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charts/style4.xml" ContentType="application/vnd.ms-office.chartstyle+xml"/>
  <Override PartName="/ppt/theme/theme1.xml" ContentType="application/vnd.openxmlformats-officedocument.theme+xml"/>
  <Override PartName="/ppt/theme/theme2.xml" ContentType="application/vnd.openxmlformats-officedocument.theme+xml"/>
  <Override PartName="/ppt/charts/colors4.xml" ContentType="application/vnd.ms-office.chartcolorstyl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olors3.xml" ContentType="application/vnd.ms-office.chartcolorstyle+xml"/>
  <Override PartName="/ppt/charts/style3.xml" ContentType="application/vnd.ms-office.chartstyle+xml"/>
  <Override PartName="/ppt/charts/chartEx1.xml" ContentType="application/vnd.ms-office.chartex+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257" r:id="rId3"/>
    <p:sldId id="263" r:id="rId4"/>
    <p:sldId id="268" r:id="rId5"/>
    <p:sldId id="259" r:id="rId6"/>
    <p:sldId id="264" r:id="rId7"/>
    <p:sldId id="277" r:id="rId8"/>
    <p:sldId id="291" r:id="rId9"/>
    <p:sldId id="265" r:id="rId10"/>
    <p:sldId id="266" r:id="rId11"/>
    <p:sldId id="267" r:id="rId12"/>
    <p:sldId id="269" r:id="rId13"/>
    <p:sldId id="293" r:id="rId14"/>
    <p:sldId id="262" r:id="rId15"/>
    <p:sldId id="281" r:id="rId16"/>
    <p:sldId id="282" r:id="rId17"/>
    <p:sldId id="283" r:id="rId18"/>
    <p:sldId id="294" r:id="rId19"/>
    <p:sldId id="284" r:id="rId20"/>
    <p:sldId id="285" r:id="rId21"/>
    <p:sldId id="286" r:id="rId22"/>
    <p:sldId id="289" r:id="rId23"/>
    <p:sldId id="295" r:id="rId24"/>
    <p:sldId id="290" r:id="rId25"/>
    <p:sldId id="287" r:id="rId26"/>
    <p:sldId id="261" r:id="rId27"/>
    <p:sldId id="29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1D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2"/>
    <p:restoredTop sz="90691" autoAdjust="0"/>
  </p:normalViewPr>
  <p:slideViewPr>
    <p:cSldViewPr snapToGrid="0" snapToObjects="1">
      <p:cViewPr varScale="1">
        <p:scale>
          <a:sx n="71" d="100"/>
          <a:sy n="71" d="100"/>
        </p:scale>
        <p:origin x="12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D6010BAP\Downloads\Untitled%20Report%20(3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Readmission</a:t>
            </a:r>
            <a:r>
              <a:rPr lang="en-US" baseline="0" dirty="0"/>
              <a:t> %</a:t>
            </a:r>
            <a:r>
              <a:rPr lang="en-US" dirty="0"/>
              <a:t> by Race 01/2022-06/2024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Report!$B$2</c:f>
              <c:strCache>
                <c:ptCount val="1"/>
                <c:pt idx="0">
                  <c:v>Encounters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Report!$A$3:$A$8</c:f>
              <c:strCache>
                <c:ptCount val="6"/>
                <c:pt idx="0">
                  <c:v>Asian</c:v>
                </c:pt>
                <c:pt idx="1">
                  <c:v>Black</c:v>
                </c:pt>
                <c:pt idx="2">
                  <c:v>Declined</c:v>
                </c:pt>
                <c:pt idx="3">
                  <c:v>Other</c:v>
                </c:pt>
                <c:pt idx="4">
                  <c:v>White</c:v>
                </c:pt>
                <c:pt idx="5">
                  <c:v>Unknown</c:v>
                </c:pt>
              </c:strCache>
            </c:strRef>
          </c:cat>
          <c:val>
            <c:numRef>
              <c:f>Report!$B$3:$B$8</c:f>
            </c:numRef>
          </c:val>
          <c:extLst>
            <c:ext xmlns:c16="http://schemas.microsoft.com/office/drawing/2014/chart" uri="{C3380CC4-5D6E-409C-BE32-E72D297353CC}">
              <c16:uniqueId val="{00000000-5265-43A8-B578-4A54E231AF3F}"/>
            </c:ext>
          </c:extLst>
        </c:ser>
        <c:ser>
          <c:idx val="1"/>
          <c:order val="1"/>
          <c:tx>
            <c:strRef>
              <c:f>Report!$C$2</c:f>
              <c:strCache>
                <c:ptCount val="1"/>
                <c:pt idx="0">
                  <c:v>30 Day Readmit Cases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Report!$A$3:$A$8</c:f>
              <c:strCache>
                <c:ptCount val="6"/>
                <c:pt idx="0">
                  <c:v>Asian</c:v>
                </c:pt>
                <c:pt idx="1">
                  <c:v>Black</c:v>
                </c:pt>
                <c:pt idx="2">
                  <c:v>Declined</c:v>
                </c:pt>
                <c:pt idx="3">
                  <c:v>Other</c:v>
                </c:pt>
                <c:pt idx="4">
                  <c:v>White</c:v>
                </c:pt>
                <c:pt idx="5">
                  <c:v>Unknown</c:v>
                </c:pt>
              </c:strCache>
            </c:strRef>
          </c:cat>
          <c:val>
            <c:numRef>
              <c:f>Report!$C$3:$C$8</c:f>
            </c:numRef>
          </c:val>
          <c:extLst>
            <c:ext xmlns:c16="http://schemas.microsoft.com/office/drawing/2014/chart" uri="{C3380CC4-5D6E-409C-BE32-E72D297353CC}">
              <c16:uniqueId val="{00000001-5265-43A8-B578-4A54E231AF3F}"/>
            </c:ext>
          </c:extLst>
        </c:ser>
        <c:ser>
          <c:idx val="2"/>
          <c:order val="2"/>
          <c:tx>
            <c:strRef>
              <c:f>Report!$D$2</c:f>
              <c:strCache>
                <c:ptCount val="1"/>
                <c:pt idx="0">
                  <c:v>Pct 30 Day Readmit</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Report!$A$3:$A$8</c:f>
              <c:strCache>
                <c:ptCount val="6"/>
                <c:pt idx="0">
                  <c:v>Asian</c:v>
                </c:pt>
                <c:pt idx="1">
                  <c:v>Black</c:v>
                </c:pt>
                <c:pt idx="2">
                  <c:v>Declined</c:v>
                </c:pt>
                <c:pt idx="3">
                  <c:v>Other</c:v>
                </c:pt>
                <c:pt idx="4">
                  <c:v>White</c:v>
                </c:pt>
                <c:pt idx="5">
                  <c:v>Unknown</c:v>
                </c:pt>
              </c:strCache>
            </c:strRef>
          </c:cat>
          <c:val>
            <c:numRef>
              <c:f>Report!$D$3:$D$8</c:f>
              <c:numCache>
                <c:formatCode>#,##0.00</c:formatCode>
                <c:ptCount val="6"/>
                <c:pt idx="0">
                  <c:v>7.4074074074074066</c:v>
                </c:pt>
                <c:pt idx="1">
                  <c:v>7.4626865671641784</c:v>
                </c:pt>
                <c:pt idx="2">
                  <c:v>15.555555555555555</c:v>
                </c:pt>
                <c:pt idx="3">
                  <c:v>6.9012178619756437</c:v>
                </c:pt>
                <c:pt idx="4">
                  <c:v>10.265503690213745</c:v>
                </c:pt>
                <c:pt idx="5">
                  <c:v>0</c:v>
                </c:pt>
              </c:numCache>
            </c:numRef>
          </c:val>
          <c:extLst>
            <c:ext xmlns:c16="http://schemas.microsoft.com/office/drawing/2014/chart" uri="{C3380CC4-5D6E-409C-BE32-E72D297353CC}">
              <c16:uniqueId val="{00000002-5265-43A8-B578-4A54E231AF3F}"/>
            </c:ext>
          </c:extLst>
        </c:ser>
        <c:ser>
          <c:idx val="3"/>
          <c:order val="3"/>
          <c:tx>
            <c:strRef>
              <c:f>Report!$E$2</c:f>
              <c:strCache>
                <c:ptCount val="1"/>
                <c:pt idx="0">
                  <c:v>14 Day Readmit Cases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Report!$A$3:$A$8</c:f>
              <c:strCache>
                <c:ptCount val="6"/>
                <c:pt idx="0">
                  <c:v>Asian</c:v>
                </c:pt>
                <c:pt idx="1">
                  <c:v>Black</c:v>
                </c:pt>
                <c:pt idx="2">
                  <c:v>Declined</c:v>
                </c:pt>
                <c:pt idx="3">
                  <c:v>Other</c:v>
                </c:pt>
                <c:pt idx="4">
                  <c:v>White</c:v>
                </c:pt>
                <c:pt idx="5">
                  <c:v>Unknown</c:v>
                </c:pt>
              </c:strCache>
            </c:strRef>
          </c:cat>
          <c:val>
            <c:numRef>
              <c:f>Report!$E$3:$E$8</c:f>
            </c:numRef>
          </c:val>
          <c:extLst>
            <c:ext xmlns:c16="http://schemas.microsoft.com/office/drawing/2014/chart" uri="{C3380CC4-5D6E-409C-BE32-E72D297353CC}">
              <c16:uniqueId val="{00000003-5265-43A8-B578-4A54E231AF3F}"/>
            </c:ext>
          </c:extLst>
        </c:ser>
        <c:ser>
          <c:idx val="4"/>
          <c:order val="4"/>
          <c:tx>
            <c:strRef>
              <c:f>Report!$F$2</c:f>
              <c:strCache>
                <c:ptCount val="1"/>
                <c:pt idx="0">
                  <c:v>Pct 14 Day Readmit</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Report!$A$3:$A$8</c:f>
              <c:strCache>
                <c:ptCount val="6"/>
                <c:pt idx="0">
                  <c:v>Asian</c:v>
                </c:pt>
                <c:pt idx="1">
                  <c:v>Black</c:v>
                </c:pt>
                <c:pt idx="2">
                  <c:v>Declined</c:v>
                </c:pt>
                <c:pt idx="3">
                  <c:v>Other</c:v>
                </c:pt>
                <c:pt idx="4">
                  <c:v>White</c:v>
                </c:pt>
                <c:pt idx="5">
                  <c:v>Unknown</c:v>
                </c:pt>
              </c:strCache>
            </c:strRef>
          </c:cat>
          <c:val>
            <c:numRef>
              <c:f>Report!$F$3:$F$8</c:f>
              <c:numCache>
                <c:formatCode>#,##0.00</c:formatCode>
                <c:ptCount val="6"/>
                <c:pt idx="0">
                  <c:v>3.7037037037037033</c:v>
                </c:pt>
                <c:pt idx="1">
                  <c:v>3.7313432835820892</c:v>
                </c:pt>
                <c:pt idx="2">
                  <c:v>6.666666666666667</c:v>
                </c:pt>
                <c:pt idx="3">
                  <c:v>5.006765899864682</c:v>
                </c:pt>
                <c:pt idx="4">
                  <c:v>6.2973257931563307</c:v>
                </c:pt>
                <c:pt idx="5">
                  <c:v>0</c:v>
                </c:pt>
              </c:numCache>
            </c:numRef>
          </c:val>
          <c:extLst>
            <c:ext xmlns:c16="http://schemas.microsoft.com/office/drawing/2014/chart" uri="{C3380CC4-5D6E-409C-BE32-E72D297353CC}">
              <c16:uniqueId val="{00000004-5265-43A8-B578-4A54E231AF3F}"/>
            </c:ext>
          </c:extLst>
        </c:ser>
        <c:ser>
          <c:idx val="5"/>
          <c:order val="5"/>
          <c:tx>
            <c:strRef>
              <c:f>Report!$G$2</c:f>
              <c:strCache>
                <c:ptCount val="1"/>
                <c:pt idx="0">
                  <c:v>7 Day Readmit Cases</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Report!$A$3:$A$8</c:f>
              <c:strCache>
                <c:ptCount val="6"/>
                <c:pt idx="0">
                  <c:v>Asian</c:v>
                </c:pt>
                <c:pt idx="1">
                  <c:v>Black</c:v>
                </c:pt>
                <c:pt idx="2">
                  <c:v>Declined</c:v>
                </c:pt>
                <c:pt idx="3">
                  <c:v>Other</c:v>
                </c:pt>
                <c:pt idx="4">
                  <c:v>White</c:v>
                </c:pt>
                <c:pt idx="5">
                  <c:v>Unknown</c:v>
                </c:pt>
              </c:strCache>
            </c:strRef>
          </c:cat>
          <c:val>
            <c:numRef>
              <c:f>Report!$G$3:$G$8</c:f>
            </c:numRef>
          </c:val>
          <c:extLst>
            <c:ext xmlns:c16="http://schemas.microsoft.com/office/drawing/2014/chart" uri="{C3380CC4-5D6E-409C-BE32-E72D297353CC}">
              <c16:uniqueId val="{00000005-5265-43A8-B578-4A54E231AF3F}"/>
            </c:ext>
          </c:extLst>
        </c:ser>
        <c:ser>
          <c:idx val="6"/>
          <c:order val="6"/>
          <c:tx>
            <c:strRef>
              <c:f>Report!$H$2</c:f>
              <c:strCache>
                <c:ptCount val="1"/>
                <c:pt idx="0">
                  <c:v>Pct 7 Day Readmit</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Report!$A$3:$A$8</c:f>
              <c:strCache>
                <c:ptCount val="6"/>
                <c:pt idx="0">
                  <c:v>Asian</c:v>
                </c:pt>
                <c:pt idx="1">
                  <c:v>Black</c:v>
                </c:pt>
                <c:pt idx="2">
                  <c:v>Declined</c:v>
                </c:pt>
                <c:pt idx="3">
                  <c:v>Other</c:v>
                </c:pt>
                <c:pt idx="4">
                  <c:v>White</c:v>
                </c:pt>
                <c:pt idx="5">
                  <c:v>Unknown</c:v>
                </c:pt>
              </c:strCache>
            </c:strRef>
          </c:cat>
          <c:val>
            <c:numRef>
              <c:f>Report!$H$3:$H$8</c:f>
              <c:numCache>
                <c:formatCode>#,##0.00</c:formatCode>
                <c:ptCount val="6"/>
                <c:pt idx="0">
                  <c:v>3.7037037037037033</c:v>
                </c:pt>
                <c:pt idx="1">
                  <c:v>2.2388059701492535</c:v>
                </c:pt>
                <c:pt idx="2">
                  <c:v>6.666666666666667</c:v>
                </c:pt>
                <c:pt idx="3">
                  <c:v>2.9769959404600814</c:v>
                </c:pt>
                <c:pt idx="4">
                  <c:v>3.6231189494872038</c:v>
                </c:pt>
                <c:pt idx="5">
                  <c:v>0</c:v>
                </c:pt>
              </c:numCache>
            </c:numRef>
          </c:val>
          <c:extLst>
            <c:ext xmlns:c16="http://schemas.microsoft.com/office/drawing/2014/chart" uri="{C3380CC4-5D6E-409C-BE32-E72D297353CC}">
              <c16:uniqueId val="{00000006-5265-43A8-B578-4A54E231AF3F}"/>
            </c:ext>
          </c:extLst>
        </c:ser>
        <c:dLbls>
          <c:dLblPos val="outEnd"/>
          <c:showLegendKey val="0"/>
          <c:showVal val="1"/>
          <c:showCatName val="0"/>
          <c:showSerName val="0"/>
          <c:showPercent val="0"/>
          <c:showBubbleSize val="0"/>
        </c:dLbls>
        <c:gapWidth val="100"/>
        <c:overlap val="-24"/>
        <c:axId val="2057539152"/>
        <c:axId val="2053677776"/>
      </c:barChart>
      <c:catAx>
        <c:axId val="20575391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53677776"/>
        <c:crosses val="autoZero"/>
        <c:auto val="1"/>
        <c:lblAlgn val="ctr"/>
        <c:lblOffset val="100"/>
        <c:noMultiLvlLbl val="0"/>
      </c:catAx>
      <c:valAx>
        <c:axId val="2053677776"/>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057539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Readmission</a:t>
            </a:r>
            <a:r>
              <a:rPr lang="en-US" baseline="0" dirty="0"/>
              <a:t> %</a:t>
            </a:r>
            <a:r>
              <a:rPr lang="en-US" dirty="0"/>
              <a:t> by Gender 1/2022 - 6/2024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Report!$A$3</c:f>
              <c:strCache>
                <c:ptCount val="1"/>
                <c:pt idx="0">
                  <c:v>Female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Report!$B$2:$D$2</c:f>
              <c:strCache>
                <c:ptCount val="3"/>
                <c:pt idx="0">
                  <c:v>Pct 30 Day Readmit</c:v>
                </c:pt>
                <c:pt idx="1">
                  <c:v>Pct 14 Day Readmit</c:v>
                </c:pt>
                <c:pt idx="2">
                  <c:v>Pct 7 Day Readmit</c:v>
                </c:pt>
              </c:strCache>
            </c:strRef>
          </c:cat>
          <c:val>
            <c:numRef>
              <c:f>Report!$B$3:$D$3</c:f>
              <c:numCache>
                <c:formatCode>#,##0.00</c:formatCode>
                <c:ptCount val="3"/>
                <c:pt idx="0">
                  <c:v>10.300945829750646</c:v>
                </c:pt>
                <c:pt idx="1">
                  <c:v>6.1736887360275148</c:v>
                </c:pt>
                <c:pt idx="2">
                  <c:v>3.4049871023215821</c:v>
                </c:pt>
              </c:numCache>
            </c:numRef>
          </c:val>
          <c:extLst>
            <c:ext xmlns:c16="http://schemas.microsoft.com/office/drawing/2014/chart" uri="{C3380CC4-5D6E-409C-BE32-E72D297353CC}">
              <c16:uniqueId val="{00000000-E50F-45EC-A118-AA595AA66ECF}"/>
            </c:ext>
          </c:extLst>
        </c:ser>
        <c:ser>
          <c:idx val="1"/>
          <c:order val="1"/>
          <c:tx>
            <c:strRef>
              <c:f>Report!$A$4</c:f>
              <c:strCache>
                <c:ptCount val="1"/>
                <c:pt idx="0">
                  <c:v>Male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Report!$B$2:$D$2</c:f>
              <c:strCache>
                <c:ptCount val="3"/>
                <c:pt idx="0">
                  <c:v>Pct 30 Day Readmit</c:v>
                </c:pt>
                <c:pt idx="1">
                  <c:v>Pct 14 Day Readmit</c:v>
                </c:pt>
                <c:pt idx="2">
                  <c:v>Pct 7 Day Readmit</c:v>
                </c:pt>
              </c:strCache>
            </c:strRef>
          </c:cat>
          <c:val>
            <c:numRef>
              <c:f>Report!$B$4:$D$4</c:f>
              <c:numCache>
                <c:formatCode>#,##0.00</c:formatCode>
                <c:ptCount val="3"/>
                <c:pt idx="0">
                  <c:v>9.7045658012533575</c:v>
                </c:pt>
                <c:pt idx="1">
                  <c:v>6.1593554162936437</c:v>
                </c:pt>
                <c:pt idx="2">
                  <c:v>3.7421665174574752</c:v>
                </c:pt>
              </c:numCache>
            </c:numRef>
          </c:val>
          <c:extLst>
            <c:ext xmlns:c16="http://schemas.microsoft.com/office/drawing/2014/chart" uri="{C3380CC4-5D6E-409C-BE32-E72D297353CC}">
              <c16:uniqueId val="{00000001-E50F-45EC-A118-AA595AA66ECF}"/>
            </c:ext>
          </c:extLst>
        </c:ser>
        <c:dLbls>
          <c:showLegendKey val="0"/>
          <c:showVal val="0"/>
          <c:showCatName val="0"/>
          <c:showSerName val="0"/>
          <c:showPercent val="0"/>
          <c:showBubbleSize val="0"/>
        </c:dLbls>
        <c:gapWidth val="182"/>
        <c:axId val="76264784"/>
        <c:axId val="2053474560"/>
      </c:barChart>
      <c:catAx>
        <c:axId val="76264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474560"/>
        <c:crosses val="autoZero"/>
        <c:auto val="1"/>
        <c:lblAlgn val="ctr"/>
        <c:lblOffset val="100"/>
        <c:noMultiLvlLbl val="0"/>
      </c:catAx>
      <c:valAx>
        <c:axId val="2053474560"/>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264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Readmission % by Day of Week </a:t>
            </a:r>
          </a:p>
          <a:p>
            <a:pPr>
              <a:defRPr/>
            </a:pPr>
            <a:r>
              <a:rPr lang="en-US" sz="1200" dirty="0"/>
              <a:t>(Day</a:t>
            </a:r>
            <a:r>
              <a:rPr lang="en-US" sz="1200" baseline="0" dirty="0"/>
              <a:t> of discharge first admit) 1/2022-6/2024 </a:t>
            </a:r>
            <a:endParaRPr lang="en-US"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Report!$B$2</c:f>
              <c:strCache>
                <c:ptCount val="1"/>
                <c:pt idx="0">
                  <c:v>Pct 30 Day Readmit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Report!$A$3:$A$9</c:f>
              <c:strCache>
                <c:ptCount val="7"/>
                <c:pt idx="0">
                  <c:v>Monday</c:v>
                </c:pt>
                <c:pt idx="1">
                  <c:v>Friday</c:v>
                </c:pt>
                <c:pt idx="2">
                  <c:v>Tuesday</c:v>
                </c:pt>
                <c:pt idx="3">
                  <c:v>Saturday</c:v>
                </c:pt>
                <c:pt idx="4">
                  <c:v>Thursday</c:v>
                </c:pt>
                <c:pt idx="5">
                  <c:v>Sunday</c:v>
                </c:pt>
                <c:pt idx="6">
                  <c:v>Wednesday</c:v>
                </c:pt>
              </c:strCache>
            </c:strRef>
          </c:cat>
          <c:val>
            <c:numRef>
              <c:f>Report!$B$3:$B$9</c:f>
              <c:numCache>
                <c:formatCode>#,##0.00</c:formatCode>
                <c:ptCount val="7"/>
                <c:pt idx="0">
                  <c:v>10.99537037037037</c:v>
                </c:pt>
                <c:pt idx="1">
                  <c:v>10.346534653465346</c:v>
                </c:pt>
                <c:pt idx="2">
                  <c:v>10.213502596653203</c:v>
                </c:pt>
                <c:pt idx="3">
                  <c:v>10.029498525073748</c:v>
                </c:pt>
                <c:pt idx="4">
                  <c:v>9.9349497338852739</c:v>
                </c:pt>
                <c:pt idx="5">
                  <c:v>9.8953377735490005</c:v>
                </c:pt>
                <c:pt idx="6">
                  <c:v>8.6216364634816038</c:v>
                </c:pt>
              </c:numCache>
            </c:numRef>
          </c:val>
          <c:extLst>
            <c:ext xmlns:c16="http://schemas.microsoft.com/office/drawing/2014/chart" uri="{C3380CC4-5D6E-409C-BE32-E72D297353CC}">
              <c16:uniqueId val="{00000000-A64B-47AB-8B51-31A9D6F3FE7F}"/>
            </c:ext>
          </c:extLst>
        </c:ser>
        <c:ser>
          <c:idx val="1"/>
          <c:order val="1"/>
          <c:tx>
            <c:strRef>
              <c:f>Report!$C$2</c:f>
              <c:strCache>
                <c:ptCount val="1"/>
                <c:pt idx="0">
                  <c:v>Pct 14 Day Readmit</c:v>
                </c:pt>
              </c:strCache>
            </c:strRef>
          </c:tx>
          <c:spPr>
            <a:solidFill>
              <a:schemeClr val="accent3"/>
            </a:solidFill>
            <a:ln>
              <a:noFill/>
            </a:ln>
            <a:effectLst/>
          </c:spPr>
          <c:invertIfNegative val="0"/>
          <c:cat>
            <c:strRef>
              <c:f>Report!$A$3:$A$9</c:f>
              <c:strCache>
                <c:ptCount val="7"/>
                <c:pt idx="0">
                  <c:v>Monday</c:v>
                </c:pt>
                <c:pt idx="1">
                  <c:v>Friday</c:v>
                </c:pt>
                <c:pt idx="2">
                  <c:v>Tuesday</c:v>
                </c:pt>
                <c:pt idx="3">
                  <c:v>Saturday</c:v>
                </c:pt>
                <c:pt idx="4">
                  <c:v>Thursday</c:v>
                </c:pt>
                <c:pt idx="5">
                  <c:v>Sunday</c:v>
                </c:pt>
                <c:pt idx="6">
                  <c:v>Wednesday</c:v>
                </c:pt>
              </c:strCache>
            </c:strRef>
          </c:cat>
          <c:val>
            <c:numRef>
              <c:f>Report!$C$3:$C$9</c:f>
              <c:numCache>
                <c:formatCode>#,##0.00</c:formatCode>
                <c:ptCount val="7"/>
                <c:pt idx="0">
                  <c:v>6.3657407407407414</c:v>
                </c:pt>
                <c:pt idx="1">
                  <c:v>6.5346534653465351</c:v>
                </c:pt>
                <c:pt idx="2">
                  <c:v>6.8090017311021347</c:v>
                </c:pt>
                <c:pt idx="3">
                  <c:v>6.1209439528023601</c:v>
                </c:pt>
                <c:pt idx="4">
                  <c:v>6.0910703725606146</c:v>
                </c:pt>
                <c:pt idx="5">
                  <c:v>5.8991436726926736</c:v>
                </c:pt>
                <c:pt idx="6">
                  <c:v>5.2169137836353654</c:v>
                </c:pt>
              </c:numCache>
            </c:numRef>
          </c:val>
          <c:extLst>
            <c:ext xmlns:c16="http://schemas.microsoft.com/office/drawing/2014/chart" uri="{C3380CC4-5D6E-409C-BE32-E72D297353CC}">
              <c16:uniqueId val="{00000001-A64B-47AB-8B51-31A9D6F3FE7F}"/>
            </c:ext>
          </c:extLst>
        </c:ser>
        <c:ser>
          <c:idx val="2"/>
          <c:order val="2"/>
          <c:tx>
            <c:strRef>
              <c:f>Report!$D$2</c:f>
              <c:strCache>
                <c:ptCount val="1"/>
                <c:pt idx="0">
                  <c:v>Pct 7 Day Readmit</c:v>
                </c:pt>
              </c:strCache>
            </c:strRef>
          </c:tx>
          <c:spPr>
            <a:solidFill>
              <a:schemeClr val="accent5"/>
            </a:solidFill>
            <a:ln>
              <a:noFill/>
            </a:ln>
            <a:effectLst/>
          </c:spPr>
          <c:invertIfNegative val="0"/>
          <c:cat>
            <c:strRef>
              <c:f>Report!$A$3:$A$9</c:f>
              <c:strCache>
                <c:ptCount val="7"/>
                <c:pt idx="0">
                  <c:v>Monday</c:v>
                </c:pt>
                <c:pt idx="1">
                  <c:v>Friday</c:v>
                </c:pt>
                <c:pt idx="2">
                  <c:v>Tuesday</c:v>
                </c:pt>
                <c:pt idx="3">
                  <c:v>Saturday</c:v>
                </c:pt>
                <c:pt idx="4">
                  <c:v>Thursday</c:v>
                </c:pt>
                <c:pt idx="5">
                  <c:v>Sunday</c:v>
                </c:pt>
                <c:pt idx="6">
                  <c:v>Wednesday</c:v>
                </c:pt>
              </c:strCache>
            </c:strRef>
          </c:cat>
          <c:val>
            <c:numRef>
              <c:f>Report!$D$3:$D$9</c:f>
              <c:numCache>
                <c:formatCode>#,##0.00</c:formatCode>
                <c:ptCount val="7"/>
                <c:pt idx="0">
                  <c:v>4.0509259259259256</c:v>
                </c:pt>
                <c:pt idx="1">
                  <c:v>3.8613861386138617</c:v>
                </c:pt>
                <c:pt idx="2">
                  <c:v>3.9238315060588578</c:v>
                </c:pt>
                <c:pt idx="3">
                  <c:v>3.6873156342182889</c:v>
                </c:pt>
                <c:pt idx="4">
                  <c:v>3.3116499112950919</c:v>
                </c:pt>
                <c:pt idx="5">
                  <c:v>2.759276879162702</c:v>
                </c:pt>
                <c:pt idx="6">
                  <c:v>3.0752333882482152</c:v>
                </c:pt>
              </c:numCache>
            </c:numRef>
          </c:val>
          <c:extLst>
            <c:ext xmlns:c16="http://schemas.microsoft.com/office/drawing/2014/chart" uri="{C3380CC4-5D6E-409C-BE32-E72D297353CC}">
              <c16:uniqueId val="{00000002-A64B-47AB-8B51-31A9D6F3FE7F}"/>
            </c:ext>
          </c:extLst>
        </c:ser>
        <c:dLbls>
          <c:showLegendKey val="0"/>
          <c:showVal val="0"/>
          <c:showCatName val="0"/>
          <c:showSerName val="0"/>
          <c:showPercent val="0"/>
          <c:showBubbleSize val="0"/>
        </c:dLbls>
        <c:gapWidth val="219"/>
        <c:overlap val="-27"/>
        <c:axId val="2140699040"/>
        <c:axId val="2053476224"/>
      </c:barChart>
      <c:catAx>
        <c:axId val="214069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476224"/>
        <c:crosses val="autoZero"/>
        <c:auto val="1"/>
        <c:lblAlgn val="ctr"/>
        <c:lblOffset val="100"/>
        <c:noMultiLvlLbl val="0"/>
      </c:catAx>
      <c:valAx>
        <c:axId val="20534762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0699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Report!$A$3:$A$16</cx:f>
        <cx:lvl ptCount="14">
          <cx:pt idx="0">Commercial/Private Preferred Provider Organization (PPO)</cx:pt>
          <cx:pt idx="1">Commercial/Private Traditional/Indemnity</cx:pt>
          <cx:pt idx="2">Medicaid Traditional/Indemnity</cx:pt>
          <cx:pt idx="3">Medicaid/Managed Care</cx:pt>
          <cx:pt idx="4">Medicare Traditional/Indemnity</cx:pt>
          <cx:pt idx="5">Medicare/Managed Care</cx:pt>
          <cx:pt idx="6">Military Tri-Care</cx:pt>
          <cx:pt idx="7">Military Veterans Administration</cx:pt>
          <cx:pt idx="8">Other NOS</cx:pt>
          <cx:pt idx="9">Self-Pay - Uninsured NOS</cx:pt>
          <cx:pt idx="10">State Assisted Healthcare NOS</cx:pt>
          <cx:pt idx="11">State Assisted Healthcare Prisoners</cx:pt>
          <cx:pt idx="12">State Assisted Healthcare Traditional/Indemnity</cx:pt>
          <cx:pt idx="13">Workers Compensation Traditional/Indemnity</cx:pt>
        </cx:lvl>
      </cx:strDim>
      <cx:numDim type="val">
        <cx:f>Report!$B$3:$B$16</cx:f>
        <cx:lvl ptCount="14" formatCode="#,##0.00">
          <cx:pt idx="0">5.3415061295971977</cx:pt>
          <cx:pt idx="1">7.8313253012048198</cx:pt>
          <cx:pt idx="2">1.9417475728155336</cx:pt>
          <cx:pt idx="3">6.3311688311688306</cx:pt>
          <cx:pt idx="4">13.642591505186925</cx:pt>
          <cx:pt idx="5">10.969976905311778</cx:pt>
          <cx:pt idx="6">0</cx:pt>
          <cx:pt idx="7">0</cx:pt>
          <cx:pt idx="8">0</cx:pt>
          <cx:pt idx="9">5.4216867469879517</cx:pt>
          <cx:pt idx="10">0</cx:pt>
          <cx:pt idx="11">0</cx:pt>
          <cx:pt idx="12">12.459016393442624</cx:pt>
          <cx:pt idx="13">2.7777777777777777</cx:pt>
        </cx:lvl>
      </cx:numDim>
    </cx:data>
    <cx:data id="1">
      <cx:strDim type="cat">
        <cx:f>Report!$A$3:$A$16</cx:f>
        <cx:lvl ptCount="14">
          <cx:pt idx="0">Commercial/Private Preferred Provider Organization (PPO)</cx:pt>
          <cx:pt idx="1">Commercial/Private Traditional/Indemnity</cx:pt>
          <cx:pt idx="2">Medicaid Traditional/Indemnity</cx:pt>
          <cx:pt idx="3">Medicaid/Managed Care</cx:pt>
          <cx:pt idx="4">Medicare Traditional/Indemnity</cx:pt>
          <cx:pt idx="5">Medicare/Managed Care</cx:pt>
          <cx:pt idx="6">Military Tri-Care</cx:pt>
          <cx:pt idx="7">Military Veterans Administration</cx:pt>
          <cx:pt idx="8">Other NOS</cx:pt>
          <cx:pt idx="9">Self-Pay - Uninsured NOS</cx:pt>
          <cx:pt idx="10">State Assisted Healthcare NOS</cx:pt>
          <cx:pt idx="11">State Assisted Healthcare Prisoners</cx:pt>
          <cx:pt idx="12">State Assisted Healthcare Traditional/Indemnity</cx:pt>
          <cx:pt idx="13">Workers Compensation Traditional/Indemnity</cx:pt>
        </cx:lvl>
      </cx:strDim>
      <cx:numDim type="val">
        <cx:f>Report!$C$3:$C$16</cx:f>
        <cx:lvl ptCount="14" formatCode="#,##0.00">
          <cx:pt idx="0">3.3274956217162872</cx:pt>
          <cx:pt idx="1">4.2168674698795181</cx:pt>
          <cx:pt idx="2">1.9417475728155336</cx:pt>
          <cx:pt idx="3">3.5714285714285712</cx:pt>
          <cx:pt idx="4">8.4556664709336467</cx:pt>
          <cx:pt idx="5">5.8891454965357966</cx:pt>
          <cx:pt idx="6">0</cx:pt>
          <cx:pt idx="7">0</cx:pt>
          <cx:pt idx="8">0</cx:pt>
          <cx:pt idx="9">4.8192771084337354</cx:pt>
          <cx:pt idx="10">0</cx:pt>
          <cx:pt idx="11">0</cx:pt>
          <cx:pt idx="12">8.524590163934425</cx:pt>
          <cx:pt idx="13">2.7777777777777777</cx:pt>
        </cx:lvl>
      </cx:numDim>
    </cx:data>
    <cx:data id="2">
      <cx:strDim type="cat">
        <cx:f>Report!$A$3:$A$16</cx:f>
        <cx:lvl ptCount="14">
          <cx:pt idx="0">Commercial/Private Preferred Provider Organization (PPO)</cx:pt>
          <cx:pt idx="1">Commercial/Private Traditional/Indemnity</cx:pt>
          <cx:pt idx="2">Medicaid Traditional/Indemnity</cx:pt>
          <cx:pt idx="3">Medicaid/Managed Care</cx:pt>
          <cx:pt idx="4">Medicare Traditional/Indemnity</cx:pt>
          <cx:pt idx="5">Medicare/Managed Care</cx:pt>
          <cx:pt idx="6">Military Tri-Care</cx:pt>
          <cx:pt idx="7">Military Veterans Administration</cx:pt>
          <cx:pt idx="8">Other NOS</cx:pt>
          <cx:pt idx="9">Self-Pay - Uninsured NOS</cx:pt>
          <cx:pt idx="10">State Assisted Healthcare NOS</cx:pt>
          <cx:pt idx="11">State Assisted Healthcare Prisoners</cx:pt>
          <cx:pt idx="12">State Assisted Healthcare Traditional/Indemnity</cx:pt>
          <cx:pt idx="13">Workers Compensation Traditional/Indemnity</cx:pt>
        </cx:lvl>
      </cx:strDim>
      <cx:numDim type="val">
        <cx:f>Report!$D$3:$D$16</cx:f>
        <cx:lvl ptCount="14" formatCode="#,##0.00">
          <cx:pt idx="0">1.8826619964973728</cx:pt>
          <cx:pt idx="1">1.8072289156626504</cx:pt>
          <cx:pt idx="2">0.97087378640776678</cx:pt>
          <cx:pt idx="3">1.948051948051948</cx:pt>
          <cx:pt idx="4">4.9911920140927775</cx:pt>
          <cx:pt idx="5">3.0023094688221708</cx:pt>
          <cx:pt idx="6">0</cx:pt>
          <cx:pt idx="7">0</cx:pt>
          <cx:pt idx="8">0</cx:pt>
          <cx:pt idx="9">3.3132530120481931</cx:pt>
          <cx:pt idx="10">0</cx:pt>
          <cx:pt idx="11">0</cx:pt>
          <cx:pt idx="12">5.2459016393442619</cx:pt>
          <cx:pt idx="13">0</cx:pt>
        </cx:lvl>
      </cx:numDim>
    </cx:data>
  </cx:chartData>
  <cx:chart>
    <cx:title pos="t" align="ctr" overlay="0">
      <cx:tx>
        <cx:rich>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a:rPr>
              <a:t>Readmission by Payor % </a:t>
            </a:r>
          </a:p>
          <a:p>
            <a:pPr algn="ctr" rtl="0">
              <a:defRPr/>
            </a:pPr>
            <a:r>
              <a:rPr lang="en-US" sz="1200" b="0" i="0" u="none" strike="noStrike" baseline="0">
                <a:solidFill>
                  <a:sysClr val="windowText" lastClr="000000">
                    <a:lumMod val="65000"/>
                    <a:lumOff val="35000"/>
                  </a:sysClr>
                </a:solidFill>
                <a:latin typeface="Calibri"/>
              </a:rPr>
              <a:t>1/2022-6/2024</a:t>
            </a:r>
          </a:p>
        </cx:rich>
      </cx:tx>
    </cx:title>
    <cx:plotArea>
      <cx:plotAreaRegion>
        <cx:series layoutId="clusteredColumn" uniqueId="{1D5EEE02-2478-4740-BF60-FE1DBD5417EF}" formatIdx="0">
          <cx:tx>
            <cx:txData>
              <cx:f>Report!$B$2</cx:f>
              <cx:v>Pct 30 Day Readmit</cx:v>
            </cx:txData>
          </cx:tx>
          <cx:dataId val="0"/>
          <cx:layoutPr>
            <cx:aggregation/>
          </cx:layoutPr>
          <cx:axisId val="1"/>
        </cx:series>
        <cx:series layoutId="clusteredColumn" hidden="1" uniqueId="{B1910EA8-20C3-438A-9922-87EE848CB525}" formatIdx="2">
          <cx:tx>
            <cx:txData>
              <cx:f>Report!$C$2</cx:f>
              <cx:v>Pct 14 Day Readmit</cx:v>
            </cx:txData>
          </cx:tx>
          <cx:dataId val="1"/>
          <cx:layoutPr>
            <cx:aggregation/>
          </cx:layoutPr>
          <cx:axisId val="1"/>
        </cx:series>
        <cx:series layoutId="clusteredColumn" hidden="1" uniqueId="{F405D190-A97C-4EC7-A2C9-717B77725D80}" formatIdx="4">
          <cx:tx>
            <cx:txData>
              <cx:f>Report!$D$2</cx:f>
              <cx:v>Pct 7 Day Readmit</cx:v>
            </cx:txData>
          </cx:tx>
          <cx:dataId val="2"/>
          <cx:layoutPr>
            <cx:aggregation/>
          </cx:layoutPr>
          <cx:axisId val="1"/>
        </cx:series>
        <cx:series layoutId="paretoLine" ownerIdx="0" uniqueId="{C7EE57F9-A2FA-47D3-AE7E-E2F5F3A689A1}" formatIdx="1">
          <cx:axisId val="2"/>
        </cx:series>
        <cx:series layoutId="paretoLine" ownerIdx="1" uniqueId="{1E44725C-853A-4759-AFD2-AA508FC02099}" formatIdx="3">
          <cx:axisId val="2"/>
        </cx:series>
        <cx:series layoutId="paretoLine" ownerIdx="2" uniqueId="{328C1A55-8E9D-42DE-9B17-FAC5C4BED0DB}" formatIdx="5">
          <cx:axisId val="2"/>
        </cx:series>
      </cx:plotAreaRegion>
      <cx:axis id="0">
        <cx:catScaling gapWidth="0"/>
        <cx:tickLabels/>
      </cx:axis>
      <cx:axis id="1">
        <cx:valScaling/>
        <cx:majorGridlines/>
        <cx:tickLabels/>
      </cx:axis>
      <cx:axis id="2">
        <cx:valScaling max="1" min="0"/>
        <cx:units unit="percentage"/>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5DDEE-3E28-4473-A88E-33AD9CDF2C28}" type="datetimeFigureOut">
              <a:rPr lang="en-US" smtClean="0"/>
              <a:t>11/7/2024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FDD13-5BB7-41FE-BC21-6194C4AF9084}" type="slidenum">
              <a:rPr lang="en-US" smtClean="0"/>
              <a:t>‹#›</a:t>
            </a:fld>
            <a:endParaRPr lang="en-US"/>
          </a:p>
        </p:txBody>
      </p:sp>
    </p:spTree>
    <p:extLst>
      <p:ext uri="{BB962C8B-B14F-4D97-AF65-F5344CB8AC3E}">
        <p14:creationId xmlns:p14="http://schemas.microsoft.com/office/powerpoint/2010/main" val="155115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Affordable care act – signed into law by president Obama march 2010 with the intention of comprehensive health care reform law that aimed to make health insurance more affordable and available to more </a:t>
            </a:r>
            <a:r>
              <a:rPr lang="en-US" dirty="0" err="1"/>
              <a:t>americans</a:t>
            </a:r>
            <a:r>
              <a:rPr lang="en-US" dirty="0"/>
              <a:t> ▪ </a:t>
            </a:r>
          </a:p>
          <a:p>
            <a:endParaRPr lang="en-US" dirty="0"/>
          </a:p>
          <a:p>
            <a:r>
              <a:rPr lang="en-US" dirty="0"/>
              <a:t>1 percent in FY 2013, 2 percent in FY 2014, 3 percent in FY 2015 and beyond</a:t>
            </a:r>
          </a:p>
          <a:p>
            <a:endParaRPr lang="en-US" dirty="0"/>
          </a:p>
          <a:p>
            <a:r>
              <a:rPr lang="en-US" dirty="0"/>
              <a:t>FY 2013: AMI, HF, PN ▪ </a:t>
            </a:r>
          </a:p>
          <a:p>
            <a:r>
              <a:rPr lang="en-US" dirty="0"/>
              <a:t>FY 2015: Elective hip/knee, COPD ▪ </a:t>
            </a:r>
          </a:p>
          <a:p>
            <a:r>
              <a:rPr lang="en-US" dirty="0"/>
              <a:t>FY 2017: CABG</a:t>
            </a:r>
          </a:p>
        </p:txBody>
      </p:sp>
      <p:sp>
        <p:nvSpPr>
          <p:cNvPr id="4" name="Slide Number Placeholder 3"/>
          <p:cNvSpPr>
            <a:spLocks noGrp="1"/>
          </p:cNvSpPr>
          <p:nvPr>
            <p:ph type="sldNum" sz="quarter" idx="5"/>
          </p:nvPr>
        </p:nvSpPr>
        <p:spPr/>
        <p:txBody>
          <a:bodyPr/>
          <a:lstStyle/>
          <a:p>
            <a:fld id="{11AFDD13-5BB7-41FE-BC21-6194C4AF9084}" type="slidenum">
              <a:rPr lang="en-US" smtClean="0"/>
              <a:t>4</a:t>
            </a:fld>
            <a:endParaRPr lang="en-US"/>
          </a:p>
        </p:txBody>
      </p:sp>
    </p:spTree>
    <p:extLst>
      <p:ext uri="{BB962C8B-B14F-4D97-AF65-F5344CB8AC3E}">
        <p14:creationId xmlns:p14="http://schemas.microsoft.com/office/powerpoint/2010/main" val="2203348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16</a:t>
            </a:fld>
            <a:endParaRPr lang="en-US"/>
          </a:p>
        </p:txBody>
      </p:sp>
    </p:spTree>
    <p:extLst>
      <p:ext uri="{BB962C8B-B14F-4D97-AF65-F5344CB8AC3E}">
        <p14:creationId xmlns:p14="http://schemas.microsoft.com/office/powerpoint/2010/main" val="237538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number of layers in an onion depends on a number of factors, including the species, whether it's a hybrid, and the growing conditions. However, the more green leaves an onion plant has, the more layers its bulb will typically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Know now that </a:t>
            </a:r>
            <a:r>
              <a:rPr lang="en-US" sz="1200" b="0" i="0" kern="1200" dirty="0" err="1">
                <a:solidFill>
                  <a:schemeClr val="tx1"/>
                </a:solidFill>
                <a:effectLst/>
                <a:latin typeface="+mn-lt"/>
                <a:ea typeface="+mn-ea"/>
                <a:cs typeface="+mn-cs"/>
              </a:rPr>
              <a:t>medicare</a:t>
            </a:r>
            <a:r>
              <a:rPr lang="en-US" sz="1200" b="0" i="0" kern="1200" dirty="0">
                <a:solidFill>
                  <a:schemeClr val="tx1"/>
                </a:solidFill>
                <a:effectLst/>
                <a:latin typeface="+mn-lt"/>
                <a:ea typeface="+mn-ea"/>
                <a:cs typeface="+mn-cs"/>
              </a:rPr>
              <a:t>, men initially then closer to 30 days- women, Caucasian, sepsis, pulmonary dx, discharged on Mondays </a:t>
            </a:r>
            <a:endParaRPr lang="en-US" dirty="0"/>
          </a:p>
          <a:p>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18</a:t>
            </a:fld>
            <a:endParaRPr lang="en-US"/>
          </a:p>
        </p:txBody>
      </p:sp>
    </p:spTree>
    <p:extLst>
      <p:ext uri="{BB962C8B-B14F-4D97-AF65-F5344CB8AC3E}">
        <p14:creationId xmlns:p14="http://schemas.microsoft.com/office/powerpoint/2010/main" val="337710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manager, ER manager, Respiratory therapy, transitional care team manager </a:t>
            </a:r>
          </a:p>
        </p:txBody>
      </p:sp>
      <p:sp>
        <p:nvSpPr>
          <p:cNvPr id="4" name="Slide Number Placeholder 3"/>
          <p:cNvSpPr>
            <a:spLocks noGrp="1"/>
          </p:cNvSpPr>
          <p:nvPr>
            <p:ph type="sldNum" sz="quarter" idx="5"/>
          </p:nvPr>
        </p:nvSpPr>
        <p:spPr/>
        <p:txBody>
          <a:bodyPr/>
          <a:lstStyle/>
          <a:p>
            <a:fld id="{11AFDD13-5BB7-41FE-BC21-6194C4AF9084}" type="slidenum">
              <a:rPr lang="en-US" smtClean="0"/>
              <a:t>19</a:t>
            </a:fld>
            <a:endParaRPr lang="en-US"/>
          </a:p>
        </p:txBody>
      </p:sp>
    </p:spTree>
    <p:extLst>
      <p:ext uri="{BB962C8B-B14F-4D97-AF65-F5344CB8AC3E}">
        <p14:creationId xmlns:p14="http://schemas.microsoft.com/office/powerpoint/2010/main" val="134873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period of Q4-2020 through Q2-2024 the all-payor readmission rate decreased from 4.21% to 2.59%, a decrease of 38% (see Appendix B). For Medicare payor only, the rate decreased notably from 5.68% in Q1 2022 to 4.99 in Q4 2023 (a 12% decrease) and then noted a slight increase to 5.22 in Q1 2024 that is being closely monitored and analyzed (see Appendix C</a:t>
            </a:r>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20</a:t>
            </a:fld>
            <a:endParaRPr lang="en-US"/>
          </a:p>
        </p:txBody>
      </p:sp>
    </p:spTree>
    <p:extLst>
      <p:ext uri="{BB962C8B-B14F-4D97-AF65-F5344CB8AC3E}">
        <p14:creationId xmlns:p14="http://schemas.microsoft.com/office/powerpoint/2010/main" val="1545910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COPD noted a significant decrease in 30-day readmissions since the inception of the readmission team of almost 50% from 30.77% to 15.38% in the past two quarters (see Appendix C). Pneumonia stayed rather flat with readmission rates near 22% (see Appendix C) and HF readmissions noted an initial decrease from 28% to 12% in two quarters, then increased again to 28%, but is being closely monitored (see Appendix D).</a:t>
            </a:r>
          </a:p>
          <a:p>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21</a:t>
            </a:fld>
            <a:endParaRPr lang="en-US"/>
          </a:p>
        </p:txBody>
      </p:sp>
    </p:spTree>
    <p:extLst>
      <p:ext uri="{BB962C8B-B14F-4D97-AF65-F5344CB8AC3E}">
        <p14:creationId xmlns:p14="http://schemas.microsoft.com/office/powerpoint/2010/main" val="1274505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observed-to-expected (O/E) ratio is a measure of the number of actual readmissions compared to the expected number of readmissions. </a:t>
            </a:r>
          </a:p>
          <a:p>
            <a:endParaRPr lang="en-US" sz="1200" b="0" i="0" kern="1200" dirty="0">
              <a:solidFill>
                <a:schemeClr val="tx1"/>
              </a:solidFill>
              <a:effectLst/>
              <a:latin typeface="+mn-lt"/>
              <a:ea typeface="+mn-ea"/>
              <a:cs typeface="+mn-cs"/>
            </a:endParaRPr>
          </a:p>
          <a:p>
            <a:r>
              <a:rPr lang="en-US" dirty="0"/>
              <a:t>the Medicare Hospital Readmissions Reduction Program (HRRP) excludes patients who leave the hospital against medical advice (AMA) from readmission penalty calculations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Look at what groups have highest rates </a:t>
            </a:r>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25</a:t>
            </a:fld>
            <a:endParaRPr lang="en-US"/>
          </a:p>
        </p:txBody>
      </p:sp>
    </p:spTree>
    <p:extLst>
      <p:ext uri="{BB962C8B-B14F-4D97-AF65-F5344CB8AC3E}">
        <p14:creationId xmlns:p14="http://schemas.microsoft.com/office/powerpoint/2010/main" val="3060194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Random onion fact --White onion – crunchiest and sharpest of the onions – has one of the highest concentrations of sulfur-containing compounds which is more likely to make you cry.  Much like readmissions can make you cry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Centers for Medicare and Medicaid Services (CMS) defines a hospital readmission as a patient being admitted to an acute care hospital within 30 days of being discharged from the same or another acute care hospital. This definition is used in the Hospital Readmissions Reduction Program (HRRP).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CMS looks at ALL CAUSE - the cause of the readmission doesn't need to be related to the cause of the initial hospitalization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CMS includes short-term inpatient acute care hospitals, excluding critical access, psychiatric, rehabilitation, long-term care, children's, and cancer hospitals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30 day time frame CMS but can review in 14 day, 7 day etc. </a:t>
            </a:r>
          </a:p>
          <a:p>
            <a:endParaRPr lang="en-US" dirty="0"/>
          </a:p>
          <a:p>
            <a:r>
              <a:rPr lang="en-US" dirty="0"/>
              <a:t>What CAN you pull/review? Don’t set a metric that you are unable to pull from your EMR easily or run reports on. Look at the capabilities of your system</a:t>
            </a:r>
          </a:p>
          <a:p>
            <a:r>
              <a:rPr lang="en-US" dirty="0"/>
              <a:t>What matters to your board of directors? Executive team? Leaders? </a:t>
            </a:r>
          </a:p>
          <a:p>
            <a:endParaRPr lang="en-US" dirty="0"/>
          </a:p>
          <a:p>
            <a:r>
              <a:rPr lang="en-US" dirty="0"/>
              <a:t>Make it very meaningful – but consistent in reporting. </a:t>
            </a:r>
          </a:p>
          <a:p>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5</a:t>
            </a:fld>
            <a:endParaRPr lang="en-US"/>
          </a:p>
        </p:txBody>
      </p:sp>
    </p:spTree>
    <p:extLst>
      <p:ext uri="{BB962C8B-B14F-4D97-AF65-F5344CB8AC3E}">
        <p14:creationId xmlns:p14="http://schemas.microsoft.com/office/powerpoint/2010/main" val="2414833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onion fact- </a:t>
            </a:r>
            <a:r>
              <a:rPr lang="en-US" sz="1200" b="0" i="0" kern="1200" dirty="0">
                <a:solidFill>
                  <a:schemeClr val="tx1"/>
                </a:solidFill>
                <a:effectLst/>
                <a:latin typeface="+mn-lt"/>
                <a:ea typeface="+mn-ea"/>
                <a:cs typeface="+mn-cs"/>
              </a:rPr>
              <a:t>Red onions have twice as much quercetin (core set in) as white onions 14 times more than garlic =reduce your risk of heart disease by lowering blood pressure, managing cholesterol levels and reducing inflammation. Very important onion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High readmission rates can indicate inadequate care and lead to increased healthcare costs.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Strain on home, work and social life </a:t>
            </a:r>
          </a:p>
          <a:p>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6</a:t>
            </a:fld>
            <a:endParaRPr lang="en-US"/>
          </a:p>
        </p:txBody>
      </p:sp>
    </p:spTree>
    <p:extLst>
      <p:ext uri="{BB962C8B-B14F-4D97-AF65-F5344CB8AC3E}">
        <p14:creationId xmlns:p14="http://schemas.microsoft.com/office/powerpoint/2010/main" val="325366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percentage of patients are readmitted within 30 days of discharge?
https://www.polleverywhere.com/multiple_choice_polls/kOIHDaBcV1nhVPs9NsXjS?state=opened&amp;flow=Default&amp;onscreen=persist</a:t>
            </a:r>
          </a:p>
        </p:txBody>
      </p:sp>
      <p:sp>
        <p:nvSpPr>
          <p:cNvPr id="4" name="Slide Number Placeholder 3"/>
          <p:cNvSpPr>
            <a:spLocks noGrp="1"/>
          </p:cNvSpPr>
          <p:nvPr>
            <p:ph type="sldNum" sz="quarter" idx="5"/>
          </p:nvPr>
        </p:nvSpPr>
        <p:spPr/>
        <p:txBody>
          <a:bodyPr/>
          <a:lstStyle/>
          <a:p>
            <a:fld id="{11AFDD13-5BB7-41FE-BC21-6194C4AF9084}" type="slidenum">
              <a:rPr lang="en-US" smtClean="0"/>
              <a:t>8</a:t>
            </a:fld>
            <a:endParaRPr lang="en-US"/>
          </a:p>
        </p:txBody>
      </p:sp>
      <p:sp>
        <p:nvSpPr>
          <p:cNvPr id="5" name="TextBox 4">
            <a:extLst>
              <a:ext uri="{FF2B5EF4-FFF2-40B4-BE49-F238E27FC236}">
                <a16:creationId xmlns:a16="http://schemas.microsoft.com/office/drawing/2014/main" id="{063ACEAB-73A4-4FE1-8BBE-4FD3CD9DBBF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3454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Philippines onions were easily the inflation leader in 2022 and made Philippine onions the most expensive onion on Earth at 250 Pesos from their usual 90 Pesos (4.25 US dollars compared to 1.53) as much as meat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NIH Sepsis data https://pmc.ncbi.nlm.nih.gov/articles/PMC6141202/#:~:text=Recently%2C%20several%20studies%20have%20examined,greatest%20risk%20(Table%201).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Cost of readmission https://hcup-us.ahrq.gov/reports/statbriefs/sb278-Conditions-Frequent-Readmissions-By-Payer-2018.jsp#:~:text=Across%20all%20expected%20payers%20in,$16%2C400%20for%20privately%20insured%20stays.</a:t>
            </a:r>
          </a:p>
          <a:p>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9</a:t>
            </a:fld>
            <a:endParaRPr lang="en-US"/>
          </a:p>
        </p:txBody>
      </p:sp>
    </p:spTree>
    <p:extLst>
      <p:ext uri="{BB962C8B-B14F-4D97-AF65-F5344CB8AC3E}">
        <p14:creationId xmlns:p14="http://schemas.microsoft.com/office/powerpoint/2010/main" val="197453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Philippines onions considered the most expensive onion on Earth at 250 Pesos from their usual 90 Pesos (4.25 US dollars compared to 1.53) as much as meat in the </a:t>
            </a:r>
            <a:r>
              <a:rPr lang="en-US" sz="1200" b="0" i="0" kern="1200" dirty="0" err="1">
                <a:solidFill>
                  <a:schemeClr val="tx1"/>
                </a:solidFill>
                <a:effectLst/>
                <a:latin typeface="+mn-lt"/>
                <a:ea typeface="+mn-ea"/>
                <a:cs typeface="+mn-cs"/>
              </a:rPr>
              <a:t>phillipines</a:t>
            </a:r>
            <a:r>
              <a:rPr lang="en-US" sz="1200" b="0" i="0" kern="1200" dirty="0">
                <a:solidFill>
                  <a:schemeClr val="tx1"/>
                </a:solidFill>
                <a:effectLst/>
                <a:latin typeface="+mn-lt"/>
                <a:ea typeface="+mn-ea"/>
                <a:cs typeface="+mn-cs"/>
              </a:rPr>
              <a:t> 2023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NIH Sepsis data https://pmc.ncbi.nlm.nih.gov/articles/PMC6141202/#:~:text=Recently%2C%20several%20studies%20have%20examined,greatest%20risk%20(Table%201).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Cost of readmission https://hcup-us.ahrq.gov/reports/statbriefs/sb278-Conditions-Frequent-Readmissions-By-Payer-2018.jsp#:~:text=Across%20all%20expected%20payers%20in,$16%2C400%20for%20privately%20insured%20stays.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Average penalty source - https://www.advisory.com/daily-briefing/2023/09/18/readmission-penalties#:~:text=Overall%2C%2070.1%%20of%20hospitals%20of%20hospitals%20will,hospitals%20will%20be%20not%20assessed%20for%20penalties.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https://www.kff.org/report-section/ehbs-2024-summary-of-findings/#:~:text=The%20average%20coinsurance%20rate%20for%20a%20hospital,for%20outpatient%20surgery%20is%20lower%2C%20at%20$216.</a:t>
            </a:r>
          </a:p>
          <a:p>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11</a:t>
            </a:fld>
            <a:endParaRPr lang="en-US"/>
          </a:p>
        </p:txBody>
      </p:sp>
    </p:spTree>
    <p:extLst>
      <p:ext uri="{BB962C8B-B14F-4D97-AF65-F5344CB8AC3E}">
        <p14:creationId xmlns:p14="http://schemas.microsoft.com/office/powerpoint/2010/main" val="83314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barriers have you encountered with reducing readmissions in your organization?
https://www.polleverywhere.com/free_text_polls/DYBFp3vljyY0qW1syLLKQ</a:t>
            </a:r>
          </a:p>
        </p:txBody>
      </p:sp>
      <p:sp>
        <p:nvSpPr>
          <p:cNvPr id="4" name="Slide Number Placeholder 3"/>
          <p:cNvSpPr>
            <a:spLocks noGrp="1"/>
          </p:cNvSpPr>
          <p:nvPr>
            <p:ph type="sldNum" sz="quarter" idx="5"/>
          </p:nvPr>
        </p:nvSpPr>
        <p:spPr/>
        <p:txBody>
          <a:bodyPr/>
          <a:lstStyle/>
          <a:p>
            <a:fld id="{11AFDD13-5BB7-41FE-BC21-6194C4AF9084}" type="slidenum">
              <a:rPr lang="en-US" smtClean="0"/>
              <a:t>13</a:t>
            </a:fld>
            <a:endParaRPr lang="en-US"/>
          </a:p>
        </p:txBody>
      </p:sp>
      <p:sp>
        <p:nvSpPr>
          <p:cNvPr id="5" name="TextBox 4">
            <a:extLst>
              <a:ext uri="{FF2B5EF4-FFF2-40B4-BE49-F238E27FC236}">
                <a16:creationId xmlns:a16="http://schemas.microsoft.com/office/drawing/2014/main" id="{EBF1FB30-CFF4-42CC-8D91-A820527681C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1644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leek is a member of the onion family, but unlike the onion, it does not form a bulb. The thick, fleshy stalk is about the same diameter at the base and resembles a large green onion without a bulb. </a:t>
            </a:r>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14</a:t>
            </a:fld>
            <a:endParaRPr lang="en-US"/>
          </a:p>
        </p:txBody>
      </p:sp>
    </p:spTree>
    <p:extLst>
      <p:ext uri="{BB962C8B-B14F-4D97-AF65-F5344CB8AC3E}">
        <p14:creationId xmlns:p14="http://schemas.microsoft.com/office/powerpoint/2010/main" val="2035349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FDD13-5BB7-41FE-BC21-6194C4AF9084}" type="slidenum">
              <a:rPr lang="en-US" smtClean="0"/>
              <a:t>15</a:t>
            </a:fld>
            <a:endParaRPr lang="en-US"/>
          </a:p>
        </p:txBody>
      </p:sp>
    </p:spTree>
    <p:extLst>
      <p:ext uri="{BB962C8B-B14F-4D97-AF65-F5344CB8AC3E}">
        <p14:creationId xmlns:p14="http://schemas.microsoft.com/office/powerpoint/2010/main" val="1463835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1609C4-BBEA-9B45-A1EC-4FC582A7704C}"/>
              </a:ext>
            </a:extLst>
          </p:cNvPr>
          <p:cNvPicPr>
            <a:picLocks noChangeAspect="1"/>
          </p:cNvPicPr>
          <p:nvPr userDrawn="1"/>
        </p:nvPicPr>
        <p:blipFill>
          <a:blip r:embed="rId2"/>
          <a:stretch>
            <a:fillRect/>
          </a:stretch>
        </p:blipFill>
        <p:spPr>
          <a:xfrm>
            <a:off x="3039220" y="-13448"/>
            <a:ext cx="6104780" cy="6882216"/>
          </a:xfrm>
          <a:prstGeom prst="rect">
            <a:avLst/>
          </a:prstGeom>
        </p:spPr>
      </p:pic>
      <p:pic>
        <p:nvPicPr>
          <p:cNvPr id="16" name="Picture 15">
            <a:extLst>
              <a:ext uri="{FF2B5EF4-FFF2-40B4-BE49-F238E27FC236}">
                <a16:creationId xmlns:a16="http://schemas.microsoft.com/office/drawing/2014/main" id="{BAB4D8C8-19AD-CB4F-85D1-D988C63C201A}"/>
              </a:ext>
            </a:extLst>
          </p:cNvPr>
          <p:cNvPicPr>
            <a:picLocks noChangeAspect="1"/>
          </p:cNvPicPr>
          <p:nvPr userDrawn="1"/>
        </p:nvPicPr>
        <p:blipFill>
          <a:blip r:embed="rId3"/>
          <a:stretch>
            <a:fillRect/>
          </a:stretch>
        </p:blipFill>
        <p:spPr>
          <a:xfrm>
            <a:off x="-10979" y="-19952"/>
            <a:ext cx="7615291" cy="6893977"/>
          </a:xfrm>
          <a:prstGeom prst="rect">
            <a:avLst/>
          </a:prstGeom>
        </p:spPr>
      </p:pic>
      <p:sp>
        <p:nvSpPr>
          <p:cNvPr id="2" name="Title 1"/>
          <p:cNvSpPr>
            <a:spLocks noGrp="1"/>
          </p:cNvSpPr>
          <p:nvPr>
            <p:ph type="ctrTitle"/>
          </p:nvPr>
        </p:nvSpPr>
        <p:spPr>
          <a:xfrm>
            <a:off x="427383" y="2156046"/>
            <a:ext cx="4820478" cy="1630763"/>
          </a:xfrm>
        </p:spPr>
        <p:txBody>
          <a:bodyPr anchor="t">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427383" y="3786809"/>
            <a:ext cx="4532243"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410FAB2B-C7BE-FE4D-A691-F8A04CE8E5CA}"/>
              </a:ext>
            </a:extLst>
          </p:cNvPr>
          <p:cNvPicPr>
            <a:picLocks noChangeAspect="1"/>
          </p:cNvPicPr>
          <p:nvPr userDrawn="1"/>
        </p:nvPicPr>
        <p:blipFill>
          <a:blip r:embed="rId4"/>
          <a:stretch>
            <a:fillRect/>
          </a:stretch>
        </p:blipFill>
        <p:spPr>
          <a:xfrm>
            <a:off x="392597" y="405930"/>
            <a:ext cx="2738229" cy="779635"/>
          </a:xfrm>
          <a:prstGeom prst="rect">
            <a:avLst/>
          </a:prstGeom>
        </p:spPr>
      </p:pic>
    </p:spTree>
    <p:extLst>
      <p:ext uri="{BB962C8B-B14F-4D97-AF65-F5344CB8AC3E}">
        <p14:creationId xmlns:p14="http://schemas.microsoft.com/office/powerpoint/2010/main" val="3929225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D055CB-9FD5-B841-9D59-D664E7E6F3A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21727" y="1329220"/>
            <a:ext cx="7886700" cy="817631"/>
          </a:xfrm>
        </p:spPr>
        <p:txBody>
          <a:bodyPr anchor="t">
            <a:normAutofit/>
          </a:bodyPr>
          <a:lstStyle>
            <a:lvl1pPr>
              <a:defRPr sz="3600"/>
            </a:lvl1pPr>
          </a:lstStyle>
          <a:p>
            <a:r>
              <a:rPr lang="en-US" dirty="0"/>
              <a:t>Click to edit Master title style</a:t>
            </a:r>
          </a:p>
        </p:txBody>
      </p:sp>
      <p:sp>
        <p:nvSpPr>
          <p:cNvPr id="4" name="Content Placeholder 3"/>
          <p:cNvSpPr>
            <a:spLocks noGrp="1"/>
          </p:cNvSpPr>
          <p:nvPr>
            <p:ph sz="half" idx="2"/>
          </p:nvPr>
        </p:nvSpPr>
        <p:spPr>
          <a:xfrm>
            <a:off x="321727" y="2077278"/>
            <a:ext cx="788550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997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E764B00-DD96-7F48-9658-C8AD10F78A61}" type="datetimeFigureOut">
              <a:rPr lang="en-US" smtClean="0"/>
              <a:t>11/7/2024</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4D6678DF-71F5-1146-B6C7-BC518FFFBD95}" type="slidenum">
              <a:rPr lang="en-US" smtClean="0"/>
              <a:t>‹#›</a:t>
            </a:fld>
            <a:endParaRPr lang="en-US"/>
          </a:p>
        </p:txBody>
      </p:sp>
    </p:spTree>
    <p:extLst>
      <p:ext uri="{BB962C8B-B14F-4D97-AF65-F5344CB8AC3E}">
        <p14:creationId xmlns:p14="http://schemas.microsoft.com/office/powerpoint/2010/main" val="1786224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E764B00-DD96-7F48-9658-C8AD10F78A61}" type="datetimeFigureOut">
              <a:rPr lang="en-US" smtClean="0"/>
              <a:t>11/7/2024</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4D6678DF-71F5-1146-B6C7-BC518FFFBD95}" type="slidenum">
              <a:rPr lang="en-US" smtClean="0"/>
              <a:t>‹#›</a:t>
            </a:fld>
            <a:endParaRPr lang="en-US"/>
          </a:p>
        </p:txBody>
      </p:sp>
    </p:spTree>
    <p:extLst>
      <p:ext uri="{BB962C8B-B14F-4D97-AF65-F5344CB8AC3E}">
        <p14:creationId xmlns:p14="http://schemas.microsoft.com/office/powerpoint/2010/main" val="884976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E764B00-DD96-7F48-9658-C8AD10F78A61}" type="datetimeFigureOut">
              <a:rPr lang="en-US" smtClean="0"/>
              <a:t>11/7/2024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D6678DF-71F5-1146-B6C7-BC518FFFBD95}" type="slidenum">
              <a:rPr lang="en-US" smtClean="0"/>
              <a:t>‹#›</a:t>
            </a:fld>
            <a:endParaRPr lang="en-US"/>
          </a:p>
        </p:txBody>
      </p:sp>
    </p:spTree>
    <p:extLst>
      <p:ext uri="{BB962C8B-B14F-4D97-AF65-F5344CB8AC3E}">
        <p14:creationId xmlns:p14="http://schemas.microsoft.com/office/powerpoint/2010/main" val="81538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E764B00-DD96-7F48-9658-C8AD10F78A61}" type="datetimeFigureOut">
              <a:rPr lang="en-US" smtClean="0"/>
              <a:t>11/7/2024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D6678DF-71F5-1146-B6C7-BC518FFFBD95}" type="slidenum">
              <a:rPr lang="en-US" smtClean="0"/>
              <a:t>‹#›</a:t>
            </a:fld>
            <a:endParaRPr lang="en-US"/>
          </a:p>
        </p:txBody>
      </p:sp>
    </p:spTree>
    <p:extLst>
      <p:ext uri="{BB962C8B-B14F-4D97-AF65-F5344CB8AC3E}">
        <p14:creationId xmlns:p14="http://schemas.microsoft.com/office/powerpoint/2010/main" val="3899868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E764B00-DD96-7F48-9658-C8AD10F78A61}" type="datetimeFigureOut">
              <a:rPr lang="en-US" smtClean="0"/>
              <a:t>11/7/2024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D6678DF-71F5-1146-B6C7-BC518FFFBD95}" type="slidenum">
              <a:rPr lang="en-US" smtClean="0"/>
              <a:t>‹#›</a:t>
            </a:fld>
            <a:endParaRPr lang="en-US"/>
          </a:p>
        </p:txBody>
      </p:sp>
    </p:spTree>
    <p:extLst>
      <p:ext uri="{BB962C8B-B14F-4D97-AF65-F5344CB8AC3E}">
        <p14:creationId xmlns:p14="http://schemas.microsoft.com/office/powerpoint/2010/main" val="276940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E764B00-DD96-7F48-9658-C8AD10F78A61}" type="datetimeFigureOut">
              <a:rPr lang="en-US" smtClean="0"/>
              <a:t>11/7/2024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D6678DF-71F5-1146-B6C7-BC518FFFBD95}" type="slidenum">
              <a:rPr lang="en-US" smtClean="0"/>
              <a:t>‹#›</a:t>
            </a:fld>
            <a:endParaRPr lang="en-US"/>
          </a:p>
        </p:txBody>
      </p:sp>
    </p:spTree>
    <p:extLst>
      <p:ext uri="{BB962C8B-B14F-4D97-AF65-F5344CB8AC3E}">
        <p14:creationId xmlns:p14="http://schemas.microsoft.com/office/powerpoint/2010/main" val="3793452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D420D-783E-FB4F-9246-BE061A9A2DA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27382" y="2223282"/>
            <a:ext cx="5549835" cy="1630763"/>
          </a:xfrm>
        </p:spPr>
        <p:txBody>
          <a:bodyPr anchor="t">
            <a:normAutofit/>
          </a:bodyPr>
          <a:lstStyle>
            <a:lvl1pPr algn="l">
              <a:defRPr sz="4200"/>
            </a:lvl1pPr>
          </a:lstStyle>
          <a:p>
            <a:r>
              <a:rPr lang="en-US" dirty="0"/>
              <a:t>Click to edit Master title style</a:t>
            </a:r>
          </a:p>
        </p:txBody>
      </p:sp>
      <p:sp>
        <p:nvSpPr>
          <p:cNvPr id="3" name="Subtitle 2"/>
          <p:cNvSpPr>
            <a:spLocks noGrp="1"/>
          </p:cNvSpPr>
          <p:nvPr>
            <p:ph type="subTitle" idx="1"/>
          </p:nvPr>
        </p:nvSpPr>
        <p:spPr>
          <a:xfrm>
            <a:off x="427383" y="3101009"/>
            <a:ext cx="4532243"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917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Section 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D420D-783E-FB4F-9246-BE061A9A2DA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27382" y="2223282"/>
            <a:ext cx="5549835" cy="1630763"/>
          </a:xfrm>
        </p:spPr>
        <p:txBody>
          <a:bodyPr anchor="t">
            <a:normAutofit/>
          </a:bodyPr>
          <a:lstStyle>
            <a:lvl1pPr algn="l">
              <a:defRPr sz="4200"/>
            </a:lvl1pPr>
          </a:lstStyle>
          <a:p>
            <a:r>
              <a:rPr lang="en-US" dirty="0"/>
              <a:t>Click to edit Master title style</a:t>
            </a:r>
          </a:p>
        </p:txBody>
      </p:sp>
      <p:sp>
        <p:nvSpPr>
          <p:cNvPr id="3" name="Subtitle 2"/>
          <p:cNvSpPr>
            <a:spLocks noGrp="1"/>
          </p:cNvSpPr>
          <p:nvPr>
            <p:ph type="subTitle" idx="1"/>
          </p:nvPr>
        </p:nvSpPr>
        <p:spPr>
          <a:xfrm>
            <a:off x="427383" y="3101009"/>
            <a:ext cx="4532243"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7035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D420D-783E-FB4F-9246-BE061A9A2DA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27382" y="2223282"/>
            <a:ext cx="5549835" cy="1630763"/>
          </a:xfrm>
        </p:spPr>
        <p:txBody>
          <a:bodyPr anchor="t">
            <a:normAutofit/>
          </a:bodyPr>
          <a:lstStyle>
            <a:lvl1pPr algn="l">
              <a:defRPr sz="4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7383" y="3101009"/>
            <a:ext cx="4532243"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25533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Divide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D420D-783E-FB4F-9246-BE061A9A2DA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27382" y="2223282"/>
            <a:ext cx="5549835" cy="1630763"/>
          </a:xfrm>
        </p:spPr>
        <p:txBody>
          <a:bodyPr anchor="t">
            <a:normAutofit/>
          </a:bodyPr>
          <a:lstStyle>
            <a:lvl1pPr algn="l">
              <a:defRPr sz="4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7383" y="3101009"/>
            <a:ext cx="4532243"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2459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Divider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D420D-783E-FB4F-9246-BE061A9A2DA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27382" y="2223282"/>
            <a:ext cx="5549835" cy="1630763"/>
          </a:xfrm>
        </p:spPr>
        <p:txBody>
          <a:bodyPr anchor="t">
            <a:normAutofit/>
          </a:bodyPr>
          <a:lstStyle>
            <a:lvl1pPr algn="l">
              <a:defRPr sz="4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7383" y="3101009"/>
            <a:ext cx="4532243"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6574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Divider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D420D-783E-FB4F-9246-BE061A9A2DA5}"/>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27382" y="2223282"/>
            <a:ext cx="5549835" cy="1630763"/>
          </a:xfrm>
        </p:spPr>
        <p:txBody>
          <a:bodyPr anchor="t">
            <a:normAutofit/>
          </a:bodyPr>
          <a:lstStyle>
            <a:lvl1pPr algn="l">
              <a:defRPr sz="4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7383" y="3101009"/>
            <a:ext cx="4532243"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6101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D055CB-9FD5-B841-9D59-D664E7E6F3A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21727" y="1329220"/>
            <a:ext cx="7886700" cy="817631"/>
          </a:xfrm>
        </p:spPr>
        <p:txBody>
          <a:bodyPr anchor="t">
            <a:normAutofit/>
          </a:bodyPr>
          <a:lstStyle>
            <a:lvl1pPr>
              <a:defRPr sz="3600"/>
            </a:lvl1pPr>
          </a:lstStyle>
          <a:p>
            <a:r>
              <a:rPr lang="en-US" dirty="0"/>
              <a:t>Click to edit Master title style</a:t>
            </a:r>
          </a:p>
        </p:txBody>
      </p:sp>
      <p:sp>
        <p:nvSpPr>
          <p:cNvPr id="4" name="Content Placeholder 3"/>
          <p:cNvSpPr>
            <a:spLocks noGrp="1"/>
          </p:cNvSpPr>
          <p:nvPr>
            <p:ph sz="half" idx="2"/>
          </p:nvPr>
        </p:nvSpPr>
        <p:spPr>
          <a:xfrm>
            <a:off x="321727" y="2077278"/>
            <a:ext cx="788550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7995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D055CB-9FD5-B841-9D59-D664E7E6F3A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21727" y="1329220"/>
            <a:ext cx="7886700" cy="817631"/>
          </a:xfrm>
        </p:spPr>
        <p:txBody>
          <a:bodyPr anchor="t">
            <a:normAutofit/>
          </a:bodyPr>
          <a:lstStyle>
            <a:lvl1pPr>
              <a:defRPr sz="3600"/>
            </a:lvl1pPr>
          </a:lstStyle>
          <a:p>
            <a:r>
              <a:rPr lang="en-US" dirty="0"/>
              <a:t>Click to edit Master title style</a:t>
            </a:r>
          </a:p>
        </p:txBody>
      </p:sp>
      <p:sp>
        <p:nvSpPr>
          <p:cNvPr id="4" name="Content Placeholder 3"/>
          <p:cNvSpPr>
            <a:spLocks noGrp="1"/>
          </p:cNvSpPr>
          <p:nvPr>
            <p:ph sz="half" idx="2"/>
          </p:nvPr>
        </p:nvSpPr>
        <p:spPr>
          <a:xfrm>
            <a:off x="321727" y="2077278"/>
            <a:ext cx="788550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045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498892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65" r:id="rId8"/>
    <p:sldLayoutId id="2147483678" r:id="rId9"/>
    <p:sldLayoutId id="2147483679" r:id="rId10"/>
    <p:sldLayoutId id="2147483666" r:id="rId11"/>
    <p:sldLayoutId id="2147483667" r:id="rId12"/>
    <p:sldLayoutId id="2147483668" r:id="rId13"/>
    <p:sldLayoutId id="2147483669" r:id="rId14"/>
    <p:sldLayoutId id="2147483670" r:id="rId15"/>
    <p:sldLayoutId id="2147483671" r:id="rId16"/>
  </p:sldLayoutIdLst>
  <p:txStyles>
    <p:titleStyle>
      <a:lvl1pPr algn="l" defTabSz="914400" rtl="0" eaLnBrk="1" latinLnBrk="0" hangingPunct="1">
        <a:lnSpc>
          <a:spcPct val="90000"/>
        </a:lnSpc>
        <a:spcBef>
          <a:spcPct val="0"/>
        </a:spcBef>
        <a:buNone/>
        <a:defRPr sz="4400" b="1" i="0" kern="1200">
          <a:solidFill>
            <a:srgbClr val="471D6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7030A0"/>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030A0"/>
        </a:buClr>
        <a:buFont typeface="System Font Regular"/>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7030A0"/>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7030A0"/>
        </a:buClr>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7030A0"/>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chart" Target="../charts/chart3.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ollev.com/barbarapetersen003"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8F89C-E0EF-9D44-99C7-C205544B7E16}"/>
              </a:ext>
            </a:extLst>
          </p:cNvPr>
          <p:cNvSpPr>
            <a:spLocks noGrp="1"/>
          </p:cNvSpPr>
          <p:nvPr>
            <p:ph type="ctrTitle"/>
          </p:nvPr>
        </p:nvSpPr>
        <p:spPr>
          <a:xfrm>
            <a:off x="427382" y="1570120"/>
            <a:ext cx="5431879" cy="1630763"/>
          </a:xfrm>
        </p:spPr>
        <p:txBody>
          <a:bodyPr>
            <a:noAutofit/>
          </a:bodyPr>
          <a:lstStyle/>
          <a:p>
            <a:r>
              <a:rPr lang="en-US" sz="3600" dirty="0"/>
              <a:t>Readmissions Reduction Strategies: Peeling Back the Layers</a:t>
            </a:r>
          </a:p>
        </p:txBody>
      </p:sp>
      <p:sp>
        <p:nvSpPr>
          <p:cNvPr id="3" name="Subtitle 2">
            <a:extLst>
              <a:ext uri="{FF2B5EF4-FFF2-40B4-BE49-F238E27FC236}">
                <a16:creationId xmlns:a16="http://schemas.microsoft.com/office/drawing/2014/main" id="{B031B1C1-1583-4E41-8B67-6910B5E0D16C}"/>
              </a:ext>
            </a:extLst>
          </p:cNvPr>
          <p:cNvSpPr>
            <a:spLocks noGrp="1"/>
          </p:cNvSpPr>
          <p:nvPr>
            <p:ph type="subTitle" idx="1"/>
          </p:nvPr>
        </p:nvSpPr>
        <p:spPr>
          <a:xfrm>
            <a:off x="427383" y="4008751"/>
            <a:ext cx="5431879" cy="1655762"/>
          </a:xfrm>
        </p:spPr>
        <p:txBody>
          <a:bodyPr>
            <a:normAutofit/>
          </a:bodyPr>
          <a:lstStyle/>
          <a:p>
            <a:r>
              <a:rPr lang="en-US" sz="1800" dirty="0"/>
              <a:t>Barb Petersen DNP, APRN-BC, CPHQ, CPPS</a:t>
            </a:r>
          </a:p>
          <a:p>
            <a:r>
              <a:rPr lang="en-US" sz="1800" dirty="0"/>
              <a:t>Chief Quality Officer/Exec Dir </a:t>
            </a:r>
            <a:r>
              <a:rPr lang="en-US" sz="1800" dirty="0" err="1"/>
              <a:t>ClN</a:t>
            </a:r>
            <a:r>
              <a:rPr lang="en-US" sz="1800" dirty="0"/>
              <a:t> </a:t>
            </a:r>
          </a:p>
          <a:p>
            <a:r>
              <a:rPr lang="en-US" sz="1800" dirty="0"/>
              <a:t>Great Plains Health </a:t>
            </a:r>
          </a:p>
        </p:txBody>
      </p:sp>
    </p:spTree>
    <p:extLst>
      <p:ext uri="{BB962C8B-B14F-4D97-AF65-F5344CB8AC3E}">
        <p14:creationId xmlns:p14="http://schemas.microsoft.com/office/powerpoint/2010/main" val="390159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CC044E5-234A-4408-A112-0A77A3A551DF}"/>
              </a:ext>
            </a:extLst>
          </p:cNvPr>
          <p:cNvPicPr>
            <a:picLocks noGrp="1" noChangeAspect="1"/>
          </p:cNvPicPr>
          <p:nvPr>
            <p:ph sz="half" idx="2"/>
          </p:nvPr>
        </p:nvPicPr>
        <p:blipFill>
          <a:blip r:embed="rId2"/>
          <a:stretch>
            <a:fillRect/>
          </a:stretch>
        </p:blipFill>
        <p:spPr>
          <a:xfrm>
            <a:off x="1031455" y="922760"/>
            <a:ext cx="6176168" cy="5408433"/>
          </a:xfrm>
          <a:prstGeom prst="rect">
            <a:avLst/>
          </a:prstGeom>
        </p:spPr>
      </p:pic>
      <p:sp>
        <p:nvSpPr>
          <p:cNvPr id="5" name="Rectangle 4">
            <a:extLst>
              <a:ext uri="{FF2B5EF4-FFF2-40B4-BE49-F238E27FC236}">
                <a16:creationId xmlns:a16="http://schemas.microsoft.com/office/drawing/2014/main" id="{163E8408-6B2F-4F81-9710-3B76BB27E7D5}"/>
              </a:ext>
            </a:extLst>
          </p:cNvPr>
          <p:cNvSpPr/>
          <p:nvPr/>
        </p:nvSpPr>
        <p:spPr>
          <a:xfrm>
            <a:off x="349624" y="6253172"/>
            <a:ext cx="8471647" cy="430887"/>
          </a:xfrm>
          <a:prstGeom prst="rect">
            <a:avLst/>
          </a:prstGeom>
        </p:spPr>
        <p:txBody>
          <a:bodyPr wrap="square">
            <a:spAutoFit/>
          </a:bodyPr>
          <a:lstStyle/>
          <a:p>
            <a:r>
              <a:rPr lang="en-US" sz="1100" dirty="0"/>
              <a:t>Source: Agency for Healthcare Research and Quality (AHRQ), Healthcare Cost and Utilization Project (HCUP), Nationwide Readmissions Database (NRD), 2020.</a:t>
            </a:r>
          </a:p>
        </p:txBody>
      </p:sp>
    </p:spTree>
    <p:extLst>
      <p:ext uri="{BB962C8B-B14F-4D97-AF65-F5344CB8AC3E}">
        <p14:creationId xmlns:p14="http://schemas.microsoft.com/office/powerpoint/2010/main" val="3784700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A42D-4DA3-4C77-AEC4-42E0A1A54AE0}"/>
              </a:ext>
            </a:extLst>
          </p:cNvPr>
          <p:cNvSpPr>
            <a:spLocks noGrp="1"/>
          </p:cNvSpPr>
          <p:nvPr>
            <p:ph type="title"/>
          </p:nvPr>
        </p:nvSpPr>
        <p:spPr>
          <a:xfrm>
            <a:off x="321726" y="1108663"/>
            <a:ext cx="7886700" cy="817631"/>
          </a:xfrm>
        </p:spPr>
        <p:txBody>
          <a:bodyPr/>
          <a:lstStyle/>
          <a:p>
            <a:r>
              <a:rPr lang="en-US" dirty="0"/>
              <a:t>By the Numbers-Nationally </a:t>
            </a:r>
          </a:p>
        </p:txBody>
      </p:sp>
      <p:sp>
        <p:nvSpPr>
          <p:cNvPr id="3" name="Content Placeholder 2">
            <a:extLst>
              <a:ext uri="{FF2B5EF4-FFF2-40B4-BE49-F238E27FC236}">
                <a16:creationId xmlns:a16="http://schemas.microsoft.com/office/drawing/2014/main" id="{1094D2FF-EDFD-444C-BD5C-7936B38D0410}"/>
              </a:ext>
            </a:extLst>
          </p:cNvPr>
          <p:cNvSpPr>
            <a:spLocks noGrp="1"/>
          </p:cNvSpPr>
          <p:nvPr>
            <p:ph sz="half" idx="2"/>
          </p:nvPr>
        </p:nvSpPr>
        <p:spPr>
          <a:xfrm>
            <a:off x="321726" y="1926294"/>
            <a:ext cx="8163367" cy="4283181"/>
          </a:xfrm>
        </p:spPr>
        <p:txBody>
          <a:bodyPr>
            <a:normAutofit/>
          </a:bodyPr>
          <a:lstStyle/>
          <a:p>
            <a:pPr marL="0" indent="0">
              <a:buNone/>
            </a:pPr>
            <a:r>
              <a:rPr lang="en-US" sz="2400" dirty="0"/>
              <a:t>Costs:</a:t>
            </a:r>
          </a:p>
          <a:p>
            <a:r>
              <a:rPr lang="en-US" sz="2400" dirty="0"/>
              <a:t>Average cost of a hospital readmission in the US was $16,400 </a:t>
            </a:r>
            <a:r>
              <a:rPr lang="en-US" sz="1600" dirty="0"/>
              <a:t>(2018, HCUP)</a:t>
            </a:r>
            <a:r>
              <a:rPr lang="en-US" sz="2400" dirty="0"/>
              <a:t>  </a:t>
            </a:r>
          </a:p>
          <a:p>
            <a:r>
              <a:rPr lang="en-US" sz="2400" dirty="0"/>
              <a:t>Estimated in the U.S. to exceed $41 billion annually</a:t>
            </a:r>
          </a:p>
          <a:p>
            <a:r>
              <a:rPr lang="en-US" sz="2400" dirty="0"/>
              <a:t>In 2024, ~75% of hospitals received readmission penalties </a:t>
            </a:r>
            <a:r>
              <a:rPr lang="en-US" sz="1600" dirty="0"/>
              <a:t>(less than 1%), </a:t>
            </a:r>
            <a:r>
              <a:rPr lang="en-US" sz="2400" dirty="0"/>
              <a:t>7.5% </a:t>
            </a:r>
            <a:r>
              <a:rPr lang="en-US" sz="1600" dirty="0"/>
              <a:t>(1% or more)</a:t>
            </a:r>
          </a:p>
          <a:p>
            <a:r>
              <a:rPr lang="en-US" sz="2400" dirty="0"/>
              <a:t>The average cost of a hospital readmission is 12.4% higher than the average cost of the initial hospital stay </a:t>
            </a:r>
            <a:r>
              <a:rPr lang="en-US" sz="1800" dirty="0"/>
              <a:t>(AHRQ)</a:t>
            </a:r>
            <a:endParaRPr lang="en-US" sz="2400" dirty="0"/>
          </a:p>
        </p:txBody>
      </p:sp>
      <p:pic>
        <p:nvPicPr>
          <p:cNvPr id="4" name="Picture 3">
            <a:extLst>
              <a:ext uri="{FF2B5EF4-FFF2-40B4-BE49-F238E27FC236}">
                <a16:creationId xmlns:a16="http://schemas.microsoft.com/office/drawing/2014/main" id="{C2612BEC-6DCB-409C-AF8E-6E8F14EF64D2}"/>
              </a:ext>
            </a:extLst>
          </p:cNvPr>
          <p:cNvPicPr>
            <a:picLocks noChangeAspect="1"/>
          </p:cNvPicPr>
          <p:nvPr/>
        </p:nvPicPr>
        <p:blipFill>
          <a:blip r:embed="rId3"/>
          <a:stretch>
            <a:fillRect/>
          </a:stretch>
        </p:blipFill>
        <p:spPr>
          <a:xfrm>
            <a:off x="6779942" y="5319864"/>
            <a:ext cx="1953123" cy="13294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4600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448B5-DA3D-4FF9-87D2-BAD0EA039FA8}"/>
              </a:ext>
            </a:extLst>
          </p:cNvPr>
          <p:cNvSpPr>
            <a:spLocks noGrp="1"/>
          </p:cNvSpPr>
          <p:nvPr>
            <p:ph type="title"/>
          </p:nvPr>
        </p:nvSpPr>
        <p:spPr/>
        <p:txBody>
          <a:bodyPr/>
          <a:lstStyle/>
          <a:p>
            <a:r>
              <a:rPr lang="en-US" dirty="0"/>
              <a:t>Nebraska Readmission Data </a:t>
            </a:r>
          </a:p>
        </p:txBody>
      </p:sp>
      <p:sp>
        <p:nvSpPr>
          <p:cNvPr id="3" name="Content Placeholder 2">
            <a:extLst>
              <a:ext uri="{FF2B5EF4-FFF2-40B4-BE49-F238E27FC236}">
                <a16:creationId xmlns:a16="http://schemas.microsoft.com/office/drawing/2014/main" id="{35266340-A74C-44D2-9D9F-8F78272436A0}"/>
              </a:ext>
            </a:extLst>
          </p:cNvPr>
          <p:cNvSpPr>
            <a:spLocks noGrp="1"/>
          </p:cNvSpPr>
          <p:nvPr>
            <p:ph sz="half" idx="2"/>
          </p:nvPr>
        </p:nvSpPr>
        <p:spPr/>
        <p:txBody>
          <a:bodyPr/>
          <a:lstStyle/>
          <a:p>
            <a:pPr marL="0" indent="0">
              <a:buNone/>
            </a:pPr>
            <a:r>
              <a:rPr lang="en-US" dirty="0"/>
              <a:t>Align with National Statistics </a:t>
            </a:r>
          </a:p>
          <a:p>
            <a:r>
              <a:rPr lang="en-US" dirty="0"/>
              <a:t>Statewide average 15-20% </a:t>
            </a:r>
          </a:p>
          <a:p>
            <a:r>
              <a:rPr lang="en-US" dirty="0"/>
              <a:t>Heart failure- one of the highest readmission conditions (25%)</a:t>
            </a:r>
          </a:p>
          <a:p>
            <a:r>
              <a:rPr lang="en-US" dirty="0"/>
              <a:t>Pneumonia and COPD follow (18-20%)</a:t>
            </a:r>
          </a:p>
        </p:txBody>
      </p:sp>
    </p:spTree>
    <p:extLst>
      <p:ext uri="{BB962C8B-B14F-4D97-AF65-F5344CB8AC3E}">
        <p14:creationId xmlns:p14="http://schemas.microsoft.com/office/powerpoint/2010/main" val="1182991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C5C9C-32AD-41D0-BDBD-05A3CC874AF8}"/>
              </a:ext>
            </a:extLst>
          </p:cNvPr>
          <p:cNvPicPr>
            <a:picLocks/>
          </p:cNvPicPr>
          <p:nvPr>
            <p:custDataLst>
              <p:tags r:id="rId1"/>
            </p:custDataLst>
          </p:nvPr>
        </p:nvPicPr>
        <p:blipFill>
          <a:blip r:embed="rId4"/>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102272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F0E08-F042-1D45-BA20-C375D2ADE58A}"/>
              </a:ext>
            </a:extLst>
          </p:cNvPr>
          <p:cNvSpPr>
            <a:spLocks noGrp="1"/>
          </p:cNvSpPr>
          <p:nvPr>
            <p:ph type="title"/>
          </p:nvPr>
        </p:nvSpPr>
        <p:spPr>
          <a:xfrm>
            <a:off x="469645" y="1096134"/>
            <a:ext cx="7886700" cy="817631"/>
          </a:xfrm>
        </p:spPr>
        <p:txBody>
          <a:bodyPr>
            <a:normAutofit fontScale="90000"/>
          </a:bodyPr>
          <a:lstStyle/>
          <a:p>
            <a:r>
              <a:rPr lang="en-US" dirty="0"/>
              <a:t>Factors Contributing to Readmissions</a:t>
            </a:r>
          </a:p>
        </p:txBody>
      </p:sp>
      <p:sp>
        <p:nvSpPr>
          <p:cNvPr id="3" name="Content Placeholder 2">
            <a:extLst>
              <a:ext uri="{FF2B5EF4-FFF2-40B4-BE49-F238E27FC236}">
                <a16:creationId xmlns:a16="http://schemas.microsoft.com/office/drawing/2014/main" id="{A39BF550-22A5-C140-B6B4-07CA4BE79D3F}"/>
              </a:ext>
            </a:extLst>
          </p:cNvPr>
          <p:cNvSpPr>
            <a:spLocks noGrp="1"/>
          </p:cNvSpPr>
          <p:nvPr>
            <p:ph sz="half" idx="2"/>
          </p:nvPr>
        </p:nvSpPr>
        <p:spPr/>
        <p:txBody>
          <a:bodyPr>
            <a:normAutofit fontScale="92500" lnSpcReduction="10000"/>
          </a:bodyPr>
          <a:lstStyle/>
          <a:p>
            <a:r>
              <a:rPr lang="en-US" dirty="0"/>
              <a:t>Patient-Related Factors:</a:t>
            </a:r>
          </a:p>
          <a:p>
            <a:pPr lvl="1"/>
            <a:r>
              <a:rPr lang="en-US" dirty="0"/>
              <a:t>Comorbidities</a:t>
            </a:r>
          </a:p>
          <a:p>
            <a:pPr lvl="1"/>
            <a:r>
              <a:rPr lang="en-US" dirty="0"/>
              <a:t>Mental health issues</a:t>
            </a:r>
          </a:p>
          <a:p>
            <a:pPr lvl="1"/>
            <a:r>
              <a:rPr lang="en-US" dirty="0"/>
              <a:t>Lack of social support</a:t>
            </a:r>
          </a:p>
          <a:p>
            <a:pPr lvl="1"/>
            <a:r>
              <a:rPr lang="en-US" dirty="0"/>
              <a:t>Social related issues </a:t>
            </a:r>
          </a:p>
          <a:p>
            <a:pPr marL="0" indent="0">
              <a:buNone/>
            </a:pPr>
            <a:endParaRPr lang="en-US" dirty="0"/>
          </a:p>
          <a:p>
            <a:r>
              <a:rPr lang="en-US" dirty="0"/>
              <a:t>Healthcare System-Related Factors:</a:t>
            </a:r>
          </a:p>
          <a:p>
            <a:pPr lvl="1"/>
            <a:r>
              <a:rPr lang="en-US" dirty="0"/>
              <a:t>Poor discharge planning</a:t>
            </a:r>
          </a:p>
          <a:p>
            <a:pPr lvl="1"/>
            <a:r>
              <a:rPr lang="en-US" dirty="0"/>
              <a:t>Inadequate follow-up care</a:t>
            </a:r>
          </a:p>
          <a:p>
            <a:pPr lvl="1"/>
            <a:r>
              <a:rPr lang="en-US" dirty="0"/>
              <a:t>Lack of patient education</a:t>
            </a:r>
          </a:p>
        </p:txBody>
      </p:sp>
      <p:pic>
        <p:nvPicPr>
          <p:cNvPr id="4" name="Picture 3">
            <a:extLst>
              <a:ext uri="{FF2B5EF4-FFF2-40B4-BE49-F238E27FC236}">
                <a16:creationId xmlns:a16="http://schemas.microsoft.com/office/drawing/2014/main" id="{2D516217-4E7E-478B-946E-A2EB6E11AB7A}"/>
              </a:ext>
            </a:extLst>
          </p:cNvPr>
          <p:cNvPicPr>
            <a:picLocks noChangeAspect="1"/>
          </p:cNvPicPr>
          <p:nvPr/>
        </p:nvPicPr>
        <p:blipFill>
          <a:blip r:embed="rId3"/>
          <a:stretch>
            <a:fillRect/>
          </a:stretch>
        </p:blipFill>
        <p:spPr>
          <a:xfrm>
            <a:off x="6623824" y="5048065"/>
            <a:ext cx="2053697" cy="1364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45577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C4EE-9328-4D34-87F6-336F7E280C2E}"/>
              </a:ext>
            </a:extLst>
          </p:cNvPr>
          <p:cNvSpPr>
            <a:spLocks noGrp="1"/>
          </p:cNvSpPr>
          <p:nvPr>
            <p:ph type="title"/>
          </p:nvPr>
        </p:nvSpPr>
        <p:spPr>
          <a:xfrm>
            <a:off x="321727" y="793367"/>
            <a:ext cx="7886700" cy="817631"/>
          </a:xfrm>
        </p:spPr>
        <p:txBody>
          <a:bodyPr/>
          <a:lstStyle/>
          <a:p>
            <a:r>
              <a:rPr lang="en-US" dirty="0"/>
              <a:t>Initial Steps </a:t>
            </a:r>
          </a:p>
        </p:txBody>
      </p:sp>
      <p:sp>
        <p:nvSpPr>
          <p:cNvPr id="3" name="Content Placeholder 2">
            <a:extLst>
              <a:ext uri="{FF2B5EF4-FFF2-40B4-BE49-F238E27FC236}">
                <a16:creationId xmlns:a16="http://schemas.microsoft.com/office/drawing/2014/main" id="{4DB16E4E-C50E-420B-A0B5-17C0ED4C3663}"/>
              </a:ext>
            </a:extLst>
          </p:cNvPr>
          <p:cNvSpPr>
            <a:spLocks noGrp="1"/>
          </p:cNvSpPr>
          <p:nvPr>
            <p:ph sz="half" idx="2"/>
          </p:nvPr>
        </p:nvSpPr>
        <p:spPr>
          <a:xfrm>
            <a:off x="599987" y="1449546"/>
            <a:ext cx="8042208" cy="2308415"/>
          </a:xfrm>
        </p:spPr>
        <p:txBody>
          <a:bodyPr>
            <a:normAutofit/>
          </a:bodyPr>
          <a:lstStyle/>
          <a:p>
            <a:r>
              <a:rPr lang="en-US" sz="2400" dirty="0"/>
              <a:t>Know your organizational data </a:t>
            </a:r>
          </a:p>
          <a:p>
            <a:pPr lvl="1"/>
            <a:r>
              <a:rPr lang="en-US" sz="2000" dirty="0"/>
              <a:t>Did you receive any CMS penalties with HRRP?</a:t>
            </a:r>
          </a:p>
          <a:p>
            <a:pPr lvl="1"/>
            <a:r>
              <a:rPr lang="en-US" sz="2000" dirty="0"/>
              <a:t>What are your front line staff saying?</a:t>
            </a:r>
          </a:p>
          <a:p>
            <a:pPr lvl="1"/>
            <a:r>
              <a:rPr lang="en-US" sz="2000" dirty="0"/>
              <a:t>Review demographics of readmission data </a:t>
            </a:r>
          </a:p>
        </p:txBody>
      </p:sp>
      <p:graphicFrame>
        <p:nvGraphicFramePr>
          <p:cNvPr id="5" name="Chart 4">
            <a:extLst>
              <a:ext uri="{FF2B5EF4-FFF2-40B4-BE49-F238E27FC236}">
                <a16:creationId xmlns:a16="http://schemas.microsoft.com/office/drawing/2014/main" id="{D2389668-D3D9-4776-B7FF-49BA94DE95F6}"/>
              </a:ext>
            </a:extLst>
          </p:cNvPr>
          <p:cNvGraphicFramePr>
            <a:graphicFrameLocks/>
          </p:cNvGraphicFramePr>
          <p:nvPr>
            <p:extLst>
              <p:ext uri="{D42A27DB-BD31-4B8C-83A1-F6EECF244321}">
                <p14:modId xmlns:p14="http://schemas.microsoft.com/office/powerpoint/2010/main" val="1165992515"/>
              </p:ext>
            </p:extLst>
          </p:nvPr>
        </p:nvGraphicFramePr>
        <p:xfrm>
          <a:off x="658505" y="3638924"/>
          <a:ext cx="7628159" cy="24257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6778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53CA-32C5-4DFF-9BB5-839B33051677}"/>
              </a:ext>
            </a:extLst>
          </p:cNvPr>
          <p:cNvSpPr>
            <a:spLocks noGrp="1"/>
          </p:cNvSpPr>
          <p:nvPr>
            <p:ph type="title"/>
          </p:nvPr>
        </p:nvSpPr>
        <p:spPr>
          <a:xfrm>
            <a:off x="151606" y="809449"/>
            <a:ext cx="7886700" cy="817631"/>
          </a:xfrm>
        </p:spPr>
        <p:txBody>
          <a:bodyPr/>
          <a:lstStyle/>
          <a:p>
            <a:r>
              <a:rPr lang="en-US" dirty="0"/>
              <a:t>What does your data show?</a:t>
            </a:r>
          </a:p>
        </p:txBody>
      </p:sp>
      <p:graphicFrame>
        <p:nvGraphicFramePr>
          <p:cNvPr id="8" name="Chart 7">
            <a:extLst>
              <a:ext uri="{FF2B5EF4-FFF2-40B4-BE49-F238E27FC236}">
                <a16:creationId xmlns:a16="http://schemas.microsoft.com/office/drawing/2014/main" id="{A2A91256-39F1-46C7-844F-A10276449511}"/>
              </a:ext>
            </a:extLst>
          </p:cNvPr>
          <p:cNvGraphicFramePr>
            <a:graphicFrameLocks/>
          </p:cNvGraphicFramePr>
          <p:nvPr>
            <p:extLst>
              <p:ext uri="{D42A27DB-BD31-4B8C-83A1-F6EECF244321}">
                <p14:modId xmlns:p14="http://schemas.microsoft.com/office/powerpoint/2010/main" val="430642298"/>
              </p:ext>
            </p:extLst>
          </p:nvPr>
        </p:nvGraphicFramePr>
        <p:xfrm>
          <a:off x="1905200" y="1610934"/>
          <a:ext cx="5588419" cy="2182263"/>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66DD8096-1086-4522-95C7-7BE514F7DEE0}"/>
              </a:ext>
            </a:extLst>
          </p:cNvPr>
          <p:cNvPicPr>
            <a:picLocks noChangeAspect="1"/>
          </p:cNvPicPr>
          <p:nvPr/>
        </p:nvPicPr>
        <p:blipFill>
          <a:blip r:embed="rId4"/>
          <a:stretch>
            <a:fillRect/>
          </a:stretch>
        </p:blipFill>
        <p:spPr>
          <a:xfrm>
            <a:off x="1215483" y="3978030"/>
            <a:ext cx="6825806" cy="2070520"/>
          </a:xfrm>
          <a:prstGeom prst="rect">
            <a:avLst/>
          </a:prstGeom>
        </p:spPr>
      </p:pic>
    </p:spTree>
    <p:extLst>
      <p:ext uri="{BB962C8B-B14F-4D97-AF65-F5344CB8AC3E}">
        <p14:creationId xmlns:p14="http://schemas.microsoft.com/office/powerpoint/2010/main" val="2019939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2DA471F-68D6-442F-A76C-25F63BD01DF6}"/>
              </a:ext>
            </a:extLst>
          </p:cNvPr>
          <p:cNvGraphicFramePr>
            <a:graphicFrameLocks/>
          </p:cNvGraphicFramePr>
          <p:nvPr>
            <p:extLst>
              <p:ext uri="{D42A27DB-BD31-4B8C-83A1-F6EECF244321}">
                <p14:modId xmlns:p14="http://schemas.microsoft.com/office/powerpoint/2010/main" val="2275459287"/>
              </p:ext>
            </p:extLst>
          </p:nvPr>
        </p:nvGraphicFramePr>
        <p:xfrm>
          <a:off x="473102" y="728340"/>
          <a:ext cx="5433921" cy="2743200"/>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489F5C56-053A-4EAD-A163-FF481CC0AA44}"/>
                  </a:ext>
                </a:extLst>
              </p:cNvPr>
              <p:cNvGraphicFramePr/>
              <p:nvPr>
                <p:extLst>
                  <p:ext uri="{D42A27DB-BD31-4B8C-83A1-F6EECF244321}">
                    <p14:modId xmlns:p14="http://schemas.microsoft.com/office/powerpoint/2010/main" val="2173047579"/>
                  </p:ext>
                </p:extLst>
              </p:nvPr>
            </p:nvGraphicFramePr>
            <p:xfrm>
              <a:off x="2414016" y="3730752"/>
              <a:ext cx="6437376" cy="250227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hart 6">
                <a:extLst>
                  <a:ext uri="{FF2B5EF4-FFF2-40B4-BE49-F238E27FC236}">
                    <a16:creationId xmlns:a16="http://schemas.microsoft.com/office/drawing/2014/main" id="{489F5C56-053A-4EAD-A163-FF481CC0AA44}"/>
                  </a:ext>
                </a:extLst>
              </p:cNvPr>
              <p:cNvPicPr>
                <a:picLocks noGrp="1" noRot="1" noChangeAspect="1" noMove="1" noResize="1" noEditPoints="1" noAdjustHandles="1" noChangeArrowheads="1" noChangeShapeType="1"/>
              </p:cNvPicPr>
              <p:nvPr/>
            </p:nvPicPr>
            <p:blipFill>
              <a:blip r:embed="rId4"/>
              <a:stretch>
                <a:fillRect/>
              </a:stretch>
            </p:blipFill>
            <p:spPr>
              <a:xfrm>
                <a:off x="2414016" y="3730752"/>
                <a:ext cx="6437376" cy="2502276"/>
              </a:xfrm>
              <a:prstGeom prst="rect">
                <a:avLst/>
              </a:prstGeom>
            </p:spPr>
          </p:pic>
        </mc:Fallback>
      </mc:AlternateContent>
    </p:spTree>
    <p:extLst>
      <p:ext uri="{BB962C8B-B14F-4D97-AF65-F5344CB8AC3E}">
        <p14:creationId xmlns:p14="http://schemas.microsoft.com/office/powerpoint/2010/main" val="338208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sked People Blog: Onions, Masks and Humans: many interesting layers.">
            <a:extLst>
              <a:ext uri="{FF2B5EF4-FFF2-40B4-BE49-F238E27FC236}">
                <a16:creationId xmlns:a16="http://schemas.microsoft.com/office/drawing/2014/main" id="{D64EFEB2-1F1B-4848-AA1F-79B062B92C7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62559" y="1300798"/>
            <a:ext cx="6623976" cy="368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103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E458-9EA7-489F-984C-902B347258D1}"/>
              </a:ext>
            </a:extLst>
          </p:cNvPr>
          <p:cNvSpPr>
            <a:spLocks noGrp="1"/>
          </p:cNvSpPr>
          <p:nvPr>
            <p:ph type="title"/>
          </p:nvPr>
        </p:nvSpPr>
        <p:spPr>
          <a:xfrm>
            <a:off x="321727" y="920404"/>
            <a:ext cx="7886700" cy="817631"/>
          </a:xfrm>
        </p:spPr>
        <p:txBody>
          <a:bodyPr/>
          <a:lstStyle/>
          <a:p>
            <a:r>
              <a:rPr lang="en-US" dirty="0"/>
              <a:t>PDSA Cycle </a:t>
            </a:r>
          </a:p>
        </p:txBody>
      </p:sp>
      <p:sp>
        <p:nvSpPr>
          <p:cNvPr id="3" name="Content Placeholder 2">
            <a:extLst>
              <a:ext uri="{FF2B5EF4-FFF2-40B4-BE49-F238E27FC236}">
                <a16:creationId xmlns:a16="http://schemas.microsoft.com/office/drawing/2014/main" id="{509FA8F9-F7E4-46F5-97CC-62130209F4F1}"/>
              </a:ext>
            </a:extLst>
          </p:cNvPr>
          <p:cNvSpPr>
            <a:spLocks noGrp="1"/>
          </p:cNvSpPr>
          <p:nvPr>
            <p:ph sz="half" idx="2"/>
          </p:nvPr>
        </p:nvSpPr>
        <p:spPr>
          <a:xfrm>
            <a:off x="385734" y="1647509"/>
            <a:ext cx="8245309" cy="4463359"/>
          </a:xfrm>
        </p:spPr>
        <p:txBody>
          <a:bodyPr>
            <a:normAutofit/>
          </a:bodyPr>
          <a:lstStyle/>
          <a:p>
            <a:r>
              <a:rPr lang="en-US" dirty="0"/>
              <a:t>Weekly readmission review </a:t>
            </a:r>
          </a:p>
          <a:p>
            <a:pPr lvl="1"/>
            <a:r>
              <a:rPr lang="en-US" dirty="0"/>
              <a:t>Every Monday at 11am review past 7 day readmission patients </a:t>
            </a:r>
          </a:p>
          <a:p>
            <a:pPr lvl="1"/>
            <a:r>
              <a:rPr lang="en-US" dirty="0"/>
              <a:t>Report out weekly at safety huddle (Tuesdays)</a:t>
            </a:r>
          </a:p>
          <a:p>
            <a:pPr lvl="1"/>
            <a:r>
              <a:rPr lang="en-US" dirty="0"/>
              <a:t>Report to Executive team monthly </a:t>
            </a:r>
          </a:p>
          <a:p>
            <a:r>
              <a:rPr lang="en-US" dirty="0"/>
              <a:t>Initial Actions   </a:t>
            </a:r>
          </a:p>
          <a:p>
            <a:pPr lvl="1"/>
            <a:r>
              <a:rPr lang="en-US" dirty="0"/>
              <a:t>Daily list of COPD, CHF, Pneumonia pts sent to team </a:t>
            </a:r>
          </a:p>
          <a:p>
            <a:pPr lvl="1"/>
            <a:r>
              <a:rPr lang="en-US" dirty="0"/>
              <a:t>Respiratory therapist used for patient education</a:t>
            </a:r>
          </a:p>
          <a:p>
            <a:pPr lvl="1"/>
            <a:r>
              <a:rPr lang="en-US" dirty="0"/>
              <a:t>CIN Team- Engage patients for Transitional Care Management program  </a:t>
            </a:r>
          </a:p>
          <a:p>
            <a:pPr lvl="1"/>
            <a:r>
              <a:rPr lang="en-US" dirty="0"/>
              <a:t>Physician education on AMA discharges</a:t>
            </a:r>
          </a:p>
        </p:txBody>
      </p:sp>
    </p:spTree>
    <p:extLst>
      <p:ext uri="{BB962C8B-B14F-4D97-AF65-F5344CB8AC3E}">
        <p14:creationId xmlns:p14="http://schemas.microsoft.com/office/powerpoint/2010/main" val="18529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0837-E03A-DE43-BF05-06D394CB856D}"/>
              </a:ext>
            </a:extLst>
          </p:cNvPr>
          <p:cNvSpPr>
            <a:spLocks noGrp="1"/>
          </p:cNvSpPr>
          <p:nvPr>
            <p:ph type="title"/>
          </p:nvPr>
        </p:nvSpPr>
        <p:spPr/>
        <p:txBody>
          <a:bodyPr/>
          <a:lstStyle/>
          <a:p>
            <a:r>
              <a:rPr lang="en-US" dirty="0"/>
              <a:t>Learning Objectives</a:t>
            </a:r>
          </a:p>
        </p:txBody>
      </p:sp>
      <p:sp>
        <p:nvSpPr>
          <p:cNvPr id="3" name="Subtitle 2">
            <a:extLst>
              <a:ext uri="{FF2B5EF4-FFF2-40B4-BE49-F238E27FC236}">
                <a16:creationId xmlns:a16="http://schemas.microsoft.com/office/drawing/2014/main" id="{0A2BD11A-D744-9143-A84C-E23459A8B090}"/>
              </a:ext>
            </a:extLst>
          </p:cNvPr>
          <p:cNvSpPr>
            <a:spLocks noGrp="1"/>
          </p:cNvSpPr>
          <p:nvPr>
            <p:ph sz="half" idx="2"/>
          </p:nvPr>
        </p:nvSpPr>
        <p:spPr>
          <a:xfrm>
            <a:off x="517036" y="2334730"/>
            <a:ext cx="7885508" cy="3684588"/>
          </a:xfrm>
        </p:spPr>
        <p:txBody>
          <a:bodyPr>
            <a:normAutofit/>
          </a:bodyPr>
          <a:lstStyle/>
          <a:p>
            <a:r>
              <a:rPr lang="en-US" sz="2400" dirty="0"/>
              <a:t>Define the key metrics utilized to focus on for hospital readmission reductions</a:t>
            </a:r>
          </a:p>
          <a:p>
            <a:r>
              <a:rPr lang="en-US" sz="2400" dirty="0"/>
              <a:t>Explain the readmissions current state nationally, and relative to Nebraska hospitals </a:t>
            </a:r>
          </a:p>
          <a:p>
            <a:r>
              <a:rPr lang="en-US" sz="2400" dirty="0"/>
              <a:t>Define the importance and tactics to reduce hospital patient readmissions</a:t>
            </a:r>
          </a:p>
          <a:p>
            <a:r>
              <a:rPr lang="en-US" sz="2400" dirty="0"/>
              <a:t>Define the importance of a care management team approach to reducing hospital readmissions</a:t>
            </a:r>
          </a:p>
        </p:txBody>
      </p:sp>
    </p:spTree>
    <p:extLst>
      <p:ext uri="{BB962C8B-B14F-4D97-AF65-F5344CB8AC3E}">
        <p14:creationId xmlns:p14="http://schemas.microsoft.com/office/powerpoint/2010/main" val="2963790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3220-DCB9-4B63-A46C-A448DCE6C2E2}"/>
              </a:ext>
            </a:extLst>
          </p:cNvPr>
          <p:cNvSpPr>
            <a:spLocks noGrp="1"/>
          </p:cNvSpPr>
          <p:nvPr>
            <p:ph type="title"/>
          </p:nvPr>
        </p:nvSpPr>
        <p:spPr/>
        <p:txBody>
          <a:bodyPr/>
          <a:lstStyle/>
          <a:p>
            <a:r>
              <a:rPr lang="en-US" dirty="0"/>
              <a:t>Results </a:t>
            </a:r>
          </a:p>
        </p:txBody>
      </p:sp>
      <p:pic>
        <p:nvPicPr>
          <p:cNvPr id="4" name="Content Placeholder 3">
            <a:extLst>
              <a:ext uri="{FF2B5EF4-FFF2-40B4-BE49-F238E27FC236}">
                <a16:creationId xmlns:a16="http://schemas.microsoft.com/office/drawing/2014/main" id="{94157FC1-782D-44E8-9D6F-F41527FC2372}"/>
              </a:ext>
            </a:extLst>
          </p:cNvPr>
          <p:cNvPicPr>
            <a:picLocks noGrp="1" noChangeAspect="1"/>
          </p:cNvPicPr>
          <p:nvPr>
            <p:ph sz="half" idx="2"/>
          </p:nvPr>
        </p:nvPicPr>
        <p:blipFill>
          <a:blip r:embed="rId3"/>
          <a:stretch>
            <a:fillRect/>
          </a:stretch>
        </p:blipFill>
        <p:spPr>
          <a:xfrm>
            <a:off x="2347996" y="1073953"/>
            <a:ext cx="6194073" cy="2609314"/>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718185A6-03E9-4F21-B26B-0C34A6A48544}"/>
              </a:ext>
            </a:extLst>
          </p:cNvPr>
          <p:cNvPicPr>
            <a:picLocks noChangeAspect="1"/>
          </p:cNvPicPr>
          <p:nvPr/>
        </p:nvPicPr>
        <p:blipFill>
          <a:blip r:embed="rId4"/>
          <a:stretch>
            <a:fillRect/>
          </a:stretch>
        </p:blipFill>
        <p:spPr>
          <a:xfrm>
            <a:off x="1081162" y="4006883"/>
            <a:ext cx="5776838" cy="23654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75020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5D30-82B3-4E27-88E8-ABABCEE44B17}"/>
              </a:ext>
            </a:extLst>
          </p:cNvPr>
          <p:cNvSpPr>
            <a:spLocks noGrp="1"/>
          </p:cNvSpPr>
          <p:nvPr>
            <p:ph type="title"/>
          </p:nvPr>
        </p:nvSpPr>
        <p:spPr/>
        <p:txBody>
          <a:bodyPr/>
          <a:lstStyle/>
          <a:p>
            <a:r>
              <a:rPr lang="en-US" dirty="0"/>
              <a:t>Results </a:t>
            </a:r>
          </a:p>
        </p:txBody>
      </p:sp>
      <p:pic>
        <p:nvPicPr>
          <p:cNvPr id="4" name="Content Placeholder 3">
            <a:extLst>
              <a:ext uri="{FF2B5EF4-FFF2-40B4-BE49-F238E27FC236}">
                <a16:creationId xmlns:a16="http://schemas.microsoft.com/office/drawing/2014/main" id="{4AF4A1AD-7C4D-452E-B654-2A01F79C08AD}"/>
              </a:ext>
            </a:extLst>
          </p:cNvPr>
          <p:cNvPicPr>
            <a:picLocks noGrp="1" noChangeAspect="1"/>
          </p:cNvPicPr>
          <p:nvPr>
            <p:ph sz="half" idx="2"/>
          </p:nvPr>
        </p:nvPicPr>
        <p:blipFill>
          <a:blip r:embed="rId3"/>
          <a:stretch>
            <a:fillRect/>
          </a:stretch>
        </p:blipFill>
        <p:spPr>
          <a:xfrm>
            <a:off x="2388496" y="786947"/>
            <a:ext cx="5602710" cy="256663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B455152F-C904-4D54-8470-504381F2D988}"/>
              </a:ext>
            </a:extLst>
          </p:cNvPr>
          <p:cNvPicPr>
            <a:picLocks noChangeAspect="1"/>
          </p:cNvPicPr>
          <p:nvPr/>
        </p:nvPicPr>
        <p:blipFill>
          <a:blip r:embed="rId4"/>
          <a:stretch>
            <a:fillRect/>
          </a:stretch>
        </p:blipFill>
        <p:spPr>
          <a:xfrm>
            <a:off x="938258" y="3724053"/>
            <a:ext cx="5608806" cy="24508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8571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B8E8-1D4B-4636-8922-6DA67918DD56}"/>
              </a:ext>
            </a:extLst>
          </p:cNvPr>
          <p:cNvSpPr>
            <a:spLocks noGrp="1"/>
          </p:cNvSpPr>
          <p:nvPr>
            <p:ph type="title"/>
          </p:nvPr>
        </p:nvSpPr>
        <p:spPr>
          <a:xfrm>
            <a:off x="321727" y="920404"/>
            <a:ext cx="7886700" cy="817631"/>
          </a:xfrm>
        </p:spPr>
        <p:txBody>
          <a:bodyPr/>
          <a:lstStyle/>
          <a:p>
            <a:r>
              <a:rPr lang="en-US" dirty="0"/>
              <a:t>Case Study Review</a:t>
            </a:r>
          </a:p>
        </p:txBody>
      </p:sp>
      <p:sp>
        <p:nvSpPr>
          <p:cNvPr id="3" name="Content Placeholder 2">
            <a:extLst>
              <a:ext uri="{FF2B5EF4-FFF2-40B4-BE49-F238E27FC236}">
                <a16:creationId xmlns:a16="http://schemas.microsoft.com/office/drawing/2014/main" id="{84BAB1FC-3150-4E8C-AB6D-F93AED4D4329}"/>
              </a:ext>
            </a:extLst>
          </p:cNvPr>
          <p:cNvSpPr>
            <a:spLocks noGrp="1"/>
          </p:cNvSpPr>
          <p:nvPr>
            <p:ph sz="half" idx="2"/>
          </p:nvPr>
        </p:nvSpPr>
        <p:spPr>
          <a:xfrm>
            <a:off x="321727" y="1916030"/>
            <a:ext cx="8226850" cy="4451114"/>
          </a:xfrm>
        </p:spPr>
        <p:txBody>
          <a:bodyPr>
            <a:normAutofit/>
          </a:bodyPr>
          <a:lstStyle/>
          <a:p>
            <a:r>
              <a:rPr lang="en-US" sz="2400" dirty="0"/>
              <a:t>James, 79- </a:t>
            </a:r>
            <a:r>
              <a:rPr lang="en-US" sz="2400" dirty="0" err="1"/>
              <a:t>yr</a:t>
            </a:r>
            <a:r>
              <a:rPr lang="en-US" sz="2400" dirty="0"/>
              <a:t> old male </a:t>
            </a:r>
          </a:p>
          <a:p>
            <a:pPr lvl="1"/>
            <a:r>
              <a:rPr lang="en-US" dirty="0"/>
              <a:t>Admit 6/9 – 6/13 COPD acute hypoxic resp failure</a:t>
            </a:r>
          </a:p>
          <a:p>
            <a:pPr lvl="1"/>
            <a:r>
              <a:rPr lang="en-US" dirty="0"/>
              <a:t>6/16 VA follow up appt</a:t>
            </a:r>
          </a:p>
          <a:p>
            <a:pPr lvl="1"/>
            <a:r>
              <a:rPr lang="en-US" dirty="0"/>
              <a:t>Zone tool given during </a:t>
            </a:r>
            <a:r>
              <a:rPr lang="en-US" dirty="0" err="1"/>
              <a:t>inpt</a:t>
            </a:r>
            <a:r>
              <a:rPr lang="en-US" dirty="0"/>
              <a:t> stay </a:t>
            </a:r>
          </a:p>
          <a:p>
            <a:pPr lvl="1"/>
            <a:r>
              <a:rPr lang="en-US" dirty="0"/>
              <a:t>6/24  CCM discharge phone call, ordered a rescue pack from VA to have on hand</a:t>
            </a:r>
          </a:p>
          <a:p>
            <a:pPr lvl="1"/>
            <a:r>
              <a:rPr lang="en-US" dirty="0"/>
              <a:t> 7/5 F/up phone call CCM. Pt reports SOB, increased use of inhalers. No fever, cough or chills. Instructed to start rescue pack. Provider notified</a:t>
            </a:r>
          </a:p>
          <a:p>
            <a:pPr lvl="1"/>
            <a:r>
              <a:rPr lang="en-US" dirty="0"/>
              <a:t>7/6 F/up phone call CCM. Feeling better.</a:t>
            </a:r>
          </a:p>
          <a:p>
            <a:pPr lvl="1"/>
            <a:r>
              <a:rPr lang="en-US" dirty="0"/>
              <a:t>Shares he plans to attend a </a:t>
            </a:r>
            <a:r>
              <a:rPr lang="en-US" dirty="0" err="1"/>
              <a:t>Tball</a:t>
            </a:r>
            <a:r>
              <a:rPr lang="en-US" dirty="0"/>
              <a:t> game </a:t>
            </a:r>
          </a:p>
          <a:p>
            <a:pPr lvl="1"/>
            <a:endParaRPr lang="en-US" dirty="0"/>
          </a:p>
        </p:txBody>
      </p:sp>
    </p:spTree>
    <p:extLst>
      <p:ext uri="{BB962C8B-B14F-4D97-AF65-F5344CB8AC3E}">
        <p14:creationId xmlns:p14="http://schemas.microsoft.com/office/powerpoint/2010/main" val="3240109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E60B4-8EDD-4DA6-B29A-094B58DBA7CB}"/>
              </a:ext>
            </a:extLst>
          </p:cNvPr>
          <p:cNvPicPr>
            <a:picLocks noChangeAspect="1"/>
          </p:cNvPicPr>
          <p:nvPr/>
        </p:nvPicPr>
        <p:blipFill>
          <a:blip r:embed="rId2"/>
          <a:stretch>
            <a:fillRect/>
          </a:stretch>
        </p:blipFill>
        <p:spPr>
          <a:xfrm>
            <a:off x="1866943" y="0"/>
            <a:ext cx="5410114" cy="6858000"/>
          </a:xfrm>
          <a:prstGeom prst="rect">
            <a:avLst/>
          </a:prstGeom>
        </p:spPr>
      </p:pic>
    </p:spTree>
    <p:extLst>
      <p:ext uri="{BB962C8B-B14F-4D97-AF65-F5344CB8AC3E}">
        <p14:creationId xmlns:p14="http://schemas.microsoft.com/office/powerpoint/2010/main" val="3160705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2D0D-720F-4E60-9B13-6A18A971EE11}"/>
              </a:ext>
            </a:extLst>
          </p:cNvPr>
          <p:cNvSpPr>
            <a:spLocks noGrp="1"/>
          </p:cNvSpPr>
          <p:nvPr>
            <p:ph type="title"/>
          </p:nvPr>
        </p:nvSpPr>
        <p:spPr>
          <a:xfrm>
            <a:off x="321727" y="920404"/>
            <a:ext cx="7886700" cy="817631"/>
          </a:xfrm>
        </p:spPr>
        <p:txBody>
          <a:bodyPr/>
          <a:lstStyle/>
          <a:p>
            <a:r>
              <a:rPr lang="en-US" dirty="0"/>
              <a:t>Case Study </a:t>
            </a:r>
            <a:r>
              <a:rPr lang="en-US" dirty="0" err="1"/>
              <a:t>Cont</a:t>
            </a:r>
            <a:r>
              <a:rPr lang="en-US" dirty="0"/>
              <a:t>…</a:t>
            </a:r>
          </a:p>
        </p:txBody>
      </p:sp>
      <p:sp>
        <p:nvSpPr>
          <p:cNvPr id="3" name="Content Placeholder 2">
            <a:extLst>
              <a:ext uri="{FF2B5EF4-FFF2-40B4-BE49-F238E27FC236}">
                <a16:creationId xmlns:a16="http://schemas.microsoft.com/office/drawing/2014/main" id="{216EF4A0-949A-4506-9BBF-53FF32DD7DE5}"/>
              </a:ext>
            </a:extLst>
          </p:cNvPr>
          <p:cNvSpPr>
            <a:spLocks noGrp="1"/>
          </p:cNvSpPr>
          <p:nvPr>
            <p:ph sz="half" idx="2"/>
          </p:nvPr>
        </p:nvSpPr>
        <p:spPr>
          <a:xfrm>
            <a:off x="321727" y="1583501"/>
            <a:ext cx="8088626" cy="4227829"/>
          </a:xfrm>
        </p:spPr>
        <p:txBody>
          <a:bodyPr>
            <a:normAutofit/>
          </a:bodyPr>
          <a:lstStyle/>
          <a:p>
            <a:r>
              <a:rPr lang="en-US" sz="2200" dirty="0"/>
              <a:t>Pt provided education for T-ball game:</a:t>
            </a:r>
          </a:p>
          <a:p>
            <a:pPr lvl="1"/>
            <a:r>
              <a:rPr lang="en-US" sz="2200" dirty="0"/>
              <a:t>Stay rested, sit in the shade, stay hydrated, cool towel to neck due to extreme heat, zone tool was reinforced. </a:t>
            </a:r>
          </a:p>
          <a:p>
            <a:r>
              <a:rPr lang="en-US" sz="2200" dirty="0"/>
              <a:t>7/12 </a:t>
            </a:r>
            <a:r>
              <a:rPr lang="en-US" sz="2200" dirty="0" err="1"/>
              <a:t>pt</a:t>
            </a:r>
            <a:r>
              <a:rPr lang="en-US" sz="2200" dirty="0"/>
              <a:t> to ER due to SOB had returned. Pt given IV solumedrol. Not admitted</a:t>
            </a:r>
          </a:p>
          <a:p>
            <a:r>
              <a:rPr lang="en-US" sz="2200" dirty="0"/>
              <a:t>7/13 f/up phone call CCM. Pt reports past three days golfing with friends in heat. Smoked friends cigarettes. Referred to </a:t>
            </a:r>
            <a:r>
              <a:rPr lang="en-US" sz="2200" dirty="0" err="1"/>
              <a:t>pulm</a:t>
            </a:r>
            <a:r>
              <a:rPr lang="en-US" sz="2200" dirty="0"/>
              <a:t> rehab</a:t>
            </a:r>
          </a:p>
          <a:p>
            <a:r>
              <a:rPr lang="en-US" sz="2200" dirty="0"/>
              <a:t>Assisted to move up PFT’s appointment and reinforced smoking cessation </a:t>
            </a:r>
          </a:p>
          <a:p>
            <a:r>
              <a:rPr lang="en-US" sz="2200" dirty="0"/>
              <a:t>No ER visits or admissions since </a:t>
            </a:r>
          </a:p>
        </p:txBody>
      </p:sp>
    </p:spTree>
    <p:extLst>
      <p:ext uri="{BB962C8B-B14F-4D97-AF65-F5344CB8AC3E}">
        <p14:creationId xmlns:p14="http://schemas.microsoft.com/office/powerpoint/2010/main" val="1593291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C56F-509B-447A-8BBA-7795224AC5DB}"/>
              </a:ext>
            </a:extLst>
          </p:cNvPr>
          <p:cNvSpPr>
            <a:spLocks noGrp="1"/>
          </p:cNvSpPr>
          <p:nvPr>
            <p:ph type="title"/>
          </p:nvPr>
        </p:nvSpPr>
        <p:spPr>
          <a:xfrm>
            <a:off x="321727" y="990892"/>
            <a:ext cx="7886700" cy="817631"/>
          </a:xfrm>
        </p:spPr>
        <p:txBody>
          <a:bodyPr>
            <a:normAutofit/>
          </a:bodyPr>
          <a:lstStyle/>
          <a:p>
            <a:r>
              <a:rPr lang="en-US" dirty="0"/>
              <a:t>What’s Next ?</a:t>
            </a:r>
          </a:p>
        </p:txBody>
      </p:sp>
      <p:sp>
        <p:nvSpPr>
          <p:cNvPr id="3" name="Content Placeholder 2">
            <a:extLst>
              <a:ext uri="{FF2B5EF4-FFF2-40B4-BE49-F238E27FC236}">
                <a16:creationId xmlns:a16="http://schemas.microsoft.com/office/drawing/2014/main" id="{47001949-8669-4BD1-B308-EE06494FC92C}"/>
              </a:ext>
            </a:extLst>
          </p:cNvPr>
          <p:cNvSpPr>
            <a:spLocks noGrp="1"/>
          </p:cNvSpPr>
          <p:nvPr>
            <p:ph sz="half" idx="2"/>
          </p:nvPr>
        </p:nvSpPr>
        <p:spPr>
          <a:xfrm>
            <a:off x="394879" y="1808523"/>
            <a:ext cx="7885508" cy="3684588"/>
          </a:xfrm>
        </p:spPr>
        <p:txBody>
          <a:bodyPr/>
          <a:lstStyle/>
          <a:p>
            <a:r>
              <a:rPr lang="en-US" dirty="0"/>
              <a:t>Continue current implemented processes </a:t>
            </a:r>
          </a:p>
          <a:p>
            <a:r>
              <a:rPr lang="en-US" dirty="0"/>
              <a:t>Educate physicians/providers on readmissions</a:t>
            </a:r>
          </a:p>
          <a:p>
            <a:r>
              <a:rPr lang="en-US" dirty="0"/>
              <a:t>Discuss patient compliance/AMA discharge status </a:t>
            </a:r>
          </a:p>
          <a:p>
            <a:r>
              <a:rPr lang="en-US" dirty="0"/>
              <a:t>Readmission calculators for observed/expected readmissions </a:t>
            </a:r>
          </a:p>
          <a:p>
            <a:r>
              <a:rPr lang="en-US" dirty="0"/>
              <a:t>Continuous review of data </a:t>
            </a:r>
          </a:p>
          <a:p>
            <a:pPr marL="0" indent="0">
              <a:buNone/>
            </a:pPr>
            <a:endParaRPr lang="en-US" dirty="0"/>
          </a:p>
        </p:txBody>
      </p:sp>
    </p:spTree>
    <p:extLst>
      <p:ext uri="{BB962C8B-B14F-4D97-AF65-F5344CB8AC3E}">
        <p14:creationId xmlns:p14="http://schemas.microsoft.com/office/powerpoint/2010/main" val="2190050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5D166-1FDF-49E0-8A8B-46A88176397F}"/>
              </a:ext>
            </a:extLst>
          </p:cNvPr>
          <p:cNvPicPr>
            <a:picLocks noChangeAspect="1"/>
          </p:cNvPicPr>
          <p:nvPr/>
        </p:nvPicPr>
        <p:blipFill>
          <a:blip r:embed="rId2"/>
          <a:stretch>
            <a:fillRect/>
          </a:stretch>
        </p:blipFill>
        <p:spPr>
          <a:xfrm>
            <a:off x="1136342" y="1038224"/>
            <a:ext cx="6643387" cy="5202778"/>
          </a:xfrm>
          <a:prstGeom prst="rect">
            <a:avLst/>
          </a:prstGeom>
        </p:spPr>
      </p:pic>
    </p:spTree>
    <p:extLst>
      <p:ext uri="{BB962C8B-B14F-4D97-AF65-F5344CB8AC3E}">
        <p14:creationId xmlns:p14="http://schemas.microsoft.com/office/powerpoint/2010/main" val="4248802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4AD1-A387-44F4-B106-E12A7C94F1EC}"/>
              </a:ext>
            </a:extLst>
          </p:cNvPr>
          <p:cNvSpPr>
            <a:spLocks noGrp="1"/>
          </p:cNvSpPr>
          <p:nvPr>
            <p:ph type="title"/>
          </p:nvPr>
        </p:nvSpPr>
        <p:spPr>
          <a:xfrm>
            <a:off x="321726" y="920404"/>
            <a:ext cx="7886700" cy="817631"/>
          </a:xfrm>
        </p:spPr>
        <p:txBody>
          <a:bodyPr/>
          <a:lstStyle/>
          <a:p>
            <a:r>
              <a:rPr lang="en-US" dirty="0"/>
              <a:t>References-</a:t>
            </a:r>
          </a:p>
        </p:txBody>
      </p:sp>
      <p:sp>
        <p:nvSpPr>
          <p:cNvPr id="3" name="Content Placeholder 2">
            <a:extLst>
              <a:ext uri="{FF2B5EF4-FFF2-40B4-BE49-F238E27FC236}">
                <a16:creationId xmlns:a16="http://schemas.microsoft.com/office/drawing/2014/main" id="{1651B3EF-F54A-431D-B9A6-0F5F3EB54275}"/>
              </a:ext>
            </a:extLst>
          </p:cNvPr>
          <p:cNvSpPr>
            <a:spLocks noGrp="1"/>
          </p:cNvSpPr>
          <p:nvPr>
            <p:ph sz="half" idx="2"/>
          </p:nvPr>
        </p:nvSpPr>
        <p:spPr>
          <a:xfrm>
            <a:off x="446613" y="1698157"/>
            <a:ext cx="8250773" cy="4239439"/>
          </a:xfrm>
        </p:spPr>
        <p:txBody>
          <a:bodyPr>
            <a:normAutofit fontScale="92500" lnSpcReduction="10000"/>
          </a:bodyPr>
          <a:lstStyle/>
          <a:p>
            <a:endParaRPr lang="en-US" dirty="0"/>
          </a:p>
          <a:p>
            <a:r>
              <a:rPr lang="en-US" sz="1900" dirty="0"/>
              <a:t>Source: Agency for Healthcare Research and Quality (AHRQ), Healthcare Cost and Utilization Project (HCUP), Nationwide Readmissions Database (NRD), 2020.</a:t>
            </a:r>
          </a:p>
          <a:p>
            <a:r>
              <a:rPr lang="en-US" sz="1900" dirty="0"/>
              <a:t>Goodwin AJ, Ford DW. Readmissions Among Sepsis Survivors: Risk Factors and Prevention. Clin </a:t>
            </a:r>
            <a:r>
              <a:rPr lang="en-US" sz="1900" dirty="0" err="1"/>
              <a:t>Pulm</a:t>
            </a:r>
            <a:r>
              <a:rPr lang="en-US" sz="1900" dirty="0"/>
              <a:t> Med. 2018 May;25(3):79-83. </a:t>
            </a:r>
            <a:r>
              <a:rPr lang="en-US" sz="1900" dirty="0" err="1"/>
              <a:t>doi</a:t>
            </a:r>
            <a:r>
              <a:rPr lang="en-US" sz="1900" dirty="0"/>
              <a:t>: 10.1097/CPM.0000000000000254. PMID: 30237689; PMCID: PMC6141202.</a:t>
            </a:r>
          </a:p>
          <a:p>
            <a:r>
              <a:rPr lang="en-US" sz="1900" dirty="0"/>
              <a:t>Hospital Readmissions Reduction Program (HRRP) | CMS. (n.d.). https://www.cms.gov/medicare/payment/prospective-payment-systems/acute-inpatient-pps/hospital-readmissions-reduction-program-hrrp</a:t>
            </a:r>
          </a:p>
          <a:p>
            <a:r>
              <a:rPr lang="en-US" sz="1900" dirty="0"/>
              <a:t>More hospitals brace for readmission penalties in 2024. (2023, September 18). https://www.advisory.com/daily-briefing/2023/09/18/readmission-penalties#:~:text=Overall%2C%2070.1%%20of%20hospitals%20of%20hospitals%20will,hospitals%20will%20be%20not%20assessed%20for%20penalties.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316795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34C385-8954-40AD-9389-8AAC3241898A}"/>
              </a:ext>
            </a:extLst>
          </p:cNvPr>
          <p:cNvPicPr>
            <a:picLocks noGrp="1" noChangeAspect="1"/>
          </p:cNvPicPr>
          <p:nvPr>
            <p:ph sz="half" idx="2"/>
          </p:nvPr>
        </p:nvPicPr>
        <p:blipFill>
          <a:blip r:embed="rId2"/>
          <a:stretch>
            <a:fillRect/>
          </a:stretch>
        </p:blipFill>
        <p:spPr>
          <a:xfrm>
            <a:off x="1611266" y="1329220"/>
            <a:ext cx="5650146" cy="44141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4977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D6EB-FD8D-41B6-9E9C-6B856D5A18EB}"/>
              </a:ext>
            </a:extLst>
          </p:cNvPr>
          <p:cNvSpPr>
            <a:spLocks noGrp="1"/>
          </p:cNvSpPr>
          <p:nvPr>
            <p:ph type="title"/>
          </p:nvPr>
        </p:nvSpPr>
        <p:spPr/>
        <p:txBody>
          <a:bodyPr/>
          <a:lstStyle/>
          <a:p>
            <a:r>
              <a:rPr lang="en-US" dirty="0"/>
              <a:t>HRRP Defined</a:t>
            </a:r>
          </a:p>
        </p:txBody>
      </p:sp>
      <p:sp>
        <p:nvSpPr>
          <p:cNvPr id="3" name="Content Placeholder 2">
            <a:extLst>
              <a:ext uri="{FF2B5EF4-FFF2-40B4-BE49-F238E27FC236}">
                <a16:creationId xmlns:a16="http://schemas.microsoft.com/office/drawing/2014/main" id="{167D0225-1C48-419A-83F1-C1618A143C53}"/>
              </a:ext>
            </a:extLst>
          </p:cNvPr>
          <p:cNvSpPr>
            <a:spLocks noGrp="1"/>
          </p:cNvSpPr>
          <p:nvPr>
            <p:ph sz="half" idx="2"/>
          </p:nvPr>
        </p:nvSpPr>
        <p:spPr/>
        <p:txBody>
          <a:bodyPr/>
          <a:lstStyle/>
          <a:p>
            <a:r>
              <a:rPr lang="en-US" dirty="0"/>
              <a:t>Hospital Readmission Reduction Program </a:t>
            </a:r>
          </a:p>
          <a:p>
            <a:r>
              <a:rPr lang="en-US" dirty="0"/>
              <a:t>CMS penalty program created as part of the ACA 2010</a:t>
            </a:r>
          </a:p>
          <a:p>
            <a:r>
              <a:rPr lang="en-US" dirty="0"/>
              <a:t>Reduced payments to hospitals with excess readmissions within 30 days of discharge</a:t>
            </a:r>
          </a:p>
          <a:p>
            <a:r>
              <a:rPr lang="en-US" dirty="0"/>
              <a:t>Conditions part of HRRP:</a:t>
            </a:r>
          </a:p>
          <a:p>
            <a:pPr lvl="1"/>
            <a:r>
              <a:rPr lang="en-US" dirty="0"/>
              <a:t>AMI, HF, PN, COPD, Elective Hip/Knee, CABG </a:t>
            </a:r>
          </a:p>
        </p:txBody>
      </p:sp>
    </p:spTree>
    <p:extLst>
      <p:ext uri="{BB962C8B-B14F-4D97-AF65-F5344CB8AC3E}">
        <p14:creationId xmlns:p14="http://schemas.microsoft.com/office/powerpoint/2010/main" val="3192618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FB98-A1A1-7B4A-ADA7-277D44794B50}"/>
              </a:ext>
            </a:extLst>
          </p:cNvPr>
          <p:cNvSpPr>
            <a:spLocks noGrp="1"/>
          </p:cNvSpPr>
          <p:nvPr>
            <p:ph type="title"/>
          </p:nvPr>
        </p:nvSpPr>
        <p:spPr>
          <a:xfrm>
            <a:off x="192624" y="978528"/>
            <a:ext cx="7886700" cy="817631"/>
          </a:xfrm>
        </p:spPr>
        <p:txBody>
          <a:bodyPr/>
          <a:lstStyle/>
          <a:p>
            <a:r>
              <a:rPr lang="en-US" dirty="0"/>
              <a:t>Readmissions – Key Metric</a:t>
            </a:r>
          </a:p>
        </p:txBody>
      </p:sp>
      <p:sp>
        <p:nvSpPr>
          <p:cNvPr id="3" name="Content Placeholder 2">
            <a:extLst>
              <a:ext uri="{FF2B5EF4-FFF2-40B4-BE49-F238E27FC236}">
                <a16:creationId xmlns:a16="http://schemas.microsoft.com/office/drawing/2014/main" id="{E835F420-D05B-5D4B-9D77-173155B4A856}"/>
              </a:ext>
            </a:extLst>
          </p:cNvPr>
          <p:cNvSpPr>
            <a:spLocks noGrp="1"/>
          </p:cNvSpPr>
          <p:nvPr>
            <p:ph sz="half" idx="2"/>
          </p:nvPr>
        </p:nvSpPr>
        <p:spPr>
          <a:xfrm>
            <a:off x="327095" y="1909306"/>
            <a:ext cx="8154831" cy="3970166"/>
          </a:xfrm>
        </p:spPr>
        <p:txBody>
          <a:bodyPr>
            <a:normAutofit/>
          </a:bodyPr>
          <a:lstStyle/>
          <a:p>
            <a:r>
              <a:rPr lang="en-US" dirty="0"/>
              <a:t>Start with a clear definition for your facility</a:t>
            </a:r>
          </a:p>
          <a:p>
            <a:pPr lvl="1"/>
            <a:r>
              <a:rPr lang="en-US" dirty="0"/>
              <a:t>Patient admitted to acute care hospital within 30 days of being discharged from the same or another acute care hospital. </a:t>
            </a:r>
            <a:r>
              <a:rPr lang="en-US" sz="1400" dirty="0"/>
              <a:t>(CMS-HRRP, 2024)</a:t>
            </a:r>
          </a:p>
          <a:p>
            <a:pPr lvl="1"/>
            <a:r>
              <a:rPr lang="en-US" dirty="0"/>
              <a:t>Medicare only? All payors? All ages? </a:t>
            </a:r>
          </a:p>
          <a:p>
            <a:pPr lvl="1"/>
            <a:r>
              <a:rPr lang="en-US" dirty="0"/>
              <a:t>Including observation patients or only inpatient?</a:t>
            </a:r>
          </a:p>
          <a:p>
            <a:pPr lvl="1"/>
            <a:r>
              <a:rPr lang="en-US" dirty="0"/>
              <a:t>What about specialty areas? Behavioral health or rehab units? </a:t>
            </a:r>
          </a:p>
          <a:p>
            <a:pPr lvl="1"/>
            <a:r>
              <a:rPr lang="en-US" dirty="0"/>
              <a:t>All cause or same diagnosis readmissions?</a:t>
            </a:r>
          </a:p>
          <a:p>
            <a:pPr lvl="1"/>
            <a:r>
              <a:rPr lang="en-US" dirty="0"/>
              <a:t>30 day? 14 day? 7 day? </a:t>
            </a:r>
          </a:p>
        </p:txBody>
      </p:sp>
      <p:pic>
        <p:nvPicPr>
          <p:cNvPr id="6" name="Picture 5">
            <a:extLst>
              <a:ext uri="{FF2B5EF4-FFF2-40B4-BE49-F238E27FC236}">
                <a16:creationId xmlns:a16="http://schemas.microsoft.com/office/drawing/2014/main" id="{E440EBEE-CECB-4054-BA46-A8E9EEC3470D}"/>
              </a:ext>
            </a:extLst>
          </p:cNvPr>
          <p:cNvPicPr>
            <a:picLocks noChangeAspect="1"/>
          </p:cNvPicPr>
          <p:nvPr/>
        </p:nvPicPr>
        <p:blipFill>
          <a:blip r:embed="rId3"/>
          <a:stretch>
            <a:fillRect/>
          </a:stretch>
        </p:blipFill>
        <p:spPr>
          <a:xfrm>
            <a:off x="7253883" y="5174383"/>
            <a:ext cx="1576973" cy="1410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416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58B3-E127-4884-9DFA-12F39FE73227}"/>
              </a:ext>
            </a:extLst>
          </p:cNvPr>
          <p:cNvSpPr>
            <a:spLocks noGrp="1"/>
          </p:cNvSpPr>
          <p:nvPr>
            <p:ph type="title"/>
          </p:nvPr>
        </p:nvSpPr>
        <p:spPr/>
        <p:txBody>
          <a:bodyPr>
            <a:normAutofit/>
          </a:bodyPr>
          <a:lstStyle/>
          <a:p>
            <a:r>
              <a:rPr lang="en-US" dirty="0"/>
              <a:t>Importance of Readmissions</a:t>
            </a:r>
          </a:p>
        </p:txBody>
      </p:sp>
      <p:sp>
        <p:nvSpPr>
          <p:cNvPr id="3" name="Content Placeholder 2">
            <a:extLst>
              <a:ext uri="{FF2B5EF4-FFF2-40B4-BE49-F238E27FC236}">
                <a16:creationId xmlns:a16="http://schemas.microsoft.com/office/drawing/2014/main" id="{C4941D04-C436-4584-9331-53AE00E21DFA}"/>
              </a:ext>
            </a:extLst>
          </p:cNvPr>
          <p:cNvSpPr>
            <a:spLocks noGrp="1"/>
          </p:cNvSpPr>
          <p:nvPr>
            <p:ph sz="half" idx="2"/>
          </p:nvPr>
        </p:nvSpPr>
        <p:spPr>
          <a:xfrm>
            <a:off x="321726" y="2077278"/>
            <a:ext cx="8109579" cy="4094922"/>
          </a:xfrm>
        </p:spPr>
        <p:txBody>
          <a:bodyPr>
            <a:normAutofit lnSpcReduction="10000"/>
          </a:bodyPr>
          <a:lstStyle/>
          <a:p>
            <a:r>
              <a:rPr lang="en-US" dirty="0"/>
              <a:t>Impact on healthcare system-</a:t>
            </a:r>
          </a:p>
          <a:p>
            <a:pPr lvl="1"/>
            <a:r>
              <a:rPr lang="en-US" dirty="0"/>
              <a:t>Quality of care indicator</a:t>
            </a:r>
          </a:p>
          <a:p>
            <a:pPr lvl="1"/>
            <a:r>
              <a:rPr lang="en-US" dirty="0"/>
              <a:t>Increased healthcare costs </a:t>
            </a:r>
          </a:p>
          <a:p>
            <a:pPr lvl="1"/>
            <a:r>
              <a:rPr lang="en-US" dirty="0"/>
              <a:t>Strain on resources</a:t>
            </a:r>
          </a:p>
          <a:p>
            <a:pPr lvl="1"/>
            <a:r>
              <a:rPr lang="en-US" dirty="0"/>
              <a:t>Financial penalties for hospitals </a:t>
            </a:r>
            <a:r>
              <a:rPr lang="en-US" sz="1800" dirty="0"/>
              <a:t>(</a:t>
            </a:r>
            <a:r>
              <a:rPr lang="en-US" sz="1800" dirty="0" err="1"/>
              <a:t>ie</a:t>
            </a:r>
            <a:r>
              <a:rPr lang="en-US" sz="1800" dirty="0"/>
              <a:t>.,CMS HRRP)</a:t>
            </a:r>
            <a:endParaRPr lang="en-US" dirty="0"/>
          </a:p>
          <a:p>
            <a:r>
              <a:rPr lang="en-US" dirty="0"/>
              <a:t>Patient impact-</a:t>
            </a:r>
          </a:p>
          <a:p>
            <a:pPr lvl="1"/>
            <a:r>
              <a:rPr lang="en-US" dirty="0"/>
              <a:t>Decreased quality of life </a:t>
            </a:r>
          </a:p>
          <a:p>
            <a:pPr lvl="1"/>
            <a:r>
              <a:rPr lang="en-US" dirty="0"/>
              <a:t>Increased risk of complications </a:t>
            </a:r>
          </a:p>
          <a:p>
            <a:pPr lvl="1"/>
            <a:r>
              <a:rPr lang="en-US" dirty="0"/>
              <a:t>Increased risk of HAC’s </a:t>
            </a:r>
          </a:p>
          <a:p>
            <a:pPr lvl="1"/>
            <a:r>
              <a:rPr lang="en-US" dirty="0"/>
              <a:t>Decreased patient satisfaction </a:t>
            </a:r>
          </a:p>
          <a:p>
            <a:pPr lvl="1"/>
            <a:endParaRPr lang="en-US" dirty="0"/>
          </a:p>
        </p:txBody>
      </p:sp>
      <p:pic>
        <p:nvPicPr>
          <p:cNvPr id="4" name="Picture 3">
            <a:extLst>
              <a:ext uri="{FF2B5EF4-FFF2-40B4-BE49-F238E27FC236}">
                <a16:creationId xmlns:a16="http://schemas.microsoft.com/office/drawing/2014/main" id="{B6598ABC-8DFB-4633-A00D-4CF5898B9067}"/>
              </a:ext>
            </a:extLst>
          </p:cNvPr>
          <p:cNvPicPr>
            <a:picLocks noChangeAspect="1"/>
          </p:cNvPicPr>
          <p:nvPr/>
        </p:nvPicPr>
        <p:blipFill>
          <a:blip r:embed="rId3"/>
          <a:stretch>
            <a:fillRect/>
          </a:stretch>
        </p:blipFill>
        <p:spPr>
          <a:xfrm>
            <a:off x="6831761" y="4600431"/>
            <a:ext cx="1856697" cy="18566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42089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44DE-116D-485C-915D-1AB670FB0041}"/>
              </a:ext>
            </a:extLst>
          </p:cNvPr>
          <p:cNvSpPr>
            <a:spLocks noGrp="1"/>
          </p:cNvSpPr>
          <p:nvPr>
            <p:ph type="title"/>
          </p:nvPr>
        </p:nvSpPr>
        <p:spPr>
          <a:xfrm>
            <a:off x="321727" y="920404"/>
            <a:ext cx="7886700" cy="817631"/>
          </a:xfrm>
        </p:spPr>
        <p:txBody>
          <a:bodyPr>
            <a:normAutofit fontScale="90000"/>
          </a:bodyPr>
          <a:lstStyle/>
          <a:p>
            <a:r>
              <a:rPr lang="en-US" b="0" dirty="0"/>
              <a:t>Join by Web</a:t>
            </a:r>
            <a:br>
              <a:rPr lang="en-US" b="0" dirty="0"/>
            </a:br>
            <a:r>
              <a:rPr lang="en-US" dirty="0">
                <a:hlinkClick r:id="rId2"/>
              </a:rPr>
              <a:t>PollEv.com​/barbarapetersen003</a:t>
            </a:r>
            <a:br>
              <a:rPr lang="en-US" dirty="0"/>
            </a:br>
            <a:br>
              <a:rPr lang="en-US" b="0" dirty="0"/>
            </a:br>
            <a:r>
              <a:rPr lang="en-US" b="0" dirty="0"/>
              <a:t>Join by Text</a:t>
            </a:r>
            <a:br>
              <a:rPr lang="en-US" b="0" dirty="0"/>
            </a:br>
            <a:r>
              <a:rPr lang="en-US" b="0" dirty="0"/>
              <a:t>Send </a:t>
            </a:r>
            <a:r>
              <a:rPr lang="en-US" dirty="0"/>
              <a:t>barbarapetersen003</a:t>
            </a:r>
            <a:r>
              <a:rPr lang="en-US" b="0" dirty="0"/>
              <a:t> to </a:t>
            </a:r>
            <a:r>
              <a:rPr lang="en-US" dirty="0"/>
              <a:t>22333</a:t>
            </a:r>
            <a:br>
              <a:rPr lang="en-US" b="0" dirty="0"/>
            </a:br>
            <a:endParaRPr lang="en-US" dirty="0"/>
          </a:p>
        </p:txBody>
      </p:sp>
      <p:pic>
        <p:nvPicPr>
          <p:cNvPr id="4" name="Content Placeholder 3">
            <a:extLst>
              <a:ext uri="{FF2B5EF4-FFF2-40B4-BE49-F238E27FC236}">
                <a16:creationId xmlns:a16="http://schemas.microsoft.com/office/drawing/2014/main" id="{A2F4910B-9CCB-432A-BBD7-F95E147CF979}"/>
              </a:ext>
            </a:extLst>
          </p:cNvPr>
          <p:cNvPicPr>
            <a:picLocks noGrp="1" noChangeAspect="1"/>
          </p:cNvPicPr>
          <p:nvPr>
            <p:ph sz="half" idx="2"/>
          </p:nvPr>
        </p:nvPicPr>
        <p:blipFill>
          <a:blip r:embed="rId3"/>
          <a:stretch>
            <a:fillRect/>
          </a:stretch>
        </p:blipFill>
        <p:spPr>
          <a:xfrm>
            <a:off x="3083441" y="3742660"/>
            <a:ext cx="3389737" cy="2941095"/>
          </a:xfrm>
          <a:prstGeom prst="rect">
            <a:avLst/>
          </a:prstGeom>
        </p:spPr>
      </p:pic>
    </p:spTree>
    <p:extLst>
      <p:ext uri="{BB962C8B-B14F-4D97-AF65-F5344CB8AC3E}">
        <p14:creationId xmlns:p14="http://schemas.microsoft.com/office/powerpoint/2010/main" val="2432819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5CAB8-4432-418E-9C7E-22F6A30407DA}"/>
              </a:ext>
            </a:extLst>
          </p:cNvPr>
          <p:cNvPicPr>
            <a:picLocks/>
          </p:cNvPicPr>
          <p:nvPr>
            <p:custDataLst>
              <p:tags r:id="rId1"/>
            </p:custDataLst>
          </p:nvPr>
        </p:nvPicPr>
        <p:blipFill>
          <a:blip r:embed="rId4"/>
          <a:stretch>
            <a:fillRect/>
          </a:stretch>
        </p:blipFill>
        <p:spPr>
          <a:xfrm>
            <a:off x="190500" y="190500"/>
            <a:ext cx="8763000" cy="6477000"/>
          </a:xfrm>
          <a:prstGeom prst="rect">
            <a:avLst/>
          </a:prstGeom>
        </p:spPr>
      </p:pic>
    </p:spTree>
    <p:extLst>
      <p:ext uri="{BB962C8B-B14F-4D97-AF65-F5344CB8AC3E}">
        <p14:creationId xmlns:p14="http://schemas.microsoft.com/office/powerpoint/2010/main" val="135089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FA42D-4DA3-4C77-AEC4-42E0A1A54AE0}"/>
              </a:ext>
            </a:extLst>
          </p:cNvPr>
          <p:cNvSpPr>
            <a:spLocks noGrp="1"/>
          </p:cNvSpPr>
          <p:nvPr>
            <p:ph type="title"/>
          </p:nvPr>
        </p:nvSpPr>
        <p:spPr>
          <a:xfrm>
            <a:off x="321726" y="1108663"/>
            <a:ext cx="7886700" cy="817631"/>
          </a:xfrm>
        </p:spPr>
        <p:txBody>
          <a:bodyPr/>
          <a:lstStyle/>
          <a:p>
            <a:r>
              <a:rPr lang="en-US" dirty="0"/>
              <a:t>By the Numbers-Nationally </a:t>
            </a:r>
          </a:p>
        </p:txBody>
      </p:sp>
      <p:sp>
        <p:nvSpPr>
          <p:cNvPr id="3" name="Content Placeholder 2">
            <a:extLst>
              <a:ext uri="{FF2B5EF4-FFF2-40B4-BE49-F238E27FC236}">
                <a16:creationId xmlns:a16="http://schemas.microsoft.com/office/drawing/2014/main" id="{1094D2FF-EDFD-444C-BD5C-7936B38D0410}"/>
              </a:ext>
            </a:extLst>
          </p:cNvPr>
          <p:cNvSpPr>
            <a:spLocks noGrp="1"/>
          </p:cNvSpPr>
          <p:nvPr>
            <p:ph sz="half" idx="2"/>
          </p:nvPr>
        </p:nvSpPr>
        <p:spPr>
          <a:xfrm>
            <a:off x="490316" y="1926294"/>
            <a:ext cx="8163367" cy="4283181"/>
          </a:xfrm>
        </p:spPr>
        <p:txBody>
          <a:bodyPr>
            <a:normAutofit lnSpcReduction="10000"/>
          </a:bodyPr>
          <a:lstStyle/>
          <a:p>
            <a:pPr marL="0" indent="0">
              <a:buNone/>
            </a:pPr>
            <a:r>
              <a:rPr lang="en-US" sz="2600" dirty="0"/>
              <a:t>National Average:</a:t>
            </a:r>
          </a:p>
          <a:p>
            <a:r>
              <a:rPr lang="en-US" sz="2600" dirty="0"/>
              <a:t>  ~15-20% patients are readmitted within 30 days of discharge</a:t>
            </a:r>
          </a:p>
          <a:p>
            <a:pPr marL="0" indent="0">
              <a:buNone/>
            </a:pPr>
            <a:endParaRPr lang="en-US" sz="2600" dirty="0"/>
          </a:p>
          <a:p>
            <a:pPr marL="0" indent="0">
              <a:buNone/>
            </a:pPr>
            <a:r>
              <a:rPr lang="en-US" sz="2600" dirty="0"/>
              <a:t>Common Conditions:</a:t>
            </a:r>
          </a:p>
          <a:p>
            <a:r>
              <a:rPr lang="en-US" sz="2600" dirty="0"/>
              <a:t>  Sepsis 18-26%</a:t>
            </a:r>
          </a:p>
          <a:p>
            <a:r>
              <a:rPr lang="en-US" sz="2600" dirty="0"/>
              <a:t>  Heart Failure: 24-30%</a:t>
            </a:r>
          </a:p>
          <a:p>
            <a:r>
              <a:rPr lang="en-US" sz="2600" dirty="0"/>
              <a:t>  Pneumonia: 18-20%</a:t>
            </a:r>
          </a:p>
          <a:p>
            <a:r>
              <a:rPr lang="en-US" sz="2600" dirty="0"/>
              <a:t>  Chronic Obstructive Pulmonary Disease (COPD): 18-25%</a:t>
            </a:r>
          </a:p>
          <a:p>
            <a:pPr marL="0" indent="0">
              <a:buNone/>
            </a:pPr>
            <a:endParaRPr lang="en-US" dirty="0"/>
          </a:p>
          <a:p>
            <a:endParaRPr lang="en-US" dirty="0"/>
          </a:p>
        </p:txBody>
      </p:sp>
    </p:spTree>
    <p:extLst>
      <p:ext uri="{BB962C8B-B14F-4D97-AF65-F5344CB8AC3E}">
        <p14:creationId xmlns:p14="http://schemas.microsoft.com/office/powerpoint/2010/main" val="38287524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3075a344-9115-4464-8076-4a5ed3078fd3"/>
</p:tagLst>
</file>

<file path=ppt/tags/tag2.xml><?xml version="1.0" encoding="utf-8"?>
<p:tagLst xmlns:a="http://schemas.openxmlformats.org/drawingml/2006/main" xmlns:r="http://schemas.openxmlformats.org/officeDocument/2006/relationships" xmlns:p="http://schemas.openxmlformats.org/presentationml/2006/main">
  <p:tag name="__PE_POLL_EMBED_ID" val="9205e3a8-1775-4d81-b8f4-659e1690319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5" ma:contentTypeDescription="Create a new document." ma:contentTypeScope="" ma:versionID="965678c2b2513f2e6d938d490a6b5197">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6e6a8bc8e7e3a0826a56620005224849"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Props1.xml><?xml version="1.0" encoding="utf-8"?>
<ds:datastoreItem xmlns:ds="http://schemas.openxmlformats.org/officeDocument/2006/customXml" ds:itemID="{8A85DD6C-8571-44BA-AF1F-1328F735F411}"/>
</file>

<file path=customXml/itemProps2.xml><?xml version="1.0" encoding="utf-8"?>
<ds:datastoreItem xmlns:ds="http://schemas.openxmlformats.org/officeDocument/2006/customXml" ds:itemID="{4D539423-3395-4811-B50B-6B5C26BF511B}"/>
</file>

<file path=customXml/itemProps3.xml><?xml version="1.0" encoding="utf-8"?>
<ds:datastoreItem xmlns:ds="http://schemas.openxmlformats.org/officeDocument/2006/customXml" ds:itemID="{8100E3F4-B38D-4BA8-AA46-7DAA7B262EF1}"/>
</file>

<file path=docProps/app.xml><?xml version="1.0" encoding="utf-8"?>
<Properties xmlns="http://schemas.openxmlformats.org/officeDocument/2006/extended-properties" xmlns:vt="http://schemas.openxmlformats.org/officeDocument/2006/docPropsVTypes">
  <Template>Office Theme</Template>
  <TotalTime>1662</TotalTime>
  <Words>2184</Words>
  <Application>Microsoft Office PowerPoint</Application>
  <PresentationFormat>On-screen Show (4:3)</PresentationFormat>
  <Paragraphs>191</Paragraphs>
  <Slides>27</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System Font Regular</vt:lpstr>
      <vt:lpstr>Office Theme</vt:lpstr>
      <vt:lpstr>Readmissions Reduction Strategies: Peeling Back the Layers</vt:lpstr>
      <vt:lpstr>Learning Objectives</vt:lpstr>
      <vt:lpstr>PowerPoint Presentation</vt:lpstr>
      <vt:lpstr>HRRP Defined</vt:lpstr>
      <vt:lpstr>Readmissions – Key Metric</vt:lpstr>
      <vt:lpstr>Importance of Readmissions</vt:lpstr>
      <vt:lpstr>Join by Web PollEv.com​/barbarapetersen003  Join by Text Send barbarapetersen003 to 22333 </vt:lpstr>
      <vt:lpstr>PowerPoint Presentation</vt:lpstr>
      <vt:lpstr>By the Numbers-Nationally </vt:lpstr>
      <vt:lpstr>PowerPoint Presentation</vt:lpstr>
      <vt:lpstr>By the Numbers-Nationally </vt:lpstr>
      <vt:lpstr>Nebraska Readmission Data </vt:lpstr>
      <vt:lpstr>PowerPoint Presentation</vt:lpstr>
      <vt:lpstr>Factors Contributing to Readmissions</vt:lpstr>
      <vt:lpstr>Initial Steps </vt:lpstr>
      <vt:lpstr>What does your data show?</vt:lpstr>
      <vt:lpstr>PowerPoint Presentation</vt:lpstr>
      <vt:lpstr>PowerPoint Presentation</vt:lpstr>
      <vt:lpstr>PDSA Cycle </vt:lpstr>
      <vt:lpstr>Results </vt:lpstr>
      <vt:lpstr>Results </vt:lpstr>
      <vt:lpstr>Case Study Review</vt:lpstr>
      <vt:lpstr>PowerPoint Presentation</vt:lpstr>
      <vt:lpstr>Case Study Cont…</vt:lpstr>
      <vt:lpstr>What’s Next ?</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Brian</dc:creator>
  <cp:lastModifiedBy>Amber Kavan</cp:lastModifiedBy>
  <cp:revision>56</cp:revision>
  <dcterms:created xsi:type="dcterms:W3CDTF">2019-02-07T06:09:10Z</dcterms:created>
  <dcterms:modified xsi:type="dcterms:W3CDTF">2024-11-07T20:04:23Z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ies>
</file>