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256" r:id="rId2"/>
    <p:sldId id="315" r:id="rId3"/>
    <p:sldId id="317" r:id="rId4"/>
    <p:sldId id="316" r:id="rId5"/>
    <p:sldId id="318" r:id="rId6"/>
    <p:sldId id="320" r:id="rId7"/>
    <p:sldId id="319" r:id="rId8"/>
    <p:sldId id="259" r:id="rId9"/>
    <p:sldId id="260" r:id="rId10"/>
    <p:sldId id="262" r:id="rId11"/>
    <p:sldId id="261" r:id="rId12"/>
    <p:sldId id="263" r:id="rId13"/>
    <p:sldId id="265" r:id="rId14"/>
    <p:sldId id="266" r:id="rId15"/>
    <p:sldId id="267" r:id="rId16"/>
    <p:sldId id="270" r:id="rId17"/>
    <p:sldId id="271" r:id="rId18"/>
    <p:sldId id="274" r:id="rId19"/>
    <p:sldId id="278" r:id="rId20"/>
    <p:sldId id="279" r:id="rId21"/>
    <p:sldId id="276" r:id="rId22"/>
    <p:sldId id="275" r:id="rId23"/>
    <p:sldId id="282" r:id="rId24"/>
    <p:sldId id="283" r:id="rId25"/>
    <p:sldId id="280" r:id="rId26"/>
    <p:sldId id="307" r:id="rId27"/>
    <p:sldId id="306" r:id="rId28"/>
    <p:sldId id="281" r:id="rId29"/>
    <p:sldId id="284" r:id="rId30"/>
    <p:sldId id="285" r:id="rId31"/>
    <p:sldId id="286" r:id="rId32"/>
    <p:sldId id="287" r:id="rId33"/>
    <p:sldId id="288" r:id="rId34"/>
    <p:sldId id="289" r:id="rId35"/>
    <p:sldId id="290" r:id="rId36"/>
    <p:sldId id="291" r:id="rId37"/>
    <p:sldId id="272" r:id="rId38"/>
    <p:sldId id="293" r:id="rId39"/>
    <p:sldId id="294" r:id="rId40"/>
    <p:sldId id="295" r:id="rId41"/>
    <p:sldId id="296" r:id="rId42"/>
    <p:sldId id="297" r:id="rId43"/>
    <p:sldId id="299" r:id="rId44"/>
    <p:sldId id="300" r:id="rId45"/>
    <p:sldId id="302" r:id="rId46"/>
    <p:sldId id="303" r:id="rId47"/>
    <p:sldId id="304" r:id="rId48"/>
    <p:sldId id="309" r:id="rId49"/>
    <p:sldId id="310" r:id="rId50"/>
    <p:sldId id="311" r:id="rId51"/>
    <p:sldId id="312" r:id="rId52"/>
    <p:sldId id="313" r:id="rId53"/>
    <p:sldId id="314"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1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2" d="100"/>
          <a:sy n="102" d="100"/>
        </p:scale>
        <p:origin x="816" y="72"/>
      </p:cViewPr>
      <p:guideLst/>
    </p:cSldViewPr>
  </p:slideViewPr>
  <p:notesTextViewPr>
    <p:cViewPr>
      <p:scale>
        <a:sx n="1" d="1"/>
        <a:sy n="1" d="1"/>
      </p:scale>
      <p:origin x="0" y="0"/>
    </p:cViewPr>
  </p:notesTextViewPr>
  <p:notesViewPr>
    <p:cSldViewPr snapToGrid="0">
      <p:cViewPr varScale="1">
        <p:scale>
          <a:sx n="68" d="100"/>
          <a:sy n="68" d="100"/>
        </p:scale>
        <p:origin x="3101"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customXml" Target="../customXml/item2.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149882-6FD3-458C-B472-FB1ACCA7474F}" type="datetimeFigureOut">
              <a:rPr lang="en-US" smtClean="0"/>
              <a:t>11/7/2024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72DC9-1EBE-4EB9-8B36-7CFDA1BB78EC}" type="slidenum">
              <a:rPr lang="en-US" smtClean="0"/>
              <a:t>‹#›</a:t>
            </a:fld>
            <a:endParaRPr lang="en-US" dirty="0"/>
          </a:p>
        </p:txBody>
      </p:sp>
    </p:spTree>
    <p:extLst>
      <p:ext uri="{BB962C8B-B14F-4D97-AF65-F5344CB8AC3E}">
        <p14:creationId xmlns:p14="http://schemas.microsoft.com/office/powerpoint/2010/main" val="328319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tooltip=",https://creativecommons.org/licenses/by/3.0/"/>
              </a:rPr>
              <a:t>https://creativecommons.org/licenses/by/3.0/</a:t>
            </a:r>
            <a:endParaRPr lang="en-US" dirty="0"/>
          </a:p>
        </p:txBody>
      </p:sp>
      <p:sp>
        <p:nvSpPr>
          <p:cNvPr id="4" name="Slide Number Placeholder 3"/>
          <p:cNvSpPr>
            <a:spLocks noGrp="1"/>
          </p:cNvSpPr>
          <p:nvPr>
            <p:ph type="sldNum" sz="quarter" idx="10"/>
          </p:nvPr>
        </p:nvSpPr>
        <p:spPr/>
        <p:txBody>
          <a:bodyPr/>
          <a:lstStyle/>
          <a:p>
            <a:fld id="{8DB72DC9-1EBE-4EB9-8B36-7CFDA1BB78EC}" type="slidenum">
              <a:rPr lang="en-US" smtClean="0"/>
              <a:t>8</a:t>
            </a:fld>
            <a:endParaRPr lang="en-US" dirty="0"/>
          </a:p>
        </p:txBody>
      </p:sp>
    </p:spTree>
    <p:extLst>
      <p:ext uri="{BB962C8B-B14F-4D97-AF65-F5344CB8AC3E}">
        <p14:creationId xmlns:p14="http://schemas.microsoft.com/office/powerpoint/2010/main" val="3472405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72DC9-1EBE-4EB9-8B36-7CFDA1BB78EC}" type="slidenum">
              <a:rPr lang="en-US" smtClean="0"/>
              <a:t>18</a:t>
            </a:fld>
            <a:endParaRPr lang="en-US" dirty="0"/>
          </a:p>
        </p:txBody>
      </p:sp>
    </p:spTree>
    <p:extLst>
      <p:ext uri="{BB962C8B-B14F-4D97-AF65-F5344CB8AC3E}">
        <p14:creationId xmlns:p14="http://schemas.microsoft.com/office/powerpoint/2010/main" val="211844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72DC9-1EBE-4EB9-8B36-7CFDA1BB78EC}" type="slidenum">
              <a:rPr lang="en-US" smtClean="0"/>
              <a:t>31</a:t>
            </a:fld>
            <a:endParaRPr lang="en-US" dirty="0"/>
          </a:p>
        </p:txBody>
      </p:sp>
    </p:spTree>
    <p:extLst>
      <p:ext uri="{BB962C8B-B14F-4D97-AF65-F5344CB8AC3E}">
        <p14:creationId xmlns:p14="http://schemas.microsoft.com/office/powerpoint/2010/main" val="1338966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72DC9-1EBE-4EB9-8B36-7CFDA1BB78EC}" type="slidenum">
              <a:rPr lang="en-US" smtClean="0"/>
              <a:t>42</a:t>
            </a:fld>
            <a:endParaRPr lang="en-US" dirty="0"/>
          </a:p>
        </p:txBody>
      </p:sp>
    </p:spTree>
    <p:extLst>
      <p:ext uri="{BB962C8B-B14F-4D97-AF65-F5344CB8AC3E}">
        <p14:creationId xmlns:p14="http://schemas.microsoft.com/office/powerpoint/2010/main" val="399986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B72DC9-1EBE-4EB9-8B36-7CFDA1BB78EC}" type="slidenum">
              <a:rPr lang="en-US" smtClean="0"/>
              <a:t>48</a:t>
            </a:fld>
            <a:endParaRPr lang="en-US" dirty="0"/>
          </a:p>
        </p:txBody>
      </p:sp>
    </p:spTree>
    <p:extLst>
      <p:ext uri="{BB962C8B-B14F-4D97-AF65-F5344CB8AC3E}">
        <p14:creationId xmlns:p14="http://schemas.microsoft.com/office/powerpoint/2010/main" val="12738916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16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9162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KHS Power Poin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06515" y="6356350"/>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132512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330791" y="6348258"/>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2239762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9290350" y="6356349"/>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163239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9298423" y="6328084"/>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4267492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9298423" y="6372534"/>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269899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9282239" y="6356349"/>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245799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a:xfrm>
            <a:off x="9306515" y="6344268"/>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4275874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74147" y="6348258"/>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291173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290331" y="6388718"/>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969924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9306515" y="6372534"/>
            <a:ext cx="2743200" cy="365125"/>
          </a:xfrm>
        </p:spPr>
        <p:txBody>
          <a:bodyPr/>
          <a:lstStyle/>
          <a:p>
            <a:fld id="{06B0738C-1AD7-43A2-A441-2BDA182E383F}" type="slidenum">
              <a:rPr lang="en-US" smtClean="0"/>
              <a:t>‹#›</a:t>
            </a:fld>
            <a:endParaRPr lang="en-US" dirty="0"/>
          </a:p>
        </p:txBody>
      </p:sp>
    </p:spTree>
    <p:extLst>
      <p:ext uri="{BB962C8B-B14F-4D97-AF65-F5344CB8AC3E}">
        <p14:creationId xmlns:p14="http://schemas.microsoft.com/office/powerpoint/2010/main" val="206362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0738C-1AD7-43A2-A441-2BDA182E383F}" type="slidenum">
              <a:rPr lang="en-US" smtClean="0"/>
              <a:t>‹#›</a:t>
            </a:fld>
            <a:endParaRPr lang="en-US" dirty="0"/>
          </a:p>
        </p:txBody>
      </p:sp>
      <p:sp>
        <p:nvSpPr>
          <p:cNvPr id="7" name="Rectangle 6"/>
          <p:cNvSpPr/>
          <p:nvPr userDrawn="1"/>
        </p:nvSpPr>
        <p:spPr>
          <a:xfrm>
            <a:off x="0" y="6270171"/>
            <a:ext cx="12192000" cy="587829"/>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224452"/>
            <a:ext cx="12191999" cy="4571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1" name="Oval 10"/>
          <p:cNvSpPr/>
          <p:nvPr userDrawn="1"/>
        </p:nvSpPr>
        <p:spPr>
          <a:xfrm>
            <a:off x="1" y="5850294"/>
            <a:ext cx="961052" cy="1007705"/>
          </a:xfrm>
          <a:prstGeom prst="ellipse">
            <a:avLst/>
          </a:prstGeom>
          <a:solidFill>
            <a:schemeClr val="bg1"/>
          </a:solidFill>
          <a:ln w="28575">
            <a:solidFill>
              <a:srgbClr val="921C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921C1E"/>
                </a:solidFill>
              </a:ln>
            </a:endParaRPr>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7318" y="5969133"/>
            <a:ext cx="1082343" cy="77443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7508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16067494@N06/29296278202/"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flickr.com/photos/16067494@N06/29296278202/"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s://creativecommons.org/licenses/by/3.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www.flickr.com/photos/16067494@N06/29296278202/"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4.jpeg"/><Relationship Id="rId4" Type="http://schemas.openxmlformats.org/officeDocument/2006/relationships/hyperlink" Target="https://creativecommons.org/licenses/by/3.0/"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hyperlink" Target="https://www.flickr.com/photos/16067494@N06/29296278202/"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hyperlink" Target="https://creativecommons.org/licenses/by/3.0/"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youtu.be/017oitSdu1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6895" y="305067"/>
            <a:ext cx="9144000" cy="1562644"/>
          </a:xfrm>
        </p:spPr>
        <p:txBody>
          <a:bodyPr/>
          <a:lstStyle/>
          <a:p>
            <a:r>
              <a:rPr lang="en-US" dirty="0"/>
              <a:t>Swing Bed Program</a:t>
            </a:r>
          </a:p>
        </p:txBody>
      </p:sp>
    </p:spTree>
    <p:extLst>
      <p:ext uri="{BB962C8B-B14F-4D97-AF65-F5344CB8AC3E}">
        <p14:creationId xmlns:p14="http://schemas.microsoft.com/office/powerpoint/2010/main" val="2255918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ORIGIN OF SWING BEDS</a:t>
            </a:r>
          </a:p>
        </p:txBody>
      </p:sp>
      <p:sp>
        <p:nvSpPr>
          <p:cNvPr id="3" name="Content Placeholder 2"/>
          <p:cNvSpPr>
            <a:spLocks noGrp="1"/>
          </p:cNvSpPr>
          <p:nvPr>
            <p:ph idx="1"/>
          </p:nvPr>
        </p:nvSpPr>
        <p:spPr/>
        <p:txBody>
          <a:bodyPr/>
          <a:lstStyle/>
          <a:p>
            <a:pPr marL="285750" indent="-285750">
              <a:defRPr/>
            </a:pPr>
            <a:r>
              <a:rPr lang="en-US" sz="2400" dirty="0"/>
              <a:t>Rural hospitals are critical to the local community</a:t>
            </a:r>
          </a:p>
          <a:p>
            <a:pPr marL="285750" indent="-285750">
              <a:defRPr/>
            </a:pPr>
            <a:r>
              <a:rPr lang="en-US" sz="2400" dirty="0"/>
              <a:t>Population in rural communities is older than the national average</a:t>
            </a:r>
          </a:p>
          <a:p>
            <a:pPr marL="285750" indent="-285750">
              <a:defRPr/>
            </a:pPr>
            <a:r>
              <a:rPr lang="en-US" sz="2400" dirty="0"/>
              <a:t>Prior to Swing Bed designations, Skilled and Intermediate Levels of Care had to be provided in a Physically Distinct Part of the Hospital</a:t>
            </a:r>
          </a:p>
          <a:p>
            <a:pPr lvl="2">
              <a:spcAft>
                <a:spcPts val="0"/>
              </a:spcAft>
              <a:buFont typeface="Wingdings" panose="05000000000000000000" pitchFamily="2" charset="2"/>
              <a:buChar char="ü"/>
              <a:defRPr/>
            </a:pPr>
            <a:r>
              <a:rPr lang="en-US" dirty="0"/>
              <a:t>Physical plant and staffing requirements made it difficult for rural hospitals to provide Skilled Care</a:t>
            </a:r>
          </a:p>
          <a:p>
            <a:pPr marL="285750" indent="-285750">
              <a:defRPr/>
            </a:pPr>
            <a:r>
              <a:rPr lang="en-US" sz="2400" dirty="0"/>
              <a:t>Community members were being displaced from their local community to receive Skilled Level of Care</a:t>
            </a:r>
          </a:p>
          <a:p>
            <a:pPr marL="0" indent="0">
              <a:buNone/>
            </a:pPr>
            <a:endParaRPr lang="en-US" dirty="0"/>
          </a:p>
        </p:txBody>
      </p:sp>
      <p:sp>
        <p:nvSpPr>
          <p:cNvPr id="4" name="Rectangle 3"/>
          <p:cNvSpPr/>
          <p:nvPr/>
        </p:nvSpPr>
        <p:spPr>
          <a:xfrm>
            <a:off x="6373906" y="6311900"/>
            <a:ext cx="6096000" cy="461665"/>
          </a:xfrm>
          <a:prstGeom prst="rect">
            <a:avLst/>
          </a:prstGeom>
        </p:spPr>
        <p:txBody>
          <a:bodyPr>
            <a:spAutoFit/>
          </a:bodyPr>
          <a:lstStyle/>
          <a:p>
            <a:r>
              <a:rPr lang="en-US" altLang="en-US" sz="1200" dirty="0"/>
              <a:t>Section 904 of The Omnibus Reconciliation Act of 1980</a:t>
            </a:r>
          </a:p>
          <a:p>
            <a:r>
              <a:rPr lang="en-US" altLang="en-US" sz="1200" dirty="0"/>
              <a:t>https://www.govinfo.gov/content/pkg/STATUTE-94/pdf/STATUTE-94-Pg2599.pdf</a:t>
            </a:r>
          </a:p>
        </p:txBody>
      </p:sp>
    </p:spTree>
    <p:extLst>
      <p:ext uri="{BB962C8B-B14F-4D97-AF65-F5344CB8AC3E}">
        <p14:creationId xmlns:p14="http://schemas.microsoft.com/office/powerpoint/2010/main" val="282152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SWING BEDS – THE BASICS</a:t>
            </a:r>
          </a:p>
        </p:txBody>
      </p:sp>
      <p:sp>
        <p:nvSpPr>
          <p:cNvPr id="3" name="Content Placeholder 2"/>
          <p:cNvSpPr>
            <a:spLocks noGrp="1"/>
          </p:cNvSpPr>
          <p:nvPr>
            <p:ph idx="1"/>
          </p:nvPr>
        </p:nvSpPr>
        <p:spPr/>
        <p:txBody>
          <a:bodyPr>
            <a:normAutofit fontScale="92500" lnSpcReduction="20000"/>
          </a:bodyPr>
          <a:lstStyle/>
          <a:p>
            <a:pPr fontAlgn="auto">
              <a:spcAft>
                <a:spcPts val="0"/>
              </a:spcAft>
              <a:defRPr/>
            </a:pPr>
            <a:r>
              <a:rPr lang="en-US" dirty="0"/>
              <a:t>Certain small rural hospitals and CAHs receive approval from CMS to use their </a:t>
            </a:r>
            <a:r>
              <a:rPr lang="en-US" u="sng" dirty="0"/>
              <a:t>Acute Care Beds </a:t>
            </a:r>
            <a:r>
              <a:rPr lang="en-US" dirty="0"/>
              <a:t>(a/k/a Hospital Beds) for </a:t>
            </a:r>
            <a:r>
              <a:rPr lang="en-US" u="sng" dirty="0"/>
              <a:t>both</a:t>
            </a:r>
            <a:r>
              <a:rPr lang="en-US" dirty="0"/>
              <a:t>:</a:t>
            </a:r>
          </a:p>
          <a:p>
            <a:pPr lvl="1" fontAlgn="auto">
              <a:spcAft>
                <a:spcPts val="0"/>
              </a:spcAft>
              <a:defRPr/>
            </a:pPr>
            <a:r>
              <a:rPr lang="en-US" sz="2200" dirty="0"/>
              <a:t>Acute Care</a:t>
            </a:r>
          </a:p>
          <a:p>
            <a:pPr lvl="1" fontAlgn="auto">
              <a:spcAft>
                <a:spcPts val="0"/>
              </a:spcAft>
              <a:defRPr/>
            </a:pPr>
            <a:r>
              <a:rPr lang="en-US" sz="2200" dirty="0"/>
              <a:t>Skilled Nursing Facility (SNF) Care</a:t>
            </a:r>
          </a:p>
          <a:p>
            <a:pPr lvl="1" fontAlgn="auto">
              <a:spcAft>
                <a:spcPts val="0"/>
              </a:spcAft>
              <a:defRPr/>
            </a:pPr>
            <a:endParaRPr lang="en-US" dirty="0"/>
          </a:p>
          <a:p>
            <a:pPr fontAlgn="auto">
              <a:spcAft>
                <a:spcPts val="0"/>
              </a:spcAft>
              <a:defRPr/>
            </a:pPr>
            <a:r>
              <a:rPr lang="en-US" sz="3100" dirty="0"/>
              <a:t>The beds can be used interchangeably for acute care and post-acute care </a:t>
            </a:r>
          </a:p>
          <a:p>
            <a:pPr lvl="1" fontAlgn="auto">
              <a:spcAft>
                <a:spcPts val="0"/>
              </a:spcAft>
              <a:defRPr/>
            </a:pPr>
            <a:r>
              <a:rPr lang="en-US" sz="2200" dirty="0"/>
              <a:t>“Swing” between acute care and post-acute care</a:t>
            </a:r>
          </a:p>
          <a:p>
            <a:pPr fontAlgn="auto">
              <a:spcAft>
                <a:spcPts val="0"/>
              </a:spcAft>
              <a:defRPr/>
            </a:pPr>
            <a:endParaRPr lang="en-US" sz="2600" dirty="0"/>
          </a:p>
          <a:p>
            <a:pPr fontAlgn="auto">
              <a:spcAft>
                <a:spcPts val="0"/>
              </a:spcAft>
              <a:defRPr/>
            </a:pPr>
            <a:r>
              <a:rPr lang="en-US" sz="3100" dirty="0"/>
              <a:t>CAHs with Swing Bed approval can use hospital beds for:</a:t>
            </a:r>
          </a:p>
          <a:p>
            <a:pPr lvl="1" fontAlgn="auto">
              <a:spcAft>
                <a:spcPts val="0"/>
              </a:spcAft>
              <a:defRPr/>
            </a:pPr>
            <a:r>
              <a:rPr lang="en-US" dirty="0"/>
              <a:t>Inpatient Care</a:t>
            </a:r>
          </a:p>
          <a:p>
            <a:pPr lvl="1" fontAlgn="auto">
              <a:spcAft>
                <a:spcPts val="0"/>
              </a:spcAft>
              <a:defRPr/>
            </a:pPr>
            <a:r>
              <a:rPr lang="en-US" dirty="0"/>
              <a:t>Observation Services</a:t>
            </a:r>
          </a:p>
          <a:p>
            <a:pPr lvl="1" fontAlgn="auto">
              <a:spcAft>
                <a:spcPts val="0"/>
              </a:spcAft>
              <a:defRPr/>
            </a:pPr>
            <a:r>
              <a:rPr lang="en-US" dirty="0"/>
              <a:t>SNF Care</a:t>
            </a:r>
          </a:p>
          <a:p>
            <a:endParaRPr lang="en-US" dirty="0"/>
          </a:p>
        </p:txBody>
      </p:sp>
      <p:sp>
        <p:nvSpPr>
          <p:cNvPr id="4" name="Rectangle 3"/>
          <p:cNvSpPr/>
          <p:nvPr/>
        </p:nvSpPr>
        <p:spPr>
          <a:xfrm>
            <a:off x="6754777" y="6311900"/>
            <a:ext cx="5172891" cy="369332"/>
          </a:xfrm>
          <a:prstGeom prst="rect">
            <a:avLst/>
          </a:prstGeom>
        </p:spPr>
        <p:txBody>
          <a:bodyPr wrap="none">
            <a:spAutoFit/>
          </a:bodyPr>
          <a:lstStyle/>
          <a:p>
            <a:r>
              <a:rPr lang="en-US" altLang="en-US" dirty="0"/>
              <a:t>Section 1861(e) of Social Security Act, 42 U.S.C. 1395</a:t>
            </a:r>
          </a:p>
        </p:txBody>
      </p:sp>
    </p:spTree>
    <p:extLst>
      <p:ext uri="{BB962C8B-B14F-4D97-AF65-F5344CB8AC3E}">
        <p14:creationId xmlns:p14="http://schemas.microsoft.com/office/powerpoint/2010/main" val="3803809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743" y="140838"/>
            <a:ext cx="10515600" cy="1325563"/>
          </a:xfrm>
        </p:spPr>
        <p:txBody>
          <a:bodyPr>
            <a:normAutofit/>
          </a:bodyPr>
          <a:lstStyle/>
          <a:p>
            <a:pPr algn="ctr"/>
            <a:r>
              <a:rPr lang="en-US" dirty="0"/>
              <a:t>SWING BEDS – THE BASICS</a:t>
            </a:r>
          </a:p>
        </p:txBody>
      </p:sp>
      <p:sp>
        <p:nvSpPr>
          <p:cNvPr id="3" name="Content Placeholder 2"/>
          <p:cNvSpPr>
            <a:spLocks noGrp="1"/>
          </p:cNvSpPr>
          <p:nvPr>
            <p:ph idx="1"/>
          </p:nvPr>
        </p:nvSpPr>
        <p:spPr>
          <a:xfrm>
            <a:off x="698740" y="1321592"/>
            <a:ext cx="4431773" cy="4351338"/>
          </a:xfrm>
        </p:spPr>
        <p:txBody>
          <a:bodyPr>
            <a:normAutofit/>
          </a:bodyPr>
          <a:lstStyle/>
          <a:p>
            <a:pPr fontAlgn="auto">
              <a:spcAft>
                <a:spcPts val="0"/>
              </a:spcAft>
              <a:defRPr/>
            </a:pPr>
            <a:r>
              <a:rPr lang="en-US" b="1" dirty="0"/>
              <a:t>When patients change from Acute Care to Skilled Care they </a:t>
            </a:r>
            <a:r>
              <a:rPr lang="en-US" b="1" u="sng" dirty="0"/>
              <a:t>do not have to be moved </a:t>
            </a:r>
            <a:r>
              <a:rPr lang="en-US" b="1" dirty="0"/>
              <a:t>to a different room/bed.</a:t>
            </a:r>
          </a:p>
          <a:p>
            <a:pPr fontAlgn="auto">
              <a:spcAft>
                <a:spcPts val="0"/>
              </a:spcAft>
              <a:defRPr/>
            </a:pPr>
            <a:endParaRPr lang="en-US" b="1" dirty="0"/>
          </a:p>
          <a:p>
            <a:pPr fontAlgn="auto">
              <a:spcAft>
                <a:spcPts val="0"/>
              </a:spcAft>
              <a:defRPr/>
            </a:pPr>
            <a:r>
              <a:rPr lang="en-US" b="1" dirty="0"/>
              <a:t>Required to have an order and certification.</a:t>
            </a:r>
          </a:p>
          <a:p>
            <a:endParaRPr lang="en-US" dirty="0"/>
          </a:p>
        </p:txBody>
      </p:sp>
      <p:sp>
        <p:nvSpPr>
          <p:cNvPr id="4" name="Rectangle 3"/>
          <p:cNvSpPr/>
          <p:nvPr/>
        </p:nvSpPr>
        <p:spPr>
          <a:xfrm>
            <a:off x="6754777" y="6311900"/>
            <a:ext cx="3928640" cy="369332"/>
          </a:xfrm>
          <a:prstGeom prst="rect">
            <a:avLst/>
          </a:prstGeom>
        </p:spPr>
        <p:txBody>
          <a:bodyPr wrap="none">
            <a:spAutoFit/>
          </a:bodyPr>
          <a:lstStyle/>
          <a:p>
            <a:r>
              <a:rPr lang="en-US" altLang="en-US" dirty="0"/>
              <a:t>State Operation Manual Section C-1600</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7143" y="1394615"/>
            <a:ext cx="6172200" cy="4205291"/>
          </a:xfrm>
          <a:prstGeom prst="rect">
            <a:avLst/>
          </a:prstGeom>
        </p:spPr>
      </p:pic>
    </p:spTree>
    <p:extLst>
      <p:ext uri="{BB962C8B-B14F-4D97-AF65-F5344CB8AC3E}">
        <p14:creationId xmlns:p14="http://schemas.microsoft.com/office/powerpoint/2010/main" val="342762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ADMITTING TO SWING BED – </a:t>
            </a:r>
            <a:br>
              <a:rPr lang="en-US" dirty="0"/>
            </a:br>
            <a:r>
              <a:rPr lang="en-US" dirty="0"/>
              <a:t>THE ORDER</a:t>
            </a:r>
          </a:p>
        </p:txBody>
      </p:sp>
      <p:sp>
        <p:nvSpPr>
          <p:cNvPr id="3" name="Content Placeholder 2"/>
          <p:cNvSpPr>
            <a:spLocks noGrp="1"/>
          </p:cNvSpPr>
          <p:nvPr>
            <p:ph idx="1"/>
          </p:nvPr>
        </p:nvSpPr>
        <p:spPr>
          <a:xfrm>
            <a:off x="838200" y="2078965"/>
            <a:ext cx="10515600" cy="4097997"/>
          </a:xfrm>
        </p:spPr>
        <p:txBody>
          <a:bodyPr>
            <a:normAutofit/>
          </a:bodyPr>
          <a:lstStyle/>
          <a:p>
            <a:r>
              <a:rPr lang="en-US" altLang="en-US" dirty="0"/>
              <a:t>Patient Must be “Discharged” from the Acute level of care</a:t>
            </a:r>
          </a:p>
          <a:p>
            <a:pPr lvl="1"/>
            <a:r>
              <a:rPr lang="en-US" altLang="en-US" sz="2800" dirty="0"/>
              <a:t>Discharge order (e.g. Discharge to Swing Bed; Discharge to Skilled Care; Discharge)</a:t>
            </a:r>
          </a:p>
          <a:p>
            <a:pPr lvl="1"/>
            <a:r>
              <a:rPr lang="en-US" altLang="en-US" sz="2800" dirty="0"/>
              <a:t>Discharge Summary</a:t>
            </a:r>
          </a:p>
          <a:p>
            <a:pPr lvl="1"/>
            <a:endParaRPr lang="en-US" altLang="en-US" sz="2800" dirty="0"/>
          </a:p>
          <a:p>
            <a:r>
              <a:rPr lang="en-US" altLang="en-US" dirty="0"/>
              <a:t>Patient is then “Admitted” to Skilled Swing Bed</a:t>
            </a:r>
          </a:p>
          <a:p>
            <a:pPr lvl="1"/>
            <a:r>
              <a:rPr lang="en-US" altLang="en-US" sz="2800" dirty="0"/>
              <a:t>A new Admission order is required even if the patient remains in the same hospital </a:t>
            </a:r>
          </a:p>
          <a:p>
            <a:endParaRPr lang="en-US" dirty="0"/>
          </a:p>
        </p:txBody>
      </p:sp>
      <p:sp>
        <p:nvSpPr>
          <p:cNvPr id="4" name="Rectangle 3"/>
          <p:cNvSpPr/>
          <p:nvPr/>
        </p:nvSpPr>
        <p:spPr>
          <a:xfrm>
            <a:off x="6754777" y="6311900"/>
            <a:ext cx="5172891" cy="369332"/>
          </a:xfrm>
          <a:prstGeom prst="rect">
            <a:avLst/>
          </a:prstGeom>
        </p:spPr>
        <p:txBody>
          <a:bodyPr wrap="none">
            <a:spAutoFit/>
          </a:bodyPr>
          <a:lstStyle/>
          <a:p>
            <a:r>
              <a:rPr lang="en-US" altLang="en-US" dirty="0"/>
              <a:t>Section 1861(e) of Social Security Act, 42 U.S.C. 1395</a:t>
            </a:r>
          </a:p>
        </p:txBody>
      </p:sp>
    </p:spTree>
    <p:extLst>
      <p:ext uri="{BB962C8B-B14F-4D97-AF65-F5344CB8AC3E}">
        <p14:creationId xmlns:p14="http://schemas.microsoft.com/office/powerpoint/2010/main" val="323284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ADMITTING TO SWING BED – H &amp; P</a:t>
            </a:r>
          </a:p>
        </p:txBody>
      </p:sp>
      <p:sp>
        <p:nvSpPr>
          <p:cNvPr id="3" name="Content Placeholder 2"/>
          <p:cNvSpPr>
            <a:spLocks noGrp="1"/>
          </p:cNvSpPr>
          <p:nvPr>
            <p:ph idx="1"/>
          </p:nvPr>
        </p:nvSpPr>
        <p:spPr/>
        <p:txBody>
          <a:bodyPr>
            <a:normAutofit/>
          </a:bodyPr>
          <a:lstStyle/>
          <a:p>
            <a:pPr marL="0" indent="0">
              <a:buNone/>
            </a:pPr>
            <a:r>
              <a:rPr lang="en-US" altLang="en-US" dirty="0"/>
              <a:t>History and Physical Upon Admission to Swing Bed</a:t>
            </a:r>
          </a:p>
          <a:p>
            <a:pPr marL="342900" indent="-342900"/>
            <a:r>
              <a:rPr lang="en-US" altLang="en-US" dirty="0"/>
              <a:t>Pertinent to the skilled care patient requires</a:t>
            </a:r>
          </a:p>
          <a:p>
            <a:pPr marL="342900" indent="-342900"/>
            <a:r>
              <a:rPr lang="en-US" altLang="en-US" dirty="0"/>
              <a:t>Response to previously provided care</a:t>
            </a:r>
          </a:p>
          <a:p>
            <a:pPr marL="342900" indent="-342900"/>
            <a:r>
              <a:rPr lang="en-US" altLang="en-US" dirty="0"/>
              <a:t>Plan for future care based on clinical rationale of prior results</a:t>
            </a:r>
          </a:p>
          <a:p>
            <a:pPr marL="342900" indent="-342900"/>
            <a:r>
              <a:rPr lang="en-US" altLang="en-US" dirty="0"/>
              <a:t>Complexity of service to be provided</a:t>
            </a:r>
          </a:p>
          <a:p>
            <a:pPr marL="342900" indent="-342900"/>
            <a:r>
              <a:rPr lang="en-US" altLang="en-US" dirty="0"/>
              <a:t>Admission review of all medications</a:t>
            </a:r>
            <a:endParaRPr lang="en-US" altLang="en-US" sz="2400" dirty="0"/>
          </a:p>
          <a:p>
            <a:endParaRPr lang="en-US" dirty="0"/>
          </a:p>
        </p:txBody>
      </p:sp>
      <p:sp>
        <p:nvSpPr>
          <p:cNvPr id="4" name="Rectangle 3"/>
          <p:cNvSpPr/>
          <p:nvPr/>
        </p:nvSpPr>
        <p:spPr>
          <a:xfrm>
            <a:off x="6754777" y="6311900"/>
            <a:ext cx="5172891" cy="369332"/>
          </a:xfrm>
          <a:prstGeom prst="rect">
            <a:avLst/>
          </a:prstGeom>
        </p:spPr>
        <p:txBody>
          <a:bodyPr wrap="none">
            <a:spAutoFit/>
          </a:bodyPr>
          <a:lstStyle/>
          <a:p>
            <a:r>
              <a:rPr lang="en-US" altLang="en-US" dirty="0"/>
              <a:t>Section 1861(e) of Social Security Act, 42 U.S.C. 1395</a:t>
            </a:r>
          </a:p>
        </p:txBody>
      </p:sp>
    </p:spTree>
    <p:extLst>
      <p:ext uri="{BB962C8B-B14F-4D97-AF65-F5344CB8AC3E}">
        <p14:creationId xmlns:p14="http://schemas.microsoft.com/office/powerpoint/2010/main" val="3210930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PHYSICIAN CERTIFICATION</a:t>
            </a:r>
          </a:p>
        </p:txBody>
      </p:sp>
      <p:sp>
        <p:nvSpPr>
          <p:cNvPr id="3" name="Content Placeholder 2"/>
          <p:cNvSpPr>
            <a:spLocks noGrp="1"/>
          </p:cNvSpPr>
          <p:nvPr>
            <p:ph idx="1"/>
          </p:nvPr>
        </p:nvSpPr>
        <p:spPr/>
        <p:txBody>
          <a:bodyPr>
            <a:normAutofit/>
          </a:bodyPr>
          <a:lstStyle/>
          <a:p>
            <a:pPr>
              <a:spcAft>
                <a:spcPts val="0"/>
              </a:spcAft>
              <a:defRPr/>
            </a:pPr>
            <a:r>
              <a:rPr lang="en-US" sz="2400" dirty="0"/>
              <a:t>Swing Bed services may only be reimbursed by Medicare if a Physician or APP certifies that the patient:</a:t>
            </a:r>
          </a:p>
          <a:p>
            <a:pPr marL="0" indent="0">
              <a:spcAft>
                <a:spcPts val="0"/>
              </a:spcAft>
              <a:buNone/>
              <a:defRPr/>
            </a:pPr>
            <a:endParaRPr lang="en-US" sz="2400" dirty="0"/>
          </a:p>
          <a:p>
            <a:pPr lvl="1">
              <a:spcAft>
                <a:spcPts val="0"/>
              </a:spcAft>
              <a:defRPr/>
            </a:pPr>
            <a:r>
              <a:rPr lang="en-US" sz="2000" dirty="0"/>
              <a:t>“Requires </a:t>
            </a:r>
            <a:r>
              <a:rPr lang="en-US" sz="2000" u="sng" dirty="0"/>
              <a:t>daily skilled care </a:t>
            </a:r>
            <a:r>
              <a:rPr lang="en-US" sz="2000" dirty="0"/>
              <a:t>for an ongoing condition for which he/she was receiving inpatient hospital services </a:t>
            </a:r>
            <a:r>
              <a:rPr lang="en-US" sz="1800" dirty="0"/>
              <a:t>(or for a new condition that arose while in the SNF for treatment of that ongoing condition)</a:t>
            </a:r>
            <a:r>
              <a:rPr lang="en-US" sz="2000" dirty="0"/>
              <a:t>;  AND</a:t>
            </a:r>
          </a:p>
          <a:p>
            <a:pPr marL="457200" lvl="1" indent="0">
              <a:spcAft>
                <a:spcPts val="0"/>
              </a:spcAft>
              <a:buNone/>
              <a:defRPr/>
            </a:pPr>
            <a:endParaRPr lang="en-US" sz="2000" dirty="0"/>
          </a:p>
          <a:p>
            <a:pPr lvl="1">
              <a:spcAft>
                <a:spcPts val="0"/>
              </a:spcAft>
              <a:defRPr/>
            </a:pPr>
            <a:r>
              <a:rPr lang="en-US" sz="2000" dirty="0"/>
              <a:t>Will require </a:t>
            </a:r>
            <a:r>
              <a:rPr lang="en-US" sz="2000" u="sng" dirty="0"/>
              <a:t>daily skilled care,</a:t>
            </a:r>
            <a:r>
              <a:rPr lang="en-US" sz="2000" dirty="0"/>
              <a:t> which as a “practical matter,” can only be provided in a facility setting.</a:t>
            </a:r>
          </a:p>
        </p:txBody>
      </p:sp>
      <p:sp>
        <p:nvSpPr>
          <p:cNvPr id="4" name="Rectangle 3"/>
          <p:cNvSpPr/>
          <p:nvPr/>
        </p:nvSpPr>
        <p:spPr>
          <a:xfrm>
            <a:off x="6754777" y="6311900"/>
            <a:ext cx="4678717" cy="369332"/>
          </a:xfrm>
          <a:prstGeom prst="rect">
            <a:avLst/>
          </a:prstGeom>
        </p:spPr>
        <p:txBody>
          <a:bodyPr wrap="none">
            <a:spAutoFit/>
          </a:bodyPr>
          <a:lstStyle/>
          <a:p>
            <a:r>
              <a:rPr lang="en-US" altLang="en-US" dirty="0"/>
              <a:t>Medicare Benefits Manual, Chapter 8, Section 40</a:t>
            </a:r>
          </a:p>
        </p:txBody>
      </p:sp>
    </p:spTree>
    <p:extLst>
      <p:ext uri="{BB962C8B-B14F-4D97-AF65-F5344CB8AC3E}">
        <p14:creationId xmlns:p14="http://schemas.microsoft.com/office/powerpoint/2010/main" val="614737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PHYSICIAN CERTIFICATION</a:t>
            </a:r>
          </a:p>
        </p:txBody>
      </p:sp>
      <p:sp>
        <p:nvSpPr>
          <p:cNvPr id="3" name="Content Placeholder 2"/>
          <p:cNvSpPr>
            <a:spLocks noGrp="1"/>
          </p:cNvSpPr>
          <p:nvPr>
            <p:ph idx="1"/>
          </p:nvPr>
        </p:nvSpPr>
        <p:spPr/>
        <p:txBody>
          <a:bodyPr>
            <a:normAutofit/>
          </a:bodyPr>
          <a:lstStyle/>
          <a:p>
            <a:pPr>
              <a:spcAft>
                <a:spcPts val="0"/>
              </a:spcAft>
              <a:defRPr/>
            </a:pPr>
            <a:r>
              <a:rPr lang="en-US" sz="2400" dirty="0"/>
              <a:t>Timing of Certification</a:t>
            </a:r>
          </a:p>
          <a:p>
            <a:pPr lvl="1">
              <a:spcAft>
                <a:spcPts val="0"/>
              </a:spcAft>
              <a:defRPr/>
            </a:pPr>
            <a:r>
              <a:rPr lang="en-US" sz="2000" dirty="0"/>
              <a:t>At the time of admission to Swing Bed, or</a:t>
            </a:r>
          </a:p>
          <a:p>
            <a:pPr lvl="1">
              <a:spcAft>
                <a:spcPts val="0"/>
              </a:spcAft>
              <a:defRPr/>
            </a:pPr>
            <a:r>
              <a:rPr lang="en-US" sz="2000" dirty="0"/>
              <a:t>“as soon thereafter as is reasonable and practicable”</a:t>
            </a:r>
          </a:p>
          <a:p>
            <a:pPr>
              <a:spcAft>
                <a:spcPts val="0"/>
              </a:spcAft>
              <a:defRPr/>
            </a:pPr>
            <a:endParaRPr lang="en-US" sz="2200" dirty="0"/>
          </a:p>
          <a:p>
            <a:pPr>
              <a:spcAft>
                <a:spcPts val="0"/>
              </a:spcAft>
              <a:defRPr/>
            </a:pPr>
            <a:r>
              <a:rPr lang="en-US" sz="2200" dirty="0"/>
              <a:t>The admission order is </a:t>
            </a:r>
            <a:r>
              <a:rPr lang="en-US" sz="2200" u="sng" dirty="0"/>
              <a:t>NOT</a:t>
            </a:r>
            <a:r>
              <a:rPr lang="en-US" sz="2200" dirty="0"/>
              <a:t> a certification</a:t>
            </a:r>
          </a:p>
          <a:p>
            <a:pPr lvl="1">
              <a:spcAft>
                <a:spcPts val="0"/>
              </a:spcAft>
              <a:defRPr/>
            </a:pPr>
            <a:r>
              <a:rPr lang="en-US" sz="2000" dirty="0"/>
              <a:t>There must be a separate signed statement that the patient will require daily skilled care</a:t>
            </a:r>
          </a:p>
          <a:p>
            <a:pPr>
              <a:spcAft>
                <a:spcPts val="0"/>
              </a:spcAft>
              <a:defRPr/>
            </a:pPr>
            <a:endParaRPr lang="en-US" sz="2200" dirty="0"/>
          </a:p>
          <a:p>
            <a:pPr>
              <a:spcAft>
                <a:spcPts val="0"/>
              </a:spcAft>
              <a:defRPr/>
            </a:pPr>
            <a:r>
              <a:rPr lang="en-US" sz="2200" dirty="0"/>
              <a:t>May be included in forms, notes or “other records that would normally be signed in caring for a patient”</a:t>
            </a:r>
          </a:p>
          <a:p>
            <a:pPr lvl="1">
              <a:spcAft>
                <a:spcPts val="0"/>
              </a:spcAft>
              <a:defRPr/>
            </a:pPr>
            <a:r>
              <a:rPr lang="en-US" sz="2000" dirty="0"/>
              <a:t>May be on a separate form</a:t>
            </a:r>
          </a:p>
        </p:txBody>
      </p:sp>
      <p:sp>
        <p:nvSpPr>
          <p:cNvPr id="4" name="Rectangle 3"/>
          <p:cNvSpPr/>
          <p:nvPr/>
        </p:nvSpPr>
        <p:spPr>
          <a:xfrm>
            <a:off x="6754777" y="6311900"/>
            <a:ext cx="4678717" cy="369332"/>
          </a:xfrm>
          <a:prstGeom prst="rect">
            <a:avLst/>
          </a:prstGeom>
        </p:spPr>
        <p:txBody>
          <a:bodyPr wrap="none">
            <a:spAutoFit/>
          </a:bodyPr>
          <a:lstStyle/>
          <a:p>
            <a:r>
              <a:rPr lang="en-US" altLang="en-US" dirty="0"/>
              <a:t>Medicare Benefits Manual, Chapter 8, Section 40</a:t>
            </a:r>
          </a:p>
        </p:txBody>
      </p:sp>
    </p:spTree>
    <p:extLst>
      <p:ext uri="{BB962C8B-B14F-4D97-AF65-F5344CB8AC3E}">
        <p14:creationId xmlns:p14="http://schemas.microsoft.com/office/powerpoint/2010/main" val="2497095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000250" y="91486"/>
            <a:ext cx="8701088" cy="6085478"/>
          </a:xfrm>
          <a:prstGeom prst="rect">
            <a:avLst/>
          </a:prstGeom>
        </p:spPr>
      </p:pic>
    </p:spTree>
    <p:extLst>
      <p:ext uri="{BB962C8B-B14F-4D97-AF65-F5344CB8AC3E}">
        <p14:creationId xmlns:p14="http://schemas.microsoft.com/office/powerpoint/2010/main" val="2461452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5" y="365125"/>
            <a:ext cx="11369614" cy="1325563"/>
          </a:xfrm>
        </p:spPr>
        <p:txBody>
          <a:bodyPr>
            <a:normAutofit/>
          </a:bodyPr>
          <a:lstStyle/>
          <a:p>
            <a:pPr algn="ctr"/>
            <a:r>
              <a:rPr lang="en-US" dirty="0"/>
              <a:t>SWING BED REGULATORY REQUIREMENTS</a:t>
            </a:r>
          </a:p>
        </p:txBody>
      </p:sp>
      <p:sp>
        <p:nvSpPr>
          <p:cNvPr id="4" name="Text Placeholder 3"/>
          <p:cNvSpPr>
            <a:spLocks noGrp="1"/>
          </p:cNvSpPr>
          <p:nvPr>
            <p:ph type="body" idx="1"/>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D175796-4914-B09C-9859-EB8CAE2C5D61}"/>
              </a:ext>
            </a:extLst>
          </p:cNvPr>
          <p:cNvSpPr txBox="1"/>
          <p:nvPr/>
        </p:nvSpPr>
        <p:spPr>
          <a:xfrm>
            <a:off x="3808884" y="6858000"/>
            <a:ext cx="4574232" cy="230832"/>
          </a:xfrm>
          <a:prstGeom prst="rect">
            <a:avLst/>
          </a:prstGeom>
          <a:noFill/>
        </p:spPr>
        <p:txBody>
          <a:bodyPr wrap="square" rtlCol="0">
            <a:spAutoFit/>
          </a:bodyPr>
          <a:lstStyle/>
          <a:p>
            <a:r>
              <a:rPr lang="en-US" sz="900" dirty="0">
                <a:hlinkClick r:id="rId3" tooltip="https://www.flickr.com/photos/16067494@N06/29296278202/"/>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8122" y="1681163"/>
            <a:ext cx="5995756" cy="3997561"/>
          </a:xfrm>
          <a:prstGeom prst="rect">
            <a:avLst/>
          </a:prstGeom>
          <a:ln>
            <a:solidFill>
              <a:srgbClr val="921C1E"/>
            </a:solidFill>
          </a:ln>
        </p:spPr>
      </p:pic>
    </p:spTree>
    <p:extLst>
      <p:ext uri="{BB962C8B-B14F-4D97-AF65-F5344CB8AC3E}">
        <p14:creationId xmlns:p14="http://schemas.microsoft.com/office/powerpoint/2010/main" val="240869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SWING BED MEDICAL NECESSITY – MEDICARE REQUIREMENTS</a:t>
            </a:r>
          </a:p>
        </p:txBody>
      </p:sp>
      <p:sp>
        <p:nvSpPr>
          <p:cNvPr id="3" name="Content Placeholder 2"/>
          <p:cNvSpPr>
            <a:spLocks noGrp="1"/>
          </p:cNvSpPr>
          <p:nvPr>
            <p:ph sz="half" idx="1"/>
          </p:nvPr>
        </p:nvSpPr>
        <p:spPr>
          <a:xfrm>
            <a:off x="838200" y="1955021"/>
            <a:ext cx="10034588" cy="4351338"/>
          </a:xfrm>
        </p:spPr>
        <p:txBody>
          <a:bodyPr>
            <a:normAutofit/>
          </a:bodyPr>
          <a:lstStyle/>
          <a:p>
            <a:pPr marL="0" indent="0">
              <a:buNone/>
            </a:pPr>
            <a:r>
              <a:rPr lang="en-US" dirty="0"/>
              <a:t>Maintenance Therapy</a:t>
            </a:r>
          </a:p>
          <a:p>
            <a:r>
              <a:rPr lang="en-US" i="1" dirty="0">
                <a:latin typeface="Calibri-Italic"/>
              </a:rPr>
              <a:t>Coverage does not turn on the presence or absence of an individual’s potential for improvement, but rather on the beneficiary’s need for skilled care to maintain the current condition or prevent or slow further deterioration.</a:t>
            </a:r>
            <a:endParaRPr lang="en-US" dirty="0"/>
          </a:p>
          <a:p>
            <a:r>
              <a:rPr lang="en-US" i="1" dirty="0">
                <a:latin typeface="Calibri-Italic"/>
              </a:rPr>
              <a:t>When considering a patient for Swing Bed admission, it is important not only to look at the diagnosis or prognosis but also determine if the patient will benefit from skilled care.</a:t>
            </a:r>
          </a:p>
          <a:p>
            <a:endParaRPr lang="en-US" dirty="0"/>
          </a:p>
        </p:txBody>
      </p:sp>
    </p:spTree>
    <p:extLst>
      <p:ext uri="{BB962C8B-B14F-4D97-AF65-F5344CB8AC3E}">
        <p14:creationId xmlns:p14="http://schemas.microsoft.com/office/powerpoint/2010/main" val="626479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Kimball Health Services</a:t>
            </a:r>
          </a:p>
        </p:txBody>
      </p:sp>
      <p:sp>
        <p:nvSpPr>
          <p:cNvPr id="6" name="Content Placeholder 5"/>
          <p:cNvSpPr>
            <a:spLocks noGrp="1"/>
          </p:cNvSpPr>
          <p:nvPr>
            <p:ph idx="1"/>
          </p:nvPr>
        </p:nvSpPr>
        <p:spPr>
          <a:xfrm>
            <a:off x="838200" y="1345719"/>
            <a:ext cx="10515600" cy="3968601"/>
          </a:xfrm>
        </p:spPr>
        <p:txBody>
          <a:bodyPr/>
          <a:lstStyle/>
          <a:p>
            <a:pPr marL="0" indent="0">
              <a:buNone/>
            </a:pPr>
            <a:endParaRPr lang="en-US" dirty="0"/>
          </a:p>
          <a:p>
            <a:pPr marL="0" indent="0" algn="ctr">
              <a:buNone/>
            </a:pPr>
            <a:r>
              <a:rPr lang="en-US" dirty="0"/>
              <a:t>Kimball Health Services, a non-profit government organization, is proudly owned by the citizens of Kimball County and serves a vast rural area of the southern Nebraska Panhandle, eastern Wyoming, and northeastern Colorado steeped in agriculture tradition.  Committed to providing quality, patient-centered care for the community, Kimball Health Services consists of a hospital and on-campus clinic in Kimball, a second clinic in Pine Bluffs, Wyoming, and an advanced life support ambulance service.</a:t>
            </a:r>
          </a:p>
          <a:p>
            <a:pPr marL="0" indent="0" algn="ctr">
              <a:buNone/>
            </a:pPr>
            <a:endParaRPr lang="en-US" dirty="0"/>
          </a:p>
        </p:txBody>
      </p:sp>
    </p:spTree>
    <p:extLst>
      <p:ext uri="{BB962C8B-B14F-4D97-AF65-F5344CB8AC3E}">
        <p14:creationId xmlns:p14="http://schemas.microsoft.com/office/powerpoint/2010/main" val="405391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SWING BED MEDICAL NECESSITY – MEDICARE REQUIREMENTS</a:t>
            </a:r>
          </a:p>
        </p:txBody>
      </p:sp>
      <p:sp>
        <p:nvSpPr>
          <p:cNvPr id="3" name="Content Placeholder 2"/>
          <p:cNvSpPr>
            <a:spLocks noGrp="1"/>
          </p:cNvSpPr>
          <p:nvPr>
            <p:ph sz="half" idx="1"/>
          </p:nvPr>
        </p:nvSpPr>
        <p:spPr>
          <a:xfrm>
            <a:off x="838200" y="1825625"/>
            <a:ext cx="10034588" cy="4351338"/>
          </a:xfrm>
        </p:spPr>
        <p:txBody>
          <a:bodyPr>
            <a:normAutofit/>
          </a:bodyPr>
          <a:lstStyle/>
          <a:p>
            <a:r>
              <a:rPr lang="en-US" dirty="0">
                <a:latin typeface="Calibri" panose="020F0502020204030204" pitchFamily="34" charset="0"/>
              </a:rPr>
              <a:t>Even if no improvement is expected, skilled therapy services are covered when an individualized assessment of the patient’s condition demonstrates that skilled care is necessary for the performance of a safe and effective maintenance program to maintain the patient’s current condition or prevent or slow further deterioration.  </a:t>
            </a:r>
          </a:p>
          <a:p>
            <a:pPr marL="0" indent="0">
              <a:buNone/>
            </a:pPr>
            <a:endParaRPr lang="en-US" dirty="0"/>
          </a:p>
        </p:txBody>
      </p:sp>
      <p:sp>
        <p:nvSpPr>
          <p:cNvPr id="5" name="Rectangle 4"/>
          <p:cNvSpPr/>
          <p:nvPr/>
        </p:nvSpPr>
        <p:spPr>
          <a:xfrm>
            <a:off x="6461186" y="6311900"/>
            <a:ext cx="5298951" cy="369332"/>
          </a:xfrm>
          <a:prstGeom prst="rect">
            <a:avLst/>
          </a:prstGeom>
        </p:spPr>
        <p:txBody>
          <a:bodyPr wrap="none">
            <a:spAutoFit/>
          </a:bodyPr>
          <a:lstStyle/>
          <a:p>
            <a:r>
              <a:rPr lang="en-US" dirty="0">
                <a:latin typeface="Calibri" panose="020F0502020204030204" pitchFamily="34" charset="0"/>
              </a:rPr>
              <a:t>Medicare Benefits Manual, Chapter 8, Section 30.4.1.2</a:t>
            </a:r>
            <a:endParaRPr lang="en-US" dirty="0"/>
          </a:p>
        </p:txBody>
      </p:sp>
    </p:spTree>
    <p:extLst>
      <p:ext uri="{BB962C8B-B14F-4D97-AF65-F5344CB8AC3E}">
        <p14:creationId xmlns:p14="http://schemas.microsoft.com/office/powerpoint/2010/main" val="2093110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11" y="365125"/>
            <a:ext cx="11999343" cy="1325563"/>
          </a:xfrm>
        </p:spPr>
        <p:txBody>
          <a:bodyPr>
            <a:noAutofit/>
          </a:bodyPr>
          <a:lstStyle/>
          <a:p>
            <a:pPr algn="ctr"/>
            <a:r>
              <a:rPr lang="en-US" sz="4000" dirty="0"/>
              <a:t>MEDICARE DEFINITION</a:t>
            </a:r>
            <a:br>
              <a:rPr lang="en-US" sz="4000" dirty="0"/>
            </a:br>
            <a:r>
              <a:rPr lang="en-US" sz="4000" dirty="0"/>
              <a:t>SKILLED NURSING AND SKILLED REHABILITATION SERVICES</a:t>
            </a:r>
          </a:p>
        </p:txBody>
      </p:sp>
      <p:sp>
        <p:nvSpPr>
          <p:cNvPr id="3" name="Content Placeholder 2"/>
          <p:cNvSpPr>
            <a:spLocks noGrp="1"/>
          </p:cNvSpPr>
          <p:nvPr>
            <p:ph sz="half" idx="1"/>
          </p:nvPr>
        </p:nvSpPr>
        <p:spPr>
          <a:xfrm>
            <a:off x="838200" y="2087591"/>
            <a:ext cx="10515600" cy="4089371"/>
          </a:xfrm>
        </p:spPr>
        <p:txBody>
          <a:bodyPr>
            <a:normAutofit lnSpcReduction="10000"/>
          </a:bodyPr>
          <a:lstStyle/>
          <a:p>
            <a:pPr marL="0" indent="0" algn="ctr">
              <a:buNone/>
            </a:pPr>
            <a:r>
              <a:rPr lang="en-US" dirty="0"/>
              <a:t>Skilled Therapy Services</a:t>
            </a:r>
          </a:p>
          <a:p>
            <a:pPr marL="285750" indent="-285750"/>
            <a:r>
              <a:rPr lang="en-US" dirty="0"/>
              <a:t>Directly related to an active treatment plan based on an initial evaluation performed by a licensed physical, occupational or speech therapist after admission to the SNF</a:t>
            </a:r>
          </a:p>
          <a:p>
            <a:pPr marL="285750" indent="-285750"/>
            <a:r>
              <a:rPr lang="en-US" dirty="0"/>
              <a:t>Treatment plan is approved by a physician (or APP supervised by a physician) after consultation with the therapist</a:t>
            </a:r>
          </a:p>
          <a:p>
            <a:pPr marL="285750" indent="-285750"/>
            <a:r>
              <a:rPr lang="en-US" dirty="0"/>
              <a:t>Level and complexity that requires judgment, knowledge and skills of the therapist</a:t>
            </a:r>
          </a:p>
          <a:p>
            <a:pPr marL="285750" indent="-285750"/>
            <a:r>
              <a:rPr lang="en-US" dirty="0"/>
              <a:t>Considered under “accepted standards of medical practice” to be an effective treatment for the patient’s condition </a:t>
            </a:r>
          </a:p>
          <a:p>
            <a:endParaRPr lang="en-US" dirty="0"/>
          </a:p>
        </p:txBody>
      </p:sp>
    </p:spTree>
    <p:extLst>
      <p:ext uri="{BB962C8B-B14F-4D97-AF65-F5344CB8AC3E}">
        <p14:creationId xmlns:p14="http://schemas.microsoft.com/office/powerpoint/2010/main" val="234465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275" y="365125"/>
            <a:ext cx="11869948" cy="1325563"/>
          </a:xfrm>
        </p:spPr>
        <p:txBody>
          <a:bodyPr>
            <a:noAutofit/>
          </a:bodyPr>
          <a:lstStyle/>
          <a:p>
            <a:pPr algn="ctr"/>
            <a:r>
              <a:rPr lang="en-US" sz="3600" dirty="0"/>
              <a:t>MEDICARE DEFINITION</a:t>
            </a:r>
            <a:br>
              <a:rPr lang="en-US" sz="3600" dirty="0"/>
            </a:br>
            <a:r>
              <a:rPr lang="en-US" sz="3600" dirty="0"/>
              <a:t>SKILLED NURSING AND SKILLED REHABILITATION SERVICES</a:t>
            </a:r>
          </a:p>
        </p:txBody>
      </p:sp>
      <p:sp>
        <p:nvSpPr>
          <p:cNvPr id="3" name="Content Placeholder 2"/>
          <p:cNvSpPr>
            <a:spLocks noGrp="1"/>
          </p:cNvSpPr>
          <p:nvPr>
            <p:ph sz="half" idx="1"/>
          </p:nvPr>
        </p:nvSpPr>
        <p:spPr>
          <a:xfrm>
            <a:off x="855453" y="2067164"/>
            <a:ext cx="10034588" cy="4351338"/>
          </a:xfrm>
        </p:spPr>
        <p:txBody>
          <a:bodyPr>
            <a:normAutofit/>
          </a:bodyPr>
          <a:lstStyle/>
          <a:p>
            <a:pPr marL="0" indent="0" algn="ctr">
              <a:buNone/>
            </a:pPr>
            <a:r>
              <a:rPr lang="en-US" dirty="0"/>
              <a:t>Skilled Nursing Services</a:t>
            </a:r>
          </a:p>
          <a:p>
            <a:pPr marL="285750" indent="-285750"/>
            <a:r>
              <a:rPr lang="en-US" dirty="0"/>
              <a:t>So “inherently complex” they can be safely and effectively provided only under the supervision of an RN (or LVN when allowed by regulations)</a:t>
            </a:r>
          </a:p>
          <a:p>
            <a:pPr marL="285750" indent="-285750"/>
            <a:r>
              <a:rPr lang="en-US" dirty="0"/>
              <a:t>Include an individualized assessment demonstrates specialized nursing judgment, knowledge and skills are needed</a:t>
            </a:r>
          </a:p>
          <a:p>
            <a:pPr marL="285750" indent="-285750"/>
            <a:r>
              <a:rPr lang="en-US" dirty="0"/>
              <a:t>Necessary to maintain the patient’s current condition or prevent slow or further decline</a:t>
            </a:r>
          </a:p>
          <a:p>
            <a:endParaRPr lang="en-US" dirty="0"/>
          </a:p>
        </p:txBody>
      </p:sp>
    </p:spTree>
    <p:extLst>
      <p:ext uri="{BB962C8B-B14F-4D97-AF65-F5344CB8AC3E}">
        <p14:creationId xmlns:p14="http://schemas.microsoft.com/office/powerpoint/2010/main" val="1403362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SWING BED MEDICAL NECESSITY – MEDICARE REQUIREMENTS</a:t>
            </a:r>
          </a:p>
        </p:txBody>
      </p:sp>
      <p:sp>
        <p:nvSpPr>
          <p:cNvPr id="3" name="Content Placeholder 2"/>
          <p:cNvSpPr>
            <a:spLocks noGrp="1"/>
          </p:cNvSpPr>
          <p:nvPr>
            <p:ph sz="half" idx="1"/>
          </p:nvPr>
        </p:nvSpPr>
        <p:spPr>
          <a:xfrm>
            <a:off x="1345720" y="2355011"/>
            <a:ext cx="9527067" cy="3821952"/>
          </a:xfrm>
        </p:spPr>
        <p:txBody>
          <a:bodyPr>
            <a:normAutofit/>
          </a:bodyPr>
          <a:lstStyle/>
          <a:p>
            <a:pPr>
              <a:spcAft>
                <a:spcPts val="0"/>
              </a:spcAft>
              <a:defRPr/>
            </a:pPr>
            <a:r>
              <a:rPr lang="en-US" sz="2400" dirty="0"/>
              <a:t>The Skilled Services are Required Daily </a:t>
            </a:r>
          </a:p>
          <a:p>
            <a:pPr lvl="1">
              <a:spcAft>
                <a:spcPts val="0"/>
              </a:spcAft>
              <a:defRPr/>
            </a:pPr>
            <a:r>
              <a:rPr lang="en-US" sz="1800" dirty="0"/>
              <a:t>This requirement is met when the patient receives Skilled services </a:t>
            </a:r>
            <a:r>
              <a:rPr lang="en-US" sz="1800" u="sng" dirty="0"/>
              <a:t>at least 5 Days a Week</a:t>
            </a:r>
          </a:p>
          <a:p>
            <a:pPr lvl="1">
              <a:spcAft>
                <a:spcPts val="0"/>
              </a:spcAft>
              <a:defRPr/>
            </a:pPr>
            <a:r>
              <a:rPr lang="en-US" sz="1800" dirty="0"/>
              <a:t>Example: If the patient’s condition requires Physical Therapy twice per day, it must be provided at this frequency at least 5 days per week</a:t>
            </a:r>
          </a:p>
          <a:p>
            <a:pPr marL="324000" lvl="1" indent="0">
              <a:spcAft>
                <a:spcPts val="0"/>
              </a:spcAft>
              <a:buNone/>
              <a:defRPr/>
            </a:pPr>
            <a:endParaRPr lang="en-US" sz="1800" dirty="0"/>
          </a:p>
          <a:p>
            <a:pPr marL="324000" lvl="1" indent="0">
              <a:spcAft>
                <a:spcPts val="0"/>
              </a:spcAft>
              <a:buNone/>
              <a:defRPr/>
            </a:pPr>
            <a:endParaRPr lang="en-US" sz="1800" dirty="0"/>
          </a:p>
          <a:p>
            <a:pPr marL="0" indent="0">
              <a:buNone/>
              <a:defRPr/>
            </a:pPr>
            <a:r>
              <a:rPr lang="en-US" sz="2000" dirty="0"/>
              <a:t>“This requirement should not be applied so strictly that it would not be met merely because there is an isolated break of a day or two during which no skilled rehabilitation services are furnished and discharge from the facility would not be practical.”</a:t>
            </a:r>
          </a:p>
          <a:p>
            <a:pPr marL="0" indent="0">
              <a:buNone/>
            </a:pPr>
            <a:endParaRPr lang="en-US" dirty="0"/>
          </a:p>
        </p:txBody>
      </p:sp>
      <p:sp>
        <p:nvSpPr>
          <p:cNvPr id="4" name="TextBox 3">
            <a:extLst>
              <a:ext uri="{FF2B5EF4-FFF2-40B4-BE49-F238E27FC236}">
                <a16:creationId xmlns:a16="http://schemas.microsoft.com/office/drawing/2014/main" id="{57E893AF-3D2E-79A4-74BD-84F1D50F7AF7}"/>
              </a:ext>
            </a:extLst>
          </p:cNvPr>
          <p:cNvSpPr txBox="1">
            <a:spLocks noChangeArrowheads="1"/>
          </p:cNvSpPr>
          <p:nvPr/>
        </p:nvSpPr>
        <p:spPr bwMode="auto">
          <a:xfrm>
            <a:off x="7325261" y="6426200"/>
            <a:ext cx="4028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t>Medicare Benefits Manual, Chapter 8, Section 30.2.1</a:t>
            </a:r>
          </a:p>
        </p:txBody>
      </p:sp>
    </p:spTree>
    <p:extLst>
      <p:ext uri="{BB962C8B-B14F-4D97-AF65-F5344CB8AC3E}">
        <p14:creationId xmlns:p14="http://schemas.microsoft.com/office/powerpoint/2010/main" val="1340511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81" y="365125"/>
            <a:ext cx="11800936" cy="1325563"/>
          </a:xfrm>
        </p:spPr>
        <p:txBody>
          <a:bodyPr>
            <a:noAutofit/>
          </a:bodyPr>
          <a:lstStyle/>
          <a:p>
            <a:pPr algn="ctr"/>
            <a:r>
              <a:rPr lang="en-US" dirty="0"/>
              <a:t>SWING BED MEDICAL NECESSITY – MEDICARE REQUIREMENTS  (CONTINUED)</a:t>
            </a:r>
          </a:p>
        </p:txBody>
      </p:sp>
      <p:sp>
        <p:nvSpPr>
          <p:cNvPr id="3" name="Content Placeholder 2"/>
          <p:cNvSpPr>
            <a:spLocks noGrp="1"/>
          </p:cNvSpPr>
          <p:nvPr>
            <p:ph sz="half" idx="1"/>
          </p:nvPr>
        </p:nvSpPr>
        <p:spPr>
          <a:xfrm>
            <a:off x="838199" y="2070339"/>
            <a:ext cx="10453777" cy="4106623"/>
          </a:xfrm>
        </p:spPr>
        <p:txBody>
          <a:bodyPr>
            <a:normAutofit/>
          </a:bodyPr>
          <a:lstStyle/>
          <a:p>
            <a:pPr>
              <a:spcAft>
                <a:spcPts val="0"/>
              </a:spcAft>
              <a:defRPr/>
            </a:pPr>
            <a:r>
              <a:rPr lang="en-US" sz="2200" dirty="0"/>
              <a:t>As a practical matter, the daily skilled services can be provided </a:t>
            </a:r>
            <a:r>
              <a:rPr lang="en-US" sz="2200" u="sng" dirty="0"/>
              <a:t>ONLY</a:t>
            </a:r>
            <a:r>
              <a:rPr lang="en-US" sz="2200" dirty="0"/>
              <a:t> on an inpatient basis in a Skilled Nursing Facility:</a:t>
            </a:r>
          </a:p>
          <a:p>
            <a:pPr lvl="1">
              <a:spcAft>
                <a:spcPts val="0"/>
              </a:spcAft>
              <a:defRPr/>
            </a:pPr>
            <a:r>
              <a:rPr lang="en-US" sz="2000" dirty="0"/>
              <a:t>Take into consideration “economy and efficiency”</a:t>
            </a:r>
          </a:p>
          <a:p>
            <a:pPr lvl="1">
              <a:spcAft>
                <a:spcPts val="0"/>
              </a:spcAft>
              <a:defRPr/>
            </a:pPr>
            <a:r>
              <a:rPr lang="en-US" sz="2000" dirty="0"/>
              <a:t>Part of the preadmission process should determine if the skilled services could be provided as an outpatient</a:t>
            </a:r>
          </a:p>
          <a:p>
            <a:pPr lvl="1">
              <a:spcAft>
                <a:spcPts val="0"/>
              </a:spcAft>
              <a:defRPr/>
            </a:pPr>
            <a:r>
              <a:rPr lang="en-US" sz="2000" dirty="0"/>
              <a:t>Considerations for Swing Bed Medical Necessity (when the skilled services are available as an outpatient)</a:t>
            </a:r>
          </a:p>
          <a:p>
            <a:pPr lvl="2">
              <a:spcAft>
                <a:spcPts val="0"/>
              </a:spcAft>
              <a:defRPr/>
            </a:pPr>
            <a:r>
              <a:rPr lang="en-US" sz="1600" dirty="0"/>
              <a:t>Transportation would be an “excessive physical hardship”</a:t>
            </a:r>
          </a:p>
          <a:p>
            <a:pPr lvl="2">
              <a:spcAft>
                <a:spcPts val="0"/>
              </a:spcAft>
              <a:defRPr/>
            </a:pPr>
            <a:r>
              <a:rPr lang="en-US" sz="1600" dirty="0"/>
              <a:t>Providing the services as an outpatient would be less efficient or effective</a:t>
            </a:r>
          </a:p>
          <a:p>
            <a:pPr lvl="2">
              <a:spcAft>
                <a:spcPts val="0"/>
              </a:spcAft>
              <a:defRPr/>
            </a:pPr>
            <a:r>
              <a:rPr lang="en-US" sz="1600" dirty="0"/>
              <a:t>Lack of effective home care</a:t>
            </a:r>
            <a:endParaRPr lang="en-US" sz="2200" dirty="0"/>
          </a:p>
          <a:p>
            <a:pPr>
              <a:spcAft>
                <a:spcPts val="0"/>
              </a:spcAft>
              <a:defRPr/>
            </a:pPr>
            <a:r>
              <a:rPr lang="en-US" sz="2200" dirty="0"/>
              <a:t>Skilled Services are “Reasonable and Necessary” for the treatment of the patient’s illness or injury based on “accepted standards of medical practice”.</a:t>
            </a:r>
          </a:p>
          <a:p>
            <a:pPr marL="0" indent="0">
              <a:buNone/>
            </a:pPr>
            <a:endParaRPr lang="en-US" dirty="0"/>
          </a:p>
        </p:txBody>
      </p:sp>
      <p:sp>
        <p:nvSpPr>
          <p:cNvPr id="4" name="TextBox 3">
            <a:extLst>
              <a:ext uri="{FF2B5EF4-FFF2-40B4-BE49-F238E27FC236}">
                <a16:creationId xmlns:a16="http://schemas.microsoft.com/office/drawing/2014/main" id="{57E893AF-3D2E-79A4-74BD-84F1D50F7AF7}"/>
              </a:ext>
            </a:extLst>
          </p:cNvPr>
          <p:cNvSpPr txBox="1">
            <a:spLocks noChangeArrowheads="1"/>
          </p:cNvSpPr>
          <p:nvPr/>
        </p:nvSpPr>
        <p:spPr bwMode="auto">
          <a:xfrm>
            <a:off x="7325261" y="6426200"/>
            <a:ext cx="4028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t>Medicare Benefits Manual, Chapter 8, Section 30.2.1</a:t>
            </a:r>
          </a:p>
        </p:txBody>
      </p:sp>
    </p:spTree>
    <p:extLst>
      <p:ext uri="{BB962C8B-B14F-4D97-AF65-F5344CB8AC3E}">
        <p14:creationId xmlns:p14="http://schemas.microsoft.com/office/powerpoint/2010/main" val="335288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EXAMPLES OF SKILLED CARE</a:t>
            </a:r>
          </a:p>
        </p:txBody>
      </p:sp>
      <p:sp>
        <p:nvSpPr>
          <p:cNvPr id="3" name="Content Placeholder 2"/>
          <p:cNvSpPr>
            <a:spLocks noGrp="1"/>
          </p:cNvSpPr>
          <p:nvPr>
            <p:ph sz="half" idx="1"/>
          </p:nvPr>
        </p:nvSpPr>
        <p:spPr>
          <a:xfrm>
            <a:off x="838200" y="1825625"/>
            <a:ext cx="10034588" cy="4351338"/>
          </a:xfrm>
        </p:spPr>
        <p:txBody>
          <a:bodyPr>
            <a:normAutofit/>
          </a:bodyPr>
          <a:lstStyle/>
          <a:p>
            <a:pPr marL="0" indent="0">
              <a:buNone/>
            </a:pPr>
            <a:r>
              <a:rPr lang="en-US" dirty="0"/>
              <a:t>See Exhibit Slides with Examples from Medicare Benefits Manual</a:t>
            </a:r>
          </a:p>
          <a:p>
            <a:r>
              <a:rPr lang="en-US" dirty="0"/>
              <a:t> Teaching and Training</a:t>
            </a:r>
          </a:p>
          <a:p>
            <a:r>
              <a:rPr lang="en-US" dirty="0"/>
              <a:t>Management and Evaluation of a Patient Care Plan</a:t>
            </a:r>
          </a:p>
          <a:p>
            <a:r>
              <a:rPr lang="en-US" dirty="0"/>
              <a:t>Observation and Assessment of the Patient’s Condition</a:t>
            </a:r>
          </a:p>
          <a:p>
            <a:r>
              <a:rPr lang="en-US" dirty="0"/>
              <a:t>Direct Skilled Nursing Care</a:t>
            </a:r>
          </a:p>
          <a:p>
            <a:r>
              <a:rPr lang="en-US" dirty="0"/>
              <a:t>Skilled Rehabilitation</a:t>
            </a:r>
          </a:p>
          <a:p>
            <a:pPr marL="0" indent="0">
              <a:buNone/>
            </a:pP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4118"/>
          <a:stretch/>
        </p:blipFill>
        <p:spPr>
          <a:xfrm>
            <a:off x="8643667" y="4001294"/>
            <a:ext cx="2631057" cy="1996784"/>
          </a:xfrm>
          <a:prstGeom prst="rect">
            <a:avLst/>
          </a:prstGeom>
          <a:ln>
            <a:solidFill>
              <a:srgbClr val="921C1E"/>
            </a:solidFill>
          </a:ln>
        </p:spPr>
      </p:pic>
    </p:spTree>
    <p:extLst>
      <p:ext uri="{BB962C8B-B14F-4D97-AF65-F5344CB8AC3E}">
        <p14:creationId xmlns:p14="http://schemas.microsoft.com/office/powerpoint/2010/main" val="4056937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441AFB-55A9-9718-7FB0-D5FBA994E770}"/>
              </a:ext>
            </a:extLst>
          </p:cNvPr>
          <p:cNvPicPr>
            <a:picLocks noChangeAspect="1"/>
          </p:cNvPicPr>
          <p:nvPr/>
        </p:nvPicPr>
        <p:blipFill>
          <a:blip r:embed="rId2"/>
          <a:stretch>
            <a:fillRect/>
          </a:stretch>
        </p:blipFill>
        <p:spPr>
          <a:xfrm>
            <a:off x="673070" y="640698"/>
            <a:ext cx="11043893" cy="4917238"/>
          </a:xfrm>
          <a:prstGeom prst="rect">
            <a:avLst/>
          </a:prstGeom>
        </p:spPr>
      </p:pic>
    </p:spTree>
    <p:extLst>
      <p:ext uri="{BB962C8B-B14F-4D97-AF65-F5344CB8AC3E}">
        <p14:creationId xmlns:p14="http://schemas.microsoft.com/office/powerpoint/2010/main" val="258475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67C3FB-3A0F-9FC6-DA51-1678531D2FF1}"/>
              </a:ext>
            </a:extLst>
          </p:cNvPr>
          <p:cNvPicPr>
            <a:picLocks noChangeAspect="1"/>
          </p:cNvPicPr>
          <p:nvPr/>
        </p:nvPicPr>
        <p:blipFill>
          <a:blip r:embed="rId2"/>
          <a:stretch>
            <a:fillRect/>
          </a:stretch>
        </p:blipFill>
        <p:spPr>
          <a:xfrm>
            <a:off x="1418939" y="471532"/>
            <a:ext cx="9400478" cy="5615869"/>
          </a:xfrm>
          <a:prstGeom prst="rect">
            <a:avLst/>
          </a:prstGeom>
        </p:spPr>
      </p:pic>
    </p:spTree>
    <p:extLst>
      <p:ext uri="{BB962C8B-B14F-4D97-AF65-F5344CB8AC3E}">
        <p14:creationId xmlns:p14="http://schemas.microsoft.com/office/powerpoint/2010/main" val="2903663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900"/>
            <a:ext cx="10515600" cy="1325563"/>
          </a:xfrm>
        </p:spPr>
        <p:txBody>
          <a:bodyPr>
            <a:normAutofit/>
          </a:bodyPr>
          <a:lstStyle/>
          <a:p>
            <a:pPr algn="ctr"/>
            <a:r>
              <a:rPr lang="en-US" dirty="0"/>
              <a:t>EXAMPLES OF NON-SKILLED CARE</a:t>
            </a:r>
          </a:p>
        </p:txBody>
      </p:sp>
      <p:sp>
        <p:nvSpPr>
          <p:cNvPr id="3" name="Content Placeholder 2"/>
          <p:cNvSpPr>
            <a:spLocks noGrp="1"/>
          </p:cNvSpPr>
          <p:nvPr>
            <p:ph sz="half" idx="1"/>
          </p:nvPr>
        </p:nvSpPr>
        <p:spPr>
          <a:xfrm>
            <a:off x="750497" y="1164297"/>
            <a:ext cx="10696755" cy="4762500"/>
          </a:xfrm>
        </p:spPr>
        <p:txBody>
          <a:bodyPr>
            <a:normAutofit fontScale="92500" lnSpcReduction="10000"/>
          </a:bodyPr>
          <a:lstStyle/>
          <a:p>
            <a:r>
              <a:rPr lang="en-US" dirty="0"/>
              <a:t>Administration of routine oral medications</a:t>
            </a:r>
          </a:p>
          <a:p>
            <a:r>
              <a:rPr lang="en-US" dirty="0"/>
              <a:t>General maintenance care of colostomy and ileostomy</a:t>
            </a:r>
          </a:p>
          <a:p>
            <a:r>
              <a:rPr lang="en-US" dirty="0"/>
              <a:t>Routine services to maintain the functioning of bladder catheters</a:t>
            </a:r>
          </a:p>
          <a:p>
            <a:r>
              <a:rPr lang="en-US" dirty="0"/>
              <a:t>Change of dressing for uninfected post-operative or chronic conditions</a:t>
            </a:r>
          </a:p>
          <a:p>
            <a:r>
              <a:rPr lang="en-US" dirty="0"/>
              <a:t>Prophylactic and palliative skin are</a:t>
            </a:r>
          </a:p>
          <a:p>
            <a:r>
              <a:rPr lang="en-US" dirty="0"/>
              <a:t>Routine care for incontinent patients</a:t>
            </a:r>
          </a:p>
          <a:p>
            <a:r>
              <a:rPr lang="en-US" dirty="0"/>
              <a:t>Assistance in dressing, eating and going to the toilet</a:t>
            </a:r>
          </a:p>
          <a:p>
            <a:r>
              <a:rPr lang="en-US" dirty="0"/>
              <a:t>Periodic turning and positioning in bed</a:t>
            </a:r>
          </a:p>
          <a:p>
            <a:r>
              <a:rPr lang="en-US" dirty="0"/>
              <a:t>General supervision of exercises that have been taught to the patient</a:t>
            </a:r>
          </a:p>
          <a:p>
            <a:r>
              <a:rPr lang="en-US" dirty="0"/>
              <a:t>Performance of repetitious exercises that do not require skilled rehabilitation personnel for their performance </a:t>
            </a:r>
          </a:p>
          <a:p>
            <a:pPr marL="0" indent="0">
              <a:buNone/>
            </a:pPr>
            <a:endParaRPr lang="en-US" dirty="0"/>
          </a:p>
        </p:txBody>
      </p:sp>
    </p:spTree>
    <p:extLst>
      <p:ext uri="{BB962C8B-B14F-4D97-AF65-F5344CB8AC3E}">
        <p14:creationId xmlns:p14="http://schemas.microsoft.com/office/powerpoint/2010/main" val="56083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608"/>
            <a:ext cx="10515600" cy="1035080"/>
          </a:xfrm>
        </p:spPr>
        <p:txBody>
          <a:bodyPr>
            <a:noAutofit/>
          </a:bodyPr>
          <a:lstStyle/>
          <a:p>
            <a:pPr algn="ctr"/>
            <a:r>
              <a:rPr lang="en-US" dirty="0"/>
              <a:t>SWING BED – MEDICARE </a:t>
            </a:r>
            <a:r>
              <a:rPr lang="en-US" u="sng" dirty="0"/>
              <a:t>REIMBURSEMENT</a:t>
            </a:r>
            <a:r>
              <a:rPr lang="en-US" dirty="0"/>
              <a:t> REQUIREMENTS</a:t>
            </a:r>
            <a:br>
              <a:rPr lang="en-US" dirty="0"/>
            </a:br>
            <a:endParaRPr lang="en-US" dirty="0"/>
          </a:p>
        </p:txBody>
      </p:sp>
      <p:sp>
        <p:nvSpPr>
          <p:cNvPr id="3" name="Content Placeholder 2"/>
          <p:cNvSpPr>
            <a:spLocks noGrp="1"/>
          </p:cNvSpPr>
          <p:nvPr>
            <p:ph sz="half" idx="1"/>
          </p:nvPr>
        </p:nvSpPr>
        <p:spPr>
          <a:xfrm>
            <a:off x="1397478" y="1825625"/>
            <a:ext cx="9475309" cy="4351338"/>
          </a:xfrm>
        </p:spPr>
        <p:txBody>
          <a:bodyPr>
            <a:normAutofit/>
          </a:bodyPr>
          <a:lstStyle/>
          <a:p>
            <a:pPr>
              <a:spcAft>
                <a:spcPts val="0"/>
              </a:spcAft>
              <a:defRPr/>
            </a:pPr>
            <a:r>
              <a:rPr lang="en-US" sz="2200" dirty="0"/>
              <a:t>Patient Has a 3-Day Qualifying Stay</a:t>
            </a:r>
          </a:p>
          <a:p>
            <a:pPr lvl="1">
              <a:spcAft>
                <a:spcPts val="0"/>
              </a:spcAft>
              <a:defRPr/>
            </a:pPr>
            <a:r>
              <a:rPr lang="en-US" sz="2000" dirty="0"/>
              <a:t>Patient received at least 3 </a:t>
            </a:r>
            <a:r>
              <a:rPr lang="en-US" sz="2000" u="sng" dirty="0"/>
              <a:t>Consecutive</a:t>
            </a:r>
            <a:r>
              <a:rPr lang="en-US" sz="2000" dirty="0"/>
              <a:t> Midnights of </a:t>
            </a:r>
            <a:r>
              <a:rPr lang="en-US" sz="2000" u="sng" dirty="0"/>
              <a:t>Medically Necessary</a:t>
            </a:r>
            <a:r>
              <a:rPr lang="en-US" sz="2000" dirty="0"/>
              <a:t> Inpatient Hospital Care</a:t>
            </a:r>
          </a:p>
          <a:p>
            <a:pPr lvl="2">
              <a:spcAft>
                <a:spcPts val="0"/>
              </a:spcAft>
              <a:defRPr/>
            </a:pPr>
            <a:r>
              <a:rPr lang="en-US" sz="1800" dirty="0"/>
              <a:t>DOES NOT include time in the emergency room </a:t>
            </a:r>
          </a:p>
          <a:p>
            <a:pPr lvl="2">
              <a:spcAft>
                <a:spcPts val="0"/>
              </a:spcAft>
              <a:defRPr/>
            </a:pPr>
            <a:r>
              <a:rPr lang="en-US" sz="1800" dirty="0"/>
              <a:t>DOES NOT include time receiving Observation services</a:t>
            </a:r>
          </a:p>
          <a:p>
            <a:pPr>
              <a:spcAft>
                <a:spcPts val="0"/>
              </a:spcAft>
              <a:defRPr/>
            </a:pPr>
            <a:r>
              <a:rPr lang="en-US" sz="2200" dirty="0"/>
              <a:t>Admitted to Swing Bed within 30-days of Discharge from Acute Care</a:t>
            </a:r>
          </a:p>
          <a:p>
            <a:pPr>
              <a:spcAft>
                <a:spcPts val="0"/>
              </a:spcAft>
              <a:defRPr/>
            </a:pPr>
            <a:r>
              <a:rPr lang="en-US" sz="2200" dirty="0"/>
              <a:t>Maximum Benefit of 100-days</a:t>
            </a:r>
          </a:p>
          <a:p>
            <a:pPr lvl="1">
              <a:defRPr/>
            </a:pPr>
            <a:r>
              <a:rPr lang="en-US" sz="1800" dirty="0"/>
              <a:t>Short Stay Goal 7-10 days</a:t>
            </a:r>
          </a:p>
          <a:p>
            <a:pPr lvl="1">
              <a:defRPr/>
            </a:pPr>
            <a:r>
              <a:rPr lang="en-US" sz="1800" dirty="0"/>
              <a:t>Extended Stay less than 60 days</a:t>
            </a:r>
          </a:p>
          <a:p>
            <a:pPr>
              <a:spcAft>
                <a:spcPts val="0"/>
              </a:spcAft>
              <a:defRPr/>
            </a:pPr>
            <a:r>
              <a:rPr lang="en-US" sz="2200" dirty="0"/>
              <a:t>Benefits after 60-days of no Inpatient Services</a:t>
            </a:r>
          </a:p>
          <a:p>
            <a:pPr marL="0" indent="0">
              <a:buNone/>
            </a:pPr>
            <a:endParaRPr lang="en-US" dirty="0"/>
          </a:p>
        </p:txBody>
      </p:sp>
      <p:sp>
        <p:nvSpPr>
          <p:cNvPr id="4" name="TextBox 3">
            <a:extLst>
              <a:ext uri="{FF2B5EF4-FFF2-40B4-BE49-F238E27FC236}">
                <a16:creationId xmlns:a16="http://schemas.microsoft.com/office/drawing/2014/main" id="{57E893AF-3D2E-79A4-74BD-84F1D50F7AF7}"/>
              </a:ext>
            </a:extLst>
          </p:cNvPr>
          <p:cNvSpPr txBox="1">
            <a:spLocks noChangeArrowheads="1"/>
          </p:cNvSpPr>
          <p:nvPr/>
        </p:nvSpPr>
        <p:spPr bwMode="auto">
          <a:xfrm>
            <a:off x="7325261" y="6426200"/>
            <a:ext cx="40285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t>Medicare Benefits Manual, Chapter 8, Section 30.2.1</a:t>
            </a:r>
          </a:p>
        </p:txBody>
      </p:sp>
    </p:spTree>
    <p:extLst>
      <p:ext uri="{BB962C8B-B14F-4D97-AF65-F5344CB8AC3E}">
        <p14:creationId xmlns:p14="http://schemas.microsoft.com/office/powerpoint/2010/main" val="2916764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OUR MISSION</a:t>
            </a:r>
          </a:p>
        </p:txBody>
      </p:sp>
      <p:sp>
        <p:nvSpPr>
          <p:cNvPr id="6" name="Content Placeholder 5"/>
          <p:cNvSpPr>
            <a:spLocks noGrp="1"/>
          </p:cNvSpPr>
          <p:nvPr>
            <p:ph idx="1"/>
          </p:nvPr>
        </p:nvSpPr>
        <p:spPr>
          <a:xfrm>
            <a:off x="838200" y="678312"/>
            <a:ext cx="10515600" cy="4351338"/>
          </a:xfrm>
        </p:spPr>
        <p:txBody>
          <a:bodyPr/>
          <a:lstStyle/>
          <a:p>
            <a:pPr marL="0" indent="0">
              <a:buNone/>
            </a:pPr>
            <a:endParaRPr lang="en-US" dirty="0"/>
          </a:p>
          <a:p>
            <a:pPr marL="0" indent="0">
              <a:buNone/>
            </a:pPr>
            <a:endParaRPr lang="en-US" dirty="0"/>
          </a:p>
          <a:p>
            <a:pPr marL="0" indent="0" algn="ctr">
              <a:buNone/>
            </a:pPr>
            <a:r>
              <a:rPr lang="en-US" dirty="0"/>
              <a:t>“Above all else, we are committed to patient-centered healthcare with excellence in quality, accessibility and patient experience.”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36926" b="16764"/>
          <a:stretch/>
        </p:blipFill>
        <p:spPr>
          <a:xfrm>
            <a:off x="1066800" y="3217653"/>
            <a:ext cx="10058400" cy="2286001"/>
          </a:xfrm>
          <a:prstGeom prst="rect">
            <a:avLst/>
          </a:prstGeom>
          <a:effectLst>
            <a:softEdge rad="127000"/>
          </a:effectLst>
        </p:spPr>
      </p:pic>
    </p:spTree>
    <p:extLst>
      <p:ext uri="{BB962C8B-B14F-4D97-AF65-F5344CB8AC3E}">
        <p14:creationId xmlns:p14="http://schemas.microsoft.com/office/powerpoint/2010/main" val="297594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F358E1-41E4-A3D1-1D14-6BF997417DC9}"/>
              </a:ext>
            </a:extLst>
          </p:cNvPr>
          <p:cNvPicPr>
            <a:picLocks noChangeAspect="1"/>
          </p:cNvPicPr>
          <p:nvPr/>
        </p:nvPicPr>
        <p:blipFill>
          <a:blip r:embed="rId2"/>
          <a:stretch>
            <a:fillRect/>
          </a:stretch>
        </p:blipFill>
        <p:spPr>
          <a:xfrm>
            <a:off x="2114280" y="251513"/>
            <a:ext cx="7871571" cy="5643561"/>
          </a:xfrm>
          <a:prstGeom prst="rect">
            <a:avLst/>
          </a:prstGeom>
        </p:spPr>
      </p:pic>
    </p:spTree>
    <p:extLst>
      <p:ext uri="{BB962C8B-B14F-4D97-AF65-F5344CB8AC3E}">
        <p14:creationId xmlns:p14="http://schemas.microsoft.com/office/powerpoint/2010/main" val="269077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328" y="457200"/>
            <a:ext cx="5077933" cy="1600200"/>
          </a:xfrm>
        </p:spPr>
        <p:txBody>
          <a:bodyPr>
            <a:noAutofit/>
          </a:bodyPr>
          <a:lstStyle/>
          <a:p>
            <a:r>
              <a:rPr lang="en-US" sz="4400" dirty="0"/>
              <a:t>SWING BED DOCUMENTATION</a:t>
            </a:r>
          </a:p>
        </p:txBody>
      </p:sp>
      <p:sp>
        <p:nvSpPr>
          <p:cNvPr id="4" name="Text Placeholder 3"/>
          <p:cNvSpPr>
            <a:spLocks noGrp="1"/>
          </p:cNvSpPr>
          <p:nvPr>
            <p:ph type="body" sz="half" idx="2"/>
          </p:nvPr>
        </p:nvSpPr>
        <p:spPr>
          <a:xfrm>
            <a:off x="1081328" y="2057400"/>
            <a:ext cx="3932237" cy="3811588"/>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dirty="0"/>
              <a:t>Multi-Disciplinary Care Plan Meeting</a:t>
            </a:r>
          </a:p>
          <a:p>
            <a:pPr marL="285750" indent="-285750">
              <a:buFont typeface="Arial" panose="020B0604020202020204" pitchFamily="34" charset="0"/>
              <a:buChar char="•"/>
            </a:pPr>
            <a:r>
              <a:rPr lang="en-US" sz="2000" dirty="0"/>
              <a:t>Rounding and Care Supervision</a:t>
            </a:r>
          </a:p>
          <a:p>
            <a:pPr marL="285750" indent="-285750">
              <a:buFont typeface="Arial" panose="020B0604020202020204" pitchFamily="34" charset="0"/>
              <a:buChar char="•"/>
            </a:pPr>
            <a:r>
              <a:rPr lang="en-US" sz="2000" dirty="0"/>
              <a:t>Recertification</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D175796-4914-B09C-9859-EB8CAE2C5D61}"/>
              </a:ext>
            </a:extLst>
          </p:cNvPr>
          <p:cNvSpPr txBox="1"/>
          <p:nvPr/>
        </p:nvSpPr>
        <p:spPr>
          <a:xfrm>
            <a:off x="3808884" y="6858000"/>
            <a:ext cx="4574232" cy="230832"/>
          </a:xfrm>
          <a:prstGeom prst="rect">
            <a:avLst/>
          </a:prstGeom>
          <a:noFill/>
        </p:spPr>
        <p:txBody>
          <a:bodyPr wrap="square" rtlCol="0">
            <a:spAutoFit/>
          </a:bodyPr>
          <a:lstStyle/>
          <a:p>
            <a:r>
              <a:rPr lang="en-US" sz="900" dirty="0">
                <a:hlinkClick r:id="rId3" tooltip="https://www.flickr.com/photos/16067494@N06/29296278202/"/>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5" name="Content Placeholder 4"/>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7218056" y="927040"/>
            <a:ext cx="3655218" cy="4873625"/>
          </a:xfrm>
          <a:ln>
            <a:solidFill>
              <a:srgbClr val="921C1E"/>
            </a:solidFill>
          </a:ln>
        </p:spPr>
      </p:pic>
    </p:spTree>
    <p:extLst>
      <p:ext uri="{BB962C8B-B14F-4D97-AF65-F5344CB8AC3E}">
        <p14:creationId xmlns:p14="http://schemas.microsoft.com/office/powerpoint/2010/main" val="2361304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PHYSICIAN SERVICES</a:t>
            </a:r>
            <a:br>
              <a:rPr lang="en-US" sz="2800" dirty="0"/>
            </a:br>
            <a:endParaRPr lang="en-US" sz="2800" dirty="0"/>
          </a:p>
        </p:txBody>
      </p:sp>
      <p:sp>
        <p:nvSpPr>
          <p:cNvPr id="3" name="Content Placeholder 2"/>
          <p:cNvSpPr>
            <a:spLocks noGrp="1"/>
          </p:cNvSpPr>
          <p:nvPr>
            <p:ph sz="half" idx="1"/>
          </p:nvPr>
        </p:nvSpPr>
        <p:spPr>
          <a:xfrm>
            <a:off x="838200" y="1561291"/>
            <a:ext cx="10515600" cy="4486275"/>
          </a:xfrm>
        </p:spPr>
        <p:txBody>
          <a:bodyPr>
            <a:normAutofit/>
          </a:bodyPr>
          <a:lstStyle/>
          <a:p>
            <a:pPr>
              <a:spcAft>
                <a:spcPts val="0"/>
              </a:spcAft>
              <a:defRPr/>
            </a:pPr>
            <a:r>
              <a:rPr lang="en-US" sz="2400" dirty="0"/>
              <a:t>The term “attending physician” or “physician” may also include an APP unless the regulations specify a task to be completed “personally” by the physician</a:t>
            </a:r>
          </a:p>
          <a:p>
            <a:pPr>
              <a:spcAft>
                <a:spcPts val="0"/>
              </a:spcAft>
              <a:defRPr/>
            </a:pPr>
            <a:endParaRPr lang="en-US" sz="2400" dirty="0"/>
          </a:p>
          <a:p>
            <a:pPr>
              <a:spcAft>
                <a:spcPts val="0"/>
              </a:spcAft>
              <a:defRPr/>
            </a:pPr>
            <a:r>
              <a:rPr lang="en-US" sz="2400" dirty="0"/>
              <a:t>Supervising the care of the Swing Bed Patient means:</a:t>
            </a:r>
          </a:p>
          <a:p>
            <a:pPr lvl="1">
              <a:spcAft>
                <a:spcPts val="0"/>
              </a:spcAft>
              <a:defRPr/>
            </a:pPr>
            <a:r>
              <a:rPr lang="en-US" dirty="0"/>
              <a:t>Participating in the Assessment and Care Planning</a:t>
            </a:r>
          </a:p>
          <a:p>
            <a:pPr lvl="1">
              <a:spcAft>
                <a:spcPts val="0"/>
              </a:spcAft>
              <a:defRPr/>
            </a:pPr>
            <a:r>
              <a:rPr lang="en-US" dirty="0"/>
              <a:t>Monitoring changes in the patient’s medical status</a:t>
            </a:r>
          </a:p>
          <a:p>
            <a:pPr lvl="1">
              <a:spcAft>
                <a:spcPts val="0"/>
              </a:spcAft>
              <a:defRPr/>
            </a:pPr>
            <a:r>
              <a:rPr lang="en-US" dirty="0"/>
              <a:t>Providing consultation and treatment when contacted by other members of the care team</a:t>
            </a:r>
          </a:p>
          <a:p>
            <a:pPr lvl="1">
              <a:spcAft>
                <a:spcPts val="0"/>
              </a:spcAft>
              <a:defRPr/>
            </a:pPr>
            <a:r>
              <a:rPr lang="en-US" dirty="0"/>
              <a:t>Prescribing medications and therapy</a:t>
            </a:r>
          </a:p>
          <a:p>
            <a:pPr lvl="1">
              <a:spcAft>
                <a:spcPts val="0"/>
              </a:spcAft>
              <a:defRPr/>
            </a:pPr>
            <a:r>
              <a:rPr lang="en-US" dirty="0"/>
              <a:t>Ordering transfer to acute care, emergency department, or other acute care hospital when necessary</a:t>
            </a:r>
          </a:p>
          <a:p>
            <a:pPr marL="0" indent="0">
              <a:buNone/>
            </a:pPr>
            <a:endParaRPr lang="en-US" dirty="0"/>
          </a:p>
        </p:txBody>
      </p:sp>
      <p:sp>
        <p:nvSpPr>
          <p:cNvPr id="5" name="TextBox 4">
            <a:extLst>
              <a:ext uri="{FF2B5EF4-FFF2-40B4-BE49-F238E27FC236}">
                <a16:creationId xmlns:a16="http://schemas.microsoft.com/office/drawing/2014/main" id="{9DE0B787-6C34-3B94-C22D-004A8C20576F}"/>
              </a:ext>
            </a:extLst>
          </p:cNvPr>
          <p:cNvSpPr txBox="1"/>
          <p:nvPr/>
        </p:nvSpPr>
        <p:spPr>
          <a:xfrm>
            <a:off x="9972675" y="6443663"/>
            <a:ext cx="1957389" cy="307777"/>
          </a:xfrm>
          <a:prstGeom prst="rect">
            <a:avLst/>
          </a:prstGeom>
          <a:noFill/>
        </p:spPr>
        <p:txBody>
          <a:bodyPr wrap="square">
            <a:spAutoFit/>
          </a:bodyPr>
          <a:lstStyle/>
          <a:p>
            <a:r>
              <a:rPr lang="en-US" sz="1400" b="0" i="0" u="none" strike="noStrike" baseline="0" dirty="0">
                <a:latin typeface="Calibri" panose="020F0502020204030204" pitchFamily="34" charset="0"/>
              </a:rPr>
              <a:t>42 CFR 483.21(b)</a:t>
            </a:r>
            <a:endParaRPr lang="en-US" sz="1400" dirty="0"/>
          </a:p>
        </p:txBody>
      </p:sp>
    </p:spTree>
    <p:extLst>
      <p:ext uri="{BB962C8B-B14F-4D97-AF65-F5344CB8AC3E}">
        <p14:creationId xmlns:p14="http://schemas.microsoft.com/office/powerpoint/2010/main" val="2058008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057" y="365125"/>
            <a:ext cx="11438626" cy="1325563"/>
          </a:xfrm>
        </p:spPr>
        <p:txBody>
          <a:bodyPr>
            <a:normAutofit fontScale="90000"/>
          </a:bodyPr>
          <a:lstStyle/>
          <a:p>
            <a:pPr algn="ctr"/>
            <a:r>
              <a:rPr lang="en-US" sz="4900" dirty="0"/>
              <a:t>MULTI-DISCIPLINARY CARE PLAN MEETING</a:t>
            </a:r>
            <a:br>
              <a:rPr lang="en-US" sz="2800" dirty="0"/>
            </a:br>
            <a:endParaRPr lang="en-US" sz="2800" dirty="0"/>
          </a:p>
        </p:txBody>
      </p:sp>
      <p:sp>
        <p:nvSpPr>
          <p:cNvPr id="3" name="Content Placeholder 2"/>
          <p:cNvSpPr>
            <a:spLocks noGrp="1"/>
          </p:cNvSpPr>
          <p:nvPr>
            <p:ph sz="half" idx="1"/>
          </p:nvPr>
        </p:nvSpPr>
        <p:spPr>
          <a:xfrm>
            <a:off x="838200" y="1497821"/>
            <a:ext cx="10591800" cy="4351338"/>
          </a:xfrm>
        </p:spPr>
        <p:txBody>
          <a:bodyPr>
            <a:normAutofit fontScale="92500" lnSpcReduction="20000"/>
          </a:bodyPr>
          <a:lstStyle/>
          <a:p>
            <a:pPr>
              <a:spcAft>
                <a:spcPts val="0"/>
              </a:spcAft>
              <a:defRPr/>
            </a:pPr>
            <a:r>
              <a:rPr lang="en-US" sz="2400" dirty="0"/>
              <a:t>Must occur “as soon as possible after admission”</a:t>
            </a:r>
          </a:p>
          <a:p>
            <a:pPr lvl="1">
              <a:spcAft>
                <a:spcPts val="0"/>
              </a:spcAft>
              <a:defRPr/>
            </a:pPr>
            <a:r>
              <a:rPr lang="en-US" sz="2000" dirty="0"/>
              <a:t>Recommendation within 72 hours of admission (or sooner if possible)</a:t>
            </a:r>
          </a:p>
          <a:p>
            <a:pPr lvl="1">
              <a:spcAft>
                <a:spcPts val="0"/>
              </a:spcAft>
              <a:defRPr/>
            </a:pPr>
            <a:endParaRPr lang="en-US" sz="2000" dirty="0"/>
          </a:p>
          <a:p>
            <a:pPr>
              <a:spcAft>
                <a:spcPts val="0"/>
              </a:spcAft>
              <a:defRPr/>
            </a:pPr>
            <a:r>
              <a:rPr lang="en-US" sz="2200" dirty="0"/>
              <a:t>Required Attendance (by CMS Regulations)</a:t>
            </a:r>
          </a:p>
          <a:p>
            <a:pPr lvl="1">
              <a:spcAft>
                <a:spcPts val="0"/>
              </a:spcAft>
              <a:defRPr/>
            </a:pPr>
            <a:r>
              <a:rPr lang="en-US" sz="1800" b="1" dirty="0"/>
              <a:t>Attending Provider</a:t>
            </a:r>
          </a:p>
          <a:p>
            <a:pPr lvl="1">
              <a:spcAft>
                <a:spcPts val="0"/>
              </a:spcAft>
              <a:defRPr/>
            </a:pPr>
            <a:r>
              <a:rPr lang="en-US" sz="1800" dirty="0"/>
              <a:t>Registered nurse with responsibility for the patient</a:t>
            </a:r>
          </a:p>
          <a:p>
            <a:pPr lvl="1">
              <a:spcAft>
                <a:spcPts val="0"/>
              </a:spcAft>
              <a:defRPr/>
            </a:pPr>
            <a:r>
              <a:rPr lang="en-US" sz="1800" dirty="0"/>
              <a:t>CNA with responsibility for the patient</a:t>
            </a:r>
          </a:p>
          <a:p>
            <a:pPr lvl="1">
              <a:spcAft>
                <a:spcPts val="0"/>
              </a:spcAft>
              <a:defRPr/>
            </a:pPr>
            <a:r>
              <a:rPr lang="en-US" sz="1800" dirty="0"/>
              <a:t>Member of the food and nutrition services staff</a:t>
            </a:r>
          </a:p>
          <a:p>
            <a:pPr lvl="1">
              <a:spcAft>
                <a:spcPts val="0"/>
              </a:spcAft>
              <a:defRPr/>
            </a:pPr>
            <a:r>
              <a:rPr lang="en-US" sz="1800" dirty="0"/>
              <a:t>Others as appropriate (PT, OT, Speech, Pharmacy)</a:t>
            </a:r>
          </a:p>
          <a:p>
            <a:pPr lvl="1">
              <a:spcAft>
                <a:spcPts val="0"/>
              </a:spcAft>
              <a:defRPr/>
            </a:pPr>
            <a:r>
              <a:rPr lang="en-US" sz="1800" dirty="0"/>
              <a:t>Patient or representative “to the extent practicable”</a:t>
            </a:r>
          </a:p>
          <a:p>
            <a:pPr>
              <a:spcAft>
                <a:spcPts val="0"/>
              </a:spcAft>
              <a:defRPr/>
            </a:pPr>
            <a:endParaRPr lang="en-US" sz="2000" dirty="0"/>
          </a:p>
          <a:p>
            <a:pPr>
              <a:spcAft>
                <a:spcPts val="0"/>
              </a:spcAft>
              <a:defRPr/>
            </a:pPr>
            <a:r>
              <a:rPr lang="en-US" sz="2000" dirty="0"/>
              <a:t>Plan of Care must include:</a:t>
            </a:r>
          </a:p>
          <a:p>
            <a:pPr lvl="1">
              <a:spcAft>
                <a:spcPts val="0"/>
              </a:spcAft>
              <a:defRPr/>
            </a:pPr>
            <a:r>
              <a:rPr lang="en-US" sz="1800" dirty="0"/>
              <a:t>Include only those focused goals specific to the Swing Bed stay</a:t>
            </a:r>
          </a:p>
          <a:p>
            <a:pPr lvl="1">
              <a:spcAft>
                <a:spcPts val="0"/>
              </a:spcAft>
              <a:defRPr/>
            </a:pPr>
            <a:r>
              <a:rPr lang="en-US" sz="1800" dirty="0"/>
              <a:t>Measurable objectives</a:t>
            </a:r>
          </a:p>
          <a:p>
            <a:pPr lvl="1">
              <a:spcAft>
                <a:spcPts val="0"/>
              </a:spcAft>
              <a:defRPr/>
            </a:pPr>
            <a:r>
              <a:rPr lang="en-US" sz="1800" dirty="0"/>
              <a:t>Timeframes to attain or maintain the highest physical, mental and psychosocial well-being</a:t>
            </a:r>
          </a:p>
          <a:p>
            <a:pPr marL="0" indent="0">
              <a:buNone/>
            </a:pPr>
            <a:endParaRPr lang="en-US" dirty="0"/>
          </a:p>
        </p:txBody>
      </p:sp>
      <p:sp>
        <p:nvSpPr>
          <p:cNvPr id="5" name="TextBox 4">
            <a:extLst>
              <a:ext uri="{FF2B5EF4-FFF2-40B4-BE49-F238E27FC236}">
                <a16:creationId xmlns:a16="http://schemas.microsoft.com/office/drawing/2014/main" id="{9DE0B787-6C34-3B94-C22D-004A8C20576F}"/>
              </a:ext>
            </a:extLst>
          </p:cNvPr>
          <p:cNvSpPr txBox="1"/>
          <p:nvPr/>
        </p:nvSpPr>
        <p:spPr>
          <a:xfrm>
            <a:off x="9972675" y="6443663"/>
            <a:ext cx="1957389" cy="307777"/>
          </a:xfrm>
          <a:prstGeom prst="rect">
            <a:avLst/>
          </a:prstGeom>
          <a:noFill/>
        </p:spPr>
        <p:txBody>
          <a:bodyPr wrap="square">
            <a:spAutoFit/>
          </a:bodyPr>
          <a:lstStyle/>
          <a:p>
            <a:r>
              <a:rPr lang="en-US" sz="1400" b="0" i="0" u="none" strike="noStrike" baseline="0" dirty="0">
                <a:latin typeface="Calibri" panose="020F0502020204030204" pitchFamily="34" charset="0"/>
              </a:rPr>
              <a:t>42 CFR 483.21(b)</a:t>
            </a:r>
            <a:endParaRPr lang="en-US" sz="1400" dirty="0"/>
          </a:p>
        </p:txBody>
      </p:sp>
    </p:spTree>
    <p:extLst>
      <p:ext uri="{BB962C8B-B14F-4D97-AF65-F5344CB8AC3E}">
        <p14:creationId xmlns:p14="http://schemas.microsoft.com/office/powerpoint/2010/main" val="371297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515" y="500062"/>
            <a:ext cx="10515600" cy="1325563"/>
          </a:xfrm>
        </p:spPr>
        <p:txBody>
          <a:bodyPr>
            <a:noAutofit/>
          </a:bodyPr>
          <a:lstStyle/>
          <a:p>
            <a:pPr algn="ctr"/>
            <a:r>
              <a:rPr lang="en-US" dirty="0"/>
              <a:t>HOW OFTEN DOES THE PROVIDER HAVE TO SEE A SWING BED PATIENT?</a:t>
            </a:r>
            <a:br>
              <a:rPr lang="en-US" dirty="0"/>
            </a:br>
            <a:endParaRPr lang="en-US" dirty="0"/>
          </a:p>
        </p:txBody>
      </p:sp>
      <p:sp>
        <p:nvSpPr>
          <p:cNvPr id="3" name="Content Placeholder 2"/>
          <p:cNvSpPr>
            <a:spLocks noGrp="1"/>
          </p:cNvSpPr>
          <p:nvPr>
            <p:ph sz="half" idx="1"/>
          </p:nvPr>
        </p:nvSpPr>
        <p:spPr>
          <a:xfrm>
            <a:off x="1319842" y="1825625"/>
            <a:ext cx="9552946" cy="4351338"/>
          </a:xfrm>
        </p:spPr>
        <p:txBody>
          <a:bodyPr>
            <a:normAutofit/>
          </a:bodyPr>
          <a:lstStyle/>
          <a:p>
            <a:pPr>
              <a:spcAft>
                <a:spcPts val="0"/>
              </a:spcAft>
              <a:defRPr/>
            </a:pPr>
            <a:r>
              <a:rPr lang="en-US" sz="2400" dirty="0"/>
              <a:t>At admission</a:t>
            </a:r>
          </a:p>
          <a:p>
            <a:pPr>
              <a:spcAft>
                <a:spcPts val="0"/>
              </a:spcAft>
              <a:defRPr/>
            </a:pPr>
            <a:r>
              <a:rPr lang="en-US" sz="2400" dirty="0"/>
              <a:t>As often as necessary to assess and evaluate treatment based on the patient’s clinical condition</a:t>
            </a:r>
            <a:endParaRPr lang="en-US" sz="2000" dirty="0"/>
          </a:p>
          <a:p>
            <a:pPr>
              <a:spcAft>
                <a:spcPts val="0"/>
              </a:spcAft>
              <a:defRPr/>
            </a:pPr>
            <a:r>
              <a:rPr lang="en-US" sz="2400" dirty="0"/>
              <a:t>Minimum Requirement</a:t>
            </a:r>
          </a:p>
          <a:p>
            <a:pPr lvl="1">
              <a:spcAft>
                <a:spcPts val="0"/>
              </a:spcAft>
              <a:defRPr/>
            </a:pPr>
            <a:r>
              <a:rPr lang="en-US" sz="2200" dirty="0"/>
              <a:t>14 Days After Admission</a:t>
            </a:r>
          </a:p>
          <a:p>
            <a:pPr lvl="1">
              <a:spcAft>
                <a:spcPts val="0"/>
              </a:spcAft>
              <a:defRPr/>
            </a:pPr>
            <a:r>
              <a:rPr lang="en-US" sz="2200" dirty="0"/>
              <a:t>Every 30-Days Thereafter</a:t>
            </a:r>
          </a:p>
          <a:p>
            <a:pPr>
              <a:spcAft>
                <a:spcPts val="0"/>
              </a:spcAft>
              <a:defRPr/>
            </a:pPr>
            <a:endParaRPr lang="en-US" sz="2400" dirty="0"/>
          </a:p>
          <a:p>
            <a:pPr>
              <a:spcAft>
                <a:spcPts val="0"/>
              </a:spcAft>
              <a:defRPr/>
            </a:pPr>
            <a:r>
              <a:rPr lang="en-US" sz="2400" dirty="0"/>
              <a:t>Best Practice Recommendation</a:t>
            </a:r>
          </a:p>
          <a:p>
            <a:pPr lvl="1">
              <a:spcAft>
                <a:spcPts val="0"/>
              </a:spcAft>
              <a:defRPr/>
            </a:pPr>
            <a:r>
              <a:rPr lang="en-US" sz="2200" dirty="0"/>
              <a:t>Weekly</a:t>
            </a:r>
          </a:p>
          <a:p>
            <a:pPr marL="0" indent="0">
              <a:buNone/>
            </a:pPr>
            <a:endParaRPr lang="en-US" dirty="0"/>
          </a:p>
        </p:txBody>
      </p:sp>
      <p:sp>
        <p:nvSpPr>
          <p:cNvPr id="6" name="TextBox 5">
            <a:extLst>
              <a:ext uri="{FF2B5EF4-FFF2-40B4-BE49-F238E27FC236}">
                <a16:creationId xmlns:a16="http://schemas.microsoft.com/office/drawing/2014/main" id="{9DE0B787-6C34-3B94-C22D-004A8C20576F}"/>
              </a:ext>
            </a:extLst>
          </p:cNvPr>
          <p:cNvSpPr txBox="1"/>
          <p:nvPr/>
        </p:nvSpPr>
        <p:spPr>
          <a:xfrm>
            <a:off x="5867516" y="6429376"/>
            <a:ext cx="6324484" cy="307777"/>
          </a:xfrm>
          <a:prstGeom prst="rect">
            <a:avLst/>
          </a:prstGeom>
          <a:noFill/>
        </p:spPr>
        <p:txBody>
          <a:bodyPr wrap="square">
            <a:spAutoFit/>
          </a:bodyPr>
          <a:lstStyle/>
          <a:p>
            <a:r>
              <a:rPr lang="en-US" sz="1400" b="0" i="0" u="none" strike="noStrike" baseline="0" dirty="0">
                <a:latin typeface="Calibri" panose="020F0502020204030204" pitchFamily="34" charset="0"/>
              </a:rPr>
              <a:t>Medicare General Information, Eligibility, and Entitlement Chapter 4, 40.3 and 40.4</a:t>
            </a:r>
            <a:endParaRPr lang="en-US" sz="1400" dirty="0"/>
          </a:p>
        </p:txBody>
      </p:sp>
    </p:spTree>
    <p:extLst>
      <p:ext uri="{BB962C8B-B14F-4D97-AF65-F5344CB8AC3E}">
        <p14:creationId xmlns:p14="http://schemas.microsoft.com/office/powerpoint/2010/main" val="3016598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2543"/>
            <a:ext cx="10515600" cy="1325563"/>
          </a:xfrm>
        </p:spPr>
        <p:txBody>
          <a:bodyPr>
            <a:normAutofit/>
          </a:bodyPr>
          <a:lstStyle/>
          <a:p>
            <a:pPr algn="ctr"/>
            <a:r>
              <a:rPr lang="en-US" dirty="0"/>
              <a:t>PROGRESS NOTE DOCUMENTATION</a:t>
            </a:r>
            <a:br>
              <a:rPr lang="en-US" dirty="0"/>
            </a:br>
            <a:endParaRPr lang="en-US" dirty="0"/>
          </a:p>
        </p:txBody>
      </p:sp>
      <p:sp>
        <p:nvSpPr>
          <p:cNvPr id="3" name="Content Placeholder 2"/>
          <p:cNvSpPr>
            <a:spLocks noGrp="1"/>
          </p:cNvSpPr>
          <p:nvPr>
            <p:ph sz="half" idx="1"/>
          </p:nvPr>
        </p:nvSpPr>
        <p:spPr>
          <a:xfrm>
            <a:off x="838200" y="1825625"/>
            <a:ext cx="10034588" cy="4351338"/>
          </a:xfrm>
        </p:spPr>
        <p:txBody>
          <a:bodyPr>
            <a:normAutofit/>
          </a:bodyPr>
          <a:lstStyle/>
          <a:p>
            <a:pPr>
              <a:spcAft>
                <a:spcPts val="0"/>
              </a:spcAft>
              <a:defRPr/>
            </a:pPr>
            <a:r>
              <a:rPr lang="en-US" sz="2400" dirty="0"/>
              <a:t>Must include</a:t>
            </a:r>
          </a:p>
          <a:p>
            <a:pPr lvl="1">
              <a:spcAft>
                <a:spcPts val="0"/>
              </a:spcAft>
              <a:defRPr/>
            </a:pPr>
            <a:r>
              <a:rPr lang="en-US" sz="2000" dirty="0"/>
              <a:t>Pertinent aspect of patient’s condition</a:t>
            </a:r>
          </a:p>
          <a:p>
            <a:pPr lvl="1">
              <a:spcAft>
                <a:spcPts val="0"/>
              </a:spcAft>
              <a:defRPr/>
            </a:pPr>
            <a:r>
              <a:rPr lang="en-US" sz="2000" dirty="0"/>
              <a:t>Any report by the staff of the change in the patient’s clinical condition and physician’s response</a:t>
            </a:r>
          </a:p>
          <a:p>
            <a:pPr lvl="1">
              <a:spcAft>
                <a:spcPts val="0"/>
              </a:spcAft>
              <a:defRPr/>
            </a:pPr>
            <a:r>
              <a:rPr lang="en-US" sz="2000" dirty="0"/>
              <a:t>Current clinical status</a:t>
            </a:r>
          </a:p>
          <a:p>
            <a:pPr lvl="1">
              <a:spcAft>
                <a:spcPts val="0"/>
              </a:spcAft>
              <a:defRPr/>
            </a:pPr>
            <a:r>
              <a:rPr lang="en-US" sz="2000" dirty="0"/>
              <a:t>Progress toward skilled goals</a:t>
            </a:r>
          </a:p>
          <a:p>
            <a:pPr lvl="1">
              <a:spcAft>
                <a:spcPts val="0"/>
              </a:spcAft>
              <a:defRPr/>
            </a:pPr>
            <a:r>
              <a:rPr lang="en-US" sz="2000" dirty="0"/>
              <a:t>If there is a change to the patient’s plan of care (e.g., new medication ordered or change to medication):</a:t>
            </a:r>
          </a:p>
          <a:p>
            <a:pPr lvl="2">
              <a:spcAft>
                <a:spcPts val="0"/>
              </a:spcAft>
              <a:defRPr/>
            </a:pPr>
            <a:r>
              <a:rPr lang="en-US" sz="1800" dirty="0"/>
              <a:t>Documentation to support reevaluation of the effectiveness of the intervention and the patient’s response</a:t>
            </a:r>
          </a:p>
          <a:p>
            <a:pPr marL="0" indent="0">
              <a:buNone/>
            </a:pPr>
            <a:endParaRPr lang="en-US" dirty="0"/>
          </a:p>
        </p:txBody>
      </p:sp>
      <p:sp>
        <p:nvSpPr>
          <p:cNvPr id="6" name="TextBox 5">
            <a:extLst>
              <a:ext uri="{FF2B5EF4-FFF2-40B4-BE49-F238E27FC236}">
                <a16:creationId xmlns:a16="http://schemas.microsoft.com/office/drawing/2014/main" id="{9DE0B787-6C34-3B94-C22D-004A8C20576F}"/>
              </a:ext>
            </a:extLst>
          </p:cNvPr>
          <p:cNvSpPr txBox="1"/>
          <p:nvPr/>
        </p:nvSpPr>
        <p:spPr>
          <a:xfrm>
            <a:off x="5867516" y="6429376"/>
            <a:ext cx="6324484" cy="307777"/>
          </a:xfrm>
          <a:prstGeom prst="rect">
            <a:avLst/>
          </a:prstGeom>
          <a:noFill/>
        </p:spPr>
        <p:txBody>
          <a:bodyPr wrap="square">
            <a:spAutoFit/>
          </a:bodyPr>
          <a:lstStyle/>
          <a:p>
            <a:r>
              <a:rPr lang="en-US" sz="1400" b="0" i="0" u="none" strike="noStrike" baseline="0" dirty="0">
                <a:latin typeface="Calibri" panose="020F0502020204030204" pitchFamily="34" charset="0"/>
              </a:rPr>
              <a:t>Medicare General Information, Eligibility, and Entitlement Chapter 4, 40.3 and 40.4</a:t>
            </a:r>
            <a:endParaRPr lang="en-US" sz="1400" dirty="0"/>
          </a:p>
        </p:txBody>
      </p:sp>
    </p:spTree>
    <p:extLst>
      <p:ext uri="{BB962C8B-B14F-4D97-AF65-F5344CB8AC3E}">
        <p14:creationId xmlns:p14="http://schemas.microsoft.com/office/powerpoint/2010/main" val="2795558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343"/>
            <a:ext cx="10515600" cy="1121345"/>
          </a:xfrm>
        </p:spPr>
        <p:txBody>
          <a:bodyPr>
            <a:normAutofit fontScale="90000"/>
          </a:bodyPr>
          <a:lstStyle/>
          <a:p>
            <a:pPr algn="ctr"/>
            <a:r>
              <a:rPr lang="en-US" dirty="0"/>
              <a:t>PHYSICIAN RECERTIFICATION</a:t>
            </a:r>
            <a:br>
              <a:rPr lang="en-US" dirty="0"/>
            </a:br>
            <a:endParaRPr lang="en-US" dirty="0"/>
          </a:p>
        </p:txBody>
      </p:sp>
      <p:sp>
        <p:nvSpPr>
          <p:cNvPr id="3" name="Content Placeholder 2"/>
          <p:cNvSpPr>
            <a:spLocks noGrp="1"/>
          </p:cNvSpPr>
          <p:nvPr>
            <p:ph sz="half" idx="1"/>
          </p:nvPr>
        </p:nvSpPr>
        <p:spPr>
          <a:xfrm>
            <a:off x="1362974" y="1690688"/>
            <a:ext cx="9509814" cy="4351338"/>
          </a:xfrm>
        </p:spPr>
        <p:txBody>
          <a:bodyPr>
            <a:normAutofit fontScale="92500" lnSpcReduction="10000"/>
          </a:bodyPr>
          <a:lstStyle/>
          <a:p>
            <a:pPr>
              <a:spcAft>
                <a:spcPts val="0"/>
              </a:spcAft>
              <a:defRPr/>
            </a:pPr>
            <a:r>
              <a:rPr lang="en-US" sz="2400" dirty="0"/>
              <a:t>Timing</a:t>
            </a:r>
          </a:p>
          <a:p>
            <a:pPr lvl="1">
              <a:spcAft>
                <a:spcPts val="0"/>
              </a:spcAft>
              <a:defRPr/>
            </a:pPr>
            <a:r>
              <a:rPr lang="en-US" sz="2000" dirty="0"/>
              <a:t>First recertification no later than the 14</a:t>
            </a:r>
            <a:r>
              <a:rPr lang="en-US" sz="2000" baseline="30000" dirty="0"/>
              <a:t>th</a:t>
            </a:r>
            <a:r>
              <a:rPr lang="en-US" sz="2000" dirty="0"/>
              <a:t> day of Swing Bed admission</a:t>
            </a:r>
          </a:p>
          <a:p>
            <a:pPr lvl="1">
              <a:spcAft>
                <a:spcPts val="0"/>
              </a:spcAft>
              <a:defRPr/>
            </a:pPr>
            <a:r>
              <a:rPr lang="en-US" sz="2000" dirty="0"/>
              <a:t>Subsequent recertification at intervals not exceeding 30 days</a:t>
            </a:r>
          </a:p>
          <a:p>
            <a:pPr>
              <a:spcAft>
                <a:spcPts val="0"/>
              </a:spcAft>
              <a:defRPr/>
            </a:pPr>
            <a:endParaRPr lang="en-US" sz="2400" dirty="0"/>
          </a:p>
          <a:p>
            <a:pPr>
              <a:spcAft>
                <a:spcPts val="0"/>
              </a:spcAft>
              <a:defRPr/>
            </a:pPr>
            <a:r>
              <a:rPr lang="en-US" sz="2400" dirty="0"/>
              <a:t>Adequate written record of the reasons for the continued need for Swing Bed services:</a:t>
            </a:r>
          </a:p>
          <a:p>
            <a:pPr lvl="1">
              <a:spcAft>
                <a:spcPts val="0"/>
              </a:spcAft>
              <a:defRPr/>
            </a:pPr>
            <a:r>
              <a:rPr lang="en-US" dirty="0"/>
              <a:t>Estimated timeframe for the patient to remain in the facility</a:t>
            </a:r>
          </a:p>
          <a:p>
            <a:pPr lvl="1">
              <a:spcAft>
                <a:spcPts val="0"/>
              </a:spcAft>
              <a:defRPr/>
            </a:pPr>
            <a:r>
              <a:rPr lang="en-US" dirty="0"/>
              <a:t>Any plans (where appropriate) for home care</a:t>
            </a:r>
          </a:p>
          <a:p>
            <a:pPr>
              <a:spcAft>
                <a:spcPts val="0"/>
              </a:spcAft>
              <a:defRPr/>
            </a:pPr>
            <a:endParaRPr lang="en-US" sz="2400" dirty="0"/>
          </a:p>
          <a:p>
            <a:pPr>
              <a:spcAft>
                <a:spcPts val="0"/>
              </a:spcAft>
              <a:defRPr/>
            </a:pPr>
            <a:r>
              <a:rPr lang="en-US" sz="2400" dirty="0"/>
              <a:t>Recertification statement does not have to include this entire statement IF all of the required information in included is progress notes</a:t>
            </a:r>
          </a:p>
          <a:p>
            <a:pPr lvl="1">
              <a:spcAft>
                <a:spcPts val="0"/>
              </a:spcAft>
              <a:defRPr/>
            </a:pPr>
            <a:r>
              <a:rPr lang="en-US" sz="2200" dirty="0"/>
              <a:t>A statement that continued Swing Bed services are medically necessary is not sufficient</a:t>
            </a:r>
          </a:p>
          <a:p>
            <a:pPr marL="0" indent="0">
              <a:buNone/>
            </a:pPr>
            <a:endParaRPr lang="en-US" dirty="0"/>
          </a:p>
        </p:txBody>
      </p:sp>
      <p:sp>
        <p:nvSpPr>
          <p:cNvPr id="6" name="TextBox 5">
            <a:extLst>
              <a:ext uri="{FF2B5EF4-FFF2-40B4-BE49-F238E27FC236}">
                <a16:creationId xmlns:a16="http://schemas.microsoft.com/office/drawing/2014/main" id="{9DE0B787-6C34-3B94-C22D-004A8C20576F}"/>
              </a:ext>
            </a:extLst>
          </p:cNvPr>
          <p:cNvSpPr txBox="1"/>
          <p:nvPr/>
        </p:nvSpPr>
        <p:spPr>
          <a:xfrm>
            <a:off x="5867516" y="6429376"/>
            <a:ext cx="6324484" cy="307777"/>
          </a:xfrm>
          <a:prstGeom prst="rect">
            <a:avLst/>
          </a:prstGeom>
          <a:noFill/>
        </p:spPr>
        <p:txBody>
          <a:bodyPr wrap="square">
            <a:spAutoFit/>
          </a:bodyPr>
          <a:lstStyle/>
          <a:p>
            <a:r>
              <a:rPr lang="en-US" sz="1400" b="0" i="0" u="none" strike="noStrike" baseline="0" dirty="0">
                <a:latin typeface="Calibri" panose="020F0502020204030204" pitchFamily="34" charset="0"/>
              </a:rPr>
              <a:t>Medicare General Information, Eligibility, and Entitlement Chapter 4, 40.3 and 40.4</a:t>
            </a:r>
            <a:endParaRPr lang="en-US" sz="1400" dirty="0"/>
          </a:p>
        </p:txBody>
      </p:sp>
    </p:spTree>
    <p:extLst>
      <p:ext uri="{BB962C8B-B14F-4D97-AF65-F5344CB8AC3E}">
        <p14:creationId xmlns:p14="http://schemas.microsoft.com/office/powerpoint/2010/main" val="3184540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4777" y="6311900"/>
            <a:ext cx="4678717" cy="369332"/>
          </a:xfrm>
          <a:prstGeom prst="rect">
            <a:avLst/>
          </a:prstGeom>
        </p:spPr>
        <p:txBody>
          <a:bodyPr wrap="none">
            <a:spAutoFit/>
          </a:bodyPr>
          <a:lstStyle/>
          <a:p>
            <a:r>
              <a:rPr lang="en-US" altLang="en-US" dirty="0"/>
              <a:t>Medicare Benefits Manual, Chapter 8, Section 40</a:t>
            </a:r>
          </a:p>
        </p:txBody>
      </p:sp>
      <p:pic>
        <p:nvPicPr>
          <p:cNvPr id="2" name="Picture 1"/>
          <p:cNvPicPr>
            <a:picLocks noChangeAspect="1"/>
          </p:cNvPicPr>
          <p:nvPr/>
        </p:nvPicPr>
        <p:blipFill>
          <a:blip r:embed="rId2"/>
          <a:stretch>
            <a:fillRect/>
          </a:stretch>
        </p:blipFill>
        <p:spPr>
          <a:xfrm>
            <a:off x="1223962" y="595942"/>
            <a:ext cx="9744075" cy="4648200"/>
          </a:xfrm>
          <a:prstGeom prst="rect">
            <a:avLst/>
          </a:prstGeom>
        </p:spPr>
      </p:pic>
    </p:spTree>
    <p:extLst>
      <p:ext uri="{BB962C8B-B14F-4D97-AF65-F5344CB8AC3E}">
        <p14:creationId xmlns:p14="http://schemas.microsoft.com/office/powerpoint/2010/main" val="574269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1872"/>
            <a:ext cx="10515600" cy="948816"/>
          </a:xfrm>
        </p:spPr>
        <p:txBody>
          <a:bodyPr>
            <a:normAutofit fontScale="90000"/>
          </a:bodyPr>
          <a:lstStyle/>
          <a:p>
            <a:pPr algn="ctr"/>
            <a:r>
              <a:rPr lang="en-US" dirty="0"/>
              <a:t>DISCHARGE DOCUMENTATION</a:t>
            </a:r>
            <a:br>
              <a:rPr lang="en-US" dirty="0"/>
            </a:br>
            <a:endParaRPr lang="en-US" dirty="0"/>
          </a:p>
        </p:txBody>
      </p:sp>
      <p:sp>
        <p:nvSpPr>
          <p:cNvPr id="3" name="Content Placeholder 2"/>
          <p:cNvSpPr>
            <a:spLocks noGrp="1"/>
          </p:cNvSpPr>
          <p:nvPr>
            <p:ph sz="half" idx="1"/>
          </p:nvPr>
        </p:nvSpPr>
        <p:spPr>
          <a:xfrm>
            <a:off x="1380226" y="1825625"/>
            <a:ext cx="9492562" cy="4351338"/>
          </a:xfrm>
        </p:spPr>
        <p:txBody>
          <a:bodyPr>
            <a:normAutofit/>
          </a:bodyPr>
          <a:lstStyle/>
          <a:p>
            <a:pPr>
              <a:spcAft>
                <a:spcPts val="0"/>
              </a:spcAft>
              <a:defRPr/>
            </a:pPr>
            <a:r>
              <a:rPr lang="en-US" sz="2400" dirty="0"/>
              <a:t>Discharge Summary</a:t>
            </a:r>
          </a:p>
          <a:p>
            <a:pPr lvl="1">
              <a:spcAft>
                <a:spcPts val="0"/>
              </a:spcAft>
              <a:defRPr/>
            </a:pPr>
            <a:r>
              <a:rPr lang="en-US" sz="2000" dirty="0"/>
              <a:t>Recapitulation of the patient stay that includes:</a:t>
            </a:r>
          </a:p>
          <a:p>
            <a:pPr lvl="2">
              <a:spcAft>
                <a:spcPts val="0"/>
              </a:spcAft>
              <a:defRPr/>
            </a:pPr>
            <a:r>
              <a:rPr lang="en-US" sz="1800" dirty="0"/>
              <a:t>Diagnosis</a:t>
            </a:r>
          </a:p>
          <a:p>
            <a:pPr lvl="2">
              <a:spcAft>
                <a:spcPts val="0"/>
              </a:spcAft>
              <a:defRPr/>
            </a:pPr>
            <a:r>
              <a:rPr lang="en-US" sz="1800" dirty="0"/>
              <a:t>Course of illness/treatment or therapy</a:t>
            </a:r>
          </a:p>
          <a:p>
            <a:pPr lvl="2">
              <a:spcAft>
                <a:spcPts val="0"/>
              </a:spcAft>
              <a:defRPr/>
            </a:pPr>
            <a:r>
              <a:rPr lang="en-US" sz="1800" dirty="0"/>
              <a:t>Pertinent labs, radiology and consultation results</a:t>
            </a:r>
          </a:p>
          <a:p>
            <a:pPr lvl="2">
              <a:spcAft>
                <a:spcPts val="0"/>
              </a:spcAft>
              <a:defRPr/>
            </a:pPr>
            <a:r>
              <a:rPr lang="en-US" sz="1800" dirty="0"/>
              <a:t>Post-discharge plan of care</a:t>
            </a:r>
          </a:p>
          <a:p>
            <a:pPr lvl="2">
              <a:spcAft>
                <a:spcPts val="0"/>
              </a:spcAft>
              <a:defRPr/>
            </a:pPr>
            <a:r>
              <a:rPr lang="en-US" sz="1800" dirty="0"/>
              <a:t>All special instructions or precautions for ongoing care </a:t>
            </a:r>
          </a:p>
          <a:p>
            <a:pPr lvl="2">
              <a:spcAft>
                <a:spcPts val="0"/>
              </a:spcAft>
              <a:defRPr/>
            </a:pPr>
            <a:r>
              <a:rPr lang="en-US" sz="1800" dirty="0"/>
              <a:t>Any other necessary information to ensure a safe and effective transition of care</a:t>
            </a:r>
          </a:p>
        </p:txBody>
      </p:sp>
      <p:sp>
        <p:nvSpPr>
          <p:cNvPr id="5" name="TextBox 4">
            <a:extLst>
              <a:ext uri="{FF2B5EF4-FFF2-40B4-BE49-F238E27FC236}">
                <a16:creationId xmlns:a16="http://schemas.microsoft.com/office/drawing/2014/main" id="{9DE0B787-6C34-3B94-C22D-004A8C20576F}"/>
              </a:ext>
            </a:extLst>
          </p:cNvPr>
          <p:cNvSpPr txBox="1"/>
          <p:nvPr/>
        </p:nvSpPr>
        <p:spPr>
          <a:xfrm>
            <a:off x="9020293" y="6311900"/>
            <a:ext cx="2952634" cy="307777"/>
          </a:xfrm>
          <a:prstGeom prst="rect">
            <a:avLst/>
          </a:prstGeom>
          <a:noFill/>
        </p:spPr>
        <p:txBody>
          <a:bodyPr wrap="square">
            <a:spAutoFit/>
          </a:bodyPr>
          <a:lstStyle/>
          <a:p>
            <a:r>
              <a:rPr lang="en-US" sz="1400" b="0" i="0" u="none" strike="noStrike" baseline="0" dirty="0">
                <a:latin typeface="Calibri" panose="020F0502020204030204" pitchFamily="34" charset="0"/>
              </a:rPr>
              <a:t>42 CFR 483.15(c)(2) and 483.21(c)(2)</a:t>
            </a:r>
            <a:endParaRPr lang="en-US" sz="1400" dirty="0"/>
          </a:p>
        </p:txBody>
      </p:sp>
    </p:spTree>
    <p:extLst>
      <p:ext uri="{BB962C8B-B14F-4D97-AF65-F5344CB8AC3E}">
        <p14:creationId xmlns:p14="http://schemas.microsoft.com/office/powerpoint/2010/main" val="3840488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SWING BEDS – FACILITY REQUIREMENTS</a:t>
            </a:r>
            <a:br>
              <a:rPr lang="en-US" sz="2800" dirty="0"/>
            </a:br>
            <a:endParaRPr lang="en-US" sz="2800" dirty="0"/>
          </a:p>
        </p:txBody>
      </p:sp>
      <p:sp>
        <p:nvSpPr>
          <p:cNvPr id="3" name="Content Placeholder 2"/>
          <p:cNvSpPr>
            <a:spLocks noGrp="1"/>
          </p:cNvSpPr>
          <p:nvPr>
            <p:ph sz="half" idx="1"/>
          </p:nvPr>
        </p:nvSpPr>
        <p:spPr>
          <a:xfrm>
            <a:off x="1293962" y="1357313"/>
            <a:ext cx="9578826" cy="4819650"/>
          </a:xfrm>
        </p:spPr>
        <p:txBody>
          <a:bodyPr>
            <a:normAutofit fontScale="40000" lnSpcReduction="20000"/>
          </a:bodyPr>
          <a:lstStyle/>
          <a:p>
            <a:pPr fontAlgn="auto">
              <a:spcAft>
                <a:spcPts val="0"/>
              </a:spcAft>
              <a:defRPr/>
            </a:pPr>
            <a:r>
              <a:rPr lang="en-US" sz="5100" b="1" u="sng" dirty="0"/>
              <a:t>Any</a:t>
            </a:r>
            <a:r>
              <a:rPr lang="en-US" sz="5100" b="1" dirty="0"/>
              <a:t> Acute Care Bed can be used for SNF care except:</a:t>
            </a:r>
          </a:p>
          <a:p>
            <a:pPr lvl="1" fontAlgn="auto">
              <a:spcAft>
                <a:spcPts val="0"/>
              </a:spcAft>
              <a:defRPr/>
            </a:pPr>
            <a:r>
              <a:rPr lang="en-US" sz="3500" dirty="0"/>
              <a:t>Psychiatric Distinct Part Units</a:t>
            </a:r>
          </a:p>
          <a:p>
            <a:pPr lvl="1" fontAlgn="auto">
              <a:spcAft>
                <a:spcPts val="0"/>
              </a:spcAft>
              <a:defRPr/>
            </a:pPr>
            <a:r>
              <a:rPr lang="en-US" sz="3500" dirty="0"/>
              <a:t>Intensive Care Unit Beds</a:t>
            </a:r>
          </a:p>
          <a:p>
            <a:pPr lvl="1" fontAlgn="auto">
              <a:spcAft>
                <a:spcPts val="0"/>
              </a:spcAft>
              <a:defRPr/>
            </a:pPr>
            <a:r>
              <a:rPr lang="en-US" sz="3500" dirty="0"/>
              <a:t>Newborn Beds</a:t>
            </a:r>
          </a:p>
          <a:p>
            <a:pPr fontAlgn="auto">
              <a:spcAft>
                <a:spcPts val="0"/>
              </a:spcAft>
              <a:defRPr/>
            </a:pPr>
            <a:endParaRPr lang="en-US" dirty="0"/>
          </a:p>
          <a:p>
            <a:pPr fontAlgn="auto">
              <a:spcAft>
                <a:spcPts val="0"/>
              </a:spcAft>
              <a:defRPr/>
            </a:pPr>
            <a:r>
              <a:rPr lang="en-US" sz="5100" b="1" dirty="0"/>
              <a:t>CAHs must comply with SNF Services Conditions of Participation</a:t>
            </a:r>
          </a:p>
          <a:p>
            <a:pPr lvl="1" fontAlgn="auto">
              <a:spcAft>
                <a:spcPts val="0"/>
              </a:spcAft>
              <a:defRPr/>
            </a:pPr>
            <a:r>
              <a:rPr lang="en-US" sz="3800" dirty="0"/>
              <a:t>Residents’ Rights</a:t>
            </a:r>
          </a:p>
          <a:p>
            <a:pPr lvl="1" fontAlgn="auto">
              <a:spcAft>
                <a:spcPts val="0"/>
              </a:spcAft>
              <a:defRPr/>
            </a:pPr>
            <a:r>
              <a:rPr lang="en-US" sz="3800" dirty="0"/>
              <a:t>Admission, Transfer and Discharge Rights</a:t>
            </a:r>
          </a:p>
          <a:p>
            <a:pPr lvl="1" fontAlgn="auto">
              <a:spcAft>
                <a:spcPts val="0"/>
              </a:spcAft>
              <a:defRPr/>
            </a:pPr>
            <a:r>
              <a:rPr lang="en-US" sz="3800" dirty="0"/>
              <a:t>Freedom from Abuse, Neglect and Exploitation</a:t>
            </a:r>
          </a:p>
          <a:p>
            <a:pPr lvl="1" fontAlgn="auto">
              <a:spcAft>
                <a:spcPts val="0"/>
              </a:spcAft>
              <a:defRPr/>
            </a:pPr>
            <a:r>
              <a:rPr lang="en-US" sz="3800" dirty="0"/>
              <a:t>Social Services</a:t>
            </a:r>
          </a:p>
          <a:p>
            <a:pPr lvl="1" fontAlgn="auto">
              <a:spcAft>
                <a:spcPts val="0"/>
              </a:spcAft>
              <a:defRPr/>
            </a:pPr>
            <a:r>
              <a:rPr lang="en-US" sz="3800" dirty="0"/>
              <a:t>Comprehensive assessment, care plan, and discharge planning requirements</a:t>
            </a:r>
          </a:p>
          <a:p>
            <a:pPr lvl="1" fontAlgn="auto">
              <a:spcAft>
                <a:spcPts val="0"/>
              </a:spcAft>
              <a:defRPr/>
            </a:pPr>
            <a:r>
              <a:rPr lang="en-US" sz="3800" dirty="0"/>
              <a:t>Specialized Rehabilitation Services</a:t>
            </a:r>
          </a:p>
          <a:p>
            <a:pPr lvl="1" fontAlgn="auto">
              <a:spcAft>
                <a:spcPts val="0"/>
              </a:spcAft>
              <a:defRPr/>
            </a:pPr>
            <a:r>
              <a:rPr lang="en-US" sz="3800" dirty="0"/>
              <a:t>Dental Services</a:t>
            </a:r>
          </a:p>
          <a:p>
            <a:pPr lvl="1" fontAlgn="auto">
              <a:spcAft>
                <a:spcPts val="0"/>
              </a:spcAft>
              <a:defRPr/>
            </a:pPr>
            <a:r>
              <a:rPr lang="en-US" sz="3800" dirty="0"/>
              <a:t>Nutrition</a:t>
            </a:r>
          </a:p>
          <a:p>
            <a:pPr fontAlgn="auto">
              <a:spcAft>
                <a:spcPts val="0"/>
              </a:spcAft>
              <a:defRPr/>
            </a:pPr>
            <a:endParaRPr lang="en-US" sz="3800" dirty="0"/>
          </a:p>
          <a:p>
            <a:pPr fontAlgn="auto">
              <a:spcAft>
                <a:spcPts val="0"/>
              </a:spcAft>
              <a:defRPr/>
            </a:pPr>
            <a:r>
              <a:rPr lang="en-US" sz="5000" b="1" dirty="0"/>
              <a:t>Policies and Procedures</a:t>
            </a:r>
          </a:p>
          <a:p>
            <a:pPr lvl="1" fontAlgn="auto">
              <a:spcAft>
                <a:spcPts val="0"/>
              </a:spcAft>
              <a:defRPr/>
            </a:pPr>
            <a:r>
              <a:rPr lang="en-US" sz="3600" dirty="0"/>
              <a:t>Review Required Every 2 Years (or more frequently when required by a change in State or Federal law and regulation)</a:t>
            </a:r>
          </a:p>
          <a:p>
            <a:pPr lvl="1" fontAlgn="auto">
              <a:spcAft>
                <a:spcPts val="0"/>
              </a:spcAft>
              <a:defRPr/>
            </a:pPr>
            <a:r>
              <a:rPr lang="en-US" sz="3600" dirty="0"/>
              <a:t>For those requirements that apply ONLY to Swing Beds, the policies should </a:t>
            </a:r>
            <a:r>
              <a:rPr lang="en-US" sz="3600" u="sng" dirty="0"/>
              <a:t>not</a:t>
            </a:r>
            <a:r>
              <a:rPr lang="en-US" sz="3600" dirty="0"/>
              <a:t> be combined with other facility policies</a:t>
            </a:r>
          </a:p>
        </p:txBody>
      </p:sp>
      <p:sp>
        <p:nvSpPr>
          <p:cNvPr id="6" name="TextBox 3">
            <a:extLst>
              <a:ext uri="{FF2B5EF4-FFF2-40B4-BE49-F238E27FC236}">
                <a16:creationId xmlns:a16="http://schemas.microsoft.com/office/drawing/2014/main" id="{57E893AF-3D2E-79A4-74BD-84F1D50F7AF7}"/>
              </a:ext>
            </a:extLst>
          </p:cNvPr>
          <p:cNvSpPr txBox="1">
            <a:spLocks noChangeArrowheads="1"/>
          </p:cNvSpPr>
          <p:nvPr/>
        </p:nvSpPr>
        <p:spPr bwMode="auto">
          <a:xfrm>
            <a:off x="8512898" y="6412381"/>
            <a:ext cx="4719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t>42 C.F.R. </a:t>
            </a:r>
            <a:r>
              <a:rPr lang="en-US" altLang="en-US" sz="1400" dirty="0">
                <a:cs typeface="Calibri" panose="020F0502020204030204" pitchFamily="34" charset="0"/>
              </a:rPr>
              <a:t>§</a:t>
            </a:r>
            <a:r>
              <a:rPr lang="en-US" altLang="en-US" sz="1400" dirty="0"/>
              <a:t>483.10-15; 42 C.F.R. </a:t>
            </a:r>
            <a:r>
              <a:rPr lang="en-US" altLang="en-US" sz="1400" dirty="0">
                <a:cs typeface="Calibri" panose="020F0502020204030204" pitchFamily="34" charset="0"/>
              </a:rPr>
              <a:t>§ </a:t>
            </a:r>
            <a:r>
              <a:rPr lang="en-US" altLang="en-US" sz="1400" dirty="0"/>
              <a:t>485.645</a:t>
            </a:r>
          </a:p>
        </p:txBody>
      </p:sp>
    </p:spTree>
    <p:extLst>
      <p:ext uri="{BB962C8B-B14F-4D97-AF65-F5344CB8AC3E}">
        <p14:creationId xmlns:p14="http://schemas.microsoft.com/office/powerpoint/2010/main" val="1414837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OUR VISION: </a:t>
            </a:r>
            <a:br>
              <a:rPr lang="en-US" sz="2700" dirty="0"/>
            </a:br>
            <a:r>
              <a:rPr lang="en-US" sz="2700" dirty="0"/>
              <a:t>Kimball </a:t>
            </a:r>
            <a:r>
              <a:rPr lang="en-US" sz="2200" dirty="0"/>
              <a:t>Health Services will be an outstanding rural medical facility providing excellent patient-centered care in a modern environment.</a:t>
            </a:r>
            <a:endParaRPr lang="en-US" dirty="0"/>
          </a:p>
        </p:txBody>
      </p:sp>
      <p:sp>
        <p:nvSpPr>
          <p:cNvPr id="3" name="Content Placeholder 2"/>
          <p:cNvSpPr>
            <a:spLocks noGrp="1"/>
          </p:cNvSpPr>
          <p:nvPr>
            <p:ph idx="1"/>
          </p:nvPr>
        </p:nvSpPr>
        <p:spPr/>
        <p:txBody>
          <a:bodyPr/>
          <a:lstStyle/>
          <a:p>
            <a:pPr marL="0" indent="0">
              <a:buNone/>
            </a:pPr>
            <a:r>
              <a:rPr lang="en-US" dirty="0"/>
              <a:t>To achieve our mission, we will  be guided by these values:</a:t>
            </a:r>
          </a:p>
          <a:p>
            <a:pPr marL="0" indent="0">
              <a:buNone/>
            </a:pPr>
            <a:r>
              <a:rPr lang="en-US" dirty="0"/>
              <a:t>	</a:t>
            </a:r>
            <a:r>
              <a:rPr lang="en-US" sz="2400" dirty="0"/>
              <a:t>Compassion: We serve each person in a caring manner</a:t>
            </a:r>
          </a:p>
          <a:p>
            <a:pPr marL="0" indent="0">
              <a:buNone/>
            </a:pPr>
            <a:r>
              <a:rPr lang="en-US" sz="2400" dirty="0"/>
              <a:t>	Quality: We serve each person in a caring manner </a:t>
            </a:r>
          </a:p>
          <a:p>
            <a:pPr marL="0" indent="0">
              <a:buNone/>
            </a:pPr>
            <a:r>
              <a:rPr lang="en-US" sz="2400" dirty="0"/>
              <a:t>	Innovation: We are creative in our approach to providing patient care</a:t>
            </a:r>
          </a:p>
          <a:p>
            <a:pPr marL="0" indent="0">
              <a:buNone/>
            </a:pPr>
            <a:r>
              <a:rPr lang="en-US" sz="2400" dirty="0"/>
              <a:t> 	Respect: We uphold the dignity of every person</a:t>
            </a:r>
          </a:p>
          <a:p>
            <a:pPr marL="0" indent="0">
              <a:buNone/>
            </a:pPr>
            <a:r>
              <a:rPr lang="en-US" sz="2400" dirty="0"/>
              <a:t>	Professionalism: We put the needs of patients above all else</a:t>
            </a:r>
          </a:p>
        </p:txBody>
      </p:sp>
    </p:spTree>
    <p:extLst>
      <p:ext uri="{BB962C8B-B14F-4D97-AF65-F5344CB8AC3E}">
        <p14:creationId xmlns:p14="http://schemas.microsoft.com/office/powerpoint/2010/main" val="2484050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SWING BEDS – FACILITY REQUIREMENTS</a:t>
            </a:r>
            <a:br>
              <a:rPr lang="en-US" dirty="0"/>
            </a:br>
            <a:endParaRPr lang="en-US" dirty="0"/>
          </a:p>
        </p:txBody>
      </p:sp>
      <p:sp>
        <p:nvSpPr>
          <p:cNvPr id="3" name="Content Placeholder 2"/>
          <p:cNvSpPr>
            <a:spLocks noGrp="1"/>
          </p:cNvSpPr>
          <p:nvPr>
            <p:ph sz="half" idx="1"/>
          </p:nvPr>
        </p:nvSpPr>
        <p:spPr>
          <a:xfrm>
            <a:off x="838200" y="1357313"/>
            <a:ext cx="10034588" cy="4819650"/>
          </a:xfrm>
        </p:spPr>
        <p:txBody>
          <a:bodyPr>
            <a:normAutofit/>
          </a:bodyPr>
          <a:lstStyle/>
          <a:p>
            <a:pPr>
              <a:spcAft>
                <a:spcPts val="0"/>
              </a:spcAft>
              <a:defRPr/>
            </a:pPr>
            <a:r>
              <a:rPr lang="en-US" sz="2400" b="1" dirty="0"/>
              <a:t>Conditions of Participation Apply to ALL Payers, Including Medicare Advantage Plans, Medicaid and Third-Party Payers</a:t>
            </a:r>
          </a:p>
          <a:p>
            <a:pPr lvl="1">
              <a:spcAft>
                <a:spcPts val="0"/>
              </a:spcAft>
              <a:defRPr/>
            </a:pPr>
            <a:r>
              <a:rPr lang="en-US" sz="2000" dirty="0"/>
              <a:t>Except for CoPs related to:</a:t>
            </a:r>
          </a:p>
          <a:p>
            <a:pPr lvl="2">
              <a:spcAft>
                <a:spcPts val="0"/>
              </a:spcAft>
              <a:defRPr/>
            </a:pPr>
            <a:r>
              <a:rPr lang="en-US" dirty="0"/>
              <a:t>Admission Criteria</a:t>
            </a:r>
          </a:p>
          <a:p>
            <a:pPr lvl="2">
              <a:spcAft>
                <a:spcPts val="0"/>
              </a:spcAft>
              <a:defRPr/>
            </a:pPr>
            <a:r>
              <a:rPr lang="en-US" dirty="0"/>
              <a:t>Continued Stay Medical Necessity</a:t>
            </a:r>
          </a:p>
          <a:p>
            <a:pPr lvl="2">
              <a:spcAft>
                <a:spcPts val="0"/>
              </a:spcAft>
              <a:defRPr/>
            </a:pPr>
            <a:r>
              <a:rPr lang="en-US" dirty="0"/>
              <a:t>Reimbursement</a:t>
            </a:r>
          </a:p>
        </p:txBody>
      </p:sp>
      <p:sp>
        <p:nvSpPr>
          <p:cNvPr id="6" name="TextBox 3">
            <a:extLst>
              <a:ext uri="{FF2B5EF4-FFF2-40B4-BE49-F238E27FC236}">
                <a16:creationId xmlns:a16="http://schemas.microsoft.com/office/drawing/2014/main" id="{57E893AF-3D2E-79A4-74BD-84F1D50F7AF7}"/>
              </a:ext>
            </a:extLst>
          </p:cNvPr>
          <p:cNvSpPr txBox="1">
            <a:spLocks noChangeArrowheads="1"/>
          </p:cNvSpPr>
          <p:nvPr/>
        </p:nvSpPr>
        <p:spPr bwMode="auto">
          <a:xfrm>
            <a:off x="8512898" y="6415088"/>
            <a:ext cx="3274290" cy="30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t>State Operations Manual Section C-1600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8743" y="2682876"/>
            <a:ext cx="4086529" cy="2762615"/>
          </a:xfrm>
          <a:prstGeom prst="rect">
            <a:avLst/>
          </a:prstGeom>
          <a:ln>
            <a:solidFill>
              <a:srgbClr val="921C1E"/>
            </a:solidFill>
          </a:ln>
        </p:spPr>
      </p:pic>
    </p:spTree>
    <p:extLst>
      <p:ext uri="{BB962C8B-B14F-4D97-AF65-F5344CB8AC3E}">
        <p14:creationId xmlns:p14="http://schemas.microsoft.com/office/powerpoint/2010/main" val="1379903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SWING BEDS – FACILITY REQUIREMENTS</a:t>
            </a:r>
            <a:br>
              <a:rPr lang="en-US" dirty="0"/>
            </a:br>
            <a:endParaRPr lang="en-US" dirty="0"/>
          </a:p>
        </p:txBody>
      </p:sp>
      <p:sp>
        <p:nvSpPr>
          <p:cNvPr id="3" name="Content Placeholder 2"/>
          <p:cNvSpPr>
            <a:spLocks noGrp="1"/>
          </p:cNvSpPr>
          <p:nvPr>
            <p:ph sz="half" idx="1"/>
          </p:nvPr>
        </p:nvSpPr>
        <p:spPr>
          <a:xfrm>
            <a:off x="1319842" y="1357313"/>
            <a:ext cx="9552946" cy="4819650"/>
          </a:xfrm>
        </p:spPr>
        <p:txBody>
          <a:bodyPr>
            <a:normAutofit/>
          </a:bodyPr>
          <a:lstStyle/>
          <a:p>
            <a:pPr>
              <a:spcAft>
                <a:spcPts val="0"/>
              </a:spcAft>
              <a:defRPr/>
            </a:pPr>
            <a:r>
              <a:rPr lang="en-US" sz="2400" b="1" dirty="0"/>
              <a:t>Patients must be given the right to choose a physician</a:t>
            </a:r>
          </a:p>
          <a:p>
            <a:pPr lvl="1">
              <a:spcAft>
                <a:spcPts val="0"/>
              </a:spcAft>
              <a:defRPr/>
            </a:pPr>
            <a:r>
              <a:rPr lang="en-US" sz="2000" dirty="0"/>
              <a:t>This can include informing the patient of the availability of certain physicians during weekdays and coverage by the ER or Hospitalist on weekends</a:t>
            </a:r>
          </a:p>
          <a:p>
            <a:pPr lvl="1">
              <a:spcAft>
                <a:spcPts val="0"/>
              </a:spcAft>
              <a:defRPr/>
            </a:pPr>
            <a:endParaRPr lang="en-US" sz="2000" dirty="0"/>
          </a:p>
          <a:p>
            <a:pPr lvl="1">
              <a:spcAft>
                <a:spcPts val="0"/>
              </a:spcAft>
              <a:defRPr/>
            </a:pPr>
            <a:r>
              <a:rPr lang="en-US" sz="2000" dirty="0"/>
              <a:t>Informed of the right to choose</a:t>
            </a:r>
          </a:p>
          <a:p>
            <a:pPr lvl="1">
              <a:spcAft>
                <a:spcPts val="0"/>
              </a:spcAft>
              <a:defRPr/>
            </a:pPr>
            <a:r>
              <a:rPr lang="en-US" sz="2000" dirty="0"/>
              <a:t>How to contact their physician</a:t>
            </a:r>
          </a:p>
          <a:p>
            <a:pPr lvl="1">
              <a:spcAft>
                <a:spcPts val="0"/>
              </a:spcAft>
              <a:defRPr/>
            </a:pPr>
            <a:r>
              <a:rPr lang="en-US" sz="2000" dirty="0"/>
              <a:t>Option to choose an alternate physician </a:t>
            </a:r>
          </a:p>
          <a:p>
            <a:pPr lvl="1">
              <a:spcAft>
                <a:spcPts val="0"/>
              </a:spcAft>
              <a:defRPr/>
            </a:pPr>
            <a:r>
              <a:rPr lang="en-US" sz="2000" dirty="0"/>
              <a:t>Facility staff that can work with the patient to choose another physician if the patient is unhappy with their current physician</a:t>
            </a:r>
          </a:p>
        </p:txBody>
      </p:sp>
      <p:sp>
        <p:nvSpPr>
          <p:cNvPr id="6" name="TextBox 3">
            <a:extLst>
              <a:ext uri="{FF2B5EF4-FFF2-40B4-BE49-F238E27FC236}">
                <a16:creationId xmlns:a16="http://schemas.microsoft.com/office/drawing/2014/main" id="{57E893AF-3D2E-79A4-74BD-84F1D50F7AF7}"/>
              </a:ext>
            </a:extLst>
          </p:cNvPr>
          <p:cNvSpPr txBox="1">
            <a:spLocks noChangeArrowheads="1"/>
          </p:cNvSpPr>
          <p:nvPr/>
        </p:nvSpPr>
        <p:spPr bwMode="auto">
          <a:xfrm>
            <a:off x="8512898" y="6415088"/>
            <a:ext cx="3274290" cy="30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dirty="0"/>
              <a:t>State Operations Manual Section C-1600</a:t>
            </a:r>
          </a:p>
        </p:txBody>
      </p:sp>
    </p:spTree>
    <p:extLst>
      <p:ext uri="{BB962C8B-B14F-4D97-AF65-F5344CB8AC3E}">
        <p14:creationId xmlns:p14="http://schemas.microsoft.com/office/powerpoint/2010/main" val="12558835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119" y="1690777"/>
            <a:ext cx="4154906" cy="1600200"/>
          </a:xfrm>
        </p:spPr>
        <p:txBody>
          <a:bodyPr>
            <a:normAutofit/>
          </a:bodyPr>
          <a:lstStyle/>
          <a:p>
            <a:r>
              <a:rPr lang="en-US" sz="4400" dirty="0"/>
              <a:t>EXAMPLES AND TOOLS</a:t>
            </a:r>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D175796-4914-B09C-9859-EB8CAE2C5D61}"/>
              </a:ext>
            </a:extLst>
          </p:cNvPr>
          <p:cNvSpPr txBox="1"/>
          <p:nvPr/>
        </p:nvSpPr>
        <p:spPr>
          <a:xfrm>
            <a:off x="3808884" y="6858000"/>
            <a:ext cx="4574232" cy="230832"/>
          </a:xfrm>
          <a:prstGeom prst="rect">
            <a:avLst/>
          </a:prstGeom>
          <a:noFill/>
        </p:spPr>
        <p:txBody>
          <a:bodyPr wrap="square" rtlCol="0">
            <a:spAutoFit/>
          </a:bodyPr>
          <a:lstStyle/>
          <a:p>
            <a:r>
              <a:rPr lang="en-US" sz="900" dirty="0">
                <a:hlinkClick r:id="rId3" tooltip="https://www.flickr.com/photos/16067494@N06/29296278202/"/>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3074" name="Picture 2" descr="https://kimballhealth.org/wp-content/uploads/2024/09/Rehab-Department.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209067" y="695594"/>
            <a:ext cx="6172200" cy="4629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9779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441AFB-55A9-9718-7FB0-D5FBA994E770}"/>
              </a:ext>
            </a:extLst>
          </p:cNvPr>
          <p:cNvPicPr>
            <a:picLocks noChangeAspect="1"/>
          </p:cNvPicPr>
          <p:nvPr/>
        </p:nvPicPr>
        <p:blipFill>
          <a:blip r:embed="rId2"/>
          <a:stretch>
            <a:fillRect/>
          </a:stretch>
        </p:blipFill>
        <p:spPr>
          <a:xfrm>
            <a:off x="733455" y="571686"/>
            <a:ext cx="11043893" cy="4917238"/>
          </a:xfrm>
          <a:prstGeom prst="rect">
            <a:avLst/>
          </a:prstGeom>
        </p:spPr>
      </p:pic>
    </p:spTree>
    <p:extLst>
      <p:ext uri="{BB962C8B-B14F-4D97-AF65-F5344CB8AC3E}">
        <p14:creationId xmlns:p14="http://schemas.microsoft.com/office/powerpoint/2010/main" val="2482001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67C3FB-3A0F-9FC6-DA51-1678531D2FF1}"/>
              </a:ext>
            </a:extLst>
          </p:cNvPr>
          <p:cNvPicPr>
            <a:picLocks noChangeAspect="1"/>
          </p:cNvPicPr>
          <p:nvPr/>
        </p:nvPicPr>
        <p:blipFill>
          <a:blip r:embed="rId2"/>
          <a:stretch>
            <a:fillRect/>
          </a:stretch>
        </p:blipFill>
        <p:spPr>
          <a:xfrm>
            <a:off x="1381738" y="310056"/>
            <a:ext cx="9400478" cy="5615869"/>
          </a:xfrm>
          <a:prstGeom prst="rect">
            <a:avLst/>
          </a:prstGeom>
        </p:spPr>
      </p:pic>
    </p:spTree>
    <p:extLst>
      <p:ext uri="{BB962C8B-B14F-4D97-AF65-F5344CB8AC3E}">
        <p14:creationId xmlns:p14="http://schemas.microsoft.com/office/powerpoint/2010/main" val="4242741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535" y="1035169"/>
            <a:ext cx="4180785" cy="3171825"/>
          </a:xfrm>
        </p:spPr>
        <p:txBody>
          <a:bodyPr>
            <a:normAutofit/>
          </a:bodyPr>
          <a:lstStyle/>
          <a:p>
            <a:r>
              <a:rPr lang="en-US" sz="4400" dirty="0"/>
              <a:t>KIMBALL MULTI-DISCIPLINARY PLAN OF CARE</a:t>
            </a:r>
          </a:p>
        </p:txBody>
      </p:sp>
      <p:pic>
        <p:nvPicPr>
          <p:cNvPr id="10" name="Picture Placeholder 9"/>
          <p:cNvPicPr>
            <a:picLocks noGrp="1" noChangeAspect="1"/>
          </p:cNvPicPr>
          <p:nvPr>
            <p:ph type="pic" idx="1"/>
          </p:nvPr>
        </p:nvPicPr>
        <p:blipFill>
          <a:blip r:embed="rId2"/>
          <a:srcRect l="5703" r="5703"/>
          <a:stretch>
            <a:fillRect/>
          </a:stretch>
        </p:blipFill>
        <p:spPr>
          <a:xfrm>
            <a:off x="5183188" y="745885"/>
            <a:ext cx="6172200" cy="4873625"/>
          </a:xfrm>
          <a:prstGeom prst="rect">
            <a:avLst/>
          </a:prstGeom>
        </p:spPr>
      </p:pic>
    </p:spTree>
    <p:extLst>
      <p:ext uri="{BB962C8B-B14F-4D97-AF65-F5344CB8AC3E}">
        <p14:creationId xmlns:p14="http://schemas.microsoft.com/office/powerpoint/2010/main" val="35889090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0006" y="1181818"/>
            <a:ext cx="4034137" cy="3171825"/>
          </a:xfrm>
        </p:spPr>
        <p:txBody>
          <a:bodyPr>
            <a:noAutofit/>
          </a:bodyPr>
          <a:lstStyle/>
          <a:p>
            <a:r>
              <a:rPr lang="en-US" sz="4400" dirty="0"/>
              <a:t>KIMBALL MULTI-DISCIPLINARY PLAN OF CARE</a:t>
            </a:r>
            <a:br>
              <a:rPr lang="en-US" sz="4400" dirty="0"/>
            </a:br>
            <a:r>
              <a:rPr lang="en-US" sz="4400" dirty="0"/>
              <a:t>(CONT)</a:t>
            </a:r>
          </a:p>
        </p:txBody>
      </p:sp>
      <p:pic>
        <p:nvPicPr>
          <p:cNvPr id="6" name="Picture Placeholder 5"/>
          <p:cNvPicPr>
            <a:picLocks noGrp="1" noChangeAspect="1"/>
          </p:cNvPicPr>
          <p:nvPr>
            <p:ph type="pic" idx="1"/>
          </p:nvPr>
        </p:nvPicPr>
        <p:blipFill rotWithShape="1">
          <a:blip r:embed="rId2"/>
          <a:srcRect l="219" r="-172"/>
          <a:stretch/>
        </p:blipFill>
        <p:spPr>
          <a:xfrm>
            <a:off x="5116003" y="721623"/>
            <a:ext cx="6497638" cy="4873625"/>
          </a:xfrm>
          <a:prstGeom prst="rect">
            <a:avLst/>
          </a:prstGeom>
        </p:spPr>
      </p:pic>
    </p:spTree>
    <p:extLst>
      <p:ext uri="{BB962C8B-B14F-4D97-AF65-F5344CB8AC3E}">
        <p14:creationId xmlns:p14="http://schemas.microsoft.com/office/powerpoint/2010/main" val="3993735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950" y="1354436"/>
            <a:ext cx="3844355" cy="3171825"/>
          </a:xfrm>
        </p:spPr>
        <p:txBody>
          <a:bodyPr>
            <a:noAutofit/>
          </a:bodyPr>
          <a:lstStyle/>
          <a:p>
            <a:r>
              <a:rPr lang="en-US" sz="4000" dirty="0"/>
              <a:t>KIMBALL MULTI-DISCIPLINARY PLAN OF CARE</a:t>
            </a:r>
            <a:br>
              <a:rPr lang="en-US" sz="4000" dirty="0"/>
            </a:br>
            <a:r>
              <a:rPr lang="en-US" sz="4000" dirty="0"/>
              <a:t>(CONT)</a:t>
            </a:r>
          </a:p>
        </p:txBody>
      </p:sp>
      <p:pic>
        <p:nvPicPr>
          <p:cNvPr id="4" name="Picture Placeholder 3"/>
          <p:cNvPicPr>
            <a:picLocks noGrp="1" noChangeAspect="1"/>
          </p:cNvPicPr>
          <p:nvPr>
            <p:ph type="pic" idx="1"/>
          </p:nvPr>
        </p:nvPicPr>
        <p:blipFill rotWithShape="1">
          <a:blip r:embed="rId2"/>
          <a:srcRect l="1305" r="4206"/>
          <a:stretch/>
        </p:blipFill>
        <p:spPr>
          <a:xfrm>
            <a:off x="4019550" y="658812"/>
            <a:ext cx="8172450" cy="4873625"/>
          </a:xfrm>
          <a:prstGeom prst="rect">
            <a:avLst/>
          </a:prstGeom>
        </p:spPr>
      </p:pic>
    </p:spTree>
    <p:extLst>
      <p:ext uri="{BB962C8B-B14F-4D97-AF65-F5344CB8AC3E}">
        <p14:creationId xmlns:p14="http://schemas.microsoft.com/office/powerpoint/2010/main" val="760675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a Swingbed Program to a CAH</a:t>
            </a:r>
          </a:p>
        </p:txBody>
      </p:sp>
      <p:sp>
        <p:nvSpPr>
          <p:cNvPr id="4" name="Text Placeholder 3"/>
          <p:cNvSpPr>
            <a:spLocks noGrp="1"/>
          </p:cNvSpPr>
          <p:nvPr>
            <p:ph type="body" sz="half" idx="4294967295"/>
          </p:nvPr>
        </p:nvSpPr>
        <p:spPr>
          <a:xfrm>
            <a:off x="0" y="2057400"/>
            <a:ext cx="3932238" cy="3811588"/>
          </a:xfrm>
        </p:spPr>
        <p:txBody>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4D175796-4914-B09C-9859-EB8CAE2C5D61}"/>
              </a:ext>
            </a:extLst>
          </p:cNvPr>
          <p:cNvSpPr txBox="1"/>
          <p:nvPr/>
        </p:nvSpPr>
        <p:spPr>
          <a:xfrm>
            <a:off x="3808884" y="6858000"/>
            <a:ext cx="4574232" cy="230832"/>
          </a:xfrm>
          <a:prstGeom prst="rect">
            <a:avLst/>
          </a:prstGeom>
          <a:noFill/>
        </p:spPr>
        <p:txBody>
          <a:bodyPr wrap="square" rtlCol="0">
            <a:spAutoFit/>
          </a:bodyPr>
          <a:lstStyle/>
          <a:p>
            <a:r>
              <a:rPr lang="en-US" sz="900" dirty="0">
                <a:hlinkClick r:id="rId3" tooltip="https://www.flickr.com/photos/16067494@N06/29296278202/"/>
              </a:rPr>
              <a:t>This Photo</a:t>
            </a:r>
            <a:r>
              <a:rPr lang="en-US" sz="900" dirty="0"/>
              <a:t> by Unknown Author is licensed under </a:t>
            </a:r>
            <a:r>
              <a:rPr lang="en-US" sz="900" dirty="0">
                <a:hlinkClick r:id="rId4" tooltip="https://creativecommons.org/licenses/by/3.0/"/>
              </a:rPr>
              <a:t>CC BY</a:t>
            </a:r>
            <a:endParaRPr lang="en-US" sz="900"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7234" t="20524" r="49105"/>
          <a:stretch/>
        </p:blipFill>
        <p:spPr>
          <a:xfrm rot="5400000">
            <a:off x="4063465" y="124106"/>
            <a:ext cx="4065069" cy="7198233"/>
          </a:xfrm>
          <a:prstGeom prst="rect">
            <a:avLst/>
          </a:prstGeom>
          <a:ln>
            <a:solidFill>
              <a:srgbClr val="921C1E"/>
            </a:solidFill>
          </a:ln>
        </p:spPr>
      </p:pic>
    </p:spTree>
    <p:extLst>
      <p:ext uri="{BB962C8B-B14F-4D97-AF65-F5344CB8AC3E}">
        <p14:creationId xmlns:p14="http://schemas.microsoft.com/office/powerpoint/2010/main" val="3359474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dirty="0"/>
              <a:t>ALLEVIATING THE FINANCIAL BURDENS CAUSED BY PATIENT VOLUME FLUCTUATIONS</a:t>
            </a:r>
          </a:p>
        </p:txBody>
      </p:sp>
      <p:sp>
        <p:nvSpPr>
          <p:cNvPr id="3" name="Content Placeholder 2"/>
          <p:cNvSpPr>
            <a:spLocks noGrp="1"/>
          </p:cNvSpPr>
          <p:nvPr>
            <p:ph idx="1"/>
          </p:nvPr>
        </p:nvSpPr>
        <p:spPr>
          <a:xfrm>
            <a:off x="1095555" y="2170682"/>
            <a:ext cx="10197860" cy="4351338"/>
          </a:xfrm>
        </p:spPr>
        <p:txBody>
          <a:bodyPr>
            <a:normAutofit/>
          </a:bodyPr>
          <a:lstStyle/>
          <a:p>
            <a:r>
              <a:rPr lang="en-US" sz="2400" dirty="0"/>
              <a:t>CAHs reside in rural areas, where demand can fluctuate with the seasons</a:t>
            </a:r>
          </a:p>
          <a:p>
            <a:pPr lvl="1"/>
            <a:r>
              <a:rPr lang="en-US" dirty="0"/>
              <a:t>Illness seasons with elderly patients</a:t>
            </a:r>
          </a:p>
          <a:p>
            <a:pPr lvl="1"/>
            <a:r>
              <a:rPr lang="en-US" dirty="0"/>
              <a:t>Agriculture seasons</a:t>
            </a:r>
          </a:p>
          <a:p>
            <a:pPr lvl="1"/>
            <a:r>
              <a:rPr lang="en-US" dirty="0"/>
              <a:t>School schedules</a:t>
            </a:r>
          </a:p>
          <a:p>
            <a:pPr lvl="1"/>
            <a:endParaRPr lang="en-US" dirty="0"/>
          </a:p>
          <a:p>
            <a:r>
              <a:rPr lang="en-US" sz="2400" dirty="0"/>
              <a:t>Bringing in swingbed patients can help offset the times of low inpatient and outpatient volumes</a:t>
            </a:r>
          </a:p>
          <a:p>
            <a:pPr lvl="1"/>
            <a:r>
              <a:rPr lang="en-US" dirty="0"/>
              <a:t>In seasonal times of lower volumes, recruiting swingbed patients from referring facilities that don’t offer this service can help offset financial burdens</a:t>
            </a:r>
          </a:p>
        </p:txBody>
      </p:sp>
    </p:spTree>
    <p:extLst>
      <p:ext uri="{BB962C8B-B14F-4D97-AF65-F5344CB8AC3E}">
        <p14:creationId xmlns:p14="http://schemas.microsoft.com/office/powerpoint/2010/main" val="3395049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PHYSICAL PLANT </a:t>
            </a:r>
          </a:p>
        </p:txBody>
      </p:sp>
      <p:sp>
        <p:nvSpPr>
          <p:cNvPr id="3" name="Content Placeholder 2"/>
          <p:cNvSpPr>
            <a:spLocks noGrp="1"/>
          </p:cNvSpPr>
          <p:nvPr>
            <p:ph sz="half" idx="1"/>
          </p:nvPr>
        </p:nvSpPr>
        <p:spPr/>
        <p:txBody>
          <a:bodyPr/>
          <a:lstStyle/>
          <a:p>
            <a:r>
              <a:rPr lang="en-US" dirty="0"/>
              <a:t>February 19, 2024 opened all services in the new facility. </a:t>
            </a:r>
          </a:p>
          <a:p>
            <a:r>
              <a:rPr lang="en-US" dirty="0"/>
              <a:t>Just over 60,000 sq. ft.</a:t>
            </a:r>
          </a:p>
          <a:p>
            <a:r>
              <a:rPr lang="en-US" dirty="0"/>
              <a:t>Larger inpatient rooms and bathrooms</a:t>
            </a:r>
          </a:p>
          <a:p>
            <a:r>
              <a:rPr lang="en-US" dirty="0"/>
              <a:t>Modernized surgical suites</a:t>
            </a:r>
          </a:p>
          <a:p>
            <a:r>
              <a:rPr lang="en-US" dirty="0"/>
              <a:t>In-house CT and MRI services</a:t>
            </a:r>
          </a:p>
          <a:p>
            <a:endParaRPr lang="en-US" dirty="0"/>
          </a:p>
        </p:txBody>
      </p:sp>
      <p:sp>
        <p:nvSpPr>
          <p:cNvPr id="9" name="Text Placeholder 8"/>
          <p:cNvSpPr>
            <a:spLocks noGrp="1"/>
          </p:cNvSpPr>
          <p:nvPr>
            <p:ph sz="half" idx="2"/>
          </p:nvPr>
        </p:nvSpPr>
        <p:spPr/>
        <p:txBody>
          <a:bodyPr/>
          <a:lstStyle/>
          <a:p>
            <a:r>
              <a:rPr lang="en-US" dirty="0"/>
              <a:t>Additional services:</a:t>
            </a:r>
          </a:p>
          <a:p>
            <a:pPr lvl="1"/>
            <a:r>
              <a:rPr lang="en-US" dirty="0"/>
              <a:t>Mammography</a:t>
            </a:r>
          </a:p>
          <a:p>
            <a:pPr lvl="1"/>
            <a:r>
              <a:rPr lang="en-US" dirty="0"/>
              <a:t>Expanded surgical options</a:t>
            </a:r>
          </a:p>
          <a:p>
            <a:pPr lvl="1"/>
            <a:r>
              <a:rPr lang="en-US" dirty="0"/>
              <a:t>Orthopedic procedures</a:t>
            </a:r>
          </a:p>
          <a:p>
            <a:pPr lvl="1"/>
            <a:r>
              <a:rPr lang="en-US" dirty="0"/>
              <a:t>Physical therapy</a:t>
            </a:r>
          </a:p>
          <a:p>
            <a:r>
              <a:rPr lang="en-US" dirty="0"/>
              <a:t>Plans for future additions of</a:t>
            </a:r>
          </a:p>
          <a:p>
            <a:pPr lvl="1"/>
            <a:r>
              <a:rPr lang="en-US" dirty="0"/>
              <a:t>Chemotherapy infusions</a:t>
            </a:r>
          </a:p>
          <a:p>
            <a:pPr lvl="1"/>
            <a:r>
              <a:rPr lang="en-US" dirty="0"/>
              <a:t>Cardiac rehabilitation</a:t>
            </a:r>
          </a:p>
          <a:p>
            <a:endParaRPr lang="en-US" dirty="0"/>
          </a:p>
        </p:txBody>
      </p:sp>
    </p:spTree>
    <p:extLst>
      <p:ext uri="{BB962C8B-B14F-4D97-AF65-F5344CB8AC3E}">
        <p14:creationId xmlns:p14="http://schemas.microsoft.com/office/powerpoint/2010/main" val="1745400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KEEPING PATIENTS CLOSE TO HOME</a:t>
            </a:r>
          </a:p>
        </p:txBody>
      </p:sp>
      <p:sp>
        <p:nvSpPr>
          <p:cNvPr id="3" name="Content Placeholder 2"/>
          <p:cNvSpPr>
            <a:spLocks noGrp="1"/>
          </p:cNvSpPr>
          <p:nvPr>
            <p:ph idx="1"/>
          </p:nvPr>
        </p:nvSpPr>
        <p:spPr>
          <a:xfrm>
            <a:off x="957532" y="1690688"/>
            <a:ext cx="10396268" cy="4351338"/>
          </a:xfrm>
        </p:spPr>
        <p:txBody>
          <a:bodyPr>
            <a:normAutofit/>
          </a:bodyPr>
          <a:lstStyle/>
          <a:p>
            <a:r>
              <a:rPr lang="en-US" sz="2400" dirty="0"/>
              <a:t>Rural areas often do not have close rehabilitation facilities</a:t>
            </a:r>
          </a:p>
          <a:p>
            <a:pPr lvl="1"/>
            <a:r>
              <a:rPr lang="en-US" dirty="0"/>
              <a:t>Swingbed programs allow patients to stay closer to home while they heal and strengthen</a:t>
            </a:r>
          </a:p>
          <a:p>
            <a:pPr lvl="1"/>
            <a:r>
              <a:rPr lang="en-US" dirty="0"/>
              <a:t>Patients can avoid transfers to another hospital for post-acute care</a:t>
            </a:r>
          </a:p>
          <a:p>
            <a:pPr lvl="1"/>
            <a:r>
              <a:rPr lang="en-US" dirty="0"/>
              <a:t>Family visits are more viable if patients are in swingbed programs close to their homes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296" y="3942272"/>
            <a:ext cx="3352340" cy="2234691"/>
          </a:xfrm>
          <a:prstGeom prst="rect">
            <a:avLst/>
          </a:prstGeom>
          <a:ln>
            <a:solidFill>
              <a:srgbClr val="921C1E"/>
            </a:solidFill>
          </a:ln>
        </p:spPr>
      </p:pic>
    </p:spTree>
    <p:extLst>
      <p:ext uri="{BB962C8B-B14F-4D97-AF65-F5344CB8AC3E}">
        <p14:creationId xmlns:p14="http://schemas.microsoft.com/office/powerpoint/2010/main" val="17633327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287" y="365125"/>
            <a:ext cx="11697419" cy="1325563"/>
          </a:xfrm>
        </p:spPr>
        <p:txBody>
          <a:bodyPr>
            <a:normAutofit/>
          </a:bodyPr>
          <a:lstStyle/>
          <a:p>
            <a:pPr algn="ctr"/>
            <a:r>
              <a:rPr lang="en-US" dirty="0"/>
              <a:t>BETTER CARE AND OUTCOME FOR PATIENTS</a:t>
            </a:r>
          </a:p>
        </p:txBody>
      </p:sp>
      <p:sp>
        <p:nvSpPr>
          <p:cNvPr id="3" name="Content Placeholder 2"/>
          <p:cNvSpPr>
            <a:spLocks noGrp="1"/>
          </p:cNvSpPr>
          <p:nvPr>
            <p:ph idx="1"/>
          </p:nvPr>
        </p:nvSpPr>
        <p:spPr/>
        <p:txBody>
          <a:bodyPr>
            <a:normAutofit/>
          </a:bodyPr>
          <a:lstStyle/>
          <a:p>
            <a:r>
              <a:rPr lang="en-US" sz="2400" dirty="0"/>
              <a:t>Reduction of the number of patients who have to be readmitted</a:t>
            </a:r>
          </a:p>
          <a:p>
            <a:pPr lvl="1"/>
            <a:r>
              <a:rPr lang="en-US" dirty="0"/>
              <a:t>Swingbed programs allow patients to stay in the hospital longer to ensure they are healthy and strong enough to return home</a:t>
            </a:r>
          </a:p>
          <a:p>
            <a:r>
              <a:rPr lang="en-US" sz="2400" dirty="0"/>
              <a:t>Access to staff who are trained in acute care</a:t>
            </a:r>
          </a:p>
          <a:p>
            <a:pPr lvl="1"/>
            <a:r>
              <a:rPr lang="en-US" dirty="0"/>
              <a:t>Nurses and providers for swingbed patients are often the same as those who care for acute patients</a:t>
            </a:r>
          </a:p>
          <a:p>
            <a:r>
              <a:rPr lang="en-US" sz="2400" dirty="0"/>
              <a:t>Lower patient-to-provider or nurse ratios</a:t>
            </a:r>
          </a:p>
          <a:p>
            <a:pPr lvl="1"/>
            <a:r>
              <a:rPr lang="en-US" dirty="0"/>
              <a:t>In a CAH, the ratio of providers and nursing staff to patients is lower, allowing more tailored, consistent care</a:t>
            </a:r>
          </a:p>
        </p:txBody>
      </p:sp>
    </p:spTree>
    <p:extLst>
      <p:ext uri="{BB962C8B-B14F-4D97-AF65-F5344CB8AC3E}">
        <p14:creationId xmlns:p14="http://schemas.microsoft.com/office/powerpoint/2010/main" val="30413252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WHAT HAS THE SWINGBED PROGRAM DONE FOR KHS</a:t>
            </a:r>
          </a:p>
        </p:txBody>
      </p:sp>
      <p:sp>
        <p:nvSpPr>
          <p:cNvPr id="3" name="Content Placeholder 2"/>
          <p:cNvSpPr>
            <a:spLocks noGrp="1"/>
          </p:cNvSpPr>
          <p:nvPr>
            <p:ph idx="1"/>
          </p:nvPr>
        </p:nvSpPr>
        <p:spPr>
          <a:xfrm>
            <a:off x="838200" y="1825625"/>
            <a:ext cx="5691996" cy="4351338"/>
          </a:xfrm>
        </p:spPr>
        <p:txBody>
          <a:bodyPr>
            <a:normAutofit/>
          </a:bodyPr>
          <a:lstStyle/>
          <a:p>
            <a:r>
              <a:rPr lang="en-US" dirty="0"/>
              <a:t>Fiscal Year Ending 6/30/24</a:t>
            </a:r>
          </a:p>
          <a:p>
            <a:pPr lvl="1"/>
            <a:r>
              <a:rPr lang="en-US" dirty="0"/>
              <a:t>676 Swingbed Days</a:t>
            </a:r>
          </a:p>
          <a:p>
            <a:pPr lvl="2"/>
            <a:r>
              <a:rPr lang="en-US" dirty="0"/>
              <a:t>55.7% of total days</a:t>
            </a:r>
          </a:p>
          <a:p>
            <a:pPr lvl="2"/>
            <a:r>
              <a:rPr lang="en-US" dirty="0"/>
              <a:t>4.3% of gross revenues</a:t>
            </a:r>
          </a:p>
          <a:p>
            <a:pPr lvl="2"/>
            <a:endParaRPr lang="en-US" dirty="0"/>
          </a:p>
          <a:p>
            <a:r>
              <a:rPr lang="en-US" dirty="0"/>
              <a:t>Success story of a heartwarming moment for a local patient.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6462" t="19769" r="34198" b="21111"/>
          <a:stretch/>
        </p:blipFill>
        <p:spPr>
          <a:xfrm rot="5400000">
            <a:off x="7198744" y="1597024"/>
            <a:ext cx="3597214" cy="4054416"/>
          </a:xfrm>
          <a:prstGeom prst="rect">
            <a:avLst/>
          </a:prstGeom>
          <a:ln>
            <a:solidFill>
              <a:srgbClr val="921C1E"/>
            </a:solidFill>
          </a:ln>
        </p:spPr>
      </p:pic>
    </p:spTree>
    <p:extLst>
      <p:ext uri="{BB962C8B-B14F-4D97-AF65-F5344CB8AC3E}">
        <p14:creationId xmlns:p14="http://schemas.microsoft.com/office/powerpoint/2010/main" val="38799699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Last Thursday, members of the Kimball Health Services team gathered to celebrate a truly inspiring milestone—Sally Johnson’s release from our care. Sally came to us after experiencing serious complications from surgery, and her family feared the worst. But with determination and the support of our incredible staff, Sally’s condition began to improve. She then transitioned into our Swing Bed Program, where she received 24/7 nursing care and daily rehabilitation to help her on the long road to recovery.</a:t>
            </a:r>
          </a:p>
          <a:p>
            <a:r>
              <a:rPr lang="en-US" dirty="0"/>
              <a:t>It was an emotional moment as Sally, surrounded by the team who helped her every step of the way, was able to leave the hospital. Tears flowed as Sally’s journey reached this important milestone—but there is still more to overcome, and we know she’ll continue to fight with the same strength that has brought her this far.</a:t>
            </a:r>
          </a:p>
          <a:p>
            <a:r>
              <a:rPr lang="en-US" dirty="0"/>
              <a:t>Sally is also the mother of our very own KHS Paramedic Heather Johnson, making this recovery all the more special for our KHS family.</a:t>
            </a:r>
          </a:p>
          <a:p>
            <a:r>
              <a:rPr lang="en-US" dirty="0"/>
              <a:t>We are so proud of Sally’s progress and will continue to support her in her recovery. Please join us in wishing Sally and her family all the best as they move forward on this journey!</a:t>
            </a:r>
          </a:p>
          <a:p>
            <a:pPr marL="0" indent="0">
              <a:buNone/>
            </a:pPr>
            <a:r>
              <a:rPr lang="en-US" dirty="0">
                <a:hlinkClick r:id="rId2"/>
              </a:rPr>
              <a:t>https://youtu.be/017oitSdu1A</a:t>
            </a:r>
            <a:endParaRPr lang="en-US" dirty="0"/>
          </a:p>
          <a:p>
            <a:endParaRPr lang="en-US" dirty="0"/>
          </a:p>
          <a:p>
            <a:endParaRPr lang="en-US" dirty="0"/>
          </a:p>
        </p:txBody>
      </p:sp>
      <p:sp>
        <p:nvSpPr>
          <p:cNvPr id="2" name="Title 1"/>
          <p:cNvSpPr>
            <a:spLocks noGrp="1"/>
          </p:cNvSpPr>
          <p:nvPr>
            <p:ph type="title"/>
          </p:nvPr>
        </p:nvSpPr>
        <p:spPr>
          <a:xfrm>
            <a:off x="1122209" y="500062"/>
            <a:ext cx="10515600" cy="1325563"/>
          </a:xfrm>
        </p:spPr>
        <p:txBody>
          <a:bodyPr>
            <a:normAutofit/>
          </a:bodyPr>
          <a:lstStyle/>
          <a:p>
            <a:pPr algn="ctr"/>
            <a:r>
              <a:rPr lang="en-US" sz="3200" dirty="0"/>
              <a:t>A Heartwarming Moment at Kimball Health Services </a:t>
            </a:r>
          </a:p>
        </p:txBody>
      </p:sp>
      <p:pic>
        <p:nvPicPr>
          <p:cNvPr id="8" name="Picture 7"/>
          <p:cNvPicPr>
            <a:picLocks noChangeAspect="1"/>
          </p:cNvPicPr>
          <p:nvPr/>
        </p:nvPicPr>
        <p:blipFill>
          <a:blip r:embed="rId3"/>
          <a:stretch>
            <a:fillRect/>
          </a:stretch>
        </p:blipFill>
        <p:spPr>
          <a:xfrm>
            <a:off x="10919409" y="945648"/>
            <a:ext cx="434391" cy="434391"/>
          </a:xfrm>
          <a:prstGeom prst="rect">
            <a:avLst/>
          </a:prstGeom>
        </p:spPr>
      </p:pic>
      <p:pic>
        <p:nvPicPr>
          <p:cNvPr id="13" name="Picture 12"/>
          <p:cNvPicPr>
            <a:picLocks noChangeAspect="1"/>
          </p:cNvPicPr>
          <p:nvPr/>
        </p:nvPicPr>
        <p:blipFill>
          <a:blip r:embed="rId3"/>
          <a:stretch>
            <a:fillRect/>
          </a:stretch>
        </p:blipFill>
        <p:spPr>
          <a:xfrm>
            <a:off x="1266329" y="945647"/>
            <a:ext cx="434391" cy="434391"/>
          </a:xfrm>
          <a:prstGeom prst="rect">
            <a:avLst/>
          </a:prstGeom>
        </p:spPr>
      </p:pic>
    </p:spTree>
    <p:extLst>
      <p:ext uri="{BB962C8B-B14F-4D97-AF65-F5344CB8AC3E}">
        <p14:creationId xmlns:p14="http://schemas.microsoft.com/office/powerpoint/2010/main" val="215494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Clinic Services</a:t>
            </a:r>
          </a:p>
        </p:txBody>
      </p:sp>
      <p:sp>
        <p:nvSpPr>
          <p:cNvPr id="4" name="Content Placeholder 3"/>
          <p:cNvSpPr>
            <a:spLocks noGrp="1"/>
          </p:cNvSpPr>
          <p:nvPr>
            <p:ph sz="half" idx="1"/>
          </p:nvPr>
        </p:nvSpPr>
        <p:spPr/>
        <p:txBody>
          <a:bodyPr>
            <a:normAutofit fontScale="92500" lnSpcReduction="10000"/>
          </a:bodyPr>
          <a:lstStyle/>
          <a:p>
            <a:r>
              <a:rPr lang="en-US" dirty="0"/>
              <a:t>Kimball Rural Health Clinic</a:t>
            </a:r>
          </a:p>
          <a:p>
            <a:pPr lvl="1"/>
            <a:r>
              <a:rPr lang="en-US" dirty="0"/>
              <a:t>Located on hospital site</a:t>
            </a:r>
          </a:p>
          <a:p>
            <a:pPr lvl="1"/>
            <a:r>
              <a:rPr lang="en-US" dirty="0"/>
              <a:t>Psychiatric Nurse Practitioner</a:t>
            </a:r>
          </a:p>
          <a:p>
            <a:pPr lvl="1"/>
            <a:r>
              <a:rPr lang="en-US" dirty="0"/>
              <a:t>Occupational Screenings-Hearing Booth</a:t>
            </a:r>
          </a:p>
          <a:p>
            <a:pPr lvl="1"/>
            <a:r>
              <a:rPr lang="en-US" dirty="0"/>
              <a:t>DOT Physicals</a:t>
            </a:r>
          </a:p>
          <a:p>
            <a:pPr lvl="1"/>
            <a:r>
              <a:rPr lang="en-US" dirty="0"/>
              <a:t>Vaccines for Children</a:t>
            </a:r>
          </a:p>
          <a:p>
            <a:endParaRPr lang="en-US" dirty="0"/>
          </a:p>
          <a:p>
            <a:r>
              <a:rPr lang="en-US" dirty="0"/>
              <a:t>Pine Bluffs RHC</a:t>
            </a:r>
          </a:p>
          <a:p>
            <a:pPr lvl="1"/>
            <a:r>
              <a:rPr lang="en-US" dirty="0"/>
              <a:t>Located in Pine Bluffs, Wyoming</a:t>
            </a:r>
          </a:p>
          <a:p>
            <a:pPr lvl="1"/>
            <a:r>
              <a:rPr lang="en-US" dirty="0"/>
              <a:t>DOT Physicals</a:t>
            </a:r>
          </a:p>
          <a:p>
            <a:pPr lvl="1"/>
            <a:r>
              <a:rPr lang="en-US" dirty="0"/>
              <a:t>Vaccines for Children</a:t>
            </a:r>
          </a:p>
          <a:p>
            <a:pPr lvl="1"/>
            <a:endParaRPr lang="en-US" dirty="0"/>
          </a:p>
          <a:p>
            <a:pPr lvl="1"/>
            <a:endParaRPr lang="en-US" dirty="0"/>
          </a:p>
          <a:p>
            <a:pPr marL="914400" lvl="2" indent="0">
              <a:buNone/>
            </a:pPr>
            <a:endParaRPr lang="en-US" dirty="0"/>
          </a:p>
          <a:p>
            <a:pPr lvl="1"/>
            <a:endParaRPr lang="en-US" dirty="0"/>
          </a:p>
        </p:txBody>
      </p:sp>
      <p:sp>
        <p:nvSpPr>
          <p:cNvPr id="5" name="Content Placeholder 4"/>
          <p:cNvSpPr>
            <a:spLocks noGrp="1"/>
          </p:cNvSpPr>
          <p:nvPr>
            <p:ph sz="half" idx="2"/>
          </p:nvPr>
        </p:nvSpPr>
        <p:spPr>
          <a:xfrm>
            <a:off x="6172200" y="1825625"/>
            <a:ext cx="5181600" cy="4351337"/>
          </a:xfrm>
        </p:spPr>
        <p:txBody>
          <a:bodyPr>
            <a:normAutofit fontScale="92500" lnSpcReduction="10000"/>
          </a:bodyPr>
          <a:lstStyle/>
          <a:p>
            <a:r>
              <a:rPr lang="en-US" dirty="0"/>
              <a:t>Outpatient Specialist Services </a:t>
            </a:r>
          </a:p>
          <a:p>
            <a:pPr lvl="1">
              <a:lnSpc>
                <a:spcPct val="120000"/>
              </a:lnSpc>
            </a:pPr>
            <a:r>
              <a:rPr lang="en-US" dirty="0"/>
              <a:t>Orthopedic </a:t>
            </a:r>
          </a:p>
          <a:p>
            <a:pPr lvl="1">
              <a:lnSpc>
                <a:spcPct val="120000"/>
              </a:lnSpc>
            </a:pPr>
            <a:r>
              <a:rPr lang="en-US" dirty="0"/>
              <a:t>ENT</a:t>
            </a:r>
          </a:p>
          <a:p>
            <a:pPr lvl="1">
              <a:lnSpc>
                <a:spcPct val="120000"/>
              </a:lnSpc>
            </a:pPr>
            <a:r>
              <a:rPr lang="en-US" dirty="0"/>
              <a:t>OB/GYN </a:t>
            </a:r>
          </a:p>
          <a:p>
            <a:pPr lvl="1">
              <a:lnSpc>
                <a:spcPct val="120000"/>
              </a:lnSpc>
            </a:pPr>
            <a:r>
              <a:rPr lang="en-US" dirty="0"/>
              <a:t>Neurology</a:t>
            </a:r>
          </a:p>
          <a:p>
            <a:pPr lvl="1">
              <a:lnSpc>
                <a:spcPct val="120000"/>
              </a:lnSpc>
            </a:pPr>
            <a:r>
              <a:rPr lang="en-US" dirty="0"/>
              <a:t>General Surgery</a:t>
            </a:r>
          </a:p>
          <a:p>
            <a:pPr lvl="1">
              <a:lnSpc>
                <a:spcPct val="120000"/>
              </a:lnSpc>
            </a:pPr>
            <a:r>
              <a:rPr lang="en-US" dirty="0"/>
              <a:t>Cardiac</a:t>
            </a:r>
          </a:p>
          <a:p>
            <a:pPr lvl="1">
              <a:lnSpc>
                <a:spcPct val="120000"/>
              </a:lnSpc>
            </a:pPr>
            <a:r>
              <a:rPr lang="en-US" dirty="0"/>
              <a:t>Pain Management</a:t>
            </a:r>
          </a:p>
        </p:txBody>
      </p:sp>
    </p:spTree>
    <p:extLst>
      <p:ext uri="{BB962C8B-B14F-4D97-AF65-F5344CB8AC3E}">
        <p14:creationId xmlns:p14="http://schemas.microsoft.com/office/powerpoint/2010/main" val="1677547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SERVICES</a:t>
            </a:r>
          </a:p>
        </p:txBody>
      </p:sp>
      <p:sp>
        <p:nvSpPr>
          <p:cNvPr id="4" name="Content Placeholder 3"/>
          <p:cNvSpPr>
            <a:spLocks noGrp="1"/>
          </p:cNvSpPr>
          <p:nvPr>
            <p:ph sz="half" idx="1"/>
          </p:nvPr>
        </p:nvSpPr>
        <p:spPr/>
        <p:txBody>
          <a:bodyPr>
            <a:normAutofit fontScale="85000" lnSpcReduction="20000"/>
          </a:bodyPr>
          <a:lstStyle/>
          <a:p>
            <a:r>
              <a:rPr lang="en-US" dirty="0"/>
              <a:t>Licensed for 14 beds</a:t>
            </a:r>
          </a:p>
          <a:p>
            <a:pPr lvl="1"/>
            <a:r>
              <a:rPr lang="en-US" dirty="0"/>
              <a:t>10 patient rooms</a:t>
            </a:r>
          </a:p>
          <a:p>
            <a:pPr lvl="2"/>
            <a:r>
              <a:rPr lang="en-US" dirty="0"/>
              <a:t>2 Bariatric</a:t>
            </a:r>
          </a:p>
          <a:p>
            <a:pPr lvl="2"/>
            <a:r>
              <a:rPr lang="en-US" dirty="0"/>
              <a:t>2 Isolation</a:t>
            </a:r>
          </a:p>
          <a:p>
            <a:r>
              <a:rPr lang="en-US" dirty="0"/>
              <a:t>Emergency Services</a:t>
            </a:r>
          </a:p>
          <a:p>
            <a:pPr lvl="1"/>
            <a:r>
              <a:rPr lang="en-US" dirty="0"/>
              <a:t>Trauma bay</a:t>
            </a:r>
          </a:p>
          <a:p>
            <a:pPr lvl="1"/>
            <a:r>
              <a:rPr lang="en-US" dirty="0"/>
              <a:t>2 Emergency bay</a:t>
            </a:r>
          </a:p>
          <a:p>
            <a:pPr lvl="1"/>
            <a:r>
              <a:rPr lang="en-US" dirty="0"/>
              <a:t>Advanced Life Support Ambulance Services </a:t>
            </a:r>
          </a:p>
          <a:p>
            <a:r>
              <a:rPr lang="en-US" dirty="0"/>
              <a:t>Surgical Services</a:t>
            </a:r>
          </a:p>
          <a:p>
            <a:pPr lvl="1"/>
            <a:r>
              <a:rPr lang="en-US" dirty="0"/>
              <a:t>3 Operating Suites</a:t>
            </a:r>
          </a:p>
          <a:p>
            <a:pPr lvl="1"/>
            <a:r>
              <a:rPr lang="en-US" dirty="0"/>
              <a:t>Procedure/Endoscopy room</a:t>
            </a:r>
          </a:p>
          <a:p>
            <a:pPr lvl="1"/>
            <a:r>
              <a:rPr lang="en-US" dirty="0"/>
              <a:t>7 Bays for Prep and Recovery </a:t>
            </a:r>
          </a:p>
          <a:p>
            <a:pPr lvl="1"/>
            <a:endParaRPr lang="en-US" dirty="0"/>
          </a:p>
        </p:txBody>
      </p:sp>
      <p:sp>
        <p:nvSpPr>
          <p:cNvPr id="5" name="Content Placeholder 4"/>
          <p:cNvSpPr>
            <a:spLocks noGrp="1"/>
          </p:cNvSpPr>
          <p:nvPr>
            <p:ph sz="half" idx="2"/>
          </p:nvPr>
        </p:nvSpPr>
        <p:spPr/>
        <p:txBody>
          <a:bodyPr>
            <a:normAutofit fontScale="85000" lnSpcReduction="20000"/>
          </a:bodyPr>
          <a:lstStyle/>
          <a:p>
            <a:r>
              <a:rPr lang="en-US" dirty="0"/>
              <a:t>Therapy Services</a:t>
            </a:r>
          </a:p>
          <a:p>
            <a:pPr lvl="1"/>
            <a:r>
              <a:rPr lang="en-US" dirty="0"/>
              <a:t>Occupational Therapy</a:t>
            </a:r>
          </a:p>
          <a:p>
            <a:pPr lvl="1"/>
            <a:r>
              <a:rPr lang="en-US" dirty="0"/>
              <a:t>Physical Therapy</a:t>
            </a:r>
          </a:p>
          <a:p>
            <a:pPr lvl="1"/>
            <a:r>
              <a:rPr lang="en-US" dirty="0"/>
              <a:t>Public School Services – IEP/IFSP</a:t>
            </a:r>
          </a:p>
          <a:p>
            <a:pPr lvl="1"/>
            <a:r>
              <a:rPr lang="en-US" dirty="0"/>
              <a:t>Concussion Protocol – SWAY</a:t>
            </a:r>
          </a:p>
          <a:p>
            <a:pPr marL="457200" lvl="1" indent="0">
              <a:buNone/>
            </a:pPr>
            <a:endParaRPr lang="en-US" dirty="0"/>
          </a:p>
          <a:p>
            <a:r>
              <a:rPr lang="en-US" dirty="0"/>
              <a:t>Radiology Services</a:t>
            </a:r>
          </a:p>
          <a:p>
            <a:pPr lvl="1"/>
            <a:r>
              <a:rPr lang="en-US" dirty="0"/>
              <a:t>Digital Radiography</a:t>
            </a:r>
          </a:p>
          <a:p>
            <a:pPr lvl="1"/>
            <a:r>
              <a:rPr lang="en-US" dirty="0"/>
              <a:t>3D Mammograms</a:t>
            </a:r>
          </a:p>
          <a:p>
            <a:pPr lvl="1"/>
            <a:r>
              <a:rPr lang="en-US" dirty="0"/>
              <a:t>CT Scan</a:t>
            </a:r>
          </a:p>
          <a:p>
            <a:pPr lvl="1"/>
            <a:r>
              <a:rPr lang="en-US" dirty="0"/>
              <a:t>MRI</a:t>
            </a:r>
          </a:p>
          <a:p>
            <a:pPr lvl="1"/>
            <a:r>
              <a:rPr lang="en-US" dirty="0"/>
              <a:t>Bone Density (DEXA)</a:t>
            </a:r>
          </a:p>
          <a:p>
            <a:pPr lvl="1"/>
            <a:r>
              <a:rPr lang="en-US" dirty="0"/>
              <a:t>Ultrasound</a:t>
            </a:r>
          </a:p>
          <a:p>
            <a:pPr lvl="1"/>
            <a:r>
              <a:rPr lang="en-US" dirty="0"/>
              <a:t>Nuclear Medicine</a:t>
            </a:r>
          </a:p>
          <a:p>
            <a:pPr marL="457200" lvl="1" indent="0">
              <a:buNone/>
            </a:pPr>
            <a:endParaRPr lang="en-US" dirty="0"/>
          </a:p>
        </p:txBody>
      </p:sp>
    </p:spTree>
    <p:extLst>
      <p:ext uri="{BB962C8B-B14F-4D97-AF65-F5344CB8AC3E}">
        <p14:creationId xmlns:p14="http://schemas.microsoft.com/office/powerpoint/2010/main" val="372382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WHAT IS A SWINGBED?</a:t>
            </a:r>
          </a:p>
        </p:txBody>
      </p:sp>
      <p:sp>
        <p:nvSpPr>
          <p:cNvPr id="3" name="Content Placeholder 2"/>
          <p:cNvSpPr>
            <a:spLocks noGrp="1"/>
          </p:cNvSpPr>
          <p:nvPr>
            <p:ph sz="half" idx="2"/>
          </p:nvPr>
        </p:nvSpPr>
        <p:spPr>
          <a:xfrm>
            <a:off x="6909757" y="2585970"/>
            <a:ext cx="4570501" cy="2830648"/>
          </a:xfrm>
        </p:spPr>
        <p:txBody>
          <a:bodyPr/>
          <a:lstStyle/>
          <a:p>
            <a:pPr marL="0" indent="0" algn="ctr">
              <a:buNone/>
            </a:pPr>
            <a:r>
              <a:rPr lang="en-US" dirty="0"/>
              <a:t>“I can’t say enough for the care I received from the nurses and physical therapists.  They did a great job and I got  my strength back.”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690688"/>
            <a:ext cx="5731534" cy="3821023"/>
          </a:xfrm>
          <a:prstGeom prst="rect">
            <a:avLst/>
          </a:prstGeom>
          <a:ln>
            <a:solidFill>
              <a:srgbClr val="921C1E"/>
            </a:solidFill>
          </a:ln>
        </p:spPr>
      </p:pic>
    </p:spTree>
    <p:extLst>
      <p:ext uri="{BB962C8B-B14F-4D97-AF65-F5344CB8AC3E}">
        <p14:creationId xmlns:p14="http://schemas.microsoft.com/office/powerpoint/2010/main" val="151977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ORIGIN OF SWING BEDS</a:t>
            </a:r>
          </a:p>
        </p:txBody>
      </p:sp>
      <p:sp>
        <p:nvSpPr>
          <p:cNvPr id="3" name="Content Placeholder 2"/>
          <p:cNvSpPr>
            <a:spLocks noGrp="1"/>
          </p:cNvSpPr>
          <p:nvPr>
            <p:ph idx="1"/>
          </p:nvPr>
        </p:nvSpPr>
        <p:spPr/>
        <p:txBody>
          <a:bodyPr/>
          <a:lstStyle/>
          <a:p>
            <a:pPr marL="0" indent="0">
              <a:buNone/>
            </a:pPr>
            <a:r>
              <a:rPr lang="en-US" altLang="en-US" dirty="0"/>
              <a:t>“What inspired and drove Swing Beds was the patient-centered approach to care and the ability to coordinate that care at different levels.”</a:t>
            </a:r>
          </a:p>
          <a:p>
            <a:pPr marL="0" indent="0">
              <a:buNone/>
            </a:pPr>
            <a:endParaRPr lang="en-US" altLang="en-US" dirty="0"/>
          </a:p>
          <a:p>
            <a:pPr marL="0" indent="0">
              <a:spcBef>
                <a:spcPct val="0"/>
              </a:spcBef>
              <a:buNone/>
            </a:pPr>
            <a:r>
              <a:rPr lang="en-US" altLang="en-US" sz="2400" dirty="0"/>
              <a:t>John Supplitt</a:t>
            </a:r>
          </a:p>
          <a:p>
            <a:pPr marL="0" indent="0">
              <a:spcBef>
                <a:spcPct val="0"/>
              </a:spcBef>
              <a:buNone/>
            </a:pPr>
            <a:r>
              <a:rPr lang="en-US" altLang="en-US" sz="2000" dirty="0"/>
              <a:t>American Hospital Association Senior Director of Rural Health Services</a:t>
            </a:r>
          </a:p>
          <a:p>
            <a:pPr marL="0" indent="0">
              <a:buNone/>
            </a:pPr>
            <a:endParaRPr lang="en-US" dirty="0"/>
          </a:p>
        </p:txBody>
      </p:sp>
    </p:spTree>
    <p:extLst>
      <p:ext uri="{BB962C8B-B14F-4D97-AF65-F5344CB8AC3E}">
        <p14:creationId xmlns:p14="http://schemas.microsoft.com/office/powerpoint/2010/main" val="3022515375"/>
      </p:ext>
    </p:extLst>
  </p:cSld>
  <p:clrMapOvr>
    <a:masterClrMapping/>
  </p:clrMapOvr>
</p:sld>
</file>

<file path=ppt/theme/theme1.xml><?xml version="1.0" encoding="utf-8"?>
<a:theme xmlns:a="http://schemas.openxmlformats.org/drawingml/2006/main" name="KHS Theme1">
  <a:themeElements>
    <a:clrScheme name="KHS Colors">
      <a:dk1>
        <a:sysClr val="windowText" lastClr="000000"/>
      </a:dk1>
      <a:lt1>
        <a:sysClr val="window" lastClr="FFFFFF"/>
      </a:lt1>
      <a:dk2>
        <a:srgbClr val="7F7F7F"/>
      </a:dk2>
      <a:lt2>
        <a:srgbClr val="E7E6E6"/>
      </a:lt2>
      <a:accent1>
        <a:srgbClr val="4E738A"/>
      </a:accent1>
      <a:accent2>
        <a:srgbClr val="921C1E"/>
      </a:accent2>
      <a:accent3>
        <a:srgbClr val="CCC4A7"/>
      </a:accent3>
      <a:accent4>
        <a:srgbClr val="93A596"/>
      </a:accent4>
      <a:accent5>
        <a:srgbClr val="354D5D"/>
      </a:accent5>
      <a:accent6>
        <a:srgbClr val="596B5C"/>
      </a:accent6>
      <a:hlink>
        <a:srgbClr val="DD4B4E"/>
      </a:hlink>
      <a:folHlink>
        <a:srgbClr val="82A3B8"/>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HS Theme1" id="{18D2B796-FB0E-4E60-91E2-5E515B7C1476}" vid="{381FC725-57DD-4A15-8B22-26BEC18DE6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965678c2b2513f2e6d938d490a6b5197">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6e6a8bc8e7e3a0826a56620005224849"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Props1.xml><?xml version="1.0" encoding="utf-8"?>
<ds:datastoreItem xmlns:ds="http://schemas.openxmlformats.org/officeDocument/2006/customXml" ds:itemID="{78DEBD45-E327-4AD3-8D66-F4987D2CDEC8}"/>
</file>

<file path=customXml/itemProps2.xml><?xml version="1.0" encoding="utf-8"?>
<ds:datastoreItem xmlns:ds="http://schemas.openxmlformats.org/officeDocument/2006/customXml" ds:itemID="{3E787E56-7E8B-4D8A-821D-378478E7FFAB}"/>
</file>

<file path=customXml/itemProps3.xml><?xml version="1.0" encoding="utf-8"?>
<ds:datastoreItem xmlns:ds="http://schemas.openxmlformats.org/officeDocument/2006/customXml" ds:itemID="{A6FB81B8-0C88-4263-AC9D-05756C2B5570}"/>
</file>

<file path=docProps/app.xml><?xml version="1.0" encoding="utf-8"?>
<Properties xmlns="http://schemas.openxmlformats.org/officeDocument/2006/extended-properties" xmlns:vt="http://schemas.openxmlformats.org/officeDocument/2006/docPropsVTypes">
  <Template>KHS Theme1</Template>
  <TotalTime>1772</TotalTime>
  <Words>3157</Words>
  <Application>Microsoft Office PowerPoint</Application>
  <PresentationFormat>Widescreen</PresentationFormat>
  <Paragraphs>373</Paragraphs>
  <Slides>53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Calibri-Italic</vt:lpstr>
      <vt:lpstr>Gill Sans MT</vt:lpstr>
      <vt:lpstr>Wingdings</vt:lpstr>
      <vt:lpstr>KHS Theme1</vt:lpstr>
      <vt:lpstr>Swing Bed Program</vt:lpstr>
      <vt:lpstr>Kimball Health Services</vt:lpstr>
      <vt:lpstr>OUR MISSION</vt:lpstr>
      <vt:lpstr>OUR VISION:  Kimball Health Services will be an outstanding rural medical facility providing excellent patient-centered care in a modern environment.</vt:lpstr>
      <vt:lpstr>PHYSICAL PLANT </vt:lpstr>
      <vt:lpstr>Clinic Services</vt:lpstr>
      <vt:lpstr>SERVICES</vt:lpstr>
      <vt:lpstr>WHAT IS A SWINGBED?</vt:lpstr>
      <vt:lpstr>ORIGIN OF SWING BEDS</vt:lpstr>
      <vt:lpstr>ORIGIN OF SWING BEDS</vt:lpstr>
      <vt:lpstr>SWING BEDS – THE BASICS</vt:lpstr>
      <vt:lpstr>SWING BEDS – THE BASICS</vt:lpstr>
      <vt:lpstr>ADMITTING TO SWING BED –  THE ORDER</vt:lpstr>
      <vt:lpstr>ADMITTING TO SWING BED – H &amp; P</vt:lpstr>
      <vt:lpstr>PHYSICIAN CERTIFICATION</vt:lpstr>
      <vt:lpstr>PHYSICIAN CERTIFICATION</vt:lpstr>
      <vt:lpstr>PowerPoint Presentation</vt:lpstr>
      <vt:lpstr>SWING BED REGULATORY REQUIREMENTS</vt:lpstr>
      <vt:lpstr>SWING BED MEDICAL NECESSITY – MEDICARE REQUIREMENTS</vt:lpstr>
      <vt:lpstr>SWING BED MEDICAL NECESSITY – MEDICARE REQUIREMENTS</vt:lpstr>
      <vt:lpstr>MEDICARE DEFINITION SKILLED NURSING AND SKILLED REHABILITATION SERVICES</vt:lpstr>
      <vt:lpstr>MEDICARE DEFINITION SKILLED NURSING AND SKILLED REHABILITATION SERVICES</vt:lpstr>
      <vt:lpstr>SWING BED MEDICAL NECESSITY – MEDICARE REQUIREMENTS</vt:lpstr>
      <vt:lpstr>SWING BED MEDICAL NECESSITY – MEDICARE REQUIREMENTS  (CONTINUED)</vt:lpstr>
      <vt:lpstr>EXAMPLES OF SKILLED CARE</vt:lpstr>
      <vt:lpstr>PowerPoint Presentation</vt:lpstr>
      <vt:lpstr>PowerPoint Presentation</vt:lpstr>
      <vt:lpstr>EXAMPLES OF NON-SKILLED CARE</vt:lpstr>
      <vt:lpstr>SWING BED – MEDICARE REIMBURSEMENT REQUIREMENTS </vt:lpstr>
      <vt:lpstr>PowerPoint Presentation</vt:lpstr>
      <vt:lpstr>SWING BED DOCUMENTATION</vt:lpstr>
      <vt:lpstr>PHYSICIAN SERVICES </vt:lpstr>
      <vt:lpstr>MULTI-DISCIPLINARY CARE PLAN MEETING </vt:lpstr>
      <vt:lpstr>HOW OFTEN DOES THE PROVIDER HAVE TO SEE A SWING BED PATIENT? </vt:lpstr>
      <vt:lpstr>PROGRESS NOTE DOCUMENTATION </vt:lpstr>
      <vt:lpstr>PHYSICIAN RECERTIFICATION </vt:lpstr>
      <vt:lpstr>PowerPoint Presentation</vt:lpstr>
      <vt:lpstr>DISCHARGE DOCUMENTATION </vt:lpstr>
      <vt:lpstr>SWING BEDS – FACILITY REQUIREMENTS </vt:lpstr>
      <vt:lpstr>SWING BEDS – FACILITY REQUIREMENTS </vt:lpstr>
      <vt:lpstr>SWING BEDS – FACILITY REQUIREMENTS </vt:lpstr>
      <vt:lpstr>EXAMPLES AND TOOLS</vt:lpstr>
      <vt:lpstr>PowerPoint Presentation</vt:lpstr>
      <vt:lpstr>PowerPoint Presentation</vt:lpstr>
      <vt:lpstr>KIMBALL MULTI-DISCIPLINARY PLAN OF CARE</vt:lpstr>
      <vt:lpstr>KIMBALL MULTI-DISCIPLINARY PLAN OF CARE (CONT)</vt:lpstr>
      <vt:lpstr>KIMBALL MULTI-DISCIPLINARY PLAN OF CARE (CONT)</vt:lpstr>
      <vt:lpstr>Benefits of a Swingbed Program to a CAH</vt:lpstr>
      <vt:lpstr>ALLEVIATING THE FINANCIAL BURDENS CAUSED BY PATIENT VOLUME FLUCTUATIONS</vt:lpstr>
      <vt:lpstr>KEEPING PATIENTS CLOSE TO HOME</vt:lpstr>
      <vt:lpstr>BETTER CARE AND OUTCOME FOR PATIENTS</vt:lpstr>
      <vt:lpstr>WHAT HAS THE SWINGBED PROGRAM DONE FOR KHS</vt:lpstr>
      <vt:lpstr>A Heartwarming Moment at Kimball Health Services </vt:lpstr>
    </vt:vector>
  </TitlesOfParts>
  <Company>Kimball Health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Snyder, Nicole</dc:creator>
  <cp:lastModifiedBy>Amber Kavan</cp:lastModifiedBy>
  <cp:revision>56</cp:revision>
  <dcterms:created xsi:type="dcterms:W3CDTF">2024-08-26T16:03:38Z</dcterms:created>
  <dcterms:modified xsi:type="dcterms:W3CDTF">2024-11-07T14:59:11Z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ies>
</file>