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6" r:id="rId4"/>
    <p:sldId id="258" r:id="rId5"/>
    <p:sldId id="259" r:id="rId6"/>
    <p:sldId id="260" r:id="rId7"/>
    <p:sldId id="267" r:id="rId8"/>
    <p:sldId id="261" r:id="rId9"/>
    <p:sldId id="268" r:id="rId10"/>
    <p:sldId id="269" r:id="rId11"/>
    <p:sldId id="262" r:id="rId12"/>
    <p:sldId id="264" r:id="rId13"/>
    <p:sldId id="265" r:id="rId14"/>
    <p:sldId id="263"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Montserrat Classic" panose="020B0604020202020204" charset="0"/>
      <p:regular r:id="rId20"/>
    </p:embeddedFont>
    <p:embeddedFont>
      <p:font typeface="Montserrat Extra-Bold" panose="020B0604020202020204" charset="0"/>
      <p:regular r:id="rId21"/>
    </p:embeddedFont>
    <p:embeddedFont>
      <p:font typeface="Montserrat Extra-Bold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5F09"/>
    <a:srgbClr val="D5A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750" autoAdjust="0"/>
  </p:normalViewPr>
  <p:slideViewPr>
    <p:cSldViewPr>
      <p:cViewPr varScale="1">
        <p:scale>
          <a:sx n="72" d="100"/>
          <a:sy n="72" d="100"/>
        </p:scale>
        <p:origin x="6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 of tabs Prescribed per Med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strRef>
              <c:f>Sheet2!$G$1:$G$14</c:f>
              <c:strCache>
                <c:ptCount val="14"/>
                <c:pt idx="0">
                  <c:v>diazepam 5 mg tablet</c:v>
                </c:pt>
                <c:pt idx="1">
                  <c:v>hydrocodone 10 mg-acetaminophen 325 mg tablet</c:v>
                </c:pt>
                <c:pt idx="2">
                  <c:v>hydrocodone 5 mg-acetaminophen 325 mg tablet</c:v>
                </c:pt>
                <c:pt idx="3">
                  <c:v>hydrocodone 7.5 mg-acetaminophen 325 mg tablet</c:v>
                </c:pt>
                <c:pt idx="4">
                  <c:v>hydrocodone 7.5 mg-acetaminophen 325 mg/15 mL oral solution</c:v>
                </c:pt>
                <c:pt idx="5">
                  <c:v>hydromorphone 2 mg tablet</c:v>
                </c:pt>
                <c:pt idx="6">
                  <c:v>lorazepam 2 mg tablet</c:v>
                </c:pt>
                <c:pt idx="7">
                  <c:v>oxycodone 10 mg tablet</c:v>
                </c:pt>
                <c:pt idx="8">
                  <c:v>oxycodone 5 mg capsule</c:v>
                </c:pt>
                <c:pt idx="9">
                  <c:v>oxycodone 5 mg tablet</c:v>
                </c:pt>
                <c:pt idx="10">
                  <c:v>oxycodone-acetaminophen 5 mg-325 mg tablet</c:v>
                </c:pt>
                <c:pt idx="11">
                  <c:v>temazepam 15 mg capsule</c:v>
                </c:pt>
                <c:pt idx="12">
                  <c:v>tramadol 100 mg tablet</c:v>
                </c:pt>
                <c:pt idx="13">
                  <c:v>tramadol 50 mg tablet</c:v>
                </c:pt>
              </c:strCache>
            </c:strRef>
          </c:cat>
          <c:val>
            <c:numRef>
              <c:f>Sheet2!$H$1:$H$14</c:f>
              <c:numCache>
                <c:formatCode>General</c:formatCode>
                <c:ptCount val="14"/>
                <c:pt idx="0">
                  <c:v>204</c:v>
                </c:pt>
                <c:pt idx="1">
                  <c:v>349</c:v>
                </c:pt>
                <c:pt idx="2">
                  <c:v>16998</c:v>
                </c:pt>
                <c:pt idx="3">
                  <c:v>546</c:v>
                </c:pt>
                <c:pt idx="4">
                  <c:v>316</c:v>
                </c:pt>
                <c:pt idx="5">
                  <c:v>505</c:v>
                </c:pt>
                <c:pt idx="6">
                  <c:v>55</c:v>
                </c:pt>
                <c:pt idx="7">
                  <c:v>100</c:v>
                </c:pt>
                <c:pt idx="8">
                  <c:v>570</c:v>
                </c:pt>
                <c:pt idx="9">
                  <c:v>5561</c:v>
                </c:pt>
                <c:pt idx="10">
                  <c:v>4773</c:v>
                </c:pt>
                <c:pt idx="11">
                  <c:v>45</c:v>
                </c:pt>
                <c:pt idx="12">
                  <c:v>20</c:v>
                </c:pt>
                <c:pt idx="13">
                  <c:v>4960</c:v>
                </c:pt>
              </c:numCache>
            </c:numRef>
          </c:val>
          <c:extLst>
            <c:ext xmlns:c16="http://schemas.microsoft.com/office/drawing/2014/chart" uri="{C3380CC4-5D6E-409C-BE32-E72D297353CC}">
              <c16:uniqueId val="{00000000-FEC6-485F-B0F9-9DEFEF6FC385}"/>
            </c:ext>
          </c:extLst>
        </c:ser>
        <c:dLbls>
          <c:showLegendKey val="0"/>
          <c:showVal val="0"/>
          <c:showCatName val="0"/>
          <c:showSerName val="0"/>
          <c:showPercent val="0"/>
          <c:showBubbleSize val="0"/>
        </c:dLbls>
        <c:gapWidth val="150"/>
        <c:shape val="box"/>
        <c:axId val="501266976"/>
        <c:axId val="501269856"/>
        <c:axId val="0"/>
      </c:bar3DChart>
      <c:catAx>
        <c:axId val="5012669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01269856"/>
        <c:crosses val="autoZero"/>
        <c:auto val="1"/>
        <c:lblAlgn val="ctr"/>
        <c:lblOffset val="100"/>
        <c:noMultiLvlLbl val="0"/>
      </c:catAx>
      <c:valAx>
        <c:axId val="50126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266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Tabs per Patient Prescribed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strRef>
              <c:f>Sheet2!$G$1:$G$14</c:f>
              <c:strCache>
                <c:ptCount val="14"/>
                <c:pt idx="0">
                  <c:v>diazepam 5 mg tablet</c:v>
                </c:pt>
                <c:pt idx="1">
                  <c:v>hydrocodone 10 mg-acetaminophen 325 mg tablet</c:v>
                </c:pt>
                <c:pt idx="2">
                  <c:v>hydrocodone 5 mg-acetaminophen 325 mg tablet</c:v>
                </c:pt>
                <c:pt idx="3">
                  <c:v>hydrocodone 7.5 mg-acetaminophen 325 mg tablet</c:v>
                </c:pt>
                <c:pt idx="4">
                  <c:v>hydrocodone 7.5 mg-acetaminophen 325 mg/15 mL oral solution</c:v>
                </c:pt>
                <c:pt idx="5">
                  <c:v>hydromorphone 2 mg tablet</c:v>
                </c:pt>
                <c:pt idx="6">
                  <c:v>lorazepam 2 mg tablet</c:v>
                </c:pt>
                <c:pt idx="7">
                  <c:v>oxycodone 10 mg tablet</c:v>
                </c:pt>
                <c:pt idx="8">
                  <c:v>oxycodone 5 mg capsule</c:v>
                </c:pt>
                <c:pt idx="9">
                  <c:v>oxycodone 5 mg tablet</c:v>
                </c:pt>
                <c:pt idx="10">
                  <c:v>oxycodone-acetaminophen 5 mg-325 mg tablet</c:v>
                </c:pt>
                <c:pt idx="11">
                  <c:v>temazepam 15 mg capsule</c:v>
                </c:pt>
                <c:pt idx="12">
                  <c:v>tramadol 100 mg tablet</c:v>
                </c:pt>
                <c:pt idx="13">
                  <c:v>tramadol 50 mg tablet</c:v>
                </c:pt>
              </c:strCache>
            </c:strRef>
          </c:cat>
          <c:val>
            <c:numRef>
              <c:f>Sheet2!$J$1:$J$14</c:f>
              <c:numCache>
                <c:formatCode>General</c:formatCode>
                <c:ptCount val="14"/>
                <c:pt idx="0">
                  <c:v>13.6</c:v>
                </c:pt>
                <c:pt idx="1">
                  <c:v>12.464285714285714</c:v>
                </c:pt>
                <c:pt idx="2">
                  <c:v>23.575589459084604</c:v>
                </c:pt>
                <c:pt idx="3">
                  <c:v>28.736842105263158</c:v>
                </c:pt>
                <c:pt idx="4">
                  <c:v>45.142857142857146</c:v>
                </c:pt>
                <c:pt idx="5">
                  <c:v>28.055555555555557</c:v>
                </c:pt>
                <c:pt idx="6">
                  <c:v>18.333333333333332</c:v>
                </c:pt>
                <c:pt idx="7">
                  <c:v>100</c:v>
                </c:pt>
                <c:pt idx="8">
                  <c:v>30</c:v>
                </c:pt>
                <c:pt idx="9">
                  <c:v>26.735576923076923</c:v>
                </c:pt>
                <c:pt idx="10">
                  <c:v>19.97071129707113</c:v>
                </c:pt>
                <c:pt idx="11">
                  <c:v>22.5</c:v>
                </c:pt>
                <c:pt idx="12">
                  <c:v>20</c:v>
                </c:pt>
                <c:pt idx="13">
                  <c:v>21.946902654867255</c:v>
                </c:pt>
              </c:numCache>
            </c:numRef>
          </c:val>
          <c:extLst>
            <c:ext xmlns:c16="http://schemas.microsoft.com/office/drawing/2014/chart" uri="{C3380CC4-5D6E-409C-BE32-E72D297353CC}">
              <c16:uniqueId val="{00000000-07D2-46BA-AC78-B791A9C09C3B}"/>
            </c:ext>
          </c:extLst>
        </c:ser>
        <c:dLbls>
          <c:showLegendKey val="0"/>
          <c:showVal val="0"/>
          <c:showCatName val="0"/>
          <c:showSerName val="0"/>
          <c:showPercent val="0"/>
          <c:showBubbleSize val="0"/>
        </c:dLbls>
        <c:gapWidth val="150"/>
        <c:shape val="box"/>
        <c:axId val="900849000"/>
        <c:axId val="900852600"/>
        <c:axId val="0"/>
      </c:bar3DChart>
      <c:catAx>
        <c:axId val="9008490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0852600"/>
        <c:crosses val="autoZero"/>
        <c:auto val="1"/>
        <c:lblAlgn val="ctr"/>
        <c:lblOffset val="100"/>
        <c:noMultiLvlLbl val="0"/>
      </c:catAx>
      <c:valAx>
        <c:axId val="900852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0849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mp"/><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40790" y="0"/>
            <a:ext cx="212090" cy="5143500"/>
          </a:xfrm>
          <a:custGeom>
            <a:avLst/>
            <a:gdLst/>
            <a:ahLst/>
            <a:cxnLst/>
            <a:rect l="l" t="t" r="r" b="b"/>
            <a:pathLst>
              <a:path w="55859" h="1354667">
                <a:moveTo>
                  <a:pt x="0" y="0"/>
                </a:moveTo>
                <a:lnTo>
                  <a:pt x="55859" y="0"/>
                </a:lnTo>
                <a:lnTo>
                  <a:pt x="55859" y="1354667"/>
                </a:lnTo>
                <a:lnTo>
                  <a:pt x="0" y="1354667"/>
                </a:lnTo>
                <a:close/>
              </a:path>
            </a:pathLst>
          </a:custGeom>
          <a:solidFill>
            <a:srgbClr val="C75F09"/>
          </a:solidFill>
        </p:spPr>
      </p:sp>
      <p:grpSp>
        <p:nvGrpSpPr>
          <p:cNvPr id="5" name="Group 5"/>
          <p:cNvGrpSpPr/>
          <p:nvPr/>
        </p:nvGrpSpPr>
        <p:grpSpPr>
          <a:xfrm>
            <a:off x="11972773" y="2005394"/>
            <a:ext cx="6010427" cy="242506"/>
            <a:chOff x="0" y="-38100"/>
            <a:chExt cx="812800" cy="188833"/>
          </a:xfrm>
          <a:solidFill>
            <a:srgbClr val="C75F09"/>
          </a:solidFill>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grpFill/>
          </p:spPr>
        </p:sp>
        <p:sp>
          <p:nvSpPr>
            <p:cNvPr id="7" name="TextBox 7"/>
            <p:cNvSpPr txBox="1"/>
            <p:nvPr/>
          </p:nvSpPr>
          <p:spPr>
            <a:xfrm>
              <a:off x="0" y="-38100"/>
              <a:ext cx="812800" cy="188833"/>
            </a:xfrm>
            <a:prstGeom prst="rect">
              <a:avLst/>
            </a:prstGeom>
            <a:grpFill/>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2829775" y="4088040"/>
            <a:ext cx="13248425"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Quality Residency</a:t>
            </a:r>
          </a:p>
        </p:txBody>
      </p:sp>
      <p:sp>
        <p:nvSpPr>
          <p:cNvPr id="10" name="TextBox 10"/>
          <p:cNvSpPr txBox="1"/>
          <p:nvPr/>
        </p:nvSpPr>
        <p:spPr>
          <a:xfrm>
            <a:off x="2829775" y="5238750"/>
            <a:ext cx="12181625" cy="1359346"/>
          </a:xfrm>
          <a:prstGeom prst="rect">
            <a:avLst/>
          </a:prstGeom>
        </p:spPr>
        <p:txBody>
          <a:bodyPr wrap="square" lIns="0" tIns="0" rIns="0" bIns="0" rtlCol="0" anchor="t">
            <a:spAutoFit/>
          </a:bodyPr>
          <a:lstStyle/>
          <a:p>
            <a:pPr>
              <a:lnSpc>
                <a:spcPts val="10560"/>
              </a:lnSpc>
            </a:pPr>
            <a:r>
              <a:rPr lang="en-US" sz="9600" dirty="0">
                <a:solidFill>
                  <a:schemeClr val="accent3">
                    <a:lumMod val="50000"/>
                  </a:schemeClr>
                </a:solidFill>
                <a:latin typeface="Montserrat Extra-Bold"/>
              </a:rPr>
              <a:t>Capstone Project</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dirty="0">
                <a:solidFill>
                  <a:srgbClr val="25B1DD"/>
                </a:solidFill>
                <a:latin typeface="Montserrat Classic"/>
              </a:rPr>
              <a:t>nebraskahospitals.org</a:t>
            </a:r>
          </a:p>
        </p:txBody>
      </p:sp>
      <p:sp>
        <p:nvSpPr>
          <p:cNvPr id="12" name="TextBox 12"/>
          <p:cNvSpPr txBox="1"/>
          <p:nvPr/>
        </p:nvSpPr>
        <p:spPr>
          <a:xfrm>
            <a:off x="2829775" y="7008131"/>
            <a:ext cx="10657625" cy="444737"/>
          </a:xfrm>
          <a:prstGeom prst="rect">
            <a:avLst/>
          </a:prstGeom>
        </p:spPr>
        <p:txBody>
          <a:bodyPr wrap="square" lIns="0" tIns="0" rIns="0" bIns="0" rtlCol="0" anchor="t">
            <a:spAutoFit/>
          </a:bodyPr>
          <a:lstStyle/>
          <a:p>
            <a:pPr>
              <a:lnSpc>
                <a:spcPts val="3920"/>
              </a:lnSpc>
            </a:pPr>
            <a:r>
              <a:rPr lang="en-US" sz="2800" spc="963" dirty="0">
                <a:solidFill>
                  <a:srgbClr val="D5A92D"/>
                </a:solidFill>
                <a:latin typeface="Montserrat Classic"/>
              </a:rPr>
              <a:t>Erica Lauder MSN, RN, CNOR</a:t>
            </a:r>
          </a:p>
        </p:txBody>
      </p:sp>
      <p:pic>
        <p:nvPicPr>
          <p:cNvPr id="1026" name="Picture 2" descr="http://infostation/Documents/Branding%20Materials/Logos/BBGH_logo_color.png">
            <a:extLst>
              <a:ext uri="{FF2B5EF4-FFF2-40B4-BE49-F238E27FC236}">
                <a16:creationId xmlns:a16="http://schemas.microsoft.com/office/drawing/2014/main" id="{50490915-A7D0-4D82-B175-47150C763F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37614" y="769537"/>
            <a:ext cx="4545377" cy="1042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7">
            <a:extLst>
              <a:ext uri="{FF2B5EF4-FFF2-40B4-BE49-F238E27FC236}">
                <a16:creationId xmlns:a16="http://schemas.microsoft.com/office/drawing/2014/main" id="{B313D652-9C39-7482-6AFD-DA9FBABC230A}"/>
              </a:ext>
            </a:extLst>
          </p:cNvPr>
          <p:cNvSpPr txBox="1"/>
          <p:nvPr/>
        </p:nvSpPr>
        <p:spPr>
          <a:xfrm>
            <a:off x="228600" y="339540"/>
            <a:ext cx="76200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Plan ~ Do ~ Study ~ Act</a:t>
            </a:r>
          </a:p>
        </p:txBody>
      </p:sp>
      <p:pic>
        <p:nvPicPr>
          <p:cNvPr id="12" name="Picture 11">
            <a:extLst>
              <a:ext uri="{FF2B5EF4-FFF2-40B4-BE49-F238E27FC236}">
                <a16:creationId xmlns:a16="http://schemas.microsoft.com/office/drawing/2014/main" id="{FCACB9B2-97CB-43A2-9F0F-EF47F6535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952500"/>
            <a:ext cx="6096000" cy="8664478"/>
          </a:xfrm>
          <a:prstGeom prst="rect">
            <a:avLst/>
          </a:prstGeom>
        </p:spPr>
      </p:pic>
    </p:spTree>
    <p:extLst>
      <p:ext uri="{BB962C8B-B14F-4D97-AF65-F5344CB8AC3E}">
        <p14:creationId xmlns:p14="http://schemas.microsoft.com/office/powerpoint/2010/main" val="3918207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C75F09"/>
          </a:solidFill>
        </p:spPr>
      </p:sp>
      <p:sp>
        <p:nvSpPr>
          <p:cNvPr id="7" name="TextBox 7"/>
          <p:cNvSpPr txBox="1"/>
          <p:nvPr/>
        </p:nvSpPr>
        <p:spPr>
          <a:xfrm>
            <a:off x="1315878" y="2897577"/>
            <a:ext cx="15600522"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Data and Trends September 2023-September 2024</a:t>
            </a:r>
          </a:p>
        </p:txBody>
      </p:sp>
      <p:sp>
        <p:nvSpPr>
          <p:cNvPr id="14" name="Freeform 14"/>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C75F09"/>
          </a:solidFill>
        </p:spPr>
      </p:sp>
      <p:graphicFrame>
        <p:nvGraphicFramePr>
          <p:cNvPr id="9" name="Chart 8">
            <a:extLst>
              <a:ext uri="{FF2B5EF4-FFF2-40B4-BE49-F238E27FC236}">
                <a16:creationId xmlns:a16="http://schemas.microsoft.com/office/drawing/2014/main" id="{A1607455-BC77-D44A-E38A-D68756FE8332}"/>
              </a:ext>
            </a:extLst>
          </p:cNvPr>
          <p:cNvGraphicFramePr>
            <a:graphicFrameLocks/>
          </p:cNvGraphicFramePr>
          <p:nvPr>
            <p:extLst>
              <p:ext uri="{D42A27DB-BD31-4B8C-83A1-F6EECF244321}">
                <p14:modId xmlns:p14="http://schemas.microsoft.com/office/powerpoint/2010/main" val="674020392"/>
              </p:ext>
            </p:extLst>
          </p:nvPr>
        </p:nvGraphicFramePr>
        <p:xfrm>
          <a:off x="381000" y="3390900"/>
          <a:ext cx="8305800" cy="49120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606560EF-A319-7102-936B-3FD1F7ED7F3C}"/>
              </a:ext>
            </a:extLst>
          </p:cNvPr>
          <p:cNvGraphicFramePr>
            <a:graphicFrameLocks/>
          </p:cNvGraphicFramePr>
          <p:nvPr>
            <p:extLst>
              <p:ext uri="{D42A27DB-BD31-4B8C-83A1-F6EECF244321}">
                <p14:modId xmlns:p14="http://schemas.microsoft.com/office/powerpoint/2010/main" val="276103698"/>
              </p:ext>
            </p:extLst>
          </p:nvPr>
        </p:nvGraphicFramePr>
        <p:xfrm>
          <a:off x="9677400" y="3390900"/>
          <a:ext cx="7848599"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E24737B-27EE-4E67-981C-DABA0476BB20}"/>
              </a:ext>
            </a:extLst>
          </p:cNvPr>
          <p:cNvSpPr txBox="1"/>
          <p:nvPr/>
        </p:nvSpPr>
        <p:spPr>
          <a:xfrm>
            <a:off x="228598" y="8118304"/>
            <a:ext cx="8001002" cy="369332"/>
          </a:xfrm>
          <a:prstGeom prst="rect">
            <a:avLst/>
          </a:prstGeom>
          <a:noFill/>
        </p:spPr>
        <p:txBody>
          <a:bodyPr wrap="square" rtlCol="0">
            <a:spAutoFit/>
          </a:bodyPr>
          <a:lstStyle/>
          <a:p>
            <a:r>
              <a:rPr lang="en-US" dirty="0"/>
              <a:t>17,000 Norco’s prescribed over 12 months to Post Surgical Patients by e-prescribe. </a:t>
            </a:r>
          </a:p>
        </p:txBody>
      </p:sp>
      <p:sp>
        <p:nvSpPr>
          <p:cNvPr id="4" name="TextBox 3">
            <a:extLst>
              <a:ext uri="{FF2B5EF4-FFF2-40B4-BE49-F238E27FC236}">
                <a16:creationId xmlns:a16="http://schemas.microsoft.com/office/drawing/2014/main" id="{2469D10A-BDB6-4740-AC46-B28E6D4B0ABE}"/>
              </a:ext>
            </a:extLst>
          </p:cNvPr>
          <p:cNvSpPr txBox="1"/>
          <p:nvPr/>
        </p:nvSpPr>
        <p:spPr>
          <a:xfrm>
            <a:off x="9486899" y="8118304"/>
            <a:ext cx="7772401" cy="369332"/>
          </a:xfrm>
          <a:prstGeom prst="rect">
            <a:avLst/>
          </a:prstGeom>
          <a:noFill/>
        </p:spPr>
        <p:txBody>
          <a:bodyPr wrap="square" rtlCol="0">
            <a:spAutoFit/>
          </a:bodyPr>
          <a:lstStyle/>
          <a:p>
            <a:r>
              <a:rPr lang="en-US" dirty="0"/>
              <a:t>By October 2025 the goal is to decrease the number of pills prescribed by 60%.</a:t>
            </a:r>
          </a:p>
        </p:txBody>
      </p:sp>
      <p:pic>
        <p:nvPicPr>
          <p:cNvPr id="17" name="Picture 2" descr="http://infostation/Documents/Branding%20Materials/Logos/BBGH_logo_color.png">
            <a:extLst>
              <a:ext uri="{FF2B5EF4-FFF2-40B4-BE49-F238E27FC236}">
                <a16:creationId xmlns:a16="http://schemas.microsoft.com/office/drawing/2014/main" id="{9663A286-9272-4ED9-8559-FC4F8C4B81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162" y="363784"/>
            <a:ext cx="4545377" cy="1042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C75F09"/>
          </a:solidFill>
        </p:spPr>
      </p:sp>
      <p:sp>
        <p:nvSpPr>
          <p:cNvPr id="7" name="TextBox 7"/>
          <p:cNvSpPr txBox="1"/>
          <p:nvPr/>
        </p:nvSpPr>
        <p:spPr>
          <a:xfrm>
            <a:off x="1371600" y="2413635"/>
            <a:ext cx="9580722"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Return on Investment (ROI)</a:t>
            </a:r>
          </a:p>
        </p:txBody>
      </p:sp>
      <p:sp>
        <p:nvSpPr>
          <p:cNvPr id="14" name="Freeform 14"/>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C75F09"/>
          </a:solidFill>
        </p:spPr>
      </p:sp>
      <p:sp>
        <p:nvSpPr>
          <p:cNvPr id="18" name="TextBox 17">
            <a:extLst>
              <a:ext uri="{FF2B5EF4-FFF2-40B4-BE49-F238E27FC236}">
                <a16:creationId xmlns:a16="http://schemas.microsoft.com/office/drawing/2014/main" id="{A3625C02-4935-4C92-3FAA-5D727F0CF65A}"/>
              </a:ext>
            </a:extLst>
          </p:cNvPr>
          <p:cNvSpPr txBox="1"/>
          <p:nvPr/>
        </p:nvSpPr>
        <p:spPr>
          <a:xfrm>
            <a:off x="1371600" y="3088721"/>
            <a:ext cx="15773400" cy="5570756"/>
          </a:xfrm>
          <a:prstGeom prst="rect">
            <a:avLst/>
          </a:prstGeom>
          <a:noFill/>
        </p:spPr>
        <p:txBody>
          <a:bodyPr wrap="square">
            <a:spAutoFit/>
          </a:bodyPr>
          <a:lstStyle/>
          <a:p>
            <a:r>
              <a:rPr lang="en-US" sz="3200" dirty="0">
                <a:latin typeface="Montserrat Classic" panose="020B0604020202020204" charset="0"/>
              </a:rPr>
              <a:t>Explore the financial implications of the project:</a:t>
            </a:r>
          </a:p>
          <a:p>
            <a:endParaRPr lang="en-US" sz="32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Will costs/expenses be incurred to make noted changes?</a:t>
            </a:r>
          </a:p>
          <a:p>
            <a:pPr marL="800100" lvl="1" indent="-342900">
              <a:buFont typeface="Courier New" panose="02070309020205020404" pitchFamily="49" charset="0"/>
              <a:buChar char="o"/>
            </a:pPr>
            <a:r>
              <a:rPr lang="en-US" sz="2000" dirty="0">
                <a:latin typeface="Montserrat Classic" panose="020B0604020202020204" charset="0"/>
              </a:rPr>
              <a:t>Additional staff? No additional staff needed to complete this, Nurse Navigator or Clinic Nurse will enroll patient in program</a:t>
            </a:r>
          </a:p>
          <a:p>
            <a:pPr marL="800100" lvl="1" indent="-342900">
              <a:buFont typeface="Courier New" panose="02070309020205020404" pitchFamily="49" charset="0"/>
              <a:buChar char="o"/>
            </a:pPr>
            <a:r>
              <a:rPr lang="en-US" sz="2000" dirty="0">
                <a:latin typeface="Montserrat Classic" panose="020B0604020202020204" charset="0"/>
              </a:rPr>
              <a:t>Additional hours? Limited time needed to invest in orders and limited information needed to complete enrollment</a:t>
            </a:r>
          </a:p>
          <a:p>
            <a:pPr marL="800100" lvl="1" indent="-342900">
              <a:buFont typeface="Courier New" panose="02070309020205020404" pitchFamily="49" charset="0"/>
              <a:buChar char="o"/>
            </a:pPr>
            <a:r>
              <a:rPr lang="en-US" sz="2000" dirty="0">
                <a:latin typeface="Montserrat Classic" panose="020B0604020202020204" charset="0"/>
              </a:rPr>
              <a:t>Equipment? Goldfinch supplies Prepared for Surgery Kit for patients</a:t>
            </a:r>
          </a:p>
          <a:p>
            <a:pPr marL="800100" lvl="1" indent="-342900">
              <a:buFont typeface="Courier New" panose="02070309020205020404" pitchFamily="49" charset="0"/>
              <a:buChar char="o"/>
            </a:pPr>
            <a:r>
              <a:rPr lang="en-US" sz="2000" dirty="0">
                <a:latin typeface="Montserrat Classic" panose="020B0604020202020204" charset="0"/>
              </a:rPr>
              <a:t>IT expense? No IT expense needed</a:t>
            </a:r>
          </a:p>
          <a:p>
            <a:pPr marL="800100" lvl="1" indent="-342900">
              <a:buFont typeface="Courier New" panose="02070309020205020404" pitchFamily="49" charset="0"/>
              <a:buChar char="o"/>
            </a:pPr>
            <a:endParaRPr lang="en-US" sz="2000" dirty="0">
              <a:latin typeface="Montserrat Classic" panose="020B0604020202020204" charset="0"/>
            </a:endParaRPr>
          </a:p>
          <a:p>
            <a:pPr lvl="1"/>
            <a:endParaRPr lang="en-US" sz="20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What savings/revenue will be noted?</a:t>
            </a:r>
          </a:p>
          <a:p>
            <a:pPr marL="800100" lvl="1" indent="-342900">
              <a:buFont typeface="Courier New" panose="02070309020205020404" pitchFamily="49" charset="0"/>
              <a:buChar char="o"/>
            </a:pPr>
            <a:r>
              <a:rPr lang="en-US" sz="2000" dirty="0">
                <a:latin typeface="Montserrat Classic" panose="020B0604020202020204" charset="0"/>
              </a:rPr>
              <a:t>Decreased harms? Patients have an increased success rate by being enrolled in ERAS and a decreased risk for infection and post op complications</a:t>
            </a:r>
          </a:p>
          <a:p>
            <a:pPr marL="800100" lvl="1" indent="-342900">
              <a:buFont typeface="Courier New" panose="02070309020205020404" pitchFamily="49" charset="0"/>
              <a:buChar char="o"/>
            </a:pPr>
            <a:r>
              <a:rPr lang="en-US" sz="2000" dirty="0">
                <a:latin typeface="Montserrat Classic" panose="020B0604020202020204" charset="0"/>
              </a:rPr>
              <a:t>Increased billable codes? No Billable Codes</a:t>
            </a:r>
          </a:p>
          <a:p>
            <a:pPr marL="800100" lvl="1" indent="-342900">
              <a:buFont typeface="Courier New" panose="02070309020205020404" pitchFamily="49" charset="0"/>
              <a:buChar char="o"/>
            </a:pPr>
            <a:r>
              <a:rPr lang="en-US" sz="2000" dirty="0">
                <a:latin typeface="Montserrat Classic" panose="020B0604020202020204" charset="0"/>
              </a:rPr>
              <a:t>Decreased staff hours? Additional add on cases for I&amp;Ds will be decreased </a:t>
            </a:r>
          </a:p>
          <a:p>
            <a:endParaRPr lang="en-US" sz="2400" dirty="0">
              <a:latin typeface="Montserrat Classic" panose="020B0604020202020204" charset="0"/>
            </a:endParaRPr>
          </a:p>
        </p:txBody>
      </p:sp>
      <p:sp>
        <p:nvSpPr>
          <p:cNvPr id="2" name="TextBox 10">
            <a:extLst>
              <a:ext uri="{FF2B5EF4-FFF2-40B4-BE49-F238E27FC236}">
                <a16:creationId xmlns:a16="http://schemas.microsoft.com/office/drawing/2014/main" id="{21D048D8-078B-74B4-4540-46D9282EF535}"/>
              </a:ext>
            </a:extLst>
          </p:cNvPr>
          <p:cNvSpPr txBox="1"/>
          <p:nvPr/>
        </p:nvSpPr>
        <p:spPr>
          <a:xfrm>
            <a:off x="1371600" y="8598131"/>
            <a:ext cx="14630400" cy="976614"/>
          </a:xfrm>
          <a:prstGeom prst="rect">
            <a:avLst/>
          </a:prstGeom>
        </p:spPr>
        <p:txBody>
          <a:bodyPr wrap="square" lIns="0" tIns="0" rIns="0" bIns="0" rtlCol="0" anchor="t">
            <a:spAutoFit/>
          </a:bodyPr>
          <a:lstStyle/>
          <a:p>
            <a:pPr algn="ctr">
              <a:lnSpc>
                <a:spcPts val="3947"/>
              </a:lnSpc>
            </a:pPr>
            <a:r>
              <a:rPr lang="en-US" sz="3200" dirty="0">
                <a:solidFill>
                  <a:srgbClr val="25B1DD"/>
                </a:solidFill>
                <a:latin typeface="Montserrat Extra-Bold Bold"/>
              </a:rPr>
              <a:t>Total Savings/Revenue – Total Costs/Expenses = Total ROI</a:t>
            </a:r>
          </a:p>
          <a:p>
            <a:pPr algn="ctr">
              <a:lnSpc>
                <a:spcPts val="3947"/>
              </a:lnSpc>
            </a:pPr>
            <a:r>
              <a:rPr lang="en-US" sz="3200" dirty="0">
                <a:solidFill>
                  <a:srgbClr val="25B1DD"/>
                </a:solidFill>
                <a:latin typeface="Montserrat Extra-Bold Bold"/>
              </a:rPr>
              <a:t>Positive ROI = Dollars Earned ~~ Negative ROI = Dollars Lost</a:t>
            </a:r>
          </a:p>
        </p:txBody>
      </p:sp>
      <p:pic>
        <p:nvPicPr>
          <p:cNvPr id="10" name="Picture 2" descr="http://infostation/Documents/Branding%20Materials/Logos/BBGH_logo_color.png">
            <a:extLst>
              <a:ext uri="{FF2B5EF4-FFF2-40B4-BE49-F238E27FC236}">
                <a16:creationId xmlns:a16="http://schemas.microsoft.com/office/drawing/2014/main" id="{38C27EA6-0416-4FE9-B609-7DA7D12381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060" y="408191"/>
            <a:ext cx="4545377" cy="104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679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C75F09"/>
          </a:solidFill>
        </p:spPr>
      </p:sp>
      <p:sp>
        <p:nvSpPr>
          <p:cNvPr id="7" name="TextBox 7"/>
          <p:cNvSpPr txBox="1"/>
          <p:nvPr/>
        </p:nvSpPr>
        <p:spPr>
          <a:xfrm>
            <a:off x="1485900" y="1913128"/>
            <a:ext cx="157734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Spreading / Sustaining / Maintaining / Replicating</a:t>
            </a:r>
          </a:p>
        </p:txBody>
      </p:sp>
      <p:sp>
        <p:nvSpPr>
          <p:cNvPr id="14" name="Freeform 14"/>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C75F09"/>
          </a:solidFill>
        </p:spPr>
      </p:sp>
      <p:sp>
        <p:nvSpPr>
          <p:cNvPr id="18" name="TextBox 17">
            <a:extLst>
              <a:ext uri="{FF2B5EF4-FFF2-40B4-BE49-F238E27FC236}">
                <a16:creationId xmlns:a16="http://schemas.microsoft.com/office/drawing/2014/main" id="{A3625C02-4935-4C92-3FAA-5D727F0CF65A}"/>
              </a:ext>
            </a:extLst>
          </p:cNvPr>
          <p:cNvSpPr txBox="1"/>
          <p:nvPr/>
        </p:nvSpPr>
        <p:spPr>
          <a:xfrm>
            <a:off x="1371600" y="3088721"/>
            <a:ext cx="15773400" cy="6186309"/>
          </a:xfrm>
          <a:prstGeom prst="rect">
            <a:avLst/>
          </a:prstGeom>
          <a:noFill/>
        </p:spPr>
        <p:txBody>
          <a:bodyPr wrap="square">
            <a:spAutoFit/>
          </a:bodyPr>
          <a:lstStyle/>
          <a:p>
            <a:r>
              <a:rPr lang="en-US" sz="3200" dirty="0">
                <a:latin typeface="Montserrat Classic" panose="020B0604020202020204" charset="0"/>
              </a:rPr>
              <a:t>Ensure successful changes is spread to all units, staff, appropriate areas</a:t>
            </a:r>
          </a:p>
          <a:p>
            <a:pPr marL="914400" lvl="1" indent="-457200">
              <a:buFont typeface="Arial" panose="020B0604020202020204" pitchFamily="34" charset="0"/>
              <a:buChar char="•"/>
            </a:pPr>
            <a:r>
              <a:rPr lang="en-US" sz="3200" dirty="0">
                <a:latin typeface="Montserrat Classic" panose="020B0604020202020204" charset="0"/>
              </a:rPr>
              <a:t>Education provided during orientation to new nursing staff, expectations to providers at onboarding and yearly review of order sets</a:t>
            </a:r>
          </a:p>
          <a:p>
            <a:endParaRPr lang="en-US" sz="3200" dirty="0">
              <a:latin typeface="Montserrat Classic" panose="020B0604020202020204" charset="0"/>
            </a:endParaRPr>
          </a:p>
          <a:p>
            <a:r>
              <a:rPr lang="en-US" sz="3200" dirty="0">
                <a:latin typeface="Montserrat Classic" panose="020B0604020202020204" charset="0"/>
              </a:rPr>
              <a:t>Audits and spot checks to assess sustainability and maintenance</a:t>
            </a:r>
          </a:p>
          <a:p>
            <a:pPr marL="914400" lvl="1" indent="-457200">
              <a:buFont typeface="Arial" panose="020B0604020202020204" pitchFamily="34" charset="0"/>
              <a:buChar char="•"/>
            </a:pPr>
            <a:r>
              <a:rPr lang="en-US" sz="3200" dirty="0">
                <a:latin typeface="Montserrat Classic" panose="020B0604020202020204" charset="0"/>
              </a:rPr>
              <a:t>Once program begins it will be hardwired and the new normal for orders as well as “Prepared for Surgery” Toolkit for patients being provided </a:t>
            </a:r>
          </a:p>
          <a:p>
            <a:endParaRPr lang="en-US" sz="3200" dirty="0">
              <a:latin typeface="Montserrat Classic" panose="020B0604020202020204" charset="0"/>
            </a:endParaRPr>
          </a:p>
          <a:p>
            <a:r>
              <a:rPr lang="en-US" sz="3200" dirty="0">
                <a:latin typeface="Montserrat Classic" panose="020B0604020202020204" charset="0"/>
              </a:rPr>
              <a:t>Can the program be replicated in other areas or organizations?</a:t>
            </a:r>
          </a:p>
          <a:p>
            <a:pPr marL="914400" lvl="1" indent="-457200">
              <a:buFont typeface="Arial" panose="020B0604020202020204" pitchFamily="34" charset="0"/>
              <a:buChar char="•"/>
            </a:pPr>
            <a:r>
              <a:rPr lang="en-US" sz="3200" dirty="0">
                <a:latin typeface="Montserrat Classic" panose="020B0604020202020204" charset="0"/>
              </a:rPr>
              <a:t>Other organizations can enroll in the </a:t>
            </a:r>
            <a:r>
              <a:rPr lang="en-US" sz="3200" dirty="0" err="1">
                <a:latin typeface="Montserrat Classic" panose="020B0604020202020204" charset="0"/>
              </a:rPr>
              <a:t>GoldFinch</a:t>
            </a:r>
            <a:r>
              <a:rPr lang="en-US" sz="3200" dirty="0">
                <a:latin typeface="Montserrat Classic" panose="020B0604020202020204" charset="0"/>
              </a:rPr>
              <a:t> Billion Pill Pledge</a:t>
            </a:r>
          </a:p>
          <a:p>
            <a:endParaRPr lang="en-US" sz="2000" dirty="0">
              <a:latin typeface="Montserrat Classic" panose="020B0604020202020204" charset="0"/>
            </a:endParaRPr>
          </a:p>
          <a:p>
            <a:endParaRPr lang="en-US" sz="2400" dirty="0">
              <a:latin typeface="Montserrat Classic" panose="020B0604020202020204" charset="0"/>
            </a:endParaRPr>
          </a:p>
        </p:txBody>
      </p:sp>
      <p:pic>
        <p:nvPicPr>
          <p:cNvPr id="9" name="Picture 2" descr="http://infostation/Documents/Branding%20Materials/Logos/BBGH_logo_color.png">
            <a:extLst>
              <a:ext uri="{FF2B5EF4-FFF2-40B4-BE49-F238E27FC236}">
                <a16:creationId xmlns:a16="http://schemas.microsoft.com/office/drawing/2014/main" id="{EE44A4B5-3C74-4732-96C5-503BD61099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060" y="284649"/>
            <a:ext cx="4545377" cy="104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087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40790" y="0"/>
            <a:ext cx="212090" cy="5143500"/>
          </a:xfrm>
          <a:custGeom>
            <a:avLst/>
            <a:gdLst/>
            <a:ahLst/>
            <a:cxnLst/>
            <a:rect l="l" t="t" r="r" b="b"/>
            <a:pathLst>
              <a:path w="55859" h="1354667">
                <a:moveTo>
                  <a:pt x="0" y="0"/>
                </a:moveTo>
                <a:lnTo>
                  <a:pt x="55859" y="0"/>
                </a:lnTo>
                <a:lnTo>
                  <a:pt x="55859" y="1354667"/>
                </a:lnTo>
                <a:lnTo>
                  <a:pt x="0" y="1354667"/>
                </a:lnTo>
                <a:close/>
              </a:path>
            </a:pathLst>
          </a:custGeom>
          <a:solidFill>
            <a:srgbClr val="C75F09"/>
          </a:solidFill>
        </p:spPr>
      </p:sp>
      <p:sp>
        <p:nvSpPr>
          <p:cNvPr id="5" name="TextBox 5"/>
          <p:cNvSpPr txBox="1"/>
          <p:nvPr/>
        </p:nvSpPr>
        <p:spPr>
          <a:xfrm>
            <a:off x="2794627" y="4105507"/>
            <a:ext cx="15188573"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THANK YOU/Questions</a:t>
            </a:r>
          </a:p>
        </p:txBody>
      </p:sp>
      <p:sp>
        <p:nvSpPr>
          <p:cNvPr id="6" name="TextBox 6"/>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7" name="TextBox 7"/>
          <p:cNvSpPr txBox="1"/>
          <p:nvPr/>
        </p:nvSpPr>
        <p:spPr>
          <a:xfrm>
            <a:off x="2794627" y="5795414"/>
            <a:ext cx="9288593" cy="1445011"/>
          </a:xfrm>
          <a:prstGeom prst="rect">
            <a:avLst/>
          </a:prstGeom>
        </p:spPr>
        <p:txBody>
          <a:bodyPr lIns="0" tIns="0" rIns="0" bIns="0" rtlCol="0" anchor="t">
            <a:spAutoFit/>
          </a:bodyPr>
          <a:lstStyle/>
          <a:p>
            <a:pPr>
              <a:lnSpc>
                <a:spcPts val="3920"/>
              </a:lnSpc>
            </a:pPr>
            <a:r>
              <a:rPr lang="en-US" sz="2800" spc="963" dirty="0">
                <a:solidFill>
                  <a:srgbClr val="101010"/>
                </a:solidFill>
                <a:latin typeface="Montserrat Classic"/>
              </a:rPr>
              <a:t>Erica Lauder MSN, RN, CNOR</a:t>
            </a:r>
          </a:p>
          <a:p>
            <a:pPr>
              <a:lnSpc>
                <a:spcPts val="3920"/>
              </a:lnSpc>
            </a:pPr>
            <a:r>
              <a:rPr lang="en-US" sz="2800" spc="963" dirty="0">
                <a:solidFill>
                  <a:srgbClr val="101010"/>
                </a:solidFill>
                <a:latin typeface="Montserrat Classic"/>
              </a:rPr>
              <a:t>Box Butte General Hospital</a:t>
            </a:r>
          </a:p>
          <a:p>
            <a:pPr>
              <a:lnSpc>
                <a:spcPts val="3920"/>
              </a:lnSpc>
            </a:pPr>
            <a:r>
              <a:rPr lang="en-US" sz="2800" spc="963" dirty="0">
                <a:solidFill>
                  <a:srgbClr val="101010"/>
                </a:solidFill>
                <a:latin typeface="Montserrat Classic"/>
              </a:rPr>
              <a:t>elauder@bbgh.org</a:t>
            </a:r>
          </a:p>
        </p:txBody>
      </p:sp>
      <p:sp>
        <p:nvSpPr>
          <p:cNvPr id="9" name="Freeform 9"/>
          <p:cNvSpPr/>
          <p:nvPr/>
        </p:nvSpPr>
        <p:spPr>
          <a:xfrm>
            <a:off x="14500955" y="1866623"/>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C75F09"/>
          </a:solidFill>
        </p:spPr>
      </p:sp>
      <p:pic>
        <p:nvPicPr>
          <p:cNvPr id="12" name="Picture 2" descr="http://infostation/Documents/Branding%20Materials/Logos/BBGH_logo_color.png">
            <a:extLst>
              <a:ext uri="{FF2B5EF4-FFF2-40B4-BE49-F238E27FC236}">
                <a16:creationId xmlns:a16="http://schemas.microsoft.com/office/drawing/2014/main" id="{0DB2CAA6-DE87-4038-931F-57FA49E872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9855" y="493623"/>
            <a:ext cx="4545377" cy="1042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162895"/>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Introduction to the Organization</a:t>
            </a:r>
          </a:p>
        </p:txBody>
      </p:sp>
      <p:sp>
        <p:nvSpPr>
          <p:cNvPr id="4" name="TextBox 4"/>
          <p:cNvSpPr txBox="1"/>
          <p:nvPr/>
        </p:nvSpPr>
        <p:spPr>
          <a:xfrm>
            <a:off x="838200" y="4918025"/>
            <a:ext cx="16230600" cy="2566793"/>
          </a:xfrm>
          <a:prstGeom prst="rect">
            <a:avLst/>
          </a:prstGeom>
        </p:spPr>
        <p:txBody>
          <a:bodyPr wrap="square" lIns="0" tIns="0" rIns="0" bIns="0" rtlCol="0" anchor="t">
            <a:spAutoFit/>
          </a:bodyPr>
          <a:lstStyle/>
          <a:p>
            <a:pPr>
              <a:lnSpc>
                <a:spcPts val="3359"/>
              </a:lnSpc>
            </a:pPr>
            <a:r>
              <a:rPr lang="en-US" sz="2400" dirty="0">
                <a:solidFill>
                  <a:srgbClr val="2D262A"/>
                </a:solidFill>
                <a:latin typeface="Montserrat Classic"/>
              </a:rPr>
              <a:t>Box Butte General Hospital is a Critical Access Hospital located in Alliance, Ne. We are a 25 bed facility with an abundance of outpatient services. We have a busy ED seeing on average 100+ patient’s a week. Our Surgical Department does around 160 cases per month ranging from Endoscopy to Major Orthopedics and Spine surgeries. In 2016, Box Butte General Hospital completed a new addition and renovation. The hospital is in the process of beginning another new addition and renovation including a new Dialysis Unit.</a:t>
            </a:r>
          </a:p>
          <a:p>
            <a:pPr>
              <a:lnSpc>
                <a:spcPts val="3359"/>
              </a:lnSpc>
            </a:pPr>
            <a:endParaRPr lang="en-US" sz="2400" dirty="0">
              <a:solidFill>
                <a:srgbClr val="2D262A"/>
              </a:solidFill>
              <a:latin typeface="Montserrat Classic"/>
            </a:endParaRPr>
          </a:p>
        </p:txBody>
      </p:sp>
      <p:sp>
        <p:nvSpPr>
          <p:cNvPr id="11" name="Freeform 11"/>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C75F09"/>
          </a:solidFill>
        </p:spPr>
      </p:sp>
      <p:sp>
        <p:nvSpPr>
          <p:cNvPr id="16" name="Freeform 16"/>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C75F09"/>
          </a:solidFill>
        </p:spPr>
      </p:sp>
      <p:pic>
        <p:nvPicPr>
          <p:cNvPr id="13" name="Picture 2" descr="http://infostation/Documents/Branding%20Materials/Logos/BBGH_logo_color.png">
            <a:extLst>
              <a:ext uri="{FF2B5EF4-FFF2-40B4-BE49-F238E27FC236}">
                <a16:creationId xmlns:a16="http://schemas.microsoft.com/office/drawing/2014/main" id="{40AEF471-37B5-4917-9C09-73BDFA881E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060" y="469977"/>
            <a:ext cx="4545377" cy="1042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162895"/>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Introduction to the Project and Team</a:t>
            </a:r>
          </a:p>
        </p:txBody>
      </p:sp>
      <p:sp>
        <p:nvSpPr>
          <p:cNvPr id="4" name="TextBox 4"/>
          <p:cNvSpPr txBox="1"/>
          <p:nvPr/>
        </p:nvSpPr>
        <p:spPr>
          <a:xfrm>
            <a:off x="997993" y="3884358"/>
            <a:ext cx="16230600" cy="4310860"/>
          </a:xfrm>
          <a:prstGeom prst="rect">
            <a:avLst/>
          </a:prstGeom>
        </p:spPr>
        <p:txBody>
          <a:bodyPr wrap="square" lIns="0" tIns="0" rIns="0" bIns="0" rtlCol="0" anchor="t">
            <a:spAutoFit/>
          </a:bodyPr>
          <a:lstStyle/>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The Billion Pill Pledge Program is a program to support hospitals in enhancing patients’ preparation for surgery, reduce readmissions, better manage surgery-related pain, and minimize the need for opioids in the recovery period. Our CEO signed a pledge almost a year ago to begin the conversation on decreasing opioids in the hospital and community. The surgery department and the providers in clinic that see surgical patients were the main focus. This project is important because there so many alternatives to opioids post surgery and with the correct resources we can improve the outcome of patients.</a:t>
            </a: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The team was made up of the surgery manager, anesthesia providers, surgery APRNs and PAs. Our CEO signed the Billion Dollar Pledge in 2023 and in 2024 Nebraska accepted it and implementation began.</a:t>
            </a:r>
          </a:p>
        </p:txBody>
      </p:sp>
      <p:sp>
        <p:nvSpPr>
          <p:cNvPr id="11" name="Freeform 11"/>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C75F09"/>
          </a:solidFill>
        </p:spPr>
      </p:sp>
      <p:sp>
        <p:nvSpPr>
          <p:cNvPr id="16" name="Freeform 16"/>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C75F09"/>
          </a:solidFill>
        </p:spPr>
      </p:sp>
      <p:pic>
        <p:nvPicPr>
          <p:cNvPr id="13" name="Picture 2" descr="http://infostation/Documents/Branding%20Materials/Logos/BBGH_logo_color.png">
            <a:extLst>
              <a:ext uri="{FF2B5EF4-FFF2-40B4-BE49-F238E27FC236}">
                <a16:creationId xmlns:a16="http://schemas.microsoft.com/office/drawing/2014/main" id="{1C917999-FA7F-40FA-93CC-24513D2EE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060" y="412452"/>
            <a:ext cx="4545377" cy="104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108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9012429"/>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C75F09"/>
          </a:solidFill>
        </p:spPr>
      </p:sp>
      <p:sp>
        <p:nvSpPr>
          <p:cNvPr id="15" name="TextBox 15"/>
          <p:cNvSpPr txBox="1"/>
          <p:nvPr/>
        </p:nvSpPr>
        <p:spPr>
          <a:xfrm>
            <a:off x="1028700" y="2476500"/>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AIM Statement</a:t>
            </a:r>
          </a:p>
        </p:txBody>
      </p:sp>
      <p:sp>
        <p:nvSpPr>
          <p:cNvPr id="17" name="TextBox 17"/>
          <p:cNvSpPr txBox="1"/>
          <p:nvPr/>
        </p:nvSpPr>
        <p:spPr>
          <a:xfrm>
            <a:off x="1028700" y="5055232"/>
            <a:ext cx="16230600" cy="822726"/>
          </a:xfrm>
          <a:prstGeom prst="rect">
            <a:avLst/>
          </a:prstGeom>
        </p:spPr>
        <p:txBody>
          <a:bodyPr wrap="square" lIns="0" tIns="0" rIns="0" bIns="0" rtlCol="0" anchor="t">
            <a:spAutoFit/>
          </a:bodyPr>
          <a:lstStyle/>
          <a:p>
            <a:pPr>
              <a:lnSpc>
                <a:spcPts val="3359"/>
              </a:lnSpc>
            </a:pPr>
            <a:r>
              <a:rPr lang="en-US" sz="2400" dirty="0">
                <a:solidFill>
                  <a:srgbClr val="2D262A"/>
                </a:solidFill>
                <a:latin typeface="Montserrat Classic"/>
              </a:rPr>
              <a:t>The aim of this project is to decrease the number of opioids prescribed post op by 60% between October 2024 and September 2025.</a:t>
            </a:r>
          </a:p>
        </p:txBody>
      </p:sp>
      <p:sp>
        <p:nvSpPr>
          <p:cNvPr id="22" name="Freeform 22"/>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C75F09"/>
          </a:solidFill>
        </p:spPr>
      </p:sp>
      <p:pic>
        <p:nvPicPr>
          <p:cNvPr id="11" name="Picture 2" descr="http://infostation/Documents/Branding%20Materials/Logos/BBGH_logo_color.png">
            <a:extLst>
              <a:ext uri="{FF2B5EF4-FFF2-40B4-BE49-F238E27FC236}">
                <a16:creationId xmlns:a16="http://schemas.microsoft.com/office/drawing/2014/main" id="{365287F9-D9A5-4B82-A194-CBA80020D1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98771"/>
            <a:ext cx="4545377" cy="1042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4419600" y="1181100"/>
            <a:ext cx="9168075" cy="687176"/>
          </a:xfrm>
          <a:prstGeom prst="rect">
            <a:avLst/>
          </a:prstGeom>
        </p:spPr>
        <p:txBody>
          <a:bodyPr wrap="square" lIns="0" tIns="0" rIns="0" bIns="0" rtlCol="0" anchor="t">
            <a:spAutoFit/>
          </a:bodyPr>
          <a:lstStyle/>
          <a:p>
            <a:pPr algn="ctr">
              <a:lnSpc>
                <a:spcPts val="5264"/>
              </a:lnSpc>
            </a:pPr>
            <a:r>
              <a:rPr lang="en-US" sz="5600" dirty="0">
                <a:solidFill>
                  <a:srgbClr val="1E3262"/>
                </a:solidFill>
                <a:latin typeface="Montserrat Extra-Bold Bold"/>
              </a:rPr>
              <a:t>Measuring Success</a:t>
            </a:r>
          </a:p>
        </p:txBody>
      </p:sp>
      <p:sp>
        <p:nvSpPr>
          <p:cNvPr id="26" name="TextBox 26"/>
          <p:cNvSpPr txBox="1"/>
          <p:nvPr/>
        </p:nvSpPr>
        <p:spPr>
          <a:xfrm>
            <a:off x="1714500" y="1943100"/>
            <a:ext cx="14859000" cy="5618910"/>
          </a:xfrm>
          <a:prstGeom prst="rect">
            <a:avLst/>
          </a:prstGeom>
        </p:spPr>
        <p:txBody>
          <a:bodyPr wrap="square" lIns="0" tIns="0" rIns="0" bIns="0" rtlCol="0" anchor="t">
            <a:spAutoFit/>
          </a:bodyPr>
          <a:lstStyle/>
          <a:p>
            <a:pPr>
              <a:lnSpc>
                <a:spcPts val="3359"/>
              </a:lnSpc>
            </a:pPr>
            <a:r>
              <a:rPr lang="en-US" sz="2400" i="1" dirty="0">
                <a:solidFill>
                  <a:srgbClr val="2D262A"/>
                </a:solidFill>
                <a:latin typeface="Montserrat Classic"/>
              </a:rPr>
              <a:t>Metrics:</a:t>
            </a:r>
          </a:p>
          <a:p>
            <a:pPr marL="342900" indent="-342900">
              <a:lnSpc>
                <a:spcPts val="3359"/>
              </a:lnSpc>
              <a:buFont typeface="Wingdings" panose="05000000000000000000" pitchFamily="2" charset="2"/>
              <a:buChar char="ü"/>
            </a:pPr>
            <a:r>
              <a:rPr lang="en-US" sz="2400" i="1" dirty="0">
                <a:solidFill>
                  <a:srgbClr val="2D262A"/>
                </a:solidFill>
                <a:latin typeface="Montserrat Classic"/>
              </a:rPr>
              <a:t>Total number of Opioids prescribed </a:t>
            </a:r>
          </a:p>
          <a:p>
            <a:pPr marL="342900" indent="-342900">
              <a:lnSpc>
                <a:spcPts val="3359"/>
              </a:lnSpc>
              <a:buFont typeface="Wingdings" panose="05000000000000000000" pitchFamily="2" charset="2"/>
              <a:buChar char="ü"/>
            </a:pPr>
            <a:r>
              <a:rPr lang="en-US" sz="2400" i="1" dirty="0">
                <a:solidFill>
                  <a:srgbClr val="2D262A"/>
                </a:solidFill>
                <a:latin typeface="Montserrat Classic"/>
              </a:rPr>
              <a:t>Transition to OxyContin vs Percocet or Norco</a:t>
            </a:r>
          </a:p>
          <a:p>
            <a:pPr marL="342900" indent="-342900">
              <a:lnSpc>
                <a:spcPts val="3359"/>
              </a:lnSpc>
              <a:buFont typeface="Wingdings" panose="05000000000000000000" pitchFamily="2" charset="2"/>
              <a:buChar char="ü"/>
            </a:pPr>
            <a:endParaRPr lang="en-US" sz="2400" i="1" dirty="0">
              <a:solidFill>
                <a:srgbClr val="2D262A"/>
              </a:solidFill>
              <a:latin typeface="Montserrat Classic"/>
            </a:endParaRPr>
          </a:p>
          <a:p>
            <a:pPr marL="342900" indent="-342900">
              <a:lnSpc>
                <a:spcPts val="3359"/>
              </a:lnSpc>
              <a:buFont typeface="Arial" panose="020B0604020202020204" pitchFamily="34" charset="0"/>
              <a:buChar char="•"/>
            </a:pPr>
            <a:r>
              <a:rPr lang="en-US" sz="2400" i="1" dirty="0">
                <a:solidFill>
                  <a:srgbClr val="2D262A"/>
                </a:solidFill>
                <a:latin typeface="Montserrat Classic"/>
              </a:rPr>
              <a:t>Run report from EHR </a:t>
            </a:r>
          </a:p>
          <a:p>
            <a:pPr marL="342900" indent="-342900">
              <a:lnSpc>
                <a:spcPts val="3359"/>
              </a:lnSpc>
              <a:buFont typeface="Arial" panose="020B0604020202020204" pitchFamily="34" charset="0"/>
              <a:buChar char="•"/>
            </a:pPr>
            <a:r>
              <a:rPr lang="en-US" sz="2400" i="1" dirty="0">
                <a:solidFill>
                  <a:srgbClr val="2D262A"/>
                </a:solidFill>
                <a:latin typeface="Montserrat Classic"/>
              </a:rPr>
              <a:t>Filter by provider, medication and # of pills sent to pharmacy</a:t>
            </a: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In order to define this as a successful project, there will be a decrease in the use of Percocet or Norco sent to pharmacy and have it replaced with OxyContin, Celebrex, and Tylenol.</a:t>
            </a: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A report will be ran through the EHR to track and trend for change implementation.</a:t>
            </a:r>
          </a:p>
          <a:p>
            <a:pPr>
              <a:lnSpc>
                <a:spcPts val="3359"/>
              </a:lnSpc>
            </a:pP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pic>
        <p:nvPicPr>
          <p:cNvPr id="4" name="Picture 2" descr="http://infostation/Documents/Branding%20Materials/Logos/BBGH_logo_color.png">
            <a:extLst>
              <a:ext uri="{FF2B5EF4-FFF2-40B4-BE49-F238E27FC236}">
                <a16:creationId xmlns:a16="http://schemas.microsoft.com/office/drawing/2014/main" id="{B67CE70E-A5B4-44C1-8811-C2B597CF2B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8661"/>
            <a:ext cx="4545377" cy="1042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C75F09"/>
          </a:solidFill>
        </p:spPr>
      </p:sp>
      <p:sp>
        <p:nvSpPr>
          <p:cNvPr id="7" name="TextBox 7"/>
          <p:cNvSpPr txBox="1"/>
          <p:nvPr/>
        </p:nvSpPr>
        <p:spPr>
          <a:xfrm>
            <a:off x="1600200" y="2396393"/>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Selecting Changes</a:t>
            </a:r>
          </a:p>
        </p:txBody>
      </p:sp>
      <p:sp>
        <p:nvSpPr>
          <p:cNvPr id="14" name="Freeform 14"/>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C75F09"/>
          </a:solidFill>
        </p:spPr>
      </p:sp>
      <p:sp>
        <p:nvSpPr>
          <p:cNvPr id="18" name="TextBox 17">
            <a:extLst>
              <a:ext uri="{FF2B5EF4-FFF2-40B4-BE49-F238E27FC236}">
                <a16:creationId xmlns:a16="http://schemas.microsoft.com/office/drawing/2014/main" id="{BF845833-5AC4-DE77-417A-A8BF6936C596}"/>
              </a:ext>
            </a:extLst>
          </p:cNvPr>
          <p:cNvSpPr txBox="1"/>
          <p:nvPr/>
        </p:nvSpPr>
        <p:spPr>
          <a:xfrm>
            <a:off x="1599063" y="2836897"/>
            <a:ext cx="15087600" cy="7201972"/>
          </a:xfrm>
          <a:prstGeom prst="rect">
            <a:avLst/>
          </a:prstGeom>
          <a:noFill/>
        </p:spPr>
        <p:txBody>
          <a:bodyPr wrap="square">
            <a:spAutoFit/>
          </a:bodyPr>
          <a:lstStyle/>
          <a:p>
            <a:r>
              <a:rPr lang="en-US" sz="3000" dirty="0">
                <a:latin typeface="Montserrat Classic" panose="020B0604020202020204" charset="0"/>
              </a:rPr>
              <a:t>What changes will be made to work towards improving goals?</a:t>
            </a:r>
          </a:p>
          <a:p>
            <a:endParaRPr lang="en-US" sz="2400" dirty="0">
              <a:latin typeface="Montserrat Classic" panose="020B0604020202020204" charset="0"/>
            </a:endParaRPr>
          </a:p>
          <a:p>
            <a:pPr marL="800100" lvl="1" indent="-342900">
              <a:buFont typeface="Arial" panose="020B0604020202020204" pitchFamily="34" charset="0"/>
              <a:buChar char="•"/>
            </a:pPr>
            <a:r>
              <a:rPr lang="en-US" sz="2400" dirty="0">
                <a:latin typeface="Montserrat Classic" panose="020B0604020202020204" charset="0"/>
              </a:rPr>
              <a:t>Billion Dollar Pledge Program Implementation Guide</a:t>
            </a:r>
          </a:p>
          <a:p>
            <a:pPr marL="1257300" lvl="2" indent="-342900">
              <a:buFont typeface="Arial" panose="020B0604020202020204" pitchFamily="34" charset="0"/>
              <a:buChar char="•"/>
            </a:pPr>
            <a:r>
              <a:rPr lang="en-US" sz="2400" dirty="0">
                <a:latin typeface="Montserrat Classic" panose="020B0604020202020204" charset="0"/>
              </a:rPr>
              <a:t>Improvements to order sets for surgery and anesthesia to reflect ERAS protocols</a:t>
            </a:r>
          </a:p>
          <a:p>
            <a:pPr marL="1257300" lvl="2" indent="-342900">
              <a:buFont typeface="Arial" panose="020B0604020202020204" pitchFamily="34" charset="0"/>
              <a:buChar char="•"/>
            </a:pPr>
            <a:r>
              <a:rPr lang="en-US" sz="2400" dirty="0">
                <a:latin typeface="Montserrat Classic" panose="020B0604020202020204" charset="0"/>
              </a:rPr>
              <a:t>Increasing blocks with anesthesia </a:t>
            </a:r>
          </a:p>
          <a:p>
            <a:pPr marL="1257300" lvl="2" indent="-342900">
              <a:buFont typeface="Arial" panose="020B0604020202020204" pitchFamily="34" charset="0"/>
              <a:buChar char="•"/>
            </a:pPr>
            <a:r>
              <a:rPr lang="en-US" sz="2400" dirty="0">
                <a:latin typeface="Montserrat Classic" panose="020B0604020202020204" charset="0"/>
              </a:rPr>
              <a:t>Education provided to nursing and providers from qualified personnel </a:t>
            </a:r>
          </a:p>
          <a:p>
            <a:pPr marL="1257300" lvl="2" indent="-342900">
              <a:buFont typeface="Arial" panose="020B0604020202020204" pitchFamily="34" charset="0"/>
              <a:buChar char="•"/>
            </a:pPr>
            <a:r>
              <a:rPr lang="en-US" sz="2400" dirty="0">
                <a:latin typeface="Montserrat Classic" panose="020B0604020202020204" charset="0"/>
              </a:rPr>
              <a:t>Education provided to patients</a:t>
            </a:r>
          </a:p>
          <a:p>
            <a:pPr lvl="2"/>
            <a:endParaRPr lang="en-US" sz="2400" dirty="0">
              <a:latin typeface="Montserrat Classic" panose="020B0604020202020204" charset="0"/>
            </a:endParaRPr>
          </a:p>
          <a:p>
            <a:pPr marL="800100" lvl="1" indent="-342900">
              <a:buFont typeface="Arial" panose="020B0604020202020204" pitchFamily="34" charset="0"/>
              <a:buChar char="•"/>
            </a:pPr>
            <a:r>
              <a:rPr lang="en-US" sz="2400" dirty="0">
                <a:latin typeface="Montserrat Classic" panose="020B0604020202020204" charset="0"/>
              </a:rPr>
              <a:t>Brainstorm change options with team</a:t>
            </a:r>
          </a:p>
          <a:p>
            <a:pPr marL="1257300" lvl="2" indent="-342900">
              <a:buFont typeface="Arial" panose="020B0604020202020204" pitchFamily="34" charset="0"/>
              <a:buChar char="•"/>
            </a:pPr>
            <a:r>
              <a:rPr lang="en-US" sz="2400" dirty="0">
                <a:latin typeface="Montserrat Classic" panose="020B0604020202020204" charset="0"/>
              </a:rPr>
              <a:t>Start with just a small group of surgery providers and expand out</a:t>
            </a:r>
          </a:p>
          <a:p>
            <a:pPr marL="1257300" lvl="2" indent="-342900">
              <a:buFont typeface="Arial" panose="020B0604020202020204" pitchFamily="34" charset="0"/>
              <a:buChar char="•"/>
            </a:pPr>
            <a:r>
              <a:rPr lang="en-US" sz="2400" dirty="0">
                <a:latin typeface="Montserrat Classic" panose="020B0604020202020204" charset="0"/>
              </a:rPr>
              <a:t>Evaluate usefulness of blocks and medications given in blocks</a:t>
            </a:r>
          </a:p>
          <a:p>
            <a:pPr lvl="2"/>
            <a:endParaRPr lang="en-US" sz="2400" dirty="0">
              <a:latin typeface="Montserrat Classic" panose="020B0604020202020204" charset="0"/>
            </a:endParaRPr>
          </a:p>
          <a:p>
            <a:pPr marL="800100" lvl="1" indent="-342900">
              <a:buFont typeface="Arial" panose="020B0604020202020204" pitchFamily="34" charset="0"/>
              <a:buChar char="•"/>
            </a:pPr>
            <a:r>
              <a:rPr lang="en-US" sz="2400" dirty="0">
                <a:latin typeface="Montserrat Classic" panose="020B0604020202020204" charset="0"/>
              </a:rPr>
              <a:t>Assess feasibility of implementation</a:t>
            </a:r>
          </a:p>
          <a:p>
            <a:pPr marL="1257300" lvl="2" indent="-342900">
              <a:buFont typeface="Arial" panose="020B0604020202020204" pitchFamily="34" charset="0"/>
              <a:buChar char="•"/>
            </a:pPr>
            <a:r>
              <a:rPr lang="en-US" sz="2400" dirty="0">
                <a:latin typeface="Montserrat Classic" panose="020B0604020202020204" charset="0"/>
              </a:rPr>
              <a:t>Project Lead will meet with those impacted as needed for feedback and suggestions </a:t>
            </a:r>
          </a:p>
          <a:p>
            <a:pPr lvl="2"/>
            <a:endParaRPr lang="en-US" sz="2400" dirty="0">
              <a:latin typeface="Montserrat Classic" panose="020B0604020202020204" charset="0"/>
            </a:endParaRPr>
          </a:p>
          <a:p>
            <a:pPr marL="800100" lvl="1" indent="-342900">
              <a:buFont typeface="Arial" panose="020B0604020202020204" pitchFamily="34" charset="0"/>
              <a:buChar char="•"/>
            </a:pPr>
            <a:r>
              <a:rPr lang="en-US" sz="2400" dirty="0">
                <a:latin typeface="Montserrat Classic" panose="020B0604020202020204" charset="0"/>
              </a:rPr>
              <a:t>Create a plan for education and support of change management</a:t>
            </a:r>
          </a:p>
          <a:p>
            <a:pPr marL="1257300" lvl="2" indent="-342900">
              <a:buFont typeface="Arial" panose="020B0604020202020204" pitchFamily="34" charset="0"/>
              <a:buChar char="•"/>
            </a:pPr>
            <a:r>
              <a:rPr lang="en-US" sz="2400" dirty="0">
                <a:latin typeface="Montserrat Classic" panose="020B0604020202020204" charset="0"/>
              </a:rPr>
              <a:t>Presented during med staff</a:t>
            </a:r>
          </a:p>
          <a:p>
            <a:pPr marL="1257300" lvl="2" indent="-342900">
              <a:buFont typeface="Arial" panose="020B0604020202020204" pitchFamily="34" charset="0"/>
              <a:buChar char="•"/>
            </a:pPr>
            <a:r>
              <a:rPr lang="en-US" sz="2400" dirty="0">
                <a:latin typeface="Montserrat Classic" panose="020B0604020202020204" charset="0"/>
              </a:rPr>
              <a:t>Present to nursing at separate meeting </a:t>
            </a:r>
          </a:p>
          <a:p>
            <a:pPr marL="1257300" lvl="2" indent="-342900">
              <a:buFont typeface="Arial" panose="020B0604020202020204" pitchFamily="34" charset="0"/>
              <a:buChar char="•"/>
            </a:pPr>
            <a:r>
              <a:rPr lang="en-US" sz="2400" dirty="0">
                <a:latin typeface="Montserrat Classic" panose="020B0604020202020204" charset="0"/>
              </a:rPr>
              <a:t>Utilizing Marketing to allow for patients and families to support the movement</a:t>
            </a:r>
          </a:p>
        </p:txBody>
      </p:sp>
      <p:pic>
        <p:nvPicPr>
          <p:cNvPr id="9" name="Picture 2" descr="http://infostation/Documents/Branding%20Materials/Logos/BBGH_logo_color.png">
            <a:extLst>
              <a:ext uri="{FF2B5EF4-FFF2-40B4-BE49-F238E27FC236}">
                <a16:creationId xmlns:a16="http://schemas.microsoft.com/office/drawing/2014/main" id="{0355FC46-0E81-49EC-AFCE-EACFC5A74A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232" y="401314"/>
            <a:ext cx="4545377" cy="1042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500955" y="9012429"/>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C75F09"/>
          </a:solidFill>
        </p:spPr>
      </p:sp>
      <p:sp>
        <p:nvSpPr>
          <p:cNvPr id="19" name="TextBox 19"/>
          <p:cNvSpPr txBox="1"/>
          <p:nvPr/>
        </p:nvSpPr>
        <p:spPr>
          <a:xfrm>
            <a:off x="457200" y="1871662"/>
            <a:ext cx="12344400" cy="7386638"/>
          </a:xfrm>
          <a:prstGeom prst="rect">
            <a:avLst/>
          </a:prstGeom>
        </p:spPr>
        <p:txBody>
          <a:bodyPr wrap="square" lIns="0" tIns="0" rIns="0" bIns="0" rtlCol="0" anchor="t">
            <a:spAutoFit/>
          </a:bodyPr>
          <a:lstStyle/>
          <a:p>
            <a:pPr algn="l"/>
            <a:r>
              <a:rPr lang="en-US" sz="2400" b="1" i="0" dirty="0">
                <a:solidFill>
                  <a:srgbClr val="1B1B1B"/>
                </a:solidFill>
                <a:effectLst/>
                <a:latin typeface="Montserrat Classic" panose="020B0604020202020204" charset="0"/>
              </a:rPr>
              <a:t>Plan</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I plan to: Meet with providers and nurses to improve order sets</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I hope this produces: A shared mental model of ERAS program</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Steps to execute: Introduce idea, set up time/day to meet with individuals and Billion Dollar Pledge program </a:t>
            </a:r>
          </a:p>
          <a:p>
            <a:pPr algn="l"/>
            <a:r>
              <a:rPr lang="en-US" sz="2400" b="1" i="0" dirty="0">
                <a:solidFill>
                  <a:srgbClr val="1B1B1B"/>
                </a:solidFill>
                <a:effectLst/>
                <a:latin typeface="Montserrat Classic" panose="020B0604020202020204" charset="0"/>
              </a:rPr>
              <a:t>Do</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How long will you observe new changes? </a:t>
            </a:r>
            <a:r>
              <a:rPr lang="en-US" sz="2400" dirty="0">
                <a:solidFill>
                  <a:srgbClr val="1B1B1B"/>
                </a:solidFill>
                <a:latin typeface="Montserrat Classic" panose="020B0604020202020204" charset="0"/>
              </a:rPr>
              <a:t>Monthly check ins</a:t>
            </a:r>
            <a:endParaRPr lang="en-US" sz="2400"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What did you observe? Increased conversations about change</a:t>
            </a:r>
          </a:p>
          <a:p>
            <a:pPr marL="342900" indent="-342900" algn="l">
              <a:buFont typeface="Wingdings" panose="05000000000000000000" pitchFamily="2" charset="2"/>
              <a:buChar char="ü"/>
            </a:pPr>
            <a:r>
              <a:rPr lang="en-US" sz="2400" dirty="0">
                <a:solidFill>
                  <a:srgbClr val="1B1B1B"/>
                </a:solidFill>
                <a:latin typeface="Montserrat Classic" panose="020B0604020202020204" charset="0"/>
              </a:rPr>
              <a:t>Are the changes creating consequences – intended </a:t>
            </a:r>
            <a:endParaRPr lang="en-US" sz="2400" i="0" dirty="0">
              <a:solidFill>
                <a:srgbClr val="1B1B1B"/>
              </a:solidFill>
              <a:effectLst/>
              <a:latin typeface="Montserrat Classic" panose="020B0604020202020204" charset="0"/>
            </a:endParaRPr>
          </a:p>
          <a:p>
            <a:pPr algn="l"/>
            <a:r>
              <a:rPr lang="en-US" sz="2400" b="1" i="0" dirty="0">
                <a:solidFill>
                  <a:srgbClr val="1B1B1B"/>
                </a:solidFill>
                <a:effectLst/>
                <a:latin typeface="Montserrat Classic" panose="020B0604020202020204" charset="0"/>
              </a:rPr>
              <a:t>Study</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What did you learn? BBGH was doing 90% of recommendations, increased concerns about NSAIDs used post op</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Did you meet your measurement goal? In progress</a:t>
            </a:r>
          </a:p>
          <a:p>
            <a:pPr marL="342900" indent="-342900" algn="l">
              <a:buFont typeface="Wingdings" panose="05000000000000000000" pitchFamily="2" charset="2"/>
              <a:buChar char="ü"/>
            </a:pPr>
            <a:r>
              <a:rPr lang="en-US" sz="2400" dirty="0">
                <a:solidFill>
                  <a:srgbClr val="1B1B1B"/>
                </a:solidFill>
                <a:latin typeface="Montserrat Classic" panose="020B0604020202020204" charset="0"/>
              </a:rPr>
              <a:t>Do you need more observation time? yes</a:t>
            </a:r>
            <a:endParaRPr lang="en-US" sz="2400" i="0" dirty="0">
              <a:solidFill>
                <a:srgbClr val="1B1B1B"/>
              </a:solidFill>
              <a:effectLst/>
              <a:latin typeface="Montserrat Classic" panose="020B0604020202020204" charset="0"/>
            </a:endParaRPr>
          </a:p>
          <a:p>
            <a:pPr algn="l"/>
            <a:r>
              <a:rPr lang="en-US" sz="2400" b="1" i="0" dirty="0">
                <a:solidFill>
                  <a:srgbClr val="1B1B1B"/>
                </a:solidFill>
                <a:effectLst/>
                <a:latin typeface="Montserrat Classic" panose="020B0604020202020204" charset="0"/>
              </a:rPr>
              <a:t>Act</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What did you conclude from this cycle? Staff want what is best for patients, opportunities to better discharge instructions</a:t>
            </a:r>
          </a:p>
          <a:p>
            <a:pPr marL="342900" indent="-342900" algn="l">
              <a:buFont typeface="Wingdings" panose="05000000000000000000" pitchFamily="2" charset="2"/>
              <a:buChar char="ü"/>
            </a:pPr>
            <a:r>
              <a:rPr lang="en-US" sz="2400" dirty="0">
                <a:solidFill>
                  <a:srgbClr val="1B1B1B"/>
                </a:solidFill>
                <a:latin typeface="Montserrat Classic" panose="020B0604020202020204" charset="0"/>
              </a:rPr>
              <a:t>Will you sustain the changes? yes</a:t>
            </a:r>
          </a:p>
          <a:p>
            <a:pPr marL="342900" indent="-342900" algn="l">
              <a:buFont typeface="Wingdings" panose="05000000000000000000" pitchFamily="2" charset="2"/>
              <a:buChar char="ü"/>
            </a:pPr>
            <a:r>
              <a:rPr lang="en-US" sz="2400" dirty="0">
                <a:solidFill>
                  <a:srgbClr val="1B1B1B"/>
                </a:solidFill>
                <a:latin typeface="Montserrat Classic" panose="020B0604020202020204" charset="0"/>
              </a:rPr>
              <a:t>Does the change need adjusted or removed? Adjusted and additional time commitment to complete</a:t>
            </a:r>
            <a:endParaRPr lang="en-US" sz="2400" i="0" dirty="0">
              <a:solidFill>
                <a:srgbClr val="1B1B1B"/>
              </a:solidFill>
              <a:effectLst/>
              <a:latin typeface="Montserrat Classic" panose="020B0604020202020204" charset="0"/>
            </a:endParaRPr>
          </a:p>
        </p:txBody>
      </p:sp>
      <p:sp>
        <p:nvSpPr>
          <p:cNvPr id="26" name="Freeform 26"/>
          <p:cNvSpPr/>
          <p:nvPr/>
        </p:nvSpPr>
        <p:spPr>
          <a:xfrm>
            <a:off x="914400" y="1333500"/>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C75F09"/>
          </a:solidFill>
        </p:spPr>
      </p:sp>
      <p:sp>
        <p:nvSpPr>
          <p:cNvPr id="29" name="TextBox 7">
            <a:extLst>
              <a:ext uri="{FF2B5EF4-FFF2-40B4-BE49-F238E27FC236}">
                <a16:creationId xmlns:a16="http://schemas.microsoft.com/office/drawing/2014/main" id="{B313D652-9C39-7482-6AFD-DA9FBABC230A}"/>
              </a:ext>
            </a:extLst>
          </p:cNvPr>
          <p:cNvSpPr txBox="1"/>
          <p:nvPr/>
        </p:nvSpPr>
        <p:spPr>
          <a:xfrm>
            <a:off x="5562600" y="678932"/>
            <a:ext cx="76200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Plan ~ Do ~ Study ~ Act</a:t>
            </a:r>
          </a:p>
        </p:txBody>
      </p:sp>
      <p:pic>
        <p:nvPicPr>
          <p:cNvPr id="31" name="Picture 30">
            <a:extLst>
              <a:ext uri="{FF2B5EF4-FFF2-40B4-BE49-F238E27FC236}">
                <a16:creationId xmlns:a16="http://schemas.microsoft.com/office/drawing/2014/main" id="{D39FB019-C70B-6DDB-ECEA-95FB029A55C2}"/>
              </a:ext>
            </a:extLst>
          </p:cNvPr>
          <p:cNvPicPr>
            <a:picLocks noChangeAspect="1"/>
          </p:cNvPicPr>
          <p:nvPr/>
        </p:nvPicPr>
        <p:blipFill>
          <a:blip r:embed="rId2"/>
          <a:stretch>
            <a:fillRect/>
          </a:stretch>
        </p:blipFill>
        <p:spPr>
          <a:xfrm>
            <a:off x="14249400" y="2222270"/>
            <a:ext cx="3337654" cy="6573167"/>
          </a:xfrm>
          <a:prstGeom prst="rect">
            <a:avLst/>
          </a:prstGeom>
        </p:spPr>
      </p:pic>
      <p:pic>
        <p:nvPicPr>
          <p:cNvPr id="10" name="Picture 2" descr="http://infostation/Documents/Branding%20Materials/Logos/BBGH_logo_color.png">
            <a:extLst>
              <a:ext uri="{FF2B5EF4-FFF2-40B4-BE49-F238E27FC236}">
                <a16:creationId xmlns:a16="http://schemas.microsoft.com/office/drawing/2014/main" id="{75030C82-E498-4018-A8F1-0BC1D0B5CC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83" y="134619"/>
            <a:ext cx="4545377" cy="104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360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500955" y="9012429"/>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C75F09"/>
          </a:solidFill>
        </p:spPr>
      </p:sp>
      <p:sp>
        <p:nvSpPr>
          <p:cNvPr id="19" name="TextBox 19"/>
          <p:cNvSpPr txBox="1"/>
          <p:nvPr/>
        </p:nvSpPr>
        <p:spPr>
          <a:xfrm>
            <a:off x="228600" y="1504336"/>
            <a:ext cx="13198514" cy="7755969"/>
          </a:xfrm>
          <a:prstGeom prst="rect">
            <a:avLst/>
          </a:prstGeom>
        </p:spPr>
        <p:txBody>
          <a:bodyPr wrap="square" lIns="0" tIns="0" rIns="0" bIns="0" rtlCol="0" anchor="t">
            <a:spAutoFit/>
          </a:bodyPr>
          <a:lstStyle/>
          <a:p>
            <a:pPr algn="l"/>
            <a:r>
              <a:rPr lang="en-US" sz="2400" b="1" i="0" dirty="0">
                <a:solidFill>
                  <a:srgbClr val="1B1B1B"/>
                </a:solidFill>
                <a:effectLst/>
                <a:latin typeface="Montserrat Classic" panose="020B0604020202020204" charset="0"/>
              </a:rPr>
              <a:t>Plan</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I plan to: Meet with Billion Pill Pledge team</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I hope this produces: Resources needed to support a change for ERAS program and kits for patients to have at home</a:t>
            </a:r>
            <a:endParaRPr lang="en-US" sz="2400" dirty="0">
              <a:solidFill>
                <a:srgbClr val="1B1B1B"/>
              </a:solidFill>
              <a:latin typeface="Montserrat Classic" panose="020B0604020202020204" charset="0"/>
            </a:endParaRP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Steps to execute: Meet with team, complete ERAS guide</a:t>
            </a:r>
          </a:p>
          <a:p>
            <a:pPr algn="l"/>
            <a:r>
              <a:rPr lang="en-US" sz="2400" b="1" i="0" dirty="0">
                <a:solidFill>
                  <a:srgbClr val="1B1B1B"/>
                </a:solidFill>
                <a:effectLst/>
                <a:latin typeface="Montserrat Classic" panose="020B0604020202020204" charset="0"/>
              </a:rPr>
              <a:t>Do</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How long will you observe new changes? </a:t>
            </a:r>
            <a:r>
              <a:rPr lang="en-US" sz="2400" dirty="0">
                <a:solidFill>
                  <a:srgbClr val="1B1B1B"/>
                </a:solidFill>
                <a:latin typeface="Montserrat Classic" panose="020B0604020202020204" charset="0"/>
              </a:rPr>
              <a:t>Continuous check ins to see what next steps are</a:t>
            </a:r>
            <a:endParaRPr lang="en-US" sz="2400"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What did you observe? Increased conversations and support for improvements</a:t>
            </a:r>
          </a:p>
          <a:p>
            <a:pPr marL="342900" indent="-342900" algn="l">
              <a:buFont typeface="Wingdings" panose="05000000000000000000" pitchFamily="2" charset="2"/>
              <a:buChar char="ü"/>
            </a:pPr>
            <a:r>
              <a:rPr lang="en-US" sz="2400" dirty="0">
                <a:solidFill>
                  <a:srgbClr val="1B1B1B"/>
                </a:solidFill>
                <a:latin typeface="Montserrat Classic" panose="020B0604020202020204" charset="0"/>
              </a:rPr>
              <a:t>Are the changes creating consequences – intended </a:t>
            </a:r>
          </a:p>
          <a:p>
            <a:pPr algn="l"/>
            <a:r>
              <a:rPr lang="en-US" sz="2400" b="1" i="0" dirty="0">
                <a:solidFill>
                  <a:srgbClr val="1B1B1B"/>
                </a:solidFill>
                <a:effectLst/>
                <a:latin typeface="Montserrat Classic" panose="020B0604020202020204" charset="0"/>
              </a:rPr>
              <a:t>Study</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What did you learn? Order sets need improved, changes to blocks needed, home medication changes</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Did you meet your measurement goal? In progress</a:t>
            </a:r>
          </a:p>
          <a:p>
            <a:pPr marL="342900" indent="-342900" algn="l">
              <a:buFont typeface="Wingdings" panose="05000000000000000000" pitchFamily="2" charset="2"/>
              <a:buChar char="ü"/>
            </a:pPr>
            <a:r>
              <a:rPr lang="en-US" sz="2400" dirty="0">
                <a:solidFill>
                  <a:srgbClr val="1B1B1B"/>
                </a:solidFill>
                <a:latin typeface="Montserrat Classic" panose="020B0604020202020204" charset="0"/>
              </a:rPr>
              <a:t>Do you need more observation time? Yes</a:t>
            </a:r>
            <a:endParaRPr lang="en-US" sz="2400" i="0" dirty="0">
              <a:solidFill>
                <a:srgbClr val="1B1B1B"/>
              </a:solidFill>
              <a:effectLst/>
              <a:latin typeface="Montserrat Classic" panose="020B0604020202020204" charset="0"/>
            </a:endParaRPr>
          </a:p>
          <a:p>
            <a:pPr algn="l"/>
            <a:r>
              <a:rPr lang="en-US" sz="2400" b="1" i="0" dirty="0">
                <a:solidFill>
                  <a:srgbClr val="1B1B1B"/>
                </a:solidFill>
                <a:effectLst/>
                <a:latin typeface="Montserrat Classic" panose="020B0604020202020204" charset="0"/>
              </a:rPr>
              <a:t>Act</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What did you conclude from this cycle? Many improvements need completed but easily achievable</a:t>
            </a:r>
          </a:p>
          <a:p>
            <a:pPr marL="342900" indent="-342900" algn="l">
              <a:buFont typeface="Wingdings" panose="05000000000000000000" pitchFamily="2" charset="2"/>
              <a:buChar char="ü"/>
            </a:pPr>
            <a:r>
              <a:rPr lang="en-US" sz="2400" dirty="0">
                <a:solidFill>
                  <a:srgbClr val="1B1B1B"/>
                </a:solidFill>
                <a:latin typeface="Montserrat Classic" panose="020B0604020202020204" charset="0"/>
              </a:rPr>
              <a:t>Will you sustain the changes? Yes, once change is complete monitoring needing done</a:t>
            </a:r>
          </a:p>
          <a:p>
            <a:pPr marL="342900" indent="-342900" algn="l">
              <a:buFont typeface="Wingdings" panose="05000000000000000000" pitchFamily="2" charset="2"/>
              <a:buChar char="ü"/>
            </a:pPr>
            <a:r>
              <a:rPr lang="en-US" sz="2400" dirty="0">
                <a:solidFill>
                  <a:srgbClr val="1B1B1B"/>
                </a:solidFill>
                <a:latin typeface="Montserrat Classic" panose="020B0604020202020204" charset="0"/>
              </a:rPr>
              <a:t>Does the change need adjusted or removed? Adjusted as needed</a:t>
            </a:r>
            <a:endParaRPr lang="en-US" sz="2400" i="0" dirty="0">
              <a:solidFill>
                <a:srgbClr val="1B1B1B"/>
              </a:solidFill>
              <a:effectLst/>
              <a:latin typeface="Montserrat Classic" panose="020B0604020202020204" charset="0"/>
            </a:endParaRPr>
          </a:p>
        </p:txBody>
      </p:sp>
      <p:sp>
        <p:nvSpPr>
          <p:cNvPr id="26" name="Freeform 26"/>
          <p:cNvSpPr/>
          <p:nvPr/>
        </p:nvSpPr>
        <p:spPr>
          <a:xfrm>
            <a:off x="914400" y="1283198"/>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C75F09"/>
          </a:solidFill>
        </p:spPr>
      </p:sp>
      <p:sp>
        <p:nvSpPr>
          <p:cNvPr id="29" name="TextBox 7">
            <a:extLst>
              <a:ext uri="{FF2B5EF4-FFF2-40B4-BE49-F238E27FC236}">
                <a16:creationId xmlns:a16="http://schemas.microsoft.com/office/drawing/2014/main" id="{B313D652-9C39-7482-6AFD-DA9FBABC230A}"/>
              </a:ext>
            </a:extLst>
          </p:cNvPr>
          <p:cNvSpPr txBox="1"/>
          <p:nvPr/>
        </p:nvSpPr>
        <p:spPr>
          <a:xfrm>
            <a:off x="5334000" y="648904"/>
            <a:ext cx="76200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Plan ~ Do ~ Study ~ Act</a:t>
            </a:r>
          </a:p>
        </p:txBody>
      </p:sp>
      <p:pic>
        <p:nvPicPr>
          <p:cNvPr id="13" name="Picture 12">
            <a:extLst>
              <a:ext uri="{FF2B5EF4-FFF2-40B4-BE49-F238E27FC236}">
                <a16:creationId xmlns:a16="http://schemas.microsoft.com/office/drawing/2014/main" id="{CA6A8243-D289-4867-91E5-05AA3EA4FAF9}"/>
              </a:ext>
            </a:extLst>
          </p:cNvPr>
          <p:cNvPicPr>
            <a:picLocks noChangeAspect="1"/>
          </p:cNvPicPr>
          <p:nvPr/>
        </p:nvPicPr>
        <p:blipFill>
          <a:blip r:embed="rId2"/>
          <a:stretch>
            <a:fillRect/>
          </a:stretch>
        </p:blipFill>
        <p:spPr>
          <a:xfrm>
            <a:off x="14232147" y="1817743"/>
            <a:ext cx="3337654" cy="6573167"/>
          </a:xfrm>
          <a:prstGeom prst="rect">
            <a:avLst/>
          </a:prstGeom>
        </p:spPr>
      </p:pic>
      <p:pic>
        <p:nvPicPr>
          <p:cNvPr id="10" name="Picture 2" descr="http://infostation/Documents/Branding%20Materials/Logos/BBGH_logo_color.png">
            <a:extLst>
              <a:ext uri="{FF2B5EF4-FFF2-40B4-BE49-F238E27FC236}">
                <a16:creationId xmlns:a16="http://schemas.microsoft.com/office/drawing/2014/main" id="{DE1E9806-6BC8-4118-9D31-B93F46596A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7685"/>
            <a:ext cx="4545377" cy="1042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6" name="Freeform 26"/>
          <p:cNvSpPr/>
          <p:nvPr/>
        </p:nvSpPr>
        <p:spPr>
          <a:xfrm>
            <a:off x="877965" y="1369139"/>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C75F09"/>
          </a:solidFill>
        </p:spPr>
      </p:sp>
      <p:sp>
        <p:nvSpPr>
          <p:cNvPr id="29" name="TextBox 7">
            <a:extLst>
              <a:ext uri="{FF2B5EF4-FFF2-40B4-BE49-F238E27FC236}">
                <a16:creationId xmlns:a16="http://schemas.microsoft.com/office/drawing/2014/main" id="{B313D652-9C39-7482-6AFD-DA9FBABC230A}"/>
              </a:ext>
            </a:extLst>
          </p:cNvPr>
          <p:cNvSpPr txBox="1"/>
          <p:nvPr/>
        </p:nvSpPr>
        <p:spPr>
          <a:xfrm>
            <a:off x="5817825" y="739771"/>
            <a:ext cx="76200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Plan ~ Do ~ Study ~ Act</a:t>
            </a:r>
          </a:p>
        </p:txBody>
      </p:sp>
      <p:pic>
        <p:nvPicPr>
          <p:cNvPr id="6" name="Picture 5">
            <a:extLst>
              <a:ext uri="{FF2B5EF4-FFF2-40B4-BE49-F238E27FC236}">
                <a16:creationId xmlns:a16="http://schemas.microsoft.com/office/drawing/2014/main" id="{217F5207-AA95-4CE0-8880-DE9162D61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0" y="1863773"/>
            <a:ext cx="6149245" cy="7076325"/>
          </a:xfrm>
          <a:prstGeom prst="rect">
            <a:avLst/>
          </a:prstGeom>
        </p:spPr>
      </p:pic>
      <p:pic>
        <p:nvPicPr>
          <p:cNvPr id="2050" name="Picture 2" descr="Prepared for Surgery Tool Kit.png">
            <a:extLst>
              <a:ext uri="{FF2B5EF4-FFF2-40B4-BE49-F238E27FC236}">
                <a16:creationId xmlns:a16="http://schemas.microsoft.com/office/drawing/2014/main" id="{8305739A-1DAA-4B7C-A8DE-0DD77D145F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923" y="1749089"/>
            <a:ext cx="7086600" cy="422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15C0B3F-FFC4-4004-85AF-9223654EC36D}"/>
              </a:ext>
            </a:extLst>
          </p:cNvPr>
          <p:cNvSpPr txBox="1"/>
          <p:nvPr/>
        </p:nvSpPr>
        <p:spPr>
          <a:xfrm>
            <a:off x="125778" y="6190832"/>
            <a:ext cx="8153400" cy="4462760"/>
          </a:xfrm>
          <a:prstGeom prst="rect">
            <a:avLst/>
          </a:prstGeom>
          <a:noFill/>
        </p:spPr>
        <p:txBody>
          <a:bodyPr wrap="square" rtlCol="0">
            <a:spAutoFit/>
          </a:bodyPr>
          <a:lstStyle/>
          <a:p>
            <a:r>
              <a:rPr lang="en-US" sz="3200" b="1" dirty="0"/>
              <a:t>Billion Pill Pledge- Prepared for Surgery Tool Kit</a:t>
            </a:r>
          </a:p>
          <a:p>
            <a:pPr marL="914400" lvl="1" indent="-457200">
              <a:buFont typeface="Arial" panose="020B0604020202020204" pitchFamily="34" charset="0"/>
              <a:buChar char="•"/>
            </a:pPr>
            <a:r>
              <a:rPr lang="en-US" sz="3200" b="1" dirty="0"/>
              <a:t>Vibration Therapy Device-</a:t>
            </a:r>
            <a:r>
              <a:rPr lang="en-US" sz="3200" b="1" dirty="0" err="1"/>
              <a:t>VibraCool</a:t>
            </a:r>
            <a:endParaRPr lang="en-US" sz="3200" b="1" dirty="0"/>
          </a:p>
          <a:p>
            <a:pPr marL="914400" lvl="1" indent="-457200">
              <a:buFont typeface="Arial" panose="020B0604020202020204" pitchFamily="34" charset="0"/>
              <a:buChar char="•"/>
            </a:pPr>
            <a:r>
              <a:rPr lang="en-US" sz="3200" b="1" dirty="0"/>
              <a:t>Complex Carbohydrate Pre-Surgery Drink</a:t>
            </a:r>
          </a:p>
          <a:p>
            <a:pPr marL="914400" lvl="1" indent="-457200">
              <a:buFont typeface="Arial" panose="020B0604020202020204" pitchFamily="34" charset="0"/>
              <a:buChar char="•"/>
            </a:pPr>
            <a:r>
              <a:rPr lang="en-US" sz="3200" b="1" dirty="0"/>
              <a:t>Pain Medication Tracking Magnet</a:t>
            </a:r>
          </a:p>
          <a:p>
            <a:pPr marL="914400" lvl="1" indent="-457200">
              <a:buFont typeface="Arial" panose="020B0604020202020204" pitchFamily="34" charset="0"/>
              <a:buChar char="•"/>
            </a:pPr>
            <a:r>
              <a:rPr lang="en-US" sz="3200" b="1" dirty="0"/>
              <a:t>Good Rx Card</a:t>
            </a:r>
          </a:p>
          <a:p>
            <a:pPr marL="914400" lvl="1" indent="-457200">
              <a:buFont typeface="Arial" panose="020B0604020202020204" pitchFamily="34" charset="0"/>
              <a:buChar char="•"/>
            </a:pPr>
            <a:r>
              <a:rPr lang="en-US" sz="3200" b="1" dirty="0"/>
              <a:t>Chewing Gum</a:t>
            </a:r>
          </a:p>
          <a:p>
            <a:pPr marL="914400" lvl="1" indent="-457200">
              <a:buFont typeface="Arial" panose="020B0604020202020204" pitchFamily="34" charset="0"/>
              <a:buChar char="•"/>
            </a:pPr>
            <a:r>
              <a:rPr lang="en-US" sz="3200" b="1" dirty="0"/>
              <a:t>Probiotics</a:t>
            </a:r>
          </a:p>
          <a:p>
            <a:pPr marL="914400" lvl="1" indent="-457200">
              <a:buFont typeface="Arial" panose="020B0604020202020204" pitchFamily="34" charset="0"/>
              <a:buChar char="•"/>
            </a:pPr>
            <a:r>
              <a:rPr lang="en-US" sz="3200" b="1" dirty="0"/>
              <a:t>Opioid Disposal </a:t>
            </a:r>
            <a:endParaRPr lang="en-US" sz="2800" b="1" dirty="0"/>
          </a:p>
          <a:p>
            <a:endParaRPr lang="en-US" sz="2800" dirty="0"/>
          </a:p>
        </p:txBody>
      </p:sp>
      <p:pic>
        <p:nvPicPr>
          <p:cNvPr id="11" name="Picture 2" descr="http://infostation/Documents/Branding%20Materials/Logos/BBGH_logo_color.png">
            <a:extLst>
              <a:ext uri="{FF2B5EF4-FFF2-40B4-BE49-F238E27FC236}">
                <a16:creationId xmlns:a16="http://schemas.microsoft.com/office/drawing/2014/main" id="{894AE5DB-EC91-48D5-A138-EA830E06F4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40543"/>
            <a:ext cx="4545377" cy="104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433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4016</TotalTime>
  <Words>1189</Words>
  <Application>Microsoft Office PowerPoint</Application>
  <PresentationFormat>Custom</PresentationFormat>
  <Paragraphs>123</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Montserrat Classic</vt:lpstr>
      <vt:lpstr>Montserrat Extra-Bold Bold</vt:lpstr>
      <vt:lpstr>Arial</vt:lpstr>
      <vt:lpstr>Montserrat Extra-Bold</vt:lpstr>
      <vt:lpstr>Wingdings</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Erica Lauder</dc:creator>
  <cp:lastModifiedBy>Jordan Colwell</cp:lastModifiedBy>
  <cp:revision>45</cp:revision>
  <dcterms:created xsi:type="dcterms:W3CDTF">2006-08-16T00:00:00Z</dcterms:created>
  <dcterms:modified xsi:type="dcterms:W3CDTF">2024-09-26T19:39:27Z</dcterms:modified>
  <dc:identifier>DAFdG9NIIkM</dc:identifier>
</cp:coreProperties>
</file>