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4" r:id="rId2"/>
    <p:sldId id="276" r:id="rId3"/>
    <p:sldId id="265" r:id="rId4"/>
    <p:sldId id="274" r:id="rId5"/>
    <p:sldId id="268" r:id="rId6"/>
    <p:sldId id="278" r:id="rId7"/>
    <p:sldId id="270" r:id="rId8"/>
    <p:sldId id="271" r:id="rId9"/>
    <p:sldId id="275" r:id="rId10"/>
    <p:sldId id="277" r:id="rId11"/>
    <p:sldId id="283" r:id="rId12"/>
    <p:sldId id="281" r:id="rId13"/>
    <p:sldId id="282" r:id="rId14"/>
    <p:sldId id="280" r:id="rId15"/>
    <p:sldId id="279" r:id="rId1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pos="288">
          <p15:clr>
            <a:srgbClr val="A4A3A4"/>
          </p15:clr>
        </p15:guide>
        <p15:guide id="2" orient="horz" pos="216">
          <p15:clr>
            <a:srgbClr val="A4A3A4"/>
          </p15:clr>
        </p15:guide>
        <p15:guide id="3" pos="7392">
          <p15:clr>
            <a:srgbClr val="A4A3A4"/>
          </p15:clr>
        </p15:guide>
        <p15:guide id="4" orient="horz" pos="3888">
          <p15:clr>
            <a:srgbClr val="A4A3A4"/>
          </p15:clr>
        </p15:guide>
        <p15:guide id="5" orient="horz" pos="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7E8"/>
    <a:srgbClr val="004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8" autoAdjust="0"/>
    <p:restoredTop sz="68038" autoAdjust="0"/>
  </p:normalViewPr>
  <p:slideViewPr>
    <p:cSldViewPr snapToGrid="0" snapToObjects="1" showGuides="1">
      <p:cViewPr varScale="1">
        <p:scale>
          <a:sx n="77" d="100"/>
          <a:sy n="77" d="100"/>
        </p:scale>
        <p:origin x="1740" y="96"/>
      </p:cViewPr>
      <p:guideLst>
        <p:guide pos="288"/>
        <p:guide orient="horz" pos="216"/>
        <p:guide pos="7392"/>
        <p:guide orient="horz" pos="3888"/>
        <p:guide orient="horz" pos="528"/>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38DE0-2074-49FC-935D-6540E5ACEF8B}"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60FF25DB-53CE-4AAD-85BE-89AA272C8124}">
      <dgm:prSet/>
      <dgm:spPr/>
      <dgm:t>
        <a:bodyPr/>
        <a:lstStyle/>
        <a:p>
          <a:r>
            <a:rPr lang="en-US" dirty="0"/>
            <a:t>The process of verifying the qualifications and professional background of healthcare providers</a:t>
          </a:r>
        </a:p>
      </dgm:t>
    </dgm:pt>
    <dgm:pt modelId="{AF3DE928-F501-46F4-B443-0D4E76B85BB1}" type="parTrans" cxnId="{14EA0DD9-CC1F-4D85-9C3F-23313B165A1B}">
      <dgm:prSet/>
      <dgm:spPr/>
      <dgm:t>
        <a:bodyPr/>
        <a:lstStyle/>
        <a:p>
          <a:endParaRPr lang="en-US"/>
        </a:p>
      </dgm:t>
    </dgm:pt>
    <dgm:pt modelId="{F392C15A-861C-4060-BA21-225B79776662}" type="sibTrans" cxnId="{14EA0DD9-CC1F-4D85-9C3F-23313B165A1B}">
      <dgm:prSet/>
      <dgm:spPr/>
      <dgm:t>
        <a:bodyPr/>
        <a:lstStyle/>
        <a:p>
          <a:endParaRPr lang="en-US"/>
        </a:p>
      </dgm:t>
    </dgm:pt>
    <dgm:pt modelId="{B75FB53A-6DE8-45A2-A8FC-23AFC1E418F8}">
      <dgm:prSet/>
      <dgm:spPr/>
      <dgm:t>
        <a:bodyPr/>
        <a:lstStyle/>
        <a:p>
          <a:r>
            <a:rPr lang="en-US" dirty="0"/>
            <a:t>Key Components: Education, training, licensure, references, hospital affiliations and board certification</a:t>
          </a:r>
        </a:p>
      </dgm:t>
    </dgm:pt>
    <dgm:pt modelId="{4CD55628-26F4-4057-9FF3-E373794F8C64}" type="parTrans" cxnId="{130C5196-7939-4DC2-9C6A-8AB55C99129B}">
      <dgm:prSet/>
      <dgm:spPr/>
      <dgm:t>
        <a:bodyPr/>
        <a:lstStyle/>
        <a:p>
          <a:endParaRPr lang="en-US"/>
        </a:p>
      </dgm:t>
    </dgm:pt>
    <dgm:pt modelId="{F716E896-5A7B-42E4-9A2A-3D017F589216}" type="sibTrans" cxnId="{130C5196-7939-4DC2-9C6A-8AB55C99129B}">
      <dgm:prSet/>
      <dgm:spPr/>
      <dgm:t>
        <a:bodyPr/>
        <a:lstStyle/>
        <a:p>
          <a:endParaRPr lang="en-US"/>
        </a:p>
      </dgm:t>
    </dgm:pt>
    <dgm:pt modelId="{536CBCCC-63DC-434C-BAD8-0A1920AF7B90}">
      <dgm:prSet/>
      <dgm:spPr/>
      <dgm:t>
        <a:bodyPr/>
        <a:lstStyle/>
        <a:p>
          <a:r>
            <a:rPr lang="en-US" dirty="0"/>
            <a:t>Purpose: To ensure providers are qualified and competent to deliver care</a:t>
          </a:r>
        </a:p>
      </dgm:t>
    </dgm:pt>
    <dgm:pt modelId="{AF86676C-7B32-4E67-9AFC-7DEF1D80A3F4}" type="parTrans" cxnId="{E9F1EE94-6312-4DF0-A4DD-7F940BB48296}">
      <dgm:prSet/>
      <dgm:spPr/>
      <dgm:t>
        <a:bodyPr/>
        <a:lstStyle/>
        <a:p>
          <a:endParaRPr lang="en-US"/>
        </a:p>
      </dgm:t>
    </dgm:pt>
    <dgm:pt modelId="{1FFACE0F-0F6B-44A4-955A-18BCFFCA757C}" type="sibTrans" cxnId="{E9F1EE94-6312-4DF0-A4DD-7F940BB48296}">
      <dgm:prSet/>
      <dgm:spPr/>
      <dgm:t>
        <a:bodyPr/>
        <a:lstStyle/>
        <a:p>
          <a:endParaRPr lang="en-US"/>
        </a:p>
      </dgm:t>
    </dgm:pt>
    <dgm:pt modelId="{C97DA3E4-528D-49C8-9FA5-43EC77123BAA}">
      <dgm:prSet/>
      <dgm:spPr/>
      <dgm:t>
        <a:bodyPr/>
        <a:lstStyle/>
        <a:p>
          <a:r>
            <a:rPr lang="en-US" dirty="0"/>
            <a:t>Why is credentialing and privileging important?</a:t>
          </a:r>
        </a:p>
      </dgm:t>
    </dgm:pt>
    <dgm:pt modelId="{7C3BB448-B1E3-4A39-BB4A-4569A2EA0CD2}" type="parTrans" cxnId="{EC2B3318-1727-4EEE-998F-74059F302440}">
      <dgm:prSet/>
      <dgm:spPr/>
      <dgm:t>
        <a:bodyPr/>
        <a:lstStyle/>
        <a:p>
          <a:endParaRPr lang="en-US"/>
        </a:p>
      </dgm:t>
    </dgm:pt>
    <dgm:pt modelId="{AA3CAB19-2242-4019-B6E0-A27971E2D5FA}" type="sibTrans" cxnId="{EC2B3318-1727-4EEE-998F-74059F302440}">
      <dgm:prSet/>
      <dgm:spPr/>
      <dgm:t>
        <a:bodyPr/>
        <a:lstStyle/>
        <a:p>
          <a:endParaRPr lang="en-US"/>
        </a:p>
      </dgm:t>
    </dgm:pt>
    <dgm:pt modelId="{B4E11482-E0D4-4EFB-890A-1CE401B0696B}">
      <dgm:prSet/>
      <dgm:spPr/>
      <dgm:t>
        <a:bodyPr/>
        <a:lstStyle/>
        <a:p>
          <a:r>
            <a:rPr lang="en-US" dirty="0"/>
            <a:t>Ensures patient safety</a:t>
          </a:r>
        </a:p>
      </dgm:t>
    </dgm:pt>
    <dgm:pt modelId="{3A65604E-4A66-42D1-8B64-AE7C3E27BBC4}" type="parTrans" cxnId="{05498730-B295-40B0-8E50-A3D2FA831166}">
      <dgm:prSet/>
      <dgm:spPr/>
      <dgm:t>
        <a:bodyPr/>
        <a:lstStyle/>
        <a:p>
          <a:endParaRPr lang="en-US"/>
        </a:p>
      </dgm:t>
    </dgm:pt>
    <dgm:pt modelId="{7F5C27BE-210B-470A-A2AD-0BF069BAD003}" type="sibTrans" cxnId="{05498730-B295-40B0-8E50-A3D2FA831166}">
      <dgm:prSet/>
      <dgm:spPr/>
      <dgm:t>
        <a:bodyPr/>
        <a:lstStyle/>
        <a:p>
          <a:endParaRPr lang="en-US"/>
        </a:p>
      </dgm:t>
    </dgm:pt>
    <dgm:pt modelId="{D59285AE-E155-453D-B8C3-F651F8B9F835}">
      <dgm:prSet/>
      <dgm:spPr/>
      <dgm:t>
        <a:bodyPr/>
        <a:lstStyle/>
        <a:p>
          <a:r>
            <a:rPr lang="en-US" dirty="0"/>
            <a:t>Maintains high quality standards of care </a:t>
          </a:r>
        </a:p>
      </dgm:t>
    </dgm:pt>
    <dgm:pt modelId="{C73E08CE-9AFE-485E-BEAD-2A5DFB6AD62B}" type="parTrans" cxnId="{01E7AFBA-9732-49C0-84FB-FB611F8E776A}">
      <dgm:prSet/>
      <dgm:spPr/>
      <dgm:t>
        <a:bodyPr/>
        <a:lstStyle/>
        <a:p>
          <a:endParaRPr lang="en-US"/>
        </a:p>
      </dgm:t>
    </dgm:pt>
    <dgm:pt modelId="{F9313022-12BE-4ADF-B1CF-C23DFC2DAE90}" type="sibTrans" cxnId="{01E7AFBA-9732-49C0-84FB-FB611F8E776A}">
      <dgm:prSet/>
      <dgm:spPr/>
      <dgm:t>
        <a:bodyPr/>
        <a:lstStyle/>
        <a:p>
          <a:endParaRPr lang="en-US"/>
        </a:p>
      </dgm:t>
    </dgm:pt>
    <dgm:pt modelId="{423531BD-954C-4292-BA50-FC6A81433974}">
      <dgm:prSet/>
      <dgm:spPr/>
      <dgm:t>
        <a:bodyPr/>
        <a:lstStyle/>
        <a:p>
          <a:r>
            <a:rPr lang="en-US" dirty="0"/>
            <a:t>Reduces risk of malpractice claims</a:t>
          </a:r>
        </a:p>
      </dgm:t>
    </dgm:pt>
    <dgm:pt modelId="{DFEE6701-9A6D-4D65-B5D9-CD93AE385152}" type="parTrans" cxnId="{DC83A06B-C815-4A85-8DAC-8AC6D8EC71B1}">
      <dgm:prSet/>
      <dgm:spPr/>
      <dgm:t>
        <a:bodyPr/>
        <a:lstStyle/>
        <a:p>
          <a:endParaRPr lang="en-US"/>
        </a:p>
      </dgm:t>
    </dgm:pt>
    <dgm:pt modelId="{6BB1ED59-4B86-4740-B3CD-1D8B1628CA8E}" type="sibTrans" cxnId="{DC83A06B-C815-4A85-8DAC-8AC6D8EC71B1}">
      <dgm:prSet/>
      <dgm:spPr/>
      <dgm:t>
        <a:bodyPr/>
        <a:lstStyle/>
        <a:p>
          <a:endParaRPr lang="en-US"/>
        </a:p>
      </dgm:t>
    </dgm:pt>
    <dgm:pt modelId="{1870DD8B-343E-4F3F-AF0D-61494847D671}">
      <dgm:prSet/>
      <dgm:spPr/>
      <dgm:t>
        <a:bodyPr/>
        <a:lstStyle/>
        <a:p>
          <a:r>
            <a:rPr lang="en-US" dirty="0"/>
            <a:t>Meets regulatory and accreditation requirements </a:t>
          </a:r>
        </a:p>
      </dgm:t>
    </dgm:pt>
    <dgm:pt modelId="{98A578E4-58CD-46E1-9A70-F818A0D0635B}" type="parTrans" cxnId="{E06CCDC0-1356-4BBB-8A85-F9864184C7C3}">
      <dgm:prSet/>
      <dgm:spPr/>
      <dgm:t>
        <a:bodyPr/>
        <a:lstStyle/>
        <a:p>
          <a:endParaRPr lang="en-US"/>
        </a:p>
      </dgm:t>
    </dgm:pt>
    <dgm:pt modelId="{5BFF8CE6-4A89-46C0-A9C7-A6225ED65BD3}" type="sibTrans" cxnId="{E06CCDC0-1356-4BBB-8A85-F9864184C7C3}">
      <dgm:prSet/>
      <dgm:spPr/>
      <dgm:t>
        <a:bodyPr/>
        <a:lstStyle/>
        <a:p>
          <a:endParaRPr lang="en-US"/>
        </a:p>
      </dgm:t>
    </dgm:pt>
    <dgm:pt modelId="{2FF6098E-F308-43FB-94E5-867F679D4479}">
      <dgm:prSet/>
      <dgm:spPr/>
      <dgm:t>
        <a:bodyPr/>
        <a:lstStyle/>
        <a:p>
          <a:r>
            <a:rPr lang="en-US" dirty="0"/>
            <a:t>Other Verifications: NPDB, OIG, Criminal Background Check</a:t>
          </a:r>
        </a:p>
      </dgm:t>
    </dgm:pt>
    <dgm:pt modelId="{90D89EB2-4C3E-4D28-9EAE-A9FEAE330E2A}" type="parTrans" cxnId="{9401F4D8-E45D-4C38-B4AC-69EEE06B0B67}">
      <dgm:prSet/>
      <dgm:spPr/>
    </dgm:pt>
    <dgm:pt modelId="{DE5D5AB9-8991-4987-8034-25D517C9B325}" type="sibTrans" cxnId="{9401F4D8-E45D-4C38-B4AC-69EEE06B0B67}">
      <dgm:prSet/>
      <dgm:spPr/>
    </dgm:pt>
    <dgm:pt modelId="{0CC2E4C2-C739-4D3F-8FB0-C806E8B5863A}" type="pres">
      <dgm:prSet presAssocID="{FBA38DE0-2074-49FC-935D-6540E5ACEF8B}" presName="Name0" presStyleCnt="0">
        <dgm:presLayoutVars>
          <dgm:dir/>
          <dgm:animLvl val="lvl"/>
          <dgm:resizeHandles val="exact"/>
        </dgm:presLayoutVars>
      </dgm:prSet>
      <dgm:spPr/>
    </dgm:pt>
    <dgm:pt modelId="{C9770F37-9E23-4CDE-B2DA-AB85617DB12F}" type="pres">
      <dgm:prSet presAssocID="{60FF25DB-53CE-4AAD-85BE-89AA272C8124}" presName="linNode" presStyleCnt="0"/>
      <dgm:spPr/>
    </dgm:pt>
    <dgm:pt modelId="{7E083CD6-4224-47D6-90E0-F3D31CDC2635}" type="pres">
      <dgm:prSet presAssocID="{60FF25DB-53CE-4AAD-85BE-89AA272C8124}" presName="parentText" presStyleLbl="node1" presStyleIdx="0" presStyleCnt="2">
        <dgm:presLayoutVars>
          <dgm:chMax val="1"/>
          <dgm:bulletEnabled val="1"/>
        </dgm:presLayoutVars>
      </dgm:prSet>
      <dgm:spPr/>
    </dgm:pt>
    <dgm:pt modelId="{040654B9-5F27-4002-B60B-C9D16DBCB148}" type="pres">
      <dgm:prSet presAssocID="{60FF25DB-53CE-4AAD-85BE-89AA272C8124}" presName="descendantText" presStyleLbl="alignAccFollowNode1" presStyleIdx="0" presStyleCnt="2">
        <dgm:presLayoutVars>
          <dgm:bulletEnabled val="1"/>
        </dgm:presLayoutVars>
      </dgm:prSet>
      <dgm:spPr/>
    </dgm:pt>
    <dgm:pt modelId="{DAA8FB7E-E5F7-48FD-90C6-E13C7F21C61E}" type="pres">
      <dgm:prSet presAssocID="{F392C15A-861C-4060-BA21-225B79776662}" presName="sp" presStyleCnt="0"/>
      <dgm:spPr/>
    </dgm:pt>
    <dgm:pt modelId="{E59F29CA-EB8D-42FB-BAD3-FA76C8FEAC2A}" type="pres">
      <dgm:prSet presAssocID="{C97DA3E4-528D-49C8-9FA5-43EC77123BAA}" presName="linNode" presStyleCnt="0"/>
      <dgm:spPr/>
    </dgm:pt>
    <dgm:pt modelId="{3123D230-A4FF-4BD7-8A3F-5167B621FCFF}" type="pres">
      <dgm:prSet presAssocID="{C97DA3E4-528D-49C8-9FA5-43EC77123BAA}" presName="parentText" presStyleLbl="node1" presStyleIdx="1" presStyleCnt="2">
        <dgm:presLayoutVars>
          <dgm:chMax val="1"/>
          <dgm:bulletEnabled val="1"/>
        </dgm:presLayoutVars>
      </dgm:prSet>
      <dgm:spPr/>
    </dgm:pt>
    <dgm:pt modelId="{F95923BB-425A-4081-A879-C559D197FD84}" type="pres">
      <dgm:prSet presAssocID="{C97DA3E4-528D-49C8-9FA5-43EC77123BAA}" presName="descendantText" presStyleLbl="alignAccFollowNode1" presStyleIdx="1" presStyleCnt="2">
        <dgm:presLayoutVars>
          <dgm:bulletEnabled val="1"/>
        </dgm:presLayoutVars>
      </dgm:prSet>
      <dgm:spPr/>
    </dgm:pt>
  </dgm:ptLst>
  <dgm:cxnLst>
    <dgm:cxn modelId="{00C01F0E-246D-46CD-B615-8431CAFC8A66}" type="presOf" srcId="{60FF25DB-53CE-4AAD-85BE-89AA272C8124}" destId="{7E083CD6-4224-47D6-90E0-F3D31CDC2635}" srcOrd="0" destOrd="0" presId="urn:microsoft.com/office/officeart/2005/8/layout/vList5"/>
    <dgm:cxn modelId="{15DFDF0F-C7DF-42B7-9D71-FAAC7BC95D42}" type="presOf" srcId="{D59285AE-E155-453D-B8C3-F651F8B9F835}" destId="{F95923BB-425A-4081-A879-C559D197FD84}" srcOrd="0" destOrd="1" presId="urn:microsoft.com/office/officeart/2005/8/layout/vList5"/>
    <dgm:cxn modelId="{EC2B3318-1727-4EEE-998F-74059F302440}" srcId="{FBA38DE0-2074-49FC-935D-6540E5ACEF8B}" destId="{C97DA3E4-528D-49C8-9FA5-43EC77123BAA}" srcOrd="1" destOrd="0" parTransId="{7C3BB448-B1E3-4A39-BB4A-4569A2EA0CD2}" sibTransId="{AA3CAB19-2242-4019-B6E0-A27971E2D5FA}"/>
    <dgm:cxn modelId="{0528811C-6ABD-4447-8FC7-2232026A3733}" type="presOf" srcId="{423531BD-954C-4292-BA50-FC6A81433974}" destId="{F95923BB-425A-4081-A879-C559D197FD84}" srcOrd="0" destOrd="2" presId="urn:microsoft.com/office/officeart/2005/8/layout/vList5"/>
    <dgm:cxn modelId="{1F31B92C-9A2F-42FE-B241-936EE27D7A9E}" type="presOf" srcId="{1870DD8B-343E-4F3F-AF0D-61494847D671}" destId="{F95923BB-425A-4081-A879-C559D197FD84}" srcOrd="0" destOrd="3" presId="urn:microsoft.com/office/officeart/2005/8/layout/vList5"/>
    <dgm:cxn modelId="{05498730-B295-40B0-8E50-A3D2FA831166}" srcId="{C97DA3E4-528D-49C8-9FA5-43EC77123BAA}" destId="{B4E11482-E0D4-4EFB-890A-1CE401B0696B}" srcOrd="0" destOrd="0" parTransId="{3A65604E-4A66-42D1-8B64-AE7C3E27BBC4}" sibTransId="{7F5C27BE-210B-470A-A2AD-0BF069BAD003}"/>
    <dgm:cxn modelId="{65F70641-D8C9-4C3A-824F-879275EC4C20}" type="presOf" srcId="{B4E11482-E0D4-4EFB-890A-1CE401B0696B}" destId="{F95923BB-425A-4081-A879-C559D197FD84}" srcOrd="0" destOrd="0" presId="urn:microsoft.com/office/officeart/2005/8/layout/vList5"/>
    <dgm:cxn modelId="{89A5FD43-D372-4964-8536-0244A0EABA36}" type="presOf" srcId="{B75FB53A-6DE8-45A2-A8FC-23AFC1E418F8}" destId="{040654B9-5F27-4002-B60B-C9D16DBCB148}" srcOrd="0" destOrd="0" presId="urn:microsoft.com/office/officeart/2005/8/layout/vList5"/>
    <dgm:cxn modelId="{DC83A06B-C815-4A85-8DAC-8AC6D8EC71B1}" srcId="{C97DA3E4-528D-49C8-9FA5-43EC77123BAA}" destId="{423531BD-954C-4292-BA50-FC6A81433974}" srcOrd="2" destOrd="0" parTransId="{DFEE6701-9A6D-4D65-B5D9-CD93AE385152}" sibTransId="{6BB1ED59-4B86-4740-B3CD-1D8B1628CA8E}"/>
    <dgm:cxn modelId="{5FB4EF4C-4B16-4E00-8FFE-DF28C5829782}" type="presOf" srcId="{2FF6098E-F308-43FB-94E5-867F679D4479}" destId="{040654B9-5F27-4002-B60B-C9D16DBCB148}" srcOrd="0" destOrd="1" presId="urn:microsoft.com/office/officeart/2005/8/layout/vList5"/>
    <dgm:cxn modelId="{9597F771-DFF3-40FB-B0E0-4C3ACC708310}" type="presOf" srcId="{536CBCCC-63DC-434C-BAD8-0A1920AF7B90}" destId="{040654B9-5F27-4002-B60B-C9D16DBCB148}" srcOrd="0" destOrd="2" presId="urn:microsoft.com/office/officeart/2005/8/layout/vList5"/>
    <dgm:cxn modelId="{E9F1EE94-6312-4DF0-A4DD-7F940BB48296}" srcId="{60FF25DB-53CE-4AAD-85BE-89AA272C8124}" destId="{536CBCCC-63DC-434C-BAD8-0A1920AF7B90}" srcOrd="2" destOrd="0" parTransId="{AF86676C-7B32-4E67-9AFC-7DEF1D80A3F4}" sibTransId="{1FFACE0F-0F6B-44A4-955A-18BCFFCA757C}"/>
    <dgm:cxn modelId="{D0C61396-512A-4127-B67B-6079AC5A047E}" type="presOf" srcId="{C97DA3E4-528D-49C8-9FA5-43EC77123BAA}" destId="{3123D230-A4FF-4BD7-8A3F-5167B621FCFF}" srcOrd="0" destOrd="0" presId="urn:microsoft.com/office/officeart/2005/8/layout/vList5"/>
    <dgm:cxn modelId="{130C5196-7939-4DC2-9C6A-8AB55C99129B}" srcId="{60FF25DB-53CE-4AAD-85BE-89AA272C8124}" destId="{B75FB53A-6DE8-45A2-A8FC-23AFC1E418F8}" srcOrd="0" destOrd="0" parTransId="{4CD55628-26F4-4057-9FF3-E373794F8C64}" sibTransId="{F716E896-5A7B-42E4-9A2A-3D017F589216}"/>
    <dgm:cxn modelId="{01E7AFBA-9732-49C0-84FB-FB611F8E776A}" srcId="{C97DA3E4-528D-49C8-9FA5-43EC77123BAA}" destId="{D59285AE-E155-453D-B8C3-F651F8B9F835}" srcOrd="1" destOrd="0" parTransId="{C73E08CE-9AFE-485E-BEAD-2A5DFB6AD62B}" sibTransId="{F9313022-12BE-4ADF-B1CF-C23DFC2DAE90}"/>
    <dgm:cxn modelId="{E06CCDC0-1356-4BBB-8A85-F9864184C7C3}" srcId="{C97DA3E4-528D-49C8-9FA5-43EC77123BAA}" destId="{1870DD8B-343E-4F3F-AF0D-61494847D671}" srcOrd="3" destOrd="0" parTransId="{98A578E4-58CD-46E1-9A70-F818A0D0635B}" sibTransId="{5BFF8CE6-4A89-46C0-A9C7-A6225ED65BD3}"/>
    <dgm:cxn modelId="{54948AC1-3C5E-4800-BA15-B4E1676439B2}" type="presOf" srcId="{FBA38DE0-2074-49FC-935D-6540E5ACEF8B}" destId="{0CC2E4C2-C739-4D3F-8FB0-C806E8B5863A}" srcOrd="0" destOrd="0" presId="urn:microsoft.com/office/officeart/2005/8/layout/vList5"/>
    <dgm:cxn modelId="{9401F4D8-E45D-4C38-B4AC-69EEE06B0B67}" srcId="{60FF25DB-53CE-4AAD-85BE-89AA272C8124}" destId="{2FF6098E-F308-43FB-94E5-867F679D4479}" srcOrd="1" destOrd="0" parTransId="{90D89EB2-4C3E-4D28-9EAE-A9FEAE330E2A}" sibTransId="{DE5D5AB9-8991-4987-8034-25D517C9B325}"/>
    <dgm:cxn modelId="{14EA0DD9-CC1F-4D85-9C3F-23313B165A1B}" srcId="{FBA38DE0-2074-49FC-935D-6540E5ACEF8B}" destId="{60FF25DB-53CE-4AAD-85BE-89AA272C8124}" srcOrd="0" destOrd="0" parTransId="{AF3DE928-F501-46F4-B443-0D4E76B85BB1}" sibTransId="{F392C15A-861C-4060-BA21-225B79776662}"/>
    <dgm:cxn modelId="{9D45C8F1-BCE0-4C54-ABEE-8EBB4828663C}" type="presParOf" srcId="{0CC2E4C2-C739-4D3F-8FB0-C806E8B5863A}" destId="{C9770F37-9E23-4CDE-B2DA-AB85617DB12F}" srcOrd="0" destOrd="0" presId="urn:microsoft.com/office/officeart/2005/8/layout/vList5"/>
    <dgm:cxn modelId="{8FBE9426-B1A5-4E67-8A2D-92C4E2E2A905}" type="presParOf" srcId="{C9770F37-9E23-4CDE-B2DA-AB85617DB12F}" destId="{7E083CD6-4224-47D6-90E0-F3D31CDC2635}" srcOrd="0" destOrd="0" presId="urn:microsoft.com/office/officeart/2005/8/layout/vList5"/>
    <dgm:cxn modelId="{B4074A45-85BC-4FA8-A314-5170CC65F582}" type="presParOf" srcId="{C9770F37-9E23-4CDE-B2DA-AB85617DB12F}" destId="{040654B9-5F27-4002-B60B-C9D16DBCB148}" srcOrd="1" destOrd="0" presId="urn:microsoft.com/office/officeart/2005/8/layout/vList5"/>
    <dgm:cxn modelId="{0AD8AC16-423A-407F-ABAC-91D2616AE7CB}" type="presParOf" srcId="{0CC2E4C2-C739-4D3F-8FB0-C806E8B5863A}" destId="{DAA8FB7E-E5F7-48FD-90C6-E13C7F21C61E}" srcOrd="1" destOrd="0" presId="urn:microsoft.com/office/officeart/2005/8/layout/vList5"/>
    <dgm:cxn modelId="{8F3B4E88-F9E2-46DF-9300-826C162B4ED5}" type="presParOf" srcId="{0CC2E4C2-C739-4D3F-8FB0-C806E8B5863A}" destId="{E59F29CA-EB8D-42FB-BAD3-FA76C8FEAC2A}" srcOrd="2" destOrd="0" presId="urn:microsoft.com/office/officeart/2005/8/layout/vList5"/>
    <dgm:cxn modelId="{7422C62A-0999-40F9-BF5A-1686700A2FD0}" type="presParOf" srcId="{E59F29CA-EB8D-42FB-BAD3-FA76C8FEAC2A}" destId="{3123D230-A4FF-4BD7-8A3F-5167B621FCFF}" srcOrd="0" destOrd="0" presId="urn:microsoft.com/office/officeart/2005/8/layout/vList5"/>
    <dgm:cxn modelId="{51AF5789-9D2A-43C8-9F09-64D21CFFD5E9}" type="presParOf" srcId="{E59F29CA-EB8D-42FB-BAD3-FA76C8FEAC2A}" destId="{F95923BB-425A-4081-A879-C559D197FD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F5067-F11F-4962-9114-09C73DF36FFA}"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C2C2F102-3084-4F60-8056-989FDFDF9F99}">
      <dgm:prSet/>
      <dgm:spPr/>
      <dgm:t>
        <a:bodyPr/>
        <a:lstStyle/>
        <a:p>
          <a:r>
            <a:rPr lang="en-US" dirty="0"/>
            <a:t>Good Policies and Procedures</a:t>
          </a:r>
        </a:p>
      </dgm:t>
    </dgm:pt>
    <dgm:pt modelId="{12F37AF5-244F-4534-8EE2-702E83B2A9DA}" type="parTrans" cxnId="{AAE6CDB2-BF28-4D6D-BA10-640E5F496231}">
      <dgm:prSet/>
      <dgm:spPr/>
      <dgm:t>
        <a:bodyPr/>
        <a:lstStyle/>
        <a:p>
          <a:endParaRPr lang="en-US"/>
        </a:p>
      </dgm:t>
    </dgm:pt>
    <dgm:pt modelId="{627A64F7-225A-4ADE-8372-4D4F15D34890}" type="sibTrans" cxnId="{AAE6CDB2-BF28-4D6D-BA10-640E5F496231}">
      <dgm:prSet/>
      <dgm:spPr/>
      <dgm:t>
        <a:bodyPr/>
        <a:lstStyle/>
        <a:p>
          <a:endParaRPr lang="en-US"/>
        </a:p>
      </dgm:t>
    </dgm:pt>
    <dgm:pt modelId="{25F6080D-2A21-419D-9593-3EC4FE9875A8}">
      <dgm:prSet/>
      <dgm:spPr/>
      <dgm:t>
        <a:bodyPr/>
        <a:lstStyle/>
        <a:p>
          <a:r>
            <a:rPr lang="en-US" dirty="0"/>
            <a:t>Threshold Eligibility Criteria</a:t>
          </a:r>
        </a:p>
      </dgm:t>
    </dgm:pt>
    <dgm:pt modelId="{AE8966C0-F2F9-4AB9-B43D-040F45CDCA9B}" type="parTrans" cxnId="{552BA725-68FA-4541-A6AD-65AFB508C954}">
      <dgm:prSet/>
      <dgm:spPr/>
      <dgm:t>
        <a:bodyPr/>
        <a:lstStyle/>
        <a:p>
          <a:endParaRPr lang="en-US"/>
        </a:p>
      </dgm:t>
    </dgm:pt>
    <dgm:pt modelId="{BC41C830-64D2-4A69-A5F1-599455EF511C}" type="sibTrans" cxnId="{552BA725-68FA-4541-A6AD-65AFB508C954}">
      <dgm:prSet/>
      <dgm:spPr/>
      <dgm:t>
        <a:bodyPr/>
        <a:lstStyle/>
        <a:p>
          <a:endParaRPr lang="en-US"/>
        </a:p>
      </dgm:t>
    </dgm:pt>
    <dgm:pt modelId="{AAE5CBF2-FFCB-47BB-B053-93487A2801A2}">
      <dgm:prSet/>
      <dgm:spPr/>
      <dgm:t>
        <a:bodyPr/>
        <a:lstStyle/>
        <a:p>
          <a:r>
            <a:rPr lang="en-US"/>
            <a:t>Consistently following policies/procedures</a:t>
          </a:r>
          <a:endParaRPr lang="en-US" dirty="0"/>
        </a:p>
      </dgm:t>
    </dgm:pt>
    <dgm:pt modelId="{59A50713-67AA-4AB9-A54A-F7BACFC11CEA}" type="parTrans" cxnId="{6699BBB4-350E-4AFA-A39E-FB6C126C8A29}">
      <dgm:prSet/>
      <dgm:spPr/>
      <dgm:t>
        <a:bodyPr/>
        <a:lstStyle/>
        <a:p>
          <a:endParaRPr lang="en-US"/>
        </a:p>
      </dgm:t>
    </dgm:pt>
    <dgm:pt modelId="{EFC268DE-197C-44A7-B602-1F0AAA0A9A1D}" type="sibTrans" cxnId="{6699BBB4-350E-4AFA-A39E-FB6C126C8A29}">
      <dgm:prSet/>
      <dgm:spPr/>
      <dgm:t>
        <a:bodyPr/>
        <a:lstStyle/>
        <a:p>
          <a:endParaRPr lang="en-US"/>
        </a:p>
      </dgm:t>
    </dgm:pt>
    <dgm:pt modelId="{CDD76555-F1B4-42B4-8E54-294406BCBE6E}" type="pres">
      <dgm:prSet presAssocID="{235F5067-F11F-4962-9114-09C73DF36FFA}" presName="hierChild1" presStyleCnt="0">
        <dgm:presLayoutVars>
          <dgm:chPref val="1"/>
          <dgm:dir/>
          <dgm:animOne val="branch"/>
          <dgm:animLvl val="lvl"/>
          <dgm:resizeHandles/>
        </dgm:presLayoutVars>
      </dgm:prSet>
      <dgm:spPr/>
    </dgm:pt>
    <dgm:pt modelId="{9CFED07F-840F-4A23-8A14-9CDCCC6B7D85}" type="pres">
      <dgm:prSet presAssocID="{C2C2F102-3084-4F60-8056-989FDFDF9F99}" presName="hierRoot1" presStyleCnt="0"/>
      <dgm:spPr/>
    </dgm:pt>
    <dgm:pt modelId="{40F41C92-1E32-4E99-9B4B-3A400E206415}" type="pres">
      <dgm:prSet presAssocID="{C2C2F102-3084-4F60-8056-989FDFDF9F99}" presName="composite" presStyleCnt="0"/>
      <dgm:spPr/>
    </dgm:pt>
    <dgm:pt modelId="{851C245F-0E7A-457F-B1CE-578F498B9CF8}" type="pres">
      <dgm:prSet presAssocID="{C2C2F102-3084-4F60-8056-989FDFDF9F99}" presName="background" presStyleLbl="node0" presStyleIdx="0" presStyleCnt="3"/>
      <dgm:spPr/>
    </dgm:pt>
    <dgm:pt modelId="{68F8836A-336B-4939-85F4-83226E7025EA}" type="pres">
      <dgm:prSet presAssocID="{C2C2F102-3084-4F60-8056-989FDFDF9F99}" presName="text" presStyleLbl="fgAcc0" presStyleIdx="0" presStyleCnt="3">
        <dgm:presLayoutVars>
          <dgm:chPref val="3"/>
        </dgm:presLayoutVars>
      </dgm:prSet>
      <dgm:spPr/>
    </dgm:pt>
    <dgm:pt modelId="{773E690D-8D3E-4792-9447-02CC1252BE69}" type="pres">
      <dgm:prSet presAssocID="{C2C2F102-3084-4F60-8056-989FDFDF9F99}" presName="hierChild2" presStyleCnt="0"/>
      <dgm:spPr/>
    </dgm:pt>
    <dgm:pt modelId="{63F395E3-580F-4272-BB2A-4674C379278C}" type="pres">
      <dgm:prSet presAssocID="{AAE5CBF2-FFCB-47BB-B053-93487A2801A2}" presName="hierRoot1" presStyleCnt="0"/>
      <dgm:spPr/>
    </dgm:pt>
    <dgm:pt modelId="{1E5BCCF6-DF13-4150-BE2E-B00D2215BF4C}" type="pres">
      <dgm:prSet presAssocID="{AAE5CBF2-FFCB-47BB-B053-93487A2801A2}" presName="composite" presStyleCnt="0"/>
      <dgm:spPr/>
    </dgm:pt>
    <dgm:pt modelId="{DD0CD197-E5C0-4724-B973-D68733F8D94B}" type="pres">
      <dgm:prSet presAssocID="{AAE5CBF2-FFCB-47BB-B053-93487A2801A2}" presName="background" presStyleLbl="node0" presStyleIdx="1" presStyleCnt="3"/>
      <dgm:spPr/>
    </dgm:pt>
    <dgm:pt modelId="{02B16CE8-33B7-409F-B897-8E7190B909BD}" type="pres">
      <dgm:prSet presAssocID="{AAE5CBF2-FFCB-47BB-B053-93487A2801A2}" presName="text" presStyleLbl="fgAcc0" presStyleIdx="1" presStyleCnt="3">
        <dgm:presLayoutVars>
          <dgm:chPref val="3"/>
        </dgm:presLayoutVars>
      </dgm:prSet>
      <dgm:spPr/>
    </dgm:pt>
    <dgm:pt modelId="{A54D9328-A777-42B8-87FB-6E50E0DAD414}" type="pres">
      <dgm:prSet presAssocID="{AAE5CBF2-FFCB-47BB-B053-93487A2801A2}" presName="hierChild2" presStyleCnt="0"/>
      <dgm:spPr/>
    </dgm:pt>
    <dgm:pt modelId="{89B3E3B0-C8A2-4C8D-8553-7BA6E3AD7FF2}" type="pres">
      <dgm:prSet presAssocID="{25F6080D-2A21-419D-9593-3EC4FE9875A8}" presName="hierRoot1" presStyleCnt="0"/>
      <dgm:spPr/>
    </dgm:pt>
    <dgm:pt modelId="{42D10DBE-4F27-464F-A977-57E18D4E0D16}" type="pres">
      <dgm:prSet presAssocID="{25F6080D-2A21-419D-9593-3EC4FE9875A8}" presName="composite" presStyleCnt="0"/>
      <dgm:spPr/>
    </dgm:pt>
    <dgm:pt modelId="{6328C951-56DF-4C6C-BE48-8B22E93A6645}" type="pres">
      <dgm:prSet presAssocID="{25F6080D-2A21-419D-9593-3EC4FE9875A8}" presName="background" presStyleLbl="node0" presStyleIdx="2" presStyleCnt="3"/>
      <dgm:spPr/>
    </dgm:pt>
    <dgm:pt modelId="{5FF809D3-E1C2-42ED-8505-774BFC495E54}" type="pres">
      <dgm:prSet presAssocID="{25F6080D-2A21-419D-9593-3EC4FE9875A8}" presName="text" presStyleLbl="fgAcc0" presStyleIdx="2" presStyleCnt="3">
        <dgm:presLayoutVars>
          <dgm:chPref val="3"/>
        </dgm:presLayoutVars>
      </dgm:prSet>
      <dgm:spPr/>
    </dgm:pt>
    <dgm:pt modelId="{CBCF8227-C1CD-4726-86D9-A859F6D9523D}" type="pres">
      <dgm:prSet presAssocID="{25F6080D-2A21-419D-9593-3EC4FE9875A8}" presName="hierChild2" presStyleCnt="0"/>
      <dgm:spPr/>
    </dgm:pt>
  </dgm:ptLst>
  <dgm:cxnLst>
    <dgm:cxn modelId="{9BD66C08-A848-454D-BDE8-43FCE44B7CD2}" type="presOf" srcId="{AAE5CBF2-FFCB-47BB-B053-93487A2801A2}" destId="{02B16CE8-33B7-409F-B897-8E7190B909BD}" srcOrd="0" destOrd="0" presId="urn:microsoft.com/office/officeart/2005/8/layout/hierarchy1"/>
    <dgm:cxn modelId="{552BA725-68FA-4541-A6AD-65AFB508C954}" srcId="{235F5067-F11F-4962-9114-09C73DF36FFA}" destId="{25F6080D-2A21-419D-9593-3EC4FE9875A8}" srcOrd="2" destOrd="0" parTransId="{AE8966C0-F2F9-4AB9-B43D-040F45CDCA9B}" sibTransId="{BC41C830-64D2-4A69-A5F1-599455EF511C}"/>
    <dgm:cxn modelId="{6856D947-0EFE-421C-930B-67E28611F10B}" type="presOf" srcId="{C2C2F102-3084-4F60-8056-989FDFDF9F99}" destId="{68F8836A-336B-4939-85F4-83226E7025EA}" srcOrd="0" destOrd="0" presId="urn:microsoft.com/office/officeart/2005/8/layout/hierarchy1"/>
    <dgm:cxn modelId="{9C2A48A8-E4B5-4E25-AB97-A38D06C1ECB4}" type="presOf" srcId="{25F6080D-2A21-419D-9593-3EC4FE9875A8}" destId="{5FF809D3-E1C2-42ED-8505-774BFC495E54}" srcOrd="0" destOrd="0" presId="urn:microsoft.com/office/officeart/2005/8/layout/hierarchy1"/>
    <dgm:cxn modelId="{98CF45B0-CA8F-4F54-826E-1721B1C8F07C}" type="presOf" srcId="{235F5067-F11F-4962-9114-09C73DF36FFA}" destId="{CDD76555-F1B4-42B4-8E54-294406BCBE6E}" srcOrd="0" destOrd="0" presId="urn:microsoft.com/office/officeart/2005/8/layout/hierarchy1"/>
    <dgm:cxn modelId="{AAE6CDB2-BF28-4D6D-BA10-640E5F496231}" srcId="{235F5067-F11F-4962-9114-09C73DF36FFA}" destId="{C2C2F102-3084-4F60-8056-989FDFDF9F99}" srcOrd="0" destOrd="0" parTransId="{12F37AF5-244F-4534-8EE2-702E83B2A9DA}" sibTransId="{627A64F7-225A-4ADE-8372-4D4F15D34890}"/>
    <dgm:cxn modelId="{6699BBB4-350E-4AFA-A39E-FB6C126C8A29}" srcId="{235F5067-F11F-4962-9114-09C73DF36FFA}" destId="{AAE5CBF2-FFCB-47BB-B053-93487A2801A2}" srcOrd="1" destOrd="0" parTransId="{59A50713-67AA-4AB9-A54A-F7BACFC11CEA}" sibTransId="{EFC268DE-197C-44A7-B602-1F0AAA0A9A1D}"/>
    <dgm:cxn modelId="{9C084469-CE23-4599-AB20-B1CFDC0588D1}" type="presParOf" srcId="{CDD76555-F1B4-42B4-8E54-294406BCBE6E}" destId="{9CFED07F-840F-4A23-8A14-9CDCCC6B7D85}" srcOrd="0" destOrd="0" presId="urn:microsoft.com/office/officeart/2005/8/layout/hierarchy1"/>
    <dgm:cxn modelId="{495B73BE-3F76-4788-BB0A-BEA30C574797}" type="presParOf" srcId="{9CFED07F-840F-4A23-8A14-9CDCCC6B7D85}" destId="{40F41C92-1E32-4E99-9B4B-3A400E206415}" srcOrd="0" destOrd="0" presId="urn:microsoft.com/office/officeart/2005/8/layout/hierarchy1"/>
    <dgm:cxn modelId="{2B99A5FA-C7B9-4758-A99B-565955F1AD88}" type="presParOf" srcId="{40F41C92-1E32-4E99-9B4B-3A400E206415}" destId="{851C245F-0E7A-457F-B1CE-578F498B9CF8}" srcOrd="0" destOrd="0" presId="urn:microsoft.com/office/officeart/2005/8/layout/hierarchy1"/>
    <dgm:cxn modelId="{F00E5F44-1F0D-4C05-8198-3C7174DBAA6C}" type="presParOf" srcId="{40F41C92-1E32-4E99-9B4B-3A400E206415}" destId="{68F8836A-336B-4939-85F4-83226E7025EA}" srcOrd="1" destOrd="0" presId="urn:microsoft.com/office/officeart/2005/8/layout/hierarchy1"/>
    <dgm:cxn modelId="{4CB05FAE-3572-4C4C-88B5-4F30747ADB98}" type="presParOf" srcId="{9CFED07F-840F-4A23-8A14-9CDCCC6B7D85}" destId="{773E690D-8D3E-4792-9447-02CC1252BE69}" srcOrd="1" destOrd="0" presId="urn:microsoft.com/office/officeart/2005/8/layout/hierarchy1"/>
    <dgm:cxn modelId="{83E70546-7E42-4B64-A090-3FCCC1EF28CD}" type="presParOf" srcId="{CDD76555-F1B4-42B4-8E54-294406BCBE6E}" destId="{63F395E3-580F-4272-BB2A-4674C379278C}" srcOrd="1" destOrd="0" presId="urn:microsoft.com/office/officeart/2005/8/layout/hierarchy1"/>
    <dgm:cxn modelId="{A9B23E17-2DAE-4C1C-BCF8-5F005A490906}" type="presParOf" srcId="{63F395E3-580F-4272-BB2A-4674C379278C}" destId="{1E5BCCF6-DF13-4150-BE2E-B00D2215BF4C}" srcOrd="0" destOrd="0" presId="urn:microsoft.com/office/officeart/2005/8/layout/hierarchy1"/>
    <dgm:cxn modelId="{ED0D5D1A-F4BE-416A-9951-889E7DC423A8}" type="presParOf" srcId="{1E5BCCF6-DF13-4150-BE2E-B00D2215BF4C}" destId="{DD0CD197-E5C0-4724-B973-D68733F8D94B}" srcOrd="0" destOrd="0" presId="urn:microsoft.com/office/officeart/2005/8/layout/hierarchy1"/>
    <dgm:cxn modelId="{D2107F76-4E7F-40A6-932E-741420B99A6C}" type="presParOf" srcId="{1E5BCCF6-DF13-4150-BE2E-B00D2215BF4C}" destId="{02B16CE8-33B7-409F-B897-8E7190B909BD}" srcOrd="1" destOrd="0" presId="urn:microsoft.com/office/officeart/2005/8/layout/hierarchy1"/>
    <dgm:cxn modelId="{F92B9B2F-254F-45B6-B09C-0CEF144F994C}" type="presParOf" srcId="{63F395E3-580F-4272-BB2A-4674C379278C}" destId="{A54D9328-A777-42B8-87FB-6E50E0DAD414}" srcOrd="1" destOrd="0" presId="urn:microsoft.com/office/officeart/2005/8/layout/hierarchy1"/>
    <dgm:cxn modelId="{1CC25871-C3FD-4EAC-8E67-A684647C737A}" type="presParOf" srcId="{CDD76555-F1B4-42B4-8E54-294406BCBE6E}" destId="{89B3E3B0-C8A2-4C8D-8553-7BA6E3AD7FF2}" srcOrd="2" destOrd="0" presId="urn:microsoft.com/office/officeart/2005/8/layout/hierarchy1"/>
    <dgm:cxn modelId="{23616503-BD09-4868-891D-8BEFC92D4D71}" type="presParOf" srcId="{89B3E3B0-C8A2-4C8D-8553-7BA6E3AD7FF2}" destId="{42D10DBE-4F27-464F-A977-57E18D4E0D16}" srcOrd="0" destOrd="0" presId="urn:microsoft.com/office/officeart/2005/8/layout/hierarchy1"/>
    <dgm:cxn modelId="{394498E9-692B-4688-92DC-F7E029E021F0}" type="presParOf" srcId="{42D10DBE-4F27-464F-A977-57E18D4E0D16}" destId="{6328C951-56DF-4C6C-BE48-8B22E93A6645}" srcOrd="0" destOrd="0" presId="urn:microsoft.com/office/officeart/2005/8/layout/hierarchy1"/>
    <dgm:cxn modelId="{58E37DF5-71D6-43B9-87A6-611FDF60EA48}" type="presParOf" srcId="{42D10DBE-4F27-464F-A977-57E18D4E0D16}" destId="{5FF809D3-E1C2-42ED-8505-774BFC495E54}" srcOrd="1" destOrd="0" presId="urn:microsoft.com/office/officeart/2005/8/layout/hierarchy1"/>
    <dgm:cxn modelId="{D894DE66-638A-4F4F-9D43-756EAD97C2D5}" type="presParOf" srcId="{89B3E3B0-C8A2-4C8D-8553-7BA6E3AD7FF2}" destId="{CBCF8227-C1CD-4726-86D9-A859F6D952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654B9-5F27-4002-B60B-C9D16DBCB148}">
      <dsp:nvSpPr>
        <dsp:cNvPr id="0" name=""/>
        <dsp:cNvSpPr/>
      </dsp:nvSpPr>
      <dsp:spPr>
        <a:xfrm rot="5400000">
          <a:off x="6651242" y="-2343323"/>
          <a:ext cx="2018470" cy="72098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Key Components: Education, training, licensure, references, hospital affiliations and board certification</a:t>
          </a:r>
        </a:p>
        <a:p>
          <a:pPr marL="228600" lvl="1" indent="-228600" algn="l" defTabSz="933450">
            <a:lnSpc>
              <a:spcPct val="90000"/>
            </a:lnSpc>
            <a:spcBef>
              <a:spcPct val="0"/>
            </a:spcBef>
            <a:spcAft>
              <a:spcPct val="15000"/>
            </a:spcAft>
            <a:buChar char="•"/>
          </a:pPr>
          <a:r>
            <a:rPr lang="en-US" sz="2100" kern="1200" dirty="0"/>
            <a:t>Other Verifications: NPDB, OIG, Criminal Background Check</a:t>
          </a:r>
        </a:p>
        <a:p>
          <a:pPr marL="228600" lvl="1" indent="-228600" algn="l" defTabSz="933450">
            <a:lnSpc>
              <a:spcPct val="90000"/>
            </a:lnSpc>
            <a:spcBef>
              <a:spcPct val="0"/>
            </a:spcBef>
            <a:spcAft>
              <a:spcPct val="15000"/>
            </a:spcAft>
            <a:buChar char="•"/>
          </a:pPr>
          <a:r>
            <a:rPr lang="en-US" sz="2100" kern="1200" dirty="0"/>
            <a:t>Purpose: To ensure providers are qualified and competent to deliver care</a:t>
          </a:r>
        </a:p>
      </dsp:txBody>
      <dsp:txXfrm rot="-5400000">
        <a:off x="4055547" y="350906"/>
        <a:ext cx="7111327" cy="1821402"/>
      </dsp:txXfrm>
    </dsp:sp>
    <dsp:sp modelId="{7E083CD6-4224-47D6-90E0-F3D31CDC2635}">
      <dsp:nvSpPr>
        <dsp:cNvPr id="0" name=""/>
        <dsp:cNvSpPr/>
      </dsp:nvSpPr>
      <dsp:spPr>
        <a:xfrm>
          <a:off x="0" y="63"/>
          <a:ext cx="4055546" cy="252308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The process of verifying the qualifications and professional background of healthcare providers</a:t>
          </a:r>
        </a:p>
      </dsp:txBody>
      <dsp:txXfrm>
        <a:off x="123167" y="123230"/>
        <a:ext cx="3809212" cy="2276753"/>
      </dsp:txXfrm>
    </dsp:sp>
    <dsp:sp modelId="{F95923BB-425A-4081-A879-C559D197FD84}">
      <dsp:nvSpPr>
        <dsp:cNvPr id="0" name=""/>
        <dsp:cNvSpPr/>
      </dsp:nvSpPr>
      <dsp:spPr>
        <a:xfrm rot="5400000">
          <a:off x="6651242" y="305918"/>
          <a:ext cx="2018470" cy="72098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Ensures patient safety</a:t>
          </a:r>
        </a:p>
        <a:p>
          <a:pPr marL="228600" lvl="1" indent="-228600" algn="l" defTabSz="933450">
            <a:lnSpc>
              <a:spcPct val="90000"/>
            </a:lnSpc>
            <a:spcBef>
              <a:spcPct val="0"/>
            </a:spcBef>
            <a:spcAft>
              <a:spcPct val="15000"/>
            </a:spcAft>
            <a:buChar char="•"/>
          </a:pPr>
          <a:r>
            <a:rPr lang="en-US" sz="2100" kern="1200" dirty="0"/>
            <a:t>Maintains high quality standards of care </a:t>
          </a:r>
        </a:p>
        <a:p>
          <a:pPr marL="228600" lvl="1" indent="-228600" algn="l" defTabSz="933450">
            <a:lnSpc>
              <a:spcPct val="90000"/>
            </a:lnSpc>
            <a:spcBef>
              <a:spcPct val="0"/>
            </a:spcBef>
            <a:spcAft>
              <a:spcPct val="15000"/>
            </a:spcAft>
            <a:buChar char="•"/>
          </a:pPr>
          <a:r>
            <a:rPr lang="en-US" sz="2100" kern="1200" dirty="0"/>
            <a:t>Reduces risk of malpractice claims</a:t>
          </a:r>
        </a:p>
        <a:p>
          <a:pPr marL="228600" lvl="1" indent="-228600" algn="l" defTabSz="933450">
            <a:lnSpc>
              <a:spcPct val="90000"/>
            </a:lnSpc>
            <a:spcBef>
              <a:spcPct val="0"/>
            </a:spcBef>
            <a:spcAft>
              <a:spcPct val="15000"/>
            </a:spcAft>
            <a:buChar char="•"/>
          </a:pPr>
          <a:r>
            <a:rPr lang="en-US" sz="2100" kern="1200" dirty="0"/>
            <a:t>Meets regulatory and accreditation requirements </a:t>
          </a:r>
        </a:p>
      </dsp:txBody>
      <dsp:txXfrm rot="-5400000">
        <a:off x="4055547" y="3000147"/>
        <a:ext cx="7111327" cy="1821402"/>
      </dsp:txXfrm>
    </dsp:sp>
    <dsp:sp modelId="{3123D230-A4FF-4BD7-8A3F-5167B621FCFF}">
      <dsp:nvSpPr>
        <dsp:cNvPr id="0" name=""/>
        <dsp:cNvSpPr/>
      </dsp:nvSpPr>
      <dsp:spPr>
        <a:xfrm>
          <a:off x="0" y="2649305"/>
          <a:ext cx="4055546" cy="252308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Why is credentialing and privileging important?</a:t>
          </a:r>
        </a:p>
      </dsp:txBody>
      <dsp:txXfrm>
        <a:off x="123167" y="2772472"/>
        <a:ext cx="3809212" cy="2276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C245F-0E7A-457F-B1CE-578F498B9CF8}">
      <dsp:nvSpPr>
        <dsp:cNvPr id="0" name=""/>
        <dsp:cNvSpPr/>
      </dsp:nvSpPr>
      <dsp:spPr>
        <a:xfrm>
          <a:off x="0" y="1412903"/>
          <a:ext cx="3168253" cy="201184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8F8836A-336B-4939-85F4-83226E7025EA}">
      <dsp:nvSpPr>
        <dsp:cNvPr id="0" name=""/>
        <dsp:cNvSpPr/>
      </dsp:nvSpPr>
      <dsp:spPr>
        <a:xfrm>
          <a:off x="352028" y="1747330"/>
          <a:ext cx="3168253" cy="20118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Good Policies and Procedures</a:t>
          </a:r>
        </a:p>
      </dsp:txBody>
      <dsp:txXfrm>
        <a:off x="410953" y="1806255"/>
        <a:ext cx="3050403" cy="1893990"/>
      </dsp:txXfrm>
    </dsp:sp>
    <dsp:sp modelId="{DD0CD197-E5C0-4724-B973-D68733F8D94B}">
      <dsp:nvSpPr>
        <dsp:cNvPr id="0" name=""/>
        <dsp:cNvSpPr/>
      </dsp:nvSpPr>
      <dsp:spPr>
        <a:xfrm>
          <a:off x="3872309" y="1412903"/>
          <a:ext cx="3168253" cy="201184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B16CE8-33B7-409F-B897-8E7190B909BD}">
      <dsp:nvSpPr>
        <dsp:cNvPr id="0" name=""/>
        <dsp:cNvSpPr/>
      </dsp:nvSpPr>
      <dsp:spPr>
        <a:xfrm>
          <a:off x="4224337" y="1747330"/>
          <a:ext cx="3168253" cy="20118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Consistently following policies/procedures</a:t>
          </a:r>
          <a:endParaRPr lang="en-US" sz="2700" kern="1200" dirty="0"/>
        </a:p>
      </dsp:txBody>
      <dsp:txXfrm>
        <a:off x="4283262" y="1806255"/>
        <a:ext cx="3050403" cy="1893990"/>
      </dsp:txXfrm>
    </dsp:sp>
    <dsp:sp modelId="{6328C951-56DF-4C6C-BE48-8B22E93A6645}">
      <dsp:nvSpPr>
        <dsp:cNvPr id="0" name=""/>
        <dsp:cNvSpPr/>
      </dsp:nvSpPr>
      <dsp:spPr>
        <a:xfrm>
          <a:off x="7744618" y="1412903"/>
          <a:ext cx="3168253" cy="201184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FF809D3-E1C2-42ED-8505-774BFC495E54}">
      <dsp:nvSpPr>
        <dsp:cNvPr id="0" name=""/>
        <dsp:cNvSpPr/>
      </dsp:nvSpPr>
      <dsp:spPr>
        <a:xfrm>
          <a:off x="8096646" y="1747330"/>
          <a:ext cx="3168253" cy="20118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Threshold Eligibility Criteria</a:t>
          </a:r>
        </a:p>
      </dsp:txBody>
      <dsp:txXfrm>
        <a:off x="8155571" y="1806255"/>
        <a:ext cx="3050403" cy="18939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atin typeface="Corbe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hangingPunct="1">
              <a:defRPr sz="1200">
                <a:latin typeface="Corbel" charset="0"/>
                <a:ea typeface="ＭＳ Ｐゴシック" charset="-128"/>
              </a:defRPr>
            </a:lvl1pPr>
          </a:lstStyle>
          <a:p>
            <a:pPr>
              <a:defRPr/>
            </a:pPr>
            <a:fld id="{87A2788C-E275-4183-89B0-E966EB9ECBCA}" type="datetimeFigureOut">
              <a:rPr lang="en-US"/>
              <a:pPr>
                <a:defRPr/>
              </a:pPr>
              <a:t>8/15/2024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hangingPunct="1">
              <a:defRPr sz="1200">
                <a:latin typeface="Corbe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531C4CB1-4A62-4DC4-A0E6-773E74938F08}" type="slidenum">
              <a:rPr lang="en-US" altLang="en-US"/>
              <a:pPr/>
              <a:t>‹#›</a:t>
            </a:fld>
            <a:endParaRPr lang="en-US" altLang="en-US"/>
          </a:p>
        </p:txBody>
      </p:sp>
    </p:spTree>
    <p:extLst>
      <p:ext uri="{BB962C8B-B14F-4D97-AF65-F5344CB8AC3E}">
        <p14:creationId xmlns:p14="http://schemas.microsoft.com/office/powerpoint/2010/main" val="2682790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atin typeface="Corbel" charset="0"/>
                <a:ea typeface="ＭＳ Ｐゴシック" charset="-128"/>
              </a:defRPr>
            </a:lvl1pPr>
          </a:lstStyle>
          <a:p>
            <a:pPr>
              <a:defRPr/>
            </a:pP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atin typeface="Corbel" charset="0"/>
                <a:ea typeface="ＭＳ Ｐゴシック" charset="-128"/>
              </a:defRPr>
            </a:lvl1pPr>
          </a:lstStyle>
          <a:p>
            <a:pPr>
              <a:defRPr/>
            </a:pPr>
            <a:fld id="{DD9B8FB4-6788-4CB2-AE0F-75DD9294EFB3}" type="datetimeFigureOut">
              <a:rPr lang="en-US"/>
              <a:pPr>
                <a:defRPr/>
              </a:pPr>
              <a:t>8/15/2024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atin typeface="Corbe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66B1C9D-D80D-4737-936B-C803701BCABB}" type="slidenum">
              <a:rPr lang="en-US" altLang="en-US"/>
              <a:pPr/>
              <a:t>‹#›</a:t>
            </a:fld>
            <a:endParaRPr lang="en-US" altLang="en-US"/>
          </a:p>
        </p:txBody>
      </p:sp>
    </p:spTree>
    <p:extLst>
      <p:ext uri="{BB962C8B-B14F-4D97-AF65-F5344CB8AC3E}">
        <p14:creationId xmlns:p14="http://schemas.microsoft.com/office/powerpoint/2010/main" val="3759148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a:t>
            </a:fld>
            <a:endParaRPr lang="en-US" altLang="en-US"/>
          </a:p>
        </p:txBody>
      </p:sp>
    </p:spTree>
    <p:extLst>
      <p:ext uri="{BB962C8B-B14F-4D97-AF65-F5344CB8AC3E}">
        <p14:creationId xmlns:p14="http://schemas.microsoft.com/office/powerpoint/2010/main" val="140130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10</a:t>
            </a:fld>
            <a:endParaRPr lang="en-US" altLang="en-US"/>
          </a:p>
        </p:txBody>
      </p:sp>
    </p:spTree>
    <p:extLst>
      <p:ext uri="{BB962C8B-B14F-4D97-AF65-F5344CB8AC3E}">
        <p14:creationId xmlns:p14="http://schemas.microsoft.com/office/powerpoint/2010/main" val="361715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11</a:t>
            </a:fld>
            <a:endParaRPr lang="en-US" altLang="en-US"/>
          </a:p>
        </p:txBody>
      </p:sp>
    </p:spTree>
    <p:extLst>
      <p:ext uri="{BB962C8B-B14F-4D97-AF65-F5344CB8AC3E}">
        <p14:creationId xmlns:p14="http://schemas.microsoft.com/office/powerpoint/2010/main" val="1660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12</a:t>
            </a:fld>
            <a:endParaRPr lang="en-US" altLang="en-US"/>
          </a:p>
        </p:txBody>
      </p:sp>
    </p:spTree>
    <p:extLst>
      <p:ext uri="{BB962C8B-B14F-4D97-AF65-F5344CB8AC3E}">
        <p14:creationId xmlns:p14="http://schemas.microsoft.com/office/powerpoint/2010/main" val="3910338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13</a:t>
            </a:fld>
            <a:endParaRPr lang="en-US" altLang="en-US"/>
          </a:p>
        </p:txBody>
      </p:sp>
    </p:spTree>
    <p:extLst>
      <p:ext uri="{BB962C8B-B14F-4D97-AF65-F5344CB8AC3E}">
        <p14:creationId xmlns:p14="http://schemas.microsoft.com/office/powerpoint/2010/main" val="50774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14</a:t>
            </a:fld>
            <a:endParaRPr lang="en-US" altLang="en-US"/>
          </a:p>
        </p:txBody>
      </p:sp>
    </p:spTree>
    <p:extLst>
      <p:ext uri="{BB962C8B-B14F-4D97-AF65-F5344CB8AC3E}">
        <p14:creationId xmlns:p14="http://schemas.microsoft.com/office/powerpoint/2010/main" val="206795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15</a:t>
            </a:fld>
            <a:endParaRPr lang="en-US" altLang="en-US"/>
          </a:p>
        </p:txBody>
      </p:sp>
    </p:spTree>
    <p:extLst>
      <p:ext uri="{BB962C8B-B14F-4D97-AF65-F5344CB8AC3E}">
        <p14:creationId xmlns:p14="http://schemas.microsoft.com/office/powerpoint/2010/main" val="153085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2</a:t>
            </a:fld>
            <a:endParaRPr lang="en-US" altLang="en-US"/>
          </a:p>
        </p:txBody>
      </p:sp>
    </p:spTree>
    <p:extLst>
      <p:ext uri="{BB962C8B-B14F-4D97-AF65-F5344CB8AC3E}">
        <p14:creationId xmlns:p14="http://schemas.microsoft.com/office/powerpoint/2010/main" val="7955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3</a:t>
            </a:fld>
            <a:endParaRPr lang="en-US" altLang="en-US"/>
          </a:p>
        </p:txBody>
      </p:sp>
    </p:spTree>
    <p:extLst>
      <p:ext uri="{BB962C8B-B14F-4D97-AF65-F5344CB8AC3E}">
        <p14:creationId xmlns:p14="http://schemas.microsoft.com/office/powerpoint/2010/main" val="364380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Credentialing is where patient safety starts</a:t>
            </a:r>
          </a:p>
          <a:p>
            <a:r>
              <a:rPr lang="en-US" b="1" dirty="0"/>
              <a:t>Stephen Gevorkian </a:t>
            </a:r>
            <a:r>
              <a:rPr lang="en-US" dirty="0"/>
              <a:t>– CA impersonating a doctor cared for thousands of cancer patients</a:t>
            </a:r>
          </a:p>
          <a:p>
            <a:r>
              <a:rPr lang="en-US" b="1" dirty="0"/>
              <a:t>Dr. Christopher Duntsch </a:t>
            </a:r>
            <a:r>
              <a:rPr lang="en-US" dirty="0"/>
              <a:t>– NS who completed training with only performing 100 cases, average is in the 1000s. His incompetence caused permanent harm to many patients – concerns were reported by other surgeons and staff at his first hospital, he resigned instead of losing his privileges. Next hospital appointed him to the staff before they fully vetted him, continued to permanently harm patients due to botched surgeries. – Peacock series “Dr. Death”</a:t>
            </a:r>
          </a:p>
          <a:p>
            <a:r>
              <a:rPr lang="en-US" b="1" dirty="0"/>
              <a:t>Dr. Michael </a:t>
            </a:r>
            <a:r>
              <a:rPr lang="en-US" b="1" dirty="0" err="1"/>
              <a:t>Swango</a:t>
            </a:r>
            <a:r>
              <a:rPr lang="en-US" b="1" dirty="0"/>
              <a:t> </a:t>
            </a:r>
            <a:r>
              <a:rPr lang="en-US" dirty="0"/>
              <a:t>– physician who was a serial killer – continued to move from hospital to hospital because no one communicated their concerns – NPDB was created because of Dr. </a:t>
            </a:r>
            <a:r>
              <a:rPr lang="en-US" dirty="0" err="1"/>
              <a:t>Swango</a:t>
            </a:r>
            <a:r>
              <a:rPr lang="en-US" dirty="0"/>
              <a:t>. – Book – “Blind Eye”</a:t>
            </a:r>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4</a:t>
            </a:fld>
            <a:endParaRPr lang="en-US" altLang="en-US"/>
          </a:p>
        </p:txBody>
      </p:sp>
    </p:spTree>
    <p:extLst>
      <p:ext uri="{BB962C8B-B14F-4D97-AF65-F5344CB8AC3E}">
        <p14:creationId xmlns:p14="http://schemas.microsoft.com/office/powerpoint/2010/main" val="184356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Policies and procedures </a:t>
            </a:r>
          </a:p>
          <a:p>
            <a:r>
              <a:rPr lang="en-US" dirty="0"/>
              <a:t>* Create defined and consistent processes for credentialing</a:t>
            </a:r>
          </a:p>
          <a:p>
            <a:r>
              <a:rPr lang="en-US" dirty="0"/>
              <a:t>Consistently following policies and procedures</a:t>
            </a:r>
          </a:p>
          <a:p>
            <a:r>
              <a:rPr lang="en-US" dirty="0"/>
              <a:t>* Reduce risk of bias</a:t>
            </a:r>
          </a:p>
          <a:p>
            <a:pPr marL="174708" indent="-174708">
              <a:buFont typeface="Arial" panose="020B0604020202020204" pitchFamily="34" charset="0"/>
              <a:buChar char="•"/>
            </a:pPr>
            <a:r>
              <a:rPr lang="en-US" dirty="0"/>
              <a:t>Reduce risk for the hospital (legal and regulatory)</a:t>
            </a:r>
          </a:p>
          <a:p>
            <a:r>
              <a:rPr lang="en-US" dirty="0"/>
              <a:t>Threshold eligibility criteria – shared with potential applicants</a:t>
            </a:r>
          </a:p>
          <a:p>
            <a:pPr marL="174708" indent="-174708">
              <a:buFont typeface="Arial" panose="020B0604020202020204" pitchFamily="34" charset="0"/>
              <a:buChar char="•"/>
            </a:pPr>
            <a:r>
              <a:rPr lang="en-US" dirty="0"/>
              <a:t>Sets min standards for medical staff </a:t>
            </a:r>
          </a:p>
          <a:p>
            <a:pPr marL="174708" indent="-174708" defTabSz="931774">
              <a:buFont typeface="Arial" panose="020B0604020202020204" pitchFamily="34" charset="0"/>
              <a:buChar char="•"/>
            </a:pPr>
            <a:r>
              <a:rPr lang="en-US" dirty="0"/>
              <a:t>Gives authority for the organization to not process an application – vs having to deny an application</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5</a:t>
            </a:fld>
            <a:endParaRPr lang="en-US" altLang="en-US"/>
          </a:p>
        </p:txBody>
      </p:sp>
    </p:spTree>
    <p:extLst>
      <p:ext uri="{BB962C8B-B14F-4D97-AF65-F5344CB8AC3E}">
        <p14:creationId xmlns:p14="http://schemas.microsoft.com/office/powerpoint/2010/main" val="144868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accredited by another entity (</a:t>
            </a:r>
            <a:r>
              <a:rPr lang="en-US" dirty="0" err="1"/>
              <a:t>ie</a:t>
            </a:r>
            <a:r>
              <a:rPr lang="en-US" dirty="0"/>
              <a:t> Joint Commission) you will need to ensure that your policies are in alignment with those criteria</a:t>
            </a:r>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6</a:t>
            </a:fld>
            <a:endParaRPr lang="en-US" altLang="en-US"/>
          </a:p>
        </p:txBody>
      </p:sp>
    </p:spTree>
    <p:extLst>
      <p:ext uri="{BB962C8B-B14F-4D97-AF65-F5344CB8AC3E}">
        <p14:creationId xmlns:p14="http://schemas.microsoft.com/office/powerpoint/2010/main" val="256576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at other affiliations</a:t>
            </a:r>
          </a:p>
          <a:p>
            <a:r>
              <a:rPr lang="en-US" dirty="0"/>
              <a:t>* Past performance is the best predictor of future behavior</a:t>
            </a:r>
          </a:p>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7</a:t>
            </a:fld>
            <a:endParaRPr lang="en-US" altLang="en-US"/>
          </a:p>
        </p:txBody>
      </p:sp>
    </p:spTree>
    <p:extLst>
      <p:ext uri="{BB962C8B-B14F-4D97-AF65-F5344CB8AC3E}">
        <p14:creationId xmlns:p14="http://schemas.microsoft.com/office/powerpoint/2010/main" val="62055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Board certification – did not renew</a:t>
            </a:r>
          </a:p>
          <a:p>
            <a:r>
              <a:rPr lang="en-US" dirty="0"/>
              <a:t>Example: Controlled substances felony</a:t>
            </a:r>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8</a:t>
            </a:fld>
            <a:endParaRPr lang="en-US" altLang="en-US"/>
          </a:p>
        </p:txBody>
      </p:sp>
    </p:spTree>
    <p:extLst>
      <p:ext uri="{BB962C8B-B14F-4D97-AF65-F5344CB8AC3E}">
        <p14:creationId xmlns:p14="http://schemas.microsoft.com/office/powerpoint/2010/main" val="206839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9</a:t>
            </a:fld>
            <a:endParaRPr lang="en-US" altLang="en-US"/>
          </a:p>
        </p:txBody>
      </p:sp>
    </p:spTree>
    <p:extLst>
      <p:ext uri="{BB962C8B-B14F-4D97-AF65-F5344CB8AC3E}">
        <p14:creationId xmlns:p14="http://schemas.microsoft.com/office/powerpoint/2010/main" val="3797702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gradFill rotWithShape="1">
            <a:gsLst>
              <a:gs pos="0">
                <a:srgbClr val="005294"/>
              </a:gs>
              <a:gs pos="88000">
                <a:srgbClr val="004175"/>
              </a:gs>
              <a:gs pos="100000">
                <a:srgbClr val="004175"/>
              </a:gs>
            </a:gsLst>
            <a:lin ang="4260000"/>
          </a:gradFill>
          <a:ln>
            <a:noFill/>
          </a:ln>
          <a:effectLst>
            <a:outerShdw blurRad="40000" dist="23000" dir="5400000" rotWithShape="0">
              <a:srgbClr val="808080">
                <a:alpha val="34998"/>
              </a:srgbClr>
            </a:outerShdw>
          </a:effectLst>
        </p:spPr>
        <p:txBody>
          <a:bodyPr anchor="ct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defRPr/>
            </a:pPr>
            <a:endParaRPr lang="en-US" altLang="en-US">
              <a:solidFill>
                <a:srgbClr val="1E3964"/>
              </a:solidFill>
            </a:endParaRPr>
          </a:p>
        </p:txBody>
      </p:sp>
      <p:sp>
        <p:nvSpPr>
          <p:cNvPr id="3" name="Subtitle 2"/>
          <p:cNvSpPr>
            <a:spLocks noGrp="1"/>
          </p:cNvSpPr>
          <p:nvPr>
            <p:ph type="subTitle" idx="1"/>
          </p:nvPr>
        </p:nvSpPr>
        <p:spPr>
          <a:xfrm>
            <a:off x="1208532" y="3237635"/>
            <a:ext cx="9774936" cy="1032148"/>
          </a:xfrm>
        </p:spPr>
        <p:txBody>
          <a:bodyPr lIns="0" tIns="0" rIns="0" bIns="0">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7" name="Title 1"/>
          <p:cNvSpPr>
            <a:spLocks noGrp="1"/>
          </p:cNvSpPr>
          <p:nvPr>
            <p:ph type="ctrTitle"/>
          </p:nvPr>
        </p:nvSpPr>
        <p:spPr>
          <a:xfrm>
            <a:off x="1208532" y="1573078"/>
            <a:ext cx="9774936" cy="1526736"/>
          </a:xfrm>
        </p:spPr>
        <p:txBody>
          <a:bodyPr anchor="b">
            <a:noAutofit/>
          </a:bodyPr>
          <a:lstStyle>
            <a:lvl1pPr algn="l">
              <a:defRPr sz="5400" i="1">
                <a:solidFill>
                  <a:srgbClr val="58AFD6"/>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5220" y="5428112"/>
            <a:ext cx="2636421" cy="1099238"/>
          </a:xfrm>
          <a:prstGeom prst="rect">
            <a:avLst/>
          </a:prstGeom>
        </p:spPr>
      </p:pic>
    </p:spTree>
    <p:extLst>
      <p:ext uri="{BB962C8B-B14F-4D97-AF65-F5344CB8AC3E}">
        <p14:creationId xmlns:p14="http://schemas.microsoft.com/office/powerpoint/2010/main" val="251188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Full Slid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549450"/>
            <a:ext cx="12192000" cy="7407450"/>
          </a:xfrm>
          <a:pattFill prst="lgCheck">
            <a:fgClr>
              <a:schemeClr val="bg2">
                <a:lumMod val="95000"/>
              </a:schemeClr>
            </a:fgClr>
            <a:bgClr>
              <a:schemeClr val="bg2">
                <a:lumMod val="85000"/>
              </a:schemeClr>
            </a:bgClr>
          </a:pattFill>
        </p:spPr>
        <p:txBody>
          <a:bodyPr bIns="640080"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457200" y="5438364"/>
            <a:ext cx="8208935" cy="342701"/>
          </a:xfrm>
        </p:spPr>
        <p:txBody>
          <a:bodyPr/>
          <a:lstStyle>
            <a:lvl1pPr algn="l">
              <a:defRPr sz="2000" b="1"/>
            </a:lvl1pPr>
          </a:lstStyle>
          <a:p>
            <a:r>
              <a:rPr lang="en-US"/>
              <a:t>Click to edit Master title style</a:t>
            </a:r>
            <a:endParaRPr lang="en-US" dirty="0"/>
          </a:p>
        </p:txBody>
      </p:sp>
      <p:sp>
        <p:nvSpPr>
          <p:cNvPr id="4" name="Text Placeholder 3"/>
          <p:cNvSpPr>
            <a:spLocks noGrp="1"/>
          </p:cNvSpPr>
          <p:nvPr>
            <p:ph type="body" sz="half" idx="2"/>
          </p:nvPr>
        </p:nvSpPr>
        <p:spPr>
          <a:xfrm>
            <a:off x="457200" y="5795874"/>
            <a:ext cx="8208935" cy="357150"/>
          </a:xfrm>
        </p:spPr>
        <p:txBody>
          <a:bodyPr lIns="0" tIns="0" rIns="0" bIns="0"/>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3031A3E-E450-4E98-AE16-0D0DCF198080}" type="slidenum">
              <a:rPr lang="en-US" altLang="en-US"/>
              <a:pPr/>
              <a:t>‹#›</a:t>
            </a:fld>
            <a:endParaRPr lang="en-US" altLang="en-US" dirty="0"/>
          </a:p>
        </p:txBody>
      </p:sp>
    </p:spTree>
    <p:extLst>
      <p:ext uri="{BB962C8B-B14F-4D97-AF65-F5344CB8AC3E}">
        <p14:creationId xmlns:p14="http://schemas.microsoft.com/office/powerpoint/2010/main" val="407602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7825" y="1596325"/>
            <a:ext cx="9776350" cy="1486875"/>
          </a:xfrm>
        </p:spPr>
        <p:txBody>
          <a:bodyPr anchor="b">
            <a:noAutofit/>
          </a:bodyPr>
          <a:lstStyle>
            <a:lvl1pPr algn="l">
              <a:defRPr sz="4600" b="1" cap="none"/>
            </a:lvl1pPr>
          </a:lstStyle>
          <a:p>
            <a:r>
              <a:rPr lang="en-US"/>
              <a:t>Click to edit Master title style</a:t>
            </a:r>
            <a:endParaRPr lang="en-US" dirty="0"/>
          </a:p>
        </p:txBody>
      </p:sp>
      <p:sp>
        <p:nvSpPr>
          <p:cNvPr id="3" name="Text Placeholder 2"/>
          <p:cNvSpPr>
            <a:spLocks noGrp="1"/>
          </p:cNvSpPr>
          <p:nvPr>
            <p:ph type="body" idx="1"/>
          </p:nvPr>
        </p:nvSpPr>
        <p:spPr>
          <a:xfrm>
            <a:off x="1208532" y="3244584"/>
            <a:ext cx="9774936" cy="986453"/>
          </a:xfrm>
        </p:spPr>
        <p:txBody>
          <a:bodyPr lIns="0" tIns="0" rIns="0" bIns="0">
            <a:normAutofit/>
          </a:bodyPr>
          <a:lstStyle>
            <a:lvl1pPr marL="0" indent="0">
              <a:buNone/>
              <a:defRPr sz="2600">
                <a:solidFill>
                  <a:srgbClr val="2626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4"/>
          <p:cNvSpPr>
            <a:spLocks noGrp="1"/>
          </p:cNvSpPr>
          <p:nvPr>
            <p:ph type="sldNum" sz="quarter" idx="10"/>
          </p:nvPr>
        </p:nvSpPr>
        <p:spPr/>
        <p:txBody>
          <a:bodyPr/>
          <a:lstStyle>
            <a:lvl1pPr>
              <a:defRPr/>
            </a:lvl1pPr>
          </a:lstStyle>
          <a:p>
            <a:fld id="{64E0C979-9A63-42FA-957D-5C7D7FF884E9}" type="slidenum">
              <a:rPr lang="en-US" altLang="en-US"/>
              <a:pPr/>
              <a:t>‹#›</a:t>
            </a:fld>
            <a:endParaRPr lang="en-US" altLang="en-US"/>
          </a:p>
        </p:txBody>
      </p:sp>
    </p:spTree>
    <p:extLst>
      <p:ext uri="{BB962C8B-B14F-4D97-AF65-F5344CB8AC3E}">
        <p14:creationId xmlns:p14="http://schemas.microsoft.com/office/powerpoint/2010/main" val="85809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990600"/>
            <a:ext cx="11265408" cy="5172456"/>
          </a:xfrm>
        </p:spPr>
        <p:txBody>
          <a:bodyPr/>
          <a:lstStyle>
            <a:lvl1pPr>
              <a:spcBef>
                <a:spcPts val="1000"/>
              </a:spcBef>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342900"/>
            <a:ext cx="11277600" cy="495300"/>
          </a:xfrm>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Tree>
    <p:extLst>
      <p:ext uri="{BB962C8B-B14F-4D97-AF65-F5344CB8AC3E}">
        <p14:creationId xmlns:p14="http://schemas.microsoft.com/office/powerpoint/2010/main" val="240965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et Saf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342900"/>
            <a:ext cx="11277600" cy="495300"/>
          </a:xfrm>
        </p:spPr>
        <p:txBody>
          <a:bodyPr/>
          <a:lstStyle>
            <a:lvl1pPr algn="l">
              <a:defRPr/>
            </a:lvl1pPr>
          </a:lstStyle>
          <a:p>
            <a:r>
              <a:rPr lang="en-US" dirty="0"/>
              <a:t>Be Smart. Meet Safe.</a:t>
            </a:r>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
        <p:nvSpPr>
          <p:cNvPr id="6" name="Rectangle 5"/>
          <p:cNvSpPr/>
          <p:nvPr userDrawn="1"/>
        </p:nvSpPr>
        <p:spPr>
          <a:xfrm>
            <a:off x="457200" y="1242233"/>
            <a:ext cx="3657600" cy="30358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4261104" y="1242233"/>
            <a:ext cx="3657600" cy="3035808"/>
          </a:xfrm>
          <a:prstGeom prst="rect">
            <a:avLst/>
          </a:prstGeom>
          <a:solidFill>
            <a:srgbClr val="53B7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8065007" y="1242234"/>
            <a:ext cx="3657600" cy="3035808"/>
          </a:xfrm>
          <a:prstGeom prst="rect">
            <a:avLst/>
          </a:prstGeom>
          <a:solidFill>
            <a:srgbClr val="004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4042"/>
              </a:solidFill>
            </a:endParaRPr>
          </a:p>
        </p:txBody>
      </p:sp>
      <p:sp>
        <p:nvSpPr>
          <p:cNvPr id="10" name="Rectangle 9"/>
          <p:cNvSpPr/>
          <p:nvPr userDrawn="1"/>
        </p:nvSpPr>
        <p:spPr>
          <a:xfrm>
            <a:off x="457199" y="4427220"/>
            <a:ext cx="3657600" cy="1484202"/>
          </a:xfrm>
          <a:prstGeom prst="rect">
            <a:avLst/>
          </a:prstGeom>
          <a:solidFill>
            <a:srgbClr val="004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267199" y="4427220"/>
            <a:ext cx="7455408" cy="14842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457200" y="1358305"/>
            <a:ext cx="3657599" cy="2708434"/>
          </a:xfrm>
          <a:prstGeom prst="rect">
            <a:avLst/>
          </a:prstGeom>
          <a:noFill/>
        </p:spPr>
        <p:txBody>
          <a:bodyPr wrap="square" rtlCol="0">
            <a:spAutoFit/>
          </a:bodyPr>
          <a:lstStyle/>
          <a:p>
            <a:pPr algn="ctr"/>
            <a:r>
              <a:rPr lang="en-US" sz="2800" b="1" dirty="0">
                <a:solidFill>
                  <a:schemeClr val="bg2"/>
                </a:solidFill>
              </a:rPr>
              <a:t>Wear Mask at</a:t>
            </a:r>
            <a:r>
              <a:rPr lang="en-US" sz="2800" b="1" baseline="0" dirty="0">
                <a:solidFill>
                  <a:schemeClr val="bg2"/>
                </a:solidFill>
              </a:rPr>
              <a:t> </a:t>
            </a:r>
            <a:br>
              <a:rPr lang="en-US" sz="2800" b="1" baseline="0" dirty="0">
                <a:solidFill>
                  <a:schemeClr val="bg2"/>
                </a:solidFill>
              </a:rPr>
            </a:br>
            <a:r>
              <a:rPr lang="en-US" sz="2800" b="1" baseline="0" dirty="0">
                <a:solidFill>
                  <a:schemeClr val="bg2"/>
                </a:solidFill>
              </a:rPr>
              <a:t>All Times</a:t>
            </a:r>
          </a:p>
          <a:p>
            <a:pPr algn="ctr">
              <a:spcAft>
                <a:spcPts val="1400"/>
              </a:spcAft>
            </a:pPr>
            <a:endParaRPr lang="en-US" sz="2800" b="1" baseline="0" dirty="0">
              <a:solidFill>
                <a:schemeClr val="bg2"/>
              </a:solidFill>
            </a:endParaRPr>
          </a:p>
          <a:p>
            <a:pPr algn="ctr"/>
            <a:endParaRPr lang="en-US" sz="2800" b="1" baseline="0" dirty="0">
              <a:solidFill>
                <a:schemeClr val="bg2"/>
              </a:solidFill>
            </a:endParaRPr>
          </a:p>
          <a:p>
            <a:pPr algn="ctr"/>
            <a:endParaRPr lang="en-US" sz="2800" b="1" baseline="0" dirty="0">
              <a:solidFill>
                <a:schemeClr val="bg2"/>
              </a:solidFill>
            </a:endParaRPr>
          </a:p>
          <a:p>
            <a:pPr algn="ctr"/>
            <a:r>
              <a:rPr lang="en-US" sz="2000" b="0" baseline="0" dirty="0">
                <a:solidFill>
                  <a:schemeClr val="bg2"/>
                </a:solidFill>
              </a:rPr>
              <a:t>(except to get a quick drink)</a:t>
            </a:r>
            <a:endParaRPr lang="en-US" sz="2000" b="0" dirty="0">
              <a:solidFill>
                <a:schemeClr val="bg2"/>
              </a:solidFill>
            </a:endParaRPr>
          </a:p>
        </p:txBody>
      </p:sp>
      <p:sp>
        <p:nvSpPr>
          <p:cNvPr id="13" name="TextBox 12"/>
          <p:cNvSpPr txBox="1"/>
          <p:nvPr userDrawn="1"/>
        </p:nvSpPr>
        <p:spPr>
          <a:xfrm>
            <a:off x="4261102" y="1358305"/>
            <a:ext cx="3657599" cy="954107"/>
          </a:xfrm>
          <a:prstGeom prst="rect">
            <a:avLst/>
          </a:prstGeom>
          <a:noFill/>
        </p:spPr>
        <p:txBody>
          <a:bodyPr wrap="square" rtlCol="0">
            <a:spAutoFit/>
          </a:bodyPr>
          <a:lstStyle/>
          <a:p>
            <a:pPr algn="ctr"/>
            <a:r>
              <a:rPr lang="en-US" sz="2800" b="1" dirty="0">
                <a:solidFill>
                  <a:schemeClr val="bg2"/>
                </a:solidFill>
              </a:rPr>
              <a:t>Maintain Social</a:t>
            </a:r>
            <a:r>
              <a:rPr lang="en-US" sz="2800" b="1" baseline="0" dirty="0">
                <a:solidFill>
                  <a:schemeClr val="bg2"/>
                </a:solidFill>
              </a:rPr>
              <a:t> Distance</a:t>
            </a:r>
            <a:endParaRPr lang="en-US" sz="2800" b="1" dirty="0">
              <a:solidFill>
                <a:schemeClr val="bg2"/>
              </a:solidFill>
            </a:endParaRPr>
          </a:p>
        </p:txBody>
      </p:sp>
      <p:sp>
        <p:nvSpPr>
          <p:cNvPr id="14" name="TextBox 13"/>
          <p:cNvSpPr txBox="1"/>
          <p:nvPr userDrawn="1"/>
        </p:nvSpPr>
        <p:spPr>
          <a:xfrm>
            <a:off x="8065003" y="1358305"/>
            <a:ext cx="3657599" cy="954107"/>
          </a:xfrm>
          <a:prstGeom prst="rect">
            <a:avLst/>
          </a:prstGeom>
          <a:noFill/>
        </p:spPr>
        <p:txBody>
          <a:bodyPr wrap="square" rtlCol="0">
            <a:spAutoFit/>
          </a:bodyPr>
          <a:lstStyle/>
          <a:p>
            <a:pPr algn="ctr"/>
            <a:r>
              <a:rPr lang="en-US" sz="2800" b="1" dirty="0">
                <a:solidFill>
                  <a:schemeClr val="bg2"/>
                </a:solidFill>
              </a:rPr>
              <a:t>Wash or Sanitize </a:t>
            </a:r>
            <a:br>
              <a:rPr lang="en-US" sz="2800" b="1" dirty="0">
                <a:solidFill>
                  <a:schemeClr val="bg2"/>
                </a:solidFill>
              </a:rPr>
            </a:br>
            <a:r>
              <a:rPr lang="en-US" sz="2800" b="1" dirty="0">
                <a:solidFill>
                  <a:schemeClr val="bg2"/>
                </a:solidFill>
              </a:rPr>
              <a:t>Your Hands</a:t>
            </a:r>
          </a:p>
        </p:txBody>
      </p:sp>
      <p:sp>
        <p:nvSpPr>
          <p:cNvPr id="15" name="TextBox 14"/>
          <p:cNvSpPr txBox="1"/>
          <p:nvPr userDrawn="1"/>
        </p:nvSpPr>
        <p:spPr>
          <a:xfrm>
            <a:off x="457200" y="4692268"/>
            <a:ext cx="3657599" cy="954107"/>
          </a:xfrm>
          <a:prstGeom prst="rect">
            <a:avLst/>
          </a:prstGeom>
          <a:noFill/>
        </p:spPr>
        <p:txBody>
          <a:bodyPr wrap="square" rtlCol="0">
            <a:spAutoFit/>
          </a:bodyPr>
          <a:lstStyle/>
          <a:p>
            <a:pPr algn="ctr"/>
            <a:r>
              <a:rPr lang="en-US" sz="2800" b="1" dirty="0">
                <a:solidFill>
                  <a:schemeClr val="bg2"/>
                </a:solidFill>
              </a:rPr>
              <a:t>Use Sani-wipes to Disinfect Area</a:t>
            </a:r>
          </a:p>
        </p:txBody>
      </p:sp>
      <p:sp>
        <p:nvSpPr>
          <p:cNvPr id="16" name="TextBox 15"/>
          <p:cNvSpPr txBox="1"/>
          <p:nvPr userDrawn="1"/>
        </p:nvSpPr>
        <p:spPr>
          <a:xfrm>
            <a:off x="6376726" y="4538379"/>
            <a:ext cx="5245602" cy="1261884"/>
          </a:xfrm>
          <a:prstGeom prst="rect">
            <a:avLst/>
          </a:prstGeom>
          <a:noFill/>
        </p:spPr>
        <p:txBody>
          <a:bodyPr wrap="square" rtlCol="0">
            <a:spAutoFit/>
          </a:bodyPr>
          <a:lstStyle/>
          <a:p>
            <a:pPr algn="l"/>
            <a:r>
              <a:rPr lang="en-US" sz="2800" b="1" dirty="0">
                <a:solidFill>
                  <a:schemeClr val="bg2"/>
                </a:solidFill>
              </a:rPr>
              <a:t>Food at Meeting</a:t>
            </a:r>
          </a:p>
          <a:p>
            <a:pPr algn="l"/>
            <a:r>
              <a:rPr lang="en-US" sz="2400" b="0" dirty="0">
                <a:solidFill>
                  <a:schemeClr val="bg2"/>
                </a:solidFill>
              </a:rPr>
              <a:t>Only if planned as part of meeting, </a:t>
            </a:r>
            <a:br>
              <a:rPr lang="en-US" sz="2400" b="0" dirty="0">
                <a:solidFill>
                  <a:schemeClr val="bg2"/>
                </a:solidFill>
              </a:rPr>
            </a:br>
            <a:r>
              <a:rPr lang="en-US" sz="2400" b="0" dirty="0">
                <a:solidFill>
                  <a:schemeClr val="bg2"/>
                </a:solidFill>
              </a:rPr>
              <a:t>with designated time and space to</a:t>
            </a:r>
            <a:r>
              <a:rPr lang="en-US" sz="2400" b="0" baseline="0" dirty="0">
                <a:solidFill>
                  <a:schemeClr val="bg2"/>
                </a:solidFill>
              </a:rPr>
              <a:t> eat</a:t>
            </a:r>
            <a:endParaRPr lang="en-US" sz="2400" b="0" dirty="0">
              <a:solidFill>
                <a:schemeClr val="bg2"/>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8630" y="2435031"/>
            <a:ext cx="1370344" cy="159622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6884" y="4682074"/>
            <a:ext cx="1450157" cy="952212"/>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63280" y="2461590"/>
            <a:ext cx="3045712" cy="1515729"/>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9996" y="2262173"/>
            <a:ext cx="1157704" cy="1470965"/>
          </a:xfrm>
          <a:prstGeom prst="rect">
            <a:avLst/>
          </a:prstGeom>
        </p:spPr>
      </p:pic>
    </p:spTree>
    <p:extLst>
      <p:ext uri="{BB962C8B-B14F-4D97-AF65-F5344CB8AC3E}">
        <p14:creationId xmlns:p14="http://schemas.microsoft.com/office/powerpoint/2010/main" val="178632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6374"/>
            <a:ext cx="11265408" cy="4686681"/>
          </a:xfrm>
        </p:spPr>
        <p:txBody>
          <a:bodyPr/>
          <a:lstStyle>
            <a:lvl1pPr>
              <a:spcBef>
                <a:spcPts val="1000"/>
              </a:spcBef>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342900"/>
            <a:ext cx="11277600" cy="495300"/>
          </a:xfrm>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
        <p:nvSpPr>
          <p:cNvPr id="6" name="Text Placeholder 5"/>
          <p:cNvSpPr>
            <a:spLocks noGrp="1"/>
          </p:cNvSpPr>
          <p:nvPr>
            <p:ph type="body" sz="quarter" idx="11" hasCustomPrompt="1"/>
          </p:nvPr>
        </p:nvSpPr>
        <p:spPr>
          <a:xfrm>
            <a:off x="457200" y="847726"/>
            <a:ext cx="11277600" cy="476250"/>
          </a:xfrm>
        </p:spPr>
        <p:txBody>
          <a:bodyPr/>
          <a:lstStyle>
            <a:lvl1pPr marL="0" indent="0">
              <a:spcBef>
                <a:spcPts val="0"/>
              </a:spcBef>
              <a:buNone/>
              <a:defRPr sz="2400" b="1" baseline="0"/>
            </a:lvl1pPr>
          </a:lstStyle>
          <a:p>
            <a:pPr lvl="0"/>
            <a:r>
              <a:rPr lang="en-US" dirty="0"/>
              <a:t>Click to add subtitle</a:t>
            </a:r>
          </a:p>
        </p:txBody>
      </p:sp>
    </p:spTree>
    <p:extLst>
      <p:ext uri="{BB962C8B-B14F-4D97-AF65-F5344CB8AC3E}">
        <p14:creationId xmlns:p14="http://schemas.microsoft.com/office/powerpoint/2010/main" val="160338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11271503" cy="4952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990600"/>
            <a:ext cx="5577840" cy="5181600"/>
          </a:xfrm>
        </p:spPr>
        <p:txBody>
          <a:bodyPr>
            <a:normAutofit/>
          </a:bodyPr>
          <a:lstStyle>
            <a:lvl1pPr>
              <a:defRPr sz="2400">
                <a:solidFill>
                  <a:srgbClr val="262626"/>
                </a:solidFill>
              </a:defRPr>
            </a:lvl1pPr>
            <a:lvl2pPr>
              <a:defRPr sz="1800">
                <a:solidFill>
                  <a:srgbClr val="262626"/>
                </a:solidFill>
              </a:defRPr>
            </a:lvl2pPr>
            <a:lvl3pPr>
              <a:defRPr sz="1800">
                <a:solidFill>
                  <a:srgbClr val="262626"/>
                </a:solidFill>
              </a:defRPr>
            </a:lvl3pPr>
            <a:lvl4pPr>
              <a:defRPr sz="1800">
                <a:solidFill>
                  <a:srgbClr val="262626"/>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6960" y="990600"/>
            <a:ext cx="5577840" cy="5181600"/>
          </a:xfr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7B8706A0-8A3F-4F51-A48C-24ED941D416A}" type="slidenum">
              <a:rPr lang="en-US" altLang="en-US"/>
              <a:pPr/>
              <a:t>‹#›</a:t>
            </a:fld>
            <a:endParaRPr lang="en-US" altLang="en-US"/>
          </a:p>
        </p:txBody>
      </p:sp>
    </p:spTree>
    <p:extLst>
      <p:ext uri="{BB962C8B-B14F-4D97-AF65-F5344CB8AC3E}">
        <p14:creationId xmlns:p14="http://schemas.microsoft.com/office/powerpoint/2010/main" val="397216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11271503" cy="4952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57324"/>
            <a:ext cx="5577840" cy="4714875"/>
          </a:xfrm>
        </p:spPr>
        <p:txBody>
          <a:bodyPr>
            <a:normAutofit/>
          </a:bodyPr>
          <a:lstStyle>
            <a:lvl1pPr>
              <a:defRPr sz="2400">
                <a:solidFill>
                  <a:srgbClr val="262626"/>
                </a:solidFill>
              </a:defRPr>
            </a:lvl1pPr>
            <a:lvl2pPr>
              <a:defRPr sz="1800">
                <a:solidFill>
                  <a:srgbClr val="262626"/>
                </a:solidFill>
              </a:defRPr>
            </a:lvl2pPr>
            <a:lvl3pPr>
              <a:defRPr sz="1800">
                <a:solidFill>
                  <a:srgbClr val="262626"/>
                </a:solidFill>
              </a:defRPr>
            </a:lvl3pPr>
            <a:lvl4pPr>
              <a:defRPr sz="1800">
                <a:solidFill>
                  <a:srgbClr val="262626"/>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6960" y="1457324"/>
            <a:ext cx="5577840" cy="4714875"/>
          </a:xfr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7B8706A0-8A3F-4F51-A48C-24ED941D416A}" type="slidenum">
              <a:rPr lang="en-US" altLang="en-US"/>
              <a:pPr/>
              <a:t>‹#›</a:t>
            </a:fld>
            <a:endParaRPr lang="en-US" altLang="en-US"/>
          </a:p>
        </p:txBody>
      </p:sp>
      <p:sp>
        <p:nvSpPr>
          <p:cNvPr id="6" name="Text Placeholder 5"/>
          <p:cNvSpPr>
            <a:spLocks noGrp="1"/>
          </p:cNvSpPr>
          <p:nvPr>
            <p:ph type="body" sz="quarter" idx="11" hasCustomPrompt="1"/>
          </p:nvPr>
        </p:nvSpPr>
        <p:spPr>
          <a:xfrm>
            <a:off x="457200" y="847724"/>
            <a:ext cx="5577840" cy="476250"/>
          </a:xfrm>
        </p:spPr>
        <p:txBody>
          <a:bodyPr/>
          <a:lstStyle>
            <a:lvl1pPr marL="0" indent="0">
              <a:spcBef>
                <a:spcPts val="0"/>
              </a:spcBef>
              <a:buNone/>
              <a:defRPr sz="2400" b="1" baseline="0"/>
            </a:lvl1pPr>
          </a:lstStyle>
          <a:p>
            <a:pPr lvl="0"/>
            <a:r>
              <a:rPr lang="en-US" dirty="0"/>
              <a:t>Click to add column heading</a:t>
            </a:r>
          </a:p>
        </p:txBody>
      </p:sp>
      <p:sp>
        <p:nvSpPr>
          <p:cNvPr id="7" name="Text Placeholder 5"/>
          <p:cNvSpPr>
            <a:spLocks noGrp="1"/>
          </p:cNvSpPr>
          <p:nvPr>
            <p:ph type="body" sz="quarter" idx="12" hasCustomPrompt="1"/>
          </p:nvPr>
        </p:nvSpPr>
        <p:spPr>
          <a:xfrm>
            <a:off x="6150863" y="847724"/>
            <a:ext cx="5577840" cy="476250"/>
          </a:xfrm>
        </p:spPr>
        <p:txBody>
          <a:bodyPr/>
          <a:lstStyle>
            <a:lvl1pPr marL="0" indent="0">
              <a:spcBef>
                <a:spcPts val="0"/>
              </a:spcBef>
              <a:buNone/>
              <a:defRPr sz="2400" b="1" baseline="0"/>
            </a:lvl1pPr>
          </a:lstStyle>
          <a:p>
            <a:pPr lvl="0"/>
            <a:r>
              <a:rPr lang="en-US" dirty="0"/>
              <a:t>Click to add column heading</a:t>
            </a:r>
          </a:p>
        </p:txBody>
      </p:sp>
    </p:spTree>
    <p:extLst>
      <p:ext uri="{BB962C8B-B14F-4D97-AF65-F5344CB8AC3E}">
        <p14:creationId xmlns:p14="http://schemas.microsoft.com/office/powerpoint/2010/main" val="78173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5D8C9109-1A20-4CFB-972A-59291401BB26}" type="slidenum">
              <a:rPr lang="en-US" altLang="en-US"/>
              <a:pPr/>
              <a:t>‹#›</a:t>
            </a:fld>
            <a:endParaRPr lang="en-US" altLang="en-US"/>
          </a:p>
        </p:txBody>
      </p:sp>
    </p:spTree>
    <p:extLst>
      <p:ext uri="{BB962C8B-B14F-4D97-AF65-F5344CB8AC3E}">
        <p14:creationId xmlns:p14="http://schemas.microsoft.com/office/powerpoint/2010/main" val="208971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532" y="5581524"/>
            <a:ext cx="8208935" cy="342701"/>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991532" y="459387"/>
            <a:ext cx="8208936" cy="4987474"/>
          </a:xfrm>
          <a:pattFill prst="lgCheck">
            <a:fgClr>
              <a:schemeClr val="bg2">
                <a:lumMod val="95000"/>
              </a:schemeClr>
            </a:fgClr>
            <a:bgClr>
              <a:schemeClr val="bg2">
                <a:lumMod val="85000"/>
              </a:schemeClr>
            </a:bgClr>
          </a:pattFill>
        </p:spPr>
        <p:txBody>
          <a:bodyPr bIns="640080"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91532" y="5939034"/>
            <a:ext cx="8208935" cy="357150"/>
          </a:xfrm>
        </p:spPr>
        <p:txBody>
          <a:bodyPr lIns="0" tIns="0" rIns="0" bIns="0"/>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3031A3E-E450-4E98-AE16-0D0DCF198080}" type="slidenum">
              <a:rPr lang="en-US" altLang="en-US"/>
              <a:pPr/>
              <a:t>‹#›</a:t>
            </a:fld>
            <a:endParaRPr lang="en-US" altLang="en-US" dirty="0"/>
          </a:p>
        </p:txBody>
      </p:sp>
    </p:spTree>
    <p:extLst>
      <p:ext uri="{BB962C8B-B14F-4D97-AF65-F5344CB8AC3E}">
        <p14:creationId xmlns:p14="http://schemas.microsoft.com/office/powerpoint/2010/main" val="420420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50195"/>
          </a:srgb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63550" y="342900"/>
            <a:ext cx="11264900" cy="495300"/>
          </a:xfrm>
          <a:prstGeom prst="rect">
            <a:avLst/>
          </a:prstGeom>
          <a:noFill/>
          <a:ln>
            <a:noFill/>
          </a:ln>
        </p:spPr>
        <p:txBody>
          <a:bodyPr vert="horz" wrap="square" lIns="0" tIns="0" rIns="0" bIns="0" numCol="1" anchor="t" anchorCtr="0" compatLnSpc="1">
            <a:prstTxWarp prst="textNoShape">
              <a:avLst/>
            </a:prstTxWarp>
          </a:bodyPr>
          <a:lstStyle/>
          <a:p>
            <a:pPr lvl="0"/>
            <a:r>
              <a:rPr lang="en-US" altLang="en-US" dirty="0"/>
              <a:t>Click to edit Master title</a:t>
            </a:r>
          </a:p>
        </p:txBody>
      </p:sp>
      <p:sp>
        <p:nvSpPr>
          <p:cNvPr id="2" name="Text Placeholder 2"/>
          <p:cNvSpPr>
            <a:spLocks noGrp="1"/>
          </p:cNvSpPr>
          <p:nvPr>
            <p:ph type="body" idx="1"/>
          </p:nvPr>
        </p:nvSpPr>
        <p:spPr bwMode="auto">
          <a:xfrm>
            <a:off x="463550" y="990600"/>
            <a:ext cx="112712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8" name="Rectangle 7"/>
          <p:cNvSpPr/>
          <p:nvPr userDrawn="1"/>
        </p:nvSpPr>
        <p:spPr>
          <a:xfrm>
            <a:off x="0" y="6462713"/>
            <a:ext cx="12192000" cy="404812"/>
          </a:xfrm>
          <a:prstGeom prst="rect">
            <a:avLst/>
          </a:prstGeom>
          <a:gradFill>
            <a:gsLst>
              <a:gs pos="18000">
                <a:srgbClr val="005294"/>
              </a:gs>
              <a:gs pos="100000">
                <a:srgbClr val="004175"/>
              </a:gs>
            </a:gsLst>
            <a:lin ang="2112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4"/>
          <p:cNvSpPr>
            <a:spLocks noGrp="1"/>
          </p:cNvSpPr>
          <p:nvPr>
            <p:ph type="sldNum" sz="quarter" idx="4"/>
          </p:nvPr>
        </p:nvSpPr>
        <p:spPr>
          <a:xfrm>
            <a:off x="0" y="6462713"/>
            <a:ext cx="457200" cy="404812"/>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2"/>
                </a:solidFill>
                <a:latin typeface="Calibri" panose="020F0502020204030204" pitchFamily="34" charset="0"/>
              </a:defRPr>
            </a:lvl1pPr>
          </a:lstStyle>
          <a:p>
            <a:fld id="{BC6C8F37-79CE-4C4F-B74B-E7D4E8A46CD4}" type="slidenum">
              <a:rPr lang="en-US" altLang="en-US" smtClean="0"/>
              <a:pPr/>
              <a:t>‹#›</a:t>
            </a:fld>
            <a:endParaRPr lang="en-US" altLang="en-US" dirty="0"/>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60823" y="6423190"/>
            <a:ext cx="1160485" cy="483856"/>
          </a:xfrm>
          <a:prstGeom prst="rect">
            <a:avLst/>
          </a:prstGeom>
        </p:spPr>
      </p:pic>
    </p:spTree>
  </p:cSld>
  <p:clrMap bg1="lt1" tx1="dk1" bg2="lt2" tx2="dk2" accent1="accent1" accent2="accent2" accent3="accent3" accent4="accent4" accent5="accent5" accent6="accent6" hlink="hlink" folHlink="folHlink"/>
  <p:sldLayoutIdLst>
    <p:sldLayoutId id="2147483848" r:id="rId1"/>
    <p:sldLayoutId id="2147483843" r:id="rId2"/>
    <p:sldLayoutId id="2147483844" r:id="rId3"/>
    <p:sldLayoutId id="2147483852" r:id="rId4"/>
    <p:sldLayoutId id="2147483850" r:id="rId5"/>
    <p:sldLayoutId id="2147483845" r:id="rId6"/>
    <p:sldLayoutId id="2147483851" r:id="rId7"/>
    <p:sldLayoutId id="2147483846" r:id="rId8"/>
    <p:sldLayoutId id="2147483847" r:id="rId9"/>
    <p:sldLayoutId id="2147483849" r:id="rId10"/>
  </p:sldLayoutIdLst>
  <p:hf hdr="0" ftr="0" dt="0"/>
  <p:txStyles>
    <p:titleStyle>
      <a:lvl1pPr algn="l" defTabSz="457200" rtl="0" eaLnBrk="1" fontAlgn="base" hangingPunct="1">
        <a:lnSpc>
          <a:spcPct val="85000"/>
        </a:lnSpc>
        <a:spcBef>
          <a:spcPct val="0"/>
        </a:spcBef>
        <a:spcAft>
          <a:spcPct val="0"/>
        </a:spcAft>
        <a:defRPr sz="3600" b="1" i="1" kern="1200" spc="-50">
          <a:solidFill>
            <a:schemeClr val="tx1"/>
          </a:solidFill>
          <a:latin typeface="Corbel" panose="020B0503020204020204" pitchFamily="34" charset="0"/>
          <a:ea typeface="MS PGothic" panose="020B0600070205080204" pitchFamily="34" charset="-128"/>
          <a:cs typeface="Corbel" panose="020B0503020204020204" pitchFamily="34" charset="0"/>
        </a:defRPr>
      </a:lvl1pPr>
      <a:lvl2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2pPr>
      <a:lvl3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3pPr>
      <a:lvl4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4pPr>
      <a:lvl5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5pPr>
      <a:lvl6pPr marL="457200" algn="l" defTabSz="457200" rtl="0" eaLnBrk="1" fontAlgn="base" hangingPunct="1">
        <a:spcBef>
          <a:spcPct val="0"/>
        </a:spcBef>
        <a:spcAft>
          <a:spcPct val="0"/>
        </a:spcAft>
        <a:defRPr sz="3800" i="1">
          <a:solidFill>
            <a:schemeClr val="tx2"/>
          </a:solidFill>
          <a:latin typeface="Georgia" charset="0"/>
          <a:ea typeface="ＭＳ Ｐゴシック" charset="0"/>
        </a:defRPr>
      </a:lvl6pPr>
      <a:lvl7pPr marL="914400" algn="l" defTabSz="457200" rtl="0" eaLnBrk="1" fontAlgn="base" hangingPunct="1">
        <a:spcBef>
          <a:spcPct val="0"/>
        </a:spcBef>
        <a:spcAft>
          <a:spcPct val="0"/>
        </a:spcAft>
        <a:defRPr sz="3800" i="1">
          <a:solidFill>
            <a:schemeClr val="tx2"/>
          </a:solidFill>
          <a:latin typeface="Georgia" charset="0"/>
          <a:ea typeface="ＭＳ Ｐゴシック" charset="0"/>
        </a:defRPr>
      </a:lvl7pPr>
      <a:lvl8pPr marL="1371600" algn="l" defTabSz="457200" rtl="0" eaLnBrk="1" fontAlgn="base" hangingPunct="1">
        <a:spcBef>
          <a:spcPct val="0"/>
        </a:spcBef>
        <a:spcAft>
          <a:spcPct val="0"/>
        </a:spcAft>
        <a:defRPr sz="3800" i="1">
          <a:solidFill>
            <a:schemeClr val="tx2"/>
          </a:solidFill>
          <a:latin typeface="Georgia" charset="0"/>
          <a:ea typeface="ＭＳ Ｐゴシック" charset="0"/>
        </a:defRPr>
      </a:lvl8pPr>
      <a:lvl9pPr marL="1828800" algn="l" defTabSz="457200" rtl="0" eaLnBrk="1" fontAlgn="base" hangingPunct="1">
        <a:spcBef>
          <a:spcPct val="0"/>
        </a:spcBef>
        <a:spcAft>
          <a:spcPct val="0"/>
        </a:spcAft>
        <a:defRPr sz="3800" i="1">
          <a:solidFill>
            <a:schemeClr val="tx2"/>
          </a:solidFill>
          <a:latin typeface="Georgia" charset="0"/>
          <a:ea typeface="ＭＳ Ｐゴシック" charset="0"/>
        </a:defRPr>
      </a:lvl9pPr>
    </p:titleStyle>
    <p:body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mss.org/Portals/0/NAMSS_1260700-23_ICS_Document_UpdateFINAL%20%281%29.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1"/>
          <p:cNvSpPr>
            <a:spLocks noGrp="1"/>
          </p:cNvSpPr>
          <p:nvPr>
            <p:ph type="subTitle" idx="1"/>
          </p:nvPr>
        </p:nvSpPr>
        <p:spPr>
          <a:xfrm>
            <a:off x="1208088" y="3236913"/>
            <a:ext cx="9775825" cy="1033462"/>
          </a:xfrm>
        </p:spPr>
        <p:txBody>
          <a:bodyPr/>
          <a:lstStyle/>
          <a:p>
            <a:r>
              <a:rPr lang="en-US" altLang="en-US" dirty="0">
                <a:latin typeface="Corbel" panose="020B0503020204020204" pitchFamily="34" charset="0"/>
                <a:cs typeface="Corbel" panose="020B0503020204020204" pitchFamily="34" charset="0"/>
              </a:rPr>
              <a:t>Brenda Downey, Director of Medical Staff Services</a:t>
            </a:r>
          </a:p>
          <a:p>
            <a:r>
              <a:rPr lang="en-US" altLang="en-US" dirty="0">
                <a:latin typeface="Corbel" panose="020B0503020204020204" pitchFamily="34" charset="0"/>
                <a:cs typeface="Corbel" panose="020B0503020204020204" pitchFamily="34" charset="0"/>
              </a:rPr>
              <a:t>Bryan Medical Center</a:t>
            </a:r>
          </a:p>
        </p:txBody>
      </p:sp>
      <p:sp>
        <p:nvSpPr>
          <p:cNvPr id="5122" name="Title 2"/>
          <p:cNvSpPr>
            <a:spLocks noGrp="1"/>
          </p:cNvSpPr>
          <p:nvPr>
            <p:ph type="ctrTitle"/>
          </p:nvPr>
        </p:nvSpPr>
        <p:spPr>
          <a:xfrm>
            <a:off x="1208088" y="1573213"/>
            <a:ext cx="9775825" cy="1527175"/>
          </a:xfrm>
        </p:spPr>
        <p:txBody>
          <a:bodyPr/>
          <a:lstStyle/>
          <a:p>
            <a:pPr>
              <a:defRPr/>
            </a:pPr>
            <a:r>
              <a:rPr lang="en-US" altLang="en-US" dirty="0">
                <a:ea typeface="ＭＳ Ｐゴシック" charset="0"/>
              </a:rPr>
              <a:t>Credentialing:</a:t>
            </a:r>
            <a:br>
              <a:rPr lang="en-US" altLang="en-US" dirty="0">
                <a:ea typeface="ＭＳ Ｐゴシック" charset="0"/>
              </a:rPr>
            </a:br>
            <a:r>
              <a:rPr lang="en-US" altLang="en-US" dirty="0">
                <a:ea typeface="ＭＳ Ｐゴシック" charset="0"/>
              </a:rPr>
              <a:t>Where Patient Safety Starts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0BF24-7C6F-A829-7C02-C1D4CC30287F}"/>
              </a:ext>
            </a:extLst>
          </p:cNvPr>
          <p:cNvSpPr>
            <a:spLocks noGrp="1"/>
          </p:cNvSpPr>
          <p:nvPr>
            <p:ph idx="1"/>
          </p:nvPr>
        </p:nvSpPr>
        <p:spPr/>
        <p:txBody>
          <a:bodyPr/>
          <a:lstStyle/>
          <a:p>
            <a:r>
              <a:rPr lang="en-US" dirty="0"/>
              <a:t>Upon initial review does this person meet the threshold eligibility criteria?</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What red flags did you identify in this application and how can we help mitigate? </a:t>
            </a:r>
          </a:p>
          <a:p>
            <a:pPr marL="0" indent="0">
              <a:buNone/>
            </a:pPr>
            <a:endParaRPr lang="en-US" dirty="0"/>
          </a:p>
        </p:txBody>
      </p:sp>
      <p:sp>
        <p:nvSpPr>
          <p:cNvPr id="3" name="Title 2">
            <a:extLst>
              <a:ext uri="{FF2B5EF4-FFF2-40B4-BE49-F238E27FC236}">
                <a16:creationId xmlns:a16="http://schemas.microsoft.com/office/drawing/2014/main" id="{C1EA6408-EB9A-1D1F-3D42-EEF1B9C2343B}"/>
              </a:ext>
            </a:extLst>
          </p:cNvPr>
          <p:cNvSpPr>
            <a:spLocks noGrp="1"/>
          </p:cNvSpPr>
          <p:nvPr>
            <p:ph type="title"/>
          </p:nvPr>
        </p:nvSpPr>
        <p:spPr/>
        <p:txBody>
          <a:bodyPr/>
          <a:lstStyle/>
          <a:p>
            <a:r>
              <a:rPr lang="en-US" dirty="0"/>
              <a:t>Credentialing in Practice</a:t>
            </a:r>
          </a:p>
        </p:txBody>
      </p:sp>
      <p:sp>
        <p:nvSpPr>
          <p:cNvPr id="4" name="Slide Number Placeholder 3">
            <a:extLst>
              <a:ext uri="{FF2B5EF4-FFF2-40B4-BE49-F238E27FC236}">
                <a16:creationId xmlns:a16="http://schemas.microsoft.com/office/drawing/2014/main" id="{8E65BE3C-F932-5ED0-C7AF-7A2BC0711E6B}"/>
              </a:ext>
            </a:extLst>
          </p:cNvPr>
          <p:cNvSpPr>
            <a:spLocks noGrp="1"/>
          </p:cNvSpPr>
          <p:nvPr>
            <p:ph type="sldNum" sz="quarter" idx="10"/>
          </p:nvPr>
        </p:nvSpPr>
        <p:spPr/>
        <p:txBody>
          <a:bodyPr/>
          <a:lstStyle/>
          <a:p>
            <a:fld id="{6FB8F67A-B1F1-4E0D-B624-31B03F352C26}" type="slidenum">
              <a:rPr lang="en-US" altLang="en-US" smtClean="0"/>
              <a:pPr/>
              <a:t>10</a:t>
            </a:fld>
            <a:endParaRPr lang="en-US" altLang="en-US"/>
          </a:p>
        </p:txBody>
      </p:sp>
    </p:spTree>
    <p:controls>
      <mc:AlternateContent xmlns:mc="http://schemas.openxmlformats.org/markup-compatibility/2006">
        <mc:Choice xmlns:v="urn:schemas-microsoft-com:vml" Requires="v">
          <p:control name="TextBox1" r:id="rId1" imgW="10401480" imgH="1295280"/>
        </mc:Choice>
        <mc:Fallback>
          <p:control name="TextBox1" r:id="rId1" imgW="10401480" imgH="1295280">
            <p:pic>
              <p:nvPicPr>
                <p:cNvPr id="5" name="TextBox1">
                  <a:extLst>
                    <a:ext uri="{FF2B5EF4-FFF2-40B4-BE49-F238E27FC236}">
                      <a16:creationId xmlns:a16="http://schemas.microsoft.com/office/drawing/2014/main" id="{50451217-71E5-E04A-50F3-D5BD233F0970}"/>
                    </a:ext>
                  </a:extLst>
                </p:cNvPr>
                <p:cNvPicPr>
                  <a:picLocks/>
                </p:cNvPicPr>
                <p:nvPr/>
              </p:nvPicPr>
              <p:blipFill>
                <a:blip r:embed="rId5"/>
                <a:stretch>
                  <a:fillRect/>
                </a:stretch>
              </p:blipFill>
              <p:spPr>
                <a:xfrm>
                  <a:off x="877079" y="1530221"/>
                  <a:ext cx="10403631" cy="1296956"/>
                </a:xfrm>
                <a:prstGeom prst="rect">
                  <a:avLst/>
                </a:prstGeom>
              </p:spPr>
            </p:pic>
          </p:control>
        </mc:Fallback>
      </mc:AlternateContent>
      <mc:AlternateContent xmlns:mc="http://schemas.openxmlformats.org/markup-compatibility/2006">
        <mc:Choice xmlns:v="urn:schemas-microsoft-com:vml" Requires="v">
          <p:control name="TextBox2" r:id="rId2" imgW="10487160" imgH="2800440"/>
        </mc:Choice>
        <mc:Fallback>
          <p:control name="TextBox2" r:id="rId2" imgW="10487160" imgH="2800440">
            <p:pic>
              <p:nvPicPr>
                <p:cNvPr id="6" name="TextBox2">
                  <a:extLst>
                    <a:ext uri="{FF2B5EF4-FFF2-40B4-BE49-F238E27FC236}">
                      <a16:creationId xmlns:a16="http://schemas.microsoft.com/office/drawing/2014/main" id="{5F11CE0D-2F83-380E-2AB4-0A8B2E60115F}"/>
                    </a:ext>
                  </a:extLst>
                </p:cNvPr>
                <p:cNvPicPr>
                  <a:picLocks/>
                </p:cNvPicPr>
                <p:nvPr/>
              </p:nvPicPr>
              <p:blipFill>
                <a:blip r:embed="rId6"/>
                <a:stretch>
                  <a:fillRect/>
                </a:stretch>
              </p:blipFill>
              <p:spPr>
                <a:xfrm>
                  <a:off x="877079" y="3428999"/>
                  <a:ext cx="10487607" cy="2803849"/>
                </a:xfrm>
                <a:prstGeom prst="rect">
                  <a:avLst/>
                </a:prstGeom>
              </p:spPr>
            </p:pic>
          </p:control>
        </mc:Fallback>
      </mc:AlternateContent>
    </p:controls>
    <p:extLst>
      <p:ext uri="{BB962C8B-B14F-4D97-AF65-F5344CB8AC3E}">
        <p14:creationId xmlns:p14="http://schemas.microsoft.com/office/powerpoint/2010/main" val="386303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71F782-501F-FA21-1A2C-0554F6B9DBA5}"/>
              </a:ext>
            </a:extLst>
          </p:cNvPr>
          <p:cNvSpPr>
            <a:spLocks noGrp="1"/>
          </p:cNvSpPr>
          <p:nvPr>
            <p:ph type="title"/>
          </p:nvPr>
        </p:nvSpPr>
        <p:spPr>
          <a:xfrm>
            <a:off x="457200" y="288098"/>
            <a:ext cx="11271503" cy="550101"/>
          </a:xfrm>
        </p:spPr>
        <p:txBody>
          <a:bodyPr/>
          <a:lstStyle/>
          <a:p>
            <a:r>
              <a:rPr lang="en-US" dirty="0"/>
              <a:t>Red Flags</a:t>
            </a:r>
          </a:p>
        </p:txBody>
      </p:sp>
      <p:sp>
        <p:nvSpPr>
          <p:cNvPr id="5" name="Content Placeholder 4">
            <a:extLst>
              <a:ext uri="{FF2B5EF4-FFF2-40B4-BE49-F238E27FC236}">
                <a16:creationId xmlns:a16="http://schemas.microsoft.com/office/drawing/2014/main" id="{869E74A7-D534-9BA4-B0E0-AA204B0B2404}"/>
              </a:ext>
            </a:extLst>
          </p:cNvPr>
          <p:cNvSpPr>
            <a:spLocks noGrp="1"/>
          </p:cNvSpPr>
          <p:nvPr>
            <p:ph sz="half" idx="1"/>
          </p:nvPr>
        </p:nvSpPr>
        <p:spPr>
          <a:xfrm>
            <a:off x="457200" y="1277654"/>
            <a:ext cx="5577840" cy="4894545"/>
          </a:xfrm>
        </p:spPr>
        <p:txBody>
          <a:bodyPr>
            <a:normAutofit fontScale="47500" lnSpcReduction="20000"/>
          </a:bodyPr>
          <a:lstStyle/>
          <a:p>
            <a:pPr marL="0" marR="0" indent="0">
              <a:lnSpc>
                <a:spcPct val="107000"/>
              </a:lnSpc>
              <a:spcBef>
                <a:spcPts val="0"/>
              </a:spcBef>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Brenda Downey, MD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Medical Education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University of Nebraska College of Medicine – 5 years to complete training, why?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St. John Hospital 1/1/2019-Present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Facility answered </a:t>
            </a:r>
            <a:r>
              <a:rPr lang="en-US" sz="1800" b="1" i="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“YES”</a:t>
            </a: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to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Has the practitioner ever been the subject of focused individual monitoring</a:t>
            </a:r>
          </a:p>
          <a:p>
            <a:pPr marL="0" marR="0" indent="0">
              <a:lnSpc>
                <a:spcPct val="107000"/>
              </a:lnSpc>
              <a:spcBef>
                <a:spcPts val="0"/>
              </a:spcBef>
              <a:spcAft>
                <a:spcPts val="0"/>
              </a:spcAft>
              <a:buNone/>
            </a:pPr>
            <a:r>
              <a:rPr lang="en-US" sz="1800" i="1" kern="100" dirty="0">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while a member of your staff other than to confirm competency immediately following an initial grant of</a:t>
            </a:r>
          </a:p>
          <a:p>
            <a:pPr marL="0" marR="0" indent="0">
              <a:lnSpc>
                <a:spcPct val="107000"/>
              </a:lnSpc>
              <a:spcBef>
                <a:spcPts val="0"/>
              </a:spcBef>
              <a:spcAft>
                <a:spcPts val="0"/>
              </a:spcAft>
              <a:buNone/>
            </a:pPr>
            <a:r>
              <a:rPr lang="en-US" sz="1800" i="1" kern="100" dirty="0">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privilege(s)?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Peer References</a:t>
            </a:r>
          </a:p>
          <a:p>
            <a:pPr marL="0" marR="0" indent="0">
              <a:lnSpc>
                <a:spcPct val="107000"/>
              </a:lnSpc>
              <a:spcBef>
                <a:spcPts val="0"/>
              </a:spcBef>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Peer references obtained, two no concerns or comments, recommended without reservation. Two with concerns below. </a:t>
            </a:r>
          </a:p>
          <a:p>
            <a:pPr marL="0" marR="0" indent="0">
              <a:lnSpc>
                <a:spcPct val="107000"/>
              </a:lnSpc>
              <a:spcBef>
                <a:spcPts val="0"/>
              </a:spcBef>
              <a:spcAft>
                <a:spcPts val="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Amy Rose, MD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Medical/Clinical knowledge in specialty</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Often consulted for second options on Dr. Downey’s surgical cases.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Recommend without reservation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MaryBeth </a:t>
            </a:r>
            <a:r>
              <a:rPr lang="en-US" sz="1800" u="sng" kern="100" dirty="0" err="1">
                <a:effectLst/>
                <a:latin typeface="Aptos" panose="020B0004020202020204" pitchFamily="34" charset="0"/>
                <a:ea typeface="Aptos" panose="020B0004020202020204" pitchFamily="34" charset="0"/>
                <a:cs typeface="Times New Roman" panose="02020603050405020304" pitchFamily="18" charset="0"/>
              </a:rPr>
              <a:t>McWiliams</a:t>
            </a: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 MD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Recommends with the following reservations</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“She may not be comfortable doing surgery.”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Licensure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     Indiana license sanction Sept 2017 – Prescribing without a documented patient relationship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Paid $1,000 fine and attended prescribing education class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December 31, 2017, successfully completed conditions of sanction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Answered “YES” to Has your license, registration or certification to practice in your profession ever</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been voluntarily or involuntarily relinquished, denied, suspended, revoked, restricted, or have you ever</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been subject to a fine, reprimand, consent order, probation or any conditions or limitations by any state</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professional licensing registration or certification board?</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Comments: In 2017 my Indiana license was sanctioned for prescribing to a co-worker without</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documentation of patient relationship. I paid the fine and attended the required educational session as</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per the terms of the sanction.</a:t>
            </a:r>
          </a:p>
          <a:p>
            <a:pPr marL="0" marR="0" indent="0">
              <a:lnSpc>
                <a:spcPct val="107000"/>
              </a:lnSpc>
              <a:spcBef>
                <a:spcPts val="0"/>
              </a:spcBef>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Nebraska License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Pending? Applied?</a:t>
            </a:r>
          </a:p>
          <a:p>
            <a:pPr marL="0" marR="0" indent="0">
              <a:lnSpc>
                <a:spcPct val="107000"/>
              </a:lnSpc>
              <a:spcBef>
                <a:spcPts val="0"/>
              </a:spcBef>
              <a:spcAft>
                <a:spcPts val="0"/>
              </a:spcAft>
              <a:buNone/>
            </a:pPr>
            <a:r>
              <a:rPr lang="en-US" sz="1800" u="none" strike="noStrike"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Board Certification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American Board of Surgery - Lapsed 10/1/2014</a:t>
            </a:r>
          </a:p>
          <a:p>
            <a:pPr marL="0" marR="0" indent="0">
              <a:lnSpc>
                <a:spcPct val="107000"/>
              </a:lnSpc>
              <a:spcBef>
                <a:spcPts val="0"/>
              </a:spcBef>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US" dirty="0"/>
          </a:p>
        </p:txBody>
      </p:sp>
      <p:sp>
        <p:nvSpPr>
          <p:cNvPr id="6" name="Content Placeholder 5">
            <a:extLst>
              <a:ext uri="{FF2B5EF4-FFF2-40B4-BE49-F238E27FC236}">
                <a16:creationId xmlns:a16="http://schemas.microsoft.com/office/drawing/2014/main" id="{7A354617-8E51-A8CD-9702-B45BD71C8313}"/>
              </a:ext>
            </a:extLst>
          </p:cNvPr>
          <p:cNvSpPr>
            <a:spLocks noGrp="1"/>
          </p:cNvSpPr>
          <p:nvPr>
            <p:ph sz="half" idx="2"/>
          </p:nvPr>
        </p:nvSpPr>
        <p:spPr>
          <a:xfrm>
            <a:off x="6156960" y="1277654"/>
            <a:ext cx="5577840" cy="4894546"/>
          </a:xfrm>
        </p:spPr>
        <p:txBody>
          <a:bodyPr>
            <a:normAutofit fontScale="47500" lnSpcReduction="20000"/>
          </a:bodyPr>
          <a:lstStyle/>
          <a:p>
            <a:pPr marL="0" marR="0" indent="0">
              <a:lnSpc>
                <a:spcPct val="107000"/>
              </a:lnSpc>
              <a:spcBef>
                <a:spcPts val="0"/>
              </a:spcBef>
              <a:spcAft>
                <a:spcPts val="0"/>
              </a:spcAft>
              <a:buNone/>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Malpractice Claim #1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Incident Date:	09/03/2010</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Filed:		08/20/2012</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Closed:		03/30/2015</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Amount:		$525,000.00</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Status:		Closed</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Action:		Primary Defendant</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Allegation:		Failure to remove all of the gallbladder.</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		It is a known complication. Settled on advice of my attorney.</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Malpractice Claim #2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Incident Date:	10/18/2015</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Filed:		01/17/2017</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Status:		Pending</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Action:		Primary Defendant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Allegation:		Failure to respond to patient condition post-surgical procedure.	</a:t>
            </a:r>
          </a:p>
          <a:p>
            <a:pPr marL="0" marR="0">
              <a:lnSpc>
                <a:spcPct val="107000"/>
              </a:lnSpc>
              <a:spcBef>
                <a:spcPts val="0"/>
              </a:spcBef>
              <a:spcAft>
                <a:spcPts val="0"/>
              </a:spcAft>
            </a:pPr>
            <a:r>
              <a:rPr lang="en-US" sz="1800" kern="100" dirty="0">
                <a:latin typeface="Aptos" panose="020B0004020202020204" pitchFamily="34" charset="0"/>
                <a:ea typeface="Aptos" panose="020B0004020202020204" pitchFamily="34" charset="0"/>
                <a:cs typeface="Times New Roman" panose="02020603050405020304" pitchFamily="18" charset="0"/>
              </a:rPr>
              <a:t>Comments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Still in litigation, no additional information can be provided based on ongoing case</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Malpractice Claim #3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Incident Date:	03/20/2002</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Filed:		05/02/2003</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Closed:		10/23/2005</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Amount:		$1,000,000.00</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Status:		Closed</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Action:		Primary Defendant</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Allegation:	                   Left instrument in abdomen which caused additional expenses, pain, and</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emotional  s</a:t>
            </a:r>
            <a:r>
              <a:rPr lang="en-US" sz="1800" kern="100" dirty="0">
                <a:latin typeface="Aptos" panose="020B0004020202020204" pitchFamily="34" charset="0"/>
                <a:ea typeface="Aptos" panose="020B0004020202020204" pitchFamily="34" charset="0"/>
                <a:cs typeface="Times New Roman" panose="02020603050405020304" pitchFamily="18" charset="0"/>
              </a:rPr>
              <a:t>uffering</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		Settled lawsuit with prejudice for $1,000,000 on advice of my attorney</a:t>
            </a:r>
          </a:p>
          <a:p>
            <a:pPr marL="0" marR="0" indent="0">
              <a:lnSpc>
                <a:spcPct val="107000"/>
              </a:lnSpc>
              <a:spcBef>
                <a:spcPts val="0"/>
              </a:spcBef>
              <a:spcAft>
                <a:spcPts val="0"/>
              </a:spcAft>
              <a:buNone/>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Malpractice Claim #4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Incident Date:	12/20/2019</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Filed:		03/16/2021</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Status:		Pending</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Action:		Co-Defendant</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Allegation:		Failure to respond to patient condition post-surgical procedure.</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		All involved in patient care were named in the lawsuit. Since pending case, cannot 			provide</a:t>
            </a:r>
            <a:r>
              <a:rPr lang="en-US" sz="1800" kern="100" dirty="0">
                <a:latin typeface="Aptos" panose="020B0004020202020204" pitchFamily="34" charset="0"/>
                <a:cs typeface="Times New Roman" panose="02020603050405020304" pitchFamily="18" charset="0"/>
              </a:rPr>
              <a:t> </a:t>
            </a:r>
            <a:r>
              <a:rPr kumimoji="0" lang="en-US" sz="1900" b="0" i="0" u="none" strike="noStrike" kern="100" cap="none" spc="0" normalizeH="0" baseline="0" noProof="0" dirty="0">
                <a:ln>
                  <a:noFill/>
                </a:ln>
                <a:solidFill>
                  <a:srgbClr val="262626"/>
                </a:solidFill>
                <a:effectLst/>
                <a:uLnTx/>
                <a:uFillTx/>
                <a:latin typeface="Aptos" panose="020B0004020202020204" pitchFamily="34" charset="0"/>
                <a:ea typeface="Aptos" panose="020B0004020202020204" pitchFamily="34" charset="0"/>
                <a:cs typeface="Times New Roman" panose="02020603050405020304" pitchFamily="18" charset="0"/>
              </a:rPr>
              <a:t>additional details per my attorney's advice</a:t>
            </a:r>
          </a:p>
          <a:p>
            <a:pPr marL="0" marR="0" indent="0">
              <a:lnSpc>
                <a:spcPct val="107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DADA2B01-8E2D-BD86-7EBE-5D3504E6D919}"/>
              </a:ext>
            </a:extLst>
          </p:cNvPr>
          <p:cNvSpPr>
            <a:spLocks noGrp="1"/>
          </p:cNvSpPr>
          <p:nvPr>
            <p:ph type="sldNum" sz="quarter" idx="10"/>
          </p:nvPr>
        </p:nvSpPr>
        <p:spPr/>
        <p:txBody>
          <a:bodyPr/>
          <a:lstStyle/>
          <a:p>
            <a:fld id="{6FB8F67A-B1F1-4E0D-B624-31B03F352C26}" type="slidenum">
              <a:rPr lang="en-US" altLang="en-US" smtClean="0"/>
              <a:pPr/>
              <a:t>11</a:t>
            </a:fld>
            <a:endParaRPr lang="en-US" altLang="en-US"/>
          </a:p>
        </p:txBody>
      </p:sp>
    </p:spTree>
    <p:extLst>
      <p:ext uri="{BB962C8B-B14F-4D97-AF65-F5344CB8AC3E}">
        <p14:creationId xmlns:p14="http://schemas.microsoft.com/office/powerpoint/2010/main" val="137700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EEDB6-2534-1621-DD36-AFAB9D9B519A}"/>
              </a:ext>
            </a:extLst>
          </p:cNvPr>
          <p:cNvSpPr>
            <a:spLocks noGrp="1"/>
          </p:cNvSpPr>
          <p:nvPr>
            <p:ph type="title"/>
          </p:nvPr>
        </p:nvSpPr>
        <p:spPr>
          <a:xfrm>
            <a:off x="457200" y="342900"/>
            <a:ext cx="11277600" cy="495300"/>
          </a:xfrm>
        </p:spPr>
        <p:txBody>
          <a:bodyPr wrap="square" anchor="t">
            <a:normAutofit fontScale="90000"/>
          </a:bodyPr>
          <a:lstStyle/>
          <a:p>
            <a:r>
              <a:rPr lang="en-US" dirty="0"/>
              <a:t>Credentialing in Practice – </a:t>
            </a:r>
            <a:br>
              <a:rPr lang="en-US" dirty="0"/>
            </a:br>
            <a:r>
              <a:rPr lang="en-US" dirty="0"/>
              <a:t>What methods can you use to help identify red flags?</a:t>
            </a:r>
            <a:br>
              <a:rPr lang="en-US" sz="1200" dirty="0"/>
            </a:br>
            <a:endParaRPr lang="en-US" sz="1200" dirty="0"/>
          </a:p>
        </p:txBody>
      </p:sp>
      <p:sp>
        <p:nvSpPr>
          <p:cNvPr id="4" name="Slide Number Placeholder 3">
            <a:extLst>
              <a:ext uri="{FF2B5EF4-FFF2-40B4-BE49-F238E27FC236}">
                <a16:creationId xmlns:a16="http://schemas.microsoft.com/office/drawing/2014/main" id="{38E87B20-AE1D-ECD2-A1AE-2D8B914EF767}"/>
              </a:ext>
            </a:extLst>
          </p:cNvPr>
          <p:cNvSpPr>
            <a:spLocks noGrp="1"/>
          </p:cNvSpPr>
          <p:nvPr>
            <p:ph type="sldNum" sz="quarter" idx="10"/>
          </p:nvPr>
        </p:nvSpPr>
        <p:spPr>
          <a:xfrm>
            <a:off x="0" y="6462713"/>
            <a:ext cx="457200" cy="404812"/>
          </a:xfrm>
        </p:spPr>
        <p:txBody>
          <a:bodyPr wrap="square" anchor="ctr">
            <a:normAutofit/>
          </a:bodyPr>
          <a:lstStyle/>
          <a:p>
            <a:pPr>
              <a:spcAft>
                <a:spcPts val="600"/>
              </a:spcAft>
            </a:pPr>
            <a:fld id="{6FB8F67A-B1F1-4E0D-B624-31B03F352C26}" type="slidenum">
              <a:rPr lang="en-US" altLang="en-US" smtClean="0"/>
              <a:pPr>
                <a:spcAft>
                  <a:spcPts val="600"/>
                </a:spcAft>
              </a:pPr>
              <a:t>12</a:t>
            </a:fld>
            <a:endParaRPr lang="en-US" altLang="en-US"/>
          </a:p>
        </p:txBody>
      </p:sp>
      <p:pic>
        <p:nvPicPr>
          <p:cNvPr id="5" name="Picture 4">
            <a:extLst>
              <a:ext uri="{FF2B5EF4-FFF2-40B4-BE49-F238E27FC236}">
                <a16:creationId xmlns:a16="http://schemas.microsoft.com/office/drawing/2014/main" id="{49101348-13E0-04B9-6CC4-27D3C3F15E1D}"/>
              </a:ext>
            </a:extLst>
          </p:cNvPr>
          <p:cNvPicPr>
            <a:picLocks noChangeAspect="1"/>
          </p:cNvPicPr>
          <p:nvPr/>
        </p:nvPicPr>
        <p:blipFill>
          <a:blip r:embed="rId3"/>
          <a:stretch>
            <a:fillRect/>
          </a:stretch>
        </p:blipFill>
        <p:spPr>
          <a:xfrm>
            <a:off x="776614" y="1878904"/>
            <a:ext cx="10396602" cy="3970751"/>
          </a:xfrm>
          <a:prstGeom prst="rect">
            <a:avLst/>
          </a:prstGeom>
        </p:spPr>
      </p:pic>
    </p:spTree>
    <p:extLst>
      <p:ext uri="{BB962C8B-B14F-4D97-AF65-F5344CB8AC3E}">
        <p14:creationId xmlns:p14="http://schemas.microsoft.com/office/powerpoint/2010/main" val="238576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71F782-501F-FA21-1A2C-0554F6B9DBA5}"/>
              </a:ext>
            </a:extLst>
          </p:cNvPr>
          <p:cNvSpPr>
            <a:spLocks noGrp="1"/>
          </p:cNvSpPr>
          <p:nvPr>
            <p:ph type="title"/>
          </p:nvPr>
        </p:nvSpPr>
        <p:spPr>
          <a:xfrm>
            <a:off x="457200" y="66676"/>
            <a:ext cx="11271503" cy="771524"/>
          </a:xfrm>
        </p:spPr>
        <p:txBody>
          <a:bodyPr/>
          <a:lstStyle/>
          <a:p>
            <a:r>
              <a:rPr lang="en-US" dirty="0"/>
              <a:t>Credentialing in Practice – How can we ensure that medical staff decision makers are aware of any concerns?</a:t>
            </a:r>
          </a:p>
        </p:txBody>
      </p:sp>
      <p:sp>
        <p:nvSpPr>
          <p:cNvPr id="5" name="Content Placeholder 4">
            <a:extLst>
              <a:ext uri="{FF2B5EF4-FFF2-40B4-BE49-F238E27FC236}">
                <a16:creationId xmlns:a16="http://schemas.microsoft.com/office/drawing/2014/main" id="{869E74A7-D534-9BA4-B0E0-AA204B0B2404}"/>
              </a:ext>
            </a:extLst>
          </p:cNvPr>
          <p:cNvSpPr>
            <a:spLocks noGrp="1"/>
          </p:cNvSpPr>
          <p:nvPr>
            <p:ph sz="half" idx="1"/>
          </p:nvPr>
        </p:nvSpPr>
        <p:spPr>
          <a:xfrm>
            <a:off x="457200" y="1277654"/>
            <a:ext cx="5577840" cy="4894545"/>
          </a:xfrm>
        </p:spPr>
        <p:txBody>
          <a:bodyPr>
            <a:normAutofit fontScale="47500" lnSpcReduction="20000"/>
          </a:bodyPr>
          <a:lstStyle/>
          <a:p>
            <a:pPr marL="0" marR="0" indent="0">
              <a:lnSpc>
                <a:spcPct val="107000"/>
              </a:lnSpc>
              <a:spcBef>
                <a:spcPts val="0"/>
              </a:spcBef>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Brenda Downey, MD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Medical Education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University of Nebraska College of Medicine – 5 years to complete training, why?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St. John Hospital 1/1/2019-Present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Facility answered </a:t>
            </a:r>
            <a:r>
              <a:rPr lang="en-US" sz="1800" b="1" i="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“YES”</a:t>
            </a: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to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Has the practitioner ever been the subject of focused individual monitoring</a:t>
            </a:r>
          </a:p>
          <a:p>
            <a:pPr marL="0" marR="0" indent="0">
              <a:lnSpc>
                <a:spcPct val="107000"/>
              </a:lnSpc>
              <a:spcBef>
                <a:spcPts val="0"/>
              </a:spcBef>
              <a:spcAft>
                <a:spcPts val="0"/>
              </a:spcAft>
              <a:buNone/>
            </a:pPr>
            <a:r>
              <a:rPr lang="en-US" sz="1800" i="1" kern="100" dirty="0">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while a member of your staff other than to confirm competency immediately following an initial grant of</a:t>
            </a:r>
          </a:p>
          <a:p>
            <a:pPr marL="0" marR="0" indent="0">
              <a:lnSpc>
                <a:spcPct val="107000"/>
              </a:lnSpc>
              <a:spcBef>
                <a:spcPts val="0"/>
              </a:spcBef>
              <a:spcAft>
                <a:spcPts val="0"/>
              </a:spcAft>
              <a:buNone/>
            </a:pPr>
            <a:r>
              <a:rPr lang="en-US" sz="1800" i="1" kern="100" dirty="0">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privilege(s)?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Peer References</a:t>
            </a:r>
          </a:p>
          <a:p>
            <a:pPr marL="0" marR="0" indent="0">
              <a:lnSpc>
                <a:spcPct val="107000"/>
              </a:lnSpc>
              <a:spcBef>
                <a:spcPts val="0"/>
              </a:spcBef>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Peer references obtained, two no concerns or comments, recommended without reservation. Two with concerns below. </a:t>
            </a:r>
          </a:p>
          <a:p>
            <a:pPr marL="0" marR="0" indent="0">
              <a:lnSpc>
                <a:spcPct val="107000"/>
              </a:lnSpc>
              <a:spcBef>
                <a:spcPts val="0"/>
              </a:spcBef>
              <a:spcAft>
                <a:spcPts val="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Amy Rose, MD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Medical/Clinical knowledge in specialty</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Often consulted for second options on Dr. Downey’s surgical cases.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Recommend without reservation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MaryBeth </a:t>
            </a:r>
            <a:r>
              <a:rPr lang="en-US" sz="1800" u="sng" kern="100" dirty="0" err="1">
                <a:effectLst/>
                <a:latin typeface="Aptos" panose="020B0004020202020204" pitchFamily="34" charset="0"/>
                <a:ea typeface="Aptos" panose="020B0004020202020204" pitchFamily="34" charset="0"/>
                <a:cs typeface="Times New Roman" panose="02020603050405020304" pitchFamily="18" charset="0"/>
              </a:rPr>
              <a:t>McWiliams</a:t>
            </a: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 MD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Recommends with the following reservations</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“She may not be comfortable doing surgery.”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Licensure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     Indiana license sanction Sept 2017 – Prescribing without a documented patient relationship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Paid $1,000 fine and attended prescribing education class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December 31, 2017, successfully completed conditions of sanction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Answered “YES” to Has your license, registration or certification to practice in your profession ever</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been voluntarily or involuntarily relinquished, denied, suspended, revoked, restricted, or have you ever</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been subject to a fine, reprimand, consent order, probation or any conditions or limitations by any state</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professional licensing registration or certification board?</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Comments: In 2017 my Indiana license was sanctioned for prescribing to a co-worker without</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documentation of patient relationship. I paid the fine and attended the required educational session as</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per the terms of the sanction.</a:t>
            </a:r>
          </a:p>
          <a:p>
            <a:pPr marL="0" marR="0" indent="0">
              <a:lnSpc>
                <a:spcPct val="107000"/>
              </a:lnSpc>
              <a:spcBef>
                <a:spcPts val="0"/>
              </a:spcBef>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Nebraska License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Pending? Applied?</a:t>
            </a:r>
          </a:p>
          <a:p>
            <a:pPr marL="0" marR="0" indent="0">
              <a:lnSpc>
                <a:spcPct val="107000"/>
              </a:lnSpc>
              <a:spcBef>
                <a:spcPts val="0"/>
              </a:spcBef>
              <a:spcAft>
                <a:spcPts val="0"/>
              </a:spcAft>
              <a:buNone/>
            </a:pPr>
            <a:r>
              <a:rPr lang="en-US" sz="1800" u="none" strike="noStrike"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Board Certification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American Board of Surgery - Lapsed 10/1/2014</a:t>
            </a:r>
          </a:p>
          <a:p>
            <a:pPr marL="0" marR="0" indent="0">
              <a:lnSpc>
                <a:spcPct val="107000"/>
              </a:lnSpc>
              <a:spcBef>
                <a:spcPts val="0"/>
              </a:spcBef>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US" dirty="0"/>
          </a:p>
        </p:txBody>
      </p:sp>
      <p:sp>
        <p:nvSpPr>
          <p:cNvPr id="6" name="Content Placeholder 5">
            <a:extLst>
              <a:ext uri="{FF2B5EF4-FFF2-40B4-BE49-F238E27FC236}">
                <a16:creationId xmlns:a16="http://schemas.microsoft.com/office/drawing/2014/main" id="{7A354617-8E51-A8CD-9702-B45BD71C8313}"/>
              </a:ext>
            </a:extLst>
          </p:cNvPr>
          <p:cNvSpPr>
            <a:spLocks noGrp="1"/>
          </p:cNvSpPr>
          <p:nvPr>
            <p:ph sz="half" idx="2"/>
          </p:nvPr>
        </p:nvSpPr>
        <p:spPr>
          <a:xfrm>
            <a:off x="6156960" y="1277654"/>
            <a:ext cx="5577840" cy="4894546"/>
          </a:xfrm>
        </p:spPr>
        <p:txBody>
          <a:bodyPr>
            <a:normAutofit fontScale="47500" lnSpcReduction="20000"/>
          </a:bodyPr>
          <a:lstStyle/>
          <a:p>
            <a:pPr marL="0" marR="0" indent="0">
              <a:lnSpc>
                <a:spcPct val="107000"/>
              </a:lnSpc>
              <a:spcBef>
                <a:spcPts val="0"/>
              </a:spcBef>
              <a:spcAft>
                <a:spcPts val="0"/>
              </a:spcAft>
              <a:buNone/>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Malpractice Claim #1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Incident Date:	09/03/2010</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Filed:		08/20/2012</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Closed:		03/30/2015</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Amount:		$525,000.00</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Status:		Closed</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Action:		Primary Defendant</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Allegation:		Failure to remove all of the gallbladder.</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		It is a known complication. Settled on advice of my attorney.</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Malpractice Claim #2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Incident Date:	10/18/2015</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Filed:		01/17/2017</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Status:		Pending</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Action:		Primary Defendant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Allegation:		Failure to respond to patient condition post-surgical procedure.	</a:t>
            </a:r>
          </a:p>
          <a:p>
            <a:pPr marL="0" marR="0">
              <a:lnSpc>
                <a:spcPct val="107000"/>
              </a:lnSpc>
              <a:spcBef>
                <a:spcPts val="0"/>
              </a:spcBef>
              <a:spcAft>
                <a:spcPts val="0"/>
              </a:spcAft>
            </a:pPr>
            <a:r>
              <a:rPr lang="en-US" sz="1800" kern="100" dirty="0">
                <a:latin typeface="Aptos" panose="020B0004020202020204" pitchFamily="34" charset="0"/>
                <a:ea typeface="Aptos" panose="020B0004020202020204" pitchFamily="34" charset="0"/>
                <a:cs typeface="Times New Roman" panose="02020603050405020304" pitchFamily="18" charset="0"/>
              </a:rPr>
              <a:t>Comments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Still in litigation, no additional information can be provided based on ongoing case</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Malpractice Claim #3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Incident Date:	03/20/2002</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Filed:		05/02/2003</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Closed:		10/23/2005</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Amount:		$1,000,000.00</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Status:		Closed</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Action:		Primary Defendant</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Allegation:	                   Left instrument in abdomen which caused additional expenses, pain, and</a:t>
            </a:r>
          </a:p>
          <a:p>
            <a:pPr marL="0" marR="0" indent="0">
              <a:lnSpc>
                <a:spcPct val="107000"/>
              </a:lnSpc>
              <a:spcBef>
                <a:spcPts val="0"/>
              </a:spcBef>
              <a:spcAft>
                <a:spcPts val="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emotional  s</a:t>
            </a:r>
            <a:r>
              <a:rPr lang="en-US" sz="1800" kern="100" dirty="0">
                <a:latin typeface="Aptos" panose="020B0004020202020204" pitchFamily="34" charset="0"/>
                <a:ea typeface="Aptos" panose="020B0004020202020204" pitchFamily="34" charset="0"/>
                <a:cs typeface="Times New Roman" panose="02020603050405020304" pitchFamily="18" charset="0"/>
              </a:rPr>
              <a:t>uffering</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		Settled lawsuit with prejudice for $1,000,000 on advice of my attorney</a:t>
            </a:r>
          </a:p>
          <a:p>
            <a:pPr marL="0" marR="0" indent="0">
              <a:lnSpc>
                <a:spcPct val="107000"/>
              </a:lnSpc>
              <a:spcBef>
                <a:spcPts val="0"/>
              </a:spcBef>
              <a:spcAft>
                <a:spcPts val="0"/>
              </a:spcAft>
              <a:buNone/>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Malpractice Claim #4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Incident Date:	12/20/2019</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Filed:		03/16/2021</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Status:		Pending</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Action:		Co-Defendant</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Allegation:		Failure to respond to patient condition post-surgical procedure.</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Comments:		All involved in patient care were named in the lawsuit. Since pending case, cannot 			provide</a:t>
            </a:r>
            <a:r>
              <a:rPr lang="en-US" sz="1800" kern="100" dirty="0">
                <a:latin typeface="Aptos" panose="020B0004020202020204" pitchFamily="34" charset="0"/>
                <a:cs typeface="Times New Roman" panose="02020603050405020304" pitchFamily="18" charset="0"/>
              </a:rPr>
              <a:t> </a:t>
            </a:r>
            <a:r>
              <a:rPr kumimoji="0" lang="en-US" sz="1900" b="0" i="0" u="none" strike="noStrike" kern="100" cap="none" spc="0" normalizeH="0" baseline="0" noProof="0" dirty="0">
                <a:ln>
                  <a:noFill/>
                </a:ln>
                <a:solidFill>
                  <a:srgbClr val="262626"/>
                </a:solidFill>
                <a:effectLst/>
                <a:uLnTx/>
                <a:uFillTx/>
                <a:latin typeface="Aptos" panose="020B0004020202020204" pitchFamily="34" charset="0"/>
                <a:ea typeface="Aptos" panose="020B0004020202020204" pitchFamily="34" charset="0"/>
                <a:cs typeface="Times New Roman" panose="02020603050405020304" pitchFamily="18" charset="0"/>
              </a:rPr>
              <a:t>additional details per my attorney's advice</a:t>
            </a:r>
          </a:p>
          <a:p>
            <a:pPr marL="0" marR="0" indent="0">
              <a:lnSpc>
                <a:spcPct val="107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DADA2B01-8E2D-BD86-7EBE-5D3504E6D919}"/>
              </a:ext>
            </a:extLst>
          </p:cNvPr>
          <p:cNvSpPr>
            <a:spLocks noGrp="1"/>
          </p:cNvSpPr>
          <p:nvPr>
            <p:ph type="sldNum" sz="quarter" idx="10"/>
          </p:nvPr>
        </p:nvSpPr>
        <p:spPr/>
        <p:txBody>
          <a:bodyPr/>
          <a:lstStyle/>
          <a:p>
            <a:fld id="{6FB8F67A-B1F1-4E0D-B624-31B03F352C26}" type="slidenum">
              <a:rPr lang="en-US" altLang="en-US" smtClean="0"/>
              <a:pPr/>
              <a:t>13</a:t>
            </a:fld>
            <a:endParaRPr lang="en-US" altLang="en-US"/>
          </a:p>
        </p:txBody>
      </p:sp>
    </p:spTree>
    <p:extLst>
      <p:ext uri="{BB962C8B-B14F-4D97-AF65-F5344CB8AC3E}">
        <p14:creationId xmlns:p14="http://schemas.microsoft.com/office/powerpoint/2010/main" val="162152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ADDD93-A7E6-6C22-406E-AF10B9F4309D}"/>
              </a:ext>
            </a:extLst>
          </p:cNvPr>
          <p:cNvPicPr>
            <a:picLocks noGrp="1" noChangeAspect="1"/>
          </p:cNvPicPr>
          <p:nvPr>
            <p:ph idx="1"/>
          </p:nvPr>
        </p:nvPicPr>
        <p:blipFill>
          <a:blip r:embed="rId3"/>
          <a:srcRect t="12396" r="2" b="13847"/>
          <a:stretch/>
        </p:blipFill>
        <p:spPr>
          <a:xfrm>
            <a:off x="457199" y="990600"/>
            <a:ext cx="11265408" cy="5172456"/>
          </a:xfrm>
          <a:noFill/>
        </p:spPr>
      </p:pic>
      <p:sp>
        <p:nvSpPr>
          <p:cNvPr id="3" name="Title 2">
            <a:extLst>
              <a:ext uri="{FF2B5EF4-FFF2-40B4-BE49-F238E27FC236}">
                <a16:creationId xmlns:a16="http://schemas.microsoft.com/office/drawing/2014/main" id="{203BF3DE-2E2D-4C83-F7CF-DBDC60FFA0D9}"/>
              </a:ext>
            </a:extLst>
          </p:cNvPr>
          <p:cNvSpPr>
            <a:spLocks noGrp="1"/>
          </p:cNvSpPr>
          <p:nvPr>
            <p:ph type="title"/>
          </p:nvPr>
        </p:nvSpPr>
        <p:spPr>
          <a:xfrm>
            <a:off x="457200" y="342900"/>
            <a:ext cx="11277600" cy="495300"/>
          </a:xfrm>
        </p:spPr>
        <p:txBody>
          <a:bodyPr wrap="square" anchor="t">
            <a:normAutofit/>
          </a:bodyPr>
          <a:lstStyle/>
          <a:p>
            <a:r>
              <a:rPr lang="en-US" dirty="0"/>
              <a:t>Questions and Discussion </a:t>
            </a:r>
          </a:p>
        </p:txBody>
      </p:sp>
      <p:sp>
        <p:nvSpPr>
          <p:cNvPr id="4" name="Slide Number Placeholder 3">
            <a:extLst>
              <a:ext uri="{FF2B5EF4-FFF2-40B4-BE49-F238E27FC236}">
                <a16:creationId xmlns:a16="http://schemas.microsoft.com/office/drawing/2014/main" id="{AE494B6B-B085-B311-180F-8EA9A6F0CE03}"/>
              </a:ext>
            </a:extLst>
          </p:cNvPr>
          <p:cNvSpPr>
            <a:spLocks noGrp="1"/>
          </p:cNvSpPr>
          <p:nvPr>
            <p:ph type="sldNum" sz="quarter" idx="10"/>
          </p:nvPr>
        </p:nvSpPr>
        <p:spPr>
          <a:xfrm>
            <a:off x="0" y="6462713"/>
            <a:ext cx="457200" cy="404812"/>
          </a:xfrm>
        </p:spPr>
        <p:txBody>
          <a:bodyPr wrap="square" anchor="ctr">
            <a:normAutofit/>
          </a:bodyPr>
          <a:lstStyle/>
          <a:p>
            <a:pPr>
              <a:spcAft>
                <a:spcPts val="600"/>
              </a:spcAft>
            </a:pPr>
            <a:fld id="{6FB8F67A-B1F1-4E0D-B624-31B03F352C26}" type="slidenum">
              <a:rPr lang="en-US" altLang="en-US" smtClean="0"/>
              <a:pPr>
                <a:spcAft>
                  <a:spcPts val="600"/>
                </a:spcAft>
              </a:pPr>
              <a:t>14</a:t>
            </a:fld>
            <a:endParaRPr lang="en-US" altLang="en-US"/>
          </a:p>
        </p:txBody>
      </p:sp>
    </p:spTree>
    <p:extLst>
      <p:ext uri="{BB962C8B-B14F-4D97-AF65-F5344CB8AC3E}">
        <p14:creationId xmlns:p14="http://schemas.microsoft.com/office/powerpoint/2010/main" val="346202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D554FE-25CC-7B73-3D39-CC1E8D252678}"/>
              </a:ext>
            </a:extLst>
          </p:cNvPr>
          <p:cNvSpPr>
            <a:spLocks noGrp="1"/>
          </p:cNvSpPr>
          <p:nvPr>
            <p:ph idx="1"/>
          </p:nvPr>
        </p:nvSpPr>
        <p:spPr/>
        <p:txBody>
          <a:bodyPr/>
          <a:lstStyle/>
          <a:p>
            <a:r>
              <a:rPr lang="en-US" dirty="0"/>
              <a:t>Review your medical staff policies related to credentialing</a:t>
            </a:r>
          </a:p>
          <a:p>
            <a:r>
              <a:rPr lang="en-US" dirty="0"/>
              <a:t>If not already established, consider adding threshold eligibility criteria and waiver process</a:t>
            </a:r>
          </a:p>
          <a:p>
            <a:r>
              <a:rPr lang="en-US" dirty="0"/>
              <a:t>Be an advocate for consistently following the policies</a:t>
            </a:r>
          </a:p>
          <a:p>
            <a:pPr marL="0" indent="0">
              <a:buNone/>
            </a:pPr>
            <a:endParaRPr lang="en-US" dirty="0"/>
          </a:p>
          <a:p>
            <a:pPr marL="0" indent="0">
              <a:buNone/>
            </a:pPr>
            <a:endParaRPr lang="en-US" dirty="0"/>
          </a:p>
          <a:p>
            <a:pPr marL="0" indent="0">
              <a:buNone/>
            </a:pPr>
            <a:r>
              <a:rPr lang="en-US" dirty="0"/>
              <a:t>Resources</a:t>
            </a:r>
          </a:p>
          <a:p>
            <a:r>
              <a:rPr lang="en-US" dirty="0">
                <a:hlinkClick r:id="rId3"/>
              </a:rPr>
              <a:t>National Association of Medical Staff Services Ideal Credentialing Standards</a:t>
            </a:r>
            <a:endParaRPr lang="en-US" dirty="0"/>
          </a:p>
          <a:p>
            <a:r>
              <a:rPr lang="en-US" dirty="0"/>
              <a:t>Example threshold eligibility criteria and waiver process</a:t>
            </a:r>
          </a:p>
          <a:p>
            <a:r>
              <a:rPr lang="en-US" dirty="0"/>
              <a:t>Tool - Timeline example </a:t>
            </a:r>
          </a:p>
          <a:p>
            <a:r>
              <a:rPr lang="en-US" dirty="0"/>
              <a:t>Notes Template</a:t>
            </a:r>
          </a:p>
          <a:p>
            <a:endParaRPr lang="en-US" dirty="0"/>
          </a:p>
        </p:txBody>
      </p:sp>
      <p:sp>
        <p:nvSpPr>
          <p:cNvPr id="3" name="Title 2">
            <a:extLst>
              <a:ext uri="{FF2B5EF4-FFF2-40B4-BE49-F238E27FC236}">
                <a16:creationId xmlns:a16="http://schemas.microsoft.com/office/drawing/2014/main" id="{55E95E03-91A5-1381-EB41-4499E3443D95}"/>
              </a:ext>
            </a:extLst>
          </p:cNvPr>
          <p:cNvSpPr>
            <a:spLocks noGrp="1"/>
          </p:cNvSpPr>
          <p:nvPr>
            <p:ph type="title"/>
          </p:nvPr>
        </p:nvSpPr>
        <p:spPr/>
        <p:txBody>
          <a:bodyPr/>
          <a:lstStyle/>
          <a:p>
            <a:r>
              <a:rPr lang="en-US" dirty="0"/>
              <a:t>Take Aways</a:t>
            </a:r>
          </a:p>
        </p:txBody>
      </p:sp>
      <p:sp>
        <p:nvSpPr>
          <p:cNvPr id="4" name="Slide Number Placeholder 3">
            <a:extLst>
              <a:ext uri="{FF2B5EF4-FFF2-40B4-BE49-F238E27FC236}">
                <a16:creationId xmlns:a16="http://schemas.microsoft.com/office/drawing/2014/main" id="{7C9941A4-78DF-37EE-FCD3-E0C395FC56DA}"/>
              </a:ext>
            </a:extLst>
          </p:cNvPr>
          <p:cNvSpPr>
            <a:spLocks noGrp="1"/>
          </p:cNvSpPr>
          <p:nvPr>
            <p:ph type="sldNum" sz="quarter" idx="10"/>
          </p:nvPr>
        </p:nvSpPr>
        <p:spPr/>
        <p:txBody>
          <a:bodyPr/>
          <a:lstStyle/>
          <a:p>
            <a:fld id="{6FB8F67A-B1F1-4E0D-B624-31B03F352C26}" type="slidenum">
              <a:rPr lang="en-US" altLang="en-US" smtClean="0"/>
              <a:pPr/>
              <a:t>15</a:t>
            </a:fld>
            <a:endParaRPr lang="en-US" altLang="en-US"/>
          </a:p>
        </p:txBody>
      </p:sp>
    </p:spTree>
    <p:extLst>
      <p:ext uri="{BB962C8B-B14F-4D97-AF65-F5344CB8AC3E}">
        <p14:creationId xmlns:p14="http://schemas.microsoft.com/office/powerpoint/2010/main" val="332542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0E4160-2514-4F30-6C94-865812288192}"/>
              </a:ext>
            </a:extLst>
          </p:cNvPr>
          <p:cNvSpPr>
            <a:spLocks noGrp="1"/>
          </p:cNvSpPr>
          <p:nvPr>
            <p:ph idx="1"/>
          </p:nvPr>
        </p:nvSpPr>
        <p:spPr/>
        <p:txBody>
          <a:bodyPr/>
          <a:lstStyle/>
          <a:p>
            <a:r>
              <a:rPr lang="en-US" dirty="0"/>
              <a:t>Credentialing Basics </a:t>
            </a:r>
          </a:p>
          <a:p>
            <a:r>
              <a:rPr lang="en-US" dirty="0"/>
              <a:t>Importance of Threshold Eligibility Criteria</a:t>
            </a:r>
          </a:p>
          <a:p>
            <a:r>
              <a:rPr lang="en-US" dirty="0"/>
              <a:t>Reg Flag Review </a:t>
            </a:r>
          </a:p>
          <a:p>
            <a:r>
              <a:rPr lang="en-US" dirty="0"/>
              <a:t>Credentialing Exercise</a:t>
            </a:r>
          </a:p>
          <a:p>
            <a:r>
              <a:rPr lang="en-US" dirty="0"/>
              <a:t>Questions and Discussion</a:t>
            </a:r>
          </a:p>
          <a:p>
            <a:endParaRPr lang="en-US" dirty="0"/>
          </a:p>
          <a:p>
            <a:endParaRPr lang="en-US" dirty="0"/>
          </a:p>
        </p:txBody>
      </p:sp>
      <p:sp>
        <p:nvSpPr>
          <p:cNvPr id="3" name="Title 2">
            <a:extLst>
              <a:ext uri="{FF2B5EF4-FFF2-40B4-BE49-F238E27FC236}">
                <a16:creationId xmlns:a16="http://schemas.microsoft.com/office/drawing/2014/main" id="{B3461DB6-B969-97D6-4E01-9ACFFBEBB6CD}"/>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A78215FE-499A-C136-C46A-04BC548BAB53}"/>
              </a:ext>
            </a:extLst>
          </p:cNvPr>
          <p:cNvSpPr>
            <a:spLocks noGrp="1"/>
          </p:cNvSpPr>
          <p:nvPr>
            <p:ph type="sldNum" sz="quarter" idx="10"/>
          </p:nvPr>
        </p:nvSpPr>
        <p:spPr/>
        <p:txBody>
          <a:bodyPr/>
          <a:lstStyle/>
          <a:p>
            <a:fld id="{6FB8F67A-B1F1-4E0D-B624-31B03F352C26}" type="slidenum">
              <a:rPr lang="en-US" altLang="en-US" smtClean="0"/>
              <a:pPr/>
              <a:t>2</a:t>
            </a:fld>
            <a:endParaRPr lang="en-US" altLang="en-US"/>
          </a:p>
        </p:txBody>
      </p:sp>
    </p:spTree>
    <p:extLst>
      <p:ext uri="{BB962C8B-B14F-4D97-AF65-F5344CB8AC3E}">
        <p14:creationId xmlns:p14="http://schemas.microsoft.com/office/powerpoint/2010/main" val="146874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BD481-41EB-7B01-9815-7BD0E73ADDEE}"/>
              </a:ext>
            </a:extLst>
          </p:cNvPr>
          <p:cNvSpPr>
            <a:spLocks noGrp="1"/>
          </p:cNvSpPr>
          <p:nvPr>
            <p:ph type="title"/>
          </p:nvPr>
        </p:nvSpPr>
        <p:spPr>
          <a:xfrm>
            <a:off x="457200" y="342900"/>
            <a:ext cx="11277600" cy="495300"/>
          </a:xfrm>
        </p:spPr>
        <p:txBody>
          <a:bodyPr wrap="square" anchor="t">
            <a:normAutofit/>
          </a:bodyPr>
          <a:lstStyle/>
          <a:p>
            <a:r>
              <a:rPr lang="en-US" dirty="0"/>
              <a:t>What is Credentialing?</a:t>
            </a:r>
          </a:p>
        </p:txBody>
      </p:sp>
      <p:sp>
        <p:nvSpPr>
          <p:cNvPr id="4" name="Slide Number Placeholder 3">
            <a:extLst>
              <a:ext uri="{FF2B5EF4-FFF2-40B4-BE49-F238E27FC236}">
                <a16:creationId xmlns:a16="http://schemas.microsoft.com/office/drawing/2014/main" id="{2002D390-A595-413B-6E8C-F1AC511A9ED7}"/>
              </a:ext>
            </a:extLst>
          </p:cNvPr>
          <p:cNvSpPr>
            <a:spLocks noGrp="1"/>
          </p:cNvSpPr>
          <p:nvPr>
            <p:ph type="sldNum" sz="quarter" idx="10"/>
          </p:nvPr>
        </p:nvSpPr>
        <p:spPr>
          <a:xfrm>
            <a:off x="0" y="6462713"/>
            <a:ext cx="457200" cy="404812"/>
          </a:xfrm>
        </p:spPr>
        <p:txBody>
          <a:bodyPr wrap="square" anchor="ctr">
            <a:normAutofit/>
          </a:bodyPr>
          <a:lstStyle/>
          <a:p>
            <a:pPr>
              <a:spcAft>
                <a:spcPts val="600"/>
              </a:spcAft>
            </a:pPr>
            <a:fld id="{6FB8F67A-B1F1-4E0D-B624-31B03F352C26}" type="slidenum">
              <a:rPr lang="en-US" altLang="en-US" smtClean="0"/>
              <a:pPr>
                <a:spcAft>
                  <a:spcPts val="600"/>
                </a:spcAft>
              </a:pPr>
              <a:t>3</a:t>
            </a:fld>
            <a:endParaRPr lang="en-US" altLang="en-US"/>
          </a:p>
        </p:txBody>
      </p:sp>
      <p:graphicFrame>
        <p:nvGraphicFramePr>
          <p:cNvPr id="6" name="Content Placeholder 1">
            <a:extLst>
              <a:ext uri="{FF2B5EF4-FFF2-40B4-BE49-F238E27FC236}">
                <a16:creationId xmlns:a16="http://schemas.microsoft.com/office/drawing/2014/main" id="{8B221914-2F96-D93B-1AD8-58A367FFD53D}"/>
              </a:ext>
            </a:extLst>
          </p:cNvPr>
          <p:cNvGraphicFramePr>
            <a:graphicFrameLocks noGrp="1"/>
          </p:cNvGraphicFramePr>
          <p:nvPr>
            <p:ph idx="1"/>
            <p:extLst>
              <p:ext uri="{D42A27DB-BD31-4B8C-83A1-F6EECF244321}">
                <p14:modId xmlns:p14="http://schemas.microsoft.com/office/powerpoint/2010/main" val="1400192943"/>
              </p:ext>
            </p:extLst>
          </p:nvPr>
        </p:nvGraphicFramePr>
        <p:xfrm>
          <a:off x="457199" y="990600"/>
          <a:ext cx="11265408" cy="5172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44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558D58-F11B-81AE-1AF8-09ADF7DC0F14}"/>
              </a:ext>
            </a:extLst>
          </p:cNvPr>
          <p:cNvSpPr>
            <a:spLocks noGrp="1"/>
          </p:cNvSpPr>
          <p:nvPr>
            <p:ph idx="1"/>
          </p:nvPr>
        </p:nvSpPr>
        <p:spPr/>
        <p:txBody>
          <a:bodyPr/>
          <a:lstStyle/>
          <a:p>
            <a:r>
              <a:rPr lang="en-US" sz="2800" dirty="0">
                <a:latin typeface="+mn-lt"/>
              </a:rPr>
              <a:t>Imposters</a:t>
            </a:r>
          </a:p>
          <a:p>
            <a:pPr lvl="1"/>
            <a:r>
              <a:rPr lang="en-US" sz="2400" dirty="0">
                <a:latin typeface="+mn-lt"/>
              </a:rPr>
              <a:t>Stephen Gevorkian</a:t>
            </a:r>
          </a:p>
          <a:p>
            <a:endParaRPr lang="en-US" sz="2800" dirty="0">
              <a:latin typeface="+mn-lt"/>
            </a:endParaRPr>
          </a:p>
          <a:p>
            <a:r>
              <a:rPr lang="en-US" sz="2800" dirty="0">
                <a:latin typeface="+mn-lt"/>
              </a:rPr>
              <a:t>Incompetency</a:t>
            </a:r>
          </a:p>
          <a:p>
            <a:pPr lvl="1"/>
            <a:r>
              <a:rPr lang="en-US" sz="2400" b="0" i="0" dirty="0">
                <a:solidFill>
                  <a:srgbClr val="111111"/>
                </a:solidFill>
                <a:effectLst/>
                <a:latin typeface="+mn-lt"/>
              </a:rPr>
              <a:t>Dr. Christopher Duntsch aka “Dr. Death”</a:t>
            </a:r>
          </a:p>
          <a:p>
            <a:pPr lvl="1"/>
            <a:endParaRPr lang="en-US" sz="2800" dirty="0">
              <a:latin typeface="+mn-lt"/>
            </a:endParaRPr>
          </a:p>
          <a:p>
            <a:r>
              <a:rPr lang="en-US" sz="2800" dirty="0">
                <a:latin typeface="+mn-lt"/>
              </a:rPr>
              <a:t>Evil</a:t>
            </a:r>
          </a:p>
          <a:p>
            <a:pPr lvl="1"/>
            <a:r>
              <a:rPr lang="en-US" sz="2400" dirty="0">
                <a:latin typeface="+mn-lt"/>
              </a:rPr>
              <a:t>Dr. Michael </a:t>
            </a:r>
            <a:r>
              <a:rPr lang="en-US" sz="2400" dirty="0" err="1">
                <a:latin typeface="+mn-lt"/>
              </a:rPr>
              <a:t>Swango</a:t>
            </a:r>
            <a:endParaRPr lang="en-US" sz="2400" dirty="0">
              <a:latin typeface="+mn-lt"/>
            </a:endParaRPr>
          </a:p>
          <a:p>
            <a:endParaRPr lang="en-US" dirty="0"/>
          </a:p>
        </p:txBody>
      </p:sp>
      <p:sp>
        <p:nvSpPr>
          <p:cNvPr id="3" name="Title 2">
            <a:extLst>
              <a:ext uri="{FF2B5EF4-FFF2-40B4-BE49-F238E27FC236}">
                <a16:creationId xmlns:a16="http://schemas.microsoft.com/office/drawing/2014/main" id="{20A0207E-7EA4-C549-0E16-2D6B0057D2FE}"/>
              </a:ext>
            </a:extLst>
          </p:cNvPr>
          <p:cNvSpPr>
            <a:spLocks noGrp="1"/>
          </p:cNvSpPr>
          <p:nvPr>
            <p:ph type="title"/>
          </p:nvPr>
        </p:nvSpPr>
        <p:spPr/>
        <p:txBody>
          <a:bodyPr/>
          <a:lstStyle/>
          <a:p>
            <a:r>
              <a:rPr lang="en-US" dirty="0"/>
              <a:t>How Does Credentialing Keep Patients Safe?</a:t>
            </a:r>
          </a:p>
        </p:txBody>
      </p:sp>
      <p:sp>
        <p:nvSpPr>
          <p:cNvPr id="4" name="Slide Number Placeholder 3">
            <a:extLst>
              <a:ext uri="{FF2B5EF4-FFF2-40B4-BE49-F238E27FC236}">
                <a16:creationId xmlns:a16="http://schemas.microsoft.com/office/drawing/2014/main" id="{7C22A130-797D-FB13-E8D7-9248E3CAEC70}"/>
              </a:ext>
            </a:extLst>
          </p:cNvPr>
          <p:cNvSpPr>
            <a:spLocks noGrp="1"/>
          </p:cNvSpPr>
          <p:nvPr>
            <p:ph type="sldNum" sz="quarter" idx="10"/>
          </p:nvPr>
        </p:nvSpPr>
        <p:spPr/>
        <p:txBody>
          <a:bodyPr/>
          <a:lstStyle/>
          <a:p>
            <a:fld id="{6FB8F67A-B1F1-4E0D-B624-31B03F352C26}" type="slidenum">
              <a:rPr lang="en-US" altLang="en-US" smtClean="0"/>
              <a:pPr/>
              <a:t>4</a:t>
            </a:fld>
            <a:endParaRPr lang="en-US" altLang="en-US"/>
          </a:p>
        </p:txBody>
      </p:sp>
      <p:pic>
        <p:nvPicPr>
          <p:cNvPr id="6" name="Picture 5">
            <a:extLst>
              <a:ext uri="{FF2B5EF4-FFF2-40B4-BE49-F238E27FC236}">
                <a16:creationId xmlns:a16="http://schemas.microsoft.com/office/drawing/2014/main" id="{95201A89-2B1B-43BC-907C-5999C22A0CF3}"/>
              </a:ext>
            </a:extLst>
          </p:cNvPr>
          <p:cNvPicPr>
            <a:picLocks noChangeAspect="1"/>
          </p:cNvPicPr>
          <p:nvPr/>
        </p:nvPicPr>
        <p:blipFill>
          <a:blip r:embed="rId3"/>
          <a:stretch>
            <a:fillRect/>
          </a:stretch>
        </p:blipFill>
        <p:spPr>
          <a:xfrm>
            <a:off x="9398375" y="2206101"/>
            <a:ext cx="1940768" cy="2313993"/>
          </a:xfrm>
          <a:prstGeom prst="rect">
            <a:avLst/>
          </a:prstGeom>
        </p:spPr>
      </p:pic>
      <p:pic>
        <p:nvPicPr>
          <p:cNvPr id="8" name="Picture 7">
            <a:extLst>
              <a:ext uri="{FF2B5EF4-FFF2-40B4-BE49-F238E27FC236}">
                <a16:creationId xmlns:a16="http://schemas.microsoft.com/office/drawing/2014/main" id="{1C760302-D9CF-7D4E-5EB4-3EC4F267A44C}"/>
              </a:ext>
            </a:extLst>
          </p:cNvPr>
          <p:cNvPicPr>
            <a:picLocks noChangeAspect="1"/>
          </p:cNvPicPr>
          <p:nvPr/>
        </p:nvPicPr>
        <p:blipFill>
          <a:blip r:embed="rId4"/>
          <a:stretch>
            <a:fillRect/>
          </a:stretch>
        </p:blipFill>
        <p:spPr>
          <a:xfrm>
            <a:off x="7074142" y="3577700"/>
            <a:ext cx="1940769" cy="2739115"/>
          </a:xfrm>
          <a:prstGeom prst="rect">
            <a:avLst/>
          </a:prstGeom>
        </p:spPr>
      </p:pic>
      <p:pic>
        <p:nvPicPr>
          <p:cNvPr id="10" name="Picture 9">
            <a:extLst>
              <a:ext uri="{FF2B5EF4-FFF2-40B4-BE49-F238E27FC236}">
                <a16:creationId xmlns:a16="http://schemas.microsoft.com/office/drawing/2014/main" id="{1C5FEBC9-714E-3516-7081-46E1D2A4C811}"/>
              </a:ext>
            </a:extLst>
          </p:cNvPr>
          <p:cNvPicPr>
            <a:picLocks noChangeAspect="1"/>
          </p:cNvPicPr>
          <p:nvPr/>
        </p:nvPicPr>
        <p:blipFill>
          <a:blip r:embed="rId5"/>
          <a:stretch>
            <a:fillRect/>
          </a:stretch>
        </p:blipFill>
        <p:spPr>
          <a:xfrm>
            <a:off x="7074141" y="899724"/>
            <a:ext cx="1940770" cy="2378319"/>
          </a:xfrm>
          <a:prstGeom prst="rect">
            <a:avLst/>
          </a:prstGeom>
        </p:spPr>
      </p:pic>
    </p:spTree>
    <p:extLst>
      <p:ext uri="{BB962C8B-B14F-4D97-AF65-F5344CB8AC3E}">
        <p14:creationId xmlns:p14="http://schemas.microsoft.com/office/powerpoint/2010/main" val="1688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
            <a:extLst>
              <a:ext uri="{FF2B5EF4-FFF2-40B4-BE49-F238E27FC236}">
                <a16:creationId xmlns:a16="http://schemas.microsoft.com/office/drawing/2014/main" id="{A5A31EE0-0E67-07E6-62A5-8D56F2D42098}"/>
              </a:ext>
            </a:extLst>
          </p:cNvPr>
          <p:cNvGraphicFramePr>
            <a:graphicFrameLocks noGrp="1"/>
          </p:cNvGraphicFramePr>
          <p:nvPr>
            <p:ph idx="1"/>
            <p:extLst>
              <p:ext uri="{D42A27DB-BD31-4B8C-83A1-F6EECF244321}">
                <p14:modId xmlns:p14="http://schemas.microsoft.com/office/powerpoint/2010/main" val="1601621687"/>
              </p:ext>
            </p:extLst>
          </p:nvPr>
        </p:nvGraphicFramePr>
        <p:xfrm>
          <a:off x="457200" y="990600"/>
          <a:ext cx="11264900"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4D077B9-34C2-05CB-BA5A-0B1578FA93DF}"/>
              </a:ext>
            </a:extLst>
          </p:cNvPr>
          <p:cNvSpPr>
            <a:spLocks noGrp="1"/>
          </p:cNvSpPr>
          <p:nvPr>
            <p:ph type="title"/>
          </p:nvPr>
        </p:nvSpPr>
        <p:spPr/>
        <p:txBody>
          <a:bodyPr wrap="square" anchor="t">
            <a:normAutofit/>
          </a:bodyPr>
          <a:lstStyle/>
          <a:p>
            <a:r>
              <a:rPr lang="en-US" dirty="0"/>
              <a:t>Implementing Successful Credentialing Processes</a:t>
            </a:r>
          </a:p>
        </p:txBody>
      </p:sp>
      <p:sp>
        <p:nvSpPr>
          <p:cNvPr id="4" name="Slide Number Placeholder 3">
            <a:extLst>
              <a:ext uri="{FF2B5EF4-FFF2-40B4-BE49-F238E27FC236}">
                <a16:creationId xmlns:a16="http://schemas.microsoft.com/office/drawing/2014/main" id="{D2293127-D988-D30C-F46E-9608F0449400}"/>
              </a:ext>
            </a:extLst>
          </p:cNvPr>
          <p:cNvSpPr>
            <a:spLocks noGrp="1"/>
          </p:cNvSpPr>
          <p:nvPr>
            <p:ph type="sldNum" sz="quarter" idx="10"/>
          </p:nvPr>
        </p:nvSpPr>
        <p:spPr/>
        <p:txBody>
          <a:bodyPr wrap="square" anchor="ctr">
            <a:normAutofit/>
          </a:bodyPr>
          <a:lstStyle/>
          <a:p>
            <a:pPr>
              <a:spcAft>
                <a:spcPts val="600"/>
              </a:spcAft>
            </a:pPr>
            <a:fld id="{6FB8F67A-B1F1-4E0D-B624-31B03F352C26}" type="slidenum">
              <a:rPr lang="en-US" altLang="en-US" smtClean="0"/>
              <a:pPr>
                <a:spcAft>
                  <a:spcPts val="600"/>
                </a:spcAft>
              </a:pPr>
              <a:t>5</a:t>
            </a:fld>
            <a:endParaRPr lang="en-US" altLang="en-US"/>
          </a:p>
        </p:txBody>
      </p:sp>
    </p:spTree>
    <p:extLst>
      <p:ext uri="{BB962C8B-B14F-4D97-AF65-F5344CB8AC3E}">
        <p14:creationId xmlns:p14="http://schemas.microsoft.com/office/powerpoint/2010/main" val="311909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41C24-0F1C-27AB-DD28-BFC005079EB2}"/>
              </a:ext>
            </a:extLst>
          </p:cNvPr>
          <p:cNvSpPr>
            <a:spLocks noGrp="1"/>
          </p:cNvSpPr>
          <p:nvPr>
            <p:ph idx="1"/>
          </p:nvPr>
        </p:nvSpPr>
        <p:spPr/>
        <p:txBody>
          <a:bodyPr/>
          <a:lstStyle/>
          <a:p>
            <a:pPr marL="0" indent="0">
              <a:buNone/>
            </a:pPr>
            <a:r>
              <a:rPr lang="en-US" dirty="0"/>
              <a:t>9-066.02A Medical Staff Responsibilities </a:t>
            </a:r>
          </a:p>
          <a:p>
            <a:pPr marL="0" indent="0">
              <a:buNone/>
            </a:pPr>
            <a:r>
              <a:rPr lang="en-US" dirty="0"/>
              <a:t>The medical staff must be responsible to the governing authority for the quality of medical care and treatment provided in the hospital and must:</a:t>
            </a:r>
          </a:p>
          <a:p>
            <a:pPr marL="457200" indent="-457200">
              <a:buFont typeface="+mj-lt"/>
              <a:buAutoNum type="arabicPeriod"/>
            </a:pPr>
            <a:r>
              <a:rPr lang="en-US" dirty="0"/>
              <a:t>Participate in a quality assurance/performance improvement program to determine the status of patient care and treatment; </a:t>
            </a:r>
          </a:p>
          <a:p>
            <a:pPr marL="457200" indent="-457200">
              <a:buFont typeface="+mj-lt"/>
              <a:buAutoNum type="arabicPeriod"/>
            </a:pPr>
            <a:r>
              <a:rPr lang="en-US" dirty="0"/>
              <a:t>Abide by hospital and medical staff policies;</a:t>
            </a:r>
          </a:p>
          <a:p>
            <a:pPr marL="457200" indent="-457200">
              <a:buFont typeface="+mj-lt"/>
              <a:buAutoNum type="arabicPeriod"/>
            </a:pPr>
            <a:r>
              <a:rPr lang="en-US" dirty="0"/>
              <a:t>Establish a disciplinary process for infraction of the policies;</a:t>
            </a:r>
          </a:p>
          <a:p>
            <a:pPr marL="457200" indent="-457200">
              <a:buFont typeface="+mj-lt"/>
              <a:buAutoNum type="arabicPeriod"/>
            </a:pPr>
            <a:r>
              <a:rPr lang="en-US" dirty="0">
                <a:highlight>
                  <a:srgbClr val="FFFF00"/>
                </a:highlight>
              </a:rPr>
              <a:t>Recommend criteria and procedures for appointment and reappointment to the medical staff and delineating clinical privileging to facilitate the provision of quality patient care and treatment; and</a:t>
            </a:r>
          </a:p>
          <a:p>
            <a:pPr marL="457200" indent="-457200">
              <a:buFont typeface="+mj-lt"/>
              <a:buAutoNum type="arabicPeriod"/>
            </a:pPr>
            <a:r>
              <a:rPr lang="en-US" dirty="0"/>
              <a:t>Determine the supervision of and training for emergency medical technician-intermediates or emergency medical technician-paramedics</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9ED58B1F-76D2-FCF3-24D3-9B94F55A5882}"/>
              </a:ext>
            </a:extLst>
          </p:cNvPr>
          <p:cNvSpPr>
            <a:spLocks noGrp="1"/>
          </p:cNvSpPr>
          <p:nvPr>
            <p:ph type="title"/>
          </p:nvPr>
        </p:nvSpPr>
        <p:spPr/>
        <p:txBody>
          <a:bodyPr/>
          <a:lstStyle/>
          <a:p>
            <a:r>
              <a:rPr lang="en-US" dirty="0"/>
              <a:t>CAH – Department of Health and Human Services Regs</a:t>
            </a:r>
          </a:p>
        </p:txBody>
      </p:sp>
      <p:sp>
        <p:nvSpPr>
          <p:cNvPr id="4" name="Slide Number Placeholder 3">
            <a:extLst>
              <a:ext uri="{FF2B5EF4-FFF2-40B4-BE49-F238E27FC236}">
                <a16:creationId xmlns:a16="http://schemas.microsoft.com/office/drawing/2014/main" id="{589BD672-40F2-4757-F34A-A63D56130EFF}"/>
              </a:ext>
            </a:extLst>
          </p:cNvPr>
          <p:cNvSpPr>
            <a:spLocks noGrp="1"/>
          </p:cNvSpPr>
          <p:nvPr>
            <p:ph type="sldNum" sz="quarter" idx="10"/>
          </p:nvPr>
        </p:nvSpPr>
        <p:spPr/>
        <p:txBody>
          <a:bodyPr/>
          <a:lstStyle/>
          <a:p>
            <a:fld id="{6FB8F67A-B1F1-4E0D-B624-31B03F352C26}" type="slidenum">
              <a:rPr lang="en-US" altLang="en-US" smtClean="0"/>
              <a:pPr/>
              <a:t>6</a:t>
            </a:fld>
            <a:endParaRPr lang="en-US" altLang="en-US"/>
          </a:p>
        </p:txBody>
      </p:sp>
    </p:spTree>
    <p:extLst>
      <p:ext uri="{BB962C8B-B14F-4D97-AF65-F5344CB8AC3E}">
        <p14:creationId xmlns:p14="http://schemas.microsoft.com/office/powerpoint/2010/main" val="3299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0B4BA-4E9A-DF41-E8DB-95ADB6EA3343}"/>
              </a:ext>
            </a:extLst>
          </p:cNvPr>
          <p:cNvSpPr>
            <a:spLocks noGrp="1"/>
          </p:cNvSpPr>
          <p:nvPr>
            <p:ph idx="1"/>
          </p:nvPr>
        </p:nvSpPr>
        <p:spPr/>
        <p:txBody>
          <a:bodyPr/>
          <a:lstStyle/>
          <a:p>
            <a:r>
              <a:rPr lang="en-US" dirty="0"/>
              <a:t>at initial appointment, be or become board certified (and have maintained certification) in the specialty in which they practice within the time frame specified by the applicant’s specialty board or, if not specified, within five years of completion of residency and/or fellowship training</a:t>
            </a:r>
          </a:p>
          <a:p>
            <a:r>
              <a:rPr lang="en-US" dirty="0"/>
              <a:t>Unrestricted license not subject to probation and never had a license to practice revoked or suspended by any state agency</a:t>
            </a:r>
          </a:p>
          <a:p>
            <a:r>
              <a:rPr lang="en-US" dirty="0"/>
              <a:t>Never  been convicted of Medicare, Medicaid, or other federal or state governmental or private third-party payer fraud or program abuse</a:t>
            </a:r>
          </a:p>
          <a:p>
            <a:r>
              <a:rPr lang="en-US" dirty="0"/>
              <a:t>Never had Medical Staff appointment, permission to practice or clinical privileges denied, suspended, revoked or terminated</a:t>
            </a:r>
          </a:p>
          <a:p>
            <a:r>
              <a:rPr lang="en-US" dirty="0"/>
              <a:t>Never resigned to avoid an investigation</a:t>
            </a:r>
          </a:p>
          <a:p>
            <a:r>
              <a:rPr lang="en-US" dirty="0"/>
              <a:t>Never convicted of, or entered a plea of guilty or no contest to, any felony or misdemeanor related to controlled substances</a:t>
            </a:r>
          </a:p>
        </p:txBody>
      </p:sp>
      <p:sp>
        <p:nvSpPr>
          <p:cNvPr id="3" name="Title 2">
            <a:extLst>
              <a:ext uri="{FF2B5EF4-FFF2-40B4-BE49-F238E27FC236}">
                <a16:creationId xmlns:a16="http://schemas.microsoft.com/office/drawing/2014/main" id="{213E00B7-10DE-A2EF-7117-D8EB8D09557A}"/>
              </a:ext>
            </a:extLst>
          </p:cNvPr>
          <p:cNvSpPr>
            <a:spLocks noGrp="1"/>
          </p:cNvSpPr>
          <p:nvPr>
            <p:ph type="title"/>
          </p:nvPr>
        </p:nvSpPr>
        <p:spPr/>
        <p:txBody>
          <a:bodyPr/>
          <a:lstStyle/>
          <a:p>
            <a:r>
              <a:rPr lang="en-US" dirty="0"/>
              <a:t>Credentialing Threshold Eligibility Criteria Examples</a:t>
            </a:r>
          </a:p>
        </p:txBody>
      </p:sp>
      <p:sp>
        <p:nvSpPr>
          <p:cNvPr id="4" name="Slide Number Placeholder 3">
            <a:extLst>
              <a:ext uri="{FF2B5EF4-FFF2-40B4-BE49-F238E27FC236}">
                <a16:creationId xmlns:a16="http://schemas.microsoft.com/office/drawing/2014/main" id="{290B891C-C775-BD31-11A8-936C497033C3}"/>
              </a:ext>
            </a:extLst>
          </p:cNvPr>
          <p:cNvSpPr>
            <a:spLocks noGrp="1"/>
          </p:cNvSpPr>
          <p:nvPr>
            <p:ph type="sldNum" sz="quarter" idx="10"/>
          </p:nvPr>
        </p:nvSpPr>
        <p:spPr/>
        <p:txBody>
          <a:bodyPr/>
          <a:lstStyle/>
          <a:p>
            <a:fld id="{6FB8F67A-B1F1-4E0D-B624-31B03F352C26}" type="slidenum">
              <a:rPr lang="en-US" altLang="en-US" smtClean="0"/>
              <a:pPr/>
              <a:t>7</a:t>
            </a:fld>
            <a:endParaRPr lang="en-US" altLang="en-US"/>
          </a:p>
        </p:txBody>
      </p:sp>
    </p:spTree>
    <p:extLst>
      <p:ext uri="{BB962C8B-B14F-4D97-AF65-F5344CB8AC3E}">
        <p14:creationId xmlns:p14="http://schemas.microsoft.com/office/powerpoint/2010/main" val="318779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85E99-4AA1-28C5-602D-3F62ACF29739}"/>
              </a:ext>
            </a:extLst>
          </p:cNvPr>
          <p:cNvSpPr>
            <a:spLocks noGrp="1"/>
          </p:cNvSpPr>
          <p:nvPr>
            <p:ph idx="1"/>
          </p:nvPr>
        </p:nvSpPr>
        <p:spPr/>
        <p:txBody>
          <a:bodyPr/>
          <a:lstStyle/>
          <a:p>
            <a:r>
              <a:rPr lang="en-US" dirty="0"/>
              <a:t>Process for those who don’t meet threshold criteria to request a waiver of threshold criteria by demonstrating the following:</a:t>
            </a:r>
          </a:p>
          <a:p>
            <a:pPr lvl="1"/>
            <a:r>
              <a:rPr lang="en-US" dirty="0"/>
              <a:t>He or she is otherwise qualified AND</a:t>
            </a:r>
          </a:p>
          <a:p>
            <a:pPr lvl="1"/>
            <a:r>
              <a:rPr lang="en-US" dirty="0"/>
              <a:t>Exceptional circumstance exist</a:t>
            </a:r>
          </a:p>
          <a:p>
            <a:r>
              <a:rPr lang="en-US" dirty="0"/>
              <a:t>Waiver has to be granted by the Board of Trustees before processing an application</a:t>
            </a:r>
          </a:p>
          <a:p>
            <a:pPr marL="0" indent="0">
              <a:buNone/>
            </a:pPr>
            <a:endParaRPr lang="en-US" dirty="0"/>
          </a:p>
          <a:p>
            <a:pPr lvl="1"/>
            <a:endParaRPr lang="en-US" dirty="0"/>
          </a:p>
        </p:txBody>
      </p:sp>
      <p:sp>
        <p:nvSpPr>
          <p:cNvPr id="3" name="Title 2">
            <a:extLst>
              <a:ext uri="{FF2B5EF4-FFF2-40B4-BE49-F238E27FC236}">
                <a16:creationId xmlns:a16="http://schemas.microsoft.com/office/drawing/2014/main" id="{29792E68-FA71-48D1-E688-05477BD29B6D}"/>
              </a:ext>
            </a:extLst>
          </p:cNvPr>
          <p:cNvSpPr>
            <a:spLocks noGrp="1"/>
          </p:cNvSpPr>
          <p:nvPr>
            <p:ph type="title"/>
          </p:nvPr>
        </p:nvSpPr>
        <p:spPr/>
        <p:txBody>
          <a:bodyPr/>
          <a:lstStyle/>
          <a:p>
            <a:r>
              <a:rPr lang="en-US" dirty="0"/>
              <a:t>Waiver Process</a:t>
            </a:r>
          </a:p>
        </p:txBody>
      </p:sp>
      <p:sp>
        <p:nvSpPr>
          <p:cNvPr id="4" name="Slide Number Placeholder 3">
            <a:extLst>
              <a:ext uri="{FF2B5EF4-FFF2-40B4-BE49-F238E27FC236}">
                <a16:creationId xmlns:a16="http://schemas.microsoft.com/office/drawing/2014/main" id="{2EFA850D-79C3-EE9A-1D47-703C292842B6}"/>
              </a:ext>
            </a:extLst>
          </p:cNvPr>
          <p:cNvSpPr>
            <a:spLocks noGrp="1"/>
          </p:cNvSpPr>
          <p:nvPr>
            <p:ph type="sldNum" sz="quarter" idx="10"/>
          </p:nvPr>
        </p:nvSpPr>
        <p:spPr/>
        <p:txBody>
          <a:bodyPr/>
          <a:lstStyle/>
          <a:p>
            <a:fld id="{6FB8F67A-B1F1-4E0D-B624-31B03F352C26}" type="slidenum">
              <a:rPr lang="en-US" altLang="en-US" smtClean="0"/>
              <a:pPr/>
              <a:t>8</a:t>
            </a:fld>
            <a:endParaRPr lang="en-US" altLang="en-US"/>
          </a:p>
        </p:txBody>
      </p:sp>
    </p:spTree>
    <p:extLst>
      <p:ext uri="{BB962C8B-B14F-4D97-AF65-F5344CB8AC3E}">
        <p14:creationId xmlns:p14="http://schemas.microsoft.com/office/powerpoint/2010/main" val="103961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DB15ED-BFB0-1D51-85D5-1FE1DE077FBF}"/>
              </a:ext>
            </a:extLst>
          </p:cNvPr>
          <p:cNvSpPr>
            <a:spLocks noGrp="1"/>
          </p:cNvSpPr>
          <p:nvPr>
            <p:ph type="title"/>
          </p:nvPr>
        </p:nvSpPr>
        <p:spPr>
          <a:xfrm>
            <a:off x="457200" y="342900"/>
            <a:ext cx="11271503" cy="495299"/>
          </a:xfrm>
        </p:spPr>
        <p:txBody>
          <a:bodyPr wrap="square" anchor="t">
            <a:normAutofit/>
          </a:bodyPr>
          <a:lstStyle/>
          <a:p>
            <a:r>
              <a:rPr lang="en-US" dirty="0"/>
              <a:t>Red Flags</a:t>
            </a:r>
          </a:p>
        </p:txBody>
      </p:sp>
      <p:sp>
        <p:nvSpPr>
          <p:cNvPr id="2" name="Content Placeholder 1">
            <a:extLst>
              <a:ext uri="{FF2B5EF4-FFF2-40B4-BE49-F238E27FC236}">
                <a16:creationId xmlns:a16="http://schemas.microsoft.com/office/drawing/2014/main" id="{55D8B20F-0960-7B2D-D83A-9F0234387A66}"/>
              </a:ext>
            </a:extLst>
          </p:cNvPr>
          <p:cNvSpPr>
            <a:spLocks noGrp="1"/>
          </p:cNvSpPr>
          <p:nvPr>
            <p:ph sz="half" idx="1"/>
          </p:nvPr>
        </p:nvSpPr>
        <p:spPr>
          <a:xfrm>
            <a:off x="457200" y="990600"/>
            <a:ext cx="5577840" cy="5181600"/>
          </a:xfrm>
        </p:spPr>
        <p:txBody>
          <a:bodyPr wrap="square" anchor="t">
            <a:normAutofit lnSpcReduction="10000"/>
          </a:bodyPr>
          <a:lstStyle/>
          <a:p>
            <a:r>
              <a:rPr lang="en-US" dirty="0"/>
              <a:t>Disciplinary action taken by training program, healthcare organization or licensing bodies</a:t>
            </a:r>
          </a:p>
          <a:p>
            <a:r>
              <a:rPr lang="en-US" dirty="0"/>
              <a:t>Numerous malpractice cases</a:t>
            </a:r>
          </a:p>
          <a:p>
            <a:r>
              <a:rPr lang="en-US" dirty="0"/>
              <a:t>Questionable references</a:t>
            </a:r>
          </a:p>
          <a:p>
            <a:r>
              <a:rPr lang="en-US" dirty="0"/>
              <a:t>Licensure sanction/revocations</a:t>
            </a:r>
          </a:p>
          <a:p>
            <a:r>
              <a:rPr lang="en-US" dirty="0"/>
              <a:t>NPDB reports (actions taken by other hospitals, insurance companies, etc.)</a:t>
            </a:r>
          </a:p>
          <a:p>
            <a:r>
              <a:rPr lang="en-US" dirty="0"/>
              <a:t>Criminal Background Check hits</a:t>
            </a:r>
          </a:p>
          <a:p>
            <a:r>
              <a:rPr lang="en-US" dirty="0"/>
              <a:t>Unexplained time gaps</a:t>
            </a:r>
          </a:p>
          <a:p>
            <a:r>
              <a:rPr lang="en-US" dirty="0"/>
              <a:t>Failure to disclose information</a:t>
            </a:r>
          </a:p>
          <a:p>
            <a:r>
              <a:rPr lang="en-US" dirty="0"/>
              <a:t>Frequent changes in employment</a:t>
            </a:r>
          </a:p>
        </p:txBody>
      </p:sp>
      <p:pic>
        <p:nvPicPr>
          <p:cNvPr id="6" name="Picture 5" descr="A blue flag with a hand holding a flag&#10;&#10;Description automatically generated">
            <a:extLst>
              <a:ext uri="{FF2B5EF4-FFF2-40B4-BE49-F238E27FC236}">
                <a16:creationId xmlns:a16="http://schemas.microsoft.com/office/drawing/2014/main" id="{ECEA99B0-A4D1-AA55-31B1-C83FCB7D16B9}"/>
              </a:ext>
            </a:extLst>
          </p:cNvPr>
          <p:cNvPicPr>
            <a:picLocks noChangeAspect="1"/>
          </p:cNvPicPr>
          <p:nvPr/>
        </p:nvPicPr>
        <p:blipFill>
          <a:blip r:embed="rId3"/>
          <a:stretch>
            <a:fillRect/>
          </a:stretch>
        </p:blipFill>
        <p:spPr>
          <a:xfrm>
            <a:off x="6156960" y="1856758"/>
            <a:ext cx="5577840" cy="3449284"/>
          </a:xfrm>
          <a:prstGeom prst="rect">
            <a:avLst/>
          </a:prstGeom>
          <a:noFill/>
        </p:spPr>
      </p:pic>
      <p:sp>
        <p:nvSpPr>
          <p:cNvPr id="4" name="Slide Number Placeholder 3">
            <a:extLst>
              <a:ext uri="{FF2B5EF4-FFF2-40B4-BE49-F238E27FC236}">
                <a16:creationId xmlns:a16="http://schemas.microsoft.com/office/drawing/2014/main" id="{A7167149-0EFE-C577-080F-343CC249CBB6}"/>
              </a:ext>
            </a:extLst>
          </p:cNvPr>
          <p:cNvSpPr>
            <a:spLocks noGrp="1"/>
          </p:cNvSpPr>
          <p:nvPr>
            <p:ph type="sldNum" sz="quarter" idx="10"/>
          </p:nvPr>
        </p:nvSpPr>
        <p:spPr>
          <a:xfrm>
            <a:off x="0" y="6462713"/>
            <a:ext cx="457200" cy="404812"/>
          </a:xfrm>
        </p:spPr>
        <p:txBody>
          <a:bodyPr wrap="square" anchor="ctr">
            <a:normAutofit/>
          </a:bodyPr>
          <a:lstStyle/>
          <a:p>
            <a:pPr>
              <a:spcAft>
                <a:spcPts val="600"/>
              </a:spcAft>
            </a:pPr>
            <a:fld id="{6FB8F67A-B1F1-4E0D-B624-31B03F352C26}" type="slidenum">
              <a:rPr lang="en-US" altLang="en-US" smtClean="0"/>
              <a:pPr>
                <a:spcAft>
                  <a:spcPts val="600"/>
                </a:spcAft>
              </a:pPr>
              <a:t>9</a:t>
            </a:fld>
            <a:endParaRPr lang="en-US" altLang="en-US"/>
          </a:p>
        </p:txBody>
      </p:sp>
    </p:spTree>
    <p:extLst>
      <p:ext uri="{BB962C8B-B14F-4D97-AF65-F5344CB8AC3E}">
        <p14:creationId xmlns:p14="http://schemas.microsoft.com/office/powerpoint/2010/main" val="3382073794"/>
      </p:ext>
    </p:extLst>
  </p:cSld>
  <p:clrMapOvr>
    <a:masterClrMapping/>
  </p:clrMapOvr>
</p:sld>
</file>

<file path=ppt/theme/theme1.xml><?xml version="1.0" encoding="utf-8"?>
<a:theme xmlns:a="http://schemas.openxmlformats.org/drawingml/2006/main" name="Office Theme">
  <a:themeElements>
    <a:clrScheme name="Bryan Health">
      <a:dk1>
        <a:srgbClr val="0072BC"/>
      </a:dk1>
      <a:lt1>
        <a:sysClr val="window" lastClr="FFFFFF"/>
      </a:lt1>
      <a:dk2>
        <a:srgbClr val="004071"/>
      </a:dk2>
      <a:lt2>
        <a:srgbClr val="E6E7E8"/>
      </a:lt2>
      <a:accent1>
        <a:srgbClr val="53B7E8"/>
      </a:accent1>
      <a:accent2>
        <a:srgbClr val="0072BC"/>
      </a:accent2>
      <a:accent3>
        <a:srgbClr val="4D4D4F"/>
      </a:accent3>
      <a:accent4>
        <a:srgbClr val="636466"/>
      </a:accent4>
      <a:accent5>
        <a:srgbClr val="C7C8CA"/>
      </a:accent5>
      <a:accent6>
        <a:srgbClr val="E6E7E8"/>
      </a:accent6>
      <a:hlink>
        <a:srgbClr val="0072BC"/>
      </a:hlink>
      <a:folHlink>
        <a:srgbClr val="0072BC"/>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A77D7F1-7505-4C00-82C0-A06795278D6F}" vid="{518E77D0-10C0-4A69-A10C-5FAA0F1E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Bryan Medical Center Bottom Bar Template</Template>
  <TotalTime>11134</TotalTime>
  <Words>2064</Words>
  <Application>Microsoft Office PowerPoint</Application>
  <PresentationFormat>Widescreen</PresentationFormat>
  <Paragraphs>278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Aptos</vt:lpstr>
      <vt:lpstr>Arial</vt:lpstr>
      <vt:lpstr>Calibri</vt:lpstr>
      <vt:lpstr>Corbel</vt:lpstr>
      <vt:lpstr>Georgia</vt:lpstr>
      <vt:lpstr>Symbol</vt:lpstr>
      <vt:lpstr>Office Theme</vt:lpstr>
      <vt:lpstr>Credentialing: Where Patient Safety Starts</vt:lpstr>
      <vt:lpstr>AGENDA</vt:lpstr>
      <vt:lpstr>What is Credentialing?</vt:lpstr>
      <vt:lpstr>How Does Credentialing Keep Patients Safe?</vt:lpstr>
      <vt:lpstr>Implementing Successful Credentialing Processes</vt:lpstr>
      <vt:lpstr>CAH – Department of Health and Human Services Regs</vt:lpstr>
      <vt:lpstr>Credentialing Threshold Eligibility Criteria Examples</vt:lpstr>
      <vt:lpstr>Waiver Process</vt:lpstr>
      <vt:lpstr>Red Flags</vt:lpstr>
      <vt:lpstr>Credentialing in Practice</vt:lpstr>
      <vt:lpstr>Red Flags</vt:lpstr>
      <vt:lpstr>Credentialing in Practice –  What methods can you use to help identify red flags? </vt:lpstr>
      <vt:lpstr>Credentialing in Practice – How can we ensure that medical staff decision makers are aware of any concerns?</vt:lpstr>
      <vt:lpstr>Questions and Discussion </vt:lpstr>
      <vt:lpstr>Take Aways</vt:lpstr>
    </vt:vector>
  </TitlesOfParts>
  <Company>Bryan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Credentialing and Peer Review: Ensuring Quality and Patient Safety in Healthcare</dc:title>
  <dc:creator>Brenda Downey</dc:creator>
  <cp:keywords>Bryan Medical Center</cp:keywords>
  <cp:lastModifiedBy>Brenda Downey</cp:lastModifiedBy>
  <cp:revision>18</cp:revision>
  <cp:lastPrinted>2024-08-15T15:53:31Z</cp:lastPrinted>
  <dcterms:created xsi:type="dcterms:W3CDTF">2024-06-06T12:45:39Z</dcterms:created>
  <dcterms:modified xsi:type="dcterms:W3CDTF">2024-08-15T18:09:02Z</dcterms:modified>
</cp:coreProperties>
</file>