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315" r:id="rId2"/>
    <p:sldId id="2346" r:id="rId3"/>
    <p:sldId id="256" r:id="rId4"/>
    <p:sldId id="2347" r:id="rId5"/>
    <p:sldId id="2348" r:id="rId6"/>
    <p:sldId id="2349" r:id="rId7"/>
    <p:sldId id="2350" r:id="rId8"/>
    <p:sldId id="2351" r:id="rId9"/>
    <p:sldId id="2352" r:id="rId10"/>
    <p:sldId id="2353" r:id="rId11"/>
    <p:sldId id="2354" r:id="rId12"/>
    <p:sldId id="2337" r:id="rId13"/>
    <p:sldId id="2343" r:id="rId14"/>
    <p:sldId id="2345" r:id="rId15"/>
    <p:sldId id="23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AD22F-DCF1-442E-8F0A-168B7A456C47}" v="13" dt="2024-11-04T17:49:25.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6" d="100"/>
          <a:sy n="76" d="100"/>
        </p:scale>
        <p:origin x="7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6C99-6266-8AC2-D014-0E60CE1A3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8F8C9F-AC7D-DE74-4852-41C79E392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958EB-2B66-0E5F-371C-950DC24A549A}"/>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5" name="Footer Placeholder 4">
            <a:extLst>
              <a:ext uri="{FF2B5EF4-FFF2-40B4-BE49-F238E27FC236}">
                <a16:creationId xmlns:a16="http://schemas.microsoft.com/office/drawing/2014/main" id="{DF10D1B0-7112-6B88-F519-D83C16FB6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D8BDD-4C93-773A-C328-AAFB7CF0B261}"/>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420256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6483-1F83-340D-0A5E-7215781CD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D6A385-DE23-3238-DBB4-A8DDF51C5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39C80-DD37-7AFE-B16C-CD701A0ECAC2}"/>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5" name="Footer Placeholder 4">
            <a:extLst>
              <a:ext uri="{FF2B5EF4-FFF2-40B4-BE49-F238E27FC236}">
                <a16:creationId xmlns:a16="http://schemas.microsoft.com/office/drawing/2014/main" id="{71E05FE5-8187-A9D8-4B51-58FA2D650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813BE-C0C4-0053-5CB6-3D83EA0CC9E5}"/>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276831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CEE5D-3760-0A6B-7288-A6449D5C6C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BDC246-899B-0A9F-9C1E-71493836FC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2AF05-06E9-E25D-A6FA-04565EAC2EAD}"/>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5" name="Footer Placeholder 4">
            <a:extLst>
              <a:ext uri="{FF2B5EF4-FFF2-40B4-BE49-F238E27FC236}">
                <a16:creationId xmlns:a16="http://schemas.microsoft.com/office/drawing/2014/main" id="{DBD74A4B-32D5-7613-7EA7-0AAF55837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8DB2C-4071-648B-3BAF-B35DEAFE756C}"/>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246990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907C-ED63-C265-F123-F80AF4C4A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75AAD-F193-CB56-8511-0A9CC617FC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16C70-154F-72A3-19BF-52A425DFE8F0}"/>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5" name="Footer Placeholder 4">
            <a:extLst>
              <a:ext uri="{FF2B5EF4-FFF2-40B4-BE49-F238E27FC236}">
                <a16:creationId xmlns:a16="http://schemas.microsoft.com/office/drawing/2014/main" id="{0855CA50-5D24-707A-B8C4-91A94AAC0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7B6A4-623D-9C20-EFD6-BFFBE93474F2}"/>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216771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3246-A92B-1C52-6EE9-FC3684BD0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018B04-2C74-45BD-0958-AA888546BF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6C58C-E1FB-F04A-5EB9-073F5309AA64}"/>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5" name="Footer Placeholder 4">
            <a:extLst>
              <a:ext uri="{FF2B5EF4-FFF2-40B4-BE49-F238E27FC236}">
                <a16:creationId xmlns:a16="http://schemas.microsoft.com/office/drawing/2014/main" id="{98B1557A-6874-3D4D-EDB5-685228FB3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EBBD6-3939-D4DE-4E77-7DFA26E1D75C}"/>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215208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07A7-13AD-92E8-1C52-B36AB73C5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AA245-3321-2E83-D8C4-D6A0533BD6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165CB-DED4-6B74-DD82-BCCF9E32B8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93AD19-CFB6-84C0-A668-7267A6331C09}"/>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6" name="Footer Placeholder 5">
            <a:extLst>
              <a:ext uri="{FF2B5EF4-FFF2-40B4-BE49-F238E27FC236}">
                <a16:creationId xmlns:a16="http://schemas.microsoft.com/office/drawing/2014/main" id="{0A0AC8A0-EAC1-4B39-D8B0-4A50288BF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E3827-AADC-B86E-0C7A-F1E9FD9957D7}"/>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279900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20EA-F339-1A51-896C-8C21633D94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03D030-984B-6FDD-9AD2-0896592AF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5A051-2092-38E5-8776-32F2822FE4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5CAF8F-F39B-EC6A-9F53-1F222C4D6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EC45CC-6876-88A2-6506-ED49295A84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D7E1B6-075A-0174-0B37-D8C1F0B12F49}"/>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8" name="Footer Placeholder 7">
            <a:extLst>
              <a:ext uri="{FF2B5EF4-FFF2-40B4-BE49-F238E27FC236}">
                <a16:creationId xmlns:a16="http://schemas.microsoft.com/office/drawing/2014/main" id="{D1F836BC-3908-4F07-D75E-176899555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50FB8-CE73-816B-68C2-1165B4367D0A}"/>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416179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072A-2B50-B6AA-6A8D-8FB83D9A2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451B07-56F0-38DB-6816-2D134B1B4DB0}"/>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4" name="Footer Placeholder 3">
            <a:extLst>
              <a:ext uri="{FF2B5EF4-FFF2-40B4-BE49-F238E27FC236}">
                <a16:creationId xmlns:a16="http://schemas.microsoft.com/office/drawing/2014/main" id="{830882EF-E1E0-A439-C17B-2B1652EEED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F6E79C-EAD9-BD59-C0F5-F7BEC480403E}"/>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228315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58A43-DD35-7D66-95EC-07D2A188942D}"/>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3" name="Footer Placeholder 2">
            <a:extLst>
              <a:ext uri="{FF2B5EF4-FFF2-40B4-BE49-F238E27FC236}">
                <a16:creationId xmlns:a16="http://schemas.microsoft.com/office/drawing/2014/main" id="{6353164C-F354-322C-96AB-5253BDF47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756E4C-BBB4-75F4-05F1-ED7223C97277}"/>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138891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0F69-C0AC-3353-67E4-2A699D34D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E0FD8-FA57-A007-A6FA-8701AADA7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4F4DFF-6ACC-1914-433B-F448B52B1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5AF39-36E5-CA3E-F31B-3E59F5D657C4}"/>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6" name="Footer Placeholder 5">
            <a:extLst>
              <a:ext uri="{FF2B5EF4-FFF2-40B4-BE49-F238E27FC236}">
                <a16:creationId xmlns:a16="http://schemas.microsoft.com/office/drawing/2014/main" id="{5F02E75C-A323-F0E4-6568-B9DEE7ACB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AF25E-3864-DD51-54D4-DA6DCAF90451}"/>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33205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C7DF-C9B3-A8A4-94DE-935CB6E6E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D50C5F-1F13-781C-AE91-DD81FC34A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DF69C-1AD1-1A8B-C1A7-437C7AC47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42F29-2CD5-5F60-1062-B52B2D71F2AC}"/>
              </a:ext>
            </a:extLst>
          </p:cNvPr>
          <p:cNvSpPr>
            <a:spLocks noGrp="1"/>
          </p:cNvSpPr>
          <p:nvPr>
            <p:ph type="dt" sz="half" idx="10"/>
          </p:nvPr>
        </p:nvSpPr>
        <p:spPr/>
        <p:txBody>
          <a:bodyPr/>
          <a:lstStyle/>
          <a:p>
            <a:fld id="{03DF9145-F557-4385-92BB-B42FA93EFE03}" type="datetimeFigureOut">
              <a:rPr lang="en-US" smtClean="0"/>
              <a:t>11/6/2024</a:t>
            </a:fld>
            <a:endParaRPr lang="en-US"/>
          </a:p>
        </p:txBody>
      </p:sp>
      <p:sp>
        <p:nvSpPr>
          <p:cNvPr id="6" name="Footer Placeholder 5">
            <a:extLst>
              <a:ext uri="{FF2B5EF4-FFF2-40B4-BE49-F238E27FC236}">
                <a16:creationId xmlns:a16="http://schemas.microsoft.com/office/drawing/2014/main" id="{BDDE0BF8-4728-8A1C-B0DF-F10FC1BC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2878D-3588-6C7F-187A-B252AD6E3FA0}"/>
              </a:ext>
            </a:extLst>
          </p:cNvPr>
          <p:cNvSpPr>
            <a:spLocks noGrp="1"/>
          </p:cNvSpPr>
          <p:nvPr>
            <p:ph type="sldNum" sz="quarter" idx="12"/>
          </p:nvPr>
        </p:nvSpPr>
        <p:spPr/>
        <p:txBody>
          <a:bodyPr/>
          <a:lstStyle/>
          <a:p>
            <a:fld id="{E058F3C9-DE69-45AB-BAA7-50FC5F2B1DCA}" type="slidenum">
              <a:rPr lang="en-US" smtClean="0"/>
              <a:t>‹#›</a:t>
            </a:fld>
            <a:endParaRPr lang="en-US"/>
          </a:p>
        </p:txBody>
      </p:sp>
    </p:spTree>
    <p:extLst>
      <p:ext uri="{BB962C8B-B14F-4D97-AF65-F5344CB8AC3E}">
        <p14:creationId xmlns:p14="http://schemas.microsoft.com/office/powerpoint/2010/main" val="240358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4515A-AAC2-5129-19A9-D53559FB1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3FA11D-8142-B072-17F8-AEAF421BD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C8561-C00E-F948-9793-7FA3F5BE3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DF9145-F557-4385-92BB-B42FA93EFE03}" type="datetimeFigureOut">
              <a:rPr lang="en-US" smtClean="0"/>
              <a:t>11/6/2024</a:t>
            </a:fld>
            <a:endParaRPr lang="en-US"/>
          </a:p>
        </p:txBody>
      </p:sp>
      <p:sp>
        <p:nvSpPr>
          <p:cNvPr id="5" name="Footer Placeholder 4">
            <a:extLst>
              <a:ext uri="{FF2B5EF4-FFF2-40B4-BE49-F238E27FC236}">
                <a16:creationId xmlns:a16="http://schemas.microsoft.com/office/drawing/2014/main" id="{3E55B50E-1FBA-B31F-0082-20BC8AA23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998FCB-8F89-3859-E2A5-2D87C4C35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58F3C9-DE69-45AB-BAA7-50FC5F2B1DCA}" type="slidenum">
              <a:rPr lang="en-US" smtClean="0"/>
              <a:t>‹#›</a:t>
            </a:fld>
            <a:endParaRPr lang="en-US"/>
          </a:p>
        </p:txBody>
      </p:sp>
    </p:spTree>
    <p:extLst>
      <p:ext uri="{BB962C8B-B14F-4D97-AF65-F5344CB8AC3E}">
        <p14:creationId xmlns:p14="http://schemas.microsoft.com/office/powerpoint/2010/main" val="129909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coworldreactor.blogspot.com/2014/10/innspire-great-quotes.html" TargetMode="External"/><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s://pixabay.com/en/chaos-regulation-chaos-theory-485502/" TargetMode="External"/><Relationship Id="rId5" Type="http://schemas.openxmlformats.org/officeDocument/2006/relationships/image" Target="../media/image12.jpg"/><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065506"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halo-photographs.com/2014-Vail-USA/content/NKC-713055-712068-Panorama-flat.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9268C1-0EEA-47A7-83F4-B04B1C7D2563}"/>
              </a:ext>
            </a:extLst>
          </p:cNvPr>
          <p:cNvSpPr txBox="1"/>
          <p:nvPr/>
        </p:nvSpPr>
        <p:spPr>
          <a:xfrm>
            <a:off x="457200" y="830424"/>
            <a:ext cx="11370228" cy="4524315"/>
          </a:xfrm>
          <a:prstGeom prst="rect">
            <a:avLst/>
          </a:prstGeom>
          <a:noFill/>
        </p:spPr>
        <p:txBody>
          <a:bodyPr wrap="square" lIns="91440" tIns="45720" rIns="91440" bIns="45720" rtlCol="0" anchor="t">
            <a:spAutoFit/>
          </a:bodyPr>
          <a:lstStyle/>
          <a:p>
            <a:pPr algn="ctr"/>
            <a:r>
              <a:rPr lang="en-US" sz="6000" b="1" dirty="0">
                <a:solidFill>
                  <a:srgbClr val="003563"/>
                </a:solidFill>
                <a:latin typeface="Bebas Neue"/>
              </a:rPr>
              <a:t>NHA WORKFORCE </a:t>
            </a:r>
            <a:r>
              <a:rPr lang="en-US" sz="6000" b="1">
                <a:solidFill>
                  <a:srgbClr val="003563"/>
                </a:solidFill>
                <a:latin typeface="Bebas Neue"/>
              </a:rPr>
              <a:t>and education</a:t>
            </a:r>
            <a:endParaRPr lang="en-US" sz="6000" b="1" dirty="0">
              <a:solidFill>
                <a:srgbClr val="003563"/>
              </a:solidFill>
              <a:latin typeface="Bebas Neue"/>
            </a:endParaRPr>
          </a:p>
          <a:p>
            <a:pPr algn="ctr"/>
            <a:endParaRPr lang="en-US" sz="6000" b="1" dirty="0">
              <a:solidFill>
                <a:srgbClr val="003563"/>
              </a:solidFill>
              <a:latin typeface="Bebas Neue"/>
            </a:endParaRPr>
          </a:p>
          <a:p>
            <a:pPr algn="ctr"/>
            <a:r>
              <a:rPr lang="en-US" sz="4000" b="1" i="1" dirty="0">
                <a:solidFill>
                  <a:schemeClr val="tx2">
                    <a:lumMod val="75000"/>
                    <a:lumOff val="25000"/>
                  </a:schemeClr>
                </a:solidFill>
                <a:latin typeface="Arial" panose="020B0604020202020204" pitchFamily="34" charset="0"/>
                <a:cs typeface="Arial" panose="020B0604020202020204" pitchFamily="34" charset="0"/>
              </a:rPr>
              <a:t>EXPANDING THE WORKFORCE THROUGH CREATIVE DISRUPTION</a:t>
            </a:r>
          </a:p>
          <a:p>
            <a:pPr algn="ctr"/>
            <a:endParaRPr lang="en-US" sz="4000" b="1" i="1" dirty="0">
              <a:solidFill>
                <a:schemeClr val="tx2">
                  <a:lumMod val="75000"/>
                  <a:lumOff val="25000"/>
                </a:schemeClr>
              </a:solidFill>
              <a:latin typeface="Arial" panose="020B0604020202020204" pitchFamily="34" charset="0"/>
              <a:cs typeface="Arial" panose="020B0604020202020204" pitchFamily="34" charset="0"/>
            </a:endParaRPr>
          </a:p>
          <a:p>
            <a:pPr algn="ctr"/>
            <a:r>
              <a:rPr lang="en-US" sz="2400" dirty="0"/>
              <a:t> </a:t>
            </a:r>
          </a:p>
          <a:p>
            <a:pPr algn="ctr"/>
            <a:r>
              <a:rPr lang="en-US" sz="2400" dirty="0"/>
              <a:t>Stacey Ocander EdD | Nebraska Hospital Association</a:t>
            </a:r>
            <a:endParaRPr lang="en-US" sz="2400" b="1" dirty="0">
              <a:solidFill>
                <a:srgbClr val="003563"/>
              </a:solidFill>
              <a:latin typeface="Bebas Neue" panose="020B0606020202050201" pitchFamily="34" charset="0"/>
            </a:endParaRPr>
          </a:p>
        </p:txBody>
      </p:sp>
      <p:pic>
        <p:nvPicPr>
          <p:cNvPr id="4" name="Content Placeholder 4" descr="Icon&#10;&#10;Description automatically generated">
            <a:extLst>
              <a:ext uri="{FF2B5EF4-FFF2-40B4-BE49-F238E27FC236}">
                <a16:creationId xmlns:a16="http://schemas.microsoft.com/office/drawing/2014/main" id="{7B48E81E-C979-43D1-730B-62A333E31BDA}"/>
              </a:ext>
            </a:extLst>
          </p:cNvPr>
          <p:cNvPicPr>
            <a:picLocks noChangeAspect="1"/>
          </p:cNvPicPr>
          <p:nvPr/>
        </p:nvPicPr>
        <p:blipFill>
          <a:blip r:embed="rId2"/>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282282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2615-DF8E-480F-7D55-8118E8E16FFC}"/>
              </a:ext>
            </a:extLst>
          </p:cNvPr>
          <p:cNvSpPr>
            <a:spLocks noGrp="1"/>
          </p:cNvSpPr>
          <p:nvPr>
            <p:ph type="title"/>
          </p:nvPr>
        </p:nvSpPr>
        <p:spPr>
          <a:xfrm>
            <a:off x="914400" y="365125"/>
            <a:ext cx="10439400" cy="1325563"/>
          </a:xfrm>
        </p:spPr>
        <p:txBody>
          <a:bodyPr>
            <a:normAutofit/>
          </a:bodyPr>
          <a:lstStyle/>
          <a:p>
            <a:r>
              <a:rPr lang="en-US" sz="2800" b="1" dirty="0">
                <a:solidFill>
                  <a:srgbClr val="0070C0"/>
                </a:solidFill>
                <a:latin typeface="Arial" panose="020B0604020202020204" pitchFamily="34" charset="0"/>
                <a:cs typeface="Arial" panose="020B0604020202020204" pitchFamily="34" charset="0"/>
              </a:rPr>
              <a:t>Scope of Practice – Fluid Document</a:t>
            </a:r>
          </a:p>
        </p:txBody>
      </p:sp>
      <p:sp>
        <p:nvSpPr>
          <p:cNvPr id="3" name="Content Placeholder 2">
            <a:extLst>
              <a:ext uri="{FF2B5EF4-FFF2-40B4-BE49-F238E27FC236}">
                <a16:creationId xmlns:a16="http://schemas.microsoft.com/office/drawing/2014/main" id="{16D0CE82-552C-CE87-ECFF-EF306E478044}"/>
              </a:ext>
            </a:extLst>
          </p:cNvPr>
          <p:cNvSpPr>
            <a:spLocks noGrp="1"/>
          </p:cNvSpPr>
          <p:nvPr>
            <p:ph idx="1"/>
          </p:nvPr>
        </p:nvSpPr>
        <p:spPr>
          <a:xfrm>
            <a:off x="838200" y="1835251"/>
            <a:ext cx="10515600" cy="4351338"/>
          </a:xfrm>
        </p:spPr>
        <p:txBody>
          <a:bodyPr>
            <a:normAutofit/>
          </a:bodyPr>
          <a:lstStyle/>
          <a:p>
            <a:r>
              <a:rPr lang="en-US" sz="1600" dirty="0"/>
              <a:t>The information provided in this document is representative of the Scope of Practice for each profession and not reflective of an individual hospital or system allowable practice. </a:t>
            </a:r>
          </a:p>
          <a:p>
            <a:pPr marL="0" indent="0">
              <a:buNone/>
            </a:pPr>
            <a:endParaRPr lang="en-US" sz="1600" dirty="0"/>
          </a:p>
          <a:p>
            <a:r>
              <a:rPr lang="en-US" sz="1600" dirty="0"/>
              <a:t>It is written based on entry level scope and not additional certifications professionals may earn.</a:t>
            </a:r>
          </a:p>
          <a:p>
            <a:pPr marL="0" indent="0">
              <a:buNone/>
            </a:pPr>
            <a:r>
              <a:rPr lang="en-US" sz="1600" dirty="0"/>
              <a:t>  </a:t>
            </a:r>
          </a:p>
          <a:p>
            <a:r>
              <a:rPr lang="en-US" sz="1600" dirty="0"/>
              <a:t>When deciding the role delineation for each professional, we recommend referencing this information to ensure it is an allowable skill per the Scope of Practice and then consider your hospital or system standards of practice. </a:t>
            </a:r>
          </a:p>
          <a:p>
            <a:pPr marL="0" indent="0">
              <a:buNone/>
            </a:pPr>
            <a:endParaRPr lang="en-US" sz="1600" dirty="0"/>
          </a:p>
          <a:p>
            <a:r>
              <a:rPr lang="en-US" sz="1600" dirty="0"/>
              <a:t>This information is shared to assist in making informed decisions but should not be considered a directive or mandate by the NHA.</a:t>
            </a:r>
          </a:p>
          <a:p>
            <a:pPr marL="0" indent="0">
              <a:buNone/>
            </a:pPr>
            <a:endParaRPr lang="en-US" sz="1600" dirty="0"/>
          </a:p>
          <a:p>
            <a:r>
              <a:rPr lang="en-US" sz="1600" dirty="0"/>
              <a:t>Allied health professional’s competency comparison chart</a:t>
            </a:r>
          </a:p>
        </p:txBody>
      </p:sp>
      <p:pic>
        <p:nvPicPr>
          <p:cNvPr id="4" name="Content Placeholder 4" descr="Icon&#10;&#10;Description automatically generated">
            <a:extLst>
              <a:ext uri="{FF2B5EF4-FFF2-40B4-BE49-F238E27FC236}">
                <a16:creationId xmlns:a16="http://schemas.microsoft.com/office/drawing/2014/main" id="{4C763EBB-6399-5D7D-D209-D8ACB1C3CEF4}"/>
              </a:ext>
            </a:extLst>
          </p:cNvPr>
          <p:cNvPicPr>
            <a:picLocks noChangeAspect="1"/>
          </p:cNvPicPr>
          <p:nvPr/>
        </p:nvPicPr>
        <p:blipFill>
          <a:blip r:embed="rId2"/>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376855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able of medical information">
            <a:extLst>
              <a:ext uri="{FF2B5EF4-FFF2-40B4-BE49-F238E27FC236}">
                <a16:creationId xmlns:a16="http://schemas.microsoft.com/office/drawing/2014/main" id="{77FC16F1-845D-8600-3B54-FA2857A7D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301827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9268C1-0EEA-47A7-83F4-B04B1C7D2563}"/>
              </a:ext>
            </a:extLst>
          </p:cNvPr>
          <p:cNvSpPr txBox="1"/>
          <p:nvPr/>
        </p:nvSpPr>
        <p:spPr>
          <a:xfrm>
            <a:off x="1862580" y="2540516"/>
            <a:ext cx="4579041" cy="3170099"/>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ptos"/>
                <a:ea typeface="+mn-lt"/>
                <a:cs typeface="+mn-lt"/>
              </a:rPr>
              <a:t>Workforce Survey</a:t>
            </a:r>
            <a:endParaRPr lang="en-US" sz="2000" dirty="0">
              <a:latin typeface="Aptos"/>
              <a:cs typeface="Arial"/>
            </a:endParaRPr>
          </a:p>
          <a:p>
            <a:pPr marL="342900" indent="-342900">
              <a:buFont typeface="Arial"/>
              <a:buChar char="•"/>
            </a:pPr>
            <a:endParaRPr lang="en-US" sz="2000" dirty="0">
              <a:latin typeface="Aptos"/>
              <a:ea typeface="+mn-lt"/>
              <a:cs typeface="+mn-lt"/>
            </a:endParaRPr>
          </a:p>
          <a:p>
            <a:pPr marL="342900" indent="-342900">
              <a:buFont typeface="Arial"/>
              <a:buChar char="•"/>
            </a:pPr>
            <a:r>
              <a:rPr lang="en-US" sz="2000" dirty="0">
                <a:latin typeface="Aptos"/>
                <a:ea typeface="+mn-lt"/>
                <a:cs typeface="+mn-lt"/>
              </a:rPr>
              <a:t>Internships</a:t>
            </a:r>
          </a:p>
          <a:p>
            <a:pPr marL="800100" lvl="1" indent="-342900">
              <a:buFont typeface="Courier New"/>
              <a:buChar char="o"/>
            </a:pPr>
            <a:r>
              <a:rPr lang="en-US" sz="2000" dirty="0">
                <a:latin typeface="Aptos"/>
                <a:ea typeface="+mn-lt"/>
                <a:cs typeface="+mn-lt"/>
              </a:rPr>
              <a:t>High School</a:t>
            </a:r>
          </a:p>
          <a:p>
            <a:pPr lvl="1"/>
            <a:endParaRPr lang="en-US" sz="2000" dirty="0">
              <a:latin typeface="Aptos"/>
              <a:ea typeface="+mn-lt"/>
              <a:cs typeface="+mn-lt"/>
            </a:endParaRPr>
          </a:p>
          <a:p>
            <a:pPr marL="342900" indent="-342900">
              <a:buFont typeface="Arial"/>
              <a:buChar char="•"/>
            </a:pPr>
            <a:r>
              <a:rPr lang="en-US" sz="2000" dirty="0">
                <a:latin typeface="Aptos"/>
                <a:ea typeface="+mn-lt"/>
                <a:cs typeface="+mn-lt"/>
              </a:rPr>
              <a:t>Advocacy Institute</a:t>
            </a:r>
          </a:p>
          <a:p>
            <a:endParaRPr lang="en-US" sz="2000" dirty="0">
              <a:latin typeface="Aptos"/>
              <a:ea typeface="+mn-lt"/>
              <a:cs typeface="+mn-lt"/>
            </a:endParaRPr>
          </a:p>
          <a:p>
            <a:pPr marL="342900" indent="-342900">
              <a:buFont typeface="Arial"/>
              <a:buChar char="•"/>
            </a:pPr>
            <a:r>
              <a:rPr lang="en-US" sz="2000" dirty="0">
                <a:latin typeface="Aptos"/>
                <a:ea typeface="+mn-lt"/>
                <a:cs typeface="+mn-lt"/>
              </a:rPr>
              <a:t>Healthcare Heroes Program – 3-6</a:t>
            </a:r>
            <a:r>
              <a:rPr lang="en-US" sz="2000" baseline="30000" dirty="0">
                <a:latin typeface="Aptos"/>
                <a:ea typeface="+mn-lt"/>
                <a:cs typeface="+mn-lt"/>
              </a:rPr>
              <a:t>th</a:t>
            </a:r>
            <a:r>
              <a:rPr lang="en-US" sz="2000" dirty="0">
                <a:latin typeface="Aptos"/>
                <a:ea typeface="+mn-lt"/>
                <a:cs typeface="+mn-lt"/>
              </a:rPr>
              <a:t> grade</a:t>
            </a:r>
            <a:endParaRPr lang="en-US" sz="2000" dirty="0">
              <a:latin typeface="Aptos"/>
            </a:endParaRPr>
          </a:p>
          <a:p>
            <a:endParaRPr lang="en-US" sz="2000" b="1" dirty="0">
              <a:solidFill>
                <a:srgbClr val="003563"/>
              </a:solidFill>
              <a:latin typeface="Aptos Display"/>
            </a:endParaRPr>
          </a:p>
        </p:txBody>
      </p:sp>
      <p:pic>
        <p:nvPicPr>
          <p:cNvPr id="4" name="Content Placeholder 4" descr="Icon&#10;&#10;Description automatically generated">
            <a:extLst>
              <a:ext uri="{FF2B5EF4-FFF2-40B4-BE49-F238E27FC236}">
                <a16:creationId xmlns:a16="http://schemas.microsoft.com/office/drawing/2014/main" id="{7B48E81E-C979-43D1-730B-62A333E31BDA}"/>
              </a:ext>
            </a:extLst>
          </p:cNvPr>
          <p:cNvPicPr>
            <a:picLocks noChangeAspect="1"/>
          </p:cNvPicPr>
          <p:nvPr/>
        </p:nvPicPr>
        <p:blipFill>
          <a:blip r:embed="rId2"/>
          <a:stretch>
            <a:fillRect/>
          </a:stretch>
        </p:blipFill>
        <p:spPr>
          <a:xfrm>
            <a:off x="9092423" y="6019171"/>
            <a:ext cx="2865665" cy="572446"/>
          </a:xfrm>
          <a:prstGeom prst="rect">
            <a:avLst/>
          </a:prstGeom>
        </p:spPr>
      </p:pic>
      <p:sp>
        <p:nvSpPr>
          <p:cNvPr id="2" name="TextBox 1">
            <a:extLst>
              <a:ext uri="{FF2B5EF4-FFF2-40B4-BE49-F238E27FC236}">
                <a16:creationId xmlns:a16="http://schemas.microsoft.com/office/drawing/2014/main" id="{541F2842-C7A0-AC3A-CAA1-D5C845E2B304}"/>
              </a:ext>
            </a:extLst>
          </p:cNvPr>
          <p:cNvSpPr txBox="1"/>
          <p:nvPr/>
        </p:nvSpPr>
        <p:spPr>
          <a:xfrm>
            <a:off x="6263" y="1290181"/>
            <a:ext cx="1218991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3563"/>
                </a:solidFill>
                <a:latin typeface="Bebas Neue"/>
              </a:rPr>
              <a:t>Additional </a:t>
            </a:r>
            <a:r>
              <a:rPr lang="en-US" sz="6000" err="1">
                <a:solidFill>
                  <a:srgbClr val="003563"/>
                </a:solidFill>
                <a:latin typeface="Bebas Neue"/>
              </a:rPr>
              <a:t>workfoRCE</a:t>
            </a:r>
            <a:r>
              <a:rPr lang="en-US" sz="6000">
                <a:solidFill>
                  <a:srgbClr val="003563"/>
                </a:solidFill>
                <a:latin typeface="Bebas Neue"/>
              </a:rPr>
              <a:t> Initiatives</a:t>
            </a:r>
            <a:endParaRPr lang="en-US" sz="6000">
              <a:latin typeface="Bebas Neue"/>
            </a:endParaRPr>
          </a:p>
        </p:txBody>
      </p:sp>
      <p:pic>
        <p:nvPicPr>
          <p:cNvPr id="5" name="Picture 4" descr="A teacher helping children with art project&#10;&#10;Description automatically generated">
            <a:extLst>
              <a:ext uri="{FF2B5EF4-FFF2-40B4-BE49-F238E27FC236}">
                <a16:creationId xmlns:a16="http://schemas.microsoft.com/office/drawing/2014/main" id="{9CFDF770-41E0-B9E6-4FDE-B0B568E9A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475" y="2305844"/>
            <a:ext cx="3190673" cy="3256064"/>
          </a:xfrm>
          <a:prstGeom prst="rect">
            <a:avLst/>
          </a:prstGeom>
        </p:spPr>
      </p:pic>
    </p:spTree>
    <p:extLst>
      <p:ext uri="{BB962C8B-B14F-4D97-AF65-F5344CB8AC3E}">
        <p14:creationId xmlns:p14="http://schemas.microsoft.com/office/powerpoint/2010/main" val="337715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con&#10;&#10;Description automatically generated">
            <a:extLst>
              <a:ext uri="{FF2B5EF4-FFF2-40B4-BE49-F238E27FC236}">
                <a16:creationId xmlns:a16="http://schemas.microsoft.com/office/drawing/2014/main" id="{7B48E81E-C979-43D1-730B-62A333E31BDA}"/>
              </a:ext>
            </a:extLst>
          </p:cNvPr>
          <p:cNvPicPr>
            <a:picLocks noChangeAspect="1"/>
          </p:cNvPicPr>
          <p:nvPr/>
        </p:nvPicPr>
        <p:blipFill>
          <a:blip r:embed="rId2"/>
          <a:stretch>
            <a:fillRect/>
          </a:stretch>
        </p:blipFill>
        <p:spPr>
          <a:xfrm>
            <a:off x="8787623" y="6102753"/>
            <a:ext cx="2865665" cy="572446"/>
          </a:xfrm>
          <a:prstGeom prst="rect">
            <a:avLst/>
          </a:prstGeom>
        </p:spPr>
      </p:pic>
      <p:sp>
        <p:nvSpPr>
          <p:cNvPr id="2" name="TextBox 1">
            <a:extLst>
              <a:ext uri="{FF2B5EF4-FFF2-40B4-BE49-F238E27FC236}">
                <a16:creationId xmlns:a16="http://schemas.microsoft.com/office/drawing/2014/main" id="{541F2842-C7A0-AC3A-CAA1-D5C845E2B304}"/>
              </a:ext>
            </a:extLst>
          </p:cNvPr>
          <p:cNvSpPr txBox="1"/>
          <p:nvPr/>
        </p:nvSpPr>
        <p:spPr>
          <a:xfrm>
            <a:off x="6263" y="898295"/>
            <a:ext cx="1218991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3563"/>
                </a:solidFill>
                <a:latin typeface="Bebas Neue"/>
              </a:rPr>
              <a:t>Nebraska center for nursing</a:t>
            </a:r>
            <a:endParaRPr lang="en-US"/>
          </a:p>
        </p:txBody>
      </p:sp>
      <p:pic>
        <p:nvPicPr>
          <p:cNvPr id="3" name="Picture 2" descr="Nurses in training. Every Step Counts, No Matter Where You Start!">
            <a:extLst>
              <a:ext uri="{FF2B5EF4-FFF2-40B4-BE49-F238E27FC236}">
                <a16:creationId xmlns:a16="http://schemas.microsoft.com/office/drawing/2014/main" id="{E7DCAE30-CF24-20BB-F465-C8EDF366FF74}"/>
              </a:ext>
            </a:extLst>
          </p:cNvPr>
          <p:cNvPicPr>
            <a:picLocks noChangeAspect="1"/>
          </p:cNvPicPr>
          <p:nvPr/>
        </p:nvPicPr>
        <p:blipFill>
          <a:blip r:embed="rId3"/>
          <a:stretch>
            <a:fillRect/>
          </a:stretch>
        </p:blipFill>
        <p:spPr>
          <a:xfrm>
            <a:off x="2558143" y="1833572"/>
            <a:ext cx="7086600" cy="3710722"/>
          </a:xfrm>
          <a:prstGeom prst="rect">
            <a:avLst/>
          </a:prstGeom>
        </p:spPr>
      </p:pic>
      <p:sp>
        <p:nvSpPr>
          <p:cNvPr id="5" name="TextBox 4">
            <a:extLst>
              <a:ext uri="{FF2B5EF4-FFF2-40B4-BE49-F238E27FC236}">
                <a16:creationId xmlns:a16="http://schemas.microsoft.com/office/drawing/2014/main" id="{26E4A06D-E7D2-5B0B-2DEB-4629913740D1}"/>
              </a:ext>
            </a:extLst>
          </p:cNvPr>
          <p:cNvSpPr txBox="1"/>
          <p:nvPr/>
        </p:nvSpPr>
        <p:spPr>
          <a:xfrm>
            <a:off x="4044779" y="5702643"/>
            <a:ext cx="41024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https://center4nursing.ne.gov/</a:t>
            </a:r>
          </a:p>
        </p:txBody>
      </p:sp>
    </p:spTree>
    <p:extLst>
      <p:ext uri="{BB962C8B-B14F-4D97-AF65-F5344CB8AC3E}">
        <p14:creationId xmlns:p14="http://schemas.microsoft.com/office/powerpoint/2010/main" val="406422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con&#10;&#10;Description automatically generated">
            <a:extLst>
              <a:ext uri="{FF2B5EF4-FFF2-40B4-BE49-F238E27FC236}">
                <a16:creationId xmlns:a16="http://schemas.microsoft.com/office/drawing/2014/main" id="{7B48E81E-C979-43D1-730B-62A333E31BDA}"/>
              </a:ext>
            </a:extLst>
          </p:cNvPr>
          <p:cNvPicPr>
            <a:picLocks noChangeAspect="1"/>
          </p:cNvPicPr>
          <p:nvPr/>
        </p:nvPicPr>
        <p:blipFill>
          <a:blip r:embed="rId2"/>
          <a:stretch>
            <a:fillRect/>
          </a:stretch>
        </p:blipFill>
        <p:spPr>
          <a:xfrm>
            <a:off x="9092423" y="6019171"/>
            <a:ext cx="2865665" cy="572446"/>
          </a:xfrm>
          <a:prstGeom prst="rect">
            <a:avLst/>
          </a:prstGeom>
        </p:spPr>
      </p:pic>
      <p:sp>
        <p:nvSpPr>
          <p:cNvPr id="2" name="TextBox 1">
            <a:extLst>
              <a:ext uri="{FF2B5EF4-FFF2-40B4-BE49-F238E27FC236}">
                <a16:creationId xmlns:a16="http://schemas.microsoft.com/office/drawing/2014/main" id="{541F2842-C7A0-AC3A-CAA1-D5C845E2B304}"/>
              </a:ext>
            </a:extLst>
          </p:cNvPr>
          <p:cNvSpPr txBox="1"/>
          <p:nvPr/>
        </p:nvSpPr>
        <p:spPr>
          <a:xfrm>
            <a:off x="6263" y="793911"/>
            <a:ext cx="1218991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3563"/>
                </a:solidFill>
                <a:latin typeface="Bebas Neue"/>
              </a:rPr>
              <a:t>Nebraska center for nursing</a:t>
            </a:r>
            <a:endParaRPr lang="en-US"/>
          </a:p>
        </p:txBody>
      </p:sp>
      <p:sp>
        <p:nvSpPr>
          <p:cNvPr id="5" name="TextBox 4">
            <a:extLst>
              <a:ext uri="{FF2B5EF4-FFF2-40B4-BE49-F238E27FC236}">
                <a16:creationId xmlns:a16="http://schemas.microsoft.com/office/drawing/2014/main" id="{26E4A06D-E7D2-5B0B-2DEB-4629913740D1}"/>
              </a:ext>
            </a:extLst>
          </p:cNvPr>
          <p:cNvSpPr txBox="1"/>
          <p:nvPr/>
        </p:nvSpPr>
        <p:spPr>
          <a:xfrm>
            <a:off x="4044779" y="5890011"/>
            <a:ext cx="41024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https://center4nursing.ne.gov/</a:t>
            </a:r>
          </a:p>
        </p:txBody>
      </p:sp>
      <p:pic>
        <p:nvPicPr>
          <p:cNvPr id="7" name="Picture 6" descr="A screenshot of a computer screen&#10;&#10;Description automatically generated">
            <a:extLst>
              <a:ext uri="{FF2B5EF4-FFF2-40B4-BE49-F238E27FC236}">
                <a16:creationId xmlns:a16="http://schemas.microsoft.com/office/drawing/2014/main" id="{4BEF453B-CF00-3F0E-8CC4-A0D835438AF4}"/>
              </a:ext>
            </a:extLst>
          </p:cNvPr>
          <p:cNvPicPr>
            <a:picLocks noChangeAspect="1"/>
          </p:cNvPicPr>
          <p:nvPr/>
        </p:nvPicPr>
        <p:blipFill>
          <a:blip r:embed="rId3"/>
          <a:stretch>
            <a:fillRect/>
          </a:stretch>
        </p:blipFill>
        <p:spPr>
          <a:xfrm>
            <a:off x="4204276" y="1704975"/>
            <a:ext cx="3783447" cy="4114800"/>
          </a:xfrm>
          <a:prstGeom prst="rect">
            <a:avLst/>
          </a:prstGeom>
          <a:ln>
            <a:solidFill>
              <a:schemeClr val="tx1"/>
            </a:solidFill>
          </a:ln>
        </p:spPr>
      </p:pic>
    </p:spTree>
    <p:extLst>
      <p:ext uri="{BB962C8B-B14F-4D97-AF65-F5344CB8AC3E}">
        <p14:creationId xmlns:p14="http://schemas.microsoft.com/office/powerpoint/2010/main" val="180786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2C1A0E-C21C-611A-D3DF-6DD3E0CE2C67}"/>
              </a:ext>
            </a:extLst>
          </p:cNvPr>
          <p:cNvSpPr txBox="1"/>
          <p:nvPr/>
        </p:nvSpPr>
        <p:spPr>
          <a:xfrm>
            <a:off x="0" y="735251"/>
            <a:ext cx="9675845" cy="1938992"/>
          </a:xfrm>
          <a:prstGeom prst="rect">
            <a:avLst/>
          </a:prstGeom>
          <a:noFill/>
        </p:spPr>
        <p:txBody>
          <a:bodyPr wrap="square" rtlCol="0">
            <a:spAutoFit/>
          </a:bodyPr>
          <a:lstStyle/>
          <a:p>
            <a:pPr algn="ctr"/>
            <a:r>
              <a:rPr lang="en-US" sz="6000" b="1" dirty="0">
                <a:solidFill>
                  <a:srgbClr val="0070C0"/>
                </a:solidFill>
              </a:rPr>
              <a:t>What is </a:t>
            </a:r>
            <a:r>
              <a:rPr lang="en-US" sz="6000" b="1" dirty="0">
                <a:solidFill>
                  <a:srgbClr val="0070C0"/>
                </a:solidFill>
                <a:latin typeface="Arial" panose="020B0604020202020204" pitchFamily="34" charset="0"/>
                <a:cs typeface="Arial" panose="020B0604020202020204" pitchFamily="34" charset="0"/>
              </a:rPr>
              <a:t>your</a:t>
            </a:r>
            <a:r>
              <a:rPr lang="en-US" sz="6000" b="1" dirty="0">
                <a:solidFill>
                  <a:srgbClr val="0070C0"/>
                </a:solidFill>
              </a:rPr>
              <a:t> creative</a:t>
            </a:r>
          </a:p>
          <a:p>
            <a:pPr algn="ctr"/>
            <a:r>
              <a:rPr lang="en-US" sz="6000" b="1" dirty="0">
                <a:solidFill>
                  <a:srgbClr val="0070C0"/>
                </a:solidFill>
              </a:rPr>
              <a:t> disruption???</a:t>
            </a:r>
          </a:p>
        </p:txBody>
      </p:sp>
      <p:pic>
        <p:nvPicPr>
          <p:cNvPr id="11" name="Picture 10" descr="A colorful paint splatter on a white background">
            <a:extLst>
              <a:ext uri="{FF2B5EF4-FFF2-40B4-BE49-F238E27FC236}">
                <a16:creationId xmlns:a16="http://schemas.microsoft.com/office/drawing/2014/main" id="{02DCDCDB-3B77-A8A5-CF2C-0C9A34DB93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00658" y="1714629"/>
            <a:ext cx="3194933" cy="4304542"/>
          </a:xfrm>
          <a:prstGeom prst="rect">
            <a:avLst/>
          </a:prstGeom>
        </p:spPr>
      </p:pic>
      <p:sp>
        <p:nvSpPr>
          <p:cNvPr id="12" name="TextBox 11">
            <a:extLst>
              <a:ext uri="{FF2B5EF4-FFF2-40B4-BE49-F238E27FC236}">
                <a16:creationId xmlns:a16="http://schemas.microsoft.com/office/drawing/2014/main" id="{D6E5A83F-9909-BC4F-7EE4-2944BD9C49DF}"/>
              </a:ext>
            </a:extLst>
          </p:cNvPr>
          <p:cNvSpPr txBox="1"/>
          <p:nvPr/>
        </p:nvSpPr>
        <p:spPr>
          <a:xfrm>
            <a:off x="3447393" y="6858000"/>
            <a:ext cx="5297214" cy="230832"/>
          </a:xfrm>
          <a:prstGeom prst="rect">
            <a:avLst/>
          </a:prstGeom>
          <a:noFill/>
        </p:spPr>
        <p:txBody>
          <a:bodyPr wrap="square" rtlCol="0">
            <a:spAutoFit/>
          </a:bodyPr>
          <a:lstStyle/>
          <a:p>
            <a:r>
              <a:rPr lang="en-US" sz="900">
                <a:hlinkClick r:id="rId3" tooltip="https://ecoworldreactor.blogspot.com/2014/10/innspire-great-quotes.html"/>
              </a:rPr>
              <a:t>This Photo</a:t>
            </a:r>
            <a:r>
              <a:rPr lang="en-US" sz="900"/>
              <a:t> by Unknown Author is licensed under </a:t>
            </a:r>
            <a:r>
              <a:rPr lang="en-US" sz="900">
                <a:hlinkClick r:id="rId4" tooltip="https://creativecommons.org/licenses/by-sa/3.0/"/>
              </a:rPr>
              <a:t>CC BY-SA</a:t>
            </a:r>
            <a:endParaRPr lang="en-US" sz="900"/>
          </a:p>
        </p:txBody>
      </p:sp>
      <p:pic>
        <p:nvPicPr>
          <p:cNvPr id="14" name="Picture 13" descr="A bunch of blue letters&#10;&#10;Description automatically generated">
            <a:extLst>
              <a:ext uri="{FF2B5EF4-FFF2-40B4-BE49-F238E27FC236}">
                <a16:creationId xmlns:a16="http://schemas.microsoft.com/office/drawing/2014/main" id="{0253E622-468A-3996-15A4-9B84C037F28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29004" y="3106179"/>
            <a:ext cx="5781935" cy="3169493"/>
          </a:xfrm>
          <a:prstGeom prst="rect">
            <a:avLst/>
          </a:prstGeom>
        </p:spPr>
      </p:pic>
      <p:pic>
        <p:nvPicPr>
          <p:cNvPr id="15" name="Content Placeholder 4" descr="Icon&#10;&#10;Description automatically generated">
            <a:extLst>
              <a:ext uri="{FF2B5EF4-FFF2-40B4-BE49-F238E27FC236}">
                <a16:creationId xmlns:a16="http://schemas.microsoft.com/office/drawing/2014/main" id="{2C28D0EA-1C62-2C30-C813-6917554E44FC}"/>
              </a:ext>
            </a:extLst>
          </p:cNvPr>
          <p:cNvPicPr>
            <a:picLocks noChangeAspect="1"/>
          </p:cNvPicPr>
          <p:nvPr/>
        </p:nvPicPr>
        <p:blipFill>
          <a:blip r:embed="rId7"/>
          <a:stretch>
            <a:fillRect/>
          </a:stretch>
        </p:blipFill>
        <p:spPr>
          <a:xfrm>
            <a:off x="7267825" y="6029053"/>
            <a:ext cx="2865665" cy="572446"/>
          </a:xfrm>
          <a:prstGeom prst="rect">
            <a:avLst/>
          </a:prstGeom>
        </p:spPr>
      </p:pic>
    </p:spTree>
    <p:extLst>
      <p:ext uri="{BB962C8B-B14F-4D97-AF65-F5344CB8AC3E}">
        <p14:creationId xmlns:p14="http://schemas.microsoft.com/office/powerpoint/2010/main" val="345084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5945-15B9-C687-F896-0C146F14F836}"/>
              </a:ext>
            </a:extLst>
          </p:cNvPr>
          <p:cNvSpPr>
            <a:spLocks noGrp="1"/>
          </p:cNvSpPr>
          <p:nvPr>
            <p:ph type="title"/>
          </p:nvPr>
        </p:nvSpPr>
        <p:spPr/>
        <p:txBody>
          <a:bodyPr>
            <a:normAutofit/>
          </a:bodyPr>
          <a:lstStyle/>
          <a:p>
            <a:r>
              <a:rPr lang="en-US" sz="2800" b="1" dirty="0">
                <a:solidFill>
                  <a:srgbClr val="0070C0"/>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D7CB3F01-7B06-5504-A872-78E862C4C245}"/>
              </a:ext>
            </a:extLst>
          </p:cNvPr>
          <p:cNvSpPr>
            <a:spLocks noGrp="1"/>
          </p:cNvSpPr>
          <p:nvPr>
            <p:ph idx="1"/>
          </p:nvPr>
        </p:nvSpPr>
        <p:spPr/>
        <p:txBody>
          <a:bodyPr>
            <a:normAutofit/>
          </a:bodyPr>
          <a:lstStyle/>
          <a:p>
            <a:r>
              <a:rPr lang="en-US" sz="2000" dirty="0"/>
              <a:t>Review the 6 projects NHA has created under LB227 and hear about success </a:t>
            </a:r>
          </a:p>
          <a:p>
            <a:pPr marL="0" indent="0">
              <a:buNone/>
            </a:pPr>
            <a:endParaRPr lang="en-US" sz="2000" dirty="0"/>
          </a:p>
          <a:p>
            <a:r>
              <a:rPr lang="en-US" sz="2000" dirty="0"/>
              <a:t>Discuss the current Scope of Practice for both licensed and unlicensed health care professional</a:t>
            </a:r>
          </a:p>
          <a:p>
            <a:pPr marL="0" indent="0">
              <a:buNone/>
            </a:pPr>
            <a:endParaRPr lang="en-US" sz="2000" dirty="0"/>
          </a:p>
          <a:p>
            <a:r>
              <a:rPr lang="en-US" sz="2000" dirty="0"/>
              <a:t>Explore creative ideas for moving the workforce shortage from reactive to preventive</a:t>
            </a:r>
          </a:p>
        </p:txBody>
      </p:sp>
      <p:pic>
        <p:nvPicPr>
          <p:cNvPr id="4" name="Content Placeholder 4" descr="Icon&#10;&#10;Description automatically generated">
            <a:extLst>
              <a:ext uri="{FF2B5EF4-FFF2-40B4-BE49-F238E27FC236}">
                <a16:creationId xmlns:a16="http://schemas.microsoft.com/office/drawing/2014/main" id="{56B1AC9B-3682-4070-4F60-4812C9E058D8}"/>
              </a:ext>
            </a:extLst>
          </p:cNvPr>
          <p:cNvPicPr>
            <a:picLocks noChangeAspect="1"/>
          </p:cNvPicPr>
          <p:nvPr/>
        </p:nvPicPr>
        <p:blipFill>
          <a:blip r:embed="rId2"/>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177928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784E-8DA7-D59D-70CD-DE7E91F51E7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4CE55E-E6F9-1FA2-A402-1015333740BD}"/>
              </a:ext>
            </a:extLst>
          </p:cNvPr>
          <p:cNvSpPr>
            <a:spLocks noGrp="1"/>
          </p:cNvSpPr>
          <p:nvPr>
            <p:ph type="subTitle" idx="1"/>
          </p:nvPr>
        </p:nvSpPr>
        <p:spPr/>
        <p:txBody>
          <a:bodyPr/>
          <a:lstStyle/>
          <a:p>
            <a:endParaRPr lang="en-US"/>
          </a:p>
        </p:txBody>
      </p:sp>
      <p:pic>
        <p:nvPicPr>
          <p:cNvPr id="4" name="Picture 3" descr="A map of nurses and nurses&#10;&#10;Description automatically generated">
            <a:extLst>
              <a:ext uri="{FF2B5EF4-FFF2-40B4-BE49-F238E27FC236}">
                <a16:creationId xmlns:a16="http://schemas.microsoft.com/office/drawing/2014/main" id="{7F05C112-7083-7A78-8DFF-ADDBC2CB74DE}"/>
              </a:ext>
            </a:extLst>
          </p:cNvPr>
          <p:cNvPicPr>
            <a:picLocks noChangeAspect="1"/>
          </p:cNvPicPr>
          <p:nvPr/>
        </p:nvPicPr>
        <p:blipFill>
          <a:blip r:embed="rId2"/>
          <a:stretch>
            <a:fillRect/>
          </a:stretch>
        </p:blipFill>
        <p:spPr>
          <a:xfrm>
            <a:off x="534720" y="391568"/>
            <a:ext cx="11271849" cy="6466432"/>
          </a:xfrm>
          <a:prstGeom prst="rect">
            <a:avLst/>
          </a:prstGeom>
        </p:spPr>
      </p:pic>
    </p:spTree>
    <p:extLst>
      <p:ext uri="{BB962C8B-B14F-4D97-AF65-F5344CB8AC3E}">
        <p14:creationId xmlns:p14="http://schemas.microsoft.com/office/powerpoint/2010/main" val="108665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0776-6DD3-AC47-B84F-E0F48CE86B5C}"/>
              </a:ext>
            </a:extLst>
          </p:cNvPr>
          <p:cNvSpPr>
            <a:spLocks noGrp="1"/>
          </p:cNvSpPr>
          <p:nvPr>
            <p:ph type="title"/>
          </p:nvPr>
        </p:nvSpPr>
        <p:spPr/>
        <p:txBody>
          <a:bodyPr>
            <a:normAutofit/>
          </a:bodyPr>
          <a:lstStyle/>
          <a:p>
            <a:r>
              <a:rPr lang="en-US" sz="2800" b="1" dirty="0">
                <a:solidFill>
                  <a:schemeClr val="tx2">
                    <a:lumMod val="75000"/>
                    <a:lumOff val="25000"/>
                  </a:schemeClr>
                </a:solidFill>
                <a:latin typeface="Arial" panose="020B0604020202020204" pitchFamily="34" charset="0"/>
                <a:cs typeface="Arial" panose="020B0604020202020204" pitchFamily="34" charset="0"/>
              </a:rPr>
              <a:t>LB 227: Simulation</a:t>
            </a:r>
          </a:p>
        </p:txBody>
      </p:sp>
      <p:sp>
        <p:nvSpPr>
          <p:cNvPr id="3" name="Content Placeholder 2">
            <a:extLst>
              <a:ext uri="{FF2B5EF4-FFF2-40B4-BE49-F238E27FC236}">
                <a16:creationId xmlns:a16="http://schemas.microsoft.com/office/drawing/2014/main" id="{8DD8616F-E44C-5982-E9AC-DF94068D881C}"/>
              </a:ext>
            </a:extLst>
          </p:cNvPr>
          <p:cNvSpPr>
            <a:spLocks noGrp="1"/>
          </p:cNvSpPr>
          <p:nvPr>
            <p:ph idx="1"/>
          </p:nvPr>
        </p:nvSpPr>
        <p:spPr>
          <a:xfrm>
            <a:off x="838200" y="1825625"/>
            <a:ext cx="10515600" cy="886044"/>
          </a:xfrm>
        </p:spPr>
        <p:txBody>
          <a:bodyPr/>
          <a:lstStyle/>
          <a:p>
            <a:r>
              <a:rPr lang="en-US" sz="1800" i="1" dirty="0">
                <a:solidFill>
                  <a:srgbClr val="000000"/>
                </a:solidFill>
                <a:effectLst/>
                <a:latin typeface="Arial" panose="020B0604020202020204" pitchFamily="34" charset="0"/>
                <a:ea typeface="Arial" panose="020B0604020202020204" pitchFamily="34" charset="0"/>
              </a:rPr>
              <a:t>In year one, LB227 through the NHA and the NCN awarded $1,353,134 across 16 academic institutions and hospitals.  2400+ nursing students (unduplicated) and faculty have received training on these devices.</a:t>
            </a:r>
          </a:p>
          <a:p>
            <a:endParaRPr lang="en-US" sz="1800" i="1" dirty="0">
              <a:solidFill>
                <a:srgbClr val="000000"/>
              </a:solidFill>
              <a:latin typeface="Arial" panose="020B0604020202020204" pitchFamily="34" charset="0"/>
              <a:ea typeface="Arial" panose="020B0604020202020204" pitchFamily="34" charset="0"/>
            </a:endParaRPr>
          </a:p>
          <a:p>
            <a:pPr marL="0" indent="0">
              <a:buNone/>
            </a:pPr>
            <a:endParaRPr lang="en-US" sz="1800" dirty="0">
              <a:effectLst/>
              <a:latin typeface="Arial" panose="020B0604020202020204" pitchFamily="34" charset="0"/>
              <a:ea typeface="Arial" panose="020B0604020202020204" pitchFamily="34" charset="0"/>
            </a:endParaRPr>
          </a:p>
          <a:p>
            <a:endParaRPr lang="en-US" dirty="0"/>
          </a:p>
        </p:txBody>
      </p:sp>
      <p:pic>
        <p:nvPicPr>
          <p:cNvPr id="1027" name="Picture 4">
            <a:extLst>
              <a:ext uri="{FF2B5EF4-FFF2-40B4-BE49-F238E27FC236}">
                <a16:creationId xmlns:a16="http://schemas.microsoft.com/office/drawing/2014/main" id="{0233D95B-D107-BF06-9D77-3E1391355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253" y="2846606"/>
            <a:ext cx="5362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Icon&#10;&#10;Description automatically generated">
            <a:extLst>
              <a:ext uri="{FF2B5EF4-FFF2-40B4-BE49-F238E27FC236}">
                <a16:creationId xmlns:a16="http://schemas.microsoft.com/office/drawing/2014/main" id="{3BFFD317-EC31-2ECE-78CB-8AE226E2FCB5}"/>
              </a:ext>
            </a:extLst>
          </p:cNvPr>
          <p:cNvPicPr>
            <a:picLocks noChangeAspect="1"/>
          </p:cNvPicPr>
          <p:nvPr/>
        </p:nvPicPr>
        <p:blipFill>
          <a:blip r:embed="rId3"/>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395052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FF0C-E901-8117-2FC3-0AF6B7EFAC5F}"/>
              </a:ext>
            </a:extLst>
          </p:cNvPr>
          <p:cNvSpPr>
            <a:spLocks noGrp="1"/>
          </p:cNvSpPr>
          <p:nvPr>
            <p:ph type="title"/>
          </p:nvPr>
        </p:nvSpPr>
        <p:spPr/>
        <p:txBody>
          <a:bodyPr>
            <a:normAutofit/>
          </a:bodyPr>
          <a:lstStyle/>
          <a:p>
            <a:r>
              <a:rPr lang="en-US" sz="2800" b="1" dirty="0">
                <a:solidFill>
                  <a:schemeClr val="tx2">
                    <a:lumMod val="75000"/>
                    <a:lumOff val="25000"/>
                  </a:schemeClr>
                </a:solidFill>
                <a:latin typeface="Arial" panose="020B0604020202020204" pitchFamily="34" charset="0"/>
                <a:cs typeface="Arial" panose="020B0604020202020204" pitchFamily="34" charset="0"/>
              </a:rPr>
              <a:t>LB227: Shared Clinical Model</a:t>
            </a:r>
          </a:p>
        </p:txBody>
      </p:sp>
      <p:sp>
        <p:nvSpPr>
          <p:cNvPr id="3" name="Content Placeholder 2">
            <a:extLst>
              <a:ext uri="{FF2B5EF4-FFF2-40B4-BE49-F238E27FC236}">
                <a16:creationId xmlns:a16="http://schemas.microsoft.com/office/drawing/2014/main" id="{31DD50B4-4DFD-7435-BCD5-3A81D01D4FE5}"/>
              </a:ext>
            </a:extLst>
          </p:cNvPr>
          <p:cNvSpPr>
            <a:spLocks noGrp="1"/>
          </p:cNvSpPr>
          <p:nvPr>
            <p:ph idx="1"/>
          </p:nvPr>
        </p:nvSpPr>
        <p:spPr/>
        <p:txBody>
          <a:bodyPr/>
          <a:lstStyle/>
          <a:p>
            <a:r>
              <a:rPr lang="en-US" sz="1800" i="1" dirty="0">
                <a:effectLst/>
                <a:latin typeface="Arial" panose="020B0604020202020204" pitchFamily="34" charset="0"/>
                <a:ea typeface="Arial" panose="020B0604020202020204" pitchFamily="34" charset="0"/>
              </a:rPr>
              <a:t>In year one, nine Nebraska hospitals and six Nebraska academic institutions began collaboration to pursue the CPI model.  The result has been an increase of 108 additional nursing students admitted to programs in fall 2024 and multiple rural rotations for current nursing students.</a:t>
            </a:r>
          </a:p>
          <a:p>
            <a:pPr marL="0" indent="0">
              <a:buNone/>
            </a:pPr>
            <a:endParaRPr lang="en-US" sz="1800" dirty="0">
              <a:effectLst/>
              <a:latin typeface="Arial" panose="020B0604020202020204" pitchFamily="34" charset="0"/>
              <a:ea typeface="Arial" panose="020B0604020202020204" pitchFamily="34" charset="0"/>
            </a:endParaRPr>
          </a:p>
          <a:p>
            <a:pPr marL="0" indent="0">
              <a:buNone/>
            </a:pPr>
            <a:endParaRPr lang="en-US" dirty="0"/>
          </a:p>
        </p:txBody>
      </p:sp>
      <p:pic>
        <p:nvPicPr>
          <p:cNvPr id="4" name="Content Placeholder 4" descr="Icon&#10;&#10;Description automatically generated">
            <a:extLst>
              <a:ext uri="{FF2B5EF4-FFF2-40B4-BE49-F238E27FC236}">
                <a16:creationId xmlns:a16="http://schemas.microsoft.com/office/drawing/2014/main" id="{1FE517F8-7D0A-BF4A-3756-A235B23D565C}"/>
              </a:ext>
            </a:extLst>
          </p:cNvPr>
          <p:cNvPicPr>
            <a:picLocks noChangeAspect="1"/>
          </p:cNvPicPr>
          <p:nvPr/>
        </p:nvPicPr>
        <p:blipFill>
          <a:blip r:embed="rId2"/>
          <a:stretch>
            <a:fillRect/>
          </a:stretch>
        </p:blipFill>
        <p:spPr>
          <a:xfrm>
            <a:off x="9092423" y="6019171"/>
            <a:ext cx="2865665" cy="572446"/>
          </a:xfrm>
          <a:prstGeom prst="rect">
            <a:avLst/>
          </a:prstGeom>
        </p:spPr>
      </p:pic>
      <p:pic>
        <p:nvPicPr>
          <p:cNvPr id="1027" name="Picture 3">
            <a:extLst>
              <a:ext uri="{FF2B5EF4-FFF2-40B4-BE49-F238E27FC236}">
                <a16:creationId xmlns:a16="http://schemas.microsoft.com/office/drawing/2014/main" id="{C786A6CF-6817-4697-54D9-1C39A81E6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1" y="2686049"/>
            <a:ext cx="3757612"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84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A145-8C64-FE43-3D29-E029216FF5BE}"/>
              </a:ext>
            </a:extLst>
          </p:cNvPr>
          <p:cNvSpPr>
            <a:spLocks noGrp="1"/>
          </p:cNvSpPr>
          <p:nvPr>
            <p:ph type="title"/>
          </p:nvPr>
        </p:nvSpPr>
        <p:spPr/>
        <p:txBody>
          <a:bodyPr>
            <a:normAutofit/>
          </a:bodyPr>
          <a:lstStyle/>
          <a:p>
            <a:r>
              <a:rPr lang="en-US" sz="2800" b="1" dirty="0">
                <a:solidFill>
                  <a:schemeClr val="tx2">
                    <a:lumMod val="75000"/>
                    <a:lumOff val="25000"/>
                  </a:schemeClr>
                </a:solidFill>
                <a:latin typeface="Arial" panose="020B0604020202020204" pitchFamily="34" charset="0"/>
                <a:cs typeface="Arial" panose="020B0604020202020204" pitchFamily="34" charset="0"/>
              </a:rPr>
              <a:t>LB227: Clinical Practice Instructor Education</a:t>
            </a:r>
          </a:p>
        </p:txBody>
      </p:sp>
      <p:sp>
        <p:nvSpPr>
          <p:cNvPr id="3" name="Content Placeholder 2">
            <a:extLst>
              <a:ext uri="{FF2B5EF4-FFF2-40B4-BE49-F238E27FC236}">
                <a16:creationId xmlns:a16="http://schemas.microsoft.com/office/drawing/2014/main" id="{EAD202C5-5E03-DAE6-A2C1-54A8702D2BAE}"/>
              </a:ext>
            </a:extLst>
          </p:cNvPr>
          <p:cNvSpPr>
            <a:spLocks noGrp="1"/>
          </p:cNvSpPr>
          <p:nvPr>
            <p:ph idx="1"/>
          </p:nvPr>
        </p:nvSpPr>
        <p:spPr/>
        <p:txBody>
          <a:bodyPr/>
          <a:lstStyle/>
          <a:p>
            <a:r>
              <a:rPr lang="en-US" sz="1800" dirty="0">
                <a:effectLst/>
                <a:latin typeface="Arial" panose="020B0604020202020204" pitchFamily="34" charset="0"/>
                <a:ea typeface="Arial" panose="020B0604020202020204" pitchFamily="34" charset="0"/>
              </a:rPr>
              <a:t>CPI’s will have the three courses paid for at a maximum of $1000 per course and a $650 allowance for books per course.</a:t>
            </a:r>
          </a:p>
          <a:p>
            <a:r>
              <a:rPr lang="en-US" sz="1800" i="1" dirty="0">
                <a:solidFill>
                  <a:srgbClr val="000000"/>
                </a:solidFill>
                <a:effectLst/>
                <a:latin typeface="Arial" panose="020B0604020202020204" pitchFamily="34" charset="0"/>
                <a:ea typeface="Arial" panose="020B0604020202020204" pitchFamily="34" charset="0"/>
              </a:rPr>
              <a:t>Courses have been identified and approved at three Nebraska approved Schools of Nursing.  The launch of this program is fall 2024.</a:t>
            </a:r>
            <a:endParaRPr lang="en-US" sz="1800" i="1" dirty="0">
              <a:solidFill>
                <a:srgbClr val="000000"/>
              </a:solidFill>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cs typeface="Calibri" panose="020F0502020204030204" pitchFamily="34" charset="0"/>
              </a:rPr>
              <a:t>Provide educational curriculum </a:t>
            </a:r>
            <a:endParaRPr lang="en-US" sz="1800" dirty="0">
              <a:effectLst/>
              <a:latin typeface="Arial" panose="020B0604020202020204" pitchFamily="34" charset="0"/>
              <a:ea typeface="Arial" panose="020B0604020202020204" pitchFamily="34" charset="0"/>
            </a:endParaRPr>
          </a:p>
          <a:p>
            <a:pPr marL="457200" marR="0" indent="0">
              <a:lnSpc>
                <a:spcPct val="107000"/>
              </a:lnSpc>
              <a:spcBef>
                <a:spcPts val="0"/>
              </a:spcBef>
              <a:spcAft>
                <a:spcPts val="0"/>
              </a:spcAft>
            </a:pPr>
            <a:r>
              <a:rPr lang="en-US" sz="1800" dirty="0">
                <a:effectLst/>
                <a:latin typeface="Arial" panose="020B0604020202020204" pitchFamily="34" charset="0"/>
                <a:ea typeface="Arial" panose="020B0604020202020204" pitchFamily="34" charset="0"/>
                <a:cs typeface="Calibri" panose="020F0502020204030204" pitchFamily="34" charset="0"/>
              </a:rPr>
              <a:t>for nursing faculty and identify </a:t>
            </a:r>
            <a:endParaRPr lang="en-US" sz="1800" dirty="0">
              <a:effectLst/>
              <a:latin typeface="Arial" panose="020B0604020202020204" pitchFamily="34" charset="0"/>
              <a:ea typeface="Arial" panose="020B0604020202020204" pitchFamily="34" charset="0"/>
            </a:endParaRPr>
          </a:p>
          <a:p>
            <a:pPr marL="457200" marR="0" indent="0">
              <a:lnSpc>
                <a:spcPct val="107000"/>
              </a:lnSpc>
              <a:spcBef>
                <a:spcPts val="0"/>
              </a:spcBef>
              <a:spcAft>
                <a:spcPts val="0"/>
              </a:spcAft>
            </a:pPr>
            <a:r>
              <a:rPr lang="en-US" sz="1800" dirty="0">
                <a:effectLst/>
                <a:latin typeface="Arial" panose="020B0604020202020204" pitchFamily="34" charset="0"/>
                <a:ea typeface="Arial" panose="020B0604020202020204" pitchFamily="34" charset="0"/>
                <a:cs typeface="Calibri" panose="020F0502020204030204" pitchFamily="34" charset="0"/>
              </a:rPr>
              <a:t>three target educational courses </a:t>
            </a:r>
            <a:endParaRPr lang="en-US" sz="1800" dirty="0">
              <a:effectLst/>
              <a:latin typeface="Arial" panose="020B0604020202020204" pitchFamily="34" charset="0"/>
              <a:ea typeface="Arial" panose="020B0604020202020204" pitchFamily="34" charset="0"/>
            </a:endParaRPr>
          </a:p>
          <a:p>
            <a:pPr marL="457200" marR="0" indent="0">
              <a:lnSpc>
                <a:spcPct val="107000"/>
              </a:lnSpc>
              <a:spcBef>
                <a:spcPts val="0"/>
              </a:spcBef>
              <a:spcAft>
                <a:spcPts val="0"/>
              </a:spcAft>
            </a:pPr>
            <a:r>
              <a:rPr lang="en-US" sz="1800" dirty="0">
                <a:effectLst/>
                <a:latin typeface="Arial" panose="020B0604020202020204" pitchFamily="34" charset="0"/>
                <a:ea typeface="Arial" panose="020B0604020202020204" pitchFamily="34" charset="0"/>
                <a:cs typeface="Calibri" panose="020F0502020204030204" pitchFamily="34" charset="0"/>
              </a:rPr>
              <a:t>for the clinical practice and clinical education nurses while enhancing student learning.</a:t>
            </a:r>
            <a:endParaRPr lang="en-US" sz="1800" dirty="0">
              <a:latin typeface="Arial" panose="020B0604020202020204" pitchFamily="34" charset="0"/>
              <a:ea typeface="Arial" panose="020B0604020202020204" pitchFamily="34" charset="0"/>
            </a:endParaRPr>
          </a:p>
          <a:p>
            <a:pPr marL="457200" marR="0" indent="0">
              <a:lnSpc>
                <a:spcPct val="107000"/>
              </a:lnSpc>
              <a:spcBef>
                <a:spcPts val="0"/>
              </a:spcBef>
              <a:spcAft>
                <a:spcPts val="0"/>
              </a:spcAft>
            </a:pPr>
            <a:r>
              <a:rPr lang="en-US" sz="1800" dirty="0">
                <a:effectLst/>
                <a:latin typeface="Arial" panose="020B0604020202020204" pitchFamily="34" charset="0"/>
                <a:ea typeface="Arial" panose="020B0604020202020204" pitchFamily="34" charset="0"/>
                <a:cs typeface="Calibri" panose="020F0502020204030204" pitchFamily="34" charset="0"/>
              </a:rPr>
              <a:t>Partner with Nebraska four-year academic institutions who offer </a:t>
            </a:r>
            <a:endParaRPr lang="en-US" sz="1800" dirty="0">
              <a:effectLst/>
              <a:latin typeface="Arial" panose="020B0604020202020204" pitchFamily="34" charset="0"/>
              <a:ea typeface="Arial" panose="020B0604020202020204" pitchFamily="34" charset="0"/>
            </a:endParaRPr>
          </a:p>
          <a:p>
            <a:pPr marL="457200" marR="0" indent="0">
              <a:lnSpc>
                <a:spcPct val="107000"/>
              </a:lnSpc>
              <a:spcBef>
                <a:spcPts val="0"/>
              </a:spcBef>
              <a:spcAft>
                <a:spcPts val="0"/>
              </a:spcAft>
              <a:buNone/>
            </a:pPr>
            <a:r>
              <a:rPr lang="en-US" sz="1800" dirty="0">
                <a:effectLst/>
                <a:latin typeface="Arial" panose="020B0604020202020204" pitchFamily="34" charset="0"/>
                <a:ea typeface="Arial" panose="020B0604020202020204" pitchFamily="34" charset="0"/>
                <a:cs typeface="Calibri" panose="020F0502020204030204" pitchFamily="34" charset="0"/>
              </a:rPr>
              <a:t>the focus educational curriculum.</a:t>
            </a:r>
            <a:endParaRPr lang="en-US" sz="1800" dirty="0">
              <a:effectLst/>
              <a:latin typeface="Arial" panose="020B0604020202020204" pitchFamily="34" charset="0"/>
              <a:ea typeface="Arial" panose="020B0604020202020204" pitchFamily="34" charset="0"/>
            </a:endParaRPr>
          </a:p>
          <a:p>
            <a:endParaRPr lang="en-US" dirty="0"/>
          </a:p>
        </p:txBody>
      </p:sp>
      <p:pic>
        <p:nvPicPr>
          <p:cNvPr id="4" name="Content Placeholder 4" descr="Icon&#10;&#10;Description automatically generated">
            <a:extLst>
              <a:ext uri="{FF2B5EF4-FFF2-40B4-BE49-F238E27FC236}">
                <a16:creationId xmlns:a16="http://schemas.microsoft.com/office/drawing/2014/main" id="{D972A951-430A-6450-2D1A-7C9BD2371A76}"/>
              </a:ext>
            </a:extLst>
          </p:cNvPr>
          <p:cNvPicPr>
            <a:picLocks noChangeAspect="1"/>
          </p:cNvPicPr>
          <p:nvPr/>
        </p:nvPicPr>
        <p:blipFill>
          <a:blip r:embed="rId2"/>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382474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67E8-1A5C-7A8B-63E8-DE941C720A7C}"/>
              </a:ext>
            </a:extLst>
          </p:cNvPr>
          <p:cNvSpPr>
            <a:spLocks noGrp="1"/>
          </p:cNvSpPr>
          <p:nvPr>
            <p:ph type="title"/>
          </p:nvPr>
        </p:nvSpPr>
        <p:spPr>
          <a:xfrm>
            <a:off x="838200" y="365126"/>
            <a:ext cx="10515600" cy="1184541"/>
          </a:xfrm>
        </p:spPr>
        <p:txBody>
          <a:bodyPr/>
          <a:lstStyle/>
          <a:p>
            <a:r>
              <a:rPr lang="en-US" sz="2800" b="1" spc="-10" dirty="0">
                <a:solidFill>
                  <a:srgbClr val="0058A9"/>
                </a:solidFill>
                <a:effectLst/>
                <a:latin typeface="Arial" panose="020B0604020202020204" pitchFamily="34" charset="0"/>
                <a:ea typeface="Arial" panose="020B0604020202020204" pitchFamily="34" charset="0"/>
              </a:rPr>
              <a:t>Nursing Student Travel &amp; Housing Expenses</a:t>
            </a:r>
            <a:endParaRPr lang="en-US" dirty="0"/>
          </a:p>
        </p:txBody>
      </p:sp>
      <p:sp>
        <p:nvSpPr>
          <p:cNvPr id="3" name="Content Placeholder 2">
            <a:extLst>
              <a:ext uri="{FF2B5EF4-FFF2-40B4-BE49-F238E27FC236}">
                <a16:creationId xmlns:a16="http://schemas.microsoft.com/office/drawing/2014/main" id="{F4E2A72B-BDAC-5010-4003-8BD5A02552A8}"/>
              </a:ext>
            </a:extLst>
          </p:cNvPr>
          <p:cNvSpPr>
            <a:spLocks noGrp="1"/>
          </p:cNvSpPr>
          <p:nvPr>
            <p:ph idx="1"/>
          </p:nvPr>
        </p:nvSpPr>
        <p:spPr>
          <a:xfrm>
            <a:off x="838200" y="1825624"/>
            <a:ext cx="10515600" cy="4486275"/>
          </a:xfrm>
        </p:spPr>
        <p:txBody>
          <a:bodyPr/>
          <a:lstStyle/>
          <a:p>
            <a:r>
              <a:rPr lang="en-US" sz="1800" i="1" dirty="0">
                <a:effectLst/>
                <a:latin typeface="Arial" panose="020B0604020202020204" pitchFamily="34" charset="0"/>
                <a:ea typeface="Arial" panose="020B0604020202020204" pitchFamily="34" charset="0"/>
              </a:rPr>
              <a:t>The launch of this program is planned for fall semester 2024. Nine new affiliated agreements have been fully executed between hospitals and academic schools of nursing.  Nursing students have been placed in rural settings beginning fall 2024 who have been made aware of the benefit of receiving reimbursement for housing and travel.</a:t>
            </a:r>
            <a:endParaRPr lang="en-US" sz="1800" i="1" dirty="0">
              <a:latin typeface="Arial" panose="020B0604020202020204" pitchFamily="34" charset="0"/>
              <a:ea typeface="Arial" panose="020B0604020202020204" pitchFamily="34" charset="0"/>
            </a:endParaRPr>
          </a:p>
          <a:p>
            <a:r>
              <a:rPr lang="en-US" sz="1800" i="1" dirty="0">
                <a:solidFill>
                  <a:schemeClr val="tx2">
                    <a:lumMod val="75000"/>
                    <a:lumOff val="25000"/>
                  </a:schemeClr>
                </a:solidFill>
                <a:effectLst/>
                <a:latin typeface="Arial" panose="020B0604020202020204" pitchFamily="34" charset="0"/>
                <a:ea typeface="Arial" panose="020B0604020202020204" pitchFamily="34" charset="0"/>
              </a:rPr>
              <a:t>To Date: </a:t>
            </a:r>
          </a:p>
          <a:p>
            <a:pPr marL="457200" lvl="1" indent="0">
              <a:buNone/>
            </a:pPr>
            <a:r>
              <a:rPr lang="en-US" sz="1800" i="1" dirty="0">
                <a:solidFill>
                  <a:schemeClr val="tx2">
                    <a:lumMod val="75000"/>
                    <a:lumOff val="25000"/>
                  </a:schemeClr>
                </a:solidFill>
                <a:effectLst/>
                <a:latin typeface="Arial" panose="020B0604020202020204" pitchFamily="34" charset="0"/>
                <a:ea typeface="Aptos" panose="020B0004020202020204" pitchFamily="34" charset="0"/>
                <a:cs typeface="Arial" panose="020B0604020202020204" pitchFamily="34" charset="0"/>
              </a:rPr>
              <a:t>3 traveled to Syracuse Area Health and 4 traveled to Butler County Health in David City.</a:t>
            </a:r>
          </a:p>
          <a:p>
            <a:endParaRPr lang="en-US" sz="1800" dirty="0">
              <a:effectLst/>
              <a:latin typeface="Arial" panose="020B0604020202020204" pitchFamily="34" charset="0"/>
              <a:ea typeface="Arial" panose="020B0604020202020204" pitchFamily="34" charset="0"/>
            </a:endParaRPr>
          </a:p>
          <a:p>
            <a:pPr marL="0" indent="0">
              <a:buNone/>
            </a:pPr>
            <a:endParaRPr lang="en-US" dirty="0"/>
          </a:p>
        </p:txBody>
      </p:sp>
      <p:pic>
        <p:nvPicPr>
          <p:cNvPr id="5" name="Picture 4" descr="A green car with a flat tire on the side&#10;&#10;Description automatically generated">
            <a:extLst>
              <a:ext uri="{FF2B5EF4-FFF2-40B4-BE49-F238E27FC236}">
                <a16:creationId xmlns:a16="http://schemas.microsoft.com/office/drawing/2014/main" id="{39654697-A902-4411-E95B-01C42CA392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8937" y="3593951"/>
            <a:ext cx="4077779" cy="2717949"/>
          </a:xfrm>
          <a:prstGeom prst="rect">
            <a:avLst/>
          </a:prstGeom>
        </p:spPr>
      </p:pic>
      <p:pic>
        <p:nvPicPr>
          <p:cNvPr id="6" name="Content Placeholder 4" descr="Icon&#10;&#10;Description automatically generated">
            <a:extLst>
              <a:ext uri="{FF2B5EF4-FFF2-40B4-BE49-F238E27FC236}">
                <a16:creationId xmlns:a16="http://schemas.microsoft.com/office/drawing/2014/main" id="{378374A2-057D-5EBB-F19A-9F243DDA2D6F}"/>
              </a:ext>
            </a:extLst>
          </p:cNvPr>
          <p:cNvPicPr>
            <a:picLocks noChangeAspect="1"/>
          </p:cNvPicPr>
          <p:nvPr/>
        </p:nvPicPr>
        <p:blipFill>
          <a:blip r:embed="rId4"/>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341432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C21F-7A30-CD07-FE64-0E5C771D9296}"/>
              </a:ext>
            </a:extLst>
          </p:cNvPr>
          <p:cNvSpPr>
            <a:spLocks noGrp="1"/>
          </p:cNvSpPr>
          <p:nvPr>
            <p:ph type="title"/>
          </p:nvPr>
        </p:nvSpPr>
        <p:spPr/>
        <p:txBody>
          <a:bodyPr>
            <a:normAutofit/>
          </a:bodyPr>
          <a:lstStyle/>
          <a:p>
            <a:r>
              <a:rPr lang="en-US" sz="2800" b="1" dirty="0">
                <a:solidFill>
                  <a:schemeClr val="tx2">
                    <a:lumMod val="75000"/>
                    <a:lumOff val="25000"/>
                  </a:schemeClr>
                </a:solidFill>
                <a:latin typeface="Arial" panose="020B0604020202020204" pitchFamily="34" charset="0"/>
                <a:cs typeface="Arial" panose="020B0604020202020204" pitchFamily="34" charset="0"/>
              </a:rPr>
              <a:t>LB 227: Statewide Onboarding</a:t>
            </a:r>
          </a:p>
        </p:txBody>
      </p:sp>
      <p:sp>
        <p:nvSpPr>
          <p:cNvPr id="3" name="Content Placeholder 2">
            <a:extLst>
              <a:ext uri="{FF2B5EF4-FFF2-40B4-BE49-F238E27FC236}">
                <a16:creationId xmlns:a16="http://schemas.microsoft.com/office/drawing/2014/main" id="{6CC368E9-14D5-890A-07C8-C52001707218}"/>
              </a:ext>
            </a:extLst>
          </p:cNvPr>
          <p:cNvSpPr>
            <a:spLocks noGrp="1"/>
          </p:cNvSpPr>
          <p:nvPr>
            <p:ph idx="1"/>
          </p:nvPr>
        </p:nvSpPr>
        <p:spPr/>
        <p:txBody>
          <a:bodyPr/>
          <a:lstStyle/>
          <a:p>
            <a:pPr marL="0" marR="0" indent="0">
              <a:spcBef>
                <a:spcPts val="0"/>
              </a:spcBef>
              <a:spcAft>
                <a:spcPts val="1000"/>
              </a:spcAft>
              <a:buNone/>
            </a:pPr>
            <a:endParaRPr lang="en-US" sz="1800" b="1" dirty="0">
              <a:effectLst/>
              <a:latin typeface="Arial" panose="020B0604020202020204" pitchFamily="34" charset="0"/>
              <a:ea typeface="Times New Roman" panose="02020603050405020304" pitchFamily="18" charset="0"/>
              <a:cs typeface="Calibri" panose="020F0502020204030204" pitchFamily="34" charset="0"/>
            </a:endParaRPr>
          </a:p>
          <a:p>
            <a:pPr marL="0" marR="0" indent="0">
              <a:spcBef>
                <a:spcPts val="0"/>
              </a:spcBef>
              <a:spcAft>
                <a:spcPts val="1000"/>
              </a:spcAft>
              <a:buNone/>
            </a:pPr>
            <a:endParaRPr lang="en-US" sz="1800" b="1" dirty="0">
              <a:latin typeface="Arial" panose="020B0604020202020204" pitchFamily="34" charset="0"/>
              <a:ea typeface="Times New Roman" panose="02020603050405020304" pitchFamily="18" charset="0"/>
              <a:cs typeface="Calibri" panose="020F0502020204030204" pitchFamily="34" charset="0"/>
            </a:endParaRPr>
          </a:p>
          <a:p>
            <a:pPr marL="0" marR="0" indent="0">
              <a:spcBef>
                <a:spcPts val="0"/>
              </a:spcBef>
              <a:spcAft>
                <a:spcPts val="1000"/>
              </a:spcAft>
              <a:buNone/>
            </a:pPr>
            <a:r>
              <a:rPr lang="en-US" sz="1800" b="1" dirty="0">
                <a:effectLst/>
                <a:latin typeface="Arial" panose="020B0604020202020204" pitchFamily="34" charset="0"/>
                <a:ea typeface="Times New Roman" panose="02020603050405020304" pitchFamily="18" charset="0"/>
                <a:cs typeface="Calibri" panose="020F0502020204030204" pitchFamily="34" charset="0"/>
              </a:rPr>
              <a:t>Program Objectives</a:t>
            </a:r>
            <a:r>
              <a:rPr lang="en-US" sz="1800" dirty="0">
                <a:effectLst/>
                <a:latin typeface="Arial" panose="020B0604020202020204" pitchFamily="34" charset="0"/>
                <a:ea typeface="Times New Roman" panose="02020603050405020304" pitchFamily="18" charset="0"/>
                <a:cs typeface="Calibri" panose="020F0502020204030204" pitchFamily="34" charset="0"/>
              </a:rPr>
              <a:t>:</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Identify a vendor to buildout platform</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Create competency modules meeting training requirements for all Nebraska hospital-based clinical sites.</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Onboard all nursing students to platform around one centralized set of competencies</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Create an environment of compliance and consistent onboarding</a:t>
            </a:r>
          </a:p>
          <a:p>
            <a:pPr marL="342900" marR="0" lvl="0" indent="-342900">
              <a:spcBef>
                <a:spcPts val="0"/>
              </a:spcBef>
              <a:spcAft>
                <a:spcPts val="0"/>
              </a:spcAft>
              <a:buFont typeface="Symbol" panose="05050102010706020507" pitchFamily="18" charset="2"/>
              <a:buChar char=""/>
            </a:pPr>
            <a:endParaRPr lang="en-US" sz="1800" dirty="0">
              <a:latin typeface="Arial" panose="020B0604020202020204" pitchFamily="34" charset="0"/>
              <a:ea typeface="Arial" panose="020B0604020202020204" pitchFamily="34" charset="0"/>
              <a:cs typeface="Calibri" panose="020F0502020204030204" pitchFamily="34" charset="0"/>
            </a:endParaRPr>
          </a:p>
          <a:p>
            <a:pPr marL="0" indent="0">
              <a:spcBef>
                <a:spcPts val="0"/>
              </a:spcBef>
              <a:buNone/>
            </a:pPr>
            <a:r>
              <a:rPr lang="en-US" sz="1800" i="1" dirty="0">
                <a:solidFill>
                  <a:srgbClr val="406DB5"/>
                </a:solidFill>
                <a:effectLst/>
                <a:latin typeface="Arial" panose="020B0604020202020204" pitchFamily="34" charset="0"/>
                <a:ea typeface="Arial" panose="020B0604020202020204" pitchFamily="34" charset="0"/>
              </a:rPr>
              <a:t>To DATE:</a:t>
            </a:r>
          </a:p>
          <a:p>
            <a:pPr marL="0" indent="0">
              <a:spcBef>
                <a:spcPts val="0"/>
              </a:spcBef>
              <a:buNone/>
            </a:pPr>
            <a:endParaRPr lang="en-US" sz="1800" i="1" dirty="0">
              <a:solidFill>
                <a:srgbClr val="406DB5"/>
              </a:solidFill>
              <a:latin typeface="Arial" panose="020B0604020202020204" pitchFamily="34" charset="0"/>
              <a:ea typeface="Arial" panose="020B0604020202020204" pitchFamily="34" charset="0"/>
            </a:endParaRPr>
          </a:p>
          <a:p>
            <a:pPr marL="0" indent="0">
              <a:spcBef>
                <a:spcPts val="0"/>
              </a:spcBef>
              <a:buNone/>
            </a:pPr>
            <a:r>
              <a:rPr lang="en-US" sz="1800" i="1" dirty="0">
                <a:solidFill>
                  <a:srgbClr val="406DB5"/>
                </a:solidFill>
                <a:effectLst/>
                <a:latin typeface="Arial" panose="020B0604020202020204" pitchFamily="34" charset="0"/>
                <a:ea typeface="Arial" panose="020B0604020202020204" pitchFamily="34" charset="0"/>
              </a:rPr>
              <a:t>A vendor has been selected and the platform for the statewide onboarding is being built for launch in year two.  It will consist of multiple micro-credentials necessary for student nurses to onboard at NHA member hospitals. </a:t>
            </a:r>
            <a:endParaRPr lang="en-US" sz="1800" dirty="0">
              <a:effectLst/>
              <a:latin typeface="Arial" panose="020B0604020202020204" pitchFamily="34" charset="0"/>
              <a:ea typeface="Arial" panose="020B0604020202020204" pitchFamily="34" charset="0"/>
            </a:endParaRPr>
          </a:p>
          <a:p>
            <a:pPr marL="0" marR="0" lvl="0" indent="0">
              <a:spcBef>
                <a:spcPts val="0"/>
              </a:spcBef>
              <a:spcAft>
                <a:spcPts val="0"/>
              </a:spcAft>
              <a:buNone/>
            </a:pPr>
            <a:endParaRPr lang="en-US" sz="1800" dirty="0">
              <a:effectLst/>
              <a:latin typeface="Arial" panose="020B0604020202020204" pitchFamily="34" charset="0"/>
              <a:ea typeface="Arial" panose="020B0604020202020204" pitchFamily="34" charset="0"/>
            </a:endParaRPr>
          </a:p>
          <a:p>
            <a:pPr marL="0" indent="0">
              <a:buNone/>
            </a:pPr>
            <a:endParaRPr lang="en-US" dirty="0"/>
          </a:p>
        </p:txBody>
      </p:sp>
      <p:pic>
        <p:nvPicPr>
          <p:cNvPr id="5" name="Picture 4" descr="A snowboarder doing a trick on a ramp&#10;&#10;Description automatically generated">
            <a:extLst>
              <a:ext uri="{FF2B5EF4-FFF2-40B4-BE49-F238E27FC236}">
                <a16:creationId xmlns:a16="http://schemas.microsoft.com/office/drawing/2014/main" id="{E6D97BAA-6337-0F95-57AC-642959BCAA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9471" y="286644"/>
            <a:ext cx="4152619" cy="2605846"/>
          </a:xfrm>
          <a:prstGeom prst="rect">
            <a:avLst/>
          </a:prstGeom>
        </p:spPr>
      </p:pic>
      <p:pic>
        <p:nvPicPr>
          <p:cNvPr id="7" name="Content Placeholder 4" descr="Icon&#10;&#10;Description automatically generated">
            <a:extLst>
              <a:ext uri="{FF2B5EF4-FFF2-40B4-BE49-F238E27FC236}">
                <a16:creationId xmlns:a16="http://schemas.microsoft.com/office/drawing/2014/main" id="{2D14E263-186E-61C6-AFEE-9BE265A20F2C}"/>
              </a:ext>
            </a:extLst>
          </p:cNvPr>
          <p:cNvPicPr>
            <a:picLocks noChangeAspect="1"/>
          </p:cNvPicPr>
          <p:nvPr/>
        </p:nvPicPr>
        <p:blipFill>
          <a:blip r:embed="rId4"/>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71719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8ED5-76E3-A1E1-788E-B61329808794}"/>
              </a:ext>
            </a:extLst>
          </p:cNvPr>
          <p:cNvSpPr>
            <a:spLocks noGrp="1"/>
          </p:cNvSpPr>
          <p:nvPr>
            <p:ph type="title"/>
          </p:nvPr>
        </p:nvSpPr>
        <p:spPr/>
        <p:txBody>
          <a:bodyPr>
            <a:normAutofit/>
          </a:bodyPr>
          <a:lstStyle/>
          <a:p>
            <a:r>
              <a:rPr lang="en-US" sz="2800" b="1" dirty="0">
                <a:solidFill>
                  <a:srgbClr val="0070C0"/>
                </a:solidFill>
                <a:latin typeface="Arial" panose="020B0604020202020204" pitchFamily="34" charset="0"/>
                <a:cs typeface="Arial" panose="020B0604020202020204" pitchFamily="34" charset="0"/>
              </a:rPr>
              <a:t>LB 227: Student Nurse Internship</a:t>
            </a:r>
          </a:p>
        </p:txBody>
      </p:sp>
      <p:sp>
        <p:nvSpPr>
          <p:cNvPr id="3" name="Content Placeholder 2">
            <a:extLst>
              <a:ext uri="{FF2B5EF4-FFF2-40B4-BE49-F238E27FC236}">
                <a16:creationId xmlns:a16="http://schemas.microsoft.com/office/drawing/2014/main" id="{5DB9EED1-58A6-0B97-5EFA-9EE04986C265}"/>
              </a:ext>
            </a:extLst>
          </p:cNvPr>
          <p:cNvSpPr>
            <a:spLocks noGrp="1"/>
          </p:cNvSpPr>
          <p:nvPr>
            <p:ph idx="1"/>
          </p:nvPr>
        </p:nvSpPr>
        <p:spPr/>
        <p:txBody>
          <a:bodyPr/>
          <a:lstStyle/>
          <a:p>
            <a:r>
              <a:rPr lang="en-US" sz="1800" i="1" dirty="0">
                <a:effectLst/>
                <a:latin typeface="Arial" panose="020B0604020202020204" pitchFamily="34" charset="0"/>
                <a:ea typeface="Arial" panose="020B0604020202020204" pitchFamily="34" charset="0"/>
              </a:rPr>
              <a:t>In year one, 16 student nurses completed their internship.  This resulted in 11 out of 16 being hired fulltime while completing their nursing degree.</a:t>
            </a:r>
          </a:p>
          <a:p>
            <a:endParaRPr lang="en-US" sz="1800" i="1" dirty="0">
              <a:solidFill>
                <a:srgbClr val="406DB5"/>
              </a:solidFill>
              <a:latin typeface="Arial" panose="020B0604020202020204" pitchFamily="34" charset="0"/>
              <a:ea typeface="Arial" panose="020B0604020202020204" pitchFamily="34" charset="0"/>
            </a:endParaRPr>
          </a:p>
          <a:p>
            <a:pPr marL="0" indent="0">
              <a:buNone/>
            </a:pPr>
            <a:r>
              <a:rPr lang="en-US" sz="1800" i="1" dirty="0">
                <a:solidFill>
                  <a:srgbClr val="406DB5"/>
                </a:solidFill>
                <a:effectLst/>
                <a:latin typeface="Arial" panose="020B0604020202020204" pitchFamily="34" charset="0"/>
                <a:ea typeface="Arial" panose="020B0604020202020204" pitchFamily="34" charset="0"/>
              </a:rPr>
              <a:t>GOAL:  Place 50 Student Nurse Interns in year 2</a:t>
            </a:r>
            <a:endParaRPr lang="en-US" sz="1800" dirty="0">
              <a:effectLst/>
              <a:latin typeface="Arial" panose="020B0604020202020204" pitchFamily="34" charset="0"/>
              <a:ea typeface="Arial" panose="020B0604020202020204" pitchFamily="34" charset="0"/>
            </a:endParaRPr>
          </a:p>
          <a:p>
            <a:pPr marL="0" indent="0">
              <a:buNone/>
            </a:pPr>
            <a:endParaRPr lang="en-US" dirty="0"/>
          </a:p>
        </p:txBody>
      </p:sp>
      <p:pic>
        <p:nvPicPr>
          <p:cNvPr id="5" name="Content Placeholder 4" descr="Icon&#10;&#10;Description automatically generated">
            <a:extLst>
              <a:ext uri="{FF2B5EF4-FFF2-40B4-BE49-F238E27FC236}">
                <a16:creationId xmlns:a16="http://schemas.microsoft.com/office/drawing/2014/main" id="{BE9B2E01-1BB4-6EDF-4947-A5638997C454}"/>
              </a:ext>
            </a:extLst>
          </p:cNvPr>
          <p:cNvPicPr>
            <a:picLocks noChangeAspect="1"/>
          </p:cNvPicPr>
          <p:nvPr/>
        </p:nvPicPr>
        <p:blipFill>
          <a:blip r:embed="rId2"/>
          <a:stretch>
            <a:fillRect/>
          </a:stretch>
        </p:blipFill>
        <p:spPr>
          <a:xfrm>
            <a:off x="9092423" y="6019171"/>
            <a:ext cx="2865665" cy="572446"/>
          </a:xfrm>
          <a:prstGeom prst="rect">
            <a:avLst/>
          </a:prstGeom>
        </p:spPr>
      </p:pic>
    </p:spTree>
    <p:extLst>
      <p:ext uri="{BB962C8B-B14F-4D97-AF65-F5344CB8AC3E}">
        <p14:creationId xmlns:p14="http://schemas.microsoft.com/office/powerpoint/2010/main" val="1244249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3306CAFE-0113-45EA-8D5A-5E746A7CE281}"/>
</file>

<file path=customXml/itemProps2.xml><?xml version="1.0" encoding="utf-8"?>
<ds:datastoreItem xmlns:ds="http://schemas.openxmlformats.org/officeDocument/2006/customXml" ds:itemID="{D8B16B53-223A-4D54-A3FC-0837541CB4B0}"/>
</file>

<file path=customXml/itemProps3.xml><?xml version="1.0" encoding="utf-8"?>
<ds:datastoreItem xmlns:ds="http://schemas.openxmlformats.org/officeDocument/2006/customXml" ds:itemID="{AEE9DFB9-08CD-48CE-8295-3351C8CF4ADB}"/>
</file>

<file path=docProps/app.xml><?xml version="1.0" encoding="utf-8"?>
<Properties xmlns="http://schemas.openxmlformats.org/officeDocument/2006/extended-properties" xmlns:vt="http://schemas.openxmlformats.org/officeDocument/2006/docPropsVTypes">
  <TotalTime>263</TotalTime>
  <Words>629</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Bebas Neue</vt:lpstr>
      <vt:lpstr>Courier New</vt:lpstr>
      <vt:lpstr>Symbol</vt:lpstr>
      <vt:lpstr>Office Theme</vt:lpstr>
      <vt:lpstr>PowerPoint Presentation</vt:lpstr>
      <vt:lpstr>Objectives</vt:lpstr>
      <vt:lpstr>PowerPoint Presentation</vt:lpstr>
      <vt:lpstr>LB 227: Simulation</vt:lpstr>
      <vt:lpstr>LB227: Shared Clinical Model</vt:lpstr>
      <vt:lpstr>LB227: Clinical Practice Instructor Education</vt:lpstr>
      <vt:lpstr>Nursing Student Travel &amp; Housing Expenses</vt:lpstr>
      <vt:lpstr>LB 227: Statewide Onboarding</vt:lpstr>
      <vt:lpstr>LB 227: Student Nurse Internship</vt:lpstr>
      <vt:lpstr>Scope of Practice – Fluid Document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Stacey Ocander</dc:creator>
  <cp:lastModifiedBy>Amber Kavan</cp:lastModifiedBy>
  <cp:revision>3</cp:revision>
  <dcterms:created xsi:type="dcterms:W3CDTF">2024-08-26T16:31:03Z</dcterms:created>
  <dcterms:modified xsi:type="dcterms:W3CDTF">2024-11-06T18:38:32Z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ies>
</file>