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66" r:id="rId7"/>
    <p:sldId id="258" r:id="rId8"/>
    <p:sldId id="267" r:id="rId9"/>
    <p:sldId id="268" r:id="rId10"/>
    <p:sldId id="261" r:id="rId11"/>
    <p:sldId id="262" r:id="rId12"/>
    <p:sldId id="264" r:id="rId13"/>
    <p:sldId id="265" r:id="rId14"/>
    <p:sldId id="263" r:id="rId15"/>
  </p:sldIdLst>
  <p:sldSz cx="18288000" cy="10287000"/>
  <p:notesSz cx="6858000" cy="9144000"/>
  <p:embeddedFontLst>
    <p:embeddedFont>
      <p:font typeface="Montserrat Extra-Bold" panose="020B0604020202020204" charset="0"/>
      <p:regular r:id="rId16"/>
    </p:embeddedFont>
    <p:embeddedFont>
      <p:font typeface="Microsoft JhengHei" panose="020B0604030504040204" pitchFamily="34" charset="-120"/>
      <p:regular r:id="rId17"/>
      <p:bold r:id="rId18"/>
    </p:embeddedFont>
    <p:embeddedFont>
      <p:font typeface="Montserrat Classic" panose="020B0604020202020204" charset="0"/>
      <p:regular r:id="rId19"/>
    </p:embeddedFont>
    <p:embeddedFont>
      <p:font typeface="Calibri" panose="020F0502020204030204" pitchFamily="34" charset="0"/>
      <p:regular r:id="rId20"/>
      <p:bold r:id="rId21"/>
      <p:italic r:id="rId22"/>
      <p:boldItalic r:id="rId23"/>
    </p:embeddedFont>
    <p:embeddedFont>
      <p:font typeface="Montserrat Extra-Bold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55" autoAdjust="0"/>
    <p:restoredTop sz="94622" autoAdjust="0"/>
  </p:normalViewPr>
  <p:slideViewPr>
    <p:cSldViewPr>
      <p:cViewPr varScale="1">
        <p:scale>
          <a:sx n="74" d="100"/>
          <a:sy n="74" d="100"/>
        </p:scale>
        <p:origin x="2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aylyn.venteicher@commonspirit.org"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3393583" y="828845"/>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3581400" y="2188191"/>
            <a:ext cx="12181625" cy="1359346"/>
          </a:xfrm>
          <a:prstGeom prst="rect">
            <a:avLst/>
          </a:prstGeom>
        </p:spPr>
        <p:txBody>
          <a:bodyPr wrap="square" lIns="0" tIns="0" rIns="0" bIns="0" rtlCol="0" anchor="t">
            <a:spAutoFit/>
          </a:bodyPr>
          <a:lstStyle/>
          <a:p>
            <a:pPr>
              <a:lnSpc>
                <a:spcPts val="10560"/>
              </a:lnSpc>
            </a:pPr>
            <a:r>
              <a:rPr lang="en-US" sz="9600" dirty="0">
                <a:solidFill>
                  <a:srgbClr val="BFD734"/>
                </a:solidFill>
                <a:latin typeface="Montserrat Extra-Bold"/>
              </a:rPr>
              <a:t>Capstone Project</a:t>
            </a:r>
          </a:p>
        </p:txBody>
      </p:sp>
      <p:sp>
        <p:nvSpPr>
          <p:cNvPr id="12" name="TextBox 12"/>
          <p:cNvSpPr txBox="1"/>
          <p:nvPr/>
        </p:nvSpPr>
        <p:spPr>
          <a:xfrm>
            <a:off x="3429000" y="3592839"/>
            <a:ext cx="12181625" cy="1000274"/>
          </a:xfrm>
          <a:prstGeom prst="rect">
            <a:avLst/>
          </a:prstGeom>
        </p:spPr>
        <p:txBody>
          <a:bodyPr wrap="square" lIns="0" tIns="0" rIns="0" bIns="0" rtlCol="0" anchor="t">
            <a:spAutoFit/>
          </a:bodyPr>
          <a:lstStyle/>
          <a:p>
            <a:pPr algn="ctr">
              <a:lnSpc>
                <a:spcPts val="3920"/>
              </a:lnSpc>
            </a:pPr>
            <a:r>
              <a:rPr lang="en-US" sz="2800" spc="963" dirty="0">
                <a:latin typeface="Montserrat Classic"/>
              </a:rPr>
              <a:t>Kaylyn Venteicher, RN, October </a:t>
            </a:r>
            <a:r>
              <a:rPr lang="en-US" sz="2800" spc="963" dirty="0" smtClean="0">
                <a:latin typeface="Montserrat Classic"/>
              </a:rPr>
              <a:t>4, </a:t>
            </a:r>
            <a:r>
              <a:rPr lang="en-US" sz="2800" spc="963" dirty="0">
                <a:latin typeface="Montserrat Classic"/>
              </a:rPr>
              <a:t>2024, CHI Health Plainview</a:t>
            </a:r>
          </a:p>
        </p:txBody>
      </p:sp>
      <p:sp>
        <p:nvSpPr>
          <p:cNvPr id="13"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1267" name="Picture 3" descr="https://lh7-rt.googleusercontent.com/docsz/AD_4nXfaGRlKIdnTSZEx5iSrPniRVS_eT-iVYk0SLJvMZKdgIBXydCkoEleGCNwvE6ILIAMeU8Fc6ZO-IJ5vC1pcWNlAnqyhYx6fttgC2NreBCQy-z8dHDL7iBjmtYLo6GIxdWQ7TDsipq2kDWekCOCmeGoKiuB5?key=kocWR1N3TkBHD_jK6cbA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2266" y="9563100"/>
            <a:ext cx="409575" cy="4095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932817"/>
            <a:ext cx="6505305" cy="53606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371600" y="2262792"/>
            <a:ext cx="15773400" cy="508152"/>
          </a:xfrm>
          <a:prstGeom prst="rect">
            <a:avLst/>
          </a:prstGeom>
        </p:spPr>
        <p:txBody>
          <a:bodyPr wrap="square" lIns="0" tIns="0" rIns="0" bIns="0" rtlCol="0" anchor="t">
            <a:spAutoFit/>
          </a:bodyPr>
          <a:lstStyle/>
          <a:p>
            <a:pPr>
              <a:lnSpc>
                <a:spcPts val="3947"/>
              </a:lnSpc>
            </a:pPr>
            <a:r>
              <a:rPr lang="en-US" sz="4200" u="sng" dirty="0">
                <a:solidFill>
                  <a:srgbClr val="1E3262"/>
                </a:solidFill>
                <a:latin typeface="Montserrat Extra-Bold Bold"/>
              </a:rPr>
              <a:t>Spreading / Sustaining / Maintaining / Replicating</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 xmlns:a16="http://schemas.microsoft.com/office/drawing/2014/main" id="{A3625C02-4935-4C92-3FAA-5D727F0CF65A}"/>
              </a:ext>
            </a:extLst>
          </p:cNvPr>
          <p:cNvSpPr txBox="1"/>
          <p:nvPr/>
        </p:nvSpPr>
        <p:spPr>
          <a:xfrm>
            <a:off x="1371600" y="3088721"/>
            <a:ext cx="15773400" cy="6186309"/>
          </a:xfrm>
          <a:prstGeom prst="rect">
            <a:avLst/>
          </a:prstGeom>
          <a:noFill/>
        </p:spPr>
        <p:txBody>
          <a:bodyPr wrap="square">
            <a:spAutoFit/>
          </a:bodyPr>
          <a:lstStyle/>
          <a:p>
            <a:pPr marL="457200" indent="-457200">
              <a:buFont typeface="Wingdings" panose="05000000000000000000" pitchFamily="2" charset="2"/>
              <a:buChar char="q"/>
            </a:pPr>
            <a:r>
              <a:rPr lang="en-US" sz="3200" dirty="0">
                <a:latin typeface="Montserrat Classic" panose="020B0604020202020204" charset="0"/>
              </a:rPr>
              <a:t>Ensure the 4Ms are being done consistently for swingbed patients </a:t>
            </a:r>
            <a:endParaRPr lang="en-US" sz="3200" dirty="0" smtClean="0">
              <a:latin typeface="Montserrat Classic" panose="020B0604020202020204" charset="0"/>
            </a:endParaRPr>
          </a:p>
          <a:p>
            <a:pPr marL="457200" indent="-457200">
              <a:buFont typeface="Wingdings" panose="05000000000000000000" pitchFamily="2" charset="2"/>
              <a:buChar char="q"/>
            </a:pPr>
            <a:endParaRPr lang="en-US" sz="3200" dirty="0">
              <a:latin typeface="Montserrat Classic" panose="020B0604020202020204" charset="0"/>
            </a:endParaRPr>
          </a:p>
          <a:p>
            <a:pPr marL="457200" indent="-457200">
              <a:buFont typeface="Wingdings" panose="05000000000000000000" pitchFamily="2" charset="2"/>
              <a:buChar char="q"/>
            </a:pPr>
            <a:r>
              <a:rPr lang="en-US" sz="3200" dirty="0">
                <a:latin typeface="Montserrat Classic" panose="020B0604020202020204" charset="0"/>
              </a:rPr>
              <a:t>Spread successful changes to all units - clinic, home health, and community</a:t>
            </a:r>
          </a:p>
          <a:p>
            <a:pPr marL="457200" indent="-457200">
              <a:buFont typeface="Wingdings" panose="05000000000000000000" pitchFamily="2" charset="2"/>
              <a:buChar char="q"/>
            </a:pPr>
            <a:endParaRPr lang="en-US" sz="3200" dirty="0">
              <a:latin typeface="Montserrat Classic" panose="020B0604020202020204" charset="0"/>
            </a:endParaRPr>
          </a:p>
          <a:p>
            <a:pPr marL="457200" indent="-457200">
              <a:buFont typeface="Wingdings" panose="05000000000000000000" pitchFamily="2" charset="2"/>
              <a:buChar char="q"/>
            </a:pPr>
            <a:r>
              <a:rPr lang="en-US" sz="3200" dirty="0">
                <a:latin typeface="Montserrat Classic" panose="020B0604020202020204" charset="0"/>
              </a:rPr>
              <a:t>Age-Friendly Lead will continue submitting data to obtain “Age-Friendly Health system – Committed to Care Excellence” </a:t>
            </a:r>
            <a:r>
              <a:rPr lang="en-US" sz="3200" dirty="0" smtClean="0">
                <a:latin typeface="Montserrat Classic" panose="020B0604020202020204" charset="0"/>
              </a:rPr>
              <a:t>status</a:t>
            </a:r>
          </a:p>
          <a:p>
            <a:pPr marL="457200" indent="-457200">
              <a:buFont typeface="Wingdings" panose="05000000000000000000" pitchFamily="2" charset="2"/>
              <a:buChar char="q"/>
            </a:pPr>
            <a:endParaRPr lang="en-US" sz="3200" dirty="0">
              <a:latin typeface="Montserrat Classic" panose="020B0604020202020204" charset="0"/>
            </a:endParaRPr>
          </a:p>
          <a:p>
            <a:pPr marL="457200" indent="-457200">
              <a:buFont typeface="Wingdings" panose="05000000000000000000" pitchFamily="2" charset="2"/>
              <a:buChar char="q"/>
            </a:pPr>
            <a:r>
              <a:rPr lang="en-US" sz="3200" dirty="0">
                <a:latin typeface="Montserrat Classic" panose="020B0604020202020204" charset="0"/>
              </a:rPr>
              <a:t>Continue with audits and spot checks to assess sustainability and </a:t>
            </a:r>
            <a:r>
              <a:rPr lang="en-US" sz="3200" dirty="0" smtClean="0">
                <a:latin typeface="Montserrat Classic" panose="020B0604020202020204" charset="0"/>
              </a:rPr>
              <a:t>maintenance and overall improve patient outcomes.</a:t>
            </a:r>
            <a:endParaRPr lang="en-US" sz="3200" dirty="0">
              <a:latin typeface="Montserrat Classic" panose="020B0604020202020204" charset="0"/>
            </a:endParaRPr>
          </a:p>
          <a:p>
            <a:endParaRPr lang="en-US" sz="3200" dirty="0">
              <a:latin typeface="Montserrat Classic" panose="020B0604020202020204" charset="0"/>
            </a:endParaRPr>
          </a:p>
          <a:p>
            <a:endParaRPr lang="en-US" sz="2000" dirty="0">
              <a:latin typeface="Montserrat Classic" panose="020B0604020202020204" charset="0"/>
            </a:endParaRPr>
          </a:p>
          <a:p>
            <a:endParaRPr lang="en-US" sz="2400" dirty="0">
              <a:latin typeface="Montserrat Classic" panose="020B0604020202020204" charset="0"/>
            </a:endParaRPr>
          </a:p>
        </p:txBody>
      </p:sp>
      <p:sp>
        <p:nvSpPr>
          <p:cNvPr id="2"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53" name="Picture 5" descr="https://lh7-rt.googleusercontent.com/docsz/AD_4nXfaGRlKIdnTSZEx5iSrPniRVS_eT-iVYk0SLJvMZKdgIBXydCkoEleGCNwvE6ILIAMeU8Fc6ZO-IJ5vC1pcWNlAnqyhYx6fttgC2NreBCQy-z8dHDL7iBjmtYLo6GIxdWQ7TDsipq2kDWekCOCmeGoKiuB5?key=kocWR1N3TkBHD_jK6cbA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59300" y="9486900"/>
            <a:ext cx="409575"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87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819639" y="838453"/>
            <a:ext cx="15188573" cy="1359346"/>
          </a:xfrm>
          <a:prstGeom prst="rect">
            <a:avLst/>
          </a:prstGeom>
        </p:spPr>
        <p:txBody>
          <a:bodyPr wrap="square" lIns="0" tIns="0" rIns="0" bIns="0" rtlCol="0" anchor="t">
            <a:spAutoFit/>
          </a:bodyPr>
          <a:lstStyle/>
          <a:p>
            <a:pPr>
              <a:lnSpc>
                <a:spcPts val="10560"/>
              </a:lnSpc>
            </a:pPr>
            <a:r>
              <a:rPr lang="en-US" sz="8000" dirty="0">
                <a:solidFill>
                  <a:srgbClr val="1E3262"/>
                </a:solidFill>
                <a:latin typeface="Montserrat Extra-Bold"/>
              </a:rPr>
              <a:t>THANK YOU/Questions</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7" name="TextBox 7"/>
          <p:cNvSpPr txBox="1"/>
          <p:nvPr/>
        </p:nvSpPr>
        <p:spPr>
          <a:xfrm>
            <a:off x="2478131" y="2114251"/>
            <a:ext cx="10997573" cy="2000548"/>
          </a:xfrm>
          <a:prstGeom prst="rect">
            <a:avLst/>
          </a:prstGeom>
        </p:spPr>
        <p:txBody>
          <a:bodyPr wrap="square" lIns="0" tIns="0" rIns="0" bIns="0" rtlCol="0" anchor="t">
            <a:spAutoFit/>
          </a:bodyPr>
          <a:lstStyle/>
          <a:p>
            <a:pPr algn="ctr">
              <a:lnSpc>
                <a:spcPts val="3920"/>
              </a:lnSpc>
            </a:pPr>
            <a:r>
              <a:rPr lang="en-US" sz="2800" spc="963" dirty="0" smtClean="0">
                <a:solidFill>
                  <a:srgbClr val="101010"/>
                </a:solidFill>
                <a:latin typeface="Montserrat Classic"/>
              </a:rPr>
              <a:t>Kaylyn Venteicher, BSN, RN</a:t>
            </a:r>
          </a:p>
          <a:p>
            <a:pPr algn="ctr">
              <a:lnSpc>
                <a:spcPts val="3920"/>
              </a:lnSpc>
            </a:pPr>
            <a:r>
              <a:rPr lang="en-US" sz="2800" spc="963" dirty="0" smtClean="0">
                <a:solidFill>
                  <a:srgbClr val="101010"/>
                </a:solidFill>
                <a:latin typeface="Montserrat Classic"/>
                <a:hlinkClick r:id="rId2"/>
              </a:rPr>
              <a:t>Kaylyn.venteicher@commonspirit.org</a:t>
            </a:r>
            <a:endParaRPr lang="en-US" sz="2800" spc="963" dirty="0" smtClean="0">
              <a:solidFill>
                <a:srgbClr val="101010"/>
              </a:solidFill>
              <a:latin typeface="Montserrat Classic"/>
            </a:endParaRPr>
          </a:p>
          <a:p>
            <a:pPr algn="ctr">
              <a:lnSpc>
                <a:spcPts val="3920"/>
              </a:lnSpc>
            </a:pPr>
            <a:r>
              <a:rPr lang="en-US" sz="2800" spc="963" dirty="0" smtClean="0">
                <a:solidFill>
                  <a:srgbClr val="101010"/>
                </a:solidFill>
                <a:latin typeface="Montserrat Classic"/>
              </a:rPr>
              <a:t>402-582-4245 ext. 1355 (w)</a:t>
            </a:r>
          </a:p>
          <a:p>
            <a:pPr algn="ctr">
              <a:lnSpc>
                <a:spcPts val="3920"/>
              </a:lnSpc>
            </a:pPr>
            <a:r>
              <a:rPr lang="en-US" sz="2800" spc="963" dirty="0" smtClean="0">
                <a:solidFill>
                  <a:srgbClr val="101010"/>
                </a:solidFill>
                <a:latin typeface="Montserrat Classic"/>
              </a:rPr>
              <a:t>402-640-8990 (c)</a:t>
            </a:r>
            <a:endParaRPr lang="en-US" sz="2800" spc="963" dirty="0">
              <a:solidFill>
                <a:srgbClr val="101010"/>
              </a:solidFill>
              <a:latin typeface="Montserrat Classic"/>
            </a:endParaRPr>
          </a:p>
        </p:txBody>
      </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500955" y="1252087"/>
            <a:ext cx="2758345" cy="412279"/>
          </a:xfrm>
          <a:prstGeom prst="rect">
            <a:avLst/>
          </a:prstGeom>
        </p:spPr>
      </p:pic>
      <p:sp>
        <p:nvSpPr>
          <p:cNvPr id="12"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4212971"/>
            <a:ext cx="9782215" cy="5835687"/>
          </a:xfrm>
          <a:prstGeom prst="rect">
            <a:avLst/>
          </a:prstGeom>
        </p:spPr>
      </p:pic>
      <p:pic>
        <p:nvPicPr>
          <p:cNvPr id="1027" name="Picture 3" descr="https://lh7-rt.googleusercontent.com/docsz/AD_4nXcBR5pU4dCrzTU3XfVBSXPoCgufEKXBKgG1Jtk9b1ccgj679a4YSwD5ArnDieJCA3-hV0lkBrtaDDa2cSGi-rGvIog-5BXay6hRVWxYkeFC6-cPBLKRRpKyOz1MTk-59nRoBo3b6xCFgDWaYTYl0nazcBkq?key=X4wqdr1VRjX5sKnE3AfaH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82266" y="9563100"/>
            <a:ext cx="409575" cy="40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2151354"/>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Introduction</a:t>
            </a:r>
          </a:p>
        </p:txBody>
      </p:sp>
      <p:sp>
        <p:nvSpPr>
          <p:cNvPr id="4" name="TextBox 4"/>
          <p:cNvSpPr txBox="1"/>
          <p:nvPr/>
        </p:nvSpPr>
        <p:spPr>
          <a:xfrm>
            <a:off x="381001" y="3060852"/>
            <a:ext cx="8839200" cy="6540252"/>
          </a:xfrm>
          <a:prstGeom prst="rect">
            <a:avLst/>
          </a:prstGeom>
        </p:spPr>
        <p:txBody>
          <a:bodyPr wrap="square" lIns="0" tIns="0" rIns="0" bIns="0" rtlCol="0" anchor="t">
            <a:spAutoFit/>
          </a:bodyPr>
          <a:lstStyle/>
          <a:p>
            <a:pPr algn="ctr">
              <a:lnSpc>
                <a:spcPts val="3359"/>
              </a:lnSpc>
            </a:pPr>
            <a:r>
              <a:rPr lang="en-US" sz="2400" b="1" u="sng" dirty="0">
                <a:solidFill>
                  <a:srgbClr val="2D262A"/>
                </a:solidFill>
                <a:latin typeface="Montserrat Classic"/>
              </a:rPr>
              <a:t>CHI Plainview </a:t>
            </a:r>
          </a:p>
          <a:p>
            <a:pPr marL="342900" indent="-342900" algn="ctr">
              <a:lnSpc>
                <a:spcPts val="3359"/>
              </a:lnSpc>
              <a:buFont typeface="Wingdings" panose="05000000000000000000" pitchFamily="2" charset="2"/>
              <a:buChar char="q"/>
            </a:pPr>
            <a:r>
              <a:rPr lang="en-US" sz="2400" dirty="0">
                <a:solidFill>
                  <a:srgbClr val="2D262A"/>
                </a:solidFill>
                <a:latin typeface="Montserrat Classic"/>
              </a:rPr>
              <a:t>CAH in Northeast Nebraska</a:t>
            </a:r>
          </a:p>
          <a:p>
            <a:pPr marL="342900" indent="-342900" algn="ctr">
              <a:lnSpc>
                <a:spcPts val="3359"/>
              </a:lnSpc>
              <a:buFont typeface="Wingdings" panose="05000000000000000000" pitchFamily="2" charset="2"/>
              <a:buChar char="q"/>
            </a:pPr>
            <a:r>
              <a:rPr lang="en-US" sz="2400" dirty="0">
                <a:solidFill>
                  <a:srgbClr val="2D262A"/>
                </a:solidFill>
                <a:latin typeface="Montserrat Classic"/>
              </a:rPr>
              <a:t>8 rooms – licensed for 15 beds</a:t>
            </a:r>
          </a:p>
          <a:p>
            <a:pPr marL="342900" indent="-342900" algn="ctr">
              <a:lnSpc>
                <a:spcPts val="3359"/>
              </a:lnSpc>
              <a:buFont typeface="Wingdings" panose="05000000000000000000" pitchFamily="2" charset="2"/>
              <a:buChar char="q"/>
            </a:pPr>
            <a:r>
              <a:rPr lang="en-US" sz="2400" dirty="0">
                <a:solidFill>
                  <a:srgbClr val="2D262A"/>
                </a:solidFill>
                <a:latin typeface="Montserrat Classic"/>
              </a:rPr>
              <a:t>Acute Care – Observation – Swingbed – Outpatient Infusions – ER – Wound Care – Specialty Care</a:t>
            </a:r>
          </a:p>
          <a:p>
            <a:pPr marL="342900" indent="-342900" algn="ctr">
              <a:lnSpc>
                <a:spcPts val="3359"/>
              </a:lnSpc>
              <a:buFont typeface="Arial" panose="020B0604020202020204" pitchFamily="34" charset="0"/>
              <a:buChar char="•"/>
            </a:pPr>
            <a:endParaRPr lang="en-US" sz="2400" b="1" dirty="0">
              <a:solidFill>
                <a:srgbClr val="2D262A"/>
              </a:solidFill>
              <a:latin typeface="Montserrat Classic"/>
            </a:endParaRPr>
          </a:p>
          <a:p>
            <a:pPr algn="ctr">
              <a:lnSpc>
                <a:spcPts val="3359"/>
              </a:lnSpc>
            </a:pPr>
            <a:r>
              <a:rPr lang="en-US" sz="2400" b="1" u="sng" dirty="0">
                <a:solidFill>
                  <a:srgbClr val="2D262A"/>
                </a:solidFill>
                <a:latin typeface="Montserrat Classic"/>
              </a:rPr>
              <a:t>Age Friendly Health System</a:t>
            </a:r>
          </a:p>
          <a:p>
            <a:pPr marL="342900" indent="-342900" algn="ctr">
              <a:lnSpc>
                <a:spcPts val="3359"/>
              </a:lnSpc>
              <a:buFont typeface="Wingdings" panose="05000000000000000000" pitchFamily="2" charset="2"/>
              <a:buChar char="q"/>
            </a:pPr>
            <a:r>
              <a:rPr lang="en-US" sz="2400" dirty="0">
                <a:solidFill>
                  <a:srgbClr val="2D262A"/>
                </a:solidFill>
                <a:latin typeface="Montserrat Classic"/>
              </a:rPr>
              <a:t>High geriatric population</a:t>
            </a:r>
          </a:p>
          <a:p>
            <a:pPr marL="342900" indent="-342900" algn="ctr">
              <a:lnSpc>
                <a:spcPts val="3359"/>
              </a:lnSpc>
              <a:buFont typeface="Wingdings" panose="05000000000000000000" pitchFamily="2" charset="2"/>
              <a:buChar char="q"/>
            </a:pPr>
            <a:r>
              <a:rPr lang="en-US" sz="2400" dirty="0">
                <a:solidFill>
                  <a:srgbClr val="2D262A"/>
                </a:solidFill>
                <a:latin typeface="Montserrat Classic"/>
              </a:rPr>
              <a:t>Priority patients included swingbed patients</a:t>
            </a:r>
          </a:p>
          <a:p>
            <a:pPr marL="342900" indent="-342900" algn="ctr">
              <a:lnSpc>
                <a:spcPts val="3359"/>
              </a:lnSpc>
              <a:buFont typeface="Arial" panose="020B0604020202020204" pitchFamily="34" charset="0"/>
              <a:buChar char="•"/>
            </a:pPr>
            <a:endParaRPr lang="en-US" sz="2400" dirty="0">
              <a:solidFill>
                <a:srgbClr val="2D262A"/>
              </a:solidFill>
              <a:latin typeface="Montserrat Classic"/>
            </a:endParaRPr>
          </a:p>
          <a:p>
            <a:pPr algn="ctr">
              <a:lnSpc>
                <a:spcPts val="3359"/>
              </a:lnSpc>
            </a:pPr>
            <a:r>
              <a:rPr lang="en-US" sz="2400" b="1" u="sng" dirty="0">
                <a:solidFill>
                  <a:srgbClr val="2D262A"/>
                </a:solidFill>
                <a:latin typeface="Montserrat Classic"/>
              </a:rPr>
              <a:t>Mission</a:t>
            </a:r>
          </a:p>
          <a:p>
            <a:pPr marL="342900" indent="-342900" algn="ctr">
              <a:lnSpc>
                <a:spcPts val="3359"/>
              </a:lnSpc>
              <a:buFont typeface="Wingdings" panose="05000000000000000000" pitchFamily="2" charset="2"/>
              <a:buChar char="q"/>
            </a:pPr>
            <a:r>
              <a:rPr lang="en-US" sz="2400" dirty="0">
                <a:solidFill>
                  <a:srgbClr val="2D262A"/>
                </a:solidFill>
                <a:latin typeface="Montserrat Classic"/>
              </a:rPr>
              <a:t>At </a:t>
            </a:r>
            <a:r>
              <a:rPr lang="en-US" sz="2400" dirty="0" err="1">
                <a:solidFill>
                  <a:srgbClr val="2D262A"/>
                </a:solidFill>
                <a:latin typeface="Montserrat Classic"/>
              </a:rPr>
              <a:t>CommonSpirit</a:t>
            </a:r>
            <a:r>
              <a:rPr lang="en-US" sz="2400" dirty="0">
                <a:solidFill>
                  <a:srgbClr val="2D262A"/>
                </a:solidFill>
                <a:latin typeface="Montserrat Classic"/>
              </a:rPr>
              <a:t> Health, we make the healing presence of God known in our world by improving the health of the people we serve, especially those who are vulnerable, while we advance social justice for all.</a:t>
            </a:r>
          </a:p>
        </p:txBody>
      </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3"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43" name="Picture 3" descr="https://lh7-rt.googleusercontent.com/docsz/AD_4nXfaGRlKIdnTSZEx5iSrPniRVS_eT-iVYk0SLJvMZKdgIBXydCkoEleGCNwvE6ILIAMeU8Fc6ZO-IJ5vC1pcWNlAnqyhYx6fttgC2NreBCQy-z8dHDL7iBjmtYLo6GIxdWQ7TDsipq2kDWekCOCmeGoKiuB5?key=kocWR1N3TkBHD_jK6cbA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30957" y="9715500"/>
            <a:ext cx="409575" cy="409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I Health Plainview | CHI Health">
            <a:extLst>
              <a:ext uri="{FF2B5EF4-FFF2-40B4-BE49-F238E27FC236}">
                <a16:creationId xmlns="" xmlns:a16="http://schemas.microsoft.com/office/drawing/2014/main" id="{1D577246-D3F8-1FB1-D479-F03C356D40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201" y="2808432"/>
            <a:ext cx="8720332" cy="4614863"/>
          </a:xfrm>
          <a:prstGeom prst="rect">
            <a:avLst/>
          </a:prstGeom>
          <a:noFill/>
          <a:effectLst>
            <a:outerShdw blurRad="50800" dist="38100" dir="10800000" sx="103000" sy="103000" algn="r"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2151354"/>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Building the Team</a:t>
            </a:r>
          </a:p>
        </p:txBody>
      </p:sp>
      <p:sp>
        <p:nvSpPr>
          <p:cNvPr id="4" name="TextBox 4"/>
          <p:cNvSpPr txBox="1"/>
          <p:nvPr/>
        </p:nvSpPr>
        <p:spPr>
          <a:xfrm>
            <a:off x="687091" y="3034864"/>
            <a:ext cx="16230600"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Quality </a:t>
            </a:r>
          </a:p>
          <a:p>
            <a:pPr marL="342900" indent="-342900">
              <a:buFont typeface="Arial" panose="020B0604020202020204" pitchFamily="34" charset="0"/>
              <a:buChar char="•"/>
            </a:pPr>
            <a:r>
              <a:rPr lang="en-US" sz="4000" dirty="0">
                <a:solidFill>
                  <a:srgbClr val="2D262A"/>
                </a:solidFill>
                <a:latin typeface="Montserrat Classic"/>
              </a:rPr>
              <a:t>Case Management</a:t>
            </a:r>
          </a:p>
          <a:p>
            <a:pPr marL="342900" indent="-342900">
              <a:buFont typeface="Arial" panose="020B0604020202020204" pitchFamily="34" charset="0"/>
              <a:buChar char="•"/>
            </a:pPr>
            <a:r>
              <a:rPr lang="en-US" sz="4000" dirty="0">
                <a:solidFill>
                  <a:srgbClr val="2D262A"/>
                </a:solidFill>
                <a:latin typeface="Montserrat Classic"/>
              </a:rPr>
              <a:t>Providers</a:t>
            </a:r>
          </a:p>
          <a:p>
            <a:pPr marL="342900" indent="-342900">
              <a:buFont typeface="Arial" panose="020B0604020202020204" pitchFamily="34" charset="0"/>
              <a:buChar char="•"/>
            </a:pPr>
            <a:r>
              <a:rPr lang="en-US" sz="4000" dirty="0" smtClean="0">
                <a:solidFill>
                  <a:srgbClr val="2D262A"/>
                </a:solidFill>
                <a:latin typeface="Montserrat Classic"/>
              </a:rPr>
              <a:t>PT/OT</a:t>
            </a:r>
          </a:p>
          <a:p>
            <a:pPr marL="342900" indent="-342900">
              <a:buFont typeface="Arial" panose="020B0604020202020204" pitchFamily="34" charset="0"/>
              <a:buChar char="•"/>
            </a:pPr>
            <a:r>
              <a:rPr lang="en-US" sz="4000" dirty="0" smtClean="0">
                <a:solidFill>
                  <a:srgbClr val="2D262A"/>
                </a:solidFill>
                <a:latin typeface="Montserrat Classic"/>
              </a:rPr>
              <a:t>Nurses</a:t>
            </a: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Senior </a:t>
            </a:r>
            <a:r>
              <a:rPr lang="en-US" sz="4000" dirty="0" smtClean="0">
                <a:solidFill>
                  <a:srgbClr val="2D262A"/>
                </a:solidFill>
                <a:latin typeface="Montserrat Classic"/>
              </a:rPr>
              <a:t>Leadership</a:t>
            </a:r>
            <a:endParaRPr lang="en-US" sz="4000" dirty="0">
              <a:solidFill>
                <a:srgbClr val="2D262A"/>
              </a:solidFill>
              <a:latin typeface="Montserrat Classic"/>
            </a:endParaRPr>
          </a:p>
        </p:txBody>
      </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pic>
        <p:nvPicPr>
          <p:cNvPr id="2050" name="Picture 2" descr="4Ms Framework ​of an Age-Friendly Health System (with descriptions)">
            <a:extLst>
              <a:ext uri="{FF2B5EF4-FFF2-40B4-BE49-F238E27FC236}">
                <a16:creationId xmlns="" xmlns:a16="http://schemas.microsoft.com/office/drawing/2014/main" id="{AA358997-1DD8-DA12-4D73-06D0FCBD6B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489121"/>
            <a:ext cx="11189473" cy="75749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9219" name="Picture 3" descr="https://lh7-rt.googleusercontent.com/docsz/AD_4nXfaGRlKIdnTSZEx5iSrPniRVS_eT-iVYk0SLJvMZKdgIBXydCkoEleGCNwvE6ILIAMeU8Fc6ZO-IJ5vC1pcWNlAnqyhYx6fttgC2NreBCQy-z8dHDL7iBjmtYLo6GIxdWQ7TDsipq2kDWekCOCmeGoKiuB5?key=kocWR1N3TkBHD_jK6cbAb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34666" y="9410700"/>
            <a:ext cx="409575"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78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AIM Statement</a:t>
            </a:r>
          </a:p>
        </p:txBody>
      </p:sp>
      <p:sp>
        <p:nvSpPr>
          <p:cNvPr id="17" name="TextBox 17"/>
          <p:cNvSpPr txBox="1"/>
          <p:nvPr/>
        </p:nvSpPr>
        <p:spPr>
          <a:xfrm>
            <a:off x="938475" y="3551935"/>
            <a:ext cx="16230600" cy="481157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3200" dirty="0" smtClean="0">
                <a:solidFill>
                  <a:srgbClr val="2D262A"/>
                </a:solidFill>
                <a:latin typeface="Montserrat Classic"/>
              </a:rPr>
              <a:t>By January 2025, CHI Health Plainview will consistently answer all 4Ms care and implement throughout care plans for 10 patients 65+ years old, thus focusing on patient’s wellness and strengths rather than only on their disease.</a:t>
            </a:r>
          </a:p>
          <a:p>
            <a:pPr marL="342900" indent="-342900">
              <a:buFont typeface="Arial" panose="020B0604020202020204" pitchFamily="34" charset="0"/>
              <a:buChar char="•"/>
            </a:pPr>
            <a:endParaRPr lang="en-US" sz="3200" dirty="0">
              <a:solidFill>
                <a:srgbClr val="2D262A"/>
              </a:solidFill>
              <a:latin typeface="Montserrat Classic"/>
            </a:endParaRPr>
          </a:p>
          <a:p>
            <a:r>
              <a:rPr lang="en-US" sz="3200" dirty="0" smtClean="0">
                <a:solidFill>
                  <a:srgbClr val="2D262A"/>
                </a:solidFill>
                <a:latin typeface="Montserrat Classic"/>
              </a:rPr>
              <a:t> </a:t>
            </a:r>
            <a:endParaRPr lang="en-US" sz="3200" dirty="0">
              <a:solidFill>
                <a:srgbClr val="2D262A"/>
              </a:solidFill>
              <a:latin typeface="Montserrat Classic"/>
            </a:endParaRPr>
          </a:p>
          <a:p>
            <a:pPr marL="457200" indent="-457200">
              <a:buFont typeface="Arial" panose="020B0604020202020204" pitchFamily="34" charset="0"/>
              <a:buChar char="•"/>
            </a:pPr>
            <a:r>
              <a:rPr lang="en-US" sz="3200" dirty="0" smtClean="0">
                <a:solidFill>
                  <a:srgbClr val="2D262A"/>
                </a:solidFill>
                <a:latin typeface="Montserrat Classic"/>
              </a:rPr>
              <a:t>We </a:t>
            </a:r>
            <a:r>
              <a:rPr lang="en-US" sz="3200" dirty="0">
                <a:solidFill>
                  <a:srgbClr val="2D262A"/>
                </a:solidFill>
                <a:latin typeface="Montserrat Classic"/>
              </a:rPr>
              <a:t>will achieve “Age-Friendly Health System – Committed to Care Excellence” by submitting data proving our patients 65 years and older are </a:t>
            </a:r>
            <a:r>
              <a:rPr lang="en-US" sz="3200" dirty="0" smtClean="0">
                <a:solidFill>
                  <a:srgbClr val="2D262A"/>
                </a:solidFill>
                <a:latin typeface="Montserrat Classic"/>
              </a:rPr>
              <a:t>consistently asked </a:t>
            </a:r>
            <a:r>
              <a:rPr lang="en-US" sz="3200" dirty="0">
                <a:solidFill>
                  <a:srgbClr val="2D262A"/>
                </a:solidFill>
                <a:latin typeface="Montserrat Classic"/>
              </a:rPr>
              <a:t>the 4Ms and it is </a:t>
            </a:r>
            <a:r>
              <a:rPr lang="en-US" sz="3200" dirty="0" smtClean="0">
                <a:solidFill>
                  <a:srgbClr val="2D262A"/>
                </a:solidFill>
                <a:latin typeface="Montserrat Classic"/>
              </a:rPr>
              <a:t>implemented </a:t>
            </a:r>
            <a:r>
              <a:rPr lang="en-US" sz="3200" dirty="0">
                <a:solidFill>
                  <a:srgbClr val="2D262A"/>
                </a:solidFill>
                <a:latin typeface="Montserrat Classic"/>
              </a:rPr>
              <a:t>into their care.  </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2"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8195" name="Picture 3" descr="https://lh7-rt.googleusercontent.com/docsz/AD_4nXfaGRlKIdnTSZEx5iSrPniRVS_eT-iVYk0SLJvMZKdgIBXydCkoEleGCNwvE6ILIAMeU8Fc6ZO-IJ5vC1pcWNlAnqyhYx6fttgC2NreBCQy-z8dHDL7iBjmtYLo6GIxdWQ7TDsipq2kDWekCOCmeGoKiuB5?key=kocWR1N3TkBHD_jK6cbA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69075" y="9612398"/>
            <a:ext cx="409575" cy="40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Measuring Success</a:t>
            </a:r>
          </a:p>
        </p:txBody>
      </p:sp>
      <p:sp>
        <p:nvSpPr>
          <p:cNvPr id="17" name="TextBox 17"/>
          <p:cNvSpPr txBox="1"/>
          <p:nvPr/>
        </p:nvSpPr>
        <p:spPr>
          <a:xfrm>
            <a:off x="938475" y="3551935"/>
            <a:ext cx="16230600" cy="4744889"/>
          </a:xfrm>
          <a:prstGeom prst="rect">
            <a:avLst/>
          </a:prstGeom>
        </p:spPr>
        <p:txBody>
          <a:bodyPr wrap="square" lIns="0" tIns="0" rIns="0" bIns="0" rtlCol="0" anchor="t">
            <a:spAutoFit/>
          </a:bodyPr>
          <a:lstStyle/>
          <a:p>
            <a:pPr marL="571500" indent="-571500">
              <a:buFont typeface="Wingdings" panose="05000000000000000000" pitchFamily="2" charset="2"/>
              <a:buChar char="Ø"/>
            </a:pPr>
            <a:r>
              <a:rPr lang="en-US" sz="4000" dirty="0">
                <a:solidFill>
                  <a:srgbClr val="2D262A"/>
                </a:solidFill>
                <a:latin typeface="Montserrat Classic"/>
              </a:rPr>
              <a:t>Total number of “Age-Friendly” swing bed patients</a:t>
            </a:r>
          </a:p>
          <a:p>
            <a:pPr marL="571500" indent="-571500">
              <a:buFont typeface="Wingdings" panose="05000000000000000000" pitchFamily="2" charset="2"/>
              <a:buChar char="Ø"/>
            </a:pPr>
            <a:r>
              <a:rPr lang="en-US" sz="4000" dirty="0">
                <a:solidFill>
                  <a:srgbClr val="2D262A"/>
                </a:solidFill>
                <a:latin typeface="Montserrat Classic"/>
              </a:rPr>
              <a:t>Run report from EPIC to see:</a:t>
            </a:r>
          </a:p>
          <a:p>
            <a:pPr marL="1028700" lvl="1" indent="-571500">
              <a:buFont typeface="Wingdings" panose="05000000000000000000" pitchFamily="2" charset="2"/>
              <a:buChar char="Ø"/>
            </a:pPr>
            <a:r>
              <a:rPr lang="en-US" sz="4000" dirty="0">
                <a:solidFill>
                  <a:srgbClr val="2D262A"/>
                </a:solidFill>
                <a:latin typeface="Montserrat Classic"/>
              </a:rPr>
              <a:t>if patient is being screened for delirium using the CAM-</a:t>
            </a:r>
            <a:r>
              <a:rPr lang="en-US" sz="4000" dirty="0" err="1">
                <a:solidFill>
                  <a:srgbClr val="2D262A"/>
                </a:solidFill>
                <a:latin typeface="Montserrat Classic"/>
              </a:rPr>
              <a:t>nonICU</a:t>
            </a:r>
            <a:endParaRPr lang="en-US" sz="4000" dirty="0">
              <a:solidFill>
                <a:srgbClr val="2D262A"/>
              </a:solidFill>
              <a:latin typeface="Montserrat Classic"/>
            </a:endParaRPr>
          </a:p>
          <a:p>
            <a:pPr marL="1028700" lvl="1" indent="-571500">
              <a:buFont typeface="Wingdings" panose="05000000000000000000" pitchFamily="2" charset="2"/>
              <a:buChar char="Ø"/>
            </a:pPr>
            <a:r>
              <a:rPr lang="en-US" sz="4000" dirty="0">
                <a:solidFill>
                  <a:srgbClr val="2D262A"/>
                </a:solidFill>
                <a:latin typeface="Montserrat Classic"/>
              </a:rPr>
              <a:t>If patient was asked the What Matters questions</a:t>
            </a:r>
          </a:p>
          <a:p>
            <a:pPr marL="1028700" lvl="1" indent="-571500">
              <a:buFont typeface="Wingdings" panose="05000000000000000000" pitchFamily="2" charset="2"/>
              <a:buChar char="Ø"/>
            </a:pPr>
            <a:r>
              <a:rPr lang="en-US" sz="4000" dirty="0">
                <a:solidFill>
                  <a:srgbClr val="2D262A"/>
                </a:solidFill>
                <a:latin typeface="Montserrat Classic"/>
              </a:rPr>
              <a:t>If PT did an admission TUG assessment</a:t>
            </a:r>
          </a:p>
          <a:p>
            <a:pPr marL="1028700" lvl="1" indent="-571500">
              <a:buFont typeface="Wingdings" panose="05000000000000000000" pitchFamily="2" charset="2"/>
              <a:buChar char="Ø"/>
            </a:pPr>
            <a:r>
              <a:rPr lang="en-US" sz="4000" dirty="0" smtClean="0">
                <a:solidFill>
                  <a:srgbClr val="2D262A"/>
                </a:solidFill>
                <a:latin typeface="Montserrat Classic"/>
              </a:rPr>
              <a:t>De-prescribe </a:t>
            </a:r>
            <a:r>
              <a:rPr lang="en-US" sz="4000" dirty="0">
                <a:solidFill>
                  <a:srgbClr val="2D262A"/>
                </a:solidFill>
                <a:latin typeface="Montserrat Classic"/>
              </a:rPr>
              <a:t>high risk medications if applicable</a:t>
            </a:r>
          </a:p>
          <a:p>
            <a:pPr marL="342900" indent="-342900">
              <a:lnSpc>
                <a:spcPts val="3359"/>
              </a:lnSpc>
              <a:buFont typeface="Wingdings" panose="05000000000000000000" pitchFamily="2" charset="2"/>
              <a:buChar char="Ø"/>
            </a:pPr>
            <a:endParaRPr lang="en-US" sz="24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2"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171" name="Picture 3" descr="https://lh7-rt.googleusercontent.com/docsz/AD_4nXfaGRlKIdnTSZEx5iSrPniRVS_eT-iVYk0SLJvMZKdgIBXydCkoEleGCNwvE6ILIAMeU8Fc6ZO-IJ5vC1pcWNlAnqyhYx6fttgC2NreBCQy-z8dHDL7iBjmtYLo6GIxdWQ7TDsipq2kDWekCOCmeGoKiuB5?key=kocWR1N3TkBHD_jK6cbA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82266" y="9715500"/>
            <a:ext cx="409575"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49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Selecting Changes</a:t>
            </a:r>
          </a:p>
        </p:txBody>
      </p:sp>
      <p:sp>
        <p:nvSpPr>
          <p:cNvPr id="17" name="TextBox 17"/>
          <p:cNvSpPr txBox="1"/>
          <p:nvPr/>
        </p:nvSpPr>
        <p:spPr>
          <a:xfrm>
            <a:off x="938475" y="3551935"/>
            <a:ext cx="16230600" cy="4375557"/>
          </a:xfrm>
          <a:prstGeom prst="rect">
            <a:avLst/>
          </a:prstGeom>
        </p:spPr>
        <p:txBody>
          <a:bodyPr wrap="square" lIns="0" tIns="0" rIns="0" bIns="0" rtlCol="0" anchor="t">
            <a:spAutoFit/>
          </a:bodyPr>
          <a:lstStyle/>
          <a:p>
            <a:pPr marL="800100" lvl="1" indent="-342900">
              <a:buFont typeface="Arial" panose="020B0604020202020204" pitchFamily="34" charset="0"/>
              <a:buChar char="•"/>
            </a:pPr>
            <a:r>
              <a:rPr lang="en-US" sz="3200" dirty="0">
                <a:latin typeface="Montserrat Classic" panose="020B0604020202020204" charset="0"/>
              </a:rPr>
              <a:t>Brainstorm change options with team</a:t>
            </a:r>
          </a:p>
          <a:p>
            <a:pPr marL="800100" lvl="1" indent="-342900">
              <a:buFont typeface="Arial" panose="020B0604020202020204" pitchFamily="34" charset="0"/>
              <a:buChar char="•"/>
            </a:pPr>
            <a:r>
              <a:rPr lang="en-US" sz="3200" dirty="0">
                <a:latin typeface="Montserrat Classic" panose="020B0604020202020204" charset="0"/>
              </a:rPr>
              <a:t>Case manager will start asking “What Matters” questions on admission</a:t>
            </a:r>
          </a:p>
          <a:p>
            <a:pPr marL="800100" lvl="1" indent="-342900">
              <a:buFont typeface="Arial" panose="020B0604020202020204" pitchFamily="34" charset="0"/>
              <a:buChar char="•"/>
            </a:pPr>
            <a:r>
              <a:rPr lang="en-US" sz="3200" dirty="0">
                <a:latin typeface="Montserrat Classic" panose="020B0604020202020204" charset="0"/>
              </a:rPr>
              <a:t>PT will do a TUG assessment</a:t>
            </a:r>
          </a:p>
          <a:p>
            <a:pPr marL="800100" lvl="1" indent="-342900">
              <a:buFont typeface="Arial" panose="020B0604020202020204" pitchFamily="34" charset="0"/>
              <a:buChar char="•"/>
            </a:pPr>
            <a:r>
              <a:rPr lang="en-US" sz="3200" dirty="0">
                <a:latin typeface="Montserrat Classic" panose="020B0604020202020204" charset="0"/>
              </a:rPr>
              <a:t>Nurses will continue doing delirium screens</a:t>
            </a:r>
          </a:p>
          <a:p>
            <a:pPr marL="800100" lvl="1" indent="-342900">
              <a:buFont typeface="Arial" panose="020B0604020202020204" pitchFamily="34" charset="0"/>
              <a:buChar char="•"/>
            </a:pPr>
            <a:r>
              <a:rPr lang="en-US" sz="3200" dirty="0">
                <a:latin typeface="Montserrat Classic" panose="020B0604020202020204" charset="0"/>
              </a:rPr>
              <a:t>Providers will look at </a:t>
            </a:r>
            <a:r>
              <a:rPr lang="en-US" sz="3200" dirty="0" smtClean="0">
                <a:latin typeface="Montserrat Classic" panose="020B0604020202020204" charset="0"/>
              </a:rPr>
              <a:t>de-prescribing </a:t>
            </a:r>
            <a:r>
              <a:rPr lang="en-US" sz="3200" dirty="0">
                <a:latin typeface="Montserrat Classic" panose="020B0604020202020204" charset="0"/>
              </a:rPr>
              <a:t>medications if applicable</a:t>
            </a:r>
          </a:p>
          <a:p>
            <a:pPr marL="800100" lvl="1" indent="-342900">
              <a:buFont typeface="Arial" panose="020B0604020202020204" pitchFamily="34" charset="0"/>
              <a:buChar char="•"/>
            </a:pPr>
            <a:r>
              <a:rPr lang="en-US" sz="3200" dirty="0" smtClean="0">
                <a:latin typeface="Montserrat Classic" panose="020B0604020202020204" charset="0"/>
              </a:rPr>
              <a:t>Age-Friendly </a:t>
            </a:r>
            <a:r>
              <a:rPr lang="en-US" sz="3200" dirty="0">
                <a:latin typeface="Montserrat Classic" panose="020B0604020202020204" charset="0"/>
              </a:rPr>
              <a:t>leader will attend care rounds to assess the 4Ms are being </a:t>
            </a:r>
            <a:r>
              <a:rPr lang="en-US" sz="3200" dirty="0" smtClean="0">
                <a:latin typeface="Montserrat Classic" panose="020B0604020202020204" charset="0"/>
              </a:rPr>
              <a:t>provided and carried out in their plan of care.</a:t>
            </a:r>
            <a:endParaRPr lang="en-US" sz="3200" dirty="0">
              <a:latin typeface="Montserrat Classic" panose="020B0604020202020204" charset="0"/>
            </a:endParaRPr>
          </a:p>
          <a:p>
            <a:pPr marL="800100" lvl="1" indent="-342900">
              <a:buFont typeface="Arial" panose="020B0604020202020204" pitchFamily="34" charset="0"/>
              <a:buChar char="•"/>
            </a:pPr>
            <a:r>
              <a:rPr lang="en-US" sz="3200" dirty="0">
                <a:latin typeface="Montserrat Classic" panose="020B0604020202020204" charset="0"/>
              </a:rPr>
              <a:t>Study how this is working and make changes </a:t>
            </a:r>
            <a:r>
              <a:rPr lang="en-US" sz="3200" dirty="0" smtClean="0">
                <a:latin typeface="Montserrat Classic" panose="020B0604020202020204" charset="0"/>
              </a:rPr>
              <a:t>accordingly.</a:t>
            </a:r>
            <a:endParaRPr lang="en-US" sz="3200" dirty="0">
              <a:latin typeface="Montserrat Classic" panose="020B0604020202020204" charset="0"/>
            </a:endParaRPr>
          </a:p>
          <a:p>
            <a:pPr>
              <a:lnSpc>
                <a:spcPts val="3359"/>
              </a:lnSpc>
            </a:pPr>
            <a:endParaRPr lang="en-US" sz="24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2"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147" name="Picture 3" descr="https://lh7-rt.googleusercontent.com/docsz/AD_4nXfaGRlKIdnTSZEx5iSrPniRVS_eT-iVYk0SLJvMZKdgIBXydCkoEleGCNwvE6ILIAMeU8Fc6ZO-IJ5vC1pcWNlAnqyhYx6fttgC2NreBCQy-z8dHDL7iBjmtYLo6GIxdWQ7TDsipq2kDWekCOCmeGoKiuB5?key=kocWR1N3TkBHD_jK6cbA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49800" y="9639300"/>
            <a:ext cx="409575"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89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602673" y="2118327"/>
            <a:ext cx="13875327" cy="8063746"/>
          </a:xfrm>
          <a:prstGeom prst="rect">
            <a:avLst/>
          </a:prstGeom>
        </p:spPr>
        <p:txBody>
          <a:bodyPr wrap="square" lIns="0" tIns="0" rIns="0" bIns="0" rtlCol="0" anchor="t">
            <a:spAutoFit/>
          </a:bodyPr>
          <a:lstStyle/>
          <a:p>
            <a:pPr algn="l"/>
            <a:r>
              <a:rPr lang="en-US" sz="2000" b="1" i="0" dirty="0">
                <a:solidFill>
                  <a:srgbClr val="1B1B1B"/>
                </a:solidFill>
                <a:effectLst/>
                <a:latin typeface="Montserrat Classic" panose="020B0604020202020204" charset="0"/>
              </a:rPr>
              <a:t>Plan</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Assemble and Prepare the </a:t>
            </a:r>
            <a:r>
              <a:rPr lang="en-US" sz="2000" i="0" dirty="0" smtClean="0">
                <a:solidFill>
                  <a:srgbClr val="1B1B1B"/>
                </a:solidFill>
                <a:effectLst/>
                <a:latin typeface="Montserrat Classic" panose="020B0604020202020204" charset="0"/>
              </a:rPr>
              <a:t>Team</a:t>
            </a:r>
          </a:p>
          <a:p>
            <a:pPr marL="342900" indent="-342900">
              <a:buFont typeface="Wingdings" panose="05000000000000000000" pitchFamily="2" charset="2"/>
              <a:buChar char="ü"/>
            </a:pPr>
            <a:r>
              <a:rPr lang="en-US" sz="2000" dirty="0">
                <a:latin typeface="Montserrat Classic" panose="020B0604020202020204" charset="0"/>
              </a:rPr>
              <a:t>Matt came to CHI Plainview to review the project with key </a:t>
            </a:r>
            <a:r>
              <a:rPr lang="en-US" sz="2000" dirty="0" smtClean="0">
                <a:latin typeface="Montserrat Classic" panose="020B0604020202020204" charset="0"/>
              </a:rPr>
              <a:t>stakeholders</a:t>
            </a:r>
            <a:endParaRPr lang="en-US" sz="2000" i="0" dirty="0">
              <a:effectLst/>
              <a:latin typeface="Montserrat Classic" panose="020B0604020202020204" charset="0"/>
            </a:endParaRPr>
          </a:p>
          <a:p>
            <a:pPr marL="342900" indent="-342900" algn="l">
              <a:buFont typeface="Wingdings" panose="05000000000000000000" pitchFamily="2" charset="2"/>
              <a:buChar char="ü"/>
            </a:pPr>
            <a:r>
              <a:rPr lang="en-US" sz="2000" dirty="0">
                <a:solidFill>
                  <a:srgbClr val="1B1B1B"/>
                </a:solidFill>
                <a:latin typeface="Montserrat Classic" panose="020B0604020202020204" charset="0"/>
              </a:rPr>
              <a:t>Describe care consistent with the 4Ms</a:t>
            </a:r>
          </a:p>
          <a:p>
            <a:pPr marL="342900" indent="-342900" algn="l">
              <a:buFont typeface="Wingdings" panose="05000000000000000000" pitchFamily="2" charset="2"/>
              <a:buChar char="ü"/>
            </a:pPr>
            <a:r>
              <a:rPr lang="en-US" sz="2000" dirty="0">
                <a:solidFill>
                  <a:srgbClr val="1B1B1B"/>
                </a:solidFill>
                <a:latin typeface="Montserrat Classic" panose="020B0604020202020204" charset="0"/>
              </a:rPr>
              <a:t>Design or adapt your </a:t>
            </a:r>
            <a:r>
              <a:rPr lang="en-US" sz="2000" dirty="0" smtClean="0">
                <a:solidFill>
                  <a:srgbClr val="1B1B1B"/>
                </a:solidFill>
                <a:latin typeface="Montserrat Classic" panose="020B0604020202020204" charset="0"/>
              </a:rPr>
              <a:t>workflow</a:t>
            </a:r>
          </a:p>
          <a:p>
            <a:pPr marL="800100" lvl="1" indent="-342900">
              <a:buFont typeface="Wingdings" panose="05000000000000000000" pitchFamily="2" charset="2"/>
              <a:buChar char="ü"/>
            </a:pPr>
            <a:r>
              <a:rPr lang="en-US" sz="2000" dirty="0" smtClean="0">
                <a:solidFill>
                  <a:srgbClr val="1B1B1B"/>
                </a:solidFill>
                <a:latin typeface="Montserrat Classic" panose="020B0604020202020204" charset="0"/>
              </a:rPr>
              <a:t>Case Manager to ask What Matters questions on admission.</a:t>
            </a:r>
          </a:p>
          <a:p>
            <a:pPr marL="800100" lvl="1" indent="-342900">
              <a:buFont typeface="Wingdings" panose="05000000000000000000" pitchFamily="2" charset="2"/>
              <a:buChar char="ü"/>
            </a:pPr>
            <a:r>
              <a:rPr lang="en-US" sz="2000" dirty="0" smtClean="0">
                <a:solidFill>
                  <a:srgbClr val="1B1B1B"/>
                </a:solidFill>
                <a:latin typeface="Montserrat Classic" panose="020B0604020202020204" charset="0"/>
              </a:rPr>
              <a:t>PT will complete TUG assessment</a:t>
            </a:r>
          </a:p>
          <a:p>
            <a:pPr marL="800100" lvl="1" indent="-342900">
              <a:buFont typeface="Wingdings" panose="05000000000000000000" pitchFamily="2" charset="2"/>
              <a:buChar char="ü"/>
            </a:pPr>
            <a:r>
              <a:rPr lang="en-US" sz="2000" dirty="0" smtClean="0">
                <a:solidFill>
                  <a:srgbClr val="1B1B1B"/>
                </a:solidFill>
                <a:latin typeface="Montserrat Classic" panose="020B0604020202020204" charset="0"/>
              </a:rPr>
              <a:t>Nursing will complete delirium screening on admission and every shift</a:t>
            </a:r>
          </a:p>
          <a:p>
            <a:pPr marL="800100" lvl="1" indent="-342900">
              <a:buFont typeface="Wingdings" panose="05000000000000000000" pitchFamily="2" charset="2"/>
              <a:buChar char="ü"/>
            </a:pPr>
            <a:r>
              <a:rPr lang="en-US" sz="2000" dirty="0" smtClean="0">
                <a:solidFill>
                  <a:srgbClr val="1B1B1B"/>
                </a:solidFill>
                <a:latin typeface="Montserrat Classic" panose="020B0604020202020204" charset="0"/>
              </a:rPr>
              <a:t>Providers will </a:t>
            </a:r>
            <a:r>
              <a:rPr lang="en-US" sz="2000" dirty="0" smtClean="0">
                <a:solidFill>
                  <a:srgbClr val="1B1B1B"/>
                </a:solidFill>
                <a:latin typeface="Montserrat Classic" panose="020B0604020202020204" charset="0"/>
              </a:rPr>
              <a:t>de-prescribe </a:t>
            </a:r>
            <a:r>
              <a:rPr lang="en-US" sz="2000" dirty="0" smtClean="0">
                <a:solidFill>
                  <a:srgbClr val="1B1B1B"/>
                </a:solidFill>
                <a:latin typeface="Montserrat Classic" panose="020B0604020202020204" charset="0"/>
              </a:rPr>
              <a:t>unnecessary medications as seen applicable. </a:t>
            </a:r>
            <a:endParaRPr lang="en-US" sz="2000" dirty="0">
              <a:solidFill>
                <a:srgbClr val="1B1B1B"/>
              </a:solidFill>
              <a:latin typeface="Montserrat Classic" panose="020B0604020202020204" charset="0"/>
            </a:endParaRPr>
          </a:p>
          <a:p>
            <a:pPr algn="l"/>
            <a:r>
              <a:rPr lang="en-US" sz="2000" b="1" i="0" dirty="0" smtClean="0">
                <a:solidFill>
                  <a:srgbClr val="1B1B1B"/>
                </a:solidFill>
                <a:effectLst/>
                <a:latin typeface="Montserrat Classic" panose="020B0604020202020204" charset="0"/>
              </a:rPr>
              <a:t>Do</a:t>
            </a:r>
            <a:endParaRPr lang="en-US" sz="2000" b="1"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000" i="0" dirty="0" smtClean="0">
                <a:solidFill>
                  <a:srgbClr val="1B1B1B"/>
                </a:solidFill>
                <a:effectLst/>
                <a:latin typeface="Montserrat Classic" panose="020B0604020202020204" charset="0"/>
              </a:rPr>
              <a:t>Provide education to staff</a:t>
            </a:r>
          </a:p>
          <a:p>
            <a:pPr marL="342900" indent="-342900" algn="l">
              <a:buFont typeface="Wingdings" panose="05000000000000000000" pitchFamily="2" charset="2"/>
              <a:buChar char="ü"/>
            </a:pPr>
            <a:r>
              <a:rPr lang="en-US" sz="2000" i="0" dirty="0" smtClean="0">
                <a:solidFill>
                  <a:srgbClr val="1B1B1B"/>
                </a:solidFill>
                <a:effectLst/>
                <a:latin typeface="Montserrat Classic" panose="020B0604020202020204" charset="0"/>
              </a:rPr>
              <a:t>Provide </a:t>
            </a:r>
            <a:r>
              <a:rPr lang="en-US" sz="2000" i="0" dirty="0">
                <a:solidFill>
                  <a:srgbClr val="1B1B1B"/>
                </a:solidFill>
                <a:effectLst/>
                <a:latin typeface="Montserrat Classic" panose="020B0604020202020204" charset="0"/>
              </a:rPr>
              <a:t>the 4Ms </a:t>
            </a:r>
            <a:r>
              <a:rPr lang="en-US" sz="2000" i="0" dirty="0" smtClean="0">
                <a:solidFill>
                  <a:srgbClr val="1B1B1B"/>
                </a:solidFill>
                <a:effectLst/>
                <a:latin typeface="Montserrat Classic" panose="020B0604020202020204" charset="0"/>
              </a:rPr>
              <a:t>Care</a:t>
            </a:r>
            <a:endParaRPr lang="en-US" sz="2000" i="0" dirty="0">
              <a:solidFill>
                <a:srgbClr val="1B1B1B"/>
              </a:solidFill>
              <a:effectLst/>
              <a:latin typeface="Montserrat Classic" panose="020B0604020202020204" charset="0"/>
            </a:endParaRPr>
          </a:p>
          <a:p>
            <a:pPr algn="l"/>
            <a:r>
              <a:rPr lang="en-US" sz="2000" b="1" i="0" dirty="0" smtClean="0">
                <a:solidFill>
                  <a:srgbClr val="1B1B1B"/>
                </a:solidFill>
                <a:effectLst/>
                <a:latin typeface="Montserrat Classic" panose="020B0604020202020204" charset="0"/>
              </a:rPr>
              <a:t>Study</a:t>
            </a:r>
            <a:endParaRPr lang="en-US" sz="2000" b="1"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What did you learn? </a:t>
            </a:r>
            <a:endParaRPr lang="en-US" sz="2000" i="0" dirty="0" smtClean="0">
              <a:solidFill>
                <a:srgbClr val="1B1B1B"/>
              </a:solidFill>
              <a:effectLst/>
              <a:latin typeface="Montserrat Classic" panose="020B0604020202020204" charset="0"/>
            </a:endParaRPr>
          </a:p>
          <a:p>
            <a:pPr marL="800100" lvl="1" indent="-342900">
              <a:buFont typeface="Wingdings" panose="05000000000000000000" pitchFamily="2" charset="2"/>
              <a:buChar char="ü"/>
            </a:pPr>
            <a:r>
              <a:rPr lang="en-US" sz="2000" dirty="0" smtClean="0">
                <a:solidFill>
                  <a:srgbClr val="1B1B1B"/>
                </a:solidFill>
                <a:latin typeface="Montserrat Classic" panose="020B0604020202020204" charset="0"/>
              </a:rPr>
              <a:t>Case Manager was not charting the What Matters questions being asked.</a:t>
            </a:r>
          </a:p>
          <a:p>
            <a:pPr marL="800100" lvl="1" indent="-342900">
              <a:buFont typeface="Wingdings" panose="05000000000000000000" pitchFamily="2" charset="2"/>
              <a:buChar char="ü"/>
            </a:pPr>
            <a:r>
              <a:rPr lang="en-US" sz="2000" i="0" dirty="0" smtClean="0">
                <a:solidFill>
                  <a:srgbClr val="1B1B1B"/>
                </a:solidFill>
                <a:effectLst/>
                <a:latin typeface="Montserrat Classic" panose="020B0604020202020204" charset="0"/>
              </a:rPr>
              <a:t>PT was forgetting to do the TUG assessment on admission. </a:t>
            </a:r>
          </a:p>
          <a:p>
            <a:pPr marL="800100" lvl="1" indent="-342900">
              <a:buFont typeface="Wingdings" panose="05000000000000000000" pitchFamily="2" charset="2"/>
              <a:buChar char="ü"/>
            </a:pPr>
            <a:r>
              <a:rPr lang="en-US" sz="2000" dirty="0" smtClean="0">
                <a:solidFill>
                  <a:srgbClr val="1B1B1B"/>
                </a:solidFill>
                <a:latin typeface="Montserrat Classic" panose="020B0604020202020204" charset="0"/>
              </a:rPr>
              <a:t>Nursing was doing the delirium screening on admission and every shift. This is routine for the nurses and was not a change to their normal practice.</a:t>
            </a:r>
          </a:p>
          <a:p>
            <a:pPr marL="800100" lvl="1" indent="-342900">
              <a:buFont typeface="Wingdings" panose="05000000000000000000" pitchFamily="2" charset="2"/>
              <a:buChar char="ü"/>
            </a:pPr>
            <a:r>
              <a:rPr lang="en-US" sz="2000" i="0" dirty="0" smtClean="0">
                <a:solidFill>
                  <a:srgbClr val="1B1B1B"/>
                </a:solidFill>
                <a:effectLst/>
                <a:latin typeface="Montserrat Classic" panose="020B0604020202020204" charset="0"/>
              </a:rPr>
              <a:t>Nurses and providers do a medication reconciliation on admission and prior to discharge. This continues to be done with conscious thought of what high risk medications can be </a:t>
            </a:r>
            <a:r>
              <a:rPr lang="en-US" sz="2000" i="0" dirty="0" smtClean="0">
                <a:solidFill>
                  <a:srgbClr val="1B1B1B"/>
                </a:solidFill>
                <a:effectLst/>
                <a:latin typeface="Montserrat Classic" panose="020B0604020202020204" charset="0"/>
              </a:rPr>
              <a:t>de-prescribed</a:t>
            </a:r>
            <a:r>
              <a:rPr lang="en-US" sz="2000" i="0" dirty="0" smtClean="0">
                <a:solidFill>
                  <a:srgbClr val="1B1B1B"/>
                </a:solidFill>
                <a:effectLst/>
                <a:latin typeface="Montserrat Classic" panose="020B0604020202020204" charset="0"/>
              </a:rPr>
              <a:t>. </a:t>
            </a:r>
          </a:p>
          <a:p>
            <a:pPr algn="l"/>
            <a:r>
              <a:rPr lang="en-US" sz="2000" b="1" i="0" dirty="0" smtClean="0">
                <a:solidFill>
                  <a:srgbClr val="1B1B1B"/>
                </a:solidFill>
                <a:effectLst/>
                <a:latin typeface="Montserrat Classic" panose="020B0604020202020204" charset="0"/>
              </a:rPr>
              <a:t>Act</a:t>
            </a:r>
            <a:endParaRPr lang="en-US" sz="2000" b="1" i="0" dirty="0">
              <a:solidFill>
                <a:srgbClr val="1B1B1B"/>
              </a:solidFill>
              <a:effectLst/>
              <a:latin typeface="Montserrat Classic" panose="020B0604020202020204" charset="0"/>
            </a:endParaRPr>
          </a:p>
          <a:p>
            <a:pPr marL="800100" lvl="1" indent="-342900">
              <a:buFont typeface="Wingdings" panose="05000000000000000000" pitchFamily="2" charset="2"/>
              <a:buChar char="ü"/>
            </a:pPr>
            <a:r>
              <a:rPr lang="en-US" sz="2000" dirty="0" smtClean="0">
                <a:solidFill>
                  <a:srgbClr val="1B1B1B"/>
                </a:solidFill>
                <a:latin typeface="Montserrat Classic" panose="020B0604020202020204" charset="0"/>
              </a:rPr>
              <a:t>Case </a:t>
            </a:r>
            <a:r>
              <a:rPr lang="en-US" sz="2000" dirty="0">
                <a:solidFill>
                  <a:srgbClr val="1B1B1B"/>
                </a:solidFill>
                <a:latin typeface="Montserrat Classic" panose="020B0604020202020204" charset="0"/>
              </a:rPr>
              <a:t>Manager needed to update her template for admissions to include what matters as a topic so it wouldn’t get omitted</a:t>
            </a:r>
            <a:r>
              <a:rPr lang="en-US" sz="2000" dirty="0" smtClean="0">
                <a:solidFill>
                  <a:srgbClr val="1B1B1B"/>
                </a:solidFill>
                <a:latin typeface="Montserrat Classic" panose="020B0604020202020204" charset="0"/>
              </a:rPr>
              <a:t>. She did this and it is working better and capturing “what matters” answers</a:t>
            </a:r>
            <a:endParaRPr lang="en-US" sz="2000" dirty="0">
              <a:solidFill>
                <a:srgbClr val="1B1B1B"/>
              </a:solidFill>
              <a:latin typeface="Montserrat Classic" panose="020B0604020202020204" charset="0"/>
            </a:endParaRPr>
          </a:p>
          <a:p>
            <a:pPr marL="800100" lvl="1" indent="-342900">
              <a:buFont typeface="Wingdings" panose="05000000000000000000" pitchFamily="2" charset="2"/>
              <a:buChar char="ü"/>
            </a:pPr>
            <a:r>
              <a:rPr lang="en-US" sz="2000" dirty="0" smtClean="0">
                <a:solidFill>
                  <a:srgbClr val="1B1B1B"/>
                </a:solidFill>
                <a:latin typeface="Montserrat Classic" panose="020B0604020202020204" charset="0"/>
              </a:rPr>
              <a:t>PT </a:t>
            </a:r>
            <a:r>
              <a:rPr lang="en-US" sz="2000" dirty="0">
                <a:solidFill>
                  <a:srgbClr val="1B1B1B"/>
                </a:solidFill>
                <a:latin typeface="Montserrat Classic" panose="020B0604020202020204" charset="0"/>
              </a:rPr>
              <a:t>leader made a spreadsheet for Age Friendly patients so they can check off that TUG was done on admission</a:t>
            </a:r>
            <a:r>
              <a:rPr lang="en-US" sz="2000" dirty="0" smtClean="0">
                <a:solidFill>
                  <a:srgbClr val="1B1B1B"/>
                </a:solidFill>
                <a:latin typeface="Montserrat Classic" panose="020B0604020202020204" charset="0"/>
              </a:rPr>
              <a:t>. This has shown improvement.</a:t>
            </a:r>
            <a:endParaRPr lang="en-US" sz="2000" dirty="0">
              <a:solidFill>
                <a:srgbClr val="1B1B1B"/>
              </a:solidFill>
              <a:latin typeface="Montserrat Classic" panose="020B0604020202020204" charset="0"/>
            </a:endParaRPr>
          </a:p>
          <a:p>
            <a:pPr marL="342900" indent="-342900" algn="l">
              <a:buFont typeface="Wingdings" panose="05000000000000000000" pitchFamily="2" charset="2"/>
              <a:buChar char="ü"/>
            </a:pPr>
            <a:endParaRPr lang="en-US" sz="2400" i="0" dirty="0">
              <a:solidFill>
                <a:srgbClr val="FF0000"/>
              </a:solidFill>
              <a:effectLst/>
              <a:latin typeface="Montserrat Classic" panose="020B0604020202020204" charset="0"/>
            </a:endParaRPr>
          </a:p>
        </p:txBody>
      </p:sp>
      <p:sp>
        <p:nvSpPr>
          <p:cNvPr id="26" name="Freeform 26"/>
          <p:cNvSpPr/>
          <p:nvPr/>
        </p:nvSpPr>
        <p:spPr>
          <a:xfrm>
            <a:off x="602673" y="937094"/>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pic>
        <p:nvPicPr>
          <p:cNvPr id="28" name="Picture 2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78227" y="496042"/>
            <a:ext cx="2758345" cy="412279"/>
          </a:xfrm>
          <a:prstGeom prst="rect">
            <a:avLst/>
          </a:prstGeom>
        </p:spPr>
      </p:pic>
      <p:sp>
        <p:nvSpPr>
          <p:cNvPr id="29" name="TextBox 7">
            <a:extLst>
              <a:ext uri="{FF2B5EF4-FFF2-40B4-BE49-F238E27FC236}">
                <a16:creationId xmlns="" xmlns:a16="http://schemas.microsoft.com/office/drawing/2014/main" id="{B313D652-9C39-7482-6AFD-DA9FBABC230A}"/>
              </a:ext>
            </a:extLst>
          </p:cNvPr>
          <p:cNvSpPr txBox="1"/>
          <p:nvPr/>
        </p:nvSpPr>
        <p:spPr>
          <a:xfrm>
            <a:off x="4267200" y="1181123"/>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31" name="Picture 30">
            <a:extLst>
              <a:ext uri="{FF2B5EF4-FFF2-40B4-BE49-F238E27FC236}">
                <a16:creationId xmlns="" xmlns:a16="http://schemas.microsoft.com/office/drawing/2014/main" id="{D39FB019-C70B-6DDB-ECEA-95FB029A55C2}"/>
              </a:ext>
            </a:extLst>
          </p:cNvPr>
          <p:cNvPicPr>
            <a:picLocks noChangeAspect="1"/>
          </p:cNvPicPr>
          <p:nvPr/>
        </p:nvPicPr>
        <p:blipFill>
          <a:blip r:embed="rId4"/>
          <a:stretch>
            <a:fillRect/>
          </a:stretch>
        </p:blipFill>
        <p:spPr>
          <a:xfrm>
            <a:off x="14478000" y="1121150"/>
            <a:ext cx="3337654" cy="6573167"/>
          </a:xfrm>
          <a:prstGeom prst="rect">
            <a:avLst/>
          </a:prstGeom>
        </p:spPr>
      </p:pic>
      <p:sp>
        <p:nvSpPr>
          <p:cNvPr id="5" name="TextBox 4"/>
          <p:cNvSpPr txBox="1"/>
          <p:nvPr/>
        </p:nvSpPr>
        <p:spPr>
          <a:xfrm>
            <a:off x="4648200" y="1719135"/>
            <a:ext cx="6858000" cy="369332"/>
          </a:xfrm>
          <a:prstGeom prst="rect">
            <a:avLst/>
          </a:prstGeom>
          <a:noFill/>
        </p:spPr>
        <p:txBody>
          <a:bodyPr wrap="square" rtlCol="0">
            <a:spAutoFit/>
          </a:bodyPr>
          <a:lstStyle/>
          <a:p>
            <a:r>
              <a:rPr lang="en-US" dirty="0" smtClean="0"/>
              <a:t>Getting Age Friendly Implemented at CHI Health Plainview</a:t>
            </a:r>
            <a:endParaRPr lang="en-US" dirty="0"/>
          </a:p>
        </p:txBody>
      </p:sp>
      <p:sp>
        <p:nvSpPr>
          <p:cNvPr id="6"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125" name="Picture 5" descr="https://lh7-rt.googleusercontent.com/docsz/AD_4nXfaGRlKIdnTSZEx5iSrPniRVS_eT-iVYk0SLJvMZKdgIBXydCkoEleGCNwvE6ILIAMeU8Fc6ZO-IJ5vC1pcWNlAnqyhYx6fttgC2NreBCQy-z8dHDL7iBjmtYLo6GIxdWQ7TDsipq2kDWekCOCmeGoKiuB5?key=kocWR1N3TkBHD_jK6cbAb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10866" y="9563100"/>
            <a:ext cx="409575" cy="40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042555" y="219551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Data and Trends</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 xmlns:a16="http://schemas.microsoft.com/office/drawing/2014/main" id="{A3625C02-4935-4C92-3FAA-5D727F0CF65A}"/>
              </a:ext>
            </a:extLst>
          </p:cNvPr>
          <p:cNvSpPr txBox="1"/>
          <p:nvPr/>
        </p:nvSpPr>
        <p:spPr>
          <a:xfrm>
            <a:off x="1600200" y="2910324"/>
            <a:ext cx="15087600" cy="4801314"/>
          </a:xfrm>
          <a:prstGeom prst="rect">
            <a:avLst/>
          </a:prstGeom>
          <a:noFill/>
        </p:spPr>
        <p:txBody>
          <a:bodyPr wrap="square">
            <a:spAutoFit/>
          </a:bodyPr>
          <a:lstStyle/>
          <a:p>
            <a:r>
              <a:rPr lang="en-US" sz="3000" dirty="0" smtClean="0">
                <a:latin typeface="Montserrat Classic" panose="020B0604020202020204" charset="0"/>
              </a:rPr>
              <a:t>Data from August - September: </a:t>
            </a:r>
            <a:endParaRPr lang="en-US" sz="3000" dirty="0">
              <a:latin typeface="Montserrat Classic" panose="020B0604020202020204" charset="0"/>
            </a:endParaRPr>
          </a:p>
          <a:p>
            <a:pPr marL="457200" indent="-457200">
              <a:buFont typeface="Courier New" panose="02070309020205020404" pitchFamily="49" charset="0"/>
              <a:buChar char="o"/>
            </a:pPr>
            <a:r>
              <a:rPr lang="en-US" sz="3000" dirty="0">
                <a:latin typeface="Montserrat Classic" panose="020B0604020202020204" charset="0"/>
              </a:rPr>
              <a:t>What matters questions </a:t>
            </a:r>
            <a:r>
              <a:rPr lang="en-US" sz="3000" dirty="0" smtClean="0">
                <a:latin typeface="Montserrat Classic" panose="020B0604020202020204" charset="0"/>
              </a:rPr>
              <a:t>have been asked 67%</a:t>
            </a:r>
            <a:endParaRPr lang="en-US" sz="3000" dirty="0">
              <a:latin typeface="Montserrat Classic" panose="020B0604020202020204" charset="0"/>
            </a:endParaRPr>
          </a:p>
          <a:p>
            <a:pPr marL="457200" indent="-457200">
              <a:buFont typeface="Courier New" panose="02070309020205020404" pitchFamily="49" charset="0"/>
              <a:buChar char="o"/>
            </a:pPr>
            <a:r>
              <a:rPr lang="en-US" sz="3000" dirty="0">
                <a:latin typeface="Montserrat Classic" panose="020B0604020202020204" charset="0"/>
              </a:rPr>
              <a:t>TUG assessment was completed </a:t>
            </a:r>
            <a:r>
              <a:rPr lang="en-US" sz="3000" dirty="0" smtClean="0">
                <a:latin typeface="Montserrat Classic" panose="020B0604020202020204" charset="0"/>
              </a:rPr>
              <a:t>67%</a:t>
            </a:r>
          </a:p>
          <a:p>
            <a:pPr marL="457200" indent="-457200">
              <a:buFont typeface="Courier New" panose="02070309020205020404" pitchFamily="49" charset="0"/>
              <a:buChar char="o"/>
            </a:pPr>
            <a:r>
              <a:rPr lang="en-US" sz="3000" dirty="0" smtClean="0">
                <a:latin typeface="Montserrat Classic" panose="020B0604020202020204" charset="0"/>
              </a:rPr>
              <a:t>Delirium </a:t>
            </a:r>
            <a:r>
              <a:rPr lang="en-US" sz="3000" dirty="0">
                <a:latin typeface="Montserrat Classic" panose="020B0604020202020204" charset="0"/>
              </a:rPr>
              <a:t>screening was completed every </a:t>
            </a:r>
            <a:r>
              <a:rPr lang="en-US" sz="3000" dirty="0" smtClean="0">
                <a:latin typeface="Montserrat Classic" panose="020B0604020202020204" charset="0"/>
              </a:rPr>
              <a:t>shift 100%</a:t>
            </a:r>
          </a:p>
          <a:p>
            <a:pPr marL="457200" indent="-457200">
              <a:buFont typeface="Courier New" panose="02070309020205020404" pitchFamily="49" charset="0"/>
              <a:buChar char="o"/>
            </a:pPr>
            <a:r>
              <a:rPr lang="en-US" sz="3000" dirty="0" smtClean="0">
                <a:latin typeface="Montserrat Classic" panose="020B0604020202020204" charset="0"/>
              </a:rPr>
              <a:t>Providers reconciling meds at admission and </a:t>
            </a:r>
            <a:r>
              <a:rPr lang="en-US" sz="3000" dirty="0" smtClean="0">
                <a:latin typeface="Montserrat Classic" panose="020B0604020202020204" charset="0"/>
              </a:rPr>
              <a:t>de-</a:t>
            </a:r>
            <a:r>
              <a:rPr lang="en-US" sz="3000" dirty="0" err="1" smtClean="0">
                <a:latin typeface="Montserrat Classic" panose="020B0604020202020204" charset="0"/>
              </a:rPr>
              <a:t>perscribing</a:t>
            </a:r>
            <a:r>
              <a:rPr lang="en-US" sz="3000" dirty="0" smtClean="0">
                <a:latin typeface="Montserrat Classic" panose="020B0604020202020204" charset="0"/>
              </a:rPr>
              <a:t> </a:t>
            </a:r>
            <a:r>
              <a:rPr lang="en-US" sz="3000" dirty="0" smtClean="0">
                <a:latin typeface="Montserrat Classic" panose="020B0604020202020204" charset="0"/>
              </a:rPr>
              <a:t>as seen </a:t>
            </a:r>
            <a:r>
              <a:rPr lang="en-US" sz="3000" dirty="0" smtClean="0">
                <a:latin typeface="Montserrat Classic" panose="020B0604020202020204" charset="0"/>
              </a:rPr>
              <a:t>necessary </a:t>
            </a:r>
            <a:r>
              <a:rPr lang="en-US" sz="3000" dirty="0" smtClean="0">
                <a:latin typeface="Montserrat Classic" panose="020B0604020202020204" charset="0"/>
              </a:rPr>
              <a:t>100%. </a:t>
            </a:r>
            <a:r>
              <a:rPr lang="en-US" sz="3000" dirty="0">
                <a:latin typeface="Montserrat Classic" panose="020B0604020202020204" charset="0"/>
              </a:rPr>
              <a:t/>
            </a:r>
            <a:br>
              <a:rPr lang="en-US" sz="3000" dirty="0">
                <a:latin typeface="Montserrat Classic" panose="020B0604020202020204" charset="0"/>
              </a:rPr>
            </a:br>
            <a:r>
              <a:rPr lang="en-US" sz="3000" dirty="0" smtClean="0">
                <a:latin typeface="Montserrat Classic" panose="020B0604020202020204" charset="0"/>
              </a:rPr>
              <a:t>*</a:t>
            </a:r>
            <a:r>
              <a:rPr lang="en-US" sz="2000" dirty="0" smtClean="0">
                <a:latin typeface="Montserrat Classic" panose="020B0604020202020204" charset="0"/>
              </a:rPr>
              <a:t>Note </a:t>
            </a:r>
            <a:r>
              <a:rPr lang="en-US" sz="2000" dirty="0">
                <a:latin typeface="Montserrat Classic" panose="020B0604020202020204" charset="0"/>
              </a:rPr>
              <a:t>baseline data – This is a new process for CHI Health Plainview so there is no baseline data to go by. </a:t>
            </a:r>
          </a:p>
          <a:p>
            <a:endParaRPr lang="en-US" sz="2400" dirty="0">
              <a:latin typeface="Montserrat Classic" panose="020B0604020202020204" charset="0"/>
            </a:endParaRPr>
          </a:p>
          <a:p>
            <a:pPr lvl="1"/>
            <a:endParaRPr lang="en-US" sz="2400" dirty="0">
              <a:latin typeface="Montserrat Classic" panose="020B0604020202020204" charset="0"/>
            </a:endParaRPr>
          </a:p>
          <a:p>
            <a:pPr lvl="1"/>
            <a:endParaRPr lang="en-US" sz="2400" dirty="0">
              <a:latin typeface="Montserrat Classic" panose="020B0604020202020204" charset="0"/>
            </a:endParaRPr>
          </a:p>
          <a:p>
            <a:pPr marL="800100" lvl="1" indent="-342900">
              <a:buFont typeface="Arial" panose="020B0604020202020204" pitchFamily="34" charset="0"/>
              <a:buChar char="•"/>
            </a:pPr>
            <a:endParaRPr lang="en-US" sz="2400" dirty="0">
              <a:latin typeface="Montserrat Classic" panose="020B0604020202020204" charset="0"/>
            </a:endParaRPr>
          </a:p>
        </p:txBody>
      </p:sp>
      <p:pic>
        <p:nvPicPr>
          <p:cNvPr id="6" name="Picture 5"/>
          <p:cNvPicPr>
            <a:picLocks noChangeAspect="1"/>
          </p:cNvPicPr>
          <p:nvPr/>
        </p:nvPicPr>
        <p:blipFill>
          <a:blip r:embed="rId4"/>
          <a:stretch>
            <a:fillRect/>
          </a:stretch>
        </p:blipFill>
        <p:spPr>
          <a:xfrm>
            <a:off x="7315200" y="6775134"/>
            <a:ext cx="10395638" cy="3216725"/>
          </a:xfrm>
          <a:prstGeom prst="rect">
            <a:avLst/>
          </a:prstGeom>
        </p:spPr>
      </p:pic>
      <p:sp>
        <p:nvSpPr>
          <p:cNvPr id="8"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4099" name="Picture 3" descr="https://lh7-rt.googleusercontent.com/docsz/AD_4nXfaGRlKIdnTSZEx5iSrPniRVS_eT-iVYk0SLJvMZKdgIBXydCkoEleGCNwvE6ILIAMeU8Fc6ZO-IJ5vC1pcWNlAnqyhYx6fttgC2NreBCQy-z8dHDL7iBjmtYLo6GIxdWQ7TDsipq2kDWekCOCmeGoKiuB5?key=kocWR1N3TkBHD_jK6cbAb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59300" y="307616"/>
            <a:ext cx="409575" cy="4095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577162" y="6214822"/>
            <a:ext cx="6585638" cy="40090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371600" y="2413635"/>
            <a:ext cx="95807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Return on Investment (ROI)</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 xmlns:a16="http://schemas.microsoft.com/office/drawing/2014/main" id="{A3625C02-4935-4C92-3FAA-5D727F0CF65A}"/>
              </a:ext>
            </a:extLst>
          </p:cNvPr>
          <p:cNvSpPr txBox="1"/>
          <p:nvPr/>
        </p:nvSpPr>
        <p:spPr>
          <a:xfrm>
            <a:off x="1371600" y="3088721"/>
            <a:ext cx="15773400" cy="6740307"/>
          </a:xfrm>
          <a:prstGeom prst="rect">
            <a:avLst/>
          </a:prstGeom>
          <a:noFill/>
        </p:spPr>
        <p:txBody>
          <a:bodyPr wrap="square">
            <a:spAutoFit/>
          </a:bodyPr>
          <a:lstStyle/>
          <a:p>
            <a:endParaRPr lang="en-US" sz="2400" dirty="0" smtClean="0">
              <a:latin typeface="Montserrat Classic" panose="020B0604020202020204" charset="0"/>
            </a:endParaRPr>
          </a:p>
          <a:p>
            <a:pPr marL="571500" indent="-571500">
              <a:buFont typeface="Wingdings" panose="05000000000000000000" pitchFamily="2" charset="2"/>
              <a:buChar char="Ø"/>
            </a:pPr>
            <a:r>
              <a:rPr lang="en-US" sz="3600" dirty="0" smtClean="0">
                <a:latin typeface="Microsoft JhengHei" panose="020B0604030504040204" pitchFamily="34" charset="-120"/>
                <a:ea typeface="Microsoft JhengHei" panose="020B0604030504040204" pitchFamily="34" charset="-120"/>
              </a:rPr>
              <a:t>When </a:t>
            </a:r>
            <a:r>
              <a:rPr lang="en-US" sz="3600" dirty="0">
                <a:latin typeface="Microsoft JhengHei" panose="020B0604030504040204" pitchFamily="34" charset="-120"/>
                <a:ea typeface="Microsoft JhengHei" panose="020B0604030504040204" pitchFamily="34" charset="-120"/>
              </a:rPr>
              <a:t>comparing data of facilities in Nebraska in 2023, Age-Friendly facilities:</a:t>
            </a:r>
          </a:p>
          <a:p>
            <a:pPr marL="1028700" lvl="1" indent="-571500">
              <a:buFont typeface="Wingdings" panose="05000000000000000000" pitchFamily="2" charset="2"/>
              <a:buChar char="Ø"/>
            </a:pPr>
            <a:r>
              <a:rPr lang="en-US" sz="3600" dirty="0" smtClean="0">
                <a:latin typeface="Microsoft JhengHei" panose="020B0604030504040204" pitchFamily="34" charset="-120"/>
                <a:ea typeface="Microsoft JhengHei" panose="020B0604030504040204" pitchFamily="34" charset="-120"/>
              </a:rPr>
              <a:t>Had </a:t>
            </a:r>
            <a:r>
              <a:rPr lang="en-US" sz="3600" dirty="0">
                <a:latin typeface="Microsoft JhengHei" panose="020B0604030504040204" pitchFamily="34" charset="-120"/>
                <a:ea typeface="Microsoft JhengHei" panose="020B0604030504040204" pitchFamily="34" charset="-120"/>
              </a:rPr>
              <a:t>a 20% lower readmission rate</a:t>
            </a:r>
          </a:p>
          <a:p>
            <a:pPr marL="1028700" lvl="1" indent="-571500">
              <a:buFont typeface="Wingdings" panose="05000000000000000000" pitchFamily="2" charset="2"/>
              <a:buChar char="Ø"/>
            </a:pPr>
            <a:r>
              <a:rPr lang="en-US" sz="3600" dirty="0" smtClean="0">
                <a:latin typeface="Microsoft JhengHei" panose="020B0604030504040204" pitchFamily="34" charset="-120"/>
                <a:ea typeface="Microsoft JhengHei" panose="020B0604030504040204" pitchFamily="34" charset="-120"/>
              </a:rPr>
              <a:t>25</a:t>
            </a:r>
            <a:r>
              <a:rPr lang="en-US" sz="3600" dirty="0">
                <a:latin typeface="Microsoft JhengHei" panose="020B0604030504040204" pitchFamily="34" charset="-120"/>
                <a:ea typeface="Microsoft JhengHei" panose="020B0604030504040204" pitchFamily="34" charset="-120"/>
              </a:rPr>
              <a:t>% lower total ADE rate</a:t>
            </a:r>
          </a:p>
          <a:p>
            <a:pPr marL="1028700" lvl="1" indent="-571500">
              <a:buFont typeface="Wingdings" panose="05000000000000000000" pitchFamily="2" charset="2"/>
              <a:buChar char="Ø"/>
            </a:pPr>
            <a:r>
              <a:rPr lang="en-US" sz="3600" dirty="0" smtClean="0">
                <a:latin typeface="Microsoft JhengHei" panose="020B0604030504040204" pitchFamily="34" charset="-120"/>
                <a:ea typeface="Microsoft JhengHei" panose="020B0604030504040204" pitchFamily="34" charset="-120"/>
              </a:rPr>
              <a:t>40</a:t>
            </a:r>
            <a:r>
              <a:rPr lang="en-US" sz="3600" dirty="0">
                <a:latin typeface="Microsoft JhengHei" panose="020B0604030504040204" pitchFamily="34" charset="-120"/>
                <a:ea typeface="Microsoft JhengHei" panose="020B0604030504040204" pitchFamily="34" charset="-120"/>
              </a:rPr>
              <a:t>% lower glycemic ADE rate</a:t>
            </a:r>
          </a:p>
          <a:p>
            <a:pPr marL="571500" indent="-571500">
              <a:buFont typeface="Wingdings" panose="05000000000000000000" pitchFamily="2" charset="2"/>
              <a:buChar char="Ø"/>
            </a:pPr>
            <a:endParaRPr lang="en-US" sz="3600" dirty="0">
              <a:latin typeface="Microsoft JhengHei" panose="020B0604030504040204" pitchFamily="34" charset="-120"/>
              <a:ea typeface="Microsoft JhengHei" panose="020B0604030504040204" pitchFamily="34" charset="-120"/>
            </a:endParaRPr>
          </a:p>
          <a:p>
            <a:pPr marL="571500" indent="-571500">
              <a:buFont typeface="Wingdings" panose="05000000000000000000" pitchFamily="2" charset="2"/>
              <a:buChar char="Ø"/>
            </a:pPr>
            <a:r>
              <a:rPr lang="en-US" sz="3600" dirty="0">
                <a:latin typeface="Microsoft JhengHei" panose="020B0604030504040204" pitchFamily="34" charset="-120"/>
                <a:ea typeface="Microsoft JhengHei" panose="020B0604030504040204" pitchFamily="34" charset="-120"/>
              </a:rPr>
              <a:t>In total, Age-Friendly facilities prevented almost 300 extra patient days compared to non-Age-Friendly facilities. (</a:t>
            </a:r>
            <a:r>
              <a:rPr lang="en-US" sz="3600" dirty="0" smtClean="0">
                <a:latin typeface="Microsoft JhengHei" panose="020B0604030504040204" pitchFamily="34" charset="-120"/>
                <a:ea typeface="Microsoft JhengHei" panose="020B0604030504040204" pitchFamily="34" charset="-120"/>
              </a:rPr>
              <a:t>Patient day </a:t>
            </a:r>
            <a:r>
              <a:rPr lang="en-US" sz="3600" dirty="0">
                <a:latin typeface="Microsoft JhengHei" panose="020B0604030504040204" pitchFamily="34" charset="-120"/>
                <a:ea typeface="Microsoft JhengHei" panose="020B0604030504040204" pitchFamily="34" charset="-120"/>
              </a:rPr>
              <a:t>data from Agency for Healthcare Research and Quality)</a:t>
            </a:r>
            <a:endParaRPr lang="en-US" sz="3600" dirty="0" smtClean="0">
              <a:latin typeface="Microsoft JhengHei" panose="020B0604030504040204" pitchFamily="34" charset="-120"/>
              <a:ea typeface="Microsoft JhengHei" panose="020B0604030504040204" pitchFamily="34" charset="-120"/>
            </a:endParaRPr>
          </a:p>
          <a:p>
            <a:pPr marL="342900" indent="-342900">
              <a:buFont typeface="Wingdings" panose="05000000000000000000" pitchFamily="2" charset="2"/>
              <a:buChar char="Ø"/>
            </a:pPr>
            <a:endParaRPr lang="en-US" sz="2000" dirty="0">
              <a:latin typeface="Montserrat Classic" panose="020B0604020202020204" charset="0"/>
            </a:endParaRPr>
          </a:p>
          <a:p>
            <a:pPr marL="800100" lvl="1" indent="-342900">
              <a:buFont typeface="Courier New" panose="02070309020205020404" pitchFamily="49" charset="0"/>
              <a:buChar char="o"/>
            </a:pPr>
            <a:endParaRPr lang="en-US" sz="2000" dirty="0">
              <a:latin typeface="Montserrat Classic" panose="020B0604020202020204" charset="0"/>
            </a:endParaRPr>
          </a:p>
          <a:p>
            <a:pPr marL="800100" lvl="1" indent="-342900">
              <a:buFont typeface="Courier New" panose="02070309020205020404" pitchFamily="49" charset="0"/>
              <a:buChar char="o"/>
            </a:pPr>
            <a:endParaRPr lang="en-US" sz="2000" dirty="0">
              <a:latin typeface="Montserrat Classic" panose="020B0604020202020204" charset="0"/>
            </a:endParaRPr>
          </a:p>
          <a:p>
            <a:endParaRPr lang="en-US" sz="2400" dirty="0">
              <a:latin typeface="Montserrat Classic" panose="020B0604020202020204" charset="0"/>
            </a:endParaRPr>
          </a:p>
        </p:txBody>
      </p:sp>
      <p:sp>
        <p:nvSpPr>
          <p:cNvPr id="3"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9900FF"/>
                </a:solidFill>
                <a:effectLst/>
                <a:latin typeface="Arial" panose="020B0604020202020204" pitchFamily="34" charset="0"/>
                <a:cs typeface="Arial" panose="020B0604020202020204" pitchFamily="34" charset="0"/>
              </a:rPr>
              <a:t>Compassion*</a:t>
            </a:r>
            <a:r>
              <a:rPr kumimoji="0" lang="en-US" altLang="en-US" sz="1800" b="1" i="0" u="none" strike="noStrike" cap="none" normalizeH="0" baseline="0" smtClean="0">
                <a:ln>
                  <a:noFill/>
                </a:ln>
                <a:solidFill>
                  <a:srgbClr val="FF00FF"/>
                </a:solidFill>
                <a:effectLst/>
                <a:latin typeface="Arial" panose="020B0604020202020204" pitchFamily="34" charset="0"/>
                <a:cs typeface="Arial" panose="020B0604020202020204" pitchFamily="34" charset="0"/>
              </a:rPr>
              <a:t>Inclusion*</a:t>
            </a:r>
            <a:r>
              <a:rPr kumimoji="0" lang="en-US" altLang="en-US" sz="1800" b="1" i="0" u="none" strike="noStrike" cap="none" normalizeH="0" baseline="0" smtClean="0">
                <a:ln>
                  <a:noFill/>
                </a:ln>
                <a:solidFill>
                  <a:srgbClr val="00FFFF"/>
                </a:solidFill>
                <a:effectLst/>
                <a:latin typeface="Arial" panose="020B0604020202020204" pitchFamily="34" charset="0"/>
                <a:cs typeface="Arial" panose="020B0604020202020204" pitchFamily="34" charset="0"/>
              </a:rPr>
              <a:t>Integrity*</a:t>
            </a:r>
            <a:r>
              <a:rPr kumimoji="0" lang="en-US" altLang="en-US" sz="1800" b="1" i="0" u="none" strike="noStrike" cap="none" normalizeH="0" baseline="0" smtClean="0">
                <a:ln>
                  <a:noFill/>
                </a:ln>
                <a:solidFill>
                  <a:srgbClr val="00FF00"/>
                </a:solidFill>
                <a:effectLst/>
                <a:latin typeface="Arial" panose="020B0604020202020204" pitchFamily="34" charset="0"/>
                <a:cs typeface="Arial" panose="020B0604020202020204" pitchFamily="34" charset="0"/>
              </a:rPr>
              <a:t>Excellence*</a:t>
            </a:r>
            <a:r>
              <a:rPr kumimoji="0" lang="en-US" altLang="en-US" sz="1800" b="1" i="0" u="none" strike="noStrike" cap="none" normalizeH="0" baseline="0" smtClean="0">
                <a:ln>
                  <a:noFill/>
                </a:ln>
                <a:solidFill>
                  <a:srgbClr val="FF9900"/>
                </a:solidFill>
                <a:effectLst/>
                <a:latin typeface="Arial" panose="020B0604020202020204" pitchFamily="34" charset="0"/>
                <a:cs typeface="Arial" panose="020B0604020202020204" pitchFamily="34" charset="0"/>
              </a:rPr>
              <a:t>Collaboration</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075" name="Picture 3" descr="https://lh7-rt.googleusercontent.com/docsz/AD_4nXfaGRlKIdnTSZEx5iSrPniRVS_eT-iVYk0SLJvMZKdgIBXydCkoEleGCNwvE6ILIAMeU8Fc6ZO-IJ5vC1pcWNlAnqyhYx6fttgC2NreBCQy-z8dHDL7iBjmtYLo6GIxdWQ7TDsipq2kDWekCOCmeGoKiuB5?key=kocWR1N3TkBHD_jK6cbA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02200" y="9598990"/>
            <a:ext cx="409575"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67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5BD30E-0F9D-4F95-A996-C084BA55A7BD}">
  <ds:schemaRefs>
    <ds:schemaRef ds:uri="http://purl.org/dc/elements/1.1/"/>
    <ds:schemaRef ds:uri="http://purl.org/dc/terms/"/>
    <ds:schemaRef ds:uri="http://purl.org/dc/dcmitype/"/>
    <ds:schemaRef ds:uri="93b2944e-2a71-41f0-bb35-6ef2c31de7b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e11de594-a3b1-4008-a780-ca9741a96185"/>
    <ds:schemaRef ds:uri="http://www.w3.org/XML/1998/namespace"/>
  </ds:schemaRefs>
</ds:datastoreItem>
</file>

<file path=customXml/itemProps2.xml><?xml version="1.0" encoding="utf-8"?>
<ds:datastoreItem xmlns:ds="http://schemas.openxmlformats.org/officeDocument/2006/customXml" ds:itemID="{B2BD0943-10C5-45BA-B13D-BD612861B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de594-a3b1-4008-a780-ca9741a96185"/>
    <ds:schemaRef ds:uri="93b2944e-2a71-41f0-bb35-6ef2c31de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5CAEFB-EED5-487B-8AB2-1C3DEE992E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2028</TotalTime>
  <Words>757</Words>
  <Application>Microsoft Office PowerPoint</Application>
  <PresentationFormat>Custom</PresentationFormat>
  <Paragraphs>109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Montserrat Extra-Bold</vt:lpstr>
      <vt:lpstr>Arial</vt:lpstr>
      <vt:lpstr>Wingdings</vt:lpstr>
      <vt:lpstr>Courier New</vt:lpstr>
      <vt:lpstr>Microsoft JhengHei</vt:lpstr>
      <vt:lpstr>Montserrat Classic</vt:lpstr>
      <vt:lpstr>Calibri</vt:lpstr>
      <vt:lpstr>Montserrat Extra-Bold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Venteicher, Kaylyn - AON</dc:creator>
  <cp:lastModifiedBy>Venteicher, Kaylyn - AON</cp:lastModifiedBy>
  <cp:revision>50</cp:revision>
  <dcterms:created xsi:type="dcterms:W3CDTF">2006-08-16T00:00:00Z</dcterms:created>
  <dcterms:modified xsi:type="dcterms:W3CDTF">2024-09-23T17:46:35Z</dcterms:modified>
  <dc:identifier>DAFdG9NIIkM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ies>
</file>