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5"/>
  </p:notesMasterIdLst>
  <p:sldIdLst>
    <p:sldId id="256" r:id="rId5"/>
    <p:sldId id="257" r:id="rId6"/>
    <p:sldId id="258" r:id="rId7"/>
    <p:sldId id="265" r:id="rId8"/>
    <p:sldId id="281" r:id="rId9"/>
    <p:sldId id="266" r:id="rId10"/>
    <p:sldId id="287" r:id="rId11"/>
    <p:sldId id="288" r:id="rId12"/>
    <p:sldId id="289" r:id="rId13"/>
    <p:sldId id="309" r:id="rId14"/>
    <p:sldId id="310" r:id="rId15"/>
    <p:sldId id="311" r:id="rId16"/>
    <p:sldId id="312" r:id="rId17"/>
    <p:sldId id="313" r:id="rId18"/>
    <p:sldId id="314" r:id="rId19"/>
    <p:sldId id="325" r:id="rId20"/>
    <p:sldId id="326" r:id="rId21"/>
    <p:sldId id="328" r:id="rId22"/>
    <p:sldId id="327" r:id="rId23"/>
    <p:sldId id="329" r:id="rId24"/>
    <p:sldId id="330" r:id="rId25"/>
    <p:sldId id="331" r:id="rId26"/>
    <p:sldId id="332" r:id="rId27"/>
    <p:sldId id="333" r:id="rId28"/>
    <p:sldId id="334" r:id="rId29"/>
    <p:sldId id="335" r:id="rId30"/>
    <p:sldId id="336" r:id="rId31"/>
    <p:sldId id="268" r:id="rId32"/>
    <p:sldId id="290" r:id="rId33"/>
    <p:sldId id="286" r:id="rId34"/>
    <p:sldId id="291" r:id="rId35"/>
    <p:sldId id="292" r:id="rId36"/>
    <p:sldId id="283" r:id="rId37"/>
    <p:sldId id="293" r:id="rId38"/>
    <p:sldId id="294" r:id="rId39"/>
    <p:sldId id="295" r:id="rId40"/>
    <p:sldId id="297" r:id="rId41"/>
    <p:sldId id="298" r:id="rId42"/>
    <p:sldId id="299" r:id="rId43"/>
    <p:sldId id="300" r:id="rId44"/>
    <p:sldId id="301" r:id="rId45"/>
    <p:sldId id="302" r:id="rId46"/>
    <p:sldId id="296" r:id="rId47"/>
    <p:sldId id="305" r:id="rId48"/>
    <p:sldId id="306" r:id="rId49"/>
    <p:sldId id="307" r:id="rId50"/>
    <p:sldId id="308" r:id="rId51"/>
    <p:sldId id="303" r:id="rId52"/>
    <p:sldId id="304" r:id="rId53"/>
    <p:sldId id="269" r:id="rId54"/>
    <p:sldId id="315" r:id="rId55"/>
    <p:sldId id="316" r:id="rId56"/>
    <p:sldId id="317" r:id="rId57"/>
    <p:sldId id="318" r:id="rId58"/>
    <p:sldId id="319" r:id="rId59"/>
    <p:sldId id="320" r:id="rId60"/>
    <p:sldId id="321" r:id="rId61"/>
    <p:sldId id="322" r:id="rId62"/>
    <p:sldId id="323" r:id="rId63"/>
    <p:sldId id="324" r:id="rId64"/>
    <p:sldId id="397"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0" r:id="rId108"/>
    <p:sldId id="381" r:id="rId109"/>
    <p:sldId id="382" r:id="rId110"/>
    <p:sldId id="383" r:id="rId111"/>
    <p:sldId id="384" r:id="rId112"/>
    <p:sldId id="385" r:id="rId113"/>
    <p:sldId id="386" r:id="rId114"/>
    <p:sldId id="387" r:id="rId115"/>
    <p:sldId id="388" r:id="rId116"/>
    <p:sldId id="389" r:id="rId117"/>
    <p:sldId id="390" r:id="rId118"/>
    <p:sldId id="391" r:id="rId119"/>
    <p:sldId id="392" r:id="rId120"/>
    <p:sldId id="393" r:id="rId121"/>
    <p:sldId id="394" r:id="rId122"/>
    <p:sldId id="395" r:id="rId123"/>
    <p:sldId id="396" r:id="rId124"/>
  </p:sldIdLst>
  <p:sldSz cx="18288000" cy="10287000"/>
  <p:notesSz cx="6858000" cy="9144000"/>
  <p:embeddedFontLst>
    <p:embeddedFont>
      <p:font typeface="Montserrat Classic" panose="020B0604020202020204" charset="0"/>
      <p:regular r:id="rId126"/>
    </p:embeddedFont>
    <p:embeddedFont>
      <p:font typeface="Montserrat Extra-Bold" panose="020B0604020202020204" charset="0"/>
      <p:regular r:id="rId127"/>
    </p:embeddedFont>
    <p:embeddedFont>
      <p:font typeface="Montserrat Extra-Bold Bold" panose="020B0604020202020204" charset="0"/>
      <p:regular r:id="rId1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B3"/>
    <a:srgbClr val="25B1DD"/>
    <a:srgbClr val="BFD734"/>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font" Target="fonts/font3.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bg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AB-414E-88E6-12D690B3F55B}"/>
              </c:ext>
            </c:extLst>
          </c:dPt>
          <c:dPt>
            <c:idx val="1"/>
            <c:bubble3D val="0"/>
            <c:spPr>
              <a:solidFill>
                <a:srgbClr val="25B1D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9AAB-414E-88E6-12D690B3F55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361-4221-A2D6-4EBC0BB079E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361-4221-A2D6-4EBC0BB079E6}"/>
              </c:ext>
            </c:extLst>
          </c:dPt>
          <c:dLbls>
            <c:delete val="1"/>
          </c:dLbls>
          <c:cat>
            <c:numRef>
              <c:f>Sheet1!$A$2:$A$5</c:f>
              <c:numCache>
                <c:formatCode>General</c:formatCode>
                <c:ptCount val="4"/>
              </c:numCache>
            </c:numRef>
          </c:cat>
          <c:val>
            <c:numRef>
              <c:f>Sheet1!$B$2:$B$5</c:f>
              <c:numCache>
                <c:formatCode>General</c:formatCode>
                <c:ptCount val="4"/>
                <c:pt idx="0">
                  <c:v>14</c:v>
                </c:pt>
                <c:pt idx="1">
                  <c:v>86</c:v>
                </c:pt>
              </c:numCache>
            </c:numRef>
          </c:val>
          <c:extLst>
            <c:ext xmlns:c16="http://schemas.microsoft.com/office/drawing/2014/chart" uri="{C3380CC4-5D6E-409C-BE32-E72D297353CC}">
              <c16:uniqueId val="{00000000-9AAB-414E-88E6-12D690B3F55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B3B3B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4EB-45BE-8B20-43D03E5DC0AF}"/>
              </c:ext>
            </c:extLst>
          </c:dPt>
          <c:dPt>
            <c:idx val="1"/>
            <c:bubble3D val="0"/>
            <c:spPr>
              <a:solidFill>
                <a:srgbClr val="25B1D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4EB-45BE-8B20-43D03E5DC0A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4EB-45BE-8B20-43D03E5DC0A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4EB-45BE-8B20-43D03E5DC0AF}"/>
              </c:ext>
            </c:extLst>
          </c:dPt>
          <c:dLbls>
            <c:delete val="1"/>
          </c:dLbls>
          <c:cat>
            <c:numRef>
              <c:f>Sheet1!$A$2:$A$5</c:f>
              <c:numCache>
                <c:formatCode>General</c:formatCode>
                <c:ptCount val="4"/>
              </c:numCache>
            </c:numRef>
          </c:cat>
          <c:val>
            <c:numRef>
              <c:f>Sheet1!$B$2:$B$5</c:f>
              <c:numCache>
                <c:formatCode>General</c:formatCode>
                <c:ptCount val="4"/>
                <c:pt idx="0">
                  <c:v>16</c:v>
                </c:pt>
                <c:pt idx="1">
                  <c:v>84</c:v>
                </c:pt>
              </c:numCache>
            </c:numRef>
          </c:val>
          <c:extLst>
            <c:ext xmlns:c16="http://schemas.microsoft.com/office/drawing/2014/chart" uri="{C3380CC4-5D6E-409C-BE32-E72D297353CC}">
              <c16:uniqueId val="{00000008-C4EB-45BE-8B20-43D03E5DC0AF}"/>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B3B3B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B3F-4B1A-ADFB-1E639EDBDBAB}"/>
              </c:ext>
            </c:extLst>
          </c:dPt>
          <c:dPt>
            <c:idx val="1"/>
            <c:bubble3D val="0"/>
            <c:spPr>
              <a:solidFill>
                <a:srgbClr val="25B1D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B3F-4B1A-ADFB-1E639EDBDBA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B3F-4B1A-ADFB-1E639EDBDBA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B3F-4B1A-ADFB-1E639EDBDBAB}"/>
              </c:ext>
            </c:extLst>
          </c:dPt>
          <c:dLbls>
            <c:delete val="1"/>
          </c:dLbls>
          <c:cat>
            <c:numRef>
              <c:f>Sheet1!$A$2:$A$5</c:f>
              <c:numCache>
                <c:formatCode>General</c:formatCode>
                <c:ptCount val="4"/>
              </c:numCache>
            </c:numRef>
          </c:cat>
          <c:val>
            <c:numRef>
              <c:f>Sheet1!$B$2:$B$5</c:f>
              <c:numCache>
                <c:formatCode>General</c:formatCode>
                <c:ptCount val="4"/>
                <c:pt idx="0">
                  <c:v>30</c:v>
                </c:pt>
                <c:pt idx="1">
                  <c:v>70</c:v>
                </c:pt>
              </c:numCache>
            </c:numRef>
          </c:val>
          <c:extLst>
            <c:ext xmlns:c16="http://schemas.microsoft.com/office/drawing/2014/chart" uri="{C3380CC4-5D6E-409C-BE32-E72D297353CC}">
              <c16:uniqueId val="{00000008-CB3F-4B1A-ADFB-1E639EDBDBA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B3B3B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FE9-49C2-B483-7AC4D17E3CA2}"/>
              </c:ext>
            </c:extLst>
          </c:dPt>
          <c:dPt>
            <c:idx val="1"/>
            <c:bubble3D val="0"/>
            <c:spPr>
              <a:solidFill>
                <a:srgbClr val="25B1D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FE9-49C2-B483-7AC4D17E3CA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FE9-49C2-B483-7AC4D17E3CA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FE9-49C2-B483-7AC4D17E3CA2}"/>
              </c:ext>
            </c:extLst>
          </c:dPt>
          <c:dLbls>
            <c:delete val="1"/>
          </c:dLbls>
          <c:cat>
            <c:numRef>
              <c:f>Sheet1!$A$2:$A$5</c:f>
              <c:numCache>
                <c:formatCode>General</c:formatCode>
                <c:ptCount val="4"/>
              </c:numCache>
            </c:num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8FE9-49C2-B483-7AC4D17E3CA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2045D-0685-405B-85AD-4A5A0DFA1F4F}"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08C9-240E-42E6-A4B9-A1AA40B64325}" type="slidenum">
              <a:rPr lang="en-US" smtClean="0"/>
              <a:t>‹#›</a:t>
            </a:fld>
            <a:endParaRPr lang="en-US"/>
          </a:p>
        </p:txBody>
      </p:sp>
    </p:spTree>
    <p:extLst>
      <p:ext uri="{BB962C8B-B14F-4D97-AF65-F5344CB8AC3E}">
        <p14:creationId xmlns:p14="http://schemas.microsoft.com/office/powerpoint/2010/main" val="308213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a:t>
            </a:fld>
            <a:endParaRPr lang="en-US"/>
          </a:p>
        </p:txBody>
      </p:sp>
    </p:spTree>
    <p:extLst>
      <p:ext uri="{BB962C8B-B14F-4D97-AF65-F5344CB8AC3E}">
        <p14:creationId xmlns:p14="http://schemas.microsoft.com/office/powerpoint/2010/main" val="79106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13</a:t>
            </a:fld>
            <a:endParaRPr lang="en-US"/>
          </a:p>
        </p:txBody>
      </p:sp>
    </p:spTree>
    <p:extLst>
      <p:ext uri="{BB962C8B-B14F-4D97-AF65-F5344CB8AC3E}">
        <p14:creationId xmlns:p14="http://schemas.microsoft.com/office/powerpoint/2010/main" val="374565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14</a:t>
            </a:fld>
            <a:endParaRPr lang="en-US"/>
          </a:p>
        </p:txBody>
      </p:sp>
    </p:spTree>
    <p:extLst>
      <p:ext uri="{BB962C8B-B14F-4D97-AF65-F5344CB8AC3E}">
        <p14:creationId xmlns:p14="http://schemas.microsoft.com/office/powerpoint/2010/main" val="172899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15</a:t>
            </a:fld>
            <a:endParaRPr lang="en-US"/>
          </a:p>
        </p:txBody>
      </p:sp>
    </p:spTree>
    <p:extLst>
      <p:ext uri="{BB962C8B-B14F-4D97-AF65-F5344CB8AC3E}">
        <p14:creationId xmlns:p14="http://schemas.microsoft.com/office/powerpoint/2010/main" val="72740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16</a:t>
            </a:fld>
            <a:endParaRPr lang="en-US"/>
          </a:p>
        </p:txBody>
      </p:sp>
    </p:spTree>
    <p:extLst>
      <p:ext uri="{BB962C8B-B14F-4D97-AF65-F5344CB8AC3E}">
        <p14:creationId xmlns:p14="http://schemas.microsoft.com/office/powerpoint/2010/main" val="69378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17</a:t>
            </a:fld>
            <a:endParaRPr lang="en-US"/>
          </a:p>
        </p:txBody>
      </p:sp>
    </p:spTree>
    <p:extLst>
      <p:ext uri="{BB962C8B-B14F-4D97-AF65-F5344CB8AC3E}">
        <p14:creationId xmlns:p14="http://schemas.microsoft.com/office/powerpoint/2010/main" val="247640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18</a:t>
            </a:fld>
            <a:endParaRPr lang="en-US"/>
          </a:p>
        </p:txBody>
      </p:sp>
    </p:spTree>
    <p:extLst>
      <p:ext uri="{BB962C8B-B14F-4D97-AF65-F5344CB8AC3E}">
        <p14:creationId xmlns:p14="http://schemas.microsoft.com/office/powerpoint/2010/main" val="1263097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19</a:t>
            </a:fld>
            <a:endParaRPr lang="en-US"/>
          </a:p>
        </p:txBody>
      </p:sp>
    </p:spTree>
    <p:extLst>
      <p:ext uri="{BB962C8B-B14F-4D97-AF65-F5344CB8AC3E}">
        <p14:creationId xmlns:p14="http://schemas.microsoft.com/office/powerpoint/2010/main" val="258424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20</a:t>
            </a:fld>
            <a:endParaRPr lang="en-US"/>
          </a:p>
        </p:txBody>
      </p:sp>
    </p:spTree>
    <p:extLst>
      <p:ext uri="{BB962C8B-B14F-4D97-AF65-F5344CB8AC3E}">
        <p14:creationId xmlns:p14="http://schemas.microsoft.com/office/powerpoint/2010/main" val="168694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21</a:t>
            </a:fld>
            <a:endParaRPr lang="en-US"/>
          </a:p>
        </p:txBody>
      </p:sp>
    </p:spTree>
    <p:extLst>
      <p:ext uri="{BB962C8B-B14F-4D97-AF65-F5344CB8AC3E}">
        <p14:creationId xmlns:p14="http://schemas.microsoft.com/office/powerpoint/2010/main" val="259364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22</a:t>
            </a:fld>
            <a:endParaRPr lang="en-US"/>
          </a:p>
        </p:txBody>
      </p:sp>
    </p:spTree>
    <p:extLst>
      <p:ext uri="{BB962C8B-B14F-4D97-AF65-F5344CB8AC3E}">
        <p14:creationId xmlns:p14="http://schemas.microsoft.com/office/powerpoint/2010/main" val="428138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a:t>
            </a:fld>
            <a:endParaRPr lang="en-US"/>
          </a:p>
        </p:txBody>
      </p:sp>
    </p:spTree>
    <p:extLst>
      <p:ext uri="{BB962C8B-B14F-4D97-AF65-F5344CB8AC3E}">
        <p14:creationId xmlns:p14="http://schemas.microsoft.com/office/powerpoint/2010/main" val="2718101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23</a:t>
            </a:fld>
            <a:endParaRPr lang="en-US"/>
          </a:p>
        </p:txBody>
      </p:sp>
    </p:spTree>
    <p:extLst>
      <p:ext uri="{BB962C8B-B14F-4D97-AF65-F5344CB8AC3E}">
        <p14:creationId xmlns:p14="http://schemas.microsoft.com/office/powerpoint/2010/main" val="237416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24</a:t>
            </a:fld>
            <a:endParaRPr lang="en-US"/>
          </a:p>
        </p:txBody>
      </p:sp>
    </p:spTree>
    <p:extLst>
      <p:ext uri="{BB962C8B-B14F-4D97-AF65-F5344CB8AC3E}">
        <p14:creationId xmlns:p14="http://schemas.microsoft.com/office/powerpoint/2010/main" val="348395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25</a:t>
            </a:fld>
            <a:endParaRPr lang="en-US"/>
          </a:p>
        </p:txBody>
      </p:sp>
    </p:spTree>
    <p:extLst>
      <p:ext uri="{BB962C8B-B14F-4D97-AF65-F5344CB8AC3E}">
        <p14:creationId xmlns:p14="http://schemas.microsoft.com/office/powerpoint/2010/main" val="87046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26</a:t>
            </a:fld>
            <a:endParaRPr lang="en-US"/>
          </a:p>
        </p:txBody>
      </p:sp>
    </p:spTree>
    <p:extLst>
      <p:ext uri="{BB962C8B-B14F-4D97-AF65-F5344CB8AC3E}">
        <p14:creationId xmlns:p14="http://schemas.microsoft.com/office/powerpoint/2010/main" val="157010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27</a:t>
            </a:fld>
            <a:endParaRPr lang="en-US"/>
          </a:p>
        </p:txBody>
      </p:sp>
    </p:spTree>
    <p:extLst>
      <p:ext uri="{BB962C8B-B14F-4D97-AF65-F5344CB8AC3E}">
        <p14:creationId xmlns:p14="http://schemas.microsoft.com/office/powerpoint/2010/main" val="379855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28</a:t>
            </a:fld>
            <a:endParaRPr lang="en-US"/>
          </a:p>
        </p:txBody>
      </p:sp>
    </p:spTree>
    <p:extLst>
      <p:ext uri="{BB962C8B-B14F-4D97-AF65-F5344CB8AC3E}">
        <p14:creationId xmlns:p14="http://schemas.microsoft.com/office/powerpoint/2010/main" val="2131986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29</a:t>
            </a:fld>
            <a:endParaRPr lang="en-US"/>
          </a:p>
        </p:txBody>
      </p:sp>
    </p:spTree>
    <p:extLst>
      <p:ext uri="{BB962C8B-B14F-4D97-AF65-F5344CB8AC3E}">
        <p14:creationId xmlns:p14="http://schemas.microsoft.com/office/powerpoint/2010/main" val="613179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31</a:t>
            </a:fld>
            <a:endParaRPr lang="en-US"/>
          </a:p>
        </p:txBody>
      </p:sp>
    </p:spTree>
    <p:extLst>
      <p:ext uri="{BB962C8B-B14F-4D97-AF65-F5344CB8AC3E}">
        <p14:creationId xmlns:p14="http://schemas.microsoft.com/office/powerpoint/2010/main" val="725148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33</a:t>
            </a:fld>
            <a:endParaRPr lang="en-US"/>
          </a:p>
        </p:txBody>
      </p:sp>
    </p:spTree>
    <p:extLst>
      <p:ext uri="{BB962C8B-B14F-4D97-AF65-F5344CB8AC3E}">
        <p14:creationId xmlns:p14="http://schemas.microsoft.com/office/powerpoint/2010/main" val="2358938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34</a:t>
            </a:fld>
            <a:endParaRPr lang="en-US"/>
          </a:p>
        </p:txBody>
      </p:sp>
    </p:spTree>
    <p:extLst>
      <p:ext uri="{BB962C8B-B14F-4D97-AF65-F5344CB8AC3E}">
        <p14:creationId xmlns:p14="http://schemas.microsoft.com/office/powerpoint/2010/main" val="78475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6</a:t>
            </a:fld>
            <a:endParaRPr lang="en-US"/>
          </a:p>
        </p:txBody>
      </p:sp>
    </p:spTree>
    <p:extLst>
      <p:ext uri="{BB962C8B-B14F-4D97-AF65-F5344CB8AC3E}">
        <p14:creationId xmlns:p14="http://schemas.microsoft.com/office/powerpoint/2010/main" val="3462771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35</a:t>
            </a:fld>
            <a:endParaRPr lang="en-US"/>
          </a:p>
        </p:txBody>
      </p:sp>
    </p:spTree>
    <p:extLst>
      <p:ext uri="{BB962C8B-B14F-4D97-AF65-F5344CB8AC3E}">
        <p14:creationId xmlns:p14="http://schemas.microsoft.com/office/powerpoint/2010/main" val="3144183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36</a:t>
            </a:fld>
            <a:endParaRPr lang="en-US"/>
          </a:p>
        </p:txBody>
      </p:sp>
    </p:spTree>
    <p:extLst>
      <p:ext uri="{BB962C8B-B14F-4D97-AF65-F5344CB8AC3E}">
        <p14:creationId xmlns:p14="http://schemas.microsoft.com/office/powerpoint/2010/main" val="3142748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37</a:t>
            </a:fld>
            <a:endParaRPr lang="en-US"/>
          </a:p>
        </p:txBody>
      </p:sp>
    </p:spTree>
    <p:extLst>
      <p:ext uri="{BB962C8B-B14F-4D97-AF65-F5344CB8AC3E}">
        <p14:creationId xmlns:p14="http://schemas.microsoft.com/office/powerpoint/2010/main" val="1401875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38</a:t>
            </a:fld>
            <a:endParaRPr lang="en-US"/>
          </a:p>
        </p:txBody>
      </p:sp>
    </p:spTree>
    <p:extLst>
      <p:ext uri="{BB962C8B-B14F-4D97-AF65-F5344CB8AC3E}">
        <p14:creationId xmlns:p14="http://schemas.microsoft.com/office/powerpoint/2010/main" val="1304250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39</a:t>
            </a:fld>
            <a:endParaRPr lang="en-US"/>
          </a:p>
        </p:txBody>
      </p:sp>
    </p:spTree>
    <p:extLst>
      <p:ext uri="{BB962C8B-B14F-4D97-AF65-F5344CB8AC3E}">
        <p14:creationId xmlns:p14="http://schemas.microsoft.com/office/powerpoint/2010/main" val="3318941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40</a:t>
            </a:fld>
            <a:endParaRPr lang="en-US"/>
          </a:p>
        </p:txBody>
      </p:sp>
    </p:spTree>
    <p:extLst>
      <p:ext uri="{BB962C8B-B14F-4D97-AF65-F5344CB8AC3E}">
        <p14:creationId xmlns:p14="http://schemas.microsoft.com/office/powerpoint/2010/main" val="1321867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41</a:t>
            </a:fld>
            <a:endParaRPr lang="en-US"/>
          </a:p>
        </p:txBody>
      </p:sp>
    </p:spTree>
    <p:extLst>
      <p:ext uri="{BB962C8B-B14F-4D97-AF65-F5344CB8AC3E}">
        <p14:creationId xmlns:p14="http://schemas.microsoft.com/office/powerpoint/2010/main" val="2331054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42</a:t>
            </a:fld>
            <a:endParaRPr lang="en-US"/>
          </a:p>
        </p:txBody>
      </p:sp>
    </p:spTree>
    <p:extLst>
      <p:ext uri="{BB962C8B-B14F-4D97-AF65-F5344CB8AC3E}">
        <p14:creationId xmlns:p14="http://schemas.microsoft.com/office/powerpoint/2010/main" val="1121888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43</a:t>
            </a:fld>
            <a:endParaRPr lang="en-US"/>
          </a:p>
        </p:txBody>
      </p:sp>
    </p:spTree>
    <p:extLst>
      <p:ext uri="{BB962C8B-B14F-4D97-AF65-F5344CB8AC3E}">
        <p14:creationId xmlns:p14="http://schemas.microsoft.com/office/powerpoint/2010/main" val="542484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44</a:t>
            </a:fld>
            <a:endParaRPr lang="en-US"/>
          </a:p>
        </p:txBody>
      </p:sp>
    </p:spTree>
    <p:extLst>
      <p:ext uri="{BB962C8B-B14F-4D97-AF65-F5344CB8AC3E}">
        <p14:creationId xmlns:p14="http://schemas.microsoft.com/office/powerpoint/2010/main" val="209368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7</a:t>
            </a:fld>
            <a:endParaRPr lang="en-US"/>
          </a:p>
        </p:txBody>
      </p:sp>
    </p:spTree>
    <p:extLst>
      <p:ext uri="{BB962C8B-B14F-4D97-AF65-F5344CB8AC3E}">
        <p14:creationId xmlns:p14="http://schemas.microsoft.com/office/powerpoint/2010/main" val="1917055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45</a:t>
            </a:fld>
            <a:endParaRPr lang="en-US"/>
          </a:p>
        </p:txBody>
      </p:sp>
    </p:spTree>
    <p:extLst>
      <p:ext uri="{BB962C8B-B14F-4D97-AF65-F5344CB8AC3E}">
        <p14:creationId xmlns:p14="http://schemas.microsoft.com/office/powerpoint/2010/main" val="1642024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46</a:t>
            </a:fld>
            <a:endParaRPr lang="en-US"/>
          </a:p>
        </p:txBody>
      </p:sp>
    </p:spTree>
    <p:extLst>
      <p:ext uri="{BB962C8B-B14F-4D97-AF65-F5344CB8AC3E}">
        <p14:creationId xmlns:p14="http://schemas.microsoft.com/office/powerpoint/2010/main" val="2655914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47</a:t>
            </a:fld>
            <a:endParaRPr lang="en-US"/>
          </a:p>
        </p:txBody>
      </p:sp>
    </p:spTree>
    <p:extLst>
      <p:ext uri="{BB962C8B-B14F-4D97-AF65-F5344CB8AC3E}">
        <p14:creationId xmlns:p14="http://schemas.microsoft.com/office/powerpoint/2010/main" val="1134873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48</a:t>
            </a:fld>
            <a:endParaRPr lang="en-US"/>
          </a:p>
        </p:txBody>
      </p:sp>
    </p:spTree>
    <p:extLst>
      <p:ext uri="{BB962C8B-B14F-4D97-AF65-F5344CB8AC3E}">
        <p14:creationId xmlns:p14="http://schemas.microsoft.com/office/powerpoint/2010/main" val="3177947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49</a:t>
            </a:fld>
            <a:endParaRPr lang="en-US"/>
          </a:p>
        </p:txBody>
      </p:sp>
    </p:spTree>
    <p:extLst>
      <p:ext uri="{BB962C8B-B14F-4D97-AF65-F5344CB8AC3E}">
        <p14:creationId xmlns:p14="http://schemas.microsoft.com/office/powerpoint/2010/main" val="1514230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51</a:t>
            </a:fld>
            <a:endParaRPr lang="en-US"/>
          </a:p>
        </p:txBody>
      </p:sp>
    </p:spTree>
    <p:extLst>
      <p:ext uri="{BB962C8B-B14F-4D97-AF65-F5344CB8AC3E}">
        <p14:creationId xmlns:p14="http://schemas.microsoft.com/office/powerpoint/2010/main" val="2689455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52</a:t>
            </a:fld>
            <a:endParaRPr lang="en-US"/>
          </a:p>
        </p:txBody>
      </p:sp>
    </p:spTree>
    <p:extLst>
      <p:ext uri="{BB962C8B-B14F-4D97-AF65-F5344CB8AC3E}">
        <p14:creationId xmlns:p14="http://schemas.microsoft.com/office/powerpoint/2010/main" val="1976196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53</a:t>
            </a:fld>
            <a:endParaRPr lang="en-US"/>
          </a:p>
        </p:txBody>
      </p:sp>
    </p:spTree>
    <p:extLst>
      <p:ext uri="{BB962C8B-B14F-4D97-AF65-F5344CB8AC3E}">
        <p14:creationId xmlns:p14="http://schemas.microsoft.com/office/powerpoint/2010/main" val="2931617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54</a:t>
            </a:fld>
            <a:endParaRPr lang="en-US"/>
          </a:p>
        </p:txBody>
      </p:sp>
    </p:spTree>
    <p:extLst>
      <p:ext uri="{BB962C8B-B14F-4D97-AF65-F5344CB8AC3E}">
        <p14:creationId xmlns:p14="http://schemas.microsoft.com/office/powerpoint/2010/main" val="1865824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55</a:t>
            </a:fld>
            <a:endParaRPr lang="en-US"/>
          </a:p>
        </p:txBody>
      </p:sp>
    </p:spTree>
    <p:extLst>
      <p:ext uri="{BB962C8B-B14F-4D97-AF65-F5344CB8AC3E}">
        <p14:creationId xmlns:p14="http://schemas.microsoft.com/office/powerpoint/2010/main" val="365837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8</a:t>
            </a:fld>
            <a:endParaRPr lang="en-US"/>
          </a:p>
        </p:txBody>
      </p:sp>
    </p:spTree>
    <p:extLst>
      <p:ext uri="{BB962C8B-B14F-4D97-AF65-F5344CB8AC3E}">
        <p14:creationId xmlns:p14="http://schemas.microsoft.com/office/powerpoint/2010/main" val="155616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56</a:t>
            </a:fld>
            <a:endParaRPr lang="en-US"/>
          </a:p>
        </p:txBody>
      </p:sp>
    </p:spTree>
    <p:extLst>
      <p:ext uri="{BB962C8B-B14F-4D97-AF65-F5344CB8AC3E}">
        <p14:creationId xmlns:p14="http://schemas.microsoft.com/office/powerpoint/2010/main" val="1479532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57</a:t>
            </a:fld>
            <a:endParaRPr lang="en-US"/>
          </a:p>
        </p:txBody>
      </p:sp>
    </p:spTree>
    <p:extLst>
      <p:ext uri="{BB962C8B-B14F-4D97-AF65-F5344CB8AC3E}">
        <p14:creationId xmlns:p14="http://schemas.microsoft.com/office/powerpoint/2010/main" val="1368350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58</a:t>
            </a:fld>
            <a:endParaRPr lang="en-US"/>
          </a:p>
        </p:txBody>
      </p:sp>
    </p:spTree>
    <p:extLst>
      <p:ext uri="{BB962C8B-B14F-4D97-AF65-F5344CB8AC3E}">
        <p14:creationId xmlns:p14="http://schemas.microsoft.com/office/powerpoint/2010/main" val="1470359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59</a:t>
            </a:fld>
            <a:endParaRPr lang="en-US"/>
          </a:p>
        </p:txBody>
      </p:sp>
    </p:spTree>
    <p:extLst>
      <p:ext uri="{BB962C8B-B14F-4D97-AF65-F5344CB8AC3E}">
        <p14:creationId xmlns:p14="http://schemas.microsoft.com/office/powerpoint/2010/main" val="2039229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60</a:t>
            </a:fld>
            <a:endParaRPr lang="en-US"/>
          </a:p>
        </p:txBody>
      </p:sp>
    </p:spTree>
    <p:extLst>
      <p:ext uri="{BB962C8B-B14F-4D97-AF65-F5344CB8AC3E}">
        <p14:creationId xmlns:p14="http://schemas.microsoft.com/office/powerpoint/2010/main" val="38119893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mentioned the addition of a bilingual provider would be beneficial as patient’s don’t always feel comfortable with our translators.</a:t>
            </a:r>
          </a:p>
        </p:txBody>
      </p:sp>
      <p:sp>
        <p:nvSpPr>
          <p:cNvPr id="4" name="Slide Number Placeholder 3"/>
          <p:cNvSpPr>
            <a:spLocks noGrp="1"/>
          </p:cNvSpPr>
          <p:nvPr>
            <p:ph type="sldNum" sz="quarter" idx="5"/>
          </p:nvPr>
        </p:nvSpPr>
        <p:spPr/>
        <p:txBody>
          <a:bodyPr/>
          <a:lstStyle/>
          <a:p>
            <a:fld id="{E78F08C9-240E-42E6-A4B9-A1AA40B64325}" type="slidenum">
              <a:rPr lang="en-US" smtClean="0"/>
              <a:t>61</a:t>
            </a:fld>
            <a:endParaRPr lang="en-US"/>
          </a:p>
        </p:txBody>
      </p:sp>
    </p:spTree>
    <p:extLst>
      <p:ext uri="{BB962C8B-B14F-4D97-AF65-F5344CB8AC3E}">
        <p14:creationId xmlns:p14="http://schemas.microsoft.com/office/powerpoint/2010/main" val="21720621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68</a:t>
            </a:fld>
            <a:endParaRPr lang="en-US"/>
          </a:p>
        </p:txBody>
      </p:sp>
    </p:spTree>
    <p:extLst>
      <p:ext uri="{BB962C8B-B14F-4D97-AF65-F5344CB8AC3E}">
        <p14:creationId xmlns:p14="http://schemas.microsoft.com/office/powerpoint/2010/main" val="312500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9</a:t>
            </a:fld>
            <a:endParaRPr lang="en-US"/>
          </a:p>
        </p:txBody>
      </p:sp>
    </p:spTree>
    <p:extLst>
      <p:ext uri="{BB962C8B-B14F-4D97-AF65-F5344CB8AC3E}">
        <p14:creationId xmlns:p14="http://schemas.microsoft.com/office/powerpoint/2010/main" val="89683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10</a:t>
            </a:fld>
            <a:endParaRPr lang="en-US"/>
          </a:p>
        </p:txBody>
      </p:sp>
    </p:spTree>
    <p:extLst>
      <p:ext uri="{BB962C8B-B14F-4D97-AF65-F5344CB8AC3E}">
        <p14:creationId xmlns:p14="http://schemas.microsoft.com/office/powerpoint/2010/main" val="25024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11</a:t>
            </a:fld>
            <a:endParaRPr lang="en-US"/>
          </a:p>
        </p:txBody>
      </p:sp>
    </p:spTree>
    <p:extLst>
      <p:ext uri="{BB962C8B-B14F-4D97-AF65-F5344CB8AC3E}">
        <p14:creationId xmlns:p14="http://schemas.microsoft.com/office/powerpoint/2010/main" val="320837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12</a:t>
            </a:fld>
            <a:endParaRPr lang="en-US"/>
          </a:p>
        </p:txBody>
      </p:sp>
    </p:spTree>
    <p:extLst>
      <p:ext uri="{BB962C8B-B14F-4D97-AF65-F5344CB8AC3E}">
        <p14:creationId xmlns:p14="http://schemas.microsoft.com/office/powerpoint/2010/main" val="388609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s://www.medicare.gov/care-compare/" TargetMode="External"/><Relationship Id="rId2" Type="http://schemas.openxmlformats.org/officeDocument/2006/relationships/hyperlink" Target="https://hcahpsonline.org/" TargetMode="Externa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s://www.freepngimg.com/png/85354-text-question-blog-questions-logo-any" TargetMode="External"/><Relationship Id="rId4" Type="http://schemas.openxmlformats.org/officeDocument/2006/relationships/image" Target="../media/image28.png"/></Relationships>
</file>

<file path=ppt/slides/_rels/slide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hart" Target="../charts/chart1.xml"/><Relationship Id="rId4" Type="http://schemas.openxmlformats.org/officeDocument/2006/relationships/image" Target="../media/image2.sv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timmerman@franhealth.org"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hart" Target="../charts/chart2.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chart" Target="../charts/chart3.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hart" Target="../charts/chart4.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sv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icare.gov/care-compare"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cahpsonline.org/"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cahps@hsag.org"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svg"/></Relationships>
</file>

<file path=ppt/slides/_rels/slide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hcahpsonline.org/"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s://data.cms.gov/provider-data/" TargetMode="External"/><Relationship Id="rId2" Type="http://schemas.openxmlformats.org/officeDocument/2006/relationships/hyperlink" Target="https://www.medicare.gov/care-compare/" TargetMode="Externa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1817135" cy="2718693"/>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Patient &amp; Family Engagement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10276625" cy="444737"/>
          </a:xfrm>
          <a:prstGeom prst="rect">
            <a:avLst/>
          </a:prstGeom>
        </p:spPr>
        <p:txBody>
          <a:bodyPr wrap="square" lIns="0" tIns="0" rIns="0" bIns="0" rtlCol="0" anchor="t">
            <a:spAutoFit/>
          </a:bodyPr>
          <a:lstStyle/>
          <a:p>
            <a:pPr>
              <a:lnSpc>
                <a:spcPts val="3920"/>
              </a:lnSpc>
            </a:pPr>
            <a:r>
              <a:rPr lang="en-US" sz="2800" spc="963" dirty="0">
                <a:solidFill>
                  <a:srgbClr val="25B1DD"/>
                </a:solidFill>
                <a:latin typeface="Montserrat Classic"/>
              </a:rPr>
              <a:t>Module 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38200" y="3327228"/>
            <a:ext cx="9258300" cy="2708434"/>
          </a:xfrm>
          <a:prstGeom prst="rect">
            <a:avLst/>
          </a:prstGeom>
        </p:spPr>
        <p:txBody>
          <a:bodyPr wrap="square" lIns="0" tIns="0" rIns="0" bIns="0" rtlCol="0" anchor="t">
            <a:spAutoFit/>
          </a:bodyPr>
          <a:lstStyle/>
          <a:p>
            <a:r>
              <a:rPr lang="en-US" sz="8800" dirty="0">
                <a:solidFill>
                  <a:srgbClr val="1E3262"/>
                </a:solidFill>
                <a:latin typeface="Montserrat Extra-Bold Bold"/>
              </a:rPr>
              <a:t>Understanding Consumers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3" name="Graphic 2" descr="Cowboy male with solid fill">
            <a:extLst>
              <a:ext uri="{FF2B5EF4-FFF2-40B4-BE49-F238E27FC236}">
                <a16:creationId xmlns:a16="http://schemas.microsoft.com/office/drawing/2014/main" id="{F12B5231-3D56-A13B-1D94-CAB88C9E05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3454" y="0"/>
            <a:ext cx="9753600" cy="9753600"/>
          </a:xfrm>
          <a:prstGeom prst="rect">
            <a:avLst/>
          </a:prstGeom>
        </p:spPr>
      </p:pic>
    </p:spTree>
    <p:extLst>
      <p:ext uri="{BB962C8B-B14F-4D97-AF65-F5344CB8AC3E}">
        <p14:creationId xmlns:p14="http://schemas.microsoft.com/office/powerpoint/2010/main" val="42030754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HCAHPS Oversight</a:t>
            </a:r>
          </a:p>
        </p:txBody>
      </p:sp>
      <p:sp>
        <p:nvSpPr>
          <p:cNvPr id="4" name="TextBox 4"/>
          <p:cNvSpPr txBox="1"/>
          <p:nvPr/>
        </p:nvSpPr>
        <p:spPr>
          <a:xfrm>
            <a:off x="1494449" y="3023797"/>
            <a:ext cx="15764851"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A participating hospital should:</a:t>
            </a:r>
          </a:p>
          <a:p>
            <a:pPr marL="800100" lvl="1" indent="-342900">
              <a:buFont typeface="Arial" panose="020B0604020202020204" pitchFamily="34" charset="0"/>
              <a:buChar char="•"/>
            </a:pPr>
            <a:r>
              <a:rPr lang="en-US" sz="4000" dirty="0">
                <a:solidFill>
                  <a:srgbClr val="2D262A"/>
                </a:solidFill>
                <a:latin typeface="Montserrat Classic"/>
              </a:rPr>
              <a:t>Work closely with its survey vendor (if using one)</a:t>
            </a:r>
          </a:p>
          <a:p>
            <a:pPr marL="800100" lvl="1" indent="-342900">
              <a:buFont typeface="Arial" panose="020B0604020202020204" pitchFamily="34" charset="0"/>
              <a:buChar char="•"/>
            </a:pPr>
            <a:r>
              <a:rPr lang="en-US" sz="4000" dirty="0">
                <a:solidFill>
                  <a:srgbClr val="2D262A"/>
                </a:solidFill>
                <a:latin typeface="Montserrat Classic"/>
              </a:rPr>
              <a:t>Monitor HCAHPS Warehouse Feedback Reports including Review and Correct Period</a:t>
            </a:r>
          </a:p>
          <a:p>
            <a:pPr marL="800100" lvl="1" indent="-342900">
              <a:buFont typeface="Arial" panose="020B0604020202020204" pitchFamily="34" charset="0"/>
              <a:buChar char="•"/>
            </a:pPr>
            <a:r>
              <a:rPr lang="en-US" sz="4000" dirty="0">
                <a:solidFill>
                  <a:srgbClr val="2D262A"/>
                </a:solidFill>
                <a:latin typeface="Montserrat Classic"/>
              </a:rPr>
              <a:t>Read the HCAHPS QAG (Question/Answer Guide)</a:t>
            </a:r>
          </a:p>
          <a:p>
            <a:pPr marL="800100" lvl="1" indent="-342900">
              <a:buFont typeface="Arial" panose="020B0604020202020204" pitchFamily="34" charset="0"/>
              <a:buChar char="•"/>
            </a:pPr>
            <a:r>
              <a:rPr lang="en-US" sz="4000" dirty="0">
                <a:solidFill>
                  <a:srgbClr val="2D262A"/>
                </a:solidFill>
                <a:latin typeface="Montserrat Classic"/>
              </a:rPr>
              <a:t>Visit the HCAHPS website for news, updates, and announcement</a:t>
            </a:r>
          </a:p>
          <a:p>
            <a:pPr marL="800100" lvl="1" indent="-342900">
              <a:buFont typeface="Arial" panose="020B0604020202020204" pitchFamily="34" charset="0"/>
              <a:buChar char="•"/>
            </a:pPr>
            <a:r>
              <a:rPr lang="en-US" sz="4000" dirty="0">
                <a:solidFill>
                  <a:srgbClr val="2D262A"/>
                </a:solidFill>
                <a:latin typeface="Montserrat Classic"/>
              </a:rPr>
              <a:t>Comply with all HCAHPs oversight activities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4150030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More Information and Resources</a:t>
            </a:r>
          </a:p>
        </p:txBody>
      </p:sp>
      <p:sp>
        <p:nvSpPr>
          <p:cNvPr id="4" name="TextBox 4"/>
          <p:cNvSpPr txBox="1"/>
          <p:nvPr/>
        </p:nvSpPr>
        <p:spPr>
          <a:xfrm>
            <a:off x="1494449" y="3023797"/>
            <a:ext cx="15764851"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Registration, applications, background information, reports, and HCAHPS Executive Insight can be found on the official HCAHPS Survey website: </a:t>
            </a:r>
            <a:br>
              <a:rPr lang="en-US" sz="4000" dirty="0">
                <a:solidFill>
                  <a:srgbClr val="2D262A"/>
                </a:solidFill>
                <a:latin typeface="Montserrat Classic"/>
              </a:rPr>
            </a:br>
            <a:r>
              <a:rPr lang="en-US" sz="4000" dirty="0">
                <a:solidFill>
                  <a:srgbClr val="2D262A"/>
                </a:solidFill>
                <a:latin typeface="Montserrat Classic"/>
                <a:hlinkClick r:id="rId2"/>
              </a:rPr>
              <a:t>https://hcahpsonline.org</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Publicly reported HCAHPS results:</a:t>
            </a:r>
            <a:br>
              <a:rPr lang="en-US" sz="4000" dirty="0">
                <a:solidFill>
                  <a:srgbClr val="2D262A"/>
                </a:solidFill>
                <a:latin typeface="Montserrat Classic"/>
              </a:rPr>
            </a:br>
            <a:r>
              <a:rPr lang="en-US" sz="4000" dirty="0">
                <a:solidFill>
                  <a:srgbClr val="2D262A"/>
                </a:solidFill>
                <a:latin typeface="Montserrat Classic"/>
                <a:hlinkClick r:id="rId3"/>
              </a:rPr>
              <a:t>https://www.medicare.gov/care-compare/</a:t>
            </a:r>
            <a:endParaRPr lang="en-US" sz="4000" dirty="0">
              <a:solidFill>
                <a:srgbClr val="2D262A"/>
              </a:solidFill>
              <a:latin typeface="Montserrat Classic"/>
            </a:endParaRP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3362317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Where to Find Survey Tools and Information</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a:extLst>
              <a:ext uri="{FF2B5EF4-FFF2-40B4-BE49-F238E27FC236}">
                <a16:creationId xmlns:a16="http://schemas.microsoft.com/office/drawing/2014/main" id="{3CBE4F95-5601-CFBE-80D8-31AA9DAE8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915305"/>
            <a:ext cx="13030200" cy="668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3639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Care Compare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4" name="Content Placeholder 4">
            <a:extLst>
              <a:ext uri="{FF2B5EF4-FFF2-40B4-BE49-F238E27FC236}">
                <a16:creationId xmlns:a16="http://schemas.microsoft.com/office/drawing/2014/main" id="{946CC05D-9E0E-2ADF-4D80-17472E25C9D1}"/>
              </a:ext>
            </a:extLst>
          </p:cNvPr>
          <p:cNvPicPr>
            <a:picLocks noChangeAspect="1"/>
          </p:cNvPicPr>
          <p:nvPr/>
        </p:nvPicPr>
        <p:blipFill>
          <a:blip r:embed="rId4"/>
          <a:stretch>
            <a:fillRect/>
          </a:stretch>
        </p:blipFill>
        <p:spPr>
          <a:xfrm>
            <a:off x="3533774" y="2683574"/>
            <a:ext cx="11220451" cy="7045002"/>
          </a:xfrm>
          <a:prstGeom prst="rect">
            <a:avLst/>
          </a:prstGeom>
        </p:spPr>
      </p:pic>
    </p:spTree>
    <p:extLst>
      <p:ext uri="{BB962C8B-B14F-4D97-AF65-F5344CB8AC3E}">
        <p14:creationId xmlns:p14="http://schemas.microsoft.com/office/powerpoint/2010/main" val="42810860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Content Placeholder 8" descr="A picture containing logo&#10;&#10;Description automatically generated">
            <a:extLst>
              <a:ext uri="{FF2B5EF4-FFF2-40B4-BE49-F238E27FC236}">
                <a16:creationId xmlns:a16="http://schemas.microsoft.com/office/drawing/2014/main" id="{4CE75AC9-93CC-0DD4-1BAD-CE6D9C5B24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76600" y="1274412"/>
            <a:ext cx="11224355" cy="8083070"/>
          </a:xfrm>
          <a:prstGeom prst="rect">
            <a:avLst/>
          </a:prstGeom>
        </p:spPr>
      </p:pic>
      <p:sp>
        <p:nvSpPr>
          <p:cNvPr id="5" name="TextBox 4">
            <a:extLst>
              <a:ext uri="{FF2B5EF4-FFF2-40B4-BE49-F238E27FC236}">
                <a16:creationId xmlns:a16="http://schemas.microsoft.com/office/drawing/2014/main" id="{D01BC284-5ACA-6804-7627-6A34638D97BF}"/>
              </a:ext>
            </a:extLst>
          </p:cNvPr>
          <p:cNvSpPr txBox="1"/>
          <p:nvPr/>
        </p:nvSpPr>
        <p:spPr>
          <a:xfrm>
            <a:off x="5504281" y="8109179"/>
            <a:ext cx="6723833" cy="230832"/>
          </a:xfrm>
          <a:prstGeom prst="rect">
            <a:avLst/>
          </a:prstGeom>
          <a:noFill/>
        </p:spPr>
        <p:txBody>
          <a:bodyPr wrap="square" rtlCol="0">
            <a:spAutoFit/>
          </a:bodyPr>
          <a:lstStyle/>
          <a:p>
            <a:r>
              <a:rPr lang="en-US" sz="900" dirty="0">
                <a:hlinkClick r:id="rId5" tooltip="https://www.freepngimg.com/png/85354-text-question-blog-questions-logo-any"/>
              </a:rPr>
              <a:t>This Photo</a:t>
            </a:r>
            <a:r>
              <a:rPr lang="en-US" sz="900" dirty="0"/>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40585131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Response Options</a:t>
            </a:r>
          </a:p>
        </p:txBody>
      </p:sp>
      <p:sp>
        <p:nvSpPr>
          <p:cNvPr id="4" name="TextBox 4"/>
          <p:cNvSpPr txBox="1"/>
          <p:nvPr/>
        </p:nvSpPr>
        <p:spPr>
          <a:xfrm>
            <a:off x="1494449" y="3023797"/>
            <a:ext cx="15764851"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Most questions are answered in terms of:</a:t>
            </a:r>
          </a:p>
          <a:p>
            <a:pPr marL="800100" lvl="1" indent="-342900">
              <a:buFont typeface="Arial" panose="020B0604020202020204" pitchFamily="34" charset="0"/>
              <a:buChar char="•"/>
            </a:pPr>
            <a:r>
              <a:rPr lang="en-US" sz="4000" dirty="0">
                <a:solidFill>
                  <a:srgbClr val="2D262A"/>
                </a:solidFill>
                <a:latin typeface="Montserrat Classic"/>
              </a:rPr>
              <a:t>Always, Usually, Sometimes, or Never</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One Overall Rating Question</a:t>
            </a:r>
          </a:p>
          <a:p>
            <a:pPr marL="800100" lvl="1" indent="-342900">
              <a:buFont typeface="Arial" panose="020B0604020202020204" pitchFamily="34" charset="0"/>
              <a:buChar char="•"/>
            </a:pPr>
            <a:r>
              <a:rPr lang="en-US" sz="4000" dirty="0">
                <a:solidFill>
                  <a:srgbClr val="2D262A"/>
                </a:solidFill>
                <a:latin typeface="Montserrat Classic"/>
              </a:rPr>
              <a:t>Rate hospital stay from 1-10</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992664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a:t>
            </a:r>
          </a:p>
        </p:txBody>
      </p:sp>
      <p:sp>
        <p:nvSpPr>
          <p:cNvPr id="4" name="TextBox 4"/>
          <p:cNvSpPr txBox="1"/>
          <p:nvPr/>
        </p:nvSpPr>
        <p:spPr>
          <a:xfrm>
            <a:off x="1425452" y="2804167"/>
            <a:ext cx="15764851" cy="7509748"/>
          </a:xfrm>
          <a:prstGeom prst="rect">
            <a:avLst/>
          </a:prstGeom>
        </p:spPr>
        <p:txBody>
          <a:bodyPr wrap="square" lIns="0" tIns="0" rIns="0" bIns="0" rtlCol="0" anchor="t">
            <a:spAutoFit/>
          </a:bodyPr>
          <a:lstStyle/>
          <a:p>
            <a:pPr marL="0" indent="0">
              <a:buNone/>
            </a:pPr>
            <a:r>
              <a:rPr lang="en-US" sz="3200" b="1" dirty="0">
                <a:latin typeface="Montserrat Classic" panose="020B0604020202020204" charset="0"/>
              </a:rPr>
              <a:t>Your Care from Nurses</a:t>
            </a:r>
          </a:p>
          <a:p>
            <a:pPr marL="341313" indent="-341313">
              <a:buNone/>
            </a:pPr>
            <a:r>
              <a:rPr lang="en-US" sz="3200" dirty="0">
                <a:latin typeface="Montserrat Classic" panose="020B0604020202020204" charset="0"/>
              </a:rPr>
              <a:t> 1. During this hospital stay, how often did nurses treat you with </a:t>
            </a:r>
            <a:r>
              <a:rPr lang="en-US" sz="3200" u="sng" dirty="0">
                <a:latin typeface="Montserrat Classic" panose="020B0604020202020204" charset="0"/>
              </a:rPr>
              <a:t>courtesy   and respect</a:t>
            </a:r>
            <a:r>
              <a:rPr lang="en-US" sz="3200" dirty="0">
                <a:latin typeface="Montserrat Classic" panose="020B0604020202020204" charset="0"/>
              </a:rPr>
              <a:t>?</a:t>
            </a:r>
          </a:p>
          <a:p>
            <a:pPr marL="0" indent="0">
              <a:buNone/>
            </a:pPr>
            <a:r>
              <a:rPr lang="en-US" sz="3200" dirty="0">
                <a:latin typeface="Montserrat Classic" panose="020B0604020202020204" charset="0"/>
              </a:rPr>
              <a:t> 2. During this hospital stay, how often did nurses </a:t>
            </a:r>
            <a:r>
              <a:rPr lang="en-US" sz="3200" u="sng" dirty="0">
                <a:latin typeface="Montserrat Classic" panose="020B0604020202020204" charset="0"/>
              </a:rPr>
              <a:t>listen carefully to you</a:t>
            </a:r>
            <a:r>
              <a:rPr lang="en-US" sz="3200" dirty="0">
                <a:latin typeface="Montserrat Classic" panose="020B0604020202020204" charset="0"/>
              </a:rPr>
              <a:t>?</a:t>
            </a:r>
          </a:p>
          <a:p>
            <a:pPr marL="341313" indent="-341313">
              <a:buNone/>
            </a:pPr>
            <a:r>
              <a:rPr lang="en-US" sz="3200" dirty="0">
                <a:latin typeface="Montserrat Classic" panose="020B0604020202020204" charset="0"/>
              </a:rPr>
              <a:t> 3. During this hospital stay, how often did nurses </a:t>
            </a:r>
            <a:r>
              <a:rPr lang="en-US" sz="3200" u="sng" dirty="0">
                <a:latin typeface="Montserrat Classic" panose="020B0604020202020204" charset="0"/>
              </a:rPr>
              <a:t>explain things </a:t>
            </a:r>
            <a:r>
              <a:rPr lang="en-US" sz="3200" dirty="0">
                <a:latin typeface="Montserrat Classic" panose="020B0604020202020204" charset="0"/>
              </a:rPr>
              <a:t>in a way you could understand?</a:t>
            </a:r>
          </a:p>
          <a:p>
            <a:pPr marL="341313" indent="-341313">
              <a:buNone/>
            </a:pPr>
            <a:r>
              <a:rPr lang="en-US" sz="3200" dirty="0">
                <a:latin typeface="Montserrat Classic" panose="020B0604020202020204" charset="0"/>
              </a:rPr>
              <a:t> 4. During this hospital stay, after you pressed the call button, how often did you get help as soon as you wanted it?</a:t>
            </a:r>
          </a:p>
          <a:p>
            <a:pPr marL="0" indent="0">
              <a:buNone/>
            </a:pPr>
            <a:r>
              <a:rPr lang="en-US" sz="3200" b="1" dirty="0">
                <a:latin typeface="Montserrat Classic" panose="020B0604020202020204" charset="0"/>
              </a:rPr>
              <a:t>Your Care from Doctors</a:t>
            </a:r>
          </a:p>
          <a:p>
            <a:pPr marL="341313" indent="-341313">
              <a:buNone/>
            </a:pPr>
            <a:r>
              <a:rPr lang="en-US" sz="3200" dirty="0">
                <a:latin typeface="Montserrat Classic" panose="020B0604020202020204" charset="0"/>
              </a:rPr>
              <a:t> 5. During this hospital stay, how often did doctors treat you with </a:t>
            </a:r>
            <a:r>
              <a:rPr lang="en-US" sz="3200" u="sng" dirty="0">
                <a:latin typeface="Montserrat Classic" panose="020B0604020202020204" charset="0"/>
              </a:rPr>
              <a:t>courtesy  and respect</a:t>
            </a:r>
            <a:r>
              <a:rPr lang="en-US" sz="3200" dirty="0">
                <a:latin typeface="Montserrat Classic" panose="020B0604020202020204" charset="0"/>
              </a:rPr>
              <a:t>?</a:t>
            </a:r>
          </a:p>
          <a:p>
            <a:pPr marL="0" indent="0">
              <a:buNone/>
            </a:pPr>
            <a:r>
              <a:rPr lang="en-US" sz="3200" dirty="0">
                <a:latin typeface="Montserrat Classic" panose="020B0604020202020204" charset="0"/>
              </a:rPr>
              <a:t> 6. During this hospital stay, how often did doctors </a:t>
            </a:r>
            <a:r>
              <a:rPr lang="en-US" sz="3200" u="sng" dirty="0">
                <a:latin typeface="Montserrat Classic" panose="020B0604020202020204" charset="0"/>
              </a:rPr>
              <a:t>listen carefully to you</a:t>
            </a:r>
            <a:r>
              <a:rPr lang="en-US" sz="3200" dirty="0">
                <a:latin typeface="Montserrat Classic" panose="020B0604020202020204" charset="0"/>
              </a:rPr>
              <a:t>?</a:t>
            </a:r>
          </a:p>
          <a:p>
            <a:pPr marL="341313" indent="-341313">
              <a:buNone/>
            </a:pPr>
            <a:r>
              <a:rPr lang="en-US" sz="3200" dirty="0">
                <a:latin typeface="Montserrat Classic" panose="020B0604020202020204" charset="0"/>
              </a:rPr>
              <a:t> 7. During this hospital stay, how often did doctors </a:t>
            </a:r>
            <a:r>
              <a:rPr lang="en-US" sz="3200" u="sng" dirty="0">
                <a:latin typeface="Montserrat Classic" panose="020B0604020202020204" charset="0"/>
              </a:rPr>
              <a:t>explain things </a:t>
            </a:r>
            <a:r>
              <a:rPr lang="en-US" sz="3200" dirty="0">
                <a:latin typeface="Montserrat Classic" panose="020B0604020202020204" charset="0"/>
              </a:rPr>
              <a:t>in a way you could understand?</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2068894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4493538"/>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The Hospital Environment</a:t>
            </a:r>
            <a:br>
              <a:rPr lang="en-US" sz="3600" b="1" dirty="0">
                <a:latin typeface="Montserrat Classic" panose="020B0604020202020204" charset="0"/>
              </a:rPr>
            </a:br>
            <a:endParaRPr lang="en-US" sz="3600" b="1" dirty="0">
              <a:latin typeface="Montserrat Classic" panose="020B0604020202020204" charset="0"/>
            </a:endParaRPr>
          </a:p>
          <a:p>
            <a:pPr marL="341313" indent="-341313">
              <a:buNone/>
            </a:pPr>
            <a:r>
              <a:rPr lang="en-US" sz="3600" dirty="0">
                <a:latin typeface="Montserrat Classic" panose="020B0604020202020204" charset="0"/>
              </a:rPr>
              <a:t> 8. During this hospital stay, how often were your room and bathroom kept clean?</a:t>
            </a:r>
            <a:br>
              <a:rPr lang="en-US" sz="3600" dirty="0">
                <a:latin typeface="Montserrat Classic" panose="020B0604020202020204" charset="0"/>
              </a:rPr>
            </a:br>
            <a:endParaRPr lang="en-US" sz="3600" dirty="0">
              <a:latin typeface="Montserrat Classic" panose="020B0604020202020204" charset="0"/>
            </a:endParaRPr>
          </a:p>
          <a:p>
            <a:pPr marL="341313" indent="-341313">
              <a:buNone/>
            </a:pPr>
            <a:r>
              <a:rPr lang="en-US" sz="3600" dirty="0">
                <a:latin typeface="Montserrat Classic" panose="020B0604020202020204" charset="0"/>
              </a:rPr>
              <a:t>9. During this hospital stay, how often was the area around your room quiet at night?</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655735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7263527"/>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Your Experiences in this Hospital</a:t>
            </a:r>
            <a:br>
              <a:rPr lang="en-US" sz="3600" b="1" dirty="0">
                <a:latin typeface="Montserrat Classic" panose="020B0604020202020204" charset="0"/>
              </a:rPr>
            </a:br>
            <a:endParaRPr lang="en-US" sz="3600" b="1" dirty="0">
              <a:latin typeface="Montserrat Classic" panose="020B0604020202020204" charset="0"/>
            </a:endParaRPr>
          </a:p>
          <a:p>
            <a:pPr marL="738188" indent="-509588">
              <a:buNone/>
            </a:pPr>
            <a:r>
              <a:rPr lang="en-US" sz="3600" dirty="0">
                <a:latin typeface="Montserrat Classic" panose="020B0604020202020204" charset="0"/>
              </a:rPr>
              <a:t>10. During this hospital stay, did you need help from nurses or other hospital staff in getting to the bathroom or in using a bedpan?</a:t>
            </a:r>
          </a:p>
          <a:p>
            <a:pPr marL="738188" indent="-509588">
              <a:buNone/>
            </a:pPr>
            <a:r>
              <a:rPr lang="en-US" sz="3600" dirty="0">
                <a:latin typeface="Montserrat Classic" panose="020B0604020202020204" charset="0"/>
              </a:rPr>
              <a:t>11. How often did you get help in getting to the bathroom or in using a bedpan as soon as you wanted?</a:t>
            </a:r>
          </a:p>
          <a:p>
            <a:pPr marL="738188" indent="-509588">
              <a:buNone/>
            </a:pPr>
            <a:r>
              <a:rPr lang="en-US" sz="3600" dirty="0">
                <a:latin typeface="Montserrat Classic" panose="020B0604020202020204" charset="0"/>
              </a:rPr>
              <a:t>12. During this hospital stay, were you given any medicine that you had not taken before?</a:t>
            </a:r>
          </a:p>
          <a:p>
            <a:pPr marL="738188" indent="-509588">
              <a:buNone/>
            </a:pPr>
            <a:r>
              <a:rPr lang="en-US" sz="3600" dirty="0">
                <a:latin typeface="Montserrat Classic" panose="020B0604020202020204" charset="0"/>
              </a:rPr>
              <a:t>13. Before giving you any new medicine, how often did hospital staff tell you what the medicine was for?</a:t>
            </a:r>
          </a:p>
          <a:p>
            <a:pPr marL="684213" indent="-455613">
              <a:buNone/>
            </a:pPr>
            <a:r>
              <a:rPr lang="en-US" sz="3600" dirty="0">
                <a:latin typeface="Montserrat Classic" panose="020B0604020202020204" charset="0"/>
              </a:rPr>
              <a:t>14. Before giving you any new medicine, how often did hospital staff describe possible side effects in a way you could understand?</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6027184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7201972"/>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When you Left the Hospital</a:t>
            </a:r>
            <a:br>
              <a:rPr lang="en-US" sz="3200" b="1" dirty="0">
                <a:latin typeface="Montserrat Classic" panose="020B0604020202020204" charset="0"/>
              </a:rPr>
            </a:br>
            <a:endParaRPr lang="en-US" sz="3200" b="1" dirty="0">
              <a:latin typeface="Montserrat Classic" panose="020B0604020202020204" charset="0"/>
            </a:endParaRPr>
          </a:p>
          <a:p>
            <a:pPr marL="573088" indent="-573088">
              <a:buAutoNum type="arabicPeriod" startAt="15"/>
            </a:pPr>
            <a:r>
              <a:rPr lang="en-US" sz="3600" dirty="0">
                <a:latin typeface="Montserrat Classic" panose="020B0604020202020204" charset="0"/>
              </a:rPr>
              <a:t>After you left the hospital, did you go directly to your own home, to someone else’s home, or to another health facility?</a:t>
            </a:r>
            <a:br>
              <a:rPr lang="en-US" sz="3600" dirty="0">
                <a:latin typeface="Montserrat Classic" panose="020B0604020202020204" charset="0"/>
              </a:rPr>
            </a:br>
            <a:endParaRPr lang="en-US" sz="3600" dirty="0">
              <a:latin typeface="Montserrat Classic" panose="020B0604020202020204" charset="0"/>
            </a:endParaRPr>
          </a:p>
          <a:p>
            <a:pPr marL="573088" indent="-573088">
              <a:buAutoNum type="arabicPeriod" startAt="15"/>
            </a:pPr>
            <a:r>
              <a:rPr lang="en-US" sz="3600" dirty="0">
                <a:latin typeface="Montserrat Classic" panose="020B0604020202020204" charset="0"/>
              </a:rPr>
              <a:t>During this hospital stay, did doctors, nurses or other hospital staff talk with you about whether you would have the help you needed when you left the hospital?</a:t>
            </a:r>
            <a:br>
              <a:rPr lang="en-US" sz="3600" dirty="0">
                <a:latin typeface="Montserrat Classic" panose="020B0604020202020204" charset="0"/>
              </a:rPr>
            </a:br>
            <a:endParaRPr lang="en-US" sz="3600" dirty="0">
              <a:latin typeface="Montserrat Classic" panose="020B0604020202020204" charset="0"/>
            </a:endParaRPr>
          </a:p>
          <a:p>
            <a:pPr marL="573088" indent="-573088">
              <a:buAutoNum type="arabicPeriod" startAt="15"/>
            </a:pPr>
            <a:r>
              <a:rPr lang="en-US" sz="3600" dirty="0">
                <a:latin typeface="Montserrat Classic" panose="020B0604020202020204" charset="0"/>
              </a:rPr>
              <a:t>During this hospital stay, did you get information in writing about what symptoms or health problems to look out for after you left the hospital?</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87710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D2AC9DA-CE92-75D8-46B4-D93E2A802550}"/>
              </a:ext>
            </a:extLst>
          </p:cNvPr>
          <p:cNvPicPr>
            <a:picLocks noChangeAspect="1"/>
          </p:cNvPicPr>
          <p:nvPr/>
        </p:nvPicPr>
        <p:blipFill>
          <a:blip r:embed="rId3"/>
          <a:stretch>
            <a:fillRect/>
          </a:stretch>
        </p:blipFill>
        <p:spPr>
          <a:xfrm>
            <a:off x="10885013" y="2757083"/>
            <a:ext cx="6998292" cy="6501217"/>
          </a:xfrm>
          <a:prstGeom prst="rect">
            <a:avLst/>
          </a:prstGeom>
        </p:spPr>
      </p:pic>
      <p:sp>
        <p:nvSpPr>
          <p:cNvPr id="15" name="TextBox 15"/>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Customer Segmentation</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1" y="2757083"/>
            <a:ext cx="10096500" cy="7044621"/>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b="1" dirty="0">
                <a:solidFill>
                  <a:srgbClr val="2D262A"/>
                </a:solidFill>
                <a:latin typeface="Montserrat Classic"/>
              </a:rPr>
              <a:t>Trailblazers: </a:t>
            </a:r>
            <a:r>
              <a:rPr lang="en-US" sz="3600" dirty="0">
                <a:solidFill>
                  <a:srgbClr val="2D262A"/>
                </a:solidFill>
                <a:latin typeface="Montserrat Classic"/>
              </a:rPr>
              <a:t>tech-savvy, self-directed, engaged in wellness, willing to share data</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Prospectors: </a:t>
            </a:r>
            <a:r>
              <a:rPr lang="en-US" sz="3600" dirty="0">
                <a:solidFill>
                  <a:srgbClr val="2D262A"/>
                </a:solidFill>
                <a:latin typeface="Montserrat Classic"/>
              </a:rPr>
              <a:t>rely on recommendations from friends/family, use providers as trusted advisors, willing to use technology</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Homesteaders: </a:t>
            </a:r>
            <a:r>
              <a:rPr lang="en-US" sz="3600" dirty="0">
                <a:solidFill>
                  <a:srgbClr val="2D262A"/>
                </a:solidFill>
                <a:latin typeface="Montserrat Classic"/>
              </a:rPr>
              <a:t>reserved, cautious, traditionalists</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Bystanders: </a:t>
            </a:r>
            <a:r>
              <a:rPr lang="en-US" sz="3600" dirty="0">
                <a:solidFill>
                  <a:srgbClr val="2D262A"/>
                </a:solidFill>
                <a:latin typeface="Montserrat Classic"/>
              </a:rPr>
              <a:t>complacent, tech-reluctant, resistant to change, unengaged</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25472004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4431983"/>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Overall Rating of the Hospital </a:t>
            </a:r>
            <a:br>
              <a:rPr lang="en-US" sz="3200" b="1" dirty="0">
                <a:latin typeface="Montserrat Classic" panose="020B0604020202020204" charset="0"/>
              </a:rPr>
            </a:br>
            <a:endParaRPr lang="en-US" sz="3200" b="1" dirty="0">
              <a:latin typeface="Montserrat Classic" panose="020B0604020202020204" charset="0"/>
            </a:endParaRPr>
          </a:p>
          <a:p>
            <a:pPr marL="628650" indent="-628650">
              <a:buNone/>
            </a:pPr>
            <a:r>
              <a:rPr lang="en-US" sz="3600" dirty="0">
                <a:latin typeface="Montserrat Classic" panose="020B0604020202020204" charset="0"/>
              </a:rPr>
              <a:t>18. Using any number from 0 to 10, where 0 is       the worst hospital possible and 10 is the best hospital possible, what number would you use to rate this hospital during your stay?</a:t>
            </a:r>
            <a:br>
              <a:rPr lang="en-US" sz="3600" dirty="0">
                <a:latin typeface="Montserrat Classic" panose="020B0604020202020204" charset="0"/>
              </a:rPr>
            </a:br>
            <a:endParaRPr lang="en-US" sz="3600" dirty="0">
              <a:latin typeface="Montserrat Classic" panose="020B0604020202020204" charset="0"/>
            </a:endParaRPr>
          </a:p>
          <a:p>
            <a:pPr marL="628650" indent="-628650">
              <a:buNone/>
            </a:pPr>
            <a:r>
              <a:rPr lang="en-US" sz="3600" dirty="0">
                <a:latin typeface="Montserrat Classic" panose="020B0604020202020204" charset="0"/>
              </a:rPr>
              <a:t>19. Would you recommend this hospital to your friends and family?</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48021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6032421"/>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Understanding your Care when you Left the Hospital </a:t>
            </a:r>
            <a:br>
              <a:rPr lang="en-US" sz="3200" b="1" dirty="0">
                <a:latin typeface="Montserrat Classic" panose="020B0604020202020204" charset="0"/>
              </a:rPr>
            </a:br>
            <a:endParaRPr lang="en-US" sz="3200" b="1" dirty="0">
              <a:latin typeface="Montserrat Classic" panose="020B0604020202020204" charset="0"/>
            </a:endParaRPr>
          </a:p>
          <a:p>
            <a:pPr marL="573088" indent="-573088">
              <a:buNone/>
            </a:pPr>
            <a:r>
              <a:rPr lang="en-US" sz="3600" dirty="0">
                <a:latin typeface="Montserrat Classic" panose="020B0604020202020204" charset="0"/>
              </a:rPr>
              <a:t>20. During this hospital stay, staff took my preferences and those of my family or caregiver into account in deciding what my health care needs would be when I left.</a:t>
            </a:r>
            <a:br>
              <a:rPr lang="en-US" sz="3600" dirty="0">
                <a:latin typeface="Montserrat Classic" panose="020B0604020202020204" charset="0"/>
              </a:rPr>
            </a:br>
            <a:endParaRPr lang="en-US" sz="3600" dirty="0">
              <a:latin typeface="Montserrat Classic" panose="020B0604020202020204" charset="0"/>
            </a:endParaRPr>
          </a:p>
          <a:p>
            <a:pPr marL="573088" indent="-573088">
              <a:buNone/>
            </a:pPr>
            <a:r>
              <a:rPr lang="en-US" sz="3600" dirty="0">
                <a:latin typeface="Montserrat Classic" panose="020B0604020202020204" charset="0"/>
              </a:rPr>
              <a:t>21.  When I left the hospital, I had a good understanding of the things I was responsible for in managing my health.</a:t>
            </a:r>
            <a:br>
              <a:rPr lang="en-US" sz="3600" dirty="0">
                <a:latin typeface="Montserrat Classic" panose="020B0604020202020204" charset="0"/>
              </a:rPr>
            </a:br>
            <a:endParaRPr lang="en-US" sz="3600" dirty="0">
              <a:latin typeface="Montserrat Classic" panose="020B0604020202020204" charset="0"/>
            </a:endParaRPr>
          </a:p>
          <a:p>
            <a:pPr marL="573088" indent="-573088">
              <a:buNone/>
            </a:pPr>
            <a:r>
              <a:rPr lang="en-US" sz="3600" dirty="0">
                <a:latin typeface="Montserrat Classic" panose="020B0604020202020204" charset="0"/>
              </a:rPr>
              <a:t>22. When I left the hospital, I clearly understood the purpose for taking each of my medications.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2314425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6586418"/>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About You</a:t>
            </a:r>
            <a:br>
              <a:rPr lang="en-US" sz="3600" b="1" dirty="0">
                <a:latin typeface="Montserrat Classic" panose="020B0604020202020204" charset="0"/>
              </a:rPr>
            </a:br>
            <a:endParaRPr lang="en-US" sz="3600" b="1" dirty="0">
              <a:latin typeface="Montserrat Classic" panose="020B0604020202020204" charset="0"/>
            </a:endParaRPr>
          </a:p>
          <a:p>
            <a:pPr marL="461963" indent="-461963">
              <a:spcBef>
                <a:spcPts val="0"/>
              </a:spcBef>
              <a:buNone/>
            </a:pPr>
            <a:r>
              <a:rPr lang="en-US" sz="3600" dirty="0">
                <a:latin typeface="Montserrat Classic" panose="020B0604020202020204" charset="0"/>
              </a:rPr>
              <a:t>23. During this hospital stay, were you admitted to this hospital through the Emergency Room?</a:t>
            </a:r>
          </a:p>
          <a:p>
            <a:pPr marL="396875" indent="-396875">
              <a:spcBef>
                <a:spcPts val="0"/>
              </a:spcBef>
              <a:buNone/>
            </a:pPr>
            <a:r>
              <a:rPr lang="en-US" sz="3600" dirty="0">
                <a:latin typeface="Montserrat Classic" panose="020B0604020202020204" charset="0"/>
              </a:rPr>
              <a:t>24. In general, how would you rate your overall health?</a:t>
            </a:r>
          </a:p>
          <a:p>
            <a:pPr marL="461963" indent="-461963">
              <a:spcBef>
                <a:spcPts val="0"/>
              </a:spcBef>
              <a:buAutoNum type="arabicPeriod" startAt="25"/>
            </a:pPr>
            <a:r>
              <a:rPr lang="en-US" sz="3600" dirty="0">
                <a:latin typeface="Montserrat Classic" panose="020B0604020202020204" charset="0"/>
              </a:rPr>
              <a:t>In general, how would you rate your overall mental or emotional health?  </a:t>
            </a:r>
          </a:p>
          <a:p>
            <a:pPr marL="461963" indent="-461963">
              <a:spcBef>
                <a:spcPts val="0"/>
              </a:spcBef>
              <a:buAutoNum type="arabicPeriod" startAt="25"/>
            </a:pPr>
            <a:r>
              <a:rPr lang="en-US" sz="3600" dirty="0">
                <a:latin typeface="Montserrat Classic" panose="020B0604020202020204" charset="0"/>
              </a:rPr>
              <a:t>What is the highest grade or level of school that you have completed?</a:t>
            </a:r>
          </a:p>
          <a:p>
            <a:pPr marL="461963" indent="-461963">
              <a:spcBef>
                <a:spcPts val="0"/>
              </a:spcBef>
              <a:buNone/>
            </a:pPr>
            <a:r>
              <a:rPr lang="en-US" sz="3600" dirty="0">
                <a:latin typeface="Montserrat Classic" panose="020B0604020202020204" charset="0"/>
              </a:rPr>
              <a:t> 27. Are you of Spanish, Hispanic or Latino origin or descent?</a:t>
            </a:r>
          </a:p>
          <a:p>
            <a:pPr marL="396875" indent="-396875">
              <a:spcBef>
                <a:spcPts val="0"/>
              </a:spcBef>
              <a:buNone/>
            </a:pPr>
            <a:r>
              <a:rPr lang="en-US" sz="3600" dirty="0">
                <a:latin typeface="Montserrat Classic" panose="020B0604020202020204" charset="0"/>
              </a:rPr>
              <a:t> 28. What is your race? Please choose one or more.</a:t>
            </a:r>
          </a:p>
          <a:p>
            <a:pPr marL="396875" indent="-396875">
              <a:spcBef>
                <a:spcPts val="0"/>
              </a:spcBef>
              <a:buNone/>
            </a:pPr>
            <a:r>
              <a:rPr lang="en-US" sz="3600" dirty="0">
                <a:latin typeface="Montserrat Classic" panose="020B0604020202020204" charset="0"/>
              </a:rPr>
              <a:t> 29. What language do you mainly speak at home?</a:t>
            </a:r>
            <a:endParaRPr lang="en-US" sz="3600" b="1" dirty="0">
              <a:latin typeface="Montserrat Classic" panose="020B0604020202020204" charset="0"/>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0138241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Working with your Results</a:t>
            </a:r>
          </a:p>
        </p:txBody>
      </p:sp>
      <p:sp>
        <p:nvSpPr>
          <p:cNvPr id="4" name="TextBox 4"/>
          <p:cNvSpPr txBox="1"/>
          <p:nvPr/>
        </p:nvSpPr>
        <p:spPr>
          <a:xfrm>
            <a:off x="1066800" y="4681445"/>
            <a:ext cx="15764851" cy="1354217"/>
          </a:xfrm>
          <a:prstGeom prst="rect">
            <a:avLst/>
          </a:prstGeom>
        </p:spPr>
        <p:txBody>
          <a:bodyPr wrap="square" lIns="0" tIns="0" rIns="0" bIns="0" rtlCol="0" anchor="t">
            <a:spAutoFit/>
          </a:bodyPr>
          <a:lstStyle/>
          <a:p>
            <a:pPr marL="461963" indent="-461963" algn="ctr">
              <a:spcBef>
                <a:spcPts val="0"/>
              </a:spcBef>
              <a:buNone/>
            </a:pPr>
            <a:r>
              <a:rPr lang="en-US" sz="4400" dirty="0">
                <a:latin typeface="Montserrat Classic" panose="020B0604020202020204" charset="0"/>
              </a:rPr>
              <a:t>What does your organization do currently with their HCAHPS results?</a:t>
            </a:r>
            <a:endParaRPr lang="en-US" sz="4400" b="1" dirty="0">
              <a:latin typeface="Montserrat Classic" panose="020B0604020202020204" charset="0"/>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1860585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90750-A752-4562-1F28-A4B6DCDA30DA}"/>
              </a:ext>
            </a:extLst>
          </p:cNvPr>
          <p:cNvPicPr>
            <a:picLocks noChangeAspect="1"/>
          </p:cNvPicPr>
          <p:nvPr/>
        </p:nvPicPr>
        <p:blipFill>
          <a:blip r:embed="rId2"/>
          <a:stretch>
            <a:fillRect/>
          </a:stretch>
        </p:blipFill>
        <p:spPr>
          <a:xfrm>
            <a:off x="3659481" y="2125444"/>
            <a:ext cx="10224253" cy="7590056"/>
          </a:xfrm>
          <a:prstGeom prst="rect">
            <a:avLst/>
          </a:prstGeom>
        </p:spPr>
      </p:pic>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Benchmarking</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2450781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Reporting Results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4" name="Content Placeholder 6">
            <a:extLst>
              <a:ext uri="{FF2B5EF4-FFF2-40B4-BE49-F238E27FC236}">
                <a16:creationId xmlns:a16="http://schemas.microsoft.com/office/drawing/2014/main" id="{230F59E8-2DE5-DE09-72CA-14FD790A1105}"/>
              </a:ext>
            </a:extLst>
          </p:cNvPr>
          <p:cNvPicPr>
            <a:picLocks noChangeAspect="1"/>
          </p:cNvPicPr>
          <p:nvPr/>
        </p:nvPicPr>
        <p:blipFill>
          <a:blip r:embed="rId4"/>
          <a:stretch>
            <a:fillRect/>
          </a:stretch>
        </p:blipFill>
        <p:spPr>
          <a:xfrm>
            <a:off x="2728055" y="2903145"/>
            <a:ext cx="12268200" cy="6573200"/>
          </a:xfrm>
          <a:prstGeom prst="rect">
            <a:avLst/>
          </a:prstGeom>
        </p:spPr>
      </p:pic>
    </p:spTree>
    <p:extLst>
      <p:ext uri="{BB962C8B-B14F-4D97-AF65-F5344CB8AC3E}">
        <p14:creationId xmlns:p14="http://schemas.microsoft.com/office/powerpoint/2010/main" val="9684572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Reporting Results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3" name="Content Placeholder 3">
            <a:extLst>
              <a:ext uri="{FF2B5EF4-FFF2-40B4-BE49-F238E27FC236}">
                <a16:creationId xmlns:a16="http://schemas.microsoft.com/office/drawing/2014/main" id="{69469BA3-9D43-6D64-11AC-66C049950757}"/>
              </a:ext>
            </a:extLst>
          </p:cNvPr>
          <p:cNvGraphicFramePr>
            <a:graphicFrameLocks noChangeAspect="1"/>
          </p:cNvGraphicFramePr>
          <p:nvPr>
            <p:extLst>
              <p:ext uri="{D42A27DB-BD31-4B8C-83A1-F6EECF244321}">
                <p14:modId xmlns:p14="http://schemas.microsoft.com/office/powerpoint/2010/main" val="134895858"/>
              </p:ext>
            </p:extLst>
          </p:nvPr>
        </p:nvGraphicFramePr>
        <p:xfrm>
          <a:off x="6499954" y="2536570"/>
          <a:ext cx="8751523" cy="7307404"/>
        </p:xfrm>
        <a:graphic>
          <a:graphicData uri="http://schemas.openxmlformats.org/presentationml/2006/ole">
            <mc:AlternateContent xmlns:mc="http://schemas.openxmlformats.org/markup-compatibility/2006">
              <mc:Choice xmlns:v="urn:schemas-microsoft-com:vml" Requires="v">
                <p:oleObj name="Worksheet" r:id="rId4" imgW="12163320" imgH="10020473" progId="Excel.Sheet.8">
                  <p:embed/>
                </p:oleObj>
              </mc:Choice>
              <mc:Fallback>
                <p:oleObj name="Worksheet" r:id="rId4" imgW="12163320" imgH="10020473" progId="Excel.Sheet.8">
                  <p:embed/>
                  <p:pic>
                    <p:nvPicPr>
                      <p:cNvPr id="3" name="Content Placeholder 3">
                        <a:extLst>
                          <a:ext uri="{FF2B5EF4-FFF2-40B4-BE49-F238E27FC236}">
                            <a16:creationId xmlns:a16="http://schemas.microsoft.com/office/drawing/2014/main" id="{69469BA3-9D43-6D64-11AC-66C049950757}"/>
                          </a:ext>
                        </a:extLst>
                      </p:cNvPr>
                      <p:cNvPicPr/>
                      <p:nvPr/>
                    </p:nvPicPr>
                    <p:blipFill>
                      <a:blip r:embed="rId5"/>
                      <a:stretch>
                        <a:fillRect/>
                      </a:stretch>
                    </p:blipFill>
                    <p:spPr>
                      <a:xfrm>
                        <a:off x="6499954" y="2536570"/>
                        <a:ext cx="8751523" cy="7307404"/>
                      </a:xfrm>
                      <a:prstGeom prst="rect">
                        <a:avLst/>
                      </a:prstGeom>
                    </p:spPr>
                  </p:pic>
                </p:oleObj>
              </mc:Fallback>
            </mc:AlternateContent>
          </a:graphicData>
        </a:graphic>
      </p:graphicFrame>
    </p:spTree>
    <p:extLst>
      <p:ext uri="{BB962C8B-B14F-4D97-AF65-F5344CB8AC3E}">
        <p14:creationId xmlns:p14="http://schemas.microsoft.com/office/powerpoint/2010/main" val="15163753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Real Time Surveys</a:t>
            </a:r>
          </a:p>
        </p:txBody>
      </p:sp>
      <p:sp>
        <p:nvSpPr>
          <p:cNvPr id="4" name="TextBox 4"/>
          <p:cNvSpPr txBox="1"/>
          <p:nvPr/>
        </p:nvSpPr>
        <p:spPr>
          <a:xfrm>
            <a:off x="1425452" y="2804167"/>
            <a:ext cx="15764851" cy="3877985"/>
          </a:xfrm>
          <a:prstGeom prst="rect">
            <a:avLst/>
          </a:prstGeom>
        </p:spPr>
        <p:txBody>
          <a:bodyPr wrap="square" lIns="0" tIns="0" rIns="0" bIns="0" rtlCol="0" anchor="t">
            <a:spAutoFit/>
          </a:bodyPr>
          <a:lstStyle/>
          <a:p>
            <a:pPr marL="571500" indent="-571500">
              <a:spcBef>
                <a:spcPts val="0"/>
              </a:spcBef>
              <a:buFont typeface="Arial" panose="020B0604020202020204" pitchFamily="34" charset="0"/>
              <a:buChar char="•"/>
            </a:pPr>
            <a:r>
              <a:rPr lang="en-US" sz="3600" dirty="0">
                <a:latin typeface="Montserrat Classic" panose="020B0604020202020204" charset="0"/>
              </a:rPr>
              <a:t>Sent to all patients discharged from one of our service lines (excluding Inpatient and Home Health).</a:t>
            </a:r>
            <a:br>
              <a:rPr lang="en-US" sz="3600" dirty="0">
                <a:latin typeface="Montserrat Classic" panose="020B0604020202020204" charset="0"/>
              </a:rPr>
            </a:b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Receive a short 9 question survey either via e-mail, SMS text or IVR.</a:t>
            </a:r>
          </a:p>
          <a:p>
            <a:pPr marL="571500" indent="-571500">
              <a:spcBef>
                <a:spcPts val="0"/>
              </a:spcBef>
              <a:buFont typeface="Arial" panose="020B0604020202020204" pitchFamily="34" charset="0"/>
              <a:buChar char="•"/>
            </a:pP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Allows the departments to receive “real time” feedback as results are posted to our survey portal within 24 hours.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699972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Real Time Surveys</a:t>
            </a:r>
          </a:p>
        </p:txBody>
      </p:sp>
      <p:sp>
        <p:nvSpPr>
          <p:cNvPr id="4" name="TextBox 4"/>
          <p:cNvSpPr txBox="1"/>
          <p:nvPr/>
        </p:nvSpPr>
        <p:spPr>
          <a:xfrm>
            <a:off x="1425452" y="2804167"/>
            <a:ext cx="15764851" cy="2769989"/>
          </a:xfrm>
          <a:prstGeom prst="rect">
            <a:avLst/>
          </a:prstGeom>
        </p:spPr>
        <p:txBody>
          <a:bodyPr wrap="square" lIns="0" tIns="0" rIns="0" bIns="0" rtlCol="0" anchor="t">
            <a:spAutoFit/>
          </a:bodyPr>
          <a:lstStyle/>
          <a:p>
            <a:pPr marL="571500" indent="-571500">
              <a:spcBef>
                <a:spcPts val="0"/>
              </a:spcBef>
              <a:buFont typeface="Arial" panose="020B0604020202020204" pitchFamily="34" charset="0"/>
              <a:buChar char="•"/>
            </a:pPr>
            <a:r>
              <a:rPr lang="en-US" sz="3600" dirty="0">
                <a:latin typeface="Montserrat Classic" panose="020B0604020202020204" charset="0"/>
              </a:rPr>
              <a:t>Department Managers can follow up with patient’s concerns directly as survey responses are confidential, but not anonymous.</a:t>
            </a:r>
          </a:p>
          <a:p>
            <a:pPr marL="571500" indent="-571500">
              <a:spcBef>
                <a:spcPts val="0"/>
              </a:spcBef>
              <a:buFont typeface="Arial" panose="020B0604020202020204" pitchFamily="34" charset="0"/>
              <a:buChar char="•"/>
            </a:pP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Tools are embedded within the vendor’s software to measure the effectiveness of our service recovery.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627760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Benchmarking</a:t>
            </a:r>
          </a:p>
        </p:txBody>
      </p:sp>
      <p:sp>
        <p:nvSpPr>
          <p:cNvPr id="4" name="TextBox 4"/>
          <p:cNvSpPr txBox="1"/>
          <p:nvPr/>
        </p:nvSpPr>
        <p:spPr>
          <a:xfrm>
            <a:off x="1425452" y="2804167"/>
            <a:ext cx="15764851" cy="4431983"/>
          </a:xfrm>
          <a:prstGeom prst="rect">
            <a:avLst/>
          </a:prstGeom>
        </p:spPr>
        <p:txBody>
          <a:bodyPr wrap="square" lIns="0" tIns="0" rIns="0" bIns="0" rtlCol="0" anchor="t">
            <a:spAutoFit/>
          </a:bodyPr>
          <a:lstStyle/>
          <a:p>
            <a:pPr marL="571500" indent="-571500">
              <a:spcBef>
                <a:spcPts val="0"/>
              </a:spcBef>
              <a:buFont typeface="Arial" panose="020B0604020202020204" pitchFamily="34" charset="0"/>
              <a:buChar char="•"/>
            </a:pPr>
            <a:r>
              <a:rPr lang="en-US" sz="3600" dirty="0">
                <a:latin typeface="Montserrat Classic" panose="020B0604020202020204" charset="0"/>
              </a:rPr>
              <a:t>Able to benchmark departments.</a:t>
            </a:r>
            <a:br>
              <a:rPr lang="en-US" sz="3600" dirty="0">
                <a:latin typeface="Montserrat Classic" panose="020B0604020202020204" charset="0"/>
              </a:rPr>
            </a:b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Can set goals based on what percentile you would like the department to be in.</a:t>
            </a:r>
            <a:br>
              <a:rPr lang="en-US" sz="3600" dirty="0">
                <a:latin typeface="Montserrat Classic" panose="020B0604020202020204" charset="0"/>
              </a:rPr>
            </a:b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Physicians are e-mailed personalized scorecards which incorporates an education video (2-3 minutes) on a topic has demonstrated improved satisfaction scores.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69794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differentiators: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5" name="Chart 4">
            <a:extLst>
              <a:ext uri="{FF2B5EF4-FFF2-40B4-BE49-F238E27FC236}">
                <a16:creationId xmlns:a16="http://schemas.microsoft.com/office/drawing/2014/main" id="{CAF7A32A-3D5C-DF10-CBD9-658BD38DB685}"/>
              </a:ext>
            </a:extLst>
          </p:cNvPr>
          <p:cNvGraphicFramePr/>
          <p:nvPr>
            <p:extLst>
              <p:ext uri="{D42A27DB-BD31-4B8C-83A1-F6EECF244321}">
                <p14:modId xmlns:p14="http://schemas.microsoft.com/office/powerpoint/2010/main" val="3179581944"/>
              </p:ext>
            </p:extLst>
          </p:nvPr>
        </p:nvGraphicFramePr>
        <p:xfrm>
          <a:off x="9976343" y="723900"/>
          <a:ext cx="7585805" cy="541019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722A4BB0-CE11-3D4C-5205-CD01E7568C4A}"/>
              </a:ext>
            </a:extLst>
          </p:cNvPr>
          <p:cNvSpPr txBox="1"/>
          <p:nvPr/>
        </p:nvSpPr>
        <p:spPr>
          <a:xfrm>
            <a:off x="13053059" y="2445058"/>
            <a:ext cx="4191000" cy="1754326"/>
          </a:xfrm>
          <a:prstGeom prst="rect">
            <a:avLst/>
          </a:prstGeom>
          <a:noFill/>
        </p:spPr>
        <p:txBody>
          <a:bodyPr wrap="square" rtlCol="0">
            <a:spAutoFit/>
          </a:bodyPr>
          <a:lstStyle/>
          <a:p>
            <a:r>
              <a:rPr lang="en-US" sz="5400" dirty="0">
                <a:solidFill>
                  <a:schemeClr val="tx2">
                    <a:lumMod val="50000"/>
                  </a:schemeClr>
                </a:solidFill>
                <a:latin typeface="Montserrat Classic" panose="020B0604020202020204" charset="0"/>
              </a:rPr>
              <a:t>Bystanders</a:t>
            </a:r>
          </a:p>
          <a:p>
            <a:r>
              <a:rPr lang="en-US" sz="5400" dirty="0">
                <a:solidFill>
                  <a:schemeClr val="tx2">
                    <a:lumMod val="50000"/>
                  </a:schemeClr>
                </a:solidFill>
                <a:latin typeface="Montserrat Classic" panose="020B0604020202020204" charset="0"/>
              </a:rPr>
              <a:t>14%</a:t>
            </a:r>
          </a:p>
        </p:txBody>
      </p:sp>
      <p:pic>
        <p:nvPicPr>
          <p:cNvPr id="11" name="Picture 10">
            <a:extLst>
              <a:ext uri="{FF2B5EF4-FFF2-40B4-BE49-F238E27FC236}">
                <a16:creationId xmlns:a16="http://schemas.microsoft.com/office/drawing/2014/main" id="{6B9EC21C-CB8B-A041-332C-4F524B874D6A}"/>
              </a:ext>
            </a:extLst>
          </p:cNvPr>
          <p:cNvPicPr>
            <a:picLocks noChangeAspect="1"/>
          </p:cNvPicPr>
          <p:nvPr/>
        </p:nvPicPr>
        <p:blipFill>
          <a:blip r:embed="rId6"/>
          <a:stretch>
            <a:fillRect/>
          </a:stretch>
        </p:blipFill>
        <p:spPr>
          <a:xfrm>
            <a:off x="13083539" y="6405227"/>
            <a:ext cx="4918006" cy="3467100"/>
          </a:xfrm>
          <a:prstGeom prst="rect">
            <a:avLst/>
          </a:prstGeom>
        </p:spPr>
      </p:pic>
      <p:sp>
        <p:nvSpPr>
          <p:cNvPr id="19" name="TextBox 17">
            <a:extLst>
              <a:ext uri="{FF2B5EF4-FFF2-40B4-BE49-F238E27FC236}">
                <a16:creationId xmlns:a16="http://schemas.microsoft.com/office/drawing/2014/main" id="{F4E4871B-EE67-9EC5-B0F4-16AD160D6F04}"/>
              </a:ext>
            </a:extLst>
          </p:cNvPr>
          <p:cNvSpPr txBox="1"/>
          <p:nvPr/>
        </p:nvSpPr>
        <p:spPr>
          <a:xfrm>
            <a:off x="1028700" y="2541815"/>
            <a:ext cx="10096500" cy="778328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Least likely to share tracked health info with a doctor</a:t>
            </a:r>
          </a:p>
          <a:p>
            <a:pPr marL="571500" indent="-571500">
              <a:buFont typeface="Arial" panose="020B0604020202020204" pitchFamily="34" charset="0"/>
              <a:buChar char="•"/>
            </a:pPr>
            <a:r>
              <a:rPr lang="en-US" sz="3200" dirty="0">
                <a:solidFill>
                  <a:srgbClr val="2D262A"/>
                </a:solidFill>
                <a:latin typeface="Montserrat Classic"/>
              </a:rPr>
              <a:t>Least willing to share data from an EHR or a wearable device</a:t>
            </a:r>
          </a:p>
          <a:p>
            <a:pPr marL="571500" indent="-571500">
              <a:buFont typeface="Arial" panose="020B0604020202020204" pitchFamily="34" charset="0"/>
              <a:buChar char="•"/>
            </a:pPr>
            <a:r>
              <a:rPr lang="en-US" sz="3200" dirty="0">
                <a:solidFill>
                  <a:srgbClr val="2D262A"/>
                </a:solidFill>
                <a:latin typeface="Montserrat Classic"/>
              </a:rPr>
              <a:t>Least likely to use technology for healthcare or consider virtual care visits</a:t>
            </a:r>
          </a:p>
          <a:p>
            <a:pPr marL="571500" indent="-571500">
              <a:buFont typeface="Arial" panose="020B0604020202020204" pitchFamily="34" charset="0"/>
              <a:buChar char="•"/>
            </a:pPr>
            <a:r>
              <a:rPr lang="en-US" sz="3200" dirty="0">
                <a:solidFill>
                  <a:srgbClr val="2D262A"/>
                </a:solidFill>
                <a:latin typeface="Montserrat Classic"/>
              </a:rPr>
              <a:t>Least likely to follow a healthy diet or exercise plan</a:t>
            </a:r>
          </a:p>
          <a:p>
            <a:pPr marL="571500" indent="-571500">
              <a:buFont typeface="Arial" panose="020B0604020202020204" pitchFamily="34" charset="0"/>
              <a:buChar char="•"/>
            </a:pPr>
            <a:r>
              <a:rPr lang="en-US" sz="3200" b="1" dirty="0">
                <a:solidFill>
                  <a:srgbClr val="2D262A"/>
                </a:solidFill>
                <a:latin typeface="Montserrat Classic"/>
              </a:rPr>
              <a:t>Shopping Behavior:</a:t>
            </a:r>
          </a:p>
          <a:p>
            <a:pPr marL="1028700" lvl="1" indent="-571500">
              <a:buFont typeface="Arial" panose="020B0604020202020204" pitchFamily="34" charset="0"/>
              <a:buChar char="•"/>
            </a:pPr>
            <a:r>
              <a:rPr lang="en-US" sz="3200" dirty="0">
                <a:solidFill>
                  <a:srgbClr val="2D262A"/>
                </a:solidFill>
                <a:latin typeface="Montserrat Classic"/>
              </a:rPr>
              <a:t>Least likely to look up quality ratings</a:t>
            </a:r>
          </a:p>
          <a:p>
            <a:pPr marL="1028700" lvl="1" indent="-571500">
              <a:buFont typeface="Arial" panose="020B0604020202020204" pitchFamily="34" charset="0"/>
              <a:buChar char="•"/>
            </a:pPr>
            <a:r>
              <a:rPr lang="en-US" sz="3200" dirty="0">
                <a:solidFill>
                  <a:srgbClr val="2D262A"/>
                </a:solidFill>
                <a:latin typeface="Montserrat Classic"/>
              </a:rPr>
              <a:t>When choosing a doctor, most likely to consider out-of-pocket costs and convenient hours</a:t>
            </a:r>
          </a:p>
          <a:p>
            <a:pPr marL="1028700" lvl="1" indent="-571500">
              <a:buFont typeface="Arial" panose="020B0604020202020204" pitchFamily="34" charset="0"/>
              <a:buChar char="•"/>
            </a:pPr>
            <a:r>
              <a:rPr lang="en-US" sz="3200" dirty="0">
                <a:solidFill>
                  <a:srgbClr val="2D262A"/>
                </a:solidFill>
                <a:latin typeface="Montserrat Classic"/>
              </a:rPr>
              <a:t>Least likely to change doctors or health plans even if dissatisfied</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6254458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Thank You!</a:t>
            </a:r>
          </a:p>
        </p:txBody>
      </p:sp>
      <p:sp>
        <p:nvSpPr>
          <p:cNvPr id="4" name="TextBox 4"/>
          <p:cNvSpPr txBox="1"/>
          <p:nvPr/>
        </p:nvSpPr>
        <p:spPr>
          <a:xfrm>
            <a:off x="1261574" y="4471224"/>
            <a:ext cx="15764851" cy="3323987"/>
          </a:xfrm>
          <a:prstGeom prst="rect">
            <a:avLst/>
          </a:prstGeom>
        </p:spPr>
        <p:txBody>
          <a:bodyPr wrap="square" lIns="0" tIns="0" rIns="0" bIns="0" rtlCol="0" anchor="t">
            <a:spAutoFit/>
          </a:bodyPr>
          <a:lstStyle/>
          <a:p>
            <a:pPr algn="ctr">
              <a:spcBef>
                <a:spcPts val="0"/>
              </a:spcBef>
            </a:pPr>
            <a:r>
              <a:rPr lang="en-US" sz="3600" dirty="0">
                <a:latin typeface="Montserrat Classic" panose="020B0604020202020204" charset="0"/>
              </a:rPr>
              <a:t>Anne Timmerman, MLS (ASCP); CPHQ</a:t>
            </a:r>
          </a:p>
          <a:p>
            <a:pPr algn="ctr">
              <a:spcBef>
                <a:spcPts val="0"/>
              </a:spcBef>
            </a:pPr>
            <a:r>
              <a:rPr lang="en-US" sz="3600" dirty="0">
                <a:latin typeface="Montserrat Classic" panose="020B0604020202020204" charset="0"/>
              </a:rPr>
              <a:t>Director of Quality and Safety</a:t>
            </a:r>
          </a:p>
          <a:p>
            <a:pPr algn="ctr">
              <a:spcBef>
                <a:spcPts val="0"/>
              </a:spcBef>
            </a:pPr>
            <a:r>
              <a:rPr lang="en-US" sz="3600" dirty="0">
                <a:latin typeface="Montserrat Classic" panose="020B0604020202020204" charset="0"/>
              </a:rPr>
              <a:t>Franciscan Healthcare</a:t>
            </a:r>
          </a:p>
          <a:p>
            <a:pPr algn="ctr">
              <a:spcBef>
                <a:spcPts val="0"/>
              </a:spcBef>
            </a:pPr>
            <a:r>
              <a:rPr lang="en-US" sz="3600" dirty="0">
                <a:latin typeface="Montserrat Classic" panose="020B0604020202020204" charset="0"/>
              </a:rPr>
              <a:t>402-372-4016</a:t>
            </a:r>
          </a:p>
          <a:p>
            <a:pPr algn="ctr">
              <a:spcBef>
                <a:spcPts val="0"/>
              </a:spcBef>
            </a:pPr>
            <a:r>
              <a:rPr lang="en-US" sz="3600" dirty="0">
                <a:latin typeface="Montserrat Classic" panose="020B0604020202020204" charset="0"/>
                <a:hlinkClick r:id="rId2"/>
              </a:rPr>
              <a:t>atimmerman@franhealth.org</a:t>
            </a:r>
            <a:endParaRPr lang="en-US" sz="3600" dirty="0">
              <a:latin typeface="Montserrat Classic" panose="020B0604020202020204" charset="0"/>
            </a:endParaRPr>
          </a:p>
          <a:p>
            <a:pPr>
              <a:spcBef>
                <a:spcPts val="0"/>
              </a:spcBef>
            </a:pPr>
            <a:endParaRPr lang="en-US" sz="3600" dirty="0">
              <a:latin typeface="Montserrat Classic" panose="020B0604020202020204" charset="0"/>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09430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2" name="Chart 1">
            <a:extLst>
              <a:ext uri="{FF2B5EF4-FFF2-40B4-BE49-F238E27FC236}">
                <a16:creationId xmlns:a16="http://schemas.microsoft.com/office/drawing/2014/main" id="{18BA18F9-8E0C-CCAF-70E7-6DE284DC69F5}"/>
              </a:ext>
            </a:extLst>
          </p:cNvPr>
          <p:cNvGraphicFramePr/>
          <p:nvPr>
            <p:extLst>
              <p:ext uri="{D42A27DB-BD31-4B8C-83A1-F6EECF244321}">
                <p14:modId xmlns:p14="http://schemas.microsoft.com/office/powerpoint/2010/main" val="1526101946"/>
              </p:ext>
            </p:extLst>
          </p:nvPr>
        </p:nvGraphicFramePr>
        <p:xfrm>
          <a:off x="9976343" y="723900"/>
          <a:ext cx="7585805" cy="541019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AAFD1930-CF73-4FD6-2640-0FC8DC79EA41}"/>
              </a:ext>
            </a:extLst>
          </p:cNvPr>
          <p:cNvSpPr txBox="1"/>
          <p:nvPr/>
        </p:nvSpPr>
        <p:spPr>
          <a:xfrm>
            <a:off x="13053059" y="2445058"/>
            <a:ext cx="4191000" cy="1754326"/>
          </a:xfrm>
          <a:prstGeom prst="rect">
            <a:avLst/>
          </a:prstGeom>
          <a:noFill/>
        </p:spPr>
        <p:txBody>
          <a:bodyPr wrap="square" rtlCol="0">
            <a:spAutoFit/>
          </a:bodyPr>
          <a:lstStyle/>
          <a:p>
            <a:r>
              <a:rPr lang="en-US" sz="5400" dirty="0">
                <a:solidFill>
                  <a:schemeClr val="tx2">
                    <a:lumMod val="50000"/>
                  </a:schemeClr>
                </a:solidFill>
                <a:latin typeface="Montserrat Classic" panose="020B0604020202020204" charset="0"/>
              </a:rPr>
              <a:t>Trailblazers</a:t>
            </a:r>
          </a:p>
          <a:p>
            <a:r>
              <a:rPr lang="en-US" sz="5400" dirty="0">
                <a:solidFill>
                  <a:schemeClr val="tx2">
                    <a:lumMod val="50000"/>
                  </a:schemeClr>
                </a:solidFill>
                <a:latin typeface="Montserrat Classic" panose="020B0604020202020204" charset="0"/>
              </a:rPr>
              <a:t>16%</a:t>
            </a:r>
          </a:p>
        </p:txBody>
      </p:sp>
      <p:pic>
        <p:nvPicPr>
          <p:cNvPr id="5" name="Picture 4">
            <a:extLst>
              <a:ext uri="{FF2B5EF4-FFF2-40B4-BE49-F238E27FC236}">
                <a16:creationId xmlns:a16="http://schemas.microsoft.com/office/drawing/2014/main" id="{BBE0CDBA-C646-43E7-42C3-760260D8F90A}"/>
              </a:ext>
            </a:extLst>
          </p:cNvPr>
          <p:cNvPicPr>
            <a:picLocks noChangeAspect="1"/>
          </p:cNvPicPr>
          <p:nvPr/>
        </p:nvPicPr>
        <p:blipFill>
          <a:blip r:embed="rId6"/>
          <a:stretch>
            <a:fillRect/>
          </a:stretch>
        </p:blipFill>
        <p:spPr>
          <a:xfrm>
            <a:off x="13053059" y="6203114"/>
            <a:ext cx="5007242" cy="3573871"/>
          </a:xfrm>
          <a:prstGeom prst="rect">
            <a:avLst/>
          </a:prstGeom>
        </p:spPr>
      </p:pic>
      <p:sp>
        <p:nvSpPr>
          <p:cNvPr id="8" name="TextBox 15">
            <a:extLst>
              <a:ext uri="{FF2B5EF4-FFF2-40B4-BE49-F238E27FC236}">
                <a16:creationId xmlns:a16="http://schemas.microsoft.com/office/drawing/2014/main" id="{2C50B159-034C-E158-2AAE-011E2A8452FB}"/>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differentiators:</a:t>
            </a:r>
          </a:p>
        </p:txBody>
      </p:sp>
      <p:sp>
        <p:nvSpPr>
          <p:cNvPr id="9" name="TextBox 17">
            <a:extLst>
              <a:ext uri="{FF2B5EF4-FFF2-40B4-BE49-F238E27FC236}">
                <a16:creationId xmlns:a16="http://schemas.microsoft.com/office/drawing/2014/main" id="{7673F64A-D5E3-A73C-2F96-5EF632A0B77E}"/>
              </a:ext>
            </a:extLst>
          </p:cNvPr>
          <p:cNvSpPr txBox="1"/>
          <p:nvPr/>
        </p:nvSpPr>
        <p:spPr>
          <a:xfrm>
            <a:off x="1028700" y="2541815"/>
            <a:ext cx="10096500" cy="729084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Most willing to share their tracked health information with a doctor</a:t>
            </a:r>
          </a:p>
          <a:p>
            <a:pPr marL="571500" indent="-571500">
              <a:buFont typeface="Arial" panose="020B0604020202020204" pitchFamily="34" charset="0"/>
              <a:buChar char="•"/>
            </a:pPr>
            <a:r>
              <a:rPr lang="en-US" sz="3200" dirty="0">
                <a:solidFill>
                  <a:srgbClr val="2D262A"/>
                </a:solidFill>
                <a:latin typeface="Montserrat Classic"/>
              </a:rPr>
              <a:t>Tech savvy, use technology more than any other segment for health purposes</a:t>
            </a:r>
          </a:p>
          <a:p>
            <a:pPr marL="571500" indent="-571500">
              <a:buFont typeface="Arial" panose="020B0604020202020204" pitchFamily="34" charset="0"/>
              <a:buChar char="•"/>
            </a:pPr>
            <a:r>
              <a:rPr lang="en-US" sz="3200" dirty="0">
                <a:solidFill>
                  <a:srgbClr val="2D262A"/>
                </a:solidFill>
                <a:latin typeface="Montserrat Classic"/>
              </a:rPr>
              <a:t>Most have had a virtual visit with a doctor and are likely to do so in the future</a:t>
            </a:r>
          </a:p>
          <a:p>
            <a:pPr marL="571500" indent="-571500">
              <a:buFont typeface="Arial" panose="020B0604020202020204" pitchFamily="34" charset="0"/>
              <a:buChar char="•"/>
            </a:pPr>
            <a:r>
              <a:rPr lang="en-US" sz="3200" dirty="0">
                <a:solidFill>
                  <a:srgbClr val="2D262A"/>
                </a:solidFill>
                <a:latin typeface="Montserrat Classic"/>
              </a:rPr>
              <a:t>Most likely to follow a healthy diet and exercise plan according to their doctor’s recommendations</a:t>
            </a:r>
          </a:p>
          <a:p>
            <a:pPr marL="571500" indent="-571500">
              <a:buFont typeface="Arial" panose="020B0604020202020204" pitchFamily="34" charset="0"/>
              <a:buChar char="•"/>
            </a:pPr>
            <a:r>
              <a:rPr lang="en-US" sz="3200" b="1" dirty="0">
                <a:solidFill>
                  <a:srgbClr val="2D262A"/>
                </a:solidFill>
                <a:latin typeface="Montserrat Classic"/>
              </a:rPr>
              <a:t>Shopping Behavior:</a:t>
            </a:r>
          </a:p>
          <a:p>
            <a:pPr marL="1028700" lvl="1" indent="-571500">
              <a:buFont typeface="Arial" panose="020B0604020202020204" pitchFamily="34" charset="0"/>
              <a:buChar char="•"/>
            </a:pPr>
            <a:r>
              <a:rPr lang="en-US" sz="3200" dirty="0">
                <a:solidFill>
                  <a:srgbClr val="2D262A"/>
                </a:solidFill>
                <a:latin typeface="Montserrat Classic"/>
              </a:rPr>
              <a:t>Most likely to look up report cards/ scorecards</a:t>
            </a:r>
          </a:p>
          <a:p>
            <a:pPr marL="1028700" lvl="1" indent="-571500">
              <a:buFont typeface="Arial" panose="020B0604020202020204" pitchFamily="34" charset="0"/>
              <a:buChar char="•"/>
            </a:pPr>
            <a:r>
              <a:rPr lang="en-US" sz="3200" dirty="0">
                <a:solidFill>
                  <a:srgbClr val="2D262A"/>
                </a:solidFill>
                <a:latin typeface="Montserrat Classic"/>
              </a:rPr>
              <a:t>Most likely to change doctors if dissatisfied with communication</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90933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2" name="Chart 1">
            <a:extLst>
              <a:ext uri="{FF2B5EF4-FFF2-40B4-BE49-F238E27FC236}">
                <a16:creationId xmlns:a16="http://schemas.microsoft.com/office/drawing/2014/main" id="{360807D5-C0A6-4977-3D38-9DC899B9F04C}"/>
              </a:ext>
            </a:extLst>
          </p:cNvPr>
          <p:cNvGraphicFramePr/>
          <p:nvPr>
            <p:extLst>
              <p:ext uri="{D42A27DB-BD31-4B8C-83A1-F6EECF244321}">
                <p14:modId xmlns:p14="http://schemas.microsoft.com/office/powerpoint/2010/main" val="61151129"/>
              </p:ext>
            </p:extLst>
          </p:nvPr>
        </p:nvGraphicFramePr>
        <p:xfrm>
          <a:off x="9976343" y="723900"/>
          <a:ext cx="7585805" cy="541019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232D8EA9-186B-6D7B-DF48-B3ECCBC93648}"/>
              </a:ext>
            </a:extLst>
          </p:cNvPr>
          <p:cNvSpPr txBox="1"/>
          <p:nvPr/>
        </p:nvSpPr>
        <p:spPr>
          <a:xfrm>
            <a:off x="13053059" y="2445058"/>
            <a:ext cx="4261440" cy="1754326"/>
          </a:xfrm>
          <a:prstGeom prst="rect">
            <a:avLst/>
          </a:prstGeom>
          <a:noFill/>
        </p:spPr>
        <p:txBody>
          <a:bodyPr wrap="square" rtlCol="0">
            <a:spAutoFit/>
          </a:bodyPr>
          <a:lstStyle/>
          <a:p>
            <a:r>
              <a:rPr lang="en-US" sz="5400" dirty="0">
                <a:solidFill>
                  <a:schemeClr val="tx2">
                    <a:lumMod val="50000"/>
                  </a:schemeClr>
                </a:solidFill>
                <a:latin typeface="Montserrat Classic" panose="020B0604020202020204" charset="0"/>
              </a:rPr>
              <a:t>Prospectors</a:t>
            </a:r>
          </a:p>
          <a:p>
            <a:r>
              <a:rPr lang="en-US" sz="5400" dirty="0">
                <a:solidFill>
                  <a:schemeClr val="tx2">
                    <a:lumMod val="50000"/>
                  </a:schemeClr>
                </a:solidFill>
                <a:latin typeface="Montserrat Classic" panose="020B0604020202020204" charset="0"/>
              </a:rPr>
              <a:t>30%</a:t>
            </a:r>
          </a:p>
        </p:txBody>
      </p:sp>
      <p:pic>
        <p:nvPicPr>
          <p:cNvPr id="5" name="Picture 4">
            <a:extLst>
              <a:ext uri="{FF2B5EF4-FFF2-40B4-BE49-F238E27FC236}">
                <a16:creationId xmlns:a16="http://schemas.microsoft.com/office/drawing/2014/main" id="{1ED709C8-9E0D-BF1E-79AD-937755534EE3}"/>
              </a:ext>
            </a:extLst>
          </p:cNvPr>
          <p:cNvPicPr>
            <a:picLocks noChangeAspect="1"/>
          </p:cNvPicPr>
          <p:nvPr/>
        </p:nvPicPr>
        <p:blipFill>
          <a:blip r:embed="rId6"/>
          <a:stretch>
            <a:fillRect/>
          </a:stretch>
        </p:blipFill>
        <p:spPr>
          <a:xfrm>
            <a:off x="13053059" y="6225974"/>
            <a:ext cx="4926145" cy="3573870"/>
          </a:xfrm>
          <a:prstGeom prst="rect">
            <a:avLst/>
          </a:prstGeom>
        </p:spPr>
      </p:pic>
      <p:sp>
        <p:nvSpPr>
          <p:cNvPr id="7" name="TextBox 15">
            <a:extLst>
              <a:ext uri="{FF2B5EF4-FFF2-40B4-BE49-F238E27FC236}">
                <a16:creationId xmlns:a16="http://schemas.microsoft.com/office/drawing/2014/main" id="{D43B0EC3-14DD-A5F8-942F-386386C6BA48}"/>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differentiators:</a:t>
            </a:r>
          </a:p>
        </p:txBody>
      </p:sp>
      <p:sp>
        <p:nvSpPr>
          <p:cNvPr id="8" name="TextBox 17">
            <a:extLst>
              <a:ext uri="{FF2B5EF4-FFF2-40B4-BE49-F238E27FC236}">
                <a16:creationId xmlns:a16="http://schemas.microsoft.com/office/drawing/2014/main" id="{B9A4D4ED-1AB8-C12E-7C80-3680C1FD7F64}"/>
              </a:ext>
            </a:extLst>
          </p:cNvPr>
          <p:cNvSpPr txBox="1"/>
          <p:nvPr/>
        </p:nvSpPr>
        <p:spPr>
          <a:xfrm>
            <a:off x="1028700" y="2541815"/>
            <a:ext cx="10096500" cy="729084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Willing to share wearable/tracked health data with their doctors and willing to share EHR data</a:t>
            </a:r>
          </a:p>
          <a:p>
            <a:pPr marL="571500" indent="-571500">
              <a:buFont typeface="Arial" panose="020B0604020202020204" pitchFamily="34" charset="0"/>
              <a:buChar char="•"/>
            </a:pPr>
            <a:r>
              <a:rPr lang="en-US" sz="3200" dirty="0">
                <a:solidFill>
                  <a:srgbClr val="2D262A"/>
                </a:solidFill>
                <a:latin typeface="Montserrat Classic"/>
              </a:rPr>
              <a:t>Second most likely to use technology to monitor health and measure fitness</a:t>
            </a:r>
          </a:p>
          <a:p>
            <a:pPr marL="571500" indent="-571500">
              <a:buFont typeface="Arial" panose="020B0604020202020204" pitchFamily="34" charset="0"/>
              <a:buChar char="•"/>
            </a:pPr>
            <a:r>
              <a:rPr lang="en-US" sz="3200" dirty="0">
                <a:solidFill>
                  <a:srgbClr val="2D262A"/>
                </a:solidFill>
                <a:latin typeface="Montserrat Classic"/>
              </a:rPr>
              <a:t>Willing to try virtual care visits</a:t>
            </a:r>
          </a:p>
          <a:p>
            <a:pPr marL="571500" indent="-571500">
              <a:buFont typeface="Arial" panose="020B0604020202020204" pitchFamily="34" charset="0"/>
              <a:buChar char="•"/>
            </a:pPr>
            <a:r>
              <a:rPr lang="en-US" sz="3200" dirty="0">
                <a:solidFill>
                  <a:srgbClr val="2D262A"/>
                </a:solidFill>
                <a:latin typeface="Montserrat Classic"/>
              </a:rPr>
              <a:t>In the middle when it comes to following a healthy diet and exercise plan</a:t>
            </a:r>
          </a:p>
          <a:p>
            <a:pPr marL="571500" indent="-571500">
              <a:buFont typeface="Arial" panose="020B0604020202020204" pitchFamily="34" charset="0"/>
              <a:buChar char="•"/>
            </a:pPr>
            <a:r>
              <a:rPr lang="en-US" sz="3200" b="1" dirty="0">
                <a:solidFill>
                  <a:srgbClr val="2D262A"/>
                </a:solidFill>
                <a:latin typeface="Montserrat Classic"/>
              </a:rPr>
              <a:t>Shopping Behavior:</a:t>
            </a:r>
          </a:p>
          <a:p>
            <a:pPr marL="1028700" lvl="1" indent="-571500">
              <a:buFont typeface="Arial" panose="020B0604020202020204" pitchFamily="34" charset="0"/>
              <a:buChar char="•"/>
            </a:pPr>
            <a:r>
              <a:rPr lang="en-US" sz="3200" dirty="0">
                <a:solidFill>
                  <a:srgbClr val="2D262A"/>
                </a:solidFill>
                <a:latin typeface="Montserrat Classic"/>
              </a:rPr>
              <a:t>When looking for a new physician, they prefer to ask their PCP for a recommendations – also rely heavily on word of mouth from friends/family</a:t>
            </a:r>
          </a:p>
          <a:p>
            <a:pPr marL="1028700" lvl="1" indent="-571500">
              <a:buFont typeface="Arial" panose="020B0604020202020204" pitchFamily="34" charset="0"/>
              <a:buChar char="•"/>
            </a:pPr>
            <a:r>
              <a:rPr lang="en-US" sz="3200" dirty="0">
                <a:solidFill>
                  <a:srgbClr val="2D262A"/>
                </a:solidFill>
                <a:latin typeface="Montserrat Classic"/>
              </a:rPr>
              <a:t>Second most likely to look up quality ratings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5806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2" name="Chart 1">
            <a:extLst>
              <a:ext uri="{FF2B5EF4-FFF2-40B4-BE49-F238E27FC236}">
                <a16:creationId xmlns:a16="http://schemas.microsoft.com/office/drawing/2014/main" id="{03B413DA-C852-6080-8AEA-3846A90CB054}"/>
              </a:ext>
            </a:extLst>
          </p:cNvPr>
          <p:cNvGraphicFramePr/>
          <p:nvPr>
            <p:extLst>
              <p:ext uri="{D42A27DB-BD31-4B8C-83A1-F6EECF244321}">
                <p14:modId xmlns:p14="http://schemas.microsoft.com/office/powerpoint/2010/main" val="705853211"/>
              </p:ext>
            </p:extLst>
          </p:nvPr>
        </p:nvGraphicFramePr>
        <p:xfrm>
          <a:off x="9976343" y="723900"/>
          <a:ext cx="7585805" cy="541019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3120E7AB-9C9A-544D-BD4A-ABF0F88D9339}"/>
              </a:ext>
            </a:extLst>
          </p:cNvPr>
          <p:cNvSpPr txBox="1"/>
          <p:nvPr/>
        </p:nvSpPr>
        <p:spPr>
          <a:xfrm>
            <a:off x="13053058" y="2445058"/>
            <a:ext cx="5234941" cy="1754326"/>
          </a:xfrm>
          <a:prstGeom prst="rect">
            <a:avLst/>
          </a:prstGeom>
          <a:noFill/>
        </p:spPr>
        <p:txBody>
          <a:bodyPr wrap="square" rtlCol="0">
            <a:spAutoFit/>
          </a:bodyPr>
          <a:lstStyle/>
          <a:p>
            <a:r>
              <a:rPr lang="en-US" sz="5400" dirty="0">
                <a:solidFill>
                  <a:schemeClr val="tx2">
                    <a:lumMod val="50000"/>
                  </a:schemeClr>
                </a:solidFill>
                <a:latin typeface="Montserrat Classic" panose="020B0604020202020204" charset="0"/>
              </a:rPr>
              <a:t>Homesteaders</a:t>
            </a:r>
          </a:p>
          <a:p>
            <a:r>
              <a:rPr lang="en-US" sz="5400" dirty="0">
                <a:solidFill>
                  <a:schemeClr val="tx2">
                    <a:lumMod val="50000"/>
                  </a:schemeClr>
                </a:solidFill>
                <a:latin typeface="Montserrat Classic" panose="020B0604020202020204" charset="0"/>
              </a:rPr>
              <a:t>40%</a:t>
            </a:r>
          </a:p>
        </p:txBody>
      </p:sp>
      <p:pic>
        <p:nvPicPr>
          <p:cNvPr id="5" name="Picture 4">
            <a:extLst>
              <a:ext uri="{FF2B5EF4-FFF2-40B4-BE49-F238E27FC236}">
                <a16:creationId xmlns:a16="http://schemas.microsoft.com/office/drawing/2014/main" id="{36D088F8-E004-D040-8444-B3D38CEAC0A3}"/>
              </a:ext>
            </a:extLst>
          </p:cNvPr>
          <p:cNvPicPr>
            <a:picLocks noChangeAspect="1"/>
          </p:cNvPicPr>
          <p:nvPr/>
        </p:nvPicPr>
        <p:blipFill>
          <a:blip r:embed="rId6"/>
          <a:stretch>
            <a:fillRect/>
          </a:stretch>
        </p:blipFill>
        <p:spPr>
          <a:xfrm>
            <a:off x="13083538" y="6256499"/>
            <a:ext cx="4961209" cy="3467100"/>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differentiators:</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541815"/>
            <a:ext cx="10553700" cy="729084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Less likely to share tracked health information with a doctor – least willing of any segment to share EHR or wearable data with any organization</a:t>
            </a:r>
          </a:p>
          <a:p>
            <a:pPr marL="571500" indent="-571500">
              <a:buFont typeface="Arial" panose="020B0604020202020204" pitchFamily="34" charset="0"/>
              <a:buChar char="•"/>
            </a:pPr>
            <a:r>
              <a:rPr lang="en-US" sz="3200" dirty="0">
                <a:solidFill>
                  <a:srgbClr val="2D262A"/>
                </a:solidFill>
                <a:latin typeface="Montserrat Classic"/>
              </a:rPr>
              <a:t>Second lowest segment to use technology to monitor fitness and health, and less interested in virtual visits</a:t>
            </a:r>
          </a:p>
          <a:p>
            <a:pPr marL="571500" indent="-571500">
              <a:buFont typeface="Arial" panose="020B0604020202020204" pitchFamily="34" charset="0"/>
              <a:buChar char="•"/>
            </a:pPr>
            <a:r>
              <a:rPr lang="en-US" sz="3200" dirty="0">
                <a:solidFill>
                  <a:srgbClr val="2D262A"/>
                </a:solidFill>
                <a:latin typeface="Montserrat Classic"/>
              </a:rPr>
              <a:t>Close to average when following a healthy diet and exercise plan</a:t>
            </a:r>
          </a:p>
          <a:p>
            <a:pPr marL="571500" indent="-571500">
              <a:buFont typeface="Arial" panose="020B0604020202020204" pitchFamily="34" charset="0"/>
              <a:buChar char="•"/>
            </a:pPr>
            <a:r>
              <a:rPr lang="en-US" sz="3200" b="1" dirty="0">
                <a:solidFill>
                  <a:srgbClr val="2D262A"/>
                </a:solidFill>
                <a:latin typeface="Montserrat Classic"/>
              </a:rPr>
              <a:t>Shopping Behavior:</a:t>
            </a:r>
          </a:p>
          <a:p>
            <a:pPr marL="1028700" lvl="1" indent="-571500">
              <a:buFont typeface="Arial" panose="020B0604020202020204" pitchFamily="34" charset="0"/>
              <a:buChar char="•"/>
            </a:pPr>
            <a:r>
              <a:rPr lang="en-US" sz="3200" dirty="0">
                <a:solidFill>
                  <a:srgbClr val="2D262A"/>
                </a:solidFill>
                <a:latin typeface="Montserrat Classic"/>
              </a:rPr>
              <a:t>Less likely to look up quality ratings</a:t>
            </a:r>
          </a:p>
          <a:p>
            <a:pPr marL="1028700" lvl="1" indent="-571500">
              <a:buFont typeface="Arial" panose="020B0604020202020204" pitchFamily="34" charset="0"/>
              <a:buChar char="•"/>
            </a:pPr>
            <a:r>
              <a:rPr lang="en-US" sz="3200" dirty="0">
                <a:solidFill>
                  <a:srgbClr val="2D262A"/>
                </a:solidFill>
                <a:latin typeface="Montserrat Classic"/>
              </a:rPr>
              <a:t>When choosing a doctor, convenient location and hours/access are key considerations</a:t>
            </a:r>
          </a:p>
          <a:p>
            <a:pPr marL="1028700" lvl="1" indent="-571500">
              <a:buFont typeface="Arial" panose="020B0604020202020204" pitchFamily="34" charset="0"/>
              <a:buChar char="•"/>
            </a:pPr>
            <a:r>
              <a:rPr lang="en-US" sz="3200" dirty="0">
                <a:solidFill>
                  <a:srgbClr val="2D262A"/>
                </a:solidFill>
                <a:latin typeface="Montserrat Classic"/>
              </a:rPr>
              <a:t>Less likely to change doctors when dissatisfied</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61776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Am I?</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778636"/>
            <a:ext cx="16573500" cy="6064865"/>
          </a:xfrm>
          <a:prstGeom prst="rect">
            <a:avLst/>
          </a:prstGeom>
        </p:spPr>
        <p:txBody>
          <a:bodyPr wrap="square" lIns="0" tIns="0" rIns="0" bIns="0" rtlCol="0" anchor="t">
            <a:spAutoFit/>
          </a:bodyPr>
          <a:lstStyle/>
          <a:p>
            <a:pPr algn="ctr">
              <a:lnSpc>
                <a:spcPts val="3359"/>
              </a:lnSpc>
            </a:pPr>
            <a:r>
              <a:rPr lang="en-US" sz="2800" dirty="0">
                <a:latin typeface="Montserrat Classic" panose="020B0604020202020204" charset="0"/>
              </a:rPr>
              <a:t>Ryan is an avid cyclist and runner who recently ruptured his Achilles tendon during a pick-up basketball game with other overly competitive 30-year-olds. Although there is a hospital just 3 blocks away from the rec center, a quick internet scan turned up several negative reviews from former patients. Ryan identified a small suburban hospital on the other side of town that had excellent scores. His friends suggested calling an ambulance, but Ryan opted for the ridesharing app on his phone instead. While researching the injury during the ride, he determined that surgery would probably be needed, so he went to his insurer’s website to make sure the hospital was in-network. An ER doctor told him about the hospital’s new app that gives patients access to their medical records along with information about post-op care. It also sends reminders to patients about upcoming virtual and in-person appointments. Ryan downloaded the app so that he could share health information with his regular doctor and with his new physical therapist. Ryan also likes the hospital’s virtual-care option because he travels quite a bit for work. He had several online physical therapy appointments in his hotel room.</a:t>
            </a:r>
          </a:p>
        </p:txBody>
      </p:sp>
    </p:spTree>
    <p:extLst>
      <p:ext uri="{BB962C8B-B14F-4D97-AF65-F5344CB8AC3E}">
        <p14:creationId xmlns:p14="http://schemas.microsoft.com/office/powerpoint/2010/main" val="179740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800225" y="5697878"/>
            <a:ext cx="14687550" cy="1005660"/>
          </a:xfrm>
          <a:prstGeom prst="rect">
            <a:avLst/>
          </a:prstGeom>
        </p:spPr>
        <p:txBody>
          <a:bodyPr wrap="square" lIns="0" tIns="0" rIns="0" bIns="0" rtlCol="0" anchor="t">
            <a:spAutoFit/>
          </a:bodyPr>
          <a:lstStyle/>
          <a:p>
            <a:pPr>
              <a:lnSpc>
                <a:spcPts val="3947"/>
              </a:lnSpc>
            </a:pPr>
            <a:r>
              <a:rPr lang="en-US" sz="19900" dirty="0">
                <a:solidFill>
                  <a:srgbClr val="1E3262"/>
                </a:solidFill>
                <a:latin typeface="Montserrat Extra-Bold Bold"/>
              </a:rPr>
              <a:t>Trailblazer</a:t>
            </a:r>
          </a:p>
        </p:txBody>
      </p:sp>
    </p:spTree>
    <p:extLst>
      <p:ext uri="{BB962C8B-B14F-4D97-AF65-F5344CB8AC3E}">
        <p14:creationId xmlns:p14="http://schemas.microsoft.com/office/powerpoint/2010/main" val="142893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How to Connect Effectively with a Trailblazer</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812179"/>
            <a:ext cx="16573500" cy="2180084"/>
          </a:xfrm>
          <a:prstGeom prst="rect">
            <a:avLst/>
          </a:prstGeom>
        </p:spPr>
        <p:txBody>
          <a:bodyPr wrap="square" lIns="0" tIns="0" rIns="0" bIns="0" rtlCol="0" anchor="t">
            <a:spAutoFit/>
          </a:bodyPr>
          <a:lstStyle/>
          <a:p>
            <a:pPr marL="457200" indent="-457200">
              <a:lnSpc>
                <a:spcPts val="3359"/>
              </a:lnSpc>
              <a:buFont typeface="Arial" panose="020B0604020202020204" pitchFamily="34" charset="0"/>
              <a:buChar char="•"/>
            </a:pPr>
            <a:r>
              <a:rPr lang="en-US" sz="3600" dirty="0">
                <a:latin typeface="Montserrat Classic" panose="020B0604020202020204" charset="0"/>
              </a:rPr>
              <a:t>Offer high-quality virtual office visits</a:t>
            </a:r>
            <a:br>
              <a:rPr lang="en-US" sz="3600" dirty="0">
                <a:latin typeface="Montserrat Classic" panose="020B0604020202020204" charset="0"/>
              </a:rPr>
            </a:br>
            <a:endParaRPr lang="en-US" sz="3600" dirty="0">
              <a:latin typeface="Montserrat Classic" panose="020B0604020202020204" charset="0"/>
            </a:endParaRPr>
          </a:p>
          <a:p>
            <a:pPr marL="457200" indent="-457200">
              <a:lnSpc>
                <a:spcPts val="3359"/>
              </a:lnSpc>
              <a:buFont typeface="Arial" panose="020B0604020202020204" pitchFamily="34" charset="0"/>
              <a:buChar char="•"/>
            </a:pPr>
            <a:r>
              <a:rPr lang="en-US" sz="3600" dirty="0">
                <a:latin typeface="Montserrat Classic" panose="020B0604020202020204" charset="0"/>
              </a:rPr>
              <a:t>Create a seamless and integrated technology experience</a:t>
            </a:r>
            <a:br>
              <a:rPr lang="en-US" sz="3600" dirty="0">
                <a:latin typeface="Montserrat Classic" panose="020B0604020202020204" charset="0"/>
              </a:rPr>
            </a:br>
            <a:endParaRPr lang="en-US" sz="3600" dirty="0">
              <a:latin typeface="Montserrat Classic" panose="020B0604020202020204" charset="0"/>
            </a:endParaRPr>
          </a:p>
          <a:p>
            <a:pPr marL="457200" indent="-457200">
              <a:lnSpc>
                <a:spcPts val="3359"/>
              </a:lnSpc>
              <a:buFont typeface="Arial" panose="020B0604020202020204" pitchFamily="34" charset="0"/>
              <a:buChar char="•"/>
            </a:pPr>
            <a:r>
              <a:rPr lang="en-US" sz="3600" dirty="0">
                <a:latin typeface="Montserrat Classic" panose="020B0604020202020204" charset="0"/>
              </a:rPr>
              <a:t>Engage them in data collection initiatives</a:t>
            </a:r>
          </a:p>
        </p:txBody>
      </p:sp>
    </p:spTree>
    <p:extLst>
      <p:ext uri="{BB962C8B-B14F-4D97-AF65-F5344CB8AC3E}">
        <p14:creationId xmlns:p14="http://schemas.microsoft.com/office/powerpoint/2010/main" val="12737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Am I?</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700946"/>
            <a:ext cx="16573500" cy="5192832"/>
          </a:xfrm>
          <a:prstGeom prst="rect">
            <a:avLst/>
          </a:prstGeom>
        </p:spPr>
        <p:txBody>
          <a:bodyPr wrap="square" lIns="0" tIns="0" rIns="0" bIns="0" rtlCol="0" anchor="t">
            <a:spAutoFit/>
          </a:bodyPr>
          <a:lstStyle/>
          <a:p>
            <a:pPr algn="ctr">
              <a:lnSpc>
                <a:spcPts val="3359"/>
              </a:lnSpc>
            </a:pPr>
            <a:r>
              <a:rPr lang="en-US" sz="2800" dirty="0">
                <a:latin typeface="Montserrat Classic" panose="020B0604020202020204" charset="0"/>
              </a:rPr>
              <a:t>It has been nearly a year since Natalie and Nick rushed their 6-year-old daughter to the ER. The pediatrician diagnosed her with asthma, prescribed an inhaler, and recommended a clinic that specializes in pediatric asthma. One of their daughter’s friends is also a patient at this clinic, and her parents have been happy with the level of care. While Natalie likes meeting with clinicians in person, the clinic is more than an hour’s drive away, and her daughter prefers meeting the doctor at home via her tablet. Natalie’s health plan covers both in-person and virtual visits. Natalie has also joined a Facebook group for parents of asthmatic children, and she finds it helpful to see how other parents manage the condition. She recently read about smart inhalers with a sensor that communicates with a smart phone app via Bluetooth and helps track her inhaler usage. This piqued Natalie’s interest because both she and the doctor could view the data and make sure her daughter is taking her medication correctly. She needs to check if this device is covered by her health insurance.</a:t>
            </a:r>
          </a:p>
        </p:txBody>
      </p:sp>
    </p:spTree>
    <p:extLst>
      <p:ext uri="{BB962C8B-B14F-4D97-AF65-F5344CB8AC3E}">
        <p14:creationId xmlns:p14="http://schemas.microsoft.com/office/powerpoint/2010/main" val="313491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Learning Objectives</a:t>
            </a:r>
          </a:p>
        </p:txBody>
      </p:sp>
      <p:sp>
        <p:nvSpPr>
          <p:cNvPr id="4" name="TextBox 4"/>
          <p:cNvSpPr txBox="1"/>
          <p:nvPr/>
        </p:nvSpPr>
        <p:spPr>
          <a:xfrm>
            <a:off x="1447800" y="3226813"/>
            <a:ext cx="12039600" cy="246221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State key principles of the principle of excellence: creating value for the customer</a:t>
            </a:r>
          </a:p>
          <a:p>
            <a:pPr marL="342900" indent="-342900">
              <a:buFont typeface="Arial" panose="020B0604020202020204" pitchFamily="34" charset="0"/>
              <a:buChar char="•"/>
            </a:pPr>
            <a:r>
              <a:rPr lang="en-US" sz="4000" dirty="0">
                <a:solidFill>
                  <a:srgbClr val="2D262A"/>
                </a:solidFill>
                <a:latin typeface="Montserrat Classic"/>
              </a:rPr>
              <a:t>Identify strategies for engaging patient and care partners into all levels of a system</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547812" y="5697878"/>
            <a:ext cx="15192375" cy="1005660"/>
          </a:xfrm>
          <a:prstGeom prst="rect">
            <a:avLst/>
          </a:prstGeom>
        </p:spPr>
        <p:txBody>
          <a:bodyPr wrap="square" lIns="0" tIns="0" rIns="0" bIns="0" rtlCol="0" anchor="t">
            <a:spAutoFit/>
          </a:bodyPr>
          <a:lstStyle/>
          <a:p>
            <a:pPr>
              <a:lnSpc>
                <a:spcPts val="3947"/>
              </a:lnSpc>
            </a:pPr>
            <a:r>
              <a:rPr lang="en-US" sz="19900" dirty="0">
                <a:solidFill>
                  <a:srgbClr val="1E3262"/>
                </a:solidFill>
                <a:latin typeface="Montserrat Extra-Bold Bold"/>
              </a:rPr>
              <a:t>Prospector</a:t>
            </a:r>
          </a:p>
        </p:txBody>
      </p:sp>
    </p:spTree>
    <p:extLst>
      <p:ext uri="{BB962C8B-B14F-4D97-AF65-F5344CB8AC3E}">
        <p14:creationId xmlns:p14="http://schemas.microsoft.com/office/powerpoint/2010/main" val="41948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How to Connect Effectively with a Prospector</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13460" y="2875148"/>
            <a:ext cx="16573500" cy="2769989"/>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a:latin typeface="Montserrat Classic" panose="020B0604020202020204" charset="0"/>
              </a:rPr>
              <a:t>Tap into social and patient-advocacy groups</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Promote wearables</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Leverage the patient-clinician relationship</a:t>
            </a:r>
          </a:p>
        </p:txBody>
      </p:sp>
    </p:spTree>
    <p:extLst>
      <p:ext uri="{BB962C8B-B14F-4D97-AF65-F5344CB8AC3E}">
        <p14:creationId xmlns:p14="http://schemas.microsoft.com/office/powerpoint/2010/main" val="265299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Am I?</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693326"/>
            <a:ext cx="16573500" cy="6064865"/>
          </a:xfrm>
          <a:prstGeom prst="rect">
            <a:avLst/>
          </a:prstGeom>
        </p:spPr>
        <p:txBody>
          <a:bodyPr wrap="square" lIns="0" tIns="0" rIns="0" bIns="0" rtlCol="0" anchor="t">
            <a:spAutoFit/>
          </a:bodyPr>
          <a:lstStyle/>
          <a:p>
            <a:pPr algn="ctr">
              <a:lnSpc>
                <a:spcPts val="3359"/>
              </a:lnSpc>
            </a:pPr>
            <a:r>
              <a:rPr lang="en-US" sz="2800" dirty="0">
                <a:latin typeface="Montserrat Classic" panose="020B0604020202020204" charset="0"/>
              </a:rPr>
              <a:t>Dana is a married 50-year-old manager of a downtown retail store. She tries to eat healthy and exercise, but with two children in high school, she often doesn’t have time to go to the gym and lunch tends to be takeout. She is overweight, has diabetes, and has been seeing the same physician since she started her job six years ago. The doctor’s office is just two blocks away and offers evening appointments once a week. She doesn’t always agree with her doctor or understand the prescribed treatment, but she is reluctant to look for someone new. She gets health insurance through her job, and she chose her health plan over two other options because an in-network medical practice was close to work. The premiums are higher, but Dana sees value in convenience. Her doctor suggested she wear a device that can track her glucose levels and transmit the information to the office, but she is comfortable neither with the device nor with sharing personal information. She doesn’t mind the idea of virtual care, but for now she prefers meeting with her doctor in person. The stress of balancing her home life and job and managing her diabetes sometimes leaves her feeling depressed. She thinks this is probably normal and doesn’t want to ask her doctor about it.</a:t>
            </a:r>
          </a:p>
        </p:txBody>
      </p:sp>
    </p:spTree>
    <p:extLst>
      <p:ext uri="{BB962C8B-B14F-4D97-AF65-F5344CB8AC3E}">
        <p14:creationId xmlns:p14="http://schemas.microsoft.com/office/powerpoint/2010/main" val="357084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838200" y="5705122"/>
            <a:ext cx="18797588" cy="945452"/>
          </a:xfrm>
          <a:prstGeom prst="rect">
            <a:avLst/>
          </a:prstGeom>
        </p:spPr>
        <p:txBody>
          <a:bodyPr wrap="square" lIns="0" tIns="0" rIns="0" bIns="0" rtlCol="0" anchor="t">
            <a:spAutoFit/>
          </a:bodyPr>
          <a:lstStyle/>
          <a:p>
            <a:pPr>
              <a:lnSpc>
                <a:spcPts val="3947"/>
              </a:lnSpc>
            </a:pPr>
            <a:r>
              <a:rPr lang="en-US" sz="18000" dirty="0">
                <a:solidFill>
                  <a:srgbClr val="1E3262"/>
                </a:solidFill>
                <a:latin typeface="Montserrat Extra-Bold Bold"/>
              </a:rPr>
              <a:t>Homesteader</a:t>
            </a:r>
          </a:p>
        </p:txBody>
      </p:sp>
    </p:spTree>
    <p:extLst>
      <p:ext uri="{BB962C8B-B14F-4D97-AF65-F5344CB8AC3E}">
        <p14:creationId xmlns:p14="http://schemas.microsoft.com/office/powerpoint/2010/main" val="1885572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How to Connect Effectively with a Homesteader</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772489"/>
            <a:ext cx="16573500" cy="4431983"/>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a:latin typeface="Montserrat Classic" panose="020B0604020202020204" charset="0"/>
              </a:rPr>
              <a:t>Offer more convenient appointments</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Collaborate with patients on treatment options</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Use care assistants and case managers to engage patients and potentially technology</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Enhance member experiences</a:t>
            </a:r>
          </a:p>
        </p:txBody>
      </p:sp>
    </p:spTree>
    <p:extLst>
      <p:ext uri="{BB962C8B-B14F-4D97-AF65-F5344CB8AC3E}">
        <p14:creationId xmlns:p14="http://schemas.microsoft.com/office/powerpoint/2010/main" val="55141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Am I?</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693326"/>
            <a:ext cx="16573500" cy="5192832"/>
          </a:xfrm>
          <a:prstGeom prst="rect">
            <a:avLst/>
          </a:prstGeom>
        </p:spPr>
        <p:txBody>
          <a:bodyPr wrap="square" lIns="0" tIns="0" rIns="0" bIns="0" rtlCol="0" anchor="t">
            <a:spAutoFit/>
          </a:bodyPr>
          <a:lstStyle/>
          <a:p>
            <a:pPr algn="ctr">
              <a:lnSpc>
                <a:spcPts val="3359"/>
              </a:lnSpc>
            </a:pPr>
            <a:r>
              <a:rPr lang="en-US" sz="2800" dirty="0">
                <a:latin typeface="Montserrat Classic" panose="020B0604020202020204" charset="0"/>
              </a:rPr>
              <a:t>Willard is a 71-year-old retired high school teacher with a Medicare supplemental policy. While most of the premium cost is covered by the school system, he has heard that budget reductions might result in cuts to retiree benefits. He hopes his son will sign him up for similar coverage if that happens. Willard has been with the same carrier for the last six years and hasn’t had any problems with his health coverage. Although he hasn’t been to a doctor in two years, he is pretty sure his cholesterol level is too high. During his last visit, his doctor wrote prescriptions for drugs to bring his cholesterol and blood pressure under control, but Willard stuffed the prescriptions in a drawer and forgot about them. He worries about the potential side effects of the drugs and is not willing to alter his diet. Willard knows he is overweight, but other than walking his dog, he doesn’t exercise. He has a computer that his son gave him as a birthday present, but he only uses it to look at pictures of his grandkids. He is not interested in learning how to navigate the internet. </a:t>
            </a:r>
          </a:p>
        </p:txBody>
      </p:sp>
    </p:spTree>
    <p:extLst>
      <p:ext uri="{BB962C8B-B14F-4D97-AF65-F5344CB8AC3E}">
        <p14:creationId xmlns:p14="http://schemas.microsoft.com/office/powerpoint/2010/main" val="1646497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2667000" y="5727982"/>
            <a:ext cx="12954000" cy="945452"/>
          </a:xfrm>
          <a:prstGeom prst="rect">
            <a:avLst/>
          </a:prstGeom>
        </p:spPr>
        <p:txBody>
          <a:bodyPr wrap="square" lIns="0" tIns="0" rIns="0" bIns="0" rtlCol="0" anchor="t">
            <a:spAutoFit/>
          </a:bodyPr>
          <a:lstStyle/>
          <a:p>
            <a:pPr>
              <a:lnSpc>
                <a:spcPts val="3947"/>
              </a:lnSpc>
            </a:pPr>
            <a:r>
              <a:rPr lang="en-US" sz="18000" dirty="0">
                <a:solidFill>
                  <a:srgbClr val="1E3262"/>
                </a:solidFill>
                <a:latin typeface="Montserrat Extra-Bold Bold"/>
              </a:rPr>
              <a:t>Bystander</a:t>
            </a:r>
          </a:p>
        </p:txBody>
      </p:sp>
    </p:spTree>
    <p:extLst>
      <p:ext uri="{BB962C8B-B14F-4D97-AF65-F5344CB8AC3E}">
        <p14:creationId xmlns:p14="http://schemas.microsoft.com/office/powerpoint/2010/main" val="164152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How to Connect Effectively with a Bystander</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772489"/>
            <a:ext cx="16573500" cy="387798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a:latin typeface="Montserrat Classic" panose="020B0604020202020204" charset="0"/>
              </a:rPr>
              <a:t>Involve a caregiver</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Leverage the community</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Tailor solutions for unique barriers to medication adherence</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Treat them with respect</a:t>
            </a:r>
          </a:p>
        </p:txBody>
      </p:sp>
    </p:spTree>
    <p:extLst>
      <p:ext uri="{BB962C8B-B14F-4D97-AF65-F5344CB8AC3E}">
        <p14:creationId xmlns:p14="http://schemas.microsoft.com/office/powerpoint/2010/main" val="3596716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286757"/>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is the Customer in Healthcare?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19973" y="3238500"/>
            <a:ext cx="10410027" cy="538262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Healthcare consumers are customers first and patients occasionally</a:t>
            </a:r>
          </a:p>
          <a:p>
            <a:pPr marL="571500" indent="-571500">
              <a:buFont typeface="Arial" panose="020B0604020202020204" pitchFamily="34" charset="0"/>
              <a:buChar char="•"/>
            </a:pPr>
            <a:r>
              <a:rPr lang="en-US" sz="3600" dirty="0">
                <a:solidFill>
                  <a:srgbClr val="2D262A"/>
                </a:solidFill>
                <a:latin typeface="Montserrat Classic"/>
              </a:rPr>
              <a:t>Healthcare is a business</a:t>
            </a:r>
          </a:p>
          <a:p>
            <a:pPr marL="571500" indent="-571500">
              <a:buFont typeface="Arial" panose="020B0604020202020204" pitchFamily="34" charset="0"/>
              <a:buChar char="•"/>
            </a:pPr>
            <a:r>
              <a:rPr lang="en-US" sz="3600" dirty="0">
                <a:solidFill>
                  <a:srgbClr val="2D262A"/>
                </a:solidFill>
                <a:latin typeface="Montserrat Classic"/>
              </a:rPr>
              <a:t>Customers make choices to purchase or use services from companies</a:t>
            </a:r>
          </a:p>
          <a:p>
            <a:pPr marL="571500" indent="-571500">
              <a:buFont typeface="Arial" panose="020B0604020202020204" pitchFamily="34" charset="0"/>
              <a:buChar char="•"/>
            </a:pPr>
            <a:r>
              <a:rPr lang="en-US" sz="3600" dirty="0">
                <a:solidFill>
                  <a:srgbClr val="2D262A"/>
                </a:solidFill>
                <a:latin typeface="Montserrat Classic"/>
              </a:rPr>
              <a:t>Savvy consumers are attracting big brands</a:t>
            </a:r>
          </a:p>
          <a:p>
            <a:pPr marL="571500" indent="-571500">
              <a:buFont typeface="Arial" panose="020B0604020202020204" pitchFamily="34" charset="0"/>
              <a:buChar char="•"/>
            </a:pPr>
            <a:r>
              <a:rPr lang="en-US" sz="3600" dirty="0">
                <a:solidFill>
                  <a:srgbClr val="2D262A"/>
                </a:solidFill>
                <a:latin typeface="Montserrat Classic"/>
              </a:rPr>
              <a:t>Retailers understand how to cultivate customers</a:t>
            </a:r>
          </a:p>
          <a:p>
            <a:pPr marL="571500" indent="-571500">
              <a:buFont typeface="Arial" panose="020B0604020202020204" pitchFamily="34" charset="0"/>
              <a:buChar char="•"/>
            </a:pPr>
            <a:r>
              <a:rPr lang="en-US" sz="3600" dirty="0">
                <a:solidFill>
                  <a:srgbClr val="2D262A"/>
                </a:solidFill>
                <a:latin typeface="Montserrat Classic"/>
              </a:rPr>
              <a:t>Healthcare revenue is at risk</a:t>
            </a:r>
          </a:p>
          <a:p>
            <a:pPr>
              <a:lnSpc>
                <a:spcPts val="3359"/>
              </a:lnSpc>
            </a:pPr>
            <a:endParaRPr lang="en-US" sz="2800" dirty="0">
              <a:latin typeface="Montserrat Classic" panose="020B0604020202020204" charset="0"/>
            </a:endParaRPr>
          </a:p>
        </p:txBody>
      </p:sp>
      <p:pic>
        <p:nvPicPr>
          <p:cNvPr id="2050" name="Picture 2" descr="Are Healthcare Consumers Patients or Customers? – Corrigan Consulting">
            <a:extLst>
              <a:ext uri="{FF2B5EF4-FFF2-40B4-BE49-F238E27FC236}">
                <a16:creationId xmlns:a16="http://schemas.microsoft.com/office/drawing/2014/main" id="{F00B71CF-CC8D-CCBE-B978-18FF995E8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8622" y="3631036"/>
            <a:ext cx="6172200" cy="400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756290"/>
            <a:ext cx="8115300" cy="2708434"/>
          </a:xfrm>
          <a:prstGeom prst="rect">
            <a:avLst/>
          </a:prstGeom>
        </p:spPr>
        <p:txBody>
          <a:bodyPr wrap="square" lIns="0" tIns="0" rIns="0" bIns="0" rtlCol="0" anchor="t">
            <a:spAutoFit/>
          </a:bodyPr>
          <a:lstStyle/>
          <a:p>
            <a:r>
              <a:rPr lang="en-US" sz="8800" dirty="0">
                <a:solidFill>
                  <a:srgbClr val="1E3262"/>
                </a:solidFill>
                <a:latin typeface="Montserrat Extra-Bold Bold"/>
              </a:rPr>
              <a:t>Voice of the Customer</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9" name="Graphic 8" descr="Megaphone outline">
            <a:extLst>
              <a:ext uri="{FF2B5EF4-FFF2-40B4-BE49-F238E27FC236}">
                <a16:creationId xmlns:a16="http://schemas.microsoft.com/office/drawing/2014/main" id="{E0766D83-C02F-2E43-F6D3-280C01EF41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3600" y="-2"/>
            <a:ext cx="3886200" cy="3886200"/>
          </a:xfrm>
          <a:prstGeom prst="rect">
            <a:avLst/>
          </a:prstGeom>
        </p:spPr>
      </p:pic>
      <p:pic>
        <p:nvPicPr>
          <p:cNvPr id="12" name="Graphic 11" descr="Female Profile with solid fill">
            <a:extLst>
              <a:ext uri="{FF2B5EF4-FFF2-40B4-BE49-F238E27FC236}">
                <a16:creationId xmlns:a16="http://schemas.microsoft.com/office/drawing/2014/main" id="{376C7A15-BC14-6838-5CE3-D5D2849657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8400" y="-79878"/>
            <a:ext cx="10267009" cy="10267009"/>
          </a:xfrm>
          <a:prstGeom prst="rect">
            <a:avLst/>
          </a:prstGeom>
        </p:spPr>
      </p:pic>
    </p:spTree>
    <p:extLst>
      <p:ext uri="{BB962C8B-B14F-4D97-AF65-F5344CB8AC3E}">
        <p14:creationId xmlns:p14="http://schemas.microsoft.com/office/powerpoint/2010/main" val="118464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756290"/>
            <a:ext cx="8115300" cy="4062651"/>
          </a:xfrm>
          <a:prstGeom prst="rect">
            <a:avLst/>
          </a:prstGeom>
        </p:spPr>
        <p:txBody>
          <a:bodyPr wrap="square" lIns="0" tIns="0" rIns="0" bIns="0" rtlCol="0" anchor="t">
            <a:spAutoFit/>
          </a:bodyPr>
          <a:lstStyle/>
          <a:p>
            <a:r>
              <a:rPr lang="en-US" sz="8800" dirty="0">
                <a:solidFill>
                  <a:srgbClr val="1E3262"/>
                </a:solidFill>
                <a:latin typeface="Montserrat Extra-Bold Bold"/>
              </a:rPr>
              <a:t>Creating Value for the Customer</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8" name="Graphic 7" descr="Cheers outline">
            <a:extLst>
              <a:ext uri="{FF2B5EF4-FFF2-40B4-BE49-F238E27FC236}">
                <a16:creationId xmlns:a16="http://schemas.microsoft.com/office/drawing/2014/main" id="{E833C049-90AD-FA57-201F-789ADFAE12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1600" y="647700"/>
            <a:ext cx="7848600" cy="7848600"/>
          </a:xfrm>
          <a:prstGeom prst="rect">
            <a:avLst/>
          </a:prstGeom>
        </p:spPr>
      </p:pic>
      <p:pic>
        <p:nvPicPr>
          <p:cNvPr id="10" name="Graphic 9" descr="Stethoscope outline">
            <a:extLst>
              <a:ext uri="{FF2B5EF4-FFF2-40B4-BE49-F238E27FC236}">
                <a16:creationId xmlns:a16="http://schemas.microsoft.com/office/drawing/2014/main" id="{8357A8E9-33FB-DA13-BFC9-7A4F9BE0A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20600" y="3619500"/>
            <a:ext cx="1333500" cy="133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2" name="Content Placeholder 6" descr="Diagram, engineering drawing&#10;&#10;Description automatically generated">
            <a:extLst>
              <a:ext uri="{FF2B5EF4-FFF2-40B4-BE49-F238E27FC236}">
                <a16:creationId xmlns:a16="http://schemas.microsoft.com/office/drawing/2014/main" id="{3E8B4F1F-BD30-4769-5A2D-C48A85CC6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745" y="550671"/>
            <a:ext cx="9372600" cy="8743565"/>
          </a:xfrm>
          <a:prstGeom prst="rect">
            <a:avLst/>
          </a:prstGeom>
        </p:spPr>
      </p:pic>
    </p:spTree>
    <p:extLst>
      <p:ext uri="{BB962C8B-B14F-4D97-AF65-F5344CB8AC3E}">
        <p14:creationId xmlns:p14="http://schemas.microsoft.com/office/powerpoint/2010/main" val="2536499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171700"/>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Strategies for Patient and Family Engagement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00991" y="3034864"/>
            <a:ext cx="9876627" cy="4828630"/>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Engage leaders</a:t>
            </a:r>
          </a:p>
          <a:p>
            <a:pPr marL="571500" indent="-571500">
              <a:buFont typeface="Arial" panose="020B0604020202020204" pitchFamily="34" charset="0"/>
              <a:buChar char="•"/>
            </a:pPr>
            <a:r>
              <a:rPr lang="en-US" sz="3600" dirty="0">
                <a:solidFill>
                  <a:srgbClr val="2D262A"/>
                </a:solidFill>
                <a:latin typeface="Montserrat Classic"/>
              </a:rPr>
              <a:t>Enlist patients and families as partners</a:t>
            </a:r>
          </a:p>
          <a:p>
            <a:pPr marL="571500" indent="-571500">
              <a:buFont typeface="Arial" panose="020B0604020202020204" pitchFamily="34" charset="0"/>
              <a:buChar char="•"/>
            </a:pPr>
            <a:r>
              <a:rPr lang="en-US" sz="3600" dirty="0">
                <a:solidFill>
                  <a:srgbClr val="2D262A"/>
                </a:solidFill>
                <a:latin typeface="Montserrat Classic"/>
              </a:rPr>
              <a:t>Empower and energize staff</a:t>
            </a:r>
          </a:p>
          <a:p>
            <a:pPr marL="571500" indent="-571500">
              <a:buFont typeface="Arial" panose="020B0604020202020204" pitchFamily="34" charset="0"/>
              <a:buChar char="•"/>
            </a:pPr>
            <a:r>
              <a:rPr lang="en-US" sz="3600" dirty="0">
                <a:solidFill>
                  <a:srgbClr val="2D262A"/>
                </a:solidFill>
                <a:latin typeface="Montserrat Classic"/>
              </a:rPr>
              <a:t>Encourage family participation in care</a:t>
            </a:r>
          </a:p>
          <a:p>
            <a:pPr marL="571500" indent="-571500">
              <a:buFont typeface="Arial" panose="020B0604020202020204" pitchFamily="34" charset="0"/>
              <a:buChar char="•"/>
            </a:pPr>
            <a:r>
              <a:rPr lang="en-US" sz="3600" dirty="0">
                <a:solidFill>
                  <a:srgbClr val="2D262A"/>
                </a:solidFill>
                <a:latin typeface="Montserrat Classic"/>
              </a:rPr>
              <a:t>Equip, enable, and support patients to engage</a:t>
            </a:r>
          </a:p>
          <a:p>
            <a:pPr marL="571500" indent="-571500">
              <a:buFont typeface="Arial" panose="020B0604020202020204" pitchFamily="34" charset="0"/>
              <a:buChar char="•"/>
            </a:pPr>
            <a:r>
              <a:rPr lang="en-US" sz="3600" dirty="0">
                <a:solidFill>
                  <a:srgbClr val="2D262A"/>
                </a:solidFill>
                <a:latin typeface="Montserrat Classic"/>
              </a:rPr>
              <a:t>Emphasize patient and family engagement in all initiatives</a:t>
            </a:r>
          </a:p>
          <a:p>
            <a:pPr>
              <a:lnSpc>
                <a:spcPts val="3359"/>
              </a:lnSpc>
            </a:pPr>
            <a:endParaRPr lang="en-US" sz="2800" dirty="0">
              <a:latin typeface="Montserrat Classic" panose="020B0604020202020204" charset="0"/>
            </a:endParaRPr>
          </a:p>
        </p:txBody>
      </p:sp>
      <p:pic>
        <p:nvPicPr>
          <p:cNvPr id="3074" name="Picture 2">
            <a:extLst>
              <a:ext uri="{FF2B5EF4-FFF2-40B4-BE49-F238E27FC236}">
                <a16:creationId xmlns:a16="http://schemas.microsoft.com/office/drawing/2014/main" id="{402C1D64-00A4-92E3-080C-93EF4A4D4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4340" y="5143500"/>
            <a:ext cx="6014960" cy="400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54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45838"/>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Guide to Patient and Family Engagement in Hospital Quality and Safety - AHRQ</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28700" y="3458122"/>
            <a:ext cx="15735300" cy="5690404"/>
          </a:xfrm>
          <a:prstGeom prst="rect">
            <a:avLst/>
          </a:prstGeom>
        </p:spPr>
        <p:txBody>
          <a:bodyPr wrap="square" lIns="0" tIns="0" rIns="0" bIns="0" rtlCol="0" anchor="t">
            <a:spAutoFit/>
          </a:bodyPr>
          <a:lstStyle/>
          <a:p>
            <a:pPr>
              <a:lnSpc>
                <a:spcPct val="200000"/>
              </a:lnSpc>
            </a:pPr>
            <a:r>
              <a:rPr lang="en-US" sz="3600" b="1" dirty="0">
                <a:solidFill>
                  <a:srgbClr val="2D262A"/>
                </a:solidFill>
                <a:latin typeface="Montserrat Classic"/>
              </a:rPr>
              <a:t>Strategy 1: </a:t>
            </a:r>
            <a:r>
              <a:rPr lang="en-US" sz="3600" dirty="0">
                <a:solidFill>
                  <a:srgbClr val="2D262A"/>
                </a:solidFill>
                <a:latin typeface="Montserrat Classic"/>
              </a:rPr>
              <a:t>Working with Patients and Families as Advisors</a:t>
            </a:r>
          </a:p>
          <a:p>
            <a:pPr>
              <a:lnSpc>
                <a:spcPct val="200000"/>
              </a:lnSpc>
            </a:pPr>
            <a:r>
              <a:rPr lang="en-US" sz="3600" b="1" dirty="0">
                <a:solidFill>
                  <a:srgbClr val="2D262A"/>
                </a:solidFill>
                <a:latin typeface="Montserrat Classic"/>
              </a:rPr>
              <a:t>Strategy 2: </a:t>
            </a:r>
            <a:r>
              <a:rPr lang="en-US" sz="3600" dirty="0">
                <a:solidFill>
                  <a:srgbClr val="2D262A"/>
                </a:solidFill>
                <a:latin typeface="Montserrat Classic"/>
              </a:rPr>
              <a:t>Communicating to Improve Quality</a:t>
            </a:r>
            <a:br>
              <a:rPr lang="en-US" sz="3600" dirty="0">
                <a:solidFill>
                  <a:srgbClr val="2D262A"/>
                </a:solidFill>
                <a:latin typeface="Montserrat Classic"/>
              </a:rPr>
            </a:br>
            <a:r>
              <a:rPr lang="en-US" sz="3600" b="1" dirty="0">
                <a:solidFill>
                  <a:srgbClr val="2D262A"/>
                </a:solidFill>
                <a:latin typeface="Montserrat Classic"/>
              </a:rPr>
              <a:t>Strategy 3: </a:t>
            </a:r>
            <a:r>
              <a:rPr lang="en-US" sz="3600" dirty="0">
                <a:solidFill>
                  <a:srgbClr val="2D262A"/>
                </a:solidFill>
                <a:latin typeface="Montserrat Classic"/>
              </a:rPr>
              <a:t>Nurse Bedside Shift Report</a:t>
            </a:r>
            <a:br>
              <a:rPr lang="en-US" sz="3600" dirty="0">
                <a:solidFill>
                  <a:srgbClr val="2D262A"/>
                </a:solidFill>
                <a:latin typeface="Montserrat Classic"/>
              </a:rPr>
            </a:br>
            <a:r>
              <a:rPr lang="en-US" sz="3600" b="1" dirty="0">
                <a:solidFill>
                  <a:srgbClr val="2D262A"/>
                </a:solidFill>
                <a:latin typeface="Montserrat Classic"/>
              </a:rPr>
              <a:t>Strategy 4: </a:t>
            </a:r>
            <a:r>
              <a:rPr lang="en-US" sz="3600" dirty="0">
                <a:solidFill>
                  <a:srgbClr val="2D262A"/>
                </a:solidFill>
                <a:latin typeface="Montserrat Classic"/>
              </a:rPr>
              <a:t>IDEAL Discharge Planning</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06705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45838"/>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Strategy 1: Working with Patients and Families as Advisors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28700" y="3458122"/>
            <a:ext cx="15735300" cy="525951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Recruit new patients and family advisors</a:t>
            </a:r>
          </a:p>
          <a:p>
            <a:pPr marL="571500" indent="-571500">
              <a:buFont typeface="Arial" panose="020B0604020202020204" pitchFamily="34" charset="0"/>
              <a:buChar char="•"/>
            </a:pPr>
            <a:r>
              <a:rPr lang="en-US" sz="3600" dirty="0">
                <a:solidFill>
                  <a:srgbClr val="2D262A"/>
                </a:solidFill>
                <a:latin typeface="Montserrat Classic"/>
              </a:rPr>
              <a:t>Identify and screen potential patients and family advisors</a:t>
            </a:r>
          </a:p>
          <a:p>
            <a:pPr marL="571500" indent="-571500">
              <a:buFont typeface="Arial" panose="020B0604020202020204" pitchFamily="34" charset="0"/>
              <a:buChar char="•"/>
            </a:pPr>
            <a:r>
              <a:rPr lang="en-US" sz="3600" dirty="0">
                <a:solidFill>
                  <a:srgbClr val="2D262A"/>
                </a:solidFill>
                <a:latin typeface="Montserrat Classic"/>
              </a:rPr>
              <a:t>Notify advisory council applicants of their acceptance or rejection</a:t>
            </a:r>
          </a:p>
          <a:p>
            <a:pPr marL="571500" indent="-571500">
              <a:buFont typeface="Arial" panose="020B0604020202020204" pitchFamily="34" charset="0"/>
              <a:buChar char="•"/>
            </a:pPr>
            <a:r>
              <a:rPr lang="en-US" sz="3600" dirty="0">
                <a:solidFill>
                  <a:srgbClr val="2D262A"/>
                </a:solidFill>
                <a:latin typeface="Montserrat Classic"/>
              </a:rPr>
              <a:t>Conduct an informational session and help people become interested</a:t>
            </a:r>
          </a:p>
          <a:p>
            <a:pPr marL="571500" indent="-571500">
              <a:buFont typeface="Arial" panose="020B0604020202020204" pitchFamily="34" charset="0"/>
              <a:buChar char="•"/>
            </a:pPr>
            <a:r>
              <a:rPr lang="en-US" sz="3600" dirty="0">
                <a:solidFill>
                  <a:srgbClr val="2D262A"/>
                </a:solidFill>
                <a:latin typeface="Montserrat Classic"/>
              </a:rPr>
              <a:t>Introduce clinicians and hospital staff to the idea of working with advisors</a:t>
            </a:r>
          </a:p>
          <a:p>
            <a:pPr marL="571500" indent="-571500">
              <a:buFont typeface="Arial" panose="020B0604020202020204" pitchFamily="34" charset="0"/>
              <a:buChar char="•"/>
            </a:pPr>
            <a:r>
              <a:rPr lang="en-US" sz="3600" dirty="0">
                <a:solidFill>
                  <a:srgbClr val="2D262A"/>
                </a:solidFill>
                <a:latin typeface="Montserrat Classic"/>
              </a:rPr>
              <a:t>Help clinicians and hospital staff partner effectively with advisors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458224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2: Communicating to Improve Quality</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66037"/>
            <a:ext cx="15735300" cy="5690404"/>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Establish a multidisciplinary team</a:t>
            </a:r>
            <a:br>
              <a:rPr lang="en-US" sz="3600" dirty="0">
                <a:solidFill>
                  <a:srgbClr val="2D262A"/>
                </a:solidFill>
                <a:latin typeface="Montserrat Classic"/>
              </a:rPr>
            </a:br>
            <a:r>
              <a:rPr lang="en-US" sz="3600" dirty="0">
                <a:solidFill>
                  <a:srgbClr val="2D262A"/>
                </a:solidFill>
                <a:latin typeface="Montserrat Classic"/>
              </a:rPr>
              <a:t>Assess family presence or visitation policies</a:t>
            </a:r>
          </a:p>
          <a:p>
            <a:pPr marL="571500" indent="-571500">
              <a:buFont typeface="Arial" panose="020B0604020202020204" pitchFamily="34" charset="0"/>
              <a:buChar char="•"/>
            </a:pPr>
            <a:r>
              <a:rPr lang="en-US" sz="3600" dirty="0">
                <a:solidFill>
                  <a:srgbClr val="2D262A"/>
                </a:solidFill>
                <a:latin typeface="Montserrat Classic"/>
              </a:rPr>
              <a:t>Assess existing admission materials and current views on communication between the patient, family, and clinicians</a:t>
            </a:r>
          </a:p>
          <a:p>
            <a:pPr marL="571500" indent="-571500">
              <a:buFont typeface="Arial" panose="020B0604020202020204" pitchFamily="34" charset="0"/>
              <a:buChar char="•"/>
            </a:pPr>
            <a:r>
              <a:rPr lang="en-US" sz="3600" dirty="0">
                <a:solidFill>
                  <a:srgbClr val="2D262A"/>
                </a:solidFill>
                <a:latin typeface="Montserrat Classic"/>
              </a:rPr>
              <a:t>Recognize challenges in changing behaviors for staff, patients and families</a:t>
            </a:r>
          </a:p>
          <a:p>
            <a:pPr marL="571500" indent="-571500">
              <a:buFont typeface="Arial" panose="020B0604020202020204" pitchFamily="34" charset="0"/>
              <a:buChar char="•"/>
            </a:pPr>
            <a:r>
              <a:rPr lang="en-US" sz="3600" dirty="0">
                <a:solidFill>
                  <a:srgbClr val="2D262A"/>
                </a:solidFill>
                <a:latin typeface="Montserrat Classic"/>
              </a:rPr>
              <a:t>Set aims to improve communication</a:t>
            </a:r>
          </a:p>
          <a:p>
            <a:pPr marL="571500" indent="-571500">
              <a:buFont typeface="Arial" panose="020B0604020202020204" pitchFamily="34" charset="0"/>
              <a:buChar char="•"/>
            </a:pPr>
            <a:r>
              <a:rPr lang="en-US" sz="3600" dirty="0">
                <a:solidFill>
                  <a:srgbClr val="2D262A"/>
                </a:solidFill>
                <a:latin typeface="Montserrat Classic"/>
              </a:rPr>
              <a:t>Inform staff of changes</a:t>
            </a:r>
          </a:p>
          <a:p>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71120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3: Nurse Bedside Shift Report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81351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Standardize the process of nurse bedside shift report</a:t>
            </a:r>
          </a:p>
          <a:p>
            <a:pPr marL="571500" indent="-571500">
              <a:buFont typeface="Arial" panose="020B0604020202020204" pitchFamily="34" charset="0"/>
              <a:buChar char="•"/>
            </a:pPr>
            <a:r>
              <a:rPr lang="en-US" sz="3600" dirty="0">
                <a:solidFill>
                  <a:srgbClr val="2D262A"/>
                </a:solidFill>
                <a:latin typeface="Montserrat Classic"/>
              </a:rPr>
              <a:t>Give the patient and family an opportunity and an invitation to take part in the care</a:t>
            </a:r>
          </a:p>
          <a:p>
            <a:pPr marL="571500" indent="-571500">
              <a:buFont typeface="Arial" panose="020B0604020202020204" pitchFamily="34" charset="0"/>
              <a:buChar char="•"/>
            </a:pPr>
            <a:r>
              <a:rPr lang="en-US" sz="3600" dirty="0">
                <a:solidFill>
                  <a:srgbClr val="2D262A"/>
                </a:solidFill>
                <a:latin typeface="Montserrat Classic"/>
              </a:rPr>
              <a:t>Explain to the patient and family what bedside shift report is and what they can expect</a:t>
            </a:r>
          </a:p>
          <a:p>
            <a:pPr marL="571500" indent="-571500">
              <a:buFont typeface="Arial" panose="020B0604020202020204" pitchFamily="34" charset="0"/>
              <a:buChar char="•"/>
            </a:pPr>
            <a:r>
              <a:rPr lang="en-US" sz="3600" dirty="0">
                <a:solidFill>
                  <a:srgbClr val="2D262A"/>
                </a:solidFill>
                <a:latin typeface="Montserrat Classic"/>
              </a:rPr>
              <a:t>List the critical elements of bedside shift report that nurses should carry out</a:t>
            </a:r>
          </a:p>
          <a:p>
            <a:pPr marL="571500" indent="-571500">
              <a:buFont typeface="Arial" panose="020B0604020202020204" pitchFamily="34" charset="0"/>
              <a:buChar char="•"/>
            </a:pPr>
            <a:r>
              <a:rPr lang="en-US" sz="3600" dirty="0">
                <a:solidFill>
                  <a:srgbClr val="2D262A"/>
                </a:solidFill>
                <a:latin typeface="Montserrat Classic"/>
              </a:rPr>
              <a:t>Address common challenges and nurse concerns regarding bedside shift report</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420007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4: IDEAL Discharge Planning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197961"/>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600" b="1" u="sng" dirty="0">
                <a:solidFill>
                  <a:srgbClr val="2D262A"/>
                </a:solidFill>
                <a:latin typeface="Montserrat Classic"/>
              </a:rPr>
              <a:t>I</a:t>
            </a:r>
            <a:r>
              <a:rPr lang="en-US" sz="3600" dirty="0">
                <a:solidFill>
                  <a:srgbClr val="2D262A"/>
                </a:solidFill>
                <a:latin typeface="Montserrat Classic"/>
              </a:rPr>
              <a:t>nclude patient and family as partners</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D</a:t>
            </a:r>
            <a:r>
              <a:rPr lang="en-US" sz="3600" dirty="0">
                <a:solidFill>
                  <a:srgbClr val="2D262A"/>
                </a:solidFill>
                <a:latin typeface="Montserrat Classic"/>
              </a:rPr>
              <a:t>iscuss areas to prevent problems at home</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E</a:t>
            </a:r>
            <a:r>
              <a:rPr lang="en-US" sz="3600" dirty="0">
                <a:solidFill>
                  <a:srgbClr val="2D262A"/>
                </a:solidFill>
                <a:latin typeface="Montserrat Classic"/>
              </a:rPr>
              <a:t>ducate the patient and family</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A</a:t>
            </a:r>
            <a:r>
              <a:rPr lang="en-US" sz="3600" dirty="0">
                <a:solidFill>
                  <a:srgbClr val="2D262A"/>
                </a:solidFill>
                <a:latin typeface="Montserrat Classic"/>
              </a:rPr>
              <a:t>ssess patient and family knowledge and understanding</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L</a:t>
            </a:r>
            <a:r>
              <a:rPr lang="en-US" sz="3600" dirty="0">
                <a:solidFill>
                  <a:srgbClr val="2D262A"/>
                </a:solidFill>
                <a:latin typeface="Montserrat Classic"/>
              </a:rPr>
              <a:t>isten and honor patient and family wishes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252169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Five PFE Best Practices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6859955"/>
          </a:xfrm>
          <a:prstGeom prst="rect">
            <a:avLst/>
          </a:prstGeom>
        </p:spPr>
        <p:txBody>
          <a:bodyPr wrap="square" lIns="0" tIns="0" rIns="0" bIns="0" rtlCol="0" anchor="t">
            <a:spAutoFit/>
          </a:bodyPr>
          <a:lstStyle/>
          <a:p>
            <a:pPr marL="742950" indent="-742950">
              <a:lnSpc>
                <a:spcPct val="150000"/>
              </a:lnSpc>
              <a:buFont typeface="+mj-lt"/>
              <a:buAutoNum type="arabicPeriod"/>
            </a:pPr>
            <a:r>
              <a:rPr lang="en-US" sz="3600" dirty="0">
                <a:solidFill>
                  <a:srgbClr val="2D262A"/>
                </a:solidFill>
                <a:latin typeface="Montserrat Classic"/>
              </a:rPr>
              <a:t>Implementation of a planning checklist for patients who have a planned admission</a:t>
            </a:r>
          </a:p>
          <a:p>
            <a:pPr marL="742950" indent="-742950">
              <a:lnSpc>
                <a:spcPct val="150000"/>
              </a:lnSpc>
              <a:buFont typeface="+mj-lt"/>
              <a:buAutoNum type="arabicPeriod"/>
            </a:pPr>
            <a:r>
              <a:rPr lang="en-US" sz="3600" dirty="0">
                <a:solidFill>
                  <a:srgbClr val="2D262A"/>
                </a:solidFill>
                <a:latin typeface="Montserrat Classic"/>
              </a:rPr>
              <a:t>Implementation of a discharge planning checklist</a:t>
            </a:r>
          </a:p>
          <a:p>
            <a:pPr marL="742950" indent="-742950">
              <a:lnSpc>
                <a:spcPct val="150000"/>
              </a:lnSpc>
              <a:buFont typeface="+mj-lt"/>
              <a:buAutoNum type="arabicPeriod"/>
            </a:pPr>
            <a:r>
              <a:rPr lang="en-US" sz="3600" dirty="0">
                <a:solidFill>
                  <a:srgbClr val="2D262A"/>
                </a:solidFill>
                <a:latin typeface="Montserrat Classic"/>
              </a:rPr>
              <a:t>Conducting shift change huddles and bedside reporting with patients and families</a:t>
            </a:r>
          </a:p>
          <a:p>
            <a:pPr marL="742950" indent="-742950">
              <a:lnSpc>
                <a:spcPct val="150000"/>
              </a:lnSpc>
              <a:buFont typeface="+mj-lt"/>
              <a:buAutoNum type="arabicPeriod"/>
            </a:pPr>
            <a:r>
              <a:rPr lang="en-US" sz="3600" dirty="0">
                <a:solidFill>
                  <a:srgbClr val="2D262A"/>
                </a:solidFill>
                <a:latin typeface="Montserrat Classic"/>
              </a:rPr>
              <a:t>Designation of a PFE leader in the hospital</a:t>
            </a:r>
          </a:p>
          <a:p>
            <a:pPr marL="742950" indent="-742950">
              <a:lnSpc>
                <a:spcPct val="150000"/>
              </a:lnSpc>
              <a:buFont typeface="+mj-lt"/>
              <a:buAutoNum type="arabicPeriod"/>
            </a:pPr>
            <a:r>
              <a:rPr lang="en-US" sz="3600" dirty="0">
                <a:solidFill>
                  <a:srgbClr val="2D262A"/>
                </a:solidFill>
                <a:latin typeface="Montserrat Classic"/>
              </a:rPr>
              <a:t>PFAC or representatives on hospital committee</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563842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Planning Checklist for Planned Admissions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197961"/>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At least one unit at the hospital has a physical planning checklist that is discussed with every patient prior to or at the time of any scheduled admission (e.g., surgery, procedure, test, delivery). The checklist can be a stand-alone document or integrated into other materials, for example, a patient handbook.</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4004177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3473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Discharge Planning Checklist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4366965"/>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At least one unit at the hospital has a physical discharge planning checklist that is discussed with every patient prior to discharge. The checklist can be a stand-alone document or integrated into other discharge papers.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46842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Operational Excellence</a:t>
            </a:r>
          </a:p>
        </p:txBody>
      </p:sp>
      <p:sp>
        <p:nvSpPr>
          <p:cNvPr id="17" name="TextBox 17"/>
          <p:cNvSpPr txBox="1"/>
          <p:nvPr/>
        </p:nvSpPr>
        <p:spPr>
          <a:xfrm>
            <a:off x="1371600" y="3592544"/>
            <a:ext cx="13457015" cy="3323987"/>
          </a:xfrm>
          <a:prstGeom prst="rect">
            <a:avLst/>
          </a:prstGeom>
        </p:spPr>
        <p:txBody>
          <a:bodyPr wrap="square" lIns="0" tIns="0" rIns="0" bIns="0" rtlCol="0" anchor="t">
            <a:spAutoFit/>
          </a:bodyPr>
          <a:lstStyle/>
          <a:p>
            <a:pPr algn="ctr"/>
            <a:r>
              <a:rPr lang="en-US" sz="5400" i="1" dirty="0">
                <a:solidFill>
                  <a:srgbClr val="2D262A"/>
                </a:solidFill>
                <a:latin typeface="Montserrat Classic"/>
              </a:rPr>
              <a:t>A mindset that embraces certain principles and tools to create sustainable improvement within an organization</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80367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20201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Shift Change Huddles and Bedside Reporting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3535968"/>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In at least one unit at the hospital, patients and/or their care partners are included in nurse shift change huddles or conversations with clinicians about their care, treatment, and tests.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1654365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2001062"/>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Designation of a PFE Leader in the Hospital</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3535968"/>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At least one person is recognized across all hospital staff and administration as responsible for the leadership, coordination, support, and reporting of PFE activities throughout the hospital.</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1838331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201670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PFAC or Representatives on Hospital Committee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197961"/>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The hospital has at least one active Person and Family Engagement Committee, Patient and Family Advisory Council (PFAC), or other committee (e.g., Patient Safety) with full membership positions for patient or family representatives. These councils or committees should report directly to the Board.</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255933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994064" y="195353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Best Practices for Hospital Leaders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994064" y="2991303"/>
            <a:ext cx="15998536" cy="538262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Communicate the hospital’s vision and values related to patient and family engagement</a:t>
            </a:r>
          </a:p>
          <a:p>
            <a:pPr marL="571500" indent="-571500">
              <a:buFont typeface="Arial" panose="020B0604020202020204" pitchFamily="34" charset="0"/>
              <a:buChar char="•"/>
            </a:pPr>
            <a:r>
              <a:rPr lang="en-US" sz="3600" dirty="0">
                <a:solidFill>
                  <a:srgbClr val="2D262A"/>
                </a:solidFill>
                <a:latin typeface="Montserrat Classic"/>
              </a:rPr>
              <a:t>Serve as role models for partnering with patients and family members</a:t>
            </a:r>
          </a:p>
          <a:p>
            <a:pPr marL="571500" indent="-571500">
              <a:buFont typeface="Arial" panose="020B0604020202020204" pitchFamily="34" charset="0"/>
              <a:buChar char="•"/>
            </a:pPr>
            <a:r>
              <a:rPr lang="en-US" sz="3600" dirty="0">
                <a:solidFill>
                  <a:srgbClr val="2D262A"/>
                </a:solidFill>
                <a:latin typeface="Montserrat Classic"/>
              </a:rPr>
              <a:t>Provide the necessary infrastructure and resources</a:t>
            </a:r>
          </a:p>
          <a:p>
            <a:pPr marL="571500" indent="-571500">
              <a:buFont typeface="Arial" panose="020B0604020202020204" pitchFamily="34" charset="0"/>
              <a:buChar char="•"/>
            </a:pPr>
            <a:r>
              <a:rPr lang="en-US" sz="3600" dirty="0">
                <a:solidFill>
                  <a:srgbClr val="2D262A"/>
                </a:solidFill>
                <a:latin typeface="Montserrat Classic"/>
              </a:rPr>
              <a:t>Involve and support clinicians and hospital staff in patient and family engagement initiatives</a:t>
            </a:r>
          </a:p>
          <a:p>
            <a:pPr marL="571500" indent="-571500">
              <a:buFont typeface="Arial" panose="020B0604020202020204" pitchFamily="34" charset="0"/>
              <a:buChar char="•"/>
            </a:pPr>
            <a:r>
              <a:rPr lang="en-US" sz="3600" dirty="0">
                <a:solidFill>
                  <a:srgbClr val="2D262A"/>
                </a:solidFill>
                <a:latin typeface="Montserrat Classic"/>
              </a:rPr>
              <a:t>Integrate patient and family engagement into personnel policies and practices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45056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061694"/>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Putting it into Practice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00991" y="3006293"/>
            <a:ext cx="15998536" cy="6736844"/>
          </a:xfrm>
          <a:prstGeom prst="rect">
            <a:avLst/>
          </a:prstGeom>
        </p:spPr>
        <p:txBody>
          <a:bodyPr wrap="square" lIns="0" tIns="0" rIns="0" bIns="0" rtlCol="0" anchor="t">
            <a:spAutoFit/>
          </a:bodyPr>
          <a:lstStyle/>
          <a:p>
            <a:r>
              <a:rPr lang="en-US" sz="4400" dirty="0">
                <a:solidFill>
                  <a:srgbClr val="2D262A"/>
                </a:solidFill>
                <a:latin typeface="Montserrat Classic"/>
              </a:rPr>
              <a:t>Step 1: Plan</a:t>
            </a:r>
            <a:br>
              <a:rPr lang="en-US" sz="4400" dirty="0">
                <a:solidFill>
                  <a:srgbClr val="2D262A"/>
                </a:solidFill>
                <a:latin typeface="Montserrat Classic"/>
              </a:rPr>
            </a:br>
            <a:endParaRPr lang="en-US" sz="4400" dirty="0">
              <a:solidFill>
                <a:srgbClr val="2D262A"/>
              </a:solidFill>
              <a:latin typeface="Montserrat Classic"/>
            </a:endParaRPr>
          </a:p>
          <a:p>
            <a:pPr marL="571500" indent="-571500">
              <a:buFont typeface="Arial" panose="020B0604020202020204" pitchFamily="34" charset="0"/>
              <a:buChar char="•"/>
            </a:pPr>
            <a:r>
              <a:rPr lang="en-US" sz="3600" dirty="0">
                <a:solidFill>
                  <a:srgbClr val="2D262A"/>
                </a:solidFill>
                <a:latin typeface="Montserrat Classic"/>
              </a:rPr>
              <a:t>Identify key members of your team</a:t>
            </a:r>
          </a:p>
          <a:p>
            <a:pPr marL="571500" indent="-571500">
              <a:buFont typeface="Arial" panose="020B0604020202020204" pitchFamily="34" charset="0"/>
              <a:buChar char="•"/>
            </a:pPr>
            <a:r>
              <a:rPr lang="en-US" sz="3600" dirty="0">
                <a:solidFill>
                  <a:srgbClr val="2D262A"/>
                </a:solidFill>
                <a:latin typeface="Montserrat Classic"/>
              </a:rPr>
              <a:t>Development of a patient and family engagement plan</a:t>
            </a:r>
          </a:p>
          <a:p>
            <a:pPr marL="571500" indent="-571500">
              <a:buFont typeface="Arial" panose="020B0604020202020204" pitchFamily="34" charset="0"/>
              <a:buChar char="•"/>
            </a:pPr>
            <a:r>
              <a:rPr lang="en-US" sz="3600" dirty="0">
                <a:solidFill>
                  <a:srgbClr val="2D262A"/>
                </a:solidFill>
                <a:latin typeface="Montserrat Classic"/>
              </a:rPr>
              <a:t>Establish rules of engagement for the team</a:t>
            </a:r>
          </a:p>
          <a:p>
            <a:pPr marL="571500" indent="-571500">
              <a:buFont typeface="Arial" panose="020B0604020202020204" pitchFamily="34" charset="0"/>
              <a:buChar char="•"/>
            </a:pPr>
            <a:r>
              <a:rPr lang="en-US" sz="3600" dirty="0">
                <a:solidFill>
                  <a:srgbClr val="2D262A"/>
                </a:solidFill>
                <a:latin typeface="Montserrat Classic"/>
              </a:rPr>
              <a:t>Identify interview questions and potential candidates for patients/families</a:t>
            </a:r>
          </a:p>
          <a:p>
            <a:pPr marL="571500" indent="-571500">
              <a:buFont typeface="Arial" panose="020B0604020202020204" pitchFamily="34" charset="0"/>
              <a:buChar char="•"/>
            </a:pPr>
            <a:r>
              <a:rPr lang="en-US" sz="3600" dirty="0">
                <a:solidFill>
                  <a:srgbClr val="2D262A"/>
                </a:solidFill>
                <a:latin typeface="Montserrat Classic"/>
              </a:rPr>
              <a:t>Select applicants</a:t>
            </a:r>
          </a:p>
          <a:p>
            <a:pPr marL="571500" indent="-571500">
              <a:buFont typeface="Arial" panose="020B0604020202020204" pitchFamily="34" charset="0"/>
              <a:buChar char="•"/>
            </a:pPr>
            <a:r>
              <a:rPr lang="en-US" sz="3600" dirty="0">
                <a:solidFill>
                  <a:srgbClr val="2D262A"/>
                </a:solidFill>
                <a:latin typeface="Montserrat Classic"/>
              </a:rPr>
              <a:t>Build an AIM Statement</a:t>
            </a:r>
          </a:p>
          <a:p>
            <a:pPr marL="571500" indent="-571500">
              <a:buFont typeface="Arial" panose="020B0604020202020204" pitchFamily="34" charset="0"/>
              <a:buChar char="•"/>
            </a:pPr>
            <a:r>
              <a:rPr lang="en-US" sz="3600" dirty="0">
                <a:solidFill>
                  <a:srgbClr val="2D262A"/>
                </a:solidFill>
                <a:latin typeface="Montserrat Classic"/>
              </a:rPr>
              <a:t>Timeline</a:t>
            </a:r>
          </a:p>
          <a:p>
            <a:pPr marL="571500" indent="-571500">
              <a:buFont typeface="Arial" panose="020B0604020202020204" pitchFamily="34" charset="0"/>
              <a:buChar char="•"/>
            </a:pPr>
            <a:r>
              <a:rPr lang="en-US" sz="3600" dirty="0">
                <a:solidFill>
                  <a:srgbClr val="2D262A"/>
                </a:solidFill>
                <a:latin typeface="Montserrat Classic"/>
              </a:rPr>
              <a:t>Measurable Outcomes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770838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03744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Putting it into Practice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1773" y="3023776"/>
            <a:ext cx="15998536" cy="2858860"/>
          </a:xfrm>
          <a:prstGeom prst="rect">
            <a:avLst/>
          </a:prstGeom>
        </p:spPr>
        <p:txBody>
          <a:bodyPr wrap="square" lIns="0" tIns="0" rIns="0" bIns="0" rtlCol="0" anchor="t">
            <a:spAutoFit/>
          </a:bodyPr>
          <a:lstStyle/>
          <a:p>
            <a:r>
              <a:rPr lang="en-US" sz="4400" dirty="0">
                <a:solidFill>
                  <a:srgbClr val="2D262A"/>
                </a:solidFill>
                <a:latin typeface="Montserrat Classic"/>
              </a:rPr>
              <a:t>Step 2: Do</a:t>
            </a:r>
            <a:br>
              <a:rPr lang="en-US" sz="4400" dirty="0">
                <a:solidFill>
                  <a:srgbClr val="2D262A"/>
                </a:solidFill>
                <a:latin typeface="Montserrat Classic"/>
              </a:rPr>
            </a:br>
            <a:endParaRPr lang="en-US" sz="4400" dirty="0">
              <a:solidFill>
                <a:srgbClr val="2D262A"/>
              </a:solidFill>
              <a:latin typeface="Montserrat Classic"/>
            </a:endParaRPr>
          </a:p>
          <a:p>
            <a:pPr marL="571500" indent="-571500">
              <a:buFont typeface="Arial" panose="020B0604020202020204" pitchFamily="34" charset="0"/>
              <a:buChar char="•"/>
            </a:pPr>
            <a:r>
              <a:rPr lang="en-US" sz="3600" dirty="0">
                <a:solidFill>
                  <a:srgbClr val="2D262A"/>
                </a:solidFill>
                <a:latin typeface="Montserrat Classic"/>
              </a:rPr>
              <a:t>Carry out small tests of change</a:t>
            </a:r>
          </a:p>
          <a:p>
            <a:pPr marL="571500" indent="-571500">
              <a:buFont typeface="Arial" panose="020B0604020202020204" pitchFamily="34" charset="0"/>
              <a:buChar char="•"/>
            </a:pPr>
            <a:r>
              <a:rPr lang="en-US" sz="3600" dirty="0">
                <a:solidFill>
                  <a:srgbClr val="2D262A"/>
                </a:solidFill>
                <a:latin typeface="Montserrat Classic"/>
              </a:rPr>
              <a:t>Collect data and begin analysis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269377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1986816"/>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Putting it into Practice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00991" y="2980268"/>
            <a:ext cx="15998536" cy="5074851"/>
          </a:xfrm>
          <a:prstGeom prst="rect">
            <a:avLst/>
          </a:prstGeom>
        </p:spPr>
        <p:txBody>
          <a:bodyPr wrap="square" lIns="0" tIns="0" rIns="0" bIns="0" rtlCol="0" anchor="t">
            <a:spAutoFit/>
          </a:bodyPr>
          <a:lstStyle/>
          <a:p>
            <a:r>
              <a:rPr lang="en-US" sz="4400" dirty="0">
                <a:solidFill>
                  <a:srgbClr val="2D262A"/>
                </a:solidFill>
                <a:latin typeface="Montserrat Classic"/>
              </a:rPr>
              <a:t>Step 3: Study</a:t>
            </a:r>
            <a:br>
              <a:rPr lang="en-US" sz="4400" dirty="0">
                <a:solidFill>
                  <a:srgbClr val="2D262A"/>
                </a:solidFill>
                <a:latin typeface="Montserrat Classic"/>
              </a:rPr>
            </a:br>
            <a:endParaRPr lang="en-US" sz="4400" dirty="0">
              <a:solidFill>
                <a:srgbClr val="2D262A"/>
              </a:solidFill>
              <a:latin typeface="Montserrat Classic"/>
            </a:endParaRPr>
          </a:p>
          <a:p>
            <a:pPr marL="571500" indent="-571500">
              <a:buFont typeface="Arial" panose="020B0604020202020204" pitchFamily="34" charset="0"/>
              <a:buChar char="•"/>
            </a:pPr>
            <a:r>
              <a:rPr lang="en-US" sz="3600" dirty="0">
                <a:solidFill>
                  <a:srgbClr val="2D262A"/>
                </a:solidFill>
                <a:latin typeface="Montserrat Classic"/>
              </a:rPr>
              <a:t>What was learned with this small test of change?</a:t>
            </a:r>
          </a:p>
          <a:p>
            <a:pPr marL="571500" indent="-571500">
              <a:buFont typeface="Arial" panose="020B0604020202020204" pitchFamily="34" charset="0"/>
              <a:buChar char="•"/>
            </a:pPr>
            <a:r>
              <a:rPr lang="en-US" sz="3600" dirty="0">
                <a:solidFill>
                  <a:srgbClr val="2D262A"/>
                </a:solidFill>
                <a:latin typeface="Montserrat Classic"/>
              </a:rPr>
              <a:t>Did you meet the desired outcome?</a:t>
            </a:r>
          </a:p>
          <a:p>
            <a:pPr marL="571500" indent="-571500">
              <a:buFont typeface="Arial" panose="020B0604020202020204" pitchFamily="34" charset="0"/>
              <a:buChar char="•"/>
            </a:pPr>
            <a:r>
              <a:rPr lang="en-US" sz="3600" dirty="0">
                <a:solidFill>
                  <a:srgbClr val="2D262A"/>
                </a:solidFill>
                <a:latin typeface="Montserrat Classic"/>
              </a:rPr>
              <a:t>What worked well?</a:t>
            </a:r>
          </a:p>
          <a:p>
            <a:pPr marL="571500" indent="-571500">
              <a:buFont typeface="Arial" panose="020B0604020202020204" pitchFamily="34" charset="0"/>
              <a:buChar char="•"/>
            </a:pPr>
            <a:r>
              <a:rPr lang="en-US" sz="3600" dirty="0">
                <a:solidFill>
                  <a:srgbClr val="2D262A"/>
                </a:solidFill>
                <a:latin typeface="Montserrat Classic"/>
              </a:rPr>
              <a:t>What did not work well?</a:t>
            </a:r>
          </a:p>
          <a:p>
            <a:pPr marL="571500" indent="-571500">
              <a:buFont typeface="Arial" panose="020B0604020202020204" pitchFamily="34" charset="0"/>
              <a:buChar char="•"/>
            </a:pPr>
            <a:r>
              <a:rPr lang="en-US" sz="3600" dirty="0">
                <a:solidFill>
                  <a:srgbClr val="2D262A"/>
                </a:solidFill>
                <a:latin typeface="Montserrat Classic"/>
              </a:rPr>
              <a:t>Were there any barriers to implementation?</a:t>
            </a:r>
          </a:p>
          <a:p>
            <a:pPr marL="571500" indent="-571500">
              <a:buFont typeface="Arial" panose="020B0604020202020204" pitchFamily="34" charset="0"/>
              <a:buChar char="•"/>
            </a:pPr>
            <a:r>
              <a:rPr lang="en-US" sz="3600" dirty="0">
                <a:solidFill>
                  <a:srgbClr val="2D262A"/>
                </a:solidFill>
                <a:latin typeface="Montserrat Classic"/>
              </a:rPr>
              <a:t>What could be done better?</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748653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14845" y="197865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Putting it into Practice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14845" y="3066037"/>
            <a:ext cx="15998536" cy="6736844"/>
          </a:xfrm>
          <a:prstGeom prst="rect">
            <a:avLst/>
          </a:prstGeom>
        </p:spPr>
        <p:txBody>
          <a:bodyPr wrap="square" lIns="0" tIns="0" rIns="0" bIns="0" rtlCol="0" anchor="t">
            <a:spAutoFit/>
          </a:bodyPr>
          <a:lstStyle/>
          <a:p>
            <a:r>
              <a:rPr lang="en-US" sz="4400" dirty="0">
                <a:solidFill>
                  <a:srgbClr val="2D262A"/>
                </a:solidFill>
                <a:latin typeface="Montserrat Classic"/>
              </a:rPr>
              <a:t>Step 4: Act</a:t>
            </a:r>
            <a:br>
              <a:rPr lang="en-US" sz="4400" dirty="0">
                <a:solidFill>
                  <a:srgbClr val="2D262A"/>
                </a:solidFill>
                <a:latin typeface="Montserrat Classic"/>
              </a:rPr>
            </a:br>
            <a:endParaRPr lang="en-US" sz="44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Adapt</a:t>
            </a:r>
            <a:r>
              <a:rPr lang="en-US" sz="3600" dirty="0">
                <a:solidFill>
                  <a:srgbClr val="2D262A"/>
                </a:solidFill>
                <a:latin typeface="Montserrat Classic"/>
              </a:rPr>
              <a:t>: make necessary adjustments based on the data and information collected in order to refine the process and achieve success</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Adopt</a:t>
            </a:r>
            <a:r>
              <a:rPr lang="en-US" sz="3600" dirty="0">
                <a:solidFill>
                  <a:srgbClr val="2D262A"/>
                </a:solidFill>
                <a:latin typeface="Montserrat Classic"/>
              </a:rPr>
              <a:t>: fully implement your change process</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Abandon</a:t>
            </a:r>
            <a:r>
              <a:rPr lang="en-US" sz="3600" dirty="0">
                <a:solidFill>
                  <a:srgbClr val="2D262A"/>
                </a:solidFill>
                <a:latin typeface="Montserrat Classic"/>
              </a:rPr>
              <a:t>: if the small test of change was not successful and there is no way to adjust in order to make it successful then it is time to move on to new ideas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17967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Successful Implementation of PFE Practices = Improved Outcomes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3390900"/>
            <a:ext cx="15998536" cy="6305957"/>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hospital-acquired infections and conditions including falls with injury</a:t>
            </a:r>
          </a:p>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preventable 30-day readmission rates</a:t>
            </a:r>
          </a:p>
          <a:p>
            <a:pPr marL="571500" indent="-571500">
              <a:lnSpc>
                <a:spcPct val="150000"/>
              </a:lnSpc>
              <a:buFont typeface="Arial" panose="020B0604020202020204" pitchFamily="34" charset="0"/>
              <a:buChar char="•"/>
            </a:pPr>
            <a:r>
              <a:rPr lang="en-US" sz="3200" dirty="0">
                <a:solidFill>
                  <a:srgbClr val="2D262A"/>
                </a:solidFill>
                <a:latin typeface="Montserrat Classic"/>
              </a:rPr>
              <a:t>Improved patient experiences and higher HCAHPS scores</a:t>
            </a:r>
          </a:p>
          <a:p>
            <a:pPr marL="571500" indent="-571500">
              <a:lnSpc>
                <a:spcPct val="150000"/>
              </a:lnSpc>
              <a:buFont typeface="Arial" panose="020B0604020202020204" pitchFamily="34" charset="0"/>
              <a:buChar char="•"/>
            </a:pPr>
            <a:r>
              <a:rPr lang="en-US" sz="3200" dirty="0">
                <a:solidFill>
                  <a:srgbClr val="2D262A"/>
                </a:solidFill>
                <a:latin typeface="Montserrat Classic"/>
              </a:rPr>
              <a:t>Improved patient outcomes and reduced length of hospital stay</a:t>
            </a:r>
          </a:p>
          <a:p>
            <a:pPr marL="571500" indent="-571500">
              <a:lnSpc>
                <a:spcPct val="150000"/>
              </a:lnSpc>
              <a:buFont typeface="Arial" panose="020B0604020202020204" pitchFamily="34" charset="0"/>
              <a:buChar char="•"/>
            </a:pPr>
            <a:r>
              <a:rPr lang="en-US" sz="3200" dirty="0">
                <a:solidFill>
                  <a:srgbClr val="2D262A"/>
                </a:solidFill>
                <a:latin typeface="Montserrat Classic"/>
              </a:rPr>
              <a:t>Lower cost of healthcare delivery</a:t>
            </a:r>
          </a:p>
          <a:p>
            <a:pPr marL="571500" indent="-571500">
              <a:lnSpc>
                <a:spcPct val="150000"/>
              </a:lnSpc>
              <a:buFont typeface="Arial" panose="020B0604020202020204" pitchFamily="34" charset="0"/>
              <a:buChar char="•"/>
            </a:pPr>
            <a:r>
              <a:rPr lang="en-US" sz="3200" dirty="0">
                <a:solidFill>
                  <a:srgbClr val="2D262A"/>
                </a:solidFill>
                <a:latin typeface="Montserrat Classic"/>
              </a:rPr>
              <a:t>Increased employee satisfaction</a:t>
            </a:r>
          </a:p>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health and healthcare disparities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21063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13952" y="1886261"/>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Health Equity and PFE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841831"/>
            <a:ext cx="16265234" cy="6305957"/>
          </a:xfrm>
          <a:prstGeom prst="rect">
            <a:avLst/>
          </a:prstGeom>
        </p:spPr>
        <p:txBody>
          <a:bodyPr wrap="square" lIns="0" tIns="0" rIns="0" bIns="0" rtlCol="0" anchor="t">
            <a:spAutoFit/>
          </a:bodyPr>
          <a:lstStyle/>
          <a:p>
            <a:r>
              <a:rPr lang="en-US" sz="3200" dirty="0">
                <a:solidFill>
                  <a:srgbClr val="2D262A"/>
                </a:solidFill>
                <a:latin typeface="Montserrat Classic"/>
              </a:rPr>
              <a:t>The of PFE requires co-designing more equitable </a:t>
            </a:r>
            <a:br>
              <a:rPr lang="en-US" sz="3200" dirty="0">
                <a:solidFill>
                  <a:srgbClr val="2D262A"/>
                </a:solidFill>
                <a:latin typeface="Montserrat Classic"/>
              </a:rPr>
            </a:br>
            <a:r>
              <a:rPr lang="en-US" sz="3200" dirty="0">
                <a:solidFill>
                  <a:srgbClr val="2D262A"/>
                </a:solidFill>
                <a:latin typeface="Montserrat Classic"/>
              </a:rPr>
              <a:t>systems by working with vulnerable populations</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Develop organizational policies and practices that promote intentional diversity and inclusion</a:t>
            </a:r>
          </a:p>
          <a:p>
            <a:pPr marL="571500" indent="-571500">
              <a:buFont typeface="Arial" panose="020B0604020202020204" pitchFamily="34" charset="0"/>
              <a:buChar char="•"/>
            </a:pPr>
            <a:r>
              <a:rPr lang="en-US" sz="3200" dirty="0">
                <a:solidFill>
                  <a:srgbClr val="2D262A"/>
                </a:solidFill>
                <a:latin typeface="Montserrat Classic"/>
              </a:rPr>
              <a:t>Engage persons and families who truly reflect the communities in which healthcare organizations are located</a:t>
            </a:r>
          </a:p>
          <a:p>
            <a:pPr marL="571500" indent="-571500">
              <a:buFont typeface="Arial" panose="020B0604020202020204" pitchFamily="34" charset="0"/>
              <a:buChar char="•"/>
            </a:pPr>
            <a:r>
              <a:rPr lang="en-US" sz="3200" dirty="0">
                <a:solidFill>
                  <a:srgbClr val="2D262A"/>
                </a:solidFill>
                <a:latin typeface="Montserrat Classic"/>
              </a:rPr>
              <a:t>Use race, ethnicity, age, and language (REAL) data to inform day-to-day operations and quality improvement work</a:t>
            </a:r>
          </a:p>
          <a:p>
            <a:pPr marL="571500" indent="-571500">
              <a:buFont typeface="Arial" panose="020B0604020202020204" pitchFamily="34" charset="0"/>
              <a:buChar char="•"/>
            </a:pPr>
            <a:r>
              <a:rPr lang="en-US" sz="3200" dirty="0">
                <a:solidFill>
                  <a:srgbClr val="2D262A"/>
                </a:solidFill>
                <a:latin typeface="Montserrat Classic"/>
              </a:rPr>
              <a:t>Direct systems changes and tailor other organizational change efforts and resources to groups that are most likely to face disparities in their health and healthcare</a:t>
            </a:r>
          </a:p>
          <a:p>
            <a:pPr>
              <a:lnSpc>
                <a:spcPts val="3359"/>
              </a:lnSpc>
            </a:pPr>
            <a:endParaRPr lang="en-US" sz="2800" dirty="0">
              <a:latin typeface="Montserrat Classic" panose="020B0604020202020204" charset="0"/>
            </a:endParaRPr>
          </a:p>
        </p:txBody>
      </p:sp>
      <p:pic>
        <p:nvPicPr>
          <p:cNvPr id="4" name="Picture 3">
            <a:extLst>
              <a:ext uri="{FF2B5EF4-FFF2-40B4-BE49-F238E27FC236}">
                <a16:creationId xmlns:a16="http://schemas.microsoft.com/office/drawing/2014/main" id="{03E1E63D-8FA3-4F09-7C6E-868DC3779555}"/>
              </a:ext>
            </a:extLst>
          </p:cNvPr>
          <p:cNvPicPr>
            <a:picLocks noChangeAspect="1"/>
          </p:cNvPicPr>
          <p:nvPr/>
        </p:nvPicPr>
        <p:blipFill>
          <a:blip r:embed="rId5"/>
          <a:stretch>
            <a:fillRect/>
          </a:stretch>
        </p:blipFill>
        <p:spPr>
          <a:xfrm>
            <a:off x="11321884" y="337202"/>
            <a:ext cx="5910774" cy="3744447"/>
          </a:xfrm>
          <a:prstGeom prst="rect">
            <a:avLst/>
          </a:prstGeom>
        </p:spPr>
      </p:pic>
    </p:spTree>
    <p:extLst>
      <p:ext uri="{BB962C8B-B14F-4D97-AF65-F5344CB8AC3E}">
        <p14:creationId xmlns:p14="http://schemas.microsoft.com/office/powerpoint/2010/main" val="57860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73892" y="2034233"/>
            <a:ext cx="13246907"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Operational Excellence: 10 Core Principles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FD3BDB7B-9ABE-D541-38F8-34A5B00CFAAC}"/>
              </a:ext>
            </a:extLst>
          </p:cNvPr>
          <p:cNvSpPr txBox="1"/>
          <p:nvPr/>
        </p:nvSpPr>
        <p:spPr>
          <a:xfrm>
            <a:off x="773893" y="2933700"/>
            <a:ext cx="16840200" cy="6299160"/>
          </a:xfrm>
          <a:prstGeom prst="rect">
            <a:avLst/>
          </a:prstGeom>
          <a:noFill/>
        </p:spPr>
        <p:txBody>
          <a:bodyPr wrap="square">
            <a:spAutoFit/>
          </a:bodyPr>
          <a:lstStyle/>
          <a:p>
            <a:pPr marR="0">
              <a:spcBef>
                <a:spcPts val="750"/>
              </a:spcBef>
              <a:spcAft>
                <a:spcPts val="750"/>
              </a:spcAft>
            </a:pP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1. Respect Every Individual</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2. Lead with Humility</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3. Seek Perfection</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4. Embrace Scientific Thinking</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5. Focus on the Process</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6. Assure Quality at the Source</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7. Flow and Pull Value</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8. Think Systematically</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9. Create Constancy of Purpose</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4400" b="1" dirty="0">
                <a:solidFill>
                  <a:srgbClr val="BFD734"/>
                </a:solidFill>
                <a:effectLst/>
                <a:latin typeface="Montserrat Classic" panose="020B0604020202020204" charset="0"/>
                <a:ea typeface="Calibri" panose="020F0502020204030204" pitchFamily="34" charset="0"/>
                <a:cs typeface="Calibri" panose="020F0502020204030204" pitchFamily="34" charset="0"/>
              </a:rPr>
              <a:t>10. Create Value for the Customer</a:t>
            </a:r>
            <a:endParaRPr lang="en-US" sz="4400" b="1" dirty="0">
              <a:solidFill>
                <a:srgbClr val="BFD734"/>
              </a:solidFill>
              <a:effectLst/>
              <a:latin typeface="Montserrat Classic" panose="020B0604020202020204" charset="0"/>
              <a:ea typeface="Calibri" panose="020F0502020204030204" pitchFamily="34" charset="0"/>
            </a:endParaRPr>
          </a:p>
          <a:p>
            <a:pPr marL="0" marR="0">
              <a:spcBef>
                <a:spcPts val="750"/>
              </a:spcBef>
              <a:spcAft>
                <a:spcPts val="750"/>
              </a:spcAft>
            </a:pPr>
            <a:endParaRPr lang="en-US" sz="2200" dirty="0">
              <a:effectLst/>
              <a:ea typeface="Calibri" panose="020F0502020204030204" pitchFamily="34" charset="0"/>
            </a:endParaRPr>
          </a:p>
        </p:txBody>
      </p:sp>
    </p:spTree>
    <p:extLst>
      <p:ext uri="{BB962C8B-B14F-4D97-AF65-F5344CB8AC3E}">
        <p14:creationId xmlns:p14="http://schemas.microsoft.com/office/powerpoint/2010/main" val="3522585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28397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Concept to Reality</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4085302" y="3512675"/>
            <a:ext cx="9753600" cy="2092881"/>
          </a:xfrm>
          <a:prstGeom prst="rect">
            <a:avLst/>
          </a:prstGeom>
        </p:spPr>
        <p:txBody>
          <a:bodyPr wrap="square" lIns="0" tIns="0" rIns="0" bIns="0" rtlCol="0" anchor="t">
            <a:spAutoFit/>
          </a:bodyPr>
          <a:lstStyle/>
          <a:p>
            <a:pPr algn="ctr"/>
            <a:r>
              <a:rPr lang="en-US" sz="3600" dirty="0">
                <a:solidFill>
                  <a:srgbClr val="2D262A"/>
                </a:solidFill>
                <a:latin typeface="Montserrat Classic"/>
              </a:rPr>
              <a:t>Hear how a robust Patient Family Advisory Council got started at Franciscan Healthcare in West Point</a:t>
            </a:r>
            <a:br>
              <a:rPr lang="en-US" sz="2800" dirty="0">
                <a:solidFill>
                  <a:srgbClr val="2D262A"/>
                </a:solidFill>
                <a:latin typeface="Montserrat Classic"/>
              </a:rPr>
            </a:br>
            <a:endParaRPr lang="en-US" sz="2800" dirty="0">
              <a:solidFill>
                <a:srgbClr val="2D262A"/>
              </a:solidFill>
              <a:latin typeface="Montserrat Classic"/>
            </a:endParaRPr>
          </a:p>
        </p:txBody>
      </p:sp>
      <p:pic>
        <p:nvPicPr>
          <p:cNvPr id="4098" name="Picture 2" descr="Franciscan Healthcare">
            <a:extLst>
              <a:ext uri="{FF2B5EF4-FFF2-40B4-BE49-F238E27FC236}">
                <a16:creationId xmlns:a16="http://schemas.microsoft.com/office/drawing/2014/main" id="{BCA90BC9-ACCE-673A-1AA5-FCA938220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24" y="6080778"/>
            <a:ext cx="9410385" cy="260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17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Beginning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581351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Identify a willing employee to lead the committee.</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Use HRET/HIIN resources to educated ourselves about the importance of PFAC, membership, activities, policies, procedures, and best practices.</a:t>
            </a:r>
          </a:p>
          <a:p>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Educate leadership team as to why we should start a PFAC</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After obtaining leadership support, began selecting possible PFAC members using suggestions from providers and leadership team</a:t>
            </a:r>
            <a:br>
              <a:rPr lang="en-US" sz="3200" dirty="0">
                <a:solidFill>
                  <a:srgbClr val="2D262A"/>
                </a:solidFill>
                <a:latin typeface="Montserrat Classic"/>
              </a:rPr>
            </a:br>
            <a:endParaRPr lang="en-US" sz="3200" dirty="0">
              <a:solidFill>
                <a:srgbClr val="2D262A"/>
              </a:solidFill>
              <a:latin typeface="Montserrat Classic"/>
            </a:endParaRPr>
          </a:p>
          <a:p>
            <a:pPr marL="1485900" lvl="2" indent="-571500">
              <a:buFont typeface="Arial" panose="020B0604020202020204" pitchFamily="34" charset="0"/>
              <a:buChar char="•"/>
            </a:pPr>
            <a:r>
              <a:rPr lang="en-US" sz="3200" dirty="0">
                <a:solidFill>
                  <a:srgbClr val="2D262A"/>
                </a:solidFill>
                <a:latin typeface="Montserrat Classic"/>
              </a:rPr>
              <a:t>Tried to obtain a diverse group of patients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221579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First Meeting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53210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Invited potential members to an evening meeting and meal to learn about PFAC, what they do, and what our expectations would be.</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Then took them on a tour of the hospital asking 3 questions:</a:t>
            </a:r>
          </a:p>
          <a:p>
            <a:pPr marL="1028700" lvl="1" indent="-571500">
              <a:buFont typeface="Arial" panose="020B0604020202020204" pitchFamily="34" charset="0"/>
              <a:buChar char="•"/>
            </a:pPr>
            <a:r>
              <a:rPr lang="en-US" sz="3200" dirty="0">
                <a:solidFill>
                  <a:srgbClr val="2D262A"/>
                </a:solidFill>
                <a:latin typeface="Montserrat Classic"/>
              </a:rPr>
              <a:t>What do we do well?</a:t>
            </a:r>
          </a:p>
          <a:p>
            <a:pPr marL="1028700" lvl="1" indent="-571500">
              <a:buFont typeface="Arial" panose="020B0604020202020204" pitchFamily="34" charset="0"/>
              <a:buChar char="•"/>
            </a:pPr>
            <a:r>
              <a:rPr lang="en-US" sz="3200" dirty="0">
                <a:solidFill>
                  <a:srgbClr val="2D262A"/>
                </a:solidFill>
                <a:latin typeface="Montserrat Classic"/>
              </a:rPr>
              <a:t>What do we do not so well?</a:t>
            </a:r>
          </a:p>
          <a:p>
            <a:pPr marL="1028700" lvl="1" indent="-571500">
              <a:buFont typeface="Arial" panose="020B0604020202020204" pitchFamily="34" charset="0"/>
              <a:buChar char="•"/>
            </a:pPr>
            <a:r>
              <a:rPr lang="en-US" sz="3200" dirty="0">
                <a:solidFill>
                  <a:srgbClr val="2D262A"/>
                </a:solidFill>
                <a:latin typeface="Montserrat Classic"/>
              </a:rPr>
              <a:t>What services would you like to see Franciscan Healthcare provide that we are not currently?</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Reconvened as a group to discuss findings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002550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Selection of PFAC Members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53210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First meeting was our interview process.</a:t>
            </a:r>
          </a:p>
          <a:p>
            <a:pPr marL="1028700" lvl="1" indent="-571500">
              <a:buFont typeface="Arial" panose="020B0604020202020204" pitchFamily="34" charset="0"/>
              <a:buChar char="•"/>
            </a:pPr>
            <a:r>
              <a:rPr lang="en-US" sz="3200" dirty="0">
                <a:solidFill>
                  <a:srgbClr val="2D262A"/>
                </a:solidFill>
                <a:latin typeface="Montserrat Classic"/>
              </a:rPr>
              <a:t>Sister and I were able to determine who would be a good fit for this committee based on their comments and interactions. </a:t>
            </a:r>
          </a:p>
          <a:p>
            <a:pPr marL="1485900" lvl="2" indent="-571500">
              <a:buFont typeface="Arial" panose="020B0604020202020204" pitchFamily="34" charset="0"/>
              <a:buChar char="•"/>
            </a:pPr>
            <a:r>
              <a:rPr lang="en-US" sz="3200" dirty="0">
                <a:solidFill>
                  <a:srgbClr val="2D262A"/>
                </a:solidFill>
                <a:latin typeface="Montserrat Classic"/>
              </a:rPr>
              <a:t>Not only looking for positive feedback, but a respectful, useful way of sharing negative feedback or experiences.</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Before members left, they were asked to complete a form that included their demographics, preferred way to contact them, if they would be interested in serving on the PFAC and which hospital committee they were most likely to be interested in serving on.</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75055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Selection of PFAC Members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433618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Contacted members following the meeting and formally asked them to join the PFAC.</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HIPAA training provided for them at the next meeting</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Spoke with hospital committee team leads and provided them with a PFAC member’s contact information so they could invite them to their next committee meeting.</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151590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How to Maintain PFAC</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630595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Hold quarterly meetings in addition to the committee meetings the PFAC members attend.</a:t>
            </a:r>
          </a:p>
          <a:p>
            <a:pPr marL="1028700" lvl="1" indent="-571500">
              <a:buFont typeface="Arial" panose="020B0604020202020204" pitchFamily="34" charset="0"/>
              <a:buChar char="•"/>
            </a:pPr>
            <a:r>
              <a:rPr lang="en-US" sz="3200" dirty="0">
                <a:solidFill>
                  <a:srgbClr val="2D262A"/>
                </a:solidFill>
                <a:latin typeface="Montserrat Classic"/>
              </a:rPr>
              <a:t>Meetings include a feedback activity for example reviewing OB literature given to patients, new website, tour of the ED remodel.</a:t>
            </a:r>
          </a:p>
          <a:p>
            <a:pPr marL="1028700" lvl="1" indent="-571500">
              <a:buFont typeface="Arial" panose="020B0604020202020204" pitchFamily="34" charset="0"/>
              <a:buChar char="•"/>
            </a:pPr>
            <a:r>
              <a:rPr lang="en-US" sz="3200" dirty="0">
                <a:solidFill>
                  <a:srgbClr val="2D262A"/>
                </a:solidFill>
                <a:latin typeface="Montserrat Classic"/>
              </a:rPr>
              <a:t>PFAC members hare what is happening on their hospital committees.</a:t>
            </a:r>
          </a:p>
          <a:p>
            <a:pPr marL="1028700" lvl="1" indent="-571500">
              <a:buFont typeface="Arial" panose="020B0604020202020204" pitchFamily="34" charset="0"/>
              <a:buChar char="•"/>
            </a:pPr>
            <a:r>
              <a:rPr lang="en-US" sz="3200" dirty="0">
                <a:solidFill>
                  <a:srgbClr val="2D262A"/>
                </a:solidFill>
                <a:latin typeface="Montserrat Classic"/>
              </a:rPr>
              <a:t>Suggestions from walk-arounds/tours are placed in a stop light style excel spreadsheet and reviewed at the following meeting.</a:t>
            </a:r>
          </a:p>
          <a:p>
            <a:pPr marL="1485900" lvl="2" indent="-571500">
              <a:buFont typeface="Arial" panose="020B0604020202020204" pitchFamily="34" charset="0"/>
              <a:buChar char="•"/>
            </a:pPr>
            <a:r>
              <a:rPr lang="en-US" sz="3200" dirty="0">
                <a:solidFill>
                  <a:srgbClr val="2D262A"/>
                </a:solidFill>
                <a:latin typeface="Montserrat Classic"/>
              </a:rPr>
              <a:t>Three columns: </a:t>
            </a:r>
            <a:br>
              <a:rPr lang="en-US" sz="3200" dirty="0">
                <a:solidFill>
                  <a:srgbClr val="2D262A"/>
                </a:solidFill>
                <a:latin typeface="Montserrat Classic"/>
              </a:rPr>
            </a:br>
            <a:r>
              <a:rPr lang="en-US" sz="3200" dirty="0">
                <a:solidFill>
                  <a:srgbClr val="00B050"/>
                </a:solidFill>
                <a:latin typeface="Montserrat Classic"/>
              </a:rPr>
              <a:t>Green</a:t>
            </a:r>
            <a:r>
              <a:rPr lang="en-US" sz="3200" dirty="0">
                <a:solidFill>
                  <a:srgbClr val="2D262A"/>
                </a:solidFill>
                <a:latin typeface="Montserrat Classic"/>
              </a:rPr>
              <a:t>: suggestions that were addressed by Franciscan Healthcare. </a:t>
            </a:r>
            <a:r>
              <a:rPr lang="en-US" sz="3200" dirty="0">
                <a:solidFill>
                  <a:srgbClr val="FFFF00"/>
                </a:solidFill>
                <a:latin typeface="Montserrat Classic"/>
              </a:rPr>
              <a:t>Yellow</a:t>
            </a:r>
            <a:r>
              <a:rPr lang="en-US" sz="3200" dirty="0">
                <a:solidFill>
                  <a:srgbClr val="2D262A"/>
                </a:solidFill>
                <a:latin typeface="Montserrat Classic"/>
              </a:rPr>
              <a:t>: suggestions that are in progress.</a:t>
            </a:r>
            <a:br>
              <a:rPr lang="en-US" sz="3200" dirty="0">
                <a:solidFill>
                  <a:srgbClr val="2D262A"/>
                </a:solidFill>
                <a:latin typeface="Montserrat Classic"/>
              </a:rPr>
            </a:br>
            <a:r>
              <a:rPr lang="en-US" sz="3200" dirty="0">
                <a:solidFill>
                  <a:srgbClr val="FF0000"/>
                </a:solidFill>
                <a:latin typeface="Montserrat Classic"/>
              </a:rPr>
              <a:t>Red</a:t>
            </a:r>
            <a:r>
              <a:rPr lang="en-US" sz="3200" dirty="0">
                <a:solidFill>
                  <a:srgbClr val="2D262A"/>
                </a:solidFill>
                <a:latin typeface="Montserrat Classic"/>
              </a:rPr>
              <a:t>: suggestions that cannot be accomplished at this time and explain reason.</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218874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Lessons Learned</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433618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Some committee take time to learn the language (QPI), consider at least a 2-year term for those members.</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Easy to find willing members over age 65- retired, difficulty to find younger members with so many dual income households.</a:t>
            </a:r>
          </a:p>
          <a:p>
            <a:pPr marL="1028700" lvl="1" indent="-571500">
              <a:buFont typeface="Arial" panose="020B0604020202020204" pitchFamily="34" charset="0"/>
              <a:buChar char="•"/>
            </a:pPr>
            <a:r>
              <a:rPr lang="en-US" sz="3200" dirty="0">
                <a:solidFill>
                  <a:srgbClr val="2D262A"/>
                </a:solidFill>
                <a:latin typeface="Montserrat Classic"/>
              </a:rPr>
              <a:t>Evening meetings are not preferred by this group either as it is their family time.</a:t>
            </a:r>
          </a:p>
          <a:p>
            <a:pPr marL="1028700" lvl="1" indent="-571500">
              <a:buFont typeface="Arial" panose="020B0604020202020204" pitchFamily="34" charset="0"/>
              <a:buChar char="•"/>
            </a:pPr>
            <a:r>
              <a:rPr lang="en-US" sz="3200" dirty="0">
                <a:solidFill>
                  <a:srgbClr val="2D262A"/>
                </a:solidFill>
                <a:latin typeface="Montserrat Classic"/>
              </a:rPr>
              <a:t>Most members choose to come over their lunch period.</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450219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Lessons Learned</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630595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Finding a meeting time that works for everyone is difficult, even if it is only quarterly.</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Not all staff are excited to have a PFAC member serve on their hospital committee.</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Some staff will need additional education about the purpose of a PFAC and leadership support to make this happen. Letting members know their feedback is taken seriously and forwarded to leadership is a key to PFAC members feeling valued.</a:t>
            </a:r>
          </a:p>
          <a:p>
            <a:pPr marL="571500" indent="-571500">
              <a:buFont typeface="Arial" panose="020B0604020202020204" pitchFamily="34" charset="0"/>
              <a:buChar char="•"/>
            </a:pP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Our CEO attends the meetings.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145372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Breakthrough</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4828630"/>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Hired new employees with a Hispanic background.</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They shared ideas they had to make our organization more culturally friendly to the Hispanic population.</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Sister Joy spoke to them about barriers.</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Hispanic employees reached out to their family and friends and convinced them to attend a meeting.</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2039010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Spanish speaking PFAC</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384374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These meetings are held in the evenings to better accommodate their schedules.</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Meeting agenda is different, more educational based on what their needs are.</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Different group of people in attendance every time.</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249982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Equation</a:t>
            </a:r>
          </a:p>
        </p:txBody>
      </p:sp>
      <p:sp>
        <p:nvSpPr>
          <p:cNvPr id="17" name="TextBox 17"/>
          <p:cNvSpPr txBox="1"/>
          <p:nvPr/>
        </p:nvSpPr>
        <p:spPr>
          <a:xfrm>
            <a:off x="3054076" y="4587033"/>
            <a:ext cx="4990276" cy="832664"/>
          </a:xfrm>
          <a:prstGeom prst="rect">
            <a:avLst/>
          </a:prstGeom>
        </p:spPr>
        <p:txBody>
          <a:bodyPr wrap="square" lIns="0" tIns="0" rIns="0" bIns="0" rtlCol="0" anchor="t">
            <a:spAutoFit/>
          </a:bodyPr>
          <a:lstStyle/>
          <a:p>
            <a:pPr>
              <a:lnSpc>
                <a:spcPts val="3359"/>
              </a:lnSpc>
            </a:pPr>
            <a:r>
              <a:rPr lang="en-US" sz="9600" dirty="0">
                <a:solidFill>
                  <a:srgbClr val="2D262A"/>
                </a:solidFill>
                <a:latin typeface="Montserrat Classic"/>
              </a:rPr>
              <a:t>Value = </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70A5F904-086E-522B-560F-501715624614}"/>
              </a:ext>
            </a:extLst>
          </p:cNvPr>
          <p:cNvSpPr txBox="1"/>
          <p:nvPr/>
        </p:nvSpPr>
        <p:spPr>
          <a:xfrm>
            <a:off x="6727020" y="2286757"/>
            <a:ext cx="7033260" cy="4089966"/>
          </a:xfrm>
          <a:prstGeom prst="rect">
            <a:avLst/>
          </a:prstGeom>
        </p:spPr>
        <p:txBody>
          <a:bodyPr wrap="square" lIns="0" tIns="0" rIns="0" bIns="0" rtlCol="0" anchor="t">
            <a:spAutoFit/>
          </a:bodyPr>
          <a:lstStyle/>
          <a:p>
            <a:pPr algn="ctr">
              <a:lnSpc>
                <a:spcPct val="150000"/>
              </a:lnSpc>
            </a:pPr>
            <a:r>
              <a:rPr lang="en-US" sz="9600" dirty="0">
                <a:solidFill>
                  <a:srgbClr val="2D262A"/>
                </a:solidFill>
                <a:latin typeface="Montserrat Classic"/>
              </a:rPr>
              <a:t>Quality</a:t>
            </a:r>
          </a:p>
          <a:p>
            <a:pPr algn="ctr"/>
            <a:r>
              <a:rPr lang="en-US" sz="9600" dirty="0">
                <a:solidFill>
                  <a:srgbClr val="2D262A"/>
                </a:solidFill>
                <a:latin typeface="Montserrat Classic"/>
              </a:rPr>
              <a:t>Cost</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cxnSp>
        <p:nvCxnSpPr>
          <p:cNvPr id="7" name="Straight Connector 6">
            <a:extLst>
              <a:ext uri="{FF2B5EF4-FFF2-40B4-BE49-F238E27FC236}">
                <a16:creationId xmlns:a16="http://schemas.microsoft.com/office/drawing/2014/main" id="{1567E55E-FDE4-9653-5EDF-7E3ADCE29955}"/>
              </a:ext>
            </a:extLst>
          </p:cNvPr>
          <p:cNvCxnSpPr/>
          <p:nvPr/>
        </p:nvCxnSpPr>
        <p:spPr>
          <a:xfrm>
            <a:off x="7772400" y="4533900"/>
            <a:ext cx="5562600"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17">
            <a:extLst>
              <a:ext uri="{FF2B5EF4-FFF2-40B4-BE49-F238E27FC236}">
                <a16:creationId xmlns:a16="http://schemas.microsoft.com/office/drawing/2014/main" id="{3821317F-60D7-5181-246A-B16906B0F03A}"/>
              </a:ext>
            </a:extLst>
          </p:cNvPr>
          <p:cNvSpPr txBox="1"/>
          <p:nvPr/>
        </p:nvSpPr>
        <p:spPr>
          <a:xfrm>
            <a:off x="3054076" y="6473569"/>
            <a:ext cx="12947924" cy="2282676"/>
          </a:xfrm>
          <a:prstGeom prst="rect">
            <a:avLst/>
          </a:prstGeom>
          <a:solidFill>
            <a:schemeClr val="bg1">
              <a:lumMod val="85000"/>
            </a:schemeClr>
          </a:solidFill>
        </p:spPr>
        <p:txBody>
          <a:bodyPr wrap="square" lIns="0" tIns="0" rIns="0" bIns="0" rtlCol="0" anchor="t">
            <a:spAutoFit/>
          </a:bodyPr>
          <a:lstStyle/>
          <a:p>
            <a:pPr algn="ctr"/>
            <a:r>
              <a:rPr lang="en-US" sz="4000" dirty="0">
                <a:solidFill>
                  <a:srgbClr val="2D262A"/>
                </a:solidFill>
                <a:latin typeface="Montserrat Classic"/>
              </a:rPr>
              <a:t>Value can be increased by increasing quality while maintaining cost or by reducing cost while maintaining quality.</a:t>
            </a:r>
          </a:p>
          <a:p>
            <a:pPr marL="342900" indent="-342900">
              <a:lnSpc>
                <a:spcPts val="3359"/>
              </a:lnSpc>
              <a:buFont typeface="Arial" panose="020B0604020202020204" pitchFamily="34" charset="0"/>
              <a:buChar char="•"/>
            </a:pPr>
            <a:endParaRPr lang="en-US" sz="4000" dirty="0">
              <a:solidFill>
                <a:srgbClr val="2D262A"/>
              </a:solidFill>
              <a:latin typeface="Montserrat Classic"/>
            </a:endParaRPr>
          </a:p>
        </p:txBody>
      </p:sp>
    </p:spTree>
    <p:extLst>
      <p:ext uri="{BB962C8B-B14F-4D97-AF65-F5344CB8AC3E}">
        <p14:creationId xmlns:p14="http://schemas.microsoft.com/office/powerpoint/2010/main" val="1673729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Starting… Again</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2" name="Content Placeholder 4" descr="Runners at a starting line">
            <a:extLst>
              <a:ext uri="{FF2B5EF4-FFF2-40B4-BE49-F238E27FC236}">
                <a16:creationId xmlns:a16="http://schemas.microsoft.com/office/drawing/2014/main" id="{9E845E99-7E17-4FDC-3F45-87CA5B5B6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799" y="2779037"/>
            <a:ext cx="9890414" cy="6992832"/>
          </a:xfrm>
          <a:prstGeom prst="rect">
            <a:avLst/>
          </a:prstGeom>
        </p:spPr>
      </p:pic>
    </p:spTree>
    <p:extLst>
      <p:ext uri="{BB962C8B-B14F-4D97-AF65-F5344CB8AC3E}">
        <p14:creationId xmlns:p14="http://schemas.microsoft.com/office/powerpoint/2010/main" val="933649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Current State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7290842"/>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a:rPr>
              <a:t>Our English speaking PFAC has been re-energized with new members.</a:t>
            </a:r>
          </a:p>
          <a:p>
            <a:pPr marL="457200" indent="-457200">
              <a:buFont typeface="Arial" panose="020B0604020202020204" pitchFamily="34" charset="0"/>
              <a:buChar char="•"/>
            </a:pPr>
            <a:endParaRPr lang="en-US" sz="3200" dirty="0">
              <a:solidFill>
                <a:srgbClr val="2D262A"/>
              </a:solidFill>
              <a:latin typeface="Montserrat Classic"/>
            </a:endParaRPr>
          </a:p>
          <a:p>
            <a:pPr marL="457200" indent="-457200">
              <a:buFont typeface="Arial" panose="020B0604020202020204" pitchFamily="34" charset="0"/>
              <a:buChar char="•"/>
            </a:pPr>
            <a:r>
              <a:rPr lang="en-US" sz="3200" dirty="0">
                <a:solidFill>
                  <a:srgbClr val="2D262A"/>
                </a:solidFill>
                <a:latin typeface="Montserrat Classic"/>
              </a:rPr>
              <a:t>Our Spanish speaking PFAC has struggled to reengage members who participated previously.</a:t>
            </a:r>
          </a:p>
          <a:p>
            <a:pPr marL="457200" indent="-457200">
              <a:buFont typeface="Arial" panose="020B0604020202020204" pitchFamily="34" charset="0"/>
              <a:buChar char="•"/>
            </a:pPr>
            <a:endParaRPr lang="en-US" sz="3200" dirty="0">
              <a:solidFill>
                <a:srgbClr val="2D262A"/>
              </a:solidFill>
              <a:latin typeface="Montserrat Classic"/>
            </a:endParaRPr>
          </a:p>
          <a:p>
            <a:pPr marL="457200" indent="-457200">
              <a:buFont typeface="Arial" panose="020B0604020202020204" pitchFamily="34" charset="0"/>
              <a:buChar char="•"/>
            </a:pPr>
            <a:r>
              <a:rPr lang="en-US" sz="3200" dirty="0">
                <a:solidFill>
                  <a:srgbClr val="2D262A"/>
                </a:solidFill>
                <a:latin typeface="Montserrat Classic"/>
              </a:rPr>
              <a:t>We invited our bilingual employees to a meeting</a:t>
            </a:r>
          </a:p>
          <a:p>
            <a:pPr marL="1828800" lvl="3" indent="-457200">
              <a:buFont typeface="Arial" panose="020B0604020202020204" pitchFamily="34" charset="0"/>
              <a:buChar char="•"/>
            </a:pPr>
            <a:r>
              <a:rPr lang="en-US" sz="3200" dirty="0">
                <a:solidFill>
                  <a:srgbClr val="2D262A"/>
                </a:solidFill>
                <a:latin typeface="Montserrat Classic"/>
              </a:rPr>
              <a:t>Why did they choose to work at Franciscan Healthcare?</a:t>
            </a:r>
          </a:p>
          <a:p>
            <a:pPr marL="1828800" lvl="3" indent="-457200">
              <a:buFont typeface="Arial" panose="020B0604020202020204" pitchFamily="34" charset="0"/>
              <a:buChar char="•"/>
            </a:pPr>
            <a:r>
              <a:rPr lang="en-US" sz="3200" dirty="0">
                <a:solidFill>
                  <a:srgbClr val="2D262A"/>
                </a:solidFill>
                <a:latin typeface="Montserrat Classic"/>
              </a:rPr>
              <a:t>What can we do to encourage their friends and families to work for Franciscan Healthcare?</a:t>
            </a:r>
          </a:p>
          <a:p>
            <a:pPr marL="1828800" lvl="3" indent="-457200">
              <a:buFont typeface="Arial" panose="020B0604020202020204" pitchFamily="34" charset="0"/>
              <a:buChar char="•"/>
            </a:pPr>
            <a:r>
              <a:rPr lang="en-US" sz="3200" dirty="0">
                <a:solidFill>
                  <a:srgbClr val="2D262A"/>
                </a:solidFill>
                <a:latin typeface="Montserrat Classic"/>
              </a:rPr>
              <a:t>What can we do to encourage their friends and families to use Franciscan Healthcare for their care?</a:t>
            </a:r>
          </a:p>
          <a:p>
            <a:pPr marL="457200" indent="-457200">
              <a:buFont typeface="Arial" panose="020B0604020202020204" pitchFamily="34" charset="0"/>
              <a:buChar char="•"/>
            </a:pPr>
            <a:endParaRPr lang="en-US" sz="3200" dirty="0">
              <a:solidFill>
                <a:srgbClr val="2D262A"/>
              </a:solidFill>
              <a:latin typeface="Montserrat Classic"/>
            </a:endParaRPr>
          </a:p>
          <a:p>
            <a:pPr marL="457200" indent="-457200">
              <a:buFont typeface="Arial" panose="020B0604020202020204" pitchFamily="34" charset="0"/>
              <a:buChar char="•"/>
            </a:pPr>
            <a:r>
              <a:rPr lang="en-US" sz="3200" dirty="0">
                <a:solidFill>
                  <a:srgbClr val="2D262A"/>
                </a:solidFill>
                <a:latin typeface="Montserrat Classic"/>
              </a:rPr>
              <a:t>Our new COO is bilingual, and we hope he will assist us with engaging this demographic again.</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290121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4458100" cy="2718693"/>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HCAHPS and Patient Satisfaction</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15763025" cy="1445011"/>
          </a:xfrm>
          <a:prstGeom prst="rect">
            <a:avLst/>
          </a:prstGeom>
        </p:spPr>
        <p:txBody>
          <a:bodyPr wrap="square" lIns="0" tIns="0" rIns="0" bIns="0" rtlCol="0" anchor="t">
            <a:spAutoFit/>
          </a:bodyPr>
          <a:lstStyle/>
          <a:p>
            <a:pPr>
              <a:lnSpc>
                <a:spcPts val="3920"/>
              </a:lnSpc>
            </a:pPr>
            <a:r>
              <a:rPr lang="en-US" sz="2800" spc="963" dirty="0">
                <a:solidFill>
                  <a:srgbClr val="25B1DD"/>
                </a:solidFill>
                <a:latin typeface="Montserrat Classic"/>
              </a:rPr>
              <a:t>Module I </a:t>
            </a:r>
            <a:br>
              <a:rPr lang="en-US" sz="2800" spc="963" dirty="0">
                <a:solidFill>
                  <a:srgbClr val="25B1DD"/>
                </a:solidFill>
                <a:latin typeface="Montserrat Classic"/>
              </a:rPr>
            </a:br>
            <a:r>
              <a:rPr lang="en-US" sz="2800" spc="963" dirty="0">
                <a:solidFill>
                  <a:srgbClr val="25B1DD"/>
                </a:solidFill>
                <a:latin typeface="Montserrat Classic"/>
              </a:rPr>
              <a:t>Anne Timmerman, MLS (ASCP); CPHQ  </a:t>
            </a:r>
            <a:br>
              <a:rPr lang="en-US" sz="2800" spc="963" dirty="0">
                <a:solidFill>
                  <a:srgbClr val="25B1DD"/>
                </a:solidFill>
                <a:latin typeface="Montserrat Classic"/>
              </a:rPr>
            </a:br>
            <a:r>
              <a:rPr lang="en-US" sz="2800" spc="963" dirty="0">
                <a:solidFill>
                  <a:srgbClr val="25B1DD"/>
                </a:solidFill>
                <a:latin typeface="Montserrat Classic"/>
              </a:rPr>
              <a:t>Franciscan Healthcare West Point, NE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HCAHPS</a:t>
            </a:r>
          </a:p>
        </p:txBody>
      </p:sp>
      <p:sp>
        <p:nvSpPr>
          <p:cNvPr id="4" name="TextBox 4"/>
          <p:cNvSpPr txBox="1"/>
          <p:nvPr/>
        </p:nvSpPr>
        <p:spPr>
          <a:xfrm>
            <a:off x="1447800" y="3226813"/>
            <a:ext cx="15544800"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Hospital Consumer Assessment of Healthcare Providers and Systems.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29 question survey of hospital patients with an acute or inpatient stay.</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Developed by Agency for Healthcare Research and Quality (AHRQ) for CMS.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HCAHPS</a:t>
            </a:r>
          </a:p>
        </p:txBody>
      </p:sp>
      <p:sp>
        <p:nvSpPr>
          <p:cNvPr id="4" name="TextBox 4"/>
          <p:cNvSpPr txBox="1"/>
          <p:nvPr/>
        </p:nvSpPr>
        <p:spPr>
          <a:xfrm>
            <a:off x="1447800" y="3226813"/>
            <a:ext cx="15811500"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Can be administered by and “approved” survey vendor (Press Ganey, National Research Corporation/NRC Health, Rural Comprehensive Care Network/RCCN, PRC) or can be self-administered.</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Results are publicly reported on Care Compare.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3 Goals of HCAHPS</a:t>
            </a:r>
          </a:p>
        </p:txBody>
      </p:sp>
      <p:sp>
        <p:nvSpPr>
          <p:cNvPr id="4" name="TextBox 4"/>
          <p:cNvSpPr txBox="1"/>
          <p:nvPr/>
        </p:nvSpPr>
        <p:spPr>
          <a:xfrm>
            <a:off x="1447800" y="3226813"/>
            <a:ext cx="15811500" cy="61555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Produce data about patients’ perspective of care allowing objective and meaningful comparisons of hospitals on topics that are important to patients and consumers.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Public reporting of the survey results creates incentives for hospitals to improve quality of care.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Public reporting enhances accountability in healthcare by increasing transparency of the quality of hospital care provided in return for public investment.</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548543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8420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Participating Hospitals</a:t>
            </a:r>
          </a:p>
        </p:txBody>
      </p:sp>
      <p:sp>
        <p:nvSpPr>
          <p:cNvPr id="4" name="TextBox 4"/>
          <p:cNvSpPr txBox="1"/>
          <p:nvPr/>
        </p:nvSpPr>
        <p:spPr>
          <a:xfrm>
            <a:off x="1447800" y="3226813"/>
            <a:ext cx="15811500"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IPPS (Inpatient Prospective Payment System)</a:t>
            </a:r>
          </a:p>
          <a:p>
            <a:pPr marL="800100" lvl="1" indent="-342900">
              <a:buFont typeface="Arial" panose="020B0604020202020204" pitchFamily="34" charset="0"/>
              <a:buChar char="•"/>
            </a:pPr>
            <a:r>
              <a:rPr lang="en-US" sz="4000" dirty="0">
                <a:solidFill>
                  <a:srgbClr val="2D262A"/>
                </a:solidFill>
                <a:latin typeface="Montserrat Classic"/>
              </a:rPr>
              <a:t>IPPS hospitals penalized if don’t participate.</a:t>
            </a:r>
          </a:p>
          <a:p>
            <a:pPr marL="800100" lvl="1"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Short-term, acute care hospitals that are not IPPS hospitals such as </a:t>
            </a:r>
            <a:r>
              <a:rPr lang="en-US" sz="4000" b="1" dirty="0">
                <a:solidFill>
                  <a:srgbClr val="2D262A"/>
                </a:solidFill>
                <a:latin typeface="Montserrat Classic"/>
              </a:rPr>
              <a:t>Critical Access Hospitals</a:t>
            </a:r>
            <a:r>
              <a:rPr lang="en-US" sz="4000" dirty="0">
                <a:solidFill>
                  <a:srgbClr val="2D262A"/>
                </a:solidFill>
                <a:latin typeface="Montserrat Classic"/>
              </a:rPr>
              <a:t>, Veterans Affairs hospitals, or Department of Defense hospitals may </a:t>
            </a:r>
            <a:r>
              <a:rPr lang="en-US" sz="4000" b="1" dirty="0">
                <a:solidFill>
                  <a:srgbClr val="2D262A"/>
                </a:solidFill>
                <a:latin typeface="Montserrat Classic"/>
              </a:rPr>
              <a:t>voluntarily report</a:t>
            </a:r>
            <a:r>
              <a:rPr lang="en-US" sz="4000" dirty="0">
                <a:solidFill>
                  <a:srgbClr val="2D262A"/>
                </a:solidFill>
                <a:latin typeface="Montserrat Classic"/>
              </a:rPr>
              <a:t>.</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274719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Why are HCAHPS Important?</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Studies linking HCAHPS to quality and patient safety.</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More patients are choosing hospitals based on patient experience.</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View scores on Care Compare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Questions focus on “what matters” to the patient, not just “what is the matter.”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988615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Four Survey Modes Available</a:t>
            </a:r>
          </a:p>
        </p:txBody>
      </p:sp>
      <p:sp>
        <p:nvSpPr>
          <p:cNvPr id="4" name="TextBox 4"/>
          <p:cNvSpPr txBox="1"/>
          <p:nvPr/>
        </p:nvSpPr>
        <p:spPr>
          <a:xfrm>
            <a:off x="1447800" y="3226813"/>
            <a:ext cx="15811500"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Mail only</a:t>
            </a:r>
          </a:p>
          <a:p>
            <a:pPr marL="342900"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Telephone only</a:t>
            </a:r>
          </a:p>
          <a:p>
            <a:pPr marL="342900"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Mail with telephone follow-up (mixed mode)</a:t>
            </a:r>
          </a:p>
          <a:p>
            <a:pPr marL="342900"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Active interactive voice recognition (IVR)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626328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Changes to Survey Modes in 2025</a:t>
            </a:r>
          </a:p>
        </p:txBody>
      </p:sp>
      <p:sp>
        <p:nvSpPr>
          <p:cNvPr id="4" name="TextBox 4"/>
          <p:cNvSpPr txBox="1"/>
          <p:nvPr/>
        </p:nvSpPr>
        <p:spPr>
          <a:xfrm>
            <a:off x="1447800" y="3226813"/>
            <a:ext cx="15811500" cy="677108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Allowing 3 new modes of survey administration (web-mail, web-phone, and web-mail-phone).</a:t>
            </a:r>
          </a:p>
          <a:p>
            <a:pPr marL="342900" indent="-342900">
              <a:buFont typeface="Arial" panose="020B0604020202020204" pitchFamily="34" charset="0"/>
              <a:buChar char="•"/>
            </a:pPr>
            <a:r>
              <a:rPr lang="en-US" sz="4000" dirty="0">
                <a:solidFill>
                  <a:srgbClr val="2D262A"/>
                </a:solidFill>
                <a:latin typeface="Montserrat Classic"/>
              </a:rPr>
              <a:t>Allowing a proxy to complete the survey on a patient’s behalf.</a:t>
            </a:r>
          </a:p>
          <a:p>
            <a:pPr marL="342900" indent="-342900">
              <a:buFont typeface="Arial" panose="020B0604020202020204" pitchFamily="34" charset="0"/>
              <a:buChar char="•"/>
            </a:pPr>
            <a:r>
              <a:rPr lang="en-US" sz="4000" dirty="0">
                <a:solidFill>
                  <a:srgbClr val="2D262A"/>
                </a:solidFill>
                <a:latin typeface="Montserrat Classic"/>
              </a:rPr>
              <a:t>Extending the data collection period from 42-49 days.</a:t>
            </a:r>
          </a:p>
          <a:p>
            <a:pPr marL="342900" indent="-342900">
              <a:buFont typeface="Arial" panose="020B0604020202020204" pitchFamily="34" charset="0"/>
              <a:buChar char="•"/>
            </a:pPr>
            <a:r>
              <a:rPr lang="en-US" sz="4000" dirty="0">
                <a:solidFill>
                  <a:srgbClr val="2D262A"/>
                </a:solidFill>
                <a:latin typeface="Montserrat Classic"/>
              </a:rPr>
              <a:t>Limiting the number of supplemental questions to 12.</a:t>
            </a:r>
          </a:p>
          <a:p>
            <a:pPr marL="342900" indent="-342900">
              <a:buFont typeface="Arial" panose="020B0604020202020204" pitchFamily="34" charset="0"/>
              <a:buChar char="•"/>
            </a:pPr>
            <a:r>
              <a:rPr lang="en-US" sz="4000" dirty="0">
                <a:solidFill>
                  <a:srgbClr val="2D262A"/>
                </a:solidFill>
                <a:latin typeface="Montserrat Classic"/>
              </a:rPr>
              <a:t>Requiring hospitals to collect patients’ preferred languages.</a:t>
            </a:r>
          </a:p>
          <a:p>
            <a:pPr marL="342900" indent="-342900">
              <a:buFont typeface="Arial" panose="020B0604020202020204" pitchFamily="34" charset="0"/>
              <a:buChar char="•"/>
            </a:pPr>
            <a:r>
              <a:rPr lang="en-US" sz="4000" dirty="0">
                <a:solidFill>
                  <a:srgbClr val="2D262A"/>
                </a:solidFill>
                <a:latin typeface="Montserrat Classic"/>
              </a:rPr>
              <a:t>Removing the Active Interactive Voice Response (IVR) Survey administration mode.</a:t>
            </a:r>
          </a:p>
          <a:p>
            <a:pPr marL="342900" indent="-342900">
              <a:buFont typeface="Arial" panose="020B0604020202020204" pitchFamily="34" charset="0"/>
              <a:buChar char="•"/>
            </a:pPr>
            <a:r>
              <a:rPr lang="en-US" sz="4000" dirty="0">
                <a:solidFill>
                  <a:srgbClr val="2D262A"/>
                </a:solidFill>
                <a:latin typeface="Montserrat Classic"/>
              </a:rPr>
              <a:t>Removing the “Hospitals Administering HCAHPS for Multiple Sites” option for HCAHPS Survey administration.</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35520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Equation</a:t>
            </a:r>
          </a:p>
        </p:txBody>
      </p:sp>
      <p:sp>
        <p:nvSpPr>
          <p:cNvPr id="17" name="TextBox 17"/>
          <p:cNvSpPr txBox="1"/>
          <p:nvPr/>
        </p:nvSpPr>
        <p:spPr>
          <a:xfrm>
            <a:off x="1426486" y="5411842"/>
            <a:ext cx="4990276" cy="832664"/>
          </a:xfrm>
          <a:prstGeom prst="rect">
            <a:avLst/>
          </a:prstGeom>
        </p:spPr>
        <p:txBody>
          <a:bodyPr wrap="square" lIns="0" tIns="0" rIns="0" bIns="0" rtlCol="0" anchor="t">
            <a:spAutoFit/>
          </a:bodyPr>
          <a:lstStyle/>
          <a:p>
            <a:pPr>
              <a:lnSpc>
                <a:spcPts val="3359"/>
              </a:lnSpc>
            </a:pPr>
            <a:r>
              <a:rPr lang="en-US" sz="9600" dirty="0">
                <a:solidFill>
                  <a:srgbClr val="2D262A"/>
                </a:solidFill>
                <a:latin typeface="Montserrat Classic"/>
              </a:rPr>
              <a:t>Value = </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70A5F904-086E-522B-560F-501715624614}"/>
              </a:ext>
            </a:extLst>
          </p:cNvPr>
          <p:cNvSpPr txBox="1"/>
          <p:nvPr/>
        </p:nvSpPr>
        <p:spPr>
          <a:xfrm>
            <a:off x="5622120" y="3187134"/>
            <a:ext cx="10532280" cy="4089966"/>
          </a:xfrm>
          <a:prstGeom prst="rect">
            <a:avLst/>
          </a:prstGeom>
        </p:spPr>
        <p:txBody>
          <a:bodyPr wrap="square" lIns="0" tIns="0" rIns="0" bIns="0" rtlCol="0" anchor="t">
            <a:spAutoFit/>
          </a:bodyPr>
          <a:lstStyle/>
          <a:p>
            <a:pPr algn="ctr">
              <a:lnSpc>
                <a:spcPct val="150000"/>
              </a:lnSpc>
            </a:pPr>
            <a:r>
              <a:rPr lang="en-US" sz="9600" dirty="0">
                <a:solidFill>
                  <a:srgbClr val="2D262A"/>
                </a:solidFill>
                <a:latin typeface="Montserrat Classic"/>
              </a:rPr>
              <a:t>Quality + </a:t>
            </a:r>
            <a:r>
              <a:rPr lang="en-US" sz="9600" dirty="0">
                <a:solidFill>
                  <a:srgbClr val="2D262A"/>
                </a:solidFill>
                <a:highlight>
                  <a:srgbClr val="BFD734"/>
                </a:highlight>
                <a:latin typeface="Montserrat Classic"/>
              </a:rPr>
              <a:t>Service</a:t>
            </a:r>
          </a:p>
          <a:p>
            <a:pPr algn="ctr"/>
            <a:r>
              <a:rPr lang="en-US" sz="9600" dirty="0">
                <a:solidFill>
                  <a:srgbClr val="2D262A"/>
                </a:solidFill>
                <a:latin typeface="Montserrat Classic"/>
              </a:rPr>
              <a:t>Cost</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cxnSp>
        <p:nvCxnSpPr>
          <p:cNvPr id="7" name="Straight Connector 6">
            <a:extLst>
              <a:ext uri="{FF2B5EF4-FFF2-40B4-BE49-F238E27FC236}">
                <a16:creationId xmlns:a16="http://schemas.microsoft.com/office/drawing/2014/main" id="{1567E55E-FDE4-9653-5EDF-7E3ADCE29955}"/>
              </a:ext>
            </a:extLst>
          </p:cNvPr>
          <p:cNvCxnSpPr>
            <a:cxnSpLocks/>
          </p:cNvCxnSpPr>
          <p:nvPr/>
        </p:nvCxnSpPr>
        <p:spPr>
          <a:xfrm>
            <a:off x="6144810" y="5358709"/>
            <a:ext cx="94869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3283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Available Languages</a:t>
            </a:r>
          </a:p>
        </p:txBody>
      </p:sp>
      <p:sp>
        <p:nvSpPr>
          <p:cNvPr id="4" name="TextBox 4"/>
          <p:cNvSpPr txBox="1"/>
          <p:nvPr/>
        </p:nvSpPr>
        <p:spPr>
          <a:xfrm>
            <a:off x="1447800" y="3226813"/>
            <a:ext cx="5737954"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English</a:t>
            </a:r>
          </a:p>
          <a:p>
            <a:pPr marL="342900" indent="-342900">
              <a:buFont typeface="Arial" panose="020B0604020202020204" pitchFamily="34" charset="0"/>
              <a:buChar char="•"/>
            </a:pPr>
            <a:r>
              <a:rPr lang="en-US" sz="4000" dirty="0">
                <a:solidFill>
                  <a:srgbClr val="2D262A"/>
                </a:solidFill>
                <a:latin typeface="Montserrat Classic"/>
              </a:rPr>
              <a:t>Spanish</a:t>
            </a:r>
          </a:p>
          <a:p>
            <a:pPr marL="342900" indent="-342900">
              <a:buFont typeface="Arial" panose="020B0604020202020204" pitchFamily="34" charset="0"/>
              <a:buChar char="•"/>
            </a:pPr>
            <a:r>
              <a:rPr lang="en-US" sz="4000" dirty="0">
                <a:solidFill>
                  <a:srgbClr val="2D262A"/>
                </a:solidFill>
                <a:latin typeface="Montserrat Classic"/>
              </a:rPr>
              <a:t>Chinese</a:t>
            </a:r>
          </a:p>
          <a:p>
            <a:pPr marL="342900" indent="-342900">
              <a:buFont typeface="Arial" panose="020B0604020202020204" pitchFamily="34" charset="0"/>
              <a:buChar char="•"/>
            </a:pPr>
            <a:r>
              <a:rPr lang="en-US" sz="4000" dirty="0">
                <a:solidFill>
                  <a:srgbClr val="2D262A"/>
                </a:solidFill>
                <a:latin typeface="Montserrat Classic"/>
              </a:rPr>
              <a:t>Russian</a:t>
            </a:r>
          </a:p>
          <a:p>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77A62A4E-6B91-B344-DE7E-705CB965910E}"/>
              </a:ext>
            </a:extLst>
          </p:cNvPr>
          <p:cNvSpPr txBox="1"/>
          <p:nvPr/>
        </p:nvSpPr>
        <p:spPr>
          <a:xfrm>
            <a:off x="10591800" y="3142562"/>
            <a:ext cx="5737954" cy="4308872"/>
          </a:xfrm>
          <a:prstGeom prst="rect">
            <a:avLst/>
          </a:prstGeom>
        </p:spPr>
        <p:txBody>
          <a:bodyPr wrap="square" lIns="0" tIns="0" rIns="0" bIns="0" rtlCol="0" anchor="t">
            <a:spAutoFit/>
          </a:bodyPr>
          <a:lstStyle/>
          <a:p>
            <a:r>
              <a:rPr lang="en-US" sz="4000" u="sng" dirty="0">
                <a:solidFill>
                  <a:srgbClr val="2D262A"/>
                </a:solidFill>
                <a:latin typeface="Montserrat Classic"/>
              </a:rPr>
              <a:t>Mail Only</a:t>
            </a:r>
          </a:p>
          <a:p>
            <a:pPr marL="342900" indent="-342900">
              <a:buFont typeface="Arial" panose="020B0604020202020204" pitchFamily="34" charset="0"/>
              <a:buChar char="•"/>
            </a:pPr>
            <a:r>
              <a:rPr lang="en-US" sz="4000" dirty="0">
                <a:solidFill>
                  <a:srgbClr val="2D262A"/>
                </a:solidFill>
                <a:latin typeface="Montserrat Classic"/>
              </a:rPr>
              <a:t>Vietnamese</a:t>
            </a:r>
          </a:p>
          <a:p>
            <a:pPr marL="342900" indent="-342900">
              <a:buFont typeface="Arial" panose="020B0604020202020204" pitchFamily="34" charset="0"/>
              <a:buChar char="•"/>
            </a:pPr>
            <a:r>
              <a:rPr lang="en-US" sz="4000" dirty="0">
                <a:solidFill>
                  <a:srgbClr val="2D262A"/>
                </a:solidFill>
                <a:latin typeface="Montserrat Classic"/>
              </a:rPr>
              <a:t>German</a:t>
            </a:r>
          </a:p>
          <a:p>
            <a:pPr marL="342900" indent="-342900">
              <a:buFont typeface="Arial" panose="020B0604020202020204" pitchFamily="34" charset="0"/>
              <a:buChar char="•"/>
            </a:pPr>
            <a:r>
              <a:rPr lang="en-US" sz="4000" dirty="0">
                <a:solidFill>
                  <a:srgbClr val="2D262A"/>
                </a:solidFill>
                <a:latin typeface="Montserrat Classic"/>
              </a:rPr>
              <a:t>Portuguese</a:t>
            </a:r>
          </a:p>
          <a:p>
            <a:pPr marL="342900" indent="-342900">
              <a:buFont typeface="Arial" panose="020B0604020202020204" pitchFamily="34" charset="0"/>
              <a:buChar char="•"/>
            </a:pPr>
            <a:r>
              <a:rPr lang="en-US" sz="4000" dirty="0">
                <a:solidFill>
                  <a:srgbClr val="2D262A"/>
                </a:solidFill>
                <a:latin typeface="Montserrat Classic"/>
              </a:rPr>
              <a:t>Tagalog</a:t>
            </a:r>
          </a:p>
          <a:p>
            <a:pPr marL="342900" indent="-342900">
              <a:buFont typeface="Arial" panose="020B0604020202020204" pitchFamily="34" charset="0"/>
              <a:buChar char="•"/>
            </a:pPr>
            <a:r>
              <a:rPr lang="en-US" sz="4000" dirty="0">
                <a:solidFill>
                  <a:srgbClr val="2D262A"/>
                </a:solidFill>
                <a:latin typeface="Montserrat Classic"/>
              </a:rPr>
              <a:t>Arabic</a:t>
            </a:r>
          </a:p>
          <a:p>
            <a:endParaRPr lang="en-US" sz="4000" dirty="0">
              <a:solidFill>
                <a:srgbClr val="2D262A"/>
              </a:solidFill>
              <a:latin typeface="Montserrat Classic"/>
            </a:endParaRPr>
          </a:p>
        </p:txBody>
      </p:sp>
    </p:spTree>
    <p:extLst>
      <p:ext uri="{BB962C8B-B14F-4D97-AF65-F5344CB8AC3E}">
        <p14:creationId xmlns:p14="http://schemas.microsoft.com/office/powerpoint/2010/main" val="2862984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Other CAHPS</a:t>
            </a:r>
          </a:p>
        </p:txBody>
      </p:sp>
      <p:sp>
        <p:nvSpPr>
          <p:cNvPr id="4" name="TextBox 4"/>
          <p:cNvSpPr txBox="1"/>
          <p:nvPr/>
        </p:nvSpPr>
        <p:spPr>
          <a:xfrm>
            <a:off x="1447800" y="3226813"/>
            <a:ext cx="15811500"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CG-CAHPS</a:t>
            </a:r>
          </a:p>
          <a:p>
            <a:pPr marL="800100" lvl="1" indent="-342900">
              <a:buFont typeface="Arial" panose="020B0604020202020204" pitchFamily="34" charset="0"/>
              <a:buChar char="•"/>
            </a:pPr>
            <a:r>
              <a:rPr lang="en-US" sz="4000" dirty="0">
                <a:solidFill>
                  <a:srgbClr val="2D262A"/>
                </a:solidFill>
                <a:latin typeface="Montserrat Classic"/>
              </a:rPr>
              <a:t>Clinician and Group</a:t>
            </a:r>
          </a:p>
          <a:p>
            <a:pPr marL="342900" indent="-342900">
              <a:buFont typeface="Arial" panose="020B0604020202020204" pitchFamily="34" charset="0"/>
              <a:buChar char="•"/>
            </a:pPr>
            <a:r>
              <a:rPr lang="en-US" sz="4000" dirty="0">
                <a:solidFill>
                  <a:srgbClr val="2D262A"/>
                </a:solidFill>
                <a:latin typeface="Montserrat Classic"/>
              </a:rPr>
              <a:t>Hospice</a:t>
            </a:r>
          </a:p>
          <a:p>
            <a:pPr marL="342900" indent="-342900">
              <a:buFont typeface="Arial" panose="020B0604020202020204" pitchFamily="34" charset="0"/>
              <a:buChar char="•"/>
            </a:pPr>
            <a:r>
              <a:rPr lang="en-US" sz="4000" dirty="0">
                <a:solidFill>
                  <a:srgbClr val="2D262A"/>
                </a:solidFill>
                <a:latin typeface="Montserrat Classic"/>
              </a:rPr>
              <a:t>HH-CAHPS</a:t>
            </a:r>
          </a:p>
          <a:p>
            <a:pPr marL="800100" lvl="1" indent="-342900">
              <a:buFont typeface="Arial" panose="020B0604020202020204" pitchFamily="34" charset="0"/>
              <a:buChar char="•"/>
            </a:pPr>
            <a:r>
              <a:rPr lang="en-US" sz="4000" dirty="0">
                <a:solidFill>
                  <a:srgbClr val="2D262A"/>
                </a:solidFill>
                <a:latin typeface="Montserrat Classic"/>
              </a:rPr>
              <a:t>Home Health</a:t>
            </a:r>
          </a:p>
          <a:p>
            <a:pPr marL="342900" indent="-342900">
              <a:buFont typeface="Arial" panose="020B0604020202020204" pitchFamily="34" charset="0"/>
              <a:buChar char="•"/>
            </a:pPr>
            <a:r>
              <a:rPr lang="en-US" sz="4000" dirty="0">
                <a:solidFill>
                  <a:srgbClr val="2D262A"/>
                </a:solidFill>
                <a:latin typeface="Montserrat Classic"/>
              </a:rPr>
              <a:t>Surgical Care</a:t>
            </a:r>
          </a:p>
          <a:p>
            <a:pPr marL="342900" indent="-342900">
              <a:buFont typeface="Arial" panose="020B0604020202020204" pitchFamily="34" charset="0"/>
              <a:buChar char="•"/>
            </a:pPr>
            <a:r>
              <a:rPr lang="en-US" sz="4000" dirty="0">
                <a:solidFill>
                  <a:srgbClr val="2D262A"/>
                </a:solidFill>
                <a:latin typeface="Montserrat Classic"/>
              </a:rPr>
              <a:t>American Indian</a:t>
            </a:r>
          </a:p>
          <a:p>
            <a:pPr marL="800100" lvl="1" indent="-342900">
              <a:buFont typeface="Arial" panose="020B0604020202020204" pitchFamily="34" charset="0"/>
              <a:buChar char="•"/>
            </a:pPr>
            <a:r>
              <a:rPr lang="en-US" sz="4000" dirty="0">
                <a:solidFill>
                  <a:srgbClr val="2D262A"/>
                </a:solidFill>
                <a:latin typeface="Montserrat Classic"/>
              </a:rPr>
              <a:t>Tribal facilities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9039065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55067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Patient Experience with Condition-Specific Care</a:t>
            </a:r>
          </a:p>
        </p:txBody>
      </p:sp>
      <p:sp>
        <p:nvSpPr>
          <p:cNvPr id="4" name="TextBox 4"/>
          <p:cNvSpPr txBox="1"/>
          <p:nvPr/>
        </p:nvSpPr>
        <p:spPr>
          <a:xfrm>
            <a:off x="1447800" y="3226813"/>
            <a:ext cx="15811500" cy="184665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Cancer Care</a:t>
            </a:r>
          </a:p>
          <a:p>
            <a:pPr marL="342900" indent="-342900">
              <a:buFont typeface="Arial" panose="020B0604020202020204" pitchFamily="34" charset="0"/>
              <a:buChar char="•"/>
            </a:pPr>
            <a:r>
              <a:rPr lang="en-US" sz="4000" dirty="0">
                <a:solidFill>
                  <a:srgbClr val="2D262A"/>
                </a:solidFill>
                <a:latin typeface="Montserrat Classic"/>
              </a:rPr>
              <a:t>Mental Health Care (Experience of Care and Health Outcomes (ECHO)</a:t>
            </a:r>
          </a:p>
        </p:txBody>
      </p:sp>
      <p:grpSp>
        <p:nvGrpSpPr>
          <p:cNvPr id="10" name="Group 10"/>
          <p:cNvGrpSpPr/>
          <p:nvPr/>
        </p:nvGrpSpPr>
        <p:grpSpPr>
          <a:xfrm>
            <a:off x="14500955" y="2916429"/>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966730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Patient Experience with Facility-Based Care</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Emergency Department</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Children’s Hospital</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In-Center Hemodialysis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Nursing Home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Outpatient and Ambulatory Surgery (OAS)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081223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Survey Process</a:t>
            </a:r>
          </a:p>
        </p:txBody>
      </p:sp>
      <p:sp>
        <p:nvSpPr>
          <p:cNvPr id="4" name="TextBox 4"/>
          <p:cNvSpPr txBox="1"/>
          <p:nvPr/>
        </p:nvSpPr>
        <p:spPr>
          <a:xfrm>
            <a:off x="1447800" y="3226813"/>
            <a:ext cx="15811500"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Survey administered to a random sample of adult patients across medical conditions between 48 hours and six weeks after discharge.</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Both Medicare and Non-Medicare</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Typically, in CAH’s all eligible patients will be surveyed</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661256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Identify </a:t>
            </a:r>
            <a:r>
              <a:rPr lang="en-US" sz="4200" i="1" dirty="0">
                <a:solidFill>
                  <a:srgbClr val="1E3262"/>
                </a:solidFill>
                <a:latin typeface="Montserrat Extra-Bold Bold"/>
              </a:rPr>
              <a:t>Initially</a:t>
            </a:r>
            <a:r>
              <a:rPr lang="en-US" sz="4200" dirty="0">
                <a:solidFill>
                  <a:srgbClr val="1E3262"/>
                </a:solidFill>
                <a:latin typeface="Montserrat Extra-Bold Bold"/>
              </a:rPr>
              <a:t> Eligible Patients</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r>
              <a:rPr lang="en-US" sz="4000" b="1" dirty="0">
                <a:solidFill>
                  <a:srgbClr val="2D262A"/>
                </a:solidFill>
                <a:latin typeface="Montserrat Classic"/>
              </a:rPr>
              <a:t>All</a:t>
            </a:r>
            <a:r>
              <a:rPr lang="en-US" sz="4000" dirty="0">
                <a:solidFill>
                  <a:srgbClr val="2D262A"/>
                </a:solidFill>
                <a:latin typeface="Montserrat Classic"/>
              </a:rPr>
              <a:t> Initially </a:t>
            </a:r>
            <a:r>
              <a:rPr lang="en-US" sz="4000" b="1" dirty="0">
                <a:solidFill>
                  <a:srgbClr val="2D262A"/>
                </a:solidFill>
                <a:latin typeface="Montserrat Classic"/>
              </a:rPr>
              <a:t>Eligible Patients</a:t>
            </a:r>
            <a:br>
              <a:rPr lang="en-US" sz="4000" b="1" dirty="0">
                <a:solidFill>
                  <a:srgbClr val="2D262A"/>
                </a:solidFill>
                <a:latin typeface="Montserrat Classic"/>
              </a:rPr>
            </a:br>
            <a:endParaRPr lang="en-US" sz="4000" b="1"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18 years or older at the time of admission</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Admission includes at least one overnight stay in hospital</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Non-psychiatric MS-DRG/principal diagnosis at discharge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Alive at the time of discharge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751637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Exclusions</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r>
              <a:rPr lang="en-US" sz="4000" b="1" dirty="0">
                <a:solidFill>
                  <a:srgbClr val="2D262A"/>
                </a:solidFill>
                <a:latin typeface="Montserrat Classic"/>
              </a:rPr>
              <a:t>Ineligible Patients Exclusions</a:t>
            </a:r>
            <a:br>
              <a:rPr lang="en-US" sz="4000" b="1" dirty="0">
                <a:solidFill>
                  <a:srgbClr val="2D262A"/>
                </a:solidFill>
                <a:latin typeface="Montserrat Classic"/>
              </a:rPr>
            </a:br>
            <a:endParaRPr lang="en-US" sz="4000" b="1"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“No-Publicity” patients</a:t>
            </a:r>
          </a:p>
          <a:p>
            <a:pPr marL="342900" indent="-342900">
              <a:buFont typeface="Arial" panose="020B0604020202020204" pitchFamily="34" charset="0"/>
              <a:buChar char="•"/>
            </a:pPr>
            <a:r>
              <a:rPr lang="en-US" sz="4000" dirty="0">
                <a:solidFill>
                  <a:srgbClr val="2D262A"/>
                </a:solidFill>
                <a:latin typeface="Montserrat Classic"/>
              </a:rPr>
              <a:t>Court/Law enforcement patients (i.e., prisoners)</a:t>
            </a:r>
          </a:p>
          <a:p>
            <a:pPr marL="342900" indent="-342900">
              <a:buFont typeface="Arial" panose="020B0604020202020204" pitchFamily="34" charset="0"/>
              <a:buChar char="•"/>
            </a:pPr>
            <a:r>
              <a:rPr lang="en-US" sz="4000" dirty="0">
                <a:solidFill>
                  <a:srgbClr val="2D262A"/>
                </a:solidFill>
                <a:latin typeface="Montserrat Classic"/>
              </a:rPr>
              <a:t>Patients with a foreign home address</a:t>
            </a:r>
          </a:p>
          <a:p>
            <a:pPr marL="342900" indent="-342900">
              <a:buFont typeface="Arial" panose="020B0604020202020204" pitchFamily="34" charset="0"/>
              <a:buChar char="•"/>
            </a:pPr>
            <a:r>
              <a:rPr lang="en-US" sz="4000" dirty="0">
                <a:solidFill>
                  <a:srgbClr val="2D262A"/>
                </a:solidFill>
                <a:latin typeface="Montserrat Classic"/>
              </a:rPr>
              <a:t>Patients discharged to hospice care</a:t>
            </a:r>
          </a:p>
          <a:p>
            <a:pPr marL="342900" indent="-342900">
              <a:buFont typeface="Arial" panose="020B0604020202020204" pitchFamily="34" charset="0"/>
              <a:buChar char="•"/>
            </a:pPr>
            <a:r>
              <a:rPr lang="en-US" sz="4000" dirty="0">
                <a:solidFill>
                  <a:srgbClr val="2D262A"/>
                </a:solidFill>
                <a:latin typeface="Montserrat Classic"/>
              </a:rPr>
              <a:t>Patients who are excluded because of state regulations</a:t>
            </a:r>
          </a:p>
          <a:p>
            <a:pPr marL="342900" indent="-342900">
              <a:buFont typeface="Arial" panose="020B0604020202020204" pitchFamily="34" charset="0"/>
              <a:buChar char="•"/>
            </a:pPr>
            <a:r>
              <a:rPr lang="en-US" sz="4000" dirty="0">
                <a:solidFill>
                  <a:srgbClr val="2D262A"/>
                </a:solidFill>
                <a:latin typeface="Montserrat Classic"/>
              </a:rPr>
              <a:t>Patients discharged to nursing homes and skilled nursing facilities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8201203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De-Duplication</a:t>
            </a:r>
          </a:p>
        </p:txBody>
      </p:sp>
      <p:sp>
        <p:nvSpPr>
          <p:cNvPr id="4" name="TextBox 4"/>
          <p:cNvSpPr txBox="1"/>
          <p:nvPr/>
        </p:nvSpPr>
        <p:spPr>
          <a:xfrm>
            <a:off x="1447800" y="3226813"/>
            <a:ext cx="15811500"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Note: De-duplication must be performed using the sample frame, not the sample, within each calendar month, utilizing address information (or telephone number for Telephone, Mixed, and IVR modes) and the patient’s medical record number (or other unique identifier).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647106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Survey Scoring</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b="1" dirty="0">
                <a:solidFill>
                  <a:srgbClr val="2D262A"/>
                </a:solidFill>
                <a:latin typeface="Montserrat Classic"/>
              </a:rPr>
              <a:t>Top Box</a:t>
            </a:r>
            <a:br>
              <a:rPr lang="en-US" sz="4000" b="1" dirty="0">
                <a:solidFill>
                  <a:srgbClr val="2D262A"/>
                </a:solidFill>
                <a:latin typeface="Montserrat Classic"/>
              </a:rPr>
            </a:br>
            <a:endParaRPr lang="en-US" sz="4000" b="1"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The percentage of patients who answered “Always”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For the </a:t>
            </a:r>
            <a:r>
              <a:rPr lang="en-US" sz="4000" u="sng" dirty="0">
                <a:solidFill>
                  <a:srgbClr val="2D262A"/>
                </a:solidFill>
                <a:latin typeface="Montserrat Classic"/>
              </a:rPr>
              <a:t>Overall Rating of Care </a:t>
            </a:r>
            <a:r>
              <a:rPr lang="en-US" sz="4000" dirty="0">
                <a:solidFill>
                  <a:srgbClr val="2D262A"/>
                </a:solidFill>
                <a:latin typeface="Montserrat Classic"/>
              </a:rPr>
              <a:t>question “9 or 10”</a:t>
            </a:r>
          </a:p>
          <a:p>
            <a:pPr marL="800100" lvl="1"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b="1" dirty="0">
                <a:solidFill>
                  <a:srgbClr val="2D262A"/>
                </a:solidFill>
                <a:latin typeface="Montserrat Classic"/>
              </a:rPr>
              <a:t>Mean Score</a:t>
            </a:r>
            <a:br>
              <a:rPr lang="en-US" sz="4000" b="1" dirty="0">
                <a:solidFill>
                  <a:srgbClr val="2D262A"/>
                </a:solidFill>
                <a:latin typeface="Montserrat Classic"/>
              </a:rPr>
            </a:br>
            <a:endParaRPr lang="en-US" sz="4000" b="1"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Good for benchmarking improvements internally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1041100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Composition of HCAHPS Survey</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HCAHPS contains </a:t>
            </a:r>
            <a:r>
              <a:rPr lang="en-US" sz="4000" b="1" dirty="0">
                <a:solidFill>
                  <a:srgbClr val="2D262A"/>
                </a:solidFill>
                <a:latin typeface="Montserrat Classic"/>
              </a:rPr>
              <a:t>29 items: </a:t>
            </a:r>
            <a:br>
              <a:rPr lang="en-US" sz="4000" b="1" dirty="0">
                <a:solidFill>
                  <a:srgbClr val="2D262A"/>
                </a:solidFill>
                <a:latin typeface="Montserrat Classic"/>
              </a:rPr>
            </a:br>
            <a:endParaRPr lang="en-US" sz="4000" b="1" dirty="0">
              <a:solidFill>
                <a:srgbClr val="2D262A"/>
              </a:solidFill>
              <a:latin typeface="Montserrat Classic"/>
            </a:endParaRPr>
          </a:p>
          <a:p>
            <a:pPr marL="800100" lvl="1" indent="-342900">
              <a:buFont typeface="Arial" panose="020B0604020202020204" pitchFamily="34" charset="0"/>
              <a:buChar char="•"/>
            </a:pPr>
            <a:r>
              <a:rPr lang="en-US" sz="4000" b="1" dirty="0">
                <a:solidFill>
                  <a:srgbClr val="2D262A"/>
                </a:solidFill>
                <a:latin typeface="Montserrat Classic"/>
              </a:rPr>
              <a:t>Items 1-22: </a:t>
            </a:r>
            <a:r>
              <a:rPr lang="en-US" sz="4000" dirty="0">
                <a:solidFill>
                  <a:srgbClr val="2D262A"/>
                </a:solidFill>
                <a:latin typeface="Montserrat Classic"/>
              </a:rPr>
              <a:t>Core of HCAHPS (19 questions)</a:t>
            </a:r>
          </a:p>
          <a:p>
            <a:pPr marL="800100" lvl="1" indent="-342900">
              <a:buFont typeface="Arial" panose="020B0604020202020204" pitchFamily="34" charset="0"/>
              <a:buChar char="•"/>
            </a:pPr>
            <a:r>
              <a:rPr lang="en-US" sz="4000" dirty="0">
                <a:solidFill>
                  <a:srgbClr val="2D262A"/>
                </a:solidFill>
                <a:latin typeface="Montserrat Classic"/>
              </a:rPr>
              <a:t>Beginning of survey; do not alter; keep together</a:t>
            </a:r>
          </a:p>
          <a:p>
            <a:pPr marL="800100" lvl="1" indent="-342900">
              <a:buFont typeface="Arial" panose="020B0604020202020204" pitchFamily="34" charset="0"/>
              <a:buChar char="•"/>
            </a:pPr>
            <a:r>
              <a:rPr lang="en-US" sz="4000" dirty="0">
                <a:solidFill>
                  <a:srgbClr val="2D262A"/>
                </a:solidFill>
                <a:latin typeface="Montserrat Classic"/>
              </a:rPr>
              <a:t>19 substantive questions</a:t>
            </a:r>
          </a:p>
          <a:p>
            <a:pPr marL="800100" lvl="1" indent="-342900">
              <a:buFont typeface="Arial" panose="020B0604020202020204" pitchFamily="34" charset="0"/>
              <a:buChar char="•"/>
            </a:pPr>
            <a:r>
              <a:rPr lang="en-US" sz="4000" dirty="0">
                <a:solidFill>
                  <a:srgbClr val="2D262A"/>
                </a:solidFill>
                <a:latin typeface="Montserrat Classic"/>
              </a:rPr>
              <a:t>3 “screener” items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b="1" dirty="0">
                <a:solidFill>
                  <a:srgbClr val="2D262A"/>
                </a:solidFill>
                <a:latin typeface="Montserrat Classic"/>
              </a:rPr>
              <a:t>Items 23-29: </a:t>
            </a:r>
            <a:r>
              <a:rPr lang="en-US" sz="4000" dirty="0">
                <a:solidFill>
                  <a:srgbClr val="2D262A"/>
                </a:solidFill>
                <a:latin typeface="Montserrat Classic"/>
              </a:rPr>
              <a:t>“About You” (7 questions)</a:t>
            </a:r>
          </a:p>
          <a:p>
            <a:pPr marL="800100" lvl="1" indent="-342900">
              <a:buFont typeface="Arial" panose="020B0604020202020204" pitchFamily="34" charset="0"/>
              <a:buChar char="•"/>
            </a:pPr>
            <a:r>
              <a:rPr lang="en-US" sz="4000" dirty="0">
                <a:solidFill>
                  <a:srgbClr val="2D262A"/>
                </a:solidFill>
                <a:latin typeface="Montserrat Classic"/>
              </a:rPr>
              <a:t>Place later, keep together, do not alter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9206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73892" y="2120748"/>
            <a:ext cx="13246907"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Attributes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FD3BDB7B-9ABE-D541-38F8-34A5B00CFAAC}"/>
              </a:ext>
            </a:extLst>
          </p:cNvPr>
          <p:cNvSpPr txBox="1"/>
          <p:nvPr/>
        </p:nvSpPr>
        <p:spPr>
          <a:xfrm>
            <a:off x="773893" y="2933700"/>
            <a:ext cx="16840200" cy="5683607"/>
          </a:xfrm>
          <a:prstGeom prst="rect">
            <a:avLst/>
          </a:prstGeom>
          <a:noFill/>
        </p:spPr>
        <p:txBody>
          <a:bodyPr wrap="square">
            <a:spAutoFit/>
          </a:bodyPr>
          <a:lstStyle/>
          <a:p>
            <a:pPr marR="0">
              <a:spcBef>
                <a:spcPts val="750"/>
              </a:spcBef>
              <a:spcAft>
                <a:spcPts val="750"/>
              </a:spcAft>
            </a:pPr>
            <a:r>
              <a:rPr lang="en-US" sz="7200" b="1" dirty="0">
                <a:solidFill>
                  <a:srgbClr val="000000"/>
                </a:solidFill>
                <a:effectLst/>
                <a:latin typeface="Montserrat Classic" panose="020B0604020202020204" charset="0"/>
                <a:ea typeface="Calibri" panose="020F0502020204030204" pitchFamily="34" charset="0"/>
                <a:cs typeface="Calibri" panose="020F0502020204030204" pitchFamily="34" charset="0"/>
              </a:rPr>
              <a:t>Accessibility: </a:t>
            </a:r>
            <a:r>
              <a:rPr lang="en-US" sz="3600" b="1" dirty="0">
                <a:solidFill>
                  <a:srgbClr val="000000"/>
                </a:solidFill>
                <a:effectLst/>
                <a:latin typeface="Montserrat Classic" panose="020B0604020202020204" charset="0"/>
                <a:ea typeface="Calibri" panose="020F0502020204030204" pitchFamily="34" charset="0"/>
                <a:cs typeface="Calibri" panose="020F0502020204030204" pitchFamily="34" charset="0"/>
              </a:rPr>
              <a:t>“Can I get what I need or want from you?”</a:t>
            </a:r>
          </a:p>
          <a:p>
            <a:pPr marR="0">
              <a:spcBef>
                <a:spcPts val="750"/>
              </a:spcBef>
              <a:spcAft>
                <a:spcPts val="750"/>
              </a:spcAft>
            </a:pPr>
            <a:r>
              <a:rPr lang="en-US" sz="7200" b="1" dirty="0">
                <a:solidFill>
                  <a:srgbClr val="000000"/>
                </a:solidFill>
                <a:latin typeface="Montserrat Classic" panose="020B0604020202020204" charset="0"/>
                <a:ea typeface="Calibri" panose="020F0502020204030204" pitchFamily="34" charset="0"/>
                <a:cs typeface="Calibri" panose="020F0502020204030204" pitchFamily="34" charset="0"/>
              </a:rPr>
              <a:t>Service: </a:t>
            </a:r>
            <a:r>
              <a:rPr lang="en-US" sz="3600" b="1" dirty="0">
                <a:solidFill>
                  <a:srgbClr val="000000"/>
                </a:solidFill>
                <a:latin typeface="Montserrat Classic" panose="020B0604020202020204" charset="0"/>
                <a:ea typeface="Calibri" panose="020F0502020204030204" pitchFamily="34" charset="0"/>
                <a:cs typeface="Calibri" panose="020F0502020204030204" pitchFamily="34" charset="0"/>
              </a:rPr>
              <a:t>“Is dealing with you a pleasant experience?”</a:t>
            </a:r>
          </a:p>
          <a:p>
            <a:pPr marR="0">
              <a:spcBef>
                <a:spcPts val="750"/>
              </a:spcBef>
              <a:spcAft>
                <a:spcPts val="750"/>
              </a:spcAft>
            </a:pPr>
            <a:r>
              <a:rPr lang="en-US" sz="7200" b="1" dirty="0">
                <a:solidFill>
                  <a:srgbClr val="000000"/>
                </a:solidFill>
                <a:effectLst/>
                <a:latin typeface="Montserrat Classic" panose="020B0604020202020204" charset="0"/>
                <a:ea typeface="Calibri" panose="020F0502020204030204" pitchFamily="34" charset="0"/>
                <a:cs typeface="Calibri" panose="020F0502020204030204" pitchFamily="34" charset="0"/>
              </a:rPr>
              <a:t>Effectiveness: </a:t>
            </a:r>
            <a:r>
              <a:rPr lang="en-US" sz="3600" b="1" dirty="0">
                <a:solidFill>
                  <a:srgbClr val="000000"/>
                </a:solidFill>
                <a:effectLst/>
                <a:latin typeface="Montserrat Classic" panose="020B0604020202020204" charset="0"/>
                <a:ea typeface="Calibri" panose="020F0502020204030204" pitchFamily="34" charset="0"/>
                <a:cs typeface="Calibri" panose="020F0502020204030204" pitchFamily="34" charset="0"/>
              </a:rPr>
              <a:t>“Will your services satisfy my needs or wants?</a:t>
            </a:r>
          </a:p>
          <a:p>
            <a:pPr marR="0">
              <a:spcBef>
                <a:spcPts val="750"/>
              </a:spcBef>
              <a:spcAft>
                <a:spcPts val="750"/>
              </a:spcAft>
            </a:pPr>
            <a:r>
              <a:rPr lang="en-US" sz="7200" b="1" dirty="0">
                <a:solidFill>
                  <a:srgbClr val="000000"/>
                </a:solidFill>
                <a:latin typeface="Montserrat Classic" panose="020B0604020202020204" charset="0"/>
                <a:ea typeface="Calibri" panose="020F0502020204030204" pitchFamily="34" charset="0"/>
                <a:cs typeface="Calibri" panose="020F0502020204030204" pitchFamily="34" charset="0"/>
              </a:rPr>
              <a:t>Costs: </a:t>
            </a:r>
            <a:r>
              <a:rPr lang="en-US" sz="3600" b="1" dirty="0">
                <a:solidFill>
                  <a:srgbClr val="000000"/>
                </a:solidFill>
                <a:latin typeface="Montserrat Classic" panose="020B0604020202020204" charset="0"/>
                <a:ea typeface="Calibri" panose="020F0502020204030204" pitchFamily="34" charset="0"/>
                <a:cs typeface="Calibri" panose="020F0502020204030204" pitchFamily="34" charset="0"/>
              </a:rPr>
              <a:t>“What’s the cost to me and my family? Is it worth it?”</a:t>
            </a:r>
            <a:endParaRPr lang="en-US" sz="3600" b="1" dirty="0">
              <a:solidFill>
                <a:srgbClr val="BFD734"/>
              </a:solidFill>
              <a:effectLst/>
              <a:latin typeface="Montserrat Classic" panose="020B0604020202020204" charset="0"/>
              <a:ea typeface="Calibri" panose="020F0502020204030204" pitchFamily="34" charset="0"/>
            </a:endParaRPr>
          </a:p>
          <a:p>
            <a:pPr marL="0" marR="0">
              <a:spcBef>
                <a:spcPts val="750"/>
              </a:spcBef>
              <a:spcAft>
                <a:spcPts val="750"/>
              </a:spcAft>
            </a:pPr>
            <a:endParaRPr lang="en-US" sz="2200" dirty="0">
              <a:effectLst/>
              <a:ea typeface="Calibri" panose="020F0502020204030204" pitchFamily="34" charset="0"/>
            </a:endParaRPr>
          </a:p>
        </p:txBody>
      </p:sp>
    </p:spTree>
    <p:extLst>
      <p:ext uri="{BB962C8B-B14F-4D97-AF65-F5344CB8AC3E}">
        <p14:creationId xmlns:p14="http://schemas.microsoft.com/office/powerpoint/2010/main" val="8585799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Roles and Responsibilities</a:t>
            </a:r>
          </a:p>
        </p:txBody>
      </p:sp>
      <p:sp>
        <p:nvSpPr>
          <p:cNvPr id="4" name="TextBox 4"/>
          <p:cNvSpPr txBox="1"/>
          <p:nvPr/>
        </p:nvSpPr>
        <p:spPr>
          <a:xfrm>
            <a:off x="1402127" y="3066037"/>
            <a:ext cx="15811500" cy="6771084"/>
          </a:xfrm>
          <a:prstGeom prst="rect">
            <a:avLst/>
          </a:prstGeom>
        </p:spPr>
        <p:txBody>
          <a:bodyPr wrap="square" lIns="0" tIns="0" rIns="0" bIns="0" rtlCol="0" anchor="t">
            <a:spAutoFit/>
          </a:bodyPr>
          <a:lstStyle/>
          <a:p>
            <a:r>
              <a:rPr lang="en-US" sz="4000" b="1" dirty="0">
                <a:solidFill>
                  <a:srgbClr val="2D262A"/>
                </a:solidFill>
                <a:latin typeface="Montserrat Classic"/>
              </a:rPr>
              <a:t>Hospitals</a:t>
            </a:r>
          </a:p>
          <a:p>
            <a:pPr marL="342900" indent="-342900">
              <a:buFont typeface="Arial" panose="020B0604020202020204" pitchFamily="34" charset="0"/>
              <a:buChar char="•"/>
            </a:pPr>
            <a:r>
              <a:rPr lang="en-US" sz="4000" dirty="0">
                <a:solidFill>
                  <a:srgbClr val="2D262A"/>
                </a:solidFill>
                <a:latin typeface="Montserrat Classic"/>
              </a:rPr>
              <a:t>Comply with all HCAHPS Survey protocols (whether self-administering or contracting with an approved survey vendor)</a:t>
            </a:r>
          </a:p>
          <a:p>
            <a:pPr marL="342900" indent="-342900">
              <a:buFont typeface="Arial" panose="020B0604020202020204" pitchFamily="34" charset="0"/>
              <a:buChar char="•"/>
            </a:pPr>
            <a:r>
              <a:rPr lang="en-US" sz="4000" dirty="0">
                <a:solidFill>
                  <a:srgbClr val="2D262A"/>
                </a:solidFill>
                <a:latin typeface="Montserrat Classic"/>
              </a:rPr>
              <a:t>Produce patient discharge list with complete administrative data in timely manner</a:t>
            </a:r>
          </a:p>
          <a:p>
            <a:pPr marL="342900" indent="-342900">
              <a:buFont typeface="Arial" panose="020B0604020202020204" pitchFamily="34" charset="0"/>
              <a:buChar char="•"/>
            </a:pPr>
            <a:r>
              <a:rPr lang="en-US" sz="4000" dirty="0">
                <a:solidFill>
                  <a:srgbClr val="2D262A"/>
                </a:solidFill>
                <a:latin typeface="Montserrat Classic"/>
              </a:rPr>
              <a:t>Use survey version in language of patient’s preference</a:t>
            </a:r>
          </a:p>
          <a:p>
            <a:pPr marL="342900" indent="-342900">
              <a:buFont typeface="Arial" panose="020B0604020202020204" pitchFamily="34" charset="0"/>
              <a:buChar char="•"/>
            </a:pPr>
            <a:r>
              <a:rPr lang="en-US" sz="4000" dirty="0">
                <a:solidFill>
                  <a:srgbClr val="2D262A"/>
                </a:solidFill>
                <a:latin typeface="Montserrat Classic"/>
              </a:rPr>
              <a:t>Review data warehouse reports</a:t>
            </a:r>
          </a:p>
          <a:p>
            <a:pPr marL="342900" indent="-342900">
              <a:buFont typeface="Arial" panose="020B0604020202020204" pitchFamily="34" charset="0"/>
              <a:buChar char="•"/>
            </a:pPr>
            <a:r>
              <a:rPr lang="en-US" sz="4000" dirty="0">
                <a:solidFill>
                  <a:srgbClr val="2D262A"/>
                </a:solidFill>
                <a:latin typeface="Montserrat Classic"/>
              </a:rPr>
              <a:t>Do not influence patients about HCAHPS Survey</a:t>
            </a:r>
          </a:p>
          <a:p>
            <a:pPr marL="800100" lvl="1" indent="-342900">
              <a:buFont typeface="Arial" panose="020B0604020202020204" pitchFamily="34" charset="0"/>
              <a:buChar char="•"/>
            </a:pPr>
            <a:r>
              <a:rPr lang="en-US" sz="4000" dirty="0">
                <a:solidFill>
                  <a:srgbClr val="2D262A"/>
                </a:solidFill>
                <a:latin typeface="Montserrat Classic"/>
              </a:rPr>
              <a:t>Communication with patients</a:t>
            </a:r>
          </a:p>
          <a:p>
            <a:pPr marL="800100" lvl="1" indent="-342900">
              <a:buFont typeface="Arial" panose="020B0604020202020204" pitchFamily="34" charset="0"/>
              <a:buChar char="•"/>
            </a:pPr>
            <a:r>
              <a:rPr lang="en-US" sz="4000" dirty="0">
                <a:solidFill>
                  <a:srgbClr val="2D262A"/>
                </a:solidFill>
                <a:latin typeface="Montserrat Classic"/>
              </a:rPr>
              <a:t>Concurrent surveys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867725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Roles and Responsibilities (cont’d)</a:t>
            </a:r>
          </a:p>
        </p:txBody>
      </p:sp>
      <p:sp>
        <p:nvSpPr>
          <p:cNvPr id="4" name="TextBox 4"/>
          <p:cNvSpPr txBox="1"/>
          <p:nvPr/>
        </p:nvSpPr>
        <p:spPr>
          <a:xfrm>
            <a:off x="1402127" y="3066037"/>
            <a:ext cx="15811500" cy="6647974"/>
          </a:xfrm>
          <a:prstGeom prst="rect">
            <a:avLst/>
          </a:prstGeom>
        </p:spPr>
        <p:txBody>
          <a:bodyPr wrap="square" lIns="0" tIns="0" rIns="0" bIns="0" rtlCol="0" anchor="t">
            <a:spAutoFit/>
          </a:bodyPr>
          <a:lstStyle/>
          <a:p>
            <a:r>
              <a:rPr lang="en-US" sz="3600" b="1" dirty="0">
                <a:solidFill>
                  <a:srgbClr val="2D262A"/>
                </a:solidFill>
                <a:latin typeface="Montserrat Classic"/>
              </a:rPr>
              <a:t>Hospitals Using a Survey Vendor</a:t>
            </a:r>
          </a:p>
          <a:p>
            <a:pPr marL="342900" indent="-342900">
              <a:buFont typeface="Arial" panose="020B0604020202020204" pitchFamily="34" charset="0"/>
              <a:buChar char="•"/>
            </a:pPr>
            <a:r>
              <a:rPr lang="en-US" sz="3600" dirty="0">
                <a:solidFill>
                  <a:srgbClr val="2D262A"/>
                </a:solidFill>
                <a:latin typeface="Montserrat Classic"/>
              </a:rPr>
              <a:t>The Vendor’s role in data collection and submission:</a:t>
            </a:r>
          </a:p>
          <a:p>
            <a:pPr marL="800100" lvl="1" indent="-342900">
              <a:buFont typeface="Arial" panose="020B0604020202020204" pitchFamily="34" charset="0"/>
              <a:buChar char="•"/>
            </a:pPr>
            <a:r>
              <a:rPr lang="en-US" sz="3600" dirty="0">
                <a:solidFill>
                  <a:srgbClr val="2D262A"/>
                </a:solidFill>
                <a:latin typeface="Montserrat Classic"/>
              </a:rPr>
              <a:t>Create sample frame of eligible discharges</a:t>
            </a:r>
          </a:p>
          <a:p>
            <a:pPr marL="800100" lvl="1" indent="-342900">
              <a:buFont typeface="Arial" panose="020B0604020202020204" pitchFamily="34" charset="0"/>
              <a:buChar char="•"/>
            </a:pPr>
            <a:r>
              <a:rPr lang="en-US" sz="3600" dirty="0">
                <a:solidFill>
                  <a:srgbClr val="2D262A"/>
                </a:solidFill>
                <a:latin typeface="Montserrat Classic"/>
              </a:rPr>
              <a:t>Draw sample of eligible patients and administer survey</a:t>
            </a:r>
          </a:p>
          <a:p>
            <a:pPr marL="800100" lvl="1" indent="-342900">
              <a:buFont typeface="Arial" panose="020B0604020202020204" pitchFamily="34" charset="0"/>
              <a:buChar char="•"/>
            </a:pPr>
            <a:r>
              <a:rPr lang="en-US" sz="3600" dirty="0">
                <a:solidFill>
                  <a:srgbClr val="2D262A"/>
                </a:solidFill>
                <a:latin typeface="Montserrat Classic"/>
              </a:rPr>
              <a:t>Submit HCAHPS data in standard format via the Quality Net Secure Portal</a:t>
            </a:r>
          </a:p>
          <a:p>
            <a:pPr marL="800100" lvl="1" indent="-342900">
              <a:buFont typeface="Arial" panose="020B0604020202020204" pitchFamily="34" charset="0"/>
              <a:buChar char="•"/>
            </a:pPr>
            <a:r>
              <a:rPr lang="en-US" sz="3600" dirty="0">
                <a:solidFill>
                  <a:srgbClr val="2D262A"/>
                </a:solidFill>
                <a:latin typeface="Montserrat Classic"/>
              </a:rPr>
              <a:t>Monitor submission reports</a:t>
            </a:r>
          </a:p>
          <a:p>
            <a:pPr marL="1257300" lvl="2" indent="-342900">
              <a:buFont typeface="Arial" panose="020B0604020202020204" pitchFamily="34" charset="0"/>
              <a:buChar char="•"/>
            </a:pPr>
            <a:r>
              <a:rPr lang="en-US" sz="3600" dirty="0">
                <a:solidFill>
                  <a:srgbClr val="2D262A"/>
                </a:solidFill>
                <a:latin typeface="Montserrat Classic"/>
              </a:rPr>
              <a:t>Including review and correction reports</a:t>
            </a:r>
          </a:p>
          <a:p>
            <a:pPr marL="800100" lvl="1" indent="-342900">
              <a:buFont typeface="Arial" panose="020B0604020202020204" pitchFamily="34" charset="0"/>
              <a:buChar char="•"/>
            </a:pPr>
            <a:r>
              <a:rPr lang="en-US" sz="3600" dirty="0">
                <a:solidFill>
                  <a:srgbClr val="2D262A"/>
                </a:solidFill>
                <a:latin typeface="Montserrat Classic"/>
              </a:rPr>
              <a:t>Comply with oversight process, including site visits</a:t>
            </a:r>
          </a:p>
          <a:p>
            <a:pPr marL="800100" lvl="1" indent="-342900">
              <a:buFont typeface="Arial" panose="020B0604020202020204" pitchFamily="34" charset="0"/>
              <a:buChar char="•"/>
            </a:pPr>
            <a:r>
              <a:rPr lang="en-US" sz="3600" dirty="0">
                <a:solidFill>
                  <a:srgbClr val="2D262A"/>
                </a:solidFill>
                <a:latin typeface="Montserrat Classic"/>
              </a:rPr>
              <a:t>Conduct ongoing quality assurance activities</a:t>
            </a:r>
          </a:p>
          <a:p>
            <a:pPr marL="1257300" lvl="2" indent="-342900">
              <a:buFont typeface="Arial" panose="020B0604020202020204" pitchFamily="34" charset="0"/>
              <a:buChar char="•"/>
            </a:pPr>
            <a:r>
              <a:rPr lang="en-US" sz="3600" dirty="0">
                <a:solidFill>
                  <a:srgbClr val="2D262A"/>
                </a:solidFill>
                <a:latin typeface="Montserrat Classic"/>
              </a:rPr>
              <a:t>Including data quality checks</a:t>
            </a:r>
          </a:p>
          <a:p>
            <a:pPr marL="800100" lvl="1" indent="-342900">
              <a:buFont typeface="Arial" panose="020B0604020202020204" pitchFamily="34" charset="0"/>
              <a:buChar char="•"/>
            </a:pPr>
            <a:r>
              <a:rPr lang="en-US" sz="3600" dirty="0">
                <a:solidFill>
                  <a:srgbClr val="2D262A"/>
                </a:solidFill>
                <a:latin typeface="Montserrat Classic"/>
              </a:rPr>
              <a:t>Monitor HCAHPS website for updates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59504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784924"/>
            <a:ext cx="140589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Communication with Patients about the HCAHPS Survey</a:t>
            </a:r>
          </a:p>
        </p:txBody>
      </p:sp>
      <p:sp>
        <p:nvSpPr>
          <p:cNvPr id="4" name="TextBox 4"/>
          <p:cNvSpPr txBox="1"/>
          <p:nvPr/>
        </p:nvSpPr>
        <p:spPr>
          <a:xfrm>
            <a:off x="1373552" y="3411880"/>
            <a:ext cx="15811500"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Cannot show the HCAHPS survey or cover letter to patients prior to discharge from the hospital.</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Cannot mail any pre-notification letters or postcards after discharge informing patients about the HCAHPS survey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297603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784924"/>
            <a:ext cx="140589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Guidelines for using other Hospital Inpatient Surveys with HCAHPS</a:t>
            </a:r>
          </a:p>
        </p:txBody>
      </p:sp>
      <p:sp>
        <p:nvSpPr>
          <p:cNvPr id="4" name="TextBox 4"/>
          <p:cNvSpPr txBox="1"/>
          <p:nvPr/>
        </p:nvSpPr>
        <p:spPr>
          <a:xfrm>
            <a:off x="1373552" y="3411880"/>
            <a:ext cx="16213502"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HCAHPS should be the first survey patients receive about their hospital experience.</a:t>
            </a:r>
          </a:p>
          <a:p>
            <a:pPr marL="342900" indent="-342900">
              <a:buFont typeface="Arial" panose="020B0604020202020204" pitchFamily="34" charset="0"/>
              <a:buChar char="•"/>
            </a:pPr>
            <a:r>
              <a:rPr lang="en-US" sz="4000" dirty="0">
                <a:solidFill>
                  <a:srgbClr val="2D262A"/>
                </a:solidFill>
                <a:latin typeface="Montserrat Classic"/>
              </a:rPr>
              <a:t>Questions must not resemble any HCAHPS items or their response categories.</a:t>
            </a:r>
          </a:p>
          <a:p>
            <a:pPr marL="342900" indent="-342900">
              <a:buFont typeface="Arial" panose="020B0604020202020204" pitchFamily="34" charset="0"/>
              <a:buChar char="•"/>
            </a:pPr>
            <a:r>
              <a:rPr lang="en-US" sz="4000" dirty="0">
                <a:solidFill>
                  <a:srgbClr val="2D262A"/>
                </a:solidFill>
                <a:latin typeface="Montserrat Classic"/>
              </a:rPr>
              <a:t>Refer to HCAHPS Bulletin Number 2009-01 Revised which is posted on the HCAHPS website.</a:t>
            </a:r>
          </a:p>
          <a:p>
            <a:pPr marL="342900" indent="-342900">
              <a:buFont typeface="Arial" panose="020B0604020202020204" pitchFamily="34" charset="0"/>
              <a:buChar char="•"/>
            </a:pPr>
            <a:r>
              <a:rPr lang="en-US" sz="4000" dirty="0">
                <a:solidFill>
                  <a:srgbClr val="2D262A"/>
                </a:solidFill>
                <a:latin typeface="Montserrat Classic"/>
              </a:rPr>
              <a:t>Section III Quality Assurance Guidelines V16.0 and Appendix Y</a:t>
            </a:r>
          </a:p>
          <a:p>
            <a:pPr marL="800100" lvl="1" indent="-342900">
              <a:buFont typeface="Arial" panose="020B0604020202020204" pitchFamily="34" charset="0"/>
              <a:buChar char="•"/>
            </a:pPr>
            <a:r>
              <a:rPr lang="en-US" sz="4000" dirty="0">
                <a:solidFill>
                  <a:srgbClr val="2D262A"/>
                </a:solidFill>
                <a:latin typeface="Montserrat Classic"/>
              </a:rPr>
              <a:t>Examples provided of not permissible and alternate questions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4651206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Unofficial use of HCAHPS</a:t>
            </a:r>
          </a:p>
        </p:txBody>
      </p:sp>
      <p:sp>
        <p:nvSpPr>
          <p:cNvPr id="4" name="TextBox 4"/>
          <p:cNvSpPr txBox="1"/>
          <p:nvPr/>
        </p:nvSpPr>
        <p:spPr>
          <a:xfrm>
            <a:off x="1484924" y="3036551"/>
            <a:ext cx="16213502"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The HCAHPS Survey results are not intended to be used for marketing or promotional activities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b="1" dirty="0">
                <a:solidFill>
                  <a:srgbClr val="2D262A"/>
                </a:solidFill>
                <a:latin typeface="Montserrat Classic"/>
              </a:rPr>
              <a:t>Only the HCAHPS scores published on the Care Compare website are the “official” scores</a:t>
            </a:r>
            <a:br>
              <a:rPr lang="en-US" sz="4000" b="1" dirty="0">
                <a:solidFill>
                  <a:srgbClr val="2D262A"/>
                </a:solidFill>
                <a:latin typeface="Montserrat Classic"/>
              </a:rPr>
            </a:br>
            <a:endParaRPr lang="en-US" sz="4000" b="1" dirty="0">
              <a:solidFill>
                <a:srgbClr val="2D262A"/>
              </a:solidFill>
              <a:latin typeface="Montserrat Classic"/>
            </a:endParaRPr>
          </a:p>
          <a:p>
            <a:pPr marL="342900" indent="-342900">
              <a:buFont typeface="Arial" panose="020B0604020202020204" pitchFamily="34" charset="0"/>
              <a:buChar char="•"/>
            </a:pPr>
            <a:r>
              <a:rPr lang="en-US" sz="4000" b="1" dirty="0">
                <a:solidFill>
                  <a:srgbClr val="2D262A"/>
                </a:solidFill>
                <a:latin typeface="Montserrat Classic"/>
              </a:rPr>
              <a:t>Scores derived from any other source are “unofficial” and must be labeled as such.</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9978001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Advertising Guidelines</a:t>
            </a:r>
          </a:p>
        </p:txBody>
      </p:sp>
      <p:sp>
        <p:nvSpPr>
          <p:cNvPr id="4" name="TextBox 4"/>
          <p:cNvSpPr txBox="1"/>
          <p:nvPr/>
        </p:nvSpPr>
        <p:spPr>
          <a:xfrm>
            <a:off x="1484924" y="3036551"/>
            <a:ext cx="16213502" cy="560153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800" dirty="0">
                <a:solidFill>
                  <a:srgbClr val="2D262A"/>
                </a:solidFill>
                <a:latin typeface="Montserrat Classic"/>
              </a:rPr>
              <a:t>The Care Compare website is the official source of HCAHPS results</a:t>
            </a:r>
          </a:p>
          <a:p>
            <a:pPr marL="800100" lvl="1" indent="-342900">
              <a:buFont typeface="Arial" panose="020B0604020202020204" pitchFamily="34" charset="0"/>
              <a:buChar char="•"/>
            </a:pPr>
            <a:r>
              <a:rPr lang="en-US" sz="2800" dirty="0">
                <a:solidFill>
                  <a:srgbClr val="2D262A"/>
                </a:solidFill>
                <a:latin typeface="Montserrat Classic"/>
              </a:rPr>
              <a:t>Reports created by survey vendors or others that mention anything other than the official HCAHPS scores, such as estimates or predictions, must note that such scores or results are “unofficial.” This is done in two ways:</a:t>
            </a:r>
          </a:p>
          <a:p>
            <a:pPr lvl="1"/>
            <a:r>
              <a:rPr lang="en-US" sz="2800" dirty="0">
                <a:solidFill>
                  <a:srgbClr val="2D262A"/>
                </a:solidFill>
                <a:latin typeface="Montserrat Classic"/>
              </a:rPr>
              <a:t>	 1. The introduction or executive summary of such reports must include the following 	statement: “This report has been produced by [Survey Vendor] and does not represent 	official HCAHPS results, which are published on the Care Compare website 	</a:t>
            </a:r>
            <a:r>
              <a:rPr lang="en-US" sz="2800" dirty="0">
                <a:solidFill>
                  <a:srgbClr val="2D262A"/>
                </a:solidFill>
                <a:latin typeface="Montserrat Classic"/>
                <a:hlinkClick r:id="rId2"/>
              </a:rPr>
              <a:t>http://www.medicare.gov/care-compare</a:t>
            </a:r>
            <a:endParaRPr lang="en-US" sz="2800" dirty="0">
              <a:solidFill>
                <a:srgbClr val="2D262A"/>
              </a:solidFill>
              <a:latin typeface="Montserrat Classic"/>
            </a:endParaRPr>
          </a:p>
          <a:p>
            <a:pPr lvl="1"/>
            <a:r>
              <a:rPr lang="en-US" sz="2800" dirty="0">
                <a:solidFill>
                  <a:srgbClr val="2D262A"/>
                </a:solidFill>
                <a:latin typeface="Montserrat Classic"/>
              </a:rPr>
              <a:t>	 2. Each page of the report where unofficial results are displayed (print or electronic) 	must contain the following statement: “This report has been produced by [Survey 	Vendor] and does not represent official HCAHPS results.”</a:t>
            </a:r>
          </a:p>
          <a:p>
            <a:pPr marL="800100" lvl="1" indent="-342900">
              <a:buFont typeface="Arial" panose="020B0604020202020204" pitchFamily="34" charset="0"/>
              <a:buChar char="•"/>
            </a:pPr>
            <a:r>
              <a:rPr lang="en-US" sz="2800" dirty="0">
                <a:solidFill>
                  <a:srgbClr val="2D262A"/>
                </a:solidFill>
                <a:latin typeface="Montserrat Classic"/>
              </a:rPr>
              <a:t>CMS does not endorse hospitals or survey vendors</a:t>
            </a:r>
          </a:p>
          <a:p>
            <a:pPr marL="1257300" lvl="2" indent="-342900">
              <a:buFont typeface="Arial" panose="020B0604020202020204" pitchFamily="34" charset="0"/>
              <a:buChar char="•"/>
            </a:pPr>
            <a:r>
              <a:rPr lang="en-US" sz="2800" dirty="0">
                <a:solidFill>
                  <a:srgbClr val="2D262A"/>
                </a:solidFill>
                <a:latin typeface="Montserrat Classic"/>
              </a:rPr>
              <a:t>Or commercial Hospital VBP tools, etc.</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6682055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HCAHPS Website and Technical Support</a:t>
            </a:r>
          </a:p>
        </p:txBody>
      </p:sp>
      <p:sp>
        <p:nvSpPr>
          <p:cNvPr id="4" name="TextBox 4"/>
          <p:cNvSpPr txBox="1"/>
          <p:nvPr/>
        </p:nvSpPr>
        <p:spPr>
          <a:xfrm>
            <a:off x="1484924" y="3036551"/>
            <a:ext cx="16213502" cy="6155531"/>
          </a:xfrm>
          <a:prstGeom prst="rect">
            <a:avLst/>
          </a:prstGeom>
        </p:spPr>
        <p:txBody>
          <a:bodyPr wrap="square" lIns="0" tIns="0" rIns="0" bIns="0" rtlCol="0" anchor="t">
            <a:spAutoFit/>
          </a:bodyPr>
          <a:lstStyle/>
          <a:p>
            <a:r>
              <a:rPr lang="en-US" sz="4000" dirty="0">
                <a:solidFill>
                  <a:srgbClr val="2D262A"/>
                </a:solidFill>
                <a:latin typeface="Montserrat Classic"/>
                <a:hlinkClick r:id="rId2"/>
              </a:rPr>
              <a:t>http://www.hcahpsonline.org</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Official website for content, announcement, HCAHPS Bulletins, updates, reminders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Monitor weekly for “What’s New”</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Quick links to current news, background, participation, etc.</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Access to survey instruments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7068374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HCAHPS Technical Support</a:t>
            </a:r>
          </a:p>
        </p:txBody>
      </p:sp>
      <p:sp>
        <p:nvSpPr>
          <p:cNvPr id="4" name="TextBox 4"/>
          <p:cNvSpPr txBox="1"/>
          <p:nvPr/>
        </p:nvSpPr>
        <p:spPr>
          <a:xfrm>
            <a:off x="1484924" y="3036551"/>
            <a:ext cx="16213502"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Email: </a:t>
            </a:r>
            <a:r>
              <a:rPr lang="en-US" sz="4000" dirty="0">
                <a:solidFill>
                  <a:srgbClr val="2D262A"/>
                </a:solidFill>
                <a:latin typeface="Montserrat Classic"/>
                <a:hlinkClick r:id="rId2"/>
              </a:rPr>
              <a:t>hcahps@hsag.org</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Telephone: 1-888-884-4007</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Hospital Name</a:t>
            </a:r>
          </a:p>
          <a:p>
            <a:pPr marL="800100" lvl="1" indent="-342900">
              <a:buFont typeface="Arial" panose="020B0604020202020204" pitchFamily="34" charset="0"/>
              <a:buChar char="•"/>
            </a:pPr>
            <a:r>
              <a:rPr lang="en-US" sz="4000" dirty="0">
                <a:solidFill>
                  <a:srgbClr val="2D262A"/>
                </a:solidFill>
                <a:latin typeface="Montserrat Classic"/>
              </a:rPr>
              <a:t>Hospital 6-digit CMS Certification Number (CCN)</a:t>
            </a:r>
          </a:p>
          <a:p>
            <a:pPr marL="800100" lvl="1" indent="-342900">
              <a:buFont typeface="Arial" panose="020B0604020202020204" pitchFamily="34" charset="0"/>
              <a:buChar char="•"/>
            </a:pPr>
            <a:r>
              <a:rPr lang="en-US" sz="4000" dirty="0">
                <a:solidFill>
                  <a:srgbClr val="2D262A"/>
                </a:solidFill>
                <a:latin typeface="Montserrat Classic"/>
              </a:rPr>
              <a:t>Contact information</a:t>
            </a:r>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795550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Measures</a:t>
            </a:r>
          </a:p>
        </p:txBody>
      </p:sp>
      <p:sp>
        <p:nvSpPr>
          <p:cNvPr id="4" name="TextBox 4"/>
          <p:cNvSpPr txBox="1"/>
          <p:nvPr/>
        </p:nvSpPr>
        <p:spPr>
          <a:xfrm>
            <a:off x="1484924" y="3036551"/>
            <a:ext cx="16213502"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Results updated on a quarterly basis</a:t>
            </a:r>
          </a:p>
          <a:p>
            <a:pPr marL="342900" indent="-342900">
              <a:buFont typeface="Arial" panose="020B0604020202020204" pitchFamily="34" charset="0"/>
              <a:buChar char="•"/>
            </a:pPr>
            <a:r>
              <a:rPr lang="en-US" sz="4000" dirty="0">
                <a:solidFill>
                  <a:srgbClr val="2D262A"/>
                </a:solidFill>
                <a:latin typeface="Montserrat Classic"/>
              </a:rPr>
              <a:t>Composite measures</a:t>
            </a:r>
          </a:p>
          <a:p>
            <a:pPr marL="800100" lvl="1" indent="-342900">
              <a:buFont typeface="Arial" panose="020B0604020202020204" pitchFamily="34" charset="0"/>
              <a:buChar char="•"/>
            </a:pPr>
            <a:r>
              <a:rPr lang="en-US" sz="4000" dirty="0">
                <a:solidFill>
                  <a:srgbClr val="2D262A"/>
                </a:solidFill>
                <a:latin typeface="Montserrat Classic"/>
              </a:rPr>
              <a:t>Communication with nurses</a:t>
            </a:r>
          </a:p>
          <a:p>
            <a:pPr marL="800100" lvl="1" indent="-342900">
              <a:buFont typeface="Arial" panose="020B0604020202020204" pitchFamily="34" charset="0"/>
              <a:buChar char="•"/>
            </a:pPr>
            <a:r>
              <a:rPr lang="en-US" sz="4000" dirty="0">
                <a:solidFill>
                  <a:srgbClr val="2D262A"/>
                </a:solidFill>
                <a:latin typeface="Montserrat Classic"/>
              </a:rPr>
              <a:t>Communication with doctors</a:t>
            </a:r>
          </a:p>
          <a:p>
            <a:pPr marL="800100" lvl="1" indent="-342900">
              <a:buFont typeface="Arial" panose="020B0604020202020204" pitchFamily="34" charset="0"/>
              <a:buChar char="•"/>
            </a:pPr>
            <a:r>
              <a:rPr lang="en-US" sz="4000" dirty="0">
                <a:solidFill>
                  <a:srgbClr val="2D262A"/>
                </a:solidFill>
                <a:latin typeface="Montserrat Classic"/>
              </a:rPr>
              <a:t>Responsiveness of hospital staff</a:t>
            </a:r>
          </a:p>
          <a:p>
            <a:pPr marL="800100" lvl="1" indent="-342900">
              <a:buFont typeface="Arial" panose="020B0604020202020204" pitchFamily="34" charset="0"/>
              <a:buChar char="•"/>
            </a:pPr>
            <a:r>
              <a:rPr lang="en-US" sz="4000" dirty="0">
                <a:solidFill>
                  <a:srgbClr val="2D262A"/>
                </a:solidFill>
                <a:latin typeface="Montserrat Classic"/>
              </a:rPr>
              <a:t>Communication about new medicines</a:t>
            </a:r>
          </a:p>
          <a:p>
            <a:pPr marL="800100" lvl="1" indent="-342900">
              <a:buFont typeface="Arial" panose="020B0604020202020204" pitchFamily="34" charset="0"/>
              <a:buChar char="•"/>
            </a:pPr>
            <a:r>
              <a:rPr lang="en-US" sz="4000" dirty="0">
                <a:solidFill>
                  <a:srgbClr val="2D262A"/>
                </a:solidFill>
                <a:latin typeface="Montserrat Classic"/>
              </a:rPr>
              <a:t>Discharge information</a:t>
            </a:r>
          </a:p>
          <a:p>
            <a:pPr marL="800100" lvl="1" indent="-342900">
              <a:buFont typeface="Arial" panose="020B0604020202020204" pitchFamily="34" charset="0"/>
              <a:buChar char="•"/>
            </a:pPr>
            <a:r>
              <a:rPr lang="en-US" sz="4000" dirty="0">
                <a:solidFill>
                  <a:srgbClr val="2D262A"/>
                </a:solidFill>
                <a:latin typeface="Montserrat Classic"/>
              </a:rPr>
              <a:t>Care transitions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532904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Measures (cont’d)</a:t>
            </a:r>
          </a:p>
        </p:txBody>
      </p:sp>
      <p:sp>
        <p:nvSpPr>
          <p:cNvPr id="4" name="TextBox 4"/>
          <p:cNvSpPr txBox="1"/>
          <p:nvPr/>
        </p:nvSpPr>
        <p:spPr>
          <a:xfrm>
            <a:off x="1484924" y="3036551"/>
            <a:ext cx="16213502"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Individual items</a:t>
            </a:r>
          </a:p>
          <a:p>
            <a:pPr marL="800100" lvl="1" indent="-342900">
              <a:buFont typeface="Arial" panose="020B0604020202020204" pitchFamily="34" charset="0"/>
              <a:buChar char="•"/>
            </a:pPr>
            <a:r>
              <a:rPr lang="en-US" sz="4000" dirty="0">
                <a:solidFill>
                  <a:srgbClr val="2D262A"/>
                </a:solidFill>
                <a:latin typeface="Montserrat Classic"/>
              </a:rPr>
              <a:t>Cleanliness of hospital environment</a:t>
            </a:r>
          </a:p>
          <a:p>
            <a:pPr marL="800100" lvl="1" indent="-342900">
              <a:buFont typeface="Arial" panose="020B0604020202020204" pitchFamily="34" charset="0"/>
              <a:buChar char="•"/>
            </a:pPr>
            <a:r>
              <a:rPr lang="en-US" sz="4000" dirty="0">
                <a:solidFill>
                  <a:srgbClr val="2D262A"/>
                </a:solidFill>
                <a:latin typeface="Montserrat Classic"/>
              </a:rPr>
              <a:t>Quietness of hospital environment </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Global items</a:t>
            </a:r>
          </a:p>
          <a:p>
            <a:pPr marL="800100" lvl="1" indent="-342900">
              <a:buFont typeface="Arial" panose="020B0604020202020204" pitchFamily="34" charset="0"/>
              <a:buChar char="•"/>
            </a:pPr>
            <a:r>
              <a:rPr lang="en-US" sz="4000" dirty="0">
                <a:solidFill>
                  <a:srgbClr val="2D262A"/>
                </a:solidFill>
                <a:latin typeface="Montserrat Classic"/>
              </a:rPr>
              <a:t>Rating of hospital</a:t>
            </a:r>
          </a:p>
          <a:p>
            <a:pPr marL="800100" lvl="1" indent="-342900">
              <a:buFont typeface="Arial" panose="020B0604020202020204" pitchFamily="34" charset="0"/>
              <a:buChar char="•"/>
            </a:pPr>
            <a:r>
              <a:rPr lang="en-US" sz="4000" dirty="0">
                <a:solidFill>
                  <a:srgbClr val="2D262A"/>
                </a:solidFill>
                <a:latin typeface="Montserrat Classic"/>
              </a:rPr>
              <a:t>Willingness to recommend hospital</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60625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73892" y="2120748"/>
            <a:ext cx="13246907"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Identifying Value Drivers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FD3BDB7B-9ABE-D541-38F8-34A5B00CFAAC}"/>
              </a:ext>
            </a:extLst>
          </p:cNvPr>
          <p:cNvSpPr txBox="1"/>
          <p:nvPr/>
        </p:nvSpPr>
        <p:spPr>
          <a:xfrm>
            <a:off x="773893" y="2933700"/>
            <a:ext cx="10808507" cy="4780796"/>
          </a:xfrm>
          <a:prstGeom prst="rect">
            <a:avLst/>
          </a:prstGeom>
          <a:noFill/>
        </p:spPr>
        <p:txBody>
          <a:bodyPr wrap="square">
            <a:spAutoFit/>
          </a:bodyPr>
          <a:lstStyle/>
          <a:p>
            <a:pPr marL="685800" marR="0" indent="-685800">
              <a:spcBef>
                <a:spcPts val="750"/>
              </a:spcBef>
              <a:spcAft>
                <a:spcPts val="750"/>
              </a:spcAft>
              <a:buFont typeface="Arial" panose="020B0604020202020204" pitchFamily="34" charset="0"/>
              <a:buChar char="•"/>
            </a:pP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Location and Demographics of the Community</a:t>
            </a:r>
          </a:p>
          <a:p>
            <a:pPr marL="685800" marR="0" indent="-685800">
              <a:spcBef>
                <a:spcPts val="750"/>
              </a:spcBef>
              <a:spcAft>
                <a:spcPts val="750"/>
              </a:spcAft>
              <a:buFont typeface="Arial" panose="020B0604020202020204" pitchFamily="34" charset="0"/>
              <a:buChar char="•"/>
            </a:pPr>
            <a:r>
              <a:rPr lang="en-US" sz="3600" dirty="0">
                <a:solidFill>
                  <a:srgbClr val="000000"/>
                </a:solidFill>
                <a:latin typeface="Montserrat Classic" panose="020B0604020202020204" charset="0"/>
                <a:ea typeface="Calibri" panose="020F0502020204030204" pitchFamily="34" charset="0"/>
                <a:cs typeface="Calibri" panose="020F0502020204030204" pitchFamily="34" charset="0"/>
              </a:rPr>
              <a:t>Age and Appearance of the Facility</a:t>
            </a:r>
          </a:p>
          <a:p>
            <a:pPr marL="685800" marR="0" indent="-685800">
              <a:spcBef>
                <a:spcPts val="750"/>
              </a:spcBef>
              <a:spcAft>
                <a:spcPts val="750"/>
              </a:spcAft>
              <a:buFont typeface="Arial" panose="020B0604020202020204" pitchFamily="34" charset="0"/>
              <a:buChar char="•"/>
            </a:pP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Medical Staff Composition</a:t>
            </a:r>
          </a:p>
          <a:p>
            <a:pPr marL="685800" marR="0" indent="-685800">
              <a:spcBef>
                <a:spcPts val="750"/>
              </a:spcBef>
              <a:spcAft>
                <a:spcPts val="750"/>
              </a:spcAft>
              <a:buFont typeface="Arial" panose="020B0604020202020204" pitchFamily="34" charset="0"/>
              <a:buChar char="•"/>
            </a:pPr>
            <a:r>
              <a:rPr lang="en-US" sz="3600" dirty="0">
                <a:solidFill>
                  <a:srgbClr val="000000"/>
                </a:solidFill>
                <a:latin typeface="Montserrat Classic" panose="020B0604020202020204" charset="0"/>
                <a:ea typeface="Calibri" panose="020F0502020204030204" pitchFamily="34" charset="0"/>
                <a:cs typeface="Calibri" panose="020F0502020204030204" pitchFamily="34" charset="0"/>
              </a:rPr>
              <a:t>Competition</a:t>
            </a:r>
          </a:p>
          <a:p>
            <a:pPr marL="685800" marR="0" indent="-685800">
              <a:spcBef>
                <a:spcPts val="750"/>
              </a:spcBef>
              <a:spcAft>
                <a:spcPts val="750"/>
              </a:spcAft>
              <a:buFont typeface="Arial" panose="020B0604020202020204" pitchFamily="34" charset="0"/>
              <a:buChar char="•"/>
            </a:pPr>
            <a:r>
              <a:rPr lang="en-US" sz="3600" dirty="0">
                <a:solidFill>
                  <a:srgbClr val="000000"/>
                </a:solidFill>
                <a:latin typeface="Montserrat Classic" panose="020B0604020202020204" charset="0"/>
                <a:ea typeface="Calibri" panose="020F0502020204030204" pitchFamily="34" charset="0"/>
                <a:cs typeface="Calibri" panose="020F0502020204030204" pitchFamily="34" charset="0"/>
              </a:rPr>
              <a:t>Contracting Strength</a:t>
            </a:r>
            <a:endParaRPr lang="en-US" sz="3600" dirty="0">
              <a:solidFill>
                <a:srgbClr val="BFD734"/>
              </a:solidFill>
              <a:effectLst/>
              <a:latin typeface="Montserrat Classic" panose="020B0604020202020204" charset="0"/>
              <a:ea typeface="Calibri" panose="020F0502020204030204" pitchFamily="34" charset="0"/>
            </a:endParaRPr>
          </a:p>
          <a:p>
            <a:pPr marL="0" marR="0">
              <a:spcBef>
                <a:spcPts val="750"/>
              </a:spcBef>
              <a:spcAft>
                <a:spcPts val="750"/>
              </a:spcAft>
            </a:pPr>
            <a:endParaRPr lang="en-US" sz="2200" dirty="0">
              <a:effectLst/>
              <a:ea typeface="Calibri" panose="020F0502020204030204" pitchFamily="34" charset="0"/>
            </a:endParaRPr>
          </a:p>
        </p:txBody>
      </p:sp>
      <p:pic>
        <p:nvPicPr>
          <p:cNvPr id="1026" name="Picture 2" descr="The Rewards of Diversity in Healthcare | AMN Healthcare">
            <a:extLst>
              <a:ext uri="{FF2B5EF4-FFF2-40B4-BE49-F238E27FC236}">
                <a16:creationId xmlns:a16="http://schemas.microsoft.com/office/drawing/2014/main" id="{93CE735B-1100-633E-BE83-1D359005EE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6476993"/>
            <a:ext cx="5668385" cy="3230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MN Architects on Twitter: &quot;Holton Community Hospital BEFORE AND AFTER. HMN  Architects provided full architectural, interior design, and planning  services to Holton Community Hospital on their expansion and renovation  project. #HoltonCommunityHospital ...">
            <a:extLst>
              <a:ext uri="{FF2B5EF4-FFF2-40B4-BE49-F238E27FC236}">
                <a16:creationId xmlns:a16="http://schemas.microsoft.com/office/drawing/2014/main" id="{44D7D3CA-5795-03A4-F1CF-B43697C74E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81555" y="533393"/>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258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Data Adjustment</a:t>
            </a:r>
          </a:p>
        </p:txBody>
      </p:sp>
      <p:sp>
        <p:nvSpPr>
          <p:cNvPr id="4" name="TextBox 4"/>
          <p:cNvSpPr txBox="1"/>
          <p:nvPr/>
        </p:nvSpPr>
        <p:spPr>
          <a:xfrm>
            <a:off x="1494449" y="2804167"/>
            <a:ext cx="16213502" cy="677108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b="1" dirty="0">
                <a:solidFill>
                  <a:srgbClr val="2D262A"/>
                </a:solidFill>
                <a:latin typeface="Montserrat Classic"/>
              </a:rPr>
              <a:t>Purpose</a:t>
            </a:r>
          </a:p>
          <a:p>
            <a:pPr marL="800100" lvl="1" indent="-342900">
              <a:buFont typeface="Arial" panose="020B0604020202020204" pitchFamily="34" charset="0"/>
              <a:buChar char="•"/>
            </a:pPr>
            <a:r>
              <a:rPr lang="en-US" sz="4000" dirty="0">
                <a:solidFill>
                  <a:srgbClr val="2D262A"/>
                </a:solidFill>
                <a:latin typeface="Montserrat Classic"/>
              </a:rPr>
              <a:t>Differences in hospital ratings should reflect differences in quality only</a:t>
            </a:r>
          </a:p>
          <a:p>
            <a:pPr marL="800100" lvl="1" indent="-342900">
              <a:buFont typeface="Arial" panose="020B0604020202020204" pitchFamily="34" charset="0"/>
              <a:buChar char="•"/>
            </a:pPr>
            <a:r>
              <a:rPr lang="en-US" sz="4000" dirty="0">
                <a:solidFill>
                  <a:srgbClr val="2D262A"/>
                </a:solidFill>
                <a:latin typeface="Montserrat Classic"/>
              </a:rPr>
              <a:t>To permit valid comparison of all hospitals regardless of the mode</a:t>
            </a:r>
          </a:p>
          <a:p>
            <a:pPr marL="342900" indent="-342900">
              <a:buFont typeface="Arial" panose="020B0604020202020204" pitchFamily="34" charset="0"/>
              <a:buChar char="•"/>
            </a:pPr>
            <a:r>
              <a:rPr lang="en-US" sz="4000" b="1" dirty="0">
                <a:solidFill>
                  <a:srgbClr val="2D262A"/>
                </a:solidFill>
                <a:latin typeface="Montserrat Classic"/>
              </a:rPr>
              <a:t>Will adjust the results to “level the playing field”</a:t>
            </a:r>
          </a:p>
          <a:p>
            <a:pPr marL="800100" lvl="1" indent="-342900">
              <a:buFont typeface="Arial" panose="020B0604020202020204" pitchFamily="34" charset="0"/>
              <a:buChar char="•"/>
            </a:pPr>
            <a:r>
              <a:rPr lang="en-US" sz="4000" dirty="0">
                <a:solidFill>
                  <a:srgbClr val="2D262A"/>
                </a:solidFill>
                <a:latin typeface="Montserrat Classic"/>
              </a:rPr>
              <a:t>That is, adjust for factors not directly related to hospital performance</a:t>
            </a:r>
          </a:p>
          <a:p>
            <a:pPr marL="342900" indent="-342900">
              <a:buFont typeface="Arial" panose="020B0604020202020204" pitchFamily="34" charset="0"/>
              <a:buChar char="•"/>
            </a:pPr>
            <a:r>
              <a:rPr lang="en-US" sz="4000" b="1" dirty="0">
                <a:solidFill>
                  <a:srgbClr val="2D262A"/>
                </a:solidFill>
                <a:latin typeface="Montserrat Classic"/>
              </a:rPr>
              <a:t>Adjusted as needed for data comparability: </a:t>
            </a:r>
          </a:p>
          <a:p>
            <a:pPr marL="800100" lvl="1" indent="-342900">
              <a:buFont typeface="Arial" panose="020B0604020202020204" pitchFamily="34" charset="0"/>
              <a:buChar char="•"/>
            </a:pPr>
            <a:r>
              <a:rPr lang="en-US" sz="4000" dirty="0">
                <a:solidFill>
                  <a:srgbClr val="2D262A"/>
                </a:solidFill>
                <a:latin typeface="Montserrat Classic"/>
              </a:rPr>
              <a:t>Patient-mix</a:t>
            </a:r>
          </a:p>
          <a:p>
            <a:pPr marL="800100" lvl="1" indent="-342900">
              <a:buFont typeface="Arial" panose="020B0604020202020204" pitchFamily="34" charset="0"/>
              <a:buChar char="•"/>
            </a:pPr>
            <a:r>
              <a:rPr lang="en-US" sz="4000" dirty="0">
                <a:solidFill>
                  <a:srgbClr val="2D262A"/>
                </a:solidFill>
                <a:latin typeface="Montserrat Classic"/>
              </a:rPr>
              <a:t>Mode of administration</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251333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Adjust for Patient-Mix</a:t>
            </a:r>
          </a:p>
        </p:txBody>
      </p:sp>
      <p:sp>
        <p:nvSpPr>
          <p:cNvPr id="4" name="TextBox 4"/>
          <p:cNvSpPr txBox="1"/>
          <p:nvPr/>
        </p:nvSpPr>
        <p:spPr>
          <a:xfrm>
            <a:off x="1494449" y="2804167"/>
            <a:ext cx="16213502" cy="640175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200" b="1" dirty="0">
                <a:solidFill>
                  <a:srgbClr val="2D262A"/>
                </a:solidFill>
                <a:latin typeface="Montserrat Classic"/>
              </a:rPr>
              <a:t>Purpose</a:t>
            </a:r>
          </a:p>
          <a:p>
            <a:pPr marL="800100" lvl="1" indent="-342900">
              <a:buFont typeface="Arial" panose="020B0604020202020204" pitchFamily="34" charset="0"/>
              <a:buChar char="•"/>
            </a:pPr>
            <a:r>
              <a:rPr lang="en-US" sz="3200" dirty="0">
                <a:solidFill>
                  <a:srgbClr val="2D262A"/>
                </a:solidFill>
                <a:latin typeface="Montserrat Classic"/>
              </a:rPr>
              <a:t>Certain patient characteristics impact how someone might respond to the survey</a:t>
            </a:r>
          </a:p>
          <a:p>
            <a:pPr marL="342900" indent="-342900">
              <a:buFont typeface="Arial" panose="020B0604020202020204" pitchFamily="34" charset="0"/>
              <a:buChar char="•"/>
            </a:pPr>
            <a:r>
              <a:rPr lang="en-US" sz="3200" dirty="0">
                <a:solidFill>
                  <a:srgbClr val="2D262A"/>
                </a:solidFill>
                <a:latin typeface="Montserrat Classic"/>
              </a:rPr>
              <a:t>Patient-Mix Adjuster Variables</a:t>
            </a:r>
          </a:p>
          <a:p>
            <a:pPr marL="800100" lvl="1" indent="-342900">
              <a:buFont typeface="Arial" panose="020B0604020202020204" pitchFamily="34" charset="0"/>
              <a:buChar char="•"/>
            </a:pPr>
            <a:r>
              <a:rPr lang="en-US" sz="3200" dirty="0">
                <a:solidFill>
                  <a:srgbClr val="2D262A"/>
                </a:solidFill>
                <a:latin typeface="Montserrat Classic"/>
              </a:rPr>
              <a:t>Type of </a:t>
            </a:r>
            <a:r>
              <a:rPr lang="en-US" sz="3200" b="1" dirty="0">
                <a:solidFill>
                  <a:srgbClr val="2D262A"/>
                </a:solidFill>
                <a:latin typeface="Montserrat Classic"/>
              </a:rPr>
              <a:t>Service</a:t>
            </a:r>
            <a:r>
              <a:rPr lang="en-US" sz="3200" dirty="0">
                <a:solidFill>
                  <a:srgbClr val="2D262A"/>
                </a:solidFill>
                <a:latin typeface="Montserrat Classic"/>
              </a:rPr>
              <a:t> (Medical, Surgical, and Maternity Care)</a:t>
            </a:r>
          </a:p>
          <a:p>
            <a:pPr marL="800100" lvl="1" indent="-342900">
              <a:buFont typeface="Arial" panose="020B0604020202020204" pitchFamily="34" charset="0"/>
              <a:buChar char="•"/>
            </a:pPr>
            <a:r>
              <a:rPr lang="en-US" sz="3200" dirty="0">
                <a:solidFill>
                  <a:srgbClr val="2D262A"/>
                </a:solidFill>
                <a:latin typeface="Montserrat Classic"/>
              </a:rPr>
              <a:t>Gender</a:t>
            </a:r>
          </a:p>
          <a:p>
            <a:pPr marL="800100" lvl="1" indent="-342900">
              <a:buFont typeface="Arial" panose="020B0604020202020204" pitchFamily="34" charset="0"/>
              <a:buChar char="•"/>
            </a:pPr>
            <a:r>
              <a:rPr lang="en-US" sz="3200" b="1" dirty="0">
                <a:solidFill>
                  <a:srgbClr val="2D262A"/>
                </a:solidFill>
                <a:latin typeface="Montserrat Classic"/>
              </a:rPr>
              <a:t>Age</a:t>
            </a:r>
          </a:p>
          <a:p>
            <a:pPr marL="800100" lvl="1" indent="-342900">
              <a:buFont typeface="Arial" panose="020B0604020202020204" pitchFamily="34" charset="0"/>
              <a:buChar char="•"/>
            </a:pPr>
            <a:r>
              <a:rPr lang="en-US" sz="3200" b="1" dirty="0">
                <a:solidFill>
                  <a:srgbClr val="2D262A"/>
                </a:solidFill>
                <a:latin typeface="Montserrat Classic"/>
              </a:rPr>
              <a:t>Education</a:t>
            </a:r>
          </a:p>
          <a:p>
            <a:pPr marL="800100" lvl="1" indent="-342900">
              <a:buFont typeface="Arial" panose="020B0604020202020204" pitchFamily="34" charset="0"/>
              <a:buChar char="•"/>
            </a:pPr>
            <a:r>
              <a:rPr lang="en-US" sz="3200" dirty="0">
                <a:solidFill>
                  <a:srgbClr val="2D262A"/>
                </a:solidFill>
                <a:latin typeface="Montserrat Classic"/>
              </a:rPr>
              <a:t>Self-reported </a:t>
            </a:r>
            <a:r>
              <a:rPr lang="en-US" sz="3200" b="1" dirty="0">
                <a:solidFill>
                  <a:srgbClr val="2D262A"/>
                </a:solidFill>
                <a:latin typeface="Montserrat Classic"/>
              </a:rPr>
              <a:t>general health status</a:t>
            </a:r>
          </a:p>
          <a:p>
            <a:pPr marL="800100" lvl="1" indent="-342900">
              <a:buFont typeface="Arial" panose="020B0604020202020204" pitchFamily="34" charset="0"/>
              <a:buChar char="•"/>
            </a:pPr>
            <a:r>
              <a:rPr lang="en-US" sz="3200" b="1" dirty="0">
                <a:solidFill>
                  <a:srgbClr val="2D262A"/>
                </a:solidFill>
                <a:latin typeface="Montserrat Classic"/>
              </a:rPr>
              <a:t>Language</a:t>
            </a:r>
            <a:r>
              <a:rPr lang="en-US" sz="3200" dirty="0">
                <a:solidFill>
                  <a:srgbClr val="2D262A"/>
                </a:solidFill>
                <a:latin typeface="Montserrat Classic"/>
              </a:rPr>
              <a:t> – English, Spanish, Chinese, RVPO (Russian, Vietnamese, Portuguese, Other)</a:t>
            </a:r>
          </a:p>
          <a:p>
            <a:pPr marL="800100" lvl="1" indent="-342900">
              <a:buFont typeface="Arial" panose="020B0604020202020204" pitchFamily="34" charset="0"/>
              <a:buChar char="•"/>
            </a:pPr>
            <a:r>
              <a:rPr lang="en-US" sz="3200" b="1" dirty="0">
                <a:solidFill>
                  <a:srgbClr val="2D262A"/>
                </a:solidFill>
                <a:latin typeface="Montserrat Classic"/>
              </a:rPr>
              <a:t>Response Percentile </a:t>
            </a:r>
            <a:r>
              <a:rPr lang="en-US" sz="3200" dirty="0">
                <a:solidFill>
                  <a:srgbClr val="2D262A"/>
                </a:solidFill>
                <a:latin typeface="Montserrat Classic"/>
              </a:rPr>
              <a:t>(All completed surveys for a given month by hospital are ranked by lag time)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CF0E67FF-AF9E-0687-BB6E-FAF646B82CED}"/>
              </a:ext>
            </a:extLst>
          </p:cNvPr>
          <p:cNvSpPr txBox="1"/>
          <p:nvPr/>
        </p:nvSpPr>
        <p:spPr>
          <a:xfrm>
            <a:off x="1028700" y="9413890"/>
            <a:ext cx="17009698" cy="492443"/>
          </a:xfrm>
          <a:prstGeom prst="rect">
            <a:avLst/>
          </a:prstGeom>
        </p:spPr>
        <p:txBody>
          <a:bodyPr wrap="square" lIns="0" tIns="0" rIns="0" bIns="0" rtlCol="0" anchor="t">
            <a:spAutoFit/>
          </a:bodyPr>
          <a:lstStyle/>
          <a:p>
            <a:r>
              <a:rPr lang="en-US" sz="3200" dirty="0">
                <a:solidFill>
                  <a:srgbClr val="2D262A"/>
                </a:solidFill>
                <a:latin typeface="Montserrat Classic"/>
              </a:rPr>
              <a:t>Adjustments updated quarterly and published on </a:t>
            </a:r>
            <a:r>
              <a:rPr lang="en-US" sz="3200" dirty="0">
                <a:solidFill>
                  <a:srgbClr val="2D262A"/>
                </a:solidFill>
                <a:latin typeface="Montserrat Classic"/>
                <a:hlinkClick r:id="rId4"/>
              </a:rPr>
              <a:t>http://www.hcahpsonline.org</a:t>
            </a:r>
            <a:r>
              <a:rPr lang="en-US" sz="3200" dirty="0">
                <a:solidFill>
                  <a:srgbClr val="2D262A"/>
                </a:solidFill>
                <a:latin typeface="Montserrat Classic"/>
              </a:rPr>
              <a:t> </a:t>
            </a:r>
          </a:p>
        </p:txBody>
      </p:sp>
    </p:spTree>
    <p:extLst>
      <p:ext uri="{BB962C8B-B14F-4D97-AF65-F5344CB8AC3E}">
        <p14:creationId xmlns:p14="http://schemas.microsoft.com/office/powerpoint/2010/main" val="27939546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Requirement</a:t>
            </a:r>
          </a:p>
        </p:txBody>
      </p:sp>
      <p:sp>
        <p:nvSpPr>
          <p:cNvPr id="4" name="TextBox 4"/>
          <p:cNvSpPr txBox="1"/>
          <p:nvPr/>
        </p:nvSpPr>
        <p:spPr>
          <a:xfrm>
            <a:off x="1494449" y="2804167"/>
            <a:ext cx="16213502" cy="664797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600" dirty="0">
                <a:solidFill>
                  <a:srgbClr val="2D262A"/>
                </a:solidFill>
                <a:latin typeface="Montserrat Classic"/>
              </a:rPr>
              <a:t>Obtain at least 300 completed HCAHPS Surveys in a rolling four-quarter period.</a:t>
            </a:r>
          </a:p>
          <a:p>
            <a:pPr marL="342900" indent="-342900">
              <a:buFont typeface="Arial" panose="020B0604020202020204" pitchFamily="34" charset="0"/>
              <a:buChar char="•"/>
            </a:pPr>
            <a:r>
              <a:rPr lang="en-US" sz="3600" dirty="0">
                <a:solidFill>
                  <a:srgbClr val="2D262A"/>
                </a:solidFill>
                <a:latin typeface="Montserrat Classic"/>
              </a:rPr>
              <a:t>Small hospitals- if cannot obtain 300 completed surveys, sample all eligible discharges</a:t>
            </a:r>
            <a:br>
              <a:rPr lang="en-US" sz="3600" dirty="0">
                <a:solidFill>
                  <a:srgbClr val="2D262A"/>
                </a:solidFill>
                <a:latin typeface="Montserrat Classic"/>
              </a:rPr>
            </a:br>
            <a:endParaRPr lang="en-US" sz="3600" dirty="0">
              <a:solidFill>
                <a:srgbClr val="2D262A"/>
              </a:solidFill>
              <a:latin typeface="Montserrat Classic"/>
            </a:endParaRPr>
          </a:p>
          <a:p>
            <a:r>
              <a:rPr lang="en-US" sz="3600" b="1" dirty="0">
                <a:solidFill>
                  <a:srgbClr val="2D262A"/>
                </a:solidFill>
                <a:latin typeface="Montserrat Classic"/>
              </a:rPr>
              <a:t>Why 300?</a:t>
            </a:r>
            <a:br>
              <a:rPr lang="en-US" sz="3600" b="1" dirty="0">
                <a:solidFill>
                  <a:srgbClr val="2D262A"/>
                </a:solidFill>
                <a:latin typeface="Montserrat Classic"/>
              </a:rPr>
            </a:br>
            <a:endParaRPr lang="en-US" sz="3600" b="1" dirty="0">
              <a:solidFill>
                <a:srgbClr val="2D262A"/>
              </a:solidFill>
              <a:latin typeface="Montserrat Classic"/>
            </a:endParaRPr>
          </a:p>
          <a:p>
            <a:pPr marL="342900" indent="-342900">
              <a:buFont typeface="Arial" panose="020B0604020202020204" pitchFamily="34" charset="0"/>
              <a:buChar char="•"/>
            </a:pPr>
            <a:r>
              <a:rPr lang="en-US" sz="3600" dirty="0">
                <a:solidFill>
                  <a:srgbClr val="2D262A"/>
                </a:solidFill>
                <a:latin typeface="Montserrat Classic"/>
              </a:rPr>
              <a:t>For statistical precision of the ratings, based on a reliability criterion</a:t>
            </a:r>
          </a:p>
          <a:p>
            <a:pPr marL="342900" indent="-342900">
              <a:buFont typeface="Arial" panose="020B0604020202020204" pitchFamily="34" charset="0"/>
              <a:buChar char="•"/>
            </a:pPr>
            <a:r>
              <a:rPr lang="en-US" sz="3600" dirty="0">
                <a:solidFill>
                  <a:srgbClr val="2D262A"/>
                </a:solidFill>
                <a:latin typeface="Montserrat Classic"/>
              </a:rPr>
              <a:t>At least 300 completes ensures that the reliability for the publicly reported measures will be 0.80 or higher</a:t>
            </a:r>
          </a:p>
          <a:p>
            <a:pPr marL="800100" lvl="1" indent="-342900">
              <a:buFont typeface="Arial" panose="020B0604020202020204" pitchFamily="34" charset="0"/>
              <a:buChar char="•"/>
            </a:pPr>
            <a:r>
              <a:rPr lang="en-US" sz="3600" dirty="0">
                <a:solidFill>
                  <a:srgbClr val="2D262A"/>
                </a:solidFill>
                <a:latin typeface="Montserrat Classic"/>
              </a:rPr>
              <a:t>Calculate sample size based on target of 335 completes</a:t>
            </a:r>
          </a:p>
          <a:p>
            <a:pPr marL="1257300" lvl="2" indent="-342900">
              <a:buFont typeface="Arial" panose="020B0604020202020204" pitchFamily="34" charset="0"/>
              <a:buChar char="•"/>
            </a:pPr>
            <a:r>
              <a:rPr lang="en-US" sz="3600" dirty="0">
                <a:solidFill>
                  <a:srgbClr val="2D262A"/>
                </a:solidFill>
                <a:latin typeface="Montserrat Classic"/>
              </a:rPr>
              <a:t>To ensure attaining 300 completes most of the time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227931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00377"/>
            <a:ext cx="14820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HCAHPS Response Rate by Survey Mode - Average</a:t>
            </a:r>
          </a:p>
        </p:txBody>
      </p:sp>
      <p:sp>
        <p:nvSpPr>
          <p:cNvPr id="4" name="TextBox 4"/>
          <p:cNvSpPr txBox="1"/>
          <p:nvPr/>
        </p:nvSpPr>
        <p:spPr>
          <a:xfrm>
            <a:off x="1239226" y="3296840"/>
            <a:ext cx="16213502" cy="4924425"/>
          </a:xfrm>
          <a:prstGeom prst="rect">
            <a:avLst/>
          </a:prstGeom>
        </p:spPr>
        <p:txBody>
          <a:bodyPr wrap="square" lIns="0" tIns="0" rIns="0" bIns="0" rtlCol="0" anchor="t">
            <a:spAutoFit/>
          </a:bodyPr>
          <a:lstStyle/>
          <a:p>
            <a:r>
              <a:rPr lang="en-US" sz="4000" dirty="0">
                <a:solidFill>
                  <a:srgbClr val="2D262A"/>
                </a:solidFill>
                <a:latin typeface="Montserrat Classic"/>
              </a:rPr>
              <a:t>(April 2023 Public Reporting: Patients discharged from July 2021 to June 2022)</a:t>
            </a:r>
          </a:p>
          <a:p>
            <a:pPr marL="342900"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Mail Only: 21%</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Telephone Only: 25%</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Mixed Mode: 33%</a:t>
            </a:r>
          </a:p>
        </p:txBody>
      </p:sp>
      <p:grpSp>
        <p:nvGrpSpPr>
          <p:cNvPr id="10" name="Group 10"/>
          <p:cNvGrpSpPr/>
          <p:nvPr/>
        </p:nvGrpSpPr>
        <p:grpSpPr>
          <a:xfrm>
            <a:off x="14500955" y="272085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8181147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Reporting HCAHPS Results</a:t>
            </a:r>
          </a:p>
        </p:txBody>
      </p:sp>
      <p:sp>
        <p:nvSpPr>
          <p:cNvPr id="4" name="TextBox 4"/>
          <p:cNvSpPr txBox="1"/>
          <p:nvPr/>
        </p:nvSpPr>
        <p:spPr>
          <a:xfrm>
            <a:off x="1494449" y="2804167"/>
            <a:ext cx="16213502" cy="640175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200" dirty="0">
                <a:solidFill>
                  <a:srgbClr val="2D262A"/>
                </a:solidFill>
                <a:latin typeface="Montserrat Classic"/>
              </a:rPr>
              <a:t>Official HCAHPS Scores are publicly reported on Care Compare </a:t>
            </a:r>
            <a:r>
              <a:rPr lang="en-US" sz="3200" dirty="0">
                <a:solidFill>
                  <a:srgbClr val="2D262A"/>
                </a:solidFill>
                <a:latin typeface="Montserrat Classic"/>
                <a:hlinkClick r:id="rId2"/>
              </a:rPr>
              <a:t>https://www.medicare.gov/care-compare/</a:t>
            </a:r>
            <a:endParaRPr lang="en-US" sz="3200" dirty="0">
              <a:solidFill>
                <a:srgbClr val="2D262A"/>
              </a:solidFill>
              <a:latin typeface="Montserrat Classic"/>
            </a:endParaRPr>
          </a:p>
          <a:p>
            <a:pPr marL="342900" indent="-342900">
              <a:buFont typeface="Arial" panose="020B0604020202020204" pitchFamily="34" charset="0"/>
              <a:buChar char="•"/>
            </a:pPr>
            <a:r>
              <a:rPr lang="en-US" sz="3200" dirty="0">
                <a:solidFill>
                  <a:srgbClr val="2D262A"/>
                </a:solidFill>
                <a:latin typeface="Montserrat Classic"/>
              </a:rPr>
              <a:t>Also available in the Downloadable Data Base (DDB) located on </a:t>
            </a:r>
            <a:r>
              <a:rPr lang="en-US" sz="3200" dirty="0">
                <a:solidFill>
                  <a:srgbClr val="2D262A"/>
                </a:solidFill>
                <a:latin typeface="Montserrat Classic"/>
                <a:hlinkClick r:id="rId3"/>
              </a:rPr>
              <a:t>https://data.cms.gov/provider-data/</a:t>
            </a:r>
            <a:endParaRPr lang="en-US" sz="3200" dirty="0">
              <a:solidFill>
                <a:srgbClr val="2D262A"/>
              </a:solidFill>
              <a:latin typeface="Montserrat Classic"/>
            </a:endParaRPr>
          </a:p>
          <a:p>
            <a:pPr marL="342900" indent="-342900">
              <a:buFont typeface="Arial" panose="020B0604020202020204" pitchFamily="34" charset="0"/>
              <a:buChar char="•"/>
            </a:pPr>
            <a:r>
              <a:rPr lang="en-US" sz="3200" dirty="0">
                <a:solidFill>
                  <a:srgbClr val="2D262A"/>
                </a:solidFill>
                <a:latin typeface="Montserrat Classic"/>
              </a:rPr>
              <a:t>Results are reported for the 6 composites, two individual items and two global items</a:t>
            </a:r>
          </a:p>
          <a:p>
            <a:pPr marL="342900" indent="-342900">
              <a:buFont typeface="Arial" panose="020B0604020202020204" pitchFamily="34" charset="0"/>
              <a:buChar char="•"/>
            </a:pPr>
            <a:r>
              <a:rPr lang="en-US" sz="3200" dirty="0">
                <a:solidFill>
                  <a:srgbClr val="2D262A"/>
                </a:solidFill>
                <a:latin typeface="Montserrat Classic"/>
              </a:rPr>
              <a:t>Number of completed surveys and response rate also reported</a:t>
            </a:r>
          </a:p>
          <a:p>
            <a:pPr marL="342900" indent="-342900">
              <a:buFont typeface="Arial" panose="020B0604020202020204" pitchFamily="34" charset="0"/>
              <a:buChar char="•"/>
            </a:pPr>
            <a:r>
              <a:rPr lang="en-US" sz="3200" dirty="0">
                <a:solidFill>
                  <a:srgbClr val="2D262A"/>
                </a:solidFill>
                <a:latin typeface="Montserrat Classic"/>
              </a:rPr>
              <a:t>HCAHPS scores are reported</a:t>
            </a:r>
          </a:p>
          <a:p>
            <a:pPr marL="800100" lvl="1" indent="-342900">
              <a:buFont typeface="Arial" panose="020B0604020202020204" pitchFamily="34" charset="0"/>
              <a:buChar char="•"/>
            </a:pPr>
            <a:r>
              <a:rPr lang="en-US" sz="3200" dirty="0">
                <a:solidFill>
                  <a:srgbClr val="2D262A"/>
                </a:solidFill>
                <a:latin typeface="Montserrat Classic"/>
              </a:rPr>
              <a:t>Top-box, middle-box, bottom-box</a:t>
            </a:r>
          </a:p>
          <a:p>
            <a:pPr marL="800100" lvl="1" indent="-342900">
              <a:buFont typeface="Arial" panose="020B0604020202020204" pitchFamily="34" charset="0"/>
              <a:buChar char="•"/>
            </a:pPr>
            <a:r>
              <a:rPr lang="en-US" sz="3200" dirty="0">
                <a:solidFill>
                  <a:srgbClr val="2D262A"/>
                </a:solidFill>
                <a:latin typeface="Montserrat Classic"/>
              </a:rPr>
              <a:t>HCAHPS Star Ratings</a:t>
            </a:r>
          </a:p>
          <a:p>
            <a:pPr marL="1257300" lvl="2" indent="-342900">
              <a:buFont typeface="Arial" panose="020B0604020202020204" pitchFamily="34" charset="0"/>
              <a:buChar char="•"/>
            </a:pPr>
            <a:r>
              <a:rPr lang="en-US" sz="3200" dirty="0">
                <a:solidFill>
                  <a:srgbClr val="2D262A"/>
                </a:solidFill>
                <a:latin typeface="Montserrat Classic"/>
              </a:rPr>
              <a:t>10 HCAHPS measures</a:t>
            </a:r>
          </a:p>
          <a:p>
            <a:pPr marL="1257300" lvl="2" indent="-342900">
              <a:buFont typeface="Arial" panose="020B0604020202020204" pitchFamily="34" charset="0"/>
              <a:buChar char="•"/>
            </a:pPr>
            <a:r>
              <a:rPr lang="en-US" sz="3200" dirty="0">
                <a:solidFill>
                  <a:srgbClr val="2D262A"/>
                </a:solidFill>
                <a:latin typeface="Montserrat Classic"/>
              </a:rPr>
              <a:t>HCAHPS summary Star Rating</a:t>
            </a:r>
          </a:p>
          <a:p>
            <a:pPr marL="1257300" lvl="2" indent="-342900">
              <a:buFont typeface="Arial" panose="020B0604020202020204" pitchFamily="34" charset="0"/>
              <a:buChar char="•"/>
            </a:pPr>
            <a:r>
              <a:rPr lang="en-US" sz="3200" dirty="0">
                <a:solidFill>
                  <a:srgbClr val="2D262A"/>
                </a:solidFill>
                <a:latin typeface="Montserrat Classic"/>
              </a:rPr>
              <a:t>Linear mean scores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5876069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Reporting HCAHPS Results (cont’d)</a:t>
            </a:r>
          </a:p>
        </p:txBody>
      </p:sp>
      <p:sp>
        <p:nvSpPr>
          <p:cNvPr id="4" name="TextBox 4"/>
          <p:cNvSpPr txBox="1"/>
          <p:nvPr/>
        </p:nvSpPr>
        <p:spPr>
          <a:xfrm>
            <a:off x="1494449" y="3023797"/>
            <a:ext cx="16213502"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Results aggregated into rolling 4 quarters (12 months) by hospital</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Hospital’s results are displayed with national and state averages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Results are updated quarterly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8531937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Public Reporting Periods</a:t>
            </a:r>
          </a:p>
        </p:txBody>
      </p:sp>
      <p:sp>
        <p:nvSpPr>
          <p:cNvPr id="4" name="TextBox 4"/>
          <p:cNvSpPr txBox="1"/>
          <p:nvPr/>
        </p:nvSpPr>
        <p:spPr>
          <a:xfrm>
            <a:off x="1494449" y="3023797"/>
            <a:ext cx="15764851" cy="61555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Reporting is based on 12 months of discharges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Public Reporting occurs in January, April, July, and October</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b="1" dirty="0">
                <a:solidFill>
                  <a:srgbClr val="2D262A"/>
                </a:solidFill>
                <a:latin typeface="Montserrat Classic"/>
              </a:rPr>
              <a:t>HCAHPS PUBLIC REPORTING: July 2023</a:t>
            </a:r>
            <a:br>
              <a:rPr lang="en-US" sz="4000" b="1" dirty="0">
                <a:solidFill>
                  <a:srgbClr val="2D262A"/>
                </a:solidFill>
                <a:latin typeface="Montserrat Classic"/>
              </a:rPr>
            </a:br>
            <a:endParaRPr lang="en-US" sz="4000" b="1"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QUARTERS INCLUDED: 4Q21, 1Q22, 2Q22, 3Q22</a:t>
            </a:r>
          </a:p>
          <a:p>
            <a:pPr marL="342900" indent="-342900">
              <a:buFont typeface="Arial" panose="020B0604020202020204" pitchFamily="34" charset="0"/>
              <a:buChar char="•"/>
            </a:pPr>
            <a:endParaRPr lang="en-US" sz="4000" dirty="0">
              <a:solidFill>
                <a:srgbClr val="2D262A"/>
              </a:solidFill>
              <a:latin typeface="Montserrat Classic"/>
            </a:endParaRPr>
          </a:p>
          <a:p>
            <a:r>
              <a:rPr lang="en-US" sz="4000" dirty="0">
                <a:solidFill>
                  <a:srgbClr val="2D262A"/>
                </a:solidFill>
                <a:latin typeface="Montserrat Classic"/>
              </a:rPr>
              <a:t>Preview Reports available July 27, 2023, through August 25, 2023, for October release.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972491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Hospitals with Five or Fewer HCAHPS Eligible Patients in a Given Month</a:t>
            </a:r>
          </a:p>
        </p:txBody>
      </p:sp>
      <p:sp>
        <p:nvSpPr>
          <p:cNvPr id="4" name="TextBox 4"/>
          <p:cNvSpPr txBox="1"/>
          <p:nvPr/>
        </p:nvSpPr>
        <p:spPr>
          <a:xfrm>
            <a:off x="1494449" y="3453346"/>
            <a:ext cx="15764851"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Hospitals are not required to collect and submit HCAHPS data for that month.</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A header record must be submitted to the Quality Net Secure Portal through the HCAHPS Online Data Entry Tool or XML file submission.</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These hospitals can voluntarily collect and submit data for these months.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5030428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Suppression of Results: IPPS Hospitals</a:t>
            </a:r>
          </a:p>
        </p:txBody>
      </p:sp>
      <p:sp>
        <p:nvSpPr>
          <p:cNvPr id="4" name="TextBox 4"/>
          <p:cNvSpPr txBox="1"/>
          <p:nvPr/>
        </p:nvSpPr>
        <p:spPr>
          <a:xfrm>
            <a:off x="1494449" y="3023797"/>
            <a:ext cx="15764851"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IPPS hospitals </a:t>
            </a:r>
            <a:r>
              <a:rPr lang="en-US" sz="4000" b="1" dirty="0">
                <a:solidFill>
                  <a:srgbClr val="2D262A"/>
                </a:solidFill>
                <a:latin typeface="Montserrat Classic"/>
              </a:rPr>
              <a:t>cannot</a:t>
            </a:r>
            <a:r>
              <a:rPr lang="en-US" sz="4000" dirty="0">
                <a:solidFill>
                  <a:srgbClr val="2D262A"/>
                </a:solidFill>
                <a:latin typeface="Montserrat Classic"/>
              </a:rPr>
              <a:t> suppress their results from Hospital Compare</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Must withdraw from Hospital Inpatient Quality Reporting (IQR) program to suppress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5591206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Suppression of Results: CAHs</a:t>
            </a:r>
          </a:p>
        </p:txBody>
      </p:sp>
      <p:sp>
        <p:nvSpPr>
          <p:cNvPr id="4" name="TextBox 4"/>
          <p:cNvSpPr txBox="1"/>
          <p:nvPr/>
        </p:nvSpPr>
        <p:spPr>
          <a:xfrm>
            <a:off x="1494449" y="3023797"/>
            <a:ext cx="15764851" cy="61555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CAHs may suppress their results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Must suppress complete set of HCAHPS results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Will receive Footnote 5</a:t>
            </a:r>
            <a:br>
              <a:rPr lang="en-US" sz="4000" dirty="0">
                <a:solidFill>
                  <a:srgbClr val="2D262A"/>
                </a:solidFill>
                <a:latin typeface="Montserrat Classic"/>
              </a:rPr>
            </a:br>
            <a:endParaRPr lang="en-US" sz="4000" dirty="0">
              <a:solidFill>
                <a:srgbClr val="2D262A"/>
              </a:solidFill>
              <a:latin typeface="Montserrat Classic"/>
            </a:endParaRPr>
          </a:p>
          <a:p>
            <a:pPr marL="1257300" lvl="2" indent="-342900">
              <a:buFont typeface="Arial" panose="020B0604020202020204" pitchFamily="34" charset="0"/>
              <a:buChar char="•"/>
            </a:pPr>
            <a:r>
              <a:rPr lang="en-US" sz="4000" dirty="0">
                <a:solidFill>
                  <a:srgbClr val="2D262A"/>
                </a:solidFill>
                <a:latin typeface="Montserrat Classic"/>
              </a:rPr>
              <a:t>Results are not available for this reporting period</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To suppress results, a CAH must complete the appropriate pledge form and submit it to Quality Net Help Desk</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03337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D33C4A-C902-4866-B9F9-4E2A001A47BD}">
  <ds:schemaRefs>
    <ds:schemaRef ds:uri="http://schemas.microsoft.com/sharepoint/v3/contenttype/forms"/>
  </ds:schemaRefs>
</ds:datastoreItem>
</file>

<file path=customXml/itemProps2.xml><?xml version="1.0" encoding="utf-8"?>
<ds:datastoreItem xmlns:ds="http://schemas.openxmlformats.org/officeDocument/2006/customXml" ds:itemID="{09270E1E-004B-4600-BB27-3D82C5C19C17}">
  <ds:schemaRefs>
    <ds:schemaRef ds:uri="http://schemas.microsoft.com/office/2006/metadata/properties"/>
    <ds:schemaRef ds:uri="http://schemas.microsoft.com/office/infopath/2007/PartnerControls"/>
    <ds:schemaRef ds:uri="e11de594-a3b1-4008-a780-ca9741a96185"/>
    <ds:schemaRef ds:uri="93b2944e-2a71-41f0-bb35-6ef2c31de7bf"/>
  </ds:schemaRefs>
</ds:datastoreItem>
</file>

<file path=customXml/itemProps3.xml><?xml version="1.0" encoding="utf-8"?>
<ds:datastoreItem xmlns:ds="http://schemas.openxmlformats.org/officeDocument/2006/customXml" ds:itemID="{C9BEDF3A-575B-407E-9D94-CC0ED8419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e594-a3b1-4008-a780-ca9741a96185"/>
    <ds:schemaRef ds:uri="93b2944e-2a71-41f0-bb35-6ef2c31de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38282</TotalTime>
  <Words>6520</Words>
  <Application>Microsoft Office PowerPoint</Application>
  <PresentationFormat>Custom</PresentationFormat>
  <Paragraphs>672</Paragraphs>
  <Slides>120</Slides>
  <Notes>56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7" baseType="lpstr">
      <vt:lpstr>Montserrat Extra-Bold Bold</vt:lpstr>
      <vt:lpstr>Montserrat Extra-Bold</vt:lpstr>
      <vt:lpstr>Montserrat Classic</vt:lpstr>
      <vt:lpstr>Arial</vt:lpstr>
      <vt:lpstr>Calibri</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Amber Kavan</dc:creator>
  <cp:lastModifiedBy>Anne Timmerman</cp:lastModifiedBy>
  <cp:revision>51</cp:revision>
  <dcterms:created xsi:type="dcterms:W3CDTF">2006-08-16T00:00:00Z</dcterms:created>
  <dcterms:modified xsi:type="dcterms:W3CDTF">2024-08-13T15:14:26Z</dcterms:modified>
  <dc:identifier>DAFdG9NIIkM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MediaServiceImageTags">
    <vt:lpwstr/>
  </property>
</Properties>
</file>