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72" r:id="rId6"/>
    <p:sldId id="270" r:id="rId7"/>
    <p:sldId id="271" r:id="rId8"/>
    <p:sldId id="273" r:id="rId9"/>
    <p:sldId id="281" r:id="rId10"/>
    <p:sldId id="287" r:id="rId11"/>
    <p:sldId id="257" r:id="rId12"/>
    <p:sldId id="259" r:id="rId13"/>
    <p:sldId id="262" r:id="rId14"/>
    <p:sldId id="284" r:id="rId15"/>
    <p:sldId id="275" r:id="rId16"/>
    <p:sldId id="258" r:id="rId17"/>
    <p:sldId id="274" r:id="rId18"/>
    <p:sldId id="283" r:id="rId19"/>
    <p:sldId id="260" r:id="rId20"/>
    <p:sldId id="286" r:id="rId21"/>
    <p:sldId id="276" r:id="rId22"/>
    <p:sldId id="285" r:id="rId23"/>
    <p:sldId id="277" r:id="rId24"/>
    <p:sldId id="278" r:id="rId25"/>
    <p:sldId id="279" r:id="rId26"/>
    <p:sldId id="280" r:id="rId27"/>
    <p:sldId id="288"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321AA5-E6A4-4E45-921A-26DB37E31371}" v="564" dt="2023-10-25T19:34:34.9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Received Insulin - Averaged by Encounter</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'Charts - Insulin Only'!$A$10:$D$10</c:f>
              <c:strCache>
                <c:ptCount val="4"/>
                <c:pt idx="0">
                  <c:v>% Glucose &lt; 110</c:v>
                </c:pt>
                <c:pt idx="1">
                  <c:v>% Glucose 110-139</c:v>
                </c:pt>
                <c:pt idx="2">
                  <c:v>% Glucose 140 - 180</c:v>
                </c:pt>
                <c:pt idx="3">
                  <c:v>% Glucose &gt; 180</c:v>
                </c:pt>
              </c:strCache>
            </c:strRef>
          </c:cat>
          <c:val>
            <c:numRef>
              <c:f>'Charts - Insulin Only'!$A$11:$D$11</c:f>
              <c:numCache>
                <c:formatCode>0.00%</c:formatCode>
                <c:ptCount val="4"/>
                <c:pt idx="0">
                  <c:v>4.9658994032395563E-2</c:v>
                </c:pt>
                <c:pt idx="1">
                  <c:v>9.4330775788576293E-2</c:v>
                </c:pt>
                <c:pt idx="2">
                  <c:v>0.20582551861324239</c:v>
                </c:pt>
                <c:pt idx="3">
                  <c:v>0.65018471156578583</c:v>
                </c:pt>
              </c:numCache>
            </c:numRef>
          </c:val>
          <c:extLst>
            <c:ext xmlns:c16="http://schemas.microsoft.com/office/drawing/2014/chart" uri="{C3380CC4-5D6E-409C-BE32-E72D297353CC}">
              <c16:uniqueId val="{00000000-8515-499B-B797-E6F25665976F}"/>
            </c:ext>
          </c:extLst>
        </c:ser>
        <c:dLbls>
          <c:dLblPos val="inEnd"/>
          <c:showLegendKey val="0"/>
          <c:showVal val="1"/>
          <c:showCatName val="0"/>
          <c:showSerName val="0"/>
          <c:showPercent val="0"/>
          <c:showBubbleSize val="0"/>
        </c:dLbls>
        <c:gapWidth val="65"/>
        <c:axId val="1501871887"/>
        <c:axId val="1608077935"/>
      </c:barChart>
      <c:catAx>
        <c:axId val="1501871887"/>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608077935"/>
        <c:crosses val="autoZero"/>
        <c:auto val="1"/>
        <c:lblAlgn val="ctr"/>
        <c:lblOffset val="100"/>
        <c:noMultiLvlLbl val="0"/>
      </c:catAx>
      <c:valAx>
        <c:axId val="1608077935"/>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1501871887"/>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66387D-B89B-481D-A050-1940411A3851}"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5B3DCC4-F83C-48E3-B90A-C5C73CECDDF2}">
      <dgm:prSet phldrT="[Text]"/>
      <dgm:spPr/>
      <dgm:t>
        <a:bodyPr/>
        <a:lstStyle/>
        <a:p>
          <a:pPr>
            <a:lnSpc>
              <a:spcPct val="100000"/>
            </a:lnSpc>
            <a:defRPr b="1"/>
          </a:pPr>
          <a:r>
            <a:rPr lang="en-US" b="0" dirty="0">
              <a:latin typeface="Calibri Light" panose="020F0302020204030204" pitchFamily="34" charset="0"/>
              <a:cs typeface="Calibri Light" panose="020F0302020204030204" pitchFamily="34" charset="0"/>
            </a:rPr>
            <a:t>Provider places Insulin Orders via Order Set</a:t>
          </a:r>
        </a:p>
      </dgm:t>
    </dgm:pt>
    <dgm:pt modelId="{B4C802EC-6E89-424F-AD6C-CC2886DA47B1}" type="parTrans" cxnId="{ADF36186-A12F-440D-970F-8D8F0F69A2D4}">
      <dgm:prSet/>
      <dgm:spPr/>
      <dgm:t>
        <a:bodyPr/>
        <a:lstStyle/>
        <a:p>
          <a:endParaRPr lang="en-US"/>
        </a:p>
      </dgm:t>
    </dgm:pt>
    <dgm:pt modelId="{F51514B1-49A9-42B5-AB33-76C7329E63C3}" type="sibTrans" cxnId="{ADF36186-A12F-440D-970F-8D8F0F69A2D4}">
      <dgm:prSet/>
      <dgm:spPr/>
      <dgm:t>
        <a:bodyPr/>
        <a:lstStyle/>
        <a:p>
          <a:endParaRPr lang="en-US"/>
        </a:p>
      </dgm:t>
    </dgm:pt>
    <dgm:pt modelId="{527CC690-5058-4A29-BE93-2CAA30F46C6F}">
      <dgm:prSet phldrT="[Text]"/>
      <dgm:spPr/>
      <dgm:t>
        <a:bodyPr/>
        <a:lstStyle/>
        <a:p>
          <a:pPr>
            <a:lnSpc>
              <a:spcPct val="100000"/>
            </a:lnSpc>
            <a:defRPr b="1"/>
          </a:pPr>
          <a:r>
            <a:rPr lang="en-US" b="0" dirty="0">
              <a:latin typeface="Calibri Light" panose="020F0302020204030204" pitchFamily="34" charset="0"/>
              <a:cs typeface="Calibri Light" panose="020F0302020204030204" pitchFamily="34" charset="0"/>
            </a:rPr>
            <a:t>Pre-meal blood glucose recorded</a:t>
          </a:r>
        </a:p>
      </dgm:t>
    </dgm:pt>
    <dgm:pt modelId="{8F89D26A-3269-4FFE-8C78-4F8A6F9665E5}" type="parTrans" cxnId="{41B51C26-24B0-4ECD-B738-CFD7BD69EC72}">
      <dgm:prSet/>
      <dgm:spPr/>
      <dgm:t>
        <a:bodyPr/>
        <a:lstStyle/>
        <a:p>
          <a:endParaRPr lang="en-US"/>
        </a:p>
      </dgm:t>
    </dgm:pt>
    <dgm:pt modelId="{1F02A77C-F5CC-4405-8DF6-741E0FD1DD9F}" type="sibTrans" cxnId="{41B51C26-24B0-4ECD-B738-CFD7BD69EC72}">
      <dgm:prSet/>
      <dgm:spPr/>
      <dgm:t>
        <a:bodyPr/>
        <a:lstStyle/>
        <a:p>
          <a:endParaRPr lang="en-US"/>
        </a:p>
      </dgm:t>
    </dgm:pt>
    <dgm:pt modelId="{81CA25E9-21F6-4851-8749-36D023A6E436}">
      <dgm:prSet phldrT="[Text]"/>
      <dgm:spPr/>
      <dgm:t>
        <a:bodyPr/>
        <a:lstStyle/>
        <a:p>
          <a:pPr>
            <a:lnSpc>
              <a:spcPct val="100000"/>
            </a:lnSpc>
            <a:defRPr b="1"/>
          </a:pPr>
          <a:r>
            <a:rPr lang="en-US" b="0" dirty="0">
              <a:latin typeface="Calibri Light" panose="020F0302020204030204" pitchFamily="34" charset="0"/>
              <a:cs typeface="Calibri Light" panose="020F0302020204030204" pitchFamily="34" charset="0"/>
            </a:rPr>
            <a:t>Patient eats</a:t>
          </a:r>
        </a:p>
      </dgm:t>
    </dgm:pt>
    <dgm:pt modelId="{64923B21-92CA-4434-8CE6-8B166666C8E0}" type="parTrans" cxnId="{3D714701-6A33-43EB-97DB-87E866B535F2}">
      <dgm:prSet/>
      <dgm:spPr/>
      <dgm:t>
        <a:bodyPr/>
        <a:lstStyle/>
        <a:p>
          <a:endParaRPr lang="en-US"/>
        </a:p>
      </dgm:t>
    </dgm:pt>
    <dgm:pt modelId="{C30F9D1B-5A70-41B4-80E8-00E4A25AE8D5}" type="sibTrans" cxnId="{3D714701-6A33-43EB-97DB-87E866B535F2}">
      <dgm:prSet/>
      <dgm:spPr/>
      <dgm:t>
        <a:bodyPr/>
        <a:lstStyle/>
        <a:p>
          <a:endParaRPr lang="en-US"/>
        </a:p>
      </dgm:t>
    </dgm:pt>
    <dgm:pt modelId="{79721087-B4D6-4791-B831-6C5FAA3B61BF}">
      <dgm:prSet phldrT="[Text]"/>
      <dgm:spPr/>
      <dgm:t>
        <a:bodyPr/>
        <a:lstStyle/>
        <a:p>
          <a:pPr>
            <a:lnSpc>
              <a:spcPct val="100000"/>
            </a:lnSpc>
            <a:defRPr b="1"/>
          </a:pPr>
          <a:r>
            <a:rPr lang="en-US" b="0" dirty="0">
              <a:latin typeface="Calibri Light" panose="020F0302020204030204" pitchFamily="34" charset="0"/>
              <a:cs typeface="Calibri Light" panose="020F0302020204030204" pitchFamily="34" charset="0"/>
            </a:rPr>
            <a:t>Total grams of carbs in meal &amp; percent eaten recorded by CNA</a:t>
          </a:r>
        </a:p>
      </dgm:t>
    </dgm:pt>
    <dgm:pt modelId="{C35D4126-FD5B-4F55-87BE-1E25F99332B8}" type="parTrans" cxnId="{35807E8E-E62F-4612-9DDE-FBB726E255E9}">
      <dgm:prSet/>
      <dgm:spPr/>
      <dgm:t>
        <a:bodyPr/>
        <a:lstStyle/>
        <a:p>
          <a:endParaRPr lang="en-US"/>
        </a:p>
      </dgm:t>
    </dgm:pt>
    <dgm:pt modelId="{E17277D9-18AC-47F7-8B22-28E568782CB1}" type="sibTrans" cxnId="{35807E8E-E62F-4612-9DDE-FBB726E255E9}">
      <dgm:prSet/>
      <dgm:spPr/>
      <dgm:t>
        <a:bodyPr/>
        <a:lstStyle/>
        <a:p>
          <a:endParaRPr lang="en-US"/>
        </a:p>
      </dgm:t>
    </dgm:pt>
    <dgm:pt modelId="{88812F05-40B2-4A89-B939-B3F4B525955A}">
      <dgm:prSet phldrT="[Text]"/>
      <dgm:spPr/>
      <dgm:t>
        <a:bodyPr/>
        <a:lstStyle/>
        <a:p>
          <a:pPr>
            <a:lnSpc>
              <a:spcPct val="100000"/>
            </a:lnSpc>
            <a:defRPr b="1"/>
          </a:pPr>
          <a:r>
            <a:rPr lang="en-US" b="0" dirty="0">
              <a:latin typeface="Calibri Light" panose="020F0302020204030204" pitchFamily="34" charset="0"/>
              <a:cs typeface="Calibri Light" panose="020F0302020204030204" pitchFamily="34" charset="0"/>
            </a:rPr>
            <a:t>Carb count &amp; correction insulin determined via calculator and given as a single injection.</a:t>
          </a:r>
        </a:p>
      </dgm:t>
    </dgm:pt>
    <dgm:pt modelId="{F7995E8C-FB5A-4E7C-AF3E-D4FEB7C5967C}" type="parTrans" cxnId="{97EDF20E-6A80-43D6-AE24-F6211D95A936}">
      <dgm:prSet/>
      <dgm:spPr/>
      <dgm:t>
        <a:bodyPr/>
        <a:lstStyle/>
        <a:p>
          <a:endParaRPr lang="en-US"/>
        </a:p>
      </dgm:t>
    </dgm:pt>
    <dgm:pt modelId="{C6A95AD1-29C8-4470-AC98-DBAF710A0EFC}" type="sibTrans" cxnId="{97EDF20E-6A80-43D6-AE24-F6211D95A936}">
      <dgm:prSet/>
      <dgm:spPr/>
      <dgm:t>
        <a:bodyPr/>
        <a:lstStyle/>
        <a:p>
          <a:endParaRPr lang="en-US"/>
        </a:p>
      </dgm:t>
    </dgm:pt>
    <dgm:pt modelId="{43A12DA0-D2BE-4D3E-B8C8-95EF6E6FEE3A}" type="pres">
      <dgm:prSet presAssocID="{6D66387D-B89B-481D-A050-1940411A3851}" presName="root" presStyleCnt="0">
        <dgm:presLayoutVars>
          <dgm:dir/>
          <dgm:resizeHandles val="exact"/>
        </dgm:presLayoutVars>
      </dgm:prSet>
      <dgm:spPr/>
    </dgm:pt>
    <dgm:pt modelId="{783AA5D9-365D-47DA-A6FD-D47E2AA6AD13}" type="pres">
      <dgm:prSet presAssocID="{F5B3DCC4-F83C-48E3-B90A-C5C73CECDDF2}" presName="compNode" presStyleCnt="0"/>
      <dgm:spPr/>
    </dgm:pt>
    <dgm:pt modelId="{75AC78E6-146E-48FA-9653-D3284FB0A7B2}" type="pres">
      <dgm:prSet presAssocID="{F5B3DCC4-F83C-48E3-B90A-C5C73CECDDF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FD7CBF81-A942-4D83-B773-BB9FC56EFB3E}" type="pres">
      <dgm:prSet presAssocID="{F5B3DCC4-F83C-48E3-B90A-C5C73CECDDF2}" presName="iconSpace" presStyleCnt="0"/>
      <dgm:spPr/>
    </dgm:pt>
    <dgm:pt modelId="{49D87866-5359-4F3B-B3C3-EB6733839BCA}" type="pres">
      <dgm:prSet presAssocID="{F5B3DCC4-F83C-48E3-B90A-C5C73CECDDF2}" presName="parTx" presStyleLbl="revTx" presStyleIdx="0" presStyleCnt="10">
        <dgm:presLayoutVars>
          <dgm:chMax val="0"/>
          <dgm:chPref val="0"/>
        </dgm:presLayoutVars>
      </dgm:prSet>
      <dgm:spPr/>
    </dgm:pt>
    <dgm:pt modelId="{65B3DB18-F103-4BCF-B879-D0B003C2200F}" type="pres">
      <dgm:prSet presAssocID="{F5B3DCC4-F83C-48E3-B90A-C5C73CECDDF2}" presName="txSpace" presStyleCnt="0"/>
      <dgm:spPr/>
    </dgm:pt>
    <dgm:pt modelId="{A628F092-82E5-4E6E-B3DB-1443C0E36A29}" type="pres">
      <dgm:prSet presAssocID="{F5B3DCC4-F83C-48E3-B90A-C5C73CECDDF2}" presName="desTx" presStyleLbl="revTx" presStyleIdx="1" presStyleCnt="10">
        <dgm:presLayoutVars/>
      </dgm:prSet>
      <dgm:spPr/>
    </dgm:pt>
    <dgm:pt modelId="{A7866D45-409C-4A9B-A355-23BF17A5E7FE}" type="pres">
      <dgm:prSet presAssocID="{F51514B1-49A9-42B5-AB33-76C7329E63C3}" presName="sibTrans" presStyleCnt="0"/>
      <dgm:spPr/>
    </dgm:pt>
    <dgm:pt modelId="{1058FEC7-74AF-4E36-802E-CF4C34B3FADC}" type="pres">
      <dgm:prSet presAssocID="{527CC690-5058-4A29-BE93-2CAA30F46C6F}" presName="compNode" presStyleCnt="0"/>
      <dgm:spPr/>
    </dgm:pt>
    <dgm:pt modelId="{13B48BB7-B116-4B79-878A-9368DCD65434}" type="pres">
      <dgm:prSet presAssocID="{527CC690-5058-4A29-BE93-2CAA30F46C6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edle"/>
        </a:ext>
      </dgm:extLst>
    </dgm:pt>
    <dgm:pt modelId="{CDF70FE4-492F-4803-BD67-90FC984B7F20}" type="pres">
      <dgm:prSet presAssocID="{527CC690-5058-4A29-BE93-2CAA30F46C6F}" presName="iconSpace" presStyleCnt="0"/>
      <dgm:spPr/>
    </dgm:pt>
    <dgm:pt modelId="{FE9F6B75-70D8-4482-BCCE-C3F60EB4C986}" type="pres">
      <dgm:prSet presAssocID="{527CC690-5058-4A29-BE93-2CAA30F46C6F}" presName="parTx" presStyleLbl="revTx" presStyleIdx="2" presStyleCnt="10">
        <dgm:presLayoutVars>
          <dgm:chMax val="0"/>
          <dgm:chPref val="0"/>
        </dgm:presLayoutVars>
      </dgm:prSet>
      <dgm:spPr/>
    </dgm:pt>
    <dgm:pt modelId="{2BB1DBD0-7293-4168-B5C3-AF2709485DFD}" type="pres">
      <dgm:prSet presAssocID="{527CC690-5058-4A29-BE93-2CAA30F46C6F}" presName="txSpace" presStyleCnt="0"/>
      <dgm:spPr/>
    </dgm:pt>
    <dgm:pt modelId="{8EE7D352-4240-4644-9451-71740C0E0855}" type="pres">
      <dgm:prSet presAssocID="{527CC690-5058-4A29-BE93-2CAA30F46C6F}" presName="desTx" presStyleLbl="revTx" presStyleIdx="3" presStyleCnt="10">
        <dgm:presLayoutVars/>
      </dgm:prSet>
      <dgm:spPr/>
    </dgm:pt>
    <dgm:pt modelId="{0FD703DF-9440-4664-9E9B-CE122CE8053D}" type="pres">
      <dgm:prSet presAssocID="{1F02A77C-F5CC-4405-8DF6-741E0FD1DD9F}" presName="sibTrans" presStyleCnt="0"/>
      <dgm:spPr/>
    </dgm:pt>
    <dgm:pt modelId="{6F9452D2-D737-420E-958E-3294E8FDD83A}" type="pres">
      <dgm:prSet presAssocID="{81CA25E9-21F6-4851-8749-36D023A6E436}" presName="compNode" presStyleCnt="0"/>
      <dgm:spPr/>
    </dgm:pt>
    <dgm:pt modelId="{D412FB94-A670-44BC-A818-215059240B4F}" type="pres">
      <dgm:prSet presAssocID="{81CA25E9-21F6-4851-8749-36D023A6E43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k and knife"/>
        </a:ext>
      </dgm:extLst>
    </dgm:pt>
    <dgm:pt modelId="{5689CA67-AA79-474A-AB2C-C48426929791}" type="pres">
      <dgm:prSet presAssocID="{81CA25E9-21F6-4851-8749-36D023A6E436}" presName="iconSpace" presStyleCnt="0"/>
      <dgm:spPr/>
    </dgm:pt>
    <dgm:pt modelId="{8142F870-DE43-48ED-AE05-4A98C7C1EFB1}" type="pres">
      <dgm:prSet presAssocID="{81CA25E9-21F6-4851-8749-36D023A6E436}" presName="parTx" presStyleLbl="revTx" presStyleIdx="4" presStyleCnt="10">
        <dgm:presLayoutVars>
          <dgm:chMax val="0"/>
          <dgm:chPref val="0"/>
        </dgm:presLayoutVars>
      </dgm:prSet>
      <dgm:spPr/>
    </dgm:pt>
    <dgm:pt modelId="{697E52E1-51F0-4C88-A361-BE01C20551A8}" type="pres">
      <dgm:prSet presAssocID="{81CA25E9-21F6-4851-8749-36D023A6E436}" presName="txSpace" presStyleCnt="0"/>
      <dgm:spPr/>
    </dgm:pt>
    <dgm:pt modelId="{567381A4-3175-4396-9B2D-2B384F157289}" type="pres">
      <dgm:prSet presAssocID="{81CA25E9-21F6-4851-8749-36D023A6E436}" presName="desTx" presStyleLbl="revTx" presStyleIdx="5" presStyleCnt="10">
        <dgm:presLayoutVars/>
      </dgm:prSet>
      <dgm:spPr/>
    </dgm:pt>
    <dgm:pt modelId="{17D59B26-A484-47CB-9A79-52565DC32EAA}" type="pres">
      <dgm:prSet presAssocID="{C30F9D1B-5A70-41B4-80E8-00E4A25AE8D5}" presName="sibTrans" presStyleCnt="0"/>
      <dgm:spPr/>
    </dgm:pt>
    <dgm:pt modelId="{FBB121CB-8AF7-462F-8949-BA9FA780C38B}" type="pres">
      <dgm:prSet presAssocID="{79721087-B4D6-4791-B831-6C5FAA3B61BF}" presName="compNode" presStyleCnt="0"/>
      <dgm:spPr/>
    </dgm:pt>
    <dgm:pt modelId="{B31CF128-816C-4D0D-A45A-AFBDA5C26965}" type="pres">
      <dgm:prSet presAssocID="{79721087-B4D6-4791-B831-6C5FAA3B61B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asta"/>
        </a:ext>
      </dgm:extLst>
    </dgm:pt>
    <dgm:pt modelId="{D73D5E4B-5AEC-4257-8316-D0004FA5B70D}" type="pres">
      <dgm:prSet presAssocID="{79721087-B4D6-4791-B831-6C5FAA3B61BF}" presName="iconSpace" presStyleCnt="0"/>
      <dgm:spPr/>
    </dgm:pt>
    <dgm:pt modelId="{F68F1F98-7C8E-44C0-BFAC-C638D5CD99A8}" type="pres">
      <dgm:prSet presAssocID="{79721087-B4D6-4791-B831-6C5FAA3B61BF}" presName="parTx" presStyleLbl="revTx" presStyleIdx="6" presStyleCnt="10">
        <dgm:presLayoutVars>
          <dgm:chMax val="0"/>
          <dgm:chPref val="0"/>
        </dgm:presLayoutVars>
      </dgm:prSet>
      <dgm:spPr/>
    </dgm:pt>
    <dgm:pt modelId="{C1D16FFA-8B1C-479A-A6F1-CB81464838F1}" type="pres">
      <dgm:prSet presAssocID="{79721087-B4D6-4791-B831-6C5FAA3B61BF}" presName="txSpace" presStyleCnt="0"/>
      <dgm:spPr/>
    </dgm:pt>
    <dgm:pt modelId="{2447F04E-4B5E-40B1-A183-C3CE4D30A2E5}" type="pres">
      <dgm:prSet presAssocID="{79721087-B4D6-4791-B831-6C5FAA3B61BF}" presName="desTx" presStyleLbl="revTx" presStyleIdx="7" presStyleCnt="10">
        <dgm:presLayoutVars/>
      </dgm:prSet>
      <dgm:spPr/>
    </dgm:pt>
    <dgm:pt modelId="{94EC5BBC-45DF-402D-9120-5CAED0E54DF1}" type="pres">
      <dgm:prSet presAssocID="{E17277D9-18AC-47F7-8B22-28E568782CB1}" presName="sibTrans" presStyleCnt="0"/>
      <dgm:spPr/>
    </dgm:pt>
    <dgm:pt modelId="{548D371F-1961-48C6-902B-BE48BE65D615}" type="pres">
      <dgm:prSet presAssocID="{88812F05-40B2-4A89-B939-B3F4B525955A}" presName="compNode" presStyleCnt="0"/>
      <dgm:spPr/>
    </dgm:pt>
    <dgm:pt modelId="{E24B42D0-634D-4936-9F5D-EAAE70BFC2AE}" type="pres">
      <dgm:prSet presAssocID="{88812F05-40B2-4A89-B939-B3F4B525955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alculator"/>
        </a:ext>
      </dgm:extLst>
    </dgm:pt>
    <dgm:pt modelId="{F1E96743-98B9-4690-A5B1-6CF670956B34}" type="pres">
      <dgm:prSet presAssocID="{88812F05-40B2-4A89-B939-B3F4B525955A}" presName="iconSpace" presStyleCnt="0"/>
      <dgm:spPr/>
    </dgm:pt>
    <dgm:pt modelId="{31A8223A-BFB5-40B8-8A95-118437C2F527}" type="pres">
      <dgm:prSet presAssocID="{88812F05-40B2-4A89-B939-B3F4B525955A}" presName="parTx" presStyleLbl="revTx" presStyleIdx="8" presStyleCnt="10">
        <dgm:presLayoutVars>
          <dgm:chMax val="0"/>
          <dgm:chPref val="0"/>
        </dgm:presLayoutVars>
      </dgm:prSet>
      <dgm:spPr/>
    </dgm:pt>
    <dgm:pt modelId="{51FF7618-9F25-4BA6-885A-164A0A9CABDD}" type="pres">
      <dgm:prSet presAssocID="{88812F05-40B2-4A89-B939-B3F4B525955A}" presName="txSpace" presStyleCnt="0"/>
      <dgm:spPr/>
    </dgm:pt>
    <dgm:pt modelId="{3DA9CF4D-2CF4-4B7E-B6AD-553D9D766994}" type="pres">
      <dgm:prSet presAssocID="{88812F05-40B2-4A89-B939-B3F4B525955A}" presName="desTx" presStyleLbl="revTx" presStyleIdx="9" presStyleCnt="10">
        <dgm:presLayoutVars/>
      </dgm:prSet>
      <dgm:spPr/>
    </dgm:pt>
  </dgm:ptLst>
  <dgm:cxnLst>
    <dgm:cxn modelId="{3D714701-6A33-43EB-97DB-87E866B535F2}" srcId="{6D66387D-B89B-481D-A050-1940411A3851}" destId="{81CA25E9-21F6-4851-8749-36D023A6E436}" srcOrd="2" destOrd="0" parTransId="{64923B21-92CA-4434-8CE6-8B166666C8E0}" sibTransId="{C30F9D1B-5A70-41B4-80E8-00E4A25AE8D5}"/>
    <dgm:cxn modelId="{6042F40A-60E7-4267-825E-09E7BD9E564F}" type="presOf" srcId="{88812F05-40B2-4A89-B939-B3F4B525955A}" destId="{31A8223A-BFB5-40B8-8A95-118437C2F527}" srcOrd="0" destOrd="0" presId="urn:microsoft.com/office/officeart/2018/5/layout/CenteredIconLabelDescriptionList"/>
    <dgm:cxn modelId="{97EDF20E-6A80-43D6-AE24-F6211D95A936}" srcId="{6D66387D-B89B-481D-A050-1940411A3851}" destId="{88812F05-40B2-4A89-B939-B3F4B525955A}" srcOrd="4" destOrd="0" parTransId="{F7995E8C-FB5A-4E7C-AF3E-D4FEB7C5967C}" sibTransId="{C6A95AD1-29C8-4470-AC98-DBAF710A0EFC}"/>
    <dgm:cxn modelId="{41B51C26-24B0-4ECD-B738-CFD7BD69EC72}" srcId="{6D66387D-B89B-481D-A050-1940411A3851}" destId="{527CC690-5058-4A29-BE93-2CAA30F46C6F}" srcOrd="1" destOrd="0" parTransId="{8F89D26A-3269-4FFE-8C78-4F8A6F9665E5}" sibTransId="{1F02A77C-F5CC-4405-8DF6-741E0FD1DD9F}"/>
    <dgm:cxn modelId="{E29B8E2F-75EF-435F-8916-C15475F2588E}" type="presOf" srcId="{79721087-B4D6-4791-B831-6C5FAA3B61BF}" destId="{F68F1F98-7C8E-44C0-BFAC-C638D5CD99A8}" srcOrd="0" destOrd="0" presId="urn:microsoft.com/office/officeart/2018/5/layout/CenteredIconLabelDescriptionList"/>
    <dgm:cxn modelId="{81037633-41B2-41A5-8BDF-554D7056347E}" type="presOf" srcId="{6D66387D-B89B-481D-A050-1940411A3851}" destId="{43A12DA0-D2BE-4D3E-B8C8-95EF6E6FEE3A}" srcOrd="0" destOrd="0" presId="urn:microsoft.com/office/officeart/2018/5/layout/CenteredIconLabelDescriptionList"/>
    <dgm:cxn modelId="{C6D5955F-3C0D-4FD4-BEBA-CE17BC3ED29D}" type="presOf" srcId="{81CA25E9-21F6-4851-8749-36D023A6E436}" destId="{8142F870-DE43-48ED-AE05-4A98C7C1EFB1}" srcOrd="0" destOrd="0" presId="urn:microsoft.com/office/officeart/2018/5/layout/CenteredIconLabelDescriptionList"/>
    <dgm:cxn modelId="{2A896A60-C9F9-4D04-933D-889971DBC2C9}" type="presOf" srcId="{527CC690-5058-4A29-BE93-2CAA30F46C6F}" destId="{FE9F6B75-70D8-4482-BCCE-C3F60EB4C986}" srcOrd="0" destOrd="0" presId="urn:microsoft.com/office/officeart/2018/5/layout/CenteredIconLabelDescriptionList"/>
    <dgm:cxn modelId="{0343EF51-0D5D-49E1-83BB-0F79BA52EEB3}" type="presOf" srcId="{F5B3DCC4-F83C-48E3-B90A-C5C73CECDDF2}" destId="{49D87866-5359-4F3B-B3C3-EB6733839BCA}" srcOrd="0" destOrd="0" presId="urn:microsoft.com/office/officeart/2018/5/layout/CenteredIconLabelDescriptionList"/>
    <dgm:cxn modelId="{ADF36186-A12F-440D-970F-8D8F0F69A2D4}" srcId="{6D66387D-B89B-481D-A050-1940411A3851}" destId="{F5B3DCC4-F83C-48E3-B90A-C5C73CECDDF2}" srcOrd="0" destOrd="0" parTransId="{B4C802EC-6E89-424F-AD6C-CC2886DA47B1}" sibTransId="{F51514B1-49A9-42B5-AB33-76C7329E63C3}"/>
    <dgm:cxn modelId="{35807E8E-E62F-4612-9DDE-FBB726E255E9}" srcId="{6D66387D-B89B-481D-A050-1940411A3851}" destId="{79721087-B4D6-4791-B831-6C5FAA3B61BF}" srcOrd="3" destOrd="0" parTransId="{C35D4126-FD5B-4F55-87BE-1E25F99332B8}" sibTransId="{E17277D9-18AC-47F7-8B22-28E568782CB1}"/>
    <dgm:cxn modelId="{79709D3F-3CC0-4A7B-AF99-942FC4314374}" type="presParOf" srcId="{43A12DA0-D2BE-4D3E-B8C8-95EF6E6FEE3A}" destId="{783AA5D9-365D-47DA-A6FD-D47E2AA6AD13}" srcOrd="0" destOrd="0" presId="urn:microsoft.com/office/officeart/2018/5/layout/CenteredIconLabelDescriptionList"/>
    <dgm:cxn modelId="{3BD7882E-E198-47E4-A214-3C59DC39CD36}" type="presParOf" srcId="{783AA5D9-365D-47DA-A6FD-D47E2AA6AD13}" destId="{75AC78E6-146E-48FA-9653-D3284FB0A7B2}" srcOrd="0" destOrd="0" presId="urn:microsoft.com/office/officeart/2018/5/layout/CenteredIconLabelDescriptionList"/>
    <dgm:cxn modelId="{98F1C265-CC76-4F65-8462-EA4D9ABDF4CC}" type="presParOf" srcId="{783AA5D9-365D-47DA-A6FD-D47E2AA6AD13}" destId="{FD7CBF81-A942-4D83-B773-BB9FC56EFB3E}" srcOrd="1" destOrd="0" presId="urn:microsoft.com/office/officeart/2018/5/layout/CenteredIconLabelDescriptionList"/>
    <dgm:cxn modelId="{1216D1B0-F63B-4F7E-8BD6-7105FD3DCABF}" type="presParOf" srcId="{783AA5D9-365D-47DA-A6FD-D47E2AA6AD13}" destId="{49D87866-5359-4F3B-B3C3-EB6733839BCA}" srcOrd="2" destOrd="0" presId="urn:microsoft.com/office/officeart/2018/5/layout/CenteredIconLabelDescriptionList"/>
    <dgm:cxn modelId="{A461BBF9-EE10-4604-9B5D-E4E0A2D75E91}" type="presParOf" srcId="{783AA5D9-365D-47DA-A6FD-D47E2AA6AD13}" destId="{65B3DB18-F103-4BCF-B879-D0B003C2200F}" srcOrd="3" destOrd="0" presId="urn:microsoft.com/office/officeart/2018/5/layout/CenteredIconLabelDescriptionList"/>
    <dgm:cxn modelId="{65D780E3-093C-4D88-9F55-0683C64A1407}" type="presParOf" srcId="{783AA5D9-365D-47DA-A6FD-D47E2AA6AD13}" destId="{A628F092-82E5-4E6E-B3DB-1443C0E36A29}" srcOrd="4" destOrd="0" presId="urn:microsoft.com/office/officeart/2018/5/layout/CenteredIconLabelDescriptionList"/>
    <dgm:cxn modelId="{030ABF72-E482-4BB5-8B51-6CF0DAFDC989}" type="presParOf" srcId="{43A12DA0-D2BE-4D3E-B8C8-95EF6E6FEE3A}" destId="{A7866D45-409C-4A9B-A355-23BF17A5E7FE}" srcOrd="1" destOrd="0" presId="urn:microsoft.com/office/officeart/2018/5/layout/CenteredIconLabelDescriptionList"/>
    <dgm:cxn modelId="{C6F98F8F-1AC5-4E17-A513-3E9685839FA1}" type="presParOf" srcId="{43A12DA0-D2BE-4D3E-B8C8-95EF6E6FEE3A}" destId="{1058FEC7-74AF-4E36-802E-CF4C34B3FADC}" srcOrd="2" destOrd="0" presId="urn:microsoft.com/office/officeart/2018/5/layout/CenteredIconLabelDescriptionList"/>
    <dgm:cxn modelId="{BF423AB8-7212-40FD-90A5-73E366844D4C}" type="presParOf" srcId="{1058FEC7-74AF-4E36-802E-CF4C34B3FADC}" destId="{13B48BB7-B116-4B79-878A-9368DCD65434}" srcOrd="0" destOrd="0" presId="urn:microsoft.com/office/officeart/2018/5/layout/CenteredIconLabelDescriptionList"/>
    <dgm:cxn modelId="{7E78167F-268B-46E6-B9D1-A8037BED395D}" type="presParOf" srcId="{1058FEC7-74AF-4E36-802E-CF4C34B3FADC}" destId="{CDF70FE4-492F-4803-BD67-90FC984B7F20}" srcOrd="1" destOrd="0" presId="urn:microsoft.com/office/officeart/2018/5/layout/CenteredIconLabelDescriptionList"/>
    <dgm:cxn modelId="{93BF6E37-E6F4-4B9F-80A7-4A77C700ADE6}" type="presParOf" srcId="{1058FEC7-74AF-4E36-802E-CF4C34B3FADC}" destId="{FE9F6B75-70D8-4482-BCCE-C3F60EB4C986}" srcOrd="2" destOrd="0" presId="urn:microsoft.com/office/officeart/2018/5/layout/CenteredIconLabelDescriptionList"/>
    <dgm:cxn modelId="{E083DFA2-8504-416D-88B2-C0517858DBEA}" type="presParOf" srcId="{1058FEC7-74AF-4E36-802E-CF4C34B3FADC}" destId="{2BB1DBD0-7293-4168-B5C3-AF2709485DFD}" srcOrd="3" destOrd="0" presId="urn:microsoft.com/office/officeart/2018/5/layout/CenteredIconLabelDescriptionList"/>
    <dgm:cxn modelId="{4F8D64C4-0303-4B2D-9422-53A5CFCF4FEF}" type="presParOf" srcId="{1058FEC7-74AF-4E36-802E-CF4C34B3FADC}" destId="{8EE7D352-4240-4644-9451-71740C0E0855}" srcOrd="4" destOrd="0" presId="urn:microsoft.com/office/officeart/2018/5/layout/CenteredIconLabelDescriptionList"/>
    <dgm:cxn modelId="{7B0FB49A-2A4B-4B7E-A69C-B4C15216C7EC}" type="presParOf" srcId="{43A12DA0-D2BE-4D3E-B8C8-95EF6E6FEE3A}" destId="{0FD703DF-9440-4664-9E9B-CE122CE8053D}" srcOrd="3" destOrd="0" presId="urn:microsoft.com/office/officeart/2018/5/layout/CenteredIconLabelDescriptionList"/>
    <dgm:cxn modelId="{E73228FA-90A6-42BC-A56E-7D24F2A634C1}" type="presParOf" srcId="{43A12DA0-D2BE-4D3E-B8C8-95EF6E6FEE3A}" destId="{6F9452D2-D737-420E-958E-3294E8FDD83A}" srcOrd="4" destOrd="0" presId="urn:microsoft.com/office/officeart/2018/5/layout/CenteredIconLabelDescriptionList"/>
    <dgm:cxn modelId="{D13D4C59-7DC2-4B6C-9EE4-EEF47B2D1DB2}" type="presParOf" srcId="{6F9452D2-D737-420E-958E-3294E8FDD83A}" destId="{D412FB94-A670-44BC-A818-215059240B4F}" srcOrd="0" destOrd="0" presId="urn:microsoft.com/office/officeart/2018/5/layout/CenteredIconLabelDescriptionList"/>
    <dgm:cxn modelId="{5985538C-5892-4FC3-937F-D0690D079713}" type="presParOf" srcId="{6F9452D2-D737-420E-958E-3294E8FDD83A}" destId="{5689CA67-AA79-474A-AB2C-C48426929791}" srcOrd="1" destOrd="0" presId="urn:microsoft.com/office/officeart/2018/5/layout/CenteredIconLabelDescriptionList"/>
    <dgm:cxn modelId="{22DCA32F-1E98-4B4A-BAF9-A7DAEA0BC996}" type="presParOf" srcId="{6F9452D2-D737-420E-958E-3294E8FDD83A}" destId="{8142F870-DE43-48ED-AE05-4A98C7C1EFB1}" srcOrd="2" destOrd="0" presId="urn:microsoft.com/office/officeart/2018/5/layout/CenteredIconLabelDescriptionList"/>
    <dgm:cxn modelId="{96FF7B86-54F4-47C2-9331-348D5D4C793A}" type="presParOf" srcId="{6F9452D2-D737-420E-958E-3294E8FDD83A}" destId="{697E52E1-51F0-4C88-A361-BE01C20551A8}" srcOrd="3" destOrd="0" presId="urn:microsoft.com/office/officeart/2018/5/layout/CenteredIconLabelDescriptionList"/>
    <dgm:cxn modelId="{35B72123-89DA-466D-A77A-96B548C4D954}" type="presParOf" srcId="{6F9452D2-D737-420E-958E-3294E8FDD83A}" destId="{567381A4-3175-4396-9B2D-2B384F157289}" srcOrd="4" destOrd="0" presId="urn:microsoft.com/office/officeart/2018/5/layout/CenteredIconLabelDescriptionList"/>
    <dgm:cxn modelId="{C159AFFD-CCD7-4BF2-8B80-2750E5C8558B}" type="presParOf" srcId="{43A12DA0-D2BE-4D3E-B8C8-95EF6E6FEE3A}" destId="{17D59B26-A484-47CB-9A79-52565DC32EAA}" srcOrd="5" destOrd="0" presId="urn:microsoft.com/office/officeart/2018/5/layout/CenteredIconLabelDescriptionList"/>
    <dgm:cxn modelId="{D63557AD-95FE-4BC4-A7D9-4AB9A65E4496}" type="presParOf" srcId="{43A12DA0-D2BE-4D3E-B8C8-95EF6E6FEE3A}" destId="{FBB121CB-8AF7-462F-8949-BA9FA780C38B}" srcOrd="6" destOrd="0" presId="urn:microsoft.com/office/officeart/2018/5/layout/CenteredIconLabelDescriptionList"/>
    <dgm:cxn modelId="{A9B7B80E-F6C1-4C37-8544-E406654479BB}" type="presParOf" srcId="{FBB121CB-8AF7-462F-8949-BA9FA780C38B}" destId="{B31CF128-816C-4D0D-A45A-AFBDA5C26965}" srcOrd="0" destOrd="0" presId="urn:microsoft.com/office/officeart/2018/5/layout/CenteredIconLabelDescriptionList"/>
    <dgm:cxn modelId="{C2FC6DF3-C84D-45F0-BA24-A419C0EA3B94}" type="presParOf" srcId="{FBB121CB-8AF7-462F-8949-BA9FA780C38B}" destId="{D73D5E4B-5AEC-4257-8316-D0004FA5B70D}" srcOrd="1" destOrd="0" presId="urn:microsoft.com/office/officeart/2018/5/layout/CenteredIconLabelDescriptionList"/>
    <dgm:cxn modelId="{E1C21E27-5B8D-4770-8DE1-287B1AAF6110}" type="presParOf" srcId="{FBB121CB-8AF7-462F-8949-BA9FA780C38B}" destId="{F68F1F98-7C8E-44C0-BFAC-C638D5CD99A8}" srcOrd="2" destOrd="0" presId="urn:microsoft.com/office/officeart/2018/5/layout/CenteredIconLabelDescriptionList"/>
    <dgm:cxn modelId="{0E027D90-E000-430D-B28E-8DEFE6027842}" type="presParOf" srcId="{FBB121CB-8AF7-462F-8949-BA9FA780C38B}" destId="{C1D16FFA-8B1C-479A-A6F1-CB81464838F1}" srcOrd="3" destOrd="0" presId="urn:microsoft.com/office/officeart/2018/5/layout/CenteredIconLabelDescriptionList"/>
    <dgm:cxn modelId="{71505BB3-1F09-4DA0-AA9D-21E755B48E5F}" type="presParOf" srcId="{FBB121CB-8AF7-462F-8949-BA9FA780C38B}" destId="{2447F04E-4B5E-40B1-A183-C3CE4D30A2E5}" srcOrd="4" destOrd="0" presId="urn:microsoft.com/office/officeart/2018/5/layout/CenteredIconLabelDescriptionList"/>
    <dgm:cxn modelId="{22E1D16B-6B78-45DA-A257-D66C8DDEF4AF}" type="presParOf" srcId="{43A12DA0-D2BE-4D3E-B8C8-95EF6E6FEE3A}" destId="{94EC5BBC-45DF-402D-9120-5CAED0E54DF1}" srcOrd="7" destOrd="0" presId="urn:microsoft.com/office/officeart/2018/5/layout/CenteredIconLabelDescriptionList"/>
    <dgm:cxn modelId="{78A59719-7D90-4C77-AF01-1697346AE689}" type="presParOf" srcId="{43A12DA0-D2BE-4D3E-B8C8-95EF6E6FEE3A}" destId="{548D371F-1961-48C6-902B-BE48BE65D615}" srcOrd="8" destOrd="0" presId="urn:microsoft.com/office/officeart/2018/5/layout/CenteredIconLabelDescriptionList"/>
    <dgm:cxn modelId="{52659805-6A00-4523-96A1-08577DC5874F}" type="presParOf" srcId="{548D371F-1961-48C6-902B-BE48BE65D615}" destId="{E24B42D0-634D-4936-9F5D-EAAE70BFC2AE}" srcOrd="0" destOrd="0" presId="urn:microsoft.com/office/officeart/2018/5/layout/CenteredIconLabelDescriptionList"/>
    <dgm:cxn modelId="{9414ADB3-1FFF-42E4-BC38-16943E180E7C}" type="presParOf" srcId="{548D371F-1961-48C6-902B-BE48BE65D615}" destId="{F1E96743-98B9-4690-A5B1-6CF670956B34}" srcOrd="1" destOrd="0" presId="urn:microsoft.com/office/officeart/2018/5/layout/CenteredIconLabelDescriptionList"/>
    <dgm:cxn modelId="{EC792C27-E9F3-4ADD-B9ED-3F17452C7AE7}" type="presParOf" srcId="{548D371F-1961-48C6-902B-BE48BE65D615}" destId="{31A8223A-BFB5-40B8-8A95-118437C2F527}" srcOrd="2" destOrd="0" presId="urn:microsoft.com/office/officeart/2018/5/layout/CenteredIconLabelDescriptionList"/>
    <dgm:cxn modelId="{09890096-D8A9-4F5F-854A-D4B8201832ED}" type="presParOf" srcId="{548D371F-1961-48C6-902B-BE48BE65D615}" destId="{51FF7618-9F25-4BA6-885A-164A0A9CABDD}" srcOrd="3" destOrd="0" presId="urn:microsoft.com/office/officeart/2018/5/layout/CenteredIconLabelDescriptionList"/>
    <dgm:cxn modelId="{897A6B96-4AB0-4D7E-A0EE-1515717CD45C}" type="presParOf" srcId="{548D371F-1961-48C6-902B-BE48BE65D615}" destId="{3DA9CF4D-2CF4-4B7E-B6AD-553D9D766994}"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C78E6-146E-48FA-9653-D3284FB0A7B2}">
      <dsp:nvSpPr>
        <dsp:cNvPr id="0" name=""/>
        <dsp:cNvSpPr/>
      </dsp:nvSpPr>
      <dsp:spPr>
        <a:xfrm>
          <a:off x="627750" y="1153021"/>
          <a:ext cx="670359" cy="6703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9D87866-5359-4F3B-B3C3-EB6733839BCA}">
      <dsp:nvSpPr>
        <dsp:cNvPr id="0" name=""/>
        <dsp:cNvSpPr/>
      </dsp:nvSpPr>
      <dsp:spPr>
        <a:xfrm>
          <a:off x="5273" y="1904511"/>
          <a:ext cx="1915312" cy="872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b="0" kern="1200" dirty="0">
              <a:latin typeface="Calibri Light" panose="020F0302020204030204" pitchFamily="34" charset="0"/>
              <a:cs typeface="Calibri Light" panose="020F0302020204030204" pitchFamily="34" charset="0"/>
            </a:rPr>
            <a:t>Provider places Insulin Orders via Order Set</a:t>
          </a:r>
        </a:p>
      </dsp:txBody>
      <dsp:txXfrm>
        <a:off x="5273" y="1904511"/>
        <a:ext cx="1915312" cy="872758"/>
      </dsp:txXfrm>
    </dsp:sp>
    <dsp:sp modelId="{A628F092-82E5-4E6E-B3DB-1443C0E36A29}">
      <dsp:nvSpPr>
        <dsp:cNvPr id="0" name=""/>
        <dsp:cNvSpPr/>
      </dsp:nvSpPr>
      <dsp:spPr>
        <a:xfrm>
          <a:off x="5273" y="2815004"/>
          <a:ext cx="1915312" cy="224778"/>
        </a:xfrm>
        <a:prstGeom prst="rect">
          <a:avLst/>
        </a:prstGeom>
        <a:noFill/>
        <a:ln>
          <a:noFill/>
        </a:ln>
        <a:effectLst/>
      </dsp:spPr>
      <dsp:style>
        <a:lnRef idx="0">
          <a:scrgbClr r="0" g="0" b="0"/>
        </a:lnRef>
        <a:fillRef idx="0">
          <a:scrgbClr r="0" g="0" b="0"/>
        </a:fillRef>
        <a:effectRef idx="0">
          <a:scrgbClr r="0" g="0" b="0"/>
        </a:effectRef>
        <a:fontRef idx="minor"/>
      </dsp:style>
    </dsp:sp>
    <dsp:sp modelId="{13B48BB7-B116-4B79-878A-9368DCD65434}">
      <dsp:nvSpPr>
        <dsp:cNvPr id="0" name=""/>
        <dsp:cNvSpPr/>
      </dsp:nvSpPr>
      <dsp:spPr>
        <a:xfrm>
          <a:off x="2878242" y="1153021"/>
          <a:ext cx="670359" cy="6703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E9F6B75-70D8-4482-BCCE-C3F60EB4C986}">
      <dsp:nvSpPr>
        <dsp:cNvPr id="0" name=""/>
        <dsp:cNvSpPr/>
      </dsp:nvSpPr>
      <dsp:spPr>
        <a:xfrm>
          <a:off x="2255766" y="1904511"/>
          <a:ext cx="1915312" cy="872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b="0" kern="1200" dirty="0">
              <a:latin typeface="Calibri Light" panose="020F0302020204030204" pitchFamily="34" charset="0"/>
              <a:cs typeface="Calibri Light" panose="020F0302020204030204" pitchFamily="34" charset="0"/>
            </a:rPr>
            <a:t>Pre-meal blood glucose recorded</a:t>
          </a:r>
        </a:p>
      </dsp:txBody>
      <dsp:txXfrm>
        <a:off x="2255766" y="1904511"/>
        <a:ext cx="1915312" cy="872758"/>
      </dsp:txXfrm>
    </dsp:sp>
    <dsp:sp modelId="{8EE7D352-4240-4644-9451-71740C0E0855}">
      <dsp:nvSpPr>
        <dsp:cNvPr id="0" name=""/>
        <dsp:cNvSpPr/>
      </dsp:nvSpPr>
      <dsp:spPr>
        <a:xfrm>
          <a:off x="2255766" y="2815004"/>
          <a:ext cx="1915312" cy="224778"/>
        </a:xfrm>
        <a:prstGeom prst="rect">
          <a:avLst/>
        </a:prstGeom>
        <a:noFill/>
        <a:ln>
          <a:noFill/>
        </a:ln>
        <a:effectLst/>
      </dsp:spPr>
      <dsp:style>
        <a:lnRef idx="0">
          <a:scrgbClr r="0" g="0" b="0"/>
        </a:lnRef>
        <a:fillRef idx="0">
          <a:scrgbClr r="0" g="0" b="0"/>
        </a:fillRef>
        <a:effectRef idx="0">
          <a:scrgbClr r="0" g="0" b="0"/>
        </a:effectRef>
        <a:fontRef idx="minor"/>
      </dsp:style>
    </dsp:sp>
    <dsp:sp modelId="{D412FB94-A670-44BC-A818-215059240B4F}">
      <dsp:nvSpPr>
        <dsp:cNvPr id="0" name=""/>
        <dsp:cNvSpPr/>
      </dsp:nvSpPr>
      <dsp:spPr>
        <a:xfrm>
          <a:off x="5128734" y="1153021"/>
          <a:ext cx="670359" cy="6703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142F870-DE43-48ED-AE05-4A98C7C1EFB1}">
      <dsp:nvSpPr>
        <dsp:cNvPr id="0" name=""/>
        <dsp:cNvSpPr/>
      </dsp:nvSpPr>
      <dsp:spPr>
        <a:xfrm>
          <a:off x="4506258" y="1904511"/>
          <a:ext cx="1915312" cy="872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b="0" kern="1200" dirty="0">
              <a:latin typeface="Calibri Light" panose="020F0302020204030204" pitchFamily="34" charset="0"/>
              <a:cs typeface="Calibri Light" panose="020F0302020204030204" pitchFamily="34" charset="0"/>
            </a:rPr>
            <a:t>Patient eats</a:t>
          </a:r>
        </a:p>
      </dsp:txBody>
      <dsp:txXfrm>
        <a:off x="4506258" y="1904511"/>
        <a:ext cx="1915312" cy="872758"/>
      </dsp:txXfrm>
    </dsp:sp>
    <dsp:sp modelId="{567381A4-3175-4396-9B2D-2B384F157289}">
      <dsp:nvSpPr>
        <dsp:cNvPr id="0" name=""/>
        <dsp:cNvSpPr/>
      </dsp:nvSpPr>
      <dsp:spPr>
        <a:xfrm>
          <a:off x="4506258" y="2815004"/>
          <a:ext cx="1915312" cy="224778"/>
        </a:xfrm>
        <a:prstGeom prst="rect">
          <a:avLst/>
        </a:prstGeom>
        <a:noFill/>
        <a:ln>
          <a:noFill/>
        </a:ln>
        <a:effectLst/>
      </dsp:spPr>
      <dsp:style>
        <a:lnRef idx="0">
          <a:scrgbClr r="0" g="0" b="0"/>
        </a:lnRef>
        <a:fillRef idx="0">
          <a:scrgbClr r="0" g="0" b="0"/>
        </a:fillRef>
        <a:effectRef idx="0">
          <a:scrgbClr r="0" g="0" b="0"/>
        </a:effectRef>
        <a:fontRef idx="minor"/>
      </dsp:style>
    </dsp:sp>
    <dsp:sp modelId="{B31CF128-816C-4D0D-A45A-AFBDA5C26965}">
      <dsp:nvSpPr>
        <dsp:cNvPr id="0" name=""/>
        <dsp:cNvSpPr/>
      </dsp:nvSpPr>
      <dsp:spPr>
        <a:xfrm>
          <a:off x="7379227" y="1153021"/>
          <a:ext cx="670359" cy="6703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68F1F98-7C8E-44C0-BFAC-C638D5CD99A8}">
      <dsp:nvSpPr>
        <dsp:cNvPr id="0" name=""/>
        <dsp:cNvSpPr/>
      </dsp:nvSpPr>
      <dsp:spPr>
        <a:xfrm>
          <a:off x="6756750" y="1904511"/>
          <a:ext cx="1915312" cy="872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b="0" kern="1200" dirty="0">
              <a:latin typeface="Calibri Light" panose="020F0302020204030204" pitchFamily="34" charset="0"/>
              <a:cs typeface="Calibri Light" panose="020F0302020204030204" pitchFamily="34" charset="0"/>
            </a:rPr>
            <a:t>Total grams of carbs in meal &amp; percent eaten recorded by CNA</a:t>
          </a:r>
        </a:p>
      </dsp:txBody>
      <dsp:txXfrm>
        <a:off x="6756750" y="1904511"/>
        <a:ext cx="1915312" cy="872758"/>
      </dsp:txXfrm>
    </dsp:sp>
    <dsp:sp modelId="{2447F04E-4B5E-40B1-A183-C3CE4D30A2E5}">
      <dsp:nvSpPr>
        <dsp:cNvPr id="0" name=""/>
        <dsp:cNvSpPr/>
      </dsp:nvSpPr>
      <dsp:spPr>
        <a:xfrm>
          <a:off x="6756750" y="2815004"/>
          <a:ext cx="1915312" cy="224778"/>
        </a:xfrm>
        <a:prstGeom prst="rect">
          <a:avLst/>
        </a:prstGeom>
        <a:noFill/>
        <a:ln>
          <a:noFill/>
        </a:ln>
        <a:effectLst/>
      </dsp:spPr>
      <dsp:style>
        <a:lnRef idx="0">
          <a:scrgbClr r="0" g="0" b="0"/>
        </a:lnRef>
        <a:fillRef idx="0">
          <a:scrgbClr r="0" g="0" b="0"/>
        </a:fillRef>
        <a:effectRef idx="0">
          <a:scrgbClr r="0" g="0" b="0"/>
        </a:effectRef>
        <a:fontRef idx="minor"/>
      </dsp:style>
    </dsp:sp>
    <dsp:sp modelId="{E24B42D0-634D-4936-9F5D-EAAE70BFC2AE}">
      <dsp:nvSpPr>
        <dsp:cNvPr id="0" name=""/>
        <dsp:cNvSpPr/>
      </dsp:nvSpPr>
      <dsp:spPr>
        <a:xfrm>
          <a:off x="9629719" y="1153021"/>
          <a:ext cx="670359" cy="67035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1A8223A-BFB5-40B8-8A95-118437C2F527}">
      <dsp:nvSpPr>
        <dsp:cNvPr id="0" name=""/>
        <dsp:cNvSpPr/>
      </dsp:nvSpPr>
      <dsp:spPr>
        <a:xfrm>
          <a:off x="9007242" y="1904511"/>
          <a:ext cx="1915312" cy="872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b="0" kern="1200" dirty="0">
              <a:latin typeface="Calibri Light" panose="020F0302020204030204" pitchFamily="34" charset="0"/>
              <a:cs typeface="Calibri Light" panose="020F0302020204030204" pitchFamily="34" charset="0"/>
            </a:rPr>
            <a:t>Carb count &amp; correction insulin determined via calculator and given as a single injection.</a:t>
          </a:r>
        </a:p>
      </dsp:txBody>
      <dsp:txXfrm>
        <a:off x="9007242" y="1904511"/>
        <a:ext cx="1915312" cy="872758"/>
      </dsp:txXfrm>
    </dsp:sp>
    <dsp:sp modelId="{3DA9CF4D-2CF4-4B7E-B6AD-553D9D766994}">
      <dsp:nvSpPr>
        <dsp:cNvPr id="0" name=""/>
        <dsp:cNvSpPr/>
      </dsp:nvSpPr>
      <dsp:spPr>
        <a:xfrm>
          <a:off x="9007242" y="2815004"/>
          <a:ext cx="1915312" cy="22477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18:03:08.5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56,'13'-1,"0"-1,-1 0,1-1,-1 0,17-7,30-8,19 8,0 4,157 6,-88 3,37-4,211 3,-331 4,68 14,-74-9,97 4,365-14,-222-3,-253 0,51-9,36-2,70 0,26-1,3217 13,-1614 3,-1803 0,-1 0,31 8,-30-5,56 4,29-11,78 3,-58 23,-113-23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20:19:20.9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1 130,'348'-24,"-187"9,76-6,539-22,591 44,-1155-15,-8 1,770 13,-891 4,109 19,-108-11,94 2,-5-13,301 12,-103-4,-75-6,-225 4,100 23,-38-5,19-5,292 0,-264-23,357 5,-377 11,57 1,522-15,-521-13,11 1,-153 12,90-12,62 1,-159 11,0-2,84-16,-72 7,142-5,-55-1,-138 15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3T20:08:58.515"/>
    </inkml:context>
    <inkml:brush xml:id="br0">
      <inkml:brushProperty name="width" value="0.35" units="cm"/>
      <inkml:brushProperty name="height" value="0.35" units="cm"/>
      <inkml:brushProperty name="color" value="#FFFFFF"/>
    </inkml:brush>
  </inkml:definitions>
  <inkml:trace contextRef="#ctx0" brushRef="#br0">1 0 24575,'1482'0'-1365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3T20:09:13.316"/>
    </inkml:context>
    <inkml:brush xml:id="br0">
      <inkml:brushProperty name="width" value="0.35" units="cm"/>
      <inkml:brushProperty name="height" value="0.35" units="cm"/>
      <inkml:brushProperty name="color" value="#FFFFFF"/>
    </inkml:brush>
  </inkml:definitions>
  <inkml:trace contextRef="#ctx0" brushRef="#br0">0 74 24575,'0'-1'0,"1"0"0,-1 0 0,0 0 0,1 0 0,-1 1 0,0-1 0,1 0 0,-1 0 0,1 1 0,0-1 0,-1 0 0,1 0 0,-1 1 0,1-1 0,0 1 0,0-1 0,-1 1 0,1-1 0,0 1 0,0-1 0,0 1 0,-1 0 0,1-1 0,0 1 0,1 0 0,30-8 0,-17 4 0,8-2 0,-1 1 0,1 1 0,0 1 0,1 1 0,-1 2 0,29 1 0,51-3 0,-32-9 0,-49 7 0,0 0 0,29 0 0,30 2 0,147 5 0,-158 9 0,-48-8 0,0 0 0,29 0 0,78-6 0,99 4 0,-158 9 0,-49-6 0,1-2 0,31 2 0,-6-5-1365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3T20:09:19.335"/>
    </inkml:context>
    <inkml:brush xml:id="br0">
      <inkml:brushProperty name="width" value="0.35" units="cm"/>
      <inkml:brushProperty name="height" value="0.35" units="cm"/>
      <inkml:brushProperty name="color" value="#FFFFFF"/>
    </inkml:brush>
  </inkml:definitions>
  <inkml:trace contextRef="#ctx0" brushRef="#br0">0 38 24575,'1'-1'0,"-1"0"0,1 0 0,-1 0 0,1 0 0,-1 0 0,1 0 0,-1 0 0,1 0 0,0 0 0,0 1 0,-1-1 0,1 0 0,0 0 0,0 1 0,0-1 0,0 0 0,0 1 0,0-1 0,0 1 0,0-1 0,0 1 0,0 0 0,0-1 0,0 1 0,0 0 0,1 0 0,1-1 0,36-3 0,-35 4 0,430-4 0,-222 7 0,690-3 0,-889-1-296,0 0-1,1-1 1,23-7-1,-35 8 118</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18:43:35.5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28,'0'-1,"1"0,-1 0,1 0,-1 0,1 0,-1-1,1 2,0-1,0 0,-1 0,1 0,0 0,0 0,0 1,0-1,0 0,0 1,0-1,0 1,1-1,-1 1,0-1,0 1,0 0,0 0,1-1,1 1,39-4,-37 3,446-2,-231 6,935-3,-1136 1,1 1,33 8,-32-6,0 0,24 1,44-5,-40 0,1 1,70 12,-78-7,0-2,68-3,-99-1,11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18:46:38.9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1 216,'0'1,"0"0,1 0,-1 0,0 0,1 0,-1-1,1 1,-1 0,1 0,-1-1,1 1,-1 0,1 0,0-1,-1 1,1-1,0 1,0-1,0 1,-1-1,1 0,0 1,0-1,0 0,1 1,30 7,-17-5,15 8,-12-4,2-1,-1 0,0-1,34 3,359 41,-317-35,-28-8,108-3,-17-2,-138 1,-1 1,1 1,30 11,-31-9,-1-1,1 0,0-2,23 2,15-6,74-10,14-1,323 13,88-3,-298-23,-215 19,48-11,-56 9,0 1,61-3,76-1,12-1,868 13,-1012-3,50-8,-49 4,46-1,51 9,97-4,-194-3,0-2,56-16,-64 13,2 2,-1 1,1 2,39-2,-37 5,0-1,43-11,-112 15,-47-3,38 0,-125-10,-78 0,200 10,0-3,-70-15,-9-1,1-1,84 13,-1 2,-63-3,-106 10,-252-13,218 7,40 2,86-6,-97-4,89 13,-97 4,134 8,54-5,-44 1,-51-9,-60 4,138 4,-53 13,-28 4,88-19,-220 15,134-18,-102-4,67-20,115 14,-1 2,-68-2,-80 7,-167 6,198 21,143-21,1 1,-25 9,26-7,-47 8,47-13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18:03:13.2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28,'100'0,"53"-2,193 24,-256-14,158-7,-105-4,-51-1,101-18,67-3,616 22,-434 6,-59 12,-50 16,-16-10,-48-15,-19-2,-150 8,43 2,814-12,-464-4,-298-12,4 0,-150 13,52-10,36-1,679 10,-392 4,-261 11,-3 0,-132-11,0 1,0 2,43 11,-43-8,0-2,1-1,38 2,350-8,-387-1,49-8,-24 2,-24 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3T20:11:08.635"/>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3T20:11:11.602"/>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20:11:22.9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1 121,'19'-2,"0"0,0-1,0-1,28-9,-26 6,0 2,0 0,30-2,411 4,-228 6,-90-5,159 5,-208 7,-42-3,59-1,-20-7,93-13,81-10,-265 24,88-15,160-3,6 5,-150 5,88 5,-179 3,6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20:11:26.0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1 120,'1867'0,"-1588"-24,-255 21,149-29,-112 19,0 2,96-4,483 18,-615-5,0 0,26-6,-24 3,51-3,656 9,-714-1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20:11:29.1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49,'1950'0,"-1931"-1,0-1,0-1,0-1,30-10,-28 7,0 2,-1 0,29-2,-30 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20:19:14.0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26,'51'2,"50"10,39 1,383-12,-249-3,-224 0,52-9,48-3,639 15,-760-2,55-11,-57 8,0 0,45 0,244 28,45-1,-285-17,-38-2,59 16,-63-12,0-1,44 3,54-8,-79-4,1 4,80 11,-84-6,76 1,-5-1,569 10,-444-20,88 5,362-5,-454-13,-149 8,125-15,190-7,-59 16,-162 3,45-4,55 5,-232 10,-34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20:19:17.7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1 181,'1010'-56,"-807"31,245 2,-285 25,282-33,-408 25,71-11,201-8,567 26,-717 12,-4 1,2551-15,-2647 3,105 20,15 2,106-16,36 2,409 0,-170-9,-331 11,114 2,306-15,-621 0,56-11,-53 6,45-1,62 7,-116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A7A621-B165-4CA9-9EC7-FCCBCC7E7FF0}" type="datetimeFigureOut">
              <a:rPr lang="en-US" smtClean="0"/>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90079F-3B8D-4741-BD9E-FEFB5DF4C573}" type="slidenum">
              <a:rPr lang="en-US" smtClean="0"/>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5862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C2A7A621-B165-4CA9-9EC7-FCCBCC7E7FF0}" type="datetimeFigureOut">
              <a:rPr lang="en-US" smtClean="0"/>
              <a:t>11/3/2023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490079F-3B8D-4741-BD9E-FEFB5DF4C573}" type="slidenum">
              <a:rPr lang="en-US" smtClean="0"/>
              <a:t>‹#›</a:t>
            </a:fld>
            <a:endParaRPr lang="en-US" dirty="0"/>
          </a:p>
        </p:txBody>
      </p:sp>
    </p:spTree>
    <p:extLst>
      <p:ext uri="{BB962C8B-B14F-4D97-AF65-F5344CB8AC3E}">
        <p14:creationId xmlns:p14="http://schemas.microsoft.com/office/powerpoint/2010/main" val="4089505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A7A621-B165-4CA9-9EC7-FCCBCC7E7FF0}" type="datetimeFigureOut">
              <a:rPr lang="en-US" smtClean="0"/>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90079F-3B8D-4741-BD9E-FEFB5DF4C573}" type="slidenum">
              <a:rPr lang="en-US" smtClean="0"/>
              <a:t>‹#›</a:t>
            </a:fld>
            <a:endParaRPr lang="en-US" dirty="0"/>
          </a:p>
        </p:txBody>
      </p:sp>
    </p:spTree>
    <p:extLst>
      <p:ext uri="{BB962C8B-B14F-4D97-AF65-F5344CB8AC3E}">
        <p14:creationId xmlns:p14="http://schemas.microsoft.com/office/powerpoint/2010/main" val="796811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A7A621-B165-4CA9-9EC7-FCCBCC7E7FF0}" type="datetimeFigureOut">
              <a:rPr lang="en-US" smtClean="0"/>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90079F-3B8D-4741-BD9E-FEFB5DF4C573}" type="slidenum">
              <a:rPr lang="en-US" smtClean="0"/>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916033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A7A621-B165-4CA9-9EC7-FCCBCC7E7FF0}" type="datetimeFigureOut">
              <a:rPr lang="en-US" smtClean="0"/>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90079F-3B8D-4741-BD9E-FEFB5DF4C573}" type="slidenum">
              <a:rPr lang="en-US" smtClean="0"/>
              <a:t>‹#›</a:t>
            </a:fld>
            <a:endParaRPr lang="en-US" dirty="0"/>
          </a:p>
        </p:txBody>
      </p:sp>
    </p:spTree>
    <p:extLst>
      <p:ext uri="{BB962C8B-B14F-4D97-AF65-F5344CB8AC3E}">
        <p14:creationId xmlns:p14="http://schemas.microsoft.com/office/powerpoint/2010/main" val="3119830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A7A621-B165-4CA9-9EC7-FCCBCC7E7FF0}" type="datetimeFigureOut">
              <a:rPr lang="en-US" smtClean="0"/>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90079F-3B8D-4741-BD9E-FEFB5DF4C573}" type="slidenum">
              <a:rPr lang="en-US" smtClean="0"/>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139779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A7A621-B165-4CA9-9EC7-FCCBCC7E7FF0}" type="datetimeFigureOut">
              <a:rPr lang="en-US" smtClean="0"/>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90079F-3B8D-4741-BD9E-FEFB5DF4C573}" type="slidenum">
              <a:rPr lang="en-US" smtClean="0"/>
              <a:t>‹#›</a:t>
            </a:fld>
            <a:endParaRPr lang="en-US" dirty="0"/>
          </a:p>
        </p:txBody>
      </p:sp>
    </p:spTree>
    <p:extLst>
      <p:ext uri="{BB962C8B-B14F-4D97-AF65-F5344CB8AC3E}">
        <p14:creationId xmlns:p14="http://schemas.microsoft.com/office/powerpoint/2010/main" val="3926854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7A621-B165-4CA9-9EC7-FCCBCC7E7FF0}" type="datetimeFigureOut">
              <a:rPr lang="en-US" smtClean="0"/>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90079F-3B8D-4741-BD9E-FEFB5DF4C573}" type="slidenum">
              <a:rPr lang="en-US" smtClean="0"/>
              <a:t>‹#›</a:t>
            </a:fld>
            <a:endParaRPr lang="en-US" dirty="0"/>
          </a:p>
        </p:txBody>
      </p:sp>
    </p:spTree>
    <p:extLst>
      <p:ext uri="{BB962C8B-B14F-4D97-AF65-F5344CB8AC3E}">
        <p14:creationId xmlns:p14="http://schemas.microsoft.com/office/powerpoint/2010/main" val="189835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7A621-B165-4CA9-9EC7-FCCBCC7E7FF0}" type="datetimeFigureOut">
              <a:rPr lang="en-US" smtClean="0"/>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90079F-3B8D-4741-BD9E-FEFB5DF4C573}" type="slidenum">
              <a:rPr lang="en-US" smtClean="0"/>
              <a:t>‹#›</a:t>
            </a:fld>
            <a:endParaRPr lang="en-US" dirty="0"/>
          </a:p>
        </p:txBody>
      </p:sp>
    </p:spTree>
    <p:extLst>
      <p:ext uri="{BB962C8B-B14F-4D97-AF65-F5344CB8AC3E}">
        <p14:creationId xmlns:p14="http://schemas.microsoft.com/office/powerpoint/2010/main" val="4261005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7A621-B165-4CA9-9EC7-FCCBCC7E7FF0}" type="datetimeFigureOut">
              <a:rPr lang="en-US" smtClean="0"/>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90079F-3B8D-4741-BD9E-FEFB5DF4C573}" type="slidenum">
              <a:rPr lang="en-US" smtClean="0"/>
              <a:t>‹#›</a:t>
            </a:fld>
            <a:endParaRPr lang="en-US" dirty="0"/>
          </a:p>
        </p:txBody>
      </p:sp>
    </p:spTree>
    <p:extLst>
      <p:ext uri="{BB962C8B-B14F-4D97-AF65-F5344CB8AC3E}">
        <p14:creationId xmlns:p14="http://schemas.microsoft.com/office/powerpoint/2010/main" val="874213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A7A621-B165-4CA9-9EC7-FCCBCC7E7FF0}" type="datetimeFigureOut">
              <a:rPr lang="en-US" smtClean="0"/>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90079F-3B8D-4741-BD9E-FEFB5DF4C573}" type="slidenum">
              <a:rPr lang="en-US" smtClean="0"/>
              <a:t>‹#›</a:t>
            </a:fld>
            <a:endParaRPr lang="en-US" dirty="0"/>
          </a:p>
        </p:txBody>
      </p:sp>
    </p:spTree>
    <p:extLst>
      <p:ext uri="{BB962C8B-B14F-4D97-AF65-F5344CB8AC3E}">
        <p14:creationId xmlns:p14="http://schemas.microsoft.com/office/powerpoint/2010/main" val="3334444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A7A621-B165-4CA9-9EC7-FCCBCC7E7FF0}" type="datetimeFigureOut">
              <a:rPr lang="en-US" smtClean="0"/>
              <a:t>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90079F-3B8D-4741-BD9E-FEFB5DF4C573}" type="slidenum">
              <a:rPr lang="en-US" smtClean="0"/>
              <a:t>‹#›</a:t>
            </a:fld>
            <a:endParaRPr lang="en-US" dirty="0"/>
          </a:p>
        </p:txBody>
      </p:sp>
    </p:spTree>
    <p:extLst>
      <p:ext uri="{BB962C8B-B14F-4D97-AF65-F5344CB8AC3E}">
        <p14:creationId xmlns:p14="http://schemas.microsoft.com/office/powerpoint/2010/main" val="784553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A7A621-B165-4CA9-9EC7-FCCBCC7E7FF0}" type="datetimeFigureOut">
              <a:rPr lang="en-US" smtClean="0"/>
              <a:t>11/3/2023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490079F-3B8D-4741-BD9E-FEFB5DF4C573}" type="slidenum">
              <a:rPr lang="en-US" smtClean="0"/>
              <a:t>‹#›</a:t>
            </a:fld>
            <a:endParaRPr lang="en-US" dirty="0"/>
          </a:p>
        </p:txBody>
      </p:sp>
    </p:spTree>
    <p:extLst>
      <p:ext uri="{BB962C8B-B14F-4D97-AF65-F5344CB8AC3E}">
        <p14:creationId xmlns:p14="http://schemas.microsoft.com/office/powerpoint/2010/main" val="1218228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A7A621-B165-4CA9-9EC7-FCCBCC7E7FF0}" type="datetimeFigureOut">
              <a:rPr lang="en-US" smtClean="0"/>
              <a:t>11/3/2023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490079F-3B8D-4741-BD9E-FEFB5DF4C573}" type="slidenum">
              <a:rPr lang="en-US" smtClean="0"/>
              <a:t>‹#›</a:t>
            </a:fld>
            <a:endParaRPr lang="en-US" dirty="0"/>
          </a:p>
        </p:txBody>
      </p:sp>
    </p:spTree>
    <p:extLst>
      <p:ext uri="{BB962C8B-B14F-4D97-AF65-F5344CB8AC3E}">
        <p14:creationId xmlns:p14="http://schemas.microsoft.com/office/powerpoint/2010/main" val="3398425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A7A621-B165-4CA9-9EC7-FCCBCC7E7FF0}" type="datetimeFigureOut">
              <a:rPr lang="en-US" smtClean="0"/>
              <a:t>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490079F-3B8D-4741-BD9E-FEFB5DF4C573}" type="slidenum">
              <a:rPr lang="en-US" smtClean="0"/>
              <a:t>‹#›</a:t>
            </a:fld>
            <a:endParaRPr lang="en-US" dirty="0"/>
          </a:p>
        </p:txBody>
      </p:sp>
    </p:spTree>
    <p:extLst>
      <p:ext uri="{BB962C8B-B14F-4D97-AF65-F5344CB8AC3E}">
        <p14:creationId xmlns:p14="http://schemas.microsoft.com/office/powerpoint/2010/main" val="3436190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A7A621-B165-4CA9-9EC7-FCCBCC7E7FF0}" type="datetimeFigureOut">
              <a:rPr lang="en-US" smtClean="0"/>
              <a:t>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90079F-3B8D-4741-BD9E-FEFB5DF4C573}" type="slidenum">
              <a:rPr lang="en-US" smtClean="0"/>
              <a:t>‹#›</a:t>
            </a:fld>
            <a:endParaRPr lang="en-US" dirty="0"/>
          </a:p>
        </p:txBody>
      </p:sp>
    </p:spTree>
    <p:extLst>
      <p:ext uri="{BB962C8B-B14F-4D97-AF65-F5344CB8AC3E}">
        <p14:creationId xmlns:p14="http://schemas.microsoft.com/office/powerpoint/2010/main" val="2913390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A7A621-B165-4CA9-9EC7-FCCBCC7E7FF0}" type="datetimeFigureOut">
              <a:rPr lang="en-US" smtClean="0"/>
              <a:t>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90079F-3B8D-4741-BD9E-FEFB5DF4C573}" type="slidenum">
              <a:rPr lang="en-US" smtClean="0"/>
              <a:t>‹#›</a:t>
            </a:fld>
            <a:endParaRPr lang="en-US" dirty="0"/>
          </a:p>
        </p:txBody>
      </p:sp>
    </p:spTree>
    <p:extLst>
      <p:ext uri="{BB962C8B-B14F-4D97-AF65-F5344CB8AC3E}">
        <p14:creationId xmlns:p14="http://schemas.microsoft.com/office/powerpoint/2010/main" val="2679168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C2A7A621-B165-4CA9-9EC7-FCCBCC7E7FF0}" type="datetimeFigureOut">
              <a:rPr lang="en-US" smtClean="0"/>
              <a:t>11/3/2023</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F490079F-3B8D-4741-BD9E-FEFB5DF4C573}" type="slidenum">
              <a:rPr lang="en-US" smtClean="0"/>
              <a:t>‹#›</a:t>
            </a:fld>
            <a:endParaRPr lang="en-US" dirty="0"/>
          </a:p>
        </p:txBody>
      </p:sp>
    </p:spTree>
    <p:extLst>
      <p:ext uri="{BB962C8B-B14F-4D97-AF65-F5344CB8AC3E}">
        <p14:creationId xmlns:p14="http://schemas.microsoft.com/office/powerpoint/2010/main" val="4047822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customXml" Target="../ink/ink8.xml"/><Relationship Id="rId7" Type="http://schemas.openxmlformats.org/officeDocument/2006/relationships/customXml" Target="../ink/ink10.xml"/><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customXml" Target="../ink/ink9.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customXml" Target="../ink/ink12.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customXml" Target="../ink/ink11.xml"/><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customXml" Target="../ink/ink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customXml" Target="../ink/ink15.xml"/><Relationship Id="rId3" Type="http://schemas.openxmlformats.org/officeDocument/2006/relationships/customXml" Target="../ink/ink14.xml"/><Relationship Id="rId7" Type="http://schemas.openxmlformats.org/officeDocument/2006/relationships/image" Target="../media/image33.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image" Target="../media/image36.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doi.org/10.2337/dc23-S016"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customXml" Target="../ink/ink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customXml" Target="../ink/ink3.xml"/><Relationship Id="rId1" Type="http://schemas.openxmlformats.org/officeDocument/2006/relationships/slideLayout" Target="../slideLayouts/slideLayout2.xml"/><Relationship Id="rId6" Type="http://schemas.openxmlformats.org/officeDocument/2006/relationships/customXml" Target="../ink/ink5.xml"/><Relationship Id="rId11" Type="http://schemas.openxmlformats.org/officeDocument/2006/relationships/image" Target="../media/image21.png"/><Relationship Id="rId5" Type="http://schemas.openxmlformats.org/officeDocument/2006/relationships/image" Target="../media/image15.JPG"/><Relationship Id="rId10" Type="http://schemas.openxmlformats.org/officeDocument/2006/relationships/customXml" Target="../ink/ink7.xml"/><Relationship Id="rId4" Type="http://schemas.openxmlformats.org/officeDocument/2006/relationships/customXml" Target="../ink/ink4.xml"/><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70C02-B7AD-4982-C8CC-66170E0E3AE1}"/>
              </a:ext>
            </a:extLst>
          </p:cNvPr>
          <p:cNvSpPr>
            <a:spLocks noGrp="1"/>
          </p:cNvSpPr>
          <p:nvPr>
            <p:ph type="ctrTitle"/>
          </p:nvPr>
        </p:nvSpPr>
        <p:spPr>
          <a:xfrm>
            <a:off x="684212" y="457199"/>
            <a:ext cx="8001000" cy="2971801"/>
          </a:xfrm>
        </p:spPr>
        <p:txBody>
          <a:bodyPr>
            <a:normAutofit/>
          </a:bodyPr>
          <a:lstStyle/>
          <a:p>
            <a:r>
              <a:rPr lang="en-US" cap="none" dirty="0">
                <a:latin typeface="Calibri" panose="020F0502020204030204" pitchFamily="34" charset="0"/>
                <a:cs typeface="Calibri" panose="020F0502020204030204" pitchFamily="34" charset="0"/>
              </a:rPr>
              <a:t>Implementation of a Carb Count Insulin Protocol in the Critical Access Hospital Setting</a:t>
            </a:r>
          </a:p>
        </p:txBody>
      </p:sp>
      <p:sp>
        <p:nvSpPr>
          <p:cNvPr id="3" name="Subtitle 2">
            <a:extLst>
              <a:ext uri="{FF2B5EF4-FFF2-40B4-BE49-F238E27FC236}">
                <a16:creationId xmlns:a16="http://schemas.microsoft.com/office/drawing/2014/main" id="{BE017CC7-1AED-C23B-1D02-B7D377D468E9}"/>
              </a:ext>
            </a:extLst>
          </p:cNvPr>
          <p:cNvSpPr>
            <a:spLocks noGrp="1"/>
          </p:cNvSpPr>
          <p:nvPr>
            <p:ph type="subTitle" idx="1"/>
          </p:nvPr>
        </p:nvSpPr>
        <p:spPr/>
        <p:txBody>
          <a:bodyPr/>
          <a:lstStyle/>
          <a:p>
            <a:r>
              <a:rPr lang="en-US" dirty="0">
                <a:solidFill>
                  <a:schemeClr val="tx1"/>
                </a:solidFill>
              </a:rPr>
              <a:t>Jake Siel, PharmD</a:t>
            </a:r>
          </a:p>
          <a:p>
            <a:r>
              <a:rPr lang="en-US" dirty="0">
                <a:solidFill>
                  <a:schemeClr val="tx1"/>
                </a:solidFill>
              </a:rPr>
              <a:t>Community Medical Center</a:t>
            </a:r>
          </a:p>
          <a:p>
            <a:r>
              <a:rPr lang="en-US" dirty="0">
                <a:solidFill>
                  <a:schemeClr val="tx1"/>
                </a:solidFill>
              </a:rPr>
              <a:t>Falls City, NE</a:t>
            </a:r>
          </a:p>
        </p:txBody>
      </p:sp>
    </p:spTree>
    <p:extLst>
      <p:ext uri="{BB962C8B-B14F-4D97-AF65-F5344CB8AC3E}">
        <p14:creationId xmlns:p14="http://schemas.microsoft.com/office/powerpoint/2010/main" val="1685806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F1CDA-1EF1-AEF9-E36A-07E8FB38A730}"/>
              </a:ext>
            </a:extLst>
          </p:cNvPr>
          <p:cNvSpPr>
            <a:spLocks noGrp="1"/>
          </p:cNvSpPr>
          <p:nvPr>
            <p:ph type="title"/>
          </p:nvPr>
        </p:nvSpPr>
        <p:spPr>
          <a:xfrm>
            <a:off x="1008182" y="0"/>
            <a:ext cx="10175631" cy="1111843"/>
          </a:xfrm>
        </p:spPr>
        <p:txBody>
          <a:bodyPr anchor="ctr">
            <a:normAutofit/>
          </a:bodyPr>
          <a:lstStyle/>
          <a:p>
            <a:pPr algn="ctr"/>
            <a:r>
              <a:rPr lang="en-US" sz="4000" cap="none" dirty="0">
                <a:latin typeface="Calibri" panose="020F0502020204030204" pitchFamily="34" charset="0"/>
                <a:cs typeface="Calibri" panose="020F0502020204030204" pitchFamily="34" charset="0"/>
              </a:rPr>
              <a:t>ADA Guidelines</a:t>
            </a:r>
          </a:p>
        </p:txBody>
      </p:sp>
      <p:sp>
        <p:nvSpPr>
          <p:cNvPr id="3" name="Content Placeholder 2">
            <a:extLst>
              <a:ext uri="{FF2B5EF4-FFF2-40B4-BE49-F238E27FC236}">
                <a16:creationId xmlns:a16="http://schemas.microsoft.com/office/drawing/2014/main" id="{0AF3F50B-270F-7BC4-D4F0-C2618A23C7FD}"/>
              </a:ext>
            </a:extLst>
          </p:cNvPr>
          <p:cNvSpPr>
            <a:spLocks noGrp="1"/>
          </p:cNvSpPr>
          <p:nvPr>
            <p:ph idx="1"/>
          </p:nvPr>
        </p:nvSpPr>
        <p:spPr>
          <a:xfrm>
            <a:off x="1008184" y="1111617"/>
            <a:ext cx="10175630" cy="1111844"/>
          </a:xfrm>
        </p:spPr>
        <p:txBody>
          <a:bodyPr anchor="ctr">
            <a:normAutofit fontScale="77500" lnSpcReduction="20000"/>
          </a:bodyPr>
          <a:lstStyle/>
          <a:p>
            <a:pPr algn="ctr"/>
            <a:r>
              <a:rPr lang="en-US" sz="3100" dirty="0">
                <a:solidFill>
                  <a:schemeClr val="accent6"/>
                </a:solidFill>
                <a:latin typeface="Calibri Light" panose="020F0302020204030204" pitchFamily="34" charset="0"/>
                <a:cs typeface="Calibri Light" panose="020F0302020204030204" pitchFamily="34" charset="0"/>
              </a:rPr>
              <a:t>16.6 </a:t>
            </a:r>
            <a:r>
              <a:rPr lang="en-US" sz="3100" dirty="0">
                <a:solidFill>
                  <a:schemeClr val="tx1"/>
                </a:solidFill>
                <a:latin typeface="Calibri Light" panose="020F0302020204030204" pitchFamily="34" charset="0"/>
                <a:cs typeface="Calibri Light" panose="020F0302020204030204" pitchFamily="34" charset="0"/>
              </a:rPr>
              <a:t>Basal insulin or a basal plus bolus correction insulin regimen is the preferred treatment for noncritically ill hospitalized patients with poor oral intake or those who are taking nothing by mouth. </a:t>
            </a:r>
            <a:r>
              <a:rPr lang="en-US" sz="3100" dirty="0">
                <a:solidFill>
                  <a:schemeClr val="accent6"/>
                </a:solidFill>
                <a:latin typeface="Calibri Light" panose="020F0302020204030204" pitchFamily="34" charset="0"/>
                <a:cs typeface="Calibri Light" panose="020F0302020204030204" pitchFamily="34" charset="0"/>
              </a:rPr>
              <a:t>A </a:t>
            </a:r>
          </a:p>
          <a:p>
            <a:pPr algn="ctr"/>
            <a:endParaRPr lang="en-US" sz="1900" dirty="0">
              <a:latin typeface="+mj-lt"/>
            </a:endParaRPr>
          </a:p>
          <a:p>
            <a:pPr algn="ctr"/>
            <a:endParaRPr lang="en-US" sz="1900" dirty="0"/>
          </a:p>
        </p:txBody>
      </p:sp>
      <p:pic>
        <p:nvPicPr>
          <p:cNvPr id="4" name="Content Placeholder 4" descr="Table&#10;&#10;Description automatically generated">
            <a:extLst>
              <a:ext uri="{FF2B5EF4-FFF2-40B4-BE49-F238E27FC236}">
                <a16:creationId xmlns:a16="http://schemas.microsoft.com/office/drawing/2014/main" id="{D2592604-39AD-A067-1896-890DC77A2C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466" y="1912490"/>
            <a:ext cx="9641065" cy="4844635"/>
          </a:xfrm>
          <a:prstGeom prst="rect">
            <a:avLst/>
          </a:prstGeom>
        </p:spPr>
      </p:pic>
    </p:spTree>
    <p:extLst>
      <p:ext uri="{BB962C8B-B14F-4D97-AF65-F5344CB8AC3E}">
        <p14:creationId xmlns:p14="http://schemas.microsoft.com/office/powerpoint/2010/main" val="978197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337ED-6728-63A4-60D8-263970CB599B}"/>
              </a:ext>
            </a:extLst>
          </p:cNvPr>
          <p:cNvSpPr>
            <a:spLocks noGrp="1"/>
          </p:cNvSpPr>
          <p:nvPr>
            <p:ph type="title"/>
          </p:nvPr>
        </p:nvSpPr>
        <p:spPr>
          <a:xfrm>
            <a:off x="610321" y="266314"/>
            <a:ext cx="8534400" cy="1507067"/>
          </a:xfrm>
        </p:spPr>
        <p:txBody>
          <a:bodyPr/>
          <a:lstStyle/>
          <a:p>
            <a:r>
              <a:rPr lang="en-US" cap="none" dirty="0">
                <a:latin typeface="Calibri" panose="020F0502020204030204" pitchFamily="34" charset="0"/>
                <a:cs typeface="Calibri" panose="020F0502020204030204" pitchFamily="34" charset="0"/>
              </a:rPr>
              <a:t>ADA Guidelines</a:t>
            </a:r>
          </a:p>
        </p:txBody>
      </p:sp>
      <p:sp>
        <p:nvSpPr>
          <p:cNvPr id="3" name="Content Placeholder 2">
            <a:extLst>
              <a:ext uri="{FF2B5EF4-FFF2-40B4-BE49-F238E27FC236}">
                <a16:creationId xmlns:a16="http://schemas.microsoft.com/office/drawing/2014/main" id="{B7B7129E-563E-8DA2-4E46-62745417AF77}"/>
              </a:ext>
            </a:extLst>
          </p:cNvPr>
          <p:cNvSpPr>
            <a:spLocks noGrp="1"/>
          </p:cNvSpPr>
          <p:nvPr>
            <p:ph idx="1"/>
          </p:nvPr>
        </p:nvSpPr>
        <p:spPr>
          <a:xfrm>
            <a:off x="610321" y="2240587"/>
            <a:ext cx="8534400" cy="3615267"/>
          </a:xfrm>
        </p:spPr>
        <p:txBody>
          <a:bodyPr>
            <a:normAutofit/>
          </a:bodyPr>
          <a:lstStyle/>
          <a:p>
            <a:r>
              <a:rPr lang="en-US" sz="2800" dirty="0">
                <a:solidFill>
                  <a:srgbClr val="C00000"/>
                </a:solidFill>
                <a:latin typeface="Calibri Light" panose="020F0302020204030204" pitchFamily="34" charset="0"/>
                <a:cs typeface="Calibri Light" panose="020F0302020204030204" pitchFamily="34" charset="0"/>
              </a:rPr>
              <a:t>16.7</a:t>
            </a:r>
            <a:r>
              <a:rPr lang="en-US" sz="2800" dirty="0">
                <a:latin typeface="Calibri Light" panose="020F0302020204030204" pitchFamily="34" charset="0"/>
                <a:cs typeface="Calibri Light" panose="020F0302020204030204" pitchFamily="34" charset="0"/>
              </a:rPr>
              <a:t> </a:t>
            </a:r>
            <a:r>
              <a:rPr lang="en-US" sz="2800" dirty="0">
                <a:solidFill>
                  <a:schemeClr val="tx1"/>
                </a:solidFill>
                <a:latin typeface="Calibri Light" panose="020F0302020204030204" pitchFamily="34" charset="0"/>
                <a:cs typeface="Calibri Light" panose="020F0302020204030204" pitchFamily="34" charset="0"/>
              </a:rPr>
              <a:t>An insulin regimen with basal, prandial, and correction components is the preferred treatment for noncritically ill hospitalized patients with good nutritional intake. </a:t>
            </a:r>
            <a:r>
              <a:rPr lang="en-US" sz="2800" dirty="0">
                <a:solidFill>
                  <a:srgbClr val="C00000"/>
                </a:solidFill>
                <a:latin typeface="Calibri Light" panose="020F0302020204030204" pitchFamily="34" charset="0"/>
                <a:cs typeface="Calibri Light" panose="020F0302020204030204" pitchFamily="34" charset="0"/>
              </a:rPr>
              <a:t>A</a:t>
            </a:r>
          </a:p>
          <a:p>
            <a:endParaRPr lang="en-US" dirty="0">
              <a:solidFill>
                <a:srgbClr val="C00000"/>
              </a:solidFill>
              <a:latin typeface="Calibri Light" panose="020F0302020204030204" pitchFamily="34" charset="0"/>
              <a:cs typeface="Calibri Light" panose="020F0302020204030204" pitchFamily="34" charset="0"/>
            </a:endParaRPr>
          </a:p>
          <a:p>
            <a:r>
              <a:rPr lang="en-US" sz="2800" dirty="0">
                <a:solidFill>
                  <a:srgbClr val="C00000"/>
                </a:solidFill>
                <a:latin typeface="Calibri Light" panose="020F0302020204030204" pitchFamily="34" charset="0"/>
                <a:cs typeface="Calibri Light" panose="020F0302020204030204" pitchFamily="34" charset="0"/>
              </a:rPr>
              <a:t>16.8</a:t>
            </a:r>
            <a:r>
              <a:rPr lang="en-US" sz="2800" dirty="0">
                <a:latin typeface="Calibri Light" panose="020F0302020204030204" pitchFamily="34" charset="0"/>
                <a:cs typeface="Calibri Light" panose="020F0302020204030204" pitchFamily="34" charset="0"/>
              </a:rPr>
              <a:t> </a:t>
            </a:r>
            <a:r>
              <a:rPr lang="en-US" sz="2800" dirty="0">
                <a:solidFill>
                  <a:schemeClr val="tx1"/>
                </a:solidFill>
                <a:latin typeface="Calibri Light" panose="020F0302020204030204" pitchFamily="34" charset="0"/>
                <a:cs typeface="Calibri Light" panose="020F0302020204030204" pitchFamily="34" charset="0"/>
              </a:rPr>
              <a:t>Use of </a:t>
            </a:r>
            <a:r>
              <a:rPr lang="en-US" sz="2800" b="1" dirty="0">
                <a:solidFill>
                  <a:schemeClr val="tx1"/>
                </a:solidFill>
                <a:latin typeface="Calibri Light" panose="020F0302020204030204" pitchFamily="34" charset="0"/>
                <a:cs typeface="Calibri Light" panose="020F0302020204030204" pitchFamily="34" charset="0"/>
              </a:rPr>
              <a:t>only </a:t>
            </a:r>
            <a:r>
              <a:rPr lang="en-US" sz="2800" dirty="0">
                <a:solidFill>
                  <a:schemeClr val="tx1"/>
                </a:solidFill>
                <a:latin typeface="Calibri Light" panose="020F0302020204030204" pitchFamily="34" charset="0"/>
                <a:cs typeface="Calibri Light" panose="020F0302020204030204" pitchFamily="34" charset="0"/>
              </a:rPr>
              <a:t>a sliding scale insulin regimen in the inpatient hospital setting is strongly discouraged. </a:t>
            </a:r>
            <a:r>
              <a:rPr lang="en-US" sz="2800" dirty="0">
                <a:solidFill>
                  <a:srgbClr val="C00000"/>
                </a:solidFill>
                <a:latin typeface="Calibri Light" panose="020F0302020204030204" pitchFamily="34" charset="0"/>
                <a:cs typeface="Calibri Light" panose="020F0302020204030204" pitchFamily="34" charset="0"/>
              </a:rPr>
              <a:t>A</a:t>
            </a:r>
          </a:p>
          <a:p>
            <a:endParaRPr lang="en-US" sz="2800" dirty="0">
              <a:solidFill>
                <a:srgbClr val="C00000"/>
              </a:solidFill>
              <a:latin typeface="+mj-lt"/>
            </a:endParaRPr>
          </a:p>
          <a:p>
            <a:endParaRPr lang="en-US" dirty="0"/>
          </a:p>
        </p:txBody>
      </p:sp>
    </p:spTree>
    <p:extLst>
      <p:ext uri="{BB962C8B-B14F-4D97-AF65-F5344CB8AC3E}">
        <p14:creationId xmlns:p14="http://schemas.microsoft.com/office/powerpoint/2010/main" val="2715028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Graphical user interface, application, table&#10;&#10;Description automatically generated">
            <a:extLst>
              <a:ext uri="{FF2B5EF4-FFF2-40B4-BE49-F238E27FC236}">
                <a16:creationId xmlns:a16="http://schemas.microsoft.com/office/drawing/2014/main" id="{9EA68065-892C-28CB-63DE-B4BD8DAFA3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6472" y="267712"/>
            <a:ext cx="9579056" cy="6393295"/>
          </a:xfr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221D064C-E8E8-DF8B-BCF1-0E9B9F1A9F83}"/>
                  </a:ext>
                </a:extLst>
              </p14:cNvPr>
              <p14:cNvContentPartPr/>
              <p14:nvPr/>
            </p14:nvContentPartPr>
            <p14:xfrm>
              <a:off x="2692338" y="4039321"/>
              <a:ext cx="2945520" cy="56520"/>
            </p14:xfrm>
          </p:contentPart>
        </mc:Choice>
        <mc:Fallback xmlns="">
          <p:pic>
            <p:nvPicPr>
              <p:cNvPr id="5" name="Ink 4">
                <a:extLst>
                  <a:ext uri="{FF2B5EF4-FFF2-40B4-BE49-F238E27FC236}">
                    <a16:creationId xmlns:a16="http://schemas.microsoft.com/office/drawing/2014/main" id="{221D064C-E8E8-DF8B-BCF1-0E9B9F1A9F83}"/>
                  </a:ext>
                </a:extLst>
              </p:cNvPr>
              <p:cNvPicPr/>
              <p:nvPr/>
            </p:nvPicPr>
            <p:blipFill>
              <a:blip r:embed="rId4"/>
              <a:stretch>
                <a:fillRect/>
              </a:stretch>
            </p:blipFill>
            <p:spPr>
              <a:xfrm>
                <a:off x="2638338" y="3931681"/>
                <a:ext cx="305316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41CEB16A-A524-E22C-E6FE-D5BF2A30E5C7}"/>
                  </a:ext>
                </a:extLst>
              </p14:cNvPr>
              <p14:cNvContentPartPr/>
              <p14:nvPr/>
            </p14:nvContentPartPr>
            <p14:xfrm>
              <a:off x="2872008" y="4006741"/>
              <a:ext cx="3786480" cy="65160"/>
            </p14:xfrm>
          </p:contentPart>
        </mc:Choice>
        <mc:Fallback xmlns="">
          <p:pic>
            <p:nvPicPr>
              <p:cNvPr id="6" name="Ink 5">
                <a:extLst>
                  <a:ext uri="{FF2B5EF4-FFF2-40B4-BE49-F238E27FC236}">
                    <a16:creationId xmlns:a16="http://schemas.microsoft.com/office/drawing/2014/main" id="{41CEB16A-A524-E22C-E6FE-D5BF2A30E5C7}"/>
                  </a:ext>
                </a:extLst>
              </p:cNvPr>
              <p:cNvPicPr/>
              <p:nvPr/>
            </p:nvPicPr>
            <p:blipFill>
              <a:blip r:embed="rId6"/>
              <a:stretch>
                <a:fillRect/>
              </a:stretch>
            </p:blipFill>
            <p:spPr>
              <a:xfrm>
                <a:off x="2818368" y="3898741"/>
                <a:ext cx="3894120" cy="280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C9946E20-39DE-AFDE-32EB-433D33257364}"/>
                  </a:ext>
                </a:extLst>
              </p14:cNvPr>
              <p14:cNvContentPartPr/>
              <p14:nvPr/>
            </p14:nvContentPartPr>
            <p14:xfrm>
              <a:off x="1403324" y="6411843"/>
              <a:ext cx="3832200" cy="74880"/>
            </p14:xfrm>
          </p:contentPart>
        </mc:Choice>
        <mc:Fallback xmlns="">
          <p:pic>
            <p:nvPicPr>
              <p:cNvPr id="7" name="Ink 6">
                <a:extLst>
                  <a:ext uri="{FF2B5EF4-FFF2-40B4-BE49-F238E27FC236}">
                    <a16:creationId xmlns:a16="http://schemas.microsoft.com/office/drawing/2014/main" id="{C9946E20-39DE-AFDE-32EB-433D33257364}"/>
                  </a:ext>
                </a:extLst>
              </p:cNvPr>
              <p:cNvPicPr/>
              <p:nvPr/>
            </p:nvPicPr>
            <p:blipFill>
              <a:blip r:embed="rId8"/>
              <a:stretch>
                <a:fillRect/>
              </a:stretch>
            </p:blipFill>
            <p:spPr>
              <a:xfrm>
                <a:off x="1349684" y="6304203"/>
                <a:ext cx="3939840" cy="290520"/>
              </a:xfrm>
              <a:prstGeom prst="rect">
                <a:avLst/>
              </a:prstGeom>
            </p:spPr>
          </p:pic>
        </mc:Fallback>
      </mc:AlternateContent>
    </p:spTree>
    <p:extLst>
      <p:ext uri="{BB962C8B-B14F-4D97-AF65-F5344CB8AC3E}">
        <p14:creationId xmlns:p14="http://schemas.microsoft.com/office/powerpoint/2010/main" val="4158713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8DA61-A55C-E3DE-3938-F69E064B4C37}"/>
              </a:ext>
            </a:extLst>
          </p:cNvPr>
          <p:cNvSpPr>
            <a:spLocks noGrp="1"/>
          </p:cNvSpPr>
          <p:nvPr>
            <p:ph type="title"/>
          </p:nvPr>
        </p:nvSpPr>
        <p:spPr>
          <a:xfrm>
            <a:off x="684212" y="27203"/>
            <a:ext cx="8534400" cy="1507067"/>
          </a:xfrm>
        </p:spPr>
        <p:txBody>
          <a:bodyPr/>
          <a:lstStyle/>
          <a:p>
            <a:r>
              <a:rPr lang="en-US" cap="none" dirty="0">
                <a:latin typeface="Calibri" panose="020F0502020204030204" pitchFamily="34" charset="0"/>
                <a:cs typeface="Calibri" panose="020F0502020204030204" pitchFamily="34" charset="0"/>
              </a:rPr>
              <a:t>ADA Guidelines</a:t>
            </a:r>
          </a:p>
        </p:txBody>
      </p:sp>
      <p:sp>
        <p:nvSpPr>
          <p:cNvPr id="3" name="Content Placeholder 2">
            <a:extLst>
              <a:ext uri="{FF2B5EF4-FFF2-40B4-BE49-F238E27FC236}">
                <a16:creationId xmlns:a16="http://schemas.microsoft.com/office/drawing/2014/main" id="{C60D9C3F-18F0-A5B7-9EF9-628C85CFF2DA}"/>
              </a:ext>
            </a:extLst>
          </p:cNvPr>
          <p:cNvSpPr>
            <a:spLocks noGrp="1"/>
          </p:cNvSpPr>
          <p:nvPr>
            <p:ph idx="1"/>
          </p:nvPr>
        </p:nvSpPr>
        <p:spPr>
          <a:xfrm>
            <a:off x="838200" y="135994"/>
            <a:ext cx="10515600" cy="4351338"/>
          </a:xfrm>
        </p:spPr>
        <p:txBody>
          <a:bodyPr/>
          <a:lstStyle/>
          <a:p>
            <a:r>
              <a:rPr lang="en-US" sz="2800" dirty="0">
                <a:solidFill>
                  <a:srgbClr val="C00000"/>
                </a:solidFill>
                <a:latin typeface="Calibri Light" panose="020F0302020204030204" pitchFamily="34" charset="0"/>
                <a:cs typeface="Calibri Light" panose="020F0302020204030204" pitchFamily="34" charset="0"/>
              </a:rPr>
              <a:t>16.2</a:t>
            </a:r>
            <a:r>
              <a:rPr lang="en-US" sz="2800" dirty="0">
                <a:latin typeface="Calibri Light" panose="020F0302020204030204" pitchFamily="34" charset="0"/>
                <a:cs typeface="Calibri Light" panose="020F0302020204030204" pitchFamily="34" charset="0"/>
              </a:rPr>
              <a:t> </a:t>
            </a:r>
            <a:r>
              <a:rPr lang="en-US" sz="2800" dirty="0">
                <a:solidFill>
                  <a:schemeClr val="tx1"/>
                </a:solidFill>
                <a:latin typeface="Calibri Light" panose="020F0302020204030204" pitchFamily="34" charset="0"/>
                <a:cs typeface="Calibri Light" panose="020F0302020204030204" pitchFamily="34" charset="0"/>
              </a:rPr>
              <a:t>Insulin should be administered using validated written or computerized protocols that allow for predefined adjustments in the insulin dosage  based on glycemic fluctuations. </a:t>
            </a:r>
            <a:r>
              <a:rPr lang="en-US" sz="2800" dirty="0">
                <a:solidFill>
                  <a:srgbClr val="C00000"/>
                </a:solidFill>
                <a:latin typeface="Calibri Light" panose="020F0302020204030204" pitchFamily="34" charset="0"/>
                <a:cs typeface="Calibri Light" panose="020F0302020204030204" pitchFamily="34" charset="0"/>
              </a:rPr>
              <a:t>C</a:t>
            </a:r>
          </a:p>
          <a:p>
            <a:endParaRPr lang="en-US" dirty="0"/>
          </a:p>
        </p:txBody>
      </p:sp>
      <p:pic>
        <p:nvPicPr>
          <p:cNvPr id="4" name="Picture 3" descr="Table&#10;&#10;Description automatically generated">
            <a:extLst>
              <a:ext uri="{FF2B5EF4-FFF2-40B4-BE49-F238E27FC236}">
                <a16:creationId xmlns:a16="http://schemas.microsoft.com/office/drawing/2014/main" id="{1F715E20-C796-595D-2B3D-E27175EFD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3968" y="3131226"/>
            <a:ext cx="3797536" cy="3151953"/>
          </a:xfrm>
          <a:prstGeom prst="rect">
            <a:avLst/>
          </a:prstGeom>
        </p:spPr>
      </p:pic>
      <p:pic>
        <p:nvPicPr>
          <p:cNvPr id="5" name="Picture 4" descr="Table&#10;&#10;Description automatically generated">
            <a:extLst>
              <a:ext uri="{FF2B5EF4-FFF2-40B4-BE49-F238E27FC236}">
                <a16:creationId xmlns:a16="http://schemas.microsoft.com/office/drawing/2014/main" id="{6B48A1AB-F34A-80B7-1556-A8BB6D183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04" y="3109269"/>
            <a:ext cx="3797536" cy="3151953"/>
          </a:xfrm>
          <a:prstGeom prst="rect">
            <a:avLst/>
          </a:prstGeom>
        </p:spPr>
      </p:pic>
      <p:pic>
        <p:nvPicPr>
          <p:cNvPr id="6" name="Content Placeholder 3" descr="Table&#10;&#10;Description automatically generated">
            <a:extLst>
              <a:ext uri="{FF2B5EF4-FFF2-40B4-BE49-F238E27FC236}">
                <a16:creationId xmlns:a16="http://schemas.microsoft.com/office/drawing/2014/main" id="{47CDADAA-4A06-B89A-2286-56788714A5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6024" y="3109269"/>
            <a:ext cx="3889724" cy="3151953"/>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34FAEAC8-9EEE-A6D8-959B-CBD593B0D975}"/>
                  </a:ext>
                </a:extLst>
              </p14:cNvPr>
              <p14:cNvContentPartPr/>
              <p14:nvPr/>
            </p14:nvContentPartPr>
            <p14:xfrm>
              <a:off x="3024747" y="3418267"/>
              <a:ext cx="533880" cy="360"/>
            </p14:xfrm>
          </p:contentPart>
        </mc:Choice>
        <mc:Fallback xmlns="">
          <p:pic>
            <p:nvPicPr>
              <p:cNvPr id="7" name="Ink 6">
                <a:extLst>
                  <a:ext uri="{FF2B5EF4-FFF2-40B4-BE49-F238E27FC236}">
                    <a16:creationId xmlns:a16="http://schemas.microsoft.com/office/drawing/2014/main" id="{34FAEAC8-9EEE-A6D8-959B-CBD593B0D975}"/>
                  </a:ext>
                </a:extLst>
              </p:cNvPr>
              <p:cNvPicPr/>
              <p:nvPr/>
            </p:nvPicPr>
            <p:blipFill>
              <a:blip r:embed="rId6"/>
              <a:stretch>
                <a:fillRect/>
              </a:stretch>
            </p:blipFill>
            <p:spPr>
              <a:xfrm>
                <a:off x="2962107" y="3355267"/>
                <a:ext cx="65952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F6E48541-035A-DE02-6D79-3DC5E190F47B}"/>
                  </a:ext>
                </a:extLst>
              </p14:cNvPr>
              <p14:cNvContentPartPr/>
              <p14:nvPr/>
            </p14:nvContentPartPr>
            <p14:xfrm>
              <a:off x="7067187" y="3400267"/>
              <a:ext cx="564480" cy="26640"/>
            </p14:xfrm>
          </p:contentPart>
        </mc:Choice>
        <mc:Fallback xmlns="">
          <p:pic>
            <p:nvPicPr>
              <p:cNvPr id="8" name="Ink 7">
                <a:extLst>
                  <a:ext uri="{FF2B5EF4-FFF2-40B4-BE49-F238E27FC236}">
                    <a16:creationId xmlns:a16="http://schemas.microsoft.com/office/drawing/2014/main" id="{F6E48541-035A-DE02-6D79-3DC5E190F47B}"/>
                  </a:ext>
                </a:extLst>
              </p:cNvPr>
              <p:cNvPicPr/>
              <p:nvPr/>
            </p:nvPicPr>
            <p:blipFill>
              <a:blip r:embed="rId8"/>
              <a:stretch>
                <a:fillRect/>
              </a:stretch>
            </p:blipFill>
            <p:spPr>
              <a:xfrm>
                <a:off x="7004187" y="3337267"/>
                <a:ext cx="69012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FF5A9B5D-3AEB-B1DA-127E-710B04DA9990}"/>
                  </a:ext>
                </a:extLst>
              </p14:cNvPr>
              <p14:cNvContentPartPr/>
              <p14:nvPr/>
            </p14:nvContentPartPr>
            <p14:xfrm>
              <a:off x="11048340" y="3514202"/>
              <a:ext cx="610920" cy="14040"/>
            </p14:xfrm>
          </p:contentPart>
        </mc:Choice>
        <mc:Fallback xmlns="">
          <p:pic>
            <p:nvPicPr>
              <p:cNvPr id="9" name="Ink 8">
                <a:extLst>
                  <a:ext uri="{FF2B5EF4-FFF2-40B4-BE49-F238E27FC236}">
                    <a16:creationId xmlns:a16="http://schemas.microsoft.com/office/drawing/2014/main" id="{FF5A9B5D-3AEB-B1DA-127E-710B04DA9990}"/>
                  </a:ext>
                </a:extLst>
              </p:cNvPr>
              <p:cNvPicPr/>
              <p:nvPr/>
            </p:nvPicPr>
            <p:blipFill>
              <a:blip r:embed="rId10"/>
              <a:stretch>
                <a:fillRect/>
              </a:stretch>
            </p:blipFill>
            <p:spPr>
              <a:xfrm>
                <a:off x="10985340" y="3451202"/>
                <a:ext cx="736560" cy="139680"/>
              </a:xfrm>
              <a:prstGeom prst="rect">
                <a:avLst/>
              </a:prstGeom>
            </p:spPr>
          </p:pic>
        </mc:Fallback>
      </mc:AlternateContent>
    </p:spTree>
    <p:extLst>
      <p:ext uri="{BB962C8B-B14F-4D97-AF65-F5344CB8AC3E}">
        <p14:creationId xmlns:p14="http://schemas.microsoft.com/office/powerpoint/2010/main" val="1986658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19E87-2D20-DEDC-5624-907AC62D23E3}"/>
              </a:ext>
            </a:extLst>
          </p:cNvPr>
          <p:cNvSpPr>
            <a:spLocks noGrp="1"/>
          </p:cNvSpPr>
          <p:nvPr>
            <p:ph type="title"/>
          </p:nvPr>
        </p:nvSpPr>
        <p:spPr>
          <a:xfrm>
            <a:off x="627651" y="216989"/>
            <a:ext cx="8534400" cy="1507067"/>
          </a:xfrm>
        </p:spPr>
        <p:txBody>
          <a:bodyPr/>
          <a:lstStyle/>
          <a:p>
            <a:r>
              <a:rPr lang="en-US" cap="none" dirty="0">
                <a:latin typeface="Calibri" panose="020F0502020204030204" pitchFamily="34" charset="0"/>
                <a:cs typeface="Calibri" panose="020F0502020204030204" pitchFamily="34" charset="0"/>
              </a:rPr>
              <a:t>Demonstration</a:t>
            </a:r>
          </a:p>
        </p:txBody>
      </p:sp>
      <p:pic>
        <p:nvPicPr>
          <p:cNvPr id="4" name="InsulinCalculator">
            <a:hlinkClick r:id="" action="ppaction://media"/>
            <a:extLst>
              <a:ext uri="{FF2B5EF4-FFF2-40B4-BE49-F238E27FC236}">
                <a16:creationId xmlns:a16="http://schemas.microsoft.com/office/drawing/2014/main" id="{48DB61C5-AAB8-A7A2-5735-4E459619565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8591" y="2450969"/>
            <a:ext cx="11894818" cy="3152924"/>
          </a:xfrm>
        </p:spPr>
      </p:pic>
    </p:spTree>
    <p:extLst>
      <p:ext uri="{BB962C8B-B14F-4D97-AF65-F5344CB8AC3E}">
        <p14:creationId xmlns:p14="http://schemas.microsoft.com/office/powerpoint/2010/main" val="181248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ditech Insulin MAR Calculator">
            <a:hlinkClick r:id="" action="ppaction://media"/>
            <a:extLst>
              <a:ext uri="{FF2B5EF4-FFF2-40B4-BE49-F238E27FC236}">
                <a16:creationId xmlns:a16="http://schemas.microsoft.com/office/drawing/2014/main" id="{B3550389-FB2D-40A9-67EB-8A883042386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73436" y="197963"/>
            <a:ext cx="11245128" cy="6325385"/>
          </a:xfrm>
        </p:spPr>
      </p:pic>
    </p:spTree>
    <p:extLst>
      <p:ext uri="{BB962C8B-B14F-4D97-AF65-F5344CB8AC3E}">
        <p14:creationId xmlns:p14="http://schemas.microsoft.com/office/powerpoint/2010/main" val="343383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B64F0-88E7-0380-5BC4-C4D113E843E1}"/>
              </a:ext>
            </a:extLst>
          </p:cNvPr>
          <p:cNvSpPr>
            <a:spLocks noGrp="1"/>
          </p:cNvSpPr>
          <p:nvPr>
            <p:ph type="title"/>
          </p:nvPr>
        </p:nvSpPr>
        <p:spPr>
          <a:xfrm>
            <a:off x="439115" y="0"/>
            <a:ext cx="8534400" cy="1507067"/>
          </a:xfrm>
        </p:spPr>
        <p:txBody>
          <a:bodyPr/>
          <a:lstStyle/>
          <a:p>
            <a:r>
              <a:rPr lang="en-US" cap="none" dirty="0">
                <a:latin typeface="Calibri" panose="020F0502020204030204" pitchFamily="34" charset="0"/>
                <a:cs typeface="Calibri" panose="020F0502020204030204" pitchFamily="34" charset="0"/>
              </a:rPr>
              <a:t>ADA Guidelines</a:t>
            </a:r>
          </a:p>
        </p:txBody>
      </p:sp>
      <p:sp>
        <p:nvSpPr>
          <p:cNvPr id="3" name="Content Placeholder 2">
            <a:extLst>
              <a:ext uri="{FF2B5EF4-FFF2-40B4-BE49-F238E27FC236}">
                <a16:creationId xmlns:a16="http://schemas.microsoft.com/office/drawing/2014/main" id="{117DE0E7-B768-B350-D45C-7C6DB7573AA2}"/>
              </a:ext>
            </a:extLst>
          </p:cNvPr>
          <p:cNvSpPr>
            <a:spLocks noGrp="1"/>
          </p:cNvSpPr>
          <p:nvPr>
            <p:ph idx="1"/>
          </p:nvPr>
        </p:nvSpPr>
        <p:spPr>
          <a:xfrm>
            <a:off x="439115" y="1621366"/>
            <a:ext cx="8534400" cy="3615267"/>
          </a:xfrm>
        </p:spPr>
        <p:txBody>
          <a:bodyPr>
            <a:normAutofit fontScale="85000" lnSpcReduction="20000"/>
          </a:bodyPr>
          <a:lstStyle/>
          <a:p>
            <a:r>
              <a:rPr lang="en-US" sz="2800" dirty="0">
                <a:solidFill>
                  <a:srgbClr val="C00000"/>
                </a:solidFill>
                <a:latin typeface="Calibri Light" panose="020F0302020204030204" pitchFamily="34" charset="0"/>
                <a:cs typeface="Calibri Light" panose="020F0302020204030204" pitchFamily="34" charset="0"/>
              </a:rPr>
              <a:t>16.4</a:t>
            </a:r>
            <a:r>
              <a:rPr lang="en-US" sz="2800" dirty="0">
                <a:latin typeface="Calibri Light" panose="020F0302020204030204" pitchFamily="34" charset="0"/>
                <a:cs typeface="Calibri Light" panose="020F0302020204030204" pitchFamily="34" charset="0"/>
              </a:rPr>
              <a:t> </a:t>
            </a:r>
            <a:r>
              <a:rPr lang="en-US" sz="2800" dirty="0">
                <a:solidFill>
                  <a:schemeClr val="tx1"/>
                </a:solidFill>
                <a:latin typeface="Calibri Light" panose="020F0302020204030204" pitchFamily="34" charset="0"/>
                <a:cs typeface="Calibri Light" panose="020F0302020204030204" pitchFamily="34" charset="0"/>
              </a:rPr>
              <a:t>Insulin therapy should be initiated for treatment of persistent hyperglycemia starting at a threshold ≥180 mg/dL (10.0 mmol/L) (checked on two occasions). Once insulin therapy is started, a target glucose range of 140–180 mg/dL (7.8–10.0 mmol/L) is recommended for the majority of critically ill patients and noncritically ill patients. </a:t>
            </a:r>
            <a:r>
              <a:rPr lang="en-US" sz="2800" dirty="0">
                <a:solidFill>
                  <a:srgbClr val="C00000"/>
                </a:solidFill>
                <a:latin typeface="Calibri Light" panose="020F0302020204030204" pitchFamily="34" charset="0"/>
                <a:cs typeface="Calibri Light" panose="020F0302020204030204" pitchFamily="34" charset="0"/>
              </a:rPr>
              <a:t>A</a:t>
            </a:r>
          </a:p>
          <a:p>
            <a:endParaRPr lang="en-US" sz="2800" dirty="0">
              <a:solidFill>
                <a:srgbClr val="C00000"/>
              </a:solidFill>
              <a:latin typeface="Calibri Light" panose="020F0302020204030204" pitchFamily="34" charset="0"/>
              <a:cs typeface="Calibri Light" panose="020F0302020204030204" pitchFamily="34" charset="0"/>
            </a:endParaRPr>
          </a:p>
          <a:p>
            <a:r>
              <a:rPr lang="en-US" sz="2800" dirty="0">
                <a:solidFill>
                  <a:srgbClr val="C00000"/>
                </a:solidFill>
                <a:latin typeface="Calibri Light" panose="020F0302020204030204" pitchFamily="34" charset="0"/>
                <a:cs typeface="Calibri Light" panose="020F0302020204030204" pitchFamily="34" charset="0"/>
              </a:rPr>
              <a:t>16.5</a:t>
            </a:r>
            <a:r>
              <a:rPr lang="en-US" sz="2800" dirty="0">
                <a:latin typeface="Calibri Light" panose="020F0302020204030204" pitchFamily="34" charset="0"/>
                <a:cs typeface="Calibri Light" panose="020F0302020204030204" pitchFamily="34" charset="0"/>
              </a:rPr>
              <a:t> </a:t>
            </a:r>
            <a:r>
              <a:rPr lang="en-US" sz="2800" dirty="0">
                <a:solidFill>
                  <a:schemeClr val="tx1"/>
                </a:solidFill>
                <a:latin typeface="Calibri Light" panose="020F0302020204030204" pitchFamily="34" charset="0"/>
                <a:cs typeface="Calibri Light" panose="020F0302020204030204" pitchFamily="34" charset="0"/>
              </a:rPr>
              <a:t>More stringent goals, such as 110–140 mg/dL (6.1–7.8 mmol/L), may be appropriate for selected patients if they can be achieved without significant hypoglycemia. </a:t>
            </a:r>
            <a:r>
              <a:rPr lang="en-US" sz="2800" dirty="0">
                <a:solidFill>
                  <a:srgbClr val="C00000"/>
                </a:solidFill>
                <a:latin typeface="Calibri Light" panose="020F0302020204030204" pitchFamily="34" charset="0"/>
                <a:cs typeface="Calibri Light" panose="020F0302020204030204" pitchFamily="34" charset="0"/>
              </a:rPr>
              <a:t>C</a:t>
            </a:r>
          </a:p>
        </p:txBody>
      </p:sp>
    </p:spTree>
    <p:extLst>
      <p:ext uri="{BB962C8B-B14F-4D97-AF65-F5344CB8AC3E}">
        <p14:creationId xmlns:p14="http://schemas.microsoft.com/office/powerpoint/2010/main" val="2593479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medical report&#10;&#10;Description automatically generated">
            <a:extLst>
              <a:ext uri="{FF2B5EF4-FFF2-40B4-BE49-F238E27FC236}">
                <a16:creationId xmlns:a16="http://schemas.microsoft.com/office/drawing/2014/main" id="{8FBEDFEE-CDA9-4D03-5C94-59883D3ABF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8731" y="283997"/>
            <a:ext cx="11274538" cy="6290006"/>
          </a:xfrm>
        </p:spPr>
      </p:pic>
    </p:spTree>
    <p:extLst>
      <p:ext uri="{BB962C8B-B14F-4D97-AF65-F5344CB8AC3E}">
        <p14:creationId xmlns:p14="http://schemas.microsoft.com/office/powerpoint/2010/main" val="948457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3F2C-C7FB-5CAB-24FF-2145B3057C5C}"/>
              </a:ext>
            </a:extLst>
          </p:cNvPr>
          <p:cNvSpPr>
            <a:spLocks noGrp="1"/>
          </p:cNvSpPr>
          <p:nvPr>
            <p:ph type="title"/>
          </p:nvPr>
        </p:nvSpPr>
        <p:spPr>
          <a:xfrm>
            <a:off x="416358" y="214744"/>
            <a:ext cx="8534400" cy="1507067"/>
          </a:xfrm>
        </p:spPr>
        <p:txBody>
          <a:bodyPr/>
          <a:lstStyle/>
          <a:p>
            <a:r>
              <a:rPr lang="en-US" cap="none" dirty="0">
                <a:latin typeface="Calibri" panose="020F0502020204030204" pitchFamily="34" charset="0"/>
                <a:cs typeface="Calibri" panose="020F0502020204030204" pitchFamily="34" charset="0"/>
              </a:rPr>
              <a:t>ADA Guidelines</a:t>
            </a:r>
          </a:p>
        </p:txBody>
      </p:sp>
      <p:sp>
        <p:nvSpPr>
          <p:cNvPr id="3" name="Content Placeholder 2">
            <a:extLst>
              <a:ext uri="{FF2B5EF4-FFF2-40B4-BE49-F238E27FC236}">
                <a16:creationId xmlns:a16="http://schemas.microsoft.com/office/drawing/2014/main" id="{F71848D9-E48A-3D5D-E103-776A042A34BE}"/>
              </a:ext>
            </a:extLst>
          </p:cNvPr>
          <p:cNvSpPr>
            <a:spLocks noGrp="1"/>
          </p:cNvSpPr>
          <p:nvPr>
            <p:ph idx="1"/>
          </p:nvPr>
        </p:nvSpPr>
        <p:spPr>
          <a:xfrm>
            <a:off x="416358" y="1721811"/>
            <a:ext cx="8534400" cy="4588163"/>
          </a:xfrm>
        </p:spPr>
        <p:txBody>
          <a:bodyPr>
            <a:normAutofit lnSpcReduction="10000"/>
          </a:bodyPr>
          <a:lstStyle/>
          <a:p>
            <a:r>
              <a:rPr lang="en-US" sz="2800" dirty="0">
                <a:solidFill>
                  <a:srgbClr val="C00000"/>
                </a:solidFill>
                <a:latin typeface="Calibri Light" panose="020F0302020204030204" pitchFamily="34" charset="0"/>
                <a:cs typeface="Calibri Light" panose="020F0302020204030204" pitchFamily="34" charset="0"/>
              </a:rPr>
              <a:t>16.9</a:t>
            </a:r>
            <a:r>
              <a:rPr lang="en-US" sz="2800" dirty="0">
                <a:latin typeface="Calibri Light" panose="020F0302020204030204" pitchFamily="34" charset="0"/>
                <a:cs typeface="Calibri Light" panose="020F0302020204030204" pitchFamily="34" charset="0"/>
              </a:rPr>
              <a:t> </a:t>
            </a:r>
            <a:r>
              <a:rPr lang="en-US" sz="2800" dirty="0">
                <a:solidFill>
                  <a:schemeClr val="tx1"/>
                </a:solidFill>
                <a:latin typeface="Calibri Light" panose="020F0302020204030204" pitchFamily="34" charset="0"/>
                <a:cs typeface="Calibri Light" panose="020F0302020204030204" pitchFamily="34" charset="0"/>
              </a:rPr>
              <a:t>A hypoglycemia management protocol should be adopted and implemented by each hospital or hospital system. A plan for preventing and treating hypoglycemia should be established for each individual Episodes of hypoglycemia in the hospital should be documented in the medical record and tracked for quality improvement/quality assessment. </a:t>
            </a:r>
            <a:r>
              <a:rPr lang="en-US" sz="2600" dirty="0">
                <a:solidFill>
                  <a:srgbClr val="C00000"/>
                </a:solidFill>
                <a:latin typeface="Calibri Light" panose="020F0302020204030204" pitchFamily="34" charset="0"/>
                <a:cs typeface="Calibri Light" panose="020F0302020204030204" pitchFamily="34" charset="0"/>
              </a:rPr>
              <a:t>E</a:t>
            </a:r>
          </a:p>
          <a:p>
            <a:r>
              <a:rPr lang="en-US" sz="2800" dirty="0">
                <a:solidFill>
                  <a:srgbClr val="C00000"/>
                </a:solidFill>
                <a:latin typeface="Calibri Light" panose="020F0302020204030204" pitchFamily="34" charset="0"/>
                <a:cs typeface="Calibri Light" panose="020F0302020204030204" pitchFamily="34" charset="0"/>
              </a:rPr>
              <a:t>16.10 </a:t>
            </a:r>
            <a:r>
              <a:rPr lang="en-US" sz="2800" dirty="0">
                <a:solidFill>
                  <a:schemeClr val="tx1"/>
                </a:solidFill>
                <a:latin typeface="Calibri Light" panose="020F0302020204030204" pitchFamily="34" charset="0"/>
                <a:cs typeface="Calibri Light" panose="020F0302020204030204" pitchFamily="34" charset="0"/>
              </a:rPr>
              <a:t>Treatment regimens should be reviewed and changed as necessary to prevent further hypoglycemia when a blood glucose value of &lt; 70 mg/dL is documented. </a:t>
            </a:r>
            <a:r>
              <a:rPr lang="en-US" sz="2600" dirty="0">
                <a:solidFill>
                  <a:srgbClr val="C00000"/>
                </a:solidFill>
                <a:latin typeface="Calibri Light" panose="020F0302020204030204" pitchFamily="34" charset="0"/>
                <a:cs typeface="Calibri Light" panose="020F0302020204030204" pitchFamily="34" charset="0"/>
              </a:rPr>
              <a:t>C</a:t>
            </a:r>
          </a:p>
          <a:p>
            <a:endParaRPr lang="en-US" dirty="0"/>
          </a:p>
        </p:txBody>
      </p:sp>
    </p:spTree>
    <p:extLst>
      <p:ext uri="{BB962C8B-B14F-4D97-AF65-F5344CB8AC3E}">
        <p14:creationId xmlns:p14="http://schemas.microsoft.com/office/powerpoint/2010/main" val="3355411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25A83-4A72-7D1E-843D-134450E9439D}"/>
              </a:ext>
            </a:extLst>
          </p:cNvPr>
          <p:cNvSpPr>
            <a:spLocks noGrp="1"/>
          </p:cNvSpPr>
          <p:nvPr>
            <p:ph type="title"/>
          </p:nvPr>
        </p:nvSpPr>
        <p:spPr>
          <a:xfrm>
            <a:off x="410110" y="0"/>
            <a:ext cx="8534400" cy="1507067"/>
          </a:xfrm>
        </p:spPr>
        <p:txBody>
          <a:bodyPr/>
          <a:lstStyle/>
          <a:p>
            <a:r>
              <a:rPr lang="en-US" cap="none" dirty="0">
                <a:latin typeface="Calibri" panose="020F0502020204030204" pitchFamily="34" charset="0"/>
                <a:cs typeface="Calibri" panose="020F0502020204030204" pitchFamily="34" charset="0"/>
              </a:rPr>
              <a:t>ADA Guidelines</a:t>
            </a:r>
          </a:p>
        </p:txBody>
      </p:sp>
      <p:pic>
        <p:nvPicPr>
          <p:cNvPr id="4" name="Content Placeholder 12" descr="Graphical user interface, application, table&#10;&#10;Description automatically generated">
            <a:extLst>
              <a:ext uri="{FF2B5EF4-FFF2-40B4-BE49-F238E27FC236}">
                <a16:creationId xmlns:a16="http://schemas.microsoft.com/office/drawing/2014/main" id="{A585205B-894F-0230-3B35-4219978D40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0109" y="1141233"/>
            <a:ext cx="11072147" cy="3579778"/>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6D2797FB-FDDC-63A7-5BD9-08CC23FFB7C2}"/>
                  </a:ext>
                </a:extLst>
              </p14:cNvPr>
              <p14:cNvContentPartPr/>
              <p14:nvPr/>
            </p14:nvContentPartPr>
            <p14:xfrm>
              <a:off x="709743" y="1945277"/>
              <a:ext cx="941400" cy="19800"/>
            </p14:xfrm>
          </p:contentPart>
        </mc:Choice>
        <mc:Fallback xmlns="">
          <p:pic>
            <p:nvPicPr>
              <p:cNvPr id="5" name="Ink 4">
                <a:extLst>
                  <a:ext uri="{FF2B5EF4-FFF2-40B4-BE49-F238E27FC236}">
                    <a16:creationId xmlns:a16="http://schemas.microsoft.com/office/drawing/2014/main" id="{6D2797FB-FDDC-63A7-5BD9-08CC23FFB7C2}"/>
                  </a:ext>
                </a:extLst>
              </p:cNvPr>
              <p:cNvPicPr/>
              <p:nvPr/>
            </p:nvPicPr>
            <p:blipFill>
              <a:blip r:embed="rId4"/>
              <a:stretch>
                <a:fillRect/>
              </a:stretch>
            </p:blipFill>
            <p:spPr>
              <a:xfrm>
                <a:off x="656103" y="1837277"/>
                <a:ext cx="1049040" cy="235440"/>
              </a:xfrm>
              <a:prstGeom prst="rect">
                <a:avLst/>
              </a:prstGeom>
            </p:spPr>
          </p:pic>
        </mc:Fallback>
      </mc:AlternateContent>
      <p:pic>
        <p:nvPicPr>
          <p:cNvPr id="9" name="Picture 8" descr="A close-up of a syringe&#10;&#10;Description automatically generated">
            <a:extLst>
              <a:ext uri="{FF2B5EF4-FFF2-40B4-BE49-F238E27FC236}">
                <a16:creationId xmlns:a16="http://schemas.microsoft.com/office/drawing/2014/main" id="{3F25F8A3-1EBC-4044-1554-463C6B2616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2808" y="4825607"/>
            <a:ext cx="4563405" cy="1901419"/>
          </a:xfrm>
          <a:prstGeom prst="rect">
            <a:avLst/>
          </a:prstGeom>
        </p:spPr>
      </p:pic>
      <p:pic>
        <p:nvPicPr>
          <p:cNvPr id="11" name="Picture 10" descr="A blue box with white text&#10;&#10;Description automatically generated">
            <a:extLst>
              <a:ext uri="{FF2B5EF4-FFF2-40B4-BE49-F238E27FC236}">
                <a16:creationId xmlns:a16="http://schemas.microsoft.com/office/drawing/2014/main" id="{76A413BB-7B56-DC06-A809-0FA10478D1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4526" y="4924227"/>
            <a:ext cx="896776" cy="1741382"/>
          </a:xfrm>
          <a:prstGeom prst="rect">
            <a:avLst/>
          </a:prstGeom>
        </p:spPr>
      </p:pic>
      <p:pic>
        <p:nvPicPr>
          <p:cNvPr id="13" name="Picture 12" descr="A glass of orange juice&#10;&#10;Description automatically generated">
            <a:extLst>
              <a:ext uri="{FF2B5EF4-FFF2-40B4-BE49-F238E27FC236}">
                <a16:creationId xmlns:a16="http://schemas.microsoft.com/office/drawing/2014/main" id="{F5C20E8E-6BB6-69FA-F5D6-20285DF3BA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0938" y="4956991"/>
            <a:ext cx="896776" cy="1620679"/>
          </a:xfrm>
          <a:prstGeom prst="rect">
            <a:avLst/>
          </a:prstGeom>
        </p:spPr>
      </p:pic>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05FD2FE6-DA6F-BF44-23A4-FA176EBABFE8}"/>
                  </a:ext>
                </a:extLst>
              </p14:cNvPr>
              <p14:cNvContentPartPr/>
              <p14:nvPr/>
            </p14:nvContentPartPr>
            <p14:xfrm>
              <a:off x="709743" y="1755565"/>
              <a:ext cx="2107800" cy="146880"/>
            </p14:xfrm>
          </p:contentPart>
        </mc:Choice>
        <mc:Fallback xmlns="">
          <p:pic>
            <p:nvPicPr>
              <p:cNvPr id="14" name="Ink 13">
                <a:extLst>
                  <a:ext uri="{FF2B5EF4-FFF2-40B4-BE49-F238E27FC236}">
                    <a16:creationId xmlns:a16="http://schemas.microsoft.com/office/drawing/2014/main" id="{05FD2FE6-DA6F-BF44-23A4-FA176EBABFE8}"/>
                  </a:ext>
                </a:extLst>
              </p:cNvPr>
              <p:cNvPicPr/>
              <p:nvPr/>
            </p:nvPicPr>
            <p:blipFill>
              <a:blip r:embed="rId9"/>
              <a:stretch>
                <a:fillRect/>
              </a:stretch>
            </p:blipFill>
            <p:spPr>
              <a:xfrm>
                <a:off x="656103" y="1647925"/>
                <a:ext cx="2215440" cy="362520"/>
              </a:xfrm>
              <a:prstGeom prst="rect">
                <a:avLst/>
              </a:prstGeom>
            </p:spPr>
          </p:pic>
        </mc:Fallback>
      </mc:AlternateContent>
    </p:spTree>
    <p:extLst>
      <p:ext uri="{BB962C8B-B14F-4D97-AF65-F5344CB8AC3E}">
        <p14:creationId xmlns:p14="http://schemas.microsoft.com/office/powerpoint/2010/main" val="51005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4213-C7F6-818B-C4A8-FA10FB741092}"/>
              </a:ext>
            </a:extLst>
          </p:cNvPr>
          <p:cNvSpPr>
            <a:spLocks noGrp="1"/>
          </p:cNvSpPr>
          <p:nvPr>
            <p:ph type="title"/>
          </p:nvPr>
        </p:nvSpPr>
        <p:spPr>
          <a:xfrm>
            <a:off x="4133927" y="110067"/>
            <a:ext cx="5627158" cy="1507067"/>
          </a:xfrm>
        </p:spPr>
        <p:txBody>
          <a:bodyPr>
            <a:normAutofit/>
          </a:bodyPr>
          <a:lstStyle/>
          <a:p>
            <a:r>
              <a:rPr lang="en-US" cap="none" dirty="0">
                <a:latin typeface="Calibri" panose="020F0502020204030204" pitchFamily="34" charset="0"/>
                <a:cs typeface="Calibri" panose="020F0502020204030204" pitchFamily="34" charset="0"/>
              </a:rPr>
              <a:t>Objectives</a:t>
            </a:r>
          </a:p>
        </p:txBody>
      </p:sp>
      <p:sp>
        <p:nvSpPr>
          <p:cNvPr id="3" name="Content Placeholder 2">
            <a:extLst>
              <a:ext uri="{FF2B5EF4-FFF2-40B4-BE49-F238E27FC236}">
                <a16:creationId xmlns:a16="http://schemas.microsoft.com/office/drawing/2014/main" id="{DF03C0AE-888D-8DEE-5035-C5B152CC40A1}"/>
              </a:ext>
            </a:extLst>
          </p:cNvPr>
          <p:cNvSpPr>
            <a:spLocks noGrp="1"/>
          </p:cNvSpPr>
          <p:nvPr>
            <p:ph idx="1"/>
          </p:nvPr>
        </p:nvSpPr>
        <p:spPr>
          <a:xfrm>
            <a:off x="3813505" y="1468584"/>
            <a:ext cx="6626072" cy="3615267"/>
          </a:xfrm>
        </p:spPr>
        <p:txBody>
          <a:bodyPr>
            <a:normAutofit/>
          </a:bodyPr>
          <a:lstStyle/>
          <a:p>
            <a:r>
              <a:rPr lang="en-US" sz="2400" dirty="0">
                <a:solidFill>
                  <a:schemeClr val="tx1"/>
                </a:solidFill>
              </a:rPr>
              <a:t>Discuss planning and implementation of a carbohydrate count insulin protocol</a:t>
            </a:r>
          </a:p>
          <a:p>
            <a:pPr marL="0" indent="0">
              <a:buNone/>
            </a:pPr>
            <a:endParaRPr lang="en-US" sz="2400" dirty="0">
              <a:solidFill>
                <a:schemeClr val="tx1"/>
              </a:solidFill>
            </a:endParaRPr>
          </a:p>
          <a:p>
            <a:r>
              <a:rPr lang="en-US" sz="2400" dirty="0">
                <a:solidFill>
                  <a:schemeClr val="tx1"/>
                </a:solidFill>
              </a:rPr>
              <a:t>Review Diabetes Care in the Hospital: </a:t>
            </a:r>
            <a:r>
              <a:rPr lang="en-US" sz="2400" i="1" dirty="0">
                <a:solidFill>
                  <a:schemeClr val="tx1"/>
                </a:solidFill>
              </a:rPr>
              <a:t>Standards of Care in Diabetes</a:t>
            </a:r>
            <a:r>
              <a:rPr lang="en-US" sz="2400" dirty="0">
                <a:solidFill>
                  <a:schemeClr val="tx1"/>
                </a:solidFill>
              </a:rPr>
              <a:t> – 2023</a:t>
            </a:r>
          </a:p>
          <a:p>
            <a:pPr marL="0" indent="0">
              <a:buNone/>
            </a:pPr>
            <a:endParaRPr lang="en-US" dirty="0"/>
          </a:p>
        </p:txBody>
      </p:sp>
      <p:pic>
        <p:nvPicPr>
          <p:cNvPr id="5" name="Picture 4" descr="Needle and vial">
            <a:extLst>
              <a:ext uri="{FF2B5EF4-FFF2-40B4-BE49-F238E27FC236}">
                <a16:creationId xmlns:a16="http://schemas.microsoft.com/office/drawing/2014/main" id="{1BCBAEFD-19C5-4715-A766-0A3EECF1D9C2}"/>
              </a:ext>
            </a:extLst>
          </p:cNvPr>
          <p:cNvPicPr>
            <a:picLocks noChangeAspect="1"/>
          </p:cNvPicPr>
          <p:nvPr/>
        </p:nvPicPr>
        <p:blipFill rotWithShape="1">
          <a:blip r:embed="rId2"/>
          <a:srcRect l="10802" r="55112" b="-1"/>
          <a:stretch/>
        </p:blipFill>
        <p:spPr>
          <a:xfrm>
            <a:off x="831" y="10"/>
            <a:ext cx="3502025" cy="6857990"/>
          </a:xfrm>
          <a:prstGeom prst="rect">
            <a:avLst/>
          </a:prstGeom>
          <a:effectLst>
            <a:innerShdw blurRad="57150" dist="38100" dir="14460000">
              <a:prstClr val="black">
                <a:alpha val="70000"/>
              </a:prstClr>
            </a:innerShdw>
          </a:effectLst>
        </p:spPr>
      </p:pic>
    </p:spTree>
    <p:extLst>
      <p:ext uri="{BB962C8B-B14F-4D97-AF65-F5344CB8AC3E}">
        <p14:creationId xmlns:p14="http://schemas.microsoft.com/office/powerpoint/2010/main" val="389828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118D6-C492-7396-B172-F7EB03FF4839}"/>
              </a:ext>
            </a:extLst>
          </p:cNvPr>
          <p:cNvSpPr>
            <a:spLocks noGrp="1"/>
          </p:cNvSpPr>
          <p:nvPr>
            <p:ph type="title"/>
          </p:nvPr>
        </p:nvSpPr>
        <p:spPr>
          <a:xfrm>
            <a:off x="425594" y="118532"/>
            <a:ext cx="8534400" cy="1507067"/>
          </a:xfrm>
        </p:spPr>
        <p:txBody>
          <a:bodyPr/>
          <a:lstStyle/>
          <a:p>
            <a:r>
              <a:rPr lang="en-US" cap="none" dirty="0">
                <a:latin typeface="Calibri" panose="020F0502020204030204" pitchFamily="34" charset="0"/>
                <a:cs typeface="Calibri" panose="020F0502020204030204" pitchFamily="34" charset="0"/>
              </a:rPr>
              <a:t>ADA Guidelines</a:t>
            </a:r>
          </a:p>
        </p:txBody>
      </p:sp>
      <p:sp>
        <p:nvSpPr>
          <p:cNvPr id="3" name="Content Placeholder 2">
            <a:extLst>
              <a:ext uri="{FF2B5EF4-FFF2-40B4-BE49-F238E27FC236}">
                <a16:creationId xmlns:a16="http://schemas.microsoft.com/office/drawing/2014/main" id="{ADCA53BF-6DC4-5E31-DC70-915D1DBF2D52}"/>
              </a:ext>
            </a:extLst>
          </p:cNvPr>
          <p:cNvSpPr>
            <a:spLocks noGrp="1"/>
          </p:cNvSpPr>
          <p:nvPr>
            <p:ph idx="1"/>
          </p:nvPr>
        </p:nvSpPr>
        <p:spPr>
          <a:xfrm>
            <a:off x="545667" y="1507836"/>
            <a:ext cx="10039206" cy="3615267"/>
          </a:xfrm>
        </p:spPr>
        <p:txBody>
          <a:bodyPr/>
          <a:lstStyle/>
          <a:p>
            <a:r>
              <a:rPr lang="en-US" sz="2400" dirty="0">
                <a:solidFill>
                  <a:srgbClr val="C00000"/>
                </a:solidFill>
                <a:latin typeface="Calibri Light" panose="020F0302020204030204" pitchFamily="34" charset="0"/>
                <a:cs typeface="Calibri Light" panose="020F0302020204030204" pitchFamily="34" charset="0"/>
              </a:rPr>
              <a:t>16.11</a:t>
            </a:r>
            <a:r>
              <a:rPr lang="en-US" sz="2400" dirty="0">
                <a:latin typeface="Calibri Light" panose="020F0302020204030204" pitchFamily="34" charset="0"/>
                <a:cs typeface="Calibri Light" panose="020F0302020204030204" pitchFamily="34" charset="0"/>
              </a:rPr>
              <a:t> </a:t>
            </a:r>
            <a:r>
              <a:rPr lang="en-US" sz="2400" dirty="0">
                <a:solidFill>
                  <a:schemeClr val="tx1"/>
                </a:solidFill>
                <a:latin typeface="Calibri Light" panose="020F0302020204030204" pitchFamily="34" charset="0"/>
                <a:cs typeface="Calibri Light" panose="020F0302020204030204" pitchFamily="34" charset="0"/>
              </a:rPr>
              <a:t>A structured discharge plan should be tailored to the individual with diabetes. </a:t>
            </a:r>
            <a:r>
              <a:rPr lang="en-US" sz="2400" dirty="0">
                <a:solidFill>
                  <a:srgbClr val="C00000"/>
                </a:solidFill>
                <a:latin typeface="Calibri Light" panose="020F0302020204030204" pitchFamily="34" charset="0"/>
                <a:cs typeface="Calibri Light" panose="020F0302020204030204" pitchFamily="34" charset="0"/>
              </a:rPr>
              <a:t>B</a:t>
            </a:r>
          </a:p>
          <a:p>
            <a:pPr lvl="1"/>
            <a:r>
              <a:rPr lang="en-US" sz="2400" dirty="0">
                <a:solidFill>
                  <a:schemeClr val="tx1"/>
                </a:solidFill>
                <a:latin typeface="Calibri Light" panose="020F0302020204030204" pitchFamily="34" charset="0"/>
                <a:cs typeface="Calibri Light" panose="020F0302020204030204" pitchFamily="34" charset="0"/>
              </a:rPr>
              <a:t>Resuming oral medications</a:t>
            </a:r>
          </a:p>
          <a:p>
            <a:pPr lvl="1"/>
            <a:r>
              <a:rPr lang="en-US" sz="2400" dirty="0">
                <a:solidFill>
                  <a:schemeClr val="tx1"/>
                </a:solidFill>
                <a:latin typeface="Calibri Light" panose="020F0302020204030204" pitchFamily="34" charset="0"/>
                <a:cs typeface="Calibri Light" panose="020F0302020204030204" pitchFamily="34" charset="0"/>
              </a:rPr>
              <a:t>Using dashboard to help dose home insulin</a:t>
            </a:r>
          </a:p>
          <a:p>
            <a:pPr lvl="1"/>
            <a:r>
              <a:rPr lang="en-US" sz="2400" dirty="0">
                <a:solidFill>
                  <a:schemeClr val="tx1"/>
                </a:solidFill>
                <a:latin typeface="Calibri Light" panose="020F0302020204030204" pitchFamily="34" charset="0"/>
                <a:cs typeface="Calibri Light" panose="020F0302020204030204" pitchFamily="34" charset="0"/>
              </a:rPr>
              <a:t>Collaboration between physician, pharmacy, nursing, diabetes educator etc.</a:t>
            </a:r>
          </a:p>
          <a:p>
            <a:endParaRPr lang="en-US" dirty="0"/>
          </a:p>
        </p:txBody>
      </p:sp>
    </p:spTree>
    <p:extLst>
      <p:ext uri="{BB962C8B-B14F-4D97-AF65-F5344CB8AC3E}">
        <p14:creationId xmlns:p14="http://schemas.microsoft.com/office/powerpoint/2010/main" val="3161182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403C7F-76AE-4587-92A2-D4E41EBE6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BEDA0A-8813-6DB9-09AE-FE2D9FBF6369}"/>
              </a:ext>
            </a:extLst>
          </p:cNvPr>
          <p:cNvSpPr>
            <a:spLocks noGrp="1"/>
          </p:cNvSpPr>
          <p:nvPr>
            <p:ph type="title"/>
          </p:nvPr>
        </p:nvSpPr>
        <p:spPr>
          <a:xfrm>
            <a:off x="4023846" y="295577"/>
            <a:ext cx="5627158" cy="1507067"/>
          </a:xfrm>
        </p:spPr>
        <p:txBody>
          <a:bodyPr>
            <a:normAutofit/>
          </a:bodyPr>
          <a:lstStyle/>
          <a:p>
            <a:r>
              <a:rPr lang="en-US" cap="none" dirty="0">
                <a:latin typeface="Calibri" panose="020F0502020204030204" pitchFamily="34" charset="0"/>
                <a:cs typeface="Calibri" panose="020F0502020204030204" pitchFamily="34" charset="0"/>
              </a:rPr>
              <a:t>Approval</a:t>
            </a:r>
          </a:p>
        </p:txBody>
      </p:sp>
      <p:pic>
        <p:nvPicPr>
          <p:cNvPr id="5" name="Picture 4" descr="A group of doctors sitting at a table">
            <a:extLst>
              <a:ext uri="{FF2B5EF4-FFF2-40B4-BE49-F238E27FC236}">
                <a16:creationId xmlns:a16="http://schemas.microsoft.com/office/drawing/2014/main" id="{868918B4-08B8-343F-5AD2-6DC0F9B6C42C}"/>
              </a:ext>
            </a:extLst>
          </p:cNvPr>
          <p:cNvPicPr>
            <a:picLocks noChangeAspect="1"/>
          </p:cNvPicPr>
          <p:nvPr/>
        </p:nvPicPr>
        <p:blipFill rotWithShape="1">
          <a:blip r:embed="rId2">
            <a:extLst>
              <a:ext uri="{28A0092B-C50C-407E-A947-70E740481C1C}">
                <a14:useLocalDpi xmlns:a14="http://schemas.microsoft.com/office/drawing/2010/main" val="0"/>
              </a:ext>
            </a:extLst>
          </a:blip>
          <a:srcRect l="10478" r="51224"/>
          <a:stretch/>
        </p:blipFill>
        <p:spPr>
          <a:xfrm>
            <a:off x="831" y="10"/>
            <a:ext cx="3502025" cy="6857990"/>
          </a:xfrm>
          <a:prstGeom prst="rect">
            <a:avLst/>
          </a:prstGeom>
          <a:effectLst>
            <a:innerShdw blurRad="57150" dist="38100" dir="14460000">
              <a:prstClr val="black">
                <a:alpha val="70000"/>
              </a:prstClr>
            </a:innerShdw>
          </a:effectLst>
        </p:spPr>
      </p:pic>
      <p:sp>
        <p:nvSpPr>
          <p:cNvPr id="3" name="Content Placeholder 2">
            <a:extLst>
              <a:ext uri="{FF2B5EF4-FFF2-40B4-BE49-F238E27FC236}">
                <a16:creationId xmlns:a16="http://schemas.microsoft.com/office/drawing/2014/main" id="{BDBAD194-1894-A8B0-500A-983350249ABF}"/>
              </a:ext>
            </a:extLst>
          </p:cNvPr>
          <p:cNvSpPr>
            <a:spLocks noGrp="1"/>
          </p:cNvSpPr>
          <p:nvPr>
            <p:ph idx="1"/>
          </p:nvPr>
        </p:nvSpPr>
        <p:spPr>
          <a:xfrm>
            <a:off x="3876300" y="1239573"/>
            <a:ext cx="6626072" cy="3615267"/>
          </a:xfrm>
        </p:spPr>
        <p:txBody>
          <a:bodyPr>
            <a:normAutofit/>
          </a:bodyPr>
          <a:lstStyle/>
          <a:p>
            <a:r>
              <a:rPr lang="en-US" sz="2400" dirty="0">
                <a:solidFill>
                  <a:schemeClr val="tx1"/>
                </a:solidFill>
                <a:latin typeface="Calibri Light" panose="020F0302020204030204" pitchFamily="34" charset="0"/>
                <a:cs typeface="Calibri Light" panose="020F0302020204030204" pitchFamily="34" charset="0"/>
              </a:rPr>
              <a:t>First presented at P&amp;T December 2022</a:t>
            </a:r>
          </a:p>
          <a:p>
            <a:r>
              <a:rPr lang="en-US" sz="2400" dirty="0">
                <a:solidFill>
                  <a:schemeClr val="tx1"/>
                </a:solidFill>
                <a:latin typeface="Calibri Light" panose="020F0302020204030204" pitchFamily="34" charset="0"/>
                <a:cs typeface="Calibri Light" panose="020F0302020204030204" pitchFamily="34" charset="0"/>
              </a:rPr>
              <a:t>Approval through medical staff April 2023</a:t>
            </a:r>
          </a:p>
          <a:p>
            <a:pPr lvl="1"/>
            <a:r>
              <a:rPr lang="en-US" sz="2400" dirty="0">
                <a:solidFill>
                  <a:schemeClr val="tx1"/>
                </a:solidFill>
                <a:latin typeface="Calibri Light" panose="020F0302020204030204" pitchFamily="34" charset="0"/>
                <a:cs typeface="Calibri Light" panose="020F0302020204030204" pitchFamily="34" charset="0"/>
              </a:rPr>
              <a:t>Physician buy-in</a:t>
            </a:r>
          </a:p>
          <a:p>
            <a:pPr lvl="1"/>
            <a:r>
              <a:rPr lang="en-US" sz="2400" dirty="0">
                <a:solidFill>
                  <a:schemeClr val="tx1"/>
                </a:solidFill>
                <a:latin typeface="Calibri Light" panose="020F0302020204030204" pitchFamily="34" charset="0"/>
                <a:cs typeface="Calibri Light" panose="020F0302020204030204" pitchFamily="34" charset="0"/>
              </a:rPr>
              <a:t>Clear plan</a:t>
            </a:r>
          </a:p>
          <a:p>
            <a:pPr lvl="1"/>
            <a:r>
              <a:rPr lang="en-US" sz="2400" dirty="0">
                <a:solidFill>
                  <a:schemeClr val="tx1"/>
                </a:solidFill>
                <a:latin typeface="Calibri Light" panose="020F0302020204030204" pitchFamily="34" charset="0"/>
                <a:cs typeface="Calibri Light" panose="020F0302020204030204" pitchFamily="34" charset="0"/>
              </a:rPr>
              <a:t>Additional options, not fewer</a:t>
            </a:r>
          </a:p>
        </p:txBody>
      </p:sp>
      <p:grpSp>
        <p:nvGrpSpPr>
          <p:cNvPr id="12" name="Group 11">
            <a:extLst>
              <a:ext uri="{FF2B5EF4-FFF2-40B4-BE49-F238E27FC236}">
                <a16:creationId xmlns:a16="http://schemas.microsoft.com/office/drawing/2014/main" id="{D6C71778-3DDA-4748-AEBB-2A4B750163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BA1F5C7D-5183-424E-BD72-BBFC59C5A2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848F76E-D8DE-4826-901B-4E4090240E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AE84420-E672-4A16-8384-42BDDC4A9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44D91EB-FA8D-4FD3-88F8-053F9962B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756B711F-46BD-4789-926C-CF2F01F71D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12948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9B8A8-BE5C-4394-A37A-7F0F42009CBE}"/>
              </a:ext>
            </a:extLst>
          </p:cNvPr>
          <p:cNvSpPr>
            <a:spLocks noGrp="1"/>
          </p:cNvSpPr>
          <p:nvPr>
            <p:ph type="title"/>
          </p:nvPr>
        </p:nvSpPr>
        <p:spPr>
          <a:xfrm>
            <a:off x="563418" y="155477"/>
            <a:ext cx="8534400" cy="1507067"/>
          </a:xfrm>
        </p:spPr>
        <p:txBody>
          <a:bodyPr/>
          <a:lstStyle/>
          <a:p>
            <a:r>
              <a:rPr lang="en-US" cap="none" dirty="0">
                <a:latin typeface="Calibri" panose="020F0502020204030204" pitchFamily="34" charset="0"/>
                <a:cs typeface="Calibri" panose="020F0502020204030204" pitchFamily="34" charset="0"/>
              </a:rPr>
              <a:t>Training</a:t>
            </a:r>
          </a:p>
        </p:txBody>
      </p:sp>
      <p:sp>
        <p:nvSpPr>
          <p:cNvPr id="3" name="Content Placeholder 2">
            <a:extLst>
              <a:ext uri="{FF2B5EF4-FFF2-40B4-BE49-F238E27FC236}">
                <a16:creationId xmlns:a16="http://schemas.microsoft.com/office/drawing/2014/main" id="{60285703-36E9-4DC8-8662-C93575C0D00D}"/>
              </a:ext>
            </a:extLst>
          </p:cNvPr>
          <p:cNvSpPr>
            <a:spLocks noGrp="1"/>
          </p:cNvSpPr>
          <p:nvPr>
            <p:ph idx="1"/>
          </p:nvPr>
        </p:nvSpPr>
        <p:spPr>
          <a:xfrm>
            <a:off x="742528" y="1427148"/>
            <a:ext cx="5991558" cy="4982198"/>
          </a:xfrm>
        </p:spPr>
        <p:txBody>
          <a:bodyPr/>
          <a:lstStyle/>
          <a:p>
            <a:r>
              <a:rPr lang="en-US" sz="2400" dirty="0">
                <a:solidFill>
                  <a:schemeClr val="tx1"/>
                </a:solidFill>
                <a:latin typeface="Calibri Light" panose="020F0302020204030204" pitchFamily="34" charset="0"/>
                <a:cs typeface="Calibri Light" panose="020F0302020204030204" pitchFamily="34" charset="0"/>
              </a:rPr>
              <a:t>2-month timeline</a:t>
            </a:r>
          </a:p>
          <a:p>
            <a:r>
              <a:rPr lang="en-US" sz="2400" dirty="0">
                <a:solidFill>
                  <a:schemeClr val="tx1"/>
                </a:solidFill>
                <a:latin typeface="Calibri Light" panose="020F0302020204030204" pitchFamily="34" charset="0"/>
                <a:cs typeface="Calibri Light" panose="020F0302020204030204" pitchFamily="34" charset="0"/>
              </a:rPr>
              <a:t>Nurses’ meeting demonstrations</a:t>
            </a:r>
          </a:p>
          <a:p>
            <a:r>
              <a:rPr lang="en-US" sz="2400" dirty="0">
                <a:solidFill>
                  <a:schemeClr val="tx1"/>
                </a:solidFill>
                <a:latin typeface="Calibri Light" panose="020F0302020204030204" pitchFamily="34" charset="0"/>
                <a:cs typeface="Calibri Light" panose="020F0302020204030204" pitchFamily="34" charset="0"/>
              </a:rPr>
              <a:t>Changes to menu</a:t>
            </a:r>
          </a:p>
          <a:p>
            <a:r>
              <a:rPr lang="en-US" sz="2400" dirty="0">
                <a:solidFill>
                  <a:schemeClr val="tx1"/>
                </a:solidFill>
                <a:latin typeface="Calibri Light" panose="020F0302020204030204" pitchFamily="34" charset="0"/>
                <a:cs typeface="Calibri Light" panose="020F0302020204030204" pitchFamily="34" charset="0"/>
              </a:rPr>
              <a:t>Carb counting practice</a:t>
            </a:r>
          </a:p>
          <a:p>
            <a:r>
              <a:rPr lang="en-US" sz="2400" dirty="0">
                <a:solidFill>
                  <a:schemeClr val="tx1"/>
                </a:solidFill>
                <a:latin typeface="Calibri Light" panose="020F0302020204030204" pitchFamily="34" charset="0"/>
                <a:cs typeface="Calibri Light" panose="020F0302020204030204" pitchFamily="34" charset="0"/>
              </a:rPr>
              <a:t>Training Video</a:t>
            </a:r>
          </a:p>
          <a:p>
            <a:r>
              <a:rPr lang="en-US" sz="2400" dirty="0">
                <a:solidFill>
                  <a:schemeClr val="tx1"/>
                </a:solidFill>
                <a:latin typeface="Calibri Light" panose="020F0302020204030204" pitchFamily="34" charset="0"/>
                <a:cs typeface="Calibri Light" panose="020F0302020204030204" pitchFamily="34" charset="0"/>
              </a:rPr>
              <a:t>Real patients in test environment</a:t>
            </a:r>
          </a:p>
          <a:p>
            <a:r>
              <a:rPr lang="en-US" sz="2400" dirty="0">
                <a:solidFill>
                  <a:schemeClr val="tx1"/>
                </a:solidFill>
                <a:latin typeface="Calibri Light" panose="020F0302020204030204" pitchFamily="34" charset="0"/>
                <a:cs typeface="Calibri Light" panose="020F0302020204030204" pitchFamily="34" charset="0"/>
              </a:rPr>
              <a:t>Physician training</a:t>
            </a:r>
          </a:p>
          <a:p>
            <a:endParaRPr lang="en-US" dirty="0"/>
          </a:p>
        </p:txBody>
      </p:sp>
      <p:pic>
        <p:nvPicPr>
          <p:cNvPr id="5" name="Picture 4" descr="A menu with black text&#10;&#10;Description automatically generated">
            <a:extLst>
              <a:ext uri="{FF2B5EF4-FFF2-40B4-BE49-F238E27FC236}">
                <a16:creationId xmlns:a16="http://schemas.microsoft.com/office/drawing/2014/main" id="{2465BC61-BF8C-22C1-0A45-4E14F8465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8727" y="0"/>
            <a:ext cx="2938182" cy="6858000"/>
          </a:xfrm>
          <a:prstGeom prst="rect">
            <a:avLst/>
          </a:prstGeom>
        </p:spPr>
      </p:pic>
    </p:spTree>
    <p:extLst>
      <p:ext uri="{BB962C8B-B14F-4D97-AF65-F5344CB8AC3E}">
        <p14:creationId xmlns:p14="http://schemas.microsoft.com/office/powerpoint/2010/main" val="3645374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403C7F-76AE-4587-92A2-D4E41EBE6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86DDC8-12FB-20C6-A3F8-00760322FC4F}"/>
              </a:ext>
            </a:extLst>
          </p:cNvPr>
          <p:cNvSpPr>
            <a:spLocks noGrp="1"/>
          </p:cNvSpPr>
          <p:nvPr>
            <p:ph type="title"/>
          </p:nvPr>
        </p:nvSpPr>
        <p:spPr>
          <a:xfrm>
            <a:off x="3884612" y="210896"/>
            <a:ext cx="5627158" cy="1507067"/>
          </a:xfrm>
        </p:spPr>
        <p:txBody>
          <a:bodyPr>
            <a:normAutofit/>
          </a:bodyPr>
          <a:lstStyle/>
          <a:p>
            <a:r>
              <a:rPr lang="en-US" cap="none" dirty="0">
                <a:latin typeface="Calibri" panose="020F0502020204030204" pitchFamily="34" charset="0"/>
                <a:cs typeface="Calibri" panose="020F0502020204030204" pitchFamily="34" charset="0"/>
              </a:rPr>
              <a:t>Go-live &amp; Monitoring</a:t>
            </a:r>
          </a:p>
        </p:txBody>
      </p:sp>
      <p:pic>
        <p:nvPicPr>
          <p:cNvPr id="5" name="Picture 4" descr="A red sign with white text&#10;&#10;Description automatically generated">
            <a:extLst>
              <a:ext uri="{FF2B5EF4-FFF2-40B4-BE49-F238E27FC236}">
                <a16:creationId xmlns:a16="http://schemas.microsoft.com/office/drawing/2014/main" id="{08E769B0-68A3-D6F6-F319-712CD612C01B}"/>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r="22685"/>
          <a:stretch/>
        </p:blipFill>
        <p:spPr>
          <a:xfrm>
            <a:off x="831" y="10"/>
            <a:ext cx="3502025" cy="6857990"/>
          </a:xfrm>
          <a:prstGeom prst="rect">
            <a:avLst/>
          </a:prstGeom>
          <a:effectLst>
            <a:innerShdw blurRad="57150" dist="38100" dir="14460000">
              <a:prstClr val="black">
                <a:alpha val="70000"/>
              </a:prstClr>
            </a:innerShdw>
          </a:effectLst>
        </p:spPr>
      </p:pic>
      <p:sp>
        <p:nvSpPr>
          <p:cNvPr id="3" name="Content Placeholder 2">
            <a:extLst>
              <a:ext uri="{FF2B5EF4-FFF2-40B4-BE49-F238E27FC236}">
                <a16:creationId xmlns:a16="http://schemas.microsoft.com/office/drawing/2014/main" id="{CF4B832D-7AF8-DE45-5D5E-98C27252DB8C}"/>
              </a:ext>
            </a:extLst>
          </p:cNvPr>
          <p:cNvSpPr>
            <a:spLocks noGrp="1"/>
          </p:cNvSpPr>
          <p:nvPr>
            <p:ph idx="1"/>
          </p:nvPr>
        </p:nvSpPr>
        <p:spPr>
          <a:xfrm>
            <a:off x="3971021" y="1353079"/>
            <a:ext cx="6626072" cy="3615267"/>
          </a:xfrm>
        </p:spPr>
        <p:txBody>
          <a:bodyPr>
            <a:normAutofit/>
          </a:bodyPr>
          <a:lstStyle/>
          <a:p>
            <a:r>
              <a:rPr lang="en-US" sz="2400" dirty="0">
                <a:solidFill>
                  <a:schemeClr val="tx1"/>
                </a:solidFill>
                <a:latin typeface="Calibri Light" panose="020F0302020204030204" pitchFamily="34" charset="0"/>
                <a:cs typeface="Calibri Light" panose="020F0302020204030204" pitchFamily="34" charset="0"/>
              </a:rPr>
              <a:t>Went live June 1, 2023</a:t>
            </a:r>
          </a:p>
          <a:p>
            <a:pPr lvl="1"/>
            <a:r>
              <a:rPr lang="en-US" sz="2400" dirty="0">
                <a:solidFill>
                  <a:schemeClr val="tx1"/>
                </a:solidFill>
                <a:latin typeface="Calibri Light" panose="020F0302020204030204" pitchFamily="34" charset="0"/>
                <a:cs typeface="Calibri Light" panose="020F0302020204030204" pitchFamily="34" charset="0"/>
              </a:rPr>
              <a:t>7 months from start of project to go-live</a:t>
            </a:r>
          </a:p>
          <a:p>
            <a:r>
              <a:rPr lang="en-US" sz="2400" dirty="0">
                <a:solidFill>
                  <a:schemeClr val="tx1"/>
                </a:solidFill>
                <a:latin typeface="Calibri Light" panose="020F0302020204030204" pitchFamily="34" charset="0"/>
                <a:cs typeface="Calibri Light" panose="020F0302020204030204" pitchFamily="34" charset="0"/>
              </a:rPr>
              <a:t>Low use initially, steadily increasing</a:t>
            </a:r>
          </a:p>
          <a:p>
            <a:r>
              <a:rPr lang="en-US" sz="2400" dirty="0">
                <a:solidFill>
                  <a:schemeClr val="tx1"/>
                </a:solidFill>
                <a:latin typeface="Calibri Light" panose="020F0302020204030204" pitchFamily="34" charset="0"/>
                <a:cs typeface="Calibri Light" panose="020F0302020204030204" pitchFamily="34" charset="0"/>
              </a:rPr>
              <a:t>Pharmacy FY 2024 quality project</a:t>
            </a:r>
          </a:p>
          <a:p>
            <a:pPr lvl="1"/>
            <a:r>
              <a:rPr lang="en-US" sz="2400" dirty="0">
                <a:solidFill>
                  <a:schemeClr val="tx1"/>
                </a:solidFill>
                <a:latin typeface="Calibri Light" panose="020F0302020204030204" pitchFamily="34" charset="0"/>
                <a:cs typeface="Calibri Light" panose="020F0302020204030204" pitchFamily="34" charset="0"/>
              </a:rPr>
              <a:t>New insulin protocol vs. sliding scale</a:t>
            </a:r>
          </a:p>
          <a:p>
            <a:pPr lvl="1"/>
            <a:r>
              <a:rPr lang="en-US" sz="2400" dirty="0">
                <a:solidFill>
                  <a:schemeClr val="tx1"/>
                </a:solidFill>
                <a:latin typeface="Calibri Light" panose="020F0302020204030204" pitchFamily="34" charset="0"/>
                <a:cs typeface="Calibri Light" panose="020F0302020204030204" pitchFamily="34" charset="0"/>
              </a:rPr>
              <a:t>Data will be presented at medical staff meeting</a:t>
            </a:r>
          </a:p>
        </p:txBody>
      </p:sp>
      <p:grpSp>
        <p:nvGrpSpPr>
          <p:cNvPr id="12" name="Group 11">
            <a:extLst>
              <a:ext uri="{FF2B5EF4-FFF2-40B4-BE49-F238E27FC236}">
                <a16:creationId xmlns:a16="http://schemas.microsoft.com/office/drawing/2014/main" id="{D6C71778-3DDA-4748-AEBB-2A4B750163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BA1F5C7D-5183-424E-BD72-BBFC59C5A2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848F76E-D8DE-4826-901B-4E4090240E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AE84420-E672-4A16-8384-42BDDC4A9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44D91EB-FA8D-4FD3-88F8-053F9962B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756B711F-46BD-4789-926C-CF2F01F71D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77560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007F3-F769-B28D-8C20-FD5A2804B6BA}"/>
              </a:ext>
            </a:extLst>
          </p:cNvPr>
          <p:cNvSpPr>
            <a:spLocks noGrp="1"/>
          </p:cNvSpPr>
          <p:nvPr>
            <p:ph type="title"/>
          </p:nvPr>
        </p:nvSpPr>
        <p:spPr>
          <a:xfrm>
            <a:off x="573375" y="137005"/>
            <a:ext cx="8534400" cy="1507067"/>
          </a:xfrm>
        </p:spPr>
        <p:txBody>
          <a:bodyPr/>
          <a:lstStyle/>
          <a:p>
            <a:r>
              <a:rPr lang="en-US" cap="none" dirty="0">
                <a:latin typeface="Calibri" panose="020F0502020204030204" pitchFamily="34" charset="0"/>
                <a:cs typeface="Calibri" panose="020F0502020204030204" pitchFamily="34" charset="0"/>
              </a:rPr>
              <a:t>Sources</a:t>
            </a:r>
          </a:p>
        </p:txBody>
      </p:sp>
      <p:sp>
        <p:nvSpPr>
          <p:cNvPr id="3" name="Content Placeholder 2">
            <a:extLst>
              <a:ext uri="{FF2B5EF4-FFF2-40B4-BE49-F238E27FC236}">
                <a16:creationId xmlns:a16="http://schemas.microsoft.com/office/drawing/2014/main" id="{420ACAA4-9052-54E4-5F02-702B07B72871}"/>
              </a:ext>
            </a:extLst>
          </p:cNvPr>
          <p:cNvSpPr>
            <a:spLocks noGrp="1"/>
          </p:cNvSpPr>
          <p:nvPr>
            <p:ph idx="1"/>
          </p:nvPr>
        </p:nvSpPr>
        <p:spPr>
          <a:xfrm>
            <a:off x="471776" y="1323109"/>
            <a:ext cx="8534400" cy="3615267"/>
          </a:xfrm>
        </p:spPr>
        <p:txBody>
          <a:bodyPr/>
          <a:lstStyle/>
          <a:p>
            <a:r>
              <a:rPr lang="en-US" b="0" i="0" dirty="0">
                <a:solidFill>
                  <a:schemeClr val="tx1"/>
                </a:solidFill>
                <a:effectLst/>
                <a:latin typeface="Calibri Light" panose="020F0302020204030204" pitchFamily="34" charset="0"/>
                <a:cs typeface="Calibri Light" panose="020F0302020204030204" pitchFamily="34" charset="0"/>
              </a:rPr>
              <a:t>Nuha A. ElSayed, Grazia Aleppo, Vanita R. Aroda, Raveendhara R. Bannuru, Florence M. Brown, Dennis Bruemmer, Billy S. Collins, Marisa E. Hilliard, Diana Isaacs, Eric L. Johnson, Scott Kahan, Kamlesh Khunti, Jose Leon, Sarah K. Lyons, Mary Lou Perry, Priya Prahalad, Richard E. Pratley, Jane Jeffrie Seley, Robert C. Stanton, Robert A. Gabbay; on behalf of the American Diabetes Association, 16. Diabetes Care in the Hospital: </a:t>
            </a:r>
            <a:r>
              <a:rPr lang="en-US" b="0" i="1" dirty="0">
                <a:solidFill>
                  <a:schemeClr val="tx1"/>
                </a:solidFill>
                <a:effectLst/>
                <a:latin typeface="Calibri Light" panose="020F0302020204030204" pitchFamily="34" charset="0"/>
                <a:cs typeface="Calibri Light" panose="020F0302020204030204" pitchFamily="34" charset="0"/>
              </a:rPr>
              <a:t>Standards of Care in Diabetes—2023</a:t>
            </a:r>
            <a:r>
              <a:rPr lang="en-US" b="0" i="0" dirty="0">
                <a:solidFill>
                  <a:schemeClr val="tx1"/>
                </a:solidFill>
                <a:effectLst/>
                <a:latin typeface="Calibri Light" panose="020F0302020204030204" pitchFamily="34" charset="0"/>
                <a:cs typeface="Calibri Light" panose="020F0302020204030204" pitchFamily="34" charset="0"/>
              </a:rPr>
              <a:t>. </a:t>
            </a:r>
            <a:r>
              <a:rPr lang="en-US" b="0" i="1" dirty="0">
                <a:solidFill>
                  <a:schemeClr val="tx1"/>
                </a:solidFill>
                <a:effectLst/>
                <a:latin typeface="Calibri Light" panose="020F0302020204030204" pitchFamily="34" charset="0"/>
                <a:cs typeface="Calibri Light" panose="020F0302020204030204" pitchFamily="34" charset="0"/>
              </a:rPr>
              <a:t>Diabetes Care</a:t>
            </a:r>
            <a:r>
              <a:rPr lang="en-US" b="0" i="0" dirty="0">
                <a:solidFill>
                  <a:schemeClr val="tx1"/>
                </a:solidFill>
                <a:effectLst/>
                <a:latin typeface="Calibri Light" panose="020F0302020204030204" pitchFamily="34" charset="0"/>
                <a:cs typeface="Calibri Light" panose="020F0302020204030204" pitchFamily="34" charset="0"/>
              </a:rPr>
              <a:t> 1 January 2023; 46 (Supplement_1): S267–S278. </a:t>
            </a:r>
            <a:r>
              <a:rPr lang="en-US" b="0" i="0" u="none" strike="noStrike" dirty="0">
                <a:solidFill>
                  <a:schemeClr val="tx1"/>
                </a:solidFill>
                <a:effectLst/>
                <a:latin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https://doi.org/10.2337/dc23-S016</a:t>
            </a:r>
            <a:endParaRPr lang="en-US"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82114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CEE63-8E7C-9587-D13A-EC1FF84288D8}"/>
              </a:ext>
            </a:extLst>
          </p:cNvPr>
          <p:cNvSpPr>
            <a:spLocks noGrp="1"/>
          </p:cNvSpPr>
          <p:nvPr>
            <p:ph type="title"/>
          </p:nvPr>
        </p:nvSpPr>
        <p:spPr>
          <a:xfrm>
            <a:off x="838200" y="202755"/>
            <a:ext cx="10515600" cy="1325563"/>
          </a:xfrm>
        </p:spPr>
        <p:txBody>
          <a:bodyPr/>
          <a:lstStyle/>
          <a:p>
            <a:r>
              <a:rPr lang="en-US" cap="none" dirty="0">
                <a:latin typeface="Calibri" panose="020F0502020204030204" pitchFamily="34" charset="0"/>
                <a:cs typeface="Calibri" panose="020F0502020204030204" pitchFamily="34" charset="0"/>
              </a:rPr>
              <a:t>Inspiration</a:t>
            </a:r>
          </a:p>
        </p:txBody>
      </p:sp>
      <p:pic>
        <p:nvPicPr>
          <p:cNvPr id="4" name="Content Placeholder 3">
            <a:extLst>
              <a:ext uri="{FF2B5EF4-FFF2-40B4-BE49-F238E27FC236}">
                <a16:creationId xmlns:a16="http://schemas.microsoft.com/office/drawing/2014/main" id="{9EF53AD8-2D4B-FB2F-838C-49F1CBBEA6D6}"/>
              </a:ext>
            </a:extLst>
          </p:cNvPr>
          <p:cNvPicPr>
            <a:picLocks noGrp="1" noChangeAspect="1"/>
          </p:cNvPicPr>
          <p:nvPr>
            <p:ph idx="1"/>
          </p:nvPr>
        </p:nvPicPr>
        <p:blipFill>
          <a:blip r:embed="rId2"/>
          <a:stretch>
            <a:fillRect/>
          </a:stretch>
        </p:blipFill>
        <p:spPr>
          <a:xfrm>
            <a:off x="7362046" y="1322295"/>
            <a:ext cx="4064116" cy="3614738"/>
          </a:xfrm>
          <a:prstGeom prst="rect">
            <a:avLst/>
          </a:prstGeom>
        </p:spPr>
      </p:pic>
      <p:graphicFrame>
        <p:nvGraphicFramePr>
          <p:cNvPr id="5" name="Content Placeholder 3">
            <a:extLst>
              <a:ext uri="{FF2B5EF4-FFF2-40B4-BE49-F238E27FC236}">
                <a16:creationId xmlns:a16="http://schemas.microsoft.com/office/drawing/2014/main" id="{4EEA3959-943C-B282-7729-13CDADDA5F96}"/>
              </a:ext>
            </a:extLst>
          </p:cNvPr>
          <p:cNvGraphicFramePr>
            <a:graphicFrameLocks/>
          </p:cNvGraphicFramePr>
          <p:nvPr>
            <p:extLst>
              <p:ext uri="{D42A27DB-BD31-4B8C-83A1-F6EECF244321}">
                <p14:modId xmlns:p14="http://schemas.microsoft.com/office/powerpoint/2010/main" val="3592918302"/>
              </p:ext>
            </p:extLst>
          </p:nvPr>
        </p:nvGraphicFramePr>
        <p:xfrm>
          <a:off x="119573" y="1454689"/>
          <a:ext cx="6821681" cy="3349950"/>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descr="Nebraska Hospital Association">
            <a:extLst>
              <a:ext uri="{FF2B5EF4-FFF2-40B4-BE49-F238E27FC236}">
                <a16:creationId xmlns:a16="http://schemas.microsoft.com/office/drawing/2014/main" id="{52D5C548-7342-8A7E-9573-27E3F190A1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2317" y="5171994"/>
            <a:ext cx="5686579" cy="884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453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9BF8E-5120-0C87-F19A-3F94166E3311}"/>
              </a:ext>
            </a:extLst>
          </p:cNvPr>
          <p:cNvSpPr>
            <a:spLocks noGrp="1"/>
          </p:cNvSpPr>
          <p:nvPr>
            <p:ph type="title"/>
          </p:nvPr>
        </p:nvSpPr>
        <p:spPr>
          <a:xfrm>
            <a:off x="838200" y="335651"/>
            <a:ext cx="8534400" cy="1142772"/>
          </a:xfrm>
        </p:spPr>
        <p:txBody>
          <a:bodyPr/>
          <a:lstStyle/>
          <a:p>
            <a:r>
              <a:rPr lang="en-US" cap="none" dirty="0">
                <a:latin typeface="Calibri" panose="020F0502020204030204" pitchFamily="34" charset="0"/>
                <a:cs typeface="Calibri" panose="020F0502020204030204" pitchFamily="34" charset="0"/>
              </a:rPr>
              <a:t>Planning</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BB5B1E2B-C3B9-F801-B69F-56CB33CC69A1}"/>
              </a:ext>
            </a:extLst>
          </p:cNvPr>
          <p:cNvSpPr>
            <a:spLocks noGrp="1"/>
          </p:cNvSpPr>
          <p:nvPr>
            <p:ph idx="1"/>
          </p:nvPr>
        </p:nvSpPr>
        <p:spPr>
          <a:xfrm>
            <a:off x="838200" y="1478422"/>
            <a:ext cx="10515600" cy="5194197"/>
          </a:xfrm>
        </p:spPr>
        <p:txBody>
          <a:bodyPr>
            <a:normAutofit fontScale="92500" lnSpcReduction="20000"/>
          </a:bodyPr>
          <a:lstStyle/>
          <a:p>
            <a:r>
              <a:rPr lang="en-US" sz="2600" dirty="0">
                <a:solidFill>
                  <a:schemeClr val="tx1"/>
                </a:solidFill>
                <a:latin typeface="Calibri Light" panose="020F0302020204030204" pitchFamily="34" charset="0"/>
                <a:cs typeface="Calibri Light" panose="020F0302020204030204" pitchFamily="34" charset="0"/>
              </a:rPr>
              <a:t>Project formally started September 2022</a:t>
            </a:r>
          </a:p>
          <a:p>
            <a:r>
              <a:rPr lang="en-US" sz="2600" dirty="0">
                <a:solidFill>
                  <a:schemeClr val="tx1"/>
                </a:solidFill>
                <a:latin typeface="Calibri Light" panose="020F0302020204030204" pitchFamily="34" charset="0"/>
                <a:cs typeface="Calibri Light" panose="020F0302020204030204" pitchFamily="34" charset="0"/>
              </a:rPr>
              <a:t>Formation of an interdisciplinary work group</a:t>
            </a:r>
          </a:p>
          <a:p>
            <a:pPr lvl="1"/>
            <a:r>
              <a:rPr lang="en-US" sz="2600" dirty="0">
                <a:solidFill>
                  <a:schemeClr val="tx1"/>
                </a:solidFill>
                <a:latin typeface="Calibri Light" panose="020F0302020204030204" pitchFamily="34" charset="0"/>
                <a:cs typeface="Calibri Light" panose="020F0302020204030204" pitchFamily="34" charset="0"/>
              </a:rPr>
              <a:t>Pharmacy</a:t>
            </a:r>
          </a:p>
          <a:p>
            <a:pPr lvl="1"/>
            <a:r>
              <a:rPr lang="en-US" sz="2600" dirty="0">
                <a:solidFill>
                  <a:schemeClr val="tx1"/>
                </a:solidFill>
                <a:latin typeface="Calibri Light" panose="020F0302020204030204" pitchFamily="34" charset="0"/>
                <a:cs typeface="Calibri Light" panose="020F0302020204030204" pitchFamily="34" charset="0"/>
              </a:rPr>
              <a:t>Nursing</a:t>
            </a:r>
          </a:p>
          <a:p>
            <a:pPr lvl="1"/>
            <a:r>
              <a:rPr lang="en-US" sz="2600" dirty="0">
                <a:solidFill>
                  <a:schemeClr val="tx1"/>
                </a:solidFill>
                <a:latin typeface="Calibri Light" panose="020F0302020204030204" pitchFamily="34" charset="0"/>
                <a:cs typeface="Calibri Light" panose="020F0302020204030204" pitchFamily="34" charset="0"/>
              </a:rPr>
              <a:t>Nursing Administration</a:t>
            </a:r>
          </a:p>
          <a:p>
            <a:pPr lvl="1"/>
            <a:r>
              <a:rPr lang="en-US" sz="2600" dirty="0">
                <a:solidFill>
                  <a:schemeClr val="tx1"/>
                </a:solidFill>
                <a:latin typeface="Calibri Light" panose="020F0302020204030204" pitchFamily="34" charset="0"/>
                <a:cs typeface="Calibri Light" panose="020F0302020204030204" pitchFamily="34" charset="0"/>
              </a:rPr>
              <a:t>Physicians</a:t>
            </a:r>
          </a:p>
          <a:p>
            <a:pPr lvl="1"/>
            <a:r>
              <a:rPr lang="en-US" sz="2600" dirty="0">
                <a:solidFill>
                  <a:schemeClr val="tx1"/>
                </a:solidFill>
                <a:latin typeface="Calibri Light" panose="020F0302020204030204" pitchFamily="34" charset="0"/>
                <a:cs typeface="Calibri Light" panose="020F0302020204030204" pitchFamily="34" charset="0"/>
              </a:rPr>
              <a:t>Information Technology</a:t>
            </a:r>
          </a:p>
          <a:p>
            <a:pPr lvl="1"/>
            <a:r>
              <a:rPr lang="en-US" sz="2600" dirty="0">
                <a:solidFill>
                  <a:schemeClr val="tx1"/>
                </a:solidFill>
                <a:latin typeface="Calibri Light" panose="020F0302020204030204" pitchFamily="34" charset="0"/>
                <a:cs typeface="Calibri Light" panose="020F0302020204030204" pitchFamily="34" charset="0"/>
              </a:rPr>
              <a:t>Diabetes Education</a:t>
            </a:r>
          </a:p>
          <a:p>
            <a:pPr lvl="1"/>
            <a:r>
              <a:rPr lang="en-US" sz="2600" dirty="0">
                <a:solidFill>
                  <a:schemeClr val="tx1"/>
                </a:solidFill>
                <a:latin typeface="Calibri Light" panose="020F0302020204030204" pitchFamily="34" charset="0"/>
                <a:cs typeface="Calibri Light" panose="020F0302020204030204" pitchFamily="34" charset="0"/>
              </a:rPr>
              <a:t>Dieticians</a:t>
            </a:r>
          </a:p>
          <a:p>
            <a:pPr lvl="1"/>
            <a:r>
              <a:rPr lang="en-US" sz="2600" dirty="0">
                <a:solidFill>
                  <a:schemeClr val="tx1"/>
                </a:solidFill>
                <a:latin typeface="Calibri Light" panose="020F0302020204030204" pitchFamily="34" charset="0"/>
                <a:cs typeface="Calibri Light" panose="020F0302020204030204" pitchFamily="34" charset="0"/>
              </a:rPr>
              <a:t>Dietary staff</a:t>
            </a:r>
          </a:p>
          <a:p>
            <a:pPr lvl="1"/>
            <a:r>
              <a:rPr lang="en-US" sz="2600" dirty="0">
                <a:solidFill>
                  <a:schemeClr val="tx1"/>
                </a:solidFill>
                <a:latin typeface="Calibri Light" panose="020F0302020204030204" pitchFamily="34" charset="0"/>
                <a:cs typeface="Calibri Light" panose="020F0302020204030204" pitchFamily="34" charset="0"/>
              </a:rPr>
              <a:t>Quality Director</a:t>
            </a:r>
          </a:p>
          <a:p>
            <a:pPr lvl="1"/>
            <a:endParaRPr lang="en-US" dirty="0"/>
          </a:p>
        </p:txBody>
      </p:sp>
    </p:spTree>
    <p:extLst>
      <p:ext uri="{BB962C8B-B14F-4D97-AF65-F5344CB8AC3E}">
        <p14:creationId xmlns:p14="http://schemas.microsoft.com/office/powerpoint/2010/main" val="4231276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94E59-EDE0-03CC-B973-58CC29C5A632}"/>
              </a:ext>
            </a:extLst>
          </p:cNvPr>
          <p:cNvSpPr>
            <a:spLocks noGrp="1"/>
          </p:cNvSpPr>
          <p:nvPr>
            <p:ph type="title"/>
          </p:nvPr>
        </p:nvSpPr>
        <p:spPr>
          <a:xfrm>
            <a:off x="514418" y="159449"/>
            <a:ext cx="8534400" cy="1507067"/>
          </a:xfrm>
        </p:spPr>
        <p:txBody>
          <a:bodyPr/>
          <a:lstStyle/>
          <a:p>
            <a:r>
              <a:rPr lang="en-US" cap="none" dirty="0">
                <a:latin typeface="Calibri" panose="020F0502020204030204" pitchFamily="34" charset="0"/>
                <a:cs typeface="Calibri" panose="020F0502020204030204" pitchFamily="34" charset="0"/>
              </a:rPr>
              <a:t>Results</a:t>
            </a:r>
          </a:p>
        </p:txBody>
      </p:sp>
      <p:sp>
        <p:nvSpPr>
          <p:cNvPr id="3" name="Content Placeholder 2">
            <a:extLst>
              <a:ext uri="{FF2B5EF4-FFF2-40B4-BE49-F238E27FC236}">
                <a16:creationId xmlns:a16="http://schemas.microsoft.com/office/drawing/2014/main" id="{AC3B489E-E88C-53AB-27D6-DA965FDADCFF}"/>
              </a:ext>
            </a:extLst>
          </p:cNvPr>
          <p:cNvSpPr>
            <a:spLocks noGrp="1"/>
          </p:cNvSpPr>
          <p:nvPr>
            <p:ph idx="1"/>
          </p:nvPr>
        </p:nvSpPr>
        <p:spPr>
          <a:xfrm>
            <a:off x="369139" y="1777526"/>
            <a:ext cx="8534400" cy="4523258"/>
          </a:xfrm>
        </p:spPr>
        <p:txBody>
          <a:bodyPr>
            <a:noAutofit/>
          </a:bodyPr>
          <a:lstStyle/>
          <a:p>
            <a:r>
              <a:rPr lang="en-US" sz="2400" dirty="0">
                <a:solidFill>
                  <a:schemeClr val="tx1"/>
                </a:solidFill>
                <a:latin typeface="Calibri Light" panose="020F0302020204030204" pitchFamily="34" charset="0"/>
                <a:cs typeface="Calibri Light" panose="020F0302020204030204" pitchFamily="34" charset="0"/>
              </a:rPr>
              <a:t>Insulin Protocol Order Set</a:t>
            </a:r>
          </a:p>
          <a:p>
            <a:pPr lvl="1"/>
            <a:r>
              <a:rPr lang="en-US" sz="2400" dirty="0">
                <a:solidFill>
                  <a:schemeClr val="tx1"/>
                </a:solidFill>
                <a:latin typeface="Calibri Light" panose="020F0302020204030204" pitchFamily="34" charset="0"/>
                <a:cs typeface="Calibri Light" panose="020F0302020204030204" pitchFamily="34" charset="0"/>
              </a:rPr>
              <a:t>Basal insulin guidance</a:t>
            </a:r>
          </a:p>
          <a:p>
            <a:pPr lvl="1"/>
            <a:r>
              <a:rPr lang="en-US" sz="2400" dirty="0">
                <a:solidFill>
                  <a:schemeClr val="tx1"/>
                </a:solidFill>
                <a:latin typeface="Calibri Light" panose="020F0302020204030204" pitchFamily="34" charset="0"/>
                <a:cs typeface="Calibri Light" panose="020F0302020204030204" pitchFamily="34" charset="0"/>
              </a:rPr>
              <a:t>Orderable insulin to carbohydrate ratio for mealtime insulin</a:t>
            </a:r>
          </a:p>
          <a:p>
            <a:pPr lvl="1"/>
            <a:r>
              <a:rPr lang="en-US" sz="2400" dirty="0">
                <a:solidFill>
                  <a:schemeClr val="tx1"/>
                </a:solidFill>
                <a:latin typeface="Calibri Light" panose="020F0302020204030204" pitchFamily="34" charset="0"/>
                <a:cs typeface="Calibri Light" panose="020F0302020204030204" pitchFamily="34" charset="0"/>
              </a:rPr>
              <a:t>Varying levels of correction insulin</a:t>
            </a:r>
          </a:p>
          <a:p>
            <a:pPr lvl="2"/>
            <a:r>
              <a:rPr lang="en-US" sz="2400" dirty="0">
                <a:solidFill>
                  <a:schemeClr val="tx1"/>
                </a:solidFill>
                <a:latin typeface="Calibri Light" panose="020F0302020204030204" pitchFamily="34" charset="0"/>
                <a:cs typeface="Calibri Light" panose="020F0302020204030204" pitchFamily="34" charset="0"/>
              </a:rPr>
              <a:t>Level 1 – Low intensity</a:t>
            </a:r>
          </a:p>
          <a:p>
            <a:pPr lvl="2"/>
            <a:r>
              <a:rPr lang="en-US" sz="2400" dirty="0">
                <a:solidFill>
                  <a:schemeClr val="tx1"/>
                </a:solidFill>
                <a:latin typeface="Calibri Light" panose="020F0302020204030204" pitchFamily="34" charset="0"/>
                <a:cs typeface="Calibri Light" panose="020F0302020204030204" pitchFamily="34" charset="0"/>
              </a:rPr>
              <a:t>Level 2 – Moderate intensity</a:t>
            </a:r>
          </a:p>
          <a:p>
            <a:pPr lvl="2"/>
            <a:r>
              <a:rPr lang="en-US" sz="2400" dirty="0">
                <a:solidFill>
                  <a:schemeClr val="tx1"/>
                </a:solidFill>
                <a:latin typeface="Calibri Light" panose="020F0302020204030204" pitchFamily="34" charset="0"/>
                <a:cs typeface="Calibri Light" panose="020F0302020204030204" pitchFamily="34" charset="0"/>
              </a:rPr>
              <a:t>Level 3 – High Intensity</a:t>
            </a:r>
          </a:p>
          <a:p>
            <a:pPr lvl="1"/>
            <a:r>
              <a:rPr lang="en-US" sz="2400" dirty="0">
                <a:solidFill>
                  <a:schemeClr val="tx1"/>
                </a:solidFill>
                <a:latin typeface="Calibri Light" panose="020F0302020204030204" pitchFamily="34" charset="0"/>
                <a:cs typeface="Calibri Light" panose="020F0302020204030204" pitchFamily="34" charset="0"/>
              </a:rPr>
              <a:t>EMR integrated insulin calculator for nurse administration</a:t>
            </a:r>
          </a:p>
          <a:p>
            <a:pPr lvl="1"/>
            <a:r>
              <a:rPr lang="en-US" sz="2400" dirty="0">
                <a:solidFill>
                  <a:schemeClr val="tx1"/>
                </a:solidFill>
                <a:latin typeface="Calibri Light" panose="020F0302020204030204" pitchFamily="34" charset="0"/>
                <a:cs typeface="Calibri Light" panose="020F0302020204030204" pitchFamily="34" charset="0"/>
              </a:rPr>
              <a:t>Integration of hypoglycemia protocol</a:t>
            </a:r>
          </a:p>
          <a:p>
            <a:pPr lvl="1"/>
            <a:endParaRPr lang="en-US" sz="2400" dirty="0"/>
          </a:p>
        </p:txBody>
      </p:sp>
    </p:spTree>
    <p:extLst>
      <p:ext uri="{BB962C8B-B14F-4D97-AF65-F5344CB8AC3E}">
        <p14:creationId xmlns:p14="http://schemas.microsoft.com/office/powerpoint/2010/main" val="3970648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4DD48-C508-EF4A-A3D4-A54299C9173B}"/>
              </a:ext>
            </a:extLst>
          </p:cNvPr>
          <p:cNvSpPr>
            <a:spLocks noGrp="1"/>
          </p:cNvSpPr>
          <p:nvPr>
            <p:ph type="title"/>
          </p:nvPr>
        </p:nvSpPr>
        <p:spPr>
          <a:xfrm>
            <a:off x="441902" y="454868"/>
            <a:ext cx="10044023" cy="877729"/>
          </a:xfrm>
        </p:spPr>
        <p:txBody>
          <a:bodyPr anchor="ctr">
            <a:normAutofit/>
          </a:bodyPr>
          <a:lstStyle/>
          <a:p>
            <a:r>
              <a:rPr lang="en-US" sz="4000" cap="none" dirty="0">
                <a:solidFill>
                  <a:srgbClr val="FFFFFF"/>
                </a:solidFill>
                <a:latin typeface="Calibri" panose="020F0502020204030204" pitchFamily="34" charset="0"/>
                <a:cs typeface="Calibri" panose="020F0502020204030204" pitchFamily="34" charset="0"/>
              </a:rPr>
              <a:t>The Process</a:t>
            </a:r>
          </a:p>
        </p:txBody>
      </p:sp>
      <p:graphicFrame>
        <p:nvGraphicFramePr>
          <p:cNvPr id="4" name="Content Placeholder 3">
            <a:extLst>
              <a:ext uri="{FF2B5EF4-FFF2-40B4-BE49-F238E27FC236}">
                <a16:creationId xmlns:a16="http://schemas.microsoft.com/office/drawing/2014/main" id="{9A2788F3-0BF3-E7C3-D82F-7D4312DC982E}"/>
              </a:ext>
            </a:extLst>
          </p:cNvPr>
          <p:cNvGraphicFramePr>
            <a:graphicFrameLocks noGrp="1"/>
          </p:cNvGraphicFramePr>
          <p:nvPr>
            <p:ph idx="1"/>
            <p:extLst>
              <p:ext uri="{D42A27DB-BD31-4B8C-83A1-F6EECF244321}">
                <p14:modId xmlns:p14="http://schemas.microsoft.com/office/powerpoint/2010/main" val="1511955995"/>
              </p:ext>
            </p:extLst>
          </p:nvPr>
        </p:nvGraphicFramePr>
        <p:xfrm>
          <a:off x="0" y="1332597"/>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Arrow Connector 5">
            <a:extLst>
              <a:ext uri="{FF2B5EF4-FFF2-40B4-BE49-F238E27FC236}">
                <a16:creationId xmlns:a16="http://schemas.microsoft.com/office/drawing/2014/main" id="{2BF3BFFE-749E-75E1-BF22-72B65FFE553E}"/>
              </a:ext>
            </a:extLst>
          </p:cNvPr>
          <p:cNvCxnSpPr/>
          <p:nvPr/>
        </p:nvCxnSpPr>
        <p:spPr>
          <a:xfrm>
            <a:off x="1768144" y="2745295"/>
            <a:ext cx="618836" cy="0"/>
          </a:xfrm>
          <a:prstGeom prst="straightConnector1">
            <a:avLst/>
          </a:prstGeom>
          <a:ln>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80FF69D-17C8-5ED4-6BDB-C6DE720AB428}"/>
              </a:ext>
            </a:extLst>
          </p:cNvPr>
          <p:cNvCxnSpPr/>
          <p:nvPr/>
        </p:nvCxnSpPr>
        <p:spPr>
          <a:xfrm>
            <a:off x="4119866" y="2776483"/>
            <a:ext cx="615297" cy="0"/>
          </a:xfrm>
          <a:prstGeom prst="straightConnector1">
            <a:avLst/>
          </a:prstGeom>
          <a:ln>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C49EB7F-8035-2A5D-D92D-476C706FE1AB}"/>
              </a:ext>
            </a:extLst>
          </p:cNvPr>
          <p:cNvCxnSpPr/>
          <p:nvPr/>
        </p:nvCxnSpPr>
        <p:spPr>
          <a:xfrm>
            <a:off x="8782596" y="2816285"/>
            <a:ext cx="615297" cy="0"/>
          </a:xfrm>
          <a:prstGeom prst="straightConnector1">
            <a:avLst/>
          </a:prstGeom>
          <a:ln>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0B1A1F9-2B7D-842A-32E6-51BF002DA6FF}"/>
              </a:ext>
            </a:extLst>
          </p:cNvPr>
          <p:cNvCxnSpPr/>
          <p:nvPr/>
        </p:nvCxnSpPr>
        <p:spPr>
          <a:xfrm>
            <a:off x="6393608" y="2816285"/>
            <a:ext cx="615297" cy="0"/>
          </a:xfrm>
          <a:prstGeom prst="straightConnector1">
            <a:avLst/>
          </a:prstGeom>
          <a:ln>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279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47808-5336-9891-CA24-8DB811765BCB}"/>
              </a:ext>
            </a:extLst>
          </p:cNvPr>
          <p:cNvSpPr>
            <a:spLocks noGrp="1"/>
          </p:cNvSpPr>
          <p:nvPr>
            <p:ph type="title"/>
          </p:nvPr>
        </p:nvSpPr>
        <p:spPr>
          <a:xfrm>
            <a:off x="6367461" y="728664"/>
            <a:ext cx="4984813" cy="3157080"/>
          </a:xfrm>
          <a:noFill/>
        </p:spPr>
        <p:txBody>
          <a:bodyPr vert="horz" lIns="91440" tIns="45720" rIns="91440" bIns="45720" rtlCol="0" anchor="b">
            <a:normAutofit/>
          </a:bodyPr>
          <a:lstStyle/>
          <a:p>
            <a:r>
              <a:rPr lang="en-US" sz="5200" dirty="0"/>
              <a:t>ADA Guidelines</a:t>
            </a:r>
          </a:p>
        </p:txBody>
      </p:sp>
      <p:pic>
        <p:nvPicPr>
          <p:cNvPr id="6" name="Content Placeholder 5" descr="A red cover with white text&#10;&#10;Description automatically generated">
            <a:extLst>
              <a:ext uri="{FF2B5EF4-FFF2-40B4-BE49-F238E27FC236}">
                <a16:creationId xmlns:a16="http://schemas.microsoft.com/office/drawing/2014/main" id="{5C359C02-8FBC-A686-F1FD-16286536FED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3212"/>
          <a:stretch/>
        </p:blipFill>
        <p:spPr>
          <a:xfrm>
            <a:off x="1" y="10"/>
            <a:ext cx="6005512" cy="6857990"/>
          </a:xfrm>
          <a:prstGeom prst="rect">
            <a:avLst/>
          </a:prstGeom>
        </p:spPr>
      </p:pic>
    </p:spTree>
    <p:extLst>
      <p:ext uri="{BB962C8B-B14F-4D97-AF65-F5344CB8AC3E}">
        <p14:creationId xmlns:p14="http://schemas.microsoft.com/office/powerpoint/2010/main" val="3778774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D5C2A-21D3-33E7-CE1D-A1B935DE0AE0}"/>
              </a:ext>
            </a:extLst>
          </p:cNvPr>
          <p:cNvSpPr>
            <a:spLocks noGrp="1"/>
          </p:cNvSpPr>
          <p:nvPr>
            <p:ph type="title"/>
          </p:nvPr>
        </p:nvSpPr>
        <p:spPr>
          <a:xfrm>
            <a:off x="610321" y="274405"/>
            <a:ext cx="8534400" cy="1507067"/>
          </a:xfrm>
        </p:spPr>
        <p:txBody>
          <a:bodyPr/>
          <a:lstStyle/>
          <a:p>
            <a:r>
              <a:rPr lang="en-US" cap="none" dirty="0">
                <a:latin typeface="Calibri" panose="020F0502020204030204" pitchFamily="34" charset="0"/>
                <a:cs typeface="Calibri" panose="020F0502020204030204" pitchFamily="34" charset="0"/>
              </a:rPr>
              <a:t>ADA Guidelines</a:t>
            </a:r>
          </a:p>
        </p:txBody>
      </p:sp>
      <p:sp>
        <p:nvSpPr>
          <p:cNvPr id="3" name="Content Placeholder 2">
            <a:extLst>
              <a:ext uri="{FF2B5EF4-FFF2-40B4-BE49-F238E27FC236}">
                <a16:creationId xmlns:a16="http://schemas.microsoft.com/office/drawing/2014/main" id="{F4801F7F-62BD-92F2-597E-DDDE7C69E8AF}"/>
              </a:ext>
            </a:extLst>
          </p:cNvPr>
          <p:cNvSpPr>
            <a:spLocks noGrp="1"/>
          </p:cNvSpPr>
          <p:nvPr>
            <p:ph idx="1"/>
          </p:nvPr>
        </p:nvSpPr>
        <p:spPr>
          <a:xfrm>
            <a:off x="171511" y="1781472"/>
            <a:ext cx="11732491" cy="1158875"/>
          </a:xfrm>
        </p:spPr>
        <p:txBody>
          <a:bodyPr>
            <a:normAutofit fontScale="92500" lnSpcReduction="20000"/>
          </a:bodyPr>
          <a:lstStyle/>
          <a:p>
            <a:r>
              <a:rPr lang="en-US" sz="2800" dirty="0">
                <a:solidFill>
                  <a:schemeClr val="accent6"/>
                </a:solidFill>
                <a:latin typeface="Calibri Light" panose="020F0302020204030204" pitchFamily="34" charset="0"/>
                <a:cs typeface="Calibri Light" panose="020F0302020204030204" pitchFamily="34" charset="0"/>
              </a:rPr>
              <a:t>16.1</a:t>
            </a:r>
            <a:r>
              <a:rPr lang="en-US" sz="2800" dirty="0">
                <a:solidFill>
                  <a:schemeClr val="tx1"/>
                </a:solidFill>
                <a:latin typeface="Calibri Light" panose="020F0302020204030204" pitchFamily="34" charset="0"/>
                <a:cs typeface="Calibri Light" panose="020F0302020204030204" pitchFamily="34" charset="0"/>
              </a:rPr>
              <a:t> Perform an A1C test on all patients with diabetes or hyperglycemia (blood glucose &gt;140 mg/dL [7.8 mmol/L]) admitted to the hospital if not performed in the prior 3 months. </a:t>
            </a:r>
            <a:r>
              <a:rPr lang="en-US" sz="2800" dirty="0">
                <a:solidFill>
                  <a:schemeClr val="accent6"/>
                </a:solidFill>
                <a:latin typeface="Calibri Light" panose="020F0302020204030204" pitchFamily="34" charset="0"/>
                <a:cs typeface="Calibri Light" panose="020F0302020204030204" pitchFamily="34" charset="0"/>
              </a:rPr>
              <a:t>B</a:t>
            </a:r>
          </a:p>
          <a:p>
            <a:endParaRPr lang="en-US" dirty="0"/>
          </a:p>
        </p:txBody>
      </p:sp>
      <p:pic>
        <p:nvPicPr>
          <p:cNvPr id="4" name="Content Placeholder 12" descr="Graphical user interface, application, table&#10;&#10;Description automatically generated">
            <a:extLst>
              <a:ext uri="{FF2B5EF4-FFF2-40B4-BE49-F238E27FC236}">
                <a16:creationId xmlns:a16="http://schemas.microsoft.com/office/drawing/2014/main" id="{2A076D33-83A4-31A5-9C09-6493E4DB98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563" y="2940347"/>
            <a:ext cx="10854873" cy="350953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07E1DB-7F45-FF7B-52EF-BEA014A9BBE1}"/>
                  </a:ext>
                </a:extLst>
              </p14:cNvPr>
              <p14:cNvContentPartPr/>
              <p14:nvPr/>
            </p14:nvContentPartPr>
            <p14:xfrm>
              <a:off x="836244" y="5700200"/>
              <a:ext cx="3296520" cy="20880"/>
            </p14:xfrm>
          </p:contentPart>
        </mc:Choice>
        <mc:Fallback xmlns="">
          <p:pic>
            <p:nvPicPr>
              <p:cNvPr id="5" name="Ink 4">
                <a:extLst>
                  <a:ext uri="{FF2B5EF4-FFF2-40B4-BE49-F238E27FC236}">
                    <a16:creationId xmlns:a16="http://schemas.microsoft.com/office/drawing/2014/main" id="{7107E1DB-7F45-FF7B-52EF-BEA014A9BBE1}"/>
                  </a:ext>
                </a:extLst>
              </p:cNvPr>
              <p:cNvPicPr/>
              <p:nvPr/>
            </p:nvPicPr>
            <p:blipFill>
              <a:blip r:embed="rId4"/>
              <a:stretch>
                <a:fillRect/>
              </a:stretch>
            </p:blipFill>
            <p:spPr>
              <a:xfrm>
                <a:off x="782244" y="5592560"/>
                <a:ext cx="340416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79CBC4A9-A117-C2AA-7083-A21BC2041EB0}"/>
                  </a:ext>
                </a:extLst>
              </p14:cNvPr>
              <p14:cNvContentPartPr/>
              <p14:nvPr/>
            </p14:nvContentPartPr>
            <p14:xfrm>
              <a:off x="766404" y="5894369"/>
              <a:ext cx="3366360" cy="47880"/>
            </p14:xfrm>
          </p:contentPart>
        </mc:Choice>
        <mc:Fallback xmlns="">
          <p:pic>
            <p:nvPicPr>
              <p:cNvPr id="6" name="Ink 5">
                <a:extLst>
                  <a:ext uri="{FF2B5EF4-FFF2-40B4-BE49-F238E27FC236}">
                    <a16:creationId xmlns:a16="http://schemas.microsoft.com/office/drawing/2014/main" id="{79CBC4A9-A117-C2AA-7083-A21BC2041EB0}"/>
                  </a:ext>
                </a:extLst>
              </p:cNvPr>
              <p:cNvPicPr/>
              <p:nvPr/>
            </p:nvPicPr>
            <p:blipFill>
              <a:blip r:embed="rId6"/>
              <a:stretch>
                <a:fillRect/>
              </a:stretch>
            </p:blipFill>
            <p:spPr>
              <a:xfrm>
                <a:off x="712404" y="5786369"/>
                <a:ext cx="3474000" cy="263520"/>
              </a:xfrm>
              <a:prstGeom prst="rect">
                <a:avLst/>
              </a:prstGeom>
            </p:spPr>
          </p:pic>
        </mc:Fallback>
      </mc:AlternateContent>
    </p:spTree>
    <p:extLst>
      <p:ext uri="{BB962C8B-B14F-4D97-AF65-F5344CB8AC3E}">
        <p14:creationId xmlns:p14="http://schemas.microsoft.com/office/powerpoint/2010/main" val="933609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8475-7AAB-A662-B135-F4ACDBF2BD1E}"/>
              </a:ext>
            </a:extLst>
          </p:cNvPr>
          <p:cNvSpPr>
            <a:spLocks noGrp="1"/>
          </p:cNvSpPr>
          <p:nvPr>
            <p:ph type="title"/>
          </p:nvPr>
        </p:nvSpPr>
        <p:spPr>
          <a:xfrm>
            <a:off x="388648" y="218591"/>
            <a:ext cx="8534400" cy="1507067"/>
          </a:xfrm>
        </p:spPr>
        <p:txBody>
          <a:bodyPr/>
          <a:lstStyle/>
          <a:p>
            <a:r>
              <a:rPr lang="en-US" cap="none" dirty="0">
                <a:latin typeface="Calibri" panose="020F0502020204030204" pitchFamily="34" charset="0"/>
                <a:cs typeface="Calibri" panose="020F0502020204030204" pitchFamily="34" charset="0"/>
              </a:rPr>
              <a:t>ADA Guidelines</a:t>
            </a:r>
          </a:p>
        </p:txBody>
      </p:sp>
      <p:sp>
        <p:nvSpPr>
          <p:cNvPr id="3" name="Content Placeholder 2">
            <a:extLst>
              <a:ext uri="{FF2B5EF4-FFF2-40B4-BE49-F238E27FC236}">
                <a16:creationId xmlns:a16="http://schemas.microsoft.com/office/drawing/2014/main" id="{B0643338-5038-A2CA-9411-D4007087B88C}"/>
              </a:ext>
            </a:extLst>
          </p:cNvPr>
          <p:cNvSpPr>
            <a:spLocks noGrp="1"/>
          </p:cNvSpPr>
          <p:nvPr>
            <p:ph idx="1"/>
          </p:nvPr>
        </p:nvSpPr>
        <p:spPr>
          <a:xfrm>
            <a:off x="388648" y="1399025"/>
            <a:ext cx="11119140" cy="2112049"/>
          </a:xfrm>
        </p:spPr>
        <p:txBody>
          <a:bodyPr/>
          <a:lstStyle/>
          <a:p>
            <a:r>
              <a:rPr lang="en-US" sz="2600" dirty="0">
                <a:solidFill>
                  <a:srgbClr val="C00000"/>
                </a:solidFill>
                <a:latin typeface="Calibri Light" panose="020F0302020204030204" pitchFamily="34" charset="0"/>
                <a:cs typeface="Calibri Light" panose="020F0302020204030204" pitchFamily="34" charset="0"/>
              </a:rPr>
              <a:t>16.3</a:t>
            </a:r>
            <a:r>
              <a:rPr lang="en-US" sz="2600" dirty="0">
                <a:latin typeface="Calibri Light" panose="020F0302020204030204" pitchFamily="34" charset="0"/>
                <a:cs typeface="Calibri Light" panose="020F0302020204030204" pitchFamily="34" charset="0"/>
              </a:rPr>
              <a:t> </a:t>
            </a:r>
            <a:r>
              <a:rPr lang="en-US" sz="2600" dirty="0">
                <a:solidFill>
                  <a:schemeClr val="tx1"/>
                </a:solidFill>
                <a:latin typeface="Calibri Light" panose="020F0302020204030204" pitchFamily="34" charset="0"/>
                <a:cs typeface="Calibri Light" panose="020F0302020204030204" pitchFamily="34" charset="0"/>
              </a:rPr>
              <a:t>When caring for hospitalized patients with diabetes, consult with a specialized diabetes or glucose management team when possible. </a:t>
            </a:r>
            <a:r>
              <a:rPr lang="en-US" sz="2600" dirty="0">
                <a:solidFill>
                  <a:srgbClr val="C00000"/>
                </a:solidFill>
                <a:latin typeface="Calibri Light" panose="020F0302020204030204" pitchFamily="34" charset="0"/>
                <a:cs typeface="Calibri Light" panose="020F0302020204030204" pitchFamily="34" charset="0"/>
              </a:rPr>
              <a:t>C</a:t>
            </a:r>
          </a:p>
          <a:p>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E3E00231-DACB-207C-863A-CE955346903B}"/>
                  </a:ext>
                </a:extLst>
              </p14:cNvPr>
              <p14:cNvContentPartPr/>
              <p14:nvPr/>
            </p14:nvContentPartPr>
            <p14:xfrm>
              <a:off x="3264147" y="3178867"/>
              <a:ext cx="360" cy="360"/>
            </p14:xfrm>
          </p:contentPart>
        </mc:Choice>
        <mc:Fallback xmlns="">
          <p:pic>
            <p:nvPicPr>
              <p:cNvPr id="4" name="Ink 3">
                <a:extLst>
                  <a:ext uri="{FF2B5EF4-FFF2-40B4-BE49-F238E27FC236}">
                    <a16:creationId xmlns:a16="http://schemas.microsoft.com/office/drawing/2014/main" id="{E3E00231-DACB-207C-863A-CE955346903B}"/>
                  </a:ext>
                </a:extLst>
              </p:cNvPr>
              <p:cNvPicPr/>
              <p:nvPr/>
            </p:nvPicPr>
            <p:blipFill>
              <a:blip r:embed="rId3"/>
              <a:stretch>
                <a:fillRect/>
              </a:stretch>
            </p:blipFill>
            <p:spPr>
              <a:xfrm>
                <a:off x="3201147" y="311586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FCE278ED-40CF-C853-91E5-0CA9F0C32CE3}"/>
                  </a:ext>
                </a:extLst>
              </p14:cNvPr>
              <p14:cNvContentPartPr/>
              <p14:nvPr/>
            </p14:nvContentPartPr>
            <p14:xfrm>
              <a:off x="3563307" y="4075987"/>
              <a:ext cx="360" cy="360"/>
            </p14:xfrm>
          </p:contentPart>
        </mc:Choice>
        <mc:Fallback xmlns="">
          <p:pic>
            <p:nvPicPr>
              <p:cNvPr id="5" name="Ink 4">
                <a:extLst>
                  <a:ext uri="{FF2B5EF4-FFF2-40B4-BE49-F238E27FC236}">
                    <a16:creationId xmlns:a16="http://schemas.microsoft.com/office/drawing/2014/main" id="{FCE278ED-40CF-C853-91E5-0CA9F0C32CE3}"/>
                  </a:ext>
                </a:extLst>
              </p:cNvPr>
              <p:cNvPicPr/>
              <p:nvPr/>
            </p:nvPicPr>
            <p:blipFill>
              <a:blip r:embed="rId3"/>
              <a:stretch>
                <a:fillRect/>
              </a:stretch>
            </p:blipFill>
            <p:spPr>
              <a:xfrm>
                <a:off x="3500307" y="4013347"/>
                <a:ext cx="126000" cy="126000"/>
              </a:xfrm>
              <a:prstGeom prst="rect">
                <a:avLst/>
              </a:prstGeom>
            </p:spPr>
          </p:pic>
        </mc:Fallback>
      </mc:AlternateContent>
      <p:pic>
        <p:nvPicPr>
          <p:cNvPr id="6" name="Content Placeholder 12" descr="Graphical user interface, application, table&#10;&#10;Description automatically generated">
            <a:extLst>
              <a:ext uri="{FF2B5EF4-FFF2-40B4-BE49-F238E27FC236}">
                <a16:creationId xmlns:a16="http://schemas.microsoft.com/office/drawing/2014/main" id="{B0666DD6-FAEB-53EE-CEB5-27014F9BF4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912" y="3046796"/>
            <a:ext cx="11520175" cy="3724631"/>
          </a:xfrm>
          <a:prstGeom prst="rect">
            <a:avLst/>
          </a:prstGeom>
        </p:spPr>
      </p:pic>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67A7B8A0-54BC-4E5F-5A6A-9A2D9CE1B47C}"/>
                  </a:ext>
                </a:extLst>
              </p14:cNvPr>
              <p14:cNvContentPartPr/>
              <p14:nvPr/>
            </p14:nvContentPartPr>
            <p14:xfrm>
              <a:off x="627147" y="4194621"/>
              <a:ext cx="1119600" cy="43560"/>
            </p14:xfrm>
          </p:contentPart>
        </mc:Choice>
        <mc:Fallback xmlns="">
          <p:pic>
            <p:nvPicPr>
              <p:cNvPr id="7" name="Ink 6">
                <a:extLst>
                  <a:ext uri="{FF2B5EF4-FFF2-40B4-BE49-F238E27FC236}">
                    <a16:creationId xmlns:a16="http://schemas.microsoft.com/office/drawing/2014/main" id="{67A7B8A0-54BC-4E5F-5A6A-9A2D9CE1B47C}"/>
                  </a:ext>
                </a:extLst>
              </p:cNvPr>
              <p:cNvPicPr/>
              <p:nvPr/>
            </p:nvPicPr>
            <p:blipFill>
              <a:blip r:embed="rId7"/>
              <a:stretch>
                <a:fillRect/>
              </a:stretch>
            </p:blipFill>
            <p:spPr>
              <a:xfrm>
                <a:off x="573507" y="4086981"/>
                <a:ext cx="122724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137EC2A2-F34F-813F-2507-689B2BB4C8ED}"/>
                  </a:ext>
                </a:extLst>
              </p14:cNvPr>
              <p14:cNvContentPartPr/>
              <p14:nvPr/>
            </p14:nvContentPartPr>
            <p14:xfrm>
              <a:off x="589347" y="4283661"/>
              <a:ext cx="1520640" cy="43200"/>
            </p14:xfrm>
          </p:contentPart>
        </mc:Choice>
        <mc:Fallback xmlns="">
          <p:pic>
            <p:nvPicPr>
              <p:cNvPr id="8" name="Ink 7">
                <a:extLst>
                  <a:ext uri="{FF2B5EF4-FFF2-40B4-BE49-F238E27FC236}">
                    <a16:creationId xmlns:a16="http://schemas.microsoft.com/office/drawing/2014/main" id="{137EC2A2-F34F-813F-2507-689B2BB4C8ED}"/>
                  </a:ext>
                </a:extLst>
              </p:cNvPr>
              <p:cNvPicPr/>
              <p:nvPr/>
            </p:nvPicPr>
            <p:blipFill>
              <a:blip r:embed="rId9"/>
              <a:stretch>
                <a:fillRect/>
              </a:stretch>
            </p:blipFill>
            <p:spPr>
              <a:xfrm>
                <a:off x="535707" y="4175661"/>
                <a:ext cx="1628280" cy="258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ADCC9E2F-7698-BB46-B5DB-4F899A709E9D}"/>
                  </a:ext>
                </a:extLst>
              </p14:cNvPr>
              <p14:cNvContentPartPr/>
              <p14:nvPr/>
            </p14:nvContentPartPr>
            <p14:xfrm>
              <a:off x="1349667" y="4176621"/>
              <a:ext cx="794160" cy="18000"/>
            </p14:xfrm>
          </p:contentPart>
        </mc:Choice>
        <mc:Fallback xmlns="">
          <p:pic>
            <p:nvPicPr>
              <p:cNvPr id="9" name="Ink 8">
                <a:extLst>
                  <a:ext uri="{FF2B5EF4-FFF2-40B4-BE49-F238E27FC236}">
                    <a16:creationId xmlns:a16="http://schemas.microsoft.com/office/drawing/2014/main" id="{ADCC9E2F-7698-BB46-B5DB-4F899A709E9D}"/>
                  </a:ext>
                </a:extLst>
              </p:cNvPr>
              <p:cNvPicPr/>
              <p:nvPr/>
            </p:nvPicPr>
            <p:blipFill>
              <a:blip r:embed="rId11"/>
              <a:stretch>
                <a:fillRect/>
              </a:stretch>
            </p:blipFill>
            <p:spPr>
              <a:xfrm>
                <a:off x="1295667" y="4068621"/>
                <a:ext cx="901800" cy="233640"/>
              </a:xfrm>
              <a:prstGeom prst="rect">
                <a:avLst/>
              </a:prstGeom>
            </p:spPr>
          </p:pic>
        </mc:Fallback>
      </mc:AlternateContent>
    </p:spTree>
    <p:extLst>
      <p:ext uri="{BB962C8B-B14F-4D97-AF65-F5344CB8AC3E}">
        <p14:creationId xmlns:p14="http://schemas.microsoft.com/office/powerpoint/2010/main" val="4134736067"/>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BEC525977F2984DA9A359E178E51BAD" ma:contentTypeVersion="14" ma:contentTypeDescription="Create a new document." ma:contentTypeScope="" ma:versionID="a43614c881dc0c8e3d1ee2ba4c6ccac8">
  <xsd:schema xmlns:xsd="http://www.w3.org/2001/XMLSchema" xmlns:xs="http://www.w3.org/2001/XMLSchema" xmlns:p="http://schemas.microsoft.com/office/2006/metadata/properties" xmlns:ns3="5f052a04-d76c-4702-b252-51a0e2059a60" xmlns:ns4="c1d442a6-dbd2-4fb8-815e-e1a2d6fd532e" targetNamespace="http://schemas.microsoft.com/office/2006/metadata/properties" ma:root="true" ma:fieldsID="d0a296eb7f252b00d49dbdfdb7fc1964" ns3:_="" ns4:_="">
    <xsd:import namespace="5f052a04-d76c-4702-b252-51a0e2059a60"/>
    <xsd:import namespace="c1d442a6-dbd2-4fb8-815e-e1a2d6fd532e"/>
    <xsd:element name="properties">
      <xsd:complexType>
        <xsd:sequence>
          <xsd:element name="documentManagement">
            <xsd:complexType>
              <xsd:all>
                <xsd:element ref="ns3:MediaServiceMetadata" minOccurs="0"/>
                <xsd:element ref="ns3:MediaServiceFastMetadata" minOccurs="0"/>
                <xsd:element ref="ns4:SharedWithDetails" minOccurs="0"/>
                <xsd:element ref="ns4:SharedWithUser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052a04-d76c-4702-b252-51a0e2059a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d442a6-dbd2-4fb8-815e-e1a2d6fd532e" elementFormDefault="qualified">
    <xsd:import namespace="http://schemas.microsoft.com/office/2006/documentManagement/types"/>
    <xsd:import namespace="http://schemas.microsoft.com/office/infopath/2007/PartnerControls"/>
    <xsd:element name="SharedWithDetails" ma:index="10" nillable="true" ma:displayName="Shared With Details" ma:internalName="SharedWithDetails" ma:readOnly="true">
      <xsd:simpleType>
        <xsd:restriction base="dms:Note">
          <xsd:maxLength value="255"/>
        </xsd:restrictio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5f052a04-d76c-4702-b252-51a0e2059a60" xsi:nil="true"/>
  </documentManagement>
</p:properties>
</file>

<file path=customXml/itemProps1.xml><?xml version="1.0" encoding="utf-8"?>
<ds:datastoreItem xmlns:ds="http://schemas.openxmlformats.org/officeDocument/2006/customXml" ds:itemID="{87034F59-8C49-4E39-AFBD-39E28911565C}">
  <ds:schemaRefs>
    <ds:schemaRef ds:uri="http://schemas.microsoft.com/sharepoint/v3/contenttype/forms"/>
  </ds:schemaRefs>
</ds:datastoreItem>
</file>

<file path=customXml/itemProps2.xml><?xml version="1.0" encoding="utf-8"?>
<ds:datastoreItem xmlns:ds="http://schemas.openxmlformats.org/officeDocument/2006/customXml" ds:itemID="{9F4399B2-F85D-4E10-A3AC-2FA3A6A273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052a04-d76c-4702-b252-51a0e2059a60"/>
    <ds:schemaRef ds:uri="c1d442a6-dbd2-4fb8-815e-e1a2d6fd53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6414263-E775-48BF-97C5-417F81BBB326}">
  <ds:schemaRefs>
    <ds:schemaRef ds:uri="http://schemas.microsoft.com/office/2006/documentManagement/types"/>
    <ds:schemaRef ds:uri="5f052a04-d76c-4702-b252-51a0e2059a60"/>
    <ds:schemaRef ds:uri="http://purl.org/dc/elements/1.1/"/>
    <ds:schemaRef ds:uri="c1d442a6-dbd2-4fb8-815e-e1a2d6fd532e"/>
    <ds:schemaRef ds:uri="http://schemas.openxmlformats.org/package/2006/metadata/core-properties"/>
    <ds:schemaRef ds:uri="http://www.w3.org/XML/1998/namespace"/>
    <ds:schemaRef ds:uri="http://schemas.microsoft.com/office/infopath/2007/PartnerControls"/>
    <ds:schemaRef ds:uri="http://purl.org/dc/dcmitype/"/>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Slice</Template>
  <TotalTime>3087</TotalTime>
  <Words>803</Words>
  <Application>Microsoft Office PowerPoint</Application>
  <PresentationFormat>Widescreen</PresentationFormat>
  <Paragraphs>88</Paragraphs>
  <Slides>24</Slides>
  <Notes>0</Notes>
  <HiddenSlides>0</HiddenSlides>
  <MMClips>2</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Slice</vt:lpstr>
      <vt:lpstr>Implementation of a Carb Count Insulin Protocol in the Critical Access Hospital Setting</vt:lpstr>
      <vt:lpstr>Objectives</vt:lpstr>
      <vt:lpstr>Inspiration</vt:lpstr>
      <vt:lpstr>Planning</vt:lpstr>
      <vt:lpstr>Results</vt:lpstr>
      <vt:lpstr>The Process</vt:lpstr>
      <vt:lpstr>ADA Guidelines</vt:lpstr>
      <vt:lpstr>ADA Guidelines</vt:lpstr>
      <vt:lpstr>ADA Guidelines</vt:lpstr>
      <vt:lpstr>ADA Guidelines</vt:lpstr>
      <vt:lpstr>ADA Guidelines</vt:lpstr>
      <vt:lpstr>PowerPoint Presentation</vt:lpstr>
      <vt:lpstr>ADA Guidelines</vt:lpstr>
      <vt:lpstr>Demonstration</vt:lpstr>
      <vt:lpstr>PowerPoint Presentation</vt:lpstr>
      <vt:lpstr>ADA Guidelines</vt:lpstr>
      <vt:lpstr>PowerPoint Presentation</vt:lpstr>
      <vt:lpstr>ADA Guidelines</vt:lpstr>
      <vt:lpstr>ADA Guidelines</vt:lpstr>
      <vt:lpstr>ADA Guidelines</vt:lpstr>
      <vt:lpstr>Approval</vt:lpstr>
      <vt:lpstr>Training</vt:lpstr>
      <vt:lpstr>Go-live &amp; Monitoring</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Jacob Siel</dc:creator>
  <cp:lastModifiedBy>Jacob Siel</cp:lastModifiedBy>
  <cp:revision>2</cp:revision>
  <dcterms:created xsi:type="dcterms:W3CDTF">2023-10-23T16:09:53Z</dcterms:created>
  <dcterms:modified xsi:type="dcterms:W3CDTF">2023-11-03T17:43:37Z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0x0101000BEC525977F2984DA9A359E178E51BAD</vt:lpwstr>
  </property>
</Properties>
</file>