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7" r:id="rId2"/>
    <p:sldId id="266" r:id="rId3"/>
    <p:sldId id="258" r:id="rId4"/>
    <p:sldId id="268" r:id="rId5"/>
    <p:sldId id="287" r:id="rId6"/>
    <p:sldId id="269" r:id="rId7"/>
    <p:sldId id="270" r:id="rId8"/>
    <p:sldId id="271" r:id="rId9"/>
    <p:sldId id="272" r:id="rId10"/>
    <p:sldId id="273" r:id="rId11"/>
    <p:sldId id="274" r:id="rId12"/>
    <p:sldId id="288" r:id="rId13"/>
    <p:sldId id="275" r:id="rId14"/>
    <p:sldId id="276" r:id="rId15"/>
    <p:sldId id="277" r:id="rId16"/>
    <p:sldId id="278" r:id="rId17"/>
    <p:sldId id="279" r:id="rId18"/>
    <p:sldId id="281" r:id="rId19"/>
    <p:sldId id="282" r:id="rId20"/>
    <p:sldId id="283" r:id="rId21"/>
    <p:sldId id="284" r:id="rId22"/>
    <p:sldId id="285" r:id="rId23"/>
    <p:sldId id="286" r:id="rId24"/>
    <p:sldId id="264"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1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75" autoAdjust="0"/>
  </p:normalViewPr>
  <p:slideViewPr>
    <p:cSldViewPr snapToGrid="0" snapToObjects="1">
      <p:cViewPr varScale="1">
        <p:scale>
          <a:sx n="61" d="100"/>
          <a:sy n="61" d="100"/>
        </p:scale>
        <p:origin x="2002"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1D81802-F6AA-4028-A471-5060D17EF5F7}" type="datetimeFigureOut">
              <a:rPr lang="en-US" smtClean="0"/>
              <a:t>5/28/2021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CE3EBB3-C883-4548-82A4-CB63BD1D2745}" type="slidenum">
              <a:rPr lang="en-US" smtClean="0"/>
              <a:t>‹#›</a:t>
            </a:fld>
            <a:endParaRPr lang="en-US"/>
          </a:p>
        </p:txBody>
      </p:sp>
    </p:spTree>
    <p:extLst>
      <p:ext uri="{BB962C8B-B14F-4D97-AF65-F5344CB8AC3E}">
        <p14:creationId xmlns:p14="http://schemas.microsoft.com/office/powerpoint/2010/main" val="112223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a:t>
            </a:fld>
            <a:endParaRPr lang="en-US"/>
          </a:p>
        </p:txBody>
      </p:sp>
    </p:spTree>
    <p:extLst>
      <p:ext uri="{BB962C8B-B14F-4D97-AF65-F5344CB8AC3E}">
        <p14:creationId xmlns:p14="http://schemas.microsoft.com/office/powerpoint/2010/main" val="375804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10</a:t>
            </a:fld>
            <a:endParaRPr lang="en-US"/>
          </a:p>
        </p:txBody>
      </p:sp>
    </p:spTree>
    <p:extLst>
      <p:ext uri="{BB962C8B-B14F-4D97-AF65-F5344CB8AC3E}">
        <p14:creationId xmlns:p14="http://schemas.microsoft.com/office/powerpoint/2010/main" val="3126056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11</a:t>
            </a:fld>
            <a:endParaRPr lang="en-US"/>
          </a:p>
        </p:txBody>
      </p:sp>
    </p:spTree>
    <p:extLst>
      <p:ext uri="{BB962C8B-B14F-4D97-AF65-F5344CB8AC3E}">
        <p14:creationId xmlns:p14="http://schemas.microsoft.com/office/powerpoint/2010/main" val="1609742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12</a:t>
            </a:fld>
            <a:endParaRPr lang="en-US"/>
          </a:p>
        </p:txBody>
      </p:sp>
    </p:spTree>
    <p:extLst>
      <p:ext uri="{BB962C8B-B14F-4D97-AF65-F5344CB8AC3E}">
        <p14:creationId xmlns:p14="http://schemas.microsoft.com/office/powerpoint/2010/main" val="1289947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13</a:t>
            </a:fld>
            <a:endParaRPr lang="en-US"/>
          </a:p>
        </p:txBody>
      </p:sp>
    </p:spTree>
    <p:extLst>
      <p:ext uri="{BB962C8B-B14F-4D97-AF65-F5344CB8AC3E}">
        <p14:creationId xmlns:p14="http://schemas.microsoft.com/office/powerpoint/2010/main" val="35545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14</a:t>
            </a:fld>
            <a:endParaRPr lang="en-US"/>
          </a:p>
        </p:txBody>
      </p:sp>
    </p:spTree>
    <p:extLst>
      <p:ext uri="{BB962C8B-B14F-4D97-AF65-F5344CB8AC3E}">
        <p14:creationId xmlns:p14="http://schemas.microsoft.com/office/powerpoint/2010/main" val="910525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15</a:t>
            </a:fld>
            <a:endParaRPr lang="en-US"/>
          </a:p>
        </p:txBody>
      </p:sp>
    </p:spTree>
    <p:extLst>
      <p:ext uri="{BB962C8B-B14F-4D97-AF65-F5344CB8AC3E}">
        <p14:creationId xmlns:p14="http://schemas.microsoft.com/office/powerpoint/2010/main" val="811989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16</a:t>
            </a:fld>
            <a:endParaRPr lang="en-US"/>
          </a:p>
        </p:txBody>
      </p:sp>
    </p:spTree>
    <p:extLst>
      <p:ext uri="{BB962C8B-B14F-4D97-AF65-F5344CB8AC3E}">
        <p14:creationId xmlns:p14="http://schemas.microsoft.com/office/powerpoint/2010/main" val="4000964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17</a:t>
            </a:fld>
            <a:endParaRPr lang="en-US"/>
          </a:p>
        </p:txBody>
      </p:sp>
    </p:spTree>
    <p:extLst>
      <p:ext uri="{BB962C8B-B14F-4D97-AF65-F5344CB8AC3E}">
        <p14:creationId xmlns:p14="http://schemas.microsoft.com/office/powerpoint/2010/main" val="359491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18</a:t>
            </a:fld>
            <a:endParaRPr lang="en-US"/>
          </a:p>
        </p:txBody>
      </p:sp>
    </p:spTree>
    <p:extLst>
      <p:ext uri="{BB962C8B-B14F-4D97-AF65-F5344CB8AC3E}">
        <p14:creationId xmlns:p14="http://schemas.microsoft.com/office/powerpoint/2010/main" val="4247939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19</a:t>
            </a:fld>
            <a:endParaRPr lang="en-US"/>
          </a:p>
        </p:txBody>
      </p:sp>
    </p:spTree>
    <p:extLst>
      <p:ext uri="{BB962C8B-B14F-4D97-AF65-F5344CB8AC3E}">
        <p14:creationId xmlns:p14="http://schemas.microsoft.com/office/powerpoint/2010/main" val="331770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2</a:t>
            </a:fld>
            <a:endParaRPr lang="en-US"/>
          </a:p>
        </p:txBody>
      </p:sp>
    </p:spTree>
    <p:extLst>
      <p:ext uri="{BB962C8B-B14F-4D97-AF65-F5344CB8AC3E}">
        <p14:creationId xmlns:p14="http://schemas.microsoft.com/office/powerpoint/2010/main" val="1500582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20</a:t>
            </a:fld>
            <a:endParaRPr lang="en-US"/>
          </a:p>
        </p:txBody>
      </p:sp>
    </p:spTree>
    <p:extLst>
      <p:ext uri="{BB962C8B-B14F-4D97-AF65-F5344CB8AC3E}">
        <p14:creationId xmlns:p14="http://schemas.microsoft.com/office/powerpoint/2010/main" val="2498839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21</a:t>
            </a:fld>
            <a:endParaRPr lang="en-US"/>
          </a:p>
        </p:txBody>
      </p:sp>
    </p:spTree>
    <p:extLst>
      <p:ext uri="{BB962C8B-B14F-4D97-AF65-F5344CB8AC3E}">
        <p14:creationId xmlns:p14="http://schemas.microsoft.com/office/powerpoint/2010/main" val="3091354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22</a:t>
            </a:fld>
            <a:endParaRPr lang="en-US"/>
          </a:p>
        </p:txBody>
      </p:sp>
    </p:spTree>
    <p:extLst>
      <p:ext uri="{BB962C8B-B14F-4D97-AF65-F5344CB8AC3E}">
        <p14:creationId xmlns:p14="http://schemas.microsoft.com/office/powerpoint/2010/main" val="1875902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23</a:t>
            </a:fld>
            <a:endParaRPr lang="en-US"/>
          </a:p>
        </p:txBody>
      </p:sp>
    </p:spTree>
    <p:extLst>
      <p:ext uri="{BB962C8B-B14F-4D97-AF65-F5344CB8AC3E}">
        <p14:creationId xmlns:p14="http://schemas.microsoft.com/office/powerpoint/2010/main" val="3544010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24</a:t>
            </a:fld>
            <a:endParaRPr lang="en-US"/>
          </a:p>
        </p:txBody>
      </p:sp>
    </p:spTree>
    <p:extLst>
      <p:ext uri="{BB962C8B-B14F-4D97-AF65-F5344CB8AC3E}">
        <p14:creationId xmlns:p14="http://schemas.microsoft.com/office/powerpoint/2010/main" val="335585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3</a:t>
            </a:fld>
            <a:endParaRPr lang="en-US"/>
          </a:p>
        </p:txBody>
      </p:sp>
    </p:spTree>
    <p:extLst>
      <p:ext uri="{BB962C8B-B14F-4D97-AF65-F5344CB8AC3E}">
        <p14:creationId xmlns:p14="http://schemas.microsoft.com/office/powerpoint/2010/main" val="280556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4</a:t>
            </a:fld>
            <a:endParaRPr lang="en-US"/>
          </a:p>
        </p:txBody>
      </p:sp>
    </p:spTree>
    <p:extLst>
      <p:ext uri="{BB962C8B-B14F-4D97-AF65-F5344CB8AC3E}">
        <p14:creationId xmlns:p14="http://schemas.microsoft.com/office/powerpoint/2010/main" val="3308550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5</a:t>
            </a:fld>
            <a:endParaRPr lang="en-US"/>
          </a:p>
        </p:txBody>
      </p:sp>
    </p:spTree>
    <p:extLst>
      <p:ext uri="{BB962C8B-B14F-4D97-AF65-F5344CB8AC3E}">
        <p14:creationId xmlns:p14="http://schemas.microsoft.com/office/powerpoint/2010/main" val="124076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2:35</a:t>
            </a:r>
          </a:p>
          <a:p>
            <a:r>
              <a:rPr lang="en-US" dirty="0" smtClean="0"/>
              <a:t>End 6:00</a:t>
            </a:r>
            <a:endParaRPr lang="en-US" dirty="0"/>
          </a:p>
        </p:txBody>
      </p:sp>
      <p:sp>
        <p:nvSpPr>
          <p:cNvPr id="4" name="Slide Number Placeholder 3"/>
          <p:cNvSpPr>
            <a:spLocks noGrp="1"/>
          </p:cNvSpPr>
          <p:nvPr>
            <p:ph type="sldNum" sz="quarter" idx="10"/>
          </p:nvPr>
        </p:nvSpPr>
        <p:spPr/>
        <p:txBody>
          <a:bodyPr/>
          <a:lstStyle/>
          <a:p>
            <a:fld id="{5CE3EBB3-C883-4548-82A4-CB63BD1D2745}" type="slidenum">
              <a:rPr lang="en-US" smtClean="0"/>
              <a:t>6</a:t>
            </a:fld>
            <a:endParaRPr lang="en-US"/>
          </a:p>
        </p:txBody>
      </p:sp>
    </p:spTree>
    <p:extLst>
      <p:ext uri="{BB962C8B-B14F-4D97-AF65-F5344CB8AC3E}">
        <p14:creationId xmlns:p14="http://schemas.microsoft.com/office/powerpoint/2010/main" val="165128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7</a:t>
            </a:fld>
            <a:endParaRPr lang="en-US"/>
          </a:p>
        </p:txBody>
      </p:sp>
    </p:spTree>
    <p:extLst>
      <p:ext uri="{BB962C8B-B14F-4D97-AF65-F5344CB8AC3E}">
        <p14:creationId xmlns:p14="http://schemas.microsoft.com/office/powerpoint/2010/main" val="413816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8</a:t>
            </a:fld>
            <a:endParaRPr lang="en-US"/>
          </a:p>
        </p:txBody>
      </p:sp>
    </p:spTree>
    <p:extLst>
      <p:ext uri="{BB962C8B-B14F-4D97-AF65-F5344CB8AC3E}">
        <p14:creationId xmlns:p14="http://schemas.microsoft.com/office/powerpoint/2010/main" val="343089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E3EBB3-C883-4548-82A4-CB63BD1D2745}" type="slidenum">
              <a:rPr lang="en-US" smtClean="0"/>
              <a:t>9</a:t>
            </a:fld>
            <a:endParaRPr lang="en-US"/>
          </a:p>
        </p:txBody>
      </p:sp>
    </p:spTree>
    <p:extLst>
      <p:ext uri="{BB962C8B-B14F-4D97-AF65-F5344CB8AC3E}">
        <p14:creationId xmlns:p14="http://schemas.microsoft.com/office/powerpoint/2010/main" val="180059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T background_logo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BE2E89E3-9012-754D-ACFE-6D3D94DB23F1}"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8" name="Subtitle 2"/>
          <p:cNvSpPr>
            <a:spLocks noGrp="1"/>
          </p:cNvSpPr>
          <p:nvPr>
            <p:ph type="subTitle" idx="1"/>
          </p:nvPr>
        </p:nvSpPr>
        <p:spPr>
          <a:xfrm>
            <a:off x="3764640" y="3285951"/>
            <a:ext cx="4693557" cy="1687575"/>
          </a:xfrm>
          <a:prstGeom prst="rect">
            <a:avLst/>
          </a:prstGeom>
        </p:spPr>
        <p:txBody>
          <a:bodyPr>
            <a:normAutofit/>
          </a:bodyPr>
          <a:lstStyle>
            <a:lvl1pPr marL="0" indent="0" algn="ctr">
              <a:buNone/>
              <a:defRPr sz="30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1"/>
          <p:cNvSpPr>
            <a:spLocks noGrp="1"/>
          </p:cNvSpPr>
          <p:nvPr>
            <p:ph type="ctrTitle"/>
          </p:nvPr>
        </p:nvSpPr>
        <p:spPr>
          <a:xfrm>
            <a:off x="3764641" y="1460196"/>
            <a:ext cx="4693557" cy="1388236"/>
          </a:xfrm>
          <a:prstGeom prst="rect">
            <a:avLst/>
          </a:prstGeom>
        </p:spPr>
        <p:txBody>
          <a:bodyPr>
            <a:noAutofit/>
          </a:bodyPr>
          <a:lstStyle>
            <a:lvl1pPr>
              <a:defRPr sz="5500" baseline="0">
                <a:solidFill>
                  <a:srgbClr val="533F7E"/>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086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Frame">
    <p:spTree>
      <p:nvGrpSpPr>
        <p:cNvPr id="1" name=""/>
        <p:cNvGrpSpPr/>
        <p:nvPr/>
      </p:nvGrpSpPr>
      <p:grpSpPr>
        <a:xfrm>
          <a:off x="0" y="0"/>
          <a:ext cx="0" cy="0"/>
          <a:chOff x="0" y="0"/>
          <a:chExt cx="0" cy="0"/>
        </a:xfrm>
      </p:grpSpPr>
      <p:pic>
        <p:nvPicPr>
          <p:cNvPr id="7" name="Picture 6" descr="PPT background_E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BE2E89E3-9012-754D-ACFE-6D3D94DB23F1}"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94F592-7035-BC42-B961-96A5B059A853}" type="slidenum">
              <a:rPr lang="en-US" smtClean="0"/>
              <a:t>‹#›</a:t>
            </a:fld>
            <a:endParaRPr lang="en-US"/>
          </a:p>
        </p:txBody>
      </p:sp>
    </p:spTree>
    <p:extLst>
      <p:ext uri="{BB962C8B-B14F-4D97-AF65-F5344CB8AC3E}">
        <p14:creationId xmlns:p14="http://schemas.microsoft.com/office/powerpoint/2010/main" val="241351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7" descr="PPT background_logo_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endParaRPr lang="en-US"/>
          </a:p>
        </p:txBody>
      </p:sp>
      <p:sp>
        <p:nvSpPr>
          <p:cNvPr id="9" name="Content Placeholder 2"/>
          <p:cNvSpPr>
            <a:spLocks noGrp="1"/>
          </p:cNvSpPr>
          <p:nvPr>
            <p:ph idx="1"/>
          </p:nvPr>
        </p:nvSpPr>
        <p:spPr>
          <a:xfrm>
            <a:off x="457200" y="1632857"/>
            <a:ext cx="8229600" cy="4296457"/>
          </a:xfrm>
          <a:prstGeom prst="rect">
            <a:avLst/>
          </a:prstGeom>
        </p:spPr>
        <p:txBody>
          <a:bodyPr/>
          <a:lstStyle>
            <a:lvl1pPr>
              <a:defRPr sz="3200">
                <a:latin typeface=""/>
              </a:defRPr>
            </a:lvl1pPr>
            <a:lvl2pPr>
              <a:defRPr sz="2800">
                <a:latin typeface=""/>
              </a:defRPr>
            </a:lvl2pPr>
            <a:lvl3pPr>
              <a:defRPr sz="2400">
                <a:latin typeface=""/>
              </a:defRPr>
            </a:lvl3pPr>
            <a:lvl4pPr>
              <a:defRPr sz="2000">
                <a:latin typeface=""/>
              </a:defRPr>
            </a:lvl4pPr>
            <a:lvl5pPr>
              <a:defRPr sz="2000">
                <a:latin typeface=""/>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5642705-0869-5E41-BF54-4C6A6B6F7BB4}" type="slidenum">
              <a:rPr lang="en-US" smtClean="0">
                <a:latin typeface="Arial"/>
              </a:rPr>
              <a:pPr>
                <a:defRPr/>
              </a:pPr>
              <a:t>‹#›</a:t>
            </a:fld>
            <a:endParaRPr lang="en-US" dirty="0">
              <a:latin typeface="Arial"/>
            </a:endParaRPr>
          </a:p>
        </p:txBody>
      </p:sp>
      <p:sp>
        <p:nvSpPr>
          <p:cNvPr id="12" name="Title 1"/>
          <p:cNvSpPr>
            <a:spLocks noGrp="1"/>
          </p:cNvSpPr>
          <p:nvPr>
            <p:ph type="title"/>
          </p:nvPr>
        </p:nvSpPr>
        <p:spPr>
          <a:xfrm>
            <a:off x="457200" y="245443"/>
            <a:ext cx="8229600" cy="969466"/>
          </a:xfrm>
        </p:spPr>
        <p:txBody>
          <a:bodyPr anchor="b">
            <a:normAutofit/>
          </a:bodyPr>
          <a:lstStyle>
            <a:lvl1pPr algn="l">
              <a:defRPr sz="4400" b="0" i="0" baseline="0">
                <a:solidFill>
                  <a:srgbClr val="533F7E"/>
                </a:solidFill>
                <a:latin typeface="Arial"/>
              </a:defRPr>
            </a:lvl1pPr>
          </a:lstStyle>
          <a:p>
            <a:r>
              <a:rPr lang="en-US"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457200" y="1307826"/>
            <a:ext cx="8229600" cy="50800"/>
          </a:xfrm>
          <a:prstGeom prst="rect">
            <a:avLst/>
          </a:prstGeom>
        </p:spPr>
      </p:pic>
    </p:spTree>
    <p:extLst>
      <p:ext uri="{BB962C8B-B14F-4D97-AF65-F5344CB8AC3E}">
        <p14:creationId xmlns:p14="http://schemas.microsoft.com/office/powerpoint/2010/main" val="268992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9" name="Picture 7" descr="PPT background_logo_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endParaRPr lang="en-US"/>
          </a:p>
        </p:txBody>
      </p:sp>
      <p:sp>
        <p:nvSpPr>
          <p:cNvPr id="6" name="Title 1"/>
          <p:cNvSpPr>
            <a:spLocks noGrp="1"/>
          </p:cNvSpPr>
          <p:nvPr>
            <p:ph type="title"/>
          </p:nvPr>
        </p:nvSpPr>
        <p:spPr>
          <a:xfrm>
            <a:off x="457200" y="245443"/>
            <a:ext cx="8229600" cy="969466"/>
          </a:xfrm>
        </p:spPr>
        <p:txBody>
          <a:bodyPr anchor="b">
            <a:normAutofit/>
          </a:bodyPr>
          <a:lstStyle>
            <a:lvl1pPr algn="l">
              <a:defRPr sz="4400" b="0" i="0" baseline="0">
                <a:solidFill>
                  <a:srgbClr val="533F7E"/>
                </a:solidFill>
                <a:latin typeface="Arial"/>
              </a:defRPr>
            </a:lvl1pPr>
          </a:lstStyle>
          <a:p>
            <a:r>
              <a:rPr lang="en-US" smtClean="0"/>
              <a:t>Click to edit Master title style</a:t>
            </a:r>
            <a:endParaRPr lang="en-US" dirty="0"/>
          </a:p>
        </p:txBody>
      </p:sp>
      <p:sp>
        <p:nvSpPr>
          <p:cNvPr id="7" name="Text Placeholder 3"/>
          <p:cNvSpPr>
            <a:spLocks noGrp="1"/>
          </p:cNvSpPr>
          <p:nvPr>
            <p:ph type="body" sz="half" idx="2"/>
          </p:nvPr>
        </p:nvSpPr>
        <p:spPr>
          <a:xfrm>
            <a:off x="457200" y="1132073"/>
            <a:ext cx="8229600" cy="387263"/>
          </a:xfrm>
        </p:spPr>
        <p:txBody>
          <a:bodyPr>
            <a:normAutofit/>
          </a:bodyPr>
          <a:lstStyle>
            <a:lvl1pPr marL="0" indent="0">
              <a:buNone/>
              <a:defRPr sz="18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idx="1"/>
          </p:nvPr>
        </p:nvSpPr>
        <p:spPr>
          <a:xfrm>
            <a:off x="457200" y="1632857"/>
            <a:ext cx="8229600" cy="4296457"/>
          </a:xfrm>
          <a:prstGeom prst="rect">
            <a:avLst/>
          </a:prstGeom>
        </p:spPr>
        <p:txBody>
          <a:bodyPr/>
          <a:lstStyle>
            <a:lvl1pPr>
              <a:defRPr sz="3200">
                <a:latin typeface=""/>
              </a:defRPr>
            </a:lvl1pPr>
            <a:lvl2pPr>
              <a:defRPr sz="2800">
                <a:latin typeface=""/>
              </a:defRPr>
            </a:lvl2pPr>
            <a:lvl3pPr>
              <a:defRPr sz="2400">
                <a:latin typeface=""/>
              </a:defRPr>
            </a:lvl3pPr>
            <a:lvl4pPr>
              <a:defRPr sz="2000">
                <a:latin typeface=""/>
              </a:defRPr>
            </a:lvl4pPr>
            <a:lvl5pPr>
              <a:defRPr sz="2000">
                <a:latin typeface=""/>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5642705-0869-5E41-BF54-4C6A6B6F7BB4}" type="slidenum">
              <a:rPr lang="en-US" smtClean="0">
                <a:latin typeface="Arial"/>
              </a:rPr>
              <a:pPr>
                <a:defRPr/>
              </a:pPr>
              <a:t>‹#›</a:t>
            </a:fld>
            <a:endParaRPr lang="en-US" dirty="0">
              <a:latin typeface="Arial"/>
            </a:endParaRPr>
          </a:p>
        </p:txBody>
      </p:sp>
      <p:pic>
        <p:nvPicPr>
          <p:cNvPr id="11" name="Picture 10"/>
          <p:cNvPicPr>
            <a:picLocks noChangeAspect="1"/>
          </p:cNvPicPr>
          <p:nvPr userDrawn="1"/>
        </p:nvPicPr>
        <p:blipFill>
          <a:blip r:embed="rId3"/>
          <a:stretch>
            <a:fillRect/>
          </a:stretch>
        </p:blipFill>
        <p:spPr>
          <a:xfrm>
            <a:off x="457200" y="1543587"/>
            <a:ext cx="8229600" cy="50800"/>
          </a:xfrm>
          <a:prstGeom prst="rect">
            <a:avLst/>
          </a:prstGeom>
        </p:spPr>
      </p:pic>
    </p:spTree>
    <p:extLst>
      <p:ext uri="{BB962C8B-B14F-4D97-AF65-F5344CB8AC3E}">
        <p14:creationId xmlns:p14="http://schemas.microsoft.com/office/powerpoint/2010/main" val="411292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E2E89E3-9012-754D-ACFE-6D3D94DB23F1}"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94F592-7035-BC42-B961-96A5B059A853}" type="slidenum">
              <a:rPr lang="en-US" smtClean="0"/>
              <a:t>‹#›</a:t>
            </a:fld>
            <a:endParaRPr lang="en-US"/>
          </a:p>
        </p:txBody>
      </p:sp>
    </p:spTree>
    <p:extLst>
      <p:ext uri="{BB962C8B-B14F-4D97-AF65-F5344CB8AC3E}">
        <p14:creationId xmlns:p14="http://schemas.microsoft.com/office/powerpoint/2010/main" val="400497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7" descr="PPT background_logo_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marL="0" algn="l" defTabSz="457200" rtl="0" eaLnBrk="0" fontAlgn="base" latinLnBrk="0" hangingPunct="0">
              <a:spcBef>
                <a:spcPct val="0"/>
              </a:spcBef>
              <a:spcAft>
                <a:spcPct val="0"/>
              </a:spcAft>
              <a:defRPr lang="en-US" sz="4400" b="0" i="0" kern="1200" baseline="0" dirty="0">
                <a:solidFill>
                  <a:srgbClr val="533F7E"/>
                </a:solidFill>
                <a:latin typeface="Arial"/>
                <a:ea typeface="ＭＳ Ｐゴシック" charset="0"/>
                <a:cs typeface="ＭＳ Ｐゴシック"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12" name="Slide Number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5642705-0869-5E41-BF54-4C6A6B6F7BB4}" type="slidenum">
              <a:rPr lang="en-US" smtClean="0">
                <a:latin typeface="Arial"/>
              </a:rPr>
              <a:pPr>
                <a:defRPr/>
              </a:pPr>
              <a:t>‹#›</a:t>
            </a:fld>
            <a:endParaRPr lang="en-US" dirty="0">
              <a:latin typeface="Arial"/>
            </a:endParaRPr>
          </a:p>
        </p:txBody>
      </p:sp>
      <p:pic>
        <p:nvPicPr>
          <p:cNvPr id="8" name="Picture 7"/>
          <p:cNvPicPr>
            <a:picLocks noChangeAspect="1"/>
          </p:cNvPicPr>
          <p:nvPr userDrawn="1"/>
        </p:nvPicPr>
        <p:blipFill>
          <a:blip r:embed="rId3"/>
          <a:stretch>
            <a:fillRect/>
          </a:stretch>
        </p:blipFill>
        <p:spPr>
          <a:xfrm>
            <a:off x="457200" y="1307826"/>
            <a:ext cx="8229600" cy="50800"/>
          </a:xfrm>
          <a:prstGeom prst="rect">
            <a:avLst/>
          </a:prstGeom>
        </p:spPr>
      </p:pic>
    </p:spTree>
    <p:extLst>
      <p:ext uri="{BB962C8B-B14F-4D97-AF65-F5344CB8AC3E}">
        <p14:creationId xmlns:p14="http://schemas.microsoft.com/office/powerpoint/2010/main" val="8369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7" descr="PPT background_logo_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
              </a:defRPr>
            </a:lvl1pPr>
            <a:lvl2pPr>
              <a:defRPr sz="2000">
                <a:latin typeface=""/>
              </a:defRPr>
            </a:lvl2pPr>
            <a:lvl3pPr>
              <a:defRPr sz="1800">
                <a:latin typeface=""/>
              </a:defRPr>
            </a:lvl3pPr>
            <a:lvl4pPr>
              <a:defRPr sz="1600">
                <a:latin typeface=""/>
              </a:defRPr>
            </a:lvl4pPr>
            <a:lvl5pPr>
              <a:defRPr sz="1600">
                <a:latin typeface=""/>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12" name="Slide Number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5642705-0869-5E41-BF54-4C6A6B6F7BB4}" type="slidenum">
              <a:rPr lang="en-US" smtClean="0">
                <a:latin typeface="Arial"/>
              </a:rPr>
              <a:pPr>
                <a:defRPr/>
              </a:pPr>
              <a:t>‹#›</a:t>
            </a:fld>
            <a:endParaRPr lang="en-US" dirty="0">
              <a:latin typeface="Arial"/>
            </a:endParaRPr>
          </a:p>
        </p:txBody>
      </p:sp>
      <p:pic>
        <p:nvPicPr>
          <p:cNvPr id="11" name="Picture 10"/>
          <p:cNvPicPr>
            <a:picLocks noChangeAspect="1"/>
          </p:cNvPicPr>
          <p:nvPr userDrawn="1"/>
        </p:nvPicPr>
        <p:blipFill>
          <a:blip r:embed="rId3"/>
          <a:stretch>
            <a:fillRect/>
          </a:stretch>
        </p:blipFill>
        <p:spPr>
          <a:xfrm>
            <a:off x="457200" y="1307826"/>
            <a:ext cx="8229600" cy="50800"/>
          </a:xfrm>
          <a:prstGeom prst="rect">
            <a:avLst/>
          </a:prstGeom>
        </p:spPr>
      </p:pic>
    </p:spTree>
    <p:extLst>
      <p:ext uri="{BB962C8B-B14F-4D97-AF65-F5344CB8AC3E}">
        <p14:creationId xmlns:p14="http://schemas.microsoft.com/office/powerpoint/2010/main" val="504181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PPT background_logo_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fld id="{BE2E89E3-9012-754D-ACFE-6D3D94DB23F1}"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9" name="Title 1"/>
          <p:cNvSpPr>
            <a:spLocks noGrp="1"/>
          </p:cNvSpPr>
          <p:nvPr>
            <p:ph type="ctrTitle"/>
          </p:nvPr>
        </p:nvSpPr>
        <p:spPr>
          <a:xfrm>
            <a:off x="3764641" y="1870769"/>
            <a:ext cx="4693557" cy="1388236"/>
          </a:xfrm>
          <a:prstGeom prst="rect">
            <a:avLst/>
          </a:prstGeom>
        </p:spPr>
        <p:txBody>
          <a:bodyPr>
            <a:noAutofit/>
          </a:bodyPr>
          <a:lstStyle>
            <a:lvl1pPr>
              <a:defRPr sz="5500" baseline="0">
                <a:solidFill>
                  <a:srgbClr val="533F7E"/>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05327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E89E3-9012-754D-ACFE-6D3D94DB23F1}"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94F592-7035-BC42-B961-96A5B059A853}" type="slidenum">
              <a:rPr lang="en-US" smtClean="0"/>
              <a:t>‹#›</a:t>
            </a:fld>
            <a:endParaRPr lang="en-US"/>
          </a:p>
        </p:txBody>
      </p:sp>
    </p:spTree>
    <p:extLst>
      <p:ext uri="{BB962C8B-B14F-4D97-AF65-F5344CB8AC3E}">
        <p14:creationId xmlns:p14="http://schemas.microsoft.com/office/powerpoint/2010/main" val="193381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PPT background_logo_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a:defRPr>
            </a:lvl1pPr>
            <a:lvl2pPr>
              <a:defRPr sz="2800">
                <a:latin typeface="Arial"/>
              </a:defRPr>
            </a:lvl2pPr>
            <a:lvl3pPr>
              <a:defRPr sz="2400">
                <a:latin typeface="Arial"/>
              </a:defRPr>
            </a:lvl3pPr>
            <a:lvl4pPr>
              <a:defRPr sz="2000">
                <a:latin typeface="Arial"/>
              </a:defRPr>
            </a:lvl4pPr>
            <a:lvl5pPr>
              <a:defRPr sz="20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10" name="Slide Number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5642705-0869-5E41-BF54-4C6A6B6F7BB4}"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17805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E89E3-9012-754D-ACFE-6D3D94DB23F1}" type="datetimeFigureOut">
              <a:rPr lang="en-US" smtClean="0"/>
              <a:t>5/28/2021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4F592-7035-BC42-B961-96A5B059A853}" type="slidenum">
              <a:rPr lang="en-US" smtClean="0"/>
              <a:t>‹#›</a:t>
            </a:fld>
            <a:endParaRPr lang="en-US"/>
          </a:p>
        </p:txBody>
      </p:sp>
      <p:sp>
        <p:nvSpPr>
          <p:cNvPr id="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88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457200" rtl="0" eaLnBrk="1" latinLnBrk="0" hangingPunct="1">
        <a:spcBef>
          <a:spcPct val="0"/>
        </a:spcBef>
        <a:buNone/>
        <a:defRPr lang="en-US" sz="4400" b="0" i="0" kern="1200" baseline="0" dirty="0">
          <a:solidFill>
            <a:srgbClr val="533F7E"/>
          </a:solidFill>
          <a:latin typeface="Arial"/>
          <a:ea typeface="ＭＳ Ｐゴシック" charset="0"/>
          <a:cs typeface="ＭＳ Ｐゴシック" charset="0"/>
        </a:defRPr>
      </a:lvl1pPr>
    </p:titleStyle>
    <p:bodyStyle>
      <a:lvl1pPr marL="342900" indent="-342900" algn="l" defTabSz="457200" rtl="0" eaLnBrk="1" latinLnBrk="0" hangingPunct="1">
        <a:spcBef>
          <a:spcPct val="20000"/>
        </a:spcBef>
        <a:buFont typeface="Arial"/>
        <a:buChar char="•"/>
        <a:defRPr sz="3200" kern="1200">
          <a:solidFill>
            <a:srgbClr val="3B413F"/>
          </a:solidFill>
          <a:latin typeface=""/>
          <a:ea typeface="+mn-ea"/>
          <a:cs typeface="+mn-cs"/>
        </a:defRPr>
      </a:lvl1pPr>
      <a:lvl2pPr marL="742950" indent="-285750" algn="l" defTabSz="457200" rtl="0" eaLnBrk="1" latinLnBrk="0" hangingPunct="1">
        <a:spcBef>
          <a:spcPct val="20000"/>
        </a:spcBef>
        <a:buFont typeface="Arial"/>
        <a:buChar char="–"/>
        <a:defRPr sz="2800" kern="1200">
          <a:solidFill>
            <a:srgbClr val="3B413F"/>
          </a:solidFill>
          <a:latin typeface=""/>
          <a:ea typeface="+mn-ea"/>
          <a:cs typeface="+mn-cs"/>
        </a:defRPr>
      </a:lvl2pPr>
      <a:lvl3pPr marL="1143000" indent="-228600" algn="l" defTabSz="457200" rtl="0" eaLnBrk="1" latinLnBrk="0" hangingPunct="1">
        <a:spcBef>
          <a:spcPct val="20000"/>
        </a:spcBef>
        <a:buFont typeface="Arial"/>
        <a:buChar char="•"/>
        <a:defRPr sz="2400" kern="1200">
          <a:solidFill>
            <a:srgbClr val="3B413F"/>
          </a:solidFill>
          <a:latin typeface=""/>
          <a:ea typeface="+mn-ea"/>
          <a:cs typeface="+mn-cs"/>
        </a:defRPr>
      </a:lvl3pPr>
      <a:lvl4pPr marL="1600200" indent="-228600" algn="l" defTabSz="457200" rtl="0" eaLnBrk="1" latinLnBrk="0" hangingPunct="1">
        <a:spcBef>
          <a:spcPct val="20000"/>
        </a:spcBef>
        <a:buFont typeface="Arial"/>
        <a:buChar char="–"/>
        <a:defRPr sz="2000" kern="1200">
          <a:solidFill>
            <a:srgbClr val="3B413F"/>
          </a:solidFill>
          <a:latin typeface=""/>
          <a:ea typeface="+mn-ea"/>
          <a:cs typeface="+mn-cs"/>
        </a:defRPr>
      </a:lvl4pPr>
      <a:lvl5pPr marL="2057400" indent="-228600" algn="l" defTabSz="457200" rtl="0" eaLnBrk="1" latinLnBrk="0" hangingPunct="1">
        <a:spcBef>
          <a:spcPct val="20000"/>
        </a:spcBef>
        <a:buFont typeface="Arial"/>
        <a:buChar char="»"/>
        <a:defRPr sz="2000" kern="1200">
          <a:solidFill>
            <a:srgbClr val="3B413F"/>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www.mctfr.psych.umn.edu/"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gif"/><Relationship Id="rId5" Type="http://schemas.openxmlformats.org/officeDocument/2006/relationships/hyperlink" Target="https://www.youtube.com/watch?v=Dn8Raentmt4" TargetMode="External"/><Relationship Id="rId10" Type="http://schemas.openxmlformats.org/officeDocument/2006/relationships/image" Target="../media/image12.gif"/><Relationship Id="rId4" Type="http://schemas.openxmlformats.org/officeDocument/2006/relationships/hyperlink" Target="https://www.youtube.com/watch?v=tl6T08b-E60" TargetMode="Externa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64640" y="4129738"/>
            <a:ext cx="4693557" cy="1687575"/>
          </a:xfrm>
        </p:spPr>
        <p:txBody>
          <a:bodyPr/>
          <a:lstStyle/>
          <a:p>
            <a:r>
              <a:rPr lang="en-US" dirty="0" smtClean="0">
                <a:latin typeface="Franklin Gothic Demi Cond" panose="020B0706030402020204" pitchFamily="34" charset="0"/>
              </a:rPr>
              <a:t>June 9, 2021</a:t>
            </a:r>
          </a:p>
          <a:p>
            <a:r>
              <a:rPr lang="en-US" dirty="0" smtClean="0">
                <a:latin typeface="Franklin Gothic Demi Cond" panose="020B0706030402020204" pitchFamily="34" charset="0"/>
              </a:rPr>
              <a:t>Mike </a:t>
            </a:r>
            <a:r>
              <a:rPr lang="en-US" dirty="0" err="1" smtClean="0">
                <a:latin typeface="Franklin Gothic Demi Cond" panose="020B0706030402020204" pitchFamily="34" charset="0"/>
              </a:rPr>
              <a:t>Freel</a:t>
            </a:r>
            <a:r>
              <a:rPr lang="en-US" dirty="0" smtClean="0">
                <a:latin typeface="Franklin Gothic Demi Cond" panose="020B0706030402020204" pitchFamily="34" charset="0"/>
              </a:rPr>
              <a:t>, PhD</a:t>
            </a:r>
          </a:p>
          <a:p>
            <a:r>
              <a:rPr lang="en-US" dirty="0" smtClean="0">
                <a:latin typeface="Franklin Gothic Demi Cond" panose="020B0706030402020204" pitchFamily="34" charset="0"/>
              </a:rPr>
              <a:t>Mike.Freel@bellevue.edu</a:t>
            </a:r>
            <a:endParaRPr lang="en-US" dirty="0">
              <a:latin typeface="Franklin Gothic Demi Cond" panose="020B0706030402020204" pitchFamily="34" charset="0"/>
            </a:endParaRPr>
          </a:p>
        </p:txBody>
      </p:sp>
      <p:sp>
        <p:nvSpPr>
          <p:cNvPr id="3" name="Title 2"/>
          <p:cNvSpPr>
            <a:spLocks noGrp="1"/>
          </p:cNvSpPr>
          <p:nvPr>
            <p:ph type="ctrTitle"/>
          </p:nvPr>
        </p:nvSpPr>
        <p:spPr>
          <a:xfrm>
            <a:off x="3764641" y="798489"/>
            <a:ext cx="4693557" cy="2936383"/>
          </a:xfrm>
        </p:spPr>
        <p:txBody>
          <a:bodyPr/>
          <a:lstStyle/>
          <a:p>
            <a:r>
              <a:rPr lang="en-US" dirty="0" smtClean="0">
                <a:latin typeface="Franklin Gothic Demi Cond" panose="020B0706030402020204" pitchFamily="34" charset="0"/>
              </a:rPr>
              <a:t>What’s My Type?</a:t>
            </a:r>
            <a:br>
              <a:rPr lang="en-US" dirty="0" smtClean="0">
                <a:latin typeface="Franklin Gothic Demi Cond" panose="020B0706030402020204" pitchFamily="34" charset="0"/>
              </a:rPr>
            </a:br>
            <a:r>
              <a:rPr lang="en-US" dirty="0" smtClean="0">
                <a:latin typeface="Franklin Gothic Demi Cond" panose="020B0706030402020204" pitchFamily="34" charset="0"/>
              </a:rPr>
              <a:t>Traits at Work</a:t>
            </a:r>
            <a:endParaRPr lang="en-US" dirty="0">
              <a:latin typeface="Franklin Gothic Demi Cond" panose="020B0706030402020204" pitchFamily="34" charset="0"/>
            </a:endParaRPr>
          </a:p>
        </p:txBody>
      </p:sp>
    </p:spTree>
    <p:extLst>
      <p:ext uri="{BB962C8B-B14F-4D97-AF65-F5344CB8AC3E}">
        <p14:creationId xmlns:p14="http://schemas.microsoft.com/office/powerpoint/2010/main" val="182769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1569660"/>
          </a:xfrm>
          <a:prstGeom prst="rect">
            <a:avLst/>
          </a:prstGeom>
          <a:noFill/>
        </p:spPr>
        <p:txBody>
          <a:bodyPr wrap="square" rtlCol="0">
            <a:spAutoFit/>
          </a:bodyPr>
          <a:lstStyle/>
          <a:p>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WALK </a:t>
            </a:r>
          </a:p>
          <a:p>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Around</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5600" y="105659"/>
            <a:ext cx="3261360" cy="830997"/>
          </a:xfrm>
          <a:prstGeom prst="rect">
            <a:avLst/>
          </a:prstGeom>
          <a:noFill/>
        </p:spPr>
        <p:txBody>
          <a:bodyPr wrap="square" rtlCol="0">
            <a:spAutoFit/>
          </a:bodyPr>
          <a:lstStyle/>
          <a:p>
            <a:r>
              <a:rPr lang="en-US" sz="2400" dirty="0" smtClean="0">
                <a:solidFill>
                  <a:schemeClr val="bg1"/>
                </a:solidFill>
                <a:latin typeface="Franklin Gothic Demi Cond" panose="020B0706030402020204" pitchFamily="34" charset="0"/>
              </a:rPr>
              <a:t>Active, fast-paced, assertive, dynamic, bold</a:t>
            </a:r>
            <a:endParaRPr lang="en-US" sz="2400" dirty="0">
              <a:solidFill>
                <a:schemeClr val="bg1"/>
              </a:solidFill>
              <a:latin typeface="Franklin Gothic Demi Cond" panose="020B0706030402020204" pitchFamily="34" charset="0"/>
            </a:endParaRPr>
          </a:p>
        </p:txBody>
      </p:sp>
      <p:sp>
        <p:nvSpPr>
          <p:cNvPr id="7" name="TextBox 6"/>
          <p:cNvSpPr txBox="1"/>
          <p:nvPr/>
        </p:nvSpPr>
        <p:spPr>
          <a:xfrm>
            <a:off x="81911" y="2317175"/>
            <a:ext cx="1721837" cy="2308324"/>
          </a:xfrm>
          <a:prstGeom prst="rect">
            <a:avLst/>
          </a:prstGeom>
          <a:noFill/>
        </p:spPr>
        <p:txBody>
          <a:bodyPr wrap="square" rtlCol="0">
            <a:spAutoFit/>
          </a:bodyPr>
          <a:lstStyle/>
          <a:p>
            <a:r>
              <a:rPr lang="en-US" sz="2400" dirty="0" smtClean="0">
                <a:solidFill>
                  <a:schemeClr val="bg1"/>
                </a:solidFill>
                <a:latin typeface="Franklin Gothic Demi Cond" panose="020B0706030402020204" pitchFamily="34" charset="0"/>
              </a:rPr>
              <a:t>Questioning, logic-focused, objective, skeptical, challenging</a:t>
            </a:r>
            <a:endParaRPr lang="en-US" sz="2400" dirty="0">
              <a:solidFill>
                <a:schemeClr val="bg1"/>
              </a:solidFill>
              <a:latin typeface="Franklin Gothic Demi Cond" panose="020B0706030402020204" pitchFamily="34" charset="0"/>
            </a:endParaRPr>
          </a:p>
        </p:txBody>
      </p:sp>
      <p:sp>
        <p:nvSpPr>
          <p:cNvPr id="8" name="TextBox 7"/>
          <p:cNvSpPr txBox="1"/>
          <p:nvPr/>
        </p:nvSpPr>
        <p:spPr>
          <a:xfrm>
            <a:off x="7284077" y="2317175"/>
            <a:ext cx="1699590" cy="2308324"/>
          </a:xfrm>
          <a:prstGeom prst="rect">
            <a:avLst/>
          </a:prstGeom>
          <a:noFill/>
        </p:spPr>
        <p:txBody>
          <a:bodyPr wrap="square" rtlCol="0">
            <a:spAutoFit/>
          </a:bodyPr>
          <a:lstStyle/>
          <a:p>
            <a:r>
              <a:rPr lang="en-US" sz="2400" dirty="0" smtClean="0">
                <a:solidFill>
                  <a:schemeClr val="bg1"/>
                </a:solidFill>
                <a:latin typeface="Franklin Gothic Demi Cond" panose="020B0706030402020204" pitchFamily="34" charset="0"/>
              </a:rPr>
              <a:t>Accepting, people-focused, empathizing, receptive, agreeable</a:t>
            </a:r>
            <a:endParaRPr lang="en-US" sz="2400" dirty="0">
              <a:solidFill>
                <a:schemeClr val="bg1"/>
              </a:solidFill>
              <a:latin typeface="Franklin Gothic Demi Cond" panose="020B0706030402020204" pitchFamily="34" charset="0"/>
            </a:endParaRPr>
          </a:p>
        </p:txBody>
      </p:sp>
      <p:sp>
        <p:nvSpPr>
          <p:cNvPr id="9" name="TextBox 8"/>
          <p:cNvSpPr txBox="1"/>
          <p:nvPr/>
        </p:nvSpPr>
        <p:spPr>
          <a:xfrm>
            <a:off x="2625152" y="5896290"/>
            <a:ext cx="3802255" cy="830997"/>
          </a:xfrm>
          <a:prstGeom prst="rect">
            <a:avLst/>
          </a:prstGeom>
          <a:noFill/>
        </p:spPr>
        <p:txBody>
          <a:bodyPr wrap="square" rtlCol="0">
            <a:spAutoFit/>
          </a:bodyPr>
          <a:lstStyle/>
          <a:p>
            <a:r>
              <a:rPr lang="en-US" sz="2400" dirty="0" smtClean="0">
                <a:solidFill>
                  <a:schemeClr val="bg1"/>
                </a:solidFill>
                <a:latin typeface="Franklin Gothic Demi Cond" panose="020B0706030402020204" pitchFamily="34" charset="0"/>
              </a:rPr>
              <a:t>Thoughtful, moderate-paced, calm, methodical, careful</a:t>
            </a:r>
            <a:endParaRPr lang="en-US" sz="2400" dirty="0">
              <a:solidFill>
                <a:schemeClr val="bg1"/>
              </a:solidFill>
              <a:latin typeface="Franklin Gothic Demi Cond" panose="020B0706030402020204" pitchFamily="34" charset="0"/>
            </a:endParaRPr>
          </a:p>
        </p:txBody>
      </p:sp>
      <p:cxnSp>
        <p:nvCxnSpPr>
          <p:cNvPr id="10" name="Straight Arrow Connector 9"/>
          <p:cNvCxnSpPr/>
          <p:nvPr/>
        </p:nvCxnSpPr>
        <p:spPr>
          <a:xfrm>
            <a:off x="4353059" y="1189973"/>
            <a:ext cx="0" cy="4706317"/>
          </a:xfrm>
          <a:prstGeom prst="straightConnector1">
            <a:avLst/>
          </a:prstGeom>
          <a:ln w="38100">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1590805" y="3589187"/>
            <a:ext cx="5373666" cy="2"/>
          </a:xfrm>
          <a:prstGeom prst="straightConnector1">
            <a:avLst/>
          </a:prstGeom>
          <a:ln w="38100">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9582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TEMPERAMENT </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as a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PREFERENCE</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54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TEMPERAMENT </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as a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PREFERENCE</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42440" y="2205462"/>
            <a:ext cx="2774695" cy="461665"/>
          </a:xfrm>
          <a:prstGeom prst="rect">
            <a:avLst/>
          </a:prstGeom>
          <a:noFill/>
        </p:spPr>
        <p:txBody>
          <a:bodyPr wrap="square" rtlCol="0">
            <a:spAutoFit/>
          </a:bodyPr>
          <a:lstStyle/>
          <a:p>
            <a:pPr algn="ctr"/>
            <a:r>
              <a:rPr lang="en-US" sz="2400" dirty="0" smtClean="0">
                <a:solidFill>
                  <a:srgbClr val="FFC000"/>
                </a:solidFill>
                <a:latin typeface="Franklin Gothic Demi Cond" panose="020B0706030402020204" pitchFamily="34" charset="0"/>
              </a:rPr>
              <a:t>SOCIAL STYLE</a:t>
            </a:r>
            <a:endParaRPr lang="en-US" sz="2400" dirty="0">
              <a:solidFill>
                <a:srgbClr val="FFC000"/>
              </a:solidFill>
              <a:latin typeface="Franklin Gothic Demi Cond" panose="020B0706030402020204" pitchFamily="34" charset="0"/>
            </a:endParaRPr>
          </a:p>
        </p:txBody>
      </p:sp>
      <p:sp>
        <p:nvSpPr>
          <p:cNvPr id="19" name="TextBox 18"/>
          <p:cNvSpPr txBox="1"/>
          <p:nvPr/>
        </p:nvSpPr>
        <p:spPr>
          <a:xfrm>
            <a:off x="3142444" y="2892440"/>
            <a:ext cx="2774695" cy="461665"/>
          </a:xfrm>
          <a:prstGeom prst="rect">
            <a:avLst/>
          </a:prstGeom>
          <a:noFill/>
        </p:spPr>
        <p:txBody>
          <a:bodyPr wrap="square" rtlCol="0">
            <a:spAutoFit/>
          </a:bodyPr>
          <a:lstStyle/>
          <a:p>
            <a:pPr algn="ctr"/>
            <a:r>
              <a:rPr lang="en-US" sz="2400" dirty="0" smtClean="0">
                <a:solidFill>
                  <a:srgbClr val="FFC000"/>
                </a:solidFill>
                <a:latin typeface="Franklin Gothic Demi Cond" panose="020B0706030402020204" pitchFamily="34" charset="0"/>
              </a:rPr>
              <a:t>THOUGHT PROCESS</a:t>
            </a:r>
            <a:endParaRPr lang="en-US" sz="2400" dirty="0">
              <a:solidFill>
                <a:srgbClr val="FFC000"/>
              </a:solidFill>
              <a:latin typeface="Franklin Gothic Demi Cond" panose="020B0706030402020204" pitchFamily="34" charset="0"/>
            </a:endParaRPr>
          </a:p>
        </p:txBody>
      </p:sp>
      <p:sp>
        <p:nvSpPr>
          <p:cNvPr id="20" name="TextBox 19"/>
          <p:cNvSpPr txBox="1"/>
          <p:nvPr/>
        </p:nvSpPr>
        <p:spPr>
          <a:xfrm>
            <a:off x="3142444" y="3659059"/>
            <a:ext cx="2774695" cy="461665"/>
          </a:xfrm>
          <a:prstGeom prst="rect">
            <a:avLst/>
          </a:prstGeom>
          <a:noFill/>
        </p:spPr>
        <p:txBody>
          <a:bodyPr wrap="square" rtlCol="0">
            <a:spAutoFit/>
          </a:bodyPr>
          <a:lstStyle/>
          <a:p>
            <a:pPr algn="ctr"/>
            <a:r>
              <a:rPr lang="en-US" sz="2400" dirty="0" smtClean="0">
                <a:solidFill>
                  <a:srgbClr val="FFC000"/>
                </a:solidFill>
                <a:latin typeface="Franklin Gothic Demi Cond" panose="020B0706030402020204" pitchFamily="34" charset="0"/>
              </a:rPr>
              <a:t>DECISION MAKING</a:t>
            </a:r>
            <a:endParaRPr lang="en-US" sz="2400" dirty="0">
              <a:solidFill>
                <a:srgbClr val="FFC000"/>
              </a:solidFill>
              <a:latin typeface="Franklin Gothic Demi Cond" panose="020B0706030402020204" pitchFamily="34" charset="0"/>
            </a:endParaRPr>
          </a:p>
        </p:txBody>
      </p:sp>
      <p:sp>
        <p:nvSpPr>
          <p:cNvPr id="21" name="TextBox 20"/>
          <p:cNvSpPr txBox="1"/>
          <p:nvPr/>
        </p:nvSpPr>
        <p:spPr>
          <a:xfrm>
            <a:off x="3142439" y="4447091"/>
            <a:ext cx="2774695" cy="830997"/>
          </a:xfrm>
          <a:prstGeom prst="rect">
            <a:avLst/>
          </a:prstGeom>
          <a:noFill/>
        </p:spPr>
        <p:txBody>
          <a:bodyPr wrap="square" rtlCol="0">
            <a:spAutoFit/>
          </a:bodyPr>
          <a:lstStyle/>
          <a:p>
            <a:pPr algn="ctr"/>
            <a:r>
              <a:rPr lang="en-US" sz="2400" dirty="0" smtClean="0">
                <a:solidFill>
                  <a:srgbClr val="FFC000"/>
                </a:solidFill>
                <a:latin typeface="Franklin Gothic Demi Cond" panose="020B0706030402020204" pitchFamily="34" charset="0"/>
              </a:rPr>
              <a:t>ORGANIZATIONAL PREFERENCE</a:t>
            </a:r>
            <a:endParaRPr lang="en-US" sz="2400" dirty="0">
              <a:solidFill>
                <a:srgbClr val="FFC000"/>
              </a:solidFill>
              <a:latin typeface="Franklin Gothic Demi Cond" panose="020B0706030402020204" pitchFamily="34" charset="0"/>
            </a:endParaRPr>
          </a:p>
        </p:txBody>
      </p:sp>
      <p:sp>
        <p:nvSpPr>
          <p:cNvPr id="22" name="TextBox 21"/>
          <p:cNvSpPr txBox="1"/>
          <p:nvPr/>
        </p:nvSpPr>
        <p:spPr>
          <a:xfrm>
            <a:off x="489395" y="1960387"/>
            <a:ext cx="1928128"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rPr>
              <a:t>Introversion</a:t>
            </a:r>
            <a:endParaRPr lang="en-US" sz="2800" dirty="0">
              <a:solidFill>
                <a:schemeClr val="bg1"/>
              </a:solidFill>
              <a:latin typeface="Franklin Gothic Demi Cond" panose="020B0706030402020204" pitchFamily="34" charset="0"/>
            </a:endParaRPr>
          </a:p>
        </p:txBody>
      </p:sp>
      <p:sp>
        <p:nvSpPr>
          <p:cNvPr id="5" name="TextBox 4"/>
          <p:cNvSpPr txBox="1"/>
          <p:nvPr/>
        </p:nvSpPr>
        <p:spPr>
          <a:xfrm>
            <a:off x="6339993" y="1949319"/>
            <a:ext cx="2312463"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rPr>
              <a:t>Extroversion</a:t>
            </a:r>
            <a:endParaRPr lang="en-US" sz="2800" dirty="0">
              <a:solidFill>
                <a:schemeClr val="bg1"/>
              </a:solidFill>
              <a:latin typeface="Franklin Gothic Demi Cond" panose="020B0706030402020204" pitchFamily="34" charset="0"/>
            </a:endParaRPr>
          </a:p>
        </p:txBody>
      </p:sp>
      <p:sp>
        <p:nvSpPr>
          <p:cNvPr id="47" name="TextBox 46"/>
          <p:cNvSpPr txBox="1"/>
          <p:nvPr/>
        </p:nvSpPr>
        <p:spPr>
          <a:xfrm>
            <a:off x="798489" y="2610839"/>
            <a:ext cx="1764406"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rPr>
              <a:t>Sensing</a:t>
            </a:r>
            <a:endParaRPr lang="en-US" sz="2800" dirty="0">
              <a:solidFill>
                <a:schemeClr val="bg1"/>
              </a:solidFill>
              <a:latin typeface="Franklin Gothic Demi Cond" panose="020B0706030402020204" pitchFamily="34" charset="0"/>
            </a:endParaRPr>
          </a:p>
        </p:txBody>
      </p:sp>
      <p:sp>
        <p:nvSpPr>
          <p:cNvPr id="48" name="TextBox 47"/>
          <p:cNvSpPr txBox="1"/>
          <p:nvPr/>
        </p:nvSpPr>
        <p:spPr>
          <a:xfrm>
            <a:off x="6522605" y="2615441"/>
            <a:ext cx="1503257"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rPr>
              <a:t>Intuition</a:t>
            </a:r>
            <a:endParaRPr lang="en-US" sz="2800" dirty="0">
              <a:solidFill>
                <a:schemeClr val="bg1"/>
              </a:solidFill>
              <a:latin typeface="Franklin Gothic Demi Cond" panose="020B0706030402020204" pitchFamily="34" charset="0"/>
            </a:endParaRPr>
          </a:p>
        </p:txBody>
      </p:sp>
      <p:sp>
        <p:nvSpPr>
          <p:cNvPr id="49" name="TextBox 48"/>
          <p:cNvSpPr txBox="1"/>
          <p:nvPr/>
        </p:nvSpPr>
        <p:spPr>
          <a:xfrm>
            <a:off x="721214" y="3306246"/>
            <a:ext cx="2150772"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rPr>
              <a:t>Thinking</a:t>
            </a:r>
            <a:endParaRPr lang="en-US" sz="2800" dirty="0">
              <a:solidFill>
                <a:schemeClr val="bg1"/>
              </a:solidFill>
              <a:latin typeface="Franklin Gothic Demi Cond" panose="020B0706030402020204" pitchFamily="34" charset="0"/>
            </a:endParaRPr>
          </a:p>
        </p:txBody>
      </p:sp>
      <p:sp>
        <p:nvSpPr>
          <p:cNvPr id="50" name="TextBox 49"/>
          <p:cNvSpPr txBox="1"/>
          <p:nvPr/>
        </p:nvSpPr>
        <p:spPr>
          <a:xfrm>
            <a:off x="6622255" y="3375755"/>
            <a:ext cx="1747938"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rPr>
              <a:t>Feeling</a:t>
            </a:r>
            <a:endParaRPr lang="en-US" sz="2800" dirty="0">
              <a:solidFill>
                <a:schemeClr val="bg1"/>
              </a:solidFill>
              <a:latin typeface="Franklin Gothic Demi Cond" panose="020B0706030402020204" pitchFamily="34" charset="0"/>
            </a:endParaRPr>
          </a:p>
        </p:txBody>
      </p:sp>
      <p:sp>
        <p:nvSpPr>
          <p:cNvPr id="51" name="TextBox 50"/>
          <p:cNvSpPr txBox="1"/>
          <p:nvPr/>
        </p:nvSpPr>
        <p:spPr>
          <a:xfrm>
            <a:off x="489396" y="4182734"/>
            <a:ext cx="2150772"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rPr>
              <a:t>Perceiving</a:t>
            </a:r>
            <a:endParaRPr lang="en-US" sz="2800" dirty="0">
              <a:solidFill>
                <a:schemeClr val="bg1"/>
              </a:solidFill>
              <a:latin typeface="Franklin Gothic Demi Cond" panose="020B0706030402020204" pitchFamily="34" charset="0"/>
            </a:endParaRPr>
          </a:p>
        </p:txBody>
      </p:sp>
      <p:sp>
        <p:nvSpPr>
          <p:cNvPr id="52" name="TextBox 51"/>
          <p:cNvSpPr txBox="1"/>
          <p:nvPr/>
        </p:nvSpPr>
        <p:spPr>
          <a:xfrm>
            <a:off x="6560001" y="4227198"/>
            <a:ext cx="1421329" cy="523220"/>
          </a:xfrm>
          <a:prstGeom prst="rect">
            <a:avLst/>
          </a:prstGeom>
          <a:noFill/>
        </p:spPr>
        <p:txBody>
          <a:bodyPr wrap="square" rtlCol="0">
            <a:spAutoFit/>
          </a:bodyPr>
          <a:lstStyle/>
          <a:p>
            <a:r>
              <a:rPr lang="en-US" sz="2800" dirty="0" smtClean="0">
                <a:solidFill>
                  <a:schemeClr val="bg1"/>
                </a:solidFill>
                <a:latin typeface="Franklin Gothic Demi Cond" panose="020B0706030402020204" pitchFamily="34" charset="0"/>
              </a:rPr>
              <a:t>Judging</a:t>
            </a:r>
            <a:endParaRPr lang="en-US" sz="2800" dirty="0">
              <a:solidFill>
                <a:schemeClr val="bg1"/>
              </a:solidFill>
              <a:latin typeface="Franklin Gothic Demi Cond" panose="020B0706030402020204" pitchFamily="34" charset="0"/>
            </a:endParaRPr>
          </a:p>
        </p:txBody>
      </p:sp>
      <p:cxnSp>
        <p:nvCxnSpPr>
          <p:cNvPr id="54" name="Straight Arrow Connector 53"/>
          <p:cNvCxnSpPr/>
          <p:nvPr/>
        </p:nvCxnSpPr>
        <p:spPr>
          <a:xfrm>
            <a:off x="2417523" y="2180153"/>
            <a:ext cx="3770073" cy="0"/>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2417523" y="2846317"/>
            <a:ext cx="3770073" cy="0"/>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2329841" y="3606589"/>
            <a:ext cx="4192764" cy="0"/>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2329841" y="4413567"/>
            <a:ext cx="4010152" cy="0"/>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601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Types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SUMMARY</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9403" y="1493949"/>
            <a:ext cx="6143222"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ARTISAN</a:t>
            </a:r>
          </a:p>
          <a:p>
            <a:pPr marL="742950" lvl="1" indent="-285750">
              <a:buFont typeface="Arial" panose="020B0604020202020204" pitchFamily="34" charset="0"/>
              <a:buChar char="•"/>
            </a:pPr>
            <a:r>
              <a:rPr lang="en-US" sz="3200" dirty="0" smtClean="0">
                <a:solidFill>
                  <a:schemeClr val="bg1"/>
                </a:solidFill>
                <a:latin typeface="Franklin Gothic Demi Cond" panose="020B0706030402020204" pitchFamily="34" charset="0"/>
              </a:rPr>
              <a:t>ISFP, ISTP, ESFP, ESTP</a:t>
            </a:r>
          </a:p>
          <a:p>
            <a:pPr marL="285750" indent="-285750">
              <a:buFont typeface="Arial" panose="020B0604020202020204" pitchFamily="34" charset="0"/>
              <a:buChar char="•"/>
            </a:pP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GUARDIAN</a:t>
            </a:r>
          </a:p>
          <a:p>
            <a:pPr marL="742950" lvl="1" indent="-285750">
              <a:buFont typeface="Arial" panose="020B0604020202020204" pitchFamily="34" charset="0"/>
              <a:buChar char="•"/>
            </a:pPr>
            <a:r>
              <a:rPr lang="en-US" sz="3200" dirty="0" smtClean="0">
                <a:solidFill>
                  <a:schemeClr val="bg1"/>
                </a:solidFill>
                <a:latin typeface="Franklin Gothic Demi Cond" panose="020B0706030402020204" pitchFamily="34" charset="0"/>
              </a:rPr>
              <a:t>ISTJ, ISFJ, ESTJ, ESFJ</a:t>
            </a:r>
          </a:p>
          <a:p>
            <a:pPr marL="285750" indent="-285750">
              <a:buFont typeface="Arial" panose="020B0604020202020204" pitchFamily="34" charset="0"/>
              <a:buChar char="•"/>
            </a:pP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RATIONAL</a:t>
            </a:r>
          </a:p>
          <a:p>
            <a:pPr marL="742950" lvl="1" indent="-285750">
              <a:buFont typeface="Arial" panose="020B0604020202020204" pitchFamily="34" charset="0"/>
              <a:buChar char="•"/>
            </a:pPr>
            <a:r>
              <a:rPr lang="en-US" sz="3200" dirty="0" smtClean="0">
                <a:solidFill>
                  <a:schemeClr val="bg1"/>
                </a:solidFill>
                <a:latin typeface="Franklin Gothic Demi Cond" panose="020B0706030402020204" pitchFamily="34" charset="0"/>
              </a:rPr>
              <a:t>INTP, INTJ, ENTP, ENTJ</a:t>
            </a:r>
          </a:p>
          <a:p>
            <a:pPr marL="285750" indent="-285750">
              <a:buFont typeface="Arial" panose="020B0604020202020204" pitchFamily="34" charset="0"/>
              <a:buChar char="•"/>
            </a:pP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IDEALIST</a:t>
            </a:r>
          </a:p>
          <a:p>
            <a:pPr marL="742950" lvl="1" indent="-285750">
              <a:buFont typeface="Arial" panose="020B0604020202020204" pitchFamily="34" charset="0"/>
              <a:buChar char="•"/>
            </a:pPr>
            <a:r>
              <a:rPr lang="en-US" sz="3200" dirty="0" smtClean="0">
                <a:solidFill>
                  <a:schemeClr val="bg1"/>
                </a:solidFill>
                <a:latin typeface="Franklin Gothic Demi Cond" panose="020B0706030402020204" pitchFamily="34" charset="0"/>
              </a:rPr>
              <a:t>INFP, INFJ, ENFP, ENFJ</a:t>
            </a:r>
            <a:endParaRPr lang="en-US" sz="3200" dirty="0">
              <a:solidFill>
                <a:schemeClr val="bg1"/>
              </a:solidFill>
              <a:latin typeface="Franklin Gothic Demi Cond" panose="020B0706030402020204" pitchFamily="34" charset="0"/>
            </a:endParaRPr>
          </a:p>
        </p:txBody>
      </p:sp>
      <p:sp>
        <p:nvSpPr>
          <p:cNvPr id="5" name="Rectangle 4"/>
          <p:cNvSpPr/>
          <p:nvPr/>
        </p:nvSpPr>
        <p:spPr>
          <a:xfrm>
            <a:off x="489396" y="5686600"/>
            <a:ext cx="6323528" cy="646331"/>
          </a:xfrm>
          <a:prstGeom prst="rect">
            <a:avLst/>
          </a:prstGeom>
        </p:spPr>
        <p:txBody>
          <a:bodyPr wrap="square">
            <a:spAutoFit/>
          </a:bodyPr>
          <a:lstStyle/>
          <a:p>
            <a:pPr indent="0">
              <a:lnSpc>
                <a:spcPct val="100000"/>
              </a:lnSpc>
              <a:buNone/>
            </a:pPr>
            <a:r>
              <a:rPr lang="en-US" dirty="0">
                <a:solidFill>
                  <a:schemeClr val="bg1"/>
                </a:solidFill>
                <a:latin typeface="Franklin Gothic Demi Cond" panose="020B0706030402020204" pitchFamily="34" charset="0"/>
              </a:rPr>
              <a:t>Which one are you?</a:t>
            </a:r>
          </a:p>
          <a:p>
            <a:pPr indent="0">
              <a:lnSpc>
                <a:spcPct val="100000"/>
              </a:lnSpc>
              <a:buNone/>
            </a:pPr>
            <a:r>
              <a:rPr lang="en-US" dirty="0">
                <a:solidFill>
                  <a:schemeClr val="bg1"/>
                </a:solidFill>
                <a:latin typeface="Franklin Gothic Demi Cond" panose="020B0706030402020204" pitchFamily="34" charset="0"/>
              </a:rPr>
              <a:t>http://keirsey.com/4temps/overview_temperaments.asp</a:t>
            </a:r>
          </a:p>
        </p:txBody>
      </p:sp>
    </p:spTree>
    <p:extLst>
      <p:ext uri="{BB962C8B-B14F-4D97-AF65-F5344CB8AC3E}">
        <p14:creationId xmlns:p14="http://schemas.microsoft.com/office/powerpoint/2010/main" val="1925305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ARTISAN</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4693" y="4569015"/>
            <a:ext cx="4069307" cy="228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457200" y="1191605"/>
            <a:ext cx="7936173" cy="373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Typically optimistic, focused on immediacy and the present.</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Pride themselves in being unconventional, bold and spontaneous.</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Highly adaptable to change, craves excitement and new experiences.</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Prone to impulsive action and/or risk-taking.</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Desires recognition of talent and/or accomplishments</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Strength - </a:t>
            </a:r>
            <a:r>
              <a:rPr lang="en-US" sz="2400" u="sng" dirty="0" smtClean="0">
                <a:solidFill>
                  <a:schemeClr val="bg1"/>
                </a:solidFill>
                <a:latin typeface="Franklin Gothic Demi Cond" panose="020B0706030402020204" pitchFamily="34" charset="0"/>
              </a:rPr>
              <a:t>Tactical</a:t>
            </a:r>
          </a:p>
        </p:txBody>
      </p:sp>
    </p:spTree>
    <p:extLst>
      <p:ext uri="{BB962C8B-B14F-4D97-AF65-F5344CB8AC3E}">
        <p14:creationId xmlns:p14="http://schemas.microsoft.com/office/powerpoint/2010/main" val="1245129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GUARDIAN</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242" y="4657539"/>
            <a:ext cx="3302758" cy="220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530900" y="1352282"/>
            <a:ext cx="8229600" cy="358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457200" indent="-4572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Pride themselves on being dependable, helpful and hard working.</a:t>
            </a:r>
          </a:p>
          <a:p>
            <a:pPr marL="457200" indent="-4572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Put emphasis on schedules, deadlines, and respect for established procedure.</a:t>
            </a:r>
          </a:p>
          <a:p>
            <a:pPr marL="457200" indent="-4572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Cautious in action, usually preferring stability and routine to innovation.</a:t>
            </a:r>
          </a:p>
          <a:p>
            <a:pPr marL="457200" indent="-4572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Function well within bureaucracies.</a:t>
            </a:r>
          </a:p>
          <a:p>
            <a:pPr marL="457200" indent="-4572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Identify strongly with authority and tradition.</a:t>
            </a:r>
          </a:p>
          <a:p>
            <a:pPr marL="457200" indent="-4572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Strength - </a:t>
            </a:r>
            <a:r>
              <a:rPr lang="en-US" sz="2400" u="sng" dirty="0" smtClean="0">
                <a:solidFill>
                  <a:schemeClr val="bg1"/>
                </a:solidFill>
                <a:latin typeface="Franklin Gothic Demi Cond" panose="020B0706030402020204" pitchFamily="34" charset="0"/>
              </a:rPr>
              <a:t>Logistical</a:t>
            </a:r>
            <a:endParaRPr lang="en-US" sz="2400" u="sng"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731137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RATIONAL</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57200" y="1191605"/>
            <a:ext cx="8229600" cy="40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465138" indent="-465138">
              <a:lnSpc>
                <a:spcPct val="120000"/>
              </a:lnSpc>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Pragmatic, skeptical and focused on problem solving and analysis.</a:t>
            </a:r>
          </a:p>
          <a:p>
            <a:pPr marL="465138" indent="-465138">
              <a:lnSpc>
                <a:spcPct val="120000"/>
              </a:lnSpc>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Value ingenuity, independence and self-control.</a:t>
            </a:r>
          </a:p>
          <a:p>
            <a:pPr marL="465138" indent="-465138">
              <a:lnSpc>
                <a:spcPct val="120000"/>
              </a:lnSpc>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Impatient with redundancy, inefficiency or tradition for tradition’s sake.</a:t>
            </a:r>
          </a:p>
          <a:p>
            <a:pPr marL="465138" indent="-465138">
              <a:lnSpc>
                <a:spcPct val="120000"/>
              </a:lnSpc>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Excel at long-range vision and strategy; drawn to innovation and technology.</a:t>
            </a:r>
          </a:p>
          <a:p>
            <a:pPr marL="465138" indent="-465138">
              <a:lnSpc>
                <a:spcPct val="120000"/>
              </a:lnSpc>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Strength - </a:t>
            </a:r>
            <a:r>
              <a:rPr lang="en-US" sz="2400" u="sng" dirty="0" smtClean="0">
                <a:solidFill>
                  <a:schemeClr val="bg1"/>
                </a:solidFill>
                <a:latin typeface="Franklin Gothic Demi Cond" panose="020B0706030402020204" pitchFamily="34" charset="0"/>
              </a:rPr>
              <a:t>Strategic</a:t>
            </a:r>
            <a:endParaRPr lang="en-US" sz="2400" u="sng" dirty="0">
              <a:solidFill>
                <a:schemeClr val="bg1"/>
              </a:solidFill>
              <a:latin typeface="Franklin Gothic Demi Cond" panose="020B07060304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8" y="4719637"/>
            <a:ext cx="3810001"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266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IDEALIST</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457200" y="1181946"/>
            <a:ext cx="8229600" cy="370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Enthusiastic, trusting and passionate in explaining their beliefs.</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Pride themselves on authenticity, sensitivity to others and intuition.</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Generous and driven to bring out the best in those around them.</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Dislikes conflict and disagreements, usually preferring to avoid them.</a:t>
            </a:r>
          </a:p>
          <a:p>
            <a:pPr marL="465138" indent="-465138">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Strength - </a:t>
            </a:r>
            <a:r>
              <a:rPr lang="en-US" sz="2400" u="sng" dirty="0" smtClean="0">
                <a:solidFill>
                  <a:schemeClr val="bg1"/>
                </a:solidFill>
                <a:latin typeface="Franklin Gothic Demi Cond" panose="020B0706030402020204" pitchFamily="34" charset="0"/>
              </a:rPr>
              <a:t>Mediator</a:t>
            </a:r>
            <a:endParaRPr lang="en-US" sz="2400" u="sng" dirty="0">
              <a:solidFill>
                <a:schemeClr val="bg1"/>
              </a:solidFill>
              <a:latin typeface="Franklin Gothic Demi Cond" panose="020B07060304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593" y="4644300"/>
            <a:ext cx="3316405" cy="221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890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TYPES </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and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TEAMS</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530900" y="1094875"/>
            <a:ext cx="8229600" cy="446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fontScale="92500" lnSpcReduction="20000"/>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457200" indent="-457200"/>
            <a:r>
              <a:rPr lang="en-US" sz="2400" dirty="0" smtClean="0">
                <a:solidFill>
                  <a:schemeClr val="bg1"/>
                </a:solidFill>
                <a:latin typeface="Franklin Gothic Demi Cond" panose="020B0706030402020204" pitchFamily="34" charset="0"/>
              </a:rPr>
              <a:t>Teams with similar types …</a:t>
            </a:r>
          </a:p>
          <a:p>
            <a:pPr marL="457200" indent="-457200"/>
            <a:r>
              <a:rPr lang="en-US" sz="2400" dirty="0" smtClean="0">
                <a:solidFill>
                  <a:schemeClr val="bg1"/>
                </a:solidFill>
                <a:latin typeface="Franklin Gothic Demi Cond" panose="020B0706030402020204" pitchFamily="34" charset="0"/>
              </a:rPr>
              <a:t>Teams with diverse types …</a:t>
            </a:r>
          </a:p>
          <a:p>
            <a:endParaRPr lang="en-US" sz="1900" dirty="0" smtClean="0">
              <a:solidFill>
                <a:schemeClr val="bg1"/>
              </a:solidFill>
              <a:latin typeface="Franklin Gothic Demi Cond" panose="020B0706030402020204" pitchFamily="34" charset="0"/>
            </a:endParaRPr>
          </a:p>
          <a:p>
            <a:r>
              <a:rPr lang="en-US" sz="2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IN YOUR GROUPS</a:t>
            </a:r>
            <a:r>
              <a:rPr lang="en-US" sz="2800" dirty="0" smtClean="0">
                <a:solidFill>
                  <a:schemeClr val="bg1"/>
                </a:solidFill>
                <a:latin typeface="Franklin Gothic Demi Cond" panose="020B0706030402020204" pitchFamily="34" charset="0"/>
              </a:rPr>
              <a:t>, discuss how a leader with </a:t>
            </a:r>
            <a:r>
              <a:rPr lang="en-US" sz="2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EACH PARTICULAR TEMPERAMENT TYPE</a:t>
            </a:r>
            <a:r>
              <a:rPr lang="en-US" sz="2800" dirty="0" smtClean="0">
                <a:solidFill>
                  <a:schemeClr val="bg1"/>
                </a:solidFill>
                <a:latin typeface="Franklin Gothic Demi Cond" panose="020B0706030402020204" pitchFamily="34" charset="0"/>
              </a:rPr>
              <a:t> might: </a:t>
            </a:r>
          </a:p>
          <a:p>
            <a:pPr marL="800100" lvl="1" indent="-342900">
              <a:buFont typeface="Arial" panose="020B0604020202020204" pitchFamily="34" charset="0"/>
              <a:buChar char="•"/>
            </a:pPr>
            <a:r>
              <a:rPr lang="en-US" sz="2400" dirty="0" smtClean="0">
                <a:solidFill>
                  <a:schemeClr val="bg1"/>
                </a:solidFill>
                <a:latin typeface="Franklin Gothic Demi Cond" panose="020B0706030402020204" pitchFamily="34" charset="0"/>
              </a:rPr>
              <a:t>Communicate</a:t>
            </a:r>
          </a:p>
          <a:p>
            <a:pPr marL="800100" lvl="1" indent="-342900">
              <a:buFont typeface="Arial" panose="020B0604020202020204" pitchFamily="34" charset="0"/>
              <a:buChar char="•"/>
            </a:pPr>
            <a:r>
              <a:rPr lang="en-US" sz="2400" dirty="0" smtClean="0">
                <a:solidFill>
                  <a:schemeClr val="bg1"/>
                </a:solidFill>
                <a:latin typeface="Franklin Gothic Demi Cond" panose="020B0706030402020204" pitchFamily="34" charset="0"/>
              </a:rPr>
              <a:t>Deal with Conflict</a:t>
            </a:r>
          </a:p>
          <a:p>
            <a:pPr marL="800100" lvl="1" indent="-342900">
              <a:buFont typeface="Arial" panose="020B0604020202020204" pitchFamily="34" charset="0"/>
              <a:buChar char="•"/>
            </a:pPr>
            <a:r>
              <a:rPr lang="en-US" sz="2400" dirty="0" smtClean="0">
                <a:solidFill>
                  <a:schemeClr val="bg1"/>
                </a:solidFill>
                <a:latin typeface="Franklin Gothic Demi Cond" panose="020B0706030402020204" pitchFamily="34" charset="0"/>
              </a:rPr>
              <a:t>Problem solve and make decisions</a:t>
            </a:r>
          </a:p>
          <a:p>
            <a:pPr marL="800100" lvl="1" indent="-342900">
              <a:buFont typeface="Arial" panose="020B0604020202020204" pitchFamily="34" charset="0"/>
              <a:buChar char="•"/>
            </a:pPr>
            <a:r>
              <a:rPr lang="en-US" sz="2400" dirty="0" smtClean="0">
                <a:solidFill>
                  <a:schemeClr val="bg1"/>
                </a:solidFill>
                <a:latin typeface="Franklin Gothic Demi Cond" panose="020B0706030402020204" pitchFamily="34" charset="0"/>
              </a:rPr>
              <a:t>Lead organizational change</a:t>
            </a:r>
          </a:p>
          <a:p>
            <a:pPr marL="800100" lvl="1" indent="-342900">
              <a:buFont typeface="Arial" panose="020B0604020202020204" pitchFamily="34" charset="0"/>
              <a:buChar char="•"/>
            </a:pPr>
            <a:r>
              <a:rPr lang="en-US" sz="2400" dirty="0" smtClean="0">
                <a:solidFill>
                  <a:schemeClr val="bg1"/>
                </a:solidFill>
                <a:latin typeface="Franklin Gothic Demi Cond" panose="020B0706030402020204" pitchFamily="34" charset="0"/>
              </a:rPr>
              <a:t>What are the </a:t>
            </a:r>
            <a:r>
              <a:rPr lang="en-US" sz="24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strengths</a:t>
            </a:r>
            <a:r>
              <a:rPr lang="en-US" sz="2400" dirty="0" smtClean="0">
                <a:solidFill>
                  <a:schemeClr val="bg1"/>
                </a:solidFill>
                <a:latin typeface="Franklin Gothic Demi Cond" panose="020B0706030402020204" pitchFamily="34" charset="0"/>
              </a:rPr>
              <a:t> and </a:t>
            </a:r>
            <a:r>
              <a:rPr lang="en-US" sz="24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challenges</a:t>
            </a:r>
            <a:r>
              <a:rPr lang="en-US" sz="24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a:t>
            </a:r>
            <a:r>
              <a:rPr lang="en-US" sz="2400" dirty="0" smtClean="0">
                <a:solidFill>
                  <a:schemeClr val="bg1"/>
                </a:solidFill>
                <a:latin typeface="Franklin Gothic Demi Cond" panose="020B0706030402020204" pitchFamily="34" charset="0"/>
              </a:rPr>
              <a:t>faced by each type in a team setting?</a:t>
            </a:r>
          </a:p>
          <a:p>
            <a:endParaRPr lang="en-US" sz="1900" dirty="0" smtClean="0">
              <a:solidFill>
                <a:schemeClr val="bg1"/>
              </a:solidFill>
              <a:latin typeface="Franklin Gothic Demi Cond" panose="020B0706030402020204" pitchFamily="34" charset="0"/>
            </a:endParaRPr>
          </a:p>
          <a:p>
            <a:r>
              <a:rPr lang="en-US" sz="2400" dirty="0" smtClean="0">
                <a:solidFill>
                  <a:schemeClr val="bg1"/>
                </a:solidFill>
                <a:latin typeface="Franklin Gothic Demi Cond" panose="020B0706030402020204" pitchFamily="34" charset="0"/>
              </a:rPr>
              <a:t>How does </a:t>
            </a:r>
            <a:r>
              <a:rPr lang="en-US" sz="24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LEADERSHIP DEVELOPMENT </a:t>
            </a:r>
            <a:r>
              <a:rPr lang="en-US" sz="2400" dirty="0" smtClean="0">
                <a:solidFill>
                  <a:schemeClr val="bg1"/>
                </a:solidFill>
                <a:latin typeface="Franklin Gothic Demi Cond" panose="020B0706030402020204" pitchFamily="34" charset="0"/>
              </a:rPr>
              <a:t>incorporate </a:t>
            </a:r>
            <a:r>
              <a:rPr lang="en-US" sz="24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TEMPERAMENT</a:t>
            </a:r>
            <a:r>
              <a:rPr lang="en-US" sz="2400" dirty="0" smtClean="0">
                <a:solidFill>
                  <a:schemeClr val="bg1"/>
                </a:solidFill>
                <a:latin typeface="Franklin Gothic Demi Cond" panose="020B0706030402020204" pitchFamily="34" charset="0"/>
              </a:rPr>
              <a:t>?</a:t>
            </a:r>
          </a:p>
        </p:txBody>
      </p:sp>
    </p:spTree>
    <p:extLst>
      <p:ext uri="{BB962C8B-B14F-4D97-AF65-F5344CB8AC3E}">
        <p14:creationId xmlns:p14="http://schemas.microsoft.com/office/powerpoint/2010/main" val="2545128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891" y="373484"/>
            <a:ext cx="8312609"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What else?</a:t>
            </a:r>
            <a:endParaRPr lang="en-US" sz="4800" dirty="0">
              <a:solidFill>
                <a:schemeClr val="bg1"/>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447891" y="1777285"/>
            <a:ext cx="8229600" cy="304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3200" dirty="0" smtClean="0">
                <a:solidFill>
                  <a:schemeClr val="bg1"/>
                </a:solidFill>
                <a:latin typeface="Franklin Gothic Demi Cond" panose="020B0706030402020204" pitchFamily="34" charset="0"/>
              </a:rPr>
              <a:t>Temperament may affect many different areas within an organization.  </a:t>
            </a:r>
          </a:p>
          <a:p>
            <a:endParaRPr lang="en-US" sz="3200" dirty="0">
              <a:solidFill>
                <a:schemeClr val="bg1"/>
              </a:solidFill>
              <a:latin typeface="Franklin Gothic Demi Cond" panose="020B0706030402020204" pitchFamily="34" charset="0"/>
            </a:endParaRPr>
          </a:p>
          <a:p>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WHAT OTHER ORGANIZATIONAL OR OPERATIONAL FUNCTIONS ARE IMPACTED BY TEMPERAMENT ?</a:t>
            </a:r>
            <a:endParaRPr lang="en-US" sz="32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spTree>
    <p:extLst>
      <p:ext uri="{BB962C8B-B14F-4D97-AF65-F5344CB8AC3E}">
        <p14:creationId xmlns:p14="http://schemas.microsoft.com/office/powerpoint/2010/main" val="1838059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smtClean="0">
                <a:solidFill>
                  <a:schemeClr val="tx1"/>
                </a:solidFill>
                <a:latin typeface="Franklin Gothic Demi Cond" panose="020B0706030402020204" pitchFamily="34" charset="0"/>
              </a:rPr>
              <a:t>How did your 360 turn out?  Anything surprising?</a:t>
            </a:r>
          </a:p>
          <a:p>
            <a:pPr>
              <a:spcAft>
                <a:spcPts val="1200"/>
              </a:spcAft>
            </a:pPr>
            <a:r>
              <a:rPr lang="en-US" dirty="0" smtClean="0">
                <a:solidFill>
                  <a:schemeClr val="tx1"/>
                </a:solidFill>
                <a:latin typeface="Franklin Gothic Demi Cond" panose="020B0706030402020204" pitchFamily="34" charset="0"/>
              </a:rPr>
              <a:t>How can the </a:t>
            </a:r>
            <a:r>
              <a:rPr lang="en-US" dirty="0" err="1" smtClean="0">
                <a:solidFill>
                  <a:schemeClr val="tx1"/>
                </a:solidFill>
                <a:latin typeface="Franklin Gothic Demi Cond" panose="020B0706030402020204" pitchFamily="34" charset="0"/>
              </a:rPr>
              <a:t>Keirsey</a:t>
            </a:r>
            <a:r>
              <a:rPr lang="en-US" dirty="0" smtClean="0">
                <a:solidFill>
                  <a:schemeClr val="tx1"/>
                </a:solidFill>
                <a:latin typeface="Franklin Gothic Demi Cond" panose="020B0706030402020204" pitchFamily="34" charset="0"/>
              </a:rPr>
              <a:t> Temperament Sorter impact your 360 or your goals?</a:t>
            </a:r>
          </a:p>
          <a:p>
            <a:pPr>
              <a:spcAft>
                <a:spcPts val="1200"/>
              </a:spcAft>
            </a:pPr>
            <a:r>
              <a:rPr lang="en-US" dirty="0" smtClean="0">
                <a:solidFill>
                  <a:schemeClr val="tx1"/>
                </a:solidFill>
                <a:latin typeface="Franklin Gothic Demi Cond" panose="020B0706030402020204" pitchFamily="34" charset="0"/>
              </a:rPr>
              <a:t>What’s the role of traits in evaluating leadership effectiveness?</a:t>
            </a:r>
            <a:endParaRPr lang="en-US" dirty="0">
              <a:solidFill>
                <a:schemeClr val="tx1"/>
              </a:solidFill>
              <a:latin typeface="Franklin Gothic Demi Cond" panose="020B0706030402020204" pitchFamily="34" charset="0"/>
            </a:endParaRPr>
          </a:p>
        </p:txBody>
      </p:sp>
      <p:sp>
        <p:nvSpPr>
          <p:cNvPr id="3" name="Title 2"/>
          <p:cNvSpPr>
            <a:spLocks noGrp="1"/>
          </p:cNvSpPr>
          <p:nvPr>
            <p:ph type="title"/>
          </p:nvPr>
        </p:nvSpPr>
        <p:spPr/>
        <p:txBody>
          <a:bodyPr/>
          <a:lstStyle/>
          <a:p>
            <a:r>
              <a:rPr lang="en-US" dirty="0" smtClean="0">
                <a:latin typeface="Franklin Gothic Demi Cond" panose="020B0706030402020204" pitchFamily="34" charset="0"/>
              </a:rPr>
              <a:t>Review</a:t>
            </a:r>
            <a:endParaRPr lang="en-US" dirty="0">
              <a:latin typeface="Franklin Gothic Demi Cond" panose="020B0706030402020204" pitchFamily="34" charset="0"/>
            </a:endParaRPr>
          </a:p>
        </p:txBody>
      </p:sp>
    </p:spTree>
    <p:extLst>
      <p:ext uri="{BB962C8B-B14F-4D97-AF65-F5344CB8AC3E}">
        <p14:creationId xmlns:p14="http://schemas.microsoft.com/office/powerpoint/2010/main" val="7732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698124" y="721218"/>
            <a:ext cx="676141" cy="2125013"/>
          </a:xfrm>
          <a:prstGeom prst="line">
            <a:avLst/>
          </a:prstGeom>
          <a:ln w="50800">
            <a:solidFill>
              <a:srgbClr val="FFC000"/>
            </a:solidFill>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3747752" y="2646605"/>
            <a:ext cx="1416676" cy="1455313"/>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955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891" y="373484"/>
            <a:ext cx="8312609"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What’s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MORE</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Important…</a:t>
            </a:r>
            <a:endParaRPr lang="en-US" sz="4800" dirty="0">
              <a:solidFill>
                <a:schemeClr val="bg1"/>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447891" y="1803042"/>
            <a:ext cx="8229600" cy="288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3200" dirty="0" smtClean="0">
                <a:solidFill>
                  <a:schemeClr val="bg1"/>
                </a:solidFill>
                <a:latin typeface="Franklin Gothic Demi Cond" panose="020B0706030402020204" pitchFamily="34" charset="0"/>
              </a:rPr>
              <a:t>Knowing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YOUR</a:t>
            </a: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a:t>
            </a:r>
            <a:r>
              <a:rPr lang="en-US" sz="3200" dirty="0" smtClean="0">
                <a:solidFill>
                  <a:schemeClr val="bg1"/>
                </a:solidFill>
                <a:latin typeface="Franklin Gothic Demi Cond" panose="020B0706030402020204" pitchFamily="34" charset="0"/>
              </a:rPr>
              <a:t>type or your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EMPLOYEES’</a:t>
            </a:r>
            <a:r>
              <a:rPr lang="en-US" sz="3200" dirty="0" smtClean="0">
                <a:solidFill>
                  <a:schemeClr val="bg1"/>
                </a:solidFill>
                <a:latin typeface="Franklin Gothic Demi Cond" panose="020B0706030402020204" pitchFamily="34" charset="0"/>
              </a:rPr>
              <a:t> types?</a:t>
            </a:r>
          </a:p>
          <a:p>
            <a:endParaRPr lang="en-US" sz="3200" dirty="0" smtClean="0">
              <a:solidFill>
                <a:schemeClr val="bg1"/>
              </a:solidFill>
              <a:latin typeface="Franklin Gothic Demi Cond" panose="020B0706030402020204" pitchFamily="34" charset="0"/>
            </a:endParaRPr>
          </a:p>
          <a:p>
            <a:r>
              <a:rPr lang="en-US" sz="3200" dirty="0" smtClean="0">
                <a:solidFill>
                  <a:schemeClr val="bg1"/>
                </a:solidFill>
                <a:latin typeface="Franklin Gothic Demi Cond" panose="020B0706030402020204" pitchFamily="34" charset="0"/>
              </a:rPr>
              <a:t>What about your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BOSS</a:t>
            </a:r>
            <a:r>
              <a:rPr lang="en-US" sz="3200" dirty="0" smtClean="0">
                <a:solidFill>
                  <a:schemeClr val="bg1"/>
                </a:solidFill>
                <a:latin typeface="Franklin Gothic Demi Cond" panose="020B0706030402020204" pitchFamily="34" charset="0"/>
              </a:rPr>
              <a:t>?</a:t>
            </a:r>
          </a:p>
          <a:p>
            <a:endParaRPr lang="en-US" sz="3200" dirty="0" smtClean="0">
              <a:solidFill>
                <a:schemeClr val="bg1"/>
              </a:solidFill>
              <a:latin typeface="Franklin Gothic Demi Cond" panose="020B0706030402020204" pitchFamily="34" charset="0"/>
            </a:endParaRPr>
          </a:p>
          <a:p>
            <a:endParaRPr lang="en-US" sz="32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1609364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891" y="373484"/>
            <a:ext cx="8312609" cy="830997"/>
          </a:xfrm>
          <a:prstGeom prst="rect">
            <a:avLst/>
          </a:prstGeom>
          <a:noFill/>
        </p:spPr>
        <p:txBody>
          <a:bodyPr wrap="square" rtlCol="0">
            <a:spAutoFit/>
          </a:bodyPr>
          <a:lstStyle/>
          <a:p>
            <a:pPr algn="ct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Case Study</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57200" y="1447800"/>
            <a:ext cx="8229600" cy="425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57188" indent="-3429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How does individual temperament affect interactions in a team environment? </a:t>
            </a:r>
          </a:p>
          <a:p>
            <a:pPr marL="357188" indent="-3429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How does Stephen’s temperament, specifically, affect the potential outcomes of the implementation?</a:t>
            </a:r>
          </a:p>
          <a:p>
            <a:pPr marL="357188" indent="-3429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What are some of the strengths and challenges that are facing the team, both from an individual and group perspective? These may include communication, conflict, and decision-making processes. </a:t>
            </a:r>
          </a:p>
          <a:p>
            <a:pPr marL="357188" indent="-342900">
              <a:spcAft>
                <a:spcPts val="600"/>
              </a:spcAft>
              <a:buFont typeface="Arial" panose="020B0604020202020204" pitchFamily="34" charset="0"/>
              <a:buChar char="•"/>
            </a:pPr>
            <a:r>
              <a:rPr lang="en-US" sz="2400" dirty="0" smtClean="0">
                <a:solidFill>
                  <a:schemeClr val="bg1"/>
                </a:solidFill>
                <a:latin typeface="Franklin Gothic Demi Cond" panose="020B0706030402020204" pitchFamily="34" charset="0"/>
              </a:rPr>
              <a:t>What task(s) might you assign each team member in order to get the best results from the team?</a:t>
            </a:r>
          </a:p>
          <a:p>
            <a:pPr marL="357188" indent="-342900">
              <a:spcAft>
                <a:spcPts val="600"/>
              </a:spcAft>
              <a:buFont typeface="Arial" panose="020B0604020202020204" pitchFamily="34" charset="0"/>
              <a:buChar char="•"/>
            </a:pPr>
            <a:endParaRPr lang="en-US" sz="24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2278220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891" y="373484"/>
            <a:ext cx="8312609"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Questions on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TRAITS </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and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TYPES?</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729" y="1759906"/>
            <a:ext cx="5260932" cy="3945699"/>
          </a:xfrm>
          <a:prstGeom prst="rect">
            <a:avLst/>
          </a:prstGeom>
        </p:spPr>
      </p:pic>
    </p:spTree>
    <p:extLst>
      <p:ext uri="{BB962C8B-B14F-4D97-AF65-F5344CB8AC3E}">
        <p14:creationId xmlns:p14="http://schemas.microsoft.com/office/powerpoint/2010/main" val="674319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3462338"/>
            <a:ext cx="8229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1600" dirty="0">
                <a:solidFill>
                  <a:srgbClr val="3B413F"/>
                </a:solidFill>
                <a:latin typeface="Arial" charset="0"/>
                <a:cs typeface="Arial" charset="0"/>
              </a:rPr>
              <a:t>A private, non-profit institution founded in 1966, Bellevue University is </a:t>
            </a:r>
            <a:br>
              <a:rPr lang="en-US" sz="1600" dirty="0">
                <a:solidFill>
                  <a:srgbClr val="3B413F"/>
                </a:solidFill>
                <a:latin typeface="Arial" charset="0"/>
                <a:cs typeface="Arial" charset="0"/>
              </a:rPr>
            </a:br>
            <a:r>
              <a:rPr lang="en-US" sz="1600" dirty="0">
                <a:solidFill>
                  <a:srgbClr val="3B413F"/>
                </a:solidFill>
                <a:latin typeface="Arial" charset="0"/>
                <a:cs typeface="Arial" charset="0"/>
              </a:rPr>
              <a:t>accredited by the Higher Learning Commission through the U.S. Department of Education. For general information, please call 800.756.7920.</a:t>
            </a:r>
            <a:br>
              <a:rPr lang="en-US" sz="1600" dirty="0">
                <a:solidFill>
                  <a:srgbClr val="3B413F"/>
                </a:solidFill>
                <a:latin typeface="Arial" charset="0"/>
                <a:cs typeface="Arial" charset="0"/>
              </a:rPr>
            </a:br>
            <a:r>
              <a:rPr lang="en-US" sz="1600" dirty="0">
                <a:solidFill>
                  <a:srgbClr val="3B413F"/>
                </a:solidFill>
                <a:latin typeface="Arial" charset="0"/>
                <a:cs typeface="Arial" charset="0"/>
              </a:rPr>
              <a:t/>
            </a:r>
            <a:br>
              <a:rPr lang="en-US" sz="1600" dirty="0">
                <a:solidFill>
                  <a:srgbClr val="3B413F"/>
                </a:solidFill>
                <a:latin typeface="Arial" charset="0"/>
                <a:cs typeface="Arial" charset="0"/>
              </a:rPr>
            </a:br>
            <a:r>
              <a:rPr lang="en-US" sz="1600" dirty="0" smtClean="0">
                <a:solidFill>
                  <a:srgbClr val="3B413F"/>
                </a:solidFill>
                <a:latin typeface="Arial" charset="0"/>
                <a:cs typeface="Arial" charset="0"/>
              </a:rPr>
              <a:t>Faculty Phone</a:t>
            </a:r>
            <a:r>
              <a:rPr lang="en-US" sz="1600" dirty="0">
                <a:solidFill>
                  <a:srgbClr val="3B413F"/>
                </a:solidFill>
                <a:latin typeface="Arial" charset="0"/>
                <a:cs typeface="Arial" charset="0"/>
              </a:rPr>
              <a:t>: </a:t>
            </a:r>
            <a:r>
              <a:rPr lang="en-US" sz="1600" dirty="0" smtClean="0">
                <a:solidFill>
                  <a:srgbClr val="3B413F"/>
                </a:solidFill>
                <a:latin typeface="Arial" charset="0"/>
                <a:cs typeface="Arial" charset="0"/>
              </a:rPr>
              <a:t>402.557.7121</a:t>
            </a:r>
            <a:r>
              <a:rPr lang="en-US" sz="1600" dirty="0">
                <a:solidFill>
                  <a:srgbClr val="3B413F"/>
                </a:solidFill>
                <a:latin typeface="Arial" charset="0"/>
                <a:cs typeface="Arial" charset="0"/>
              </a:rPr>
              <a:t/>
            </a:r>
            <a:br>
              <a:rPr lang="en-US" sz="1600" dirty="0">
                <a:solidFill>
                  <a:srgbClr val="3B413F"/>
                </a:solidFill>
                <a:latin typeface="Arial" charset="0"/>
                <a:cs typeface="Arial" charset="0"/>
              </a:rPr>
            </a:br>
            <a:r>
              <a:rPr lang="en-US" sz="1600" dirty="0">
                <a:solidFill>
                  <a:srgbClr val="3B413F"/>
                </a:solidFill>
                <a:latin typeface="Arial" charset="0"/>
                <a:cs typeface="Arial" charset="0"/>
              </a:rPr>
              <a:t/>
            </a:r>
            <a:br>
              <a:rPr lang="en-US" sz="1600" dirty="0">
                <a:solidFill>
                  <a:srgbClr val="3B413F"/>
                </a:solidFill>
                <a:latin typeface="Arial" charset="0"/>
                <a:cs typeface="Arial" charset="0"/>
              </a:rPr>
            </a:br>
            <a:r>
              <a:rPr lang="en-US" sz="1600" dirty="0" smtClean="0">
                <a:solidFill>
                  <a:srgbClr val="3B413F"/>
                </a:solidFill>
                <a:latin typeface="Arial" charset="0"/>
                <a:cs typeface="Arial" charset="0"/>
              </a:rPr>
              <a:t>Faculty Email</a:t>
            </a:r>
            <a:r>
              <a:rPr lang="en-US" sz="1600" dirty="0">
                <a:solidFill>
                  <a:srgbClr val="3B413F"/>
                </a:solidFill>
                <a:latin typeface="Arial" charset="0"/>
                <a:cs typeface="Arial" charset="0"/>
              </a:rPr>
              <a:t>: </a:t>
            </a:r>
            <a:r>
              <a:rPr lang="en-US" sz="1600" dirty="0" smtClean="0">
                <a:solidFill>
                  <a:srgbClr val="3B413F"/>
                </a:solidFill>
                <a:latin typeface="Arial" charset="0"/>
                <a:cs typeface="Arial" charset="0"/>
              </a:rPr>
              <a:t>mike.freel@bellevue.edu</a:t>
            </a:r>
            <a:r>
              <a:rPr lang="en-US" sz="1600" dirty="0">
                <a:solidFill>
                  <a:srgbClr val="3B413F"/>
                </a:solidFill>
                <a:latin typeface="Arial" charset="0"/>
                <a:cs typeface="Arial" charset="0"/>
              </a:rPr>
              <a:t/>
            </a:r>
            <a:br>
              <a:rPr lang="en-US" sz="1600" dirty="0">
                <a:solidFill>
                  <a:srgbClr val="3B413F"/>
                </a:solidFill>
                <a:latin typeface="Arial" charset="0"/>
                <a:cs typeface="Arial" charset="0"/>
              </a:rPr>
            </a:br>
            <a:r>
              <a:rPr lang="en-US" sz="1600" dirty="0">
                <a:solidFill>
                  <a:srgbClr val="3E403E"/>
                </a:solidFill>
                <a:latin typeface="Arial" charset="0"/>
                <a:cs typeface="Arial" charset="0"/>
              </a:rPr>
              <a:t> </a:t>
            </a:r>
            <a:br>
              <a:rPr lang="en-US" sz="1600" dirty="0">
                <a:solidFill>
                  <a:srgbClr val="3E403E"/>
                </a:solidFill>
                <a:latin typeface="Arial" charset="0"/>
                <a:cs typeface="Arial" charset="0"/>
              </a:rPr>
            </a:br>
            <a:r>
              <a:rPr lang="en-US" sz="1600" dirty="0" smtClean="0">
                <a:solidFill>
                  <a:srgbClr val="593D82"/>
                </a:solidFill>
                <a:latin typeface="Arial" charset="0"/>
                <a:cs typeface="Arial" charset="0"/>
              </a:rPr>
              <a:t>bellevue.edu</a:t>
            </a:r>
            <a:r>
              <a:rPr lang="en-US" sz="1600" dirty="0">
                <a:solidFill>
                  <a:srgbClr val="593D82"/>
                </a:solidFill>
                <a:latin typeface="Arial" charset="0"/>
                <a:cs typeface="Arial" charset="0"/>
              </a:rPr>
              <a:t/>
            </a:r>
            <a:br>
              <a:rPr lang="en-US" sz="1600" dirty="0">
                <a:solidFill>
                  <a:srgbClr val="593D82"/>
                </a:solidFill>
                <a:latin typeface="Arial" charset="0"/>
                <a:cs typeface="Arial" charset="0"/>
              </a:rPr>
            </a:br>
            <a:endParaRPr lang="en-US" sz="1600" dirty="0">
              <a:solidFill>
                <a:srgbClr val="593D82"/>
              </a:solidFill>
              <a:latin typeface="Arial" charset="0"/>
              <a:cs typeface="Arial" charset="0"/>
            </a:endParaRPr>
          </a:p>
        </p:txBody>
      </p:sp>
    </p:spTree>
    <p:extLst>
      <p:ext uri="{BB962C8B-B14F-4D97-AF65-F5344CB8AC3E}">
        <p14:creationId xmlns:p14="http://schemas.microsoft.com/office/powerpoint/2010/main" val="624133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8495" y="642789"/>
            <a:ext cx="5975798"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 Quick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ASSESSMENT</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002" y="2689384"/>
            <a:ext cx="5222784" cy="207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222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4101" y="360607"/>
            <a:ext cx="5975798"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 Review of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TRAITS</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0913" y="1526456"/>
            <a:ext cx="8062174" cy="338554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What’s the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VALUE</a:t>
            </a: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of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TRAIT-BASED</a:t>
            </a: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assessments?</a:t>
            </a:r>
          </a:p>
          <a:p>
            <a:pPr marL="285750" indent="-285750">
              <a:buFont typeface="Arial" panose="020B0604020202020204" pitchFamily="34" charset="0"/>
              <a:buChar char="•"/>
            </a:pP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What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ASSESSMENTS</a:t>
            </a: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have you taken in the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PAST</a:t>
            </a: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t>
            </a:r>
          </a:p>
          <a:p>
            <a:pPr marL="742950" lvl="1" indent="-285750">
              <a:buFont typeface="Arial" panose="020B0604020202020204" pitchFamily="34" charset="0"/>
              <a:buChar char="•"/>
            </a:pPr>
            <a:r>
              <a:rPr lang="en-US" sz="24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Affirmations?  Surprises?</a:t>
            </a:r>
          </a:p>
          <a:p>
            <a:pPr marL="285750" indent="-285750">
              <a:spcBef>
                <a:spcPts val="600"/>
              </a:spcBef>
              <a:spcAft>
                <a:spcPts val="1200"/>
              </a:spcAft>
              <a:buFont typeface="Arial" panose="020B0604020202020204" pitchFamily="34" charset="0"/>
              <a:buChar char="•"/>
            </a:pP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What’s the value of your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KEIRSEY TEMPERAMENT SORTER</a:t>
            </a: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results?</a:t>
            </a:r>
          </a:p>
          <a:p>
            <a:pPr marL="285750" indent="-285750">
              <a:spcBef>
                <a:spcPts val="600"/>
              </a:spcBef>
              <a:spcAft>
                <a:spcPts val="1200"/>
              </a:spcAft>
              <a:buFont typeface="Arial" panose="020B0604020202020204" pitchFamily="34" charset="0"/>
              <a:buChar char="•"/>
            </a:pP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What’s a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TRAIT</a:t>
            </a: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What’s a </a:t>
            </a:r>
            <a:r>
              <a:rPr lang="en-US" sz="32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STATE</a:t>
            </a:r>
            <a:r>
              <a:rPr lang="en-US" sz="32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t>
            </a:r>
            <a:endParaRPr lang="en-US" sz="3200" dirty="0">
              <a:solidFill>
                <a:schemeClr val="bg1"/>
              </a:solidFill>
              <a:effectLst>
                <a:outerShdw blurRad="38100" dist="38100" dir="2700000" algn="tl">
                  <a:srgbClr val="000000">
                    <a:alpha val="43137"/>
                  </a:srgbClr>
                </a:outerShdw>
              </a:effectLst>
              <a:latin typeface="Franklin Gothic Demi Cond" panose="020B0706030402020204" pitchFamily="34" charset="0"/>
            </a:endParaRPr>
          </a:p>
        </p:txBody>
      </p:sp>
    </p:spTree>
    <p:extLst>
      <p:ext uri="{BB962C8B-B14F-4D97-AF65-F5344CB8AC3E}">
        <p14:creationId xmlns:p14="http://schemas.microsoft.com/office/powerpoint/2010/main" val="15181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098" y="204964"/>
            <a:ext cx="8626908"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The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Jim Twins</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State</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or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Trait</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4178" y="1035961"/>
            <a:ext cx="7830356" cy="4924425"/>
          </a:xfrm>
          <a:prstGeom prst="rect">
            <a:avLst/>
          </a:prstGeom>
          <a:noFill/>
        </p:spPr>
        <p:txBody>
          <a:bodyPr wrap="square" rtlCol="0">
            <a:spAutoFit/>
          </a:bodyPr>
          <a:lstStyle/>
          <a:p>
            <a:pPr marL="457200" indent="-457200">
              <a:lnSpc>
                <a:spcPct val="100000"/>
              </a:lnSpc>
              <a:spcAft>
                <a:spcPts val="1200"/>
              </a:spcAft>
              <a:buFont typeface="Arial" panose="020B0604020202020204" pitchFamily="34" charset="0"/>
              <a:buChar char="•"/>
            </a:pPr>
            <a:r>
              <a:rPr lang="en-US" sz="2400" dirty="0">
                <a:solidFill>
                  <a:schemeClr val="bg1"/>
                </a:solidFill>
                <a:latin typeface="Franklin Gothic Demi Cond" panose="020B0706030402020204" pitchFamily="34" charset="0"/>
              </a:rPr>
              <a:t>Jim Lewis and Jim Springer met for the first time at age 39.  Both grew up just 50 miles from each other in Ohio.</a:t>
            </a:r>
          </a:p>
          <a:p>
            <a:pPr marL="457200" indent="-457200">
              <a:lnSpc>
                <a:spcPct val="100000"/>
              </a:lnSpc>
              <a:spcAft>
                <a:spcPts val="1200"/>
              </a:spcAft>
              <a:buFont typeface="Arial" panose="020B0604020202020204" pitchFamily="34" charset="0"/>
              <a:buChar char="•"/>
            </a:pPr>
            <a:r>
              <a:rPr lang="en-US" sz="2400" dirty="0">
                <a:solidFill>
                  <a:schemeClr val="bg1"/>
                </a:solidFill>
                <a:latin typeface="Franklin Gothic Demi Cond" panose="020B0706030402020204" pitchFamily="34" charset="0"/>
              </a:rPr>
              <a:t>Both married twice.  First to Linda, then to Betty.</a:t>
            </a:r>
          </a:p>
          <a:p>
            <a:pPr marL="457200" indent="-457200">
              <a:lnSpc>
                <a:spcPct val="100000"/>
              </a:lnSpc>
              <a:spcAft>
                <a:spcPts val="1200"/>
              </a:spcAft>
              <a:buFont typeface="Arial" panose="020B0604020202020204" pitchFamily="34" charset="0"/>
              <a:buChar char="•"/>
            </a:pPr>
            <a:r>
              <a:rPr lang="en-US" sz="2400" dirty="0">
                <a:solidFill>
                  <a:schemeClr val="bg1"/>
                </a:solidFill>
                <a:latin typeface="Franklin Gothic Demi Cond" panose="020B0706030402020204" pitchFamily="34" charset="0"/>
              </a:rPr>
              <a:t>Both had sons named James Allan.</a:t>
            </a:r>
          </a:p>
          <a:p>
            <a:pPr marL="457200" indent="-457200">
              <a:lnSpc>
                <a:spcPct val="100000"/>
              </a:lnSpc>
              <a:spcAft>
                <a:spcPts val="1200"/>
              </a:spcAft>
              <a:buFont typeface="Arial" panose="020B0604020202020204" pitchFamily="34" charset="0"/>
              <a:buChar char="•"/>
            </a:pPr>
            <a:r>
              <a:rPr lang="en-US" sz="2400" dirty="0">
                <a:solidFill>
                  <a:schemeClr val="bg1"/>
                </a:solidFill>
                <a:latin typeface="Franklin Gothic Demi Cond" panose="020B0706030402020204" pitchFamily="34" charset="0"/>
              </a:rPr>
              <a:t>Both owned a dog named Toy.</a:t>
            </a:r>
          </a:p>
          <a:p>
            <a:pPr marL="457200" indent="-457200">
              <a:lnSpc>
                <a:spcPct val="100000"/>
              </a:lnSpc>
              <a:spcAft>
                <a:spcPts val="1200"/>
              </a:spcAft>
              <a:buFont typeface="Arial" panose="020B0604020202020204" pitchFamily="34" charset="0"/>
              <a:buChar char="•"/>
            </a:pPr>
            <a:r>
              <a:rPr lang="en-US" sz="2400" dirty="0">
                <a:solidFill>
                  <a:schemeClr val="bg1"/>
                </a:solidFill>
                <a:latin typeface="Franklin Gothic Demi Cond" panose="020B0706030402020204" pitchFamily="34" charset="0"/>
              </a:rPr>
              <a:t>Both made dollhouse furniture, smoked the same brand cigarettes, drank the same brand beer, drove Chevy, been sheriff deputies, vacationed at the same Florida beach, had similar brain waves and handwriting.</a:t>
            </a:r>
          </a:p>
          <a:p>
            <a:pPr marL="457200" indent="-457200">
              <a:lnSpc>
                <a:spcPct val="100000"/>
              </a:lnSpc>
              <a:spcAft>
                <a:spcPts val="1200"/>
              </a:spcAft>
              <a:buFont typeface="Arial" panose="020B0604020202020204" pitchFamily="34" charset="0"/>
              <a:buChar char="•"/>
            </a:pPr>
            <a:r>
              <a:rPr lang="en-US" sz="2400" dirty="0">
                <a:solidFill>
                  <a:schemeClr val="bg1"/>
                </a:solidFill>
                <a:latin typeface="Franklin Gothic Demi Cond" panose="020B0706030402020204" pitchFamily="34" charset="0"/>
              </a:rPr>
              <a:t>Both scored exactly the same on personality tests.  So much so, it was like the same person took the test twice.</a:t>
            </a:r>
          </a:p>
        </p:txBody>
      </p:sp>
    </p:spTree>
    <p:extLst>
      <p:ext uri="{BB962C8B-B14F-4D97-AF65-F5344CB8AC3E}">
        <p14:creationId xmlns:p14="http://schemas.microsoft.com/office/powerpoint/2010/main" val="152712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098" y="204964"/>
            <a:ext cx="8626908"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The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Jim Twins</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State</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or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Trait</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615" y="1815224"/>
            <a:ext cx="6691873" cy="3507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8765" y="5745707"/>
            <a:ext cx="5915684" cy="1200329"/>
          </a:xfrm>
          <a:prstGeom prst="rect">
            <a:avLst/>
          </a:prstGeom>
          <a:noFill/>
        </p:spPr>
        <p:txBody>
          <a:bodyPr wrap="square" rtlCol="0">
            <a:spAutoFit/>
          </a:bodyPr>
          <a:lstStyle/>
          <a:p>
            <a:r>
              <a:rPr lang="en-US" sz="2400" dirty="0" smtClean="0">
                <a:solidFill>
                  <a:schemeClr val="bg1"/>
                </a:solidFill>
                <a:latin typeface="Franklin Gothic Demi Cond" panose="020B0706030402020204" pitchFamily="34" charset="0"/>
              </a:rPr>
              <a:t>Minnesota Center for Twin &amp; Family Research</a:t>
            </a:r>
          </a:p>
          <a:p>
            <a:r>
              <a:rPr lang="en-US" sz="2400" dirty="0" smtClean="0">
                <a:solidFill>
                  <a:schemeClr val="bg1"/>
                </a:solidFill>
                <a:latin typeface="Franklin Gothic Demi Cond" panose="020B0706030402020204" pitchFamily="34" charset="0"/>
                <a:hlinkClick r:id="rId5"/>
              </a:rPr>
              <a:t>www.mctfr.psych.umn.edu</a:t>
            </a:r>
            <a:endParaRPr lang="en-US" sz="2400" dirty="0" smtClean="0">
              <a:solidFill>
                <a:schemeClr val="bg1"/>
              </a:solidFill>
              <a:latin typeface="Franklin Gothic Demi Cond" panose="020B0706030402020204" pitchFamily="34" charset="0"/>
            </a:endParaRPr>
          </a:p>
          <a:p>
            <a:endParaRPr lang="en-US" sz="2400" dirty="0">
              <a:solidFill>
                <a:schemeClr val="bg1"/>
              </a:solidFill>
              <a:latin typeface="Franklin Gothic Demi Cond" panose="020B0706030402020204" pitchFamily="34" charset="0"/>
            </a:endParaRPr>
          </a:p>
        </p:txBody>
      </p:sp>
      <p:sp>
        <p:nvSpPr>
          <p:cNvPr id="3" name="TextBox 2"/>
          <p:cNvSpPr txBox="1"/>
          <p:nvPr/>
        </p:nvSpPr>
        <p:spPr>
          <a:xfrm>
            <a:off x="2576945" y="1233055"/>
            <a:ext cx="4059382" cy="369332"/>
          </a:xfrm>
          <a:prstGeom prst="rect">
            <a:avLst/>
          </a:prstGeom>
          <a:noFill/>
        </p:spPr>
        <p:txBody>
          <a:bodyPr wrap="square" rtlCol="0">
            <a:spAutoFit/>
          </a:bodyPr>
          <a:lstStyle/>
          <a:p>
            <a:r>
              <a:rPr lang="en-US" dirty="0">
                <a:solidFill>
                  <a:schemeClr val="bg1"/>
                </a:solidFill>
                <a:latin typeface="Franklin Gothic Demi Cond" panose="020B0706030402020204" pitchFamily="34" charset="0"/>
              </a:rPr>
              <a:t>https://youtu.be/HbNVIWMC7fU</a:t>
            </a:r>
          </a:p>
        </p:txBody>
      </p:sp>
    </p:spTree>
    <p:extLst>
      <p:ext uri="{BB962C8B-B14F-4D97-AF65-F5344CB8AC3E}">
        <p14:creationId xmlns:p14="http://schemas.microsoft.com/office/powerpoint/2010/main" val="791211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1" y="360607"/>
            <a:ext cx="8152326" cy="2308324"/>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About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LEADERSHIP</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The Effects of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CHARACTER TRAITS</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on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LEADERSHIP</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837" y="5281698"/>
            <a:ext cx="8062174" cy="1200329"/>
          </a:xfrm>
          <a:prstGeom prst="rect">
            <a:avLst/>
          </a:prstGeom>
          <a:noFill/>
        </p:spPr>
        <p:txBody>
          <a:bodyPr wrap="square" rtlCol="0">
            <a:spAutoFit/>
          </a:bodyPr>
          <a:lstStyle/>
          <a:p>
            <a:pPr indent="0">
              <a:buNone/>
            </a:pPr>
            <a:r>
              <a:rPr lang="en-US" sz="2400" dirty="0">
                <a:solidFill>
                  <a:schemeClr val="bg1"/>
                </a:solidFill>
                <a:latin typeface="Franklin Gothic Demi Cond" panose="020B0706030402020204" pitchFamily="34" charset="0"/>
                <a:hlinkClick r:id="rId4"/>
              </a:rPr>
              <a:t>https://</a:t>
            </a:r>
            <a:r>
              <a:rPr lang="en-US" sz="2400" dirty="0" smtClean="0">
                <a:solidFill>
                  <a:schemeClr val="bg1"/>
                </a:solidFill>
                <a:latin typeface="Franklin Gothic Demi Cond" panose="020B0706030402020204" pitchFamily="34" charset="0"/>
                <a:hlinkClick r:id="rId4"/>
              </a:rPr>
              <a:t>www.youtube.com/watch?v=tl6T08b-E60</a:t>
            </a:r>
            <a:endParaRPr lang="en-US" sz="2400" dirty="0" smtClean="0">
              <a:solidFill>
                <a:schemeClr val="bg1"/>
              </a:solidFill>
              <a:latin typeface="Franklin Gothic Demi Cond" panose="020B0706030402020204" pitchFamily="34" charset="0"/>
            </a:endParaRPr>
          </a:p>
          <a:p>
            <a:pPr indent="0">
              <a:buNone/>
            </a:pPr>
            <a:endParaRPr lang="en-US" sz="2400" dirty="0">
              <a:solidFill>
                <a:schemeClr val="bg1"/>
              </a:solidFill>
              <a:latin typeface="Franklin Gothic Demi Cond" panose="020B0706030402020204" pitchFamily="34" charset="0"/>
            </a:endParaRPr>
          </a:p>
          <a:p>
            <a:pPr indent="0">
              <a:buNone/>
            </a:pPr>
            <a:r>
              <a:rPr lang="en-US" sz="2400" dirty="0">
                <a:solidFill>
                  <a:schemeClr val="bg1"/>
                </a:solidFill>
                <a:latin typeface="Franklin Gothic Demi Cond" panose="020B0706030402020204" pitchFamily="34" charset="0"/>
                <a:hlinkClick r:id="rId5"/>
              </a:rPr>
              <a:t>https://</a:t>
            </a:r>
            <a:r>
              <a:rPr lang="en-US" sz="2400" dirty="0" smtClean="0">
                <a:solidFill>
                  <a:schemeClr val="bg1"/>
                </a:solidFill>
                <a:latin typeface="Franklin Gothic Demi Cond" panose="020B0706030402020204" pitchFamily="34" charset="0"/>
                <a:hlinkClick r:id="rId5"/>
              </a:rPr>
              <a:t>www.youtube.com/watch?v=Dn8Raentmt4</a:t>
            </a:r>
            <a:endParaRPr lang="en-US" sz="2400" dirty="0" smtClean="0">
              <a:solidFill>
                <a:schemeClr val="bg1"/>
              </a:solidFill>
              <a:latin typeface="Franklin Gothic Demi Cond" panose="020B0706030402020204" pitchFamily="34" charset="0"/>
            </a:endParaRPr>
          </a:p>
        </p:txBody>
      </p:sp>
      <p:pic>
        <p:nvPicPr>
          <p:cNvPr id="5" name="Picture 2" descr="Model the W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956" y="3134993"/>
            <a:ext cx="1517289" cy="1978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spire a Shared Vi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4100" y="3134993"/>
            <a:ext cx="1517289" cy="19784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allenge the Proces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2836" y="3134993"/>
            <a:ext cx="1517289" cy="19784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nable Others to A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33692" y="3134993"/>
            <a:ext cx="1520458" cy="1978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Encourage the Hear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4717" y="3134993"/>
            <a:ext cx="1517289" cy="197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64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6979" y="360607"/>
            <a:ext cx="6104587"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More TRAITS:</a:t>
            </a:r>
            <a:endParaRPr lang="en-US" sz="4800" dirty="0">
              <a:solidFill>
                <a:schemeClr val="bg1"/>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6218" y="1523758"/>
            <a:ext cx="7006108" cy="3785652"/>
          </a:xfrm>
          <a:prstGeom prst="rect">
            <a:avLst/>
          </a:prstGeom>
          <a:noFill/>
        </p:spPr>
        <p:txBody>
          <a:bodyPr wrap="square" rtlCol="0">
            <a:spAutoFit/>
          </a:bodyPr>
          <a:lstStyle/>
          <a:p>
            <a:pPr marL="457200" indent="-457200">
              <a:lnSpc>
                <a:spcPct val="100000"/>
              </a:lnSpc>
              <a:buFont typeface="Arial" panose="020B0604020202020204" pitchFamily="34" charset="0"/>
              <a:buChar char="•"/>
            </a:pPr>
            <a:r>
              <a:rPr lang="en-US" sz="4000" dirty="0" smtClean="0">
                <a:solidFill>
                  <a:schemeClr val="bg1"/>
                </a:solidFill>
                <a:latin typeface="Franklin Gothic Demi Cond" panose="020B0706030402020204" pitchFamily="34" charset="0"/>
              </a:rPr>
              <a:t>Drive</a:t>
            </a:r>
          </a:p>
          <a:p>
            <a:pPr marL="457200" indent="-457200">
              <a:lnSpc>
                <a:spcPct val="100000"/>
              </a:lnSpc>
              <a:buFont typeface="Arial" panose="020B0604020202020204" pitchFamily="34" charset="0"/>
              <a:buChar char="•"/>
            </a:pPr>
            <a:r>
              <a:rPr lang="en-US" sz="4000" dirty="0" smtClean="0">
                <a:solidFill>
                  <a:schemeClr val="bg1"/>
                </a:solidFill>
                <a:latin typeface="Franklin Gothic Demi Cond" panose="020B0706030402020204" pitchFamily="34" charset="0"/>
              </a:rPr>
              <a:t>Leadership motivation</a:t>
            </a:r>
          </a:p>
          <a:p>
            <a:pPr marL="457200" indent="-457200">
              <a:lnSpc>
                <a:spcPct val="100000"/>
              </a:lnSpc>
              <a:buFont typeface="Arial" panose="020B0604020202020204" pitchFamily="34" charset="0"/>
              <a:buChar char="•"/>
            </a:pPr>
            <a:r>
              <a:rPr lang="en-US" sz="4000" dirty="0" smtClean="0">
                <a:solidFill>
                  <a:schemeClr val="bg1"/>
                </a:solidFill>
                <a:latin typeface="Franklin Gothic Demi Cond" panose="020B0706030402020204" pitchFamily="34" charset="0"/>
              </a:rPr>
              <a:t>Honesty and integrity</a:t>
            </a:r>
          </a:p>
          <a:p>
            <a:pPr marL="457200" indent="-457200">
              <a:lnSpc>
                <a:spcPct val="100000"/>
              </a:lnSpc>
              <a:buFont typeface="Arial" panose="020B0604020202020204" pitchFamily="34" charset="0"/>
              <a:buChar char="•"/>
            </a:pPr>
            <a:r>
              <a:rPr lang="en-US" sz="4000" dirty="0" smtClean="0">
                <a:solidFill>
                  <a:schemeClr val="bg1"/>
                </a:solidFill>
                <a:latin typeface="Franklin Gothic Demi Cond" panose="020B0706030402020204" pitchFamily="34" charset="0"/>
              </a:rPr>
              <a:t>Self-confidence</a:t>
            </a:r>
          </a:p>
          <a:p>
            <a:pPr marL="457200" indent="-457200">
              <a:lnSpc>
                <a:spcPct val="100000"/>
              </a:lnSpc>
              <a:buFont typeface="Arial" panose="020B0604020202020204" pitchFamily="34" charset="0"/>
              <a:buChar char="•"/>
            </a:pPr>
            <a:r>
              <a:rPr lang="en-US" sz="4000" dirty="0" smtClean="0">
                <a:solidFill>
                  <a:schemeClr val="bg1"/>
                </a:solidFill>
                <a:latin typeface="Franklin Gothic Demi Cond" panose="020B0706030402020204" pitchFamily="34" charset="0"/>
              </a:rPr>
              <a:t>Cognitive ability</a:t>
            </a:r>
          </a:p>
          <a:p>
            <a:pPr marL="457200" indent="-457200">
              <a:lnSpc>
                <a:spcPct val="100000"/>
              </a:lnSpc>
              <a:buFont typeface="Arial" panose="020B0604020202020204" pitchFamily="34" charset="0"/>
              <a:buChar char="•"/>
            </a:pPr>
            <a:r>
              <a:rPr lang="en-US" sz="4000" dirty="0" smtClean="0">
                <a:solidFill>
                  <a:schemeClr val="bg1"/>
                </a:solidFill>
                <a:latin typeface="Franklin Gothic Demi Cond" panose="020B0706030402020204" pitchFamily="34" charset="0"/>
              </a:rPr>
              <a:t>Knowledge of business</a:t>
            </a:r>
            <a:endParaRPr lang="en-US" sz="4000" dirty="0">
              <a:solidFill>
                <a:schemeClr val="bg1"/>
              </a:solidFill>
              <a:latin typeface="Franklin Gothic Demi Cond" panose="020B0706030402020204" pitchFamily="34" charset="0"/>
            </a:endParaRPr>
          </a:p>
        </p:txBody>
      </p:sp>
    </p:spTree>
    <p:extLst>
      <p:ext uri="{BB962C8B-B14F-4D97-AF65-F5344CB8AC3E}">
        <p14:creationId xmlns:p14="http://schemas.microsoft.com/office/powerpoint/2010/main" val="2717886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6" y="360607"/>
            <a:ext cx="8312609" cy="830997"/>
          </a:xfrm>
          <a:prstGeom prst="rect">
            <a:avLst/>
          </a:prstGeom>
          <a:noFill/>
        </p:spPr>
        <p:txBody>
          <a:bodyPr wrap="square" rtlCol="0">
            <a:spAutoFit/>
          </a:bodyPr>
          <a:lstStyle/>
          <a:p>
            <a:pPr algn="ct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The </a:t>
            </a:r>
            <a:r>
              <a:rPr lang="en-US" sz="4800" dirty="0" smtClean="0">
                <a:solidFill>
                  <a:srgbClr val="FFC000"/>
                </a:solidFill>
                <a:effectLst>
                  <a:outerShdw blurRad="38100" dist="38100" dir="2700000" algn="tl">
                    <a:srgbClr val="000000">
                      <a:alpha val="43137"/>
                    </a:srgbClr>
                  </a:outerShdw>
                </a:effectLst>
                <a:latin typeface="Franklin Gothic Demi Cond" panose="020B0706030402020204" pitchFamily="34" charset="0"/>
              </a:rPr>
              <a:t>BIG 5</a:t>
            </a:r>
            <a:r>
              <a:rPr lang="en-US" sz="4800" dirty="0" smtClean="0">
                <a:solidFill>
                  <a:schemeClr val="bg1"/>
                </a:solidFill>
                <a:effectLst>
                  <a:outerShdw blurRad="38100" dist="38100" dir="2700000" algn="tl">
                    <a:srgbClr val="000000">
                      <a:alpha val="43137"/>
                    </a:srgbClr>
                  </a:outerShdw>
                </a:effectLst>
                <a:latin typeface="Franklin Gothic Demi Cond" panose="020B0706030402020204" pitchFamily="34" charset="0"/>
              </a:rPr>
              <a:t> Personality Test</a:t>
            </a:r>
            <a:endParaRPr lang="en-US" sz="4800" dirty="0">
              <a:solidFill>
                <a:srgbClr val="FFC000"/>
              </a:solidFill>
              <a:effectLst>
                <a:outerShdw blurRad="38100" dist="38100" dir="2700000" algn="tl">
                  <a:srgbClr val="000000">
                    <a:alpha val="43137"/>
                  </a:srgbClr>
                </a:outerShdw>
              </a:effectLst>
              <a:latin typeface="Franklin Gothic Demi Cond" panose="020B0706030402020204" pitchFamily="34" charset="0"/>
            </a:endParaRPr>
          </a:p>
        </p:txBody>
      </p:sp>
      <p:pic>
        <p:nvPicPr>
          <p:cNvPr id="1026" name="Picture 2" descr="C:\Users\mfreel\AppData\Local\Microsoft\Windows\Temporary Internet Files\Content.Outlook\MSX1KMJL\BELLE_ver_re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0654" y="5541135"/>
            <a:ext cx="1641352" cy="9372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9396" y="1429507"/>
            <a:ext cx="8448541" cy="3724096"/>
          </a:xfrm>
          <a:prstGeom prst="rect">
            <a:avLst/>
          </a:prstGeom>
          <a:noFill/>
        </p:spPr>
        <p:txBody>
          <a:bodyPr wrap="square" rtlCol="0">
            <a:spAutoFit/>
          </a:bodyPr>
          <a:lstStyle/>
          <a:p>
            <a:pPr marL="273050" indent="-273050">
              <a:lnSpc>
                <a:spcPct val="120000"/>
              </a:lnSpc>
              <a:spcAft>
                <a:spcPts val="600"/>
              </a:spcAft>
            </a:pPr>
            <a:r>
              <a:rPr lang="en-US" sz="2000" dirty="0" smtClean="0">
                <a:solidFill>
                  <a:srgbClr val="FFC000"/>
                </a:solidFill>
                <a:latin typeface="Franklin Gothic Demi Cond" panose="020B0706030402020204" pitchFamily="34" charset="0"/>
              </a:rPr>
              <a:t>OPENNESS</a:t>
            </a:r>
            <a:r>
              <a:rPr lang="en-US" sz="2000" b="1" dirty="0" smtClean="0">
                <a:solidFill>
                  <a:schemeClr val="bg1"/>
                </a:solidFill>
                <a:latin typeface="Franklin Gothic Demi Cond" panose="020B0706030402020204" pitchFamily="34" charset="0"/>
              </a:rPr>
              <a:t> </a:t>
            </a:r>
            <a:r>
              <a:rPr lang="en-US" sz="2000" dirty="0" smtClean="0">
                <a:solidFill>
                  <a:schemeClr val="bg1"/>
                </a:solidFill>
                <a:latin typeface="Franklin Gothic Demi Cond" panose="020B0706030402020204" pitchFamily="34" charset="0"/>
              </a:rPr>
              <a:t>– </a:t>
            </a:r>
            <a:r>
              <a:rPr lang="en-US" sz="2000" dirty="0">
                <a:solidFill>
                  <a:schemeClr val="bg1"/>
                </a:solidFill>
                <a:latin typeface="Franklin Gothic Demi Cond" panose="020B0706030402020204" pitchFamily="34" charset="0"/>
              </a:rPr>
              <a:t>imagination, adventurous and curiosity.  High scorers tend to have a broad range of interests</a:t>
            </a:r>
          </a:p>
          <a:p>
            <a:pPr marL="273050" indent="-273050">
              <a:lnSpc>
                <a:spcPct val="120000"/>
              </a:lnSpc>
              <a:spcAft>
                <a:spcPts val="600"/>
              </a:spcAft>
            </a:pPr>
            <a:r>
              <a:rPr lang="en-US" sz="2000" dirty="0" smtClean="0">
                <a:solidFill>
                  <a:srgbClr val="FFC000"/>
                </a:solidFill>
                <a:latin typeface="Franklin Gothic Demi Cond" panose="020B0706030402020204" pitchFamily="34" charset="0"/>
              </a:rPr>
              <a:t>CONSCIENTIOUSNESS</a:t>
            </a:r>
            <a:r>
              <a:rPr lang="en-US" sz="2000" b="1" dirty="0" smtClean="0">
                <a:solidFill>
                  <a:schemeClr val="bg1"/>
                </a:solidFill>
                <a:latin typeface="Franklin Gothic Demi Cond" panose="020B0706030402020204" pitchFamily="34" charset="0"/>
              </a:rPr>
              <a:t> </a:t>
            </a:r>
            <a:r>
              <a:rPr lang="en-US" sz="2000" dirty="0" smtClean="0">
                <a:solidFill>
                  <a:schemeClr val="bg1"/>
                </a:solidFill>
                <a:latin typeface="Franklin Gothic Demi Cond" panose="020B0706030402020204" pitchFamily="34" charset="0"/>
              </a:rPr>
              <a:t>– </a:t>
            </a:r>
            <a:r>
              <a:rPr lang="en-US" sz="2000" dirty="0">
                <a:solidFill>
                  <a:schemeClr val="bg1"/>
                </a:solidFill>
                <a:latin typeface="Franklin Gothic Demi Cond" panose="020B0706030402020204" pitchFamily="34" charset="0"/>
              </a:rPr>
              <a:t>thoughtfulness, good impulse control and goal-oriented behaviors.  Organized and mindful of details </a:t>
            </a:r>
          </a:p>
          <a:p>
            <a:pPr marL="273050" indent="-273050">
              <a:lnSpc>
                <a:spcPct val="120000"/>
              </a:lnSpc>
              <a:spcAft>
                <a:spcPts val="600"/>
              </a:spcAft>
            </a:pPr>
            <a:r>
              <a:rPr lang="en-US" sz="2000" dirty="0" smtClean="0">
                <a:solidFill>
                  <a:srgbClr val="FFC000"/>
                </a:solidFill>
                <a:latin typeface="Franklin Gothic Demi Cond" panose="020B0706030402020204" pitchFamily="34" charset="0"/>
              </a:rPr>
              <a:t>EXTRAVERSION</a:t>
            </a:r>
            <a:r>
              <a:rPr lang="en-US" sz="2000" b="1" dirty="0" smtClean="0">
                <a:solidFill>
                  <a:schemeClr val="bg1"/>
                </a:solidFill>
                <a:latin typeface="Franklin Gothic Demi Cond" panose="020B0706030402020204" pitchFamily="34" charset="0"/>
              </a:rPr>
              <a:t> </a:t>
            </a:r>
            <a:r>
              <a:rPr lang="en-US" sz="2000" dirty="0" smtClean="0">
                <a:solidFill>
                  <a:schemeClr val="bg1"/>
                </a:solidFill>
                <a:latin typeface="Franklin Gothic Demi Cond" panose="020B0706030402020204" pitchFamily="34" charset="0"/>
              </a:rPr>
              <a:t>– </a:t>
            </a:r>
            <a:r>
              <a:rPr lang="en-US" sz="2000" dirty="0">
                <a:solidFill>
                  <a:schemeClr val="bg1"/>
                </a:solidFill>
                <a:latin typeface="Franklin Gothic Demi Cond" panose="020B0706030402020204" pitchFamily="34" charset="0"/>
              </a:rPr>
              <a:t>excitability, sociability, talkativeness, assertiveness and high expressiveness</a:t>
            </a:r>
          </a:p>
          <a:p>
            <a:pPr marL="273050" indent="-273050">
              <a:lnSpc>
                <a:spcPct val="120000"/>
              </a:lnSpc>
              <a:spcAft>
                <a:spcPts val="600"/>
              </a:spcAft>
            </a:pPr>
            <a:r>
              <a:rPr lang="en-US" sz="2000" dirty="0" smtClean="0">
                <a:solidFill>
                  <a:srgbClr val="FFC000"/>
                </a:solidFill>
                <a:latin typeface="Franklin Gothic Demi Cond" panose="020B0706030402020204" pitchFamily="34" charset="0"/>
              </a:rPr>
              <a:t>AGREEABLENESS</a:t>
            </a:r>
            <a:r>
              <a:rPr lang="en-US" sz="2000" b="1" dirty="0" smtClean="0">
                <a:solidFill>
                  <a:schemeClr val="bg1"/>
                </a:solidFill>
                <a:latin typeface="Franklin Gothic Demi Cond" panose="020B0706030402020204" pitchFamily="34" charset="0"/>
              </a:rPr>
              <a:t> </a:t>
            </a:r>
            <a:r>
              <a:rPr lang="en-US" sz="2000" dirty="0" smtClean="0">
                <a:solidFill>
                  <a:schemeClr val="bg1"/>
                </a:solidFill>
                <a:latin typeface="Franklin Gothic Demi Cond" panose="020B0706030402020204" pitchFamily="34" charset="0"/>
              </a:rPr>
              <a:t>– </a:t>
            </a:r>
            <a:r>
              <a:rPr lang="en-US" sz="2000" dirty="0">
                <a:solidFill>
                  <a:schemeClr val="bg1"/>
                </a:solidFill>
                <a:latin typeface="Franklin Gothic Demi Cond" panose="020B0706030402020204" pitchFamily="34" charset="0"/>
              </a:rPr>
              <a:t>trust, altruism, kindness, affection and prosocial behaviors</a:t>
            </a:r>
          </a:p>
          <a:p>
            <a:pPr marL="273050" indent="-273050">
              <a:lnSpc>
                <a:spcPct val="120000"/>
              </a:lnSpc>
              <a:spcAft>
                <a:spcPts val="600"/>
              </a:spcAft>
            </a:pPr>
            <a:r>
              <a:rPr lang="en-US" sz="2000" dirty="0" smtClean="0">
                <a:solidFill>
                  <a:srgbClr val="FFC000"/>
                </a:solidFill>
                <a:latin typeface="Franklin Gothic Demi Cond" panose="020B0706030402020204" pitchFamily="34" charset="0"/>
              </a:rPr>
              <a:t>NEUROTICISM</a:t>
            </a:r>
            <a:r>
              <a:rPr lang="en-US" sz="2000" b="1" dirty="0" smtClean="0">
                <a:solidFill>
                  <a:schemeClr val="bg1"/>
                </a:solidFill>
                <a:latin typeface="Franklin Gothic Demi Cond" panose="020B0706030402020204" pitchFamily="34" charset="0"/>
              </a:rPr>
              <a:t> </a:t>
            </a:r>
            <a:r>
              <a:rPr lang="en-US" sz="2000" dirty="0" smtClean="0">
                <a:solidFill>
                  <a:schemeClr val="bg1"/>
                </a:solidFill>
                <a:latin typeface="Franklin Gothic Demi Cond" panose="020B0706030402020204" pitchFamily="34" charset="0"/>
              </a:rPr>
              <a:t>(Emotional </a:t>
            </a:r>
            <a:r>
              <a:rPr lang="en-US" sz="2000" dirty="0">
                <a:solidFill>
                  <a:schemeClr val="bg1"/>
                </a:solidFill>
                <a:latin typeface="Franklin Gothic Demi Cond" panose="020B0706030402020204" pitchFamily="34" charset="0"/>
              </a:rPr>
              <a:t>Stability) – Individuals high in this trait </a:t>
            </a:r>
            <a:r>
              <a:rPr lang="en-US" sz="2000" dirty="0" smtClean="0">
                <a:solidFill>
                  <a:schemeClr val="bg1"/>
                </a:solidFill>
                <a:latin typeface="Franklin Gothic Demi Cond" panose="020B0706030402020204" pitchFamily="34" charset="0"/>
              </a:rPr>
              <a:t>demonstrate </a:t>
            </a:r>
            <a:r>
              <a:rPr lang="en-US" sz="2000" dirty="0">
                <a:solidFill>
                  <a:schemeClr val="bg1"/>
                </a:solidFill>
                <a:latin typeface="Franklin Gothic Demi Cond" panose="020B0706030402020204" pitchFamily="34" charset="0"/>
              </a:rPr>
              <a:t>more anxiety, moodiness, irritability and sadness</a:t>
            </a:r>
          </a:p>
        </p:txBody>
      </p:sp>
      <p:sp>
        <p:nvSpPr>
          <p:cNvPr id="4" name="TextBox 3"/>
          <p:cNvSpPr txBox="1"/>
          <p:nvPr/>
        </p:nvSpPr>
        <p:spPr>
          <a:xfrm>
            <a:off x="664493" y="5997951"/>
            <a:ext cx="5311302" cy="369332"/>
          </a:xfrm>
          <a:prstGeom prst="rect">
            <a:avLst/>
          </a:prstGeom>
          <a:noFill/>
        </p:spPr>
        <p:txBody>
          <a:bodyPr wrap="square" rtlCol="0">
            <a:spAutoFit/>
          </a:bodyPr>
          <a:lstStyle/>
          <a:p>
            <a:r>
              <a:rPr lang="en-US" dirty="0">
                <a:solidFill>
                  <a:schemeClr val="bg1"/>
                </a:solidFill>
                <a:latin typeface="Franklin Gothic Demi Cond" panose="020B0706030402020204" pitchFamily="34" charset="0"/>
              </a:rPr>
              <a:t>http://www.outofservice.com/bigfive/</a:t>
            </a:r>
          </a:p>
        </p:txBody>
      </p:sp>
    </p:spTree>
    <p:extLst>
      <p:ext uri="{BB962C8B-B14F-4D97-AF65-F5344CB8AC3E}">
        <p14:creationId xmlns:p14="http://schemas.microsoft.com/office/powerpoint/2010/main" val="4254673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13128</TotalTime>
  <Words>925</Words>
  <Application>Microsoft Office PowerPoint</Application>
  <PresentationFormat>On-screen Show (4:3)</PresentationFormat>
  <Paragraphs>154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Franklin Gothic Demi Cond</vt:lpstr>
      <vt:lpstr>Office Theme</vt:lpstr>
      <vt:lpstr>What’s My Type? Traits at Work</vt:lpstr>
      <vt:lpstr>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Bailey Lauerman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Jiear Vang</dc:creator>
  <cp:lastModifiedBy>Mike Freel</cp:lastModifiedBy>
  <cp:revision>51</cp:revision>
  <cp:lastPrinted>2017-07-17T15:36:54Z</cp:lastPrinted>
  <dcterms:created xsi:type="dcterms:W3CDTF">2015-02-06T15:48:06Z</dcterms:created>
  <dcterms:modified xsi:type="dcterms:W3CDTF">2021-05-28T13:27:13Z</dcterms:modified>
</cp:coreProperties>
</file>