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1" r:id="rId4"/>
    <p:sldMasterId id="2147483803" r:id="rId5"/>
  </p:sldMasterIdLst>
  <p:notesMasterIdLst>
    <p:notesMasterId r:id="rId65"/>
  </p:notesMasterIdLst>
  <p:handoutMasterIdLst>
    <p:handoutMasterId r:id="rId66"/>
  </p:handoutMasterIdLst>
  <p:sldIdLst>
    <p:sldId id="299" r:id="rId6"/>
    <p:sldId id="285" r:id="rId7"/>
    <p:sldId id="288" r:id="rId8"/>
    <p:sldId id="289" r:id="rId9"/>
    <p:sldId id="290" r:id="rId10"/>
    <p:sldId id="291" r:id="rId11"/>
    <p:sldId id="292" r:id="rId12"/>
    <p:sldId id="293" r:id="rId13"/>
    <p:sldId id="294" r:id="rId14"/>
    <p:sldId id="300" r:id="rId15"/>
    <p:sldId id="321"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34" r:id="rId29"/>
    <p:sldId id="335" r:id="rId30"/>
    <p:sldId id="336" r:id="rId31"/>
    <p:sldId id="337" r:id="rId32"/>
    <p:sldId id="338" r:id="rId33"/>
    <p:sldId id="339" r:id="rId34"/>
    <p:sldId id="340" r:id="rId35"/>
    <p:sldId id="341" r:id="rId36"/>
    <p:sldId id="342" r:id="rId37"/>
    <p:sldId id="343" r:id="rId38"/>
    <p:sldId id="344" r:id="rId39"/>
    <p:sldId id="295" r:id="rId40"/>
    <p:sldId id="296" r:id="rId41"/>
    <p:sldId id="297" r:id="rId42"/>
    <p:sldId id="298" r:id="rId43"/>
    <p:sldId id="265" r:id="rId44"/>
    <p:sldId id="270" r:id="rId45"/>
    <p:sldId id="271" r:id="rId46"/>
    <p:sldId id="301" r:id="rId47"/>
    <p:sldId id="302" r:id="rId48"/>
    <p:sldId id="303" r:id="rId49"/>
    <p:sldId id="309" r:id="rId50"/>
    <p:sldId id="310" r:id="rId51"/>
    <p:sldId id="311" r:id="rId52"/>
    <p:sldId id="312" r:id="rId53"/>
    <p:sldId id="313" r:id="rId54"/>
    <p:sldId id="314" r:id="rId55"/>
    <p:sldId id="305" r:id="rId56"/>
    <p:sldId id="315" r:id="rId57"/>
    <p:sldId id="316" r:id="rId58"/>
    <p:sldId id="317" r:id="rId59"/>
    <p:sldId id="306" r:id="rId60"/>
    <p:sldId id="307" r:id="rId61"/>
    <p:sldId id="318" r:id="rId62"/>
    <p:sldId id="319" r:id="rId63"/>
    <p:sldId id="320" r:id="rId64"/>
  </p:sldIdLst>
  <p:sldSz cx="12192000" cy="6858000"/>
  <p:notesSz cx="7010400" cy="9223375"/>
  <p:embeddedFontLst>
    <p:embeddedFont>
      <p:font typeface="Wingdings 3" panose="05040102010807070707" pitchFamily="18" charset="2"/>
      <p:regular r:id="rId67"/>
    </p:embeddedFont>
    <p:embeddedFont>
      <p:font typeface="Roboto" panose="02000000000000000000" pitchFamily="2" charset="0"/>
      <p:regular r:id="rId68"/>
      <p:bold r:id="rId69"/>
      <p:italic r:id="rId70"/>
      <p:boldItalic r:id="rId71"/>
    </p:embeddedFont>
    <p:embeddedFont>
      <p:font typeface="Gisha" panose="020B0604020202020204" charset="-79"/>
      <p:regular r:id="rId72"/>
      <p:bold r:id="rId73"/>
    </p:embeddedFont>
    <p:embeddedFont>
      <p:font typeface="Roboto Black" panose="02000000000000000000" pitchFamily="2" charset="0"/>
      <p:bold r:id="rId74"/>
      <p:boldItalic r:id="rId75"/>
    </p:embeddedFont>
    <p:embeddedFont>
      <p:font typeface="Calibri" panose="020F0502020204030204" pitchFamily="34" charset="0"/>
      <p:regular r:id="rId76"/>
      <p:bold r:id="rId77"/>
      <p:italic r:id="rId78"/>
      <p:boldItalic r:id="rId79"/>
    </p:embeddedFont>
    <p:embeddedFont>
      <p:font typeface="Montserrat Black" panose="00000A00000000000000" pitchFamily="50" charset="0"/>
      <p:bold r:id="rId80"/>
    </p:embeddedFont>
    <p:embeddedFont>
      <p:font typeface="Arial Bold" panose="020B0704020202020204" pitchFamily="34" charset="0"/>
      <p:bold r:id="rId81"/>
    </p:embeddedFont>
    <p:embeddedFont>
      <p:font typeface="Montserrat Semi Bold" panose="00000700000000000000" pitchFamily="50" charset="0"/>
      <p:bold r:id="rId82"/>
    </p:embeddedFont>
    <p:embeddedFont>
      <p:font typeface="Montserrat" panose="00000500000000000000" pitchFamily="50" charset="0"/>
      <p:regular r:id="rId83"/>
      <p:bold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6080"/>
    <a:srgbClr val="7E99A9"/>
    <a:srgbClr val="FFC843"/>
    <a:srgbClr val="B9C8D3"/>
    <a:srgbClr val="BABF33"/>
    <a:srgbClr val="BB2054"/>
    <a:srgbClr val="0036C9"/>
    <a:srgbClr val="004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0237" autoAdjust="0"/>
  </p:normalViewPr>
  <p:slideViewPr>
    <p:cSldViewPr snapToGrid="0">
      <p:cViewPr varScale="1">
        <p:scale>
          <a:sx n="76" d="100"/>
          <a:sy n="76" d="100"/>
        </p:scale>
        <p:origin x="132" y="32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00" d="100"/>
          <a:sy n="100" d="100"/>
        </p:scale>
        <p:origin x="350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font" Target="fonts/font18.fntdata"/><Relationship Id="rId7" Type="http://schemas.openxmlformats.org/officeDocument/2006/relationships/slide" Target="slides/slide2.xml"/><Relationship Id="rId71"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font" Target="fonts/font16.fntdata"/><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3037840" cy="46305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6"/>
            <a:ext cx="3037840" cy="463059"/>
          </a:xfrm>
          <a:prstGeom prst="rect">
            <a:avLst/>
          </a:prstGeom>
        </p:spPr>
        <p:txBody>
          <a:bodyPr vert="horz" lIns="91440" tIns="45720" rIns="91440" bIns="45720" rtlCol="0"/>
          <a:lstStyle>
            <a:lvl1pPr algn="r">
              <a:defRPr sz="1200"/>
            </a:lvl1pPr>
          </a:lstStyle>
          <a:p>
            <a:fld id="{FA0657D6-E5BC-4EEE-9B53-1F84CEA62985}" type="datetimeFigureOut">
              <a:rPr lang="en-US" smtClean="0"/>
              <a:t>6/17/2020</a:t>
            </a:fld>
            <a:endParaRPr lang="en-US"/>
          </a:p>
        </p:txBody>
      </p:sp>
      <p:sp>
        <p:nvSpPr>
          <p:cNvPr id="4" name="Footer Placeholder 3"/>
          <p:cNvSpPr>
            <a:spLocks noGrp="1"/>
          </p:cNvSpPr>
          <p:nvPr>
            <p:ph type="ftr" sz="quarter" idx="2"/>
          </p:nvPr>
        </p:nvSpPr>
        <p:spPr>
          <a:xfrm>
            <a:off x="0" y="8760319"/>
            <a:ext cx="3037840" cy="463059"/>
          </a:xfrm>
          <a:prstGeom prst="rect">
            <a:avLst/>
          </a:prstGeom>
        </p:spPr>
        <p:txBody>
          <a:bodyPr vert="horz" lIns="91440" tIns="45720" rIns="91440" bIns="45720" rtlCol="0" anchor="b"/>
          <a:lstStyle>
            <a:lvl1pPr algn="l">
              <a:defRPr sz="1200"/>
            </a:lvl1pPr>
          </a:lstStyle>
          <a:p>
            <a:r>
              <a:rPr lang="en-US" smtClean="0"/>
              <a:t>Helping People Live better Lives.</a:t>
            </a:r>
            <a:endParaRPr lang="en-US"/>
          </a:p>
        </p:txBody>
      </p:sp>
      <p:sp>
        <p:nvSpPr>
          <p:cNvPr id="5" name="Slide Number Placeholder 4"/>
          <p:cNvSpPr>
            <a:spLocks noGrp="1"/>
          </p:cNvSpPr>
          <p:nvPr>
            <p:ph type="sldNum" sz="quarter" idx="3"/>
          </p:nvPr>
        </p:nvSpPr>
        <p:spPr>
          <a:xfrm>
            <a:off x="3970938" y="8760319"/>
            <a:ext cx="3037840" cy="463059"/>
          </a:xfrm>
          <a:prstGeom prst="rect">
            <a:avLst/>
          </a:prstGeom>
        </p:spPr>
        <p:txBody>
          <a:bodyPr vert="horz" lIns="91440" tIns="45720" rIns="91440" bIns="45720" rtlCol="0" anchor="b"/>
          <a:lstStyle>
            <a:lvl1pPr algn="r">
              <a:defRPr sz="1200"/>
            </a:lvl1pPr>
          </a:lstStyle>
          <a:p>
            <a:fld id="{CE2D82DA-5D93-4F01-ABBC-625518272C17}" type="slidenum">
              <a:rPr lang="en-US" smtClean="0"/>
              <a:t>‹#›</a:t>
            </a:fld>
            <a:endParaRPr lang="en-US"/>
          </a:p>
        </p:txBody>
      </p:sp>
    </p:spTree>
    <p:extLst>
      <p:ext uri="{BB962C8B-B14F-4D97-AF65-F5344CB8AC3E}">
        <p14:creationId xmlns:p14="http://schemas.microsoft.com/office/powerpoint/2010/main" val="1963096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2"/>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4" y="2"/>
            <a:ext cx="3038475" cy="461963"/>
          </a:xfrm>
          <a:prstGeom prst="rect">
            <a:avLst/>
          </a:prstGeom>
        </p:spPr>
        <p:txBody>
          <a:bodyPr vert="horz" lIns="91440" tIns="45720" rIns="91440" bIns="45720" rtlCol="0"/>
          <a:lstStyle>
            <a:lvl1pPr algn="r">
              <a:defRPr sz="1200"/>
            </a:lvl1pPr>
          </a:lstStyle>
          <a:p>
            <a:fld id="{CD473510-9A33-4C2D-814F-062FEB88BA13}" type="datetimeFigureOut">
              <a:rPr lang="en-US" smtClean="0"/>
              <a:t>6/17/2020</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38650"/>
            <a:ext cx="5607050" cy="36322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7" y="8761413"/>
            <a:ext cx="3038475" cy="461962"/>
          </a:xfrm>
          <a:prstGeom prst="rect">
            <a:avLst/>
          </a:prstGeom>
        </p:spPr>
        <p:txBody>
          <a:bodyPr vert="horz" lIns="91440" tIns="45720" rIns="91440" bIns="45720" rtlCol="0" anchor="b"/>
          <a:lstStyle>
            <a:lvl1pPr algn="l">
              <a:defRPr sz="1200"/>
            </a:lvl1pPr>
          </a:lstStyle>
          <a:p>
            <a:r>
              <a:rPr lang="en-US" smtClean="0"/>
              <a:t>Helping People Live better Lives.</a:t>
            </a:r>
            <a:endParaRPr lang="en-US"/>
          </a:p>
        </p:txBody>
      </p:sp>
      <p:sp>
        <p:nvSpPr>
          <p:cNvPr id="7" name="Slide Number Placeholder 6"/>
          <p:cNvSpPr>
            <a:spLocks noGrp="1"/>
          </p:cNvSpPr>
          <p:nvPr>
            <p:ph type="sldNum" sz="quarter" idx="5"/>
          </p:nvPr>
        </p:nvSpPr>
        <p:spPr>
          <a:xfrm>
            <a:off x="3970344" y="8761413"/>
            <a:ext cx="3038475" cy="461962"/>
          </a:xfrm>
          <a:prstGeom prst="rect">
            <a:avLst/>
          </a:prstGeom>
        </p:spPr>
        <p:txBody>
          <a:bodyPr vert="horz" lIns="91440" tIns="45720" rIns="91440" bIns="45720" rtlCol="0" anchor="b"/>
          <a:lstStyle>
            <a:lvl1pPr algn="r">
              <a:defRPr sz="1200"/>
            </a:lvl1pPr>
          </a:lstStyle>
          <a:p>
            <a:fld id="{A06937D5-D888-482B-A8AA-31593E913E0B}" type="slidenum">
              <a:rPr lang="en-US" smtClean="0"/>
              <a:t>‹#›</a:t>
            </a:fld>
            <a:endParaRPr lang="en-US"/>
          </a:p>
        </p:txBody>
      </p:sp>
    </p:spTree>
    <p:extLst>
      <p:ext uri="{BB962C8B-B14F-4D97-AF65-F5344CB8AC3E}">
        <p14:creationId xmlns:p14="http://schemas.microsoft.com/office/powerpoint/2010/main" val="418233189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39</a:t>
            </a:fld>
            <a:endParaRPr lang="en-US"/>
          </a:p>
        </p:txBody>
      </p:sp>
    </p:spTree>
    <p:extLst>
      <p:ext uri="{BB962C8B-B14F-4D97-AF65-F5344CB8AC3E}">
        <p14:creationId xmlns:p14="http://schemas.microsoft.com/office/powerpoint/2010/main" val="2415757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59</a:t>
            </a:fld>
            <a:endParaRPr lang="en-US"/>
          </a:p>
        </p:txBody>
      </p:sp>
    </p:spTree>
    <p:extLst>
      <p:ext uri="{BB962C8B-B14F-4D97-AF65-F5344CB8AC3E}">
        <p14:creationId xmlns:p14="http://schemas.microsoft.com/office/powerpoint/2010/main" val="4201785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hyperlink" Target="dhhs.ne.gov" TargetMode="External"/><Relationship Id="rId5" Type="http://schemas.openxmlformats.org/officeDocument/2006/relationships/hyperlink" Target="mailto:First.Last@nebraska.gov" TargetMode="External"/><Relationship Id="rId4" Type="http://schemas.openxmlformats.org/officeDocument/2006/relationships/image" Target="../media/image8.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dhhs.ne.gov" TargetMode="External"/><Relationship Id="rId2" Type="http://schemas.openxmlformats.org/officeDocument/2006/relationships/hyperlink" Target="mailto:First.Last@nebraska.gov" TargetMode="External"/><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smtClean="0"/>
              <a:t>Master title</a:t>
            </a:r>
            <a:endParaRPr lang="en-US" dirty="0"/>
          </a:p>
        </p:txBody>
      </p:sp>
    </p:spTree>
    <p:extLst>
      <p:ext uri="{BB962C8B-B14F-4D97-AF65-F5344CB8AC3E}">
        <p14:creationId xmlns:p14="http://schemas.microsoft.com/office/powerpoint/2010/main" val="190528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smtClean="0"/>
              <a:t>Master title</a:t>
            </a:r>
            <a:endParaRPr lang="en-US" dirty="0"/>
          </a:p>
        </p:txBody>
      </p:sp>
    </p:spTree>
    <p:extLst>
      <p:ext uri="{BB962C8B-B14F-4D97-AF65-F5344CB8AC3E}">
        <p14:creationId xmlns:p14="http://schemas.microsoft.com/office/powerpoint/2010/main" val="41098395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rand Title Page">
    <p:spTree>
      <p:nvGrpSpPr>
        <p:cNvPr id="1" name=""/>
        <p:cNvGrpSpPr/>
        <p:nvPr/>
      </p:nvGrpSpPr>
      <p:grpSpPr>
        <a:xfrm>
          <a:off x="0" y="0"/>
          <a:ext cx="0" cy="0"/>
          <a:chOff x="0" y="0"/>
          <a:chExt cx="0" cy="0"/>
        </a:xfrm>
      </p:grpSpPr>
      <p:cxnSp>
        <p:nvCxnSpPr>
          <p:cNvPr id="5" name="Title Page Rule Line"/>
          <p:cNvCxnSpPr/>
          <p:nvPr/>
        </p:nvCxnSpPr>
        <p:spPr>
          <a:xfrm>
            <a:off x="838200" y="2443431"/>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2" name="Master Title"/>
          <p:cNvSpPr>
            <a:spLocks noGrp="1"/>
          </p:cNvSpPr>
          <p:nvPr>
            <p:ph type="title" hasCustomPrompt="1"/>
          </p:nvPr>
        </p:nvSpPr>
        <p:spPr>
          <a:xfrm>
            <a:off x="838200" y="7012"/>
            <a:ext cx="10515600" cy="2417921"/>
          </a:xfrm>
          <a:prstGeom prst="rect">
            <a:avLst/>
          </a:prstGeom>
        </p:spPr>
        <p:txBody>
          <a:bodyPr anchor="b" anchorCtr="0">
            <a:normAutofit/>
          </a:bodyPr>
          <a:lstStyle>
            <a:lvl1pPr>
              <a:defRPr sz="4400">
                <a:solidFill>
                  <a:srgbClr val="036080"/>
                </a:solidFill>
              </a:defRPr>
            </a:lvl1pPr>
          </a:lstStyle>
          <a:p>
            <a:r>
              <a:rPr lang="en-US" dirty="0"/>
              <a:t>Click to edit Master Title</a:t>
            </a:r>
          </a:p>
        </p:txBody>
      </p:sp>
      <p:sp>
        <p:nvSpPr>
          <p:cNvPr id="7" name="Text Placeholder 3"/>
          <p:cNvSpPr>
            <a:spLocks noGrp="1"/>
          </p:cNvSpPr>
          <p:nvPr>
            <p:ph idx="1" hasCustomPrompt="1"/>
          </p:nvPr>
        </p:nvSpPr>
        <p:spPr>
          <a:xfrm>
            <a:off x="838200" y="2587769"/>
            <a:ext cx="10515600" cy="1925893"/>
          </a:xfrm>
          <a:prstGeom prst="rect">
            <a:avLst/>
          </a:prstGeom>
        </p:spPr>
        <p:txBody>
          <a:bodyPr vert="horz" lIns="91440" tIns="45720" rIns="91440" bIns="45720" rtlCol="0">
            <a:normAutofit/>
          </a:bodyPr>
          <a:lstStyle>
            <a:lvl1pPr algn="ctr">
              <a:defRPr sz="320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Subtitle</a:t>
            </a:r>
          </a:p>
        </p:txBody>
      </p:sp>
    </p:spTree>
    <p:extLst>
      <p:ext uri="{BB962C8B-B14F-4D97-AF65-F5344CB8AC3E}">
        <p14:creationId xmlns:p14="http://schemas.microsoft.com/office/powerpoint/2010/main" val="5040313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rand Title Page">
    <p:spTree>
      <p:nvGrpSpPr>
        <p:cNvPr id="1" name=""/>
        <p:cNvGrpSpPr/>
        <p:nvPr/>
      </p:nvGrpSpPr>
      <p:grpSpPr>
        <a:xfrm>
          <a:off x="0" y="0"/>
          <a:ext cx="0" cy="0"/>
          <a:chOff x="0" y="0"/>
          <a:chExt cx="0" cy="0"/>
        </a:xfrm>
      </p:grpSpPr>
      <p:cxnSp>
        <p:nvCxnSpPr>
          <p:cNvPr id="5" name="Title Page Rule Line"/>
          <p:cNvCxnSpPr/>
          <p:nvPr/>
        </p:nvCxnSpPr>
        <p:spPr>
          <a:xfrm>
            <a:off x="838200" y="3558784"/>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2" name="Master Title"/>
          <p:cNvSpPr>
            <a:spLocks noGrp="1"/>
          </p:cNvSpPr>
          <p:nvPr>
            <p:ph type="title" hasCustomPrompt="1"/>
          </p:nvPr>
        </p:nvSpPr>
        <p:spPr>
          <a:xfrm>
            <a:off x="838200" y="1122363"/>
            <a:ext cx="10515600" cy="2417921"/>
          </a:xfrm>
          <a:prstGeom prst="rect">
            <a:avLst/>
          </a:prstGeom>
        </p:spPr>
        <p:txBody>
          <a:bodyPr anchor="b" anchorCtr="0">
            <a:normAutofit/>
          </a:bodyPr>
          <a:lstStyle>
            <a:lvl1pPr>
              <a:defRPr sz="4400">
                <a:solidFill>
                  <a:srgbClr val="036080"/>
                </a:solidFill>
              </a:defRPr>
            </a:lvl1pPr>
          </a:lstStyle>
          <a:p>
            <a:r>
              <a:rPr lang="en-US" dirty="0" smtClean="0"/>
              <a:t>Click to edit Master Title</a:t>
            </a:r>
            <a:endParaRPr lang="en-US" dirty="0"/>
          </a:p>
        </p:txBody>
      </p:sp>
      <p:sp>
        <p:nvSpPr>
          <p:cNvPr id="7" name="Text Placeholder 3"/>
          <p:cNvSpPr>
            <a:spLocks noGrp="1"/>
          </p:cNvSpPr>
          <p:nvPr>
            <p:ph idx="1" hasCustomPrompt="1"/>
          </p:nvPr>
        </p:nvSpPr>
        <p:spPr>
          <a:xfrm>
            <a:off x="838200" y="3703120"/>
            <a:ext cx="10515600" cy="1925893"/>
          </a:xfrm>
          <a:prstGeom prst="rect">
            <a:avLst/>
          </a:prstGeom>
        </p:spPr>
        <p:txBody>
          <a:bodyPr vert="horz" lIns="91440" tIns="45720" rIns="91440" bIns="45720" rtlCol="0">
            <a:normAutofit/>
          </a:bodyPr>
          <a:lstStyle>
            <a:lvl1pPr algn="ctr">
              <a:defRPr sz="320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smtClean="0"/>
              <a:t>Click to edit Subtitle</a:t>
            </a:r>
          </a:p>
        </p:txBody>
      </p:sp>
    </p:spTree>
    <p:extLst>
      <p:ext uri="{BB962C8B-B14F-4D97-AF65-F5344CB8AC3E}">
        <p14:creationId xmlns:p14="http://schemas.microsoft.com/office/powerpoint/2010/main" val="1456310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rand DHHS Title and Content">
    <p:spTree>
      <p:nvGrpSpPr>
        <p:cNvPr id="1" name=""/>
        <p:cNvGrpSpPr/>
        <p:nvPr/>
      </p:nvGrpSpPr>
      <p:grpSpPr>
        <a:xfrm>
          <a:off x="0" y="0"/>
          <a:ext cx="0" cy="0"/>
          <a:chOff x="0" y="0"/>
          <a:chExt cx="0" cy="0"/>
        </a:xfrm>
      </p:grpSpPr>
      <p:sp>
        <p:nvSpPr>
          <p:cNvPr id="14" name="Body Text"/>
          <p:cNvSpPr>
            <a:spLocks noGrp="1"/>
          </p:cNvSpPr>
          <p:nvPr>
            <p:ph type="body" sz="quarter" idx="10" hasCustomPrompt="1"/>
          </p:nvPr>
        </p:nvSpPr>
        <p:spPr>
          <a:xfrm>
            <a:off x="373487" y="1197393"/>
            <a:ext cx="11552349" cy="4390607"/>
          </a:xfrm>
          <a:prstGeom prst="rect">
            <a:avLst/>
          </a:prstGeom>
        </p:spPr>
        <p:txBody>
          <a:bodyPr/>
          <a:lstStyle>
            <a:lvl1pPr marL="0" indent="0" algn="l">
              <a:buNone/>
              <a:defRPr sz="2000">
                <a:solidFill>
                  <a:schemeClr val="tx1"/>
                </a:solidFill>
              </a:defRPr>
            </a:lvl1pPr>
          </a:lstStyle>
          <a:p>
            <a:pPr lvl="0"/>
            <a:r>
              <a:rPr lang="en-US" dirty="0" smtClean="0"/>
              <a:t>Click to edit text</a:t>
            </a:r>
          </a:p>
        </p:txBody>
      </p:sp>
      <p:sp>
        <p:nvSpPr>
          <p:cNvPr id="7" name="Title 1"/>
          <p:cNvSpPr>
            <a:spLocks noGrp="1"/>
          </p:cNvSpPr>
          <p:nvPr>
            <p:ph type="title"/>
          </p:nvPr>
        </p:nvSpPr>
        <p:spPr>
          <a:xfrm>
            <a:off x="373487" y="365126"/>
            <a:ext cx="11552349" cy="696420"/>
          </a:xfrm>
          <a:prstGeom prst="rect">
            <a:avLst/>
          </a:prstGeom>
        </p:spPr>
        <p:txBody>
          <a:bodyPr>
            <a:noAutofit/>
          </a:bodyPr>
          <a:lstStyle>
            <a:lvl1pPr algn="l">
              <a:defRPr sz="3600"/>
            </a:lvl1pPr>
          </a:lstStyle>
          <a:p>
            <a:r>
              <a:rPr lang="en-US" smtClean="0"/>
              <a:t>Click to edit Master title style</a:t>
            </a:r>
            <a:endParaRPr lang="en-US" dirty="0"/>
          </a:p>
        </p:txBody>
      </p:sp>
      <p:cxnSp>
        <p:nvCxnSpPr>
          <p:cNvPr id="5" name="Title Page Rule Line"/>
          <p:cNvCxnSpPr/>
          <p:nvPr/>
        </p:nvCxnSpPr>
        <p:spPr>
          <a:xfrm>
            <a:off x="373487" y="106481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851293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rand 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200087"/>
            <a:ext cx="11552349" cy="4424858"/>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smtClean="0"/>
              <a:t>Click to edit 2-column text</a:t>
            </a:r>
          </a:p>
        </p:txBody>
      </p:sp>
      <p:sp>
        <p:nvSpPr>
          <p:cNvPr id="6" name="Title 1"/>
          <p:cNvSpPr>
            <a:spLocks noGrp="1"/>
          </p:cNvSpPr>
          <p:nvPr>
            <p:ph type="title"/>
          </p:nvPr>
        </p:nvSpPr>
        <p:spPr>
          <a:xfrm>
            <a:off x="373487" y="365126"/>
            <a:ext cx="11552349" cy="696420"/>
          </a:xfrm>
          <a:prstGeom prst="rect">
            <a:avLst/>
          </a:prstGeom>
        </p:spPr>
        <p:txBody>
          <a:bodyPr>
            <a:normAutofit/>
          </a:bodyPr>
          <a:lstStyle>
            <a:lvl1pPr algn="l">
              <a:defRPr sz="3600"/>
            </a:lvl1pPr>
          </a:lstStyle>
          <a:p>
            <a:r>
              <a:rPr lang="en-US" smtClean="0"/>
              <a:t>Click to edit Master title style</a:t>
            </a:r>
            <a:endParaRPr lang="en-US" dirty="0"/>
          </a:p>
        </p:txBody>
      </p:sp>
      <p:cxnSp>
        <p:nvCxnSpPr>
          <p:cNvPr id="10" name="Title Page Rule Line"/>
          <p:cNvCxnSpPr/>
          <p:nvPr/>
        </p:nvCxnSpPr>
        <p:spPr>
          <a:xfrm>
            <a:off x="373487" y="106154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822336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rand DHHS Subhead Layout w Bullets">
    <p:spTree>
      <p:nvGrpSpPr>
        <p:cNvPr id="1" name=""/>
        <p:cNvGrpSpPr/>
        <p:nvPr/>
      </p:nvGrpSpPr>
      <p:grpSpPr>
        <a:xfrm>
          <a:off x="0" y="0"/>
          <a:ext cx="0" cy="0"/>
          <a:chOff x="0" y="0"/>
          <a:chExt cx="0" cy="0"/>
        </a:xfrm>
      </p:grpSpPr>
      <p:sp>
        <p:nvSpPr>
          <p:cNvPr id="5" name="Bulleted Text"/>
          <p:cNvSpPr>
            <a:spLocks noGrp="1"/>
          </p:cNvSpPr>
          <p:nvPr>
            <p:ph type="body" sz="quarter" idx="11" hasCustomPrompt="1"/>
          </p:nvPr>
        </p:nvSpPr>
        <p:spPr>
          <a:xfrm>
            <a:off x="365098" y="1787178"/>
            <a:ext cx="11552349" cy="3819295"/>
          </a:xfrm>
          <a:prstGeom prst="rect">
            <a:avLst/>
          </a:prstGeom>
        </p:spPr>
        <p:txBody>
          <a:bodyPr>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lvl2pPr>
            <a:lvl3pPr>
              <a:defRPr sz="1800"/>
            </a:lvl3pPr>
            <a:lvl4pPr>
              <a:defRPr sz="1600"/>
            </a:lvl4pPr>
            <a:lvl5pPr>
              <a:defRPr sz="1400"/>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smtClean="0"/>
              <a:t>Click to edit Master title style</a:t>
            </a:r>
            <a:endParaRPr lang="en-US" dirty="0"/>
          </a:p>
        </p:txBody>
      </p:sp>
      <p:sp>
        <p:nvSpPr>
          <p:cNvPr id="11" name="Page Subhead Bold"/>
          <p:cNvSpPr>
            <a:spLocks noGrp="1"/>
          </p:cNvSpPr>
          <p:nvPr>
            <p:ph type="body" sz="quarter" idx="12" hasCustomPrompt="1"/>
          </p:nvPr>
        </p:nvSpPr>
        <p:spPr>
          <a:xfrm>
            <a:off x="365097" y="121388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smtClean="0"/>
              <a:t>Click to edit bold subhead</a:t>
            </a:r>
          </a:p>
        </p:txBody>
      </p:sp>
      <p:cxnSp>
        <p:nvCxnSpPr>
          <p:cNvPr id="12" name="Title Page Rule Line"/>
          <p:cNvCxnSpPr/>
          <p:nvPr/>
        </p:nvCxnSpPr>
        <p:spPr>
          <a:xfrm>
            <a:off x="373487" y="107534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874152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rand 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smtClean="0"/>
              <a:t>Click to edit Master title style</a:t>
            </a:r>
            <a:endParaRPr lang="en-US" dirty="0"/>
          </a:p>
        </p:txBody>
      </p:sp>
      <p:sp>
        <p:nvSpPr>
          <p:cNvPr id="6" name="Bulleted Text"/>
          <p:cNvSpPr>
            <a:spLocks noGrp="1"/>
          </p:cNvSpPr>
          <p:nvPr>
            <p:ph type="body" sz="quarter" idx="12" hasCustomPrompt="1"/>
          </p:nvPr>
        </p:nvSpPr>
        <p:spPr>
          <a:xfrm>
            <a:off x="365098" y="1206627"/>
            <a:ext cx="11552349" cy="4362900"/>
          </a:xfrm>
          <a:prstGeom prst="rect">
            <a:avLst/>
          </a:prstGeom>
        </p:spPr>
        <p:txBody>
          <a:bodyPr lIns="0" tIns="45720" rIns="91440"/>
          <a:lstStyle>
            <a:lvl1pPr marL="457200" indent="-274320" algn="l">
              <a:lnSpc>
                <a:spcPct val="150000"/>
              </a:lnSpc>
              <a:spcBef>
                <a:spcPts val="0"/>
              </a:spcBef>
              <a:buClr>
                <a:srgbClr val="B9C8D3"/>
              </a:buClr>
              <a:buFont typeface="Wingdings 3" panose="05040102010807070707" pitchFamily="18" charset="2"/>
              <a:buChar char=""/>
              <a:defRPr lang="en-US" sz="20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smtClean="0"/>
              <a:t>Click to edit bulleted text</a:t>
            </a:r>
          </a:p>
        </p:txBody>
      </p:sp>
      <p:cxnSp>
        <p:nvCxnSpPr>
          <p:cNvPr id="10" name="Title Page Rule Line"/>
          <p:cNvCxnSpPr/>
          <p:nvPr/>
        </p:nvCxnSpPr>
        <p:spPr>
          <a:xfrm>
            <a:off x="373487" y="106481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76027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rand DHHS Indent Bullets">
    <p:spTree>
      <p:nvGrpSpPr>
        <p:cNvPr id="1" name=""/>
        <p:cNvGrpSpPr/>
        <p:nvPr/>
      </p:nvGrpSpPr>
      <p:grpSpPr>
        <a:xfrm>
          <a:off x="0" y="0"/>
          <a:ext cx="0" cy="0"/>
          <a:chOff x="0" y="0"/>
          <a:chExt cx="0" cy="0"/>
        </a:xfrm>
      </p:grpSpPr>
      <p:sp>
        <p:nvSpPr>
          <p:cNvPr id="9" name="Page Subhead Bold"/>
          <p:cNvSpPr>
            <a:spLocks noGrp="1"/>
          </p:cNvSpPr>
          <p:nvPr>
            <p:ph type="body" sz="quarter" idx="12" hasCustomPrompt="1"/>
          </p:nvPr>
        </p:nvSpPr>
        <p:spPr>
          <a:xfrm>
            <a:off x="365097" y="1200087"/>
            <a:ext cx="11552349" cy="57329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smtClean="0"/>
              <a:t>Click to edit bold subhead</a:t>
            </a:r>
          </a:p>
        </p:txBody>
      </p:sp>
      <p:sp>
        <p:nvSpPr>
          <p:cNvPr id="10" name="Bulleted Text"/>
          <p:cNvSpPr>
            <a:spLocks noGrp="1"/>
          </p:cNvSpPr>
          <p:nvPr>
            <p:ph type="body" sz="quarter" idx="13" hasCustomPrompt="1"/>
          </p:nvPr>
        </p:nvSpPr>
        <p:spPr>
          <a:xfrm>
            <a:off x="365098" y="2364502"/>
            <a:ext cx="11552349" cy="3230755"/>
          </a:xfrm>
          <a:prstGeom prst="rect">
            <a:avLst/>
          </a:prstGeom>
        </p:spPr>
        <p:txBody>
          <a:bodyPr/>
          <a:lstStyle>
            <a:lvl1pPr marL="914400" indent="-274320" algn="l">
              <a:buClr>
                <a:srgbClr val="BABF33"/>
              </a:buClr>
              <a:buFont typeface="Wingdings 3" panose="05040102010807070707" pitchFamily="18" charset="2"/>
              <a:buChar char=""/>
              <a:defRPr sz="2400">
                <a:solidFill>
                  <a:schemeClr val="tx1"/>
                </a:solidFill>
              </a:defRPr>
            </a:lvl1pPr>
            <a:lvl2pPr>
              <a:defRPr sz="2000"/>
            </a:lvl2pPr>
          </a:lstStyle>
          <a:p>
            <a:pPr lvl="1"/>
            <a:r>
              <a:rPr lang="en-US" dirty="0" smtClean="0"/>
              <a:t>Second level</a:t>
            </a:r>
          </a:p>
        </p:txBody>
      </p:sp>
      <p:sp>
        <p:nvSpPr>
          <p:cNvPr id="11"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smtClean="0"/>
              <a:t>Click to edit Master title style</a:t>
            </a:r>
            <a:endParaRPr lang="en-US" dirty="0"/>
          </a:p>
        </p:txBody>
      </p:sp>
      <p:cxnSp>
        <p:nvCxnSpPr>
          <p:cNvPr id="14" name="Title Page Rule Line"/>
          <p:cNvCxnSpPr/>
          <p:nvPr/>
        </p:nvCxnSpPr>
        <p:spPr>
          <a:xfrm>
            <a:off x="365097" y="106154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5" name="Body Text 3-col"/>
          <p:cNvSpPr>
            <a:spLocks noGrp="1"/>
          </p:cNvSpPr>
          <p:nvPr>
            <p:ph type="body" sz="quarter" idx="11" hasCustomPrompt="1"/>
          </p:nvPr>
        </p:nvSpPr>
        <p:spPr>
          <a:xfrm>
            <a:off x="365097" y="1801085"/>
            <a:ext cx="11560739" cy="554181"/>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smtClean="0"/>
              <a:t>Click to edit 3-column text</a:t>
            </a:r>
          </a:p>
        </p:txBody>
      </p:sp>
    </p:spTree>
    <p:extLst>
      <p:ext uri="{BB962C8B-B14F-4D97-AF65-F5344CB8AC3E}">
        <p14:creationId xmlns:p14="http://schemas.microsoft.com/office/powerpoint/2010/main" val="148973415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rand DHHS Indent Bullets alt">
    <p:spTree>
      <p:nvGrpSpPr>
        <p:cNvPr id="1" name=""/>
        <p:cNvGrpSpPr/>
        <p:nvPr/>
      </p:nvGrpSpPr>
      <p:grpSpPr>
        <a:xfrm>
          <a:off x="0" y="0"/>
          <a:ext cx="0" cy="0"/>
          <a:chOff x="0" y="0"/>
          <a:chExt cx="0" cy="0"/>
        </a:xfrm>
      </p:grpSpPr>
      <p:sp>
        <p:nvSpPr>
          <p:cNvPr id="10" name="Bulleted Text"/>
          <p:cNvSpPr>
            <a:spLocks noGrp="1"/>
          </p:cNvSpPr>
          <p:nvPr>
            <p:ph type="body" sz="quarter" idx="13" hasCustomPrompt="1"/>
          </p:nvPr>
        </p:nvSpPr>
        <p:spPr>
          <a:xfrm>
            <a:off x="365098" y="1740925"/>
            <a:ext cx="11552349" cy="3810789"/>
          </a:xfrm>
          <a:prstGeom prst="rect">
            <a:avLst/>
          </a:prstGeom>
        </p:spPr>
        <p:txBody>
          <a:bodyPr/>
          <a:lstStyle>
            <a:lvl1pPr marL="914400" indent="-274320" algn="l">
              <a:buClr>
                <a:srgbClr val="BABF33"/>
              </a:buClr>
              <a:buFont typeface="Wingdings 3" panose="05040102010807070707" pitchFamily="18" charset="2"/>
              <a:buChar char=""/>
              <a:tabLst>
                <a:tab pos="182880" algn="l"/>
              </a:tabLst>
              <a:defRPr sz="2800">
                <a:solidFill>
                  <a:schemeClr val="tx1"/>
                </a:solidFill>
              </a:defRPr>
            </a:lvl1pPr>
            <a:lvl2pPr defTabSz="1828800">
              <a:defRPr sz="2000"/>
            </a:lvl2pPr>
            <a:lvl4pPr marL="1371600" indent="-274320">
              <a:spcBef>
                <a:spcPts val="1000"/>
              </a:spcBef>
              <a:buClr>
                <a:srgbClr val="BABF33"/>
              </a:buClr>
              <a:defRPr/>
            </a:lvl4pPr>
          </a:lstStyle>
          <a:p>
            <a:pPr lvl="1"/>
            <a:r>
              <a:rPr lang="en-US" dirty="0" smtClean="0"/>
              <a:t>Second level</a:t>
            </a:r>
          </a:p>
        </p:txBody>
      </p:sp>
      <p:sp>
        <p:nvSpPr>
          <p:cNvPr id="8" name="Title 1"/>
          <p:cNvSpPr>
            <a:spLocks noGrp="1"/>
          </p:cNvSpPr>
          <p:nvPr>
            <p:ph type="title"/>
          </p:nvPr>
        </p:nvSpPr>
        <p:spPr>
          <a:xfrm>
            <a:off x="365097" y="365126"/>
            <a:ext cx="11552349" cy="696420"/>
          </a:xfrm>
          <a:prstGeom prst="rect">
            <a:avLst/>
          </a:prstGeom>
        </p:spPr>
        <p:txBody>
          <a:bodyPr/>
          <a:lstStyle>
            <a:lvl1pPr algn="l">
              <a:defRPr sz="3600"/>
            </a:lvl1pPr>
          </a:lstStyle>
          <a:p>
            <a:r>
              <a:rPr lang="en-US" smtClean="0"/>
              <a:t>Click to edit Master title style</a:t>
            </a:r>
            <a:endParaRPr lang="en-US" dirty="0"/>
          </a:p>
        </p:txBody>
      </p:sp>
      <p:cxnSp>
        <p:nvCxnSpPr>
          <p:cNvPr id="12" name="Title Page Rule Line"/>
          <p:cNvCxnSpPr/>
          <p:nvPr/>
        </p:nvCxnSpPr>
        <p:spPr>
          <a:xfrm>
            <a:off x="373487" y="1159110"/>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3" name="Body Text 3-col"/>
          <p:cNvSpPr>
            <a:spLocks noGrp="1"/>
          </p:cNvSpPr>
          <p:nvPr>
            <p:ph type="body" sz="quarter" idx="11" hasCustomPrompt="1"/>
          </p:nvPr>
        </p:nvSpPr>
        <p:spPr>
          <a:xfrm>
            <a:off x="365097" y="1234450"/>
            <a:ext cx="11560739" cy="486552"/>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smtClean="0"/>
              <a:t>Click to edit 2-column</a:t>
            </a:r>
          </a:p>
        </p:txBody>
      </p:sp>
    </p:spTree>
    <p:extLst>
      <p:ext uri="{BB962C8B-B14F-4D97-AF65-F5344CB8AC3E}">
        <p14:creationId xmlns:p14="http://schemas.microsoft.com/office/powerpoint/2010/main" val="320498767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rand DHHS Photo Layout">
    <p:spTree>
      <p:nvGrpSpPr>
        <p:cNvPr id="1" name=""/>
        <p:cNvGrpSpPr/>
        <p:nvPr/>
      </p:nvGrpSpPr>
      <p:grpSpPr>
        <a:xfrm>
          <a:off x="0" y="0"/>
          <a:ext cx="0" cy="0"/>
          <a:chOff x="0" y="0"/>
          <a:chExt cx="0" cy="0"/>
        </a:xfrm>
      </p:grpSpPr>
      <p:sp>
        <p:nvSpPr>
          <p:cNvPr id="5" name="Smaller Body Text"/>
          <p:cNvSpPr>
            <a:spLocks noGrp="1"/>
          </p:cNvSpPr>
          <p:nvPr>
            <p:ph type="body" sz="quarter" idx="11" hasCustomPrompt="1"/>
          </p:nvPr>
        </p:nvSpPr>
        <p:spPr>
          <a:xfrm>
            <a:off x="373488" y="1238132"/>
            <a:ext cx="4178022" cy="4907973"/>
          </a:xfrm>
          <a:prstGeom prst="rect">
            <a:avLst/>
          </a:prstGeom>
        </p:spPr>
        <p:txBody>
          <a:bodyPr>
            <a:normAutofit/>
          </a:bodyPr>
          <a:lstStyle>
            <a:lvl1pPr marL="0" indent="0" algn="l">
              <a:buNone/>
              <a:defRPr sz="2000">
                <a:solidFill>
                  <a:schemeClr val="tx1"/>
                </a:solidFill>
              </a:defRPr>
            </a:lvl1pPr>
          </a:lstStyle>
          <a:p>
            <a:pPr lvl="0"/>
            <a:r>
              <a:rPr lang="en-US" dirty="0" smtClean="0"/>
              <a:t>Click to edit text</a:t>
            </a:r>
          </a:p>
        </p:txBody>
      </p:sp>
      <p:sp>
        <p:nvSpPr>
          <p:cNvPr id="13" name="Picture Placeholder 12"/>
          <p:cNvSpPr>
            <a:spLocks noGrp="1"/>
          </p:cNvSpPr>
          <p:nvPr>
            <p:ph type="pic" sz="quarter" idx="12"/>
          </p:nvPr>
        </p:nvSpPr>
        <p:spPr>
          <a:xfrm>
            <a:off x="7043895" y="1238132"/>
            <a:ext cx="4808380" cy="3988210"/>
          </a:xfrm>
          <a:prstGeom prst="rect">
            <a:avLst/>
          </a:prstGeom>
        </p:spPr>
        <p:txBody>
          <a:bodyPr/>
          <a:lstStyle/>
          <a:p>
            <a:r>
              <a:rPr lang="en-US" smtClean="0"/>
              <a:t>Click icon to add picture</a:t>
            </a:r>
            <a:endParaRPr lang="en-US" dirty="0"/>
          </a:p>
        </p:txBody>
      </p:sp>
      <p:sp>
        <p:nvSpPr>
          <p:cNvPr id="15" name="Picture Placeholder 14"/>
          <p:cNvSpPr>
            <a:spLocks noGrp="1"/>
          </p:cNvSpPr>
          <p:nvPr>
            <p:ph type="pic" sz="quarter" idx="13"/>
          </p:nvPr>
        </p:nvSpPr>
        <p:spPr>
          <a:xfrm>
            <a:off x="4732338" y="1238132"/>
            <a:ext cx="2130729" cy="1966546"/>
          </a:xfrm>
          <a:prstGeom prst="rect">
            <a:avLst/>
          </a:prstGeom>
        </p:spPr>
        <p:txBody>
          <a:bodyPr/>
          <a:lstStyle/>
          <a:p>
            <a:r>
              <a:rPr lang="en-US" smtClean="0"/>
              <a:t>Click icon to add picture</a:t>
            </a:r>
            <a:endParaRPr lang="en-US"/>
          </a:p>
        </p:txBody>
      </p:sp>
      <p:sp>
        <p:nvSpPr>
          <p:cNvPr id="17" name="Picture Placeholder 16"/>
          <p:cNvSpPr>
            <a:spLocks noGrp="1"/>
          </p:cNvSpPr>
          <p:nvPr>
            <p:ph type="pic" sz="quarter" idx="14"/>
          </p:nvPr>
        </p:nvSpPr>
        <p:spPr>
          <a:xfrm>
            <a:off x="4732338" y="3374906"/>
            <a:ext cx="2160587" cy="1851435"/>
          </a:xfrm>
          <a:prstGeom prst="rect">
            <a:avLst/>
          </a:prstGeom>
        </p:spPr>
        <p:txBody>
          <a:bodyPr/>
          <a:lstStyle/>
          <a:p>
            <a:r>
              <a:rPr lang="en-US" smtClean="0"/>
              <a:t>Click icon to add picture</a:t>
            </a:r>
            <a:endParaRPr lang="en-US"/>
          </a:p>
        </p:txBody>
      </p:sp>
      <p:sp>
        <p:nvSpPr>
          <p:cNvPr id="9" name="Title 1"/>
          <p:cNvSpPr>
            <a:spLocks noGrp="1"/>
          </p:cNvSpPr>
          <p:nvPr>
            <p:ph type="title"/>
          </p:nvPr>
        </p:nvSpPr>
        <p:spPr>
          <a:xfrm>
            <a:off x="373488" y="365126"/>
            <a:ext cx="11478084" cy="696420"/>
          </a:xfrm>
          <a:prstGeom prst="rect">
            <a:avLst/>
          </a:prstGeom>
        </p:spPr>
        <p:txBody>
          <a:bodyPr>
            <a:normAutofit/>
          </a:bodyPr>
          <a:lstStyle>
            <a:lvl1pPr algn="l">
              <a:defRPr sz="3600"/>
            </a:lvl1pPr>
          </a:lstStyle>
          <a:p>
            <a:r>
              <a:rPr lang="en-US" smtClean="0"/>
              <a:t>Click to edit Master title style</a:t>
            </a:r>
            <a:endParaRPr lang="en-US" dirty="0"/>
          </a:p>
        </p:txBody>
      </p:sp>
      <p:cxnSp>
        <p:nvCxnSpPr>
          <p:cNvPr id="12" name="Title Page Rule Line"/>
          <p:cNvCxnSpPr/>
          <p:nvPr/>
        </p:nvCxnSpPr>
        <p:spPr>
          <a:xfrm>
            <a:off x="373487" y="107534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406051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entered / no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16191"/>
          </a:xfrm>
          <a:prstGeom prst="rect">
            <a:avLst/>
          </a:prstGeom>
        </p:spPr>
        <p:txBody>
          <a:bodyPr/>
          <a:lstStyle>
            <a:lvl1pPr>
              <a:defRPr baseline="0">
                <a:latin typeface="+mj-lt"/>
                <a:cs typeface="Arial" panose="020B0604020202020204" pitchFamily="34" charset="0"/>
              </a:defRPr>
            </a:lvl1pPr>
          </a:lstStyle>
          <a:p>
            <a:r>
              <a:rPr lang="en-US" dirty="0" smtClean="0"/>
              <a:t>Master Headline</a:t>
            </a:r>
            <a:endParaRPr lang="en-US" dirty="0"/>
          </a:p>
        </p:txBody>
      </p:sp>
    </p:spTree>
    <p:extLst>
      <p:ext uri="{BB962C8B-B14F-4D97-AF65-F5344CB8AC3E}">
        <p14:creationId xmlns:p14="http://schemas.microsoft.com/office/powerpoint/2010/main" val="327099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rand DHHS End Slide Layout">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5690E2"/>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Click to edit Title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Click to edit Department</a:t>
            </a:r>
          </a:p>
        </p:txBody>
      </p:sp>
      <p:grpSp>
        <p:nvGrpSpPr>
          <p:cNvPr id="4" name="Group 3"/>
          <p:cNvGrpSpPr/>
          <p:nvPr/>
        </p:nvGrpSpPr>
        <p:grpSpPr>
          <a:xfrm>
            <a:off x="508289" y="6065378"/>
            <a:ext cx="1675916" cy="438850"/>
            <a:chOff x="4913982" y="5342258"/>
            <a:chExt cx="1675916" cy="463617"/>
          </a:xfrm>
          <a:effectLst>
            <a:reflection stA="41000" endPos="65000" dist="50800" dir="5400000" sy="-100000" algn="bl" rotWithShape="0"/>
          </a:effectLst>
        </p:grpSpPr>
        <p:pic>
          <p:nvPicPr>
            <p:cNvPr id="5" name="Twit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982" y="5342258"/>
              <a:ext cx="467498" cy="457200"/>
            </a:xfrm>
            <a:prstGeom prst="rect">
              <a:avLst/>
            </a:prstGeom>
          </p:spPr>
        </p:pic>
        <p:pic>
          <p:nvPicPr>
            <p:cNvPr id="6" name="You Tub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7001" y="5348675"/>
              <a:ext cx="457200" cy="457200"/>
            </a:xfrm>
            <a:prstGeom prst="rect">
              <a:avLst/>
            </a:prstGeom>
          </p:spPr>
        </p:pic>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2698" y="5342258"/>
              <a:ext cx="457200" cy="457200"/>
            </a:xfrm>
            <a:prstGeom prst="rect">
              <a:avLst/>
            </a:prstGeom>
          </p:spPr>
        </p:pic>
      </p:grpSp>
      <p:sp>
        <p:nvSpPr>
          <p:cNvPr id="11" name="Page Subhead Bold"/>
          <p:cNvSpPr>
            <a:spLocks noGrp="1"/>
          </p:cNvSpPr>
          <p:nvPr>
            <p:ph type="body" sz="quarter" idx="12" hasCustomPrompt="1"/>
          </p:nvPr>
        </p:nvSpPr>
        <p:spPr>
          <a:xfrm>
            <a:off x="838200" y="2240666"/>
            <a:ext cx="10478729" cy="469563"/>
          </a:xfrm>
          <a:prstGeom prst="rect">
            <a:avLst/>
          </a:prstGeom>
          <a:solidFill>
            <a:srgbClr val="BABF33"/>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defRPr>
            </a:lvl1pPr>
          </a:lstStyle>
          <a:p>
            <a:pPr lvl="0"/>
            <a:r>
              <a:rPr lang="en-US" dirty="0" smtClean="0"/>
              <a:t>Click to edit Contact Name</a:t>
            </a:r>
          </a:p>
        </p:txBody>
      </p:sp>
      <p:sp>
        <p:nvSpPr>
          <p:cNvPr id="13" name="Additonal Text"/>
          <p:cNvSpPr>
            <a:spLocks noGrp="1"/>
          </p:cNvSpPr>
          <p:nvPr>
            <p:ph type="body" sz="quarter" idx="13" hasCustomPrompt="1"/>
          </p:nvPr>
        </p:nvSpPr>
        <p:spPr>
          <a:xfrm>
            <a:off x="840085" y="4628162"/>
            <a:ext cx="10478729" cy="657500"/>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smtClean="0"/>
              <a:t>Click to add additional text</a:t>
            </a:r>
          </a:p>
        </p:txBody>
      </p:sp>
      <p:sp>
        <p:nvSpPr>
          <p:cNvPr id="14" name="Email Text"/>
          <p:cNvSpPr>
            <a:spLocks noGrp="1"/>
          </p:cNvSpPr>
          <p:nvPr>
            <p:ph type="body" sz="quarter" idx="14" hasCustomPrompt="1"/>
          </p:nvPr>
        </p:nvSpPr>
        <p:spPr>
          <a:xfrm>
            <a:off x="846764" y="3644144"/>
            <a:ext cx="10478729" cy="405055"/>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036080"/>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smtClean="0">
                <a:solidFill>
                  <a:schemeClr val="accent2">
                    <a:lumMod val="50000"/>
                  </a:schemeClr>
                </a:solidFill>
                <a:hlinkClick r:id="rId5"/>
              </a:rPr>
              <a:t>First.Last@nebraska.gov</a:t>
            </a:r>
            <a:endParaRPr lang="en-US" dirty="0" smtClean="0"/>
          </a:p>
        </p:txBody>
      </p:sp>
      <p:sp>
        <p:nvSpPr>
          <p:cNvPr id="16" name="Website"/>
          <p:cNvSpPr txBox="1">
            <a:spLocks/>
          </p:cNvSpPr>
          <p:nvPr/>
        </p:nvSpPr>
        <p:spPr>
          <a:xfrm>
            <a:off x="2318151" y="6123375"/>
            <a:ext cx="2148581" cy="427153"/>
          </a:xfrm>
          <a:prstGeom prst="rect">
            <a:avLst/>
          </a:prstGeom>
          <a:noFill/>
          <a:ln>
            <a:solidFill>
              <a:srgbClr val="5690E2"/>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rgbClr val="036080"/>
                </a:solidFill>
                <a:latin typeface="Gisha" panose="020B0502040204020203" pitchFamily="34" charset="-79"/>
                <a:cs typeface="Gisha" panose="020B0502040204020203" pitchFamily="34" charset="-79"/>
                <a:hlinkClick r:id="rId6"/>
              </a:rPr>
              <a:t>dhhs.ne.gov</a:t>
            </a:r>
            <a:endParaRPr lang="en-US" sz="2400" b="1" dirty="0">
              <a:solidFill>
                <a:srgbClr val="036080"/>
              </a:solidFill>
              <a:latin typeface="Gisha" panose="020B0502040204020203" pitchFamily="34" charset="-79"/>
              <a:cs typeface="Gisha" panose="020B0502040204020203" pitchFamily="34" charset="-79"/>
            </a:endParaRPr>
          </a:p>
        </p:txBody>
      </p:sp>
      <p:sp>
        <p:nvSpPr>
          <p:cNvPr id="18" name="Website"/>
          <p:cNvSpPr txBox="1">
            <a:spLocks/>
          </p:cNvSpPr>
          <p:nvPr/>
        </p:nvSpPr>
        <p:spPr>
          <a:xfrm>
            <a:off x="5012550" y="5402453"/>
            <a:ext cx="2148581" cy="438851"/>
          </a:xfrm>
          <a:prstGeom prst="rect">
            <a:avLst/>
          </a:prstGeom>
          <a:noFill/>
          <a:ln>
            <a:no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200"/>
              </a:lnSpc>
            </a:pPr>
            <a:r>
              <a:rPr lang="en-US" sz="1400" b="1" dirty="0" smtClean="0">
                <a:solidFill>
                  <a:schemeClr val="tx2"/>
                </a:solidFill>
                <a:latin typeface="Gisha" panose="020B0502040204020203" pitchFamily="34" charset="-79"/>
                <a:cs typeface="Gisha" panose="020B0502040204020203" pitchFamily="34" charset="-79"/>
              </a:rPr>
              <a:t>DHHS Helpline:</a:t>
            </a:r>
          </a:p>
          <a:p>
            <a:pPr>
              <a:lnSpc>
                <a:spcPts val="1200"/>
              </a:lnSpc>
            </a:pPr>
            <a:r>
              <a:rPr lang="en-US" sz="1050" b="0" dirty="0" smtClean="0">
                <a:solidFill>
                  <a:schemeClr val="tx2"/>
                </a:solidFill>
                <a:latin typeface="Gisha" panose="020B0502040204020203" pitchFamily="34" charset="-79"/>
                <a:cs typeface="Gisha" panose="020B0502040204020203" pitchFamily="34" charset="-79"/>
              </a:rPr>
              <a:t>800-254-4202</a:t>
            </a:r>
          </a:p>
          <a:p>
            <a:pPr>
              <a:lnSpc>
                <a:spcPts val="1200"/>
              </a:lnSpc>
            </a:pPr>
            <a:r>
              <a:rPr lang="en-US" sz="1050" b="0" dirty="0" smtClean="0">
                <a:solidFill>
                  <a:schemeClr val="tx2"/>
                </a:solidFill>
                <a:latin typeface="Gisha" panose="020B0502040204020203" pitchFamily="34" charset="-79"/>
                <a:cs typeface="Gisha" panose="020B0502040204020203" pitchFamily="34" charset="-79"/>
              </a:rPr>
              <a:t>DHHS.helpline@Nebraska.gov</a:t>
            </a:r>
          </a:p>
        </p:txBody>
      </p:sp>
      <p:sp>
        <p:nvSpPr>
          <p:cNvPr id="15" name="Phone"/>
          <p:cNvSpPr txBox="1"/>
          <p:nvPr/>
        </p:nvSpPr>
        <p:spPr>
          <a:xfrm>
            <a:off x="846763" y="4109007"/>
            <a:ext cx="10478729" cy="461665"/>
          </a:xfrm>
          <a:prstGeom prst="rect">
            <a:avLst/>
          </a:prstGeom>
          <a:noFill/>
        </p:spPr>
        <p:txBody>
          <a:bodyPr wrap="square" rtlCol="0">
            <a:spAutoFit/>
          </a:bodyPr>
          <a:lstStyle/>
          <a:p>
            <a:pPr algn="ctr"/>
            <a:r>
              <a:rPr lang="en-US" sz="2400" dirty="0" smtClean="0">
                <a:solidFill>
                  <a:schemeClr val="tx2"/>
                </a:solidFill>
                <a:latin typeface="Montserrat Black" panose="00000A00000000000000" pitchFamily="50" charset="0"/>
              </a:rPr>
              <a:t>000-000-0000</a:t>
            </a:r>
            <a:endParaRPr lang="en-US" sz="2400" dirty="0">
              <a:solidFill>
                <a:schemeClr val="tx2"/>
              </a:solidFill>
              <a:latin typeface="Montserrat Black" panose="00000A00000000000000" pitchFamily="50" charset="0"/>
            </a:endParaRPr>
          </a:p>
        </p:txBody>
      </p:sp>
    </p:spTree>
    <p:extLst>
      <p:ext uri="{BB962C8B-B14F-4D97-AF65-F5344CB8AC3E}">
        <p14:creationId xmlns:p14="http://schemas.microsoft.com/office/powerpoint/2010/main" val="306631617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smtClean="0"/>
              <a:t>Master title</a:t>
            </a:r>
            <a:endParaRPr lang="en-US" dirty="0"/>
          </a:p>
        </p:txBody>
      </p:sp>
    </p:spTree>
    <p:extLst>
      <p:ext uri="{BB962C8B-B14F-4D97-AF65-F5344CB8AC3E}">
        <p14:creationId xmlns:p14="http://schemas.microsoft.com/office/powerpoint/2010/main" val="149519240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eadline / Subhead / 3-column / bulleted">
    <p:spTree>
      <p:nvGrpSpPr>
        <p:cNvPr id="1" name=""/>
        <p:cNvGrpSpPr/>
        <p:nvPr/>
      </p:nvGrpSpPr>
      <p:grpSpPr>
        <a:xfrm>
          <a:off x="0" y="0"/>
          <a:ext cx="0" cy="0"/>
          <a:chOff x="0" y="0"/>
          <a:chExt cx="0" cy="0"/>
        </a:xfrm>
      </p:grpSpPr>
      <p:sp>
        <p:nvSpPr>
          <p:cNvPr id="4" name="Page Subhead Bold"/>
          <p:cNvSpPr>
            <a:spLocks noGrp="1"/>
          </p:cNvSpPr>
          <p:nvPr>
            <p:ph type="body" sz="quarter" idx="12" hasCustomPrompt="1"/>
          </p:nvPr>
        </p:nvSpPr>
        <p:spPr>
          <a:xfrm>
            <a:off x="365097" y="1081211"/>
            <a:ext cx="11552349" cy="56307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smtClean="0"/>
              <a:t>Subhead</a:t>
            </a:r>
          </a:p>
        </p:txBody>
      </p:sp>
      <p:sp>
        <p:nvSpPr>
          <p:cNvPr id="7" name="Body Text 3-col"/>
          <p:cNvSpPr>
            <a:spLocks noGrp="1"/>
          </p:cNvSpPr>
          <p:nvPr>
            <p:ph type="body" sz="quarter" idx="11" hasCustomPrompt="1"/>
          </p:nvPr>
        </p:nvSpPr>
        <p:spPr>
          <a:xfrm>
            <a:off x="365097" y="1657903"/>
            <a:ext cx="11560739" cy="4329942"/>
          </a:xfrm>
          <a:prstGeom prst="rect">
            <a:avLst/>
          </a:prstGeom>
        </p:spPr>
        <p:txBody>
          <a:bodyPr wrap="none" numCol="3" spcCol="27432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latin typeface="+mn-lt"/>
              </a:defRPr>
            </a:lvl1pPr>
            <a:lvl2pPr marL="685800" indent="-228600">
              <a:buFont typeface="Arial" panose="020B0604020202020204" pitchFamily="34" charset="0"/>
              <a:buChar char="•"/>
              <a:defRPr sz="200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smtClean="0"/>
              <a:t>3-column text</a:t>
            </a:r>
          </a:p>
          <a:p>
            <a:pPr lvl="1"/>
            <a:r>
              <a:rPr lang="en-US" dirty="0" smtClean="0"/>
              <a:t>Bulleted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smtClean="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smtClean="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smtClean="0"/>
              <a:t>Headline</a:t>
            </a:r>
            <a:endParaRPr lang="en-US" dirty="0"/>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563628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Headline / 2-column bulleted 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smtClean="0"/>
              <a:t>Headline</a:t>
            </a:r>
            <a:endParaRPr lang="en-US" dirty="0"/>
          </a:p>
        </p:txBody>
      </p:sp>
      <p:sp>
        <p:nvSpPr>
          <p:cNvPr id="7" name="Body Text"/>
          <p:cNvSpPr>
            <a:spLocks noGrp="1"/>
          </p:cNvSpPr>
          <p:nvPr>
            <p:ph type="body" sz="quarter" idx="11" hasCustomPrompt="1"/>
          </p:nvPr>
        </p:nvSpPr>
        <p:spPr>
          <a:xfrm>
            <a:off x="373487" y="1073568"/>
            <a:ext cx="11552349" cy="5060532"/>
          </a:xfrm>
          <a:prstGeom prst="rect">
            <a:avLst/>
          </a:prstGeom>
        </p:spPr>
        <p:txBody>
          <a:bodyPr numCol="2" spcCol="274320"/>
          <a:lstStyle>
            <a:lvl1pPr marL="171450" indent="-171450" algn="l">
              <a:buClr>
                <a:srgbClr val="7E99A9"/>
              </a:buClr>
              <a:buFont typeface="Wingdings 3" panose="05040102010807070707" pitchFamily="18" charset="2"/>
              <a:buChar char=""/>
              <a:defRPr sz="1200">
                <a:solidFill>
                  <a:schemeClr val="tx1"/>
                </a:solidFill>
                <a:latin typeface="+mn-lt"/>
              </a:defRPr>
            </a:lvl1pPr>
          </a:lstStyle>
          <a:p>
            <a:pPr lvl="0"/>
            <a:r>
              <a:rPr lang="en-US" dirty="0" smtClean="0"/>
              <a:t>2-column</a:t>
            </a:r>
          </a:p>
        </p:txBody>
      </p:sp>
      <p:cxnSp>
        <p:nvCxnSpPr>
          <p:cNvPr id="8"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82153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036080"/>
                </a:solidFill>
                <a:latin typeface="+mn-lt"/>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Title</a:t>
            </a:r>
          </a:p>
        </p:txBody>
      </p:sp>
      <p:sp>
        <p:nvSpPr>
          <p:cNvPr id="11" name="Page Subhead Bold"/>
          <p:cNvSpPr>
            <a:spLocks noGrp="1"/>
          </p:cNvSpPr>
          <p:nvPr>
            <p:ph type="body" sz="quarter" idx="12" hasCustomPrompt="1"/>
          </p:nvPr>
        </p:nvSpPr>
        <p:spPr>
          <a:xfrm>
            <a:off x="838200" y="2240666"/>
            <a:ext cx="10478729" cy="469563"/>
          </a:xfrm>
          <a:prstGeom prst="rect">
            <a:avLst/>
          </a:prstGeom>
          <a:solidFill>
            <a:srgbClr val="036080"/>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latin typeface="+mj-lt"/>
              </a:defRPr>
            </a:lvl1pPr>
          </a:lstStyle>
          <a:p>
            <a:pPr lvl="0"/>
            <a:r>
              <a:rPr lang="en-US" dirty="0" smtClean="0"/>
              <a:t>Contact Name</a:t>
            </a:r>
          </a:p>
        </p:txBody>
      </p:sp>
      <p:sp>
        <p:nvSpPr>
          <p:cNvPr id="13" name="Additonal Text"/>
          <p:cNvSpPr>
            <a:spLocks noGrp="1"/>
          </p:cNvSpPr>
          <p:nvPr>
            <p:ph type="body" sz="quarter" idx="13" hasCustomPrompt="1"/>
          </p:nvPr>
        </p:nvSpPr>
        <p:spPr>
          <a:xfrm>
            <a:off x="840085" y="4610335"/>
            <a:ext cx="10478729" cy="765965"/>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smtClean="0"/>
              <a:t>Click to add additional text</a:t>
            </a:r>
          </a:p>
        </p:txBody>
      </p:sp>
      <p:sp>
        <p:nvSpPr>
          <p:cNvPr id="14" name="Email Text"/>
          <p:cNvSpPr>
            <a:spLocks noGrp="1"/>
          </p:cNvSpPr>
          <p:nvPr>
            <p:ph type="body" sz="quarter" idx="14" hasCustomPrompt="1"/>
          </p:nvPr>
        </p:nvSpPr>
        <p:spPr>
          <a:xfrm>
            <a:off x="846764" y="3585624"/>
            <a:ext cx="10478729" cy="463576"/>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smtClean="0">
                <a:solidFill>
                  <a:schemeClr val="accent2">
                    <a:lumMod val="50000"/>
                  </a:schemeClr>
                </a:solidFill>
                <a:hlinkClick r:id="rId2"/>
              </a:rPr>
              <a:t>First.Last@nebraska.gov</a:t>
            </a:r>
            <a:endParaRPr lang="en-US" dirty="0" smtClean="0"/>
          </a:p>
        </p:txBody>
      </p:sp>
      <p:sp>
        <p:nvSpPr>
          <p:cNvPr id="16" name="Website"/>
          <p:cNvSpPr txBox="1">
            <a:spLocks/>
          </p:cNvSpPr>
          <p:nvPr/>
        </p:nvSpPr>
        <p:spPr>
          <a:xfrm>
            <a:off x="5194998" y="5431323"/>
            <a:ext cx="1788606" cy="361538"/>
          </a:xfrm>
          <a:prstGeom prst="rect">
            <a:avLst/>
          </a:prstGeom>
          <a:noFill/>
          <a:ln>
            <a:solidFill>
              <a:srgbClr val="FFC843"/>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70" baseline="0" dirty="0" smtClean="0">
                <a:solidFill>
                  <a:srgbClr val="036080"/>
                </a:solidFill>
                <a:latin typeface="+mj-lt"/>
                <a:cs typeface="Gisha" panose="020B0502040204020203" pitchFamily="34" charset="-79"/>
                <a:hlinkClick r:id="rId3"/>
              </a:rPr>
              <a:t>dhhs.ne.gov</a:t>
            </a:r>
            <a:endParaRPr lang="en-US" sz="1600" b="1" spc="70" baseline="0" dirty="0">
              <a:solidFill>
                <a:srgbClr val="036080"/>
              </a:solidFill>
              <a:latin typeface="+mj-lt"/>
              <a:cs typeface="Gisha" panose="020B0502040204020203" pitchFamily="34" charset="-79"/>
            </a:endParaRPr>
          </a:p>
        </p:txBody>
      </p:sp>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989" y="5360085"/>
            <a:ext cx="457200" cy="432776"/>
          </a:xfrm>
          <a:prstGeom prst="rect">
            <a:avLst/>
          </a:prstGeom>
          <a:effectLst/>
        </p:spPr>
      </p:pic>
      <p:sp>
        <p:nvSpPr>
          <p:cNvPr id="2" name="TextBox 1"/>
          <p:cNvSpPr txBox="1"/>
          <p:nvPr userDrawn="1"/>
        </p:nvSpPr>
        <p:spPr>
          <a:xfrm>
            <a:off x="2064425" y="5834088"/>
            <a:ext cx="769276" cy="223138"/>
          </a:xfrm>
          <a:prstGeom prst="rect">
            <a:avLst/>
          </a:prstGeom>
          <a:noFill/>
        </p:spPr>
        <p:txBody>
          <a:bodyPr wrap="square" rtlCol="0">
            <a:spAutoFit/>
          </a:bodyPr>
          <a:lstStyle/>
          <a:p>
            <a:r>
              <a:rPr lang="en-US" sz="850" kern="1200" dirty="0" smtClean="0">
                <a:solidFill>
                  <a:schemeClr val="tx1"/>
                </a:solidFill>
                <a:effectLst/>
                <a:latin typeface="+mn-lt"/>
                <a:ea typeface="+mn-ea"/>
                <a:cs typeface="+mn-cs"/>
              </a:rPr>
              <a:t>@NEDHHS</a:t>
            </a:r>
            <a:endParaRPr lang="en-US" sz="850" dirty="0"/>
          </a:p>
        </p:txBody>
      </p:sp>
      <p:pic>
        <p:nvPicPr>
          <p:cNvPr id="5" name="Twitte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976" y="5360085"/>
            <a:ext cx="467498" cy="432776"/>
          </a:xfrm>
          <a:prstGeom prst="rect">
            <a:avLst/>
          </a:prstGeom>
        </p:spPr>
      </p:pic>
      <p:sp>
        <p:nvSpPr>
          <p:cNvPr id="17" name="TextBox 16"/>
          <p:cNvSpPr txBox="1"/>
          <p:nvPr userDrawn="1"/>
        </p:nvSpPr>
        <p:spPr>
          <a:xfrm>
            <a:off x="297907" y="5834088"/>
            <a:ext cx="769276" cy="223138"/>
          </a:xfrm>
          <a:prstGeom prst="rect">
            <a:avLst/>
          </a:prstGeom>
          <a:noFill/>
        </p:spPr>
        <p:txBody>
          <a:bodyPr wrap="square" rtlCol="0">
            <a:spAutoFit/>
          </a:bodyPr>
          <a:lstStyle/>
          <a:p>
            <a:r>
              <a:rPr lang="en-US" sz="850" kern="1200" dirty="0" smtClean="0">
                <a:solidFill>
                  <a:schemeClr val="tx1"/>
                </a:solidFill>
                <a:effectLst/>
                <a:latin typeface="+mn-lt"/>
                <a:ea typeface="+mn-ea"/>
                <a:cs typeface="+mn-cs"/>
              </a:rPr>
              <a:t>@NEDHHS</a:t>
            </a:r>
            <a:endParaRPr lang="en-US" sz="850" dirty="0"/>
          </a:p>
        </p:txBody>
      </p:sp>
      <p:pic>
        <p:nvPicPr>
          <p:cNvPr id="6" name="You 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9525" y="5366159"/>
            <a:ext cx="457200" cy="432776"/>
          </a:xfrm>
          <a:prstGeom prst="rect">
            <a:avLst/>
          </a:prstGeom>
        </p:spPr>
      </p:pic>
      <p:sp>
        <p:nvSpPr>
          <p:cNvPr id="19" name="TextBox 18"/>
          <p:cNvSpPr txBox="1"/>
          <p:nvPr userDrawn="1"/>
        </p:nvSpPr>
        <p:spPr>
          <a:xfrm>
            <a:off x="956618" y="5834088"/>
            <a:ext cx="1213825" cy="223138"/>
          </a:xfrm>
          <a:prstGeom prst="rect">
            <a:avLst/>
          </a:prstGeom>
          <a:noFill/>
        </p:spPr>
        <p:txBody>
          <a:bodyPr wrap="square" rtlCol="0">
            <a:spAutoFit/>
          </a:bodyPr>
          <a:lstStyle/>
          <a:p>
            <a:pPr algn="ctr"/>
            <a:r>
              <a:rPr lang="en-US" sz="850" kern="1200" dirty="0" err="1" smtClean="0">
                <a:solidFill>
                  <a:schemeClr val="tx1"/>
                </a:solidFill>
                <a:effectLst/>
                <a:latin typeface="+mn-lt"/>
                <a:ea typeface="+mn-ea"/>
                <a:cs typeface="+mn-cs"/>
              </a:rPr>
              <a:t>NebraskaDHHS</a:t>
            </a:r>
            <a:endParaRPr lang="en-US" sz="850" dirty="0"/>
          </a:p>
        </p:txBody>
      </p:sp>
      <p:sp>
        <p:nvSpPr>
          <p:cNvPr id="18" name="Email Text"/>
          <p:cNvSpPr>
            <a:spLocks noGrp="1"/>
          </p:cNvSpPr>
          <p:nvPr>
            <p:ph type="body" sz="quarter" idx="15" hasCustomPrompt="1"/>
          </p:nvPr>
        </p:nvSpPr>
        <p:spPr>
          <a:xfrm>
            <a:off x="846764" y="4049200"/>
            <a:ext cx="10478729" cy="525982"/>
          </a:xfrm>
          <a:prstGeom prst="rect">
            <a:avLst/>
          </a:prstGeom>
        </p:spPr>
        <p:txBody>
          <a:bodyPr>
            <a:normAutofit/>
          </a:bodyPr>
          <a:lstStyle>
            <a:lvl1pPr marL="0" indent="0" algn="ctr">
              <a:buClr>
                <a:srgbClr val="0036C9"/>
              </a:buClr>
              <a:buFontTx/>
              <a:buNone/>
              <a:tabLst>
                <a:tab pos="182880" algn="l"/>
              </a:tabLst>
              <a:defRPr lang="en-US" sz="24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smtClean="0"/>
              <a:t>000-000-0000</a:t>
            </a:r>
          </a:p>
        </p:txBody>
      </p:sp>
    </p:spTree>
    <p:extLst>
      <p:ext uri="{BB962C8B-B14F-4D97-AF65-F5344CB8AC3E}">
        <p14:creationId xmlns:p14="http://schemas.microsoft.com/office/powerpoint/2010/main" val="285680938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4" name="Title Page Rule Line"/>
          <p:cNvCxnSpPr/>
          <p:nvPr userDrawn="1"/>
        </p:nvCxnSpPr>
        <p:spPr>
          <a:xfrm>
            <a:off x="838200" y="2443431"/>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5" name="Master Title"/>
          <p:cNvSpPr>
            <a:spLocks noGrp="1"/>
          </p:cNvSpPr>
          <p:nvPr>
            <p:ph type="title" hasCustomPrompt="1"/>
          </p:nvPr>
        </p:nvSpPr>
        <p:spPr>
          <a:xfrm>
            <a:off x="838200" y="7010"/>
            <a:ext cx="10515600" cy="2417921"/>
          </a:xfrm>
          <a:prstGeom prst="rect">
            <a:avLst/>
          </a:prstGeom>
        </p:spPr>
        <p:txBody>
          <a:bodyPr anchor="b" anchorCtr="0">
            <a:normAutofit/>
          </a:bodyPr>
          <a:lstStyle>
            <a:lvl1pPr>
              <a:defRPr sz="4400">
                <a:solidFill>
                  <a:srgbClr val="036080"/>
                </a:solidFill>
                <a:latin typeface="+mj-lt"/>
              </a:defRPr>
            </a:lvl1pPr>
          </a:lstStyle>
          <a:p>
            <a:r>
              <a:rPr lang="en-US" dirty="0" smtClean="0"/>
              <a:t>Headline</a:t>
            </a:r>
            <a:endParaRPr lang="en-US" dirty="0"/>
          </a:p>
        </p:txBody>
      </p:sp>
      <p:sp>
        <p:nvSpPr>
          <p:cNvPr id="6" name="Text Placeholder 3"/>
          <p:cNvSpPr>
            <a:spLocks noGrp="1"/>
          </p:cNvSpPr>
          <p:nvPr>
            <p:ph idx="1" hasCustomPrompt="1"/>
          </p:nvPr>
        </p:nvSpPr>
        <p:spPr>
          <a:xfrm>
            <a:off x="838200" y="2587767"/>
            <a:ext cx="10515600" cy="1925893"/>
          </a:xfrm>
          <a:prstGeom prst="rect">
            <a:avLst/>
          </a:prstGeom>
        </p:spPr>
        <p:txBody>
          <a:bodyPr vert="horz" lIns="91440" tIns="45720" rIns="91440" bIns="45720" rtlCol="0">
            <a:normAutofit/>
          </a:bodyPr>
          <a:lstStyle>
            <a:lvl1pPr algn="ctr">
              <a:defRPr sz="3200">
                <a:solidFill>
                  <a:srgbClr val="7E99A9"/>
                </a:solidFill>
                <a:latin typeface="+mn-lt"/>
                <a:ea typeface="Roboto" panose="02000000000000000000" pitchFamily="2" charset="0"/>
                <a:cs typeface="Roboto" panose="02000000000000000000" pitchFamily="2" charset="0"/>
              </a:defRPr>
            </a:lvl1pPr>
          </a:lstStyle>
          <a:p>
            <a:pPr lvl="0"/>
            <a:r>
              <a:rPr lang="en-US" dirty="0" smtClean="0"/>
              <a:t>Subtitle</a:t>
            </a:r>
          </a:p>
        </p:txBody>
      </p:sp>
    </p:spTree>
    <p:extLst>
      <p:ext uri="{BB962C8B-B14F-4D97-AF65-F5344CB8AC3E}">
        <p14:creationId xmlns:p14="http://schemas.microsoft.com/office/powerpoint/2010/main" val="3889951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 1-column text">
    <p:spTree>
      <p:nvGrpSpPr>
        <p:cNvPr id="1" name=""/>
        <p:cNvGrpSpPr/>
        <p:nvPr/>
      </p:nvGrpSpPr>
      <p:grpSpPr>
        <a:xfrm>
          <a:off x="0" y="0"/>
          <a:ext cx="0" cy="0"/>
          <a:chOff x="0" y="0"/>
          <a:chExt cx="0" cy="0"/>
        </a:xfrm>
      </p:grpSpPr>
      <p:sp>
        <p:nvSpPr>
          <p:cNvPr id="5" name="Body Text"/>
          <p:cNvSpPr>
            <a:spLocks noGrp="1"/>
          </p:cNvSpPr>
          <p:nvPr>
            <p:ph type="body" sz="quarter" idx="11" hasCustomPrompt="1"/>
          </p:nvPr>
        </p:nvSpPr>
        <p:spPr>
          <a:xfrm>
            <a:off x="373487" y="1073568"/>
            <a:ext cx="11552349" cy="5060532"/>
          </a:xfrm>
          <a:prstGeom prst="rect">
            <a:avLst/>
          </a:prstGeom>
        </p:spPr>
        <p:txBody>
          <a:bodyPr/>
          <a:lstStyle>
            <a:lvl1pPr marL="0" indent="0" algn="l">
              <a:buNone/>
              <a:defRPr sz="2000">
                <a:solidFill>
                  <a:schemeClr val="tx1"/>
                </a:solidFill>
                <a:latin typeface="+mn-lt"/>
              </a:defRPr>
            </a:lvl1pPr>
          </a:lstStyle>
          <a:p>
            <a:pPr lvl="0"/>
            <a:r>
              <a:rPr lang="en-US" dirty="0" smtClean="0"/>
              <a:t>1-column</a:t>
            </a:r>
          </a:p>
        </p:txBody>
      </p:sp>
      <p:cxnSp>
        <p:nvCxnSpPr>
          <p:cNvPr id="6"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hasCustomPrompt="1"/>
          </p:nvPr>
        </p:nvSpPr>
        <p:spPr>
          <a:xfrm>
            <a:off x="373487" y="365126"/>
            <a:ext cx="11552349" cy="696420"/>
          </a:xfrm>
          <a:prstGeom prst="rect">
            <a:avLst/>
          </a:prstGeom>
        </p:spPr>
        <p:txBody>
          <a:bodyPr>
            <a:noAutofit/>
          </a:bodyPr>
          <a:lstStyle>
            <a:lvl1pPr algn="l">
              <a:defRPr sz="3600">
                <a:latin typeface="+mj-lt"/>
              </a:defRPr>
            </a:lvl1pPr>
          </a:lstStyle>
          <a:p>
            <a:r>
              <a:rPr lang="en-US" dirty="0" smtClean="0"/>
              <a:t>Headline</a:t>
            </a:r>
            <a:endParaRPr lang="en-US" dirty="0"/>
          </a:p>
        </p:txBody>
      </p:sp>
    </p:spTree>
    <p:extLst>
      <p:ext uri="{BB962C8B-B14F-4D97-AF65-F5344CB8AC3E}">
        <p14:creationId xmlns:p14="http://schemas.microsoft.com/office/powerpoint/2010/main" val="1771265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1-column bulleted">
    <p:spTree>
      <p:nvGrpSpPr>
        <p:cNvPr id="1" name=""/>
        <p:cNvGrpSpPr/>
        <p:nvPr/>
      </p:nvGrpSpPr>
      <p:grpSpPr>
        <a:xfrm>
          <a:off x="0" y="0"/>
          <a:ext cx="0" cy="0"/>
          <a:chOff x="0" y="0"/>
          <a:chExt cx="0" cy="0"/>
        </a:xfrm>
      </p:grpSpPr>
      <p:sp>
        <p:nvSpPr>
          <p:cNvPr id="9" name="Bulleted Text"/>
          <p:cNvSpPr>
            <a:spLocks noGrp="1"/>
          </p:cNvSpPr>
          <p:nvPr>
            <p:ph type="body" sz="quarter" idx="12" hasCustomPrompt="1"/>
          </p:nvPr>
        </p:nvSpPr>
        <p:spPr>
          <a:xfrm>
            <a:off x="365098" y="1073276"/>
            <a:ext cx="11552349" cy="5060823"/>
          </a:xfrm>
          <a:prstGeom prst="rect">
            <a:avLst/>
          </a:prstGeom>
        </p:spPr>
        <p:txBody>
          <a:bodyPr lIns="0" tIns="45720" rIns="91440" spcCol="274320"/>
          <a:lstStyle>
            <a:lvl1pPr marL="457200" indent="-274320" algn="l">
              <a:lnSpc>
                <a:spcPct val="150000"/>
              </a:lnSpc>
              <a:spcBef>
                <a:spcPts val="0"/>
              </a:spcBef>
              <a:buClr>
                <a:srgbClr val="B9C8D3"/>
              </a:buClr>
              <a:buFont typeface="Wingdings 3" panose="05040102010807070707" pitchFamily="18" charset="2"/>
              <a:buChar char=""/>
              <a:defRPr lang="en-US" sz="1800" kern="1200" baseline="0" dirty="0" smtClean="0">
                <a:solidFill>
                  <a:schemeClr val="tx1"/>
                </a:solidFill>
                <a:latin typeface="+mn-lt"/>
                <a:ea typeface="Roboto" panose="02000000000000000000" pitchFamily="2" charset="0"/>
                <a:cs typeface="Roboto" panose="02000000000000000000" pitchFamily="2" charset="0"/>
              </a:defRPr>
            </a:lvl1pPr>
          </a:lstStyle>
          <a:p>
            <a:pPr lvl="0"/>
            <a:r>
              <a:rPr lang="en-US" dirty="0" smtClean="0"/>
              <a:t>1-column bulleted text</a:t>
            </a:r>
          </a:p>
        </p:txBody>
      </p:sp>
      <p:sp>
        <p:nvSpPr>
          <p:cNvPr id="10"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smtClean="0"/>
              <a:t>Headline</a:t>
            </a:r>
            <a:endParaRPr lang="en-US" dirty="0"/>
          </a:p>
        </p:txBody>
      </p:sp>
      <p:cxnSp>
        <p:nvCxnSpPr>
          <p:cNvPr id="11"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8354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 Subhead / Bulleted">
    <p:spTree>
      <p:nvGrpSpPr>
        <p:cNvPr id="1" name=""/>
        <p:cNvGrpSpPr/>
        <p:nvPr/>
      </p:nvGrpSpPr>
      <p:grpSpPr>
        <a:xfrm>
          <a:off x="0" y="0"/>
          <a:ext cx="0" cy="0"/>
          <a:chOff x="0" y="0"/>
          <a:chExt cx="0" cy="0"/>
        </a:xfrm>
      </p:grpSpPr>
      <p:sp>
        <p:nvSpPr>
          <p:cNvPr id="4" name="Bulleted Text"/>
          <p:cNvSpPr>
            <a:spLocks noGrp="1"/>
          </p:cNvSpPr>
          <p:nvPr>
            <p:ph type="body" sz="quarter" idx="11" hasCustomPrompt="1"/>
          </p:nvPr>
        </p:nvSpPr>
        <p:spPr>
          <a:xfrm>
            <a:off x="365098" y="1653828"/>
            <a:ext cx="11552349" cy="4480272"/>
          </a:xfrm>
          <a:prstGeom prst="rect">
            <a:avLst/>
          </a:prstGeom>
        </p:spPr>
        <p:txBody>
          <a:bodyPr spcCol="274320">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1400">
                <a:latin typeface="Arial" panose="020B0604020202020204" pitchFamily="34" charset="0"/>
                <a:cs typeface="Arial" panose="020B0604020202020204" pitchFamily="34" charset="0"/>
              </a:defRPr>
            </a:lvl5pPr>
          </a:lstStyle>
          <a:p>
            <a:pPr lvl="1"/>
            <a:r>
              <a:rPr lang="en-US" dirty="0" smtClean="0"/>
              <a:t>Bulleted</a:t>
            </a:r>
          </a:p>
          <a:p>
            <a:pPr lvl="2"/>
            <a:r>
              <a:rPr lang="en-US" dirty="0" smtClean="0"/>
              <a:t>Bulleted</a:t>
            </a:r>
          </a:p>
          <a:p>
            <a:pPr lvl="3"/>
            <a:r>
              <a:rPr lang="en-US" dirty="0" smtClean="0"/>
              <a:t>Bulleted</a:t>
            </a:r>
          </a:p>
          <a:p>
            <a:pPr lvl="4"/>
            <a:r>
              <a:rPr lang="en-US" dirty="0" smtClean="0"/>
              <a:t>Bulleted</a:t>
            </a:r>
            <a:endParaRPr lang="en-US" dirty="0"/>
          </a:p>
        </p:txBody>
      </p:sp>
      <p:sp>
        <p:nvSpPr>
          <p:cNvPr id="6"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smtClean="0"/>
              <a:t>Subhead</a:t>
            </a:r>
          </a:p>
        </p:txBody>
      </p:sp>
      <p:sp>
        <p:nvSpPr>
          <p:cNvPr id="8"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smtClean="0"/>
              <a:t>Headline</a:t>
            </a:r>
            <a:endParaRPr lang="en-US" dirty="0"/>
          </a:p>
        </p:txBody>
      </p:sp>
      <p:cxnSp>
        <p:nvCxnSpPr>
          <p:cNvPr id="9"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0870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 2-column / bulleted">
    <p:spTree>
      <p:nvGrpSpPr>
        <p:cNvPr id="1" name=""/>
        <p:cNvGrpSpPr/>
        <p:nvPr/>
      </p:nvGrpSpPr>
      <p:grpSpPr>
        <a:xfrm>
          <a:off x="0" y="0"/>
          <a:ext cx="0" cy="0"/>
          <a:chOff x="0" y="0"/>
          <a:chExt cx="0" cy="0"/>
        </a:xfrm>
      </p:grpSpPr>
      <p:sp>
        <p:nvSpPr>
          <p:cNvPr id="8" name="Body Text 3-col"/>
          <p:cNvSpPr>
            <a:spLocks noGrp="1"/>
          </p:cNvSpPr>
          <p:nvPr>
            <p:ph type="body" sz="quarter" idx="11" hasCustomPrompt="1"/>
          </p:nvPr>
        </p:nvSpPr>
        <p:spPr>
          <a:xfrm>
            <a:off x="365097" y="1081210"/>
            <a:ext cx="11560739" cy="4936131"/>
          </a:xfrm>
          <a:prstGeom prst="rect">
            <a:avLst/>
          </a:prstGeom>
        </p:spPr>
        <p:txBody>
          <a:bodyPr wrap="none" numCol="2" spcCol="27432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latin typeface="+mn-lt"/>
              </a:defRPr>
            </a:lvl1pPr>
            <a:lvl2pPr marL="685800" indent="-228600">
              <a:buFont typeface="Arial" panose="020B0604020202020204" pitchFamily="34" charset="0"/>
              <a:buChar char="•"/>
              <a:defRPr sz="200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smtClean="0"/>
              <a:t>2-column text</a:t>
            </a:r>
          </a:p>
          <a:p>
            <a:pPr lvl="1"/>
            <a:r>
              <a:rPr lang="en-US" dirty="0" smtClean="0"/>
              <a:t>Bulleted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smtClean="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smtClean="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smtClean="0"/>
              <a:t>Headline</a:t>
            </a:r>
            <a:endParaRPr lang="en-US" dirty="0"/>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5368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 1-column / photos">
    <p:spTree>
      <p:nvGrpSpPr>
        <p:cNvPr id="1" name=""/>
        <p:cNvGrpSpPr/>
        <p:nvPr/>
      </p:nvGrpSpPr>
      <p:grpSpPr>
        <a:xfrm>
          <a:off x="0" y="0"/>
          <a:ext cx="0" cy="0"/>
          <a:chOff x="0" y="0"/>
          <a:chExt cx="0" cy="0"/>
        </a:xfrm>
      </p:grpSpPr>
      <p:sp>
        <p:nvSpPr>
          <p:cNvPr id="4" name="Smaller Body Text"/>
          <p:cNvSpPr>
            <a:spLocks noGrp="1"/>
          </p:cNvSpPr>
          <p:nvPr>
            <p:ph type="body" sz="quarter" idx="11" hasCustomPrompt="1"/>
          </p:nvPr>
        </p:nvSpPr>
        <p:spPr>
          <a:xfrm>
            <a:off x="373488" y="1081210"/>
            <a:ext cx="4178022" cy="4955448"/>
          </a:xfrm>
          <a:prstGeom prst="rect">
            <a:avLst/>
          </a:prstGeom>
        </p:spPr>
        <p:txBody>
          <a:bodyPr spcCol="274320">
            <a:normAutofit/>
          </a:bodyPr>
          <a:lstStyle>
            <a:lvl1pPr marL="0" indent="0" algn="l">
              <a:buNone/>
              <a:defRPr sz="2000">
                <a:solidFill>
                  <a:schemeClr val="tx1"/>
                </a:solidFill>
                <a:latin typeface="+mn-lt"/>
              </a:defRPr>
            </a:lvl1pPr>
          </a:lstStyle>
          <a:p>
            <a:pPr lvl="0"/>
            <a:r>
              <a:rPr lang="en-US" dirty="0" smtClean="0"/>
              <a:t>1-column text</a:t>
            </a:r>
          </a:p>
        </p:txBody>
      </p:sp>
      <p:sp>
        <p:nvSpPr>
          <p:cNvPr id="5" name="Picture Placeholder 12"/>
          <p:cNvSpPr>
            <a:spLocks noGrp="1"/>
          </p:cNvSpPr>
          <p:nvPr>
            <p:ph type="pic" sz="quarter" idx="12" hasCustomPrompt="1"/>
          </p:nvPr>
        </p:nvSpPr>
        <p:spPr>
          <a:xfrm>
            <a:off x="7043895" y="1085118"/>
            <a:ext cx="4808380" cy="3818910"/>
          </a:xfrm>
          <a:prstGeom prst="rect">
            <a:avLst/>
          </a:prstGeom>
        </p:spPr>
        <p:txBody>
          <a:bodyPr/>
          <a:lstStyle>
            <a:lvl1pPr>
              <a:defRPr>
                <a:solidFill>
                  <a:srgbClr val="FFC843"/>
                </a:solidFill>
                <a:latin typeface="+mn-lt"/>
              </a:defRPr>
            </a:lvl1pPr>
          </a:lstStyle>
          <a:p>
            <a:r>
              <a:rPr lang="en-US" dirty="0" smtClean="0"/>
              <a:t>photo</a:t>
            </a:r>
            <a:endParaRPr lang="en-US" dirty="0"/>
          </a:p>
        </p:txBody>
      </p:sp>
      <p:sp>
        <p:nvSpPr>
          <p:cNvPr id="6" name="Picture Placeholder 14"/>
          <p:cNvSpPr>
            <a:spLocks noGrp="1"/>
          </p:cNvSpPr>
          <p:nvPr>
            <p:ph type="pic" sz="quarter" idx="13" hasCustomPrompt="1"/>
          </p:nvPr>
        </p:nvSpPr>
        <p:spPr>
          <a:xfrm>
            <a:off x="4732338" y="1085118"/>
            <a:ext cx="2130729" cy="1819288"/>
          </a:xfrm>
          <a:prstGeom prst="rect">
            <a:avLst/>
          </a:prstGeom>
        </p:spPr>
        <p:txBody>
          <a:bodyPr/>
          <a:lstStyle>
            <a:lvl1pPr>
              <a:defRPr>
                <a:solidFill>
                  <a:srgbClr val="FFC843"/>
                </a:solidFill>
                <a:latin typeface="+mn-lt"/>
              </a:defRPr>
            </a:lvl1pPr>
          </a:lstStyle>
          <a:p>
            <a:r>
              <a:rPr lang="en-US" dirty="0" smtClean="0"/>
              <a:t>photo</a:t>
            </a:r>
            <a:endParaRPr lang="en-US" dirty="0"/>
          </a:p>
        </p:txBody>
      </p:sp>
      <p:sp>
        <p:nvSpPr>
          <p:cNvPr id="7" name="Picture Placeholder 16"/>
          <p:cNvSpPr>
            <a:spLocks noGrp="1"/>
          </p:cNvSpPr>
          <p:nvPr>
            <p:ph type="pic" sz="quarter" idx="14" hasCustomPrompt="1"/>
          </p:nvPr>
        </p:nvSpPr>
        <p:spPr>
          <a:xfrm>
            <a:off x="4732338" y="3094901"/>
            <a:ext cx="2160587" cy="1809128"/>
          </a:xfrm>
          <a:prstGeom prst="rect">
            <a:avLst/>
          </a:prstGeom>
        </p:spPr>
        <p:txBody>
          <a:bodyPr/>
          <a:lstStyle>
            <a:lvl1pPr>
              <a:defRPr>
                <a:solidFill>
                  <a:srgbClr val="FFC843"/>
                </a:solidFill>
                <a:latin typeface="+mn-lt"/>
              </a:defRPr>
            </a:lvl1pPr>
          </a:lstStyle>
          <a:p>
            <a:r>
              <a:rPr lang="en-US" dirty="0" smtClean="0"/>
              <a:t>photo</a:t>
            </a:r>
            <a:endParaRPr lang="en-US" dirty="0"/>
          </a:p>
        </p:txBody>
      </p:sp>
      <p:sp>
        <p:nvSpPr>
          <p:cNvPr id="8" name="Title 1"/>
          <p:cNvSpPr>
            <a:spLocks noGrp="1"/>
          </p:cNvSpPr>
          <p:nvPr>
            <p:ph type="title" hasCustomPrompt="1"/>
          </p:nvPr>
        </p:nvSpPr>
        <p:spPr>
          <a:xfrm>
            <a:off x="373488" y="365126"/>
            <a:ext cx="11478084" cy="696420"/>
          </a:xfrm>
          <a:prstGeom prst="rect">
            <a:avLst/>
          </a:prstGeom>
        </p:spPr>
        <p:txBody>
          <a:bodyPr>
            <a:normAutofit/>
          </a:bodyPr>
          <a:lstStyle>
            <a:lvl1pPr algn="l">
              <a:defRPr sz="3600">
                <a:latin typeface="+mj-lt"/>
              </a:defRPr>
            </a:lvl1pPr>
          </a:lstStyle>
          <a:p>
            <a:r>
              <a:rPr lang="en-US" dirty="0" smtClean="0"/>
              <a:t>Headline</a:t>
            </a:r>
            <a:endParaRPr lang="en-US" dirty="0"/>
          </a:p>
        </p:txBody>
      </p:sp>
      <p:cxnSp>
        <p:nvCxnSpPr>
          <p:cNvPr id="9" name="Title Page Rule Line"/>
          <p:cNvCxnSpPr/>
          <p:nvPr userDrawn="1"/>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8697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 1-column bullete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456174" y="6356350"/>
            <a:ext cx="2283542" cy="365125"/>
          </a:xfrm>
          <a:prstGeom prst="rect">
            <a:avLst/>
          </a:prstGeom>
        </p:spPr>
        <p:txBody>
          <a:bodyPr/>
          <a:lstStyle/>
          <a:p>
            <a:fld id="{07E7C557-6977-4010-A8B0-973A074F99DE}" type="slidenum">
              <a:rPr lang="en-US" smtClean="0"/>
              <a:pPr/>
              <a:t>‹#›</a:t>
            </a:fld>
            <a:endParaRPr lang="en-US" dirty="0"/>
          </a:p>
        </p:txBody>
      </p:sp>
      <p:sp>
        <p:nvSpPr>
          <p:cNvPr id="5" name="Text Placeholder 3"/>
          <p:cNvSpPr>
            <a:spLocks noGrp="1"/>
          </p:cNvSpPr>
          <p:nvPr>
            <p:ph type="body" sz="quarter" idx="11" hasCustomPrompt="1"/>
          </p:nvPr>
        </p:nvSpPr>
        <p:spPr>
          <a:xfrm>
            <a:off x="365097" y="1081210"/>
            <a:ext cx="11560739" cy="4716953"/>
          </a:xfrm>
          <a:prstGeom prst="rect">
            <a:avLst/>
          </a:prstGeom>
        </p:spPr>
        <p:txBody>
          <a:bodyPr spcCol="274320"/>
          <a:lstStyle>
            <a:lvl2pPr marL="685800" indent="-228600">
              <a:buFont typeface="Arial" panose="020B0604020202020204" pitchFamily="34" charset="0"/>
              <a:buChar char="•"/>
              <a:defRPr>
                <a:latin typeface="+mn-lt"/>
              </a:defRPr>
            </a:lvl2pPr>
            <a:lvl3pPr marL="1143000" indent="-228600">
              <a:buFont typeface="Arial" panose="020B0604020202020204" pitchFamily="34" charset="0"/>
              <a:buChar char="•"/>
              <a:defRPr>
                <a:latin typeface="+mn-lt"/>
              </a:defRPr>
            </a:lvl3pPr>
            <a:lvl4pPr marL="1600200" indent="-228600">
              <a:buFont typeface="Arial" panose="020B0604020202020204" pitchFamily="34" charset="0"/>
              <a:buChar char="•"/>
              <a:defRPr>
                <a:latin typeface="+mn-lt"/>
              </a:defRPr>
            </a:lvl4pPr>
            <a:lvl5pPr marL="2057400" indent="-228600">
              <a:buFont typeface="Arial" panose="020B0604020202020204" pitchFamily="34" charset="0"/>
              <a:buChar char="•"/>
              <a:defRPr>
                <a:latin typeface="+mn-lt"/>
              </a:defRPr>
            </a:lvl5pPr>
          </a:lstStyle>
          <a:p>
            <a:pPr lvl="1"/>
            <a:r>
              <a:rPr lang="en-US" dirty="0" smtClean="0"/>
              <a:t>Bulleted</a:t>
            </a:r>
          </a:p>
          <a:p>
            <a:pPr lvl="2"/>
            <a:r>
              <a:rPr lang="en-US" dirty="0" smtClean="0"/>
              <a:t>Bulleted</a:t>
            </a:r>
          </a:p>
          <a:p>
            <a:pPr lvl="3"/>
            <a:r>
              <a:rPr lang="en-US" dirty="0" smtClean="0"/>
              <a:t>Bulleted</a:t>
            </a:r>
          </a:p>
          <a:p>
            <a:pPr lvl="4"/>
            <a:r>
              <a:rPr lang="en-US" dirty="0" smtClean="0"/>
              <a:t>Bulleted</a:t>
            </a:r>
            <a:endParaRPr lang="en-US" dirty="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smtClean="0"/>
              <a:t>Headline</a:t>
            </a:r>
            <a:endParaRPr lang="en-US" dirty="0"/>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5810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image" Target="../media/image5.w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13" name="Rectangle 12"/>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smtClean="0">
                <a:ln>
                  <a:noFill/>
                </a:ln>
                <a:solidFill>
                  <a:srgbClr val="036080"/>
                </a:solidFill>
                <a:effectLst/>
                <a:uLnTx/>
                <a:uFillTx/>
                <a:latin typeface="Montserrat"/>
              </a:rPr>
              <a:t>Helping People Live Better Lives.</a:t>
            </a:r>
          </a:p>
        </p:txBody>
      </p:sp>
      <p:sp>
        <p:nvSpPr>
          <p:cNvPr id="8" name="Slide Number Placeholder 3"/>
          <p:cNvSpPr txBox="1">
            <a:spLocks/>
          </p:cNvSpPr>
          <p:nvPr userDrawn="1"/>
        </p:nvSpPr>
        <p:spPr>
          <a:xfrm>
            <a:off x="9456174" y="6356350"/>
            <a:ext cx="2283542"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7C557-6977-4010-A8B0-973A074F99DE}" type="slidenum">
              <a:rPr lang="en-US" sz="1100" smtClean="0"/>
              <a:pPr/>
              <a:t>‹#›</a:t>
            </a:fld>
            <a:endParaRPr lang="en-US" sz="1100" dirty="0"/>
          </a:p>
        </p:txBody>
      </p:sp>
      <p:sp>
        <p:nvSpPr>
          <p:cNvPr id="4"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Master title</a:t>
            </a:r>
            <a:endParaRPr lang="en-US" dirty="0"/>
          </a:p>
        </p:txBody>
      </p:sp>
    </p:spTree>
    <p:extLst>
      <p:ext uri="{BB962C8B-B14F-4D97-AF65-F5344CB8AC3E}">
        <p14:creationId xmlns:p14="http://schemas.microsoft.com/office/powerpoint/2010/main" val="4112078921"/>
      </p:ext>
    </p:extLst>
  </p:cSld>
  <p:clrMap bg1="lt1" tx1="dk1" bg2="lt2" tx2="dk2" accent1="accent1" accent2="accent2" accent3="accent3" accent4="accent4" accent5="accent5" accent6="accent6" hlink="hlink" folHlink="folHlink"/>
  <p:sldLayoutIdLst>
    <p:sldLayoutId id="2147483787" r:id="rId1"/>
    <p:sldLayoutId id="2147483789" r:id="rId2"/>
    <p:sldLayoutId id="2147483798" r:id="rId3"/>
    <p:sldLayoutId id="2147483790" r:id="rId4"/>
    <p:sldLayoutId id="2147483792" r:id="rId5"/>
    <p:sldLayoutId id="2147483793" r:id="rId6"/>
    <p:sldLayoutId id="2147483795" r:id="rId7"/>
    <p:sldLayoutId id="2147483796" r:id="rId8"/>
    <p:sldLayoutId id="2147483797" r:id="rId9"/>
    <p:sldLayoutId id="2147483799" r:id="rId10"/>
    <p:sldLayoutId id="2147483817" r:id="rId11"/>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400" kern="1200">
          <a:solidFill>
            <a:srgbClr val="0360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67831" y="5659880"/>
            <a:ext cx="3101912" cy="821546"/>
          </a:xfrm>
          <a:prstGeom prst="rect">
            <a:avLst/>
          </a:prstGeom>
        </p:spPr>
      </p:pic>
      <p:sp>
        <p:nvSpPr>
          <p:cNvPr id="7" name="Rectangle 6"/>
          <p:cNvSpPr/>
          <p:nvPr/>
        </p:nvSpPr>
        <p:spPr>
          <a:xfrm>
            <a:off x="4777503" y="6278948"/>
            <a:ext cx="2644790" cy="278371"/>
          </a:xfrm>
          <a:prstGeom prst="rect">
            <a:avLst/>
          </a:prstGeom>
        </p:spPr>
        <p:txBody>
          <a:bodyPr wrap="square">
            <a:spAutoFit/>
          </a:bodyPr>
          <a:lstStyle/>
          <a:p>
            <a:r>
              <a:rPr lang="en-US" sz="1200" i="1" dirty="0" smtClean="0">
                <a:solidFill>
                  <a:srgbClr val="036080"/>
                </a:solidFill>
              </a:rPr>
              <a:t>Helping People Live better Lives.</a:t>
            </a:r>
            <a:endParaRPr lang="en-US" sz="1200" i="1" dirty="0">
              <a:solidFill>
                <a:srgbClr val="036080"/>
              </a:solidFill>
            </a:endParaRPr>
          </a:p>
        </p:txBody>
      </p:sp>
      <p:pic>
        <p:nvPicPr>
          <p:cNvPr id="5" name="Pictur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67831" y="5659880"/>
            <a:ext cx="3101912" cy="821546"/>
          </a:xfrm>
          <a:prstGeom prst="rect">
            <a:avLst/>
          </a:prstGeom>
        </p:spPr>
      </p:pic>
      <p:pic>
        <p:nvPicPr>
          <p:cNvPr id="6" name="Picture 5"/>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8" name="Pictur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9" name="Rectangle 8"/>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smtClean="0">
                <a:ln>
                  <a:noFill/>
                </a:ln>
                <a:solidFill>
                  <a:srgbClr val="036080"/>
                </a:solidFill>
                <a:effectLst/>
                <a:uLnTx/>
                <a:uFillTx/>
                <a:latin typeface="Montserrat"/>
              </a:rPr>
              <a:t>Helping People Live Better Lives.</a:t>
            </a:r>
          </a:p>
        </p:txBody>
      </p:sp>
      <p:sp>
        <p:nvSpPr>
          <p:cNvPr id="10" name="Slide Number Placeholder 3"/>
          <p:cNvSpPr txBox="1">
            <a:spLocks/>
          </p:cNvSpPr>
          <p:nvPr userDrawn="1"/>
        </p:nvSpPr>
        <p:spPr>
          <a:xfrm>
            <a:off x="9456174" y="6356350"/>
            <a:ext cx="2283542"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7C557-6977-4010-A8B0-973A074F99DE}" type="slidenum">
              <a:rPr lang="en-US" sz="1100" smtClean="0"/>
              <a:pPr/>
              <a:t>‹#›</a:t>
            </a:fld>
            <a:endParaRPr lang="en-US" sz="1100" dirty="0"/>
          </a:p>
        </p:txBody>
      </p:sp>
    </p:spTree>
    <p:extLst>
      <p:ext uri="{BB962C8B-B14F-4D97-AF65-F5344CB8AC3E}">
        <p14:creationId xmlns:p14="http://schemas.microsoft.com/office/powerpoint/2010/main" val="353628318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txStyles>
    <p:titleStyle>
      <a:lvl1pPr algn="ctr" defTabSz="914400" rtl="0" eaLnBrk="1" latinLnBrk="0" hangingPunct="1">
        <a:lnSpc>
          <a:spcPct val="90000"/>
        </a:lnSpc>
        <a:spcBef>
          <a:spcPct val="0"/>
        </a:spcBef>
        <a:buNone/>
        <a:defRPr sz="4400" kern="1200" baseline="0">
          <a:ln>
            <a:noFill/>
          </a:ln>
          <a:solidFill>
            <a:srgbClr val="036080"/>
          </a:solidFill>
          <a:latin typeface="Montserrat Semi Bold" panose="00000700000000000000" pitchFamily="50" charset="0"/>
          <a:ea typeface="+mj-ea"/>
          <a:cs typeface="+mj-cs"/>
        </a:defRPr>
      </a:lvl1pPr>
    </p:titleStyle>
    <p:bodyStyle>
      <a:lvl1pPr marL="0" indent="0" algn="ctr" defTabSz="914400" rtl="0" eaLnBrk="1" latinLnBrk="0" hangingPunct="1">
        <a:lnSpc>
          <a:spcPct val="100000"/>
        </a:lnSpc>
        <a:spcBef>
          <a:spcPts val="1000"/>
        </a:spcBef>
        <a:buFont typeface="Arial" panose="020B0604020202020204" pitchFamily="34" charset="0"/>
        <a:buNone/>
        <a:defRPr sz="3200" kern="1200" baseline="0">
          <a:solidFill>
            <a:srgbClr val="BABF33"/>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B9C8D3"/>
        </a:buClr>
        <a:buFont typeface="Wingdings 3" panose="05040102010807070707" pitchFamily="18" charset="2"/>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B9C8D3"/>
        </a:buClr>
        <a:buFont typeface="Wingdings 3" panose="05040102010807070707" pitchFamily="18" charset="2"/>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016/j.jinf.2020.05.067" TargetMode="External"/><Relationship Id="rId2" Type="http://schemas.openxmlformats.org/officeDocument/2006/relationships/hyperlink" Target="https://pubmed.ncbi.nlm.nih.gov/32504745/"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hyperlink" Target="https://www.pnas.org/content/early/2020/06/10/2009637117"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https://doi.org/10.1172/jci138448"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www.centerforhealthsecurity.org/our-work/publications/developing-a-national-strategy-for-serology-antibody-testing-in-the-U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www1.nyc.gov/assets/doh/downloads/pdf/han/alert/2020/covid-19-status-of-serologic-testing.pdf" TargetMode="External"/><Relationship Id="rId5" Type="http://schemas.openxmlformats.org/officeDocument/2006/relationships/hyperlink" Target="https://www.fda.gov/medical-devices/emergency-situations-medical-devices/eua-authorized-serology-test-performance" TargetMode="External"/><Relationship Id="rId4" Type="http://schemas.openxmlformats.org/officeDocument/2006/relationships/hyperlink" Target="https://www.cdc.gov/coronavirus/2019-ncov/lab/serology-testing.htm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6037"/>
                    </a14:imgEffect>
                    <a14:imgEffect>
                      <a14:saturation sat="56000"/>
                    </a14:imgEffect>
                  </a14:imgLayer>
                </a14:imgProps>
              </a:ext>
            </a:extLst>
          </a:blip>
          <a:stretch>
            <a:fillRect/>
          </a:stretch>
        </p:blipFill>
        <p:spPr>
          <a:xfrm>
            <a:off x="0" y="0"/>
            <a:ext cx="12103100" cy="6850989"/>
          </a:xfrm>
          <a:prstGeom prst="rect">
            <a:avLst/>
          </a:prstGeom>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effectLst>
            <a:glow>
              <a:schemeClr val="accent4">
                <a:lumMod val="40000"/>
                <a:lumOff val="60000"/>
              </a:schemeClr>
            </a:glow>
            <a:outerShdw blurRad="50800" dist="50800" dir="5400000" algn="ctr" rotWithShape="0">
              <a:srgbClr val="000000"/>
            </a:outerShdw>
            <a:softEdge rad="0"/>
          </a:effectLst>
        </p:spPr>
      </p:pic>
      <p:sp>
        <p:nvSpPr>
          <p:cNvPr id="2" name="Title 1"/>
          <p:cNvSpPr>
            <a:spLocks noGrp="1"/>
          </p:cNvSpPr>
          <p:nvPr>
            <p:ph type="title"/>
          </p:nvPr>
        </p:nvSpPr>
        <p:spPr/>
        <p:txBody>
          <a:bodyPr>
            <a:normAutofit fontScale="90000"/>
          </a:bodyPr>
          <a:lstStyle/>
          <a:p>
            <a:r>
              <a:rPr lang="en-US" b="1" dirty="0">
                <a:solidFill>
                  <a:schemeClr val="bg1"/>
                </a:solidFill>
              </a:rPr>
              <a:t/>
            </a:r>
            <a:br>
              <a:rPr lang="en-US" b="1" dirty="0">
                <a:solidFill>
                  <a:schemeClr val="bg1"/>
                </a:solidFill>
              </a:rPr>
            </a:br>
            <a:r>
              <a:rPr lang="en-US" b="1" dirty="0">
                <a:solidFill>
                  <a:schemeClr val="tx1"/>
                </a:solidFill>
              </a:rPr>
              <a:t/>
            </a:r>
            <a:br>
              <a:rPr lang="en-US" b="1" dirty="0">
                <a:solidFill>
                  <a:schemeClr val="tx1"/>
                </a:solidFill>
              </a:rPr>
            </a:br>
            <a:r>
              <a:rPr lang="en-US" sz="5300" b="1" dirty="0">
                <a:ln>
                  <a:solidFill>
                    <a:schemeClr val="accent4">
                      <a:lumMod val="60000"/>
                      <a:lumOff val="40000"/>
                    </a:schemeClr>
                  </a:solidFill>
                </a:ln>
                <a:solidFill>
                  <a:schemeClr val="tx1"/>
                </a:solidFill>
              </a:rPr>
              <a:t>Covid-19 Webex Update </a:t>
            </a:r>
            <a:br>
              <a:rPr lang="en-US" sz="5300" b="1" dirty="0">
                <a:ln>
                  <a:solidFill>
                    <a:schemeClr val="accent4">
                      <a:lumMod val="60000"/>
                      <a:lumOff val="40000"/>
                    </a:schemeClr>
                  </a:solidFill>
                </a:ln>
                <a:solidFill>
                  <a:schemeClr val="tx1"/>
                </a:solidFill>
              </a:rPr>
            </a:br>
            <a:r>
              <a:rPr lang="en-US" sz="5300" b="1" dirty="0">
                <a:ln>
                  <a:solidFill>
                    <a:schemeClr val="accent4">
                      <a:lumMod val="60000"/>
                      <a:lumOff val="40000"/>
                    </a:schemeClr>
                  </a:solidFill>
                </a:ln>
                <a:solidFill>
                  <a:schemeClr val="tx1"/>
                </a:solidFill>
              </a:rPr>
              <a:t>6-17-20</a:t>
            </a:r>
            <a:endParaRPr lang="en-US" sz="5300" dirty="0">
              <a:ln>
                <a:solidFill>
                  <a:schemeClr val="accent4">
                    <a:lumMod val="60000"/>
                    <a:lumOff val="40000"/>
                  </a:schemeClr>
                </a:solidFill>
              </a:ln>
              <a:solidFill>
                <a:schemeClr val="tx1"/>
              </a:solidFill>
            </a:endParaRPr>
          </a:p>
        </p:txBody>
      </p:sp>
      <p:sp>
        <p:nvSpPr>
          <p:cNvPr id="3" name="Content Placeholder 2"/>
          <p:cNvSpPr>
            <a:spLocks noGrp="1"/>
          </p:cNvSpPr>
          <p:nvPr>
            <p:ph idx="1"/>
          </p:nvPr>
        </p:nvSpPr>
        <p:spPr>
          <a:xfrm>
            <a:off x="1676400" y="2905125"/>
            <a:ext cx="8362950" cy="2305050"/>
          </a:xfrm>
          <a:effectLst>
            <a:glow rad="139700">
              <a:schemeClr val="accent1">
                <a:satMod val="175000"/>
                <a:alpha val="40000"/>
              </a:schemeClr>
            </a:glow>
          </a:effectLst>
        </p:spPr>
        <p:txBody>
          <a:bodyPr>
            <a:normAutofit/>
          </a:bodyPr>
          <a:lstStyle/>
          <a:p>
            <a:pPr>
              <a:buNone/>
            </a:pPr>
            <a:r>
              <a:rPr lang="en-US" b="1" i="1" dirty="0" smtClean="0">
                <a:ln>
                  <a:solidFill>
                    <a:schemeClr val="tx1"/>
                  </a:solidFill>
                </a:ln>
                <a:solidFill>
                  <a:srgbClr val="FF0000"/>
                </a:solidFill>
              </a:rPr>
              <a:t>Tom Safranek, MD, State Epidemiologist</a:t>
            </a:r>
          </a:p>
          <a:p>
            <a:pPr>
              <a:buNone/>
            </a:pPr>
            <a:endParaRPr lang="en-US" b="1" dirty="0" smtClean="0">
              <a:ln>
                <a:solidFill>
                  <a:schemeClr val="tx1"/>
                </a:solidFill>
              </a:ln>
              <a:solidFill>
                <a:srgbClr val="FFFF00"/>
              </a:solidFill>
            </a:endParaRPr>
          </a:p>
          <a:p>
            <a:r>
              <a:rPr lang="en-US" b="1" i="1" dirty="0" smtClean="0">
                <a:ln>
                  <a:solidFill>
                    <a:schemeClr val="tx1"/>
                  </a:solidFill>
                </a:ln>
                <a:solidFill>
                  <a:srgbClr val="FF0000"/>
                </a:solidFill>
              </a:rPr>
              <a:t>Louis Safranek, MD, </a:t>
            </a:r>
            <a:r>
              <a:rPr lang="en-US" b="1" i="1" dirty="0" smtClean="0">
                <a:ln>
                  <a:solidFill>
                    <a:schemeClr val="tx1"/>
                  </a:solidFill>
                </a:ln>
                <a:solidFill>
                  <a:srgbClr val="FF0000"/>
                </a:solidFill>
              </a:rPr>
              <a:t>PhD, </a:t>
            </a:r>
          </a:p>
          <a:p>
            <a:pPr marL="0" indent="0">
              <a:buNone/>
            </a:pPr>
            <a:r>
              <a:rPr lang="en-US" b="1" i="1" dirty="0" smtClean="0">
                <a:ln>
                  <a:solidFill>
                    <a:schemeClr val="tx1"/>
                  </a:solidFill>
                </a:ln>
                <a:solidFill>
                  <a:srgbClr val="FF0000"/>
                </a:solidFill>
              </a:rPr>
              <a:t>Board </a:t>
            </a:r>
            <a:r>
              <a:rPr lang="en-US" b="1" i="1" dirty="0" smtClean="0">
                <a:ln>
                  <a:solidFill>
                    <a:schemeClr val="tx1"/>
                  </a:solidFill>
                </a:ln>
                <a:solidFill>
                  <a:srgbClr val="FF0000"/>
                </a:solidFill>
              </a:rPr>
              <a:t>certified specialist, Infectious Disease</a:t>
            </a:r>
            <a:endParaRPr lang="en-US" b="1" i="1" dirty="0">
              <a:ln>
                <a:solidFill>
                  <a:schemeClr val="tx1"/>
                </a:solidFill>
              </a:ln>
              <a:solidFill>
                <a:srgbClr val="FF0000"/>
              </a:solidFill>
            </a:endParaRPr>
          </a:p>
        </p:txBody>
      </p:sp>
    </p:spTree>
    <p:extLst>
      <p:ext uri="{BB962C8B-B14F-4D97-AF65-F5344CB8AC3E}">
        <p14:creationId xmlns:p14="http://schemas.microsoft.com/office/powerpoint/2010/main" val="199689957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725"/>
            <a:ext cx="11036300" cy="1325563"/>
          </a:xfrm>
        </p:spPr>
        <p:txBody>
          <a:bodyPr/>
          <a:lstStyle/>
          <a:p>
            <a:r>
              <a:rPr lang="en-US" dirty="0" smtClean="0"/>
              <a:t>Long Term Care Facility Data</a:t>
            </a:r>
            <a:endParaRPr lang="en-US" dirty="0"/>
          </a:p>
        </p:txBody>
      </p:sp>
      <p:pic>
        <p:nvPicPr>
          <p:cNvPr id="3" name="Picture 2"/>
          <p:cNvPicPr>
            <a:picLocks noChangeAspect="1"/>
          </p:cNvPicPr>
          <p:nvPr/>
        </p:nvPicPr>
        <p:blipFill>
          <a:blip r:embed="rId2"/>
          <a:stretch>
            <a:fillRect/>
          </a:stretch>
        </p:blipFill>
        <p:spPr>
          <a:xfrm>
            <a:off x="1296987" y="1447800"/>
            <a:ext cx="6843713" cy="4912290"/>
          </a:xfrm>
          <a:prstGeom prst="rect">
            <a:avLst/>
          </a:prstGeom>
        </p:spPr>
      </p:pic>
    </p:spTree>
    <p:extLst>
      <p:ext uri="{BB962C8B-B14F-4D97-AF65-F5344CB8AC3E}">
        <p14:creationId xmlns:p14="http://schemas.microsoft.com/office/powerpoint/2010/main" val="6525098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5862" y="-333375"/>
            <a:ext cx="9820275" cy="7524750"/>
          </a:xfrm>
          <a:prstGeom prst="rect">
            <a:avLst/>
          </a:prstGeom>
        </p:spPr>
      </p:pic>
    </p:spTree>
    <p:extLst>
      <p:ext uri="{BB962C8B-B14F-4D97-AF65-F5344CB8AC3E}">
        <p14:creationId xmlns:p14="http://schemas.microsoft.com/office/powerpoint/2010/main" val="13357212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313" y="88900"/>
            <a:ext cx="9018588" cy="6077567"/>
          </a:xfrm>
          <a:prstGeom prst="rect">
            <a:avLst/>
          </a:prstGeom>
        </p:spPr>
      </p:pic>
    </p:spTree>
    <p:extLst>
      <p:ext uri="{BB962C8B-B14F-4D97-AF65-F5344CB8AC3E}">
        <p14:creationId xmlns:p14="http://schemas.microsoft.com/office/powerpoint/2010/main" val="681316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9800" y="404801"/>
            <a:ext cx="8216900" cy="5541974"/>
          </a:xfrm>
          <a:prstGeom prst="rect">
            <a:avLst/>
          </a:prstGeom>
        </p:spPr>
      </p:pic>
    </p:spTree>
    <p:extLst>
      <p:ext uri="{BB962C8B-B14F-4D97-AF65-F5344CB8AC3E}">
        <p14:creationId xmlns:p14="http://schemas.microsoft.com/office/powerpoint/2010/main" val="41003417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6900" y="114012"/>
            <a:ext cx="8863012" cy="6382037"/>
          </a:xfrm>
          <a:prstGeom prst="rect">
            <a:avLst/>
          </a:prstGeom>
        </p:spPr>
      </p:pic>
    </p:spTree>
    <p:extLst>
      <p:ext uri="{BB962C8B-B14F-4D97-AF65-F5344CB8AC3E}">
        <p14:creationId xmlns:p14="http://schemas.microsoft.com/office/powerpoint/2010/main" val="11543044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4199" y="267952"/>
            <a:ext cx="8791575" cy="6272547"/>
          </a:xfrm>
          <a:prstGeom prst="rect">
            <a:avLst/>
          </a:prstGeom>
        </p:spPr>
      </p:pic>
    </p:spTree>
    <p:extLst>
      <p:ext uri="{BB962C8B-B14F-4D97-AF65-F5344CB8AC3E}">
        <p14:creationId xmlns:p14="http://schemas.microsoft.com/office/powerpoint/2010/main" val="15124316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299459"/>
            <a:ext cx="8228012" cy="6091815"/>
          </a:xfrm>
          <a:prstGeom prst="rect">
            <a:avLst/>
          </a:prstGeom>
        </p:spPr>
      </p:pic>
    </p:spTree>
    <p:extLst>
      <p:ext uri="{BB962C8B-B14F-4D97-AF65-F5344CB8AC3E}">
        <p14:creationId xmlns:p14="http://schemas.microsoft.com/office/powerpoint/2010/main" val="3602334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6599" y="270643"/>
            <a:ext cx="8561357" cy="6066657"/>
          </a:xfrm>
          <a:prstGeom prst="rect">
            <a:avLst/>
          </a:prstGeom>
        </p:spPr>
      </p:pic>
    </p:spTree>
    <p:extLst>
      <p:ext uri="{BB962C8B-B14F-4D97-AF65-F5344CB8AC3E}">
        <p14:creationId xmlns:p14="http://schemas.microsoft.com/office/powerpoint/2010/main" val="28552100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4337" y="200025"/>
            <a:ext cx="8805863" cy="6295898"/>
          </a:xfrm>
          <a:prstGeom prst="rect">
            <a:avLst/>
          </a:prstGeom>
        </p:spPr>
      </p:pic>
    </p:spTree>
    <p:extLst>
      <p:ext uri="{BB962C8B-B14F-4D97-AF65-F5344CB8AC3E}">
        <p14:creationId xmlns:p14="http://schemas.microsoft.com/office/powerpoint/2010/main" val="38414797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9087" y="177800"/>
            <a:ext cx="9028113" cy="6211474"/>
          </a:xfrm>
          <a:prstGeom prst="rect">
            <a:avLst/>
          </a:prstGeom>
        </p:spPr>
      </p:pic>
    </p:spTree>
    <p:extLst>
      <p:ext uri="{BB962C8B-B14F-4D97-AF65-F5344CB8AC3E}">
        <p14:creationId xmlns:p14="http://schemas.microsoft.com/office/powerpoint/2010/main" val="1567035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2612" y="238125"/>
            <a:ext cx="8726488" cy="6324802"/>
          </a:xfrm>
          <a:prstGeom prst="rect">
            <a:avLst/>
          </a:prstGeom>
        </p:spPr>
      </p:pic>
    </p:spTree>
    <p:extLst>
      <p:ext uri="{BB962C8B-B14F-4D97-AF65-F5344CB8AC3E}">
        <p14:creationId xmlns:p14="http://schemas.microsoft.com/office/powerpoint/2010/main" val="32735884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863" y="149225"/>
            <a:ext cx="9266238" cy="6414437"/>
          </a:xfrm>
          <a:prstGeom prst="rect">
            <a:avLst/>
          </a:prstGeom>
        </p:spPr>
      </p:pic>
    </p:spTree>
    <p:extLst>
      <p:ext uri="{BB962C8B-B14F-4D97-AF65-F5344CB8AC3E}">
        <p14:creationId xmlns:p14="http://schemas.microsoft.com/office/powerpoint/2010/main" val="26013369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4650" y="444500"/>
            <a:ext cx="8870612" cy="6108700"/>
          </a:xfrm>
          <a:prstGeom prst="rect">
            <a:avLst/>
          </a:prstGeom>
        </p:spPr>
      </p:pic>
    </p:spTree>
    <p:extLst>
      <p:ext uri="{BB962C8B-B14F-4D97-AF65-F5344CB8AC3E}">
        <p14:creationId xmlns:p14="http://schemas.microsoft.com/office/powerpoint/2010/main" val="29088874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875" y="123824"/>
            <a:ext cx="9026525" cy="6303439"/>
          </a:xfrm>
          <a:prstGeom prst="rect">
            <a:avLst/>
          </a:prstGeom>
        </p:spPr>
      </p:pic>
    </p:spTree>
    <p:extLst>
      <p:ext uri="{BB962C8B-B14F-4D97-AF65-F5344CB8AC3E}">
        <p14:creationId xmlns:p14="http://schemas.microsoft.com/office/powerpoint/2010/main" val="31866221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213" y="152400"/>
            <a:ext cx="8649072" cy="5918200"/>
          </a:xfrm>
          <a:prstGeom prst="rect">
            <a:avLst/>
          </a:prstGeom>
        </p:spPr>
      </p:pic>
    </p:spTree>
    <p:extLst>
      <p:ext uri="{BB962C8B-B14F-4D97-AF65-F5344CB8AC3E}">
        <p14:creationId xmlns:p14="http://schemas.microsoft.com/office/powerpoint/2010/main" val="41077812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3250" y="163512"/>
            <a:ext cx="8705850" cy="6266569"/>
          </a:xfrm>
          <a:prstGeom prst="rect">
            <a:avLst/>
          </a:prstGeom>
        </p:spPr>
      </p:pic>
    </p:spTree>
    <p:extLst>
      <p:ext uri="{BB962C8B-B14F-4D97-AF65-F5344CB8AC3E}">
        <p14:creationId xmlns:p14="http://schemas.microsoft.com/office/powerpoint/2010/main" val="42583630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900" y="279504"/>
            <a:ext cx="9093200" cy="6230833"/>
          </a:xfrm>
          <a:prstGeom prst="rect">
            <a:avLst/>
          </a:prstGeom>
        </p:spPr>
      </p:pic>
    </p:spTree>
    <p:extLst>
      <p:ext uri="{BB962C8B-B14F-4D97-AF65-F5344CB8AC3E}">
        <p14:creationId xmlns:p14="http://schemas.microsoft.com/office/powerpoint/2010/main" val="30752383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514113"/>
            <a:ext cx="8820150" cy="6166087"/>
          </a:xfrm>
          <a:prstGeom prst="rect">
            <a:avLst/>
          </a:prstGeom>
        </p:spPr>
      </p:pic>
    </p:spTree>
    <p:extLst>
      <p:ext uri="{BB962C8B-B14F-4D97-AF65-F5344CB8AC3E}">
        <p14:creationId xmlns:p14="http://schemas.microsoft.com/office/powerpoint/2010/main" val="31911822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169591"/>
            <a:ext cx="9358312" cy="6421709"/>
          </a:xfrm>
          <a:prstGeom prst="rect">
            <a:avLst/>
          </a:prstGeom>
        </p:spPr>
      </p:pic>
    </p:spTree>
    <p:extLst>
      <p:ext uri="{BB962C8B-B14F-4D97-AF65-F5344CB8AC3E}">
        <p14:creationId xmlns:p14="http://schemas.microsoft.com/office/powerpoint/2010/main" val="21064080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3093" y="393700"/>
            <a:ext cx="8432007" cy="5865744"/>
          </a:xfrm>
          <a:prstGeom prst="rect">
            <a:avLst/>
          </a:prstGeom>
        </p:spPr>
      </p:pic>
    </p:spTree>
    <p:extLst>
      <p:ext uri="{BB962C8B-B14F-4D97-AF65-F5344CB8AC3E}">
        <p14:creationId xmlns:p14="http://schemas.microsoft.com/office/powerpoint/2010/main" val="18189223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5599" y="284921"/>
            <a:ext cx="9039225" cy="6288157"/>
          </a:xfrm>
          <a:prstGeom prst="rect">
            <a:avLst/>
          </a:prstGeom>
        </p:spPr>
      </p:pic>
    </p:spTree>
    <p:extLst>
      <p:ext uri="{BB962C8B-B14F-4D97-AF65-F5344CB8AC3E}">
        <p14:creationId xmlns:p14="http://schemas.microsoft.com/office/powerpoint/2010/main" val="1271065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4200" y="276225"/>
            <a:ext cx="8507412" cy="6400395"/>
          </a:xfrm>
          <a:prstGeom prst="rect">
            <a:avLst/>
          </a:prstGeom>
        </p:spPr>
      </p:pic>
    </p:spTree>
    <p:extLst>
      <p:ext uri="{BB962C8B-B14F-4D97-AF65-F5344CB8AC3E}">
        <p14:creationId xmlns:p14="http://schemas.microsoft.com/office/powerpoint/2010/main" val="6476910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4338" y="115887"/>
            <a:ext cx="8730720" cy="6069013"/>
          </a:xfrm>
          <a:prstGeom prst="rect">
            <a:avLst/>
          </a:prstGeom>
        </p:spPr>
      </p:pic>
    </p:spTree>
    <p:extLst>
      <p:ext uri="{BB962C8B-B14F-4D97-AF65-F5344CB8AC3E}">
        <p14:creationId xmlns:p14="http://schemas.microsoft.com/office/powerpoint/2010/main" val="2783337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 y="246314"/>
            <a:ext cx="9201150" cy="6383086"/>
          </a:xfrm>
          <a:prstGeom prst="rect">
            <a:avLst/>
          </a:prstGeom>
        </p:spPr>
      </p:pic>
    </p:spTree>
    <p:extLst>
      <p:ext uri="{BB962C8B-B14F-4D97-AF65-F5344CB8AC3E}">
        <p14:creationId xmlns:p14="http://schemas.microsoft.com/office/powerpoint/2010/main" val="22571254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499" y="210141"/>
            <a:ext cx="9032875" cy="6225583"/>
          </a:xfrm>
          <a:prstGeom prst="rect">
            <a:avLst/>
          </a:prstGeom>
        </p:spPr>
      </p:pic>
    </p:spTree>
    <p:extLst>
      <p:ext uri="{BB962C8B-B14F-4D97-AF65-F5344CB8AC3E}">
        <p14:creationId xmlns:p14="http://schemas.microsoft.com/office/powerpoint/2010/main" val="16986892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799" y="223145"/>
            <a:ext cx="9039225" cy="6252267"/>
          </a:xfrm>
          <a:prstGeom prst="rect">
            <a:avLst/>
          </a:prstGeom>
        </p:spPr>
      </p:pic>
    </p:spTree>
    <p:extLst>
      <p:ext uri="{BB962C8B-B14F-4D97-AF65-F5344CB8AC3E}">
        <p14:creationId xmlns:p14="http://schemas.microsoft.com/office/powerpoint/2010/main" val="33900497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606562"/>
            <a:ext cx="8813800" cy="6035537"/>
          </a:xfrm>
          <a:prstGeom prst="rect">
            <a:avLst/>
          </a:prstGeom>
        </p:spPr>
      </p:pic>
    </p:spTree>
    <p:extLst>
      <p:ext uri="{BB962C8B-B14F-4D97-AF65-F5344CB8AC3E}">
        <p14:creationId xmlns:p14="http://schemas.microsoft.com/office/powerpoint/2010/main" val="10895599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11074400" cy="1143000"/>
          </a:xfrm>
        </p:spPr>
        <p:txBody>
          <a:bodyPr/>
          <a:lstStyle/>
          <a:p>
            <a:r>
              <a:rPr lang="en-US" dirty="0" smtClean="0"/>
              <a:t>Face Masks</a:t>
            </a:r>
            <a:endParaRPr lang="en-US" dirty="0"/>
          </a:p>
        </p:txBody>
      </p:sp>
      <p:sp>
        <p:nvSpPr>
          <p:cNvPr id="5" name="Content Placeholder 2"/>
          <p:cNvSpPr txBox="1">
            <a:spLocks/>
          </p:cNvSpPr>
          <p:nvPr/>
        </p:nvSpPr>
        <p:spPr>
          <a:xfrm>
            <a:off x="685800" y="1549400"/>
            <a:ext cx="109601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Continue to recommend face masks in the community.</a:t>
            </a:r>
          </a:p>
          <a:p>
            <a:r>
              <a:rPr lang="en-US" dirty="0" smtClean="0"/>
              <a:t>Any type of mask is better than none.</a:t>
            </a:r>
          </a:p>
          <a:p>
            <a:r>
              <a:rPr lang="en-US" dirty="0" smtClean="0"/>
              <a:t>Masks may provide the wearer with protection, but in addition…</a:t>
            </a:r>
          </a:p>
          <a:p>
            <a:r>
              <a:rPr lang="en-US" dirty="0" smtClean="0"/>
              <a:t>Masks may protect others in the vicinity by reducing their level of viral exposure. </a:t>
            </a:r>
          </a:p>
          <a:p>
            <a:r>
              <a:rPr lang="en-US" dirty="0" smtClean="0"/>
              <a:t>Low intensity exposures may lead to milder disease.  </a:t>
            </a:r>
            <a:endParaRPr lang="en-US" dirty="0" smtClean="0"/>
          </a:p>
        </p:txBody>
      </p:sp>
    </p:spTree>
    <p:extLst>
      <p:ext uri="{BB962C8B-B14F-4D97-AF65-F5344CB8AC3E}">
        <p14:creationId xmlns:p14="http://schemas.microsoft.com/office/powerpoint/2010/main" val="41288661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0845800" cy="1143000"/>
          </a:xfrm>
        </p:spPr>
        <p:txBody>
          <a:bodyPr/>
          <a:lstStyle/>
          <a:p>
            <a:r>
              <a:rPr lang="en-US" dirty="0" smtClean="0"/>
              <a:t>Face masks</a:t>
            </a:r>
            <a:endParaRPr lang="en-US" dirty="0"/>
          </a:p>
        </p:txBody>
      </p:sp>
      <p:sp>
        <p:nvSpPr>
          <p:cNvPr id="3" name="Content Placeholder 2"/>
          <p:cNvSpPr txBox="1">
            <a:spLocks/>
          </p:cNvSpPr>
          <p:nvPr/>
        </p:nvSpPr>
        <p:spPr>
          <a:xfrm>
            <a:off x="457200" y="1600200"/>
            <a:ext cx="113665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High SARS-CoV-2 Antibody Prevalence Among Healthcare Workers Exposed to COVID-19 Patients </a:t>
            </a:r>
          </a:p>
          <a:p>
            <a:r>
              <a:rPr lang="en-US" dirty="0" smtClean="0"/>
              <a:t>Many who were sick did not </a:t>
            </a:r>
            <a:r>
              <a:rPr lang="en-US" dirty="0" err="1" smtClean="0"/>
              <a:t>seroconvert;of</a:t>
            </a:r>
            <a:r>
              <a:rPr lang="en-US" dirty="0" smtClean="0"/>
              <a:t> those who did seroconvert, less than a quarter were sick; nasal swab testing was negative for all.</a:t>
            </a:r>
          </a:p>
          <a:p>
            <a:r>
              <a:rPr lang="en-US" dirty="0" smtClean="0"/>
              <a:t>“Our data support an essential need to wear face mask, including the disposable non-surgical face mask…”</a:t>
            </a:r>
          </a:p>
          <a:p>
            <a:r>
              <a:rPr lang="en-US" dirty="0" smtClean="0">
                <a:hlinkClick r:id="rId2"/>
              </a:rPr>
              <a:t>https://pubmed.ncbi.nlm.nih.gov/32504745/</a:t>
            </a:r>
            <a:endParaRPr lang="en-US" dirty="0" smtClean="0"/>
          </a:p>
          <a:p>
            <a:r>
              <a:rPr lang="en-US" dirty="0" smtClean="0"/>
              <a:t>DOI: </a:t>
            </a:r>
            <a:r>
              <a:rPr lang="en-US" dirty="0" smtClean="0">
                <a:hlinkClick r:id="rId3"/>
              </a:rPr>
              <a:t>10.1016/j.jinf.2020.05.067 </a:t>
            </a:r>
            <a:endParaRPr lang="en-US" dirty="0" smtClean="0"/>
          </a:p>
          <a:p>
            <a:endParaRPr lang="en-US" dirty="0"/>
          </a:p>
        </p:txBody>
      </p:sp>
    </p:spTree>
    <p:extLst>
      <p:ext uri="{BB962C8B-B14F-4D97-AF65-F5344CB8AC3E}">
        <p14:creationId xmlns:p14="http://schemas.microsoft.com/office/powerpoint/2010/main" val="15321246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1150600" cy="1143000"/>
          </a:xfrm>
        </p:spPr>
        <p:txBody>
          <a:bodyPr/>
          <a:lstStyle/>
          <a:p>
            <a:r>
              <a:rPr lang="en-US" dirty="0" smtClean="0"/>
              <a:t>Face masks</a:t>
            </a:r>
            <a:endParaRPr lang="en-US" dirty="0"/>
          </a:p>
        </p:txBody>
      </p:sp>
      <p:sp>
        <p:nvSpPr>
          <p:cNvPr id="3" name="Content Placeholder 2"/>
          <p:cNvSpPr txBox="1">
            <a:spLocks/>
          </p:cNvSpPr>
          <p:nvPr/>
        </p:nvSpPr>
        <p:spPr>
          <a:xfrm>
            <a:off x="457200" y="1417638"/>
            <a:ext cx="11150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Identifying airborne transmission as the dominant route for the spread of COVID-19</a:t>
            </a:r>
          </a:p>
          <a:p>
            <a:r>
              <a:rPr lang="en-US" dirty="0" smtClean="0">
                <a:hlinkClick r:id="rId2"/>
              </a:rPr>
              <a:t>https://www.pnas.org/content/early/2020/06/10/2009637117</a:t>
            </a:r>
            <a:endParaRPr lang="en-US" dirty="0" smtClean="0"/>
          </a:p>
          <a:p>
            <a:r>
              <a:rPr lang="en-US" dirty="0" smtClean="0"/>
              <a:t>Our analysis reveals that the difference with and without mandated face covering represents the key determinant in shaping the trends of the pandemic. This protective measure significantly reduces the number of infections. </a:t>
            </a:r>
          </a:p>
          <a:p>
            <a:r>
              <a:rPr lang="en-US" dirty="0" smtClean="0"/>
              <a:t>Social distancing, quarantine, and isolation are insufficient by themselves.</a:t>
            </a:r>
            <a:endParaRPr lang="en-US" dirty="0"/>
          </a:p>
        </p:txBody>
      </p:sp>
    </p:spTree>
    <p:extLst>
      <p:ext uri="{BB962C8B-B14F-4D97-AF65-F5344CB8AC3E}">
        <p14:creationId xmlns:p14="http://schemas.microsoft.com/office/powerpoint/2010/main" val="5376628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74638"/>
            <a:ext cx="11480800" cy="1143000"/>
          </a:xfrm>
        </p:spPr>
        <p:txBody>
          <a:bodyPr>
            <a:normAutofit/>
          </a:bodyPr>
          <a:lstStyle/>
          <a:p>
            <a:r>
              <a:rPr lang="en-US" dirty="0" smtClean="0"/>
              <a:t>Should we do repeated testing?</a:t>
            </a:r>
            <a:endParaRPr lang="en-US" dirty="0"/>
          </a:p>
        </p:txBody>
      </p:sp>
      <p:sp>
        <p:nvSpPr>
          <p:cNvPr id="3" name="Content Placeholder 2"/>
          <p:cNvSpPr txBox="1">
            <a:spLocks/>
          </p:cNvSpPr>
          <p:nvPr/>
        </p:nvSpPr>
        <p:spPr>
          <a:xfrm>
            <a:off x="647700" y="2057400"/>
            <a:ext cx="101854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Patients with a high clinical suspicion or exposure setting should undergo laboratory testing; it is appropriate to repeat the test the same day or on subsequent days if the results are initially negative and there is high suspicion or prevalence of COVID-19.</a:t>
            </a:r>
            <a:endParaRPr lang="en-US" dirty="0"/>
          </a:p>
        </p:txBody>
      </p:sp>
    </p:spTree>
    <p:extLst>
      <p:ext uri="{BB962C8B-B14F-4D97-AF65-F5344CB8AC3E}">
        <p14:creationId xmlns:p14="http://schemas.microsoft.com/office/powerpoint/2010/main" val="1972966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0541000" cy="1143000"/>
          </a:xfrm>
        </p:spPr>
        <p:txBody>
          <a:bodyPr>
            <a:normAutofit/>
          </a:bodyPr>
          <a:lstStyle/>
          <a:p>
            <a:r>
              <a:rPr lang="en-US" sz="4000" dirty="0" smtClean="0"/>
              <a:t>When should we retest positives?</a:t>
            </a:r>
            <a:endParaRPr lang="en-US" sz="4000" dirty="0"/>
          </a:p>
        </p:txBody>
      </p:sp>
      <p:sp>
        <p:nvSpPr>
          <p:cNvPr id="3" name="Content Placeholder 2"/>
          <p:cNvSpPr txBox="1">
            <a:spLocks/>
          </p:cNvSpPr>
          <p:nvPr/>
        </p:nvSpPr>
        <p:spPr>
          <a:xfrm>
            <a:off x="457200" y="2332037"/>
            <a:ext cx="113411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For patients with a positive SARS-CoV-2 molecular assay result, a repeat test earlier than 15 days after the first test is unlikely to yield a negative result. </a:t>
            </a:r>
          </a:p>
          <a:p>
            <a:r>
              <a:rPr lang="en-US" dirty="0" smtClean="0"/>
              <a:t>Whether patients who continue to be positive remain infectious is unknown, but seemingly not.</a:t>
            </a:r>
            <a:endParaRPr lang="en-US" dirty="0"/>
          </a:p>
        </p:txBody>
      </p:sp>
    </p:spTree>
    <p:extLst>
      <p:ext uri="{BB962C8B-B14F-4D97-AF65-F5344CB8AC3E}">
        <p14:creationId xmlns:p14="http://schemas.microsoft.com/office/powerpoint/2010/main" val="2554059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8175" y="188578"/>
            <a:ext cx="8709025" cy="6447172"/>
          </a:xfrm>
          <a:prstGeom prst="rect">
            <a:avLst/>
          </a:prstGeom>
        </p:spPr>
      </p:pic>
    </p:spTree>
    <p:extLst>
      <p:ext uri="{BB962C8B-B14F-4D97-AF65-F5344CB8AC3E}">
        <p14:creationId xmlns:p14="http://schemas.microsoft.com/office/powerpoint/2010/main" val="36012345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1600200"/>
            <a:ext cx="112014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For patients with a positive SARS-CoV-2 molecular assay result, a repeat test earlier than 15 days after the first test is unlikely to yield a negative result. </a:t>
            </a:r>
          </a:p>
          <a:p>
            <a:r>
              <a:rPr lang="en-US" dirty="0" smtClean="0"/>
              <a:t>Whether patients who continue to be positive remain infectious is unknown, but seemingly not.</a:t>
            </a:r>
            <a:endParaRPr lang="en-US" dirty="0"/>
          </a:p>
        </p:txBody>
      </p:sp>
      <p:sp>
        <p:nvSpPr>
          <p:cNvPr id="3" name="Title 1"/>
          <p:cNvSpPr>
            <a:spLocks noGrp="1"/>
          </p:cNvSpPr>
          <p:nvPr>
            <p:ph type="title"/>
          </p:nvPr>
        </p:nvSpPr>
        <p:spPr>
          <a:xfrm>
            <a:off x="457200" y="185738"/>
            <a:ext cx="11201400" cy="1143000"/>
          </a:xfrm>
        </p:spPr>
        <p:txBody>
          <a:bodyPr/>
          <a:lstStyle/>
          <a:p>
            <a:r>
              <a:rPr lang="en-US" dirty="0" smtClean="0"/>
              <a:t>Treatments</a:t>
            </a:r>
            <a:endParaRPr lang="en-US" dirty="0"/>
          </a:p>
        </p:txBody>
      </p:sp>
    </p:spTree>
    <p:extLst>
      <p:ext uri="{BB962C8B-B14F-4D97-AF65-F5344CB8AC3E}">
        <p14:creationId xmlns:p14="http://schemas.microsoft.com/office/powerpoint/2010/main" val="3584039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1600200"/>
            <a:ext cx="114427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Of little benefit to those critically ill or those at low risk of serious disease.</a:t>
            </a:r>
          </a:p>
          <a:p>
            <a:r>
              <a:rPr lang="en-US" dirty="0" smtClean="0"/>
              <a:t>Unknown benefit for those at risk over age 60-65.</a:t>
            </a:r>
          </a:p>
          <a:p>
            <a:r>
              <a:rPr lang="en-US" sz="2800" dirty="0" smtClean="0"/>
              <a:t>Unknown if hydroxychloroquine or other agents administered to asymptomatic, low risk, or mildly ill persons after significant exposure or a positive test reduce transmission within the community?</a:t>
            </a:r>
          </a:p>
          <a:p>
            <a:endParaRPr lang="en-US" dirty="0" smtClean="0"/>
          </a:p>
          <a:p>
            <a:endParaRPr lang="en-US" dirty="0"/>
          </a:p>
        </p:txBody>
      </p:sp>
      <p:sp>
        <p:nvSpPr>
          <p:cNvPr id="3" name="Title 1"/>
          <p:cNvSpPr>
            <a:spLocks noGrp="1"/>
          </p:cNvSpPr>
          <p:nvPr>
            <p:ph type="title"/>
          </p:nvPr>
        </p:nvSpPr>
        <p:spPr>
          <a:xfrm>
            <a:off x="457200" y="274638"/>
            <a:ext cx="11277600" cy="1143000"/>
          </a:xfrm>
        </p:spPr>
        <p:txBody>
          <a:bodyPr/>
          <a:lstStyle/>
          <a:p>
            <a:r>
              <a:rPr lang="en-US" dirty="0" err="1" smtClean="0"/>
              <a:t>Hydroxychloroquine</a:t>
            </a:r>
            <a:endParaRPr lang="en-US" dirty="0"/>
          </a:p>
        </p:txBody>
      </p:sp>
    </p:spTree>
    <p:extLst>
      <p:ext uri="{BB962C8B-B14F-4D97-AF65-F5344CB8AC3E}">
        <p14:creationId xmlns:p14="http://schemas.microsoft.com/office/powerpoint/2010/main" val="41746865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2019300"/>
            <a:ext cx="113284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Anaphylaxis with peanuts, bee stings, etc.</a:t>
            </a:r>
          </a:p>
          <a:p>
            <a:r>
              <a:rPr lang="en-US" b="1" dirty="0" err="1" smtClean="0"/>
              <a:t>Bruton's</a:t>
            </a:r>
            <a:r>
              <a:rPr lang="en-US" b="1" dirty="0" smtClean="0"/>
              <a:t> Tyrosine Kinase Inhibition Effectively Protects Against Human </a:t>
            </a:r>
            <a:r>
              <a:rPr lang="en-US" b="1" dirty="0" err="1" smtClean="0"/>
              <a:t>IgE</a:t>
            </a:r>
            <a:r>
              <a:rPr lang="en-US" b="1" dirty="0" smtClean="0"/>
              <a:t>-mediated Anaphylaxis </a:t>
            </a:r>
          </a:p>
          <a:p>
            <a:r>
              <a:rPr lang="en-US" dirty="0" smtClean="0"/>
              <a:t>PMID: </a:t>
            </a:r>
            <a:r>
              <a:rPr lang="en-US" b="1" dirty="0" smtClean="0"/>
              <a:t>32484802</a:t>
            </a:r>
            <a:r>
              <a:rPr lang="en-US" dirty="0" smtClean="0"/>
              <a:t> </a:t>
            </a:r>
          </a:p>
          <a:p>
            <a:r>
              <a:rPr lang="en-US" dirty="0" smtClean="0"/>
              <a:t>DOI: </a:t>
            </a:r>
            <a:r>
              <a:rPr lang="en-US" dirty="0" smtClean="0">
                <a:hlinkClick r:id="rId2"/>
              </a:rPr>
              <a:t>10.1172/JCI138448 </a:t>
            </a:r>
            <a:endParaRPr lang="en-US" dirty="0" smtClean="0"/>
          </a:p>
          <a:p>
            <a:endParaRPr lang="en-US" dirty="0" smtClean="0"/>
          </a:p>
          <a:p>
            <a:endParaRPr lang="en-US" dirty="0"/>
          </a:p>
        </p:txBody>
      </p:sp>
      <p:sp>
        <p:nvSpPr>
          <p:cNvPr id="4" name="Title 1"/>
          <p:cNvSpPr>
            <a:spLocks noGrp="1"/>
          </p:cNvSpPr>
          <p:nvPr>
            <p:ph type="title"/>
          </p:nvPr>
        </p:nvSpPr>
        <p:spPr>
          <a:xfrm>
            <a:off x="457200" y="274638"/>
            <a:ext cx="11328400" cy="1143000"/>
          </a:xfrm>
        </p:spPr>
        <p:txBody>
          <a:bodyPr>
            <a:normAutofit fontScale="90000"/>
          </a:bodyPr>
          <a:lstStyle/>
          <a:p>
            <a:r>
              <a:rPr lang="en-US" dirty="0"/>
              <a:t/>
            </a:r>
            <a:br>
              <a:rPr lang="en-US" dirty="0"/>
            </a:br>
            <a:r>
              <a:rPr lang="en-US" dirty="0" smtClean="0"/>
              <a:t>Not Just Peanuts</a:t>
            </a:r>
            <a:endParaRPr lang="en-US" dirty="0"/>
          </a:p>
        </p:txBody>
      </p:sp>
    </p:spTree>
    <p:extLst>
      <p:ext uri="{BB962C8B-B14F-4D97-AF65-F5344CB8AC3E}">
        <p14:creationId xmlns:p14="http://schemas.microsoft.com/office/powerpoint/2010/main" val="18457774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600200"/>
            <a:ext cx="10896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smtClean="0"/>
          </a:p>
          <a:p>
            <a:r>
              <a:rPr lang="en-US" b="1" dirty="0" smtClean="0"/>
              <a:t>Inhibition of </a:t>
            </a:r>
            <a:r>
              <a:rPr lang="en-US" b="1" dirty="0" err="1" smtClean="0"/>
              <a:t>Bruton</a:t>
            </a:r>
            <a:r>
              <a:rPr lang="en-US" b="1" dirty="0" smtClean="0"/>
              <a:t> tyrosine kinase in patients with severe COVID-19</a:t>
            </a:r>
          </a:p>
          <a:p>
            <a:endParaRPr lang="en-US" dirty="0" smtClean="0"/>
          </a:p>
          <a:p>
            <a:r>
              <a:rPr lang="en-US" i="1" dirty="0" smtClean="0"/>
              <a:t>Science Immunology </a:t>
            </a:r>
            <a:r>
              <a:rPr lang="en-US" dirty="0" smtClean="0"/>
              <a:t> 05 Jun 2020:</a:t>
            </a:r>
            <a:br>
              <a:rPr lang="en-US" dirty="0" smtClean="0"/>
            </a:br>
            <a:r>
              <a:rPr lang="en-US" dirty="0" smtClean="0"/>
              <a:t>DOI: 10.1126/sciimmunol.abd0110 </a:t>
            </a:r>
          </a:p>
          <a:p>
            <a:endParaRPr lang="en-US" dirty="0"/>
          </a:p>
        </p:txBody>
      </p:sp>
      <p:sp>
        <p:nvSpPr>
          <p:cNvPr id="4" name="Title 1"/>
          <p:cNvSpPr txBox="1">
            <a:spLocks/>
          </p:cNvSpPr>
          <p:nvPr/>
        </p:nvSpPr>
        <p:spPr>
          <a:xfrm>
            <a:off x="457200" y="274638"/>
            <a:ext cx="11099800" cy="1143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036080"/>
                </a:solidFill>
                <a:latin typeface="+mj-lt"/>
                <a:ea typeface="+mj-ea"/>
                <a:cs typeface="+mj-cs"/>
              </a:defRPr>
            </a:lvl1pPr>
          </a:lstStyle>
          <a:p>
            <a:r>
              <a:rPr lang="en-US" dirty="0" smtClean="0"/>
              <a:t>BTK inhibitors and Covid-19</a:t>
            </a:r>
            <a:endParaRPr lang="en-US" dirty="0"/>
          </a:p>
        </p:txBody>
      </p:sp>
    </p:spTree>
    <p:extLst>
      <p:ext uri="{BB962C8B-B14F-4D97-AF65-F5344CB8AC3E}">
        <p14:creationId xmlns:p14="http://schemas.microsoft.com/office/powerpoint/2010/main" val="19708683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600200"/>
            <a:ext cx="111887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Here, we describe an assay that allows direct detection and characterization of SARS-CoV-2 spike glycoprotein (S)-reactive CD4+ T cells in peripheral blood. We demonstrate the presence of S-reactive CD4+ T cells in 83% of COVID-19 patients, as well as in 34% of SARS-CoV-2 seronegative healthy donors (HD).</a:t>
            </a:r>
          </a:p>
          <a:p>
            <a:r>
              <a:rPr lang="en-US" dirty="0" smtClean="0"/>
              <a:t>https://www.medrxiv.org/content/10.1101/2020.04.17.20061440v1.full.pdf</a:t>
            </a:r>
            <a:endParaRPr lang="en-US" dirty="0"/>
          </a:p>
        </p:txBody>
      </p:sp>
      <p:sp>
        <p:nvSpPr>
          <p:cNvPr id="4" name="Title 1"/>
          <p:cNvSpPr txBox="1">
            <a:spLocks/>
          </p:cNvSpPr>
          <p:nvPr/>
        </p:nvSpPr>
        <p:spPr>
          <a:xfrm>
            <a:off x="457200" y="274638"/>
            <a:ext cx="11188700" cy="1143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036080"/>
                </a:solidFill>
                <a:latin typeface="+mj-lt"/>
                <a:ea typeface="+mj-ea"/>
                <a:cs typeface="+mj-cs"/>
              </a:defRPr>
            </a:lvl1pPr>
          </a:lstStyle>
          <a:p>
            <a:r>
              <a:rPr lang="en-US" smtClean="0"/>
              <a:t>Preexisting immune protection </a:t>
            </a:r>
            <a:endParaRPr lang="en-US" dirty="0"/>
          </a:p>
        </p:txBody>
      </p:sp>
    </p:spTree>
    <p:extLst>
      <p:ext uri="{BB962C8B-B14F-4D97-AF65-F5344CB8AC3E}">
        <p14:creationId xmlns:p14="http://schemas.microsoft.com/office/powerpoint/2010/main" val="13324494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Serology</a:t>
            </a:r>
            <a:endParaRPr lang="en-US" dirty="0"/>
          </a:p>
        </p:txBody>
      </p:sp>
    </p:spTree>
    <p:extLst>
      <p:ext uri="{BB962C8B-B14F-4D97-AF65-F5344CB8AC3E}">
        <p14:creationId xmlns:p14="http://schemas.microsoft.com/office/powerpoint/2010/main" val="34416071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Serologic tests: increasingly available </a:t>
            </a:r>
          </a:p>
          <a:p>
            <a:endParaRPr lang="en-US" b="1" dirty="0"/>
          </a:p>
          <a:p>
            <a:r>
              <a:rPr lang="en-US" b="1" dirty="0"/>
              <a:t>serologic assays have not yet been demonstrated to be useful in making clinical decisions for individual patients</a:t>
            </a:r>
          </a:p>
          <a:p>
            <a:endParaRPr lang="en-US" b="1" dirty="0"/>
          </a:p>
          <a:p>
            <a:r>
              <a:rPr lang="en-US" b="1" dirty="0"/>
              <a:t>should not be ordered for this purpose</a:t>
            </a:r>
            <a:r>
              <a:rPr lang="en-US" dirty="0"/>
              <a:t>.</a:t>
            </a:r>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337005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Detect the presence of antibodies against SARS-CoV-2 </a:t>
            </a:r>
          </a:p>
          <a:p>
            <a:r>
              <a:rPr lang="en-US" dirty="0"/>
              <a:t>Detect presence or absence of COVID-19 antibodies, or</a:t>
            </a:r>
          </a:p>
          <a:p>
            <a:r>
              <a:rPr lang="en-US" dirty="0"/>
              <a:t>Specifically detect IgM or IgG COVID-19 antibodies.</a:t>
            </a:r>
          </a:p>
          <a:p>
            <a:endParaRPr lang="en-US" dirty="0"/>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766285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develop approximately 6 to 10 days after infection </a:t>
            </a:r>
          </a:p>
          <a:p>
            <a:r>
              <a:rPr lang="en-US" dirty="0"/>
              <a:t>IgM appears to peak approximately 12 days post- infection </a:t>
            </a:r>
          </a:p>
          <a:p>
            <a:r>
              <a:rPr lang="en-US" dirty="0"/>
              <a:t>Persists for as long as 35 days then declines rapidly</a:t>
            </a:r>
          </a:p>
          <a:p>
            <a:r>
              <a:rPr lang="en-US" dirty="0"/>
              <a:t>IgG observed in patients two weeks after symptom onset</a:t>
            </a:r>
          </a:p>
          <a:p>
            <a:r>
              <a:rPr lang="en-US" dirty="0"/>
              <a:t>Peaks approximately 17 days after infection</a:t>
            </a:r>
          </a:p>
          <a:p>
            <a:r>
              <a:rPr lang="en-US" dirty="0"/>
              <a:t>Persists for at least 49 days</a:t>
            </a:r>
          </a:p>
          <a:p>
            <a:r>
              <a:rPr lang="en-US" dirty="0"/>
              <a:t>IgG has been found in patients infected with </a:t>
            </a:r>
            <a:r>
              <a:rPr lang="en-US" b="1" dirty="0"/>
              <a:t>SARS-CoV-1 (SARS)</a:t>
            </a:r>
            <a:r>
              <a:rPr lang="en-US" dirty="0"/>
              <a:t> up to 2 years after recovery.</a:t>
            </a:r>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680084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Nebraska most likely has a low prevalence of persons who have actually had COVID-19 infection</a:t>
            </a:r>
          </a:p>
          <a:p>
            <a:endParaRPr lang="en-US" dirty="0"/>
          </a:p>
          <a:p>
            <a:r>
              <a:rPr lang="en-US" dirty="0"/>
              <a:t>Varies across different segments of the state’s population</a:t>
            </a:r>
          </a:p>
          <a:p>
            <a:endParaRPr lang="en-US" dirty="0"/>
          </a:p>
          <a:p>
            <a:r>
              <a:rPr lang="en-US" dirty="0"/>
              <a:t>Overall is most likely less than 5 %. </a:t>
            </a:r>
          </a:p>
          <a:p>
            <a:endParaRPr lang="en-US" dirty="0"/>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3326859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1199" y="175933"/>
            <a:ext cx="8331201" cy="6226840"/>
          </a:xfrm>
          <a:prstGeom prst="rect">
            <a:avLst/>
          </a:prstGeom>
        </p:spPr>
      </p:pic>
    </p:spTree>
    <p:extLst>
      <p:ext uri="{BB962C8B-B14F-4D97-AF65-F5344CB8AC3E}">
        <p14:creationId xmlns:p14="http://schemas.microsoft.com/office/powerpoint/2010/main" val="14301106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Given current limitations:</a:t>
            </a:r>
          </a:p>
          <a:p>
            <a:r>
              <a:rPr lang="en-US" dirty="0"/>
              <a:t>serologic tests should not be used to diagnose acute or prior SARS-CoV-2 infection</a:t>
            </a:r>
          </a:p>
          <a:p>
            <a:r>
              <a:rPr lang="en-US" dirty="0"/>
              <a:t>should not be used in an attempt to establish immune status to SARS-CoV-2</a:t>
            </a:r>
          </a:p>
          <a:p>
            <a:r>
              <a:rPr lang="en-US" dirty="0"/>
              <a:t>Depending on the sensitivity and specificity of a particular test, they may produce false-negative or false- positive results </a:t>
            </a:r>
          </a:p>
          <a:p>
            <a:r>
              <a:rPr lang="en-US" dirty="0"/>
              <a:t>mislead individuals and incline them to abandon useful practices such as physical distancing or protective equipment such as face masks. </a:t>
            </a:r>
          </a:p>
          <a:p>
            <a:r>
              <a:rPr lang="en-US" dirty="0"/>
              <a:t>for a test with 99% specificity used in a population like Nebraska with less than 5% prevalence, 1 in every 6 positive tests will represent a false-positive result. </a:t>
            </a:r>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125731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66737" y="1152525"/>
            <a:ext cx="11058525" cy="4552950"/>
          </a:xfrm>
          <a:prstGeom prst="rect">
            <a:avLst/>
          </a:prstGeom>
        </p:spPr>
      </p:pic>
    </p:spTree>
    <p:extLst>
      <p:ext uri="{BB962C8B-B14F-4D97-AF65-F5344CB8AC3E}">
        <p14:creationId xmlns:p14="http://schemas.microsoft.com/office/powerpoint/2010/main" val="38447030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A positive serology: prior infection with SARS-CoV-2, OR </a:t>
            </a:r>
          </a:p>
          <a:p>
            <a:endParaRPr lang="en-US" dirty="0"/>
          </a:p>
          <a:p>
            <a:r>
              <a:rPr lang="en-US" dirty="0"/>
              <a:t>Nonspecific, </a:t>
            </a:r>
            <a:r>
              <a:rPr lang="en-US" b="1" dirty="0"/>
              <a:t>false-positive</a:t>
            </a:r>
            <a:r>
              <a:rPr lang="en-US" dirty="0"/>
              <a:t> reaction to an antigen unrelated to SARS-CoV-2,  (past or present infection with a coronavirus other than SARS-CoV-2)</a:t>
            </a:r>
          </a:p>
          <a:p>
            <a:endParaRPr lang="en-US" dirty="0"/>
          </a:p>
          <a:p>
            <a:r>
              <a:rPr lang="en-US" dirty="0"/>
              <a:t>Negative antibody test does not rule out SARS-CoV-2 infection (exposed individuals within estimated incubation period or the window period of illness prior to generating an antibody response (</a:t>
            </a:r>
            <a:r>
              <a:rPr lang="en-US" b="1" dirty="0"/>
              <a:t>false-negative</a:t>
            </a:r>
            <a:r>
              <a:rPr lang="en-US" dirty="0"/>
              <a:t>).</a:t>
            </a:r>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833717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presence of COVID-19 antibodies implies some level of immunity </a:t>
            </a:r>
          </a:p>
          <a:p>
            <a:endParaRPr lang="en-US" dirty="0"/>
          </a:p>
          <a:p>
            <a:r>
              <a:rPr lang="en-US" dirty="0"/>
              <a:t>uncertainty remains: does detection (or a certain titer) of SARS-CoV-2 antibodies provides immunity to future COVID-19 infections??</a:t>
            </a:r>
          </a:p>
          <a:p>
            <a:endParaRPr lang="en-US" dirty="0"/>
          </a:p>
          <a:p>
            <a:r>
              <a:rPr lang="en-US" dirty="0"/>
              <a:t>Does detection of antibodies prevent carriage/shedding of COVID-19 </a:t>
            </a:r>
          </a:p>
          <a:p>
            <a:endParaRPr lang="en-US" dirty="0"/>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660499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Laboratories and providers must be aware of FDA requirements regarding appropriate settings where specific tests can be performed.  </a:t>
            </a:r>
          </a:p>
          <a:p>
            <a:r>
              <a:rPr lang="en-US" dirty="0"/>
              <a:t>Many require moderate- or high-complexity CLIA laboratory setting,</a:t>
            </a:r>
          </a:p>
          <a:p>
            <a:r>
              <a:rPr lang="en-US" dirty="0"/>
              <a:t>should not be deployed as point-of-care tests. </a:t>
            </a:r>
          </a:p>
          <a:p>
            <a:r>
              <a:rPr lang="en-US" dirty="0"/>
              <a:t>Review the manufacturer’s instruction/package insert to determine if the test is intended for use by a laboratory approved to perform moderate- or high-complexity tests.</a:t>
            </a:r>
          </a:p>
          <a:p>
            <a:endParaRPr lang="en-US" dirty="0"/>
          </a:p>
        </p:txBody>
      </p:sp>
    </p:spTree>
    <p:extLst>
      <p:ext uri="{BB962C8B-B14F-4D97-AF65-F5344CB8AC3E}">
        <p14:creationId xmlns:p14="http://schemas.microsoft.com/office/powerpoint/2010/main" val="3801560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0487" y="2128837"/>
            <a:ext cx="12011025" cy="2600325"/>
          </a:xfrm>
          <a:prstGeom prst="rect">
            <a:avLst/>
          </a:prstGeom>
        </p:spPr>
      </p:pic>
    </p:spTree>
    <p:extLst>
      <p:ext uri="{BB962C8B-B14F-4D97-AF65-F5344CB8AC3E}">
        <p14:creationId xmlns:p14="http://schemas.microsoft.com/office/powerpoint/2010/main" val="3529924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36700" y="679450"/>
            <a:ext cx="7467600" cy="4914900"/>
          </a:xfrm>
          <a:prstGeom prst="rect">
            <a:avLst/>
          </a:prstGeom>
        </p:spPr>
      </p:pic>
    </p:spTree>
    <p:extLst>
      <p:ext uri="{BB962C8B-B14F-4D97-AF65-F5344CB8AC3E}">
        <p14:creationId xmlns:p14="http://schemas.microsoft.com/office/powerpoint/2010/main" val="38802672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Health care providers and clinical laboratories must carefully review any SARS-CoV-2 serology test kits now on the market. </a:t>
            </a:r>
          </a:p>
          <a:p>
            <a:endParaRPr lang="en-US" dirty="0"/>
          </a:p>
          <a:p>
            <a:r>
              <a:rPr lang="en-US" dirty="0"/>
              <a:t>Some FALSELY advertise Food and Drug Administration (FDA) approval and sufficient reliability for use in routine clinical practice.</a:t>
            </a:r>
          </a:p>
          <a:p>
            <a:endParaRPr lang="en-US" dirty="0"/>
          </a:p>
        </p:txBody>
      </p:sp>
    </p:spTree>
    <p:extLst>
      <p:ext uri="{BB962C8B-B14F-4D97-AF65-F5344CB8AC3E}">
        <p14:creationId xmlns:p14="http://schemas.microsoft.com/office/powerpoint/2010/main" val="484134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risks of inaccurate tests are high:</a:t>
            </a:r>
          </a:p>
          <a:p>
            <a:endParaRPr lang="en-US" dirty="0"/>
          </a:p>
          <a:p>
            <a:r>
              <a:rPr lang="en-US" dirty="0"/>
              <a:t>false-positive COVID-19 antibody test might wrongly suggest that individuals have immunity against the virus when in fact they don’t</a:t>
            </a:r>
          </a:p>
          <a:p>
            <a:r>
              <a:rPr lang="en-US" dirty="0"/>
              <a:t> </a:t>
            </a:r>
          </a:p>
          <a:p>
            <a:r>
              <a:rPr lang="en-US" dirty="0"/>
              <a:t>Leading to inappropriate and misguided behavior -- could endanger the patient and their close contacts.</a:t>
            </a:r>
          </a:p>
          <a:p>
            <a:endParaRPr lang="en-US" dirty="0"/>
          </a:p>
        </p:txBody>
      </p:sp>
    </p:spTree>
    <p:extLst>
      <p:ext uri="{BB962C8B-B14F-4D97-AF65-F5344CB8AC3E}">
        <p14:creationId xmlns:p14="http://schemas.microsoft.com/office/powerpoint/2010/main" val="2949211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Review of the COVID serology issues from Johns Hopkins:</a:t>
            </a:r>
            <a:endParaRPr lang="en-US" u="sng" dirty="0">
              <a:hlinkClick r:id="rId3"/>
            </a:endParaRPr>
          </a:p>
          <a:p>
            <a:r>
              <a:rPr lang="en-US" u="sng" dirty="0">
                <a:hlinkClick r:id="rId3"/>
              </a:rPr>
              <a:t>https://www.centerforhealthsecurity.org/our-work/publications/developing-a-national-strategy-for-serology-antibody-testing-in-the-US</a:t>
            </a:r>
            <a:endParaRPr lang="en-US" dirty="0"/>
          </a:p>
          <a:p>
            <a:r>
              <a:rPr lang="en-US" dirty="0"/>
              <a:t>  </a:t>
            </a:r>
          </a:p>
          <a:p>
            <a:r>
              <a:rPr lang="en-US" dirty="0"/>
              <a:t>CDC COVID Serology page:</a:t>
            </a:r>
          </a:p>
          <a:p>
            <a:r>
              <a:rPr lang="en-US" u="sng" dirty="0">
                <a:hlinkClick r:id="rId4"/>
              </a:rPr>
              <a:t>https://www.cdc.gov/coronavirus/2019-ncov/lab/serology-testing.html</a:t>
            </a:r>
            <a:endParaRPr lang="en-US" dirty="0"/>
          </a:p>
          <a:p>
            <a:r>
              <a:rPr lang="en-US" dirty="0"/>
              <a:t>  </a:t>
            </a:r>
          </a:p>
          <a:p>
            <a:r>
              <a:rPr lang="en-US" dirty="0"/>
              <a:t>Currently 16 COVID-19 serology tests with Emergency Use Authorization are listed on the FDA website:</a:t>
            </a:r>
          </a:p>
          <a:p>
            <a:r>
              <a:rPr lang="en-US" dirty="0"/>
              <a:t> </a:t>
            </a:r>
            <a:r>
              <a:rPr lang="en-US" u="sng" dirty="0">
                <a:hlinkClick r:id="rId5"/>
              </a:rPr>
              <a:t>https://www.fda.gov/medical-devices/emergency-situations-medical-devices/eua-authorized-serology-test-performance</a:t>
            </a:r>
            <a:endParaRPr lang="en-US" dirty="0"/>
          </a:p>
          <a:p>
            <a:r>
              <a:rPr lang="en-US" dirty="0"/>
              <a:t> </a:t>
            </a:r>
          </a:p>
          <a:p>
            <a:r>
              <a:rPr lang="en-US" dirty="0"/>
              <a:t>NYC Health Advisory on Role of COVID-19 Serology Tests: </a:t>
            </a:r>
          </a:p>
          <a:p>
            <a:r>
              <a:rPr lang="en-US" u="sng" dirty="0">
                <a:hlinkClick r:id="rId6"/>
              </a:rPr>
              <a:t>https://www1.nyc.gov/assets/doh/downloads/pdf/han/alert/2020/covid-19-status-of-serologic-testing.pdf</a:t>
            </a:r>
            <a:endParaRPr lang="en-US" dirty="0"/>
          </a:p>
          <a:p>
            <a:r>
              <a:rPr lang="en-US" u="sng" dirty="0"/>
              <a:t/>
            </a:r>
            <a:br>
              <a:rPr lang="en-US" u="sng" dirty="0"/>
            </a:br>
            <a:r>
              <a:rPr lang="en-US" dirty="0"/>
              <a:t> </a:t>
            </a:r>
          </a:p>
          <a:p>
            <a:endParaRPr lang="en-US" dirty="0"/>
          </a:p>
        </p:txBody>
      </p:sp>
      <p:sp>
        <p:nvSpPr>
          <p:cNvPr id="3" name="Title 2"/>
          <p:cNvSpPr>
            <a:spLocks noGrp="1"/>
          </p:cNvSpPr>
          <p:nvPr>
            <p:ph type="title"/>
          </p:nvPr>
        </p:nvSpPr>
        <p:spPr/>
        <p:txBody>
          <a:bodyPr/>
          <a:lstStyle/>
          <a:p>
            <a:r>
              <a:rPr lang="en-US" dirty="0" smtClean="0"/>
              <a:t>resources</a:t>
            </a:r>
            <a:endParaRPr lang="en-US" dirty="0"/>
          </a:p>
        </p:txBody>
      </p:sp>
    </p:spTree>
    <p:extLst>
      <p:ext uri="{BB962C8B-B14F-4D97-AF65-F5344CB8AC3E}">
        <p14:creationId xmlns:p14="http://schemas.microsoft.com/office/powerpoint/2010/main" val="1750650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2600" y="130832"/>
            <a:ext cx="8504237" cy="6314418"/>
          </a:xfrm>
          <a:prstGeom prst="rect">
            <a:avLst/>
          </a:prstGeom>
        </p:spPr>
      </p:pic>
    </p:spTree>
    <p:extLst>
      <p:ext uri="{BB962C8B-B14F-4D97-AF65-F5344CB8AC3E}">
        <p14:creationId xmlns:p14="http://schemas.microsoft.com/office/powerpoint/2010/main" val="41891500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241012"/>
            <a:ext cx="8341002" cy="6197887"/>
          </a:xfrm>
          <a:prstGeom prst="rect">
            <a:avLst/>
          </a:prstGeom>
        </p:spPr>
      </p:pic>
    </p:spTree>
    <p:extLst>
      <p:ext uri="{BB962C8B-B14F-4D97-AF65-F5344CB8AC3E}">
        <p14:creationId xmlns:p14="http://schemas.microsoft.com/office/powerpoint/2010/main" val="8120836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0362" y="158750"/>
            <a:ext cx="11564938" cy="6526442"/>
          </a:xfrm>
          <a:prstGeom prst="rect">
            <a:avLst/>
          </a:prstGeom>
        </p:spPr>
      </p:pic>
    </p:spTree>
    <p:extLst>
      <p:ext uri="{BB962C8B-B14F-4D97-AF65-F5344CB8AC3E}">
        <p14:creationId xmlns:p14="http://schemas.microsoft.com/office/powerpoint/2010/main" val="1130562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9437" y="309562"/>
            <a:ext cx="11244263" cy="6364113"/>
          </a:xfrm>
          <a:prstGeom prst="rect">
            <a:avLst/>
          </a:prstGeom>
        </p:spPr>
      </p:pic>
    </p:spTree>
    <p:extLst>
      <p:ext uri="{BB962C8B-B14F-4D97-AF65-F5344CB8AC3E}">
        <p14:creationId xmlns:p14="http://schemas.microsoft.com/office/powerpoint/2010/main" val="3194907120"/>
      </p:ext>
    </p:extLst>
  </p:cSld>
  <p:clrMapOvr>
    <a:masterClrMapping/>
  </p:clrMapOvr>
  <p:timing>
    <p:tnLst>
      <p:par>
        <p:cTn id="1" dur="indefinite" restart="never" nodeType="tmRoot"/>
      </p:par>
    </p:tnLst>
  </p:timing>
</p:sld>
</file>

<file path=ppt/theme/theme1.xml><?xml version="1.0" encoding="utf-8"?>
<a:theme xmlns:a="http://schemas.openxmlformats.org/drawingml/2006/main" name="Master / large logo">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Arial Brand Fonts">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Brand fonts">
      <a:majorFont>
        <a:latin typeface="Roboto Black"/>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id="{D82FC7AA-3285-4959-9E2F-F8413559A783}" vid="{AA9EF2BD-29FF-47DC-B910-57C80A4538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2f9a96d6-9b2b-4797-a61c-7fe1f15b622d">NOTE: Please restrict your PowerPoint presentations to a total of 10 slides or less. This PowerPoint template is to be used by employees agency-wide to provide a consistent visual for DHHS presentations.  The cover slide and three content slides are prepared and provide information about DHHS.  Information about each of the prepared slides is provided in the Notes section.</Description0>
    <Category xmlns="2f9a96d6-9b2b-4797-a61c-7fe1f15b622d">PowerPoint Template</Category>
    <Sub_x002d_Category xmlns="2f9a96d6-9b2b-4797-a61c-7fe1f15b622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B6389463AD8D489B748E08E45C361A" ma:contentTypeVersion="5" ma:contentTypeDescription="Create a new document." ma:contentTypeScope="" ma:versionID="cfaaeb17a2a1506f0e95c8dd471a161d">
  <xsd:schema xmlns:xsd="http://www.w3.org/2001/XMLSchema" xmlns:xs="http://www.w3.org/2001/XMLSchema" xmlns:p="http://schemas.microsoft.com/office/2006/metadata/properties" xmlns:ns2="2f9a96d6-9b2b-4797-a61c-7fe1f15b622d" xmlns:ns3="af0a6918-c091-4d99-8e6c-5b759a8a04b2" targetNamespace="http://schemas.microsoft.com/office/2006/metadata/properties" ma:root="true" ma:fieldsID="8b821a1eb82ae6c7124d5ffdba06c81c" ns2:_="" ns3:_="">
    <xsd:import namespace="2f9a96d6-9b2b-4797-a61c-7fe1f15b622d"/>
    <xsd:import namespace="af0a6918-c091-4d99-8e6c-5b759a8a04b2"/>
    <xsd:element name="properties">
      <xsd:complexType>
        <xsd:sequence>
          <xsd:element name="documentManagement">
            <xsd:complexType>
              <xsd:all>
                <xsd:element ref="ns2:Category" minOccurs="0"/>
                <xsd:element ref="ns2:Sub_x002d_Category" minOccurs="0"/>
                <xsd:element ref="ns2:Description0"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a96d6-9b2b-4797-a61c-7fe1f15b622d"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Branding Standards and Q&amp;A"/>
          <xsd:enumeration value="Business Card"/>
          <xsd:enumeration value="Email Signature Block"/>
          <xsd:enumeration value="Fact Sheet Template"/>
          <xsd:enumeration value="FAQ"/>
          <xsd:enumeration value="Letterhead"/>
          <xsd:enumeration value="Logos"/>
          <xsd:enumeration value="Out of Office Messages"/>
          <xsd:enumeration value="PowerPoint Template"/>
          <xsd:enumeration value="Website Branding &amp; Coloring"/>
        </xsd:restriction>
      </xsd:simpleType>
    </xsd:element>
    <xsd:element name="Sub_x002d_Category" ma:index="9" nillable="true" ma:displayName="Sub-Category" ma:format="Dropdown" ma:internalName="Sub_x002d_Category">
      <xsd:simpleType>
        <xsd:restriction base="dms:Choice">
          <xsd:enumeration value="Department Brand Only"/>
          <xsd:enumeration value="Tag Line Only"/>
          <xsd:enumeration value="Department and Tag Line"/>
          <xsd:enumeration value="Print"/>
          <xsd:enumeration value="Web"/>
        </xsd:restriction>
      </xsd:simpleType>
    </xsd:element>
    <xsd:element name="Description0" ma:index="10" nillable="true" ma:displayName="Description" ma:internalName="Description0">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0a6918-c091-4d99-8e6c-5b759a8a04b2"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364444-3E31-4591-BF65-8E77F441987D}">
  <ds:schemaRefs>
    <ds:schemaRef ds:uri="http://schemas.microsoft.com/office/2006/metadata/properties"/>
    <ds:schemaRef ds:uri="2f9a96d6-9b2b-4797-a61c-7fe1f15b622d"/>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af0a6918-c091-4d99-8e6c-5b759a8a04b2"/>
    <ds:schemaRef ds:uri="http://www.w3.org/XML/1998/namespace"/>
  </ds:schemaRefs>
</ds:datastoreItem>
</file>

<file path=customXml/itemProps2.xml><?xml version="1.0" encoding="utf-8"?>
<ds:datastoreItem xmlns:ds="http://schemas.openxmlformats.org/officeDocument/2006/customXml" ds:itemID="{A934B3BB-52F9-4C58-99DF-71811096AF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9a96d6-9b2b-4797-a61c-7fe1f15b622d"/>
    <ds:schemaRef ds:uri="af0a6918-c091-4d99-8e6c-5b759a8a04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962A91-727D-4433-AE21-DFF73B4AAD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1471</TotalTime>
  <Words>1063</Words>
  <Application>Microsoft Office PowerPoint</Application>
  <PresentationFormat>Widescreen</PresentationFormat>
  <Paragraphs>115</Paragraphs>
  <Slides>59</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59</vt:i4>
      </vt:variant>
    </vt:vector>
  </HeadingPairs>
  <TitlesOfParts>
    <vt:vector size="71" baseType="lpstr">
      <vt:lpstr>Wingdings 3</vt:lpstr>
      <vt:lpstr>Roboto</vt:lpstr>
      <vt:lpstr>Arial</vt:lpstr>
      <vt:lpstr>Gisha</vt:lpstr>
      <vt:lpstr>Roboto Black</vt:lpstr>
      <vt:lpstr>Calibri</vt:lpstr>
      <vt:lpstr>Montserrat Black</vt:lpstr>
      <vt:lpstr>Arial Bold</vt:lpstr>
      <vt:lpstr>Montserrat Semi Bold</vt:lpstr>
      <vt:lpstr>Montserrat</vt:lpstr>
      <vt:lpstr>Master / large logo</vt:lpstr>
      <vt:lpstr>BRAND</vt:lpstr>
      <vt:lpstr>  Covid-19 Webex Update  6-17-20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 Term Care Facility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Face Masks</vt:lpstr>
      <vt:lpstr>Face masks</vt:lpstr>
      <vt:lpstr>Face masks</vt:lpstr>
      <vt:lpstr>Should we do repeated testing?</vt:lpstr>
      <vt:lpstr>When should we retest positives?</vt:lpstr>
      <vt:lpstr>Treatments</vt:lpstr>
      <vt:lpstr>Hydroxychloroquine</vt:lpstr>
      <vt:lpstr> Not Just Peanuts</vt:lpstr>
      <vt:lpstr>PowerPoint Presentation</vt:lpstr>
      <vt:lpstr>PowerPoint Presentation</vt:lpstr>
      <vt:lpstr>Serology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vector>
  </TitlesOfParts>
  <Company>State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Title</dc:title>
  <dc:creator>Cynthia Schneider</dc:creator>
  <cp:lastModifiedBy>Nicole Effle</cp:lastModifiedBy>
  <cp:revision>122</cp:revision>
  <cp:lastPrinted>2017-08-31T20:30:36Z</cp:lastPrinted>
  <dcterms:created xsi:type="dcterms:W3CDTF">2016-09-27T14:31:05Z</dcterms:created>
  <dcterms:modified xsi:type="dcterms:W3CDTF">2020-06-17T18:04:49Z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1409764795</vt:i4>
  </property>
  <property fmtid="{D5CDD505-2E9C-101B-9397-08002B2CF9AE}" pid="3" name="_NewReviewCycle">
    <vt:lpwstr/>
  </property>
  <property fmtid="{D5CDD505-2E9C-101B-9397-08002B2CF9AE}" pid="4" name="_EmailSubject">
    <vt:lpwstr>June 17 slides and points</vt:lpwstr>
  </property>
  <property fmtid="{D5CDD505-2E9C-101B-9397-08002B2CF9AE}" pid="5" name="_AuthorEmailDisplayName">
    <vt:lpwstr>Effle, Nicole</vt:lpwstr>
  </property>
  <property fmtid="{D5CDD505-2E9C-101B-9397-08002B2CF9AE}" pid="6" name="_PreviousAdHocReviewCycleID">
    <vt:i4>-1777268289</vt:i4>
  </property>
  <property fmtid="{D5CDD505-2E9C-101B-9397-08002B2CF9AE}" pid="7" name="_AuthorEmail">
    <vt:lpwstr>Nicole.Effle@nebraska.gov</vt:lpwstr>
  </property>
  <property fmtid="{D5CDD505-2E9C-101B-9397-08002B2CF9AE}" pid="8" name="ContentTypeId">
    <vt:lpwstr>0x01010052B6389463AD8D489B748E08E45C361A</vt:lpwstr>
  </property>
</Properties>
</file>