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1" r:id="rId1"/>
  </p:sldMasterIdLst>
  <p:notesMasterIdLst>
    <p:notesMasterId r:id="rId28"/>
  </p:notesMasterIdLst>
  <p:sldIdLst>
    <p:sldId id="256" r:id="rId2"/>
    <p:sldId id="277" r:id="rId3"/>
    <p:sldId id="282" r:id="rId4"/>
    <p:sldId id="257" r:id="rId5"/>
    <p:sldId id="258" r:id="rId6"/>
    <p:sldId id="259" r:id="rId7"/>
    <p:sldId id="260" r:id="rId8"/>
    <p:sldId id="283" r:id="rId9"/>
    <p:sldId id="262" r:id="rId10"/>
    <p:sldId id="261" r:id="rId11"/>
    <p:sldId id="265" r:id="rId12"/>
    <p:sldId id="263" r:id="rId13"/>
    <p:sldId id="275" r:id="rId14"/>
    <p:sldId id="267" r:id="rId15"/>
    <p:sldId id="280" r:id="rId16"/>
    <p:sldId id="268" r:id="rId17"/>
    <p:sldId id="269" r:id="rId18"/>
    <p:sldId id="270" r:id="rId19"/>
    <p:sldId id="272" r:id="rId20"/>
    <p:sldId id="271" r:id="rId21"/>
    <p:sldId id="273" r:id="rId22"/>
    <p:sldId id="274" r:id="rId23"/>
    <p:sldId id="276" r:id="rId24"/>
    <p:sldId id="279" r:id="rId25"/>
    <p:sldId id="281" r:id="rId26"/>
    <p:sldId id="278"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64" autoAdjust="0"/>
    <p:restoredTop sz="88889" autoAdjust="0"/>
  </p:normalViewPr>
  <p:slideViewPr>
    <p:cSldViewPr snapToGrid="0">
      <p:cViewPr varScale="1">
        <p:scale>
          <a:sx n="45" d="100"/>
          <a:sy n="45" d="100"/>
        </p:scale>
        <p:origin x="57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C427B20-D5CC-4A53-8FA1-3D100B07F7A9}" type="datetimeFigureOut">
              <a:rPr lang="en-US" smtClean="0"/>
              <a:t>11/6/2023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9157533-CA74-45ED-A1AD-6D42A4A8CAC0}" type="slidenum">
              <a:rPr lang="en-US" smtClean="0"/>
              <a:t>‹#›</a:t>
            </a:fld>
            <a:endParaRPr lang="en-US"/>
          </a:p>
        </p:txBody>
      </p:sp>
    </p:spTree>
    <p:extLst>
      <p:ext uri="{BB962C8B-B14F-4D97-AF65-F5344CB8AC3E}">
        <p14:creationId xmlns:p14="http://schemas.microsoft.com/office/powerpoint/2010/main" val="814670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157533-CA74-45ED-A1AD-6D42A4A8CAC0}" type="slidenum">
              <a:rPr lang="en-US" smtClean="0"/>
              <a:t>1</a:t>
            </a:fld>
            <a:endParaRPr lang="en-US"/>
          </a:p>
        </p:txBody>
      </p:sp>
    </p:spTree>
    <p:extLst>
      <p:ext uri="{BB962C8B-B14F-4D97-AF65-F5344CB8AC3E}">
        <p14:creationId xmlns:p14="http://schemas.microsoft.com/office/powerpoint/2010/main" val="313024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This is a big picture of it. What you do is start with the patient and tell the story of what happen it includes history and events prior to the fall. </a:t>
            </a:r>
          </a:p>
          <a:p>
            <a:pPr lvl="0"/>
            <a:r>
              <a:rPr lang="en-US" dirty="0"/>
              <a:t>Machines and equipment that was utilized for the patient Process that were or were not completed. Materials is where I would place medications that was given before and after a fall. Environment surrounding the patient’s falls as well as census and staff available at the time. Resources could be sitters, other staff involved that can shred information to the root cause. </a:t>
            </a:r>
          </a:p>
          <a:p>
            <a:endParaRPr lang="en-US" dirty="0"/>
          </a:p>
        </p:txBody>
      </p:sp>
      <p:sp>
        <p:nvSpPr>
          <p:cNvPr id="4" name="Slide Number Placeholder 3"/>
          <p:cNvSpPr>
            <a:spLocks noGrp="1"/>
          </p:cNvSpPr>
          <p:nvPr>
            <p:ph type="sldNum" sz="quarter" idx="10"/>
          </p:nvPr>
        </p:nvSpPr>
        <p:spPr/>
        <p:txBody>
          <a:bodyPr/>
          <a:lstStyle/>
          <a:p>
            <a:fld id="{49157533-CA74-45ED-A1AD-6D42A4A8CAC0}" type="slidenum">
              <a:rPr lang="en-US" smtClean="0"/>
              <a:t>11</a:t>
            </a:fld>
            <a:endParaRPr lang="en-US"/>
          </a:p>
        </p:txBody>
      </p:sp>
    </p:spTree>
    <p:extLst>
      <p:ext uri="{BB962C8B-B14F-4D97-AF65-F5344CB8AC3E}">
        <p14:creationId xmlns:p14="http://schemas.microsoft.com/office/powerpoint/2010/main" val="2091052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After filling it out, step back and see what seems to stand out most. As you can see, there is a key at the bottom. This is to help color code the interventions used or needed. It also helps to trend areas that have occurred in other falls as well. </a:t>
            </a:r>
          </a:p>
          <a:p>
            <a:endParaRPr lang="en-US" dirty="0"/>
          </a:p>
        </p:txBody>
      </p:sp>
      <p:sp>
        <p:nvSpPr>
          <p:cNvPr id="4" name="Slide Number Placeholder 3"/>
          <p:cNvSpPr>
            <a:spLocks noGrp="1"/>
          </p:cNvSpPr>
          <p:nvPr>
            <p:ph type="sldNum" sz="quarter" idx="10"/>
          </p:nvPr>
        </p:nvSpPr>
        <p:spPr/>
        <p:txBody>
          <a:bodyPr/>
          <a:lstStyle/>
          <a:p>
            <a:fld id="{49157533-CA74-45ED-A1AD-6D42A4A8CAC0}" type="slidenum">
              <a:rPr lang="en-US" smtClean="0"/>
              <a:t>12</a:t>
            </a:fld>
            <a:endParaRPr lang="en-US"/>
          </a:p>
        </p:txBody>
      </p:sp>
    </p:spTree>
    <p:extLst>
      <p:ext uri="{BB962C8B-B14F-4D97-AF65-F5344CB8AC3E}">
        <p14:creationId xmlns:p14="http://schemas.microsoft.com/office/powerpoint/2010/main" val="756525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Once the root cause analysis is completed, evaluating interventions that were in place and the ones not in place helps to plan and implement change and hopefully prevent other falls.</a:t>
            </a:r>
          </a:p>
          <a:p>
            <a:endParaRPr lang="en-US" dirty="0"/>
          </a:p>
        </p:txBody>
      </p:sp>
      <p:sp>
        <p:nvSpPr>
          <p:cNvPr id="4" name="Slide Number Placeholder 3"/>
          <p:cNvSpPr>
            <a:spLocks noGrp="1"/>
          </p:cNvSpPr>
          <p:nvPr>
            <p:ph type="sldNum" sz="quarter" idx="10"/>
          </p:nvPr>
        </p:nvSpPr>
        <p:spPr/>
        <p:txBody>
          <a:bodyPr/>
          <a:lstStyle/>
          <a:p>
            <a:fld id="{49157533-CA74-45ED-A1AD-6D42A4A8CAC0}" type="slidenum">
              <a:rPr lang="en-US" smtClean="0"/>
              <a:t>13</a:t>
            </a:fld>
            <a:endParaRPr lang="en-US"/>
          </a:p>
        </p:txBody>
      </p:sp>
    </p:spTree>
    <p:extLst>
      <p:ext uri="{BB962C8B-B14F-4D97-AF65-F5344CB8AC3E}">
        <p14:creationId xmlns:p14="http://schemas.microsoft.com/office/powerpoint/2010/main" val="13326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Once the staff understood the definition of a fall, we saw that the falls went up because we were capturing all falls not just the ones that happened without being witnessed. </a:t>
            </a:r>
          </a:p>
          <a:p>
            <a:pPr lvl="0"/>
            <a:r>
              <a:rPr lang="en-US" dirty="0"/>
              <a:t>The fall prevention team became a good avenue for developing new fall prevention ideas. </a:t>
            </a:r>
          </a:p>
          <a:p>
            <a:pPr lvl="0"/>
            <a:r>
              <a:rPr lang="en-US" dirty="0"/>
              <a:t>It was determined that the Morse Fall Scale was completed at admission but nothing was done with the information. The Nurse Champion took it and developed interventions for each level. This provided a guide for possible interventions to put in place for a patient upon admission.</a:t>
            </a:r>
          </a:p>
          <a:p>
            <a:pPr lvl="0"/>
            <a:r>
              <a:rPr lang="en-US" dirty="0"/>
              <a:t>The Morse fall scale was then to be completed at the beginning of each shift and interventions adjusted according to the score. </a:t>
            </a:r>
          </a:p>
          <a:p>
            <a:endParaRPr lang="en-US" dirty="0"/>
          </a:p>
        </p:txBody>
      </p:sp>
      <p:sp>
        <p:nvSpPr>
          <p:cNvPr id="4" name="Slide Number Placeholder 3"/>
          <p:cNvSpPr>
            <a:spLocks noGrp="1"/>
          </p:cNvSpPr>
          <p:nvPr>
            <p:ph type="sldNum" sz="quarter" idx="10"/>
          </p:nvPr>
        </p:nvSpPr>
        <p:spPr/>
        <p:txBody>
          <a:bodyPr/>
          <a:lstStyle/>
          <a:p>
            <a:fld id="{49157533-CA74-45ED-A1AD-6D42A4A8CAC0}" type="slidenum">
              <a:rPr lang="en-US" smtClean="0"/>
              <a:t>14</a:t>
            </a:fld>
            <a:endParaRPr lang="en-US"/>
          </a:p>
        </p:txBody>
      </p:sp>
    </p:spTree>
    <p:extLst>
      <p:ext uri="{BB962C8B-B14F-4D97-AF65-F5344CB8AC3E}">
        <p14:creationId xmlns:p14="http://schemas.microsoft.com/office/powerpoint/2010/main" val="2142721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how to apply the Morse</a:t>
            </a:r>
            <a:r>
              <a:rPr lang="en-US" baseline="0" dirty="0" smtClean="0"/>
              <a:t> Fall score to interventions.  We encourage our nurses to make this more personal for each patient. This was also re-evaluated each shift and interventions adjusted according the  Morse Fall Score.</a:t>
            </a:r>
            <a:endParaRPr lang="en-US" dirty="0"/>
          </a:p>
        </p:txBody>
      </p:sp>
      <p:sp>
        <p:nvSpPr>
          <p:cNvPr id="4" name="Slide Number Placeholder 3"/>
          <p:cNvSpPr>
            <a:spLocks noGrp="1"/>
          </p:cNvSpPr>
          <p:nvPr>
            <p:ph type="sldNum" sz="quarter" idx="10"/>
          </p:nvPr>
        </p:nvSpPr>
        <p:spPr/>
        <p:txBody>
          <a:bodyPr/>
          <a:lstStyle/>
          <a:p>
            <a:fld id="{49157533-CA74-45ED-A1AD-6D42A4A8CAC0}" type="slidenum">
              <a:rPr lang="en-US" smtClean="0"/>
              <a:t>15</a:t>
            </a:fld>
            <a:endParaRPr lang="en-US"/>
          </a:p>
        </p:txBody>
      </p:sp>
    </p:spTree>
    <p:extLst>
      <p:ext uri="{BB962C8B-B14F-4D97-AF65-F5344CB8AC3E}">
        <p14:creationId xmlns:p14="http://schemas.microsoft.com/office/powerpoint/2010/main" val="2122560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To ensure that the process was in place and working, Quality and the Nursing Supervisor completed daily audits of all patients to ensure that all portions of the process were completed. If not completed, it was taken to the nurse at that time to correct.</a:t>
            </a:r>
          </a:p>
          <a:p>
            <a:r>
              <a:rPr lang="en-US" dirty="0"/>
              <a:t>In 2021, TCHS was able to obtain Ocuvera cameras and in 2022 a new update allowed for better monitoring of the patient</a:t>
            </a:r>
          </a:p>
        </p:txBody>
      </p:sp>
      <p:sp>
        <p:nvSpPr>
          <p:cNvPr id="4" name="Slide Number Placeholder 3"/>
          <p:cNvSpPr>
            <a:spLocks noGrp="1"/>
          </p:cNvSpPr>
          <p:nvPr>
            <p:ph type="sldNum" sz="quarter" idx="10"/>
          </p:nvPr>
        </p:nvSpPr>
        <p:spPr/>
        <p:txBody>
          <a:bodyPr/>
          <a:lstStyle/>
          <a:p>
            <a:fld id="{49157533-CA74-45ED-A1AD-6D42A4A8CAC0}" type="slidenum">
              <a:rPr lang="en-US" smtClean="0"/>
              <a:t>16</a:t>
            </a:fld>
            <a:endParaRPr lang="en-US"/>
          </a:p>
        </p:txBody>
      </p:sp>
    </p:spTree>
    <p:extLst>
      <p:ext uri="{BB962C8B-B14F-4D97-AF65-F5344CB8AC3E}">
        <p14:creationId xmlns:p14="http://schemas.microsoft.com/office/powerpoint/2010/main" val="3289217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Fall Prevention Team was created in early 2021. This team was created with an interdisciplinary focus. It included Therapy, Nursing, Social Services, Quality, and a Representative from our Patient Family Advisory Council. This team met after every fall to discuss the interventions that were in place and ones that were not.</a:t>
            </a:r>
          </a:p>
        </p:txBody>
      </p:sp>
      <p:sp>
        <p:nvSpPr>
          <p:cNvPr id="4" name="Slide Number Placeholder 3"/>
          <p:cNvSpPr>
            <a:spLocks noGrp="1"/>
          </p:cNvSpPr>
          <p:nvPr>
            <p:ph type="sldNum" sz="quarter" idx="10"/>
          </p:nvPr>
        </p:nvSpPr>
        <p:spPr/>
        <p:txBody>
          <a:bodyPr/>
          <a:lstStyle/>
          <a:p>
            <a:fld id="{49157533-CA74-45ED-A1AD-6D42A4A8CAC0}" type="slidenum">
              <a:rPr lang="en-US" smtClean="0"/>
              <a:t>17</a:t>
            </a:fld>
            <a:endParaRPr lang="en-US"/>
          </a:p>
        </p:txBody>
      </p:sp>
    </p:spTree>
    <p:extLst>
      <p:ext uri="{BB962C8B-B14F-4D97-AF65-F5344CB8AC3E}">
        <p14:creationId xmlns:p14="http://schemas.microsoft.com/office/powerpoint/2010/main" val="215173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goal of the team was to proactive in identifying interventions and resources to assist in providing a safe environment for patients.</a:t>
            </a:r>
          </a:p>
          <a:p>
            <a:r>
              <a:rPr lang="en-US" dirty="0"/>
              <a:t>During team meetings, not only was interventions discussed but all root cause analysis were reviewed for consistencies whether negative or positive in nature.</a:t>
            </a:r>
          </a:p>
        </p:txBody>
      </p:sp>
      <p:sp>
        <p:nvSpPr>
          <p:cNvPr id="4" name="Slide Number Placeholder 3"/>
          <p:cNvSpPr>
            <a:spLocks noGrp="1"/>
          </p:cNvSpPr>
          <p:nvPr>
            <p:ph type="sldNum" sz="quarter" idx="10"/>
          </p:nvPr>
        </p:nvSpPr>
        <p:spPr/>
        <p:txBody>
          <a:bodyPr/>
          <a:lstStyle/>
          <a:p>
            <a:fld id="{49157533-CA74-45ED-A1AD-6D42A4A8CAC0}" type="slidenum">
              <a:rPr lang="en-US" smtClean="0"/>
              <a:t>18</a:t>
            </a:fld>
            <a:endParaRPr lang="en-US"/>
          </a:p>
        </p:txBody>
      </p:sp>
    </p:spTree>
    <p:extLst>
      <p:ext uri="{BB962C8B-B14F-4D97-AF65-F5344CB8AC3E}">
        <p14:creationId xmlns:p14="http://schemas.microsoft.com/office/powerpoint/2010/main" val="959060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By the end of 2021, there was a different atmosphere (change in Culture) among the staff regarding falls and fall prevention. With this change in the culture, the number of falls decreased. Data showed that interventions were now put in place at admission, Morse Fall Scores were completed every shift and interventions were being adjusted. Staff became more involved in fall prevention with providing ideas and recommendations to help keep patients safe.</a:t>
            </a:r>
          </a:p>
          <a:p>
            <a:endParaRPr lang="en-US" dirty="0"/>
          </a:p>
        </p:txBody>
      </p:sp>
      <p:sp>
        <p:nvSpPr>
          <p:cNvPr id="4" name="Slide Number Placeholder 3"/>
          <p:cNvSpPr>
            <a:spLocks noGrp="1"/>
          </p:cNvSpPr>
          <p:nvPr>
            <p:ph type="sldNum" sz="quarter" idx="10"/>
          </p:nvPr>
        </p:nvSpPr>
        <p:spPr/>
        <p:txBody>
          <a:bodyPr/>
          <a:lstStyle/>
          <a:p>
            <a:fld id="{49157533-CA74-45ED-A1AD-6D42A4A8CAC0}" type="slidenum">
              <a:rPr lang="en-US" smtClean="0"/>
              <a:t>19</a:t>
            </a:fld>
            <a:endParaRPr lang="en-US"/>
          </a:p>
        </p:txBody>
      </p:sp>
    </p:spTree>
    <p:extLst>
      <p:ext uri="{BB962C8B-B14F-4D97-AF65-F5344CB8AC3E}">
        <p14:creationId xmlns:p14="http://schemas.microsoft.com/office/powerpoint/2010/main" val="129981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data shows, TCHS went for over 365 days with a fall in the inpatient setting. </a:t>
            </a:r>
          </a:p>
        </p:txBody>
      </p:sp>
      <p:sp>
        <p:nvSpPr>
          <p:cNvPr id="4" name="Slide Number Placeholder 3"/>
          <p:cNvSpPr>
            <a:spLocks noGrp="1"/>
          </p:cNvSpPr>
          <p:nvPr>
            <p:ph type="sldNum" sz="quarter" idx="10"/>
          </p:nvPr>
        </p:nvSpPr>
        <p:spPr/>
        <p:txBody>
          <a:bodyPr/>
          <a:lstStyle/>
          <a:p>
            <a:fld id="{49157533-CA74-45ED-A1AD-6D42A4A8CAC0}" type="slidenum">
              <a:rPr lang="en-US" smtClean="0"/>
              <a:t>20</a:t>
            </a:fld>
            <a:endParaRPr lang="en-US"/>
          </a:p>
        </p:txBody>
      </p:sp>
    </p:spTree>
    <p:extLst>
      <p:ext uri="{BB962C8B-B14F-4D97-AF65-F5344CB8AC3E}">
        <p14:creationId xmlns:p14="http://schemas.microsoft.com/office/powerpoint/2010/main" val="864834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Good afternoon. My name is Stephanie Moody. I am from the Thayer County Health Services in Hebron, Ne where I work as the Quality Coordinator. I thought I would begin by giving a little background of myself. I have 6 years of experience in Critical Access Hospital. This includes ED, OB, Med </a:t>
            </a:r>
            <a:r>
              <a:rPr lang="en-US" dirty="0" err="1"/>
              <a:t>Surg</a:t>
            </a:r>
            <a:r>
              <a:rPr lang="en-US" dirty="0"/>
              <a:t>, and some minor procedure surgeries.  I also have 11 years of long term care working as a night charge nurse, MDS Coordinator, Interim DON, and ADON. It was in long term that I discovered my desire for Quality and Patient Safety. This long term care experience is what led me back into the Critical Access Hospital at Thayer County Health Services as the Quality Coordinator.</a:t>
            </a:r>
          </a:p>
          <a:p>
            <a:endParaRPr lang="en-US" dirty="0"/>
          </a:p>
        </p:txBody>
      </p:sp>
      <p:sp>
        <p:nvSpPr>
          <p:cNvPr id="4" name="Slide Number Placeholder 3"/>
          <p:cNvSpPr>
            <a:spLocks noGrp="1"/>
          </p:cNvSpPr>
          <p:nvPr>
            <p:ph type="sldNum" sz="quarter" idx="10"/>
          </p:nvPr>
        </p:nvSpPr>
        <p:spPr/>
        <p:txBody>
          <a:bodyPr/>
          <a:lstStyle/>
          <a:p>
            <a:fld id="{49157533-CA74-45ED-A1AD-6D42A4A8CAC0}" type="slidenum">
              <a:rPr lang="en-US" smtClean="0"/>
              <a:t>2</a:t>
            </a:fld>
            <a:endParaRPr lang="en-US"/>
          </a:p>
        </p:txBody>
      </p:sp>
    </p:spTree>
    <p:extLst>
      <p:ext uri="{BB962C8B-B14F-4D97-AF65-F5344CB8AC3E}">
        <p14:creationId xmlns:p14="http://schemas.microsoft.com/office/powerpoint/2010/main" val="897181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addressed the falls with the staff, Nurses indicated that they had slid back into not</a:t>
            </a:r>
            <a:r>
              <a:rPr lang="en-US" baseline="0" dirty="0" smtClean="0"/>
              <a:t> following the process. They recognized that the process works when it is followed. We then started doing more audits and training with the staff on the process to help get back on track. This is the data for 2023.  We are now tracking all falls including outpatient/visitor falls. </a:t>
            </a:r>
            <a:endParaRPr lang="en-US" dirty="0"/>
          </a:p>
        </p:txBody>
      </p:sp>
      <p:sp>
        <p:nvSpPr>
          <p:cNvPr id="4" name="Slide Number Placeholder 3"/>
          <p:cNvSpPr>
            <a:spLocks noGrp="1"/>
          </p:cNvSpPr>
          <p:nvPr>
            <p:ph type="sldNum" sz="quarter" idx="10"/>
          </p:nvPr>
        </p:nvSpPr>
        <p:spPr/>
        <p:txBody>
          <a:bodyPr/>
          <a:lstStyle/>
          <a:p>
            <a:fld id="{49157533-CA74-45ED-A1AD-6D42A4A8CAC0}" type="slidenum">
              <a:rPr lang="en-US" smtClean="0"/>
              <a:t>21</a:t>
            </a:fld>
            <a:endParaRPr lang="en-US"/>
          </a:p>
        </p:txBody>
      </p:sp>
    </p:spTree>
    <p:extLst>
      <p:ext uri="{BB962C8B-B14F-4D97-AF65-F5344CB8AC3E}">
        <p14:creationId xmlns:p14="http://schemas.microsoft.com/office/powerpoint/2010/main" val="78649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As we continue to strive to keep our patients safe, we look to other process to help in that endeavor such as Age Friendly- Safe mobility, Medications, Mentation, and What really matters to the patient.  Age Friendly assists in fall prevention by encouraging safe mobility, ensuring medications are appropriate for the patient. Often times sides effects of medications can cause falls when not appropriately taken. A Patient’s mentation can also affect their ability to understand their surroundings. A lack of understanding of surrounding could lead to a fall.</a:t>
            </a:r>
          </a:p>
          <a:p>
            <a:pPr lvl="0"/>
            <a:r>
              <a:rPr lang="en-US" dirty="0"/>
              <a:t>Pharmacy is now rounding with all patients that are admitted to the inpatient area to assist in medication education and ensuring the patient is on the correct medication.</a:t>
            </a:r>
          </a:p>
          <a:p>
            <a:pPr lvl="0"/>
            <a:r>
              <a:rPr lang="en-US" dirty="0"/>
              <a:t>IDT meetings for all patients that are in the facility for more than 48 hours. This assist in a better understand of the patient and their needs as well as in discharge planning and safety of the patient.</a:t>
            </a:r>
          </a:p>
          <a:p>
            <a:r>
              <a:rPr lang="en-US" dirty="0"/>
              <a:t>Continued education of all staff and new hire staff to ensure that all understand that patient safety and quality of care is everyone’s responsibility.</a:t>
            </a:r>
          </a:p>
        </p:txBody>
      </p:sp>
      <p:sp>
        <p:nvSpPr>
          <p:cNvPr id="4" name="Slide Number Placeholder 3"/>
          <p:cNvSpPr>
            <a:spLocks noGrp="1"/>
          </p:cNvSpPr>
          <p:nvPr>
            <p:ph type="sldNum" sz="quarter" idx="10"/>
          </p:nvPr>
        </p:nvSpPr>
        <p:spPr/>
        <p:txBody>
          <a:bodyPr/>
          <a:lstStyle/>
          <a:p>
            <a:fld id="{49157533-CA74-45ED-A1AD-6D42A4A8CAC0}" type="slidenum">
              <a:rPr lang="en-US" smtClean="0"/>
              <a:t>22</a:t>
            </a:fld>
            <a:endParaRPr lang="en-US"/>
          </a:p>
        </p:txBody>
      </p:sp>
    </p:spTree>
    <p:extLst>
      <p:ext uri="{BB962C8B-B14F-4D97-AF65-F5344CB8AC3E}">
        <p14:creationId xmlns:p14="http://schemas.microsoft.com/office/powerpoint/2010/main" val="1041447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project would not have been successful if it wasn’t for the amazing staff at TCHS and the Quality department that provided support and encouragement to the staff. The Quality department has expanded in the last 3 years from 2 to 4 individuals who are passionate about improving processes, ensuring patient safety, and providing quality care through ensuring process improvement. I want to thank this amazing team and staff of TCHS for the support and assistance they have given over the last 3 years in the fall prevention project.  </a:t>
            </a:r>
          </a:p>
          <a:p>
            <a:endParaRPr lang="en-US" dirty="0"/>
          </a:p>
        </p:txBody>
      </p:sp>
      <p:sp>
        <p:nvSpPr>
          <p:cNvPr id="4" name="Slide Number Placeholder 3"/>
          <p:cNvSpPr>
            <a:spLocks noGrp="1"/>
          </p:cNvSpPr>
          <p:nvPr>
            <p:ph type="sldNum" sz="quarter" idx="10"/>
          </p:nvPr>
        </p:nvSpPr>
        <p:spPr/>
        <p:txBody>
          <a:bodyPr/>
          <a:lstStyle/>
          <a:p>
            <a:fld id="{49157533-CA74-45ED-A1AD-6D42A4A8CAC0}" type="slidenum">
              <a:rPr lang="en-US" smtClean="0"/>
              <a:t>23</a:t>
            </a:fld>
            <a:endParaRPr lang="en-US"/>
          </a:p>
        </p:txBody>
      </p:sp>
    </p:spTree>
    <p:extLst>
      <p:ext uri="{BB962C8B-B14F-4D97-AF65-F5344CB8AC3E}">
        <p14:creationId xmlns:p14="http://schemas.microsoft.com/office/powerpoint/2010/main" val="1611980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157533-CA74-45ED-A1AD-6D42A4A8CAC0}" type="slidenum">
              <a:rPr lang="en-US" smtClean="0"/>
              <a:t>24</a:t>
            </a:fld>
            <a:endParaRPr lang="en-US"/>
          </a:p>
        </p:txBody>
      </p:sp>
    </p:spTree>
    <p:extLst>
      <p:ext uri="{BB962C8B-B14F-4D97-AF65-F5344CB8AC3E}">
        <p14:creationId xmlns:p14="http://schemas.microsoft.com/office/powerpoint/2010/main" val="1541278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157533-CA74-45ED-A1AD-6D42A4A8CAC0}" type="slidenum">
              <a:rPr lang="en-US" smtClean="0"/>
              <a:t>25</a:t>
            </a:fld>
            <a:endParaRPr lang="en-US"/>
          </a:p>
        </p:txBody>
      </p:sp>
    </p:spTree>
    <p:extLst>
      <p:ext uri="{BB962C8B-B14F-4D97-AF65-F5344CB8AC3E}">
        <p14:creationId xmlns:p14="http://schemas.microsoft.com/office/powerpoint/2010/main" val="2520555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157533-CA74-45ED-A1AD-6D42A4A8CAC0}" type="slidenum">
              <a:rPr lang="en-US" smtClean="0"/>
              <a:t>26</a:t>
            </a:fld>
            <a:endParaRPr lang="en-US"/>
          </a:p>
        </p:txBody>
      </p:sp>
    </p:spTree>
    <p:extLst>
      <p:ext uri="{BB962C8B-B14F-4D97-AF65-F5344CB8AC3E}">
        <p14:creationId xmlns:p14="http://schemas.microsoft.com/office/powerpoint/2010/main" val="1933291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My family and 3 of grandchildren </a:t>
            </a:r>
            <a:endParaRPr lang="en-US" dirty="0"/>
          </a:p>
        </p:txBody>
      </p:sp>
      <p:sp>
        <p:nvSpPr>
          <p:cNvPr id="4" name="Slide Number Placeholder 3"/>
          <p:cNvSpPr>
            <a:spLocks noGrp="1"/>
          </p:cNvSpPr>
          <p:nvPr>
            <p:ph type="sldNum" sz="quarter" idx="10"/>
          </p:nvPr>
        </p:nvSpPr>
        <p:spPr/>
        <p:txBody>
          <a:bodyPr/>
          <a:lstStyle/>
          <a:p>
            <a:fld id="{49157533-CA74-45ED-A1AD-6D42A4A8CAC0}" type="slidenum">
              <a:rPr lang="en-US" smtClean="0"/>
              <a:t>3</a:t>
            </a:fld>
            <a:endParaRPr lang="en-US"/>
          </a:p>
        </p:txBody>
      </p:sp>
    </p:spTree>
    <p:extLst>
      <p:ext uri="{BB962C8B-B14F-4D97-AF65-F5344CB8AC3E}">
        <p14:creationId xmlns:p14="http://schemas.microsoft.com/office/powerpoint/2010/main" val="438964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157533-CA74-45ED-A1AD-6D42A4A8CAC0}" type="slidenum">
              <a:rPr lang="en-US" smtClean="0"/>
              <a:t>4</a:t>
            </a:fld>
            <a:endParaRPr lang="en-US"/>
          </a:p>
        </p:txBody>
      </p:sp>
    </p:spTree>
    <p:extLst>
      <p:ext uri="{BB962C8B-B14F-4D97-AF65-F5344CB8AC3E}">
        <p14:creationId xmlns:p14="http://schemas.microsoft.com/office/powerpoint/2010/main" val="3142404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Thayer County Health Services is a 17 bed critical access hospital that serves Hebron, Deshler, Bruning, and Davenport communities and surrounding areas. TCHS mission and vision is to improve the lives of those we serve by providing exceptional, patient –center health care and to be the region’s provider and employer of choice for comprehensive health care and wellness. It is this mission and vision that led to the recognition of a process improvement for patient safety. </a:t>
            </a:r>
          </a:p>
          <a:p>
            <a:endParaRPr lang="en-US" dirty="0"/>
          </a:p>
        </p:txBody>
      </p:sp>
      <p:sp>
        <p:nvSpPr>
          <p:cNvPr id="4" name="Slide Number Placeholder 3"/>
          <p:cNvSpPr>
            <a:spLocks noGrp="1"/>
          </p:cNvSpPr>
          <p:nvPr>
            <p:ph type="sldNum" sz="quarter" idx="10"/>
          </p:nvPr>
        </p:nvSpPr>
        <p:spPr/>
        <p:txBody>
          <a:bodyPr/>
          <a:lstStyle/>
          <a:p>
            <a:fld id="{49157533-CA74-45ED-A1AD-6D42A4A8CAC0}" type="slidenum">
              <a:rPr lang="en-US" smtClean="0"/>
              <a:t>5</a:t>
            </a:fld>
            <a:endParaRPr lang="en-US"/>
          </a:p>
        </p:txBody>
      </p:sp>
    </p:spTree>
    <p:extLst>
      <p:ext uri="{BB962C8B-B14F-4D97-AF65-F5344CB8AC3E}">
        <p14:creationId xmlns:p14="http://schemas.microsoft.com/office/powerpoint/2010/main" val="722892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 early 2020, TCSH began the journey of decreasing the fall rate of the inpatient population. Over the past several years, there had been an increasing number of falls. In 2019, falls in the inpatient setting were at 9. </a:t>
            </a:r>
          </a:p>
          <a:p>
            <a:pPr lvl="0"/>
            <a:r>
              <a:rPr lang="en-US" dirty="0"/>
              <a:t>Through investigation of past falls, it was noted that root cause analysis was not consistently completed, the definition of a fall was unclear, and interventions were used after a fall took place.</a:t>
            </a:r>
          </a:p>
          <a:p>
            <a:pPr lvl="0"/>
            <a:r>
              <a:rPr lang="en-US" dirty="0"/>
              <a:t>There was collection of data from past years in regards to injurious falls and non-injurious falls. Evaluation of interventions used were also collected and reviewed. </a:t>
            </a:r>
          </a:p>
          <a:p>
            <a:pPr lvl="0"/>
            <a:r>
              <a:rPr lang="en-US" dirty="0"/>
              <a:t>The first steps that was taken was education of the definition of a fall according to IHI to all staff working with patients. New ceiling tiles and plaques were placed in all patients rooms with “CALL, DON”T FALL. This is an idea that came from one of the staff members in our finance department who observed these tiles in another hospital.</a:t>
            </a:r>
          </a:p>
          <a:p>
            <a:pPr lvl="0"/>
            <a:r>
              <a:rPr lang="en-US" dirty="0"/>
              <a:t>These first steps seems to not make a difference, instead the number of falls increased due to the education of what a fall really was. Staff were not counting a fall when patient was lowered to floor by staff.</a:t>
            </a:r>
          </a:p>
          <a:p>
            <a:endParaRPr lang="en-US" dirty="0"/>
          </a:p>
        </p:txBody>
      </p:sp>
      <p:sp>
        <p:nvSpPr>
          <p:cNvPr id="4" name="Slide Number Placeholder 3"/>
          <p:cNvSpPr>
            <a:spLocks noGrp="1"/>
          </p:cNvSpPr>
          <p:nvPr>
            <p:ph type="sldNum" sz="quarter" idx="10"/>
          </p:nvPr>
        </p:nvSpPr>
        <p:spPr/>
        <p:txBody>
          <a:bodyPr/>
          <a:lstStyle/>
          <a:p>
            <a:fld id="{49157533-CA74-45ED-A1AD-6D42A4A8CAC0}" type="slidenum">
              <a:rPr lang="en-US" smtClean="0"/>
              <a:t>6</a:t>
            </a:fld>
            <a:endParaRPr lang="en-US"/>
          </a:p>
        </p:txBody>
      </p:sp>
    </p:spTree>
    <p:extLst>
      <p:ext uri="{BB962C8B-B14F-4D97-AF65-F5344CB8AC3E}">
        <p14:creationId xmlns:p14="http://schemas.microsoft.com/office/powerpoint/2010/main" val="635698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in this graph, the falls in 2020 went up as did in 2021</a:t>
            </a:r>
          </a:p>
        </p:txBody>
      </p:sp>
      <p:sp>
        <p:nvSpPr>
          <p:cNvPr id="4" name="Slide Number Placeholder 3"/>
          <p:cNvSpPr>
            <a:spLocks noGrp="1"/>
          </p:cNvSpPr>
          <p:nvPr>
            <p:ph type="sldNum" sz="quarter" idx="10"/>
          </p:nvPr>
        </p:nvSpPr>
        <p:spPr/>
        <p:txBody>
          <a:bodyPr/>
          <a:lstStyle/>
          <a:p>
            <a:fld id="{49157533-CA74-45ED-A1AD-6D42A4A8CAC0}" type="slidenum">
              <a:rPr lang="en-US" smtClean="0"/>
              <a:t>7</a:t>
            </a:fld>
            <a:endParaRPr lang="en-US"/>
          </a:p>
        </p:txBody>
      </p:sp>
    </p:spTree>
    <p:extLst>
      <p:ext uri="{BB962C8B-B14F-4D97-AF65-F5344CB8AC3E}">
        <p14:creationId xmlns:p14="http://schemas.microsoft.com/office/powerpoint/2010/main" val="727076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Root Cause Analysis definition  is&gt;&gt;&gt;&gt;&gt;. In </a:t>
            </a:r>
            <a:r>
              <a:rPr lang="en-US" dirty="0" err="1"/>
              <a:t>laymans</a:t>
            </a:r>
            <a:r>
              <a:rPr lang="en-US" dirty="0"/>
              <a:t> terms&gt;&gt;&gt;&gt;&gt;&gt;&gt;</a:t>
            </a:r>
          </a:p>
          <a:p>
            <a:pPr lvl="0"/>
            <a:r>
              <a:rPr lang="en-US" dirty="0"/>
              <a:t>By 2021, all falls had root-cause analysis completed, and interventions were in place prior to falls with use Morse fall scale.  There was also fall huddles with the staff involved and the fall prevention team had been created. It was felt that we had the right process in place although the falls were continuing. </a:t>
            </a:r>
          </a:p>
          <a:p>
            <a:pPr lvl="0"/>
            <a:r>
              <a:rPr lang="en-US" dirty="0"/>
              <a:t>In August of 2021, TCHS became involved in the Capture Falls cohort through UNMC. It was at this point that there was a break though.</a:t>
            </a:r>
          </a:p>
          <a:p>
            <a:pPr lvl="0"/>
            <a:r>
              <a:rPr lang="en-US" dirty="0"/>
              <a:t>TCHS went from July of 2021 through July of 2022 without a single fall in the inpatient portion of the hospital for a total of 368 fall free days.</a:t>
            </a:r>
          </a:p>
          <a:p>
            <a:pPr lvl="0"/>
            <a:r>
              <a:rPr lang="en-US" dirty="0"/>
              <a:t>TCHS continues to strive to provide a safe and patient-center environment for all patients and families.</a:t>
            </a:r>
          </a:p>
          <a:p>
            <a:pPr lvl="0"/>
            <a:r>
              <a:rPr lang="en-US" dirty="0"/>
              <a:t>Preventing falls is a continuous challenge. TCHS’s story is not over. It continues each day with every staff member and Senior Leader. </a:t>
            </a:r>
          </a:p>
          <a:p>
            <a:pPr lvl="0"/>
            <a:r>
              <a:rPr lang="en-US" dirty="0"/>
              <a:t>It is the consist use of interventions, continuous process improvement, and evolving of the process to be specific for each patient that helps TCHS continue to strive to provide patient safety to all patients.</a:t>
            </a:r>
          </a:p>
          <a:p>
            <a:endParaRPr lang="en-US" dirty="0"/>
          </a:p>
        </p:txBody>
      </p:sp>
      <p:sp>
        <p:nvSpPr>
          <p:cNvPr id="4" name="Slide Number Placeholder 3"/>
          <p:cNvSpPr>
            <a:spLocks noGrp="1"/>
          </p:cNvSpPr>
          <p:nvPr>
            <p:ph type="sldNum" sz="quarter" idx="10"/>
          </p:nvPr>
        </p:nvSpPr>
        <p:spPr/>
        <p:txBody>
          <a:bodyPr/>
          <a:lstStyle/>
          <a:p>
            <a:fld id="{49157533-CA74-45ED-A1AD-6D42A4A8CAC0}" type="slidenum">
              <a:rPr lang="en-US" smtClean="0"/>
              <a:t>9</a:t>
            </a:fld>
            <a:endParaRPr lang="en-US"/>
          </a:p>
        </p:txBody>
      </p:sp>
    </p:spTree>
    <p:extLst>
      <p:ext uri="{BB962C8B-B14F-4D97-AF65-F5344CB8AC3E}">
        <p14:creationId xmlns:p14="http://schemas.microsoft.com/office/powerpoint/2010/main" val="2329858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One of the areas that was challenging for me as the Quality Coordinator was to find a way to do root cause analysis that was easy to see what the root cause was. As well as understand what a root cause analysis was. I tried two different root cause analysis. The 5 WHYs and the Ishikawa. These are the two types of root cause analysis that was utilized. 5 whys – What happen to begin with? Why did this happen? Why did this happen?.... so forth until you come to the cause.—This did not come easy to me. TCHS had a Quality Consultant come in and one of the things she taught me was how to do the Ishikawa diagram also known as the fishbone diagram. I like the sound of Ishikawa better than fishbone.  This is what I found to be the easiest and made it easy for the staff to see the root cause as well.  I liked the </a:t>
            </a:r>
            <a:r>
              <a:rPr lang="en-US" dirty="0" err="1"/>
              <a:t>Ishkawa</a:t>
            </a:r>
            <a:r>
              <a:rPr lang="en-US" dirty="0"/>
              <a:t>. </a:t>
            </a:r>
          </a:p>
          <a:p>
            <a:endParaRPr lang="en-US" dirty="0"/>
          </a:p>
        </p:txBody>
      </p:sp>
      <p:sp>
        <p:nvSpPr>
          <p:cNvPr id="4" name="Slide Number Placeholder 3"/>
          <p:cNvSpPr>
            <a:spLocks noGrp="1"/>
          </p:cNvSpPr>
          <p:nvPr>
            <p:ph type="sldNum" sz="quarter" idx="10"/>
          </p:nvPr>
        </p:nvSpPr>
        <p:spPr/>
        <p:txBody>
          <a:bodyPr/>
          <a:lstStyle/>
          <a:p>
            <a:fld id="{49157533-CA74-45ED-A1AD-6D42A4A8CAC0}" type="slidenum">
              <a:rPr lang="en-US" smtClean="0"/>
              <a:t>10</a:t>
            </a:fld>
            <a:endParaRPr lang="en-US"/>
          </a:p>
        </p:txBody>
      </p:sp>
    </p:spTree>
    <p:extLst>
      <p:ext uri="{BB962C8B-B14F-4D97-AF65-F5344CB8AC3E}">
        <p14:creationId xmlns:p14="http://schemas.microsoft.com/office/powerpoint/2010/main" val="1275767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74A46B91-DF8F-4A03-B29D-61446B4F8A16}" type="datetimeFigureOut">
              <a:rPr lang="en-US" smtClean="0"/>
              <a:t>11/6/2023</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79AB7B2E-08AB-4C3E-BD8C-559745173E86}" type="slidenum">
              <a:rPr lang="en-US" smtClean="0"/>
              <a:t>‹#›</a:t>
            </a:fld>
            <a:endParaRPr lang="en-US"/>
          </a:p>
        </p:txBody>
      </p:sp>
    </p:spTree>
    <p:extLst>
      <p:ext uri="{BB962C8B-B14F-4D97-AF65-F5344CB8AC3E}">
        <p14:creationId xmlns:p14="http://schemas.microsoft.com/office/powerpoint/2010/main" val="300930138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4A46B91-DF8F-4A03-B29D-61446B4F8A16}"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B7B2E-08AB-4C3E-BD8C-559745173E86}" type="slidenum">
              <a:rPr lang="en-US" smtClean="0"/>
              <a:t>‹#›</a:t>
            </a:fld>
            <a:endParaRPr lang="en-US"/>
          </a:p>
        </p:txBody>
      </p:sp>
    </p:spTree>
    <p:extLst>
      <p:ext uri="{BB962C8B-B14F-4D97-AF65-F5344CB8AC3E}">
        <p14:creationId xmlns:p14="http://schemas.microsoft.com/office/powerpoint/2010/main" val="17335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A46B91-DF8F-4A03-B29D-61446B4F8A16}"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B7B2E-08AB-4C3E-BD8C-559745173E86}" type="slidenum">
              <a:rPr lang="en-US" smtClean="0"/>
              <a:t>‹#›</a:t>
            </a:fld>
            <a:endParaRPr lang="en-US"/>
          </a:p>
        </p:txBody>
      </p:sp>
    </p:spTree>
    <p:extLst>
      <p:ext uri="{BB962C8B-B14F-4D97-AF65-F5344CB8AC3E}">
        <p14:creationId xmlns:p14="http://schemas.microsoft.com/office/powerpoint/2010/main" val="3322599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A46B91-DF8F-4A03-B29D-61446B4F8A16}"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B7B2E-08AB-4C3E-BD8C-559745173E86}" type="slidenum">
              <a:rPr lang="en-US" smtClean="0"/>
              <a:t>‹#›</a:t>
            </a:fld>
            <a:endParaRPr lang="en-US"/>
          </a:p>
        </p:txBody>
      </p:sp>
    </p:spTree>
    <p:extLst>
      <p:ext uri="{BB962C8B-B14F-4D97-AF65-F5344CB8AC3E}">
        <p14:creationId xmlns:p14="http://schemas.microsoft.com/office/powerpoint/2010/main" val="398108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A46B91-DF8F-4A03-B29D-61446B4F8A16}"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B7B2E-08AB-4C3E-BD8C-559745173E86}" type="slidenum">
              <a:rPr lang="en-US" smtClean="0"/>
              <a:t>‹#›</a:t>
            </a:fld>
            <a:endParaRPr lang="en-US"/>
          </a:p>
        </p:txBody>
      </p:sp>
    </p:spTree>
    <p:extLst>
      <p:ext uri="{BB962C8B-B14F-4D97-AF65-F5344CB8AC3E}">
        <p14:creationId xmlns:p14="http://schemas.microsoft.com/office/powerpoint/2010/main" val="204760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A46B91-DF8F-4A03-B29D-61446B4F8A16}"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B7B2E-08AB-4C3E-BD8C-559745173E86}" type="slidenum">
              <a:rPr lang="en-US" smtClean="0"/>
              <a:t>‹#›</a:t>
            </a:fld>
            <a:endParaRPr lang="en-US"/>
          </a:p>
        </p:txBody>
      </p:sp>
    </p:spTree>
    <p:extLst>
      <p:ext uri="{BB962C8B-B14F-4D97-AF65-F5344CB8AC3E}">
        <p14:creationId xmlns:p14="http://schemas.microsoft.com/office/powerpoint/2010/main" val="1847783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A46B91-DF8F-4A03-B29D-61446B4F8A16}"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B7B2E-08AB-4C3E-BD8C-559745173E86}" type="slidenum">
              <a:rPr lang="en-US" smtClean="0"/>
              <a:t>‹#›</a:t>
            </a:fld>
            <a:endParaRPr lang="en-US"/>
          </a:p>
        </p:txBody>
      </p:sp>
    </p:spTree>
    <p:extLst>
      <p:ext uri="{BB962C8B-B14F-4D97-AF65-F5344CB8AC3E}">
        <p14:creationId xmlns:p14="http://schemas.microsoft.com/office/powerpoint/2010/main" val="3901964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A46B91-DF8F-4A03-B29D-61446B4F8A16}"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B7B2E-08AB-4C3E-BD8C-559745173E86}" type="slidenum">
              <a:rPr lang="en-US" smtClean="0"/>
              <a:t>‹#›</a:t>
            </a:fld>
            <a:endParaRPr lang="en-US"/>
          </a:p>
        </p:txBody>
      </p:sp>
    </p:spTree>
    <p:extLst>
      <p:ext uri="{BB962C8B-B14F-4D97-AF65-F5344CB8AC3E}">
        <p14:creationId xmlns:p14="http://schemas.microsoft.com/office/powerpoint/2010/main" val="832748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A46B91-DF8F-4A03-B29D-61446B4F8A16}"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B7B2E-08AB-4C3E-BD8C-559745173E86}" type="slidenum">
              <a:rPr lang="en-US" smtClean="0"/>
              <a:t>‹#›</a:t>
            </a:fld>
            <a:endParaRPr lang="en-US"/>
          </a:p>
        </p:txBody>
      </p:sp>
    </p:spTree>
    <p:extLst>
      <p:ext uri="{BB962C8B-B14F-4D97-AF65-F5344CB8AC3E}">
        <p14:creationId xmlns:p14="http://schemas.microsoft.com/office/powerpoint/2010/main" val="3530759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A46B91-DF8F-4A03-B29D-61446B4F8A16}"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B7B2E-08AB-4C3E-BD8C-559745173E86}" type="slidenum">
              <a:rPr lang="en-US" smtClean="0"/>
              <a:t>‹#›</a:t>
            </a:fld>
            <a:endParaRPr lang="en-US"/>
          </a:p>
        </p:txBody>
      </p:sp>
    </p:spTree>
    <p:extLst>
      <p:ext uri="{BB962C8B-B14F-4D97-AF65-F5344CB8AC3E}">
        <p14:creationId xmlns:p14="http://schemas.microsoft.com/office/powerpoint/2010/main" val="1112147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cSld name="1_Comparison">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A46B91-DF8F-4A03-B29D-61446B4F8A16}" type="datetimeFigureOut">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AB7B2E-08AB-4C3E-BD8C-559745173E86}" type="slidenum">
              <a:rPr lang="en-US" smtClean="0"/>
              <a:t>‹#›</a:t>
            </a:fld>
            <a:endParaRPr lang="en-US"/>
          </a:p>
        </p:txBody>
      </p:sp>
    </p:spTree>
    <p:extLst>
      <p:ext uri="{BB962C8B-B14F-4D97-AF65-F5344CB8AC3E}">
        <p14:creationId xmlns:p14="http://schemas.microsoft.com/office/powerpoint/2010/main" val="946282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A46B91-DF8F-4A03-B29D-61446B4F8A16}"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B7B2E-08AB-4C3E-BD8C-559745173E86}" type="slidenum">
              <a:rPr lang="en-US" smtClean="0"/>
              <a:t>‹#›</a:t>
            </a:fld>
            <a:endParaRPr lang="en-US"/>
          </a:p>
        </p:txBody>
      </p:sp>
    </p:spTree>
    <p:extLst>
      <p:ext uri="{BB962C8B-B14F-4D97-AF65-F5344CB8AC3E}">
        <p14:creationId xmlns:p14="http://schemas.microsoft.com/office/powerpoint/2010/main" val="1215314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A46B91-DF8F-4A03-B29D-61446B4F8A16}"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B7B2E-08AB-4C3E-BD8C-559745173E86}" type="slidenum">
              <a:rPr lang="en-US" smtClean="0"/>
              <a:t>‹#›</a:t>
            </a:fld>
            <a:endParaRPr lang="en-US"/>
          </a:p>
        </p:txBody>
      </p:sp>
    </p:spTree>
    <p:extLst>
      <p:ext uri="{BB962C8B-B14F-4D97-AF65-F5344CB8AC3E}">
        <p14:creationId xmlns:p14="http://schemas.microsoft.com/office/powerpoint/2010/main" val="3694471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A46B91-DF8F-4A03-B29D-61446B4F8A16}"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B7B2E-08AB-4C3E-BD8C-559745173E86}" type="slidenum">
              <a:rPr lang="en-US" smtClean="0"/>
              <a:t>‹#›</a:t>
            </a:fld>
            <a:endParaRPr lang="en-US"/>
          </a:p>
        </p:txBody>
      </p:sp>
    </p:spTree>
    <p:extLst>
      <p:ext uri="{BB962C8B-B14F-4D97-AF65-F5344CB8AC3E}">
        <p14:creationId xmlns:p14="http://schemas.microsoft.com/office/powerpoint/2010/main" val="2432265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A46B91-DF8F-4A03-B29D-61446B4F8A16}" type="datetimeFigureOut">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AB7B2E-08AB-4C3E-BD8C-559745173E86}" type="slidenum">
              <a:rPr lang="en-US" smtClean="0"/>
              <a:t>‹#›</a:t>
            </a:fld>
            <a:endParaRPr lang="en-US"/>
          </a:p>
        </p:txBody>
      </p:sp>
    </p:spTree>
    <p:extLst>
      <p:ext uri="{BB962C8B-B14F-4D97-AF65-F5344CB8AC3E}">
        <p14:creationId xmlns:p14="http://schemas.microsoft.com/office/powerpoint/2010/main" val="3548671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4A46B91-DF8F-4A03-B29D-61446B4F8A16}" type="datetimeFigureOut">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AB7B2E-08AB-4C3E-BD8C-559745173E86}" type="slidenum">
              <a:rPr lang="en-US" smtClean="0"/>
              <a:t>‹#›</a:t>
            </a:fld>
            <a:endParaRPr lang="en-US"/>
          </a:p>
        </p:txBody>
      </p:sp>
    </p:spTree>
    <p:extLst>
      <p:ext uri="{BB962C8B-B14F-4D97-AF65-F5344CB8AC3E}">
        <p14:creationId xmlns:p14="http://schemas.microsoft.com/office/powerpoint/2010/main" val="918032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74A46B91-DF8F-4A03-B29D-61446B4F8A16}" type="datetimeFigureOut">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AB7B2E-08AB-4C3E-BD8C-559745173E86}" type="slidenum">
              <a:rPr lang="en-US" smtClean="0"/>
              <a:t>‹#›</a:t>
            </a:fld>
            <a:endParaRPr lang="en-US"/>
          </a:p>
        </p:txBody>
      </p:sp>
    </p:spTree>
    <p:extLst>
      <p:ext uri="{BB962C8B-B14F-4D97-AF65-F5344CB8AC3E}">
        <p14:creationId xmlns:p14="http://schemas.microsoft.com/office/powerpoint/2010/main" val="51062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4A46B91-DF8F-4A03-B29D-61446B4F8A16}"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B7B2E-08AB-4C3E-BD8C-559745173E86}" type="slidenum">
              <a:rPr lang="en-US" smtClean="0"/>
              <a:t>‹#›</a:t>
            </a:fld>
            <a:endParaRPr lang="en-US"/>
          </a:p>
        </p:txBody>
      </p:sp>
    </p:spTree>
    <p:extLst>
      <p:ext uri="{BB962C8B-B14F-4D97-AF65-F5344CB8AC3E}">
        <p14:creationId xmlns:p14="http://schemas.microsoft.com/office/powerpoint/2010/main" val="3844734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4A46B91-DF8F-4A03-B29D-61446B4F8A16}"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B7B2E-08AB-4C3E-BD8C-559745173E86}" type="slidenum">
              <a:rPr lang="en-US" smtClean="0"/>
              <a:t>‹#›</a:t>
            </a:fld>
            <a:endParaRPr lang="en-US"/>
          </a:p>
        </p:txBody>
      </p:sp>
    </p:spTree>
    <p:extLst>
      <p:ext uri="{BB962C8B-B14F-4D97-AF65-F5344CB8AC3E}">
        <p14:creationId xmlns:p14="http://schemas.microsoft.com/office/powerpoint/2010/main" val="2345634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alphaModFix amt="71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A46B91-DF8F-4A03-B29D-61446B4F8A16}" type="datetimeFigureOut">
              <a:rPr lang="en-US" smtClean="0"/>
              <a:t>11/6/2023</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9AB7B2E-08AB-4C3E-BD8C-559745173E86}" type="slidenum">
              <a:rPr lang="en-US" smtClean="0"/>
              <a:t>‹#›</a:t>
            </a:fld>
            <a:endParaRPr lang="en-US"/>
          </a:p>
        </p:txBody>
      </p:sp>
    </p:spTree>
    <p:extLst>
      <p:ext uri="{BB962C8B-B14F-4D97-AF65-F5344CB8AC3E}">
        <p14:creationId xmlns:p14="http://schemas.microsoft.com/office/powerpoint/2010/main" val="3480715211"/>
      </p:ext>
    </p:extLst>
  </p:cSld>
  <p:clrMap bg1="dk1" tx1="lt1" bg2="dk2" tx2="lt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 id="2147484115" r:id="rId14"/>
    <p:sldLayoutId id="2147484116" r:id="rId15"/>
    <p:sldLayoutId id="2147484117" r:id="rId16"/>
    <p:sldLayoutId id="2147484118" r:id="rId17"/>
    <p:sldLayoutId id="2147484119" r:id="rId18"/>
    <p:sldLayoutId id="2147484120" r:id="rId19"/>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8035" y="435027"/>
            <a:ext cx="8689976" cy="2509213"/>
          </a:xfrm>
        </p:spPr>
        <p:txBody>
          <a:bodyPr>
            <a:normAutofit/>
          </a:bodyPr>
          <a:lstStyle/>
          <a:p>
            <a:r>
              <a:rPr lang="en-US" dirty="0" smtClean="0"/>
              <a:t>PREVENTING FALLING STARS</a:t>
            </a:r>
            <a:br>
              <a:rPr lang="en-US" dirty="0" smtClean="0"/>
            </a:br>
            <a:endParaRPr lang="en-US" dirty="0"/>
          </a:p>
        </p:txBody>
      </p:sp>
      <p:sp>
        <p:nvSpPr>
          <p:cNvPr id="3" name="Subtitle 2"/>
          <p:cNvSpPr>
            <a:spLocks noGrp="1"/>
          </p:cNvSpPr>
          <p:nvPr>
            <p:ph type="subTitle" idx="1"/>
          </p:nvPr>
        </p:nvSpPr>
        <p:spPr>
          <a:xfrm>
            <a:off x="2790541" y="2514601"/>
            <a:ext cx="8689976" cy="1371599"/>
          </a:xfrm>
        </p:spPr>
        <p:txBody>
          <a:bodyPr>
            <a:normAutofit/>
          </a:bodyPr>
          <a:lstStyle/>
          <a:p>
            <a:pPr algn="ctr"/>
            <a:r>
              <a:rPr lang="en-US" sz="3600" dirty="0" smtClean="0"/>
              <a:t>FALL PREVENTION EDUCATION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5-Point Star 3"/>
          <p:cNvSpPr/>
          <p:nvPr/>
        </p:nvSpPr>
        <p:spPr>
          <a:xfrm>
            <a:off x="317634" y="294945"/>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3055235" y="1143001"/>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2140835" y="3601821"/>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5232788" y="3144621"/>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4389120" y="5541742"/>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8429341" y="3738525"/>
            <a:ext cx="969348" cy="975445"/>
          </a:xfrm>
          <a:prstGeom prst="rect">
            <a:avLst/>
          </a:prstGeom>
        </p:spPr>
      </p:pic>
      <p:pic>
        <p:nvPicPr>
          <p:cNvPr id="10" name="Picture 9"/>
          <p:cNvPicPr>
            <a:picLocks noChangeAspect="1"/>
          </p:cNvPicPr>
          <p:nvPr/>
        </p:nvPicPr>
        <p:blipFill>
          <a:blip r:embed="rId3"/>
          <a:stretch>
            <a:fillRect/>
          </a:stretch>
        </p:blipFill>
        <p:spPr>
          <a:xfrm>
            <a:off x="6711377" y="4639844"/>
            <a:ext cx="969348" cy="975445"/>
          </a:xfrm>
          <a:prstGeom prst="rect">
            <a:avLst/>
          </a:prstGeom>
        </p:spPr>
      </p:pic>
      <p:pic>
        <p:nvPicPr>
          <p:cNvPr id="11" name="Picture 10"/>
          <p:cNvPicPr>
            <a:picLocks noChangeAspect="1"/>
          </p:cNvPicPr>
          <p:nvPr/>
        </p:nvPicPr>
        <p:blipFill>
          <a:blip r:embed="rId3"/>
          <a:stretch>
            <a:fillRect/>
          </a:stretch>
        </p:blipFill>
        <p:spPr>
          <a:xfrm>
            <a:off x="9759377" y="5127566"/>
            <a:ext cx="969348" cy="975445"/>
          </a:xfrm>
          <a:prstGeom prst="rect">
            <a:avLst/>
          </a:prstGeom>
        </p:spPr>
      </p:pic>
    </p:spTree>
    <p:extLst>
      <p:ext uri="{BB962C8B-B14F-4D97-AF65-F5344CB8AC3E}">
        <p14:creationId xmlns:p14="http://schemas.microsoft.com/office/powerpoint/2010/main" val="691773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3312" y="-212378"/>
            <a:ext cx="10364451" cy="1596177"/>
          </a:xfrm>
        </p:spPr>
        <p:txBody>
          <a:bodyPr/>
          <a:lstStyle/>
          <a:p>
            <a:r>
              <a:rPr lang="en-US" dirty="0" smtClean="0"/>
              <a:t>Types of root cause analysis tried</a:t>
            </a:r>
            <a:endParaRPr lang="en-US" dirty="0"/>
          </a:p>
        </p:txBody>
      </p:sp>
      <p:sp>
        <p:nvSpPr>
          <p:cNvPr id="9" name="Text Placeholder 8"/>
          <p:cNvSpPr>
            <a:spLocks noGrp="1"/>
          </p:cNvSpPr>
          <p:nvPr>
            <p:ph type="body" idx="1"/>
          </p:nvPr>
        </p:nvSpPr>
        <p:spPr>
          <a:xfrm>
            <a:off x="406438" y="1167592"/>
            <a:ext cx="4873474" cy="679994"/>
          </a:xfrm>
        </p:spPr>
        <p:txBody>
          <a:bodyPr/>
          <a:lstStyle/>
          <a:p>
            <a:pPr algn="ctr"/>
            <a:r>
              <a:rPr lang="en-US" u="sng" dirty="0" smtClean="0"/>
              <a:t>5 whys</a:t>
            </a:r>
            <a:endParaRPr lang="en-US" u="sng" dirty="0"/>
          </a:p>
        </p:txBody>
      </p:sp>
      <p:sp>
        <p:nvSpPr>
          <p:cNvPr id="10" name="Text Placeholder 9"/>
          <p:cNvSpPr>
            <a:spLocks noGrp="1"/>
          </p:cNvSpPr>
          <p:nvPr>
            <p:ph type="body" sz="quarter" idx="3"/>
          </p:nvPr>
        </p:nvSpPr>
        <p:spPr>
          <a:xfrm>
            <a:off x="6365706" y="1167592"/>
            <a:ext cx="4881804" cy="679994"/>
          </a:xfrm>
        </p:spPr>
        <p:txBody>
          <a:bodyPr/>
          <a:lstStyle/>
          <a:p>
            <a:pPr algn="ctr"/>
            <a:r>
              <a:rPr lang="en-US" u="sng" dirty="0" smtClean="0"/>
              <a:t>Ishikawa Diagram</a:t>
            </a:r>
            <a:endParaRPr lang="en-US" u="sng" dirty="0"/>
          </a:p>
        </p:txBody>
      </p:sp>
      <p:pic>
        <p:nvPicPr>
          <p:cNvPr id="20" name="Content Placeholder 19"/>
          <p:cNvPicPr>
            <a:picLocks noGrp="1" noChangeAspect="1"/>
          </p:cNvPicPr>
          <p:nvPr>
            <p:ph sz="quarter" idx="14"/>
          </p:nvPr>
        </p:nvPicPr>
        <p:blipFill>
          <a:blip r:embed="rId3"/>
          <a:stretch>
            <a:fillRect/>
          </a:stretch>
        </p:blipFill>
        <p:spPr>
          <a:xfrm>
            <a:off x="5667866" y="2195986"/>
            <a:ext cx="6277484" cy="4136720"/>
          </a:xfrm>
          <a:prstGeom prst="rect">
            <a:avLst/>
          </a:prstGeom>
        </p:spPr>
      </p:pic>
      <p:pic>
        <p:nvPicPr>
          <p:cNvPr id="4" name="Content Placeholder 3"/>
          <p:cNvPicPr>
            <a:picLocks noGrp="1" noChangeAspect="1"/>
          </p:cNvPicPr>
          <p:nvPr>
            <p:ph sz="quarter" idx="13"/>
          </p:nvPr>
        </p:nvPicPr>
        <p:blipFill>
          <a:blip r:embed="rId4"/>
          <a:stretch>
            <a:fillRect/>
          </a:stretch>
        </p:blipFill>
        <p:spPr>
          <a:xfrm>
            <a:off x="289681" y="1946537"/>
            <a:ext cx="5106988" cy="1311011"/>
          </a:xfrm>
          <a:prstGeom prst="rect">
            <a:avLst/>
          </a:prstGeom>
        </p:spPr>
      </p:pic>
      <p:pic>
        <p:nvPicPr>
          <p:cNvPr id="5" name="Picture 4"/>
          <p:cNvPicPr>
            <a:picLocks noChangeAspect="1"/>
          </p:cNvPicPr>
          <p:nvPr/>
        </p:nvPicPr>
        <p:blipFill>
          <a:blip r:embed="rId5"/>
          <a:stretch>
            <a:fillRect/>
          </a:stretch>
        </p:blipFill>
        <p:spPr>
          <a:xfrm>
            <a:off x="230815" y="2705086"/>
            <a:ext cx="5224725" cy="1042506"/>
          </a:xfrm>
          <a:prstGeom prst="rect">
            <a:avLst/>
          </a:prstGeom>
        </p:spPr>
      </p:pic>
      <p:pic>
        <p:nvPicPr>
          <p:cNvPr id="6" name="Picture 5"/>
          <p:cNvPicPr>
            <a:picLocks noChangeAspect="1"/>
          </p:cNvPicPr>
          <p:nvPr/>
        </p:nvPicPr>
        <p:blipFill>
          <a:blip r:embed="rId6"/>
          <a:stretch>
            <a:fillRect/>
          </a:stretch>
        </p:blipFill>
        <p:spPr>
          <a:xfrm>
            <a:off x="230815" y="3344370"/>
            <a:ext cx="5224725" cy="1097375"/>
          </a:xfrm>
          <a:prstGeom prst="rect">
            <a:avLst/>
          </a:prstGeom>
        </p:spPr>
      </p:pic>
      <p:pic>
        <p:nvPicPr>
          <p:cNvPr id="7" name="Picture 6"/>
          <p:cNvPicPr>
            <a:picLocks noChangeAspect="1"/>
          </p:cNvPicPr>
          <p:nvPr/>
        </p:nvPicPr>
        <p:blipFill>
          <a:blip r:embed="rId6"/>
          <a:stretch>
            <a:fillRect/>
          </a:stretch>
        </p:blipFill>
        <p:spPr>
          <a:xfrm>
            <a:off x="230815" y="4016097"/>
            <a:ext cx="5224725" cy="1097375"/>
          </a:xfrm>
          <a:prstGeom prst="rect">
            <a:avLst/>
          </a:prstGeom>
        </p:spPr>
      </p:pic>
      <p:pic>
        <p:nvPicPr>
          <p:cNvPr id="8" name="Picture 7"/>
          <p:cNvPicPr>
            <a:picLocks noChangeAspect="1"/>
          </p:cNvPicPr>
          <p:nvPr/>
        </p:nvPicPr>
        <p:blipFill>
          <a:blip r:embed="rId6"/>
          <a:stretch>
            <a:fillRect/>
          </a:stretch>
        </p:blipFill>
        <p:spPr>
          <a:xfrm>
            <a:off x="230814" y="4710250"/>
            <a:ext cx="5224725" cy="1097375"/>
          </a:xfrm>
          <a:prstGeom prst="rect">
            <a:avLst/>
          </a:prstGeom>
        </p:spPr>
      </p:pic>
      <p:pic>
        <p:nvPicPr>
          <p:cNvPr id="11" name="Picture 10"/>
          <p:cNvPicPr>
            <a:picLocks noChangeAspect="1"/>
          </p:cNvPicPr>
          <p:nvPr/>
        </p:nvPicPr>
        <p:blipFill>
          <a:blip r:embed="rId6"/>
          <a:stretch>
            <a:fillRect/>
          </a:stretch>
        </p:blipFill>
        <p:spPr>
          <a:xfrm>
            <a:off x="230813" y="5462592"/>
            <a:ext cx="5224725" cy="1097375"/>
          </a:xfrm>
          <a:prstGeom prst="rect">
            <a:avLst/>
          </a:prstGeom>
        </p:spPr>
      </p:pic>
    </p:spTree>
    <p:extLst>
      <p:ext uri="{BB962C8B-B14F-4D97-AF65-F5344CB8AC3E}">
        <p14:creationId xmlns:p14="http://schemas.microsoft.com/office/powerpoint/2010/main" val="3969314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7259" y="199505"/>
            <a:ext cx="11579192" cy="6413051"/>
          </a:xfrm>
          <a:prstGeom prst="rect">
            <a:avLst/>
          </a:prstGeom>
        </p:spPr>
      </p:pic>
    </p:spTree>
    <p:extLst>
      <p:ext uri="{BB962C8B-B14F-4D97-AF65-F5344CB8AC3E}">
        <p14:creationId xmlns:p14="http://schemas.microsoft.com/office/powerpoint/2010/main" val="4031943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3"/>
          <a:stretch>
            <a:fillRect/>
          </a:stretch>
        </p:blipFill>
        <p:spPr>
          <a:xfrm>
            <a:off x="787939" y="88881"/>
            <a:ext cx="10859310" cy="6681569"/>
          </a:xfrm>
          <a:prstGeom prst="rect">
            <a:avLst/>
          </a:prstGeom>
        </p:spPr>
      </p:pic>
    </p:spTree>
    <p:extLst>
      <p:ext uri="{BB962C8B-B14F-4D97-AF65-F5344CB8AC3E}">
        <p14:creationId xmlns:p14="http://schemas.microsoft.com/office/powerpoint/2010/main" val="1812769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60368" y="2513214"/>
            <a:ext cx="10131425" cy="1456267"/>
          </a:xfrm>
        </p:spPr>
        <p:txBody>
          <a:bodyPr/>
          <a:lstStyle/>
          <a:p>
            <a:r>
              <a:rPr lang="en-US" dirty="0" smtClean="0"/>
              <a:t>EVALUATION OF INTERVENTIONS: What works?</a:t>
            </a:r>
            <a:endParaRPr lang="en-US" dirty="0"/>
          </a:p>
        </p:txBody>
      </p:sp>
    </p:spTree>
    <p:extLst>
      <p:ext uri="{BB962C8B-B14F-4D97-AF65-F5344CB8AC3E}">
        <p14:creationId xmlns:p14="http://schemas.microsoft.com/office/powerpoint/2010/main" val="2429756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23735" y="-231400"/>
            <a:ext cx="10131425" cy="1456267"/>
          </a:xfrm>
        </p:spPr>
        <p:txBody>
          <a:bodyPr/>
          <a:lstStyle/>
          <a:p>
            <a:r>
              <a:rPr lang="en-US" dirty="0" smtClean="0"/>
              <a:t>Interventions:</a:t>
            </a:r>
            <a:endParaRPr lang="en-US" dirty="0"/>
          </a:p>
        </p:txBody>
      </p:sp>
      <p:sp>
        <p:nvSpPr>
          <p:cNvPr id="4" name="Content Placeholder 3"/>
          <p:cNvSpPr>
            <a:spLocks noGrp="1"/>
          </p:cNvSpPr>
          <p:nvPr>
            <p:ph sz="quarter" idx="13"/>
          </p:nvPr>
        </p:nvSpPr>
        <p:spPr>
          <a:xfrm>
            <a:off x="223735" y="881149"/>
            <a:ext cx="11799651" cy="5879574"/>
          </a:xfrm>
        </p:spPr>
        <p:txBody>
          <a:bodyPr>
            <a:noAutofit/>
          </a:bodyPr>
          <a:lstStyle/>
          <a:p>
            <a:r>
              <a:rPr lang="en-US" sz="2500" dirty="0"/>
              <a:t>Standardized Fall </a:t>
            </a:r>
            <a:r>
              <a:rPr lang="en-US" sz="2500" dirty="0" smtClean="0"/>
              <a:t>Definition</a:t>
            </a:r>
          </a:p>
          <a:p>
            <a:r>
              <a:rPr lang="en-US" sz="2500" dirty="0" smtClean="0"/>
              <a:t>Initiated a fall prevention team </a:t>
            </a:r>
            <a:endParaRPr lang="en-US" sz="2500" dirty="0"/>
          </a:p>
          <a:p>
            <a:r>
              <a:rPr lang="en-US" sz="2500" dirty="0"/>
              <a:t>Initiated new process at admission to identify high risk patients utilizing the  </a:t>
            </a:r>
            <a:r>
              <a:rPr lang="en-US" sz="2500" dirty="0" smtClean="0"/>
              <a:t>          Morse </a:t>
            </a:r>
            <a:r>
              <a:rPr lang="en-US" sz="2500" dirty="0"/>
              <a:t>Fall Scale</a:t>
            </a:r>
          </a:p>
          <a:p>
            <a:r>
              <a:rPr lang="en-US" sz="2500" dirty="0"/>
              <a:t>Utilized Morse Fall Scale to determine interventions to put into place at admission</a:t>
            </a:r>
          </a:p>
          <a:p>
            <a:r>
              <a:rPr lang="en-US" sz="2500" dirty="0"/>
              <a:t>Completed Morse Fall Scale every shift and adjusted interventions as needed</a:t>
            </a:r>
          </a:p>
          <a:p>
            <a:r>
              <a:rPr lang="en-US" sz="2500" dirty="0"/>
              <a:t>Conducted audits to ensure process was working. </a:t>
            </a:r>
            <a:r>
              <a:rPr lang="en-US" sz="2500" dirty="0" smtClean="0"/>
              <a:t>Audits </a:t>
            </a:r>
            <a:r>
              <a:rPr lang="en-US" sz="2500" dirty="0"/>
              <a:t>led to </a:t>
            </a:r>
            <a:r>
              <a:rPr lang="en-US" sz="2500" dirty="0" smtClean="0"/>
              <a:t>increased </a:t>
            </a:r>
            <a:r>
              <a:rPr lang="en-US" sz="2500" dirty="0"/>
              <a:t>compliance with process as Nursing Supervisor went directly to nurse regarding interventions needed</a:t>
            </a:r>
          </a:p>
          <a:p>
            <a:r>
              <a:rPr lang="en-US" sz="2500" dirty="0"/>
              <a:t>Initiated Ocuvera Camera System - new upgrades to system </a:t>
            </a:r>
            <a:r>
              <a:rPr lang="en-US" sz="2500" dirty="0" smtClean="0"/>
              <a:t>enabled </a:t>
            </a:r>
            <a:r>
              <a:rPr lang="en-US" sz="2500" dirty="0"/>
              <a:t>better monitoring </a:t>
            </a:r>
          </a:p>
          <a:p>
            <a:r>
              <a:rPr lang="en-US" sz="2500" dirty="0"/>
              <a:t>Entered into the Fall cohort for HQIC with CAPTURE FALLs through UNMC</a:t>
            </a:r>
          </a:p>
          <a:p>
            <a:r>
              <a:rPr lang="en-US" sz="2500" dirty="0"/>
              <a:t>Initiated Wipe off boards </a:t>
            </a:r>
            <a:r>
              <a:rPr lang="en-US" sz="2500" dirty="0" smtClean="0"/>
              <a:t>for </a:t>
            </a:r>
            <a:r>
              <a:rPr lang="en-US" sz="2500" dirty="0"/>
              <a:t>therapy communication/nursing </a:t>
            </a:r>
            <a:r>
              <a:rPr lang="en-US" sz="2500" dirty="0" smtClean="0"/>
              <a:t>communication</a:t>
            </a:r>
            <a:endParaRPr lang="en-US" sz="2500" dirty="0"/>
          </a:p>
        </p:txBody>
      </p:sp>
    </p:spTree>
    <p:extLst>
      <p:ext uri="{BB962C8B-B14F-4D97-AF65-F5344CB8AC3E}">
        <p14:creationId xmlns:p14="http://schemas.microsoft.com/office/powerpoint/2010/main" val="1126224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Morse Fall interventions</a:t>
            </a:r>
            <a:endParaRPr lang="en-US" dirty="0"/>
          </a:p>
        </p:txBody>
      </p:sp>
      <p:pic>
        <p:nvPicPr>
          <p:cNvPr id="7" name="Content Placeholder 6"/>
          <p:cNvPicPr>
            <a:picLocks noGrp="1" noChangeAspect="1"/>
          </p:cNvPicPr>
          <p:nvPr>
            <p:ph idx="1"/>
          </p:nvPr>
        </p:nvPicPr>
        <p:blipFill>
          <a:blip r:embed="rId3"/>
          <a:stretch>
            <a:fillRect/>
          </a:stretch>
        </p:blipFill>
        <p:spPr>
          <a:xfrm>
            <a:off x="1617044" y="2065868"/>
            <a:ext cx="9200182" cy="3969172"/>
          </a:xfrm>
          <a:prstGeom prst="rect">
            <a:avLst/>
          </a:prstGeom>
        </p:spPr>
      </p:pic>
    </p:spTree>
    <p:extLst>
      <p:ext uri="{BB962C8B-B14F-4D97-AF65-F5344CB8AC3E}">
        <p14:creationId xmlns:p14="http://schemas.microsoft.com/office/powerpoint/2010/main" val="320409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9299" y="0"/>
            <a:ext cx="10131425" cy="1456267"/>
          </a:xfrm>
        </p:spPr>
        <p:txBody>
          <a:bodyPr/>
          <a:lstStyle/>
          <a:p>
            <a:r>
              <a:rPr lang="en-US" dirty="0" smtClean="0"/>
              <a:t>Evaluation of process change</a:t>
            </a:r>
            <a:endParaRPr lang="en-US" dirty="0"/>
          </a:p>
        </p:txBody>
      </p:sp>
      <p:sp>
        <p:nvSpPr>
          <p:cNvPr id="3" name="Content Placeholder 2"/>
          <p:cNvSpPr>
            <a:spLocks noGrp="1"/>
          </p:cNvSpPr>
          <p:nvPr>
            <p:ph sz="quarter" idx="13"/>
          </p:nvPr>
        </p:nvSpPr>
        <p:spPr>
          <a:xfrm>
            <a:off x="897149" y="1456267"/>
            <a:ext cx="10363826" cy="4427621"/>
          </a:xfrm>
        </p:spPr>
        <p:txBody>
          <a:bodyPr>
            <a:normAutofit lnSpcReduction="10000"/>
          </a:bodyPr>
          <a:lstStyle/>
          <a:p>
            <a:endParaRPr lang="en-US" sz="2400" dirty="0" smtClean="0"/>
          </a:p>
          <a:p>
            <a:r>
              <a:rPr lang="en-US" sz="2800" dirty="0" smtClean="0"/>
              <a:t>Auditing of each fall for interventions put into place and review of each fall in fall huddle </a:t>
            </a:r>
          </a:p>
          <a:p>
            <a:r>
              <a:rPr lang="en-US" sz="2800" dirty="0" smtClean="0"/>
              <a:t>Audit fall interventions of all patients</a:t>
            </a:r>
          </a:p>
          <a:p>
            <a:r>
              <a:rPr lang="en-US" sz="2800" dirty="0" smtClean="0"/>
              <a:t>Visit with staff regarding interventions that weren’t in place when audited</a:t>
            </a:r>
          </a:p>
          <a:p>
            <a:r>
              <a:rPr lang="en-US" sz="2800" dirty="0" smtClean="0"/>
              <a:t>Ocuvera Camera updated to better alert staff when patient was moving to get out of bed or chair</a:t>
            </a:r>
          </a:p>
          <a:p>
            <a:r>
              <a:rPr lang="en-US" sz="2800" dirty="0" smtClean="0"/>
              <a:t>Fall prevention team met after each fall</a:t>
            </a:r>
          </a:p>
          <a:p>
            <a:endParaRPr lang="en-US" sz="2400" dirty="0" smtClean="0"/>
          </a:p>
          <a:p>
            <a:pPr marL="457200" lvl="1" indent="0">
              <a:buNone/>
            </a:pPr>
            <a:endParaRPr lang="en-US" dirty="0"/>
          </a:p>
          <a:p>
            <a:endParaRPr lang="en-US" dirty="0"/>
          </a:p>
        </p:txBody>
      </p:sp>
    </p:spTree>
    <p:extLst>
      <p:ext uri="{BB962C8B-B14F-4D97-AF65-F5344CB8AC3E}">
        <p14:creationId xmlns:p14="http://schemas.microsoft.com/office/powerpoint/2010/main" val="589988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lstStyle/>
          <a:p>
            <a:r>
              <a:rPr lang="en-US" dirty="0" smtClean="0"/>
              <a:t>Fall prevention team</a:t>
            </a:r>
            <a:endParaRPr lang="en-US" dirty="0"/>
          </a:p>
        </p:txBody>
      </p:sp>
      <p:sp>
        <p:nvSpPr>
          <p:cNvPr id="3" name="Content Placeholder 2"/>
          <p:cNvSpPr>
            <a:spLocks noGrp="1"/>
          </p:cNvSpPr>
          <p:nvPr>
            <p:ph sz="quarter" idx="13"/>
          </p:nvPr>
        </p:nvSpPr>
        <p:spPr>
          <a:xfrm>
            <a:off x="913774" y="1330036"/>
            <a:ext cx="10363826" cy="5012397"/>
          </a:xfrm>
        </p:spPr>
        <p:txBody>
          <a:bodyPr>
            <a:normAutofit/>
          </a:bodyPr>
          <a:lstStyle/>
          <a:p>
            <a:r>
              <a:rPr lang="en-US" sz="2800" dirty="0"/>
              <a:t>Team Members:</a:t>
            </a:r>
          </a:p>
          <a:p>
            <a:pPr lvl="1"/>
            <a:r>
              <a:rPr lang="en-US" sz="2800" dirty="0"/>
              <a:t>Quality Coordinator</a:t>
            </a:r>
          </a:p>
          <a:p>
            <a:pPr marL="742950" lvl="1" indent="-285750"/>
            <a:r>
              <a:rPr lang="en-US" sz="2800" dirty="0"/>
              <a:t>Nursing Supervisor</a:t>
            </a:r>
          </a:p>
          <a:p>
            <a:pPr marL="742950" lvl="1" indent="-285750"/>
            <a:r>
              <a:rPr lang="en-US" sz="2800" dirty="0"/>
              <a:t>Therapy Representative</a:t>
            </a:r>
          </a:p>
          <a:p>
            <a:pPr marL="742950" lvl="1" indent="-285750"/>
            <a:r>
              <a:rPr lang="en-US" sz="2800" dirty="0"/>
              <a:t>Care Management</a:t>
            </a:r>
          </a:p>
          <a:p>
            <a:pPr marL="742950" lvl="1" indent="-285750"/>
            <a:r>
              <a:rPr lang="en-US" sz="2800" dirty="0"/>
              <a:t>Nursing Representative</a:t>
            </a:r>
          </a:p>
          <a:p>
            <a:pPr marL="742950" lvl="1" indent="-285750"/>
            <a:r>
              <a:rPr lang="en-US" sz="2800" dirty="0"/>
              <a:t>Patient Family Advisory Council Member</a:t>
            </a:r>
          </a:p>
          <a:p>
            <a:pPr marL="742950" lvl="1" indent="-285750"/>
            <a:r>
              <a:rPr lang="en-US" sz="2800" dirty="0"/>
              <a:t>Pharmacy Representative</a:t>
            </a:r>
          </a:p>
          <a:p>
            <a:endParaRPr lang="en-US" dirty="0"/>
          </a:p>
        </p:txBody>
      </p:sp>
    </p:spTree>
    <p:extLst>
      <p:ext uri="{BB962C8B-B14F-4D97-AF65-F5344CB8AC3E}">
        <p14:creationId xmlns:p14="http://schemas.microsoft.com/office/powerpoint/2010/main" val="4153387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fall Prevention team</a:t>
            </a:r>
          </a:p>
        </p:txBody>
      </p:sp>
      <p:sp>
        <p:nvSpPr>
          <p:cNvPr id="3" name="Content Placeholder 2"/>
          <p:cNvSpPr>
            <a:spLocks noGrp="1"/>
          </p:cNvSpPr>
          <p:nvPr>
            <p:ph sz="quarter" idx="13"/>
          </p:nvPr>
        </p:nvSpPr>
        <p:spPr>
          <a:xfrm>
            <a:off x="913774" y="1812176"/>
            <a:ext cx="10363826" cy="3979024"/>
          </a:xfrm>
        </p:spPr>
        <p:txBody>
          <a:bodyPr>
            <a:normAutofit/>
          </a:bodyPr>
          <a:lstStyle/>
          <a:p>
            <a:r>
              <a:rPr lang="en-US" sz="2800" dirty="0"/>
              <a:t>Identify preventative strategies</a:t>
            </a:r>
          </a:p>
          <a:p>
            <a:r>
              <a:rPr lang="en-US" sz="2800" dirty="0"/>
              <a:t>Identify resources needed- equipment, </a:t>
            </a:r>
            <a:r>
              <a:rPr lang="en-US" sz="2800" dirty="0" err="1"/>
              <a:t>ect</a:t>
            </a:r>
            <a:r>
              <a:rPr lang="en-US" sz="2800" dirty="0"/>
              <a:t>.</a:t>
            </a:r>
          </a:p>
          <a:p>
            <a:r>
              <a:rPr lang="en-US" sz="2800" dirty="0"/>
              <a:t>Develop process to ensure proactive interventions</a:t>
            </a:r>
          </a:p>
          <a:p>
            <a:r>
              <a:rPr lang="en-US" sz="2800" dirty="0"/>
              <a:t>Review all fall root analysis for consistencies</a:t>
            </a:r>
          </a:p>
          <a:p>
            <a:pPr lvl="1"/>
            <a:r>
              <a:rPr lang="en-US" sz="2800" dirty="0"/>
              <a:t>Positive</a:t>
            </a:r>
          </a:p>
          <a:p>
            <a:pPr lvl="1"/>
            <a:r>
              <a:rPr lang="en-US" sz="2800" dirty="0"/>
              <a:t>Negative</a:t>
            </a:r>
          </a:p>
        </p:txBody>
      </p:sp>
    </p:spTree>
    <p:extLst>
      <p:ext uri="{BB962C8B-B14F-4D97-AF65-F5344CB8AC3E}">
        <p14:creationId xmlns:p14="http://schemas.microsoft.com/office/powerpoint/2010/main" val="2992410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9299" y="222904"/>
            <a:ext cx="10131425" cy="1456267"/>
          </a:xfrm>
        </p:spPr>
        <p:txBody>
          <a:bodyPr/>
          <a:lstStyle/>
          <a:p>
            <a:r>
              <a:rPr lang="en-US" dirty="0" smtClean="0"/>
              <a:t>Culture change:</a:t>
            </a:r>
            <a:endParaRPr lang="en-US" dirty="0"/>
          </a:p>
        </p:txBody>
      </p:sp>
      <p:sp>
        <p:nvSpPr>
          <p:cNvPr id="3" name="Content Placeholder 2"/>
          <p:cNvSpPr>
            <a:spLocks noGrp="1"/>
          </p:cNvSpPr>
          <p:nvPr>
            <p:ph sz="quarter" idx="13"/>
          </p:nvPr>
        </p:nvSpPr>
        <p:spPr>
          <a:xfrm>
            <a:off x="619299" y="1679171"/>
            <a:ext cx="10363826" cy="4614625"/>
          </a:xfrm>
        </p:spPr>
        <p:txBody>
          <a:bodyPr>
            <a:normAutofit/>
          </a:bodyPr>
          <a:lstStyle/>
          <a:p>
            <a:pPr lvl="1"/>
            <a:r>
              <a:rPr lang="en-US" sz="2800" dirty="0"/>
              <a:t>Nurses are more aware of patient safety</a:t>
            </a:r>
          </a:p>
          <a:p>
            <a:pPr lvl="1"/>
            <a:r>
              <a:rPr lang="en-US" sz="2800" dirty="0"/>
              <a:t>Interventions are put into place </a:t>
            </a:r>
            <a:r>
              <a:rPr lang="en-US" sz="2800" dirty="0" smtClean="0"/>
              <a:t>upon </a:t>
            </a:r>
            <a:r>
              <a:rPr lang="en-US" sz="2800" dirty="0"/>
              <a:t>admission</a:t>
            </a:r>
          </a:p>
          <a:p>
            <a:pPr lvl="1"/>
            <a:r>
              <a:rPr lang="en-US" sz="2800" dirty="0"/>
              <a:t>Morse Fall Scale is completed every shift and interventions adjusted</a:t>
            </a:r>
          </a:p>
          <a:p>
            <a:pPr marL="800100" lvl="1" indent="-342900"/>
            <a:r>
              <a:rPr lang="en-US" sz="2800" dirty="0"/>
              <a:t>Staff are eager to develop new interventions to protect patients- toilet </a:t>
            </a:r>
            <a:r>
              <a:rPr lang="en-US" sz="2800" dirty="0" smtClean="0"/>
              <a:t>alarm</a:t>
            </a:r>
            <a:endParaRPr lang="en-US" sz="2800" dirty="0"/>
          </a:p>
          <a:p>
            <a:pPr marL="800100" lvl="1" indent="-342900"/>
            <a:r>
              <a:rPr lang="en-US" sz="2800" dirty="0"/>
              <a:t>Request need for new cushions, non-slip mats, and other equipment needed for patients</a:t>
            </a:r>
          </a:p>
          <a:p>
            <a:endParaRPr lang="en-US" dirty="0"/>
          </a:p>
        </p:txBody>
      </p:sp>
    </p:spTree>
    <p:extLst>
      <p:ext uri="{BB962C8B-B14F-4D97-AF65-F5344CB8AC3E}">
        <p14:creationId xmlns:p14="http://schemas.microsoft.com/office/powerpoint/2010/main" val="3076098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6172" y="-121920"/>
            <a:ext cx="10131425" cy="1456267"/>
          </a:xfrm>
        </p:spPr>
        <p:txBody>
          <a:bodyPr/>
          <a:lstStyle/>
          <a:p>
            <a:r>
              <a:rPr lang="en-US" dirty="0" smtClean="0"/>
              <a:t>Introduction</a:t>
            </a:r>
            <a:endParaRPr lang="en-US" dirty="0"/>
          </a:p>
        </p:txBody>
      </p:sp>
      <p:sp>
        <p:nvSpPr>
          <p:cNvPr id="3" name="Content Placeholder 2"/>
          <p:cNvSpPr>
            <a:spLocks noGrp="1"/>
          </p:cNvSpPr>
          <p:nvPr>
            <p:ph idx="1"/>
          </p:nvPr>
        </p:nvSpPr>
        <p:spPr>
          <a:xfrm>
            <a:off x="340468" y="1030779"/>
            <a:ext cx="11293813" cy="5303520"/>
          </a:xfrm>
        </p:spPr>
        <p:txBody>
          <a:bodyPr>
            <a:normAutofit fontScale="92500" lnSpcReduction="10000"/>
          </a:bodyPr>
          <a:lstStyle/>
          <a:p>
            <a:r>
              <a:rPr lang="en-US" sz="3000" dirty="0" smtClean="0"/>
              <a:t>Stephanie Moody, RN</a:t>
            </a:r>
          </a:p>
          <a:p>
            <a:r>
              <a:rPr lang="en-US" sz="3000" dirty="0" smtClean="0"/>
              <a:t>Quality Coordinator at Thayer County Health Services in Hebron, NE</a:t>
            </a:r>
          </a:p>
          <a:p>
            <a:r>
              <a:rPr lang="en-US" sz="3000" dirty="0" smtClean="0"/>
              <a:t>Personal:</a:t>
            </a:r>
          </a:p>
          <a:p>
            <a:pPr lvl="1"/>
            <a:r>
              <a:rPr lang="en-US" sz="3000" dirty="0" smtClean="0"/>
              <a:t>Married for 33 years with 7 children, and </a:t>
            </a:r>
            <a:r>
              <a:rPr lang="en-US" sz="3000" dirty="0" smtClean="0"/>
              <a:t>3 </a:t>
            </a:r>
            <a:r>
              <a:rPr lang="en-US" sz="3000" dirty="0" smtClean="0"/>
              <a:t>grandchildren.</a:t>
            </a:r>
          </a:p>
          <a:p>
            <a:r>
              <a:rPr lang="en-US" sz="3000" dirty="0" smtClean="0"/>
              <a:t>Experience: </a:t>
            </a:r>
          </a:p>
          <a:p>
            <a:pPr lvl="1"/>
            <a:r>
              <a:rPr lang="en-US" sz="3000" dirty="0" smtClean="0"/>
              <a:t>6 Years of CAH nursing –ED, OB, Med </a:t>
            </a:r>
            <a:r>
              <a:rPr lang="en-US" sz="3000" dirty="0" err="1" smtClean="0"/>
              <a:t>Surg</a:t>
            </a:r>
            <a:r>
              <a:rPr lang="en-US" sz="3000" dirty="0" smtClean="0"/>
              <a:t>, and a little with minor surgical procedures.</a:t>
            </a:r>
          </a:p>
          <a:p>
            <a:pPr lvl="1"/>
            <a:r>
              <a:rPr lang="en-US" sz="3000" dirty="0" smtClean="0"/>
              <a:t>11 years in Long Term care – Night Charge nurse, MDS Coordinator, Interim DON, ADON.</a:t>
            </a:r>
          </a:p>
          <a:p>
            <a:pPr lvl="1"/>
            <a:r>
              <a:rPr lang="en-US" sz="3000" dirty="0" smtClean="0"/>
              <a:t>4 years in Quality with Thayer County Health Services.</a:t>
            </a:r>
          </a:p>
          <a:p>
            <a:pPr marL="457200" lvl="1" indent="0">
              <a:buNone/>
            </a:pPr>
            <a:endParaRPr lang="en-US" dirty="0" smtClean="0"/>
          </a:p>
        </p:txBody>
      </p:sp>
    </p:spTree>
    <p:extLst>
      <p:ext uri="{BB962C8B-B14F-4D97-AF65-F5344CB8AC3E}">
        <p14:creationId xmlns:p14="http://schemas.microsoft.com/office/powerpoint/2010/main" val="160257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5643" y="-236706"/>
            <a:ext cx="10363200" cy="1604963"/>
          </a:xfrm>
        </p:spPr>
        <p:txBody>
          <a:bodyPr/>
          <a:lstStyle/>
          <a:p>
            <a:r>
              <a:rPr lang="en-US" dirty="0" smtClean="0"/>
              <a:t>Data for 2021 and 2022</a:t>
            </a:r>
            <a:endParaRPr lang="en-US" dirty="0"/>
          </a:p>
        </p:txBody>
      </p:sp>
      <p:pic>
        <p:nvPicPr>
          <p:cNvPr id="10" name="Picture 9"/>
          <p:cNvPicPr>
            <a:picLocks noChangeAspect="1"/>
          </p:cNvPicPr>
          <p:nvPr/>
        </p:nvPicPr>
        <p:blipFill>
          <a:blip r:embed="rId3"/>
          <a:stretch>
            <a:fillRect/>
          </a:stretch>
        </p:blipFill>
        <p:spPr>
          <a:xfrm>
            <a:off x="155643" y="1837044"/>
            <a:ext cx="5799030" cy="3801582"/>
          </a:xfrm>
          <a:prstGeom prst="rect">
            <a:avLst/>
          </a:prstGeom>
        </p:spPr>
      </p:pic>
      <p:pic>
        <p:nvPicPr>
          <p:cNvPr id="12" name="Picture 11"/>
          <p:cNvPicPr>
            <a:picLocks noChangeAspect="1"/>
          </p:cNvPicPr>
          <p:nvPr/>
        </p:nvPicPr>
        <p:blipFill rotWithShape="1">
          <a:blip r:embed="rId4"/>
          <a:srcRect l="2863" r="5227"/>
          <a:stretch/>
        </p:blipFill>
        <p:spPr>
          <a:xfrm>
            <a:off x="6245156" y="1837044"/>
            <a:ext cx="5690681" cy="3801582"/>
          </a:xfrm>
          <a:prstGeom prst="rect">
            <a:avLst/>
          </a:prstGeom>
        </p:spPr>
      </p:pic>
    </p:spTree>
    <p:extLst>
      <p:ext uri="{BB962C8B-B14F-4D97-AF65-F5344CB8AC3E}">
        <p14:creationId xmlns:p14="http://schemas.microsoft.com/office/powerpoint/2010/main" val="2197046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1903827" y="-581892"/>
            <a:ext cx="288173" cy="216131"/>
          </a:xfrm>
        </p:spPr>
        <p:txBody>
          <a:bodyPr>
            <a:normAutofit fontScale="25000" lnSpcReduction="20000"/>
          </a:bodyPr>
          <a:lstStyle/>
          <a:p>
            <a:pPr marL="0" indent="0">
              <a:buNone/>
            </a:pPr>
            <a:endParaRPr lang="en-US" sz="3600" dirty="0"/>
          </a:p>
        </p:txBody>
      </p:sp>
      <p:pic>
        <p:nvPicPr>
          <p:cNvPr id="2" name="Picture 1"/>
          <p:cNvPicPr>
            <a:picLocks noChangeAspect="1"/>
          </p:cNvPicPr>
          <p:nvPr/>
        </p:nvPicPr>
        <p:blipFill>
          <a:blip r:embed="rId3"/>
          <a:stretch>
            <a:fillRect/>
          </a:stretch>
        </p:blipFill>
        <p:spPr>
          <a:xfrm>
            <a:off x="349135" y="166255"/>
            <a:ext cx="11554692" cy="6450676"/>
          </a:xfrm>
          <a:prstGeom prst="rect">
            <a:avLst/>
          </a:prstGeom>
        </p:spPr>
      </p:pic>
    </p:spTree>
    <p:extLst>
      <p:ext uri="{BB962C8B-B14F-4D97-AF65-F5344CB8AC3E}">
        <p14:creationId xmlns:p14="http://schemas.microsoft.com/office/powerpoint/2010/main" val="1407623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next to continue the story of fall prevention ?</a:t>
            </a:r>
            <a:endParaRPr lang="en-US" dirty="0"/>
          </a:p>
        </p:txBody>
      </p:sp>
      <p:sp>
        <p:nvSpPr>
          <p:cNvPr id="3" name="Content Placeholder 2"/>
          <p:cNvSpPr>
            <a:spLocks noGrp="1"/>
          </p:cNvSpPr>
          <p:nvPr>
            <p:ph sz="quarter" idx="13"/>
          </p:nvPr>
        </p:nvSpPr>
        <p:spPr>
          <a:xfrm>
            <a:off x="913774" y="2055190"/>
            <a:ext cx="10363826" cy="4510981"/>
          </a:xfrm>
        </p:spPr>
        <p:txBody>
          <a:bodyPr>
            <a:normAutofit/>
          </a:bodyPr>
          <a:lstStyle/>
          <a:p>
            <a:r>
              <a:rPr lang="en-US" sz="2800" dirty="0" smtClean="0"/>
              <a:t>Age Friendly—What matters to the patient, Safe Mobility, Medications, Mentation</a:t>
            </a:r>
          </a:p>
          <a:p>
            <a:pPr lvl="1"/>
            <a:r>
              <a:rPr lang="en-US" sz="2800" dirty="0" smtClean="0"/>
              <a:t>These all can impact the risk of a patient falling</a:t>
            </a:r>
          </a:p>
          <a:p>
            <a:pPr lvl="1"/>
            <a:r>
              <a:rPr lang="en-US" sz="2800" dirty="0" smtClean="0"/>
              <a:t>Addressing these also reduces the risk of “Falling Stars”</a:t>
            </a:r>
          </a:p>
          <a:p>
            <a:r>
              <a:rPr lang="en-US" sz="2800" dirty="0" smtClean="0"/>
              <a:t>Pharmacy rounding/counseling of all patients</a:t>
            </a:r>
          </a:p>
          <a:p>
            <a:r>
              <a:rPr lang="en-US" sz="2800" dirty="0" smtClean="0"/>
              <a:t>Interdisciplinary team meetings with all patients</a:t>
            </a:r>
          </a:p>
          <a:p>
            <a:r>
              <a:rPr lang="en-US" sz="2800" dirty="0" smtClean="0"/>
              <a:t>Ensuring patient safety and quality of care is everyone’s responsibility.</a:t>
            </a:r>
          </a:p>
          <a:p>
            <a:endParaRPr lang="en-US" dirty="0"/>
          </a:p>
        </p:txBody>
      </p:sp>
    </p:spTree>
    <p:extLst>
      <p:ext uri="{BB962C8B-B14F-4D97-AF65-F5344CB8AC3E}">
        <p14:creationId xmlns:p14="http://schemas.microsoft.com/office/powerpoint/2010/main" val="121813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department:</a:t>
            </a:r>
            <a:endParaRPr lang="en-US" dirty="0"/>
          </a:p>
        </p:txBody>
      </p:sp>
      <p:sp>
        <p:nvSpPr>
          <p:cNvPr id="3" name="Content Placeholder 2"/>
          <p:cNvSpPr>
            <a:spLocks noGrp="1"/>
          </p:cNvSpPr>
          <p:nvPr>
            <p:ph idx="1"/>
          </p:nvPr>
        </p:nvSpPr>
        <p:spPr>
          <a:xfrm>
            <a:off x="954176" y="2276457"/>
            <a:ext cx="10278686" cy="4389120"/>
          </a:xfrm>
        </p:spPr>
        <p:txBody>
          <a:bodyPr>
            <a:normAutofit/>
          </a:bodyPr>
          <a:lstStyle/>
          <a:p>
            <a:r>
              <a:rPr lang="en-US" sz="2800" dirty="0" smtClean="0"/>
              <a:t>Safety Coordinator</a:t>
            </a:r>
          </a:p>
          <a:p>
            <a:r>
              <a:rPr lang="en-US" sz="2800" dirty="0" smtClean="0"/>
              <a:t>Infection Preventionist</a:t>
            </a:r>
          </a:p>
          <a:p>
            <a:r>
              <a:rPr lang="en-US" sz="2800" dirty="0" smtClean="0"/>
              <a:t>Quality Coordinator</a:t>
            </a:r>
          </a:p>
          <a:p>
            <a:r>
              <a:rPr lang="en-US" sz="2800" dirty="0" smtClean="0"/>
              <a:t>Quality Liaison</a:t>
            </a:r>
          </a:p>
          <a:p>
            <a:r>
              <a:rPr lang="en-US" sz="2800" dirty="0" smtClean="0"/>
              <a:t>We are passionate about improving processes facility wide so that TCHS continues to provide care that is safe, efficient, and patient-centered.</a:t>
            </a:r>
          </a:p>
          <a:p>
            <a:endParaRPr lang="en-US" sz="2400" dirty="0"/>
          </a:p>
          <a:p>
            <a:endParaRPr lang="en-US" sz="2400" dirty="0"/>
          </a:p>
        </p:txBody>
      </p:sp>
      <p:pic>
        <p:nvPicPr>
          <p:cNvPr id="4" name="Picture 3"/>
          <p:cNvPicPr>
            <a:picLocks noChangeAspect="1"/>
          </p:cNvPicPr>
          <p:nvPr/>
        </p:nvPicPr>
        <p:blipFill rotWithShape="1">
          <a:blip r:embed="rId3"/>
          <a:srcRect b="6111"/>
          <a:stretch/>
        </p:blipFill>
        <p:spPr>
          <a:xfrm>
            <a:off x="6551667" y="1449597"/>
            <a:ext cx="3817620" cy="2344190"/>
          </a:xfrm>
          <a:prstGeom prst="rect">
            <a:avLst/>
          </a:prstGeom>
        </p:spPr>
      </p:pic>
    </p:spTree>
    <p:extLst>
      <p:ext uri="{BB962C8B-B14F-4D97-AF65-F5344CB8AC3E}">
        <p14:creationId xmlns:p14="http://schemas.microsoft.com/office/powerpoint/2010/main" val="3053079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05795" y="2563091"/>
            <a:ext cx="7577050" cy="1456267"/>
          </a:xfrm>
        </p:spPr>
        <p:txBody>
          <a:bodyPr>
            <a:normAutofit/>
          </a:bodyPr>
          <a:lstStyle/>
          <a:p>
            <a:r>
              <a:rPr lang="en-US" sz="4400" dirty="0" smtClean="0"/>
              <a:t>Questions or Comments?</a:t>
            </a:r>
            <a:endParaRPr lang="en-US" sz="4400" dirty="0"/>
          </a:p>
        </p:txBody>
      </p:sp>
    </p:spTree>
    <p:extLst>
      <p:ext uri="{BB962C8B-B14F-4D97-AF65-F5344CB8AC3E}">
        <p14:creationId xmlns:p14="http://schemas.microsoft.com/office/powerpoint/2010/main" val="3059904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resources</a:t>
            </a:r>
            <a:endParaRPr lang="en-US" dirty="0"/>
          </a:p>
        </p:txBody>
      </p:sp>
      <p:sp>
        <p:nvSpPr>
          <p:cNvPr id="3" name="Content Placeholder 2"/>
          <p:cNvSpPr>
            <a:spLocks noGrp="1"/>
          </p:cNvSpPr>
          <p:nvPr>
            <p:ph idx="1"/>
          </p:nvPr>
        </p:nvSpPr>
        <p:spPr>
          <a:xfrm>
            <a:off x="685801" y="2142067"/>
            <a:ext cx="10131425" cy="3710093"/>
          </a:xfrm>
        </p:spPr>
        <p:txBody>
          <a:bodyPr>
            <a:normAutofit/>
          </a:bodyPr>
          <a:lstStyle/>
          <a:p>
            <a:r>
              <a:rPr lang="en-US" sz="2400" dirty="0"/>
              <a:t>CAPTURE FALLS with UNMC</a:t>
            </a:r>
          </a:p>
          <a:p>
            <a:r>
              <a:rPr lang="en-US" sz="2400" dirty="0" smtClean="0"/>
              <a:t>Morse Fall Score</a:t>
            </a:r>
            <a:endParaRPr lang="en-US" sz="2400" dirty="0"/>
          </a:p>
          <a:p>
            <a:r>
              <a:rPr lang="en-US" sz="2400" dirty="0"/>
              <a:t>Intervention List-TCHS</a:t>
            </a:r>
          </a:p>
        </p:txBody>
      </p:sp>
    </p:spTree>
    <p:extLst>
      <p:ext uri="{BB962C8B-B14F-4D97-AF65-F5344CB8AC3E}">
        <p14:creationId xmlns:p14="http://schemas.microsoft.com/office/powerpoint/2010/main" val="15674982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flipV="1">
            <a:off x="685801" y="-207817"/>
            <a:ext cx="6754090" cy="207818"/>
          </a:xfrm>
        </p:spPr>
        <p:txBody>
          <a:bodyPr>
            <a:normAutofit fontScale="90000"/>
          </a:bodyPr>
          <a:lstStyle/>
          <a:p>
            <a:endParaRPr lang="en-US" dirty="0"/>
          </a:p>
        </p:txBody>
      </p:sp>
      <p:sp>
        <p:nvSpPr>
          <p:cNvPr id="5" name="Content Placeholder 4"/>
          <p:cNvSpPr>
            <a:spLocks noGrp="1"/>
          </p:cNvSpPr>
          <p:nvPr>
            <p:ph idx="1"/>
          </p:nvPr>
        </p:nvSpPr>
        <p:spPr>
          <a:xfrm>
            <a:off x="685801" y="1263535"/>
            <a:ext cx="10131425" cy="4527665"/>
          </a:xfrm>
        </p:spPr>
        <p:txBody>
          <a:bodyPr/>
          <a:lstStyle/>
          <a:p>
            <a:pPr marL="0" indent="0" algn="ctr">
              <a:buNone/>
            </a:pPr>
            <a:r>
              <a:rPr lang="en-US" sz="2400" dirty="0" smtClean="0"/>
              <a:t>    Stephanie Moody, RN</a:t>
            </a:r>
          </a:p>
          <a:p>
            <a:pPr marL="0" indent="0" algn="ctr">
              <a:buNone/>
            </a:pPr>
            <a:r>
              <a:rPr lang="en-US" sz="2400" dirty="0" smtClean="0"/>
              <a:t>      Quality Coordinator</a:t>
            </a:r>
          </a:p>
          <a:p>
            <a:pPr marL="0" indent="0" algn="ctr">
              <a:buNone/>
            </a:pPr>
            <a:r>
              <a:rPr lang="en-US" sz="2400" dirty="0"/>
              <a:t> </a:t>
            </a:r>
            <a:r>
              <a:rPr lang="en-US" sz="2400" dirty="0" smtClean="0"/>
              <a:t>     Thayer County Health Services</a:t>
            </a:r>
          </a:p>
          <a:p>
            <a:pPr marL="0" indent="0" algn="ctr">
              <a:buNone/>
            </a:pPr>
            <a:r>
              <a:rPr lang="en-US" sz="2400" dirty="0"/>
              <a:t> </a:t>
            </a:r>
            <a:r>
              <a:rPr lang="en-US" sz="2400" dirty="0" smtClean="0"/>
              <a:t>     120 Park Ave.</a:t>
            </a:r>
          </a:p>
          <a:p>
            <a:pPr marL="0" indent="0" algn="ctr">
              <a:buNone/>
            </a:pPr>
            <a:r>
              <a:rPr lang="en-US" sz="2400" dirty="0"/>
              <a:t> </a:t>
            </a:r>
            <a:r>
              <a:rPr lang="en-US" sz="2400" dirty="0" smtClean="0"/>
              <a:t>     Hebron ,NE 68370</a:t>
            </a:r>
          </a:p>
          <a:p>
            <a:pPr marL="0" indent="0" algn="ctr">
              <a:buNone/>
            </a:pPr>
            <a:r>
              <a:rPr lang="en-US" sz="2400" dirty="0" smtClean="0"/>
              <a:t>      402-768-4629</a:t>
            </a:r>
          </a:p>
          <a:p>
            <a:pPr marL="0" indent="0" algn="ctr">
              <a:buNone/>
            </a:pPr>
            <a:r>
              <a:rPr lang="en-US" sz="2400" dirty="0" smtClean="0"/>
              <a:t>      smoody@tchsne.org</a:t>
            </a:r>
          </a:p>
          <a:p>
            <a:pPr marL="0" indent="0" algn="ctr">
              <a:buNone/>
            </a:pPr>
            <a:endParaRPr lang="en-US" sz="2400" dirty="0" smtClean="0"/>
          </a:p>
          <a:p>
            <a:pPr marL="0" indent="0">
              <a:buNone/>
            </a:pPr>
            <a:endParaRPr lang="en-US" dirty="0"/>
          </a:p>
        </p:txBody>
      </p:sp>
    </p:spTree>
    <p:extLst>
      <p:ext uri="{BB962C8B-B14F-4D97-AF65-F5344CB8AC3E}">
        <p14:creationId xmlns:p14="http://schemas.microsoft.com/office/powerpoint/2010/main" val="3557169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25067" y="-549620"/>
            <a:ext cx="3056074" cy="1371600"/>
          </a:xfrm>
        </p:spPr>
        <p:txBody>
          <a:bodyPr/>
          <a:lstStyle/>
          <a:p>
            <a:r>
              <a:rPr lang="en-US" dirty="0" smtClean="0"/>
              <a:t>My Family</a:t>
            </a:r>
            <a:endParaRPr lang="en-US" dirty="0"/>
          </a:p>
        </p:txBody>
      </p:sp>
      <p:pic>
        <p:nvPicPr>
          <p:cNvPr id="7" name="Picture Placeholder 6"/>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23086" r="23086"/>
          <a:stretch>
            <a:fillRect/>
          </a:stretch>
        </p:blipFill>
        <p:spPr>
          <a:xfrm rot="5400000">
            <a:off x="5271433" y="2274008"/>
            <a:ext cx="3563343" cy="4866825"/>
          </a:xfrm>
        </p:spPr>
      </p:pic>
      <p:sp>
        <p:nvSpPr>
          <p:cNvPr id="6" name="Text Placeholder 5"/>
          <p:cNvSpPr>
            <a:spLocks noGrp="1"/>
          </p:cNvSpPr>
          <p:nvPr>
            <p:ph type="body" sz="half" idx="2"/>
          </p:nvPr>
        </p:nvSpPr>
        <p:spPr>
          <a:xfrm>
            <a:off x="5762061" y="6036088"/>
            <a:ext cx="6164653" cy="1828800"/>
          </a:xfrm>
        </p:spPr>
        <p:txBody>
          <a:bodyPr/>
          <a:lstStyle/>
          <a:p>
            <a:endParaRPr lang="en-US" dirty="0" smtClean="0"/>
          </a:p>
          <a:p>
            <a:r>
              <a:rPr lang="en-US" dirty="0"/>
              <a:t> </a:t>
            </a:r>
            <a:r>
              <a:rPr lang="en-US" dirty="0" smtClean="0"/>
              <a:t>Isabella Ann , Julianna Eloise, and Talicia Alma Marie</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0432" y="419798"/>
            <a:ext cx="3120006" cy="472085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91280"/>
            <a:ext cx="5195777" cy="3572540"/>
          </a:xfrm>
          <a:prstGeom prst="rect">
            <a:avLst/>
          </a:prstGeom>
        </p:spPr>
      </p:pic>
    </p:spTree>
    <p:extLst>
      <p:ext uri="{BB962C8B-B14F-4D97-AF65-F5344CB8AC3E}">
        <p14:creationId xmlns:p14="http://schemas.microsoft.com/office/powerpoint/2010/main" val="118636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quarter" idx="13"/>
          </p:nvPr>
        </p:nvSpPr>
        <p:spPr>
          <a:xfrm>
            <a:off x="1006805" y="1379122"/>
            <a:ext cx="10363826" cy="3424107"/>
          </a:xfrm>
        </p:spPr>
        <p:txBody>
          <a:bodyPr>
            <a:normAutofit/>
          </a:bodyPr>
          <a:lstStyle/>
          <a:p>
            <a:r>
              <a:rPr lang="en-US" sz="2800" dirty="0" smtClean="0"/>
              <a:t>Explain what a root cause analysis is and a simple way to do a root cause analysis.</a:t>
            </a:r>
          </a:p>
          <a:p>
            <a:r>
              <a:rPr lang="en-US" sz="2800" dirty="0" smtClean="0"/>
              <a:t>Evaluate the effectiveness of interventions. </a:t>
            </a:r>
          </a:p>
          <a:p>
            <a:r>
              <a:rPr lang="en-US" sz="2800" dirty="0" smtClean="0"/>
              <a:t>Evaluate the effectiveness of process change. </a:t>
            </a:r>
          </a:p>
          <a:p>
            <a:r>
              <a:rPr lang="en-US" sz="2800" dirty="0" smtClean="0"/>
              <a:t>Explain the purpose and goals of a fall prevention team. </a:t>
            </a:r>
            <a:endParaRPr lang="en-US" sz="2800" dirty="0"/>
          </a:p>
        </p:txBody>
      </p:sp>
    </p:spTree>
    <p:extLst>
      <p:ext uri="{BB962C8B-B14F-4D97-AF65-F5344CB8AC3E}">
        <p14:creationId xmlns:p14="http://schemas.microsoft.com/office/powerpoint/2010/main" val="3530404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a:t>
            </a:r>
            <a:endParaRPr lang="en-US" dirty="0"/>
          </a:p>
        </p:txBody>
      </p:sp>
      <p:sp>
        <p:nvSpPr>
          <p:cNvPr id="3" name="Content Placeholder 2"/>
          <p:cNvSpPr>
            <a:spLocks noGrp="1"/>
          </p:cNvSpPr>
          <p:nvPr>
            <p:ph sz="quarter" idx="13"/>
          </p:nvPr>
        </p:nvSpPr>
        <p:spPr>
          <a:xfrm>
            <a:off x="923502" y="1116388"/>
            <a:ext cx="10363826" cy="4905040"/>
          </a:xfrm>
        </p:spPr>
        <p:txBody>
          <a:bodyPr>
            <a:normAutofit/>
          </a:bodyPr>
          <a:lstStyle/>
          <a:p>
            <a:r>
              <a:rPr lang="en-US" sz="2800" dirty="0" smtClean="0"/>
              <a:t>Thayer County Health Services</a:t>
            </a:r>
          </a:p>
          <a:p>
            <a:pPr lvl="1"/>
            <a:r>
              <a:rPr lang="en-US" sz="2800" dirty="0" smtClean="0"/>
              <a:t>Critical access hospital with 17 beds includes ED, L&amp;D, Inpatient, Observation, and Swing Bed</a:t>
            </a:r>
          </a:p>
          <a:p>
            <a:pPr lvl="1"/>
            <a:r>
              <a:rPr lang="en-US" sz="2800" dirty="0" smtClean="0"/>
              <a:t>Mission-To </a:t>
            </a:r>
            <a:r>
              <a:rPr lang="en-US" sz="2800" dirty="0"/>
              <a:t>improve the lives of those we serve by providing exceptional, patient-centered health care. </a:t>
            </a:r>
            <a:endParaRPr lang="en-US" sz="2800" dirty="0" smtClean="0"/>
          </a:p>
          <a:p>
            <a:pPr lvl="1"/>
            <a:r>
              <a:rPr lang="en-US" sz="2800" dirty="0" smtClean="0"/>
              <a:t>Vision-</a:t>
            </a:r>
            <a:r>
              <a:rPr lang="en-US" sz="2800" dirty="0"/>
              <a:t>T</a:t>
            </a:r>
            <a:r>
              <a:rPr lang="en-US" sz="2800" dirty="0" smtClean="0"/>
              <a:t>o </a:t>
            </a:r>
            <a:r>
              <a:rPr lang="en-US" sz="2800" dirty="0"/>
              <a:t>be the region’s provider and employer of choice for comprehensive health care and wellness.</a:t>
            </a:r>
          </a:p>
        </p:txBody>
      </p:sp>
    </p:spTree>
    <p:extLst>
      <p:ext uri="{BB962C8B-B14F-4D97-AF65-F5344CB8AC3E}">
        <p14:creationId xmlns:p14="http://schemas.microsoft.com/office/powerpoint/2010/main" val="1452264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260034" y="143719"/>
            <a:ext cx="9326880" cy="304698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Early 2020 noted increase in falls over the past few years.</a:t>
            </a:r>
          </a:p>
          <a:p>
            <a:pPr marL="285750" indent="-285750">
              <a:buFont typeface="Arial" panose="020B0604020202020204" pitchFamily="34" charset="0"/>
              <a:buChar char="•"/>
            </a:pPr>
            <a:r>
              <a:rPr lang="en-US" sz="2000" dirty="0"/>
              <a:t>Root cause analysis of all falls in the inpatient area to discover where the issues were</a:t>
            </a:r>
            <a:r>
              <a:rPr lang="en-US" sz="2000" dirty="0" smtClean="0"/>
              <a:t>.</a:t>
            </a:r>
          </a:p>
          <a:p>
            <a:pPr marL="285750" indent="-285750">
              <a:buFont typeface="Arial" panose="020B0604020202020204" pitchFamily="34" charset="0"/>
              <a:buChar char="•"/>
            </a:pPr>
            <a:r>
              <a:rPr lang="en-US" sz="2000" dirty="0" smtClean="0"/>
              <a:t>Collected data regarding prior years fall numbers. </a:t>
            </a:r>
            <a:endParaRPr lang="en-US" sz="2000" dirty="0"/>
          </a:p>
          <a:p>
            <a:pPr marL="285750" indent="-285750">
              <a:buFont typeface="Arial" panose="020B0604020202020204" pitchFamily="34" charset="0"/>
              <a:buChar char="•"/>
            </a:pPr>
            <a:r>
              <a:rPr lang="en-US" sz="2000" dirty="0"/>
              <a:t>Evaluation of interventions that were </a:t>
            </a:r>
            <a:r>
              <a:rPr lang="en-US" sz="2000" dirty="0" smtClean="0"/>
              <a:t>utilized.</a:t>
            </a:r>
          </a:p>
          <a:p>
            <a:pPr marL="285750" indent="-285750">
              <a:buFont typeface="Arial" panose="020B0604020202020204" pitchFamily="34" charset="0"/>
              <a:buChar char="•"/>
            </a:pPr>
            <a:r>
              <a:rPr lang="en-US" sz="2000" dirty="0" smtClean="0"/>
              <a:t>Call Don’t Fall, Fall Stars, Fall huddles.</a:t>
            </a:r>
          </a:p>
          <a:p>
            <a:pPr marL="285750" indent="-285750">
              <a:buFont typeface="Arial" panose="020B0604020202020204" pitchFamily="34" charset="0"/>
              <a:buChar char="•"/>
            </a:pPr>
            <a:r>
              <a:rPr lang="en-US" sz="2000" dirty="0" smtClean="0"/>
              <a:t>Defined a fall according to IHI. </a:t>
            </a:r>
            <a:endParaRPr lang="en-US" sz="2000"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pic>
        <p:nvPicPr>
          <p:cNvPr id="3" name="Picture 2"/>
          <p:cNvPicPr>
            <a:picLocks noChangeAspect="1"/>
          </p:cNvPicPr>
          <p:nvPr/>
        </p:nvPicPr>
        <p:blipFill rotWithShape="1">
          <a:blip r:embed="rId3"/>
          <a:srcRect l="4279" t="3230" r="3162"/>
          <a:stretch/>
        </p:blipFill>
        <p:spPr>
          <a:xfrm>
            <a:off x="1837857" y="2188723"/>
            <a:ext cx="8171234" cy="4408259"/>
          </a:xfrm>
          <a:prstGeom prst="rect">
            <a:avLst/>
          </a:prstGeom>
        </p:spPr>
      </p:pic>
    </p:spTree>
    <p:extLst>
      <p:ext uri="{BB962C8B-B14F-4D97-AF65-F5344CB8AC3E}">
        <p14:creationId xmlns:p14="http://schemas.microsoft.com/office/powerpoint/2010/main" val="3822887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077" b="5097"/>
          <a:stretch/>
        </p:blipFill>
        <p:spPr>
          <a:xfrm>
            <a:off x="1271256" y="1092859"/>
            <a:ext cx="9774943" cy="4558911"/>
          </a:xfrm>
          <a:prstGeom prst="rect">
            <a:avLst/>
          </a:prstGeom>
        </p:spPr>
      </p:pic>
    </p:spTree>
    <p:extLst>
      <p:ext uri="{BB962C8B-B14F-4D97-AF65-F5344CB8AC3E}">
        <p14:creationId xmlns:p14="http://schemas.microsoft.com/office/powerpoint/2010/main" val="3184352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204831" y="786808"/>
            <a:ext cx="5088564" cy="5188690"/>
          </a:xfrm>
          <a:prstGeom prst="rect">
            <a:avLst/>
          </a:prstGeom>
        </p:spPr>
      </p:pic>
    </p:spTree>
    <p:extLst>
      <p:ext uri="{BB962C8B-B14F-4D97-AF65-F5344CB8AC3E}">
        <p14:creationId xmlns:p14="http://schemas.microsoft.com/office/powerpoint/2010/main" val="2658650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6295" y="210589"/>
            <a:ext cx="10131425" cy="1456267"/>
          </a:xfrm>
        </p:spPr>
        <p:txBody>
          <a:bodyPr>
            <a:normAutofit/>
          </a:bodyPr>
          <a:lstStyle/>
          <a:p>
            <a:r>
              <a:rPr lang="en-US" dirty="0"/>
              <a:t>What is a root cause analysis?</a:t>
            </a:r>
            <a:br>
              <a:rPr lang="en-US" dirty="0"/>
            </a:br>
            <a:endParaRPr lang="en-US" dirty="0"/>
          </a:p>
        </p:txBody>
      </p:sp>
      <p:sp>
        <p:nvSpPr>
          <p:cNvPr id="3" name="Content Placeholder 2"/>
          <p:cNvSpPr>
            <a:spLocks noGrp="1"/>
          </p:cNvSpPr>
          <p:nvPr>
            <p:ph sz="quarter" idx="13"/>
          </p:nvPr>
        </p:nvSpPr>
        <p:spPr>
          <a:xfrm>
            <a:off x="913774" y="1546168"/>
            <a:ext cx="10363826" cy="4245032"/>
          </a:xfrm>
        </p:spPr>
        <p:txBody>
          <a:bodyPr>
            <a:normAutofit fontScale="92500" lnSpcReduction="10000"/>
          </a:bodyPr>
          <a:lstStyle/>
          <a:p>
            <a:r>
              <a:rPr lang="en-US" sz="3000" dirty="0" smtClean="0"/>
              <a:t>National Institute of Health definition</a:t>
            </a:r>
          </a:p>
          <a:p>
            <a:pPr lvl="1"/>
            <a:r>
              <a:rPr lang="en-US" sz="3000" dirty="0"/>
              <a:t>A</a:t>
            </a:r>
            <a:r>
              <a:rPr lang="en-US" sz="3000" dirty="0" smtClean="0"/>
              <a:t> </a:t>
            </a:r>
            <a:r>
              <a:rPr lang="en-US" sz="3000" dirty="0"/>
              <a:t>process for identifying the causal factors underlying variations in performance. In the case of medical error, this variation in performance may result in a sentinel event</a:t>
            </a:r>
            <a:r>
              <a:rPr lang="en-US" sz="3000" dirty="0" smtClean="0"/>
              <a:t>.</a:t>
            </a:r>
          </a:p>
          <a:p>
            <a:r>
              <a:rPr lang="en-US" sz="3000" dirty="0" smtClean="0"/>
              <a:t>In Layman’s terms</a:t>
            </a:r>
          </a:p>
          <a:p>
            <a:pPr lvl="1"/>
            <a:r>
              <a:rPr lang="en-US" sz="3000" dirty="0" smtClean="0"/>
              <a:t>The process in finding out what has happened and how it happened in an event.</a:t>
            </a:r>
            <a:endParaRPr lang="en-US" sz="3000" dirty="0"/>
          </a:p>
          <a:p>
            <a:endParaRPr lang="en-US" dirty="0" smtClean="0"/>
          </a:p>
          <a:p>
            <a:endParaRPr lang="en-US" dirty="0" smtClean="0"/>
          </a:p>
          <a:p>
            <a:pPr marL="0" indent="0">
              <a:buNone/>
            </a:pPr>
            <a:r>
              <a:rPr lang="en-US" sz="1400" dirty="0" smtClean="0"/>
              <a:t>      https</a:t>
            </a:r>
            <a:r>
              <a:rPr lang="en-US" sz="1400" dirty="0"/>
              <a:t>://www.ncbi.nlm.nih.gov/books/NBK570638/#:~:text=Root%20cause%20analysis%20(RCA)%20is,result%20in%20a%20sentinel%20event.</a:t>
            </a:r>
          </a:p>
        </p:txBody>
      </p:sp>
    </p:spTree>
    <p:extLst>
      <p:ext uri="{BB962C8B-B14F-4D97-AF65-F5344CB8AC3E}">
        <p14:creationId xmlns:p14="http://schemas.microsoft.com/office/powerpoint/2010/main" val="25867979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ustom 6">
      <a:dk1>
        <a:sysClr val="windowText" lastClr="000000"/>
      </a:dk1>
      <a:lt1>
        <a:srgbClr val="000000"/>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586</TotalTime>
  <Words>2631</Words>
  <Application>Microsoft Office PowerPoint</Application>
  <PresentationFormat>Widescreen</PresentationFormat>
  <Paragraphs>199</Paragraphs>
  <Slides>26</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Celestial</vt:lpstr>
      <vt:lpstr>PREVENTING FALLING STARS </vt:lpstr>
      <vt:lpstr>Introduction</vt:lpstr>
      <vt:lpstr>My Family</vt:lpstr>
      <vt:lpstr>OBJECTIVES</vt:lpstr>
      <vt:lpstr>THE STORY</vt:lpstr>
      <vt:lpstr>PowerPoint Presentation</vt:lpstr>
      <vt:lpstr>PowerPoint Presentation</vt:lpstr>
      <vt:lpstr>PowerPoint Presentation</vt:lpstr>
      <vt:lpstr>What is a root cause analysis? </vt:lpstr>
      <vt:lpstr>Types of root cause analysis tried</vt:lpstr>
      <vt:lpstr>PowerPoint Presentation</vt:lpstr>
      <vt:lpstr>PowerPoint Presentation</vt:lpstr>
      <vt:lpstr>EVALUATION OF INTERVENTIONS: What works?</vt:lpstr>
      <vt:lpstr>Interventions:</vt:lpstr>
      <vt:lpstr>Morse Fall interventions</vt:lpstr>
      <vt:lpstr>Evaluation of process change</vt:lpstr>
      <vt:lpstr>Fall prevention team</vt:lpstr>
      <vt:lpstr>Goals of fall Prevention team</vt:lpstr>
      <vt:lpstr>Culture change:</vt:lpstr>
      <vt:lpstr>Data for 2021 and 2022</vt:lpstr>
      <vt:lpstr>PowerPoint Presentation</vt:lpstr>
      <vt:lpstr>What is next to continue the story of fall prevention ?</vt:lpstr>
      <vt:lpstr>Quality department:</vt:lpstr>
      <vt:lpstr>Questions or Comments?</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FALLING STARS</dc:title>
  <dc:creator>Stephanie Moody</dc:creator>
  <cp:lastModifiedBy>Stephanie Moody</cp:lastModifiedBy>
  <cp:revision>49</cp:revision>
  <cp:lastPrinted>2023-11-03T16:48:17Z</cp:lastPrinted>
  <dcterms:created xsi:type="dcterms:W3CDTF">2023-07-27T16:03:34Z</dcterms:created>
  <dcterms:modified xsi:type="dcterms:W3CDTF">2023-11-06T14:26:54Z</dcterms:modified>
</cp:coreProperties>
</file>