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 id="2147484035" r:id="rId2"/>
    <p:sldMasterId id="2147484277" r:id="rId3"/>
    <p:sldMasterId id="2147484285" r:id="rId4"/>
  </p:sldMasterIdLst>
  <p:notesMasterIdLst>
    <p:notesMasterId r:id="rId65"/>
  </p:notesMasterIdLst>
  <p:handoutMasterIdLst>
    <p:handoutMasterId r:id="rId66"/>
  </p:handoutMasterIdLst>
  <p:sldIdLst>
    <p:sldId id="538" r:id="rId5"/>
    <p:sldId id="3944" r:id="rId6"/>
    <p:sldId id="3256" r:id="rId7"/>
    <p:sldId id="3539" r:id="rId8"/>
    <p:sldId id="3767" r:id="rId9"/>
    <p:sldId id="4128" r:id="rId10"/>
    <p:sldId id="3772" r:id="rId11"/>
    <p:sldId id="3787" r:id="rId12"/>
    <p:sldId id="3791" r:id="rId13"/>
    <p:sldId id="4134" r:id="rId14"/>
    <p:sldId id="3790" r:id="rId15"/>
    <p:sldId id="3789" r:id="rId16"/>
    <p:sldId id="4111" r:id="rId17"/>
    <p:sldId id="4106" r:id="rId18"/>
    <p:sldId id="3970" r:id="rId19"/>
    <p:sldId id="3820" r:id="rId20"/>
    <p:sldId id="3818" r:id="rId21"/>
    <p:sldId id="4110" r:id="rId22"/>
    <p:sldId id="3913" r:id="rId23"/>
    <p:sldId id="3914" r:id="rId24"/>
    <p:sldId id="3918" r:id="rId25"/>
    <p:sldId id="3923" r:id="rId26"/>
    <p:sldId id="3924" r:id="rId27"/>
    <p:sldId id="3931" r:id="rId28"/>
    <p:sldId id="3926" r:id="rId29"/>
    <p:sldId id="3459" r:id="rId30"/>
    <p:sldId id="3830" r:id="rId31"/>
    <p:sldId id="3833" r:id="rId32"/>
    <p:sldId id="1536" r:id="rId33"/>
    <p:sldId id="3834" r:id="rId34"/>
    <p:sldId id="4081" r:id="rId35"/>
    <p:sldId id="262" r:id="rId36"/>
    <p:sldId id="4083" r:id="rId37"/>
    <p:sldId id="3837" r:id="rId38"/>
    <p:sldId id="3838" r:id="rId39"/>
    <p:sldId id="3839" r:id="rId40"/>
    <p:sldId id="4084" r:id="rId41"/>
    <p:sldId id="4085" r:id="rId42"/>
    <p:sldId id="4086" r:id="rId43"/>
    <p:sldId id="4075" r:id="rId44"/>
    <p:sldId id="1550" r:id="rId45"/>
    <p:sldId id="4095" r:id="rId46"/>
    <p:sldId id="3854" r:id="rId47"/>
    <p:sldId id="1553" r:id="rId48"/>
    <p:sldId id="1557" r:id="rId49"/>
    <p:sldId id="4080" r:id="rId50"/>
    <p:sldId id="3857" r:id="rId51"/>
    <p:sldId id="3859" r:id="rId52"/>
    <p:sldId id="4092" r:id="rId53"/>
    <p:sldId id="4131" r:id="rId54"/>
    <p:sldId id="3880" r:id="rId55"/>
    <p:sldId id="3862" r:id="rId56"/>
    <p:sldId id="4089" r:id="rId57"/>
    <p:sldId id="3855" r:id="rId58"/>
    <p:sldId id="338" r:id="rId59"/>
    <p:sldId id="339" r:id="rId60"/>
    <p:sldId id="340" r:id="rId61"/>
    <p:sldId id="341" r:id="rId62"/>
    <p:sldId id="342" r:id="rId63"/>
    <p:sldId id="4136" r:id="rId64"/>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DC42238F-45FD-4F70-A417-C09E7255C9EF}">
          <p14:sldIdLst>
            <p14:sldId id="538"/>
            <p14:sldId id="3944"/>
            <p14:sldId id="3256"/>
            <p14:sldId id="3539"/>
            <p14:sldId id="3767"/>
            <p14:sldId id="4128"/>
            <p14:sldId id="3772"/>
            <p14:sldId id="3787"/>
            <p14:sldId id="3791"/>
            <p14:sldId id="4134"/>
            <p14:sldId id="3790"/>
            <p14:sldId id="3789"/>
            <p14:sldId id="4111"/>
            <p14:sldId id="4106"/>
            <p14:sldId id="3970"/>
            <p14:sldId id="3820"/>
            <p14:sldId id="3818"/>
            <p14:sldId id="4110"/>
            <p14:sldId id="3913"/>
            <p14:sldId id="3914"/>
            <p14:sldId id="3918"/>
            <p14:sldId id="3923"/>
            <p14:sldId id="3924"/>
            <p14:sldId id="3931"/>
            <p14:sldId id="3926"/>
            <p14:sldId id="3459"/>
            <p14:sldId id="3830"/>
            <p14:sldId id="3833"/>
            <p14:sldId id="1536"/>
            <p14:sldId id="3834"/>
            <p14:sldId id="4081"/>
            <p14:sldId id="262"/>
            <p14:sldId id="4083"/>
            <p14:sldId id="3837"/>
            <p14:sldId id="3838"/>
            <p14:sldId id="3839"/>
            <p14:sldId id="4084"/>
            <p14:sldId id="4085"/>
            <p14:sldId id="4086"/>
            <p14:sldId id="4075"/>
            <p14:sldId id="1550"/>
            <p14:sldId id="4095"/>
            <p14:sldId id="3854"/>
            <p14:sldId id="1553"/>
            <p14:sldId id="1557"/>
            <p14:sldId id="4080"/>
            <p14:sldId id="3857"/>
            <p14:sldId id="3859"/>
            <p14:sldId id="4092"/>
            <p14:sldId id="4131"/>
            <p14:sldId id="3880"/>
            <p14:sldId id="3862"/>
            <p14:sldId id="4089"/>
            <p14:sldId id="3855"/>
            <p14:sldId id="338"/>
            <p14:sldId id="339"/>
            <p14:sldId id="340"/>
            <p14:sldId id="341"/>
            <p14:sldId id="342"/>
            <p14:sldId id="413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77" autoAdjust="0"/>
    <p:restoredTop sz="96416" autoAdjust="0"/>
  </p:normalViewPr>
  <p:slideViewPr>
    <p:cSldViewPr snapToGrid="0" snapToObjects="1" showGuides="1">
      <p:cViewPr>
        <p:scale>
          <a:sx n="107" d="100"/>
          <a:sy n="107" d="100"/>
        </p:scale>
        <p:origin x="248" y="296"/>
      </p:cViewPr>
      <p:guideLst/>
    </p:cSldViewPr>
  </p:slideViewPr>
  <p:notesTextViewPr>
    <p:cViewPr>
      <p:scale>
        <a:sx n="3" d="2"/>
        <a:sy n="3" d="2"/>
      </p:scale>
      <p:origin x="0" y="0"/>
    </p:cViewPr>
  </p:notesTextViewPr>
  <p:sorterViewPr>
    <p:cViewPr varScale="1">
      <p:scale>
        <a:sx n="100" d="100"/>
        <a:sy n="100" d="100"/>
      </p:scale>
      <p:origin x="0" y="-35512"/>
    </p:cViewPr>
  </p:sorterViewPr>
  <p:notesViewPr>
    <p:cSldViewPr snapToGrid="0" snapToObjects="1" showGuides="1">
      <p:cViewPr varScale="1">
        <p:scale>
          <a:sx n="88" d="100"/>
          <a:sy n="88" d="100"/>
        </p:scale>
        <p:origin x="296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86EE8-1805-440B-AFC4-928DEDC9FCE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390CC93-D1E6-44AF-B43D-C6E4C3B23534}">
      <dgm:prSet phldrT="[Text]"/>
      <dgm:spPr>
        <a:xfrm>
          <a:off x="0" y="1220"/>
          <a:ext cx="3507377" cy="434585"/>
        </a:xfrm>
        <a:prstGeom prst="roundRect">
          <a:avLst/>
        </a:prstGeom>
        <a:solidFill>
          <a:srgbClr val="0095C8"/>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0521</a:t>
          </a:r>
        </a:p>
      </dgm:t>
    </dgm:pt>
    <dgm:pt modelId="{B600ED15-3D36-44C7-8FF3-077EE7385831}" type="parTrans" cxnId="{D0502A11-C6AB-476A-AD96-C2E97FF8015C}">
      <dgm:prSet/>
      <dgm:spPr/>
      <dgm:t>
        <a:bodyPr/>
        <a:lstStyle/>
        <a:p>
          <a:endParaRPr lang="en-US">
            <a:latin typeface="+mn-lt"/>
          </a:endParaRPr>
        </a:p>
      </dgm:t>
    </dgm:pt>
    <dgm:pt modelId="{2D6255C1-6B15-4274-819D-E563086C5175}" type="sibTrans" cxnId="{D0502A11-C6AB-476A-AD96-C2E97FF8015C}">
      <dgm:prSet/>
      <dgm:spPr/>
      <dgm:t>
        <a:bodyPr/>
        <a:lstStyle/>
        <a:p>
          <a:endParaRPr lang="en-US">
            <a:latin typeface="+mn-lt"/>
          </a:endParaRPr>
        </a:p>
      </dgm:t>
    </dgm:pt>
    <dgm:pt modelId="{F7D974EB-5BCC-4CC8-B23F-13A81420A7B0}">
      <dgm:prSet phldrT="[Text]" custT="1"/>
      <dgm:spPr>
        <a:xfrm rot="5400000">
          <a:off x="6451211" y="-2925049"/>
          <a:ext cx="347668" cy="6235336"/>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gm:spPr>
      <dgm:t>
        <a:bodyPr/>
        <a:lstStyle/>
        <a:p>
          <a:pPr>
            <a:buChar char="•"/>
          </a:pPr>
          <a:r>
            <a:rPr lang="en-US" sz="1700" dirty="0">
              <a:solidFill>
                <a:srgbClr val="0095C8"/>
              </a:solidFill>
              <a:latin typeface="+mn-lt"/>
              <a:ea typeface="+mn-ea"/>
              <a:cs typeface="+mn-cs"/>
            </a:rPr>
            <a:t>Clinic visit by beneficiary to the RHC/FQHC</a:t>
          </a:r>
        </a:p>
      </dgm:t>
    </dgm:pt>
    <dgm:pt modelId="{507388A6-2F30-4D7C-9200-F2B6C8206E93}" type="parTrans" cxnId="{1B423660-4845-42A9-A30B-29A5D18799B4}">
      <dgm:prSet/>
      <dgm:spPr/>
      <dgm:t>
        <a:bodyPr/>
        <a:lstStyle/>
        <a:p>
          <a:endParaRPr lang="en-US">
            <a:latin typeface="+mn-lt"/>
          </a:endParaRPr>
        </a:p>
      </dgm:t>
    </dgm:pt>
    <dgm:pt modelId="{3625D722-F0A2-4D52-82A7-1867CBE3AAE8}" type="sibTrans" cxnId="{1B423660-4845-42A9-A30B-29A5D18799B4}">
      <dgm:prSet/>
      <dgm:spPr/>
      <dgm:t>
        <a:bodyPr/>
        <a:lstStyle/>
        <a:p>
          <a:endParaRPr lang="en-US">
            <a:latin typeface="+mn-lt"/>
          </a:endParaRPr>
        </a:p>
      </dgm:t>
    </dgm:pt>
    <dgm:pt modelId="{A973513F-2809-4522-9E0B-0D538148B26D}">
      <dgm:prSet phldrT="[Text]"/>
      <dgm:spPr>
        <a:xfrm>
          <a:off x="0" y="3196642"/>
          <a:ext cx="3507377" cy="434585"/>
        </a:xfrm>
        <a:prstGeom prst="roundRect">
          <a:avLst/>
        </a:prstGeom>
        <a:solidFill>
          <a:srgbClr val="4472C4">
            <a:hueOff val="-5147341"/>
            <a:satOff val="-7160"/>
            <a:lumOff val="-274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0300</a:t>
          </a:r>
        </a:p>
      </dgm:t>
    </dgm:pt>
    <dgm:pt modelId="{53E4089B-DA03-407B-BD96-B477B470C393}" type="parTrans" cxnId="{C8E562AC-5636-44D8-A7B1-20B5F9E3C389}">
      <dgm:prSet/>
      <dgm:spPr/>
      <dgm:t>
        <a:bodyPr/>
        <a:lstStyle/>
        <a:p>
          <a:endParaRPr lang="en-US">
            <a:latin typeface="+mn-lt"/>
          </a:endParaRPr>
        </a:p>
      </dgm:t>
    </dgm:pt>
    <dgm:pt modelId="{894EFF0D-E881-4A04-BC8D-BE6C496161C3}" type="sibTrans" cxnId="{C8E562AC-5636-44D8-A7B1-20B5F9E3C389}">
      <dgm:prSet/>
      <dgm:spPr/>
      <dgm:t>
        <a:bodyPr/>
        <a:lstStyle/>
        <a:p>
          <a:endParaRPr lang="en-US">
            <a:latin typeface="+mn-lt"/>
          </a:endParaRPr>
        </a:p>
      </dgm:t>
    </dgm:pt>
    <dgm:pt modelId="{54470391-08DA-4EDA-8A1E-9BDA404B2DAC}">
      <dgm:prSet phldrT="[Text]"/>
      <dgm:spPr>
        <a:xfrm>
          <a:off x="0" y="4109271"/>
          <a:ext cx="3507377" cy="434585"/>
        </a:xfrm>
        <a:prstGeom prst="roundRect">
          <a:avLst/>
        </a:prstGeom>
        <a:solidFill>
          <a:srgbClr val="4472C4">
            <a:hueOff val="-6618010"/>
            <a:satOff val="-9205"/>
            <a:lumOff val="-353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0780</a:t>
          </a:r>
        </a:p>
      </dgm:t>
    </dgm:pt>
    <dgm:pt modelId="{BC8A59A5-C2CF-4C12-B522-A05AA0A0447A}" type="parTrans" cxnId="{7ECAF92E-0BC3-4963-B72C-FB2041CF57DB}">
      <dgm:prSet/>
      <dgm:spPr/>
      <dgm:t>
        <a:bodyPr/>
        <a:lstStyle/>
        <a:p>
          <a:endParaRPr lang="en-US">
            <a:latin typeface="+mn-lt"/>
          </a:endParaRPr>
        </a:p>
      </dgm:t>
    </dgm:pt>
    <dgm:pt modelId="{BB3F99D3-FB35-4E4E-A27E-8C07B7201B91}" type="sibTrans" cxnId="{7ECAF92E-0BC3-4963-B72C-FB2041CF57DB}">
      <dgm:prSet/>
      <dgm:spPr/>
      <dgm:t>
        <a:bodyPr/>
        <a:lstStyle/>
        <a:p>
          <a:endParaRPr lang="en-US">
            <a:latin typeface="+mn-lt"/>
          </a:endParaRPr>
        </a:p>
      </dgm:t>
    </dgm:pt>
    <dgm:pt modelId="{9D81562F-BF1E-421C-9AAF-B004EAFD31C5}">
      <dgm:prSet phldrT="[Text]"/>
      <dgm:spPr>
        <a:xfrm rot="5400000">
          <a:off x="6451211" y="1207674"/>
          <a:ext cx="347668" cy="6235336"/>
        </a:xfrm>
        <a:prstGeom prst="round2SameRect">
          <a:avLst/>
        </a:prstGeom>
        <a:solidFill>
          <a:srgbClr val="4472C4">
            <a:tint val="40000"/>
            <a:alpha val="90000"/>
            <a:hueOff val="-6652579"/>
            <a:satOff val="-11534"/>
            <a:lumOff val="-1160"/>
            <a:alphaOff val="0"/>
          </a:srgbClr>
        </a:solidFill>
        <a:ln w="12700" cap="flat" cmpd="sng" algn="ctr">
          <a:solidFill>
            <a:srgbClr val="4472C4">
              <a:tint val="40000"/>
              <a:alpha val="90000"/>
              <a:hueOff val="-6652579"/>
              <a:satOff val="-11534"/>
              <a:lumOff val="-1160"/>
              <a:alphaOff val="0"/>
            </a:srgbClr>
          </a:solidFill>
          <a:prstDash val="solid"/>
          <a:miter lim="800000"/>
        </a:ln>
        <a:effectLst/>
      </dgm:spPr>
      <dgm:t>
        <a:bodyPr/>
        <a:lstStyle/>
        <a:p>
          <a:pPr>
            <a:buChar char="•"/>
          </a:pPr>
          <a:r>
            <a:rPr lang="en-US" dirty="0">
              <a:solidFill>
                <a:srgbClr val="0095C8"/>
              </a:solidFill>
              <a:latin typeface="+mn-lt"/>
              <a:ea typeface="+mn-ea"/>
              <a:cs typeface="+mn-cs"/>
            </a:rPr>
            <a:t>Visits held through telephone - Telehealth visits</a:t>
          </a:r>
        </a:p>
      </dgm:t>
    </dgm:pt>
    <dgm:pt modelId="{54198E6C-9300-4982-81B1-9A226CC64B13}" type="parTrans" cxnId="{8F103F6A-439C-488C-945B-C8FE63094620}">
      <dgm:prSet/>
      <dgm:spPr/>
      <dgm:t>
        <a:bodyPr/>
        <a:lstStyle/>
        <a:p>
          <a:endParaRPr lang="en-US">
            <a:latin typeface="+mn-lt"/>
          </a:endParaRPr>
        </a:p>
      </dgm:t>
    </dgm:pt>
    <dgm:pt modelId="{D8C47DED-5E6E-4B99-A034-70867EB590BC}" type="sibTrans" cxnId="{8F103F6A-439C-488C-945B-C8FE63094620}">
      <dgm:prSet/>
      <dgm:spPr/>
      <dgm:t>
        <a:bodyPr/>
        <a:lstStyle/>
        <a:p>
          <a:endParaRPr lang="en-US">
            <a:latin typeface="+mn-lt"/>
          </a:endParaRPr>
        </a:p>
      </dgm:t>
    </dgm:pt>
    <dgm:pt modelId="{FA2C9B18-9FD1-4529-89C9-F4C471D5031A}">
      <dgm:prSet/>
      <dgm:spPr>
        <a:xfrm>
          <a:off x="0" y="457535"/>
          <a:ext cx="3507377" cy="434585"/>
        </a:xfrm>
        <a:prstGeom prst="roundRect">
          <a:avLst/>
        </a:prstGeom>
        <a:solidFill>
          <a:srgbClr val="4472C4">
            <a:hueOff val="-735334"/>
            <a:satOff val="-1023"/>
            <a:lumOff val="-3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0522 </a:t>
          </a:r>
        </a:p>
      </dgm:t>
    </dgm:pt>
    <dgm:pt modelId="{D8A9B091-CA47-43F7-B47D-E79A9F45B7D9}" type="parTrans" cxnId="{82F46A8F-1146-4E6B-A843-BCDD877DED64}">
      <dgm:prSet/>
      <dgm:spPr/>
      <dgm:t>
        <a:bodyPr/>
        <a:lstStyle/>
        <a:p>
          <a:endParaRPr lang="en-US">
            <a:latin typeface="+mn-lt"/>
          </a:endParaRPr>
        </a:p>
      </dgm:t>
    </dgm:pt>
    <dgm:pt modelId="{FC40FA5C-E7F2-4C5A-9582-3EBA7F2C3254}" type="sibTrans" cxnId="{82F46A8F-1146-4E6B-A843-BCDD877DED64}">
      <dgm:prSet/>
      <dgm:spPr/>
      <dgm:t>
        <a:bodyPr/>
        <a:lstStyle/>
        <a:p>
          <a:endParaRPr lang="en-US">
            <a:latin typeface="+mn-lt"/>
          </a:endParaRPr>
        </a:p>
      </dgm:t>
    </dgm:pt>
    <dgm:pt modelId="{EE509CAF-1764-4592-8FC5-8C5C2A68DB2B}">
      <dgm:prSet custT="1"/>
      <dgm:spPr>
        <a:xfrm rot="5400000">
          <a:off x="6451211" y="-2435515"/>
          <a:ext cx="347668" cy="6235336"/>
        </a:xfrm>
        <a:prstGeom prst="round2SameRect">
          <a:avLst/>
        </a:prstGeom>
        <a:solidFill>
          <a:srgbClr val="4472C4">
            <a:tint val="40000"/>
            <a:alpha val="90000"/>
            <a:hueOff val="-739175"/>
            <a:satOff val="-1282"/>
            <a:lumOff val="-129"/>
            <a:alphaOff val="0"/>
          </a:srgbClr>
        </a:solidFill>
        <a:ln w="12700" cap="flat" cmpd="sng" algn="ctr">
          <a:solidFill>
            <a:srgbClr val="4472C4">
              <a:tint val="40000"/>
              <a:alpha val="90000"/>
              <a:hueOff val="-739175"/>
              <a:satOff val="-1282"/>
              <a:lumOff val="-129"/>
              <a:alphaOff val="0"/>
            </a:srgbClr>
          </a:solidFill>
          <a:prstDash val="solid"/>
          <a:miter lim="800000"/>
        </a:ln>
        <a:effectLst/>
      </dgm:spPr>
      <dgm:t>
        <a:bodyPr/>
        <a:lstStyle/>
        <a:p>
          <a:pPr>
            <a:buChar char="•"/>
          </a:pPr>
          <a:r>
            <a:rPr lang="en-US" sz="1700" dirty="0">
              <a:solidFill>
                <a:srgbClr val="0095C8"/>
              </a:solidFill>
              <a:latin typeface="+mn-lt"/>
              <a:ea typeface="+mn-ea"/>
              <a:cs typeface="+mn-cs"/>
            </a:rPr>
            <a:t>Home visit by the RHC/FQHC practitioner</a:t>
          </a:r>
        </a:p>
      </dgm:t>
    </dgm:pt>
    <dgm:pt modelId="{9BF28628-4667-4086-B172-FA7D19A3721B}" type="parTrans" cxnId="{A36A9E6F-A506-4DFA-AD93-80294B1CC72B}">
      <dgm:prSet/>
      <dgm:spPr/>
      <dgm:t>
        <a:bodyPr/>
        <a:lstStyle/>
        <a:p>
          <a:endParaRPr lang="en-US">
            <a:latin typeface="+mn-lt"/>
          </a:endParaRPr>
        </a:p>
      </dgm:t>
    </dgm:pt>
    <dgm:pt modelId="{B58ED4C2-AB77-4F85-88FA-C8499CD533D6}" type="sibTrans" cxnId="{A36A9E6F-A506-4DFA-AD93-80294B1CC72B}">
      <dgm:prSet/>
      <dgm:spPr/>
      <dgm:t>
        <a:bodyPr/>
        <a:lstStyle/>
        <a:p>
          <a:endParaRPr lang="en-US">
            <a:latin typeface="+mn-lt"/>
          </a:endParaRPr>
        </a:p>
      </dgm:t>
    </dgm:pt>
    <dgm:pt modelId="{8D98A278-B914-4959-BA15-F340E80446D4}">
      <dgm:prSet/>
      <dgm:spPr>
        <a:xfrm>
          <a:off x="0" y="2282792"/>
          <a:ext cx="3507377" cy="434585"/>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0528</a:t>
          </a:r>
        </a:p>
      </dgm:t>
    </dgm:pt>
    <dgm:pt modelId="{D752EBFC-547D-481F-A184-BA6F0A36A6CC}" type="parTrans" cxnId="{C32DAB75-42A7-49C0-AF5E-EBB8AE3C4E16}">
      <dgm:prSet/>
      <dgm:spPr/>
      <dgm:t>
        <a:bodyPr/>
        <a:lstStyle/>
        <a:p>
          <a:endParaRPr lang="en-US">
            <a:latin typeface="+mn-lt"/>
          </a:endParaRPr>
        </a:p>
      </dgm:t>
    </dgm:pt>
    <dgm:pt modelId="{FC3E1E4F-BBE3-4437-B885-0C880E525485}" type="sibTrans" cxnId="{C32DAB75-42A7-49C0-AF5E-EBB8AE3C4E16}">
      <dgm:prSet/>
      <dgm:spPr/>
      <dgm:t>
        <a:bodyPr/>
        <a:lstStyle/>
        <a:p>
          <a:endParaRPr lang="en-US">
            <a:latin typeface="+mn-lt"/>
          </a:endParaRPr>
        </a:p>
      </dgm:t>
    </dgm:pt>
    <dgm:pt modelId="{0FA1B7DC-1B3A-41AD-AAAE-492E6A7476C4}">
      <dgm:prSet/>
      <dgm:spPr>
        <a:xfrm rot="5400000">
          <a:off x="6451211" y="-617582"/>
          <a:ext cx="347668" cy="6235336"/>
        </a:xfrm>
        <a:prstGeom prst="round2Same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dgm:spPr>
      <dgm:t>
        <a:bodyPr/>
        <a:lstStyle/>
        <a:p>
          <a:pPr>
            <a:buChar char="•"/>
          </a:pPr>
          <a:r>
            <a:rPr lang="en-US" dirty="0">
              <a:solidFill>
                <a:srgbClr val="0095C8"/>
              </a:solidFill>
              <a:latin typeface="+mn-lt"/>
              <a:ea typeface="+mn-ea"/>
              <a:cs typeface="+mn-cs"/>
            </a:rPr>
            <a:t>Visit by RHC/FQHC practitioner to other non-RHC/FQHC site</a:t>
          </a:r>
        </a:p>
      </dgm:t>
    </dgm:pt>
    <dgm:pt modelId="{4D79E643-34CF-4CB6-9F89-06B5ACE0ADA5}" type="parTrans" cxnId="{DDF062AC-BBDB-41D3-B8CB-762853074A9A}">
      <dgm:prSet/>
      <dgm:spPr/>
      <dgm:t>
        <a:bodyPr/>
        <a:lstStyle/>
        <a:p>
          <a:endParaRPr lang="en-US">
            <a:latin typeface="+mn-lt"/>
          </a:endParaRPr>
        </a:p>
      </dgm:t>
    </dgm:pt>
    <dgm:pt modelId="{F834C2EC-21D0-480B-9B83-2227B79814A9}" type="sibTrans" cxnId="{DDF062AC-BBDB-41D3-B8CB-762853074A9A}">
      <dgm:prSet/>
      <dgm:spPr/>
      <dgm:t>
        <a:bodyPr/>
        <a:lstStyle/>
        <a:p>
          <a:endParaRPr lang="en-US">
            <a:latin typeface="+mn-lt"/>
          </a:endParaRPr>
        </a:p>
      </dgm:t>
    </dgm:pt>
    <dgm:pt modelId="{66593118-E454-4F02-AC15-88B0D5D6BD9C}">
      <dgm:prSet phldrT="[Text]"/>
      <dgm:spPr>
        <a:xfrm>
          <a:off x="0" y="1356770"/>
          <a:ext cx="3507377" cy="434585"/>
        </a:xfrm>
        <a:prstGeom prst="roundRect">
          <a:avLst/>
        </a:prstGeom>
        <a:solidFill>
          <a:srgbClr val="4472C4">
            <a:hueOff val="-2206003"/>
            <a:satOff val="-3068"/>
            <a:lumOff val="-117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0525</a:t>
          </a:r>
        </a:p>
      </dgm:t>
    </dgm:pt>
    <dgm:pt modelId="{463AAB05-55A8-4A21-A674-5328A046792A}" type="parTrans" cxnId="{F11A401D-ED64-494E-9DC4-BCF82D977BB2}">
      <dgm:prSet/>
      <dgm:spPr/>
      <dgm:t>
        <a:bodyPr/>
        <a:lstStyle/>
        <a:p>
          <a:endParaRPr lang="en-US">
            <a:latin typeface="+mn-lt"/>
          </a:endParaRPr>
        </a:p>
      </dgm:t>
    </dgm:pt>
    <dgm:pt modelId="{DA88C9B2-E5C3-45F4-93D6-90A937D8421E}" type="sibTrans" cxnId="{F11A401D-ED64-494E-9DC4-BCF82D977BB2}">
      <dgm:prSet/>
      <dgm:spPr/>
      <dgm:t>
        <a:bodyPr/>
        <a:lstStyle/>
        <a:p>
          <a:endParaRPr lang="en-US">
            <a:latin typeface="+mn-lt"/>
          </a:endParaRPr>
        </a:p>
      </dgm:t>
    </dgm:pt>
    <dgm:pt modelId="{19C61CA4-3AB8-4D29-8A21-DAA567BCE848}">
      <dgm:prSet phldrT="[Text]"/>
      <dgm:spPr>
        <a:xfrm>
          <a:off x="0" y="1826478"/>
          <a:ext cx="3507377" cy="434585"/>
        </a:xfrm>
        <a:prstGeom prst="roundRect">
          <a:avLst/>
        </a:prstGeom>
        <a:solidFill>
          <a:srgbClr val="4472C4">
            <a:hueOff val="-2941338"/>
            <a:satOff val="-4091"/>
            <a:lumOff val="-15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0527</a:t>
          </a:r>
        </a:p>
      </dgm:t>
    </dgm:pt>
    <dgm:pt modelId="{1CC3B392-F8EE-47C7-B3E0-4F942344B4CC}" type="parTrans" cxnId="{0D0291E2-8E6A-4C2A-A138-AC443DDAC933}">
      <dgm:prSet/>
      <dgm:spPr/>
      <dgm:t>
        <a:bodyPr/>
        <a:lstStyle/>
        <a:p>
          <a:endParaRPr lang="en-US">
            <a:latin typeface="+mn-lt"/>
          </a:endParaRPr>
        </a:p>
      </dgm:t>
    </dgm:pt>
    <dgm:pt modelId="{DD27AF19-2350-42D2-B2A4-C675DEDFFFB7}" type="sibTrans" cxnId="{0D0291E2-8E6A-4C2A-A138-AC443DDAC933}">
      <dgm:prSet/>
      <dgm:spPr/>
      <dgm:t>
        <a:bodyPr/>
        <a:lstStyle/>
        <a:p>
          <a:endParaRPr lang="en-US">
            <a:latin typeface="+mn-lt"/>
          </a:endParaRPr>
        </a:p>
      </dgm:t>
    </dgm:pt>
    <dgm:pt modelId="{6CEA58D9-2DA0-47B1-8F6C-158CAFD2533D}">
      <dgm:prSet custT="1"/>
      <dgm:spPr>
        <a:xfrm rot="5400000">
          <a:off x="6451211" y="-1073897"/>
          <a:ext cx="347668" cy="6235336"/>
        </a:xfrm>
        <a:prstGeom prst="round2SameRect">
          <a:avLst/>
        </a:prstGeom>
        <a:solidFill>
          <a:srgbClr val="4472C4">
            <a:tint val="40000"/>
            <a:alpha val="90000"/>
            <a:hueOff val="-2956702"/>
            <a:satOff val="-5126"/>
            <a:lumOff val="-516"/>
            <a:alphaOff val="0"/>
          </a:srgbClr>
        </a:solidFill>
        <a:ln w="12700" cap="flat" cmpd="sng" algn="ctr">
          <a:solidFill>
            <a:srgbClr val="4472C4">
              <a:tint val="40000"/>
              <a:alpha val="90000"/>
              <a:hueOff val="-2956702"/>
              <a:satOff val="-5126"/>
              <a:lumOff val="-516"/>
              <a:alphaOff val="0"/>
            </a:srgbClr>
          </a:solidFill>
          <a:prstDash val="solid"/>
          <a:miter lim="800000"/>
        </a:ln>
        <a:effectLst/>
      </dgm:spPr>
      <dgm:t>
        <a:bodyPr/>
        <a:lstStyle/>
        <a:p>
          <a:pPr algn="l">
            <a:buChar char="•"/>
          </a:pPr>
          <a:r>
            <a:rPr lang="en-US" sz="1200" dirty="0">
              <a:solidFill>
                <a:srgbClr val="0095C8"/>
              </a:solidFill>
              <a:latin typeface="+mn-lt"/>
              <a:ea typeface="+mn-ea"/>
              <a:cs typeface="+mn-cs"/>
            </a:rPr>
            <a:t>RHC/FQHC Visiting Nurse Service to a member’s home when in a home health shortage area</a:t>
          </a:r>
        </a:p>
      </dgm:t>
    </dgm:pt>
    <dgm:pt modelId="{55384C74-8BB1-4389-939B-E8F62E96886E}" type="parTrans" cxnId="{A23FE30A-4C20-4B5D-8B65-ABFD8443CA29}">
      <dgm:prSet/>
      <dgm:spPr/>
      <dgm:t>
        <a:bodyPr/>
        <a:lstStyle/>
        <a:p>
          <a:endParaRPr lang="en-US">
            <a:latin typeface="+mn-lt"/>
          </a:endParaRPr>
        </a:p>
      </dgm:t>
    </dgm:pt>
    <dgm:pt modelId="{B47A6964-CD29-45B5-9D2C-EC8901807D8F}" type="sibTrans" cxnId="{A23FE30A-4C20-4B5D-8B65-ABFD8443CA29}">
      <dgm:prSet/>
      <dgm:spPr/>
      <dgm:t>
        <a:bodyPr/>
        <a:lstStyle/>
        <a:p>
          <a:endParaRPr lang="en-US">
            <a:latin typeface="+mn-lt"/>
          </a:endParaRPr>
        </a:p>
      </dgm:t>
    </dgm:pt>
    <dgm:pt modelId="{0FCBB6CD-15CE-4A96-BC2C-216C836CBEDD}">
      <dgm:prSet custT="1"/>
      <dgm:spPr>
        <a:xfrm rot="5400000">
          <a:off x="6451211" y="-1530211"/>
          <a:ext cx="347668" cy="6235336"/>
        </a:xfrm>
        <a:prstGeom prst="round2SameRect">
          <a:avLst/>
        </a:prstGeom>
        <a:solidFill>
          <a:srgbClr val="4472C4">
            <a:tint val="40000"/>
            <a:alpha val="90000"/>
            <a:hueOff val="-2217526"/>
            <a:satOff val="-3845"/>
            <a:lumOff val="-387"/>
            <a:alphaOff val="0"/>
          </a:srgbClr>
        </a:solidFill>
        <a:ln w="12700" cap="flat" cmpd="sng" algn="ctr">
          <a:solidFill>
            <a:srgbClr val="4472C4">
              <a:tint val="40000"/>
              <a:alpha val="90000"/>
              <a:hueOff val="-2217526"/>
              <a:satOff val="-3845"/>
              <a:lumOff val="-387"/>
              <a:alphaOff val="0"/>
            </a:srgbClr>
          </a:solidFill>
          <a:prstDash val="solid"/>
          <a:miter lim="800000"/>
        </a:ln>
        <a:effectLst/>
      </dgm:spPr>
      <dgm:t>
        <a:bodyPr/>
        <a:lstStyle/>
        <a:p>
          <a:pPr>
            <a:buChar char="•"/>
          </a:pPr>
          <a:r>
            <a:rPr lang="en-US" sz="1200" dirty="0">
              <a:solidFill>
                <a:srgbClr val="0095C8"/>
              </a:solidFill>
              <a:latin typeface="+mn-lt"/>
              <a:ea typeface="+mn-ea"/>
              <a:cs typeface="+mn-cs"/>
            </a:rPr>
            <a:t>Visit by RHC/FQHC practitioner to beneficiary in a SNF (not covered Part A), NF, ICF/MR or other residential facility </a:t>
          </a:r>
        </a:p>
      </dgm:t>
    </dgm:pt>
    <dgm:pt modelId="{256EDB74-5438-4F78-924A-A596C28CEA83}" type="parTrans" cxnId="{7F783C1D-EA99-4F00-B3B9-11BB1DD8656B}">
      <dgm:prSet/>
      <dgm:spPr/>
      <dgm:t>
        <a:bodyPr/>
        <a:lstStyle/>
        <a:p>
          <a:endParaRPr lang="en-US">
            <a:latin typeface="+mn-lt"/>
          </a:endParaRPr>
        </a:p>
      </dgm:t>
    </dgm:pt>
    <dgm:pt modelId="{6B692F8A-0F6F-4CDB-82EC-B143FD857523}" type="sibTrans" cxnId="{7F783C1D-EA99-4F00-B3B9-11BB1DD8656B}">
      <dgm:prSet/>
      <dgm:spPr/>
      <dgm:t>
        <a:bodyPr/>
        <a:lstStyle/>
        <a:p>
          <a:endParaRPr lang="en-US">
            <a:latin typeface="+mn-lt"/>
          </a:endParaRPr>
        </a:p>
      </dgm:t>
    </dgm:pt>
    <dgm:pt modelId="{68CB9D83-2B75-4EE4-9EE2-92A17486D4F0}">
      <dgm:prSet phldrT="[Text]"/>
      <dgm:spPr>
        <a:xfrm>
          <a:off x="0" y="2740328"/>
          <a:ext cx="3507377" cy="434585"/>
        </a:xfrm>
        <a:prstGeom prst="roundRect">
          <a:avLst/>
        </a:prstGeom>
        <a:solidFill>
          <a:srgbClr val="4472C4">
            <a:hueOff val="-4412007"/>
            <a:satOff val="-6137"/>
            <a:lumOff val="-2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0519</a:t>
          </a:r>
        </a:p>
      </dgm:t>
    </dgm:pt>
    <dgm:pt modelId="{FF2465EF-A9DE-4C76-AD5F-910963B65342}" type="parTrans" cxnId="{9DCD76DF-1110-4E15-906A-37B273D2B586}">
      <dgm:prSet/>
      <dgm:spPr/>
      <dgm:t>
        <a:bodyPr/>
        <a:lstStyle/>
        <a:p>
          <a:endParaRPr lang="en-US">
            <a:latin typeface="+mn-lt"/>
          </a:endParaRPr>
        </a:p>
      </dgm:t>
    </dgm:pt>
    <dgm:pt modelId="{5B0B3D8A-B4BC-4AA6-999B-B7A977D7EE89}" type="sibTrans" cxnId="{9DCD76DF-1110-4E15-906A-37B273D2B586}">
      <dgm:prSet/>
      <dgm:spPr/>
      <dgm:t>
        <a:bodyPr/>
        <a:lstStyle/>
        <a:p>
          <a:endParaRPr lang="en-US">
            <a:latin typeface="+mn-lt"/>
          </a:endParaRPr>
        </a:p>
      </dgm:t>
    </dgm:pt>
    <dgm:pt modelId="{070E85EF-40DD-4964-9438-73C8D2E6760A}">
      <dgm:prSet/>
      <dgm:spPr>
        <a:xfrm>
          <a:off x="0" y="913849"/>
          <a:ext cx="3507377" cy="434585"/>
        </a:xfrm>
        <a:prstGeom prst="roundRect">
          <a:avLst/>
        </a:prstGeom>
        <a:solidFill>
          <a:srgbClr val="4472C4">
            <a:hueOff val="-1470669"/>
            <a:satOff val="-2046"/>
            <a:lumOff val="-78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0524</a:t>
          </a:r>
        </a:p>
      </dgm:t>
    </dgm:pt>
    <dgm:pt modelId="{D4504631-C3DD-4147-B8F7-AF9F33524D1B}" type="parTrans" cxnId="{56C34F7B-550E-4F34-8BD9-046C03AD0F85}">
      <dgm:prSet/>
      <dgm:spPr/>
      <dgm:t>
        <a:bodyPr/>
        <a:lstStyle/>
        <a:p>
          <a:endParaRPr lang="en-US">
            <a:latin typeface="+mn-lt"/>
          </a:endParaRPr>
        </a:p>
      </dgm:t>
    </dgm:pt>
    <dgm:pt modelId="{D5C19792-2C98-447F-91FD-3AE675581D9A}" type="sibTrans" cxnId="{56C34F7B-550E-4F34-8BD9-046C03AD0F85}">
      <dgm:prSet/>
      <dgm:spPr/>
      <dgm:t>
        <a:bodyPr/>
        <a:lstStyle/>
        <a:p>
          <a:endParaRPr lang="en-US">
            <a:latin typeface="+mn-lt"/>
          </a:endParaRPr>
        </a:p>
      </dgm:t>
    </dgm:pt>
    <dgm:pt modelId="{ECFFC23D-CD76-4104-B2A9-B7689791C3CB}">
      <dgm:prSet custT="1"/>
      <dgm:spPr>
        <a:xfrm rot="5400000">
          <a:off x="6451211" y="-1986526"/>
          <a:ext cx="347668" cy="6235336"/>
        </a:xfrm>
        <a:prstGeom prst="round2SameRect">
          <a:avLst/>
        </a:prstGeom>
        <a:solidFill>
          <a:srgbClr val="4472C4">
            <a:tint val="40000"/>
            <a:alpha val="90000"/>
            <a:hueOff val="-1478351"/>
            <a:satOff val="-2563"/>
            <a:lumOff val="-258"/>
            <a:alphaOff val="0"/>
          </a:srgbClr>
        </a:solidFill>
        <a:ln w="12700" cap="flat" cmpd="sng" algn="ctr">
          <a:solidFill>
            <a:srgbClr val="4472C4">
              <a:tint val="40000"/>
              <a:alpha val="90000"/>
              <a:hueOff val="-1478351"/>
              <a:satOff val="-2563"/>
              <a:lumOff val="-258"/>
              <a:alphaOff val="0"/>
            </a:srgbClr>
          </a:solidFill>
          <a:prstDash val="solid"/>
          <a:miter lim="800000"/>
        </a:ln>
        <a:effectLst/>
      </dgm:spPr>
      <dgm:t>
        <a:bodyPr/>
        <a:lstStyle/>
        <a:p>
          <a:pPr>
            <a:buChar char="•"/>
          </a:pPr>
          <a:r>
            <a:rPr lang="en-US" sz="1200" dirty="0">
              <a:solidFill>
                <a:srgbClr val="0095C8"/>
              </a:solidFill>
              <a:latin typeface="+mn-lt"/>
              <a:ea typeface="+mn-ea"/>
              <a:cs typeface="+mn-cs"/>
            </a:rPr>
            <a:t>Visit by RHC/FQHC practitioner to beneficiary in covered Part A stay at a Skilled Nursing Facility (SNF)</a:t>
          </a:r>
        </a:p>
      </dgm:t>
    </dgm:pt>
    <dgm:pt modelId="{1B1E2ECC-D56C-4654-8DC6-38D791E6360A}" type="parTrans" cxnId="{C87125EF-DDA3-4D55-A709-3E2C6212E267}">
      <dgm:prSet/>
      <dgm:spPr/>
      <dgm:t>
        <a:bodyPr/>
        <a:lstStyle/>
        <a:p>
          <a:endParaRPr lang="en-US">
            <a:latin typeface="+mn-lt"/>
          </a:endParaRPr>
        </a:p>
      </dgm:t>
    </dgm:pt>
    <dgm:pt modelId="{0BAC8E06-8CEB-4FA8-8AE8-61E435182875}" type="sibTrans" cxnId="{C87125EF-DDA3-4D55-A709-3E2C6212E267}">
      <dgm:prSet/>
      <dgm:spPr/>
      <dgm:t>
        <a:bodyPr/>
        <a:lstStyle/>
        <a:p>
          <a:endParaRPr lang="en-US">
            <a:latin typeface="+mn-lt"/>
          </a:endParaRPr>
        </a:p>
      </dgm:t>
    </dgm:pt>
    <dgm:pt modelId="{E457AF6C-7E58-44B6-BC32-83E32769693F}">
      <dgm:prSet phldrT="[Text]"/>
      <dgm:spPr>
        <a:xfrm>
          <a:off x="0" y="4565585"/>
          <a:ext cx="3507377" cy="434585"/>
        </a:xfrm>
        <a:prstGeom prst="roundRect">
          <a:avLst/>
        </a:prstGeom>
        <a:solidFill>
          <a:srgbClr val="4C8C2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0900</a:t>
          </a:r>
        </a:p>
      </dgm:t>
    </dgm:pt>
    <dgm:pt modelId="{FECCF298-2E8F-4318-90C6-876676696F9A}" type="parTrans" cxnId="{2A134DCD-0EF2-46ED-BEC1-051D285D1A96}">
      <dgm:prSet/>
      <dgm:spPr/>
      <dgm:t>
        <a:bodyPr/>
        <a:lstStyle/>
        <a:p>
          <a:endParaRPr lang="en-US">
            <a:latin typeface="+mn-lt"/>
          </a:endParaRPr>
        </a:p>
      </dgm:t>
    </dgm:pt>
    <dgm:pt modelId="{63FF7147-63A1-41ED-8244-36B0D92E3239}" type="sibTrans" cxnId="{2A134DCD-0EF2-46ED-BEC1-051D285D1A96}">
      <dgm:prSet/>
      <dgm:spPr/>
      <dgm:t>
        <a:bodyPr/>
        <a:lstStyle/>
        <a:p>
          <a:endParaRPr lang="en-US">
            <a:latin typeface="+mn-lt"/>
          </a:endParaRPr>
        </a:p>
      </dgm:t>
    </dgm:pt>
    <dgm:pt modelId="{BA19A564-C177-4A4D-B1D8-5A568B7F773C}">
      <dgm:prSet phldrT="[Text]"/>
      <dgm:spPr>
        <a:xfrm rot="5400000">
          <a:off x="6451211" y="1663989"/>
          <a:ext cx="347668" cy="6235336"/>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pPr>
            <a:buChar char="•"/>
          </a:pPr>
          <a:r>
            <a:rPr lang="en-US" dirty="0">
              <a:solidFill>
                <a:srgbClr val="0095C8"/>
              </a:solidFill>
              <a:latin typeface="+mn-lt"/>
              <a:ea typeface="+mn-ea"/>
              <a:cs typeface="+mn-cs"/>
            </a:rPr>
            <a:t>Behavioral Health Treatment Services</a:t>
          </a:r>
        </a:p>
      </dgm:t>
    </dgm:pt>
    <dgm:pt modelId="{D6959739-14DB-46CD-B48E-57740B583965}" type="parTrans" cxnId="{945601D4-4E33-423A-B8F7-FD86B09C679D}">
      <dgm:prSet/>
      <dgm:spPr/>
      <dgm:t>
        <a:bodyPr/>
        <a:lstStyle/>
        <a:p>
          <a:endParaRPr lang="en-US">
            <a:latin typeface="+mn-lt"/>
          </a:endParaRPr>
        </a:p>
      </dgm:t>
    </dgm:pt>
    <dgm:pt modelId="{7F2E1D32-2551-4A13-91ED-FF0F7FB8CA9D}" type="sibTrans" cxnId="{945601D4-4E33-423A-B8F7-FD86B09C679D}">
      <dgm:prSet/>
      <dgm:spPr/>
      <dgm:t>
        <a:bodyPr/>
        <a:lstStyle/>
        <a:p>
          <a:endParaRPr lang="en-US">
            <a:latin typeface="+mn-lt"/>
          </a:endParaRPr>
        </a:p>
      </dgm:t>
    </dgm:pt>
    <dgm:pt modelId="{64DD50F2-6C32-4257-A621-FC36312A4E5D}">
      <dgm:prSet phldrT="[Text]"/>
      <dgm:spPr>
        <a:xfrm rot="5400000">
          <a:off x="6441916" y="-175783"/>
          <a:ext cx="347668" cy="6235336"/>
        </a:xfrm>
        <a:prstGeom prst="round2SameRect">
          <a:avLst/>
        </a:prstGeom>
        <a:solidFill>
          <a:srgbClr val="4472C4">
            <a:tint val="40000"/>
            <a:alpha val="90000"/>
            <a:hueOff val="-4435053"/>
            <a:satOff val="-7690"/>
            <a:lumOff val="-773"/>
            <a:alphaOff val="0"/>
          </a:srgbClr>
        </a:solidFill>
        <a:ln w="12700" cap="flat" cmpd="sng" algn="ctr">
          <a:solidFill>
            <a:srgbClr val="4472C4">
              <a:tint val="40000"/>
              <a:alpha val="90000"/>
              <a:hueOff val="-4435053"/>
              <a:satOff val="-7690"/>
              <a:lumOff val="-773"/>
              <a:alphaOff val="0"/>
            </a:srgbClr>
          </a:solidFill>
          <a:prstDash val="solid"/>
          <a:miter lim="800000"/>
        </a:ln>
        <a:effectLst/>
      </dgm:spPr>
      <dgm:t>
        <a:bodyPr/>
        <a:lstStyle/>
        <a:p>
          <a:pPr>
            <a:buChar char="•"/>
          </a:pPr>
          <a:r>
            <a:rPr lang="en-US" dirty="0">
              <a:solidFill>
                <a:srgbClr val="0095C8"/>
              </a:solidFill>
              <a:latin typeface="+mn-lt"/>
              <a:ea typeface="+mn-ea"/>
              <a:cs typeface="+mn-cs"/>
            </a:rPr>
            <a:t>Visit by a beneficiary in a Medicare Advantage Plan</a:t>
          </a:r>
        </a:p>
      </dgm:t>
    </dgm:pt>
    <dgm:pt modelId="{FBA1E626-BA95-417E-B954-3D2870B32EF5}" type="parTrans" cxnId="{25B59B11-CAD6-4D49-A9DB-00E9EDBFA3B5}">
      <dgm:prSet/>
      <dgm:spPr/>
      <dgm:t>
        <a:bodyPr/>
        <a:lstStyle/>
        <a:p>
          <a:endParaRPr lang="en-US">
            <a:latin typeface="+mn-lt"/>
          </a:endParaRPr>
        </a:p>
      </dgm:t>
    </dgm:pt>
    <dgm:pt modelId="{60CA2E95-858E-4344-92B1-14E339FFCFD4}" type="sibTrans" cxnId="{25B59B11-CAD6-4D49-A9DB-00E9EDBFA3B5}">
      <dgm:prSet/>
      <dgm:spPr/>
      <dgm:t>
        <a:bodyPr/>
        <a:lstStyle/>
        <a:p>
          <a:endParaRPr lang="en-US">
            <a:latin typeface="+mn-lt"/>
          </a:endParaRPr>
        </a:p>
      </dgm:t>
    </dgm:pt>
    <dgm:pt modelId="{C10017C9-4596-49E0-9B0E-68BE45555052}">
      <dgm:prSet phldrT="[Text]"/>
      <dgm:spPr>
        <a:xfrm>
          <a:off x="0" y="3652957"/>
          <a:ext cx="3507377" cy="434585"/>
        </a:xfrm>
        <a:prstGeom prst="roundRect">
          <a:avLst/>
        </a:prstGeom>
        <a:solidFill>
          <a:srgbClr val="4472C4">
            <a:hueOff val="-5882676"/>
            <a:satOff val="-8182"/>
            <a:lumOff val="-313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n-lt"/>
              <a:ea typeface="+mn-ea"/>
              <a:cs typeface="+mn-cs"/>
            </a:rPr>
            <a:t>0636</a:t>
          </a:r>
        </a:p>
      </dgm:t>
    </dgm:pt>
    <dgm:pt modelId="{E6DD90B6-18AC-4B8C-AF87-7789C855D34F}" type="parTrans" cxnId="{A7071177-AF35-4263-908A-B7610389792D}">
      <dgm:prSet/>
      <dgm:spPr/>
      <dgm:t>
        <a:bodyPr/>
        <a:lstStyle/>
        <a:p>
          <a:endParaRPr lang="en-US">
            <a:latin typeface="+mn-lt"/>
          </a:endParaRPr>
        </a:p>
      </dgm:t>
    </dgm:pt>
    <dgm:pt modelId="{3DC7FED5-8F1F-4387-A041-F0125E233638}" type="sibTrans" cxnId="{A7071177-AF35-4263-908A-B7610389792D}">
      <dgm:prSet/>
      <dgm:spPr/>
      <dgm:t>
        <a:bodyPr/>
        <a:lstStyle/>
        <a:p>
          <a:endParaRPr lang="en-US">
            <a:latin typeface="+mn-lt"/>
          </a:endParaRPr>
        </a:p>
      </dgm:t>
    </dgm:pt>
    <dgm:pt modelId="{FAEC7B45-F630-4BC0-85F8-28FFB99053E3}">
      <dgm:prSet phldrT="[Text]"/>
      <dgm:spPr>
        <a:xfrm rot="5400000">
          <a:off x="6451211" y="331332"/>
          <a:ext cx="347668" cy="6235336"/>
        </a:xfrm>
        <a:prstGeom prst="round2SameRect">
          <a:avLst/>
        </a:prstGeom>
        <a:solidFill>
          <a:srgbClr val="4472C4">
            <a:tint val="40000"/>
            <a:alpha val="90000"/>
            <a:hueOff val="-5174228"/>
            <a:satOff val="-8971"/>
            <a:lumOff val="-902"/>
            <a:alphaOff val="0"/>
          </a:srgbClr>
        </a:solidFill>
        <a:ln w="12700" cap="flat" cmpd="sng" algn="ctr">
          <a:solidFill>
            <a:srgbClr val="4472C4">
              <a:tint val="40000"/>
              <a:alpha val="90000"/>
              <a:hueOff val="-5174228"/>
              <a:satOff val="-8971"/>
              <a:lumOff val="-902"/>
              <a:alphaOff val="0"/>
            </a:srgbClr>
          </a:solidFill>
          <a:prstDash val="solid"/>
          <a:miter lim="800000"/>
        </a:ln>
        <a:effectLst/>
      </dgm:spPr>
      <dgm:t>
        <a:bodyPr/>
        <a:lstStyle/>
        <a:p>
          <a:pPr>
            <a:buChar char="•"/>
          </a:pPr>
          <a:r>
            <a:rPr lang="en-US" dirty="0">
              <a:solidFill>
                <a:srgbClr val="0095C8"/>
              </a:solidFill>
              <a:latin typeface="+mn-lt"/>
              <a:ea typeface="+mn-ea"/>
              <a:cs typeface="+mn-cs"/>
            </a:rPr>
            <a:t>Visit for general labs</a:t>
          </a:r>
        </a:p>
      </dgm:t>
    </dgm:pt>
    <dgm:pt modelId="{8E6F9E09-E6E7-4263-9013-E55626407B10}" type="parTrans" cxnId="{E1D17434-1D24-4727-8A91-0CDE2408DB9D}">
      <dgm:prSet/>
      <dgm:spPr/>
      <dgm:t>
        <a:bodyPr/>
        <a:lstStyle/>
        <a:p>
          <a:endParaRPr lang="en-US">
            <a:latin typeface="+mn-lt"/>
          </a:endParaRPr>
        </a:p>
      </dgm:t>
    </dgm:pt>
    <dgm:pt modelId="{6B1F01F0-CF72-4FC7-B8C9-030B0FAB0803}" type="sibTrans" cxnId="{E1D17434-1D24-4727-8A91-0CDE2408DB9D}">
      <dgm:prSet/>
      <dgm:spPr/>
      <dgm:t>
        <a:bodyPr/>
        <a:lstStyle/>
        <a:p>
          <a:endParaRPr lang="en-US">
            <a:latin typeface="+mn-lt"/>
          </a:endParaRPr>
        </a:p>
      </dgm:t>
    </dgm:pt>
    <dgm:pt modelId="{6C61D5B9-333C-46BA-BFAC-E04BC001FAE7}">
      <dgm:prSet phldrT="[Text]"/>
      <dgm:spPr>
        <a:xfrm rot="5400000">
          <a:off x="6451211" y="751360"/>
          <a:ext cx="347668" cy="6235336"/>
        </a:xfrm>
        <a:prstGeom prst="round2SameRect">
          <a:avLst/>
        </a:prstGeom>
        <a:solidFill>
          <a:srgbClr val="4472C4">
            <a:tint val="40000"/>
            <a:alpha val="90000"/>
            <a:hueOff val="-5913404"/>
            <a:satOff val="-10253"/>
            <a:lumOff val="-1031"/>
            <a:alphaOff val="0"/>
          </a:srgbClr>
        </a:solidFill>
        <a:ln w="12700" cap="flat" cmpd="sng" algn="ctr">
          <a:solidFill>
            <a:srgbClr val="4472C4">
              <a:tint val="40000"/>
              <a:alpha val="90000"/>
              <a:hueOff val="-5913404"/>
              <a:satOff val="-10253"/>
              <a:lumOff val="-1031"/>
              <a:alphaOff val="0"/>
            </a:srgbClr>
          </a:solidFill>
          <a:prstDash val="solid"/>
          <a:miter lim="800000"/>
        </a:ln>
        <a:effectLst/>
      </dgm:spPr>
      <dgm:t>
        <a:bodyPr/>
        <a:lstStyle/>
        <a:p>
          <a:pPr>
            <a:buChar char="•"/>
          </a:pPr>
          <a:r>
            <a:rPr lang="en-US" dirty="0">
              <a:solidFill>
                <a:srgbClr val="0095C8"/>
              </a:solidFill>
              <a:latin typeface="+mn-lt"/>
              <a:ea typeface="+mn-ea"/>
              <a:cs typeface="+mn-cs"/>
            </a:rPr>
            <a:t>Drugs requiring detailed coding</a:t>
          </a:r>
        </a:p>
      </dgm:t>
    </dgm:pt>
    <dgm:pt modelId="{9CF57B34-71B7-41A5-B6C2-D693F51E3F90}" type="parTrans" cxnId="{D0FAF521-65EF-44A8-B2F2-192C83A2B91D}">
      <dgm:prSet/>
      <dgm:spPr/>
      <dgm:t>
        <a:bodyPr/>
        <a:lstStyle/>
        <a:p>
          <a:endParaRPr lang="en-US">
            <a:latin typeface="+mn-lt"/>
          </a:endParaRPr>
        </a:p>
      </dgm:t>
    </dgm:pt>
    <dgm:pt modelId="{54E901BE-19D1-48D4-97BE-FA82C95060B5}" type="sibTrans" cxnId="{D0FAF521-65EF-44A8-B2F2-192C83A2B91D}">
      <dgm:prSet/>
      <dgm:spPr/>
      <dgm:t>
        <a:bodyPr/>
        <a:lstStyle/>
        <a:p>
          <a:endParaRPr lang="en-US">
            <a:latin typeface="+mn-lt"/>
          </a:endParaRPr>
        </a:p>
      </dgm:t>
    </dgm:pt>
    <dgm:pt modelId="{D4A55456-DED1-4948-A04E-83F97C1C83B7}" type="pres">
      <dgm:prSet presAssocID="{96286EE8-1805-440B-AFC4-928DEDC9FCEC}" presName="Name0" presStyleCnt="0">
        <dgm:presLayoutVars>
          <dgm:dir/>
          <dgm:animLvl val="lvl"/>
          <dgm:resizeHandles val="exact"/>
        </dgm:presLayoutVars>
      </dgm:prSet>
      <dgm:spPr/>
    </dgm:pt>
    <dgm:pt modelId="{D33506F0-03D2-4375-A1F8-397F9EF82978}" type="pres">
      <dgm:prSet presAssocID="{A390CC93-D1E6-44AF-B43D-C6E4C3B23534}" presName="linNode" presStyleCnt="0"/>
      <dgm:spPr/>
    </dgm:pt>
    <dgm:pt modelId="{01EB351A-C7EB-444A-B465-449B25333003}" type="pres">
      <dgm:prSet presAssocID="{A390CC93-D1E6-44AF-B43D-C6E4C3B23534}" presName="parentText" presStyleLbl="node1" presStyleIdx="0" presStyleCnt="11" custLinFactNeighborX="-9126" custLinFactNeighborY="-34007">
        <dgm:presLayoutVars>
          <dgm:chMax val="1"/>
          <dgm:bulletEnabled val="1"/>
        </dgm:presLayoutVars>
      </dgm:prSet>
      <dgm:spPr/>
    </dgm:pt>
    <dgm:pt modelId="{5CA2C834-AE74-4E64-BD2D-703F60AC5BAA}" type="pres">
      <dgm:prSet presAssocID="{A390CC93-D1E6-44AF-B43D-C6E4C3B23534}" presName="descendantText" presStyleLbl="alignAccFollowNode1" presStyleIdx="0" presStyleCnt="11" custLinFactNeighborX="744" custLinFactNeighborY="-7448">
        <dgm:presLayoutVars>
          <dgm:bulletEnabled val="1"/>
        </dgm:presLayoutVars>
      </dgm:prSet>
      <dgm:spPr/>
    </dgm:pt>
    <dgm:pt modelId="{488B0B85-A072-4F9C-918D-1C75A21A0E7E}" type="pres">
      <dgm:prSet presAssocID="{2D6255C1-6B15-4274-819D-E563086C5175}" presName="sp" presStyleCnt="0"/>
      <dgm:spPr/>
    </dgm:pt>
    <dgm:pt modelId="{B05A14DA-2D93-46EA-BAD9-9984571CD787}" type="pres">
      <dgm:prSet presAssocID="{FA2C9B18-9FD1-4529-89C9-F4C471D5031A}" presName="linNode" presStyleCnt="0"/>
      <dgm:spPr/>
    </dgm:pt>
    <dgm:pt modelId="{097D13B1-E60A-4DA0-BED4-66CCC445FFAA}" type="pres">
      <dgm:prSet presAssocID="{FA2C9B18-9FD1-4529-89C9-F4C471D5031A}" presName="parentText" presStyleLbl="node1" presStyleIdx="1" presStyleCnt="11">
        <dgm:presLayoutVars>
          <dgm:chMax val="1"/>
          <dgm:bulletEnabled val="1"/>
        </dgm:presLayoutVars>
      </dgm:prSet>
      <dgm:spPr/>
    </dgm:pt>
    <dgm:pt modelId="{5951E432-4ED3-4361-8608-F0A0F2BF7F2A}" type="pres">
      <dgm:prSet presAssocID="{FA2C9B18-9FD1-4529-89C9-F4C471D5031A}" presName="descendantText" presStyleLbl="alignAccFollowNode1" presStyleIdx="1" presStyleCnt="11" custLinFactNeighborX="744" custLinFactNeighborY="2107">
        <dgm:presLayoutVars>
          <dgm:bulletEnabled val="1"/>
        </dgm:presLayoutVars>
      </dgm:prSet>
      <dgm:spPr/>
    </dgm:pt>
    <dgm:pt modelId="{0905FE41-9DDE-46BF-9328-3B8E02E84797}" type="pres">
      <dgm:prSet presAssocID="{FC40FA5C-E7F2-4C5A-9582-3EBA7F2C3254}" presName="sp" presStyleCnt="0"/>
      <dgm:spPr/>
    </dgm:pt>
    <dgm:pt modelId="{BA386F79-E1CA-412E-9A4A-6F78E1D4334B}" type="pres">
      <dgm:prSet presAssocID="{070E85EF-40DD-4964-9438-73C8D2E6760A}" presName="linNode" presStyleCnt="0"/>
      <dgm:spPr/>
    </dgm:pt>
    <dgm:pt modelId="{26554DA4-D9B4-4F6C-8EA5-5D1036B74000}" type="pres">
      <dgm:prSet presAssocID="{070E85EF-40DD-4964-9438-73C8D2E6760A}" presName="parentText" presStyleLbl="node1" presStyleIdx="2" presStyleCnt="11">
        <dgm:presLayoutVars>
          <dgm:chMax val="1"/>
          <dgm:bulletEnabled val="1"/>
        </dgm:presLayoutVars>
      </dgm:prSet>
      <dgm:spPr/>
    </dgm:pt>
    <dgm:pt modelId="{B1D34E52-4777-4EAC-9566-9389070662A2}" type="pres">
      <dgm:prSet presAssocID="{070E85EF-40DD-4964-9438-73C8D2E6760A}" presName="descendantText" presStyleLbl="alignAccFollowNode1" presStyleIdx="2" presStyleCnt="11">
        <dgm:presLayoutVars>
          <dgm:bulletEnabled val="1"/>
        </dgm:presLayoutVars>
      </dgm:prSet>
      <dgm:spPr/>
    </dgm:pt>
    <dgm:pt modelId="{E235BAD7-8372-4BAD-917C-0741A4D35676}" type="pres">
      <dgm:prSet presAssocID="{D5C19792-2C98-447F-91FD-3AE675581D9A}" presName="sp" presStyleCnt="0"/>
      <dgm:spPr/>
    </dgm:pt>
    <dgm:pt modelId="{3836AF7B-CC42-49C7-A9DE-6153D329D459}" type="pres">
      <dgm:prSet presAssocID="{66593118-E454-4F02-AC15-88B0D5D6BD9C}" presName="linNode" presStyleCnt="0"/>
      <dgm:spPr/>
    </dgm:pt>
    <dgm:pt modelId="{8FD7E05A-19CA-4728-80E5-4332226DF873}" type="pres">
      <dgm:prSet presAssocID="{66593118-E454-4F02-AC15-88B0D5D6BD9C}" presName="parentText" presStyleLbl="node1" presStyleIdx="3" presStyleCnt="11" custLinFactNeighborX="-678" custLinFactNeighborY="-3082">
        <dgm:presLayoutVars>
          <dgm:chMax val="1"/>
          <dgm:bulletEnabled val="1"/>
        </dgm:presLayoutVars>
      </dgm:prSet>
      <dgm:spPr/>
    </dgm:pt>
    <dgm:pt modelId="{738AABFB-652B-4ED8-A729-671BB34879D2}" type="pres">
      <dgm:prSet presAssocID="{66593118-E454-4F02-AC15-88B0D5D6BD9C}" presName="descendantText" presStyleLbl="alignAccFollowNode1" presStyleIdx="3" presStyleCnt="11">
        <dgm:presLayoutVars>
          <dgm:bulletEnabled val="1"/>
        </dgm:presLayoutVars>
      </dgm:prSet>
      <dgm:spPr/>
    </dgm:pt>
    <dgm:pt modelId="{31DC0961-BBC9-4F0F-BA44-F729C858E881}" type="pres">
      <dgm:prSet presAssocID="{DA88C9B2-E5C3-45F4-93D6-90A937D8421E}" presName="sp" presStyleCnt="0"/>
      <dgm:spPr/>
    </dgm:pt>
    <dgm:pt modelId="{5D5E99B8-4CAA-4E84-A26C-9B9AB8AB6421}" type="pres">
      <dgm:prSet presAssocID="{19C61CA4-3AB8-4D29-8A21-DAA567BCE848}" presName="linNode" presStyleCnt="0"/>
      <dgm:spPr/>
    </dgm:pt>
    <dgm:pt modelId="{873D5A6A-7929-4E6D-B0F5-939164630E5E}" type="pres">
      <dgm:prSet presAssocID="{19C61CA4-3AB8-4D29-8A21-DAA567BCE848}" presName="parentText" presStyleLbl="node1" presStyleIdx="4" presStyleCnt="11">
        <dgm:presLayoutVars>
          <dgm:chMax val="1"/>
          <dgm:bulletEnabled val="1"/>
        </dgm:presLayoutVars>
      </dgm:prSet>
      <dgm:spPr/>
    </dgm:pt>
    <dgm:pt modelId="{73D84BE5-6C0F-4AB9-8C99-05431465C9C8}" type="pres">
      <dgm:prSet presAssocID="{19C61CA4-3AB8-4D29-8A21-DAA567BCE848}" presName="descendantText" presStyleLbl="alignAccFollowNode1" presStyleIdx="4" presStyleCnt="11">
        <dgm:presLayoutVars>
          <dgm:bulletEnabled val="1"/>
        </dgm:presLayoutVars>
      </dgm:prSet>
      <dgm:spPr/>
    </dgm:pt>
    <dgm:pt modelId="{178430BF-4F64-4ABB-A97B-5F8F9983E59A}" type="pres">
      <dgm:prSet presAssocID="{DD27AF19-2350-42D2-B2A4-C675DEDFFFB7}" presName="sp" presStyleCnt="0"/>
      <dgm:spPr/>
    </dgm:pt>
    <dgm:pt modelId="{9422ECD9-37F8-4BB0-98F9-8B9EFAE7452D}" type="pres">
      <dgm:prSet presAssocID="{8D98A278-B914-4959-BA15-F340E80446D4}" presName="linNode" presStyleCnt="0"/>
      <dgm:spPr/>
    </dgm:pt>
    <dgm:pt modelId="{F45A767D-D083-4153-A64E-0B230454FB81}" type="pres">
      <dgm:prSet presAssocID="{8D98A278-B914-4959-BA15-F340E80446D4}" presName="parentText" presStyleLbl="node1" presStyleIdx="5" presStyleCnt="11">
        <dgm:presLayoutVars>
          <dgm:chMax val="1"/>
          <dgm:bulletEnabled val="1"/>
        </dgm:presLayoutVars>
      </dgm:prSet>
      <dgm:spPr/>
    </dgm:pt>
    <dgm:pt modelId="{7B49FDBD-035C-4A08-AD77-0210133A0945}" type="pres">
      <dgm:prSet presAssocID="{8D98A278-B914-4959-BA15-F340E80446D4}" presName="descendantText" presStyleLbl="alignAccFollowNode1" presStyleIdx="5" presStyleCnt="11">
        <dgm:presLayoutVars>
          <dgm:bulletEnabled val="1"/>
        </dgm:presLayoutVars>
      </dgm:prSet>
      <dgm:spPr/>
    </dgm:pt>
    <dgm:pt modelId="{AD08B8BD-4780-48CC-93B3-925A6ADC9F9A}" type="pres">
      <dgm:prSet presAssocID="{FC3E1E4F-BBE3-4437-B885-0C880E525485}" presName="sp" presStyleCnt="0"/>
      <dgm:spPr/>
    </dgm:pt>
    <dgm:pt modelId="{53C514BC-BD34-4F85-9486-388666E9BF28}" type="pres">
      <dgm:prSet presAssocID="{68CB9D83-2B75-4EE4-9EE2-92A17486D4F0}" presName="linNode" presStyleCnt="0"/>
      <dgm:spPr/>
    </dgm:pt>
    <dgm:pt modelId="{57887B8A-080A-43A7-BF53-70C75B8DB9D4}" type="pres">
      <dgm:prSet presAssocID="{68CB9D83-2B75-4EE4-9EE2-92A17486D4F0}" presName="parentText" presStyleLbl="node1" presStyleIdx="6" presStyleCnt="11" custLinFactNeighborX="-7907" custLinFactNeighborY="4407">
        <dgm:presLayoutVars>
          <dgm:chMax val="1"/>
          <dgm:bulletEnabled val="1"/>
        </dgm:presLayoutVars>
      </dgm:prSet>
      <dgm:spPr/>
    </dgm:pt>
    <dgm:pt modelId="{22932D04-85DD-4305-879D-610C6F5AC749}" type="pres">
      <dgm:prSet presAssocID="{68CB9D83-2B75-4EE4-9EE2-92A17486D4F0}" presName="descendantText" presStyleLbl="alignAccFollowNode1" presStyleIdx="6" presStyleCnt="11" custLinFactNeighborX="-265" custLinFactNeighborY="-4175">
        <dgm:presLayoutVars>
          <dgm:bulletEnabled val="1"/>
        </dgm:presLayoutVars>
      </dgm:prSet>
      <dgm:spPr/>
    </dgm:pt>
    <dgm:pt modelId="{454703F8-056E-494F-B813-B35D819155C0}" type="pres">
      <dgm:prSet presAssocID="{5B0B3D8A-B4BC-4AA6-999B-B7A977D7EE89}" presName="sp" presStyleCnt="0"/>
      <dgm:spPr/>
    </dgm:pt>
    <dgm:pt modelId="{3BF0924B-5296-4E89-8376-426B8303EB4D}" type="pres">
      <dgm:prSet presAssocID="{A973513F-2809-4522-9E0B-0D538148B26D}" presName="linNode" presStyleCnt="0"/>
      <dgm:spPr/>
    </dgm:pt>
    <dgm:pt modelId="{58F82D46-655A-43D2-A21D-30E5F796293F}" type="pres">
      <dgm:prSet presAssocID="{A973513F-2809-4522-9E0B-0D538148B26D}" presName="parentText" presStyleLbl="node1" presStyleIdx="7" presStyleCnt="11" custLinFactNeighborY="281">
        <dgm:presLayoutVars>
          <dgm:chMax val="1"/>
          <dgm:bulletEnabled val="1"/>
        </dgm:presLayoutVars>
      </dgm:prSet>
      <dgm:spPr/>
    </dgm:pt>
    <dgm:pt modelId="{D50414BF-6A7D-4F8A-817E-5A73D3D1C696}" type="pres">
      <dgm:prSet presAssocID="{A973513F-2809-4522-9E0B-0D538148B26D}" presName="descendantText" presStyleLbl="alignAccFollowNode1" presStyleIdx="7" presStyleCnt="11" custLinFactNeighborX="2778" custLinFactNeighborY="10437">
        <dgm:presLayoutVars>
          <dgm:bulletEnabled val="1"/>
        </dgm:presLayoutVars>
      </dgm:prSet>
      <dgm:spPr/>
    </dgm:pt>
    <dgm:pt modelId="{33045564-5EB6-4E5B-8AB2-3A9F0A430CFA}" type="pres">
      <dgm:prSet presAssocID="{894EFF0D-E881-4A04-BC8D-BE6C496161C3}" presName="sp" presStyleCnt="0"/>
      <dgm:spPr/>
    </dgm:pt>
    <dgm:pt modelId="{29EA7079-0592-4A08-BFFD-9AFBDDE88534}" type="pres">
      <dgm:prSet presAssocID="{C10017C9-4596-49E0-9B0E-68BE45555052}" presName="linNode" presStyleCnt="0"/>
      <dgm:spPr/>
    </dgm:pt>
    <dgm:pt modelId="{F66B95A1-8D32-402E-94DB-3B2069F2EFA9}" type="pres">
      <dgm:prSet presAssocID="{C10017C9-4596-49E0-9B0E-68BE45555052}" presName="parentText" presStyleLbl="node1" presStyleIdx="8" presStyleCnt="11" custLinFactNeighborY="281">
        <dgm:presLayoutVars>
          <dgm:chMax val="1"/>
          <dgm:bulletEnabled val="1"/>
        </dgm:presLayoutVars>
      </dgm:prSet>
      <dgm:spPr/>
    </dgm:pt>
    <dgm:pt modelId="{324DEA53-D0CC-49AA-96FE-79B6779E7827}" type="pres">
      <dgm:prSet presAssocID="{C10017C9-4596-49E0-9B0E-68BE45555052}" presName="descendantText" presStyleLbl="alignAccFollowNode1" presStyleIdx="8" presStyleCnt="11">
        <dgm:presLayoutVars>
          <dgm:bulletEnabled val="1"/>
        </dgm:presLayoutVars>
      </dgm:prSet>
      <dgm:spPr/>
    </dgm:pt>
    <dgm:pt modelId="{6A324A62-AB93-4C27-BC65-1DCD032C8A5B}" type="pres">
      <dgm:prSet presAssocID="{3DC7FED5-8F1F-4387-A041-F0125E233638}" presName="sp" presStyleCnt="0"/>
      <dgm:spPr/>
    </dgm:pt>
    <dgm:pt modelId="{C7E19544-D19A-4A6A-8D04-7251D1E5CA11}" type="pres">
      <dgm:prSet presAssocID="{54470391-08DA-4EDA-8A1E-9BDA404B2DAC}" presName="linNode" presStyleCnt="0"/>
      <dgm:spPr/>
    </dgm:pt>
    <dgm:pt modelId="{4567A792-C58E-4ED7-AB97-2546B46A2A11}" type="pres">
      <dgm:prSet presAssocID="{54470391-08DA-4EDA-8A1E-9BDA404B2DAC}" presName="parentText" presStyleLbl="node1" presStyleIdx="9" presStyleCnt="11" custLinFactNeighborY="281">
        <dgm:presLayoutVars>
          <dgm:chMax val="1"/>
          <dgm:bulletEnabled val="1"/>
        </dgm:presLayoutVars>
      </dgm:prSet>
      <dgm:spPr/>
    </dgm:pt>
    <dgm:pt modelId="{8AA2794F-4194-4002-8B48-B39D783ECDE9}" type="pres">
      <dgm:prSet presAssocID="{54470391-08DA-4EDA-8A1E-9BDA404B2DAC}" presName="descendantText" presStyleLbl="alignAccFollowNode1" presStyleIdx="9" presStyleCnt="11">
        <dgm:presLayoutVars>
          <dgm:bulletEnabled val="1"/>
        </dgm:presLayoutVars>
      </dgm:prSet>
      <dgm:spPr/>
    </dgm:pt>
    <dgm:pt modelId="{EB8F8445-671E-4904-922C-1DA00E63A9CE}" type="pres">
      <dgm:prSet presAssocID="{BB3F99D3-FB35-4E4E-A27E-8C07B7201B91}" presName="sp" presStyleCnt="0"/>
      <dgm:spPr/>
    </dgm:pt>
    <dgm:pt modelId="{25EB221E-36F2-476C-B5E4-8245A8CFA57A}" type="pres">
      <dgm:prSet presAssocID="{E457AF6C-7E58-44B6-BC32-83E32769693F}" presName="linNode" presStyleCnt="0"/>
      <dgm:spPr/>
    </dgm:pt>
    <dgm:pt modelId="{C8FFEE44-74AF-45C4-AEFA-38FEBD27BD11}" type="pres">
      <dgm:prSet presAssocID="{E457AF6C-7E58-44B6-BC32-83E32769693F}" presName="parentText" presStyleLbl="node1" presStyleIdx="10" presStyleCnt="11" custLinFactNeighborY="3050">
        <dgm:presLayoutVars>
          <dgm:chMax val="1"/>
          <dgm:bulletEnabled val="1"/>
        </dgm:presLayoutVars>
      </dgm:prSet>
      <dgm:spPr/>
    </dgm:pt>
    <dgm:pt modelId="{26803656-8530-498C-B0A8-3817B53614B7}" type="pres">
      <dgm:prSet presAssocID="{E457AF6C-7E58-44B6-BC32-83E32769693F}" presName="descendantText" presStyleLbl="alignAccFollowNode1" presStyleIdx="10" presStyleCnt="11">
        <dgm:presLayoutVars>
          <dgm:bulletEnabled val="1"/>
        </dgm:presLayoutVars>
      </dgm:prSet>
      <dgm:spPr/>
    </dgm:pt>
  </dgm:ptLst>
  <dgm:cxnLst>
    <dgm:cxn modelId="{2C6A3705-0DB5-4574-A496-B0A7D7E46B37}" type="presOf" srcId="{FAEC7B45-F630-4BC0-85F8-28FFB99053E3}" destId="{D50414BF-6A7D-4F8A-817E-5A73D3D1C696}" srcOrd="0" destOrd="0" presId="urn:microsoft.com/office/officeart/2005/8/layout/vList5"/>
    <dgm:cxn modelId="{F04CEE05-7FCC-4812-922F-32BBE4A97C02}" type="presOf" srcId="{070E85EF-40DD-4964-9438-73C8D2E6760A}" destId="{26554DA4-D9B4-4F6C-8EA5-5D1036B74000}" srcOrd="0" destOrd="0" presId="urn:microsoft.com/office/officeart/2005/8/layout/vList5"/>
    <dgm:cxn modelId="{A23FE30A-4C20-4B5D-8B65-ABFD8443CA29}" srcId="{19C61CA4-3AB8-4D29-8A21-DAA567BCE848}" destId="{6CEA58D9-2DA0-47B1-8F6C-158CAFD2533D}" srcOrd="0" destOrd="0" parTransId="{55384C74-8BB1-4389-939B-E8F62E96886E}" sibTransId="{B47A6964-CD29-45B5-9D2C-EC8901807D8F}"/>
    <dgm:cxn modelId="{D0502A11-C6AB-476A-AD96-C2E97FF8015C}" srcId="{96286EE8-1805-440B-AFC4-928DEDC9FCEC}" destId="{A390CC93-D1E6-44AF-B43D-C6E4C3B23534}" srcOrd="0" destOrd="0" parTransId="{B600ED15-3D36-44C7-8FF3-077EE7385831}" sibTransId="{2D6255C1-6B15-4274-819D-E563086C5175}"/>
    <dgm:cxn modelId="{25B59B11-CAD6-4D49-A9DB-00E9EDBFA3B5}" srcId="{68CB9D83-2B75-4EE4-9EE2-92A17486D4F0}" destId="{64DD50F2-6C32-4257-A621-FC36312A4E5D}" srcOrd="0" destOrd="0" parTransId="{FBA1E626-BA95-417E-B954-3D2870B32EF5}" sibTransId="{60CA2E95-858E-4344-92B1-14E339FFCFD4}"/>
    <dgm:cxn modelId="{7F783C1D-EA99-4F00-B3B9-11BB1DD8656B}" srcId="{66593118-E454-4F02-AC15-88B0D5D6BD9C}" destId="{0FCBB6CD-15CE-4A96-BC2C-216C836CBEDD}" srcOrd="0" destOrd="0" parTransId="{256EDB74-5438-4F78-924A-A596C28CEA83}" sibTransId="{6B692F8A-0F6F-4CDB-82EC-B143FD857523}"/>
    <dgm:cxn modelId="{F11A401D-ED64-494E-9DC4-BCF82D977BB2}" srcId="{96286EE8-1805-440B-AFC4-928DEDC9FCEC}" destId="{66593118-E454-4F02-AC15-88B0D5D6BD9C}" srcOrd="3" destOrd="0" parTransId="{463AAB05-55A8-4A21-A674-5328A046792A}" sibTransId="{DA88C9B2-E5C3-45F4-93D6-90A937D8421E}"/>
    <dgm:cxn modelId="{D0FAF521-65EF-44A8-B2F2-192C83A2B91D}" srcId="{C10017C9-4596-49E0-9B0E-68BE45555052}" destId="{6C61D5B9-333C-46BA-BFAC-E04BC001FAE7}" srcOrd="0" destOrd="0" parTransId="{9CF57B34-71B7-41A5-B6C2-D693F51E3F90}" sibTransId="{54E901BE-19D1-48D4-97BE-FA82C95060B5}"/>
    <dgm:cxn modelId="{7ECAF92E-0BC3-4963-B72C-FB2041CF57DB}" srcId="{96286EE8-1805-440B-AFC4-928DEDC9FCEC}" destId="{54470391-08DA-4EDA-8A1E-9BDA404B2DAC}" srcOrd="9" destOrd="0" parTransId="{BC8A59A5-C2CF-4C12-B522-A05AA0A0447A}" sibTransId="{BB3F99D3-FB35-4E4E-A27E-8C07B7201B91}"/>
    <dgm:cxn modelId="{E1D17434-1D24-4727-8A91-0CDE2408DB9D}" srcId="{A973513F-2809-4522-9E0B-0D538148B26D}" destId="{FAEC7B45-F630-4BC0-85F8-28FFB99053E3}" srcOrd="0" destOrd="0" parTransId="{8E6F9E09-E6E7-4263-9013-E55626407B10}" sibTransId="{6B1F01F0-CF72-4FC7-B8C9-030B0FAB0803}"/>
    <dgm:cxn modelId="{D9419B46-5EF6-467F-93CF-24B0DD423D80}" type="presOf" srcId="{F7D974EB-5BCC-4CC8-B23F-13A81420A7B0}" destId="{5CA2C834-AE74-4E64-BD2D-703F60AC5BAA}" srcOrd="0" destOrd="0" presId="urn:microsoft.com/office/officeart/2005/8/layout/vList5"/>
    <dgm:cxn modelId="{7CBCF14F-8669-4E1D-AD7C-C861F9E6ADAA}" type="presOf" srcId="{6C61D5B9-333C-46BA-BFAC-E04BC001FAE7}" destId="{324DEA53-D0CC-49AA-96FE-79B6779E7827}" srcOrd="0" destOrd="0" presId="urn:microsoft.com/office/officeart/2005/8/layout/vList5"/>
    <dgm:cxn modelId="{0B8A0952-46F1-48B3-883A-50798D0317EB}" type="presOf" srcId="{A390CC93-D1E6-44AF-B43D-C6E4C3B23534}" destId="{01EB351A-C7EB-444A-B465-449B25333003}" srcOrd="0" destOrd="0" presId="urn:microsoft.com/office/officeart/2005/8/layout/vList5"/>
    <dgm:cxn modelId="{D83A7D55-43DA-4C98-AB89-62E0C56FDCA1}" type="presOf" srcId="{A973513F-2809-4522-9E0B-0D538148B26D}" destId="{58F82D46-655A-43D2-A21D-30E5F796293F}" srcOrd="0" destOrd="0" presId="urn:microsoft.com/office/officeart/2005/8/layout/vList5"/>
    <dgm:cxn modelId="{4C2FAF5D-0702-4301-B3AC-4C7026A692BA}" type="presOf" srcId="{96286EE8-1805-440B-AFC4-928DEDC9FCEC}" destId="{D4A55456-DED1-4948-A04E-83F97C1C83B7}" srcOrd="0" destOrd="0" presId="urn:microsoft.com/office/officeart/2005/8/layout/vList5"/>
    <dgm:cxn modelId="{1B423660-4845-42A9-A30B-29A5D18799B4}" srcId="{A390CC93-D1E6-44AF-B43D-C6E4C3B23534}" destId="{F7D974EB-5BCC-4CC8-B23F-13A81420A7B0}" srcOrd="0" destOrd="0" parTransId="{507388A6-2F30-4D7C-9200-F2B6C8206E93}" sibTransId="{3625D722-F0A2-4D52-82A7-1867CBE3AAE8}"/>
    <dgm:cxn modelId="{B0CCC068-BD2F-4915-B117-31DD35DE388A}" type="presOf" srcId="{FA2C9B18-9FD1-4529-89C9-F4C471D5031A}" destId="{097D13B1-E60A-4DA0-BED4-66CCC445FFAA}" srcOrd="0" destOrd="0" presId="urn:microsoft.com/office/officeart/2005/8/layout/vList5"/>
    <dgm:cxn modelId="{8F103F6A-439C-488C-945B-C8FE63094620}" srcId="{54470391-08DA-4EDA-8A1E-9BDA404B2DAC}" destId="{9D81562F-BF1E-421C-9AAF-B004EAFD31C5}" srcOrd="0" destOrd="0" parTransId="{54198E6C-9300-4982-81B1-9A226CC64B13}" sibTransId="{D8C47DED-5E6E-4B99-A034-70867EB590BC}"/>
    <dgm:cxn modelId="{A36A9E6F-A506-4DFA-AD93-80294B1CC72B}" srcId="{FA2C9B18-9FD1-4529-89C9-F4C471D5031A}" destId="{EE509CAF-1764-4592-8FC5-8C5C2A68DB2B}" srcOrd="0" destOrd="0" parTransId="{9BF28628-4667-4086-B172-FA7D19A3721B}" sibTransId="{B58ED4C2-AB77-4F85-88FA-C8499CD533D6}"/>
    <dgm:cxn modelId="{C32DAB75-42A7-49C0-AF5E-EBB8AE3C4E16}" srcId="{96286EE8-1805-440B-AFC4-928DEDC9FCEC}" destId="{8D98A278-B914-4959-BA15-F340E80446D4}" srcOrd="5" destOrd="0" parTransId="{D752EBFC-547D-481F-A184-BA6F0A36A6CC}" sibTransId="{FC3E1E4F-BBE3-4437-B885-0C880E525485}"/>
    <dgm:cxn modelId="{A7071177-AF35-4263-908A-B7610389792D}" srcId="{96286EE8-1805-440B-AFC4-928DEDC9FCEC}" destId="{C10017C9-4596-49E0-9B0E-68BE45555052}" srcOrd="8" destOrd="0" parTransId="{E6DD90B6-18AC-4B8C-AF87-7789C855D34F}" sibTransId="{3DC7FED5-8F1F-4387-A041-F0125E233638}"/>
    <dgm:cxn modelId="{77121E7A-D2CD-4D6F-95BA-7E5B38438ECD}" type="presOf" srcId="{C10017C9-4596-49E0-9B0E-68BE45555052}" destId="{F66B95A1-8D32-402E-94DB-3B2069F2EFA9}" srcOrd="0" destOrd="0" presId="urn:microsoft.com/office/officeart/2005/8/layout/vList5"/>
    <dgm:cxn modelId="{56C34F7B-550E-4F34-8BD9-046C03AD0F85}" srcId="{96286EE8-1805-440B-AFC4-928DEDC9FCEC}" destId="{070E85EF-40DD-4964-9438-73C8D2E6760A}" srcOrd="2" destOrd="0" parTransId="{D4504631-C3DD-4147-B8F7-AF9F33524D1B}" sibTransId="{D5C19792-2C98-447F-91FD-3AE675581D9A}"/>
    <dgm:cxn modelId="{F0FC257E-D394-44CD-9D27-A14210C62375}" type="presOf" srcId="{EE509CAF-1764-4592-8FC5-8C5C2A68DB2B}" destId="{5951E432-4ED3-4361-8608-F0A0F2BF7F2A}" srcOrd="0" destOrd="0" presId="urn:microsoft.com/office/officeart/2005/8/layout/vList5"/>
    <dgm:cxn modelId="{82F46A8F-1146-4E6B-A843-BCDD877DED64}" srcId="{96286EE8-1805-440B-AFC4-928DEDC9FCEC}" destId="{FA2C9B18-9FD1-4529-89C9-F4C471D5031A}" srcOrd="1" destOrd="0" parTransId="{D8A9B091-CA47-43F7-B47D-E79A9F45B7D9}" sibTransId="{FC40FA5C-E7F2-4C5A-9582-3EBA7F2C3254}"/>
    <dgm:cxn modelId="{5FA5FA99-1DBB-4A5C-9490-F88184053EBC}" type="presOf" srcId="{0FA1B7DC-1B3A-41AD-AAAE-492E6A7476C4}" destId="{7B49FDBD-035C-4A08-AD77-0210133A0945}" srcOrd="0" destOrd="0" presId="urn:microsoft.com/office/officeart/2005/8/layout/vList5"/>
    <dgm:cxn modelId="{8CB8799D-7284-4F43-92FF-726BD34AC872}" type="presOf" srcId="{19C61CA4-3AB8-4D29-8A21-DAA567BCE848}" destId="{873D5A6A-7929-4E6D-B0F5-939164630E5E}" srcOrd="0" destOrd="0" presId="urn:microsoft.com/office/officeart/2005/8/layout/vList5"/>
    <dgm:cxn modelId="{C8E562AC-5636-44D8-A7B1-20B5F9E3C389}" srcId="{96286EE8-1805-440B-AFC4-928DEDC9FCEC}" destId="{A973513F-2809-4522-9E0B-0D538148B26D}" srcOrd="7" destOrd="0" parTransId="{53E4089B-DA03-407B-BD96-B477B470C393}" sibTransId="{894EFF0D-E881-4A04-BC8D-BE6C496161C3}"/>
    <dgm:cxn modelId="{DDF062AC-BBDB-41D3-B8CB-762853074A9A}" srcId="{8D98A278-B914-4959-BA15-F340E80446D4}" destId="{0FA1B7DC-1B3A-41AD-AAAE-492E6A7476C4}" srcOrd="0" destOrd="0" parTransId="{4D79E643-34CF-4CB6-9F89-06B5ACE0ADA5}" sibTransId="{F834C2EC-21D0-480B-9B83-2227B79814A9}"/>
    <dgm:cxn modelId="{7061F8B4-2910-431B-B1F8-483A73870BD1}" type="presOf" srcId="{6CEA58D9-2DA0-47B1-8F6C-158CAFD2533D}" destId="{73D84BE5-6C0F-4AB9-8C99-05431465C9C8}" srcOrd="0" destOrd="0" presId="urn:microsoft.com/office/officeart/2005/8/layout/vList5"/>
    <dgm:cxn modelId="{BAACE4B7-AFBC-4019-B9A6-227BDCB4BA09}" type="presOf" srcId="{E457AF6C-7E58-44B6-BC32-83E32769693F}" destId="{C8FFEE44-74AF-45C4-AEFA-38FEBD27BD11}" srcOrd="0" destOrd="0" presId="urn:microsoft.com/office/officeart/2005/8/layout/vList5"/>
    <dgm:cxn modelId="{293FDDB8-4A62-4670-89C9-A15A8704A829}" type="presOf" srcId="{64DD50F2-6C32-4257-A621-FC36312A4E5D}" destId="{22932D04-85DD-4305-879D-610C6F5AC749}" srcOrd="0" destOrd="0" presId="urn:microsoft.com/office/officeart/2005/8/layout/vList5"/>
    <dgm:cxn modelId="{5CDF22BC-0146-41C3-B8C9-856F27C8A669}" type="presOf" srcId="{68CB9D83-2B75-4EE4-9EE2-92A17486D4F0}" destId="{57887B8A-080A-43A7-BF53-70C75B8DB9D4}" srcOrd="0" destOrd="0" presId="urn:microsoft.com/office/officeart/2005/8/layout/vList5"/>
    <dgm:cxn modelId="{2A4EE0C3-C1EE-480D-9BF7-1B83780FE2B5}" type="presOf" srcId="{54470391-08DA-4EDA-8A1E-9BDA404B2DAC}" destId="{4567A792-C58E-4ED7-AB97-2546B46A2A11}" srcOrd="0" destOrd="0" presId="urn:microsoft.com/office/officeart/2005/8/layout/vList5"/>
    <dgm:cxn modelId="{F595E3C3-F593-49F9-AF6D-CF9A0ECD0169}" type="presOf" srcId="{8D98A278-B914-4959-BA15-F340E80446D4}" destId="{F45A767D-D083-4153-A64E-0B230454FB81}" srcOrd="0" destOrd="0" presId="urn:microsoft.com/office/officeart/2005/8/layout/vList5"/>
    <dgm:cxn modelId="{2CBE9EC5-C05D-4DE5-967B-8732F81E41BA}" type="presOf" srcId="{0FCBB6CD-15CE-4A96-BC2C-216C836CBEDD}" destId="{738AABFB-652B-4ED8-A729-671BB34879D2}" srcOrd="0" destOrd="0" presId="urn:microsoft.com/office/officeart/2005/8/layout/vList5"/>
    <dgm:cxn modelId="{2A134DCD-0EF2-46ED-BEC1-051D285D1A96}" srcId="{96286EE8-1805-440B-AFC4-928DEDC9FCEC}" destId="{E457AF6C-7E58-44B6-BC32-83E32769693F}" srcOrd="10" destOrd="0" parTransId="{FECCF298-2E8F-4318-90C6-876676696F9A}" sibTransId="{63FF7147-63A1-41ED-8244-36B0D92E3239}"/>
    <dgm:cxn modelId="{DA98D8CD-4B40-4D52-9055-07EED0855EDB}" type="presOf" srcId="{66593118-E454-4F02-AC15-88B0D5D6BD9C}" destId="{8FD7E05A-19CA-4728-80E5-4332226DF873}" srcOrd="0" destOrd="0" presId="urn:microsoft.com/office/officeart/2005/8/layout/vList5"/>
    <dgm:cxn modelId="{76CEC5D2-6E00-4B7D-BE0D-1917BB62F1FA}" type="presOf" srcId="{ECFFC23D-CD76-4104-B2A9-B7689791C3CB}" destId="{B1D34E52-4777-4EAC-9566-9389070662A2}" srcOrd="0" destOrd="0" presId="urn:microsoft.com/office/officeart/2005/8/layout/vList5"/>
    <dgm:cxn modelId="{945601D4-4E33-423A-B8F7-FD86B09C679D}" srcId="{E457AF6C-7E58-44B6-BC32-83E32769693F}" destId="{BA19A564-C177-4A4D-B1D8-5A568B7F773C}" srcOrd="0" destOrd="0" parTransId="{D6959739-14DB-46CD-B48E-57740B583965}" sibTransId="{7F2E1D32-2551-4A13-91ED-FF0F7FB8CA9D}"/>
    <dgm:cxn modelId="{9DCD76DF-1110-4E15-906A-37B273D2B586}" srcId="{96286EE8-1805-440B-AFC4-928DEDC9FCEC}" destId="{68CB9D83-2B75-4EE4-9EE2-92A17486D4F0}" srcOrd="6" destOrd="0" parTransId="{FF2465EF-A9DE-4C76-AD5F-910963B65342}" sibTransId="{5B0B3D8A-B4BC-4AA6-999B-B7A977D7EE89}"/>
    <dgm:cxn modelId="{0D0291E2-8E6A-4C2A-A138-AC443DDAC933}" srcId="{96286EE8-1805-440B-AFC4-928DEDC9FCEC}" destId="{19C61CA4-3AB8-4D29-8A21-DAA567BCE848}" srcOrd="4" destOrd="0" parTransId="{1CC3B392-F8EE-47C7-B3E0-4F942344B4CC}" sibTransId="{DD27AF19-2350-42D2-B2A4-C675DEDFFFB7}"/>
    <dgm:cxn modelId="{A7BDB9E3-71B7-4C49-9207-AE1F5910E9EA}" type="presOf" srcId="{9D81562F-BF1E-421C-9AAF-B004EAFD31C5}" destId="{8AA2794F-4194-4002-8B48-B39D783ECDE9}" srcOrd="0" destOrd="0" presId="urn:microsoft.com/office/officeart/2005/8/layout/vList5"/>
    <dgm:cxn modelId="{C87125EF-DDA3-4D55-A709-3E2C6212E267}" srcId="{070E85EF-40DD-4964-9438-73C8D2E6760A}" destId="{ECFFC23D-CD76-4104-B2A9-B7689791C3CB}" srcOrd="0" destOrd="0" parTransId="{1B1E2ECC-D56C-4654-8DC6-38D791E6360A}" sibTransId="{0BAC8E06-8CEB-4FA8-8AE8-61E435182875}"/>
    <dgm:cxn modelId="{006DD7FB-5177-48B4-BF25-7C3FEDE41CD2}" type="presOf" srcId="{BA19A564-C177-4A4D-B1D8-5A568B7F773C}" destId="{26803656-8530-498C-B0A8-3817B53614B7}" srcOrd="0" destOrd="0" presId="urn:microsoft.com/office/officeart/2005/8/layout/vList5"/>
    <dgm:cxn modelId="{F1B61273-3F70-4F11-93DD-191393EF16EF}" type="presParOf" srcId="{D4A55456-DED1-4948-A04E-83F97C1C83B7}" destId="{D33506F0-03D2-4375-A1F8-397F9EF82978}" srcOrd="0" destOrd="0" presId="urn:microsoft.com/office/officeart/2005/8/layout/vList5"/>
    <dgm:cxn modelId="{740A31D0-3081-4B82-A714-175EECFC579F}" type="presParOf" srcId="{D33506F0-03D2-4375-A1F8-397F9EF82978}" destId="{01EB351A-C7EB-444A-B465-449B25333003}" srcOrd="0" destOrd="0" presId="urn:microsoft.com/office/officeart/2005/8/layout/vList5"/>
    <dgm:cxn modelId="{80BE1988-0541-4A92-B9DB-29A3F587B835}" type="presParOf" srcId="{D33506F0-03D2-4375-A1F8-397F9EF82978}" destId="{5CA2C834-AE74-4E64-BD2D-703F60AC5BAA}" srcOrd="1" destOrd="0" presId="urn:microsoft.com/office/officeart/2005/8/layout/vList5"/>
    <dgm:cxn modelId="{10F798C7-75D5-4DEB-87B1-56A3ABB003EA}" type="presParOf" srcId="{D4A55456-DED1-4948-A04E-83F97C1C83B7}" destId="{488B0B85-A072-4F9C-918D-1C75A21A0E7E}" srcOrd="1" destOrd="0" presId="urn:microsoft.com/office/officeart/2005/8/layout/vList5"/>
    <dgm:cxn modelId="{D3C4B5DC-F7C3-461B-882B-9204DEA3C4F7}" type="presParOf" srcId="{D4A55456-DED1-4948-A04E-83F97C1C83B7}" destId="{B05A14DA-2D93-46EA-BAD9-9984571CD787}" srcOrd="2" destOrd="0" presId="urn:microsoft.com/office/officeart/2005/8/layout/vList5"/>
    <dgm:cxn modelId="{CCB3DE2B-06FA-45D2-B94A-DA7042F433CA}" type="presParOf" srcId="{B05A14DA-2D93-46EA-BAD9-9984571CD787}" destId="{097D13B1-E60A-4DA0-BED4-66CCC445FFAA}" srcOrd="0" destOrd="0" presId="urn:microsoft.com/office/officeart/2005/8/layout/vList5"/>
    <dgm:cxn modelId="{2E89765C-D15F-4223-8257-910383A68D8F}" type="presParOf" srcId="{B05A14DA-2D93-46EA-BAD9-9984571CD787}" destId="{5951E432-4ED3-4361-8608-F0A0F2BF7F2A}" srcOrd="1" destOrd="0" presId="urn:microsoft.com/office/officeart/2005/8/layout/vList5"/>
    <dgm:cxn modelId="{8D669293-1A9D-4947-A2F2-4DA8C0132436}" type="presParOf" srcId="{D4A55456-DED1-4948-A04E-83F97C1C83B7}" destId="{0905FE41-9DDE-46BF-9328-3B8E02E84797}" srcOrd="3" destOrd="0" presId="urn:microsoft.com/office/officeart/2005/8/layout/vList5"/>
    <dgm:cxn modelId="{62B7D6DB-7C59-42D7-904B-5AFA98F780E6}" type="presParOf" srcId="{D4A55456-DED1-4948-A04E-83F97C1C83B7}" destId="{BA386F79-E1CA-412E-9A4A-6F78E1D4334B}" srcOrd="4" destOrd="0" presId="urn:microsoft.com/office/officeart/2005/8/layout/vList5"/>
    <dgm:cxn modelId="{81F625AB-557A-4A07-AAF8-E5505057EEAE}" type="presParOf" srcId="{BA386F79-E1CA-412E-9A4A-6F78E1D4334B}" destId="{26554DA4-D9B4-4F6C-8EA5-5D1036B74000}" srcOrd="0" destOrd="0" presId="urn:microsoft.com/office/officeart/2005/8/layout/vList5"/>
    <dgm:cxn modelId="{6E3AB0DB-9400-4078-B22D-CCD14F347835}" type="presParOf" srcId="{BA386F79-E1CA-412E-9A4A-6F78E1D4334B}" destId="{B1D34E52-4777-4EAC-9566-9389070662A2}" srcOrd="1" destOrd="0" presId="urn:microsoft.com/office/officeart/2005/8/layout/vList5"/>
    <dgm:cxn modelId="{76CA8A23-D28D-4790-AAE4-6B2BC78C88A3}" type="presParOf" srcId="{D4A55456-DED1-4948-A04E-83F97C1C83B7}" destId="{E235BAD7-8372-4BAD-917C-0741A4D35676}" srcOrd="5" destOrd="0" presId="urn:microsoft.com/office/officeart/2005/8/layout/vList5"/>
    <dgm:cxn modelId="{9FBC8CF9-3606-4B13-8900-C6B5C23DC966}" type="presParOf" srcId="{D4A55456-DED1-4948-A04E-83F97C1C83B7}" destId="{3836AF7B-CC42-49C7-A9DE-6153D329D459}" srcOrd="6" destOrd="0" presId="urn:microsoft.com/office/officeart/2005/8/layout/vList5"/>
    <dgm:cxn modelId="{A3C82E7F-329B-47FA-AB09-982A0331418F}" type="presParOf" srcId="{3836AF7B-CC42-49C7-A9DE-6153D329D459}" destId="{8FD7E05A-19CA-4728-80E5-4332226DF873}" srcOrd="0" destOrd="0" presId="urn:microsoft.com/office/officeart/2005/8/layout/vList5"/>
    <dgm:cxn modelId="{9D641C1D-79C3-4340-B829-61F738073222}" type="presParOf" srcId="{3836AF7B-CC42-49C7-A9DE-6153D329D459}" destId="{738AABFB-652B-4ED8-A729-671BB34879D2}" srcOrd="1" destOrd="0" presId="urn:microsoft.com/office/officeart/2005/8/layout/vList5"/>
    <dgm:cxn modelId="{C5D7AE92-E2F0-476D-9206-CF89FF93AC39}" type="presParOf" srcId="{D4A55456-DED1-4948-A04E-83F97C1C83B7}" destId="{31DC0961-BBC9-4F0F-BA44-F729C858E881}" srcOrd="7" destOrd="0" presId="urn:microsoft.com/office/officeart/2005/8/layout/vList5"/>
    <dgm:cxn modelId="{216C1C55-A3C1-491C-BB73-8941300A215C}" type="presParOf" srcId="{D4A55456-DED1-4948-A04E-83F97C1C83B7}" destId="{5D5E99B8-4CAA-4E84-A26C-9B9AB8AB6421}" srcOrd="8" destOrd="0" presId="urn:microsoft.com/office/officeart/2005/8/layout/vList5"/>
    <dgm:cxn modelId="{AF354E93-26D7-4906-96FD-618D4C71ADF6}" type="presParOf" srcId="{5D5E99B8-4CAA-4E84-A26C-9B9AB8AB6421}" destId="{873D5A6A-7929-4E6D-B0F5-939164630E5E}" srcOrd="0" destOrd="0" presId="urn:microsoft.com/office/officeart/2005/8/layout/vList5"/>
    <dgm:cxn modelId="{DCEBBD2B-1983-4619-B38C-11A5E20236B1}" type="presParOf" srcId="{5D5E99B8-4CAA-4E84-A26C-9B9AB8AB6421}" destId="{73D84BE5-6C0F-4AB9-8C99-05431465C9C8}" srcOrd="1" destOrd="0" presId="urn:microsoft.com/office/officeart/2005/8/layout/vList5"/>
    <dgm:cxn modelId="{43725E1E-BBFC-40AC-9CCF-92370952FD02}" type="presParOf" srcId="{D4A55456-DED1-4948-A04E-83F97C1C83B7}" destId="{178430BF-4F64-4ABB-A97B-5F8F9983E59A}" srcOrd="9" destOrd="0" presId="urn:microsoft.com/office/officeart/2005/8/layout/vList5"/>
    <dgm:cxn modelId="{1A7672BD-CE03-46EB-B4D3-A1087A3221AB}" type="presParOf" srcId="{D4A55456-DED1-4948-A04E-83F97C1C83B7}" destId="{9422ECD9-37F8-4BB0-98F9-8B9EFAE7452D}" srcOrd="10" destOrd="0" presId="urn:microsoft.com/office/officeart/2005/8/layout/vList5"/>
    <dgm:cxn modelId="{6EA1EA18-6CFA-48FD-837B-6E0565F1B6B5}" type="presParOf" srcId="{9422ECD9-37F8-4BB0-98F9-8B9EFAE7452D}" destId="{F45A767D-D083-4153-A64E-0B230454FB81}" srcOrd="0" destOrd="0" presId="urn:microsoft.com/office/officeart/2005/8/layout/vList5"/>
    <dgm:cxn modelId="{3650E786-DA39-41FE-BDE9-01CE644AF36D}" type="presParOf" srcId="{9422ECD9-37F8-4BB0-98F9-8B9EFAE7452D}" destId="{7B49FDBD-035C-4A08-AD77-0210133A0945}" srcOrd="1" destOrd="0" presId="urn:microsoft.com/office/officeart/2005/8/layout/vList5"/>
    <dgm:cxn modelId="{B57D4838-38F7-470D-9ADA-915408F95845}" type="presParOf" srcId="{D4A55456-DED1-4948-A04E-83F97C1C83B7}" destId="{AD08B8BD-4780-48CC-93B3-925A6ADC9F9A}" srcOrd="11" destOrd="0" presId="urn:microsoft.com/office/officeart/2005/8/layout/vList5"/>
    <dgm:cxn modelId="{CA7F4828-4950-49DC-870E-D2D8FFE80302}" type="presParOf" srcId="{D4A55456-DED1-4948-A04E-83F97C1C83B7}" destId="{53C514BC-BD34-4F85-9486-388666E9BF28}" srcOrd="12" destOrd="0" presId="urn:microsoft.com/office/officeart/2005/8/layout/vList5"/>
    <dgm:cxn modelId="{C3566DEF-4F1C-4413-8316-64A439ABCC83}" type="presParOf" srcId="{53C514BC-BD34-4F85-9486-388666E9BF28}" destId="{57887B8A-080A-43A7-BF53-70C75B8DB9D4}" srcOrd="0" destOrd="0" presId="urn:microsoft.com/office/officeart/2005/8/layout/vList5"/>
    <dgm:cxn modelId="{23A3672F-186F-4A71-9128-4CA18E04A9C2}" type="presParOf" srcId="{53C514BC-BD34-4F85-9486-388666E9BF28}" destId="{22932D04-85DD-4305-879D-610C6F5AC749}" srcOrd="1" destOrd="0" presId="urn:microsoft.com/office/officeart/2005/8/layout/vList5"/>
    <dgm:cxn modelId="{8F2A5036-0657-4062-9477-A57D7F7CEF5D}" type="presParOf" srcId="{D4A55456-DED1-4948-A04E-83F97C1C83B7}" destId="{454703F8-056E-494F-B813-B35D819155C0}" srcOrd="13" destOrd="0" presId="urn:microsoft.com/office/officeart/2005/8/layout/vList5"/>
    <dgm:cxn modelId="{4C85B901-07AD-4432-8C54-A7686B96481E}" type="presParOf" srcId="{D4A55456-DED1-4948-A04E-83F97C1C83B7}" destId="{3BF0924B-5296-4E89-8376-426B8303EB4D}" srcOrd="14" destOrd="0" presId="urn:microsoft.com/office/officeart/2005/8/layout/vList5"/>
    <dgm:cxn modelId="{94BFA7D1-A71E-4CD8-BC39-F9B2257FAEF3}" type="presParOf" srcId="{3BF0924B-5296-4E89-8376-426B8303EB4D}" destId="{58F82D46-655A-43D2-A21D-30E5F796293F}" srcOrd="0" destOrd="0" presId="urn:microsoft.com/office/officeart/2005/8/layout/vList5"/>
    <dgm:cxn modelId="{C3BA443B-2F30-4203-9D3E-9B9F09C379BA}" type="presParOf" srcId="{3BF0924B-5296-4E89-8376-426B8303EB4D}" destId="{D50414BF-6A7D-4F8A-817E-5A73D3D1C696}" srcOrd="1" destOrd="0" presId="urn:microsoft.com/office/officeart/2005/8/layout/vList5"/>
    <dgm:cxn modelId="{8CA62F92-D9FA-43AB-A42C-60A68E5B78DE}" type="presParOf" srcId="{D4A55456-DED1-4948-A04E-83F97C1C83B7}" destId="{33045564-5EB6-4E5B-8AB2-3A9F0A430CFA}" srcOrd="15" destOrd="0" presId="urn:microsoft.com/office/officeart/2005/8/layout/vList5"/>
    <dgm:cxn modelId="{0D3E9951-C459-4664-B815-C7942B6AC32D}" type="presParOf" srcId="{D4A55456-DED1-4948-A04E-83F97C1C83B7}" destId="{29EA7079-0592-4A08-BFFD-9AFBDDE88534}" srcOrd="16" destOrd="0" presId="urn:microsoft.com/office/officeart/2005/8/layout/vList5"/>
    <dgm:cxn modelId="{D570FCE7-145F-48D0-BABA-4DCD089135AE}" type="presParOf" srcId="{29EA7079-0592-4A08-BFFD-9AFBDDE88534}" destId="{F66B95A1-8D32-402E-94DB-3B2069F2EFA9}" srcOrd="0" destOrd="0" presId="urn:microsoft.com/office/officeart/2005/8/layout/vList5"/>
    <dgm:cxn modelId="{F5D8BC6C-15FC-4A50-9B55-BB10C75AD20D}" type="presParOf" srcId="{29EA7079-0592-4A08-BFFD-9AFBDDE88534}" destId="{324DEA53-D0CC-49AA-96FE-79B6779E7827}" srcOrd="1" destOrd="0" presId="urn:microsoft.com/office/officeart/2005/8/layout/vList5"/>
    <dgm:cxn modelId="{8AB3D498-F90D-4940-A0B4-8326C8010F5C}" type="presParOf" srcId="{D4A55456-DED1-4948-A04E-83F97C1C83B7}" destId="{6A324A62-AB93-4C27-BC65-1DCD032C8A5B}" srcOrd="17" destOrd="0" presId="urn:microsoft.com/office/officeart/2005/8/layout/vList5"/>
    <dgm:cxn modelId="{FC010C00-21EA-4B0A-ACC4-CCE8BEBCC25A}" type="presParOf" srcId="{D4A55456-DED1-4948-A04E-83F97C1C83B7}" destId="{C7E19544-D19A-4A6A-8D04-7251D1E5CA11}" srcOrd="18" destOrd="0" presId="urn:microsoft.com/office/officeart/2005/8/layout/vList5"/>
    <dgm:cxn modelId="{8DB8E3CA-B658-4EB4-9CCF-D196D30BA033}" type="presParOf" srcId="{C7E19544-D19A-4A6A-8D04-7251D1E5CA11}" destId="{4567A792-C58E-4ED7-AB97-2546B46A2A11}" srcOrd="0" destOrd="0" presId="urn:microsoft.com/office/officeart/2005/8/layout/vList5"/>
    <dgm:cxn modelId="{B5D7640B-F453-42AD-967A-7F344DCEF0BC}" type="presParOf" srcId="{C7E19544-D19A-4A6A-8D04-7251D1E5CA11}" destId="{8AA2794F-4194-4002-8B48-B39D783ECDE9}" srcOrd="1" destOrd="0" presId="urn:microsoft.com/office/officeart/2005/8/layout/vList5"/>
    <dgm:cxn modelId="{631B348B-B3B6-48DE-9D21-75427FA09DBE}" type="presParOf" srcId="{D4A55456-DED1-4948-A04E-83F97C1C83B7}" destId="{EB8F8445-671E-4904-922C-1DA00E63A9CE}" srcOrd="19" destOrd="0" presId="urn:microsoft.com/office/officeart/2005/8/layout/vList5"/>
    <dgm:cxn modelId="{C935B581-E1DD-419B-8B71-D195C0415B2F}" type="presParOf" srcId="{D4A55456-DED1-4948-A04E-83F97C1C83B7}" destId="{25EB221E-36F2-476C-B5E4-8245A8CFA57A}" srcOrd="20" destOrd="0" presId="urn:microsoft.com/office/officeart/2005/8/layout/vList5"/>
    <dgm:cxn modelId="{E7D3D85E-E9DF-475C-963B-B469A54D180D}" type="presParOf" srcId="{25EB221E-36F2-476C-B5E4-8245A8CFA57A}" destId="{C8FFEE44-74AF-45C4-AEFA-38FEBD27BD11}" srcOrd="0" destOrd="0" presId="urn:microsoft.com/office/officeart/2005/8/layout/vList5"/>
    <dgm:cxn modelId="{1FC73ADC-BB1C-49A4-9A6F-7C224A6A80A9}" type="presParOf" srcId="{25EB221E-36F2-476C-B5E4-8245A8CFA57A}" destId="{26803656-8530-498C-B0A8-3817B53614B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2C834-AE74-4E64-BD2D-703F60AC5BAA}">
      <dsp:nvSpPr>
        <dsp:cNvPr id="0" name=""/>
        <dsp:cNvSpPr/>
      </dsp:nvSpPr>
      <dsp:spPr>
        <a:xfrm rot="5400000">
          <a:off x="5929900" y="-2692694"/>
          <a:ext cx="306981" cy="5725544"/>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95C8"/>
              </a:solidFill>
              <a:latin typeface="+mn-lt"/>
              <a:ea typeface="+mn-ea"/>
              <a:cs typeface="+mn-cs"/>
            </a:rPr>
            <a:t>Clinic visit by beneficiary to the RHC/FQHC</a:t>
          </a:r>
        </a:p>
      </dsp:txBody>
      <dsp:txXfrm rot="-5400000">
        <a:off x="3220619" y="31573"/>
        <a:ext cx="5710558" cy="277009"/>
      </dsp:txXfrm>
    </dsp:sp>
    <dsp:sp modelId="{01EB351A-C7EB-444A-B465-449B25333003}">
      <dsp:nvSpPr>
        <dsp:cNvPr id="0" name=""/>
        <dsp:cNvSpPr/>
      </dsp:nvSpPr>
      <dsp:spPr>
        <a:xfrm>
          <a:off x="0" y="0"/>
          <a:ext cx="3220618" cy="383726"/>
        </a:xfrm>
        <a:prstGeom prst="roundRect">
          <a:avLst/>
        </a:prstGeom>
        <a:solidFill>
          <a:srgbClr val="0095C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0521</a:t>
          </a:r>
        </a:p>
      </dsp:txBody>
      <dsp:txXfrm>
        <a:off x="18732" y="18732"/>
        <a:ext cx="3183154" cy="346262"/>
      </dsp:txXfrm>
    </dsp:sp>
    <dsp:sp modelId="{5951E432-4ED3-4361-8608-F0A0F2BF7F2A}">
      <dsp:nvSpPr>
        <dsp:cNvPr id="0" name=""/>
        <dsp:cNvSpPr/>
      </dsp:nvSpPr>
      <dsp:spPr>
        <a:xfrm rot="5400000">
          <a:off x="5929900" y="-2260449"/>
          <a:ext cx="306981" cy="5725544"/>
        </a:xfrm>
        <a:prstGeom prst="round2SameRect">
          <a:avLst/>
        </a:prstGeom>
        <a:solidFill>
          <a:srgbClr val="4472C4">
            <a:tint val="40000"/>
            <a:alpha val="90000"/>
            <a:hueOff val="-739175"/>
            <a:satOff val="-1282"/>
            <a:lumOff val="-129"/>
            <a:alphaOff val="0"/>
          </a:srgbClr>
        </a:solidFill>
        <a:ln w="12700" cap="flat" cmpd="sng" algn="ctr">
          <a:solidFill>
            <a:srgbClr val="4472C4">
              <a:tint val="40000"/>
              <a:alpha val="90000"/>
              <a:hueOff val="-739175"/>
              <a:satOff val="-1282"/>
              <a:lumOff val="-12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95C8"/>
              </a:solidFill>
              <a:latin typeface="+mn-lt"/>
              <a:ea typeface="+mn-ea"/>
              <a:cs typeface="+mn-cs"/>
            </a:rPr>
            <a:t>Home visit by the RHC/FQHC practitioner</a:t>
          </a:r>
        </a:p>
      </dsp:txBody>
      <dsp:txXfrm rot="-5400000">
        <a:off x="3220619" y="463818"/>
        <a:ext cx="5710558" cy="277009"/>
      </dsp:txXfrm>
    </dsp:sp>
    <dsp:sp modelId="{097D13B1-E60A-4DA0-BED4-66CCC445FFAA}">
      <dsp:nvSpPr>
        <dsp:cNvPr id="0" name=""/>
        <dsp:cNvSpPr/>
      </dsp:nvSpPr>
      <dsp:spPr>
        <a:xfrm>
          <a:off x="0" y="403991"/>
          <a:ext cx="3220618" cy="383726"/>
        </a:xfrm>
        <a:prstGeom prst="roundRect">
          <a:avLst/>
        </a:prstGeom>
        <a:solidFill>
          <a:srgbClr val="4472C4">
            <a:hueOff val="-735334"/>
            <a:satOff val="-1023"/>
            <a:lumOff val="-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0522 </a:t>
          </a:r>
        </a:p>
      </dsp:txBody>
      <dsp:txXfrm>
        <a:off x="18732" y="422723"/>
        <a:ext cx="3183154" cy="346262"/>
      </dsp:txXfrm>
    </dsp:sp>
    <dsp:sp modelId="{B1D34E52-4777-4EAC-9566-9389070662A2}">
      <dsp:nvSpPr>
        <dsp:cNvPr id="0" name=""/>
        <dsp:cNvSpPr/>
      </dsp:nvSpPr>
      <dsp:spPr>
        <a:xfrm rot="5400000">
          <a:off x="5929900" y="-1864004"/>
          <a:ext cx="306981" cy="5725544"/>
        </a:xfrm>
        <a:prstGeom prst="round2SameRect">
          <a:avLst/>
        </a:prstGeom>
        <a:solidFill>
          <a:srgbClr val="4472C4">
            <a:tint val="40000"/>
            <a:alpha val="90000"/>
            <a:hueOff val="-1478351"/>
            <a:satOff val="-2563"/>
            <a:lumOff val="-258"/>
            <a:alphaOff val="0"/>
          </a:srgbClr>
        </a:solidFill>
        <a:ln w="12700" cap="flat" cmpd="sng" algn="ctr">
          <a:solidFill>
            <a:srgbClr val="4472C4">
              <a:tint val="40000"/>
              <a:alpha val="90000"/>
              <a:hueOff val="-1478351"/>
              <a:satOff val="-2563"/>
              <a:lumOff val="-25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95C8"/>
              </a:solidFill>
              <a:latin typeface="+mn-lt"/>
              <a:ea typeface="+mn-ea"/>
              <a:cs typeface="+mn-cs"/>
            </a:rPr>
            <a:t>Visit by RHC/FQHC practitioner to beneficiary in covered Part A stay at a Skilled Nursing Facility (SNF)</a:t>
          </a:r>
        </a:p>
      </dsp:txBody>
      <dsp:txXfrm rot="-5400000">
        <a:off x="3220619" y="860263"/>
        <a:ext cx="5710558" cy="277009"/>
      </dsp:txXfrm>
    </dsp:sp>
    <dsp:sp modelId="{26554DA4-D9B4-4F6C-8EA5-5D1036B74000}">
      <dsp:nvSpPr>
        <dsp:cNvPr id="0" name=""/>
        <dsp:cNvSpPr/>
      </dsp:nvSpPr>
      <dsp:spPr>
        <a:xfrm>
          <a:off x="0" y="806904"/>
          <a:ext cx="3220618" cy="383726"/>
        </a:xfrm>
        <a:prstGeom prst="roundRect">
          <a:avLst/>
        </a:prstGeom>
        <a:solidFill>
          <a:srgbClr val="4472C4">
            <a:hueOff val="-1470669"/>
            <a:satOff val="-2046"/>
            <a:lumOff val="-78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0524</a:t>
          </a:r>
        </a:p>
      </dsp:txBody>
      <dsp:txXfrm>
        <a:off x="18732" y="825636"/>
        <a:ext cx="3183154" cy="346262"/>
      </dsp:txXfrm>
    </dsp:sp>
    <dsp:sp modelId="{738AABFB-652B-4ED8-A729-671BB34879D2}">
      <dsp:nvSpPr>
        <dsp:cNvPr id="0" name=""/>
        <dsp:cNvSpPr/>
      </dsp:nvSpPr>
      <dsp:spPr>
        <a:xfrm rot="5400000">
          <a:off x="5929900" y="-1461091"/>
          <a:ext cx="306981" cy="5725544"/>
        </a:xfrm>
        <a:prstGeom prst="round2SameRect">
          <a:avLst/>
        </a:prstGeom>
        <a:solidFill>
          <a:srgbClr val="4472C4">
            <a:tint val="40000"/>
            <a:alpha val="90000"/>
            <a:hueOff val="-2217526"/>
            <a:satOff val="-3845"/>
            <a:lumOff val="-387"/>
            <a:alphaOff val="0"/>
          </a:srgbClr>
        </a:solidFill>
        <a:ln w="12700" cap="flat" cmpd="sng" algn="ctr">
          <a:solidFill>
            <a:srgbClr val="4472C4">
              <a:tint val="40000"/>
              <a:alpha val="90000"/>
              <a:hueOff val="-2217526"/>
              <a:satOff val="-3845"/>
              <a:lumOff val="-38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95C8"/>
              </a:solidFill>
              <a:latin typeface="+mn-lt"/>
              <a:ea typeface="+mn-ea"/>
              <a:cs typeface="+mn-cs"/>
            </a:rPr>
            <a:t>Visit by RHC/FQHC practitioner to beneficiary in a SNF (not covered Part A), NF, ICF/MR or other residential facility </a:t>
          </a:r>
        </a:p>
      </dsp:txBody>
      <dsp:txXfrm rot="-5400000">
        <a:off x="3220619" y="1263176"/>
        <a:ext cx="5710558" cy="277009"/>
      </dsp:txXfrm>
    </dsp:sp>
    <dsp:sp modelId="{8FD7E05A-19CA-4728-80E5-4332226DF873}">
      <dsp:nvSpPr>
        <dsp:cNvPr id="0" name=""/>
        <dsp:cNvSpPr/>
      </dsp:nvSpPr>
      <dsp:spPr>
        <a:xfrm>
          <a:off x="0" y="1197991"/>
          <a:ext cx="3220618" cy="383726"/>
        </a:xfrm>
        <a:prstGeom prst="roundRect">
          <a:avLst/>
        </a:prstGeom>
        <a:solidFill>
          <a:srgbClr val="4472C4">
            <a:hueOff val="-2206003"/>
            <a:satOff val="-3068"/>
            <a:lumOff val="-11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0525</a:t>
          </a:r>
        </a:p>
      </dsp:txBody>
      <dsp:txXfrm>
        <a:off x="18732" y="1216723"/>
        <a:ext cx="3183154" cy="346262"/>
      </dsp:txXfrm>
    </dsp:sp>
    <dsp:sp modelId="{73D84BE5-6C0F-4AB9-8C99-05431465C9C8}">
      <dsp:nvSpPr>
        <dsp:cNvPr id="0" name=""/>
        <dsp:cNvSpPr/>
      </dsp:nvSpPr>
      <dsp:spPr>
        <a:xfrm rot="5400000">
          <a:off x="5929900" y="-1058177"/>
          <a:ext cx="306981" cy="5725544"/>
        </a:xfrm>
        <a:prstGeom prst="round2SameRect">
          <a:avLst/>
        </a:prstGeom>
        <a:solidFill>
          <a:srgbClr val="4472C4">
            <a:tint val="40000"/>
            <a:alpha val="90000"/>
            <a:hueOff val="-2956702"/>
            <a:satOff val="-5126"/>
            <a:lumOff val="-516"/>
            <a:alphaOff val="0"/>
          </a:srgbClr>
        </a:solidFill>
        <a:ln w="12700" cap="flat" cmpd="sng" algn="ctr">
          <a:solidFill>
            <a:srgbClr val="4472C4">
              <a:tint val="40000"/>
              <a:alpha val="90000"/>
              <a:hueOff val="-2956702"/>
              <a:satOff val="-5126"/>
              <a:lumOff val="-51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95C8"/>
              </a:solidFill>
              <a:latin typeface="+mn-lt"/>
              <a:ea typeface="+mn-ea"/>
              <a:cs typeface="+mn-cs"/>
            </a:rPr>
            <a:t>RHC/FQHC Visiting Nurse Service to a member’s home when in a home health shortage area</a:t>
          </a:r>
        </a:p>
      </dsp:txBody>
      <dsp:txXfrm rot="-5400000">
        <a:off x="3220619" y="1666090"/>
        <a:ext cx="5710558" cy="277009"/>
      </dsp:txXfrm>
    </dsp:sp>
    <dsp:sp modelId="{873D5A6A-7929-4E6D-B0F5-939164630E5E}">
      <dsp:nvSpPr>
        <dsp:cNvPr id="0" name=""/>
        <dsp:cNvSpPr/>
      </dsp:nvSpPr>
      <dsp:spPr>
        <a:xfrm>
          <a:off x="0" y="1612730"/>
          <a:ext cx="3220618" cy="383726"/>
        </a:xfrm>
        <a:prstGeom prst="roundRect">
          <a:avLst/>
        </a:prstGeom>
        <a:solidFill>
          <a:srgbClr val="4472C4">
            <a:hueOff val="-2941338"/>
            <a:satOff val="-4091"/>
            <a:lumOff val="-15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0527</a:t>
          </a:r>
        </a:p>
      </dsp:txBody>
      <dsp:txXfrm>
        <a:off x="18732" y="1631462"/>
        <a:ext cx="3183154" cy="346262"/>
      </dsp:txXfrm>
    </dsp:sp>
    <dsp:sp modelId="{7B49FDBD-035C-4A08-AD77-0210133A0945}">
      <dsp:nvSpPr>
        <dsp:cNvPr id="0" name=""/>
        <dsp:cNvSpPr/>
      </dsp:nvSpPr>
      <dsp:spPr>
        <a:xfrm rot="5400000">
          <a:off x="5929900" y="-655264"/>
          <a:ext cx="306981" cy="5725544"/>
        </a:xfrm>
        <a:prstGeom prst="round2Same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95C8"/>
              </a:solidFill>
              <a:latin typeface="+mn-lt"/>
              <a:ea typeface="+mn-ea"/>
              <a:cs typeface="+mn-cs"/>
            </a:rPr>
            <a:t>Visit by RHC/FQHC practitioner to other non-RHC/FQHC site</a:t>
          </a:r>
        </a:p>
      </dsp:txBody>
      <dsp:txXfrm rot="-5400000">
        <a:off x="3220619" y="2069003"/>
        <a:ext cx="5710558" cy="277009"/>
      </dsp:txXfrm>
    </dsp:sp>
    <dsp:sp modelId="{F45A767D-D083-4153-A64E-0B230454FB81}">
      <dsp:nvSpPr>
        <dsp:cNvPr id="0" name=""/>
        <dsp:cNvSpPr/>
      </dsp:nvSpPr>
      <dsp:spPr>
        <a:xfrm>
          <a:off x="0" y="2015644"/>
          <a:ext cx="3220618" cy="383726"/>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0528</a:t>
          </a:r>
        </a:p>
      </dsp:txBody>
      <dsp:txXfrm>
        <a:off x="18732" y="2034376"/>
        <a:ext cx="3183154" cy="346262"/>
      </dsp:txXfrm>
    </dsp:sp>
    <dsp:sp modelId="{22932D04-85DD-4305-879D-610C6F5AC749}">
      <dsp:nvSpPr>
        <dsp:cNvPr id="0" name=""/>
        <dsp:cNvSpPr/>
      </dsp:nvSpPr>
      <dsp:spPr>
        <a:xfrm rot="5400000">
          <a:off x="5921365" y="-265167"/>
          <a:ext cx="306981" cy="5725544"/>
        </a:xfrm>
        <a:prstGeom prst="round2SameRect">
          <a:avLst/>
        </a:prstGeom>
        <a:solidFill>
          <a:srgbClr val="4472C4">
            <a:tint val="40000"/>
            <a:alpha val="90000"/>
            <a:hueOff val="-4435053"/>
            <a:satOff val="-7690"/>
            <a:lumOff val="-773"/>
            <a:alphaOff val="0"/>
          </a:srgbClr>
        </a:solidFill>
        <a:ln w="12700" cap="flat" cmpd="sng" algn="ctr">
          <a:solidFill>
            <a:srgbClr val="4472C4">
              <a:tint val="40000"/>
              <a:alpha val="90000"/>
              <a:hueOff val="-4435053"/>
              <a:satOff val="-7690"/>
              <a:lumOff val="-77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95C8"/>
              </a:solidFill>
              <a:latin typeface="+mn-lt"/>
              <a:ea typeface="+mn-ea"/>
              <a:cs typeface="+mn-cs"/>
            </a:rPr>
            <a:t>Visit by a beneficiary in a Medicare Advantage Plan</a:t>
          </a:r>
        </a:p>
      </dsp:txBody>
      <dsp:txXfrm rot="-5400000">
        <a:off x="3212084" y="2459100"/>
        <a:ext cx="5710558" cy="277009"/>
      </dsp:txXfrm>
    </dsp:sp>
    <dsp:sp modelId="{57887B8A-080A-43A7-BF53-70C75B8DB9D4}">
      <dsp:nvSpPr>
        <dsp:cNvPr id="0" name=""/>
        <dsp:cNvSpPr/>
      </dsp:nvSpPr>
      <dsp:spPr>
        <a:xfrm>
          <a:off x="0" y="2435468"/>
          <a:ext cx="3220618" cy="383726"/>
        </a:xfrm>
        <a:prstGeom prst="roundRect">
          <a:avLst/>
        </a:prstGeom>
        <a:solidFill>
          <a:srgbClr val="4472C4">
            <a:hueOff val="-4412007"/>
            <a:satOff val="-6137"/>
            <a:lumOff val="-2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0519</a:t>
          </a:r>
        </a:p>
      </dsp:txBody>
      <dsp:txXfrm>
        <a:off x="18732" y="2454200"/>
        <a:ext cx="3183154" cy="346262"/>
      </dsp:txXfrm>
    </dsp:sp>
    <dsp:sp modelId="{D50414BF-6A7D-4F8A-817E-5A73D3D1C696}">
      <dsp:nvSpPr>
        <dsp:cNvPr id="0" name=""/>
        <dsp:cNvSpPr/>
      </dsp:nvSpPr>
      <dsp:spPr>
        <a:xfrm rot="5400000">
          <a:off x="5929900" y="182601"/>
          <a:ext cx="306981" cy="5725544"/>
        </a:xfrm>
        <a:prstGeom prst="round2SameRect">
          <a:avLst/>
        </a:prstGeom>
        <a:solidFill>
          <a:srgbClr val="4472C4">
            <a:tint val="40000"/>
            <a:alpha val="90000"/>
            <a:hueOff val="-5174228"/>
            <a:satOff val="-8971"/>
            <a:lumOff val="-902"/>
            <a:alphaOff val="0"/>
          </a:srgbClr>
        </a:solidFill>
        <a:ln w="12700" cap="flat" cmpd="sng" algn="ctr">
          <a:solidFill>
            <a:srgbClr val="4472C4">
              <a:tint val="40000"/>
              <a:alpha val="90000"/>
              <a:hueOff val="-5174228"/>
              <a:satOff val="-8971"/>
              <a:lumOff val="-90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95C8"/>
              </a:solidFill>
              <a:latin typeface="+mn-lt"/>
              <a:ea typeface="+mn-ea"/>
              <a:cs typeface="+mn-cs"/>
            </a:rPr>
            <a:t>Visit for general labs</a:t>
          </a:r>
        </a:p>
      </dsp:txBody>
      <dsp:txXfrm rot="-5400000">
        <a:off x="3220619" y="2906868"/>
        <a:ext cx="5710558" cy="277009"/>
      </dsp:txXfrm>
    </dsp:sp>
    <dsp:sp modelId="{58F82D46-655A-43D2-A21D-30E5F796293F}">
      <dsp:nvSpPr>
        <dsp:cNvPr id="0" name=""/>
        <dsp:cNvSpPr/>
      </dsp:nvSpPr>
      <dsp:spPr>
        <a:xfrm>
          <a:off x="0" y="2822548"/>
          <a:ext cx="3220618" cy="383726"/>
        </a:xfrm>
        <a:prstGeom prst="roundRect">
          <a:avLst/>
        </a:prstGeom>
        <a:solidFill>
          <a:srgbClr val="4472C4">
            <a:hueOff val="-5147341"/>
            <a:satOff val="-7160"/>
            <a:lumOff val="-274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0300</a:t>
          </a:r>
        </a:p>
      </dsp:txBody>
      <dsp:txXfrm>
        <a:off x="18732" y="2841280"/>
        <a:ext cx="3183154" cy="346262"/>
      </dsp:txXfrm>
    </dsp:sp>
    <dsp:sp modelId="{324DEA53-D0CC-49AA-96FE-79B6779E7827}">
      <dsp:nvSpPr>
        <dsp:cNvPr id="0" name=""/>
        <dsp:cNvSpPr/>
      </dsp:nvSpPr>
      <dsp:spPr>
        <a:xfrm rot="5400000">
          <a:off x="5929900" y="553475"/>
          <a:ext cx="306981" cy="5725544"/>
        </a:xfrm>
        <a:prstGeom prst="round2SameRect">
          <a:avLst/>
        </a:prstGeom>
        <a:solidFill>
          <a:srgbClr val="4472C4">
            <a:tint val="40000"/>
            <a:alpha val="90000"/>
            <a:hueOff val="-5913404"/>
            <a:satOff val="-10253"/>
            <a:lumOff val="-1031"/>
            <a:alphaOff val="0"/>
          </a:srgbClr>
        </a:solidFill>
        <a:ln w="12700" cap="flat" cmpd="sng" algn="ctr">
          <a:solidFill>
            <a:srgbClr val="4472C4">
              <a:tint val="40000"/>
              <a:alpha val="90000"/>
              <a:hueOff val="-5913404"/>
              <a:satOff val="-10253"/>
              <a:lumOff val="-103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95C8"/>
              </a:solidFill>
              <a:latin typeface="+mn-lt"/>
              <a:ea typeface="+mn-ea"/>
              <a:cs typeface="+mn-cs"/>
            </a:rPr>
            <a:t>Drugs requiring detailed coding</a:t>
          </a:r>
        </a:p>
      </dsp:txBody>
      <dsp:txXfrm rot="-5400000">
        <a:off x="3220619" y="3277742"/>
        <a:ext cx="5710558" cy="277009"/>
      </dsp:txXfrm>
    </dsp:sp>
    <dsp:sp modelId="{F66B95A1-8D32-402E-94DB-3B2069F2EFA9}">
      <dsp:nvSpPr>
        <dsp:cNvPr id="0" name=""/>
        <dsp:cNvSpPr/>
      </dsp:nvSpPr>
      <dsp:spPr>
        <a:xfrm>
          <a:off x="0" y="3225462"/>
          <a:ext cx="3220618" cy="383726"/>
        </a:xfrm>
        <a:prstGeom prst="roundRect">
          <a:avLst/>
        </a:prstGeom>
        <a:solidFill>
          <a:srgbClr val="4472C4">
            <a:hueOff val="-5882676"/>
            <a:satOff val="-8182"/>
            <a:lumOff val="-313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0636</a:t>
          </a:r>
        </a:p>
      </dsp:txBody>
      <dsp:txXfrm>
        <a:off x="18732" y="3244194"/>
        <a:ext cx="3183154" cy="346262"/>
      </dsp:txXfrm>
    </dsp:sp>
    <dsp:sp modelId="{8AA2794F-4194-4002-8B48-B39D783ECDE9}">
      <dsp:nvSpPr>
        <dsp:cNvPr id="0" name=""/>
        <dsp:cNvSpPr/>
      </dsp:nvSpPr>
      <dsp:spPr>
        <a:xfrm rot="5400000">
          <a:off x="5929900" y="956388"/>
          <a:ext cx="306981" cy="5725544"/>
        </a:xfrm>
        <a:prstGeom prst="round2SameRect">
          <a:avLst/>
        </a:prstGeom>
        <a:solidFill>
          <a:srgbClr val="4472C4">
            <a:tint val="40000"/>
            <a:alpha val="90000"/>
            <a:hueOff val="-6652579"/>
            <a:satOff val="-11534"/>
            <a:lumOff val="-1160"/>
            <a:alphaOff val="0"/>
          </a:srgbClr>
        </a:solidFill>
        <a:ln w="12700" cap="flat" cmpd="sng" algn="ctr">
          <a:solidFill>
            <a:srgbClr val="4472C4">
              <a:tint val="40000"/>
              <a:alpha val="90000"/>
              <a:hueOff val="-6652579"/>
              <a:satOff val="-11534"/>
              <a:lumOff val="-116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95C8"/>
              </a:solidFill>
              <a:latin typeface="+mn-lt"/>
              <a:ea typeface="+mn-ea"/>
              <a:cs typeface="+mn-cs"/>
            </a:rPr>
            <a:t>Visits held through telephone - Telehealth visits</a:t>
          </a:r>
        </a:p>
      </dsp:txBody>
      <dsp:txXfrm rot="-5400000">
        <a:off x="3220619" y="3680655"/>
        <a:ext cx="5710558" cy="277009"/>
      </dsp:txXfrm>
    </dsp:sp>
    <dsp:sp modelId="{4567A792-C58E-4ED7-AB97-2546B46A2A11}">
      <dsp:nvSpPr>
        <dsp:cNvPr id="0" name=""/>
        <dsp:cNvSpPr/>
      </dsp:nvSpPr>
      <dsp:spPr>
        <a:xfrm>
          <a:off x="0" y="3628375"/>
          <a:ext cx="3220618" cy="383726"/>
        </a:xfrm>
        <a:prstGeom prst="roundRect">
          <a:avLst/>
        </a:prstGeom>
        <a:solidFill>
          <a:srgbClr val="4472C4">
            <a:hueOff val="-6618010"/>
            <a:satOff val="-9205"/>
            <a:lumOff val="-353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0780</a:t>
          </a:r>
        </a:p>
      </dsp:txBody>
      <dsp:txXfrm>
        <a:off x="18732" y="3647107"/>
        <a:ext cx="3183154" cy="346262"/>
      </dsp:txXfrm>
    </dsp:sp>
    <dsp:sp modelId="{26803656-8530-498C-B0A8-3817B53614B7}">
      <dsp:nvSpPr>
        <dsp:cNvPr id="0" name=""/>
        <dsp:cNvSpPr/>
      </dsp:nvSpPr>
      <dsp:spPr>
        <a:xfrm rot="5400000">
          <a:off x="5929900" y="1359301"/>
          <a:ext cx="306981" cy="5725544"/>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95C8"/>
              </a:solidFill>
              <a:latin typeface="+mn-lt"/>
              <a:ea typeface="+mn-ea"/>
              <a:cs typeface="+mn-cs"/>
            </a:rPr>
            <a:t>Behavioral Health Treatment Services</a:t>
          </a:r>
        </a:p>
      </dsp:txBody>
      <dsp:txXfrm rot="-5400000">
        <a:off x="3220619" y="4083568"/>
        <a:ext cx="5710558" cy="277009"/>
      </dsp:txXfrm>
    </dsp:sp>
    <dsp:sp modelId="{C8FFEE44-74AF-45C4-AEFA-38FEBD27BD11}">
      <dsp:nvSpPr>
        <dsp:cNvPr id="0" name=""/>
        <dsp:cNvSpPr/>
      </dsp:nvSpPr>
      <dsp:spPr>
        <a:xfrm>
          <a:off x="0" y="4031288"/>
          <a:ext cx="3220618" cy="383726"/>
        </a:xfrm>
        <a:prstGeom prst="roundRect">
          <a:avLst/>
        </a:prstGeom>
        <a:solidFill>
          <a:srgbClr val="4C8C2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mn-lt"/>
              <a:ea typeface="+mn-ea"/>
              <a:cs typeface="+mn-cs"/>
            </a:rPr>
            <a:t>0900</a:t>
          </a:r>
        </a:p>
      </dsp:txBody>
      <dsp:txXfrm>
        <a:off x="18732" y="4050020"/>
        <a:ext cx="3183154" cy="3462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18781-FBF9-354C-A025-C49C596164BA}" type="datetimeFigureOut">
              <a:rPr lang="en-US" smtClean="0"/>
              <a:t>5/20/24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4EF74-8826-BD43-B880-7A8566D08AFF}" type="slidenum">
              <a:rPr lang="en-US" smtClean="0"/>
              <a:t>‹#›</a:t>
            </a:fld>
            <a:endParaRPr lang="en-US" dirty="0"/>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FD40-13C9-7B48-A0BE-E251E1E33FE5}" type="datetimeFigureOut">
              <a:rPr lang="en-US" smtClean="0"/>
              <a:t>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2375-F1B1-284C-A827-B0E603FDBDD8}" type="slidenum">
              <a:rPr lang="en-US" smtClean="0"/>
              <a:t>‹#›</a:t>
            </a:fld>
            <a:endParaRPr lang="en-US" dirty="0"/>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E2375-F1B1-284C-A827-B0E603FDBDD8}" type="slidenum">
              <a:rPr lang="en-US" smtClean="0"/>
              <a:t>1</a:t>
            </a:fld>
            <a:endParaRPr lang="en-US" dirty="0"/>
          </a:p>
        </p:txBody>
      </p:sp>
    </p:spTree>
    <p:extLst>
      <p:ext uri="{BB962C8B-B14F-4D97-AF65-F5344CB8AC3E}">
        <p14:creationId xmlns:p14="http://schemas.microsoft.com/office/powerpoint/2010/main" val="125823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46209-2136-F44B-918E-10CBFA1D56FB}" type="slidenum">
              <a:rPr lang="en-US" smtClean="0"/>
              <a:t>3</a:t>
            </a:fld>
            <a:endParaRPr lang="en-US" dirty="0"/>
          </a:p>
        </p:txBody>
      </p:sp>
    </p:spTree>
    <p:extLst>
      <p:ext uri="{BB962C8B-B14F-4D97-AF65-F5344CB8AC3E}">
        <p14:creationId xmlns:p14="http://schemas.microsoft.com/office/powerpoint/2010/main" val="326198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86EFA-3E2B-40A0-9ACE-3E7C748311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635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86EFA-3E2B-40A0-9ACE-3E7C74831149}" type="slidenum">
              <a:rPr lang="en-US" smtClean="0"/>
              <a:t>18</a:t>
            </a:fld>
            <a:endParaRPr lang="en-US" dirty="0"/>
          </a:p>
        </p:txBody>
      </p:sp>
    </p:spTree>
    <p:extLst>
      <p:ext uri="{BB962C8B-B14F-4D97-AF65-F5344CB8AC3E}">
        <p14:creationId xmlns:p14="http://schemas.microsoft.com/office/powerpoint/2010/main" val="227388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86EFA-3E2B-40A0-9ACE-3E7C74831149}" type="slidenum">
              <a:rPr lang="en-US" smtClean="0"/>
              <a:t>24</a:t>
            </a:fld>
            <a:endParaRPr lang="en-US" dirty="0"/>
          </a:p>
        </p:txBody>
      </p:sp>
    </p:spTree>
    <p:extLst>
      <p:ext uri="{BB962C8B-B14F-4D97-AF65-F5344CB8AC3E}">
        <p14:creationId xmlns:p14="http://schemas.microsoft.com/office/powerpoint/2010/main" val="172179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86EFA-3E2B-40A0-9ACE-3E7C74831149}" type="slidenum">
              <a:rPr lang="en-US" smtClean="0"/>
              <a:t>26</a:t>
            </a:fld>
            <a:endParaRPr lang="en-US" dirty="0"/>
          </a:p>
        </p:txBody>
      </p:sp>
    </p:spTree>
    <p:extLst>
      <p:ext uri="{BB962C8B-B14F-4D97-AF65-F5344CB8AC3E}">
        <p14:creationId xmlns:p14="http://schemas.microsoft.com/office/powerpoint/2010/main" val="283847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3EA3E-293E-594F-B672-A9D49536819F}" type="slidenum">
              <a:rPr lang="en-US" smtClean="0"/>
              <a:t>37</a:t>
            </a:fld>
            <a:endParaRPr lang="en-US" dirty="0"/>
          </a:p>
        </p:txBody>
      </p:sp>
    </p:spTree>
    <p:extLst>
      <p:ext uri="{BB962C8B-B14F-4D97-AF65-F5344CB8AC3E}">
        <p14:creationId xmlns:p14="http://schemas.microsoft.com/office/powerpoint/2010/main" val="204980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3EA3E-293E-594F-B672-A9D49536819F}" type="slidenum">
              <a:rPr lang="en-US" smtClean="0"/>
              <a:t>38</a:t>
            </a:fld>
            <a:endParaRPr lang="en-US" dirty="0"/>
          </a:p>
        </p:txBody>
      </p:sp>
    </p:spTree>
    <p:extLst>
      <p:ext uri="{BB962C8B-B14F-4D97-AF65-F5344CB8AC3E}">
        <p14:creationId xmlns:p14="http://schemas.microsoft.com/office/powerpoint/2010/main" val="392608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3EA3E-293E-594F-B672-A9D49536819F}" type="slidenum">
              <a:rPr lang="en-US" smtClean="0"/>
              <a:t>39</a:t>
            </a:fld>
            <a:endParaRPr lang="en-US" dirty="0"/>
          </a:p>
        </p:txBody>
      </p:sp>
    </p:spTree>
    <p:extLst>
      <p:ext uri="{BB962C8B-B14F-4D97-AF65-F5344CB8AC3E}">
        <p14:creationId xmlns:p14="http://schemas.microsoft.com/office/powerpoint/2010/main" val="220663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8213815" y="144826"/>
            <a:ext cx="3898720" cy="389872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Title 5"/>
          <p:cNvSpPr>
            <a:spLocks noGrp="1"/>
          </p:cNvSpPr>
          <p:nvPr>
            <p:ph type="title"/>
          </p:nvPr>
        </p:nvSpPr>
        <p:spPr>
          <a:xfrm>
            <a:off x="2028825" y="946702"/>
            <a:ext cx="4067176" cy="1750146"/>
          </a:xfrm>
        </p:spPr>
        <p:txBody>
          <a:bodyPr/>
          <a:lstStyle/>
          <a:p>
            <a:r>
              <a:rPr lang="en-US"/>
              <a:t>Click to edit Master title style</a:t>
            </a:r>
            <a:endParaRPr lang="en-US" dirty="0"/>
          </a:p>
        </p:txBody>
      </p:sp>
    </p:spTree>
    <p:extLst>
      <p:ext uri="{BB962C8B-B14F-4D97-AF65-F5344CB8AC3E}">
        <p14:creationId xmlns:p14="http://schemas.microsoft.com/office/powerpoint/2010/main" val="40919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1124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55A12D-11E0-437B-89DE-E19CBD7991A6}"/>
              </a:ext>
            </a:extLst>
          </p:cNvPr>
          <p:cNvSpPr>
            <a:spLocks noGrp="1"/>
          </p:cNvSpPr>
          <p:nvPr>
            <p:ph type="title"/>
          </p:nvPr>
        </p:nvSpPr>
        <p:spPr>
          <a:xfrm>
            <a:off x="1024971" y="1175302"/>
            <a:ext cx="10146612" cy="1647411"/>
          </a:xfrm>
          <a:effectLst>
            <a:outerShdw blurRad="762000" dist="381000" dir="5400000" algn="t" rotWithShape="0">
              <a:prstClr val="black">
                <a:alpha val="30000"/>
              </a:prstClr>
            </a:outerShdw>
          </a:effectLst>
        </p:spPr>
        <p:txBody>
          <a:bodyPr/>
          <a:lstStyle>
            <a:lvl1pPr>
              <a:defRPr sz="12000" b="1" i="0">
                <a:latin typeface="Montserrat Black" charset="0"/>
                <a:ea typeface="Montserrat Black" charset="0"/>
                <a:cs typeface="Montserrat Black" charset="0"/>
              </a:defRPr>
            </a:lvl1pPr>
          </a:lstStyle>
          <a:p>
            <a:r>
              <a:rPr lang="en-US" dirty="0"/>
              <a:t>Click to edit</a:t>
            </a:r>
          </a:p>
        </p:txBody>
      </p:sp>
      <p:sp>
        <p:nvSpPr>
          <p:cNvPr id="7" name="Picture Placeholder 8">
            <a:extLst>
              <a:ext uri="{FF2B5EF4-FFF2-40B4-BE49-F238E27FC236}">
                <a16:creationId xmlns:a16="http://schemas.microsoft.com/office/drawing/2014/main" id="{7A624F98-6334-4710-B5FE-8EC9CCAE031C}"/>
              </a:ext>
            </a:extLst>
          </p:cNvPr>
          <p:cNvSpPr>
            <a:spLocks noGrp="1"/>
          </p:cNvSpPr>
          <p:nvPr>
            <p:ph type="pic" sz="quarter" idx="15"/>
          </p:nvPr>
        </p:nvSpPr>
        <p:spPr>
          <a:xfrm>
            <a:off x="6096001" y="-30480"/>
            <a:ext cx="608584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41040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6" presetClass="emph" presetSubtype="0" accel="50000" decel="50000" autoRev="1" fill="hold" grpId="1" nodeType="withEffect">
                                  <p:stCondLst>
                                    <p:cond delay="500"/>
                                  </p:stCondLst>
                                  <p:childTnLst>
                                    <p:animScale>
                                      <p:cBhvr>
                                        <p:cTn id="13"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Lst>
  </p:timing>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6_Custom Layout">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643886"/>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2565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8793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picture containing text, metalware, vector graphics&#10;&#10;Description automatically generated">
            <a:extLst>
              <a:ext uri="{FF2B5EF4-FFF2-40B4-BE49-F238E27FC236}">
                <a16:creationId xmlns:a16="http://schemas.microsoft.com/office/drawing/2014/main" id="{5CE2A12F-519E-446B-B698-73090DFC2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15" y="265710"/>
            <a:ext cx="1268342" cy="1323606"/>
          </a:xfrm>
          <a:prstGeom prst="rect">
            <a:avLst/>
          </a:prstGeom>
        </p:spPr>
      </p:pic>
    </p:spTree>
    <p:extLst>
      <p:ext uri="{BB962C8B-B14F-4D97-AF65-F5344CB8AC3E}">
        <p14:creationId xmlns:p14="http://schemas.microsoft.com/office/powerpoint/2010/main" val="37123450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9BA7DBF-5FF6-461C-AB0A-2C1075F7218E}"/>
              </a:ext>
            </a:extLst>
          </p:cNvPr>
          <p:cNvSpPr>
            <a:spLocks noGrp="1"/>
          </p:cNvSpPr>
          <p:nvPr>
            <p:ph type="pic" sz="quarter" idx="10"/>
          </p:nvPr>
        </p:nvSpPr>
        <p:spPr>
          <a:xfrm>
            <a:off x="0" y="1"/>
            <a:ext cx="12192000" cy="6180083"/>
          </a:xfrm>
          <a:custGeom>
            <a:avLst/>
            <a:gdLst>
              <a:gd name="connsiteX0" fmla="*/ 0 w 12192000"/>
              <a:gd name="connsiteY0" fmla="*/ 0 h 6180083"/>
              <a:gd name="connsiteX1" fmla="*/ 12192000 w 12192000"/>
              <a:gd name="connsiteY1" fmla="*/ 0 h 6180083"/>
              <a:gd name="connsiteX2" fmla="*/ 12192000 w 12192000"/>
              <a:gd name="connsiteY2" fmla="*/ 6180083 h 6180083"/>
              <a:gd name="connsiteX3" fmla="*/ 0 w 12192000"/>
              <a:gd name="connsiteY3" fmla="*/ 6180083 h 6180083"/>
            </a:gdLst>
            <a:ahLst/>
            <a:cxnLst>
              <a:cxn ang="0">
                <a:pos x="connsiteX0" y="connsiteY0"/>
              </a:cxn>
              <a:cxn ang="0">
                <a:pos x="connsiteX1" y="connsiteY1"/>
              </a:cxn>
              <a:cxn ang="0">
                <a:pos x="connsiteX2" y="connsiteY2"/>
              </a:cxn>
              <a:cxn ang="0">
                <a:pos x="connsiteX3" y="connsiteY3"/>
              </a:cxn>
            </a:cxnLst>
            <a:rect l="l" t="t" r="r" b="b"/>
            <a:pathLst>
              <a:path w="12192000" h="6180083">
                <a:moveTo>
                  <a:pt x="0" y="0"/>
                </a:moveTo>
                <a:lnTo>
                  <a:pt x="12192000" y="0"/>
                </a:lnTo>
                <a:lnTo>
                  <a:pt x="12192000" y="6180083"/>
                </a:lnTo>
                <a:lnTo>
                  <a:pt x="0" y="6180083"/>
                </a:lnTo>
                <a:close/>
              </a:path>
            </a:pathLst>
          </a:custGeom>
        </p:spPr>
        <p:txBody>
          <a:bodyPr wrap="square">
            <a:noAutofit/>
          </a:bodyPr>
          <a:lstStyle/>
          <a:p>
            <a:endParaRPr lang="en-GB" dirty="0"/>
          </a:p>
        </p:txBody>
      </p:sp>
      <p:pic>
        <p:nvPicPr>
          <p:cNvPr id="3" name="Picture 2" descr="A picture containing text, metalware, vector graphics&#10;&#10;Description automatically generated">
            <a:extLst>
              <a:ext uri="{FF2B5EF4-FFF2-40B4-BE49-F238E27FC236}">
                <a16:creationId xmlns:a16="http://schemas.microsoft.com/office/drawing/2014/main" id="{61E7BB60-EBCB-4DEC-8E9E-0B5B54DF7C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3807490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E81EAB-D343-4CA3-9193-170BE84E6D49}"/>
              </a:ext>
            </a:extLst>
          </p:cNvPr>
          <p:cNvSpPr>
            <a:spLocks noGrp="1"/>
          </p:cNvSpPr>
          <p:nvPr>
            <p:ph type="pic" sz="quarter" idx="11"/>
          </p:nvPr>
        </p:nvSpPr>
        <p:spPr>
          <a:xfrm>
            <a:off x="3858720"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2" name="Picture Placeholder 11">
            <a:extLst>
              <a:ext uri="{FF2B5EF4-FFF2-40B4-BE49-F238E27FC236}">
                <a16:creationId xmlns:a16="http://schemas.microsoft.com/office/drawing/2014/main" id="{6FD985B1-4F25-464B-861B-958E51D31678}"/>
              </a:ext>
            </a:extLst>
          </p:cNvPr>
          <p:cNvSpPr>
            <a:spLocks noGrp="1"/>
          </p:cNvSpPr>
          <p:nvPr>
            <p:ph type="pic" sz="quarter" idx="12"/>
          </p:nvPr>
        </p:nvSpPr>
        <p:spPr>
          <a:xfrm>
            <a:off x="3858720"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3" name="Picture Placeholder 12">
            <a:extLst>
              <a:ext uri="{FF2B5EF4-FFF2-40B4-BE49-F238E27FC236}">
                <a16:creationId xmlns:a16="http://schemas.microsoft.com/office/drawing/2014/main" id="{818C5232-BF57-49B6-9250-ED9299B31DCB}"/>
              </a:ext>
            </a:extLst>
          </p:cNvPr>
          <p:cNvSpPr>
            <a:spLocks noGrp="1"/>
          </p:cNvSpPr>
          <p:nvPr>
            <p:ph type="pic" sz="quarter" idx="13"/>
          </p:nvPr>
        </p:nvSpPr>
        <p:spPr>
          <a:xfrm>
            <a:off x="7545709"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4" name="Picture Placeholder 13">
            <a:extLst>
              <a:ext uri="{FF2B5EF4-FFF2-40B4-BE49-F238E27FC236}">
                <a16:creationId xmlns:a16="http://schemas.microsoft.com/office/drawing/2014/main" id="{4E6ECB0A-F874-4036-A7DF-5E8CF670C8F7}"/>
              </a:ext>
            </a:extLst>
          </p:cNvPr>
          <p:cNvSpPr>
            <a:spLocks noGrp="1"/>
          </p:cNvSpPr>
          <p:nvPr>
            <p:ph type="pic" sz="quarter" idx="14"/>
          </p:nvPr>
        </p:nvSpPr>
        <p:spPr>
          <a:xfrm>
            <a:off x="7545709"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5" name="Picture Placeholder 14">
            <a:extLst>
              <a:ext uri="{FF2B5EF4-FFF2-40B4-BE49-F238E27FC236}">
                <a16:creationId xmlns:a16="http://schemas.microsoft.com/office/drawing/2014/main" id="{0AAE39E1-BD0C-435E-A453-540777491E12}"/>
              </a:ext>
            </a:extLst>
          </p:cNvPr>
          <p:cNvSpPr>
            <a:spLocks noGrp="1"/>
          </p:cNvSpPr>
          <p:nvPr>
            <p:ph type="pic" sz="quarter" idx="15"/>
          </p:nvPr>
        </p:nvSpPr>
        <p:spPr>
          <a:xfrm>
            <a:off x="7545709"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0" name="Picture Placeholder 9">
            <a:extLst>
              <a:ext uri="{FF2B5EF4-FFF2-40B4-BE49-F238E27FC236}">
                <a16:creationId xmlns:a16="http://schemas.microsoft.com/office/drawing/2014/main" id="{E2DBEF0C-80A3-4C3B-A821-6D130B782B9F}"/>
              </a:ext>
            </a:extLst>
          </p:cNvPr>
          <p:cNvSpPr>
            <a:spLocks noGrp="1"/>
          </p:cNvSpPr>
          <p:nvPr>
            <p:ph type="pic" sz="quarter" idx="10"/>
          </p:nvPr>
        </p:nvSpPr>
        <p:spPr>
          <a:xfrm>
            <a:off x="3858720"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Tree>
    <p:extLst>
      <p:ext uri="{BB962C8B-B14F-4D97-AF65-F5344CB8AC3E}">
        <p14:creationId xmlns:p14="http://schemas.microsoft.com/office/powerpoint/2010/main" val="3634017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5037E7-60A5-4CD9-A942-CFB656962DFD}"/>
              </a:ext>
            </a:extLst>
          </p:cNvPr>
          <p:cNvSpPr/>
          <p:nvPr userDrawn="1"/>
        </p:nvSpPr>
        <p:spPr>
          <a:xfrm>
            <a:off x="0" y="0"/>
            <a:ext cx="12192000" cy="3128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46557BA-8AF9-4884-9B99-EAA72CAEC1F4}"/>
              </a:ext>
            </a:extLst>
          </p:cNvPr>
          <p:cNvGrpSpPr/>
          <p:nvPr userDrawn="1"/>
        </p:nvGrpSpPr>
        <p:grpSpPr>
          <a:xfrm>
            <a:off x="1325880" y="1963010"/>
            <a:ext cx="9540240" cy="3679990"/>
            <a:chOff x="1752600" y="1460090"/>
            <a:chExt cx="7772400" cy="3679990"/>
          </a:xfrm>
        </p:grpSpPr>
        <p:grpSp>
          <p:nvGrpSpPr>
            <p:cNvPr id="3" name="Group 2">
              <a:extLst>
                <a:ext uri="{FF2B5EF4-FFF2-40B4-BE49-F238E27FC236}">
                  <a16:creationId xmlns:a16="http://schemas.microsoft.com/office/drawing/2014/main" id="{AA80A9B0-D8A4-4E40-9C13-48C6ABDDA2D7}"/>
                </a:ext>
              </a:extLst>
            </p:cNvPr>
            <p:cNvGrpSpPr/>
            <p:nvPr/>
          </p:nvGrpSpPr>
          <p:grpSpPr>
            <a:xfrm>
              <a:off x="1752600" y="1460090"/>
              <a:ext cx="3779520" cy="3679990"/>
              <a:chOff x="1867800" y="1342102"/>
              <a:chExt cx="8456400" cy="3679990"/>
            </a:xfrm>
          </p:grpSpPr>
          <p:sp>
            <p:nvSpPr>
              <p:cNvPr id="7" name="Rectangle: Top Corners Rounded 6">
                <a:extLst>
                  <a:ext uri="{FF2B5EF4-FFF2-40B4-BE49-F238E27FC236}">
                    <a16:creationId xmlns:a16="http://schemas.microsoft.com/office/drawing/2014/main" id="{55697510-DC2C-4BE7-A881-8344210EF7B0}"/>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EB6A8D4E-1E8B-454B-8DFE-C6C5A2849765}"/>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id="{1DB37FC7-EC07-4A25-AB1C-28767093EA92}"/>
                </a:ext>
              </a:extLst>
            </p:cNvPr>
            <p:cNvGrpSpPr/>
            <p:nvPr/>
          </p:nvGrpSpPr>
          <p:grpSpPr>
            <a:xfrm>
              <a:off x="5745480" y="1460090"/>
              <a:ext cx="3779520" cy="3679990"/>
              <a:chOff x="1867800" y="1342102"/>
              <a:chExt cx="8456400" cy="3679990"/>
            </a:xfrm>
          </p:grpSpPr>
          <p:sp>
            <p:nvSpPr>
              <p:cNvPr id="5" name="Rectangle: Top Corners Rounded 4">
                <a:extLst>
                  <a:ext uri="{FF2B5EF4-FFF2-40B4-BE49-F238E27FC236}">
                    <a16:creationId xmlns:a16="http://schemas.microsoft.com/office/drawing/2014/main" id="{CFB46794-1F81-496B-A2CB-881B7921485A}"/>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8C1CF42B-3291-489E-BB64-3FE0077485C0}"/>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9" name="Picture Placeholder 3">
            <a:extLst>
              <a:ext uri="{FF2B5EF4-FFF2-40B4-BE49-F238E27FC236}">
                <a16:creationId xmlns:a16="http://schemas.microsoft.com/office/drawing/2014/main" id="{7E65BCDC-8AE4-4F53-AB5F-2F11F97CBBBB}"/>
              </a:ext>
            </a:extLst>
          </p:cNvPr>
          <p:cNvSpPr>
            <a:spLocks noGrp="1"/>
          </p:cNvSpPr>
          <p:nvPr>
            <p:ph type="pic" sz="quarter" idx="14"/>
          </p:nvPr>
        </p:nvSpPr>
        <p:spPr>
          <a:xfrm>
            <a:off x="1757916"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10" name="Picture Placeholder 3">
            <a:extLst>
              <a:ext uri="{FF2B5EF4-FFF2-40B4-BE49-F238E27FC236}">
                <a16:creationId xmlns:a16="http://schemas.microsoft.com/office/drawing/2014/main" id="{D5668036-8395-4395-A695-59087809B7CB}"/>
              </a:ext>
            </a:extLst>
          </p:cNvPr>
          <p:cNvSpPr>
            <a:spLocks noGrp="1"/>
          </p:cNvSpPr>
          <p:nvPr>
            <p:ph type="pic" sz="quarter" idx="15"/>
          </p:nvPr>
        </p:nvSpPr>
        <p:spPr>
          <a:xfrm>
            <a:off x="6610630"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6056971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0"/>
            <a:ext cx="12192000" cy="6858000"/>
          </a:xfrm>
          <a:prstGeom prst="rect">
            <a:avLst/>
          </a:prstGeom>
        </p:spPr>
        <p:txBody>
          <a:bodyPr/>
          <a:lstStyle/>
          <a:p>
            <a:endParaRPr lang="en-US" dirty="0"/>
          </a:p>
        </p:txBody>
      </p:sp>
      <p:pic>
        <p:nvPicPr>
          <p:cNvPr id="4" name="Picture 3" descr="A picture containing text, metalware, vector graphics&#10;&#10;Description automatically generated">
            <a:extLst>
              <a:ext uri="{FF2B5EF4-FFF2-40B4-BE49-F238E27FC236}">
                <a16:creationId xmlns:a16="http://schemas.microsoft.com/office/drawing/2014/main" id="{D1B6FEAA-32BE-49A8-BF2D-8E695C100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291094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2033229" y="2294585"/>
            <a:ext cx="3051313" cy="227606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 name="Title 1"/>
          <p:cNvSpPr>
            <a:spLocks noGrp="1"/>
          </p:cNvSpPr>
          <p:nvPr>
            <p:ph type="title"/>
          </p:nvPr>
        </p:nvSpPr>
        <p:spPr>
          <a:xfrm>
            <a:off x="1024971" y="1175302"/>
            <a:ext cx="10146612" cy="1647411"/>
          </a:xfrm>
          <a:effectLst/>
        </p:spPr>
        <p:txBody>
          <a:bodyPr/>
          <a:lstStyle>
            <a:lvl1pPr>
              <a:defRPr sz="12000" b="1" i="0">
                <a:latin typeface="Montserrat Black" charset="0"/>
                <a:ea typeface="Montserrat Black" charset="0"/>
                <a:cs typeface="Montserrat Black" charset="0"/>
              </a:defRPr>
            </a:lvl1pPr>
          </a:lstStyle>
          <a:p>
            <a:r>
              <a:rPr lang="en-US"/>
              <a:t>Click to edit Master title style</a:t>
            </a:r>
            <a:endParaRPr lang="en-US" dirty="0"/>
          </a:p>
        </p:txBody>
      </p:sp>
    </p:spTree>
    <p:extLst>
      <p:ext uri="{BB962C8B-B14F-4D97-AF65-F5344CB8AC3E}">
        <p14:creationId xmlns:p14="http://schemas.microsoft.com/office/powerpoint/2010/main" val="16999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6" presetClass="emph" presetSubtype="0" accel="50000" decel="50000" autoRev="1" fill="hold" grpId="1" nodeType="withEffect">
                                  <p:stCondLst>
                                    <p:cond delay="200"/>
                                  </p:stCondLst>
                                  <p:childTnLst>
                                    <p:animScale>
                                      <p:cBhvr>
                                        <p:cTn id="13"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2514600"/>
            <a:ext cx="12192000" cy="4343400"/>
          </a:xfrm>
          <a:prstGeom prst="rect">
            <a:avLst/>
          </a:prstGeom>
        </p:spPr>
        <p:txBody>
          <a:bodyPr/>
          <a:lstStyle/>
          <a:p>
            <a:endParaRPr lang="en-US" dirty="0"/>
          </a:p>
        </p:txBody>
      </p:sp>
      <p:pic>
        <p:nvPicPr>
          <p:cNvPr id="4" name="Picture 3" descr="A picture containing text, metalware, vector graphics&#10;&#10;Description automatically generated">
            <a:extLst>
              <a:ext uri="{FF2B5EF4-FFF2-40B4-BE49-F238E27FC236}">
                <a16:creationId xmlns:a16="http://schemas.microsoft.com/office/drawing/2014/main" id="{A08A0065-E6CD-4901-94F5-28ACE93DA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10204622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Freeform: Shape 7"/>
          <p:cNvSpPr/>
          <p:nvPr userDrawn="1"/>
        </p:nvSpPr>
        <p:spPr>
          <a:xfrm>
            <a:off x="9155502" y="0"/>
            <a:ext cx="12700" cy="12700"/>
          </a:xfrm>
          <a:custGeom>
            <a:avLst/>
            <a:gdLst>
              <a:gd name="connsiteX0" fmla="*/ 0 w 12700"/>
              <a:gd name="connsiteY0" fmla="*/ 0 h 12700"/>
              <a:gd name="connsiteX1" fmla="*/ 1 w 12700"/>
              <a:gd name="connsiteY1" fmla="*/ 0 h 12700"/>
              <a:gd name="connsiteX2" fmla="*/ 12700 w 12700"/>
              <a:gd name="connsiteY2" fmla="*/ 0 h 12700"/>
              <a:gd name="connsiteX3" fmla="*/ 12700 w 12700"/>
              <a:gd name="connsiteY3" fmla="*/ 12700 h 12700"/>
              <a:gd name="connsiteX4" fmla="*/ 0 w 1270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0" y="0"/>
                </a:moveTo>
                <a:lnTo>
                  <a:pt x="1" y="0"/>
                </a:lnTo>
                <a:lnTo>
                  <a:pt x="12700" y="0"/>
                </a:lnTo>
                <a:lnTo>
                  <a:pt x="12700" y="12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userDrawn="1"/>
        </p:nvSpPr>
        <p:spPr>
          <a:xfrm>
            <a:off x="9155502" y="6845300"/>
            <a:ext cx="12700" cy="12700"/>
          </a:xfrm>
          <a:custGeom>
            <a:avLst/>
            <a:gdLst>
              <a:gd name="connsiteX0" fmla="*/ 12700 w 12700"/>
              <a:gd name="connsiteY0" fmla="*/ 0 h 12700"/>
              <a:gd name="connsiteX1" fmla="*/ 12700 w 12700"/>
              <a:gd name="connsiteY1" fmla="*/ 12700 h 12700"/>
              <a:gd name="connsiteX2" fmla="*/ 0 w 12700"/>
              <a:gd name="connsiteY2" fmla="*/ 12700 h 12700"/>
              <a:gd name="connsiteX3" fmla="*/ 12700 w 12700"/>
              <a:gd name="connsiteY3" fmla="*/ 0 h 12700"/>
            </a:gdLst>
            <a:ahLst/>
            <a:cxnLst>
              <a:cxn ang="0">
                <a:pos x="connsiteX0" y="connsiteY0"/>
              </a:cxn>
              <a:cxn ang="0">
                <a:pos x="connsiteX1" y="connsiteY1"/>
              </a:cxn>
              <a:cxn ang="0">
                <a:pos x="connsiteX2" y="connsiteY2"/>
              </a:cxn>
              <a:cxn ang="0">
                <a:pos x="connsiteX3" y="connsiteY3"/>
              </a:cxn>
            </a:cxnLst>
            <a:rect l="l" t="t" r="r" b="b"/>
            <a:pathLst>
              <a:path w="12700" h="12700">
                <a:moveTo>
                  <a:pt x="12700" y="0"/>
                </a:moveTo>
                <a:lnTo>
                  <a:pt x="12700" y="12700"/>
                </a:lnTo>
                <a:lnTo>
                  <a:pt x="0" y="12700"/>
                </a:lnTo>
                <a:lnTo>
                  <a:pt x="127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10">
            <a:extLst>
              <a:ext uri="{FF2B5EF4-FFF2-40B4-BE49-F238E27FC236}">
                <a16:creationId xmlns:a16="http://schemas.microsoft.com/office/drawing/2014/main" id="{77C95E76-B98E-4A45-ABEF-7F031700EA52}"/>
              </a:ext>
            </a:extLst>
          </p:cNvPr>
          <p:cNvSpPr>
            <a:spLocks noGrp="1"/>
          </p:cNvSpPr>
          <p:nvPr>
            <p:ph type="pic" sz="quarter" idx="10"/>
          </p:nvPr>
        </p:nvSpPr>
        <p:spPr>
          <a:xfrm>
            <a:off x="983414" y="717198"/>
            <a:ext cx="10225173" cy="5423605"/>
          </a:xfrm>
          <a:custGeom>
            <a:avLst/>
            <a:gdLst>
              <a:gd name="connsiteX0" fmla="*/ 61666 w 10225173"/>
              <a:gd name="connsiteY0" fmla="*/ 0 h 5423605"/>
              <a:gd name="connsiteX1" fmla="*/ 10163507 w 10225173"/>
              <a:gd name="connsiteY1" fmla="*/ 0 h 5423605"/>
              <a:gd name="connsiteX2" fmla="*/ 10225173 w 10225173"/>
              <a:gd name="connsiteY2" fmla="*/ 61666 h 5423605"/>
              <a:gd name="connsiteX3" fmla="*/ 10225173 w 10225173"/>
              <a:gd name="connsiteY3" fmla="*/ 5361939 h 5423605"/>
              <a:gd name="connsiteX4" fmla="*/ 10163507 w 10225173"/>
              <a:gd name="connsiteY4" fmla="*/ 5423605 h 5423605"/>
              <a:gd name="connsiteX5" fmla="*/ 61666 w 10225173"/>
              <a:gd name="connsiteY5" fmla="*/ 5423605 h 5423605"/>
              <a:gd name="connsiteX6" fmla="*/ 0 w 10225173"/>
              <a:gd name="connsiteY6" fmla="*/ 5361939 h 5423605"/>
              <a:gd name="connsiteX7" fmla="*/ 0 w 10225173"/>
              <a:gd name="connsiteY7" fmla="*/ 61666 h 5423605"/>
              <a:gd name="connsiteX8" fmla="*/ 61666 w 10225173"/>
              <a:gd name="connsiteY8" fmla="*/ 0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173" h="5423605">
                <a:moveTo>
                  <a:pt x="61666" y="0"/>
                </a:moveTo>
                <a:lnTo>
                  <a:pt x="10163507" y="0"/>
                </a:lnTo>
                <a:cubicBezTo>
                  <a:pt x="10197564" y="0"/>
                  <a:pt x="10225173" y="27609"/>
                  <a:pt x="10225173" y="61666"/>
                </a:cubicBezTo>
                <a:lnTo>
                  <a:pt x="10225173" y="5361939"/>
                </a:lnTo>
                <a:cubicBezTo>
                  <a:pt x="10225173" y="5395996"/>
                  <a:pt x="10197564" y="5423605"/>
                  <a:pt x="10163507" y="5423605"/>
                </a:cubicBezTo>
                <a:lnTo>
                  <a:pt x="61666" y="5423605"/>
                </a:lnTo>
                <a:cubicBezTo>
                  <a:pt x="27609" y="5423605"/>
                  <a:pt x="0" y="5395996"/>
                  <a:pt x="0" y="5361939"/>
                </a:cubicBezTo>
                <a:lnTo>
                  <a:pt x="0" y="61666"/>
                </a:lnTo>
                <a:cubicBezTo>
                  <a:pt x="0" y="27609"/>
                  <a:pt x="27609" y="0"/>
                  <a:pt x="61666" y="0"/>
                </a:cubicBezTo>
                <a:close/>
              </a:path>
            </a:pathLst>
          </a:custGeom>
          <a:solidFill>
            <a:schemeClr val="bg1">
              <a:lumMod val="95000"/>
            </a:schemeClr>
          </a:solidFill>
        </p:spPr>
        <p:txBody>
          <a:bodyPr wrap="square">
            <a:noAutofit/>
          </a:bodyPr>
          <a:lstStyle/>
          <a:p>
            <a:endParaRPr lang="en-US" dirty="0"/>
          </a:p>
        </p:txBody>
      </p:sp>
    </p:spTree>
    <p:extLst>
      <p:ext uri="{BB962C8B-B14F-4D97-AF65-F5344CB8AC3E}">
        <p14:creationId xmlns:p14="http://schemas.microsoft.com/office/powerpoint/2010/main" val="14874574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52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76E412-08E3-44B6-AF1A-273AB5AA89AA}"/>
              </a:ext>
            </a:extLst>
          </p:cNvPr>
          <p:cNvSpPr>
            <a:spLocks noGrp="1"/>
          </p:cNvSpPr>
          <p:nvPr>
            <p:ph type="pic" sz="quarter" idx="10" hasCustomPrompt="1"/>
          </p:nvPr>
        </p:nvSpPr>
        <p:spPr>
          <a:xfrm>
            <a:off x="1097281" y="1436077"/>
            <a:ext cx="9997440" cy="2564423"/>
          </a:xfrm>
          <a:custGeom>
            <a:avLst/>
            <a:gdLst>
              <a:gd name="connsiteX0" fmla="*/ 0 w 16552985"/>
              <a:gd name="connsiteY0" fmla="*/ 0 h 4103076"/>
              <a:gd name="connsiteX1" fmla="*/ 16552985 w 16552985"/>
              <a:gd name="connsiteY1" fmla="*/ 0 h 4103076"/>
              <a:gd name="connsiteX2" fmla="*/ 16552985 w 16552985"/>
              <a:gd name="connsiteY2" fmla="*/ 4103076 h 4103076"/>
              <a:gd name="connsiteX3" fmla="*/ 0 w 16552985"/>
              <a:gd name="connsiteY3" fmla="*/ 4103076 h 4103076"/>
            </a:gdLst>
            <a:ahLst/>
            <a:cxnLst>
              <a:cxn ang="0">
                <a:pos x="connsiteX0" y="connsiteY0"/>
              </a:cxn>
              <a:cxn ang="0">
                <a:pos x="connsiteX1" y="connsiteY1"/>
              </a:cxn>
              <a:cxn ang="0">
                <a:pos x="connsiteX2" y="connsiteY2"/>
              </a:cxn>
              <a:cxn ang="0">
                <a:pos x="connsiteX3" y="connsiteY3"/>
              </a:cxn>
            </a:cxnLst>
            <a:rect l="l" t="t" r="r" b="b"/>
            <a:pathLst>
              <a:path w="16552985" h="4103076">
                <a:moveTo>
                  <a:pt x="0" y="0"/>
                </a:moveTo>
                <a:lnTo>
                  <a:pt x="16552985" y="0"/>
                </a:lnTo>
                <a:lnTo>
                  <a:pt x="16552985" y="4103076"/>
                </a:lnTo>
                <a:lnTo>
                  <a:pt x="0" y="4103076"/>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9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6261497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A1AC866-E057-47A7-B929-4112A18B4F2A}"/>
              </a:ext>
            </a:extLst>
          </p:cNvPr>
          <p:cNvSpPr>
            <a:spLocks noGrp="1"/>
          </p:cNvSpPr>
          <p:nvPr>
            <p:ph type="pic" sz="quarter" idx="10"/>
          </p:nvPr>
        </p:nvSpPr>
        <p:spPr>
          <a:xfrm>
            <a:off x="0" y="0"/>
            <a:ext cx="12192000" cy="64706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4158692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A6E1BE-1A80-4F98-89FD-97DC3ADC8B9A}"/>
              </a:ext>
            </a:extLst>
          </p:cNvPr>
          <p:cNvSpPr>
            <a:spLocks noGrp="1"/>
          </p:cNvSpPr>
          <p:nvPr>
            <p:ph type="pic" sz="quarter" idx="10"/>
          </p:nvPr>
        </p:nvSpPr>
        <p:spPr>
          <a:xfrm>
            <a:off x="5086350" y="0"/>
            <a:ext cx="4815840" cy="6858000"/>
          </a:xfrm>
          <a:custGeom>
            <a:avLst/>
            <a:gdLst>
              <a:gd name="connsiteX0" fmla="*/ 0 w 4815840"/>
              <a:gd name="connsiteY0" fmla="*/ 0 h 6858000"/>
              <a:gd name="connsiteX1" fmla="*/ 4815840 w 4815840"/>
              <a:gd name="connsiteY1" fmla="*/ 0 h 6858000"/>
              <a:gd name="connsiteX2" fmla="*/ 4815840 w 4815840"/>
              <a:gd name="connsiteY2" fmla="*/ 6858000 h 6858000"/>
              <a:gd name="connsiteX3" fmla="*/ 0 w 4815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5840" h="6858000">
                <a:moveTo>
                  <a:pt x="0" y="0"/>
                </a:moveTo>
                <a:lnTo>
                  <a:pt x="4815840" y="0"/>
                </a:lnTo>
                <a:lnTo>
                  <a:pt x="4815840" y="6858000"/>
                </a:lnTo>
                <a:lnTo>
                  <a:pt x="0" y="6858000"/>
                </a:lnTo>
                <a:close/>
              </a:path>
            </a:pathLst>
          </a:custGeom>
        </p:spPr>
        <p:txBody>
          <a:bodyPr wrap="square">
            <a:noAutofit/>
          </a:bodyPr>
          <a:lstStyle/>
          <a:p>
            <a:endParaRPr lang="en-GB" dirty="0"/>
          </a:p>
        </p:txBody>
      </p:sp>
    </p:spTree>
    <p:extLst>
      <p:ext uri="{BB962C8B-B14F-4D97-AF65-F5344CB8AC3E}">
        <p14:creationId xmlns:p14="http://schemas.microsoft.com/office/powerpoint/2010/main" val="22524526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descr="A picture containing text, metalware, vector graphics&#10;&#10;Description automatically generated">
            <a:extLst>
              <a:ext uri="{FF2B5EF4-FFF2-40B4-BE49-F238E27FC236}">
                <a16:creationId xmlns:a16="http://schemas.microsoft.com/office/drawing/2014/main" id="{E3431053-6B9D-4F36-947B-632B7851B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8320599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8893AD-97D1-47DD-8086-2325B7E1757F}"/>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5334002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5334002"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30325950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53_Custom Layout">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DAD3C3-AD63-47C4-92A6-8B0A2C58B89E}"/>
              </a:ext>
            </a:extLst>
          </p:cNvPr>
          <p:cNvSpPr txBox="1"/>
          <p:nvPr userDrawn="1"/>
        </p:nvSpPr>
        <p:spPr>
          <a:xfrm rot="10800000" flipV="1">
            <a:off x="11404230" y="6505679"/>
            <a:ext cx="529808" cy="307777"/>
          </a:xfrm>
          <a:prstGeom prst="rect">
            <a:avLst/>
          </a:prstGeom>
          <a:noFill/>
        </p:spPr>
        <p:txBody>
          <a:bodyPr wrap="square" rtlCol="0">
            <a:spAutoFit/>
          </a:bodyPr>
          <a:lstStyle/>
          <a:p>
            <a:pPr algn="ctr"/>
            <a:fld id="{260E2A6B-A809-4840-BF14-8648BC0BDF87}" type="slidenum">
              <a:rPr lang="id-ID" sz="1400" i="0" smtClean="0">
                <a:solidFill>
                  <a:schemeClr val="tx1">
                    <a:lumMod val="50000"/>
                    <a:lumOff val="50000"/>
                  </a:schemeClr>
                </a:solidFill>
                <a:latin typeface="+mj-lt"/>
                <a:ea typeface="Lato" panose="020F0502020204030203" pitchFamily="34" charset="0"/>
                <a:cs typeface="Segoe UI" panose="020B0502040204020203" pitchFamily="34" charset="0"/>
              </a:rPr>
              <a:pPr algn="ctr"/>
              <a:t>‹#›</a:t>
            </a:fld>
            <a:endParaRPr lang="id-ID" sz="3200" i="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33A4BE74-069F-41E1-BFA3-8EE1C7F15AE9}"/>
              </a:ext>
            </a:extLst>
          </p:cNvPr>
          <p:cNvSpPr txBox="1"/>
          <p:nvPr userDrawn="1"/>
        </p:nvSpPr>
        <p:spPr>
          <a:xfrm>
            <a:off x="6187132" y="6524728"/>
            <a:ext cx="5469767" cy="253916"/>
          </a:xfrm>
          <a:prstGeom prst="rect">
            <a:avLst/>
          </a:prstGeom>
          <a:noFill/>
        </p:spPr>
        <p:txBody>
          <a:bodyPr wrap="none" rtlCol="0">
            <a:spAutoFit/>
          </a:bodyPr>
          <a:lstStyle/>
          <a:p>
            <a:pPr algn="ctr"/>
            <a:r>
              <a:rPr lang="en-US" sz="1050" b="1" spc="300" dirty="0">
                <a:solidFill>
                  <a:schemeClr val="tx1">
                    <a:lumMod val="50000"/>
                    <a:lumOff val="50000"/>
                  </a:schemeClr>
                </a:solidFill>
                <a:latin typeface="+mj-lt"/>
                <a:ea typeface="Lato" panose="020F0502020204030203" pitchFamily="34" charset="0"/>
                <a:cs typeface="Segoe UI" panose="020B0502040204020203" pitchFamily="34" charset="0"/>
              </a:rPr>
              <a:t>Protected by ArchProCoding (2022) – authorized use only</a:t>
            </a:r>
            <a:endParaRPr lang="id-ID" sz="1050" b="1" spc="30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pic>
        <p:nvPicPr>
          <p:cNvPr id="6" name="Picture 5" descr="A picture containing text, metalware, vector graphics&#10;&#10;Description automatically generated">
            <a:extLst>
              <a:ext uri="{FF2B5EF4-FFF2-40B4-BE49-F238E27FC236}">
                <a16:creationId xmlns:a16="http://schemas.microsoft.com/office/drawing/2014/main" id="{997D6A70-5FB7-497D-A7C0-E69B735685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1375761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
            <a:ext cx="12192000" cy="5751872"/>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6535738" y="1362075"/>
            <a:ext cx="6961187" cy="4389796"/>
          </a:xfrm>
          <a:prstGeom prst="rect">
            <a:avLst/>
          </a:prstGeom>
          <a:effectLst>
            <a:innerShdw blurRad="114300">
              <a:prstClr val="black"/>
            </a:innerShdw>
          </a:effectLst>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7835301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8620DE4-8390-4AF5-8AAF-1FC533F80E6E}"/>
              </a:ext>
            </a:extLst>
          </p:cNvPr>
          <p:cNvSpPr>
            <a:spLocks noGrp="1"/>
          </p:cNvSpPr>
          <p:nvPr>
            <p:ph type="pic" sz="quarter" idx="10" hasCustomPrompt="1"/>
          </p:nvPr>
        </p:nvSpPr>
        <p:spPr>
          <a:xfrm>
            <a:off x="0" y="1"/>
            <a:ext cx="12192000" cy="4638559"/>
          </a:xfrm>
          <a:custGeom>
            <a:avLst/>
            <a:gdLst>
              <a:gd name="connsiteX0" fmla="*/ 0 w 19477038"/>
              <a:gd name="connsiteY0" fmla="*/ 0 h 7421694"/>
              <a:gd name="connsiteX1" fmla="*/ 19477038 w 19477038"/>
              <a:gd name="connsiteY1" fmla="*/ 0 h 7421694"/>
              <a:gd name="connsiteX2" fmla="*/ 19477038 w 19477038"/>
              <a:gd name="connsiteY2" fmla="*/ 7421694 h 7421694"/>
              <a:gd name="connsiteX3" fmla="*/ 0 w 19477038"/>
              <a:gd name="connsiteY3" fmla="*/ 7421694 h 7421694"/>
            </a:gdLst>
            <a:ahLst/>
            <a:cxnLst>
              <a:cxn ang="0">
                <a:pos x="connsiteX0" y="connsiteY0"/>
              </a:cxn>
              <a:cxn ang="0">
                <a:pos x="connsiteX1" y="connsiteY1"/>
              </a:cxn>
              <a:cxn ang="0">
                <a:pos x="connsiteX2" y="connsiteY2"/>
              </a:cxn>
              <a:cxn ang="0">
                <a:pos x="connsiteX3" y="connsiteY3"/>
              </a:cxn>
            </a:cxnLst>
            <a:rect l="l" t="t" r="r" b="b"/>
            <a:pathLst>
              <a:path w="19477038" h="7421694">
                <a:moveTo>
                  <a:pt x="0" y="0"/>
                </a:moveTo>
                <a:lnTo>
                  <a:pt x="19477038" y="0"/>
                </a:lnTo>
                <a:lnTo>
                  <a:pt x="19477038" y="7421694"/>
                </a:lnTo>
                <a:lnTo>
                  <a:pt x="0" y="7421694"/>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
        <p:nvSpPr>
          <p:cNvPr id="7" name="Picture Placeholder 10">
            <a:extLst>
              <a:ext uri="{FF2B5EF4-FFF2-40B4-BE49-F238E27FC236}">
                <a16:creationId xmlns:a16="http://schemas.microsoft.com/office/drawing/2014/main" id="{0EE1AD81-7658-45B8-83E5-79DBD552E978}"/>
              </a:ext>
            </a:extLst>
          </p:cNvPr>
          <p:cNvSpPr>
            <a:spLocks noGrp="1"/>
          </p:cNvSpPr>
          <p:nvPr>
            <p:ph type="pic" sz="quarter" idx="12" hasCustomPrompt="1"/>
          </p:nvPr>
        </p:nvSpPr>
        <p:spPr>
          <a:xfrm>
            <a:off x="5051298" y="1147435"/>
            <a:ext cx="2093975" cy="4547722"/>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a:no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25982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4" name="Title 1"/>
          <p:cNvSpPr>
            <a:spLocks noGrp="1"/>
          </p:cNvSpPr>
          <p:nvPr>
            <p:ph type="title"/>
          </p:nvPr>
        </p:nvSpPr>
        <p:spPr>
          <a:xfrm>
            <a:off x="1024971" y="2605294"/>
            <a:ext cx="10146612" cy="1647411"/>
          </a:xfrm>
          <a:effectLst/>
        </p:spPr>
        <p:txBody>
          <a:bodyPr/>
          <a:lstStyle>
            <a:lvl1pPr algn="ctr">
              <a:defRPr sz="9600" b="1" i="0">
                <a:latin typeface="Montserrat Black" charset="0"/>
                <a:ea typeface="Montserrat Black" charset="0"/>
                <a:cs typeface="Montserrat Black" charset="0"/>
              </a:defRPr>
            </a:lvl1pPr>
          </a:lstStyle>
          <a:p>
            <a:r>
              <a:rPr lang="en-US"/>
              <a:t>Click to edit Master title style</a:t>
            </a:r>
            <a:endParaRPr lang="en-US" dirty="0"/>
          </a:p>
        </p:txBody>
      </p:sp>
    </p:spTree>
    <p:extLst>
      <p:ext uri="{BB962C8B-B14F-4D97-AF65-F5344CB8AC3E}">
        <p14:creationId xmlns:p14="http://schemas.microsoft.com/office/powerpoint/2010/main" val="9950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651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ABDF288-3F61-41D1-81BA-92B10676E4F6}"/>
              </a:ext>
            </a:extLst>
          </p:cNvPr>
          <p:cNvSpPr>
            <a:spLocks noGrp="1"/>
          </p:cNvSpPr>
          <p:nvPr>
            <p:ph type="pic" sz="quarter" idx="10" hasCustomPrompt="1"/>
          </p:nvPr>
        </p:nvSpPr>
        <p:spPr>
          <a:xfrm>
            <a:off x="5680201" y="1"/>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6043930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2483237-672D-4B8A-8398-36F2CBCA7E54}"/>
              </a:ext>
            </a:extLst>
          </p:cNvPr>
          <p:cNvSpPr>
            <a:spLocks noGrp="1"/>
          </p:cNvSpPr>
          <p:nvPr>
            <p:ph type="pic" sz="quarter" idx="10"/>
          </p:nvPr>
        </p:nvSpPr>
        <p:spPr>
          <a:xfrm>
            <a:off x="796411" y="818536"/>
            <a:ext cx="5299589" cy="5220929"/>
          </a:xfrm>
          <a:prstGeom prst="rect">
            <a:avLst/>
          </a:prstGeom>
          <a:noFill/>
          <a:effectLst>
            <a:outerShdw blurRad="1016000" dist="825500" dir="5400000" sx="86000" sy="86000" algn="t" rotWithShape="0">
              <a:prstClr val="black">
                <a:alpha val="3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5022437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B85B06C-9A8E-40FE-AE2B-6D37D925E184}"/>
              </a:ext>
            </a:extLst>
          </p:cNvPr>
          <p:cNvSpPr>
            <a:spLocks noGrp="1"/>
          </p:cNvSpPr>
          <p:nvPr>
            <p:ph type="pic" sz="quarter" idx="10" hasCustomPrompt="1"/>
          </p:nvPr>
        </p:nvSpPr>
        <p:spPr>
          <a:xfrm>
            <a:off x="276225" y="261937"/>
            <a:ext cx="11639550" cy="6032537"/>
          </a:xfrm>
          <a:prstGeom prst="rect">
            <a:avLst/>
          </a:prstGeom>
        </p:spPr>
        <p:txBody>
          <a:bodyPr/>
          <a:lstStyle>
            <a:lvl1pPr marL="0" indent="0">
              <a:buNone/>
              <a:defRPr sz="1600">
                <a:solidFill>
                  <a:schemeClr val="bg1">
                    <a:lumMod val="75000"/>
                  </a:schemeClr>
                </a:solidFill>
              </a:defRPr>
            </a:lvl1pPr>
          </a:lstStyle>
          <a:p>
            <a:r>
              <a:rPr lang="en-US" dirty="0"/>
              <a:t>Image Placeholder</a:t>
            </a:r>
          </a:p>
        </p:txBody>
      </p:sp>
      <p:pic>
        <p:nvPicPr>
          <p:cNvPr id="4" name="Picture 3" descr="A picture containing text, metalware, vector graphics&#10;&#10;Description automatically generated">
            <a:extLst>
              <a:ext uri="{FF2B5EF4-FFF2-40B4-BE49-F238E27FC236}">
                <a16:creationId xmlns:a16="http://schemas.microsoft.com/office/drawing/2014/main" id="{7CAF39C0-F54C-4FCB-99FE-108A046B58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29395591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8C30DC-1BFB-4623-89B7-5484F23D552A}"/>
              </a:ext>
            </a:extLst>
          </p:cNvPr>
          <p:cNvSpPr>
            <a:spLocks noGrp="1"/>
          </p:cNvSpPr>
          <p:nvPr>
            <p:ph type="pic" sz="quarter" idx="10" hasCustomPrompt="1"/>
          </p:nvPr>
        </p:nvSpPr>
        <p:spPr>
          <a:xfrm>
            <a:off x="0" y="621000"/>
            <a:ext cx="12192000" cy="5616000"/>
          </a:xfrm>
          <a:custGeom>
            <a:avLst/>
            <a:gdLst>
              <a:gd name="connsiteX0" fmla="*/ 0 w 12192000"/>
              <a:gd name="connsiteY0" fmla="*/ 0 h 5616000"/>
              <a:gd name="connsiteX1" fmla="*/ 12192000 w 12192000"/>
              <a:gd name="connsiteY1" fmla="*/ 0 h 5616000"/>
              <a:gd name="connsiteX2" fmla="*/ 12192000 w 12192000"/>
              <a:gd name="connsiteY2" fmla="*/ 5616000 h 5616000"/>
              <a:gd name="connsiteX3" fmla="*/ 0 w 12192000"/>
              <a:gd name="connsiteY3" fmla="*/ 5616000 h 5616000"/>
            </a:gdLst>
            <a:ahLst/>
            <a:cxnLst>
              <a:cxn ang="0">
                <a:pos x="connsiteX0" y="connsiteY0"/>
              </a:cxn>
              <a:cxn ang="0">
                <a:pos x="connsiteX1" y="connsiteY1"/>
              </a:cxn>
              <a:cxn ang="0">
                <a:pos x="connsiteX2" y="connsiteY2"/>
              </a:cxn>
              <a:cxn ang="0">
                <a:pos x="connsiteX3" y="connsiteY3"/>
              </a:cxn>
            </a:cxnLst>
            <a:rect l="l" t="t" r="r" b="b"/>
            <a:pathLst>
              <a:path w="12192000" h="5616000">
                <a:moveTo>
                  <a:pt x="0" y="0"/>
                </a:moveTo>
                <a:lnTo>
                  <a:pt x="12192000" y="0"/>
                </a:lnTo>
                <a:lnTo>
                  <a:pt x="12192000" y="5616000"/>
                </a:lnTo>
                <a:lnTo>
                  <a:pt x="0" y="561600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938891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C92EBF-3886-4742-AEA2-46BDB6CAC9B2}"/>
              </a:ext>
            </a:extLst>
          </p:cNvPr>
          <p:cNvSpPr>
            <a:spLocks noGrp="1"/>
          </p:cNvSpPr>
          <p:nvPr>
            <p:ph type="pic" sz="quarter" idx="10" hasCustomPrompt="1"/>
          </p:nvPr>
        </p:nvSpPr>
        <p:spPr>
          <a:xfrm>
            <a:off x="1173480" y="1401574"/>
            <a:ext cx="3260868" cy="3995863"/>
          </a:xfrm>
          <a:custGeom>
            <a:avLst/>
            <a:gdLst>
              <a:gd name="connsiteX0" fmla="*/ 121402 w 3260868"/>
              <a:gd name="connsiteY0" fmla="*/ 0 h 3995863"/>
              <a:gd name="connsiteX1" fmla="*/ 3139466 w 3260868"/>
              <a:gd name="connsiteY1" fmla="*/ 0 h 3995863"/>
              <a:gd name="connsiteX2" fmla="*/ 3260868 w 3260868"/>
              <a:gd name="connsiteY2" fmla="*/ 121402 h 3995863"/>
              <a:gd name="connsiteX3" fmla="*/ 3260868 w 3260868"/>
              <a:gd name="connsiteY3" fmla="*/ 3874461 h 3995863"/>
              <a:gd name="connsiteX4" fmla="*/ 3139466 w 3260868"/>
              <a:gd name="connsiteY4" fmla="*/ 3995863 h 3995863"/>
              <a:gd name="connsiteX5" fmla="*/ 121402 w 3260868"/>
              <a:gd name="connsiteY5" fmla="*/ 3995863 h 3995863"/>
              <a:gd name="connsiteX6" fmla="*/ 0 w 3260868"/>
              <a:gd name="connsiteY6" fmla="*/ 3874461 h 3995863"/>
              <a:gd name="connsiteX7" fmla="*/ 0 w 3260868"/>
              <a:gd name="connsiteY7" fmla="*/ 121402 h 3995863"/>
              <a:gd name="connsiteX8" fmla="*/ 121402 w 3260868"/>
              <a:gd name="connsiteY8" fmla="*/ 0 h 399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868" h="3995863">
                <a:moveTo>
                  <a:pt x="121402" y="0"/>
                </a:moveTo>
                <a:lnTo>
                  <a:pt x="3139466" y="0"/>
                </a:lnTo>
                <a:cubicBezTo>
                  <a:pt x="3206514" y="0"/>
                  <a:pt x="3260868" y="54354"/>
                  <a:pt x="3260868" y="121402"/>
                </a:cubicBezTo>
                <a:lnTo>
                  <a:pt x="3260868" y="3874461"/>
                </a:lnTo>
                <a:cubicBezTo>
                  <a:pt x="3260868" y="3941509"/>
                  <a:pt x="3206514" y="3995863"/>
                  <a:pt x="3139466" y="3995863"/>
                </a:cubicBezTo>
                <a:lnTo>
                  <a:pt x="121402" y="3995863"/>
                </a:lnTo>
                <a:cubicBezTo>
                  <a:pt x="54354" y="3995863"/>
                  <a:pt x="0" y="3941509"/>
                  <a:pt x="0" y="3874461"/>
                </a:cubicBezTo>
                <a:lnTo>
                  <a:pt x="0" y="121402"/>
                </a:lnTo>
                <a:cubicBezTo>
                  <a:pt x="0" y="54354"/>
                  <a:pt x="54354" y="0"/>
                  <a:pt x="121402" y="0"/>
                </a:cubicBezTo>
                <a:close/>
              </a:path>
            </a:pathLst>
          </a:custGeom>
          <a:ln w="50800">
            <a:solidFill>
              <a:schemeClr val="bg1"/>
            </a:solidFill>
          </a:ln>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0572159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782833-5668-4E6E-9E86-DB0FF245052F}"/>
              </a:ext>
            </a:extLst>
          </p:cNvPr>
          <p:cNvSpPr>
            <a:spLocks noGrp="1"/>
          </p:cNvSpPr>
          <p:nvPr>
            <p:ph type="pic" sz="quarter" idx="10" hasCustomPrompt="1"/>
          </p:nvPr>
        </p:nvSpPr>
        <p:spPr>
          <a:xfrm>
            <a:off x="0" y="2"/>
            <a:ext cx="12192000" cy="5676903"/>
          </a:xfrm>
          <a:custGeom>
            <a:avLst/>
            <a:gdLst>
              <a:gd name="connsiteX0" fmla="*/ 0 w 12192000"/>
              <a:gd name="connsiteY0" fmla="*/ 0 h 5676903"/>
              <a:gd name="connsiteX1" fmla="*/ 12192000 w 12192000"/>
              <a:gd name="connsiteY1" fmla="*/ 0 h 5676903"/>
              <a:gd name="connsiteX2" fmla="*/ 12192000 w 12192000"/>
              <a:gd name="connsiteY2" fmla="*/ 4521710 h 5676903"/>
              <a:gd name="connsiteX3" fmla="*/ 6096000 w 12192000"/>
              <a:gd name="connsiteY3" fmla="*/ 5676903 h 5676903"/>
              <a:gd name="connsiteX4" fmla="*/ 0 w 12192000"/>
              <a:gd name="connsiteY4" fmla="*/ 4521710 h 5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76903">
                <a:moveTo>
                  <a:pt x="0" y="0"/>
                </a:moveTo>
                <a:lnTo>
                  <a:pt x="12192000" y="0"/>
                </a:lnTo>
                <a:lnTo>
                  <a:pt x="12192000" y="4521710"/>
                </a:lnTo>
                <a:lnTo>
                  <a:pt x="6096000" y="5676903"/>
                </a:lnTo>
                <a:lnTo>
                  <a:pt x="0" y="452171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pic>
        <p:nvPicPr>
          <p:cNvPr id="3" name="Picture 2" descr="A picture containing text, metalware, vector graphics&#10;&#10;Description automatically generated">
            <a:extLst>
              <a:ext uri="{FF2B5EF4-FFF2-40B4-BE49-F238E27FC236}">
                <a16:creationId xmlns:a16="http://schemas.microsoft.com/office/drawing/2014/main" id="{E5F65C7B-AD63-4528-AEF7-9D07E8B5A8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17714266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6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60787A-1970-4459-A6E1-44E06735B905}"/>
              </a:ext>
            </a:extLst>
          </p:cNvPr>
          <p:cNvSpPr>
            <a:spLocks noGrp="1"/>
          </p:cNvSpPr>
          <p:nvPr>
            <p:ph type="pic" sz="quarter" idx="10"/>
          </p:nvPr>
        </p:nvSpPr>
        <p:spPr>
          <a:xfrm>
            <a:off x="4457699" y="3550920"/>
            <a:ext cx="3337561" cy="2095500"/>
          </a:xfrm>
          <a:custGeom>
            <a:avLst/>
            <a:gdLst>
              <a:gd name="connsiteX0" fmla="*/ 0 w 5505449"/>
              <a:gd name="connsiteY0" fmla="*/ 0 h 3429000"/>
              <a:gd name="connsiteX1" fmla="*/ 5505449 w 5505449"/>
              <a:gd name="connsiteY1" fmla="*/ 0 h 3429000"/>
              <a:gd name="connsiteX2" fmla="*/ 5505449 w 5505449"/>
              <a:gd name="connsiteY2" fmla="*/ 3429000 h 3429000"/>
              <a:gd name="connsiteX3" fmla="*/ 0 w 550544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505449" h="3429000">
                <a:moveTo>
                  <a:pt x="0" y="0"/>
                </a:moveTo>
                <a:lnTo>
                  <a:pt x="5505449" y="0"/>
                </a:lnTo>
                <a:lnTo>
                  <a:pt x="5505449" y="3429000"/>
                </a:lnTo>
                <a:lnTo>
                  <a:pt x="0" y="3429000"/>
                </a:lnTo>
                <a:close/>
              </a:path>
            </a:pathLst>
          </a:custGeom>
          <a:solidFill>
            <a:srgbClr val="F8F8F8"/>
          </a:solidFill>
        </p:spPr>
        <p:txBody>
          <a:bodyPr wrap="square">
            <a:noAutofit/>
          </a:bodyPr>
          <a:lstStyle/>
          <a:p>
            <a:endParaRPr lang="en-US" dirty="0"/>
          </a:p>
        </p:txBody>
      </p:sp>
      <p:pic>
        <p:nvPicPr>
          <p:cNvPr id="3" name="Picture 2" descr="A picture containing text, metalware, vector graphics&#10;&#10;Description automatically generated">
            <a:extLst>
              <a:ext uri="{FF2B5EF4-FFF2-40B4-BE49-F238E27FC236}">
                <a16:creationId xmlns:a16="http://schemas.microsoft.com/office/drawing/2014/main" id="{794F5157-170C-4440-9E4E-21FADB00C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7840134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981D874-B628-48B0-8378-9BDCC7D38278}"/>
              </a:ext>
            </a:extLst>
          </p:cNvPr>
          <p:cNvSpPr>
            <a:spLocks noGrp="1"/>
          </p:cNvSpPr>
          <p:nvPr>
            <p:ph type="pic" sz="quarter" idx="11"/>
          </p:nvPr>
        </p:nvSpPr>
        <p:spPr>
          <a:xfrm>
            <a:off x="1547173" y="3524972"/>
            <a:ext cx="1946787" cy="2186737"/>
          </a:xfrm>
          <a:custGeom>
            <a:avLst/>
            <a:gdLst>
              <a:gd name="connsiteX0" fmla="*/ 973394 w 1946787"/>
              <a:gd name="connsiteY0" fmla="*/ 0 h 2186737"/>
              <a:gd name="connsiteX1" fmla="*/ 1076159 w 1946787"/>
              <a:gd name="connsiteY1" fmla="*/ 24041 h 2186737"/>
              <a:gd name="connsiteX2" fmla="*/ 1819358 w 1946787"/>
              <a:gd name="connsiteY2" fmla="*/ 395552 h 2186737"/>
              <a:gd name="connsiteX3" fmla="*/ 1946787 w 1946787"/>
              <a:gd name="connsiteY3" fmla="*/ 601856 h 2186737"/>
              <a:gd name="connsiteX4" fmla="*/ 1946787 w 1946787"/>
              <a:gd name="connsiteY4" fmla="*/ 1584881 h 2186737"/>
              <a:gd name="connsiteX5" fmla="*/ 1819358 w 1946787"/>
              <a:gd name="connsiteY5" fmla="*/ 1791185 h 2186737"/>
              <a:gd name="connsiteX6" fmla="*/ 1076159 w 1946787"/>
              <a:gd name="connsiteY6" fmla="*/ 2162696 h 2186737"/>
              <a:gd name="connsiteX7" fmla="*/ 870628 w 1946787"/>
              <a:gd name="connsiteY7" fmla="*/ 2162696 h 2186737"/>
              <a:gd name="connsiteX8" fmla="*/ 127430 w 1946787"/>
              <a:gd name="connsiteY8" fmla="*/ 1791185 h 2186737"/>
              <a:gd name="connsiteX9" fmla="*/ 0 w 1946787"/>
              <a:gd name="connsiteY9" fmla="*/ 1584881 h 2186737"/>
              <a:gd name="connsiteX10" fmla="*/ 0 w 1946787"/>
              <a:gd name="connsiteY10" fmla="*/ 601856 h 2186737"/>
              <a:gd name="connsiteX11" fmla="*/ 127430 w 1946787"/>
              <a:gd name="connsiteY11" fmla="*/ 395552 h 2186737"/>
              <a:gd name="connsiteX12" fmla="*/ 870628 w 1946787"/>
              <a:gd name="connsiteY12" fmla="*/ 24041 h 2186737"/>
              <a:gd name="connsiteX13" fmla="*/ 973394 w 1946787"/>
              <a:gd name="connsiteY13" fmla="*/ 0 h 21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787" h="2186737">
                <a:moveTo>
                  <a:pt x="973394" y="0"/>
                </a:moveTo>
                <a:cubicBezTo>
                  <a:pt x="1008540" y="0"/>
                  <a:pt x="1043686" y="8013"/>
                  <a:pt x="1076159" y="24041"/>
                </a:cubicBezTo>
                <a:cubicBezTo>
                  <a:pt x="1076159" y="24041"/>
                  <a:pt x="1076159" y="24041"/>
                  <a:pt x="1819358" y="395552"/>
                </a:cubicBezTo>
                <a:cubicBezTo>
                  <a:pt x="1897460" y="435005"/>
                  <a:pt x="1946787" y="514732"/>
                  <a:pt x="1946787" y="601856"/>
                </a:cubicBezTo>
                <a:cubicBezTo>
                  <a:pt x="1946787" y="601856"/>
                  <a:pt x="1946787" y="601856"/>
                  <a:pt x="1946787" y="1584881"/>
                </a:cubicBezTo>
                <a:cubicBezTo>
                  <a:pt x="1946787" y="1672005"/>
                  <a:pt x="1897460" y="1751733"/>
                  <a:pt x="1819358" y="1791185"/>
                </a:cubicBezTo>
                <a:cubicBezTo>
                  <a:pt x="1819358" y="1791185"/>
                  <a:pt x="1819358" y="1791185"/>
                  <a:pt x="1076159" y="2162696"/>
                </a:cubicBezTo>
                <a:cubicBezTo>
                  <a:pt x="1011212" y="2194751"/>
                  <a:pt x="935576" y="2194751"/>
                  <a:pt x="870628" y="2162696"/>
                </a:cubicBezTo>
                <a:cubicBezTo>
                  <a:pt x="870628" y="2162696"/>
                  <a:pt x="870628" y="2162696"/>
                  <a:pt x="127430" y="1791185"/>
                </a:cubicBezTo>
                <a:cubicBezTo>
                  <a:pt x="49328" y="1751733"/>
                  <a:pt x="0" y="1672005"/>
                  <a:pt x="0" y="1584881"/>
                </a:cubicBezTo>
                <a:cubicBezTo>
                  <a:pt x="0" y="1584881"/>
                  <a:pt x="0" y="1584881"/>
                  <a:pt x="0" y="601856"/>
                </a:cubicBezTo>
                <a:cubicBezTo>
                  <a:pt x="0" y="514732"/>
                  <a:pt x="49328" y="435005"/>
                  <a:pt x="127430" y="395552"/>
                </a:cubicBezTo>
                <a:cubicBezTo>
                  <a:pt x="127430" y="395552"/>
                  <a:pt x="127430" y="395552"/>
                  <a:pt x="870628" y="24041"/>
                </a:cubicBezTo>
                <a:cubicBezTo>
                  <a:pt x="903102" y="8013"/>
                  <a:pt x="938248" y="0"/>
                  <a:pt x="973394" y="0"/>
                </a:cubicBezTo>
                <a:close/>
              </a:path>
            </a:pathLst>
          </a:custGeom>
        </p:spPr>
        <p:txBody>
          <a:bodyPr wrap="square">
            <a:noAutofit/>
          </a:bodyPr>
          <a:lstStyle/>
          <a:p>
            <a:endParaRPr lang="en-GB" dirty="0"/>
          </a:p>
        </p:txBody>
      </p:sp>
      <p:sp>
        <p:nvSpPr>
          <p:cNvPr id="6" name="Picture Placeholder 5">
            <a:extLst>
              <a:ext uri="{FF2B5EF4-FFF2-40B4-BE49-F238E27FC236}">
                <a16:creationId xmlns:a16="http://schemas.microsoft.com/office/drawing/2014/main" id="{C0D6E315-D035-43A1-8E40-64F5F32A21CE}"/>
              </a:ext>
            </a:extLst>
          </p:cNvPr>
          <p:cNvSpPr>
            <a:spLocks noGrp="1"/>
          </p:cNvSpPr>
          <p:nvPr>
            <p:ph type="pic" sz="quarter" idx="10"/>
          </p:nvPr>
        </p:nvSpPr>
        <p:spPr>
          <a:xfrm>
            <a:off x="0" y="0"/>
            <a:ext cx="12192000" cy="3056518"/>
          </a:xfrm>
          <a:custGeom>
            <a:avLst/>
            <a:gdLst>
              <a:gd name="connsiteX0" fmla="*/ 0 w 12192000"/>
              <a:gd name="connsiteY0" fmla="*/ 0 h 3056518"/>
              <a:gd name="connsiteX1" fmla="*/ 12192000 w 12192000"/>
              <a:gd name="connsiteY1" fmla="*/ 0 h 3056518"/>
              <a:gd name="connsiteX2" fmla="*/ 12192000 w 12192000"/>
              <a:gd name="connsiteY2" fmla="*/ 3056518 h 3056518"/>
              <a:gd name="connsiteX3" fmla="*/ 0 w 12192000"/>
              <a:gd name="connsiteY3" fmla="*/ 3056518 h 3056518"/>
            </a:gdLst>
            <a:ahLst/>
            <a:cxnLst>
              <a:cxn ang="0">
                <a:pos x="connsiteX0" y="connsiteY0"/>
              </a:cxn>
              <a:cxn ang="0">
                <a:pos x="connsiteX1" y="connsiteY1"/>
              </a:cxn>
              <a:cxn ang="0">
                <a:pos x="connsiteX2" y="connsiteY2"/>
              </a:cxn>
              <a:cxn ang="0">
                <a:pos x="connsiteX3" y="connsiteY3"/>
              </a:cxn>
            </a:cxnLst>
            <a:rect l="l" t="t" r="r" b="b"/>
            <a:pathLst>
              <a:path w="12192000" h="3056518">
                <a:moveTo>
                  <a:pt x="0" y="0"/>
                </a:moveTo>
                <a:lnTo>
                  <a:pt x="12192000" y="0"/>
                </a:lnTo>
                <a:lnTo>
                  <a:pt x="12192000" y="3056518"/>
                </a:lnTo>
                <a:lnTo>
                  <a:pt x="0" y="3056518"/>
                </a:lnTo>
                <a:close/>
              </a:path>
            </a:pathLst>
          </a:custGeom>
        </p:spPr>
        <p:txBody>
          <a:bodyPr wrap="square">
            <a:noAutofit/>
          </a:bodyPr>
          <a:lstStyle/>
          <a:p>
            <a:endParaRPr lang="en-GB" dirty="0"/>
          </a:p>
        </p:txBody>
      </p:sp>
    </p:spTree>
    <p:extLst>
      <p:ext uri="{BB962C8B-B14F-4D97-AF65-F5344CB8AC3E}">
        <p14:creationId xmlns:p14="http://schemas.microsoft.com/office/powerpoint/2010/main" val="2755504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A picture containing text, metalware, vector graphics&#10;&#10;Description automatically generated">
            <a:extLst>
              <a:ext uri="{FF2B5EF4-FFF2-40B4-BE49-F238E27FC236}">
                <a16:creationId xmlns:a16="http://schemas.microsoft.com/office/drawing/2014/main" id="{907E0AC9-7060-4AF9-B33F-8C0625D78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401636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04845" y="336331"/>
            <a:ext cx="7418989" cy="1249845"/>
          </a:xfrm>
        </p:spPr>
        <p:txBody>
          <a:bodyPr/>
          <a:lstStyle/>
          <a:p>
            <a:r>
              <a:rPr lang="en-US"/>
              <a:t>Click to edit Master title style</a:t>
            </a:r>
          </a:p>
        </p:txBody>
      </p:sp>
      <p:sp>
        <p:nvSpPr>
          <p:cNvPr id="4" name="Picture Placeholder 8"/>
          <p:cNvSpPr>
            <a:spLocks noGrp="1"/>
          </p:cNvSpPr>
          <p:nvPr>
            <p:ph type="pic" sz="quarter" idx="12"/>
          </p:nvPr>
        </p:nvSpPr>
        <p:spPr>
          <a:xfrm>
            <a:off x="540105" y="1586176"/>
            <a:ext cx="304359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1220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CD7068B-2DB9-478D-A6C4-5D3469B2F584}"/>
              </a:ext>
            </a:extLst>
          </p:cNvPr>
          <p:cNvSpPr>
            <a:spLocks noGrp="1"/>
          </p:cNvSpPr>
          <p:nvPr>
            <p:ph type="pic" sz="quarter" idx="10"/>
          </p:nvPr>
        </p:nvSpPr>
        <p:spPr>
          <a:xfrm>
            <a:off x="2782603" y="0"/>
            <a:ext cx="2781442" cy="6858001"/>
          </a:xfrm>
          <a:prstGeom prst="rect">
            <a:avLst/>
          </a:prstGeom>
          <a:solidFill>
            <a:schemeClr val="bg1">
              <a:lumMod val="95000"/>
              <a:alpha val="30000"/>
            </a:schemeClr>
          </a:solidFill>
        </p:spPr>
        <p:txBody>
          <a:bodyPr/>
          <a:lstStyle>
            <a:lvl1pPr marL="0" indent="0" algn="ctr">
              <a:buNone/>
              <a:defRPr sz="1750">
                <a:solidFill>
                  <a:schemeClr val="tx1">
                    <a:lumMod val="50000"/>
                    <a:lumOff val="50000"/>
                  </a:schemeClr>
                </a:solidFill>
              </a:defRPr>
            </a:lvl1pPr>
          </a:lstStyle>
          <a:p>
            <a:endParaRPr lang="id-ID"/>
          </a:p>
        </p:txBody>
      </p:sp>
      <p:grpSp>
        <p:nvGrpSpPr>
          <p:cNvPr id="15" name="Group 14">
            <a:extLst>
              <a:ext uri="{FF2B5EF4-FFF2-40B4-BE49-F238E27FC236}">
                <a16:creationId xmlns:a16="http://schemas.microsoft.com/office/drawing/2014/main" id="{3A21E145-E809-4B13-AABA-E91C67C27477}"/>
              </a:ext>
            </a:extLst>
          </p:cNvPr>
          <p:cNvGrpSpPr/>
          <p:nvPr userDrawn="1"/>
        </p:nvGrpSpPr>
        <p:grpSpPr>
          <a:xfrm>
            <a:off x="1156970" y="6332152"/>
            <a:ext cx="2236446" cy="226985"/>
            <a:chOff x="1173828" y="9898598"/>
            <a:chExt cx="3572782" cy="363176"/>
          </a:xfrm>
        </p:grpSpPr>
        <p:sp>
          <p:nvSpPr>
            <p:cNvPr id="16" name="TextBox 15">
              <a:extLst>
                <a:ext uri="{FF2B5EF4-FFF2-40B4-BE49-F238E27FC236}">
                  <a16:creationId xmlns:a16="http://schemas.microsoft.com/office/drawing/2014/main" id="{D0615D5D-E06F-4ADD-BF0A-9152119923E4}"/>
                </a:ext>
              </a:extLst>
            </p:cNvPr>
            <p:cNvSpPr txBox="1"/>
            <p:nvPr/>
          </p:nvSpPr>
          <p:spPr>
            <a:xfrm>
              <a:off x="1173828" y="9898598"/>
              <a:ext cx="3572782" cy="363176"/>
            </a:xfrm>
            <a:prstGeom prst="rect">
              <a:avLst/>
            </a:prstGeom>
            <a:noFill/>
          </p:spPr>
          <p:txBody>
            <a:bodyPr wrap="none" rtlCol="0">
              <a:spAutoFit/>
            </a:bodyPr>
            <a:lstStyle/>
            <a:p>
              <a:pPr algn="l"/>
              <a:r>
                <a:rPr lang="en-US" sz="875" spc="188" dirty="0">
                  <a:solidFill>
                    <a:schemeClr val="bg1"/>
                  </a:solidFill>
                  <a:latin typeface="Montserrat" panose="00000500000000000000" pitchFamily="50" charset="0"/>
                  <a:ea typeface="Roboto Condensed" panose="02000000000000000000" pitchFamily="2" charset="0"/>
                  <a:cs typeface="Segoe UI" panose="020B0502040204020203" pitchFamily="34" charset="0"/>
                </a:rPr>
                <a:t>IMAGINE  </a:t>
              </a:r>
              <a:r>
                <a:rPr lang="en-US" sz="875" spc="188" dirty="0">
                  <a:solidFill>
                    <a:schemeClr val="bg1">
                      <a:lumMod val="85000"/>
                      <a:alpha val="35000"/>
                    </a:schemeClr>
                  </a:solidFill>
                  <a:latin typeface="Montserrat Light" panose="00000400000000000000" pitchFamily="50" charset="0"/>
                  <a:ea typeface="Roboto Condensed" panose="02000000000000000000" pitchFamily="2" charset="0"/>
                  <a:cs typeface="Segoe UI" panose="020B0502040204020203" pitchFamily="34" charset="0"/>
                </a:rPr>
                <a:t>2017.ALL RIGHTS</a:t>
              </a:r>
              <a:endParaRPr lang="id-ID" sz="875" spc="188" dirty="0">
                <a:solidFill>
                  <a:schemeClr val="bg1">
                    <a:lumMod val="85000"/>
                    <a:alpha val="35000"/>
                  </a:schemeClr>
                </a:solidFill>
                <a:latin typeface="Montserrat Light" panose="00000400000000000000" pitchFamily="50" charset="0"/>
                <a:ea typeface="Roboto Condensed" panose="02000000000000000000" pitchFamily="2" charset="0"/>
                <a:cs typeface="Segoe UI" panose="020B0502040204020203" pitchFamily="34" charset="0"/>
              </a:endParaRPr>
            </a:p>
          </p:txBody>
        </p:sp>
        <p:sp>
          <p:nvSpPr>
            <p:cNvPr id="17" name="Rectangle 16">
              <a:extLst>
                <a:ext uri="{FF2B5EF4-FFF2-40B4-BE49-F238E27FC236}">
                  <a16:creationId xmlns:a16="http://schemas.microsoft.com/office/drawing/2014/main" id="{AA1487F6-5BBA-446B-8F0E-CEF5ED120FBF}"/>
                </a:ext>
              </a:extLst>
            </p:cNvPr>
            <p:cNvSpPr/>
            <p:nvPr userDrawn="1"/>
          </p:nvSpPr>
          <p:spPr>
            <a:xfrm>
              <a:off x="2419751" y="9982564"/>
              <a:ext cx="10800" cy="14936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solidFill>
                  <a:schemeClr val="lt1">
                    <a:alpha val="35000"/>
                  </a:schemeClr>
                </a:solidFill>
              </a:endParaRPr>
            </a:p>
          </p:txBody>
        </p:sp>
      </p:grpSp>
      <p:sp>
        <p:nvSpPr>
          <p:cNvPr id="18" name="TextBox 17">
            <a:extLst>
              <a:ext uri="{FF2B5EF4-FFF2-40B4-BE49-F238E27FC236}">
                <a16:creationId xmlns:a16="http://schemas.microsoft.com/office/drawing/2014/main" id="{3C8C78B8-07B5-4212-8111-B41D85CF4D80}"/>
              </a:ext>
            </a:extLst>
          </p:cNvPr>
          <p:cNvSpPr txBox="1"/>
          <p:nvPr userDrawn="1"/>
        </p:nvSpPr>
        <p:spPr>
          <a:xfrm rot="16200000" flipH="1">
            <a:off x="-808967" y="3315508"/>
            <a:ext cx="2227243" cy="226985"/>
          </a:xfrm>
          <a:prstGeom prst="rect">
            <a:avLst/>
          </a:prstGeom>
          <a:noFill/>
        </p:spPr>
        <p:txBody>
          <a:bodyPr wrap="square" rtlCol="0">
            <a:spAutoFit/>
          </a:bodyPr>
          <a:lstStyle/>
          <a:p>
            <a:pPr algn="r"/>
            <a:r>
              <a:rPr lang="id-ID" sz="875" strike="noStrike" spc="375" dirty="0">
                <a:solidFill>
                  <a:schemeClr val="bg1">
                    <a:alpha val="35000"/>
                  </a:schemeClr>
                </a:solidFill>
                <a:latin typeface="Montserrat Light" panose="00000400000000000000" pitchFamily="50" charset="0"/>
                <a:ea typeface="Roboto Condensed" panose="02000000000000000000" pitchFamily="2" charset="0"/>
                <a:cs typeface="Segoe UI" panose="020B0502040204020203" pitchFamily="34" charset="0"/>
              </a:rPr>
              <a:t>WWW.WEBSITE.COM</a:t>
            </a:r>
          </a:p>
        </p:txBody>
      </p:sp>
      <p:grpSp>
        <p:nvGrpSpPr>
          <p:cNvPr id="19" name="Group 18">
            <a:extLst>
              <a:ext uri="{FF2B5EF4-FFF2-40B4-BE49-F238E27FC236}">
                <a16:creationId xmlns:a16="http://schemas.microsoft.com/office/drawing/2014/main" id="{F0360DF3-B47C-4FDA-99A1-422B7058E903}"/>
              </a:ext>
            </a:extLst>
          </p:cNvPr>
          <p:cNvGrpSpPr/>
          <p:nvPr userDrawn="1"/>
        </p:nvGrpSpPr>
        <p:grpSpPr>
          <a:xfrm>
            <a:off x="11624659" y="2943383"/>
            <a:ext cx="198146" cy="971236"/>
            <a:chOff x="15428633" y="4561123"/>
            <a:chExt cx="388619" cy="1907805"/>
          </a:xfrm>
        </p:grpSpPr>
        <p:sp>
          <p:nvSpPr>
            <p:cNvPr id="20" name="Freeform 85">
              <a:extLst>
                <a:ext uri="{FF2B5EF4-FFF2-40B4-BE49-F238E27FC236}">
                  <a16:creationId xmlns:a16="http://schemas.microsoft.com/office/drawing/2014/main" id="{ADFD5FBB-633C-4783-BFCE-6218E7029DDC}"/>
                </a:ext>
              </a:extLst>
            </p:cNvPr>
            <p:cNvSpPr>
              <a:spLocks noChangeArrowheads="1"/>
            </p:cNvSpPr>
            <p:nvPr userDrawn="1"/>
          </p:nvSpPr>
          <p:spPr bwMode="auto">
            <a:xfrm>
              <a:off x="15448546" y="5390938"/>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alpha val="25000"/>
              </a:schemeClr>
            </a:solidFill>
            <a:ln>
              <a:noFill/>
            </a:ln>
            <a:effectLst/>
          </p:spPr>
          <p:txBody>
            <a:bodyPr wrap="none" lIns="34290" tIns="17145" rIns="34290" bIns="17145" anchor="ctr"/>
            <a:lstStyle/>
            <a:p>
              <a:endParaRPr lang="en-US" sz="1125" dirty="0">
                <a:solidFill>
                  <a:schemeClr val="bg1">
                    <a:alpha val="70000"/>
                  </a:schemeClr>
                </a:solidFill>
              </a:endParaRPr>
            </a:p>
          </p:txBody>
        </p:sp>
        <p:grpSp>
          <p:nvGrpSpPr>
            <p:cNvPr id="21" name="Group 20">
              <a:extLst>
                <a:ext uri="{FF2B5EF4-FFF2-40B4-BE49-F238E27FC236}">
                  <a16:creationId xmlns:a16="http://schemas.microsoft.com/office/drawing/2014/main" id="{78D01229-0356-4D21-B67C-276F28A838FC}"/>
                </a:ext>
              </a:extLst>
            </p:cNvPr>
            <p:cNvGrpSpPr/>
            <p:nvPr userDrawn="1"/>
          </p:nvGrpSpPr>
          <p:grpSpPr>
            <a:xfrm>
              <a:off x="15428633" y="6172173"/>
              <a:ext cx="388619" cy="296755"/>
              <a:chOff x="10541000" y="3240088"/>
              <a:chExt cx="1282701" cy="979487"/>
            </a:xfrm>
            <a:solidFill>
              <a:schemeClr val="bg1">
                <a:alpha val="25000"/>
              </a:schemeClr>
            </a:solidFill>
          </p:grpSpPr>
          <p:sp>
            <p:nvSpPr>
              <p:cNvPr id="23" name="Freeform 5">
                <a:extLst>
                  <a:ext uri="{FF2B5EF4-FFF2-40B4-BE49-F238E27FC236}">
                    <a16:creationId xmlns:a16="http://schemas.microsoft.com/office/drawing/2014/main" id="{7A1DBBC2-8BBB-4C91-BAE4-7AAA67337AD4}"/>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25"/>
              </a:p>
            </p:txBody>
          </p:sp>
          <p:sp>
            <p:nvSpPr>
              <p:cNvPr id="24" name="Freeform 6">
                <a:extLst>
                  <a:ext uri="{FF2B5EF4-FFF2-40B4-BE49-F238E27FC236}">
                    <a16:creationId xmlns:a16="http://schemas.microsoft.com/office/drawing/2014/main" id="{5E9F3612-9648-4A56-9553-D066787EFAD2}"/>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25"/>
              </a:p>
            </p:txBody>
          </p:sp>
        </p:grpSp>
        <p:sp>
          <p:nvSpPr>
            <p:cNvPr id="22" name="Freeform 75">
              <a:extLst>
                <a:ext uri="{FF2B5EF4-FFF2-40B4-BE49-F238E27FC236}">
                  <a16:creationId xmlns:a16="http://schemas.microsoft.com/office/drawing/2014/main" id="{09C260E1-4CD7-4322-B810-2EBE59FBDE23}"/>
                </a:ext>
              </a:extLst>
            </p:cNvPr>
            <p:cNvSpPr>
              <a:spLocks noChangeArrowheads="1"/>
            </p:cNvSpPr>
            <p:nvPr userDrawn="1"/>
          </p:nvSpPr>
          <p:spPr bwMode="auto">
            <a:xfrm>
              <a:off x="15534382" y="4561123"/>
              <a:ext cx="177121" cy="328939"/>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alpha val="25000"/>
              </a:schemeClr>
            </a:solidFill>
            <a:ln>
              <a:noFill/>
            </a:ln>
            <a:effectLst/>
          </p:spPr>
          <p:txBody>
            <a:bodyPr wrap="none" lIns="34290" tIns="17145" rIns="34290" bIns="17145" anchor="ctr"/>
            <a:lstStyle/>
            <a:p>
              <a:endParaRPr lang="en-US" sz="1125" dirty="0">
                <a:solidFill>
                  <a:schemeClr val="bg1">
                    <a:lumMod val="85000"/>
                  </a:schemeClr>
                </a:solidFill>
              </a:endParaRPr>
            </a:p>
          </p:txBody>
        </p:sp>
      </p:grpSp>
      <p:cxnSp>
        <p:nvCxnSpPr>
          <p:cNvPr id="25" name="Straight Connector 24">
            <a:extLst>
              <a:ext uri="{FF2B5EF4-FFF2-40B4-BE49-F238E27FC236}">
                <a16:creationId xmlns:a16="http://schemas.microsoft.com/office/drawing/2014/main" id="{C39927EF-B4E6-4803-BAA9-1B0A7E32CEE5}"/>
              </a:ext>
            </a:extLst>
          </p:cNvPr>
          <p:cNvCxnSpPr>
            <a:cxnSpLocks/>
          </p:cNvCxnSpPr>
          <p:nvPr userDrawn="1"/>
        </p:nvCxnSpPr>
        <p:spPr>
          <a:xfrm flipV="1">
            <a:off x="609310" y="0"/>
            <a:ext cx="0" cy="6858000"/>
          </a:xfrm>
          <a:prstGeom prst="line">
            <a:avLst/>
          </a:prstGeom>
          <a:ln>
            <a:solidFill>
              <a:schemeClr val="bg1">
                <a:alpha val="4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metalware, vector graphics&#10;&#10;Description automatically generated">
            <a:extLst>
              <a:ext uri="{FF2B5EF4-FFF2-40B4-BE49-F238E27FC236}">
                <a16:creationId xmlns:a16="http://schemas.microsoft.com/office/drawing/2014/main" id="{B5460A50-AE46-4D06-829A-DFF5CBEDE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24393439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descr="A picture containing text, metalware, vector graphics&#10;&#10;Description automatically generated">
            <a:extLst>
              <a:ext uri="{FF2B5EF4-FFF2-40B4-BE49-F238E27FC236}">
                <a16:creationId xmlns:a16="http://schemas.microsoft.com/office/drawing/2014/main" id="{423D543F-771D-4E67-9B78-64A938A56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149" y="6375087"/>
            <a:ext cx="462750" cy="482913"/>
          </a:xfrm>
          <a:prstGeom prst="rect">
            <a:avLst/>
          </a:prstGeom>
        </p:spPr>
      </p:pic>
    </p:spTree>
    <p:extLst>
      <p:ext uri="{BB962C8B-B14F-4D97-AF65-F5344CB8AC3E}">
        <p14:creationId xmlns:p14="http://schemas.microsoft.com/office/powerpoint/2010/main" val="32014470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E71FF3-1C2A-4D4C-A62E-C3AB73DAA992}"/>
              </a:ext>
            </a:extLst>
          </p:cNvPr>
          <p:cNvSpPr>
            <a:spLocks noGrp="1"/>
          </p:cNvSpPr>
          <p:nvPr>
            <p:ph type="pic" sz="quarter" idx="10"/>
          </p:nvPr>
        </p:nvSpPr>
        <p:spPr>
          <a:xfrm>
            <a:off x="6592186" y="0"/>
            <a:ext cx="5599814" cy="6858001"/>
          </a:xfrm>
          <a:custGeom>
            <a:avLst/>
            <a:gdLst>
              <a:gd name="connsiteX0" fmla="*/ 0 w 5139155"/>
              <a:gd name="connsiteY0" fmla="*/ 0 h 6858001"/>
              <a:gd name="connsiteX1" fmla="*/ 5139155 w 5139155"/>
              <a:gd name="connsiteY1" fmla="*/ 0 h 6858001"/>
              <a:gd name="connsiteX2" fmla="*/ 5139155 w 5139155"/>
              <a:gd name="connsiteY2" fmla="*/ 6858001 h 6858001"/>
              <a:gd name="connsiteX3" fmla="*/ 0 w 513915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139155" h="6858001">
                <a:moveTo>
                  <a:pt x="0" y="0"/>
                </a:moveTo>
                <a:lnTo>
                  <a:pt x="5139155" y="0"/>
                </a:lnTo>
                <a:lnTo>
                  <a:pt x="5139155" y="6858001"/>
                </a:lnTo>
                <a:lnTo>
                  <a:pt x="0" y="6858001"/>
                </a:lnTo>
                <a:close/>
              </a:path>
            </a:pathLst>
          </a:custGeom>
        </p:spPr>
        <p:txBody>
          <a:bodyPr wrap="square">
            <a:noAutofit/>
          </a:bodyPr>
          <a:lstStyle/>
          <a:p>
            <a:endParaRPr lang="en-US" dirty="0"/>
          </a:p>
        </p:txBody>
      </p:sp>
      <p:pic>
        <p:nvPicPr>
          <p:cNvPr id="3" name="Picture 2" descr="A picture containing text, metalware, vector graphics&#10;&#10;Description automatically generated">
            <a:extLst>
              <a:ext uri="{FF2B5EF4-FFF2-40B4-BE49-F238E27FC236}">
                <a16:creationId xmlns:a16="http://schemas.microsoft.com/office/drawing/2014/main" id="{62A8C341-5D5B-443F-8F10-525C82C2EE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679" y="6236843"/>
            <a:ext cx="595222" cy="621157"/>
          </a:xfrm>
          <a:prstGeom prst="rect">
            <a:avLst/>
          </a:prstGeom>
        </p:spPr>
      </p:pic>
    </p:spTree>
    <p:extLst>
      <p:ext uri="{BB962C8B-B14F-4D97-AF65-F5344CB8AC3E}">
        <p14:creationId xmlns:p14="http://schemas.microsoft.com/office/powerpoint/2010/main" val="184469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0973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9741" y="321779"/>
            <a:ext cx="7450521" cy="1249845"/>
          </a:xfrm>
        </p:spPr>
        <p:txBody>
          <a:bodyPr/>
          <a:lstStyle/>
          <a:p>
            <a:r>
              <a:rPr lang="en-US"/>
              <a:t>Click to edit Master title style</a:t>
            </a:r>
            <a:endParaRPr lang="en-US" dirty="0"/>
          </a:p>
        </p:txBody>
      </p:sp>
      <p:sp>
        <p:nvSpPr>
          <p:cNvPr id="4" name="Picture Placeholder 8"/>
          <p:cNvSpPr>
            <a:spLocks noGrp="1"/>
          </p:cNvSpPr>
          <p:nvPr>
            <p:ph type="pic" sz="quarter" idx="12"/>
          </p:nvPr>
        </p:nvSpPr>
        <p:spPr>
          <a:xfrm>
            <a:off x="1019175" y="0"/>
            <a:ext cx="3048001"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8180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710" y="946702"/>
            <a:ext cx="6674069" cy="1249845"/>
          </a:xfrm>
        </p:spPr>
        <p:txBody>
          <a:bodyPr/>
          <a:lstStyle/>
          <a:p>
            <a:r>
              <a:rPr lang="en-US"/>
              <a:t>Click to edit Master title style</a:t>
            </a:r>
            <a:endParaRPr lang="en-US" dirty="0"/>
          </a:p>
        </p:txBody>
      </p:sp>
      <p:sp>
        <p:nvSpPr>
          <p:cNvPr id="4" name="Picture Placeholder 8"/>
          <p:cNvSpPr>
            <a:spLocks noGrp="1"/>
          </p:cNvSpPr>
          <p:nvPr>
            <p:ph type="pic" sz="quarter" idx="12"/>
          </p:nvPr>
        </p:nvSpPr>
        <p:spPr>
          <a:xfrm>
            <a:off x="8128000" y="0"/>
            <a:ext cx="4064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8128000" y="3217090"/>
            <a:ext cx="1561920" cy="156192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3714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9148404" y="0"/>
            <a:ext cx="304359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1281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9420" y="946702"/>
            <a:ext cx="4066580"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2228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008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268249" y="0"/>
            <a:ext cx="4064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8620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4572000"/>
            <a:ext cx="5080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7176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3457120" y="1929033"/>
            <a:ext cx="3898720" cy="389872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03000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5311" y="1587063"/>
            <a:ext cx="2722179" cy="4235668"/>
          </a:xfrm>
        </p:spPr>
        <p:txBody>
          <a:bodyPr/>
          <a:lstStyle/>
          <a:p>
            <a:r>
              <a:rPr lang="en-US"/>
              <a:t>Click to edit Master title style</a:t>
            </a:r>
            <a:endParaRPr lang="en-US" dirty="0"/>
          </a:p>
        </p:txBody>
      </p:sp>
      <p:sp>
        <p:nvSpPr>
          <p:cNvPr id="4" name="Picture Placeholder 8"/>
          <p:cNvSpPr>
            <a:spLocks noGrp="1"/>
          </p:cNvSpPr>
          <p:nvPr>
            <p:ph type="pic" sz="quarter" idx="12"/>
          </p:nvPr>
        </p:nvSpPr>
        <p:spPr>
          <a:xfrm>
            <a:off x="3397994" y="159057"/>
            <a:ext cx="3037840" cy="1717040"/>
          </a:xfrm>
          <a:prstGeom prst="rect">
            <a:avLst/>
          </a:prstGeom>
          <a:solidFill>
            <a:schemeClr val="bg1"/>
          </a:solidFill>
          <a:ln>
            <a:noFill/>
          </a:ln>
          <a:effectLst/>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p:cNvSpPr>
            <a:spLocks noGrp="1"/>
          </p:cNvSpPr>
          <p:nvPr>
            <p:ph type="pic" sz="quarter" idx="13"/>
          </p:nvPr>
        </p:nvSpPr>
        <p:spPr>
          <a:xfrm>
            <a:off x="7218681" y="176749"/>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4"/>
          </p:nvPr>
        </p:nvSpPr>
        <p:spPr>
          <a:xfrm>
            <a:off x="3397994" y="2570480"/>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p:cNvSpPr>
            <a:spLocks noGrp="1"/>
          </p:cNvSpPr>
          <p:nvPr>
            <p:ph type="pic" sz="quarter" idx="15"/>
          </p:nvPr>
        </p:nvSpPr>
        <p:spPr>
          <a:xfrm>
            <a:off x="7218681" y="2570480"/>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 name="Picture Placeholder 8">
            <a:extLst>
              <a:ext uri="{FF2B5EF4-FFF2-40B4-BE49-F238E27FC236}">
                <a16:creationId xmlns:a16="http://schemas.microsoft.com/office/drawing/2014/main" id="{B84562AB-7F56-996F-6767-34196EC6CC19}"/>
              </a:ext>
            </a:extLst>
          </p:cNvPr>
          <p:cNvSpPr>
            <a:spLocks noGrp="1"/>
          </p:cNvSpPr>
          <p:nvPr>
            <p:ph type="pic" sz="quarter" idx="16"/>
          </p:nvPr>
        </p:nvSpPr>
        <p:spPr>
          <a:xfrm>
            <a:off x="3454400" y="4880128"/>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a:extLst>
              <a:ext uri="{FF2B5EF4-FFF2-40B4-BE49-F238E27FC236}">
                <a16:creationId xmlns:a16="http://schemas.microsoft.com/office/drawing/2014/main" id="{0E03B7B1-3724-07CA-BFD3-E51B9A539107}"/>
              </a:ext>
            </a:extLst>
          </p:cNvPr>
          <p:cNvSpPr>
            <a:spLocks noGrp="1"/>
          </p:cNvSpPr>
          <p:nvPr>
            <p:ph type="pic" sz="quarter" idx="17"/>
          </p:nvPr>
        </p:nvSpPr>
        <p:spPr>
          <a:xfrm>
            <a:off x="7218681" y="4880128"/>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7102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6"/>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1000"/>
                                  </p:stCondLst>
                                  <p:childTnLst>
                                    <p:animScale>
                                      <p:cBhvr>
                                        <p:cTn id="19" dur="500" fill="hold"/>
                                        <p:tgtEl>
                                          <p:spTgt spid="7"/>
                                        </p:tgtEl>
                                      </p:cBhvr>
                                      <p:by x="105000" y="105000"/>
                                    </p:animScale>
                                  </p:childTnLst>
                                </p:cTn>
                              </p:par>
                              <p:par>
                                <p:cTn id="20" presetID="22" presetClass="entr" presetSubtype="8"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500"/>
                                  </p:stCondLst>
                                  <p:childTnLst>
                                    <p:animScale>
                                      <p:cBhvr>
                                        <p:cTn id="24" dur="500" fill="hold"/>
                                        <p:tgtEl>
                                          <p:spTgt spid="8"/>
                                        </p:tgtEl>
                                      </p:cBhvr>
                                      <p:by x="105000" y="105000"/>
                                    </p:animScale>
                                  </p:childTnLst>
                                </p:cTn>
                              </p:par>
                              <p:par>
                                <p:cTn id="25" presetID="22" presetClass="entr" presetSubtype="8" fill="hold" grpId="0" nodeType="withEffect">
                                  <p:stCondLst>
                                    <p:cond delay="150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6" presetClass="emph" presetSubtype="0" accel="50000" decel="50000" autoRev="1" fill="hold" grpId="1" nodeType="withEffect">
                                  <p:stCondLst>
                                    <p:cond delay="1500"/>
                                  </p:stCondLst>
                                  <p:childTnLst>
                                    <p:animScale>
                                      <p:cBhvr>
                                        <p:cTn id="29" dur="500" fill="hold"/>
                                        <p:tgtEl>
                                          <p:spTgt spid="3"/>
                                        </p:tgtEl>
                                      </p:cBhvr>
                                      <p:by x="105000" y="105000"/>
                                    </p:animScale>
                                  </p:childTnLst>
                                </p:cTn>
                              </p:par>
                              <p:par>
                                <p:cTn id="30" presetID="22" presetClass="entr" presetSubtype="8" fill="hold" grpId="0" nodeType="withEffect">
                                  <p:stCondLst>
                                    <p:cond delay="150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6" presetClass="emph" presetSubtype="0" accel="50000" decel="50000" autoRev="1" fill="hold" grpId="1" nodeType="withEffect">
                                  <p:stCondLst>
                                    <p:cond delay="1500"/>
                                  </p:stCondLst>
                                  <p:childTnLst>
                                    <p:animScale>
                                      <p:cBhvr>
                                        <p:cTn id="3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3" grpId="0" animBg="1"/>
      <p:bldP spid="3" grpId="1" animBg="1"/>
      <p:bldP spid="5" grpId="0" animBg="1"/>
      <p:bldP spid="5"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3058160" cy="4572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4"/>
          </p:nvPr>
        </p:nvSpPr>
        <p:spPr>
          <a:xfrm>
            <a:off x="4074160" y="4572000"/>
            <a:ext cx="710184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1432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1016000" y="4572000"/>
            <a:ext cx="11176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44124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61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2120055"/>
          </a:xfrm>
        </p:spPr>
        <p:txBody>
          <a:bodyPr/>
          <a:lstStyle/>
          <a:p>
            <a:r>
              <a:rPr lang="en-US"/>
              <a:t>Click to edit Master title style</a:t>
            </a:r>
            <a:endParaRPr lang="en-US" dirty="0"/>
          </a:p>
        </p:txBody>
      </p:sp>
      <p:sp>
        <p:nvSpPr>
          <p:cNvPr id="4"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14768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5023955"/>
            <a:ext cx="4079681" cy="1249845"/>
          </a:xfrm>
        </p:spPr>
        <p:txBody>
          <a:bodyPr/>
          <a:lstStyle/>
          <a:p>
            <a:r>
              <a:rPr lang="en-US"/>
              <a:t>Click to edit Master title style</a:t>
            </a:r>
            <a:endParaRPr lang="en-US" dirty="0"/>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8659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1_Custom Layou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6085841" y="568960"/>
            <a:ext cx="6106159" cy="4003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3058160" y="4572000"/>
            <a:ext cx="506984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9133840" y="0"/>
            <a:ext cx="3058160" cy="4572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6085840" y="2854960"/>
            <a:ext cx="3048000" cy="4003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2548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9133840"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P spid="9" grpId="0" animBg="1"/>
      <p:bldP spid="9"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9133840"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9133840" y="0"/>
            <a:ext cx="3058160" cy="6858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6085840" y="0"/>
            <a:ext cx="6106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9" grpId="0" animBg="1"/>
      <p:bldP spid="9"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6085840" y="3413760"/>
            <a:ext cx="6106160" cy="34442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p:cNvSpPr>
            <a:spLocks noGrp="1"/>
          </p:cNvSpPr>
          <p:nvPr>
            <p:ph type="pic" sz="quarter" idx="16"/>
          </p:nvPr>
        </p:nvSpPr>
        <p:spPr>
          <a:xfrm>
            <a:off x="9133840" y="-3048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p:cNvSpPr>
            <a:spLocks noGrp="1"/>
          </p:cNvSpPr>
          <p:nvPr>
            <p:ph type="pic" sz="quarter" idx="14"/>
          </p:nvPr>
        </p:nvSpPr>
        <p:spPr>
          <a:xfrm>
            <a:off x="6096000" y="0"/>
            <a:ext cx="2032000" cy="4572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8128000" y="2286000"/>
            <a:ext cx="2032000"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p:cNvSpPr>
            <a:spLocks noGrp="1"/>
          </p:cNvSpPr>
          <p:nvPr>
            <p:ph type="pic" sz="quarter" idx="15"/>
          </p:nvPr>
        </p:nvSpPr>
        <p:spPr>
          <a:xfrm>
            <a:off x="10160000" y="0"/>
            <a:ext cx="2032000"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8271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4"/>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p:cNvSpPr>
            <a:spLocks noGrp="1"/>
          </p:cNvSpPr>
          <p:nvPr>
            <p:ph type="pic" sz="quarter" idx="14"/>
          </p:nvPr>
        </p:nvSpPr>
        <p:spPr>
          <a:xfrm>
            <a:off x="6014720" y="2171395"/>
            <a:ext cx="2194560" cy="309433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812800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p:cNvSpPr>
            <a:spLocks noGrp="1"/>
          </p:cNvSpPr>
          <p:nvPr>
            <p:ph type="pic" sz="quarter" idx="15"/>
          </p:nvPr>
        </p:nvSpPr>
        <p:spPr>
          <a:xfrm>
            <a:off x="1016000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6"/>
          </p:nvPr>
        </p:nvSpPr>
        <p:spPr>
          <a:xfrm>
            <a:off x="406400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p:cNvSpPr>
            <a:spLocks noGrp="1"/>
          </p:cNvSpPr>
          <p:nvPr>
            <p:ph type="pic" sz="quarter" idx="17"/>
          </p:nvPr>
        </p:nvSpPr>
        <p:spPr>
          <a:xfrm>
            <a:off x="202882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8"/>
          </p:nvPr>
        </p:nvSpPr>
        <p:spPr>
          <a:xfrm>
            <a:off x="-635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900"/>
                                  </p:stCondLst>
                                  <p:childTnLst>
                                    <p:animScale>
                                      <p:cBhvr>
                                        <p:cTn id="9" dur="500" fill="hold"/>
                                        <p:tgtEl>
                                          <p:spTgt spid="5"/>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4"/>
                                        </p:tgtEl>
                                      </p:cBhvr>
                                      <p:by x="105000" y="105000"/>
                                    </p:animScale>
                                  </p:childTnLst>
                                </p:cTn>
                              </p:par>
                              <p:par>
                                <p:cTn id="15" presetID="22" presetClass="entr" presetSubtype="8" fill="hold" grpId="0" nodeType="withEffect">
                                  <p:stCondLst>
                                    <p:cond delay="12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1200"/>
                                  </p:stCondLst>
                                  <p:childTnLst>
                                    <p:animScale>
                                      <p:cBhvr>
                                        <p:cTn id="19" dur="500" fill="hold"/>
                                        <p:tgtEl>
                                          <p:spTgt spid="6"/>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7"/>
                                        </p:tgtEl>
                                      </p:cBhvr>
                                      <p:by x="105000" y="105000"/>
                                    </p:animScale>
                                  </p:childTnLst>
                                </p:cTn>
                              </p:par>
                              <p:par>
                                <p:cTn id="25" presetID="22" presetClass="entr" presetSubtype="8"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6" presetClass="emph" presetSubtype="0" accel="50000" decel="50000" autoRev="1" fill="hold" grpId="1" nodeType="withEffect">
                                  <p:stCondLst>
                                    <p:cond delay="300"/>
                                  </p:stCondLst>
                                  <p:childTnLst>
                                    <p:animScale>
                                      <p:cBhvr>
                                        <p:cTn id="29" dur="500" fill="hold"/>
                                        <p:tgtEl>
                                          <p:spTgt spid="8"/>
                                        </p:tgtEl>
                                      </p:cBhvr>
                                      <p:by x="105000" y="105000"/>
                                    </p:animScale>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6" presetClass="emph" presetSubtype="0" accel="50000" decel="50000" autoRev="1" fill="hold" grpId="1" nodeType="withEffect">
                                  <p:stCondLst>
                                    <p:cond delay="0"/>
                                  </p:stCondLst>
                                  <p:childTnLst>
                                    <p:animScale>
                                      <p:cBhvr>
                                        <p:cTn id="3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p:cNvSpPr>
            <a:spLocks noGrp="1"/>
          </p:cNvSpPr>
          <p:nvPr>
            <p:ph type="pic" sz="quarter" idx="14"/>
          </p:nvPr>
        </p:nvSpPr>
        <p:spPr>
          <a:xfrm>
            <a:off x="3261360" y="2286000"/>
            <a:ext cx="2032000" cy="28651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550989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p:cNvSpPr>
            <a:spLocks noGrp="1"/>
          </p:cNvSpPr>
          <p:nvPr>
            <p:ph type="pic" sz="quarter" idx="15"/>
          </p:nvPr>
        </p:nvSpPr>
        <p:spPr>
          <a:xfrm>
            <a:off x="775843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8"/>
          </p:nvPr>
        </p:nvSpPr>
        <p:spPr>
          <a:xfrm>
            <a:off x="101282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6"/>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P spid="9"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5" y="946702"/>
            <a:ext cx="4067176" cy="2002975"/>
          </a:xfrm>
        </p:spPr>
        <p:txBody>
          <a:bodyPr/>
          <a:lstStyle/>
          <a:p>
            <a:r>
              <a:rPr lang="en-US"/>
              <a:t>Click to edit Master title style</a:t>
            </a:r>
            <a:endParaRPr lang="en-US" dirty="0"/>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p:nvPr>
        </p:nvSpPr>
        <p:spPr>
          <a:xfrm>
            <a:off x="6099962" y="1125538"/>
            <a:ext cx="5072863" cy="5732462"/>
          </a:xfrm>
          <a:prstGeom prst="rect">
            <a:avLst/>
          </a:prstGeom>
          <a:no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41360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4" y="946702"/>
            <a:ext cx="4057015" cy="1249845"/>
          </a:xfrm>
        </p:spPr>
        <p:txBody>
          <a:bodyPr/>
          <a:lstStyle/>
          <a:p>
            <a:r>
              <a:rPr lang="en-US"/>
              <a:t>Click to edit Master title style</a:t>
            </a:r>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Rectangle 7"/>
          <p:cNvSpPr/>
          <p:nvPr userDrawn="1"/>
        </p:nvSpPr>
        <p:spPr>
          <a:xfrm>
            <a:off x="9133840" y="-30480"/>
            <a:ext cx="3058160" cy="6888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83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7"/>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4824" y="946702"/>
            <a:ext cx="4067175" cy="1249845"/>
          </a:xfrm>
        </p:spPr>
        <p:txBody>
          <a:bodyPr/>
          <a:lstStyle/>
          <a:p>
            <a:r>
              <a:rPr lang="en-US"/>
              <a:t>Click to edit Master title style</a:t>
            </a:r>
            <a:endParaRPr lang="en-US" dirty="0"/>
          </a:p>
        </p:txBody>
      </p:sp>
      <p:sp>
        <p:nvSpPr>
          <p:cNvPr id="3" name="Picture Placeholder 8"/>
          <p:cNvSpPr>
            <a:spLocks noGrp="1"/>
          </p:cNvSpPr>
          <p:nvPr>
            <p:ph type="pic" sz="quarter" idx="14"/>
          </p:nvPr>
        </p:nvSpPr>
        <p:spPr>
          <a:xfrm>
            <a:off x="7112000" y="1135075"/>
            <a:ext cx="4053840" cy="4574846"/>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4" name="Rectangle 3"/>
          <p:cNvSpPr/>
          <p:nvPr userDrawn="1"/>
        </p:nvSpPr>
        <p:spPr>
          <a:xfrm>
            <a:off x="0" y="1140319"/>
            <a:ext cx="2042161" cy="4569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674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3"/>
                                        </p:tgtEl>
                                      </p:cBhvr>
                                      <p:by x="105000" y="105000"/>
                                    </p:animScale>
                                  </p:childTnLst>
                                </p:cTn>
                              </p:par>
                              <p:par>
                                <p:cTn id="10" presetID="2" presetClass="entr" presetSubtype="8" decel="5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8340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4023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016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4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6" name="Picture Placeholder 8"/>
          <p:cNvSpPr>
            <a:spLocks noGrp="1"/>
          </p:cNvSpPr>
          <p:nvPr>
            <p:ph type="pic" sz="quarter" idx="14"/>
          </p:nvPr>
        </p:nvSpPr>
        <p:spPr>
          <a:xfrm>
            <a:off x="4885537" y="2795200"/>
            <a:ext cx="1080000" cy="108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17" name="Picture Placeholder 8"/>
          <p:cNvSpPr>
            <a:spLocks noGrp="1"/>
          </p:cNvSpPr>
          <p:nvPr>
            <p:ph type="pic" sz="quarter" idx="13"/>
          </p:nvPr>
        </p:nvSpPr>
        <p:spPr>
          <a:xfrm>
            <a:off x="7229360"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8" name="Picture Placeholder 8"/>
          <p:cNvSpPr>
            <a:spLocks noGrp="1"/>
          </p:cNvSpPr>
          <p:nvPr>
            <p:ph type="pic" sz="quarter" idx="15"/>
          </p:nvPr>
        </p:nvSpPr>
        <p:spPr>
          <a:xfrm>
            <a:off x="9572468"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9" name="Picture Placeholder 8"/>
          <p:cNvSpPr>
            <a:spLocks noGrp="1"/>
          </p:cNvSpPr>
          <p:nvPr>
            <p:ph type="pic" sz="quarter" idx="18"/>
          </p:nvPr>
        </p:nvSpPr>
        <p:spPr>
          <a:xfrm>
            <a:off x="2541714"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9990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6" presetClass="emph" presetSubtype="0" accel="50000" decel="50000" autoRev="1" fill="hold" grpId="1" nodeType="withEffect">
                                  <p:stCondLst>
                                    <p:cond delay="0"/>
                                  </p:stCondLst>
                                  <p:childTnLst>
                                    <p:animScale>
                                      <p:cBhvr>
                                        <p:cTn id="9" dur="500" fill="hold"/>
                                        <p:tgtEl>
                                          <p:spTgt spid="19"/>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16"/>
                                        </p:tgtEl>
                                      </p:cBhvr>
                                      <p:by x="105000" y="105000"/>
                                    </p:animScale>
                                  </p:childTnLst>
                                </p:cTn>
                              </p:par>
                              <p:par>
                                <p:cTn id="15" presetID="22" presetClass="entr" presetSubtype="8" fill="hold" grpId="0" nodeType="withEffect">
                                  <p:stCondLst>
                                    <p:cond delay="14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6" presetClass="emph" presetSubtype="0" accel="50000" decel="50000" autoRev="1" fill="hold" grpId="1" nodeType="withEffect">
                                  <p:stCondLst>
                                    <p:cond delay="1400"/>
                                  </p:stCondLst>
                                  <p:childTnLst>
                                    <p:animScale>
                                      <p:cBhvr>
                                        <p:cTn id="19" dur="500" fill="hold"/>
                                        <p:tgtEl>
                                          <p:spTgt spid="17"/>
                                        </p:tgtEl>
                                      </p:cBhvr>
                                      <p:by x="105000" y="105000"/>
                                    </p:animScale>
                                  </p:childTnLst>
                                </p:cTn>
                              </p:par>
                              <p:par>
                                <p:cTn id="20" presetID="22" presetClass="entr" presetSubtype="8" fill="hold" grpId="0" nodeType="withEffect">
                                  <p:stCondLst>
                                    <p:cond delay="2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2300"/>
                                  </p:stCondLst>
                                  <p:childTnLst>
                                    <p:animScale>
                                      <p:cBhvr>
                                        <p:cTn id="2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4009700" y="2151595"/>
            <a:ext cx="2104615" cy="2104615"/>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4" name="Picture Placeholder 8"/>
          <p:cNvSpPr>
            <a:spLocks noGrp="1"/>
          </p:cNvSpPr>
          <p:nvPr>
            <p:ph type="pic" sz="quarter" idx="13"/>
          </p:nvPr>
        </p:nvSpPr>
        <p:spPr>
          <a:xfrm>
            <a:off x="6398115" y="2151595"/>
            <a:ext cx="2104615" cy="2104615"/>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5"/>
          </p:nvPr>
        </p:nvSpPr>
        <p:spPr>
          <a:xfrm>
            <a:off x="8786530" y="2151595"/>
            <a:ext cx="2104615" cy="2104615"/>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8"/>
          </p:nvPr>
        </p:nvSpPr>
        <p:spPr>
          <a:xfrm>
            <a:off x="1621285" y="2148390"/>
            <a:ext cx="2104615" cy="2104615"/>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6417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8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1800"/>
                                  </p:stCondLst>
                                  <p:childTnLst>
                                    <p:animScale>
                                      <p:cBhvr>
                                        <p:cTn id="9" dur="500" fill="hold"/>
                                        <p:tgtEl>
                                          <p:spTgt spid="5"/>
                                        </p:tgtEl>
                                      </p:cBhvr>
                                      <p:by x="105000" y="105000"/>
                                    </p:animScale>
                                  </p:childTnLst>
                                </p:cTn>
                              </p:par>
                              <p:par>
                                <p:cTn id="10" presetID="22" presetClass="entr" presetSubtype="8" fill="hold" grpId="0" nodeType="withEffect">
                                  <p:stCondLst>
                                    <p:cond delay="11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3"/>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7" grpId="1"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55A12D-11E0-437B-89DE-E19CBD7991A6}"/>
              </a:ext>
            </a:extLst>
          </p:cNvPr>
          <p:cNvSpPr>
            <a:spLocks noGrp="1"/>
          </p:cNvSpPr>
          <p:nvPr>
            <p:ph type="title"/>
          </p:nvPr>
        </p:nvSpPr>
        <p:spPr>
          <a:xfrm>
            <a:off x="1024971" y="1175302"/>
            <a:ext cx="10146612" cy="1647411"/>
          </a:xfrm>
          <a:effectLst>
            <a:outerShdw blurRad="762000" dist="381000" dir="5400000" algn="t" rotWithShape="0">
              <a:prstClr val="black">
                <a:alpha val="30000"/>
              </a:prstClr>
            </a:outerShdw>
          </a:effectLst>
        </p:spPr>
        <p:txBody>
          <a:bodyPr/>
          <a:lstStyle>
            <a:lvl1pPr>
              <a:defRPr sz="12000" b="1" i="0">
                <a:latin typeface="Montserrat Black" charset="0"/>
                <a:ea typeface="Montserrat Black" charset="0"/>
                <a:cs typeface="Montserrat Black" charset="0"/>
              </a:defRPr>
            </a:lvl1pPr>
          </a:lstStyle>
          <a:p>
            <a:r>
              <a:rPr lang="en-US"/>
              <a:t>Click to edit Master title style</a:t>
            </a:r>
            <a:endParaRPr lang="en-US" dirty="0"/>
          </a:p>
        </p:txBody>
      </p:sp>
      <p:sp>
        <p:nvSpPr>
          <p:cNvPr id="7" name="Picture Placeholder 8">
            <a:extLst>
              <a:ext uri="{FF2B5EF4-FFF2-40B4-BE49-F238E27FC236}">
                <a16:creationId xmlns:a16="http://schemas.microsoft.com/office/drawing/2014/main" id="{7A624F98-6334-4710-B5FE-8EC9CCAE031C}"/>
              </a:ext>
            </a:extLst>
          </p:cNvPr>
          <p:cNvSpPr>
            <a:spLocks noGrp="1"/>
          </p:cNvSpPr>
          <p:nvPr>
            <p:ph type="pic" sz="quarter" idx="15"/>
          </p:nvPr>
        </p:nvSpPr>
        <p:spPr>
          <a:xfrm>
            <a:off x="6096001" y="-30480"/>
            <a:ext cx="608584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23855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6" presetClass="emph" presetSubtype="0" accel="50000" decel="50000" autoRev="1" fill="hold" grpId="1" nodeType="withEffect">
                                  <p:stCondLst>
                                    <p:cond delay="500"/>
                                  </p:stCondLst>
                                  <p:childTnLst>
                                    <p:animScale>
                                      <p:cBhvr>
                                        <p:cTn id="13"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Lst>
  </p:timing>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2027300" y="1125538"/>
            <a:ext cx="2303462"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4" name="Picture Placeholder 8">
            <a:extLst>
              <a:ext uri="{FF2B5EF4-FFF2-40B4-BE49-F238E27FC236}">
                <a16:creationId xmlns:a16="http://schemas.microsoft.com/office/drawing/2014/main" id="{2E1553D6-1DEC-4C3C-9DE1-9BDD1DD62804}"/>
              </a:ext>
            </a:extLst>
          </p:cNvPr>
          <p:cNvSpPr>
            <a:spLocks noGrp="1"/>
          </p:cNvSpPr>
          <p:nvPr>
            <p:ph type="pic" sz="quarter" idx="31"/>
          </p:nvPr>
        </p:nvSpPr>
        <p:spPr>
          <a:xfrm>
            <a:off x="2027300" y="3575957"/>
            <a:ext cx="2830450"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a:extLst>
              <a:ext uri="{FF2B5EF4-FFF2-40B4-BE49-F238E27FC236}">
                <a16:creationId xmlns:a16="http://schemas.microsoft.com/office/drawing/2014/main" id="{607B0349-B996-4D43-A51A-890FFA32862D}"/>
              </a:ext>
            </a:extLst>
          </p:cNvPr>
          <p:cNvSpPr>
            <a:spLocks noGrp="1"/>
          </p:cNvSpPr>
          <p:nvPr>
            <p:ph type="pic" sz="quarter" idx="33"/>
          </p:nvPr>
        </p:nvSpPr>
        <p:spPr>
          <a:xfrm>
            <a:off x="8342374" y="3575957"/>
            <a:ext cx="2830450"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6909542" y="1125538"/>
            <a:ext cx="4263283"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a:extLst>
              <a:ext uri="{FF2B5EF4-FFF2-40B4-BE49-F238E27FC236}">
                <a16:creationId xmlns:a16="http://schemas.microsoft.com/office/drawing/2014/main" id="{9189B9FD-5B0C-4540-9969-CDE20BD730F3}"/>
              </a:ext>
            </a:extLst>
          </p:cNvPr>
          <p:cNvSpPr>
            <a:spLocks noGrp="1"/>
          </p:cNvSpPr>
          <p:nvPr>
            <p:ph type="pic" sz="quarter" idx="35"/>
          </p:nvPr>
        </p:nvSpPr>
        <p:spPr>
          <a:xfrm>
            <a:off x="5007263" y="3575957"/>
            <a:ext cx="3185597"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7817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7"/>
                                        </p:tgtEl>
                                      </p:cBhvr>
                                      <p:by x="105000" y="105000"/>
                                    </p:animScale>
                                  </p:childTnLst>
                                </p:cTn>
                              </p:par>
                              <p:par>
                                <p:cTn id="15" presetID="22" presetClass="entr" presetSubtype="8" fill="hold" grpId="0" nodeType="withEffect">
                                  <p:stCondLst>
                                    <p:cond delay="13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p:stCondLst>
                                    <p:cond delay="1300"/>
                                  </p:stCondLst>
                                  <p:childTnLst>
                                    <p:animScale>
                                      <p:cBhvr>
                                        <p:cTn id="19" dur="500" fill="hold"/>
                                        <p:tgtEl>
                                          <p:spTgt spid="4"/>
                                        </p:tgtEl>
                                      </p:cBhvr>
                                      <p:by x="105000" y="105000"/>
                                    </p:animScale>
                                  </p:childTnLst>
                                </p:cTn>
                              </p:par>
                              <p:par>
                                <p:cTn id="20" presetID="22" presetClass="entr" presetSubtype="8" fill="hold" grpId="0" nodeType="withEffect">
                                  <p:stCondLst>
                                    <p:cond delay="17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700"/>
                                  </p:stCondLst>
                                  <p:childTnLst>
                                    <p:animScale>
                                      <p:cBhvr>
                                        <p:cTn id="24" dur="500" fill="hold"/>
                                        <p:tgtEl>
                                          <p:spTgt spid="8"/>
                                        </p:tgtEl>
                                      </p:cBhvr>
                                      <p:by x="105000" y="105000"/>
                                    </p:animScale>
                                  </p:childTnLst>
                                </p:cTn>
                              </p:par>
                              <p:par>
                                <p:cTn id="25" presetID="22" presetClass="entr" presetSubtype="8" fill="hold" grpId="0" nodeType="withEffect">
                                  <p:stCondLst>
                                    <p:cond delay="21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6" presetClass="emph" presetSubtype="0" accel="50000" decel="50000" autoRev="1" fill="hold" grpId="1" nodeType="withEffect">
                                  <p:stCondLst>
                                    <p:cond delay="2100"/>
                                  </p:stCondLst>
                                  <p:childTnLst>
                                    <p:animScale>
                                      <p:cBhvr>
                                        <p:cTn id="2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spTree>
    <p:extLst>
      <p:ext uri="{BB962C8B-B14F-4D97-AF65-F5344CB8AC3E}">
        <p14:creationId xmlns:p14="http://schemas.microsoft.com/office/powerpoint/2010/main" val="32044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5" y="946703"/>
            <a:ext cx="4067176" cy="1308996"/>
          </a:xfrm>
        </p:spPr>
        <p:txBody>
          <a:bodyPr/>
          <a:lstStyle/>
          <a:p>
            <a:r>
              <a:rPr lang="en-US"/>
              <a:t>Click to edit Master title style</a:t>
            </a:r>
            <a:endParaRPr lang="en-US" dirty="0"/>
          </a:p>
        </p:txBody>
      </p:sp>
      <p:sp>
        <p:nvSpPr>
          <p:cNvPr id="3" name="Picture Placeholder 8">
            <a:extLst>
              <a:ext uri="{FF2B5EF4-FFF2-40B4-BE49-F238E27FC236}">
                <a16:creationId xmlns:a16="http://schemas.microsoft.com/office/drawing/2014/main" id="{9A2D4F83-68C8-465D-BCB1-63895E68719D}"/>
              </a:ext>
            </a:extLst>
          </p:cNvPr>
          <p:cNvSpPr>
            <a:spLocks noGrp="1"/>
          </p:cNvSpPr>
          <p:nvPr>
            <p:ph type="pic" sz="quarter" idx="12"/>
          </p:nvPr>
        </p:nvSpPr>
        <p:spPr>
          <a:xfrm>
            <a:off x="2134609" y="2255699"/>
            <a:ext cx="3066041" cy="2649676"/>
          </a:xfrm>
          <a:prstGeom prst="rect">
            <a:avLst/>
          </a:prstGeom>
          <a:no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a:extLst>
              <a:ext uri="{FF2B5EF4-FFF2-40B4-BE49-F238E27FC236}">
                <a16:creationId xmlns:a16="http://schemas.microsoft.com/office/drawing/2014/main" id="{5440E674-1A0B-430C-B383-4782F9DF470B}"/>
              </a:ext>
            </a:extLst>
          </p:cNvPr>
          <p:cNvSpPr>
            <a:spLocks noGrp="1"/>
          </p:cNvSpPr>
          <p:nvPr>
            <p:ph type="pic" sz="quarter" idx="13"/>
          </p:nvPr>
        </p:nvSpPr>
        <p:spPr>
          <a:xfrm>
            <a:off x="5438424" y="2255699"/>
            <a:ext cx="3066041" cy="2649676"/>
          </a:xfrm>
          <a:prstGeom prst="rect">
            <a:avLst/>
          </a:prstGeom>
          <a:no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0" name="Picture Placeholder 8">
            <a:extLst>
              <a:ext uri="{FF2B5EF4-FFF2-40B4-BE49-F238E27FC236}">
                <a16:creationId xmlns:a16="http://schemas.microsoft.com/office/drawing/2014/main" id="{EEA63802-8122-40EB-8337-F62BAEE0B391}"/>
              </a:ext>
            </a:extLst>
          </p:cNvPr>
          <p:cNvSpPr>
            <a:spLocks noGrp="1"/>
          </p:cNvSpPr>
          <p:nvPr>
            <p:ph type="pic" sz="quarter" idx="14"/>
          </p:nvPr>
        </p:nvSpPr>
        <p:spPr>
          <a:xfrm>
            <a:off x="8742239" y="2255699"/>
            <a:ext cx="3066041" cy="2649676"/>
          </a:xfrm>
          <a:prstGeom prst="rect">
            <a:avLst/>
          </a:prstGeom>
          <a:no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5518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3"/>
                                        </p:tgtEl>
                                      </p:cBhvr>
                                      <p:by x="105000" y="105000"/>
                                    </p:animScale>
                                  </p:childTnLst>
                                </p:cTn>
                              </p:par>
                              <p:par>
                                <p:cTn id="10" presetID="22" presetClass="entr" presetSubtype="8" fill="hold" grpId="0" nodeType="withEffect" nodePh="1">
                                  <p:stCondLst>
                                    <p:cond delay="50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nodePh="1">
                                  <p:stCondLst>
                                    <p:cond delay="500"/>
                                  </p:stCondLst>
                                  <p:endCondLst>
                                    <p:cond evt="begin" delay="0">
                                      <p:tn val="13"/>
                                    </p:cond>
                                  </p:endCondLst>
                                  <p:childTnLst>
                                    <p:animScale>
                                      <p:cBhvr>
                                        <p:cTn id="14" dur="500" fill="hold"/>
                                        <p:tgtEl>
                                          <p:spTgt spid="9"/>
                                        </p:tgtEl>
                                      </p:cBhvr>
                                      <p:by x="105000" y="105000"/>
                                    </p:animScale>
                                  </p:childTnLst>
                                </p:cTn>
                              </p:par>
                              <p:par>
                                <p:cTn id="15" presetID="22" presetClass="entr" presetSubtype="8" fill="hold" grpId="0" nodeType="withEffect" nodePh="1">
                                  <p:stCondLst>
                                    <p:cond delay="90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nodePh="1">
                                  <p:stCondLst>
                                    <p:cond delay="900"/>
                                  </p:stCondLst>
                                  <p:endCondLst>
                                    <p:cond evt="begin" delay="0">
                                      <p:tn val="18"/>
                                    </p:cond>
                                  </p:endCondLst>
                                  <p:childTnLst>
                                    <p:animScale>
                                      <p:cBhvr>
                                        <p:cTn id="1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0" grpId="0"/>
      <p:bldP spid="10" grpId="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19B21D2-43BF-44BE-8F5F-2A5834A9A253}"/>
              </a:ext>
            </a:extLst>
          </p:cNvPr>
          <p:cNvSpPr>
            <a:spLocks noGrp="1"/>
          </p:cNvSpPr>
          <p:nvPr>
            <p:ph type="pic" sz="quarter" idx="30"/>
          </p:nvPr>
        </p:nvSpPr>
        <p:spPr>
          <a:xfrm>
            <a:off x="6095999" y="3429000"/>
            <a:ext cx="5076825"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4" name="Picture Placeholder 8">
            <a:extLst>
              <a:ext uri="{FF2B5EF4-FFF2-40B4-BE49-F238E27FC236}">
                <a16:creationId xmlns:a16="http://schemas.microsoft.com/office/drawing/2014/main" id="{69792BF1-2F1C-4104-963B-7CBA016ED877}"/>
              </a:ext>
            </a:extLst>
          </p:cNvPr>
          <p:cNvSpPr>
            <a:spLocks noGrp="1"/>
          </p:cNvSpPr>
          <p:nvPr>
            <p:ph type="pic" sz="quarter" idx="31"/>
          </p:nvPr>
        </p:nvSpPr>
        <p:spPr>
          <a:xfrm>
            <a:off x="2027238" y="0"/>
            <a:ext cx="4068761"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70422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4"/>
                                        </p:tgtEl>
                                      </p:cBhvr>
                                      <p:by x="105000" y="105000"/>
                                    </p:animScale>
                                  </p:childTnLst>
                                </p:cTn>
                              </p:par>
                              <p:par>
                                <p:cTn id="10" presetID="22" presetClass="entr" presetSubtype="8"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20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4" name="Picture Placeholder 8">
            <a:extLst>
              <a:ext uri="{FF2B5EF4-FFF2-40B4-BE49-F238E27FC236}">
                <a16:creationId xmlns:a16="http://schemas.microsoft.com/office/drawing/2014/main" id="{B6F0C670-BB95-47F5-BB08-C913FD10E415}"/>
              </a:ext>
            </a:extLst>
          </p:cNvPr>
          <p:cNvSpPr>
            <a:spLocks noGrp="1"/>
          </p:cNvSpPr>
          <p:nvPr>
            <p:ph type="pic" sz="quarter" idx="31"/>
          </p:nvPr>
        </p:nvSpPr>
        <p:spPr>
          <a:xfrm>
            <a:off x="3035301" y="3429000"/>
            <a:ext cx="30607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7431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2210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016000" y="342900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p:spPr>
        <p:txBody>
          <a:bodyPr/>
          <a:lstStyle/>
          <a:p>
            <a:r>
              <a:rPr lang="en-US"/>
              <a:t>Click to edit Master title style</a:t>
            </a:r>
          </a:p>
        </p:txBody>
      </p:sp>
    </p:spTree>
    <p:extLst>
      <p:ext uri="{BB962C8B-B14F-4D97-AF65-F5344CB8AC3E}">
        <p14:creationId xmlns:p14="http://schemas.microsoft.com/office/powerpoint/2010/main" val="10525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3035299" y="3429000"/>
            <a:ext cx="3060699" cy="3428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p:nvPr>
        </p:nvSpPr>
        <p:spPr>
          <a:xfrm>
            <a:off x="3035299" y="1"/>
            <a:ext cx="3060699" cy="3428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9155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3035299" y="3429001"/>
            <a:ext cx="3060699"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p:spPr>
        <p:txBody>
          <a:bodyPr/>
          <a:lstStyle/>
          <a:p>
            <a:r>
              <a:rPr lang="en-US"/>
              <a:t>Click to edit Master title style</a:t>
            </a:r>
          </a:p>
        </p:txBody>
      </p:sp>
      <p:sp>
        <p:nvSpPr>
          <p:cNvPr id="7" name="Picture Placeholder 8">
            <a:extLst>
              <a:ext uri="{FF2B5EF4-FFF2-40B4-BE49-F238E27FC236}">
                <a16:creationId xmlns:a16="http://schemas.microsoft.com/office/drawing/2014/main" id="{1E8C037D-10CD-4E7B-AFB3-740A96BB6DA8}"/>
              </a:ext>
            </a:extLst>
          </p:cNvPr>
          <p:cNvSpPr>
            <a:spLocks noGrp="1"/>
          </p:cNvSpPr>
          <p:nvPr>
            <p:ph type="pic" sz="quarter" idx="14"/>
          </p:nvPr>
        </p:nvSpPr>
        <p:spPr>
          <a:xfrm>
            <a:off x="6096002" y="3429001"/>
            <a:ext cx="3060699"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a:extLst>
              <a:ext uri="{FF2B5EF4-FFF2-40B4-BE49-F238E27FC236}">
                <a16:creationId xmlns:a16="http://schemas.microsoft.com/office/drawing/2014/main" id="{37B1B9FC-2CA4-43C9-910F-D007298A6072}"/>
              </a:ext>
            </a:extLst>
          </p:cNvPr>
          <p:cNvSpPr>
            <a:spLocks noGrp="1"/>
          </p:cNvSpPr>
          <p:nvPr>
            <p:ph type="pic" sz="quarter" idx="15"/>
          </p:nvPr>
        </p:nvSpPr>
        <p:spPr>
          <a:xfrm>
            <a:off x="9150537" y="3429001"/>
            <a:ext cx="3041463"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8548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7"/>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11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3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2028825" y="946702"/>
            <a:ext cx="4067176" cy="1249845"/>
          </a:xfrm>
        </p:spPr>
        <p:txBody>
          <a:bodyPr/>
          <a:lstStyle/>
          <a:p>
            <a:r>
              <a:rPr lang="en-US"/>
              <a:t>Click to edit Master title style</a:t>
            </a:r>
          </a:p>
        </p:txBody>
      </p:sp>
      <p:sp>
        <p:nvSpPr>
          <p:cNvPr id="5" name="Picture Placeholder 8">
            <a:extLst>
              <a:ext uri="{FF2B5EF4-FFF2-40B4-BE49-F238E27FC236}">
                <a16:creationId xmlns:a16="http://schemas.microsoft.com/office/drawing/2014/main" id="{788C9193-BDF6-4DE1-9ED4-38411138F1AD}"/>
              </a:ext>
            </a:extLst>
          </p:cNvPr>
          <p:cNvSpPr>
            <a:spLocks noGrp="1"/>
          </p:cNvSpPr>
          <p:nvPr>
            <p:ph type="pic" sz="quarter" idx="14"/>
          </p:nvPr>
        </p:nvSpPr>
        <p:spPr>
          <a:xfrm>
            <a:off x="3261360" y="2286000"/>
            <a:ext cx="2032000" cy="28651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a:extLst>
              <a:ext uri="{FF2B5EF4-FFF2-40B4-BE49-F238E27FC236}">
                <a16:creationId xmlns:a16="http://schemas.microsoft.com/office/drawing/2014/main" id="{A6EE583F-29D2-460B-8A76-5C1CF6AAD8D4}"/>
              </a:ext>
            </a:extLst>
          </p:cNvPr>
          <p:cNvSpPr>
            <a:spLocks noGrp="1"/>
          </p:cNvSpPr>
          <p:nvPr>
            <p:ph type="pic" sz="quarter" idx="13"/>
          </p:nvPr>
        </p:nvSpPr>
        <p:spPr>
          <a:xfrm>
            <a:off x="550989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a:extLst>
              <a:ext uri="{FF2B5EF4-FFF2-40B4-BE49-F238E27FC236}">
                <a16:creationId xmlns:a16="http://schemas.microsoft.com/office/drawing/2014/main" id="{844A2C62-9436-419E-A7D7-0A57C6B9A6AC}"/>
              </a:ext>
            </a:extLst>
          </p:cNvPr>
          <p:cNvSpPr>
            <a:spLocks noGrp="1"/>
          </p:cNvSpPr>
          <p:nvPr>
            <p:ph type="pic" sz="quarter" idx="16"/>
          </p:nvPr>
        </p:nvSpPr>
        <p:spPr>
          <a:xfrm>
            <a:off x="775843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a:extLst>
              <a:ext uri="{FF2B5EF4-FFF2-40B4-BE49-F238E27FC236}">
                <a16:creationId xmlns:a16="http://schemas.microsoft.com/office/drawing/2014/main" id="{0F24C80C-0839-4F9E-AAD4-AB7773C5048C}"/>
              </a:ext>
            </a:extLst>
          </p:cNvPr>
          <p:cNvSpPr>
            <a:spLocks noGrp="1"/>
          </p:cNvSpPr>
          <p:nvPr>
            <p:ph type="pic" sz="quarter" idx="18"/>
          </p:nvPr>
        </p:nvSpPr>
        <p:spPr>
          <a:xfrm>
            <a:off x="101282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3384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8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800"/>
                                  </p:stCondLst>
                                  <p:childTnLst>
                                    <p:animScale>
                                      <p:cBhvr>
                                        <p:cTn id="14" dur="500" fill="hold"/>
                                        <p:tgtEl>
                                          <p:spTgt spid="7"/>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6"/>
                                        </p:tgtEl>
                                      </p:cBhvr>
                                      <p:by x="105000" y="105000"/>
                                    </p:animScale>
                                  </p:childTnLst>
                                </p:cTn>
                              </p:par>
                              <p:par>
                                <p:cTn id="20" presetID="22" presetClass="entr" presetSubtype="8"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6" presetClass="emph" presetSubtype="0" accel="50000" decel="50000" autoRev="1" fill="hold" grpId="1" nodeType="withEffect">
                                  <p:stCondLst>
                                    <p:cond delay="200"/>
                                  </p:stCondLst>
                                  <p:childTnLst>
                                    <p:animScale>
                                      <p:cBhvr>
                                        <p:cTn id="24" dur="500" fill="hold"/>
                                        <p:tgtEl>
                                          <p:spTgt spid="5"/>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6" presetClass="emph" presetSubtype="0" accel="50000" decel="50000" autoRev="1" fill="hold" grpId="1" nodeType="withEffect">
                                  <p:stCondLst>
                                    <p:cond delay="0"/>
                                  </p:stCondLst>
                                  <p:childTnLst>
                                    <p:animScale>
                                      <p:cBhvr>
                                        <p:cTn id="2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64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A8410C6-F7D0-4A6A-908F-82E314813103}"/>
              </a:ext>
            </a:extLst>
          </p:cNvPr>
          <p:cNvSpPr>
            <a:spLocks noGrp="1"/>
          </p:cNvSpPr>
          <p:nvPr>
            <p:ph type="pic" sz="quarter" idx="25"/>
          </p:nvPr>
        </p:nvSpPr>
        <p:spPr>
          <a:xfrm>
            <a:off x="0"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 name="Picture Placeholder 8">
            <a:extLst>
              <a:ext uri="{FF2B5EF4-FFF2-40B4-BE49-F238E27FC236}">
                <a16:creationId xmlns:a16="http://schemas.microsoft.com/office/drawing/2014/main" id="{6F65C1D3-C5F1-475F-9985-D4E771EE8DE3}"/>
              </a:ext>
            </a:extLst>
          </p:cNvPr>
          <p:cNvSpPr>
            <a:spLocks noGrp="1"/>
          </p:cNvSpPr>
          <p:nvPr>
            <p:ph type="pic" sz="quarter" idx="26"/>
          </p:nvPr>
        </p:nvSpPr>
        <p:spPr>
          <a:xfrm>
            <a:off x="2028916"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4" name="Picture Placeholder 8">
            <a:extLst>
              <a:ext uri="{FF2B5EF4-FFF2-40B4-BE49-F238E27FC236}">
                <a16:creationId xmlns:a16="http://schemas.microsoft.com/office/drawing/2014/main" id="{1961B85C-7D05-4DFE-9B44-B1E97C16F427}"/>
              </a:ext>
            </a:extLst>
          </p:cNvPr>
          <p:cNvSpPr>
            <a:spLocks noGrp="1"/>
          </p:cNvSpPr>
          <p:nvPr>
            <p:ph type="pic" sz="quarter" idx="27"/>
          </p:nvPr>
        </p:nvSpPr>
        <p:spPr>
          <a:xfrm>
            <a:off x="4057832" y="4514850"/>
            <a:ext cx="2047422"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a:extLst>
              <a:ext uri="{FF2B5EF4-FFF2-40B4-BE49-F238E27FC236}">
                <a16:creationId xmlns:a16="http://schemas.microsoft.com/office/drawing/2014/main" id="{BC8E1A08-2897-4811-807B-2D66F0C66E9A}"/>
              </a:ext>
            </a:extLst>
          </p:cNvPr>
          <p:cNvSpPr>
            <a:spLocks noGrp="1"/>
          </p:cNvSpPr>
          <p:nvPr>
            <p:ph type="pic" sz="quarter" idx="28"/>
          </p:nvPr>
        </p:nvSpPr>
        <p:spPr>
          <a:xfrm>
            <a:off x="610525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a:extLst>
              <a:ext uri="{FF2B5EF4-FFF2-40B4-BE49-F238E27FC236}">
                <a16:creationId xmlns:a16="http://schemas.microsoft.com/office/drawing/2014/main" id="{AD1AF7EC-2C3A-4A7F-B12A-F862DCEEFEB4}"/>
              </a:ext>
            </a:extLst>
          </p:cNvPr>
          <p:cNvSpPr>
            <a:spLocks noGrp="1"/>
          </p:cNvSpPr>
          <p:nvPr>
            <p:ph type="pic" sz="quarter" idx="29"/>
          </p:nvPr>
        </p:nvSpPr>
        <p:spPr>
          <a:xfrm>
            <a:off x="8134168"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8" name="Picture Placeholder 8">
            <a:extLst>
              <a:ext uri="{FF2B5EF4-FFF2-40B4-BE49-F238E27FC236}">
                <a16:creationId xmlns:a16="http://schemas.microsoft.com/office/drawing/2014/main" id="{0EBE85F6-16B4-4B57-B90E-945A284A7C0F}"/>
              </a:ext>
            </a:extLst>
          </p:cNvPr>
          <p:cNvSpPr>
            <a:spLocks noGrp="1"/>
          </p:cNvSpPr>
          <p:nvPr>
            <p:ph type="pic" sz="quarter" idx="30"/>
          </p:nvPr>
        </p:nvSpPr>
        <p:spPr>
          <a:xfrm>
            <a:off x="1016308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5" name="Picture Placeholder 8">
            <a:extLst>
              <a:ext uri="{FF2B5EF4-FFF2-40B4-BE49-F238E27FC236}">
                <a16:creationId xmlns:a16="http://schemas.microsoft.com/office/drawing/2014/main" id="{377B1D1F-A8B8-4547-8D86-0E327F1D7106}"/>
              </a:ext>
            </a:extLst>
          </p:cNvPr>
          <p:cNvSpPr>
            <a:spLocks noGrp="1"/>
          </p:cNvSpPr>
          <p:nvPr>
            <p:ph type="pic" sz="quarter" idx="37"/>
          </p:nvPr>
        </p:nvSpPr>
        <p:spPr>
          <a:xfrm>
            <a:off x="0"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6" name="Picture Placeholder 8">
            <a:extLst>
              <a:ext uri="{FF2B5EF4-FFF2-40B4-BE49-F238E27FC236}">
                <a16:creationId xmlns:a16="http://schemas.microsoft.com/office/drawing/2014/main" id="{22A6D38C-3F7A-499E-B48F-B4C18D39A5CF}"/>
              </a:ext>
            </a:extLst>
          </p:cNvPr>
          <p:cNvSpPr>
            <a:spLocks noGrp="1"/>
          </p:cNvSpPr>
          <p:nvPr>
            <p:ph type="pic" sz="quarter" idx="38"/>
          </p:nvPr>
        </p:nvSpPr>
        <p:spPr>
          <a:xfrm>
            <a:off x="2028916"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7" name="Picture Placeholder 8">
            <a:extLst>
              <a:ext uri="{FF2B5EF4-FFF2-40B4-BE49-F238E27FC236}">
                <a16:creationId xmlns:a16="http://schemas.microsoft.com/office/drawing/2014/main" id="{3CF32EEB-89E4-4BF0-AFA7-8A0F21FC04A4}"/>
              </a:ext>
            </a:extLst>
          </p:cNvPr>
          <p:cNvSpPr>
            <a:spLocks noGrp="1"/>
          </p:cNvSpPr>
          <p:nvPr>
            <p:ph type="pic" sz="quarter" idx="39"/>
          </p:nvPr>
        </p:nvSpPr>
        <p:spPr>
          <a:xfrm>
            <a:off x="4057832" y="-1"/>
            <a:ext cx="2047422"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8" name="Picture Placeholder 8">
            <a:extLst>
              <a:ext uri="{FF2B5EF4-FFF2-40B4-BE49-F238E27FC236}">
                <a16:creationId xmlns:a16="http://schemas.microsoft.com/office/drawing/2014/main" id="{9FF473FA-A0CF-4074-B871-279422A5CFC8}"/>
              </a:ext>
            </a:extLst>
          </p:cNvPr>
          <p:cNvSpPr>
            <a:spLocks noGrp="1"/>
          </p:cNvSpPr>
          <p:nvPr>
            <p:ph type="pic" sz="quarter" idx="40"/>
          </p:nvPr>
        </p:nvSpPr>
        <p:spPr>
          <a:xfrm>
            <a:off x="610525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9" name="Picture Placeholder 8">
            <a:extLst>
              <a:ext uri="{FF2B5EF4-FFF2-40B4-BE49-F238E27FC236}">
                <a16:creationId xmlns:a16="http://schemas.microsoft.com/office/drawing/2014/main" id="{927F7A49-7D92-470B-B141-3A330676AE27}"/>
              </a:ext>
            </a:extLst>
          </p:cNvPr>
          <p:cNvSpPr>
            <a:spLocks noGrp="1"/>
          </p:cNvSpPr>
          <p:nvPr>
            <p:ph type="pic" sz="quarter" idx="41"/>
          </p:nvPr>
        </p:nvSpPr>
        <p:spPr>
          <a:xfrm>
            <a:off x="8134168"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0" name="Picture Placeholder 8">
            <a:extLst>
              <a:ext uri="{FF2B5EF4-FFF2-40B4-BE49-F238E27FC236}">
                <a16:creationId xmlns:a16="http://schemas.microsoft.com/office/drawing/2014/main" id="{2DEBC4AD-6AC9-43D0-90F7-79D693252BE5}"/>
              </a:ext>
            </a:extLst>
          </p:cNvPr>
          <p:cNvSpPr>
            <a:spLocks noGrp="1"/>
          </p:cNvSpPr>
          <p:nvPr>
            <p:ph type="pic" sz="quarter" idx="42"/>
          </p:nvPr>
        </p:nvSpPr>
        <p:spPr>
          <a:xfrm>
            <a:off x="1016308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1" name="Picture Placeholder 8">
            <a:extLst>
              <a:ext uri="{FF2B5EF4-FFF2-40B4-BE49-F238E27FC236}">
                <a16:creationId xmlns:a16="http://schemas.microsoft.com/office/drawing/2014/main" id="{41C1BAB6-D060-42B0-BB06-60ED243F3D63}"/>
              </a:ext>
            </a:extLst>
          </p:cNvPr>
          <p:cNvSpPr>
            <a:spLocks noGrp="1"/>
          </p:cNvSpPr>
          <p:nvPr>
            <p:ph type="pic" sz="quarter" idx="43"/>
          </p:nvPr>
        </p:nvSpPr>
        <p:spPr>
          <a:xfrm>
            <a:off x="0"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4" name="Picture Placeholder 8">
            <a:extLst>
              <a:ext uri="{FF2B5EF4-FFF2-40B4-BE49-F238E27FC236}">
                <a16:creationId xmlns:a16="http://schemas.microsoft.com/office/drawing/2014/main" id="{A8F51325-BF73-4DDA-8C00-AE6C8396935A}"/>
              </a:ext>
            </a:extLst>
          </p:cNvPr>
          <p:cNvSpPr>
            <a:spLocks noGrp="1"/>
          </p:cNvSpPr>
          <p:nvPr>
            <p:ph type="pic" sz="quarter" idx="46"/>
          </p:nvPr>
        </p:nvSpPr>
        <p:spPr>
          <a:xfrm>
            <a:off x="610525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5" name="Picture Placeholder 8">
            <a:extLst>
              <a:ext uri="{FF2B5EF4-FFF2-40B4-BE49-F238E27FC236}">
                <a16:creationId xmlns:a16="http://schemas.microsoft.com/office/drawing/2014/main" id="{147C14B7-0220-4E03-A172-1C0AEF957C68}"/>
              </a:ext>
            </a:extLst>
          </p:cNvPr>
          <p:cNvSpPr>
            <a:spLocks noGrp="1"/>
          </p:cNvSpPr>
          <p:nvPr>
            <p:ph type="pic" sz="quarter" idx="47"/>
          </p:nvPr>
        </p:nvSpPr>
        <p:spPr>
          <a:xfrm>
            <a:off x="8134168"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6" name="Picture Placeholder 8">
            <a:extLst>
              <a:ext uri="{FF2B5EF4-FFF2-40B4-BE49-F238E27FC236}">
                <a16:creationId xmlns:a16="http://schemas.microsoft.com/office/drawing/2014/main" id="{585B5A4D-C0C7-494F-B31E-C85310495CC6}"/>
              </a:ext>
            </a:extLst>
          </p:cNvPr>
          <p:cNvSpPr>
            <a:spLocks noGrp="1"/>
          </p:cNvSpPr>
          <p:nvPr>
            <p:ph type="pic" sz="quarter" idx="48"/>
          </p:nvPr>
        </p:nvSpPr>
        <p:spPr>
          <a:xfrm>
            <a:off x="1016308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6501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2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27"/>
                                        </p:tgtEl>
                                      </p:cBhvr>
                                      <p:by x="105000" y="105000"/>
                                    </p:animScale>
                                  </p:childTnLst>
                                </p:cTn>
                              </p:par>
                              <p:par>
                                <p:cTn id="20" presetID="22" presetClass="entr" presetSubtype="8" fill="hold" grpId="0" nodeType="withEffect">
                                  <p:stCondLst>
                                    <p:cond delay="11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6" presetClass="emph" presetSubtype="0" accel="50000" decel="50000" autoRev="1" fill="hold" grpId="1" nodeType="withEffect">
                                  <p:stCondLst>
                                    <p:cond delay="1100"/>
                                  </p:stCondLst>
                                  <p:childTnLst>
                                    <p:animScale>
                                      <p:cBhvr>
                                        <p:cTn id="24" dur="500" fill="hold"/>
                                        <p:tgtEl>
                                          <p:spTgt spid="28"/>
                                        </p:tgtEl>
                                      </p:cBhvr>
                                      <p:by x="105000" y="105000"/>
                                    </p:animScale>
                                  </p:childTnLst>
                                </p:cTn>
                              </p:par>
                              <p:par>
                                <p:cTn id="25" presetID="22" presetClass="entr" presetSubtype="8" fill="hold" grpId="0" nodeType="withEffect">
                                  <p:stCondLst>
                                    <p:cond delay="14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6" presetClass="emph" presetSubtype="0" accel="50000" decel="50000" autoRev="1" fill="hold" grpId="1" nodeType="withEffect">
                                  <p:stCondLst>
                                    <p:cond delay="1400"/>
                                  </p:stCondLst>
                                  <p:childTnLst>
                                    <p:animScale>
                                      <p:cBhvr>
                                        <p:cTn id="29" dur="500" fill="hold"/>
                                        <p:tgtEl>
                                          <p:spTgt spid="2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3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31"/>
                                        </p:tgtEl>
                                      </p:cBhvr>
                                      <p:by x="105000" y="105000"/>
                                    </p:animScale>
                                  </p:childTnLst>
                                </p:cTn>
                              </p:par>
                              <p:par>
                                <p:cTn id="40" presetID="22" presetClass="entr" presetSubtype="8" fill="hold" grpId="0" nodeType="withEffect">
                                  <p:stCondLst>
                                    <p:cond delay="280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6" presetClass="emph" presetSubtype="0" accel="50000" decel="50000" autoRev="1" fill="hold" grpId="1" nodeType="withEffect">
                                  <p:stCondLst>
                                    <p:cond delay="2800"/>
                                  </p:stCondLst>
                                  <p:childTnLst>
                                    <p:animScale>
                                      <p:cBhvr>
                                        <p:cTn id="44" dur="500" fill="hold"/>
                                        <p:tgtEl>
                                          <p:spTgt spid="34"/>
                                        </p:tgtEl>
                                      </p:cBhvr>
                                      <p:by x="105000" y="105000"/>
                                    </p:animScale>
                                  </p:childTnLst>
                                </p:cTn>
                              </p:par>
                              <p:par>
                                <p:cTn id="45" presetID="22" presetClass="entr" presetSubtype="8" fill="hold" grpId="0" nodeType="withEffect">
                                  <p:stCondLst>
                                    <p:cond delay="310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6" presetClass="emph" presetSubtype="0" accel="50000" decel="50000" autoRev="1" fill="hold" grpId="1" nodeType="withEffect">
                                  <p:stCondLst>
                                    <p:cond delay="3100"/>
                                  </p:stCondLst>
                                  <p:childTnLst>
                                    <p:animScale>
                                      <p:cBhvr>
                                        <p:cTn id="49" dur="500" fill="hold"/>
                                        <p:tgtEl>
                                          <p:spTgt spid="35"/>
                                        </p:tgtEl>
                                      </p:cBhvr>
                                      <p:by x="105000" y="105000"/>
                                    </p:animScale>
                                  </p:childTnLst>
                                </p:cTn>
                              </p:par>
                              <p:par>
                                <p:cTn id="50" presetID="22" presetClass="entr" presetSubtype="8"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6" presetClass="emph" presetSubtype="0" accel="50000" decel="50000" autoRev="1" fill="hold" grpId="1" nodeType="withEffect">
                                  <p:stCondLst>
                                    <p:cond delay="3500"/>
                                  </p:stCondLst>
                                  <p:childTnLst>
                                    <p:animScale>
                                      <p:cBhvr>
                                        <p:cTn id="54" dur="500" fill="hold"/>
                                        <p:tgtEl>
                                          <p:spTgt spid="36"/>
                                        </p:tgtEl>
                                      </p:cBhvr>
                                      <p:by x="105000" y="105000"/>
                                    </p:animScale>
                                  </p:childTnLst>
                                </p:cTn>
                              </p:par>
                              <p:par>
                                <p:cTn id="55" presetID="22" presetClass="entr" presetSubtype="8" fill="hold" grpId="0" nodeType="withEffect">
                                  <p:stCondLst>
                                    <p:cond delay="390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6" presetClass="emph" presetSubtype="0" accel="50000" decel="50000" autoRev="1" fill="hold" grpId="1" nodeType="withEffect">
                                  <p:stCondLst>
                                    <p:cond delay="3900"/>
                                  </p:stCondLst>
                                  <p:childTnLst>
                                    <p:animScale>
                                      <p:cBhvr>
                                        <p:cTn id="59" dur="500" fill="hold"/>
                                        <p:tgtEl>
                                          <p:spTgt spid="2"/>
                                        </p:tgtEl>
                                      </p:cBhvr>
                                      <p:by x="105000" y="105000"/>
                                    </p:animScale>
                                  </p:childTnLst>
                                </p:cTn>
                              </p:par>
                              <p:par>
                                <p:cTn id="60" presetID="22" presetClass="entr" presetSubtype="8" fill="hold" grpId="0" nodeType="withEffect">
                                  <p:stCondLst>
                                    <p:cond delay="43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6" presetClass="emph" presetSubtype="0" accel="50000" decel="50000" autoRev="1" fill="hold" grpId="1" nodeType="withEffect">
                                  <p:stCondLst>
                                    <p:cond delay="4300"/>
                                  </p:stCondLst>
                                  <p:childTnLst>
                                    <p:animScale>
                                      <p:cBhvr>
                                        <p:cTn id="64" dur="500" fill="hold"/>
                                        <p:tgtEl>
                                          <p:spTgt spid="3"/>
                                        </p:tgtEl>
                                      </p:cBhvr>
                                      <p:by x="105000" y="105000"/>
                                    </p:animScale>
                                  </p:childTnLst>
                                </p:cTn>
                              </p:par>
                              <p:par>
                                <p:cTn id="65" presetID="22" presetClass="entr" presetSubtype="8" fill="hold" grpId="0" nodeType="withEffect">
                                  <p:stCondLst>
                                    <p:cond delay="470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par>
                                <p:cTn id="68" presetID="6" presetClass="emph" presetSubtype="0" accel="50000" decel="50000" autoRev="1" fill="hold" grpId="1" nodeType="withEffect">
                                  <p:stCondLst>
                                    <p:cond delay="4700"/>
                                  </p:stCondLst>
                                  <p:childTnLst>
                                    <p:animScale>
                                      <p:cBhvr>
                                        <p:cTn id="69" dur="500" fill="hold"/>
                                        <p:tgtEl>
                                          <p:spTgt spid="4"/>
                                        </p:tgtEl>
                                      </p:cBhvr>
                                      <p:by x="105000" y="105000"/>
                                    </p:animScale>
                                  </p:childTnLst>
                                </p:cTn>
                              </p:par>
                              <p:par>
                                <p:cTn id="70" presetID="22" presetClass="entr" presetSubtype="8" fill="hold" grpId="0" nodeType="withEffect">
                                  <p:stCondLst>
                                    <p:cond delay="500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6" presetClass="emph" presetSubtype="0" accel="50000" decel="50000" autoRev="1" fill="hold" grpId="1" nodeType="withEffect">
                                  <p:stCondLst>
                                    <p:cond delay="5000"/>
                                  </p:stCondLst>
                                  <p:childTnLst>
                                    <p:animScale>
                                      <p:cBhvr>
                                        <p:cTn id="74" dur="500" fill="hold"/>
                                        <p:tgtEl>
                                          <p:spTgt spid="5"/>
                                        </p:tgtEl>
                                      </p:cBhvr>
                                      <p:by x="105000" y="105000"/>
                                    </p:animScale>
                                  </p:childTnLst>
                                </p:cTn>
                              </p:par>
                              <p:par>
                                <p:cTn id="75" presetID="22" presetClass="entr" presetSubtype="8" fill="hold" grpId="0" nodeType="withEffect">
                                  <p:stCondLst>
                                    <p:cond delay="53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6" presetClass="emph" presetSubtype="0" accel="50000" decel="50000" autoRev="1" fill="hold" grpId="1" nodeType="withEffect">
                                  <p:stCondLst>
                                    <p:cond delay="5300"/>
                                  </p:stCondLst>
                                  <p:childTnLst>
                                    <p:animScale>
                                      <p:cBhvr>
                                        <p:cTn id="79" dur="500" fill="hold"/>
                                        <p:tgtEl>
                                          <p:spTgt spid="6"/>
                                        </p:tgtEl>
                                      </p:cBhvr>
                                      <p:by x="105000" y="105000"/>
                                    </p:animScale>
                                  </p:childTnLst>
                                </p:cTn>
                              </p:par>
                              <p:par>
                                <p:cTn id="80" presetID="22" presetClass="entr" presetSubtype="8" fill="hold" grpId="0" nodeType="withEffect">
                                  <p:stCondLst>
                                    <p:cond delay="570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6" presetClass="emph" presetSubtype="0" accel="50000" decel="50000" autoRev="1" fill="hold" grpId="1" nodeType="withEffect">
                                  <p:stCondLst>
                                    <p:cond delay="5700"/>
                                  </p:stCondLst>
                                  <p:childTnLst>
                                    <p:animScale>
                                      <p:cBhvr>
                                        <p:cTn id="8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66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43965D-2EED-4558-9C5F-2742A87CC3A1}"/>
              </a:ext>
            </a:extLst>
          </p:cNvPr>
          <p:cNvPicPr>
            <a:picLocks noChangeAspect="1"/>
          </p:cNvPicPr>
          <p:nvPr userDrawn="1"/>
        </p:nvPicPr>
        <p:blipFill>
          <a:blip r:embed="rId2">
            <a:extLst>
              <a:ext uri="{28A0092B-C50C-407E-A947-70E740481C1C}">
                <a14:useLocalDpi xmlns:a14="http://schemas.microsoft.com/office/drawing/2010/main" val="0"/>
              </a:ext>
            </a:extLst>
          </a:blip>
          <a:srcRect l="37272"/>
          <a:stretch/>
        </p:blipFill>
        <p:spPr>
          <a:xfrm>
            <a:off x="0" y="356459"/>
            <a:ext cx="6096000" cy="6030254"/>
          </a:xfrm>
          <a:custGeom>
            <a:avLst/>
            <a:gdLst>
              <a:gd name="connsiteX0" fmla="*/ 0 w 6096000"/>
              <a:gd name="connsiteY0" fmla="*/ 0 h 6030254"/>
              <a:gd name="connsiteX1" fmla="*/ 6096000 w 6096000"/>
              <a:gd name="connsiteY1" fmla="*/ 0 h 6030254"/>
              <a:gd name="connsiteX2" fmla="*/ 6096000 w 6096000"/>
              <a:gd name="connsiteY2" fmla="*/ 6030254 h 6030254"/>
              <a:gd name="connsiteX3" fmla="*/ 0 w 6096000"/>
              <a:gd name="connsiteY3" fmla="*/ 6030254 h 6030254"/>
            </a:gdLst>
            <a:ahLst/>
            <a:cxnLst>
              <a:cxn ang="0">
                <a:pos x="connsiteX0" y="connsiteY0"/>
              </a:cxn>
              <a:cxn ang="0">
                <a:pos x="connsiteX1" y="connsiteY1"/>
              </a:cxn>
              <a:cxn ang="0">
                <a:pos x="connsiteX2" y="connsiteY2"/>
              </a:cxn>
              <a:cxn ang="0">
                <a:pos x="connsiteX3" y="connsiteY3"/>
              </a:cxn>
            </a:cxnLst>
            <a:rect l="l" t="t" r="r" b="b"/>
            <a:pathLst>
              <a:path w="6096000" h="6030254">
                <a:moveTo>
                  <a:pt x="0" y="0"/>
                </a:moveTo>
                <a:lnTo>
                  <a:pt x="6096000" y="0"/>
                </a:lnTo>
                <a:lnTo>
                  <a:pt x="6096000" y="6030254"/>
                </a:lnTo>
                <a:lnTo>
                  <a:pt x="0" y="6030254"/>
                </a:lnTo>
                <a:close/>
              </a:path>
            </a:pathLst>
          </a:custGeom>
          <a:effectLst/>
        </p:spPr>
      </p:pic>
      <p:sp>
        <p:nvSpPr>
          <p:cNvPr id="10" name="Picture Placeholder 9">
            <a:extLst>
              <a:ext uri="{FF2B5EF4-FFF2-40B4-BE49-F238E27FC236}">
                <a16:creationId xmlns:a16="http://schemas.microsoft.com/office/drawing/2014/main" id="{E5B4DBEF-EA49-4373-9307-A6D10828EB07}"/>
              </a:ext>
            </a:extLst>
          </p:cNvPr>
          <p:cNvSpPr>
            <a:spLocks noGrp="1"/>
          </p:cNvSpPr>
          <p:nvPr>
            <p:ph type="pic" sz="quarter" idx="31"/>
          </p:nvPr>
        </p:nvSpPr>
        <p:spPr>
          <a:xfrm>
            <a:off x="0" y="495301"/>
            <a:ext cx="5356490" cy="5331619"/>
          </a:xfrm>
          <a:custGeom>
            <a:avLst/>
            <a:gdLst>
              <a:gd name="connsiteX0" fmla="*/ 0 w 5356490"/>
              <a:gd name="connsiteY0" fmla="*/ 0 h 5331619"/>
              <a:gd name="connsiteX1" fmla="*/ 5094827 w 5356490"/>
              <a:gd name="connsiteY1" fmla="*/ 0 h 5331619"/>
              <a:gd name="connsiteX2" fmla="*/ 5316008 w 5356490"/>
              <a:gd name="connsiteY2" fmla="*/ 230706 h 5331619"/>
              <a:gd name="connsiteX3" fmla="*/ 5356490 w 5356490"/>
              <a:gd name="connsiteY3" fmla="*/ 5298282 h 5331619"/>
              <a:gd name="connsiteX4" fmla="*/ 5356489 w 5356490"/>
              <a:gd name="connsiteY4" fmla="*/ 5331619 h 5331619"/>
              <a:gd name="connsiteX5" fmla="*/ 0 w 5356490"/>
              <a:gd name="connsiteY5" fmla="*/ 5327006 h 53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6490" h="5331619">
                <a:moveTo>
                  <a:pt x="0" y="0"/>
                </a:moveTo>
                <a:lnTo>
                  <a:pt x="5094827" y="0"/>
                </a:lnTo>
                <a:cubicBezTo>
                  <a:pt x="5231448" y="0"/>
                  <a:pt x="5316008" y="94085"/>
                  <a:pt x="5316008" y="230706"/>
                </a:cubicBezTo>
                <a:lnTo>
                  <a:pt x="5356490" y="5298282"/>
                </a:lnTo>
                <a:cubicBezTo>
                  <a:pt x="5356490" y="5309394"/>
                  <a:pt x="5356489" y="5320507"/>
                  <a:pt x="5356489" y="5331619"/>
                </a:cubicBezTo>
                <a:lnTo>
                  <a:pt x="0" y="5327006"/>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4" name="Title 1">
            <a:extLst>
              <a:ext uri="{FF2B5EF4-FFF2-40B4-BE49-F238E27FC236}">
                <a16:creationId xmlns:a16="http://schemas.microsoft.com/office/drawing/2014/main" id="{CC6BA975-C896-4552-88A8-93ADDB39993C}"/>
              </a:ext>
            </a:extLst>
          </p:cNvPr>
          <p:cNvSpPr>
            <a:spLocks noGrp="1"/>
          </p:cNvSpPr>
          <p:nvPr>
            <p:ph type="title"/>
          </p:nvPr>
        </p:nvSpPr>
        <p:spPr>
          <a:xfrm>
            <a:off x="7101840" y="946702"/>
            <a:ext cx="4079681" cy="1249845"/>
          </a:xfrm>
        </p:spPr>
        <p:txBody>
          <a:bodyPr/>
          <a:lstStyle/>
          <a:p>
            <a:r>
              <a:rPr lang="en-US"/>
              <a:t>Click to edit Master title style</a:t>
            </a:r>
          </a:p>
        </p:txBody>
      </p:sp>
    </p:spTree>
    <p:extLst>
      <p:ext uri="{BB962C8B-B14F-4D97-AF65-F5344CB8AC3E}">
        <p14:creationId xmlns:p14="http://schemas.microsoft.com/office/powerpoint/2010/main" val="2159206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5DB18CED-5540-4245-861E-E6D78AE0A9D7}"/>
              </a:ext>
            </a:extLst>
          </p:cNvPr>
          <p:cNvSpPr>
            <a:spLocks noGrp="1"/>
          </p:cNvSpPr>
          <p:nvPr>
            <p:ph type="pic" sz="quarter" idx="27"/>
          </p:nvPr>
        </p:nvSpPr>
        <p:spPr>
          <a:xfrm rot="19307849">
            <a:off x="7597951" y="2463457"/>
            <a:ext cx="1917131" cy="4834932"/>
          </a:xfrm>
          <a:custGeom>
            <a:avLst/>
            <a:gdLst>
              <a:gd name="connsiteX0" fmla="*/ 0 w 2047422"/>
              <a:gd name="connsiteY0" fmla="*/ 0 h 2343150"/>
              <a:gd name="connsiteX1" fmla="*/ 2047422 w 2047422"/>
              <a:gd name="connsiteY1" fmla="*/ 0 h 2343150"/>
              <a:gd name="connsiteX2" fmla="*/ 2047422 w 2047422"/>
              <a:gd name="connsiteY2" fmla="*/ 2343150 h 2343150"/>
              <a:gd name="connsiteX3" fmla="*/ 0 w 2047422"/>
              <a:gd name="connsiteY3" fmla="*/ 2343150 h 2343150"/>
              <a:gd name="connsiteX4" fmla="*/ 0 w 2047422"/>
              <a:gd name="connsiteY4" fmla="*/ 0 h 2343150"/>
              <a:gd name="connsiteX0" fmla="*/ 0 w 2047422"/>
              <a:gd name="connsiteY0" fmla="*/ 522147 h 2865297"/>
              <a:gd name="connsiteX1" fmla="*/ 2036254 w 2047422"/>
              <a:gd name="connsiteY1" fmla="*/ 0 h 2865297"/>
              <a:gd name="connsiteX2" fmla="*/ 2047422 w 2047422"/>
              <a:gd name="connsiteY2" fmla="*/ 2865297 h 2865297"/>
              <a:gd name="connsiteX3" fmla="*/ 0 w 2047422"/>
              <a:gd name="connsiteY3" fmla="*/ 2865297 h 2865297"/>
              <a:gd name="connsiteX4" fmla="*/ 0 w 2047422"/>
              <a:gd name="connsiteY4" fmla="*/ 522147 h 2865297"/>
              <a:gd name="connsiteX0" fmla="*/ 0 w 2047422"/>
              <a:gd name="connsiteY0" fmla="*/ 529524 h 2872674"/>
              <a:gd name="connsiteX1" fmla="*/ 2036254 w 2047422"/>
              <a:gd name="connsiteY1" fmla="*/ 7377 h 2872674"/>
              <a:gd name="connsiteX2" fmla="*/ 2047422 w 2047422"/>
              <a:gd name="connsiteY2" fmla="*/ 2872674 h 2872674"/>
              <a:gd name="connsiteX3" fmla="*/ 0 w 2047422"/>
              <a:gd name="connsiteY3" fmla="*/ 2872674 h 2872674"/>
              <a:gd name="connsiteX4" fmla="*/ 0 w 2047422"/>
              <a:gd name="connsiteY4" fmla="*/ 529524 h 2872674"/>
              <a:gd name="connsiteX0" fmla="*/ 143233 w 2047422"/>
              <a:gd name="connsiteY0" fmla="*/ 243575 h 2884689"/>
              <a:gd name="connsiteX1" fmla="*/ 2036254 w 2047422"/>
              <a:gd name="connsiteY1" fmla="*/ 19392 h 2884689"/>
              <a:gd name="connsiteX2" fmla="*/ 2047422 w 2047422"/>
              <a:gd name="connsiteY2" fmla="*/ 2884689 h 2884689"/>
              <a:gd name="connsiteX3" fmla="*/ 0 w 2047422"/>
              <a:gd name="connsiteY3" fmla="*/ 2884689 h 2884689"/>
              <a:gd name="connsiteX4" fmla="*/ 143233 w 2047422"/>
              <a:gd name="connsiteY4" fmla="*/ 243575 h 2884689"/>
              <a:gd name="connsiteX0" fmla="*/ 143233 w 2047422"/>
              <a:gd name="connsiteY0" fmla="*/ 236413 h 2877527"/>
              <a:gd name="connsiteX1" fmla="*/ 2036254 w 2047422"/>
              <a:gd name="connsiteY1" fmla="*/ 12230 h 2877527"/>
              <a:gd name="connsiteX2" fmla="*/ 2047422 w 2047422"/>
              <a:gd name="connsiteY2" fmla="*/ 2877527 h 2877527"/>
              <a:gd name="connsiteX3" fmla="*/ 0 w 2047422"/>
              <a:gd name="connsiteY3" fmla="*/ 2877527 h 2877527"/>
              <a:gd name="connsiteX4" fmla="*/ 143233 w 2047422"/>
              <a:gd name="connsiteY4" fmla="*/ 236413 h 2877527"/>
              <a:gd name="connsiteX0" fmla="*/ 143233 w 2047422"/>
              <a:gd name="connsiteY0" fmla="*/ 239306 h 2880420"/>
              <a:gd name="connsiteX1" fmla="*/ 2036254 w 2047422"/>
              <a:gd name="connsiteY1" fmla="*/ 15123 h 2880420"/>
              <a:gd name="connsiteX2" fmla="*/ 2047422 w 2047422"/>
              <a:gd name="connsiteY2" fmla="*/ 2880420 h 2880420"/>
              <a:gd name="connsiteX3" fmla="*/ 0 w 2047422"/>
              <a:gd name="connsiteY3" fmla="*/ 2880420 h 2880420"/>
              <a:gd name="connsiteX4" fmla="*/ 143233 w 2047422"/>
              <a:gd name="connsiteY4" fmla="*/ 239306 h 2880420"/>
              <a:gd name="connsiteX0" fmla="*/ 58584 w 1962773"/>
              <a:gd name="connsiteY0" fmla="*/ 239306 h 4715270"/>
              <a:gd name="connsiteX1" fmla="*/ 1951605 w 1962773"/>
              <a:gd name="connsiteY1" fmla="*/ 15123 h 4715270"/>
              <a:gd name="connsiteX2" fmla="*/ 1962773 w 1962773"/>
              <a:gd name="connsiteY2" fmla="*/ 2880420 h 4715270"/>
              <a:gd name="connsiteX3" fmla="*/ 0 w 1962773"/>
              <a:gd name="connsiteY3" fmla="*/ 4715270 h 4715270"/>
              <a:gd name="connsiteX4" fmla="*/ 58584 w 1962773"/>
              <a:gd name="connsiteY4"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0 w 1951738"/>
              <a:gd name="connsiteY3" fmla="*/ 4715270 h 4715270"/>
              <a:gd name="connsiteX4" fmla="*/ 58584 w 1951738"/>
              <a:gd name="connsiteY4"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73781 w 1951738"/>
              <a:gd name="connsiteY3" fmla="*/ 4521470 h 4715270"/>
              <a:gd name="connsiteX4" fmla="*/ 0 w 1951738"/>
              <a:gd name="connsiteY4" fmla="*/ 4715270 h 4715270"/>
              <a:gd name="connsiteX5" fmla="*/ 58584 w 1951738"/>
              <a:gd name="connsiteY5"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73781 w 1951738"/>
              <a:gd name="connsiteY3" fmla="*/ 4521470 h 4715270"/>
              <a:gd name="connsiteX4" fmla="*/ 0 w 1951738"/>
              <a:gd name="connsiteY4" fmla="*/ 4715270 h 4715270"/>
              <a:gd name="connsiteX5" fmla="*/ 58584 w 1951738"/>
              <a:gd name="connsiteY5" fmla="*/ 239306 h 4715270"/>
              <a:gd name="connsiteX0" fmla="*/ 58584 w 1951738"/>
              <a:gd name="connsiteY0" fmla="*/ 239306 h 4715270"/>
              <a:gd name="connsiteX1" fmla="*/ 1951605 w 1951738"/>
              <a:gd name="connsiteY1" fmla="*/ 15123 h 4715270"/>
              <a:gd name="connsiteX2" fmla="*/ 1883562 w 1951738"/>
              <a:gd name="connsiteY2" fmla="*/ 4358154 h 4715270"/>
              <a:gd name="connsiteX3" fmla="*/ 1721710 w 1951738"/>
              <a:gd name="connsiteY3" fmla="*/ 4520894 h 4715270"/>
              <a:gd name="connsiteX4" fmla="*/ 0 w 1951738"/>
              <a:gd name="connsiteY4" fmla="*/ 4715270 h 4715270"/>
              <a:gd name="connsiteX5" fmla="*/ 58584 w 1951738"/>
              <a:gd name="connsiteY5"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0 w 1951737"/>
              <a:gd name="connsiteY4" fmla="*/ 4715270 h 4715270"/>
              <a:gd name="connsiteX5" fmla="*/ 58584 w 1951737"/>
              <a:gd name="connsiteY5"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715270"/>
              <a:gd name="connsiteX1" fmla="*/ 1951605 w 1951737"/>
              <a:gd name="connsiteY1" fmla="*/ 15123 h 4715270"/>
              <a:gd name="connsiteX2" fmla="*/ 1882868 w 1951737"/>
              <a:gd name="connsiteY2" fmla="*/ 4333366 h 4715270"/>
              <a:gd name="connsiteX3" fmla="*/ 1721710 w 1951737"/>
              <a:gd name="connsiteY3" fmla="*/ 4520894 h 4715270"/>
              <a:gd name="connsiteX4" fmla="*/ 983508 w 1951737"/>
              <a:gd name="connsiteY4" fmla="*/ 4663150 h 4715270"/>
              <a:gd name="connsiteX5" fmla="*/ 0 w 1951737"/>
              <a:gd name="connsiteY5" fmla="*/ 4715270 h 4715270"/>
              <a:gd name="connsiteX6" fmla="*/ 58584 w 1951737"/>
              <a:gd name="connsiteY6" fmla="*/ 239306 h 4715270"/>
              <a:gd name="connsiteX0" fmla="*/ 58584 w 1951737"/>
              <a:gd name="connsiteY0" fmla="*/ 239306 h 4834932"/>
              <a:gd name="connsiteX1" fmla="*/ 1951605 w 1951737"/>
              <a:gd name="connsiteY1" fmla="*/ 15123 h 4834932"/>
              <a:gd name="connsiteX2" fmla="*/ 1882868 w 1951737"/>
              <a:gd name="connsiteY2" fmla="*/ 4333366 h 4834932"/>
              <a:gd name="connsiteX3" fmla="*/ 1721710 w 1951737"/>
              <a:gd name="connsiteY3" fmla="*/ 4520894 h 4834932"/>
              <a:gd name="connsiteX4" fmla="*/ 983508 w 1951737"/>
              <a:gd name="connsiteY4" fmla="*/ 4663150 h 4834932"/>
              <a:gd name="connsiteX5" fmla="*/ 149342 w 1951737"/>
              <a:gd name="connsiteY5" fmla="*/ 4834932 h 4834932"/>
              <a:gd name="connsiteX6" fmla="*/ 0 w 1951737"/>
              <a:gd name="connsiteY6" fmla="*/ 4715270 h 4834932"/>
              <a:gd name="connsiteX7" fmla="*/ 58584 w 1951737"/>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902 w 1917131"/>
              <a:gd name="connsiteY4" fmla="*/ 4663150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 name="connsiteX0" fmla="*/ 23978 w 1917131"/>
              <a:gd name="connsiteY0" fmla="*/ 239306 h 4834932"/>
              <a:gd name="connsiteX1" fmla="*/ 1916999 w 1917131"/>
              <a:gd name="connsiteY1" fmla="*/ 15123 h 4834932"/>
              <a:gd name="connsiteX2" fmla="*/ 1848262 w 1917131"/>
              <a:gd name="connsiteY2" fmla="*/ 4333366 h 4834932"/>
              <a:gd name="connsiteX3" fmla="*/ 1687104 w 1917131"/>
              <a:gd name="connsiteY3" fmla="*/ 4520894 h 4834932"/>
              <a:gd name="connsiteX4" fmla="*/ 948533 w 1917131"/>
              <a:gd name="connsiteY4" fmla="*/ 4679021 h 4834932"/>
              <a:gd name="connsiteX5" fmla="*/ 114736 w 1917131"/>
              <a:gd name="connsiteY5" fmla="*/ 4834932 h 4834932"/>
              <a:gd name="connsiteX6" fmla="*/ 0 w 1917131"/>
              <a:gd name="connsiteY6" fmla="*/ 4702101 h 4834932"/>
              <a:gd name="connsiteX7" fmla="*/ 23978 w 1917131"/>
              <a:gd name="connsiteY7" fmla="*/ 239306 h 483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131" h="4834932">
                <a:moveTo>
                  <a:pt x="23978" y="239306"/>
                </a:moveTo>
                <a:cubicBezTo>
                  <a:pt x="600978" y="122073"/>
                  <a:pt x="1177515" y="-52560"/>
                  <a:pt x="1916999" y="15123"/>
                </a:cubicBezTo>
                <a:cubicBezTo>
                  <a:pt x="1920722" y="970222"/>
                  <a:pt x="1844539" y="3378267"/>
                  <a:pt x="1848262" y="4333366"/>
                </a:cubicBezTo>
                <a:cubicBezTo>
                  <a:pt x="1836849" y="4415703"/>
                  <a:pt x="1736266" y="4508669"/>
                  <a:pt x="1687104" y="4520894"/>
                </a:cubicBezTo>
                <a:cubicBezTo>
                  <a:pt x="1573622" y="4529900"/>
                  <a:pt x="1291203" y="4620088"/>
                  <a:pt x="948533" y="4679021"/>
                </a:cubicBezTo>
                <a:cubicBezTo>
                  <a:pt x="676191" y="4727310"/>
                  <a:pt x="677785" y="4740686"/>
                  <a:pt x="114736" y="4834932"/>
                </a:cubicBezTo>
                <a:cubicBezTo>
                  <a:pt x="65241" y="4810084"/>
                  <a:pt x="19997" y="4820903"/>
                  <a:pt x="0" y="4702101"/>
                </a:cubicBezTo>
                <a:lnTo>
                  <a:pt x="23978" y="239306"/>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0" name="Picture Placeholder 8">
            <a:extLst>
              <a:ext uri="{FF2B5EF4-FFF2-40B4-BE49-F238E27FC236}">
                <a16:creationId xmlns:a16="http://schemas.microsoft.com/office/drawing/2014/main" id="{F744D6AE-9ADA-448B-98FA-739A76B1F492}"/>
              </a:ext>
            </a:extLst>
          </p:cNvPr>
          <p:cNvSpPr>
            <a:spLocks noGrp="1"/>
          </p:cNvSpPr>
          <p:nvPr>
            <p:ph type="pic" sz="quarter" idx="46"/>
          </p:nvPr>
        </p:nvSpPr>
        <p:spPr>
          <a:xfrm rot="2445785">
            <a:off x="10178826" y="1101403"/>
            <a:ext cx="1366859" cy="5144145"/>
          </a:xfrm>
          <a:custGeom>
            <a:avLst/>
            <a:gdLst>
              <a:gd name="connsiteX0" fmla="*/ 0 w 2028916"/>
              <a:gd name="connsiteY0" fmla="*/ 0 h 2326822"/>
              <a:gd name="connsiteX1" fmla="*/ 2028916 w 2028916"/>
              <a:gd name="connsiteY1" fmla="*/ 0 h 2326822"/>
              <a:gd name="connsiteX2" fmla="*/ 2028916 w 2028916"/>
              <a:gd name="connsiteY2" fmla="*/ 2326822 h 2326822"/>
              <a:gd name="connsiteX3" fmla="*/ 0 w 2028916"/>
              <a:gd name="connsiteY3" fmla="*/ 2326822 h 2326822"/>
              <a:gd name="connsiteX4" fmla="*/ 0 w 2028916"/>
              <a:gd name="connsiteY4" fmla="*/ 0 h 2326822"/>
              <a:gd name="connsiteX0" fmla="*/ 0 w 2108542"/>
              <a:gd name="connsiteY0" fmla="*/ 2168777 h 4495599"/>
              <a:gd name="connsiteX1" fmla="*/ 2108542 w 2108542"/>
              <a:gd name="connsiteY1" fmla="*/ 0 h 4495599"/>
              <a:gd name="connsiteX2" fmla="*/ 2028916 w 2108542"/>
              <a:gd name="connsiteY2" fmla="*/ 4495599 h 4495599"/>
              <a:gd name="connsiteX3" fmla="*/ 0 w 2108542"/>
              <a:gd name="connsiteY3" fmla="*/ 4495599 h 4495599"/>
              <a:gd name="connsiteX4" fmla="*/ 0 w 2108542"/>
              <a:gd name="connsiteY4" fmla="*/ 2168777 h 4495599"/>
              <a:gd name="connsiteX0" fmla="*/ 933397 w 2108542"/>
              <a:gd name="connsiteY0" fmla="*/ 873689 h 4495599"/>
              <a:gd name="connsiteX1" fmla="*/ 2108542 w 2108542"/>
              <a:gd name="connsiteY1" fmla="*/ 0 h 4495599"/>
              <a:gd name="connsiteX2" fmla="*/ 2028916 w 2108542"/>
              <a:gd name="connsiteY2" fmla="*/ 4495599 h 4495599"/>
              <a:gd name="connsiteX3" fmla="*/ 0 w 2108542"/>
              <a:gd name="connsiteY3" fmla="*/ 4495599 h 4495599"/>
              <a:gd name="connsiteX4" fmla="*/ 933397 w 2108542"/>
              <a:gd name="connsiteY4" fmla="*/ 873689 h 4495599"/>
              <a:gd name="connsiteX0" fmla="*/ 195800 w 1370945"/>
              <a:gd name="connsiteY0" fmla="*/ 873689 h 5205346"/>
              <a:gd name="connsiteX1" fmla="*/ 1370945 w 1370945"/>
              <a:gd name="connsiteY1" fmla="*/ 0 h 5205346"/>
              <a:gd name="connsiteX2" fmla="*/ 1291319 w 1370945"/>
              <a:gd name="connsiteY2" fmla="*/ 4495599 h 5205346"/>
              <a:gd name="connsiteX3" fmla="*/ 0 w 1370945"/>
              <a:gd name="connsiteY3" fmla="*/ 5205346 h 5205346"/>
              <a:gd name="connsiteX4" fmla="*/ 195800 w 1370945"/>
              <a:gd name="connsiteY4" fmla="*/ 873689 h 5205346"/>
              <a:gd name="connsiteX0" fmla="*/ 195800 w 1370945"/>
              <a:gd name="connsiteY0" fmla="*/ 873689 h 5205346"/>
              <a:gd name="connsiteX1" fmla="*/ 1370945 w 1370945"/>
              <a:gd name="connsiteY1" fmla="*/ 0 h 5205346"/>
              <a:gd name="connsiteX2" fmla="*/ 1280871 w 1370945"/>
              <a:gd name="connsiteY2" fmla="*/ 4454303 h 5205346"/>
              <a:gd name="connsiteX3" fmla="*/ 0 w 1370945"/>
              <a:gd name="connsiteY3" fmla="*/ 5205346 h 5205346"/>
              <a:gd name="connsiteX4" fmla="*/ 195800 w 1370945"/>
              <a:gd name="connsiteY4" fmla="*/ 873689 h 5205346"/>
              <a:gd name="connsiteX0" fmla="*/ 195800 w 1380602"/>
              <a:gd name="connsiteY0" fmla="*/ 873689 h 5205346"/>
              <a:gd name="connsiteX1" fmla="*/ 1370945 w 1380602"/>
              <a:gd name="connsiteY1" fmla="*/ 0 h 5205346"/>
              <a:gd name="connsiteX2" fmla="*/ 1380602 w 1380602"/>
              <a:gd name="connsiteY2" fmla="*/ 166725 h 5205346"/>
              <a:gd name="connsiteX3" fmla="*/ 1280871 w 1380602"/>
              <a:gd name="connsiteY3" fmla="*/ 4454303 h 5205346"/>
              <a:gd name="connsiteX4" fmla="*/ 0 w 1380602"/>
              <a:gd name="connsiteY4" fmla="*/ 5205346 h 5205346"/>
              <a:gd name="connsiteX5" fmla="*/ 195800 w 1380602"/>
              <a:gd name="connsiteY5" fmla="*/ 873689 h 5205346"/>
              <a:gd name="connsiteX0" fmla="*/ 195800 w 1380602"/>
              <a:gd name="connsiteY0" fmla="*/ 823626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95800 w 1380602"/>
              <a:gd name="connsiteY5" fmla="*/ 823626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296365 w 1380602"/>
              <a:gd name="connsiteY5"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200181 w 1380602"/>
              <a:gd name="connsiteY5" fmla="*/ 917318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65228 h 5155283"/>
              <a:gd name="connsiteX1" fmla="*/ 1294634 w 1380602"/>
              <a:gd name="connsiteY1" fmla="*/ 0 h 5155283"/>
              <a:gd name="connsiteX2" fmla="*/ 1380602 w 1380602"/>
              <a:gd name="connsiteY2" fmla="*/ 116662 h 5155283"/>
              <a:gd name="connsiteX3" fmla="*/ 1280871 w 1380602"/>
              <a:gd name="connsiteY3" fmla="*/ 4404240 h 5155283"/>
              <a:gd name="connsiteX4" fmla="*/ 0 w 1380602"/>
              <a:gd name="connsiteY4" fmla="*/ 5155283 h 5155283"/>
              <a:gd name="connsiteX5" fmla="*/ 166907 w 1380602"/>
              <a:gd name="connsiteY5" fmla="*/ 1024600 h 5155283"/>
              <a:gd name="connsiteX6" fmla="*/ 296365 w 1380602"/>
              <a:gd name="connsiteY6" fmla="*/ 765228 h 5155283"/>
              <a:gd name="connsiteX0" fmla="*/ 296365 w 1380602"/>
              <a:gd name="connsiteY0" fmla="*/ 758760 h 5148815"/>
              <a:gd name="connsiteX1" fmla="*/ 1290777 w 1380602"/>
              <a:gd name="connsiteY1" fmla="*/ 0 h 5148815"/>
              <a:gd name="connsiteX2" fmla="*/ 1380602 w 1380602"/>
              <a:gd name="connsiteY2" fmla="*/ 110194 h 5148815"/>
              <a:gd name="connsiteX3" fmla="*/ 1280871 w 1380602"/>
              <a:gd name="connsiteY3" fmla="*/ 4397772 h 5148815"/>
              <a:gd name="connsiteX4" fmla="*/ 0 w 1380602"/>
              <a:gd name="connsiteY4" fmla="*/ 5148815 h 5148815"/>
              <a:gd name="connsiteX5" fmla="*/ 166907 w 1380602"/>
              <a:gd name="connsiteY5" fmla="*/ 1018132 h 5148815"/>
              <a:gd name="connsiteX6" fmla="*/ 296365 w 1380602"/>
              <a:gd name="connsiteY6"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80871 w 1380602"/>
              <a:gd name="connsiteY3" fmla="*/ 4397772 h 5148815"/>
              <a:gd name="connsiteX4" fmla="*/ 0 w 1380602"/>
              <a:gd name="connsiteY4" fmla="*/ 5148815 h 5148815"/>
              <a:gd name="connsiteX5" fmla="*/ 166907 w 1380602"/>
              <a:gd name="connsiteY5" fmla="*/ 1018132 h 5148815"/>
              <a:gd name="connsiteX6" fmla="*/ 296365 w 1380602"/>
              <a:gd name="connsiteY6"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280871 w 1380602"/>
              <a:gd name="connsiteY4" fmla="*/ 4397772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0 w 1380602"/>
              <a:gd name="connsiteY5" fmla="*/ 5148815 h 5148815"/>
              <a:gd name="connsiteX6" fmla="*/ 166907 w 1380602"/>
              <a:gd name="connsiteY6" fmla="*/ 1018132 h 5148815"/>
              <a:gd name="connsiteX7" fmla="*/ 296365 w 1380602"/>
              <a:gd name="connsiteY7" fmla="*/ 758760 h 5148815"/>
              <a:gd name="connsiteX0" fmla="*/ 296365 w 1380602"/>
              <a:gd name="connsiteY0" fmla="*/ 758760 h 5148815"/>
              <a:gd name="connsiteX1" fmla="*/ 1290777 w 1380602"/>
              <a:gd name="connsiteY1" fmla="*/ 0 h 5148815"/>
              <a:gd name="connsiteX2" fmla="*/ 1380602 w 1380602"/>
              <a:gd name="connsiteY2" fmla="*/ 110194 h 5148815"/>
              <a:gd name="connsiteX3" fmla="*/ 1277388 w 1380602"/>
              <a:gd name="connsiteY3" fmla="*/ 4261108 h 5148815"/>
              <a:gd name="connsiteX4" fmla="*/ 1142492 w 1380602"/>
              <a:gd name="connsiteY4" fmla="*/ 4510773 h 5148815"/>
              <a:gd name="connsiteX5" fmla="*/ 158910 w 1380602"/>
              <a:gd name="connsiteY5" fmla="*/ 5137265 h 5148815"/>
              <a:gd name="connsiteX6" fmla="*/ 0 w 1380602"/>
              <a:gd name="connsiteY6" fmla="*/ 5148815 h 5148815"/>
              <a:gd name="connsiteX7" fmla="*/ 166907 w 1380602"/>
              <a:gd name="connsiteY7" fmla="*/ 1018132 h 5148815"/>
              <a:gd name="connsiteX8" fmla="*/ 296365 w 1380602"/>
              <a:gd name="connsiteY8" fmla="*/ 758760 h 5148815"/>
              <a:gd name="connsiteX0" fmla="*/ 296365 w 1380602"/>
              <a:gd name="connsiteY0" fmla="*/ 758760 h 5169184"/>
              <a:gd name="connsiteX1" fmla="*/ 1290777 w 1380602"/>
              <a:gd name="connsiteY1" fmla="*/ 0 h 5169184"/>
              <a:gd name="connsiteX2" fmla="*/ 1380602 w 1380602"/>
              <a:gd name="connsiteY2" fmla="*/ 110194 h 5169184"/>
              <a:gd name="connsiteX3" fmla="*/ 1277388 w 1380602"/>
              <a:gd name="connsiteY3" fmla="*/ 4261108 h 5169184"/>
              <a:gd name="connsiteX4" fmla="*/ 1142492 w 1380602"/>
              <a:gd name="connsiteY4" fmla="*/ 4510773 h 5169184"/>
              <a:gd name="connsiteX5" fmla="*/ 158910 w 1380602"/>
              <a:gd name="connsiteY5" fmla="*/ 5137265 h 5169184"/>
              <a:gd name="connsiteX6" fmla="*/ 0 w 1380602"/>
              <a:gd name="connsiteY6" fmla="*/ 5148815 h 5169184"/>
              <a:gd name="connsiteX7" fmla="*/ 166907 w 1380602"/>
              <a:gd name="connsiteY7" fmla="*/ 1018132 h 5169184"/>
              <a:gd name="connsiteX8" fmla="*/ 296365 w 1380602"/>
              <a:gd name="connsiteY8" fmla="*/ 758760 h 5169184"/>
              <a:gd name="connsiteX0" fmla="*/ 273975 w 1358212"/>
              <a:gd name="connsiteY0" fmla="*/ 758760 h 5149174"/>
              <a:gd name="connsiteX1" fmla="*/ 1268387 w 1358212"/>
              <a:gd name="connsiteY1" fmla="*/ 0 h 5149174"/>
              <a:gd name="connsiteX2" fmla="*/ 1358212 w 1358212"/>
              <a:gd name="connsiteY2" fmla="*/ 110194 h 5149174"/>
              <a:gd name="connsiteX3" fmla="*/ 1254998 w 1358212"/>
              <a:gd name="connsiteY3" fmla="*/ 4261108 h 5149174"/>
              <a:gd name="connsiteX4" fmla="*/ 1120102 w 1358212"/>
              <a:gd name="connsiteY4" fmla="*/ 4510773 h 5149174"/>
              <a:gd name="connsiteX5" fmla="*/ 136520 w 1358212"/>
              <a:gd name="connsiteY5" fmla="*/ 5137265 h 5149174"/>
              <a:gd name="connsiteX6" fmla="*/ 0 w 1358212"/>
              <a:gd name="connsiteY6" fmla="*/ 5120082 h 5149174"/>
              <a:gd name="connsiteX7" fmla="*/ 144517 w 1358212"/>
              <a:gd name="connsiteY7" fmla="*/ 1018132 h 5149174"/>
              <a:gd name="connsiteX8" fmla="*/ 273975 w 1358212"/>
              <a:gd name="connsiteY8" fmla="*/ 758760 h 5149174"/>
              <a:gd name="connsiteX0" fmla="*/ 273975 w 1358212"/>
              <a:gd name="connsiteY0" fmla="*/ 758760 h 5149174"/>
              <a:gd name="connsiteX1" fmla="*/ 1268387 w 1358212"/>
              <a:gd name="connsiteY1" fmla="*/ 0 h 5149174"/>
              <a:gd name="connsiteX2" fmla="*/ 1358212 w 1358212"/>
              <a:gd name="connsiteY2" fmla="*/ 110194 h 5149174"/>
              <a:gd name="connsiteX3" fmla="*/ 1254998 w 1358212"/>
              <a:gd name="connsiteY3" fmla="*/ 4261108 h 5149174"/>
              <a:gd name="connsiteX4" fmla="*/ 1120102 w 1358212"/>
              <a:gd name="connsiteY4" fmla="*/ 4510773 h 5149174"/>
              <a:gd name="connsiteX5" fmla="*/ 136520 w 1358212"/>
              <a:gd name="connsiteY5" fmla="*/ 5137265 h 5149174"/>
              <a:gd name="connsiteX6" fmla="*/ 0 w 1358212"/>
              <a:gd name="connsiteY6" fmla="*/ 5120082 h 5149174"/>
              <a:gd name="connsiteX7" fmla="*/ 144517 w 1358212"/>
              <a:gd name="connsiteY7" fmla="*/ 1018132 h 5149174"/>
              <a:gd name="connsiteX8" fmla="*/ 273975 w 1358212"/>
              <a:gd name="connsiteY8" fmla="*/ 758760 h 5149174"/>
              <a:gd name="connsiteX0" fmla="*/ 271177 w 1355414"/>
              <a:gd name="connsiteY0" fmla="*/ 758760 h 5142061"/>
              <a:gd name="connsiteX1" fmla="*/ 1265589 w 1355414"/>
              <a:gd name="connsiteY1" fmla="*/ 0 h 5142061"/>
              <a:gd name="connsiteX2" fmla="*/ 1355414 w 1355414"/>
              <a:gd name="connsiteY2" fmla="*/ 110194 h 5142061"/>
              <a:gd name="connsiteX3" fmla="*/ 1252200 w 1355414"/>
              <a:gd name="connsiteY3" fmla="*/ 4261108 h 5142061"/>
              <a:gd name="connsiteX4" fmla="*/ 1117304 w 1355414"/>
              <a:gd name="connsiteY4" fmla="*/ 4510773 h 5142061"/>
              <a:gd name="connsiteX5" fmla="*/ 133722 w 1355414"/>
              <a:gd name="connsiteY5" fmla="*/ 5137265 h 5142061"/>
              <a:gd name="connsiteX6" fmla="*/ 0 w 1355414"/>
              <a:gd name="connsiteY6" fmla="*/ 5105094 h 5142061"/>
              <a:gd name="connsiteX7" fmla="*/ 141719 w 1355414"/>
              <a:gd name="connsiteY7" fmla="*/ 1018132 h 5142061"/>
              <a:gd name="connsiteX8" fmla="*/ 271177 w 1355414"/>
              <a:gd name="connsiteY8" fmla="*/ 758760 h 5142061"/>
              <a:gd name="connsiteX0" fmla="*/ 271177 w 1355414"/>
              <a:gd name="connsiteY0" fmla="*/ 758760 h 5149585"/>
              <a:gd name="connsiteX1" fmla="*/ 1265589 w 1355414"/>
              <a:gd name="connsiteY1" fmla="*/ 0 h 5149585"/>
              <a:gd name="connsiteX2" fmla="*/ 1355414 w 1355414"/>
              <a:gd name="connsiteY2" fmla="*/ 110194 h 5149585"/>
              <a:gd name="connsiteX3" fmla="*/ 1252200 w 1355414"/>
              <a:gd name="connsiteY3" fmla="*/ 4261108 h 5149585"/>
              <a:gd name="connsiteX4" fmla="*/ 1117304 w 1355414"/>
              <a:gd name="connsiteY4" fmla="*/ 4510773 h 5149585"/>
              <a:gd name="connsiteX5" fmla="*/ 133722 w 1355414"/>
              <a:gd name="connsiteY5" fmla="*/ 5137265 h 5149585"/>
              <a:gd name="connsiteX6" fmla="*/ 0 w 1355414"/>
              <a:gd name="connsiteY6" fmla="*/ 5105094 h 5149585"/>
              <a:gd name="connsiteX7" fmla="*/ 141719 w 1355414"/>
              <a:gd name="connsiteY7" fmla="*/ 1018132 h 5149585"/>
              <a:gd name="connsiteX8" fmla="*/ 271177 w 1355414"/>
              <a:gd name="connsiteY8" fmla="*/ 758760 h 5149585"/>
              <a:gd name="connsiteX0" fmla="*/ 271177 w 1355414"/>
              <a:gd name="connsiteY0" fmla="*/ 758760 h 5149978"/>
              <a:gd name="connsiteX1" fmla="*/ 1265589 w 1355414"/>
              <a:gd name="connsiteY1" fmla="*/ 0 h 5149978"/>
              <a:gd name="connsiteX2" fmla="*/ 1355414 w 1355414"/>
              <a:gd name="connsiteY2" fmla="*/ 110194 h 5149978"/>
              <a:gd name="connsiteX3" fmla="*/ 1252200 w 1355414"/>
              <a:gd name="connsiteY3" fmla="*/ 4261108 h 5149978"/>
              <a:gd name="connsiteX4" fmla="*/ 1117304 w 1355414"/>
              <a:gd name="connsiteY4" fmla="*/ 4510773 h 5149978"/>
              <a:gd name="connsiteX5" fmla="*/ 133722 w 1355414"/>
              <a:gd name="connsiteY5" fmla="*/ 5137265 h 5149978"/>
              <a:gd name="connsiteX6" fmla="*/ 0 w 1355414"/>
              <a:gd name="connsiteY6" fmla="*/ 5105094 h 5149978"/>
              <a:gd name="connsiteX7" fmla="*/ 141719 w 1355414"/>
              <a:gd name="connsiteY7" fmla="*/ 1018132 h 5149978"/>
              <a:gd name="connsiteX8" fmla="*/ 271177 w 1355414"/>
              <a:gd name="connsiteY8" fmla="*/ 758760 h 5149978"/>
              <a:gd name="connsiteX0" fmla="*/ 278440 w 1362677"/>
              <a:gd name="connsiteY0" fmla="*/ 758760 h 5149978"/>
              <a:gd name="connsiteX1" fmla="*/ 1272852 w 1362677"/>
              <a:gd name="connsiteY1" fmla="*/ 0 h 5149978"/>
              <a:gd name="connsiteX2" fmla="*/ 1362677 w 1362677"/>
              <a:gd name="connsiteY2" fmla="*/ 110194 h 5149978"/>
              <a:gd name="connsiteX3" fmla="*/ 1259463 w 1362677"/>
              <a:gd name="connsiteY3" fmla="*/ 4261108 h 5149978"/>
              <a:gd name="connsiteX4" fmla="*/ 1124567 w 1362677"/>
              <a:gd name="connsiteY4" fmla="*/ 4510773 h 5149978"/>
              <a:gd name="connsiteX5" fmla="*/ 140985 w 1362677"/>
              <a:gd name="connsiteY5" fmla="*/ 5137265 h 5149978"/>
              <a:gd name="connsiteX6" fmla="*/ 7263 w 1362677"/>
              <a:gd name="connsiteY6" fmla="*/ 5105094 h 5149978"/>
              <a:gd name="connsiteX7" fmla="*/ 148982 w 1362677"/>
              <a:gd name="connsiteY7" fmla="*/ 1018132 h 5149978"/>
              <a:gd name="connsiteX8" fmla="*/ 278440 w 1362677"/>
              <a:gd name="connsiteY8" fmla="*/ 758760 h 5149978"/>
              <a:gd name="connsiteX0" fmla="*/ 289195 w 1373432"/>
              <a:gd name="connsiteY0" fmla="*/ 758760 h 5144145"/>
              <a:gd name="connsiteX1" fmla="*/ 1283607 w 1373432"/>
              <a:gd name="connsiteY1" fmla="*/ 0 h 5144145"/>
              <a:gd name="connsiteX2" fmla="*/ 1373432 w 1373432"/>
              <a:gd name="connsiteY2" fmla="*/ 110194 h 5144145"/>
              <a:gd name="connsiteX3" fmla="*/ 1270218 w 1373432"/>
              <a:gd name="connsiteY3" fmla="*/ 4261108 h 5144145"/>
              <a:gd name="connsiteX4" fmla="*/ 1135322 w 1373432"/>
              <a:gd name="connsiteY4" fmla="*/ 4510773 h 5144145"/>
              <a:gd name="connsiteX5" fmla="*/ 151740 w 1373432"/>
              <a:gd name="connsiteY5" fmla="*/ 5137265 h 5144145"/>
              <a:gd name="connsiteX6" fmla="*/ 6575 w 1373432"/>
              <a:gd name="connsiteY6" fmla="*/ 5077232 h 5144145"/>
              <a:gd name="connsiteX7" fmla="*/ 159737 w 1373432"/>
              <a:gd name="connsiteY7" fmla="*/ 1018132 h 5144145"/>
              <a:gd name="connsiteX8" fmla="*/ 289195 w 1373432"/>
              <a:gd name="connsiteY8" fmla="*/ 758760 h 5144145"/>
              <a:gd name="connsiteX0" fmla="*/ 282622 w 1366859"/>
              <a:gd name="connsiteY0" fmla="*/ 758760 h 5144145"/>
              <a:gd name="connsiteX1" fmla="*/ 1277034 w 1366859"/>
              <a:gd name="connsiteY1" fmla="*/ 0 h 5144145"/>
              <a:gd name="connsiteX2" fmla="*/ 1366859 w 1366859"/>
              <a:gd name="connsiteY2" fmla="*/ 110194 h 5144145"/>
              <a:gd name="connsiteX3" fmla="*/ 1263645 w 1366859"/>
              <a:gd name="connsiteY3" fmla="*/ 4261108 h 5144145"/>
              <a:gd name="connsiteX4" fmla="*/ 1128749 w 1366859"/>
              <a:gd name="connsiteY4" fmla="*/ 4510773 h 5144145"/>
              <a:gd name="connsiteX5" fmla="*/ 145167 w 1366859"/>
              <a:gd name="connsiteY5" fmla="*/ 5137265 h 5144145"/>
              <a:gd name="connsiteX6" fmla="*/ 2 w 1366859"/>
              <a:gd name="connsiteY6" fmla="*/ 5077232 h 5144145"/>
              <a:gd name="connsiteX7" fmla="*/ 153164 w 1366859"/>
              <a:gd name="connsiteY7" fmla="*/ 1018132 h 5144145"/>
              <a:gd name="connsiteX8" fmla="*/ 282622 w 1366859"/>
              <a:gd name="connsiteY8" fmla="*/ 758760 h 5144145"/>
              <a:gd name="connsiteX0" fmla="*/ 282622 w 1366859"/>
              <a:gd name="connsiteY0" fmla="*/ 758760 h 5144145"/>
              <a:gd name="connsiteX1" fmla="*/ 1277034 w 1366859"/>
              <a:gd name="connsiteY1" fmla="*/ 0 h 5144145"/>
              <a:gd name="connsiteX2" fmla="*/ 1366859 w 1366859"/>
              <a:gd name="connsiteY2" fmla="*/ 110194 h 5144145"/>
              <a:gd name="connsiteX3" fmla="*/ 1263645 w 1366859"/>
              <a:gd name="connsiteY3" fmla="*/ 4261108 h 5144145"/>
              <a:gd name="connsiteX4" fmla="*/ 1128749 w 1366859"/>
              <a:gd name="connsiteY4" fmla="*/ 4510773 h 5144145"/>
              <a:gd name="connsiteX5" fmla="*/ 145167 w 1366859"/>
              <a:gd name="connsiteY5" fmla="*/ 5137265 h 5144145"/>
              <a:gd name="connsiteX6" fmla="*/ 2 w 1366859"/>
              <a:gd name="connsiteY6" fmla="*/ 5077232 h 5144145"/>
              <a:gd name="connsiteX7" fmla="*/ 153164 w 1366859"/>
              <a:gd name="connsiteY7" fmla="*/ 1018132 h 5144145"/>
              <a:gd name="connsiteX8" fmla="*/ 282622 w 1366859"/>
              <a:gd name="connsiteY8" fmla="*/ 758760 h 514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859" h="5144145">
                <a:moveTo>
                  <a:pt x="282622" y="758760"/>
                </a:moveTo>
                <a:lnTo>
                  <a:pt x="1277034" y="0"/>
                </a:lnTo>
                <a:cubicBezTo>
                  <a:pt x="1350095" y="1655"/>
                  <a:pt x="1365817" y="93614"/>
                  <a:pt x="1366859" y="110194"/>
                </a:cubicBezTo>
                <a:cubicBezTo>
                  <a:pt x="1335128" y="1495718"/>
                  <a:pt x="1295376" y="2875584"/>
                  <a:pt x="1263645" y="4261108"/>
                </a:cubicBezTo>
                <a:cubicBezTo>
                  <a:pt x="1229626" y="4378910"/>
                  <a:pt x="1235098" y="4396641"/>
                  <a:pt x="1128749" y="4510773"/>
                </a:cubicBezTo>
                <a:cubicBezTo>
                  <a:pt x="780531" y="4705714"/>
                  <a:pt x="493385" y="4942324"/>
                  <a:pt x="145167" y="5137265"/>
                </a:cubicBezTo>
                <a:cubicBezTo>
                  <a:pt x="28449" y="5158343"/>
                  <a:pt x="50546" y="5128921"/>
                  <a:pt x="2" y="5077232"/>
                </a:cubicBezTo>
                <a:cubicBezTo>
                  <a:pt x="-386" y="4623689"/>
                  <a:pt x="106090" y="2438997"/>
                  <a:pt x="153164" y="1018132"/>
                </a:cubicBezTo>
                <a:cubicBezTo>
                  <a:pt x="205088" y="836085"/>
                  <a:pt x="237853" y="821460"/>
                  <a:pt x="282622" y="75876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86695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Rectangle 1"/>
          <p:cNvSpPr/>
          <p:nvPr userDrawn="1"/>
        </p:nvSpPr>
        <p:spPr>
          <a:xfrm>
            <a:off x="1019175" y="3802615"/>
            <a:ext cx="10153650" cy="2471185"/>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 name="Rectangle 2"/>
          <p:cNvSpPr/>
          <p:nvPr userDrawn="1"/>
        </p:nvSpPr>
        <p:spPr>
          <a:xfrm>
            <a:off x="1019175" y="1125538"/>
            <a:ext cx="10153650" cy="2471185"/>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4" name="Picture Placeholder 8"/>
          <p:cNvSpPr>
            <a:spLocks noGrp="1"/>
          </p:cNvSpPr>
          <p:nvPr>
            <p:ph type="pic" sz="quarter" idx="12"/>
          </p:nvPr>
        </p:nvSpPr>
        <p:spPr>
          <a:xfrm>
            <a:off x="2135300"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4478594"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p:cNvSpPr>
            <a:spLocks noGrp="1"/>
          </p:cNvSpPr>
          <p:nvPr>
            <p:ph type="pic" sz="quarter" idx="14"/>
          </p:nvPr>
        </p:nvSpPr>
        <p:spPr>
          <a:xfrm>
            <a:off x="6821888"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5"/>
          </p:nvPr>
        </p:nvSpPr>
        <p:spPr>
          <a:xfrm>
            <a:off x="9162250"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p:cNvSpPr>
            <a:spLocks noGrp="1"/>
          </p:cNvSpPr>
          <p:nvPr>
            <p:ph type="pic" sz="quarter" idx="16"/>
          </p:nvPr>
        </p:nvSpPr>
        <p:spPr>
          <a:xfrm>
            <a:off x="2135300"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7"/>
          </p:nvPr>
        </p:nvSpPr>
        <p:spPr>
          <a:xfrm>
            <a:off x="4478594"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10" name="Picture Placeholder 8"/>
          <p:cNvSpPr>
            <a:spLocks noGrp="1"/>
          </p:cNvSpPr>
          <p:nvPr>
            <p:ph type="pic" sz="quarter" idx="18"/>
          </p:nvPr>
        </p:nvSpPr>
        <p:spPr>
          <a:xfrm>
            <a:off x="6821888"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11" name="Picture Placeholder 8"/>
          <p:cNvSpPr>
            <a:spLocks noGrp="1"/>
          </p:cNvSpPr>
          <p:nvPr>
            <p:ph type="pic" sz="quarter" idx="19"/>
          </p:nvPr>
        </p:nvSpPr>
        <p:spPr>
          <a:xfrm>
            <a:off x="9162250"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9762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par>
                                <p:cTn id="28" presetID="22" presetClass="entr" presetSubtype="8" fill="hold" grpId="0"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par>
                                <p:cTn id="31" presetID="22" presetClass="entr" presetSubtype="8" fill="hold" grpId="0" nodeType="withEffect">
                                  <p:stCondLst>
                                    <p:cond delay="130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6" presetClass="emph" presetSubtype="0" accel="50000" decel="50000" autoRev="1" fill="hold" grpId="1" nodeType="withEffect">
                                  <p:stCondLst>
                                    <p:cond delay="1300"/>
                                  </p:stCondLst>
                                  <p:childTnLst>
                                    <p:animScale>
                                      <p:cBhvr>
                                        <p:cTn id="35" dur="500" fill="hold"/>
                                        <p:tgtEl>
                                          <p:spTgt spid="4"/>
                                        </p:tgtEl>
                                      </p:cBhvr>
                                      <p:by x="105000" y="105000"/>
                                    </p:animScale>
                                  </p:childTnLst>
                                </p:cTn>
                              </p:par>
                              <p:par>
                                <p:cTn id="36" presetID="22" presetClass="entr" presetSubtype="8" fill="hold" grpId="0" nodeType="withEffect">
                                  <p:stCondLst>
                                    <p:cond delay="17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6" presetClass="emph" presetSubtype="0" accel="50000" decel="50000" autoRev="1" fill="hold" grpId="1" nodeType="withEffect">
                                  <p:stCondLst>
                                    <p:cond delay="1700"/>
                                  </p:stCondLst>
                                  <p:childTnLst>
                                    <p:animScale>
                                      <p:cBhvr>
                                        <p:cTn id="40" dur="500" fill="hold"/>
                                        <p:tgtEl>
                                          <p:spTgt spid="5"/>
                                        </p:tgtEl>
                                      </p:cBhvr>
                                      <p:by x="105000" y="105000"/>
                                    </p:animScale>
                                  </p:childTnLst>
                                </p:cTn>
                              </p:par>
                              <p:par>
                                <p:cTn id="41" presetID="22" presetClass="entr" presetSubtype="8" fill="hold" grpId="0" nodeType="withEffect">
                                  <p:stCondLst>
                                    <p:cond delay="21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6" presetClass="emph" presetSubtype="0" accel="50000" decel="50000" autoRev="1" fill="hold" grpId="1" nodeType="withEffect">
                                  <p:stCondLst>
                                    <p:cond delay="2100"/>
                                  </p:stCondLst>
                                  <p:childTnLst>
                                    <p:animScale>
                                      <p:cBhvr>
                                        <p:cTn id="45" dur="500" fill="hold"/>
                                        <p:tgtEl>
                                          <p:spTgt spid="6"/>
                                        </p:tgtEl>
                                      </p:cBhvr>
                                      <p:by x="105000" y="105000"/>
                                    </p:animScale>
                                  </p:childTnLst>
                                </p:cTn>
                              </p:par>
                              <p:par>
                                <p:cTn id="46" presetID="22" presetClass="entr" presetSubtype="8" fill="hold" grpId="0" nodeType="withEffect">
                                  <p:stCondLst>
                                    <p:cond delay="250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6" presetClass="emph" presetSubtype="0" accel="50000" decel="50000" autoRev="1" fill="hold" grpId="1" nodeType="withEffect">
                                  <p:stCondLst>
                                    <p:cond delay="2500"/>
                                  </p:stCondLst>
                                  <p:childTnLst>
                                    <p:animScale>
                                      <p:cBhvr>
                                        <p:cTn id="50"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A4836E-CBBF-48EE-AC2F-BE1EC5A783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35959" y="323850"/>
            <a:ext cx="6459954" cy="6534150"/>
          </a:xfrm>
          <a:prstGeom prst="rect">
            <a:avLst/>
          </a:prstGeom>
        </p:spPr>
      </p:pic>
      <p:sp>
        <p:nvSpPr>
          <p:cNvPr id="28" name="Picture Placeholder 27">
            <a:extLst>
              <a:ext uri="{FF2B5EF4-FFF2-40B4-BE49-F238E27FC236}">
                <a16:creationId xmlns:a16="http://schemas.microsoft.com/office/drawing/2014/main" id="{937F72F1-3B35-497C-BF8C-970A0081BE96}"/>
              </a:ext>
            </a:extLst>
          </p:cNvPr>
          <p:cNvSpPr>
            <a:spLocks noGrp="1"/>
          </p:cNvSpPr>
          <p:nvPr>
            <p:ph type="pic" sz="quarter" idx="47"/>
          </p:nvPr>
        </p:nvSpPr>
        <p:spPr>
          <a:xfrm>
            <a:off x="10259509" y="2812258"/>
            <a:ext cx="1371599" cy="4045743"/>
          </a:xfrm>
          <a:custGeom>
            <a:avLst/>
            <a:gdLst>
              <a:gd name="connsiteX0" fmla="*/ 850767 w 1371599"/>
              <a:gd name="connsiteY0" fmla="*/ 0 h 4045743"/>
              <a:gd name="connsiteX1" fmla="*/ 1121435 w 1371599"/>
              <a:gd name="connsiteY1" fmla="*/ 0 h 4045743"/>
              <a:gd name="connsiteX2" fmla="*/ 1371599 w 1371599"/>
              <a:gd name="connsiteY2" fmla="*/ 249408 h 4045743"/>
              <a:gd name="connsiteX3" fmla="*/ 1371599 w 1371599"/>
              <a:gd name="connsiteY3" fmla="*/ 3845289 h 4045743"/>
              <a:gd name="connsiteX4" fmla="*/ 1371599 w 1371599"/>
              <a:gd name="connsiteY4" fmla="*/ 4045743 h 4045743"/>
              <a:gd name="connsiteX5" fmla="*/ 0 w 1371599"/>
              <a:gd name="connsiteY5" fmla="*/ 4045743 h 4045743"/>
              <a:gd name="connsiteX6" fmla="*/ 0 w 1371599"/>
              <a:gd name="connsiteY6" fmla="*/ 197113 h 4045743"/>
              <a:gd name="connsiteX7" fmla="*/ 32766 w 1371599"/>
              <a:gd name="connsiteY7" fmla="*/ 197113 h 4045743"/>
              <a:gd name="connsiteX8" fmla="*/ 678523 w 1371599"/>
              <a:gd name="connsiteY8" fmla="*/ 197113 h 4045743"/>
              <a:gd name="connsiteX9" fmla="*/ 817959 w 1371599"/>
              <a:gd name="connsiteY9" fmla="*/ 60341 h 4045743"/>
              <a:gd name="connsiteX10" fmla="*/ 817959 w 1371599"/>
              <a:gd name="connsiteY10" fmla="*/ 36205 h 4045743"/>
              <a:gd name="connsiteX11" fmla="*/ 850767 w 1371599"/>
              <a:gd name="connsiteY11" fmla="*/ 0 h 404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599" h="4045743">
                <a:moveTo>
                  <a:pt x="850767" y="0"/>
                </a:moveTo>
                <a:cubicBezTo>
                  <a:pt x="850767" y="0"/>
                  <a:pt x="850767" y="0"/>
                  <a:pt x="1121435" y="0"/>
                </a:cubicBezTo>
                <a:cubicBezTo>
                  <a:pt x="1256770" y="0"/>
                  <a:pt x="1371599" y="112636"/>
                  <a:pt x="1371599" y="249408"/>
                </a:cubicBezTo>
                <a:cubicBezTo>
                  <a:pt x="1371599" y="249408"/>
                  <a:pt x="1371599" y="249408"/>
                  <a:pt x="1371599" y="3845289"/>
                </a:cubicBezTo>
                <a:lnTo>
                  <a:pt x="1371599" y="4045743"/>
                </a:lnTo>
                <a:lnTo>
                  <a:pt x="0" y="4045743"/>
                </a:lnTo>
                <a:lnTo>
                  <a:pt x="0" y="197113"/>
                </a:lnTo>
                <a:lnTo>
                  <a:pt x="32766" y="197113"/>
                </a:lnTo>
                <a:cubicBezTo>
                  <a:pt x="313304" y="197113"/>
                  <a:pt x="624696" y="197113"/>
                  <a:pt x="678523" y="197113"/>
                </a:cubicBezTo>
                <a:cubicBezTo>
                  <a:pt x="776948" y="197113"/>
                  <a:pt x="817959" y="108613"/>
                  <a:pt x="817959" y="60341"/>
                </a:cubicBezTo>
                <a:cubicBezTo>
                  <a:pt x="817959" y="60341"/>
                  <a:pt x="817959" y="60341"/>
                  <a:pt x="817959" y="36205"/>
                </a:cubicBezTo>
                <a:cubicBezTo>
                  <a:pt x="817959" y="16091"/>
                  <a:pt x="834363" y="0"/>
                  <a:pt x="850767" y="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sp>
        <p:nvSpPr>
          <p:cNvPr id="14" name="Picture Placeholder 13">
            <a:extLst>
              <a:ext uri="{FF2B5EF4-FFF2-40B4-BE49-F238E27FC236}">
                <a16:creationId xmlns:a16="http://schemas.microsoft.com/office/drawing/2014/main" id="{0B41E9F2-51F3-4737-8F8F-7D75C39D3E31}"/>
              </a:ext>
            </a:extLst>
          </p:cNvPr>
          <p:cNvSpPr>
            <a:spLocks noGrp="1"/>
          </p:cNvSpPr>
          <p:nvPr>
            <p:ph type="pic" sz="quarter" idx="46"/>
          </p:nvPr>
        </p:nvSpPr>
        <p:spPr>
          <a:xfrm>
            <a:off x="7608636" y="2021682"/>
            <a:ext cx="2509837" cy="5326062"/>
          </a:xfrm>
          <a:custGeom>
            <a:avLst/>
            <a:gdLst>
              <a:gd name="connsiteX0" fmla="*/ 250164 w 2509837"/>
              <a:gd name="connsiteY0" fmla="*/ 0 h 5326062"/>
              <a:gd name="connsiteX1" fmla="*/ 524933 w 2509837"/>
              <a:gd name="connsiteY1" fmla="*/ 0 h 5326062"/>
              <a:gd name="connsiteX2" fmla="*/ 557742 w 2509837"/>
              <a:gd name="connsiteY2" fmla="*/ 36205 h 5326062"/>
              <a:gd name="connsiteX3" fmla="*/ 557742 w 2509837"/>
              <a:gd name="connsiteY3" fmla="*/ 64363 h 5326062"/>
              <a:gd name="connsiteX4" fmla="*/ 701278 w 2509837"/>
              <a:gd name="connsiteY4" fmla="*/ 197113 h 5326062"/>
              <a:gd name="connsiteX5" fmla="*/ 1816761 w 2509837"/>
              <a:gd name="connsiteY5" fmla="*/ 197113 h 5326062"/>
              <a:gd name="connsiteX6" fmla="*/ 1956197 w 2509837"/>
              <a:gd name="connsiteY6" fmla="*/ 60341 h 5326062"/>
              <a:gd name="connsiteX7" fmla="*/ 1956197 w 2509837"/>
              <a:gd name="connsiteY7" fmla="*/ 36205 h 5326062"/>
              <a:gd name="connsiteX8" fmla="*/ 1989005 w 2509837"/>
              <a:gd name="connsiteY8" fmla="*/ 0 h 5326062"/>
              <a:gd name="connsiteX9" fmla="*/ 2259673 w 2509837"/>
              <a:gd name="connsiteY9" fmla="*/ 0 h 5326062"/>
              <a:gd name="connsiteX10" fmla="*/ 2509837 w 2509837"/>
              <a:gd name="connsiteY10" fmla="*/ 249408 h 5326062"/>
              <a:gd name="connsiteX11" fmla="*/ 2509837 w 2509837"/>
              <a:gd name="connsiteY11" fmla="*/ 5080677 h 5326062"/>
              <a:gd name="connsiteX12" fmla="*/ 2259673 w 2509837"/>
              <a:gd name="connsiteY12" fmla="*/ 5326062 h 5326062"/>
              <a:gd name="connsiteX13" fmla="*/ 250164 w 2509837"/>
              <a:gd name="connsiteY13" fmla="*/ 5326062 h 5326062"/>
              <a:gd name="connsiteX14" fmla="*/ 0 w 2509837"/>
              <a:gd name="connsiteY14" fmla="*/ 5080677 h 5326062"/>
              <a:gd name="connsiteX15" fmla="*/ 0 w 2509837"/>
              <a:gd name="connsiteY15" fmla="*/ 249408 h 5326062"/>
              <a:gd name="connsiteX16" fmla="*/ 250164 w 2509837"/>
              <a:gd name="connsiteY16" fmla="*/ 0 h 532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9837" h="5326062">
                <a:moveTo>
                  <a:pt x="250164" y="0"/>
                </a:moveTo>
                <a:cubicBezTo>
                  <a:pt x="250164" y="0"/>
                  <a:pt x="250164" y="0"/>
                  <a:pt x="524933" y="0"/>
                </a:cubicBezTo>
                <a:cubicBezTo>
                  <a:pt x="541338" y="0"/>
                  <a:pt x="557742" y="16091"/>
                  <a:pt x="557742" y="36205"/>
                </a:cubicBezTo>
                <a:cubicBezTo>
                  <a:pt x="557742" y="36205"/>
                  <a:pt x="557742" y="36205"/>
                  <a:pt x="557742" y="64363"/>
                </a:cubicBezTo>
                <a:cubicBezTo>
                  <a:pt x="557742" y="104591"/>
                  <a:pt x="590550" y="197113"/>
                  <a:pt x="701278" y="197113"/>
                </a:cubicBezTo>
                <a:cubicBezTo>
                  <a:pt x="758693" y="197113"/>
                  <a:pt x="1718336" y="197113"/>
                  <a:pt x="1816761" y="197113"/>
                </a:cubicBezTo>
                <a:cubicBezTo>
                  <a:pt x="1915186" y="197113"/>
                  <a:pt x="1956197" y="108613"/>
                  <a:pt x="1956197" y="60341"/>
                </a:cubicBezTo>
                <a:cubicBezTo>
                  <a:pt x="1956197" y="60341"/>
                  <a:pt x="1956197" y="60341"/>
                  <a:pt x="1956197" y="36205"/>
                </a:cubicBezTo>
                <a:cubicBezTo>
                  <a:pt x="1956197" y="16091"/>
                  <a:pt x="1972601" y="0"/>
                  <a:pt x="1989005" y="0"/>
                </a:cubicBezTo>
                <a:cubicBezTo>
                  <a:pt x="1989005" y="0"/>
                  <a:pt x="1989005" y="0"/>
                  <a:pt x="2259673" y="0"/>
                </a:cubicBezTo>
                <a:cubicBezTo>
                  <a:pt x="2395008" y="0"/>
                  <a:pt x="2509837" y="112636"/>
                  <a:pt x="2509837" y="249408"/>
                </a:cubicBezTo>
                <a:cubicBezTo>
                  <a:pt x="2509837" y="249408"/>
                  <a:pt x="2509837" y="249408"/>
                  <a:pt x="2509837" y="5080677"/>
                </a:cubicBezTo>
                <a:cubicBezTo>
                  <a:pt x="2509837" y="5217449"/>
                  <a:pt x="2395008" y="5326062"/>
                  <a:pt x="2259673" y="5326062"/>
                </a:cubicBezTo>
                <a:cubicBezTo>
                  <a:pt x="2259673" y="5326062"/>
                  <a:pt x="2259673" y="5326062"/>
                  <a:pt x="250164" y="5326062"/>
                </a:cubicBezTo>
                <a:cubicBezTo>
                  <a:pt x="114829" y="5326062"/>
                  <a:pt x="0" y="5217449"/>
                  <a:pt x="0" y="5080677"/>
                </a:cubicBezTo>
                <a:cubicBezTo>
                  <a:pt x="0" y="5080677"/>
                  <a:pt x="0" y="5080677"/>
                  <a:pt x="0" y="249408"/>
                </a:cubicBezTo>
                <a:cubicBezTo>
                  <a:pt x="0" y="112636"/>
                  <a:pt x="114829" y="0"/>
                  <a:pt x="250164" y="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5" name="Picture Placeholder 24">
            <a:extLst>
              <a:ext uri="{FF2B5EF4-FFF2-40B4-BE49-F238E27FC236}">
                <a16:creationId xmlns:a16="http://schemas.microsoft.com/office/drawing/2014/main" id="{22A591A8-2DFA-4267-9A82-89E15E8DBFBA}"/>
              </a:ext>
            </a:extLst>
          </p:cNvPr>
          <p:cNvSpPr>
            <a:spLocks noGrp="1"/>
          </p:cNvSpPr>
          <p:nvPr>
            <p:ph type="pic" sz="quarter" idx="48"/>
          </p:nvPr>
        </p:nvSpPr>
        <p:spPr>
          <a:xfrm>
            <a:off x="6096001" y="2810690"/>
            <a:ext cx="1371599" cy="4038602"/>
          </a:xfrm>
          <a:custGeom>
            <a:avLst/>
            <a:gdLst>
              <a:gd name="connsiteX0" fmla="*/ 250164 w 1371599"/>
              <a:gd name="connsiteY0" fmla="*/ 0 h 4038602"/>
              <a:gd name="connsiteX1" fmla="*/ 524933 w 1371599"/>
              <a:gd name="connsiteY1" fmla="*/ 0 h 4038602"/>
              <a:gd name="connsiteX2" fmla="*/ 557742 w 1371599"/>
              <a:gd name="connsiteY2" fmla="*/ 36205 h 4038602"/>
              <a:gd name="connsiteX3" fmla="*/ 557742 w 1371599"/>
              <a:gd name="connsiteY3" fmla="*/ 64363 h 4038602"/>
              <a:gd name="connsiteX4" fmla="*/ 701278 w 1371599"/>
              <a:gd name="connsiteY4" fmla="*/ 197113 h 4038602"/>
              <a:gd name="connsiteX5" fmla="*/ 1243641 w 1371599"/>
              <a:gd name="connsiteY5" fmla="*/ 197113 h 4038602"/>
              <a:gd name="connsiteX6" fmla="*/ 1371599 w 1371599"/>
              <a:gd name="connsiteY6" fmla="*/ 197113 h 4038602"/>
              <a:gd name="connsiteX7" fmla="*/ 1371599 w 1371599"/>
              <a:gd name="connsiteY7" fmla="*/ 4038602 h 4038602"/>
              <a:gd name="connsiteX8" fmla="*/ 0 w 1371599"/>
              <a:gd name="connsiteY8" fmla="*/ 4038602 h 4038602"/>
              <a:gd name="connsiteX9" fmla="*/ 0 w 1371599"/>
              <a:gd name="connsiteY9" fmla="*/ 3901168 h 4038602"/>
              <a:gd name="connsiteX10" fmla="*/ 0 w 1371599"/>
              <a:gd name="connsiteY10" fmla="*/ 249408 h 4038602"/>
              <a:gd name="connsiteX11" fmla="*/ 250164 w 1371599"/>
              <a:gd name="connsiteY11" fmla="*/ 0 h 403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599" h="4038602">
                <a:moveTo>
                  <a:pt x="250164" y="0"/>
                </a:moveTo>
                <a:cubicBezTo>
                  <a:pt x="250164" y="0"/>
                  <a:pt x="250164" y="0"/>
                  <a:pt x="524933" y="0"/>
                </a:cubicBezTo>
                <a:cubicBezTo>
                  <a:pt x="541338" y="0"/>
                  <a:pt x="557742" y="16091"/>
                  <a:pt x="557742" y="36205"/>
                </a:cubicBezTo>
                <a:cubicBezTo>
                  <a:pt x="557742" y="36205"/>
                  <a:pt x="557742" y="36205"/>
                  <a:pt x="557742" y="64363"/>
                </a:cubicBezTo>
                <a:cubicBezTo>
                  <a:pt x="557742" y="104591"/>
                  <a:pt x="590550" y="197113"/>
                  <a:pt x="701278" y="197113"/>
                </a:cubicBezTo>
                <a:cubicBezTo>
                  <a:pt x="729986" y="197113"/>
                  <a:pt x="984250" y="197113"/>
                  <a:pt x="1243641" y="197113"/>
                </a:cubicBezTo>
                <a:lnTo>
                  <a:pt x="1371599" y="197113"/>
                </a:lnTo>
                <a:lnTo>
                  <a:pt x="1371599" y="4038602"/>
                </a:lnTo>
                <a:lnTo>
                  <a:pt x="0" y="4038602"/>
                </a:lnTo>
                <a:lnTo>
                  <a:pt x="0" y="3901168"/>
                </a:lnTo>
                <a:cubicBezTo>
                  <a:pt x="0" y="3193463"/>
                  <a:pt x="0" y="2061134"/>
                  <a:pt x="0" y="249408"/>
                </a:cubicBezTo>
                <a:cubicBezTo>
                  <a:pt x="0" y="112636"/>
                  <a:pt x="114829" y="0"/>
                  <a:pt x="250164" y="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893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6" presetClass="emph" presetSubtype="0" accel="50000" decel="50000" autoRev="1" fill="hold" grpId="1" nodeType="withEffect">
                                  <p:stCondLst>
                                    <p:cond delay="900"/>
                                  </p:stCondLst>
                                  <p:childTnLst>
                                    <p:animScale>
                                      <p:cBhvr>
                                        <p:cTn id="12" dur="500" fill="hold"/>
                                        <p:tgtEl>
                                          <p:spTgt spid="25"/>
                                        </p:tgtEl>
                                      </p:cBhvr>
                                      <p:by x="105000" y="105000"/>
                                    </p:animScale>
                                  </p:childTnLst>
                                </p:cTn>
                              </p:par>
                              <p:par>
                                <p:cTn id="13" presetID="22" presetClass="entr" presetSubtype="8" fill="hold" grpId="0" nodeType="withEffect">
                                  <p:stCondLst>
                                    <p:cond delay="12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6" presetClass="emph" presetSubtype="0" accel="50000" decel="50000" autoRev="1" fill="hold" grpId="1" nodeType="withEffect">
                                  <p:stCondLst>
                                    <p:cond delay="1200"/>
                                  </p:stCondLst>
                                  <p:childTnLst>
                                    <p:animScale>
                                      <p:cBhvr>
                                        <p:cTn id="17" dur="500" fill="hold"/>
                                        <p:tgtEl>
                                          <p:spTgt spid="14"/>
                                        </p:tgtEl>
                                      </p:cBhvr>
                                      <p:by x="105000" y="105000"/>
                                    </p:animScale>
                                  </p:childTnLst>
                                </p:cTn>
                              </p:par>
                              <p:par>
                                <p:cTn id="18" presetID="22" presetClass="entr" presetSubtype="8" fill="hold" grpId="0" nodeType="withEffect">
                                  <p:stCondLst>
                                    <p:cond delay="160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6" presetClass="emph" presetSubtype="0" accel="50000" decel="50000" autoRev="1" fill="hold" grpId="1" nodeType="withEffect">
                                  <p:stCondLst>
                                    <p:cond delay="1600"/>
                                  </p:stCondLst>
                                  <p:childTnLst>
                                    <p:animScale>
                                      <p:cBhvr>
                                        <p:cTn id="22" dur="500"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4" grpId="0" animBg="1"/>
      <p:bldP spid="14" grpId="1" animBg="1"/>
      <p:bldP spid="25" grpId="0" animBg="1"/>
      <p:bldP spid="25" grpId="1"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8FA80A9-BCE2-4F55-801E-4668E68BFD84}"/>
              </a:ext>
            </a:extLst>
          </p:cNvPr>
          <p:cNvSpPr>
            <a:spLocks noGrp="1"/>
          </p:cNvSpPr>
          <p:nvPr>
            <p:ph type="pic" sz="quarter" idx="44"/>
          </p:nvPr>
        </p:nvSpPr>
        <p:spPr>
          <a:xfrm>
            <a:off x="3035300" y="-1"/>
            <a:ext cx="8137525" cy="40005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373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9553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25" name="Picture Placeholder 8"/>
          <p:cNvSpPr>
            <a:spLocks noGrp="1"/>
          </p:cNvSpPr>
          <p:nvPr>
            <p:ph type="pic" sz="quarter" idx="32"/>
          </p:nvPr>
        </p:nvSpPr>
        <p:spPr>
          <a:xfrm>
            <a:off x="5023517" y="4257800"/>
            <a:ext cx="2016000" cy="201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27" name="Picture Placeholder 8"/>
          <p:cNvSpPr>
            <a:spLocks noGrp="1"/>
          </p:cNvSpPr>
          <p:nvPr>
            <p:ph type="pic" sz="quarter" idx="34"/>
          </p:nvPr>
        </p:nvSpPr>
        <p:spPr>
          <a:xfrm>
            <a:off x="9156825" y="4257800"/>
            <a:ext cx="2016000" cy="201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0" name="Picture Placeholder 8"/>
          <p:cNvSpPr>
            <a:spLocks noGrp="1"/>
          </p:cNvSpPr>
          <p:nvPr>
            <p:ph type="pic" sz="quarter" idx="14"/>
          </p:nvPr>
        </p:nvSpPr>
        <p:spPr>
          <a:xfrm>
            <a:off x="7090171" y="4257800"/>
            <a:ext cx="2015999" cy="2016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5692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27"/>
                                        </p:tgtEl>
                                      </p:cBhvr>
                                      <p:by x="105000" y="105000"/>
                                    </p:animScale>
                                  </p:childTnLst>
                                </p:cTn>
                              </p:par>
                              <p:par>
                                <p:cTn id="15" presetID="22" presetClass="entr" presetSubtype="8"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30" grpId="0" animBg="1"/>
      <p:bldP spid="30" grpId="1"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4441738"/>
            <a:ext cx="4057016" cy="1388284"/>
          </a:xfrm>
        </p:spPr>
        <p:txBody>
          <a:bodyPr/>
          <a:lstStyle/>
          <a:p>
            <a:r>
              <a:rPr lang="en-US"/>
              <a:t>Click to edit Master title style</a:t>
            </a:r>
            <a:endParaRPr lang="en-US" dirty="0"/>
          </a:p>
        </p:txBody>
      </p:sp>
      <p:sp>
        <p:nvSpPr>
          <p:cNvPr id="6" name="Picture Placeholder 8"/>
          <p:cNvSpPr>
            <a:spLocks noGrp="1"/>
          </p:cNvSpPr>
          <p:nvPr>
            <p:ph type="pic" sz="quarter" idx="14"/>
          </p:nvPr>
        </p:nvSpPr>
        <p:spPr>
          <a:xfrm>
            <a:off x="3037840" y="0"/>
            <a:ext cx="3058160" cy="34442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42241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7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8" grpId="0" animBg="1"/>
      <p:bldP spid="8"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3058160" cy="6858000"/>
          </a:xfrm>
          <a:prstGeom prst="rect">
            <a:avLst/>
          </a:prstGeom>
          <a:solidFill>
            <a:schemeClr val="bg1"/>
          </a:solidFill>
          <a:ln>
            <a:noFill/>
          </a:ln>
          <a:effectLst/>
        </p:spPr>
        <p:txBody>
          <a:bodyPr wrap="square" anchor="ctr">
            <a:noAutofit/>
          </a:bodyPr>
          <a:lstStyle>
            <a:lvl1pPr algn="ctr">
              <a:defRPr sz="1200">
                <a:solidFill>
                  <a:schemeClr val="tx1"/>
                </a:solidFill>
              </a:defRPr>
            </a:lvl1pPr>
          </a:lstStyle>
          <a:p>
            <a:r>
              <a:rPr lang="en-US" dirty="0"/>
              <a:t>Click icon to add picture</a:t>
            </a:r>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5067300" y="946702"/>
            <a:ext cx="6114221" cy="1249845"/>
          </a:xfrm>
        </p:spPr>
        <p:txBody>
          <a:bodyPr/>
          <a:lstStyle/>
          <a:p>
            <a:r>
              <a:rPr lang="en-US"/>
              <a:t>Click to edit Master title style</a:t>
            </a:r>
          </a:p>
        </p:txBody>
      </p:sp>
    </p:spTree>
    <p:extLst>
      <p:ext uri="{BB962C8B-B14F-4D97-AF65-F5344CB8AC3E}">
        <p14:creationId xmlns:p14="http://schemas.microsoft.com/office/powerpoint/2010/main" val="19751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7300" y="946702"/>
            <a:ext cx="6114221" cy="1249845"/>
          </a:xfrm>
        </p:spPr>
        <p:txBody>
          <a:bodyPr/>
          <a:lstStyle/>
          <a:p>
            <a:r>
              <a:rPr lang="en-US"/>
              <a:t>Click to edit Master title style</a:t>
            </a:r>
          </a:p>
        </p:txBody>
      </p:sp>
      <p:sp>
        <p:nvSpPr>
          <p:cNvPr id="4" name="Picture Placeholder 8"/>
          <p:cNvSpPr>
            <a:spLocks noGrp="1"/>
          </p:cNvSpPr>
          <p:nvPr>
            <p:ph type="pic" sz="quarter" idx="12"/>
          </p:nvPr>
        </p:nvSpPr>
        <p:spPr>
          <a:xfrm>
            <a:off x="1023580" y="0"/>
            <a:ext cx="304359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0403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endParaRPr lang="en-US" dirty="0"/>
          </a:p>
        </p:txBody>
      </p:sp>
      <p:sp>
        <p:nvSpPr>
          <p:cNvPr id="4" name="Picture Placeholder 8"/>
          <p:cNvSpPr>
            <a:spLocks noGrp="1"/>
          </p:cNvSpPr>
          <p:nvPr>
            <p:ph type="pic" sz="quarter" idx="14"/>
          </p:nvPr>
        </p:nvSpPr>
        <p:spPr>
          <a:xfrm>
            <a:off x="8128000" y="701774"/>
            <a:ext cx="2032000" cy="4572000"/>
          </a:xfrm>
          <a:prstGeom prst="rect">
            <a:avLst/>
          </a:prstGeom>
          <a:solidFill>
            <a:schemeClr val="bg1"/>
          </a:solidFill>
          <a:ln>
            <a:noFill/>
          </a:ln>
          <a:effectLst/>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p:cNvSpPr>
            <a:spLocks noGrp="1"/>
          </p:cNvSpPr>
          <p:nvPr>
            <p:ph type="pic" sz="quarter" idx="13"/>
          </p:nvPr>
        </p:nvSpPr>
        <p:spPr>
          <a:xfrm>
            <a:off x="6096001" y="0"/>
            <a:ext cx="2032000"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p:cNvSpPr>
            <a:spLocks noGrp="1"/>
          </p:cNvSpPr>
          <p:nvPr>
            <p:ph type="pic" sz="quarter" idx="15"/>
          </p:nvPr>
        </p:nvSpPr>
        <p:spPr>
          <a:xfrm>
            <a:off x="10160000" y="0"/>
            <a:ext cx="2032000"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7487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4"/>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endParaRPr lang="en-US" dirty="0"/>
          </a:p>
        </p:txBody>
      </p:sp>
      <p:sp>
        <p:nvSpPr>
          <p:cNvPr id="5" name="Picture Placeholder 8"/>
          <p:cNvSpPr>
            <a:spLocks noGrp="1"/>
          </p:cNvSpPr>
          <p:nvPr>
            <p:ph type="pic" sz="quarter" idx="13"/>
          </p:nvPr>
        </p:nvSpPr>
        <p:spPr>
          <a:xfrm>
            <a:off x="2028825" y="3429000"/>
            <a:ext cx="4067176"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8756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endParaRPr lang="en-US" dirty="0"/>
          </a:p>
        </p:txBody>
      </p:sp>
    </p:spTree>
    <p:extLst>
      <p:ext uri="{BB962C8B-B14F-4D97-AF65-F5344CB8AC3E}">
        <p14:creationId xmlns:p14="http://schemas.microsoft.com/office/powerpoint/2010/main" val="59726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6" name="Picture Placeholder 8"/>
          <p:cNvSpPr>
            <a:spLocks noGrp="1"/>
          </p:cNvSpPr>
          <p:nvPr>
            <p:ph type="pic" sz="quarter" idx="12"/>
          </p:nvPr>
        </p:nvSpPr>
        <p:spPr>
          <a:xfrm>
            <a:off x="2634417" y="2855043"/>
            <a:ext cx="900000" cy="9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7" name="Picture Placeholder 8"/>
          <p:cNvSpPr>
            <a:spLocks noGrp="1"/>
          </p:cNvSpPr>
          <p:nvPr>
            <p:ph type="pic" sz="quarter" idx="13"/>
          </p:nvPr>
        </p:nvSpPr>
        <p:spPr>
          <a:xfrm>
            <a:off x="4977711" y="2855043"/>
            <a:ext cx="900000" cy="9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8" name="Picture Placeholder 8"/>
          <p:cNvSpPr>
            <a:spLocks noGrp="1"/>
          </p:cNvSpPr>
          <p:nvPr>
            <p:ph type="pic" sz="quarter" idx="14"/>
          </p:nvPr>
        </p:nvSpPr>
        <p:spPr>
          <a:xfrm>
            <a:off x="7321005" y="2855043"/>
            <a:ext cx="900000" cy="9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9" name="Picture Placeholder 8"/>
          <p:cNvSpPr>
            <a:spLocks noGrp="1"/>
          </p:cNvSpPr>
          <p:nvPr>
            <p:ph type="pic" sz="quarter" idx="15"/>
          </p:nvPr>
        </p:nvSpPr>
        <p:spPr>
          <a:xfrm>
            <a:off x="9661367" y="2855043"/>
            <a:ext cx="900000" cy="90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41235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6"/>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37"/>
                                        </p:tgtEl>
                                      </p:cBhvr>
                                      <p:by x="105000" y="105000"/>
                                    </p:animScale>
                                  </p:childTnLst>
                                </p:cTn>
                              </p:par>
                              <p:par>
                                <p:cTn id="15" presetID="22" presetClass="entr" presetSubtype="8" fill="hold" grpId="0" nodeType="withEffect">
                                  <p:stCondLst>
                                    <p:cond delay="90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6" presetClass="emph" presetSubtype="0" accel="50000" decel="50000" autoRev="1" fill="hold" grpId="1" nodeType="withEffect">
                                  <p:stCondLst>
                                    <p:cond delay="900"/>
                                  </p:stCondLst>
                                  <p:childTnLst>
                                    <p:animScale>
                                      <p:cBhvr>
                                        <p:cTn id="19" dur="500" fill="hold"/>
                                        <p:tgtEl>
                                          <p:spTgt spid="38"/>
                                        </p:tgtEl>
                                      </p:cBhvr>
                                      <p:by x="105000" y="105000"/>
                                    </p:animScale>
                                  </p:childTnLst>
                                </p:cTn>
                              </p:par>
                              <p:par>
                                <p:cTn id="20" presetID="22" presetClass="entr" presetSubtype="8" fill="hold" grpId="0" nodeType="withEffect">
                                  <p:stCondLst>
                                    <p:cond delay="130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6" presetClass="emph" presetSubtype="0" accel="50000" decel="50000" autoRev="1" fill="hold" grpId="1" nodeType="withEffect">
                                  <p:stCondLst>
                                    <p:cond delay="1300"/>
                                  </p:stCondLst>
                                  <p:childTnLst>
                                    <p:animScale>
                                      <p:cBhvr>
                                        <p:cTn id="24" dur="500"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60085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endParaRPr lang="en-US" dirty="0"/>
          </a:p>
        </p:txBody>
      </p:sp>
      <p:sp>
        <p:nvSpPr>
          <p:cNvPr id="5" name="Picture Placeholder 8"/>
          <p:cNvSpPr>
            <a:spLocks noGrp="1"/>
          </p:cNvSpPr>
          <p:nvPr>
            <p:ph type="pic" sz="quarter" idx="13"/>
          </p:nvPr>
        </p:nvSpPr>
        <p:spPr>
          <a:xfrm>
            <a:off x="8124823" y="0"/>
            <a:ext cx="406717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9724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4877352"/>
            <a:ext cx="4057016" cy="1388284"/>
          </a:xfrm>
        </p:spPr>
        <p:txBody>
          <a:bodyPr/>
          <a:lstStyle/>
          <a:p>
            <a:r>
              <a:rPr lang="en-US"/>
              <a:t>Click to edit Master title style</a:t>
            </a:r>
          </a:p>
        </p:txBody>
      </p:sp>
      <p:sp>
        <p:nvSpPr>
          <p:cNvPr id="6" name="Picture Placeholder 8"/>
          <p:cNvSpPr>
            <a:spLocks noGrp="1"/>
          </p:cNvSpPr>
          <p:nvPr>
            <p:ph type="pic" sz="quarter" idx="14"/>
          </p:nvPr>
        </p:nvSpPr>
        <p:spPr>
          <a:xfrm>
            <a:off x="2027238"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9133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21102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1019175" y="0"/>
            <a:ext cx="507682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6615953" y="558434"/>
            <a:ext cx="4560047" cy="1249845"/>
          </a:xfrm>
        </p:spPr>
        <p:txBody>
          <a:bodyPr/>
          <a:lstStyle/>
          <a:p>
            <a:r>
              <a:rPr lang="en-US"/>
              <a:t>Click to edit Master title style</a:t>
            </a:r>
          </a:p>
        </p:txBody>
      </p:sp>
    </p:spTree>
    <p:extLst>
      <p:ext uri="{BB962C8B-B14F-4D97-AF65-F5344CB8AC3E}">
        <p14:creationId xmlns:p14="http://schemas.microsoft.com/office/powerpoint/2010/main" val="265545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endParaRPr lang="en-US" dirty="0"/>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7316654" y="1125538"/>
            <a:ext cx="1811382" cy="168929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8621215" y="4478369"/>
            <a:ext cx="2551610" cy="237963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6096000" y="2179130"/>
            <a:ext cx="1811382" cy="168929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6999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85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067300" y="946702"/>
            <a:ext cx="6114221" cy="1249845"/>
          </a:xfrm>
        </p:spPr>
        <p:txBody>
          <a:bodyPr/>
          <a:lstStyle/>
          <a:p>
            <a:r>
              <a:rPr lang="en-US"/>
              <a:t>Click to edit Master title style</a:t>
            </a:r>
          </a:p>
        </p:txBody>
      </p:sp>
    </p:spTree>
    <p:extLst>
      <p:ext uri="{BB962C8B-B14F-4D97-AF65-F5344CB8AC3E}">
        <p14:creationId xmlns:p14="http://schemas.microsoft.com/office/powerpoint/2010/main" val="4002123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96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4051005" y="0"/>
            <a:ext cx="814099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067300" y="946702"/>
            <a:ext cx="6114221" cy="1249845"/>
          </a:xfrm>
        </p:spPr>
        <p:txBody>
          <a:bodyPr/>
          <a:lstStyle/>
          <a:p>
            <a:r>
              <a:rPr lang="en-US"/>
              <a:t>Click to edit Master title style</a:t>
            </a:r>
          </a:p>
        </p:txBody>
      </p:sp>
    </p:spTree>
    <p:extLst>
      <p:ext uri="{BB962C8B-B14F-4D97-AF65-F5344CB8AC3E}">
        <p14:creationId xmlns:p14="http://schemas.microsoft.com/office/powerpoint/2010/main" val="1530038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C4B43A9-69B6-4ABF-8419-3D2002EE445A}"/>
              </a:ext>
            </a:extLst>
          </p:cNvPr>
          <p:cNvSpPr>
            <a:spLocks noGrp="1"/>
          </p:cNvSpPr>
          <p:nvPr>
            <p:ph type="pic" sz="quarter" idx="15"/>
          </p:nvPr>
        </p:nvSpPr>
        <p:spPr>
          <a:xfrm>
            <a:off x="1019175" y="0"/>
            <a:ext cx="507682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Title 1">
            <a:extLst>
              <a:ext uri="{FF2B5EF4-FFF2-40B4-BE49-F238E27FC236}">
                <a16:creationId xmlns:a16="http://schemas.microsoft.com/office/drawing/2014/main" id="{52764D54-A742-427B-8CCD-413C0B71F9A6}"/>
              </a:ext>
            </a:extLst>
          </p:cNvPr>
          <p:cNvSpPr>
            <a:spLocks noGrp="1"/>
          </p:cNvSpPr>
          <p:nvPr>
            <p:ph type="title"/>
          </p:nvPr>
        </p:nvSpPr>
        <p:spPr>
          <a:xfrm>
            <a:off x="6800850" y="946702"/>
            <a:ext cx="4380671" cy="1249845"/>
          </a:xfrm>
        </p:spPr>
        <p:txBody>
          <a:bodyPr/>
          <a:lstStyle/>
          <a:p>
            <a:r>
              <a:rPr lang="en-US"/>
              <a:t>Click to edit Master title style</a:t>
            </a:r>
          </a:p>
        </p:txBody>
      </p:sp>
    </p:spTree>
    <p:extLst>
      <p:ext uri="{BB962C8B-B14F-4D97-AF65-F5344CB8AC3E}">
        <p14:creationId xmlns:p14="http://schemas.microsoft.com/office/powerpoint/2010/main" val="240833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385D845-B0B0-4F76-A5C3-DA93215F201B}"/>
              </a:ext>
            </a:extLst>
          </p:cNvPr>
          <p:cNvSpPr>
            <a:spLocks noGrp="1"/>
          </p:cNvSpPr>
          <p:nvPr>
            <p:ph type="pic" sz="quarter" idx="13"/>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Title 5">
            <a:extLst>
              <a:ext uri="{FF2B5EF4-FFF2-40B4-BE49-F238E27FC236}">
                <a16:creationId xmlns:a16="http://schemas.microsoft.com/office/drawing/2014/main" id="{B8DA4667-09D2-4757-9CB4-C629D2403453}"/>
              </a:ext>
            </a:extLst>
          </p:cNvPr>
          <p:cNvSpPr>
            <a:spLocks noGrp="1"/>
          </p:cNvSpPr>
          <p:nvPr>
            <p:ph type="title"/>
          </p:nvPr>
        </p:nvSpPr>
        <p:spPr>
          <a:xfrm>
            <a:off x="2028825" y="5023955"/>
            <a:ext cx="4067176" cy="1249845"/>
          </a:xfrm>
        </p:spPr>
        <p:txBody>
          <a:bodyPr/>
          <a:lstStyle/>
          <a:p>
            <a:r>
              <a:rPr lang="en-US"/>
              <a:t>Click to edit Master title style</a:t>
            </a:r>
            <a:endParaRPr lang="en-US" dirty="0"/>
          </a:p>
        </p:txBody>
      </p:sp>
    </p:spTree>
    <p:extLst>
      <p:ext uri="{BB962C8B-B14F-4D97-AF65-F5344CB8AC3E}">
        <p14:creationId xmlns:p14="http://schemas.microsoft.com/office/powerpoint/2010/main" val="41734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1026213" y="2624344"/>
            <a:ext cx="10146612" cy="1499981"/>
          </a:xfrm>
          <a:effectLst>
            <a:outerShdw blurRad="762000" dist="381000" dir="5400000" algn="t" rotWithShape="0">
              <a:prstClr val="black">
                <a:alpha val="30000"/>
              </a:prstClr>
            </a:outerShdw>
          </a:effectLst>
        </p:spPr>
        <p:txBody>
          <a:bodyPr tIns="0" anchor="ctr" anchorCtr="0"/>
          <a:lstStyle>
            <a:lvl1pPr algn="ctr">
              <a:defRPr sz="9600" b="1" i="0">
                <a:latin typeface="Montserrat Black" charset="0"/>
                <a:ea typeface="Montserrat Black" charset="0"/>
                <a:cs typeface="Montserrat Black" charset="0"/>
              </a:defRPr>
            </a:lvl1pPr>
          </a:lstStyle>
          <a:p>
            <a:r>
              <a:rPr lang="en-US"/>
              <a:t>Click to edit Master title style</a:t>
            </a:r>
            <a:endParaRPr lang="en-US" dirty="0"/>
          </a:p>
        </p:txBody>
      </p:sp>
    </p:spTree>
    <p:extLst>
      <p:ext uri="{BB962C8B-B14F-4D97-AF65-F5344CB8AC3E}">
        <p14:creationId xmlns:p14="http://schemas.microsoft.com/office/powerpoint/2010/main" val="449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5" y="946702"/>
            <a:ext cx="3089584" cy="2002975"/>
          </a:xfrm>
        </p:spPr>
        <p:txBody>
          <a:bodyPr/>
          <a:lstStyle/>
          <a:p>
            <a:r>
              <a:rPr lang="en-US"/>
              <a:t>Click to edit Master title style</a:t>
            </a:r>
            <a:endParaRPr lang="en-US" dirty="0"/>
          </a:p>
        </p:txBody>
      </p:sp>
      <p:sp>
        <p:nvSpPr>
          <p:cNvPr id="5" name="Picture Placeholder 8"/>
          <p:cNvSpPr>
            <a:spLocks noGrp="1"/>
          </p:cNvSpPr>
          <p:nvPr>
            <p:ph type="pic" sz="quarter" idx="12"/>
          </p:nvPr>
        </p:nvSpPr>
        <p:spPr>
          <a:xfrm>
            <a:off x="5324051" y="1125538"/>
            <a:ext cx="2821566" cy="319620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7" name="Picture Placeholder 8"/>
          <p:cNvSpPr>
            <a:spLocks noGrp="1"/>
          </p:cNvSpPr>
          <p:nvPr>
            <p:ph type="pic" sz="quarter" idx="13"/>
          </p:nvPr>
        </p:nvSpPr>
        <p:spPr>
          <a:xfrm>
            <a:off x="8351259" y="1119211"/>
            <a:ext cx="2821566" cy="320253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6868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5"/>
                                        </p:tgtEl>
                                      </p:cBhvr>
                                      <p:by x="105000" y="105000"/>
                                    </p:animScale>
                                  </p:childTnLst>
                                </p:cTn>
                              </p:par>
                              <p:par>
                                <p:cTn id="10" presetID="22" presetClass="entr" presetSubtype="8" fill="hold" grpId="0" nodeType="withEffect">
                                  <p:stCondLst>
                                    <p:cond delay="6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600"/>
                                  </p:stCondLst>
                                  <p:childTnLst>
                                    <p:animScale>
                                      <p:cBhvr>
                                        <p:cTn id="1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2027238" y="2805640"/>
            <a:ext cx="8376487" cy="943700"/>
          </a:xfrm>
          <a:custGeom>
            <a:avLst/>
            <a:gdLst/>
            <a:ahLst/>
            <a:cxnLst/>
            <a:rect l="l" t="t" r="r" b="b"/>
            <a:pathLst>
              <a:path w="6924312" h="780097">
                <a:moveTo>
                  <a:pt x="3032236" y="473630"/>
                </a:moveTo>
                <a:lnTo>
                  <a:pt x="3032236" y="596217"/>
                </a:lnTo>
                <a:lnTo>
                  <a:pt x="3190484" y="596217"/>
                </a:lnTo>
                <a:cubicBezTo>
                  <a:pt x="3248435" y="596217"/>
                  <a:pt x="3277410" y="575786"/>
                  <a:pt x="3277410" y="534924"/>
                </a:cubicBezTo>
                <a:cubicBezTo>
                  <a:pt x="3277410" y="494061"/>
                  <a:pt x="3248435" y="473630"/>
                  <a:pt x="3190484" y="473630"/>
                </a:cubicBezTo>
                <a:close/>
                <a:moveTo>
                  <a:pt x="5595452" y="258546"/>
                </a:moveTo>
                <a:lnTo>
                  <a:pt x="5519671" y="454685"/>
                </a:lnTo>
                <a:lnTo>
                  <a:pt x="5671232" y="454685"/>
                </a:lnTo>
                <a:close/>
                <a:moveTo>
                  <a:pt x="3893944" y="202825"/>
                </a:moveTo>
                <a:lnTo>
                  <a:pt x="3893944" y="385591"/>
                </a:lnTo>
                <a:lnTo>
                  <a:pt x="3989784" y="385591"/>
                </a:lnTo>
                <a:cubicBezTo>
                  <a:pt x="4025446" y="385591"/>
                  <a:pt x="4052192" y="377604"/>
                  <a:pt x="4070023" y="361631"/>
                </a:cubicBezTo>
                <a:cubicBezTo>
                  <a:pt x="4087854" y="345657"/>
                  <a:pt x="4096769" y="323183"/>
                  <a:pt x="4096769" y="294208"/>
                </a:cubicBezTo>
                <a:cubicBezTo>
                  <a:pt x="4096769" y="265233"/>
                  <a:pt x="4087854" y="242759"/>
                  <a:pt x="4070023" y="226785"/>
                </a:cubicBezTo>
                <a:cubicBezTo>
                  <a:pt x="4052192" y="210812"/>
                  <a:pt x="4025446" y="202825"/>
                  <a:pt x="3989784" y="202825"/>
                </a:cubicBezTo>
                <a:close/>
                <a:moveTo>
                  <a:pt x="3032236" y="183880"/>
                </a:moveTo>
                <a:lnTo>
                  <a:pt x="3032236" y="299780"/>
                </a:lnTo>
                <a:lnTo>
                  <a:pt x="3154823" y="299780"/>
                </a:lnTo>
                <a:cubicBezTo>
                  <a:pt x="3212030" y="299780"/>
                  <a:pt x="3240634" y="280463"/>
                  <a:pt x="3240634" y="241830"/>
                </a:cubicBezTo>
                <a:cubicBezTo>
                  <a:pt x="3240634" y="203196"/>
                  <a:pt x="3212030" y="183880"/>
                  <a:pt x="3154823" y="183880"/>
                </a:cubicBezTo>
                <a:close/>
                <a:moveTo>
                  <a:pt x="6107440" y="0"/>
                </a:moveTo>
                <a:lnTo>
                  <a:pt x="6365986" y="0"/>
                </a:lnTo>
                <a:lnTo>
                  <a:pt x="6365986" y="283064"/>
                </a:lnTo>
                <a:lnTo>
                  <a:pt x="6622304" y="0"/>
                </a:lnTo>
                <a:lnTo>
                  <a:pt x="6908710" y="0"/>
                </a:lnTo>
                <a:lnTo>
                  <a:pt x="6596672" y="343243"/>
                </a:lnTo>
                <a:lnTo>
                  <a:pt x="6924312" y="780097"/>
                </a:lnTo>
                <a:lnTo>
                  <a:pt x="6620075" y="780097"/>
                </a:lnTo>
                <a:lnTo>
                  <a:pt x="6425050" y="521551"/>
                </a:lnTo>
                <a:lnTo>
                  <a:pt x="6365986" y="587302"/>
                </a:lnTo>
                <a:lnTo>
                  <a:pt x="6365986" y="780097"/>
                </a:lnTo>
                <a:lnTo>
                  <a:pt x="6107440" y="780097"/>
                </a:lnTo>
                <a:close/>
                <a:moveTo>
                  <a:pt x="5468407" y="0"/>
                </a:moveTo>
                <a:lnTo>
                  <a:pt x="5726954" y="0"/>
                </a:lnTo>
                <a:lnTo>
                  <a:pt x="6067968" y="780097"/>
                </a:lnTo>
                <a:lnTo>
                  <a:pt x="5796048" y="780097"/>
                </a:lnTo>
                <a:lnTo>
                  <a:pt x="5743670" y="644137"/>
                </a:lnTo>
                <a:lnTo>
                  <a:pt x="5447233" y="644137"/>
                </a:lnTo>
                <a:lnTo>
                  <a:pt x="5394855" y="780097"/>
                </a:lnTo>
                <a:lnTo>
                  <a:pt x="5127393" y="780097"/>
                </a:lnTo>
                <a:close/>
                <a:moveTo>
                  <a:pt x="4459615" y="0"/>
                </a:moveTo>
                <a:lnTo>
                  <a:pt x="5093722" y="0"/>
                </a:lnTo>
                <a:lnTo>
                  <a:pt x="5093722" y="198367"/>
                </a:lnTo>
                <a:lnTo>
                  <a:pt x="4718161" y="198367"/>
                </a:lnTo>
                <a:lnTo>
                  <a:pt x="4718161" y="289750"/>
                </a:lnTo>
                <a:lnTo>
                  <a:pt x="5048031" y="289750"/>
                </a:lnTo>
                <a:lnTo>
                  <a:pt x="5048031" y="479202"/>
                </a:lnTo>
                <a:lnTo>
                  <a:pt x="4718161" y="479202"/>
                </a:lnTo>
                <a:lnTo>
                  <a:pt x="4718161" y="581730"/>
                </a:lnTo>
                <a:lnTo>
                  <a:pt x="5108210" y="581730"/>
                </a:lnTo>
                <a:lnTo>
                  <a:pt x="5108210" y="780097"/>
                </a:lnTo>
                <a:lnTo>
                  <a:pt x="4459615" y="780097"/>
                </a:lnTo>
                <a:close/>
                <a:moveTo>
                  <a:pt x="3630939" y="0"/>
                </a:moveTo>
                <a:lnTo>
                  <a:pt x="4006500" y="0"/>
                </a:lnTo>
                <a:cubicBezTo>
                  <a:pt x="4078567" y="0"/>
                  <a:pt x="4141346" y="11887"/>
                  <a:pt x="4194839" y="35661"/>
                </a:cubicBezTo>
                <a:cubicBezTo>
                  <a:pt x="4248331" y="59436"/>
                  <a:pt x="4289565" y="93611"/>
                  <a:pt x="4318540" y="138188"/>
                </a:cubicBezTo>
                <a:cubicBezTo>
                  <a:pt x="4347515" y="182765"/>
                  <a:pt x="4362002" y="234772"/>
                  <a:pt x="4362002" y="294208"/>
                </a:cubicBezTo>
                <a:cubicBezTo>
                  <a:pt x="4362002" y="349929"/>
                  <a:pt x="4349372" y="398592"/>
                  <a:pt x="4324112" y="440198"/>
                </a:cubicBezTo>
                <a:cubicBezTo>
                  <a:pt x="4298851" y="481803"/>
                  <a:pt x="4262447" y="514864"/>
                  <a:pt x="4214898" y="539381"/>
                </a:cubicBezTo>
                <a:lnTo>
                  <a:pt x="4378719" y="780097"/>
                </a:lnTo>
                <a:lnTo>
                  <a:pt x="4097883" y="780097"/>
                </a:lnTo>
                <a:lnTo>
                  <a:pt x="3965267" y="583958"/>
                </a:lnTo>
                <a:lnTo>
                  <a:pt x="3893944" y="583958"/>
                </a:lnTo>
                <a:lnTo>
                  <a:pt x="3893944" y="780097"/>
                </a:lnTo>
                <a:lnTo>
                  <a:pt x="3630939" y="780097"/>
                </a:lnTo>
                <a:close/>
                <a:moveTo>
                  <a:pt x="2773689" y="0"/>
                </a:moveTo>
                <a:lnTo>
                  <a:pt x="3190484" y="0"/>
                </a:lnTo>
                <a:cubicBezTo>
                  <a:pt x="3294497" y="0"/>
                  <a:pt x="3373064" y="18573"/>
                  <a:pt x="3426186" y="55721"/>
                </a:cubicBezTo>
                <a:cubicBezTo>
                  <a:pt x="3479306" y="92868"/>
                  <a:pt x="3505867" y="142275"/>
                  <a:pt x="3505867" y="203939"/>
                </a:cubicBezTo>
                <a:cubicBezTo>
                  <a:pt x="3505867" y="240344"/>
                  <a:pt x="3496765" y="273034"/>
                  <a:pt x="3478563" y="302009"/>
                </a:cubicBezTo>
                <a:cubicBezTo>
                  <a:pt x="3460361" y="330984"/>
                  <a:pt x="3433429" y="354387"/>
                  <a:pt x="3397767" y="372218"/>
                </a:cubicBezTo>
                <a:cubicBezTo>
                  <a:pt x="3443830" y="389306"/>
                  <a:pt x="3479492" y="414194"/>
                  <a:pt x="3504752" y="446884"/>
                </a:cubicBezTo>
                <a:cubicBezTo>
                  <a:pt x="3530012" y="479574"/>
                  <a:pt x="3542643" y="518950"/>
                  <a:pt x="3542643" y="565013"/>
                </a:cubicBezTo>
                <a:cubicBezTo>
                  <a:pt x="3542643" y="633365"/>
                  <a:pt x="3514410" y="686300"/>
                  <a:pt x="3457946" y="723819"/>
                </a:cubicBezTo>
                <a:cubicBezTo>
                  <a:pt x="3401482" y="761338"/>
                  <a:pt x="3319758" y="780097"/>
                  <a:pt x="3212773" y="780097"/>
                </a:cubicBezTo>
                <a:lnTo>
                  <a:pt x="2773689" y="780097"/>
                </a:lnTo>
                <a:close/>
                <a:moveTo>
                  <a:pt x="1687840" y="0"/>
                </a:moveTo>
                <a:lnTo>
                  <a:pt x="2321948" y="0"/>
                </a:lnTo>
                <a:lnTo>
                  <a:pt x="2321948" y="198367"/>
                </a:lnTo>
                <a:lnTo>
                  <a:pt x="1946386" y="198367"/>
                </a:lnTo>
                <a:lnTo>
                  <a:pt x="1946386" y="289750"/>
                </a:lnTo>
                <a:lnTo>
                  <a:pt x="2276256" y="289750"/>
                </a:lnTo>
                <a:lnTo>
                  <a:pt x="2276256" y="479202"/>
                </a:lnTo>
                <a:lnTo>
                  <a:pt x="1946386" y="479202"/>
                </a:lnTo>
                <a:lnTo>
                  <a:pt x="1946386" y="581730"/>
                </a:lnTo>
                <a:lnTo>
                  <a:pt x="2336435" y="581730"/>
                </a:lnTo>
                <a:lnTo>
                  <a:pt x="2336435" y="780097"/>
                </a:lnTo>
                <a:lnTo>
                  <a:pt x="1687840" y="780097"/>
                </a:lnTo>
                <a:close/>
                <a:moveTo>
                  <a:pt x="792490" y="0"/>
                </a:moveTo>
                <a:lnTo>
                  <a:pt x="1055494" y="0"/>
                </a:lnTo>
                <a:lnTo>
                  <a:pt x="1055494" y="276377"/>
                </a:lnTo>
                <a:lnTo>
                  <a:pt x="1298439" y="276377"/>
                </a:lnTo>
                <a:lnTo>
                  <a:pt x="1298439" y="0"/>
                </a:lnTo>
                <a:lnTo>
                  <a:pt x="1561443" y="0"/>
                </a:lnTo>
                <a:lnTo>
                  <a:pt x="1561443" y="780097"/>
                </a:lnTo>
                <a:lnTo>
                  <a:pt x="1298439" y="780097"/>
                </a:lnTo>
                <a:lnTo>
                  <a:pt x="1298439" y="492576"/>
                </a:lnTo>
                <a:lnTo>
                  <a:pt x="1055494" y="492576"/>
                </a:lnTo>
                <a:lnTo>
                  <a:pt x="1055494" y="780097"/>
                </a:lnTo>
                <a:lnTo>
                  <a:pt x="792490" y="780097"/>
                </a:lnTo>
                <a:close/>
                <a:moveTo>
                  <a:pt x="0" y="0"/>
                </a:moveTo>
                <a:lnTo>
                  <a:pt x="719919" y="0"/>
                </a:lnTo>
                <a:lnTo>
                  <a:pt x="719919" y="203939"/>
                </a:lnTo>
                <a:lnTo>
                  <a:pt x="491461" y="203939"/>
                </a:lnTo>
                <a:lnTo>
                  <a:pt x="491461" y="780097"/>
                </a:lnTo>
                <a:lnTo>
                  <a:pt x="228457" y="780097"/>
                </a:lnTo>
                <a:lnTo>
                  <a:pt x="228457" y="203939"/>
                </a:lnTo>
                <a:lnTo>
                  <a:pt x="0" y="203939"/>
                </a:ln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11103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B8A838-8474-4258-BDA9-321177FC3D3C}"/>
              </a:ext>
            </a:extLst>
          </p:cNvPr>
          <p:cNvSpPr>
            <a:spLocks noGrp="1"/>
          </p:cNvSpPr>
          <p:nvPr>
            <p:ph type="title"/>
          </p:nvPr>
        </p:nvSpPr>
        <p:spPr>
          <a:xfrm>
            <a:off x="2028825" y="946702"/>
            <a:ext cx="5083176" cy="1249845"/>
          </a:xfrm>
        </p:spPr>
        <p:txBody>
          <a:bodyPr/>
          <a:lstStyle/>
          <a:p>
            <a:r>
              <a:rPr lang="en-US"/>
              <a:t>Click to edit Master title style</a:t>
            </a:r>
          </a:p>
        </p:txBody>
      </p:sp>
    </p:spTree>
    <p:extLst>
      <p:ext uri="{BB962C8B-B14F-4D97-AF65-F5344CB8AC3E}">
        <p14:creationId xmlns:p14="http://schemas.microsoft.com/office/powerpoint/2010/main" val="31363374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2028823"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3"/>
          </p:nvPr>
        </p:nvSpPr>
        <p:spPr>
          <a:xfrm>
            <a:off x="434464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0" name="Picture Placeholder 8"/>
          <p:cNvSpPr>
            <a:spLocks noGrp="1"/>
          </p:cNvSpPr>
          <p:nvPr>
            <p:ph type="pic" sz="quarter" idx="14"/>
          </p:nvPr>
        </p:nvSpPr>
        <p:spPr>
          <a:xfrm>
            <a:off x="665887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1" name="Picture Placeholder 8"/>
          <p:cNvSpPr>
            <a:spLocks noGrp="1"/>
          </p:cNvSpPr>
          <p:nvPr>
            <p:ph type="pic" sz="quarter" idx="15"/>
          </p:nvPr>
        </p:nvSpPr>
        <p:spPr>
          <a:xfrm>
            <a:off x="8976272"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1636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9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1019175" y="2179155"/>
            <a:ext cx="10153650" cy="1249845"/>
          </a:xfrm>
        </p:spPr>
        <p:txBody>
          <a:bodyPr/>
          <a:lstStyle>
            <a:lvl1pPr>
              <a:defRPr sz="8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0641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93_Custom Layout">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07DB787-0FBB-4D41-B22E-F21A64B22B4B}"/>
              </a:ext>
            </a:extLst>
          </p:cNvPr>
          <p:cNvSpPr>
            <a:spLocks noGrp="1"/>
          </p:cNvSpPr>
          <p:nvPr>
            <p:ph type="pic" sz="quarter" idx="10" hasCustomPrompt="1"/>
          </p:nvPr>
        </p:nvSpPr>
        <p:spPr>
          <a:xfrm>
            <a:off x="2400981" y="2353689"/>
            <a:ext cx="7390038" cy="1617419"/>
          </a:xfrm>
          <a:custGeom>
            <a:avLst/>
            <a:gdLst/>
            <a:ahLst/>
            <a:cxnLst/>
            <a:rect l="l" t="t" r="r" b="b"/>
            <a:pathLst>
              <a:path w="5434278" h="1189372">
                <a:moveTo>
                  <a:pt x="4403533" y="605551"/>
                </a:moveTo>
                <a:cubicBezTo>
                  <a:pt x="4356213" y="645861"/>
                  <a:pt x="4305388" y="703697"/>
                  <a:pt x="4268583" y="770296"/>
                </a:cubicBezTo>
                <a:cubicBezTo>
                  <a:pt x="4194973" y="903493"/>
                  <a:pt x="4168685" y="1064732"/>
                  <a:pt x="4214252" y="1103290"/>
                </a:cubicBezTo>
                <a:cubicBezTo>
                  <a:pt x="4263325" y="1143599"/>
                  <a:pt x="4370234" y="1082258"/>
                  <a:pt x="4456111" y="921019"/>
                </a:cubicBezTo>
                <a:cubicBezTo>
                  <a:pt x="4482400" y="871946"/>
                  <a:pt x="4503431" y="822874"/>
                  <a:pt x="4517452" y="780811"/>
                </a:cubicBezTo>
                <a:cubicBezTo>
                  <a:pt x="4505184" y="775553"/>
                  <a:pt x="4494669" y="768543"/>
                  <a:pt x="4484153" y="759780"/>
                </a:cubicBezTo>
                <a:cubicBezTo>
                  <a:pt x="4447348" y="731738"/>
                  <a:pt x="4405286" y="670397"/>
                  <a:pt x="4403533" y="605551"/>
                </a:cubicBezTo>
                <a:close/>
                <a:moveTo>
                  <a:pt x="4517452" y="566337"/>
                </a:moveTo>
                <a:cubicBezTo>
                  <a:pt x="4506499" y="568308"/>
                  <a:pt x="4495545" y="583644"/>
                  <a:pt x="4491163" y="609056"/>
                </a:cubicBezTo>
                <a:cubicBezTo>
                  <a:pt x="4482400" y="656377"/>
                  <a:pt x="4501679" y="707202"/>
                  <a:pt x="4529720" y="733491"/>
                </a:cubicBezTo>
                <a:cubicBezTo>
                  <a:pt x="4543741" y="679160"/>
                  <a:pt x="4548999" y="635345"/>
                  <a:pt x="4543741" y="603799"/>
                </a:cubicBezTo>
                <a:cubicBezTo>
                  <a:pt x="4539359" y="575757"/>
                  <a:pt x="4528406" y="564365"/>
                  <a:pt x="4517452" y="566337"/>
                </a:cubicBezTo>
                <a:close/>
                <a:moveTo>
                  <a:pt x="1628558" y="552973"/>
                </a:moveTo>
                <a:cubicBezTo>
                  <a:pt x="1572475" y="547715"/>
                  <a:pt x="1444535" y="661634"/>
                  <a:pt x="1348142" y="817616"/>
                </a:cubicBezTo>
                <a:cubicBezTo>
                  <a:pt x="1255254" y="968340"/>
                  <a:pt x="1232470" y="1122568"/>
                  <a:pt x="1300822" y="1124321"/>
                </a:cubicBezTo>
                <a:cubicBezTo>
                  <a:pt x="1372678" y="1126073"/>
                  <a:pt x="1463813" y="1013907"/>
                  <a:pt x="1553196" y="859678"/>
                </a:cubicBezTo>
                <a:cubicBezTo>
                  <a:pt x="1663610" y="666892"/>
                  <a:pt x="1679383" y="558231"/>
                  <a:pt x="1628558" y="552973"/>
                </a:cubicBezTo>
                <a:close/>
                <a:moveTo>
                  <a:pt x="4461372" y="473719"/>
                </a:moveTo>
                <a:cubicBezTo>
                  <a:pt x="4503952" y="475037"/>
                  <a:pt x="4530597" y="492289"/>
                  <a:pt x="4561267" y="533695"/>
                </a:cubicBezTo>
                <a:cubicBezTo>
                  <a:pt x="4601577" y="588025"/>
                  <a:pt x="4654155" y="600293"/>
                  <a:pt x="4643639" y="726481"/>
                </a:cubicBezTo>
                <a:cubicBezTo>
                  <a:pt x="4641887" y="740501"/>
                  <a:pt x="4641887" y="752770"/>
                  <a:pt x="4640134" y="766790"/>
                </a:cubicBezTo>
                <a:cubicBezTo>
                  <a:pt x="4650650" y="766790"/>
                  <a:pt x="4661165" y="763285"/>
                  <a:pt x="4675186" y="763285"/>
                </a:cubicBezTo>
                <a:cubicBezTo>
                  <a:pt x="4687454" y="763285"/>
                  <a:pt x="4687454" y="772048"/>
                  <a:pt x="4680444" y="780811"/>
                </a:cubicBezTo>
                <a:cubicBezTo>
                  <a:pt x="4668176" y="794832"/>
                  <a:pt x="4650650" y="801842"/>
                  <a:pt x="4633123" y="803595"/>
                </a:cubicBezTo>
                <a:cubicBezTo>
                  <a:pt x="4596319" y="952566"/>
                  <a:pt x="4485905" y="1129579"/>
                  <a:pt x="4356213" y="1173394"/>
                </a:cubicBezTo>
                <a:cubicBezTo>
                  <a:pt x="4293119" y="1194425"/>
                  <a:pt x="4205489" y="1187414"/>
                  <a:pt x="4135385" y="1096279"/>
                </a:cubicBezTo>
                <a:cubicBezTo>
                  <a:pt x="4058271" y="994628"/>
                  <a:pt x="4084560" y="842152"/>
                  <a:pt x="4163427" y="701944"/>
                </a:cubicBezTo>
                <a:cubicBezTo>
                  <a:pt x="4230026" y="582767"/>
                  <a:pt x="4336935" y="481117"/>
                  <a:pt x="4442090" y="474106"/>
                </a:cubicBezTo>
                <a:cubicBezTo>
                  <a:pt x="4448882" y="473668"/>
                  <a:pt x="4455290" y="473531"/>
                  <a:pt x="4461372" y="473719"/>
                </a:cubicBezTo>
                <a:close/>
                <a:moveTo>
                  <a:pt x="5295138" y="458004"/>
                </a:moveTo>
                <a:cubicBezTo>
                  <a:pt x="5300273" y="458661"/>
                  <a:pt x="5305284" y="462276"/>
                  <a:pt x="5310542" y="468848"/>
                </a:cubicBezTo>
                <a:cubicBezTo>
                  <a:pt x="5336830" y="500395"/>
                  <a:pt x="5350851" y="577510"/>
                  <a:pt x="5308789" y="665140"/>
                </a:cubicBezTo>
                <a:cubicBezTo>
                  <a:pt x="5270232" y="744007"/>
                  <a:pt x="5182602" y="875452"/>
                  <a:pt x="5142292" y="964834"/>
                </a:cubicBezTo>
                <a:cubicBezTo>
                  <a:pt x="5096725" y="1064732"/>
                  <a:pt x="5103735" y="1138342"/>
                  <a:pt x="5166828" y="1134837"/>
                </a:cubicBezTo>
                <a:cubicBezTo>
                  <a:pt x="5240437" y="1131331"/>
                  <a:pt x="5329820" y="1015660"/>
                  <a:pt x="5398172" y="892978"/>
                </a:cubicBezTo>
                <a:cubicBezTo>
                  <a:pt x="5406935" y="877204"/>
                  <a:pt x="5422708" y="875452"/>
                  <a:pt x="5429718" y="891225"/>
                </a:cubicBezTo>
                <a:cubicBezTo>
                  <a:pt x="5436729" y="905246"/>
                  <a:pt x="5438482" y="952566"/>
                  <a:pt x="5413945" y="1001639"/>
                </a:cubicBezTo>
                <a:cubicBezTo>
                  <a:pt x="5363119" y="1099784"/>
                  <a:pt x="5254459" y="1189167"/>
                  <a:pt x="5151055" y="1189167"/>
                </a:cubicBezTo>
                <a:cubicBezTo>
                  <a:pt x="5037136" y="1189167"/>
                  <a:pt x="4991568" y="1117310"/>
                  <a:pt x="5005590" y="1015660"/>
                </a:cubicBezTo>
                <a:cubicBezTo>
                  <a:pt x="4944249" y="1098032"/>
                  <a:pt x="4851361" y="1187414"/>
                  <a:pt x="4753215" y="1180404"/>
                </a:cubicBezTo>
                <a:cubicBezTo>
                  <a:pt x="4628780" y="1171641"/>
                  <a:pt x="4625275" y="1041949"/>
                  <a:pt x="4663832" y="926277"/>
                </a:cubicBezTo>
                <a:cubicBezTo>
                  <a:pt x="4702390" y="810605"/>
                  <a:pt x="4791772" y="638851"/>
                  <a:pt x="4905691" y="479364"/>
                </a:cubicBezTo>
                <a:cubicBezTo>
                  <a:pt x="4919712" y="460085"/>
                  <a:pt x="4937238" y="461838"/>
                  <a:pt x="4951259" y="477611"/>
                </a:cubicBezTo>
                <a:cubicBezTo>
                  <a:pt x="4989816" y="535447"/>
                  <a:pt x="4981053" y="614314"/>
                  <a:pt x="4917960" y="714212"/>
                </a:cubicBezTo>
                <a:cubicBezTo>
                  <a:pt x="4853114" y="817616"/>
                  <a:pt x="4818061" y="887720"/>
                  <a:pt x="4781256" y="971845"/>
                </a:cubicBezTo>
                <a:cubicBezTo>
                  <a:pt x="4744452" y="1057722"/>
                  <a:pt x="4749710" y="1120816"/>
                  <a:pt x="4790020" y="1124321"/>
                </a:cubicBezTo>
                <a:cubicBezTo>
                  <a:pt x="4858371" y="1129579"/>
                  <a:pt x="4954764" y="1006897"/>
                  <a:pt x="5049404" y="854421"/>
                </a:cubicBezTo>
                <a:cubicBezTo>
                  <a:pt x="5159818" y="675655"/>
                  <a:pt x="5210643" y="554726"/>
                  <a:pt x="5266726" y="479364"/>
                </a:cubicBezTo>
                <a:cubicBezTo>
                  <a:pt x="5277680" y="464029"/>
                  <a:pt x="5286580" y="456909"/>
                  <a:pt x="5295138" y="458004"/>
                </a:cubicBezTo>
                <a:close/>
                <a:moveTo>
                  <a:pt x="661733" y="78019"/>
                </a:moveTo>
                <a:cubicBezTo>
                  <a:pt x="735342" y="79771"/>
                  <a:pt x="801940" y="99050"/>
                  <a:pt x="828229" y="167401"/>
                </a:cubicBezTo>
                <a:cubicBezTo>
                  <a:pt x="833487" y="181422"/>
                  <a:pt x="829982" y="195443"/>
                  <a:pt x="807198" y="193690"/>
                </a:cubicBezTo>
                <a:cubicBezTo>
                  <a:pt x="721321" y="184927"/>
                  <a:pt x="610907" y="202453"/>
                  <a:pt x="509256" y="219979"/>
                </a:cubicBezTo>
                <a:cubicBezTo>
                  <a:pt x="511009" y="262041"/>
                  <a:pt x="498740" y="319877"/>
                  <a:pt x="451420" y="405755"/>
                </a:cubicBezTo>
                <a:cubicBezTo>
                  <a:pt x="346264" y="596788"/>
                  <a:pt x="197293" y="842152"/>
                  <a:pt x="60590" y="1162878"/>
                </a:cubicBezTo>
                <a:cubicBezTo>
                  <a:pt x="53580" y="1180404"/>
                  <a:pt x="44817" y="1180404"/>
                  <a:pt x="32549" y="1168136"/>
                </a:cubicBezTo>
                <a:cubicBezTo>
                  <a:pt x="8012" y="1145352"/>
                  <a:pt x="-13019" y="1092774"/>
                  <a:pt x="9765" y="1008649"/>
                </a:cubicBezTo>
                <a:cubicBezTo>
                  <a:pt x="50075" y="864936"/>
                  <a:pt x="239356" y="484622"/>
                  <a:pt x="402348" y="237505"/>
                </a:cubicBezTo>
                <a:cubicBezTo>
                  <a:pt x="362038" y="244516"/>
                  <a:pt x="326986" y="248021"/>
                  <a:pt x="295439" y="249773"/>
                </a:cubicBezTo>
                <a:cubicBezTo>
                  <a:pt x="190283" y="253279"/>
                  <a:pt x="114921" y="214721"/>
                  <a:pt x="95643" y="149875"/>
                </a:cubicBezTo>
                <a:cubicBezTo>
                  <a:pt x="90385" y="134102"/>
                  <a:pt x="97395" y="125339"/>
                  <a:pt x="114921" y="127091"/>
                </a:cubicBezTo>
                <a:cubicBezTo>
                  <a:pt x="270903" y="139359"/>
                  <a:pt x="561834" y="74513"/>
                  <a:pt x="661733" y="78019"/>
                </a:cubicBezTo>
                <a:close/>
                <a:moveTo>
                  <a:pt x="4443448" y="75787"/>
                </a:moveTo>
                <a:cubicBezTo>
                  <a:pt x="4452211" y="75171"/>
                  <a:pt x="4458235" y="81743"/>
                  <a:pt x="4461521" y="93792"/>
                </a:cubicBezTo>
                <a:cubicBezTo>
                  <a:pt x="4475542" y="144617"/>
                  <a:pt x="4458016" y="221732"/>
                  <a:pt x="4354613" y="323383"/>
                </a:cubicBezTo>
                <a:cubicBezTo>
                  <a:pt x="4228425" y="446065"/>
                  <a:pt x="4077702" y="579262"/>
                  <a:pt x="3862132" y="812358"/>
                </a:cubicBezTo>
                <a:cubicBezTo>
                  <a:pt x="3788523" y="943803"/>
                  <a:pt x="3732439" y="1069990"/>
                  <a:pt x="3695635" y="1175146"/>
                </a:cubicBezTo>
                <a:cubicBezTo>
                  <a:pt x="3688625" y="1192672"/>
                  <a:pt x="3676356" y="1192672"/>
                  <a:pt x="3662336" y="1180404"/>
                </a:cubicBezTo>
                <a:cubicBezTo>
                  <a:pt x="3636047" y="1157620"/>
                  <a:pt x="3618521" y="1096279"/>
                  <a:pt x="3644810" y="1005144"/>
                </a:cubicBezTo>
                <a:cubicBezTo>
                  <a:pt x="3664088" y="942050"/>
                  <a:pt x="3704398" y="849163"/>
                  <a:pt x="3753471" y="751017"/>
                </a:cubicBezTo>
                <a:cubicBezTo>
                  <a:pt x="3756976" y="537200"/>
                  <a:pt x="3770997" y="269052"/>
                  <a:pt x="3804296" y="102555"/>
                </a:cubicBezTo>
                <a:cubicBezTo>
                  <a:pt x="3809554" y="74513"/>
                  <a:pt x="3825327" y="72761"/>
                  <a:pt x="3841101" y="83276"/>
                </a:cubicBezTo>
                <a:cubicBezTo>
                  <a:pt x="3883163" y="109565"/>
                  <a:pt x="3909452" y="160391"/>
                  <a:pt x="3902442" y="286578"/>
                </a:cubicBezTo>
                <a:cubicBezTo>
                  <a:pt x="3897184" y="384724"/>
                  <a:pt x="3883163" y="498643"/>
                  <a:pt x="3876153" y="630087"/>
                </a:cubicBezTo>
                <a:cubicBezTo>
                  <a:pt x="4039145" y="449570"/>
                  <a:pt x="4286261" y="207711"/>
                  <a:pt x="4424717" y="85029"/>
                </a:cubicBezTo>
                <a:cubicBezTo>
                  <a:pt x="4431946" y="79114"/>
                  <a:pt x="4438190" y="76156"/>
                  <a:pt x="4443448" y="75787"/>
                </a:cubicBezTo>
                <a:close/>
                <a:moveTo>
                  <a:pt x="1038808" y="28"/>
                </a:moveTo>
                <a:cubicBezTo>
                  <a:pt x="1046257" y="466"/>
                  <a:pt x="1052829" y="6162"/>
                  <a:pt x="1057210" y="16677"/>
                </a:cubicBezTo>
                <a:cubicBezTo>
                  <a:pt x="1079994" y="67503"/>
                  <a:pt x="1074736" y="155133"/>
                  <a:pt x="1008137" y="265547"/>
                </a:cubicBezTo>
                <a:cubicBezTo>
                  <a:pt x="966076" y="335651"/>
                  <a:pt x="873187" y="477611"/>
                  <a:pt x="797825" y="595036"/>
                </a:cubicBezTo>
                <a:cubicBezTo>
                  <a:pt x="869682" y="524932"/>
                  <a:pt x="960817" y="467096"/>
                  <a:pt x="1008137" y="472354"/>
                </a:cubicBezTo>
                <a:cubicBezTo>
                  <a:pt x="1067726" y="479364"/>
                  <a:pt x="1122056" y="566994"/>
                  <a:pt x="1076489" y="656377"/>
                </a:cubicBezTo>
                <a:cubicBezTo>
                  <a:pt x="1037932" y="733491"/>
                  <a:pt x="953807" y="861431"/>
                  <a:pt x="913497" y="952566"/>
                </a:cubicBezTo>
                <a:cubicBezTo>
                  <a:pt x="869682" y="1054217"/>
                  <a:pt x="878445" y="1136589"/>
                  <a:pt x="943291" y="1133084"/>
                </a:cubicBezTo>
                <a:cubicBezTo>
                  <a:pt x="1006166" y="1130017"/>
                  <a:pt x="1087826" y="1033021"/>
                  <a:pt x="1143656" y="933678"/>
                </a:cubicBezTo>
                <a:lnTo>
                  <a:pt x="1150549" y="920505"/>
                </a:lnTo>
                <a:lnTo>
                  <a:pt x="1154371" y="904890"/>
                </a:lnTo>
                <a:cubicBezTo>
                  <a:pt x="1169158" y="854201"/>
                  <a:pt x="1194351" y="800528"/>
                  <a:pt x="1230717" y="747512"/>
                </a:cubicBezTo>
                <a:cubicBezTo>
                  <a:pt x="1372678" y="540705"/>
                  <a:pt x="1511134" y="461838"/>
                  <a:pt x="1598764" y="461838"/>
                </a:cubicBezTo>
                <a:cubicBezTo>
                  <a:pt x="1674126" y="461838"/>
                  <a:pt x="1709177" y="519674"/>
                  <a:pt x="1705672" y="588025"/>
                </a:cubicBezTo>
                <a:cubicBezTo>
                  <a:pt x="1728456" y="545963"/>
                  <a:pt x="1749487" y="509158"/>
                  <a:pt x="1768766" y="481117"/>
                </a:cubicBezTo>
                <a:cubicBezTo>
                  <a:pt x="1784539" y="458333"/>
                  <a:pt x="1798560" y="454828"/>
                  <a:pt x="1810828" y="470601"/>
                </a:cubicBezTo>
                <a:cubicBezTo>
                  <a:pt x="1837117" y="502148"/>
                  <a:pt x="1851138" y="577510"/>
                  <a:pt x="1809075" y="665140"/>
                </a:cubicBezTo>
                <a:cubicBezTo>
                  <a:pt x="1770519" y="744007"/>
                  <a:pt x="1682888" y="875452"/>
                  <a:pt x="1640826" y="968340"/>
                </a:cubicBezTo>
                <a:cubicBezTo>
                  <a:pt x="1597011" y="1066485"/>
                  <a:pt x="1595258" y="1141847"/>
                  <a:pt x="1654847" y="1138342"/>
                </a:cubicBezTo>
                <a:cubicBezTo>
                  <a:pt x="1690775" y="1136589"/>
                  <a:pt x="1732838" y="1105918"/>
                  <a:pt x="1773586" y="1060570"/>
                </a:cubicBezTo>
                <a:lnTo>
                  <a:pt x="1800804" y="1027634"/>
                </a:lnTo>
                <a:lnTo>
                  <a:pt x="1801407" y="1024354"/>
                </a:lnTo>
                <a:cubicBezTo>
                  <a:pt x="1803735" y="1014318"/>
                  <a:pt x="1806637" y="1003830"/>
                  <a:pt x="1810142" y="992876"/>
                </a:cubicBezTo>
                <a:cubicBezTo>
                  <a:pt x="1845195" y="882462"/>
                  <a:pt x="1980145" y="638851"/>
                  <a:pt x="2090558" y="475859"/>
                </a:cubicBezTo>
                <a:cubicBezTo>
                  <a:pt x="2102827" y="456580"/>
                  <a:pt x="2116847" y="458333"/>
                  <a:pt x="2127363" y="475859"/>
                </a:cubicBezTo>
                <a:cubicBezTo>
                  <a:pt x="2153652" y="519674"/>
                  <a:pt x="2151899" y="579262"/>
                  <a:pt x="2132621" y="642356"/>
                </a:cubicBezTo>
                <a:cubicBezTo>
                  <a:pt x="2211488" y="558231"/>
                  <a:pt x="2330665" y="461838"/>
                  <a:pt x="2388501" y="470601"/>
                </a:cubicBezTo>
                <a:cubicBezTo>
                  <a:pt x="2446336" y="479364"/>
                  <a:pt x="2500667" y="565241"/>
                  <a:pt x="2456852" y="656377"/>
                </a:cubicBezTo>
                <a:cubicBezTo>
                  <a:pt x="2420047" y="733491"/>
                  <a:pt x="2334170" y="863183"/>
                  <a:pt x="2293860" y="954319"/>
                </a:cubicBezTo>
                <a:cubicBezTo>
                  <a:pt x="2248292" y="1055969"/>
                  <a:pt x="2258808" y="1138342"/>
                  <a:pt x="2321902" y="1134837"/>
                </a:cubicBezTo>
                <a:cubicBezTo>
                  <a:pt x="2384776" y="1131769"/>
                  <a:pt x="2458385" y="1042825"/>
                  <a:pt x="2520421" y="938449"/>
                </a:cubicBezTo>
                <a:lnTo>
                  <a:pt x="2539247" y="905287"/>
                </a:lnTo>
                <a:lnTo>
                  <a:pt x="2545215" y="890506"/>
                </a:lnTo>
                <a:cubicBezTo>
                  <a:pt x="2635909" y="670397"/>
                  <a:pt x="2875713" y="205739"/>
                  <a:pt x="3012197" y="20183"/>
                </a:cubicBezTo>
                <a:cubicBezTo>
                  <a:pt x="3027971" y="-848"/>
                  <a:pt x="3045497" y="-2601"/>
                  <a:pt x="3056012" y="18430"/>
                </a:cubicBezTo>
                <a:cubicBezTo>
                  <a:pt x="3082301" y="71008"/>
                  <a:pt x="3078796" y="141112"/>
                  <a:pt x="3005187" y="269052"/>
                </a:cubicBezTo>
                <a:cubicBezTo>
                  <a:pt x="2963124" y="340908"/>
                  <a:pt x="2894773" y="463591"/>
                  <a:pt x="2847453" y="549468"/>
                </a:cubicBezTo>
                <a:cubicBezTo>
                  <a:pt x="2903536" y="495137"/>
                  <a:pt x="2957867" y="465343"/>
                  <a:pt x="3003435" y="449570"/>
                </a:cubicBezTo>
                <a:cubicBezTo>
                  <a:pt x="3070033" y="426786"/>
                  <a:pt x="3112095" y="453075"/>
                  <a:pt x="3147147" y="526684"/>
                </a:cubicBezTo>
                <a:cubicBezTo>
                  <a:pt x="3180447" y="595036"/>
                  <a:pt x="3175189" y="668645"/>
                  <a:pt x="3110343" y="731738"/>
                </a:cubicBezTo>
                <a:cubicBezTo>
                  <a:pt x="3050754" y="789574"/>
                  <a:pt x="2977145" y="840400"/>
                  <a:pt x="2866731" y="873699"/>
                </a:cubicBezTo>
                <a:cubicBezTo>
                  <a:pt x="2873742" y="1017412"/>
                  <a:pt x="2922814" y="1117310"/>
                  <a:pt x="2989413" y="1124321"/>
                </a:cubicBezTo>
                <a:cubicBezTo>
                  <a:pt x="3061270" y="1131331"/>
                  <a:pt x="3157663" y="996381"/>
                  <a:pt x="3210241" y="887720"/>
                </a:cubicBezTo>
                <a:cubicBezTo>
                  <a:pt x="3220757" y="866689"/>
                  <a:pt x="3236530" y="864936"/>
                  <a:pt x="3245293" y="885967"/>
                </a:cubicBezTo>
                <a:cubicBezTo>
                  <a:pt x="3254056" y="906998"/>
                  <a:pt x="3250551" y="949061"/>
                  <a:pt x="3224262" y="992876"/>
                </a:cubicBezTo>
                <a:cubicBezTo>
                  <a:pt x="3182200" y="1066485"/>
                  <a:pt x="3101580" y="1178651"/>
                  <a:pt x="2963124" y="1176899"/>
                </a:cubicBezTo>
                <a:cubicBezTo>
                  <a:pt x="2840443" y="1175146"/>
                  <a:pt x="2737039" y="1075248"/>
                  <a:pt x="2740544" y="838647"/>
                </a:cubicBezTo>
                <a:cubicBezTo>
                  <a:pt x="2740544" y="807100"/>
                  <a:pt x="2744049" y="801842"/>
                  <a:pt x="2777349" y="791327"/>
                </a:cubicBezTo>
                <a:cubicBezTo>
                  <a:pt x="2994671" y="719470"/>
                  <a:pt x="3110343" y="566994"/>
                  <a:pt x="3084054" y="521426"/>
                </a:cubicBezTo>
                <a:cubicBezTo>
                  <a:pt x="3064776" y="489880"/>
                  <a:pt x="2987661" y="509158"/>
                  <a:pt x="2894773" y="581015"/>
                </a:cubicBezTo>
                <a:cubicBezTo>
                  <a:pt x="2763328" y="680913"/>
                  <a:pt x="2684461" y="835142"/>
                  <a:pt x="2549511" y="1157620"/>
                </a:cubicBezTo>
                <a:cubicBezTo>
                  <a:pt x="2544254" y="1171641"/>
                  <a:pt x="2530232" y="1175146"/>
                  <a:pt x="2517964" y="1161125"/>
                </a:cubicBezTo>
                <a:cubicBezTo>
                  <a:pt x="2504820" y="1146228"/>
                  <a:pt x="2496057" y="1124759"/>
                  <a:pt x="2494742" y="1093650"/>
                </a:cubicBezTo>
                <a:lnTo>
                  <a:pt x="2494756" y="1092870"/>
                </a:lnTo>
                <a:lnTo>
                  <a:pt x="2484192" y="1104104"/>
                </a:lnTo>
                <a:cubicBezTo>
                  <a:pt x="2431357" y="1154252"/>
                  <a:pt x="2364402" y="1189167"/>
                  <a:pt x="2300870" y="1189167"/>
                </a:cubicBezTo>
                <a:cubicBezTo>
                  <a:pt x="2151899" y="1189167"/>
                  <a:pt x="2116847" y="1080506"/>
                  <a:pt x="2167673" y="928030"/>
                </a:cubicBezTo>
                <a:cubicBezTo>
                  <a:pt x="2225509" y="756275"/>
                  <a:pt x="2379737" y="570499"/>
                  <a:pt x="2348190" y="556478"/>
                </a:cubicBezTo>
                <a:cubicBezTo>
                  <a:pt x="2330665" y="549468"/>
                  <a:pt x="2229014" y="598541"/>
                  <a:pt x="2116847" y="721223"/>
                </a:cubicBezTo>
                <a:cubicBezTo>
                  <a:pt x="2013444" y="833389"/>
                  <a:pt x="1936330" y="1001639"/>
                  <a:pt x="1860968" y="1166383"/>
                </a:cubicBezTo>
                <a:cubicBezTo>
                  <a:pt x="1853958" y="1182157"/>
                  <a:pt x="1843442" y="1189167"/>
                  <a:pt x="1827669" y="1173394"/>
                </a:cubicBezTo>
                <a:cubicBezTo>
                  <a:pt x="1818906" y="1164631"/>
                  <a:pt x="1811676" y="1154444"/>
                  <a:pt x="1806199" y="1142723"/>
                </a:cubicBezTo>
                <a:lnTo>
                  <a:pt x="1799589" y="1124696"/>
                </a:lnTo>
                <a:lnTo>
                  <a:pt x="1789578" y="1133522"/>
                </a:lnTo>
                <a:cubicBezTo>
                  <a:pt x="1744229" y="1169012"/>
                  <a:pt x="1692528" y="1191796"/>
                  <a:pt x="1644331" y="1189167"/>
                </a:cubicBezTo>
                <a:cubicBezTo>
                  <a:pt x="1549691" y="1183909"/>
                  <a:pt x="1500618" y="1127826"/>
                  <a:pt x="1500618" y="1045454"/>
                </a:cubicBezTo>
                <a:cubicBezTo>
                  <a:pt x="1444535" y="1117310"/>
                  <a:pt x="1365668" y="1182157"/>
                  <a:pt x="1281543" y="1182157"/>
                </a:cubicBezTo>
                <a:cubicBezTo>
                  <a:pt x="1210234" y="1182157"/>
                  <a:pt x="1163749" y="1139553"/>
                  <a:pt x="1146198" y="1073866"/>
                </a:cubicBezTo>
                <a:lnTo>
                  <a:pt x="1142834" y="1056571"/>
                </a:lnTo>
                <a:lnTo>
                  <a:pt x="1133202" y="1069579"/>
                </a:lnTo>
                <a:cubicBezTo>
                  <a:pt x="1077585" y="1136370"/>
                  <a:pt x="998060" y="1185662"/>
                  <a:pt x="920507" y="1185662"/>
                </a:cubicBezTo>
                <a:cubicBezTo>
                  <a:pt x="773289" y="1185662"/>
                  <a:pt x="736485" y="1078753"/>
                  <a:pt x="789063" y="926277"/>
                </a:cubicBezTo>
                <a:cubicBezTo>
                  <a:pt x="846898" y="756275"/>
                  <a:pt x="999375" y="574004"/>
                  <a:pt x="971333" y="558231"/>
                </a:cubicBezTo>
                <a:cubicBezTo>
                  <a:pt x="946796" y="544210"/>
                  <a:pt x="755763" y="663387"/>
                  <a:pt x="654112" y="829884"/>
                </a:cubicBezTo>
                <a:cubicBezTo>
                  <a:pt x="591019" y="933288"/>
                  <a:pt x="526173" y="1055969"/>
                  <a:pt x="484110" y="1162878"/>
                </a:cubicBezTo>
                <a:cubicBezTo>
                  <a:pt x="477100" y="1178651"/>
                  <a:pt x="464831" y="1182157"/>
                  <a:pt x="454316" y="1169888"/>
                </a:cubicBezTo>
                <a:cubicBezTo>
                  <a:pt x="426274" y="1138342"/>
                  <a:pt x="410501" y="1089269"/>
                  <a:pt x="447306" y="984113"/>
                </a:cubicBezTo>
                <a:cubicBezTo>
                  <a:pt x="508647" y="808853"/>
                  <a:pt x="873187" y="191938"/>
                  <a:pt x="1015148" y="14925"/>
                </a:cubicBezTo>
                <a:cubicBezTo>
                  <a:pt x="1023034" y="4409"/>
                  <a:pt x="1031359" y="-410"/>
                  <a:pt x="1038808" y="28"/>
                </a:cubicBezTo>
                <a:close/>
              </a:path>
            </a:pathLst>
          </a:custGeom>
          <a:pattFill prst="pct5">
            <a:fgClr>
              <a:schemeClr val="tx1"/>
            </a:fgClr>
            <a:bgClr>
              <a:schemeClr val="bg1">
                <a:lumMod val="85000"/>
              </a:schemeClr>
            </a:bgClr>
          </a:pattFill>
          <a:effectLst>
            <a:outerShdw blurRad="381000" dist="254000" dir="5400000" algn="t" rotWithShape="0">
              <a:prstClr val="black">
                <a:alpha val="12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3291776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FE0224B-A5E1-4B08-BD5F-3521FF7B48DC}"/>
              </a:ext>
            </a:extLst>
          </p:cNvPr>
          <p:cNvSpPr>
            <a:spLocks noGrp="1"/>
          </p:cNvSpPr>
          <p:nvPr>
            <p:ph type="title"/>
          </p:nvPr>
        </p:nvSpPr>
        <p:spPr>
          <a:xfrm>
            <a:off x="2028825" y="946702"/>
            <a:ext cx="4067176" cy="2120055"/>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A57C9152-07F3-474A-8266-E552A716B6AE}"/>
              </a:ext>
            </a:extLst>
          </p:cNvPr>
          <p:cNvGrpSpPr/>
          <p:nvPr userDrawn="1"/>
        </p:nvGrpSpPr>
        <p:grpSpPr>
          <a:xfrm>
            <a:off x="5550444" y="1841480"/>
            <a:ext cx="6641556" cy="3899528"/>
            <a:chOff x="5550444" y="1841480"/>
            <a:chExt cx="6641556" cy="3899528"/>
          </a:xfrm>
        </p:grpSpPr>
        <p:pic>
          <p:nvPicPr>
            <p:cNvPr id="8" name="Picture 7">
              <a:extLst>
                <a:ext uri="{FF2B5EF4-FFF2-40B4-BE49-F238E27FC236}">
                  <a16:creationId xmlns:a16="http://schemas.microsoft.com/office/drawing/2014/main" id="{D806993E-AE8E-4349-A470-0020BD13FFA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50444" y="1841480"/>
              <a:ext cx="6641556" cy="3899528"/>
            </a:xfrm>
            <a:prstGeom prst="rect">
              <a:avLst/>
            </a:prstGeom>
            <a:effectLst/>
          </p:spPr>
        </p:pic>
        <p:sp>
          <p:nvSpPr>
            <p:cNvPr id="12" name="Rectangle 11">
              <a:extLst>
                <a:ext uri="{FF2B5EF4-FFF2-40B4-BE49-F238E27FC236}">
                  <a16:creationId xmlns:a16="http://schemas.microsoft.com/office/drawing/2014/main" id="{9F635B59-75FD-4B1B-924C-7F5A0A647BD4}"/>
                </a:ext>
              </a:extLst>
            </p:cNvPr>
            <p:cNvSpPr/>
            <p:nvPr userDrawn="1"/>
          </p:nvSpPr>
          <p:spPr>
            <a:xfrm>
              <a:off x="8511993" y="5381156"/>
              <a:ext cx="660400" cy="138910"/>
            </a:xfrm>
            <a:prstGeom prst="rect">
              <a:avLst/>
            </a:prstGeom>
            <a:solidFill>
              <a:srgbClr val="1F1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Picture Placeholder 8">
            <a:extLst>
              <a:ext uri="{FF2B5EF4-FFF2-40B4-BE49-F238E27FC236}">
                <a16:creationId xmlns:a16="http://schemas.microsoft.com/office/drawing/2014/main" id="{8C99B3E5-29F6-4045-95C7-E01008D073A7}"/>
              </a:ext>
            </a:extLst>
          </p:cNvPr>
          <p:cNvSpPr>
            <a:spLocks noGrp="1"/>
          </p:cNvSpPr>
          <p:nvPr>
            <p:ph type="pic" sz="quarter" idx="13"/>
          </p:nvPr>
        </p:nvSpPr>
        <p:spPr>
          <a:xfrm>
            <a:off x="6369415" y="2123074"/>
            <a:ext cx="4996292" cy="312043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23715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6" presetClass="emph" presetSubtype="0" accel="50000" decel="50000" autoRev="1" fill="hold" grpId="1" nodeType="withEffect">
                                  <p:stCondLst>
                                    <p:cond delay="800"/>
                                  </p:stCondLst>
                                  <p:childTnLst>
                                    <p:animScale>
                                      <p:cBhvr>
                                        <p:cTn id="13" dur="500"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97_Custom Layout">
    <p:bg>
      <p:bgRef idx="1001">
        <a:schemeClr val="bg1"/>
      </p:bgRef>
    </p:bg>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9156700" y="0"/>
            <a:ext cx="30353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Title 1">
            <a:extLst>
              <a:ext uri="{FF2B5EF4-FFF2-40B4-BE49-F238E27FC236}">
                <a16:creationId xmlns:a16="http://schemas.microsoft.com/office/drawing/2014/main" id="{9C31A947-6141-40E5-B637-C8CC8B3465BD}"/>
              </a:ext>
            </a:extLst>
          </p:cNvPr>
          <p:cNvSpPr>
            <a:spLocks noGrp="1"/>
          </p:cNvSpPr>
          <p:nvPr>
            <p:ph type="title"/>
          </p:nvPr>
        </p:nvSpPr>
        <p:spPr>
          <a:xfrm>
            <a:off x="1019175" y="946702"/>
            <a:ext cx="5083176" cy="1249845"/>
          </a:xfrm>
        </p:spPr>
        <p:txBody>
          <a:bodyPr/>
          <a:lstStyle>
            <a:lvl1pPr>
              <a:defRPr>
                <a:solidFill>
                  <a:srgbClr val="FFFFFF"/>
                </a:solidFill>
              </a:defRPr>
            </a:lvl1pPr>
          </a:lstStyle>
          <a:p>
            <a:r>
              <a:rPr lang="en-US"/>
              <a:t>Click to edit Master title style</a:t>
            </a:r>
          </a:p>
        </p:txBody>
      </p:sp>
    </p:spTree>
    <p:extLst>
      <p:ext uri="{BB962C8B-B14F-4D97-AF65-F5344CB8AC3E}">
        <p14:creationId xmlns:p14="http://schemas.microsoft.com/office/powerpoint/2010/main" val="3923767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14B45-0E79-4B57-A532-BA72669181C5}"/>
              </a:ext>
            </a:extLst>
          </p:cNvPr>
          <p:cNvSpPr>
            <a:spLocks noGrp="1"/>
          </p:cNvSpPr>
          <p:nvPr>
            <p:ph type="title"/>
          </p:nvPr>
        </p:nvSpPr>
        <p:spPr>
          <a:xfrm>
            <a:off x="2028825" y="946702"/>
            <a:ext cx="4067175" cy="1249845"/>
          </a:xfrm>
        </p:spPr>
        <p:txBody>
          <a:bodyPr/>
          <a:lstStyle/>
          <a:p>
            <a:r>
              <a:rPr lang="en-US"/>
              <a:t>Click to edit Master title style</a:t>
            </a:r>
          </a:p>
        </p:txBody>
      </p:sp>
    </p:spTree>
    <p:extLst>
      <p:ext uri="{BB962C8B-B14F-4D97-AF65-F5344CB8AC3E}">
        <p14:creationId xmlns:p14="http://schemas.microsoft.com/office/powerpoint/2010/main" val="26139097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99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8625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6095999" y="0"/>
            <a:ext cx="507682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5" name="Title 5">
            <a:extLst>
              <a:ext uri="{FF2B5EF4-FFF2-40B4-BE49-F238E27FC236}">
                <a16:creationId xmlns:a16="http://schemas.microsoft.com/office/drawing/2014/main" id="{9D9A140C-EC8B-400B-A57E-FCD0F195C2AC}"/>
              </a:ext>
            </a:extLst>
          </p:cNvPr>
          <p:cNvSpPr>
            <a:spLocks noGrp="1"/>
          </p:cNvSpPr>
          <p:nvPr>
            <p:ph type="title"/>
          </p:nvPr>
        </p:nvSpPr>
        <p:spPr>
          <a:xfrm>
            <a:off x="2028825" y="946703"/>
            <a:ext cx="4067176" cy="1273984"/>
          </a:xfrm>
        </p:spPr>
        <p:txBody>
          <a:bodyPr/>
          <a:lstStyle/>
          <a:p>
            <a:r>
              <a:rPr lang="en-US"/>
              <a:t>Click to edit Master title style</a:t>
            </a:r>
            <a:endParaRPr lang="en-US" dirty="0"/>
          </a:p>
        </p:txBody>
      </p:sp>
    </p:spTree>
    <p:extLst>
      <p:ext uri="{BB962C8B-B14F-4D97-AF65-F5344CB8AC3E}">
        <p14:creationId xmlns:p14="http://schemas.microsoft.com/office/powerpoint/2010/main" val="9322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2028823"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9" name="Picture Placeholder 8"/>
          <p:cNvSpPr>
            <a:spLocks noGrp="1"/>
          </p:cNvSpPr>
          <p:nvPr>
            <p:ph type="pic" sz="quarter" idx="13"/>
          </p:nvPr>
        </p:nvSpPr>
        <p:spPr>
          <a:xfrm>
            <a:off x="4344640"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0" name="Picture Placeholder 8"/>
          <p:cNvSpPr>
            <a:spLocks noGrp="1"/>
          </p:cNvSpPr>
          <p:nvPr>
            <p:ph type="pic" sz="quarter" idx="14"/>
          </p:nvPr>
        </p:nvSpPr>
        <p:spPr>
          <a:xfrm>
            <a:off x="6658870"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1" name="Picture Placeholder 8"/>
          <p:cNvSpPr>
            <a:spLocks noGrp="1"/>
          </p:cNvSpPr>
          <p:nvPr>
            <p:ph type="pic" sz="quarter" idx="15"/>
          </p:nvPr>
        </p:nvSpPr>
        <p:spPr>
          <a:xfrm>
            <a:off x="8976272"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32883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4932352" y="2264709"/>
            <a:ext cx="2327297" cy="2328582"/>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Tree>
    <p:extLst>
      <p:ext uri="{BB962C8B-B14F-4D97-AF65-F5344CB8AC3E}">
        <p14:creationId xmlns:p14="http://schemas.microsoft.com/office/powerpoint/2010/main" val="58676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Comparison Slide">
    <p:spTree>
      <p:nvGrpSpPr>
        <p:cNvPr id="1" name=""/>
        <p:cNvGrpSpPr/>
        <p:nvPr/>
      </p:nvGrpSpPr>
      <p:grpSpPr>
        <a:xfrm>
          <a:off x="0" y="0"/>
          <a:ext cx="0" cy="0"/>
          <a:chOff x="0" y="0"/>
          <a:chExt cx="0" cy="0"/>
        </a:xfrm>
      </p:grpSpPr>
      <p:grpSp>
        <p:nvGrpSpPr>
          <p:cNvPr id="17" name="Группа 9">
            <a:extLst>
              <a:ext uri="{FF2B5EF4-FFF2-40B4-BE49-F238E27FC236}">
                <a16:creationId xmlns:a16="http://schemas.microsoft.com/office/drawing/2014/main" id="{E6C05026-895D-8B4C-80B9-FEF037B85683}"/>
              </a:ext>
            </a:extLst>
          </p:cNvPr>
          <p:cNvGrpSpPr/>
          <p:nvPr userDrawn="1"/>
        </p:nvGrpSpPr>
        <p:grpSpPr>
          <a:xfrm rot="10800000">
            <a:off x="4358080" y="-5996"/>
            <a:ext cx="3401854" cy="6858794"/>
            <a:chOff x="8704213" y="1"/>
            <a:chExt cx="6873750" cy="13717588"/>
          </a:xfrm>
        </p:grpSpPr>
        <p:sp>
          <p:nvSpPr>
            <p:cNvPr id="18" name="Прямоугольник 15">
              <a:extLst>
                <a:ext uri="{FF2B5EF4-FFF2-40B4-BE49-F238E27FC236}">
                  <a16:creationId xmlns:a16="http://schemas.microsoft.com/office/drawing/2014/main" id="{74A81914-97BD-DE48-84AD-3536981601AD}"/>
                </a:ext>
              </a:extLst>
            </p:cNvPr>
            <p:cNvSpPr/>
            <p:nvPr/>
          </p:nvSpPr>
          <p:spPr>
            <a:xfrm flipH="1">
              <a:off x="8714458" y="1"/>
              <a:ext cx="6863505" cy="6870789"/>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9" name="Прямоугольник 16">
              <a:extLst>
                <a:ext uri="{FF2B5EF4-FFF2-40B4-BE49-F238E27FC236}">
                  <a16:creationId xmlns:a16="http://schemas.microsoft.com/office/drawing/2014/main" id="{57851DB7-D658-CE4F-A218-3B57688B1005}"/>
                </a:ext>
              </a:extLst>
            </p:cNvPr>
            <p:cNvSpPr/>
            <p:nvPr/>
          </p:nvSpPr>
          <p:spPr>
            <a:xfrm flipH="1">
              <a:off x="8704213" y="6870790"/>
              <a:ext cx="6863505" cy="6846799"/>
            </a:xfrm>
            <a:prstGeom prst="rect">
              <a:avLst/>
            </a:prstGeom>
            <a:solidFill>
              <a:srgbClr val="DDDD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grpSp>
      <p:sp>
        <p:nvSpPr>
          <p:cNvPr id="20" name="Прямоугольник 21">
            <a:extLst>
              <a:ext uri="{FF2B5EF4-FFF2-40B4-BE49-F238E27FC236}">
                <a16:creationId xmlns:a16="http://schemas.microsoft.com/office/drawing/2014/main" id="{F23DE972-A014-E346-9D13-3C8953764BBF}"/>
              </a:ext>
            </a:extLst>
          </p:cNvPr>
          <p:cNvSpPr/>
          <p:nvPr userDrawn="1"/>
        </p:nvSpPr>
        <p:spPr>
          <a:xfrm flipH="1">
            <a:off x="-1" y="0"/>
            <a:ext cx="4347936" cy="3429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1" name="Прямоугольник 22">
            <a:extLst>
              <a:ext uri="{FF2B5EF4-FFF2-40B4-BE49-F238E27FC236}">
                <a16:creationId xmlns:a16="http://schemas.microsoft.com/office/drawing/2014/main" id="{D9C9AA88-4EC3-5043-AC93-3FD9E681E84B}"/>
              </a:ext>
            </a:extLst>
          </p:cNvPr>
          <p:cNvSpPr/>
          <p:nvPr userDrawn="1"/>
        </p:nvSpPr>
        <p:spPr>
          <a:xfrm flipH="1">
            <a:off x="0" y="3429001"/>
            <a:ext cx="4353008" cy="3429000"/>
          </a:xfrm>
          <a:prstGeom prst="rect">
            <a:avLst/>
          </a:prstGeom>
          <a:solidFill>
            <a:srgbClr val="DDDDDD">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2" name="Прямоугольник 6">
            <a:extLst>
              <a:ext uri="{FF2B5EF4-FFF2-40B4-BE49-F238E27FC236}">
                <a16:creationId xmlns:a16="http://schemas.microsoft.com/office/drawing/2014/main" id="{50B5BC94-33BA-4A48-99A8-0A15C14ECE1A}"/>
              </a:ext>
            </a:extLst>
          </p:cNvPr>
          <p:cNvSpPr/>
          <p:nvPr userDrawn="1"/>
        </p:nvSpPr>
        <p:spPr>
          <a:xfrm flipH="1">
            <a:off x="0" y="826158"/>
            <a:ext cx="164552" cy="5205684"/>
          </a:xfrm>
          <a:prstGeom prst="rect">
            <a:avLst/>
          </a:prstGeom>
          <a:solidFill>
            <a:schemeClr val="accent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2438522" rtl="0" eaLnBrk="1" latinLnBrk="0" hangingPunct="1">
              <a:defRPr sz="4800" kern="1200">
                <a:solidFill>
                  <a:schemeClr val="lt1"/>
                </a:solidFill>
                <a:latin typeface="+mn-lt"/>
                <a:ea typeface="+mn-ea"/>
                <a:cs typeface="+mn-cs"/>
              </a:defRPr>
            </a:lvl1pPr>
            <a:lvl2pPr marL="1219261" algn="l" defTabSz="2438522" rtl="0" eaLnBrk="1" latinLnBrk="0" hangingPunct="1">
              <a:defRPr sz="4800" kern="1200">
                <a:solidFill>
                  <a:schemeClr val="lt1"/>
                </a:solidFill>
                <a:latin typeface="+mn-lt"/>
                <a:ea typeface="+mn-ea"/>
                <a:cs typeface="+mn-cs"/>
              </a:defRPr>
            </a:lvl2pPr>
            <a:lvl3pPr marL="2438522" algn="l" defTabSz="2438522" rtl="0" eaLnBrk="1" latinLnBrk="0" hangingPunct="1">
              <a:defRPr sz="4800" kern="1200">
                <a:solidFill>
                  <a:schemeClr val="lt1"/>
                </a:solidFill>
                <a:latin typeface="+mn-lt"/>
                <a:ea typeface="+mn-ea"/>
                <a:cs typeface="+mn-cs"/>
              </a:defRPr>
            </a:lvl3pPr>
            <a:lvl4pPr marL="3657783" algn="l" defTabSz="2438522" rtl="0" eaLnBrk="1" latinLnBrk="0" hangingPunct="1">
              <a:defRPr sz="4800" kern="1200">
                <a:solidFill>
                  <a:schemeClr val="lt1"/>
                </a:solidFill>
                <a:latin typeface="+mn-lt"/>
                <a:ea typeface="+mn-ea"/>
                <a:cs typeface="+mn-cs"/>
              </a:defRPr>
            </a:lvl4pPr>
            <a:lvl5pPr marL="4877044" algn="l" defTabSz="2438522" rtl="0" eaLnBrk="1" latinLnBrk="0" hangingPunct="1">
              <a:defRPr sz="4800" kern="1200">
                <a:solidFill>
                  <a:schemeClr val="lt1"/>
                </a:solidFill>
                <a:latin typeface="+mn-lt"/>
                <a:ea typeface="+mn-ea"/>
                <a:cs typeface="+mn-cs"/>
              </a:defRPr>
            </a:lvl5pPr>
            <a:lvl6pPr marL="6096305" algn="l" defTabSz="2438522" rtl="0" eaLnBrk="1" latinLnBrk="0" hangingPunct="1">
              <a:defRPr sz="4800" kern="1200">
                <a:solidFill>
                  <a:schemeClr val="lt1"/>
                </a:solidFill>
                <a:latin typeface="+mn-lt"/>
                <a:ea typeface="+mn-ea"/>
                <a:cs typeface="+mn-cs"/>
              </a:defRPr>
            </a:lvl6pPr>
            <a:lvl7pPr marL="7315566" algn="l" defTabSz="2438522" rtl="0" eaLnBrk="1" latinLnBrk="0" hangingPunct="1">
              <a:defRPr sz="4800" kern="1200">
                <a:solidFill>
                  <a:schemeClr val="lt1"/>
                </a:solidFill>
                <a:latin typeface="+mn-lt"/>
                <a:ea typeface="+mn-ea"/>
                <a:cs typeface="+mn-cs"/>
              </a:defRPr>
            </a:lvl7pPr>
            <a:lvl8pPr marL="8534827" algn="l" defTabSz="2438522" rtl="0" eaLnBrk="1" latinLnBrk="0" hangingPunct="1">
              <a:defRPr sz="4800" kern="1200">
                <a:solidFill>
                  <a:schemeClr val="lt1"/>
                </a:solidFill>
                <a:latin typeface="+mn-lt"/>
                <a:ea typeface="+mn-ea"/>
                <a:cs typeface="+mn-cs"/>
              </a:defRPr>
            </a:lvl8pPr>
            <a:lvl9pPr marL="9754088" algn="l" defTabSz="2438522" rtl="0" eaLnBrk="1" latinLnBrk="0" hangingPunct="1">
              <a:defRPr sz="4800" kern="1200">
                <a:solidFill>
                  <a:schemeClr val="lt1"/>
                </a:solidFill>
                <a:latin typeface="+mn-lt"/>
                <a:ea typeface="+mn-ea"/>
                <a:cs typeface="+mn-cs"/>
              </a:defRPr>
            </a:lvl9pPr>
          </a:lstStyle>
          <a:p>
            <a:pPr lvl="0" algn="ctr"/>
            <a:endParaRPr lang="ru-RU"/>
          </a:p>
        </p:txBody>
      </p:sp>
      <p:sp>
        <p:nvSpPr>
          <p:cNvPr id="23" name="Прямоугольник 18">
            <a:extLst>
              <a:ext uri="{FF2B5EF4-FFF2-40B4-BE49-F238E27FC236}">
                <a16:creationId xmlns:a16="http://schemas.microsoft.com/office/drawing/2014/main" id="{C7078C5C-756F-7C4F-92C6-1BAC1790B151}"/>
              </a:ext>
            </a:extLst>
          </p:cNvPr>
          <p:cNvSpPr/>
          <p:nvPr userDrawn="1"/>
        </p:nvSpPr>
        <p:spPr>
          <a:xfrm flipH="1">
            <a:off x="7754863" y="0"/>
            <a:ext cx="4414791" cy="3429672"/>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Прямоугольник 19">
            <a:extLst>
              <a:ext uri="{FF2B5EF4-FFF2-40B4-BE49-F238E27FC236}">
                <a16:creationId xmlns:a16="http://schemas.microsoft.com/office/drawing/2014/main" id="{4B4D1459-27E3-0947-A308-088C7290BAEE}"/>
              </a:ext>
            </a:extLst>
          </p:cNvPr>
          <p:cNvSpPr/>
          <p:nvPr userDrawn="1"/>
        </p:nvSpPr>
        <p:spPr>
          <a:xfrm flipH="1">
            <a:off x="7754861" y="3423401"/>
            <a:ext cx="4437137" cy="3434599"/>
          </a:xfrm>
          <a:prstGeom prst="rect">
            <a:avLst/>
          </a:prstGeom>
          <a:solidFill>
            <a:schemeClr val="accent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6" name="Текст 3">
            <a:extLst>
              <a:ext uri="{FF2B5EF4-FFF2-40B4-BE49-F238E27FC236}">
                <a16:creationId xmlns:a16="http://schemas.microsoft.com/office/drawing/2014/main" id="{F08DBDA6-04E8-784F-A219-EE4617E8A290}"/>
              </a:ext>
            </a:extLst>
          </p:cNvPr>
          <p:cNvSpPr>
            <a:spLocks noGrp="1"/>
          </p:cNvSpPr>
          <p:nvPr>
            <p:ph type="body" sz="quarter" idx="21" hasCustomPrompt="1"/>
          </p:nvPr>
        </p:nvSpPr>
        <p:spPr>
          <a:xfrm>
            <a:off x="603390" y="772995"/>
            <a:ext cx="3224331" cy="1831982"/>
          </a:xfrm>
          <a:prstGeom prst="rect">
            <a:avLst/>
          </a:prstGeom>
        </p:spPr>
        <p:txBody>
          <a:bodyPr>
            <a:normAutofit/>
          </a:bodyPr>
          <a:lstStyle>
            <a:lvl1pPr>
              <a:defRPr lang="en-US" sz="2000" b="0" i="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nSpc>
                <a:spcPct val="150000"/>
              </a:lnSpc>
              <a:buNone/>
            </a:pPr>
            <a:r>
              <a:rPr lang="en-US" dirty="0"/>
              <a:t>Body text should be Calibri font, 20 point font. </a:t>
            </a:r>
          </a:p>
        </p:txBody>
      </p:sp>
      <p:sp>
        <p:nvSpPr>
          <p:cNvPr id="25" name="Текст 3">
            <a:extLst>
              <a:ext uri="{FF2B5EF4-FFF2-40B4-BE49-F238E27FC236}">
                <a16:creationId xmlns:a16="http://schemas.microsoft.com/office/drawing/2014/main" id="{3C4A345F-4B46-4F4F-AF41-26C760D86133}"/>
              </a:ext>
            </a:extLst>
          </p:cNvPr>
          <p:cNvSpPr>
            <a:spLocks noGrp="1"/>
          </p:cNvSpPr>
          <p:nvPr>
            <p:ph type="body" sz="quarter" idx="22" hasCustomPrompt="1"/>
          </p:nvPr>
        </p:nvSpPr>
        <p:spPr>
          <a:xfrm>
            <a:off x="8216301" y="4079721"/>
            <a:ext cx="3224331" cy="1831982"/>
          </a:xfrm>
          <a:prstGeom prst="rect">
            <a:avLst/>
          </a:prstGeom>
        </p:spPr>
        <p:txBody>
          <a:bodyPr>
            <a:normAutofit/>
          </a:bodyPr>
          <a:lstStyle>
            <a:lvl1pPr>
              <a:defRPr lang="en-US" sz="2000" b="0" i="0" baseline="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nSpc>
                <a:spcPct val="150000"/>
              </a:lnSpc>
              <a:buNone/>
            </a:pPr>
            <a:r>
              <a:rPr lang="en-US" dirty="0"/>
              <a:t>Body text should be Calibri font, 20 point font. </a:t>
            </a:r>
          </a:p>
        </p:txBody>
      </p:sp>
      <p:sp>
        <p:nvSpPr>
          <p:cNvPr id="26" name="Текст 3">
            <a:extLst>
              <a:ext uri="{FF2B5EF4-FFF2-40B4-BE49-F238E27FC236}">
                <a16:creationId xmlns:a16="http://schemas.microsoft.com/office/drawing/2014/main" id="{CAA10D4B-CF70-3949-A8EE-FF084D4BE073}"/>
              </a:ext>
            </a:extLst>
          </p:cNvPr>
          <p:cNvSpPr>
            <a:spLocks noGrp="1"/>
          </p:cNvSpPr>
          <p:nvPr>
            <p:ph type="body" sz="quarter" idx="23" hasCustomPrompt="1"/>
          </p:nvPr>
        </p:nvSpPr>
        <p:spPr>
          <a:xfrm>
            <a:off x="4622498" y="4079721"/>
            <a:ext cx="2979782" cy="1831982"/>
          </a:xfrm>
          <a:prstGeom prst="rect">
            <a:avLst/>
          </a:prstGeom>
        </p:spPr>
        <p:txBody>
          <a:bodyPr>
            <a:normAutofit/>
          </a:bodyPr>
          <a:lstStyle>
            <a:lvl1pPr>
              <a:defRPr lang="en-US" sz="2000" b="0" i="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nSpc>
                <a:spcPct val="150000"/>
              </a:lnSpc>
              <a:buNone/>
            </a:pPr>
            <a:r>
              <a:rPr lang="en-US" dirty="0"/>
              <a:t>Body text should be Calibri font, 20 point font. </a:t>
            </a:r>
          </a:p>
        </p:txBody>
      </p:sp>
      <p:sp>
        <p:nvSpPr>
          <p:cNvPr id="27" name="Текст 3">
            <a:extLst>
              <a:ext uri="{FF2B5EF4-FFF2-40B4-BE49-F238E27FC236}">
                <a16:creationId xmlns:a16="http://schemas.microsoft.com/office/drawing/2014/main" id="{A44B44E9-E1F8-694E-82B2-831B0049499B}"/>
              </a:ext>
            </a:extLst>
          </p:cNvPr>
          <p:cNvSpPr>
            <a:spLocks noGrp="1"/>
          </p:cNvSpPr>
          <p:nvPr>
            <p:ph type="body" sz="quarter" idx="24" hasCustomPrompt="1"/>
          </p:nvPr>
        </p:nvSpPr>
        <p:spPr>
          <a:xfrm>
            <a:off x="8230916" y="772995"/>
            <a:ext cx="3224331" cy="1831982"/>
          </a:xfrm>
          <a:prstGeom prst="rect">
            <a:avLst/>
          </a:prstGeom>
        </p:spPr>
        <p:txBody>
          <a:bodyPr>
            <a:normAutofit/>
          </a:bodyPr>
          <a:lstStyle>
            <a:lvl1pPr>
              <a:defRPr lang="en-US" sz="2000" b="0" i="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nSpc>
                <a:spcPct val="150000"/>
              </a:lnSpc>
              <a:buNone/>
            </a:pPr>
            <a:r>
              <a:rPr lang="en-US" dirty="0"/>
              <a:t>Body text should be Calibri font, 20 point font. </a:t>
            </a:r>
          </a:p>
        </p:txBody>
      </p:sp>
      <p:sp>
        <p:nvSpPr>
          <p:cNvPr id="28" name="Текст 3">
            <a:extLst>
              <a:ext uri="{FF2B5EF4-FFF2-40B4-BE49-F238E27FC236}">
                <a16:creationId xmlns:a16="http://schemas.microsoft.com/office/drawing/2014/main" id="{788537A6-35FC-7E4B-BC9F-ED0D40091BA4}"/>
              </a:ext>
            </a:extLst>
          </p:cNvPr>
          <p:cNvSpPr>
            <a:spLocks noGrp="1"/>
          </p:cNvSpPr>
          <p:nvPr>
            <p:ph type="body" sz="quarter" idx="25" hasCustomPrompt="1"/>
          </p:nvPr>
        </p:nvSpPr>
        <p:spPr>
          <a:xfrm>
            <a:off x="4590599" y="772995"/>
            <a:ext cx="3011681" cy="1831982"/>
          </a:xfrm>
          <a:prstGeom prst="rect">
            <a:avLst/>
          </a:prstGeom>
        </p:spPr>
        <p:txBody>
          <a:bodyPr>
            <a:normAutofit/>
          </a:bodyPr>
          <a:lstStyle>
            <a:lvl1pPr>
              <a:defRPr lang="en-US" sz="2000" b="0" i="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nSpc>
                <a:spcPct val="150000"/>
              </a:lnSpc>
              <a:buNone/>
            </a:pPr>
            <a:r>
              <a:rPr lang="en-US" dirty="0"/>
              <a:t>Body text should be Calibri font, 20 point font. </a:t>
            </a:r>
          </a:p>
        </p:txBody>
      </p:sp>
      <p:sp>
        <p:nvSpPr>
          <p:cNvPr id="29" name="Текст 3">
            <a:extLst>
              <a:ext uri="{FF2B5EF4-FFF2-40B4-BE49-F238E27FC236}">
                <a16:creationId xmlns:a16="http://schemas.microsoft.com/office/drawing/2014/main" id="{9902FD71-B81F-B64F-9889-B8339E2DD79B}"/>
              </a:ext>
            </a:extLst>
          </p:cNvPr>
          <p:cNvSpPr>
            <a:spLocks noGrp="1"/>
          </p:cNvSpPr>
          <p:nvPr>
            <p:ph type="body" sz="quarter" idx="26" hasCustomPrompt="1"/>
          </p:nvPr>
        </p:nvSpPr>
        <p:spPr>
          <a:xfrm>
            <a:off x="603390" y="4079721"/>
            <a:ext cx="2979782" cy="1831982"/>
          </a:xfrm>
          <a:prstGeom prst="rect">
            <a:avLst/>
          </a:prstGeom>
        </p:spPr>
        <p:txBody>
          <a:bodyPr>
            <a:normAutofit/>
          </a:bodyPr>
          <a:lstStyle>
            <a:lvl1pPr>
              <a:defRPr lang="en-US" sz="2000" b="0" i="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nSpc>
                <a:spcPct val="150000"/>
              </a:lnSpc>
              <a:buNone/>
            </a:pPr>
            <a:r>
              <a:rPr lang="en-US" dirty="0"/>
              <a:t>Body text should be Calibri font, 20 point font. </a:t>
            </a:r>
          </a:p>
        </p:txBody>
      </p:sp>
    </p:spTree>
    <p:extLst>
      <p:ext uri="{BB962C8B-B14F-4D97-AF65-F5344CB8AC3E}">
        <p14:creationId xmlns:p14="http://schemas.microsoft.com/office/powerpoint/2010/main" val="63123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9_Custom Layout">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739207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8394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E71FF3-1C2A-4D4C-A62E-C3AB73DAA992}"/>
              </a:ext>
            </a:extLst>
          </p:cNvPr>
          <p:cNvSpPr>
            <a:spLocks noGrp="1"/>
          </p:cNvSpPr>
          <p:nvPr>
            <p:ph type="pic" sz="quarter" idx="10"/>
          </p:nvPr>
        </p:nvSpPr>
        <p:spPr>
          <a:xfrm>
            <a:off x="6592186" y="0"/>
            <a:ext cx="5599814" cy="6858001"/>
          </a:xfrm>
          <a:custGeom>
            <a:avLst/>
            <a:gdLst>
              <a:gd name="connsiteX0" fmla="*/ 0 w 5139155"/>
              <a:gd name="connsiteY0" fmla="*/ 0 h 6858001"/>
              <a:gd name="connsiteX1" fmla="*/ 5139155 w 5139155"/>
              <a:gd name="connsiteY1" fmla="*/ 0 h 6858001"/>
              <a:gd name="connsiteX2" fmla="*/ 5139155 w 5139155"/>
              <a:gd name="connsiteY2" fmla="*/ 6858001 h 6858001"/>
              <a:gd name="connsiteX3" fmla="*/ 0 w 513915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139155" h="6858001">
                <a:moveTo>
                  <a:pt x="0" y="0"/>
                </a:moveTo>
                <a:lnTo>
                  <a:pt x="5139155" y="0"/>
                </a:lnTo>
                <a:lnTo>
                  <a:pt x="5139155" y="6858001"/>
                </a:lnTo>
                <a:lnTo>
                  <a:pt x="0" y="6858001"/>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2262330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defRPr>
                <a:latin typeface="+mn-lt"/>
                <a:ea typeface="Open Sans ExtraBold" panose="020B0604020202020204" pitchFamily="34" charset="0"/>
                <a:cs typeface="Open Sans ExtraBold" panose="020B0604020202020204" pitchFamily="34" charset="0"/>
              </a:defRPr>
            </a:lvl1pPr>
            <a:lvl2pPr>
              <a:defRPr>
                <a:latin typeface="+mn-lt"/>
                <a:ea typeface="Open Sans ExtraBold" panose="020B0604020202020204" pitchFamily="34" charset="0"/>
                <a:cs typeface="Open Sans ExtraBold" panose="020B0604020202020204" pitchFamily="34" charset="0"/>
              </a:defRPr>
            </a:lvl2pPr>
            <a:lvl3pPr>
              <a:defRPr>
                <a:latin typeface="+mn-lt"/>
                <a:ea typeface="Open Sans ExtraBold" panose="020B0604020202020204" pitchFamily="34" charset="0"/>
                <a:cs typeface="Open Sans ExtraBold" panose="020B0604020202020204" pitchFamily="34" charset="0"/>
              </a:defRPr>
            </a:lvl3pPr>
            <a:lvl4pPr>
              <a:defRPr>
                <a:latin typeface="+mn-lt"/>
                <a:ea typeface="Open Sans ExtraBold" panose="020B0604020202020204" pitchFamily="34" charset="0"/>
                <a:cs typeface="Open Sans ExtraBold" panose="020B0604020202020204" pitchFamily="34" charset="0"/>
              </a:defRPr>
            </a:lvl4pPr>
            <a:lvl5pPr>
              <a:defRPr>
                <a:latin typeface="+mn-lt"/>
                <a:ea typeface="Open Sans ExtraBold" panose="020B0604020202020204" pitchFamily="34" charset="0"/>
                <a:cs typeface="Open Sans ExtraBold"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9300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E16AA-2F21-425E-9BEA-4D064DF7B842}"/>
              </a:ext>
            </a:extLst>
          </p:cNvPr>
          <p:cNvSpPr>
            <a:spLocks noGrp="1"/>
          </p:cNvSpPr>
          <p:nvPr>
            <p:ph type="dt" sz="half" idx="10"/>
          </p:nvPr>
        </p:nvSpPr>
        <p:spPr/>
        <p:txBody>
          <a:bodyPr/>
          <a:lstStyle/>
          <a:p>
            <a:fld id="{FFE6E440-E538-44D1-9F42-BA9F7CBAC7D2}" type="datetimeFigureOut">
              <a:rPr lang="en-US" smtClean="0"/>
              <a:t>5/20/24</a:t>
            </a:fld>
            <a:endParaRPr lang="en-US" dirty="0"/>
          </a:p>
        </p:txBody>
      </p:sp>
      <p:sp>
        <p:nvSpPr>
          <p:cNvPr id="3" name="Footer Placeholder 2">
            <a:extLst>
              <a:ext uri="{FF2B5EF4-FFF2-40B4-BE49-F238E27FC236}">
                <a16:creationId xmlns:a16="http://schemas.microsoft.com/office/drawing/2014/main" id="{5C02F4F1-C1EA-4881-8FFC-D84E46929B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13EAE6-4408-45F3-9F87-8FED20585211}"/>
              </a:ext>
            </a:extLst>
          </p:cNvPr>
          <p:cNvSpPr>
            <a:spLocks noGrp="1"/>
          </p:cNvSpPr>
          <p:nvPr>
            <p:ph type="sldNum" sz="quarter" idx="12"/>
          </p:nvPr>
        </p:nvSpPr>
        <p:spPr/>
        <p:txBody>
          <a:bodyPr/>
          <a:lstStyle/>
          <a:p>
            <a:fld id="{B39D0DD1-0C20-4E06-9532-E0C134848E3B}" type="slidenum">
              <a:rPr lang="en-US" smtClean="0"/>
              <a:t>‹#›</a:t>
            </a:fld>
            <a:endParaRPr lang="en-US" dirty="0"/>
          </a:p>
        </p:txBody>
      </p:sp>
    </p:spTree>
    <p:extLst>
      <p:ext uri="{BB962C8B-B14F-4D97-AF65-F5344CB8AC3E}">
        <p14:creationId xmlns:p14="http://schemas.microsoft.com/office/powerpoint/2010/main" val="22114107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27DF20-4DFA-4E15-91F6-04FCB69A6C75}"/>
              </a:ext>
            </a:extLst>
          </p:cNvPr>
          <p:cNvSpPr>
            <a:spLocks noGrp="1"/>
          </p:cNvSpPr>
          <p:nvPr>
            <p:ph type="pic" sz="quarter" idx="12"/>
          </p:nvPr>
        </p:nvSpPr>
        <p:spPr>
          <a:xfrm>
            <a:off x="494217" y="2255699"/>
            <a:ext cx="3066041" cy="2649676"/>
          </a:xfrm>
          <a:prstGeom prst="rect">
            <a:avLst/>
          </a:prstGeom>
          <a:noFill/>
          <a:ln>
            <a:noFill/>
          </a:ln>
        </p:spPr>
        <p:txBody>
          <a:bodyPr wrap="square" anchor="ctr">
            <a:noAutofit/>
          </a:bodyPr>
          <a:lstStyle>
            <a:lvl1pPr algn="ctr">
              <a:defRPr sz="1200">
                <a:solidFill>
                  <a:schemeClr val="tx1"/>
                </a:solidFill>
              </a:defRPr>
            </a:lvl1pPr>
          </a:lstStyle>
          <a:p>
            <a:endParaRPr lang="en-US" dirty="0"/>
          </a:p>
        </p:txBody>
      </p:sp>
      <p:sp>
        <p:nvSpPr>
          <p:cNvPr id="3" name="Picture Placeholder 8">
            <a:extLst>
              <a:ext uri="{FF2B5EF4-FFF2-40B4-BE49-F238E27FC236}">
                <a16:creationId xmlns:a16="http://schemas.microsoft.com/office/drawing/2014/main" id="{D30FDCA7-6510-4336-9BDF-E03E286F7D05}"/>
              </a:ext>
            </a:extLst>
          </p:cNvPr>
          <p:cNvSpPr>
            <a:spLocks noGrp="1"/>
          </p:cNvSpPr>
          <p:nvPr>
            <p:ph type="pic" sz="quarter" idx="13"/>
          </p:nvPr>
        </p:nvSpPr>
        <p:spPr>
          <a:xfrm>
            <a:off x="3774973" y="2255699"/>
            <a:ext cx="3066041" cy="2649676"/>
          </a:xfrm>
          <a:prstGeom prst="rect">
            <a:avLst/>
          </a:prstGeom>
          <a:noFill/>
          <a:ln>
            <a:noFill/>
          </a:ln>
        </p:spPr>
        <p:txBody>
          <a:bodyPr wrap="square" anchor="ctr">
            <a:noAutofit/>
          </a:bodyPr>
          <a:lstStyle>
            <a:lvl1pPr algn="ctr">
              <a:defRPr sz="1200">
                <a:solidFill>
                  <a:schemeClr val="tx1"/>
                </a:solidFill>
              </a:defRPr>
            </a:lvl1pPr>
          </a:lstStyle>
          <a:p>
            <a:endParaRPr lang="en-US" dirty="0"/>
          </a:p>
        </p:txBody>
      </p:sp>
      <p:sp>
        <p:nvSpPr>
          <p:cNvPr id="4" name="Picture Placeholder 8">
            <a:extLst>
              <a:ext uri="{FF2B5EF4-FFF2-40B4-BE49-F238E27FC236}">
                <a16:creationId xmlns:a16="http://schemas.microsoft.com/office/drawing/2014/main" id="{83DB2EF4-730B-4191-B843-F6DDAC7C82D4}"/>
              </a:ext>
            </a:extLst>
          </p:cNvPr>
          <p:cNvSpPr>
            <a:spLocks noGrp="1"/>
          </p:cNvSpPr>
          <p:nvPr>
            <p:ph type="pic" sz="quarter" idx="14"/>
          </p:nvPr>
        </p:nvSpPr>
        <p:spPr>
          <a:xfrm>
            <a:off x="7055729" y="2255699"/>
            <a:ext cx="3066041" cy="2649676"/>
          </a:xfrm>
          <a:prstGeom prst="rect">
            <a:avLst/>
          </a:prstGeom>
          <a:no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116720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2"/>
                                        </p:tgtEl>
                                      </p:cBhvr>
                                      <p:by x="105000" y="105000"/>
                                    </p:animScale>
                                  </p:childTnLst>
                                </p:cTn>
                              </p:par>
                              <p:par>
                                <p:cTn id="10" presetID="22" presetClass="entr" presetSubtype="8" fill="hold" grpId="0" nodeType="withEffect" nodePh="1">
                                  <p:stCondLst>
                                    <p:cond delay="50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nodePh="1">
                                  <p:stCondLst>
                                    <p:cond delay="500"/>
                                  </p:stCondLst>
                                  <p:endCondLst>
                                    <p:cond evt="begin" delay="0">
                                      <p:tn val="13"/>
                                    </p:cond>
                                  </p:endCondLst>
                                  <p:childTnLst>
                                    <p:animScale>
                                      <p:cBhvr>
                                        <p:cTn id="14" dur="500" fill="hold"/>
                                        <p:tgtEl>
                                          <p:spTgt spid="3"/>
                                        </p:tgtEl>
                                      </p:cBhvr>
                                      <p:by x="105000" y="105000"/>
                                    </p:animScale>
                                  </p:childTnLst>
                                </p:cTn>
                              </p:par>
                              <p:par>
                                <p:cTn id="15" presetID="22" presetClass="entr" presetSubtype="8" fill="hold" grpId="0" nodeType="withEffect" nodePh="1">
                                  <p:stCondLst>
                                    <p:cond delay="10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nodePh="1">
                                  <p:stCondLst>
                                    <p:cond delay="1000"/>
                                  </p:stCondLst>
                                  <p:endCondLst>
                                    <p:cond evt="begin" delay="0">
                                      <p:tn val="18"/>
                                    </p:cond>
                                  </p:endCondLst>
                                  <p:childTnLst>
                                    <p:animScale>
                                      <p:cBhvr>
                                        <p:cTn id="1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27DF20-4DFA-4E15-91F6-04FCB69A6C75}"/>
              </a:ext>
            </a:extLst>
          </p:cNvPr>
          <p:cNvSpPr>
            <a:spLocks noGrp="1"/>
          </p:cNvSpPr>
          <p:nvPr>
            <p:ph type="pic" sz="quarter" idx="12"/>
          </p:nvPr>
        </p:nvSpPr>
        <p:spPr>
          <a:xfrm>
            <a:off x="494217" y="2255699"/>
            <a:ext cx="3066041" cy="2649676"/>
          </a:xfrm>
          <a:prstGeom prst="rect">
            <a:avLst/>
          </a:prstGeom>
          <a:noFill/>
          <a:ln>
            <a:noFill/>
          </a:ln>
        </p:spPr>
        <p:txBody>
          <a:bodyPr wrap="square" anchor="ctr">
            <a:noAutofit/>
          </a:bodyPr>
          <a:lstStyle>
            <a:lvl1pPr algn="ctr">
              <a:defRPr sz="1200">
                <a:solidFill>
                  <a:schemeClr val="tx1"/>
                </a:solidFill>
              </a:defRPr>
            </a:lvl1pPr>
          </a:lstStyle>
          <a:p>
            <a:endParaRPr lang="en-US" dirty="0"/>
          </a:p>
        </p:txBody>
      </p:sp>
      <p:sp>
        <p:nvSpPr>
          <p:cNvPr id="3" name="Picture Placeholder 8">
            <a:extLst>
              <a:ext uri="{FF2B5EF4-FFF2-40B4-BE49-F238E27FC236}">
                <a16:creationId xmlns:a16="http://schemas.microsoft.com/office/drawing/2014/main" id="{D30FDCA7-6510-4336-9BDF-E03E286F7D05}"/>
              </a:ext>
            </a:extLst>
          </p:cNvPr>
          <p:cNvSpPr>
            <a:spLocks noGrp="1"/>
          </p:cNvSpPr>
          <p:nvPr>
            <p:ph type="pic" sz="quarter" idx="13"/>
          </p:nvPr>
        </p:nvSpPr>
        <p:spPr>
          <a:xfrm>
            <a:off x="3774973" y="2255699"/>
            <a:ext cx="3066041" cy="2649676"/>
          </a:xfrm>
          <a:prstGeom prst="rect">
            <a:avLst/>
          </a:prstGeom>
          <a:noFill/>
          <a:ln>
            <a:noFill/>
          </a:ln>
        </p:spPr>
        <p:txBody>
          <a:bodyPr wrap="square" anchor="ctr">
            <a:noAutofit/>
          </a:bodyPr>
          <a:lstStyle>
            <a:lvl1pPr algn="ctr">
              <a:defRPr sz="1200">
                <a:solidFill>
                  <a:schemeClr val="tx1"/>
                </a:solidFill>
              </a:defRPr>
            </a:lvl1pPr>
          </a:lstStyle>
          <a:p>
            <a:endParaRPr lang="en-US" dirty="0"/>
          </a:p>
        </p:txBody>
      </p:sp>
      <p:sp>
        <p:nvSpPr>
          <p:cNvPr id="4" name="Picture Placeholder 8">
            <a:extLst>
              <a:ext uri="{FF2B5EF4-FFF2-40B4-BE49-F238E27FC236}">
                <a16:creationId xmlns:a16="http://schemas.microsoft.com/office/drawing/2014/main" id="{83DB2EF4-730B-4191-B843-F6DDAC7C82D4}"/>
              </a:ext>
            </a:extLst>
          </p:cNvPr>
          <p:cNvSpPr>
            <a:spLocks noGrp="1"/>
          </p:cNvSpPr>
          <p:nvPr>
            <p:ph type="pic" sz="quarter" idx="14"/>
          </p:nvPr>
        </p:nvSpPr>
        <p:spPr>
          <a:xfrm>
            <a:off x="7055729" y="2255699"/>
            <a:ext cx="3066041" cy="2649676"/>
          </a:xfrm>
          <a:prstGeom prst="rect">
            <a:avLst/>
          </a:prstGeom>
          <a:no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427418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mph" presetSubtype="0" accel="50000" decel="50000" autoRev="1" fill="hold" grpId="1" nodeType="withEffect" nodePh="1">
                                  <p:stCondLst>
                                    <p:cond delay="200"/>
                                  </p:stCondLst>
                                  <p:endCondLst>
                                    <p:cond evt="begin" delay="0">
                                      <p:tn val="8"/>
                                    </p:cond>
                                  </p:endCondLst>
                                  <p:childTnLst>
                                    <p:animScale>
                                      <p:cBhvr>
                                        <p:cTn id="9" dur="500" fill="hold"/>
                                        <p:tgtEl>
                                          <p:spTgt spid="2"/>
                                        </p:tgtEl>
                                      </p:cBhvr>
                                      <p:by x="105000" y="105000"/>
                                    </p:animScale>
                                  </p:childTnLst>
                                </p:cTn>
                              </p:par>
                              <p:par>
                                <p:cTn id="10" presetID="22" presetClass="entr" presetSubtype="8" fill="hold" grpId="0" nodeType="withEffect" nodePh="1">
                                  <p:stCondLst>
                                    <p:cond delay="50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nodePh="1">
                                  <p:stCondLst>
                                    <p:cond delay="500"/>
                                  </p:stCondLst>
                                  <p:endCondLst>
                                    <p:cond evt="begin" delay="0">
                                      <p:tn val="13"/>
                                    </p:cond>
                                  </p:endCondLst>
                                  <p:childTnLst>
                                    <p:animScale>
                                      <p:cBhvr>
                                        <p:cTn id="14" dur="500" fill="hold"/>
                                        <p:tgtEl>
                                          <p:spTgt spid="3"/>
                                        </p:tgtEl>
                                      </p:cBhvr>
                                      <p:by x="105000" y="105000"/>
                                    </p:animScale>
                                  </p:childTnLst>
                                </p:cTn>
                              </p:par>
                              <p:par>
                                <p:cTn id="15" presetID="22" presetClass="entr" presetSubtype="8" fill="hold" grpId="0" nodeType="withEffect" nodePh="1">
                                  <p:stCondLst>
                                    <p:cond delay="10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nodePh="1">
                                  <p:stCondLst>
                                    <p:cond delay="1000"/>
                                  </p:stCondLst>
                                  <p:endCondLst>
                                    <p:cond evt="begin" delay="0">
                                      <p:tn val="18"/>
                                    </p:cond>
                                  </p:endCondLst>
                                  <p:childTnLst>
                                    <p:animScale>
                                      <p:cBhvr>
                                        <p:cTn id="1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theme" Target="../theme/theme3.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2589" y="182196"/>
            <a:ext cx="10538223" cy="1249845"/>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1282588" y="1999592"/>
            <a:ext cx="10538223" cy="4376635"/>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sp>
        <p:nvSpPr>
          <p:cNvPr id="14" name="Rectangle 13"/>
          <p:cNvSpPr/>
          <p:nvPr userDrawn="1"/>
        </p:nvSpPr>
        <p:spPr>
          <a:xfrm>
            <a:off x="0" y="6291470"/>
            <a:ext cx="1003853" cy="5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24"/>
          <p:cNvSpPr txBox="1">
            <a:spLocks/>
          </p:cNvSpPr>
          <p:nvPr userDrawn="1"/>
        </p:nvSpPr>
        <p:spPr>
          <a:xfrm>
            <a:off x="10230522" y="6481508"/>
            <a:ext cx="1961478"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r>
              <a:rPr lang="en-US" sz="8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ArchProCoding (2024) Protected</a:t>
            </a:r>
          </a:p>
          <a:p>
            <a:pPr algn="ctr"/>
            <a:r>
              <a:rPr lang="en-US" sz="8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a:p>
            <a:pPr algn="ctr"/>
            <a:r>
              <a:rPr lang="en-US" sz="8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Slide </a:t>
            </a:r>
            <a:fld id="{36C48702-E445-134E-B960-6F692773524F}" type="slidenum">
              <a:rPr lang="en-US" sz="800" b="1" i="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8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descr="A picture containing text, metalware, vector graphics&#10;&#10;Description automatically generated">
            <a:extLst>
              <a:ext uri="{FF2B5EF4-FFF2-40B4-BE49-F238E27FC236}">
                <a16:creationId xmlns:a16="http://schemas.microsoft.com/office/drawing/2014/main" id="{42F35F8E-DA7E-ACCE-A359-E2C644D03FD3}"/>
              </a:ext>
            </a:extLst>
          </p:cNvPr>
          <p:cNvPicPr>
            <a:picLocks noChangeAspect="1"/>
          </p:cNvPicPr>
          <p:nvPr userDrawn="1"/>
        </p:nvPicPr>
        <p:blipFill>
          <a:blip r:embed="rId98">
            <a:extLst>
              <a:ext uri="{28A0092B-C50C-407E-A947-70E740481C1C}">
                <a14:useLocalDpi xmlns:a14="http://schemas.microsoft.com/office/drawing/2010/main" val="0"/>
              </a:ext>
            </a:extLst>
          </a:blip>
          <a:stretch>
            <a:fillRect/>
          </a:stretch>
        </p:blipFill>
        <p:spPr>
          <a:xfrm>
            <a:off x="107374" y="174103"/>
            <a:ext cx="1052030" cy="1097870"/>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75" r:id="rId3"/>
    <p:sldLayoutId id="2147484108" r:id="rId4"/>
    <p:sldLayoutId id="2147484153" r:id="rId5"/>
    <p:sldLayoutId id="2147484112" r:id="rId6"/>
    <p:sldLayoutId id="2147484111" r:id="rId7"/>
    <p:sldLayoutId id="2147484110" r:id="rId8"/>
    <p:sldLayoutId id="2147484106" r:id="rId9"/>
    <p:sldLayoutId id="2147484104" r:id="rId10"/>
    <p:sldLayoutId id="2147484034" r:id="rId11"/>
    <p:sldLayoutId id="2147484037" r:id="rId12"/>
    <p:sldLayoutId id="2147484038" r:id="rId13"/>
    <p:sldLayoutId id="2147484103" r:id="rId14"/>
    <p:sldLayoutId id="2147484051" r:id="rId15"/>
    <p:sldLayoutId id="2147484039" r:id="rId16"/>
    <p:sldLayoutId id="2147484040" r:id="rId17"/>
    <p:sldLayoutId id="2147484041" r:id="rId18"/>
    <p:sldLayoutId id="2147484042" r:id="rId19"/>
    <p:sldLayoutId id="2147484043" r:id="rId20"/>
    <p:sldLayoutId id="2147484044" r:id="rId21"/>
    <p:sldLayoutId id="2147484045" r:id="rId22"/>
    <p:sldLayoutId id="2147484046" r:id="rId23"/>
    <p:sldLayoutId id="2147484047" r:id="rId24"/>
    <p:sldLayoutId id="2147484048" r:id="rId25"/>
    <p:sldLayoutId id="2147484101" r:id="rId26"/>
    <p:sldLayoutId id="2147484049" r:id="rId27"/>
    <p:sldLayoutId id="2147484105" r:id="rId28"/>
    <p:sldLayoutId id="2147484050" r:id="rId29"/>
    <p:sldLayoutId id="2147484076" r:id="rId30"/>
    <p:sldLayoutId id="2147484052" r:id="rId31"/>
    <p:sldLayoutId id="2147484053" r:id="rId32"/>
    <p:sldLayoutId id="2147484054" r:id="rId33"/>
    <p:sldLayoutId id="2147484055" r:id="rId34"/>
    <p:sldLayoutId id="2147484056" r:id="rId35"/>
    <p:sldLayoutId id="2147484057" r:id="rId36"/>
    <p:sldLayoutId id="2147484058" r:id="rId37"/>
    <p:sldLayoutId id="2147484059" r:id="rId38"/>
    <p:sldLayoutId id="2147484060" r:id="rId39"/>
    <p:sldLayoutId id="2147484061" r:id="rId40"/>
    <p:sldLayoutId id="2147484062" r:id="rId41"/>
    <p:sldLayoutId id="2147484077" r:id="rId42"/>
    <p:sldLayoutId id="2147484109" r:id="rId43"/>
    <p:sldLayoutId id="2147484089" r:id="rId44"/>
    <p:sldLayoutId id="2147484100" r:id="rId45"/>
    <p:sldLayoutId id="2147484102" r:id="rId46"/>
    <p:sldLayoutId id="2147484114" r:id="rId47"/>
    <p:sldLayoutId id="2147484115" r:id="rId48"/>
    <p:sldLayoutId id="2147484116" r:id="rId49"/>
    <p:sldLayoutId id="2147484117" r:id="rId50"/>
    <p:sldLayoutId id="2147484118" r:id="rId51"/>
    <p:sldLayoutId id="2147484119" r:id="rId52"/>
    <p:sldLayoutId id="2147484120" r:id="rId53"/>
    <p:sldLayoutId id="2147484121" r:id="rId54"/>
    <p:sldLayoutId id="2147484122" r:id="rId55"/>
    <p:sldLayoutId id="2147484123" r:id="rId56"/>
    <p:sldLayoutId id="2147484124" r:id="rId57"/>
    <p:sldLayoutId id="2147484127" r:id="rId58"/>
    <p:sldLayoutId id="2147484128" r:id="rId59"/>
    <p:sldLayoutId id="2147484129" r:id="rId60"/>
    <p:sldLayoutId id="2147484130" r:id="rId61"/>
    <p:sldLayoutId id="2147484133" r:id="rId62"/>
    <p:sldLayoutId id="2147484134" r:id="rId63"/>
    <p:sldLayoutId id="2147484135" r:id="rId64"/>
    <p:sldLayoutId id="2147484136" r:id="rId65"/>
    <p:sldLayoutId id="2147484137" r:id="rId66"/>
    <p:sldLayoutId id="2147484138" r:id="rId67"/>
    <p:sldLayoutId id="2147484139" r:id="rId68"/>
    <p:sldLayoutId id="2147484140" r:id="rId69"/>
    <p:sldLayoutId id="2147484142" r:id="rId70"/>
    <p:sldLayoutId id="2147484143" r:id="rId71"/>
    <p:sldLayoutId id="2147484144" r:id="rId72"/>
    <p:sldLayoutId id="2147484145" r:id="rId73"/>
    <p:sldLayoutId id="2147484146" r:id="rId74"/>
    <p:sldLayoutId id="2147484147" r:id="rId75"/>
    <p:sldLayoutId id="2147484168" r:id="rId76"/>
    <p:sldLayoutId id="2147484148" r:id="rId77"/>
    <p:sldLayoutId id="2147484174" r:id="rId78"/>
    <p:sldLayoutId id="2147484152" r:id="rId79"/>
    <p:sldLayoutId id="2147484167" r:id="rId80"/>
    <p:sldLayoutId id="2147484155" r:id="rId81"/>
    <p:sldLayoutId id="2147484156" r:id="rId82"/>
    <p:sldLayoutId id="2147484157" r:id="rId83"/>
    <p:sldLayoutId id="2147484159" r:id="rId84"/>
    <p:sldLayoutId id="2147484162" r:id="rId85"/>
    <p:sldLayoutId id="2147484169" r:id="rId86"/>
    <p:sldLayoutId id="2147484170" r:id="rId87"/>
    <p:sldLayoutId id="2147484171" r:id="rId88"/>
    <p:sldLayoutId id="2147484172" r:id="rId89"/>
    <p:sldLayoutId id="2147484173" r:id="rId90"/>
    <p:sldLayoutId id="2147484284" r:id="rId91"/>
    <p:sldLayoutId id="2147484315" r:id="rId92"/>
    <p:sldLayoutId id="2147484318" r:id="rId93"/>
    <p:sldLayoutId id="2147484319" r:id="rId94"/>
    <p:sldLayoutId id="2147484320" r:id="rId95"/>
    <p:sldLayoutId id="2147484321" r:id="rId9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18" rtl="0" eaLnBrk="1" latinLnBrk="0" hangingPunct="1">
        <a:lnSpc>
          <a:spcPct val="80000"/>
        </a:lnSpc>
        <a:spcBef>
          <a:spcPct val="0"/>
        </a:spcBef>
        <a:buNone/>
        <a:defRPr sz="3600" b="1" i="0" kern="1200" spc="-100" baseline="0">
          <a:solidFill>
            <a:srgbClr val="0070C0"/>
          </a:solidFill>
          <a:latin typeface="+mj-lt"/>
          <a:ea typeface="Montserrat" charset="0"/>
          <a:cs typeface="Montserrat"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userDrawn="1">
          <p15:clr>
            <a:srgbClr val="F26B43"/>
          </p15:clr>
        </p15:guide>
        <p15:guide id="27" orient="horz" pos="3952" userDrawn="1">
          <p15:clr>
            <a:srgbClr val="F26B43"/>
          </p15:clr>
        </p15:guide>
        <p15:guide id="28" pos="642" userDrawn="1">
          <p15:clr>
            <a:srgbClr val="F26B43"/>
          </p15:clr>
        </p15:guide>
        <p15:guide id="29" pos="7038" userDrawn="1">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userDrawn="1">
          <p15:clr>
            <a:srgbClr val="F26B43"/>
          </p15:clr>
        </p15:guide>
        <p15:guide id="51" orient="horz" pos="709" userDrawn="1">
          <p15:clr>
            <a:srgbClr val="F26B43"/>
          </p15:clr>
        </p15:guide>
        <p15:guide id="52" pos="1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1" y="916885"/>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704521" y="2512115"/>
            <a:ext cx="915269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pic>
        <p:nvPicPr>
          <p:cNvPr id="4" name="Picture 3" descr="A picture containing text, metalware, vector graphics&#10;&#10;Description automatically generated">
            <a:extLst>
              <a:ext uri="{FF2B5EF4-FFF2-40B4-BE49-F238E27FC236}">
                <a16:creationId xmlns:a16="http://schemas.microsoft.com/office/drawing/2014/main" id="{54C8D486-F75D-2C81-0DFD-C3AF5648B5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41865" y="105709"/>
            <a:ext cx="883164" cy="921646"/>
          </a:xfrm>
          <a:prstGeom prst="rect">
            <a:avLst/>
          </a:prstGeom>
        </p:spPr>
      </p:pic>
      <p:sp>
        <p:nvSpPr>
          <p:cNvPr id="5" name="Slide Number Placeholder 24">
            <a:extLst>
              <a:ext uri="{FF2B5EF4-FFF2-40B4-BE49-F238E27FC236}">
                <a16:creationId xmlns:a16="http://schemas.microsoft.com/office/drawing/2014/main" id="{7DE19366-6D4A-BEA7-9149-2810D9D829EB}"/>
              </a:ext>
            </a:extLst>
          </p:cNvPr>
          <p:cNvSpPr txBox="1">
            <a:spLocks/>
          </p:cNvSpPr>
          <p:nvPr userDrawn="1"/>
        </p:nvSpPr>
        <p:spPr>
          <a:xfrm>
            <a:off x="6627" y="6376227"/>
            <a:ext cx="2070538"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r>
              <a:rPr lang="en-US" sz="800" b="1" i="0" dirty="0">
                <a:solidFill>
                  <a:schemeClr val="tx1"/>
                </a:solidFill>
                <a:latin typeface="Open Sans SemiBold" charset="0"/>
                <a:ea typeface="Open Sans SemiBold" charset="0"/>
                <a:cs typeface="Open Sans SemiBold" charset="0"/>
              </a:rPr>
              <a:t>ArchProCoding () 2024 Protected</a:t>
            </a:r>
          </a:p>
          <a:p>
            <a:pPr algn="ctr"/>
            <a:r>
              <a:rPr lang="en-US" sz="800" b="1" i="0" dirty="0">
                <a:solidFill>
                  <a:schemeClr val="tx1"/>
                </a:solidFill>
                <a:latin typeface="Open Sans SemiBold" charset="0"/>
                <a:ea typeface="Open Sans SemiBold" charset="0"/>
                <a:cs typeface="Open Sans SemiBold" charset="0"/>
              </a:rPr>
              <a:t> </a:t>
            </a:r>
          </a:p>
          <a:p>
            <a:pPr algn="ctr"/>
            <a:r>
              <a:rPr lang="en-US" sz="800" b="1" i="0" dirty="0">
                <a:solidFill>
                  <a:schemeClr val="tx1"/>
                </a:solidFill>
                <a:latin typeface="Open Sans SemiBold" charset="0"/>
                <a:ea typeface="Open Sans SemiBold" charset="0"/>
                <a:cs typeface="Open Sans SemiBold" charset="0"/>
              </a:rPr>
              <a:t>Slide </a:t>
            </a: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dirty="0">
              <a:solidFill>
                <a:schemeClr val="tx1"/>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130058543"/>
      </p:ext>
    </p:extLst>
  </p:cSld>
  <p:clrMap bg1="lt1" tx1="dk1" bg2="lt2" tx2="dk2" accent1="accent1" accent2="accent2" accent3="accent3" accent4="accent4" accent5="accent5" accent6="accent6" hlink="hlink" folHlink="folHlink"/>
  <p:sldLayoutIdLst>
    <p:sldLayoutId id="2147484154" r:id="rId1"/>
    <p:sldLayoutId id="2147484036" r:id="rId2"/>
  </p:sldLayoutIdLst>
  <p:hf hdr="0" ftr="0" dt="0"/>
  <p:txStyles>
    <p:titleStyle>
      <a:lvl1pPr algn="l" defTabSz="914318" rtl="0" eaLnBrk="1" latinLnBrk="0" hangingPunct="1">
        <a:lnSpc>
          <a:spcPct val="80000"/>
        </a:lnSpc>
        <a:spcBef>
          <a:spcPct val="0"/>
        </a:spcBef>
        <a:buNone/>
        <a:defRPr sz="3600" b="1" i="0" kern="1200" spc="-151" baseline="0">
          <a:solidFill>
            <a:schemeClr val="tx1"/>
          </a:solidFill>
          <a:latin typeface="Montserrat SemiBold" charset="0"/>
          <a:ea typeface="Montserrat SemiBold" charset="0"/>
          <a:cs typeface="Montserrat SemiBold"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21" y="916885"/>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704521" y="2512115"/>
            <a:ext cx="915269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pic>
        <p:nvPicPr>
          <p:cNvPr id="4" name="Picture 3" descr="A picture containing text, metalware, vector graphics&#10;&#10;Description automatically generated">
            <a:extLst>
              <a:ext uri="{FF2B5EF4-FFF2-40B4-BE49-F238E27FC236}">
                <a16:creationId xmlns:a16="http://schemas.microsoft.com/office/drawing/2014/main" id="{54C8D486-F75D-2C81-0DFD-C3AF5648B53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41865" y="105709"/>
            <a:ext cx="883164" cy="921646"/>
          </a:xfrm>
          <a:prstGeom prst="rect">
            <a:avLst/>
          </a:prstGeom>
        </p:spPr>
      </p:pic>
      <p:sp>
        <p:nvSpPr>
          <p:cNvPr id="5" name="Slide Number Placeholder 24">
            <a:extLst>
              <a:ext uri="{FF2B5EF4-FFF2-40B4-BE49-F238E27FC236}">
                <a16:creationId xmlns:a16="http://schemas.microsoft.com/office/drawing/2014/main" id="{7DE19366-6D4A-BEA7-9149-2810D9D829EB}"/>
              </a:ext>
            </a:extLst>
          </p:cNvPr>
          <p:cNvSpPr txBox="1">
            <a:spLocks/>
          </p:cNvSpPr>
          <p:nvPr userDrawn="1"/>
        </p:nvSpPr>
        <p:spPr>
          <a:xfrm>
            <a:off x="6627" y="6376227"/>
            <a:ext cx="2070538"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r>
              <a:rPr lang="en-US" sz="800" b="1" i="0" dirty="0">
                <a:solidFill>
                  <a:schemeClr val="tx1"/>
                </a:solidFill>
                <a:latin typeface="Open Sans SemiBold" charset="0"/>
                <a:ea typeface="Open Sans SemiBold" charset="0"/>
                <a:cs typeface="Open Sans SemiBold" charset="0"/>
              </a:rPr>
              <a:t>ArchProCoding (2024) Protected</a:t>
            </a:r>
          </a:p>
          <a:p>
            <a:pPr algn="ctr"/>
            <a:r>
              <a:rPr lang="en-US" sz="800" b="1" i="0" dirty="0">
                <a:solidFill>
                  <a:schemeClr val="tx1"/>
                </a:solidFill>
                <a:latin typeface="Open Sans SemiBold" charset="0"/>
                <a:ea typeface="Open Sans SemiBold" charset="0"/>
                <a:cs typeface="Open Sans SemiBold" charset="0"/>
              </a:rPr>
              <a:t> </a:t>
            </a:r>
          </a:p>
          <a:p>
            <a:pPr algn="ctr"/>
            <a:r>
              <a:rPr lang="en-US" sz="800" b="1" i="0" dirty="0">
                <a:solidFill>
                  <a:schemeClr val="tx1"/>
                </a:solidFill>
                <a:latin typeface="Open Sans SemiBold" charset="0"/>
                <a:ea typeface="Open Sans SemiBold" charset="0"/>
                <a:cs typeface="Open Sans SemiBold" charset="0"/>
              </a:rPr>
              <a:t>Slide </a:t>
            </a: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dirty="0">
              <a:solidFill>
                <a:schemeClr val="tx1"/>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3585816535"/>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Lst>
  <p:hf hdr="0" ftr="0" dt="0"/>
  <p:txStyles>
    <p:titleStyle>
      <a:lvl1pPr algn="l" defTabSz="914318" rtl="0" eaLnBrk="1" latinLnBrk="0" hangingPunct="1">
        <a:lnSpc>
          <a:spcPct val="80000"/>
        </a:lnSpc>
        <a:spcBef>
          <a:spcPct val="0"/>
        </a:spcBef>
        <a:buNone/>
        <a:defRPr sz="3600" b="1" i="0" kern="1200" spc="-151" baseline="0">
          <a:solidFill>
            <a:schemeClr val="tx1"/>
          </a:solidFill>
          <a:latin typeface="Montserrat SemiBold" charset="0"/>
          <a:ea typeface="Montserrat SemiBold" charset="0"/>
          <a:cs typeface="Montserrat SemiBold"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86CEE-27F7-48D6-9D99-99E01834DAA0}"/>
              </a:ext>
            </a:extLst>
          </p:cNvPr>
          <p:cNvSpPr txBox="1"/>
          <p:nvPr userDrawn="1"/>
        </p:nvSpPr>
        <p:spPr>
          <a:xfrm rot="10800000" flipV="1">
            <a:off x="11229278" y="6478747"/>
            <a:ext cx="822485" cy="307777"/>
          </a:xfrm>
          <a:prstGeom prst="rect">
            <a:avLst/>
          </a:prstGeom>
          <a:noFill/>
        </p:spPr>
        <p:txBody>
          <a:bodyPr wrap="square" rtlCol="0">
            <a:spAutoFit/>
          </a:bodyPr>
          <a:lstStyle/>
          <a:p>
            <a:pPr algn="ctr"/>
            <a:r>
              <a:rPr lang="en-US" sz="1400" i="0" dirty="0">
                <a:solidFill>
                  <a:schemeClr val="tx1">
                    <a:lumMod val="50000"/>
                    <a:lumOff val="50000"/>
                  </a:schemeClr>
                </a:solidFill>
                <a:latin typeface="+mj-lt"/>
                <a:ea typeface="Lato" panose="020F0502020204030203" pitchFamily="34" charset="0"/>
                <a:cs typeface="Segoe UI" panose="020B0502040204020203" pitchFamily="34" charset="0"/>
              </a:rPr>
              <a:t>Slide </a:t>
            </a:r>
            <a:fld id="{260E2A6B-A809-4840-BF14-8648BC0BDF87}" type="slidenum">
              <a:rPr lang="id-ID" sz="1400" i="0" smtClean="0">
                <a:solidFill>
                  <a:schemeClr val="tx1">
                    <a:lumMod val="50000"/>
                    <a:lumOff val="50000"/>
                  </a:schemeClr>
                </a:solidFill>
                <a:latin typeface="+mj-lt"/>
                <a:ea typeface="Lato" panose="020F0502020204030203" pitchFamily="34" charset="0"/>
                <a:cs typeface="Segoe UI" panose="020B0502040204020203" pitchFamily="34" charset="0"/>
              </a:rPr>
              <a:pPr algn="ctr"/>
              <a:t>‹#›</a:t>
            </a:fld>
            <a:endParaRPr lang="id-ID" sz="3200" i="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7D5F37F3-B6DE-4DF2-8F80-0243FFADA02A}"/>
              </a:ext>
            </a:extLst>
          </p:cNvPr>
          <p:cNvSpPr txBox="1"/>
          <p:nvPr userDrawn="1"/>
        </p:nvSpPr>
        <p:spPr>
          <a:xfrm>
            <a:off x="9112312" y="6224831"/>
            <a:ext cx="3066865" cy="253916"/>
          </a:xfrm>
          <a:prstGeom prst="rect">
            <a:avLst/>
          </a:prstGeom>
          <a:noFill/>
        </p:spPr>
        <p:txBody>
          <a:bodyPr wrap="none" rtlCol="0">
            <a:spAutoFit/>
          </a:bodyPr>
          <a:lstStyle/>
          <a:p>
            <a:pPr algn="ctr"/>
            <a:r>
              <a:rPr lang="en-US" sz="1050" b="1" spc="300" dirty="0">
                <a:solidFill>
                  <a:schemeClr val="tx1">
                    <a:lumMod val="50000"/>
                    <a:lumOff val="50000"/>
                  </a:schemeClr>
                </a:solidFill>
                <a:latin typeface="+mj-lt"/>
                <a:ea typeface="Lato" panose="020F0502020204030203" pitchFamily="34" charset="0"/>
                <a:cs typeface="Segoe UI" panose="020B0502040204020203" pitchFamily="34" charset="0"/>
              </a:rPr>
              <a:t>ArchProCoding Protected (2024)</a:t>
            </a:r>
            <a:endParaRPr lang="id-ID" sz="1050" b="1" spc="30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Tree>
    <p:extLst>
      <p:ext uri="{BB962C8B-B14F-4D97-AF65-F5344CB8AC3E}">
        <p14:creationId xmlns:p14="http://schemas.microsoft.com/office/powerpoint/2010/main" val="971563487"/>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 id="2147484303" r:id="rId18"/>
    <p:sldLayoutId id="2147484304" r:id="rId19"/>
    <p:sldLayoutId id="2147484305" r:id="rId20"/>
    <p:sldLayoutId id="2147484306" r:id="rId21"/>
    <p:sldLayoutId id="2147484307" r:id="rId22"/>
    <p:sldLayoutId id="2147484308" r:id="rId23"/>
    <p:sldLayoutId id="2147484309" r:id="rId24"/>
    <p:sldLayoutId id="2147484310" r:id="rId25"/>
    <p:sldLayoutId id="2147484311" r:id="rId26"/>
    <p:sldLayoutId id="2147484312" r:id="rId27"/>
    <p:sldLayoutId id="2147484313" r:id="rId28"/>
    <p:sldLayoutId id="214748431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Medicare/Medicare-Fee-for-Service-Payment/FQHCPPS/Downloads/RHC-Qualifying-Visit-List.pdf" TargetMode="External"/><Relationship Id="rId2" Type="http://schemas.openxmlformats.org/officeDocument/2006/relationships/image" Target="../media/image5.jp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ms.gov/Medicare/Medicare-Fee-for-Service-Payment/FQHCPPS/Downloads/RHC-Reporting-FAQs.pdf" TargetMode="Externa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ms.gov/medicare-coverage-database/search.aspx"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arhc.org/narhc/TA_Webinars1.asp"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www.blueshieldca.com/bsca/bsc/public/common/PortalComponents/provider/StreamDocumentServlet?fileName=PRV_IPP_Appendix_4-D.pdf" TargetMode="External"/><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https://www.amerihealth.com/pdfs/providers/npi/ub04_form.pdf"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s://www.cms.gov/newsroom/fact-sheets/2024-medicare-parts-b-premiums-and-deductibles?mod=ANLink" TargetMode="External"/><Relationship Id="rId2" Type="http://schemas.openxmlformats.org/officeDocument/2006/relationships/image" Target="../media/image5.jpg"/><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9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hyperlink" Target="https://med.noridianmedicare.com/web/jea/topics/claim-submission/revenue-codes" TargetMode="External"/><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www.nub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nio.com/objects/computer/doctor-office-laptop-computer-smartphone-notebook" TargetMode="External"/><Relationship Id="rId2" Type="http://schemas.openxmlformats.org/officeDocument/2006/relationships/image" Target="../media/image8.jpg"/><Relationship Id="rId1" Type="http://schemas.openxmlformats.org/officeDocument/2006/relationships/slideLayout" Target="../slideLayouts/slideLayout43.xml"/><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ms.gov/files/document/mln006398-information-rural-health-clinics.pdf?fbclid=IwAR0o2HLyaRLkMWAIrAi3Gu10KF2Y16WDl27mZ_0iGbEpTE56x8zw0S_W-GI" TargetMode="Externa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2.jp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hyperlink" Target="https://www.cms.gov/Medicare/Medicare-Fee-for-Service-Payment/PhysicianFeeSch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cms.gov/Medicare/Coding/NationalCorrectCodInitEd/index.html?redirect=/nationalcorrectcodinite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Coding/NationalCorrectCodInitEd/index.html?redirect=/nationalcorrectcodinited" TargetMode="External"/><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3.xml"/><Relationship Id="rId6" Type="http://schemas.openxmlformats.org/officeDocument/2006/relationships/image" Target="../media/image44.png"/><Relationship Id="rId5" Type="http://schemas.openxmlformats.org/officeDocument/2006/relationships/hyperlink" Target="https://www.cms.gov/files/document/mln1783722-proper-use-modifiers-59-xe-xp-xs-and-xu.pdf" TargetMode="Externa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aw.cornell.edu/cfr/text/42/482.24"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ama-assn.org/system/files/2019-06/cpt-revised-mdm-grid.pdf"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2.png"/><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2" Type="http://schemas.openxmlformats.org/officeDocument/2006/relationships/hyperlink" Target="https://www.cms.gov/Medicare/Medicare-Fee-for-Service-Payment/FQHCPPS/Downloads/RHC-Preventive-S" TargetMode="External"/><Relationship Id="rId1"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cms.gov/Outreach-and-Education/Medicare-Learning-Network-MLN/MLNProducts/preventive-services/medicare-wellness-visits.html"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hyperlink" Target="https://www.cms.gov/Medicare/Prevention/PrevntionGenInfo/medicare-preventive-services/MPS-QuickReferenceChart-1.html" TargetMode="Externa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hyperlink" Target="https://www.cms.gov/Regulations-and-Guidance/Guidance/Manuals/Downloads/clm104c18pdf.pdf" TargetMode="Externa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hyperlink" Target="https://www.medicare.gov/your-medicare-costs/medicare-costs-at-a-glance" TargetMode="External"/><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hyperlink" Target="https://www.cms.gov/Medicare/Medicare-Fee-for-Service-Payment/PhysicianFeeSched/Care-Management" TargetMode="External"/><Relationship Id="rId2" Type="http://schemas.openxmlformats.org/officeDocument/2006/relationships/image" Target="../media/image17.png"/><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cms.gov/Medicare/Medicare-Fee-for-Service-Payment/FQHCPPS/Downloads/FQHC-RHC-FAQs.pdf" TargetMode="External"/><Relationship Id="rId1" Type="http://schemas.openxmlformats.org/officeDocument/2006/relationships/slideLayout" Target="../slideLayouts/slideLayout92.xml"/><Relationship Id="rId4" Type="http://schemas.openxmlformats.org/officeDocument/2006/relationships/image" Target="../media/image59.jp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narhc.org/narhc/TA_Webinars1.asp"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0.jpg"/><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cms.gov/Medicare/Medicare-Fee-for-Service-Payment/FQHCPPS/Downloads/RHC-Preventive-Services.pdf" TargetMode="External"/><Relationship Id="rId1" Type="http://schemas.openxmlformats.org/officeDocument/2006/relationships/slideLayout" Target="../slideLayouts/slideLayout87.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s://pixnio.com/objects/computer/doctor-office-laptop-computer-smartphone-notebook" TargetMode="External"/><Relationship Id="rId2" Type="http://schemas.openxmlformats.org/officeDocument/2006/relationships/image" Target="../media/image8.jpg"/><Relationship Id="rId1" Type="http://schemas.openxmlformats.org/officeDocument/2006/relationships/slideLayout" Target="../slideLayouts/slideLayout43.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ms.gov/files/document/mln006398-information-rural-health-clinics.pdf?fbclid=IwAR0o2HLyaRLkMWAIrAi3Gu10KF2Y16WDl27mZ_0iGbEpTE56x8zw0S_W-GI"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cms.gov/Regulations-and-Guidance/Guidance/Manuals/Downloads/clm104c09.pdf" TargetMode="External"/><Relationship Id="rId7" Type="http://schemas.openxmlformats.org/officeDocument/2006/relationships/image" Target="../media/image24.png"/><Relationship Id="rId2" Type="http://schemas.openxmlformats.org/officeDocument/2006/relationships/hyperlink" Target="https://www.cms.gov/Regulations-and-Guidance/Guidance/Manuals/downloads/bp102c13.pdf" TargetMode="Externa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jp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descr="A group of wind turbines&#10;&#10;Description automatically generated with medium confidence">
            <a:extLst>
              <a:ext uri="{FF2B5EF4-FFF2-40B4-BE49-F238E27FC236}">
                <a16:creationId xmlns:a16="http://schemas.microsoft.com/office/drawing/2014/main" id="{EFC8CF4A-8BED-0FED-C430-EFA90751B34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6250" b="26250"/>
          <a:stretch>
            <a:fillRect/>
          </a:stretch>
        </p:blipFill>
        <p:spPr>
          <a:xfrm>
            <a:off x="-132525" y="0"/>
            <a:ext cx="12191999" cy="7236495"/>
          </a:xfrm>
        </p:spPr>
      </p:pic>
      <p:sp>
        <p:nvSpPr>
          <p:cNvPr id="8" name="Title 7"/>
          <p:cNvSpPr>
            <a:spLocks noGrp="1"/>
          </p:cNvSpPr>
          <p:nvPr>
            <p:ph type="title"/>
          </p:nvPr>
        </p:nvSpPr>
        <p:spPr>
          <a:xfrm>
            <a:off x="-132525" y="2938317"/>
            <a:ext cx="12191999" cy="2848707"/>
          </a:xfrm>
        </p:spPr>
        <p:txBody>
          <a:bodyPr/>
          <a:lstStyle/>
          <a:p>
            <a:br>
              <a:rPr lang="en-US" sz="4000" dirty="0">
                <a:solidFill>
                  <a:schemeClr val="tx1"/>
                </a:solidFill>
                <a:latin typeface="Calibri" panose="020F0502020204030204" pitchFamily="34" charset="0"/>
                <a:cs typeface="Calibri" panose="020F0502020204030204" pitchFamily="34" charset="0"/>
              </a:rPr>
            </a:br>
            <a:br>
              <a:rPr lang="en-US" sz="4000" dirty="0">
                <a:solidFill>
                  <a:schemeClr val="tx1"/>
                </a:solidFill>
                <a:latin typeface="Calibri" panose="020F0502020204030204" pitchFamily="34" charset="0"/>
                <a:cs typeface="Calibri" panose="020F0502020204030204" pitchFamily="34" charset="0"/>
              </a:rPr>
            </a:br>
            <a:r>
              <a:rPr lang="en-US" sz="2800" b="0" dirty="0">
                <a:solidFill>
                  <a:srgbClr val="000000"/>
                </a:solidFill>
                <a:latin typeface="Roboto" panose="02000000000000000000" pitchFamily="2" charset="0"/>
                <a:cs typeface="Calibri" panose="020F0502020204030204" pitchFamily="34" charset="0"/>
              </a:rPr>
              <a:t>June 4</a:t>
            </a:r>
            <a:r>
              <a:rPr lang="en-US" sz="2800" b="0" i="0" dirty="0">
                <a:solidFill>
                  <a:srgbClr val="000000"/>
                </a:solidFill>
                <a:effectLst/>
                <a:latin typeface="Roboto" panose="02000000000000000000" pitchFamily="2" charset="0"/>
              </a:rPr>
              <a:t>, 2024</a:t>
            </a:r>
            <a:br>
              <a:rPr lang="en-US" sz="2400" dirty="0">
                <a:solidFill>
                  <a:schemeClr val="tx1"/>
                </a:solidFill>
              </a:rPr>
            </a:br>
            <a:endParaRPr lang="en-US" sz="440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201363DE-BE6D-B0E6-2BE4-2A329E1AA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006" y="211913"/>
            <a:ext cx="7738939" cy="1756551"/>
          </a:xfrm>
          <a:prstGeom prst="rect">
            <a:avLst/>
          </a:prstGeom>
        </p:spPr>
      </p:pic>
      <p:sp>
        <p:nvSpPr>
          <p:cNvPr id="3" name="TextBox 2">
            <a:extLst>
              <a:ext uri="{FF2B5EF4-FFF2-40B4-BE49-F238E27FC236}">
                <a16:creationId xmlns:a16="http://schemas.microsoft.com/office/drawing/2014/main" id="{B3C9140A-87C8-1138-D4D8-FC63B99C43D7}"/>
              </a:ext>
            </a:extLst>
          </p:cNvPr>
          <p:cNvSpPr txBox="1"/>
          <p:nvPr/>
        </p:nvSpPr>
        <p:spPr>
          <a:xfrm>
            <a:off x="3067225" y="5635374"/>
            <a:ext cx="5792497" cy="1138773"/>
          </a:xfrm>
          <a:prstGeom prst="rect">
            <a:avLst/>
          </a:prstGeom>
          <a:noFill/>
        </p:spPr>
        <p:txBody>
          <a:bodyPr wrap="square">
            <a:spAutoFit/>
          </a:bodyPr>
          <a:lstStyle/>
          <a:p>
            <a:pPr algn="ctr">
              <a:spcBef>
                <a:spcPts val="1200"/>
              </a:spcBef>
            </a:pPr>
            <a:r>
              <a:rPr lang="en-US" sz="1600" b="1" spc="-50" dirty="0">
                <a:solidFill>
                  <a:schemeClr val="tx1"/>
                </a:solidFill>
                <a:latin typeface="+mj-lt"/>
              </a:rPr>
              <a:t>John F. Burns, CPMA, CPC, CEMC, CH-CBS, RH-CBS</a:t>
            </a:r>
          </a:p>
          <a:p>
            <a:pPr algn="ctr">
              <a:spcBef>
                <a:spcPts val="1200"/>
              </a:spcBef>
            </a:pPr>
            <a:r>
              <a:rPr lang="en-US" sz="1600" b="1" spc="-50" dirty="0">
                <a:solidFill>
                  <a:schemeClr val="tx1"/>
                </a:solidFill>
                <a:latin typeface="+mj-lt"/>
              </a:rPr>
              <a:t>Vice President, Audit &amp; Compliance, Arch Pro Coding</a:t>
            </a:r>
          </a:p>
          <a:p>
            <a:pPr algn="ctr">
              <a:spcBef>
                <a:spcPts val="1200"/>
              </a:spcBef>
            </a:pPr>
            <a:r>
              <a:rPr lang="en-US" sz="1600" b="1" spc="-50" dirty="0">
                <a:solidFill>
                  <a:schemeClr val="tx1"/>
                </a:solidFill>
                <a:latin typeface="+mj-lt"/>
              </a:rPr>
              <a:t>jburns@ArchProCoding.com</a:t>
            </a:r>
          </a:p>
        </p:txBody>
      </p:sp>
      <p:pic>
        <p:nvPicPr>
          <p:cNvPr id="7" name="Picture 6" descr="A close-up of a sign&#10;&#10;Description automatically generated">
            <a:extLst>
              <a:ext uri="{FF2B5EF4-FFF2-40B4-BE49-F238E27FC236}">
                <a16:creationId xmlns:a16="http://schemas.microsoft.com/office/drawing/2014/main" id="{2AE6B00F-F87A-FC78-54A7-B3A188DA3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412" y="1710904"/>
            <a:ext cx="4511109" cy="2144345"/>
          </a:xfrm>
          <a:prstGeom prst="rect">
            <a:avLst/>
          </a:prstGeom>
        </p:spPr>
      </p:pic>
    </p:spTree>
    <p:extLst>
      <p:ext uri="{BB962C8B-B14F-4D97-AF65-F5344CB8AC3E}">
        <p14:creationId xmlns:p14="http://schemas.microsoft.com/office/powerpoint/2010/main" val="2229963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E6B2-1701-DF34-0C50-996DF6F7B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2611D-0C3A-1B8A-1052-2AC97AF503C1}"/>
              </a:ext>
            </a:extLst>
          </p:cNvPr>
          <p:cNvSpPr>
            <a:spLocks noGrp="1"/>
          </p:cNvSpPr>
          <p:nvPr>
            <p:ph type="title"/>
          </p:nvPr>
        </p:nvSpPr>
        <p:spPr>
          <a:xfrm>
            <a:off x="1387311" y="198795"/>
            <a:ext cx="6824534" cy="1249845"/>
          </a:xfrm>
        </p:spPr>
        <p:txBody>
          <a:bodyPr/>
          <a:lstStyle/>
          <a:p>
            <a:r>
              <a:rPr lang="en-US" dirty="0">
                <a:solidFill>
                  <a:schemeClr val="accent1"/>
                </a:solidFill>
              </a:rPr>
              <a:t>Rural Health Clinic</a:t>
            </a:r>
            <a:br>
              <a:rPr lang="en-US" dirty="0"/>
            </a:br>
            <a:r>
              <a:rPr lang="en-US" dirty="0"/>
              <a:t>Medicare Facts</a:t>
            </a:r>
          </a:p>
        </p:txBody>
      </p:sp>
      <p:sp>
        <p:nvSpPr>
          <p:cNvPr id="5" name="TextBox 4">
            <a:extLst>
              <a:ext uri="{FF2B5EF4-FFF2-40B4-BE49-F238E27FC236}">
                <a16:creationId xmlns:a16="http://schemas.microsoft.com/office/drawing/2014/main" id="{996EC260-1D71-B76F-1262-05DF9CC87061}"/>
              </a:ext>
            </a:extLst>
          </p:cNvPr>
          <p:cNvSpPr txBox="1"/>
          <p:nvPr/>
        </p:nvSpPr>
        <p:spPr>
          <a:xfrm>
            <a:off x="94269" y="1522839"/>
            <a:ext cx="10248216" cy="5389415"/>
          </a:xfrm>
          <a:prstGeom prst="rect">
            <a:avLst/>
          </a:prstGeom>
          <a:noFill/>
        </p:spPr>
        <p:txBody>
          <a:bodyPr wrap="square" lIns="0" tIns="36000" rIns="216000" bIns="36000" rtlCol="0">
            <a:spAutoFit/>
          </a:bodyPr>
          <a:lstStyle/>
          <a:p>
            <a:pPr marL="285750" indent="-285750">
              <a:lnSpc>
                <a:spcPct val="130000"/>
              </a:lnSpc>
              <a:spcBef>
                <a:spcPts val="1000"/>
              </a:spcBef>
              <a:buFont typeface="Arial" panose="020B0604020202020204" pitchFamily="34" charset="0"/>
              <a:buChar char="•"/>
            </a:pPr>
            <a:r>
              <a:rPr lang="en-US" dirty="0">
                <a:solidFill>
                  <a:srgbClr val="00B050">
                    <a:alpha val="70000"/>
                  </a:srgbClr>
                </a:solidFill>
              </a:rPr>
              <a:t>Medicare </a:t>
            </a:r>
            <a:r>
              <a:rPr lang="en-US" b="1" i="1" dirty="0">
                <a:solidFill>
                  <a:srgbClr val="00B050">
                    <a:alpha val="70000"/>
                  </a:srgbClr>
                </a:solidFill>
              </a:rPr>
              <a:t>does not </a:t>
            </a:r>
            <a:r>
              <a:rPr lang="en-US" i="1" dirty="0">
                <a:solidFill>
                  <a:srgbClr val="00B050">
                    <a:alpha val="70000"/>
                  </a:srgbClr>
                </a:solidFill>
              </a:rPr>
              <a:t>have a RHC “qualifying visit list” </a:t>
            </a:r>
            <a:r>
              <a:rPr lang="en-US" dirty="0">
                <a:solidFill>
                  <a:srgbClr val="00B050">
                    <a:alpha val="70000"/>
                  </a:srgbClr>
                </a:solidFill>
              </a:rPr>
              <a:t>officially active that identifies </a:t>
            </a:r>
            <a:r>
              <a:rPr lang="en-US" b="1" i="1" u="sng" dirty="0">
                <a:solidFill>
                  <a:srgbClr val="00B050">
                    <a:alpha val="70000"/>
                  </a:srgbClr>
                </a:solidFill>
              </a:rPr>
              <a:t>all</a:t>
            </a:r>
            <a:r>
              <a:rPr lang="en-US" dirty="0">
                <a:solidFill>
                  <a:srgbClr val="00B050">
                    <a:alpha val="70000"/>
                  </a:srgbClr>
                </a:solidFill>
              </a:rPr>
              <a:t> possible services that are allowable to be billed in a RHC to get your AIR. Several versions were released throughout 2016, but effective October 2016 the newest version indicates the following:</a:t>
            </a:r>
          </a:p>
          <a:p>
            <a:pPr>
              <a:lnSpc>
                <a:spcPct val="130000"/>
              </a:lnSpc>
              <a:spcBef>
                <a:spcPts val="1000"/>
              </a:spcBef>
            </a:pPr>
            <a:endParaRPr lang="en-US" dirty="0">
              <a:solidFill>
                <a:srgbClr val="00B050">
                  <a:alpha val="70000"/>
                </a:srgbClr>
              </a:solidFill>
            </a:endParaRPr>
          </a:p>
          <a:p>
            <a:pPr marL="285750" indent="-285750">
              <a:lnSpc>
                <a:spcPct val="130000"/>
              </a:lnSpc>
              <a:spcBef>
                <a:spcPts val="1000"/>
              </a:spcBef>
              <a:buFont typeface="Arial" panose="020B0604020202020204" pitchFamily="34" charset="0"/>
              <a:buChar char="•"/>
            </a:pPr>
            <a:endParaRPr lang="en-US" dirty="0">
              <a:solidFill>
                <a:srgbClr val="00B050">
                  <a:alpha val="70000"/>
                </a:srgbClr>
              </a:solidFill>
            </a:endParaRPr>
          </a:p>
          <a:p>
            <a:pPr marL="285750" indent="-285750">
              <a:lnSpc>
                <a:spcPct val="130000"/>
              </a:lnSpc>
              <a:spcBef>
                <a:spcPts val="1000"/>
              </a:spcBef>
              <a:buFont typeface="Arial" panose="020B0604020202020204" pitchFamily="34" charset="0"/>
              <a:buChar char="•"/>
            </a:pPr>
            <a:endParaRPr lang="en-US" dirty="0">
              <a:solidFill>
                <a:srgbClr val="00B050">
                  <a:alpha val="70000"/>
                </a:srgbClr>
              </a:solidFill>
            </a:endParaRPr>
          </a:p>
          <a:p>
            <a:pPr marL="285750" indent="-285750">
              <a:lnSpc>
                <a:spcPct val="130000"/>
              </a:lnSpc>
              <a:spcBef>
                <a:spcPts val="1000"/>
              </a:spcBef>
              <a:buFont typeface="Arial" panose="020B0604020202020204" pitchFamily="34" charset="0"/>
              <a:buChar char="•"/>
            </a:pPr>
            <a:endParaRPr lang="en-US" dirty="0">
              <a:solidFill>
                <a:srgbClr val="00B050">
                  <a:alpha val="70000"/>
                </a:srgbClr>
              </a:solidFill>
            </a:endParaRPr>
          </a:p>
          <a:p>
            <a:pPr marL="285750" indent="-285750">
              <a:lnSpc>
                <a:spcPct val="130000"/>
              </a:lnSpc>
              <a:spcBef>
                <a:spcPts val="1000"/>
              </a:spcBef>
              <a:buFont typeface="Arial" panose="020B0604020202020204" pitchFamily="34" charset="0"/>
              <a:buChar char="•"/>
            </a:pPr>
            <a:endParaRPr lang="en-US" dirty="0">
              <a:solidFill>
                <a:srgbClr val="00B050">
                  <a:alpha val="70000"/>
                </a:srgbClr>
              </a:solidFill>
            </a:endParaRPr>
          </a:p>
          <a:p>
            <a:pPr marL="285750" indent="-285750">
              <a:lnSpc>
                <a:spcPct val="130000"/>
              </a:lnSpc>
              <a:spcBef>
                <a:spcPts val="1000"/>
              </a:spcBef>
              <a:buFont typeface="Arial" panose="020B0604020202020204" pitchFamily="34" charset="0"/>
              <a:buChar char="•"/>
            </a:pPr>
            <a:endParaRPr lang="en-US" dirty="0">
              <a:solidFill>
                <a:srgbClr val="00B050">
                  <a:alpha val="70000"/>
                </a:srgbClr>
              </a:solidFill>
            </a:endParaRPr>
          </a:p>
          <a:p>
            <a:pPr marL="285750" indent="-285750">
              <a:lnSpc>
                <a:spcPct val="130000"/>
              </a:lnSpc>
              <a:spcBef>
                <a:spcPts val="1000"/>
              </a:spcBef>
              <a:buFont typeface="Arial" panose="020B0604020202020204" pitchFamily="34" charset="0"/>
              <a:buChar char="•"/>
            </a:pPr>
            <a:r>
              <a:rPr lang="en-US" dirty="0">
                <a:solidFill>
                  <a:srgbClr val="0070C0">
                    <a:alpha val="70000"/>
                  </a:srgbClr>
                </a:solidFill>
              </a:rPr>
              <a:t>Always follow the </a:t>
            </a:r>
            <a:r>
              <a:rPr lang="en-US" b="1" i="1" dirty="0">
                <a:solidFill>
                  <a:srgbClr val="0070C0">
                    <a:alpha val="70000"/>
                  </a:srgbClr>
                </a:solidFill>
              </a:rPr>
              <a:t>NCDs/LCDs </a:t>
            </a:r>
            <a:r>
              <a:rPr lang="en-US" dirty="0">
                <a:solidFill>
                  <a:srgbClr val="0070C0">
                    <a:alpha val="70000"/>
                  </a:srgbClr>
                </a:solidFill>
              </a:rPr>
              <a:t>of your Part B MAC.  </a:t>
            </a:r>
          </a:p>
          <a:p>
            <a:pPr marL="742915" lvl="1" indent="-285750">
              <a:lnSpc>
                <a:spcPct val="130000"/>
              </a:lnSpc>
              <a:spcBef>
                <a:spcPts val="1000"/>
              </a:spcBef>
              <a:buFont typeface="Arial" panose="020B0604020202020204" pitchFamily="34" charset="0"/>
              <a:buChar char="•"/>
            </a:pPr>
            <a:r>
              <a:rPr lang="en-US" dirty="0">
                <a:solidFill>
                  <a:srgbClr val="0070C0">
                    <a:alpha val="70000"/>
                  </a:srgbClr>
                </a:solidFill>
              </a:rPr>
              <a:t>Are you familiar with the </a:t>
            </a:r>
            <a:r>
              <a:rPr lang="en-US" b="1" i="1" dirty="0">
                <a:solidFill>
                  <a:srgbClr val="0070C0">
                    <a:alpha val="70000"/>
                  </a:srgbClr>
                </a:solidFill>
              </a:rPr>
              <a:t>Medicare Coverage Database</a:t>
            </a:r>
            <a:r>
              <a:rPr lang="en-US" dirty="0">
                <a:solidFill>
                  <a:srgbClr val="0070C0">
                    <a:alpha val="70000"/>
                  </a:srgbClr>
                </a:solidFill>
              </a:rPr>
              <a:t>?</a:t>
            </a:r>
          </a:p>
        </p:txBody>
      </p:sp>
      <p:pic>
        <p:nvPicPr>
          <p:cNvPr id="8" name="Picture Placeholder 7" descr="A group of wind turbines&#10;&#10;Description automatically generated with medium confidence">
            <a:extLst>
              <a:ext uri="{FF2B5EF4-FFF2-40B4-BE49-F238E27FC236}">
                <a16:creationId xmlns:a16="http://schemas.microsoft.com/office/drawing/2014/main" id="{17A3AD03-D9AB-60F4-D9AE-E9755FD6C11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500" b="21500"/>
          <a:stretch>
            <a:fillRect/>
          </a:stretch>
        </p:blipFill>
        <p:spPr>
          <a:xfrm>
            <a:off x="10234827" y="0"/>
            <a:ext cx="1957171" cy="6436311"/>
          </a:xfrm>
        </p:spPr>
      </p:pic>
      <p:grpSp>
        <p:nvGrpSpPr>
          <p:cNvPr id="9" name="Group 8">
            <a:extLst>
              <a:ext uri="{FF2B5EF4-FFF2-40B4-BE49-F238E27FC236}">
                <a16:creationId xmlns:a16="http://schemas.microsoft.com/office/drawing/2014/main" id="{11F76D58-28AF-B171-6BC5-81B18BC89647}"/>
              </a:ext>
            </a:extLst>
          </p:cNvPr>
          <p:cNvGrpSpPr/>
          <p:nvPr/>
        </p:nvGrpSpPr>
        <p:grpSpPr>
          <a:xfrm>
            <a:off x="1957172" y="2971479"/>
            <a:ext cx="5588847" cy="2515240"/>
            <a:chOff x="2241258" y="3181574"/>
            <a:chExt cx="5001323" cy="2227786"/>
          </a:xfrm>
        </p:grpSpPr>
        <p:pic>
          <p:nvPicPr>
            <p:cNvPr id="4" name="Picture 3">
              <a:hlinkClick r:id="rId3"/>
              <a:extLst>
                <a:ext uri="{FF2B5EF4-FFF2-40B4-BE49-F238E27FC236}">
                  <a16:creationId xmlns:a16="http://schemas.microsoft.com/office/drawing/2014/main" id="{A2EDF357-B81C-FE45-154A-AC967124450E}"/>
                </a:ext>
              </a:extLst>
            </p:cNvPr>
            <p:cNvPicPr>
              <a:picLocks noChangeAspect="1"/>
            </p:cNvPicPr>
            <p:nvPr/>
          </p:nvPicPr>
          <p:blipFill>
            <a:blip r:embed="rId4"/>
            <a:stretch>
              <a:fillRect/>
            </a:stretch>
          </p:blipFill>
          <p:spPr>
            <a:xfrm>
              <a:off x="2241258" y="3181574"/>
              <a:ext cx="5001323" cy="638264"/>
            </a:xfrm>
            <a:prstGeom prst="rect">
              <a:avLst/>
            </a:prstGeom>
            <a:ln>
              <a:solidFill>
                <a:schemeClr val="accent1"/>
              </a:solidFill>
            </a:ln>
          </p:spPr>
        </p:pic>
        <p:pic>
          <p:nvPicPr>
            <p:cNvPr id="7" name="Picture 6">
              <a:hlinkClick r:id="rId3"/>
              <a:extLst>
                <a:ext uri="{FF2B5EF4-FFF2-40B4-BE49-F238E27FC236}">
                  <a16:creationId xmlns:a16="http://schemas.microsoft.com/office/drawing/2014/main" id="{8C2AB849-BD19-27CB-6D5A-EEB0AEFB8DCA}"/>
                </a:ext>
              </a:extLst>
            </p:cNvPr>
            <p:cNvPicPr>
              <a:picLocks noChangeAspect="1"/>
            </p:cNvPicPr>
            <p:nvPr/>
          </p:nvPicPr>
          <p:blipFill>
            <a:blip r:embed="rId5"/>
            <a:stretch>
              <a:fillRect/>
            </a:stretch>
          </p:blipFill>
          <p:spPr>
            <a:xfrm>
              <a:off x="2241258" y="3970884"/>
              <a:ext cx="5001323" cy="1438476"/>
            </a:xfrm>
            <a:prstGeom prst="rect">
              <a:avLst/>
            </a:prstGeom>
            <a:ln>
              <a:solidFill>
                <a:schemeClr val="accent1"/>
              </a:solidFill>
            </a:ln>
          </p:spPr>
        </p:pic>
      </p:grpSp>
      <p:sp>
        <p:nvSpPr>
          <p:cNvPr id="11" name="TextBox 10">
            <a:extLst>
              <a:ext uri="{FF2B5EF4-FFF2-40B4-BE49-F238E27FC236}">
                <a16:creationId xmlns:a16="http://schemas.microsoft.com/office/drawing/2014/main" id="{C46C2AAC-DB64-FD76-CDF7-762F11595C12}"/>
              </a:ext>
            </a:extLst>
          </p:cNvPr>
          <p:cNvSpPr txBox="1"/>
          <p:nvPr/>
        </p:nvSpPr>
        <p:spPr>
          <a:xfrm>
            <a:off x="7759084" y="3484313"/>
            <a:ext cx="1855433" cy="1277273"/>
          </a:xfrm>
          <a:prstGeom prst="rect">
            <a:avLst/>
          </a:prstGeom>
          <a:noFill/>
        </p:spPr>
        <p:txBody>
          <a:bodyPr wrap="square">
            <a:spAutoFit/>
          </a:bodyPr>
          <a:lstStyle/>
          <a:p>
            <a:pPr algn="ctr"/>
            <a:r>
              <a:rPr lang="en-US" sz="1100" b="1" dirty="0">
                <a:solidFill>
                  <a:srgbClr val="0070C0"/>
                </a:solidFill>
              </a:rPr>
              <a:t>SOURCE: </a:t>
            </a:r>
            <a:r>
              <a:rPr lang="en-US" sz="1100" dirty="0">
                <a:solidFill>
                  <a:srgbClr val="0070C0"/>
                </a:solidFill>
              </a:rPr>
              <a:t>https://www.cms.gov/Medicare/Medicare-Fee-for-Service-Payment/FQHCPPS/Downloads/RHC-Qualifying-Visit-List.pdf</a:t>
            </a:r>
          </a:p>
        </p:txBody>
      </p:sp>
      <p:pic>
        <p:nvPicPr>
          <p:cNvPr id="12" name="Picture 11" descr="Text&#10;&#10;Description automatically generated">
            <a:extLst>
              <a:ext uri="{FF2B5EF4-FFF2-40B4-BE49-F238E27FC236}">
                <a16:creationId xmlns:a16="http://schemas.microsoft.com/office/drawing/2014/main" id="{79C7A7EA-E80B-A25A-FCCF-2B52C5CBA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727" y="4322768"/>
            <a:ext cx="845135" cy="703818"/>
          </a:xfrm>
          <a:prstGeom prst="rect">
            <a:avLst/>
          </a:prstGeom>
          <a:ln>
            <a:solidFill>
              <a:srgbClr val="FFC000"/>
            </a:solidFill>
          </a:ln>
        </p:spPr>
      </p:pic>
      <p:cxnSp>
        <p:nvCxnSpPr>
          <p:cNvPr id="13" name="Straight Arrow Connector 12">
            <a:extLst>
              <a:ext uri="{FF2B5EF4-FFF2-40B4-BE49-F238E27FC236}">
                <a16:creationId xmlns:a16="http://schemas.microsoft.com/office/drawing/2014/main" id="{1F547E36-3F9F-54E6-224B-4899B44D9AAB}"/>
              </a:ext>
            </a:extLst>
          </p:cNvPr>
          <p:cNvCxnSpPr>
            <a:cxnSpLocks/>
          </p:cNvCxnSpPr>
          <p:nvPr/>
        </p:nvCxnSpPr>
        <p:spPr>
          <a:xfrm flipV="1">
            <a:off x="1387311" y="4225771"/>
            <a:ext cx="569861" cy="96997"/>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651719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BB10-B406-63C4-0BBE-7349C87C322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7F43F9D2-9970-E070-59E1-8C35F7B6FF8D}"/>
              </a:ext>
            </a:extLst>
          </p:cNvPr>
          <p:cNvSpPr>
            <a:spLocks noGrp="1"/>
          </p:cNvSpPr>
          <p:nvPr>
            <p:ph type="title"/>
          </p:nvPr>
        </p:nvSpPr>
        <p:spPr>
          <a:xfrm>
            <a:off x="1348886" y="680196"/>
            <a:ext cx="10843114" cy="1043571"/>
          </a:xfrm>
        </p:spPr>
        <p:txBody>
          <a:bodyPr/>
          <a:lstStyle/>
          <a:p>
            <a:r>
              <a:rPr lang="en-US" dirty="0"/>
              <a:t>RHCs - </a:t>
            </a:r>
            <a:br>
              <a:rPr lang="en-US" dirty="0"/>
            </a:br>
            <a:r>
              <a:rPr lang="en-US" sz="3200" dirty="0">
                <a:solidFill>
                  <a:schemeClr val="accent1"/>
                </a:solidFill>
              </a:rPr>
              <a:t>Medicare Billing Requirements</a:t>
            </a:r>
            <a:endParaRPr lang="en-US" dirty="0">
              <a:solidFill>
                <a:schemeClr val="accent1"/>
              </a:solidFill>
            </a:endParaRPr>
          </a:p>
        </p:txBody>
      </p:sp>
      <p:pic>
        <p:nvPicPr>
          <p:cNvPr id="2" name="Picture 1">
            <a:hlinkClick r:id="rId2"/>
            <a:extLst>
              <a:ext uri="{FF2B5EF4-FFF2-40B4-BE49-F238E27FC236}">
                <a16:creationId xmlns:a16="http://schemas.microsoft.com/office/drawing/2014/main" id="{81EB196B-0B15-17CE-F554-2942C604D6FD}"/>
              </a:ext>
            </a:extLst>
          </p:cNvPr>
          <p:cNvPicPr>
            <a:picLocks noChangeAspect="1"/>
          </p:cNvPicPr>
          <p:nvPr/>
        </p:nvPicPr>
        <p:blipFill>
          <a:blip r:embed="rId3"/>
          <a:stretch>
            <a:fillRect/>
          </a:stretch>
        </p:blipFill>
        <p:spPr>
          <a:xfrm>
            <a:off x="632611" y="2455146"/>
            <a:ext cx="9655383" cy="2116854"/>
          </a:xfrm>
          <a:prstGeom prst="rect">
            <a:avLst/>
          </a:prstGeom>
          <a:ln w="25400" cmpd="thinThick">
            <a:solidFill>
              <a:srgbClr val="0095C8"/>
            </a:solidFill>
          </a:ln>
        </p:spPr>
      </p:pic>
      <p:sp>
        <p:nvSpPr>
          <p:cNvPr id="3" name="Rectangle: Rounded Corners 2">
            <a:extLst>
              <a:ext uri="{FF2B5EF4-FFF2-40B4-BE49-F238E27FC236}">
                <a16:creationId xmlns:a16="http://schemas.microsoft.com/office/drawing/2014/main" id="{DCCD18DD-D7AE-4859-0D56-D41BF2CB8C72}"/>
              </a:ext>
            </a:extLst>
          </p:cNvPr>
          <p:cNvSpPr/>
          <p:nvPr/>
        </p:nvSpPr>
        <p:spPr>
          <a:xfrm>
            <a:off x="632610" y="3480196"/>
            <a:ext cx="9496127" cy="458757"/>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BD17969-E392-18C9-37E4-2D986869B6EA}"/>
              </a:ext>
            </a:extLst>
          </p:cNvPr>
          <p:cNvSpPr txBox="1"/>
          <p:nvPr/>
        </p:nvSpPr>
        <p:spPr>
          <a:xfrm>
            <a:off x="921576" y="4963734"/>
            <a:ext cx="8299698" cy="461665"/>
          </a:xfrm>
          <a:prstGeom prst="rect">
            <a:avLst/>
          </a:prstGeom>
          <a:noFill/>
          <a:ln w="28575">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ea typeface="+mn-ea"/>
                <a:cs typeface="+mn-cs"/>
              </a:rPr>
              <a:t>RHC Reference: </a:t>
            </a:r>
            <a:r>
              <a:rPr kumimoji="0" lang="en-US" sz="1200" b="0" i="0" u="none" strike="noStrike" kern="1200" cap="none" spc="0" normalizeH="0" baseline="0" noProof="0" dirty="0">
                <a:ln>
                  <a:noFill/>
                </a:ln>
                <a:solidFill>
                  <a:srgbClr val="FFC000"/>
                </a:solidFill>
                <a:effectLst/>
                <a:uLnTx/>
                <a:uFillTx/>
                <a:ea typeface="+mn-ea"/>
                <a:cs typeface="+mn-cs"/>
                <a:hlinkClick r:id="rId2">
                  <a:extLst>
                    <a:ext uri="{A12FA001-AC4F-418D-AE19-62706E023703}">
                      <ahyp:hlinkClr xmlns:ahyp="http://schemas.microsoft.com/office/drawing/2018/hyperlinkcolor" val="tx"/>
                    </a:ext>
                  </a:extLst>
                </a:hlinkClick>
              </a:rPr>
              <a:t>https://www.cms.gov/Medicare/Medicare-Fee-for-Service-Payment/FQHCPPS/Downloads/RHC-Reporting-FAQs.pdf</a:t>
            </a:r>
            <a:endParaRPr kumimoji="0" lang="en-US" sz="1200" b="0" i="0" u="none" strike="noStrike" kern="1200" cap="none" spc="0" normalizeH="0" baseline="0" noProof="0" dirty="0">
              <a:ln>
                <a:noFill/>
              </a:ln>
              <a:solidFill>
                <a:srgbClr val="FFC000"/>
              </a:solidFill>
              <a:effectLst/>
              <a:uLnTx/>
              <a:uFillTx/>
              <a:ea typeface="+mn-ea"/>
              <a:cs typeface="+mn-cs"/>
            </a:endParaRPr>
          </a:p>
        </p:txBody>
      </p:sp>
      <p:pic>
        <p:nvPicPr>
          <p:cNvPr id="8" name="Picture 7" descr="Text, letter&#10;&#10;Description automatically generated">
            <a:extLst>
              <a:ext uri="{FF2B5EF4-FFF2-40B4-BE49-F238E27FC236}">
                <a16:creationId xmlns:a16="http://schemas.microsoft.com/office/drawing/2014/main" id="{0A906794-646B-35FB-2B6E-3434BB13D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274" y="386364"/>
            <a:ext cx="2522691" cy="1608216"/>
          </a:xfrm>
          <a:prstGeom prst="rect">
            <a:avLst/>
          </a:prstGeom>
        </p:spPr>
      </p:pic>
      <p:pic>
        <p:nvPicPr>
          <p:cNvPr id="9" name="Picture 8" descr="Text&#10;&#10;Description automatically generated">
            <a:extLst>
              <a:ext uri="{FF2B5EF4-FFF2-40B4-BE49-F238E27FC236}">
                <a16:creationId xmlns:a16="http://schemas.microsoft.com/office/drawing/2014/main" id="{AA2684B6-A3AB-24E4-ED92-46A0F915C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2619" y="2454897"/>
            <a:ext cx="845135" cy="703818"/>
          </a:xfrm>
          <a:prstGeom prst="rect">
            <a:avLst/>
          </a:prstGeom>
          <a:ln>
            <a:solidFill>
              <a:srgbClr val="FFC000"/>
            </a:solidFill>
          </a:ln>
        </p:spPr>
      </p:pic>
    </p:spTree>
    <p:extLst>
      <p:ext uri="{BB962C8B-B14F-4D97-AF65-F5344CB8AC3E}">
        <p14:creationId xmlns:p14="http://schemas.microsoft.com/office/powerpoint/2010/main" val="2358331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0ACB-458E-01DA-0A2A-2708B12BD55F}"/>
              </a:ext>
            </a:extLst>
          </p:cNvPr>
          <p:cNvSpPr>
            <a:spLocks noGrp="1"/>
          </p:cNvSpPr>
          <p:nvPr>
            <p:ph type="title"/>
          </p:nvPr>
        </p:nvSpPr>
        <p:spPr>
          <a:xfrm>
            <a:off x="1282589" y="182196"/>
            <a:ext cx="10538223" cy="783719"/>
          </a:xfrm>
        </p:spPr>
        <p:txBody>
          <a:bodyPr/>
          <a:lstStyle/>
          <a:p>
            <a:r>
              <a:rPr lang="en-US" dirty="0"/>
              <a:t>CMS Valid Encounters Defined for RHCs</a:t>
            </a:r>
          </a:p>
        </p:txBody>
      </p:sp>
      <p:sp>
        <p:nvSpPr>
          <p:cNvPr id="41" name="Rectangle: Rounded Corners 40">
            <a:extLst>
              <a:ext uri="{FF2B5EF4-FFF2-40B4-BE49-F238E27FC236}">
                <a16:creationId xmlns:a16="http://schemas.microsoft.com/office/drawing/2014/main" id="{34C27414-87DE-FE00-63BE-89F468B59CA9}"/>
              </a:ext>
            </a:extLst>
          </p:cNvPr>
          <p:cNvSpPr/>
          <p:nvPr/>
        </p:nvSpPr>
        <p:spPr>
          <a:xfrm>
            <a:off x="3605981" y="1867073"/>
            <a:ext cx="2544197" cy="3228855"/>
          </a:xfrm>
          <a:prstGeom prst="roundRect">
            <a:avLst>
              <a:gd name="adj" fmla="val 79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40302F1A-F5BF-CE1E-016C-3051B74AEB91}"/>
              </a:ext>
            </a:extLst>
          </p:cNvPr>
          <p:cNvSpPr/>
          <p:nvPr/>
        </p:nvSpPr>
        <p:spPr>
          <a:xfrm>
            <a:off x="8817078" y="1867073"/>
            <a:ext cx="2534521" cy="3228855"/>
          </a:xfrm>
          <a:prstGeom prst="roundRect">
            <a:avLst>
              <a:gd name="adj" fmla="val 79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FF54AED7-7293-5140-53DB-A3EE2BF361C0}"/>
              </a:ext>
            </a:extLst>
          </p:cNvPr>
          <p:cNvSpPr/>
          <p:nvPr/>
        </p:nvSpPr>
        <p:spPr>
          <a:xfrm>
            <a:off x="1175941" y="3085099"/>
            <a:ext cx="2023472" cy="40254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C8"/>
                </a:solidFill>
                <a:effectLst/>
                <a:uLnTx/>
                <a:uFillTx/>
                <a:latin typeface="Calibri Light" panose="020F0302020204030204"/>
                <a:ea typeface="+mn-ea"/>
                <a:cs typeface="Segoe UI Light" panose="020B0502040204020203" pitchFamily="34" charset="0"/>
              </a:rPr>
              <a:t>Face-to-Face Visit?</a:t>
            </a:r>
          </a:p>
        </p:txBody>
      </p:sp>
      <p:sp>
        <p:nvSpPr>
          <p:cNvPr id="45" name="Rectangle 44">
            <a:extLst>
              <a:ext uri="{FF2B5EF4-FFF2-40B4-BE49-F238E27FC236}">
                <a16:creationId xmlns:a16="http://schemas.microsoft.com/office/drawing/2014/main" id="{2B159D3B-38C4-F012-5E68-3C6B52320220}"/>
              </a:ext>
            </a:extLst>
          </p:cNvPr>
          <p:cNvSpPr/>
          <p:nvPr/>
        </p:nvSpPr>
        <p:spPr>
          <a:xfrm>
            <a:off x="6156595" y="2931208"/>
            <a:ext cx="2440976" cy="40254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C8"/>
                </a:solidFill>
                <a:effectLst/>
                <a:uLnTx/>
                <a:uFillTx/>
                <a:latin typeface="Calibri Light" panose="020F0302020204030204"/>
                <a:ea typeface="+mn-ea"/>
                <a:cs typeface="Segoe UI Light" panose="020B0502040204020203" pitchFamily="34" charset="0"/>
              </a:rPr>
              <a:t>“Medically Necessary”?</a:t>
            </a:r>
          </a:p>
        </p:txBody>
      </p:sp>
      <p:sp>
        <p:nvSpPr>
          <p:cNvPr id="46" name="Rectangle 45">
            <a:extLst>
              <a:ext uri="{FF2B5EF4-FFF2-40B4-BE49-F238E27FC236}">
                <a16:creationId xmlns:a16="http://schemas.microsoft.com/office/drawing/2014/main" id="{BFC45AF5-EAB8-5229-5749-A88F5A17BB97}"/>
              </a:ext>
            </a:extLst>
          </p:cNvPr>
          <p:cNvSpPr/>
          <p:nvPr/>
        </p:nvSpPr>
        <p:spPr>
          <a:xfrm>
            <a:off x="8878259" y="3085099"/>
            <a:ext cx="2137800" cy="40254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C8"/>
                </a:solidFill>
                <a:effectLst/>
                <a:uLnTx/>
                <a:uFillTx/>
                <a:latin typeface="Calibri Light" panose="020F0302020204030204"/>
                <a:ea typeface="+mn-ea"/>
                <a:cs typeface="Segoe UI Light" panose="020B0502040204020203" pitchFamily="34" charset="0"/>
              </a:rPr>
              <a:t>Authorized location?</a:t>
            </a:r>
          </a:p>
        </p:txBody>
      </p:sp>
      <p:sp>
        <p:nvSpPr>
          <p:cNvPr id="47" name="Speech Bubble: Oval 46">
            <a:extLst>
              <a:ext uri="{FF2B5EF4-FFF2-40B4-BE49-F238E27FC236}">
                <a16:creationId xmlns:a16="http://schemas.microsoft.com/office/drawing/2014/main" id="{5C7F717D-8E20-2CD1-8B4C-33788237AB5B}"/>
              </a:ext>
            </a:extLst>
          </p:cNvPr>
          <p:cNvSpPr/>
          <p:nvPr/>
        </p:nvSpPr>
        <p:spPr>
          <a:xfrm>
            <a:off x="2501191" y="906891"/>
            <a:ext cx="964091" cy="960184"/>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6C76B838-8063-B5C8-99E1-5A836F67C2C6}"/>
              </a:ext>
            </a:extLst>
          </p:cNvPr>
          <p:cNvSpPr/>
          <p:nvPr/>
        </p:nvSpPr>
        <p:spPr>
          <a:xfrm>
            <a:off x="2526219" y="1125373"/>
            <a:ext cx="9140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rPr>
              <a:t>01</a:t>
            </a:r>
            <a:endParaRPr kumimoji="0" lang="en-US" sz="2800" b="1" i="0" u="none" strike="noStrike" kern="1200" cap="none" spc="0" normalizeH="0" baseline="3000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endParaRPr>
          </a:p>
        </p:txBody>
      </p:sp>
      <p:sp>
        <p:nvSpPr>
          <p:cNvPr id="49" name="Speech Bubble: Oval 48">
            <a:extLst>
              <a:ext uri="{FF2B5EF4-FFF2-40B4-BE49-F238E27FC236}">
                <a16:creationId xmlns:a16="http://schemas.microsoft.com/office/drawing/2014/main" id="{309B57FC-C510-D94E-CB52-B4BA48E6B0A0}"/>
              </a:ext>
            </a:extLst>
          </p:cNvPr>
          <p:cNvSpPr/>
          <p:nvPr/>
        </p:nvSpPr>
        <p:spPr>
          <a:xfrm>
            <a:off x="5118086" y="906891"/>
            <a:ext cx="964091" cy="960184"/>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B45AF2F5-B9AC-1D28-7750-228510FF8FF7}"/>
              </a:ext>
            </a:extLst>
          </p:cNvPr>
          <p:cNvSpPr/>
          <p:nvPr/>
        </p:nvSpPr>
        <p:spPr>
          <a:xfrm>
            <a:off x="5143114" y="1125373"/>
            <a:ext cx="9140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rPr>
              <a:t>02</a:t>
            </a:r>
            <a:endParaRPr kumimoji="0" lang="en-US" sz="2800" b="1" i="0" u="none" strike="noStrike" kern="1200" cap="none" spc="0" normalizeH="0" baseline="3000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endParaRPr>
          </a:p>
        </p:txBody>
      </p:sp>
      <p:sp>
        <p:nvSpPr>
          <p:cNvPr id="51" name="Speech Bubble: Oval 50">
            <a:extLst>
              <a:ext uri="{FF2B5EF4-FFF2-40B4-BE49-F238E27FC236}">
                <a16:creationId xmlns:a16="http://schemas.microsoft.com/office/drawing/2014/main" id="{5A9FAFDB-DF06-8621-B11B-EB59A5181D0D}"/>
              </a:ext>
            </a:extLst>
          </p:cNvPr>
          <p:cNvSpPr/>
          <p:nvPr/>
        </p:nvSpPr>
        <p:spPr>
          <a:xfrm>
            <a:off x="7734981" y="906891"/>
            <a:ext cx="964091" cy="960184"/>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875D7CB8-1B73-69DC-D696-9714DD68F9D7}"/>
              </a:ext>
            </a:extLst>
          </p:cNvPr>
          <p:cNvSpPr/>
          <p:nvPr/>
        </p:nvSpPr>
        <p:spPr>
          <a:xfrm>
            <a:off x="7760009" y="1125373"/>
            <a:ext cx="9140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rPr>
              <a:t>03</a:t>
            </a:r>
            <a:endParaRPr kumimoji="0" lang="en-US" sz="2800" b="1" i="0" u="none" strike="noStrike" kern="1200" cap="none" spc="0" normalizeH="0" baseline="3000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endParaRPr>
          </a:p>
        </p:txBody>
      </p:sp>
      <p:sp>
        <p:nvSpPr>
          <p:cNvPr id="53" name="Speech Bubble: Oval 52">
            <a:extLst>
              <a:ext uri="{FF2B5EF4-FFF2-40B4-BE49-F238E27FC236}">
                <a16:creationId xmlns:a16="http://schemas.microsoft.com/office/drawing/2014/main" id="{0555E89C-121B-1D02-D78C-FCE2B7701156}"/>
              </a:ext>
            </a:extLst>
          </p:cNvPr>
          <p:cNvSpPr/>
          <p:nvPr/>
        </p:nvSpPr>
        <p:spPr>
          <a:xfrm>
            <a:off x="10351875" y="906891"/>
            <a:ext cx="964091" cy="960184"/>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D271B414-0EFD-7EF6-4CEF-4C814EEDAE4A}"/>
              </a:ext>
            </a:extLst>
          </p:cNvPr>
          <p:cNvSpPr/>
          <p:nvPr/>
        </p:nvSpPr>
        <p:spPr>
          <a:xfrm>
            <a:off x="10376903" y="1125373"/>
            <a:ext cx="9140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rPr>
              <a:t>04</a:t>
            </a:r>
            <a:endParaRPr kumimoji="0" lang="en-US" sz="2800" b="1" i="0" u="none" strike="noStrike" kern="1200" cap="none" spc="0" normalizeH="0" baseline="30000" noProof="0" dirty="0">
              <a:ln>
                <a:noFill/>
              </a:ln>
              <a:solidFill>
                <a:prstClr val="white"/>
              </a:solidFill>
              <a:effectLst/>
              <a:uLnTx/>
              <a:uFillTx/>
              <a:latin typeface="Calibri Light" panose="020F0302020204030204"/>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C5E166CD-3B0A-DC5F-3C15-B1DA722F30D6}"/>
              </a:ext>
            </a:extLst>
          </p:cNvPr>
          <p:cNvSpPr txBox="1"/>
          <p:nvPr/>
        </p:nvSpPr>
        <p:spPr>
          <a:xfrm>
            <a:off x="840401" y="3572116"/>
            <a:ext cx="26945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panose="020F0502020204030204"/>
                <a:ea typeface="+mn-ea"/>
                <a:cs typeface="+mn-cs"/>
              </a:rPr>
              <a:t>Exceptions?</a:t>
            </a:r>
          </a:p>
        </p:txBody>
      </p:sp>
      <p:sp>
        <p:nvSpPr>
          <p:cNvPr id="70" name="TextBox 69">
            <a:extLst>
              <a:ext uri="{FF2B5EF4-FFF2-40B4-BE49-F238E27FC236}">
                <a16:creationId xmlns:a16="http://schemas.microsoft.com/office/drawing/2014/main" id="{8F051FBA-568B-F572-8C56-7880C74E3A2E}"/>
              </a:ext>
            </a:extLst>
          </p:cNvPr>
          <p:cNvSpPr txBox="1"/>
          <p:nvPr/>
        </p:nvSpPr>
        <p:spPr>
          <a:xfrm>
            <a:off x="3555566" y="3526268"/>
            <a:ext cx="259461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4C8C2B"/>
                </a:solidFill>
                <a:latin typeface="Calibri" panose="020F0502020204030204"/>
              </a:rPr>
              <a:t>S</a:t>
            </a:r>
            <a:r>
              <a:rPr kumimoji="0" lang="en-US" sz="1400" b="1" i="0" u="none" strike="noStrike" kern="1200" cap="none" spc="0" normalizeH="0" baseline="0" noProof="0" dirty="0">
                <a:ln>
                  <a:noFill/>
                </a:ln>
                <a:solidFill>
                  <a:srgbClr val="4C8C2B"/>
                </a:solidFill>
                <a:effectLst/>
                <a:uLnTx/>
                <a:uFillTx/>
                <a:latin typeface="Calibri" panose="020F0502020204030204"/>
              </a:rPr>
              <a:t>light differences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C8C2B"/>
                </a:solidFill>
                <a:effectLst/>
                <a:uLnTx/>
                <a:uFillTx/>
                <a:latin typeface="Calibri" panose="020F0502020204030204"/>
              </a:rPr>
              <a:t>RHC vs. FQHC with DSMT</a:t>
            </a:r>
            <a:r>
              <a:rPr kumimoji="0" lang="en-US" sz="1400" b="1" i="0" u="none" strike="noStrike" kern="1200" cap="none" spc="0" normalizeH="0" noProof="0" dirty="0">
                <a:ln>
                  <a:noFill/>
                </a:ln>
                <a:solidFill>
                  <a:srgbClr val="4C8C2B"/>
                </a:solidFill>
                <a:effectLst/>
                <a:uLnTx/>
                <a:uFillTx/>
                <a:latin typeface="Calibri" panose="020F0502020204030204"/>
              </a:rPr>
              <a:t> and medical nutrition therapy.</a:t>
            </a:r>
            <a:endParaRPr kumimoji="0" lang="en-US" sz="1400" b="1" i="0" u="none" strike="noStrike" kern="1200" cap="none" spc="0" normalizeH="0" baseline="0" noProof="0" dirty="0">
              <a:ln>
                <a:noFill/>
              </a:ln>
              <a:solidFill>
                <a:srgbClr val="4C8C2B"/>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4C8C2B"/>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C8C2B"/>
                </a:solidFill>
                <a:effectLst/>
                <a:uLnTx/>
                <a:uFillTx/>
                <a:latin typeface="Calibri" panose="020F0502020204030204"/>
              </a:rPr>
              <a:t>Added Mental Health Counselor and Marriage and</a:t>
            </a:r>
            <a:r>
              <a:rPr kumimoji="0" lang="en-US" sz="1400" b="1" i="0" u="none" strike="noStrike" kern="1200" cap="none" spc="0" normalizeH="0" noProof="0" dirty="0">
                <a:ln>
                  <a:noFill/>
                </a:ln>
                <a:solidFill>
                  <a:srgbClr val="4C8C2B"/>
                </a:solidFill>
                <a:effectLst/>
                <a:uLnTx/>
                <a:uFillTx/>
                <a:latin typeface="Calibri" panose="020F0502020204030204"/>
              </a:rPr>
              <a:t> Family Therapist in ‘24</a:t>
            </a:r>
            <a:endParaRPr kumimoji="0" lang="en-US" sz="1400" b="1" i="0" u="none" strike="noStrike" kern="1200" cap="none" spc="0" normalizeH="0" baseline="0" noProof="0" dirty="0">
              <a:ln>
                <a:noFill/>
              </a:ln>
              <a:solidFill>
                <a:srgbClr val="4C8C2B"/>
              </a:solidFill>
              <a:effectLst/>
              <a:uLnTx/>
              <a:uFillTx/>
              <a:latin typeface="Calibri" panose="020F0502020204030204"/>
            </a:endParaRPr>
          </a:p>
        </p:txBody>
      </p:sp>
      <p:sp>
        <p:nvSpPr>
          <p:cNvPr id="71" name="TextBox 70">
            <a:extLst>
              <a:ext uri="{FF2B5EF4-FFF2-40B4-BE49-F238E27FC236}">
                <a16:creationId xmlns:a16="http://schemas.microsoft.com/office/drawing/2014/main" id="{51F2EA77-9BAE-96FA-7A7D-E02DDA58BCA5}"/>
              </a:ext>
            </a:extLst>
          </p:cNvPr>
          <p:cNvSpPr txBox="1"/>
          <p:nvPr/>
        </p:nvSpPr>
        <p:spPr>
          <a:xfrm>
            <a:off x="6120702" y="3543786"/>
            <a:ext cx="259461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4C8C2B"/>
                </a:solidFill>
                <a:latin typeface="Calibri" panose="020F0502020204030204"/>
              </a:rPr>
              <a:t>F</a:t>
            </a:r>
            <a:r>
              <a:rPr kumimoji="0" lang="en-US" sz="1600" b="1" i="0" u="none" strike="noStrike" kern="1200" cap="none" spc="0" normalizeH="0" baseline="0" noProof="0" dirty="0">
                <a:ln>
                  <a:noFill/>
                </a:ln>
                <a:solidFill>
                  <a:srgbClr val="4C8C2B"/>
                </a:solidFill>
                <a:effectLst/>
                <a:uLnTx/>
                <a:uFillTx/>
                <a:latin typeface="Calibri" panose="020F0502020204030204"/>
              </a:rPr>
              <a:t>amiliar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panose="020F0502020204030204"/>
              </a:rPr>
              <a:t>NCDs vs. LCDs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panose="020F0502020204030204"/>
              </a:rPr>
              <a:t>where to get them?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sng" strike="noStrike" kern="1200" cap="none" spc="0" normalizeH="0" baseline="0" noProof="0" dirty="0">
                <a:ln>
                  <a:noFill/>
                </a:ln>
                <a:solidFill>
                  <a:srgbClr val="FFC000"/>
                </a:solidFill>
                <a:effectLst/>
                <a:uLnTx/>
                <a:uFillTx/>
                <a:latin typeface="Calibri" panose="020F0502020204030204"/>
                <a:hlinkClick r:id="rId2">
                  <a:extLst>
                    <a:ext uri="{A12FA001-AC4F-418D-AE19-62706E023703}">
                      <ahyp:hlinkClr xmlns:ahyp="http://schemas.microsoft.com/office/drawing/2018/hyperlinkcolor" val="tx"/>
                    </a:ext>
                  </a:extLst>
                </a:hlinkClick>
              </a:rPr>
              <a:t>Try this hyperlink</a:t>
            </a:r>
            <a:endParaRPr kumimoji="0" lang="en-US" b="1" i="1" u="sng" strike="noStrike" kern="1200" cap="none" spc="0" normalizeH="0" baseline="0" noProof="0" dirty="0">
              <a:ln>
                <a:noFill/>
              </a:ln>
              <a:solidFill>
                <a:srgbClr val="FFC000"/>
              </a:solidFill>
              <a:effectLst/>
              <a:uLnTx/>
              <a:uFillTx/>
              <a:latin typeface="Calibri" panose="020F0502020204030204"/>
            </a:endParaRPr>
          </a:p>
        </p:txBody>
      </p:sp>
      <p:sp>
        <p:nvSpPr>
          <p:cNvPr id="72" name="TextBox 71">
            <a:extLst>
              <a:ext uri="{FF2B5EF4-FFF2-40B4-BE49-F238E27FC236}">
                <a16:creationId xmlns:a16="http://schemas.microsoft.com/office/drawing/2014/main" id="{A1343114-725F-B565-613C-067B28041E4B}"/>
              </a:ext>
            </a:extLst>
          </p:cNvPr>
          <p:cNvSpPr txBox="1"/>
          <p:nvPr/>
        </p:nvSpPr>
        <p:spPr>
          <a:xfrm>
            <a:off x="8699072" y="3740793"/>
            <a:ext cx="2594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panose="020F0502020204030204"/>
                <a:ea typeface="+mn-ea"/>
                <a:cs typeface="Calibri" panose="020F0502020204030204" pitchFamily="34" charset="0"/>
              </a:rPr>
              <a:t>Office, Part A SNF, patient’s residence, where else?</a:t>
            </a:r>
          </a:p>
        </p:txBody>
      </p:sp>
      <p:sp>
        <p:nvSpPr>
          <p:cNvPr id="73" name="TextBox 72">
            <a:extLst>
              <a:ext uri="{FF2B5EF4-FFF2-40B4-BE49-F238E27FC236}">
                <a16:creationId xmlns:a16="http://schemas.microsoft.com/office/drawing/2014/main" id="{C79781AD-E058-DB53-08ED-C598984E9719}"/>
              </a:ext>
            </a:extLst>
          </p:cNvPr>
          <p:cNvSpPr txBox="1"/>
          <p:nvPr/>
        </p:nvSpPr>
        <p:spPr>
          <a:xfrm>
            <a:off x="559682" y="5495860"/>
            <a:ext cx="11044990" cy="830997"/>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00"/>
                </a:solidFill>
                <a:effectLst/>
                <a:uLnTx/>
                <a:uFillTx/>
                <a:latin typeface="Calibri" panose="020F0502020204030204"/>
                <a:ea typeface="+mn-ea"/>
                <a:cs typeface="+mn-cs"/>
              </a:rPr>
              <a:t>“An RHC visit is a medically-necessary medical or mental health visit, or a qualified preventive health visit. The visit must be a face-to-face (one-on-one) encounter between the patient and a physician, NP, PA, CNM, CP, or a CSW during which time one or more RHC services are rendered.” – CMS Benefits Policy Manual, Chapter 13, Section 40</a:t>
            </a:r>
          </a:p>
        </p:txBody>
      </p:sp>
      <p:pic>
        <p:nvPicPr>
          <p:cNvPr id="4" name="Picture 3" descr="A picture containing text&#10;&#10;Description automatically generated">
            <a:extLst>
              <a:ext uri="{FF2B5EF4-FFF2-40B4-BE49-F238E27FC236}">
                <a16:creationId xmlns:a16="http://schemas.microsoft.com/office/drawing/2014/main" id="{3D76F907-94A4-9EEA-1B34-9525A516D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913" y="1950078"/>
            <a:ext cx="1084293" cy="108429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4C22B258-FDB9-41D8-879E-BBBB0D722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205" y="1856829"/>
            <a:ext cx="1084293" cy="1084293"/>
          </a:xfrm>
          <a:prstGeom prst="rect">
            <a:avLst/>
          </a:prstGeom>
        </p:spPr>
      </p:pic>
      <p:pic>
        <p:nvPicPr>
          <p:cNvPr id="7" name="Picture 6" descr="Logo, icon&#10;&#10;Description automatically generated">
            <a:extLst>
              <a:ext uri="{FF2B5EF4-FFF2-40B4-BE49-F238E27FC236}">
                <a16:creationId xmlns:a16="http://schemas.microsoft.com/office/drawing/2014/main" id="{6951E5A4-5C2D-495A-70FC-064FA6504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604" y="1976192"/>
            <a:ext cx="956918" cy="960184"/>
          </a:xfrm>
          <a:prstGeom prst="rect">
            <a:avLst/>
          </a:prstGeom>
        </p:spPr>
      </p:pic>
      <p:pic>
        <p:nvPicPr>
          <p:cNvPr id="9" name="Picture 8" descr="Icon&#10;&#10;Description automatically generated">
            <a:extLst>
              <a:ext uri="{FF2B5EF4-FFF2-40B4-BE49-F238E27FC236}">
                <a16:creationId xmlns:a16="http://schemas.microsoft.com/office/drawing/2014/main" id="{3946D2B1-3FBE-B8CE-0F85-2D269E710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5980" y="1997750"/>
            <a:ext cx="1067379" cy="1067379"/>
          </a:xfrm>
          <a:prstGeom prst="rect">
            <a:avLst/>
          </a:prstGeom>
        </p:spPr>
      </p:pic>
      <p:pic>
        <p:nvPicPr>
          <p:cNvPr id="3" name="Picture 2" descr="Text&#10;&#10;Description automatically generated">
            <a:extLst>
              <a:ext uri="{FF2B5EF4-FFF2-40B4-BE49-F238E27FC236}">
                <a16:creationId xmlns:a16="http://schemas.microsoft.com/office/drawing/2014/main" id="{1B4BC490-2FF8-A7ED-FBB6-66887D1E2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5440" y="4694900"/>
            <a:ext cx="845135" cy="703818"/>
          </a:xfrm>
          <a:prstGeom prst="rect">
            <a:avLst/>
          </a:prstGeom>
          <a:ln>
            <a:solidFill>
              <a:srgbClr val="FFC000"/>
            </a:solidFill>
          </a:ln>
        </p:spPr>
      </p:pic>
      <p:sp>
        <p:nvSpPr>
          <p:cNvPr id="6" name="Rectangle 5">
            <a:extLst>
              <a:ext uri="{FF2B5EF4-FFF2-40B4-BE49-F238E27FC236}">
                <a16:creationId xmlns:a16="http://schemas.microsoft.com/office/drawing/2014/main" id="{E241D885-90B7-3A40-7476-A8E8F5AACFC8}"/>
              </a:ext>
            </a:extLst>
          </p:cNvPr>
          <p:cNvSpPr/>
          <p:nvPr/>
        </p:nvSpPr>
        <p:spPr>
          <a:xfrm>
            <a:off x="3627690" y="2817985"/>
            <a:ext cx="2493012" cy="66351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5C8"/>
                </a:solidFill>
                <a:effectLst/>
                <a:uLnTx/>
                <a:uFillTx/>
                <a:latin typeface="Calibri Light" panose="020F0302020204030204"/>
                <a:ea typeface="+mn-ea"/>
                <a:cs typeface="Segoe UI Light" panose="020B0502040204020203" pitchFamily="34" charset="0"/>
              </a:rPr>
              <a:t>Authorized Qualified Health Professional (QHP)?</a:t>
            </a:r>
          </a:p>
        </p:txBody>
      </p:sp>
    </p:spTree>
    <p:extLst>
      <p:ext uri="{BB962C8B-B14F-4D97-AF65-F5344CB8AC3E}">
        <p14:creationId xmlns:p14="http://schemas.microsoft.com/office/powerpoint/2010/main" val="2578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545A-4666-07DA-B07C-FC1F9B11DD02}"/>
              </a:ext>
            </a:extLst>
          </p:cNvPr>
          <p:cNvSpPr>
            <a:spLocks noGrp="1"/>
          </p:cNvSpPr>
          <p:nvPr>
            <p:ph type="title"/>
          </p:nvPr>
        </p:nvSpPr>
        <p:spPr>
          <a:xfrm>
            <a:off x="1135162" y="304727"/>
            <a:ext cx="10538223" cy="1249845"/>
          </a:xfrm>
        </p:spPr>
        <p:txBody>
          <a:bodyPr/>
          <a:lstStyle/>
          <a:p>
            <a:r>
              <a:rPr lang="en-US" sz="3200" dirty="0"/>
              <a:t>New Approved CMS Providers in RHCs for 2024 </a:t>
            </a:r>
          </a:p>
        </p:txBody>
      </p:sp>
      <p:pic>
        <p:nvPicPr>
          <p:cNvPr id="6" name="Picture 5">
            <a:hlinkClick r:id="rId2"/>
            <a:extLst>
              <a:ext uri="{FF2B5EF4-FFF2-40B4-BE49-F238E27FC236}">
                <a16:creationId xmlns:a16="http://schemas.microsoft.com/office/drawing/2014/main" id="{24A60557-0F4E-F609-135A-D35393CF28B0}"/>
              </a:ext>
            </a:extLst>
          </p:cNvPr>
          <p:cNvPicPr>
            <a:picLocks noChangeAspect="1"/>
          </p:cNvPicPr>
          <p:nvPr/>
        </p:nvPicPr>
        <p:blipFill>
          <a:blip r:embed="rId3"/>
          <a:stretch>
            <a:fillRect/>
          </a:stretch>
        </p:blipFill>
        <p:spPr>
          <a:xfrm>
            <a:off x="518615" y="1554572"/>
            <a:ext cx="11409527" cy="4777989"/>
          </a:xfrm>
          <a:prstGeom prst="rect">
            <a:avLst/>
          </a:prstGeom>
          <a:ln>
            <a:solidFill>
              <a:schemeClr val="accent1"/>
            </a:solidFill>
          </a:ln>
        </p:spPr>
      </p:pic>
      <p:sp>
        <p:nvSpPr>
          <p:cNvPr id="7" name="TextBox 6">
            <a:extLst>
              <a:ext uri="{FF2B5EF4-FFF2-40B4-BE49-F238E27FC236}">
                <a16:creationId xmlns:a16="http://schemas.microsoft.com/office/drawing/2014/main" id="{EDD44C9D-9073-C1F5-BE81-7F2D61BF020D}"/>
              </a:ext>
            </a:extLst>
          </p:cNvPr>
          <p:cNvSpPr txBox="1"/>
          <p:nvPr/>
        </p:nvSpPr>
        <p:spPr>
          <a:xfrm>
            <a:off x="147533" y="6360017"/>
            <a:ext cx="10787605" cy="338554"/>
          </a:xfrm>
          <a:prstGeom prst="rect">
            <a:avLst/>
          </a:prstGeom>
          <a:noFill/>
        </p:spPr>
        <p:txBody>
          <a:bodyPr wrap="square">
            <a:spAutoFit/>
          </a:bodyPr>
          <a:lstStyle/>
          <a:p>
            <a:r>
              <a:rPr lang="en-US" sz="1600" b="1" dirty="0">
                <a:solidFill>
                  <a:srgbClr val="00B050"/>
                </a:solidFill>
              </a:rPr>
              <a:t>Source: National Association of Rural Health Clinics 2024 Medicare Updates Webinar (12-11-23)</a:t>
            </a:r>
          </a:p>
        </p:txBody>
      </p:sp>
      <p:pic>
        <p:nvPicPr>
          <p:cNvPr id="8" name="Picture 7" descr="Text&#10;&#10;Description automatically generated">
            <a:extLst>
              <a:ext uri="{FF2B5EF4-FFF2-40B4-BE49-F238E27FC236}">
                <a16:creationId xmlns:a16="http://schemas.microsoft.com/office/drawing/2014/main" id="{DB8A289C-634F-2268-069F-8ED20857F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007" y="525439"/>
            <a:ext cx="845135" cy="703818"/>
          </a:xfrm>
          <a:prstGeom prst="rect">
            <a:avLst/>
          </a:prstGeom>
          <a:ln>
            <a:solidFill>
              <a:srgbClr val="FFC000"/>
            </a:solidFill>
          </a:ln>
        </p:spPr>
      </p:pic>
      <p:cxnSp>
        <p:nvCxnSpPr>
          <p:cNvPr id="9" name="Straight Arrow Connector 8">
            <a:extLst>
              <a:ext uri="{FF2B5EF4-FFF2-40B4-BE49-F238E27FC236}">
                <a16:creationId xmlns:a16="http://schemas.microsoft.com/office/drawing/2014/main" id="{DBDF4C5F-3494-816C-D338-0D0B11B5614E}"/>
              </a:ext>
            </a:extLst>
          </p:cNvPr>
          <p:cNvCxnSpPr>
            <a:cxnSpLocks/>
          </p:cNvCxnSpPr>
          <p:nvPr/>
        </p:nvCxnSpPr>
        <p:spPr>
          <a:xfrm flipH="1">
            <a:off x="9825662" y="1246551"/>
            <a:ext cx="1231176" cy="200403"/>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623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89" y="182196"/>
            <a:ext cx="9127503" cy="1463636"/>
          </a:xfrm>
        </p:spPr>
        <p:txBody>
          <a:bodyPr/>
          <a:lstStyle/>
          <a:p>
            <a:r>
              <a:rPr lang="en-US" sz="4000" dirty="0"/>
              <a:t>CMS exceptions to the one encounter per day rule Ch. 13</a:t>
            </a:r>
          </a:p>
        </p:txBody>
      </p:sp>
      <p:pic>
        <p:nvPicPr>
          <p:cNvPr id="12" name="Picture 11" descr="Text, letter&#10;&#10;Description automatically generated">
            <a:extLst>
              <a:ext uri="{FF2B5EF4-FFF2-40B4-BE49-F238E27FC236}">
                <a16:creationId xmlns:a16="http://schemas.microsoft.com/office/drawing/2014/main" id="{E4DDE194-D826-CB4B-CA34-2A8FD0004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641" y="373286"/>
            <a:ext cx="1943143" cy="1238754"/>
          </a:xfrm>
          <a:prstGeom prst="rect">
            <a:avLst/>
          </a:prstGeom>
        </p:spPr>
      </p:pic>
      <p:pic>
        <p:nvPicPr>
          <p:cNvPr id="3" name="Picture 2">
            <a:extLst>
              <a:ext uri="{FF2B5EF4-FFF2-40B4-BE49-F238E27FC236}">
                <a16:creationId xmlns:a16="http://schemas.microsoft.com/office/drawing/2014/main" id="{E674EDE0-A639-E13B-BED0-F71C6551D497}"/>
              </a:ext>
            </a:extLst>
          </p:cNvPr>
          <p:cNvPicPr>
            <a:picLocks noChangeAspect="1"/>
          </p:cNvPicPr>
          <p:nvPr/>
        </p:nvPicPr>
        <p:blipFill>
          <a:blip r:embed="rId3"/>
          <a:stretch>
            <a:fillRect/>
          </a:stretch>
        </p:blipFill>
        <p:spPr>
          <a:xfrm>
            <a:off x="3418269" y="2112377"/>
            <a:ext cx="8500575" cy="4082057"/>
          </a:xfrm>
          <a:prstGeom prst="rect">
            <a:avLst/>
          </a:prstGeom>
          <a:ln w="25400">
            <a:solidFill>
              <a:srgbClr val="0095C8"/>
            </a:solidFill>
          </a:ln>
        </p:spPr>
      </p:pic>
      <p:sp>
        <p:nvSpPr>
          <p:cNvPr id="6" name="Rectangle 5">
            <a:extLst>
              <a:ext uri="{FF2B5EF4-FFF2-40B4-BE49-F238E27FC236}">
                <a16:creationId xmlns:a16="http://schemas.microsoft.com/office/drawing/2014/main" id="{692E8B48-2BB8-E214-B230-4E6A8A167000}"/>
              </a:ext>
            </a:extLst>
          </p:cNvPr>
          <p:cNvSpPr/>
          <p:nvPr/>
        </p:nvSpPr>
        <p:spPr>
          <a:xfrm>
            <a:off x="99325" y="2969953"/>
            <a:ext cx="3361724" cy="2308324"/>
          </a:xfrm>
          <a:prstGeom prst="rect">
            <a:avLst/>
          </a:prstGeom>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0070C0"/>
                </a:solidFill>
                <a:effectLst/>
                <a:uLnTx/>
                <a:uFillTx/>
                <a:latin typeface="Calibri Light" panose="020F0302020204030204"/>
                <a:ea typeface="+mn-ea"/>
                <a:cs typeface="+mn-cs"/>
              </a:rPr>
              <a:t>What are the 3 exceptions?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0070C0"/>
              </a:solidFill>
              <a:effectLst/>
              <a:uLnTx/>
              <a:uFillTx/>
              <a:latin typeface="Calibri Light" panose="020F0302020204030204"/>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00B050"/>
                </a:solidFill>
                <a:effectLst/>
                <a:uLnTx/>
                <a:uFillTx/>
                <a:latin typeface="Calibri Light" panose="020F0302020204030204"/>
                <a:ea typeface="+mn-ea"/>
                <a:cs typeface="+mn-cs"/>
              </a:rPr>
              <a:t>What modifier(s) should I add to identify an exception?</a:t>
            </a:r>
            <a:endParaRPr kumimoji="0" lang="en-US" sz="2000" b="0" i="1"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pic>
        <p:nvPicPr>
          <p:cNvPr id="8" name="Picture 7" descr="Logo, icon&#10;&#10;Description automatically generated">
            <a:extLst>
              <a:ext uri="{FF2B5EF4-FFF2-40B4-BE49-F238E27FC236}">
                <a16:creationId xmlns:a16="http://schemas.microsoft.com/office/drawing/2014/main" id="{0DA71A6B-5704-08DD-7DD4-3A64E325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29" y="2009769"/>
            <a:ext cx="956918" cy="960184"/>
          </a:xfrm>
          <a:prstGeom prst="rect">
            <a:avLst/>
          </a:prstGeom>
        </p:spPr>
      </p:pic>
      <p:sp>
        <p:nvSpPr>
          <p:cNvPr id="4" name="Rectangle: Rounded Corners 3">
            <a:extLst>
              <a:ext uri="{FF2B5EF4-FFF2-40B4-BE49-F238E27FC236}">
                <a16:creationId xmlns:a16="http://schemas.microsoft.com/office/drawing/2014/main" id="{1ADAB638-7111-7A41-C350-6BBFDB9F07AA}"/>
              </a:ext>
            </a:extLst>
          </p:cNvPr>
          <p:cNvSpPr/>
          <p:nvPr/>
        </p:nvSpPr>
        <p:spPr>
          <a:xfrm>
            <a:off x="3503828" y="2731753"/>
            <a:ext cx="8158783" cy="949949"/>
          </a:xfrm>
          <a:prstGeom prst="roundRect">
            <a:avLst>
              <a:gd name="adj"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7610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89" y="182196"/>
            <a:ext cx="8621265" cy="810467"/>
          </a:xfrm>
        </p:spPr>
        <p:txBody>
          <a:bodyPr/>
          <a:lstStyle/>
          <a:p>
            <a:r>
              <a:rPr lang="en-US" sz="4000" dirty="0"/>
              <a:t>Sample information from </a:t>
            </a:r>
            <a:br>
              <a:rPr lang="en-US" sz="4000" dirty="0"/>
            </a:br>
            <a:r>
              <a:rPr lang="en-US" sz="4000" dirty="0"/>
              <a:t>Chapter 13 for RHC Visits</a:t>
            </a:r>
          </a:p>
        </p:txBody>
      </p:sp>
      <p:pic>
        <p:nvPicPr>
          <p:cNvPr id="12" name="Picture 11" descr="Text, letter&#10;&#10;Description automatically generated">
            <a:extLst>
              <a:ext uri="{FF2B5EF4-FFF2-40B4-BE49-F238E27FC236}">
                <a16:creationId xmlns:a16="http://schemas.microsoft.com/office/drawing/2014/main" id="{E4DDE194-D826-CB4B-CA34-2A8FD0004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641" y="373286"/>
            <a:ext cx="1943143" cy="1238754"/>
          </a:xfrm>
          <a:prstGeom prst="rect">
            <a:avLst/>
          </a:prstGeom>
        </p:spPr>
      </p:pic>
      <p:sp>
        <p:nvSpPr>
          <p:cNvPr id="6" name="Rectangle 5">
            <a:extLst>
              <a:ext uri="{FF2B5EF4-FFF2-40B4-BE49-F238E27FC236}">
                <a16:creationId xmlns:a16="http://schemas.microsoft.com/office/drawing/2014/main" id="{692E8B48-2BB8-E214-B230-4E6A8A167000}"/>
              </a:ext>
            </a:extLst>
          </p:cNvPr>
          <p:cNvSpPr/>
          <p:nvPr/>
        </p:nvSpPr>
        <p:spPr>
          <a:xfrm>
            <a:off x="99325" y="2561989"/>
            <a:ext cx="3361724" cy="2677656"/>
          </a:xfrm>
          <a:prstGeom prst="rect">
            <a:avLst/>
          </a:prstGeom>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00B050"/>
                </a:solidFill>
                <a:effectLst/>
                <a:uLnTx/>
                <a:uFillTx/>
                <a:latin typeface="Calibri Light" panose="020F0302020204030204"/>
                <a:ea typeface="+mn-ea"/>
                <a:cs typeface="+mn-cs"/>
              </a:rPr>
              <a:t>Check with Medicaid or any payer who pays encounter rates if they have the same exceptions and methods of identifying them on claim forms?</a:t>
            </a:r>
            <a:endParaRPr kumimoji="0" lang="en-US" sz="2000" b="0" i="1"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pic>
        <p:nvPicPr>
          <p:cNvPr id="8" name="Picture 7" descr="Logo, icon&#10;&#10;Description automatically generated">
            <a:extLst>
              <a:ext uri="{FF2B5EF4-FFF2-40B4-BE49-F238E27FC236}">
                <a16:creationId xmlns:a16="http://schemas.microsoft.com/office/drawing/2014/main" id="{0DA71A6B-5704-08DD-7DD4-3A64E325A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29" y="1601805"/>
            <a:ext cx="956918" cy="960184"/>
          </a:xfrm>
          <a:prstGeom prst="rect">
            <a:avLst/>
          </a:prstGeom>
        </p:spPr>
      </p:pic>
      <p:pic>
        <p:nvPicPr>
          <p:cNvPr id="7" name="Picture 6">
            <a:extLst>
              <a:ext uri="{FF2B5EF4-FFF2-40B4-BE49-F238E27FC236}">
                <a16:creationId xmlns:a16="http://schemas.microsoft.com/office/drawing/2014/main" id="{8414570D-8AF5-1617-C6CD-3E5A7B1631AF}"/>
              </a:ext>
            </a:extLst>
          </p:cNvPr>
          <p:cNvPicPr>
            <a:picLocks noChangeAspect="1"/>
          </p:cNvPicPr>
          <p:nvPr/>
        </p:nvPicPr>
        <p:blipFill>
          <a:blip r:embed="rId4"/>
          <a:stretch>
            <a:fillRect/>
          </a:stretch>
        </p:blipFill>
        <p:spPr>
          <a:xfrm>
            <a:off x="3667795" y="1876208"/>
            <a:ext cx="8082386" cy="4222528"/>
          </a:xfrm>
          <a:prstGeom prst="rect">
            <a:avLst/>
          </a:prstGeom>
          <a:ln>
            <a:solidFill>
              <a:schemeClr val="accent1"/>
            </a:solidFill>
          </a:ln>
        </p:spPr>
      </p:pic>
    </p:spTree>
    <p:extLst>
      <p:ext uri="{BB962C8B-B14F-4D97-AF65-F5344CB8AC3E}">
        <p14:creationId xmlns:p14="http://schemas.microsoft.com/office/powerpoint/2010/main" val="2140461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89" y="182196"/>
            <a:ext cx="8621265" cy="1238754"/>
          </a:xfrm>
        </p:spPr>
        <p:txBody>
          <a:bodyPr/>
          <a:lstStyle/>
          <a:p>
            <a:r>
              <a:rPr lang="en-US" sz="4000" dirty="0"/>
              <a:t>Be prepared to use both claim forms for some carriers</a:t>
            </a:r>
          </a:p>
        </p:txBody>
      </p:sp>
      <p:pic>
        <p:nvPicPr>
          <p:cNvPr id="12" name="Picture 11" descr="Text, letter&#10;&#10;Description automatically generated">
            <a:extLst>
              <a:ext uri="{FF2B5EF4-FFF2-40B4-BE49-F238E27FC236}">
                <a16:creationId xmlns:a16="http://schemas.microsoft.com/office/drawing/2014/main" id="{E4DDE194-D826-CB4B-CA34-2A8FD0004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641" y="373286"/>
            <a:ext cx="1943143" cy="1238754"/>
          </a:xfrm>
          <a:prstGeom prst="rect">
            <a:avLst/>
          </a:prstGeom>
        </p:spPr>
      </p:pic>
      <p:pic>
        <p:nvPicPr>
          <p:cNvPr id="5" name="Picture 4">
            <a:hlinkClick r:id="rId3"/>
            <a:extLst>
              <a:ext uri="{FF2B5EF4-FFF2-40B4-BE49-F238E27FC236}">
                <a16:creationId xmlns:a16="http://schemas.microsoft.com/office/drawing/2014/main" id="{B6CF56BC-18E2-F29E-7145-22FCE961B7BD}"/>
              </a:ext>
            </a:extLst>
          </p:cNvPr>
          <p:cNvPicPr>
            <a:picLocks noChangeAspect="1"/>
          </p:cNvPicPr>
          <p:nvPr/>
        </p:nvPicPr>
        <p:blipFill>
          <a:blip r:embed="rId4"/>
          <a:stretch>
            <a:fillRect/>
          </a:stretch>
        </p:blipFill>
        <p:spPr>
          <a:xfrm>
            <a:off x="1564972" y="1873300"/>
            <a:ext cx="2543201" cy="2778080"/>
          </a:xfrm>
          <a:prstGeom prst="rect">
            <a:avLst/>
          </a:prstGeom>
          <a:ln>
            <a:solidFill>
              <a:schemeClr val="accent1"/>
            </a:solidFill>
          </a:ln>
        </p:spPr>
      </p:pic>
      <p:pic>
        <p:nvPicPr>
          <p:cNvPr id="7" name="Picture 6">
            <a:hlinkClick r:id="rId5"/>
            <a:extLst>
              <a:ext uri="{FF2B5EF4-FFF2-40B4-BE49-F238E27FC236}">
                <a16:creationId xmlns:a16="http://schemas.microsoft.com/office/drawing/2014/main" id="{16555942-2894-94B1-B71D-80DC57BD51DD}"/>
              </a:ext>
            </a:extLst>
          </p:cNvPr>
          <p:cNvPicPr>
            <a:picLocks noChangeAspect="1"/>
          </p:cNvPicPr>
          <p:nvPr/>
        </p:nvPicPr>
        <p:blipFill>
          <a:blip r:embed="rId6"/>
          <a:stretch>
            <a:fillRect/>
          </a:stretch>
        </p:blipFill>
        <p:spPr>
          <a:xfrm>
            <a:off x="7360653" y="1812672"/>
            <a:ext cx="2543201" cy="2778080"/>
          </a:xfrm>
          <a:prstGeom prst="rect">
            <a:avLst/>
          </a:prstGeom>
          <a:ln>
            <a:solidFill>
              <a:schemeClr val="accent1"/>
            </a:solidFill>
          </a:ln>
        </p:spPr>
      </p:pic>
      <p:sp>
        <p:nvSpPr>
          <p:cNvPr id="9" name="Rectangle 8">
            <a:extLst>
              <a:ext uri="{FF2B5EF4-FFF2-40B4-BE49-F238E27FC236}">
                <a16:creationId xmlns:a16="http://schemas.microsoft.com/office/drawing/2014/main" id="{E75651A5-4098-C164-1E27-C5DD18233405}"/>
              </a:ext>
            </a:extLst>
          </p:cNvPr>
          <p:cNvSpPr/>
          <p:nvPr/>
        </p:nvSpPr>
        <p:spPr>
          <a:xfrm>
            <a:off x="185530" y="4561504"/>
            <a:ext cx="5181600" cy="2139753"/>
          </a:xfrm>
          <a:prstGeom prst="rect">
            <a:avLst/>
          </a:prstGeom>
        </p:spPr>
        <p:txBody>
          <a:bodyPr wrap="square" anchor="ctr">
            <a:spAutoFit/>
          </a:bodyPr>
          <a:lstStyle/>
          <a:p>
            <a:pPr lvl="0" algn="ctr">
              <a:lnSpc>
                <a:spcPct val="120000"/>
              </a:lnSpc>
              <a:defRPr/>
            </a:pPr>
            <a:r>
              <a:rPr kumimoji="0" lang="en-US" sz="1600" i="0" u="none" strike="noStrike" kern="1200" cap="none" spc="0" normalizeH="0" baseline="0" noProof="0" dirty="0">
                <a:ln>
                  <a:noFill/>
                </a:ln>
                <a:solidFill>
                  <a:srgbClr val="0070C0"/>
                </a:solidFill>
                <a:effectLst/>
                <a:uLnTx/>
                <a:uFillTx/>
                <a:ea typeface="+mn-ea"/>
                <a:cs typeface="Segoe UI Light" panose="020B0502040204020203" pitchFamily="34" charset="0"/>
              </a:rPr>
              <a:t>Used by RHC</a:t>
            </a:r>
            <a:r>
              <a:rPr lang="en-US" sz="1600" dirty="0">
                <a:solidFill>
                  <a:srgbClr val="0070C0"/>
                </a:solidFill>
                <a:cs typeface="Segoe UI Light" panose="020B0502040204020203" pitchFamily="34" charset="0"/>
              </a:rPr>
              <a:t>s</a:t>
            </a:r>
            <a:r>
              <a:rPr kumimoji="0" lang="en-US" sz="1600" i="0" u="none" strike="noStrike" kern="1200" cap="none" spc="0" normalizeH="0" baseline="0" noProof="0" dirty="0">
                <a:ln>
                  <a:noFill/>
                </a:ln>
                <a:solidFill>
                  <a:srgbClr val="0070C0"/>
                </a:solidFill>
                <a:effectLst/>
                <a:uLnTx/>
                <a:uFillTx/>
                <a:ea typeface="+mn-ea"/>
                <a:cs typeface="Segoe UI Light" panose="020B0502040204020203" pitchFamily="34" charset="0"/>
              </a:rPr>
              <a:t> to most all commercial and non-Medicare carriers </a:t>
            </a:r>
            <a:r>
              <a:rPr kumimoji="0" lang="en-US" sz="1600" b="1" i="0" u="none" strike="noStrike" kern="1200" cap="none" spc="0" normalizeH="0" baseline="0" noProof="0" dirty="0">
                <a:ln>
                  <a:noFill/>
                </a:ln>
                <a:solidFill>
                  <a:srgbClr val="0070C0"/>
                </a:solidFill>
                <a:effectLst/>
                <a:uLnTx/>
                <a:uFillTx/>
                <a:ea typeface="+mn-ea"/>
                <a:cs typeface="Segoe UI Light" panose="020B0502040204020203" pitchFamily="34" charset="0"/>
              </a:rPr>
              <a:t>expecting to receive </a:t>
            </a:r>
            <a:r>
              <a:rPr lang="en-US" sz="1600" b="1" dirty="0">
                <a:solidFill>
                  <a:srgbClr val="0070C0"/>
                </a:solidFill>
                <a:cs typeface="Segoe UI Light" panose="020B0502040204020203" pitchFamily="34" charset="0"/>
              </a:rPr>
              <a:t>Fee-for-Service (FFS) payments and/or </a:t>
            </a:r>
            <a:r>
              <a:rPr kumimoji="0" lang="en-US" sz="1600" b="1" i="0" u="none" strike="noStrike" kern="1200" cap="none" spc="0" normalizeH="0" baseline="0" noProof="0" dirty="0">
                <a:ln>
                  <a:noFill/>
                </a:ln>
                <a:solidFill>
                  <a:srgbClr val="0070C0"/>
                </a:solidFill>
                <a:effectLst/>
                <a:uLnTx/>
                <a:uFillTx/>
                <a:ea typeface="+mn-ea"/>
                <a:cs typeface="Segoe UI Light" panose="020B0502040204020203" pitchFamily="34" charset="0"/>
              </a:rPr>
              <a:t>reporting non-RHC/FQHC services </a:t>
            </a:r>
            <a:r>
              <a:rPr kumimoji="0" lang="en-US" sz="1600" i="0" u="none" strike="noStrike" kern="1200" cap="none" spc="0" normalizeH="0" baseline="0" noProof="0" dirty="0">
                <a:ln>
                  <a:noFill/>
                </a:ln>
                <a:solidFill>
                  <a:srgbClr val="0070C0"/>
                </a:solidFill>
                <a:effectLst/>
                <a:uLnTx/>
                <a:uFillTx/>
                <a:ea typeface="+mn-ea"/>
                <a:cs typeface="Segoe UI Light" panose="020B0502040204020203" pitchFamily="34" charset="0"/>
              </a:rPr>
              <a:t>such as labs, hospital visits, and technical component of diagnostic tests, for example, on Medicare Part B patients</a:t>
            </a:r>
            <a:r>
              <a:rPr lang="en-US" sz="1600" dirty="0">
                <a:solidFill>
                  <a:srgbClr val="0070C0"/>
                </a:solidFill>
                <a:cs typeface="Segoe UI Light" panose="020B0502040204020203" pitchFamily="34" charset="0"/>
              </a:rPr>
              <a:t> that also require POS codes from the beginning of the CPT.</a:t>
            </a:r>
            <a:endParaRPr kumimoji="0" lang="en-US" sz="1600" i="0" u="none" strike="noStrike" kern="1200" cap="none" spc="0" normalizeH="0" baseline="0" noProof="0" dirty="0">
              <a:ln>
                <a:noFill/>
              </a:ln>
              <a:solidFill>
                <a:srgbClr val="0070C0"/>
              </a:solidFill>
              <a:effectLst/>
              <a:uLnTx/>
              <a:uFillTx/>
              <a:ea typeface="+mn-ea"/>
              <a:cs typeface="Segoe UI Light" panose="020B0502040204020203" pitchFamily="34" charset="0"/>
            </a:endParaRPr>
          </a:p>
        </p:txBody>
      </p:sp>
      <p:sp>
        <p:nvSpPr>
          <p:cNvPr id="10" name="Rectangle 9">
            <a:extLst>
              <a:ext uri="{FF2B5EF4-FFF2-40B4-BE49-F238E27FC236}">
                <a16:creationId xmlns:a16="http://schemas.microsoft.com/office/drawing/2014/main" id="{747CC9B3-D57C-82C8-D1DC-03C94930275D}"/>
              </a:ext>
            </a:extLst>
          </p:cNvPr>
          <p:cNvSpPr/>
          <p:nvPr/>
        </p:nvSpPr>
        <p:spPr>
          <a:xfrm>
            <a:off x="1865001" y="1411408"/>
            <a:ext cx="1943142" cy="401264"/>
          </a:xfrm>
          <a:prstGeom prst="rect">
            <a:avLst/>
          </a:prstGeom>
        </p:spPr>
        <p:txBody>
          <a:bodyPr wrap="square" anchor="ctr">
            <a:spAutoFit/>
          </a:bodyPr>
          <a:lstStyle/>
          <a:p>
            <a:pPr lvl="0" algn="ctr">
              <a:lnSpc>
                <a:spcPct val="120000"/>
              </a:lnSpc>
              <a:defRPr/>
            </a:pPr>
            <a:r>
              <a:rPr kumimoji="0" lang="en-US" b="1" i="0" u="none" strike="noStrike" kern="1200" cap="none" spc="0" normalizeH="0" baseline="0" noProof="0" dirty="0">
                <a:ln>
                  <a:noFill/>
                </a:ln>
                <a:solidFill>
                  <a:srgbClr val="00B050"/>
                </a:solidFill>
                <a:effectLst/>
                <a:uLnTx/>
                <a:uFillTx/>
                <a:ea typeface="+mn-ea"/>
                <a:cs typeface="Segoe UI Light" panose="020B0502040204020203" pitchFamily="34" charset="0"/>
              </a:rPr>
              <a:t>CMS 1500 Form</a:t>
            </a:r>
          </a:p>
        </p:txBody>
      </p:sp>
      <p:sp>
        <p:nvSpPr>
          <p:cNvPr id="11" name="Rectangle 10">
            <a:extLst>
              <a:ext uri="{FF2B5EF4-FFF2-40B4-BE49-F238E27FC236}">
                <a16:creationId xmlns:a16="http://schemas.microsoft.com/office/drawing/2014/main" id="{5EC28B5E-25C6-50B3-8116-0F8EB5269367}"/>
              </a:ext>
            </a:extLst>
          </p:cNvPr>
          <p:cNvSpPr/>
          <p:nvPr/>
        </p:nvSpPr>
        <p:spPr>
          <a:xfrm>
            <a:off x="6096000" y="4651380"/>
            <a:ext cx="5367130" cy="1844287"/>
          </a:xfrm>
          <a:prstGeom prst="rect">
            <a:avLst/>
          </a:prstGeom>
        </p:spPr>
        <p:txBody>
          <a:bodyPr wrap="square" anchor="ctr">
            <a:spAutoFit/>
          </a:bodyPr>
          <a:lstStyle/>
          <a:p>
            <a:pPr algn="ctr">
              <a:lnSpc>
                <a:spcPct val="120000"/>
              </a:lnSpc>
              <a:defRPr/>
            </a:pPr>
            <a:r>
              <a:rPr kumimoji="0" lang="en-US" sz="16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Used by RHC</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s</a:t>
            </a:r>
            <a:r>
              <a:rPr kumimoji="0" lang="en-US" sz="16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submitting claims to Medicare (</a:t>
            </a:r>
            <a:r>
              <a:rPr kumimoji="0" lang="en-US" sz="1600" i="1"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and some Medicaid carriers</a:t>
            </a:r>
            <a:r>
              <a:rPr kumimoji="0" lang="en-US" sz="16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for “valid encounters” when </a:t>
            </a:r>
            <a:r>
              <a:rPr kumimoji="0" lang="en-US" sz="1600" b="1"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expecting the AIR/PPS rate.  </a:t>
            </a:r>
          </a:p>
          <a:p>
            <a:pPr algn="ctr">
              <a:lnSpc>
                <a:spcPct val="120000"/>
              </a:lnSpc>
              <a:defRPr/>
            </a:pPr>
            <a:endParaRPr lang="en-US" sz="16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defRPr/>
            </a:pPr>
            <a:r>
              <a:rPr kumimoji="0" lang="en-US" sz="16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Unlike the CMS1500, the CMS1450</a:t>
            </a:r>
            <a:r>
              <a:rPr kumimoji="0" lang="en-US" sz="1600" b="1" i="0" u="none" strike="noStrike" kern="1200" cap="none" spc="0" normalizeH="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also requires</a:t>
            </a:r>
            <a:endParaRPr kumimoji="0" lang="en-US" sz="1600" i="0" u="none" strike="noStrike" kern="1200" cap="none" spc="0" normalizeH="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defRPr/>
            </a:pPr>
            <a:r>
              <a:rPr kumimoji="0" lang="en-US" sz="16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Type of Bill (TOB) and Revenue Codes</a:t>
            </a:r>
            <a:r>
              <a:rPr kumimoji="0" lang="en-US" sz="1600" i="0" u="none" strike="noStrike" kern="1200" cap="none" spc="0" normalizeH="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6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269556CF-C78D-C411-6233-F5F0C325A880}"/>
              </a:ext>
            </a:extLst>
          </p:cNvPr>
          <p:cNvSpPr/>
          <p:nvPr/>
        </p:nvSpPr>
        <p:spPr>
          <a:xfrm>
            <a:off x="7660682" y="1411408"/>
            <a:ext cx="1943142" cy="401264"/>
          </a:xfrm>
          <a:prstGeom prst="rect">
            <a:avLst/>
          </a:prstGeom>
        </p:spPr>
        <p:txBody>
          <a:bodyPr wrap="square" anchor="ctr">
            <a:spAutoFit/>
          </a:bodyPr>
          <a:lstStyle/>
          <a:p>
            <a:pPr lvl="0" algn="ctr">
              <a:lnSpc>
                <a:spcPct val="120000"/>
              </a:lnSpc>
              <a:defRPr/>
            </a:pPr>
            <a:r>
              <a:rPr kumimoji="0" lang="en-US" b="1" i="0" u="none" strike="noStrike" kern="1200" cap="none" spc="0" normalizeH="0" baseline="0" noProof="0" dirty="0">
                <a:ln>
                  <a:noFill/>
                </a:ln>
                <a:solidFill>
                  <a:srgbClr val="00B050"/>
                </a:solidFill>
                <a:effectLst/>
                <a:uLnTx/>
                <a:uFillTx/>
                <a:ea typeface="+mn-ea"/>
                <a:cs typeface="Segoe UI Light" panose="020B0502040204020203" pitchFamily="34" charset="0"/>
              </a:rPr>
              <a:t>CMS 1450 Form</a:t>
            </a:r>
          </a:p>
        </p:txBody>
      </p:sp>
      <p:sp>
        <p:nvSpPr>
          <p:cNvPr id="14" name="Rectangle 13">
            <a:extLst>
              <a:ext uri="{FF2B5EF4-FFF2-40B4-BE49-F238E27FC236}">
                <a16:creationId xmlns:a16="http://schemas.microsoft.com/office/drawing/2014/main" id="{ED37D772-4DF6-0C69-0877-BDD80D784A97}"/>
              </a:ext>
            </a:extLst>
          </p:cNvPr>
          <p:cNvSpPr/>
          <p:nvPr/>
        </p:nvSpPr>
        <p:spPr>
          <a:xfrm>
            <a:off x="4762842" y="2814732"/>
            <a:ext cx="1943142" cy="641458"/>
          </a:xfrm>
          <a:prstGeom prst="rect">
            <a:avLst/>
          </a:prstGeom>
        </p:spPr>
        <p:txBody>
          <a:bodyPr wrap="square" anchor="ctr">
            <a:spAutoFit/>
          </a:bodyPr>
          <a:lstStyle/>
          <a:p>
            <a:pPr lvl="0" algn="ctr">
              <a:lnSpc>
                <a:spcPct val="120000"/>
              </a:lnSpc>
              <a:defRPr/>
            </a:pPr>
            <a:r>
              <a:rPr lang="en-US" sz="3200" b="1" dirty="0">
                <a:solidFill>
                  <a:srgbClr val="00B050"/>
                </a:solidFill>
                <a:cs typeface="Segoe UI Light" panose="020B0502040204020203" pitchFamily="34" charset="0"/>
              </a:rPr>
              <a:t>v</a:t>
            </a:r>
            <a:r>
              <a:rPr kumimoji="0" lang="en-US" sz="3200" b="1" i="0" u="none" strike="noStrike" kern="1200" cap="none" spc="0" normalizeH="0" baseline="0" noProof="0" dirty="0">
                <a:ln>
                  <a:noFill/>
                </a:ln>
                <a:solidFill>
                  <a:srgbClr val="00B050"/>
                </a:solidFill>
                <a:effectLst/>
                <a:uLnTx/>
                <a:uFillTx/>
                <a:ea typeface="+mn-ea"/>
                <a:cs typeface="Segoe UI Light" panose="020B0502040204020203" pitchFamily="34" charset="0"/>
              </a:rPr>
              <a:t>s.</a:t>
            </a:r>
          </a:p>
        </p:txBody>
      </p:sp>
    </p:spTree>
    <p:extLst>
      <p:ext uri="{BB962C8B-B14F-4D97-AF65-F5344CB8AC3E}">
        <p14:creationId xmlns:p14="http://schemas.microsoft.com/office/powerpoint/2010/main" val="235393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12" y="69397"/>
            <a:ext cx="4947228" cy="1047121"/>
          </a:xfrm>
        </p:spPr>
        <p:txBody>
          <a:bodyPr/>
          <a:lstStyle/>
          <a:p>
            <a:r>
              <a:rPr lang="en-US" dirty="0">
                <a:solidFill>
                  <a:schemeClr val="accent1"/>
                </a:solidFill>
              </a:rPr>
              <a:t>Rural Health Clinic</a:t>
            </a:r>
            <a:br>
              <a:rPr lang="en-US" dirty="0"/>
            </a:br>
            <a:r>
              <a:rPr lang="en-US" dirty="0"/>
              <a:t>Patient Cost Sharing</a:t>
            </a:r>
          </a:p>
        </p:txBody>
      </p:sp>
      <p:pic>
        <p:nvPicPr>
          <p:cNvPr id="8" name="Picture Placeholder 7" descr="A group of wind turbines&#10;&#10;Description automatically generated with medium confidence">
            <a:extLst>
              <a:ext uri="{FF2B5EF4-FFF2-40B4-BE49-F238E27FC236}">
                <a16:creationId xmlns:a16="http://schemas.microsoft.com/office/drawing/2014/main" id="{F567413B-232C-A37F-B1E7-978B1F749F2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500" b="21500"/>
          <a:stretch>
            <a:fillRect/>
          </a:stretch>
        </p:blipFill>
        <p:spPr>
          <a:xfrm>
            <a:off x="9135122" y="0"/>
            <a:ext cx="3056878" cy="6473189"/>
          </a:xfrm>
        </p:spPr>
      </p:pic>
      <p:sp>
        <p:nvSpPr>
          <p:cNvPr id="3" name="Content Placeholder 2">
            <a:extLst>
              <a:ext uri="{FF2B5EF4-FFF2-40B4-BE49-F238E27FC236}">
                <a16:creationId xmlns:a16="http://schemas.microsoft.com/office/drawing/2014/main" id="{3842B182-352A-3CBA-115B-E729ADEE1041}"/>
              </a:ext>
            </a:extLst>
          </p:cNvPr>
          <p:cNvSpPr txBox="1">
            <a:spLocks/>
          </p:cNvSpPr>
          <p:nvPr/>
        </p:nvSpPr>
        <p:spPr>
          <a:xfrm>
            <a:off x="93371" y="1431932"/>
            <a:ext cx="8944097" cy="5356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700" b="0" i="0" u="none" strike="noStrike" kern="1200" cap="none" spc="0" normalizeH="0" baseline="0" noProof="0" dirty="0">
                <a:ln>
                  <a:noFill/>
                </a:ln>
                <a:solidFill>
                  <a:srgbClr val="0070C0"/>
                </a:solidFill>
                <a:effectLst/>
                <a:uLnTx/>
                <a:uFillTx/>
                <a:ea typeface="+mn-ea"/>
                <a:cs typeface="+mn-cs"/>
              </a:rPr>
              <a:t>The 2024 RHC Part B patient deductible ($240) is the same as they have in traditional doctor’s offices.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rgbClr val="0070C0"/>
              </a:solidFill>
              <a:effectLst/>
              <a:uLnTx/>
              <a:uFillTx/>
              <a:ea typeface="+mn-ea"/>
              <a:cs typeface="+mn-cs"/>
            </a:endParaRPr>
          </a:p>
          <a:p>
            <a:pPr>
              <a:lnSpc>
                <a:spcPct val="100000"/>
              </a:lnSpc>
              <a:spcBef>
                <a:spcPts val="0"/>
              </a:spcBef>
              <a:defRPr/>
            </a:pPr>
            <a:r>
              <a:rPr kumimoji="0" lang="en-US" sz="1700" b="0" i="0" u="none" strike="noStrike" kern="1200" cap="none" spc="0" normalizeH="0" baseline="0" noProof="0" dirty="0">
                <a:ln>
                  <a:noFill/>
                </a:ln>
                <a:solidFill>
                  <a:srgbClr val="0070C0"/>
                </a:solidFill>
                <a:effectLst/>
                <a:uLnTx/>
                <a:uFillTx/>
                <a:ea typeface="+mn-ea"/>
                <a:cs typeface="+mn-cs"/>
              </a:rPr>
              <a:t>For valid AIR encounters the RHC patient coinsurance is </a:t>
            </a:r>
            <a:r>
              <a:rPr kumimoji="0" lang="en-US" sz="1700" b="1" i="0" u="none" strike="noStrike" kern="1200" cap="none" spc="0" normalizeH="0" baseline="0" noProof="0" dirty="0">
                <a:ln>
                  <a:noFill/>
                </a:ln>
                <a:solidFill>
                  <a:srgbClr val="00B050"/>
                </a:solidFill>
                <a:effectLst/>
                <a:uLnTx/>
                <a:uFillTx/>
                <a:ea typeface="+mn-ea"/>
                <a:cs typeface="+mn-cs"/>
              </a:rPr>
              <a:t>20% of your T</a:t>
            </a:r>
            <a:r>
              <a:rPr lang="en-US" sz="1700" b="1" dirty="0">
                <a:solidFill>
                  <a:srgbClr val="00B050"/>
                </a:solidFill>
              </a:rPr>
              <a:t>OTAL ALLOWABLE CHARGES </a:t>
            </a:r>
            <a:r>
              <a:rPr kumimoji="0" lang="en-US" sz="1700" b="0" i="0" u="none" strike="noStrike" kern="1200" cap="none" spc="0" normalizeH="0" baseline="0" noProof="0" dirty="0">
                <a:ln>
                  <a:noFill/>
                </a:ln>
                <a:solidFill>
                  <a:srgbClr val="0070C0"/>
                </a:solidFill>
                <a:effectLst/>
                <a:uLnTx/>
                <a:uFillTx/>
                <a:ea typeface="+mn-ea"/>
                <a:cs typeface="+mn-cs"/>
              </a:rPr>
              <a:t>from the first line </a:t>
            </a:r>
            <a:r>
              <a:rPr kumimoji="0" lang="en-US" sz="1700" b="0" u="none" strike="noStrike" kern="1200" cap="none" spc="0" normalizeH="0" baseline="0" noProof="0" dirty="0">
                <a:ln>
                  <a:noFill/>
                </a:ln>
                <a:solidFill>
                  <a:srgbClr val="0070C0"/>
                </a:solidFill>
                <a:effectLst/>
                <a:uLnTx/>
                <a:uFillTx/>
                <a:ea typeface="+mn-ea"/>
                <a:cs typeface="+mn-cs"/>
              </a:rPr>
              <a:t>on the CMS1450 form that carries modifier –CG. </a:t>
            </a:r>
          </a:p>
          <a:p>
            <a:pPr lvl="1">
              <a:lnSpc>
                <a:spcPct val="100000"/>
              </a:lnSpc>
              <a:spcBef>
                <a:spcPts val="0"/>
              </a:spcBef>
              <a:buFont typeface="Wingdings" panose="05000000000000000000" pitchFamily="2" charset="2"/>
              <a:buChar char="ü"/>
              <a:defRPr/>
            </a:pPr>
            <a:r>
              <a:rPr kumimoji="0" lang="en-US" sz="1700" b="0" u="none" strike="noStrike" kern="1200" cap="none" spc="0" normalizeH="0" baseline="0" noProof="0" dirty="0">
                <a:ln>
                  <a:noFill/>
                </a:ln>
                <a:solidFill>
                  <a:srgbClr val="0070C0"/>
                </a:solidFill>
                <a:effectLst/>
                <a:uLnTx/>
                <a:uFillTx/>
                <a:ea typeface="+mn-ea"/>
                <a:cs typeface="+mn-cs"/>
              </a:rPr>
              <a:t>Line #1 on the UB claim also should include your charges for that code as well as the allowable charges for all allowable codes below it - all totaled on the </a:t>
            </a:r>
            <a:r>
              <a:rPr lang="en-US" sz="1700" dirty="0">
                <a:solidFill>
                  <a:srgbClr val="0070C0"/>
                </a:solidFill>
              </a:rPr>
              <a:t>L</a:t>
            </a:r>
            <a:r>
              <a:rPr kumimoji="0" lang="en-US" sz="1700" b="0" u="none" strike="noStrike" kern="1200" cap="none" spc="0" normalizeH="0" baseline="0" noProof="0" dirty="0">
                <a:ln>
                  <a:noFill/>
                </a:ln>
                <a:solidFill>
                  <a:srgbClr val="0070C0"/>
                </a:solidFill>
                <a:effectLst/>
                <a:uLnTx/>
                <a:uFillTx/>
                <a:ea typeface="+mn-ea"/>
                <a:cs typeface="+mn-cs"/>
              </a:rPr>
              <a:t>ine #1’s code carrying –CG.</a:t>
            </a:r>
            <a:r>
              <a:rPr lang="en-US" sz="1700" dirty="0">
                <a:solidFill>
                  <a:srgbClr val="0070C0"/>
                </a:solidFill>
              </a:rPr>
              <a:t>  </a:t>
            </a:r>
          </a:p>
          <a:p>
            <a:pPr marL="457200" lvl="1" indent="0">
              <a:lnSpc>
                <a:spcPct val="100000"/>
              </a:lnSpc>
              <a:spcBef>
                <a:spcPts val="0"/>
              </a:spcBef>
              <a:buNone/>
              <a:defRPr/>
            </a:pPr>
            <a:endParaRPr kumimoji="0" lang="en-US" sz="1700" b="0" i="0" u="none" strike="noStrike" kern="1200" cap="none" spc="0" normalizeH="0" baseline="0" noProof="0" dirty="0">
              <a:ln>
                <a:noFill/>
              </a:ln>
              <a:solidFill>
                <a:srgbClr val="0070C0"/>
              </a:solidFill>
              <a:effectLst/>
              <a:uLnTx/>
              <a:uFillTx/>
              <a:ea typeface="+mn-ea"/>
              <a:cs typeface="+mn-cs"/>
            </a:endParaRPr>
          </a:p>
          <a:p>
            <a:pPr>
              <a:defRPr/>
            </a:pPr>
            <a:r>
              <a:rPr kumimoji="0" lang="en-US" sz="1700" b="0" i="0" u="none" strike="noStrike" kern="1200" cap="none" spc="0" normalizeH="0" baseline="0" noProof="0" dirty="0">
                <a:ln>
                  <a:noFill/>
                </a:ln>
                <a:solidFill>
                  <a:srgbClr val="0070C0"/>
                </a:solidFill>
                <a:effectLst/>
                <a:uLnTx/>
                <a:uFillTx/>
                <a:ea typeface="+mn-ea"/>
                <a:cs typeface="+mn-cs"/>
              </a:rPr>
              <a:t>Independent and provider-based RHCs in a hospital with 50 or more beds </a:t>
            </a:r>
            <a:r>
              <a:rPr kumimoji="0" lang="en-US" sz="1700" b="1" i="0" u="none" strike="noStrike" kern="1200" cap="none" spc="0" normalizeH="0" baseline="0" noProof="0" dirty="0">
                <a:ln>
                  <a:noFill/>
                </a:ln>
                <a:solidFill>
                  <a:srgbClr val="00B050"/>
                </a:solidFill>
                <a:effectLst/>
                <a:uLnTx/>
                <a:uFillTx/>
                <a:ea typeface="+mn-ea"/>
                <a:cs typeface="+mn-cs"/>
              </a:rPr>
              <a:t>the AIR upper limit is </a:t>
            </a:r>
            <a:r>
              <a:rPr kumimoji="0" lang="en-US" sz="1700" b="1" i="0" u="sng" strike="noStrike" kern="1200" cap="none" spc="0" normalizeH="0" baseline="0" noProof="0" dirty="0">
                <a:ln>
                  <a:noFill/>
                </a:ln>
                <a:solidFill>
                  <a:srgbClr val="00B050"/>
                </a:solidFill>
                <a:effectLst/>
                <a:uLnTx/>
                <a:uFillTx/>
                <a:ea typeface="+mn-ea"/>
                <a:cs typeface="+mn-cs"/>
              </a:rPr>
              <a:t>capped</a:t>
            </a:r>
            <a:r>
              <a:rPr kumimoji="0" lang="en-US" sz="1700" b="1" i="0" u="none" strike="noStrike" kern="1200" cap="none" spc="0" normalizeH="0" baseline="0" noProof="0" dirty="0">
                <a:ln>
                  <a:noFill/>
                </a:ln>
                <a:solidFill>
                  <a:srgbClr val="00B050"/>
                </a:solidFill>
                <a:effectLst/>
                <a:uLnTx/>
                <a:uFillTx/>
                <a:ea typeface="+mn-ea"/>
                <a:cs typeface="+mn-cs"/>
              </a:rPr>
              <a:t> at $139 </a:t>
            </a:r>
            <a:r>
              <a:rPr kumimoji="0" lang="en-US" sz="1700" b="0" i="0" u="none" strike="noStrike" kern="1200" cap="none" spc="0" normalizeH="0" baseline="0" noProof="0" dirty="0">
                <a:ln>
                  <a:noFill/>
                </a:ln>
                <a:solidFill>
                  <a:srgbClr val="0070C0"/>
                </a:solidFill>
                <a:effectLst/>
                <a:uLnTx/>
                <a:uFillTx/>
                <a:ea typeface="+mn-ea"/>
                <a:cs typeface="+mn-cs"/>
              </a:rPr>
              <a:t>for 2024 </a:t>
            </a:r>
            <a:r>
              <a:rPr lang="en-US" sz="1700" dirty="0">
                <a:solidFill>
                  <a:srgbClr val="0070C0"/>
                </a:solidFill>
              </a:rPr>
              <a:t>with ~ $13 annual increases to up to $190 in 2028 as per the RHC Modernization Act of 2021.  </a:t>
            </a:r>
          </a:p>
          <a:p>
            <a:pPr lvl="1">
              <a:buFont typeface="Wingdings" panose="05000000000000000000" pitchFamily="2" charset="2"/>
              <a:buChar char="ü"/>
              <a:defRPr/>
            </a:pPr>
            <a:r>
              <a:rPr kumimoji="0" lang="en-US" sz="1700" b="0" i="0" u="none" strike="noStrike" kern="1200" cap="none" spc="0" normalizeH="0" baseline="0" noProof="0" dirty="0">
                <a:ln>
                  <a:noFill/>
                </a:ln>
                <a:solidFill>
                  <a:srgbClr val="00B050"/>
                </a:solidFill>
                <a:effectLst/>
                <a:uLnTx/>
                <a:uFillTx/>
                <a:ea typeface="+mn-ea"/>
                <a:cs typeface="+mn-cs"/>
              </a:rPr>
              <a:t>If you are a provider-based RHC owned by a hospital with less than 50 beds, you likely get paid an AIR based on your recent cost report rather than at “cost” as in the past.</a:t>
            </a:r>
            <a:endParaRPr lang="en-US" sz="1700" dirty="0">
              <a:solidFill>
                <a:srgbClr val="00B050"/>
              </a:solidFill>
            </a:endParaRPr>
          </a:p>
          <a:p>
            <a:pPr lvl="1">
              <a:buFont typeface="Wingdings" panose="05000000000000000000" pitchFamily="2" charset="2"/>
              <a:buChar char="ü"/>
              <a:defRPr/>
            </a:pPr>
            <a:r>
              <a:rPr lang="en-US" sz="1700" dirty="0">
                <a:solidFill>
                  <a:srgbClr val="00B050"/>
                </a:solidFill>
              </a:rPr>
              <a:t>“Grandfathered” RHCs adds 4.6% to the upper limit or $139 whichever is greater.</a:t>
            </a:r>
          </a:p>
          <a:p>
            <a:pPr lvl="1">
              <a:buFont typeface="Wingdings" panose="05000000000000000000" pitchFamily="2" charset="2"/>
              <a:buChar char="ü"/>
              <a:defRPr/>
            </a:pPr>
            <a:endParaRPr lang="en-US" sz="1700" dirty="0">
              <a:solidFill>
                <a:srgbClr val="00B050"/>
              </a:solidFill>
            </a:endParaRPr>
          </a:p>
          <a:p>
            <a:pPr>
              <a:defRPr/>
            </a:pPr>
            <a:r>
              <a:rPr lang="en-US" sz="1700" dirty="0">
                <a:solidFill>
                  <a:srgbClr val="0095C8"/>
                </a:solidFill>
                <a:latin typeface="Open Sans" panose="020B0606030504020204" pitchFamily="34" charset="0"/>
                <a:ea typeface="Open Sans" panose="020B0606030504020204" pitchFamily="34" charset="0"/>
                <a:cs typeface="Open Sans" panose="020B0606030504020204" pitchFamily="34" charset="0"/>
              </a:rPr>
              <a:t>Most covered preventive medicine services have $0 coinsurance or deductible.</a:t>
            </a:r>
          </a:p>
          <a:p>
            <a:pPr marL="457200" lvl="1" indent="0">
              <a:buNone/>
              <a:defRPr/>
            </a:pPr>
            <a:endParaRPr lang="en-US" sz="1600" dirty="0">
              <a:solidFill>
                <a:srgbClr val="00B050"/>
              </a:solidFill>
            </a:endParaRPr>
          </a:p>
        </p:txBody>
      </p:sp>
      <p:sp>
        <p:nvSpPr>
          <p:cNvPr id="6" name="TextBox 5">
            <a:extLst>
              <a:ext uri="{FF2B5EF4-FFF2-40B4-BE49-F238E27FC236}">
                <a16:creationId xmlns:a16="http://schemas.microsoft.com/office/drawing/2014/main" id="{B710018D-F26A-0CCB-64E0-D3486794580F}"/>
              </a:ext>
            </a:extLst>
          </p:cNvPr>
          <p:cNvSpPr txBox="1"/>
          <p:nvPr/>
        </p:nvSpPr>
        <p:spPr>
          <a:xfrm>
            <a:off x="9303798" y="5067497"/>
            <a:ext cx="2680476" cy="1015663"/>
          </a:xfrm>
          <a:prstGeom prst="rect">
            <a:avLst/>
          </a:prstGeom>
          <a:noFill/>
        </p:spPr>
        <p:txBody>
          <a:bodyPr wrap="square">
            <a:spAutoFit/>
          </a:bodyPr>
          <a:lstStyle/>
          <a:p>
            <a:pPr algn="ctr"/>
            <a:r>
              <a:rPr lang="en-US" sz="1200" b="1" dirty="0">
                <a:solidFill>
                  <a:srgbClr val="00B050"/>
                </a:solidFill>
              </a:rPr>
              <a:t>For more details see: </a:t>
            </a:r>
            <a:r>
              <a:rPr lang="en-US" sz="1200" b="1" dirty="0">
                <a:solidFill>
                  <a:srgbClr val="0070C0"/>
                </a:solidFill>
              </a:rPr>
              <a:t>https://www.cms.gov/newsroom/fact-sheets/2024-medicare-parts-b-premiums-and-deductibles?mod=ANLink</a:t>
            </a:r>
          </a:p>
        </p:txBody>
      </p:sp>
      <p:pic>
        <p:nvPicPr>
          <p:cNvPr id="7" name="Picture 6" descr="Text&#10;&#10;Description automatically generated">
            <a:hlinkClick r:id="rId3"/>
            <a:extLst>
              <a:ext uri="{FF2B5EF4-FFF2-40B4-BE49-F238E27FC236}">
                <a16:creationId xmlns:a16="http://schemas.microsoft.com/office/drawing/2014/main" id="{A930E5B2-9723-2EBE-F7DC-93D3F1667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8105" y="3997679"/>
            <a:ext cx="1082328" cy="905974"/>
          </a:xfrm>
          <a:prstGeom prst="rect">
            <a:avLst/>
          </a:prstGeom>
        </p:spPr>
      </p:pic>
    </p:spTree>
    <p:extLst>
      <p:ext uri="{BB962C8B-B14F-4D97-AF65-F5344CB8AC3E}">
        <p14:creationId xmlns:p14="http://schemas.microsoft.com/office/powerpoint/2010/main" val="15007458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A3E1CAA-673A-476F-9505-2F9C1622AD9B}"/>
              </a:ext>
            </a:extLst>
          </p:cNvPr>
          <p:cNvSpPr txBox="1"/>
          <p:nvPr/>
        </p:nvSpPr>
        <p:spPr>
          <a:xfrm>
            <a:off x="1151466" y="138960"/>
            <a:ext cx="8386073"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spc="300" dirty="0">
                <a:solidFill>
                  <a:srgbClr val="0070C0"/>
                </a:solidFill>
                <a:latin typeface="+mj-lt"/>
                <a:cs typeface="Poppins Light" panose="00000400000000000000" pitchFamily="2" charset="0"/>
              </a:rPr>
              <a:t>Billing incident-to</a:t>
            </a:r>
            <a:r>
              <a:rPr kumimoji="0" lang="en-US" sz="3200" b="1" i="0" u="none" strike="noStrike" kern="1200" cap="none" spc="300" normalizeH="0" baseline="0" noProof="0" dirty="0">
                <a:ln>
                  <a:noFill/>
                </a:ln>
                <a:solidFill>
                  <a:srgbClr val="0070C0"/>
                </a:solidFill>
                <a:effectLst/>
                <a:uLnTx/>
                <a:uFillTx/>
                <a:latin typeface="+mj-lt"/>
                <a:ea typeface="+mn-ea"/>
                <a:cs typeface="Poppins Light" panose="00000400000000000000" pitchFamily="2" charset="0"/>
              </a:rPr>
              <a:t> services when nurses perform Medicare visits on their own</a:t>
            </a:r>
          </a:p>
        </p:txBody>
      </p:sp>
      <p:sp>
        <p:nvSpPr>
          <p:cNvPr id="26" name="Rectangle 25">
            <a:extLst>
              <a:ext uri="{FF2B5EF4-FFF2-40B4-BE49-F238E27FC236}">
                <a16:creationId xmlns:a16="http://schemas.microsoft.com/office/drawing/2014/main" id="{0934916F-1E96-46D0-A924-9914779B9905}"/>
              </a:ext>
            </a:extLst>
          </p:cNvPr>
          <p:cNvSpPr/>
          <p:nvPr/>
        </p:nvSpPr>
        <p:spPr>
          <a:xfrm>
            <a:off x="286187" y="4589605"/>
            <a:ext cx="12197137" cy="2401811"/>
          </a:xfrm>
          <a:prstGeom prst="rect">
            <a:avLst/>
          </a:prstGeom>
          <a:ln w="19050">
            <a:noFill/>
          </a:ln>
        </p:spPr>
        <p:txBody>
          <a:bodyPr wrap="square">
            <a:spAutoFit/>
          </a:bodyPr>
          <a:lstStyle/>
          <a:p>
            <a:pPr marR="0" lvl="0" defTabSz="914400" rtl="0" eaLnBrk="1" fontAlgn="auto" latinLnBrk="0" hangingPunct="1">
              <a:lnSpc>
                <a:spcPct val="120000"/>
              </a:lnSpc>
              <a:spcBef>
                <a:spcPts val="0"/>
              </a:spcBef>
              <a:spcAft>
                <a:spcPts val="1200"/>
              </a:spcAft>
              <a:buClrTx/>
              <a:buSzTx/>
              <a:tabLst/>
              <a:defRPr/>
            </a:pPr>
            <a:r>
              <a:rPr lang="en-GB" sz="2000" dirty="0">
                <a:solidFill>
                  <a:srgbClr val="0070C0"/>
                </a:solidFill>
                <a:cs typeface="Poppins Light" panose="00000400000000000000" pitchFamily="2" charset="0"/>
              </a:rPr>
              <a:t>If any of the services on the previous slide occur without a CMS-authorized RHC/FQHC provider seeing the Medicare patient face-to-face, the services should be documented, coded, and stored in your EHR/IT environment but </a:t>
            </a:r>
            <a:r>
              <a:rPr lang="en-GB" sz="2000" b="1" i="1" dirty="0">
                <a:solidFill>
                  <a:srgbClr val="0070C0"/>
                </a:solidFill>
                <a:cs typeface="Poppins Light" panose="00000400000000000000" pitchFamily="2" charset="0"/>
              </a:rPr>
              <a:t>should not go on a claim form for AIR/PPS payments</a:t>
            </a:r>
            <a:r>
              <a:rPr lang="en-GB" sz="2000" dirty="0">
                <a:solidFill>
                  <a:srgbClr val="0070C0"/>
                </a:solidFill>
                <a:cs typeface="Poppins Light" panose="00000400000000000000" pitchFamily="2" charset="0"/>
              </a:rPr>
              <a:t>.</a:t>
            </a:r>
          </a:p>
          <a:p>
            <a:pPr marR="0" lvl="0" defTabSz="914400" rtl="0" eaLnBrk="1" fontAlgn="auto" latinLnBrk="0" hangingPunct="1">
              <a:lnSpc>
                <a:spcPct val="120000"/>
              </a:lnSpc>
              <a:spcBef>
                <a:spcPts val="0"/>
              </a:spcBef>
              <a:spcAft>
                <a:spcPts val="1200"/>
              </a:spcAft>
              <a:buClrTx/>
              <a:buSzTx/>
              <a:tabLst/>
              <a:defRPr/>
            </a:pPr>
            <a:r>
              <a:rPr lang="en-GB" sz="2000" dirty="0">
                <a:solidFill>
                  <a:srgbClr val="00B050"/>
                </a:solidFill>
                <a:cs typeface="Poppins Light" panose="00000400000000000000" pitchFamily="2" charset="0"/>
              </a:rPr>
              <a:t>Once the patient returns in a medically reasonable timeframe (</a:t>
            </a:r>
            <a:r>
              <a:rPr lang="en-GB" sz="2000" i="1" dirty="0">
                <a:solidFill>
                  <a:srgbClr val="00B050"/>
                </a:solidFill>
                <a:cs typeface="Poppins Light" panose="00000400000000000000" pitchFamily="2" charset="0"/>
              </a:rPr>
              <a:t>ex. 30 days</a:t>
            </a:r>
            <a:r>
              <a:rPr lang="en-GB" sz="2000" dirty="0">
                <a:solidFill>
                  <a:srgbClr val="00B050"/>
                </a:solidFill>
                <a:cs typeface="Poppins Light" panose="00000400000000000000" pitchFamily="2" charset="0"/>
              </a:rPr>
              <a:t>), you should list the incident-to services performed in the past on the next claim form.</a:t>
            </a:r>
            <a:br>
              <a:rPr lang="en-GB" dirty="0">
                <a:solidFill>
                  <a:srgbClr val="4C8C2B"/>
                </a:solidFill>
                <a:cs typeface="Poppins Light" panose="00000400000000000000" pitchFamily="2" charset="0"/>
              </a:rPr>
            </a:br>
            <a:endParaRPr lang="en-GB" dirty="0">
              <a:solidFill>
                <a:srgbClr val="4C8C2B"/>
              </a:solidFill>
              <a:cs typeface="Poppins Light" panose="00000400000000000000" pitchFamily="2" charset="0"/>
            </a:endParaRPr>
          </a:p>
        </p:txBody>
      </p:sp>
      <p:sp>
        <p:nvSpPr>
          <p:cNvPr id="39" name="TextBox 38">
            <a:extLst>
              <a:ext uri="{FF2B5EF4-FFF2-40B4-BE49-F238E27FC236}">
                <a16:creationId xmlns:a16="http://schemas.microsoft.com/office/drawing/2014/main" id="{49586723-C4DB-435F-9442-FCEC85BB2FE8}"/>
              </a:ext>
            </a:extLst>
          </p:cNvPr>
          <p:cNvSpPr txBox="1"/>
          <p:nvPr/>
        </p:nvSpPr>
        <p:spPr>
          <a:xfrm rot="10800000" flipV="1">
            <a:off x="12218420" y="5697911"/>
            <a:ext cx="5298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400" b="0" i="0" u="none" strike="noStrike" kern="1200" cap="none" spc="0" normalizeH="0" baseline="0" noProof="0" smtClean="0">
                <a:ln>
                  <a:noFill/>
                </a:ln>
                <a:solidFill>
                  <a:prstClr val="white">
                    <a:lumMod val="95000"/>
                  </a:prstClr>
                </a:solidFill>
                <a:effectLst/>
                <a:uLnTx/>
                <a:uFillTx/>
                <a:latin typeface="Calibri Light" panose="020F0302020204030204"/>
                <a:ea typeface="Lato" panose="020F0502020204030203" pitchFamily="34"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id-ID" sz="3200" b="0" i="0" u="none" strike="noStrike" kern="1200" cap="none" spc="0" normalizeH="0" baseline="0" noProof="0" dirty="0">
              <a:ln>
                <a:noFill/>
              </a:ln>
              <a:solidFill>
                <a:prstClr val="white">
                  <a:lumMod val="95000"/>
                </a:prstClr>
              </a:solidFill>
              <a:effectLst/>
              <a:uLnTx/>
              <a:uFillTx/>
              <a:latin typeface="Calibri Light" panose="020F0302020204030204"/>
              <a:ea typeface="Lato" panose="020F0502020204030203" pitchFamily="34" charset="0"/>
              <a:cs typeface="Segoe UI" panose="020B0502040204020203" pitchFamily="34" charset="0"/>
            </a:endParaRPr>
          </a:p>
        </p:txBody>
      </p:sp>
      <p:sp>
        <p:nvSpPr>
          <p:cNvPr id="40" name="TextBox 39">
            <a:extLst>
              <a:ext uri="{FF2B5EF4-FFF2-40B4-BE49-F238E27FC236}">
                <a16:creationId xmlns:a16="http://schemas.microsoft.com/office/drawing/2014/main" id="{7ECBEC23-83D3-49F5-9024-97F16521F35A}"/>
              </a:ext>
            </a:extLst>
          </p:cNvPr>
          <p:cNvSpPr txBox="1"/>
          <p:nvPr/>
        </p:nvSpPr>
        <p:spPr>
          <a:xfrm>
            <a:off x="11601859" y="5697911"/>
            <a:ext cx="6890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dirty="0">
                <a:ln>
                  <a:noFill/>
                </a:ln>
                <a:solidFill>
                  <a:prstClr val="white">
                    <a:lumMod val="95000"/>
                  </a:prstClr>
                </a:solidFill>
                <a:effectLst/>
                <a:uLnTx/>
                <a:uFillTx/>
                <a:latin typeface="Calibri Light" panose="020F0302020204030204"/>
                <a:ea typeface="Lato" panose="020F0502020204030203" pitchFamily="34" charset="0"/>
                <a:cs typeface="Segoe UI" panose="020B0502040204020203" pitchFamily="34" charset="0"/>
              </a:rPr>
              <a:t>Page</a:t>
            </a:r>
            <a:endParaRPr kumimoji="0" lang="id-ID" sz="1400" b="0" i="0" u="none" strike="noStrike" kern="1200" cap="none" spc="300" normalizeH="0" baseline="0" noProof="0" dirty="0">
              <a:ln>
                <a:noFill/>
              </a:ln>
              <a:solidFill>
                <a:prstClr val="white">
                  <a:lumMod val="95000"/>
                </a:prstClr>
              </a:solidFill>
              <a:effectLst/>
              <a:uLnTx/>
              <a:uFillTx/>
              <a:latin typeface="Calibri Light" panose="020F0302020204030204"/>
              <a:ea typeface="Lato" panose="020F0502020204030203" pitchFamily="34" charset="0"/>
              <a:cs typeface="Segoe UI" panose="020B0502040204020203" pitchFamily="34" charset="0"/>
            </a:endParaRPr>
          </a:p>
        </p:txBody>
      </p:sp>
      <p:pic>
        <p:nvPicPr>
          <p:cNvPr id="2" name="Picture 1" descr="Text, letter&#10;&#10;Description automatically generated">
            <a:extLst>
              <a:ext uri="{FF2B5EF4-FFF2-40B4-BE49-F238E27FC236}">
                <a16:creationId xmlns:a16="http://schemas.microsoft.com/office/drawing/2014/main" id="{F8A6F9D9-F484-9DDD-CBC5-C60B0AB87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540" y="115533"/>
            <a:ext cx="2311464" cy="1473558"/>
          </a:xfrm>
          <a:prstGeom prst="rect">
            <a:avLst/>
          </a:prstGeom>
        </p:spPr>
      </p:pic>
      <p:grpSp>
        <p:nvGrpSpPr>
          <p:cNvPr id="3" name="Group 2">
            <a:extLst>
              <a:ext uri="{FF2B5EF4-FFF2-40B4-BE49-F238E27FC236}">
                <a16:creationId xmlns:a16="http://schemas.microsoft.com/office/drawing/2014/main" id="{4C4590F1-21F1-3448-8D9A-26F53F8E6C9A}"/>
              </a:ext>
            </a:extLst>
          </p:cNvPr>
          <p:cNvGrpSpPr/>
          <p:nvPr/>
        </p:nvGrpSpPr>
        <p:grpSpPr>
          <a:xfrm>
            <a:off x="1777799" y="1556078"/>
            <a:ext cx="7919040" cy="3008164"/>
            <a:chOff x="2346561" y="3727207"/>
            <a:chExt cx="7919040" cy="3008164"/>
          </a:xfrm>
        </p:grpSpPr>
        <p:pic>
          <p:nvPicPr>
            <p:cNvPr id="6" name="Picture 5">
              <a:extLst>
                <a:ext uri="{FF2B5EF4-FFF2-40B4-BE49-F238E27FC236}">
                  <a16:creationId xmlns:a16="http://schemas.microsoft.com/office/drawing/2014/main" id="{BACDE6F5-316D-F9BD-360F-A47999C334A1}"/>
                </a:ext>
              </a:extLst>
            </p:cNvPr>
            <p:cNvPicPr>
              <a:picLocks noChangeAspect="1"/>
            </p:cNvPicPr>
            <p:nvPr/>
          </p:nvPicPr>
          <p:blipFill>
            <a:blip r:embed="rId4"/>
            <a:stretch>
              <a:fillRect/>
            </a:stretch>
          </p:blipFill>
          <p:spPr>
            <a:xfrm>
              <a:off x="2869842" y="4787792"/>
              <a:ext cx="6452316" cy="609685"/>
            </a:xfrm>
            <a:prstGeom prst="rect">
              <a:avLst/>
            </a:prstGeom>
          </p:spPr>
        </p:pic>
        <p:pic>
          <p:nvPicPr>
            <p:cNvPr id="8" name="Picture 7">
              <a:extLst>
                <a:ext uri="{FF2B5EF4-FFF2-40B4-BE49-F238E27FC236}">
                  <a16:creationId xmlns:a16="http://schemas.microsoft.com/office/drawing/2014/main" id="{965F14ED-D054-F2E7-AEA1-7D617E112EEB}"/>
                </a:ext>
              </a:extLst>
            </p:cNvPr>
            <p:cNvPicPr>
              <a:picLocks noChangeAspect="1"/>
            </p:cNvPicPr>
            <p:nvPr/>
          </p:nvPicPr>
          <p:blipFill>
            <a:blip r:embed="rId5"/>
            <a:stretch>
              <a:fillRect/>
            </a:stretch>
          </p:blipFill>
          <p:spPr>
            <a:xfrm>
              <a:off x="3366705" y="3727207"/>
              <a:ext cx="5439534" cy="1095528"/>
            </a:xfrm>
            <a:prstGeom prst="rect">
              <a:avLst/>
            </a:prstGeom>
          </p:spPr>
        </p:pic>
        <p:pic>
          <p:nvPicPr>
            <p:cNvPr id="9" name="Picture 8">
              <a:extLst>
                <a:ext uri="{FF2B5EF4-FFF2-40B4-BE49-F238E27FC236}">
                  <a16:creationId xmlns:a16="http://schemas.microsoft.com/office/drawing/2014/main" id="{687EEA0A-584B-A23E-5CDD-9BE4F70A0A73}"/>
                </a:ext>
              </a:extLst>
            </p:cNvPr>
            <p:cNvPicPr>
              <a:picLocks noChangeAspect="1"/>
            </p:cNvPicPr>
            <p:nvPr/>
          </p:nvPicPr>
          <p:blipFill>
            <a:blip r:embed="rId6"/>
            <a:stretch>
              <a:fillRect/>
            </a:stretch>
          </p:blipFill>
          <p:spPr>
            <a:xfrm>
              <a:off x="2346561" y="5473487"/>
              <a:ext cx="7919040" cy="1261884"/>
            </a:xfrm>
            <a:prstGeom prst="rect">
              <a:avLst/>
            </a:prstGeom>
            <a:ln w="19050">
              <a:solidFill>
                <a:schemeClr val="tx1"/>
              </a:solidFill>
            </a:ln>
          </p:spPr>
        </p:pic>
        <p:sp>
          <p:nvSpPr>
            <p:cNvPr id="10" name="Rectangle: Rounded Corners 9">
              <a:extLst>
                <a:ext uri="{FF2B5EF4-FFF2-40B4-BE49-F238E27FC236}">
                  <a16:creationId xmlns:a16="http://schemas.microsoft.com/office/drawing/2014/main" id="{D3AFC3AD-7F89-4586-71F4-A799004E224A}"/>
                </a:ext>
              </a:extLst>
            </p:cNvPr>
            <p:cNvSpPr/>
            <p:nvPr/>
          </p:nvSpPr>
          <p:spPr>
            <a:xfrm>
              <a:off x="5737319" y="6048157"/>
              <a:ext cx="2854756" cy="4441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55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6F4D-6510-B0D3-D689-F34843EB83AB}"/>
              </a:ext>
            </a:extLst>
          </p:cNvPr>
          <p:cNvSpPr>
            <a:spLocks noGrp="1"/>
          </p:cNvSpPr>
          <p:nvPr>
            <p:ph type="title"/>
          </p:nvPr>
        </p:nvSpPr>
        <p:spPr>
          <a:xfrm>
            <a:off x="1316369" y="252087"/>
            <a:ext cx="10538223" cy="802542"/>
          </a:xfrm>
        </p:spPr>
        <p:txBody>
          <a:bodyPr/>
          <a:lstStyle/>
          <a:p>
            <a:r>
              <a:rPr lang="en-US" dirty="0"/>
              <a:t>Sample Revenue Codes for the CMS1450/837i</a:t>
            </a:r>
          </a:p>
        </p:txBody>
      </p:sp>
      <p:sp>
        <p:nvSpPr>
          <p:cNvPr id="7" name="Content Placeholder 2">
            <a:extLst>
              <a:ext uri="{FF2B5EF4-FFF2-40B4-BE49-F238E27FC236}">
                <a16:creationId xmlns:a16="http://schemas.microsoft.com/office/drawing/2014/main" id="{5E74DEB9-4686-94C2-36DA-89FA7EF8C64F}"/>
              </a:ext>
            </a:extLst>
          </p:cNvPr>
          <p:cNvSpPr txBox="1">
            <a:spLocks/>
          </p:cNvSpPr>
          <p:nvPr/>
        </p:nvSpPr>
        <p:spPr>
          <a:xfrm>
            <a:off x="857572" y="928653"/>
            <a:ext cx="11171142" cy="802542"/>
          </a:xfrm>
        </p:spPr>
        <p:txBody>
          <a:bodyPr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kumimoji="0" lang="en-US" sz="20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A revenue code needs to be applied to each line item(s) on claims submitted on the “UB” claim form.  It is vital that they match in terms of the type of service or where it was provided.  Check with your EHR/IT/Billing system to see if these are automatically added or must be added by billing staff.</a:t>
            </a:r>
            <a:endParaRPr kumimoji="0" lang="en-US" sz="2000" b="1"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a:extLst>
              <a:ext uri="{FF2B5EF4-FFF2-40B4-BE49-F238E27FC236}">
                <a16:creationId xmlns:a16="http://schemas.microsoft.com/office/drawing/2014/main" id="{FE84B492-A39E-5385-3C38-400E19B08004}"/>
              </a:ext>
            </a:extLst>
          </p:cNvPr>
          <p:cNvGraphicFramePr/>
          <p:nvPr>
            <p:extLst>
              <p:ext uri="{D42A27DB-BD31-4B8C-83A1-F6EECF244321}">
                <p14:modId xmlns:p14="http://schemas.microsoft.com/office/powerpoint/2010/main" val="1513059322"/>
              </p:ext>
            </p:extLst>
          </p:nvPr>
        </p:nvGraphicFramePr>
        <p:xfrm>
          <a:off x="186004" y="1841941"/>
          <a:ext cx="8946163" cy="441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Text&#10;&#10;Description automatically generated">
            <a:extLst>
              <a:ext uri="{FF2B5EF4-FFF2-40B4-BE49-F238E27FC236}">
                <a16:creationId xmlns:a16="http://schemas.microsoft.com/office/drawing/2014/main" id="{CF0FF6FB-4E00-17D1-3FA2-0CBDDB9F02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1777" y="1915265"/>
            <a:ext cx="859365" cy="719341"/>
          </a:xfrm>
          <a:prstGeom prst="rect">
            <a:avLst/>
          </a:prstGeom>
        </p:spPr>
      </p:pic>
      <p:cxnSp>
        <p:nvCxnSpPr>
          <p:cNvPr id="5" name="Straight Arrow Connector 4">
            <a:extLst>
              <a:ext uri="{FF2B5EF4-FFF2-40B4-BE49-F238E27FC236}">
                <a16:creationId xmlns:a16="http://schemas.microsoft.com/office/drawing/2014/main" id="{C7738038-C40D-37D9-19B1-94D7A41AD448}"/>
              </a:ext>
            </a:extLst>
          </p:cNvPr>
          <p:cNvCxnSpPr>
            <a:cxnSpLocks/>
          </p:cNvCxnSpPr>
          <p:nvPr/>
        </p:nvCxnSpPr>
        <p:spPr>
          <a:xfrm>
            <a:off x="10741459" y="2634606"/>
            <a:ext cx="0" cy="683648"/>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DEF2ECD-BAAB-EEC7-0B62-64D9C156D181}"/>
              </a:ext>
            </a:extLst>
          </p:cNvPr>
          <p:cNvSpPr txBox="1"/>
          <p:nvPr/>
        </p:nvSpPr>
        <p:spPr>
          <a:xfrm>
            <a:off x="9852519" y="3429000"/>
            <a:ext cx="2046514" cy="2671043"/>
          </a:xfrm>
          <a:prstGeom prst="rect">
            <a:avLst/>
          </a:prstGeom>
          <a:noFill/>
        </p:spPr>
        <p:txBody>
          <a:bodyPr wrap="square" lIns="0" tIns="36000" rIns="216000" bIns="36000" rtlCol="0">
            <a:spAutoFit/>
          </a:bodyPr>
          <a:lstStyle/>
          <a:p>
            <a:pPr algn="ctr">
              <a:lnSpc>
                <a:spcPct val="130000"/>
              </a:lnSpc>
              <a:spcBef>
                <a:spcPts val="1000"/>
              </a:spcBef>
            </a:pPr>
            <a:r>
              <a:rPr lang="en-US" sz="1600" b="1" dirty="0">
                <a:solidFill>
                  <a:srgbClr val="0070C0"/>
                </a:solidFill>
              </a:rPr>
              <a:t>2 sample websites for further detail</a:t>
            </a:r>
          </a:p>
          <a:p>
            <a:pPr algn="ctr">
              <a:lnSpc>
                <a:spcPct val="130000"/>
              </a:lnSpc>
              <a:spcBef>
                <a:spcPts val="1000"/>
              </a:spcBef>
            </a:pPr>
            <a:r>
              <a:rPr lang="en-US" sz="1600" b="1" dirty="0">
                <a:solidFill>
                  <a:srgbClr val="FFC000"/>
                </a:solidFill>
                <a:hlinkClick r:id="rId8">
                  <a:extLst>
                    <a:ext uri="{A12FA001-AC4F-418D-AE19-62706E023703}">
                      <ahyp:hlinkClr xmlns:ahyp="http://schemas.microsoft.com/office/drawing/2018/hyperlinkcolor" val="tx"/>
                    </a:ext>
                  </a:extLst>
                </a:hlinkClick>
              </a:rPr>
              <a:t>Noridian MAC</a:t>
            </a:r>
            <a:endParaRPr lang="en-US" sz="1600" b="1" dirty="0">
              <a:solidFill>
                <a:srgbClr val="FFC000"/>
              </a:solidFill>
            </a:endParaRPr>
          </a:p>
          <a:p>
            <a:pPr algn="ctr">
              <a:lnSpc>
                <a:spcPct val="130000"/>
              </a:lnSpc>
              <a:spcBef>
                <a:spcPts val="1000"/>
              </a:spcBef>
            </a:pPr>
            <a:r>
              <a:rPr lang="en-US" sz="1600" b="1" dirty="0">
                <a:solidFill>
                  <a:srgbClr val="0070C0"/>
                </a:solidFill>
              </a:rPr>
              <a:t>+</a:t>
            </a:r>
          </a:p>
          <a:p>
            <a:pPr algn="ctr">
              <a:lnSpc>
                <a:spcPct val="130000"/>
              </a:lnSpc>
              <a:spcBef>
                <a:spcPts val="1000"/>
              </a:spcBef>
            </a:pPr>
            <a:r>
              <a:rPr lang="en-US" sz="1600" b="1" dirty="0">
                <a:solidFill>
                  <a:srgbClr val="FFC000"/>
                </a:solidFill>
                <a:hlinkClick r:id="rId9">
                  <a:extLst>
                    <a:ext uri="{A12FA001-AC4F-418D-AE19-62706E023703}">
                      <ahyp:hlinkClr xmlns:ahyp="http://schemas.microsoft.com/office/drawing/2018/hyperlinkcolor" val="tx"/>
                    </a:ext>
                  </a:extLst>
                </a:hlinkClick>
              </a:rPr>
              <a:t>National Uniform Billing Committee</a:t>
            </a:r>
            <a:endParaRPr lang="en-US" sz="1600" b="1" dirty="0">
              <a:solidFill>
                <a:srgbClr val="FFC000"/>
              </a:solidFill>
            </a:endParaRPr>
          </a:p>
        </p:txBody>
      </p:sp>
    </p:spTree>
    <p:extLst>
      <p:ext uri="{BB962C8B-B14F-4D97-AF65-F5344CB8AC3E}">
        <p14:creationId xmlns:p14="http://schemas.microsoft.com/office/powerpoint/2010/main" val="247009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08217" y="3941886"/>
            <a:ext cx="1684424" cy="327586"/>
          </a:xfrm>
          <a:prstGeom prst="roundRect">
            <a:avLst>
              <a:gd name="adj" fmla="val 50000"/>
            </a:avLst>
          </a:prstGeom>
          <a:solidFill>
            <a:schemeClr val="accent1"/>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ea typeface="Roboto Medium" charset="0"/>
                <a:cs typeface="Roboto Medium" charset="0"/>
              </a:rPr>
              <a:t>Instructor</a:t>
            </a:r>
            <a:endParaRPr lang="en-US" sz="1100" baseline="30000" dirty="0">
              <a:ea typeface="Roboto Medium" charset="0"/>
              <a:cs typeface="Roboto Medium" charset="0"/>
            </a:endParaRPr>
          </a:p>
        </p:txBody>
      </p:sp>
      <p:pic>
        <p:nvPicPr>
          <p:cNvPr id="4" name="Picture Placeholder 3" descr="Website&#10;&#10;Description automatically generated">
            <a:extLst>
              <a:ext uri="{FF2B5EF4-FFF2-40B4-BE49-F238E27FC236}">
                <a16:creationId xmlns:a16="http://schemas.microsoft.com/office/drawing/2014/main" id="{ACD9DB40-5C51-BB1F-B366-0202F54FA9A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858" b="18858"/>
          <a:stretch>
            <a:fillRect/>
          </a:stretch>
        </p:blipFill>
        <p:spPr>
          <a:xfrm>
            <a:off x="0" y="-898071"/>
            <a:ext cx="12191999" cy="4746171"/>
          </a:xfrm>
        </p:spPr>
      </p:pic>
      <p:pic>
        <p:nvPicPr>
          <p:cNvPr id="5" name="Picture 4" descr="Logo&#10;&#10;Description automatically generated">
            <a:extLst>
              <a:ext uri="{FF2B5EF4-FFF2-40B4-BE49-F238E27FC236}">
                <a16:creationId xmlns:a16="http://schemas.microsoft.com/office/drawing/2014/main" id="{BF172A19-2030-E896-5A36-8083755C1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945" y="2495515"/>
            <a:ext cx="4594968" cy="1472497"/>
          </a:xfrm>
          <a:prstGeom prst="rect">
            <a:avLst/>
          </a:prstGeom>
        </p:spPr>
      </p:pic>
      <p:pic>
        <p:nvPicPr>
          <p:cNvPr id="2" name="Picture 1">
            <a:extLst>
              <a:ext uri="{FF2B5EF4-FFF2-40B4-BE49-F238E27FC236}">
                <a16:creationId xmlns:a16="http://schemas.microsoft.com/office/drawing/2014/main" id="{7DECBEE1-7A54-E3D1-F1FD-6615E9C6B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243" y="-898073"/>
            <a:ext cx="3904342" cy="4746171"/>
          </a:xfrm>
          <a:prstGeom prst="rect">
            <a:avLst/>
          </a:prstGeom>
        </p:spPr>
      </p:pic>
      <p:sp>
        <p:nvSpPr>
          <p:cNvPr id="3" name="TextBox 2">
            <a:extLst>
              <a:ext uri="{FF2B5EF4-FFF2-40B4-BE49-F238E27FC236}">
                <a16:creationId xmlns:a16="http://schemas.microsoft.com/office/drawing/2014/main" id="{AD36264C-7199-327F-FCC9-6803F22B10DE}"/>
              </a:ext>
            </a:extLst>
          </p:cNvPr>
          <p:cNvSpPr txBox="1"/>
          <p:nvPr/>
        </p:nvSpPr>
        <p:spPr>
          <a:xfrm>
            <a:off x="2727158" y="4679363"/>
            <a:ext cx="6737684" cy="1169551"/>
          </a:xfrm>
          <a:prstGeom prst="rect">
            <a:avLst/>
          </a:prstGeom>
          <a:noFill/>
        </p:spPr>
        <p:txBody>
          <a:bodyPr wrap="square">
            <a:spAutoFit/>
          </a:bodyPr>
          <a:lstStyle/>
          <a:p>
            <a:pPr algn="ctr">
              <a:spcBef>
                <a:spcPts val="1200"/>
              </a:spcBef>
            </a:pPr>
            <a:r>
              <a:rPr lang="en-US" b="1" spc="-50" dirty="0">
                <a:solidFill>
                  <a:schemeClr val="tx1"/>
                </a:solidFill>
                <a:latin typeface="+mj-lt"/>
              </a:rPr>
              <a:t>John F. Burns, CPMA, CPC, CEMC, CH-CBS, RH-CBS</a:t>
            </a:r>
          </a:p>
          <a:p>
            <a:pPr algn="ctr">
              <a:spcBef>
                <a:spcPts val="1200"/>
              </a:spcBef>
            </a:pPr>
            <a:r>
              <a:rPr lang="en-US" sz="1600" b="1" spc="-50" dirty="0">
                <a:solidFill>
                  <a:schemeClr val="tx1"/>
                </a:solidFill>
                <a:latin typeface="+mj-lt"/>
              </a:rPr>
              <a:t>Vice President, Audit &amp; Compliance, Arch Pro Coding</a:t>
            </a:r>
          </a:p>
          <a:p>
            <a:pPr algn="ctr">
              <a:spcBef>
                <a:spcPts val="1200"/>
              </a:spcBef>
            </a:pPr>
            <a:r>
              <a:rPr lang="en-US" sz="1600" b="1" spc="-50" dirty="0">
                <a:solidFill>
                  <a:schemeClr val="tx1"/>
                </a:solidFill>
                <a:latin typeface="+mj-lt"/>
              </a:rPr>
              <a:t>jburns@ArchProCoding.com</a:t>
            </a:r>
          </a:p>
        </p:txBody>
      </p:sp>
    </p:spTree>
    <p:extLst>
      <p:ext uri="{BB962C8B-B14F-4D97-AF65-F5344CB8AC3E}">
        <p14:creationId xmlns:p14="http://schemas.microsoft.com/office/powerpoint/2010/main" val="8874292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9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6F4D-6510-B0D3-D689-F34843EB83AB}"/>
              </a:ext>
            </a:extLst>
          </p:cNvPr>
          <p:cNvSpPr>
            <a:spLocks noGrp="1"/>
          </p:cNvSpPr>
          <p:nvPr>
            <p:ph type="title"/>
          </p:nvPr>
        </p:nvSpPr>
        <p:spPr>
          <a:xfrm>
            <a:off x="1316370" y="252086"/>
            <a:ext cx="7740544" cy="1424313"/>
          </a:xfrm>
        </p:spPr>
        <p:txBody>
          <a:bodyPr/>
          <a:lstStyle/>
          <a:p>
            <a:r>
              <a:rPr lang="en-US" dirty="0"/>
              <a:t>Medicare does not just pay </a:t>
            </a:r>
            <a:r>
              <a:rPr lang="en-US" dirty="0">
                <a:solidFill>
                  <a:schemeClr val="accent1"/>
                </a:solidFill>
              </a:rPr>
              <a:t>RHCs via AIR payments</a:t>
            </a:r>
          </a:p>
        </p:txBody>
      </p:sp>
      <p:sp>
        <p:nvSpPr>
          <p:cNvPr id="6" name="Content Placeholder 2">
            <a:extLst>
              <a:ext uri="{FF2B5EF4-FFF2-40B4-BE49-F238E27FC236}">
                <a16:creationId xmlns:a16="http://schemas.microsoft.com/office/drawing/2014/main" id="{0385C76F-EF90-C3CE-7B6B-B4E630B54405}"/>
              </a:ext>
            </a:extLst>
          </p:cNvPr>
          <p:cNvSpPr txBox="1">
            <a:spLocks/>
          </p:cNvSpPr>
          <p:nvPr/>
        </p:nvSpPr>
        <p:spPr>
          <a:xfrm>
            <a:off x="82599" y="1655230"/>
            <a:ext cx="11902571" cy="49506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Lab services are </a:t>
            </a:r>
            <a:r>
              <a:rPr kumimoji="0" lang="en-US" sz="18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paid on the lab fee schedule </a:t>
            </a: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and aren’t on the AIR/PPS claim, rather they are likely billed on a CMS1500/837p. </a:t>
            </a:r>
          </a:p>
          <a:p>
            <a:pPr>
              <a:defRPr/>
            </a:pPr>
            <a:r>
              <a:rPr kumimoji="0" lang="en-US" sz="1800" b="1" i="1"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Hospital services and surgeries </a:t>
            </a: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performed outside of your RHC/FQHC are </a:t>
            </a:r>
            <a:r>
              <a:rPr kumimoji="0" lang="en-US" sz="18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paid via fee-for-service</a:t>
            </a:r>
            <a:r>
              <a:rPr kumimoji="0" lang="en-US" sz="1800" b="1"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8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(FFS) </a:t>
            </a:r>
            <a:r>
              <a:rPr kumimoji="0" lang="en-US" sz="1800" b="1" i="1"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based on RBRVS and the Medicare Physician Fee Schedule </a:t>
            </a: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just like other Part B providers since you are not in your RHC/FQHC.</a:t>
            </a:r>
          </a:p>
          <a:p>
            <a:pPr>
              <a:defRPr/>
            </a:pP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Care Management codes G0511/G0512 are </a:t>
            </a:r>
            <a:r>
              <a:rPr kumimoji="0" lang="en-US" sz="18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paid at 80/20% of the average Medicare pays FFS </a:t>
            </a: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for all the codes that are bundled into them (ex. Principal/chronic care, chronic pain management, RPM, RTM, CHI, PIN, BHI, and Psych CoCM)</a:t>
            </a:r>
          </a:p>
          <a:p>
            <a:pPr lvl="1">
              <a:defRPr/>
            </a:pPr>
            <a:r>
              <a:rPr kumimoji="0" lang="en-US" sz="16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New 2024 rate for G0511 = $71.69</a:t>
            </a:r>
          </a:p>
          <a:p>
            <a:pPr lvl="1">
              <a:defRPr/>
            </a:pPr>
            <a:r>
              <a:rPr kumimoji="0" lang="en-US" sz="16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New 2024 rate for G0512 = $144.07</a:t>
            </a:r>
          </a:p>
          <a:p>
            <a:pPr>
              <a:defRPr/>
            </a:pPr>
            <a:r>
              <a:rPr lang="en-US" sz="1800" dirty="0">
                <a:solidFill>
                  <a:srgbClr val="0095C8"/>
                </a:solidFill>
                <a:latin typeface="Open Sans" panose="020B0606030504020204" pitchFamily="34" charset="0"/>
                <a:ea typeface="Open Sans" panose="020B0606030504020204" pitchFamily="34" charset="0"/>
                <a:cs typeface="Open Sans" panose="020B0606030504020204" pitchFamily="34" charset="0"/>
              </a:rPr>
              <a:t>Originating site t</a:t>
            </a: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elehealth using Q3014 is </a:t>
            </a:r>
            <a:r>
              <a:rPr kumimoji="0" lang="en-US" sz="18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paid via a new 2024 flat fee around $29.96</a:t>
            </a:r>
          </a:p>
          <a:p>
            <a:pPr>
              <a:defRPr/>
            </a:pPr>
            <a:r>
              <a:rPr lang="en-US" sz="1800" dirty="0">
                <a:solidFill>
                  <a:srgbClr val="0070C0"/>
                </a:solidFill>
                <a:latin typeface="Open Sans" panose="020B0606030504020204" pitchFamily="34" charset="0"/>
                <a:ea typeface="Open Sans" panose="020B0606030504020204" pitchFamily="34" charset="0"/>
                <a:cs typeface="Open Sans" panose="020B0606030504020204" pitchFamily="34" charset="0"/>
              </a:rPr>
              <a:t>As of 2024 – IOP services will pay as though they were provided in a hospital setting - - </a:t>
            </a:r>
            <a:r>
              <a:rPr lang="en-US"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$284.00 per day </a:t>
            </a:r>
          </a:p>
          <a:p>
            <a:pPr>
              <a:defRPr/>
            </a:pPr>
            <a:r>
              <a:rPr lang="en-US" sz="1800" dirty="0">
                <a:solidFill>
                  <a:srgbClr val="0095C8"/>
                </a:solidFill>
                <a:latin typeface="Open Sans" panose="020B0606030504020204" pitchFamily="34" charset="0"/>
                <a:ea typeface="Open Sans" panose="020B0606030504020204" pitchFamily="34" charset="0"/>
                <a:cs typeface="Open Sans" panose="020B0606030504020204" pitchFamily="34" charset="0"/>
              </a:rPr>
              <a:t>Distant site </a:t>
            </a:r>
            <a:r>
              <a:rPr lang="en-US" sz="1800" b="1" i="1" u="sng" dirty="0">
                <a:solidFill>
                  <a:srgbClr val="0095C8"/>
                </a:solidFill>
                <a:latin typeface="Open Sans" panose="020B0606030504020204" pitchFamily="34" charset="0"/>
                <a:ea typeface="Open Sans" panose="020B0606030504020204" pitchFamily="34" charset="0"/>
                <a:cs typeface="Open Sans" panose="020B0606030504020204" pitchFamily="34" charset="0"/>
              </a:rPr>
              <a:t>medical </a:t>
            </a:r>
            <a:r>
              <a:rPr lang="en-US" sz="1800" dirty="0">
                <a:solidFill>
                  <a:srgbClr val="0095C8"/>
                </a:solidFill>
                <a:latin typeface="Open Sans" panose="020B0606030504020204" pitchFamily="34" charset="0"/>
                <a:ea typeface="Open Sans" panose="020B0606030504020204" pitchFamily="34" charset="0"/>
                <a:cs typeface="Open Sans" panose="020B0606030504020204" pitchFamily="34" charset="0"/>
              </a:rPr>
              <a:t>telehealth using G2025 is </a:t>
            </a:r>
            <a:r>
              <a:rPr lang="en-US"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paid via at the new 2024 rate of $95.37 </a:t>
            </a:r>
            <a:r>
              <a:rPr lang="en-US" sz="1800" dirty="0">
                <a:solidFill>
                  <a:srgbClr val="0095C8"/>
                </a:solidFill>
                <a:latin typeface="Open Sans" panose="020B0606030504020204" pitchFamily="34" charset="0"/>
                <a:ea typeface="Open Sans" panose="020B0606030504020204" pitchFamily="34" charset="0"/>
                <a:cs typeface="Open Sans" panose="020B0606030504020204" pitchFamily="34" charset="0"/>
              </a:rPr>
              <a:t>split 80/20%.</a:t>
            </a:r>
          </a:p>
          <a:p>
            <a:pPr>
              <a:defRPr/>
            </a:pP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Some vaccines get </a:t>
            </a:r>
            <a:r>
              <a:rPr kumimoji="0" lang="en-US" sz="18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“paid” via your cost report </a:t>
            </a: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800" b="0" i="1"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e.g. influenza, HepB, pneumo codes G0008-G0010</a:t>
            </a:r>
            <a:r>
              <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rPr>
              <a:t>) and/or via periodic “roster billing”.</a:t>
            </a:r>
          </a:p>
          <a:p>
            <a:pPr>
              <a:defRPr/>
            </a:pPr>
            <a:r>
              <a:rPr lang="en-US" sz="1800" dirty="0">
                <a:solidFill>
                  <a:srgbClr val="0095C8"/>
                </a:solidFill>
                <a:latin typeface="Open Sans" panose="020B0606030504020204" pitchFamily="34" charset="0"/>
                <a:ea typeface="Open Sans" panose="020B0606030504020204" pitchFamily="34" charset="0"/>
                <a:cs typeface="Open Sans" panose="020B0606030504020204" pitchFamily="34" charset="0"/>
              </a:rPr>
              <a:t>And more…</a:t>
            </a:r>
            <a:endPar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Text, letter&#10;&#10;Description automatically generated">
            <a:extLst>
              <a:ext uri="{FF2B5EF4-FFF2-40B4-BE49-F238E27FC236}">
                <a16:creationId xmlns:a16="http://schemas.microsoft.com/office/drawing/2014/main" id="{1916450D-BE6F-4D59-2C74-F81E7F5DB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147" y="177123"/>
            <a:ext cx="1851459" cy="1180305"/>
          </a:xfrm>
          <a:prstGeom prst="rect">
            <a:avLst/>
          </a:prstGeom>
        </p:spPr>
      </p:pic>
    </p:spTree>
    <p:extLst>
      <p:ext uri="{BB962C8B-B14F-4D97-AF65-F5344CB8AC3E}">
        <p14:creationId xmlns:p14="http://schemas.microsoft.com/office/powerpoint/2010/main" val="363122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980F81-7322-2B3D-F1B4-C9DE2C01BB25}"/>
              </a:ext>
            </a:extLst>
          </p:cNvPr>
          <p:cNvGrpSpPr/>
          <p:nvPr/>
        </p:nvGrpSpPr>
        <p:grpSpPr>
          <a:xfrm>
            <a:off x="1813438" y="1732777"/>
            <a:ext cx="7076732" cy="4873136"/>
            <a:chOff x="1813438" y="1732777"/>
            <a:chExt cx="7076732" cy="4873136"/>
          </a:xfrm>
        </p:grpSpPr>
        <p:pic>
          <p:nvPicPr>
            <p:cNvPr id="14" name="Picture 13">
              <a:hlinkClick r:id="rId2"/>
              <a:extLst>
                <a:ext uri="{FF2B5EF4-FFF2-40B4-BE49-F238E27FC236}">
                  <a16:creationId xmlns:a16="http://schemas.microsoft.com/office/drawing/2014/main" id="{366E14A5-3D47-53CC-CBF2-F88A2CFCFD69}"/>
                </a:ext>
              </a:extLst>
            </p:cNvPr>
            <p:cNvPicPr>
              <a:picLocks noChangeAspect="1"/>
            </p:cNvPicPr>
            <p:nvPr/>
          </p:nvPicPr>
          <p:blipFill>
            <a:blip r:embed="rId3"/>
            <a:stretch>
              <a:fillRect/>
            </a:stretch>
          </p:blipFill>
          <p:spPr>
            <a:xfrm>
              <a:off x="1850213" y="2961673"/>
              <a:ext cx="7039957" cy="3644240"/>
            </a:xfrm>
            <a:prstGeom prst="rect">
              <a:avLst/>
            </a:prstGeom>
            <a:ln>
              <a:solidFill>
                <a:schemeClr val="accent1"/>
              </a:solidFill>
            </a:ln>
          </p:spPr>
        </p:pic>
        <p:pic>
          <p:nvPicPr>
            <p:cNvPr id="6" name="Picture 5">
              <a:extLst>
                <a:ext uri="{FF2B5EF4-FFF2-40B4-BE49-F238E27FC236}">
                  <a16:creationId xmlns:a16="http://schemas.microsoft.com/office/drawing/2014/main" id="{C922744D-7140-427B-FD8C-6268467788B3}"/>
                </a:ext>
              </a:extLst>
            </p:cNvPr>
            <p:cNvPicPr>
              <a:picLocks noChangeAspect="1"/>
            </p:cNvPicPr>
            <p:nvPr/>
          </p:nvPicPr>
          <p:blipFill>
            <a:blip r:embed="rId4"/>
            <a:stretch>
              <a:fillRect/>
            </a:stretch>
          </p:blipFill>
          <p:spPr>
            <a:xfrm>
              <a:off x="1813438" y="1732777"/>
              <a:ext cx="7076731" cy="1228896"/>
            </a:xfrm>
            <a:prstGeom prst="rect">
              <a:avLst/>
            </a:prstGeom>
            <a:ln>
              <a:solidFill>
                <a:schemeClr val="accent1"/>
              </a:solidFill>
            </a:ln>
          </p:spPr>
        </p:pic>
      </p:grpSp>
      <p:sp>
        <p:nvSpPr>
          <p:cNvPr id="2" name="Title 1">
            <a:extLst>
              <a:ext uri="{FF2B5EF4-FFF2-40B4-BE49-F238E27FC236}">
                <a16:creationId xmlns:a16="http://schemas.microsoft.com/office/drawing/2014/main" id="{0EBA6F4D-6510-B0D3-D689-F34843EB83AB}"/>
              </a:ext>
            </a:extLst>
          </p:cNvPr>
          <p:cNvSpPr>
            <a:spLocks noGrp="1"/>
          </p:cNvSpPr>
          <p:nvPr>
            <p:ph type="title"/>
          </p:nvPr>
        </p:nvSpPr>
        <p:spPr>
          <a:xfrm>
            <a:off x="1316370" y="252087"/>
            <a:ext cx="6935002" cy="802542"/>
          </a:xfrm>
        </p:spPr>
        <p:txBody>
          <a:bodyPr/>
          <a:lstStyle/>
          <a:p>
            <a:r>
              <a:rPr lang="en-US" dirty="0"/>
              <a:t>Vaccine Billing Tips for RHCs</a:t>
            </a:r>
          </a:p>
        </p:txBody>
      </p:sp>
      <p:pic>
        <p:nvPicPr>
          <p:cNvPr id="3" name="Picture 2" descr="Text, letter&#10;&#10;Description automatically generated">
            <a:extLst>
              <a:ext uri="{FF2B5EF4-FFF2-40B4-BE49-F238E27FC236}">
                <a16:creationId xmlns:a16="http://schemas.microsoft.com/office/drawing/2014/main" id="{DE55B2D1-7893-2036-6016-DA4F9EA634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777" y="177123"/>
            <a:ext cx="2492829" cy="1589178"/>
          </a:xfrm>
          <a:prstGeom prst="rect">
            <a:avLst/>
          </a:prstGeom>
        </p:spPr>
      </p:pic>
      <p:sp>
        <p:nvSpPr>
          <p:cNvPr id="5" name="Content Placeholder 2">
            <a:extLst>
              <a:ext uri="{FF2B5EF4-FFF2-40B4-BE49-F238E27FC236}">
                <a16:creationId xmlns:a16="http://schemas.microsoft.com/office/drawing/2014/main" id="{1BEC703E-EED9-E8DE-21F0-E3832AE6AAF7}"/>
              </a:ext>
            </a:extLst>
          </p:cNvPr>
          <p:cNvSpPr txBox="1">
            <a:spLocks/>
          </p:cNvSpPr>
          <p:nvPr/>
        </p:nvSpPr>
        <p:spPr>
          <a:xfrm>
            <a:off x="1224157" y="908668"/>
            <a:ext cx="7473529" cy="649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Make a bookmark for this wonderful resource that has a couple tips for vaccines plus a ton of general info for RHCs. See pages 9-10 of the </a:t>
            </a:r>
            <a:r>
              <a:rPr kumimoji="0" lang="en-US" sz="1400" b="1"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CMS RHC Fact Sheet</a:t>
            </a:r>
            <a:r>
              <a:rPr kumimoji="0" lang="en-US" sz="14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9" name="Rectangle: Rounded Corners 8">
            <a:extLst>
              <a:ext uri="{FF2B5EF4-FFF2-40B4-BE49-F238E27FC236}">
                <a16:creationId xmlns:a16="http://schemas.microsoft.com/office/drawing/2014/main" id="{E45464CC-7669-37BC-24C4-2D619982DD0B}"/>
              </a:ext>
            </a:extLst>
          </p:cNvPr>
          <p:cNvSpPr/>
          <p:nvPr/>
        </p:nvSpPr>
        <p:spPr>
          <a:xfrm>
            <a:off x="1778447" y="4959878"/>
            <a:ext cx="6801109" cy="4807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1388144F-3BB6-4A24-3630-4E712AC835BC}"/>
              </a:ext>
            </a:extLst>
          </p:cNvPr>
          <p:cNvSpPr/>
          <p:nvPr/>
        </p:nvSpPr>
        <p:spPr>
          <a:xfrm>
            <a:off x="1836028" y="5841005"/>
            <a:ext cx="6861658" cy="7649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a:extLst>
              <a:ext uri="{FF2B5EF4-FFF2-40B4-BE49-F238E27FC236}">
                <a16:creationId xmlns:a16="http://schemas.microsoft.com/office/drawing/2014/main" id="{AA141021-BAFF-9E7B-D414-96A076030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7991" y="3320771"/>
            <a:ext cx="859365" cy="719341"/>
          </a:xfrm>
          <a:prstGeom prst="rect">
            <a:avLst/>
          </a:prstGeom>
        </p:spPr>
      </p:pic>
      <p:cxnSp>
        <p:nvCxnSpPr>
          <p:cNvPr id="12" name="Straight Arrow Connector 11">
            <a:extLst>
              <a:ext uri="{FF2B5EF4-FFF2-40B4-BE49-F238E27FC236}">
                <a16:creationId xmlns:a16="http://schemas.microsoft.com/office/drawing/2014/main" id="{81130682-20D2-78DB-DD42-9BCDB03B581E}"/>
              </a:ext>
            </a:extLst>
          </p:cNvPr>
          <p:cNvCxnSpPr>
            <a:cxnSpLocks/>
          </p:cNvCxnSpPr>
          <p:nvPr/>
        </p:nvCxnSpPr>
        <p:spPr>
          <a:xfrm flipH="1">
            <a:off x="8901762" y="3684547"/>
            <a:ext cx="846229" cy="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080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6F4D-6510-B0D3-D689-F34843EB83AB}"/>
              </a:ext>
            </a:extLst>
          </p:cNvPr>
          <p:cNvSpPr>
            <a:spLocks noGrp="1"/>
          </p:cNvSpPr>
          <p:nvPr>
            <p:ph type="title"/>
          </p:nvPr>
        </p:nvSpPr>
        <p:spPr>
          <a:xfrm>
            <a:off x="1087593" y="252087"/>
            <a:ext cx="8622678" cy="1134300"/>
          </a:xfrm>
        </p:spPr>
        <p:txBody>
          <a:bodyPr/>
          <a:lstStyle/>
          <a:p>
            <a:r>
              <a:rPr lang="en-US" dirty="0"/>
              <a:t>Access RBRVS code status, </a:t>
            </a:r>
            <a:br>
              <a:rPr lang="en-US" dirty="0"/>
            </a:br>
            <a:r>
              <a:rPr lang="en-US" dirty="0">
                <a:solidFill>
                  <a:schemeClr val="accent1"/>
                </a:solidFill>
              </a:rPr>
              <a:t>global days, and modifier information</a:t>
            </a:r>
          </a:p>
        </p:txBody>
      </p:sp>
      <p:pic>
        <p:nvPicPr>
          <p:cNvPr id="3" name="Picture 2" descr="Text, letter&#10;&#10;Description automatically generated">
            <a:extLst>
              <a:ext uri="{FF2B5EF4-FFF2-40B4-BE49-F238E27FC236}">
                <a16:creationId xmlns:a16="http://schemas.microsoft.com/office/drawing/2014/main" id="{DE55B2D1-7893-2036-6016-DA4F9EA63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253" y="206663"/>
            <a:ext cx="2312757" cy="1474382"/>
          </a:xfrm>
          <a:prstGeom prst="rect">
            <a:avLst/>
          </a:prstGeom>
        </p:spPr>
      </p:pic>
      <p:sp>
        <p:nvSpPr>
          <p:cNvPr id="5" name="Content Placeholder 2">
            <a:extLst>
              <a:ext uri="{FF2B5EF4-FFF2-40B4-BE49-F238E27FC236}">
                <a16:creationId xmlns:a16="http://schemas.microsoft.com/office/drawing/2014/main" id="{1BEC703E-EED9-E8DE-21F0-E3832AE6AAF7}"/>
              </a:ext>
            </a:extLst>
          </p:cNvPr>
          <p:cNvSpPr txBox="1">
            <a:spLocks/>
          </p:cNvSpPr>
          <p:nvPr/>
        </p:nvSpPr>
        <p:spPr>
          <a:xfrm>
            <a:off x="570307" y="1471191"/>
            <a:ext cx="8542934" cy="649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Access the hyperlink, access instructions of how to use the tool, and utilize the info depending on who you are billing and where.  You can also access RVU info!</a:t>
            </a:r>
          </a:p>
        </p:txBody>
      </p:sp>
      <p:pic>
        <p:nvPicPr>
          <p:cNvPr id="11" name="Picture 10" descr="Text&#10;&#10;Description automatically generated">
            <a:extLst>
              <a:ext uri="{FF2B5EF4-FFF2-40B4-BE49-F238E27FC236}">
                <a16:creationId xmlns:a16="http://schemas.microsoft.com/office/drawing/2014/main" id="{AA141021-BAFF-9E7B-D414-96A076030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632" y="3910164"/>
            <a:ext cx="859365" cy="719341"/>
          </a:xfrm>
          <a:prstGeom prst="rect">
            <a:avLst/>
          </a:prstGeom>
        </p:spPr>
      </p:pic>
      <p:cxnSp>
        <p:nvCxnSpPr>
          <p:cNvPr id="12" name="Straight Arrow Connector 11">
            <a:extLst>
              <a:ext uri="{FF2B5EF4-FFF2-40B4-BE49-F238E27FC236}">
                <a16:creationId xmlns:a16="http://schemas.microsoft.com/office/drawing/2014/main" id="{81130682-20D2-78DB-DD42-9BCDB03B581E}"/>
              </a:ext>
            </a:extLst>
          </p:cNvPr>
          <p:cNvCxnSpPr>
            <a:cxnSpLocks/>
          </p:cNvCxnSpPr>
          <p:nvPr/>
        </p:nvCxnSpPr>
        <p:spPr>
          <a:xfrm flipH="1">
            <a:off x="9981403" y="4269834"/>
            <a:ext cx="846229" cy="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pic>
        <p:nvPicPr>
          <p:cNvPr id="7" name="Picture 3">
            <a:hlinkClick r:id="rId4"/>
            <a:extLst>
              <a:ext uri="{FF2B5EF4-FFF2-40B4-BE49-F238E27FC236}">
                <a16:creationId xmlns:a16="http://schemas.microsoft.com/office/drawing/2014/main" id="{EC8E2939-68D6-EE25-A871-633993DE8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36" y="2120383"/>
            <a:ext cx="8990935" cy="4530954"/>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6B33BC86-EA28-3E19-4C7F-4C3A514A3400}"/>
              </a:ext>
            </a:extLst>
          </p:cNvPr>
          <p:cNvSpPr txBox="1"/>
          <p:nvPr/>
        </p:nvSpPr>
        <p:spPr>
          <a:xfrm>
            <a:off x="2070379" y="3246214"/>
            <a:ext cx="731520" cy="215444"/>
          </a:xfrm>
          <a:prstGeom prst="rect">
            <a:avLst/>
          </a:prstGeom>
          <a:solidFill>
            <a:schemeClr val="bg2"/>
          </a:solidFill>
        </p:spPr>
        <p:txBody>
          <a:bodyPr wrap="square" rtlCol="0">
            <a:spAutoFit/>
          </a:bodyPr>
          <a:lstStyle/>
          <a:p>
            <a:r>
              <a:rPr lang="en-US" sz="800" b="1" dirty="0"/>
              <a:t>2024</a:t>
            </a:r>
          </a:p>
        </p:txBody>
      </p:sp>
      <p:sp>
        <p:nvSpPr>
          <p:cNvPr id="9" name="Star: 5 Points 8">
            <a:extLst>
              <a:ext uri="{FF2B5EF4-FFF2-40B4-BE49-F238E27FC236}">
                <a16:creationId xmlns:a16="http://schemas.microsoft.com/office/drawing/2014/main" id="{B8280890-3221-F166-48FE-8A22715AB106}"/>
              </a:ext>
            </a:extLst>
          </p:cNvPr>
          <p:cNvSpPr/>
          <p:nvPr/>
        </p:nvSpPr>
        <p:spPr>
          <a:xfrm>
            <a:off x="473064" y="3216118"/>
            <a:ext cx="614529" cy="4795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F0DA9563-23C4-AA58-9379-9025979BEEFD}"/>
              </a:ext>
            </a:extLst>
          </p:cNvPr>
          <p:cNvSpPr/>
          <p:nvPr/>
        </p:nvSpPr>
        <p:spPr>
          <a:xfrm>
            <a:off x="5489545" y="3243743"/>
            <a:ext cx="614529" cy="4795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A4968E1F-4DCD-E825-05B5-483813BEA43D}"/>
              </a:ext>
            </a:extLst>
          </p:cNvPr>
          <p:cNvSpPr/>
          <p:nvPr/>
        </p:nvSpPr>
        <p:spPr>
          <a:xfrm>
            <a:off x="1688122" y="5514534"/>
            <a:ext cx="6175717" cy="787791"/>
          </a:xfrm>
          <a:prstGeom prst="roundRect">
            <a:avLst/>
          </a:prstGeom>
          <a:noFill/>
          <a:ln w="41275">
            <a:solidFill>
              <a:srgbClr val="FF0000"/>
            </a:solid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7" name="Star: 5 Points 16">
            <a:extLst>
              <a:ext uri="{FF2B5EF4-FFF2-40B4-BE49-F238E27FC236}">
                <a16:creationId xmlns:a16="http://schemas.microsoft.com/office/drawing/2014/main" id="{F1779A93-85EC-7C0F-AC53-D86DBA0331D0}"/>
              </a:ext>
            </a:extLst>
          </p:cNvPr>
          <p:cNvSpPr/>
          <p:nvPr/>
        </p:nvSpPr>
        <p:spPr>
          <a:xfrm>
            <a:off x="4675302" y="4950147"/>
            <a:ext cx="614529" cy="4795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841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6F4D-6510-B0D3-D689-F34843EB83AB}"/>
              </a:ext>
            </a:extLst>
          </p:cNvPr>
          <p:cNvSpPr>
            <a:spLocks noGrp="1"/>
          </p:cNvSpPr>
          <p:nvPr>
            <p:ph type="title"/>
          </p:nvPr>
        </p:nvSpPr>
        <p:spPr>
          <a:xfrm>
            <a:off x="1316369" y="252086"/>
            <a:ext cx="7796871" cy="1495777"/>
          </a:xfrm>
        </p:spPr>
        <p:txBody>
          <a:bodyPr/>
          <a:lstStyle/>
          <a:p>
            <a:r>
              <a:rPr lang="en-US" sz="3200" dirty="0"/>
              <a:t>Medicare’s bundling information (i.e., </a:t>
            </a:r>
            <a:r>
              <a:rPr lang="en-US" sz="3200" dirty="0">
                <a:solidFill>
                  <a:schemeClr val="accent1"/>
                </a:solidFill>
              </a:rPr>
              <a:t>NCCI) determines possible modifiers and can reduce claim denials</a:t>
            </a:r>
          </a:p>
        </p:txBody>
      </p:sp>
      <p:pic>
        <p:nvPicPr>
          <p:cNvPr id="3" name="Picture 2" descr="Text, letter&#10;&#10;Description automatically generated">
            <a:extLst>
              <a:ext uri="{FF2B5EF4-FFF2-40B4-BE49-F238E27FC236}">
                <a16:creationId xmlns:a16="http://schemas.microsoft.com/office/drawing/2014/main" id="{DE55B2D1-7893-2036-6016-DA4F9EA63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0777" y="177123"/>
            <a:ext cx="2492829" cy="1589178"/>
          </a:xfrm>
          <a:prstGeom prst="rect">
            <a:avLst/>
          </a:prstGeom>
        </p:spPr>
      </p:pic>
      <p:sp>
        <p:nvSpPr>
          <p:cNvPr id="5" name="Content Placeholder 2">
            <a:extLst>
              <a:ext uri="{FF2B5EF4-FFF2-40B4-BE49-F238E27FC236}">
                <a16:creationId xmlns:a16="http://schemas.microsoft.com/office/drawing/2014/main" id="{1BEC703E-EED9-E8DE-21F0-E3832AE6AAF7}"/>
              </a:ext>
            </a:extLst>
          </p:cNvPr>
          <p:cNvSpPr txBox="1">
            <a:spLocks/>
          </p:cNvSpPr>
          <p:nvPr/>
        </p:nvSpPr>
        <p:spPr>
          <a:xfrm>
            <a:off x="8421786" y="4846468"/>
            <a:ext cx="3577956" cy="1584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Are you using a Medicare claim scrubber on commercial plans?  What policies do you have on using modifiers to overturn a likely denial, for example, using modifier -59.</a:t>
            </a:r>
          </a:p>
        </p:txBody>
      </p:sp>
      <p:pic>
        <p:nvPicPr>
          <p:cNvPr id="11" name="Picture 10" descr="Text&#10;&#10;Description automatically generated">
            <a:extLst>
              <a:ext uri="{FF2B5EF4-FFF2-40B4-BE49-F238E27FC236}">
                <a16:creationId xmlns:a16="http://schemas.microsoft.com/office/drawing/2014/main" id="{AA141021-BAFF-9E7B-D414-96A076030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337" y="2699282"/>
            <a:ext cx="859365" cy="719341"/>
          </a:xfrm>
          <a:prstGeom prst="rect">
            <a:avLst/>
          </a:prstGeom>
        </p:spPr>
      </p:pic>
      <p:cxnSp>
        <p:nvCxnSpPr>
          <p:cNvPr id="12" name="Straight Arrow Connector 11">
            <a:extLst>
              <a:ext uri="{FF2B5EF4-FFF2-40B4-BE49-F238E27FC236}">
                <a16:creationId xmlns:a16="http://schemas.microsoft.com/office/drawing/2014/main" id="{81130682-20D2-78DB-DD42-9BCDB03B581E}"/>
              </a:ext>
            </a:extLst>
          </p:cNvPr>
          <p:cNvCxnSpPr>
            <a:cxnSpLocks/>
          </p:cNvCxnSpPr>
          <p:nvPr/>
        </p:nvCxnSpPr>
        <p:spPr>
          <a:xfrm flipH="1">
            <a:off x="9243108" y="3058952"/>
            <a:ext cx="846229" cy="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pic>
        <p:nvPicPr>
          <p:cNvPr id="6" name="Picture 2">
            <a:hlinkClick r:id="rId4"/>
            <a:extLst>
              <a:ext uri="{FF2B5EF4-FFF2-40B4-BE49-F238E27FC236}">
                <a16:creationId xmlns:a16="http://schemas.microsoft.com/office/drawing/2014/main" id="{2F7F1DFE-A135-CECC-2E62-3CA32C95B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76" y="2024035"/>
            <a:ext cx="8486661" cy="24264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a:hlinkClick r:id="rId4"/>
            <a:extLst>
              <a:ext uri="{FF2B5EF4-FFF2-40B4-BE49-F238E27FC236}">
                <a16:creationId xmlns:a16="http://schemas.microsoft.com/office/drawing/2014/main" id="{34AB09B6-EBAC-4022-6A91-EAC9894220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554" y="4450484"/>
            <a:ext cx="7085254" cy="206013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val 13">
            <a:extLst>
              <a:ext uri="{FF2B5EF4-FFF2-40B4-BE49-F238E27FC236}">
                <a16:creationId xmlns:a16="http://schemas.microsoft.com/office/drawing/2014/main" id="{4A96D1E0-0424-37BF-7351-F269BF8B16E5}"/>
              </a:ext>
            </a:extLst>
          </p:cNvPr>
          <p:cNvSpPr/>
          <p:nvPr/>
        </p:nvSpPr>
        <p:spPr>
          <a:xfrm>
            <a:off x="5197199" y="1766302"/>
            <a:ext cx="1048294" cy="292634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cxnSp>
        <p:nvCxnSpPr>
          <p:cNvPr id="15" name="Straight Arrow Connector 14">
            <a:extLst>
              <a:ext uri="{FF2B5EF4-FFF2-40B4-BE49-F238E27FC236}">
                <a16:creationId xmlns:a16="http://schemas.microsoft.com/office/drawing/2014/main" id="{DC8A4504-A7C9-A289-32B0-4EED22169394}"/>
              </a:ext>
            </a:extLst>
          </p:cNvPr>
          <p:cNvCxnSpPr>
            <a:cxnSpLocks/>
          </p:cNvCxnSpPr>
          <p:nvPr/>
        </p:nvCxnSpPr>
        <p:spPr>
          <a:xfrm flipH="1">
            <a:off x="7643693" y="6024890"/>
            <a:ext cx="846229"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5EBE457C-041C-D7F1-81D7-2CF58B00D7B7}"/>
              </a:ext>
            </a:extLst>
          </p:cNvPr>
          <p:cNvCxnSpPr>
            <a:cxnSpLocks/>
          </p:cNvCxnSpPr>
          <p:nvPr/>
        </p:nvCxnSpPr>
        <p:spPr>
          <a:xfrm flipH="1">
            <a:off x="2574388" y="2699282"/>
            <a:ext cx="2622811" cy="3325608"/>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062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737E-3C53-491C-A408-11961A6F218D}"/>
              </a:ext>
            </a:extLst>
          </p:cNvPr>
          <p:cNvSpPr>
            <a:spLocks noGrp="1"/>
          </p:cNvSpPr>
          <p:nvPr>
            <p:ph type="title" idx="4294967295"/>
          </p:nvPr>
        </p:nvSpPr>
        <p:spPr/>
        <p:txBody>
          <a:bodyPr/>
          <a:lstStyle/>
          <a:p>
            <a:br>
              <a:rPr lang="en-US" dirty="0"/>
            </a:br>
            <a:br>
              <a:rPr lang="en-US" dirty="0"/>
            </a:br>
            <a:br>
              <a:rPr lang="en-US" dirty="0"/>
            </a:br>
            <a:br>
              <a:rPr lang="en-US" dirty="0"/>
            </a:br>
            <a:br>
              <a:rPr lang="en-US" dirty="0"/>
            </a:br>
            <a:endParaRPr lang="en-US" dirty="0"/>
          </a:p>
        </p:txBody>
      </p:sp>
      <p:sp>
        <p:nvSpPr>
          <p:cNvPr id="29" name="Title 1">
            <a:extLst>
              <a:ext uri="{FF2B5EF4-FFF2-40B4-BE49-F238E27FC236}">
                <a16:creationId xmlns:a16="http://schemas.microsoft.com/office/drawing/2014/main" id="{7002AFBA-5241-4731-AFB1-ADC33DE1613E}"/>
              </a:ext>
            </a:extLst>
          </p:cNvPr>
          <p:cNvSpPr txBox="1">
            <a:spLocks/>
          </p:cNvSpPr>
          <p:nvPr/>
        </p:nvSpPr>
        <p:spPr>
          <a:xfrm>
            <a:off x="1282589" y="124595"/>
            <a:ext cx="10632566" cy="98675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300" b="1" spc="300" dirty="0">
                <a:solidFill>
                  <a:srgbClr val="0070C0"/>
                </a:solidFill>
              </a:rPr>
              <a:t>Modifier -59 Basics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300" normalizeH="0" baseline="0" noProof="0" dirty="0">
                <a:ln>
                  <a:noFill/>
                </a:ln>
                <a:solidFill>
                  <a:schemeClr val="accent1"/>
                </a:solidFill>
                <a:effectLst/>
                <a:uLnTx/>
                <a:uFillTx/>
                <a:ea typeface="+mj-ea"/>
                <a:cs typeface="+mj-cs"/>
              </a:rPr>
              <a:t>Overused and Misunderstood</a:t>
            </a:r>
            <a:endParaRPr kumimoji="0" lang="en-US" sz="2400" b="1" i="0" u="none" strike="noStrike" kern="1200" cap="none" spc="300" normalizeH="0" baseline="0" noProof="0" dirty="0">
              <a:ln>
                <a:noFill/>
              </a:ln>
              <a:solidFill>
                <a:schemeClr val="accent1"/>
              </a:solidFill>
              <a:effectLst/>
              <a:uLnTx/>
              <a:uFillTx/>
              <a:ea typeface="+mj-ea"/>
              <a:cs typeface="+mj-cs"/>
            </a:endParaRPr>
          </a:p>
        </p:txBody>
      </p:sp>
      <p:sp>
        <p:nvSpPr>
          <p:cNvPr id="3" name="Content Placeholder 2">
            <a:extLst>
              <a:ext uri="{FF2B5EF4-FFF2-40B4-BE49-F238E27FC236}">
                <a16:creationId xmlns:a16="http://schemas.microsoft.com/office/drawing/2014/main" id="{6BF83F4E-EA26-FAEF-8614-57493CD35BA9}"/>
              </a:ext>
            </a:extLst>
          </p:cNvPr>
          <p:cNvSpPr txBox="1">
            <a:spLocks/>
          </p:cNvSpPr>
          <p:nvPr/>
        </p:nvSpPr>
        <p:spPr>
          <a:xfrm>
            <a:off x="5069880" y="1168950"/>
            <a:ext cx="6239113" cy="481115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18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Refer to the NCCI (</a:t>
            </a:r>
            <a:r>
              <a:rPr kumimoji="0" lang="en-US" sz="1800" b="0" i="1"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or other carrier’s bundling system</a:t>
            </a:r>
            <a:r>
              <a:rPr kumimoji="0" lang="en-US" sz="18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and reference the Modifier Indicator to determine if a modifier can overcome the billing edit.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srgbClr val="0095C8"/>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US" sz="1800" b="0"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This is a “</a:t>
            </a:r>
            <a:r>
              <a:rPr kumimoji="0" lang="en-US" sz="1800" b="0" i="1"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modifier of last resort</a:t>
            </a:r>
            <a:r>
              <a:rPr kumimoji="0" lang="en-US" sz="1800" b="0"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and should be used carefully based on available documentation, not just to get that item paid!</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US" sz="18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Be aware of possible best uses of the similar modifiers –XE, XS, -XP, and –XU. Check out this CMS document!</a:t>
            </a:r>
          </a:p>
        </p:txBody>
      </p:sp>
      <p:pic>
        <p:nvPicPr>
          <p:cNvPr id="5" name="Picture 2">
            <a:hlinkClick r:id="rId3"/>
            <a:extLst>
              <a:ext uri="{FF2B5EF4-FFF2-40B4-BE49-F238E27FC236}">
                <a16:creationId xmlns:a16="http://schemas.microsoft.com/office/drawing/2014/main" id="{738E6D1A-5545-C0FB-B218-EC3D53C14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45" y="2345103"/>
            <a:ext cx="4793033" cy="3332927"/>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5524029E-7E15-FD59-FD7E-7F687A61D031}"/>
              </a:ext>
            </a:extLst>
          </p:cNvPr>
          <p:cNvSpPr txBox="1"/>
          <p:nvPr/>
        </p:nvSpPr>
        <p:spPr>
          <a:xfrm>
            <a:off x="128862" y="1637217"/>
            <a:ext cx="46533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Medicare’s NCCI can be different than non-Medicare bundling rules!</a:t>
            </a:r>
          </a:p>
        </p:txBody>
      </p:sp>
      <p:pic>
        <p:nvPicPr>
          <p:cNvPr id="6" name="Picture 5">
            <a:hlinkClick r:id="rId5"/>
            <a:extLst>
              <a:ext uri="{FF2B5EF4-FFF2-40B4-BE49-F238E27FC236}">
                <a16:creationId xmlns:a16="http://schemas.microsoft.com/office/drawing/2014/main" id="{8A0098C8-4947-7AA9-637A-F4EDC881639F}"/>
              </a:ext>
            </a:extLst>
          </p:cNvPr>
          <p:cNvPicPr>
            <a:picLocks noChangeAspect="1"/>
          </p:cNvPicPr>
          <p:nvPr/>
        </p:nvPicPr>
        <p:blipFill>
          <a:blip r:embed="rId6"/>
          <a:stretch>
            <a:fillRect/>
          </a:stretch>
        </p:blipFill>
        <p:spPr>
          <a:xfrm>
            <a:off x="5629247" y="4512826"/>
            <a:ext cx="5120377" cy="1876326"/>
          </a:xfrm>
          <a:prstGeom prst="rect">
            <a:avLst/>
          </a:prstGeom>
          <a:ln>
            <a:solidFill>
              <a:schemeClr val="accent1"/>
            </a:solidFill>
          </a:ln>
        </p:spPr>
      </p:pic>
      <p:pic>
        <p:nvPicPr>
          <p:cNvPr id="8" name="Picture 7" descr="Text&#10;&#10;Description automatically generated">
            <a:extLst>
              <a:ext uri="{FF2B5EF4-FFF2-40B4-BE49-F238E27FC236}">
                <a16:creationId xmlns:a16="http://schemas.microsoft.com/office/drawing/2014/main" id="{B5AE425E-AE1C-56E5-7508-8E6E904641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8995" y="5318360"/>
            <a:ext cx="859365" cy="719341"/>
          </a:xfrm>
          <a:prstGeom prst="rect">
            <a:avLst/>
          </a:prstGeom>
        </p:spPr>
      </p:pic>
      <p:cxnSp>
        <p:nvCxnSpPr>
          <p:cNvPr id="9" name="Straight Arrow Connector 8">
            <a:extLst>
              <a:ext uri="{FF2B5EF4-FFF2-40B4-BE49-F238E27FC236}">
                <a16:creationId xmlns:a16="http://schemas.microsoft.com/office/drawing/2014/main" id="{5FEAD426-EFE2-9771-BD91-D0849A5580F9}"/>
              </a:ext>
            </a:extLst>
          </p:cNvPr>
          <p:cNvCxnSpPr>
            <a:cxnSpLocks/>
          </p:cNvCxnSpPr>
          <p:nvPr/>
        </p:nvCxnSpPr>
        <p:spPr>
          <a:xfrm flipH="1">
            <a:off x="10312766" y="5678030"/>
            <a:ext cx="846229" cy="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8E291561-27DD-633D-C7C6-8D9B3DBB8FE0}"/>
              </a:ext>
            </a:extLst>
          </p:cNvPr>
          <p:cNvCxnSpPr>
            <a:cxnSpLocks/>
          </p:cNvCxnSpPr>
          <p:nvPr/>
        </p:nvCxnSpPr>
        <p:spPr>
          <a:xfrm>
            <a:off x="4109292" y="4970144"/>
            <a:ext cx="1641513" cy="707886"/>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5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6F4D-6510-B0D3-D689-F34843EB83AB}"/>
              </a:ext>
            </a:extLst>
          </p:cNvPr>
          <p:cNvSpPr>
            <a:spLocks noGrp="1"/>
          </p:cNvSpPr>
          <p:nvPr>
            <p:ph type="title"/>
          </p:nvPr>
        </p:nvSpPr>
        <p:spPr>
          <a:xfrm>
            <a:off x="1316370" y="169317"/>
            <a:ext cx="7796871" cy="1495777"/>
          </a:xfrm>
        </p:spPr>
        <p:txBody>
          <a:bodyPr/>
          <a:lstStyle/>
          <a:p>
            <a:r>
              <a:rPr lang="en-US" sz="3400" dirty="0"/>
              <a:t>Medicare global billing rules </a:t>
            </a:r>
            <a:br>
              <a:rPr lang="en-US" sz="3400" dirty="0"/>
            </a:br>
            <a:r>
              <a:rPr lang="en-US" sz="3400" dirty="0">
                <a:solidFill>
                  <a:schemeClr val="accent1"/>
                </a:solidFill>
              </a:rPr>
              <a:t>do not apply to RHC services</a:t>
            </a:r>
          </a:p>
        </p:txBody>
      </p:sp>
      <p:pic>
        <p:nvPicPr>
          <p:cNvPr id="3" name="Picture 2" descr="Text, letter&#10;&#10;Description automatically generated">
            <a:extLst>
              <a:ext uri="{FF2B5EF4-FFF2-40B4-BE49-F238E27FC236}">
                <a16:creationId xmlns:a16="http://schemas.microsoft.com/office/drawing/2014/main" id="{DE55B2D1-7893-2036-6016-DA4F9EA63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0777" y="177123"/>
            <a:ext cx="2492829" cy="1589178"/>
          </a:xfrm>
          <a:prstGeom prst="rect">
            <a:avLst/>
          </a:prstGeom>
        </p:spPr>
      </p:pic>
      <p:grpSp>
        <p:nvGrpSpPr>
          <p:cNvPr id="4" name="Group 3">
            <a:extLst>
              <a:ext uri="{FF2B5EF4-FFF2-40B4-BE49-F238E27FC236}">
                <a16:creationId xmlns:a16="http://schemas.microsoft.com/office/drawing/2014/main" id="{1B46DC8E-C3F4-BBEB-050E-19199AE2715A}"/>
              </a:ext>
            </a:extLst>
          </p:cNvPr>
          <p:cNvGrpSpPr/>
          <p:nvPr/>
        </p:nvGrpSpPr>
        <p:grpSpPr>
          <a:xfrm>
            <a:off x="733027" y="1766301"/>
            <a:ext cx="8587750" cy="4632772"/>
            <a:chOff x="1713065" y="1381041"/>
            <a:chExt cx="8775919" cy="5042124"/>
          </a:xfrm>
        </p:grpSpPr>
        <p:pic>
          <p:nvPicPr>
            <p:cNvPr id="7" name="Picture 4">
              <a:extLst>
                <a:ext uri="{FF2B5EF4-FFF2-40B4-BE49-F238E27FC236}">
                  <a16:creationId xmlns:a16="http://schemas.microsoft.com/office/drawing/2014/main" id="{DE113A6C-9071-E2FD-B70F-6532C6220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066" y="2484445"/>
              <a:ext cx="8775918" cy="3938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a:extLst>
                <a:ext uri="{FF2B5EF4-FFF2-40B4-BE49-F238E27FC236}">
                  <a16:creationId xmlns:a16="http://schemas.microsoft.com/office/drawing/2014/main" id="{90EEF748-207A-394A-80CF-1D42D2084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065" y="1381041"/>
              <a:ext cx="8775918" cy="10868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9" name="Right Arrow 2">
            <a:extLst>
              <a:ext uri="{FF2B5EF4-FFF2-40B4-BE49-F238E27FC236}">
                <a16:creationId xmlns:a16="http://schemas.microsoft.com/office/drawing/2014/main" id="{6FA88BBB-C3F2-3EE2-B146-78877715EA1F}"/>
              </a:ext>
            </a:extLst>
          </p:cNvPr>
          <p:cNvSpPr/>
          <p:nvPr/>
        </p:nvSpPr>
        <p:spPr>
          <a:xfrm rot="10800000">
            <a:off x="9272161" y="4057590"/>
            <a:ext cx="659629" cy="597400"/>
          </a:xfrm>
          <a:prstGeom prst="rightArrow">
            <a:avLst/>
          </a:prstGeom>
          <a:solidFill>
            <a:srgbClr val="4C8C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ight Arrow 2">
            <a:extLst>
              <a:ext uri="{FF2B5EF4-FFF2-40B4-BE49-F238E27FC236}">
                <a16:creationId xmlns:a16="http://schemas.microsoft.com/office/drawing/2014/main" id="{2FAB724E-AA26-E170-C750-0554E48126BD}"/>
              </a:ext>
            </a:extLst>
          </p:cNvPr>
          <p:cNvSpPr/>
          <p:nvPr/>
        </p:nvSpPr>
        <p:spPr>
          <a:xfrm>
            <a:off x="52090" y="5122637"/>
            <a:ext cx="633272" cy="597400"/>
          </a:xfrm>
          <a:prstGeom prst="rightArrow">
            <a:avLst/>
          </a:prstGeom>
          <a:solidFill>
            <a:srgbClr val="4C8C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4726AB3D-E8AE-6CB8-5C19-BAB6CF50D741}"/>
              </a:ext>
            </a:extLst>
          </p:cNvPr>
          <p:cNvSpPr/>
          <p:nvPr/>
        </p:nvSpPr>
        <p:spPr>
          <a:xfrm>
            <a:off x="715127" y="4168521"/>
            <a:ext cx="8557035" cy="597401"/>
          </a:xfrm>
          <a:prstGeom prst="roundRect">
            <a:avLst/>
          </a:prstGeom>
          <a:noFill/>
          <a:ln w="41275">
            <a:solidFill>
              <a:srgbClr val="FF0000"/>
            </a:solid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9" name="Rectangle: Rounded Corners 18">
            <a:extLst>
              <a:ext uri="{FF2B5EF4-FFF2-40B4-BE49-F238E27FC236}">
                <a16:creationId xmlns:a16="http://schemas.microsoft.com/office/drawing/2014/main" id="{E3362944-E35A-6EB9-78EE-033858109860}"/>
              </a:ext>
            </a:extLst>
          </p:cNvPr>
          <p:cNvSpPr/>
          <p:nvPr/>
        </p:nvSpPr>
        <p:spPr>
          <a:xfrm>
            <a:off x="733028" y="4876854"/>
            <a:ext cx="8635415" cy="1522220"/>
          </a:xfrm>
          <a:prstGeom prst="roundRect">
            <a:avLst/>
          </a:prstGeom>
          <a:noFill/>
          <a:ln w="41275">
            <a:solidFill>
              <a:srgbClr val="FF0000"/>
            </a:solid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0" name="Content Placeholder 2">
            <a:extLst>
              <a:ext uri="{FF2B5EF4-FFF2-40B4-BE49-F238E27FC236}">
                <a16:creationId xmlns:a16="http://schemas.microsoft.com/office/drawing/2014/main" id="{80CC88FD-23E7-3431-FDC8-B50F5CF7C810}"/>
              </a:ext>
            </a:extLst>
          </p:cNvPr>
          <p:cNvSpPr txBox="1">
            <a:spLocks/>
          </p:cNvSpPr>
          <p:nvPr/>
        </p:nvSpPr>
        <p:spPr>
          <a:xfrm>
            <a:off x="9403059" y="2481865"/>
            <a:ext cx="2593864" cy="15891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How does this issue impact the possible need for an E/M to require a modifier -25 to get reimbursed for a visit and a procedure in a RHC/FQHC?</a:t>
            </a:r>
          </a:p>
        </p:txBody>
      </p:sp>
      <p:sp>
        <p:nvSpPr>
          <p:cNvPr id="5" name="Right Arrow 2">
            <a:extLst>
              <a:ext uri="{FF2B5EF4-FFF2-40B4-BE49-F238E27FC236}">
                <a16:creationId xmlns:a16="http://schemas.microsoft.com/office/drawing/2014/main" id="{D05C63D8-7006-425D-10FC-F98D70F8A84F}"/>
              </a:ext>
            </a:extLst>
          </p:cNvPr>
          <p:cNvSpPr/>
          <p:nvPr/>
        </p:nvSpPr>
        <p:spPr>
          <a:xfrm rot="10800000">
            <a:off x="9424561" y="5122637"/>
            <a:ext cx="659629" cy="597400"/>
          </a:xfrm>
          <a:prstGeom prst="rightArrow">
            <a:avLst/>
          </a:prstGeom>
          <a:solidFill>
            <a:srgbClr val="4C8C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32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737E-3C53-491C-A408-11961A6F218D}"/>
              </a:ext>
            </a:extLst>
          </p:cNvPr>
          <p:cNvSpPr>
            <a:spLocks noGrp="1"/>
          </p:cNvSpPr>
          <p:nvPr>
            <p:ph type="title" idx="4294967295"/>
          </p:nvPr>
        </p:nvSpPr>
        <p:spPr/>
        <p:txBody>
          <a:bodyPr/>
          <a:lstStyle/>
          <a:p>
            <a:br>
              <a:rPr lang="en-US" dirty="0"/>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4934E089-EBF2-4A47-B752-EBB80278DE12}"/>
              </a:ext>
            </a:extLst>
          </p:cNvPr>
          <p:cNvSpPr>
            <a:spLocks noGrp="1"/>
          </p:cNvSpPr>
          <p:nvPr>
            <p:ph idx="4294967295"/>
          </p:nvPr>
        </p:nvSpPr>
        <p:spPr>
          <a:xfrm>
            <a:off x="1125699" y="2333824"/>
            <a:ext cx="10538223" cy="437663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4" name="Group 3">
            <a:extLst>
              <a:ext uri="{FF2B5EF4-FFF2-40B4-BE49-F238E27FC236}">
                <a16:creationId xmlns:a16="http://schemas.microsoft.com/office/drawing/2014/main" id="{7706E0C0-469E-8071-4964-11F8AE30AC8F}"/>
              </a:ext>
            </a:extLst>
          </p:cNvPr>
          <p:cNvGrpSpPr/>
          <p:nvPr/>
        </p:nvGrpSpPr>
        <p:grpSpPr>
          <a:xfrm>
            <a:off x="154745" y="2209386"/>
            <a:ext cx="11878330" cy="3710485"/>
            <a:chOff x="222822" y="2040580"/>
            <a:chExt cx="12017202" cy="3710485"/>
          </a:xfrm>
        </p:grpSpPr>
        <p:sp>
          <p:nvSpPr>
            <p:cNvPr id="10" name="Rectangle 3">
              <a:extLst>
                <a:ext uri="{FF2B5EF4-FFF2-40B4-BE49-F238E27FC236}">
                  <a16:creationId xmlns:a16="http://schemas.microsoft.com/office/drawing/2014/main" id="{EE9713A9-4123-4055-9A0D-4854952483D5}"/>
                </a:ext>
              </a:extLst>
            </p:cNvPr>
            <p:cNvSpPr>
              <a:spLocks noChangeArrowheads="1"/>
            </p:cNvSpPr>
            <p:nvPr/>
          </p:nvSpPr>
          <p:spPr bwMode="auto">
            <a:xfrm>
              <a:off x="554758" y="2091579"/>
              <a:ext cx="1892300" cy="596900"/>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DF6E6910-C783-4A9C-8DA6-708FA7B0AEA3}"/>
                </a:ext>
              </a:extLst>
            </p:cNvPr>
            <p:cNvSpPr>
              <a:spLocks noChangeArrowheads="1"/>
            </p:cNvSpPr>
            <p:nvPr/>
          </p:nvSpPr>
          <p:spPr bwMode="auto">
            <a:xfrm>
              <a:off x="631031" y="2167782"/>
              <a:ext cx="1883336" cy="462307"/>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strike="noStrike" kern="1200" cap="none" spc="0" normalizeH="0" baseline="0" noProof="0" dirty="0">
                  <a:ln>
                    <a:noFill/>
                  </a:ln>
                  <a:solidFill>
                    <a:srgbClr val="0095C8"/>
                  </a:solidFill>
                  <a:effectLst/>
                  <a:uLnTx/>
                  <a:uFillTx/>
                  <a:latin typeface="Calibri" panose="020F0502020204030204"/>
                  <a:ea typeface="+mn-ea"/>
                  <a:cs typeface="+mn-cs"/>
                </a:rPr>
                <a:t>Pre-operative</a:t>
              </a:r>
            </a:p>
          </p:txBody>
        </p:sp>
        <p:sp>
          <p:nvSpPr>
            <p:cNvPr id="12" name="Rectangle 5">
              <a:extLst>
                <a:ext uri="{FF2B5EF4-FFF2-40B4-BE49-F238E27FC236}">
                  <a16:creationId xmlns:a16="http://schemas.microsoft.com/office/drawing/2014/main" id="{DF1B6593-A219-47C2-96A2-D7D8437DF77D}"/>
                </a:ext>
              </a:extLst>
            </p:cNvPr>
            <p:cNvSpPr>
              <a:spLocks noChangeArrowheads="1"/>
            </p:cNvSpPr>
            <p:nvPr/>
          </p:nvSpPr>
          <p:spPr bwMode="auto">
            <a:xfrm>
              <a:off x="4740481" y="2040580"/>
              <a:ext cx="2349500" cy="596900"/>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C8036AD1-1045-422D-B5D9-83C0F4A17FC2}"/>
                </a:ext>
              </a:extLst>
            </p:cNvPr>
            <p:cNvSpPr>
              <a:spLocks noChangeArrowheads="1"/>
            </p:cNvSpPr>
            <p:nvPr/>
          </p:nvSpPr>
          <p:spPr bwMode="auto">
            <a:xfrm>
              <a:off x="4913841" y="2157201"/>
              <a:ext cx="2133600" cy="462307"/>
            </a:xfrm>
            <a:prstGeom prst="rect">
              <a:avLst/>
            </a:prstGeom>
            <a:solidFill>
              <a:schemeClr val="accent1">
                <a:lumMod val="20000"/>
                <a:lumOff val="80000"/>
              </a:schemeClr>
            </a:solidFill>
            <a:ln w="9525">
              <a:noFill/>
              <a:miter lim="800000"/>
              <a:headEnd/>
              <a:tailEnd/>
            </a:ln>
          </p:spPr>
          <p:txBody>
            <a:bodyPr wrap="square" lIns="92075" tIns="46038" rIns="92075" bIns="46038">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strike="noStrike" kern="1200" cap="none" spc="0" normalizeH="0" baseline="0" noProof="0" dirty="0">
                  <a:ln>
                    <a:noFill/>
                  </a:ln>
                  <a:solidFill>
                    <a:srgbClr val="0095C8"/>
                  </a:solidFill>
                  <a:effectLst/>
                  <a:uLnTx/>
                  <a:uFillTx/>
                  <a:latin typeface="Calibri" panose="020F0502020204030204"/>
                  <a:ea typeface="+mn-ea"/>
                  <a:cs typeface="+mn-cs"/>
                </a:rPr>
                <a:t>Intra-operative</a:t>
              </a:r>
            </a:p>
          </p:txBody>
        </p:sp>
        <p:sp>
          <p:nvSpPr>
            <p:cNvPr id="14" name="Rectangle 7">
              <a:extLst>
                <a:ext uri="{FF2B5EF4-FFF2-40B4-BE49-F238E27FC236}">
                  <a16:creationId xmlns:a16="http://schemas.microsoft.com/office/drawing/2014/main" id="{E701ECF8-3D50-4FA6-86F3-492D05993454}"/>
                </a:ext>
              </a:extLst>
            </p:cNvPr>
            <p:cNvSpPr>
              <a:spLocks noChangeArrowheads="1"/>
            </p:cNvSpPr>
            <p:nvPr/>
          </p:nvSpPr>
          <p:spPr bwMode="auto">
            <a:xfrm>
              <a:off x="9275482" y="2091579"/>
              <a:ext cx="1905000" cy="596900"/>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strike="noStrike" kern="1200" cap="none" spc="0" normalizeH="0" baseline="0" noProof="0" dirty="0">
                  <a:ln>
                    <a:noFill/>
                  </a:ln>
                  <a:solidFill>
                    <a:srgbClr val="0095C8"/>
                  </a:solidFill>
                  <a:effectLst/>
                  <a:uLnTx/>
                  <a:uFillTx/>
                  <a:latin typeface="Calibri" panose="020F0502020204030204"/>
                  <a:ea typeface="+mn-ea"/>
                  <a:cs typeface="Times New Roman" pitchFamily="18" charset="0"/>
                </a:rPr>
                <a:t>Post-operative</a:t>
              </a:r>
            </a:p>
          </p:txBody>
        </p:sp>
        <p:sp>
          <p:nvSpPr>
            <p:cNvPr id="15" name="Text Box 12">
              <a:extLst>
                <a:ext uri="{FF2B5EF4-FFF2-40B4-BE49-F238E27FC236}">
                  <a16:creationId xmlns:a16="http://schemas.microsoft.com/office/drawing/2014/main" id="{426C7DA0-74EB-409B-A350-8399CE8656AE}"/>
                </a:ext>
              </a:extLst>
            </p:cNvPr>
            <p:cNvSpPr txBox="1">
              <a:spLocks noChangeArrowheads="1"/>
            </p:cNvSpPr>
            <p:nvPr/>
          </p:nvSpPr>
          <p:spPr bwMode="auto">
            <a:xfrm>
              <a:off x="222822" y="3282871"/>
              <a:ext cx="4116540" cy="203132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C8"/>
                  </a:solidFill>
                  <a:effectLst/>
                  <a:uLnTx/>
                  <a:uFillTx/>
                  <a:latin typeface="Calibri" panose="020F0502020204030204"/>
                  <a:ea typeface="+mn-ea"/>
                  <a:cs typeface="+mn-cs"/>
                </a:rPr>
                <a:t>Minor</a:t>
              </a:r>
              <a:endParaRPr lang="en-US" dirty="0">
                <a:solidFill>
                  <a:srgbClr val="0095C8"/>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rPr>
                <a:t>E/M day of surgery included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srgbClr val="0095C8"/>
                  </a:solidFill>
                  <a:latin typeface="Calibri" panose="020F0502020204030204"/>
                </a:rPr>
                <a:t>(use modifier -25?)</a:t>
              </a:r>
              <a:endParaRPr kumimoji="0" lang="en-US" sz="1800" b="0" i="1" u="none" strike="noStrike" kern="1200" cap="none" spc="0" normalizeH="0" baseline="0" noProof="0" dirty="0">
                <a:ln>
                  <a:noFill/>
                </a:ln>
                <a:solidFill>
                  <a:srgbClr val="0095C8"/>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C8"/>
                  </a:solidFill>
                  <a:effectLst/>
                  <a:uLnTx/>
                  <a:uFillTx/>
                  <a:latin typeface="Calibri" panose="020F0502020204030204"/>
                  <a:ea typeface="+mn-ea"/>
                  <a:cs typeface="+mn-cs"/>
                </a:rPr>
                <a:t>Major</a:t>
              </a:r>
              <a:endParaRPr lang="en-US" dirty="0">
                <a:solidFill>
                  <a:srgbClr val="0095C8"/>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rPr>
                <a:t>E/M day of and day before surgery is included </a:t>
              </a:r>
              <a:r>
                <a:rPr kumimoji="0" lang="en-US" sz="1800" b="0" i="1" u="none" strike="noStrike" kern="1200" cap="none" spc="0" normalizeH="0" baseline="0" noProof="0" dirty="0">
                  <a:ln>
                    <a:noFill/>
                  </a:ln>
                  <a:solidFill>
                    <a:srgbClr val="0095C8"/>
                  </a:solidFill>
                  <a:effectLst/>
                  <a:uLnTx/>
                  <a:uFillTx/>
                  <a:latin typeface="Calibri" panose="020F0502020204030204"/>
                  <a:ea typeface="+mn-ea"/>
                  <a:cs typeface="+mn-cs"/>
                </a:rPr>
                <a:t>(use modifier -57?)</a:t>
              </a:r>
            </a:p>
          </p:txBody>
        </p:sp>
        <p:sp>
          <p:nvSpPr>
            <p:cNvPr id="16" name="Text Box 13">
              <a:extLst>
                <a:ext uri="{FF2B5EF4-FFF2-40B4-BE49-F238E27FC236}">
                  <a16:creationId xmlns:a16="http://schemas.microsoft.com/office/drawing/2014/main" id="{3B2CEC48-5C0D-4DCB-B3F3-CA65F20B614C}"/>
                </a:ext>
              </a:extLst>
            </p:cNvPr>
            <p:cNvSpPr txBox="1">
              <a:spLocks noChangeArrowheads="1"/>
            </p:cNvSpPr>
            <p:nvPr/>
          </p:nvSpPr>
          <p:spPr bwMode="auto">
            <a:xfrm>
              <a:off x="7419495" y="3442741"/>
              <a:ext cx="4820529" cy="230832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C8"/>
                  </a:solidFill>
                  <a:effectLst/>
                  <a:uLnTx/>
                  <a:uFillTx/>
                  <a:latin typeface="Calibri" panose="020F0502020204030204"/>
                  <a:ea typeface="+mn-ea"/>
                  <a:cs typeface="+mn-cs"/>
                </a:rPr>
                <a:t>Minor</a:t>
              </a:r>
              <a:r>
                <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rPr>
                <a:t>Adds either 0 or 10 days of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95C8"/>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C8"/>
                  </a:solidFill>
                  <a:effectLst/>
                  <a:uLnTx/>
                  <a:uFillTx/>
                  <a:latin typeface="Calibri" panose="020F0502020204030204"/>
                  <a:ea typeface="+mn-ea"/>
                  <a:cs typeface="+mn-cs"/>
                </a:rPr>
                <a:t>Major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rPr>
                <a:t>Adds 90 days of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95C8"/>
                </a:solidFill>
                <a:latin typeface="Calibri" panose="020F0502020204030204"/>
              </a:endParaRPr>
            </a:p>
            <a:p>
              <a:pPr lvl="0" defTabSz="914400">
                <a:defRPr/>
              </a:pPr>
              <a:r>
                <a:rPr lang="en-US" i="1" dirty="0">
                  <a:solidFill>
                    <a:srgbClr val="0095C8"/>
                  </a:solidFill>
                  <a:latin typeface="Calibri" panose="020F0502020204030204"/>
                </a:rPr>
                <a:t>(Use modifiers -24 or -79 for unrelated services?)</a:t>
              </a:r>
              <a:endPar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5C8"/>
                  </a:solidFill>
                  <a:effectLst/>
                  <a:uLnTx/>
                  <a:uFillTx/>
                  <a:latin typeface="Calibri" panose="020F0502020204030204"/>
                  <a:ea typeface="+mn-ea"/>
                  <a:cs typeface="+mn-cs"/>
                </a:rPr>
                <a:t>	</a:t>
              </a:r>
            </a:p>
          </p:txBody>
        </p:sp>
        <p:sp>
          <p:nvSpPr>
            <p:cNvPr id="18" name="TextBox 17">
              <a:extLst>
                <a:ext uri="{FF2B5EF4-FFF2-40B4-BE49-F238E27FC236}">
                  <a16:creationId xmlns:a16="http://schemas.microsoft.com/office/drawing/2014/main" id="{22D7AE96-059B-4584-B51C-1EC9299330CF}"/>
                </a:ext>
              </a:extLst>
            </p:cNvPr>
            <p:cNvSpPr txBox="1"/>
            <p:nvPr/>
          </p:nvSpPr>
          <p:spPr>
            <a:xfrm>
              <a:off x="1294674" y="2761103"/>
              <a:ext cx="5145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95C8"/>
                  </a:solidFill>
                  <a:effectLst/>
                  <a:uLnTx/>
                  <a:uFillTx/>
                  <a:latin typeface="Calibri" panose="020F0502020204030204"/>
                  <a:ea typeface="+mn-ea"/>
                  <a:cs typeface="+mn-cs"/>
                </a:rPr>
                <a:t>$</a:t>
              </a:r>
              <a:endParaRPr kumimoji="0" lang="en-US" sz="1800" i="0" u="none" strike="noStrike" kern="1200" cap="none" spc="0" normalizeH="0" baseline="0" noProof="0" dirty="0">
                <a:ln>
                  <a:noFill/>
                </a:ln>
                <a:solidFill>
                  <a:srgbClr val="0095C8"/>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11699B7-7A0B-4667-8C19-36E7F683AF7B}"/>
                </a:ext>
              </a:extLst>
            </p:cNvPr>
            <p:cNvSpPr txBox="1"/>
            <p:nvPr/>
          </p:nvSpPr>
          <p:spPr>
            <a:xfrm>
              <a:off x="10027134" y="2630089"/>
              <a:ext cx="5145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95C8"/>
                  </a:solidFill>
                  <a:effectLst/>
                  <a:uLnTx/>
                  <a:uFillTx/>
                  <a:latin typeface="Calibri" panose="020F0502020204030204"/>
                  <a:ea typeface="+mn-ea"/>
                  <a:cs typeface="+mn-cs"/>
                </a:rPr>
                <a:t>$</a:t>
              </a:r>
              <a:endParaRPr kumimoji="0" lang="en-US" sz="1800" i="0" u="none" strike="noStrike" kern="1200" cap="none" spc="0" normalizeH="0" baseline="0" noProof="0" dirty="0">
                <a:ln>
                  <a:noFill/>
                </a:ln>
                <a:solidFill>
                  <a:srgbClr val="0095C8"/>
                </a:solidFill>
                <a:effectLst/>
                <a:uLnTx/>
                <a:uFillTx/>
                <a:latin typeface="Calibri" panose="020F0502020204030204"/>
                <a:ea typeface="+mn-ea"/>
                <a:cs typeface="+mn-cs"/>
              </a:endParaRPr>
            </a:p>
          </p:txBody>
        </p:sp>
        <p:pic>
          <p:nvPicPr>
            <p:cNvPr id="20" name="Picture 2" descr="Image result for surgery icon">
              <a:extLst>
                <a:ext uri="{FF2B5EF4-FFF2-40B4-BE49-F238E27FC236}">
                  <a16:creationId xmlns:a16="http://schemas.microsoft.com/office/drawing/2014/main" id="{89C3922D-2762-40D0-B27B-BEB46A339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35"/>
            <a:stretch/>
          </p:blipFill>
          <p:spPr bwMode="auto">
            <a:xfrm>
              <a:off x="4936431" y="3337610"/>
              <a:ext cx="2133600" cy="225575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C8D0E21-3ED7-4AE8-8E91-6541BFBC5027}"/>
                </a:ext>
              </a:extLst>
            </p:cNvPr>
            <p:cNvSpPr txBox="1"/>
            <p:nvPr/>
          </p:nvSpPr>
          <p:spPr>
            <a:xfrm>
              <a:off x="5745949" y="2673757"/>
              <a:ext cx="5145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95C8"/>
                  </a:solidFill>
                  <a:effectLst/>
                  <a:uLnTx/>
                  <a:uFillTx/>
                  <a:latin typeface="Calibri" panose="020F0502020204030204"/>
                  <a:ea typeface="+mn-ea"/>
                  <a:cs typeface="+mn-cs"/>
                </a:rPr>
                <a:t>$</a:t>
              </a:r>
              <a:endParaRPr kumimoji="0" lang="en-US" sz="1800" i="0" u="none" strike="noStrike" kern="1200" cap="none" spc="0" normalizeH="0" baseline="0" noProof="0" dirty="0">
                <a:ln>
                  <a:noFill/>
                </a:ln>
                <a:solidFill>
                  <a:srgbClr val="0095C8"/>
                </a:solidFill>
                <a:effectLst/>
                <a:uLnTx/>
                <a:uFillTx/>
                <a:latin typeface="Calibri" panose="020F0502020204030204"/>
                <a:ea typeface="+mn-ea"/>
                <a:cs typeface="+mn-cs"/>
              </a:endParaRPr>
            </a:p>
          </p:txBody>
        </p:sp>
      </p:grpSp>
      <p:sp>
        <p:nvSpPr>
          <p:cNvPr id="29" name="Title 1">
            <a:extLst>
              <a:ext uri="{FF2B5EF4-FFF2-40B4-BE49-F238E27FC236}">
                <a16:creationId xmlns:a16="http://schemas.microsoft.com/office/drawing/2014/main" id="{7002AFBA-5241-4731-AFB1-ADC33DE1613E}"/>
              </a:ext>
            </a:extLst>
          </p:cNvPr>
          <p:cNvSpPr txBox="1">
            <a:spLocks/>
          </p:cNvSpPr>
          <p:nvPr/>
        </p:nvSpPr>
        <p:spPr>
          <a:xfrm>
            <a:off x="1282589" y="124594"/>
            <a:ext cx="10632566" cy="143188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300" normalizeH="0" baseline="0" noProof="0" dirty="0">
                <a:ln>
                  <a:noFill/>
                </a:ln>
                <a:solidFill>
                  <a:srgbClr val="0095C8"/>
                </a:solidFill>
                <a:effectLst/>
                <a:uLnTx/>
                <a:uFillTx/>
                <a:ea typeface="+mj-ea"/>
                <a:cs typeface="+mj-cs"/>
              </a:rPr>
              <a:t>CMS’ Surgical Package definition to</a:t>
            </a:r>
            <a:r>
              <a:rPr lang="en-US" sz="3300" b="1" spc="300" noProof="0" dirty="0">
                <a:solidFill>
                  <a:srgbClr val="0095C8"/>
                </a:solidFill>
              </a:rPr>
              <a:t> </a:t>
            </a:r>
            <a:r>
              <a:rPr kumimoji="0" lang="en-US" sz="3300" b="1" i="0" u="none" strike="noStrike" kern="1200" cap="none" spc="300" normalizeH="0" baseline="0" noProof="0" dirty="0">
                <a:ln>
                  <a:noFill/>
                </a:ln>
                <a:solidFill>
                  <a:srgbClr val="0095C8"/>
                </a:solidFill>
                <a:effectLst/>
                <a:uLnTx/>
                <a:uFillTx/>
                <a:ea typeface="+mj-ea"/>
                <a:cs typeface="+mj-cs"/>
              </a:rPr>
              <a:t>use </a:t>
            </a:r>
            <a:r>
              <a:rPr kumimoji="0" lang="en-US" sz="3300" b="1" i="0" u="none" strike="noStrike" kern="1200" cap="none" spc="300" normalizeH="0" baseline="0" noProof="0" dirty="0">
                <a:ln>
                  <a:noFill/>
                </a:ln>
                <a:solidFill>
                  <a:schemeClr val="accent1"/>
                </a:solidFill>
                <a:effectLst/>
                <a:uLnTx/>
                <a:uFillTx/>
                <a:ea typeface="+mj-ea"/>
                <a:cs typeface="+mj-cs"/>
              </a:rPr>
              <a:t>for a Medicare patient if the procedure is performed outside of your RHC/FQHC</a:t>
            </a:r>
            <a:endParaRPr kumimoji="0" lang="en-US" sz="2400" b="1" i="0" u="none" strike="noStrike" kern="1200" cap="none" spc="300" normalizeH="0" baseline="0" noProof="0" dirty="0">
              <a:ln>
                <a:noFill/>
              </a:ln>
              <a:solidFill>
                <a:schemeClr val="accent1"/>
              </a:solidFill>
              <a:effectLst/>
              <a:uLnTx/>
              <a:uFillTx/>
              <a:ea typeface="+mj-ea"/>
              <a:cs typeface="+mj-cs"/>
            </a:endParaRPr>
          </a:p>
        </p:txBody>
      </p:sp>
      <p:cxnSp>
        <p:nvCxnSpPr>
          <p:cNvPr id="6" name="Straight Arrow Connector 5">
            <a:extLst>
              <a:ext uri="{FF2B5EF4-FFF2-40B4-BE49-F238E27FC236}">
                <a16:creationId xmlns:a16="http://schemas.microsoft.com/office/drawing/2014/main" id="{723372EC-6BD1-DC28-6E3F-2956A7766125}"/>
              </a:ext>
            </a:extLst>
          </p:cNvPr>
          <p:cNvCxnSpPr>
            <a:cxnSpLocks/>
          </p:cNvCxnSpPr>
          <p:nvPr/>
        </p:nvCxnSpPr>
        <p:spPr>
          <a:xfrm flipV="1">
            <a:off x="1907113" y="3224644"/>
            <a:ext cx="3347601" cy="602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112741-C71E-760D-9A24-B920683CA835}"/>
              </a:ext>
            </a:extLst>
          </p:cNvPr>
          <p:cNvCxnSpPr>
            <a:cxnSpLocks/>
          </p:cNvCxnSpPr>
          <p:nvPr/>
        </p:nvCxnSpPr>
        <p:spPr>
          <a:xfrm flipV="1">
            <a:off x="6282642" y="3195329"/>
            <a:ext cx="3347601" cy="602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B9F1175-6E38-1594-89F8-7BB2EFD30319}"/>
              </a:ext>
            </a:extLst>
          </p:cNvPr>
          <p:cNvSpPr txBox="1"/>
          <p:nvPr/>
        </p:nvSpPr>
        <p:spPr>
          <a:xfrm>
            <a:off x="-248143" y="5809208"/>
            <a:ext cx="11724378" cy="1323439"/>
          </a:xfrm>
          <a:prstGeom prst="rect">
            <a:avLst/>
          </a:prstGeom>
          <a:noFill/>
          <a:ln>
            <a:noFill/>
          </a:ln>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4C8C2B"/>
                </a:solidFill>
                <a:effectLst/>
                <a:uLnTx/>
                <a:uFillTx/>
                <a:latin typeface="Calibri" panose="020F0502020204030204"/>
              </a:rPr>
              <a:t>BE CAREFUL!</a:t>
            </a:r>
            <a:r>
              <a:rPr kumimoji="0" lang="en-US" sz="2000" b="1" i="0" u="none" strike="noStrike" kern="1200" cap="none" spc="0" normalizeH="0" noProof="0" dirty="0">
                <a:ln>
                  <a:noFill/>
                </a:ln>
                <a:solidFill>
                  <a:srgbClr val="4C8C2B"/>
                </a:solidFill>
                <a:effectLst/>
                <a:uLnTx/>
                <a:uFillTx/>
                <a:latin typeface="Calibri" panose="020F0502020204030204"/>
              </a:rPr>
              <a:t> </a:t>
            </a:r>
            <a:r>
              <a:rPr kumimoji="0" lang="en-US" sz="2000" i="0" u="none" strike="noStrike" kern="1200" cap="none" spc="0" normalizeH="0" baseline="0" noProof="0" dirty="0">
                <a:ln>
                  <a:noFill/>
                </a:ln>
                <a:solidFill>
                  <a:srgbClr val="4C8C2B"/>
                </a:solidFill>
                <a:effectLst/>
                <a:uLnTx/>
                <a:uFillTx/>
                <a:latin typeface="Calibri" panose="020F0502020204030204"/>
              </a:rPr>
              <a:t>1 day of pre-op</a:t>
            </a:r>
            <a:r>
              <a:rPr lang="en-US" sz="2000" dirty="0">
                <a:solidFill>
                  <a:srgbClr val="4C8C2B"/>
                </a:solidFill>
                <a:latin typeface="Calibri" panose="020F0502020204030204"/>
              </a:rPr>
              <a:t> </a:t>
            </a:r>
            <a:r>
              <a:rPr kumimoji="0" lang="en-US" sz="2000" i="0" strike="noStrike" kern="1200" cap="none" spc="0" normalizeH="0" baseline="0" noProof="0" dirty="0">
                <a:ln>
                  <a:noFill/>
                </a:ln>
                <a:solidFill>
                  <a:srgbClr val="4C8C2B"/>
                </a:solidFill>
                <a:effectLst/>
                <a:uLnTx/>
                <a:uFillTx/>
                <a:latin typeface="Calibri" panose="020F0502020204030204"/>
              </a:rPr>
              <a:t>+ the day of the procedure + 90 days of post-op</a:t>
            </a:r>
            <a:r>
              <a:rPr lang="en-US" sz="2000" dirty="0">
                <a:solidFill>
                  <a:srgbClr val="4C8C2B"/>
                </a:solidFill>
                <a:latin typeface="Calibri" panose="020F0502020204030204"/>
              </a:rPr>
              <a:t> </a:t>
            </a:r>
          </a:p>
          <a:p>
            <a:pPr marR="0" lvl="0" algn="ctr"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dirty="0">
                <a:ln>
                  <a:noFill/>
                </a:ln>
                <a:solidFill>
                  <a:srgbClr val="4C8C2B"/>
                </a:solidFill>
                <a:effectLst/>
                <a:uLnTx/>
                <a:uFillTx/>
                <a:latin typeface="Calibri" panose="020F0502020204030204"/>
              </a:rPr>
              <a:t>= </a:t>
            </a:r>
            <a:r>
              <a:rPr kumimoji="0" lang="en-US" sz="2000" b="1" i="0" u="none" strike="noStrike" kern="1200" cap="none" spc="0" normalizeH="0" baseline="0" noProof="0" dirty="0">
                <a:ln>
                  <a:noFill/>
                </a:ln>
                <a:solidFill>
                  <a:srgbClr val="4C8C2B"/>
                </a:solidFill>
                <a:effectLst/>
                <a:uLnTx/>
                <a:uFillTx/>
                <a:latin typeface="Calibri" panose="020F0502020204030204"/>
              </a:rPr>
              <a:t>92 TOTAL global days</a:t>
            </a:r>
          </a:p>
          <a:p>
            <a:pPr marR="0" lvl="0" algn="ctr" defTabSz="914400" rtl="0" eaLnBrk="1" fontAlgn="auto" latinLnBrk="0" hangingPunct="1">
              <a:lnSpc>
                <a:spcPct val="100000"/>
              </a:lnSpc>
              <a:spcBef>
                <a:spcPts val="0"/>
              </a:spcBef>
              <a:spcAft>
                <a:spcPts val="0"/>
              </a:spcAft>
              <a:buClrTx/>
              <a:buSzTx/>
              <a:tabLst/>
              <a:defRPr/>
            </a:pPr>
            <a:r>
              <a:rPr lang="en-US" sz="2000" b="1" dirty="0">
                <a:solidFill>
                  <a:srgbClr val="4C8C2B"/>
                </a:solidFill>
                <a:latin typeface="Calibri" panose="020F0502020204030204"/>
              </a:rPr>
              <a:t>ALSO!  If a code in RBRVS shows as having “XXX” global days – there is NO surgical package!</a:t>
            </a:r>
            <a:endParaRPr kumimoji="0" lang="en-US" sz="2000" b="1" i="0" u="none" strike="noStrike" kern="1200" cap="none" spc="0" normalizeH="0" baseline="0" noProof="0" dirty="0">
              <a:ln>
                <a:noFill/>
              </a:ln>
              <a:solidFill>
                <a:srgbClr val="4C8C2B"/>
              </a:solidFill>
              <a:effectLst/>
              <a:uLnTx/>
              <a:uFillTx/>
              <a:latin typeface="Calibri" panose="020F0502020204030204"/>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i="0" u="none" strike="noStrike" kern="1200" cap="none" spc="0" normalizeH="0" baseline="0" noProof="0" dirty="0">
              <a:ln>
                <a:noFill/>
              </a:ln>
              <a:solidFill>
                <a:srgbClr val="4C8C2B"/>
              </a:solidFill>
              <a:effectLst/>
              <a:uLnTx/>
              <a:uFillTx/>
              <a:latin typeface="Calibri" panose="020F0502020204030204"/>
            </a:endParaRPr>
          </a:p>
        </p:txBody>
      </p:sp>
    </p:spTree>
    <p:extLst>
      <p:ext uri="{BB962C8B-B14F-4D97-AF65-F5344CB8AC3E}">
        <p14:creationId xmlns:p14="http://schemas.microsoft.com/office/powerpoint/2010/main" val="389916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0FB8-727A-1FDE-0F54-99CB10E061A0}"/>
              </a:ext>
            </a:extLst>
          </p:cNvPr>
          <p:cNvSpPr>
            <a:spLocks noGrp="1"/>
          </p:cNvSpPr>
          <p:nvPr>
            <p:ph type="title"/>
          </p:nvPr>
        </p:nvSpPr>
        <p:spPr>
          <a:xfrm>
            <a:off x="1282590" y="182196"/>
            <a:ext cx="5752912" cy="829023"/>
          </a:xfrm>
        </p:spPr>
        <p:txBody>
          <a:bodyPr/>
          <a:lstStyle/>
          <a:p>
            <a:r>
              <a:rPr kumimoji="0" lang="en-US" sz="3600" b="1" i="0" u="none" strike="noStrike" kern="1200" cap="none" spc="300" normalizeH="0" baseline="0" noProof="0" dirty="0">
                <a:ln>
                  <a:noFill/>
                </a:ln>
                <a:effectLst/>
                <a:uLnTx/>
                <a:uFillTx/>
                <a:ea typeface="+mn-ea"/>
                <a:cs typeface="Poppins Light" panose="00000400000000000000" pitchFamily="2" charset="0"/>
              </a:rPr>
              <a:t>Goals for Each Note</a:t>
            </a:r>
            <a:endParaRPr lang="en-US" dirty="0"/>
          </a:p>
        </p:txBody>
      </p:sp>
      <p:sp>
        <p:nvSpPr>
          <p:cNvPr id="38" name="Teardrop 37">
            <a:extLst>
              <a:ext uri="{FF2B5EF4-FFF2-40B4-BE49-F238E27FC236}">
                <a16:creationId xmlns:a16="http://schemas.microsoft.com/office/drawing/2014/main" id="{D6055029-F2BB-D419-9A6A-C3841BDFC499}"/>
              </a:ext>
            </a:extLst>
          </p:cNvPr>
          <p:cNvSpPr/>
          <p:nvPr/>
        </p:nvSpPr>
        <p:spPr>
          <a:xfrm rot="2700000">
            <a:off x="8928930" y="2044368"/>
            <a:ext cx="2047164" cy="2047164"/>
          </a:xfrm>
          <a:prstGeom prst="teardrop">
            <a:avLst/>
          </a:prstGeom>
          <a:solidFill>
            <a:srgbClr val="7CCA62">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Teardrop 38">
            <a:extLst>
              <a:ext uri="{FF2B5EF4-FFF2-40B4-BE49-F238E27FC236}">
                <a16:creationId xmlns:a16="http://schemas.microsoft.com/office/drawing/2014/main" id="{EC5946F6-46F4-BF42-ECF6-2500CA9B89D9}"/>
              </a:ext>
            </a:extLst>
          </p:cNvPr>
          <p:cNvSpPr/>
          <p:nvPr/>
        </p:nvSpPr>
        <p:spPr>
          <a:xfrm rot="2700000">
            <a:off x="6958534" y="2044372"/>
            <a:ext cx="2047164" cy="2047164"/>
          </a:xfrm>
          <a:prstGeom prst="teardrop">
            <a:avLst/>
          </a:prstGeom>
          <a:solidFill>
            <a:srgbClr val="10CF9B">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Teardrop 39">
            <a:extLst>
              <a:ext uri="{FF2B5EF4-FFF2-40B4-BE49-F238E27FC236}">
                <a16:creationId xmlns:a16="http://schemas.microsoft.com/office/drawing/2014/main" id="{4D012F7C-AADF-13A4-2F82-D7F6EA3D46E5}"/>
              </a:ext>
            </a:extLst>
          </p:cNvPr>
          <p:cNvSpPr/>
          <p:nvPr/>
        </p:nvSpPr>
        <p:spPr>
          <a:xfrm rot="2700000">
            <a:off x="5004629" y="2044377"/>
            <a:ext cx="2047164" cy="2047164"/>
          </a:xfrm>
          <a:prstGeom prst="teardrop">
            <a:avLst/>
          </a:prstGeom>
          <a:solidFill>
            <a:srgbClr val="0BD0D9">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Teardrop 40">
            <a:extLst>
              <a:ext uri="{FF2B5EF4-FFF2-40B4-BE49-F238E27FC236}">
                <a16:creationId xmlns:a16="http://schemas.microsoft.com/office/drawing/2014/main" id="{7BC3D221-AE14-B390-1BD1-DB0A9E785511}"/>
              </a:ext>
            </a:extLst>
          </p:cNvPr>
          <p:cNvSpPr/>
          <p:nvPr/>
        </p:nvSpPr>
        <p:spPr>
          <a:xfrm rot="2700000">
            <a:off x="3080533" y="2044372"/>
            <a:ext cx="2047164" cy="2047164"/>
          </a:xfrm>
          <a:prstGeom prst="teardrop">
            <a:avLst/>
          </a:prstGeom>
          <a:solidFill>
            <a:srgbClr val="009DD9">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Teardrop 41">
            <a:extLst>
              <a:ext uri="{FF2B5EF4-FFF2-40B4-BE49-F238E27FC236}">
                <a16:creationId xmlns:a16="http://schemas.microsoft.com/office/drawing/2014/main" id="{AE657743-2A42-3C41-2B8A-3D2750F44D61}"/>
              </a:ext>
            </a:extLst>
          </p:cNvPr>
          <p:cNvSpPr/>
          <p:nvPr/>
        </p:nvSpPr>
        <p:spPr>
          <a:xfrm rot="2700000">
            <a:off x="1126628" y="2044377"/>
            <a:ext cx="2047164" cy="2047164"/>
          </a:xfrm>
          <a:prstGeom prst="teardrop">
            <a:avLst/>
          </a:prstGeom>
          <a:solidFill>
            <a:srgbClr val="0F6FC6">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C53272A0-BA0B-E29F-FFC8-ADC53E8C7C7E}"/>
              </a:ext>
            </a:extLst>
          </p:cNvPr>
          <p:cNvSpPr/>
          <p:nvPr/>
        </p:nvSpPr>
        <p:spPr>
          <a:xfrm>
            <a:off x="3372153" y="2821829"/>
            <a:ext cx="1463924" cy="437043"/>
          </a:xfrm>
          <a:prstGeom prst="rect">
            <a:avLst/>
          </a:prstGeom>
        </p:spPr>
        <p:txBody>
          <a:bodyPr wrap="square" anchor="ctr">
            <a:spAutoFit/>
          </a:bodyPr>
          <a:lstStyle/>
          <a:p>
            <a:pPr algn="ctr" defTabSz="914400">
              <a:lnSpc>
                <a:spcPct val="120000"/>
              </a:lnSpc>
              <a:defRPr/>
            </a:pPr>
            <a:r>
              <a:rPr lang="en-US" sz="2000" b="1" dirty="0">
                <a:solidFill>
                  <a:prstClr val="white"/>
                </a:solidFill>
                <a:latin typeface="Calibri Light" panose="020F0302020204030204"/>
                <a:cs typeface="Segoe UI Light" panose="020B0502040204020203" pitchFamily="34" charset="0"/>
              </a:rPr>
              <a:t>Complete</a:t>
            </a:r>
            <a:endParaRPr lang="en-US" sz="2400" b="1" dirty="0">
              <a:solidFill>
                <a:prstClr val="white"/>
              </a:solidFill>
              <a:latin typeface="Calibri Light" panose="020F0302020204030204"/>
              <a:cs typeface="Segoe UI Light" panose="020B0502040204020203" pitchFamily="34" charset="0"/>
            </a:endParaRPr>
          </a:p>
        </p:txBody>
      </p:sp>
      <p:sp>
        <p:nvSpPr>
          <p:cNvPr id="44" name="Rectangle 43">
            <a:extLst>
              <a:ext uri="{FF2B5EF4-FFF2-40B4-BE49-F238E27FC236}">
                <a16:creationId xmlns:a16="http://schemas.microsoft.com/office/drawing/2014/main" id="{5A8D987D-E609-7E9C-86A7-FAD48C31EC6A}"/>
              </a:ext>
            </a:extLst>
          </p:cNvPr>
          <p:cNvSpPr/>
          <p:nvPr/>
        </p:nvSpPr>
        <p:spPr>
          <a:xfrm>
            <a:off x="9220550" y="2821829"/>
            <a:ext cx="1463924" cy="437043"/>
          </a:xfrm>
          <a:prstGeom prst="rect">
            <a:avLst/>
          </a:prstGeom>
        </p:spPr>
        <p:txBody>
          <a:bodyPr wrap="square" anchor="ctr">
            <a:spAutoFit/>
          </a:bodyPr>
          <a:lstStyle/>
          <a:p>
            <a:pPr algn="ctr" defTabSz="914400">
              <a:lnSpc>
                <a:spcPct val="120000"/>
              </a:lnSpc>
              <a:defRPr/>
            </a:pPr>
            <a:r>
              <a:rPr lang="en-US" sz="2000" b="1" dirty="0">
                <a:solidFill>
                  <a:prstClr val="white"/>
                </a:solidFill>
                <a:latin typeface="Calibri Light" panose="020F0302020204030204"/>
                <a:cs typeface="Segoe UI Light" panose="020B0502040204020203" pitchFamily="34" charset="0"/>
              </a:rPr>
              <a:t>Timed</a:t>
            </a:r>
            <a:endParaRPr lang="en-US" sz="2400" b="1" dirty="0">
              <a:solidFill>
                <a:prstClr val="white"/>
              </a:solidFill>
              <a:latin typeface="Calibri Light" panose="020F0302020204030204"/>
              <a:cs typeface="Segoe UI Light" panose="020B0502040204020203" pitchFamily="34" charset="0"/>
            </a:endParaRPr>
          </a:p>
        </p:txBody>
      </p:sp>
      <p:sp>
        <p:nvSpPr>
          <p:cNvPr id="45" name="Rectangle 44">
            <a:extLst>
              <a:ext uri="{FF2B5EF4-FFF2-40B4-BE49-F238E27FC236}">
                <a16:creationId xmlns:a16="http://schemas.microsoft.com/office/drawing/2014/main" id="{DA81BCC5-33FC-FBAC-061B-EF59F9126E2F}"/>
              </a:ext>
            </a:extLst>
          </p:cNvPr>
          <p:cNvSpPr/>
          <p:nvPr/>
        </p:nvSpPr>
        <p:spPr>
          <a:xfrm>
            <a:off x="7250154" y="2821829"/>
            <a:ext cx="1463924" cy="437043"/>
          </a:xfrm>
          <a:prstGeom prst="rect">
            <a:avLst/>
          </a:prstGeom>
        </p:spPr>
        <p:txBody>
          <a:bodyPr wrap="square" anchor="ctr">
            <a:spAutoFit/>
          </a:bodyPr>
          <a:lstStyle/>
          <a:p>
            <a:pPr algn="ctr" defTabSz="914400">
              <a:lnSpc>
                <a:spcPct val="120000"/>
              </a:lnSpc>
              <a:defRPr/>
            </a:pPr>
            <a:r>
              <a:rPr lang="en-US" sz="2000" b="1" dirty="0">
                <a:solidFill>
                  <a:prstClr val="white"/>
                </a:solidFill>
                <a:latin typeface="Calibri Light" panose="020F0302020204030204"/>
                <a:cs typeface="Segoe UI Light" panose="020B0502040204020203" pitchFamily="34" charset="0"/>
              </a:rPr>
              <a:t>Dated</a:t>
            </a:r>
            <a:endParaRPr lang="en-US" sz="2400" b="1" dirty="0">
              <a:solidFill>
                <a:prstClr val="white"/>
              </a:solidFill>
              <a:latin typeface="Calibri Light" panose="020F0302020204030204"/>
              <a:cs typeface="Segoe UI Light" panose="020B0502040204020203" pitchFamily="34" charset="0"/>
            </a:endParaRPr>
          </a:p>
        </p:txBody>
      </p:sp>
      <p:sp>
        <p:nvSpPr>
          <p:cNvPr id="46" name="Rectangle 45">
            <a:extLst>
              <a:ext uri="{FF2B5EF4-FFF2-40B4-BE49-F238E27FC236}">
                <a16:creationId xmlns:a16="http://schemas.microsoft.com/office/drawing/2014/main" id="{1D2130F1-D364-ED82-215A-8EAB70AF0B20}"/>
              </a:ext>
            </a:extLst>
          </p:cNvPr>
          <p:cNvSpPr/>
          <p:nvPr/>
        </p:nvSpPr>
        <p:spPr>
          <a:xfrm>
            <a:off x="5296249" y="2856327"/>
            <a:ext cx="1463924" cy="368049"/>
          </a:xfrm>
          <a:prstGeom prst="rect">
            <a:avLst/>
          </a:prstGeom>
        </p:spPr>
        <p:txBody>
          <a:bodyPr wrap="square" anchor="ctr">
            <a:spAutoFit/>
          </a:bodyPr>
          <a:lstStyle/>
          <a:p>
            <a:pPr algn="ctr" defTabSz="914400">
              <a:lnSpc>
                <a:spcPct val="120000"/>
              </a:lnSpc>
              <a:defRPr/>
            </a:pPr>
            <a:r>
              <a:rPr lang="en-US" sz="1600" b="1" dirty="0">
                <a:solidFill>
                  <a:prstClr val="white"/>
                </a:solidFill>
                <a:latin typeface="Calibri Light" panose="020F0302020204030204"/>
                <a:cs typeface="Segoe UI Light" panose="020B0502040204020203" pitchFamily="34" charset="0"/>
              </a:rPr>
              <a:t>Authenticated</a:t>
            </a:r>
          </a:p>
        </p:txBody>
      </p:sp>
      <p:sp>
        <p:nvSpPr>
          <p:cNvPr id="47" name="Rectangle 46">
            <a:extLst>
              <a:ext uri="{FF2B5EF4-FFF2-40B4-BE49-F238E27FC236}">
                <a16:creationId xmlns:a16="http://schemas.microsoft.com/office/drawing/2014/main" id="{BDD35291-0A2E-CACA-9423-02F6AB49A463}"/>
              </a:ext>
            </a:extLst>
          </p:cNvPr>
          <p:cNvSpPr/>
          <p:nvPr/>
        </p:nvSpPr>
        <p:spPr>
          <a:xfrm>
            <a:off x="1418248" y="2821829"/>
            <a:ext cx="1463924" cy="437043"/>
          </a:xfrm>
          <a:prstGeom prst="rect">
            <a:avLst/>
          </a:prstGeom>
        </p:spPr>
        <p:txBody>
          <a:bodyPr wrap="square" anchor="ctr">
            <a:spAutoFit/>
          </a:bodyPr>
          <a:lstStyle/>
          <a:p>
            <a:pPr algn="ctr" defTabSz="914400">
              <a:lnSpc>
                <a:spcPct val="120000"/>
              </a:lnSpc>
              <a:defRPr/>
            </a:pPr>
            <a:r>
              <a:rPr lang="en-US" sz="2000" b="1" dirty="0">
                <a:solidFill>
                  <a:prstClr val="white"/>
                </a:solidFill>
                <a:latin typeface="Calibri Light" panose="020F0302020204030204"/>
                <a:cs typeface="Segoe UI Light" panose="020B0502040204020203" pitchFamily="34" charset="0"/>
              </a:rPr>
              <a:t>Legible</a:t>
            </a:r>
            <a:endParaRPr lang="en-US" sz="2400" b="1" dirty="0">
              <a:solidFill>
                <a:prstClr val="white"/>
              </a:solidFill>
              <a:latin typeface="Calibri Light" panose="020F0302020204030204"/>
              <a:cs typeface="Segoe UI Light" panose="020B0502040204020203" pitchFamily="34" charset="0"/>
            </a:endParaRPr>
          </a:p>
        </p:txBody>
      </p:sp>
      <p:grpSp>
        <p:nvGrpSpPr>
          <p:cNvPr id="69" name="Group 68">
            <a:extLst>
              <a:ext uri="{FF2B5EF4-FFF2-40B4-BE49-F238E27FC236}">
                <a16:creationId xmlns:a16="http://schemas.microsoft.com/office/drawing/2014/main" id="{84490009-9A22-0320-51AA-3EA8B848F6A0}"/>
              </a:ext>
            </a:extLst>
          </p:cNvPr>
          <p:cNvGrpSpPr/>
          <p:nvPr/>
        </p:nvGrpSpPr>
        <p:grpSpPr>
          <a:xfrm>
            <a:off x="5804346" y="4315817"/>
            <a:ext cx="494030" cy="99060"/>
            <a:chOff x="6949440" y="5232033"/>
            <a:chExt cx="494030" cy="99060"/>
          </a:xfrm>
          <a:noFill/>
        </p:grpSpPr>
        <p:sp>
          <p:nvSpPr>
            <p:cNvPr id="70" name="Oval 69">
              <a:extLst>
                <a:ext uri="{FF2B5EF4-FFF2-40B4-BE49-F238E27FC236}">
                  <a16:creationId xmlns:a16="http://schemas.microsoft.com/office/drawing/2014/main" id="{2DD82A2B-AC07-5357-CD89-59DD1902A676}"/>
                </a:ext>
              </a:extLst>
            </p:cNvPr>
            <p:cNvSpPr/>
            <p:nvPr/>
          </p:nvSpPr>
          <p:spPr>
            <a:xfrm>
              <a:off x="6949440" y="5232033"/>
              <a:ext cx="99060" cy="99060"/>
            </a:xfrm>
            <a:prstGeom prst="ellipse">
              <a:avLst/>
            </a:prstGeom>
            <a:grpFill/>
            <a:ln w="12700" cap="flat" cmpd="sng" algn="ctr">
              <a:solidFill>
                <a:srgbClr val="0BD0D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AC1B757F-B2F7-B410-337D-802E82D4803F}"/>
                </a:ext>
              </a:extLst>
            </p:cNvPr>
            <p:cNvSpPr/>
            <p:nvPr/>
          </p:nvSpPr>
          <p:spPr>
            <a:xfrm>
              <a:off x="7146925" y="5232033"/>
              <a:ext cx="99060" cy="99060"/>
            </a:xfrm>
            <a:prstGeom prst="ellipse">
              <a:avLst/>
            </a:prstGeom>
            <a:grpFill/>
            <a:ln w="12700" cap="flat" cmpd="sng" algn="ctr">
              <a:solidFill>
                <a:srgbClr val="009DD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E26DEA41-4D96-4FF8-FA49-4DFA80A2A87B}"/>
                </a:ext>
              </a:extLst>
            </p:cNvPr>
            <p:cNvSpPr/>
            <p:nvPr/>
          </p:nvSpPr>
          <p:spPr>
            <a:xfrm>
              <a:off x="7344410" y="5232033"/>
              <a:ext cx="99060" cy="99060"/>
            </a:xfrm>
            <a:prstGeom prst="ellipse">
              <a:avLst/>
            </a:prstGeom>
            <a:grp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EA38D60-F741-A6ED-E15A-AEDD89B5B8AE}"/>
              </a:ext>
            </a:extLst>
          </p:cNvPr>
          <p:cNvSpPr/>
          <p:nvPr/>
        </p:nvSpPr>
        <p:spPr>
          <a:xfrm>
            <a:off x="893524" y="4979176"/>
            <a:ext cx="11171117" cy="806375"/>
          </a:xfrm>
          <a:prstGeom prst="rect">
            <a:avLst/>
          </a:prstGeom>
        </p:spPr>
        <p:txBody>
          <a:bodyPr wrap="square">
            <a:spAutoFit/>
          </a:bodyPr>
          <a:lstStyle/>
          <a:p>
            <a:pPr lvl="0" algn="ctr">
              <a:lnSpc>
                <a:spcPct val="120000"/>
              </a:lnSpc>
              <a:defRPr/>
            </a:pPr>
            <a:r>
              <a:rPr kumimoji="0" lang="en-US" sz="2000" b="1" i="0" u="none" strike="noStrike" kern="1200" cap="none" spc="0" normalizeH="0" baseline="0" noProof="0" dirty="0">
                <a:ln>
                  <a:noFill/>
                </a:ln>
                <a:solidFill>
                  <a:srgbClr val="4C8C2B"/>
                </a:solidFill>
                <a:effectLst/>
                <a:uLnTx/>
                <a:uFillTx/>
                <a:latin typeface="Calibri Light" panose="020F0302020204030204"/>
                <a:ea typeface="+mn-ea"/>
                <a:cs typeface="Segoe UI Light" panose="020B0502040204020203" pitchFamily="34" charset="0"/>
              </a:rPr>
              <a:t>Though the items above are found in HHS/CMS’ Conditions of Participation for Hospitals</a:t>
            </a:r>
            <a:r>
              <a:rPr kumimoji="0" lang="en-US" sz="2000" b="1" i="0" u="none" strike="noStrike" kern="1200" cap="none" spc="0" normalizeH="0" noProof="0" dirty="0">
                <a:ln>
                  <a:noFill/>
                </a:ln>
                <a:solidFill>
                  <a:srgbClr val="4C8C2B"/>
                </a:solidFill>
                <a:effectLst/>
                <a:uLnTx/>
                <a:uFillTx/>
                <a:latin typeface="Calibri Light" panose="020F0302020204030204"/>
                <a:ea typeface="+mn-ea"/>
                <a:cs typeface="Segoe UI Light" panose="020B0502040204020203" pitchFamily="34" charset="0"/>
              </a:rPr>
              <a:t> </a:t>
            </a:r>
            <a:r>
              <a:rPr lang="en-US" sz="2000" b="1" dirty="0">
                <a:solidFill>
                  <a:srgbClr val="FFC000"/>
                </a:solidFill>
                <a:hlinkClick r:id="rId2">
                  <a:extLst>
                    <a:ext uri="{A12FA001-AC4F-418D-AE19-62706E023703}">
                      <ahyp:hlinkClr xmlns:ahyp="http://schemas.microsoft.com/office/drawing/2018/hyperlinkcolor" val="tx"/>
                    </a:ext>
                  </a:extLst>
                </a:hlinkClick>
              </a:rPr>
              <a:t>CFR Section 482.24(c)(1) </a:t>
            </a:r>
            <a:r>
              <a:rPr kumimoji="0" lang="en-US" sz="2000" b="1" i="0" u="none" strike="noStrike" kern="1200" cap="none" spc="0" normalizeH="0" noProof="0" dirty="0">
                <a:ln>
                  <a:noFill/>
                </a:ln>
                <a:solidFill>
                  <a:srgbClr val="4C8C2B"/>
                </a:solidFill>
                <a:effectLst/>
                <a:uLnTx/>
                <a:uFillTx/>
                <a:latin typeface="Calibri Light" panose="020F0302020204030204"/>
                <a:ea typeface="+mn-ea"/>
                <a:cs typeface="Segoe UI Light" panose="020B0502040204020203" pitchFamily="34" charset="0"/>
              </a:rPr>
              <a:t>and we recommend them for all visits, treatments, and orders created in a RHC/FQHC</a:t>
            </a:r>
            <a:endParaRPr kumimoji="0" lang="en-US" sz="2000" b="0" i="0" u="none" strike="noStrike" kern="1200" cap="none" spc="0" normalizeH="0" baseline="0" noProof="0" dirty="0">
              <a:ln>
                <a:noFill/>
              </a:ln>
              <a:solidFill>
                <a:srgbClr val="4C8C2B"/>
              </a:solidFill>
              <a:effectLst/>
              <a:uLnTx/>
              <a:uFillTx/>
              <a:latin typeface="Calibri Light" panose="020F0302020204030204"/>
              <a:ea typeface="+mn-ea"/>
              <a:cs typeface="Segoe UI Light" panose="020B0502040204020203" pitchFamily="34" charset="0"/>
            </a:endParaRPr>
          </a:p>
        </p:txBody>
      </p:sp>
      <p:pic>
        <p:nvPicPr>
          <p:cNvPr id="77" name="Picture 76" descr="Text&#10;&#10;Description automatically generated">
            <a:extLst>
              <a:ext uri="{FF2B5EF4-FFF2-40B4-BE49-F238E27FC236}">
                <a16:creationId xmlns:a16="http://schemas.microsoft.com/office/drawing/2014/main" id="{0D0644FA-82BC-BEB5-9248-2DD617BC8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87" y="4486592"/>
            <a:ext cx="845135" cy="703818"/>
          </a:xfrm>
          <a:prstGeom prst="rect">
            <a:avLst/>
          </a:prstGeom>
          <a:ln>
            <a:solidFill>
              <a:srgbClr val="FFC000"/>
            </a:solidFill>
          </a:ln>
        </p:spPr>
      </p:pic>
      <p:cxnSp>
        <p:nvCxnSpPr>
          <p:cNvPr id="78" name="Straight Arrow Connector 77">
            <a:extLst>
              <a:ext uri="{FF2B5EF4-FFF2-40B4-BE49-F238E27FC236}">
                <a16:creationId xmlns:a16="http://schemas.microsoft.com/office/drawing/2014/main" id="{2F2A7E3E-C6B7-C054-E563-BC338ADEB031}"/>
              </a:ext>
            </a:extLst>
          </p:cNvPr>
          <p:cNvCxnSpPr>
            <a:cxnSpLocks/>
          </p:cNvCxnSpPr>
          <p:nvPr/>
        </p:nvCxnSpPr>
        <p:spPr>
          <a:xfrm>
            <a:off x="1123066" y="5190410"/>
            <a:ext cx="295182" cy="29599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427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0FB8-727A-1FDE-0F54-99CB10E061A0}"/>
              </a:ext>
            </a:extLst>
          </p:cNvPr>
          <p:cNvSpPr>
            <a:spLocks noGrp="1"/>
          </p:cNvSpPr>
          <p:nvPr>
            <p:ph type="title"/>
          </p:nvPr>
        </p:nvSpPr>
        <p:spPr>
          <a:xfrm>
            <a:off x="1282590" y="182196"/>
            <a:ext cx="10568034" cy="829023"/>
          </a:xfrm>
        </p:spPr>
        <p:txBody>
          <a:bodyPr/>
          <a:lstStyle/>
          <a:p>
            <a:r>
              <a:rPr kumimoji="0" lang="en-US" sz="3600" b="1" i="0" u="none" strike="noStrike" kern="1200" cap="none" spc="300" normalizeH="0" baseline="0" noProof="0" dirty="0">
                <a:ln>
                  <a:noFill/>
                </a:ln>
                <a:effectLst/>
                <a:uLnTx/>
                <a:uFillTx/>
                <a:ea typeface="+mn-ea"/>
                <a:cs typeface="Poppins Light" panose="00000400000000000000" pitchFamily="2" charset="0"/>
              </a:rPr>
              <a:t>It all starts with the Chief Complaint</a:t>
            </a:r>
            <a:endParaRPr lang="en-US" dirty="0"/>
          </a:p>
        </p:txBody>
      </p:sp>
      <p:sp>
        <p:nvSpPr>
          <p:cNvPr id="73" name="Rectangle 72">
            <a:extLst>
              <a:ext uri="{FF2B5EF4-FFF2-40B4-BE49-F238E27FC236}">
                <a16:creationId xmlns:a16="http://schemas.microsoft.com/office/drawing/2014/main" id="{DEA38D60-F741-A6ED-E15A-AEDD89B5B8AE}"/>
              </a:ext>
            </a:extLst>
          </p:cNvPr>
          <p:cNvSpPr/>
          <p:nvPr/>
        </p:nvSpPr>
        <p:spPr>
          <a:xfrm>
            <a:off x="510441" y="4492590"/>
            <a:ext cx="11171117" cy="1914370"/>
          </a:xfrm>
          <a:prstGeom prst="rect">
            <a:avLst/>
          </a:prstGeom>
        </p:spPr>
        <p:txBody>
          <a:bodyPr wrap="square">
            <a:spAutoFit/>
          </a:bodyPr>
          <a:lstStyle/>
          <a:p>
            <a:pPr lvl="0" algn="ctr">
              <a:lnSpc>
                <a:spcPct val="120000"/>
              </a:lnSpc>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n-ea"/>
                <a:cs typeface="Segoe UI Light" panose="020B0502040204020203" pitchFamily="34" charset="0"/>
              </a:rPr>
              <a:t>There may be a difference between a patient coming in with a symptom/sign for an acute illness/injury – compared to a patient getting ongoing care for the management of chronic conditions already being treated.</a:t>
            </a:r>
          </a:p>
          <a:p>
            <a:pPr lvl="0" algn="ctr">
              <a:lnSpc>
                <a:spcPct val="120000"/>
              </a:lnSpc>
              <a:defRPr/>
            </a:pPr>
            <a:endParaRPr lang="en-US" sz="2000" b="1" dirty="0">
              <a:solidFill>
                <a:srgbClr val="0070C0"/>
              </a:solidFill>
              <a:latin typeface="Calibri Light" panose="020F0302020204030204"/>
              <a:cs typeface="Segoe UI Light" panose="020B0502040204020203" pitchFamily="34" charset="0"/>
            </a:endParaRPr>
          </a:p>
          <a:p>
            <a:pPr lvl="0" algn="ctr">
              <a:lnSpc>
                <a:spcPct val="120000"/>
              </a:lnSpc>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n-ea"/>
                <a:cs typeface="Segoe UI Light" panose="020B0502040204020203" pitchFamily="34" charset="0"/>
              </a:rPr>
              <a:t>Note that each day’s documentation must be able to </a:t>
            </a:r>
          </a:p>
          <a:p>
            <a:pPr lvl="0" algn="ctr">
              <a:lnSpc>
                <a:spcPct val="120000"/>
              </a:lnSpc>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n-ea"/>
                <a:cs typeface="Segoe UI Light" panose="020B0502040204020203" pitchFamily="34" charset="0"/>
              </a:rPr>
              <a:t>“stand on its own” to meet documentation guidelines!</a:t>
            </a:r>
            <a:endParaRPr kumimoji="0" lang="en-US" sz="2000" b="0" i="0" u="none" strike="noStrike" kern="1200" cap="none" spc="0" normalizeH="0" baseline="0" noProof="0" dirty="0">
              <a:ln>
                <a:noFill/>
              </a:ln>
              <a:solidFill>
                <a:srgbClr val="0070C0"/>
              </a:solidFill>
              <a:effectLst/>
              <a:uLnTx/>
              <a:uFillTx/>
              <a:latin typeface="Calibri Light" panose="020F0302020204030204"/>
              <a:ea typeface="+mn-ea"/>
              <a:cs typeface="Segoe UI Light" panose="020B0502040204020203" pitchFamily="34" charset="0"/>
            </a:endParaRPr>
          </a:p>
        </p:txBody>
      </p:sp>
      <p:grpSp>
        <p:nvGrpSpPr>
          <p:cNvPr id="24" name="Group 23">
            <a:extLst>
              <a:ext uri="{FF2B5EF4-FFF2-40B4-BE49-F238E27FC236}">
                <a16:creationId xmlns:a16="http://schemas.microsoft.com/office/drawing/2014/main" id="{19D6FADC-3688-6713-1AA2-7E12C88A5527}"/>
              </a:ext>
            </a:extLst>
          </p:cNvPr>
          <p:cNvGrpSpPr/>
          <p:nvPr/>
        </p:nvGrpSpPr>
        <p:grpSpPr>
          <a:xfrm>
            <a:off x="219457" y="1192352"/>
            <a:ext cx="11631168" cy="3204087"/>
            <a:chOff x="219457" y="1418120"/>
            <a:chExt cx="11631168" cy="3204087"/>
          </a:xfrm>
        </p:grpSpPr>
        <p:sp>
          <p:nvSpPr>
            <p:cNvPr id="13" name="Teardrop 12">
              <a:extLst>
                <a:ext uri="{FF2B5EF4-FFF2-40B4-BE49-F238E27FC236}">
                  <a16:creationId xmlns:a16="http://schemas.microsoft.com/office/drawing/2014/main" id="{E867B82A-0F5C-B797-F3B9-0E48A00262F0}"/>
                </a:ext>
              </a:extLst>
            </p:cNvPr>
            <p:cNvSpPr/>
            <p:nvPr/>
          </p:nvSpPr>
          <p:spPr>
            <a:xfrm rot="2700000">
              <a:off x="8939138" y="2524350"/>
              <a:ext cx="2047164" cy="2047164"/>
            </a:xfrm>
            <a:prstGeom prst="teardrop">
              <a:avLst/>
            </a:prstGeom>
            <a:solidFill>
              <a:srgbClr val="7CCA62">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Teardrop 13">
              <a:extLst>
                <a:ext uri="{FF2B5EF4-FFF2-40B4-BE49-F238E27FC236}">
                  <a16:creationId xmlns:a16="http://schemas.microsoft.com/office/drawing/2014/main" id="{8E569400-15FF-9358-F8EA-4091275E3B8F}"/>
                </a:ext>
              </a:extLst>
            </p:cNvPr>
            <p:cNvSpPr/>
            <p:nvPr/>
          </p:nvSpPr>
          <p:spPr>
            <a:xfrm rot="2700000">
              <a:off x="7015043" y="2575038"/>
              <a:ext cx="2047164" cy="2047164"/>
            </a:xfrm>
            <a:prstGeom prst="teardrop">
              <a:avLst/>
            </a:prstGeom>
            <a:solidFill>
              <a:srgbClr val="10CF9B">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ardrop 14">
              <a:extLst>
                <a:ext uri="{FF2B5EF4-FFF2-40B4-BE49-F238E27FC236}">
                  <a16:creationId xmlns:a16="http://schemas.microsoft.com/office/drawing/2014/main" id="{1653FC00-A9E2-DCE7-3CFB-BBBD8B180426}"/>
                </a:ext>
              </a:extLst>
            </p:cNvPr>
            <p:cNvSpPr/>
            <p:nvPr/>
          </p:nvSpPr>
          <p:spPr>
            <a:xfrm rot="2700000">
              <a:off x="5061138" y="2575043"/>
              <a:ext cx="2047164" cy="2047164"/>
            </a:xfrm>
            <a:prstGeom prst="teardrop">
              <a:avLst/>
            </a:prstGeom>
            <a:solidFill>
              <a:srgbClr val="0BD0D9">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ardrop 15">
              <a:extLst>
                <a:ext uri="{FF2B5EF4-FFF2-40B4-BE49-F238E27FC236}">
                  <a16:creationId xmlns:a16="http://schemas.microsoft.com/office/drawing/2014/main" id="{3C62D7AE-BCC5-BF95-D296-C413E8EF2EB7}"/>
                </a:ext>
              </a:extLst>
            </p:cNvPr>
            <p:cNvSpPr/>
            <p:nvPr/>
          </p:nvSpPr>
          <p:spPr>
            <a:xfrm rot="2700000">
              <a:off x="3137042" y="2575038"/>
              <a:ext cx="2047164" cy="2047164"/>
            </a:xfrm>
            <a:prstGeom prst="teardrop">
              <a:avLst/>
            </a:prstGeom>
            <a:solidFill>
              <a:srgbClr val="009DD9">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Teardrop 16">
              <a:extLst>
                <a:ext uri="{FF2B5EF4-FFF2-40B4-BE49-F238E27FC236}">
                  <a16:creationId xmlns:a16="http://schemas.microsoft.com/office/drawing/2014/main" id="{04068A7D-B7A1-A058-FD9D-11E92050CE94}"/>
                </a:ext>
              </a:extLst>
            </p:cNvPr>
            <p:cNvSpPr/>
            <p:nvPr/>
          </p:nvSpPr>
          <p:spPr>
            <a:xfrm rot="2700000">
              <a:off x="1183137" y="2575043"/>
              <a:ext cx="2047164" cy="2047164"/>
            </a:xfrm>
            <a:prstGeom prst="teardrop">
              <a:avLst/>
            </a:prstGeom>
            <a:solidFill>
              <a:srgbClr val="0F6FC6">
                <a:alpha val="7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CBFFC70-DC73-6554-F40F-EAC4377B3014}"/>
                </a:ext>
              </a:extLst>
            </p:cNvPr>
            <p:cNvSpPr/>
            <p:nvPr/>
          </p:nvSpPr>
          <p:spPr>
            <a:xfrm>
              <a:off x="3468172" y="2794396"/>
              <a:ext cx="1463924" cy="1399742"/>
            </a:xfrm>
            <a:prstGeom prst="rect">
              <a:avLst/>
            </a:prstGeom>
          </p:spPr>
          <p:txBody>
            <a:bodyPr wrap="square" anchor="ctr">
              <a:spAutoFit/>
            </a:bodyPr>
            <a:lstStyle/>
            <a:p>
              <a:pPr algn="ctr" defTabSz="914400">
                <a:lnSpc>
                  <a:spcPct val="120000"/>
                </a:lnSpc>
                <a:defRPr/>
              </a:pPr>
              <a:r>
                <a:rPr lang="en-US" dirty="0">
                  <a:solidFill>
                    <a:prstClr val="white"/>
                  </a:solidFill>
                  <a:latin typeface="Calibri Light" panose="020F0302020204030204"/>
                  <a:cs typeface="Segoe UI Light" panose="020B0502040204020203" pitchFamily="34" charset="0"/>
                </a:rPr>
                <a:t>Return to clinic for re-check or check up</a:t>
              </a:r>
              <a:endParaRPr lang="en-US" b="1" dirty="0">
                <a:solidFill>
                  <a:prstClr val="white"/>
                </a:solidFill>
                <a:latin typeface="Calibri Light" panose="020F0302020204030204"/>
                <a:cs typeface="Segoe UI Light" panose="020B0502040204020203" pitchFamily="34" charset="0"/>
              </a:endParaRPr>
            </a:p>
          </p:txBody>
        </p:sp>
        <p:sp>
          <p:nvSpPr>
            <p:cNvPr id="19" name="Rectangle 18">
              <a:extLst>
                <a:ext uri="{FF2B5EF4-FFF2-40B4-BE49-F238E27FC236}">
                  <a16:creationId xmlns:a16="http://schemas.microsoft.com/office/drawing/2014/main" id="{1DAD0332-0BDB-66D8-5A2F-D0300227066A}"/>
                </a:ext>
              </a:extLst>
            </p:cNvPr>
            <p:cNvSpPr/>
            <p:nvPr/>
          </p:nvSpPr>
          <p:spPr>
            <a:xfrm>
              <a:off x="9358388" y="2760484"/>
              <a:ext cx="1463924" cy="1399742"/>
            </a:xfrm>
            <a:prstGeom prst="rect">
              <a:avLst/>
            </a:prstGeom>
          </p:spPr>
          <p:txBody>
            <a:bodyPr wrap="square" anchor="ctr">
              <a:spAutoFit/>
            </a:bodyPr>
            <a:lstStyle/>
            <a:p>
              <a:pPr algn="ctr" defTabSz="914400">
                <a:lnSpc>
                  <a:spcPct val="120000"/>
                </a:lnSpc>
                <a:defRPr/>
              </a:pPr>
              <a:r>
                <a:rPr lang="en-US" dirty="0">
                  <a:solidFill>
                    <a:prstClr val="white"/>
                  </a:solidFill>
                  <a:latin typeface="Calibri Light" panose="020F0302020204030204"/>
                  <a:cs typeface="Segoe UI Light" panose="020B0502040204020203" pitchFamily="34" charset="0"/>
                </a:rPr>
                <a:t>Routine follow-up with no complaints</a:t>
              </a:r>
              <a:endParaRPr lang="en-US" b="1" dirty="0">
                <a:solidFill>
                  <a:prstClr val="white"/>
                </a:solidFill>
                <a:latin typeface="Calibri Light" panose="020F0302020204030204"/>
                <a:cs typeface="Segoe UI Light" panose="020B0502040204020203" pitchFamily="34" charset="0"/>
              </a:endParaRPr>
            </a:p>
          </p:txBody>
        </p:sp>
        <p:sp>
          <p:nvSpPr>
            <p:cNvPr id="20" name="Rectangle 19">
              <a:extLst>
                <a:ext uri="{FF2B5EF4-FFF2-40B4-BE49-F238E27FC236}">
                  <a16:creationId xmlns:a16="http://schemas.microsoft.com/office/drawing/2014/main" id="{E9910FC9-15FD-DA3C-9756-C8310019EDAB}"/>
                </a:ext>
              </a:extLst>
            </p:cNvPr>
            <p:cNvSpPr/>
            <p:nvPr/>
          </p:nvSpPr>
          <p:spPr>
            <a:xfrm>
              <a:off x="7337416" y="2891511"/>
              <a:ext cx="1463924" cy="1067343"/>
            </a:xfrm>
            <a:prstGeom prst="rect">
              <a:avLst/>
            </a:prstGeom>
          </p:spPr>
          <p:txBody>
            <a:bodyPr wrap="square" anchor="ctr">
              <a:spAutoFit/>
            </a:bodyPr>
            <a:lstStyle/>
            <a:p>
              <a:pPr algn="ctr" defTabSz="914400">
                <a:lnSpc>
                  <a:spcPct val="120000"/>
                </a:lnSpc>
                <a:defRPr/>
              </a:pPr>
              <a:r>
                <a:rPr lang="en-US" dirty="0">
                  <a:solidFill>
                    <a:prstClr val="white"/>
                  </a:solidFill>
                  <a:latin typeface="Calibri Light" panose="020F0302020204030204"/>
                  <a:cs typeface="Segoe UI Light" panose="020B0502040204020203" pitchFamily="34" charset="0"/>
                </a:rPr>
                <a:t>Annual wellness screening</a:t>
              </a:r>
              <a:endParaRPr lang="en-US" b="1" dirty="0">
                <a:solidFill>
                  <a:prstClr val="white"/>
                </a:solidFill>
                <a:latin typeface="Calibri Light" panose="020F0302020204030204"/>
                <a:cs typeface="Segoe UI Light" panose="020B0502040204020203" pitchFamily="34" charset="0"/>
              </a:endParaRPr>
            </a:p>
          </p:txBody>
        </p:sp>
        <p:sp>
          <p:nvSpPr>
            <p:cNvPr id="21" name="Rectangle 20">
              <a:extLst>
                <a:ext uri="{FF2B5EF4-FFF2-40B4-BE49-F238E27FC236}">
                  <a16:creationId xmlns:a16="http://schemas.microsoft.com/office/drawing/2014/main" id="{DF2079E3-1735-3A91-48F4-55504B1B5C0C}"/>
                </a:ext>
              </a:extLst>
            </p:cNvPr>
            <p:cNvSpPr/>
            <p:nvPr/>
          </p:nvSpPr>
          <p:spPr>
            <a:xfrm>
              <a:off x="5386827" y="2955571"/>
              <a:ext cx="1463924" cy="1067343"/>
            </a:xfrm>
            <a:prstGeom prst="rect">
              <a:avLst/>
            </a:prstGeom>
          </p:spPr>
          <p:txBody>
            <a:bodyPr wrap="square" anchor="ctr">
              <a:spAutoFit/>
            </a:bodyPr>
            <a:lstStyle/>
            <a:p>
              <a:pPr algn="ctr" defTabSz="914400">
                <a:lnSpc>
                  <a:spcPct val="120000"/>
                </a:lnSpc>
                <a:defRPr/>
              </a:pPr>
              <a:r>
                <a:rPr lang="en-US" dirty="0">
                  <a:solidFill>
                    <a:prstClr val="white"/>
                  </a:solidFill>
                  <a:latin typeface="Calibri Light" panose="020F0302020204030204"/>
                  <a:cs typeface="Segoe UI Light" panose="020B0502040204020203" pitchFamily="34" charset="0"/>
                </a:rPr>
                <a:t>New to town establishing with provider</a:t>
              </a:r>
              <a:endParaRPr lang="en-US" b="1" dirty="0">
                <a:solidFill>
                  <a:prstClr val="white"/>
                </a:solidFill>
                <a:latin typeface="Calibri Light" panose="020F0302020204030204"/>
                <a:cs typeface="Segoe UI Light" panose="020B0502040204020203" pitchFamily="34" charset="0"/>
              </a:endParaRPr>
            </a:p>
          </p:txBody>
        </p:sp>
        <p:sp>
          <p:nvSpPr>
            <p:cNvPr id="22" name="Rectangle 21">
              <a:extLst>
                <a:ext uri="{FF2B5EF4-FFF2-40B4-BE49-F238E27FC236}">
                  <a16:creationId xmlns:a16="http://schemas.microsoft.com/office/drawing/2014/main" id="{D372740B-3BB9-7AB8-01FA-F5068B0A39C0}"/>
                </a:ext>
              </a:extLst>
            </p:cNvPr>
            <p:cNvSpPr/>
            <p:nvPr/>
          </p:nvSpPr>
          <p:spPr>
            <a:xfrm>
              <a:off x="1435247" y="2891512"/>
              <a:ext cx="1463924" cy="1067343"/>
            </a:xfrm>
            <a:prstGeom prst="rect">
              <a:avLst/>
            </a:prstGeom>
          </p:spPr>
          <p:txBody>
            <a:bodyPr wrap="square" anchor="ctr">
              <a:spAutoFit/>
            </a:bodyPr>
            <a:lstStyle/>
            <a:p>
              <a:pPr algn="ctr" defTabSz="914400">
                <a:lnSpc>
                  <a:spcPct val="120000"/>
                </a:lnSpc>
                <a:defRPr/>
              </a:pPr>
              <a:r>
                <a:rPr lang="en-US" dirty="0">
                  <a:solidFill>
                    <a:prstClr val="white"/>
                  </a:solidFill>
                  <a:latin typeface="Calibri Light" panose="020F0302020204030204"/>
                  <a:cs typeface="Segoe UI Light" panose="020B0502040204020203" pitchFamily="34" charset="0"/>
                </a:rPr>
                <a:t>Patient returns for follow-up</a:t>
              </a:r>
              <a:endParaRPr lang="en-US" sz="2000" b="1" dirty="0">
                <a:solidFill>
                  <a:prstClr val="white"/>
                </a:solidFill>
                <a:latin typeface="Calibri Light" panose="020F0302020204030204"/>
                <a:cs typeface="Segoe UI Light" panose="020B0502040204020203" pitchFamily="34" charset="0"/>
              </a:endParaRPr>
            </a:p>
          </p:txBody>
        </p:sp>
        <p:sp>
          <p:nvSpPr>
            <p:cNvPr id="23" name="Rectangle 22">
              <a:extLst>
                <a:ext uri="{FF2B5EF4-FFF2-40B4-BE49-F238E27FC236}">
                  <a16:creationId xmlns:a16="http://schemas.microsoft.com/office/drawing/2014/main" id="{409911AA-8BBF-ABC6-3E58-EC98297C48C0}"/>
                </a:ext>
              </a:extLst>
            </p:cNvPr>
            <p:cNvSpPr/>
            <p:nvPr/>
          </p:nvSpPr>
          <p:spPr>
            <a:xfrm>
              <a:off x="219457" y="1418120"/>
              <a:ext cx="11631168" cy="949171"/>
            </a:xfrm>
            <a:prstGeom prst="rect">
              <a:avLst/>
            </a:prstGeom>
          </p:spPr>
          <p:txBody>
            <a:bodyPr wrap="square">
              <a:spAutoFit/>
            </a:bodyPr>
            <a:lstStyle/>
            <a:p>
              <a:pPr lvl="0" algn="ctr">
                <a:lnSpc>
                  <a:spcPct val="120000"/>
                </a:lnSpc>
                <a:defRPr/>
              </a:pPr>
              <a:r>
                <a:rPr kumimoji="0" lang="en-US" sz="2400" b="1" i="0" u="none" strike="noStrike" kern="1200" cap="none" spc="0" normalizeH="0" baseline="0" noProof="0" dirty="0">
                  <a:ln>
                    <a:noFill/>
                  </a:ln>
                  <a:solidFill>
                    <a:srgbClr val="4C8C2B"/>
                  </a:solidFill>
                  <a:effectLst/>
                  <a:uLnTx/>
                  <a:uFillTx/>
                  <a:latin typeface="Calibri Light" panose="020F0302020204030204"/>
                  <a:ea typeface="+mn-ea"/>
                  <a:cs typeface="Segoe UI Light" panose="020B0502040204020203" pitchFamily="34" charset="0"/>
                </a:rPr>
                <a:t>How can these be improved to show that they support a problem-oriented service rather than a preventive medicine service which could change who pays?</a:t>
              </a:r>
              <a:endParaRPr kumimoji="0" lang="en-US" sz="2400" b="0" i="0" u="none" strike="noStrike" kern="1200" cap="none" spc="0" normalizeH="0" baseline="0" noProof="0" dirty="0">
                <a:ln>
                  <a:noFill/>
                </a:ln>
                <a:solidFill>
                  <a:srgbClr val="4C8C2B"/>
                </a:solidFill>
                <a:effectLst/>
                <a:uLnTx/>
                <a:uFillTx/>
                <a:latin typeface="Calibri Light" panose="020F0302020204030204"/>
                <a:ea typeface="+mn-ea"/>
                <a:cs typeface="Segoe UI Light" panose="020B0502040204020203" pitchFamily="34" charset="0"/>
              </a:endParaRPr>
            </a:p>
          </p:txBody>
        </p:sp>
      </p:grpSp>
    </p:spTree>
    <p:extLst>
      <p:ext uri="{BB962C8B-B14F-4D97-AF65-F5344CB8AC3E}">
        <p14:creationId xmlns:p14="http://schemas.microsoft.com/office/powerpoint/2010/main" val="1257153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677" y="357177"/>
            <a:ext cx="10870892" cy="1640180"/>
          </a:xfrm>
          <a:prstGeom prst="rect">
            <a:avLst/>
          </a:prstGeom>
        </p:spPr>
        <p:txBody>
          <a:bodyPr vert="horz" lIns="91440" tIns="45720" rIns="91440" bIns="45720" rtlCol="0" anchor="b">
            <a:normAutofit/>
          </a:bodyPr>
          <a:lstStyle/>
          <a:p>
            <a:pPr marL="12700"/>
            <a:r>
              <a:rPr lang="en-US" sz="3600" b="1" dirty="0">
                <a:solidFill>
                  <a:srgbClr val="000000"/>
                </a:solidFill>
                <a:latin typeface="Raleway" pitchFamily="2" charset="0"/>
                <a:cs typeface="Calibri Light"/>
              </a:rPr>
              <a:t>E&amp;M:</a:t>
            </a:r>
            <a:r>
              <a:rPr lang="en-US" sz="3600" b="1" spc="-110" dirty="0">
                <a:solidFill>
                  <a:srgbClr val="000000"/>
                </a:solidFill>
                <a:uFill>
                  <a:solidFill>
                    <a:srgbClr val="000000"/>
                  </a:solidFill>
                </a:uFill>
                <a:latin typeface="Raleway" pitchFamily="2" charset="0"/>
                <a:cs typeface="Calibri Light"/>
              </a:rPr>
              <a:t> </a:t>
            </a:r>
            <a:r>
              <a:rPr lang="en-US" sz="3600" b="1" dirty="0">
                <a:solidFill>
                  <a:srgbClr val="000000"/>
                </a:solidFill>
                <a:latin typeface="Raleway" pitchFamily="2" charset="0"/>
                <a:cs typeface="Calibri Light"/>
              </a:rPr>
              <a:t>New</a:t>
            </a:r>
            <a:r>
              <a:rPr lang="en-US" sz="3600" b="1" spc="-95" dirty="0">
                <a:solidFill>
                  <a:srgbClr val="000000"/>
                </a:solidFill>
                <a:uFill>
                  <a:solidFill>
                    <a:srgbClr val="000000"/>
                  </a:solidFill>
                </a:uFill>
                <a:latin typeface="Raleway" pitchFamily="2" charset="0"/>
                <a:cs typeface="Calibri Light"/>
              </a:rPr>
              <a:t> </a:t>
            </a:r>
            <a:r>
              <a:rPr lang="en-US" sz="3600" b="1" spc="-20" dirty="0">
                <a:solidFill>
                  <a:srgbClr val="000000"/>
                </a:solidFill>
                <a:uFill>
                  <a:solidFill>
                    <a:srgbClr val="000000"/>
                  </a:solidFill>
                </a:uFill>
                <a:latin typeface="Raleway" pitchFamily="2" charset="0"/>
                <a:cs typeface="Calibri Light"/>
              </a:rPr>
              <a:t>Versus</a:t>
            </a:r>
            <a:r>
              <a:rPr lang="en-US" sz="3600" b="1" spc="-95" dirty="0">
                <a:solidFill>
                  <a:srgbClr val="000000"/>
                </a:solidFill>
                <a:uFill>
                  <a:solidFill>
                    <a:srgbClr val="000000"/>
                  </a:solidFill>
                </a:uFill>
                <a:latin typeface="Raleway" pitchFamily="2" charset="0"/>
                <a:cs typeface="Calibri Light"/>
              </a:rPr>
              <a:t> </a:t>
            </a:r>
            <a:r>
              <a:rPr lang="en-US" sz="3600" b="1" dirty="0">
                <a:solidFill>
                  <a:srgbClr val="000000"/>
                </a:solidFill>
                <a:latin typeface="Raleway" pitchFamily="2" charset="0"/>
                <a:cs typeface="Calibri Light"/>
              </a:rPr>
              <a:t>Established</a:t>
            </a:r>
            <a:r>
              <a:rPr lang="en-US" sz="3600" b="1" spc="-95" dirty="0">
                <a:solidFill>
                  <a:srgbClr val="000000"/>
                </a:solidFill>
                <a:uFill>
                  <a:solidFill>
                    <a:srgbClr val="000000"/>
                  </a:solidFill>
                </a:uFill>
                <a:latin typeface="Raleway" pitchFamily="2" charset="0"/>
                <a:cs typeface="Calibri Light"/>
              </a:rPr>
              <a:t> </a:t>
            </a:r>
            <a:r>
              <a:rPr lang="en-US" sz="3600" b="1" dirty="0">
                <a:solidFill>
                  <a:srgbClr val="000000"/>
                </a:solidFill>
                <a:latin typeface="Raleway" pitchFamily="2" charset="0"/>
                <a:cs typeface="Calibri Light"/>
              </a:rPr>
              <a:t>Patients</a:t>
            </a:r>
            <a:r>
              <a:rPr lang="en-US" sz="3600" b="1" spc="-95" dirty="0">
                <a:solidFill>
                  <a:srgbClr val="000000"/>
                </a:solidFill>
                <a:uFill>
                  <a:solidFill>
                    <a:srgbClr val="000000"/>
                  </a:solidFill>
                </a:uFill>
                <a:latin typeface="Raleway" pitchFamily="2" charset="0"/>
                <a:cs typeface="Calibri Light"/>
              </a:rPr>
              <a:t> </a:t>
            </a:r>
            <a:r>
              <a:rPr lang="en-US" sz="3600" b="1" dirty="0">
                <a:solidFill>
                  <a:srgbClr val="000000"/>
                </a:solidFill>
                <a:latin typeface="Raleway" pitchFamily="2" charset="0"/>
                <a:cs typeface="Calibri Light"/>
              </a:rPr>
              <a:t>(per</a:t>
            </a:r>
            <a:r>
              <a:rPr lang="en-US" sz="3600" b="1" spc="-100" dirty="0">
                <a:solidFill>
                  <a:srgbClr val="000000"/>
                </a:solidFill>
                <a:uFill>
                  <a:solidFill>
                    <a:srgbClr val="000000"/>
                  </a:solidFill>
                </a:uFill>
                <a:latin typeface="Raleway" pitchFamily="2" charset="0"/>
                <a:cs typeface="Calibri Light"/>
              </a:rPr>
              <a:t> </a:t>
            </a:r>
            <a:r>
              <a:rPr lang="en-US" sz="3600" b="1" spc="-10" dirty="0">
                <a:solidFill>
                  <a:srgbClr val="000000"/>
                </a:solidFill>
                <a:uFill>
                  <a:solidFill>
                    <a:srgbClr val="000000"/>
                  </a:solidFill>
                </a:uFill>
                <a:latin typeface="Raleway" pitchFamily="2" charset="0"/>
                <a:cs typeface="Calibri Light"/>
              </a:rPr>
              <a:t>CPT)</a:t>
            </a:r>
            <a:endParaRPr lang="en-US" sz="3200" b="1" kern="1200" spc="-20" dirty="0">
              <a:solidFill>
                <a:schemeClr val="tx1"/>
              </a:solidFill>
              <a:latin typeface="Raleway" pitchFamily="2" charset="0"/>
            </a:endParaRPr>
          </a:p>
        </p:txBody>
      </p:sp>
      <p:sp>
        <p:nvSpPr>
          <p:cNvPr id="3" name="object 3"/>
          <p:cNvSpPr txBox="1"/>
          <p:nvPr/>
        </p:nvSpPr>
        <p:spPr>
          <a:xfrm>
            <a:off x="285750" y="1443167"/>
            <a:ext cx="9455427" cy="3519780"/>
          </a:xfrm>
          <a:prstGeom prst="rect">
            <a:avLst/>
          </a:prstGeom>
        </p:spPr>
        <p:txBody>
          <a:bodyPr vert="horz" lIns="91440" tIns="45720" rIns="91440" bIns="45720" rtlCol="0">
            <a:noAutofit/>
          </a:bodyPr>
          <a:lstStyle/>
          <a:p>
            <a:pPr>
              <a:lnSpc>
                <a:spcPct val="150000"/>
              </a:lnSpc>
              <a:buFont typeface="Arial" panose="020B0604020202020204" pitchFamily="34" charset="0"/>
              <a:buChar char="•"/>
            </a:pPr>
            <a:endParaRPr lang="en-US" dirty="0">
              <a:solidFill>
                <a:srgbClr val="000000">
                  <a:lumMod val="75000"/>
                  <a:lumOff val="25000"/>
                </a:srgbClr>
              </a:solidFill>
              <a:latin typeface="Raleway" pitchFamily="2" charset="0"/>
            </a:endParaRPr>
          </a:p>
        </p:txBody>
      </p:sp>
      <p:pic>
        <p:nvPicPr>
          <p:cNvPr id="5" name="object 3">
            <a:extLst>
              <a:ext uri="{FF2B5EF4-FFF2-40B4-BE49-F238E27FC236}">
                <a16:creationId xmlns:a16="http://schemas.microsoft.com/office/drawing/2014/main" id="{7777FFB8-3848-C08E-D0F4-9B2DC2CCC9A2}"/>
              </a:ext>
            </a:extLst>
          </p:cNvPr>
          <p:cNvPicPr/>
          <p:nvPr/>
        </p:nvPicPr>
        <p:blipFill>
          <a:blip r:embed="rId2" cstate="print"/>
          <a:stretch>
            <a:fillRect/>
          </a:stretch>
        </p:blipFill>
        <p:spPr>
          <a:xfrm>
            <a:off x="9231455" y="2252175"/>
            <a:ext cx="2674795" cy="2626537"/>
          </a:xfrm>
          <a:prstGeom prst="rect">
            <a:avLst/>
          </a:prstGeom>
          <a:noFill/>
        </p:spPr>
      </p:pic>
      <p:sp>
        <p:nvSpPr>
          <p:cNvPr id="6" name="TextBox 5">
            <a:extLst>
              <a:ext uri="{FF2B5EF4-FFF2-40B4-BE49-F238E27FC236}">
                <a16:creationId xmlns:a16="http://schemas.microsoft.com/office/drawing/2014/main" id="{EB5B942F-7803-9727-2084-96FAC62140CB}"/>
              </a:ext>
            </a:extLst>
          </p:cNvPr>
          <p:cNvSpPr txBox="1"/>
          <p:nvPr/>
        </p:nvSpPr>
        <p:spPr>
          <a:xfrm>
            <a:off x="625753" y="2215777"/>
            <a:ext cx="9115424" cy="3157275"/>
          </a:xfrm>
          <a:prstGeom prst="rect">
            <a:avLst/>
          </a:prstGeom>
          <a:noFill/>
        </p:spPr>
        <p:txBody>
          <a:bodyPr wrap="square">
            <a:spAutoFit/>
          </a:bodyPr>
          <a:lstStyle/>
          <a:p>
            <a:pPr marL="406400" marR="106045" indent="-342900">
              <a:lnSpc>
                <a:spcPts val="3000"/>
              </a:lnSpc>
              <a:spcBef>
                <a:spcPts val="500"/>
              </a:spcBef>
              <a:buFont typeface="Arial" panose="020B0604020202020204" pitchFamily="34" charset="0"/>
              <a:buChar char="•"/>
            </a:pPr>
            <a:r>
              <a:rPr lang="en-US" sz="2000" dirty="0">
                <a:latin typeface="Raleway" pitchFamily="2" charset="0"/>
                <a:cs typeface="Calibri"/>
              </a:rPr>
              <a:t>A</a:t>
            </a:r>
            <a:r>
              <a:rPr lang="en-US" sz="2000" spc="-30" dirty="0">
                <a:latin typeface="Raleway" pitchFamily="2" charset="0"/>
                <a:cs typeface="Calibri"/>
              </a:rPr>
              <a:t> </a:t>
            </a:r>
            <a:r>
              <a:rPr lang="en-US" sz="2000" dirty="0">
                <a:uFill>
                  <a:solidFill>
                    <a:srgbClr val="000000"/>
                  </a:solidFill>
                </a:uFill>
                <a:latin typeface="Raleway" pitchFamily="2" charset="0"/>
                <a:cs typeface="Calibri"/>
              </a:rPr>
              <a:t>new</a:t>
            </a:r>
            <a:r>
              <a:rPr lang="en-US" sz="2000" spc="-15" dirty="0">
                <a:latin typeface="Raleway" pitchFamily="2" charset="0"/>
                <a:cs typeface="Calibri"/>
              </a:rPr>
              <a:t> </a:t>
            </a:r>
            <a:r>
              <a:rPr lang="en-US" sz="2000" spc="130" dirty="0">
                <a:latin typeface="Raleway" pitchFamily="2" charset="0"/>
                <a:cs typeface="Calibri"/>
              </a:rPr>
              <a:t>patent</a:t>
            </a:r>
            <a:r>
              <a:rPr lang="en-US" sz="2000" spc="-15" dirty="0">
                <a:latin typeface="Raleway" pitchFamily="2" charset="0"/>
                <a:cs typeface="Calibri"/>
              </a:rPr>
              <a:t> </a:t>
            </a:r>
            <a:r>
              <a:rPr lang="en-US" sz="2000" dirty="0">
                <a:latin typeface="Raleway" pitchFamily="2" charset="0"/>
                <a:cs typeface="Calibri"/>
              </a:rPr>
              <a:t>is</a:t>
            </a:r>
            <a:r>
              <a:rPr lang="en-US" sz="2000" spc="-10" dirty="0">
                <a:latin typeface="Raleway" pitchFamily="2" charset="0"/>
                <a:cs typeface="Calibri"/>
              </a:rPr>
              <a:t> </a:t>
            </a:r>
            <a:r>
              <a:rPr lang="en-US" sz="2000" dirty="0">
                <a:latin typeface="Raleway" pitchFamily="2" charset="0"/>
                <a:cs typeface="Calibri"/>
              </a:rPr>
              <a:t>one</a:t>
            </a:r>
            <a:r>
              <a:rPr lang="en-US" sz="2000" spc="-25" dirty="0">
                <a:latin typeface="Raleway" pitchFamily="2" charset="0"/>
                <a:cs typeface="Calibri"/>
              </a:rPr>
              <a:t> </a:t>
            </a:r>
            <a:r>
              <a:rPr lang="en-US" sz="2000" dirty="0">
                <a:latin typeface="Raleway" pitchFamily="2" charset="0"/>
                <a:cs typeface="Calibri"/>
              </a:rPr>
              <a:t>who</a:t>
            </a:r>
            <a:r>
              <a:rPr lang="en-US" sz="2000" spc="-15" dirty="0">
                <a:latin typeface="Raleway" pitchFamily="2" charset="0"/>
                <a:cs typeface="Calibri"/>
              </a:rPr>
              <a:t> </a:t>
            </a:r>
            <a:r>
              <a:rPr lang="en-US" sz="2000" dirty="0">
                <a:latin typeface="Raleway" pitchFamily="2" charset="0"/>
                <a:cs typeface="Calibri"/>
              </a:rPr>
              <a:t>has</a:t>
            </a:r>
            <a:r>
              <a:rPr lang="en-US" sz="2000" spc="-10" dirty="0">
                <a:latin typeface="Raleway" pitchFamily="2" charset="0"/>
                <a:cs typeface="Calibri"/>
              </a:rPr>
              <a:t> </a:t>
            </a:r>
            <a:r>
              <a:rPr lang="en-US" sz="2000" dirty="0">
                <a:uFill>
                  <a:solidFill>
                    <a:srgbClr val="000000"/>
                  </a:solidFill>
                </a:uFill>
                <a:latin typeface="Raleway" pitchFamily="2" charset="0"/>
                <a:cs typeface="Calibri"/>
              </a:rPr>
              <a:t>not</a:t>
            </a:r>
            <a:r>
              <a:rPr lang="en-US" sz="2000" spc="-15" dirty="0">
                <a:latin typeface="Raleway" pitchFamily="2" charset="0"/>
                <a:cs typeface="Calibri"/>
              </a:rPr>
              <a:t> </a:t>
            </a:r>
            <a:r>
              <a:rPr lang="en-US" sz="2000" dirty="0">
                <a:latin typeface="Raleway" pitchFamily="2" charset="0"/>
                <a:cs typeface="Calibri"/>
              </a:rPr>
              <a:t>received</a:t>
            </a:r>
            <a:r>
              <a:rPr lang="en-US" sz="2000" spc="-10" dirty="0">
                <a:latin typeface="Raleway" pitchFamily="2" charset="0"/>
                <a:cs typeface="Calibri"/>
              </a:rPr>
              <a:t> </a:t>
            </a:r>
            <a:r>
              <a:rPr lang="en-US" sz="2000" dirty="0">
                <a:latin typeface="Raleway" pitchFamily="2" charset="0"/>
                <a:cs typeface="Calibri"/>
              </a:rPr>
              <a:t>any face-to-face </a:t>
            </a:r>
            <a:r>
              <a:rPr lang="en-US" sz="2000" spc="-10" dirty="0">
                <a:latin typeface="Raleway" pitchFamily="2" charset="0"/>
                <a:cs typeface="Calibri"/>
              </a:rPr>
              <a:t>professional </a:t>
            </a:r>
            <a:r>
              <a:rPr lang="en-US" sz="2000" dirty="0">
                <a:latin typeface="Raleway" pitchFamily="2" charset="0"/>
                <a:cs typeface="Calibri"/>
              </a:rPr>
              <a:t>service</a:t>
            </a:r>
            <a:r>
              <a:rPr lang="en-US" sz="2000" spc="-65" dirty="0">
                <a:latin typeface="Raleway" pitchFamily="2" charset="0"/>
                <a:cs typeface="Calibri"/>
              </a:rPr>
              <a:t> </a:t>
            </a:r>
            <a:r>
              <a:rPr lang="en-US" sz="2000" dirty="0">
                <a:latin typeface="Raleway" pitchFamily="2" charset="0"/>
                <a:cs typeface="Calibri"/>
              </a:rPr>
              <a:t>from</a:t>
            </a:r>
            <a:r>
              <a:rPr lang="en-US" sz="2000" spc="-55" dirty="0">
                <a:latin typeface="Raleway" pitchFamily="2" charset="0"/>
                <a:cs typeface="Calibri"/>
              </a:rPr>
              <a:t> </a:t>
            </a:r>
            <a:r>
              <a:rPr lang="en-US" sz="2000" dirty="0">
                <a:latin typeface="Raleway" pitchFamily="2" charset="0"/>
                <a:cs typeface="Calibri"/>
              </a:rPr>
              <a:t>the</a:t>
            </a:r>
            <a:r>
              <a:rPr lang="en-US" sz="2000" spc="-55" dirty="0">
                <a:latin typeface="Raleway" pitchFamily="2" charset="0"/>
                <a:cs typeface="Calibri"/>
              </a:rPr>
              <a:t> </a:t>
            </a:r>
            <a:r>
              <a:rPr lang="en-US" sz="2000" dirty="0">
                <a:latin typeface="Raleway" pitchFamily="2" charset="0"/>
                <a:cs typeface="Calibri"/>
              </a:rPr>
              <a:t>physician/qualiﬁed</a:t>
            </a:r>
            <a:r>
              <a:rPr lang="en-US" sz="2000" spc="-55" dirty="0">
                <a:latin typeface="Raleway" pitchFamily="2" charset="0"/>
                <a:cs typeface="Calibri"/>
              </a:rPr>
              <a:t> </a:t>
            </a:r>
            <a:r>
              <a:rPr lang="en-US" sz="2000" dirty="0">
                <a:latin typeface="Raleway" pitchFamily="2" charset="0"/>
                <a:cs typeface="Calibri"/>
              </a:rPr>
              <a:t>healthcare</a:t>
            </a:r>
            <a:r>
              <a:rPr lang="en-US" sz="2000" spc="-50" dirty="0">
                <a:latin typeface="Raleway" pitchFamily="2" charset="0"/>
                <a:cs typeface="Calibri"/>
              </a:rPr>
              <a:t> </a:t>
            </a:r>
            <a:r>
              <a:rPr lang="en-US" sz="2000" spc="-10" dirty="0">
                <a:latin typeface="Raleway" pitchFamily="2" charset="0"/>
                <a:cs typeface="Calibri"/>
              </a:rPr>
              <a:t>professional </a:t>
            </a:r>
            <a:r>
              <a:rPr lang="en-US" sz="2000" b="1" spc="-25" dirty="0">
                <a:uFill>
                  <a:solidFill>
                    <a:srgbClr val="000000"/>
                  </a:solidFill>
                </a:uFill>
                <a:latin typeface="Raleway" pitchFamily="2" charset="0"/>
                <a:cs typeface="Calibri"/>
              </a:rPr>
              <a:t>	or</a:t>
            </a:r>
            <a:endParaRPr lang="en-US" sz="2000" dirty="0">
              <a:latin typeface="Raleway" pitchFamily="2" charset="0"/>
              <a:cs typeface="Calibri"/>
            </a:endParaRPr>
          </a:p>
          <a:p>
            <a:pPr marL="292100" marR="55880">
              <a:lnSpc>
                <a:spcPts val="3000"/>
              </a:lnSpc>
              <a:spcBef>
                <a:spcPts val="1145"/>
              </a:spcBef>
            </a:pPr>
            <a:r>
              <a:rPr lang="en-US" sz="2000" dirty="0">
                <a:latin typeface="Raleway" pitchFamily="2" charset="0"/>
                <a:cs typeface="Calibri"/>
              </a:rPr>
              <a:t>another</a:t>
            </a:r>
            <a:r>
              <a:rPr lang="en-US" sz="2000" spc="-75" dirty="0">
                <a:latin typeface="Raleway" pitchFamily="2" charset="0"/>
                <a:cs typeface="Calibri"/>
              </a:rPr>
              <a:t> </a:t>
            </a:r>
            <a:r>
              <a:rPr lang="en-US" sz="2000" dirty="0">
                <a:latin typeface="Raleway" pitchFamily="2" charset="0"/>
                <a:cs typeface="Calibri"/>
              </a:rPr>
              <a:t>physician/qualiﬁed</a:t>
            </a:r>
            <a:r>
              <a:rPr lang="en-US" sz="2000" spc="-65" dirty="0">
                <a:latin typeface="Raleway" pitchFamily="2" charset="0"/>
                <a:cs typeface="Calibri"/>
              </a:rPr>
              <a:t> </a:t>
            </a:r>
            <a:r>
              <a:rPr lang="en-US" sz="2000" dirty="0">
                <a:latin typeface="Raleway" pitchFamily="2" charset="0"/>
                <a:cs typeface="Calibri"/>
              </a:rPr>
              <a:t>healthcare</a:t>
            </a:r>
            <a:r>
              <a:rPr lang="en-US" sz="2000" spc="-75" dirty="0">
                <a:latin typeface="Raleway" pitchFamily="2" charset="0"/>
                <a:cs typeface="Calibri"/>
              </a:rPr>
              <a:t> </a:t>
            </a:r>
            <a:r>
              <a:rPr lang="en-US" sz="2000" dirty="0">
                <a:latin typeface="Raleway" pitchFamily="2" charset="0"/>
                <a:cs typeface="Calibri"/>
              </a:rPr>
              <a:t>professional</a:t>
            </a:r>
            <a:r>
              <a:rPr lang="en-US" sz="2000" spc="-70" dirty="0">
                <a:latin typeface="Raleway" pitchFamily="2" charset="0"/>
                <a:cs typeface="Calibri"/>
              </a:rPr>
              <a:t> </a:t>
            </a:r>
            <a:r>
              <a:rPr lang="en-US" sz="2000" dirty="0">
                <a:latin typeface="Raleway" pitchFamily="2" charset="0"/>
                <a:cs typeface="Calibri"/>
              </a:rPr>
              <a:t>of</a:t>
            </a:r>
            <a:r>
              <a:rPr lang="en-US" sz="2000" spc="-70" dirty="0">
                <a:latin typeface="Raleway" pitchFamily="2" charset="0"/>
                <a:cs typeface="Calibri"/>
              </a:rPr>
              <a:t> </a:t>
            </a:r>
            <a:r>
              <a:rPr lang="en-US" sz="2000" dirty="0">
                <a:latin typeface="Raleway" pitchFamily="2" charset="0"/>
                <a:cs typeface="Calibri"/>
              </a:rPr>
              <a:t>the</a:t>
            </a:r>
            <a:r>
              <a:rPr lang="en-US" sz="2000" spc="-75" dirty="0">
                <a:latin typeface="Raleway" pitchFamily="2" charset="0"/>
                <a:cs typeface="Calibri"/>
              </a:rPr>
              <a:t> </a:t>
            </a:r>
            <a:r>
              <a:rPr lang="en-US" sz="2000" dirty="0">
                <a:uFill>
                  <a:solidFill>
                    <a:srgbClr val="000000"/>
                  </a:solidFill>
                </a:uFill>
                <a:latin typeface="Raleway" pitchFamily="2" charset="0"/>
                <a:cs typeface="Calibri"/>
              </a:rPr>
              <a:t>exact</a:t>
            </a:r>
            <a:r>
              <a:rPr lang="en-US" sz="2000" spc="-65" dirty="0">
                <a:uFill>
                  <a:solidFill>
                    <a:srgbClr val="000000"/>
                  </a:solidFill>
                </a:uFill>
                <a:latin typeface="Raleway" pitchFamily="2" charset="0"/>
                <a:cs typeface="Calibri"/>
              </a:rPr>
              <a:t> </a:t>
            </a:r>
            <a:r>
              <a:rPr lang="en-US" sz="2000" spc="-20" dirty="0">
                <a:uFill>
                  <a:solidFill>
                    <a:srgbClr val="000000"/>
                  </a:solidFill>
                </a:uFill>
                <a:latin typeface="Raleway" pitchFamily="2" charset="0"/>
                <a:cs typeface="Calibri"/>
              </a:rPr>
              <a:t>same</a:t>
            </a:r>
            <a:r>
              <a:rPr lang="en-US" sz="2000" spc="-20" dirty="0">
                <a:latin typeface="Raleway" pitchFamily="2" charset="0"/>
                <a:cs typeface="Calibri"/>
              </a:rPr>
              <a:t> </a:t>
            </a:r>
            <a:r>
              <a:rPr lang="en-US" sz="2000" dirty="0">
                <a:uFill>
                  <a:solidFill>
                    <a:srgbClr val="000000"/>
                  </a:solidFill>
                </a:uFill>
                <a:latin typeface="Raleway" pitchFamily="2" charset="0"/>
                <a:cs typeface="Calibri"/>
              </a:rPr>
              <a:t>specialty/subspecialty</a:t>
            </a:r>
            <a:r>
              <a:rPr lang="en-US" sz="2000" spc="-45" dirty="0">
                <a:latin typeface="Raleway" pitchFamily="2" charset="0"/>
                <a:cs typeface="Calibri"/>
              </a:rPr>
              <a:t> </a:t>
            </a:r>
            <a:r>
              <a:rPr lang="en-US" sz="2000" dirty="0">
                <a:latin typeface="Raleway" pitchFamily="2" charset="0"/>
                <a:cs typeface="Calibri"/>
              </a:rPr>
              <a:t>who</a:t>
            </a:r>
            <a:r>
              <a:rPr lang="en-US" sz="2000" spc="-35" dirty="0">
                <a:latin typeface="Raleway" pitchFamily="2" charset="0"/>
                <a:cs typeface="Calibri"/>
              </a:rPr>
              <a:t> </a:t>
            </a:r>
            <a:r>
              <a:rPr lang="en-US" sz="2000" dirty="0">
                <a:latin typeface="Raleway" pitchFamily="2" charset="0"/>
                <a:cs typeface="Calibri"/>
              </a:rPr>
              <a:t>belongs</a:t>
            </a:r>
            <a:r>
              <a:rPr lang="en-US" sz="2000" spc="-25" dirty="0">
                <a:latin typeface="Raleway" pitchFamily="2" charset="0"/>
                <a:cs typeface="Calibri"/>
              </a:rPr>
              <a:t> </a:t>
            </a:r>
            <a:r>
              <a:rPr lang="en-US" sz="2000" dirty="0">
                <a:latin typeface="Raleway" pitchFamily="2" charset="0"/>
                <a:cs typeface="Calibri"/>
              </a:rPr>
              <a:t>to</a:t>
            </a:r>
            <a:r>
              <a:rPr lang="en-US" sz="2000" spc="-40" dirty="0">
                <a:latin typeface="Raleway" pitchFamily="2" charset="0"/>
                <a:cs typeface="Calibri"/>
              </a:rPr>
              <a:t> </a:t>
            </a:r>
            <a:r>
              <a:rPr lang="en-US" sz="2000" dirty="0">
                <a:latin typeface="Raleway" pitchFamily="2" charset="0"/>
                <a:cs typeface="Calibri"/>
              </a:rPr>
              <a:t>the</a:t>
            </a:r>
            <a:r>
              <a:rPr lang="en-US" sz="2000" spc="-30" dirty="0">
                <a:latin typeface="Raleway" pitchFamily="2" charset="0"/>
                <a:cs typeface="Calibri"/>
              </a:rPr>
              <a:t> </a:t>
            </a:r>
            <a:r>
              <a:rPr lang="en-US" sz="2000" dirty="0">
                <a:uFill>
                  <a:solidFill>
                    <a:srgbClr val="000000"/>
                  </a:solidFill>
                </a:uFill>
                <a:latin typeface="Raleway" pitchFamily="2" charset="0"/>
                <a:cs typeface="Calibri"/>
              </a:rPr>
              <a:t>same</a:t>
            </a:r>
            <a:r>
              <a:rPr lang="en-US" sz="2000" spc="-30" dirty="0">
                <a:uFill>
                  <a:solidFill>
                    <a:srgbClr val="000000"/>
                  </a:solidFill>
                </a:uFill>
                <a:latin typeface="Raleway" pitchFamily="2" charset="0"/>
                <a:cs typeface="Calibri"/>
              </a:rPr>
              <a:t> </a:t>
            </a:r>
            <a:r>
              <a:rPr lang="en-US" sz="2000" dirty="0">
                <a:uFill>
                  <a:solidFill>
                    <a:srgbClr val="000000"/>
                  </a:solidFill>
                </a:uFill>
                <a:latin typeface="Raleway" pitchFamily="2" charset="0"/>
                <a:cs typeface="Calibri"/>
              </a:rPr>
              <a:t>group</a:t>
            </a:r>
            <a:r>
              <a:rPr lang="en-US" sz="2000" spc="-25" dirty="0">
                <a:uFill>
                  <a:solidFill>
                    <a:srgbClr val="000000"/>
                  </a:solidFill>
                </a:uFill>
                <a:latin typeface="Raleway" pitchFamily="2" charset="0"/>
                <a:cs typeface="Calibri"/>
              </a:rPr>
              <a:t> </a:t>
            </a:r>
            <a:r>
              <a:rPr lang="en-US" sz="2000" spc="100" dirty="0">
                <a:uFill>
                  <a:solidFill>
                    <a:srgbClr val="000000"/>
                  </a:solidFill>
                </a:uFill>
                <a:latin typeface="Raleway" pitchFamily="2" charset="0"/>
                <a:cs typeface="Calibri"/>
              </a:rPr>
              <a:t>practice </a:t>
            </a:r>
            <a:r>
              <a:rPr lang="en-US" sz="2000" dirty="0">
                <a:latin typeface="Raleway" pitchFamily="2" charset="0"/>
                <a:cs typeface="Calibri"/>
              </a:rPr>
              <a:t>within</a:t>
            </a:r>
            <a:r>
              <a:rPr lang="en-US" sz="2000" spc="-25" dirty="0">
                <a:latin typeface="Raleway" pitchFamily="2" charset="0"/>
                <a:cs typeface="Calibri"/>
              </a:rPr>
              <a:t> </a:t>
            </a:r>
            <a:r>
              <a:rPr lang="en-US" sz="2000" dirty="0">
                <a:latin typeface="Raleway" pitchFamily="2" charset="0"/>
                <a:cs typeface="Calibri"/>
              </a:rPr>
              <a:t>the</a:t>
            </a:r>
            <a:r>
              <a:rPr lang="en-US" sz="2000" spc="-25" dirty="0">
                <a:latin typeface="Raleway" pitchFamily="2" charset="0"/>
                <a:cs typeface="Calibri"/>
              </a:rPr>
              <a:t> </a:t>
            </a:r>
            <a:r>
              <a:rPr lang="en-US" sz="2000" dirty="0">
                <a:latin typeface="Raleway" pitchFamily="2" charset="0"/>
                <a:cs typeface="Calibri"/>
              </a:rPr>
              <a:t>past 3 years.</a:t>
            </a:r>
          </a:p>
          <a:p>
            <a:pPr marL="63500">
              <a:lnSpc>
                <a:spcPct val="100000"/>
              </a:lnSpc>
            </a:pPr>
            <a:endParaRPr lang="en-US" sz="2000" b="1" i="1" spc="-10" dirty="0">
              <a:latin typeface="Raleway" pitchFamily="2" charset="0"/>
              <a:cs typeface="Calibri"/>
            </a:endParaRPr>
          </a:p>
          <a:p>
            <a:pPr marL="406400" indent="-342900">
              <a:lnSpc>
                <a:spcPct val="100000"/>
              </a:lnSpc>
              <a:buFont typeface="Arial" panose="020B0604020202020204" pitchFamily="34" charset="0"/>
              <a:buChar char="•"/>
            </a:pPr>
            <a:r>
              <a:rPr lang="en-US" sz="2000" spc="-10" dirty="0">
                <a:latin typeface="Raleway" panose="020B0503030101060003" pitchFamily="34" charset="0"/>
                <a:cs typeface="Calibri"/>
              </a:rPr>
              <a:t>RHC-patient seen by any provider in the past 3 years billed on RHC NPI</a:t>
            </a:r>
            <a:endParaRPr lang="en-US" sz="2000" b="1" i="1" dirty="0">
              <a:latin typeface="Raleway" pitchFamily="2" charset="0"/>
              <a:cs typeface="Calibri"/>
            </a:endParaRPr>
          </a:p>
        </p:txBody>
      </p:sp>
    </p:spTree>
    <p:extLst>
      <p:ext uri="{BB962C8B-B14F-4D97-AF65-F5344CB8AC3E}">
        <p14:creationId xmlns:p14="http://schemas.microsoft.com/office/powerpoint/2010/main" val="8094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B971E3-92C6-F446-8FFC-739750262D26}"/>
              </a:ext>
            </a:extLst>
          </p:cNvPr>
          <p:cNvSpPr>
            <a:spLocks noGrp="1"/>
          </p:cNvSpPr>
          <p:nvPr>
            <p:ph type="body" sz="quarter" idx="21"/>
          </p:nvPr>
        </p:nvSpPr>
        <p:spPr>
          <a:xfrm>
            <a:off x="268941" y="3852295"/>
            <a:ext cx="3656311" cy="2796651"/>
          </a:xfrm>
        </p:spPr>
        <p:txBody>
          <a:bodyPr>
            <a:noAutofit/>
          </a:bodyPr>
          <a:lstStyle/>
          <a:p>
            <a:pPr algn="ctr"/>
            <a:r>
              <a:rPr lang="en-US" sz="1800" dirty="0">
                <a:solidFill>
                  <a:srgbClr val="0070C0"/>
                </a:solidFill>
                <a:latin typeface="+mn-lt"/>
                <a:ea typeface="Calibri Light" charset="0"/>
                <a:cs typeface="Calibri" panose="020F0502020204030204" pitchFamily="34" charset="0"/>
              </a:rPr>
              <a:t>Just because you got paid doesn’t mean you get to keep the money.</a:t>
            </a:r>
          </a:p>
          <a:p>
            <a:pPr algn="ctr"/>
            <a:r>
              <a:rPr lang="en-US" sz="1800" b="1" dirty="0">
                <a:solidFill>
                  <a:srgbClr val="0070C0"/>
                </a:solidFill>
                <a:latin typeface="+mn-lt"/>
                <a:ea typeface="Calibri Light" charset="0"/>
                <a:cs typeface="Calibri" panose="020F0502020204030204" pitchFamily="34" charset="0"/>
              </a:rPr>
              <a:t>+</a:t>
            </a:r>
          </a:p>
          <a:p>
            <a:pPr algn="ctr"/>
            <a:r>
              <a:rPr lang="en-US" sz="1800" dirty="0">
                <a:solidFill>
                  <a:srgbClr val="0070C0"/>
                </a:solidFill>
                <a:ea typeface="Calibri Light" charset="0"/>
                <a:cs typeface="Calibri" panose="020F0502020204030204" pitchFamily="34" charset="0"/>
              </a:rPr>
              <a:t>Just because you didn’t get paid doesn’t mean you did it wrong.</a:t>
            </a:r>
            <a:endParaRPr lang="en-US" sz="1800" dirty="0">
              <a:solidFill>
                <a:srgbClr val="0070C0"/>
              </a:solidFill>
              <a:latin typeface="+mn-lt"/>
              <a:ea typeface="Calibri Light" charset="0"/>
              <a:cs typeface="Calibri" panose="020F0502020204030204" pitchFamily="34" charset="0"/>
            </a:endParaRPr>
          </a:p>
        </p:txBody>
      </p:sp>
      <p:sp>
        <p:nvSpPr>
          <p:cNvPr id="3" name="Text Placeholder 2">
            <a:extLst>
              <a:ext uri="{FF2B5EF4-FFF2-40B4-BE49-F238E27FC236}">
                <a16:creationId xmlns:a16="http://schemas.microsoft.com/office/drawing/2014/main" id="{FE54B564-197C-5741-9738-9061DD64E558}"/>
              </a:ext>
            </a:extLst>
          </p:cNvPr>
          <p:cNvSpPr>
            <a:spLocks noGrp="1"/>
          </p:cNvSpPr>
          <p:nvPr>
            <p:ph type="body" sz="quarter" idx="22"/>
          </p:nvPr>
        </p:nvSpPr>
        <p:spPr>
          <a:xfrm>
            <a:off x="7818545" y="4218777"/>
            <a:ext cx="4324041" cy="2063689"/>
          </a:xfrm>
        </p:spPr>
        <p:txBody>
          <a:bodyPr>
            <a:noAutofit/>
          </a:bodyPr>
          <a:lstStyle/>
          <a:p>
            <a:pPr algn="ctr"/>
            <a:r>
              <a:rPr lang="en-US" sz="1600" b="1" dirty="0">
                <a:solidFill>
                  <a:srgbClr val="FFFF00"/>
                </a:solidFill>
                <a:ea typeface="Calibri Light" charset="0"/>
                <a:cs typeface="Calibri" panose="020F0502020204030204" pitchFamily="34" charset="0"/>
              </a:rPr>
              <a:t>We will, therefore, focus on CMS/Medicare RHC billing rules since they can be taught at a national level. Expect variations and different billing codes and reimbursement rules!</a:t>
            </a:r>
          </a:p>
        </p:txBody>
      </p:sp>
      <p:sp>
        <p:nvSpPr>
          <p:cNvPr id="4" name="Text Placeholder 3">
            <a:extLst>
              <a:ext uri="{FF2B5EF4-FFF2-40B4-BE49-F238E27FC236}">
                <a16:creationId xmlns:a16="http://schemas.microsoft.com/office/drawing/2014/main" id="{1A78F009-3C29-144B-9772-9BA2F4144F7F}"/>
              </a:ext>
            </a:extLst>
          </p:cNvPr>
          <p:cNvSpPr>
            <a:spLocks noGrp="1"/>
          </p:cNvSpPr>
          <p:nvPr>
            <p:ph type="body" sz="quarter" idx="23"/>
          </p:nvPr>
        </p:nvSpPr>
        <p:spPr>
          <a:xfrm>
            <a:off x="4439477" y="3907385"/>
            <a:ext cx="3224331" cy="2488751"/>
          </a:xfrm>
        </p:spPr>
        <p:txBody>
          <a:bodyPr>
            <a:noAutofit/>
          </a:bodyPr>
          <a:lstStyle/>
          <a:p>
            <a:pPr algn="ctr"/>
            <a:r>
              <a:rPr lang="en-US" sz="1800" dirty="0">
                <a:solidFill>
                  <a:srgbClr val="0070C0"/>
                </a:solidFill>
                <a:latin typeface="+mn-lt"/>
                <a:ea typeface="Calibri Light" charset="0"/>
                <a:cs typeface="Calibri" panose="020F0502020204030204" pitchFamily="34" charset="0"/>
              </a:rPr>
              <a:t>Predicting varying commercial insurance and Medicaid billing rules is very tricky especially since some payers see us as traditional physician offices rather than a RHC.</a:t>
            </a:r>
          </a:p>
        </p:txBody>
      </p:sp>
      <p:sp>
        <p:nvSpPr>
          <p:cNvPr id="5" name="Text Placeholder 4">
            <a:extLst>
              <a:ext uri="{FF2B5EF4-FFF2-40B4-BE49-F238E27FC236}">
                <a16:creationId xmlns:a16="http://schemas.microsoft.com/office/drawing/2014/main" id="{5D56BCC4-B437-E94F-BE89-23D09FDFDBDE}"/>
              </a:ext>
            </a:extLst>
          </p:cNvPr>
          <p:cNvSpPr>
            <a:spLocks noGrp="1"/>
          </p:cNvSpPr>
          <p:nvPr>
            <p:ph type="body" sz="quarter" idx="24"/>
          </p:nvPr>
        </p:nvSpPr>
        <p:spPr>
          <a:xfrm>
            <a:off x="8230916" y="807242"/>
            <a:ext cx="3656284" cy="1831982"/>
          </a:xfrm>
        </p:spPr>
        <p:txBody>
          <a:bodyPr>
            <a:normAutofit/>
          </a:bodyPr>
          <a:lstStyle/>
          <a:p>
            <a:pPr algn="ctr"/>
            <a:r>
              <a:rPr lang="en-US" sz="1800" dirty="0">
                <a:solidFill>
                  <a:srgbClr val="0070C0"/>
                </a:solidFill>
                <a:ea typeface="Calibri Light" charset="0"/>
                <a:cs typeface="Calibri" panose="020F0502020204030204" pitchFamily="34" charset="0"/>
              </a:rPr>
              <a:t>Professional coding guidelines related to CPT and ICD-10-CM codes apply equally to all types of medical facilities.</a:t>
            </a:r>
          </a:p>
          <a:p>
            <a:pPr algn="ctr"/>
            <a:endParaRPr lang="en-US" sz="1800" dirty="0">
              <a:solidFill>
                <a:srgbClr val="0070C0"/>
              </a:solidFill>
              <a:latin typeface="+mn-lt"/>
              <a:ea typeface="Calibri Light" charset="0"/>
              <a:cs typeface="Calibri" panose="020F0502020204030204" pitchFamily="34" charset="0"/>
            </a:endParaRPr>
          </a:p>
        </p:txBody>
      </p:sp>
      <p:sp>
        <p:nvSpPr>
          <p:cNvPr id="6" name="Text Placeholder 5">
            <a:extLst>
              <a:ext uri="{FF2B5EF4-FFF2-40B4-BE49-F238E27FC236}">
                <a16:creationId xmlns:a16="http://schemas.microsoft.com/office/drawing/2014/main" id="{14982894-41EC-6747-B1D3-A8944091B9D7}"/>
              </a:ext>
            </a:extLst>
          </p:cNvPr>
          <p:cNvSpPr>
            <a:spLocks noGrp="1"/>
          </p:cNvSpPr>
          <p:nvPr>
            <p:ph type="body" sz="quarter" idx="25"/>
          </p:nvPr>
        </p:nvSpPr>
        <p:spPr>
          <a:xfrm>
            <a:off x="4439477" y="841626"/>
            <a:ext cx="3224330" cy="1831982"/>
          </a:xfrm>
        </p:spPr>
        <p:txBody>
          <a:bodyPr>
            <a:noAutofit/>
          </a:bodyPr>
          <a:lstStyle/>
          <a:p>
            <a:pPr algn="ctr"/>
            <a:r>
              <a:rPr lang="en-US" sz="1800" dirty="0">
                <a:solidFill>
                  <a:srgbClr val="0070C0"/>
                </a:solidFill>
                <a:latin typeface="+mn-lt"/>
                <a:ea typeface="Calibri Light" charset="0"/>
                <a:cs typeface="Calibri" panose="020F0502020204030204" pitchFamily="34" charset="0"/>
              </a:rPr>
              <a:t>Coding turns medical documentation into useable data regardless of whether it generates revenue or not. </a:t>
            </a:r>
          </a:p>
        </p:txBody>
      </p:sp>
      <p:sp>
        <p:nvSpPr>
          <p:cNvPr id="9" name="Title 3">
            <a:extLst>
              <a:ext uri="{FF2B5EF4-FFF2-40B4-BE49-F238E27FC236}">
                <a16:creationId xmlns:a16="http://schemas.microsoft.com/office/drawing/2014/main" id="{5AFCC89B-BF46-469A-9647-EF2BE5F7496A}"/>
              </a:ext>
            </a:extLst>
          </p:cNvPr>
          <p:cNvSpPr txBox="1">
            <a:spLocks/>
          </p:cNvSpPr>
          <p:nvPr/>
        </p:nvSpPr>
        <p:spPr>
          <a:xfrm>
            <a:off x="262549" y="557103"/>
            <a:ext cx="3893374" cy="248875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4400" b="1" spc="300" dirty="0">
                <a:solidFill>
                  <a:srgbClr val="0070C0"/>
                </a:solidFill>
              </a:rPr>
              <a:t>Coding and billing are not the same!</a:t>
            </a:r>
          </a:p>
        </p:txBody>
      </p:sp>
      <p:pic>
        <p:nvPicPr>
          <p:cNvPr id="8" name="Picture 7" descr="A picture containing text, metalware, vector graphics&#10;&#10;Description automatically generated">
            <a:extLst>
              <a:ext uri="{FF2B5EF4-FFF2-40B4-BE49-F238E27FC236}">
                <a16:creationId xmlns:a16="http://schemas.microsoft.com/office/drawing/2014/main" id="{389FAAA0-4639-48BA-851D-4CDAFFCE4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9"/>
            <a:ext cx="1092207" cy="1139797"/>
          </a:xfrm>
          <a:prstGeom prst="rect">
            <a:avLst/>
          </a:prstGeom>
        </p:spPr>
      </p:pic>
    </p:spTree>
    <p:extLst>
      <p:ext uri="{BB962C8B-B14F-4D97-AF65-F5344CB8AC3E}">
        <p14:creationId xmlns:p14="http://schemas.microsoft.com/office/powerpoint/2010/main" val="13269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4" grpId="0" build="p"/>
      <p:bldP spid="5" grpId="0" uiExpand="1" build="p"/>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4056-B695-1AF2-33E4-0BE928F659CB}"/>
              </a:ext>
            </a:extLst>
          </p:cNvPr>
          <p:cNvSpPr>
            <a:spLocks noGrp="1"/>
          </p:cNvSpPr>
          <p:nvPr>
            <p:ph type="title"/>
          </p:nvPr>
        </p:nvSpPr>
        <p:spPr>
          <a:xfrm>
            <a:off x="1282589" y="182196"/>
            <a:ext cx="5593699" cy="1249845"/>
          </a:xfrm>
        </p:spPr>
        <p:txBody>
          <a:bodyPr/>
          <a:lstStyle/>
          <a:p>
            <a:r>
              <a:rPr lang="en-US" dirty="0"/>
              <a:t>E/M Key Components – </a:t>
            </a:r>
            <a:br>
              <a:rPr lang="en-US" dirty="0"/>
            </a:br>
            <a:r>
              <a:rPr lang="en-US" dirty="0">
                <a:solidFill>
                  <a:schemeClr val="accent1"/>
                </a:solidFill>
              </a:rPr>
              <a:t>Past (1992-2020) vs. </a:t>
            </a:r>
            <a:br>
              <a:rPr lang="en-US" dirty="0">
                <a:solidFill>
                  <a:schemeClr val="accent1"/>
                </a:solidFill>
              </a:rPr>
            </a:br>
            <a:r>
              <a:rPr lang="en-US" dirty="0">
                <a:solidFill>
                  <a:schemeClr val="accent1"/>
                </a:solidFill>
              </a:rPr>
              <a:t>Present (2021-now)</a:t>
            </a:r>
          </a:p>
        </p:txBody>
      </p:sp>
      <p:sp>
        <p:nvSpPr>
          <p:cNvPr id="3" name="Rectangle: Rounded Corners 2">
            <a:extLst>
              <a:ext uri="{FF2B5EF4-FFF2-40B4-BE49-F238E27FC236}">
                <a16:creationId xmlns:a16="http://schemas.microsoft.com/office/drawing/2014/main" id="{BD162F2F-10E0-5BE0-9DE5-1978093CD428}"/>
              </a:ext>
            </a:extLst>
          </p:cNvPr>
          <p:cNvSpPr/>
          <p:nvPr/>
        </p:nvSpPr>
        <p:spPr>
          <a:xfrm>
            <a:off x="204430" y="2064452"/>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rPr>
              <a:t>01</a:t>
            </a:r>
            <a:endParaRPr kumimoji="0" lang="id-ID"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109ABBB-6AD0-87FE-34DB-12D59D26D922}"/>
              </a:ext>
            </a:extLst>
          </p:cNvPr>
          <p:cNvSpPr/>
          <p:nvPr/>
        </p:nvSpPr>
        <p:spPr>
          <a:xfrm>
            <a:off x="204429" y="2684559"/>
            <a:ext cx="219063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HISTORY</a:t>
            </a:r>
          </a:p>
        </p:txBody>
      </p:sp>
      <p:sp>
        <p:nvSpPr>
          <p:cNvPr id="5" name="Rectangle: Rounded Corners 4">
            <a:extLst>
              <a:ext uri="{FF2B5EF4-FFF2-40B4-BE49-F238E27FC236}">
                <a16:creationId xmlns:a16="http://schemas.microsoft.com/office/drawing/2014/main" id="{A7382C35-B2CA-4ADD-3B48-9AE25E0B510A}"/>
              </a:ext>
            </a:extLst>
          </p:cNvPr>
          <p:cNvSpPr/>
          <p:nvPr/>
        </p:nvSpPr>
        <p:spPr>
          <a:xfrm>
            <a:off x="2841099" y="2064452"/>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rPr>
              <a:t>02</a:t>
            </a:r>
            <a:endParaRPr kumimoji="0" lang="id-ID"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BF745A7-6A08-6AAB-8E7C-753A3EF68C0E}"/>
              </a:ext>
            </a:extLst>
          </p:cNvPr>
          <p:cNvSpPr/>
          <p:nvPr/>
        </p:nvSpPr>
        <p:spPr>
          <a:xfrm>
            <a:off x="2841098" y="2727279"/>
            <a:ext cx="219063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EXAM</a:t>
            </a:r>
          </a:p>
        </p:txBody>
      </p:sp>
      <p:sp>
        <p:nvSpPr>
          <p:cNvPr id="7" name="Rectangle: Rounded Corners 6">
            <a:extLst>
              <a:ext uri="{FF2B5EF4-FFF2-40B4-BE49-F238E27FC236}">
                <a16:creationId xmlns:a16="http://schemas.microsoft.com/office/drawing/2014/main" id="{8853F5AC-1659-C11A-07FE-5974627596FA}"/>
              </a:ext>
            </a:extLst>
          </p:cNvPr>
          <p:cNvSpPr/>
          <p:nvPr/>
        </p:nvSpPr>
        <p:spPr>
          <a:xfrm>
            <a:off x="5477768" y="2064452"/>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rPr>
              <a:t>03</a:t>
            </a:r>
            <a:endParaRPr kumimoji="0" lang="id-ID"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91FC1B1-A7C1-0DF7-9A60-16D1602EECBC}"/>
              </a:ext>
            </a:extLst>
          </p:cNvPr>
          <p:cNvSpPr/>
          <p:nvPr/>
        </p:nvSpPr>
        <p:spPr>
          <a:xfrm>
            <a:off x="5090542" y="2701736"/>
            <a:ext cx="286329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MEDICAL DECISION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MAKING</a:t>
            </a:r>
          </a:p>
        </p:txBody>
      </p:sp>
      <p:sp>
        <p:nvSpPr>
          <p:cNvPr id="9" name="Rectangle: Rounded Corners 8">
            <a:extLst>
              <a:ext uri="{FF2B5EF4-FFF2-40B4-BE49-F238E27FC236}">
                <a16:creationId xmlns:a16="http://schemas.microsoft.com/office/drawing/2014/main" id="{00E4AD16-F1C7-73EF-AD1A-2102DB30A9EC}"/>
              </a:ext>
            </a:extLst>
          </p:cNvPr>
          <p:cNvSpPr/>
          <p:nvPr/>
        </p:nvSpPr>
        <p:spPr>
          <a:xfrm>
            <a:off x="8114437" y="2064452"/>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rPr>
              <a:t>04</a:t>
            </a:r>
            <a:endParaRPr kumimoji="0" lang="id-ID" sz="1800" b="0"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5115E1-6E9D-471F-E23E-5CBCEFA0CC09}"/>
              </a:ext>
            </a:extLst>
          </p:cNvPr>
          <p:cNvSpPr/>
          <p:nvPr/>
        </p:nvSpPr>
        <p:spPr>
          <a:xfrm>
            <a:off x="7812229" y="2702458"/>
            <a:ext cx="2698236"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Nature of Presenting Problem</a:t>
            </a:r>
          </a:p>
        </p:txBody>
      </p:sp>
      <p:sp>
        <p:nvSpPr>
          <p:cNvPr id="11" name="Rectangle: Rounded Corners 10">
            <a:extLst>
              <a:ext uri="{FF2B5EF4-FFF2-40B4-BE49-F238E27FC236}">
                <a16:creationId xmlns:a16="http://schemas.microsoft.com/office/drawing/2014/main" id="{E11DC9DA-BDE0-6FE1-699F-D5E1C94959BD}"/>
              </a:ext>
            </a:extLst>
          </p:cNvPr>
          <p:cNvSpPr/>
          <p:nvPr/>
        </p:nvSpPr>
        <p:spPr>
          <a:xfrm>
            <a:off x="204430" y="4400605"/>
            <a:ext cx="2190637" cy="1821261"/>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600" b="1"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C3B759D-3275-E5E4-CE4F-3916CD58BD0A}"/>
              </a:ext>
            </a:extLst>
          </p:cNvPr>
          <p:cNvSpPr/>
          <p:nvPr/>
        </p:nvSpPr>
        <p:spPr>
          <a:xfrm>
            <a:off x="204429" y="5051431"/>
            <a:ext cx="219063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Counseling</a:t>
            </a:r>
          </a:p>
        </p:txBody>
      </p:sp>
      <p:sp>
        <p:nvSpPr>
          <p:cNvPr id="13" name="Rectangle: Rounded Corners 12">
            <a:extLst>
              <a:ext uri="{FF2B5EF4-FFF2-40B4-BE49-F238E27FC236}">
                <a16:creationId xmlns:a16="http://schemas.microsoft.com/office/drawing/2014/main" id="{067698F0-5A20-AE38-666B-B44D2DC11EEB}"/>
              </a:ext>
            </a:extLst>
          </p:cNvPr>
          <p:cNvSpPr/>
          <p:nvPr/>
        </p:nvSpPr>
        <p:spPr>
          <a:xfrm>
            <a:off x="2841099" y="4400605"/>
            <a:ext cx="2190637" cy="1821261"/>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600" b="1"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C0DCD16-1B3A-9560-DED3-41709027E07E}"/>
              </a:ext>
            </a:extLst>
          </p:cNvPr>
          <p:cNvSpPr/>
          <p:nvPr/>
        </p:nvSpPr>
        <p:spPr>
          <a:xfrm>
            <a:off x="2841098" y="5009398"/>
            <a:ext cx="213183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Coordination of Care</a:t>
            </a:r>
          </a:p>
        </p:txBody>
      </p:sp>
      <p:sp>
        <p:nvSpPr>
          <p:cNvPr id="15" name="Rectangle: Rounded Corners 14">
            <a:extLst>
              <a:ext uri="{FF2B5EF4-FFF2-40B4-BE49-F238E27FC236}">
                <a16:creationId xmlns:a16="http://schemas.microsoft.com/office/drawing/2014/main" id="{A8B4E713-49BC-CA5A-1B0F-ACB67CAFAFBE}"/>
              </a:ext>
            </a:extLst>
          </p:cNvPr>
          <p:cNvSpPr/>
          <p:nvPr/>
        </p:nvSpPr>
        <p:spPr>
          <a:xfrm>
            <a:off x="5477768" y="4400605"/>
            <a:ext cx="2190637" cy="1821261"/>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600" b="1"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B8609D2-88D8-7298-A204-79BED756A628}"/>
              </a:ext>
            </a:extLst>
          </p:cNvPr>
          <p:cNvSpPr/>
          <p:nvPr/>
        </p:nvSpPr>
        <p:spPr>
          <a:xfrm>
            <a:off x="5477767" y="5021499"/>
            <a:ext cx="219063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F6FC6">
                    <a:lumMod val="75000"/>
                  </a:srgbClr>
                </a:solidFill>
                <a:effectLst/>
                <a:uLnTx/>
                <a:uFillTx/>
                <a:latin typeface="Calibri" panose="020F0502020204030204"/>
                <a:ea typeface="+mn-ea"/>
                <a:cs typeface="Segoe UI" panose="020B0502040204020203" pitchFamily="34" charset="0"/>
              </a:rPr>
              <a:t>TIME</a:t>
            </a:r>
          </a:p>
        </p:txBody>
      </p:sp>
      <p:sp>
        <p:nvSpPr>
          <p:cNvPr id="17" name="Rectangle: Rounded Corners 16">
            <a:extLst>
              <a:ext uri="{FF2B5EF4-FFF2-40B4-BE49-F238E27FC236}">
                <a16:creationId xmlns:a16="http://schemas.microsoft.com/office/drawing/2014/main" id="{7256DB3F-18C5-3812-0123-9D36E23CAC3A}"/>
              </a:ext>
            </a:extLst>
          </p:cNvPr>
          <p:cNvSpPr/>
          <p:nvPr/>
        </p:nvSpPr>
        <p:spPr>
          <a:xfrm>
            <a:off x="8114437" y="4400605"/>
            <a:ext cx="2190637" cy="1821261"/>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9600" b="1" i="0" u="none" strike="noStrike" kern="1200" cap="none" spc="0" normalizeH="0" baseline="0" noProof="0" dirty="0">
              <a:ln>
                <a:noFill/>
              </a:ln>
              <a:solidFill>
                <a:prstClr val="white">
                  <a:lumMod val="95000"/>
                  <a:alpha val="60000"/>
                </a:prst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AF2C3B4-665D-EA18-82E3-C003F986775E}"/>
              </a:ext>
            </a:extLst>
          </p:cNvPr>
          <p:cNvSpPr/>
          <p:nvPr/>
        </p:nvSpPr>
        <p:spPr>
          <a:xfrm>
            <a:off x="8086876" y="4743654"/>
            <a:ext cx="219063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4C8C2B"/>
                </a:solidFill>
                <a:effectLst/>
                <a:uLnTx/>
                <a:uFillTx/>
                <a:latin typeface="Calibri" panose="020F0502020204030204"/>
                <a:ea typeface="+mn-ea"/>
                <a:cs typeface="Segoe UI" panose="020B0502040204020203" pitchFamily="34" charset="0"/>
              </a:rPr>
              <a:t>When does the “mid-point” concept apply?</a:t>
            </a:r>
          </a:p>
        </p:txBody>
      </p:sp>
      <p:pic>
        <p:nvPicPr>
          <p:cNvPr id="19" name="Picture 18">
            <a:extLst>
              <a:ext uri="{FF2B5EF4-FFF2-40B4-BE49-F238E27FC236}">
                <a16:creationId xmlns:a16="http://schemas.microsoft.com/office/drawing/2014/main" id="{1E63F852-F7B0-1347-9C71-2856454C6EF2}"/>
              </a:ext>
            </a:extLst>
          </p:cNvPr>
          <p:cNvPicPr>
            <a:picLocks noChangeAspect="1"/>
          </p:cNvPicPr>
          <p:nvPr/>
        </p:nvPicPr>
        <p:blipFill>
          <a:blip r:embed="rId2"/>
          <a:stretch>
            <a:fillRect/>
          </a:stretch>
        </p:blipFill>
        <p:spPr>
          <a:xfrm>
            <a:off x="9323109" y="28756"/>
            <a:ext cx="2685132" cy="1948204"/>
          </a:xfrm>
          <a:prstGeom prst="rect">
            <a:avLst/>
          </a:prstGeom>
        </p:spPr>
      </p:pic>
    </p:spTree>
    <p:extLst>
      <p:ext uri="{BB962C8B-B14F-4D97-AF65-F5344CB8AC3E}">
        <p14:creationId xmlns:p14="http://schemas.microsoft.com/office/powerpoint/2010/main" val="2984363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4055" y="192464"/>
            <a:ext cx="10259768" cy="1003300"/>
          </a:xfrm>
          <a:prstGeom prst="rect">
            <a:avLst/>
          </a:prstGeom>
        </p:spPr>
        <p:txBody>
          <a:bodyPr vert="horz" lIns="91440" tIns="45720" rIns="91440" bIns="45720" rtlCol="0" anchor="b">
            <a:normAutofit/>
          </a:bodyPr>
          <a:lstStyle/>
          <a:p>
            <a:pPr marL="12700"/>
            <a:r>
              <a:rPr lang="en-US" sz="3000" b="1" kern="1200" dirty="0">
                <a:solidFill>
                  <a:srgbClr val="0070C0"/>
                </a:solidFill>
                <a:latin typeface="+mj-lt"/>
                <a:ea typeface="+mj-ea"/>
                <a:cs typeface="+mj-cs"/>
              </a:rPr>
              <a:t>Clinical provider’s historical complaints with complicated documentation rules has been heard!</a:t>
            </a:r>
          </a:p>
        </p:txBody>
      </p:sp>
      <p:sp>
        <p:nvSpPr>
          <p:cNvPr id="3" name="object 3"/>
          <p:cNvSpPr txBox="1"/>
          <p:nvPr/>
        </p:nvSpPr>
        <p:spPr>
          <a:xfrm>
            <a:off x="147144" y="1540857"/>
            <a:ext cx="11949606" cy="5139834"/>
          </a:xfrm>
          <a:prstGeom prst="rect">
            <a:avLst/>
          </a:prstGeom>
        </p:spPr>
        <p:txBody>
          <a:bodyPr vert="horz" lIns="91440" tIns="45720" rIns="91440" bIns="45720" rtlCol="0">
            <a:noAutofit/>
          </a:bodyPr>
          <a:lstStyle/>
          <a:p>
            <a:pPr marL="469900" marR="168910" lvl="1">
              <a:lnSpc>
                <a:spcPct val="90000"/>
              </a:lnSpc>
              <a:spcBef>
                <a:spcPts val="495"/>
              </a:spcBef>
              <a:tabLst>
                <a:tab pos="698500" algn="l"/>
              </a:tabLst>
            </a:pPr>
            <a:endParaRPr lang="en-US" sz="2000" dirty="0"/>
          </a:p>
          <a:p>
            <a:pPr marL="298450" marR="5080" indent="-285750">
              <a:lnSpc>
                <a:spcPct val="90000"/>
              </a:lnSpc>
              <a:spcBef>
                <a:spcPts val="459"/>
              </a:spcBef>
              <a:buFont typeface="Arial" panose="020B0604020202020204" pitchFamily="34" charset="0"/>
              <a:buChar char="•"/>
              <a:tabLst>
                <a:tab pos="698500" algn="l"/>
              </a:tabLst>
            </a:pPr>
            <a:r>
              <a:rPr lang="en-US" sz="2000" dirty="0">
                <a:solidFill>
                  <a:srgbClr val="0070C0"/>
                </a:solidFill>
              </a:rPr>
              <a:t>In 2020, the </a:t>
            </a:r>
            <a:r>
              <a:rPr lang="en-US" sz="2000" b="1" dirty="0">
                <a:solidFill>
                  <a:srgbClr val="0070C0"/>
                </a:solidFill>
              </a:rPr>
              <a:t>Patient’s Over Paperwork</a:t>
            </a:r>
            <a:r>
              <a:rPr lang="en-US" sz="2000" dirty="0">
                <a:solidFill>
                  <a:srgbClr val="0070C0"/>
                </a:solidFill>
              </a:rPr>
              <a:t> initiative “</a:t>
            </a:r>
            <a:r>
              <a:rPr lang="en-US" sz="2000" i="1" dirty="0">
                <a:solidFill>
                  <a:srgbClr val="0070C0"/>
                </a:solidFill>
              </a:rPr>
              <a:t>CMS’</a:t>
            </a:r>
            <a:r>
              <a:rPr lang="en-US" sz="2000" dirty="0">
                <a:solidFill>
                  <a:srgbClr val="0070C0"/>
                </a:solidFill>
              </a:rPr>
              <a:t> </a:t>
            </a:r>
            <a:r>
              <a:rPr lang="en-US" sz="2000" i="1" dirty="0">
                <a:solidFill>
                  <a:srgbClr val="0070C0"/>
                </a:solidFill>
              </a:rPr>
              <a:t>internal process to evaluate and streamline regulations</a:t>
            </a:r>
            <a:r>
              <a:rPr lang="en-US" sz="2000" dirty="0">
                <a:solidFill>
                  <a:srgbClr val="0070C0"/>
                </a:solidFill>
              </a:rPr>
              <a:t>” winds up and</a:t>
            </a:r>
            <a:r>
              <a:rPr lang="en-US" sz="2000" spc="-30" dirty="0">
                <a:solidFill>
                  <a:srgbClr val="0070C0"/>
                </a:solidFill>
              </a:rPr>
              <a:t> </a:t>
            </a:r>
            <a:r>
              <a:rPr lang="en-US" sz="2000" dirty="0">
                <a:solidFill>
                  <a:srgbClr val="0070C0"/>
                </a:solidFill>
              </a:rPr>
              <a:t>sweeping</a:t>
            </a:r>
            <a:r>
              <a:rPr lang="en-US" sz="2000" spc="-30" dirty="0">
                <a:solidFill>
                  <a:srgbClr val="0070C0"/>
                </a:solidFill>
              </a:rPr>
              <a:t> </a:t>
            </a:r>
            <a:r>
              <a:rPr lang="en-US" sz="2000" dirty="0">
                <a:solidFill>
                  <a:srgbClr val="0070C0"/>
                </a:solidFill>
              </a:rPr>
              <a:t>changes</a:t>
            </a:r>
            <a:r>
              <a:rPr lang="en-US" sz="2000" spc="-30" dirty="0">
                <a:solidFill>
                  <a:srgbClr val="0070C0"/>
                </a:solidFill>
              </a:rPr>
              <a:t> </a:t>
            </a:r>
            <a:r>
              <a:rPr lang="en-US" sz="2000" dirty="0">
                <a:solidFill>
                  <a:srgbClr val="0070C0"/>
                </a:solidFill>
              </a:rPr>
              <a:t>took</a:t>
            </a:r>
            <a:r>
              <a:rPr lang="en-US" sz="2000" spc="-35" dirty="0">
                <a:solidFill>
                  <a:srgbClr val="0070C0"/>
                </a:solidFill>
              </a:rPr>
              <a:t> </a:t>
            </a:r>
            <a:r>
              <a:rPr lang="en-US" sz="2000" dirty="0">
                <a:solidFill>
                  <a:srgbClr val="0070C0"/>
                </a:solidFill>
              </a:rPr>
              <a:t>effect</a:t>
            </a:r>
            <a:r>
              <a:rPr lang="en-US" sz="2000" spc="-30" dirty="0">
                <a:solidFill>
                  <a:srgbClr val="0070C0"/>
                </a:solidFill>
              </a:rPr>
              <a:t> </a:t>
            </a:r>
            <a:r>
              <a:rPr lang="en-US" sz="2000" dirty="0">
                <a:solidFill>
                  <a:srgbClr val="0070C0"/>
                </a:solidFill>
              </a:rPr>
              <a:t>January</a:t>
            </a:r>
            <a:r>
              <a:rPr lang="en-US" sz="2000" spc="-25" dirty="0">
                <a:solidFill>
                  <a:srgbClr val="0070C0"/>
                </a:solidFill>
              </a:rPr>
              <a:t> </a:t>
            </a:r>
            <a:r>
              <a:rPr lang="en-US" sz="2000" dirty="0">
                <a:solidFill>
                  <a:srgbClr val="0070C0"/>
                </a:solidFill>
              </a:rPr>
              <a:t>2021</a:t>
            </a:r>
            <a:r>
              <a:rPr lang="en-US" sz="2000" spc="-35" dirty="0">
                <a:solidFill>
                  <a:srgbClr val="0070C0"/>
                </a:solidFill>
              </a:rPr>
              <a:t> </a:t>
            </a:r>
            <a:r>
              <a:rPr lang="en-US" sz="2000" dirty="0">
                <a:solidFill>
                  <a:srgbClr val="0070C0"/>
                </a:solidFill>
              </a:rPr>
              <a:t>for</a:t>
            </a:r>
            <a:r>
              <a:rPr lang="en-US" sz="2000" spc="-25" dirty="0">
                <a:solidFill>
                  <a:srgbClr val="0070C0"/>
                </a:solidFill>
              </a:rPr>
              <a:t> </a:t>
            </a:r>
            <a:r>
              <a:rPr lang="en-US" sz="2000" spc="-10" dirty="0">
                <a:solidFill>
                  <a:srgbClr val="0070C0"/>
                </a:solidFill>
              </a:rPr>
              <a:t>office/outpatient</a:t>
            </a:r>
            <a:r>
              <a:rPr lang="en-US" sz="2000" spc="-30" dirty="0">
                <a:solidFill>
                  <a:srgbClr val="0070C0"/>
                </a:solidFill>
              </a:rPr>
              <a:t> </a:t>
            </a:r>
            <a:r>
              <a:rPr lang="en-US" sz="2000" spc="-25" dirty="0">
                <a:solidFill>
                  <a:srgbClr val="0070C0"/>
                </a:solidFill>
              </a:rPr>
              <a:t>E&amp;M </a:t>
            </a:r>
            <a:r>
              <a:rPr lang="en-US" sz="2000" dirty="0">
                <a:solidFill>
                  <a:srgbClr val="0070C0"/>
                </a:solidFill>
              </a:rPr>
              <a:t>codes and in January 2023 for hospital, observation, nursing facility and home visits.</a:t>
            </a:r>
            <a:r>
              <a:rPr lang="en-US" sz="2000" spc="-45" dirty="0">
                <a:solidFill>
                  <a:srgbClr val="0070C0"/>
                </a:solidFill>
              </a:rPr>
              <a:t> </a:t>
            </a:r>
          </a:p>
          <a:p>
            <a:pPr marL="469935" lvl="1">
              <a:lnSpc>
                <a:spcPct val="90000"/>
              </a:lnSpc>
              <a:spcBef>
                <a:spcPts val="204"/>
              </a:spcBef>
              <a:tabLst>
                <a:tab pos="1155065" algn="l"/>
                <a:tab pos="1155700" algn="l"/>
              </a:tabLst>
            </a:pPr>
            <a:endParaRPr lang="en-US" sz="2000" dirty="0">
              <a:solidFill>
                <a:srgbClr val="00B050"/>
              </a:solidFill>
            </a:endParaRPr>
          </a:p>
          <a:p>
            <a:pPr marL="755685" lvl="1" indent="-285750">
              <a:lnSpc>
                <a:spcPct val="90000"/>
              </a:lnSpc>
              <a:spcBef>
                <a:spcPts val="204"/>
              </a:spcBef>
              <a:buFont typeface="Wingdings" panose="05000000000000000000" pitchFamily="2" charset="2"/>
              <a:buChar char="ü"/>
              <a:tabLst>
                <a:tab pos="1155065" algn="l"/>
                <a:tab pos="1155700" algn="l"/>
              </a:tabLst>
            </a:pPr>
            <a:r>
              <a:rPr lang="en-US" sz="2000" dirty="0">
                <a:solidFill>
                  <a:srgbClr val="00B050"/>
                </a:solidFill>
              </a:rPr>
              <a:t>Reduce</a:t>
            </a:r>
            <a:r>
              <a:rPr lang="en-US" sz="2000" spc="-55" dirty="0">
                <a:solidFill>
                  <a:srgbClr val="00B050"/>
                </a:solidFill>
              </a:rPr>
              <a:t> </a:t>
            </a:r>
            <a:r>
              <a:rPr lang="en-US" sz="2000" dirty="0">
                <a:solidFill>
                  <a:srgbClr val="00B050"/>
                </a:solidFill>
              </a:rPr>
              <a:t>documentation</a:t>
            </a:r>
            <a:r>
              <a:rPr lang="en-US" sz="2000" spc="-50" dirty="0">
                <a:solidFill>
                  <a:srgbClr val="00B050"/>
                </a:solidFill>
              </a:rPr>
              <a:t> </a:t>
            </a:r>
            <a:r>
              <a:rPr lang="en-US" sz="2000" dirty="0">
                <a:solidFill>
                  <a:srgbClr val="00B050"/>
                </a:solidFill>
              </a:rPr>
              <a:t>burden</a:t>
            </a:r>
            <a:r>
              <a:rPr lang="en-US" sz="2000" spc="-45" dirty="0">
                <a:solidFill>
                  <a:srgbClr val="00B050"/>
                </a:solidFill>
              </a:rPr>
              <a:t> </a:t>
            </a:r>
            <a:r>
              <a:rPr lang="en-US" sz="2000" dirty="0">
                <a:solidFill>
                  <a:srgbClr val="00B050"/>
                </a:solidFill>
              </a:rPr>
              <a:t>for</a:t>
            </a:r>
            <a:r>
              <a:rPr lang="en-US" sz="2000" spc="-45" dirty="0">
                <a:solidFill>
                  <a:srgbClr val="00B050"/>
                </a:solidFill>
              </a:rPr>
              <a:t> </a:t>
            </a:r>
            <a:r>
              <a:rPr lang="en-US" sz="2000" dirty="0">
                <a:solidFill>
                  <a:srgbClr val="00B050"/>
                </a:solidFill>
              </a:rPr>
              <a:t>qualified</a:t>
            </a:r>
            <a:r>
              <a:rPr lang="en-US" sz="2000" spc="-45" dirty="0">
                <a:solidFill>
                  <a:srgbClr val="00B050"/>
                </a:solidFill>
              </a:rPr>
              <a:t> </a:t>
            </a:r>
            <a:r>
              <a:rPr lang="en-US" sz="2000" spc="-10" dirty="0">
                <a:solidFill>
                  <a:srgbClr val="00B050"/>
                </a:solidFill>
              </a:rPr>
              <a:t>providers </a:t>
            </a:r>
            <a:r>
              <a:rPr lang="en-US" sz="2000" b="1" spc="-10" dirty="0">
                <a:solidFill>
                  <a:srgbClr val="0070C0"/>
                </a:solidFill>
              </a:rPr>
              <a:t>– check!</a:t>
            </a:r>
          </a:p>
          <a:p>
            <a:pPr marL="469935" lvl="1">
              <a:lnSpc>
                <a:spcPct val="90000"/>
              </a:lnSpc>
              <a:spcBef>
                <a:spcPts val="204"/>
              </a:spcBef>
              <a:tabLst>
                <a:tab pos="1155065" algn="l"/>
                <a:tab pos="1155700" algn="l"/>
              </a:tabLst>
            </a:pPr>
            <a:endParaRPr lang="en-US" sz="2000" dirty="0">
              <a:solidFill>
                <a:srgbClr val="00B050"/>
              </a:solidFill>
            </a:endParaRPr>
          </a:p>
          <a:p>
            <a:pPr marL="755685" lvl="1" indent="-285750">
              <a:lnSpc>
                <a:spcPct val="90000"/>
              </a:lnSpc>
              <a:spcBef>
                <a:spcPts val="315"/>
              </a:spcBef>
              <a:buFont typeface="Wingdings" panose="05000000000000000000" pitchFamily="2" charset="2"/>
              <a:buChar char="ü"/>
              <a:tabLst>
                <a:tab pos="1155065" algn="l"/>
                <a:tab pos="1155700" algn="l"/>
              </a:tabLst>
            </a:pPr>
            <a:r>
              <a:rPr lang="en-US" sz="2000" dirty="0">
                <a:solidFill>
                  <a:srgbClr val="00B050"/>
                </a:solidFill>
              </a:rPr>
              <a:t>Eliminate</a:t>
            </a:r>
            <a:r>
              <a:rPr lang="en-US" sz="2000" spc="-15" dirty="0">
                <a:solidFill>
                  <a:srgbClr val="00B050"/>
                </a:solidFill>
              </a:rPr>
              <a:t> </a:t>
            </a:r>
            <a:r>
              <a:rPr lang="en-US" sz="2000" dirty="0">
                <a:solidFill>
                  <a:srgbClr val="00B050"/>
                </a:solidFill>
              </a:rPr>
              <a:t>“note bloat”</a:t>
            </a:r>
            <a:r>
              <a:rPr lang="en-US" sz="2000" spc="-10" dirty="0">
                <a:solidFill>
                  <a:srgbClr val="00B050"/>
                </a:solidFill>
              </a:rPr>
              <a:t> </a:t>
            </a:r>
            <a:r>
              <a:rPr lang="en-US" sz="2000" dirty="0">
                <a:solidFill>
                  <a:srgbClr val="00B050"/>
                </a:solidFill>
              </a:rPr>
              <a:t>and</a:t>
            </a:r>
            <a:r>
              <a:rPr lang="en-US" sz="2000" spc="-5" dirty="0">
                <a:solidFill>
                  <a:srgbClr val="00B050"/>
                </a:solidFill>
              </a:rPr>
              <a:t> </a:t>
            </a:r>
            <a:r>
              <a:rPr lang="en-US" sz="2000" dirty="0">
                <a:solidFill>
                  <a:srgbClr val="00B050"/>
                </a:solidFill>
              </a:rPr>
              <a:t>need</a:t>
            </a:r>
            <a:r>
              <a:rPr lang="en-US" sz="2000" spc="-5" dirty="0">
                <a:solidFill>
                  <a:srgbClr val="00B050"/>
                </a:solidFill>
              </a:rPr>
              <a:t> </a:t>
            </a:r>
            <a:r>
              <a:rPr lang="en-US" sz="2000" dirty="0">
                <a:solidFill>
                  <a:srgbClr val="00B050"/>
                </a:solidFill>
              </a:rPr>
              <a:t>to</a:t>
            </a:r>
            <a:r>
              <a:rPr lang="en-US" sz="2000" spc="-15" dirty="0">
                <a:solidFill>
                  <a:srgbClr val="00B050"/>
                </a:solidFill>
              </a:rPr>
              <a:t> </a:t>
            </a:r>
            <a:r>
              <a:rPr lang="en-US" sz="2000" spc="-10" dirty="0">
                <a:solidFill>
                  <a:srgbClr val="00B050"/>
                </a:solidFill>
              </a:rPr>
              <a:t>“re-</a:t>
            </a:r>
            <a:r>
              <a:rPr lang="en-US" sz="2000" dirty="0">
                <a:solidFill>
                  <a:srgbClr val="00B050"/>
                </a:solidFill>
              </a:rPr>
              <a:t>document”</a:t>
            </a:r>
            <a:r>
              <a:rPr lang="en-US" sz="2000" spc="-5" dirty="0">
                <a:solidFill>
                  <a:srgbClr val="00B050"/>
                </a:solidFill>
              </a:rPr>
              <a:t> </a:t>
            </a:r>
            <a:r>
              <a:rPr lang="en-US" sz="2000" dirty="0">
                <a:solidFill>
                  <a:srgbClr val="00B050"/>
                </a:solidFill>
              </a:rPr>
              <a:t>certain</a:t>
            </a:r>
            <a:r>
              <a:rPr lang="en-US" sz="2000" spc="-5" dirty="0">
                <a:solidFill>
                  <a:srgbClr val="00B050"/>
                </a:solidFill>
              </a:rPr>
              <a:t> </a:t>
            </a:r>
            <a:r>
              <a:rPr lang="en-US" sz="2000" dirty="0">
                <a:solidFill>
                  <a:srgbClr val="00B050"/>
                </a:solidFill>
              </a:rPr>
              <a:t>aspects</a:t>
            </a:r>
            <a:r>
              <a:rPr lang="en-US" sz="2000" spc="-5" dirty="0">
                <a:solidFill>
                  <a:srgbClr val="00B050"/>
                </a:solidFill>
              </a:rPr>
              <a:t> </a:t>
            </a:r>
            <a:r>
              <a:rPr lang="en-US" sz="2000" dirty="0">
                <a:solidFill>
                  <a:srgbClr val="00B050"/>
                </a:solidFill>
              </a:rPr>
              <a:t>of</a:t>
            </a:r>
            <a:r>
              <a:rPr lang="en-US" sz="2000" spc="-5" dirty="0">
                <a:solidFill>
                  <a:srgbClr val="00B050"/>
                </a:solidFill>
              </a:rPr>
              <a:t> </a:t>
            </a:r>
            <a:r>
              <a:rPr lang="en-US" sz="2000" dirty="0">
                <a:solidFill>
                  <a:srgbClr val="00B050"/>
                </a:solidFill>
              </a:rPr>
              <a:t>the </a:t>
            </a:r>
            <a:r>
              <a:rPr lang="en-US" sz="2000" spc="-10" dirty="0">
                <a:solidFill>
                  <a:srgbClr val="00B050"/>
                </a:solidFill>
              </a:rPr>
              <a:t>record </a:t>
            </a:r>
            <a:r>
              <a:rPr lang="en-US" sz="2000" b="1" spc="-10" dirty="0">
                <a:solidFill>
                  <a:srgbClr val="0070C0"/>
                </a:solidFill>
              </a:rPr>
              <a:t>– check!</a:t>
            </a:r>
            <a:endParaRPr lang="en-US" sz="2000" spc="-10" dirty="0">
              <a:solidFill>
                <a:srgbClr val="0070C0"/>
              </a:solidFill>
            </a:endParaRPr>
          </a:p>
          <a:p>
            <a:pPr marL="469935" lvl="1">
              <a:lnSpc>
                <a:spcPct val="90000"/>
              </a:lnSpc>
              <a:spcBef>
                <a:spcPts val="315"/>
              </a:spcBef>
              <a:tabLst>
                <a:tab pos="1155065" algn="l"/>
                <a:tab pos="1155700" algn="l"/>
              </a:tabLst>
            </a:pPr>
            <a:endParaRPr lang="en-US" sz="2000" dirty="0">
              <a:solidFill>
                <a:srgbClr val="00B050"/>
              </a:solidFill>
            </a:endParaRPr>
          </a:p>
          <a:p>
            <a:pPr marL="755685" lvl="1" indent="-285750">
              <a:lnSpc>
                <a:spcPct val="90000"/>
              </a:lnSpc>
              <a:spcBef>
                <a:spcPts val="285"/>
              </a:spcBef>
              <a:buFont typeface="Wingdings" panose="05000000000000000000" pitchFamily="2" charset="2"/>
              <a:buChar char="ü"/>
              <a:tabLst>
                <a:tab pos="1155065" algn="l"/>
                <a:tab pos="1155700" algn="l"/>
              </a:tabLst>
            </a:pPr>
            <a:r>
              <a:rPr lang="en-US" sz="2000" dirty="0">
                <a:solidFill>
                  <a:srgbClr val="00B050"/>
                </a:solidFill>
              </a:rPr>
              <a:t>Reduce</a:t>
            </a:r>
            <a:r>
              <a:rPr lang="en-US" sz="2000" spc="-65" dirty="0">
                <a:solidFill>
                  <a:srgbClr val="00B050"/>
                </a:solidFill>
              </a:rPr>
              <a:t> </a:t>
            </a:r>
            <a:r>
              <a:rPr lang="en-US" sz="2000" dirty="0">
                <a:solidFill>
                  <a:srgbClr val="00B050"/>
                </a:solidFill>
              </a:rPr>
              <a:t>professional</a:t>
            </a:r>
            <a:r>
              <a:rPr lang="en-US" sz="2000" spc="-55" dirty="0">
                <a:solidFill>
                  <a:srgbClr val="00B050"/>
                </a:solidFill>
              </a:rPr>
              <a:t> </a:t>
            </a:r>
            <a:r>
              <a:rPr lang="en-US" sz="2000" dirty="0">
                <a:solidFill>
                  <a:srgbClr val="00B050"/>
                </a:solidFill>
              </a:rPr>
              <a:t>dissatisfaction</a:t>
            </a:r>
            <a:r>
              <a:rPr lang="en-US" sz="2000" spc="-60" dirty="0">
                <a:solidFill>
                  <a:srgbClr val="00B050"/>
                </a:solidFill>
              </a:rPr>
              <a:t> </a:t>
            </a:r>
            <a:r>
              <a:rPr lang="en-US" sz="2000" dirty="0">
                <a:solidFill>
                  <a:srgbClr val="00B050"/>
                </a:solidFill>
              </a:rPr>
              <a:t>and</a:t>
            </a:r>
            <a:r>
              <a:rPr lang="en-US" sz="2000" spc="-60" dirty="0">
                <a:solidFill>
                  <a:srgbClr val="00B050"/>
                </a:solidFill>
              </a:rPr>
              <a:t> </a:t>
            </a:r>
            <a:r>
              <a:rPr lang="en-US" sz="2000" dirty="0">
                <a:solidFill>
                  <a:srgbClr val="00B050"/>
                </a:solidFill>
              </a:rPr>
              <a:t>provider</a:t>
            </a:r>
            <a:r>
              <a:rPr lang="en-US" sz="2000" spc="-50" dirty="0">
                <a:solidFill>
                  <a:srgbClr val="00B050"/>
                </a:solidFill>
              </a:rPr>
              <a:t> </a:t>
            </a:r>
            <a:r>
              <a:rPr lang="en-US" sz="2000" spc="-10" dirty="0">
                <a:solidFill>
                  <a:srgbClr val="00B050"/>
                </a:solidFill>
              </a:rPr>
              <a:t>“burnout” </a:t>
            </a:r>
            <a:r>
              <a:rPr lang="en-US" sz="2000" b="1" spc="-10" dirty="0">
                <a:solidFill>
                  <a:srgbClr val="0070C0"/>
                </a:solidFill>
              </a:rPr>
              <a:t>– hopefully!</a:t>
            </a:r>
          </a:p>
          <a:p>
            <a:pPr marL="469935" lvl="1">
              <a:lnSpc>
                <a:spcPct val="90000"/>
              </a:lnSpc>
              <a:spcBef>
                <a:spcPts val="285"/>
              </a:spcBef>
              <a:tabLst>
                <a:tab pos="1155065" algn="l"/>
                <a:tab pos="1155700" algn="l"/>
              </a:tabLst>
            </a:pPr>
            <a:endParaRPr lang="en-US" sz="2000" dirty="0">
              <a:solidFill>
                <a:srgbClr val="00B050"/>
              </a:solidFill>
            </a:endParaRPr>
          </a:p>
          <a:p>
            <a:pPr marL="755685" lvl="1" indent="-285750">
              <a:lnSpc>
                <a:spcPct val="90000"/>
              </a:lnSpc>
              <a:spcBef>
                <a:spcPts val="215"/>
              </a:spcBef>
              <a:buFont typeface="Wingdings" panose="05000000000000000000" pitchFamily="2" charset="2"/>
              <a:buChar char="ü"/>
              <a:tabLst>
                <a:tab pos="1155065" algn="l"/>
                <a:tab pos="1155700" algn="l"/>
              </a:tabLst>
            </a:pPr>
            <a:r>
              <a:rPr lang="en-US" sz="2000" dirty="0">
                <a:solidFill>
                  <a:srgbClr val="00B050"/>
                </a:solidFill>
              </a:rPr>
              <a:t>Encourage</a:t>
            </a:r>
            <a:r>
              <a:rPr lang="en-US" sz="2000" spc="-25" dirty="0">
                <a:solidFill>
                  <a:srgbClr val="00B050"/>
                </a:solidFill>
              </a:rPr>
              <a:t> </a:t>
            </a:r>
            <a:r>
              <a:rPr lang="en-US" sz="2000" dirty="0">
                <a:solidFill>
                  <a:srgbClr val="00B050"/>
                </a:solidFill>
              </a:rPr>
              <a:t>more</a:t>
            </a:r>
            <a:r>
              <a:rPr lang="en-US" sz="2000" spc="-15" dirty="0">
                <a:solidFill>
                  <a:srgbClr val="00B050"/>
                </a:solidFill>
              </a:rPr>
              <a:t> </a:t>
            </a:r>
            <a:r>
              <a:rPr lang="en-US" sz="2000" dirty="0">
                <a:solidFill>
                  <a:srgbClr val="00B050"/>
                </a:solidFill>
              </a:rPr>
              <a:t>time</a:t>
            </a:r>
            <a:r>
              <a:rPr lang="en-US" sz="2000" spc="-15" dirty="0">
                <a:solidFill>
                  <a:srgbClr val="00B050"/>
                </a:solidFill>
              </a:rPr>
              <a:t> </a:t>
            </a:r>
            <a:r>
              <a:rPr lang="en-US" sz="2000" dirty="0">
                <a:solidFill>
                  <a:srgbClr val="00B050"/>
                </a:solidFill>
              </a:rPr>
              <a:t>with</a:t>
            </a:r>
            <a:r>
              <a:rPr lang="en-US" sz="2000" spc="-20" dirty="0">
                <a:solidFill>
                  <a:srgbClr val="00B050"/>
                </a:solidFill>
              </a:rPr>
              <a:t> </a:t>
            </a:r>
            <a:r>
              <a:rPr lang="en-US" sz="2000" dirty="0">
                <a:solidFill>
                  <a:srgbClr val="00B050"/>
                </a:solidFill>
              </a:rPr>
              <a:t>patients</a:t>
            </a:r>
            <a:r>
              <a:rPr lang="en-US" sz="2000" spc="-15" dirty="0">
                <a:solidFill>
                  <a:srgbClr val="00B050"/>
                </a:solidFill>
              </a:rPr>
              <a:t> </a:t>
            </a:r>
            <a:r>
              <a:rPr lang="en-US" sz="2000" dirty="0">
                <a:solidFill>
                  <a:srgbClr val="00B050"/>
                </a:solidFill>
              </a:rPr>
              <a:t>and</a:t>
            </a:r>
            <a:r>
              <a:rPr lang="en-US" sz="2000" spc="-20" dirty="0">
                <a:solidFill>
                  <a:srgbClr val="00B050"/>
                </a:solidFill>
              </a:rPr>
              <a:t> </a:t>
            </a:r>
            <a:r>
              <a:rPr lang="en-US" sz="2000" dirty="0">
                <a:solidFill>
                  <a:srgbClr val="00B050"/>
                </a:solidFill>
              </a:rPr>
              <a:t>less</a:t>
            </a:r>
            <a:r>
              <a:rPr lang="en-US" sz="2000" spc="-15" dirty="0">
                <a:solidFill>
                  <a:srgbClr val="00B050"/>
                </a:solidFill>
              </a:rPr>
              <a:t> </a:t>
            </a:r>
            <a:r>
              <a:rPr lang="en-US" sz="2000" dirty="0">
                <a:solidFill>
                  <a:srgbClr val="00B050"/>
                </a:solidFill>
              </a:rPr>
              <a:t>time</a:t>
            </a:r>
            <a:r>
              <a:rPr lang="en-US" sz="2000" spc="-15" dirty="0">
                <a:solidFill>
                  <a:srgbClr val="00B050"/>
                </a:solidFill>
              </a:rPr>
              <a:t> </a:t>
            </a:r>
            <a:r>
              <a:rPr lang="en-US" sz="2000" dirty="0">
                <a:solidFill>
                  <a:srgbClr val="00B050"/>
                </a:solidFill>
              </a:rPr>
              <a:t>with</a:t>
            </a:r>
            <a:r>
              <a:rPr lang="en-US" sz="2000" spc="-20" dirty="0">
                <a:solidFill>
                  <a:srgbClr val="00B050"/>
                </a:solidFill>
              </a:rPr>
              <a:t> </a:t>
            </a:r>
            <a:r>
              <a:rPr lang="en-US" sz="2000" dirty="0">
                <a:solidFill>
                  <a:srgbClr val="00B050"/>
                </a:solidFill>
              </a:rPr>
              <a:t>unnecessary</a:t>
            </a:r>
            <a:r>
              <a:rPr lang="en-US" sz="2000" spc="-20" dirty="0">
                <a:solidFill>
                  <a:srgbClr val="00B050"/>
                </a:solidFill>
              </a:rPr>
              <a:t> </a:t>
            </a:r>
            <a:r>
              <a:rPr lang="en-US" sz="2000" spc="-10" dirty="0">
                <a:solidFill>
                  <a:srgbClr val="00B050"/>
                </a:solidFill>
              </a:rPr>
              <a:t>paperwork</a:t>
            </a:r>
            <a:r>
              <a:rPr lang="en-US" sz="2000" b="1" spc="-10" dirty="0">
                <a:solidFill>
                  <a:srgbClr val="00B050"/>
                </a:solidFill>
              </a:rPr>
              <a:t> </a:t>
            </a:r>
            <a:r>
              <a:rPr lang="en-US" sz="2000" b="1" spc="-10" dirty="0">
                <a:solidFill>
                  <a:srgbClr val="0070C0"/>
                </a:solidFill>
              </a:rPr>
              <a:t>– it is literally in the definition now!</a:t>
            </a:r>
          </a:p>
          <a:p>
            <a:pPr marL="755685" lvl="1" indent="-285750">
              <a:lnSpc>
                <a:spcPct val="90000"/>
              </a:lnSpc>
              <a:spcBef>
                <a:spcPts val="215"/>
              </a:spcBef>
              <a:buFont typeface="Wingdings" panose="05000000000000000000" pitchFamily="2" charset="2"/>
              <a:buChar char="ü"/>
              <a:tabLst>
                <a:tab pos="1155065" algn="l"/>
                <a:tab pos="1155700" algn="l"/>
              </a:tabLst>
            </a:pPr>
            <a:endParaRPr lang="en-US" sz="2000" b="1" spc="-10" dirty="0">
              <a:solidFill>
                <a:srgbClr val="0070C0"/>
              </a:solidFill>
            </a:endParaRPr>
          </a:p>
          <a:p>
            <a:pPr marL="469935" lvl="1">
              <a:lnSpc>
                <a:spcPct val="90000"/>
              </a:lnSpc>
              <a:spcBef>
                <a:spcPts val="215"/>
              </a:spcBef>
              <a:tabLst>
                <a:tab pos="1155065" algn="l"/>
                <a:tab pos="1155700" algn="l"/>
              </a:tabLst>
            </a:pPr>
            <a:endParaRPr lang="en-US" sz="2000" b="1" dirty="0">
              <a:solidFill>
                <a:srgbClr val="0070C0"/>
              </a:solidFill>
            </a:endParaRPr>
          </a:p>
        </p:txBody>
      </p:sp>
    </p:spTree>
    <p:extLst>
      <p:ext uri="{BB962C8B-B14F-4D97-AF65-F5344CB8AC3E}">
        <p14:creationId xmlns:p14="http://schemas.microsoft.com/office/powerpoint/2010/main" val="3792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61230" y="1925053"/>
            <a:ext cx="5120561" cy="4094671"/>
            <a:chOff x="2820923" y="1490472"/>
            <a:chExt cx="3505200" cy="2860675"/>
          </a:xfrm>
        </p:grpSpPr>
        <p:sp>
          <p:nvSpPr>
            <p:cNvPr id="3" name="object 3"/>
            <p:cNvSpPr/>
            <p:nvPr/>
          </p:nvSpPr>
          <p:spPr>
            <a:xfrm>
              <a:off x="3142487" y="1493520"/>
              <a:ext cx="1430020" cy="1428115"/>
            </a:xfrm>
            <a:custGeom>
              <a:avLst/>
              <a:gdLst/>
              <a:ahLst/>
              <a:cxnLst/>
              <a:rect l="l" t="t" r="r" b="b"/>
              <a:pathLst>
                <a:path w="1430020" h="1428114">
                  <a:moveTo>
                    <a:pt x="1429512" y="0"/>
                  </a:moveTo>
                  <a:lnTo>
                    <a:pt x="0" y="0"/>
                  </a:lnTo>
                  <a:lnTo>
                    <a:pt x="0" y="1427987"/>
                  </a:lnTo>
                  <a:lnTo>
                    <a:pt x="1429512" y="1427987"/>
                  </a:lnTo>
                  <a:lnTo>
                    <a:pt x="1429512" y="0"/>
                  </a:lnTo>
                  <a:close/>
                </a:path>
              </a:pathLst>
            </a:custGeom>
            <a:solidFill>
              <a:srgbClr val="F9A634"/>
            </a:solidFill>
          </p:spPr>
          <p:txBody>
            <a:bodyPr wrap="square" lIns="0" tIns="0" rIns="0" bIns="0" rtlCol="0"/>
            <a:lstStyle/>
            <a:p>
              <a:pPr algn="ctr"/>
              <a:endParaRPr sz="1600" dirty="0"/>
            </a:p>
          </p:txBody>
        </p:sp>
        <p:sp>
          <p:nvSpPr>
            <p:cNvPr id="4" name="object 4"/>
            <p:cNvSpPr/>
            <p:nvPr/>
          </p:nvSpPr>
          <p:spPr>
            <a:xfrm>
              <a:off x="3142487" y="2921508"/>
              <a:ext cx="1430020" cy="1430020"/>
            </a:xfrm>
            <a:custGeom>
              <a:avLst/>
              <a:gdLst/>
              <a:ahLst/>
              <a:cxnLst/>
              <a:rect l="l" t="t" r="r" b="b"/>
              <a:pathLst>
                <a:path w="1430020" h="1430020">
                  <a:moveTo>
                    <a:pt x="1429512" y="0"/>
                  </a:moveTo>
                  <a:lnTo>
                    <a:pt x="0" y="0"/>
                  </a:lnTo>
                  <a:lnTo>
                    <a:pt x="0" y="1429512"/>
                  </a:lnTo>
                  <a:lnTo>
                    <a:pt x="1429512" y="1429512"/>
                  </a:lnTo>
                  <a:lnTo>
                    <a:pt x="1429512" y="0"/>
                  </a:lnTo>
                  <a:close/>
                </a:path>
              </a:pathLst>
            </a:custGeom>
            <a:solidFill>
              <a:srgbClr val="46166B"/>
            </a:solidFill>
          </p:spPr>
          <p:txBody>
            <a:bodyPr wrap="square" lIns="0" tIns="0" rIns="0" bIns="0" rtlCol="0"/>
            <a:lstStyle/>
            <a:p>
              <a:pPr algn="ctr"/>
              <a:endParaRPr sz="1600" dirty="0"/>
            </a:p>
          </p:txBody>
        </p:sp>
        <p:sp>
          <p:nvSpPr>
            <p:cNvPr id="5" name="object 5"/>
            <p:cNvSpPr/>
            <p:nvPr/>
          </p:nvSpPr>
          <p:spPr>
            <a:xfrm>
              <a:off x="4572000" y="2921508"/>
              <a:ext cx="1430020" cy="1430020"/>
            </a:xfrm>
            <a:custGeom>
              <a:avLst/>
              <a:gdLst/>
              <a:ahLst/>
              <a:cxnLst/>
              <a:rect l="l" t="t" r="r" b="b"/>
              <a:pathLst>
                <a:path w="1430020" h="1430020">
                  <a:moveTo>
                    <a:pt x="1429512" y="0"/>
                  </a:moveTo>
                  <a:lnTo>
                    <a:pt x="0" y="0"/>
                  </a:lnTo>
                  <a:lnTo>
                    <a:pt x="0" y="1429512"/>
                  </a:lnTo>
                  <a:lnTo>
                    <a:pt x="1429512" y="1429512"/>
                  </a:lnTo>
                  <a:lnTo>
                    <a:pt x="1429512" y="0"/>
                  </a:lnTo>
                  <a:close/>
                </a:path>
              </a:pathLst>
            </a:custGeom>
            <a:solidFill>
              <a:srgbClr val="009DDC"/>
            </a:solidFill>
          </p:spPr>
          <p:txBody>
            <a:bodyPr wrap="square" lIns="0" tIns="0" rIns="0" bIns="0" rtlCol="0"/>
            <a:lstStyle/>
            <a:p>
              <a:pPr algn="ctr"/>
              <a:endParaRPr sz="1600" dirty="0"/>
            </a:p>
          </p:txBody>
        </p:sp>
        <p:sp>
          <p:nvSpPr>
            <p:cNvPr id="6" name="object 6"/>
            <p:cNvSpPr/>
            <p:nvPr/>
          </p:nvSpPr>
          <p:spPr>
            <a:xfrm>
              <a:off x="4572000" y="1493520"/>
              <a:ext cx="1430020" cy="1428115"/>
            </a:xfrm>
            <a:custGeom>
              <a:avLst/>
              <a:gdLst/>
              <a:ahLst/>
              <a:cxnLst/>
              <a:rect l="l" t="t" r="r" b="b"/>
              <a:pathLst>
                <a:path w="1430020" h="1428114">
                  <a:moveTo>
                    <a:pt x="1429512" y="0"/>
                  </a:moveTo>
                  <a:lnTo>
                    <a:pt x="0" y="0"/>
                  </a:lnTo>
                  <a:lnTo>
                    <a:pt x="0" y="1427987"/>
                  </a:lnTo>
                  <a:lnTo>
                    <a:pt x="1429512" y="1427987"/>
                  </a:lnTo>
                  <a:lnTo>
                    <a:pt x="1429512" y="0"/>
                  </a:lnTo>
                  <a:close/>
                </a:path>
              </a:pathLst>
            </a:custGeom>
            <a:solidFill>
              <a:srgbClr val="E71833"/>
            </a:solidFill>
          </p:spPr>
          <p:txBody>
            <a:bodyPr wrap="square" lIns="0" tIns="0" rIns="0" bIns="0" rtlCol="0"/>
            <a:lstStyle/>
            <a:p>
              <a:pPr algn="ctr"/>
              <a:endParaRPr sz="1600" dirty="0"/>
            </a:p>
          </p:txBody>
        </p:sp>
        <p:sp>
          <p:nvSpPr>
            <p:cNvPr id="7" name="object 7"/>
            <p:cNvSpPr/>
            <p:nvPr/>
          </p:nvSpPr>
          <p:spPr>
            <a:xfrm>
              <a:off x="2823971" y="1490472"/>
              <a:ext cx="321945" cy="1430020"/>
            </a:xfrm>
            <a:custGeom>
              <a:avLst/>
              <a:gdLst/>
              <a:ahLst/>
              <a:cxnLst/>
              <a:rect l="l" t="t" r="r" b="b"/>
              <a:pathLst>
                <a:path w="321944" h="1430020">
                  <a:moveTo>
                    <a:pt x="321563" y="0"/>
                  </a:moveTo>
                  <a:lnTo>
                    <a:pt x="0" y="721867"/>
                  </a:lnTo>
                  <a:lnTo>
                    <a:pt x="321563" y="1429511"/>
                  </a:lnTo>
                  <a:lnTo>
                    <a:pt x="321563" y="0"/>
                  </a:lnTo>
                  <a:close/>
                </a:path>
              </a:pathLst>
            </a:custGeom>
            <a:solidFill>
              <a:srgbClr val="FBC985"/>
            </a:solidFill>
          </p:spPr>
          <p:txBody>
            <a:bodyPr wrap="square" lIns="0" tIns="0" rIns="0" bIns="0" rtlCol="0"/>
            <a:lstStyle/>
            <a:p>
              <a:pPr algn="ctr"/>
              <a:endParaRPr sz="1600" dirty="0"/>
            </a:p>
          </p:txBody>
        </p:sp>
        <p:sp>
          <p:nvSpPr>
            <p:cNvPr id="8" name="object 8"/>
            <p:cNvSpPr/>
            <p:nvPr/>
          </p:nvSpPr>
          <p:spPr>
            <a:xfrm>
              <a:off x="6001511" y="1493520"/>
              <a:ext cx="321945" cy="1428115"/>
            </a:xfrm>
            <a:custGeom>
              <a:avLst/>
              <a:gdLst/>
              <a:ahLst/>
              <a:cxnLst/>
              <a:rect l="l" t="t" r="r" b="b"/>
              <a:pathLst>
                <a:path w="321945" h="1428114">
                  <a:moveTo>
                    <a:pt x="0" y="0"/>
                  </a:moveTo>
                  <a:lnTo>
                    <a:pt x="0" y="1427987"/>
                  </a:lnTo>
                  <a:lnTo>
                    <a:pt x="321563" y="706881"/>
                  </a:lnTo>
                  <a:lnTo>
                    <a:pt x="0" y="0"/>
                  </a:lnTo>
                  <a:close/>
                </a:path>
              </a:pathLst>
            </a:custGeom>
            <a:solidFill>
              <a:srgbClr val="F5A2AC"/>
            </a:solidFill>
          </p:spPr>
          <p:txBody>
            <a:bodyPr wrap="square" lIns="0" tIns="0" rIns="0" bIns="0" rtlCol="0"/>
            <a:lstStyle/>
            <a:p>
              <a:pPr algn="ctr"/>
              <a:endParaRPr sz="1600" dirty="0"/>
            </a:p>
          </p:txBody>
        </p:sp>
        <p:sp>
          <p:nvSpPr>
            <p:cNvPr id="9" name="object 9"/>
            <p:cNvSpPr/>
            <p:nvPr/>
          </p:nvSpPr>
          <p:spPr>
            <a:xfrm>
              <a:off x="6004559" y="2921508"/>
              <a:ext cx="321945" cy="1430020"/>
            </a:xfrm>
            <a:custGeom>
              <a:avLst/>
              <a:gdLst/>
              <a:ahLst/>
              <a:cxnLst/>
              <a:rect l="l" t="t" r="r" b="b"/>
              <a:pathLst>
                <a:path w="321945" h="1430020">
                  <a:moveTo>
                    <a:pt x="0" y="0"/>
                  </a:moveTo>
                  <a:lnTo>
                    <a:pt x="0" y="1429512"/>
                  </a:lnTo>
                  <a:lnTo>
                    <a:pt x="321563" y="707644"/>
                  </a:lnTo>
                  <a:lnTo>
                    <a:pt x="0" y="0"/>
                  </a:lnTo>
                  <a:close/>
                </a:path>
              </a:pathLst>
            </a:custGeom>
            <a:solidFill>
              <a:srgbClr val="8ADEFF"/>
            </a:solidFill>
          </p:spPr>
          <p:txBody>
            <a:bodyPr wrap="square" lIns="0" tIns="0" rIns="0" bIns="0" rtlCol="0"/>
            <a:lstStyle/>
            <a:p>
              <a:pPr algn="ctr"/>
              <a:endParaRPr sz="1600" dirty="0"/>
            </a:p>
          </p:txBody>
        </p:sp>
        <p:sp>
          <p:nvSpPr>
            <p:cNvPr id="10" name="object 10"/>
            <p:cNvSpPr/>
            <p:nvPr/>
          </p:nvSpPr>
          <p:spPr>
            <a:xfrm>
              <a:off x="2820923" y="2921508"/>
              <a:ext cx="321945" cy="1430020"/>
            </a:xfrm>
            <a:custGeom>
              <a:avLst/>
              <a:gdLst/>
              <a:ahLst/>
              <a:cxnLst/>
              <a:rect l="l" t="t" r="r" b="b"/>
              <a:pathLst>
                <a:path w="321944" h="1430020">
                  <a:moveTo>
                    <a:pt x="321563" y="0"/>
                  </a:moveTo>
                  <a:lnTo>
                    <a:pt x="0" y="721868"/>
                  </a:lnTo>
                  <a:lnTo>
                    <a:pt x="321563" y="1429512"/>
                  </a:lnTo>
                  <a:lnTo>
                    <a:pt x="321563" y="0"/>
                  </a:lnTo>
                  <a:close/>
                </a:path>
              </a:pathLst>
            </a:custGeom>
            <a:solidFill>
              <a:srgbClr val="B881E4"/>
            </a:solidFill>
          </p:spPr>
          <p:txBody>
            <a:bodyPr wrap="square" lIns="0" tIns="0" rIns="0" bIns="0" rtlCol="0"/>
            <a:lstStyle/>
            <a:p>
              <a:pPr algn="ctr"/>
              <a:endParaRPr sz="1600" dirty="0"/>
            </a:p>
          </p:txBody>
        </p:sp>
      </p:grpSp>
      <p:sp>
        <p:nvSpPr>
          <p:cNvPr id="11" name="object 11"/>
          <p:cNvSpPr txBox="1"/>
          <p:nvPr/>
        </p:nvSpPr>
        <p:spPr>
          <a:xfrm>
            <a:off x="8050446" y="2998483"/>
            <a:ext cx="286640" cy="263320"/>
          </a:xfrm>
          <a:prstGeom prst="rect">
            <a:avLst/>
          </a:prstGeom>
        </p:spPr>
        <p:txBody>
          <a:bodyPr vert="horz" wrap="square" lIns="0" tIns="16933" rIns="0" bIns="0" rtlCol="0">
            <a:spAutoFit/>
          </a:bodyPr>
          <a:lstStyle/>
          <a:p>
            <a:pPr marL="16933" algn="ctr">
              <a:spcBef>
                <a:spcPts val="133"/>
              </a:spcBef>
            </a:pPr>
            <a:r>
              <a:rPr sz="1600" b="1" spc="-33" dirty="0">
                <a:solidFill>
                  <a:srgbClr val="FFFFFF"/>
                </a:solidFill>
                <a:cs typeface="Arial"/>
              </a:rPr>
              <a:t>02</a:t>
            </a:r>
            <a:endParaRPr sz="1600" dirty="0">
              <a:cs typeface="Arial"/>
            </a:endParaRPr>
          </a:p>
        </p:txBody>
      </p:sp>
      <p:sp>
        <p:nvSpPr>
          <p:cNvPr id="12" name="object 12"/>
          <p:cNvSpPr txBox="1"/>
          <p:nvPr/>
        </p:nvSpPr>
        <p:spPr>
          <a:xfrm>
            <a:off x="8059421" y="4904501"/>
            <a:ext cx="286640" cy="263320"/>
          </a:xfrm>
          <a:prstGeom prst="rect">
            <a:avLst/>
          </a:prstGeom>
        </p:spPr>
        <p:txBody>
          <a:bodyPr vert="horz" wrap="square" lIns="0" tIns="16933" rIns="0" bIns="0" rtlCol="0">
            <a:spAutoFit/>
          </a:bodyPr>
          <a:lstStyle/>
          <a:p>
            <a:pPr marL="16933" algn="ctr">
              <a:spcBef>
                <a:spcPts val="133"/>
              </a:spcBef>
            </a:pPr>
            <a:r>
              <a:rPr sz="1600" b="1" spc="-33" dirty="0">
                <a:solidFill>
                  <a:srgbClr val="FFFFFF"/>
                </a:solidFill>
                <a:cs typeface="Arial"/>
              </a:rPr>
              <a:t>03</a:t>
            </a:r>
            <a:endParaRPr sz="1600" dirty="0">
              <a:cs typeface="Arial"/>
            </a:endParaRPr>
          </a:p>
        </p:txBody>
      </p:sp>
      <p:sp>
        <p:nvSpPr>
          <p:cNvPr id="13" name="object 13"/>
          <p:cNvSpPr txBox="1"/>
          <p:nvPr/>
        </p:nvSpPr>
        <p:spPr>
          <a:xfrm>
            <a:off x="3867911" y="4904501"/>
            <a:ext cx="286640" cy="263320"/>
          </a:xfrm>
          <a:prstGeom prst="rect">
            <a:avLst/>
          </a:prstGeom>
        </p:spPr>
        <p:txBody>
          <a:bodyPr vert="horz" wrap="square" lIns="0" tIns="16933" rIns="0" bIns="0" rtlCol="0">
            <a:spAutoFit/>
          </a:bodyPr>
          <a:lstStyle/>
          <a:p>
            <a:pPr marL="16933" algn="ctr">
              <a:spcBef>
                <a:spcPts val="133"/>
              </a:spcBef>
            </a:pPr>
            <a:r>
              <a:rPr sz="1600" b="1" spc="-33" dirty="0">
                <a:solidFill>
                  <a:srgbClr val="FFFFFF"/>
                </a:solidFill>
                <a:cs typeface="Arial"/>
              </a:rPr>
              <a:t>04</a:t>
            </a:r>
            <a:endParaRPr sz="1600" dirty="0">
              <a:cs typeface="Arial"/>
            </a:endParaRPr>
          </a:p>
        </p:txBody>
      </p:sp>
      <p:sp>
        <p:nvSpPr>
          <p:cNvPr id="15" name="object 15"/>
          <p:cNvSpPr txBox="1"/>
          <p:nvPr/>
        </p:nvSpPr>
        <p:spPr>
          <a:xfrm>
            <a:off x="8921067" y="2442106"/>
            <a:ext cx="3097953" cy="1402948"/>
          </a:xfrm>
          <a:prstGeom prst="rect">
            <a:avLst/>
          </a:prstGeom>
        </p:spPr>
        <p:txBody>
          <a:bodyPr vert="horz" wrap="square" lIns="0" tIns="17780" rIns="0" bIns="0" rtlCol="0">
            <a:spAutoFit/>
          </a:bodyPr>
          <a:lstStyle/>
          <a:p>
            <a:pPr marL="16933" marR="6773" algn="ctr">
              <a:spcBef>
                <a:spcPts val="140"/>
              </a:spcBef>
            </a:pPr>
            <a:r>
              <a:rPr dirty="0">
                <a:solidFill>
                  <a:srgbClr val="585858"/>
                </a:solidFill>
                <a:cs typeface="Arial"/>
              </a:rPr>
              <a:t>Use</a:t>
            </a:r>
            <a:r>
              <a:rPr spc="-40" dirty="0">
                <a:solidFill>
                  <a:srgbClr val="585858"/>
                </a:solidFill>
                <a:cs typeface="Arial"/>
              </a:rPr>
              <a:t> </a:t>
            </a:r>
            <a:r>
              <a:rPr dirty="0">
                <a:solidFill>
                  <a:srgbClr val="585858"/>
                </a:solidFill>
                <a:cs typeface="Arial"/>
              </a:rPr>
              <a:t>either</a:t>
            </a:r>
            <a:r>
              <a:rPr spc="-67" dirty="0">
                <a:solidFill>
                  <a:srgbClr val="585858"/>
                </a:solidFill>
                <a:cs typeface="Arial"/>
              </a:rPr>
              <a:t> </a:t>
            </a:r>
            <a:r>
              <a:rPr b="1" dirty="0">
                <a:solidFill>
                  <a:srgbClr val="002060"/>
                </a:solidFill>
                <a:cs typeface="Arial"/>
              </a:rPr>
              <a:t>MDM</a:t>
            </a:r>
            <a:r>
              <a:rPr b="1" spc="-53" dirty="0">
                <a:solidFill>
                  <a:srgbClr val="E71833"/>
                </a:solidFill>
                <a:cs typeface="Arial"/>
              </a:rPr>
              <a:t> </a:t>
            </a:r>
            <a:r>
              <a:rPr dirty="0">
                <a:solidFill>
                  <a:srgbClr val="585858"/>
                </a:solidFill>
                <a:cs typeface="Arial"/>
              </a:rPr>
              <a:t>level</a:t>
            </a:r>
            <a:r>
              <a:rPr spc="-13" dirty="0">
                <a:solidFill>
                  <a:srgbClr val="585858"/>
                </a:solidFill>
                <a:cs typeface="Arial"/>
              </a:rPr>
              <a:t> </a:t>
            </a:r>
            <a:r>
              <a:rPr spc="-33" dirty="0">
                <a:solidFill>
                  <a:srgbClr val="585858"/>
                </a:solidFill>
                <a:cs typeface="Arial"/>
              </a:rPr>
              <a:t>or </a:t>
            </a:r>
            <a:r>
              <a:rPr b="1" spc="-27" dirty="0">
                <a:solidFill>
                  <a:srgbClr val="002060"/>
                </a:solidFill>
                <a:cs typeface="Arial"/>
              </a:rPr>
              <a:t>Total</a:t>
            </a:r>
            <a:r>
              <a:rPr b="1" spc="-53" dirty="0">
                <a:solidFill>
                  <a:srgbClr val="002060"/>
                </a:solidFill>
                <a:cs typeface="Arial"/>
              </a:rPr>
              <a:t> </a:t>
            </a:r>
            <a:r>
              <a:rPr b="1" dirty="0">
                <a:solidFill>
                  <a:srgbClr val="002060"/>
                </a:solidFill>
                <a:cs typeface="Arial"/>
              </a:rPr>
              <a:t>Time</a:t>
            </a:r>
            <a:r>
              <a:rPr b="1" spc="-40" dirty="0">
                <a:solidFill>
                  <a:srgbClr val="002060"/>
                </a:solidFill>
                <a:cs typeface="Arial"/>
              </a:rPr>
              <a:t> </a:t>
            </a:r>
            <a:r>
              <a:rPr dirty="0">
                <a:solidFill>
                  <a:srgbClr val="585858"/>
                </a:solidFill>
                <a:cs typeface="Arial"/>
              </a:rPr>
              <a:t>on</a:t>
            </a:r>
            <a:r>
              <a:rPr spc="-47" dirty="0">
                <a:solidFill>
                  <a:srgbClr val="585858"/>
                </a:solidFill>
                <a:cs typeface="Arial"/>
              </a:rPr>
              <a:t> </a:t>
            </a:r>
            <a:r>
              <a:rPr dirty="0">
                <a:solidFill>
                  <a:srgbClr val="585858"/>
                </a:solidFill>
                <a:cs typeface="Arial"/>
              </a:rPr>
              <a:t>the</a:t>
            </a:r>
            <a:r>
              <a:rPr spc="-47" dirty="0">
                <a:solidFill>
                  <a:srgbClr val="585858"/>
                </a:solidFill>
                <a:cs typeface="Arial"/>
              </a:rPr>
              <a:t> </a:t>
            </a:r>
            <a:r>
              <a:rPr dirty="0">
                <a:solidFill>
                  <a:srgbClr val="585858"/>
                </a:solidFill>
                <a:cs typeface="Arial"/>
              </a:rPr>
              <a:t>date</a:t>
            </a:r>
            <a:r>
              <a:rPr spc="-60" dirty="0">
                <a:solidFill>
                  <a:srgbClr val="585858"/>
                </a:solidFill>
                <a:cs typeface="Arial"/>
              </a:rPr>
              <a:t> </a:t>
            </a:r>
            <a:r>
              <a:rPr dirty="0">
                <a:solidFill>
                  <a:srgbClr val="585858"/>
                </a:solidFill>
                <a:cs typeface="Arial"/>
              </a:rPr>
              <a:t>of</a:t>
            </a:r>
            <a:r>
              <a:rPr spc="-33" dirty="0">
                <a:solidFill>
                  <a:srgbClr val="585858"/>
                </a:solidFill>
                <a:cs typeface="Arial"/>
              </a:rPr>
              <a:t> the </a:t>
            </a:r>
            <a:r>
              <a:rPr spc="-13" dirty="0">
                <a:solidFill>
                  <a:srgbClr val="585858"/>
                </a:solidFill>
                <a:cs typeface="Arial"/>
              </a:rPr>
              <a:t>encounter</a:t>
            </a:r>
            <a:r>
              <a:rPr lang="en-US" spc="-13" dirty="0">
                <a:solidFill>
                  <a:srgbClr val="585858"/>
                </a:solidFill>
                <a:cs typeface="Arial"/>
              </a:rPr>
              <a:t> whichever gets you to the highest level of service.</a:t>
            </a:r>
            <a:endParaRPr dirty="0">
              <a:cs typeface="Arial"/>
            </a:endParaRPr>
          </a:p>
        </p:txBody>
      </p:sp>
      <p:sp>
        <p:nvSpPr>
          <p:cNvPr id="16" name="object 16"/>
          <p:cNvSpPr txBox="1"/>
          <p:nvPr/>
        </p:nvSpPr>
        <p:spPr>
          <a:xfrm>
            <a:off x="309710" y="4591593"/>
            <a:ext cx="3078865" cy="1679092"/>
          </a:xfrm>
          <a:prstGeom prst="rect">
            <a:avLst/>
          </a:prstGeom>
        </p:spPr>
        <p:txBody>
          <a:bodyPr vert="horz" wrap="square" lIns="0" tIns="16933" rIns="0" bIns="0" rtlCol="0">
            <a:spAutoFit/>
          </a:bodyPr>
          <a:lstStyle/>
          <a:p>
            <a:pPr marR="6773" algn="ctr">
              <a:spcBef>
                <a:spcPts val="133"/>
              </a:spcBef>
            </a:pPr>
            <a:r>
              <a:rPr lang="en-US" b="1" dirty="0">
                <a:solidFill>
                  <a:srgbClr val="46166B"/>
                </a:solidFill>
                <a:cs typeface="Arial"/>
              </a:rPr>
              <a:t>99211 and Incident-to</a:t>
            </a:r>
            <a:endParaRPr dirty="0">
              <a:cs typeface="Arial"/>
            </a:endParaRPr>
          </a:p>
          <a:p>
            <a:pPr marR="7620" algn="ctr">
              <a:spcBef>
                <a:spcPts val="7"/>
              </a:spcBef>
            </a:pPr>
            <a:r>
              <a:rPr lang="en-US" dirty="0">
                <a:solidFill>
                  <a:srgbClr val="585858"/>
                </a:solidFill>
                <a:cs typeface="Arial"/>
              </a:rPr>
              <a:t>This code is still only used for most non-Medicare nurse services that don’t already have a code (e.g. vaccine admins)</a:t>
            </a:r>
            <a:endParaRPr dirty="0">
              <a:cs typeface="Arial"/>
            </a:endParaRPr>
          </a:p>
        </p:txBody>
      </p:sp>
      <p:sp>
        <p:nvSpPr>
          <p:cNvPr id="17" name="object 17"/>
          <p:cNvSpPr txBox="1"/>
          <p:nvPr/>
        </p:nvSpPr>
        <p:spPr>
          <a:xfrm>
            <a:off x="8973391" y="4341954"/>
            <a:ext cx="3045629" cy="1125094"/>
          </a:xfrm>
          <a:prstGeom prst="rect">
            <a:avLst/>
          </a:prstGeom>
        </p:spPr>
        <p:txBody>
          <a:bodyPr vert="horz" wrap="square" lIns="0" tIns="16933" rIns="0" bIns="0" rtlCol="0">
            <a:spAutoFit/>
          </a:bodyPr>
          <a:lstStyle/>
          <a:p>
            <a:pPr marL="16933" marR="6773" algn="ctr">
              <a:spcBef>
                <a:spcPts val="133"/>
              </a:spcBef>
            </a:pPr>
            <a:r>
              <a:rPr b="1" dirty="0">
                <a:solidFill>
                  <a:srgbClr val="002060"/>
                </a:solidFill>
                <a:cs typeface="Arial"/>
              </a:rPr>
              <a:t>Specific</a:t>
            </a:r>
            <a:r>
              <a:rPr b="1" spc="-73" dirty="0">
                <a:solidFill>
                  <a:srgbClr val="002060"/>
                </a:solidFill>
                <a:cs typeface="Arial"/>
              </a:rPr>
              <a:t> </a:t>
            </a:r>
            <a:r>
              <a:rPr lang="en-US" b="1" spc="-73" dirty="0">
                <a:solidFill>
                  <a:srgbClr val="002060"/>
                </a:solidFill>
                <a:cs typeface="Arial"/>
              </a:rPr>
              <a:t>only </a:t>
            </a:r>
            <a:r>
              <a:rPr b="1" dirty="0">
                <a:solidFill>
                  <a:srgbClr val="002060"/>
                </a:solidFill>
                <a:cs typeface="Arial"/>
              </a:rPr>
              <a:t>to</a:t>
            </a:r>
            <a:r>
              <a:rPr b="1" spc="-20" dirty="0">
                <a:solidFill>
                  <a:srgbClr val="002060"/>
                </a:solidFill>
                <a:cs typeface="Arial"/>
              </a:rPr>
              <a:t> </a:t>
            </a:r>
            <a:r>
              <a:rPr b="1" dirty="0">
                <a:solidFill>
                  <a:srgbClr val="002060"/>
                </a:solidFill>
                <a:cs typeface="Arial"/>
              </a:rPr>
              <a:t>E/M</a:t>
            </a:r>
            <a:r>
              <a:rPr b="1" spc="-27" dirty="0">
                <a:solidFill>
                  <a:srgbClr val="002060"/>
                </a:solidFill>
                <a:cs typeface="Arial"/>
              </a:rPr>
              <a:t> </a:t>
            </a:r>
            <a:r>
              <a:rPr b="1" spc="-13" dirty="0">
                <a:solidFill>
                  <a:srgbClr val="002060"/>
                </a:solidFill>
                <a:cs typeface="Arial"/>
              </a:rPr>
              <a:t>office </a:t>
            </a:r>
            <a:r>
              <a:rPr lang="en-US" b="1" spc="-13" dirty="0">
                <a:solidFill>
                  <a:srgbClr val="002060"/>
                </a:solidFill>
                <a:cs typeface="Arial"/>
              </a:rPr>
              <a:t>visits </a:t>
            </a:r>
            <a:r>
              <a:rPr lang="en-US" spc="-13" dirty="0">
                <a:solidFill>
                  <a:srgbClr val="585858"/>
                </a:solidFill>
                <a:cs typeface="Arial"/>
              </a:rPr>
              <a:t>in 2021 but expanded to inpatient care (and beyond) in 2023.</a:t>
            </a:r>
            <a:endParaRPr dirty="0">
              <a:cs typeface="Arial"/>
            </a:endParaRPr>
          </a:p>
        </p:txBody>
      </p:sp>
      <p:grpSp>
        <p:nvGrpSpPr>
          <p:cNvPr id="18" name="object 18"/>
          <p:cNvGrpSpPr/>
          <p:nvPr/>
        </p:nvGrpSpPr>
        <p:grpSpPr>
          <a:xfrm>
            <a:off x="4395215" y="2167443"/>
            <a:ext cx="3736525" cy="3641122"/>
            <a:chOff x="3296411" y="1648967"/>
            <a:chExt cx="2557780" cy="2543810"/>
          </a:xfrm>
        </p:grpSpPr>
        <p:sp>
          <p:nvSpPr>
            <p:cNvPr id="19" name="object 19"/>
            <p:cNvSpPr/>
            <p:nvPr/>
          </p:nvSpPr>
          <p:spPr>
            <a:xfrm>
              <a:off x="4660391" y="1658111"/>
              <a:ext cx="1193800" cy="1184275"/>
            </a:xfrm>
            <a:custGeom>
              <a:avLst/>
              <a:gdLst/>
              <a:ahLst/>
              <a:cxnLst/>
              <a:rect l="l" t="t" r="r" b="b"/>
              <a:pathLst>
                <a:path w="1193800" h="1184275">
                  <a:moveTo>
                    <a:pt x="9271" y="0"/>
                  </a:moveTo>
                  <a:lnTo>
                    <a:pt x="0" y="888"/>
                  </a:lnTo>
                  <a:lnTo>
                    <a:pt x="0" y="1184148"/>
                  </a:lnTo>
                  <a:lnTo>
                    <a:pt x="1193292" y="1184148"/>
                  </a:lnTo>
                  <a:lnTo>
                    <a:pt x="1192351" y="1136517"/>
                  </a:lnTo>
                  <a:lnTo>
                    <a:pt x="1189554" y="1089365"/>
                  </a:lnTo>
                  <a:lnTo>
                    <a:pt x="1184936" y="1042726"/>
                  </a:lnTo>
                  <a:lnTo>
                    <a:pt x="1178532" y="996635"/>
                  </a:lnTo>
                  <a:lnTo>
                    <a:pt x="1170377" y="951128"/>
                  </a:lnTo>
                  <a:lnTo>
                    <a:pt x="1160507" y="906240"/>
                  </a:lnTo>
                  <a:lnTo>
                    <a:pt x="1148957" y="862007"/>
                  </a:lnTo>
                  <a:lnTo>
                    <a:pt x="1135763" y="818464"/>
                  </a:lnTo>
                  <a:lnTo>
                    <a:pt x="1120960" y="775646"/>
                  </a:lnTo>
                  <a:lnTo>
                    <a:pt x="1104582" y="733588"/>
                  </a:lnTo>
                  <a:lnTo>
                    <a:pt x="1086667" y="692327"/>
                  </a:lnTo>
                  <a:lnTo>
                    <a:pt x="1067248" y="651897"/>
                  </a:lnTo>
                  <a:lnTo>
                    <a:pt x="1046361" y="612334"/>
                  </a:lnTo>
                  <a:lnTo>
                    <a:pt x="1024043" y="573673"/>
                  </a:lnTo>
                  <a:lnTo>
                    <a:pt x="1000327" y="535949"/>
                  </a:lnTo>
                  <a:lnTo>
                    <a:pt x="975250" y="499198"/>
                  </a:lnTo>
                  <a:lnTo>
                    <a:pt x="948847" y="463455"/>
                  </a:lnTo>
                  <a:lnTo>
                    <a:pt x="921153" y="428756"/>
                  </a:lnTo>
                  <a:lnTo>
                    <a:pt x="892203" y="395135"/>
                  </a:lnTo>
                  <a:lnTo>
                    <a:pt x="862033" y="362629"/>
                  </a:lnTo>
                  <a:lnTo>
                    <a:pt x="830679" y="331272"/>
                  </a:lnTo>
                  <a:lnTo>
                    <a:pt x="798175" y="301101"/>
                  </a:lnTo>
                  <a:lnTo>
                    <a:pt x="764558" y="272149"/>
                  </a:lnTo>
                  <a:lnTo>
                    <a:pt x="729861" y="244453"/>
                  </a:lnTo>
                  <a:lnTo>
                    <a:pt x="694122" y="218048"/>
                  </a:lnTo>
                  <a:lnTo>
                    <a:pt x="657375" y="192970"/>
                  </a:lnTo>
                  <a:lnTo>
                    <a:pt x="619655" y="169253"/>
                  </a:lnTo>
                  <a:lnTo>
                    <a:pt x="580998" y="146934"/>
                  </a:lnTo>
                  <a:lnTo>
                    <a:pt x="541439" y="126046"/>
                  </a:lnTo>
                  <a:lnTo>
                    <a:pt x="501014" y="106627"/>
                  </a:lnTo>
                  <a:lnTo>
                    <a:pt x="459758" y="88711"/>
                  </a:lnTo>
                  <a:lnTo>
                    <a:pt x="417706" y="72333"/>
                  </a:lnTo>
                  <a:lnTo>
                    <a:pt x="374894" y="57529"/>
                  </a:lnTo>
                  <a:lnTo>
                    <a:pt x="331357" y="44334"/>
                  </a:lnTo>
                  <a:lnTo>
                    <a:pt x="287130" y="32784"/>
                  </a:lnTo>
                  <a:lnTo>
                    <a:pt x="242249" y="22914"/>
                  </a:lnTo>
                  <a:lnTo>
                    <a:pt x="196750" y="14759"/>
                  </a:lnTo>
                  <a:lnTo>
                    <a:pt x="150667" y="8355"/>
                  </a:lnTo>
                  <a:lnTo>
                    <a:pt x="104035" y="3737"/>
                  </a:lnTo>
                  <a:lnTo>
                    <a:pt x="56892" y="940"/>
                  </a:lnTo>
                  <a:lnTo>
                    <a:pt x="9271" y="0"/>
                  </a:lnTo>
                  <a:close/>
                </a:path>
              </a:pathLst>
            </a:custGeom>
            <a:solidFill>
              <a:srgbClr val="F5A2AC"/>
            </a:solidFill>
          </p:spPr>
          <p:txBody>
            <a:bodyPr wrap="square" lIns="0" tIns="0" rIns="0" bIns="0" rtlCol="0"/>
            <a:lstStyle/>
            <a:p>
              <a:pPr algn="ctr"/>
              <a:endParaRPr sz="1600" dirty="0"/>
            </a:p>
          </p:txBody>
        </p:sp>
        <p:sp>
          <p:nvSpPr>
            <p:cNvPr id="20" name="object 20"/>
            <p:cNvSpPr/>
            <p:nvPr/>
          </p:nvSpPr>
          <p:spPr>
            <a:xfrm>
              <a:off x="3305555" y="1648967"/>
              <a:ext cx="1184275" cy="1193800"/>
            </a:xfrm>
            <a:custGeom>
              <a:avLst/>
              <a:gdLst/>
              <a:ahLst/>
              <a:cxnLst/>
              <a:rect l="l" t="t" r="r" b="b"/>
              <a:pathLst>
                <a:path w="1184275" h="1193800">
                  <a:moveTo>
                    <a:pt x="1184148" y="0"/>
                  </a:moveTo>
                  <a:lnTo>
                    <a:pt x="1136517" y="940"/>
                  </a:lnTo>
                  <a:lnTo>
                    <a:pt x="1089365" y="3737"/>
                  </a:lnTo>
                  <a:lnTo>
                    <a:pt x="1042726" y="8355"/>
                  </a:lnTo>
                  <a:lnTo>
                    <a:pt x="996635" y="14759"/>
                  </a:lnTo>
                  <a:lnTo>
                    <a:pt x="951128" y="22914"/>
                  </a:lnTo>
                  <a:lnTo>
                    <a:pt x="906240" y="32784"/>
                  </a:lnTo>
                  <a:lnTo>
                    <a:pt x="862007" y="44334"/>
                  </a:lnTo>
                  <a:lnTo>
                    <a:pt x="818464" y="57528"/>
                  </a:lnTo>
                  <a:lnTo>
                    <a:pt x="775646" y="72331"/>
                  </a:lnTo>
                  <a:lnTo>
                    <a:pt x="733588" y="88709"/>
                  </a:lnTo>
                  <a:lnTo>
                    <a:pt x="692327" y="106624"/>
                  </a:lnTo>
                  <a:lnTo>
                    <a:pt x="651897" y="126043"/>
                  </a:lnTo>
                  <a:lnTo>
                    <a:pt x="612334" y="146930"/>
                  </a:lnTo>
                  <a:lnTo>
                    <a:pt x="573673" y="169248"/>
                  </a:lnTo>
                  <a:lnTo>
                    <a:pt x="535949" y="192964"/>
                  </a:lnTo>
                  <a:lnTo>
                    <a:pt x="499198" y="218041"/>
                  </a:lnTo>
                  <a:lnTo>
                    <a:pt x="463455" y="244444"/>
                  </a:lnTo>
                  <a:lnTo>
                    <a:pt x="428756" y="272138"/>
                  </a:lnTo>
                  <a:lnTo>
                    <a:pt x="395135" y="301088"/>
                  </a:lnTo>
                  <a:lnTo>
                    <a:pt x="362629" y="331258"/>
                  </a:lnTo>
                  <a:lnTo>
                    <a:pt x="331272" y="362612"/>
                  </a:lnTo>
                  <a:lnTo>
                    <a:pt x="301101" y="395116"/>
                  </a:lnTo>
                  <a:lnTo>
                    <a:pt x="272149" y="428733"/>
                  </a:lnTo>
                  <a:lnTo>
                    <a:pt x="244453" y="463430"/>
                  </a:lnTo>
                  <a:lnTo>
                    <a:pt x="218048" y="499169"/>
                  </a:lnTo>
                  <a:lnTo>
                    <a:pt x="192970" y="535916"/>
                  </a:lnTo>
                  <a:lnTo>
                    <a:pt x="169253" y="573636"/>
                  </a:lnTo>
                  <a:lnTo>
                    <a:pt x="146934" y="612293"/>
                  </a:lnTo>
                  <a:lnTo>
                    <a:pt x="126046" y="651852"/>
                  </a:lnTo>
                  <a:lnTo>
                    <a:pt x="106627" y="692277"/>
                  </a:lnTo>
                  <a:lnTo>
                    <a:pt x="88711" y="733533"/>
                  </a:lnTo>
                  <a:lnTo>
                    <a:pt x="72333" y="775585"/>
                  </a:lnTo>
                  <a:lnTo>
                    <a:pt x="57529" y="818397"/>
                  </a:lnTo>
                  <a:lnTo>
                    <a:pt x="44334" y="861934"/>
                  </a:lnTo>
                  <a:lnTo>
                    <a:pt x="32784" y="906161"/>
                  </a:lnTo>
                  <a:lnTo>
                    <a:pt x="22914" y="951042"/>
                  </a:lnTo>
                  <a:lnTo>
                    <a:pt x="14759" y="996541"/>
                  </a:lnTo>
                  <a:lnTo>
                    <a:pt x="8355" y="1042624"/>
                  </a:lnTo>
                  <a:lnTo>
                    <a:pt x="3737" y="1089256"/>
                  </a:lnTo>
                  <a:lnTo>
                    <a:pt x="940" y="1136399"/>
                  </a:lnTo>
                  <a:lnTo>
                    <a:pt x="0" y="1184021"/>
                  </a:lnTo>
                  <a:lnTo>
                    <a:pt x="889" y="1193292"/>
                  </a:lnTo>
                  <a:lnTo>
                    <a:pt x="1184148" y="1193292"/>
                  </a:lnTo>
                  <a:lnTo>
                    <a:pt x="1184148" y="0"/>
                  </a:lnTo>
                  <a:close/>
                </a:path>
              </a:pathLst>
            </a:custGeom>
            <a:solidFill>
              <a:srgbClr val="FBC985"/>
            </a:solidFill>
          </p:spPr>
          <p:txBody>
            <a:bodyPr wrap="square" lIns="0" tIns="0" rIns="0" bIns="0" rtlCol="0"/>
            <a:lstStyle/>
            <a:p>
              <a:pPr algn="ctr"/>
              <a:endParaRPr sz="1600" dirty="0"/>
            </a:p>
          </p:txBody>
        </p:sp>
        <p:sp>
          <p:nvSpPr>
            <p:cNvPr id="21" name="object 21"/>
            <p:cNvSpPr/>
            <p:nvPr/>
          </p:nvSpPr>
          <p:spPr>
            <a:xfrm>
              <a:off x="4657344" y="3000755"/>
              <a:ext cx="1193800" cy="1184275"/>
            </a:xfrm>
            <a:custGeom>
              <a:avLst/>
              <a:gdLst/>
              <a:ahLst/>
              <a:cxnLst/>
              <a:rect l="l" t="t" r="r" b="b"/>
              <a:pathLst>
                <a:path w="1193800" h="1184275">
                  <a:moveTo>
                    <a:pt x="1193291" y="0"/>
                  </a:moveTo>
                  <a:lnTo>
                    <a:pt x="0" y="0"/>
                  </a:lnTo>
                  <a:lnTo>
                    <a:pt x="0" y="1183208"/>
                  </a:lnTo>
                  <a:lnTo>
                    <a:pt x="9270" y="1184148"/>
                  </a:lnTo>
                  <a:lnTo>
                    <a:pt x="56892" y="1183207"/>
                  </a:lnTo>
                  <a:lnTo>
                    <a:pt x="104035" y="1180410"/>
                  </a:lnTo>
                  <a:lnTo>
                    <a:pt x="150667" y="1175792"/>
                  </a:lnTo>
                  <a:lnTo>
                    <a:pt x="196750" y="1169388"/>
                  </a:lnTo>
                  <a:lnTo>
                    <a:pt x="242249" y="1161233"/>
                  </a:lnTo>
                  <a:lnTo>
                    <a:pt x="287130" y="1151363"/>
                  </a:lnTo>
                  <a:lnTo>
                    <a:pt x="331357" y="1139813"/>
                  </a:lnTo>
                  <a:lnTo>
                    <a:pt x="374894" y="1126618"/>
                  </a:lnTo>
                  <a:lnTo>
                    <a:pt x="417706" y="1111814"/>
                  </a:lnTo>
                  <a:lnTo>
                    <a:pt x="459758" y="1095436"/>
                  </a:lnTo>
                  <a:lnTo>
                    <a:pt x="501014" y="1077520"/>
                  </a:lnTo>
                  <a:lnTo>
                    <a:pt x="541439" y="1058101"/>
                  </a:lnTo>
                  <a:lnTo>
                    <a:pt x="580998" y="1037213"/>
                  </a:lnTo>
                  <a:lnTo>
                    <a:pt x="619655" y="1014894"/>
                  </a:lnTo>
                  <a:lnTo>
                    <a:pt x="657375" y="991177"/>
                  </a:lnTo>
                  <a:lnTo>
                    <a:pt x="694122" y="966099"/>
                  </a:lnTo>
                  <a:lnTo>
                    <a:pt x="729861" y="939694"/>
                  </a:lnTo>
                  <a:lnTo>
                    <a:pt x="764558" y="911998"/>
                  </a:lnTo>
                  <a:lnTo>
                    <a:pt x="798175" y="883046"/>
                  </a:lnTo>
                  <a:lnTo>
                    <a:pt x="830679" y="852875"/>
                  </a:lnTo>
                  <a:lnTo>
                    <a:pt x="862033" y="821518"/>
                  </a:lnTo>
                  <a:lnTo>
                    <a:pt x="892203" y="789012"/>
                  </a:lnTo>
                  <a:lnTo>
                    <a:pt x="921153" y="755391"/>
                  </a:lnTo>
                  <a:lnTo>
                    <a:pt x="948847" y="720692"/>
                  </a:lnTo>
                  <a:lnTo>
                    <a:pt x="975250" y="684949"/>
                  </a:lnTo>
                  <a:lnTo>
                    <a:pt x="1000327" y="648198"/>
                  </a:lnTo>
                  <a:lnTo>
                    <a:pt x="1024043" y="610474"/>
                  </a:lnTo>
                  <a:lnTo>
                    <a:pt x="1046361" y="571813"/>
                  </a:lnTo>
                  <a:lnTo>
                    <a:pt x="1067248" y="532250"/>
                  </a:lnTo>
                  <a:lnTo>
                    <a:pt x="1086667" y="491820"/>
                  </a:lnTo>
                  <a:lnTo>
                    <a:pt x="1104582" y="450559"/>
                  </a:lnTo>
                  <a:lnTo>
                    <a:pt x="1120960" y="408501"/>
                  </a:lnTo>
                  <a:lnTo>
                    <a:pt x="1135763" y="365683"/>
                  </a:lnTo>
                  <a:lnTo>
                    <a:pt x="1148957" y="322140"/>
                  </a:lnTo>
                  <a:lnTo>
                    <a:pt x="1160507" y="277907"/>
                  </a:lnTo>
                  <a:lnTo>
                    <a:pt x="1170377" y="233019"/>
                  </a:lnTo>
                  <a:lnTo>
                    <a:pt x="1178532" y="187512"/>
                  </a:lnTo>
                  <a:lnTo>
                    <a:pt x="1184936" y="141421"/>
                  </a:lnTo>
                  <a:lnTo>
                    <a:pt x="1189554" y="94782"/>
                  </a:lnTo>
                  <a:lnTo>
                    <a:pt x="1192351" y="47630"/>
                  </a:lnTo>
                  <a:lnTo>
                    <a:pt x="1193291" y="0"/>
                  </a:lnTo>
                  <a:close/>
                </a:path>
              </a:pathLst>
            </a:custGeom>
            <a:solidFill>
              <a:srgbClr val="8ADEFF"/>
            </a:solidFill>
          </p:spPr>
          <p:txBody>
            <a:bodyPr wrap="square" lIns="0" tIns="0" rIns="0" bIns="0" rtlCol="0"/>
            <a:lstStyle/>
            <a:p>
              <a:pPr algn="ctr"/>
              <a:endParaRPr sz="1600" dirty="0"/>
            </a:p>
          </p:txBody>
        </p:sp>
        <p:sp>
          <p:nvSpPr>
            <p:cNvPr id="22" name="object 22"/>
            <p:cNvSpPr/>
            <p:nvPr/>
          </p:nvSpPr>
          <p:spPr>
            <a:xfrm>
              <a:off x="3296411" y="2999231"/>
              <a:ext cx="1184275" cy="1193800"/>
            </a:xfrm>
            <a:custGeom>
              <a:avLst/>
              <a:gdLst/>
              <a:ahLst/>
              <a:cxnLst/>
              <a:rect l="l" t="t" r="r" b="b"/>
              <a:pathLst>
                <a:path w="1184275" h="1193800">
                  <a:moveTo>
                    <a:pt x="1184148" y="0"/>
                  </a:moveTo>
                  <a:lnTo>
                    <a:pt x="888" y="0"/>
                  </a:lnTo>
                  <a:lnTo>
                    <a:pt x="0" y="9270"/>
                  </a:lnTo>
                  <a:lnTo>
                    <a:pt x="940" y="56892"/>
                  </a:lnTo>
                  <a:lnTo>
                    <a:pt x="3737" y="104035"/>
                  </a:lnTo>
                  <a:lnTo>
                    <a:pt x="8355" y="150667"/>
                  </a:lnTo>
                  <a:lnTo>
                    <a:pt x="14759" y="196750"/>
                  </a:lnTo>
                  <a:lnTo>
                    <a:pt x="22914" y="242249"/>
                  </a:lnTo>
                  <a:lnTo>
                    <a:pt x="32784" y="287130"/>
                  </a:lnTo>
                  <a:lnTo>
                    <a:pt x="44334" y="331357"/>
                  </a:lnTo>
                  <a:lnTo>
                    <a:pt x="57529" y="374894"/>
                  </a:lnTo>
                  <a:lnTo>
                    <a:pt x="72333" y="417706"/>
                  </a:lnTo>
                  <a:lnTo>
                    <a:pt x="88711" y="459758"/>
                  </a:lnTo>
                  <a:lnTo>
                    <a:pt x="106627" y="501014"/>
                  </a:lnTo>
                  <a:lnTo>
                    <a:pt x="126046" y="541439"/>
                  </a:lnTo>
                  <a:lnTo>
                    <a:pt x="146934" y="580998"/>
                  </a:lnTo>
                  <a:lnTo>
                    <a:pt x="169253" y="619655"/>
                  </a:lnTo>
                  <a:lnTo>
                    <a:pt x="192970" y="657375"/>
                  </a:lnTo>
                  <a:lnTo>
                    <a:pt x="218048" y="694122"/>
                  </a:lnTo>
                  <a:lnTo>
                    <a:pt x="244453" y="729861"/>
                  </a:lnTo>
                  <a:lnTo>
                    <a:pt x="272149" y="764558"/>
                  </a:lnTo>
                  <a:lnTo>
                    <a:pt x="301101" y="798175"/>
                  </a:lnTo>
                  <a:lnTo>
                    <a:pt x="331272" y="830679"/>
                  </a:lnTo>
                  <a:lnTo>
                    <a:pt x="362629" y="862033"/>
                  </a:lnTo>
                  <a:lnTo>
                    <a:pt x="395135" y="892203"/>
                  </a:lnTo>
                  <a:lnTo>
                    <a:pt x="428756" y="921153"/>
                  </a:lnTo>
                  <a:lnTo>
                    <a:pt x="463455" y="948847"/>
                  </a:lnTo>
                  <a:lnTo>
                    <a:pt x="499198" y="975250"/>
                  </a:lnTo>
                  <a:lnTo>
                    <a:pt x="535949" y="1000327"/>
                  </a:lnTo>
                  <a:lnTo>
                    <a:pt x="573673" y="1024043"/>
                  </a:lnTo>
                  <a:lnTo>
                    <a:pt x="612334" y="1046361"/>
                  </a:lnTo>
                  <a:lnTo>
                    <a:pt x="651897" y="1067248"/>
                  </a:lnTo>
                  <a:lnTo>
                    <a:pt x="692327" y="1086667"/>
                  </a:lnTo>
                  <a:lnTo>
                    <a:pt x="733588" y="1104582"/>
                  </a:lnTo>
                  <a:lnTo>
                    <a:pt x="775646" y="1120960"/>
                  </a:lnTo>
                  <a:lnTo>
                    <a:pt x="818464" y="1135763"/>
                  </a:lnTo>
                  <a:lnTo>
                    <a:pt x="862007" y="1148957"/>
                  </a:lnTo>
                  <a:lnTo>
                    <a:pt x="906240" y="1160507"/>
                  </a:lnTo>
                  <a:lnTo>
                    <a:pt x="951128" y="1170377"/>
                  </a:lnTo>
                  <a:lnTo>
                    <a:pt x="996635" y="1178532"/>
                  </a:lnTo>
                  <a:lnTo>
                    <a:pt x="1042726" y="1184936"/>
                  </a:lnTo>
                  <a:lnTo>
                    <a:pt x="1089365" y="1189554"/>
                  </a:lnTo>
                  <a:lnTo>
                    <a:pt x="1136517" y="1192351"/>
                  </a:lnTo>
                  <a:lnTo>
                    <a:pt x="1184148" y="1193292"/>
                  </a:lnTo>
                  <a:lnTo>
                    <a:pt x="1184148" y="0"/>
                  </a:lnTo>
                  <a:close/>
                </a:path>
              </a:pathLst>
            </a:custGeom>
            <a:solidFill>
              <a:srgbClr val="B881E4"/>
            </a:solidFill>
          </p:spPr>
          <p:txBody>
            <a:bodyPr wrap="square" lIns="0" tIns="0" rIns="0" bIns="0" rtlCol="0"/>
            <a:lstStyle/>
            <a:p>
              <a:pPr algn="ctr"/>
              <a:endParaRPr sz="1600" dirty="0"/>
            </a:p>
          </p:txBody>
        </p:sp>
      </p:grpSp>
      <p:sp>
        <p:nvSpPr>
          <p:cNvPr id="23" name="object 23"/>
          <p:cNvSpPr txBox="1"/>
          <p:nvPr/>
        </p:nvSpPr>
        <p:spPr>
          <a:xfrm>
            <a:off x="4549930" y="2634483"/>
            <a:ext cx="1593684" cy="1248205"/>
          </a:xfrm>
          <a:prstGeom prst="rect">
            <a:avLst/>
          </a:prstGeom>
        </p:spPr>
        <p:txBody>
          <a:bodyPr vert="horz" wrap="square" lIns="0" tIns="16933" rIns="0" bIns="0" rtlCol="0">
            <a:spAutoFit/>
          </a:bodyPr>
          <a:lstStyle/>
          <a:p>
            <a:pPr marR="6773" indent="485975" algn="r">
              <a:spcBef>
                <a:spcPts val="133"/>
              </a:spcBef>
            </a:pPr>
            <a:r>
              <a:rPr sz="1600" b="1" spc="-13" dirty="0">
                <a:solidFill>
                  <a:srgbClr val="FFFFFF"/>
                </a:solidFill>
                <a:cs typeface="Arial"/>
              </a:rPr>
              <a:t>Eliminated </a:t>
            </a:r>
            <a:r>
              <a:rPr sz="1600" b="1" dirty="0">
                <a:solidFill>
                  <a:srgbClr val="FFFFFF"/>
                </a:solidFill>
                <a:cs typeface="Arial"/>
              </a:rPr>
              <a:t>history</a:t>
            </a:r>
            <a:r>
              <a:rPr sz="1600" b="1" spc="-60" dirty="0">
                <a:solidFill>
                  <a:srgbClr val="FFFFFF"/>
                </a:solidFill>
                <a:cs typeface="Arial"/>
              </a:rPr>
              <a:t> </a:t>
            </a:r>
            <a:r>
              <a:rPr sz="1600" b="1" spc="-33" dirty="0">
                <a:solidFill>
                  <a:srgbClr val="FFFFFF"/>
                </a:solidFill>
                <a:cs typeface="Arial"/>
              </a:rPr>
              <a:t>and </a:t>
            </a:r>
            <a:r>
              <a:rPr sz="1600" b="1" dirty="0">
                <a:solidFill>
                  <a:srgbClr val="FFFFFF"/>
                </a:solidFill>
                <a:cs typeface="Arial"/>
              </a:rPr>
              <a:t>examination</a:t>
            </a:r>
            <a:r>
              <a:rPr sz="1600" b="1" spc="-80" dirty="0">
                <a:solidFill>
                  <a:srgbClr val="FFFFFF"/>
                </a:solidFill>
                <a:cs typeface="Arial"/>
              </a:rPr>
              <a:t> </a:t>
            </a:r>
            <a:r>
              <a:rPr sz="1600" b="1" spc="-33" dirty="0">
                <a:solidFill>
                  <a:srgbClr val="FFFFFF"/>
                </a:solidFill>
                <a:cs typeface="Arial"/>
              </a:rPr>
              <a:t>as </a:t>
            </a:r>
            <a:r>
              <a:rPr sz="1600" b="1" dirty="0">
                <a:solidFill>
                  <a:srgbClr val="FFFFFF"/>
                </a:solidFill>
                <a:cs typeface="Arial"/>
              </a:rPr>
              <a:t>key</a:t>
            </a:r>
            <a:r>
              <a:rPr sz="1600" b="1" spc="-27" dirty="0">
                <a:solidFill>
                  <a:srgbClr val="FFFFFF"/>
                </a:solidFill>
                <a:cs typeface="Arial"/>
              </a:rPr>
              <a:t> </a:t>
            </a:r>
            <a:r>
              <a:rPr sz="1600" b="1" spc="-13" dirty="0">
                <a:solidFill>
                  <a:srgbClr val="FFFFFF"/>
                </a:solidFill>
                <a:cs typeface="Arial"/>
              </a:rPr>
              <a:t>components</a:t>
            </a:r>
            <a:endParaRPr sz="1600" b="1" dirty="0">
              <a:cs typeface="Arial"/>
            </a:endParaRPr>
          </a:p>
        </p:txBody>
      </p:sp>
      <p:sp>
        <p:nvSpPr>
          <p:cNvPr id="24" name="object 24"/>
          <p:cNvSpPr txBox="1"/>
          <p:nvPr/>
        </p:nvSpPr>
        <p:spPr>
          <a:xfrm>
            <a:off x="6438854" y="2821035"/>
            <a:ext cx="1370472" cy="1001983"/>
          </a:xfrm>
          <a:prstGeom prst="rect">
            <a:avLst/>
          </a:prstGeom>
        </p:spPr>
        <p:txBody>
          <a:bodyPr vert="horz" wrap="square" lIns="0" tIns="16933" rIns="0" bIns="0" rtlCol="0">
            <a:spAutoFit/>
          </a:bodyPr>
          <a:lstStyle/>
          <a:p>
            <a:pPr marR="6773">
              <a:spcBef>
                <a:spcPts val="133"/>
              </a:spcBef>
            </a:pPr>
            <a:r>
              <a:rPr sz="1600" b="1" spc="-13" dirty="0">
                <a:solidFill>
                  <a:srgbClr val="FFFFFF"/>
                </a:solidFill>
                <a:cs typeface="Arial"/>
              </a:rPr>
              <a:t>Established components </a:t>
            </a:r>
            <a:r>
              <a:rPr sz="1600" b="1" dirty="0">
                <a:solidFill>
                  <a:srgbClr val="FFFFFF"/>
                </a:solidFill>
                <a:cs typeface="Arial"/>
              </a:rPr>
              <a:t>for</a:t>
            </a:r>
            <a:r>
              <a:rPr sz="1600" b="1" spc="-53" dirty="0">
                <a:solidFill>
                  <a:srgbClr val="FFFFFF"/>
                </a:solidFill>
                <a:cs typeface="Arial"/>
              </a:rPr>
              <a:t> </a:t>
            </a:r>
            <a:r>
              <a:rPr sz="1600" b="1" spc="-27" dirty="0">
                <a:solidFill>
                  <a:srgbClr val="FFFFFF"/>
                </a:solidFill>
                <a:cs typeface="Arial"/>
              </a:rPr>
              <a:t>code </a:t>
            </a:r>
            <a:r>
              <a:rPr sz="1600" b="1" spc="-13" dirty="0">
                <a:solidFill>
                  <a:srgbClr val="FFFFFF"/>
                </a:solidFill>
                <a:cs typeface="Arial"/>
              </a:rPr>
              <a:t>selection</a:t>
            </a:r>
            <a:endParaRPr sz="1600" b="1" dirty="0">
              <a:cs typeface="Arial"/>
            </a:endParaRPr>
          </a:p>
        </p:txBody>
      </p:sp>
      <p:sp>
        <p:nvSpPr>
          <p:cNvPr id="25" name="object 25"/>
          <p:cNvSpPr txBox="1"/>
          <p:nvPr/>
        </p:nvSpPr>
        <p:spPr>
          <a:xfrm>
            <a:off x="4816788" y="4160133"/>
            <a:ext cx="1279212" cy="1248205"/>
          </a:xfrm>
          <a:prstGeom prst="rect">
            <a:avLst/>
          </a:prstGeom>
        </p:spPr>
        <p:txBody>
          <a:bodyPr vert="horz" wrap="square" lIns="0" tIns="16933" rIns="0" bIns="0" rtlCol="0">
            <a:spAutoFit/>
          </a:bodyPr>
          <a:lstStyle/>
          <a:p>
            <a:pPr marR="6773" indent="50799" algn="r">
              <a:spcBef>
                <a:spcPts val="133"/>
              </a:spcBef>
            </a:pPr>
            <a:r>
              <a:rPr sz="1600" b="1" dirty="0">
                <a:solidFill>
                  <a:srgbClr val="FFFFFF"/>
                </a:solidFill>
                <a:cs typeface="Arial"/>
              </a:rPr>
              <a:t>Deleted</a:t>
            </a:r>
            <a:r>
              <a:rPr sz="1600" b="1" spc="-53" dirty="0">
                <a:solidFill>
                  <a:srgbClr val="FFFFFF"/>
                </a:solidFill>
                <a:cs typeface="Arial"/>
              </a:rPr>
              <a:t> </a:t>
            </a:r>
            <a:r>
              <a:rPr sz="1600" b="1" spc="-27" dirty="0">
                <a:solidFill>
                  <a:srgbClr val="FFFFFF"/>
                </a:solidFill>
                <a:cs typeface="Arial"/>
              </a:rPr>
              <a:t>code </a:t>
            </a:r>
            <a:r>
              <a:rPr sz="1600" b="1" dirty="0">
                <a:solidFill>
                  <a:srgbClr val="FFFFFF"/>
                </a:solidFill>
                <a:cs typeface="Arial"/>
              </a:rPr>
              <a:t>99201</a:t>
            </a:r>
            <a:r>
              <a:rPr sz="1600" b="1" spc="-27" dirty="0">
                <a:solidFill>
                  <a:srgbClr val="FFFFFF"/>
                </a:solidFill>
                <a:cs typeface="Arial"/>
              </a:rPr>
              <a:t> </a:t>
            </a:r>
            <a:r>
              <a:rPr sz="1600" b="1" spc="-33" dirty="0">
                <a:solidFill>
                  <a:srgbClr val="FFFFFF"/>
                </a:solidFill>
                <a:cs typeface="Arial"/>
              </a:rPr>
              <a:t>and </a:t>
            </a:r>
            <a:r>
              <a:rPr sz="1600" b="1" dirty="0">
                <a:solidFill>
                  <a:srgbClr val="FFFFFF"/>
                </a:solidFill>
                <a:cs typeface="Arial"/>
              </a:rPr>
              <a:t>revised</a:t>
            </a:r>
            <a:r>
              <a:rPr sz="1600" b="1" spc="-40" dirty="0">
                <a:solidFill>
                  <a:srgbClr val="FFFFFF"/>
                </a:solidFill>
                <a:cs typeface="Arial"/>
              </a:rPr>
              <a:t> </a:t>
            </a:r>
            <a:r>
              <a:rPr sz="1600" b="1" spc="-13" dirty="0">
                <a:solidFill>
                  <a:srgbClr val="FFFFFF"/>
                </a:solidFill>
                <a:cs typeface="Arial"/>
              </a:rPr>
              <a:t>codes 99202-99215</a:t>
            </a:r>
            <a:endParaRPr sz="1600" b="1" dirty="0">
              <a:cs typeface="Arial"/>
            </a:endParaRPr>
          </a:p>
        </p:txBody>
      </p:sp>
      <p:sp>
        <p:nvSpPr>
          <p:cNvPr id="26" name="object 26"/>
          <p:cNvSpPr txBox="1"/>
          <p:nvPr/>
        </p:nvSpPr>
        <p:spPr>
          <a:xfrm>
            <a:off x="6449763" y="4177191"/>
            <a:ext cx="1118729" cy="1494426"/>
          </a:xfrm>
          <a:prstGeom prst="rect">
            <a:avLst/>
          </a:prstGeom>
        </p:spPr>
        <p:txBody>
          <a:bodyPr vert="horz" wrap="square" lIns="0" tIns="16933" rIns="0" bIns="0" rtlCol="0">
            <a:spAutoFit/>
          </a:bodyPr>
          <a:lstStyle/>
          <a:p>
            <a:pPr marR="6773">
              <a:spcBef>
                <a:spcPts val="133"/>
              </a:spcBef>
            </a:pPr>
            <a:r>
              <a:rPr lang="en-US" sz="1600" b="1" spc="-13" dirty="0">
                <a:solidFill>
                  <a:srgbClr val="FFFFFF"/>
                </a:solidFill>
                <a:cs typeface="Arial"/>
              </a:rPr>
              <a:t>G</a:t>
            </a:r>
            <a:r>
              <a:rPr sz="1600" b="1" spc="-13" dirty="0">
                <a:solidFill>
                  <a:srgbClr val="FFFFFF"/>
                </a:solidFill>
                <a:cs typeface="Arial"/>
              </a:rPr>
              <a:t>uidelines</a:t>
            </a:r>
            <a:r>
              <a:rPr lang="en-US" sz="1600" b="1" spc="-13" dirty="0">
                <a:solidFill>
                  <a:srgbClr val="FFFFFF"/>
                </a:solidFill>
                <a:cs typeface="Arial"/>
              </a:rPr>
              <a:t> hadn’t really changed in almost 30 years!</a:t>
            </a:r>
            <a:endParaRPr sz="1600" b="1" dirty="0">
              <a:cs typeface="Arial"/>
            </a:endParaRPr>
          </a:p>
        </p:txBody>
      </p:sp>
      <p:sp>
        <p:nvSpPr>
          <p:cNvPr id="27" name="object 27"/>
          <p:cNvSpPr txBox="1"/>
          <p:nvPr/>
        </p:nvSpPr>
        <p:spPr>
          <a:xfrm>
            <a:off x="3862155" y="2995266"/>
            <a:ext cx="286640" cy="263320"/>
          </a:xfrm>
          <a:prstGeom prst="rect">
            <a:avLst/>
          </a:prstGeom>
        </p:spPr>
        <p:txBody>
          <a:bodyPr vert="horz" wrap="square" lIns="0" tIns="16933" rIns="0" bIns="0" rtlCol="0">
            <a:spAutoFit/>
          </a:bodyPr>
          <a:lstStyle/>
          <a:p>
            <a:pPr marL="16933" algn="ctr">
              <a:spcBef>
                <a:spcPts val="133"/>
              </a:spcBef>
            </a:pPr>
            <a:r>
              <a:rPr sz="1600" b="1" spc="-33" dirty="0">
                <a:solidFill>
                  <a:srgbClr val="FFFFFF"/>
                </a:solidFill>
                <a:cs typeface="Arial"/>
              </a:rPr>
              <a:t>01</a:t>
            </a:r>
            <a:endParaRPr sz="1600" dirty="0">
              <a:cs typeface="Arial"/>
            </a:endParaRPr>
          </a:p>
        </p:txBody>
      </p:sp>
      <p:sp>
        <p:nvSpPr>
          <p:cNvPr id="29" name="object 29"/>
          <p:cNvSpPr txBox="1">
            <a:spLocks noGrp="1"/>
          </p:cNvSpPr>
          <p:nvPr>
            <p:ph type="title"/>
          </p:nvPr>
        </p:nvSpPr>
        <p:spPr>
          <a:xfrm>
            <a:off x="1333498" y="619533"/>
            <a:ext cx="10372175" cy="510396"/>
          </a:xfrm>
          <a:prstGeom prst="rect">
            <a:avLst/>
          </a:prstGeom>
        </p:spPr>
        <p:txBody>
          <a:bodyPr vert="horz" wrap="square" lIns="0" tIns="17780" rIns="0" bIns="0" rtlCol="0" anchor="ctr">
            <a:spAutoFit/>
          </a:bodyPr>
          <a:lstStyle/>
          <a:p>
            <a:pPr marL="16933" marR="6773">
              <a:lnSpc>
                <a:spcPct val="100000"/>
              </a:lnSpc>
              <a:spcBef>
                <a:spcPts val="140"/>
              </a:spcBef>
            </a:pPr>
            <a:r>
              <a:rPr sz="3200" b="1" dirty="0"/>
              <a:t>Summary</a:t>
            </a:r>
            <a:r>
              <a:rPr sz="3200" b="1" spc="-27" dirty="0"/>
              <a:t> </a:t>
            </a:r>
            <a:r>
              <a:rPr sz="3200" b="1" dirty="0"/>
              <a:t>of Major</a:t>
            </a:r>
            <a:r>
              <a:rPr sz="3200" b="1" spc="-20" dirty="0"/>
              <a:t> </a:t>
            </a:r>
            <a:r>
              <a:rPr sz="3200" b="1" dirty="0"/>
              <a:t>E/M</a:t>
            </a:r>
            <a:r>
              <a:rPr sz="3200" b="1" spc="-7" dirty="0"/>
              <a:t> </a:t>
            </a:r>
            <a:r>
              <a:rPr sz="3200" b="1" dirty="0"/>
              <a:t>Revisions</a:t>
            </a:r>
            <a:r>
              <a:rPr sz="3200" b="1" spc="-27" dirty="0"/>
              <a:t> </a:t>
            </a:r>
            <a:r>
              <a:rPr lang="en-US" sz="3200" b="1" dirty="0"/>
              <a:t>from </a:t>
            </a:r>
            <a:r>
              <a:rPr sz="3200" b="1" spc="-13" dirty="0"/>
              <a:t>2021</a:t>
            </a:r>
            <a:r>
              <a:rPr lang="en-US" sz="3200" b="1" spc="-13" dirty="0"/>
              <a:t>-2024</a:t>
            </a:r>
            <a:endParaRPr sz="3200" b="1" spc="-13" dirty="0"/>
          </a:p>
        </p:txBody>
      </p:sp>
      <p:sp>
        <p:nvSpPr>
          <p:cNvPr id="30" name="object 16">
            <a:extLst>
              <a:ext uri="{FF2B5EF4-FFF2-40B4-BE49-F238E27FC236}">
                <a16:creationId xmlns:a16="http://schemas.microsoft.com/office/drawing/2014/main" id="{0C82CDB6-3BFC-F4C9-F8D2-8A894E6E215E}"/>
              </a:ext>
            </a:extLst>
          </p:cNvPr>
          <p:cNvSpPr txBox="1"/>
          <p:nvPr/>
        </p:nvSpPr>
        <p:spPr>
          <a:xfrm>
            <a:off x="309710" y="1929416"/>
            <a:ext cx="3196070" cy="2245914"/>
          </a:xfrm>
          <a:prstGeom prst="rect">
            <a:avLst/>
          </a:prstGeom>
        </p:spPr>
        <p:txBody>
          <a:bodyPr vert="horz" wrap="square" lIns="0" tIns="16933" rIns="0" bIns="0" rtlCol="0">
            <a:spAutoFit/>
          </a:bodyPr>
          <a:lstStyle/>
          <a:p>
            <a:pPr marR="6773" algn="ctr">
              <a:spcBef>
                <a:spcPts val="133"/>
              </a:spcBef>
            </a:pPr>
            <a:r>
              <a:rPr lang="en-US" b="1" dirty="0">
                <a:solidFill>
                  <a:srgbClr val="46166B"/>
                </a:solidFill>
                <a:cs typeface="Arial"/>
              </a:rPr>
              <a:t>AMA’s CPT: </a:t>
            </a:r>
            <a:r>
              <a:rPr lang="en-US" dirty="0">
                <a:solidFill>
                  <a:srgbClr val="46166B"/>
                </a:solidFill>
                <a:cs typeface="Arial"/>
              </a:rPr>
              <a:t>Continue to provide a “</a:t>
            </a:r>
            <a:r>
              <a:rPr lang="en-US" i="1" dirty="0">
                <a:solidFill>
                  <a:srgbClr val="46166B"/>
                </a:solidFill>
                <a:cs typeface="Arial"/>
              </a:rPr>
              <a:t>medically appropriate history </a:t>
            </a:r>
            <a:r>
              <a:rPr lang="en-US" b="1" i="1" dirty="0">
                <a:solidFill>
                  <a:srgbClr val="FF0000"/>
                </a:solidFill>
                <a:cs typeface="Arial"/>
              </a:rPr>
              <a:t>and/or </a:t>
            </a:r>
            <a:r>
              <a:rPr lang="en-US" i="1" dirty="0">
                <a:solidFill>
                  <a:srgbClr val="46166B"/>
                </a:solidFill>
                <a:cs typeface="Arial"/>
              </a:rPr>
              <a:t>physical exam, when performed…(which) </a:t>
            </a:r>
            <a:r>
              <a:rPr lang="en-US" b="1" i="1" dirty="0">
                <a:solidFill>
                  <a:srgbClr val="FF0000"/>
                </a:solidFill>
                <a:cs typeface="Arial"/>
              </a:rPr>
              <a:t>is not </a:t>
            </a:r>
            <a:r>
              <a:rPr lang="en-US" i="1" dirty="0">
                <a:solidFill>
                  <a:srgbClr val="46166B"/>
                </a:solidFill>
                <a:cs typeface="Arial"/>
              </a:rPr>
              <a:t>an element in selection of the level” of E/M codes.”</a:t>
            </a:r>
          </a:p>
          <a:p>
            <a:pPr marR="6773" algn="ctr">
              <a:spcBef>
                <a:spcPts val="133"/>
              </a:spcBef>
            </a:pPr>
            <a:endParaRPr dirty="0">
              <a:cs typeface="Arial"/>
            </a:endParaRPr>
          </a:p>
        </p:txBody>
      </p:sp>
    </p:spTree>
    <p:extLst>
      <p:ext uri="{BB962C8B-B14F-4D97-AF65-F5344CB8AC3E}">
        <p14:creationId xmlns:p14="http://schemas.microsoft.com/office/powerpoint/2010/main" val="412632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6C10-68F5-310C-46B3-303A0700733A}"/>
              </a:ext>
            </a:extLst>
          </p:cNvPr>
          <p:cNvSpPr>
            <a:spLocks noGrp="1"/>
          </p:cNvSpPr>
          <p:nvPr>
            <p:ph type="title"/>
          </p:nvPr>
        </p:nvSpPr>
        <p:spPr>
          <a:xfrm>
            <a:off x="1282589" y="12865"/>
            <a:ext cx="9367083" cy="1249845"/>
          </a:xfrm>
        </p:spPr>
        <p:txBody>
          <a:bodyPr/>
          <a:lstStyle/>
          <a:p>
            <a:r>
              <a:rPr lang="en-US" dirty="0"/>
              <a:t>Updated for 2024 - minimum times associated with </a:t>
            </a:r>
            <a:r>
              <a:rPr lang="en-US" dirty="0">
                <a:solidFill>
                  <a:schemeClr val="accent1"/>
                </a:solidFill>
              </a:rPr>
              <a:t>Office/Outpatient E/M codes – do not “round up”</a:t>
            </a:r>
          </a:p>
        </p:txBody>
      </p:sp>
      <p:sp>
        <p:nvSpPr>
          <p:cNvPr id="3" name="Rectangle: Rounded Corners 2">
            <a:extLst>
              <a:ext uri="{FF2B5EF4-FFF2-40B4-BE49-F238E27FC236}">
                <a16:creationId xmlns:a16="http://schemas.microsoft.com/office/drawing/2014/main" id="{6B33BC1F-0820-4FCF-AEEC-06BFDF37FC6A}"/>
              </a:ext>
            </a:extLst>
          </p:cNvPr>
          <p:cNvSpPr/>
          <p:nvPr/>
        </p:nvSpPr>
        <p:spPr>
          <a:xfrm>
            <a:off x="5376334" y="1792400"/>
            <a:ext cx="2287103"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rPr>
              <a:t>04</a:t>
            </a:r>
            <a:endParaRPr kumimoji="0" lang="id-ID"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FA8A063A-903F-7AA4-3644-567BE7D271F3}"/>
              </a:ext>
            </a:extLst>
          </p:cNvPr>
          <p:cNvSpPr/>
          <p:nvPr/>
        </p:nvSpPr>
        <p:spPr>
          <a:xfrm>
            <a:off x="102997" y="1694441"/>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rPr>
              <a:t>01</a:t>
            </a:r>
            <a:endParaRPr kumimoji="0" lang="id-ID"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396DE248-6D29-A59D-D3C6-C80B38C2FFF1}"/>
              </a:ext>
            </a:extLst>
          </p:cNvPr>
          <p:cNvSpPr/>
          <p:nvPr/>
        </p:nvSpPr>
        <p:spPr>
          <a:xfrm>
            <a:off x="102996" y="2189042"/>
            <a:ext cx="2190637"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New 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99202</a:t>
            </a:r>
            <a:endParaRPr kumimoji="0" lang="en-IN" sz="2000" b="1" i="0" u="none" strike="noStrike" kern="1200" cap="none" spc="0" normalizeH="0" baseline="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4C8C2B"/>
                </a:solidFill>
                <a:effectLst/>
                <a:uLnTx/>
                <a:uFillTx/>
                <a:latin typeface="Open Sans" panose="020B0606030504020204" pitchFamily="34" charset="0"/>
                <a:ea typeface="Open Sans" panose="020B0606030504020204" pitchFamily="34" charset="0"/>
                <a:cs typeface="Open Sans" panose="020B0606030504020204" pitchFamily="34" charset="0"/>
              </a:rPr>
              <a:t>15 minutes</a:t>
            </a:r>
          </a:p>
        </p:txBody>
      </p:sp>
      <p:sp>
        <p:nvSpPr>
          <p:cNvPr id="6" name="Rectangle: Rounded Corners 5">
            <a:extLst>
              <a:ext uri="{FF2B5EF4-FFF2-40B4-BE49-F238E27FC236}">
                <a16:creationId xmlns:a16="http://schemas.microsoft.com/office/drawing/2014/main" id="{71DF3673-4EEA-232B-2F63-6D7F91C8D075}"/>
              </a:ext>
            </a:extLst>
          </p:cNvPr>
          <p:cNvSpPr/>
          <p:nvPr/>
        </p:nvSpPr>
        <p:spPr>
          <a:xfrm>
            <a:off x="2739666" y="1694441"/>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rPr>
              <a:t>02</a:t>
            </a:r>
            <a:endParaRPr kumimoji="0" lang="id-ID"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EB889282-248B-BCEF-F89F-55A649789CD5}"/>
              </a:ext>
            </a:extLst>
          </p:cNvPr>
          <p:cNvSpPr/>
          <p:nvPr/>
        </p:nvSpPr>
        <p:spPr>
          <a:xfrm>
            <a:off x="2739665" y="2195900"/>
            <a:ext cx="2190637" cy="1200329"/>
          </a:xfrm>
          <a:prstGeom prst="rect">
            <a:avLst/>
          </a:prstGeom>
        </p:spPr>
        <p:txBody>
          <a:bodyPr wrap="square">
            <a:spAutoFit/>
          </a:bodyPr>
          <a:lstStyle/>
          <a:p>
            <a:pPr lvl="0" algn="ctr">
              <a:defRPr/>
            </a:pPr>
            <a:endParaRPr lang="en-IN" sz="16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New Patient</a:t>
            </a:r>
          </a:p>
          <a:p>
            <a:pPr lvl="0" algn="ctr">
              <a:defRPr/>
            </a:pPr>
            <a:r>
              <a:rPr lang="en-IN" sz="20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rPr>
              <a:t>99203</a:t>
            </a:r>
          </a:p>
          <a:p>
            <a:pPr lvl="0" algn="ctr">
              <a:defRPr/>
            </a:pPr>
            <a:r>
              <a:rPr lang="en-IN" sz="1600" b="1" dirty="0">
                <a:solidFill>
                  <a:srgbClr val="4C8C2B"/>
                </a:solidFill>
                <a:latin typeface="Open Sans" panose="020B0606030504020204" pitchFamily="34" charset="0"/>
                <a:ea typeface="Open Sans" panose="020B0606030504020204" pitchFamily="34" charset="0"/>
                <a:cs typeface="Open Sans" panose="020B0606030504020204" pitchFamily="34" charset="0"/>
              </a:rPr>
              <a:t>30 minutes</a:t>
            </a:r>
          </a:p>
        </p:txBody>
      </p:sp>
      <p:sp>
        <p:nvSpPr>
          <p:cNvPr id="8" name="Rectangle 7">
            <a:extLst>
              <a:ext uri="{FF2B5EF4-FFF2-40B4-BE49-F238E27FC236}">
                <a16:creationId xmlns:a16="http://schemas.microsoft.com/office/drawing/2014/main" id="{2980CB5F-55B0-2CE3-0EF1-DC2997AEE23F}"/>
              </a:ext>
            </a:extLst>
          </p:cNvPr>
          <p:cNvSpPr/>
          <p:nvPr/>
        </p:nvSpPr>
        <p:spPr>
          <a:xfrm>
            <a:off x="5074126" y="2202163"/>
            <a:ext cx="2863293" cy="1200329"/>
          </a:xfrm>
          <a:prstGeom prst="rect">
            <a:avLst/>
          </a:prstGeom>
        </p:spPr>
        <p:txBody>
          <a:bodyPr wrap="square">
            <a:spAutoFit/>
          </a:bodyPr>
          <a:lstStyle/>
          <a:p>
            <a:pPr lvl="0" algn="ctr">
              <a:defRPr/>
            </a:pPr>
            <a:endParaRPr lang="en-IN" sz="16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New Patient</a:t>
            </a:r>
          </a:p>
          <a:p>
            <a:pPr lvl="0" algn="ctr">
              <a:defRPr/>
            </a:pPr>
            <a:r>
              <a:rPr lang="en-IN" sz="20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rPr>
              <a:t>99204</a:t>
            </a:r>
          </a:p>
          <a:p>
            <a:pPr lvl="0" algn="ctr">
              <a:defRPr/>
            </a:pPr>
            <a:r>
              <a:rPr lang="en-IN" sz="1600" b="1" dirty="0">
                <a:solidFill>
                  <a:srgbClr val="4C8C2B"/>
                </a:solidFill>
                <a:latin typeface="Open Sans" panose="020B0606030504020204" pitchFamily="34" charset="0"/>
                <a:ea typeface="Open Sans" panose="020B0606030504020204" pitchFamily="34" charset="0"/>
                <a:cs typeface="Open Sans" panose="020B0606030504020204" pitchFamily="34" charset="0"/>
              </a:rPr>
              <a:t>45 minutes</a:t>
            </a:r>
          </a:p>
        </p:txBody>
      </p:sp>
      <p:sp>
        <p:nvSpPr>
          <p:cNvPr id="9" name="Rectangle: Rounded Corners 8">
            <a:extLst>
              <a:ext uri="{FF2B5EF4-FFF2-40B4-BE49-F238E27FC236}">
                <a16:creationId xmlns:a16="http://schemas.microsoft.com/office/drawing/2014/main" id="{2668E2E4-AFD6-2031-7207-378961C6A712}"/>
              </a:ext>
            </a:extLst>
          </p:cNvPr>
          <p:cNvSpPr/>
          <p:nvPr/>
        </p:nvSpPr>
        <p:spPr>
          <a:xfrm>
            <a:off x="8013004" y="1694441"/>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rPr>
              <a:t>04</a:t>
            </a:r>
            <a:endParaRPr kumimoji="0" lang="id-ID" sz="1600" b="0"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435FD719-680C-DC74-0EFD-22E44AE22DA2}"/>
              </a:ext>
            </a:extLst>
          </p:cNvPr>
          <p:cNvSpPr/>
          <p:nvPr/>
        </p:nvSpPr>
        <p:spPr>
          <a:xfrm>
            <a:off x="102997" y="4138167"/>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8800" b="1"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3225B614-9A0D-0C53-DD3A-0A095D7AB97C}"/>
              </a:ext>
            </a:extLst>
          </p:cNvPr>
          <p:cNvSpPr/>
          <p:nvPr/>
        </p:nvSpPr>
        <p:spPr>
          <a:xfrm>
            <a:off x="8077469" y="2205324"/>
            <a:ext cx="2190637" cy="1200329"/>
          </a:xfrm>
          <a:prstGeom prst="rect">
            <a:avLst/>
          </a:prstGeom>
        </p:spPr>
        <p:txBody>
          <a:bodyPr wrap="square">
            <a:spAutoFit/>
          </a:bodyPr>
          <a:lstStyle/>
          <a:p>
            <a:pPr lvl="0" algn="ctr">
              <a:defRPr/>
            </a:pPr>
            <a:endParaRPr lang="en-IN" sz="16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New Patient</a:t>
            </a:r>
          </a:p>
          <a:p>
            <a:pPr lvl="0" algn="ctr">
              <a:defRPr/>
            </a:pPr>
            <a:r>
              <a:rPr lang="en-IN" sz="20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rPr>
              <a:t>99205</a:t>
            </a:r>
          </a:p>
          <a:p>
            <a:pPr lvl="0" algn="ctr">
              <a:defRPr/>
            </a:pPr>
            <a:r>
              <a:rPr lang="en-IN" sz="1600" b="1" dirty="0">
                <a:solidFill>
                  <a:srgbClr val="4C8C2B"/>
                </a:solidFill>
                <a:latin typeface="Open Sans" panose="020B0606030504020204" pitchFamily="34" charset="0"/>
                <a:ea typeface="Open Sans" panose="020B0606030504020204" pitchFamily="34" charset="0"/>
                <a:cs typeface="Open Sans" panose="020B0606030504020204" pitchFamily="34" charset="0"/>
              </a:rPr>
              <a:t>60 minutes</a:t>
            </a:r>
          </a:p>
        </p:txBody>
      </p:sp>
      <p:sp>
        <p:nvSpPr>
          <p:cNvPr id="12" name="Rectangle: Rounded Corners 11">
            <a:extLst>
              <a:ext uri="{FF2B5EF4-FFF2-40B4-BE49-F238E27FC236}">
                <a16:creationId xmlns:a16="http://schemas.microsoft.com/office/drawing/2014/main" id="{24335420-BCED-1A17-92F6-BC71183AACB8}"/>
              </a:ext>
            </a:extLst>
          </p:cNvPr>
          <p:cNvSpPr/>
          <p:nvPr/>
        </p:nvSpPr>
        <p:spPr>
          <a:xfrm>
            <a:off x="2739666" y="4138167"/>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8800" b="1"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BE2AD993-432A-2AA9-D46D-648153E92DC4}"/>
              </a:ext>
            </a:extLst>
          </p:cNvPr>
          <p:cNvSpPr/>
          <p:nvPr/>
        </p:nvSpPr>
        <p:spPr>
          <a:xfrm>
            <a:off x="2754638" y="4523287"/>
            <a:ext cx="2131830" cy="1200329"/>
          </a:xfrm>
          <a:prstGeom prst="rect">
            <a:avLst/>
          </a:prstGeom>
        </p:spPr>
        <p:txBody>
          <a:bodyPr wrap="square">
            <a:spAutoFit/>
          </a:bodyPr>
          <a:lstStyle/>
          <a:p>
            <a:pPr lvl="0" algn="ctr">
              <a:defRPr/>
            </a:pPr>
            <a:endParaRPr lang="en-IN" sz="16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Est. Patient</a:t>
            </a:r>
          </a:p>
          <a:p>
            <a:pPr lvl="0" algn="ctr">
              <a:defRPr/>
            </a:pPr>
            <a:r>
              <a:rPr lang="en-IN" sz="20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rPr>
              <a:t>99213</a:t>
            </a:r>
          </a:p>
          <a:p>
            <a:pPr lvl="0" algn="ctr">
              <a:defRPr/>
            </a:pPr>
            <a:r>
              <a:rPr lang="en-IN" sz="1600" b="1" dirty="0">
                <a:solidFill>
                  <a:srgbClr val="4C8C2B"/>
                </a:solidFill>
                <a:latin typeface="Open Sans" panose="020B0606030504020204" pitchFamily="34" charset="0"/>
                <a:ea typeface="Open Sans" panose="020B0606030504020204" pitchFamily="34" charset="0"/>
                <a:cs typeface="Open Sans" panose="020B0606030504020204" pitchFamily="34" charset="0"/>
              </a:rPr>
              <a:t>20 minutes</a:t>
            </a:r>
          </a:p>
        </p:txBody>
      </p:sp>
      <p:sp>
        <p:nvSpPr>
          <p:cNvPr id="14" name="Rectangle: Rounded Corners 13">
            <a:extLst>
              <a:ext uri="{FF2B5EF4-FFF2-40B4-BE49-F238E27FC236}">
                <a16:creationId xmlns:a16="http://schemas.microsoft.com/office/drawing/2014/main" id="{BA81FA7B-EA49-7C23-BA61-32104DFDDC2E}"/>
              </a:ext>
            </a:extLst>
          </p:cNvPr>
          <p:cNvSpPr/>
          <p:nvPr/>
        </p:nvSpPr>
        <p:spPr>
          <a:xfrm>
            <a:off x="5376335" y="4138167"/>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8800" b="1"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436940D9-A3AB-5AC8-214B-E8CED11E7D02}"/>
              </a:ext>
            </a:extLst>
          </p:cNvPr>
          <p:cNvSpPr/>
          <p:nvPr/>
        </p:nvSpPr>
        <p:spPr>
          <a:xfrm>
            <a:off x="5376334" y="4523286"/>
            <a:ext cx="2190637" cy="1200329"/>
          </a:xfrm>
          <a:prstGeom prst="rect">
            <a:avLst/>
          </a:prstGeom>
        </p:spPr>
        <p:txBody>
          <a:bodyPr wrap="square">
            <a:spAutoFit/>
          </a:bodyPr>
          <a:lstStyle/>
          <a:p>
            <a:pPr lvl="0" algn="ctr">
              <a:defRPr/>
            </a:pPr>
            <a:endParaRPr lang="en-IN" sz="16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Est. Patient</a:t>
            </a:r>
          </a:p>
          <a:p>
            <a:pPr lvl="0" algn="ctr">
              <a:defRPr/>
            </a:pPr>
            <a:r>
              <a:rPr lang="en-IN" sz="20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rPr>
              <a:t>99214</a:t>
            </a:r>
          </a:p>
          <a:p>
            <a:pPr lvl="0" algn="ctr">
              <a:defRPr/>
            </a:pPr>
            <a:r>
              <a:rPr lang="en-IN" sz="1600" b="1" dirty="0">
                <a:solidFill>
                  <a:srgbClr val="4C8C2B"/>
                </a:solidFill>
                <a:latin typeface="Open Sans" panose="020B0606030504020204" pitchFamily="34" charset="0"/>
                <a:ea typeface="Open Sans" panose="020B0606030504020204" pitchFamily="34" charset="0"/>
                <a:cs typeface="Open Sans" panose="020B0606030504020204" pitchFamily="34" charset="0"/>
              </a:rPr>
              <a:t>30 minutes</a:t>
            </a:r>
          </a:p>
        </p:txBody>
      </p:sp>
      <p:sp>
        <p:nvSpPr>
          <p:cNvPr id="16" name="Rectangle: Rounded Corners 15">
            <a:extLst>
              <a:ext uri="{FF2B5EF4-FFF2-40B4-BE49-F238E27FC236}">
                <a16:creationId xmlns:a16="http://schemas.microsoft.com/office/drawing/2014/main" id="{9BF424B4-670C-31F3-114E-13FBF65B037E}"/>
              </a:ext>
            </a:extLst>
          </p:cNvPr>
          <p:cNvSpPr/>
          <p:nvPr/>
        </p:nvSpPr>
        <p:spPr>
          <a:xfrm>
            <a:off x="8013004" y="4138167"/>
            <a:ext cx="2190637" cy="1984828"/>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8800" b="1" i="0" u="none" strike="noStrike" kern="1200" cap="none" spc="0" normalizeH="0" baseline="0" noProof="0" dirty="0">
              <a:ln>
                <a:noFill/>
              </a:ln>
              <a:solidFill>
                <a:prstClr val="white">
                  <a:lumMod val="95000"/>
                  <a:alpha val="6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B142479D-476E-D47D-DCAF-503E1F51FD7F}"/>
              </a:ext>
            </a:extLst>
          </p:cNvPr>
          <p:cNvSpPr/>
          <p:nvPr/>
        </p:nvSpPr>
        <p:spPr>
          <a:xfrm>
            <a:off x="8013005" y="4523285"/>
            <a:ext cx="2190636" cy="1200329"/>
          </a:xfrm>
          <a:prstGeom prst="rect">
            <a:avLst/>
          </a:prstGeom>
        </p:spPr>
        <p:txBody>
          <a:bodyPr wrap="square">
            <a:spAutoFit/>
          </a:bodyPr>
          <a:lstStyle/>
          <a:p>
            <a:pPr lvl="0" algn="ctr">
              <a:defRPr/>
            </a:pPr>
            <a:endParaRPr lang="en-IN" sz="16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Est. Patient</a:t>
            </a:r>
          </a:p>
          <a:p>
            <a:pPr lvl="0" algn="ctr">
              <a:defRPr/>
            </a:pPr>
            <a:r>
              <a:rPr lang="en-IN" sz="20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rPr>
              <a:t>99215</a:t>
            </a:r>
          </a:p>
          <a:p>
            <a:pPr lvl="0" algn="ctr">
              <a:defRPr/>
            </a:pPr>
            <a:r>
              <a:rPr lang="en-IN" sz="1600" b="1" dirty="0">
                <a:solidFill>
                  <a:srgbClr val="4C8C2B"/>
                </a:solidFill>
                <a:latin typeface="Open Sans" panose="020B0606030504020204" pitchFamily="34" charset="0"/>
                <a:ea typeface="Open Sans" panose="020B0606030504020204" pitchFamily="34" charset="0"/>
                <a:cs typeface="Open Sans" panose="020B0606030504020204" pitchFamily="34" charset="0"/>
              </a:rPr>
              <a:t>40 minutes</a:t>
            </a:r>
          </a:p>
        </p:txBody>
      </p:sp>
      <p:sp>
        <p:nvSpPr>
          <p:cNvPr id="18" name="Rectangle 17">
            <a:extLst>
              <a:ext uri="{FF2B5EF4-FFF2-40B4-BE49-F238E27FC236}">
                <a16:creationId xmlns:a16="http://schemas.microsoft.com/office/drawing/2014/main" id="{57DB2557-96D8-FEDD-E28F-A6530B89BE4F}"/>
              </a:ext>
            </a:extLst>
          </p:cNvPr>
          <p:cNvSpPr/>
          <p:nvPr/>
        </p:nvSpPr>
        <p:spPr>
          <a:xfrm>
            <a:off x="44188" y="4523288"/>
            <a:ext cx="2190637" cy="1200329"/>
          </a:xfrm>
          <a:prstGeom prst="rect">
            <a:avLst/>
          </a:prstGeom>
        </p:spPr>
        <p:txBody>
          <a:bodyPr wrap="square">
            <a:spAutoFit/>
          </a:bodyPr>
          <a:lstStyle/>
          <a:p>
            <a:pPr lvl="0" algn="ctr">
              <a:defRPr/>
            </a:pPr>
            <a:endParaRPr lang="en-IN" sz="16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IN" sz="2000" b="1" i="0" u="none" strike="noStrike" kern="1200" cap="none" spc="0" normalizeH="0" baseline="0" noProof="0" dirty="0">
                <a:ln>
                  <a:noFill/>
                </a:ln>
                <a:solidFill>
                  <a:srgbClr val="0F6FC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Est. Patient</a:t>
            </a:r>
          </a:p>
          <a:p>
            <a:pPr lvl="0" algn="ctr">
              <a:defRPr/>
            </a:pPr>
            <a:r>
              <a:rPr lang="en-IN" sz="2000" b="1" dirty="0">
                <a:solidFill>
                  <a:srgbClr val="0F6FC6">
                    <a:lumMod val="75000"/>
                  </a:srgbClr>
                </a:solidFill>
                <a:latin typeface="Open Sans" panose="020B0606030504020204" pitchFamily="34" charset="0"/>
                <a:ea typeface="Open Sans" panose="020B0606030504020204" pitchFamily="34" charset="0"/>
                <a:cs typeface="Open Sans" panose="020B0606030504020204" pitchFamily="34" charset="0"/>
              </a:rPr>
              <a:t>99212</a:t>
            </a:r>
          </a:p>
          <a:p>
            <a:pPr lvl="0" algn="ctr">
              <a:defRPr/>
            </a:pPr>
            <a:r>
              <a:rPr lang="en-IN" sz="1600" b="1" dirty="0">
                <a:solidFill>
                  <a:srgbClr val="4C8C2B"/>
                </a:solidFill>
                <a:latin typeface="Open Sans" panose="020B0606030504020204" pitchFamily="34" charset="0"/>
                <a:ea typeface="Open Sans" panose="020B0606030504020204" pitchFamily="34" charset="0"/>
                <a:cs typeface="Open Sans" panose="020B0606030504020204" pitchFamily="34" charset="0"/>
              </a:rPr>
              <a:t>10 minutes</a:t>
            </a:r>
          </a:p>
        </p:txBody>
      </p:sp>
      <p:pic>
        <p:nvPicPr>
          <p:cNvPr id="20" name="Picture 19">
            <a:extLst>
              <a:ext uri="{FF2B5EF4-FFF2-40B4-BE49-F238E27FC236}">
                <a16:creationId xmlns:a16="http://schemas.microsoft.com/office/drawing/2014/main" id="{965776D2-4AFA-32B2-83C0-F3CBCF2277E9}"/>
              </a:ext>
            </a:extLst>
          </p:cNvPr>
          <p:cNvPicPr>
            <a:picLocks noChangeAspect="1"/>
          </p:cNvPicPr>
          <p:nvPr/>
        </p:nvPicPr>
        <p:blipFill>
          <a:blip r:embed="rId2"/>
          <a:stretch>
            <a:fillRect/>
          </a:stretch>
        </p:blipFill>
        <p:spPr>
          <a:xfrm>
            <a:off x="10332571" y="2888048"/>
            <a:ext cx="1722611" cy="1778360"/>
          </a:xfrm>
          <a:prstGeom prst="rect">
            <a:avLst/>
          </a:prstGeom>
        </p:spPr>
      </p:pic>
    </p:spTree>
    <p:extLst>
      <p:ext uri="{BB962C8B-B14F-4D97-AF65-F5344CB8AC3E}">
        <p14:creationId xmlns:p14="http://schemas.microsoft.com/office/powerpoint/2010/main" val="1506837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EA16-B49F-9988-F2C0-EAAE9389BD92}"/>
              </a:ext>
            </a:extLst>
          </p:cNvPr>
          <p:cNvSpPr>
            <a:spLocks noGrp="1"/>
          </p:cNvSpPr>
          <p:nvPr>
            <p:ph type="title"/>
          </p:nvPr>
        </p:nvSpPr>
        <p:spPr>
          <a:xfrm>
            <a:off x="1282590" y="182196"/>
            <a:ext cx="7564878" cy="1249845"/>
          </a:xfrm>
        </p:spPr>
        <p:txBody>
          <a:bodyPr/>
          <a:lstStyle/>
          <a:p>
            <a:r>
              <a:rPr lang="en-US" dirty="0"/>
              <a:t>Time spent on the below items is </a:t>
            </a:r>
            <a:r>
              <a:rPr lang="en-US" dirty="0">
                <a:solidFill>
                  <a:schemeClr val="accent1"/>
                </a:solidFill>
              </a:rPr>
              <a:t>counted if </a:t>
            </a:r>
            <a:r>
              <a:rPr lang="en-US" u="sng" dirty="0">
                <a:solidFill>
                  <a:schemeClr val="accent1"/>
                </a:solidFill>
              </a:rPr>
              <a:t>on</a:t>
            </a:r>
            <a:r>
              <a:rPr lang="en-US" dirty="0">
                <a:solidFill>
                  <a:schemeClr val="accent1"/>
                </a:solidFill>
              </a:rPr>
              <a:t> the date of service</a:t>
            </a:r>
          </a:p>
        </p:txBody>
      </p:sp>
      <p:sp>
        <p:nvSpPr>
          <p:cNvPr id="4" name="Rectangle 3">
            <a:extLst>
              <a:ext uri="{FF2B5EF4-FFF2-40B4-BE49-F238E27FC236}">
                <a16:creationId xmlns:a16="http://schemas.microsoft.com/office/drawing/2014/main" id="{77D1E019-FADD-F4B8-8998-2AC1146E990C}"/>
              </a:ext>
            </a:extLst>
          </p:cNvPr>
          <p:cNvSpPr/>
          <p:nvPr/>
        </p:nvSpPr>
        <p:spPr>
          <a:xfrm>
            <a:off x="277524" y="1705031"/>
            <a:ext cx="12094759" cy="4339650"/>
          </a:xfrm>
          <a:prstGeom prst="rect">
            <a:avLst/>
          </a:prstGeom>
        </p:spPr>
        <p:txBody>
          <a:bodyPr wrap="square">
            <a:spAutoFit/>
          </a:bodyPr>
          <a:lstStyle/>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preparing to see the patient (</a:t>
            </a:r>
            <a:r>
              <a:rPr lang="en-US" sz="1600" i="1" dirty="0">
                <a:solidFill>
                  <a:srgbClr val="0070C0"/>
                </a:solidFill>
                <a:latin typeface="Open Sans" panose="020B0606030504020204" pitchFamily="34" charset="0"/>
                <a:ea typeface="Open Sans" panose="020B0606030504020204" pitchFamily="34" charset="0"/>
                <a:cs typeface="Open Sans" panose="020B0606030504020204" pitchFamily="34" charset="0"/>
              </a:rPr>
              <a:t>e.g., review of tests</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endPar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obtaining and or reviewing separately obtained history </a:t>
            </a:r>
          </a:p>
          <a:p>
            <a:pPr marL="342900" indent="-342900">
              <a:buFont typeface="Arial" panose="020B0604020202020204" pitchFamily="34" charset="0"/>
              <a:buChar char="•"/>
            </a:pPr>
            <a:endPar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performing a medically appropriate examination and/or evaluation </a:t>
            </a:r>
          </a:p>
          <a:p>
            <a:pPr marL="342900" indent="-342900">
              <a:buFont typeface="Arial" panose="020B0604020202020204" pitchFamily="34" charset="0"/>
              <a:buChar char="•"/>
            </a:pPr>
            <a:endPar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counseling and educating the patient/family/caregiver </a:t>
            </a:r>
          </a:p>
          <a:p>
            <a:pPr marL="342900" indent="-342900">
              <a:buFont typeface="Arial" panose="020B0604020202020204" pitchFamily="34" charset="0"/>
              <a:buChar char="•"/>
            </a:pPr>
            <a:endPar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ordering medications, tests, or procedures </a:t>
            </a:r>
          </a:p>
          <a:p>
            <a:pPr marL="342900" indent="-342900">
              <a:buFont typeface="Arial" panose="020B0604020202020204" pitchFamily="34" charset="0"/>
              <a:buChar char="•"/>
            </a:pPr>
            <a:endPar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referring and communicating with other health care professionals (</a:t>
            </a:r>
            <a:r>
              <a:rPr lang="en-US" sz="1600" i="1" dirty="0">
                <a:solidFill>
                  <a:srgbClr val="0070C0"/>
                </a:solidFill>
                <a:latin typeface="Open Sans" panose="020B0606030504020204" pitchFamily="34" charset="0"/>
                <a:ea typeface="Open Sans" panose="020B0606030504020204" pitchFamily="34" charset="0"/>
                <a:cs typeface="Open Sans" panose="020B0606030504020204" pitchFamily="34" charset="0"/>
              </a:rPr>
              <a:t>when not separately reported</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endParaRPr lang="en-US" sz="16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documenting clinical information in the electronic or other health record </a:t>
            </a:r>
          </a:p>
          <a:p>
            <a:pPr marL="342900" indent="-342900">
              <a:buFont typeface="Arial" panose="020B0604020202020204" pitchFamily="34" charset="0"/>
              <a:buChar char="•"/>
            </a:pPr>
            <a:endParaRPr lang="en-US" sz="16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independently interpreting results (</a:t>
            </a:r>
            <a:r>
              <a:rPr lang="en-US" sz="1600" i="1" dirty="0">
                <a:solidFill>
                  <a:srgbClr val="0070C0"/>
                </a:solidFill>
                <a:latin typeface="Open Sans" panose="020B0606030504020204" pitchFamily="34" charset="0"/>
                <a:ea typeface="Open Sans" panose="020B0606030504020204" pitchFamily="34" charset="0"/>
                <a:cs typeface="Open Sans" panose="020B0606030504020204" pitchFamily="34" charset="0"/>
              </a:rPr>
              <a:t>not separately reported</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 and communicating results to the patient/family/caregiver </a:t>
            </a:r>
          </a:p>
          <a:p>
            <a:pPr marL="342900" indent="-342900">
              <a:buFont typeface="Arial" panose="020B0604020202020204" pitchFamily="34" charset="0"/>
              <a:buChar char="•"/>
            </a:pPr>
            <a:endPar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care coordination (</a:t>
            </a:r>
            <a:r>
              <a:rPr lang="en-US" sz="1600" i="1" dirty="0">
                <a:solidFill>
                  <a:srgbClr val="0070C0"/>
                </a:solidFill>
                <a:latin typeface="Open Sans" panose="020B0606030504020204" pitchFamily="34" charset="0"/>
                <a:ea typeface="Open Sans" panose="020B0606030504020204" pitchFamily="34" charset="0"/>
                <a:cs typeface="Open Sans" panose="020B0606030504020204" pitchFamily="34" charset="0"/>
              </a:rPr>
              <a:t>not separately reported</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6" name="TextBox 5">
            <a:extLst>
              <a:ext uri="{FF2B5EF4-FFF2-40B4-BE49-F238E27FC236}">
                <a16:creationId xmlns:a16="http://schemas.microsoft.com/office/drawing/2014/main" id="{AB21AEBD-FA91-E08E-E4F6-04F1F421855B}"/>
              </a:ext>
            </a:extLst>
          </p:cNvPr>
          <p:cNvSpPr txBox="1"/>
          <p:nvPr/>
        </p:nvSpPr>
        <p:spPr>
          <a:xfrm>
            <a:off x="362366" y="6070675"/>
            <a:ext cx="9870925" cy="53553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sz="2000" b="1" spc="300" dirty="0">
                <a:solidFill>
                  <a:srgbClr val="4C8C2B"/>
                </a:solidFill>
                <a:latin typeface="Open Sans" panose="020B0606030504020204" pitchFamily="34" charset="0"/>
                <a:ea typeface="Open Sans" panose="020B0606030504020204" pitchFamily="34" charset="0"/>
                <a:cs typeface="Open Sans" panose="020B0606030504020204" pitchFamily="34" charset="0"/>
              </a:rPr>
              <a:t>See pg. 13-14 in the AMA’s CPT Professional Edition for items NOT included in time calculations in 2024</a:t>
            </a:r>
            <a:endParaRPr kumimoji="0" lang="en-US" sz="2400" b="1" i="0" u="none" strike="noStrike" kern="1200" cap="none" spc="300" normalizeH="0" baseline="0" noProof="0" dirty="0">
              <a:ln>
                <a:noFill/>
              </a:ln>
              <a:solidFill>
                <a:srgbClr val="4C8C2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278490EA-73A8-0216-ED4C-B0B797D4DEDE}"/>
              </a:ext>
            </a:extLst>
          </p:cNvPr>
          <p:cNvPicPr>
            <a:picLocks noChangeAspect="1"/>
          </p:cNvPicPr>
          <p:nvPr/>
        </p:nvPicPr>
        <p:blipFill>
          <a:blip r:embed="rId2"/>
          <a:stretch>
            <a:fillRect/>
          </a:stretch>
        </p:blipFill>
        <p:spPr>
          <a:xfrm>
            <a:off x="9323109" y="212863"/>
            <a:ext cx="2685132" cy="1948204"/>
          </a:xfrm>
          <a:prstGeom prst="rect">
            <a:avLst/>
          </a:prstGeom>
        </p:spPr>
      </p:pic>
    </p:spTree>
    <p:extLst>
      <p:ext uri="{BB962C8B-B14F-4D97-AF65-F5344CB8AC3E}">
        <p14:creationId xmlns:p14="http://schemas.microsoft.com/office/powerpoint/2010/main" val="9391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0990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0990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0990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0990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0990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subTnLst>
                                    <p:animClr clrSpc="rgb" dir="cw">
                                      <p:cBhvr override="childStyle">
                                        <p:cTn dur="1" fill="hold" display="0" masterRel="nextClick" afterEffect="1"/>
                                        <p:tgtEl>
                                          <p:spTgt spid="4">
                                            <p:txEl>
                                              <p:pRg st="10" end="10"/>
                                            </p:txEl>
                                          </p:spTgt>
                                        </p:tgtEl>
                                        <p:attrNameLst>
                                          <p:attrName>ppt_c</p:attrName>
                                        </p:attrNameLst>
                                      </p:cBhvr>
                                      <p:to>
                                        <a:srgbClr val="00990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subTnLst>
                                    <p:animClr clrSpc="rgb" dir="cw">
                                      <p:cBhvr override="childStyle">
                                        <p:cTn dur="1" fill="hold" display="0" masterRel="nextClick" afterEffect="1"/>
                                        <p:tgtEl>
                                          <p:spTgt spid="4">
                                            <p:txEl>
                                              <p:pRg st="12" end="12"/>
                                            </p:txEl>
                                          </p:spTgt>
                                        </p:tgtEl>
                                        <p:attrNameLst>
                                          <p:attrName>ppt_c</p:attrName>
                                        </p:attrNameLst>
                                      </p:cBhvr>
                                      <p:to>
                                        <a:srgbClr val="00990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4" end="14"/>
                                            </p:txEl>
                                          </p:spTgt>
                                        </p:tgtEl>
                                        <p:attrNameLst>
                                          <p:attrName>style.visibility</p:attrName>
                                        </p:attrNameLst>
                                      </p:cBhvr>
                                      <p:to>
                                        <p:strVal val="visible"/>
                                      </p:to>
                                    </p:set>
                                    <p:animEffect transition="in" filter="fade">
                                      <p:cBhvr>
                                        <p:cTn id="42" dur="500"/>
                                        <p:tgtEl>
                                          <p:spTgt spid="4">
                                            <p:txEl>
                                              <p:pRg st="14" end="14"/>
                                            </p:txEl>
                                          </p:spTgt>
                                        </p:tgtEl>
                                      </p:cBhvr>
                                    </p:animEffect>
                                  </p:childTnLst>
                                  <p:subTnLst>
                                    <p:animClr clrSpc="rgb" dir="cw">
                                      <p:cBhvr override="childStyle">
                                        <p:cTn dur="1" fill="hold" display="0" masterRel="nextClick" afterEffect="1"/>
                                        <p:tgtEl>
                                          <p:spTgt spid="4">
                                            <p:txEl>
                                              <p:pRg st="14" end="14"/>
                                            </p:txEl>
                                          </p:spTgt>
                                        </p:tgtEl>
                                        <p:attrNameLst>
                                          <p:attrName>ppt_c</p:attrName>
                                        </p:attrNameLst>
                                      </p:cBhvr>
                                      <p:to>
                                        <a:srgbClr val="00990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Effect transition="in" filter="fade">
                                      <p:cBhvr>
                                        <p:cTn id="47" dur="500"/>
                                        <p:tgtEl>
                                          <p:spTgt spid="4">
                                            <p:txEl>
                                              <p:pRg st="16" end="16"/>
                                            </p:txEl>
                                          </p:spTgt>
                                        </p:tgtEl>
                                      </p:cBhvr>
                                    </p:animEffect>
                                  </p:childTnLst>
                                  <p:subTnLst>
                                    <p:animClr clrSpc="rgb" dir="cw">
                                      <p:cBhvr override="childStyle">
                                        <p:cTn dur="1" fill="hold" display="0" masterRel="nextClick" afterEffect="1"/>
                                        <p:tgtEl>
                                          <p:spTgt spid="4">
                                            <p:txEl>
                                              <p:pRg st="16" end="16"/>
                                            </p:txEl>
                                          </p:spTgt>
                                        </p:tgtEl>
                                        <p:attrNameLst>
                                          <p:attrName>ppt_c</p:attrName>
                                        </p:attrNameLst>
                                      </p:cBhvr>
                                      <p:to>
                                        <a:srgbClr val="00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ctor holding a tablet&#10;&#10;Description automatically generated with medium confidence">
            <a:extLst>
              <a:ext uri="{FF2B5EF4-FFF2-40B4-BE49-F238E27FC236}">
                <a16:creationId xmlns:a16="http://schemas.microsoft.com/office/drawing/2014/main" id="{CE1C51E8-B036-A383-08AC-3F03308D8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226" y="240388"/>
            <a:ext cx="2643364" cy="1353912"/>
          </a:xfrm>
          <a:prstGeom prst="rect">
            <a:avLst/>
          </a:prstGeom>
        </p:spPr>
      </p:pic>
      <p:sp>
        <p:nvSpPr>
          <p:cNvPr id="32" name="Freeform 31"/>
          <p:cNvSpPr/>
          <p:nvPr/>
        </p:nvSpPr>
        <p:spPr>
          <a:xfrm>
            <a:off x="3139145" y="3647884"/>
            <a:ext cx="2689388" cy="2092286"/>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rgbClr val="00B050"/>
                </a:solidFill>
              </a:rPr>
              <a:t>Number and Complexity of Problems Addressed at the Encounter</a:t>
            </a:r>
          </a:p>
        </p:txBody>
      </p:sp>
      <p:sp>
        <p:nvSpPr>
          <p:cNvPr id="33" name="Freeform 32"/>
          <p:cNvSpPr/>
          <p:nvPr/>
        </p:nvSpPr>
        <p:spPr>
          <a:xfrm>
            <a:off x="6236703" y="3647883"/>
            <a:ext cx="2598204" cy="2092287"/>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rgbClr val="00B050"/>
                </a:solidFill>
              </a:rPr>
              <a:t>Amount and/or Complexity of Data to be Reviewed and Analyzed</a:t>
            </a:r>
          </a:p>
        </p:txBody>
      </p:sp>
      <p:sp>
        <p:nvSpPr>
          <p:cNvPr id="2" name="Title 1"/>
          <p:cNvSpPr>
            <a:spLocks noGrp="1"/>
          </p:cNvSpPr>
          <p:nvPr>
            <p:ph type="title"/>
          </p:nvPr>
        </p:nvSpPr>
        <p:spPr>
          <a:xfrm>
            <a:off x="822153" y="1117827"/>
            <a:ext cx="10547693" cy="1249845"/>
          </a:xfrm>
        </p:spPr>
        <p:txBody>
          <a:bodyPr/>
          <a:lstStyle/>
          <a:p>
            <a:r>
              <a:rPr lang="en-US" dirty="0">
                <a:latin typeface="+mj-lt"/>
              </a:rPr>
              <a:t>Updated Terms</a:t>
            </a:r>
            <a:br>
              <a:rPr lang="en-US" dirty="0">
                <a:latin typeface="+mj-lt"/>
              </a:rPr>
            </a:br>
            <a:r>
              <a:rPr lang="en-US" dirty="0">
                <a:solidFill>
                  <a:schemeClr val="accent1"/>
                </a:solidFill>
                <a:latin typeface="+mj-lt"/>
              </a:rPr>
              <a:t>Medical Decision Making (MDM) Elements</a:t>
            </a:r>
          </a:p>
        </p:txBody>
      </p:sp>
      <p:sp>
        <p:nvSpPr>
          <p:cNvPr id="10" name="Rounded Rectangle 9"/>
          <p:cNvSpPr/>
          <p:nvPr/>
        </p:nvSpPr>
        <p:spPr>
          <a:xfrm>
            <a:off x="822154" y="2189407"/>
            <a:ext cx="10547692" cy="391735"/>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6905365" y="541042"/>
            <a:ext cx="0" cy="6004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220843" y="2392862"/>
            <a:ext cx="115183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32">
            <a:extLst>
              <a:ext uri="{FF2B5EF4-FFF2-40B4-BE49-F238E27FC236}">
                <a16:creationId xmlns:a16="http://schemas.microsoft.com/office/drawing/2014/main" id="{551E774D-8E03-7357-D772-6FBE43732D03}"/>
              </a:ext>
            </a:extLst>
          </p:cNvPr>
          <p:cNvSpPr/>
          <p:nvPr/>
        </p:nvSpPr>
        <p:spPr>
          <a:xfrm>
            <a:off x="9168753" y="3647883"/>
            <a:ext cx="2598203" cy="2092288"/>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rgbClr val="00B050"/>
                </a:solidFill>
              </a:rPr>
              <a:t>Risk of Complications and/or Morbidity or Mortality of Patient Management</a:t>
            </a:r>
          </a:p>
        </p:txBody>
      </p:sp>
      <p:pic>
        <p:nvPicPr>
          <p:cNvPr id="3" name="Picture 2" descr="A group of people wearing white lab coats and masks&#10;&#10;Description automatically generated with low confidence">
            <a:extLst>
              <a:ext uri="{FF2B5EF4-FFF2-40B4-BE49-F238E27FC236}">
                <a16:creationId xmlns:a16="http://schemas.microsoft.com/office/drawing/2014/main" id="{8739F315-2DE4-BD70-5DF7-EC5725CF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618" y="240388"/>
            <a:ext cx="2643364" cy="1354854"/>
          </a:xfrm>
          <a:prstGeom prst="rect">
            <a:avLst/>
          </a:prstGeom>
        </p:spPr>
      </p:pic>
      <p:sp>
        <p:nvSpPr>
          <p:cNvPr id="6" name="Arrow: Right 5">
            <a:extLst>
              <a:ext uri="{FF2B5EF4-FFF2-40B4-BE49-F238E27FC236}">
                <a16:creationId xmlns:a16="http://schemas.microsoft.com/office/drawing/2014/main" id="{7BE23E05-5688-271D-9328-C88FF34B632C}"/>
              </a:ext>
            </a:extLst>
          </p:cNvPr>
          <p:cNvSpPr/>
          <p:nvPr/>
        </p:nvSpPr>
        <p:spPr>
          <a:xfrm>
            <a:off x="2519765" y="4235750"/>
            <a:ext cx="904914" cy="708209"/>
          </a:xfrm>
          <a:prstGeom prst="rightArrow">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Freeform 26">
            <a:extLst>
              <a:ext uri="{FF2B5EF4-FFF2-40B4-BE49-F238E27FC236}">
                <a16:creationId xmlns:a16="http://schemas.microsoft.com/office/drawing/2014/main" id="{0C2A17C2-88E9-5C28-4524-A7C678E89B08}"/>
              </a:ext>
            </a:extLst>
          </p:cNvPr>
          <p:cNvSpPr/>
          <p:nvPr/>
        </p:nvSpPr>
        <p:spPr>
          <a:xfrm>
            <a:off x="115911" y="2808905"/>
            <a:ext cx="2689388" cy="3617025"/>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1900" b="1" dirty="0">
                <a:solidFill>
                  <a:srgbClr val="0070C0"/>
                </a:solidFill>
              </a:rPr>
              <a:t>Study the Medical Decision Making!</a:t>
            </a:r>
          </a:p>
          <a:p>
            <a:pPr algn="ctr">
              <a:lnSpc>
                <a:spcPct val="130000"/>
              </a:lnSpc>
              <a:spcBef>
                <a:spcPts val="1200"/>
              </a:spcBef>
              <a:buClr>
                <a:schemeClr val="accent1"/>
              </a:buClr>
            </a:pPr>
            <a:r>
              <a:rPr lang="en-US" sz="1400" dirty="0">
                <a:solidFill>
                  <a:srgbClr val="0070C0"/>
                </a:solidFill>
              </a:rPr>
              <a:t>Please review and study pages 8-13 of your AMA Professional Edition CPT manual to find helpful updates and information that clinical providers should be familiar with when documenting in the medical record.</a:t>
            </a:r>
          </a:p>
        </p:txBody>
      </p:sp>
    </p:spTree>
    <p:extLst>
      <p:ext uri="{BB962C8B-B14F-4D97-AF65-F5344CB8AC3E}">
        <p14:creationId xmlns:p14="http://schemas.microsoft.com/office/powerpoint/2010/main" val="223639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5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20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B75E-3909-314E-CC09-A8EFFABCD557}"/>
              </a:ext>
            </a:extLst>
          </p:cNvPr>
          <p:cNvSpPr>
            <a:spLocks noGrp="1"/>
          </p:cNvSpPr>
          <p:nvPr>
            <p:ph type="title"/>
          </p:nvPr>
        </p:nvSpPr>
        <p:spPr>
          <a:xfrm>
            <a:off x="2201159" y="112793"/>
            <a:ext cx="8347435" cy="732204"/>
          </a:xfrm>
        </p:spPr>
        <p:txBody>
          <a:bodyPr/>
          <a:lstStyle/>
          <a:p>
            <a:r>
              <a:rPr lang="en-US" sz="3200" dirty="0"/>
              <a:t>Updated AMA 2024 MDM Table</a:t>
            </a:r>
          </a:p>
        </p:txBody>
      </p:sp>
      <p:pic>
        <p:nvPicPr>
          <p:cNvPr id="10" name="Picture 9">
            <a:hlinkClick r:id="rId2"/>
            <a:extLst>
              <a:ext uri="{FF2B5EF4-FFF2-40B4-BE49-F238E27FC236}">
                <a16:creationId xmlns:a16="http://schemas.microsoft.com/office/drawing/2014/main" id="{60D1AA0D-55F4-16AA-E8AC-49E6718E1798}"/>
              </a:ext>
            </a:extLst>
          </p:cNvPr>
          <p:cNvPicPr>
            <a:picLocks noChangeAspect="1"/>
          </p:cNvPicPr>
          <p:nvPr/>
        </p:nvPicPr>
        <p:blipFill>
          <a:blip r:embed="rId3"/>
          <a:stretch>
            <a:fillRect/>
          </a:stretch>
        </p:blipFill>
        <p:spPr>
          <a:xfrm>
            <a:off x="1131215" y="730537"/>
            <a:ext cx="10982227" cy="5748835"/>
          </a:xfrm>
          <a:prstGeom prst="rect">
            <a:avLst/>
          </a:prstGeom>
        </p:spPr>
      </p:pic>
      <p:sp>
        <p:nvSpPr>
          <p:cNvPr id="7" name="Rectangle: Rounded Corners 6">
            <a:extLst>
              <a:ext uri="{FF2B5EF4-FFF2-40B4-BE49-F238E27FC236}">
                <a16:creationId xmlns:a16="http://schemas.microsoft.com/office/drawing/2014/main" id="{D7AD8112-BEDE-90FC-E2A9-9CB80002DBD6}"/>
              </a:ext>
            </a:extLst>
          </p:cNvPr>
          <p:cNvSpPr/>
          <p:nvPr/>
        </p:nvSpPr>
        <p:spPr>
          <a:xfrm>
            <a:off x="1546526" y="1276450"/>
            <a:ext cx="838986" cy="4147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EE9BC229-5AE0-3D82-C009-C78AD1B98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5782" y="493088"/>
            <a:ext cx="845135" cy="703818"/>
          </a:xfrm>
          <a:prstGeom prst="rect">
            <a:avLst/>
          </a:prstGeom>
          <a:ln>
            <a:solidFill>
              <a:srgbClr val="FFC000"/>
            </a:solidFill>
          </a:ln>
        </p:spPr>
      </p:pic>
      <p:cxnSp>
        <p:nvCxnSpPr>
          <p:cNvPr id="9" name="Straight Arrow Connector 8">
            <a:extLst>
              <a:ext uri="{FF2B5EF4-FFF2-40B4-BE49-F238E27FC236}">
                <a16:creationId xmlns:a16="http://schemas.microsoft.com/office/drawing/2014/main" id="{54AA6AF6-4DCD-E139-AE6D-42ED804A1BC4}"/>
              </a:ext>
            </a:extLst>
          </p:cNvPr>
          <p:cNvCxnSpPr>
            <a:cxnSpLocks/>
            <a:stCxn id="8" idx="1"/>
          </p:cNvCxnSpPr>
          <p:nvPr/>
        </p:nvCxnSpPr>
        <p:spPr>
          <a:xfrm flipH="1">
            <a:off x="8583293" y="844997"/>
            <a:ext cx="832489" cy="374892"/>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C1739E-5520-990E-DA04-7395757B3D5E}"/>
              </a:ext>
            </a:extLst>
          </p:cNvPr>
          <p:cNvSpPr txBox="1"/>
          <p:nvPr/>
        </p:nvSpPr>
        <p:spPr>
          <a:xfrm>
            <a:off x="1254162" y="1660269"/>
            <a:ext cx="528166" cy="200880"/>
          </a:xfrm>
          <a:prstGeom prst="rect">
            <a:avLst/>
          </a:prstGeom>
          <a:noFill/>
        </p:spPr>
        <p:txBody>
          <a:bodyPr wrap="square" lIns="0" tIns="36000" rIns="216000" bIns="36000" rtlCol="0">
            <a:spAutoFit/>
          </a:bodyPr>
          <a:lstStyle/>
          <a:p>
            <a:pPr>
              <a:lnSpc>
                <a:spcPct val="130000"/>
              </a:lnSpc>
              <a:spcBef>
                <a:spcPts val="1000"/>
              </a:spcBef>
            </a:pPr>
            <a:r>
              <a:rPr lang="en-US" sz="700" b="1" dirty="0"/>
              <a:t>99211</a:t>
            </a:r>
            <a:endParaRPr lang="en-US" sz="1000" b="1" dirty="0"/>
          </a:p>
        </p:txBody>
      </p:sp>
      <p:sp>
        <p:nvSpPr>
          <p:cNvPr id="6" name="TextBox 5">
            <a:extLst>
              <a:ext uri="{FF2B5EF4-FFF2-40B4-BE49-F238E27FC236}">
                <a16:creationId xmlns:a16="http://schemas.microsoft.com/office/drawing/2014/main" id="{AB80A721-8C45-E6E3-E29D-F147F0816915}"/>
              </a:ext>
            </a:extLst>
          </p:cNvPr>
          <p:cNvSpPr txBox="1"/>
          <p:nvPr/>
        </p:nvSpPr>
        <p:spPr>
          <a:xfrm>
            <a:off x="1254162" y="1781764"/>
            <a:ext cx="528166" cy="340918"/>
          </a:xfrm>
          <a:prstGeom prst="rect">
            <a:avLst/>
          </a:prstGeom>
          <a:noFill/>
        </p:spPr>
        <p:txBody>
          <a:bodyPr wrap="square" lIns="0" tIns="36000" rIns="216000" bIns="36000" rtlCol="0">
            <a:spAutoFit/>
          </a:bodyPr>
          <a:lstStyle/>
          <a:p>
            <a:pPr>
              <a:lnSpc>
                <a:spcPct val="130000"/>
              </a:lnSpc>
              <a:spcBef>
                <a:spcPts val="1000"/>
              </a:spcBef>
            </a:pPr>
            <a:r>
              <a:rPr lang="en-US" sz="700" b="1" dirty="0"/>
              <a:t>99202/99212</a:t>
            </a:r>
          </a:p>
        </p:txBody>
      </p:sp>
      <p:sp>
        <p:nvSpPr>
          <p:cNvPr id="11" name="TextBox 10">
            <a:extLst>
              <a:ext uri="{FF2B5EF4-FFF2-40B4-BE49-F238E27FC236}">
                <a16:creationId xmlns:a16="http://schemas.microsoft.com/office/drawing/2014/main" id="{A9748763-EA66-7A82-4EF2-244B22FFED62}"/>
              </a:ext>
            </a:extLst>
          </p:cNvPr>
          <p:cNvSpPr txBox="1"/>
          <p:nvPr/>
        </p:nvSpPr>
        <p:spPr>
          <a:xfrm>
            <a:off x="1245397" y="2308973"/>
            <a:ext cx="528166" cy="340918"/>
          </a:xfrm>
          <a:prstGeom prst="rect">
            <a:avLst/>
          </a:prstGeom>
          <a:noFill/>
        </p:spPr>
        <p:txBody>
          <a:bodyPr wrap="square" lIns="0" tIns="36000" rIns="216000" bIns="36000" rtlCol="0">
            <a:spAutoFit/>
          </a:bodyPr>
          <a:lstStyle/>
          <a:p>
            <a:pPr>
              <a:lnSpc>
                <a:spcPct val="130000"/>
              </a:lnSpc>
              <a:spcBef>
                <a:spcPts val="1000"/>
              </a:spcBef>
            </a:pPr>
            <a:r>
              <a:rPr lang="en-US" sz="700" b="1" dirty="0"/>
              <a:t>99203/99213</a:t>
            </a:r>
          </a:p>
        </p:txBody>
      </p:sp>
      <p:sp>
        <p:nvSpPr>
          <p:cNvPr id="12" name="TextBox 11">
            <a:extLst>
              <a:ext uri="{FF2B5EF4-FFF2-40B4-BE49-F238E27FC236}">
                <a16:creationId xmlns:a16="http://schemas.microsoft.com/office/drawing/2014/main" id="{E4D39825-8EB9-439F-EEC9-294F6E7C4CA3}"/>
              </a:ext>
            </a:extLst>
          </p:cNvPr>
          <p:cNvSpPr txBox="1"/>
          <p:nvPr/>
        </p:nvSpPr>
        <p:spPr>
          <a:xfrm>
            <a:off x="1254162" y="3519148"/>
            <a:ext cx="528166" cy="340918"/>
          </a:xfrm>
          <a:prstGeom prst="rect">
            <a:avLst/>
          </a:prstGeom>
          <a:noFill/>
        </p:spPr>
        <p:txBody>
          <a:bodyPr wrap="square" lIns="0" tIns="36000" rIns="216000" bIns="36000" rtlCol="0">
            <a:spAutoFit/>
          </a:bodyPr>
          <a:lstStyle/>
          <a:p>
            <a:pPr>
              <a:lnSpc>
                <a:spcPct val="130000"/>
              </a:lnSpc>
              <a:spcBef>
                <a:spcPts val="1000"/>
              </a:spcBef>
            </a:pPr>
            <a:r>
              <a:rPr lang="en-US" sz="700" b="1" dirty="0"/>
              <a:t>99204/99214</a:t>
            </a:r>
          </a:p>
        </p:txBody>
      </p:sp>
      <p:sp>
        <p:nvSpPr>
          <p:cNvPr id="13" name="TextBox 12">
            <a:extLst>
              <a:ext uri="{FF2B5EF4-FFF2-40B4-BE49-F238E27FC236}">
                <a16:creationId xmlns:a16="http://schemas.microsoft.com/office/drawing/2014/main" id="{1B898F9D-527E-A854-A25E-358BCC5A5DBE}"/>
              </a:ext>
            </a:extLst>
          </p:cNvPr>
          <p:cNvSpPr txBox="1"/>
          <p:nvPr/>
        </p:nvSpPr>
        <p:spPr>
          <a:xfrm>
            <a:off x="1245397" y="4918144"/>
            <a:ext cx="528166" cy="340918"/>
          </a:xfrm>
          <a:prstGeom prst="rect">
            <a:avLst/>
          </a:prstGeom>
          <a:noFill/>
        </p:spPr>
        <p:txBody>
          <a:bodyPr wrap="square" lIns="0" tIns="36000" rIns="216000" bIns="36000" rtlCol="0">
            <a:spAutoFit/>
          </a:bodyPr>
          <a:lstStyle/>
          <a:p>
            <a:pPr>
              <a:lnSpc>
                <a:spcPct val="130000"/>
              </a:lnSpc>
              <a:spcBef>
                <a:spcPts val="1000"/>
              </a:spcBef>
            </a:pPr>
            <a:r>
              <a:rPr lang="en-US" sz="700" b="1" dirty="0"/>
              <a:t>99205/99215</a:t>
            </a:r>
          </a:p>
        </p:txBody>
      </p:sp>
    </p:spTree>
    <p:extLst>
      <p:ext uri="{BB962C8B-B14F-4D97-AF65-F5344CB8AC3E}">
        <p14:creationId xmlns:p14="http://schemas.microsoft.com/office/powerpoint/2010/main" val="1666288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0EFBCD-9138-4741-8637-0CB4AB15219C}"/>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2055043">
                  <a:extLst>
                    <a:ext uri="{9D8B030D-6E8A-4147-A177-3AD203B41FA5}">
                      <a16:colId xmlns:a16="http://schemas.microsoft.com/office/drawing/2014/main" val="334388797"/>
                    </a:ext>
                  </a:extLst>
                </a:gridCol>
                <a:gridCol w="7567612">
                  <a:extLst>
                    <a:ext uri="{9D8B030D-6E8A-4147-A177-3AD203B41FA5}">
                      <a16:colId xmlns:a16="http://schemas.microsoft.com/office/drawing/2014/main" val="1422339626"/>
                    </a:ext>
                  </a:extLst>
                </a:gridCol>
                <a:gridCol w="2569345">
                  <a:extLst>
                    <a:ext uri="{9D8B030D-6E8A-4147-A177-3AD203B41FA5}">
                      <a16:colId xmlns:a16="http://schemas.microsoft.com/office/drawing/2014/main" val="3108267706"/>
                    </a:ext>
                  </a:extLst>
                </a:gridCol>
              </a:tblGrid>
              <a:tr h="1226265">
                <a:tc>
                  <a:txBody>
                    <a:bodyPr/>
                    <a:lstStyle/>
                    <a:p>
                      <a:pPr algn="ctr"/>
                      <a:r>
                        <a:rPr lang="en-US" sz="1800" dirty="0">
                          <a:solidFill>
                            <a:srgbClr val="FFFF00"/>
                          </a:solidFill>
                        </a:rPr>
                        <a:t>Evaluation and Management Code </a:t>
                      </a:r>
                    </a:p>
                    <a:p>
                      <a:pPr algn="ctr"/>
                      <a:r>
                        <a:rPr lang="en-US" sz="1800" dirty="0">
                          <a:solidFill>
                            <a:srgbClr val="FFFF00"/>
                          </a:solidFill>
                        </a:rPr>
                        <a:t>(E&amp;M Level)</a:t>
                      </a:r>
                    </a:p>
                  </a:txBody>
                  <a:tcPr anchor="ctr"/>
                </a:tc>
                <a:tc>
                  <a:txBody>
                    <a:bodyPr/>
                    <a:lstStyle/>
                    <a:p>
                      <a:pPr algn="ctr"/>
                      <a:r>
                        <a:rPr lang="en-US" sz="2400" b="1" dirty="0">
                          <a:solidFill>
                            <a:srgbClr val="FFFF00"/>
                          </a:solidFill>
                        </a:rPr>
                        <a:t>Number and Complexity of Problems </a:t>
                      </a:r>
                    </a:p>
                    <a:p>
                      <a:pPr algn="ctr"/>
                      <a:r>
                        <a:rPr lang="en-US" sz="2400" b="1" dirty="0">
                          <a:solidFill>
                            <a:srgbClr val="FFFF00"/>
                          </a:solidFill>
                        </a:rPr>
                        <a:t>Addressed at the Encounter</a:t>
                      </a:r>
                      <a:endParaRPr lang="en-US" sz="2400" dirty="0">
                        <a:solidFill>
                          <a:srgbClr val="FFFF00"/>
                        </a:solidFill>
                      </a:endParaRPr>
                    </a:p>
                  </a:txBody>
                  <a:tcPr anchor="ctr"/>
                </a:tc>
                <a:tc>
                  <a:txBody>
                    <a:bodyPr/>
                    <a:lstStyle/>
                    <a:p>
                      <a:pPr algn="ctr"/>
                      <a:r>
                        <a:rPr lang="en-US" sz="1800" dirty="0">
                          <a:solidFill>
                            <a:srgbClr val="FFFF00"/>
                          </a:solidFill>
                        </a:rPr>
                        <a:t>Complexity/Level of Medical Decision Making (MDM)</a:t>
                      </a:r>
                    </a:p>
                  </a:txBody>
                  <a:tcPr anchor="ctr"/>
                </a:tc>
                <a:extLst>
                  <a:ext uri="{0D108BD9-81ED-4DB2-BD59-A6C34878D82A}">
                    <a16:rowId xmlns:a16="http://schemas.microsoft.com/office/drawing/2014/main" val="2657397800"/>
                  </a:ext>
                </a:extLst>
              </a:tr>
              <a:tr h="862926">
                <a:tc>
                  <a:txBody>
                    <a:bodyPr/>
                    <a:lstStyle/>
                    <a:p>
                      <a:pPr algn="ctr"/>
                      <a:r>
                        <a:rPr lang="en-US" sz="2000" b="1" dirty="0">
                          <a:solidFill>
                            <a:srgbClr val="4C8C2B"/>
                          </a:solidFill>
                        </a:rPr>
                        <a:t>99202</a:t>
                      </a:r>
                    </a:p>
                    <a:p>
                      <a:pPr algn="ctr"/>
                      <a:r>
                        <a:rPr lang="en-US" sz="2000" b="1" dirty="0">
                          <a:solidFill>
                            <a:srgbClr val="4C8C2B"/>
                          </a:solidFill>
                        </a:rPr>
                        <a:t>99212</a:t>
                      </a:r>
                    </a:p>
                  </a:txBody>
                  <a:tcPr/>
                </a:tc>
                <a:tc>
                  <a:txBody>
                    <a:bodyPr/>
                    <a:lstStyle/>
                    <a:p>
                      <a:pPr marL="285750" indent="-285750">
                        <a:buFont typeface="Arial" panose="020B0604020202020204" pitchFamily="34" charset="0"/>
                        <a:buChar char="•"/>
                      </a:pPr>
                      <a:r>
                        <a:rPr lang="en-US" sz="1800" b="0" dirty="0">
                          <a:solidFill>
                            <a:schemeClr val="tx1"/>
                          </a:solidFill>
                        </a:rPr>
                        <a:t>1 self-limited or</a:t>
                      </a:r>
                    </a:p>
                    <a:p>
                      <a:pPr marL="285750" indent="-285750">
                        <a:buFont typeface="Arial" panose="020B0604020202020204" pitchFamily="34" charset="0"/>
                        <a:buChar char="•"/>
                      </a:pPr>
                      <a:r>
                        <a:rPr lang="en-US" sz="1800" b="0" dirty="0">
                          <a:solidFill>
                            <a:schemeClr val="tx1"/>
                          </a:solidFill>
                        </a:rPr>
                        <a:t>1 minor problem</a:t>
                      </a:r>
                    </a:p>
                  </a:txBody>
                  <a:tcPr/>
                </a:tc>
                <a:tc>
                  <a:txBody>
                    <a:bodyPr/>
                    <a:lstStyle/>
                    <a:p>
                      <a:pPr algn="ctr"/>
                      <a:r>
                        <a:rPr lang="en-US" sz="2000" b="1" dirty="0">
                          <a:solidFill>
                            <a:srgbClr val="4C8C2B"/>
                          </a:solidFill>
                        </a:rPr>
                        <a:t>Straightforward</a:t>
                      </a:r>
                    </a:p>
                  </a:txBody>
                  <a:tcPr/>
                </a:tc>
                <a:extLst>
                  <a:ext uri="{0D108BD9-81ED-4DB2-BD59-A6C34878D82A}">
                    <a16:rowId xmlns:a16="http://schemas.microsoft.com/office/drawing/2014/main" val="125047259"/>
                  </a:ext>
                </a:extLst>
              </a:tr>
              <a:tr h="1589604">
                <a:tc>
                  <a:txBody>
                    <a:bodyPr/>
                    <a:lstStyle/>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99203</a:t>
                      </a:r>
                    </a:p>
                    <a:p>
                      <a:pPr algn="ctr"/>
                      <a:r>
                        <a:rPr lang="en-US" sz="2000" b="1" dirty="0">
                          <a:solidFill>
                            <a:srgbClr val="4C8C2B"/>
                          </a:solidFill>
                        </a:rPr>
                        <a:t>99213</a:t>
                      </a:r>
                    </a:p>
                  </a:txBody>
                  <a:tcPr/>
                </a:tc>
                <a:tc>
                  <a:txBody>
                    <a:bodyPr/>
                    <a:lstStyle/>
                    <a:p>
                      <a:pPr marL="285750" indent="-285750">
                        <a:buFont typeface="Arial" panose="020B0604020202020204" pitchFamily="34" charset="0"/>
                        <a:buChar char="•"/>
                      </a:pPr>
                      <a:r>
                        <a:rPr lang="en-US" sz="1800" b="0" dirty="0">
                          <a:solidFill>
                            <a:schemeClr val="tx1"/>
                          </a:solidFill>
                        </a:rPr>
                        <a:t>2+ self-limited or minor problems</a:t>
                      </a:r>
                    </a:p>
                    <a:p>
                      <a:pPr marL="285750" indent="-285750">
                        <a:buFont typeface="Arial" panose="020B0604020202020204" pitchFamily="34" charset="0"/>
                        <a:buChar char="•"/>
                      </a:pPr>
                      <a:r>
                        <a:rPr lang="en-US" sz="1800" b="0" dirty="0">
                          <a:solidFill>
                            <a:schemeClr val="tx1"/>
                          </a:solidFill>
                        </a:rPr>
                        <a:t>1 </a:t>
                      </a:r>
                      <a:r>
                        <a:rPr lang="en-US" sz="1800" b="1" dirty="0">
                          <a:solidFill>
                            <a:schemeClr val="tx1"/>
                          </a:solidFill>
                        </a:rPr>
                        <a:t>stable</a:t>
                      </a:r>
                      <a:r>
                        <a:rPr lang="en-US" sz="1800" b="0" dirty="0">
                          <a:solidFill>
                            <a:schemeClr val="tx1"/>
                          </a:solidFill>
                        </a:rPr>
                        <a:t> </a:t>
                      </a:r>
                      <a:r>
                        <a:rPr lang="en-US" sz="1800" b="1" dirty="0">
                          <a:solidFill>
                            <a:schemeClr val="tx1"/>
                          </a:solidFill>
                        </a:rPr>
                        <a:t>chronic</a:t>
                      </a:r>
                      <a:r>
                        <a:rPr lang="en-US" sz="1800" b="0" dirty="0">
                          <a:solidFill>
                            <a:schemeClr val="tx1"/>
                          </a:solidFill>
                        </a:rPr>
                        <a:t> illness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1 </a:t>
                      </a:r>
                      <a:r>
                        <a:rPr lang="en-US" sz="1800" b="1" dirty="0">
                          <a:solidFill>
                            <a:schemeClr val="tx1"/>
                          </a:solidFill>
                        </a:rPr>
                        <a:t>stable</a:t>
                      </a:r>
                      <a:r>
                        <a:rPr lang="en-US" sz="1800" b="0" dirty="0">
                          <a:solidFill>
                            <a:schemeClr val="tx1"/>
                          </a:solidFill>
                        </a:rPr>
                        <a:t> </a:t>
                      </a:r>
                      <a:r>
                        <a:rPr lang="en-US" sz="1800" b="1" dirty="0">
                          <a:solidFill>
                            <a:schemeClr val="tx1"/>
                          </a:solidFill>
                        </a:rPr>
                        <a:t>acute</a:t>
                      </a:r>
                      <a:r>
                        <a:rPr lang="en-US" sz="1800" b="0" dirty="0">
                          <a:solidFill>
                            <a:schemeClr val="tx1"/>
                          </a:solidFill>
                        </a:rPr>
                        <a:t> illness</a:t>
                      </a:r>
                    </a:p>
                    <a:p>
                      <a:pPr marL="285750" indent="-285750">
                        <a:buFont typeface="Arial" panose="020B0604020202020204" pitchFamily="34" charset="0"/>
                        <a:buChar char="•"/>
                      </a:pPr>
                      <a:r>
                        <a:rPr lang="en-US" sz="1800" b="0" dirty="0">
                          <a:solidFill>
                            <a:schemeClr val="tx1"/>
                          </a:solidFill>
                        </a:rPr>
                        <a:t>1 </a:t>
                      </a:r>
                      <a:r>
                        <a:rPr lang="en-US" sz="1800" b="1" dirty="0">
                          <a:solidFill>
                            <a:schemeClr val="tx1"/>
                          </a:solidFill>
                        </a:rPr>
                        <a:t>acute uncomplicated </a:t>
                      </a:r>
                      <a:r>
                        <a:rPr lang="en-US" sz="1800" b="0" dirty="0">
                          <a:solidFill>
                            <a:schemeClr val="tx1"/>
                          </a:solidFill>
                        </a:rPr>
                        <a:t>illness/injury requiring hospital inpatient or observation level of care</a:t>
                      </a:r>
                    </a:p>
                  </a:txBody>
                  <a:tcPr/>
                </a:tc>
                <a:tc>
                  <a:txBody>
                    <a:bodyPr/>
                    <a:lstStyle/>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Low</a:t>
                      </a:r>
                    </a:p>
                  </a:txBody>
                  <a:tcPr/>
                </a:tc>
                <a:extLst>
                  <a:ext uri="{0D108BD9-81ED-4DB2-BD59-A6C34878D82A}">
                    <a16:rowId xmlns:a16="http://schemas.microsoft.com/office/drawing/2014/main" val="2019791408"/>
                  </a:ext>
                </a:extLst>
              </a:tr>
              <a:tr h="1952940">
                <a:tc>
                  <a:txBody>
                    <a:bodyPr/>
                    <a:lstStyle/>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99204</a:t>
                      </a:r>
                    </a:p>
                    <a:p>
                      <a:pPr algn="ctr"/>
                      <a:r>
                        <a:rPr lang="en-US" sz="2000" b="1" dirty="0">
                          <a:solidFill>
                            <a:srgbClr val="4C8C2B"/>
                          </a:solidFill>
                        </a:rPr>
                        <a:t>99214</a:t>
                      </a:r>
                    </a:p>
                  </a:txBody>
                  <a:tcPr/>
                </a:tc>
                <a:tc>
                  <a:txBody>
                    <a:bodyPr/>
                    <a:lstStyle/>
                    <a:p>
                      <a:pPr marL="285750" indent="-285750">
                        <a:buFont typeface="Arial" panose="020B0604020202020204" pitchFamily="34" charset="0"/>
                        <a:buChar char="•"/>
                      </a:pPr>
                      <a:r>
                        <a:rPr lang="en-US" sz="1800" b="0" dirty="0">
                          <a:solidFill>
                            <a:schemeClr val="tx1"/>
                          </a:solidFill>
                        </a:rPr>
                        <a:t>1 or more </a:t>
                      </a:r>
                      <a:r>
                        <a:rPr lang="en-US" sz="1800" b="1" dirty="0">
                          <a:solidFill>
                            <a:schemeClr val="tx1"/>
                          </a:solidFill>
                        </a:rPr>
                        <a:t>chronic</a:t>
                      </a:r>
                      <a:r>
                        <a:rPr lang="en-US" sz="1800" b="0" dirty="0">
                          <a:solidFill>
                            <a:schemeClr val="tx1"/>
                          </a:solidFill>
                        </a:rPr>
                        <a:t> issues with exacerbation, progression, or side effects of treatment</a:t>
                      </a:r>
                    </a:p>
                    <a:p>
                      <a:pPr marL="285750" indent="-285750">
                        <a:buFont typeface="Arial" panose="020B0604020202020204" pitchFamily="34" charset="0"/>
                        <a:buChar char="•"/>
                      </a:pPr>
                      <a:r>
                        <a:rPr lang="en-US" sz="1800" b="0" dirty="0">
                          <a:solidFill>
                            <a:schemeClr val="tx1"/>
                          </a:solidFill>
                        </a:rPr>
                        <a:t>2+ stable </a:t>
                      </a:r>
                      <a:r>
                        <a:rPr lang="en-US" sz="1800" b="1" dirty="0">
                          <a:solidFill>
                            <a:schemeClr val="tx1"/>
                          </a:solidFill>
                        </a:rPr>
                        <a:t>chronic</a:t>
                      </a:r>
                      <a:r>
                        <a:rPr lang="en-US" sz="1800" b="0" dirty="0">
                          <a:solidFill>
                            <a:schemeClr val="tx1"/>
                          </a:solidFill>
                        </a:rPr>
                        <a:t> illnesses</a:t>
                      </a:r>
                    </a:p>
                    <a:p>
                      <a:pPr marL="285750" indent="-285750">
                        <a:buFont typeface="Arial" panose="020B0604020202020204" pitchFamily="34" charset="0"/>
                        <a:buChar char="•"/>
                      </a:pPr>
                      <a:r>
                        <a:rPr lang="en-US" sz="1800" b="0" dirty="0">
                          <a:solidFill>
                            <a:schemeClr val="tx1"/>
                          </a:solidFill>
                        </a:rPr>
                        <a:t>1 Undiagnosed problem with uncertain prognosis</a:t>
                      </a:r>
                    </a:p>
                    <a:p>
                      <a:pPr marL="285750" indent="-285750">
                        <a:buFont typeface="Arial" panose="020B0604020202020204" pitchFamily="34" charset="0"/>
                        <a:buChar char="•"/>
                      </a:pPr>
                      <a:r>
                        <a:rPr lang="en-US" sz="1800" b="0" dirty="0">
                          <a:solidFill>
                            <a:schemeClr val="tx1"/>
                          </a:solidFill>
                        </a:rPr>
                        <a:t>1 </a:t>
                      </a:r>
                      <a:r>
                        <a:rPr lang="en-US" sz="1800" b="1" dirty="0">
                          <a:solidFill>
                            <a:schemeClr val="tx1"/>
                          </a:solidFill>
                        </a:rPr>
                        <a:t>Acute</a:t>
                      </a:r>
                      <a:r>
                        <a:rPr lang="en-US" sz="1800" b="0" dirty="0">
                          <a:solidFill>
                            <a:schemeClr val="tx1"/>
                          </a:solidFill>
                        </a:rPr>
                        <a:t> illness with systemic symptoms</a:t>
                      </a:r>
                    </a:p>
                    <a:p>
                      <a:pPr marL="285750" indent="-285750">
                        <a:buFont typeface="Arial" panose="020B0604020202020204" pitchFamily="34" charset="0"/>
                        <a:buChar char="•"/>
                      </a:pPr>
                      <a:r>
                        <a:rPr lang="en-US" sz="1800" b="0" dirty="0">
                          <a:solidFill>
                            <a:schemeClr val="tx1"/>
                          </a:solidFill>
                        </a:rPr>
                        <a:t>1 </a:t>
                      </a:r>
                      <a:r>
                        <a:rPr lang="en-US" sz="1800" b="1" dirty="0">
                          <a:solidFill>
                            <a:schemeClr val="tx1"/>
                          </a:solidFill>
                        </a:rPr>
                        <a:t>Acute</a:t>
                      </a:r>
                      <a:r>
                        <a:rPr lang="en-US" sz="1800" b="0" dirty="0">
                          <a:solidFill>
                            <a:schemeClr val="tx1"/>
                          </a:solidFill>
                        </a:rPr>
                        <a:t> complicated illness</a:t>
                      </a:r>
                    </a:p>
                  </a:txBody>
                  <a:tcPr/>
                </a:tc>
                <a:tc>
                  <a:txBody>
                    <a:bodyPr/>
                    <a:lstStyle/>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Moderate</a:t>
                      </a:r>
                    </a:p>
                  </a:txBody>
                  <a:tcPr/>
                </a:tc>
                <a:extLst>
                  <a:ext uri="{0D108BD9-81ED-4DB2-BD59-A6C34878D82A}">
                    <a16:rowId xmlns:a16="http://schemas.microsoft.com/office/drawing/2014/main" val="2156807056"/>
                  </a:ext>
                </a:extLst>
              </a:tr>
              <a:tr h="1226265">
                <a:tc>
                  <a:txBody>
                    <a:bodyPr/>
                    <a:lstStyle/>
                    <a:p>
                      <a:pPr algn="ctr"/>
                      <a:endParaRPr lang="en-US" sz="2000" b="1" dirty="0">
                        <a:solidFill>
                          <a:srgbClr val="4C8C2B"/>
                        </a:solidFill>
                      </a:endParaRPr>
                    </a:p>
                    <a:p>
                      <a:pPr algn="ctr"/>
                      <a:r>
                        <a:rPr lang="en-US" sz="2000" b="1" dirty="0">
                          <a:solidFill>
                            <a:srgbClr val="4C8C2B"/>
                          </a:solidFill>
                        </a:rPr>
                        <a:t>99205</a:t>
                      </a:r>
                    </a:p>
                    <a:p>
                      <a:pPr algn="ctr"/>
                      <a:r>
                        <a:rPr lang="en-US" sz="2000" b="1" dirty="0">
                          <a:solidFill>
                            <a:srgbClr val="4C8C2B"/>
                          </a:solidFill>
                        </a:rPr>
                        <a:t>99215</a:t>
                      </a:r>
                    </a:p>
                  </a:txBody>
                  <a:tcPr/>
                </a:tc>
                <a:tc>
                  <a:txBody>
                    <a:bodyPr/>
                    <a:lstStyle/>
                    <a:p>
                      <a:pPr marL="285750" indent="-285750">
                        <a:buFont typeface="Arial" panose="020B0604020202020204" pitchFamily="34" charset="0"/>
                        <a:buChar char="•"/>
                      </a:pPr>
                      <a:r>
                        <a:rPr lang="en-US" sz="1800" b="0" dirty="0">
                          <a:solidFill>
                            <a:schemeClr val="tx1"/>
                          </a:solidFill>
                        </a:rPr>
                        <a:t>1+ </a:t>
                      </a:r>
                      <a:r>
                        <a:rPr lang="en-US" sz="1800" b="1" dirty="0">
                          <a:solidFill>
                            <a:schemeClr val="tx1"/>
                          </a:solidFill>
                        </a:rPr>
                        <a:t>chronic</a:t>
                      </a:r>
                      <a:r>
                        <a:rPr lang="en-US" sz="1800" b="0" dirty="0">
                          <a:solidFill>
                            <a:schemeClr val="tx1"/>
                          </a:solidFill>
                        </a:rPr>
                        <a:t> illnesses with severe exacerbation/progression or side effect of treatment</a:t>
                      </a:r>
                    </a:p>
                    <a:p>
                      <a:pPr marL="285750" indent="-285750">
                        <a:buFont typeface="Arial" panose="020B0604020202020204" pitchFamily="34" charset="0"/>
                        <a:buChar char="•"/>
                      </a:pPr>
                      <a:r>
                        <a:rPr lang="en-US" sz="1800" b="0" dirty="0">
                          <a:solidFill>
                            <a:schemeClr val="tx1"/>
                          </a:solidFill>
                        </a:rPr>
                        <a:t>1 </a:t>
                      </a:r>
                      <a:r>
                        <a:rPr lang="en-US" sz="1800" b="1" dirty="0">
                          <a:solidFill>
                            <a:schemeClr val="tx1"/>
                          </a:solidFill>
                        </a:rPr>
                        <a:t>acute </a:t>
                      </a:r>
                      <a:r>
                        <a:rPr lang="en-US" sz="1800" b="1" u="sng" dirty="0">
                          <a:solidFill>
                            <a:schemeClr val="tx1"/>
                          </a:solidFill>
                        </a:rPr>
                        <a:t>or</a:t>
                      </a:r>
                      <a:r>
                        <a:rPr lang="en-US" sz="1800" b="1" u="none" dirty="0">
                          <a:solidFill>
                            <a:schemeClr val="tx1"/>
                          </a:solidFill>
                        </a:rPr>
                        <a:t> chronic illness </a:t>
                      </a:r>
                      <a:r>
                        <a:rPr lang="en-US" sz="1800" b="0" u="none" dirty="0">
                          <a:solidFill>
                            <a:schemeClr val="tx1"/>
                          </a:solidFill>
                        </a:rPr>
                        <a:t>or injury posing a threat to life or bodily function</a:t>
                      </a:r>
                      <a:endParaRPr lang="en-US" sz="1800" b="0" dirty="0">
                        <a:solidFill>
                          <a:schemeClr val="tx1"/>
                        </a:solidFill>
                      </a:endParaRPr>
                    </a:p>
                  </a:txBody>
                  <a:tcPr/>
                </a:tc>
                <a:tc>
                  <a:txBody>
                    <a:bodyPr/>
                    <a:lstStyle/>
                    <a:p>
                      <a:pPr algn="ctr"/>
                      <a:endParaRPr lang="en-US" sz="2000" b="1" dirty="0">
                        <a:solidFill>
                          <a:srgbClr val="4C8C2B"/>
                        </a:solidFill>
                      </a:endParaRPr>
                    </a:p>
                    <a:p>
                      <a:pPr algn="ctr"/>
                      <a:r>
                        <a:rPr lang="en-US" sz="2000" b="1" dirty="0">
                          <a:solidFill>
                            <a:srgbClr val="4C8C2B"/>
                          </a:solidFill>
                        </a:rPr>
                        <a:t>High</a:t>
                      </a:r>
                    </a:p>
                  </a:txBody>
                  <a:tcPr/>
                </a:tc>
                <a:extLst>
                  <a:ext uri="{0D108BD9-81ED-4DB2-BD59-A6C34878D82A}">
                    <a16:rowId xmlns:a16="http://schemas.microsoft.com/office/drawing/2014/main" val="1204700363"/>
                  </a:ext>
                </a:extLst>
              </a:tr>
            </a:tbl>
          </a:graphicData>
        </a:graphic>
      </p:graphicFrame>
    </p:spTree>
    <p:extLst>
      <p:ext uri="{BB962C8B-B14F-4D97-AF65-F5344CB8AC3E}">
        <p14:creationId xmlns:p14="http://schemas.microsoft.com/office/powerpoint/2010/main" val="1172901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0EFBCD-9138-4741-8637-0CB4AB15219C}"/>
              </a:ext>
            </a:extLst>
          </p:cNvPr>
          <p:cNvGraphicFramePr>
            <a:graphicFrameLocks noGrp="1"/>
          </p:cNvGraphicFramePr>
          <p:nvPr/>
        </p:nvGraphicFramePr>
        <p:xfrm>
          <a:off x="3374" y="0"/>
          <a:ext cx="12188625" cy="6917232"/>
        </p:xfrm>
        <a:graphic>
          <a:graphicData uri="http://schemas.openxmlformats.org/drawingml/2006/table">
            <a:tbl>
              <a:tblPr firstRow="1" bandRow="1">
                <a:tableStyleId>{5C22544A-7EE6-4342-B048-85BDC9FD1C3A}</a:tableStyleId>
              </a:tblPr>
              <a:tblGrid>
                <a:gridCol w="1470319">
                  <a:extLst>
                    <a:ext uri="{9D8B030D-6E8A-4147-A177-3AD203B41FA5}">
                      <a16:colId xmlns:a16="http://schemas.microsoft.com/office/drawing/2014/main" val="334388797"/>
                    </a:ext>
                  </a:extLst>
                </a:gridCol>
                <a:gridCol w="8991107">
                  <a:extLst>
                    <a:ext uri="{9D8B030D-6E8A-4147-A177-3AD203B41FA5}">
                      <a16:colId xmlns:a16="http://schemas.microsoft.com/office/drawing/2014/main" val="1422339626"/>
                    </a:ext>
                  </a:extLst>
                </a:gridCol>
                <a:gridCol w="1727199">
                  <a:extLst>
                    <a:ext uri="{9D8B030D-6E8A-4147-A177-3AD203B41FA5}">
                      <a16:colId xmlns:a16="http://schemas.microsoft.com/office/drawing/2014/main" val="3108267706"/>
                    </a:ext>
                  </a:extLst>
                </a:gridCol>
              </a:tblGrid>
              <a:tr h="434012">
                <a:tc>
                  <a:txBody>
                    <a:bodyPr/>
                    <a:lstStyle/>
                    <a:p>
                      <a:pPr algn="ctr"/>
                      <a:r>
                        <a:rPr lang="en-US" sz="1400" dirty="0">
                          <a:solidFill>
                            <a:srgbClr val="FFFF00"/>
                          </a:solidFill>
                        </a:rPr>
                        <a:t>Evaluation and Management Code (E&amp;M Level)</a:t>
                      </a:r>
                    </a:p>
                  </a:txBody>
                  <a:tcPr anchor="ctr"/>
                </a:tc>
                <a:tc>
                  <a:txBody>
                    <a:bodyPr/>
                    <a:lstStyle/>
                    <a:p>
                      <a:pPr algn="ctr"/>
                      <a:r>
                        <a:rPr lang="en-US" sz="2000" b="1" dirty="0">
                          <a:solidFill>
                            <a:srgbClr val="FFFF00"/>
                          </a:solidFill>
                        </a:rPr>
                        <a:t>Amount and/or Complexity of Data </a:t>
                      </a:r>
                    </a:p>
                    <a:p>
                      <a:pPr algn="ctr"/>
                      <a:r>
                        <a:rPr lang="en-US" sz="2000" b="1" dirty="0">
                          <a:solidFill>
                            <a:srgbClr val="FFFF00"/>
                          </a:solidFill>
                        </a:rPr>
                        <a:t>to be Reviewed and Analyzed</a:t>
                      </a:r>
                    </a:p>
                    <a:p>
                      <a:pPr algn="ctr"/>
                      <a:r>
                        <a:rPr lang="en-US" sz="1600" b="1" i="1" dirty="0">
                          <a:solidFill>
                            <a:srgbClr val="FF0000"/>
                          </a:solidFill>
                        </a:rPr>
                        <a:t>(</a:t>
                      </a:r>
                      <a:r>
                        <a:rPr lang="en-US" sz="1400" b="1" i="1" dirty="0">
                          <a:solidFill>
                            <a:srgbClr val="FF0000"/>
                          </a:solidFill>
                        </a:rPr>
                        <a:t>Each unique test, order, or document contributes to the combination of 2 or 3 in Category 1 below!</a:t>
                      </a:r>
                      <a:r>
                        <a:rPr lang="en-US" sz="1400" b="1" dirty="0">
                          <a:solidFill>
                            <a:srgbClr val="FF0000"/>
                          </a:solidFill>
                        </a:rPr>
                        <a:t>)*</a:t>
                      </a:r>
                      <a:endParaRPr lang="en-US" sz="1600" dirty="0">
                        <a:solidFill>
                          <a:srgbClr val="FF0000"/>
                        </a:solidFill>
                      </a:endParaRPr>
                    </a:p>
                  </a:txBody>
                  <a:tcPr anchor="ctr"/>
                </a:tc>
                <a:tc>
                  <a:txBody>
                    <a:bodyPr/>
                    <a:lstStyle/>
                    <a:p>
                      <a:pPr algn="ctr"/>
                      <a:r>
                        <a:rPr lang="en-US" sz="1600" b="1" dirty="0">
                          <a:solidFill>
                            <a:srgbClr val="FFFF00"/>
                          </a:solidFill>
                        </a:rPr>
                        <a:t>Complexity/Level of Medical Decision Making (MDM)</a:t>
                      </a:r>
                    </a:p>
                  </a:txBody>
                  <a:tcPr anchor="ctr"/>
                </a:tc>
                <a:extLst>
                  <a:ext uri="{0D108BD9-81ED-4DB2-BD59-A6C34878D82A}">
                    <a16:rowId xmlns:a16="http://schemas.microsoft.com/office/drawing/2014/main" val="2657397800"/>
                  </a:ext>
                </a:extLst>
              </a:tr>
              <a:tr h="642621">
                <a:tc>
                  <a:txBody>
                    <a:bodyPr/>
                    <a:lstStyle/>
                    <a:p>
                      <a:pPr algn="ctr"/>
                      <a:r>
                        <a:rPr lang="en-US" sz="2000" b="1" dirty="0">
                          <a:solidFill>
                            <a:srgbClr val="4C8C2B"/>
                          </a:solidFill>
                        </a:rPr>
                        <a:t>99202</a:t>
                      </a:r>
                    </a:p>
                    <a:p>
                      <a:pPr algn="ctr"/>
                      <a:r>
                        <a:rPr lang="en-US" sz="2000" b="1" dirty="0">
                          <a:solidFill>
                            <a:srgbClr val="4C8C2B"/>
                          </a:solidFill>
                        </a:rPr>
                        <a:t>99212</a:t>
                      </a:r>
                    </a:p>
                  </a:txBody>
                  <a:tcPr/>
                </a:tc>
                <a:tc>
                  <a:txBody>
                    <a:bodyPr/>
                    <a:lstStyle/>
                    <a:p>
                      <a:pPr marL="0" indent="0">
                        <a:buFont typeface="Arial" panose="020B0604020202020204" pitchFamily="34" charset="0"/>
                        <a:buNone/>
                      </a:pPr>
                      <a:r>
                        <a:rPr lang="en-US" sz="1800" b="1" dirty="0"/>
                        <a:t>Minimal or none</a:t>
                      </a:r>
                    </a:p>
                  </a:txBody>
                  <a:tcPr/>
                </a:tc>
                <a:tc>
                  <a:txBody>
                    <a:bodyPr/>
                    <a:lstStyle/>
                    <a:p>
                      <a:pPr algn="ctr"/>
                      <a:r>
                        <a:rPr lang="en-US" sz="1500" b="1" dirty="0">
                          <a:solidFill>
                            <a:srgbClr val="4C8C2B"/>
                          </a:solidFill>
                        </a:rPr>
                        <a:t>Straightforward</a:t>
                      </a:r>
                    </a:p>
                  </a:txBody>
                  <a:tcPr/>
                </a:tc>
                <a:extLst>
                  <a:ext uri="{0D108BD9-81ED-4DB2-BD59-A6C34878D82A}">
                    <a16:rowId xmlns:a16="http://schemas.microsoft.com/office/drawing/2014/main" val="125047259"/>
                  </a:ext>
                </a:extLst>
              </a:tr>
              <a:tr h="1268219">
                <a:tc>
                  <a:txBody>
                    <a:bodyPr/>
                    <a:lstStyle/>
                    <a:p>
                      <a:pPr algn="ctr"/>
                      <a:endParaRPr lang="en-US" sz="2000" b="1" dirty="0">
                        <a:solidFill>
                          <a:srgbClr val="4C8C2B"/>
                        </a:solidFill>
                      </a:endParaRPr>
                    </a:p>
                    <a:p>
                      <a:pPr algn="ctr"/>
                      <a:r>
                        <a:rPr lang="en-US" sz="2000" b="1" dirty="0">
                          <a:solidFill>
                            <a:srgbClr val="4C8C2B"/>
                          </a:solidFill>
                        </a:rPr>
                        <a:t>99203</a:t>
                      </a:r>
                    </a:p>
                    <a:p>
                      <a:pPr algn="ctr"/>
                      <a:r>
                        <a:rPr lang="en-US" sz="2000" b="1" dirty="0">
                          <a:solidFill>
                            <a:srgbClr val="4C8C2B"/>
                          </a:solidFill>
                        </a:rPr>
                        <a:t>99213</a:t>
                      </a:r>
                    </a:p>
                  </a:txBody>
                  <a:tcPr/>
                </a:tc>
                <a:tc>
                  <a:txBody>
                    <a:bodyPr/>
                    <a:lstStyle/>
                    <a:p>
                      <a:pPr marL="0" indent="0">
                        <a:buFont typeface="Arial" panose="020B0604020202020204" pitchFamily="34" charset="0"/>
                        <a:buNone/>
                      </a:pPr>
                      <a:r>
                        <a:rPr lang="en-US" sz="1800" b="1" dirty="0"/>
                        <a:t>Limited</a:t>
                      </a:r>
                      <a:r>
                        <a:rPr lang="en-US" sz="1800" dirty="0"/>
                        <a:t> </a:t>
                      </a:r>
                      <a:r>
                        <a:rPr lang="en-US" sz="1800" b="1" dirty="0">
                          <a:solidFill>
                            <a:srgbClr val="FF0000"/>
                          </a:solidFill>
                        </a:rPr>
                        <a:t>(Must meet at least 1 of the following 2 categories)</a:t>
                      </a:r>
                    </a:p>
                    <a:p>
                      <a:pPr marL="285750" indent="-285750">
                        <a:buFont typeface="Arial" panose="020B0604020202020204" pitchFamily="34" charset="0"/>
                        <a:buChar char="•"/>
                      </a:pPr>
                      <a:r>
                        <a:rPr lang="en-US" sz="1400" b="1" dirty="0"/>
                        <a:t>Category 1: </a:t>
                      </a:r>
                      <a:r>
                        <a:rPr lang="en-US" sz="1400" b="1" u="sng" dirty="0"/>
                        <a:t>Tests and Documents*</a:t>
                      </a:r>
                    </a:p>
                    <a:p>
                      <a:pPr marL="342900" indent="-342900">
                        <a:buFont typeface="Arial" panose="020B0604020202020204" pitchFamily="34" charset="0"/>
                        <a:buChar char="•"/>
                      </a:pPr>
                      <a:r>
                        <a:rPr lang="en-US" sz="1400" u="sng" dirty="0"/>
                        <a:t>Any combination of 2 from the following</a:t>
                      </a:r>
                      <a:r>
                        <a:rPr lang="en-US" sz="1400" dirty="0"/>
                        <a:t>:</a:t>
                      </a:r>
                    </a:p>
                    <a:p>
                      <a:pPr marL="342900" indent="-342900">
                        <a:buFont typeface="Arial" panose="020B0604020202020204" pitchFamily="34" charset="0"/>
                        <a:buChar char="•"/>
                      </a:pPr>
                      <a:r>
                        <a:rPr lang="en-US" sz="1400" b="1" dirty="0"/>
                        <a:t>1. </a:t>
                      </a:r>
                      <a:r>
                        <a:rPr lang="en-US" sz="1400" dirty="0"/>
                        <a:t>review prior external notes, </a:t>
                      </a:r>
                      <a:r>
                        <a:rPr lang="en-US" sz="1400" b="1" dirty="0"/>
                        <a:t>2. </a:t>
                      </a:r>
                      <a:r>
                        <a:rPr lang="en-US" sz="1400" dirty="0"/>
                        <a:t>review results of EACH unique test, </a:t>
                      </a:r>
                      <a:r>
                        <a:rPr lang="en-US" sz="1400" b="1" dirty="0"/>
                        <a:t>3. </a:t>
                      </a:r>
                      <a:r>
                        <a:rPr lang="en-US" sz="1400" dirty="0"/>
                        <a:t>order of EACH unique test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Category 2: </a:t>
                      </a:r>
                      <a:r>
                        <a:rPr lang="en-US" sz="1400" b="1" u="sng" dirty="0"/>
                        <a:t>Assessment requiring “Independent Historian(s)”</a:t>
                      </a:r>
                    </a:p>
                  </a:txBody>
                  <a:tcPr/>
                </a:tc>
                <a:tc>
                  <a:txBody>
                    <a:bodyPr/>
                    <a:lstStyle/>
                    <a:p>
                      <a:pPr algn="ctr"/>
                      <a:endParaRPr lang="en-US" sz="1600" b="1" dirty="0">
                        <a:solidFill>
                          <a:srgbClr val="4C8C2B"/>
                        </a:solidFill>
                      </a:endParaRPr>
                    </a:p>
                    <a:p>
                      <a:pPr algn="ctr"/>
                      <a:endParaRPr lang="en-US" sz="1600" b="1" dirty="0">
                        <a:solidFill>
                          <a:srgbClr val="4C8C2B"/>
                        </a:solidFill>
                      </a:endParaRPr>
                    </a:p>
                    <a:p>
                      <a:pPr algn="ctr"/>
                      <a:r>
                        <a:rPr lang="en-US" sz="1600" b="1" dirty="0">
                          <a:solidFill>
                            <a:srgbClr val="4C8C2B"/>
                          </a:solidFill>
                        </a:rPr>
                        <a:t>Limited</a:t>
                      </a:r>
                    </a:p>
                  </a:txBody>
                  <a:tcPr/>
                </a:tc>
                <a:extLst>
                  <a:ext uri="{0D108BD9-81ED-4DB2-BD59-A6C34878D82A}">
                    <a16:rowId xmlns:a16="http://schemas.microsoft.com/office/drawing/2014/main" val="2019791408"/>
                  </a:ext>
                </a:extLst>
              </a:tr>
              <a:tr h="1762813">
                <a:tc>
                  <a:txBody>
                    <a:bodyPr/>
                    <a:lstStyle/>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99204</a:t>
                      </a:r>
                    </a:p>
                    <a:p>
                      <a:pPr algn="ctr"/>
                      <a:r>
                        <a:rPr lang="en-US" sz="2000" b="1" dirty="0">
                          <a:solidFill>
                            <a:srgbClr val="4C8C2B"/>
                          </a:solidFill>
                        </a:rPr>
                        <a:t>99214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Moderate </a:t>
                      </a:r>
                      <a:r>
                        <a:rPr lang="en-US" sz="1800" b="1" dirty="0">
                          <a:solidFill>
                            <a:srgbClr val="FF0000"/>
                          </a:solidFill>
                        </a:rPr>
                        <a:t>(Must meet at least 1 of the following 3 categories)</a:t>
                      </a:r>
                    </a:p>
                    <a:p>
                      <a:pPr marL="285750" indent="-285750">
                        <a:buFont typeface="Arial" panose="020B0604020202020204" pitchFamily="34" charset="0"/>
                        <a:buChar char="•"/>
                      </a:pPr>
                      <a:r>
                        <a:rPr lang="en-US" sz="1400" b="1" dirty="0"/>
                        <a:t>Category 1: </a:t>
                      </a:r>
                      <a:r>
                        <a:rPr lang="en-US" sz="1400" b="1" u="sng" dirty="0"/>
                        <a:t>Tests, Documents and Independent Historian(s)</a:t>
                      </a:r>
                    </a:p>
                    <a:p>
                      <a:pPr marL="285750" indent="-285750">
                        <a:buFont typeface="Arial" panose="020B0604020202020204" pitchFamily="34" charset="0"/>
                        <a:buChar char="•"/>
                      </a:pPr>
                      <a:r>
                        <a:rPr lang="en-US" sz="1400" b="0" u="sng" dirty="0"/>
                        <a:t>Any combination of 3 of the following</a:t>
                      </a:r>
                      <a:r>
                        <a:rPr lang="en-US" sz="1400" b="0" u="none" dirty="0"/>
                        <a:t>:</a:t>
                      </a:r>
                    </a:p>
                    <a:p>
                      <a:pPr marL="285750" indent="-285750">
                        <a:buFont typeface="Arial" panose="020B0604020202020204" pitchFamily="34" charset="0"/>
                        <a:buChar char="•"/>
                      </a:pPr>
                      <a:r>
                        <a:rPr lang="en-US" sz="1400" b="1" u="none" dirty="0"/>
                        <a:t>1. </a:t>
                      </a:r>
                      <a:r>
                        <a:rPr lang="en-US" sz="1400" b="0" u="none" dirty="0"/>
                        <a:t>review of prior external note(s) from each unique source, </a:t>
                      </a:r>
                      <a:r>
                        <a:rPr lang="en-US" sz="1400" b="1" u="none" dirty="0"/>
                        <a:t>2. </a:t>
                      </a:r>
                      <a:r>
                        <a:rPr lang="en-US" sz="1400" b="0" u="none" dirty="0"/>
                        <a:t>Review results of each unique test, </a:t>
                      </a:r>
                      <a:r>
                        <a:rPr lang="en-US" sz="1400" b="1" u="none" dirty="0"/>
                        <a:t>3. </a:t>
                      </a:r>
                      <a:r>
                        <a:rPr lang="en-US" sz="1400" b="0" u="none" dirty="0"/>
                        <a:t>order of each unique test, </a:t>
                      </a:r>
                      <a:r>
                        <a:rPr lang="en-US" sz="1400" b="1" u="none" dirty="0"/>
                        <a:t>4. </a:t>
                      </a:r>
                      <a:r>
                        <a:rPr lang="en-US" sz="1400" b="0" u="none" dirty="0"/>
                        <a:t>Assessment requiring independent historian(s)</a:t>
                      </a:r>
                    </a:p>
                    <a:p>
                      <a:pPr marL="285750" indent="-285750">
                        <a:buFont typeface="Arial" panose="020B0604020202020204" pitchFamily="34" charset="0"/>
                        <a:buChar char="•"/>
                      </a:pPr>
                      <a:r>
                        <a:rPr lang="en-US" sz="1400" b="1" u="none" dirty="0"/>
                        <a:t>Category 2: </a:t>
                      </a:r>
                      <a:r>
                        <a:rPr lang="en-US" sz="1400" b="1" u="sng" dirty="0"/>
                        <a:t>Independent interpretation of test performed by another provider (not billed)</a:t>
                      </a:r>
                    </a:p>
                    <a:p>
                      <a:pPr marL="285750" indent="-285750">
                        <a:buFont typeface="Arial" panose="020B0604020202020204" pitchFamily="34" charset="0"/>
                        <a:buChar char="•"/>
                      </a:pPr>
                      <a:r>
                        <a:rPr lang="en-US" sz="1400" b="1" u="none" dirty="0"/>
                        <a:t>Category 3: </a:t>
                      </a:r>
                      <a:r>
                        <a:rPr lang="en-US" sz="1400" b="1" u="sng" dirty="0"/>
                        <a:t>Discussion of Management or test interpretation with outside provider (not billed)</a:t>
                      </a:r>
                      <a:endParaRPr lang="en-US" sz="1400" b="1" u="none" dirty="0"/>
                    </a:p>
                  </a:txBody>
                  <a:tcPr/>
                </a:tc>
                <a:tc>
                  <a:txBody>
                    <a:bodyPr/>
                    <a:lstStyle/>
                    <a:p>
                      <a:pPr algn="ctr"/>
                      <a:endParaRPr lang="en-US" sz="1600" b="1" dirty="0">
                        <a:solidFill>
                          <a:srgbClr val="4C8C2B"/>
                        </a:solidFill>
                      </a:endParaRPr>
                    </a:p>
                    <a:p>
                      <a:pPr algn="ctr"/>
                      <a:endParaRPr lang="en-US" sz="1600" b="1" dirty="0">
                        <a:solidFill>
                          <a:srgbClr val="4C8C2B"/>
                        </a:solidFill>
                      </a:endParaRPr>
                    </a:p>
                    <a:p>
                      <a:pPr algn="ctr"/>
                      <a:r>
                        <a:rPr lang="en-US" sz="1600" b="1" dirty="0">
                          <a:solidFill>
                            <a:srgbClr val="4C8C2B"/>
                          </a:solidFill>
                        </a:rPr>
                        <a:t>Moderate</a:t>
                      </a:r>
                    </a:p>
                  </a:txBody>
                  <a:tcPr/>
                </a:tc>
                <a:extLst>
                  <a:ext uri="{0D108BD9-81ED-4DB2-BD59-A6C34878D82A}">
                    <a16:rowId xmlns:a16="http://schemas.microsoft.com/office/drawing/2014/main" val="2156807056"/>
                  </a:ext>
                </a:extLst>
              </a:tr>
              <a:tr h="1995507">
                <a:tc>
                  <a:txBody>
                    <a:bodyPr/>
                    <a:lstStyle/>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99205</a:t>
                      </a:r>
                    </a:p>
                    <a:p>
                      <a:pPr algn="ctr"/>
                      <a:r>
                        <a:rPr lang="en-US" sz="2000" b="1" dirty="0">
                          <a:solidFill>
                            <a:srgbClr val="4C8C2B"/>
                          </a:solidFill>
                        </a:rPr>
                        <a:t>99215</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Extensive </a:t>
                      </a:r>
                      <a:r>
                        <a:rPr lang="en-US" sz="1800" b="1" dirty="0">
                          <a:solidFill>
                            <a:srgbClr val="FF0000"/>
                          </a:solidFill>
                        </a:rPr>
                        <a:t>(Must meet at least 2 of the following 3 categories)</a:t>
                      </a:r>
                      <a:endParaRPr lang="en-US" sz="1800" b="1" dirty="0"/>
                    </a:p>
                    <a:p>
                      <a:pPr marL="285750" indent="-285750">
                        <a:buFont typeface="Arial" panose="020B0604020202020204" pitchFamily="34" charset="0"/>
                        <a:buChar char="•"/>
                      </a:pPr>
                      <a:r>
                        <a:rPr lang="en-US" sz="1400" b="1" dirty="0"/>
                        <a:t>Category 1</a:t>
                      </a:r>
                      <a:r>
                        <a:rPr lang="en-US" sz="1400" dirty="0"/>
                        <a:t>: </a:t>
                      </a:r>
                      <a:r>
                        <a:rPr lang="en-US" sz="1400" b="1" u="sng" dirty="0"/>
                        <a:t>Tests, documents, or independent historian(s)</a:t>
                      </a:r>
                      <a:r>
                        <a:rPr lang="en-US" sz="1400" b="1" dirty="0"/>
                        <a:t> </a:t>
                      </a:r>
                      <a:r>
                        <a:rPr lang="en-US" sz="1400" dirty="0"/>
                        <a:t>• </a:t>
                      </a:r>
                      <a:r>
                        <a:rPr lang="en-US" sz="1400" b="1" dirty="0">
                          <a:solidFill>
                            <a:srgbClr val="FF0000"/>
                          </a:solidFill>
                        </a:rPr>
                        <a:t>Any combination of 3 from the following</a:t>
                      </a:r>
                      <a:r>
                        <a:rPr lang="en-US" sz="1400" dirty="0"/>
                        <a:t>: </a:t>
                      </a:r>
                      <a:r>
                        <a:rPr lang="en-US" sz="1400" b="1" dirty="0"/>
                        <a:t>1.</a:t>
                      </a:r>
                      <a:r>
                        <a:rPr lang="en-US" sz="1400" dirty="0"/>
                        <a:t> Review of prior external note(s) from each unique source*; </a:t>
                      </a:r>
                      <a:r>
                        <a:rPr lang="en-US" sz="1400" b="1" dirty="0"/>
                        <a:t>2. </a:t>
                      </a:r>
                      <a:r>
                        <a:rPr lang="en-US" sz="1400" dirty="0"/>
                        <a:t>Review of the result(s) of each unique test*; </a:t>
                      </a:r>
                      <a:r>
                        <a:rPr lang="en-US" sz="1400" b="1" dirty="0"/>
                        <a:t>3.  </a:t>
                      </a:r>
                      <a:r>
                        <a:rPr lang="en-US" sz="1400" dirty="0"/>
                        <a:t>Ordering of each unique test*; </a:t>
                      </a:r>
                      <a:r>
                        <a:rPr lang="en-US" sz="1400" b="1" dirty="0"/>
                        <a:t>4. </a:t>
                      </a:r>
                      <a:r>
                        <a:rPr lang="en-US" sz="1400" dirty="0"/>
                        <a:t>Assessment requiring an independent historian(s) </a:t>
                      </a:r>
                      <a:r>
                        <a:rPr lang="en-US" sz="1400" b="1" i="1" u="sng" dirty="0">
                          <a:solidFill>
                            <a:srgbClr val="FF0000"/>
                          </a:solidFill>
                        </a:rPr>
                        <a:t>or</a:t>
                      </a:r>
                      <a:r>
                        <a:rPr lang="en-US" sz="1400" b="1" dirty="0">
                          <a:solidFill>
                            <a:srgbClr val="FF0000"/>
                          </a:solidFill>
                        </a:rPr>
                        <a:t> </a:t>
                      </a:r>
                    </a:p>
                    <a:p>
                      <a:pPr marL="285750" indent="-285750">
                        <a:buFont typeface="Arial" panose="020B0604020202020204" pitchFamily="34" charset="0"/>
                        <a:buChar char="•"/>
                      </a:pPr>
                      <a:r>
                        <a:rPr lang="en-US" sz="1400" b="1" dirty="0"/>
                        <a:t>Category 2: </a:t>
                      </a:r>
                      <a:r>
                        <a:rPr lang="en-US" sz="1400" b="1" u="sng" dirty="0"/>
                        <a:t>Independent interpretation of tests</a:t>
                      </a:r>
                      <a:r>
                        <a:rPr lang="en-US" sz="1400" b="1" u="none" dirty="0"/>
                        <a:t>  1.</a:t>
                      </a:r>
                      <a:r>
                        <a:rPr lang="en-US" sz="1400" u="none" dirty="0"/>
                        <a:t> </a:t>
                      </a:r>
                      <a:r>
                        <a:rPr lang="en-US" sz="1400" dirty="0"/>
                        <a:t>Independent interpretation of a test performed by another physician/other qualified health care professional (</a:t>
                      </a:r>
                      <a:r>
                        <a:rPr lang="en-US" sz="1400" i="1" dirty="0"/>
                        <a:t>not separately reported</a:t>
                      </a:r>
                      <a:r>
                        <a:rPr lang="en-US" sz="1400" dirty="0"/>
                        <a:t>); </a:t>
                      </a:r>
                      <a:r>
                        <a:rPr lang="en-US" sz="1400" b="1" i="1" u="sng" dirty="0">
                          <a:solidFill>
                            <a:srgbClr val="FF0000"/>
                          </a:solidFill>
                        </a:rPr>
                        <a:t>or</a:t>
                      </a:r>
                      <a:r>
                        <a:rPr lang="en-US" sz="1400" b="1" dirty="0">
                          <a:solidFill>
                            <a:srgbClr val="FF0000"/>
                          </a:solidFill>
                        </a:rPr>
                        <a:t> </a:t>
                      </a:r>
                    </a:p>
                    <a:p>
                      <a:pPr marL="285750" indent="-285750">
                        <a:buFont typeface="Arial" panose="020B0604020202020204" pitchFamily="34" charset="0"/>
                        <a:buChar char="•"/>
                      </a:pPr>
                      <a:r>
                        <a:rPr lang="en-US" sz="1400" b="1" dirty="0"/>
                        <a:t>Category 3</a:t>
                      </a:r>
                      <a:r>
                        <a:rPr lang="en-US" sz="1400" dirty="0"/>
                        <a:t>: </a:t>
                      </a:r>
                      <a:r>
                        <a:rPr lang="en-US" sz="1400" b="1" u="sng" dirty="0"/>
                        <a:t>Discussion of management or test interpretation</a:t>
                      </a:r>
                      <a:r>
                        <a:rPr lang="en-US" sz="1400" b="1" u="none" dirty="0"/>
                        <a:t>  1. </a:t>
                      </a:r>
                      <a:r>
                        <a:rPr lang="en-US" sz="1400" u="none" dirty="0"/>
                        <a:t>Discussion</a:t>
                      </a:r>
                      <a:r>
                        <a:rPr lang="en-US" sz="1400" dirty="0"/>
                        <a:t> of management or test </a:t>
                      </a:r>
                      <a:r>
                        <a:rPr lang="en-US" sz="1100" dirty="0"/>
                        <a:t>interpretation with external physician/other qualified health care professional/appropriate source (</a:t>
                      </a:r>
                      <a:r>
                        <a:rPr lang="en-US" sz="1100" i="1" dirty="0"/>
                        <a:t>not separately reported</a:t>
                      </a:r>
                      <a:r>
                        <a:rPr lang="en-US" sz="1100" dirty="0"/>
                        <a:t>)</a:t>
                      </a:r>
                      <a:endParaRPr lang="en-US" sz="1400" b="1" dirty="0"/>
                    </a:p>
                  </a:txBody>
                  <a:tcPr/>
                </a:tc>
                <a:tc>
                  <a:txBody>
                    <a:bodyPr/>
                    <a:lstStyle/>
                    <a:p>
                      <a:pPr algn="ctr"/>
                      <a:endParaRPr lang="en-US" sz="1600" b="1" dirty="0">
                        <a:solidFill>
                          <a:srgbClr val="4C8C2B"/>
                        </a:solidFill>
                      </a:endParaRPr>
                    </a:p>
                    <a:p>
                      <a:pPr algn="ctr"/>
                      <a:endParaRPr lang="en-US" sz="1600" b="1" dirty="0">
                        <a:solidFill>
                          <a:srgbClr val="4C8C2B"/>
                        </a:solidFill>
                      </a:endParaRPr>
                    </a:p>
                    <a:p>
                      <a:pPr algn="ctr"/>
                      <a:r>
                        <a:rPr lang="en-US" sz="1600" b="1" dirty="0">
                          <a:solidFill>
                            <a:srgbClr val="4C8C2B"/>
                          </a:solidFill>
                        </a:rPr>
                        <a:t>High</a:t>
                      </a:r>
                    </a:p>
                  </a:txBody>
                  <a:tcPr/>
                </a:tc>
                <a:extLst>
                  <a:ext uri="{0D108BD9-81ED-4DB2-BD59-A6C34878D82A}">
                    <a16:rowId xmlns:a16="http://schemas.microsoft.com/office/drawing/2014/main" val="1204700363"/>
                  </a:ext>
                </a:extLst>
              </a:tr>
            </a:tbl>
          </a:graphicData>
        </a:graphic>
      </p:graphicFrame>
      <p:sp>
        <p:nvSpPr>
          <p:cNvPr id="6" name="Rectangle: Rounded Corners 5">
            <a:extLst>
              <a:ext uri="{FF2B5EF4-FFF2-40B4-BE49-F238E27FC236}">
                <a16:creationId xmlns:a16="http://schemas.microsoft.com/office/drawing/2014/main" id="{FB03631F-1CA2-FBD7-5682-5D3ADB1367DB}"/>
              </a:ext>
            </a:extLst>
          </p:cNvPr>
          <p:cNvSpPr/>
          <p:nvPr/>
        </p:nvSpPr>
        <p:spPr>
          <a:xfrm>
            <a:off x="8645237" y="2132056"/>
            <a:ext cx="1662545" cy="741997"/>
          </a:xfrm>
          <a:prstGeom prst="roundRect">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4" name="TextBox 3">
            <a:extLst>
              <a:ext uri="{FF2B5EF4-FFF2-40B4-BE49-F238E27FC236}">
                <a16:creationId xmlns:a16="http://schemas.microsoft.com/office/drawing/2014/main" id="{2BBD7CF3-C148-1DA9-47FE-E2CAE2ECDA40}"/>
              </a:ext>
            </a:extLst>
          </p:cNvPr>
          <p:cNvSpPr txBox="1"/>
          <p:nvPr/>
        </p:nvSpPr>
        <p:spPr>
          <a:xfrm>
            <a:off x="8756072" y="2087421"/>
            <a:ext cx="2078182" cy="714289"/>
          </a:xfrm>
          <a:prstGeom prst="rect">
            <a:avLst/>
          </a:prstGeom>
          <a:noFill/>
        </p:spPr>
        <p:txBody>
          <a:bodyPr wrap="square" lIns="0" tIns="36000" rIns="216000" bIns="36000" rtlCol="0">
            <a:spAutoFit/>
          </a:bodyPr>
          <a:lstStyle/>
          <a:p>
            <a:pPr>
              <a:lnSpc>
                <a:spcPct val="130000"/>
              </a:lnSpc>
              <a:spcBef>
                <a:spcPts val="1000"/>
              </a:spcBef>
            </a:pPr>
            <a:r>
              <a:rPr lang="en-US" sz="1100" b="1" dirty="0">
                <a:solidFill>
                  <a:srgbClr val="FFFF00"/>
                </a:solidFill>
              </a:rPr>
              <a:t>How does your EHR “capture” that you reviewed prior labs?</a:t>
            </a:r>
          </a:p>
        </p:txBody>
      </p:sp>
    </p:spTree>
    <p:extLst>
      <p:ext uri="{BB962C8B-B14F-4D97-AF65-F5344CB8AC3E}">
        <p14:creationId xmlns:p14="http://schemas.microsoft.com/office/powerpoint/2010/main" val="122070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0EFBCD-9138-4741-8637-0CB4AB15219C}"/>
              </a:ext>
            </a:extLst>
          </p:cNvPr>
          <p:cNvGraphicFramePr>
            <a:graphicFrameLocks noGrp="1"/>
          </p:cNvGraphicFramePr>
          <p:nvPr/>
        </p:nvGraphicFramePr>
        <p:xfrm>
          <a:off x="0" y="0"/>
          <a:ext cx="12191999" cy="6986228"/>
        </p:xfrm>
        <a:graphic>
          <a:graphicData uri="http://schemas.openxmlformats.org/drawingml/2006/table">
            <a:tbl>
              <a:tblPr firstRow="1" bandRow="1">
                <a:tableStyleId>{5C22544A-7EE6-4342-B048-85BDC9FD1C3A}</a:tableStyleId>
              </a:tblPr>
              <a:tblGrid>
                <a:gridCol w="1602557">
                  <a:extLst>
                    <a:ext uri="{9D8B030D-6E8A-4147-A177-3AD203B41FA5}">
                      <a16:colId xmlns:a16="http://schemas.microsoft.com/office/drawing/2014/main" val="334388797"/>
                    </a:ext>
                  </a:extLst>
                </a:gridCol>
                <a:gridCol w="8538182">
                  <a:extLst>
                    <a:ext uri="{9D8B030D-6E8A-4147-A177-3AD203B41FA5}">
                      <a16:colId xmlns:a16="http://schemas.microsoft.com/office/drawing/2014/main" val="1422339626"/>
                    </a:ext>
                  </a:extLst>
                </a:gridCol>
                <a:gridCol w="2051260">
                  <a:extLst>
                    <a:ext uri="{9D8B030D-6E8A-4147-A177-3AD203B41FA5}">
                      <a16:colId xmlns:a16="http://schemas.microsoft.com/office/drawing/2014/main" val="3108267706"/>
                    </a:ext>
                  </a:extLst>
                </a:gridCol>
              </a:tblGrid>
              <a:tr h="1182414">
                <a:tc>
                  <a:txBody>
                    <a:bodyPr/>
                    <a:lstStyle/>
                    <a:p>
                      <a:pPr algn="ctr"/>
                      <a:r>
                        <a:rPr lang="en-US" sz="1600" dirty="0">
                          <a:solidFill>
                            <a:srgbClr val="FFFF00"/>
                          </a:solidFill>
                        </a:rPr>
                        <a:t>Evaluation and Management Code (E&amp;M Level)</a:t>
                      </a:r>
                    </a:p>
                  </a:txBody>
                  <a:tcPr anchor="ctr"/>
                </a:tc>
                <a:tc>
                  <a:txBody>
                    <a:bodyPr/>
                    <a:lstStyle/>
                    <a:p>
                      <a:pPr algn="ctr"/>
                      <a:r>
                        <a:rPr lang="en-US" sz="2400" b="1" dirty="0">
                          <a:solidFill>
                            <a:srgbClr val="FFFF00"/>
                          </a:solidFill>
                        </a:rPr>
                        <a:t>Risk of Complications and/or Morbidity or </a:t>
                      </a:r>
                      <a:br>
                        <a:rPr lang="en-US" sz="2400" b="1" dirty="0">
                          <a:solidFill>
                            <a:srgbClr val="FFFF00"/>
                          </a:solidFill>
                        </a:rPr>
                      </a:br>
                      <a:r>
                        <a:rPr lang="en-US" sz="2400" b="1" dirty="0">
                          <a:solidFill>
                            <a:srgbClr val="FFFF00"/>
                          </a:solidFill>
                        </a:rPr>
                        <a:t>Mortality of Patient Management</a:t>
                      </a:r>
                    </a:p>
                    <a:p>
                      <a:pPr algn="ctr"/>
                      <a:r>
                        <a:rPr lang="en-US" sz="1800" b="1" i="1" u="none" dirty="0">
                          <a:solidFill>
                            <a:srgbClr val="FFFF00"/>
                          </a:solidFill>
                        </a:rPr>
                        <a:t>(Based on risks associated with diagnostic/therapeutic procedures)</a:t>
                      </a:r>
                      <a:endParaRPr lang="en-US" sz="2400" i="1" u="none" dirty="0">
                        <a:solidFill>
                          <a:srgbClr val="FFFF00"/>
                        </a:solidFill>
                      </a:endParaRPr>
                    </a:p>
                  </a:txBody>
                  <a:tcPr anchor="ctr"/>
                </a:tc>
                <a:tc>
                  <a:txBody>
                    <a:bodyPr/>
                    <a:lstStyle/>
                    <a:p>
                      <a:pPr algn="ctr"/>
                      <a:r>
                        <a:rPr lang="en-US" sz="1600" u="none" dirty="0">
                          <a:solidFill>
                            <a:srgbClr val="FFFF00"/>
                          </a:solidFill>
                        </a:rPr>
                        <a:t>Complexity/Level of Medical Decision Making (MDM)</a:t>
                      </a:r>
                    </a:p>
                  </a:txBody>
                  <a:tcPr anchor="ctr"/>
                </a:tc>
                <a:extLst>
                  <a:ext uri="{0D108BD9-81ED-4DB2-BD59-A6C34878D82A}">
                    <a16:rowId xmlns:a16="http://schemas.microsoft.com/office/drawing/2014/main" val="2657397800"/>
                  </a:ext>
                </a:extLst>
              </a:tr>
              <a:tr h="827690">
                <a:tc>
                  <a:txBody>
                    <a:bodyPr/>
                    <a:lstStyle/>
                    <a:p>
                      <a:pPr algn="ctr"/>
                      <a:r>
                        <a:rPr lang="en-US" sz="2000" b="1" dirty="0">
                          <a:solidFill>
                            <a:srgbClr val="4C8C2B"/>
                          </a:solidFill>
                        </a:rPr>
                        <a:t>99202</a:t>
                      </a:r>
                    </a:p>
                    <a:p>
                      <a:pPr algn="ctr"/>
                      <a:r>
                        <a:rPr lang="en-US" sz="2000" b="1" dirty="0">
                          <a:solidFill>
                            <a:srgbClr val="4C8C2B"/>
                          </a:solidFill>
                        </a:rPr>
                        <a:t>99212</a:t>
                      </a:r>
                    </a:p>
                  </a:txBody>
                  <a:tcPr/>
                </a:tc>
                <a:tc>
                  <a:txBody>
                    <a:bodyPr/>
                    <a:lstStyle/>
                    <a:p>
                      <a:pPr marL="0" indent="0">
                        <a:buFont typeface="Arial" panose="020B0604020202020204" pitchFamily="34" charset="0"/>
                        <a:buNone/>
                      </a:pPr>
                      <a:r>
                        <a:rPr lang="en-US" sz="1600" b="1" dirty="0"/>
                        <a:t>Minimal risk of morbidity from additional diagnostic testing or treatment</a:t>
                      </a:r>
                    </a:p>
                    <a:p>
                      <a:pPr marL="285750" indent="-285750">
                        <a:buFont typeface="Arial" panose="020B0604020202020204" pitchFamily="34" charset="0"/>
                        <a:buChar char="•"/>
                      </a:pPr>
                      <a:r>
                        <a:rPr lang="en-US" sz="1600" b="0" dirty="0"/>
                        <a:t>Ex. Rest, gargles and bandages</a:t>
                      </a:r>
                    </a:p>
                  </a:txBody>
                  <a:tcPr/>
                </a:tc>
                <a:tc>
                  <a:txBody>
                    <a:bodyPr/>
                    <a:lstStyle/>
                    <a:p>
                      <a:pPr algn="ctr"/>
                      <a:r>
                        <a:rPr lang="en-US" sz="1800" b="1" dirty="0">
                          <a:solidFill>
                            <a:srgbClr val="4C8C2B"/>
                          </a:solidFill>
                        </a:rPr>
                        <a:t>Straightforward</a:t>
                      </a:r>
                    </a:p>
                  </a:txBody>
                  <a:tcPr/>
                </a:tc>
                <a:extLst>
                  <a:ext uri="{0D108BD9-81ED-4DB2-BD59-A6C34878D82A}">
                    <a16:rowId xmlns:a16="http://schemas.microsoft.com/office/drawing/2014/main" val="125047259"/>
                  </a:ext>
                </a:extLst>
              </a:tr>
              <a:tr h="827690">
                <a:tc>
                  <a:txBody>
                    <a:bodyPr/>
                    <a:lstStyle/>
                    <a:p>
                      <a:pPr algn="ctr"/>
                      <a:r>
                        <a:rPr lang="en-US" sz="2000" b="1" dirty="0">
                          <a:solidFill>
                            <a:srgbClr val="4C8C2B"/>
                          </a:solidFill>
                        </a:rPr>
                        <a:t>99203</a:t>
                      </a:r>
                    </a:p>
                    <a:p>
                      <a:pPr algn="ctr"/>
                      <a:r>
                        <a:rPr lang="en-US" sz="2000" b="1" dirty="0">
                          <a:solidFill>
                            <a:srgbClr val="4C8C2B"/>
                          </a:solidFill>
                        </a:rPr>
                        <a:t>99213</a:t>
                      </a:r>
                    </a:p>
                  </a:txBody>
                  <a:tcPr/>
                </a:tc>
                <a:tc>
                  <a:txBody>
                    <a:bodyPr/>
                    <a:lstStyle/>
                    <a:p>
                      <a:pPr marL="0" indent="0">
                        <a:buFont typeface="Arial" panose="020B0604020202020204" pitchFamily="34" charset="0"/>
                        <a:buNone/>
                      </a:pPr>
                      <a:r>
                        <a:rPr lang="en-US" sz="1600" b="1" dirty="0"/>
                        <a:t>Low risk of morbidity from additional diagnostic testing or treatment</a:t>
                      </a:r>
                    </a:p>
                    <a:p>
                      <a:pPr marL="285750" indent="-285750">
                        <a:buFont typeface="Arial" panose="020B0604020202020204" pitchFamily="34" charset="0"/>
                        <a:buChar char="•"/>
                      </a:pPr>
                      <a:r>
                        <a:rPr lang="en-US" sz="1600" b="0" dirty="0"/>
                        <a:t>Ex. OTC</a:t>
                      </a:r>
                    </a:p>
                  </a:txBody>
                  <a:tcPr/>
                </a:tc>
                <a:tc>
                  <a:txBody>
                    <a:bodyPr/>
                    <a:lstStyle/>
                    <a:p>
                      <a:pPr algn="ctr"/>
                      <a:endParaRPr lang="en-US" sz="1800" b="1" dirty="0">
                        <a:solidFill>
                          <a:srgbClr val="4C8C2B"/>
                        </a:solidFill>
                      </a:endParaRPr>
                    </a:p>
                    <a:p>
                      <a:pPr algn="ctr"/>
                      <a:r>
                        <a:rPr lang="en-US" sz="1800" b="1" dirty="0">
                          <a:solidFill>
                            <a:srgbClr val="4C8C2B"/>
                          </a:solidFill>
                        </a:rPr>
                        <a:t>Low</a:t>
                      </a:r>
                    </a:p>
                  </a:txBody>
                  <a:tcPr/>
                </a:tc>
                <a:extLst>
                  <a:ext uri="{0D108BD9-81ED-4DB2-BD59-A6C34878D82A}">
                    <a16:rowId xmlns:a16="http://schemas.microsoft.com/office/drawing/2014/main" val="2019791408"/>
                  </a:ext>
                </a:extLst>
              </a:tr>
              <a:tr h="2010104">
                <a:tc>
                  <a:txBody>
                    <a:bodyPr/>
                    <a:lstStyle/>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99204</a:t>
                      </a:r>
                    </a:p>
                    <a:p>
                      <a:pPr algn="ctr"/>
                      <a:r>
                        <a:rPr lang="en-US" sz="2000" b="1" dirty="0">
                          <a:solidFill>
                            <a:srgbClr val="4C8C2B"/>
                          </a:solidFill>
                        </a:rPr>
                        <a:t>99214</a:t>
                      </a:r>
                    </a:p>
                  </a:txBody>
                  <a:tcPr/>
                </a:tc>
                <a:tc>
                  <a:txBody>
                    <a:bodyPr/>
                    <a:lstStyle/>
                    <a:p>
                      <a:pPr marL="0" indent="0">
                        <a:buFont typeface="Arial" panose="020B0604020202020204" pitchFamily="34" charset="0"/>
                        <a:buNone/>
                      </a:pPr>
                      <a:r>
                        <a:rPr lang="en-US" sz="1600" b="1" dirty="0">
                          <a:solidFill>
                            <a:schemeClr val="tx1"/>
                          </a:solidFill>
                        </a:rPr>
                        <a:t>Moderate risk of morbidity from additional diagnostic testing or treatment</a:t>
                      </a:r>
                    </a:p>
                    <a:p>
                      <a:pPr marL="0" indent="0">
                        <a:buFont typeface="Arial" panose="020B0604020202020204" pitchFamily="34" charset="0"/>
                        <a:buNone/>
                      </a:pPr>
                      <a:r>
                        <a:rPr lang="en-US" sz="1600" b="1" i="1" dirty="0">
                          <a:solidFill>
                            <a:schemeClr val="tx1"/>
                          </a:solidFill>
                        </a:rPr>
                        <a:t>• </a:t>
                      </a:r>
                      <a:r>
                        <a:rPr lang="en-US" sz="1600" b="1" i="1" dirty="0">
                          <a:solidFill>
                            <a:srgbClr val="FF0000"/>
                          </a:solidFill>
                        </a:rPr>
                        <a:t>Prescription drug management (rx)</a:t>
                      </a:r>
                    </a:p>
                    <a:p>
                      <a:pPr marL="0" indent="0">
                        <a:buFont typeface="Arial" panose="020B0604020202020204" pitchFamily="34" charset="0"/>
                        <a:buNone/>
                      </a:pPr>
                      <a:r>
                        <a:rPr lang="en-US" sz="1600" dirty="0">
                          <a:solidFill>
                            <a:schemeClr val="tx1"/>
                          </a:solidFill>
                        </a:rPr>
                        <a:t>• Decision for minor surgery with identified patient or procedure risk factors (0, 10 days)</a:t>
                      </a:r>
                    </a:p>
                    <a:p>
                      <a:pPr marL="0" indent="0">
                        <a:buFont typeface="Arial" panose="020B0604020202020204" pitchFamily="34" charset="0"/>
                        <a:buNone/>
                      </a:pPr>
                      <a:r>
                        <a:rPr lang="en-US" sz="1600" dirty="0">
                          <a:solidFill>
                            <a:schemeClr val="tx1"/>
                          </a:solidFill>
                        </a:rPr>
                        <a:t>• Decision for </a:t>
                      </a:r>
                      <a:r>
                        <a:rPr lang="en-US" sz="1600" u="sng" dirty="0">
                          <a:solidFill>
                            <a:schemeClr val="tx1"/>
                          </a:solidFill>
                        </a:rPr>
                        <a:t>elective</a:t>
                      </a:r>
                      <a:r>
                        <a:rPr lang="en-US" sz="1600" dirty="0">
                          <a:solidFill>
                            <a:schemeClr val="tx1"/>
                          </a:solidFill>
                        </a:rPr>
                        <a:t> major surgery </a:t>
                      </a:r>
                      <a:r>
                        <a:rPr lang="en-US" sz="1600" u="sng" dirty="0">
                          <a:solidFill>
                            <a:schemeClr val="tx1"/>
                          </a:solidFill>
                        </a:rPr>
                        <a:t>without identified patient or procedure risk factors</a:t>
                      </a:r>
                      <a:r>
                        <a:rPr lang="en-US" sz="1600" dirty="0">
                          <a:solidFill>
                            <a:schemeClr val="tx1"/>
                          </a:solidFill>
                        </a:rPr>
                        <a:t> (90 days)</a:t>
                      </a:r>
                    </a:p>
                    <a:p>
                      <a:pPr marL="0" indent="0">
                        <a:buFont typeface="Arial" panose="020B0604020202020204" pitchFamily="34" charset="0"/>
                        <a:buNone/>
                      </a:pPr>
                      <a:r>
                        <a:rPr lang="en-US" sz="1600" b="1" i="1" dirty="0">
                          <a:solidFill>
                            <a:schemeClr val="tx1"/>
                          </a:solidFill>
                        </a:rPr>
                        <a:t>• </a:t>
                      </a:r>
                      <a:r>
                        <a:rPr lang="en-US" sz="1600" b="1" i="1" dirty="0">
                          <a:solidFill>
                            <a:srgbClr val="FF0000"/>
                          </a:solidFill>
                        </a:rPr>
                        <a:t>Diagnosis </a:t>
                      </a:r>
                      <a:r>
                        <a:rPr lang="en-US" sz="1600" b="1" i="1" u="sng" dirty="0">
                          <a:solidFill>
                            <a:srgbClr val="FF0000"/>
                          </a:solidFill>
                        </a:rPr>
                        <a:t>or</a:t>
                      </a:r>
                      <a:r>
                        <a:rPr lang="en-US" sz="1600" b="1" i="1" dirty="0">
                          <a:solidFill>
                            <a:srgbClr val="FF0000"/>
                          </a:solidFill>
                        </a:rPr>
                        <a:t> treatment significantly limited by </a:t>
                      </a:r>
                      <a:r>
                        <a:rPr lang="en-US" sz="1600" b="1" i="1" u="sng" dirty="0">
                          <a:solidFill>
                            <a:srgbClr val="FF0000"/>
                          </a:solidFill>
                        </a:rPr>
                        <a:t>social determinants of health (SDoH)</a:t>
                      </a:r>
                    </a:p>
                  </a:txBody>
                  <a:tcPr/>
                </a:tc>
                <a:tc>
                  <a:txBody>
                    <a:bodyPr/>
                    <a:lstStyle/>
                    <a:p>
                      <a:pPr algn="ctr"/>
                      <a:endParaRPr lang="en-US" sz="1800" b="1" dirty="0">
                        <a:solidFill>
                          <a:srgbClr val="4C8C2B"/>
                        </a:solidFill>
                      </a:endParaRPr>
                    </a:p>
                    <a:p>
                      <a:pPr algn="ctr"/>
                      <a:endParaRPr lang="en-US" sz="1800" b="1" dirty="0">
                        <a:solidFill>
                          <a:srgbClr val="4C8C2B"/>
                        </a:solidFill>
                      </a:endParaRPr>
                    </a:p>
                    <a:p>
                      <a:pPr algn="ctr"/>
                      <a:endParaRPr lang="en-US" sz="1800" b="1" dirty="0">
                        <a:solidFill>
                          <a:srgbClr val="4C8C2B"/>
                        </a:solidFill>
                      </a:endParaRPr>
                    </a:p>
                    <a:p>
                      <a:pPr algn="ctr"/>
                      <a:r>
                        <a:rPr lang="en-US" sz="1800" b="1" dirty="0">
                          <a:solidFill>
                            <a:srgbClr val="4C8C2B"/>
                          </a:solidFill>
                        </a:rPr>
                        <a:t>Moderate</a:t>
                      </a:r>
                    </a:p>
                  </a:txBody>
                  <a:tcPr/>
                </a:tc>
                <a:extLst>
                  <a:ext uri="{0D108BD9-81ED-4DB2-BD59-A6C34878D82A}">
                    <a16:rowId xmlns:a16="http://schemas.microsoft.com/office/drawing/2014/main" val="2156807056"/>
                  </a:ext>
                </a:extLst>
              </a:tr>
              <a:tr h="2010104">
                <a:tc>
                  <a:txBody>
                    <a:bodyPr/>
                    <a:lstStyle/>
                    <a:p>
                      <a:pPr algn="ctr"/>
                      <a:endParaRPr lang="en-US" sz="2000" b="1" dirty="0">
                        <a:solidFill>
                          <a:srgbClr val="4C8C2B"/>
                        </a:solidFill>
                      </a:endParaRPr>
                    </a:p>
                    <a:p>
                      <a:pPr algn="ctr"/>
                      <a:endParaRPr lang="en-US" sz="2000" b="1" dirty="0">
                        <a:solidFill>
                          <a:srgbClr val="4C8C2B"/>
                        </a:solidFill>
                      </a:endParaRPr>
                    </a:p>
                    <a:p>
                      <a:pPr algn="ctr"/>
                      <a:endParaRPr lang="en-US" sz="2000" b="1" dirty="0">
                        <a:solidFill>
                          <a:srgbClr val="4C8C2B"/>
                        </a:solidFill>
                      </a:endParaRPr>
                    </a:p>
                    <a:p>
                      <a:pPr algn="ctr"/>
                      <a:r>
                        <a:rPr lang="en-US" sz="2000" b="1" dirty="0">
                          <a:solidFill>
                            <a:srgbClr val="4C8C2B"/>
                          </a:solidFill>
                        </a:rPr>
                        <a:t>99205</a:t>
                      </a:r>
                    </a:p>
                    <a:p>
                      <a:pPr algn="ctr"/>
                      <a:r>
                        <a:rPr lang="en-US" sz="2000" b="1" dirty="0">
                          <a:solidFill>
                            <a:srgbClr val="4C8C2B"/>
                          </a:solidFill>
                        </a:rPr>
                        <a:t>99215</a:t>
                      </a:r>
                    </a:p>
                  </a:txBody>
                  <a:tcPr/>
                </a:tc>
                <a:tc>
                  <a:txBody>
                    <a:bodyPr/>
                    <a:lstStyle/>
                    <a:p>
                      <a:pPr marL="0" indent="0">
                        <a:buFont typeface="Arial" panose="020B0604020202020204" pitchFamily="34" charset="0"/>
                        <a:buNone/>
                      </a:pPr>
                      <a:r>
                        <a:rPr lang="en-US" sz="1800" b="1" dirty="0"/>
                        <a:t>High risk of morbidity from additional diagnostic testing or treatment </a:t>
                      </a:r>
                    </a:p>
                    <a:p>
                      <a:pPr marL="285750" indent="-285750">
                        <a:buFont typeface="Arial" panose="020B0604020202020204" pitchFamily="34" charset="0"/>
                        <a:buChar char="•"/>
                      </a:pPr>
                      <a:r>
                        <a:rPr lang="en-US" sz="1400" dirty="0"/>
                        <a:t>Drug therapy requiring intensive monitoring for toxicity (e.g., warfarin/chemo agents. etc.)</a:t>
                      </a:r>
                    </a:p>
                    <a:p>
                      <a:pPr marL="285750" indent="-285750">
                        <a:buFont typeface="Arial" panose="020B0604020202020204" pitchFamily="34" charset="0"/>
                        <a:buChar char="•"/>
                      </a:pPr>
                      <a:r>
                        <a:rPr lang="en-US" sz="1400" b="0" i="0" u="none" dirty="0">
                          <a:solidFill>
                            <a:schemeClr val="tx1"/>
                          </a:solidFill>
                        </a:rPr>
                        <a:t>Decision regarding elective major surgery with identified patient or procedure risk factors </a:t>
                      </a:r>
                    </a:p>
                    <a:p>
                      <a:pPr marL="285750" indent="-285750">
                        <a:buFont typeface="Arial" panose="020B0604020202020204" pitchFamily="34" charset="0"/>
                        <a:buChar char="•"/>
                      </a:pPr>
                      <a:r>
                        <a:rPr lang="en-US" sz="1400" dirty="0"/>
                        <a:t>Decision regarding </a:t>
                      </a:r>
                      <a:r>
                        <a:rPr lang="en-US" sz="1400" b="0" u="sng" dirty="0"/>
                        <a:t>emergency major surgery</a:t>
                      </a:r>
                      <a:r>
                        <a:rPr lang="en-US" sz="1400" dirty="0"/>
                        <a:t> </a:t>
                      </a:r>
                    </a:p>
                    <a:p>
                      <a:pPr marL="285750" indent="-285750">
                        <a:buFont typeface="Arial" panose="020B0604020202020204" pitchFamily="34" charset="0"/>
                        <a:buChar char="•"/>
                      </a:pPr>
                      <a:r>
                        <a:rPr lang="en-US" sz="1400" dirty="0"/>
                        <a:t>Decision regarding </a:t>
                      </a:r>
                      <a:r>
                        <a:rPr lang="en-US" sz="1400" u="sng" dirty="0"/>
                        <a:t>hospitalization</a:t>
                      </a:r>
                      <a:r>
                        <a:rPr lang="en-US" sz="1400" dirty="0"/>
                        <a:t> </a:t>
                      </a:r>
                      <a:r>
                        <a:rPr lang="en-US" sz="1400" b="0" dirty="0">
                          <a:solidFill>
                            <a:schemeClr val="tx1"/>
                          </a:solidFill>
                        </a:rPr>
                        <a:t>or escalation of hospital level of care</a:t>
                      </a:r>
                    </a:p>
                    <a:p>
                      <a:pPr marL="285750" indent="-285750">
                        <a:buFont typeface="Arial" panose="020B0604020202020204" pitchFamily="34" charset="0"/>
                        <a:buChar char="•"/>
                      </a:pPr>
                      <a:r>
                        <a:rPr lang="en-US" sz="1400" dirty="0"/>
                        <a:t>Decision not to resuscitate or to de-escalate care because of poor prognosis </a:t>
                      </a:r>
                    </a:p>
                    <a:p>
                      <a:pPr marL="285750" indent="-285750">
                        <a:buFont typeface="Arial" panose="020B0604020202020204" pitchFamily="34" charset="0"/>
                        <a:buChar char="•"/>
                      </a:pPr>
                      <a:r>
                        <a:rPr lang="en-US" sz="1400" b="0" dirty="0">
                          <a:solidFill>
                            <a:schemeClr val="tx1"/>
                          </a:solidFill>
                        </a:rPr>
                        <a:t>Parenteral controlled substances</a:t>
                      </a:r>
                    </a:p>
                  </a:txBody>
                  <a:tcPr/>
                </a:tc>
                <a:tc>
                  <a:txBody>
                    <a:bodyPr/>
                    <a:lstStyle/>
                    <a:p>
                      <a:pPr algn="ctr"/>
                      <a:endParaRPr lang="en-US" sz="1800" b="1" dirty="0">
                        <a:solidFill>
                          <a:srgbClr val="4C8C2B"/>
                        </a:solidFill>
                      </a:endParaRPr>
                    </a:p>
                    <a:p>
                      <a:pPr algn="ctr"/>
                      <a:endParaRPr lang="en-US" sz="1800" b="1" dirty="0">
                        <a:solidFill>
                          <a:srgbClr val="4C8C2B"/>
                        </a:solidFill>
                      </a:endParaRPr>
                    </a:p>
                    <a:p>
                      <a:pPr algn="ctr"/>
                      <a:endParaRPr lang="en-US" sz="1800" b="1" dirty="0">
                        <a:solidFill>
                          <a:srgbClr val="4C8C2B"/>
                        </a:solidFill>
                      </a:endParaRPr>
                    </a:p>
                    <a:p>
                      <a:pPr algn="ctr"/>
                      <a:r>
                        <a:rPr lang="en-US" sz="1800" b="1" dirty="0">
                          <a:solidFill>
                            <a:srgbClr val="4C8C2B"/>
                          </a:solidFill>
                        </a:rPr>
                        <a:t>High</a:t>
                      </a:r>
                    </a:p>
                  </a:txBody>
                  <a:tcPr/>
                </a:tc>
                <a:extLst>
                  <a:ext uri="{0D108BD9-81ED-4DB2-BD59-A6C34878D82A}">
                    <a16:rowId xmlns:a16="http://schemas.microsoft.com/office/drawing/2014/main" val="1204700363"/>
                  </a:ext>
                </a:extLst>
              </a:tr>
            </a:tbl>
          </a:graphicData>
        </a:graphic>
      </p:graphicFrame>
    </p:spTree>
    <p:extLst>
      <p:ext uri="{BB962C8B-B14F-4D97-AF65-F5344CB8AC3E}">
        <p14:creationId xmlns:p14="http://schemas.microsoft.com/office/powerpoint/2010/main" val="280354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FE507127-64C6-40FF-AAB5-FB54C2C520F7}"/>
              </a:ext>
            </a:extLst>
          </p:cNvPr>
          <p:cNvSpPr txBox="1"/>
          <p:nvPr/>
        </p:nvSpPr>
        <p:spPr>
          <a:xfrm>
            <a:off x="1751490" y="330323"/>
            <a:ext cx="8737600" cy="497252"/>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lang="en-US" sz="3600" b="1" spc="300" dirty="0">
                <a:solidFill>
                  <a:srgbClr val="0070C0"/>
                </a:solidFill>
                <a:latin typeface="Montserrat SemiBold" panose="00000700000000000000" pitchFamily="2" charset="0"/>
                <a:cs typeface="Poppins Light" panose="00000400000000000000" pitchFamily="2" charset="0"/>
              </a:rPr>
              <a:t>Our Common Path</a:t>
            </a:r>
            <a:endParaRPr kumimoji="0" lang="en-US" sz="3600" b="1" i="0" u="none" strike="noStrike" kern="1200" cap="none" spc="300" normalizeH="0" baseline="0" noProof="0" dirty="0">
              <a:ln>
                <a:noFill/>
              </a:ln>
              <a:solidFill>
                <a:srgbClr val="0070C0"/>
              </a:solidFill>
              <a:effectLst/>
              <a:uLnTx/>
              <a:uFillTx/>
              <a:latin typeface="Montserrat SemiBold" panose="00000700000000000000" pitchFamily="2" charset="0"/>
              <a:cs typeface="Poppins Light" panose="00000400000000000000" pitchFamily="2" charset="0"/>
            </a:endParaRPr>
          </a:p>
        </p:txBody>
      </p:sp>
      <p:grpSp>
        <p:nvGrpSpPr>
          <p:cNvPr id="41" name="Group 40">
            <a:extLst>
              <a:ext uri="{FF2B5EF4-FFF2-40B4-BE49-F238E27FC236}">
                <a16:creationId xmlns:a16="http://schemas.microsoft.com/office/drawing/2014/main" id="{7A7E18FD-722E-458D-AA92-E4DEF805CD64}"/>
              </a:ext>
            </a:extLst>
          </p:cNvPr>
          <p:cNvGrpSpPr/>
          <p:nvPr/>
        </p:nvGrpSpPr>
        <p:grpSpPr>
          <a:xfrm>
            <a:off x="113422" y="4288256"/>
            <a:ext cx="2891193" cy="2310649"/>
            <a:chOff x="19921" y="4126284"/>
            <a:chExt cx="2891193" cy="2310649"/>
          </a:xfrm>
        </p:grpSpPr>
        <p:sp>
          <p:nvSpPr>
            <p:cNvPr id="33" name="Rectangle 32">
              <a:extLst>
                <a:ext uri="{FF2B5EF4-FFF2-40B4-BE49-F238E27FC236}">
                  <a16:creationId xmlns:a16="http://schemas.microsoft.com/office/drawing/2014/main" id="{A4A191C8-51E7-42F4-9F76-4614AF1EA6D7}"/>
                </a:ext>
              </a:extLst>
            </p:cNvPr>
            <p:cNvSpPr/>
            <p:nvPr/>
          </p:nvSpPr>
          <p:spPr>
            <a:xfrm>
              <a:off x="19921" y="5051938"/>
              <a:ext cx="2891193"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Segoe UI" panose="020B0502040204020203" pitchFamily="34" charset="0"/>
                </a:rPr>
                <a:t>PREPARE FOR PATIENT VISITS: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rPr>
                <a:t>Are you truly ready to handle the advanced issues of operating in a RHC?</a:t>
              </a:r>
              <a:endParaRPr kumimoji="0" lang="en-IN"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endParaRPr>
            </a:p>
          </p:txBody>
        </p:sp>
        <p:grpSp>
          <p:nvGrpSpPr>
            <p:cNvPr id="102" name="Group 101">
              <a:extLst>
                <a:ext uri="{FF2B5EF4-FFF2-40B4-BE49-F238E27FC236}">
                  <a16:creationId xmlns:a16="http://schemas.microsoft.com/office/drawing/2014/main" id="{9FAB2109-7899-4E39-AA6F-96D5510BBBEC}"/>
                </a:ext>
              </a:extLst>
            </p:cNvPr>
            <p:cNvGrpSpPr/>
            <p:nvPr/>
          </p:nvGrpSpPr>
          <p:grpSpPr>
            <a:xfrm>
              <a:off x="685361" y="4126284"/>
              <a:ext cx="885501" cy="538317"/>
              <a:chOff x="9540604" y="1536871"/>
              <a:chExt cx="775857" cy="538317"/>
            </a:xfrm>
            <a:solidFill>
              <a:schemeClr val="bg1"/>
            </a:solidFill>
          </p:grpSpPr>
          <p:sp>
            <p:nvSpPr>
              <p:cNvPr id="103" name="Freeform 282">
                <a:extLst>
                  <a:ext uri="{FF2B5EF4-FFF2-40B4-BE49-F238E27FC236}">
                    <a16:creationId xmlns:a16="http://schemas.microsoft.com/office/drawing/2014/main" id="{8D1091B3-E7E0-464B-9CCC-F43F15D00BC1}"/>
                  </a:ext>
                </a:extLst>
              </p:cNvPr>
              <p:cNvSpPr>
                <a:spLocks noEditPoints="1"/>
              </p:cNvSpPr>
              <p:nvPr/>
            </p:nvSpPr>
            <p:spPr bwMode="auto">
              <a:xfrm>
                <a:off x="9783815" y="1536871"/>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B9B98270-782F-4D42-9E0A-8CC46436E815}"/>
                  </a:ext>
                </a:extLst>
              </p:cNvPr>
              <p:cNvSpPr/>
              <p:nvPr/>
            </p:nvSpPr>
            <p:spPr>
              <a:xfrm>
                <a:off x="9673416" y="1908446"/>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282">
                <a:extLst>
                  <a:ext uri="{FF2B5EF4-FFF2-40B4-BE49-F238E27FC236}">
                    <a16:creationId xmlns:a16="http://schemas.microsoft.com/office/drawing/2014/main" id="{E10BCF41-043F-4A37-B21E-A0E7116D3D6E}"/>
                  </a:ext>
                </a:extLst>
              </p:cNvPr>
              <p:cNvSpPr>
                <a:spLocks noEditPoints="1"/>
              </p:cNvSpPr>
              <p:nvPr/>
            </p:nvSpPr>
            <p:spPr bwMode="auto">
              <a:xfrm>
                <a:off x="9590215" y="1678243"/>
                <a:ext cx="133239" cy="161220"/>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40C85B52-DC2C-4348-B0CA-87EF81F4AD7A}"/>
                  </a:ext>
                </a:extLst>
              </p:cNvPr>
              <p:cNvSpPr/>
              <p:nvPr/>
            </p:nvSpPr>
            <p:spPr>
              <a:xfrm>
                <a:off x="9540604" y="1845221"/>
                <a:ext cx="229288" cy="74930"/>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8C9086F4-64F9-48F1-B59B-19B3896D88D7}"/>
                  </a:ext>
                </a:extLst>
              </p:cNvPr>
              <p:cNvSpPr/>
              <p:nvPr/>
            </p:nvSpPr>
            <p:spPr>
              <a:xfrm>
                <a:off x="10087173" y="1845221"/>
                <a:ext cx="229288" cy="74930"/>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96095886-0CC1-4848-853F-ECB4D3FB47F9}"/>
              </a:ext>
            </a:extLst>
          </p:cNvPr>
          <p:cNvGrpSpPr/>
          <p:nvPr/>
        </p:nvGrpSpPr>
        <p:grpSpPr>
          <a:xfrm>
            <a:off x="1301262" y="1157692"/>
            <a:ext cx="3406581" cy="2789708"/>
            <a:chOff x="1598032" y="1157692"/>
            <a:chExt cx="3109811" cy="2789708"/>
          </a:xfrm>
        </p:grpSpPr>
        <p:sp>
          <p:nvSpPr>
            <p:cNvPr id="36" name="Rectangle 35">
              <a:extLst>
                <a:ext uri="{FF2B5EF4-FFF2-40B4-BE49-F238E27FC236}">
                  <a16:creationId xmlns:a16="http://schemas.microsoft.com/office/drawing/2014/main" id="{A4A191C8-51E7-42F4-9F76-4614AF1EA6D7}"/>
                </a:ext>
              </a:extLst>
            </p:cNvPr>
            <p:cNvSpPr/>
            <p:nvPr/>
          </p:nvSpPr>
          <p:spPr>
            <a:xfrm>
              <a:off x="1719761" y="1157692"/>
              <a:ext cx="2988082"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Segoe UI" panose="020B0502040204020203" pitchFamily="34" charset="0"/>
                </a:rPr>
                <a:t>GREET THE 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rPr>
                <a:t>How does insurance type impact which claim form we use, patient cost sharing, and our revenue?</a:t>
              </a:r>
              <a:endParaRPr kumimoji="0" lang="en-IN"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endParaRPr>
            </a:p>
          </p:txBody>
        </p:sp>
        <p:grpSp>
          <p:nvGrpSpPr>
            <p:cNvPr id="65" name="Group 64">
              <a:extLst>
                <a:ext uri="{FF2B5EF4-FFF2-40B4-BE49-F238E27FC236}">
                  <a16:creationId xmlns:a16="http://schemas.microsoft.com/office/drawing/2014/main" id="{365405F2-AFAC-43A6-B55F-6CB05DA87C31}"/>
                </a:ext>
              </a:extLst>
            </p:cNvPr>
            <p:cNvGrpSpPr/>
            <p:nvPr/>
          </p:nvGrpSpPr>
          <p:grpSpPr>
            <a:xfrm>
              <a:off x="2724111" y="2485713"/>
              <a:ext cx="810322" cy="694225"/>
              <a:chOff x="6259861" y="2579997"/>
              <a:chExt cx="608660" cy="577447"/>
            </a:xfrm>
            <a:solidFill>
              <a:schemeClr val="bg1"/>
            </a:solidFill>
          </p:grpSpPr>
          <p:sp>
            <p:nvSpPr>
              <p:cNvPr id="66" name="Freeform 498">
                <a:extLst>
                  <a:ext uri="{FF2B5EF4-FFF2-40B4-BE49-F238E27FC236}">
                    <a16:creationId xmlns:a16="http://schemas.microsoft.com/office/drawing/2014/main" id="{1F39B05C-8BC3-4E9B-A6F5-1BFCB2A8ED6A}"/>
                  </a:ext>
                </a:extLst>
              </p:cNvPr>
              <p:cNvSpPr>
                <a:spLocks/>
              </p:cNvSpPr>
              <p:nvPr/>
            </p:nvSpPr>
            <p:spPr bwMode="auto">
              <a:xfrm>
                <a:off x="6400325" y="2860915"/>
                <a:ext cx="93639" cy="93639"/>
              </a:xfrm>
              <a:custGeom>
                <a:avLst/>
                <a:gdLst>
                  <a:gd name="T0" fmla="*/ 2 w 32"/>
                  <a:gd name="T1" fmla="*/ 0 h 32"/>
                  <a:gd name="T2" fmla="*/ 17 w 32"/>
                  <a:gd name="T3" fmla="*/ 8 h 32"/>
                  <a:gd name="T4" fmla="*/ 18 w 32"/>
                  <a:gd name="T5" fmla="*/ 9 h 32"/>
                  <a:gd name="T6" fmla="*/ 23 w 32"/>
                  <a:gd name="T7" fmla="*/ 3 h 32"/>
                  <a:gd name="T8" fmla="*/ 30 w 32"/>
                  <a:gd name="T9" fmla="*/ 1 h 32"/>
                  <a:gd name="T10" fmla="*/ 32 w 32"/>
                  <a:gd name="T11" fmla="*/ 2 h 32"/>
                  <a:gd name="T12" fmla="*/ 30 w 32"/>
                  <a:gd name="T13" fmla="*/ 5 h 32"/>
                  <a:gd name="T14" fmla="*/ 25 w 32"/>
                  <a:gd name="T15" fmla="*/ 6 h 32"/>
                  <a:gd name="T16" fmla="*/ 21 w 32"/>
                  <a:gd name="T17" fmla="*/ 22 h 32"/>
                  <a:gd name="T18" fmla="*/ 29 w 32"/>
                  <a:gd name="T19" fmla="*/ 28 h 32"/>
                  <a:gd name="T20" fmla="*/ 30 w 32"/>
                  <a:gd name="T21" fmla="*/ 31 h 32"/>
                  <a:gd name="T22" fmla="*/ 28 w 32"/>
                  <a:gd name="T23" fmla="*/ 32 h 32"/>
                  <a:gd name="T24" fmla="*/ 17 w 32"/>
                  <a:gd name="T25" fmla="*/ 24 h 32"/>
                  <a:gd name="T26" fmla="*/ 16 w 32"/>
                  <a:gd name="T27" fmla="*/ 15 h 32"/>
                  <a:gd name="T28" fmla="*/ 15 w 32"/>
                  <a:gd name="T29" fmla="*/ 14 h 32"/>
                  <a:gd name="T30" fmla="*/ 14 w 32"/>
                  <a:gd name="T31" fmla="*/ 10 h 32"/>
                  <a:gd name="T32" fmla="*/ 2 w 32"/>
                  <a:gd name="T33" fmla="*/ 4 h 32"/>
                  <a:gd name="T34" fmla="*/ 0 w 32"/>
                  <a:gd name="T35" fmla="*/ 3 h 32"/>
                  <a:gd name="T36" fmla="*/ 0 w 32"/>
                  <a:gd name="T37" fmla="*/ 3 h 32"/>
                  <a:gd name="T38" fmla="*/ 2 w 32"/>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2" y="0"/>
                    </a:moveTo>
                    <a:cubicBezTo>
                      <a:pt x="8" y="0"/>
                      <a:pt x="14" y="3"/>
                      <a:pt x="17" y="8"/>
                    </a:cubicBezTo>
                    <a:cubicBezTo>
                      <a:pt x="18" y="8"/>
                      <a:pt x="18" y="8"/>
                      <a:pt x="18" y="9"/>
                    </a:cubicBezTo>
                    <a:cubicBezTo>
                      <a:pt x="19" y="6"/>
                      <a:pt x="21" y="4"/>
                      <a:pt x="23" y="3"/>
                    </a:cubicBezTo>
                    <a:cubicBezTo>
                      <a:pt x="25" y="2"/>
                      <a:pt x="27" y="1"/>
                      <a:pt x="30" y="1"/>
                    </a:cubicBezTo>
                    <a:cubicBezTo>
                      <a:pt x="31" y="0"/>
                      <a:pt x="32" y="1"/>
                      <a:pt x="32" y="2"/>
                    </a:cubicBezTo>
                    <a:cubicBezTo>
                      <a:pt x="32" y="3"/>
                      <a:pt x="31" y="4"/>
                      <a:pt x="30" y="5"/>
                    </a:cubicBezTo>
                    <a:cubicBezTo>
                      <a:pt x="28" y="5"/>
                      <a:pt x="27" y="5"/>
                      <a:pt x="25" y="6"/>
                    </a:cubicBezTo>
                    <a:cubicBezTo>
                      <a:pt x="20" y="9"/>
                      <a:pt x="18" y="17"/>
                      <a:pt x="21" y="22"/>
                    </a:cubicBezTo>
                    <a:cubicBezTo>
                      <a:pt x="23" y="25"/>
                      <a:pt x="25" y="27"/>
                      <a:pt x="29" y="28"/>
                    </a:cubicBezTo>
                    <a:cubicBezTo>
                      <a:pt x="30" y="28"/>
                      <a:pt x="30" y="30"/>
                      <a:pt x="30" y="31"/>
                    </a:cubicBezTo>
                    <a:cubicBezTo>
                      <a:pt x="30" y="32"/>
                      <a:pt x="29" y="32"/>
                      <a:pt x="28" y="32"/>
                    </a:cubicBezTo>
                    <a:cubicBezTo>
                      <a:pt x="23" y="31"/>
                      <a:pt x="20" y="28"/>
                      <a:pt x="17" y="24"/>
                    </a:cubicBezTo>
                    <a:cubicBezTo>
                      <a:pt x="16" y="21"/>
                      <a:pt x="15" y="18"/>
                      <a:pt x="16" y="15"/>
                    </a:cubicBezTo>
                    <a:cubicBezTo>
                      <a:pt x="16" y="14"/>
                      <a:pt x="15" y="14"/>
                      <a:pt x="15" y="14"/>
                    </a:cubicBezTo>
                    <a:cubicBezTo>
                      <a:pt x="15" y="13"/>
                      <a:pt x="15" y="12"/>
                      <a:pt x="14" y="10"/>
                    </a:cubicBezTo>
                    <a:cubicBezTo>
                      <a:pt x="12" y="6"/>
                      <a:pt x="7" y="4"/>
                      <a:pt x="2" y="4"/>
                    </a:cubicBezTo>
                    <a:cubicBezTo>
                      <a:pt x="1" y="4"/>
                      <a:pt x="1" y="4"/>
                      <a:pt x="0" y="3"/>
                    </a:cubicBezTo>
                    <a:cubicBezTo>
                      <a:pt x="0" y="3"/>
                      <a:pt x="0" y="3"/>
                      <a:pt x="0"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Freeform 499">
                <a:extLst>
                  <a:ext uri="{FF2B5EF4-FFF2-40B4-BE49-F238E27FC236}">
                    <a16:creationId xmlns:a16="http://schemas.microsoft.com/office/drawing/2014/main" id="{7E8BA087-6A26-47E4-A275-4DDECAECA289}"/>
                  </a:ext>
                </a:extLst>
              </p:cNvPr>
              <p:cNvSpPr>
                <a:spLocks/>
              </p:cNvSpPr>
              <p:nvPr/>
            </p:nvSpPr>
            <p:spPr bwMode="auto">
              <a:xfrm>
                <a:off x="6337899" y="2938943"/>
                <a:ext cx="124852" cy="93639"/>
              </a:xfrm>
              <a:custGeom>
                <a:avLst/>
                <a:gdLst>
                  <a:gd name="T0" fmla="*/ 0 w 41"/>
                  <a:gd name="T1" fmla="*/ 26 h 29"/>
                  <a:gd name="T2" fmla="*/ 15 w 41"/>
                  <a:gd name="T3" fmla="*/ 16 h 29"/>
                  <a:gd name="T4" fmla="*/ 15 w 41"/>
                  <a:gd name="T5" fmla="*/ 16 h 29"/>
                  <a:gd name="T6" fmla="*/ 13 w 41"/>
                  <a:gd name="T7" fmla="*/ 8 h 29"/>
                  <a:gd name="T8" fmla="*/ 14 w 41"/>
                  <a:gd name="T9" fmla="*/ 2 h 29"/>
                  <a:gd name="T10" fmla="*/ 17 w 41"/>
                  <a:gd name="T11" fmla="*/ 1 h 29"/>
                  <a:gd name="T12" fmla="*/ 18 w 41"/>
                  <a:gd name="T13" fmla="*/ 3 h 29"/>
                  <a:gd name="T14" fmla="*/ 17 w 41"/>
                  <a:gd name="T15" fmla="*/ 8 h 29"/>
                  <a:gd name="T16" fmla="*/ 29 w 41"/>
                  <a:gd name="T17" fmla="*/ 20 h 29"/>
                  <a:gd name="T18" fmla="*/ 38 w 41"/>
                  <a:gd name="T19" fmla="*/ 16 h 29"/>
                  <a:gd name="T20" fmla="*/ 41 w 41"/>
                  <a:gd name="T21" fmla="*/ 16 h 29"/>
                  <a:gd name="T22" fmla="*/ 41 w 41"/>
                  <a:gd name="T23" fmla="*/ 19 h 29"/>
                  <a:gd name="T24" fmla="*/ 29 w 41"/>
                  <a:gd name="T25" fmla="*/ 24 h 29"/>
                  <a:gd name="T26" fmla="*/ 19 w 41"/>
                  <a:gd name="T27" fmla="*/ 21 h 29"/>
                  <a:gd name="T28" fmla="*/ 19 w 41"/>
                  <a:gd name="T29" fmla="*/ 21 h 29"/>
                  <a:gd name="T30" fmla="*/ 15 w 41"/>
                  <a:gd name="T31" fmla="*/ 20 h 29"/>
                  <a:gd name="T32" fmla="*/ 4 w 41"/>
                  <a:gd name="T33" fmla="*/ 27 h 29"/>
                  <a:gd name="T34" fmla="*/ 2 w 41"/>
                  <a:gd name="T35" fmla="*/ 29 h 29"/>
                  <a:gd name="T36" fmla="*/ 1 w 41"/>
                  <a:gd name="T37" fmla="*/ 28 h 29"/>
                  <a:gd name="T38" fmla="*/ 0 w 41"/>
                  <a:gd name="T3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9">
                    <a:moveTo>
                      <a:pt x="0" y="26"/>
                    </a:moveTo>
                    <a:cubicBezTo>
                      <a:pt x="3" y="20"/>
                      <a:pt x="9" y="16"/>
                      <a:pt x="15" y="16"/>
                    </a:cubicBezTo>
                    <a:cubicBezTo>
                      <a:pt x="15" y="16"/>
                      <a:pt x="15" y="16"/>
                      <a:pt x="15" y="16"/>
                    </a:cubicBezTo>
                    <a:cubicBezTo>
                      <a:pt x="14" y="14"/>
                      <a:pt x="13" y="11"/>
                      <a:pt x="13" y="8"/>
                    </a:cubicBezTo>
                    <a:cubicBezTo>
                      <a:pt x="13" y="6"/>
                      <a:pt x="13" y="4"/>
                      <a:pt x="14" y="2"/>
                    </a:cubicBezTo>
                    <a:cubicBezTo>
                      <a:pt x="15" y="1"/>
                      <a:pt x="16" y="0"/>
                      <a:pt x="17" y="1"/>
                    </a:cubicBezTo>
                    <a:cubicBezTo>
                      <a:pt x="18" y="1"/>
                      <a:pt x="18" y="2"/>
                      <a:pt x="18" y="3"/>
                    </a:cubicBezTo>
                    <a:cubicBezTo>
                      <a:pt x="17" y="5"/>
                      <a:pt x="17" y="6"/>
                      <a:pt x="17" y="8"/>
                    </a:cubicBezTo>
                    <a:cubicBezTo>
                      <a:pt x="17" y="15"/>
                      <a:pt x="22" y="20"/>
                      <a:pt x="29" y="20"/>
                    </a:cubicBezTo>
                    <a:cubicBezTo>
                      <a:pt x="32" y="20"/>
                      <a:pt x="35" y="19"/>
                      <a:pt x="38" y="16"/>
                    </a:cubicBezTo>
                    <a:cubicBezTo>
                      <a:pt x="38" y="15"/>
                      <a:pt x="40" y="15"/>
                      <a:pt x="41" y="16"/>
                    </a:cubicBezTo>
                    <a:cubicBezTo>
                      <a:pt x="41" y="17"/>
                      <a:pt x="41" y="18"/>
                      <a:pt x="41" y="19"/>
                    </a:cubicBezTo>
                    <a:cubicBezTo>
                      <a:pt x="38" y="22"/>
                      <a:pt x="33" y="24"/>
                      <a:pt x="29" y="24"/>
                    </a:cubicBezTo>
                    <a:cubicBezTo>
                      <a:pt x="25" y="24"/>
                      <a:pt x="22" y="23"/>
                      <a:pt x="19" y="21"/>
                    </a:cubicBezTo>
                    <a:cubicBezTo>
                      <a:pt x="19" y="21"/>
                      <a:pt x="19" y="21"/>
                      <a:pt x="19" y="21"/>
                    </a:cubicBezTo>
                    <a:cubicBezTo>
                      <a:pt x="18" y="20"/>
                      <a:pt x="16" y="20"/>
                      <a:pt x="15" y="20"/>
                    </a:cubicBezTo>
                    <a:cubicBezTo>
                      <a:pt x="10" y="20"/>
                      <a:pt x="6" y="23"/>
                      <a:pt x="4" y="27"/>
                    </a:cubicBezTo>
                    <a:cubicBezTo>
                      <a:pt x="4" y="28"/>
                      <a:pt x="3" y="29"/>
                      <a:pt x="2" y="29"/>
                    </a:cubicBezTo>
                    <a:cubicBezTo>
                      <a:pt x="2" y="29"/>
                      <a:pt x="2" y="29"/>
                      <a:pt x="1" y="28"/>
                    </a:cubicBezTo>
                    <a:cubicBezTo>
                      <a:pt x="0" y="28"/>
                      <a:pt x="0" y="27"/>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500">
                <a:extLst>
                  <a:ext uri="{FF2B5EF4-FFF2-40B4-BE49-F238E27FC236}">
                    <a16:creationId xmlns:a16="http://schemas.microsoft.com/office/drawing/2014/main" id="{5C231C32-F072-46DD-907B-3A4544401DBB}"/>
                  </a:ext>
                </a:extLst>
              </p:cNvPr>
              <p:cNvSpPr>
                <a:spLocks/>
              </p:cNvSpPr>
              <p:nvPr/>
            </p:nvSpPr>
            <p:spPr bwMode="auto">
              <a:xfrm>
                <a:off x="6415927" y="3032582"/>
                <a:ext cx="78038" cy="62426"/>
              </a:xfrm>
              <a:custGeom>
                <a:avLst/>
                <a:gdLst>
                  <a:gd name="T0" fmla="*/ 15 w 31"/>
                  <a:gd name="T1" fmla="*/ 24 h 24"/>
                  <a:gd name="T2" fmla="*/ 21 w 31"/>
                  <a:gd name="T3" fmla="*/ 23 h 24"/>
                  <a:gd name="T4" fmla="*/ 30 w 31"/>
                  <a:gd name="T5" fmla="*/ 14 h 24"/>
                  <a:gd name="T6" fmla="*/ 30 w 31"/>
                  <a:gd name="T7" fmla="*/ 2 h 24"/>
                  <a:gd name="T8" fmla="*/ 27 w 31"/>
                  <a:gd name="T9" fmla="*/ 1 h 24"/>
                  <a:gd name="T10" fmla="*/ 26 w 31"/>
                  <a:gd name="T11" fmla="*/ 3 h 24"/>
                  <a:gd name="T12" fmla="*/ 26 w 31"/>
                  <a:gd name="T13" fmla="*/ 12 h 24"/>
                  <a:gd name="T14" fmla="*/ 20 w 31"/>
                  <a:gd name="T15" fmla="*/ 19 h 24"/>
                  <a:gd name="T16" fmla="*/ 11 w 31"/>
                  <a:gd name="T17" fmla="*/ 19 h 24"/>
                  <a:gd name="T18" fmla="*/ 4 w 31"/>
                  <a:gd name="T19" fmla="*/ 13 h 24"/>
                  <a:gd name="T20" fmla="*/ 1 w 31"/>
                  <a:gd name="T21" fmla="*/ 12 h 24"/>
                  <a:gd name="T22" fmla="*/ 0 w 31"/>
                  <a:gd name="T23" fmla="*/ 14 h 24"/>
                  <a:gd name="T24" fmla="*/ 9 w 31"/>
                  <a:gd name="T25" fmla="*/ 23 h 24"/>
                  <a:gd name="T26" fmla="*/ 15 w 31"/>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15" y="24"/>
                    </a:moveTo>
                    <a:cubicBezTo>
                      <a:pt x="17" y="24"/>
                      <a:pt x="19" y="24"/>
                      <a:pt x="21" y="23"/>
                    </a:cubicBezTo>
                    <a:cubicBezTo>
                      <a:pt x="25" y="21"/>
                      <a:pt x="28" y="18"/>
                      <a:pt x="30" y="14"/>
                    </a:cubicBezTo>
                    <a:cubicBezTo>
                      <a:pt x="31" y="10"/>
                      <a:pt x="31" y="5"/>
                      <a:pt x="30" y="2"/>
                    </a:cubicBezTo>
                    <a:cubicBezTo>
                      <a:pt x="29" y="1"/>
                      <a:pt x="28" y="0"/>
                      <a:pt x="27" y="1"/>
                    </a:cubicBezTo>
                    <a:cubicBezTo>
                      <a:pt x="26" y="1"/>
                      <a:pt x="26" y="2"/>
                      <a:pt x="26" y="3"/>
                    </a:cubicBezTo>
                    <a:cubicBezTo>
                      <a:pt x="27" y="6"/>
                      <a:pt x="27" y="9"/>
                      <a:pt x="26" y="12"/>
                    </a:cubicBezTo>
                    <a:cubicBezTo>
                      <a:pt x="25" y="15"/>
                      <a:pt x="23" y="18"/>
                      <a:pt x="20" y="19"/>
                    </a:cubicBezTo>
                    <a:cubicBezTo>
                      <a:pt x="17" y="20"/>
                      <a:pt x="14" y="20"/>
                      <a:pt x="11" y="19"/>
                    </a:cubicBezTo>
                    <a:cubicBezTo>
                      <a:pt x="8" y="18"/>
                      <a:pt x="5" y="16"/>
                      <a:pt x="4" y="13"/>
                    </a:cubicBezTo>
                    <a:cubicBezTo>
                      <a:pt x="4" y="12"/>
                      <a:pt x="2" y="11"/>
                      <a:pt x="1" y="12"/>
                    </a:cubicBezTo>
                    <a:cubicBezTo>
                      <a:pt x="0" y="12"/>
                      <a:pt x="0" y="13"/>
                      <a:pt x="0" y="14"/>
                    </a:cubicBezTo>
                    <a:cubicBezTo>
                      <a:pt x="2" y="18"/>
                      <a:pt x="5" y="21"/>
                      <a:pt x="9" y="23"/>
                    </a:cubicBezTo>
                    <a:cubicBezTo>
                      <a:pt x="11" y="24"/>
                      <a:pt x="13" y="24"/>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501">
                <a:extLst>
                  <a:ext uri="{FF2B5EF4-FFF2-40B4-BE49-F238E27FC236}">
                    <a16:creationId xmlns:a16="http://schemas.microsoft.com/office/drawing/2014/main" id="{12833370-6C7D-4D6A-93D9-6EDD3DA53B60}"/>
                  </a:ext>
                </a:extLst>
              </p:cNvPr>
              <p:cNvSpPr>
                <a:spLocks noEditPoints="1"/>
              </p:cNvSpPr>
              <p:nvPr/>
            </p:nvSpPr>
            <p:spPr bwMode="auto">
              <a:xfrm>
                <a:off x="6259861" y="2579997"/>
                <a:ext cx="296529" cy="577447"/>
              </a:xfrm>
              <a:custGeom>
                <a:avLst/>
                <a:gdLst>
                  <a:gd name="T0" fmla="*/ 13 w 106"/>
                  <a:gd name="T1" fmla="*/ 151 h 204"/>
                  <a:gd name="T2" fmla="*/ 32 w 106"/>
                  <a:gd name="T3" fmla="*/ 184 h 204"/>
                  <a:gd name="T4" fmla="*/ 56 w 106"/>
                  <a:gd name="T5" fmla="*/ 202 h 204"/>
                  <a:gd name="T6" fmla="*/ 80 w 106"/>
                  <a:gd name="T7" fmla="*/ 204 h 204"/>
                  <a:gd name="T8" fmla="*/ 98 w 106"/>
                  <a:gd name="T9" fmla="*/ 159 h 204"/>
                  <a:gd name="T10" fmla="*/ 100 w 106"/>
                  <a:gd name="T11" fmla="*/ 118 h 204"/>
                  <a:gd name="T12" fmla="*/ 100 w 106"/>
                  <a:gd name="T13" fmla="*/ 78 h 204"/>
                  <a:gd name="T14" fmla="*/ 99 w 106"/>
                  <a:gd name="T15" fmla="*/ 38 h 204"/>
                  <a:gd name="T16" fmla="*/ 84 w 106"/>
                  <a:gd name="T17" fmla="*/ 0 h 204"/>
                  <a:gd name="T18" fmla="*/ 56 w 106"/>
                  <a:gd name="T19" fmla="*/ 16 h 204"/>
                  <a:gd name="T20" fmla="*/ 34 w 106"/>
                  <a:gd name="T21" fmla="*/ 39 h 204"/>
                  <a:gd name="T22" fmla="*/ 16 w 106"/>
                  <a:gd name="T23" fmla="*/ 62 h 204"/>
                  <a:gd name="T24" fmla="*/ 4 w 106"/>
                  <a:gd name="T25" fmla="*/ 94 h 204"/>
                  <a:gd name="T26" fmla="*/ 0 w 106"/>
                  <a:gd name="T27" fmla="*/ 130 h 204"/>
                  <a:gd name="T28" fmla="*/ 15 w 106"/>
                  <a:gd name="T29" fmla="*/ 148 h 204"/>
                  <a:gd name="T30" fmla="*/ 4 w 106"/>
                  <a:gd name="T31" fmla="*/ 130 h 204"/>
                  <a:gd name="T32" fmla="*/ 27 w 106"/>
                  <a:gd name="T33" fmla="*/ 110 h 204"/>
                  <a:gd name="T34" fmla="*/ 27 w 106"/>
                  <a:gd name="T35" fmla="*/ 106 h 204"/>
                  <a:gd name="T36" fmla="*/ 16 w 106"/>
                  <a:gd name="T37" fmla="*/ 108 h 204"/>
                  <a:gd name="T38" fmla="*/ 22 w 106"/>
                  <a:gd name="T39" fmla="*/ 78 h 204"/>
                  <a:gd name="T40" fmla="*/ 32 w 106"/>
                  <a:gd name="T41" fmla="*/ 85 h 204"/>
                  <a:gd name="T42" fmla="*/ 33 w 106"/>
                  <a:gd name="T43" fmla="*/ 81 h 204"/>
                  <a:gd name="T44" fmla="*/ 34 w 106"/>
                  <a:gd name="T45" fmla="*/ 43 h 204"/>
                  <a:gd name="T46" fmla="*/ 40 w 106"/>
                  <a:gd name="T47" fmla="*/ 53 h 204"/>
                  <a:gd name="T48" fmla="*/ 43 w 106"/>
                  <a:gd name="T49" fmla="*/ 53 h 204"/>
                  <a:gd name="T50" fmla="*/ 38 w 106"/>
                  <a:gd name="T51" fmla="*/ 38 h 204"/>
                  <a:gd name="T52" fmla="*/ 62 w 106"/>
                  <a:gd name="T53" fmla="*/ 21 h 204"/>
                  <a:gd name="T54" fmla="*/ 62 w 106"/>
                  <a:gd name="T55" fmla="*/ 22 h 204"/>
                  <a:gd name="T56" fmla="*/ 66 w 106"/>
                  <a:gd name="T57" fmla="*/ 22 h 204"/>
                  <a:gd name="T58" fmla="*/ 102 w 106"/>
                  <a:gd name="T59" fmla="*/ 22 h 204"/>
                  <a:gd name="T60" fmla="*/ 95 w 106"/>
                  <a:gd name="T61" fmla="*/ 36 h 204"/>
                  <a:gd name="T62" fmla="*/ 90 w 106"/>
                  <a:gd name="T63" fmla="*/ 38 h 204"/>
                  <a:gd name="T64" fmla="*/ 102 w 106"/>
                  <a:gd name="T65" fmla="*/ 58 h 204"/>
                  <a:gd name="T66" fmla="*/ 90 w 106"/>
                  <a:gd name="T67" fmla="*/ 78 h 204"/>
                  <a:gd name="T68" fmla="*/ 102 w 106"/>
                  <a:gd name="T69" fmla="*/ 98 h 204"/>
                  <a:gd name="T70" fmla="*/ 90 w 106"/>
                  <a:gd name="T71" fmla="*/ 118 h 204"/>
                  <a:gd name="T72" fmla="*/ 102 w 106"/>
                  <a:gd name="T73" fmla="*/ 138 h 204"/>
                  <a:gd name="T74" fmla="*/ 90 w 106"/>
                  <a:gd name="T75" fmla="*/ 158 h 204"/>
                  <a:gd name="T76" fmla="*/ 93 w 106"/>
                  <a:gd name="T77" fmla="*/ 160 h 204"/>
                  <a:gd name="T78" fmla="*/ 80 w 106"/>
                  <a:gd name="T79" fmla="*/ 200 h 204"/>
                  <a:gd name="T80" fmla="*/ 73 w 106"/>
                  <a:gd name="T81" fmla="*/ 195 h 204"/>
                  <a:gd name="T82" fmla="*/ 70 w 106"/>
                  <a:gd name="T83" fmla="*/ 192 h 204"/>
                  <a:gd name="T84" fmla="*/ 36 w 106"/>
                  <a:gd name="T85" fmla="*/ 178 h 204"/>
                  <a:gd name="T86" fmla="*/ 32 w 106"/>
                  <a:gd name="T87" fmla="*/ 178 h 204"/>
                  <a:gd name="T88" fmla="*/ 32 w 106"/>
                  <a:gd name="T89" fmla="*/ 180 h 204"/>
                  <a:gd name="T90" fmla="*/ 25 w 106"/>
                  <a:gd name="T91" fmla="*/ 146 h 204"/>
                  <a:gd name="T92" fmla="*/ 23 w 106"/>
                  <a:gd name="T93" fmla="*/ 1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204">
                    <a:moveTo>
                      <a:pt x="12" y="151"/>
                    </a:moveTo>
                    <a:cubicBezTo>
                      <a:pt x="13" y="151"/>
                      <a:pt x="13" y="151"/>
                      <a:pt x="13" y="151"/>
                    </a:cubicBezTo>
                    <a:cubicBezTo>
                      <a:pt x="11" y="154"/>
                      <a:pt x="10" y="158"/>
                      <a:pt x="10" y="162"/>
                    </a:cubicBezTo>
                    <a:cubicBezTo>
                      <a:pt x="10" y="174"/>
                      <a:pt x="20" y="184"/>
                      <a:pt x="32" y="184"/>
                    </a:cubicBezTo>
                    <a:cubicBezTo>
                      <a:pt x="32" y="184"/>
                      <a:pt x="33" y="184"/>
                      <a:pt x="33" y="184"/>
                    </a:cubicBezTo>
                    <a:cubicBezTo>
                      <a:pt x="35" y="194"/>
                      <a:pt x="45" y="202"/>
                      <a:pt x="56" y="202"/>
                    </a:cubicBezTo>
                    <a:cubicBezTo>
                      <a:pt x="60" y="202"/>
                      <a:pt x="67" y="200"/>
                      <a:pt x="67" y="201"/>
                    </a:cubicBezTo>
                    <a:cubicBezTo>
                      <a:pt x="71" y="203"/>
                      <a:pt x="75" y="204"/>
                      <a:pt x="80" y="204"/>
                    </a:cubicBezTo>
                    <a:cubicBezTo>
                      <a:pt x="94" y="204"/>
                      <a:pt x="106" y="192"/>
                      <a:pt x="106" y="178"/>
                    </a:cubicBezTo>
                    <a:cubicBezTo>
                      <a:pt x="106" y="171"/>
                      <a:pt x="103" y="164"/>
                      <a:pt x="98" y="159"/>
                    </a:cubicBezTo>
                    <a:cubicBezTo>
                      <a:pt x="106" y="156"/>
                      <a:pt x="106" y="145"/>
                      <a:pt x="106" y="138"/>
                    </a:cubicBezTo>
                    <a:cubicBezTo>
                      <a:pt x="106" y="131"/>
                      <a:pt x="106" y="122"/>
                      <a:pt x="100" y="118"/>
                    </a:cubicBezTo>
                    <a:cubicBezTo>
                      <a:pt x="106" y="114"/>
                      <a:pt x="106" y="105"/>
                      <a:pt x="106" y="98"/>
                    </a:cubicBezTo>
                    <a:cubicBezTo>
                      <a:pt x="106" y="91"/>
                      <a:pt x="106" y="82"/>
                      <a:pt x="100" y="78"/>
                    </a:cubicBezTo>
                    <a:cubicBezTo>
                      <a:pt x="106" y="74"/>
                      <a:pt x="106" y="65"/>
                      <a:pt x="106" y="58"/>
                    </a:cubicBezTo>
                    <a:cubicBezTo>
                      <a:pt x="106" y="51"/>
                      <a:pt x="106" y="42"/>
                      <a:pt x="99" y="38"/>
                    </a:cubicBezTo>
                    <a:cubicBezTo>
                      <a:pt x="104" y="34"/>
                      <a:pt x="106" y="28"/>
                      <a:pt x="106" y="22"/>
                    </a:cubicBezTo>
                    <a:cubicBezTo>
                      <a:pt x="106" y="10"/>
                      <a:pt x="96" y="0"/>
                      <a:pt x="84" y="0"/>
                    </a:cubicBezTo>
                    <a:cubicBezTo>
                      <a:pt x="74" y="0"/>
                      <a:pt x="65" y="7"/>
                      <a:pt x="63" y="17"/>
                    </a:cubicBezTo>
                    <a:cubicBezTo>
                      <a:pt x="60" y="16"/>
                      <a:pt x="58" y="16"/>
                      <a:pt x="56" y="16"/>
                    </a:cubicBezTo>
                    <a:cubicBezTo>
                      <a:pt x="44" y="16"/>
                      <a:pt x="34" y="26"/>
                      <a:pt x="34" y="38"/>
                    </a:cubicBezTo>
                    <a:cubicBezTo>
                      <a:pt x="34" y="38"/>
                      <a:pt x="34" y="39"/>
                      <a:pt x="34" y="39"/>
                    </a:cubicBezTo>
                    <a:cubicBezTo>
                      <a:pt x="34" y="39"/>
                      <a:pt x="34" y="39"/>
                      <a:pt x="33" y="39"/>
                    </a:cubicBezTo>
                    <a:cubicBezTo>
                      <a:pt x="23" y="42"/>
                      <a:pt x="16" y="51"/>
                      <a:pt x="16" y="62"/>
                    </a:cubicBezTo>
                    <a:cubicBezTo>
                      <a:pt x="16" y="67"/>
                      <a:pt x="17" y="71"/>
                      <a:pt x="20" y="75"/>
                    </a:cubicBezTo>
                    <a:cubicBezTo>
                      <a:pt x="11" y="77"/>
                      <a:pt x="4" y="84"/>
                      <a:pt x="4" y="94"/>
                    </a:cubicBezTo>
                    <a:cubicBezTo>
                      <a:pt x="4" y="100"/>
                      <a:pt x="7" y="106"/>
                      <a:pt x="11" y="110"/>
                    </a:cubicBezTo>
                    <a:cubicBezTo>
                      <a:pt x="5" y="114"/>
                      <a:pt x="0" y="121"/>
                      <a:pt x="0" y="130"/>
                    </a:cubicBezTo>
                    <a:cubicBezTo>
                      <a:pt x="0" y="139"/>
                      <a:pt x="5" y="147"/>
                      <a:pt x="12" y="151"/>
                    </a:cubicBezTo>
                    <a:close/>
                    <a:moveTo>
                      <a:pt x="15" y="148"/>
                    </a:moveTo>
                    <a:cubicBezTo>
                      <a:pt x="15" y="148"/>
                      <a:pt x="15" y="148"/>
                      <a:pt x="14" y="148"/>
                    </a:cubicBezTo>
                    <a:cubicBezTo>
                      <a:pt x="8" y="144"/>
                      <a:pt x="4" y="137"/>
                      <a:pt x="4" y="130"/>
                    </a:cubicBezTo>
                    <a:cubicBezTo>
                      <a:pt x="4" y="119"/>
                      <a:pt x="13" y="110"/>
                      <a:pt x="24" y="110"/>
                    </a:cubicBezTo>
                    <a:cubicBezTo>
                      <a:pt x="25" y="110"/>
                      <a:pt x="26" y="110"/>
                      <a:pt x="27" y="110"/>
                    </a:cubicBezTo>
                    <a:cubicBezTo>
                      <a:pt x="28" y="110"/>
                      <a:pt x="29" y="110"/>
                      <a:pt x="29" y="108"/>
                    </a:cubicBezTo>
                    <a:cubicBezTo>
                      <a:pt x="29" y="107"/>
                      <a:pt x="28" y="106"/>
                      <a:pt x="27" y="106"/>
                    </a:cubicBezTo>
                    <a:cubicBezTo>
                      <a:pt x="26" y="106"/>
                      <a:pt x="25" y="106"/>
                      <a:pt x="24" y="106"/>
                    </a:cubicBezTo>
                    <a:cubicBezTo>
                      <a:pt x="21" y="106"/>
                      <a:pt x="18" y="107"/>
                      <a:pt x="16" y="108"/>
                    </a:cubicBezTo>
                    <a:cubicBezTo>
                      <a:pt x="11" y="105"/>
                      <a:pt x="8" y="100"/>
                      <a:pt x="8" y="94"/>
                    </a:cubicBezTo>
                    <a:cubicBezTo>
                      <a:pt x="8" y="86"/>
                      <a:pt x="14" y="79"/>
                      <a:pt x="22" y="78"/>
                    </a:cubicBezTo>
                    <a:cubicBezTo>
                      <a:pt x="25" y="81"/>
                      <a:pt x="28" y="83"/>
                      <a:pt x="31" y="84"/>
                    </a:cubicBezTo>
                    <a:cubicBezTo>
                      <a:pt x="32" y="85"/>
                      <a:pt x="32" y="85"/>
                      <a:pt x="32" y="85"/>
                    </a:cubicBezTo>
                    <a:cubicBezTo>
                      <a:pt x="33" y="85"/>
                      <a:pt x="34" y="84"/>
                      <a:pt x="34" y="83"/>
                    </a:cubicBezTo>
                    <a:cubicBezTo>
                      <a:pt x="34" y="82"/>
                      <a:pt x="34" y="81"/>
                      <a:pt x="33" y="81"/>
                    </a:cubicBezTo>
                    <a:cubicBezTo>
                      <a:pt x="25" y="78"/>
                      <a:pt x="20" y="70"/>
                      <a:pt x="20" y="62"/>
                    </a:cubicBezTo>
                    <a:cubicBezTo>
                      <a:pt x="20" y="53"/>
                      <a:pt x="26" y="45"/>
                      <a:pt x="34" y="43"/>
                    </a:cubicBezTo>
                    <a:cubicBezTo>
                      <a:pt x="34" y="43"/>
                      <a:pt x="34" y="43"/>
                      <a:pt x="35" y="43"/>
                    </a:cubicBezTo>
                    <a:cubicBezTo>
                      <a:pt x="35" y="47"/>
                      <a:pt x="37" y="50"/>
                      <a:pt x="40" y="53"/>
                    </a:cubicBezTo>
                    <a:cubicBezTo>
                      <a:pt x="40" y="53"/>
                      <a:pt x="41" y="54"/>
                      <a:pt x="41" y="54"/>
                    </a:cubicBezTo>
                    <a:cubicBezTo>
                      <a:pt x="42" y="54"/>
                      <a:pt x="42" y="53"/>
                      <a:pt x="43" y="53"/>
                    </a:cubicBezTo>
                    <a:cubicBezTo>
                      <a:pt x="44" y="52"/>
                      <a:pt x="44" y="51"/>
                      <a:pt x="43" y="50"/>
                    </a:cubicBezTo>
                    <a:cubicBezTo>
                      <a:pt x="40" y="47"/>
                      <a:pt x="38" y="43"/>
                      <a:pt x="38" y="38"/>
                    </a:cubicBezTo>
                    <a:cubicBezTo>
                      <a:pt x="38" y="28"/>
                      <a:pt x="46" y="20"/>
                      <a:pt x="56" y="20"/>
                    </a:cubicBezTo>
                    <a:cubicBezTo>
                      <a:pt x="58" y="20"/>
                      <a:pt x="60" y="20"/>
                      <a:pt x="62" y="21"/>
                    </a:cubicBezTo>
                    <a:cubicBezTo>
                      <a:pt x="62" y="21"/>
                      <a:pt x="62" y="21"/>
                      <a:pt x="62" y="21"/>
                    </a:cubicBezTo>
                    <a:cubicBezTo>
                      <a:pt x="62" y="21"/>
                      <a:pt x="62" y="22"/>
                      <a:pt x="62" y="22"/>
                    </a:cubicBezTo>
                    <a:cubicBezTo>
                      <a:pt x="62" y="23"/>
                      <a:pt x="63" y="24"/>
                      <a:pt x="64" y="24"/>
                    </a:cubicBezTo>
                    <a:cubicBezTo>
                      <a:pt x="65" y="24"/>
                      <a:pt x="66" y="23"/>
                      <a:pt x="66" y="22"/>
                    </a:cubicBezTo>
                    <a:cubicBezTo>
                      <a:pt x="66" y="12"/>
                      <a:pt x="74" y="4"/>
                      <a:pt x="84" y="4"/>
                    </a:cubicBezTo>
                    <a:cubicBezTo>
                      <a:pt x="94" y="4"/>
                      <a:pt x="102" y="12"/>
                      <a:pt x="102" y="22"/>
                    </a:cubicBezTo>
                    <a:cubicBezTo>
                      <a:pt x="102" y="28"/>
                      <a:pt x="99" y="33"/>
                      <a:pt x="95" y="36"/>
                    </a:cubicBezTo>
                    <a:cubicBezTo>
                      <a:pt x="95" y="36"/>
                      <a:pt x="95" y="36"/>
                      <a:pt x="95" y="36"/>
                    </a:cubicBezTo>
                    <a:cubicBezTo>
                      <a:pt x="94" y="36"/>
                      <a:pt x="93" y="36"/>
                      <a:pt x="92" y="36"/>
                    </a:cubicBezTo>
                    <a:cubicBezTo>
                      <a:pt x="91" y="36"/>
                      <a:pt x="90" y="37"/>
                      <a:pt x="90" y="38"/>
                    </a:cubicBezTo>
                    <a:cubicBezTo>
                      <a:pt x="90" y="39"/>
                      <a:pt x="91" y="40"/>
                      <a:pt x="92" y="40"/>
                    </a:cubicBezTo>
                    <a:cubicBezTo>
                      <a:pt x="101" y="40"/>
                      <a:pt x="102" y="46"/>
                      <a:pt x="102" y="58"/>
                    </a:cubicBezTo>
                    <a:cubicBezTo>
                      <a:pt x="102" y="70"/>
                      <a:pt x="101" y="76"/>
                      <a:pt x="92" y="76"/>
                    </a:cubicBezTo>
                    <a:cubicBezTo>
                      <a:pt x="91" y="76"/>
                      <a:pt x="90" y="77"/>
                      <a:pt x="90" y="78"/>
                    </a:cubicBezTo>
                    <a:cubicBezTo>
                      <a:pt x="90" y="79"/>
                      <a:pt x="91" y="80"/>
                      <a:pt x="92" y="80"/>
                    </a:cubicBezTo>
                    <a:cubicBezTo>
                      <a:pt x="101" y="80"/>
                      <a:pt x="102" y="86"/>
                      <a:pt x="102" y="98"/>
                    </a:cubicBezTo>
                    <a:cubicBezTo>
                      <a:pt x="102" y="110"/>
                      <a:pt x="101" y="116"/>
                      <a:pt x="92" y="116"/>
                    </a:cubicBezTo>
                    <a:cubicBezTo>
                      <a:pt x="91" y="116"/>
                      <a:pt x="90" y="117"/>
                      <a:pt x="90" y="118"/>
                    </a:cubicBezTo>
                    <a:cubicBezTo>
                      <a:pt x="90" y="119"/>
                      <a:pt x="91" y="120"/>
                      <a:pt x="92" y="120"/>
                    </a:cubicBezTo>
                    <a:cubicBezTo>
                      <a:pt x="101" y="120"/>
                      <a:pt x="102" y="126"/>
                      <a:pt x="102" y="138"/>
                    </a:cubicBezTo>
                    <a:cubicBezTo>
                      <a:pt x="102" y="150"/>
                      <a:pt x="101" y="156"/>
                      <a:pt x="92" y="156"/>
                    </a:cubicBezTo>
                    <a:cubicBezTo>
                      <a:pt x="91" y="156"/>
                      <a:pt x="90" y="157"/>
                      <a:pt x="90" y="158"/>
                    </a:cubicBezTo>
                    <a:cubicBezTo>
                      <a:pt x="90" y="159"/>
                      <a:pt x="91" y="160"/>
                      <a:pt x="92" y="160"/>
                    </a:cubicBezTo>
                    <a:cubicBezTo>
                      <a:pt x="92" y="160"/>
                      <a:pt x="92" y="160"/>
                      <a:pt x="93" y="160"/>
                    </a:cubicBezTo>
                    <a:cubicBezTo>
                      <a:pt x="98" y="164"/>
                      <a:pt x="102" y="171"/>
                      <a:pt x="102" y="178"/>
                    </a:cubicBezTo>
                    <a:cubicBezTo>
                      <a:pt x="102" y="190"/>
                      <a:pt x="92" y="200"/>
                      <a:pt x="80" y="200"/>
                    </a:cubicBezTo>
                    <a:cubicBezTo>
                      <a:pt x="76" y="200"/>
                      <a:pt x="73" y="199"/>
                      <a:pt x="70" y="198"/>
                    </a:cubicBezTo>
                    <a:cubicBezTo>
                      <a:pt x="71" y="197"/>
                      <a:pt x="72" y="196"/>
                      <a:pt x="73" y="195"/>
                    </a:cubicBezTo>
                    <a:cubicBezTo>
                      <a:pt x="74" y="194"/>
                      <a:pt x="74" y="193"/>
                      <a:pt x="73" y="192"/>
                    </a:cubicBezTo>
                    <a:cubicBezTo>
                      <a:pt x="72" y="191"/>
                      <a:pt x="71" y="191"/>
                      <a:pt x="70" y="192"/>
                    </a:cubicBezTo>
                    <a:cubicBezTo>
                      <a:pt x="67" y="196"/>
                      <a:pt x="61" y="198"/>
                      <a:pt x="56" y="198"/>
                    </a:cubicBezTo>
                    <a:cubicBezTo>
                      <a:pt x="45" y="198"/>
                      <a:pt x="36" y="189"/>
                      <a:pt x="36" y="178"/>
                    </a:cubicBezTo>
                    <a:cubicBezTo>
                      <a:pt x="36" y="177"/>
                      <a:pt x="35" y="176"/>
                      <a:pt x="34" y="176"/>
                    </a:cubicBezTo>
                    <a:cubicBezTo>
                      <a:pt x="33" y="176"/>
                      <a:pt x="32" y="177"/>
                      <a:pt x="32" y="178"/>
                    </a:cubicBezTo>
                    <a:cubicBezTo>
                      <a:pt x="32" y="179"/>
                      <a:pt x="32" y="179"/>
                      <a:pt x="32" y="180"/>
                    </a:cubicBezTo>
                    <a:cubicBezTo>
                      <a:pt x="32" y="180"/>
                      <a:pt x="32" y="180"/>
                      <a:pt x="32" y="180"/>
                    </a:cubicBezTo>
                    <a:cubicBezTo>
                      <a:pt x="22" y="180"/>
                      <a:pt x="14" y="172"/>
                      <a:pt x="14" y="162"/>
                    </a:cubicBezTo>
                    <a:cubicBezTo>
                      <a:pt x="14" y="155"/>
                      <a:pt x="18" y="149"/>
                      <a:pt x="25" y="146"/>
                    </a:cubicBezTo>
                    <a:cubicBezTo>
                      <a:pt x="26" y="145"/>
                      <a:pt x="26" y="144"/>
                      <a:pt x="26" y="143"/>
                    </a:cubicBezTo>
                    <a:cubicBezTo>
                      <a:pt x="25" y="142"/>
                      <a:pt x="24" y="142"/>
                      <a:pt x="23" y="142"/>
                    </a:cubicBezTo>
                    <a:cubicBezTo>
                      <a:pt x="20" y="143"/>
                      <a:pt x="17" y="146"/>
                      <a:pt x="15"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502">
                <a:extLst>
                  <a:ext uri="{FF2B5EF4-FFF2-40B4-BE49-F238E27FC236}">
                    <a16:creationId xmlns:a16="http://schemas.microsoft.com/office/drawing/2014/main" id="{64C709EF-02CD-4205-99A1-B45CFEF26B26}"/>
                  </a:ext>
                </a:extLst>
              </p:cNvPr>
              <p:cNvSpPr>
                <a:spLocks/>
              </p:cNvSpPr>
              <p:nvPr/>
            </p:nvSpPr>
            <p:spPr bwMode="auto">
              <a:xfrm>
                <a:off x="6369112" y="2751664"/>
                <a:ext cx="78038" cy="78038"/>
              </a:xfrm>
              <a:custGeom>
                <a:avLst/>
                <a:gdLst>
                  <a:gd name="T0" fmla="*/ 2 w 28"/>
                  <a:gd name="T1" fmla="*/ 0 h 27"/>
                  <a:gd name="T2" fmla="*/ 13 w 28"/>
                  <a:gd name="T3" fmla="*/ 8 h 27"/>
                  <a:gd name="T4" fmla="*/ 17 w 28"/>
                  <a:gd name="T5" fmla="*/ 5 h 27"/>
                  <a:gd name="T6" fmla="*/ 26 w 28"/>
                  <a:gd name="T7" fmla="*/ 5 h 27"/>
                  <a:gd name="T8" fmla="*/ 27 w 28"/>
                  <a:gd name="T9" fmla="*/ 7 h 27"/>
                  <a:gd name="T10" fmla="*/ 25 w 28"/>
                  <a:gd name="T11" fmla="*/ 8 h 27"/>
                  <a:gd name="T12" fmla="*/ 19 w 28"/>
                  <a:gd name="T13" fmla="*/ 9 h 27"/>
                  <a:gd name="T14" fmla="*/ 14 w 28"/>
                  <a:gd name="T15" fmla="*/ 13 h 27"/>
                  <a:gd name="T16" fmla="*/ 19 w 28"/>
                  <a:gd name="T17" fmla="*/ 24 h 27"/>
                  <a:gd name="T18" fmla="*/ 20 w 28"/>
                  <a:gd name="T19" fmla="*/ 26 h 27"/>
                  <a:gd name="T20" fmla="*/ 19 w 28"/>
                  <a:gd name="T21" fmla="*/ 27 h 27"/>
                  <a:gd name="T22" fmla="*/ 18 w 28"/>
                  <a:gd name="T23" fmla="*/ 27 h 27"/>
                  <a:gd name="T24" fmla="*/ 10 w 28"/>
                  <a:gd name="T25" fmla="*/ 13 h 27"/>
                  <a:gd name="T26" fmla="*/ 10 w 28"/>
                  <a:gd name="T27" fmla="*/ 12 h 27"/>
                  <a:gd name="T28" fmla="*/ 2 w 28"/>
                  <a:gd name="T29" fmla="*/ 4 h 27"/>
                  <a:gd name="T30" fmla="*/ 0 w 28"/>
                  <a:gd name="T31" fmla="*/ 2 h 27"/>
                  <a:gd name="T32" fmla="*/ 2 w 28"/>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2" y="0"/>
                    </a:moveTo>
                    <a:cubicBezTo>
                      <a:pt x="7" y="0"/>
                      <a:pt x="12" y="3"/>
                      <a:pt x="13" y="8"/>
                    </a:cubicBezTo>
                    <a:cubicBezTo>
                      <a:pt x="14" y="7"/>
                      <a:pt x="16" y="6"/>
                      <a:pt x="17" y="5"/>
                    </a:cubicBezTo>
                    <a:cubicBezTo>
                      <a:pt x="20" y="4"/>
                      <a:pt x="23" y="4"/>
                      <a:pt x="26" y="5"/>
                    </a:cubicBezTo>
                    <a:cubicBezTo>
                      <a:pt x="27" y="5"/>
                      <a:pt x="28" y="6"/>
                      <a:pt x="27" y="7"/>
                    </a:cubicBezTo>
                    <a:cubicBezTo>
                      <a:pt x="27" y="8"/>
                      <a:pt x="26" y="9"/>
                      <a:pt x="25" y="8"/>
                    </a:cubicBezTo>
                    <a:cubicBezTo>
                      <a:pt x="23" y="8"/>
                      <a:pt x="21" y="8"/>
                      <a:pt x="19" y="9"/>
                    </a:cubicBezTo>
                    <a:cubicBezTo>
                      <a:pt x="17" y="10"/>
                      <a:pt x="15" y="11"/>
                      <a:pt x="14" y="13"/>
                    </a:cubicBezTo>
                    <a:cubicBezTo>
                      <a:pt x="13" y="17"/>
                      <a:pt x="15" y="22"/>
                      <a:pt x="19" y="24"/>
                    </a:cubicBezTo>
                    <a:cubicBezTo>
                      <a:pt x="20" y="24"/>
                      <a:pt x="21" y="25"/>
                      <a:pt x="20" y="26"/>
                    </a:cubicBezTo>
                    <a:cubicBezTo>
                      <a:pt x="20" y="27"/>
                      <a:pt x="19" y="27"/>
                      <a:pt x="19" y="27"/>
                    </a:cubicBezTo>
                    <a:cubicBezTo>
                      <a:pt x="18" y="27"/>
                      <a:pt x="18" y="27"/>
                      <a:pt x="18" y="27"/>
                    </a:cubicBezTo>
                    <a:cubicBezTo>
                      <a:pt x="12" y="25"/>
                      <a:pt x="9" y="19"/>
                      <a:pt x="10" y="13"/>
                    </a:cubicBezTo>
                    <a:cubicBezTo>
                      <a:pt x="10" y="13"/>
                      <a:pt x="10" y="12"/>
                      <a:pt x="10" y="12"/>
                    </a:cubicBezTo>
                    <a:cubicBezTo>
                      <a:pt x="10" y="8"/>
                      <a:pt x="6" y="4"/>
                      <a:pt x="2" y="4"/>
                    </a:cubicBezTo>
                    <a:cubicBezTo>
                      <a:pt x="1" y="4"/>
                      <a:pt x="0"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503">
                <a:extLst>
                  <a:ext uri="{FF2B5EF4-FFF2-40B4-BE49-F238E27FC236}">
                    <a16:creationId xmlns:a16="http://schemas.microsoft.com/office/drawing/2014/main" id="{26D8B729-7D3B-42F7-880D-0BC6F57E73C0}"/>
                  </a:ext>
                </a:extLst>
              </p:cNvPr>
              <p:cNvSpPr>
                <a:spLocks/>
              </p:cNvSpPr>
              <p:nvPr/>
            </p:nvSpPr>
            <p:spPr bwMode="auto">
              <a:xfrm>
                <a:off x="6431538" y="2642423"/>
                <a:ext cx="78038" cy="93639"/>
              </a:xfrm>
              <a:custGeom>
                <a:avLst/>
                <a:gdLst>
                  <a:gd name="T0" fmla="*/ 1 w 26"/>
                  <a:gd name="T1" fmla="*/ 15 h 37"/>
                  <a:gd name="T2" fmla="*/ 4 w 26"/>
                  <a:gd name="T3" fmla="*/ 15 h 37"/>
                  <a:gd name="T4" fmla="*/ 12 w 26"/>
                  <a:gd name="T5" fmla="*/ 19 h 37"/>
                  <a:gd name="T6" fmla="*/ 22 w 26"/>
                  <a:gd name="T7" fmla="*/ 9 h 37"/>
                  <a:gd name="T8" fmla="*/ 20 w 26"/>
                  <a:gd name="T9" fmla="*/ 3 h 37"/>
                  <a:gd name="T10" fmla="*/ 20 w 26"/>
                  <a:gd name="T11" fmla="*/ 0 h 37"/>
                  <a:gd name="T12" fmla="*/ 23 w 26"/>
                  <a:gd name="T13" fmla="*/ 1 h 37"/>
                  <a:gd name="T14" fmla="*/ 26 w 26"/>
                  <a:gd name="T15" fmla="*/ 9 h 37"/>
                  <a:gd name="T16" fmla="*/ 22 w 26"/>
                  <a:gd name="T17" fmla="*/ 19 h 37"/>
                  <a:gd name="T18" fmla="*/ 21 w 26"/>
                  <a:gd name="T19" fmla="*/ 20 h 37"/>
                  <a:gd name="T20" fmla="*/ 18 w 26"/>
                  <a:gd name="T21" fmla="*/ 27 h 37"/>
                  <a:gd name="T22" fmla="*/ 21 w 26"/>
                  <a:gd name="T23" fmla="*/ 34 h 37"/>
                  <a:gd name="T24" fmla="*/ 21 w 26"/>
                  <a:gd name="T25" fmla="*/ 37 h 37"/>
                  <a:gd name="T26" fmla="*/ 20 w 26"/>
                  <a:gd name="T27" fmla="*/ 37 h 37"/>
                  <a:gd name="T28" fmla="*/ 18 w 26"/>
                  <a:gd name="T29" fmla="*/ 37 h 37"/>
                  <a:gd name="T30" fmla="*/ 14 w 26"/>
                  <a:gd name="T31" fmla="*/ 27 h 37"/>
                  <a:gd name="T32" fmla="*/ 15 w 26"/>
                  <a:gd name="T33" fmla="*/ 23 h 37"/>
                  <a:gd name="T34" fmla="*/ 12 w 26"/>
                  <a:gd name="T35" fmla="*/ 23 h 37"/>
                  <a:gd name="T36" fmla="*/ 1 w 26"/>
                  <a:gd name="T37" fmla="*/ 18 h 37"/>
                  <a:gd name="T38" fmla="*/ 1 w 26"/>
                  <a:gd name="T3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 y="15"/>
                    </a:moveTo>
                    <a:cubicBezTo>
                      <a:pt x="2" y="14"/>
                      <a:pt x="4" y="14"/>
                      <a:pt x="4" y="15"/>
                    </a:cubicBezTo>
                    <a:cubicBezTo>
                      <a:pt x="6" y="18"/>
                      <a:pt x="9" y="19"/>
                      <a:pt x="12" y="19"/>
                    </a:cubicBezTo>
                    <a:cubicBezTo>
                      <a:pt x="18" y="19"/>
                      <a:pt x="22" y="15"/>
                      <a:pt x="22" y="9"/>
                    </a:cubicBezTo>
                    <a:cubicBezTo>
                      <a:pt x="22" y="7"/>
                      <a:pt x="21" y="5"/>
                      <a:pt x="20" y="3"/>
                    </a:cubicBezTo>
                    <a:cubicBezTo>
                      <a:pt x="19" y="2"/>
                      <a:pt x="20" y="1"/>
                      <a:pt x="20" y="0"/>
                    </a:cubicBezTo>
                    <a:cubicBezTo>
                      <a:pt x="21" y="0"/>
                      <a:pt x="23" y="0"/>
                      <a:pt x="23" y="1"/>
                    </a:cubicBezTo>
                    <a:cubicBezTo>
                      <a:pt x="25" y="3"/>
                      <a:pt x="26" y="6"/>
                      <a:pt x="26" y="9"/>
                    </a:cubicBezTo>
                    <a:cubicBezTo>
                      <a:pt x="26" y="13"/>
                      <a:pt x="24" y="17"/>
                      <a:pt x="22" y="19"/>
                    </a:cubicBezTo>
                    <a:cubicBezTo>
                      <a:pt x="22" y="19"/>
                      <a:pt x="21" y="19"/>
                      <a:pt x="21" y="20"/>
                    </a:cubicBezTo>
                    <a:cubicBezTo>
                      <a:pt x="19" y="21"/>
                      <a:pt x="18" y="24"/>
                      <a:pt x="18" y="27"/>
                    </a:cubicBezTo>
                    <a:cubicBezTo>
                      <a:pt x="18" y="30"/>
                      <a:pt x="19" y="32"/>
                      <a:pt x="21" y="34"/>
                    </a:cubicBezTo>
                    <a:cubicBezTo>
                      <a:pt x="22" y="35"/>
                      <a:pt x="22" y="36"/>
                      <a:pt x="21" y="37"/>
                    </a:cubicBezTo>
                    <a:cubicBezTo>
                      <a:pt x="21" y="37"/>
                      <a:pt x="20" y="37"/>
                      <a:pt x="20" y="37"/>
                    </a:cubicBezTo>
                    <a:cubicBezTo>
                      <a:pt x="19" y="37"/>
                      <a:pt x="18" y="37"/>
                      <a:pt x="18" y="37"/>
                    </a:cubicBezTo>
                    <a:cubicBezTo>
                      <a:pt x="15" y="34"/>
                      <a:pt x="14" y="31"/>
                      <a:pt x="14" y="27"/>
                    </a:cubicBezTo>
                    <a:cubicBezTo>
                      <a:pt x="14" y="26"/>
                      <a:pt x="14" y="24"/>
                      <a:pt x="15" y="23"/>
                    </a:cubicBezTo>
                    <a:cubicBezTo>
                      <a:pt x="14" y="23"/>
                      <a:pt x="13" y="23"/>
                      <a:pt x="12" y="23"/>
                    </a:cubicBezTo>
                    <a:cubicBezTo>
                      <a:pt x="8" y="23"/>
                      <a:pt x="4" y="21"/>
                      <a:pt x="1" y="18"/>
                    </a:cubicBezTo>
                    <a:cubicBezTo>
                      <a:pt x="0" y="17"/>
                      <a:pt x="1" y="16"/>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Freeform 504">
                <a:extLst>
                  <a:ext uri="{FF2B5EF4-FFF2-40B4-BE49-F238E27FC236}">
                    <a16:creationId xmlns:a16="http://schemas.microsoft.com/office/drawing/2014/main" id="{17251CD8-2EBA-4944-87D4-75A4A2ED996D}"/>
                  </a:ext>
                </a:extLst>
              </p:cNvPr>
              <p:cNvSpPr>
                <a:spLocks/>
              </p:cNvSpPr>
              <p:nvPr/>
            </p:nvSpPr>
            <p:spPr bwMode="auto">
              <a:xfrm>
                <a:off x="6634418" y="2860915"/>
                <a:ext cx="93639" cy="93639"/>
              </a:xfrm>
              <a:custGeom>
                <a:avLst/>
                <a:gdLst>
                  <a:gd name="T0" fmla="*/ 30 w 32"/>
                  <a:gd name="T1" fmla="*/ 0 h 32"/>
                  <a:gd name="T2" fmla="*/ 15 w 32"/>
                  <a:gd name="T3" fmla="*/ 8 h 32"/>
                  <a:gd name="T4" fmla="*/ 14 w 32"/>
                  <a:gd name="T5" fmla="*/ 9 h 32"/>
                  <a:gd name="T6" fmla="*/ 9 w 32"/>
                  <a:gd name="T7" fmla="*/ 3 h 32"/>
                  <a:gd name="T8" fmla="*/ 2 w 32"/>
                  <a:gd name="T9" fmla="*/ 1 h 32"/>
                  <a:gd name="T10" fmla="*/ 0 w 32"/>
                  <a:gd name="T11" fmla="*/ 2 h 32"/>
                  <a:gd name="T12" fmla="*/ 2 w 32"/>
                  <a:gd name="T13" fmla="*/ 5 h 32"/>
                  <a:gd name="T14" fmla="*/ 7 w 32"/>
                  <a:gd name="T15" fmla="*/ 6 h 32"/>
                  <a:gd name="T16" fmla="*/ 11 w 32"/>
                  <a:gd name="T17" fmla="*/ 22 h 32"/>
                  <a:gd name="T18" fmla="*/ 3 w 32"/>
                  <a:gd name="T19" fmla="*/ 28 h 32"/>
                  <a:gd name="T20" fmla="*/ 2 w 32"/>
                  <a:gd name="T21" fmla="*/ 31 h 32"/>
                  <a:gd name="T22" fmla="*/ 4 w 32"/>
                  <a:gd name="T23" fmla="*/ 32 h 32"/>
                  <a:gd name="T24" fmla="*/ 15 w 32"/>
                  <a:gd name="T25" fmla="*/ 24 h 32"/>
                  <a:gd name="T26" fmla="*/ 16 w 32"/>
                  <a:gd name="T27" fmla="*/ 15 h 32"/>
                  <a:gd name="T28" fmla="*/ 17 w 32"/>
                  <a:gd name="T29" fmla="*/ 14 h 32"/>
                  <a:gd name="T30" fmla="*/ 18 w 32"/>
                  <a:gd name="T31" fmla="*/ 10 h 32"/>
                  <a:gd name="T32" fmla="*/ 30 w 32"/>
                  <a:gd name="T33" fmla="*/ 4 h 32"/>
                  <a:gd name="T34" fmla="*/ 32 w 32"/>
                  <a:gd name="T35" fmla="*/ 3 h 32"/>
                  <a:gd name="T36" fmla="*/ 32 w 32"/>
                  <a:gd name="T37" fmla="*/ 3 h 32"/>
                  <a:gd name="T38" fmla="*/ 30 w 32"/>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30" y="0"/>
                    </a:moveTo>
                    <a:cubicBezTo>
                      <a:pt x="24" y="0"/>
                      <a:pt x="18" y="3"/>
                      <a:pt x="15" y="8"/>
                    </a:cubicBezTo>
                    <a:cubicBezTo>
                      <a:pt x="14" y="8"/>
                      <a:pt x="14" y="8"/>
                      <a:pt x="14" y="9"/>
                    </a:cubicBezTo>
                    <a:cubicBezTo>
                      <a:pt x="13" y="6"/>
                      <a:pt x="11" y="4"/>
                      <a:pt x="9" y="3"/>
                    </a:cubicBezTo>
                    <a:cubicBezTo>
                      <a:pt x="7" y="2"/>
                      <a:pt x="5" y="1"/>
                      <a:pt x="2" y="1"/>
                    </a:cubicBezTo>
                    <a:cubicBezTo>
                      <a:pt x="1" y="0"/>
                      <a:pt x="0" y="1"/>
                      <a:pt x="0" y="2"/>
                    </a:cubicBezTo>
                    <a:cubicBezTo>
                      <a:pt x="0" y="3"/>
                      <a:pt x="1" y="4"/>
                      <a:pt x="2" y="5"/>
                    </a:cubicBezTo>
                    <a:cubicBezTo>
                      <a:pt x="4" y="5"/>
                      <a:pt x="5" y="5"/>
                      <a:pt x="7" y="6"/>
                    </a:cubicBezTo>
                    <a:cubicBezTo>
                      <a:pt x="12" y="9"/>
                      <a:pt x="14" y="17"/>
                      <a:pt x="11" y="22"/>
                    </a:cubicBezTo>
                    <a:cubicBezTo>
                      <a:pt x="9" y="25"/>
                      <a:pt x="7" y="27"/>
                      <a:pt x="3" y="28"/>
                    </a:cubicBezTo>
                    <a:cubicBezTo>
                      <a:pt x="2" y="28"/>
                      <a:pt x="2" y="30"/>
                      <a:pt x="2" y="31"/>
                    </a:cubicBezTo>
                    <a:cubicBezTo>
                      <a:pt x="2" y="32"/>
                      <a:pt x="3" y="32"/>
                      <a:pt x="4" y="32"/>
                    </a:cubicBezTo>
                    <a:cubicBezTo>
                      <a:pt x="9" y="31"/>
                      <a:pt x="12" y="28"/>
                      <a:pt x="15" y="24"/>
                    </a:cubicBezTo>
                    <a:cubicBezTo>
                      <a:pt x="16" y="21"/>
                      <a:pt x="17" y="18"/>
                      <a:pt x="16" y="15"/>
                    </a:cubicBezTo>
                    <a:cubicBezTo>
                      <a:pt x="16" y="14"/>
                      <a:pt x="17" y="14"/>
                      <a:pt x="17" y="14"/>
                    </a:cubicBezTo>
                    <a:cubicBezTo>
                      <a:pt x="17" y="13"/>
                      <a:pt x="17" y="12"/>
                      <a:pt x="18" y="10"/>
                    </a:cubicBezTo>
                    <a:cubicBezTo>
                      <a:pt x="20" y="6"/>
                      <a:pt x="25" y="4"/>
                      <a:pt x="30" y="4"/>
                    </a:cubicBezTo>
                    <a:cubicBezTo>
                      <a:pt x="31" y="4"/>
                      <a:pt x="31" y="4"/>
                      <a:pt x="32" y="3"/>
                    </a:cubicBezTo>
                    <a:cubicBezTo>
                      <a:pt x="32" y="3"/>
                      <a:pt x="32" y="3"/>
                      <a:pt x="32" y="3"/>
                    </a:cubicBezTo>
                    <a:cubicBezTo>
                      <a:pt x="32" y="2"/>
                      <a:pt x="31" y="1"/>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505">
                <a:extLst>
                  <a:ext uri="{FF2B5EF4-FFF2-40B4-BE49-F238E27FC236}">
                    <a16:creationId xmlns:a16="http://schemas.microsoft.com/office/drawing/2014/main" id="{AC674EB0-9778-41D0-9339-84F61B139D2C}"/>
                  </a:ext>
                </a:extLst>
              </p:cNvPr>
              <p:cNvSpPr>
                <a:spLocks/>
              </p:cNvSpPr>
              <p:nvPr/>
            </p:nvSpPr>
            <p:spPr bwMode="auto">
              <a:xfrm>
                <a:off x="6681243" y="2938943"/>
                <a:ext cx="109251" cy="93639"/>
              </a:xfrm>
              <a:custGeom>
                <a:avLst/>
                <a:gdLst>
                  <a:gd name="T0" fmla="*/ 41 w 41"/>
                  <a:gd name="T1" fmla="*/ 26 h 29"/>
                  <a:gd name="T2" fmla="*/ 26 w 41"/>
                  <a:gd name="T3" fmla="*/ 16 h 29"/>
                  <a:gd name="T4" fmla="*/ 26 w 41"/>
                  <a:gd name="T5" fmla="*/ 16 h 29"/>
                  <a:gd name="T6" fmla="*/ 28 w 41"/>
                  <a:gd name="T7" fmla="*/ 8 h 29"/>
                  <a:gd name="T8" fmla="*/ 27 w 41"/>
                  <a:gd name="T9" fmla="*/ 2 h 29"/>
                  <a:gd name="T10" fmla="*/ 24 w 41"/>
                  <a:gd name="T11" fmla="*/ 1 h 29"/>
                  <a:gd name="T12" fmla="*/ 23 w 41"/>
                  <a:gd name="T13" fmla="*/ 3 h 29"/>
                  <a:gd name="T14" fmla="*/ 24 w 41"/>
                  <a:gd name="T15" fmla="*/ 8 h 29"/>
                  <a:gd name="T16" fmla="*/ 12 w 41"/>
                  <a:gd name="T17" fmla="*/ 20 h 29"/>
                  <a:gd name="T18" fmla="*/ 3 w 41"/>
                  <a:gd name="T19" fmla="*/ 16 h 29"/>
                  <a:gd name="T20" fmla="*/ 0 w 41"/>
                  <a:gd name="T21" fmla="*/ 16 h 29"/>
                  <a:gd name="T22" fmla="*/ 0 w 41"/>
                  <a:gd name="T23" fmla="*/ 19 h 29"/>
                  <a:gd name="T24" fmla="*/ 12 w 41"/>
                  <a:gd name="T25" fmla="*/ 24 h 29"/>
                  <a:gd name="T26" fmla="*/ 22 w 41"/>
                  <a:gd name="T27" fmla="*/ 21 h 29"/>
                  <a:gd name="T28" fmla="*/ 22 w 41"/>
                  <a:gd name="T29" fmla="*/ 21 h 29"/>
                  <a:gd name="T30" fmla="*/ 26 w 41"/>
                  <a:gd name="T31" fmla="*/ 20 h 29"/>
                  <a:gd name="T32" fmla="*/ 37 w 41"/>
                  <a:gd name="T33" fmla="*/ 27 h 29"/>
                  <a:gd name="T34" fmla="*/ 39 w 41"/>
                  <a:gd name="T35" fmla="*/ 29 h 29"/>
                  <a:gd name="T36" fmla="*/ 40 w 41"/>
                  <a:gd name="T37" fmla="*/ 28 h 29"/>
                  <a:gd name="T38" fmla="*/ 41 w 41"/>
                  <a:gd name="T3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9">
                    <a:moveTo>
                      <a:pt x="41" y="26"/>
                    </a:moveTo>
                    <a:cubicBezTo>
                      <a:pt x="38" y="20"/>
                      <a:pt x="32" y="16"/>
                      <a:pt x="26" y="16"/>
                    </a:cubicBezTo>
                    <a:cubicBezTo>
                      <a:pt x="26" y="16"/>
                      <a:pt x="26" y="16"/>
                      <a:pt x="26" y="16"/>
                    </a:cubicBezTo>
                    <a:cubicBezTo>
                      <a:pt x="27" y="14"/>
                      <a:pt x="28" y="11"/>
                      <a:pt x="28" y="8"/>
                    </a:cubicBezTo>
                    <a:cubicBezTo>
                      <a:pt x="28" y="6"/>
                      <a:pt x="28" y="4"/>
                      <a:pt x="27" y="2"/>
                    </a:cubicBezTo>
                    <a:cubicBezTo>
                      <a:pt x="26" y="1"/>
                      <a:pt x="25" y="0"/>
                      <a:pt x="24" y="1"/>
                    </a:cubicBezTo>
                    <a:cubicBezTo>
                      <a:pt x="23" y="1"/>
                      <a:pt x="23" y="2"/>
                      <a:pt x="23" y="3"/>
                    </a:cubicBezTo>
                    <a:cubicBezTo>
                      <a:pt x="24" y="5"/>
                      <a:pt x="24" y="6"/>
                      <a:pt x="24" y="8"/>
                    </a:cubicBezTo>
                    <a:cubicBezTo>
                      <a:pt x="24" y="15"/>
                      <a:pt x="19" y="20"/>
                      <a:pt x="12" y="20"/>
                    </a:cubicBezTo>
                    <a:cubicBezTo>
                      <a:pt x="9" y="20"/>
                      <a:pt x="6" y="19"/>
                      <a:pt x="3" y="16"/>
                    </a:cubicBezTo>
                    <a:cubicBezTo>
                      <a:pt x="3" y="15"/>
                      <a:pt x="1" y="15"/>
                      <a:pt x="0" y="16"/>
                    </a:cubicBezTo>
                    <a:cubicBezTo>
                      <a:pt x="0" y="17"/>
                      <a:pt x="0" y="18"/>
                      <a:pt x="0" y="19"/>
                    </a:cubicBezTo>
                    <a:cubicBezTo>
                      <a:pt x="3" y="22"/>
                      <a:pt x="8" y="24"/>
                      <a:pt x="12" y="24"/>
                    </a:cubicBezTo>
                    <a:cubicBezTo>
                      <a:pt x="16" y="24"/>
                      <a:pt x="19" y="23"/>
                      <a:pt x="22" y="21"/>
                    </a:cubicBezTo>
                    <a:cubicBezTo>
                      <a:pt x="22" y="21"/>
                      <a:pt x="22" y="21"/>
                      <a:pt x="22" y="21"/>
                    </a:cubicBezTo>
                    <a:cubicBezTo>
                      <a:pt x="23" y="20"/>
                      <a:pt x="25" y="20"/>
                      <a:pt x="26" y="20"/>
                    </a:cubicBezTo>
                    <a:cubicBezTo>
                      <a:pt x="31" y="20"/>
                      <a:pt x="35" y="23"/>
                      <a:pt x="37" y="27"/>
                    </a:cubicBezTo>
                    <a:cubicBezTo>
                      <a:pt x="37" y="28"/>
                      <a:pt x="38" y="29"/>
                      <a:pt x="39" y="29"/>
                    </a:cubicBezTo>
                    <a:cubicBezTo>
                      <a:pt x="39" y="29"/>
                      <a:pt x="39" y="29"/>
                      <a:pt x="40" y="28"/>
                    </a:cubicBezTo>
                    <a:cubicBezTo>
                      <a:pt x="41" y="28"/>
                      <a:pt x="41" y="27"/>
                      <a:pt x="4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506">
                <a:extLst>
                  <a:ext uri="{FF2B5EF4-FFF2-40B4-BE49-F238E27FC236}">
                    <a16:creationId xmlns:a16="http://schemas.microsoft.com/office/drawing/2014/main" id="{CB9798A1-6E9D-463B-893E-666FA6A108AF}"/>
                  </a:ext>
                </a:extLst>
              </p:cNvPr>
              <p:cNvSpPr>
                <a:spLocks/>
              </p:cNvSpPr>
              <p:nvPr/>
            </p:nvSpPr>
            <p:spPr bwMode="auto">
              <a:xfrm>
                <a:off x="6634418" y="3032582"/>
                <a:ext cx="93639" cy="62426"/>
              </a:xfrm>
              <a:custGeom>
                <a:avLst/>
                <a:gdLst>
                  <a:gd name="T0" fmla="*/ 16 w 31"/>
                  <a:gd name="T1" fmla="*/ 24 h 24"/>
                  <a:gd name="T2" fmla="*/ 10 w 31"/>
                  <a:gd name="T3" fmla="*/ 23 h 24"/>
                  <a:gd name="T4" fmla="*/ 1 w 31"/>
                  <a:gd name="T5" fmla="*/ 14 h 24"/>
                  <a:gd name="T6" fmla="*/ 1 w 31"/>
                  <a:gd name="T7" fmla="*/ 2 h 24"/>
                  <a:gd name="T8" fmla="*/ 4 w 31"/>
                  <a:gd name="T9" fmla="*/ 1 h 24"/>
                  <a:gd name="T10" fmla="*/ 5 w 31"/>
                  <a:gd name="T11" fmla="*/ 3 h 24"/>
                  <a:gd name="T12" fmla="*/ 5 w 31"/>
                  <a:gd name="T13" fmla="*/ 12 h 24"/>
                  <a:gd name="T14" fmla="*/ 11 w 31"/>
                  <a:gd name="T15" fmla="*/ 19 h 24"/>
                  <a:gd name="T16" fmla="*/ 20 w 31"/>
                  <a:gd name="T17" fmla="*/ 19 h 24"/>
                  <a:gd name="T18" fmla="*/ 27 w 31"/>
                  <a:gd name="T19" fmla="*/ 13 h 24"/>
                  <a:gd name="T20" fmla="*/ 30 w 31"/>
                  <a:gd name="T21" fmla="*/ 12 h 24"/>
                  <a:gd name="T22" fmla="*/ 31 w 31"/>
                  <a:gd name="T23" fmla="*/ 14 h 24"/>
                  <a:gd name="T24" fmla="*/ 22 w 31"/>
                  <a:gd name="T25" fmla="*/ 23 h 24"/>
                  <a:gd name="T26" fmla="*/ 16 w 31"/>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16" y="24"/>
                    </a:moveTo>
                    <a:cubicBezTo>
                      <a:pt x="14" y="24"/>
                      <a:pt x="12" y="24"/>
                      <a:pt x="10" y="23"/>
                    </a:cubicBezTo>
                    <a:cubicBezTo>
                      <a:pt x="6" y="21"/>
                      <a:pt x="3" y="18"/>
                      <a:pt x="1" y="14"/>
                    </a:cubicBezTo>
                    <a:cubicBezTo>
                      <a:pt x="0" y="10"/>
                      <a:pt x="0" y="5"/>
                      <a:pt x="1" y="2"/>
                    </a:cubicBezTo>
                    <a:cubicBezTo>
                      <a:pt x="2" y="1"/>
                      <a:pt x="3" y="0"/>
                      <a:pt x="4" y="1"/>
                    </a:cubicBezTo>
                    <a:cubicBezTo>
                      <a:pt x="5" y="1"/>
                      <a:pt x="5" y="2"/>
                      <a:pt x="5" y="3"/>
                    </a:cubicBezTo>
                    <a:cubicBezTo>
                      <a:pt x="4" y="6"/>
                      <a:pt x="4" y="9"/>
                      <a:pt x="5" y="12"/>
                    </a:cubicBezTo>
                    <a:cubicBezTo>
                      <a:pt x="6" y="15"/>
                      <a:pt x="8" y="18"/>
                      <a:pt x="11" y="19"/>
                    </a:cubicBezTo>
                    <a:cubicBezTo>
                      <a:pt x="14" y="20"/>
                      <a:pt x="17" y="20"/>
                      <a:pt x="20" y="19"/>
                    </a:cubicBezTo>
                    <a:cubicBezTo>
                      <a:pt x="23" y="18"/>
                      <a:pt x="26" y="16"/>
                      <a:pt x="27" y="13"/>
                    </a:cubicBezTo>
                    <a:cubicBezTo>
                      <a:pt x="27" y="12"/>
                      <a:pt x="29" y="11"/>
                      <a:pt x="30" y="12"/>
                    </a:cubicBezTo>
                    <a:cubicBezTo>
                      <a:pt x="31" y="12"/>
                      <a:pt x="31" y="13"/>
                      <a:pt x="31" y="14"/>
                    </a:cubicBezTo>
                    <a:cubicBezTo>
                      <a:pt x="29" y="18"/>
                      <a:pt x="26" y="21"/>
                      <a:pt x="22" y="23"/>
                    </a:cubicBezTo>
                    <a:cubicBezTo>
                      <a:pt x="20" y="24"/>
                      <a:pt x="18" y="24"/>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Freeform 507">
                <a:extLst>
                  <a:ext uri="{FF2B5EF4-FFF2-40B4-BE49-F238E27FC236}">
                    <a16:creationId xmlns:a16="http://schemas.microsoft.com/office/drawing/2014/main" id="{6F558E96-B2A9-4F0C-951E-9CA652E9DA68}"/>
                  </a:ext>
                </a:extLst>
              </p:cNvPr>
              <p:cNvSpPr>
                <a:spLocks noEditPoints="1"/>
              </p:cNvSpPr>
              <p:nvPr/>
            </p:nvSpPr>
            <p:spPr bwMode="auto">
              <a:xfrm>
                <a:off x="6571992" y="2579997"/>
                <a:ext cx="296529" cy="577447"/>
              </a:xfrm>
              <a:custGeom>
                <a:avLst/>
                <a:gdLst>
                  <a:gd name="T0" fmla="*/ 95 w 106"/>
                  <a:gd name="T1" fmla="*/ 110 h 204"/>
                  <a:gd name="T2" fmla="*/ 86 w 106"/>
                  <a:gd name="T3" fmla="*/ 75 h 204"/>
                  <a:gd name="T4" fmla="*/ 73 w 106"/>
                  <a:gd name="T5" fmla="*/ 39 h 204"/>
                  <a:gd name="T6" fmla="*/ 72 w 106"/>
                  <a:gd name="T7" fmla="*/ 38 h 204"/>
                  <a:gd name="T8" fmla="*/ 43 w 106"/>
                  <a:gd name="T9" fmla="*/ 17 h 204"/>
                  <a:gd name="T10" fmla="*/ 0 w 106"/>
                  <a:gd name="T11" fmla="*/ 22 h 204"/>
                  <a:gd name="T12" fmla="*/ 0 w 106"/>
                  <a:gd name="T13" fmla="*/ 58 h 204"/>
                  <a:gd name="T14" fmla="*/ 0 w 106"/>
                  <a:gd name="T15" fmla="*/ 98 h 204"/>
                  <a:gd name="T16" fmla="*/ 0 w 106"/>
                  <a:gd name="T17" fmla="*/ 138 h 204"/>
                  <a:gd name="T18" fmla="*/ 0 w 106"/>
                  <a:gd name="T19" fmla="*/ 178 h 204"/>
                  <a:gd name="T20" fmla="*/ 39 w 106"/>
                  <a:gd name="T21" fmla="*/ 201 h 204"/>
                  <a:gd name="T22" fmla="*/ 73 w 106"/>
                  <a:gd name="T23" fmla="*/ 184 h 204"/>
                  <a:gd name="T24" fmla="*/ 96 w 106"/>
                  <a:gd name="T25" fmla="*/ 162 h 204"/>
                  <a:gd name="T26" fmla="*/ 94 w 106"/>
                  <a:gd name="T27" fmla="*/ 151 h 204"/>
                  <a:gd name="T28" fmla="*/ 83 w 106"/>
                  <a:gd name="T29" fmla="*/ 142 h 204"/>
                  <a:gd name="T30" fmla="*/ 81 w 106"/>
                  <a:gd name="T31" fmla="*/ 146 h 204"/>
                  <a:gd name="T32" fmla="*/ 74 w 106"/>
                  <a:gd name="T33" fmla="*/ 180 h 204"/>
                  <a:gd name="T34" fmla="*/ 74 w 106"/>
                  <a:gd name="T35" fmla="*/ 178 h 204"/>
                  <a:gd name="T36" fmla="*/ 70 w 106"/>
                  <a:gd name="T37" fmla="*/ 178 h 204"/>
                  <a:gd name="T38" fmla="*/ 36 w 106"/>
                  <a:gd name="T39" fmla="*/ 192 h 204"/>
                  <a:gd name="T40" fmla="*/ 33 w 106"/>
                  <a:gd name="T41" fmla="*/ 195 h 204"/>
                  <a:gd name="T42" fmla="*/ 26 w 106"/>
                  <a:gd name="T43" fmla="*/ 200 h 204"/>
                  <a:gd name="T44" fmla="*/ 13 w 106"/>
                  <a:gd name="T45" fmla="*/ 160 h 204"/>
                  <a:gd name="T46" fmla="*/ 16 w 106"/>
                  <a:gd name="T47" fmla="*/ 158 h 204"/>
                  <a:gd name="T48" fmla="*/ 4 w 106"/>
                  <a:gd name="T49" fmla="*/ 138 h 204"/>
                  <a:gd name="T50" fmla="*/ 16 w 106"/>
                  <a:gd name="T51" fmla="*/ 118 h 204"/>
                  <a:gd name="T52" fmla="*/ 4 w 106"/>
                  <a:gd name="T53" fmla="*/ 98 h 204"/>
                  <a:gd name="T54" fmla="*/ 16 w 106"/>
                  <a:gd name="T55" fmla="*/ 78 h 204"/>
                  <a:gd name="T56" fmla="*/ 4 w 106"/>
                  <a:gd name="T57" fmla="*/ 58 h 204"/>
                  <a:gd name="T58" fmla="*/ 16 w 106"/>
                  <a:gd name="T59" fmla="*/ 38 h 204"/>
                  <a:gd name="T60" fmla="*/ 11 w 106"/>
                  <a:gd name="T61" fmla="*/ 36 h 204"/>
                  <a:gd name="T62" fmla="*/ 4 w 106"/>
                  <a:gd name="T63" fmla="*/ 22 h 204"/>
                  <a:gd name="T64" fmla="*/ 40 w 106"/>
                  <a:gd name="T65" fmla="*/ 22 h 204"/>
                  <a:gd name="T66" fmla="*/ 44 w 106"/>
                  <a:gd name="T67" fmla="*/ 22 h 204"/>
                  <a:gd name="T68" fmla="*/ 44 w 106"/>
                  <a:gd name="T69" fmla="*/ 21 h 204"/>
                  <a:gd name="T70" fmla="*/ 68 w 106"/>
                  <a:gd name="T71" fmla="*/ 38 h 204"/>
                  <a:gd name="T72" fmla="*/ 63 w 106"/>
                  <a:gd name="T73" fmla="*/ 53 h 204"/>
                  <a:gd name="T74" fmla="*/ 66 w 106"/>
                  <a:gd name="T75" fmla="*/ 53 h 204"/>
                  <a:gd name="T76" fmla="*/ 72 w 106"/>
                  <a:gd name="T77" fmla="*/ 43 h 204"/>
                  <a:gd name="T78" fmla="*/ 73 w 106"/>
                  <a:gd name="T79" fmla="*/ 81 h 204"/>
                  <a:gd name="T80" fmla="*/ 74 w 106"/>
                  <a:gd name="T81" fmla="*/ 85 h 204"/>
                  <a:gd name="T82" fmla="*/ 84 w 106"/>
                  <a:gd name="T83" fmla="*/ 78 h 204"/>
                  <a:gd name="T84" fmla="*/ 90 w 106"/>
                  <a:gd name="T85" fmla="*/ 108 h 204"/>
                  <a:gd name="T86" fmla="*/ 79 w 106"/>
                  <a:gd name="T87" fmla="*/ 106 h 204"/>
                  <a:gd name="T88" fmla="*/ 79 w 106"/>
                  <a:gd name="T89" fmla="*/ 110 h 204"/>
                  <a:gd name="T90" fmla="*/ 102 w 106"/>
                  <a:gd name="T91" fmla="*/ 130 h 204"/>
                  <a:gd name="T92" fmla="*/ 91 w 106"/>
                  <a:gd name="T93" fmla="*/ 14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204">
                    <a:moveTo>
                      <a:pt x="106" y="130"/>
                    </a:moveTo>
                    <a:cubicBezTo>
                      <a:pt x="106" y="121"/>
                      <a:pt x="101" y="114"/>
                      <a:pt x="95" y="110"/>
                    </a:cubicBezTo>
                    <a:cubicBezTo>
                      <a:pt x="99" y="106"/>
                      <a:pt x="102" y="100"/>
                      <a:pt x="102" y="94"/>
                    </a:cubicBezTo>
                    <a:cubicBezTo>
                      <a:pt x="102" y="84"/>
                      <a:pt x="95" y="77"/>
                      <a:pt x="86" y="75"/>
                    </a:cubicBezTo>
                    <a:cubicBezTo>
                      <a:pt x="89" y="71"/>
                      <a:pt x="90" y="67"/>
                      <a:pt x="90" y="62"/>
                    </a:cubicBezTo>
                    <a:cubicBezTo>
                      <a:pt x="90" y="51"/>
                      <a:pt x="83" y="42"/>
                      <a:pt x="73" y="39"/>
                    </a:cubicBezTo>
                    <a:cubicBezTo>
                      <a:pt x="72" y="39"/>
                      <a:pt x="72" y="39"/>
                      <a:pt x="72" y="39"/>
                    </a:cubicBezTo>
                    <a:cubicBezTo>
                      <a:pt x="72" y="39"/>
                      <a:pt x="72" y="38"/>
                      <a:pt x="72" y="38"/>
                    </a:cubicBezTo>
                    <a:cubicBezTo>
                      <a:pt x="72" y="26"/>
                      <a:pt x="62" y="16"/>
                      <a:pt x="50" y="16"/>
                    </a:cubicBezTo>
                    <a:cubicBezTo>
                      <a:pt x="48" y="16"/>
                      <a:pt x="46" y="16"/>
                      <a:pt x="43" y="17"/>
                    </a:cubicBezTo>
                    <a:cubicBezTo>
                      <a:pt x="41" y="7"/>
                      <a:pt x="32" y="0"/>
                      <a:pt x="22" y="0"/>
                    </a:cubicBezTo>
                    <a:cubicBezTo>
                      <a:pt x="10" y="0"/>
                      <a:pt x="0" y="10"/>
                      <a:pt x="0" y="22"/>
                    </a:cubicBezTo>
                    <a:cubicBezTo>
                      <a:pt x="0" y="28"/>
                      <a:pt x="2" y="34"/>
                      <a:pt x="7" y="38"/>
                    </a:cubicBezTo>
                    <a:cubicBezTo>
                      <a:pt x="0" y="42"/>
                      <a:pt x="0" y="51"/>
                      <a:pt x="0" y="58"/>
                    </a:cubicBezTo>
                    <a:cubicBezTo>
                      <a:pt x="0" y="65"/>
                      <a:pt x="0" y="74"/>
                      <a:pt x="6" y="78"/>
                    </a:cubicBezTo>
                    <a:cubicBezTo>
                      <a:pt x="0" y="82"/>
                      <a:pt x="0" y="91"/>
                      <a:pt x="0" y="98"/>
                    </a:cubicBezTo>
                    <a:cubicBezTo>
                      <a:pt x="0" y="105"/>
                      <a:pt x="0" y="114"/>
                      <a:pt x="6" y="118"/>
                    </a:cubicBezTo>
                    <a:cubicBezTo>
                      <a:pt x="0" y="122"/>
                      <a:pt x="0" y="131"/>
                      <a:pt x="0" y="138"/>
                    </a:cubicBezTo>
                    <a:cubicBezTo>
                      <a:pt x="0" y="145"/>
                      <a:pt x="0" y="156"/>
                      <a:pt x="8" y="159"/>
                    </a:cubicBezTo>
                    <a:cubicBezTo>
                      <a:pt x="3" y="164"/>
                      <a:pt x="0" y="171"/>
                      <a:pt x="0" y="178"/>
                    </a:cubicBezTo>
                    <a:cubicBezTo>
                      <a:pt x="0" y="192"/>
                      <a:pt x="12" y="204"/>
                      <a:pt x="26" y="204"/>
                    </a:cubicBezTo>
                    <a:cubicBezTo>
                      <a:pt x="31" y="204"/>
                      <a:pt x="35" y="203"/>
                      <a:pt x="39" y="201"/>
                    </a:cubicBezTo>
                    <a:cubicBezTo>
                      <a:pt x="39" y="200"/>
                      <a:pt x="46" y="202"/>
                      <a:pt x="50" y="202"/>
                    </a:cubicBezTo>
                    <a:cubicBezTo>
                      <a:pt x="61" y="202"/>
                      <a:pt x="71" y="194"/>
                      <a:pt x="73" y="184"/>
                    </a:cubicBezTo>
                    <a:cubicBezTo>
                      <a:pt x="73" y="184"/>
                      <a:pt x="74" y="184"/>
                      <a:pt x="74" y="184"/>
                    </a:cubicBezTo>
                    <a:cubicBezTo>
                      <a:pt x="86" y="184"/>
                      <a:pt x="96" y="174"/>
                      <a:pt x="96" y="162"/>
                    </a:cubicBezTo>
                    <a:cubicBezTo>
                      <a:pt x="96" y="158"/>
                      <a:pt x="95" y="154"/>
                      <a:pt x="93" y="151"/>
                    </a:cubicBezTo>
                    <a:cubicBezTo>
                      <a:pt x="93" y="151"/>
                      <a:pt x="93" y="151"/>
                      <a:pt x="94" y="151"/>
                    </a:cubicBezTo>
                    <a:cubicBezTo>
                      <a:pt x="101" y="147"/>
                      <a:pt x="106" y="139"/>
                      <a:pt x="106" y="130"/>
                    </a:cubicBezTo>
                    <a:close/>
                    <a:moveTo>
                      <a:pt x="83" y="142"/>
                    </a:moveTo>
                    <a:cubicBezTo>
                      <a:pt x="82" y="142"/>
                      <a:pt x="81" y="142"/>
                      <a:pt x="80" y="143"/>
                    </a:cubicBezTo>
                    <a:cubicBezTo>
                      <a:pt x="80" y="144"/>
                      <a:pt x="80" y="145"/>
                      <a:pt x="81" y="146"/>
                    </a:cubicBezTo>
                    <a:cubicBezTo>
                      <a:pt x="88" y="149"/>
                      <a:pt x="92" y="155"/>
                      <a:pt x="92" y="162"/>
                    </a:cubicBezTo>
                    <a:cubicBezTo>
                      <a:pt x="92" y="172"/>
                      <a:pt x="84" y="180"/>
                      <a:pt x="74" y="180"/>
                    </a:cubicBezTo>
                    <a:cubicBezTo>
                      <a:pt x="74" y="180"/>
                      <a:pt x="74" y="180"/>
                      <a:pt x="74" y="180"/>
                    </a:cubicBezTo>
                    <a:cubicBezTo>
                      <a:pt x="74" y="179"/>
                      <a:pt x="74" y="179"/>
                      <a:pt x="74" y="178"/>
                    </a:cubicBezTo>
                    <a:cubicBezTo>
                      <a:pt x="74" y="177"/>
                      <a:pt x="73" y="176"/>
                      <a:pt x="72" y="176"/>
                    </a:cubicBezTo>
                    <a:cubicBezTo>
                      <a:pt x="71" y="176"/>
                      <a:pt x="70" y="177"/>
                      <a:pt x="70" y="178"/>
                    </a:cubicBezTo>
                    <a:cubicBezTo>
                      <a:pt x="70" y="189"/>
                      <a:pt x="61" y="198"/>
                      <a:pt x="50" y="198"/>
                    </a:cubicBezTo>
                    <a:cubicBezTo>
                      <a:pt x="45" y="198"/>
                      <a:pt x="39" y="196"/>
                      <a:pt x="36" y="192"/>
                    </a:cubicBezTo>
                    <a:cubicBezTo>
                      <a:pt x="35" y="191"/>
                      <a:pt x="34" y="191"/>
                      <a:pt x="33" y="192"/>
                    </a:cubicBezTo>
                    <a:cubicBezTo>
                      <a:pt x="32" y="193"/>
                      <a:pt x="32" y="194"/>
                      <a:pt x="33" y="195"/>
                    </a:cubicBezTo>
                    <a:cubicBezTo>
                      <a:pt x="34" y="196"/>
                      <a:pt x="35" y="197"/>
                      <a:pt x="36" y="198"/>
                    </a:cubicBezTo>
                    <a:cubicBezTo>
                      <a:pt x="33" y="199"/>
                      <a:pt x="30" y="200"/>
                      <a:pt x="26" y="200"/>
                    </a:cubicBezTo>
                    <a:cubicBezTo>
                      <a:pt x="14" y="200"/>
                      <a:pt x="4" y="190"/>
                      <a:pt x="4" y="178"/>
                    </a:cubicBezTo>
                    <a:cubicBezTo>
                      <a:pt x="4" y="171"/>
                      <a:pt x="8" y="164"/>
                      <a:pt x="13" y="160"/>
                    </a:cubicBezTo>
                    <a:cubicBezTo>
                      <a:pt x="14" y="160"/>
                      <a:pt x="14" y="160"/>
                      <a:pt x="14" y="160"/>
                    </a:cubicBezTo>
                    <a:cubicBezTo>
                      <a:pt x="15" y="160"/>
                      <a:pt x="16" y="159"/>
                      <a:pt x="16" y="158"/>
                    </a:cubicBezTo>
                    <a:cubicBezTo>
                      <a:pt x="16" y="157"/>
                      <a:pt x="15" y="156"/>
                      <a:pt x="14" y="156"/>
                    </a:cubicBezTo>
                    <a:cubicBezTo>
                      <a:pt x="5" y="156"/>
                      <a:pt x="4" y="150"/>
                      <a:pt x="4" y="138"/>
                    </a:cubicBezTo>
                    <a:cubicBezTo>
                      <a:pt x="4" y="126"/>
                      <a:pt x="5" y="120"/>
                      <a:pt x="14" y="120"/>
                    </a:cubicBezTo>
                    <a:cubicBezTo>
                      <a:pt x="15" y="120"/>
                      <a:pt x="16" y="119"/>
                      <a:pt x="16" y="118"/>
                    </a:cubicBezTo>
                    <a:cubicBezTo>
                      <a:pt x="16" y="117"/>
                      <a:pt x="15" y="116"/>
                      <a:pt x="14" y="116"/>
                    </a:cubicBezTo>
                    <a:cubicBezTo>
                      <a:pt x="5" y="116"/>
                      <a:pt x="4" y="110"/>
                      <a:pt x="4" y="98"/>
                    </a:cubicBezTo>
                    <a:cubicBezTo>
                      <a:pt x="4" y="86"/>
                      <a:pt x="5" y="80"/>
                      <a:pt x="14" y="80"/>
                    </a:cubicBezTo>
                    <a:cubicBezTo>
                      <a:pt x="15" y="80"/>
                      <a:pt x="16" y="79"/>
                      <a:pt x="16" y="78"/>
                    </a:cubicBezTo>
                    <a:cubicBezTo>
                      <a:pt x="16" y="77"/>
                      <a:pt x="15" y="76"/>
                      <a:pt x="14" y="76"/>
                    </a:cubicBezTo>
                    <a:cubicBezTo>
                      <a:pt x="5" y="76"/>
                      <a:pt x="4" y="70"/>
                      <a:pt x="4" y="58"/>
                    </a:cubicBezTo>
                    <a:cubicBezTo>
                      <a:pt x="4" y="46"/>
                      <a:pt x="5" y="40"/>
                      <a:pt x="14" y="40"/>
                    </a:cubicBezTo>
                    <a:cubicBezTo>
                      <a:pt x="15" y="40"/>
                      <a:pt x="16" y="39"/>
                      <a:pt x="16" y="38"/>
                    </a:cubicBezTo>
                    <a:cubicBezTo>
                      <a:pt x="16" y="37"/>
                      <a:pt x="15" y="36"/>
                      <a:pt x="14" y="36"/>
                    </a:cubicBezTo>
                    <a:cubicBezTo>
                      <a:pt x="13" y="36"/>
                      <a:pt x="12" y="36"/>
                      <a:pt x="11" y="36"/>
                    </a:cubicBezTo>
                    <a:cubicBezTo>
                      <a:pt x="11" y="36"/>
                      <a:pt x="11" y="36"/>
                      <a:pt x="11" y="36"/>
                    </a:cubicBezTo>
                    <a:cubicBezTo>
                      <a:pt x="7" y="33"/>
                      <a:pt x="4" y="28"/>
                      <a:pt x="4" y="22"/>
                    </a:cubicBezTo>
                    <a:cubicBezTo>
                      <a:pt x="4" y="12"/>
                      <a:pt x="12" y="4"/>
                      <a:pt x="22" y="4"/>
                    </a:cubicBezTo>
                    <a:cubicBezTo>
                      <a:pt x="32" y="4"/>
                      <a:pt x="40" y="12"/>
                      <a:pt x="40" y="22"/>
                    </a:cubicBezTo>
                    <a:cubicBezTo>
                      <a:pt x="40" y="23"/>
                      <a:pt x="41" y="24"/>
                      <a:pt x="42" y="24"/>
                    </a:cubicBezTo>
                    <a:cubicBezTo>
                      <a:pt x="43" y="24"/>
                      <a:pt x="44" y="23"/>
                      <a:pt x="44" y="22"/>
                    </a:cubicBezTo>
                    <a:cubicBezTo>
                      <a:pt x="44" y="22"/>
                      <a:pt x="44" y="21"/>
                      <a:pt x="44" y="21"/>
                    </a:cubicBezTo>
                    <a:cubicBezTo>
                      <a:pt x="44" y="21"/>
                      <a:pt x="44" y="21"/>
                      <a:pt x="44" y="21"/>
                    </a:cubicBezTo>
                    <a:cubicBezTo>
                      <a:pt x="46" y="20"/>
                      <a:pt x="48" y="20"/>
                      <a:pt x="50" y="20"/>
                    </a:cubicBezTo>
                    <a:cubicBezTo>
                      <a:pt x="60" y="20"/>
                      <a:pt x="68" y="28"/>
                      <a:pt x="68" y="38"/>
                    </a:cubicBezTo>
                    <a:cubicBezTo>
                      <a:pt x="68" y="43"/>
                      <a:pt x="66" y="47"/>
                      <a:pt x="63" y="50"/>
                    </a:cubicBezTo>
                    <a:cubicBezTo>
                      <a:pt x="62" y="51"/>
                      <a:pt x="63" y="52"/>
                      <a:pt x="63" y="53"/>
                    </a:cubicBezTo>
                    <a:cubicBezTo>
                      <a:pt x="64" y="53"/>
                      <a:pt x="64" y="54"/>
                      <a:pt x="65" y="54"/>
                    </a:cubicBezTo>
                    <a:cubicBezTo>
                      <a:pt x="65" y="54"/>
                      <a:pt x="66" y="53"/>
                      <a:pt x="66" y="53"/>
                    </a:cubicBezTo>
                    <a:cubicBezTo>
                      <a:pt x="69" y="50"/>
                      <a:pt x="71" y="47"/>
                      <a:pt x="71" y="43"/>
                    </a:cubicBezTo>
                    <a:cubicBezTo>
                      <a:pt x="72" y="43"/>
                      <a:pt x="72" y="43"/>
                      <a:pt x="72" y="43"/>
                    </a:cubicBezTo>
                    <a:cubicBezTo>
                      <a:pt x="80" y="45"/>
                      <a:pt x="86" y="53"/>
                      <a:pt x="86" y="62"/>
                    </a:cubicBezTo>
                    <a:cubicBezTo>
                      <a:pt x="86" y="70"/>
                      <a:pt x="81" y="78"/>
                      <a:pt x="73" y="81"/>
                    </a:cubicBezTo>
                    <a:cubicBezTo>
                      <a:pt x="72" y="81"/>
                      <a:pt x="72" y="82"/>
                      <a:pt x="72" y="83"/>
                    </a:cubicBezTo>
                    <a:cubicBezTo>
                      <a:pt x="72" y="84"/>
                      <a:pt x="73" y="85"/>
                      <a:pt x="74" y="85"/>
                    </a:cubicBezTo>
                    <a:cubicBezTo>
                      <a:pt x="74" y="85"/>
                      <a:pt x="74" y="85"/>
                      <a:pt x="75" y="84"/>
                    </a:cubicBezTo>
                    <a:cubicBezTo>
                      <a:pt x="78" y="83"/>
                      <a:pt x="81" y="81"/>
                      <a:pt x="84" y="78"/>
                    </a:cubicBezTo>
                    <a:cubicBezTo>
                      <a:pt x="92" y="79"/>
                      <a:pt x="98" y="86"/>
                      <a:pt x="98" y="94"/>
                    </a:cubicBezTo>
                    <a:cubicBezTo>
                      <a:pt x="98" y="100"/>
                      <a:pt x="95" y="105"/>
                      <a:pt x="90" y="108"/>
                    </a:cubicBezTo>
                    <a:cubicBezTo>
                      <a:pt x="88" y="107"/>
                      <a:pt x="85" y="106"/>
                      <a:pt x="82" y="106"/>
                    </a:cubicBezTo>
                    <a:cubicBezTo>
                      <a:pt x="81" y="106"/>
                      <a:pt x="80" y="106"/>
                      <a:pt x="79" y="106"/>
                    </a:cubicBezTo>
                    <a:cubicBezTo>
                      <a:pt x="78" y="106"/>
                      <a:pt x="77" y="107"/>
                      <a:pt x="77" y="108"/>
                    </a:cubicBezTo>
                    <a:cubicBezTo>
                      <a:pt x="77" y="110"/>
                      <a:pt x="78" y="110"/>
                      <a:pt x="79" y="110"/>
                    </a:cubicBezTo>
                    <a:cubicBezTo>
                      <a:pt x="80" y="110"/>
                      <a:pt x="81" y="110"/>
                      <a:pt x="82" y="110"/>
                    </a:cubicBezTo>
                    <a:cubicBezTo>
                      <a:pt x="93" y="110"/>
                      <a:pt x="102" y="119"/>
                      <a:pt x="102" y="130"/>
                    </a:cubicBezTo>
                    <a:cubicBezTo>
                      <a:pt x="102" y="137"/>
                      <a:pt x="98" y="144"/>
                      <a:pt x="92" y="148"/>
                    </a:cubicBezTo>
                    <a:cubicBezTo>
                      <a:pt x="91" y="148"/>
                      <a:pt x="91" y="148"/>
                      <a:pt x="91" y="148"/>
                    </a:cubicBezTo>
                    <a:cubicBezTo>
                      <a:pt x="89" y="146"/>
                      <a:pt x="86" y="143"/>
                      <a:pt x="83"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508">
                <a:extLst>
                  <a:ext uri="{FF2B5EF4-FFF2-40B4-BE49-F238E27FC236}">
                    <a16:creationId xmlns:a16="http://schemas.microsoft.com/office/drawing/2014/main" id="{A63B7C8E-E361-487A-B2EC-E9E95C7E2FF4}"/>
                  </a:ext>
                </a:extLst>
              </p:cNvPr>
              <p:cNvSpPr>
                <a:spLocks/>
              </p:cNvSpPr>
              <p:nvPr/>
            </p:nvSpPr>
            <p:spPr bwMode="auto">
              <a:xfrm>
                <a:off x="6681243" y="2751664"/>
                <a:ext cx="78038" cy="78038"/>
              </a:xfrm>
              <a:custGeom>
                <a:avLst/>
                <a:gdLst>
                  <a:gd name="T0" fmla="*/ 26 w 28"/>
                  <a:gd name="T1" fmla="*/ 0 h 27"/>
                  <a:gd name="T2" fmla="*/ 15 w 28"/>
                  <a:gd name="T3" fmla="*/ 8 h 27"/>
                  <a:gd name="T4" fmla="*/ 11 w 28"/>
                  <a:gd name="T5" fmla="*/ 5 h 27"/>
                  <a:gd name="T6" fmla="*/ 2 w 28"/>
                  <a:gd name="T7" fmla="*/ 5 h 27"/>
                  <a:gd name="T8" fmla="*/ 1 w 28"/>
                  <a:gd name="T9" fmla="*/ 7 h 27"/>
                  <a:gd name="T10" fmla="*/ 3 w 28"/>
                  <a:gd name="T11" fmla="*/ 8 h 27"/>
                  <a:gd name="T12" fmla="*/ 9 w 28"/>
                  <a:gd name="T13" fmla="*/ 9 h 27"/>
                  <a:gd name="T14" fmla="*/ 14 w 28"/>
                  <a:gd name="T15" fmla="*/ 13 h 27"/>
                  <a:gd name="T16" fmla="*/ 9 w 28"/>
                  <a:gd name="T17" fmla="*/ 24 h 27"/>
                  <a:gd name="T18" fmla="*/ 8 w 28"/>
                  <a:gd name="T19" fmla="*/ 26 h 27"/>
                  <a:gd name="T20" fmla="*/ 9 w 28"/>
                  <a:gd name="T21" fmla="*/ 27 h 27"/>
                  <a:gd name="T22" fmla="*/ 10 w 28"/>
                  <a:gd name="T23" fmla="*/ 27 h 27"/>
                  <a:gd name="T24" fmla="*/ 18 w 28"/>
                  <a:gd name="T25" fmla="*/ 13 h 27"/>
                  <a:gd name="T26" fmla="*/ 18 w 28"/>
                  <a:gd name="T27" fmla="*/ 12 h 27"/>
                  <a:gd name="T28" fmla="*/ 26 w 28"/>
                  <a:gd name="T29" fmla="*/ 4 h 27"/>
                  <a:gd name="T30" fmla="*/ 28 w 28"/>
                  <a:gd name="T31" fmla="*/ 2 h 27"/>
                  <a:gd name="T32" fmla="*/ 26 w 28"/>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26" y="0"/>
                    </a:moveTo>
                    <a:cubicBezTo>
                      <a:pt x="21" y="0"/>
                      <a:pt x="16" y="3"/>
                      <a:pt x="15" y="8"/>
                    </a:cubicBezTo>
                    <a:cubicBezTo>
                      <a:pt x="14" y="7"/>
                      <a:pt x="12" y="6"/>
                      <a:pt x="11" y="5"/>
                    </a:cubicBezTo>
                    <a:cubicBezTo>
                      <a:pt x="8" y="4"/>
                      <a:pt x="5" y="4"/>
                      <a:pt x="2" y="5"/>
                    </a:cubicBezTo>
                    <a:cubicBezTo>
                      <a:pt x="1" y="5"/>
                      <a:pt x="0" y="6"/>
                      <a:pt x="1" y="7"/>
                    </a:cubicBezTo>
                    <a:cubicBezTo>
                      <a:pt x="1" y="8"/>
                      <a:pt x="2" y="9"/>
                      <a:pt x="3" y="8"/>
                    </a:cubicBezTo>
                    <a:cubicBezTo>
                      <a:pt x="5" y="8"/>
                      <a:pt x="7" y="8"/>
                      <a:pt x="9" y="9"/>
                    </a:cubicBezTo>
                    <a:cubicBezTo>
                      <a:pt x="11" y="10"/>
                      <a:pt x="13" y="11"/>
                      <a:pt x="14" y="13"/>
                    </a:cubicBezTo>
                    <a:cubicBezTo>
                      <a:pt x="15" y="17"/>
                      <a:pt x="13" y="22"/>
                      <a:pt x="9" y="24"/>
                    </a:cubicBezTo>
                    <a:cubicBezTo>
                      <a:pt x="8" y="24"/>
                      <a:pt x="7" y="25"/>
                      <a:pt x="8" y="26"/>
                    </a:cubicBezTo>
                    <a:cubicBezTo>
                      <a:pt x="8" y="27"/>
                      <a:pt x="9" y="27"/>
                      <a:pt x="9" y="27"/>
                    </a:cubicBezTo>
                    <a:cubicBezTo>
                      <a:pt x="10" y="27"/>
                      <a:pt x="10" y="27"/>
                      <a:pt x="10" y="27"/>
                    </a:cubicBezTo>
                    <a:cubicBezTo>
                      <a:pt x="16" y="25"/>
                      <a:pt x="19" y="19"/>
                      <a:pt x="18" y="13"/>
                    </a:cubicBezTo>
                    <a:cubicBezTo>
                      <a:pt x="18" y="13"/>
                      <a:pt x="18" y="12"/>
                      <a:pt x="18" y="12"/>
                    </a:cubicBezTo>
                    <a:cubicBezTo>
                      <a:pt x="18" y="8"/>
                      <a:pt x="22" y="4"/>
                      <a:pt x="26" y="4"/>
                    </a:cubicBezTo>
                    <a:cubicBezTo>
                      <a:pt x="27" y="4"/>
                      <a:pt x="28" y="3"/>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509">
                <a:extLst>
                  <a:ext uri="{FF2B5EF4-FFF2-40B4-BE49-F238E27FC236}">
                    <a16:creationId xmlns:a16="http://schemas.microsoft.com/office/drawing/2014/main" id="{57945F45-C4C4-418B-AB37-B71AAFDC5DBE}"/>
                  </a:ext>
                </a:extLst>
              </p:cNvPr>
              <p:cNvSpPr>
                <a:spLocks/>
              </p:cNvSpPr>
              <p:nvPr/>
            </p:nvSpPr>
            <p:spPr bwMode="auto">
              <a:xfrm>
                <a:off x="6634418" y="2642423"/>
                <a:ext cx="62426" cy="93639"/>
              </a:xfrm>
              <a:custGeom>
                <a:avLst/>
                <a:gdLst>
                  <a:gd name="T0" fmla="*/ 25 w 26"/>
                  <a:gd name="T1" fmla="*/ 15 h 37"/>
                  <a:gd name="T2" fmla="*/ 22 w 26"/>
                  <a:gd name="T3" fmla="*/ 15 h 37"/>
                  <a:gd name="T4" fmla="*/ 14 w 26"/>
                  <a:gd name="T5" fmla="*/ 19 h 37"/>
                  <a:gd name="T6" fmla="*/ 4 w 26"/>
                  <a:gd name="T7" fmla="*/ 9 h 37"/>
                  <a:gd name="T8" fmla="*/ 6 w 26"/>
                  <a:gd name="T9" fmla="*/ 3 h 37"/>
                  <a:gd name="T10" fmla="*/ 6 w 26"/>
                  <a:gd name="T11" fmla="*/ 0 h 37"/>
                  <a:gd name="T12" fmla="*/ 3 w 26"/>
                  <a:gd name="T13" fmla="*/ 1 h 37"/>
                  <a:gd name="T14" fmla="*/ 0 w 26"/>
                  <a:gd name="T15" fmla="*/ 9 h 37"/>
                  <a:gd name="T16" fmla="*/ 4 w 26"/>
                  <a:gd name="T17" fmla="*/ 19 h 37"/>
                  <a:gd name="T18" fmla="*/ 5 w 26"/>
                  <a:gd name="T19" fmla="*/ 20 h 37"/>
                  <a:gd name="T20" fmla="*/ 8 w 26"/>
                  <a:gd name="T21" fmla="*/ 27 h 37"/>
                  <a:gd name="T22" fmla="*/ 5 w 26"/>
                  <a:gd name="T23" fmla="*/ 34 h 37"/>
                  <a:gd name="T24" fmla="*/ 5 w 26"/>
                  <a:gd name="T25" fmla="*/ 37 h 37"/>
                  <a:gd name="T26" fmla="*/ 6 w 26"/>
                  <a:gd name="T27" fmla="*/ 37 h 37"/>
                  <a:gd name="T28" fmla="*/ 8 w 26"/>
                  <a:gd name="T29" fmla="*/ 37 h 37"/>
                  <a:gd name="T30" fmla="*/ 12 w 26"/>
                  <a:gd name="T31" fmla="*/ 27 h 37"/>
                  <a:gd name="T32" fmla="*/ 11 w 26"/>
                  <a:gd name="T33" fmla="*/ 23 h 37"/>
                  <a:gd name="T34" fmla="*/ 14 w 26"/>
                  <a:gd name="T35" fmla="*/ 23 h 37"/>
                  <a:gd name="T36" fmla="*/ 25 w 26"/>
                  <a:gd name="T37" fmla="*/ 18 h 37"/>
                  <a:gd name="T38" fmla="*/ 25 w 26"/>
                  <a:gd name="T3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25" y="15"/>
                    </a:moveTo>
                    <a:cubicBezTo>
                      <a:pt x="24" y="14"/>
                      <a:pt x="22" y="14"/>
                      <a:pt x="22" y="15"/>
                    </a:cubicBezTo>
                    <a:cubicBezTo>
                      <a:pt x="20" y="18"/>
                      <a:pt x="17" y="19"/>
                      <a:pt x="14" y="19"/>
                    </a:cubicBezTo>
                    <a:cubicBezTo>
                      <a:pt x="8" y="19"/>
                      <a:pt x="4" y="15"/>
                      <a:pt x="4" y="9"/>
                    </a:cubicBezTo>
                    <a:cubicBezTo>
                      <a:pt x="4" y="7"/>
                      <a:pt x="5" y="5"/>
                      <a:pt x="6" y="3"/>
                    </a:cubicBezTo>
                    <a:cubicBezTo>
                      <a:pt x="7" y="2"/>
                      <a:pt x="6" y="1"/>
                      <a:pt x="6" y="0"/>
                    </a:cubicBezTo>
                    <a:cubicBezTo>
                      <a:pt x="5" y="0"/>
                      <a:pt x="3" y="0"/>
                      <a:pt x="3" y="1"/>
                    </a:cubicBezTo>
                    <a:cubicBezTo>
                      <a:pt x="1" y="3"/>
                      <a:pt x="0" y="6"/>
                      <a:pt x="0" y="9"/>
                    </a:cubicBezTo>
                    <a:cubicBezTo>
                      <a:pt x="0" y="13"/>
                      <a:pt x="2" y="17"/>
                      <a:pt x="4" y="19"/>
                    </a:cubicBezTo>
                    <a:cubicBezTo>
                      <a:pt x="4" y="19"/>
                      <a:pt x="5" y="19"/>
                      <a:pt x="5" y="20"/>
                    </a:cubicBezTo>
                    <a:cubicBezTo>
                      <a:pt x="7" y="21"/>
                      <a:pt x="8" y="24"/>
                      <a:pt x="8" y="27"/>
                    </a:cubicBezTo>
                    <a:cubicBezTo>
                      <a:pt x="8" y="30"/>
                      <a:pt x="7" y="32"/>
                      <a:pt x="5" y="34"/>
                    </a:cubicBezTo>
                    <a:cubicBezTo>
                      <a:pt x="4" y="35"/>
                      <a:pt x="4" y="36"/>
                      <a:pt x="5" y="37"/>
                    </a:cubicBezTo>
                    <a:cubicBezTo>
                      <a:pt x="5" y="37"/>
                      <a:pt x="6" y="37"/>
                      <a:pt x="6" y="37"/>
                    </a:cubicBezTo>
                    <a:cubicBezTo>
                      <a:pt x="7" y="37"/>
                      <a:pt x="8" y="37"/>
                      <a:pt x="8" y="37"/>
                    </a:cubicBezTo>
                    <a:cubicBezTo>
                      <a:pt x="11" y="34"/>
                      <a:pt x="12" y="31"/>
                      <a:pt x="12" y="27"/>
                    </a:cubicBezTo>
                    <a:cubicBezTo>
                      <a:pt x="12" y="26"/>
                      <a:pt x="12" y="24"/>
                      <a:pt x="11" y="23"/>
                    </a:cubicBezTo>
                    <a:cubicBezTo>
                      <a:pt x="12" y="23"/>
                      <a:pt x="13" y="23"/>
                      <a:pt x="14" y="23"/>
                    </a:cubicBezTo>
                    <a:cubicBezTo>
                      <a:pt x="18" y="23"/>
                      <a:pt x="22" y="21"/>
                      <a:pt x="25" y="18"/>
                    </a:cubicBezTo>
                    <a:cubicBezTo>
                      <a:pt x="26" y="17"/>
                      <a:pt x="25" y="16"/>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5" name="Straight Arrow Connector 4">
              <a:extLst>
                <a:ext uri="{FF2B5EF4-FFF2-40B4-BE49-F238E27FC236}">
                  <a16:creationId xmlns:a16="http://schemas.microsoft.com/office/drawing/2014/main" id="{71F467E0-FA8A-4EF5-92B8-EE32B28A42BA}"/>
                </a:ext>
              </a:extLst>
            </p:cNvPr>
            <p:cNvCxnSpPr>
              <a:cxnSpLocks/>
            </p:cNvCxnSpPr>
            <p:nvPr/>
          </p:nvCxnSpPr>
          <p:spPr>
            <a:xfrm flipV="1">
              <a:off x="1598032" y="3293319"/>
              <a:ext cx="637688" cy="654081"/>
            </a:xfrm>
            <a:prstGeom prst="straightConnector1">
              <a:avLst/>
            </a:prstGeom>
            <a:ln w="44450">
              <a:solidFill>
                <a:srgbClr val="4C8C2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1C492DF2-F5B6-4F6E-A061-85CC7A0DFFAB}"/>
              </a:ext>
            </a:extLst>
          </p:cNvPr>
          <p:cNvGrpSpPr/>
          <p:nvPr/>
        </p:nvGrpSpPr>
        <p:grpSpPr>
          <a:xfrm>
            <a:off x="3641575" y="3381893"/>
            <a:ext cx="3856505" cy="2707712"/>
            <a:chOff x="3641575" y="3381893"/>
            <a:chExt cx="3856505" cy="2707712"/>
          </a:xfrm>
        </p:grpSpPr>
        <p:sp>
          <p:nvSpPr>
            <p:cNvPr id="29" name="Rectangle 28">
              <a:extLst>
                <a:ext uri="{FF2B5EF4-FFF2-40B4-BE49-F238E27FC236}">
                  <a16:creationId xmlns:a16="http://schemas.microsoft.com/office/drawing/2014/main" id="{A4A191C8-51E7-42F4-9F76-4614AF1EA6D7}"/>
                </a:ext>
              </a:extLst>
            </p:cNvPr>
            <p:cNvSpPr/>
            <p:nvPr/>
          </p:nvSpPr>
          <p:spPr>
            <a:xfrm>
              <a:off x="3763473" y="4981609"/>
              <a:ext cx="3734607"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Segoe UI" panose="020B0502040204020203" pitchFamily="34" charset="0"/>
                </a:rPr>
                <a:t>TREAT AND DOCUMENT THE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rPr>
                <a:t>Understand the guidelines described in CPT, HCPCS-II, ICD-10-CM manuals and payer documentation requirements </a:t>
              </a:r>
              <a:endParaRPr kumimoji="0" lang="en-IN" sz="1600" b="0"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endParaRPr>
            </a:p>
          </p:txBody>
        </p:sp>
        <p:grpSp>
          <p:nvGrpSpPr>
            <p:cNvPr id="116" name="Group 115">
              <a:extLst>
                <a:ext uri="{FF2B5EF4-FFF2-40B4-BE49-F238E27FC236}">
                  <a16:creationId xmlns:a16="http://schemas.microsoft.com/office/drawing/2014/main" id="{77A421DC-D5F0-442A-95AC-8B371579DEE7}"/>
                </a:ext>
              </a:extLst>
            </p:cNvPr>
            <p:cNvGrpSpPr/>
            <p:nvPr/>
          </p:nvGrpSpPr>
          <p:grpSpPr>
            <a:xfrm>
              <a:off x="5104157" y="3989086"/>
              <a:ext cx="872752" cy="790425"/>
              <a:chOff x="3436938" y="2611438"/>
              <a:chExt cx="581025" cy="603250"/>
            </a:xfrm>
            <a:solidFill>
              <a:schemeClr val="bg1"/>
            </a:solidFill>
          </p:grpSpPr>
          <p:sp>
            <p:nvSpPr>
              <p:cNvPr id="117" name="Freeform 381">
                <a:extLst>
                  <a:ext uri="{FF2B5EF4-FFF2-40B4-BE49-F238E27FC236}">
                    <a16:creationId xmlns:a16="http://schemas.microsoft.com/office/drawing/2014/main" id="{497D9958-65BF-4D5B-ABEE-6971F53BBC3E}"/>
                  </a:ext>
                </a:extLst>
              </p:cNvPr>
              <p:cNvSpPr>
                <a:spLocks noEditPoints="1"/>
              </p:cNvSpPr>
              <p:nvPr/>
            </p:nvSpPr>
            <p:spPr bwMode="auto">
              <a:xfrm>
                <a:off x="3436938" y="2622550"/>
                <a:ext cx="581025" cy="592138"/>
              </a:xfrm>
              <a:custGeom>
                <a:avLst/>
                <a:gdLst>
                  <a:gd name="T0" fmla="*/ 187 w 207"/>
                  <a:gd name="T1" fmla="*/ 142 h 211"/>
                  <a:gd name="T2" fmla="*/ 127 w 207"/>
                  <a:gd name="T3" fmla="*/ 120 h 211"/>
                  <a:gd name="T4" fmla="*/ 155 w 207"/>
                  <a:gd name="T5" fmla="*/ 52 h 211"/>
                  <a:gd name="T6" fmla="*/ 72 w 207"/>
                  <a:gd name="T7" fmla="*/ 94 h 211"/>
                  <a:gd name="T8" fmla="*/ 73 w 207"/>
                  <a:gd name="T9" fmla="*/ 128 h 211"/>
                  <a:gd name="T10" fmla="*/ 4 w 207"/>
                  <a:gd name="T11" fmla="*/ 156 h 211"/>
                  <a:gd name="T12" fmla="*/ 92 w 207"/>
                  <a:gd name="T13" fmla="*/ 208 h 211"/>
                  <a:gd name="T14" fmla="*/ 101 w 207"/>
                  <a:gd name="T15" fmla="*/ 211 h 211"/>
                  <a:gd name="T16" fmla="*/ 113 w 207"/>
                  <a:gd name="T17" fmla="*/ 208 h 211"/>
                  <a:gd name="T18" fmla="*/ 206 w 207"/>
                  <a:gd name="T19" fmla="*/ 172 h 211"/>
                  <a:gd name="T20" fmla="*/ 146 w 207"/>
                  <a:gd name="T21" fmla="*/ 148 h 211"/>
                  <a:gd name="T22" fmla="*/ 149 w 207"/>
                  <a:gd name="T23" fmla="*/ 160 h 211"/>
                  <a:gd name="T24" fmla="*/ 107 w 207"/>
                  <a:gd name="T25" fmla="*/ 207 h 211"/>
                  <a:gd name="T26" fmla="*/ 155 w 207"/>
                  <a:gd name="T27" fmla="*/ 139 h 211"/>
                  <a:gd name="T28" fmla="*/ 103 w 207"/>
                  <a:gd name="T29" fmla="*/ 161 h 211"/>
                  <a:gd name="T30" fmla="*/ 103 w 207"/>
                  <a:gd name="T31" fmla="*/ 205 h 211"/>
                  <a:gd name="T32" fmla="*/ 107 w 207"/>
                  <a:gd name="T33" fmla="*/ 139 h 211"/>
                  <a:gd name="T34" fmla="*/ 99 w 207"/>
                  <a:gd name="T35" fmla="*/ 92 h 211"/>
                  <a:gd name="T36" fmla="*/ 91 w 207"/>
                  <a:gd name="T37" fmla="*/ 60 h 211"/>
                  <a:gd name="T38" fmla="*/ 87 w 207"/>
                  <a:gd name="T39" fmla="*/ 48 h 211"/>
                  <a:gd name="T40" fmla="*/ 97 w 207"/>
                  <a:gd name="T41" fmla="*/ 54 h 211"/>
                  <a:gd name="T42" fmla="*/ 111 w 207"/>
                  <a:gd name="T43" fmla="*/ 56 h 211"/>
                  <a:gd name="T44" fmla="*/ 125 w 207"/>
                  <a:gd name="T45" fmla="*/ 54 h 211"/>
                  <a:gd name="T46" fmla="*/ 107 w 207"/>
                  <a:gd name="T47" fmla="*/ 88 h 211"/>
                  <a:gd name="T48" fmla="*/ 106 w 207"/>
                  <a:gd name="T49" fmla="*/ 144 h 211"/>
                  <a:gd name="T50" fmla="*/ 103 w 207"/>
                  <a:gd name="T51" fmla="*/ 159 h 211"/>
                  <a:gd name="T52" fmla="*/ 100 w 207"/>
                  <a:gd name="T53" fmla="*/ 144 h 211"/>
                  <a:gd name="T54" fmla="*/ 113 w 207"/>
                  <a:gd name="T55" fmla="*/ 177 h 211"/>
                  <a:gd name="T56" fmla="*/ 119 w 207"/>
                  <a:gd name="T57" fmla="*/ 160 h 211"/>
                  <a:gd name="T58" fmla="*/ 128 w 207"/>
                  <a:gd name="T59" fmla="*/ 128 h 211"/>
                  <a:gd name="T60" fmla="*/ 103 w 207"/>
                  <a:gd name="T61" fmla="*/ 4 h 211"/>
                  <a:gd name="T62" fmla="*/ 123 w 207"/>
                  <a:gd name="T63" fmla="*/ 106 h 211"/>
                  <a:gd name="T64" fmla="*/ 111 w 207"/>
                  <a:gd name="T65" fmla="*/ 88 h 211"/>
                  <a:gd name="T66" fmla="*/ 129 w 207"/>
                  <a:gd name="T67" fmla="*/ 54 h 211"/>
                  <a:gd name="T68" fmla="*/ 103 w 207"/>
                  <a:gd name="T69" fmla="*/ 44 h 211"/>
                  <a:gd name="T70" fmla="*/ 77 w 207"/>
                  <a:gd name="T71" fmla="*/ 54 h 211"/>
                  <a:gd name="T72" fmla="*/ 95 w 207"/>
                  <a:gd name="T73" fmla="*/ 88 h 211"/>
                  <a:gd name="T74" fmla="*/ 83 w 207"/>
                  <a:gd name="T75" fmla="*/ 106 h 211"/>
                  <a:gd name="T76" fmla="*/ 78 w 207"/>
                  <a:gd name="T77" fmla="*/ 128 h 211"/>
                  <a:gd name="T78" fmla="*/ 87 w 207"/>
                  <a:gd name="T79" fmla="*/ 160 h 211"/>
                  <a:gd name="T80" fmla="*/ 93 w 207"/>
                  <a:gd name="T81" fmla="*/ 177 h 211"/>
                  <a:gd name="T82" fmla="*/ 73 w 207"/>
                  <a:gd name="T83" fmla="*/ 133 h 211"/>
                  <a:gd name="T84" fmla="*/ 98 w 207"/>
                  <a:gd name="T85" fmla="*/ 206 h 211"/>
                  <a:gd name="T86" fmla="*/ 62 w 207"/>
                  <a:gd name="T87" fmla="*/ 155 h 211"/>
                  <a:gd name="T88" fmla="*/ 51 w 207"/>
                  <a:gd name="T89" fmla="*/ 145 h 211"/>
                  <a:gd name="T90" fmla="*/ 4 w 207"/>
                  <a:gd name="T91" fmla="*/ 173 h 211"/>
                  <a:gd name="T92" fmla="*/ 47 w 207"/>
                  <a:gd name="T93" fmla="*/ 140 h 211"/>
                  <a:gd name="T94" fmla="*/ 51 w 207"/>
                  <a:gd name="T95" fmla="*/ 160 h 211"/>
                  <a:gd name="T96" fmla="*/ 202 w 207"/>
                  <a:gd name="T97" fmla="*/ 174 h 211"/>
                  <a:gd name="T98" fmla="*/ 147 w 207"/>
                  <a:gd name="T99" fmla="*/ 152 h 211"/>
                  <a:gd name="T100" fmla="*/ 186 w 207"/>
                  <a:gd name="T101" fmla="*/ 145 h 211"/>
                  <a:gd name="T102" fmla="*/ 202 w 207"/>
                  <a:gd name="T103" fmla="*/ 17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 h="211">
                    <a:moveTo>
                      <a:pt x="206" y="172"/>
                    </a:moveTo>
                    <a:cubicBezTo>
                      <a:pt x="202" y="156"/>
                      <a:pt x="202" y="156"/>
                      <a:pt x="202" y="156"/>
                    </a:cubicBezTo>
                    <a:cubicBezTo>
                      <a:pt x="200" y="149"/>
                      <a:pt x="194" y="143"/>
                      <a:pt x="187" y="142"/>
                    </a:cubicBezTo>
                    <a:cubicBezTo>
                      <a:pt x="187" y="142"/>
                      <a:pt x="156" y="135"/>
                      <a:pt x="156" y="135"/>
                    </a:cubicBezTo>
                    <a:cubicBezTo>
                      <a:pt x="133" y="128"/>
                      <a:pt x="133" y="128"/>
                      <a:pt x="133" y="128"/>
                    </a:cubicBezTo>
                    <a:cubicBezTo>
                      <a:pt x="127" y="120"/>
                      <a:pt x="127" y="120"/>
                      <a:pt x="127" y="120"/>
                    </a:cubicBezTo>
                    <a:cubicBezTo>
                      <a:pt x="127" y="106"/>
                      <a:pt x="127" y="106"/>
                      <a:pt x="127" y="106"/>
                    </a:cubicBezTo>
                    <a:cubicBezTo>
                      <a:pt x="127" y="102"/>
                      <a:pt x="130" y="96"/>
                      <a:pt x="134" y="94"/>
                    </a:cubicBezTo>
                    <a:cubicBezTo>
                      <a:pt x="147" y="84"/>
                      <a:pt x="155" y="69"/>
                      <a:pt x="155" y="52"/>
                    </a:cubicBezTo>
                    <a:cubicBezTo>
                      <a:pt x="155" y="23"/>
                      <a:pt x="132" y="0"/>
                      <a:pt x="103" y="0"/>
                    </a:cubicBezTo>
                    <a:cubicBezTo>
                      <a:pt x="74" y="0"/>
                      <a:pt x="51" y="23"/>
                      <a:pt x="51" y="52"/>
                    </a:cubicBezTo>
                    <a:cubicBezTo>
                      <a:pt x="51" y="69"/>
                      <a:pt x="59" y="84"/>
                      <a:pt x="72" y="94"/>
                    </a:cubicBezTo>
                    <a:cubicBezTo>
                      <a:pt x="76" y="96"/>
                      <a:pt x="79" y="102"/>
                      <a:pt x="79" y="106"/>
                    </a:cubicBezTo>
                    <a:cubicBezTo>
                      <a:pt x="79" y="120"/>
                      <a:pt x="79" y="120"/>
                      <a:pt x="79" y="120"/>
                    </a:cubicBezTo>
                    <a:cubicBezTo>
                      <a:pt x="73" y="128"/>
                      <a:pt x="73" y="128"/>
                      <a:pt x="73" y="128"/>
                    </a:cubicBezTo>
                    <a:cubicBezTo>
                      <a:pt x="73" y="128"/>
                      <a:pt x="48" y="135"/>
                      <a:pt x="48" y="135"/>
                    </a:cubicBezTo>
                    <a:cubicBezTo>
                      <a:pt x="19" y="142"/>
                      <a:pt x="19" y="142"/>
                      <a:pt x="19" y="142"/>
                    </a:cubicBezTo>
                    <a:cubicBezTo>
                      <a:pt x="12" y="143"/>
                      <a:pt x="6" y="149"/>
                      <a:pt x="4" y="156"/>
                    </a:cubicBezTo>
                    <a:cubicBezTo>
                      <a:pt x="0" y="172"/>
                      <a:pt x="0" y="172"/>
                      <a:pt x="0" y="172"/>
                    </a:cubicBezTo>
                    <a:cubicBezTo>
                      <a:pt x="0" y="174"/>
                      <a:pt x="1" y="177"/>
                      <a:pt x="3" y="177"/>
                    </a:cubicBezTo>
                    <a:cubicBezTo>
                      <a:pt x="92" y="208"/>
                      <a:pt x="92" y="208"/>
                      <a:pt x="92" y="208"/>
                    </a:cubicBezTo>
                    <a:cubicBezTo>
                      <a:pt x="92" y="208"/>
                      <a:pt x="92" y="208"/>
                      <a:pt x="92" y="208"/>
                    </a:cubicBezTo>
                    <a:cubicBezTo>
                      <a:pt x="99" y="211"/>
                      <a:pt x="99" y="211"/>
                      <a:pt x="99" y="211"/>
                    </a:cubicBezTo>
                    <a:cubicBezTo>
                      <a:pt x="100" y="211"/>
                      <a:pt x="101" y="211"/>
                      <a:pt x="101" y="211"/>
                    </a:cubicBezTo>
                    <a:cubicBezTo>
                      <a:pt x="102" y="211"/>
                      <a:pt x="103" y="211"/>
                      <a:pt x="103" y="211"/>
                    </a:cubicBezTo>
                    <a:cubicBezTo>
                      <a:pt x="105" y="211"/>
                      <a:pt x="106" y="211"/>
                      <a:pt x="107" y="211"/>
                    </a:cubicBezTo>
                    <a:cubicBezTo>
                      <a:pt x="113" y="208"/>
                      <a:pt x="113" y="208"/>
                      <a:pt x="113" y="208"/>
                    </a:cubicBezTo>
                    <a:cubicBezTo>
                      <a:pt x="113" y="208"/>
                      <a:pt x="113" y="208"/>
                      <a:pt x="113" y="208"/>
                    </a:cubicBezTo>
                    <a:cubicBezTo>
                      <a:pt x="203" y="177"/>
                      <a:pt x="203" y="177"/>
                      <a:pt x="203" y="177"/>
                    </a:cubicBezTo>
                    <a:cubicBezTo>
                      <a:pt x="205" y="177"/>
                      <a:pt x="207" y="174"/>
                      <a:pt x="206" y="172"/>
                    </a:cubicBezTo>
                    <a:close/>
                    <a:moveTo>
                      <a:pt x="155" y="139"/>
                    </a:moveTo>
                    <a:cubicBezTo>
                      <a:pt x="155" y="145"/>
                      <a:pt x="155" y="145"/>
                      <a:pt x="155" y="145"/>
                    </a:cubicBezTo>
                    <a:cubicBezTo>
                      <a:pt x="146" y="148"/>
                      <a:pt x="146" y="148"/>
                      <a:pt x="146" y="148"/>
                    </a:cubicBezTo>
                    <a:cubicBezTo>
                      <a:pt x="140" y="150"/>
                      <a:pt x="140" y="150"/>
                      <a:pt x="140" y="150"/>
                    </a:cubicBezTo>
                    <a:cubicBezTo>
                      <a:pt x="144" y="155"/>
                      <a:pt x="144" y="155"/>
                      <a:pt x="144" y="155"/>
                    </a:cubicBezTo>
                    <a:cubicBezTo>
                      <a:pt x="149" y="160"/>
                      <a:pt x="149" y="160"/>
                      <a:pt x="149" y="160"/>
                    </a:cubicBezTo>
                    <a:cubicBezTo>
                      <a:pt x="111" y="205"/>
                      <a:pt x="111" y="205"/>
                      <a:pt x="111" y="205"/>
                    </a:cubicBezTo>
                    <a:cubicBezTo>
                      <a:pt x="110" y="206"/>
                      <a:pt x="110" y="206"/>
                      <a:pt x="110" y="206"/>
                    </a:cubicBezTo>
                    <a:cubicBezTo>
                      <a:pt x="107" y="207"/>
                      <a:pt x="107" y="207"/>
                      <a:pt x="107" y="207"/>
                    </a:cubicBezTo>
                    <a:cubicBezTo>
                      <a:pt x="107" y="206"/>
                      <a:pt x="107" y="206"/>
                      <a:pt x="107" y="206"/>
                    </a:cubicBezTo>
                    <a:cubicBezTo>
                      <a:pt x="133" y="133"/>
                      <a:pt x="133" y="133"/>
                      <a:pt x="133" y="133"/>
                    </a:cubicBezTo>
                    <a:lnTo>
                      <a:pt x="155" y="139"/>
                    </a:lnTo>
                    <a:close/>
                    <a:moveTo>
                      <a:pt x="95" y="182"/>
                    </a:moveTo>
                    <a:cubicBezTo>
                      <a:pt x="103" y="161"/>
                      <a:pt x="103" y="161"/>
                      <a:pt x="103" y="161"/>
                    </a:cubicBezTo>
                    <a:cubicBezTo>
                      <a:pt x="103" y="161"/>
                      <a:pt x="103" y="161"/>
                      <a:pt x="103" y="161"/>
                    </a:cubicBezTo>
                    <a:cubicBezTo>
                      <a:pt x="103" y="161"/>
                      <a:pt x="103" y="161"/>
                      <a:pt x="103" y="161"/>
                    </a:cubicBezTo>
                    <a:cubicBezTo>
                      <a:pt x="111" y="182"/>
                      <a:pt x="111" y="182"/>
                      <a:pt x="111" y="182"/>
                    </a:cubicBezTo>
                    <a:cubicBezTo>
                      <a:pt x="103" y="205"/>
                      <a:pt x="103" y="205"/>
                      <a:pt x="103" y="205"/>
                    </a:cubicBezTo>
                    <a:lnTo>
                      <a:pt x="95" y="182"/>
                    </a:lnTo>
                    <a:close/>
                    <a:moveTo>
                      <a:pt x="107" y="92"/>
                    </a:moveTo>
                    <a:cubicBezTo>
                      <a:pt x="107" y="139"/>
                      <a:pt x="107" y="139"/>
                      <a:pt x="107" y="139"/>
                    </a:cubicBezTo>
                    <a:cubicBezTo>
                      <a:pt x="106" y="139"/>
                      <a:pt x="104" y="140"/>
                      <a:pt x="103" y="140"/>
                    </a:cubicBezTo>
                    <a:cubicBezTo>
                      <a:pt x="102" y="140"/>
                      <a:pt x="100" y="139"/>
                      <a:pt x="99" y="139"/>
                    </a:cubicBezTo>
                    <a:cubicBezTo>
                      <a:pt x="99" y="92"/>
                      <a:pt x="99" y="92"/>
                      <a:pt x="99" y="92"/>
                    </a:cubicBezTo>
                    <a:lnTo>
                      <a:pt x="107" y="92"/>
                    </a:lnTo>
                    <a:close/>
                    <a:moveTo>
                      <a:pt x="99" y="88"/>
                    </a:moveTo>
                    <a:cubicBezTo>
                      <a:pt x="91" y="60"/>
                      <a:pt x="91" y="60"/>
                      <a:pt x="91" y="60"/>
                    </a:cubicBezTo>
                    <a:cubicBezTo>
                      <a:pt x="87" y="60"/>
                      <a:pt x="87" y="60"/>
                      <a:pt x="87" y="60"/>
                    </a:cubicBezTo>
                    <a:cubicBezTo>
                      <a:pt x="84" y="60"/>
                      <a:pt x="81" y="57"/>
                      <a:pt x="81" y="54"/>
                    </a:cubicBezTo>
                    <a:cubicBezTo>
                      <a:pt x="81" y="51"/>
                      <a:pt x="84" y="48"/>
                      <a:pt x="87" y="48"/>
                    </a:cubicBezTo>
                    <a:cubicBezTo>
                      <a:pt x="90" y="48"/>
                      <a:pt x="93" y="51"/>
                      <a:pt x="93" y="54"/>
                    </a:cubicBezTo>
                    <a:cubicBezTo>
                      <a:pt x="93" y="55"/>
                      <a:pt x="94" y="56"/>
                      <a:pt x="95" y="56"/>
                    </a:cubicBezTo>
                    <a:cubicBezTo>
                      <a:pt x="96" y="56"/>
                      <a:pt x="97" y="55"/>
                      <a:pt x="97" y="54"/>
                    </a:cubicBezTo>
                    <a:cubicBezTo>
                      <a:pt x="97" y="51"/>
                      <a:pt x="100" y="48"/>
                      <a:pt x="103" y="48"/>
                    </a:cubicBezTo>
                    <a:cubicBezTo>
                      <a:pt x="106" y="48"/>
                      <a:pt x="109" y="51"/>
                      <a:pt x="109" y="54"/>
                    </a:cubicBezTo>
                    <a:cubicBezTo>
                      <a:pt x="109" y="55"/>
                      <a:pt x="110" y="56"/>
                      <a:pt x="111" y="56"/>
                    </a:cubicBezTo>
                    <a:cubicBezTo>
                      <a:pt x="112" y="56"/>
                      <a:pt x="113" y="55"/>
                      <a:pt x="113" y="54"/>
                    </a:cubicBezTo>
                    <a:cubicBezTo>
                      <a:pt x="113" y="51"/>
                      <a:pt x="116" y="48"/>
                      <a:pt x="119" y="48"/>
                    </a:cubicBezTo>
                    <a:cubicBezTo>
                      <a:pt x="122" y="48"/>
                      <a:pt x="125" y="51"/>
                      <a:pt x="125" y="54"/>
                    </a:cubicBezTo>
                    <a:cubicBezTo>
                      <a:pt x="125" y="57"/>
                      <a:pt x="122" y="60"/>
                      <a:pt x="119" y="60"/>
                    </a:cubicBezTo>
                    <a:cubicBezTo>
                      <a:pt x="115" y="60"/>
                      <a:pt x="115" y="60"/>
                      <a:pt x="115" y="60"/>
                    </a:cubicBezTo>
                    <a:cubicBezTo>
                      <a:pt x="107" y="88"/>
                      <a:pt x="107" y="88"/>
                      <a:pt x="107" y="88"/>
                    </a:cubicBezTo>
                    <a:lnTo>
                      <a:pt x="99" y="88"/>
                    </a:lnTo>
                    <a:close/>
                    <a:moveTo>
                      <a:pt x="100" y="144"/>
                    </a:moveTo>
                    <a:cubicBezTo>
                      <a:pt x="106" y="144"/>
                      <a:pt x="106" y="144"/>
                      <a:pt x="106" y="144"/>
                    </a:cubicBezTo>
                    <a:cubicBezTo>
                      <a:pt x="111" y="149"/>
                      <a:pt x="111" y="149"/>
                      <a:pt x="111" y="149"/>
                    </a:cubicBezTo>
                    <a:cubicBezTo>
                      <a:pt x="104" y="158"/>
                      <a:pt x="104" y="158"/>
                      <a:pt x="104" y="158"/>
                    </a:cubicBezTo>
                    <a:cubicBezTo>
                      <a:pt x="103" y="159"/>
                      <a:pt x="103" y="159"/>
                      <a:pt x="103" y="159"/>
                    </a:cubicBezTo>
                    <a:cubicBezTo>
                      <a:pt x="102" y="158"/>
                      <a:pt x="102" y="158"/>
                      <a:pt x="102" y="158"/>
                    </a:cubicBezTo>
                    <a:cubicBezTo>
                      <a:pt x="95" y="149"/>
                      <a:pt x="95" y="149"/>
                      <a:pt x="95" y="149"/>
                    </a:cubicBezTo>
                    <a:lnTo>
                      <a:pt x="100" y="144"/>
                    </a:lnTo>
                    <a:close/>
                    <a:moveTo>
                      <a:pt x="128" y="128"/>
                    </a:moveTo>
                    <a:cubicBezTo>
                      <a:pt x="130" y="131"/>
                      <a:pt x="130" y="131"/>
                      <a:pt x="130" y="131"/>
                    </a:cubicBezTo>
                    <a:cubicBezTo>
                      <a:pt x="113" y="177"/>
                      <a:pt x="113" y="177"/>
                      <a:pt x="113" y="177"/>
                    </a:cubicBezTo>
                    <a:cubicBezTo>
                      <a:pt x="107" y="160"/>
                      <a:pt x="107" y="160"/>
                      <a:pt x="107" y="160"/>
                    </a:cubicBezTo>
                    <a:cubicBezTo>
                      <a:pt x="113" y="152"/>
                      <a:pt x="113" y="152"/>
                      <a:pt x="113" y="152"/>
                    </a:cubicBezTo>
                    <a:cubicBezTo>
                      <a:pt x="119" y="160"/>
                      <a:pt x="119" y="160"/>
                      <a:pt x="119" y="160"/>
                    </a:cubicBezTo>
                    <a:cubicBezTo>
                      <a:pt x="121" y="155"/>
                      <a:pt x="121" y="155"/>
                      <a:pt x="121" y="155"/>
                    </a:cubicBezTo>
                    <a:cubicBezTo>
                      <a:pt x="110" y="142"/>
                      <a:pt x="110" y="142"/>
                      <a:pt x="110" y="142"/>
                    </a:cubicBezTo>
                    <a:cubicBezTo>
                      <a:pt x="119" y="139"/>
                      <a:pt x="125" y="133"/>
                      <a:pt x="128" y="128"/>
                    </a:cubicBezTo>
                    <a:close/>
                    <a:moveTo>
                      <a:pt x="75" y="91"/>
                    </a:moveTo>
                    <a:cubicBezTo>
                      <a:pt x="62" y="82"/>
                      <a:pt x="55" y="67"/>
                      <a:pt x="55" y="52"/>
                    </a:cubicBezTo>
                    <a:cubicBezTo>
                      <a:pt x="55" y="26"/>
                      <a:pt x="77" y="4"/>
                      <a:pt x="103" y="4"/>
                    </a:cubicBezTo>
                    <a:cubicBezTo>
                      <a:pt x="129" y="4"/>
                      <a:pt x="151" y="26"/>
                      <a:pt x="151" y="52"/>
                    </a:cubicBezTo>
                    <a:cubicBezTo>
                      <a:pt x="151" y="67"/>
                      <a:pt x="144" y="82"/>
                      <a:pt x="131" y="91"/>
                    </a:cubicBezTo>
                    <a:cubicBezTo>
                      <a:pt x="127" y="94"/>
                      <a:pt x="123" y="100"/>
                      <a:pt x="123" y="106"/>
                    </a:cubicBezTo>
                    <a:cubicBezTo>
                      <a:pt x="123" y="128"/>
                      <a:pt x="123" y="128"/>
                      <a:pt x="123" y="128"/>
                    </a:cubicBezTo>
                    <a:cubicBezTo>
                      <a:pt x="121" y="131"/>
                      <a:pt x="117" y="135"/>
                      <a:pt x="111" y="138"/>
                    </a:cubicBezTo>
                    <a:cubicBezTo>
                      <a:pt x="111" y="88"/>
                      <a:pt x="111" y="88"/>
                      <a:pt x="111" y="88"/>
                    </a:cubicBezTo>
                    <a:cubicBezTo>
                      <a:pt x="118" y="64"/>
                      <a:pt x="118" y="64"/>
                      <a:pt x="118" y="64"/>
                    </a:cubicBezTo>
                    <a:cubicBezTo>
                      <a:pt x="118" y="64"/>
                      <a:pt x="119" y="64"/>
                      <a:pt x="119" y="64"/>
                    </a:cubicBezTo>
                    <a:cubicBezTo>
                      <a:pt x="125" y="64"/>
                      <a:pt x="129" y="60"/>
                      <a:pt x="129" y="54"/>
                    </a:cubicBezTo>
                    <a:cubicBezTo>
                      <a:pt x="129" y="48"/>
                      <a:pt x="125" y="44"/>
                      <a:pt x="119" y="44"/>
                    </a:cubicBezTo>
                    <a:cubicBezTo>
                      <a:pt x="116" y="44"/>
                      <a:pt x="113" y="46"/>
                      <a:pt x="111" y="48"/>
                    </a:cubicBezTo>
                    <a:cubicBezTo>
                      <a:pt x="109" y="46"/>
                      <a:pt x="106" y="44"/>
                      <a:pt x="103" y="44"/>
                    </a:cubicBezTo>
                    <a:cubicBezTo>
                      <a:pt x="100" y="44"/>
                      <a:pt x="97" y="46"/>
                      <a:pt x="95" y="48"/>
                    </a:cubicBezTo>
                    <a:cubicBezTo>
                      <a:pt x="93" y="46"/>
                      <a:pt x="90" y="44"/>
                      <a:pt x="87" y="44"/>
                    </a:cubicBezTo>
                    <a:cubicBezTo>
                      <a:pt x="81" y="44"/>
                      <a:pt x="77" y="48"/>
                      <a:pt x="77" y="54"/>
                    </a:cubicBezTo>
                    <a:cubicBezTo>
                      <a:pt x="77" y="60"/>
                      <a:pt x="81" y="64"/>
                      <a:pt x="87" y="64"/>
                    </a:cubicBezTo>
                    <a:cubicBezTo>
                      <a:pt x="87" y="64"/>
                      <a:pt x="88" y="64"/>
                      <a:pt x="88" y="64"/>
                    </a:cubicBezTo>
                    <a:cubicBezTo>
                      <a:pt x="95" y="88"/>
                      <a:pt x="95" y="88"/>
                      <a:pt x="95" y="88"/>
                    </a:cubicBezTo>
                    <a:cubicBezTo>
                      <a:pt x="95" y="138"/>
                      <a:pt x="95" y="138"/>
                      <a:pt x="95" y="138"/>
                    </a:cubicBezTo>
                    <a:cubicBezTo>
                      <a:pt x="89" y="135"/>
                      <a:pt x="85" y="131"/>
                      <a:pt x="83" y="128"/>
                    </a:cubicBezTo>
                    <a:cubicBezTo>
                      <a:pt x="83" y="106"/>
                      <a:pt x="83" y="106"/>
                      <a:pt x="83" y="106"/>
                    </a:cubicBezTo>
                    <a:cubicBezTo>
                      <a:pt x="83" y="100"/>
                      <a:pt x="79" y="94"/>
                      <a:pt x="75" y="91"/>
                    </a:cubicBezTo>
                    <a:close/>
                    <a:moveTo>
                      <a:pt x="76" y="131"/>
                    </a:moveTo>
                    <a:cubicBezTo>
                      <a:pt x="78" y="128"/>
                      <a:pt x="78" y="128"/>
                      <a:pt x="78" y="128"/>
                    </a:cubicBezTo>
                    <a:cubicBezTo>
                      <a:pt x="81" y="133"/>
                      <a:pt x="87" y="139"/>
                      <a:pt x="96" y="142"/>
                    </a:cubicBezTo>
                    <a:cubicBezTo>
                      <a:pt x="85" y="155"/>
                      <a:pt x="85" y="155"/>
                      <a:pt x="85" y="155"/>
                    </a:cubicBezTo>
                    <a:cubicBezTo>
                      <a:pt x="87" y="160"/>
                      <a:pt x="87" y="160"/>
                      <a:pt x="87" y="160"/>
                    </a:cubicBezTo>
                    <a:cubicBezTo>
                      <a:pt x="93" y="152"/>
                      <a:pt x="93" y="152"/>
                      <a:pt x="93" y="152"/>
                    </a:cubicBezTo>
                    <a:cubicBezTo>
                      <a:pt x="99" y="160"/>
                      <a:pt x="99" y="160"/>
                      <a:pt x="99" y="160"/>
                    </a:cubicBezTo>
                    <a:cubicBezTo>
                      <a:pt x="93" y="177"/>
                      <a:pt x="93" y="177"/>
                      <a:pt x="93" y="177"/>
                    </a:cubicBezTo>
                    <a:lnTo>
                      <a:pt x="76" y="131"/>
                    </a:lnTo>
                    <a:close/>
                    <a:moveTo>
                      <a:pt x="51" y="139"/>
                    </a:moveTo>
                    <a:cubicBezTo>
                      <a:pt x="73" y="133"/>
                      <a:pt x="73" y="133"/>
                      <a:pt x="73" y="133"/>
                    </a:cubicBezTo>
                    <a:cubicBezTo>
                      <a:pt x="99" y="206"/>
                      <a:pt x="99" y="206"/>
                      <a:pt x="99" y="206"/>
                    </a:cubicBezTo>
                    <a:cubicBezTo>
                      <a:pt x="99" y="206"/>
                      <a:pt x="99" y="206"/>
                      <a:pt x="99" y="206"/>
                    </a:cubicBezTo>
                    <a:cubicBezTo>
                      <a:pt x="98" y="206"/>
                      <a:pt x="98" y="206"/>
                      <a:pt x="98" y="206"/>
                    </a:cubicBezTo>
                    <a:cubicBezTo>
                      <a:pt x="95" y="205"/>
                      <a:pt x="95" y="205"/>
                      <a:pt x="95" y="205"/>
                    </a:cubicBezTo>
                    <a:cubicBezTo>
                      <a:pt x="57" y="160"/>
                      <a:pt x="57" y="160"/>
                      <a:pt x="57" y="160"/>
                    </a:cubicBezTo>
                    <a:cubicBezTo>
                      <a:pt x="62" y="155"/>
                      <a:pt x="62" y="155"/>
                      <a:pt x="62" y="155"/>
                    </a:cubicBezTo>
                    <a:cubicBezTo>
                      <a:pt x="66" y="150"/>
                      <a:pt x="66" y="150"/>
                      <a:pt x="66" y="150"/>
                    </a:cubicBezTo>
                    <a:cubicBezTo>
                      <a:pt x="60" y="148"/>
                      <a:pt x="60" y="148"/>
                      <a:pt x="60" y="148"/>
                    </a:cubicBezTo>
                    <a:cubicBezTo>
                      <a:pt x="51" y="145"/>
                      <a:pt x="51" y="145"/>
                      <a:pt x="51" y="145"/>
                    </a:cubicBezTo>
                    <a:lnTo>
                      <a:pt x="51" y="139"/>
                    </a:lnTo>
                    <a:close/>
                    <a:moveTo>
                      <a:pt x="5" y="174"/>
                    </a:moveTo>
                    <a:cubicBezTo>
                      <a:pt x="4" y="173"/>
                      <a:pt x="4" y="173"/>
                      <a:pt x="4" y="173"/>
                    </a:cubicBezTo>
                    <a:cubicBezTo>
                      <a:pt x="8" y="157"/>
                      <a:pt x="8" y="157"/>
                      <a:pt x="8" y="157"/>
                    </a:cubicBezTo>
                    <a:cubicBezTo>
                      <a:pt x="9" y="152"/>
                      <a:pt x="15" y="146"/>
                      <a:pt x="20" y="145"/>
                    </a:cubicBezTo>
                    <a:cubicBezTo>
                      <a:pt x="47" y="140"/>
                      <a:pt x="47" y="140"/>
                      <a:pt x="47" y="140"/>
                    </a:cubicBezTo>
                    <a:cubicBezTo>
                      <a:pt x="47" y="148"/>
                      <a:pt x="47" y="148"/>
                      <a:pt x="47" y="148"/>
                    </a:cubicBezTo>
                    <a:cubicBezTo>
                      <a:pt x="59" y="152"/>
                      <a:pt x="59" y="152"/>
                      <a:pt x="59" y="152"/>
                    </a:cubicBezTo>
                    <a:cubicBezTo>
                      <a:pt x="51" y="160"/>
                      <a:pt x="51" y="160"/>
                      <a:pt x="51" y="160"/>
                    </a:cubicBezTo>
                    <a:cubicBezTo>
                      <a:pt x="87" y="202"/>
                      <a:pt x="87" y="202"/>
                      <a:pt x="87" y="202"/>
                    </a:cubicBezTo>
                    <a:lnTo>
                      <a:pt x="5" y="174"/>
                    </a:lnTo>
                    <a:close/>
                    <a:moveTo>
                      <a:pt x="202" y="174"/>
                    </a:moveTo>
                    <a:cubicBezTo>
                      <a:pt x="119" y="202"/>
                      <a:pt x="119" y="202"/>
                      <a:pt x="119" y="202"/>
                    </a:cubicBezTo>
                    <a:cubicBezTo>
                      <a:pt x="155" y="160"/>
                      <a:pt x="155" y="160"/>
                      <a:pt x="155" y="160"/>
                    </a:cubicBezTo>
                    <a:cubicBezTo>
                      <a:pt x="147" y="152"/>
                      <a:pt x="147" y="152"/>
                      <a:pt x="147" y="152"/>
                    </a:cubicBezTo>
                    <a:cubicBezTo>
                      <a:pt x="159" y="148"/>
                      <a:pt x="159" y="148"/>
                      <a:pt x="159" y="148"/>
                    </a:cubicBezTo>
                    <a:cubicBezTo>
                      <a:pt x="159" y="140"/>
                      <a:pt x="159" y="140"/>
                      <a:pt x="159" y="140"/>
                    </a:cubicBezTo>
                    <a:cubicBezTo>
                      <a:pt x="186" y="145"/>
                      <a:pt x="186" y="145"/>
                      <a:pt x="186" y="145"/>
                    </a:cubicBezTo>
                    <a:cubicBezTo>
                      <a:pt x="191" y="147"/>
                      <a:pt x="197" y="152"/>
                      <a:pt x="198" y="157"/>
                    </a:cubicBezTo>
                    <a:cubicBezTo>
                      <a:pt x="202" y="173"/>
                      <a:pt x="202" y="173"/>
                      <a:pt x="202" y="173"/>
                    </a:cubicBezTo>
                    <a:cubicBezTo>
                      <a:pt x="202" y="173"/>
                      <a:pt x="202" y="173"/>
                      <a:pt x="202"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Freeform 382">
                <a:extLst>
                  <a:ext uri="{FF2B5EF4-FFF2-40B4-BE49-F238E27FC236}">
                    <a16:creationId xmlns:a16="http://schemas.microsoft.com/office/drawing/2014/main" id="{F4D9DAFA-6562-4A11-967D-92B3801ED46F}"/>
                  </a:ext>
                </a:extLst>
              </p:cNvPr>
              <p:cNvSpPr>
                <a:spLocks/>
              </p:cNvSpPr>
              <p:nvPr/>
            </p:nvSpPr>
            <p:spPr bwMode="auto">
              <a:xfrm>
                <a:off x="3860800" y="2611438"/>
                <a:ext cx="47625" cy="42863"/>
              </a:xfrm>
              <a:custGeom>
                <a:avLst/>
                <a:gdLst>
                  <a:gd name="T0" fmla="*/ 27 w 30"/>
                  <a:gd name="T1" fmla="*/ 0 h 27"/>
                  <a:gd name="T2" fmla="*/ 30 w 30"/>
                  <a:gd name="T3" fmla="*/ 6 h 27"/>
                  <a:gd name="T4" fmla="*/ 5 w 30"/>
                  <a:gd name="T5" fmla="*/ 27 h 27"/>
                  <a:gd name="T6" fmla="*/ 0 w 30"/>
                  <a:gd name="T7" fmla="*/ 22 h 27"/>
                  <a:gd name="T8" fmla="*/ 27 w 30"/>
                  <a:gd name="T9" fmla="*/ 0 h 27"/>
                </a:gdLst>
                <a:ahLst/>
                <a:cxnLst>
                  <a:cxn ang="0">
                    <a:pos x="T0" y="T1"/>
                  </a:cxn>
                  <a:cxn ang="0">
                    <a:pos x="T2" y="T3"/>
                  </a:cxn>
                  <a:cxn ang="0">
                    <a:pos x="T4" y="T5"/>
                  </a:cxn>
                  <a:cxn ang="0">
                    <a:pos x="T6" y="T7"/>
                  </a:cxn>
                  <a:cxn ang="0">
                    <a:pos x="T8" y="T9"/>
                  </a:cxn>
                </a:cxnLst>
                <a:rect l="0" t="0" r="r" b="b"/>
                <a:pathLst>
                  <a:path w="30" h="27">
                    <a:moveTo>
                      <a:pt x="27" y="0"/>
                    </a:moveTo>
                    <a:lnTo>
                      <a:pt x="30" y="6"/>
                    </a:lnTo>
                    <a:lnTo>
                      <a:pt x="5" y="27"/>
                    </a:lnTo>
                    <a:lnTo>
                      <a:pt x="0" y="22"/>
                    </a:lnTo>
                    <a:lnTo>
                      <a:pt x="2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383">
                <a:extLst>
                  <a:ext uri="{FF2B5EF4-FFF2-40B4-BE49-F238E27FC236}">
                    <a16:creationId xmlns:a16="http://schemas.microsoft.com/office/drawing/2014/main" id="{1CD4EEAE-8E53-4EC0-A25C-03981F811EAE}"/>
                  </a:ext>
                </a:extLst>
              </p:cNvPr>
              <p:cNvSpPr>
                <a:spLocks/>
              </p:cNvSpPr>
              <p:nvPr/>
            </p:nvSpPr>
            <p:spPr bwMode="auto">
              <a:xfrm>
                <a:off x="3900488" y="2705100"/>
                <a:ext cx="55563" cy="25400"/>
              </a:xfrm>
              <a:custGeom>
                <a:avLst/>
                <a:gdLst>
                  <a:gd name="T0" fmla="*/ 34 w 35"/>
                  <a:gd name="T1" fmla="*/ 0 h 16"/>
                  <a:gd name="T2" fmla="*/ 35 w 35"/>
                  <a:gd name="T3" fmla="*/ 7 h 16"/>
                  <a:gd name="T4" fmla="*/ 2 w 35"/>
                  <a:gd name="T5" fmla="*/ 16 h 16"/>
                  <a:gd name="T6" fmla="*/ 0 w 35"/>
                  <a:gd name="T7" fmla="*/ 9 h 16"/>
                  <a:gd name="T8" fmla="*/ 34 w 35"/>
                  <a:gd name="T9" fmla="*/ 0 h 16"/>
                </a:gdLst>
                <a:ahLst/>
                <a:cxnLst>
                  <a:cxn ang="0">
                    <a:pos x="T0" y="T1"/>
                  </a:cxn>
                  <a:cxn ang="0">
                    <a:pos x="T2" y="T3"/>
                  </a:cxn>
                  <a:cxn ang="0">
                    <a:pos x="T4" y="T5"/>
                  </a:cxn>
                  <a:cxn ang="0">
                    <a:pos x="T6" y="T7"/>
                  </a:cxn>
                  <a:cxn ang="0">
                    <a:pos x="T8" y="T9"/>
                  </a:cxn>
                </a:cxnLst>
                <a:rect l="0" t="0" r="r" b="b"/>
                <a:pathLst>
                  <a:path w="35" h="16">
                    <a:moveTo>
                      <a:pt x="34" y="0"/>
                    </a:moveTo>
                    <a:lnTo>
                      <a:pt x="35" y="7"/>
                    </a:lnTo>
                    <a:lnTo>
                      <a:pt x="2" y="16"/>
                    </a:lnTo>
                    <a:lnTo>
                      <a:pt x="0" y="9"/>
                    </a:lnTo>
                    <a:lnTo>
                      <a:pt x="3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384">
                <a:extLst>
                  <a:ext uri="{FF2B5EF4-FFF2-40B4-BE49-F238E27FC236}">
                    <a16:creationId xmlns:a16="http://schemas.microsoft.com/office/drawing/2014/main" id="{AC74CA4F-D412-4721-A687-22B5040849F2}"/>
                  </a:ext>
                </a:extLst>
              </p:cNvPr>
              <p:cNvSpPr>
                <a:spLocks/>
              </p:cNvSpPr>
              <p:nvPr/>
            </p:nvSpPr>
            <p:spPr bwMode="auto">
              <a:xfrm>
                <a:off x="3495675" y="2805113"/>
                <a:ext cx="57150" cy="22225"/>
              </a:xfrm>
              <a:custGeom>
                <a:avLst/>
                <a:gdLst>
                  <a:gd name="T0" fmla="*/ 34 w 36"/>
                  <a:gd name="T1" fmla="*/ 0 h 14"/>
                  <a:gd name="T2" fmla="*/ 36 w 36"/>
                  <a:gd name="T3" fmla="*/ 7 h 14"/>
                  <a:gd name="T4" fmla="*/ 2 w 36"/>
                  <a:gd name="T5" fmla="*/ 14 h 14"/>
                  <a:gd name="T6" fmla="*/ 0 w 36"/>
                  <a:gd name="T7" fmla="*/ 9 h 14"/>
                  <a:gd name="T8" fmla="*/ 34 w 36"/>
                  <a:gd name="T9" fmla="*/ 0 h 14"/>
                </a:gdLst>
                <a:ahLst/>
                <a:cxnLst>
                  <a:cxn ang="0">
                    <a:pos x="T0" y="T1"/>
                  </a:cxn>
                  <a:cxn ang="0">
                    <a:pos x="T2" y="T3"/>
                  </a:cxn>
                  <a:cxn ang="0">
                    <a:pos x="T4" y="T5"/>
                  </a:cxn>
                  <a:cxn ang="0">
                    <a:pos x="T6" y="T7"/>
                  </a:cxn>
                  <a:cxn ang="0">
                    <a:pos x="T8" y="T9"/>
                  </a:cxn>
                </a:cxnLst>
                <a:rect l="0" t="0" r="r" b="b"/>
                <a:pathLst>
                  <a:path w="36" h="14">
                    <a:moveTo>
                      <a:pt x="34" y="0"/>
                    </a:moveTo>
                    <a:lnTo>
                      <a:pt x="36" y="7"/>
                    </a:lnTo>
                    <a:lnTo>
                      <a:pt x="2" y="14"/>
                    </a:lnTo>
                    <a:lnTo>
                      <a:pt x="0" y="9"/>
                    </a:lnTo>
                    <a:lnTo>
                      <a:pt x="3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385">
                <a:extLst>
                  <a:ext uri="{FF2B5EF4-FFF2-40B4-BE49-F238E27FC236}">
                    <a16:creationId xmlns:a16="http://schemas.microsoft.com/office/drawing/2014/main" id="{7C6A0D79-6FDB-4705-B2A1-85008578BC5B}"/>
                  </a:ext>
                </a:extLst>
              </p:cNvPr>
              <p:cNvSpPr>
                <a:spLocks/>
              </p:cNvSpPr>
              <p:nvPr/>
            </p:nvSpPr>
            <p:spPr bwMode="auto">
              <a:xfrm>
                <a:off x="3903663" y="2800350"/>
                <a:ext cx="52388" cy="22225"/>
              </a:xfrm>
              <a:custGeom>
                <a:avLst/>
                <a:gdLst>
                  <a:gd name="T0" fmla="*/ 33 w 33"/>
                  <a:gd name="T1" fmla="*/ 7 h 14"/>
                  <a:gd name="T2" fmla="*/ 32 w 33"/>
                  <a:gd name="T3" fmla="*/ 14 h 14"/>
                  <a:gd name="T4" fmla="*/ 0 w 33"/>
                  <a:gd name="T5" fmla="*/ 7 h 14"/>
                  <a:gd name="T6" fmla="*/ 0 w 33"/>
                  <a:gd name="T7" fmla="*/ 0 h 14"/>
                  <a:gd name="T8" fmla="*/ 33 w 33"/>
                  <a:gd name="T9" fmla="*/ 7 h 14"/>
                </a:gdLst>
                <a:ahLst/>
                <a:cxnLst>
                  <a:cxn ang="0">
                    <a:pos x="T0" y="T1"/>
                  </a:cxn>
                  <a:cxn ang="0">
                    <a:pos x="T2" y="T3"/>
                  </a:cxn>
                  <a:cxn ang="0">
                    <a:pos x="T4" y="T5"/>
                  </a:cxn>
                  <a:cxn ang="0">
                    <a:pos x="T6" y="T7"/>
                  </a:cxn>
                  <a:cxn ang="0">
                    <a:pos x="T8" y="T9"/>
                  </a:cxn>
                </a:cxnLst>
                <a:rect l="0" t="0" r="r" b="b"/>
                <a:pathLst>
                  <a:path w="33" h="14">
                    <a:moveTo>
                      <a:pt x="33" y="7"/>
                    </a:moveTo>
                    <a:lnTo>
                      <a:pt x="32" y="14"/>
                    </a:lnTo>
                    <a:lnTo>
                      <a:pt x="0" y="7"/>
                    </a:lnTo>
                    <a:lnTo>
                      <a:pt x="0" y="0"/>
                    </a:lnTo>
                    <a:lnTo>
                      <a:pt x="33" y="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386">
                <a:extLst>
                  <a:ext uri="{FF2B5EF4-FFF2-40B4-BE49-F238E27FC236}">
                    <a16:creationId xmlns:a16="http://schemas.microsoft.com/office/drawing/2014/main" id="{ACE1F487-4B25-44E0-8845-56D897404069}"/>
                  </a:ext>
                </a:extLst>
              </p:cNvPr>
              <p:cNvSpPr>
                <a:spLocks/>
              </p:cNvSpPr>
              <p:nvPr/>
            </p:nvSpPr>
            <p:spPr bwMode="auto">
              <a:xfrm>
                <a:off x="3495675" y="2713038"/>
                <a:ext cx="53975" cy="22225"/>
              </a:xfrm>
              <a:custGeom>
                <a:avLst/>
                <a:gdLst>
                  <a:gd name="T0" fmla="*/ 34 w 34"/>
                  <a:gd name="T1" fmla="*/ 7 h 14"/>
                  <a:gd name="T2" fmla="*/ 34 w 34"/>
                  <a:gd name="T3" fmla="*/ 14 h 14"/>
                  <a:gd name="T4" fmla="*/ 0 w 34"/>
                  <a:gd name="T5" fmla="*/ 7 h 14"/>
                  <a:gd name="T6" fmla="*/ 2 w 34"/>
                  <a:gd name="T7" fmla="*/ 0 h 14"/>
                  <a:gd name="T8" fmla="*/ 34 w 34"/>
                  <a:gd name="T9" fmla="*/ 7 h 14"/>
                </a:gdLst>
                <a:ahLst/>
                <a:cxnLst>
                  <a:cxn ang="0">
                    <a:pos x="T0" y="T1"/>
                  </a:cxn>
                  <a:cxn ang="0">
                    <a:pos x="T2" y="T3"/>
                  </a:cxn>
                  <a:cxn ang="0">
                    <a:pos x="T4" y="T5"/>
                  </a:cxn>
                  <a:cxn ang="0">
                    <a:pos x="T6" y="T7"/>
                  </a:cxn>
                  <a:cxn ang="0">
                    <a:pos x="T8" y="T9"/>
                  </a:cxn>
                </a:cxnLst>
                <a:rect l="0" t="0" r="r" b="b"/>
                <a:pathLst>
                  <a:path w="34" h="14">
                    <a:moveTo>
                      <a:pt x="34" y="7"/>
                    </a:moveTo>
                    <a:lnTo>
                      <a:pt x="34" y="14"/>
                    </a:lnTo>
                    <a:lnTo>
                      <a:pt x="0" y="7"/>
                    </a:lnTo>
                    <a:lnTo>
                      <a:pt x="2" y="0"/>
                    </a:lnTo>
                    <a:lnTo>
                      <a:pt x="34" y="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387">
                <a:extLst>
                  <a:ext uri="{FF2B5EF4-FFF2-40B4-BE49-F238E27FC236}">
                    <a16:creationId xmlns:a16="http://schemas.microsoft.com/office/drawing/2014/main" id="{BA117D67-66C6-411B-B11D-7D70DFF89831}"/>
                  </a:ext>
                </a:extLst>
              </p:cNvPr>
              <p:cNvSpPr>
                <a:spLocks/>
              </p:cNvSpPr>
              <p:nvPr/>
            </p:nvSpPr>
            <p:spPr bwMode="auto">
              <a:xfrm>
                <a:off x="3538538" y="2617788"/>
                <a:ext cx="50800" cy="41275"/>
              </a:xfrm>
              <a:custGeom>
                <a:avLst/>
                <a:gdLst>
                  <a:gd name="T0" fmla="*/ 32 w 32"/>
                  <a:gd name="T1" fmla="*/ 21 h 26"/>
                  <a:gd name="T2" fmla="*/ 26 w 32"/>
                  <a:gd name="T3" fmla="*/ 26 h 26"/>
                  <a:gd name="T4" fmla="*/ 0 w 32"/>
                  <a:gd name="T5" fmla="*/ 5 h 26"/>
                  <a:gd name="T6" fmla="*/ 3 w 32"/>
                  <a:gd name="T7" fmla="*/ 0 h 26"/>
                  <a:gd name="T8" fmla="*/ 32 w 32"/>
                  <a:gd name="T9" fmla="*/ 21 h 26"/>
                </a:gdLst>
                <a:ahLst/>
                <a:cxnLst>
                  <a:cxn ang="0">
                    <a:pos x="T0" y="T1"/>
                  </a:cxn>
                  <a:cxn ang="0">
                    <a:pos x="T2" y="T3"/>
                  </a:cxn>
                  <a:cxn ang="0">
                    <a:pos x="T4" y="T5"/>
                  </a:cxn>
                  <a:cxn ang="0">
                    <a:pos x="T6" y="T7"/>
                  </a:cxn>
                  <a:cxn ang="0">
                    <a:pos x="T8" y="T9"/>
                  </a:cxn>
                </a:cxnLst>
                <a:rect l="0" t="0" r="r" b="b"/>
                <a:pathLst>
                  <a:path w="32" h="26">
                    <a:moveTo>
                      <a:pt x="32" y="21"/>
                    </a:moveTo>
                    <a:lnTo>
                      <a:pt x="26" y="26"/>
                    </a:lnTo>
                    <a:lnTo>
                      <a:pt x="0" y="5"/>
                    </a:lnTo>
                    <a:lnTo>
                      <a:pt x="3" y="0"/>
                    </a:lnTo>
                    <a:lnTo>
                      <a:pt x="32" y="2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78" name="Straight Arrow Connector 77">
              <a:extLst>
                <a:ext uri="{FF2B5EF4-FFF2-40B4-BE49-F238E27FC236}">
                  <a16:creationId xmlns:a16="http://schemas.microsoft.com/office/drawing/2014/main" id="{5828F3B9-FB5C-4747-8594-5BA77CFB2BDD}"/>
                </a:ext>
              </a:extLst>
            </p:cNvPr>
            <p:cNvCxnSpPr>
              <a:cxnSpLocks/>
            </p:cNvCxnSpPr>
            <p:nvPr/>
          </p:nvCxnSpPr>
          <p:spPr>
            <a:xfrm>
              <a:off x="3641575" y="3381893"/>
              <a:ext cx="947710" cy="649186"/>
            </a:xfrm>
            <a:prstGeom prst="straightConnector1">
              <a:avLst/>
            </a:prstGeom>
            <a:ln w="44450">
              <a:solidFill>
                <a:srgbClr val="4C8C2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D3C2D2-57AF-4CB2-9126-2088C65EFF5E}"/>
              </a:ext>
            </a:extLst>
          </p:cNvPr>
          <p:cNvGrpSpPr/>
          <p:nvPr/>
        </p:nvGrpSpPr>
        <p:grpSpPr>
          <a:xfrm>
            <a:off x="8395165" y="3239376"/>
            <a:ext cx="3724442" cy="2855720"/>
            <a:chOff x="8395165" y="3239376"/>
            <a:chExt cx="3724442" cy="2855720"/>
          </a:xfrm>
        </p:grpSpPr>
        <p:sp>
          <p:nvSpPr>
            <p:cNvPr id="31" name="Rectangle 30">
              <a:extLst>
                <a:ext uri="{FF2B5EF4-FFF2-40B4-BE49-F238E27FC236}">
                  <a16:creationId xmlns:a16="http://schemas.microsoft.com/office/drawing/2014/main" id="{A4A191C8-51E7-42F4-9F76-4614AF1EA6D7}"/>
                </a:ext>
              </a:extLst>
            </p:cNvPr>
            <p:cNvSpPr/>
            <p:nvPr/>
          </p:nvSpPr>
          <p:spPr>
            <a:xfrm>
              <a:off x="8395165" y="4956323"/>
              <a:ext cx="3724442"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Segoe UI" panose="020B0502040204020203" pitchFamily="34" charset="0"/>
                </a:rPr>
                <a:t>CONFIRM DOCUMENTATION AND BILL: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rPr>
                <a:t>Bill based on payer specifics and quality reporting </a:t>
              </a:r>
              <a:r>
                <a:rPr lang="en-US" sz="1600" b="1" dirty="0">
                  <a:solidFill>
                    <a:srgbClr val="4C8C2B"/>
                  </a:solidFill>
                  <a:latin typeface="Calibri Light" panose="020F0302020204030204"/>
                  <a:cs typeface="Segoe UI" panose="020B0502040204020203" pitchFamily="34" charset="0"/>
                </a:rPr>
                <a:t>standards</a:t>
              </a:r>
              <a:r>
                <a:rPr kumimoji="0" lang="en-IN"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rPr>
                <a:t>.</a:t>
              </a:r>
              <a:endParaRPr kumimoji="0" lang="en-US"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endParaRPr>
            </a:p>
          </p:txBody>
        </p:sp>
        <p:grpSp>
          <p:nvGrpSpPr>
            <p:cNvPr id="2" name="Group 1">
              <a:extLst>
                <a:ext uri="{FF2B5EF4-FFF2-40B4-BE49-F238E27FC236}">
                  <a16:creationId xmlns:a16="http://schemas.microsoft.com/office/drawing/2014/main" id="{B0E3DF7F-6CCC-4DE0-A2B3-04BA4AB63369}"/>
                </a:ext>
              </a:extLst>
            </p:cNvPr>
            <p:cNvGrpSpPr/>
            <p:nvPr/>
          </p:nvGrpSpPr>
          <p:grpSpPr>
            <a:xfrm>
              <a:off x="10320494" y="3912465"/>
              <a:ext cx="692125" cy="617538"/>
              <a:chOff x="9865984" y="3939897"/>
              <a:chExt cx="606425" cy="617538"/>
            </a:xfrm>
            <a:solidFill>
              <a:schemeClr val="bg1"/>
            </a:solidFill>
          </p:grpSpPr>
          <p:sp>
            <p:nvSpPr>
              <p:cNvPr id="91" name="Freeform 364">
                <a:extLst>
                  <a:ext uri="{FF2B5EF4-FFF2-40B4-BE49-F238E27FC236}">
                    <a16:creationId xmlns:a16="http://schemas.microsoft.com/office/drawing/2014/main" id="{BB9236E9-DDDA-45DB-BB0B-B9493429D047}"/>
                  </a:ext>
                </a:extLst>
              </p:cNvPr>
              <p:cNvSpPr>
                <a:spLocks noEditPoints="1"/>
              </p:cNvSpPr>
              <p:nvPr/>
            </p:nvSpPr>
            <p:spPr bwMode="auto">
              <a:xfrm>
                <a:off x="9945359" y="4287559"/>
                <a:ext cx="179388" cy="179388"/>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7" y="4"/>
                      <a:pt x="60" y="17"/>
                      <a:pt x="60" y="32"/>
                    </a:cubicBezTo>
                    <a:cubicBezTo>
                      <a:pt x="60" y="47"/>
                      <a:pt x="47" y="60"/>
                      <a:pt x="32" y="60"/>
                    </a:cubicBezTo>
                    <a:cubicBezTo>
                      <a:pt x="17" y="60"/>
                      <a:pt x="4" y="47"/>
                      <a:pt x="4" y="32"/>
                    </a:cubicBezTo>
                    <a:cubicBezTo>
                      <a:pt x="4" y="17"/>
                      <a:pt x="17" y="4"/>
                      <a:pt x="32" y="4"/>
                    </a:cubicBezTo>
                    <a:close/>
                    <a:moveTo>
                      <a:pt x="32" y="0"/>
                    </a:moveTo>
                    <a:cubicBezTo>
                      <a:pt x="14" y="0"/>
                      <a:pt x="0" y="14"/>
                      <a:pt x="0" y="32"/>
                    </a:cubicBezTo>
                    <a:cubicBezTo>
                      <a:pt x="0" y="50"/>
                      <a:pt x="14" y="64"/>
                      <a:pt x="32" y="64"/>
                    </a:cubicBezTo>
                    <a:cubicBezTo>
                      <a:pt x="50" y="64"/>
                      <a:pt x="64" y="50"/>
                      <a:pt x="64" y="32"/>
                    </a:cubicBezTo>
                    <a:cubicBezTo>
                      <a:pt x="64" y="14"/>
                      <a:pt x="50" y="0"/>
                      <a:pt x="3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365">
                <a:extLst>
                  <a:ext uri="{FF2B5EF4-FFF2-40B4-BE49-F238E27FC236}">
                    <a16:creationId xmlns:a16="http://schemas.microsoft.com/office/drawing/2014/main" id="{3A99D817-80EA-429A-B6FA-97021E88879F}"/>
                  </a:ext>
                </a:extLst>
              </p:cNvPr>
              <p:cNvSpPr>
                <a:spLocks/>
              </p:cNvSpPr>
              <p:nvPr/>
            </p:nvSpPr>
            <p:spPr bwMode="auto">
              <a:xfrm>
                <a:off x="10012034" y="4330422"/>
                <a:ext cx="46038" cy="88900"/>
              </a:xfrm>
              <a:custGeom>
                <a:avLst/>
                <a:gdLst>
                  <a:gd name="T0" fmla="*/ 6 w 16"/>
                  <a:gd name="T1" fmla="*/ 32 h 32"/>
                  <a:gd name="T2" fmla="*/ 6 w 16"/>
                  <a:gd name="T3" fmla="*/ 29 h 32"/>
                  <a:gd name="T4" fmla="*/ 0 w 16"/>
                  <a:gd name="T5" fmla="*/ 27 h 32"/>
                  <a:gd name="T6" fmla="*/ 1 w 16"/>
                  <a:gd name="T7" fmla="*/ 23 h 32"/>
                  <a:gd name="T8" fmla="*/ 7 w 16"/>
                  <a:gd name="T9" fmla="*/ 25 h 32"/>
                  <a:gd name="T10" fmla="*/ 11 w 16"/>
                  <a:gd name="T11" fmla="*/ 22 h 32"/>
                  <a:gd name="T12" fmla="*/ 7 w 16"/>
                  <a:gd name="T13" fmla="*/ 18 h 32"/>
                  <a:gd name="T14" fmla="*/ 0 w 16"/>
                  <a:gd name="T15" fmla="*/ 11 h 32"/>
                  <a:gd name="T16" fmla="*/ 6 w 16"/>
                  <a:gd name="T17" fmla="*/ 4 h 32"/>
                  <a:gd name="T18" fmla="*/ 6 w 16"/>
                  <a:gd name="T19" fmla="*/ 0 h 32"/>
                  <a:gd name="T20" fmla="*/ 10 w 16"/>
                  <a:gd name="T21" fmla="*/ 0 h 32"/>
                  <a:gd name="T22" fmla="*/ 10 w 16"/>
                  <a:gd name="T23" fmla="*/ 4 h 32"/>
                  <a:gd name="T24" fmla="*/ 15 w 16"/>
                  <a:gd name="T25" fmla="*/ 5 h 32"/>
                  <a:gd name="T26" fmla="*/ 14 w 16"/>
                  <a:gd name="T27" fmla="*/ 9 h 32"/>
                  <a:gd name="T28" fmla="*/ 9 w 16"/>
                  <a:gd name="T29" fmla="*/ 7 h 32"/>
                  <a:gd name="T30" fmla="*/ 5 w 16"/>
                  <a:gd name="T31" fmla="*/ 10 h 32"/>
                  <a:gd name="T32" fmla="*/ 10 w 16"/>
                  <a:gd name="T33" fmla="*/ 14 h 32"/>
                  <a:gd name="T34" fmla="*/ 16 w 16"/>
                  <a:gd name="T35" fmla="*/ 21 h 32"/>
                  <a:gd name="T36" fmla="*/ 9 w 16"/>
                  <a:gd name="T37" fmla="*/ 28 h 32"/>
                  <a:gd name="T38" fmla="*/ 9 w 16"/>
                  <a:gd name="T39" fmla="*/ 32 h 32"/>
                  <a:gd name="T40" fmla="*/ 6 w 16"/>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2">
                    <a:moveTo>
                      <a:pt x="6" y="32"/>
                    </a:moveTo>
                    <a:cubicBezTo>
                      <a:pt x="6" y="29"/>
                      <a:pt x="6" y="29"/>
                      <a:pt x="6" y="29"/>
                    </a:cubicBezTo>
                    <a:cubicBezTo>
                      <a:pt x="4" y="29"/>
                      <a:pt x="1" y="28"/>
                      <a:pt x="0" y="27"/>
                    </a:cubicBezTo>
                    <a:cubicBezTo>
                      <a:pt x="1" y="23"/>
                      <a:pt x="1" y="23"/>
                      <a:pt x="1" y="23"/>
                    </a:cubicBezTo>
                    <a:cubicBezTo>
                      <a:pt x="2" y="24"/>
                      <a:pt x="5" y="25"/>
                      <a:pt x="7" y="25"/>
                    </a:cubicBezTo>
                    <a:cubicBezTo>
                      <a:pt x="10" y="25"/>
                      <a:pt x="11" y="24"/>
                      <a:pt x="11" y="22"/>
                    </a:cubicBezTo>
                    <a:cubicBezTo>
                      <a:pt x="11" y="20"/>
                      <a:pt x="10" y="19"/>
                      <a:pt x="7" y="18"/>
                    </a:cubicBezTo>
                    <a:cubicBezTo>
                      <a:pt x="3" y="16"/>
                      <a:pt x="0" y="14"/>
                      <a:pt x="0" y="11"/>
                    </a:cubicBezTo>
                    <a:cubicBezTo>
                      <a:pt x="0" y="7"/>
                      <a:pt x="2" y="5"/>
                      <a:pt x="6" y="4"/>
                    </a:cubicBezTo>
                    <a:cubicBezTo>
                      <a:pt x="6" y="0"/>
                      <a:pt x="6" y="0"/>
                      <a:pt x="6" y="0"/>
                    </a:cubicBezTo>
                    <a:cubicBezTo>
                      <a:pt x="10" y="0"/>
                      <a:pt x="10" y="0"/>
                      <a:pt x="10" y="0"/>
                    </a:cubicBezTo>
                    <a:cubicBezTo>
                      <a:pt x="10" y="4"/>
                      <a:pt x="10" y="4"/>
                      <a:pt x="10" y="4"/>
                    </a:cubicBezTo>
                    <a:cubicBezTo>
                      <a:pt x="12" y="4"/>
                      <a:pt x="14" y="4"/>
                      <a:pt x="15" y="5"/>
                    </a:cubicBezTo>
                    <a:cubicBezTo>
                      <a:pt x="14" y="9"/>
                      <a:pt x="14" y="9"/>
                      <a:pt x="14" y="9"/>
                    </a:cubicBezTo>
                    <a:cubicBezTo>
                      <a:pt x="13" y="8"/>
                      <a:pt x="11" y="7"/>
                      <a:pt x="9" y="7"/>
                    </a:cubicBezTo>
                    <a:cubicBezTo>
                      <a:pt x="6" y="7"/>
                      <a:pt x="5" y="9"/>
                      <a:pt x="5" y="10"/>
                    </a:cubicBezTo>
                    <a:cubicBezTo>
                      <a:pt x="5" y="12"/>
                      <a:pt x="6" y="13"/>
                      <a:pt x="10" y="14"/>
                    </a:cubicBezTo>
                    <a:cubicBezTo>
                      <a:pt x="14" y="16"/>
                      <a:pt x="16" y="18"/>
                      <a:pt x="16" y="21"/>
                    </a:cubicBezTo>
                    <a:cubicBezTo>
                      <a:pt x="16" y="25"/>
                      <a:pt x="14" y="28"/>
                      <a:pt x="9" y="28"/>
                    </a:cubicBezTo>
                    <a:cubicBezTo>
                      <a:pt x="9" y="32"/>
                      <a:pt x="9" y="32"/>
                      <a:pt x="9" y="32"/>
                    </a:cubicBezTo>
                    <a:lnTo>
                      <a:pt x="6" y="3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366">
                <a:extLst>
                  <a:ext uri="{FF2B5EF4-FFF2-40B4-BE49-F238E27FC236}">
                    <a16:creationId xmlns:a16="http://schemas.microsoft.com/office/drawing/2014/main" id="{3A354D13-8F69-4030-BCB0-13E188020B37}"/>
                  </a:ext>
                </a:extLst>
              </p:cNvPr>
              <p:cNvSpPr>
                <a:spLocks noEditPoints="1"/>
              </p:cNvSpPr>
              <p:nvPr/>
            </p:nvSpPr>
            <p:spPr bwMode="auto">
              <a:xfrm>
                <a:off x="10204122" y="4378047"/>
                <a:ext cx="179388" cy="179388"/>
              </a:xfrm>
              <a:custGeom>
                <a:avLst/>
                <a:gdLst>
                  <a:gd name="T0" fmla="*/ 32 w 64"/>
                  <a:gd name="T1" fmla="*/ 4 h 64"/>
                  <a:gd name="T2" fmla="*/ 60 w 64"/>
                  <a:gd name="T3" fmla="*/ 32 h 64"/>
                  <a:gd name="T4" fmla="*/ 32 w 64"/>
                  <a:gd name="T5" fmla="*/ 60 h 64"/>
                  <a:gd name="T6" fmla="*/ 4 w 64"/>
                  <a:gd name="T7" fmla="*/ 32 h 64"/>
                  <a:gd name="T8" fmla="*/ 32 w 64"/>
                  <a:gd name="T9" fmla="*/ 4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4"/>
                    </a:moveTo>
                    <a:cubicBezTo>
                      <a:pt x="47" y="4"/>
                      <a:pt x="60" y="17"/>
                      <a:pt x="60" y="32"/>
                    </a:cubicBezTo>
                    <a:cubicBezTo>
                      <a:pt x="60" y="47"/>
                      <a:pt x="47" y="60"/>
                      <a:pt x="32" y="60"/>
                    </a:cubicBezTo>
                    <a:cubicBezTo>
                      <a:pt x="17" y="60"/>
                      <a:pt x="4" y="47"/>
                      <a:pt x="4" y="32"/>
                    </a:cubicBezTo>
                    <a:cubicBezTo>
                      <a:pt x="4" y="17"/>
                      <a:pt x="17" y="4"/>
                      <a:pt x="32" y="4"/>
                    </a:cubicBezTo>
                    <a:close/>
                    <a:moveTo>
                      <a:pt x="32" y="0"/>
                    </a:moveTo>
                    <a:cubicBezTo>
                      <a:pt x="14" y="0"/>
                      <a:pt x="0" y="14"/>
                      <a:pt x="0" y="32"/>
                    </a:cubicBezTo>
                    <a:cubicBezTo>
                      <a:pt x="0" y="50"/>
                      <a:pt x="14" y="64"/>
                      <a:pt x="32" y="64"/>
                    </a:cubicBezTo>
                    <a:cubicBezTo>
                      <a:pt x="50" y="64"/>
                      <a:pt x="64" y="50"/>
                      <a:pt x="64" y="32"/>
                    </a:cubicBezTo>
                    <a:cubicBezTo>
                      <a:pt x="64" y="14"/>
                      <a:pt x="50" y="0"/>
                      <a:pt x="3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367">
                <a:extLst>
                  <a:ext uri="{FF2B5EF4-FFF2-40B4-BE49-F238E27FC236}">
                    <a16:creationId xmlns:a16="http://schemas.microsoft.com/office/drawing/2014/main" id="{4ECD998B-DE02-497E-ABC9-FD3CB6680077}"/>
                  </a:ext>
                </a:extLst>
              </p:cNvPr>
              <p:cNvSpPr>
                <a:spLocks/>
              </p:cNvSpPr>
              <p:nvPr/>
            </p:nvSpPr>
            <p:spPr bwMode="auto">
              <a:xfrm>
                <a:off x="10270797" y="4419322"/>
                <a:ext cx="44450" cy="90488"/>
              </a:xfrm>
              <a:custGeom>
                <a:avLst/>
                <a:gdLst>
                  <a:gd name="T0" fmla="*/ 6 w 16"/>
                  <a:gd name="T1" fmla="*/ 32 h 32"/>
                  <a:gd name="T2" fmla="*/ 6 w 16"/>
                  <a:gd name="T3" fmla="*/ 29 h 32"/>
                  <a:gd name="T4" fmla="*/ 0 w 16"/>
                  <a:gd name="T5" fmla="*/ 27 h 32"/>
                  <a:gd name="T6" fmla="*/ 1 w 16"/>
                  <a:gd name="T7" fmla="*/ 23 h 32"/>
                  <a:gd name="T8" fmla="*/ 7 w 16"/>
                  <a:gd name="T9" fmla="*/ 25 h 32"/>
                  <a:gd name="T10" fmla="*/ 11 w 16"/>
                  <a:gd name="T11" fmla="*/ 22 h 32"/>
                  <a:gd name="T12" fmla="*/ 7 w 16"/>
                  <a:gd name="T13" fmla="*/ 18 h 32"/>
                  <a:gd name="T14" fmla="*/ 0 w 16"/>
                  <a:gd name="T15" fmla="*/ 11 h 32"/>
                  <a:gd name="T16" fmla="*/ 6 w 16"/>
                  <a:gd name="T17" fmla="*/ 4 h 32"/>
                  <a:gd name="T18" fmla="*/ 6 w 16"/>
                  <a:gd name="T19" fmla="*/ 0 h 32"/>
                  <a:gd name="T20" fmla="*/ 10 w 16"/>
                  <a:gd name="T21" fmla="*/ 0 h 32"/>
                  <a:gd name="T22" fmla="*/ 10 w 16"/>
                  <a:gd name="T23" fmla="*/ 4 h 32"/>
                  <a:gd name="T24" fmla="*/ 15 w 16"/>
                  <a:gd name="T25" fmla="*/ 5 h 32"/>
                  <a:gd name="T26" fmla="*/ 14 w 16"/>
                  <a:gd name="T27" fmla="*/ 9 h 32"/>
                  <a:gd name="T28" fmla="*/ 9 w 16"/>
                  <a:gd name="T29" fmla="*/ 7 h 32"/>
                  <a:gd name="T30" fmla="*/ 5 w 16"/>
                  <a:gd name="T31" fmla="*/ 10 h 32"/>
                  <a:gd name="T32" fmla="*/ 10 w 16"/>
                  <a:gd name="T33" fmla="*/ 14 h 32"/>
                  <a:gd name="T34" fmla="*/ 16 w 16"/>
                  <a:gd name="T35" fmla="*/ 21 h 32"/>
                  <a:gd name="T36" fmla="*/ 9 w 16"/>
                  <a:gd name="T37" fmla="*/ 28 h 32"/>
                  <a:gd name="T38" fmla="*/ 9 w 16"/>
                  <a:gd name="T39" fmla="*/ 32 h 32"/>
                  <a:gd name="T40" fmla="*/ 6 w 16"/>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2">
                    <a:moveTo>
                      <a:pt x="6" y="32"/>
                    </a:moveTo>
                    <a:cubicBezTo>
                      <a:pt x="6" y="29"/>
                      <a:pt x="6" y="29"/>
                      <a:pt x="6" y="29"/>
                    </a:cubicBezTo>
                    <a:cubicBezTo>
                      <a:pt x="4" y="29"/>
                      <a:pt x="1" y="28"/>
                      <a:pt x="0" y="27"/>
                    </a:cubicBezTo>
                    <a:cubicBezTo>
                      <a:pt x="1" y="23"/>
                      <a:pt x="1" y="23"/>
                      <a:pt x="1" y="23"/>
                    </a:cubicBezTo>
                    <a:cubicBezTo>
                      <a:pt x="2" y="24"/>
                      <a:pt x="5" y="25"/>
                      <a:pt x="7" y="25"/>
                    </a:cubicBezTo>
                    <a:cubicBezTo>
                      <a:pt x="10" y="25"/>
                      <a:pt x="11" y="24"/>
                      <a:pt x="11" y="22"/>
                    </a:cubicBezTo>
                    <a:cubicBezTo>
                      <a:pt x="11" y="20"/>
                      <a:pt x="10" y="19"/>
                      <a:pt x="7" y="18"/>
                    </a:cubicBezTo>
                    <a:cubicBezTo>
                      <a:pt x="3" y="16"/>
                      <a:pt x="0" y="14"/>
                      <a:pt x="0" y="11"/>
                    </a:cubicBezTo>
                    <a:cubicBezTo>
                      <a:pt x="0" y="7"/>
                      <a:pt x="2" y="5"/>
                      <a:pt x="6" y="4"/>
                    </a:cubicBezTo>
                    <a:cubicBezTo>
                      <a:pt x="6" y="0"/>
                      <a:pt x="6" y="0"/>
                      <a:pt x="6" y="0"/>
                    </a:cubicBezTo>
                    <a:cubicBezTo>
                      <a:pt x="10" y="0"/>
                      <a:pt x="10" y="0"/>
                      <a:pt x="10" y="0"/>
                    </a:cubicBezTo>
                    <a:cubicBezTo>
                      <a:pt x="10" y="4"/>
                      <a:pt x="10" y="4"/>
                      <a:pt x="10" y="4"/>
                    </a:cubicBezTo>
                    <a:cubicBezTo>
                      <a:pt x="12" y="4"/>
                      <a:pt x="14" y="4"/>
                      <a:pt x="15" y="5"/>
                    </a:cubicBezTo>
                    <a:cubicBezTo>
                      <a:pt x="14" y="9"/>
                      <a:pt x="14" y="9"/>
                      <a:pt x="14" y="9"/>
                    </a:cubicBezTo>
                    <a:cubicBezTo>
                      <a:pt x="13" y="8"/>
                      <a:pt x="11" y="7"/>
                      <a:pt x="9" y="7"/>
                    </a:cubicBezTo>
                    <a:cubicBezTo>
                      <a:pt x="6" y="7"/>
                      <a:pt x="5" y="9"/>
                      <a:pt x="5" y="10"/>
                    </a:cubicBezTo>
                    <a:cubicBezTo>
                      <a:pt x="5" y="12"/>
                      <a:pt x="6" y="13"/>
                      <a:pt x="10" y="14"/>
                    </a:cubicBezTo>
                    <a:cubicBezTo>
                      <a:pt x="14" y="16"/>
                      <a:pt x="16" y="18"/>
                      <a:pt x="16" y="21"/>
                    </a:cubicBezTo>
                    <a:cubicBezTo>
                      <a:pt x="16" y="25"/>
                      <a:pt x="14" y="28"/>
                      <a:pt x="9" y="28"/>
                    </a:cubicBezTo>
                    <a:cubicBezTo>
                      <a:pt x="9" y="32"/>
                      <a:pt x="9" y="32"/>
                      <a:pt x="9" y="32"/>
                    </a:cubicBezTo>
                    <a:lnTo>
                      <a:pt x="6" y="3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Rectangle 368">
                <a:extLst>
                  <a:ext uri="{FF2B5EF4-FFF2-40B4-BE49-F238E27FC236}">
                    <a16:creationId xmlns:a16="http://schemas.microsoft.com/office/drawing/2014/main" id="{7D962DF4-1605-4BA1-9573-141321528F22}"/>
                  </a:ext>
                </a:extLst>
              </p:cNvPr>
              <p:cNvSpPr>
                <a:spLocks noChangeArrowheads="1"/>
              </p:cNvSpPr>
              <p:nvPr/>
            </p:nvSpPr>
            <p:spPr bwMode="auto">
              <a:xfrm>
                <a:off x="10350172" y="4209772"/>
                <a:ext cx="11113" cy="88900"/>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Rectangle 369">
                <a:extLst>
                  <a:ext uri="{FF2B5EF4-FFF2-40B4-BE49-F238E27FC236}">
                    <a16:creationId xmlns:a16="http://schemas.microsoft.com/office/drawing/2014/main" id="{A1867703-4712-474D-B29C-BD6C2362793C}"/>
                  </a:ext>
                </a:extLst>
              </p:cNvPr>
              <p:cNvSpPr>
                <a:spLocks noChangeArrowheads="1"/>
              </p:cNvSpPr>
              <p:nvPr/>
            </p:nvSpPr>
            <p:spPr bwMode="auto">
              <a:xfrm>
                <a:off x="10204122" y="4287559"/>
                <a:ext cx="11113" cy="101600"/>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Rectangle 370">
                <a:extLst>
                  <a:ext uri="{FF2B5EF4-FFF2-40B4-BE49-F238E27FC236}">
                    <a16:creationId xmlns:a16="http://schemas.microsoft.com/office/drawing/2014/main" id="{69FABE00-249B-473A-B192-E3A903681EE8}"/>
                  </a:ext>
                </a:extLst>
              </p:cNvPr>
              <p:cNvSpPr>
                <a:spLocks noChangeArrowheads="1"/>
              </p:cNvSpPr>
              <p:nvPr/>
            </p:nvSpPr>
            <p:spPr bwMode="auto">
              <a:xfrm>
                <a:off x="10326359" y="4265334"/>
                <a:ext cx="11113" cy="904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371">
                <a:extLst>
                  <a:ext uri="{FF2B5EF4-FFF2-40B4-BE49-F238E27FC236}">
                    <a16:creationId xmlns:a16="http://schemas.microsoft.com/office/drawing/2014/main" id="{EA8087A2-5BE0-43C6-9918-795F5897E2DC}"/>
                  </a:ext>
                </a:extLst>
              </p:cNvPr>
              <p:cNvSpPr>
                <a:spLocks/>
              </p:cNvSpPr>
              <p:nvPr/>
            </p:nvSpPr>
            <p:spPr bwMode="auto">
              <a:xfrm>
                <a:off x="10259684" y="4330422"/>
                <a:ext cx="55563" cy="14288"/>
              </a:xfrm>
              <a:custGeom>
                <a:avLst/>
                <a:gdLst>
                  <a:gd name="T0" fmla="*/ 20 w 20"/>
                  <a:gd name="T1" fmla="*/ 0 h 5"/>
                  <a:gd name="T2" fmla="*/ 8 w 20"/>
                  <a:gd name="T3" fmla="*/ 1 h 5"/>
                  <a:gd name="T4" fmla="*/ 0 w 20"/>
                  <a:gd name="T5" fmla="*/ 1 h 5"/>
                  <a:gd name="T6" fmla="*/ 0 w 20"/>
                  <a:gd name="T7" fmla="*/ 5 h 5"/>
                  <a:gd name="T8" fmla="*/ 8 w 20"/>
                  <a:gd name="T9" fmla="*/ 5 h 5"/>
                  <a:gd name="T10" fmla="*/ 20 w 20"/>
                  <a:gd name="T11" fmla="*/ 4 h 5"/>
                  <a:gd name="T12" fmla="*/ 20 w 2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20" y="0"/>
                    </a:moveTo>
                    <a:cubicBezTo>
                      <a:pt x="16" y="1"/>
                      <a:pt x="12" y="1"/>
                      <a:pt x="8" y="1"/>
                    </a:cubicBezTo>
                    <a:cubicBezTo>
                      <a:pt x="5" y="1"/>
                      <a:pt x="3" y="1"/>
                      <a:pt x="0" y="1"/>
                    </a:cubicBezTo>
                    <a:cubicBezTo>
                      <a:pt x="0" y="5"/>
                      <a:pt x="0" y="5"/>
                      <a:pt x="0" y="5"/>
                    </a:cubicBezTo>
                    <a:cubicBezTo>
                      <a:pt x="3" y="5"/>
                      <a:pt x="5" y="5"/>
                      <a:pt x="8" y="5"/>
                    </a:cubicBezTo>
                    <a:cubicBezTo>
                      <a:pt x="12" y="5"/>
                      <a:pt x="16" y="5"/>
                      <a:pt x="20" y="4"/>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372">
                <a:extLst>
                  <a:ext uri="{FF2B5EF4-FFF2-40B4-BE49-F238E27FC236}">
                    <a16:creationId xmlns:a16="http://schemas.microsoft.com/office/drawing/2014/main" id="{340412D9-57EF-4D78-8213-6BE128390E8D}"/>
                  </a:ext>
                </a:extLst>
              </p:cNvPr>
              <p:cNvSpPr>
                <a:spLocks/>
              </p:cNvSpPr>
              <p:nvPr/>
            </p:nvSpPr>
            <p:spPr bwMode="auto">
              <a:xfrm>
                <a:off x="10124747" y="4322484"/>
                <a:ext cx="66675" cy="22225"/>
              </a:xfrm>
              <a:custGeom>
                <a:avLst/>
                <a:gdLst>
                  <a:gd name="T0" fmla="*/ 2 w 24"/>
                  <a:gd name="T1" fmla="*/ 8 h 8"/>
                  <a:gd name="T2" fmla="*/ 24 w 24"/>
                  <a:gd name="T3" fmla="*/ 4 h 8"/>
                  <a:gd name="T4" fmla="*/ 24 w 24"/>
                  <a:gd name="T5" fmla="*/ 0 h 8"/>
                  <a:gd name="T6" fmla="*/ 0 w 24"/>
                  <a:gd name="T7" fmla="*/ 4 h 8"/>
                  <a:gd name="T8" fmla="*/ 2 w 24"/>
                  <a:gd name="T9" fmla="*/ 8 h 8"/>
                </a:gdLst>
                <a:ahLst/>
                <a:cxnLst>
                  <a:cxn ang="0">
                    <a:pos x="T0" y="T1"/>
                  </a:cxn>
                  <a:cxn ang="0">
                    <a:pos x="T2" y="T3"/>
                  </a:cxn>
                  <a:cxn ang="0">
                    <a:pos x="T4" y="T5"/>
                  </a:cxn>
                  <a:cxn ang="0">
                    <a:pos x="T6" y="T7"/>
                  </a:cxn>
                  <a:cxn ang="0">
                    <a:pos x="T8" y="T9"/>
                  </a:cxn>
                </a:cxnLst>
                <a:rect l="0" t="0" r="r" b="b"/>
                <a:pathLst>
                  <a:path w="24" h="8">
                    <a:moveTo>
                      <a:pt x="2" y="8"/>
                    </a:moveTo>
                    <a:cubicBezTo>
                      <a:pt x="10" y="7"/>
                      <a:pt x="17" y="6"/>
                      <a:pt x="24" y="4"/>
                    </a:cubicBezTo>
                    <a:cubicBezTo>
                      <a:pt x="24" y="0"/>
                      <a:pt x="24" y="0"/>
                      <a:pt x="24" y="0"/>
                    </a:cubicBezTo>
                    <a:cubicBezTo>
                      <a:pt x="17" y="2"/>
                      <a:pt x="8" y="4"/>
                      <a:pt x="0" y="4"/>
                    </a:cubicBezTo>
                    <a:cubicBezTo>
                      <a:pt x="1" y="5"/>
                      <a:pt x="1" y="6"/>
                      <a:pt x="2"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373">
                <a:extLst>
                  <a:ext uri="{FF2B5EF4-FFF2-40B4-BE49-F238E27FC236}">
                    <a16:creationId xmlns:a16="http://schemas.microsoft.com/office/drawing/2014/main" id="{FCCC3F47-2457-4189-B4D0-792FEB1EB4B2}"/>
                  </a:ext>
                </a:extLst>
              </p:cNvPr>
              <p:cNvSpPr>
                <a:spLocks/>
              </p:cNvSpPr>
              <p:nvPr/>
            </p:nvSpPr>
            <p:spPr bwMode="auto">
              <a:xfrm>
                <a:off x="9865984" y="3939897"/>
                <a:ext cx="606425" cy="404813"/>
              </a:xfrm>
              <a:custGeom>
                <a:avLst/>
                <a:gdLst>
                  <a:gd name="T0" fmla="*/ 189 w 216"/>
                  <a:gd name="T1" fmla="*/ 88 h 144"/>
                  <a:gd name="T2" fmla="*/ 192 w 216"/>
                  <a:gd name="T3" fmla="*/ 72 h 144"/>
                  <a:gd name="T4" fmla="*/ 148 w 216"/>
                  <a:gd name="T5" fmla="*/ 28 h 144"/>
                  <a:gd name="T6" fmla="*/ 128 w 216"/>
                  <a:gd name="T7" fmla="*/ 33 h 144"/>
                  <a:gd name="T8" fmla="*/ 80 w 216"/>
                  <a:gd name="T9" fmla="*/ 0 h 144"/>
                  <a:gd name="T10" fmla="*/ 28 w 216"/>
                  <a:gd name="T11" fmla="*/ 52 h 144"/>
                  <a:gd name="T12" fmla="*/ 32 w 216"/>
                  <a:gd name="T13" fmla="*/ 72 h 144"/>
                  <a:gd name="T14" fmla="*/ 0 w 216"/>
                  <a:gd name="T15" fmla="*/ 108 h 144"/>
                  <a:gd name="T16" fmla="*/ 27 w 216"/>
                  <a:gd name="T17" fmla="*/ 143 h 144"/>
                  <a:gd name="T18" fmla="*/ 28 w 216"/>
                  <a:gd name="T19" fmla="*/ 139 h 144"/>
                  <a:gd name="T20" fmla="*/ 4 w 216"/>
                  <a:gd name="T21" fmla="*/ 108 h 144"/>
                  <a:gd name="T22" fmla="*/ 33 w 216"/>
                  <a:gd name="T23" fmla="*/ 76 h 144"/>
                  <a:gd name="T24" fmla="*/ 38 w 216"/>
                  <a:gd name="T25" fmla="*/ 76 h 144"/>
                  <a:gd name="T26" fmla="*/ 36 w 216"/>
                  <a:gd name="T27" fmla="*/ 71 h 144"/>
                  <a:gd name="T28" fmla="*/ 32 w 216"/>
                  <a:gd name="T29" fmla="*/ 52 h 144"/>
                  <a:gd name="T30" fmla="*/ 80 w 216"/>
                  <a:gd name="T31" fmla="*/ 4 h 144"/>
                  <a:gd name="T32" fmla="*/ 125 w 216"/>
                  <a:gd name="T33" fmla="*/ 34 h 144"/>
                  <a:gd name="T34" fmla="*/ 126 w 216"/>
                  <a:gd name="T35" fmla="*/ 38 h 144"/>
                  <a:gd name="T36" fmla="*/ 130 w 216"/>
                  <a:gd name="T37" fmla="*/ 36 h 144"/>
                  <a:gd name="T38" fmla="*/ 148 w 216"/>
                  <a:gd name="T39" fmla="*/ 32 h 144"/>
                  <a:gd name="T40" fmla="*/ 188 w 216"/>
                  <a:gd name="T41" fmla="*/ 72 h 144"/>
                  <a:gd name="T42" fmla="*/ 185 w 216"/>
                  <a:gd name="T43" fmla="*/ 87 h 144"/>
                  <a:gd name="T44" fmla="*/ 183 w 216"/>
                  <a:gd name="T45" fmla="*/ 92 h 144"/>
                  <a:gd name="T46" fmla="*/ 189 w 216"/>
                  <a:gd name="T47" fmla="*/ 92 h 144"/>
                  <a:gd name="T48" fmla="*/ 212 w 216"/>
                  <a:gd name="T49" fmla="*/ 116 h 144"/>
                  <a:gd name="T50" fmla="*/ 188 w 216"/>
                  <a:gd name="T51" fmla="*/ 140 h 144"/>
                  <a:gd name="T52" fmla="*/ 175 w 216"/>
                  <a:gd name="T53" fmla="*/ 136 h 144"/>
                  <a:gd name="T54" fmla="*/ 173 w 216"/>
                  <a:gd name="T55" fmla="*/ 135 h 144"/>
                  <a:gd name="T56" fmla="*/ 172 w 216"/>
                  <a:gd name="T57" fmla="*/ 136 h 144"/>
                  <a:gd name="T58" fmla="*/ 172 w 216"/>
                  <a:gd name="T59" fmla="*/ 140 h 144"/>
                  <a:gd name="T60" fmla="*/ 173 w 216"/>
                  <a:gd name="T61" fmla="*/ 140 h 144"/>
                  <a:gd name="T62" fmla="*/ 188 w 216"/>
                  <a:gd name="T63" fmla="*/ 144 h 144"/>
                  <a:gd name="T64" fmla="*/ 216 w 216"/>
                  <a:gd name="T65" fmla="*/ 116 h 144"/>
                  <a:gd name="T66" fmla="*/ 189 w 216"/>
                  <a:gd name="T67" fmla="*/ 8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44">
                    <a:moveTo>
                      <a:pt x="189" y="88"/>
                    </a:moveTo>
                    <a:cubicBezTo>
                      <a:pt x="191" y="83"/>
                      <a:pt x="192" y="78"/>
                      <a:pt x="192" y="72"/>
                    </a:cubicBezTo>
                    <a:cubicBezTo>
                      <a:pt x="192" y="48"/>
                      <a:pt x="172" y="28"/>
                      <a:pt x="148" y="28"/>
                    </a:cubicBezTo>
                    <a:cubicBezTo>
                      <a:pt x="141" y="28"/>
                      <a:pt x="134" y="30"/>
                      <a:pt x="128" y="33"/>
                    </a:cubicBezTo>
                    <a:cubicBezTo>
                      <a:pt x="121" y="14"/>
                      <a:pt x="102" y="0"/>
                      <a:pt x="80" y="0"/>
                    </a:cubicBezTo>
                    <a:cubicBezTo>
                      <a:pt x="51" y="0"/>
                      <a:pt x="28" y="23"/>
                      <a:pt x="28" y="52"/>
                    </a:cubicBezTo>
                    <a:cubicBezTo>
                      <a:pt x="28" y="59"/>
                      <a:pt x="29" y="66"/>
                      <a:pt x="32" y="72"/>
                    </a:cubicBezTo>
                    <a:cubicBezTo>
                      <a:pt x="14" y="74"/>
                      <a:pt x="0" y="89"/>
                      <a:pt x="0" y="108"/>
                    </a:cubicBezTo>
                    <a:cubicBezTo>
                      <a:pt x="0" y="125"/>
                      <a:pt x="11" y="139"/>
                      <a:pt x="27" y="143"/>
                    </a:cubicBezTo>
                    <a:cubicBezTo>
                      <a:pt x="27" y="141"/>
                      <a:pt x="28" y="140"/>
                      <a:pt x="28" y="139"/>
                    </a:cubicBezTo>
                    <a:cubicBezTo>
                      <a:pt x="14" y="136"/>
                      <a:pt x="4" y="123"/>
                      <a:pt x="4" y="108"/>
                    </a:cubicBezTo>
                    <a:cubicBezTo>
                      <a:pt x="4" y="92"/>
                      <a:pt x="16" y="78"/>
                      <a:pt x="33" y="76"/>
                    </a:cubicBezTo>
                    <a:cubicBezTo>
                      <a:pt x="38" y="76"/>
                      <a:pt x="38" y="76"/>
                      <a:pt x="38" y="76"/>
                    </a:cubicBezTo>
                    <a:cubicBezTo>
                      <a:pt x="36" y="71"/>
                      <a:pt x="36" y="71"/>
                      <a:pt x="36" y="71"/>
                    </a:cubicBezTo>
                    <a:cubicBezTo>
                      <a:pt x="33" y="65"/>
                      <a:pt x="32" y="58"/>
                      <a:pt x="32" y="52"/>
                    </a:cubicBezTo>
                    <a:cubicBezTo>
                      <a:pt x="32" y="26"/>
                      <a:pt x="54" y="4"/>
                      <a:pt x="80" y="4"/>
                    </a:cubicBezTo>
                    <a:cubicBezTo>
                      <a:pt x="100" y="4"/>
                      <a:pt x="117" y="16"/>
                      <a:pt x="125" y="34"/>
                    </a:cubicBezTo>
                    <a:cubicBezTo>
                      <a:pt x="126" y="38"/>
                      <a:pt x="126" y="38"/>
                      <a:pt x="126" y="38"/>
                    </a:cubicBezTo>
                    <a:cubicBezTo>
                      <a:pt x="130" y="36"/>
                      <a:pt x="130" y="36"/>
                      <a:pt x="130" y="36"/>
                    </a:cubicBezTo>
                    <a:cubicBezTo>
                      <a:pt x="136" y="33"/>
                      <a:pt x="142" y="32"/>
                      <a:pt x="148" y="32"/>
                    </a:cubicBezTo>
                    <a:cubicBezTo>
                      <a:pt x="170" y="32"/>
                      <a:pt x="188" y="50"/>
                      <a:pt x="188" y="72"/>
                    </a:cubicBezTo>
                    <a:cubicBezTo>
                      <a:pt x="188" y="77"/>
                      <a:pt x="187" y="82"/>
                      <a:pt x="185" y="87"/>
                    </a:cubicBezTo>
                    <a:cubicBezTo>
                      <a:pt x="183" y="92"/>
                      <a:pt x="183" y="92"/>
                      <a:pt x="183" y="92"/>
                    </a:cubicBezTo>
                    <a:cubicBezTo>
                      <a:pt x="189" y="92"/>
                      <a:pt x="189" y="92"/>
                      <a:pt x="189" y="92"/>
                    </a:cubicBezTo>
                    <a:cubicBezTo>
                      <a:pt x="202" y="92"/>
                      <a:pt x="212" y="103"/>
                      <a:pt x="212" y="116"/>
                    </a:cubicBezTo>
                    <a:cubicBezTo>
                      <a:pt x="212" y="129"/>
                      <a:pt x="201" y="140"/>
                      <a:pt x="188" y="140"/>
                    </a:cubicBezTo>
                    <a:cubicBezTo>
                      <a:pt x="183" y="140"/>
                      <a:pt x="179" y="139"/>
                      <a:pt x="175" y="136"/>
                    </a:cubicBezTo>
                    <a:cubicBezTo>
                      <a:pt x="173" y="135"/>
                      <a:pt x="173" y="135"/>
                      <a:pt x="173" y="135"/>
                    </a:cubicBezTo>
                    <a:cubicBezTo>
                      <a:pt x="172" y="136"/>
                      <a:pt x="172" y="136"/>
                      <a:pt x="172" y="136"/>
                    </a:cubicBezTo>
                    <a:cubicBezTo>
                      <a:pt x="172" y="140"/>
                      <a:pt x="172" y="140"/>
                      <a:pt x="172" y="140"/>
                    </a:cubicBezTo>
                    <a:cubicBezTo>
                      <a:pt x="172" y="140"/>
                      <a:pt x="173" y="140"/>
                      <a:pt x="173" y="140"/>
                    </a:cubicBezTo>
                    <a:cubicBezTo>
                      <a:pt x="177" y="142"/>
                      <a:pt x="182" y="144"/>
                      <a:pt x="188" y="144"/>
                    </a:cubicBezTo>
                    <a:cubicBezTo>
                      <a:pt x="203" y="144"/>
                      <a:pt x="216" y="131"/>
                      <a:pt x="216" y="116"/>
                    </a:cubicBezTo>
                    <a:cubicBezTo>
                      <a:pt x="216" y="101"/>
                      <a:pt x="204" y="89"/>
                      <a:pt x="189" y="8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Rectangle 374">
                <a:extLst>
                  <a:ext uri="{FF2B5EF4-FFF2-40B4-BE49-F238E27FC236}">
                    <a16:creationId xmlns:a16="http://schemas.microsoft.com/office/drawing/2014/main" id="{72BB6CF1-803E-4FD5-A630-5D5560D54F98}"/>
                  </a:ext>
                </a:extLst>
              </p:cNvPr>
              <p:cNvSpPr>
                <a:spLocks noChangeArrowheads="1"/>
              </p:cNvSpPr>
              <p:nvPr/>
            </p:nvSpPr>
            <p:spPr bwMode="auto">
              <a:xfrm>
                <a:off x="10237459" y="4231997"/>
                <a:ext cx="11113" cy="13493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79" name="Straight Arrow Connector 78">
              <a:extLst>
                <a:ext uri="{FF2B5EF4-FFF2-40B4-BE49-F238E27FC236}">
                  <a16:creationId xmlns:a16="http://schemas.microsoft.com/office/drawing/2014/main" id="{63043BD2-F9AC-4316-9E55-2A414C3B474B}"/>
                </a:ext>
              </a:extLst>
            </p:cNvPr>
            <p:cNvCxnSpPr>
              <a:cxnSpLocks/>
            </p:cNvCxnSpPr>
            <p:nvPr/>
          </p:nvCxnSpPr>
          <p:spPr>
            <a:xfrm>
              <a:off x="9025788" y="3239376"/>
              <a:ext cx="970915" cy="543318"/>
            </a:xfrm>
            <a:prstGeom prst="straightConnector1">
              <a:avLst/>
            </a:prstGeom>
            <a:ln w="44450">
              <a:solidFill>
                <a:srgbClr val="4C8C2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A4F3C9C-2B96-4271-87DF-C7441C3D412E}"/>
              </a:ext>
            </a:extLst>
          </p:cNvPr>
          <p:cNvGrpSpPr/>
          <p:nvPr/>
        </p:nvGrpSpPr>
        <p:grpSpPr>
          <a:xfrm>
            <a:off x="6264937" y="1150840"/>
            <a:ext cx="4119343" cy="2714564"/>
            <a:chOff x="6264937" y="1150840"/>
            <a:chExt cx="4119343" cy="2714564"/>
          </a:xfrm>
        </p:grpSpPr>
        <p:sp>
          <p:nvSpPr>
            <p:cNvPr id="38" name="Rectangle 37">
              <a:extLst>
                <a:ext uri="{FF2B5EF4-FFF2-40B4-BE49-F238E27FC236}">
                  <a16:creationId xmlns:a16="http://schemas.microsoft.com/office/drawing/2014/main" id="{A4A191C8-51E7-42F4-9F76-4614AF1EA6D7}"/>
                </a:ext>
              </a:extLst>
            </p:cNvPr>
            <p:cNvSpPr/>
            <p:nvPr/>
          </p:nvSpPr>
          <p:spPr>
            <a:xfrm>
              <a:off x="6264937" y="1150840"/>
              <a:ext cx="4119343"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Segoe UI" panose="020B0502040204020203" pitchFamily="34" charset="0"/>
                </a:rPr>
                <a:t>CODE THE FULL ENCOUNTER: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rPr>
                <a:t>Manage the links between the medical record and “encounter form” using “line by line” HCPCS reporting, regardless of whether it generates revenue or not</a:t>
              </a:r>
              <a:endParaRPr kumimoji="0" lang="en-IN" sz="16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rPr>
                <a:t>.</a:t>
              </a:r>
              <a:endParaRPr kumimoji="0" lang="en-IN" sz="1800" b="1" i="0" u="none" strike="noStrike" kern="1200" cap="none" spc="0" normalizeH="0" baseline="0" noProof="0" dirty="0">
                <a:ln>
                  <a:noFill/>
                </a:ln>
                <a:solidFill>
                  <a:srgbClr val="4C8C2B"/>
                </a:solidFill>
                <a:effectLst/>
                <a:uLnTx/>
                <a:uFillTx/>
                <a:latin typeface="Calibri Light" panose="020F0302020204030204"/>
                <a:ea typeface="+mn-ea"/>
                <a:cs typeface="Segoe UI" panose="020B0502040204020203" pitchFamily="34" charset="0"/>
              </a:endParaRPr>
            </a:p>
          </p:txBody>
        </p:sp>
        <p:grpSp>
          <p:nvGrpSpPr>
            <p:cNvPr id="109" name="Group 108">
              <a:extLst>
                <a:ext uri="{FF2B5EF4-FFF2-40B4-BE49-F238E27FC236}">
                  <a16:creationId xmlns:a16="http://schemas.microsoft.com/office/drawing/2014/main" id="{2CFBB019-08CF-4334-8538-C782AFE6AA3B}"/>
                </a:ext>
              </a:extLst>
            </p:cNvPr>
            <p:cNvGrpSpPr/>
            <p:nvPr/>
          </p:nvGrpSpPr>
          <p:grpSpPr>
            <a:xfrm>
              <a:off x="7872947" y="2459199"/>
              <a:ext cx="783324" cy="672252"/>
              <a:chOff x="3497507" y="2548784"/>
              <a:chExt cx="561836" cy="561836"/>
            </a:xfrm>
            <a:solidFill>
              <a:schemeClr val="bg1"/>
            </a:solidFill>
          </p:grpSpPr>
          <p:sp>
            <p:nvSpPr>
              <p:cNvPr id="110" name="Freeform 526">
                <a:extLst>
                  <a:ext uri="{FF2B5EF4-FFF2-40B4-BE49-F238E27FC236}">
                    <a16:creationId xmlns:a16="http://schemas.microsoft.com/office/drawing/2014/main" id="{E5CBD8A0-DC6B-44F6-BF25-50BEDB98DE6F}"/>
                  </a:ext>
                </a:extLst>
              </p:cNvPr>
              <p:cNvSpPr>
                <a:spLocks/>
              </p:cNvSpPr>
              <p:nvPr/>
            </p:nvSpPr>
            <p:spPr bwMode="auto">
              <a:xfrm>
                <a:off x="3669174" y="2782877"/>
                <a:ext cx="156065" cy="156065"/>
              </a:xfrm>
              <a:custGeom>
                <a:avLst/>
                <a:gdLst>
                  <a:gd name="T0" fmla="*/ 50 w 56"/>
                  <a:gd name="T1" fmla="*/ 19 h 56"/>
                  <a:gd name="T2" fmla="*/ 52 w 56"/>
                  <a:gd name="T3" fmla="*/ 28 h 56"/>
                  <a:gd name="T4" fmla="*/ 28 w 56"/>
                  <a:gd name="T5" fmla="*/ 52 h 56"/>
                  <a:gd name="T6" fmla="*/ 4 w 56"/>
                  <a:gd name="T7" fmla="*/ 28 h 56"/>
                  <a:gd name="T8" fmla="*/ 28 w 56"/>
                  <a:gd name="T9" fmla="*/ 4 h 56"/>
                  <a:gd name="T10" fmla="*/ 37 w 56"/>
                  <a:gd name="T11" fmla="*/ 6 h 56"/>
                  <a:gd name="T12" fmla="*/ 40 w 56"/>
                  <a:gd name="T13" fmla="*/ 3 h 56"/>
                  <a:gd name="T14" fmla="*/ 28 w 56"/>
                  <a:gd name="T15" fmla="*/ 0 h 56"/>
                  <a:gd name="T16" fmla="*/ 0 w 56"/>
                  <a:gd name="T17" fmla="*/ 28 h 56"/>
                  <a:gd name="T18" fmla="*/ 28 w 56"/>
                  <a:gd name="T19" fmla="*/ 56 h 56"/>
                  <a:gd name="T20" fmla="*/ 56 w 56"/>
                  <a:gd name="T21" fmla="*/ 28 h 56"/>
                  <a:gd name="T22" fmla="*/ 53 w 56"/>
                  <a:gd name="T23" fmla="*/ 16 h 56"/>
                  <a:gd name="T24" fmla="*/ 50 w 56"/>
                  <a:gd name="T2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50" y="19"/>
                    </a:moveTo>
                    <a:cubicBezTo>
                      <a:pt x="51" y="22"/>
                      <a:pt x="52" y="25"/>
                      <a:pt x="52" y="28"/>
                    </a:cubicBezTo>
                    <a:cubicBezTo>
                      <a:pt x="52" y="41"/>
                      <a:pt x="41" y="52"/>
                      <a:pt x="28" y="52"/>
                    </a:cubicBezTo>
                    <a:cubicBezTo>
                      <a:pt x="15" y="52"/>
                      <a:pt x="4" y="41"/>
                      <a:pt x="4" y="28"/>
                    </a:cubicBezTo>
                    <a:cubicBezTo>
                      <a:pt x="4" y="15"/>
                      <a:pt x="15" y="4"/>
                      <a:pt x="28" y="4"/>
                    </a:cubicBezTo>
                    <a:cubicBezTo>
                      <a:pt x="31" y="4"/>
                      <a:pt x="34" y="5"/>
                      <a:pt x="37" y="6"/>
                    </a:cubicBezTo>
                    <a:cubicBezTo>
                      <a:pt x="40" y="3"/>
                      <a:pt x="40" y="3"/>
                      <a:pt x="40" y="3"/>
                    </a:cubicBezTo>
                    <a:cubicBezTo>
                      <a:pt x="36" y="1"/>
                      <a:pt x="32" y="0"/>
                      <a:pt x="28" y="0"/>
                    </a:cubicBezTo>
                    <a:cubicBezTo>
                      <a:pt x="13" y="0"/>
                      <a:pt x="0" y="13"/>
                      <a:pt x="0" y="28"/>
                    </a:cubicBezTo>
                    <a:cubicBezTo>
                      <a:pt x="0" y="43"/>
                      <a:pt x="13" y="56"/>
                      <a:pt x="28" y="56"/>
                    </a:cubicBezTo>
                    <a:cubicBezTo>
                      <a:pt x="43" y="56"/>
                      <a:pt x="56" y="43"/>
                      <a:pt x="56" y="28"/>
                    </a:cubicBezTo>
                    <a:cubicBezTo>
                      <a:pt x="56" y="24"/>
                      <a:pt x="55" y="20"/>
                      <a:pt x="53" y="16"/>
                    </a:cubicBezTo>
                    <a:lnTo>
                      <a:pt x="5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527">
                <a:extLst>
                  <a:ext uri="{FF2B5EF4-FFF2-40B4-BE49-F238E27FC236}">
                    <a16:creationId xmlns:a16="http://schemas.microsoft.com/office/drawing/2014/main" id="{5CAAD9EB-A61B-4426-A078-E6C322A73761}"/>
                  </a:ext>
                </a:extLst>
              </p:cNvPr>
              <p:cNvSpPr>
                <a:spLocks/>
              </p:cNvSpPr>
              <p:nvPr/>
            </p:nvSpPr>
            <p:spPr bwMode="auto">
              <a:xfrm>
                <a:off x="3606748" y="2736063"/>
                <a:ext cx="265316" cy="265316"/>
              </a:xfrm>
              <a:custGeom>
                <a:avLst/>
                <a:gdLst>
                  <a:gd name="T0" fmla="*/ 85 w 96"/>
                  <a:gd name="T1" fmla="*/ 25 h 96"/>
                  <a:gd name="T2" fmla="*/ 92 w 96"/>
                  <a:gd name="T3" fmla="*/ 48 h 96"/>
                  <a:gd name="T4" fmla="*/ 48 w 96"/>
                  <a:gd name="T5" fmla="*/ 92 h 96"/>
                  <a:gd name="T6" fmla="*/ 4 w 96"/>
                  <a:gd name="T7" fmla="*/ 48 h 96"/>
                  <a:gd name="T8" fmla="*/ 48 w 96"/>
                  <a:gd name="T9" fmla="*/ 4 h 96"/>
                  <a:gd name="T10" fmla="*/ 71 w 96"/>
                  <a:gd name="T11" fmla="*/ 11 h 96"/>
                  <a:gd name="T12" fmla="*/ 74 w 96"/>
                  <a:gd name="T13" fmla="*/ 8 h 96"/>
                  <a:gd name="T14" fmla="*/ 48 w 96"/>
                  <a:gd name="T15" fmla="*/ 0 h 96"/>
                  <a:gd name="T16" fmla="*/ 0 w 96"/>
                  <a:gd name="T17" fmla="*/ 48 h 96"/>
                  <a:gd name="T18" fmla="*/ 48 w 96"/>
                  <a:gd name="T19" fmla="*/ 96 h 96"/>
                  <a:gd name="T20" fmla="*/ 96 w 96"/>
                  <a:gd name="T21" fmla="*/ 48 h 96"/>
                  <a:gd name="T22" fmla="*/ 88 w 96"/>
                  <a:gd name="T23" fmla="*/ 22 h 96"/>
                  <a:gd name="T24" fmla="*/ 85 w 96"/>
                  <a:gd name="T25"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6">
                    <a:moveTo>
                      <a:pt x="85" y="25"/>
                    </a:moveTo>
                    <a:cubicBezTo>
                      <a:pt x="89" y="31"/>
                      <a:pt x="92" y="39"/>
                      <a:pt x="92" y="48"/>
                    </a:cubicBezTo>
                    <a:cubicBezTo>
                      <a:pt x="92" y="72"/>
                      <a:pt x="72" y="92"/>
                      <a:pt x="48" y="92"/>
                    </a:cubicBezTo>
                    <a:cubicBezTo>
                      <a:pt x="24" y="92"/>
                      <a:pt x="4" y="72"/>
                      <a:pt x="4" y="48"/>
                    </a:cubicBezTo>
                    <a:cubicBezTo>
                      <a:pt x="4" y="24"/>
                      <a:pt x="24" y="4"/>
                      <a:pt x="48" y="4"/>
                    </a:cubicBezTo>
                    <a:cubicBezTo>
                      <a:pt x="57" y="4"/>
                      <a:pt x="65" y="7"/>
                      <a:pt x="71" y="11"/>
                    </a:cubicBezTo>
                    <a:cubicBezTo>
                      <a:pt x="74" y="8"/>
                      <a:pt x="74" y="8"/>
                      <a:pt x="74" y="8"/>
                    </a:cubicBezTo>
                    <a:cubicBezTo>
                      <a:pt x="67" y="3"/>
                      <a:pt x="58" y="0"/>
                      <a:pt x="48" y="0"/>
                    </a:cubicBezTo>
                    <a:cubicBezTo>
                      <a:pt x="22" y="0"/>
                      <a:pt x="0" y="22"/>
                      <a:pt x="0" y="48"/>
                    </a:cubicBezTo>
                    <a:cubicBezTo>
                      <a:pt x="0" y="74"/>
                      <a:pt x="22" y="96"/>
                      <a:pt x="48" y="96"/>
                    </a:cubicBezTo>
                    <a:cubicBezTo>
                      <a:pt x="74" y="96"/>
                      <a:pt x="96" y="74"/>
                      <a:pt x="96" y="48"/>
                    </a:cubicBezTo>
                    <a:cubicBezTo>
                      <a:pt x="96" y="38"/>
                      <a:pt x="93" y="29"/>
                      <a:pt x="88" y="22"/>
                    </a:cubicBezTo>
                    <a:lnTo>
                      <a:pt x="8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529">
                <a:extLst>
                  <a:ext uri="{FF2B5EF4-FFF2-40B4-BE49-F238E27FC236}">
                    <a16:creationId xmlns:a16="http://schemas.microsoft.com/office/drawing/2014/main" id="{E67B2CF3-9D1B-4FF1-9058-40EF50EBF8DD}"/>
                  </a:ext>
                </a:extLst>
              </p:cNvPr>
              <p:cNvSpPr>
                <a:spLocks/>
              </p:cNvSpPr>
              <p:nvPr/>
            </p:nvSpPr>
            <p:spPr bwMode="auto">
              <a:xfrm>
                <a:off x="3497507" y="2626812"/>
                <a:ext cx="483808" cy="483808"/>
              </a:xfrm>
              <a:custGeom>
                <a:avLst/>
                <a:gdLst>
                  <a:gd name="T0" fmla="*/ 154 w 176"/>
                  <a:gd name="T1" fmla="*/ 36 h 176"/>
                  <a:gd name="T2" fmla="*/ 172 w 176"/>
                  <a:gd name="T3" fmla="*/ 88 h 176"/>
                  <a:gd name="T4" fmla="*/ 88 w 176"/>
                  <a:gd name="T5" fmla="*/ 172 h 176"/>
                  <a:gd name="T6" fmla="*/ 4 w 176"/>
                  <a:gd name="T7" fmla="*/ 88 h 176"/>
                  <a:gd name="T8" fmla="*/ 88 w 176"/>
                  <a:gd name="T9" fmla="*/ 4 h 176"/>
                  <a:gd name="T10" fmla="*/ 140 w 176"/>
                  <a:gd name="T11" fmla="*/ 22 h 176"/>
                  <a:gd name="T12" fmla="*/ 143 w 176"/>
                  <a:gd name="T13" fmla="*/ 19 h 176"/>
                  <a:gd name="T14" fmla="*/ 88 w 176"/>
                  <a:gd name="T15" fmla="*/ 0 h 176"/>
                  <a:gd name="T16" fmla="*/ 0 w 176"/>
                  <a:gd name="T17" fmla="*/ 88 h 176"/>
                  <a:gd name="T18" fmla="*/ 88 w 176"/>
                  <a:gd name="T19" fmla="*/ 176 h 176"/>
                  <a:gd name="T20" fmla="*/ 176 w 176"/>
                  <a:gd name="T21" fmla="*/ 88 h 176"/>
                  <a:gd name="T22" fmla="*/ 157 w 176"/>
                  <a:gd name="T23" fmla="*/ 33 h 176"/>
                  <a:gd name="T24" fmla="*/ 154 w 176"/>
                  <a:gd name="T25"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76">
                    <a:moveTo>
                      <a:pt x="154" y="36"/>
                    </a:moveTo>
                    <a:cubicBezTo>
                      <a:pt x="165" y="50"/>
                      <a:pt x="172" y="68"/>
                      <a:pt x="172" y="88"/>
                    </a:cubicBezTo>
                    <a:cubicBezTo>
                      <a:pt x="172" y="134"/>
                      <a:pt x="134" y="172"/>
                      <a:pt x="88" y="172"/>
                    </a:cubicBezTo>
                    <a:cubicBezTo>
                      <a:pt x="42" y="172"/>
                      <a:pt x="4" y="134"/>
                      <a:pt x="4" y="88"/>
                    </a:cubicBezTo>
                    <a:cubicBezTo>
                      <a:pt x="4" y="42"/>
                      <a:pt x="42" y="4"/>
                      <a:pt x="88" y="4"/>
                    </a:cubicBezTo>
                    <a:cubicBezTo>
                      <a:pt x="108" y="4"/>
                      <a:pt x="126" y="11"/>
                      <a:pt x="140" y="22"/>
                    </a:cubicBezTo>
                    <a:cubicBezTo>
                      <a:pt x="143" y="19"/>
                      <a:pt x="143" y="19"/>
                      <a:pt x="143" y="19"/>
                    </a:cubicBezTo>
                    <a:cubicBezTo>
                      <a:pt x="128" y="7"/>
                      <a:pt x="109" y="0"/>
                      <a:pt x="88" y="0"/>
                    </a:cubicBezTo>
                    <a:cubicBezTo>
                      <a:pt x="39" y="0"/>
                      <a:pt x="0" y="39"/>
                      <a:pt x="0" y="88"/>
                    </a:cubicBezTo>
                    <a:cubicBezTo>
                      <a:pt x="0" y="137"/>
                      <a:pt x="39" y="176"/>
                      <a:pt x="88" y="176"/>
                    </a:cubicBezTo>
                    <a:cubicBezTo>
                      <a:pt x="137" y="176"/>
                      <a:pt x="176" y="137"/>
                      <a:pt x="176" y="88"/>
                    </a:cubicBezTo>
                    <a:cubicBezTo>
                      <a:pt x="176" y="67"/>
                      <a:pt x="169" y="48"/>
                      <a:pt x="157" y="33"/>
                    </a:cubicBezTo>
                    <a:lnTo>
                      <a:pt x="15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Freeform 531">
                <a:extLst>
                  <a:ext uri="{FF2B5EF4-FFF2-40B4-BE49-F238E27FC236}">
                    <a16:creationId xmlns:a16="http://schemas.microsoft.com/office/drawing/2014/main" id="{2230BF76-0A30-4CB5-BB99-5F5C7F87C9A1}"/>
                  </a:ext>
                </a:extLst>
              </p:cNvPr>
              <p:cNvSpPr>
                <a:spLocks noEditPoints="1"/>
              </p:cNvSpPr>
              <p:nvPr/>
            </p:nvSpPr>
            <p:spPr bwMode="auto">
              <a:xfrm>
                <a:off x="3715999" y="2548784"/>
                <a:ext cx="343344" cy="358955"/>
              </a:xfrm>
              <a:custGeom>
                <a:avLst/>
                <a:gdLst>
                  <a:gd name="T0" fmla="*/ 107 w 123"/>
                  <a:gd name="T1" fmla="*/ 24 h 123"/>
                  <a:gd name="T2" fmla="*/ 109 w 123"/>
                  <a:gd name="T3" fmla="*/ 22 h 123"/>
                  <a:gd name="T4" fmla="*/ 109 w 123"/>
                  <a:gd name="T5" fmla="*/ 16 h 123"/>
                  <a:gd name="T6" fmla="*/ 107 w 123"/>
                  <a:gd name="T7" fmla="*/ 14 h 123"/>
                  <a:gd name="T8" fmla="*/ 104 w 123"/>
                  <a:gd name="T9" fmla="*/ 13 h 123"/>
                  <a:gd name="T10" fmla="*/ 101 w 123"/>
                  <a:gd name="T11" fmla="*/ 14 h 123"/>
                  <a:gd name="T12" fmla="*/ 99 w 123"/>
                  <a:gd name="T13" fmla="*/ 16 h 123"/>
                  <a:gd name="T14" fmla="*/ 94 w 123"/>
                  <a:gd name="T15" fmla="*/ 0 h 123"/>
                  <a:gd name="T16" fmla="*/ 67 w 123"/>
                  <a:gd name="T17" fmla="*/ 26 h 123"/>
                  <a:gd name="T18" fmla="*/ 73 w 123"/>
                  <a:gd name="T19" fmla="*/ 42 h 123"/>
                  <a:gd name="T20" fmla="*/ 16 w 123"/>
                  <a:gd name="T21" fmla="*/ 99 h 123"/>
                  <a:gd name="T22" fmla="*/ 12 w 123"/>
                  <a:gd name="T23" fmla="*/ 91 h 123"/>
                  <a:gd name="T24" fmla="*/ 0 w 123"/>
                  <a:gd name="T25" fmla="*/ 111 h 123"/>
                  <a:gd name="T26" fmla="*/ 0 w 123"/>
                  <a:gd name="T27" fmla="*/ 123 h 123"/>
                  <a:gd name="T28" fmla="*/ 12 w 123"/>
                  <a:gd name="T29" fmla="*/ 123 h 123"/>
                  <a:gd name="T30" fmla="*/ 32 w 123"/>
                  <a:gd name="T31" fmla="*/ 111 h 123"/>
                  <a:gd name="T32" fmla="*/ 24 w 123"/>
                  <a:gd name="T33" fmla="*/ 107 h 123"/>
                  <a:gd name="T34" fmla="*/ 81 w 123"/>
                  <a:gd name="T35" fmla="*/ 50 h 123"/>
                  <a:gd name="T36" fmla="*/ 97 w 123"/>
                  <a:gd name="T37" fmla="*/ 56 h 123"/>
                  <a:gd name="T38" fmla="*/ 123 w 123"/>
                  <a:gd name="T39" fmla="*/ 29 h 123"/>
                  <a:gd name="T40" fmla="*/ 107 w 123"/>
                  <a:gd name="T41" fmla="*/ 24 h 123"/>
                  <a:gd name="T42" fmla="*/ 72 w 123"/>
                  <a:gd name="T43" fmla="*/ 27 h 123"/>
                  <a:gd name="T44" fmla="*/ 92 w 123"/>
                  <a:gd name="T45" fmla="*/ 7 h 123"/>
                  <a:gd name="T46" fmla="*/ 96 w 123"/>
                  <a:gd name="T47" fmla="*/ 19 h 123"/>
                  <a:gd name="T48" fmla="*/ 76 w 123"/>
                  <a:gd name="T49" fmla="*/ 39 h 123"/>
                  <a:gd name="T50" fmla="*/ 72 w 123"/>
                  <a:gd name="T51" fmla="*/ 27 h 123"/>
                  <a:gd name="T52" fmla="*/ 17 w 123"/>
                  <a:gd name="T53" fmla="*/ 108 h 123"/>
                  <a:gd name="T54" fmla="*/ 24 w 123"/>
                  <a:gd name="T55" fmla="*/ 111 h 123"/>
                  <a:gd name="T56" fmla="*/ 11 w 123"/>
                  <a:gd name="T57" fmla="*/ 119 h 123"/>
                  <a:gd name="T58" fmla="*/ 4 w 123"/>
                  <a:gd name="T59" fmla="*/ 119 h 123"/>
                  <a:gd name="T60" fmla="*/ 4 w 123"/>
                  <a:gd name="T61" fmla="*/ 112 h 123"/>
                  <a:gd name="T62" fmla="*/ 12 w 123"/>
                  <a:gd name="T63" fmla="*/ 99 h 123"/>
                  <a:gd name="T64" fmla="*/ 15 w 123"/>
                  <a:gd name="T65" fmla="*/ 106 h 123"/>
                  <a:gd name="T66" fmla="*/ 28 w 123"/>
                  <a:gd name="T67" fmla="*/ 93 h 123"/>
                  <a:gd name="T68" fmla="*/ 30 w 123"/>
                  <a:gd name="T69" fmla="*/ 95 h 123"/>
                  <a:gd name="T70" fmla="*/ 17 w 123"/>
                  <a:gd name="T71" fmla="*/ 108 h 123"/>
                  <a:gd name="T72" fmla="*/ 33 w 123"/>
                  <a:gd name="T73" fmla="*/ 92 h 123"/>
                  <a:gd name="T74" fmla="*/ 33 w 123"/>
                  <a:gd name="T75" fmla="*/ 92 h 123"/>
                  <a:gd name="T76" fmla="*/ 33 w 123"/>
                  <a:gd name="T77" fmla="*/ 92 h 123"/>
                  <a:gd name="T78" fmla="*/ 33 w 123"/>
                  <a:gd name="T79" fmla="*/ 92 h 123"/>
                  <a:gd name="T80" fmla="*/ 31 w 123"/>
                  <a:gd name="T81" fmla="*/ 90 h 123"/>
                  <a:gd name="T82" fmla="*/ 31 w 123"/>
                  <a:gd name="T83" fmla="*/ 90 h 123"/>
                  <a:gd name="T84" fmla="*/ 31 w 123"/>
                  <a:gd name="T85" fmla="*/ 90 h 123"/>
                  <a:gd name="T86" fmla="*/ 31 w 123"/>
                  <a:gd name="T87" fmla="*/ 90 h 123"/>
                  <a:gd name="T88" fmla="*/ 104 w 123"/>
                  <a:gd name="T89" fmla="*/ 17 h 123"/>
                  <a:gd name="T90" fmla="*/ 106 w 123"/>
                  <a:gd name="T91" fmla="*/ 19 h 123"/>
                  <a:gd name="T92" fmla="*/ 33 w 123"/>
                  <a:gd name="T93" fmla="*/ 92 h 123"/>
                  <a:gd name="T94" fmla="*/ 96 w 123"/>
                  <a:gd name="T95" fmla="*/ 51 h 123"/>
                  <a:gd name="T96" fmla="*/ 84 w 123"/>
                  <a:gd name="T97" fmla="*/ 47 h 123"/>
                  <a:gd name="T98" fmla="*/ 104 w 123"/>
                  <a:gd name="T99" fmla="*/ 27 h 123"/>
                  <a:gd name="T100" fmla="*/ 116 w 123"/>
                  <a:gd name="T101" fmla="*/ 31 h 123"/>
                  <a:gd name="T102" fmla="*/ 96 w 123"/>
                  <a:gd name="T103" fmla="*/ 5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 h="123">
                    <a:moveTo>
                      <a:pt x="107" y="24"/>
                    </a:moveTo>
                    <a:cubicBezTo>
                      <a:pt x="109" y="22"/>
                      <a:pt x="109" y="22"/>
                      <a:pt x="109" y="22"/>
                    </a:cubicBezTo>
                    <a:cubicBezTo>
                      <a:pt x="111" y="20"/>
                      <a:pt x="111" y="18"/>
                      <a:pt x="109" y="16"/>
                    </a:cubicBezTo>
                    <a:cubicBezTo>
                      <a:pt x="107" y="14"/>
                      <a:pt x="107" y="14"/>
                      <a:pt x="107" y="14"/>
                    </a:cubicBezTo>
                    <a:cubicBezTo>
                      <a:pt x="106" y="13"/>
                      <a:pt x="105" y="13"/>
                      <a:pt x="104" y="13"/>
                    </a:cubicBezTo>
                    <a:cubicBezTo>
                      <a:pt x="103" y="13"/>
                      <a:pt x="102" y="13"/>
                      <a:pt x="101" y="14"/>
                    </a:cubicBezTo>
                    <a:cubicBezTo>
                      <a:pt x="99" y="16"/>
                      <a:pt x="99" y="16"/>
                      <a:pt x="99" y="16"/>
                    </a:cubicBezTo>
                    <a:cubicBezTo>
                      <a:pt x="94" y="0"/>
                      <a:pt x="94" y="0"/>
                      <a:pt x="94" y="0"/>
                    </a:cubicBezTo>
                    <a:cubicBezTo>
                      <a:pt x="67" y="26"/>
                      <a:pt x="67" y="26"/>
                      <a:pt x="67" y="26"/>
                    </a:cubicBezTo>
                    <a:cubicBezTo>
                      <a:pt x="73" y="42"/>
                      <a:pt x="73" y="42"/>
                      <a:pt x="73" y="42"/>
                    </a:cubicBezTo>
                    <a:cubicBezTo>
                      <a:pt x="16" y="99"/>
                      <a:pt x="16" y="99"/>
                      <a:pt x="16" y="99"/>
                    </a:cubicBezTo>
                    <a:cubicBezTo>
                      <a:pt x="12" y="91"/>
                      <a:pt x="12" y="91"/>
                      <a:pt x="12" y="91"/>
                    </a:cubicBezTo>
                    <a:cubicBezTo>
                      <a:pt x="0" y="111"/>
                      <a:pt x="0" y="111"/>
                      <a:pt x="0" y="111"/>
                    </a:cubicBezTo>
                    <a:cubicBezTo>
                      <a:pt x="0" y="123"/>
                      <a:pt x="0" y="123"/>
                      <a:pt x="0" y="123"/>
                    </a:cubicBezTo>
                    <a:cubicBezTo>
                      <a:pt x="12" y="123"/>
                      <a:pt x="12" y="123"/>
                      <a:pt x="12" y="123"/>
                    </a:cubicBezTo>
                    <a:cubicBezTo>
                      <a:pt x="32" y="111"/>
                      <a:pt x="32" y="111"/>
                      <a:pt x="32" y="111"/>
                    </a:cubicBezTo>
                    <a:cubicBezTo>
                      <a:pt x="24" y="107"/>
                      <a:pt x="24" y="107"/>
                      <a:pt x="24" y="107"/>
                    </a:cubicBezTo>
                    <a:cubicBezTo>
                      <a:pt x="81" y="50"/>
                      <a:pt x="81" y="50"/>
                      <a:pt x="81" y="50"/>
                    </a:cubicBezTo>
                    <a:cubicBezTo>
                      <a:pt x="97" y="56"/>
                      <a:pt x="97" y="56"/>
                      <a:pt x="97" y="56"/>
                    </a:cubicBezTo>
                    <a:cubicBezTo>
                      <a:pt x="123" y="29"/>
                      <a:pt x="123" y="29"/>
                      <a:pt x="123" y="29"/>
                    </a:cubicBezTo>
                    <a:lnTo>
                      <a:pt x="107" y="24"/>
                    </a:lnTo>
                    <a:close/>
                    <a:moveTo>
                      <a:pt x="72" y="27"/>
                    </a:moveTo>
                    <a:cubicBezTo>
                      <a:pt x="92" y="7"/>
                      <a:pt x="92" y="7"/>
                      <a:pt x="92" y="7"/>
                    </a:cubicBezTo>
                    <a:cubicBezTo>
                      <a:pt x="96" y="19"/>
                      <a:pt x="96" y="19"/>
                      <a:pt x="96" y="19"/>
                    </a:cubicBezTo>
                    <a:cubicBezTo>
                      <a:pt x="76" y="39"/>
                      <a:pt x="76" y="39"/>
                      <a:pt x="76" y="39"/>
                    </a:cubicBezTo>
                    <a:lnTo>
                      <a:pt x="72" y="27"/>
                    </a:lnTo>
                    <a:close/>
                    <a:moveTo>
                      <a:pt x="17" y="108"/>
                    </a:moveTo>
                    <a:cubicBezTo>
                      <a:pt x="24" y="111"/>
                      <a:pt x="24" y="111"/>
                      <a:pt x="24" y="111"/>
                    </a:cubicBezTo>
                    <a:cubicBezTo>
                      <a:pt x="11" y="119"/>
                      <a:pt x="11" y="119"/>
                      <a:pt x="11" y="119"/>
                    </a:cubicBezTo>
                    <a:cubicBezTo>
                      <a:pt x="4" y="119"/>
                      <a:pt x="4" y="119"/>
                      <a:pt x="4" y="119"/>
                    </a:cubicBezTo>
                    <a:cubicBezTo>
                      <a:pt x="4" y="112"/>
                      <a:pt x="4" y="112"/>
                      <a:pt x="4" y="112"/>
                    </a:cubicBezTo>
                    <a:cubicBezTo>
                      <a:pt x="12" y="99"/>
                      <a:pt x="12" y="99"/>
                      <a:pt x="12" y="99"/>
                    </a:cubicBezTo>
                    <a:cubicBezTo>
                      <a:pt x="15" y="106"/>
                      <a:pt x="15" y="106"/>
                      <a:pt x="15" y="106"/>
                    </a:cubicBezTo>
                    <a:cubicBezTo>
                      <a:pt x="28" y="93"/>
                      <a:pt x="28" y="93"/>
                      <a:pt x="28" y="93"/>
                    </a:cubicBezTo>
                    <a:cubicBezTo>
                      <a:pt x="30" y="95"/>
                      <a:pt x="30" y="95"/>
                      <a:pt x="30" y="95"/>
                    </a:cubicBezTo>
                    <a:lnTo>
                      <a:pt x="17" y="108"/>
                    </a:lnTo>
                    <a:close/>
                    <a:moveTo>
                      <a:pt x="33" y="92"/>
                    </a:moveTo>
                    <a:cubicBezTo>
                      <a:pt x="33" y="92"/>
                      <a:pt x="33" y="92"/>
                      <a:pt x="33" y="92"/>
                    </a:cubicBezTo>
                    <a:cubicBezTo>
                      <a:pt x="33" y="92"/>
                      <a:pt x="33" y="92"/>
                      <a:pt x="33" y="92"/>
                    </a:cubicBezTo>
                    <a:cubicBezTo>
                      <a:pt x="33" y="92"/>
                      <a:pt x="33" y="92"/>
                      <a:pt x="33" y="92"/>
                    </a:cubicBezTo>
                    <a:cubicBezTo>
                      <a:pt x="31" y="90"/>
                      <a:pt x="31" y="90"/>
                      <a:pt x="31" y="90"/>
                    </a:cubicBezTo>
                    <a:cubicBezTo>
                      <a:pt x="31" y="90"/>
                      <a:pt x="31" y="90"/>
                      <a:pt x="31" y="90"/>
                    </a:cubicBezTo>
                    <a:cubicBezTo>
                      <a:pt x="31" y="90"/>
                      <a:pt x="31" y="90"/>
                      <a:pt x="31" y="90"/>
                    </a:cubicBezTo>
                    <a:cubicBezTo>
                      <a:pt x="31" y="90"/>
                      <a:pt x="31" y="90"/>
                      <a:pt x="31" y="90"/>
                    </a:cubicBezTo>
                    <a:cubicBezTo>
                      <a:pt x="104" y="17"/>
                      <a:pt x="104" y="17"/>
                      <a:pt x="104" y="17"/>
                    </a:cubicBezTo>
                    <a:cubicBezTo>
                      <a:pt x="106" y="19"/>
                      <a:pt x="106" y="19"/>
                      <a:pt x="106" y="19"/>
                    </a:cubicBezTo>
                    <a:lnTo>
                      <a:pt x="33" y="92"/>
                    </a:lnTo>
                    <a:close/>
                    <a:moveTo>
                      <a:pt x="96" y="51"/>
                    </a:moveTo>
                    <a:cubicBezTo>
                      <a:pt x="84" y="47"/>
                      <a:pt x="84" y="47"/>
                      <a:pt x="84" y="47"/>
                    </a:cubicBezTo>
                    <a:cubicBezTo>
                      <a:pt x="104" y="27"/>
                      <a:pt x="104" y="27"/>
                      <a:pt x="104" y="27"/>
                    </a:cubicBezTo>
                    <a:cubicBezTo>
                      <a:pt x="116" y="31"/>
                      <a:pt x="116" y="31"/>
                      <a:pt x="116" y="31"/>
                    </a:cubicBezTo>
                    <a:lnTo>
                      <a:pt x="9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80" name="Straight Arrow Connector 79">
              <a:extLst>
                <a:ext uri="{FF2B5EF4-FFF2-40B4-BE49-F238E27FC236}">
                  <a16:creationId xmlns:a16="http://schemas.microsoft.com/office/drawing/2014/main" id="{51175EF0-7B2E-4ED0-96F2-6BA4C011F4A6}"/>
                </a:ext>
              </a:extLst>
            </p:cNvPr>
            <p:cNvCxnSpPr>
              <a:cxnSpLocks/>
            </p:cNvCxnSpPr>
            <p:nvPr/>
          </p:nvCxnSpPr>
          <p:spPr>
            <a:xfrm flipV="1">
              <a:off x="6483217" y="3269205"/>
              <a:ext cx="886294" cy="596199"/>
            </a:xfrm>
            <a:prstGeom prst="straightConnector1">
              <a:avLst/>
            </a:prstGeom>
            <a:ln w="44450">
              <a:solidFill>
                <a:srgbClr val="4C8C2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E2204036-1B5A-55D7-26C9-EDC9C09E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51" y="4072738"/>
            <a:ext cx="1043169" cy="1043169"/>
          </a:xfrm>
          <a:prstGeom prst="rect">
            <a:avLst/>
          </a:prstGeom>
        </p:spPr>
      </p:pic>
      <p:pic>
        <p:nvPicPr>
          <p:cNvPr id="6" name="Picture 5">
            <a:extLst>
              <a:ext uri="{FF2B5EF4-FFF2-40B4-BE49-F238E27FC236}">
                <a16:creationId xmlns:a16="http://schemas.microsoft.com/office/drawing/2014/main" id="{E4F9D5C5-ACDC-B7B0-9343-32E4B2C3E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44" y="2467866"/>
            <a:ext cx="1043169" cy="104316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211A7A4-CD42-E6F7-3378-B1FBC959D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012" y="3853264"/>
            <a:ext cx="1077251" cy="1077251"/>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3BB492A2-43F8-3C8E-AA8B-965010536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0922" y="2437745"/>
            <a:ext cx="1052638" cy="1038018"/>
          </a:xfrm>
          <a:prstGeom prst="rect">
            <a:avLst/>
          </a:prstGeom>
        </p:spPr>
      </p:pic>
      <p:pic>
        <p:nvPicPr>
          <p:cNvPr id="14" name="Picture 13" descr="Logo, icon&#10;&#10;Description automatically generated">
            <a:extLst>
              <a:ext uri="{FF2B5EF4-FFF2-40B4-BE49-F238E27FC236}">
                <a16:creationId xmlns:a16="http://schemas.microsoft.com/office/drawing/2014/main" id="{DF44EDFC-C4DA-28A8-D913-98D084D65E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0670" y="3948528"/>
            <a:ext cx="1015039" cy="1018504"/>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9B63199F-CB49-B414-B936-F8C3A764B2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572" y="4007927"/>
            <a:ext cx="800801" cy="775862"/>
          </a:xfrm>
          <a:prstGeom prst="rect">
            <a:avLst/>
          </a:prstGeom>
        </p:spPr>
      </p:pic>
    </p:spTree>
    <p:extLst>
      <p:ext uri="{BB962C8B-B14F-4D97-AF65-F5344CB8AC3E}">
        <p14:creationId xmlns:p14="http://schemas.microsoft.com/office/powerpoint/2010/main" val="150290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4902" y="544663"/>
            <a:ext cx="10487031" cy="469487"/>
          </a:xfrm>
          <a:prstGeom prst="rect">
            <a:avLst/>
          </a:prstGeom>
        </p:spPr>
        <p:txBody>
          <a:bodyPr vert="horz" wrap="square" lIns="0" tIns="17780" rIns="0" bIns="0" rtlCol="0">
            <a:spAutoFit/>
          </a:bodyPr>
          <a:lstStyle/>
          <a:p>
            <a:pPr marL="16933">
              <a:spcBef>
                <a:spcPts val="140"/>
              </a:spcBef>
            </a:pPr>
            <a:r>
              <a:rPr lang="en-US" dirty="0">
                <a:latin typeface="+mn-lt"/>
              </a:rPr>
              <a:t>NEW Evaluation &amp; Management Codes for 2024!</a:t>
            </a:r>
            <a:endParaRPr spc="-13" dirty="0">
              <a:latin typeface="+mn-lt"/>
            </a:endParaRPr>
          </a:p>
        </p:txBody>
      </p:sp>
      <p:sp>
        <p:nvSpPr>
          <p:cNvPr id="10" name="object 3">
            <a:extLst>
              <a:ext uri="{FF2B5EF4-FFF2-40B4-BE49-F238E27FC236}">
                <a16:creationId xmlns:a16="http://schemas.microsoft.com/office/drawing/2014/main" id="{66BDBD3B-5025-DD42-9FEB-EF0A2B40C855}"/>
              </a:ext>
            </a:extLst>
          </p:cNvPr>
          <p:cNvSpPr txBox="1"/>
          <p:nvPr/>
        </p:nvSpPr>
        <p:spPr>
          <a:xfrm>
            <a:off x="131975" y="1330561"/>
            <a:ext cx="11915481" cy="3141886"/>
          </a:xfrm>
          <a:prstGeom prst="rect">
            <a:avLst/>
          </a:prstGeom>
        </p:spPr>
        <p:txBody>
          <a:bodyPr vert="horz" wrap="square" lIns="0" tIns="17780" rIns="0" bIns="0" rtlCol="0">
            <a:spAutoFit/>
          </a:bodyPr>
          <a:lstStyle/>
          <a:p>
            <a:pPr marL="16933" marR="0" lvl="0" defTabSz="914400" eaLnBrk="1" fontAlgn="auto" latinLnBrk="0" hangingPunct="1">
              <a:lnSpc>
                <a:spcPct val="100000"/>
              </a:lnSpc>
              <a:spcBef>
                <a:spcPts val="140"/>
              </a:spcBef>
              <a:spcAft>
                <a:spcPts val="0"/>
              </a:spcAft>
              <a:buClrTx/>
              <a:buSzTx/>
              <a:tabLst/>
              <a:defRPr/>
            </a:pPr>
            <a:r>
              <a:rPr kumimoji="0" lang="en-US" b="1" u="none" strike="noStrike" kern="0" cap="none" spc="0" normalizeH="0" baseline="0" noProof="0" dirty="0">
                <a:ln>
                  <a:noFill/>
                </a:ln>
                <a:solidFill>
                  <a:srgbClr val="0070C0"/>
                </a:solidFill>
                <a:effectLst/>
                <a:uLnTx/>
                <a:uFillTx/>
                <a:cs typeface="Arial"/>
              </a:rPr>
              <a:t>New CPT</a:t>
            </a:r>
            <a:r>
              <a:rPr kumimoji="0" lang="en-US" b="1" u="none" strike="noStrike" kern="0" cap="none" spc="0" normalizeH="0" noProof="0" dirty="0">
                <a:ln>
                  <a:noFill/>
                </a:ln>
                <a:solidFill>
                  <a:srgbClr val="0070C0"/>
                </a:solidFill>
                <a:effectLst/>
                <a:uLnTx/>
                <a:uFillTx/>
                <a:cs typeface="Arial"/>
              </a:rPr>
              <a:t> code </a:t>
            </a:r>
            <a:r>
              <a:rPr kumimoji="0" lang="en-US" b="1" u="none" strike="noStrike" kern="0" cap="none" spc="0" normalizeH="0" baseline="0" noProof="0" dirty="0">
                <a:ln>
                  <a:noFill/>
                </a:ln>
                <a:solidFill>
                  <a:srgbClr val="0070C0"/>
                </a:solidFill>
                <a:effectLst/>
                <a:uLnTx/>
                <a:uFillTx/>
                <a:cs typeface="Arial"/>
              </a:rPr>
              <a:t>#+ 99459: </a:t>
            </a:r>
            <a:r>
              <a:rPr kumimoji="0" lang="en-US" u="none" strike="noStrike" kern="0" cap="none" spc="0" normalizeH="0" baseline="0" noProof="0" dirty="0">
                <a:ln>
                  <a:noFill/>
                </a:ln>
                <a:solidFill>
                  <a:srgbClr val="0070C0"/>
                </a:solidFill>
                <a:effectLst/>
                <a:uLnTx/>
                <a:uFillTx/>
                <a:cs typeface="Arial"/>
              </a:rPr>
              <a:t>Pelvic Examination (List separately in addition to the code for the primary procedure)  </a:t>
            </a:r>
          </a:p>
          <a:p>
            <a:pPr marL="816998" lvl="1" indent="-342900" defTabSz="914400">
              <a:spcBef>
                <a:spcPts val="140"/>
              </a:spcBef>
              <a:buFont typeface="Arial" panose="020B0604020202020204" pitchFamily="34" charset="0"/>
              <a:buChar char="•"/>
              <a:defRPr/>
            </a:pPr>
            <a:r>
              <a:rPr kumimoji="0" lang="en-US" u="none" strike="noStrike" kern="0" cap="none" spc="0" normalizeH="0" baseline="0" noProof="0" dirty="0">
                <a:ln>
                  <a:noFill/>
                </a:ln>
                <a:solidFill>
                  <a:srgbClr val="00B050"/>
                </a:solidFill>
                <a:effectLst/>
                <a:uLnTx/>
                <a:uFillTx/>
                <a:cs typeface="Arial"/>
              </a:rPr>
              <a:t>Use code in conjunction with 99202-99205, 99212-99215, 99242-99245, 99383-99387, 99393-99397) </a:t>
            </a:r>
            <a:r>
              <a:rPr kumimoji="0" lang="en-US" u="none" strike="noStrike" kern="0" cap="none" spc="0" normalizeH="0" baseline="0" noProof="0" dirty="0">
                <a:ln>
                  <a:noFill/>
                </a:ln>
                <a:solidFill>
                  <a:srgbClr val="0070C0"/>
                </a:solidFill>
                <a:effectLst/>
                <a:uLnTx/>
                <a:uFillTx/>
                <a:cs typeface="Arial"/>
              </a:rPr>
              <a:t>This should not be listed along with a documented G0101 since it duplicates the pelvic exam.</a:t>
            </a:r>
          </a:p>
          <a:p>
            <a:pPr marL="816998" lvl="1" indent="-342900" defTabSz="914400">
              <a:spcBef>
                <a:spcPts val="140"/>
              </a:spcBef>
              <a:buFont typeface="Arial" panose="020B0604020202020204" pitchFamily="34" charset="0"/>
              <a:buChar char="•"/>
              <a:defRPr/>
            </a:pPr>
            <a:endParaRPr lang="en-US" kern="0" dirty="0">
              <a:solidFill>
                <a:srgbClr val="00B050"/>
              </a:solidFill>
              <a:cs typeface="Arial"/>
            </a:endParaRPr>
          </a:p>
          <a:p>
            <a:pPr marL="16933" defTabSz="914400">
              <a:spcBef>
                <a:spcPts val="140"/>
              </a:spcBef>
              <a:defRPr/>
            </a:pPr>
            <a:r>
              <a:rPr kumimoji="0" lang="en-US" b="1" u="none" strike="noStrike" kern="0" cap="none" spc="0" normalizeH="0" baseline="0" noProof="0" dirty="0">
                <a:ln>
                  <a:noFill/>
                </a:ln>
                <a:solidFill>
                  <a:srgbClr val="0070C0"/>
                </a:solidFill>
                <a:effectLst/>
                <a:uLnTx/>
                <a:uFillTx/>
                <a:cs typeface="Arial"/>
              </a:rPr>
              <a:t>New HCPCS-II code + G2211 </a:t>
            </a:r>
            <a:r>
              <a:rPr kumimoji="0" lang="en-US" u="none" strike="noStrike" kern="0" cap="none" spc="0" normalizeH="0" baseline="0" noProof="0" dirty="0">
                <a:ln>
                  <a:noFill/>
                </a:ln>
                <a:solidFill>
                  <a:srgbClr val="0070C0"/>
                </a:solidFill>
                <a:effectLst/>
                <a:uLnTx/>
                <a:uFillTx/>
                <a:cs typeface="Arial"/>
              </a:rPr>
              <a:t>– New complex Condition Add-on Code</a:t>
            </a:r>
          </a:p>
          <a:p>
            <a:pPr marL="816998" lvl="1" indent="-342900" defTabSz="914400">
              <a:spcBef>
                <a:spcPts val="140"/>
              </a:spcBef>
              <a:buFont typeface="Arial" panose="020B0604020202020204" pitchFamily="34" charset="0"/>
              <a:buChar char="•"/>
              <a:defRPr/>
            </a:pPr>
            <a:r>
              <a:rPr lang="en-US"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“This </a:t>
            </a:r>
            <a:r>
              <a:rPr lang="en-US"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add-on code </a:t>
            </a:r>
            <a:r>
              <a:rPr lang="en-US"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will better recognize the resource costs associated with evaluation and management visits for primary care and longitudinal care.”</a:t>
            </a:r>
          </a:p>
          <a:p>
            <a:pPr marL="816998" lvl="1" indent="-342900" defTabSz="914400">
              <a:spcBef>
                <a:spcPts val="140"/>
              </a:spcBef>
              <a:buFont typeface="Arial" panose="020B0604020202020204" pitchFamily="34" charset="0"/>
              <a:buChar char="•"/>
              <a:defRPr/>
            </a:pPr>
            <a:r>
              <a:rPr kumimoji="0" lang="en-US" u="none" strike="noStrike" kern="0" cap="none" spc="0" normalizeH="0" baseline="0" noProof="0" dirty="0">
                <a:ln>
                  <a:noFill/>
                </a:ln>
                <a:solidFill>
                  <a:srgbClr val="00B050"/>
                </a:solidFill>
                <a:uLnTx/>
                <a:uFillTx/>
                <a:latin typeface="Calibri" panose="020F0502020204030204" pitchFamily="34" charset="0"/>
                <a:ea typeface="Calibri" panose="020F0502020204030204" pitchFamily="34" charset="0"/>
                <a:cs typeface="Times New Roman" panose="02020603050405020304" pitchFamily="18" charset="0"/>
              </a:rPr>
              <a:t>“Can be reported </a:t>
            </a:r>
            <a:r>
              <a:rPr kumimoji="0" lang="en-US" b="1" i="1" u="none" strike="noStrike" kern="0" cap="none" spc="0" normalizeH="0" baseline="0" noProof="0" dirty="0">
                <a:ln>
                  <a:noFill/>
                </a:ln>
                <a:solidFill>
                  <a:srgbClr val="00B050"/>
                </a:solidFill>
                <a:uLnTx/>
                <a:uFillTx/>
                <a:latin typeface="Calibri" panose="020F0502020204030204" pitchFamily="34" charset="0"/>
                <a:ea typeface="Calibri" panose="020F0502020204030204" pitchFamily="34" charset="0"/>
                <a:cs typeface="Times New Roman" panose="02020603050405020304" pitchFamily="18" charset="0"/>
              </a:rPr>
              <a:t>in conjunction with E/M visit </a:t>
            </a:r>
            <a:r>
              <a:rPr kumimoji="0" lang="en-US" u="none" strike="noStrike" kern="0" cap="none" spc="0" normalizeH="0" baseline="0" noProof="0" dirty="0">
                <a:ln>
                  <a:noFill/>
                </a:ln>
                <a:solidFill>
                  <a:srgbClr val="00B050"/>
                </a:solidFill>
                <a:uLnTx/>
                <a:uFillTx/>
                <a:latin typeface="Calibri" panose="020F0502020204030204" pitchFamily="34" charset="0"/>
                <a:ea typeface="Calibri" panose="020F0502020204030204" pitchFamily="34" charset="0"/>
                <a:cs typeface="Times New Roman" panose="02020603050405020304" pitchFamily="18" charset="0"/>
              </a:rPr>
              <a:t>to better account for additional resources associated with the primary care, or similarly ongoing medical care related to a </a:t>
            </a:r>
            <a:r>
              <a:rPr kumimoji="0" lang="en-US" b="1" i="1" u="none" strike="noStrike" kern="0" cap="none" spc="0" normalizeH="0" baseline="0" noProof="0" dirty="0">
                <a:ln>
                  <a:noFill/>
                </a:ln>
                <a:solidFill>
                  <a:srgbClr val="00B050"/>
                </a:solidFill>
                <a:uLnTx/>
                <a:uFillTx/>
                <a:latin typeface="Calibri" panose="020F0502020204030204" pitchFamily="34" charset="0"/>
                <a:ea typeface="Calibri" panose="020F0502020204030204" pitchFamily="34" charset="0"/>
                <a:cs typeface="Times New Roman" panose="02020603050405020304" pitchFamily="18" charset="0"/>
              </a:rPr>
              <a:t>patient’s single, serious condition, or complex condition.</a:t>
            </a:r>
          </a:p>
          <a:p>
            <a:pPr marL="816998" lvl="1" indent="-342900" defTabSz="914400">
              <a:spcBef>
                <a:spcPts val="140"/>
              </a:spcBef>
              <a:buFont typeface="Arial" panose="020B0604020202020204" pitchFamily="34" charset="0"/>
              <a:buChar char="•"/>
              <a:defRPr/>
            </a:pPr>
            <a:r>
              <a:rPr lang="en-US" kern="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Can be performed </a:t>
            </a:r>
            <a:r>
              <a:rPr lang="en-US" b="1" i="1" kern="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via telehealth </a:t>
            </a:r>
            <a:r>
              <a:rPr lang="en-US" kern="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and the code is on the CMS-approved list of covered MEDICAL telehealth services using G2025 as a potential for 2x payment of telehea</a:t>
            </a:r>
            <a:r>
              <a:rPr lang="en-US" kern="0" dirty="0">
                <a:solidFill>
                  <a:srgbClr val="00B050"/>
                </a:solidFill>
                <a:latin typeface="Calibri" panose="020F0502020204030204" pitchFamily="34" charset="0"/>
                <a:ea typeface="Calibri" panose="020F0502020204030204" pitchFamily="34" charset="0"/>
                <a:cs typeface="Times New Roman" panose="02020603050405020304" pitchFamily="18" charset="0"/>
              </a:rPr>
              <a:t>lth (</a:t>
            </a:r>
            <a:r>
              <a:rPr lang="en-US" i="1" kern="0" dirty="0">
                <a:solidFill>
                  <a:srgbClr val="00B050"/>
                </a:solidFill>
                <a:latin typeface="Calibri" panose="020F0502020204030204" pitchFamily="34" charset="0"/>
                <a:ea typeface="Calibri" panose="020F0502020204030204" pitchFamily="34" charset="0"/>
                <a:cs typeface="Times New Roman" panose="02020603050405020304" pitchFamily="18" charset="0"/>
              </a:rPr>
              <a:t>we are awaiting future guidance on this issue</a:t>
            </a:r>
            <a:r>
              <a:rPr lang="en-US" kern="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kern="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u="none" strike="noStrike" kern="0" cap="none" spc="0" normalizeH="0" baseline="0" noProof="0" dirty="0">
              <a:ln>
                <a:noFill/>
              </a:ln>
              <a:solidFill>
                <a:srgbClr val="00B050"/>
              </a:solidFill>
              <a:effectLst/>
              <a:uLnTx/>
              <a:uFillTx/>
              <a:cs typeface="Arial"/>
            </a:endParaRPr>
          </a:p>
        </p:txBody>
      </p:sp>
      <p:pic>
        <p:nvPicPr>
          <p:cNvPr id="4" name="Picture 3">
            <a:extLst>
              <a:ext uri="{FF2B5EF4-FFF2-40B4-BE49-F238E27FC236}">
                <a16:creationId xmlns:a16="http://schemas.microsoft.com/office/drawing/2014/main" id="{0D1FB882-C539-308F-E45F-AB4B58943E6C}"/>
              </a:ext>
            </a:extLst>
          </p:cNvPr>
          <p:cNvPicPr>
            <a:picLocks noChangeAspect="1"/>
          </p:cNvPicPr>
          <p:nvPr/>
        </p:nvPicPr>
        <p:blipFill>
          <a:blip r:embed="rId2"/>
          <a:stretch>
            <a:fillRect/>
          </a:stretch>
        </p:blipFill>
        <p:spPr>
          <a:xfrm>
            <a:off x="3861851" y="4472447"/>
            <a:ext cx="4468299" cy="2231056"/>
          </a:xfrm>
          <a:prstGeom prst="rect">
            <a:avLst/>
          </a:prstGeom>
          <a:ln>
            <a:solidFill>
              <a:schemeClr val="accent1"/>
            </a:solidFill>
          </a:ln>
        </p:spPr>
      </p:pic>
      <p:pic>
        <p:nvPicPr>
          <p:cNvPr id="5" name="Picture 4" descr="Text&#10;&#10;Description automatically generated">
            <a:extLst>
              <a:ext uri="{FF2B5EF4-FFF2-40B4-BE49-F238E27FC236}">
                <a16:creationId xmlns:a16="http://schemas.microsoft.com/office/drawing/2014/main" id="{1F86F06A-F471-D976-118D-308BAC17B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001" y="4575822"/>
            <a:ext cx="845135" cy="703818"/>
          </a:xfrm>
          <a:prstGeom prst="rect">
            <a:avLst/>
          </a:prstGeom>
          <a:ln>
            <a:solidFill>
              <a:srgbClr val="FFC000"/>
            </a:solidFill>
          </a:ln>
        </p:spPr>
      </p:pic>
      <p:cxnSp>
        <p:nvCxnSpPr>
          <p:cNvPr id="6" name="Straight Arrow Connector 5">
            <a:extLst>
              <a:ext uri="{FF2B5EF4-FFF2-40B4-BE49-F238E27FC236}">
                <a16:creationId xmlns:a16="http://schemas.microsoft.com/office/drawing/2014/main" id="{D4EBEC7B-F85E-6607-B6F6-10337F317C7E}"/>
              </a:ext>
            </a:extLst>
          </p:cNvPr>
          <p:cNvCxnSpPr>
            <a:cxnSpLocks/>
            <a:stCxn id="5" idx="1"/>
          </p:cNvCxnSpPr>
          <p:nvPr/>
        </p:nvCxnSpPr>
        <p:spPr>
          <a:xfrm flipH="1">
            <a:off x="8345512" y="4927731"/>
            <a:ext cx="832489" cy="374892"/>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302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 calcmode="lin" valueType="num">
                                      <p:cBhvr additive="base">
                                        <p:cTn id="1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905" y="-428269"/>
            <a:ext cx="10187609" cy="1640180"/>
          </a:xfrm>
          <a:prstGeom prst="rect">
            <a:avLst/>
          </a:prstGeom>
        </p:spPr>
        <p:txBody>
          <a:bodyPr vert="horz" lIns="91440" tIns="45720" rIns="91440" bIns="45720" rtlCol="0" anchor="b">
            <a:normAutofit/>
          </a:bodyPr>
          <a:lstStyle/>
          <a:p>
            <a:pPr marL="12700"/>
            <a:br>
              <a:rPr lang="en-US" sz="3600" b="1" dirty="0">
                <a:latin typeface="Raleway" pitchFamily="2" charset="0"/>
              </a:rPr>
            </a:br>
            <a:endParaRPr lang="en-US" sz="3200" b="1" kern="1200" spc="-20" dirty="0">
              <a:solidFill>
                <a:schemeClr val="tx1"/>
              </a:solidFill>
              <a:latin typeface="Raleway" pitchFamily="2" charset="0"/>
            </a:endParaRPr>
          </a:p>
        </p:txBody>
      </p:sp>
      <p:sp>
        <p:nvSpPr>
          <p:cNvPr id="3" name="object 3"/>
          <p:cNvSpPr txBox="1"/>
          <p:nvPr/>
        </p:nvSpPr>
        <p:spPr>
          <a:xfrm>
            <a:off x="285750" y="1443167"/>
            <a:ext cx="9455427" cy="3519780"/>
          </a:xfrm>
          <a:prstGeom prst="rect">
            <a:avLst/>
          </a:prstGeom>
        </p:spPr>
        <p:txBody>
          <a:bodyPr vert="horz" lIns="91440" tIns="45720" rIns="91440" bIns="45720" rtlCol="0">
            <a:noAutofit/>
          </a:bodyPr>
          <a:lstStyle/>
          <a:p>
            <a:pPr>
              <a:lnSpc>
                <a:spcPct val="150000"/>
              </a:lnSpc>
              <a:buFont typeface="Arial" panose="020B0604020202020204" pitchFamily="34" charset="0"/>
              <a:buChar char="•"/>
            </a:pPr>
            <a:endParaRPr lang="en-US" dirty="0">
              <a:solidFill>
                <a:srgbClr val="000000">
                  <a:lumMod val="75000"/>
                  <a:lumOff val="25000"/>
                </a:srgbClr>
              </a:solidFill>
              <a:latin typeface="Raleway" pitchFamily="2" charset="0"/>
            </a:endParaRPr>
          </a:p>
        </p:txBody>
      </p:sp>
      <p:sp>
        <p:nvSpPr>
          <p:cNvPr id="4" name="TextBox 3">
            <a:extLst>
              <a:ext uri="{FF2B5EF4-FFF2-40B4-BE49-F238E27FC236}">
                <a16:creationId xmlns:a16="http://schemas.microsoft.com/office/drawing/2014/main" id="{7BE4C3D3-4075-B9E0-79D5-BF80EBC2C427}"/>
              </a:ext>
            </a:extLst>
          </p:cNvPr>
          <p:cNvSpPr txBox="1"/>
          <p:nvPr/>
        </p:nvSpPr>
        <p:spPr>
          <a:xfrm>
            <a:off x="1273239" y="898837"/>
            <a:ext cx="10271793" cy="646331"/>
          </a:xfrm>
          <a:prstGeom prst="rect">
            <a:avLst/>
          </a:prstGeom>
          <a:noFill/>
        </p:spPr>
        <p:txBody>
          <a:bodyPr wrap="square" rtlCol="0">
            <a:spAutoFit/>
          </a:bodyPr>
          <a:lstStyle/>
          <a:p>
            <a:r>
              <a:rPr lang="en-US" sz="3600" b="1" dirty="0">
                <a:latin typeface="Raleway" pitchFamily="2" charset="0"/>
              </a:rPr>
              <a:t>Preventive Medicine E&amp;M Services (per CPT)</a:t>
            </a:r>
            <a:endParaRPr lang="en-US" dirty="0"/>
          </a:p>
        </p:txBody>
      </p:sp>
      <p:graphicFrame>
        <p:nvGraphicFramePr>
          <p:cNvPr id="8" name="object 4">
            <a:extLst>
              <a:ext uri="{FF2B5EF4-FFF2-40B4-BE49-F238E27FC236}">
                <a16:creationId xmlns:a16="http://schemas.microsoft.com/office/drawing/2014/main" id="{99E1AE19-5FAF-C398-D36C-42C4BD46C65E}"/>
              </a:ext>
            </a:extLst>
          </p:cNvPr>
          <p:cNvGraphicFramePr>
            <a:graphicFrameLocks noGrp="1"/>
          </p:cNvGraphicFramePr>
          <p:nvPr>
            <p:extLst>
              <p:ext uri="{D42A27DB-BD31-4B8C-83A1-F6EECF244321}">
                <p14:modId xmlns:p14="http://schemas.microsoft.com/office/powerpoint/2010/main" val="4241272842"/>
              </p:ext>
            </p:extLst>
          </p:nvPr>
        </p:nvGraphicFramePr>
        <p:xfrm>
          <a:off x="513437" y="2866008"/>
          <a:ext cx="2995930" cy="2952750"/>
        </p:xfrm>
        <a:graphic>
          <a:graphicData uri="http://schemas.openxmlformats.org/drawingml/2006/table">
            <a:tbl>
              <a:tblPr firstRow="1" bandRow="1">
                <a:tableStyleId>{2D5ABB26-0587-4C30-8999-92F81FD0307C}</a:tableStyleId>
              </a:tblPr>
              <a:tblGrid>
                <a:gridCol w="1497965">
                  <a:extLst>
                    <a:ext uri="{9D8B030D-6E8A-4147-A177-3AD203B41FA5}">
                      <a16:colId xmlns:a16="http://schemas.microsoft.com/office/drawing/2014/main" val="20000"/>
                    </a:ext>
                  </a:extLst>
                </a:gridCol>
                <a:gridCol w="1497965">
                  <a:extLst>
                    <a:ext uri="{9D8B030D-6E8A-4147-A177-3AD203B41FA5}">
                      <a16:colId xmlns:a16="http://schemas.microsoft.com/office/drawing/2014/main" val="20001"/>
                    </a:ext>
                  </a:extLst>
                </a:gridCol>
              </a:tblGrid>
              <a:tr h="681355">
                <a:tc>
                  <a:txBody>
                    <a:bodyPr/>
                    <a:lstStyle/>
                    <a:p>
                      <a:pPr marL="353060" marR="241935" indent="-103505">
                        <a:lnSpc>
                          <a:spcPts val="2090"/>
                        </a:lnSpc>
                        <a:spcBef>
                          <a:spcPts val="385"/>
                        </a:spcBef>
                      </a:pPr>
                      <a:r>
                        <a:rPr sz="1800" b="1" dirty="0">
                          <a:solidFill>
                            <a:srgbClr val="FFFFFF"/>
                          </a:solidFill>
                          <a:latin typeface="Calibri"/>
                          <a:cs typeface="Calibri"/>
                        </a:rPr>
                        <a:t>CPT</a:t>
                      </a:r>
                      <a:r>
                        <a:rPr sz="1800" b="1" spc="-10" dirty="0">
                          <a:solidFill>
                            <a:srgbClr val="FFFFFF"/>
                          </a:solidFill>
                          <a:latin typeface="Calibri"/>
                          <a:cs typeface="Calibri"/>
                        </a:rPr>
                        <a:t> </a:t>
                      </a:r>
                      <a:r>
                        <a:rPr sz="1800" b="1" spc="-30" dirty="0">
                          <a:solidFill>
                            <a:srgbClr val="FFFFFF"/>
                          </a:solidFill>
                          <a:latin typeface="Calibri"/>
                          <a:cs typeface="Calibri"/>
                        </a:rPr>
                        <a:t>code’s </a:t>
                      </a:r>
                      <a:r>
                        <a:rPr sz="1800" b="1" dirty="0">
                          <a:solidFill>
                            <a:srgbClr val="FFFFFF"/>
                          </a:solidFill>
                          <a:latin typeface="Calibri"/>
                          <a:cs typeface="Calibri"/>
                        </a:rPr>
                        <a:t>5th </a:t>
                      </a:r>
                      <a:r>
                        <a:rPr sz="1800" b="1" spc="-10" dirty="0">
                          <a:solidFill>
                            <a:srgbClr val="FFFFFF"/>
                          </a:solidFill>
                          <a:latin typeface="Calibri"/>
                          <a:cs typeface="Calibri"/>
                        </a:rPr>
                        <a:t>digit</a:t>
                      </a:r>
                      <a:endParaRPr sz="1800" dirty="0">
                        <a:latin typeface="Calibri"/>
                        <a:cs typeface="Calibri"/>
                      </a:endParaRPr>
                    </a:p>
                  </a:txBody>
                  <a:tcPr marL="0" marR="0" marT="48895"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4472C4"/>
                    </a:solidFill>
                  </a:tcPr>
                </a:tc>
                <a:tc>
                  <a:txBody>
                    <a:bodyPr/>
                    <a:lstStyle/>
                    <a:p>
                      <a:pPr marL="635" algn="ctr">
                        <a:lnSpc>
                          <a:spcPct val="100000"/>
                        </a:lnSpc>
                        <a:spcBef>
                          <a:spcPts val="260"/>
                        </a:spcBef>
                      </a:pPr>
                      <a:r>
                        <a:rPr sz="1800" b="1" spc="-10" dirty="0">
                          <a:solidFill>
                            <a:srgbClr val="FFFFFF"/>
                          </a:solidFill>
                          <a:latin typeface="Calibri"/>
                          <a:cs typeface="Calibri"/>
                        </a:rPr>
                        <a:t>Patient’s</a:t>
                      </a:r>
                      <a:r>
                        <a:rPr sz="1800" b="1" spc="-65" dirty="0">
                          <a:solidFill>
                            <a:srgbClr val="FFFFFF"/>
                          </a:solidFill>
                          <a:latin typeface="Calibri"/>
                          <a:cs typeface="Calibri"/>
                        </a:rPr>
                        <a:t> </a:t>
                      </a:r>
                      <a:r>
                        <a:rPr sz="1800" b="1" spc="-25" dirty="0">
                          <a:solidFill>
                            <a:srgbClr val="FFFFFF"/>
                          </a:solidFill>
                          <a:latin typeface="Calibri"/>
                          <a:cs typeface="Calibri"/>
                        </a:rPr>
                        <a:t>age</a:t>
                      </a:r>
                      <a:endParaRPr sz="1800" dirty="0">
                        <a:latin typeface="Calibri"/>
                        <a:cs typeface="Calibri"/>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4472C4"/>
                    </a:solidFill>
                  </a:tcPr>
                </a:tc>
                <a:extLst>
                  <a:ext uri="{0D108BD9-81ED-4DB2-BD59-A6C34878D82A}">
                    <a16:rowId xmlns:a16="http://schemas.microsoft.com/office/drawing/2014/main" val="10000"/>
                  </a:ext>
                </a:extLst>
              </a:tr>
              <a:tr h="324485">
                <a:tc>
                  <a:txBody>
                    <a:bodyPr/>
                    <a:lstStyle/>
                    <a:p>
                      <a:pPr marR="695960" algn="r">
                        <a:lnSpc>
                          <a:spcPct val="100000"/>
                        </a:lnSpc>
                        <a:spcBef>
                          <a:spcPts val="260"/>
                        </a:spcBef>
                      </a:pPr>
                      <a:r>
                        <a:rPr sz="1400" dirty="0">
                          <a:latin typeface="Calibri"/>
                          <a:cs typeface="Calibri"/>
                        </a:rPr>
                        <a:t>1</a:t>
                      </a:r>
                    </a:p>
                  </a:txBody>
                  <a:tcPr marL="0" marR="0" marT="33020"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5EA"/>
                    </a:solidFill>
                  </a:tcPr>
                </a:tc>
                <a:tc>
                  <a:txBody>
                    <a:bodyPr/>
                    <a:lstStyle/>
                    <a:p>
                      <a:pPr algn="ctr">
                        <a:lnSpc>
                          <a:spcPct val="100000"/>
                        </a:lnSpc>
                        <a:spcBef>
                          <a:spcPts val="260"/>
                        </a:spcBef>
                      </a:pPr>
                      <a:r>
                        <a:rPr sz="1400" dirty="0">
                          <a:latin typeface="Calibri"/>
                          <a:cs typeface="Calibri"/>
                        </a:rPr>
                        <a:t>&lt;</a:t>
                      </a:r>
                      <a:r>
                        <a:rPr sz="1400" spc="-5" dirty="0">
                          <a:latin typeface="Calibri"/>
                          <a:cs typeface="Calibri"/>
                        </a:rPr>
                        <a:t> </a:t>
                      </a:r>
                      <a:r>
                        <a:rPr sz="1400" spc="-60" dirty="0">
                          <a:latin typeface="Calibri"/>
                          <a:cs typeface="Calibri"/>
                        </a:rPr>
                        <a:t>1</a:t>
                      </a:r>
                      <a:endParaRPr sz="1400" dirty="0">
                        <a:latin typeface="Calibri"/>
                        <a:cs typeface="Calibri"/>
                      </a:endParaRPr>
                    </a:p>
                  </a:txBody>
                  <a:tcPr marL="0" marR="0" marT="33020"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5EA"/>
                    </a:solidFill>
                  </a:tcPr>
                </a:tc>
                <a:extLst>
                  <a:ext uri="{0D108BD9-81ED-4DB2-BD59-A6C34878D82A}">
                    <a16:rowId xmlns:a16="http://schemas.microsoft.com/office/drawing/2014/main" val="10001"/>
                  </a:ext>
                </a:extLst>
              </a:tr>
              <a:tr h="324485">
                <a:tc>
                  <a:txBody>
                    <a:bodyPr/>
                    <a:lstStyle/>
                    <a:p>
                      <a:pPr marR="695960" algn="r">
                        <a:lnSpc>
                          <a:spcPct val="100000"/>
                        </a:lnSpc>
                        <a:spcBef>
                          <a:spcPts val="250"/>
                        </a:spcBef>
                      </a:pPr>
                      <a:r>
                        <a:rPr sz="1400" dirty="0">
                          <a:latin typeface="Calibri"/>
                          <a:cs typeface="Calibri"/>
                        </a:rPr>
                        <a:t>2</a:t>
                      </a:r>
                    </a:p>
                  </a:txBody>
                  <a:tcPr marL="0" marR="0" marT="317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algn="ctr">
                        <a:lnSpc>
                          <a:spcPct val="100000"/>
                        </a:lnSpc>
                        <a:spcBef>
                          <a:spcPts val="250"/>
                        </a:spcBef>
                      </a:pPr>
                      <a:r>
                        <a:rPr sz="1400" spc="-10" dirty="0">
                          <a:latin typeface="Calibri"/>
                          <a:cs typeface="Calibri"/>
                        </a:rPr>
                        <a:t>1-</a:t>
                      </a:r>
                      <a:r>
                        <a:rPr sz="1400" spc="-50" dirty="0">
                          <a:latin typeface="Calibri"/>
                          <a:cs typeface="Calibri"/>
                        </a:rPr>
                        <a:t>4</a:t>
                      </a:r>
                      <a:endParaRPr sz="1400" dirty="0">
                        <a:latin typeface="Calibri"/>
                        <a:cs typeface="Calibri"/>
                      </a:endParaRPr>
                    </a:p>
                  </a:txBody>
                  <a:tcPr marL="0" marR="0" marT="317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extLst>
                  <a:ext uri="{0D108BD9-81ED-4DB2-BD59-A6C34878D82A}">
                    <a16:rowId xmlns:a16="http://schemas.microsoft.com/office/drawing/2014/main" val="10002"/>
                  </a:ext>
                </a:extLst>
              </a:tr>
              <a:tr h="324485">
                <a:tc>
                  <a:txBody>
                    <a:bodyPr/>
                    <a:lstStyle/>
                    <a:p>
                      <a:pPr marR="695960" algn="r">
                        <a:lnSpc>
                          <a:spcPct val="100000"/>
                        </a:lnSpc>
                        <a:spcBef>
                          <a:spcPts val="260"/>
                        </a:spcBef>
                      </a:pPr>
                      <a:r>
                        <a:rPr sz="1400" dirty="0">
                          <a:latin typeface="Calibri"/>
                          <a:cs typeface="Calibri"/>
                        </a:rPr>
                        <a:t>3</a:t>
                      </a: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5EA"/>
                    </a:solidFill>
                  </a:tcPr>
                </a:tc>
                <a:tc>
                  <a:txBody>
                    <a:bodyPr/>
                    <a:lstStyle/>
                    <a:p>
                      <a:pPr algn="ctr">
                        <a:lnSpc>
                          <a:spcPct val="100000"/>
                        </a:lnSpc>
                        <a:spcBef>
                          <a:spcPts val="260"/>
                        </a:spcBef>
                      </a:pPr>
                      <a:r>
                        <a:rPr sz="1400" spc="-10" dirty="0">
                          <a:latin typeface="Calibri"/>
                          <a:cs typeface="Calibri"/>
                        </a:rPr>
                        <a:t>5-</a:t>
                      </a:r>
                      <a:r>
                        <a:rPr sz="1400" spc="-25" dirty="0">
                          <a:latin typeface="Calibri"/>
                          <a:cs typeface="Calibri"/>
                        </a:rPr>
                        <a:t>11</a:t>
                      </a:r>
                      <a:endParaRPr sz="1400" dirty="0">
                        <a:latin typeface="Calibri"/>
                        <a:cs typeface="Calibri"/>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5EA"/>
                    </a:solidFill>
                  </a:tcPr>
                </a:tc>
                <a:extLst>
                  <a:ext uri="{0D108BD9-81ED-4DB2-BD59-A6C34878D82A}">
                    <a16:rowId xmlns:a16="http://schemas.microsoft.com/office/drawing/2014/main" val="10003"/>
                  </a:ext>
                </a:extLst>
              </a:tr>
              <a:tr h="324485">
                <a:tc>
                  <a:txBody>
                    <a:bodyPr/>
                    <a:lstStyle/>
                    <a:p>
                      <a:pPr marR="695960" algn="r">
                        <a:lnSpc>
                          <a:spcPct val="100000"/>
                        </a:lnSpc>
                        <a:spcBef>
                          <a:spcPts val="250"/>
                        </a:spcBef>
                      </a:pPr>
                      <a:r>
                        <a:rPr sz="1400" dirty="0">
                          <a:latin typeface="Calibri"/>
                          <a:cs typeface="Calibri"/>
                        </a:rPr>
                        <a:t>4</a:t>
                      </a:r>
                    </a:p>
                  </a:txBody>
                  <a:tcPr marL="0" marR="0" marT="317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algn="ctr">
                        <a:lnSpc>
                          <a:spcPct val="100000"/>
                        </a:lnSpc>
                        <a:spcBef>
                          <a:spcPts val="250"/>
                        </a:spcBef>
                      </a:pPr>
                      <a:r>
                        <a:rPr sz="1400" spc="-10" dirty="0">
                          <a:latin typeface="Calibri"/>
                          <a:cs typeface="Calibri"/>
                        </a:rPr>
                        <a:t>12-</a:t>
                      </a:r>
                      <a:r>
                        <a:rPr sz="1400" spc="-25" dirty="0">
                          <a:latin typeface="Calibri"/>
                          <a:cs typeface="Calibri"/>
                        </a:rPr>
                        <a:t>17</a:t>
                      </a:r>
                      <a:endParaRPr sz="1400" dirty="0">
                        <a:latin typeface="Calibri"/>
                        <a:cs typeface="Calibri"/>
                      </a:endParaRPr>
                    </a:p>
                  </a:txBody>
                  <a:tcPr marL="0" marR="0" marT="317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extLst>
                  <a:ext uri="{0D108BD9-81ED-4DB2-BD59-A6C34878D82A}">
                    <a16:rowId xmlns:a16="http://schemas.microsoft.com/office/drawing/2014/main" val="10004"/>
                  </a:ext>
                </a:extLst>
              </a:tr>
              <a:tr h="324485">
                <a:tc>
                  <a:txBody>
                    <a:bodyPr/>
                    <a:lstStyle/>
                    <a:p>
                      <a:pPr marR="695960" algn="r">
                        <a:lnSpc>
                          <a:spcPct val="100000"/>
                        </a:lnSpc>
                        <a:spcBef>
                          <a:spcPts val="260"/>
                        </a:spcBef>
                      </a:pPr>
                      <a:r>
                        <a:rPr sz="1400" dirty="0">
                          <a:latin typeface="Calibri"/>
                          <a:cs typeface="Calibri"/>
                        </a:rPr>
                        <a:t>5</a:t>
                      </a: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5EA"/>
                    </a:solidFill>
                  </a:tcPr>
                </a:tc>
                <a:tc>
                  <a:txBody>
                    <a:bodyPr/>
                    <a:lstStyle/>
                    <a:p>
                      <a:pPr algn="ctr">
                        <a:lnSpc>
                          <a:spcPct val="100000"/>
                        </a:lnSpc>
                        <a:spcBef>
                          <a:spcPts val="260"/>
                        </a:spcBef>
                      </a:pPr>
                      <a:r>
                        <a:rPr sz="1400" spc="-10" dirty="0">
                          <a:latin typeface="Calibri"/>
                          <a:cs typeface="Calibri"/>
                        </a:rPr>
                        <a:t>18-</a:t>
                      </a:r>
                      <a:r>
                        <a:rPr sz="1400" spc="-25" dirty="0">
                          <a:latin typeface="Calibri"/>
                          <a:cs typeface="Calibri"/>
                        </a:rPr>
                        <a:t>39</a:t>
                      </a:r>
                      <a:endParaRPr sz="1400" dirty="0">
                        <a:latin typeface="Calibri"/>
                        <a:cs typeface="Calibri"/>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5EA"/>
                    </a:solidFill>
                  </a:tcPr>
                </a:tc>
                <a:extLst>
                  <a:ext uri="{0D108BD9-81ED-4DB2-BD59-A6C34878D82A}">
                    <a16:rowId xmlns:a16="http://schemas.microsoft.com/office/drawing/2014/main" val="10005"/>
                  </a:ext>
                </a:extLst>
              </a:tr>
              <a:tr h="324485">
                <a:tc>
                  <a:txBody>
                    <a:bodyPr/>
                    <a:lstStyle/>
                    <a:p>
                      <a:pPr marR="695960" algn="r">
                        <a:lnSpc>
                          <a:spcPct val="100000"/>
                        </a:lnSpc>
                        <a:spcBef>
                          <a:spcPts val="250"/>
                        </a:spcBef>
                      </a:pPr>
                      <a:r>
                        <a:rPr sz="1400" dirty="0">
                          <a:latin typeface="Calibri"/>
                          <a:cs typeface="Calibri"/>
                        </a:rPr>
                        <a:t>6</a:t>
                      </a:r>
                    </a:p>
                  </a:txBody>
                  <a:tcPr marL="0" marR="0" marT="317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algn="ctr">
                        <a:lnSpc>
                          <a:spcPct val="100000"/>
                        </a:lnSpc>
                        <a:spcBef>
                          <a:spcPts val="250"/>
                        </a:spcBef>
                      </a:pPr>
                      <a:r>
                        <a:rPr sz="1400" spc="-10" dirty="0">
                          <a:latin typeface="Calibri"/>
                          <a:cs typeface="Calibri"/>
                        </a:rPr>
                        <a:t>40-</a:t>
                      </a:r>
                      <a:r>
                        <a:rPr sz="1400" spc="-25" dirty="0">
                          <a:latin typeface="Calibri"/>
                          <a:cs typeface="Calibri"/>
                        </a:rPr>
                        <a:t>64</a:t>
                      </a:r>
                      <a:endParaRPr sz="1400" dirty="0">
                        <a:latin typeface="Calibri"/>
                        <a:cs typeface="Calibri"/>
                      </a:endParaRPr>
                    </a:p>
                  </a:txBody>
                  <a:tcPr marL="0" marR="0" marT="317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extLst>
                  <a:ext uri="{0D108BD9-81ED-4DB2-BD59-A6C34878D82A}">
                    <a16:rowId xmlns:a16="http://schemas.microsoft.com/office/drawing/2014/main" val="10006"/>
                  </a:ext>
                </a:extLst>
              </a:tr>
              <a:tr h="324485">
                <a:tc>
                  <a:txBody>
                    <a:bodyPr/>
                    <a:lstStyle/>
                    <a:p>
                      <a:pPr marR="695960" algn="r">
                        <a:lnSpc>
                          <a:spcPct val="100000"/>
                        </a:lnSpc>
                        <a:spcBef>
                          <a:spcPts val="260"/>
                        </a:spcBef>
                      </a:pPr>
                      <a:r>
                        <a:rPr sz="1400" dirty="0">
                          <a:latin typeface="Calibri"/>
                          <a:cs typeface="Calibri"/>
                        </a:rPr>
                        <a:t>7</a:t>
                      </a: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5EA"/>
                    </a:solidFill>
                  </a:tcPr>
                </a:tc>
                <a:tc>
                  <a:txBody>
                    <a:bodyPr/>
                    <a:lstStyle/>
                    <a:p>
                      <a:pPr algn="ctr">
                        <a:lnSpc>
                          <a:spcPct val="100000"/>
                        </a:lnSpc>
                        <a:spcBef>
                          <a:spcPts val="260"/>
                        </a:spcBef>
                      </a:pPr>
                      <a:r>
                        <a:rPr sz="1400" spc="-25" dirty="0">
                          <a:latin typeface="Calibri"/>
                          <a:cs typeface="Calibri"/>
                        </a:rPr>
                        <a:t>65+</a:t>
                      </a:r>
                      <a:endParaRPr sz="1400" dirty="0">
                        <a:latin typeface="Calibri"/>
                        <a:cs typeface="Calibri"/>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5EA"/>
                    </a:solidFill>
                  </a:tcPr>
                </a:tc>
                <a:extLst>
                  <a:ext uri="{0D108BD9-81ED-4DB2-BD59-A6C34878D82A}">
                    <a16:rowId xmlns:a16="http://schemas.microsoft.com/office/drawing/2014/main" val="10007"/>
                  </a:ext>
                </a:extLst>
              </a:tr>
            </a:tbl>
          </a:graphicData>
        </a:graphic>
      </p:graphicFrame>
      <p:sp>
        <p:nvSpPr>
          <p:cNvPr id="9" name="object 3">
            <a:extLst>
              <a:ext uri="{FF2B5EF4-FFF2-40B4-BE49-F238E27FC236}">
                <a16:creationId xmlns:a16="http://schemas.microsoft.com/office/drawing/2014/main" id="{3EF726B0-A887-8872-5C92-33C8CA7D7AA2}"/>
              </a:ext>
            </a:extLst>
          </p:cNvPr>
          <p:cNvSpPr txBox="1"/>
          <p:nvPr/>
        </p:nvSpPr>
        <p:spPr>
          <a:xfrm>
            <a:off x="3737054" y="2338469"/>
            <a:ext cx="8490870" cy="2769989"/>
          </a:xfrm>
          <a:prstGeom prst="rect">
            <a:avLst/>
          </a:prstGeom>
        </p:spPr>
        <p:txBody>
          <a:bodyPr vert="horz" wrap="square" lIns="0" tIns="167640" rIns="0" bIns="0" rtlCol="0">
            <a:spAutoFit/>
          </a:bodyPr>
          <a:lstStyle/>
          <a:p>
            <a:pPr marL="241300" indent="-228600">
              <a:lnSpc>
                <a:spcPct val="100000"/>
              </a:lnSpc>
              <a:spcBef>
                <a:spcPts val="1320"/>
              </a:spcBef>
              <a:buFont typeface="Arial"/>
              <a:buChar char="•"/>
              <a:tabLst>
                <a:tab pos="241300" algn="l"/>
              </a:tabLst>
            </a:pPr>
            <a:r>
              <a:rPr lang="en-US" sz="2000" spc="-10" dirty="0">
                <a:latin typeface="Raleway" pitchFamily="2" charset="0"/>
                <a:cs typeface="Calibri"/>
              </a:rPr>
              <a:t>99381-</a:t>
            </a:r>
            <a:r>
              <a:rPr lang="en-US" sz="2000" dirty="0">
                <a:latin typeface="Raleway" pitchFamily="2" charset="0"/>
                <a:cs typeface="Calibri"/>
              </a:rPr>
              <a:t>99387</a:t>
            </a:r>
            <a:r>
              <a:rPr lang="en-US" sz="2000" spc="-20" dirty="0">
                <a:latin typeface="Raleway" pitchFamily="2" charset="0"/>
                <a:cs typeface="Calibri"/>
              </a:rPr>
              <a:t> </a:t>
            </a:r>
            <a:r>
              <a:rPr lang="en-US" sz="2000" dirty="0">
                <a:latin typeface="Raleway" pitchFamily="2" charset="0"/>
                <a:cs typeface="Calibri"/>
              </a:rPr>
              <a:t>(new),</a:t>
            </a:r>
            <a:r>
              <a:rPr lang="en-US" sz="2000" spc="-5" dirty="0">
                <a:latin typeface="Raleway" pitchFamily="2" charset="0"/>
                <a:cs typeface="Calibri"/>
              </a:rPr>
              <a:t> </a:t>
            </a:r>
            <a:r>
              <a:rPr lang="en-US" sz="2000" spc="-10" dirty="0">
                <a:latin typeface="Raleway" pitchFamily="2" charset="0"/>
                <a:cs typeface="Calibri"/>
              </a:rPr>
              <a:t>99391-</a:t>
            </a:r>
            <a:r>
              <a:rPr lang="en-US" sz="2000" dirty="0">
                <a:latin typeface="Raleway" pitchFamily="2" charset="0"/>
                <a:cs typeface="Calibri"/>
              </a:rPr>
              <a:t>99397</a:t>
            </a:r>
            <a:r>
              <a:rPr lang="en-US" sz="2000" spc="-5" dirty="0">
                <a:latin typeface="Raleway" pitchFamily="2" charset="0"/>
                <a:cs typeface="Calibri"/>
              </a:rPr>
              <a:t> </a:t>
            </a:r>
            <a:r>
              <a:rPr lang="en-US" sz="2000" spc="-10" dirty="0">
                <a:latin typeface="Raleway" pitchFamily="2" charset="0"/>
                <a:cs typeface="Calibri"/>
              </a:rPr>
              <a:t>(established)</a:t>
            </a:r>
            <a:endParaRPr lang="en-US" sz="2000" dirty="0">
              <a:latin typeface="Raleway" pitchFamily="2" charset="0"/>
              <a:cs typeface="Calibri"/>
            </a:endParaRPr>
          </a:p>
          <a:p>
            <a:pPr marL="241300" indent="-228600">
              <a:lnSpc>
                <a:spcPct val="100000"/>
              </a:lnSpc>
              <a:spcBef>
                <a:spcPts val="1225"/>
              </a:spcBef>
              <a:buFont typeface="Arial"/>
              <a:buChar char="•"/>
              <a:tabLst>
                <a:tab pos="241300" algn="l"/>
              </a:tabLst>
            </a:pPr>
            <a:r>
              <a:rPr lang="en-US" sz="2000" dirty="0">
                <a:latin typeface="Raleway" pitchFamily="2" charset="0"/>
                <a:cs typeface="Calibri"/>
              </a:rPr>
              <a:t>Medicare</a:t>
            </a:r>
            <a:r>
              <a:rPr lang="en-US" sz="2000" spc="-60" dirty="0">
                <a:latin typeface="Raleway" pitchFamily="2" charset="0"/>
                <a:cs typeface="Calibri"/>
              </a:rPr>
              <a:t> </a:t>
            </a:r>
            <a:r>
              <a:rPr lang="en-US" sz="2000" dirty="0">
                <a:latin typeface="Raleway" pitchFamily="2" charset="0"/>
                <a:cs typeface="Calibri"/>
              </a:rPr>
              <a:t>DOES</a:t>
            </a:r>
            <a:r>
              <a:rPr lang="en-US" sz="2000" spc="-60" dirty="0">
                <a:latin typeface="Raleway" pitchFamily="2" charset="0"/>
                <a:cs typeface="Calibri"/>
              </a:rPr>
              <a:t> </a:t>
            </a:r>
            <a:r>
              <a:rPr lang="en-US" sz="2000" dirty="0">
                <a:latin typeface="Raleway" pitchFamily="2" charset="0"/>
                <a:cs typeface="Calibri"/>
              </a:rPr>
              <a:t>NOT</a:t>
            </a:r>
            <a:r>
              <a:rPr lang="en-US" sz="2000" spc="-45" dirty="0">
                <a:latin typeface="Raleway" pitchFamily="2" charset="0"/>
                <a:cs typeface="Calibri"/>
              </a:rPr>
              <a:t> </a:t>
            </a:r>
            <a:r>
              <a:rPr lang="en-US" sz="2000" dirty="0">
                <a:latin typeface="Raleway" pitchFamily="2" charset="0"/>
                <a:cs typeface="Calibri"/>
              </a:rPr>
              <a:t>pay</a:t>
            </a:r>
            <a:r>
              <a:rPr lang="en-US" sz="2000" spc="-55" dirty="0">
                <a:latin typeface="Raleway" pitchFamily="2" charset="0"/>
                <a:cs typeface="Calibri"/>
              </a:rPr>
              <a:t> </a:t>
            </a:r>
            <a:r>
              <a:rPr lang="en-US" sz="2000" dirty="0">
                <a:latin typeface="Raleway" pitchFamily="2" charset="0"/>
                <a:cs typeface="Calibri"/>
              </a:rPr>
              <a:t>for</a:t>
            </a:r>
            <a:r>
              <a:rPr lang="en-US" sz="2000" spc="-50" dirty="0">
                <a:latin typeface="Raleway" pitchFamily="2" charset="0"/>
                <a:cs typeface="Calibri"/>
              </a:rPr>
              <a:t> </a:t>
            </a:r>
            <a:r>
              <a:rPr lang="en-US" sz="2000" dirty="0">
                <a:latin typeface="Raleway" pitchFamily="2" charset="0"/>
                <a:cs typeface="Calibri"/>
              </a:rPr>
              <a:t>an</a:t>
            </a:r>
            <a:r>
              <a:rPr lang="en-US" sz="2000" spc="-55" dirty="0">
                <a:latin typeface="Raleway" pitchFamily="2" charset="0"/>
                <a:cs typeface="Calibri"/>
              </a:rPr>
              <a:t> </a:t>
            </a:r>
            <a:r>
              <a:rPr lang="en-US" sz="2000" dirty="0">
                <a:latin typeface="Raleway" pitchFamily="2" charset="0"/>
                <a:cs typeface="Calibri"/>
              </a:rPr>
              <a:t>“annual</a:t>
            </a:r>
            <a:r>
              <a:rPr lang="en-US" sz="2000" spc="-55" dirty="0">
                <a:latin typeface="Raleway" pitchFamily="2" charset="0"/>
                <a:cs typeface="Calibri"/>
              </a:rPr>
              <a:t> </a:t>
            </a:r>
            <a:r>
              <a:rPr lang="en-US" sz="2000" spc="-10" dirty="0">
                <a:latin typeface="Raleway" pitchFamily="2" charset="0"/>
                <a:cs typeface="Calibri"/>
              </a:rPr>
              <a:t>physical”</a:t>
            </a:r>
            <a:endParaRPr lang="en-US" sz="2000" dirty="0">
              <a:latin typeface="Raleway" pitchFamily="2" charset="0"/>
              <a:cs typeface="Calibri"/>
            </a:endParaRPr>
          </a:p>
          <a:p>
            <a:pPr marL="241300" indent="-228600">
              <a:lnSpc>
                <a:spcPct val="100000"/>
              </a:lnSpc>
              <a:spcBef>
                <a:spcPts val="1320"/>
              </a:spcBef>
              <a:buFont typeface="Arial"/>
              <a:buChar char="•"/>
              <a:tabLst>
                <a:tab pos="241300" algn="l"/>
              </a:tabLst>
            </a:pPr>
            <a:r>
              <a:rPr lang="en-US" sz="2000" dirty="0">
                <a:latin typeface="Raleway" pitchFamily="2" charset="0"/>
                <a:cs typeface="Calibri"/>
              </a:rPr>
              <a:t>According</a:t>
            </a:r>
            <a:r>
              <a:rPr lang="en-US" sz="2000" spc="-55" dirty="0">
                <a:latin typeface="Raleway" pitchFamily="2" charset="0"/>
                <a:cs typeface="Calibri"/>
              </a:rPr>
              <a:t> </a:t>
            </a:r>
            <a:r>
              <a:rPr lang="en-US" sz="2000" dirty="0">
                <a:latin typeface="Raleway" pitchFamily="2" charset="0"/>
                <a:cs typeface="Calibri"/>
              </a:rPr>
              <a:t>to</a:t>
            </a:r>
            <a:r>
              <a:rPr lang="en-US" sz="2000" spc="-45" dirty="0">
                <a:latin typeface="Raleway" pitchFamily="2" charset="0"/>
                <a:cs typeface="Calibri"/>
              </a:rPr>
              <a:t> </a:t>
            </a:r>
            <a:r>
              <a:rPr lang="en-US" sz="2000" spc="-50" dirty="0">
                <a:latin typeface="Raleway" pitchFamily="2" charset="0"/>
                <a:cs typeface="Calibri"/>
              </a:rPr>
              <a:t>CPT,</a:t>
            </a:r>
            <a:r>
              <a:rPr lang="en-US" sz="2000" spc="-40" dirty="0">
                <a:latin typeface="Raleway" pitchFamily="2" charset="0"/>
                <a:cs typeface="Calibri"/>
              </a:rPr>
              <a:t> </a:t>
            </a:r>
            <a:r>
              <a:rPr lang="en-US" sz="2000" dirty="0">
                <a:latin typeface="Raleway" pitchFamily="2" charset="0"/>
                <a:cs typeface="Calibri"/>
              </a:rPr>
              <a:t>modifier</a:t>
            </a:r>
            <a:r>
              <a:rPr lang="en-US" sz="2000" spc="-40" dirty="0">
                <a:latin typeface="Raleway" pitchFamily="2" charset="0"/>
                <a:cs typeface="Calibri"/>
              </a:rPr>
              <a:t> </a:t>
            </a:r>
            <a:r>
              <a:rPr lang="en-US" sz="2000" dirty="0">
                <a:latin typeface="Raleway" pitchFamily="2" charset="0"/>
                <a:cs typeface="Calibri"/>
              </a:rPr>
              <a:t>-25</a:t>
            </a:r>
            <a:r>
              <a:rPr lang="en-US" sz="2000" spc="-45" dirty="0">
                <a:latin typeface="Raleway" pitchFamily="2" charset="0"/>
                <a:cs typeface="Calibri"/>
              </a:rPr>
              <a:t> </a:t>
            </a:r>
            <a:r>
              <a:rPr lang="en-US" sz="2000" dirty="0">
                <a:latin typeface="Raleway" pitchFamily="2" charset="0"/>
                <a:cs typeface="Calibri"/>
              </a:rPr>
              <a:t>may</a:t>
            </a:r>
            <a:r>
              <a:rPr lang="en-US" sz="2000" spc="-40" dirty="0">
                <a:latin typeface="Raleway" pitchFamily="2" charset="0"/>
                <a:cs typeface="Calibri"/>
              </a:rPr>
              <a:t> </a:t>
            </a:r>
            <a:r>
              <a:rPr lang="en-US" sz="2000" dirty="0">
                <a:latin typeface="Raleway" pitchFamily="2" charset="0"/>
                <a:cs typeface="Calibri"/>
              </a:rPr>
              <a:t>be</a:t>
            </a:r>
            <a:r>
              <a:rPr lang="en-US" sz="2000" spc="-35" dirty="0">
                <a:latin typeface="Raleway" pitchFamily="2" charset="0"/>
                <a:cs typeface="Calibri"/>
              </a:rPr>
              <a:t> </a:t>
            </a:r>
            <a:r>
              <a:rPr lang="en-US" sz="2000" dirty="0">
                <a:latin typeface="Raleway" pitchFamily="2" charset="0"/>
                <a:cs typeface="Calibri"/>
              </a:rPr>
              <a:t>used</a:t>
            </a:r>
            <a:r>
              <a:rPr lang="en-US" sz="2000" spc="-45" dirty="0">
                <a:latin typeface="Raleway" pitchFamily="2" charset="0"/>
                <a:cs typeface="Calibri"/>
              </a:rPr>
              <a:t> </a:t>
            </a:r>
            <a:r>
              <a:rPr lang="en-US" sz="2000" dirty="0">
                <a:latin typeface="Raleway" pitchFamily="2" charset="0"/>
                <a:cs typeface="Calibri"/>
              </a:rPr>
              <a:t>for</a:t>
            </a:r>
            <a:r>
              <a:rPr lang="en-US" sz="2000" spc="-40" dirty="0">
                <a:latin typeface="Raleway" pitchFamily="2" charset="0"/>
                <a:cs typeface="Calibri"/>
              </a:rPr>
              <a:t> </a:t>
            </a:r>
            <a:r>
              <a:rPr lang="en-US" sz="2000" dirty="0">
                <a:latin typeface="Raleway" pitchFamily="2" charset="0"/>
                <a:cs typeface="Calibri"/>
              </a:rPr>
              <a:t>“significant”</a:t>
            </a:r>
            <a:r>
              <a:rPr lang="en-US" sz="2000" spc="-40" dirty="0">
                <a:latin typeface="Raleway" pitchFamily="2" charset="0"/>
                <a:cs typeface="Calibri"/>
              </a:rPr>
              <a:t> </a:t>
            </a:r>
            <a:r>
              <a:rPr lang="en-US" sz="2000" spc="-25" dirty="0">
                <a:latin typeface="Raleway" pitchFamily="2" charset="0"/>
                <a:cs typeface="Calibri"/>
              </a:rPr>
              <a:t>E&amp;M</a:t>
            </a:r>
            <a:endParaRPr lang="en-US" sz="2000" dirty="0">
              <a:latin typeface="Raleway" pitchFamily="2" charset="0"/>
              <a:cs typeface="Calibri"/>
            </a:endParaRPr>
          </a:p>
          <a:p>
            <a:pPr marL="241300" indent="-228600">
              <a:lnSpc>
                <a:spcPct val="100000"/>
              </a:lnSpc>
              <a:spcBef>
                <a:spcPts val="1320"/>
              </a:spcBef>
              <a:buFont typeface="Arial"/>
              <a:buChar char="•"/>
              <a:tabLst>
                <a:tab pos="241300" algn="l"/>
              </a:tabLst>
            </a:pPr>
            <a:r>
              <a:rPr lang="en-US" sz="2000" dirty="0">
                <a:latin typeface="Raleway" pitchFamily="2" charset="0"/>
                <a:cs typeface="Calibri"/>
              </a:rPr>
              <a:t>These</a:t>
            </a:r>
            <a:r>
              <a:rPr lang="en-US" sz="2000" spc="-45" dirty="0">
                <a:latin typeface="Raleway" pitchFamily="2" charset="0"/>
                <a:cs typeface="Calibri"/>
              </a:rPr>
              <a:t> </a:t>
            </a:r>
            <a:r>
              <a:rPr lang="en-US" sz="2000" dirty="0">
                <a:latin typeface="Raleway" pitchFamily="2" charset="0"/>
                <a:cs typeface="Calibri"/>
              </a:rPr>
              <a:t>codes</a:t>
            </a:r>
            <a:r>
              <a:rPr lang="en-US" sz="2000" spc="-35" dirty="0">
                <a:latin typeface="Raleway" pitchFamily="2" charset="0"/>
                <a:cs typeface="Calibri"/>
              </a:rPr>
              <a:t> </a:t>
            </a:r>
            <a:r>
              <a:rPr lang="en-US" sz="2000" dirty="0">
                <a:latin typeface="Raleway" pitchFamily="2" charset="0"/>
                <a:cs typeface="Calibri"/>
              </a:rPr>
              <a:t>do</a:t>
            </a:r>
            <a:r>
              <a:rPr lang="en-US" sz="2000" spc="-40" dirty="0">
                <a:latin typeface="Raleway" pitchFamily="2" charset="0"/>
                <a:cs typeface="Calibri"/>
              </a:rPr>
              <a:t> </a:t>
            </a:r>
            <a:r>
              <a:rPr lang="en-US" sz="2000" dirty="0">
                <a:latin typeface="Raleway" pitchFamily="2" charset="0"/>
                <a:cs typeface="Calibri"/>
              </a:rPr>
              <a:t>not</a:t>
            </a:r>
            <a:r>
              <a:rPr lang="en-US" sz="2000" spc="-35" dirty="0">
                <a:latin typeface="Raleway" pitchFamily="2" charset="0"/>
                <a:cs typeface="Calibri"/>
              </a:rPr>
              <a:t> </a:t>
            </a:r>
            <a:r>
              <a:rPr lang="en-US" sz="2000" dirty="0">
                <a:latin typeface="Raleway" pitchFamily="2" charset="0"/>
                <a:cs typeface="Calibri"/>
              </a:rPr>
              <a:t>require</a:t>
            </a:r>
            <a:r>
              <a:rPr lang="en-US" sz="2000" spc="-30" dirty="0">
                <a:latin typeface="Raleway" pitchFamily="2" charset="0"/>
                <a:cs typeface="Calibri"/>
              </a:rPr>
              <a:t> </a:t>
            </a:r>
            <a:r>
              <a:rPr lang="en-US" sz="2000" dirty="0">
                <a:latin typeface="Raleway" pitchFamily="2" charset="0"/>
                <a:cs typeface="Calibri"/>
              </a:rPr>
              <a:t>a</a:t>
            </a:r>
            <a:r>
              <a:rPr lang="en-US" sz="2000" spc="-30" dirty="0">
                <a:latin typeface="Raleway" pitchFamily="2" charset="0"/>
                <a:cs typeface="Calibri"/>
              </a:rPr>
              <a:t> </a:t>
            </a:r>
            <a:r>
              <a:rPr lang="en-US" sz="2000" spc="-10" dirty="0">
                <a:latin typeface="Raleway" pitchFamily="2" charset="0"/>
                <a:cs typeface="Calibri"/>
              </a:rPr>
              <a:t>“chief</a:t>
            </a:r>
            <a:r>
              <a:rPr lang="en-US" sz="2000" spc="-30" dirty="0">
                <a:latin typeface="Raleway" pitchFamily="2" charset="0"/>
                <a:cs typeface="Calibri"/>
              </a:rPr>
              <a:t> </a:t>
            </a:r>
            <a:r>
              <a:rPr lang="en-US" sz="2000" spc="-10" dirty="0">
                <a:latin typeface="Raleway" pitchFamily="2" charset="0"/>
                <a:cs typeface="Calibri"/>
              </a:rPr>
              <a:t>complaint”</a:t>
            </a:r>
            <a:endParaRPr lang="en-US" sz="2000" dirty="0">
              <a:latin typeface="Raleway" pitchFamily="2" charset="0"/>
              <a:cs typeface="Calibri"/>
            </a:endParaRPr>
          </a:p>
          <a:p>
            <a:pPr>
              <a:lnSpc>
                <a:spcPct val="100000"/>
              </a:lnSpc>
              <a:spcBef>
                <a:spcPts val="5"/>
              </a:spcBef>
              <a:buFont typeface="Arial"/>
              <a:buChar char="•"/>
            </a:pPr>
            <a:endParaRPr lang="en-US" sz="2200" dirty="0">
              <a:latin typeface="Raleway" pitchFamily="2" charset="0"/>
              <a:cs typeface="Calibri"/>
            </a:endParaRPr>
          </a:p>
          <a:p>
            <a:pPr marL="12700">
              <a:lnSpc>
                <a:spcPct val="100000"/>
              </a:lnSpc>
              <a:spcBef>
                <a:spcPts val="1595"/>
              </a:spcBef>
            </a:pPr>
            <a:r>
              <a:rPr lang="en-US" sz="2200" dirty="0">
                <a:latin typeface="Raleway" pitchFamily="2" charset="0"/>
                <a:hlinkClick r:id="rId2"/>
              </a:rPr>
              <a:t>Rural Health Clinic (RHC) Preventive Services Chart</a:t>
            </a:r>
            <a:endParaRPr lang="en-US" sz="2200" dirty="0">
              <a:latin typeface="Raleway" pitchFamily="2" charset="0"/>
              <a:cs typeface="Calibri"/>
            </a:endParaRPr>
          </a:p>
        </p:txBody>
      </p:sp>
    </p:spTree>
    <p:extLst>
      <p:ext uri="{BB962C8B-B14F-4D97-AF65-F5344CB8AC3E}">
        <p14:creationId xmlns:p14="http://schemas.microsoft.com/office/powerpoint/2010/main" val="2343224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8F23EB23-55EC-A501-8B96-8DDD82D695DE}"/>
              </a:ext>
            </a:extLst>
          </p:cNvPr>
          <p:cNvPicPr>
            <a:picLocks noChangeAspect="1"/>
          </p:cNvPicPr>
          <p:nvPr/>
        </p:nvPicPr>
        <p:blipFill>
          <a:blip r:embed="rId3"/>
          <a:stretch>
            <a:fillRect/>
          </a:stretch>
        </p:blipFill>
        <p:spPr>
          <a:xfrm>
            <a:off x="969424" y="1649902"/>
            <a:ext cx="10355120" cy="4763165"/>
          </a:xfrm>
          <a:prstGeom prst="rect">
            <a:avLst/>
          </a:prstGeom>
          <a:ln>
            <a:solidFill>
              <a:schemeClr val="accent1"/>
            </a:solidFill>
          </a:ln>
        </p:spPr>
      </p:pic>
      <p:sp>
        <p:nvSpPr>
          <p:cNvPr id="2" name="Title 1">
            <a:extLst>
              <a:ext uri="{FF2B5EF4-FFF2-40B4-BE49-F238E27FC236}">
                <a16:creationId xmlns:a16="http://schemas.microsoft.com/office/drawing/2014/main" id="{D58AEA49-864C-2511-29A2-A03F627465F2}"/>
              </a:ext>
            </a:extLst>
          </p:cNvPr>
          <p:cNvSpPr>
            <a:spLocks noGrp="1"/>
          </p:cNvSpPr>
          <p:nvPr>
            <p:ph type="title"/>
          </p:nvPr>
        </p:nvSpPr>
        <p:spPr>
          <a:xfrm>
            <a:off x="1282589" y="73616"/>
            <a:ext cx="10538223" cy="1249845"/>
          </a:xfrm>
        </p:spPr>
        <p:txBody>
          <a:bodyPr/>
          <a:lstStyle/>
          <a:p>
            <a:r>
              <a:rPr lang="en-US" dirty="0"/>
              <a:t>Access the CMS Interactive website on </a:t>
            </a:r>
            <a:r>
              <a:rPr lang="en-US" dirty="0">
                <a:solidFill>
                  <a:srgbClr val="00B0F0"/>
                </a:solidFill>
              </a:rPr>
              <a:t>Initial/Periodic Comprehensive Preventive Medicine Services vs. IPPE/AWV</a:t>
            </a:r>
          </a:p>
        </p:txBody>
      </p:sp>
      <p:sp>
        <p:nvSpPr>
          <p:cNvPr id="4" name="Oval 3">
            <a:extLst>
              <a:ext uri="{FF2B5EF4-FFF2-40B4-BE49-F238E27FC236}">
                <a16:creationId xmlns:a16="http://schemas.microsoft.com/office/drawing/2014/main" id="{13DBEF99-559C-DD17-6B83-1AA0DE38C2E5}"/>
              </a:ext>
            </a:extLst>
          </p:cNvPr>
          <p:cNvSpPr/>
          <p:nvPr/>
        </p:nvSpPr>
        <p:spPr>
          <a:xfrm>
            <a:off x="8148346" y="2030051"/>
            <a:ext cx="2761065" cy="703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79CD5852-382D-3633-8432-342CF6F47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1" y="2030051"/>
            <a:ext cx="845135" cy="703818"/>
          </a:xfrm>
          <a:prstGeom prst="rect">
            <a:avLst/>
          </a:prstGeom>
          <a:ln>
            <a:solidFill>
              <a:srgbClr val="FFC000"/>
            </a:solidFill>
          </a:ln>
        </p:spPr>
      </p:pic>
      <p:cxnSp>
        <p:nvCxnSpPr>
          <p:cNvPr id="19" name="Straight Arrow Connector 18">
            <a:extLst>
              <a:ext uri="{FF2B5EF4-FFF2-40B4-BE49-F238E27FC236}">
                <a16:creationId xmlns:a16="http://schemas.microsoft.com/office/drawing/2014/main" id="{DA6D8825-1188-95D5-7FB4-73598C86ADD9}"/>
              </a:ext>
            </a:extLst>
          </p:cNvPr>
          <p:cNvCxnSpPr>
            <a:cxnSpLocks/>
          </p:cNvCxnSpPr>
          <p:nvPr/>
        </p:nvCxnSpPr>
        <p:spPr>
          <a:xfrm flipV="1">
            <a:off x="912666" y="1912141"/>
            <a:ext cx="482501" cy="309135"/>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24592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B23E-0D94-CAB6-E0FD-CF65A1419BAE}"/>
              </a:ext>
            </a:extLst>
          </p:cNvPr>
          <p:cNvSpPr>
            <a:spLocks noGrp="1"/>
          </p:cNvSpPr>
          <p:nvPr>
            <p:ph type="title"/>
          </p:nvPr>
        </p:nvSpPr>
        <p:spPr>
          <a:xfrm>
            <a:off x="1282589" y="182196"/>
            <a:ext cx="10909411" cy="1249845"/>
          </a:xfrm>
        </p:spPr>
        <p:txBody>
          <a:bodyPr/>
          <a:lstStyle/>
          <a:p>
            <a:r>
              <a:rPr lang="en-US" sz="3200" dirty="0"/>
              <a:t>Please review the key details around each CMS sometimes-covered G-code in Chapter 18 and via a new interactive CMS tool</a:t>
            </a:r>
          </a:p>
        </p:txBody>
      </p:sp>
      <p:sp>
        <p:nvSpPr>
          <p:cNvPr id="4" name="Rectangle 3">
            <a:extLst>
              <a:ext uri="{FF2B5EF4-FFF2-40B4-BE49-F238E27FC236}">
                <a16:creationId xmlns:a16="http://schemas.microsoft.com/office/drawing/2014/main" id="{4BB149FC-AD5E-0B4D-317A-3C345F5CE65D}"/>
              </a:ext>
            </a:extLst>
          </p:cNvPr>
          <p:cNvSpPr/>
          <p:nvPr/>
        </p:nvSpPr>
        <p:spPr>
          <a:xfrm>
            <a:off x="1147844" y="5643470"/>
            <a:ext cx="9896313" cy="89018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Use caution </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as this document is not written specifically for RHC or FQHC.  It will, however, contain the key documentation guidelines for providers as well as helpful coverage information for coders/billers.</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descr="Text&#10;&#10;Description automatically generated">
            <a:extLst>
              <a:ext uri="{FF2B5EF4-FFF2-40B4-BE49-F238E27FC236}">
                <a16:creationId xmlns:a16="http://schemas.microsoft.com/office/drawing/2014/main" id="{C66E9C86-DC83-7F06-47F5-CFC89B118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434" y="1663001"/>
            <a:ext cx="845135" cy="703818"/>
          </a:xfrm>
          <a:prstGeom prst="rect">
            <a:avLst/>
          </a:prstGeom>
          <a:ln>
            <a:solidFill>
              <a:srgbClr val="FFC000"/>
            </a:solidFill>
          </a:ln>
        </p:spPr>
      </p:pic>
      <p:pic>
        <p:nvPicPr>
          <p:cNvPr id="9" name="Picture 8">
            <a:hlinkClick r:id="rId3"/>
            <a:extLst>
              <a:ext uri="{FF2B5EF4-FFF2-40B4-BE49-F238E27FC236}">
                <a16:creationId xmlns:a16="http://schemas.microsoft.com/office/drawing/2014/main" id="{94F633FC-61F2-3B65-DCAA-21497BE0D21B}"/>
              </a:ext>
            </a:extLst>
          </p:cNvPr>
          <p:cNvPicPr>
            <a:picLocks noChangeAspect="1"/>
          </p:cNvPicPr>
          <p:nvPr/>
        </p:nvPicPr>
        <p:blipFill>
          <a:blip r:embed="rId4"/>
          <a:stretch>
            <a:fillRect/>
          </a:stretch>
        </p:blipFill>
        <p:spPr>
          <a:xfrm>
            <a:off x="5561694" y="1761527"/>
            <a:ext cx="6096000" cy="3697120"/>
          </a:xfrm>
          <a:prstGeom prst="rect">
            <a:avLst/>
          </a:prstGeom>
          <a:ln w="38100">
            <a:solidFill>
              <a:schemeClr val="tx1"/>
            </a:solidFill>
          </a:ln>
        </p:spPr>
      </p:pic>
      <p:cxnSp>
        <p:nvCxnSpPr>
          <p:cNvPr id="6" name="Straight Arrow Connector 5">
            <a:extLst>
              <a:ext uri="{FF2B5EF4-FFF2-40B4-BE49-F238E27FC236}">
                <a16:creationId xmlns:a16="http://schemas.microsoft.com/office/drawing/2014/main" id="{0BBD6F8B-983F-D761-7809-73D7C62A7635}"/>
              </a:ext>
            </a:extLst>
          </p:cNvPr>
          <p:cNvCxnSpPr>
            <a:cxnSpLocks/>
          </p:cNvCxnSpPr>
          <p:nvPr/>
        </p:nvCxnSpPr>
        <p:spPr>
          <a:xfrm>
            <a:off x="5004971" y="2350478"/>
            <a:ext cx="556721" cy="30934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63C7B7D6-B4B8-64CC-5455-9232CDA21064}"/>
              </a:ext>
            </a:extLst>
          </p:cNvPr>
          <p:cNvCxnSpPr>
            <a:cxnSpLocks/>
          </p:cNvCxnSpPr>
          <p:nvPr/>
        </p:nvCxnSpPr>
        <p:spPr>
          <a:xfrm flipH="1">
            <a:off x="3708361" y="2350478"/>
            <a:ext cx="521073" cy="30934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pic>
        <p:nvPicPr>
          <p:cNvPr id="5" name="Picture 4">
            <a:hlinkClick r:id="rId5"/>
            <a:extLst>
              <a:ext uri="{FF2B5EF4-FFF2-40B4-BE49-F238E27FC236}">
                <a16:creationId xmlns:a16="http://schemas.microsoft.com/office/drawing/2014/main" id="{06B0A36A-B377-C5FD-E7E7-8C7D1201F9AC}"/>
              </a:ext>
            </a:extLst>
          </p:cNvPr>
          <p:cNvPicPr>
            <a:picLocks noChangeAspect="1"/>
          </p:cNvPicPr>
          <p:nvPr/>
        </p:nvPicPr>
        <p:blipFill>
          <a:blip r:embed="rId6"/>
          <a:stretch>
            <a:fillRect/>
          </a:stretch>
        </p:blipFill>
        <p:spPr>
          <a:xfrm>
            <a:off x="234106" y="2051194"/>
            <a:ext cx="3474255" cy="3117785"/>
          </a:xfrm>
          <a:prstGeom prst="rect">
            <a:avLst/>
          </a:prstGeom>
          <a:ln>
            <a:solidFill>
              <a:schemeClr val="accent1"/>
            </a:solidFill>
          </a:ln>
        </p:spPr>
      </p:pic>
    </p:spTree>
    <p:extLst>
      <p:ext uri="{BB962C8B-B14F-4D97-AF65-F5344CB8AC3E}">
        <p14:creationId xmlns:p14="http://schemas.microsoft.com/office/powerpoint/2010/main" val="3011168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905" y="-428269"/>
            <a:ext cx="10187609" cy="1640180"/>
          </a:xfrm>
          <a:prstGeom prst="rect">
            <a:avLst/>
          </a:prstGeom>
        </p:spPr>
        <p:txBody>
          <a:bodyPr vert="horz" lIns="91440" tIns="45720" rIns="91440" bIns="45720" rtlCol="0" anchor="b">
            <a:normAutofit/>
          </a:bodyPr>
          <a:lstStyle/>
          <a:p>
            <a:pPr marL="12700"/>
            <a:br>
              <a:rPr lang="en-US" sz="3600" b="1" dirty="0">
                <a:latin typeface="Raleway" pitchFamily="2" charset="0"/>
              </a:rPr>
            </a:br>
            <a:endParaRPr lang="en-US" sz="3200" b="1" kern="1200" spc="-20" dirty="0">
              <a:solidFill>
                <a:schemeClr val="tx1"/>
              </a:solidFill>
              <a:latin typeface="Raleway" pitchFamily="2" charset="0"/>
            </a:endParaRPr>
          </a:p>
        </p:txBody>
      </p:sp>
      <p:sp>
        <p:nvSpPr>
          <p:cNvPr id="3" name="object 3"/>
          <p:cNvSpPr txBox="1"/>
          <p:nvPr/>
        </p:nvSpPr>
        <p:spPr>
          <a:xfrm>
            <a:off x="285750" y="1443167"/>
            <a:ext cx="9455427" cy="3519780"/>
          </a:xfrm>
          <a:prstGeom prst="rect">
            <a:avLst/>
          </a:prstGeom>
        </p:spPr>
        <p:txBody>
          <a:bodyPr vert="horz" lIns="91440" tIns="45720" rIns="91440" bIns="45720" rtlCol="0">
            <a:noAutofit/>
          </a:bodyPr>
          <a:lstStyle/>
          <a:p>
            <a:pPr>
              <a:lnSpc>
                <a:spcPct val="150000"/>
              </a:lnSpc>
              <a:buFont typeface="Arial" panose="020B0604020202020204" pitchFamily="34" charset="0"/>
              <a:buChar char="•"/>
            </a:pPr>
            <a:endParaRPr lang="en-US" dirty="0">
              <a:solidFill>
                <a:srgbClr val="000000">
                  <a:lumMod val="75000"/>
                  <a:lumOff val="25000"/>
                </a:srgbClr>
              </a:solidFill>
              <a:latin typeface="Raleway" pitchFamily="2" charset="0"/>
            </a:endParaRPr>
          </a:p>
        </p:txBody>
      </p:sp>
      <p:sp>
        <p:nvSpPr>
          <p:cNvPr id="6" name="TextBox 5">
            <a:extLst>
              <a:ext uri="{FF2B5EF4-FFF2-40B4-BE49-F238E27FC236}">
                <a16:creationId xmlns:a16="http://schemas.microsoft.com/office/drawing/2014/main" id="{9AA53782-FA8D-F31E-063B-AE750874542D}"/>
              </a:ext>
            </a:extLst>
          </p:cNvPr>
          <p:cNvSpPr txBox="1"/>
          <p:nvPr/>
        </p:nvSpPr>
        <p:spPr>
          <a:xfrm>
            <a:off x="1227319" y="1276686"/>
            <a:ext cx="8513858" cy="646331"/>
          </a:xfrm>
          <a:prstGeom prst="rect">
            <a:avLst/>
          </a:prstGeom>
          <a:noFill/>
        </p:spPr>
        <p:txBody>
          <a:bodyPr wrap="square" rtlCol="0">
            <a:spAutoFit/>
          </a:bodyPr>
          <a:lstStyle/>
          <a:p>
            <a:r>
              <a:rPr lang="en-US" sz="3600" b="1" dirty="0">
                <a:latin typeface="Raleway" pitchFamily="2" charset="0"/>
              </a:rPr>
              <a:t>Initial Preventive Physical Exam (IPPE)</a:t>
            </a:r>
          </a:p>
        </p:txBody>
      </p:sp>
      <p:sp>
        <p:nvSpPr>
          <p:cNvPr id="15" name="TextBox 14">
            <a:extLst>
              <a:ext uri="{FF2B5EF4-FFF2-40B4-BE49-F238E27FC236}">
                <a16:creationId xmlns:a16="http://schemas.microsoft.com/office/drawing/2014/main" id="{FD272EFE-12CA-9400-59FE-2BD9AB54A6DF}"/>
              </a:ext>
            </a:extLst>
          </p:cNvPr>
          <p:cNvSpPr txBox="1"/>
          <p:nvPr/>
        </p:nvSpPr>
        <p:spPr>
          <a:xfrm>
            <a:off x="560267" y="2402868"/>
            <a:ext cx="10446697" cy="3477875"/>
          </a:xfrm>
          <a:prstGeom prst="rect">
            <a:avLst/>
          </a:prstGeom>
          <a:noFill/>
        </p:spPr>
        <p:txBody>
          <a:bodyPr wrap="square">
            <a:spAutoFit/>
          </a:bodyPr>
          <a:lstStyle/>
          <a:p>
            <a:r>
              <a:rPr lang="en-US" sz="2000" b="1" dirty="0">
                <a:solidFill>
                  <a:srgbClr val="374F1B"/>
                </a:solidFill>
                <a:effectLst/>
                <a:latin typeface="Raleway" pitchFamily="2" charset="0"/>
              </a:rPr>
              <a:t>Medicare Covers: </a:t>
            </a:r>
            <a:r>
              <a:rPr lang="en-US" sz="2000" b="0" dirty="0">
                <a:effectLst/>
                <a:latin typeface="Raleway" pitchFamily="2" charset="0"/>
              </a:rPr>
              <a:t>Patients with Medicare Part B once within the first 12 months of their Medicare Part B coverage period</a:t>
            </a:r>
          </a:p>
          <a:p>
            <a:endParaRPr lang="en-US" sz="2000" b="1" dirty="0">
              <a:solidFill>
                <a:srgbClr val="374F1B"/>
              </a:solidFill>
              <a:effectLst/>
              <a:latin typeface="Raleway" pitchFamily="2" charset="0"/>
            </a:endParaRPr>
          </a:p>
          <a:p>
            <a:r>
              <a:rPr lang="en-US" sz="2000" b="1" dirty="0">
                <a:solidFill>
                  <a:srgbClr val="374F1B"/>
                </a:solidFill>
                <a:effectLst/>
                <a:latin typeface="Raleway" pitchFamily="2" charset="0"/>
              </a:rPr>
              <a:t>Frequency: </a:t>
            </a:r>
            <a:r>
              <a:rPr lang="en-US" sz="2000" b="0" dirty="0">
                <a:effectLst/>
                <a:latin typeface="Raleway" pitchFamily="2" charset="0"/>
              </a:rPr>
              <a:t>Once per lifetime, must occur no later than 12 months after effective date of first Medicare Part B coverage period</a:t>
            </a:r>
          </a:p>
          <a:p>
            <a:pPr algn="l"/>
            <a:endParaRPr lang="en-US" sz="2000" b="1" i="0" dirty="0">
              <a:solidFill>
                <a:srgbClr val="374F1B"/>
              </a:solidFill>
              <a:effectLst/>
              <a:latin typeface="Raleway" pitchFamily="2" charset="0"/>
            </a:endParaRPr>
          </a:p>
          <a:p>
            <a:pPr algn="l"/>
            <a:r>
              <a:rPr lang="en-US" sz="2000" b="1" i="0" dirty="0">
                <a:solidFill>
                  <a:srgbClr val="374F1B"/>
                </a:solidFill>
                <a:effectLst/>
                <a:latin typeface="Raleway" pitchFamily="2" charset="0"/>
              </a:rPr>
              <a:t>Patient Pays:</a:t>
            </a:r>
          </a:p>
          <a:p>
            <a:pPr algn="l">
              <a:buFont typeface="Arial" panose="020B0604020202020204" pitchFamily="34" charset="0"/>
              <a:buChar char="•"/>
            </a:pPr>
            <a:r>
              <a:rPr lang="en-US" sz="2000" b="1" i="0" dirty="0">
                <a:solidFill>
                  <a:srgbClr val="000000"/>
                </a:solidFill>
                <a:effectLst/>
                <a:latin typeface="Raleway" pitchFamily="2" charset="0"/>
              </a:rPr>
              <a:t>G0402:</a:t>
            </a:r>
            <a:r>
              <a:rPr lang="en-US" sz="2000" b="0" i="0" dirty="0">
                <a:solidFill>
                  <a:srgbClr val="000000"/>
                </a:solidFill>
                <a:effectLst/>
                <a:latin typeface="Raleway" pitchFamily="2" charset="0"/>
              </a:rPr>
              <a:t> No copayment, coinsurance, or deductible</a:t>
            </a:r>
          </a:p>
          <a:p>
            <a:pPr algn="l">
              <a:buFont typeface="Arial" panose="020B0604020202020204" pitchFamily="34" charset="0"/>
              <a:buChar char="•"/>
            </a:pPr>
            <a:r>
              <a:rPr lang="en-US" sz="2000" b="1" i="0" dirty="0">
                <a:solidFill>
                  <a:srgbClr val="000000"/>
                </a:solidFill>
                <a:effectLst/>
                <a:latin typeface="Raleway" pitchFamily="2" charset="0"/>
              </a:rPr>
              <a:t>G0403, G0404, and G0405:</a:t>
            </a:r>
            <a:r>
              <a:rPr lang="en-US" sz="2000" b="0" i="0" dirty="0">
                <a:solidFill>
                  <a:srgbClr val="000000"/>
                </a:solidFill>
                <a:effectLst/>
                <a:latin typeface="Raleway" pitchFamily="2" charset="0"/>
              </a:rPr>
              <a:t> </a:t>
            </a:r>
            <a:r>
              <a:rPr lang="en-US" sz="2000" b="0" i="0" dirty="0">
                <a:solidFill>
                  <a:srgbClr val="000000"/>
                </a:solidFill>
                <a:effectLst/>
                <a:latin typeface="Raleway" pitchFamily="2" charset="0"/>
                <a:hlinkClick r:id="rId2"/>
              </a:rPr>
              <a:t>Copayment or coinsurance, and deductible apply</a:t>
            </a:r>
            <a:endParaRPr lang="en-US" sz="2000" b="0" i="0" dirty="0">
              <a:solidFill>
                <a:srgbClr val="000000"/>
              </a:solidFill>
              <a:effectLst/>
              <a:latin typeface="Raleway" pitchFamily="2" charset="0"/>
            </a:endParaRPr>
          </a:p>
          <a:p>
            <a:endParaRPr lang="en-US" sz="2000" b="0" dirty="0">
              <a:effectLst/>
              <a:latin typeface="Raleway" pitchFamily="2" charset="0"/>
            </a:endParaRPr>
          </a:p>
          <a:p>
            <a:endParaRPr lang="en-US" sz="2000" dirty="0">
              <a:latin typeface="Raleway" pitchFamily="2" charset="0"/>
            </a:endParaRPr>
          </a:p>
        </p:txBody>
      </p:sp>
    </p:spTree>
    <p:extLst>
      <p:ext uri="{BB962C8B-B14F-4D97-AF65-F5344CB8AC3E}">
        <p14:creationId xmlns:p14="http://schemas.microsoft.com/office/powerpoint/2010/main" val="1601925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905" y="-428269"/>
            <a:ext cx="10187609" cy="1640180"/>
          </a:xfrm>
          <a:prstGeom prst="rect">
            <a:avLst/>
          </a:prstGeom>
        </p:spPr>
        <p:txBody>
          <a:bodyPr vert="horz" lIns="91440" tIns="45720" rIns="91440" bIns="45720" rtlCol="0" anchor="b">
            <a:normAutofit/>
          </a:bodyPr>
          <a:lstStyle/>
          <a:p>
            <a:pPr marL="12700"/>
            <a:br>
              <a:rPr lang="en-US" sz="3600" b="1" dirty="0">
                <a:latin typeface="Raleway" pitchFamily="2" charset="0"/>
              </a:rPr>
            </a:br>
            <a:endParaRPr lang="en-US" sz="3200" b="1" kern="1200" spc="-20" dirty="0">
              <a:solidFill>
                <a:schemeClr val="tx1"/>
              </a:solidFill>
              <a:latin typeface="Raleway" pitchFamily="2" charset="0"/>
            </a:endParaRPr>
          </a:p>
        </p:txBody>
      </p:sp>
      <p:sp>
        <p:nvSpPr>
          <p:cNvPr id="3" name="object 3"/>
          <p:cNvSpPr txBox="1"/>
          <p:nvPr/>
        </p:nvSpPr>
        <p:spPr>
          <a:xfrm>
            <a:off x="285750" y="1443167"/>
            <a:ext cx="9455427" cy="3519780"/>
          </a:xfrm>
          <a:prstGeom prst="rect">
            <a:avLst/>
          </a:prstGeom>
        </p:spPr>
        <p:txBody>
          <a:bodyPr vert="horz" lIns="91440" tIns="45720" rIns="91440" bIns="45720" rtlCol="0">
            <a:noAutofit/>
          </a:bodyPr>
          <a:lstStyle/>
          <a:p>
            <a:pPr>
              <a:lnSpc>
                <a:spcPct val="150000"/>
              </a:lnSpc>
              <a:buFont typeface="Arial" panose="020B0604020202020204" pitchFamily="34" charset="0"/>
              <a:buChar char="•"/>
            </a:pPr>
            <a:endParaRPr lang="en-US" dirty="0">
              <a:solidFill>
                <a:srgbClr val="000000">
                  <a:lumMod val="75000"/>
                  <a:lumOff val="25000"/>
                </a:srgbClr>
              </a:solidFill>
              <a:latin typeface="Raleway" pitchFamily="2" charset="0"/>
            </a:endParaRPr>
          </a:p>
        </p:txBody>
      </p:sp>
      <p:sp>
        <p:nvSpPr>
          <p:cNvPr id="6" name="TextBox 5">
            <a:extLst>
              <a:ext uri="{FF2B5EF4-FFF2-40B4-BE49-F238E27FC236}">
                <a16:creationId xmlns:a16="http://schemas.microsoft.com/office/drawing/2014/main" id="{9AA53782-FA8D-F31E-063B-AE750874542D}"/>
              </a:ext>
            </a:extLst>
          </p:cNvPr>
          <p:cNvSpPr txBox="1"/>
          <p:nvPr/>
        </p:nvSpPr>
        <p:spPr>
          <a:xfrm>
            <a:off x="1852656" y="605281"/>
            <a:ext cx="8513858" cy="646331"/>
          </a:xfrm>
          <a:prstGeom prst="rect">
            <a:avLst/>
          </a:prstGeom>
          <a:noFill/>
        </p:spPr>
        <p:txBody>
          <a:bodyPr wrap="square" rtlCol="0">
            <a:spAutoFit/>
          </a:bodyPr>
          <a:lstStyle/>
          <a:p>
            <a:r>
              <a:rPr lang="en-US" sz="3600" b="1" dirty="0">
                <a:latin typeface="Raleway" pitchFamily="2" charset="0"/>
              </a:rPr>
              <a:t>Annual Wellness Visit (AWV)</a:t>
            </a:r>
          </a:p>
        </p:txBody>
      </p:sp>
      <p:sp>
        <p:nvSpPr>
          <p:cNvPr id="15" name="TextBox 14">
            <a:extLst>
              <a:ext uri="{FF2B5EF4-FFF2-40B4-BE49-F238E27FC236}">
                <a16:creationId xmlns:a16="http://schemas.microsoft.com/office/drawing/2014/main" id="{FD272EFE-12CA-9400-59FE-2BD9AB54A6DF}"/>
              </a:ext>
            </a:extLst>
          </p:cNvPr>
          <p:cNvSpPr txBox="1"/>
          <p:nvPr/>
        </p:nvSpPr>
        <p:spPr>
          <a:xfrm>
            <a:off x="674369" y="1595021"/>
            <a:ext cx="10005354" cy="5262979"/>
          </a:xfrm>
          <a:prstGeom prst="rect">
            <a:avLst/>
          </a:prstGeom>
          <a:noFill/>
        </p:spPr>
        <p:txBody>
          <a:bodyPr wrap="square">
            <a:spAutoFit/>
          </a:bodyPr>
          <a:lstStyle/>
          <a:p>
            <a:r>
              <a:rPr lang="en-US" sz="1600" b="1" dirty="0">
                <a:solidFill>
                  <a:srgbClr val="374F1B"/>
                </a:solidFill>
                <a:effectLst/>
                <a:latin typeface="Raleway" pitchFamily="2" charset="0"/>
              </a:rPr>
              <a:t>Medicare Covers: </a:t>
            </a:r>
            <a:r>
              <a:rPr lang="en-US" sz="1600" dirty="0">
                <a:effectLst/>
                <a:latin typeface="Raleway" pitchFamily="2" charset="0"/>
              </a:rPr>
              <a:t>Patients with Medicare Part B who:</a:t>
            </a:r>
          </a:p>
          <a:p>
            <a:pPr>
              <a:buFont typeface="Arial" panose="020B0604020202020204" pitchFamily="34" charset="0"/>
              <a:buChar char="•"/>
            </a:pPr>
            <a:r>
              <a:rPr lang="en-US" sz="1600" b="0" dirty="0">
                <a:effectLst/>
                <a:latin typeface="Raleway" pitchFamily="2" charset="0"/>
              </a:rPr>
              <a:t>Aren't within 12 months after effective date of their first Medicare Part B coverage period</a:t>
            </a:r>
          </a:p>
          <a:p>
            <a:pPr>
              <a:buFont typeface="Arial" panose="020B0604020202020204" pitchFamily="34" charset="0"/>
              <a:buChar char="•"/>
            </a:pPr>
            <a:r>
              <a:rPr lang="en-US" sz="1600" b="0" dirty="0">
                <a:effectLst/>
                <a:latin typeface="Raleway" pitchFamily="2" charset="0"/>
              </a:rPr>
              <a:t>Haven't had an Initial Preventive Physical Exam (IPPE) or AWV within the past 12 months</a:t>
            </a:r>
          </a:p>
          <a:p>
            <a:endParaRPr lang="en-US" sz="1600" b="1" dirty="0">
              <a:solidFill>
                <a:srgbClr val="374F1B"/>
              </a:solidFill>
              <a:effectLst/>
              <a:latin typeface="Raleway" pitchFamily="2" charset="0"/>
            </a:endParaRPr>
          </a:p>
          <a:p>
            <a:r>
              <a:rPr lang="en-US" sz="1600" b="1" dirty="0">
                <a:solidFill>
                  <a:srgbClr val="374F1B"/>
                </a:solidFill>
                <a:effectLst/>
                <a:latin typeface="Raleway" pitchFamily="2" charset="0"/>
              </a:rPr>
              <a:t>Frequency: </a:t>
            </a:r>
          </a:p>
          <a:p>
            <a:pPr>
              <a:buFont typeface="Arial" panose="020B0604020202020204" pitchFamily="34" charset="0"/>
              <a:buChar char="•"/>
            </a:pPr>
            <a:r>
              <a:rPr lang="en-US" sz="1600" b="0" dirty="0">
                <a:effectLst/>
                <a:latin typeface="Raleway" pitchFamily="2" charset="0"/>
              </a:rPr>
              <a:t>Once per lifetime G0438 (first AWV)</a:t>
            </a:r>
          </a:p>
          <a:p>
            <a:pPr>
              <a:buFont typeface="Arial" panose="020B0604020202020204" pitchFamily="34" charset="0"/>
              <a:buChar char="•"/>
            </a:pPr>
            <a:r>
              <a:rPr lang="en-US" sz="1600" b="0" dirty="0">
                <a:effectLst/>
                <a:latin typeface="Raleway" pitchFamily="2" charset="0"/>
              </a:rPr>
              <a:t>Annually G0439 (subsequent AWV) and G0468 (AWV in FQHC)</a:t>
            </a:r>
          </a:p>
          <a:p>
            <a:pPr>
              <a:buFont typeface="Arial" panose="020B0604020202020204" pitchFamily="34" charset="0"/>
              <a:buChar char="•"/>
            </a:pPr>
            <a:r>
              <a:rPr lang="en-US" sz="1600" b="0" dirty="0">
                <a:effectLst/>
                <a:latin typeface="Raleway" pitchFamily="2" charset="0"/>
              </a:rPr>
              <a:t>Annually optional 99497, 99498</a:t>
            </a:r>
          </a:p>
          <a:p>
            <a:pPr>
              <a:buFont typeface="Arial" panose="020B0604020202020204" pitchFamily="34" charset="0"/>
              <a:buChar char="•"/>
            </a:pPr>
            <a:endParaRPr lang="en-US" sz="1600" dirty="0">
              <a:latin typeface="Raleway" pitchFamily="2" charset="0"/>
            </a:endParaRPr>
          </a:p>
          <a:p>
            <a:pPr algn="l"/>
            <a:r>
              <a:rPr lang="en-US" sz="1600" b="1" i="0" dirty="0">
                <a:solidFill>
                  <a:srgbClr val="374F1B"/>
                </a:solidFill>
                <a:effectLst/>
                <a:latin typeface="Raleway" pitchFamily="2" charset="0"/>
              </a:rPr>
              <a:t>Patient Pays: </a:t>
            </a:r>
          </a:p>
          <a:p>
            <a:pPr algn="l"/>
            <a:r>
              <a:rPr lang="en-US" sz="1600" b="1" i="0" dirty="0">
                <a:solidFill>
                  <a:srgbClr val="000000"/>
                </a:solidFill>
                <a:effectLst/>
                <a:latin typeface="Raleway" pitchFamily="2" charset="0"/>
              </a:rPr>
              <a:t>G0438 and G0439:</a:t>
            </a:r>
            <a:endParaRPr lang="en-US" sz="1600" b="0" i="0" dirty="0">
              <a:solidFill>
                <a:srgbClr val="000000"/>
              </a:solidFill>
              <a:effectLst/>
              <a:latin typeface="Raleway" pitchFamily="2" charset="0"/>
            </a:endParaRPr>
          </a:p>
          <a:p>
            <a:pPr algn="l">
              <a:buFont typeface="Arial" panose="020B0604020202020204" pitchFamily="34" charset="0"/>
              <a:buChar char="•"/>
            </a:pPr>
            <a:r>
              <a:rPr lang="en-US" sz="1600" b="0" i="0" dirty="0">
                <a:solidFill>
                  <a:srgbClr val="000000"/>
                </a:solidFill>
                <a:effectLst/>
                <a:latin typeface="Raleway" pitchFamily="2" charset="0"/>
              </a:rPr>
              <a:t>No copayment, coinsurance, or deductible</a:t>
            </a:r>
          </a:p>
          <a:p>
            <a:pPr algn="l"/>
            <a:endParaRPr lang="en-US" sz="1600" b="1" i="0" dirty="0">
              <a:solidFill>
                <a:srgbClr val="000000"/>
              </a:solidFill>
              <a:effectLst/>
              <a:latin typeface="Raleway" pitchFamily="2" charset="0"/>
            </a:endParaRPr>
          </a:p>
          <a:p>
            <a:pPr algn="l"/>
            <a:endParaRPr lang="en-US" sz="1600" b="1" dirty="0">
              <a:solidFill>
                <a:srgbClr val="000000"/>
              </a:solidFill>
              <a:latin typeface="Raleway" pitchFamily="2" charset="0"/>
            </a:endParaRPr>
          </a:p>
          <a:p>
            <a:pPr algn="l"/>
            <a:r>
              <a:rPr lang="en-US" sz="1600" b="1" i="0" dirty="0">
                <a:solidFill>
                  <a:srgbClr val="000000"/>
                </a:solidFill>
                <a:effectLst/>
                <a:latin typeface="Raleway" pitchFamily="2" charset="0"/>
              </a:rPr>
              <a:t>99497 and 99498:</a:t>
            </a:r>
            <a:endParaRPr lang="en-US" sz="1600" b="0" i="0" dirty="0">
              <a:solidFill>
                <a:srgbClr val="000000"/>
              </a:solidFill>
              <a:effectLst/>
              <a:latin typeface="Raleway" pitchFamily="2" charset="0"/>
            </a:endParaRPr>
          </a:p>
          <a:p>
            <a:pPr algn="l">
              <a:buFont typeface="Arial" panose="020B0604020202020204" pitchFamily="34" charset="0"/>
              <a:buChar char="•"/>
            </a:pPr>
            <a:r>
              <a:rPr lang="en-US" sz="1600" b="0" i="0" dirty="0">
                <a:solidFill>
                  <a:srgbClr val="000000"/>
                </a:solidFill>
                <a:effectLst/>
                <a:latin typeface="Raleway" pitchFamily="2" charset="0"/>
              </a:rPr>
              <a:t>No copayment, coinsurance, or deductible for Advance Care Planning when provided as optional AWV element</a:t>
            </a:r>
          </a:p>
          <a:p>
            <a:pPr marL="742950" lvl="1" indent="-285750" algn="l">
              <a:buFont typeface="Arial" panose="020B0604020202020204" pitchFamily="34" charset="0"/>
              <a:buChar char="•"/>
            </a:pPr>
            <a:r>
              <a:rPr lang="en-US" sz="1600" b="0" i="0" dirty="0">
                <a:solidFill>
                  <a:srgbClr val="000000"/>
                </a:solidFill>
                <a:effectLst/>
                <a:latin typeface="Raleway" pitchFamily="2" charset="0"/>
              </a:rPr>
              <a:t>Bill using modifier –33 (Preventive Service) on same AWV claim</a:t>
            </a:r>
          </a:p>
          <a:p>
            <a:pPr marL="742950" lvl="1" indent="-285750" algn="l">
              <a:buFont typeface="Arial" panose="020B0604020202020204" pitchFamily="34" charset="0"/>
              <a:buChar char="•"/>
            </a:pPr>
            <a:r>
              <a:rPr lang="en-US" sz="1600" b="0" i="0" dirty="0">
                <a:solidFill>
                  <a:srgbClr val="000000"/>
                </a:solidFill>
                <a:effectLst/>
                <a:latin typeface="Raleway" pitchFamily="2" charset="0"/>
              </a:rPr>
              <a:t>Must deliver on same day by same AWV provider</a:t>
            </a:r>
          </a:p>
          <a:p>
            <a:pPr>
              <a:buFont typeface="Arial" panose="020B0604020202020204" pitchFamily="34" charset="0"/>
              <a:buChar char="•"/>
            </a:pPr>
            <a:endParaRPr lang="en-US" sz="1600" b="0" dirty="0">
              <a:effectLst/>
              <a:latin typeface="Raleway" pitchFamily="2" charset="0"/>
            </a:endParaRPr>
          </a:p>
          <a:p>
            <a:endParaRPr lang="en-US" sz="1600" dirty="0">
              <a:latin typeface="Raleway" pitchFamily="2" charset="0"/>
            </a:endParaRPr>
          </a:p>
        </p:txBody>
      </p:sp>
    </p:spTree>
    <p:extLst>
      <p:ext uri="{BB962C8B-B14F-4D97-AF65-F5344CB8AC3E}">
        <p14:creationId xmlns:p14="http://schemas.microsoft.com/office/powerpoint/2010/main" val="767215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198569" y="188740"/>
            <a:ext cx="5303705" cy="1579261"/>
          </a:xfrm>
        </p:spPr>
        <p:txBody>
          <a:bodyPr/>
          <a:lstStyle/>
          <a:p>
            <a:r>
              <a:rPr lang="en-US" sz="3200" dirty="0">
                <a:solidFill>
                  <a:schemeClr val="accent1"/>
                </a:solidFill>
              </a:rPr>
              <a:t>Sample billing code </a:t>
            </a:r>
            <a:r>
              <a:rPr lang="en-US" sz="3200" dirty="0"/>
              <a:t>options for screening for SUD/OUD</a:t>
            </a:r>
          </a:p>
        </p:txBody>
      </p:sp>
      <p:pic>
        <p:nvPicPr>
          <p:cNvPr id="4" name="Picture 3" descr="A picture containing diagram&#10;&#10;Description automatically generated">
            <a:extLst>
              <a:ext uri="{FF2B5EF4-FFF2-40B4-BE49-F238E27FC236}">
                <a16:creationId xmlns:a16="http://schemas.microsoft.com/office/drawing/2014/main" id="{A4CA7597-C75C-9D76-1B3D-52F070938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283" y="317950"/>
            <a:ext cx="2554020" cy="1245380"/>
          </a:xfrm>
          <a:prstGeom prst="rect">
            <a:avLst/>
          </a:prstGeom>
        </p:spPr>
      </p:pic>
      <p:pic>
        <p:nvPicPr>
          <p:cNvPr id="6" name="Picture 5" descr="A picture containing text, clock, watch&#10;&#10;Description automatically generated">
            <a:extLst>
              <a:ext uri="{FF2B5EF4-FFF2-40B4-BE49-F238E27FC236}">
                <a16:creationId xmlns:a16="http://schemas.microsoft.com/office/drawing/2014/main" id="{31C21F12-1013-352D-B119-9C28AADDE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12" y="317950"/>
            <a:ext cx="2554020" cy="1245380"/>
          </a:xfrm>
          <a:prstGeom prst="rect">
            <a:avLst/>
          </a:prstGeom>
        </p:spPr>
      </p:pic>
      <p:pic>
        <p:nvPicPr>
          <p:cNvPr id="2" name="Picture 1" descr="Text, whiteboard&#10;&#10;Description automatically generated">
            <a:extLst>
              <a:ext uri="{FF2B5EF4-FFF2-40B4-BE49-F238E27FC236}">
                <a16:creationId xmlns:a16="http://schemas.microsoft.com/office/drawing/2014/main" id="{C060C619-19F1-BFA9-12DE-C7D961D0F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6988" y="5207466"/>
            <a:ext cx="1266960" cy="1154062"/>
          </a:xfrm>
          <a:prstGeom prst="rect">
            <a:avLst/>
          </a:prstGeom>
        </p:spPr>
      </p:pic>
      <p:sp>
        <p:nvSpPr>
          <p:cNvPr id="3" name="Content Placeholder 2">
            <a:extLst>
              <a:ext uri="{FF2B5EF4-FFF2-40B4-BE49-F238E27FC236}">
                <a16:creationId xmlns:a16="http://schemas.microsoft.com/office/drawing/2014/main" id="{F090F0A3-76C6-920F-F22A-5E941A99B2C2}"/>
              </a:ext>
            </a:extLst>
          </p:cNvPr>
          <p:cNvSpPr txBox="1">
            <a:spLocks/>
          </p:cNvSpPr>
          <p:nvPr/>
        </p:nvSpPr>
        <p:spPr>
          <a:xfrm>
            <a:off x="46673" y="1563330"/>
            <a:ext cx="12098654" cy="5294670"/>
          </a:xfrm>
          <a:ln>
            <a:solidFill>
              <a:schemeClr val="accent1"/>
            </a:solidFill>
          </a:ln>
        </p:spPr>
        <p:txBody>
          <a:bodyPr>
            <a:noAutofit/>
          </a:bodyPr>
          <a:lst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0070C0"/>
                </a:solidFill>
              </a:rPr>
              <a:t>G2011: </a:t>
            </a:r>
            <a:r>
              <a:rPr lang="en-US" sz="1800" dirty="0">
                <a:solidFill>
                  <a:srgbClr val="0070C0"/>
                </a:solidFill>
              </a:rPr>
              <a:t>Alcohol and/or substance (other than tobacco) misuse structured assessment (e.g. audit, dast) and </a:t>
            </a:r>
            <a:r>
              <a:rPr lang="en-US" sz="1800" b="1" i="1" dirty="0">
                <a:solidFill>
                  <a:srgbClr val="00B050"/>
                </a:solidFill>
              </a:rPr>
              <a:t>brief</a:t>
            </a:r>
            <a:r>
              <a:rPr lang="en-US" sz="1800" dirty="0">
                <a:solidFill>
                  <a:srgbClr val="0070C0"/>
                </a:solidFill>
              </a:rPr>
              <a:t> intervention, </a:t>
            </a:r>
            <a:r>
              <a:rPr lang="en-US" sz="1800" dirty="0">
                <a:solidFill>
                  <a:srgbClr val="FF0000"/>
                </a:solidFill>
              </a:rPr>
              <a:t>5 to 14 minutes.</a:t>
            </a:r>
          </a:p>
          <a:p>
            <a:r>
              <a:rPr lang="en-US" sz="1800" b="1" dirty="0">
                <a:solidFill>
                  <a:srgbClr val="0070C0"/>
                </a:solidFill>
              </a:rPr>
              <a:t>99408/G0396: </a:t>
            </a:r>
            <a:r>
              <a:rPr lang="en-US" sz="1800" dirty="0">
                <a:solidFill>
                  <a:srgbClr val="0070C0"/>
                </a:solidFill>
              </a:rPr>
              <a:t>Alcohol and/or substance misuse (other than tobacco) structured assessment and </a:t>
            </a:r>
            <a:r>
              <a:rPr lang="en-US" sz="1800" b="1" i="1" dirty="0">
                <a:solidFill>
                  <a:srgbClr val="00B050"/>
                </a:solidFill>
              </a:rPr>
              <a:t>brief</a:t>
            </a:r>
            <a:r>
              <a:rPr lang="en-US" sz="1800" dirty="0">
                <a:solidFill>
                  <a:srgbClr val="0070C0"/>
                </a:solidFill>
              </a:rPr>
              <a:t> intervention; </a:t>
            </a:r>
            <a:r>
              <a:rPr lang="en-US" sz="1800" dirty="0">
                <a:solidFill>
                  <a:srgbClr val="FF0000"/>
                </a:solidFill>
              </a:rPr>
              <a:t>15 to 30 minutes </a:t>
            </a:r>
          </a:p>
          <a:p>
            <a:r>
              <a:rPr lang="en-US" sz="1800" b="1" dirty="0">
                <a:solidFill>
                  <a:srgbClr val="0070C0"/>
                </a:solidFill>
              </a:rPr>
              <a:t>99409/G0397: </a:t>
            </a:r>
            <a:r>
              <a:rPr lang="en-US" sz="1800" dirty="0">
                <a:solidFill>
                  <a:srgbClr val="0070C0"/>
                </a:solidFill>
              </a:rPr>
              <a:t>Alcohol and/or substance abuse structured screening and intervention services; </a:t>
            </a:r>
            <a:r>
              <a:rPr lang="en-US" sz="1800" dirty="0">
                <a:solidFill>
                  <a:srgbClr val="FF0000"/>
                </a:solidFill>
              </a:rPr>
              <a:t>greater</a:t>
            </a:r>
            <a:r>
              <a:rPr lang="en-US" sz="1800" dirty="0">
                <a:solidFill>
                  <a:srgbClr val="0070C0"/>
                </a:solidFill>
              </a:rPr>
              <a:t> </a:t>
            </a:r>
            <a:r>
              <a:rPr lang="en-US" sz="1800" dirty="0">
                <a:solidFill>
                  <a:srgbClr val="FF0000"/>
                </a:solidFill>
              </a:rPr>
              <a:t>than 30 minutes</a:t>
            </a:r>
          </a:p>
          <a:p>
            <a:r>
              <a:rPr lang="en-US" sz="1800" b="1" dirty="0">
                <a:solidFill>
                  <a:srgbClr val="0070C0"/>
                </a:solidFill>
              </a:rPr>
              <a:t>H0049:</a:t>
            </a:r>
            <a:r>
              <a:rPr lang="en-US" sz="1800" dirty="0">
                <a:solidFill>
                  <a:srgbClr val="0070C0"/>
                </a:solidFill>
              </a:rPr>
              <a:t> for Alcohol and/or drug screening </a:t>
            </a:r>
            <a:r>
              <a:rPr lang="en-US" sz="1800" b="1" dirty="0">
                <a:solidFill>
                  <a:srgbClr val="0070C0"/>
                </a:solidFill>
              </a:rPr>
              <a:t>+</a:t>
            </a:r>
            <a:r>
              <a:rPr lang="en-US" sz="1800" dirty="0">
                <a:solidFill>
                  <a:srgbClr val="0070C0"/>
                </a:solidFill>
              </a:rPr>
              <a:t> </a:t>
            </a:r>
            <a:r>
              <a:rPr lang="en-US" sz="1800" b="1" dirty="0">
                <a:solidFill>
                  <a:srgbClr val="0070C0"/>
                </a:solidFill>
              </a:rPr>
              <a:t>H0050:</a:t>
            </a:r>
            <a:r>
              <a:rPr lang="en-US" sz="1800" dirty="0">
                <a:solidFill>
                  <a:srgbClr val="0070C0"/>
                </a:solidFill>
              </a:rPr>
              <a:t> for Alcohol and/or drug screening, brief intervention, </a:t>
            </a:r>
            <a:r>
              <a:rPr lang="en-US" sz="1800" dirty="0">
                <a:solidFill>
                  <a:srgbClr val="FF0000"/>
                </a:solidFill>
              </a:rPr>
              <a:t>per 15 minutes</a:t>
            </a:r>
            <a:endParaRPr lang="en-US" sz="1800" dirty="0">
              <a:solidFill>
                <a:srgbClr val="FF0000"/>
              </a:solidFill>
              <a:highlight>
                <a:srgbClr val="FFFF00"/>
              </a:highlight>
            </a:endParaRPr>
          </a:p>
          <a:p>
            <a:r>
              <a:rPr lang="en-US" sz="1800" b="1" dirty="0">
                <a:solidFill>
                  <a:srgbClr val="0070C0"/>
                </a:solidFill>
              </a:rPr>
              <a:t>G0442:</a:t>
            </a:r>
            <a:r>
              <a:rPr lang="en-US" sz="1800" dirty="0">
                <a:solidFill>
                  <a:srgbClr val="0070C0"/>
                </a:solidFill>
              </a:rPr>
              <a:t> Annual alcohol misuse screening, </a:t>
            </a:r>
            <a:r>
              <a:rPr lang="en-US" sz="1800" dirty="0">
                <a:solidFill>
                  <a:srgbClr val="FF0000"/>
                </a:solidFill>
              </a:rPr>
              <a:t>5-15 minutes </a:t>
            </a:r>
          </a:p>
          <a:p>
            <a:r>
              <a:rPr lang="en-US" sz="1800" b="1" dirty="0">
                <a:solidFill>
                  <a:srgbClr val="0070C0"/>
                </a:solidFill>
              </a:rPr>
              <a:t>G0443:</a:t>
            </a:r>
            <a:r>
              <a:rPr lang="en-US" sz="1800" dirty="0">
                <a:solidFill>
                  <a:srgbClr val="0070C0"/>
                </a:solidFill>
              </a:rPr>
              <a:t> Brief face-to-face behavioral counseling for alcohol misuse, </a:t>
            </a:r>
            <a:r>
              <a:rPr lang="en-US" sz="1800" dirty="0">
                <a:solidFill>
                  <a:srgbClr val="FF0000"/>
                </a:solidFill>
              </a:rPr>
              <a:t>15 minutes</a:t>
            </a:r>
          </a:p>
          <a:p>
            <a:r>
              <a:rPr lang="en-US" sz="1800" b="1" dirty="0">
                <a:solidFill>
                  <a:srgbClr val="0070C0"/>
                </a:solidFill>
              </a:rPr>
              <a:t>G0444: </a:t>
            </a:r>
            <a:r>
              <a:rPr lang="en-US" sz="1800" dirty="0">
                <a:solidFill>
                  <a:srgbClr val="0070C0"/>
                </a:solidFill>
              </a:rPr>
              <a:t>Annual depression screening, </a:t>
            </a:r>
            <a:r>
              <a:rPr lang="en-US" sz="1800" dirty="0">
                <a:solidFill>
                  <a:srgbClr val="FF0000"/>
                </a:solidFill>
              </a:rPr>
              <a:t>5-15 minutes</a:t>
            </a:r>
            <a:endParaRPr lang="en-US" sz="1800" dirty="0">
              <a:solidFill>
                <a:srgbClr val="FF0000"/>
              </a:solidFill>
              <a:highlight>
                <a:srgbClr val="FFFF00"/>
              </a:highlight>
            </a:endParaRPr>
          </a:p>
        </p:txBody>
      </p:sp>
    </p:spTree>
    <p:extLst>
      <p:ext uri="{BB962C8B-B14F-4D97-AF65-F5344CB8AC3E}">
        <p14:creationId xmlns:p14="http://schemas.microsoft.com/office/powerpoint/2010/main" val="340288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3139145" y="3647883"/>
            <a:ext cx="2689388" cy="233088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rgbClr val="00B050"/>
                </a:solidFill>
              </a:rPr>
              <a:t>“Establishing, implementing, revising, or monitoring the care plan </a:t>
            </a:r>
          </a:p>
        </p:txBody>
      </p:sp>
      <p:sp>
        <p:nvSpPr>
          <p:cNvPr id="33" name="Freeform 32"/>
          <p:cNvSpPr/>
          <p:nvPr/>
        </p:nvSpPr>
        <p:spPr>
          <a:xfrm>
            <a:off x="6236703" y="3647883"/>
            <a:ext cx="2598204" cy="2330882"/>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rgbClr val="00B050"/>
                </a:solidFill>
              </a:rPr>
              <a:t>Coordinating the care of other professionals and agencies </a:t>
            </a:r>
          </a:p>
        </p:txBody>
      </p:sp>
      <p:sp>
        <p:nvSpPr>
          <p:cNvPr id="27" name="Freeform 26"/>
          <p:cNvSpPr/>
          <p:nvPr/>
        </p:nvSpPr>
        <p:spPr>
          <a:xfrm>
            <a:off x="115911" y="2878041"/>
            <a:ext cx="2689388" cy="3458363"/>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1900" b="1" dirty="0">
                <a:solidFill>
                  <a:srgbClr val="0070C0"/>
                </a:solidFill>
              </a:rPr>
              <a:t>AMA CPT Guidelines</a:t>
            </a:r>
          </a:p>
          <a:p>
            <a:pPr lvl="0" algn="ctr" defTabSz="914400">
              <a:lnSpc>
                <a:spcPct val="90000"/>
              </a:lnSpc>
              <a:spcBef>
                <a:spcPts val="1000"/>
              </a:spcBef>
              <a:defRP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According to the CPT these are  “management and support services provided by clinical staff, under the direction of a physician or other qualified health care professional….(that) include”</a:t>
            </a:r>
          </a:p>
        </p:txBody>
      </p:sp>
      <p:sp>
        <p:nvSpPr>
          <p:cNvPr id="2" name="Title 1"/>
          <p:cNvSpPr>
            <a:spLocks noGrp="1"/>
          </p:cNvSpPr>
          <p:nvPr>
            <p:ph type="title"/>
          </p:nvPr>
        </p:nvSpPr>
        <p:spPr>
          <a:xfrm>
            <a:off x="1191476" y="91036"/>
            <a:ext cx="10547693" cy="1249845"/>
          </a:xfrm>
        </p:spPr>
        <p:txBody>
          <a:bodyPr/>
          <a:lstStyle/>
          <a:p>
            <a:r>
              <a:rPr lang="en-US" dirty="0">
                <a:latin typeface="+mj-lt"/>
              </a:rPr>
              <a:t>Care Management</a:t>
            </a:r>
            <a:br>
              <a:rPr lang="en-US" dirty="0">
                <a:latin typeface="+mj-lt"/>
              </a:rPr>
            </a:br>
            <a:r>
              <a:rPr lang="en-US" dirty="0">
                <a:solidFill>
                  <a:schemeClr val="accent1"/>
                </a:solidFill>
                <a:latin typeface="+mj-lt"/>
              </a:rPr>
              <a:t>Documentation for Clinical Providers</a:t>
            </a:r>
          </a:p>
        </p:txBody>
      </p:sp>
      <p:cxnSp>
        <p:nvCxnSpPr>
          <p:cNvPr id="18" name="Straight Connector 17"/>
          <p:cNvCxnSpPr>
            <a:cxnSpLocks/>
          </p:cNvCxnSpPr>
          <p:nvPr/>
        </p:nvCxnSpPr>
        <p:spPr>
          <a:xfrm>
            <a:off x="248630" y="1906725"/>
            <a:ext cx="115183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32">
            <a:extLst>
              <a:ext uri="{FF2B5EF4-FFF2-40B4-BE49-F238E27FC236}">
                <a16:creationId xmlns:a16="http://schemas.microsoft.com/office/drawing/2014/main" id="{551E774D-8E03-7357-D772-6FBE43732D03}"/>
              </a:ext>
            </a:extLst>
          </p:cNvPr>
          <p:cNvSpPr/>
          <p:nvPr/>
        </p:nvSpPr>
        <p:spPr>
          <a:xfrm>
            <a:off x="9168753" y="3647882"/>
            <a:ext cx="2598203" cy="2330883"/>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rgbClr val="00B050"/>
                </a:solidFill>
              </a:rPr>
              <a:t>Educating the patient or caregiver about the patient's condition, care plan, and prognosis” </a:t>
            </a:r>
          </a:p>
        </p:txBody>
      </p:sp>
      <p:sp>
        <p:nvSpPr>
          <p:cNvPr id="6" name="Arrow: Right 5">
            <a:extLst>
              <a:ext uri="{FF2B5EF4-FFF2-40B4-BE49-F238E27FC236}">
                <a16:creationId xmlns:a16="http://schemas.microsoft.com/office/drawing/2014/main" id="{7BE23E05-5688-271D-9328-C88FF34B632C}"/>
              </a:ext>
            </a:extLst>
          </p:cNvPr>
          <p:cNvSpPr/>
          <p:nvPr/>
        </p:nvSpPr>
        <p:spPr>
          <a:xfrm>
            <a:off x="2519765" y="4235750"/>
            <a:ext cx="904914" cy="708209"/>
          </a:xfrm>
          <a:prstGeom prst="rightArrow">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6CCB72A7-D950-D1FB-006D-DC22D754B414}"/>
              </a:ext>
            </a:extLst>
          </p:cNvPr>
          <p:cNvSpPr/>
          <p:nvPr/>
        </p:nvSpPr>
        <p:spPr>
          <a:xfrm>
            <a:off x="2541725" y="2948312"/>
            <a:ext cx="9534364" cy="84023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5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TIPS: Develop templates in your EHR, track monthly time, </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sz="15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document care plan updates and </a:t>
            </a:r>
            <a:r>
              <a:rPr lang="en-US" sz="1500" b="1" i="1" u="sng" dirty="0">
                <a:solidFill>
                  <a:srgbClr val="0070C0"/>
                </a:solidFill>
                <a:latin typeface="Open Sans" panose="020B0606030504020204" pitchFamily="34" charset="0"/>
                <a:ea typeface="Open Sans" panose="020B0606030504020204" pitchFamily="34" charset="0"/>
                <a:cs typeface="Open Sans" panose="020B0606030504020204" pitchFamily="34" charset="0"/>
              </a:rPr>
              <a:t>get credit for the clinical work you do in between patient visits</a:t>
            </a:r>
            <a:r>
              <a:rPr lang="en-US" sz="15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Consider external care managers to help with the workload.</a:t>
            </a:r>
            <a:endParaRPr kumimoji="0" lang="en-US" sz="150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61CC1897-0B48-3744-7232-89E1872207E8}"/>
              </a:ext>
            </a:extLst>
          </p:cNvPr>
          <p:cNvPicPr>
            <a:picLocks noChangeAspect="1"/>
          </p:cNvPicPr>
          <p:nvPr/>
        </p:nvPicPr>
        <p:blipFill>
          <a:blip r:embed="rId2"/>
          <a:stretch>
            <a:fillRect/>
          </a:stretch>
        </p:blipFill>
        <p:spPr>
          <a:xfrm>
            <a:off x="9850055" y="320515"/>
            <a:ext cx="1960355" cy="1422340"/>
          </a:xfrm>
          <a:prstGeom prst="rect">
            <a:avLst/>
          </a:prstGeom>
        </p:spPr>
      </p:pic>
      <p:sp>
        <p:nvSpPr>
          <p:cNvPr id="7" name="TextBox 6">
            <a:extLst>
              <a:ext uri="{FF2B5EF4-FFF2-40B4-BE49-F238E27FC236}">
                <a16:creationId xmlns:a16="http://schemas.microsoft.com/office/drawing/2014/main" id="{885A75BB-45BF-6BA2-3EEF-3C287DFD2C3F}"/>
              </a:ext>
            </a:extLst>
          </p:cNvPr>
          <p:cNvSpPr txBox="1"/>
          <p:nvPr/>
        </p:nvSpPr>
        <p:spPr>
          <a:xfrm>
            <a:off x="350730" y="2056130"/>
            <a:ext cx="11490539" cy="646331"/>
          </a:xfrm>
          <a:prstGeom prst="rect">
            <a:avLst/>
          </a:prstGeom>
          <a:noFill/>
        </p:spPr>
        <p:txBody>
          <a:bodyPr wrap="square">
            <a:spAutoFit/>
          </a:bodyPr>
          <a:lstStyle/>
          <a:p>
            <a:pPr marL="285750" indent="-285750">
              <a:buFont typeface="Arial" panose="020B0604020202020204" pitchFamily="34" charset="0"/>
              <a:buChar char="•"/>
              <a:defRPr/>
            </a:pPr>
            <a:r>
              <a:rPr lang="en-US" dirty="0">
                <a:solidFill>
                  <a:srgbClr val="0070C0"/>
                </a:solidFill>
              </a:rPr>
              <a:t>Info on the main Care Management services are located at: </a:t>
            </a:r>
            <a:r>
              <a:rPr lang="en-US" dirty="0">
                <a:solidFill>
                  <a:srgbClr val="FFC000"/>
                </a:solidFill>
                <a:hlinkClick r:id="rId3">
                  <a:extLst>
                    <a:ext uri="{A12FA001-AC4F-418D-AE19-62706E023703}">
                      <ahyp:hlinkClr xmlns:ahyp="http://schemas.microsoft.com/office/drawing/2018/hyperlinkcolor" val="tx"/>
                    </a:ext>
                  </a:extLst>
                </a:hlinkClick>
              </a:rPr>
              <a:t>https://www.cms.gov/Medicare/Medicare-Fee-for-Service-Payment/PhysicianFeeSched/Care-Management</a:t>
            </a:r>
            <a:r>
              <a:rPr lang="en-US" dirty="0">
                <a:solidFill>
                  <a:srgbClr val="FFC000"/>
                </a:solidFill>
              </a:rPr>
              <a:t> </a:t>
            </a:r>
            <a:endParaRPr lang="en-US" dirty="0">
              <a:solidFill>
                <a:srgbClr val="0070C0"/>
              </a:solidFill>
            </a:endParaRPr>
          </a:p>
        </p:txBody>
      </p:sp>
    </p:spTree>
    <p:extLst>
      <p:ext uri="{BB962C8B-B14F-4D97-AF65-F5344CB8AC3E}">
        <p14:creationId xmlns:p14="http://schemas.microsoft.com/office/powerpoint/2010/main" val="1606068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7"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F0556-D23B-26E8-6199-BF8B33DDACCB}"/>
            </a:ext>
          </a:extLst>
        </p:cNvPr>
        <p:cNvGrpSpPr/>
        <p:nvPr/>
      </p:nvGrpSpPr>
      <p:grpSpPr>
        <a:xfrm>
          <a:off x="0" y="0"/>
          <a:ext cx="0" cy="0"/>
          <a:chOff x="0" y="0"/>
          <a:chExt cx="0" cy="0"/>
        </a:xfrm>
      </p:grpSpPr>
      <p:sp>
        <p:nvSpPr>
          <p:cNvPr id="32" name="Freeform 31">
            <a:hlinkClick r:id="rId2"/>
            <a:extLst>
              <a:ext uri="{FF2B5EF4-FFF2-40B4-BE49-F238E27FC236}">
                <a16:creationId xmlns:a16="http://schemas.microsoft.com/office/drawing/2014/main" id="{FD07125E-6212-5463-D010-2AE8F69380FB}"/>
              </a:ext>
            </a:extLst>
          </p:cNvPr>
          <p:cNvSpPr/>
          <p:nvPr/>
        </p:nvSpPr>
        <p:spPr>
          <a:xfrm>
            <a:off x="3139145" y="2058189"/>
            <a:ext cx="8936945" cy="4397694"/>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lvl="1">
              <a:defRPr/>
            </a:pPr>
            <a:r>
              <a:rPr lang="en-US" sz="2000" b="1" dirty="0">
                <a:solidFill>
                  <a:srgbClr val="0070C0"/>
                </a:solidFill>
              </a:rPr>
              <a:t>G0511</a:t>
            </a:r>
            <a:r>
              <a:rPr lang="en-US" sz="1600" dirty="0">
                <a:solidFill>
                  <a:srgbClr val="0070C0"/>
                </a:solidFill>
              </a:rPr>
              <a:t> = </a:t>
            </a:r>
            <a:r>
              <a:rPr lang="en-US" sz="1600" dirty="0">
                <a:solidFill>
                  <a:srgbClr val="00B050"/>
                </a:solidFill>
              </a:rPr>
              <a:t>Rural Health Clinic or Federally Qualified Health Center only, </a:t>
            </a:r>
            <a:r>
              <a:rPr lang="en-US" sz="1600" b="1" i="1" dirty="0">
                <a:solidFill>
                  <a:srgbClr val="00B050"/>
                </a:solidFill>
              </a:rPr>
              <a:t>general care management </a:t>
            </a:r>
            <a:r>
              <a:rPr lang="en-US" sz="1600" dirty="0">
                <a:solidFill>
                  <a:srgbClr val="00B050"/>
                </a:solidFill>
              </a:rPr>
              <a:t>services 20 minutes or more of clinical staff time for chronic care management services directed by RHC or FQHC practitioner (MD, NP, PA, or CNM), per calendar month. In 2024 it pays $71.68 (</a:t>
            </a:r>
            <a:r>
              <a:rPr lang="en-US" sz="1600" i="1" dirty="0">
                <a:solidFill>
                  <a:srgbClr val="00B050"/>
                </a:solidFill>
              </a:rPr>
              <a:t>down from 2023’s $77.94</a:t>
            </a:r>
            <a:r>
              <a:rPr lang="en-US" sz="1600" dirty="0">
                <a:solidFill>
                  <a:srgbClr val="00B050"/>
                </a:solidFill>
              </a:rPr>
              <a:t>) split 80/20% between Medicare and the patient.  </a:t>
            </a:r>
          </a:p>
          <a:p>
            <a:pPr marL="742915" lvl="1" indent="-285750">
              <a:buFont typeface="Arial" panose="020B0604020202020204" pitchFamily="34" charset="0"/>
              <a:buChar char="•"/>
              <a:defRPr/>
            </a:pPr>
            <a:r>
              <a:rPr lang="en-US" sz="1600" dirty="0">
                <a:solidFill>
                  <a:srgbClr val="00B050"/>
                </a:solidFill>
              </a:rPr>
              <a:t>“</a:t>
            </a:r>
            <a:r>
              <a:rPr lang="en-US" sz="1600" b="1" dirty="0">
                <a:solidFill>
                  <a:srgbClr val="00B050"/>
                </a:solidFill>
              </a:rPr>
              <a:t>General care management” = </a:t>
            </a:r>
            <a:r>
              <a:rPr lang="en-US" sz="1600" dirty="0">
                <a:solidFill>
                  <a:srgbClr val="00B050"/>
                </a:solidFill>
              </a:rPr>
              <a:t>principal/chronic care management, monthly chronic pain management, assorted remote monitoring services, community health integration, principal illness navigation, </a:t>
            </a:r>
            <a:r>
              <a:rPr lang="en-US" sz="1600" u="sng" dirty="0">
                <a:solidFill>
                  <a:srgbClr val="00B050"/>
                </a:solidFill>
              </a:rPr>
              <a:t>OR</a:t>
            </a:r>
            <a:r>
              <a:rPr lang="en-US" sz="1600" dirty="0">
                <a:solidFill>
                  <a:srgbClr val="00B050"/>
                </a:solidFill>
              </a:rPr>
              <a:t> behavioral health integration. </a:t>
            </a:r>
          </a:p>
          <a:p>
            <a:pPr lvl="1">
              <a:defRPr/>
            </a:pPr>
            <a:endParaRPr lang="en-US" dirty="0">
              <a:solidFill>
                <a:srgbClr val="0070C0"/>
              </a:solidFill>
            </a:endParaRPr>
          </a:p>
          <a:p>
            <a:pPr lvl="1">
              <a:defRPr/>
            </a:pPr>
            <a:r>
              <a:rPr lang="en-US" sz="2000" b="1" dirty="0">
                <a:solidFill>
                  <a:srgbClr val="0070C0"/>
                </a:solidFill>
              </a:rPr>
              <a:t>G0512</a:t>
            </a:r>
            <a:r>
              <a:rPr lang="en-US" sz="1600" dirty="0">
                <a:solidFill>
                  <a:srgbClr val="0070C0"/>
                </a:solidFill>
              </a:rPr>
              <a:t> = </a:t>
            </a:r>
            <a:r>
              <a:rPr lang="en-US" sz="1600" dirty="0">
                <a:solidFill>
                  <a:srgbClr val="00B050"/>
                </a:solidFill>
              </a:rPr>
              <a:t>Rural Health Clinic or Federally Qualified Health Center only, </a:t>
            </a:r>
            <a:r>
              <a:rPr lang="en-US" sz="1600" b="1" dirty="0">
                <a:solidFill>
                  <a:srgbClr val="00B050"/>
                </a:solidFill>
              </a:rPr>
              <a:t>Psychiatric Collaborative Care Model, </a:t>
            </a:r>
            <a:r>
              <a:rPr lang="en-US" sz="1600" dirty="0">
                <a:solidFill>
                  <a:srgbClr val="00B050"/>
                </a:solidFill>
              </a:rPr>
              <a:t>60 minutes or more of clinical staff time for psychiatric CoCM services directed by a RHC/FQHC practitioner (physician, NP, PA, or CNM) and including services furnished by a behavioral health care manager and consultation with a psychiatric consultant, per calendar month. </a:t>
            </a:r>
          </a:p>
          <a:p>
            <a:pPr marL="742915" lvl="1" indent="-285750">
              <a:buFont typeface="Arial" panose="020B0604020202020204" pitchFamily="34" charset="0"/>
              <a:buChar char="•"/>
              <a:defRPr/>
            </a:pPr>
            <a:r>
              <a:rPr lang="en-US" sz="1600" dirty="0">
                <a:solidFill>
                  <a:srgbClr val="00B050"/>
                </a:solidFill>
              </a:rPr>
              <a:t>In 2024 it pays $144.07 (</a:t>
            </a:r>
            <a:r>
              <a:rPr lang="en-US" sz="1600" i="1" dirty="0">
                <a:solidFill>
                  <a:srgbClr val="00B050"/>
                </a:solidFill>
              </a:rPr>
              <a:t>down from 2023’s $146.73</a:t>
            </a:r>
            <a:r>
              <a:rPr lang="en-US" sz="1600" dirty="0">
                <a:solidFill>
                  <a:srgbClr val="00B050"/>
                </a:solidFill>
              </a:rPr>
              <a:t>) split 80/20% between Medicare and the patient.</a:t>
            </a:r>
          </a:p>
        </p:txBody>
      </p:sp>
      <p:sp>
        <p:nvSpPr>
          <p:cNvPr id="27" name="Freeform 26">
            <a:hlinkClick r:id="rId2"/>
            <a:extLst>
              <a:ext uri="{FF2B5EF4-FFF2-40B4-BE49-F238E27FC236}">
                <a16:creationId xmlns:a16="http://schemas.microsoft.com/office/drawing/2014/main" id="{CAE5EF53-26B2-8897-6BE1-2EBE3ED9B40C}"/>
              </a:ext>
            </a:extLst>
          </p:cNvPr>
          <p:cNvSpPr/>
          <p:nvPr/>
        </p:nvSpPr>
        <p:spPr>
          <a:xfrm>
            <a:off x="154592" y="2442108"/>
            <a:ext cx="2908644" cy="4013775"/>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rgbClr val="0070C0"/>
                </a:solidFill>
              </a:rPr>
              <a:t>Medicare asks RHC/FQHC to report the unique G0511 or G0512 codes </a:t>
            </a:r>
            <a:r>
              <a:rPr lang="en-US" dirty="0">
                <a:solidFill>
                  <a:srgbClr val="0070C0"/>
                </a:solidFill>
              </a:rPr>
              <a:t>that now encompass chronic/principal care management, chronic pain management, BHI, various remote monitoring services, CHI, PIN, and the Psych CoCM</a:t>
            </a:r>
          </a:p>
        </p:txBody>
      </p:sp>
      <p:sp>
        <p:nvSpPr>
          <p:cNvPr id="2" name="Title 1">
            <a:extLst>
              <a:ext uri="{FF2B5EF4-FFF2-40B4-BE49-F238E27FC236}">
                <a16:creationId xmlns:a16="http://schemas.microsoft.com/office/drawing/2014/main" id="{48CCA1F5-385A-B318-D312-C3E77E5F9B1C}"/>
              </a:ext>
            </a:extLst>
          </p:cNvPr>
          <p:cNvSpPr>
            <a:spLocks noGrp="1"/>
          </p:cNvSpPr>
          <p:nvPr>
            <p:ph type="title"/>
          </p:nvPr>
        </p:nvSpPr>
        <p:spPr>
          <a:xfrm>
            <a:off x="822154" y="909900"/>
            <a:ext cx="10547693" cy="1249845"/>
          </a:xfrm>
        </p:spPr>
        <p:txBody>
          <a:bodyPr/>
          <a:lstStyle/>
          <a:p>
            <a:r>
              <a:rPr lang="en-US" dirty="0">
                <a:latin typeface="+mj-lt"/>
              </a:rPr>
              <a:t>Care Management</a:t>
            </a:r>
            <a:br>
              <a:rPr lang="en-US" dirty="0">
                <a:latin typeface="+mj-lt"/>
              </a:rPr>
            </a:br>
            <a:r>
              <a:rPr lang="en-US" dirty="0">
                <a:solidFill>
                  <a:schemeClr val="accent1"/>
                </a:solidFill>
              </a:rPr>
              <a:t>Coding/B</a:t>
            </a:r>
            <a:r>
              <a:rPr lang="en-US" dirty="0">
                <a:solidFill>
                  <a:schemeClr val="accent1"/>
                </a:solidFill>
                <a:latin typeface="+mj-lt"/>
              </a:rPr>
              <a:t>illing information for consideration</a:t>
            </a:r>
          </a:p>
        </p:txBody>
      </p:sp>
      <p:sp>
        <p:nvSpPr>
          <p:cNvPr id="10" name="Rounded Rectangle 9">
            <a:extLst>
              <a:ext uri="{FF2B5EF4-FFF2-40B4-BE49-F238E27FC236}">
                <a16:creationId xmlns:a16="http://schemas.microsoft.com/office/drawing/2014/main" id="{921F5F7D-0F14-0F63-B1E1-5C57698952C6}"/>
              </a:ext>
            </a:extLst>
          </p:cNvPr>
          <p:cNvSpPr/>
          <p:nvPr/>
        </p:nvSpPr>
        <p:spPr>
          <a:xfrm>
            <a:off x="822154" y="1924999"/>
            <a:ext cx="10547692" cy="391735"/>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F269B7F9-F315-1E1F-C465-A73E37FB39B9}"/>
              </a:ext>
            </a:extLst>
          </p:cNvPr>
          <p:cNvCxnSpPr>
            <a:cxnSpLocks/>
          </p:cNvCxnSpPr>
          <p:nvPr/>
        </p:nvCxnSpPr>
        <p:spPr>
          <a:xfrm>
            <a:off x="220843" y="2058189"/>
            <a:ext cx="115183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E11CFFBD-FD65-E59A-AE78-5599E49198E7}"/>
              </a:ext>
            </a:extLst>
          </p:cNvPr>
          <p:cNvSpPr/>
          <p:nvPr/>
        </p:nvSpPr>
        <p:spPr>
          <a:xfrm>
            <a:off x="2938767" y="3984486"/>
            <a:ext cx="714299" cy="708209"/>
          </a:xfrm>
          <a:prstGeom prst="rightArrow">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9" name="Picture 8" descr="Text, letter&#10;&#10;Description automatically generated">
            <a:extLst>
              <a:ext uri="{FF2B5EF4-FFF2-40B4-BE49-F238E27FC236}">
                <a16:creationId xmlns:a16="http://schemas.microsoft.com/office/drawing/2014/main" id="{FF7F5871-E122-EC39-9FE2-E11DD2033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446" y="86753"/>
            <a:ext cx="2648036" cy="1375681"/>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CEF2E209-5230-38D5-0ED4-76CDFD660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1134" y="79191"/>
            <a:ext cx="2648035" cy="1414272"/>
          </a:xfrm>
          <a:prstGeom prst="rect">
            <a:avLst/>
          </a:prstGeom>
        </p:spPr>
      </p:pic>
      <p:sp>
        <p:nvSpPr>
          <p:cNvPr id="4" name="TextBox 3">
            <a:extLst>
              <a:ext uri="{FF2B5EF4-FFF2-40B4-BE49-F238E27FC236}">
                <a16:creationId xmlns:a16="http://schemas.microsoft.com/office/drawing/2014/main" id="{B247D688-5EA4-21D6-186C-12F51E7918FA}"/>
              </a:ext>
            </a:extLst>
          </p:cNvPr>
          <p:cNvSpPr txBox="1"/>
          <p:nvPr/>
        </p:nvSpPr>
        <p:spPr>
          <a:xfrm>
            <a:off x="3333978" y="2335661"/>
            <a:ext cx="638175" cy="461665"/>
          </a:xfrm>
          <a:prstGeom prst="rect">
            <a:avLst/>
          </a:prstGeom>
          <a:noFill/>
        </p:spPr>
        <p:txBody>
          <a:bodyPr wrap="square">
            <a:spAutoFit/>
          </a:bodyPr>
          <a:lstStyle/>
          <a:p>
            <a:r>
              <a:rPr lang="en-US" sz="2400" b="1" dirty="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83387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ppt_x"/>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BC7F2477-74CF-3090-B2D4-7C5925008B08}"/>
              </a:ext>
            </a:extLst>
          </p:cNvPr>
          <p:cNvPicPr>
            <a:picLocks noChangeAspect="1"/>
          </p:cNvPicPr>
          <p:nvPr/>
        </p:nvPicPr>
        <p:blipFill>
          <a:blip r:embed="rId3"/>
          <a:stretch>
            <a:fillRect/>
          </a:stretch>
        </p:blipFill>
        <p:spPr>
          <a:xfrm>
            <a:off x="1295543" y="371618"/>
            <a:ext cx="10174120" cy="5077534"/>
          </a:xfrm>
          <a:prstGeom prst="rect">
            <a:avLst/>
          </a:prstGeom>
          <a:ln>
            <a:solidFill>
              <a:schemeClr val="accent1"/>
            </a:solidFill>
          </a:ln>
        </p:spPr>
      </p:pic>
      <p:sp>
        <p:nvSpPr>
          <p:cNvPr id="4" name="TextBox 3">
            <a:extLst>
              <a:ext uri="{FF2B5EF4-FFF2-40B4-BE49-F238E27FC236}">
                <a16:creationId xmlns:a16="http://schemas.microsoft.com/office/drawing/2014/main" id="{FA244AFE-00C3-C8AD-4547-60C73724EA13}"/>
              </a:ext>
            </a:extLst>
          </p:cNvPr>
          <p:cNvSpPr txBox="1"/>
          <p:nvPr/>
        </p:nvSpPr>
        <p:spPr>
          <a:xfrm>
            <a:off x="891654" y="5840051"/>
            <a:ext cx="11300346" cy="646331"/>
          </a:xfrm>
          <a:prstGeom prst="rect">
            <a:avLst/>
          </a:prstGeom>
          <a:noFill/>
        </p:spPr>
        <p:txBody>
          <a:bodyPr wrap="square">
            <a:spAutoFit/>
          </a:bodyPr>
          <a:lstStyle/>
          <a:p>
            <a:r>
              <a:rPr lang="en-US" b="1" i="0" dirty="0">
                <a:solidFill>
                  <a:srgbClr val="0070C0"/>
                </a:solidFill>
                <a:effectLst/>
              </a:rPr>
              <a:t>Per CMS Final Rule: </a:t>
            </a:r>
            <a:r>
              <a:rPr lang="en-US" b="0" i="0" dirty="0">
                <a:solidFill>
                  <a:srgbClr val="0070C0"/>
                </a:solidFill>
                <a:effectLst/>
              </a:rPr>
              <a:t>"multiple times in a calendar month, as long as all of the requirements are met and resource costs are not counted more than once." </a:t>
            </a:r>
            <a:endParaRPr lang="en-US" dirty="0">
              <a:solidFill>
                <a:srgbClr val="0070C0"/>
              </a:solidFill>
            </a:endParaRPr>
          </a:p>
        </p:txBody>
      </p:sp>
      <p:sp>
        <p:nvSpPr>
          <p:cNvPr id="8" name="TextBox 7">
            <a:extLst>
              <a:ext uri="{FF2B5EF4-FFF2-40B4-BE49-F238E27FC236}">
                <a16:creationId xmlns:a16="http://schemas.microsoft.com/office/drawing/2014/main" id="{B92E3206-BEB1-1C7A-D067-ACA1D99225ED}"/>
              </a:ext>
            </a:extLst>
          </p:cNvPr>
          <p:cNvSpPr txBox="1"/>
          <p:nvPr/>
        </p:nvSpPr>
        <p:spPr>
          <a:xfrm>
            <a:off x="1295543" y="5110598"/>
            <a:ext cx="10787605" cy="338554"/>
          </a:xfrm>
          <a:prstGeom prst="rect">
            <a:avLst/>
          </a:prstGeom>
          <a:noFill/>
        </p:spPr>
        <p:txBody>
          <a:bodyPr wrap="square">
            <a:spAutoFit/>
          </a:bodyPr>
          <a:lstStyle/>
          <a:p>
            <a:r>
              <a:rPr lang="en-US" sz="1600" b="1" dirty="0">
                <a:solidFill>
                  <a:srgbClr val="00B050"/>
                </a:solidFill>
              </a:rPr>
              <a:t>Source: National Association of Rural Health Clinics 2024 Medicare Updates Webinar (12-11-23)</a:t>
            </a:r>
          </a:p>
        </p:txBody>
      </p:sp>
      <p:pic>
        <p:nvPicPr>
          <p:cNvPr id="9" name="Picture 8" descr="Text&#10;&#10;Description automatically generated">
            <a:extLst>
              <a:ext uri="{FF2B5EF4-FFF2-40B4-BE49-F238E27FC236}">
                <a16:creationId xmlns:a16="http://schemas.microsoft.com/office/drawing/2014/main" id="{CFF81838-166A-3E4F-D32F-D6EDDDF06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 y="4616612"/>
            <a:ext cx="965173" cy="803785"/>
          </a:xfrm>
          <a:prstGeom prst="rect">
            <a:avLst/>
          </a:prstGeom>
          <a:ln>
            <a:solidFill>
              <a:srgbClr val="FFC000"/>
            </a:solidFill>
          </a:ln>
        </p:spPr>
      </p:pic>
      <p:cxnSp>
        <p:nvCxnSpPr>
          <p:cNvPr id="10" name="Straight Arrow Connector 9">
            <a:extLst>
              <a:ext uri="{FF2B5EF4-FFF2-40B4-BE49-F238E27FC236}">
                <a16:creationId xmlns:a16="http://schemas.microsoft.com/office/drawing/2014/main" id="{6B8AC5E7-21E2-99B8-7441-FBAB10B07F6A}"/>
              </a:ext>
            </a:extLst>
          </p:cNvPr>
          <p:cNvCxnSpPr>
            <a:cxnSpLocks/>
          </p:cNvCxnSpPr>
          <p:nvPr/>
        </p:nvCxnSpPr>
        <p:spPr>
          <a:xfrm flipV="1">
            <a:off x="1074025" y="4076241"/>
            <a:ext cx="490370" cy="526007"/>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6508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2421465" y="2896839"/>
            <a:ext cx="2482994" cy="328102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chemeClr val="tx1"/>
                </a:solidFill>
              </a:rPr>
              <a:t>How RHCs/FQHCs are Different</a:t>
            </a:r>
          </a:p>
          <a:p>
            <a:pPr algn="ctr">
              <a:lnSpc>
                <a:spcPct val="130000"/>
              </a:lnSpc>
              <a:spcBef>
                <a:spcPts val="1200"/>
              </a:spcBef>
              <a:buClr>
                <a:schemeClr val="accent1"/>
              </a:buClr>
            </a:pPr>
            <a:r>
              <a:rPr lang="en-US" sz="1200" dirty="0">
                <a:solidFill>
                  <a:schemeClr val="tx1">
                    <a:alpha val="70000"/>
                  </a:schemeClr>
                </a:solidFill>
              </a:rPr>
              <a:t>Why do some insurance companies enroll us as a regular FFS “office” while Medicare/Medicaid expect us to operate under the very different billing requirements of RHCs?</a:t>
            </a:r>
          </a:p>
        </p:txBody>
      </p:sp>
      <p:sp>
        <p:nvSpPr>
          <p:cNvPr id="33" name="Freeform 32"/>
          <p:cNvSpPr/>
          <p:nvPr/>
        </p:nvSpPr>
        <p:spPr>
          <a:xfrm>
            <a:off x="7295656" y="2878040"/>
            <a:ext cx="2292140" cy="328102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chemeClr val="tx1"/>
                </a:solidFill>
              </a:rPr>
              <a:t>CMS Valid Encounters</a:t>
            </a:r>
          </a:p>
          <a:p>
            <a:pPr algn="ctr">
              <a:lnSpc>
                <a:spcPct val="130000"/>
              </a:lnSpc>
              <a:spcBef>
                <a:spcPts val="1200"/>
              </a:spcBef>
              <a:buClr>
                <a:schemeClr val="accent1"/>
              </a:buClr>
            </a:pPr>
            <a:r>
              <a:rPr lang="en-US" sz="1200" dirty="0">
                <a:solidFill>
                  <a:schemeClr val="tx1">
                    <a:alpha val="70000"/>
                  </a:schemeClr>
                </a:solidFill>
              </a:rPr>
              <a:t>In order to generate a RHC’s All-inclusive Rate (AIR), it is vital to know how the billing rules differ from traditional commercial insurance.</a:t>
            </a:r>
          </a:p>
        </p:txBody>
      </p:sp>
      <p:sp>
        <p:nvSpPr>
          <p:cNvPr id="27" name="Freeform 26"/>
          <p:cNvSpPr/>
          <p:nvPr/>
        </p:nvSpPr>
        <p:spPr>
          <a:xfrm>
            <a:off x="55903" y="2878041"/>
            <a:ext cx="2170930" cy="328102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2000" b="1" dirty="0">
                <a:solidFill>
                  <a:schemeClr val="tx1"/>
                </a:solidFill>
              </a:rPr>
              <a:t>HIPAA Required Code Sets</a:t>
            </a:r>
          </a:p>
          <a:p>
            <a:pPr algn="ctr">
              <a:lnSpc>
                <a:spcPct val="130000"/>
              </a:lnSpc>
              <a:spcBef>
                <a:spcPts val="1200"/>
              </a:spcBef>
              <a:buClr>
                <a:schemeClr val="accent1"/>
              </a:buClr>
            </a:pPr>
            <a:r>
              <a:rPr lang="en-US" sz="1200" dirty="0">
                <a:solidFill>
                  <a:schemeClr val="tx1">
                    <a:alpha val="70000"/>
                  </a:schemeClr>
                </a:solidFill>
              </a:rPr>
              <a:t>Which HIPAA-approved code sets do we need to be aware of working in a RHC?</a:t>
            </a:r>
          </a:p>
        </p:txBody>
      </p:sp>
      <p:sp>
        <p:nvSpPr>
          <p:cNvPr id="2" name="Title 1"/>
          <p:cNvSpPr>
            <a:spLocks noGrp="1"/>
          </p:cNvSpPr>
          <p:nvPr>
            <p:ph type="title"/>
          </p:nvPr>
        </p:nvSpPr>
        <p:spPr>
          <a:xfrm>
            <a:off x="1468046" y="269968"/>
            <a:ext cx="6998222" cy="1249845"/>
          </a:xfrm>
        </p:spPr>
        <p:txBody>
          <a:bodyPr/>
          <a:lstStyle/>
          <a:p>
            <a:r>
              <a:rPr lang="en-US" dirty="0">
                <a:latin typeface="+mj-lt"/>
              </a:rPr>
              <a:t>Section Overview</a:t>
            </a:r>
            <a:br>
              <a:rPr lang="en-US" dirty="0">
                <a:latin typeface="+mj-lt"/>
              </a:rPr>
            </a:br>
            <a:r>
              <a:rPr lang="en-US" dirty="0">
                <a:solidFill>
                  <a:schemeClr val="accent1"/>
                </a:solidFill>
                <a:latin typeface="+mj-lt"/>
              </a:rPr>
              <a:t>RHC Foundations</a:t>
            </a:r>
          </a:p>
        </p:txBody>
      </p:sp>
      <p:sp>
        <p:nvSpPr>
          <p:cNvPr id="10" name="Rounded Rectangle 9"/>
          <p:cNvSpPr/>
          <p:nvPr/>
        </p:nvSpPr>
        <p:spPr>
          <a:xfrm>
            <a:off x="822154" y="1980738"/>
            <a:ext cx="10547692" cy="600405"/>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6905365" y="541042"/>
            <a:ext cx="0" cy="6004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220843" y="2392862"/>
            <a:ext cx="115183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32">
            <a:extLst>
              <a:ext uri="{FF2B5EF4-FFF2-40B4-BE49-F238E27FC236}">
                <a16:creationId xmlns:a16="http://schemas.microsoft.com/office/drawing/2014/main" id="{551E774D-8E03-7357-D772-6FBE43732D03}"/>
              </a:ext>
            </a:extLst>
          </p:cNvPr>
          <p:cNvSpPr/>
          <p:nvPr/>
        </p:nvSpPr>
        <p:spPr>
          <a:xfrm>
            <a:off x="4977881" y="2878039"/>
            <a:ext cx="2170930" cy="328102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b="1" dirty="0">
                <a:solidFill>
                  <a:schemeClr val="tx1"/>
                </a:solidFill>
              </a:rPr>
              <a:t>Key CMS Resources to Monitor</a:t>
            </a:r>
          </a:p>
          <a:p>
            <a:pPr algn="ctr">
              <a:lnSpc>
                <a:spcPct val="130000"/>
              </a:lnSpc>
              <a:spcBef>
                <a:spcPts val="1200"/>
              </a:spcBef>
              <a:buClr>
                <a:schemeClr val="accent1"/>
              </a:buClr>
            </a:pPr>
            <a:r>
              <a:rPr lang="en-US" sz="1200" dirty="0">
                <a:solidFill>
                  <a:schemeClr val="tx1">
                    <a:alpha val="70000"/>
                  </a:schemeClr>
                </a:solidFill>
              </a:rPr>
              <a:t>Being fully aware of the content of key CMS manuals such as Chapter 13 of the Benefits Policy Manual and Chapter 9 of the Claims Processing manual is crucial!</a:t>
            </a:r>
          </a:p>
        </p:txBody>
      </p:sp>
      <p:pic>
        <p:nvPicPr>
          <p:cNvPr id="8" name="Picture 7" descr="A group of wind turbines&#10;&#10;Description automatically generated with medium confidence">
            <a:extLst>
              <a:ext uri="{FF2B5EF4-FFF2-40B4-BE49-F238E27FC236}">
                <a16:creationId xmlns:a16="http://schemas.microsoft.com/office/drawing/2014/main" id="{D7D6B221-FC50-30F8-4878-1D9B47923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317" y="302155"/>
            <a:ext cx="3028938" cy="1694117"/>
          </a:xfrm>
          <a:prstGeom prst="rect">
            <a:avLst/>
          </a:prstGeom>
        </p:spPr>
      </p:pic>
      <p:pic>
        <p:nvPicPr>
          <p:cNvPr id="11" name="Picture 10" descr="A picture containing plant, garden&#10;&#10;Description automatically generated">
            <a:extLst>
              <a:ext uri="{FF2B5EF4-FFF2-40B4-BE49-F238E27FC236}">
                <a16:creationId xmlns:a16="http://schemas.microsoft.com/office/drawing/2014/main" id="{0BADFC7C-01ED-FFA7-6169-EF73EB620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241" y="286621"/>
            <a:ext cx="3036916" cy="1709651"/>
          </a:xfrm>
          <a:prstGeom prst="rect">
            <a:avLst/>
          </a:prstGeom>
        </p:spPr>
      </p:pic>
      <p:sp>
        <p:nvSpPr>
          <p:cNvPr id="12" name="Freeform 26">
            <a:extLst>
              <a:ext uri="{FF2B5EF4-FFF2-40B4-BE49-F238E27FC236}">
                <a16:creationId xmlns:a16="http://schemas.microsoft.com/office/drawing/2014/main" id="{5E094A06-7A06-B75C-B6A8-886C8521283C}"/>
              </a:ext>
            </a:extLst>
          </p:cNvPr>
          <p:cNvSpPr/>
          <p:nvPr/>
        </p:nvSpPr>
        <p:spPr>
          <a:xfrm>
            <a:off x="9706815" y="2896840"/>
            <a:ext cx="2348043" cy="328102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2000" b="1" dirty="0">
                <a:solidFill>
                  <a:schemeClr val="tx1"/>
                </a:solidFill>
              </a:rPr>
              <a:t>Qualifying Visit List</a:t>
            </a:r>
          </a:p>
          <a:p>
            <a:pPr algn="ctr">
              <a:lnSpc>
                <a:spcPct val="130000"/>
              </a:lnSpc>
              <a:spcBef>
                <a:spcPts val="1200"/>
              </a:spcBef>
              <a:buClr>
                <a:schemeClr val="accent1"/>
              </a:buClr>
            </a:pPr>
            <a:r>
              <a:rPr lang="en-US" sz="1200" dirty="0">
                <a:solidFill>
                  <a:schemeClr val="tx1">
                    <a:alpha val="70000"/>
                  </a:schemeClr>
                </a:solidFill>
              </a:rPr>
              <a:t>In RHCs the QVL is intended to be used as a guide. It is NOT an exhaustive list of services the trigger AIR payments</a:t>
            </a:r>
          </a:p>
        </p:txBody>
      </p:sp>
    </p:spTree>
    <p:extLst>
      <p:ext uri="{BB962C8B-B14F-4D97-AF65-F5344CB8AC3E}">
        <p14:creationId xmlns:p14="http://schemas.microsoft.com/office/powerpoint/2010/main" val="336556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ppt_x"/>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20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2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7" grpId="0" animBg="1"/>
      <p:bldP spid="4"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3176307" y="2878040"/>
            <a:ext cx="2689388" cy="3416157"/>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endParaRPr lang="en-US" dirty="0">
              <a:solidFill>
                <a:srgbClr val="00B050"/>
              </a:solidFill>
            </a:endParaRPr>
          </a:p>
          <a:p>
            <a:pPr algn="ctr">
              <a:spcBef>
                <a:spcPts val="1200"/>
              </a:spcBef>
            </a:pPr>
            <a:r>
              <a:rPr lang="en-US" dirty="0">
                <a:solidFill>
                  <a:srgbClr val="00B050"/>
                </a:solidFill>
              </a:rPr>
              <a:t>Establish direct patient contact with the patient within 2 days of the discharge to determine what happened in the inpatient stay.</a:t>
            </a:r>
          </a:p>
        </p:txBody>
      </p:sp>
      <p:sp>
        <p:nvSpPr>
          <p:cNvPr id="33" name="Freeform 32"/>
          <p:cNvSpPr/>
          <p:nvPr/>
        </p:nvSpPr>
        <p:spPr>
          <a:xfrm>
            <a:off x="6236703" y="2878041"/>
            <a:ext cx="2598204" cy="3416157"/>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endParaRPr lang="en-US" dirty="0">
              <a:solidFill>
                <a:srgbClr val="00B050"/>
              </a:solidFill>
            </a:endParaRPr>
          </a:p>
          <a:p>
            <a:pPr algn="ctr">
              <a:spcBef>
                <a:spcPts val="1200"/>
              </a:spcBef>
            </a:pPr>
            <a:r>
              <a:rPr lang="en-US" dirty="0">
                <a:solidFill>
                  <a:srgbClr val="00B050"/>
                </a:solidFill>
              </a:rPr>
              <a:t>Based on those findings (i.e., med reconciliation and treatment referrals) schedule a face-to-face visit within either 7 or 14 days.</a:t>
            </a:r>
          </a:p>
        </p:txBody>
      </p:sp>
      <p:sp>
        <p:nvSpPr>
          <p:cNvPr id="27" name="Freeform 26"/>
          <p:cNvSpPr/>
          <p:nvPr/>
        </p:nvSpPr>
        <p:spPr>
          <a:xfrm>
            <a:off x="115911" y="2878041"/>
            <a:ext cx="2689388" cy="3458363"/>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1900" b="1" dirty="0">
                <a:solidFill>
                  <a:srgbClr val="0070C0"/>
                </a:solidFill>
              </a:rPr>
              <a:t>AMA CPT Guidelines</a:t>
            </a:r>
          </a:p>
          <a:p>
            <a:pPr lvl="0" algn="ctr" defTabSz="914400">
              <a:lnSpc>
                <a:spcPct val="90000"/>
              </a:lnSpc>
              <a:spcBef>
                <a:spcPts val="1000"/>
              </a:spcBef>
              <a:defRPr/>
            </a:pP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The goal of TCM is to lower preventable hospital readmissions by establishing the smooth transition from an inpatient stay between a patient's various care providers and their designated primary care manager. </a:t>
            </a:r>
          </a:p>
        </p:txBody>
      </p:sp>
      <p:sp>
        <p:nvSpPr>
          <p:cNvPr id="2" name="Title 1"/>
          <p:cNvSpPr>
            <a:spLocks noGrp="1"/>
          </p:cNvSpPr>
          <p:nvPr>
            <p:ph type="title"/>
          </p:nvPr>
        </p:nvSpPr>
        <p:spPr>
          <a:xfrm>
            <a:off x="822153" y="1117827"/>
            <a:ext cx="10547693" cy="1249845"/>
          </a:xfrm>
        </p:spPr>
        <p:txBody>
          <a:bodyPr/>
          <a:lstStyle/>
          <a:p>
            <a:r>
              <a:rPr lang="en-US" dirty="0">
                <a:latin typeface="+mj-lt"/>
              </a:rPr>
              <a:t>Documentation Basics of</a:t>
            </a:r>
            <a:br>
              <a:rPr lang="en-US" dirty="0">
                <a:latin typeface="+mj-lt"/>
              </a:rPr>
            </a:br>
            <a:r>
              <a:rPr lang="en-US" dirty="0">
                <a:solidFill>
                  <a:schemeClr val="accent1"/>
                </a:solidFill>
                <a:latin typeface="+mj-lt"/>
              </a:rPr>
              <a:t>Transitional Care Management (TCM)</a:t>
            </a:r>
          </a:p>
        </p:txBody>
      </p:sp>
      <p:sp>
        <p:nvSpPr>
          <p:cNvPr id="10" name="Rounded Rectangle 9"/>
          <p:cNvSpPr/>
          <p:nvPr/>
        </p:nvSpPr>
        <p:spPr>
          <a:xfrm>
            <a:off x="822154" y="2189407"/>
            <a:ext cx="10547692" cy="391735"/>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cxnSpLocks/>
          </p:cNvCxnSpPr>
          <p:nvPr/>
        </p:nvCxnSpPr>
        <p:spPr>
          <a:xfrm>
            <a:off x="220843" y="2392862"/>
            <a:ext cx="115183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32">
            <a:extLst>
              <a:ext uri="{FF2B5EF4-FFF2-40B4-BE49-F238E27FC236}">
                <a16:creationId xmlns:a16="http://schemas.microsoft.com/office/drawing/2014/main" id="{551E774D-8E03-7357-D772-6FBE43732D03}"/>
              </a:ext>
            </a:extLst>
          </p:cNvPr>
          <p:cNvSpPr/>
          <p:nvPr/>
        </p:nvSpPr>
        <p:spPr>
          <a:xfrm>
            <a:off x="9168753" y="2961836"/>
            <a:ext cx="2598203" cy="333236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dirty="0">
                <a:solidFill>
                  <a:srgbClr val="00B050"/>
                </a:solidFill>
              </a:rPr>
              <a:t>If the patient is readmitted by anyone for that same condition in the 30 days following the discharges, TCM should likely not be paid/reported.</a:t>
            </a:r>
          </a:p>
        </p:txBody>
      </p:sp>
      <p:sp>
        <p:nvSpPr>
          <p:cNvPr id="6" name="Arrow: Right 5">
            <a:extLst>
              <a:ext uri="{FF2B5EF4-FFF2-40B4-BE49-F238E27FC236}">
                <a16:creationId xmlns:a16="http://schemas.microsoft.com/office/drawing/2014/main" id="{7BE23E05-5688-271D-9328-C88FF34B632C}"/>
              </a:ext>
            </a:extLst>
          </p:cNvPr>
          <p:cNvSpPr/>
          <p:nvPr/>
        </p:nvSpPr>
        <p:spPr>
          <a:xfrm>
            <a:off x="2519765" y="4235750"/>
            <a:ext cx="904914" cy="708209"/>
          </a:xfrm>
          <a:prstGeom prst="rightArrow">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3" name="Picture 2">
            <a:extLst>
              <a:ext uri="{FF2B5EF4-FFF2-40B4-BE49-F238E27FC236}">
                <a16:creationId xmlns:a16="http://schemas.microsoft.com/office/drawing/2014/main" id="{B656FE49-BEA9-37C0-AC46-452D206346C7}"/>
              </a:ext>
            </a:extLst>
          </p:cNvPr>
          <p:cNvPicPr>
            <a:picLocks noChangeAspect="1"/>
          </p:cNvPicPr>
          <p:nvPr/>
        </p:nvPicPr>
        <p:blipFill>
          <a:blip r:embed="rId2"/>
          <a:stretch>
            <a:fillRect/>
          </a:stretch>
        </p:blipFill>
        <p:spPr>
          <a:xfrm>
            <a:off x="10023934" y="226243"/>
            <a:ext cx="2201972" cy="1597646"/>
          </a:xfrm>
          <a:prstGeom prst="rect">
            <a:avLst/>
          </a:prstGeom>
        </p:spPr>
      </p:pic>
    </p:spTree>
    <p:extLst>
      <p:ext uri="{BB962C8B-B14F-4D97-AF65-F5344CB8AC3E}">
        <p14:creationId xmlns:p14="http://schemas.microsoft.com/office/powerpoint/2010/main" val="1398162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ppt_x"/>
                                          </p:val>
                                        </p:tav>
                                        <p:tav tm="100000">
                                          <p:val>
                                            <p:strVal val="#ppt_x"/>
                                          </p:val>
                                        </p:tav>
                                      </p:tavLst>
                                    </p:anim>
                                    <p:anim calcmode="lin" valueType="num">
                                      <p:cBhvr additive="base">
                                        <p:cTn id="14"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5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4475408" y="2398740"/>
            <a:ext cx="3485577" cy="2947354"/>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2000" b="1" dirty="0">
                <a:solidFill>
                  <a:srgbClr val="0070C0"/>
                </a:solidFill>
              </a:rPr>
              <a:t>99495</a:t>
            </a:r>
            <a:endParaRPr lang="en-US" b="1" dirty="0">
              <a:solidFill>
                <a:srgbClr val="0070C0"/>
              </a:solidFill>
            </a:endParaRPr>
          </a:p>
          <a:p>
            <a:pPr lvl="1"/>
            <a:endParaRPr lang="en-US" sz="1600" dirty="0">
              <a:solidFill>
                <a:srgbClr val="0095C8"/>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rgbClr val="00B050"/>
                </a:solidFill>
                <a:latin typeface="Open Sans" panose="020B0606030504020204" pitchFamily="34" charset="0"/>
                <a:ea typeface="Open Sans" panose="020B0606030504020204" pitchFamily="34" charset="0"/>
                <a:cs typeface="Open Sans" panose="020B0606030504020204" pitchFamily="34" charset="0"/>
              </a:rPr>
              <a:t>Medical Decision Making of at least </a:t>
            </a:r>
            <a:r>
              <a:rPr lang="en-US" sz="16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moderate complexity</a:t>
            </a:r>
          </a:p>
          <a:p>
            <a:pPr lvl="1"/>
            <a:endParaRPr lang="en-US" sz="160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rgbClr val="00B050"/>
                </a:solidFill>
                <a:latin typeface="Open Sans" panose="020B0606030504020204" pitchFamily="34" charset="0"/>
                <a:ea typeface="Open Sans" panose="020B0606030504020204" pitchFamily="34" charset="0"/>
                <a:cs typeface="Open Sans" panose="020B0606030504020204" pitchFamily="34" charset="0"/>
              </a:rPr>
              <a:t>Face-to-face visit within 14 calendar days of discharge</a:t>
            </a:r>
          </a:p>
        </p:txBody>
      </p:sp>
      <p:sp>
        <p:nvSpPr>
          <p:cNvPr id="33" name="Freeform 32"/>
          <p:cNvSpPr/>
          <p:nvPr/>
        </p:nvSpPr>
        <p:spPr>
          <a:xfrm>
            <a:off x="8145648" y="2385275"/>
            <a:ext cx="3408860" cy="2960820"/>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2000" b="1" dirty="0">
                <a:solidFill>
                  <a:srgbClr val="0070C0"/>
                </a:solidFill>
              </a:rPr>
              <a:t>99496</a:t>
            </a:r>
            <a:endParaRPr lang="en-US" b="1" dirty="0">
              <a:solidFill>
                <a:srgbClr val="0070C0"/>
              </a:solidFill>
            </a:endParaRPr>
          </a:p>
          <a:p>
            <a:pPr lvl="1"/>
            <a:endParaRPr lang="en-US" sz="160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rgbClr val="00B050"/>
                </a:solidFill>
                <a:latin typeface="Open Sans" panose="020B0606030504020204" pitchFamily="34" charset="0"/>
                <a:ea typeface="Open Sans" panose="020B0606030504020204" pitchFamily="34" charset="0"/>
                <a:cs typeface="Open Sans" panose="020B0606030504020204" pitchFamily="34" charset="0"/>
              </a:rPr>
              <a:t>Medical Decision Making of at least </a:t>
            </a:r>
            <a:r>
              <a:rPr lang="en-US" sz="16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high complexity</a:t>
            </a:r>
          </a:p>
          <a:p>
            <a:pPr lvl="1"/>
            <a:endParaRPr lang="en-US" sz="160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rgbClr val="00B050"/>
                </a:solidFill>
                <a:latin typeface="Open Sans" panose="020B0606030504020204" pitchFamily="34" charset="0"/>
                <a:ea typeface="Open Sans" panose="020B0606030504020204" pitchFamily="34" charset="0"/>
                <a:cs typeface="Open Sans" panose="020B0606030504020204" pitchFamily="34" charset="0"/>
              </a:rPr>
              <a:t>Face-to-face visit within 7 calendar days of discharge</a:t>
            </a:r>
          </a:p>
        </p:txBody>
      </p:sp>
      <p:sp>
        <p:nvSpPr>
          <p:cNvPr id="27" name="Freeform 26"/>
          <p:cNvSpPr/>
          <p:nvPr/>
        </p:nvSpPr>
        <p:spPr>
          <a:xfrm>
            <a:off x="1094819" y="2933683"/>
            <a:ext cx="2689388" cy="2206920"/>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spcBef>
                <a:spcPts val="1200"/>
              </a:spcBef>
            </a:pPr>
            <a:r>
              <a:rPr lang="en-US" sz="1900" b="1" dirty="0">
                <a:solidFill>
                  <a:srgbClr val="0070C0"/>
                </a:solidFill>
              </a:rPr>
              <a:t>See the AMA CPT documentation guidelines for codes 99495 and 99496</a:t>
            </a:r>
          </a:p>
        </p:txBody>
      </p:sp>
      <p:sp>
        <p:nvSpPr>
          <p:cNvPr id="2" name="Title 1"/>
          <p:cNvSpPr>
            <a:spLocks noGrp="1"/>
          </p:cNvSpPr>
          <p:nvPr>
            <p:ph type="title"/>
          </p:nvPr>
        </p:nvSpPr>
        <p:spPr>
          <a:xfrm>
            <a:off x="822153" y="1117827"/>
            <a:ext cx="10547693" cy="1249845"/>
          </a:xfrm>
        </p:spPr>
        <p:txBody>
          <a:bodyPr/>
          <a:lstStyle/>
          <a:p>
            <a:r>
              <a:rPr lang="en-US" dirty="0">
                <a:latin typeface="+mj-lt"/>
              </a:rPr>
              <a:t>Coding for</a:t>
            </a:r>
            <a:br>
              <a:rPr lang="en-US" dirty="0">
                <a:latin typeface="+mj-lt"/>
              </a:rPr>
            </a:br>
            <a:r>
              <a:rPr lang="en-US" dirty="0">
                <a:solidFill>
                  <a:schemeClr val="accent1"/>
                </a:solidFill>
                <a:latin typeface="+mj-lt"/>
              </a:rPr>
              <a:t>Transitional Care Management (TCM)</a:t>
            </a:r>
          </a:p>
        </p:txBody>
      </p:sp>
      <p:sp>
        <p:nvSpPr>
          <p:cNvPr id="10" name="Rounded Rectangle 9"/>
          <p:cNvSpPr/>
          <p:nvPr/>
        </p:nvSpPr>
        <p:spPr>
          <a:xfrm>
            <a:off x="822154" y="2189407"/>
            <a:ext cx="10547692" cy="391735"/>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cxnSpLocks/>
          </p:cNvCxnSpPr>
          <p:nvPr/>
        </p:nvCxnSpPr>
        <p:spPr>
          <a:xfrm>
            <a:off x="220843" y="2392862"/>
            <a:ext cx="115183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32">
            <a:extLst>
              <a:ext uri="{FF2B5EF4-FFF2-40B4-BE49-F238E27FC236}">
                <a16:creationId xmlns:a16="http://schemas.microsoft.com/office/drawing/2014/main" id="{551E774D-8E03-7357-D772-6FBE43732D03}"/>
              </a:ext>
            </a:extLst>
          </p:cNvPr>
          <p:cNvSpPr/>
          <p:nvPr/>
        </p:nvSpPr>
        <p:spPr>
          <a:xfrm>
            <a:off x="1094820" y="5168739"/>
            <a:ext cx="10459688" cy="1232061"/>
          </a:xfrm>
          <a:custGeom>
            <a:avLst/>
            <a:gdLst>
              <a:gd name="connsiteX0" fmla="*/ 321312 w 2415150"/>
              <a:gd name="connsiteY0" fmla="*/ 0 h 2943817"/>
              <a:gd name="connsiteX1" fmla="*/ 420329 w 2415150"/>
              <a:gd name="connsiteY1" fmla="*/ 99017 h 2943817"/>
              <a:gd name="connsiteX2" fmla="*/ 2415150 w 2415150"/>
              <a:gd name="connsiteY2" fmla="*/ 99017 h 2943817"/>
              <a:gd name="connsiteX3" fmla="*/ 2415150 w 2415150"/>
              <a:gd name="connsiteY3" fmla="*/ 2943817 h 2943817"/>
              <a:gd name="connsiteX4" fmla="*/ 0 w 2415150"/>
              <a:gd name="connsiteY4" fmla="*/ 2943817 h 2943817"/>
              <a:gd name="connsiteX5" fmla="*/ 0 w 2415150"/>
              <a:gd name="connsiteY5" fmla="*/ 99017 h 2943817"/>
              <a:gd name="connsiteX6" fmla="*/ 222294 w 2415150"/>
              <a:gd name="connsiteY6" fmla="*/ 99017 h 29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150" h="2943817">
                <a:moveTo>
                  <a:pt x="321312" y="0"/>
                </a:moveTo>
                <a:lnTo>
                  <a:pt x="420329" y="99017"/>
                </a:lnTo>
                <a:lnTo>
                  <a:pt x="2415150" y="99017"/>
                </a:lnTo>
                <a:lnTo>
                  <a:pt x="2415150" y="2943817"/>
                </a:lnTo>
                <a:lnTo>
                  <a:pt x="0" y="2943817"/>
                </a:lnTo>
                <a:lnTo>
                  <a:pt x="0" y="99017"/>
                </a:lnTo>
                <a:lnTo>
                  <a:pt x="222294" y="99017"/>
                </a:lnTo>
                <a:close/>
              </a:path>
            </a:pathLst>
          </a:cu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360000" rIns="252000" rtlCol="0" anchor="t">
            <a:noAutofit/>
          </a:bodyPr>
          <a:lstStyle/>
          <a:p>
            <a:pPr algn="ctr"/>
            <a:r>
              <a:rPr lang="en-US"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NOTE: </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Only </a:t>
            </a:r>
            <a:r>
              <a:rPr lang="en-US" sz="1600" b="1" i="1" dirty="0">
                <a:solidFill>
                  <a:srgbClr val="0070C0"/>
                </a:solidFill>
                <a:latin typeface="Open Sans" panose="020B0606030504020204" pitchFamily="34" charset="0"/>
                <a:ea typeface="Open Sans" panose="020B0606030504020204" pitchFamily="34" charset="0"/>
                <a:cs typeface="Open Sans" panose="020B0606030504020204" pitchFamily="34" charset="0"/>
              </a:rPr>
              <a:t>one qualified clinical provider may report TCM services </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on a patient following a discharge.  The same provider who discharged the patient may report TCM services, but </a:t>
            </a:r>
            <a:r>
              <a:rPr lang="en-US" sz="1600" b="1" i="1" dirty="0">
                <a:solidFill>
                  <a:srgbClr val="0070C0"/>
                </a:solidFill>
                <a:latin typeface="Open Sans" panose="020B0606030504020204" pitchFamily="34" charset="0"/>
                <a:ea typeface="Open Sans" panose="020B0606030504020204" pitchFamily="34" charset="0"/>
                <a:cs typeface="Open Sans" panose="020B0606030504020204" pitchFamily="34" charset="0"/>
              </a:rPr>
              <a:t>the required face-to-face visit cannot take place on the same day</a:t>
            </a:r>
            <a:r>
              <a:rPr lang="en-US" sz="1600" dirty="0">
                <a:solidFill>
                  <a:srgbClr val="0070C0"/>
                </a:solidFill>
                <a:latin typeface="Open Sans" panose="020B0606030504020204" pitchFamily="34" charset="0"/>
                <a:ea typeface="Open Sans" panose="020B0606030504020204" pitchFamily="34" charset="0"/>
                <a:cs typeface="Open Sans" panose="020B0606030504020204" pitchFamily="34" charset="0"/>
              </a:rPr>
              <a:t> as the actual discharge day management services. </a:t>
            </a:r>
          </a:p>
        </p:txBody>
      </p:sp>
      <p:sp>
        <p:nvSpPr>
          <p:cNvPr id="6" name="Arrow: Right 5">
            <a:extLst>
              <a:ext uri="{FF2B5EF4-FFF2-40B4-BE49-F238E27FC236}">
                <a16:creationId xmlns:a16="http://schemas.microsoft.com/office/drawing/2014/main" id="{7BE23E05-5688-271D-9328-C88FF34B632C}"/>
              </a:ext>
            </a:extLst>
          </p:cNvPr>
          <p:cNvSpPr/>
          <p:nvPr/>
        </p:nvSpPr>
        <p:spPr>
          <a:xfrm>
            <a:off x="3930029" y="3662264"/>
            <a:ext cx="1090758" cy="708209"/>
          </a:xfrm>
          <a:prstGeom prst="rightArrow">
            <a:avLst/>
          </a:prstGeom>
          <a:solidFill>
            <a:schemeClr val="accent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14" name="Picture 13" descr="A group of people wearing white lab coats and masks&#10;&#10;Description automatically generated with low confidence">
            <a:extLst>
              <a:ext uri="{FF2B5EF4-FFF2-40B4-BE49-F238E27FC236}">
                <a16:creationId xmlns:a16="http://schemas.microsoft.com/office/drawing/2014/main" id="{42D25133-FC98-A159-E652-493F08F8E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703" y="252121"/>
            <a:ext cx="2643364" cy="1354854"/>
          </a:xfrm>
          <a:prstGeom prst="rect">
            <a:avLst/>
          </a:prstGeom>
        </p:spPr>
      </p:pic>
      <p:pic>
        <p:nvPicPr>
          <p:cNvPr id="3" name="Picture 2" descr="A group of people sitting at a table with computers&#10;&#10;Description automatically generated with medium confidence">
            <a:extLst>
              <a:ext uri="{FF2B5EF4-FFF2-40B4-BE49-F238E27FC236}">
                <a16:creationId xmlns:a16="http://schemas.microsoft.com/office/drawing/2014/main" id="{FA6BCCE3-F4A6-5570-8414-0B64E375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790" y="252121"/>
            <a:ext cx="2637166" cy="1371275"/>
          </a:xfrm>
          <a:prstGeom prst="rect">
            <a:avLst/>
          </a:prstGeom>
        </p:spPr>
      </p:pic>
    </p:spTree>
    <p:extLst>
      <p:ext uri="{BB962C8B-B14F-4D97-AF65-F5344CB8AC3E}">
        <p14:creationId xmlns:p14="http://schemas.microsoft.com/office/powerpoint/2010/main" val="2919149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ppt_x"/>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20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2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7"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48886" y="196626"/>
            <a:ext cx="7851385" cy="1107599"/>
          </a:xfrm>
        </p:spPr>
        <p:txBody>
          <a:bodyPr/>
          <a:lstStyle/>
          <a:p>
            <a:r>
              <a:rPr lang="en-US" dirty="0"/>
              <a:t>Telehealth vs. </a:t>
            </a:r>
            <a:br>
              <a:rPr lang="en-US" dirty="0"/>
            </a:br>
            <a:r>
              <a:rPr lang="en-US" dirty="0">
                <a:solidFill>
                  <a:schemeClr val="accent1"/>
                </a:solidFill>
              </a:rPr>
              <a:t>Virtual Communication Services (VCS)</a:t>
            </a:r>
          </a:p>
        </p:txBody>
      </p:sp>
      <p:sp>
        <p:nvSpPr>
          <p:cNvPr id="23" name="TextBox 22">
            <a:extLst>
              <a:ext uri="{FF2B5EF4-FFF2-40B4-BE49-F238E27FC236}">
                <a16:creationId xmlns:a16="http://schemas.microsoft.com/office/drawing/2014/main" id="{3A1DBA8F-0A06-B54F-AF22-232B18B36E5F}"/>
              </a:ext>
            </a:extLst>
          </p:cNvPr>
          <p:cNvSpPr txBox="1"/>
          <p:nvPr/>
        </p:nvSpPr>
        <p:spPr>
          <a:xfrm>
            <a:off x="172684" y="2166346"/>
            <a:ext cx="9857436" cy="4073798"/>
          </a:xfrm>
          <a:prstGeom prst="rect">
            <a:avLst/>
          </a:prstGeom>
          <a:noFill/>
        </p:spPr>
        <p:txBody>
          <a:bodyPr wrap="square" lIns="0" tIns="36000" rIns="216000" bIns="36000" rtlCol="0">
            <a:spAutoFit/>
          </a:bodyPr>
          <a:lstStyle/>
          <a:p>
            <a:pPr marL="285750" indent="-285750">
              <a:buFont typeface="Arial" panose="020B0604020202020204" pitchFamily="34" charset="0"/>
              <a:buChar char="•"/>
            </a:pPr>
            <a:r>
              <a:rPr lang="en-US" sz="2000" b="1" i="1" dirty="0">
                <a:solidFill>
                  <a:srgbClr val="00B050"/>
                </a:solidFill>
              </a:rPr>
              <a:t>Telehealth services are usually pre-scheduled </a:t>
            </a:r>
            <a:r>
              <a:rPr lang="en-US" sz="2000" dirty="0">
                <a:solidFill>
                  <a:srgbClr val="00B050"/>
                </a:solidFill>
              </a:rPr>
              <a:t>and can be audio only under certain circumstances, such as many mental health visits. </a:t>
            </a:r>
          </a:p>
          <a:p>
            <a:pPr marL="742915" lvl="1" indent="-285750">
              <a:buFont typeface="Arial" panose="020B0604020202020204" pitchFamily="34" charset="0"/>
              <a:buChar char="•"/>
            </a:pPr>
            <a:r>
              <a:rPr lang="en-US" sz="2000" dirty="0">
                <a:solidFill>
                  <a:srgbClr val="00B050"/>
                </a:solidFill>
              </a:rPr>
              <a:t>What is the difference between “distant” and “originating” site telehealth</a:t>
            </a:r>
          </a:p>
          <a:p>
            <a:pPr marL="742915" lvl="1" indent="-285750">
              <a:buFont typeface="Arial" panose="020B0604020202020204" pitchFamily="34" charset="0"/>
              <a:buChar char="•"/>
            </a:pPr>
            <a:r>
              <a:rPr lang="en-US" sz="2000" dirty="0">
                <a:solidFill>
                  <a:srgbClr val="00B050"/>
                </a:solidFill>
              </a:rPr>
              <a:t>Medicare clarifies that in 2024 RHC/FQHC telehealth services must be performed during your posted hours of operation!</a:t>
            </a:r>
          </a:p>
          <a:p>
            <a:pPr lvl="1"/>
            <a:endParaRPr lang="en-US" sz="2000" dirty="0">
              <a:solidFill>
                <a:srgbClr val="00B050"/>
              </a:solidFill>
            </a:endParaRPr>
          </a:p>
          <a:p>
            <a:pPr marL="285750" indent="-285750">
              <a:buFont typeface="Arial" panose="020B0604020202020204" pitchFamily="34" charset="0"/>
              <a:buChar char="•"/>
            </a:pPr>
            <a:endParaRPr lang="en-US" sz="2000" dirty="0">
              <a:solidFill>
                <a:srgbClr val="0070C0"/>
              </a:solidFill>
            </a:endParaRPr>
          </a:p>
          <a:p>
            <a:endParaRPr lang="en-US" sz="2000" dirty="0">
              <a:solidFill>
                <a:srgbClr val="0070C0"/>
              </a:solidFill>
            </a:endParaRPr>
          </a:p>
          <a:p>
            <a:pPr marL="285750" indent="-285750">
              <a:buFont typeface="Arial" panose="020B0604020202020204" pitchFamily="34" charset="0"/>
              <a:buChar char="•"/>
            </a:pPr>
            <a:r>
              <a:rPr lang="en-US" sz="2000" b="1" i="1" dirty="0">
                <a:solidFill>
                  <a:srgbClr val="0070C0"/>
                </a:solidFill>
              </a:rPr>
              <a:t>VCS are “virtual check-in services” and/or “store-forwarding of audio/video” that are usually patient-initiated </a:t>
            </a:r>
            <a:r>
              <a:rPr lang="en-US" sz="2000" dirty="0">
                <a:solidFill>
                  <a:srgbClr val="0070C0"/>
                </a:solidFill>
              </a:rPr>
              <a:t>and can include phone or other electronic means, such as an online patient portal where patients are reaching out to see if they need to come in for an immediate visit or can be taken care of virtually.</a:t>
            </a:r>
          </a:p>
          <a:p>
            <a:endParaRPr lang="en-US" sz="2000" dirty="0">
              <a:solidFill>
                <a:srgbClr val="0070C0"/>
              </a:solidFill>
            </a:endParaRPr>
          </a:p>
        </p:txBody>
      </p:sp>
      <p:pic>
        <p:nvPicPr>
          <p:cNvPr id="6" name="Picture 5">
            <a:extLst>
              <a:ext uri="{FF2B5EF4-FFF2-40B4-BE49-F238E27FC236}">
                <a16:creationId xmlns:a16="http://schemas.microsoft.com/office/drawing/2014/main" id="{831873C9-7F36-1265-F521-BD95A02B1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123" y="196626"/>
            <a:ext cx="2426877" cy="2426877"/>
          </a:xfrm>
          <a:prstGeom prst="rect">
            <a:avLst/>
          </a:prstGeom>
        </p:spPr>
      </p:pic>
    </p:spTree>
    <p:extLst>
      <p:ext uri="{BB962C8B-B14F-4D97-AF65-F5344CB8AC3E}">
        <p14:creationId xmlns:p14="http://schemas.microsoft.com/office/powerpoint/2010/main" val="3525787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6" end="6"/>
                                            </p:txEl>
                                          </p:spTgt>
                                        </p:tgtEl>
                                        <p:attrNameLst>
                                          <p:attrName>style.visibility</p:attrName>
                                        </p:attrNameLst>
                                      </p:cBhvr>
                                      <p:to>
                                        <p:strVal val="visible"/>
                                      </p:to>
                                    </p:set>
                                    <p:anim calcmode="lin" valueType="num">
                                      <p:cBhvr additive="base">
                                        <p:cTn id="13"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48886" y="290895"/>
            <a:ext cx="7021391" cy="1107599"/>
          </a:xfrm>
        </p:spPr>
        <p:txBody>
          <a:bodyPr/>
          <a:lstStyle/>
          <a:p>
            <a:r>
              <a:rPr lang="en-US" dirty="0"/>
              <a:t>RHC Telehealth </a:t>
            </a:r>
            <a:br>
              <a:rPr lang="en-US" dirty="0"/>
            </a:br>
            <a:r>
              <a:rPr lang="en-US" dirty="0">
                <a:solidFill>
                  <a:schemeClr val="accent1"/>
                </a:solidFill>
              </a:rPr>
              <a:t>Key Thoughts for Billing</a:t>
            </a:r>
          </a:p>
        </p:txBody>
      </p:sp>
      <p:pic>
        <p:nvPicPr>
          <p:cNvPr id="6" name="Picture 5">
            <a:extLst>
              <a:ext uri="{FF2B5EF4-FFF2-40B4-BE49-F238E27FC236}">
                <a16:creationId xmlns:a16="http://schemas.microsoft.com/office/drawing/2014/main" id="{831873C9-7F36-1265-F521-BD95A02B1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630" y="316323"/>
            <a:ext cx="2426877" cy="2426877"/>
          </a:xfrm>
          <a:prstGeom prst="rect">
            <a:avLst/>
          </a:prstGeom>
        </p:spPr>
      </p:pic>
      <p:sp>
        <p:nvSpPr>
          <p:cNvPr id="2" name="TextBox 1">
            <a:extLst>
              <a:ext uri="{FF2B5EF4-FFF2-40B4-BE49-F238E27FC236}">
                <a16:creationId xmlns:a16="http://schemas.microsoft.com/office/drawing/2014/main" id="{FC77AF25-D20D-B63B-FEBF-F3A56D91F2AE}"/>
              </a:ext>
            </a:extLst>
          </p:cNvPr>
          <p:cNvSpPr txBox="1"/>
          <p:nvPr/>
        </p:nvSpPr>
        <p:spPr>
          <a:xfrm>
            <a:off x="172684" y="2160102"/>
            <a:ext cx="9519956" cy="4381575"/>
          </a:xfrm>
          <a:prstGeom prst="rect">
            <a:avLst/>
          </a:prstGeom>
          <a:noFill/>
        </p:spPr>
        <p:txBody>
          <a:bodyPr wrap="square" lIns="0" tIns="36000" rIns="216000" bIns="36000" rtlCol="0">
            <a:spAutoFit/>
          </a:bodyPr>
          <a:lstStyle/>
          <a:p>
            <a:pPr marL="285750" indent="-285750">
              <a:buFont typeface="Arial" panose="020B0604020202020204" pitchFamily="34" charset="0"/>
              <a:buChar char="•"/>
            </a:pPr>
            <a:r>
              <a:rPr lang="en-US" sz="2000" b="1" dirty="0">
                <a:solidFill>
                  <a:srgbClr val="0070C0"/>
                </a:solidFill>
              </a:rPr>
              <a:t>PRIVATE INSURANCE</a:t>
            </a:r>
            <a:r>
              <a:rPr lang="en-US" sz="2000" dirty="0">
                <a:solidFill>
                  <a:srgbClr val="0070C0"/>
                </a:solidFill>
              </a:rPr>
              <a:t> – For non-Medicare carriers it is likely that the payer just wants the CPT/HCPCS-II code performed (99213 or 90832) plus a modifier -93/-95/-FQ/-FR and/or Place Of Service code 02 or 10 on the CMS1500 claim.</a:t>
            </a:r>
          </a:p>
          <a:p>
            <a:endParaRPr lang="en-US" sz="2000" dirty="0">
              <a:solidFill>
                <a:srgbClr val="0070C0"/>
              </a:solidFill>
            </a:endParaRPr>
          </a:p>
          <a:p>
            <a:pPr marL="285750" indent="-285750">
              <a:buFont typeface="Arial" panose="020B0604020202020204" pitchFamily="34" charset="0"/>
              <a:buChar char="•"/>
            </a:pPr>
            <a:r>
              <a:rPr lang="en-US" sz="2000" b="1" dirty="0">
                <a:solidFill>
                  <a:srgbClr val="00B050"/>
                </a:solidFill>
              </a:rPr>
              <a:t>RHC MEDICAL SERVICES </a:t>
            </a:r>
            <a:r>
              <a:rPr lang="en-US" sz="2000" dirty="0">
                <a:solidFill>
                  <a:srgbClr val="00B050"/>
                </a:solidFill>
              </a:rPr>
              <a:t>– For Medicare patients, RHCs are instructed to use code G2025 for in to receive the flat fee of $95.37 (split 80/20%) if the code is on the CMS approved services list.</a:t>
            </a:r>
          </a:p>
          <a:p>
            <a:pPr marL="285750" indent="-285750">
              <a:buFont typeface="Arial" panose="020B0604020202020204" pitchFamily="34" charset="0"/>
              <a:buChar char="•"/>
            </a:pPr>
            <a:endParaRPr lang="en-US" sz="2000" dirty="0">
              <a:solidFill>
                <a:srgbClr val="0070C0"/>
              </a:solidFill>
            </a:endParaRPr>
          </a:p>
          <a:p>
            <a:pPr marL="285750" indent="-285750">
              <a:buFont typeface="Arial" panose="020B0604020202020204" pitchFamily="34" charset="0"/>
              <a:buChar char="•"/>
            </a:pPr>
            <a:r>
              <a:rPr lang="en-US" sz="2000" b="1" dirty="0">
                <a:solidFill>
                  <a:srgbClr val="0070C0"/>
                </a:solidFill>
              </a:rPr>
              <a:t>RHC MENTAL HEALTH SERVICES </a:t>
            </a:r>
            <a:r>
              <a:rPr lang="en-US" sz="2000" dirty="0">
                <a:solidFill>
                  <a:srgbClr val="0070C0"/>
                </a:solidFill>
              </a:rPr>
              <a:t>– For Medicare patients, RHCs are instructed to report a code on the CMS approved services list as if performed in-person and billing should add a modifier -93/-95 to receive your payment.  </a:t>
            </a:r>
          </a:p>
          <a:p>
            <a:endParaRPr lang="en-US" sz="2000" dirty="0">
              <a:solidFill>
                <a:srgbClr val="0070C0"/>
              </a:solidFill>
            </a:endParaRPr>
          </a:p>
        </p:txBody>
      </p:sp>
    </p:spTree>
    <p:extLst>
      <p:ext uri="{BB962C8B-B14F-4D97-AF65-F5344CB8AC3E}">
        <p14:creationId xmlns:p14="http://schemas.microsoft.com/office/powerpoint/2010/main" val="701289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EFD2-772E-415B-B954-9B0F00DD8AAB}"/>
              </a:ext>
            </a:extLst>
          </p:cNvPr>
          <p:cNvSpPr>
            <a:spLocks noGrp="1"/>
          </p:cNvSpPr>
          <p:nvPr>
            <p:ph type="title"/>
          </p:nvPr>
        </p:nvSpPr>
        <p:spPr>
          <a:xfrm>
            <a:off x="1173590" y="123402"/>
            <a:ext cx="5145147" cy="1122797"/>
          </a:xfrm>
        </p:spPr>
        <p:txBody>
          <a:bodyPr/>
          <a:lstStyle/>
          <a:p>
            <a:r>
              <a:rPr lang="en-US" sz="3200" dirty="0"/>
              <a:t>Snippet From CMS’ RHC Preventive Service Chart</a:t>
            </a:r>
          </a:p>
        </p:txBody>
      </p:sp>
      <p:sp>
        <p:nvSpPr>
          <p:cNvPr id="7" name="Rectangle 6">
            <a:extLst>
              <a:ext uri="{FF2B5EF4-FFF2-40B4-BE49-F238E27FC236}">
                <a16:creationId xmlns:a16="http://schemas.microsoft.com/office/drawing/2014/main" id="{05B77F7D-8021-774F-D393-A0FB7A59A89C}"/>
              </a:ext>
            </a:extLst>
          </p:cNvPr>
          <p:cNvSpPr/>
          <p:nvPr/>
        </p:nvSpPr>
        <p:spPr>
          <a:xfrm>
            <a:off x="6726686" y="1145236"/>
            <a:ext cx="5270479" cy="299184"/>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50000"/>
                </a:prstClr>
              </a:solidFill>
              <a:effectLst/>
              <a:uLnTx/>
              <a:uFillTx/>
              <a:latin typeface="Calibri Light" panose="020F0302020204030204"/>
              <a:ea typeface="+mn-ea"/>
              <a:cs typeface="Segoe UI Light" panose="020B0502040204020203" pitchFamily="34" charset="0"/>
            </a:endParaRPr>
          </a:p>
        </p:txBody>
      </p:sp>
      <p:pic>
        <p:nvPicPr>
          <p:cNvPr id="8" name="Picture 3">
            <a:hlinkClick r:id="rId2"/>
            <a:extLst>
              <a:ext uri="{FF2B5EF4-FFF2-40B4-BE49-F238E27FC236}">
                <a16:creationId xmlns:a16="http://schemas.microsoft.com/office/drawing/2014/main" id="{1BD9AFB0-D848-E116-C019-B067BBBF5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653" y="1556966"/>
            <a:ext cx="8012859" cy="507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Text&#10;&#10;Description automatically generated">
            <a:extLst>
              <a:ext uri="{FF2B5EF4-FFF2-40B4-BE49-F238E27FC236}">
                <a16:creationId xmlns:a16="http://schemas.microsoft.com/office/drawing/2014/main" id="{60693A93-8E52-628F-A3FB-42DA03AF6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842" y="286035"/>
            <a:ext cx="845135" cy="703818"/>
          </a:xfrm>
          <a:prstGeom prst="rect">
            <a:avLst/>
          </a:prstGeom>
          <a:ln>
            <a:solidFill>
              <a:srgbClr val="FFC000"/>
            </a:solidFill>
          </a:ln>
        </p:spPr>
      </p:pic>
      <p:cxnSp>
        <p:nvCxnSpPr>
          <p:cNvPr id="16" name="Straight Arrow Connector 15">
            <a:extLst>
              <a:ext uri="{FF2B5EF4-FFF2-40B4-BE49-F238E27FC236}">
                <a16:creationId xmlns:a16="http://schemas.microsoft.com/office/drawing/2014/main" id="{EDDE8E80-4658-85FD-1F67-23654D53732C}"/>
              </a:ext>
            </a:extLst>
          </p:cNvPr>
          <p:cNvCxnSpPr>
            <a:cxnSpLocks/>
          </p:cNvCxnSpPr>
          <p:nvPr/>
        </p:nvCxnSpPr>
        <p:spPr>
          <a:xfrm flipH="1">
            <a:off x="6006440" y="989853"/>
            <a:ext cx="1531498" cy="504798"/>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30962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9592" y="1216444"/>
            <a:ext cx="9645804" cy="689932"/>
          </a:xfrm>
          <a:prstGeom prst="rect">
            <a:avLst/>
          </a:prstGeom>
        </p:spPr>
        <p:txBody>
          <a:bodyPr vert="horz" wrap="square" lIns="0" tIns="12700" rIns="0" bIns="0" rtlCol="0">
            <a:spAutoFit/>
          </a:bodyPr>
          <a:lstStyle/>
          <a:p>
            <a:pPr marL="12700">
              <a:lnSpc>
                <a:spcPct val="100000"/>
              </a:lnSpc>
              <a:spcBef>
                <a:spcPts val="100"/>
              </a:spcBef>
            </a:pPr>
            <a:r>
              <a:rPr lang="en-US" sz="4400" b="1" u="none" dirty="0">
                <a:solidFill>
                  <a:srgbClr val="000000"/>
                </a:solidFill>
                <a:latin typeface="Raleway" panose="020B0503030101060003" pitchFamily="34" charset="0"/>
                <a:cs typeface="Calibri Light"/>
              </a:rPr>
              <a:t>Basic </a:t>
            </a:r>
            <a:r>
              <a:rPr sz="4400" b="1" u="none" dirty="0">
                <a:solidFill>
                  <a:srgbClr val="000000"/>
                </a:solidFill>
                <a:latin typeface="Raleway" panose="020B0503030101060003" pitchFamily="34" charset="0"/>
                <a:cs typeface="Calibri Light"/>
              </a:rPr>
              <a:t>Case</a:t>
            </a:r>
            <a:r>
              <a:rPr sz="4400" b="1" u="none" spc="-55" dirty="0">
                <a:solidFill>
                  <a:srgbClr val="000000"/>
                </a:solidFill>
                <a:latin typeface="Raleway" panose="020B0503030101060003" pitchFamily="34" charset="0"/>
                <a:cs typeface="Calibri Light"/>
              </a:rPr>
              <a:t> </a:t>
            </a:r>
            <a:r>
              <a:rPr lang="en-US" sz="4400" b="1" u="none" dirty="0">
                <a:solidFill>
                  <a:srgbClr val="000000"/>
                </a:solidFill>
                <a:latin typeface="Raleway" panose="020B0503030101060003" pitchFamily="34" charset="0"/>
                <a:cs typeface="Calibri Light"/>
              </a:rPr>
              <a:t>Study</a:t>
            </a:r>
            <a:endParaRPr sz="4400" b="1" dirty="0">
              <a:latin typeface="Raleway" panose="020B0503030101060003" pitchFamily="34" charset="0"/>
              <a:cs typeface="Calibri Light"/>
            </a:endParaRPr>
          </a:p>
        </p:txBody>
      </p:sp>
      <p:sp>
        <p:nvSpPr>
          <p:cNvPr id="3" name="object 3"/>
          <p:cNvSpPr txBox="1"/>
          <p:nvPr/>
        </p:nvSpPr>
        <p:spPr>
          <a:xfrm>
            <a:off x="916939" y="2639841"/>
            <a:ext cx="10151110" cy="3406061"/>
          </a:xfrm>
          <a:prstGeom prst="rect">
            <a:avLst/>
          </a:prstGeom>
        </p:spPr>
        <p:txBody>
          <a:bodyPr vert="horz" wrap="square" lIns="0" tIns="12700" rIns="0" bIns="0" rtlCol="0">
            <a:spAutoFit/>
          </a:bodyPr>
          <a:lstStyle/>
          <a:p>
            <a:pPr marL="12700">
              <a:lnSpc>
                <a:spcPct val="100000"/>
              </a:lnSpc>
              <a:spcBef>
                <a:spcPts val="100"/>
              </a:spcBef>
            </a:pPr>
            <a:r>
              <a:rPr sz="2800" spc="-10" dirty="0">
                <a:latin typeface="Raleway" panose="020B0503030101060003" pitchFamily="34" charset="0"/>
                <a:cs typeface="Calibri"/>
              </a:rPr>
              <a:t>Assessment:</a:t>
            </a:r>
            <a:endParaRPr sz="2800" dirty="0">
              <a:latin typeface="Raleway" panose="020B0503030101060003" pitchFamily="34" charset="0"/>
              <a:cs typeface="Calibri"/>
            </a:endParaRPr>
          </a:p>
          <a:p>
            <a:pPr>
              <a:lnSpc>
                <a:spcPct val="100000"/>
              </a:lnSpc>
            </a:pPr>
            <a:endParaRPr sz="3700" dirty="0">
              <a:latin typeface="Raleway" panose="020B0503030101060003" pitchFamily="34" charset="0"/>
              <a:cs typeface="Calibri"/>
            </a:endParaRPr>
          </a:p>
          <a:p>
            <a:pPr marL="926465" marR="5080" indent="-457200">
              <a:lnSpc>
                <a:spcPct val="90300"/>
              </a:lnSpc>
              <a:buAutoNum type="arabicPeriod"/>
              <a:tabLst>
                <a:tab pos="926465" algn="l"/>
                <a:tab pos="927100" algn="l"/>
              </a:tabLst>
            </a:pPr>
            <a:r>
              <a:rPr sz="2400" dirty="0">
                <a:latin typeface="Raleway" panose="020B0503030101060003" pitchFamily="34" charset="0"/>
                <a:cs typeface="Calibri"/>
              </a:rPr>
              <a:t>Essential</a:t>
            </a:r>
            <a:r>
              <a:rPr sz="2400" spc="-75" dirty="0">
                <a:latin typeface="Raleway" panose="020B0503030101060003" pitchFamily="34" charset="0"/>
                <a:cs typeface="Calibri"/>
              </a:rPr>
              <a:t> </a:t>
            </a:r>
            <a:r>
              <a:rPr sz="2400" dirty="0">
                <a:latin typeface="Raleway" panose="020B0503030101060003" pitchFamily="34" charset="0"/>
                <a:cs typeface="Calibri"/>
              </a:rPr>
              <a:t>hypertension</a:t>
            </a:r>
            <a:r>
              <a:rPr sz="2400" spc="-60" dirty="0">
                <a:latin typeface="Raleway" panose="020B0503030101060003" pitchFamily="34" charset="0"/>
                <a:cs typeface="Calibri"/>
              </a:rPr>
              <a:t> </a:t>
            </a:r>
            <a:r>
              <a:rPr sz="2400" dirty="0">
                <a:latin typeface="Raleway" panose="020B0503030101060003" pitchFamily="34" charset="0"/>
                <a:cs typeface="Calibri"/>
              </a:rPr>
              <a:t>(I10),</a:t>
            </a:r>
            <a:r>
              <a:rPr sz="2400" spc="-60" dirty="0">
                <a:latin typeface="Raleway" panose="020B0503030101060003" pitchFamily="34" charset="0"/>
                <a:cs typeface="Calibri"/>
              </a:rPr>
              <a:t> </a:t>
            </a:r>
            <a:r>
              <a:rPr sz="2400" dirty="0">
                <a:latin typeface="Raleway" panose="020B0503030101060003" pitchFamily="34" charset="0"/>
                <a:cs typeface="Calibri"/>
              </a:rPr>
              <a:t>controlled</a:t>
            </a:r>
            <a:r>
              <a:rPr sz="2400" spc="-65" dirty="0">
                <a:latin typeface="Raleway" panose="020B0503030101060003" pitchFamily="34" charset="0"/>
                <a:cs typeface="Calibri"/>
              </a:rPr>
              <a:t> </a:t>
            </a:r>
            <a:r>
              <a:rPr sz="2400" dirty="0">
                <a:latin typeface="Raleway" panose="020B0503030101060003" pitchFamily="34" charset="0"/>
                <a:cs typeface="Calibri"/>
              </a:rPr>
              <a:t>on</a:t>
            </a:r>
            <a:r>
              <a:rPr sz="2400" spc="-60" dirty="0">
                <a:latin typeface="Raleway" panose="020B0503030101060003" pitchFamily="34" charset="0"/>
                <a:cs typeface="Calibri"/>
              </a:rPr>
              <a:t> </a:t>
            </a:r>
            <a:r>
              <a:rPr sz="2400" dirty="0">
                <a:latin typeface="Raleway" panose="020B0503030101060003" pitchFamily="34" charset="0"/>
                <a:cs typeface="Calibri"/>
              </a:rPr>
              <a:t>current</a:t>
            </a:r>
            <a:r>
              <a:rPr sz="2400" spc="-60" dirty="0">
                <a:latin typeface="Raleway" panose="020B0503030101060003" pitchFamily="34" charset="0"/>
                <a:cs typeface="Calibri"/>
              </a:rPr>
              <a:t> </a:t>
            </a:r>
            <a:r>
              <a:rPr sz="2400" dirty="0">
                <a:latin typeface="Raleway" panose="020B0503030101060003" pitchFamily="34" charset="0"/>
                <a:cs typeface="Calibri"/>
              </a:rPr>
              <a:t>prescription</a:t>
            </a:r>
            <a:r>
              <a:rPr sz="2400" spc="-60" dirty="0">
                <a:latin typeface="Raleway" panose="020B0503030101060003" pitchFamily="34" charset="0"/>
                <a:cs typeface="Calibri"/>
              </a:rPr>
              <a:t> </a:t>
            </a:r>
            <a:r>
              <a:rPr sz="2400" spc="-10" dirty="0">
                <a:latin typeface="Raleway" panose="020B0503030101060003" pitchFamily="34" charset="0"/>
                <a:cs typeface="Calibri"/>
              </a:rPr>
              <a:t>regimen </a:t>
            </a:r>
            <a:r>
              <a:rPr sz="2400" dirty="0">
                <a:latin typeface="Raleway" panose="020B0503030101060003" pitchFamily="34" charset="0"/>
                <a:cs typeface="Calibri"/>
              </a:rPr>
              <a:t>(Lisinopril,</a:t>
            </a:r>
            <a:r>
              <a:rPr sz="2400" spc="-45" dirty="0">
                <a:latin typeface="Raleway" panose="020B0503030101060003" pitchFamily="34" charset="0"/>
                <a:cs typeface="Calibri"/>
              </a:rPr>
              <a:t> </a:t>
            </a:r>
            <a:r>
              <a:rPr sz="2400" dirty="0">
                <a:latin typeface="Raleway" panose="020B0503030101060003" pitchFamily="34" charset="0"/>
                <a:cs typeface="Calibri"/>
              </a:rPr>
              <a:t>10mg,</a:t>
            </a:r>
            <a:r>
              <a:rPr sz="2400" spc="-30" dirty="0">
                <a:latin typeface="Raleway" panose="020B0503030101060003" pitchFamily="34" charset="0"/>
                <a:cs typeface="Calibri"/>
              </a:rPr>
              <a:t> </a:t>
            </a:r>
            <a:r>
              <a:rPr sz="2400" dirty="0">
                <a:latin typeface="Raleway" panose="020B0503030101060003" pitchFamily="34" charset="0"/>
                <a:cs typeface="Calibri"/>
              </a:rPr>
              <a:t>once</a:t>
            </a:r>
            <a:r>
              <a:rPr sz="2400" spc="-30" dirty="0">
                <a:latin typeface="Raleway" panose="020B0503030101060003" pitchFamily="34" charset="0"/>
                <a:cs typeface="Calibri"/>
              </a:rPr>
              <a:t> </a:t>
            </a:r>
            <a:r>
              <a:rPr sz="2400" dirty="0">
                <a:latin typeface="Raleway" panose="020B0503030101060003" pitchFamily="34" charset="0"/>
                <a:cs typeface="Calibri"/>
              </a:rPr>
              <a:t>orally</a:t>
            </a:r>
            <a:r>
              <a:rPr sz="2400" spc="-30" dirty="0">
                <a:latin typeface="Raleway" panose="020B0503030101060003" pitchFamily="34" charset="0"/>
                <a:cs typeface="Calibri"/>
              </a:rPr>
              <a:t> </a:t>
            </a:r>
            <a:r>
              <a:rPr sz="2400" dirty="0">
                <a:latin typeface="Raleway" panose="020B0503030101060003" pitchFamily="34" charset="0"/>
                <a:cs typeface="Calibri"/>
              </a:rPr>
              <a:t>per</a:t>
            </a:r>
            <a:r>
              <a:rPr sz="2400" spc="-35" dirty="0">
                <a:latin typeface="Raleway" panose="020B0503030101060003" pitchFamily="34" charset="0"/>
                <a:cs typeface="Calibri"/>
              </a:rPr>
              <a:t> </a:t>
            </a:r>
            <a:r>
              <a:rPr sz="2400" dirty="0">
                <a:latin typeface="Raleway" panose="020B0503030101060003" pitchFamily="34" charset="0"/>
                <a:cs typeface="Calibri"/>
              </a:rPr>
              <a:t>day).</a:t>
            </a:r>
            <a:r>
              <a:rPr sz="2400" spc="-40" dirty="0">
                <a:latin typeface="Raleway" panose="020B0503030101060003" pitchFamily="34" charset="0"/>
                <a:cs typeface="Calibri"/>
              </a:rPr>
              <a:t> </a:t>
            </a:r>
            <a:r>
              <a:rPr sz="2400" dirty="0">
                <a:latin typeface="Raleway" panose="020B0503030101060003" pitchFamily="34" charset="0"/>
                <a:cs typeface="Calibri"/>
              </a:rPr>
              <a:t>Refill</a:t>
            </a:r>
            <a:r>
              <a:rPr sz="2400" spc="-40" dirty="0">
                <a:latin typeface="Raleway" panose="020B0503030101060003" pitchFamily="34" charset="0"/>
                <a:cs typeface="Calibri"/>
              </a:rPr>
              <a:t> </a:t>
            </a:r>
            <a:r>
              <a:rPr sz="2400" dirty="0">
                <a:latin typeface="Raleway" panose="020B0503030101060003" pitchFamily="34" charset="0"/>
                <a:cs typeface="Calibri"/>
              </a:rPr>
              <a:t>rx</a:t>
            </a:r>
            <a:r>
              <a:rPr sz="2400" spc="-40" dirty="0">
                <a:latin typeface="Raleway" panose="020B0503030101060003" pitchFamily="34" charset="0"/>
                <a:cs typeface="Calibri"/>
              </a:rPr>
              <a:t> </a:t>
            </a:r>
            <a:r>
              <a:rPr sz="2400" dirty="0">
                <a:latin typeface="Raleway" panose="020B0503030101060003" pitchFamily="34" charset="0"/>
                <a:cs typeface="Calibri"/>
              </a:rPr>
              <a:t>order</a:t>
            </a:r>
            <a:r>
              <a:rPr sz="2400" spc="-30" dirty="0">
                <a:latin typeface="Raleway" panose="020B0503030101060003" pitchFamily="34" charset="0"/>
                <a:cs typeface="Calibri"/>
              </a:rPr>
              <a:t> </a:t>
            </a:r>
            <a:r>
              <a:rPr sz="2400" dirty="0">
                <a:latin typeface="Raleway" panose="020B0503030101060003" pitchFamily="34" charset="0"/>
                <a:cs typeface="Calibri"/>
              </a:rPr>
              <a:t>sent</a:t>
            </a:r>
            <a:r>
              <a:rPr sz="2400" spc="-40" dirty="0">
                <a:latin typeface="Raleway" panose="020B0503030101060003" pitchFamily="34" charset="0"/>
                <a:cs typeface="Calibri"/>
              </a:rPr>
              <a:t> </a:t>
            </a:r>
            <a:r>
              <a:rPr sz="2400" dirty="0">
                <a:latin typeface="Raleway" panose="020B0503030101060003" pitchFamily="34" charset="0"/>
                <a:cs typeface="Calibri"/>
              </a:rPr>
              <a:t>to</a:t>
            </a:r>
            <a:r>
              <a:rPr sz="2400" spc="-35" dirty="0">
                <a:latin typeface="Raleway" panose="020B0503030101060003" pitchFamily="34" charset="0"/>
                <a:cs typeface="Calibri"/>
              </a:rPr>
              <a:t> </a:t>
            </a:r>
            <a:r>
              <a:rPr sz="2400" dirty="0">
                <a:latin typeface="Raleway" panose="020B0503030101060003" pitchFamily="34" charset="0"/>
                <a:cs typeface="Calibri"/>
              </a:rPr>
              <a:t>CVS</a:t>
            </a:r>
            <a:r>
              <a:rPr sz="2400" spc="-35" dirty="0">
                <a:latin typeface="Raleway" panose="020B0503030101060003" pitchFamily="34" charset="0"/>
                <a:cs typeface="Calibri"/>
              </a:rPr>
              <a:t> </a:t>
            </a:r>
            <a:r>
              <a:rPr sz="2400" spc="-10" dirty="0">
                <a:latin typeface="Raleway" panose="020B0503030101060003" pitchFamily="34" charset="0"/>
                <a:cs typeface="Calibri"/>
              </a:rPr>
              <a:t>pharmacy </a:t>
            </a:r>
            <a:r>
              <a:rPr sz="2400" dirty="0">
                <a:latin typeface="Raleway" panose="020B0503030101060003" pitchFamily="34" charset="0"/>
                <a:cs typeface="Calibri"/>
              </a:rPr>
              <a:t>for</a:t>
            </a:r>
            <a:r>
              <a:rPr sz="2400" spc="-65" dirty="0">
                <a:latin typeface="Raleway" panose="020B0503030101060003" pitchFamily="34" charset="0"/>
                <a:cs typeface="Calibri"/>
              </a:rPr>
              <a:t> </a:t>
            </a:r>
            <a:r>
              <a:rPr sz="2400" spc="-10" dirty="0">
                <a:latin typeface="Raleway" panose="020B0503030101060003" pitchFamily="34" charset="0"/>
                <a:cs typeface="Calibri"/>
              </a:rPr>
              <a:t>60-</a:t>
            </a:r>
            <a:r>
              <a:rPr sz="2400" dirty="0">
                <a:latin typeface="Raleway" panose="020B0503030101060003" pitchFamily="34" charset="0"/>
                <a:cs typeface="Calibri"/>
              </a:rPr>
              <a:t>day</a:t>
            </a:r>
            <a:r>
              <a:rPr sz="2400" spc="-50" dirty="0">
                <a:latin typeface="Raleway" panose="020B0503030101060003" pitchFamily="34" charset="0"/>
                <a:cs typeface="Calibri"/>
              </a:rPr>
              <a:t> </a:t>
            </a:r>
            <a:r>
              <a:rPr sz="2400" spc="-10" dirty="0">
                <a:latin typeface="Raleway" panose="020B0503030101060003" pitchFamily="34" charset="0"/>
                <a:cs typeface="Calibri"/>
              </a:rPr>
              <a:t>supply.</a:t>
            </a:r>
            <a:r>
              <a:rPr sz="2400" spc="-60" dirty="0">
                <a:latin typeface="Raleway" panose="020B0503030101060003" pitchFamily="34" charset="0"/>
                <a:cs typeface="Calibri"/>
              </a:rPr>
              <a:t> </a:t>
            </a:r>
            <a:r>
              <a:rPr sz="2400" dirty="0">
                <a:latin typeface="Raleway" panose="020B0503030101060003" pitchFamily="34" charset="0"/>
                <a:cs typeface="Calibri"/>
              </a:rPr>
              <a:t>Current</a:t>
            </a:r>
            <a:r>
              <a:rPr sz="2400" spc="-60" dirty="0">
                <a:latin typeface="Raleway" panose="020B0503030101060003" pitchFamily="34" charset="0"/>
                <a:cs typeface="Calibri"/>
              </a:rPr>
              <a:t> </a:t>
            </a:r>
            <a:r>
              <a:rPr sz="2400" dirty="0">
                <a:latin typeface="Raleway" panose="020B0503030101060003" pitchFamily="34" charset="0"/>
                <a:cs typeface="Calibri"/>
              </a:rPr>
              <a:t>BP</a:t>
            </a:r>
            <a:r>
              <a:rPr sz="2400" spc="-55" dirty="0">
                <a:latin typeface="Raleway" panose="020B0503030101060003" pitchFamily="34" charset="0"/>
                <a:cs typeface="Calibri"/>
              </a:rPr>
              <a:t> </a:t>
            </a:r>
            <a:r>
              <a:rPr sz="2400" dirty="0">
                <a:latin typeface="Raleway" panose="020B0503030101060003" pitchFamily="34" charset="0"/>
                <a:cs typeface="Calibri"/>
              </a:rPr>
              <a:t>128/76.</a:t>
            </a:r>
            <a:r>
              <a:rPr sz="2400" spc="-60" dirty="0">
                <a:latin typeface="Raleway" panose="020B0503030101060003" pitchFamily="34" charset="0"/>
                <a:cs typeface="Calibri"/>
              </a:rPr>
              <a:t> </a:t>
            </a:r>
            <a:r>
              <a:rPr sz="2400" dirty="0">
                <a:latin typeface="Raleway" panose="020B0503030101060003" pitchFamily="34" charset="0"/>
                <a:cs typeface="Calibri"/>
              </a:rPr>
              <a:t>Patient</a:t>
            </a:r>
            <a:r>
              <a:rPr sz="2400" spc="-55" dirty="0">
                <a:latin typeface="Raleway" panose="020B0503030101060003" pitchFamily="34" charset="0"/>
                <a:cs typeface="Calibri"/>
              </a:rPr>
              <a:t> </a:t>
            </a:r>
            <a:r>
              <a:rPr sz="2400" dirty="0">
                <a:latin typeface="Raleway" panose="020B0503030101060003" pitchFamily="34" charset="0"/>
                <a:cs typeface="Calibri"/>
              </a:rPr>
              <a:t>to</a:t>
            </a:r>
            <a:r>
              <a:rPr sz="2400" spc="-60" dirty="0">
                <a:latin typeface="Raleway" panose="020B0503030101060003" pitchFamily="34" charset="0"/>
                <a:cs typeface="Calibri"/>
              </a:rPr>
              <a:t> </a:t>
            </a:r>
            <a:r>
              <a:rPr sz="2400" dirty="0">
                <a:latin typeface="Raleway" panose="020B0503030101060003" pitchFamily="34" charset="0"/>
                <a:cs typeface="Calibri"/>
              </a:rPr>
              <a:t>continue</a:t>
            </a:r>
            <a:r>
              <a:rPr sz="2400" spc="-45" dirty="0">
                <a:latin typeface="Raleway" panose="020B0503030101060003" pitchFamily="34" charset="0"/>
                <a:cs typeface="Calibri"/>
              </a:rPr>
              <a:t> </a:t>
            </a:r>
            <a:r>
              <a:rPr sz="2400" dirty="0">
                <a:latin typeface="Raleway" panose="020B0503030101060003" pitchFamily="34" charset="0"/>
                <a:cs typeface="Calibri"/>
              </a:rPr>
              <a:t>checking</a:t>
            </a:r>
            <a:r>
              <a:rPr sz="2400" spc="-55" dirty="0">
                <a:latin typeface="Raleway" panose="020B0503030101060003" pitchFamily="34" charset="0"/>
                <a:cs typeface="Calibri"/>
              </a:rPr>
              <a:t> </a:t>
            </a:r>
            <a:r>
              <a:rPr sz="2400" dirty="0">
                <a:latin typeface="Raleway" panose="020B0503030101060003" pitchFamily="34" charset="0"/>
                <a:cs typeface="Calibri"/>
              </a:rPr>
              <a:t>BP</a:t>
            </a:r>
            <a:r>
              <a:rPr sz="2400" spc="-55" dirty="0">
                <a:latin typeface="Raleway" panose="020B0503030101060003" pitchFamily="34" charset="0"/>
                <a:cs typeface="Calibri"/>
              </a:rPr>
              <a:t> </a:t>
            </a:r>
            <a:r>
              <a:rPr sz="2400" spc="-25" dirty="0">
                <a:latin typeface="Raleway" panose="020B0503030101060003" pitchFamily="34" charset="0"/>
                <a:cs typeface="Calibri"/>
              </a:rPr>
              <a:t>at </a:t>
            </a:r>
            <a:r>
              <a:rPr sz="2400" dirty="0">
                <a:latin typeface="Raleway" panose="020B0503030101060003" pitchFamily="34" charset="0"/>
                <a:cs typeface="Calibri"/>
              </a:rPr>
              <a:t>home.</a:t>
            </a:r>
            <a:r>
              <a:rPr sz="2400" spc="-35" dirty="0">
                <a:latin typeface="Raleway" panose="020B0503030101060003" pitchFamily="34" charset="0"/>
                <a:cs typeface="Calibri"/>
              </a:rPr>
              <a:t> </a:t>
            </a:r>
            <a:r>
              <a:rPr sz="2400" dirty="0">
                <a:latin typeface="Raleway" panose="020B0503030101060003" pitchFamily="34" charset="0"/>
                <a:cs typeface="Calibri"/>
              </a:rPr>
              <a:t>Follow</a:t>
            </a:r>
            <a:r>
              <a:rPr sz="2400" spc="-25" dirty="0">
                <a:latin typeface="Raleway" panose="020B0503030101060003" pitchFamily="34" charset="0"/>
                <a:cs typeface="Calibri"/>
              </a:rPr>
              <a:t> </a:t>
            </a:r>
            <a:r>
              <a:rPr sz="2400" dirty="0">
                <a:latin typeface="Raleway" panose="020B0503030101060003" pitchFamily="34" charset="0"/>
                <a:cs typeface="Calibri"/>
              </a:rPr>
              <a:t>up</a:t>
            </a:r>
            <a:r>
              <a:rPr sz="2400" spc="-25" dirty="0">
                <a:latin typeface="Raleway" panose="020B0503030101060003" pitchFamily="34" charset="0"/>
                <a:cs typeface="Calibri"/>
              </a:rPr>
              <a:t> </a:t>
            </a:r>
            <a:r>
              <a:rPr sz="2400" dirty="0">
                <a:latin typeface="Raleway" panose="020B0503030101060003" pitchFamily="34" charset="0"/>
                <a:cs typeface="Calibri"/>
              </a:rPr>
              <a:t>3</a:t>
            </a:r>
            <a:r>
              <a:rPr sz="2400" spc="-25" dirty="0">
                <a:latin typeface="Raleway" panose="020B0503030101060003" pitchFamily="34" charset="0"/>
                <a:cs typeface="Calibri"/>
              </a:rPr>
              <a:t> </a:t>
            </a:r>
            <a:r>
              <a:rPr sz="2400" spc="-10" dirty="0">
                <a:latin typeface="Raleway" panose="020B0503030101060003" pitchFamily="34" charset="0"/>
                <a:cs typeface="Calibri"/>
              </a:rPr>
              <a:t>months.</a:t>
            </a:r>
            <a:endParaRPr lang="en-US" sz="2400" spc="-10" dirty="0">
              <a:latin typeface="Raleway" panose="020B0503030101060003" pitchFamily="34" charset="0"/>
              <a:cs typeface="Calibri"/>
            </a:endParaRPr>
          </a:p>
          <a:p>
            <a:pPr marL="926465" marR="5080" indent="-457200">
              <a:lnSpc>
                <a:spcPct val="90300"/>
              </a:lnSpc>
              <a:buAutoNum type="arabicPeriod"/>
              <a:tabLst>
                <a:tab pos="926465" algn="l"/>
                <a:tab pos="927100" algn="l"/>
              </a:tabLst>
            </a:pPr>
            <a:endParaRPr sz="2400" dirty="0">
              <a:latin typeface="Raleway" panose="020B0503030101060003" pitchFamily="34" charset="0"/>
              <a:cs typeface="Calibri"/>
            </a:endParaRPr>
          </a:p>
          <a:p>
            <a:pPr marL="926465" marR="710565" indent="-457200">
              <a:lnSpc>
                <a:spcPts val="2590"/>
              </a:lnSpc>
              <a:spcBef>
                <a:spcPts val="545"/>
              </a:spcBef>
              <a:buAutoNum type="arabicPeriod"/>
              <a:tabLst>
                <a:tab pos="926465" algn="l"/>
                <a:tab pos="927100" algn="l"/>
              </a:tabLst>
            </a:pPr>
            <a:r>
              <a:rPr sz="2400" dirty="0">
                <a:latin typeface="Raleway" panose="020B0503030101060003" pitchFamily="34" charset="0"/>
                <a:cs typeface="Calibri"/>
              </a:rPr>
              <a:t>Neuropathy</a:t>
            </a:r>
            <a:r>
              <a:rPr sz="2400" spc="-80" dirty="0">
                <a:latin typeface="Raleway" panose="020B0503030101060003" pitchFamily="34" charset="0"/>
                <a:cs typeface="Calibri"/>
              </a:rPr>
              <a:t> </a:t>
            </a:r>
            <a:r>
              <a:rPr sz="2400" dirty="0">
                <a:latin typeface="Raleway" panose="020B0503030101060003" pitchFamily="34" charset="0"/>
                <a:cs typeface="Calibri"/>
              </a:rPr>
              <a:t>(G62.9),</a:t>
            </a:r>
            <a:r>
              <a:rPr sz="2400" spc="-65" dirty="0">
                <a:latin typeface="Raleway" panose="020B0503030101060003" pitchFamily="34" charset="0"/>
                <a:cs typeface="Calibri"/>
              </a:rPr>
              <a:t> </a:t>
            </a:r>
            <a:r>
              <a:rPr sz="2400" dirty="0">
                <a:latin typeface="Raleway" panose="020B0503030101060003" pitchFamily="34" charset="0"/>
                <a:cs typeface="Calibri"/>
              </a:rPr>
              <a:t>currently</a:t>
            </a:r>
            <a:r>
              <a:rPr sz="2400" spc="-70" dirty="0">
                <a:latin typeface="Raleway" panose="020B0503030101060003" pitchFamily="34" charset="0"/>
                <a:cs typeface="Calibri"/>
              </a:rPr>
              <a:t> </a:t>
            </a:r>
            <a:r>
              <a:rPr sz="2400" dirty="0">
                <a:latin typeface="Raleway" panose="020B0503030101060003" pitchFamily="34" charset="0"/>
                <a:cs typeface="Calibri"/>
              </a:rPr>
              <a:t>under</a:t>
            </a:r>
            <a:r>
              <a:rPr sz="2400" spc="-65" dirty="0">
                <a:latin typeface="Raleway" panose="020B0503030101060003" pitchFamily="34" charset="0"/>
                <a:cs typeface="Calibri"/>
              </a:rPr>
              <a:t> </a:t>
            </a:r>
            <a:r>
              <a:rPr sz="2400" dirty="0">
                <a:latin typeface="Raleway" panose="020B0503030101060003" pitchFamily="34" charset="0"/>
                <a:cs typeface="Calibri"/>
              </a:rPr>
              <a:t>good</a:t>
            </a:r>
            <a:r>
              <a:rPr sz="2400" spc="-70" dirty="0">
                <a:latin typeface="Raleway" panose="020B0503030101060003" pitchFamily="34" charset="0"/>
                <a:cs typeface="Calibri"/>
              </a:rPr>
              <a:t> </a:t>
            </a:r>
            <a:r>
              <a:rPr sz="2400" dirty="0">
                <a:latin typeface="Raleway" panose="020B0503030101060003" pitchFamily="34" charset="0"/>
                <a:cs typeface="Calibri"/>
              </a:rPr>
              <a:t>control.</a:t>
            </a:r>
            <a:r>
              <a:rPr sz="2400" spc="-75" dirty="0">
                <a:latin typeface="Raleway" panose="020B0503030101060003" pitchFamily="34" charset="0"/>
                <a:cs typeface="Calibri"/>
              </a:rPr>
              <a:t> </a:t>
            </a:r>
            <a:r>
              <a:rPr sz="2400" dirty="0">
                <a:latin typeface="Raleway" panose="020B0503030101060003" pitchFamily="34" charset="0"/>
                <a:cs typeface="Calibri"/>
              </a:rPr>
              <a:t>Refill</a:t>
            </a:r>
            <a:r>
              <a:rPr sz="2400" spc="-70" dirty="0">
                <a:latin typeface="Raleway" panose="020B0503030101060003" pitchFamily="34" charset="0"/>
                <a:cs typeface="Calibri"/>
              </a:rPr>
              <a:t> </a:t>
            </a:r>
            <a:r>
              <a:rPr sz="2400" spc="-10" dirty="0">
                <a:latin typeface="Raleway" panose="020B0503030101060003" pitchFamily="34" charset="0"/>
                <a:cs typeface="Calibri"/>
              </a:rPr>
              <a:t>Gabapentin, </a:t>
            </a:r>
            <a:r>
              <a:rPr sz="2400" dirty="0">
                <a:latin typeface="Raleway" panose="020B0503030101060003" pitchFamily="34" charset="0"/>
                <a:cs typeface="Calibri"/>
              </a:rPr>
              <a:t>100mg,</a:t>
            </a:r>
            <a:r>
              <a:rPr sz="2400" spc="-25" dirty="0">
                <a:latin typeface="Raleway" panose="020B0503030101060003" pitchFamily="34" charset="0"/>
                <a:cs typeface="Calibri"/>
              </a:rPr>
              <a:t> </a:t>
            </a:r>
            <a:r>
              <a:rPr sz="2400" dirty="0">
                <a:latin typeface="Raleway" panose="020B0503030101060003" pitchFamily="34" charset="0"/>
                <a:cs typeface="Calibri"/>
              </a:rPr>
              <a:t>3x</a:t>
            </a:r>
            <a:r>
              <a:rPr sz="2400" spc="-25" dirty="0">
                <a:latin typeface="Raleway" panose="020B0503030101060003" pitchFamily="34" charset="0"/>
                <a:cs typeface="Calibri"/>
              </a:rPr>
              <a:t> </a:t>
            </a:r>
            <a:r>
              <a:rPr sz="2400" dirty="0">
                <a:latin typeface="Raleway" panose="020B0503030101060003" pitchFamily="34" charset="0"/>
                <a:cs typeface="Calibri"/>
              </a:rPr>
              <a:t>orally</a:t>
            </a:r>
            <a:r>
              <a:rPr sz="2400" spc="-20" dirty="0">
                <a:latin typeface="Raleway" panose="020B0503030101060003" pitchFamily="34" charset="0"/>
                <a:cs typeface="Calibri"/>
              </a:rPr>
              <a:t> </a:t>
            </a:r>
            <a:r>
              <a:rPr sz="2400" dirty="0">
                <a:latin typeface="Raleway" panose="020B0503030101060003" pitchFamily="34" charset="0"/>
                <a:cs typeface="Calibri"/>
              </a:rPr>
              <a:t>per</a:t>
            </a:r>
            <a:r>
              <a:rPr sz="2400" spc="-20" dirty="0">
                <a:latin typeface="Raleway" panose="020B0503030101060003" pitchFamily="34" charset="0"/>
                <a:cs typeface="Calibri"/>
              </a:rPr>
              <a:t> day.</a:t>
            </a:r>
            <a:endParaRPr sz="2400" dirty="0">
              <a:latin typeface="Raleway" panose="020B0503030101060003" pitchFamily="34" charset="0"/>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375400"/>
            <a:chOff x="0" y="0"/>
            <a:chExt cx="12192000" cy="6375400"/>
          </a:xfrm>
        </p:grpSpPr>
        <p:sp>
          <p:nvSpPr>
            <p:cNvPr id="3" name="object 3"/>
            <p:cNvSpPr/>
            <p:nvPr/>
          </p:nvSpPr>
          <p:spPr>
            <a:xfrm>
              <a:off x="0" y="1982418"/>
              <a:ext cx="12192000" cy="1462405"/>
            </a:xfrm>
            <a:custGeom>
              <a:avLst/>
              <a:gdLst/>
              <a:ahLst/>
              <a:cxnLst/>
              <a:rect l="l" t="t" r="r" b="b"/>
              <a:pathLst>
                <a:path w="12192000" h="1462404">
                  <a:moveTo>
                    <a:pt x="12192000" y="0"/>
                  </a:moveTo>
                  <a:lnTo>
                    <a:pt x="9622650" y="0"/>
                  </a:lnTo>
                  <a:lnTo>
                    <a:pt x="2294242" y="0"/>
                  </a:lnTo>
                  <a:lnTo>
                    <a:pt x="0" y="0"/>
                  </a:lnTo>
                  <a:lnTo>
                    <a:pt x="0" y="1462074"/>
                  </a:lnTo>
                  <a:lnTo>
                    <a:pt x="2294242" y="1462074"/>
                  </a:lnTo>
                  <a:lnTo>
                    <a:pt x="9622650" y="1462074"/>
                  </a:lnTo>
                  <a:lnTo>
                    <a:pt x="12192000" y="1462074"/>
                  </a:lnTo>
                  <a:lnTo>
                    <a:pt x="12192000" y="0"/>
                  </a:lnTo>
                  <a:close/>
                </a:path>
              </a:pathLst>
            </a:custGeom>
            <a:solidFill>
              <a:srgbClr val="E9EBF5"/>
            </a:solidFill>
          </p:spPr>
          <p:txBody>
            <a:bodyPr wrap="square" lIns="0" tIns="0" rIns="0" bIns="0" rtlCol="0"/>
            <a:lstStyle/>
            <a:p>
              <a:endParaRPr dirty="0"/>
            </a:p>
          </p:txBody>
        </p:sp>
        <p:sp>
          <p:nvSpPr>
            <p:cNvPr id="4" name="object 4"/>
            <p:cNvSpPr/>
            <p:nvPr/>
          </p:nvSpPr>
          <p:spPr>
            <a:xfrm>
              <a:off x="0" y="3444493"/>
              <a:ext cx="12192000" cy="1796414"/>
            </a:xfrm>
            <a:custGeom>
              <a:avLst/>
              <a:gdLst/>
              <a:ahLst/>
              <a:cxnLst/>
              <a:rect l="l" t="t" r="r" b="b"/>
              <a:pathLst>
                <a:path w="12192000" h="1796414">
                  <a:moveTo>
                    <a:pt x="12192000" y="0"/>
                  </a:moveTo>
                  <a:lnTo>
                    <a:pt x="9622650" y="0"/>
                  </a:lnTo>
                  <a:lnTo>
                    <a:pt x="2294242" y="0"/>
                  </a:lnTo>
                  <a:lnTo>
                    <a:pt x="0" y="0"/>
                  </a:lnTo>
                  <a:lnTo>
                    <a:pt x="0" y="1796262"/>
                  </a:lnTo>
                  <a:lnTo>
                    <a:pt x="2294242" y="1796262"/>
                  </a:lnTo>
                  <a:lnTo>
                    <a:pt x="9622650" y="1796262"/>
                  </a:lnTo>
                  <a:lnTo>
                    <a:pt x="12192000" y="1796262"/>
                  </a:lnTo>
                  <a:lnTo>
                    <a:pt x="12192000" y="0"/>
                  </a:lnTo>
                  <a:close/>
                </a:path>
              </a:pathLst>
            </a:custGeom>
            <a:solidFill>
              <a:srgbClr val="CFD5EA"/>
            </a:solidFill>
          </p:spPr>
          <p:txBody>
            <a:bodyPr wrap="square" lIns="0" tIns="0" rIns="0" bIns="0" rtlCol="0"/>
            <a:lstStyle/>
            <a:p>
              <a:endParaRPr dirty="0"/>
            </a:p>
          </p:txBody>
        </p:sp>
        <p:sp>
          <p:nvSpPr>
            <p:cNvPr id="5" name="object 5"/>
            <p:cNvSpPr/>
            <p:nvPr/>
          </p:nvSpPr>
          <p:spPr>
            <a:xfrm>
              <a:off x="0" y="0"/>
              <a:ext cx="12192000" cy="6375400"/>
            </a:xfrm>
            <a:custGeom>
              <a:avLst/>
              <a:gdLst/>
              <a:ahLst/>
              <a:cxnLst/>
              <a:rect l="l" t="t" r="r" b="b"/>
              <a:pathLst>
                <a:path w="12192000" h="6375400">
                  <a:moveTo>
                    <a:pt x="12192000" y="0"/>
                  </a:moveTo>
                  <a:lnTo>
                    <a:pt x="12185650" y="0"/>
                  </a:lnTo>
                  <a:lnTo>
                    <a:pt x="12185650" y="3438144"/>
                  </a:lnTo>
                  <a:lnTo>
                    <a:pt x="9629000" y="3438144"/>
                  </a:lnTo>
                  <a:lnTo>
                    <a:pt x="9629000" y="0"/>
                  </a:lnTo>
                  <a:lnTo>
                    <a:pt x="9616300" y="0"/>
                  </a:lnTo>
                  <a:lnTo>
                    <a:pt x="9616300" y="3438144"/>
                  </a:lnTo>
                  <a:lnTo>
                    <a:pt x="2300592" y="3438144"/>
                  </a:lnTo>
                  <a:lnTo>
                    <a:pt x="2300592" y="0"/>
                  </a:lnTo>
                  <a:lnTo>
                    <a:pt x="2287892" y="0"/>
                  </a:lnTo>
                  <a:lnTo>
                    <a:pt x="2287892" y="3438144"/>
                  </a:lnTo>
                  <a:lnTo>
                    <a:pt x="6350" y="3438144"/>
                  </a:lnTo>
                  <a:lnTo>
                    <a:pt x="6350" y="0"/>
                  </a:lnTo>
                  <a:lnTo>
                    <a:pt x="0" y="0"/>
                  </a:lnTo>
                  <a:lnTo>
                    <a:pt x="0" y="3438144"/>
                  </a:lnTo>
                  <a:lnTo>
                    <a:pt x="0" y="3450844"/>
                  </a:lnTo>
                  <a:lnTo>
                    <a:pt x="0" y="6374993"/>
                  </a:lnTo>
                  <a:lnTo>
                    <a:pt x="6350" y="6374993"/>
                  </a:lnTo>
                  <a:lnTo>
                    <a:pt x="6350" y="3450844"/>
                  </a:lnTo>
                  <a:lnTo>
                    <a:pt x="2287892" y="3450844"/>
                  </a:lnTo>
                  <a:lnTo>
                    <a:pt x="2287892" y="6374993"/>
                  </a:lnTo>
                  <a:lnTo>
                    <a:pt x="2300592" y="6374993"/>
                  </a:lnTo>
                  <a:lnTo>
                    <a:pt x="2300592" y="3450844"/>
                  </a:lnTo>
                  <a:lnTo>
                    <a:pt x="9616300" y="3450844"/>
                  </a:lnTo>
                  <a:lnTo>
                    <a:pt x="9616300" y="6374993"/>
                  </a:lnTo>
                  <a:lnTo>
                    <a:pt x="9629000" y="6374993"/>
                  </a:lnTo>
                  <a:lnTo>
                    <a:pt x="9629000" y="3450844"/>
                  </a:lnTo>
                  <a:lnTo>
                    <a:pt x="12185650" y="3450844"/>
                  </a:lnTo>
                  <a:lnTo>
                    <a:pt x="12185650" y="6374993"/>
                  </a:lnTo>
                  <a:lnTo>
                    <a:pt x="12192000" y="6374993"/>
                  </a:lnTo>
                  <a:lnTo>
                    <a:pt x="12192000" y="3450844"/>
                  </a:lnTo>
                  <a:lnTo>
                    <a:pt x="12192000" y="3438144"/>
                  </a:lnTo>
                  <a:lnTo>
                    <a:pt x="12192000" y="0"/>
                  </a:lnTo>
                  <a:close/>
                </a:path>
              </a:pathLst>
            </a:custGeom>
            <a:solidFill>
              <a:srgbClr val="FFFFFF"/>
            </a:solidFill>
          </p:spPr>
          <p:txBody>
            <a:bodyPr wrap="square" lIns="0" tIns="0" rIns="0" bIns="0" rtlCol="0"/>
            <a:lstStyle/>
            <a:p>
              <a:endParaRPr dirty="0"/>
            </a:p>
          </p:txBody>
        </p:sp>
      </p:grpSp>
      <p:sp>
        <p:nvSpPr>
          <p:cNvPr id="6" name="object 6"/>
          <p:cNvSpPr txBox="1"/>
          <p:nvPr/>
        </p:nvSpPr>
        <p:spPr>
          <a:xfrm>
            <a:off x="78739" y="3466084"/>
            <a:ext cx="541655"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99204</a:t>
            </a:r>
            <a:endParaRPr sz="1600" dirty="0">
              <a:latin typeface="Calibri"/>
              <a:cs typeface="Calibri"/>
            </a:endParaRPr>
          </a:p>
        </p:txBody>
      </p:sp>
      <p:sp>
        <p:nvSpPr>
          <p:cNvPr id="7" name="object 7"/>
          <p:cNvSpPr txBox="1"/>
          <p:nvPr/>
        </p:nvSpPr>
        <p:spPr>
          <a:xfrm>
            <a:off x="2372992" y="3466084"/>
            <a:ext cx="3844290" cy="269240"/>
          </a:xfrm>
          <a:prstGeom prst="rect">
            <a:avLst/>
          </a:prstGeom>
        </p:spPr>
        <p:txBody>
          <a:bodyPr vert="horz" wrap="square" lIns="0" tIns="12700" rIns="0" bIns="0" rtlCol="0">
            <a:spAutoFit/>
          </a:bodyPr>
          <a:lstStyle/>
          <a:p>
            <a:pPr marL="298450" indent="-285750">
              <a:lnSpc>
                <a:spcPct val="100000"/>
              </a:lnSpc>
              <a:spcBef>
                <a:spcPts val="100"/>
              </a:spcBef>
              <a:buFont typeface="Arial"/>
              <a:buChar char="•"/>
              <a:tabLst>
                <a:tab pos="297815" algn="l"/>
                <a:tab pos="298450" algn="l"/>
              </a:tabLst>
            </a:pPr>
            <a:r>
              <a:rPr sz="1600" dirty="0">
                <a:latin typeface="Calibri"/>
                <a:cs typeface="Calibri"/>
              </a:rPr>
              <a:t>1</a:t>
            </a:r>
            <a:r>
              <a:rPr sz="1600" spc="-25" dirty="0">
                <a:latin typeface="Calibri"/>
                <a:cs typeface="Calibri"/>
              </a:rPr>
              <a:t> </a:t>
            </a:r>
            <a:r>
              <a:rPr sz="1600" dirty="0">
                <a:latin typeface="Calibri"/>
                <a:cs typeface="Calibri"/>
              </a:rPr>
              <a:t>or</a:t>
            </a:r>
            <a:r>
              <a:rPr sz="1600" spc="-10" dirty="0">
                <a:latin typeface="Calibri"/>
                <a:cs typeface="Calibri"/>
              </a:rPr>
              <a:t> </a:t>
            </a:r>
            <a:r>
              <a:rPr sz="1600" dirty="0">
                <a:latin typeface="Calibri"/>
                <a:cs typeface="Calibri"/>
              </a:rPr>
              <a:t>more</a:t>
            </a:r>
            <a:r>
              <a:rPr sz="1600" spc="-10" dirty="0">
                <a:latin typeface="Calibri"/>
                <a:cs typeface="Calibri"/>
              </a:rPr>
              <a:t> </a:t>
            </a:r>
            <a:r>
              <a:rPr sz="1600" dirty="0">
                <a:latin typeface="Calibri"/>
                <a:cs typeface="Calibri"/>
              </a:rPr>
              <a:t>chronic</a:t>
            </a:r>
            <a:r>
              <a:rPr sz="1600" spc="-20" dirty="0">
                <a:latin typeface="Calibri"/>
                <a:cs typeface="Calibri"/>
              </a:rPr>
              <a:t> </a:t>
            </a:r>
            <a:r>
              <a:rPr sz="1600" dirty="0">
                <a:latin typeface="Calibri"/>
                <a:cs typeface="Calibri"/>
              </a:rPr>
              <a:t>issues</a:t>
            </a:r>
            <a:r>
              <a:rPr sz="1600" spc="-10" dirty="0">
                <a:latin typeface="Calibri"/>
                <a:cs typeface="Calibri"/>
              </a:rPr>
              <a:t> </a:t>
            </a:r>
            <a:r>
              <a:rPr sz="1600" dirty="0">
                <a:latin typeface="Calibri"/>
                <a:cs typeface="Calibri"/>
              </a:rPr>
              <a:t>with</a:t>
            </a:r>
            <a:r>
              <a:rPr sz="1600" spc="-15" dirty="0">
                <a:latin typeface="Calibri"/>
                <a:cs typeface="Calibri"/>
              </a:rPr>
              <a:t> </a:t>
            </a:r>
            <a:r>
              <a:rPr sz="1600" spc="-10" dirty="0">
                <a:latin typeface="Calibri"/>
                <a:cs typeface="Calibri"/>
              </a:rPr>
              <a:t>exacerbation</a:t>
            </a:r>
            <a:endParaRPr sz="1600" dirty="0">
              <a:latin typeface="Calibri"/>
              <a:cs typeface="Calibri"/>
            </a:endParaRPr>
          </a:p>
        </p:txBody>
      </p:sp>
      <p:sp>
        <p:nvSpPr>
          <p:cNvPr id="8" name="object 8"/>
          <p:cNvSpPr txBox="1"/>
          <p:nvPr/>
        </p:nvSpPr>
        <p:spPr>
          <a:xfrm>
            <a:off x="9701395" y="3452876"/>
            <a:ext cx="125285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0000"/>
                </a:solidFill>
                <a:latin typeface="Calibri"/>
                <a:cs typeface="Calibri"/>
              </a:rPr>
              <a:t>Moderate</a:t>
            </a:r>
            <a:endParaRPr sz="2400" dirty="0">
              <a:latin typeface="Calibri"/>
              <a:cs typeface="Calibri"/>
            </a:endParaRPr>
          </a:p>
        </p:txBody>
      </p:sp>
      <p:graphicFrame>
        <p:nvGraphicFramePr>
          <p:cNvPr id="9" name="object 9"/>
          <p:cNvGraphicFramePr>
            <a:graphicFrameLocks noGrp="1"/>
          </p:cNvGraphicFramePr>
          <p:nvPr/>
        </p:nvGraphicFramePr>
        <p:xfrm>
          <a:off x="2856" y="3844036"/>
          <a:ext cx="12186285" cy="2634615"/>
        </p:xfrm>
        <a:graphic>
          <a:graphicData uri="http://schemas.openxmlformats.org/drawingml/2006/table">
            <a:tbl>
              <a:tblPr firstRow="1" bandRow="1">
                <a:tableStyleId>{2D5ABB26-0587-4C30-8999-92F81FD0307C}</a:tableStyleId>
              </a:tblPr>
              <a:tblGrid>
                <a:gridCol w="1620520">
                  <a:extLst>
                    <a:ext uri="{9D8B030D-6E8A-4147-A177-3AD203B41FA5}">
                      <a16:colId xmlns:a16="http://schemas.microsoft.com/office/drawing/2014/main" val="20000"/>
                    </a:ext>
                  </a:extLst>
                </a:gridCol>
                <a:gridCol w="7564120">
                  <a:extLst>
                    <a:ext uri="{9D8B030D-6E8A-4147-A177-3AD203B41FA5}">
                      <a16:colId xmlns:a16="http://schemas.microsoft.com/office/drawing/2014/main" val="20001"/>
                    </a:ext>
                  </a:extLst>
                </a:gridCol>
                <a:gridCol w="3001645">
                  <a:extLst>
                    <a:ext uri="{9D8B030D-6E8A-4147-A177-3AD203B41FA5}">
                      <a16:colId xmlns:a16="http://schemas.microsoft.com/office/drawing/2014/main" val="20002"/>
                    </a:ext>
                  </a:extLst>
                </a:gridCol>
              </a:tblGrid>
              <a:tr h="1507490">
                <a:tc>
                  <a:txBody>
                    <a:bodyPr/>
                    <a:lstStyle/>
                    <a:p>
                      <a:pPr marL="87630">
                        <a:lnSpc>
                          <a:spcPts val="2765"/>
                        </a:lnSpc>
                      </a:pPr>
                      <a:r>
                        <a:rPr sz="2400" spc="-10" dirty="0">
                          <a:solidFill>
                            <a:srgbClr val="FF0000"/>
                          </a:solidFill>
                          <a:latin typeface="Calibri"/>
                          <a:cs typeface="Calibri"/>
                        </a:rPr>
                        <a:t>99214</a:t>
                      </a:r>
                      <a:endParaRPr sz="2400" dirty="0">
                        <a:latin typeface="Calibri"/>
                        <a:cs typeface="Calibri"/>
                      </a:endParaRPr>
                    </a:p>
                  </a:txBody>
                  <a:tcPr marL="0" marR="0" marT="0" marB="0">
                    <a:lnB w="19050">
                      <a:solidFill>
                        <a:srgbClr val="FFFFFF"/>
                      </a:solidFill>
                      <a:prstDash val="solid"/>
                    </a:lnB>
                    <a:solidFill>
                      <a:srgbClr val="CFD5EA"/>
                    </a:solidFill>
                  </a:tcPr>
                </a:tc>
                <a:tc>
                  <a:txBody>
                    <a:bodyPr/>
                    <a:lstStyle/>
                    <a:p>
                      <a:pPr marL="1047750" indent="-286385">
                        <a:lnSpc>
                          <a:spcPts val="2765"/>
                        </a:lnSpc>
                        <a:buFont typeface="Arial"/>
                        <a:buChar char="•"/>
                        <a:tabLst>
                          <a:tab pos="1047750" algn="l"/>
                          <a:tab pos="1048385" algn="l"/>
                        </a:tabLst>
                      </a:pPr>
                      <a:r>
                        <a:rPr sz="2400" dirty="0">
                          <a:solidFill>
                            <a:srgbClr val="FF0000"/>
                          </a:solidFill>
                          <a:latin typeface="Calibri"/>
                          <a:cs typeface="Calibri"/>
                        </a:rPr>
                        <a:t>2+</a:t>
                      </a:r>
                      <a:r>
                        <a:rPr sz="2400" spc="-45" dirty="0">
                          <a:solidFill>
                            <a:srgbClr val="FF0000"/>
                          </a:solidFill>
                          <a:latin typeface="Calibri"/>
                          <a:cs typeface="Calibri"/>
                        </a:rPr>
                        <a:t> </a:t>
                      </a:r>
                      <a:r>
                        <a:rPr sz="2400" dirty="0">
                          <a:solidFill>
                            <a:srgbClr val="FF0000"/>
                          </a:solidFill>
                          <a:latin typeface="Calibri"/>
                          <a:cs typeface="Calibri"/>
                        </a:rPr>
                        <a:t>stable</a:t>
                      </a:r>
                      <a:r>
                        <a:rPr sz="2400" spc="-45" dirty="0">
                          <a:solidFill>
                            <a:srgbClr val="FF0000"/>
                          </a:solidFill>
                          <a:latin typeface="Calibri"/>
                          <a:cs typeface="Calibri"/>
                        </a:rPr>
                        <a:t> </a:t>
                      </a:r>
                      <a:r>
                        <a:rPr sz="2400" dirty="0">
                          <a:solidFill>
                            <a:srgbClr val="FF0000"/>
                          </a:solidFill>
                          <a:latin typeface="Calibri"/>
                          <a:cs typeface="Calibri"/>
                        </a:rPr>
                        <a:t>chronic</a:t>
                      </a:r>
                      <a:r>
                        <a:rPr sz="2400" spc="-50" dirty="0">
                          <a:solidFill>
                            <a:srgbClr val="FF0000"/>
                          </a:solidFill>
                          <a:latin typeface="Calibri"/>
                          <a:cs typeface="Calibri"/>
                        </a:rPr>
                        <a:t> </a:t>
                      </a:r>
                      <a:r>
                        <a:rPr sz="2400" spc="-10" dirty="0">
                          <a:solidFill>
                            <a:srgbClr val="FF0000"/>
                          </a:solidFill>
                          <a:latin typeface="Calibri"/>
                          <a:cs typeface="Calibri"/>
                        </a:rPr>
                        <a:t>illnesses</a:t>
                      </a:r>
                      <a:endParaRPr sz="2400" dirty="0">
                        <a:latin typeface="Calibri"/>
                        <a:cs typeface="Calibri"/>
                      </a:endParaRPr>
                    </a:p>
                    <a:p>
                      <a:pPr marL="1047750" indent="-286385">
                        <a:lnSpc>
                          <a:spcPts val="1910"/>
                        </a:lnSpc>
                        <a:spcBef>
                          <a:spcPts val="30"/>
                        </a:spcBef>
                        <a:buFont typeface="Arial"/>
                        <a:buChar char="•"/>
                        <a:tabLst>
                          <a:tab pos="1047750" algn="l"/>
                          <a:tab pos="1048385" algn="l"/>
                        </a:tabLst>
                      </a:pPr>
                      <a:r>
                        <a:rPr sz="1600" dirty="0">
                          <a:latin typeface="Calibri"/>
                          <a:cs typeface="Calibri"/>
                        </a:rPr>
                        <a:t>1</a:t>
                      </a:r>
                      <a:r>
                        <a:rPr sz="1600" spc="-35" dirty="0">
                          <a:latin typeface="Calibri"/>
                          <a:cs typeface="Calibri"/>
                        </a:rPr>
                        <a:t> </a:t>
                      </a:r>
                      <a:r>
                        <a:rPr sz="1600" dirty="0">
                          <a:latin typeface="Calibri"/>
                          <a:cs typeface="Calibri"/>
                        </a:rPr>
                        <a:t>Undiagnosed</a:t>
                      </a:r>
                      <a:r>
                        <a:rPr sz="1600" spc="-25" dirty="0">
                          <a:latin typeface="Calibri"/>
                          <a:cs typeface="Calibri"/>
                        </a:rPr>
                        <a:t> </a:t>
                      </a:r>
                      <a:r>
                        <a:rPr sz="1600" dirty="0">
                          <a:latin typeface="Calibri"/>
                          <a:cs typeface="Calibri"/>
                        </a:rPr>
                        <a:t>problem</a:t>
                      </a:r>
                      <a:r>
                        <a:rPr sz="1600" spc="-30" dirty="0">
                          <a:latin typeface="Calibri"/>
                          <a:cs typeface="Calibri"/>
                        </a:rPr>
                        <a:t> </a:t>
                      </a:r>
                      <a:r>
                        <a:rPr sz="1600" dirty="0">
                          <a:latin typeface="Calibri"/>
                          <a:cs typeface="Calibri"/>
                        </a:rPr>
                        <a:t>with</a:t>
                      </a:r>
                      <a:r>
                        <a:rPr sz="1600" spc="-25" dirty="0">
                          <a:latin typeface="Calibri"/>
                          <a:cs typeface="Calibri"/>
                        </a:rPr>
                        <a:t> </a:t>
                      </a:r>
                      <a:r>
                        <a:rPr sz="1600" dirty="0">
                          <a:latin typeface="Calibri"/>
                          <a:cs typeface="Calibri"/>
                        </a:rPr>
                        <a:t>uncertain</a:t>
                      </a:r>
                      <a:r>
                        <a:rPr sz="1600" spc="-25" dirty="0">
                          <a:latin typeface="Calibri"/>
                          <a:cs typeface="Calibri"/>
                        </a:rPr>
                        <a:t> </a:t>
                      </a:r>
                      <a:r>
                        <a:rPr sz="1600" spc="-10" dirty="0">
                          <a:latin typeface="Calibri"/>
                          <a:cs typeface="Calibri"/>
                        </a:rPr>
                        <a:t>prognosis</a:t>
                      </a:r>
                      <a:endParaRPr sz="1600" dirty="0">
                        <a:latin typeface="Calibri"/>
                        <a:cs typeface="Calibri"/>
                      </a:endParaRPr>
                    </a:p>
                    <a:p>
                      <a:pPr marL="1047750" indent="-286385">
                        <a:lnSpc>
                          <a:spcPts val="1895"/>
                        </a:lnSpc>
                        <a:buFont typeface="Arial"/>
                        <a:buChar char="•"/>
                        <a:tabLst>
                          <a:tab pos="1047750" algn="l"/>
                          <a:tab pos="1048385" algn="l"/>
                        </a:tabLst>
                      </a:pPr>
                      <a:r>
                        <a:rPr sz="1600" dirty="0">
                          <a:latin typeface="Calibri"/>
                          <a:cs typeface="Calibri"/>
                        </a:rPr>
                        <a:t>1</a:t>
                      </a:r>
                      <a:r>
                        <a:rPr sz="1600" spc="-20" dirty="0">
                          <a:latin typeface="Calibri"/>
                          <a:cs typeface="Calibri"/>
                        </a:rPr>
                        <a:t> </a:t>
                      </a:r>
                      <a:r>
                        <a:rPr sz="1600" dirty="0">
                          <a:latin typeface="Calibri"/>
                          <a:cs typeface="Calibri"/>
                        </a:rPr>
                        <a:t>Acute</a:t>
                      </a:r>
                      <a:r>
                        <a:rPr sz="1600" spc="-15" dirty="0">
                          <a:latin typeface="Calibri"/>
                          <a:cs typeface="Calibri"/>
                        </a:rPr>
                        <a:t> </a:t>
                      </a:r>
                      <a:r>
                        <a:rPr sz="1600" dirty="0">
                          <a:latin typeface="Calibri"/>
                          <a:cs typeface="Calibri"/>
                        </a:rPr>
                        <a:t>illness</a:t>
                      </a:r>
                      <a:r>
                        <a:rPr sz="1600" spc="-15" dirty="0">
                          <a:latin typeface="Calibri"/>
                          <a:cs typeface="Calibri"/>
                        </a:rPr>
                        <a:t> </a:t>
                      </a:r>
                      <a:r>
                        <a:rPr sz="1600" dirty="0">
                          <a:latin typeface="Calibri"/>
                          <a:cs typeface="Calibri"/>
                        </a:rPr>
                        <a:t>with</a:t>
                      </a:r>
                      <a:r>
                        <a:rPr sz="1600" spc="-20" dirty="0">
                          <a:latin typeface="Calibri"/>
                          <a:cs typeface="Calibri"/>
                        </a:rPr>
                        <a:t> </a:t>
                      </a:r>
                      <a:r>
                        <a:rPr sz="1600" spc="-10" dirty="0">
                          <a:latin typeface="Calibri"/>
                          <a:cs typeface="Calibri"/>
                        </a:rPr>
                        <a:t>systemic</a:t>
                      </a:r>
                      <a:r>
                        <a:rPr sz="1600" spc="-15" dirty="0">
                          <a:latin typeface="Calibri"/>
                          <a:cs typeface="Calibri"/>
                        </a:rPr>
                        <a:t> </a:t>
                      </a:r>
                      <a:r>
                        <a:rPr sz="1600" spc="-10" dirty="0">
                          <a:latin typeface="Calibri"/>
                          <a:cs typeface="Calibri"/>
                        </a:rPr>
                        <a:t>symptoms</a:t>
                      </a:r>
                      <a:endParaRPr sz="1600" dirty="0">
                        <a:latin typeface="Calibri"/>
                        <a:cs typeface="Calibri"/>
                      </a:endParaRPr>
                    </a:p>
                    <a:p>
                      <a:pPr marL="1047750" indent="-286385">
                        <a:lnSpc>
                          <a:spcPts val="1910"/>
                        </a:lnSpc>
                        <a:buFont typeface="Arial"/>
                        <a:buChar char="•"/>
                        <a:tabLst>
                          <a:tab pos="1047750" algn="l"/>
                          <a:tab pos="1048385" algn="l"/>
                        </a:tabLst>
                      </a:pPr>
                      <a:r>
                        <a:rPr sz="1600" dirty="0">
                          <a:latin typeface="Calibri"/>
                          <a:cs typeface="Calibri"/>
                        </a:rPr>
                        <a:t>1</a:t>
                      </a:r>
                      <a:r>
                        <a:rPr sz="1600" spc="-45" dirty="0">
                          <a:latin typeface="Calibri"/>
                          <a:cs typeface="Calibri"/>
                        </a:rPr>
                        <a:t> </a:t>
                      </a:r>
                      <a:r>
                        <a:rPr sz="1600" dirty="0">
                          <a:latin typeface="Calibri"/>
                          <a:cs typeface="Calibri"/>
                        </a:rPr>
                        <a:t>Acute</a:t>
                      </a:r>
                      <a:r>
                        <a:rPr sz="1600" spc="-40" dirty="0">
                          <a:latin typeface="Calibri"/>
                          <a:cs typeface="Calibri"/>
                        </a:rPr>
                        <a:t> </a:t>
                      </a:r>
                      <a:r>
                        <a:rPr sz="1600" dirty="0">
                          <a:latin typeface="Calibri"/>
                          <a:cs typeface="Calibri"/>
                        </a:rPr>
                        <a:t>complicated</a:t>
                      </a:r>
                      <a:r>
                        <a:rPr sz="1600" spc="-40" dirty="0">
                          <a:latin typeface="Calibri"/>
                          <a:cs typeface="Calibri"/>
                        </a:rPr>
                        <a:t> </a:t>
                      </a:r>
                      <a:r>
                        <a:rPr sz="1600" spc="-10" dirty="0">
                          <a:latin typeface="Calibri"/>
                          <a:cs typeface="Calibri"/>
                        </a:rPr>
                        <a:t>illness</a:t>
                      </a:r>
                      <a:endParaRPr sz="1600" dirty="0">
                        <a:latin typeface="Calibri"/>
                        <a:cs typeface="Calibri"/>
                      </a:endParaRPr>
                    </a:p>
                  </a:txBody>
                  <a:tcPr marL="0" marR="0" marT="0" marB="0">
                    <a:lnB w="19050">
                      <a:solidFill>
                        <a:srgbClr val="FFFFFF"/>
                      </a:solidFill>
                      <a:prstDash val="solid"/>
                    </a:lnB>
                    <a:solidFill>
                      <a:srgbClr val="CFD5EA"/>
                    </a:solidFill>
                  </a:tcPr>
                </a:tc>
                <a:tc>
                  <a:txBody>
                    <a:bodyPr/>
                    <a:lstStyle/>
                    <a:p>
                      <a:pPr>
                        <a:lnSpc>
                          <a:spcPct val="100000"/>
                        </a:lnSpc>
                      </a:pPr>
                      <a:endParaRPr sz="1700" dirty="0">
                        <a:latin typeface="Times New Roman"/>
                        <a:cs typeface="Times New Roman"/>
                      </a:endParaRPr>
                    </a:p>
                  </a:txBody>
                  <a:tcPr marL="0" marR="0" marT="0" marB="0">
                    <a:lnB w="19050">
                      <a:solidFill>
                        <a:srgbClr val="FFFFFF"/>
                      </a:solidFill>
                      <a:prstDash val="solid"/>
                    </a:lnB>
                    <a:solidFill>
                      <a:srgbClr val="CFD5EA"/>
                    </a:solidFill>
                  </a:tcPr>
                </a:tc>
                <a:extLst>
                  <a:ext uri="{0D108BD9-81ED-4DB2-BD59-A6C34878D82A}">
                    <a16:rowId xmlns:a16="http://schemas.microsoft.com/office/drawing/2014/main" val="10000"/>
                  </a:ext>
                </a:extLst>
              </a:tr>
              <a:tr h="287020">
                <a:tc>
                  <a:txBody>
                    <a:bodyPr/>
                    <a:lstStyle/>
                    <a:p>
                      <a:pPr marL="87630">
                        <a:lnSpc>
                          <a:spcPts val="1900"/>
                        </a:lnSpc>
                        <a:spcBef>
                          <a:spcPts val="260"/>
                        </a:spcBef>
                      </a:pPr>
                      <a:r>
                        <a:rPr sz="1600" spc="-10" dirty="0">
                          <a:latin typeface="Calibri"/>
                          <a:cs typeface="Calibri"/>
                        </a:rPr>
                        <a:t>99205</a:t>
                      </a:r>
                      <a:endParaRPr sz="1600" dirty="0">
                        <a:latin typeface="Calibri"/>
                        <a:cs typeface="Calibri"/>
                      </a:endParaRPr>
                    </a:p>
                  </a:txBody>
                  <a:tcPr marL="0" marR="0" marT="33020" marB="0">
                    <a:lnT w="19050">
                      <a:solidFill>
                        <a:srgbClr val="FFFFFF"/>
                      </a:solidFill>
                      <a:prstDash val="solid"/>
                    </a:lnT>
                    <a:solidFill>
                      <a:srgbClr val="E9EBF5"/>
                    </a:solidFill>
                  </a:tcPr>
                </a:tc>
                <a:tc>
                  <a:txBody>
                    <a:bodyPr/>
                    <a:lstStyle/>
                    <a:p>
                      <a:pPr marL="1047750" indent="-286385">
                        <a:lnSpc>
                          <a:spcPts val="1900"/>
                        </a:lnSpc>
                        <a:spcBef>
                          <a:spcPts val="260"/>
                        </a:spcBef>
                        <a:buFont typeface="Arial"/>
                        <a:buChar char="•"/>
                        <a:tabLst>
                          <a:tab pos="1047750" algn="l"/>
                          <a:tab pos="1048385" algn="l"/>
                        </a:tabLst>
                      </a:pPr>
                      <a:r>
                        <a:rPr sz="1600" dirty="0">
                          <a:latin typeface="Calibri"/>
                          <a:cs typeface="Calibri"/>
                        </a:rPr>
                        <a:t>1+</a:t>
                      </a:r>
                      <a:r>
                        <a:rPr sz="1600" spc="-25" dirty="0">
                          <a:latin typeface="Calibri"/>
                          <a:cs typeface="Calibri"/>
                        </a:rPr>
                        <a:t> </a:t>
                      </a:r>
                      <a:r>
                        <a:rPr sz="1600" dirty="0">
                          <a:latin typeface="Calibri"/>
                          <a:cs typeface="Calibri"/>
                        </a:rPr>
                        <a:t>chronic</a:t>
                      </a:r>
                      <a:r>
                        <a:rPr sz="1600" spc="-20" dirty="0">
                          <a:latin typeface="Calibri"/>
                          <a:cs typeface="Calibri"/>
                        </a:rPr>
                        <a:t> </a:t>
                      </a:r>
                      <a:r>
                        <a:rPr sz="1600" dirty="0">
                          <a:latin typeface="Calibri"/>
                          <a:cs typeface="Calibri"/>
                        </a:rPr>
                        <a:t>illnesses</a:t>
                      </a:r>
                      <a:r>
                        <a:rPr sz="1600" spc="-10" dirty="0">
                          <a:latin typeface="Calibri"/>
                          <a:cs typeface="Calibri"/>
                        </a:rPr>
                        <a:t> </a:t>
                      </a:r>
                      <a:r>
                        <a:rPr sz="1600" dirty="0">
                          <a:latin typeface="Calibri"/>
                          <a:cs typeface="Calibri"/>
                        </a:rPr>
                        <a:t>with</a:t>
                      </a:r>
                      <a:r>
                        <a:rPr sz="1600" spc="-20" dirty="0">
                          <a:latin typeface="Calibri"/>
                          <a:cs typeface="Calibri"/>
                        </a:rPr>
                        <a:t> </a:t>
                      </a:r>
                      <a:r>
                        <a:rPr sz="1600" dirty="0">
                          <a:latin typeface="Calibri"/>
                          <a:cs typeface="Calibri"/>
                        </a:rPr>
                        <a:t>sever</a:t>
                      </a:r>
                      <a:r>
                        <a:rPr sz="1600" spc="-5" dirty="0">
                          <a:latin typeface="Calibri"/>
                          <a:cs typeface="Calibri"/>
                        </a:rPr>
                        <a:t> </a:t>
                      </a:r>
                      <a:r>
                        <a:rPr sz="1600" spc="-10" dirty="0">
                          <a:latin typeface="Calibri"/>
                          <a:cs typeface="Calibri"/>
                        </a:rPr>
                        <a:t>exacerbation/progression</a:t>
                      </a:r>
                      <a:r>
                        <a:rPr sz="1600" spc="-20" dirty="0">
                          <a:latin typeface="Calibri"/>
                          <a:cs typeface="Calibri"/>
                        </a:rPr>
                        <a:t> </a:t>
                      </a:r>
                      <a:r>
                        <a:rPr sz="1600" dirty="0">
                          <a:latin typeface="Calibri"/>
                          <a:cs typeface="Calibri"/>
                        </a:rPr>
                        <a:t>or</a:t>
                      </a:r>
                      <a:r>
                        <a:rPr sz="1600" spc="-5" dirty="0">
                          <a:latin typeface="Calibri"/>
                          <a:cs typeface="Calibri"/>
                        </a:rPr>
                        <a:t> </a:t>
                      </a:r>
                      <a:r>
                        <a:rPr sz="1600" dirty="0">
                          <a:latin typeface="Calibri"/>
                          <a:cs typeface="Calibri"/>
                        </a:rPr>
                        <a:t>side</a:t>
                      </a:r>
                      <a:r>
                        <a:rPr sz="1600" spc="-15" dirty="0">
                          <a:latin typeface="Calibri"/>
                          <a:cs typeface="Calibri"/>
                        </a:rPr>
                        <a:t> </a:t>
                      </a:r>
                      <a:r>
                        <a:rPr sz="1600" dirty="0">
                          <a:latin typeface="Calibri"/>
                          <a:cs typeface="Calibri"/>
                        </a:rPr>
                        <a:t>effect</a:t>
                      </a:r>
                      <a:r>
                        <a:rPr sz="1600" spc="-10" dirty="0">
                          <a:latin typeface="Calibri"/>
                          <a:cs typeface="Calibri"/>
                        </a:rPr>
                        <a:t> </a:t>
                      </a:r>
                      <a:r>
                        <a:rPr sz="1600" spc="-25" dirty="0">
                          <a:latin typeface="Calibri"/>
                          <a:cs typeface="Calibri"/>
                        </a:rPr>
                        <a:t>of</a:t>
                      </a:r>
                      <a:endParaRPr sz="1600" dirty="0">
                        <a:latin typeface="Calibri"/>
                        <a:cs typeface="Calibri"/>
                      </a:endParaRPr>
                    </a:p>
                  </a:txBody>
                  <a:tcPr marL="0" marR="0" marT="33020" marB="0">
                    <a:lnT w="19050">
                      <a:solidFill>
                        <a:srgbClr val="FFFFFF"/>
                      </a:solidFill>
                      <a:prstDash val="solid"/>
                    </a:lnT>
                    <a:solidFill>
                      <a:srgbClr val="E9EBF5"/>
                    </a:solidFill>
                  </a:tcPr>
                </a:tc>
                <a:tc>
                  <a:txBody>
                    <a:bodyPr/>
                    <a:lstStyle/>
                    <a:p>
                      <a:pPr marL="526415">
                        <a:lnSpc>
                          <a:spcPts val="1900"/>
                        </a:lnSpc>
                        <a:spcBef>
                          <a:spcPts val="260"/>
                        </a:spcBef>
                      </a:pPr>
                      <a:r>
                        <a:rPr sz="1600" spc="-20" dirty="0">
                          <a:latin typeface="Calibri"/>
                          <a:cs typeface="Calibri"/>
                        </a:rPr>
                        <a:t>High</a:t>
                      </a:r>
                      <a:endParaRPr sz="1600" dirty="0">
                        <a:latin typeface="Calibri"/>
                        <a:cs typeface="Calibri"/>
                      </a:endParaRPr>
                    </a:p>
                  </a:txBody>
                  <a:tcPr marL="0" marR="0" marT="33020" marB="0">
                    <a:lnT w="19050">
                      <a:solidFill>
                        <a:srgbClr val="FFFFFF"/>
                      </a:solidFill>
                      <a:prstDash val="solid"/>
                    </a:lnT>
                    <a:solidFill>
                      <a:srgbClr val="E9EBF5"/>
                    </a:solidFill>
                  </a:tcPr>
                </a:tc>
                <a:extLst>
                  <a:ext uri="{0D108BD9-81ED-4DB2-BD59-A6C34878D82A}">
                    <a16:rowId xmlns:a16="http://schemas.microsoft.com/office/drawing/2014/main" val="10001"/>
                  </a:ext>
                </a:extLst>
              </a:tr>
              <a:tr h="840105">
                <a:tc>
                  <a:txBody>
                    <a:bodyPr/>
                    <a:lstStyle/>
                    <a:p>
                      <a:pPr marL="87630">
                        <a:lnSpc>
                          <a:spcPts val="1814"/>
                        </a:lnSpc>
                      </a:pPr>
                      <a:r>
                        <a:rPr sz="1600" spc="-10" dirty="0">
                          <a:latin typeface="Calibri"/>
                          <a:cs typeface="Calibri"/>
                        </a:rPr>
                        <a:t>99215</a:t>
                      </a:r>
                      <a:endParaRPr sz="1600" dirty="0">
                        <a:latin typeface="Calibri"/>
                        <a:cs typeface="Calibri"/>
                      </a:endParaRPr>
                    </a:p>
                  </a:txBody>
                  <a:tcPr marL="0" marR="0" marT="0" marB="0">
                    <a:lnB w="19050">
                      <a:solidFill>
                        <a:srgbClr val="FFFFFF"/>
                      </a:solidFill>
                      <a:prstDash val="solid"/>
                    </a:lnB>
                    <a:solidFill>
                      <a:srgbClr val="E9EBF5"/>
                    </a:solidFill>
                  </a:tcPr>
                </a:tc>
                <a:tc>
                  <a:txBody>
                    <a:bodyPr/>
                    <a:lstStyle/>
                    <a:p>
                      <a:pPr marL="1047750">
                        <a:lnSpc>
                          <a:spcPts val="1805"/>
                        </a:lnSpc>
                      </a:pPr>
                      <a:r>
                        <a:rPr sz="1600" spc="-10" dirty="0">
                          <a:latin typeface="Calibri"/>
                          <a:cs typeface="Calibri"/>
                        </a:rPr>
                        <a:t>treatment</a:t>
                      </a:r>
                      <a:endParaRPr sz="1600" dirty="0">
                        <a:latin typeface="Calibri"/>
                        <a:cs typeface="Calibri"/>
                      </a:endParaRPr>
                    </a:p>
                    <a:p>
                      <a:pPr marL="1047750" indent="-286385">
                        <a:lnSpc>
                          <a:spcPts val="1910"/>
                        </a:lnSpc>
                        <a:buFont typeface="Arial"/>
                        <a:buChar char="•"/>
                        <a:tabLst>
                          <a:tab pos="1047750" algn="l"/>
                          <a:tab pos="1048385" algn="l"/>
                        </a:tabLst>
                      </a:pPr>
                      <a:r>
                        <a:rPr sz="1600" dirty="0">
                          <a:latin typeface="Calibri"/>
                          <a:cs typeface="Calibri"/>
                        </a:rPr>
                        <a:t>1</a:t>
                      </a:r>
                      <a:r>
                        <a:rPr sz="1600" spc="-30" dirty="0">
                          <a:latin typeface="Calibri"/>
                          <a:cs typeface="Calibri"/>
                        </a:rPr>
                        <a:t> </a:t>
                      </a:r>
                      <a:r>
                        <a:rPr sz="1600" dirty="0">
                          <a:latin typeface="Calibri"/>
                          <a:cs typeface="Calibri"/>
                        </a:rPr>
                        <a:t>acute</a:t>
                      </a:r>
                      <a:r>
                        <a:rPr sz="1600" spc="-15" dirty="0">
                          <a:latin typeface="Calibri"/>
                          <a:cs typeface="Calibri"/>
                        </a:rPr>
                        <a:t> </a:t>
                      </a:r>
                      <a:r>
                        <a:rPr sz="1600" u="sng" dirty="0">
                          <a:uFill>
                            <a:solidFill>
                              <a:srgbClr val="000000"/>
                            </a:solidFill>
                          </a:uFill>
                          <a:latin typeface="Calibri"/>
                          <a:cs typeface="Calibri"/>
                        </a:rPr>
                        <a:t>or</a:t>
                      </a:r>
                      <a:r>
                        <a:rPr sz="1600" spc="-25" dirty="0">
                          <a:latin typeface="Calibri"/>
                          <a:cs typeface="Calibri"/>
                        </a:rPr>
                        <a:t> </a:t>
                      </a:r>
                      <a:r>
                        <a:rPr sz="1600" dirty="0">
                          <a:latin typeface="Calibri"/>
                          <a:cs typeface="Calibri"/>
                        </a:rPr>
                        <a:t>chronic</a:t>
                      </a:r>
                      <a:r>
                        <a:rPr sz="1600" spc="-15" dirty="0">
                          <a:latin typeface="Calibri"/>
                          <a:cs typeface="Calibri"/>
                        </a:rPr>
                        <a:t> </a:t>
                      </a:r>
                      <a:r>
                        <a:rPr sz="1600" dirty="0">
                          <a:latin typeface="Calibri"/>
                          <a:cs typeface="Calibri"/>
                        </a:rPr>
                        <a:t>illness</a:t>
                      </a:r>
                      <a:r>
                        <a:rPr sz="1600" spc="-15" dirty="0">
                          <a:latin typeface="Calibri"/>
                          <a:cs typeface="Calibri"/>
                        </a:rPr>
                        <a:t> </a:t>
                      </a:r>
                      <a:r>
                        <a:rPr sz="1600" dirty="0">
                          <a:latin typeface="Calibri"/>
                          <a:cs typeface="Calibri"/>
                        </a:rPr>
                        <a:t>or</a:t>
                      </a:r>
                      <a:r>
                        <a:rPr sz="1600" spc="-15" dirty="0">
                          <a:latin typeface="Calibri"/>
                          <a:cs typeface="Calibri"/>
                        </a:rPr>
                        <a:t> </a:t>
                      </a:r>
                      <a:r>
                        <a:rPr sz="1600" dirty="0">
                          <a:latin typeface="Calibri"/>
                          <a:cs typeface="Calibri"/>
                        </a:rPr>
                        <a:t>injury</a:t>
                      </a:r>
                      <a:r>
                        <a:rPr sz="1600" spc="-15" dirty="0">
                          <a:latin typeface="Calibri"/>
                          <a:cs typeface="Calibri"/>
                        </a:rPr>
                        <a:t> </a:t>
                      </a:r>
                      <a:r>
                        <a:rPr sz="1600" dirty="0">
                          <a:latin typeface="Calibri"/>
                          <a:cs typeface="Calibri"/>
                        </a:rPr>
                        <a:t>posing</a:t>
                      </a:r>
                      <a:r>
                        <a:rPr sz="1600" spc="-25" dirty="0">
                          <a:latin typeface="Calibri"/>
                          <a:cs typeface="Calibri"/>
                        </a:rPr>
                        <a:t> </a:t>
                      </a:r>
                      <a:r>
                        <a:rPr sz="1600" dirty="0">
                          <a:latin typeface="Calibri"/>
                          <a:cs typeface="Calibri"/>
                        </a:rPr>
                        <a:t>threat</a:t>
                      </a:r>
                      <a:r>
                        <a:rPr sz="1600" spc="-15" dirty="0">
                          <a:latin typeface="Calibri"/>
                          <a:cs typeface="Calibri"/>
                        </a:rPr>
                        <a:t> </a:t>
                      </a:r>
                      <a:r>
                        <a:rPr sz="1600" dirty="0">
                          <a:latin typeface="Calibri"/>
                          <a:cs typeface="Calibri"/>
                        </a:rPr>
                        <a:t>to</a:t>
                      </a:r>
                      <a:r>
                        <a:rPr sz="1600" spc="-10" dirty="0">
                          <a:latin typeface="Calibri"/>
                          <a:cs typeface="Calibri"/>
                        </a:rPr>
                        <a:t> life/function</a:t>
                      </a:r>
                      <a:endParaRPr sz="1600" dirty="0">
                        <a:latin typeface="Calibri"/>
                        <a:cs typeface="Calibri"/>
                      </a:endParaRPr>
                    </a:p>
                  </a:txBody>
                  <a:tcPr marL="0" marR="0" marT="0" marB="0">
                    <a:lnB w="19050">
                      <a:solidFill>
                        <a:srgbClr val="FFFFFF"/>
                      </a:solidFill>
                      <a:prstDash val="solid"/>
                    </a:lnB>
                    <a:solidFill>
                      <a:srgbClr val="E9EBF5"/>
                    </a:solidFill>
                  </a:tcPr>
                </a:tc>
                <a:tc>
                  <a:txBody>
                    <a:bodyPr/>
                    <a:lstStyle/>
                    <a:p>
                      <a:pPr>
                        <a:lnSpc>
                          <a:spcPct val="100000"/>
                        </a:lnSpc>
                      </a:pPr>
                      <a:endParaRPr sz="1700" dirty="0">
                        <a:latin typeface="Times New Roman"/>
                        <a:cs typeface="Times New Roman"/>
                      </a:endParaRPr>
                    </a:p>
                  </a:txBody>
                  <a:tcPr marL="0" marR="0" marT="0" marB="0">
                    <a:lnB w="19050">
                      <a:solidFill>
                        <a:srgbClr val="FFFFFF"/>
                      </a:solidFill>
                      <a:prstDash val="solid"/>
                    </a:lnB>
                    <a:solidFill>
                      <a:srgbClr val="E9EBF5"/>
                    </a:solidFill>
                  </a:tcPr>
                </a:tc>
                <a:extLst>
                  <a:ext uri="{0D108BD9-81ED-4DB2-BD59-A6C34878D82A}">
                    <a16:rowId xmlns:a16="http://schemas.microsoft.com/office/drawing/2014/main" val="10002"/>
                  </a:ext>
                </a:extLst>
              </a:tr>
            </a:tbl>
          </a:graphicData>
        </a:graphic>
      </p:graphicFrame>
      <p:graphicFrame>
        <p:nvGraphicFramePr>
          <p:cNvPr id="10" name="object 10"/>
          <p:cNvGraphicFramePr>
            <a:graphicFrameLocks noGrp="1"/>
          </p:cNvGraphicFramePr>
          <p:nvPr/>
        </p:nvGraphicFramePr>
        <p:xfrm>
          <a:off x="3175" y="3174"/>
          <a:ext cx="12185649" cy="3006090"/>
        </p:xfrm>
        <a:graphic>
          <a:graphicData uri="http://schemas.openxmlformats.org/drawingml/2006/table">
            <a:tbl>
              <a:tblPr firstRow="1" bandRow="1">
                <a:tableStyleId>{2D5ABB26-0587-4C30-8999-92F81FD0307C}</a:tableStyleId>
              </a:tblPr>
              <a:tblGrid>
                <a:gridCol w="2291080">
                  <a:extLst>
                    <a:ext uri="{9D8B030D-6E8A-4147-A177-3AD203B41FA5}">
                      <a16:colId xmlns:a16="http://schemas.microsoft.com/office/drawing/2014/main" val="20000"/>
                    </a:ext>
                  </a:extLst>
                </a:gridCol>
                <a:gridCol w="7328534">
                  <a:extLst>
                    <a:ext uri="{9D8B030D-6E8A-4147-A177-3AD203B41FA5}">
                      <a16:colId xmlns:a16="http://schemas.microsoft.com/office/drawing/2014/main" val="20001"/>
                    </a:ext>
                  </a:extLst>
                </a:gridCol>
                <a:gridCol w="2566035">
                  <a:extLst>
                    <a:ext uri="{9D8B030D-6E8A-4147-A177-3AD203B41FA5}">
                      <a16:colId xmlns:a16="http://schemas.microsoft.com/office/drawing/2014/main" val="20002"/>
                    </a:ext>
                  </a:extLst>
                </a:gridCol>
              </a:tblGrid>
              <a:tr h="1185545">
                <a:tc>
                  <a:txBody>
                    <a:bodyPr/>
                    <a:lstStyle/>
                    <a:p>
                      <a:pPr marL="342265" marR="337185" indent="-635" algn="ctr">
                        <a:lnSpc>
                          <a:spcPct val="99400"/>
                        </a:lnSpc>
                        <a:spcBef>
                          <a:spcPts val="1675"/>
                        </a:spcBef>
                      </a:pPr>
                      <a:r>
                        <a:rPr sz="1600" b="1" spc="-10" dirty="0">
                          <a:solidFill>
                            <a:srgbClr val="FFFFFF"/>
                          </a:solidFill>
                          <a:latin typeface="Calibri"/>
                          <a:cs typeface="Calibri"/>
                        </a:rPr>
                        <a:t>Evaluation</a:t>
                      </a:r>
                      <a:r>
                        <a:rPr sz="1600" b="1" spc="-20" dirty="0">
                          <a:solidFill>
                            <a:srgbClr val="FFFFFF"/>
                          </a:solidFill>
                          <a:latin typeface="Calibri"/>
                          <a:cs typeface="Calibri"/>
                        </a:rPr>
                        <a:t> </a:t>
                      </a:r>
                      <a:r>
                        <a:rPr sz="1600" b="1" spc="-25" dirty="0">
                          <a:solidFill>
                            <a:srgbClr val="FFFFFF"/>
                          </a:solidFill>
                          <a:latin typeface="Calibri"/>
                          <a:cs typeface="Calibri"/>
                        </a:rPr>
                        <a:t>and </a:t>
                      </a:r>
                      <a:r>
                        <a:rPr sz="1600" b="1" dirty="0">
                          <a:solidFill>
                            <a:srgbClr val="FFFFFF"/>
                          </a:solidFill>
                          <a:latin typeface="Calibri"/>
                          <a:cs typeface="Calibri"/>
                        </a:rPr>
                        <a:t>Management</a:t>
                      </a:r>
                      <a:r>
                        <a:rPr sz="1600" b="1" spc="-70" dirty="0">
                          <a:solidFill>
                            <a:srgbClr val="FFFFFF"/>
                          </a:solidFill>
                          <a:latin typeface="Calibri"/>
                          <a:cs typeface="Calibri"/>
                        </a:rPr>
                        <a:t> </a:t>
                      </a:r>
                      <a:r>
                        <a:rPr sz="1600" b="1" spc="-20" dirty="0">
                          <a:solidFill>
                            <a:srgbClr val="FFFFFF"/>
                          </a:solidFill>
                          <a:latin typeface="Calibri"/>
                          <a:cs typeface="Calibri"/>
                        </a:rPr>
                        <a:t>Code </a:t>
                      </a:r>
                      <a:r>
                        <a:rPr sz="1600" b="1" dirty="0">
                          <a:solidFill>
                            <a:srgbClr val="FFFFFF"/>
                          </a:solidFill>
                          <a:latin typeface="Calibri"/>
                          <a:cs typeface="Calibri"/>
                        </a:rPr>
                        <a:t>(E&amp;M</a:t>
                      </a:r>
                      <a:r>
                        <a:rPr sz="1600" b="1" spc="-10" dirty="0">
                          <a:solidFill>
                            <a:srgbClr val="FFFFFF"/>
                          </a:solidFill>
                          <a:latin typeface="Calibri"/>
                          <a:cs typeface="Calibri"/>
                        </a:rPr>
                        <a:t> Level)</a:t>
                      </a:r>
                      <a:endParaRPr sz="1600" dirty="0">
                        <a:latin typeface="Calibri"/>
                        <a:cs typeface="Calibri"/>
                      </a:endParaRPr>
                    </a:p>
                  </a:txBody>
                  <a:tcPr marL="0" marR="0" marT="212725" marB="0">
                    <a:lnT w="9525">
                      <a:solidFill>
                        <a:srgbClr val="FFFFFF"/>
                      </a:solidFill>
                      <a:prstDash val="solid"/>
                    </a:lnT>
                    <a:lnB w="57150">
                      <a:solidFill>
                        <a:srgbClr val="FFFFFF"/>
                      </a:solidFill>
                      <a:prstDash val="solid"/>
                    </a:lnB>
                    <a:solidFill>
                      <a:srgbClr val="4472C4"/>
                    </a:solidFill>
                  </a:tcPr>
                </a:tc>
                <a:tc>
                  <a:txBody>
                    <a:bodyPr/>
                    <a:lstStyle/>
                    <a:p>
                      <a:pPr marL="1718945" marR="1099820" indent="-611505">
                        <a:lnSpc>
                          <a:spcPts val="4300"/>
                        </a:lnSpc>
                        <a:spcBef>
                          <a:spcPts val="300"/>
                        </a:spcBef>
                      </a:pPr>
                      <a:r>
                        <a:rPr sz="3600" b="1" u="heavy" dirty="0">
                          <a:solidFill>
                            <a:srgbClr val="FFFFFF"/>
                          </a:solidFill>
                          <a:uFill>
                            <a:solidFill>
                              <a:srgbClr val="FFFFFF"/>
                            </a:solidFill>
                          </a:uFill>
                          <a:latin typeface="Calibri"/>
                          <a:cs typeface="Calibri"/>
                        </a:rPr>
                        <a:t>Number</a:t>
                      </a:r>
                      <a:r>
                        <a:rPr sz="3600" b="1" u="heavy" spc="-35" dirty="0">
                          <a:solidFill>
                            <a:srgbClr val="FFFFFF"/>
                          </a:solidFill>
                          <a:uFill>
                            <a:solidFill>
                              <a:srgbClr val="FFFFFF"/>
                            </a:solidFill>
                          </a:uFill>
                          <a:latin typeface="Calibri"/>
                          <a:cs typeface="Calibri"/>
                        </a:rPr>
                        <a:t> </a:t>
                      </a:r>
                      <a:r>
                        <a:rPr sz="3600" b="1" u="heavy" dirty="0">
                          <a:solidFill>
                            <a:srgbClr val="FFFFFF"/>
                          </a:solidFill>
                          <a:uFill>
                            <a:solidFill>
                              <a:srgbClr val="FFFFFF"/>
                            </a:solidFill>
                          </a:uFill>
                          <a:latin typeface="Calibri"/>
                          <a:cs typeface="Calibri"/>
                        </a:rPr>
                        <a:t>and</a:t>
                      </a:r>
                      <a:r>
                        <a:rPr sz="3600" b="1" u="heavy" spc="-25" dirty="0">
                          <a:solidFill>
                            <a:srgbClr val="FFFFFF"/>
                          </a:solidFill>
                          <a:uFill>
                            <a:solidFill>
                              <a:srgbClr val="FFFFFF"/>
                            </a:solidFill>
                          </a:uFill>
                          <a:latin typeface="Calibri"/>
                          <a:cs typeface="Calibri"/>
                        </a:rPr>
                        <a:t> </a:t>
                      </a:r>
                      <a:r>
                        <a:rPr sz="3600" b="1" u="heavy" dirty="0">
                          <a:solidFill>
                            <a:srgbClr val="FFFFFF"/>
                          </a:solidFill>
                          <a:uFill>
                            <a:solidFill>
                              <a:srgbClr val="FFFFFF"/>
                            </a:solidFill>
                          </a:uFill>
                          <a:latin typeface="Calibri"/>
                          <a:cs typeface="Calibri"/>
                        </a:rPr>
                        <a:t>Complexity</a:t>
                      </a:r>
                      <a:r>
                        <a:rPr sz="3600" b="1" u="heavy" spc="-30" dirty="0">
                          <a:solidFill>
                            <a:srgbClr val="FFFFFF"/>
                          </a:solidFill>
                          <a:uFill>
                            <a:solidFill>
                              <a:srgbClr val="FFFFFF"/>
                            </a:solidFill>
                          </a:uFill>
                          <a:latin typeface="Calibri"/>
                          <a:cs typeface="Calibri"/>
                        </a:rPr>
                        <a:t> </a:t>
                      </a:r>
                      <a:r>
                        <a:rPr sz="3600" b="1" u="heavy" spc="-25" dirty="0">
                          <a:solidFill>
                            <a:srgbClr val="FFFFFF"/>
                          </a:solidFill>
                          <a:uFill>
                            <a:solidFill>
                              <a:srgbClr val="FFFFFF"/>
                            </a:solidFill>
                          </a:uFill>
                          <a:latin typeface="Calibri"/>
                          <a:cs typeface="Calibri"/>
                        </a:rPr>
                        <a:t>of</a:t>
                      </a:r>
                      <a:r>
                        <a:rPr sz="3600" b="1" spc="-25" dirty="0">
                          <a:solidFill>
                            <a:srgbClr val="FFFFFF"/>
                          </a:solidFill>
                          <a:latin typeface="Calibri"/>
                          <a:cs typeface="Calibri"/>
                        </a:rPr>
                        <a:t> </a:t>
                      </a:r>
                      <a:r>
                        <a:rPr sz="3600" b="1" u="heavy" dirty="0">
                          <a:solidFill>
                            <a:srgbClr val="FFFFFF"/>
                          </a:solidFill>
                          <a:uFill>
                            <a:solidFill>
                              <a:srgbClr val="FFFFFF"/>
                            </a:solidFill>
                          </a:uFill>
                          <a:latin typeface="Calibri"/>
                          <a:cs typeface="Calibri"/>
                        </a:rPr>
                        <a:t>Problems</a:t>
                      </a:r>
                      <a:r>
                        <a:rPr sz="3600" b="1" u="heavy" spc="-75" dirty="0">
                          <a:solidFill>
                            <a:srgbClr val="FFFFFF"/>
                          </a:solidFill>
                          <a:uFill>
                            <a:solidFill>
                              <a:srgbClr val="FFFFFF"/>
                            </a:solidFill>
                          </a:uFill>
                          <a:latin typeface="Calibri"/>
                          <a:cs typeface="Calibri"/>
                        </a:rPr>
                        <a:t> </a:t>
                      </a:r>
                      <a:r>
                        <a:rPr sz="3600" b="1" u="heavy" spc="-10" dirty="0">
                          <a:solidFill>
                            <a:srgbClr val="FFFFFF"/>
                          </a:solidFill>
                          <a:uFill>
                            <a:solidFill>
                              <a:srgbClr val="FFFFFF"/>
                            </a:solidFill>
                          </a:uFill>
                          <a:latin typeface="Calibri"/>
                          <a:cs typeface="Calibri"/>
                        </a:rPr>
                        <a:t>Addressed</a:t>
                      </a:r>
                      <a:endParaRPr sz="3600" dirty="0">
                        <a:latin typeface="Calibri"/>
                        <a:cs typeface="Calibri"/>
                      </a:endParaRPr>
                    </a:p>
                  </a:txBody>
                  <a:tcPr marL="0" marR="0" marT="38100" marB="0">
                    <a:lnT w="9525">
                      <a:solidFill>
                        <a:srgbClr val="FFFFFF"/>
                      </a:solidFill>
                      <a:prstDash val="solid"/>
                    </a:lnT>
                    <a:lnB w="57150">
                      <a:solidFill>
                        <a:srgbClr val="FFFFFF"/>
                      </a:solidFill>
                      <a:prstDash val="solid"/>
                    </a:lnB>
                    <a:solidFill>
                      <a:srgbClr val="4472C4"/>
                    </a:solidFill>
                  </a:tcPr>
                </a:tc>
                <a:tc>
                  <a:txBody>
                    <a:bodyPr/>
                    <a:lstStyle/>
                    <a:p>
                      <a:pPr marR="165100" algn="r">
                        <a:lnSpc>
                          <a:spcPts val="1180"/>
                        </a:lnSpc>
                        <a:spcBef>
                          <a:spcPts val="740"/>
                        </a:spcBef>
                      </a:pPr>
                      <a:endParaRPr sz="1200" dirty="0">
                        <a:latin typeface="Calibri"/>
                        <a:cs typeface="Calibri"/>
                      </a:endParaRPr>
                    </a:p>
                    <a:p>
                      <a:pPr marL="1270" algn="ctr">
                        <a:lnSpc>
                          <a:spcPts val="1660"/>
                        </a:lnSpc>
                      </a:pPr>
                      <a:r>
                        <a:rPr sz="1600" b="1" spc="-10" dirty="0">
                          <a:solidFill>
                            <a:srgbClr val="FFFFFF"/>
                          </a:solidFill>
                          <a:latin typeface="Calibri"/>
                          <a:cs typeface="Calibri"/>
                        </a:rPr>
                        <a:t>Complexity/Level</a:t>
                      </a:r>
                      <a:r>
                        <a:rPr sz="1600" b="1" spc="35" dirty="0">
                          <a:solidFill>
                            <a:srgbClr val="FFFFFF"/>
                          </a:solidFill>
                          <a:latin typeface="Calibri"/>
                          <a:cs typeface="Calibri"/>
                        </a:rPr>
                        <a:t> </a:t>
                      </a:r>
                      <a:r>
                        <a:rPr sz="1600" b="1" spc="-25" dirty="0">
                          <a:solidFill>
                            <a:srgbClr val="FFFFFF"/>
                          </a:solidFill>
                          <a:latin typeface="Calibri"/>
                          <a:cs typeface="Calibri"/>
                        </a:rPr>
                        <a:t>of</a:t>
                      </a:r>
                      <a:endParaRPr sz="1600" dirty="0">
                        <a:latin typeface="Calibri"/>
                        <a:cs typeface="Calibri"/>
                      </a:endParaRPr>
                    </a:p>
                    <a:p>
                      <a:pPr marL="229870" marR="219710" algn="ctr">
                        <a:lnSpc>
                          <a:spcPts val="1900"/>
                        </a:lnSpc>
                        <a:spcBef>
                          <a:spcPts val="80"/>
                        </a:spcBef>
                      </a:pPr>
                      <a:r>
                        <a:rPr sz="1600" b="1" dirty="0">
                          <a:solidFill>
                            <a:srgbClr val="FFFFFF"/>
                          </a:solidFill>
                          <a:latin typeface="Calibri"/>
                          <a:cs typeface="Calibri"/>
                        </a:rPr>
                        <a:t>Medical</a:t>
                      </a:r>
                      <a:r>
                        <a:rPr sz="1600" b="1" spc="-35" dirty="0">
                          <a:solidFill>
                            <a:srgbClr val="FFFFFF"/>
                          </a:solidFill>
                          <a:latin typeface="Calibri"/>
                          <a:cs typeface="Calibri"/>
                        </a:rPr>
                        <a:t> </a:t>
                      </a:r>
                      <a:r>
                        <a:rPr sz="1600" b="1" dirty="0">
                          <a:solidFill>
                            <a:srgbClr val="FFFFFF"/>
                          </a:solidFill>
                          <a:latin typeface="Calibri"/>
                          <a:cs typeface="Calibri"/>
                        </a:rPr>
                        <a:t>Decision</a:t>
                      </a:r>
                      <a:r>
                        <a:rPr sz="1600" b="1" spc="-20" dirty="0">
                          <a:solidFill>
                            <a:srgbClr val="FFFFFF"/>
                          </a:solidFill>
                          <a:latin typeface="Calibri"/>
                          <a:cs typeface="Calibri"/>
                        </a:rPr>
                        <a:t> </a:t>
                      </a:r>
                      <a:r>
                        <a:rPr sz="1600" b="1" spc="-10" dirty="0">
                          <a:solidFill>
                            <a:srgbClr val="FFFFFF"/>
                          </a:solidFill>
                          <a:latin typeface="Calibri"/>
                          <a:cs typeface="Calibri"/>
                        </a:rPr>
                        <a:t>Making (MDM)</a:t>
                      </a:r>
                      <a:endParaRPr sz="1600" dirty="0">
                        <a:latin typeface="Calibri"/>
                        <a:cs typeface="Calibri"/>
                      </a:endParaRPr>
                    </a:p>
                  </a:txBody>
                  <a:tcPr marL="0" marR="0" marT="93980" marB="0">
                    <a:lnT w="9525">
                      <a:solidFill>
                        <a:srgbClr val="FFFFFF"/>
                      </a:solidFill>
                      <a:prstDash val="solid"/>
                    </a:lnT>
                    <a:lnB w="57150">
                      <a:solidFill>
                        <a:srgbClr val="FFFFFF"/>
                      </a:solidFill>
                      <a:prstDash val="solid"/>
                    </a:lnB>
                    <a:solidFill>
                      <a:srgbClr val="4472C4"/>
                    </a:solidFill>
                  </a:tcPr>
                </a:tc>
                <a:extLst>
                  <a:ext uri="{0D108BD9-81ED-4DB2-BD59-A6C34878D82A}">
                    <a16:rowId xmlns:a16="http://schemas.microsoft.com/office/drawing/2014/main" val="10000"/>
                  </a:ext>
                </a:extLst>
              </a:tr>
              <a:tr h="287020">
                <a:tc>
                  <a:txBody>
                    <a:bodyPr/>
                    <a:lstStyle/>
                    <a:p>
                      <a:pPr marL="87630">
                        <a:lnSpc>
                          <a:spcPts val="1914"/>
                        </a:lnSpc>
                        <a:spcBef>
                          <a:spcPts val="245"/>
                        </a:spcBef>
                      </a:pPr>
                      <a:r>
                        <a:rPr sz="1600" spc="-10" dirty="0">
                          <a:latin typeface="Calibri"/>
                          <a:cs typeface="Calibri"/>
                        </a:rPr>
                        <a:t>99202</a:t>
                      </a:r>
                      <a:endParaRPr sz="1600" dirty="0">
                        <a:latin typeface="Calibri"/>
                        <a:cs typeface="Calibri"/>
                      </a:endParaRPr>
                    </a:p>
                  </a:txBody>
                  <a:tcPr marL="0" marR="0" marT="31115" marB="0">
                    <a:lnT w="57150">
                      <a:solidFill>
                        <a:srgbClr val="FFFFFF"/>
                      </a:solidFill>
                      <a:prstDash val="solid"/>
                    </a:lnT>
                    <a:solidFill>
                      <a:srgbClr val="CFD5EA"/>
                    </a:solidFill>
                  </a:tcPr>
                </a:tc>
                <a:tc>
                  <a:txBody>
                    <a:bodyPr/>
                    <a:lstStyle/>
                    <a:p>
                      <a:pPr marL="377190" indent="-285750">
                        <a:lnSpc>
                          <a:spcPts val="1914"/>
                        </a:lnSpc>
                        <a:spcBef>
                          <a:spcPts val="245"/>
                        </a:spcBef>
                        <a:buFont typeface="Arial"/>
                        <a:buChar char="•"/>
                        <a:tabLst>
                          <a:tab pos="376555" algn="l"/>
                          <a:tab pos="377190" algn="l"/>
                        </a:tabLst>
                      </a:pPr>
                      <a:r>
                        <a:rPr sz="1600" dirty="0">
                          <a:latin typeface="Calibri"/>
                          <a:cs typeface="Calibri"/>
                        </a:rPr>
                        <a:t>1</a:t>
                      </a:r>
                      <a:r>
                        <a:rPr sz="1600" spc="-10" dirty="0">
                          <a:latin typeface="Calibri"/>
                          <a:cs typeface="Calibri"/>
                        </a:rPr>
                        <a:t> </a:t>
                      </a:r>
                      <a:r>
                        <a:rPr sz="1600" spc="-20" dirty="0">
                          <a:latin typeface="Calibri"/>
                          <a:cs typeface="Calibri"/>
                        </a:rPr>
                        <a:t>self-</a:t>
                      </a:r>
                      <a:r>
                        <a:rPr sz="1600" dirty="0">
                          <a:latin typeface="Calibri"/>
                          <a:cs typeface="Calibri"/>
                        </a:rPr>
                        <a:t>limited</a:t>
                      </a:r>
                      <a:r>
                        <a:rPr sz="1600" spc="-5" dirty="0">
                          <a:latin typeface="Calibri"/>
                          <a:cs typeface="Calibri"/>
                        </a:rPr>
                        <a:t> </a:t>
                      </a:r>
                      <a:r>
                        <a:rPr sz="1600" spc="-20" dirty="0">
                          <a:latin typeface="Calibri"/>
                          <a:cs typeface="Calibri"/>
                        </a:rPr>
                        <a:t>issue</a:t>
                      </a:r>
                      <a:endParaRPr sz="1600" dirty="0">
                        <a:latin typeface="Calibri"/>
                        <a:cs typeface="Calibri"/>
                      </a:endParaRPr>
                    </a:p>
                  </a:txBody>
                  <a:tcPr marL="0" marR="0" marT="31115" marB="0">
                    <a:lnT w="57150">
                      <a:solidFill>
                        <a:srgbClr val="FFFFFF"/>
                      </a:solidFill>
                      <a:prstDash val="solid"/>
                    </a:lnT>
                    <a:solidFill>
                      <a:srgbClr val="CFD5EA"/>
                    </a:solidFill>
                  </a:tcPr>
                </a:tc>
                <a:tc>
                  <a:txBody>
                    <a:bodyPr/>
                    <a:lstStyle/>
                    <a:p>
                      <a:pPr marL="91440">
                        <a:lnSpc>
                          <a:spcPts val="1914"/>
                        </a:lnSpc>
                        <a:spcBef>
                          <a:spcPts val="245"/>
                        </a:spcBef>
                      </a:pPr>
                      <a:r>
                        <a:rPr sz="1600" spc="-10" dirty="0">
                          <a:latin typeface="Calibri"/>
                          <a:cs typeface="Calibri"/>
                        </a:rPr>
                        <a:t>Straightforward</a:t>
                      </a:r>
                      <a:endParaRPr sz="1600" dirty="0">
                        <a:latin typeface="Calibri"/>
                        <a:cs typeface="Calibri"/>
                      </a:endParaRPr>
                    </a:p>
                  </a:txBody>
                  <a:tcPr marL="0" marR="0" marT="31115" marB="0">
                    <a:lnT w="57150">
                      <a:solidFill>
                        <a:srgbClr val="FFFFFF"/>
                      </a:solidFill>
                      <a:prstDash val="solid"/>
                    </a:lnT>
                    <a:solidFill>
                      <a:srgbClr val="CFD5EA"/>
                    </a:solidFill>
                  </a:tcPr>
                </a:tc>
                <a:extLst>
                  <a:ext uri="{0D108BD9-81ED-4DB2-BD59-A6C34878D82A}">
                    <a16:rowId xmlns:a16="http://schemas.microsoft.com/office/drawing/2014/main" val="10001"/>
                  </a:ext>
                </a:extLst>
              </a:tr>
              <a:tr h="506095">
                <a:tc>
                  <a:txBody>
                    <a:bodyPr/>
                    <a:lstStyle/>
                    <a:p>
                      <a:pPr marL="87630">
                        <a:lnSpc>
                          <a:spcPts val="1825"/>
                        </a:lnSpc>
                      </a:pPr>
                      <a:r>
                        <a:rPr sz="1600" spc="-10" dirty="0">
                          <a:latin typeface="Calibri"/>
                          <a:cs typeface="Calibri"/>
                        </a:rPr>
                        <a:t>99212</a:t>
                      </a:r>
                      <a:endParaRPr sz="1600" dirty="0">
                        <a:latin typeface="Calibri"/>
                        <a:cs typeface="Calibri"/>
                      </a:endParaRPr>
                    </a:p>
                  </a:txBody>
                  <a:tcPr marL="0" marR="0" marT="0" marB="0">
                    <a:lnB w="19050">
                      <a:solidFill>
                        <a:srgbClr val="FFFFFF"/>
                      </a:solidFill>
                      <a:prstDash val="solid"/>
                    </a:lnB>
                    <a:solidFill>
                      <a:srgbClr val="CFD5EA"/>
                    </a:solidFill>
                  </a:tcPr>
                </a:tc>
                <a:tc>
                  <a:txBody>
                    <a:bodyPr/>
                    <a:lstStyle/>
                    <a:p>
                      <a:pPr marL="377190" indent="-285750">
                        <a:lnSpc>
                          <a:spcPts val="1825"/>
                        </a:lnSpc>
                        <a:buFont typeface="Arial"/>
                        <a:buChar char="•"/>
                        <a:tabLst>
                          <a:tab pos="376555" algn="l"/>
                          <a:tab pos="377190" algn="l"/>
                        </a:tabLst>
                      </a:pPr>
                      <a:r>
                        <a:rPr sz="1600" dirty="0">
                          <a:latin typeface="Calibri"/>
                          <a:cs typeface="Calibri"/>
                        </a:rPr>
                        <a:t>1</a:t>
                      </a:r>
                      <a:r>
                        <a:rPr sz="1600" spc="-5" dirty="0">
                          <a:latin typeface="Calibri"/>
                          <a:cs typeface="Calibri"/>
                        </a:rPr>
                        <a:t> </a:t>
                      </a:r>
                      <a:r>
                        <a:rPr sz="1600" dirty="0">
                          <a:latin typeface="Calibri"/>
                          <a:cs typeface="Calibri"/>
                        </a:rPr>
                        <a:t>minor </a:t>
                      </a:r>
                      <a:r>
                        <a:rPr sz="1600" spc="-10" dirty="0">
                          <a:latin typeface="Calibri"/>
                          <a:cs typeface="Calibri"/>
                        </a:rPr>
                        <a:t>problem</a:t>
                      </a:r>
                      <a:endParaRPr sz="1600" dirty="0">
                        <a:latin typeface="Calibri"/>
                        <a:cs typeface="Calibri"/>
                      </a:endParaRPr>
                    </a:p>
                  </a:txBody>
                  <a:tcPr marL="0" marR="0" marT="0" marB="0">
                    <a:lnB w="19050">
                      <a:solidFill>
                        <a:srgbClr val="FFFFFF"/>
                      </a:solidFill>
                      <a:prstDash val="solid"/>
                    </a:lnB>
                    <a:solidFill>
                      <a:srgbClr val="CFD5EA"/>
                    </a:solidFill>
                  </a:tcPr>
                </a:tc>
                <a:tc>
                  <a:txBody>
                    <a:bodyPr/>
                    <a:lstStyle/>
                    <a:p>
                      <a:pPr>
                        <a:lnSpc>
                          <a:spcPct val="100000"/>
                        </a:lnSpc>
                      </a:pPr>
                      <a:endParaRPr sz="1700" dirty="0">
                        <a:latin typeface="Times New Roman"/>
                        <a:cs typeface="Times New Roman"/>
                      </a:endParaRPr>
                    </a:p>
                  </a:txBody>
                  <a:tcPr marL="0" marR="0" marT="0" marB="0">
                    <a:lnB w="19050">
                      <a:solidFill>
                        <a:srgbClr val="FFFFFF"/>
                      </a:solidFill>
                      <a:prstDash val="solid"/>
                    </a:lnB>
                    <a:solidFill>
                      <a:srgbClr val="CFD5EA"/>
                    </a:solidFill>
                  </a:tcPr>
                </a:tc>
                <a:extLst>
                  <a:ext uri="{0D108BD9-81ED-4DB2-BD59-A6C34878D82A}">
                    <a16:rowId xmlns:a16="http://schemas.microsoft.com/office/drawing/2014/main" val="10002"/>
                  </a:ext>
                </a:extLst>
              </a:tr>
              <a:tr h="287020">
                <a:tc>
                  <a:txBody>
                    <a:bodyPr/>
                    <a:lstStyle/>
                    <a:p>
                      <a:pPr marL="87630">
                        <a:lnSpc>
                          <a:spcPts val="1900"/>
                        </a:lnSpc>
                        <a:spcBef>
                          <a:spcPts val="260"/>
                        </a:spcBef>
                      </a:pPr>
                      <a:r>
                        <a:rPr sz="1600" spc="-10" dirty="0">
                          <a:latin typeface="Calibri"/>
                          <a:cs typeface="Calibri"/>
                        </a:rPr>
                        <a:t>99203</a:t>
                      </a:r>
                      <a:endParaRPr sz="1600" dirty="0">
                        <a:latin typeface="Calibri"/>
                        <a:cs typeface="Calibri"/>
                      </a:endParaRPr>
                    </a:p>
                  </a:txBody>
                  <a:tcPr marL="0" marR="0" marT="33020" marB="0">
                    <a:lnT w="19050">
                      <a:solidFill>
                        <a:srgbClr val="FFFFFF"/>
                      </a:solidFill>
                      <a:prstDash val="solid"/>
                    </a:lnT>
                    <a:solidFill>
                      <a:srgbClr val="E9EBF5"/>
                    </a:solidFill>
                  </a:tcPr>
                </a:tc>
                <a:tc>
                  <a:txBody>
                    <a:bodyPr/>
                    <a:lstStyle/>
                    <a:p>
                      <a:pPr marL="377190" indent="-285750">
                        <a:lnSpc>
                          <a:spcPts val="1900"/>
                        </a:lnSpc>
                        <a:spcBef>
                          <a:spcPts val="260"/>
                        </a:spcBef>
                        <a:buFont typeface="Arial"/>
                        <a:buChar char="•"/>
                        <a:tabLst>
                          <a:tab pos="376555" algn="l"/>
                          <a:tab pos="377190" algn="l"/>
                        </a:tabLst>
                      </a:pPr>
                      <a:r>
                        <a:rPr sz="1600" dirty="0">
                          <a:latin typeface="Calibri"/>
                          <a:cs typeface="Calibri"/>
                        </a:rPr>
                        <a:t>2+ </a:t>
                      </a:r>
                      <a:r>
                        <a:rPr sz="1600" spc="-20" dirty="0">
                          <a:latin typeface="Calibri"/>
                          <a:cs typeface="Calibri"/>
                        </a:rPr>
                        <a:t>self-</a:t>
                      </a:r>
                      <a:r>
                        <a:rPr sz="1600" dirty="0">
                          <a:latin typeface="Calibri"/>
                          <a:cs typeface="Calibri"/>
                        </a:rPr>
                        <a:t>limited</a:t>
                      </a:r>
                      <a:r>
                        <a:rPr sz="1600" spc="-5" dirty="0">
                          <a:latin typeface="Calibri"/>
                          <a:cs typeface="Calibri"/>
                        </a:rPr>
                        <a:t> </a:t>
                      </a:r>
                      <a:r>
                        <a:rPr sz="1600" spc="-10" dirty="0">
                          <a:latin typeface="Calibri"/>
                          <a:cs typeface="Calibri"/>
                        </a:rPr>
                        <a:t>problems</a:t>
                      </a:r>
                      <a:endParaRPr sz="1600" dirty="0">
                        <a:latin typeface="Calibri"/>
                        <a:cs typeface="Calibri"/>
                      </a:endParaRPr>
                    </a:p>
                  </a:txBody>
                  <a:tcPr marL="0" marR="0" marT="33020" marB="0">
                    <a:lnT w="19050">
                      <a:solidFill>
                        <a:srgbClr val="FFFFFF"/>
                      </a:solidFill>
                      <a:prstDash val="solid"/>
                    </a:lnT>
                    <a:solidFill>
                      <a:srgbClr val="E9EBF5"/>
                    </a:solidFill>
                  </a:tcPr>
                </a:tc>
                <a:tc>
                  <a:txBody>
                    <a:bodyPr/>
                    <a:lstStyle/>
                    <a:p>
                      <a:pPr marL="91440">
                        <a:lnSpc>
                          <a:spcPts val="1900"/>
                        </a:lnSpc>
                        <a:spcBef>
                          <a:spcPts val="260"/>
                        </a:spcBef>
                      </a:pPr>
                      <a:r>
                        <a:rPr sz="1600" spc="-25" dirty="0">
                          <a:latin typeface="Calibri"/>
                          <a:cs typeface="Calibri"/>
                        </a:rPr>
                        <a:t>Low</a:t>
                      </a:r>
                      <a:endParaRPr sz="1600" dirty="0">
                        <a:latin typeface="Calibri"/>
                        <a:cs typeface="Calibri"/>
                      </a:endParaRPr>
                    </a:p>
                  </a:txBody>
                  <a:tcPr marL="0" marR="0" marT="33020" marB="0">
                    <a:lnT w="19050">
                      <a:solidFill>
                        <a:srgbClr val="FFFFFF"/>
                      </a:solidFill>
                      <a:prstDash val="solid"/>
                    </a:lnT>
                    <a:solidFill>
                      <a:srgbClr val="E9EBF5"/>
                    </a:solidFill>
                  </a:tcPr>
                </a:tc>
                <a:extLst>
                  <a:ext uri="{0D108BD9-81ED-4DB2-BD59-A6C34878D82A}">
                    <a16:rowId xmlns:a16="http://schemas.microsoft.com/office/drawing/2014/main" val="10003"/>
                  </a:ext>
                </a:extLst>
              </a:tr>
              <a:tr h="488950">
                <a:tc>
                  <a:txBody>
                    <a:bodyPr/>
                    <a:lstStyle/>
                    <a:p>
                      <a:pPr marL="87630">
                        <a:lnSpc>
                          <a:spcPts val="1814"/>
                        </a:lnSpc>
                      </a:pPr>
                      <a:r>
                        <a:rPr sz="1600" spc="-10" dirty="0">
                          <a:latin typeface="Calibri"/>
                          <a:cs typeface="Calibri"/>
                        </a:rPr>
                        <a:t>99213</a:t>
                      </a:r>
                      <a:endParaRPr sz="1600" dirty="0">
                        <a:latin typeface="Calibri"/>
                        <a:cs typeface="Calibri"/>
                      </a:endParaRPr>
                    </a:p>
                  </a:txBody>
                  <a:tcPr marL="0" marR="0" marT="0" marB="0">
                    <a:solidFill>
                      <a:srgbClr val="E9EBF5"/>
                    </a:solidFill>
                  </a:tcPr>
                </a:tc>
                <a:tc>
                  <a:txBody>
                    <a:bodyPr/>
                    <a:lstStyle/>
                    <a:p>
                      <a:pPr marL="377190" indent="-285750">
                        <a:lnSpc>
                          <a:spcPts val="1805"/>
                        </a:lnSpc>
                        <a:buFont typeface="Arial"/>
                        <a:buChar char="•"/>
                        <a:tabLst>
                          <a:tab pos="376555" algn="l"/>
                          <a:tab pos="377190" algn="l"/>
                        </a:tabLst>
                      </a:pPr>
                      <a:r>
                        <a:rPr sz="1600" dirty="0">
                          <a:latin typeface="Calibri"/>
                          <a:cs typeface="Calibri"/>
                        </a:rPr>
                        <a:t>2+</a:t>
                      </a:r>
                      <a:r>
                        <a:rPr sz="1600" spc="-5" dirty="0">
                          <a:latin typeface="Calibri"/>
                          <a:cs typeface="Calibri"/>
                        </a:rPr>
                        <a:t> </a:t>
                      </a:r>
                      <a:r>
                        <a:rPr sz="1600" dirty="0">
                          <a:latin typeface="Calibri"/>
                          <a:cs typeface="Calibri"/>
                        </a:rPr>
                        <a:t>minor </a:t>
                      </a:r>
                      <a:r>
                        <a:rPr sz="1600" spc="-10" dirty="0">
                          <a:latin typeface="Calibri"/>
                          <a:cs typeface="Calibri"/>
                        </a:rPr>
                        <a:t>problems</a:t>
                      </a:r>
                      <a:endParaRPr sz="1600" dirty="0">
                        <a:latin typeface="Calibri"/>
                        <a:cs typeface="Calibri"/>
                      </a:endParaRPr>
                    </a:p>
                    <a:p>
                      <a:pPr marL="377190" indent="-285750">
                        <a:lnSpc>
                          <a:spcPts val="1910"/>
                        </a:lnSpc>
                        <a:buFont typeface="Arial"/>
                        <a:buChar char="•"/>
                        <a:tabLst>
                          <a:tab pos="376555" algn="l"/>
                          <a:tab pos="377190" algn="l"/>
                        </a:tabLst>
                      </a:pPr>
                      <a:r>
                        <a:rPr sz="1600" dirty="0">
                          <a:latin typeface="Calibri"/>
                          <a:cs typeface="Calibri"/>
                        </a:rPr>
                        <a:t>1</a:t>
                      </a:r>
                      <a:r>
                        <a:rPr sz="1600" spc="-35" dirty="0">
                          <a:latin typeface="Calibri"/>
                          <a:cs typeface="Calibri"/>
                        </a:rPr>
                        <a:t> </a:t>
                      </a:r>
                      <a:r>
                        <a:rPr sz="1600" dirty="0">
                          <a:latin typeface="Calibri"/>
                          <a:cs typeface="Calibri"/>
                        </a:rPr>
                        <a:t>stable</a:t>
                      </a:r>
                      <a:r>
                        <a:rPr sz="1600" spc="-30" dirty="0">
                          <a:latin typeface="Calibri"/>
                          <a:cs typeface="Calibri"/>
                        </a:rPr>
                        <a:t> </a:t>
                      </a:r>
                      <a:r>
                        <a:rPr sz="1600" dirty="0">
                          <a:latin typeface="Calibri"/>
                          <a:cs typeface="Calibri"/>
                        </a:rPr>
                        <a:t>chronic</a:t>
                      </a:r>
                      <a:r>
                        <a:rPr sz="1600" spc="-35" dirty="0">
                          <a:latin typeface="Calibri"/>
                          <a:cs typeface="Calibri"/>
                        </a:rPr>
                        <a:t> </a:t>
                      </a:r>
                      <a:r>
                        <a:rPr sz="1600" spc="-10" dirty="0">
                          <a:latin typeface="Calibri"/>
                          <a:cs typeface="Calibri"/>
                        </a:rPr>
                        <a:t>illness</a:t>
                      </a:r>
                      <a:endParaRPr sz="1600" dirty="0">
                        <a:latin typeface="Calibri"/>
                        <a:cs typeface="Calibri"/>
                      </a:endParaRPr>
                    </a:p>
                  </a:txBody>
                  <a:tcPr marL="0" marR="0" marT="0" marB="0">
                    <a:solidFill>
                      <a:srgbClr val="E9EBF5"/>
                    </a:solidFill>
                  </a:tcPr>
                </a:tc>
                <a:tc>
                  <a:txBody>
                    <a:bodyPr/>
                    <a:lstStyle/>
                    <a:p>
                      <a:pPr>
                        <a:lnSpc>
                          <a:spcPct val="100000"/>
                        </a:lnSpc>
                      </a:pPr>
                      <a:endParaRPr sz="1700" dirty="0">
                        <a:latin typeface="Times New Roman"/>
                        <a:cs typeface="Times New Roman"/>
                      </a:endParaRPr>
                    </a:p>
                  </a:txBody>
                  <a:tcPr marL="0" marR="0" marT="0" marB="0">
                    <a:solidFill>
                      <a:srgbClr val="E9EBF5"/>
                    </a:solidFill>
                  </a:tcPr>
                </a:tc>
                <a:extLst>
                  <a:ext uri="{0D108BD9-81ED-4DB2-BD59-A6C34878D82A}">
                    <a16:rowId xmlns:a16="http://schemas.microsoft.com/office/drawing/2014/main" val="10004"/>
                  </a:ext>
                </a:extLst>
              </a:tr>
              <a:tr h="251460">
                <a:tc>
                  <a:txBody>
                    <a:bodyPr/>
                    <a:lstStyle/>
                    <a:p>
                      <a:pPr>
                        <a:lnSpc>
                          <a:spcPct val="100000"/>
                        </a:lnSpc>
                      </a:pPr>
                      <a:endParaRPr sz="1500" dirty="0">
                        <a:latin typeface="Times New Roman"/>
                        <a:cs typeface="Times New Roman"/>
                      </a:endParaRPr>
                    </a:p>
                  </a:txBody>
                  <a:tcPr marL="0" marR="0" marT="0" marB="0">
                    <a:solidFill>
                      <a:srgbClr val="E9EBF5"/>
                    </a:solidFill>
                  </a:tcPr>
                </a:tc>
                <a:tc>
                  <a:txBody>
                    <a:bodyPr/>
                    <a:lstStyle/>
                    <a:p>
                      <a:pPr marL="377190" indent="-285750">
                        <a:lnSpc>
                          <a:spcPts val="1875"/>
                        </a:lnSpc>
                        <a:buFont typeface="Arial"/>
                        <a:buChar char="•"/>
                        <a:tabLst>
                          <a:tab pos="376555" algn="l"/>
                          <a:tab pos="377190" algn="l"/>
                        </a:tabLst>
                      </a:pPr>
                      <a:r>
                        <a:rPr sz="1600" dirty="0">
                          <a:latin typeface="Calibri"/>
                          <a:cs typeface="Calibri"/>
                        </a:rPr>
                        <a:t>1 acute </a:t>
                      </a:r>
                      <a:r>
                        <a:rPr sz="1600" spc="-10" dirty="0">
                          <a:latin typeface="Calibri"/>
                          <a:cs typeface="Calibri"/>
                        </a:rPr>
                        <a:t>uncomplicated</a:t>
                      </a:r>
                      <a:r>
                        <a:rPr sz="1600" spc="-5" dirty="0">
                          <a:latin typeface="Calibri"/>
                          <a:cs typeface="Calibri"/>
                        </a:rPr>
                        <a:t> </a:t>
                      </a:r>
                      <a:r>
                        <a:rPr sz="1600" spc="-10" dirty="0">
                          <a:latin typeface="Calibri"/>
                          <a:cs typeface="Calibri"/>
                        </a:rPr>
                        <a:t>illness/injury</a:t>
                      </a:r>
                      <a:endParaRPr sz="1600" dirty="0">
                        <a:latin typeface="Calibri"/>
                        <a:cs typeface="Calibri"/>
                      </a:endParaRPr>
                    </a:p>
                  </a:txBody>
                  <a:tcPr marL="0" marR="0" marT="0" marB="0">
                    <a:solidFill>
                      <a:srgbClr val="E9EBF5"/>
                    </a:solidFill>
                  </a:tcPr>
                </a:tc>
                <a:tc>
                  <a:txBody>
                    <a:bodyPr/>
                    <a:lstStyle/>
                    <a:p>
                      <a:pPr>
                        <a:lnSpc>
                          <a:spcPct val="100000"/>
                        </a:lnSpc>
                      </a:pPr>
                      <a:endParaRPr sz="1500" dirty="0">
                        <a:latin typeface="Times New Roman"/>
                        <a:cs typeface="Times New Roman"/>
                      </a:endParaRPr>
                    </a:p>
                  </a:txBody>
                  <a:tcPr marL="0" marR="0" marT="0" marB="0">
                    <a:solidFill>
                      <a:srgbClr val="E9EBF5"/>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750" y="0"/>
            <a:ext cx="12160250" cy="6858000"/>
            <a:chOff x="31750" y="0"/>
            <a:chExt cx="12160250" cy="6858000"/>
          </a:xfrm>
        </p:grpSpPr>
        <p:sp>
          <p:nvSpPr>
            <p:cNvPr id="3" name="object 3"/>
            <p:cNvSpPr/>
            <p:nvPr/>
          </p:nvSpPr>
          <p:spPr>
            <a:xfrm>
              <a:off x="38100" y="0"/>
              <a:ext cx="12153900" cy="1170305"/>
            </a:xfrm>
            <a:custGeom>
              <a:avLst/>
              <a:gdLst/>
              <a:ahLst/>
              <a:cxnLst/>
              <a:rect l="l" t="t" r="r" b="b"/>
              <a:pathLst>
                <a:path w="12153900" h="1170305">
                  <a:moveTo>
                    <a:pt x="12153900" y="0"/>
                  </a:moveTo>
                  <a:lnTo>
                    <a:pt x="10202316" y="0"/>
                  </a:lnTo>
                  <a:lnTo>
                    <a:pt x="1660677" y="0"/>
                  </a:lnTo>
                  <a:lnTo>
                    <a:pt x="0" y="0"/>
                  </a:lnTo>
                  <a:lnTo>
                    <a:pt x="0" y="1169682"/>
                  </a:lnTo>
                  <a:lnTo>
                    <a:pt x="1660677" y="1169682"/>
                  </a:lnTo>
                  <a:lnTo>
                    <a:pt x="10202316" y="1169682"/>
                  </a:lnTo>
                  <a:lnTo>
                    <a:pt x="12153900" y="1169682"/>
                  </a:lnTo>
                  <a:lnTo>
                    <a:pt x="12153900" y="0"/>
                  </a:lnTo>
                  <a:close/>
                </a:path>
              </a:pathLst>
            </a:custGeom>
            <a:solidFill>
              <a:srgbClr val="4472C4"/>
            </a:solidFill>
          </p:spPr>
          <p:txBody>
            <a:bodyPr wrap="square" lIns="0" tIns="0" rIns="0" bIns="0" rtlCol="0"/>
            <a:lstStyle/>
            <a:p>
              <a:endParaRPr dirty="0"/>
            </a:p>
          </p:txBody>
        </p:sp>
        <p:sp>
          <p:nvSpPr>
            <p:cNvPr id="4" name="object 4"/>
            <p:cNvSpPr/>
            <p:nvPr/>
          </p:nvSpPr>
          <p:spPr>
            <a:xfrm>
              <a:off x="38100" y="1207782"/>
              <a:ext cx="12153900" cy="623570"/>
            </a:xfrm>
            <a:custGeom>
              <a:avLst/>
              <a:gdLst/>
              <a:ahLst/>
              <a:cxnLst/>
              <a:rect l="l" t="t" r="r" b="b"/>
              <a:pathLst>
                <a:path w="12153900" h="623569">
                  <a:moveTo>
                    <a:pt x="12153900" y="0"/>
                  </a:moveTo>
                  <a:lnTo>
                    <a:pt x="10202316" y="0"/>
                  </a:lnTo>
                  <a:lnTo>
                    <a:pt x="1660677" y="0"/>
                  </a:lnTo>
                  <a:lnTo>
                    <a:pt x="0" y="0"/>
                  </a:lnTo>
                  <a:lnTo>
                    <a:pt x="0" y="623570"/>
                  </a:lnTo>
                  <a:lnTo>
                    <a:pt x="1660677" y="623570"/>
                  </a:lnTo>
                  <a:lnTo>
                    <a:pt x="10202316" y="623570"/>
                  </a:lnTo>
                  <a:lnTo>
                    <a:pt x="12153900" y="623570"/>
                  </a:lnTo>
                  <a:lnTo>
                    <a:pt x="12153900" y="0"/>
                  </a:lnTo>
                  <a:close/>
                </a:path>
              </a:pathLst>
            </a:custGeom>
            <a:solidFill>
              <a:srgbClr val="CFD5EA"/>
            </a:solidFill>
          </p:spPr>
          <p:txBody>
            <a:bodyPr wrap="square" lIns="0" tIns="0" rIns="0" bIns="0" rtlCol="0"/>
            <a:lstStyle/>
            <a:p>
              <a:endParaRPr dirty="0"/>
            </a:p>
          </p:txBody>
        </p:sp>
        <p:sp>
          <p:nvSpPr>
            <p:cNvPr id="5" name="object 5"/>
            <p:cNvSpPr/>
            <p:nvPr/>
          </p:nvSpPr>
          <p:spPr>
            <a:xfrm>
              <a:off x="38100" y="1831339"/>
              <a:ext cx="12153900" cy="1427480"/>
            </a:xfrm>
            <a:custGeom>
              <a:avLst/>
              <a:gdLst/>
              <a:ahLst/>
              <a:cxnLst/>
              <a:rect l="l" t="t" r="r" b="b"/>
              <a:pathLst>
                <a:path w="12153900" h="1427479">
                  <a:moveTo>
                    <a:pt x="12153900" y="0"/>
                  </a:moveTo>
                  <a:lnTo>
                    <a:pt x="10202316" y="0"/>
                  </a:lnTo>
                  <a:lnTo>
                    <a:pt x="1660677" y="0"/>
                  </a:lnTo>
                  <a:lnTo>
                    <a:pt x="0" y="0"/>
                  </a:lnTo>
                  <a:lnTo>
                    <a:pt x="0" y="1427264"/>
                  </a:lnTo>
                  <a:lnTo>
                    <a:pt x="1660677" y="1427264"/>
                  </a:lnTo>
                  <a:lnTo>
                    <a:pt x="10202316" y="1427264"/>
                  </a:lnTo>
                  <a:lnTo>
                    <a:pt x="12153900" y="1427264"/>
                  </a:lnTo>
                  <a:lnTo>
                    <a:pt x="12153900" y="0"/>
                  </a:lnTo>
                  <a:close/>
                </a:path>
              </a:pathLst>
            </a:custGeom>
            <a:solidFill>
              <a:srgbClr val="E9EBF5"/>
            </a:solidFill>
          </p:spPr>
          <p:txBody>
            <a:bodyPr wrap="square" lIns="0" tIns="0" rIns="0" bIns="0" rtlCol="0"/>
            <a:lstStyle/>
            <a:p>
              <a:endParaRPr dirty="0"/>
            </a:p>
          </p:txBody>
        </p:sp>
        <p:sp>
          <p:nvSpPr>
            <p:cNvPr id="6" name="object 6"/>
            <p:cNvSpPr/>
            <p:nvPr/>
          </p:nvSpPr>
          <p:spPr>
            <a:xfrm>
              <a:off x="38100" y="3258604"/>
              <a:ext cx="12153900" cy="1825625"/>
            </a:xfrm>
            <a:custGeom>
              <a:avLst/>
              <a:gdLst/>
              <a:ahLst/>
              <a:cxnLst/>
              <a:rect l="l" t="t" r="r" b="b"/>
              <a:pathLst>
                <a:path w="12153900" h="1825625">
                  <a:moveTo>
                    <a:pt x="12153900" y="0"/>
                  </a:moveTo>
                  <a:lnTo>
                    <a:pt x="10202316" y="0"/>
                  </a:lnTo>
                  <a:lnTo>
                    <a:pt x="1660677" y="0"/>
                  </a:lnTo>
                  <a:lnTo>
                    <a:pt x="0" y="0"/>
                  </a:lnTo>
                  <a:lnTo>
                    <a:pt x="0" y="1825040"/>
                  </a:lnTo>
                  <a:lnTo>
                    <a:pt x="1660677" y="1825040"/>
                  </a:lnTo>
                  <a:lnTo>
                    <a:pt x="10202316" y="1825040"/>
                  </a:lnTo>
                  <a:lnTo>
                    <a:pt x="12153900" y="1825040"/>
                  </a:lnTo>
                  <a:lnTo>
                    <a:pt x="12153900" y="0"/>
                  </a:lnTo>
                  <a:close/>
                </a:path>
              </a:pathLst>
            </a:custGeom>
            <a:solidFill>
              <a:srgbClr val="CFD5EA"/>
            </a:solidFill>
          </p:spPr>
          <p:txBody>
            <a:bodyPr wrap="square" lIns="0" tIns="0" rIns="0" bIns="0" rtlCol="0"/>
            <a:lstStyle/>
            <a:p>
              <a:endParaRPr dirty="0"/>
            </a:p>
          </p:txBody>
        </p:sp>
        <p:sp>
          <p:nvSpPr>
            <p:cNvPr id="7" name="object 7"/>
            <p:cNvSpPr/>
            <p:nvPr/>
          </p:nvSpPr>
          <p:spPr>
            <a:xfrm>
              <a:off x="38100" y="5083644"/>
              <a:ext cx="12153900" cy="1774825"/>
            </a:xfrm>
            <a:custGeom>
              <a:avLst/>
              <a:gdLst/>
              <a:ahLst/>
              <a:cxnLst/>
              <a:rect l="l" t="t" r="r" b="b"/>
              <a:pathLst>
                <a:path w="12153900" h="1774825">
                  <a:moveTo>
                    <a:pt x="12153900" y="0"/>
                  </a:moveTo>
                  <a:lnTo>
                    <a:pt x="10202316" y="0"/>
                  </a:lnTo>
                  <a:lnTo>
                    <a:pt x="1660677" y="0"/>
                  </a:lnTo>
                  <a:lnTo>
                    <a:pt x="0" y="0"/>
                  </a:lnTo>
                  <a:lnTo>
                    <a:pt x="0" y="1774355"/>
                  </a:lnTo>
                  <a:lnTo>
                    <a:pt x="1660677" y="1774355"/>
                  </a:lnTo>
                  <a:lnTo>
                    <a:pt x="10202316" y="1774355"/>
                  </a:lnTo>
                  <a:lnTo>
                    <a:pt x="12153900" y="1774355"/>
                  </a:lnTo>
                  <a:lnTo>
                    <a:pt x="12153900" y="0"/>
                  </a:lnTo>
                  <a:close/>
                </a:path>
              </a:pathLst>
            </a:custGeom>
            <a:solidFill>
              <a:srgbClr val="E9EBF5"/>
            </a:solidFill>
          </p:spPr>
          <p:txBody>
            <a:bodyPr wrap="square" lIns="0" tIns="0" rIns="0" bIns="0" rtlCol="0"/>
            <a:lstStyle/>
            <a:p>
              <a:endParaRPr dirty="0"/>
            </a:p>
          </p:txBody>
        </p:sp>
        <p:sp>
          <p:nvSpPr>
            <p:cNvPr id="8" name="object 8"/>
            <p:cNvSpPr/>
            <p:nvPr/>
          </p:nvSpPr>
          <p:spPr>
            <a:xfrm>
              <a:off x="31737" y="0"/>
              <a:ext cx="12160885" cy="6858000"/>
            </a:xfrm>
            <a:custGeom>
              <a:avLst/>
              <a:gdLst/>
              <a:ahLst/>
              <a:cxnLst/>
              <a:rect l="l" t="t" r="r" b="b"/>
              <a:pathLst>
                <a:path w="12160885" h="6858000">
                  <a:moveTo>
                    <a:pt x="12160263" y="0"/>
                  </a:moveTo>
                  <a:lnTo>
                    <a:pt x="12153900" y="0"/>
                  </a:lnTo>
                  <a:lnTo>
                    <a:pt x="12153900" y="6362"/>
                  </a:lnTo>
                  <a:lnTo>
                    <a:pt x="12153900" y="5077295"/>
                  </a:lnTo>
                  <a:lnTo>
                    <a:pt x="10215029" y="5077295"/>
                  </a:lnTo>
                  <a:lnTo>
                    <a:pt x="10215029" y="3264954"/>
                  </a:lnTo>
                  <a:lnTo>
                    <a:pt x="12153900" y="3264954"/>
                  </a:lnTo>
                  <a:lnTo>
                    <a:pt x="12153900" y="3252254"/>
                  </a:lnTo>
                  <a:lnTo>
                    <a:pt x="10215029" y="3252254"/>
                  </a:lnTo>
                  <a:lnTo>
                    <a:pt x="10215029" y="1837702"/>
                  </a:lnTo>
                  <a:lnTo>
                    <a:pt x="12153900" y="1837702"/>
                  </a:lnTo>
                  <a:lnTo>
                    <a:pt x="12153900" y="1825002"/>
                  </a:lnTo>
                  <a:lnTo>
                    <a:pt x="10215029" y="1825002"/>
                  </a:lnTo>
                  <a:lnTo>
                    <a:pt x="10215029" y="1207782"/>
                  </a:lnTo>
                  <a:lnTo>
                    <a:pt x="12153900" y="1207782"/>
                  </a:lnTo>
                  <a:lnTo>
                    <a:pt x="12153900" y="1169682"/>
                  </a:lnTo>
                  <a:lnTo>
                    <a:pt x="10215029" y="1169682"/>
                  </a:lnTo>
                  <a:lnTo>
                    <a:pt x="10215029" y="6362"/>
                  </a:lnTo>
                  <a:lnTo>
                    <a:pt x="12153900" y="6362"/>
                  </a:lnTo>
                  <a:lnTo>
                    <a:pt x="12153900" y="0"/>
                  </a:lnTo>
                  <a:lnTo>
                    <a:pt x="10215029" y="0"/>
                  </a:lnTo>
                  <a:lnTo>
                    <a:pt x="10202329" y="0"/>
                  </a:lnTo>
                  <a:lnTo>
                    <a:pt x="10202329" y="6362"/>
                  </a:lnTo>
                  <a:lnTo>
                    <a:pt x="10202329" y="5077295"/>
                  </a:lnTo>
                  <a:lnTo>
                    <a:pt x="1673390" y="5077295"/>
                  </a:lnTo>
                  <a:lnTo>
                    <a:pt x="1673390" y="3264954"/>
                  </a:lnTo>
                  <a:lnTo>
                    <a:pt x="10202329" y="3264954"/>
                  </a:lnTo>
                  <a:lnTo>
                    <a:pt x="10202329" y="3252254"/>
                  </a:lnTo>
                  <a:lnTo>
                    <a:pt x="1673390" y="3252254"/>
                  </a:lnTo>
                  <a:lnTo>
                    <a:pt x="1673390" y="1837702"/>
                  </a:lnTo>
                  <a:lnTo>
                    <a:pt x="10202329" y="1837702"/>
                  </a:lnTo>
                  <a:lnTo>
                    <a:pt x="10202329" y="1825002"/>
                  </a:lnTo>
                  <a:lnTo>
                    <a:pt x="1673390" y="1825002"/>
                  </a:lnTo>
                  <a:lnTo>
                    <a:pt x="1673390" y="1207782"/>
                  </a:lnTo>
                  <a:lnTo>
                    <a:pt x="10202329" y="1207782"/>
                  </a:lnTo>
                  <a:lnTo>
                    <a:pt x="10202329" y="1169682"/>
                  </a:lnTo>
                  <a:lnTo>
                    <a:pt x="1673390" y="1169682"/>
                  </a:lnTo>
                  <a:lnTo>
                    <a:pt x="1673390" y="6362"/>
                  </a:lnTo>
                  <a:lnTo>
                    <a:pt x="10202329" y="6362"/>
                  </a:lnTo>
                  <a:lnTo>
                    <a:pt x="10202329" y="0"/>
                  </a:lnTo>
                  <a:lnTo>
                    <a:pt x="1673390" y="0"/>
                  </a:lnTo>
                  <a:lnTo>
                    <a:pt x="1660690" y="0"/>
                  </a:lnTo>
                  <a:lnTo>
                    <a:pt x="1660690" y="6362"/>
                  </a:lnTo>
                  <a:lnTo>
                    <a:pt x="1660690" y="5077295"/>
                  </a:lnTo>
                  <a:lnTo>
                    <a:pt x="12712" y="5077295"/>
                  </a:lnTo>
                  <a:lnTo>
                    <a:pt x="12712" y="3264954"/>
                  </a:lnTo>
                  <a:lnTo>
                    <a:pt x="1660690" y="3264954"/>
                  </a:lnTo>
                  <a:lnTo>
                    <a:pt x="1660690" y="3252254"/>
                  </a:lnTo>
                  <a:lnTo>
                    <a:pt x="12712" y="3252254"/>
                  </a:lnTo>
                  <a:lnTo>
                    <a:pt x="12712" y="1837702"/>
                  </a:lnTo>
                  <a:lnTo>
                    <a:pt x="1660690" y="1837702"/>
                  </a:lnTo>
                  <a:lnTo>
                    <a:pt x="1660690" y="1825002"/>
                  </a:lnTo>
                  <a:lnTo>
                    <a:pt x="12712" y="1825002"/>
                  </a:lnTo>
                  <a:lnTo>
                    <a:pt x="12712" y="1207782"/>
                  </a:lnTo>
                  <a:lnTo>
                    <a:pt x="1660690" y="1207782"/>
                  </a:lnTo>
                  <a:lnTo>
                    <a:pt x="1660690" y="1169682"/>
                  </a:lnTo>
                  <a:lnTo>
                    <a:pt x="12712" y="1169682"/>
                  </a:lnTo>
                  <a:lnTo>
                    <a:pt x="12712" y="6362"/>
                  </a:lnTo>
                  <a:lnTo>
                    <a:pt x="1660690" y="6362"/>
                  </a:lnTo>
                  <a:lnTo>
                    <a:pt x="1660690" y="0"/>
                  </a:lnTo>
                  <a:lnTo>
                    <a:pt x="12712" y="0"/>
                  </a:lnTo>
                  <a:lnTo>
                    <a:pt x="0" y="0"/>
                  </a:lnTo>
                  <a:lnTo>
                    <a:pt x="0" y="6362"/>
                  </a:lnTo>
                  <a:lnTo>
                    <a:pt x="0" y="6858000"/>
                  </a:lnTo>
                  <a:lnTo>
                    <a:pt x="12712" y="6858000"/>
                  </a:lnTo>
                  <a:lnTo>
                    <a:pt x="12712" y="5089995"/>
                  </a:lnTo>
                  <a:lnTo>
                    <a:pt x="1660690" y="5089995"/>
                  </a:lnTo>
                  <a:lnTo>
                    <a:pt x="1660690" y="6858000"/>
                  </a:lnTo>
                  <a:lnTo>
                    <a:pt x="1673390" y="6858000"/>
                  </a:lnTo>
                  <a:lnTo>
                    <a:pt x="1673390" y="5089995"/>
                  </a:lnTo>
                  <a:lnTo>
                    <a:pt x="10202329" y="5089995"/>
                  </a:lnTo>
                  <a:lnTo>
                    <a:pt x="10202329" y="6858000"/>
                  </a:lnTo>
                  <a:lnTo>
                    <a:pt x="10215029" y="6858000"/>
                  </a:lnTo>
                  <a:lnTo>
                    <a:pt x="10215029" y="5089995"/>
                  </a:lnTo>
                  <a:lnTo>
                    <a:pt x="12153900" y="5089995"/>
                  </a:lnTo>
                  <a:lnTo>
                    <a:pt x="12153900" y="6858000"/>
                  </a:lnTo>
                  <a:lnTo>
                    <a:pt x="12160250" y="6858000"/>
                  </a:lnTo>
                  <a:lnTo>
                    <a:pt x="12160250" y="5089995"/>
                  </a:lnTo>
                  <a:lnTo>
                    <a:pt x="12160263" y="5077295"/>
                  </a:lnTo>
                  <a:lnTo>
                    <a:pt x="12160250" y="3264954"/>
                  </a:lnTo>
                  <a:lnTo>
                    <a:pt x="12160263" y="3252254"/>
                  </a:lnTo>
                  <a:lnTo>
                    <a:pt x="12160250" y="1837702"/>
                  </a:lnTo>
                  <a:lnTo>
                    <a:pt x="12160263" y="1825002"/>
                  </a:lnTo>
                  <a:lnTo>
                    <a:pt x="12160250" y="1207782"/>
                  </a:lnTo>
                  <a:lnTo>
                    <a:pt x="12160263" y="1169682"/>
                  </a:lnTo>
                  <a:lnTo>
                    <a:pt x="12160250" y="6362"/>
                  </a:lnTo>
                  <a:lnTo>
                    <a:pt x="12160263" y="0"/>
                  </a:lnTo>
                  <a:close/>
                </a:path>
              </a:pathLst>
            </a:custGeom>
            <a:solidFill>
              <a:srgbClr val="FFFFFF"/>
            </a:solidFill>
          </p:spPr>
          <p:txBody>
            <a:bodyPr wrap="square" lIns="0" tIns="0" rIns="0" bIns="0" rtlCol="0"/>
            <a:lstStyle/>
            <a:p>
              <a:endParaRPr dirty="0"/>
            </a:p>
          </p:txBody>
        </p:sp>
      </p:grpSp>
      <p:sp>
        <p:nvSpPr>
          <p:cNvPr id="9" name="object 9"/>
          <p:cNvSpPr txBox="1"/>
          <p:nvPr/>
        </p:nvSpPr>
        <p:spPr>
          <a:xfrm>
            <a:off x="156636" y="248411"/>
            <a:ext cx="1424305" cy="671830"/>
          </a:xfrm>
          <a:prstGeom prst="rect">
            <a:avLst/>
          </a:prstGeom>
        </p:spPr>
        <p:txBody>
          <a:bodyPr vert="horz" wrap="square" lIns="0" tIns="9525" rIns="0" bIns="0" rtlCol="0">
            <a:spAutoFit/>
          </a:bodyPr>
          <a:lstStyle/>
          <a:p>
            <a:pPr marL="12065" marR="5080" indent="-635" algn="ctr">
              <a:lnSpc>
                <a:spcPct val="101400"/>
              </a:lnSpc>
              <a:spcBef>
                <a:spcPts val="75"/>
              </a:spcBef>
            </a:pPr>
            <a:r>
              <a:rPr sz="1400" b="1" spc="-10" dirty="0">
                <a:solidFill>
                  <a:srgbClr val="FFFFFF"/>
                </a:solidFill>
                <a:latin typeface="Calibri"/>
                <a:cs typeface="Calibri"/>
              </a:rPr>
              <a:t>Evaluation</a:t>
            </a:r>
            <a:r>
              <a:rPr sz="1400" b="1" spc="5" dirty="0">
                <a:solidFill>
                  <a:srgbClr val="FFFFFF"/>
                </a:solidFill>
                <a:latin typeface="Calibri"/>
                <a:cs typeface="Calibri"/>
              </a:rPr>
              <a:t> </a:t>
            </a:r>
            <a:r>
              <a:rPr sz="1400" b="1" spc="-25" dirty="0">
                <a:solidFill>
                  <a:srgbClr val="FFFFFF"/>
                </a:solidFill>
                <a:latin typeface="Calibri"/>
                <a:cs typeface="Calibri"/>
              </a:rPr>
              <a:t>and </a:t>
            </a:r>
            <a:r>
              <a:rPr sz="1400" b="1" dirty="0">
                <a:solidFill>
                  <a:srgbClr val="FFFFFF"/>
                </a:solidFill>
                <a:latin typeface="Calibri"/>
                <a:cs typeface="Calibri"/>
              </a:rPr>
              <a:t>Management</a:t>
            </a:r>
            <a:r>
              <a:rPr sz="1400" b="1" spc="-80" dirty="0">
                <a:solidFill>
                  <a:srgbClr val="FFFFFF"/>
                </a:solidFill>
                <a:latin typeface="Calibri"/>
                <a:cs typeface="Calibri"/>
              </a:rPr>
              <a:t> </a:t>
            </a:r>
            <a:r>
              <a:rPr sz="1400" b="1" spc="-20" dirty="0">
                <a:solidFill>
                  <a:srgbClr val="FFFFFF"/>
                </a:solidFill>
                <a:latin typeface="Calibri"/>
                <a:cs typeface="Calibri"/>
              </a:rPr>
              <a:t>Code </a:t>
            </a:r>
            <a:r>
              <a:rPr sz="1400" b="1" dirty="0">
                <a:solidFill>
                  <a:srgbClr val="FFFFFF"/>
                </a:solidFill>
                <a:latin typeface="Calibri"/>
                <a:cs typeface="Calibri"/>
              </a:rPr>
              <a:t>(E&amp;M </a:t>
            </a:r>
            <a:r>
              <a:rPr sz="1400" b="1" spc="-10" dirty="0">
                <a:solidFill>
                  <a:srgbClr val="FFFFFF"/>
                </a:solidFill>
                <a:latin typeface="Calibri"/>
                <a:cs typeface="Calibri"/>
              </a:rPr>
              <a:t>Level)</a:t>
            </a:r>
            <a:endParaRPr sz="1400" dirty="0">
              <a:latin typeface="Calibri"/>
              <a:cs typeface="Calibri"/>
            </a:endParaRPr>
          </a:p>
        </p:txBody>
      </p:sp>
      <p:sp>
        <p:nvSpPr>
          <p:cNvPr id="10" name="object 10"/>
          <p:cNvSpPr txBox="1">
            <a:spLocks noGrp="1"/>
          </p:cNvSpPr>
          <p:nvPr>
            <p:ph type="title"/>
          </p:nvPr>
        </p:nvSpPr>
        <p:spPr>
          <a:xfrm>
            <a:off x="2148851" y="185332"/>
            <a:ext cx="7755540" cy="766235"/>
          </a:xfrm>
          <a:prstGeom prst="rect">
            <a:avLst/>
          </a:prstGeom>
        </p:spPr>
        <p:txBody>
          <a:bodyPr vert="horz" wrap="square" lIns="0" tIns="27305" rIns="0" bIns="0" rtlCol="0">
            <a:spAutoFit/>
          </a:bodyPr>
          <a:lstStyle/>
          <a:p>
            <a:pPr marL="1781810" marR="5080" indent="-1635760">
              <a:lnSpc>
                <a:spcPct val="100000"/>
              </a:lnSpc>
              <a:spcBef>
                <a:spcPts val="0"/>
              </a:spcBef>
            </a:pPr>
            <a:r>
              <a:rPr sz="2400" b="1" dirty="0">
                <a:solidFill>
                  <a:schemeClr val="bg1"/>
                </a:solidFill>
                <a:latin typeface="Raleway" panose="020B0503030101060003" pitchFamily="34" charset="0"/>
              </a:rPr>
              <a:t>Amount</a:t>
            </a:r>
            <a:r>
              <a:rPr sz="2400" b="1" spc="-50"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and/or</a:t>
            </a:r>
            <a:r>
              <a:rPr sz="2400" b="1" spc="-5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Complexity</a:t>
            </a:r>
            <a:r>
              <a:rPr sz="2400" b="1" spc="-5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of</a:t>
            </a:r>
            <a:r>
              <a:rPr sz="2400" b="1" spc="-5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Data</a:t>
            </a:r>
            <a:r>
              <a:rPr sz="2400" b="1" spc="-50"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to</a:t>
            </a:r>
            <a:r>
              <a:rPr sz="2400" b="1" spc="-45" dirty="0">
                <a:solidFill>
                  <a:schemeClr val="bg1"/>
                </a:solidFill>
                <a:latin typeface="Raleway" panose="020B0503030101060003" pitchFamily="34" charset="0"/>
              </a:rPr>
              <a:t> </a:t>
            </a:r>
            <a:r>
              <a:rPr sz="2400" b="1" spc="-25" dirty="0">
                <a:solidFill>
                  <a:schemeClr val="bg1"/>
                </a:solidFill>
                <a:latin typeface="Raleway" panose="020B0503030101060003" pitchFamily="34" charset="0"/>
              </a:rPr>
              <a:t>be</a:t>
            </a:r>
            <a:r>
              <a:rPr sz="2400" b="1" u="none" spc="-2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Reviewed</a:t>
            </a:r>
            <a:r>
              <a:rPr sz="2400" b="1" spc="-7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and</a:t>
            </a:r>
            <a:r>
              <a:rPr sz="2400" b="1" spc="-60" dirty="0">
                <a:solidFill>
                  <a:schemeClr val="bg1"/>
                </a:solidFill>
                <a:latin typeface="Raleway" panose="020B0503030101060003" pitchFamily="34" charset="0"/>
              </a:rPr>
              <a:t> </a:t>
            </a:r>
            <a:r>
              <a:rPr sz="2400" b="1" spc="-10" dirty="0">
                <a:solidFill>
                  <a:schemeClr val="bg1"/>
                </a:solidFill>
                <a:latin typeface="Raleway" panose="020B0503030101060003" pitchFamily="34" charset="0"/>
              </a:rPr>
              <a:t>Analyzed</a:t>
            </a:r>
          </a:p>
        </p:txBody>
      </p:sp>
      <p:sp>
        <p:nvSpPr>
          <p:cNvPr id="11" name="object 11"/>
          <p:cNvSpPr txBox="1"/>
          <p:nvPr/>
        </p:nvSpPr>
        <p:spPr>
          <a:xfrm>
            <a:off x="116839" y="1207515"/>
            <a:ext cx="541655" cy="51308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99202</a:t>
            </a:r>
            <a:endParaRPr sz="1600" dirty="0">
              <a:latin typeface="Calibri"/>
              <a:cs typeface="Calibri"/>
            </a:endParaRPr>
          </a:p>
          <a:p>
            <a:pPr marL="12700">
              <a:lnSpc>
                <a:spcPct val="100000"/>
              </a:lnSpc>
            </a:pPr>
            <a:r>
              <a:rPr sz="1600" spc="-10" dirty="0">
                <a:latin typeface="Calibri"/>
                <a:cs typeface="Calibri"/>
              </a:rPr>
              <a:t>99212</a:t>
            </a:r>
            <a:endParaRPr sz="1600" dirty="0">
              <a:latin typeface="Calibri"/>
              <a:cs typeface="Calibri"/>
            </a:endParaRPr>
          </a:p>
        </p:txBody>
      </p:sp>
      <p:sp>
        <p:nvSpPr>
          <p:cNvPr id="12" name="object 12"/>
          <p:cNvSpPr txBox="1"/>
          <p:nvPr/>
        </p:nvSpPr>
        <p:spPr>
          <a:xfrm>
            <a:off x="1777519" y="1208532"/>
            <a:ext cx="125476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Minimal</a:t>
            </a:r>
            <a:r>
              <a:rPr sz="1400" b="1" spc="-15" dirty="0">
                <a:latin typeface="Calibri"/>
                <a:cs typeface="Calibri"/>
              </a:rPr>
              <a:t> </a:t>
            </a:r>
            <a:r>
              <a:rPr sz="1400" b="1" dirty="0">
                <a:latin typeface="Calibri"/>
                <a:cs typeface="Calibri"/>
              </a:rPr>
              <a:t>or</a:t>
            </a:r>
            <a:r>
              <a:rPr sz="1400" b="1" spc="-10" dirty="0">
                <a:latin typeface="Calibri"/>
                <a:cs typeface="Calibri"/>
              </a:rPr>
              <a:t> </a:t>
            </a:r>
            <a:r>
              <a:rPr sz="1400" b="1" spc="-20" dirty="0">
                <a:latin typeface="Calibri"/>
                <a:cs typeface="Calibri"/>
              </a:rPr>
              <a:t>none</a:t>
            </a:r>
            <a:endParaRPr sz="1400" dirty="0">
              <a:latin typeface="Calibri"/>
              <a:cs typeface="Calibri"/>
            </a:endParaRPr>
          </a:p>
        </p:txBody>
      </p:sp>
      <p:sp>
        <p:nvSpPr>
          <p:cNvPr id="13" name="object 13"/>
          <p:cNvSpPr txBox="1"/>
          <p:nvPr/>
        </p:nvSpPr>
        <p:spPr>
          <a:xfrm>
            <a:off x="10319167" y="1207515"/>
            <a:ext cx="1320165"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Straightforward</a:t>
            </a:r>
            <a:endParaRPr sz="1600" dirty="0">
              <a:latin typeface="Calibri"/>
              <a:cs typeface="Calibri"/>
            </a:endParaRPr>
          </a:p>
        </p:txBody>
      </p:sp>
      <p:sp>
        <p:nvSpPr>
          <p:cNvPr id="14" name="object 14"/>
          <p:cNvSpPr txBox="1"/>
          <p:nvPr/>
        </p:nvSpPr>
        <p:spPr>
          <a:xfrm>
            <a:off x="116839" y="1850644"/>
            <a:ext cx="541655" cy="51308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99203</a:t>
            </a:r>
            <a:endParaRPr sz="1600" dirty="0">
              <a:latin typeface="Calibri"/>
              <a:cs typeface="Calibri"/>
            </a:endParaRPr>
          </a:p>
          <a:p>
            <a:pPr marL="12700">
              <a:lnSpc>
                <a:spcPct val="100000"/>
              </a:lnSpc>
            </a:pPr>
            <a:r>
              <a:rPr sz="1600" spc="-10" dirty="0">
                <a:latin typeface="Calibri"/>
                <a:cs typeface="Calibri"/>
              </a:rPr>
              <a:t>99213</a:t>
            </a:r>
            <a:endParaRPr sz="1600" dirty="0">
              <a:latin typeface="Calibri"/>
              <a:cs typeface="Calibri"/>
            </a:endParaRPr>
          </a:p>
        </p:txBody>
      </p:sp>
      <p:sp>
        <p:nvSpPr>
          <p:cNvPr id="15" name="object 15"/>
          <p:cNvSpPr txBox="1"/>
          <p:nvPr/>
        </p:nvSpPr>
        <p:spPr>
          <a:xfrm>
            <a:off x="1777519" y="1851659"/>
            <a:ext cx="4304665"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Limited</a:t>
            </a:r>
            <a:r>
              <a:rPr sz="1400" b="1" spc="-30" dirty="0">
                <a:latin typeface="Calibri"/>
                <a:cs typeface="Calibri"/>
              </a:rPr>
              <a:t> </a:t>
            </a:r>
            <a:r>
              <a:rPr sz="1400" dirty="0">
                <a:latin typeface="Calibri"/>
                <a:cs typeface="Calibri"/>
              </a:rPr>
              <a:t>(Must</a:t>
            </a:r>
            <a:r>
              <a:rPr sz="1400" spc="-15" dirty="0">
                <a:latin typeface="Calibri"/>
                <a:cs typeface="Calibri"/>
              </a:rPr>
              <a:t> </a:t>
            </a:r>
            <a:r>
              <a:rPr sz="1400" dirty="0">
                <a:latin typeface="Calibri"/>
                <a:cs typeface="Calibri"/>
              </a:rPr>
              <a:t>meet</a:t>
            </a:r>
            <a:r>
              <a:rPr sz="1400" spc="-15" dirty="0">
                <a:latin typeface="Calibri"/>
                <a:cs typeface="Calibri"/>
              </a:rPr>
              <a:t> </a:t>
            </a:r>
            <a:r>
              <a:rPr sz="1400" dirty="0">
                <a:latin typeface="Calibri"/>
                <a:cs typeface="Calibri"/>
              </a:rPr>
              <a:t>at</a:t>
            </a:r>
            <a:r>
              <a:rPr sz="1400" spc="-10" dirty="0">
                <a:latin typeface="Calibri"/>
                <a:cs typeface="Calibri"/>
              </a:rPr>
              <a:t> </a:t>
            </a:r>
            <a:r>
              <a:rPr sz="1400" dirty="0">
                <a:latin typeface="Calibri"/>
                <a:cs typeface="Calibri"/>
              </a:rPr>
              <a:t>least</a:t>
            </a:r>
            <a:r>
              <a:rPr sz="1400" spc="-15" dirty="0">
                <a:latin typeface="Calibri"/>
                <a:cs typeface="Calibri"/>
              </a:rPr>
              <a:t> </a:t>
            </a:r>
            <a:r>
              <a:rPr sz="1400" dirty="0">
                <a:latin typeface="Calibri"/>
                <a:cs typeface="Calibri"/>
              </a:rPr>
              <a:t>1</a:t>
            </a:r>
            <a:r>
              <a:rPr sz="1400" spc="-20" dirty="0">
                <a:latin typeface="Calibri"/>
                <a:cs typeface="Calibri"/>
              </a:rPr>
              <a:t> </a:t>
            </a:r>
            <a:r>
              <a:rPr sz="1400" dirty="0">
                <a:latin typeface="Calibri"/>
                <a:cs typeface="Calibri"/>
              </a:rPr>
              <a:t>of</a:t>
            </a:r>
            <a:r>
              <a:rPr sz="1400" spc="-20"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following</a:t>
            </a:r>
            <a:r>
              <a:rPr sz="1400" spc="-15" dirty="0">
                <a:latin typeface="Calibri"/>
                <a:cs typeface="Calibri"/>
              </a:rPr>
              <a:t> </a:t>
            </a:r>
            <a:r>
              <a:rPr sz="1400" dirty="0">
                <a:latin typeface="Calibri"/>
                <a:cs typeface="Calibri"/>
              </a:rPr>
              <a:t>2</a:t>
            </a:r>
            <a:r>
              <a:rPr sz="1400" spc="-15" dirty="0">
                <a:latin typeface="Calibri"/>
                <a:cs typeface="Calibri"/>
              </a:rPr>
              <a:t> </a:t>
            </a:r>
            <a:r>
              <a:rPr sz="1400" spc="-10" dirty="0">
                <a:latin typeface="Calibri"/>
                <a:cs typeface="Calibri"/>
              </a:rPr>
              <a:t>categories)</a:t>
            </a:r>
            <a:endParaRPr sz="1400" dirty="0">
              <a:latin typeface="Calibri"/>
              <a:cs typeface="Calibri"/>
            </a:endParaRPr>
          </a:p>
        </p:txBody>
      </p:sp>
      <p:sp>
        <p:nvSpPr>
          <p:cNvPr id="16" name="object 16"/>
          <p:cNvSpPr/>
          <p:nvPr/>
        </p:nvSpPr>
        <p:spPr>
          <a:xfrm>
            <a:off x="2133119" y="2499361"/>
            <a:ext cx="1574800" cy="12700"/>
          </a:xfrm>
          <a:custGeom>
            <a:avLst/>
            <a:gdLst/>
            <a:ahLst/>
            <a:cxnLst/>
            <a:rect l="l" t="t" r="r" b="b"/>
            <a:pathLst>
              <a:path w="1574800" h="12700">
                <a:moveTo>
                  <a:pt x="1574800" y="0"/>
                </a:moveTo>
                <a:lnTo>
                  <a:pt x="0" y="0"/>
                </a:lnTo>
                <a:lnTo>
                  <a:pt x="0" y="12700"/>
                </a:lnTo>
                <a:lnTo>
                  <a:pt x="1574800" y="12700"/>
                </a:lnTo>
                <a:lnTo>
                  <a:pt x="1574800" y="0"/>
                </a:lnTo>
                <a:close/>
              </a:path>
            </a:pathLst>
          </a:custGeom>
          <a:solidFill>
            <a:srgbClr val="000000"/>
          </a:solidFill>
        </p:spPr>
        <p:txBody>
          <a:bodyPr wrap="square" lIns="0" tIns="0" rIns="0" bIns="0" rtlCol="0"/>
          <a:lstStyle/>
          <a:p>
            <a:endParaRPr dirty="0"/>
          </a:p>
        </p:txBody>
      </p:sp>
      <p:sp>
        <p:nvSpPr>
          <p:cNvPr id="17" name="object 17"/>
          <p:cNvSpPr txBox="1"/>
          <p:nvPr/>
        </p:nvSpPr>
        <p:spPr>
          <a:xfrm>
            <a:off x="1777519" y="2068067"/>
            <a:ext cx="7390765" cy="873125"/>
          </a:xfrm>
          <a:prstGeom prst="rect">
            <a:avLst/>
          </a:prstGeom>
        </p:spPr>
        <p:txBody>
          <a:bodyPr vert="horz" wrap="square" lIns="0" tIns="12700" rIns="0" bIns="0" rtlCol="0">
            <a:spAutoFit/>
          </a:bodyPr>
          <a:lstStyle/>
          <a:p>
            <a:pPr marL="298450" indent="-285750">
              <a:lnSpc>
                <a:spcPct val="100000"/>
              </a:lnSpc>
              <a:spcBef>
                <a:spcPts val="100"/>
              </a:spcBef>
              <a:buFont typeface="Arial"/>
              <a:buChar char="•"/>
              <a:tabLst>
                <a:tab pos="297815" algn="l"/>
                <a:tab pos="298450" algn="l"/>
              </a:tabLst>
            </a:pPr>
            <a:r>
              <a:rPr sz="1400" b="1" dirty="0">
                <a:latin typeface="Calibri"/>
                <a:cs typeface="Calibri"/>
              </a:rPr>
              <a:t>Category</a:t>
            </a:r>
            <a:r>
              <a:rPr sz="1400" b="1" spc="-45" dirty="0">
                <a:latin typeface="Calibri"/>
                <a:cs typeface="Calibri"/>
              </a:rPr>
              <a:t> </a:t>
            </a:r>
            <a:r>
              <a:rPr sz="1400" b="1" dirty="0">
                <a:latin typeface="Calibri"/>
                <a:cs typeface="Calibri"/>
              </a:rPr>
              <a:t>1:</a:t>
            </a:r>
            <a:r>
              <a:rPr sz="1400" b="1" spc="-35" dirty="0">
                <a:latin typeface="Calibri"/>
                <a:cs typeface="Calibri"/>
              </a:rPr>
              <a:t> </a:t>
            </a:r>
            <a:r>
              <a:rPr sz="1400" b="1" u="sng" spc="-20" dirty="0">
                <a:uFill>
                  <a:solidFill>
                    <a:srgbClr val="000000"/>
                  </a:solidFill>
                </a:uFill>
                <a:latin typeface="Calibri"/>
                <a:cs typeface="Calibri"/>
              </a:rPr>
              <a:t>Tests</a:t>
            </a:r>
            <a:r>
              <a:rPr sz="1400" b="1" u="sng" spc="-30" dirty="0">
                <a:uFill>
                  <a:solidFill>
                    <a:srgbClr val="000000"/>
                  </a:solidFill>
                </a:uFill>
                <a:latin typeface="Calibri"/>
                <a:cs typeface="Calibri"/>
              </a:rPr>
              <a:t> </a:t>
            </a:r>
            <a:r>
              <a:rPr sz="1400" b="1" u="sng" dirty="0">
                <a:uFill>
                  <a:solidFill>
                    <a:srgbClr val="000000"/>
                  </a:solidFill>
                </a:uFill>
                <a:latin typeface="Calibri"/>
                <a:cs typeface="Calibri"/>
              </a:rPr>
              <a:t>and</a:t>
            </a:r>
            <a:r>
              <a:rPr sz="1400" b="1" u="sng" spc="-35" dirty="0">
                <a:uFill>
                  <a:solidFill>
                    <a:srgbClr val="000000"/>
                  </a:solidFill>
                </a:uFill>
                <a:latin typeface="Calibri"/>
                <a:cs typeface="Calibri"/>
              </a:rPr>
              <a:t> </a:t>
            </a:r>
            <a:r>
              <a:rPr sz="1400" b="1" u="sng" spc="-10" dirty="0">
                <a:uFill>
                  <a:solidFill>
                    <a:srgbClr val="000000"/>
                  </a:solidFill>
                </a:uFill>
                <a:latin typeface="Calibri"/>
                <a:cs typeface="Calibri"/>
              </a:rPr>
              <a:t>Documents</a:t>
            </a:r>
            <a:endParaRPr sz="1400" dirty="0">
              <a:latin typeface="Calibri"/>
              <a:cs typeface="Calibri"/>
            </a:endParaRPr>
          </a:p>
          <a:p>
            <a:pPr marL="355600" indent="-342900">
              <a:lnSpc>
                <a:spcPct val="100000"/>
              </a:lnSpc>
              <a:spcBef>
                <a:spcPts val="25"/>
              </a:spcBef>
              <a:buFont typeface="Arial"/>
              <a:buChar char="•"/>
              <a:tabLst>
                <a:tab pos="354965" algn="l"/>
                <a:tab pos="355600" algn="l"/>
              </a:tabLst>
            </a:pPr>
            <a:r>
              <a:rPr sz="1400" dirty="0">
                <a:latin typeface="Calibri"/>
                <a:cs typeface="Calibri"/>
              </a:rPr>
              <a:t>Any</a:t>
            </a:r>
            <a:r>
              <a:rPr sz="1400" spc="-10" dirty="0">
                <a:latin typeface="Calibri"/>
                <a:cs typeface="Calibri"/>
              </a:rPr>
              <a:t> </a:t>
            </a:r>
            <a:r>
              <a:rPr sz="1400" dirty="0">
                <a:latin typeface="Calibri"/>
                <a:cs typeface="Calibri"/>
              </a:rPr>
              <a:t>2</a:t>
            </a:r>
            <a:r>
              <a:rPr sz="1400" spc="-10" dirty="0">
                <a:latin typeface="Calibri"/>
                <a:cs typeface="Calibri"/>
              </a:rPr>
              <a:t> </a:t>
            </a:r>
            <a:r>
              <a:rPr sz="1400" dirty="0">
                <a:latin typeface="Calibri"/>
                <a:cs typeface="Calibri"/>
              </a:rPr>
              <a:t>of</a:t>
            </a:r>
            <a:r>
              <a:rPr sz="1400" spc="-15" dirty="0">
                <a:latin typeface="Calibri"/>
                <a:cs typeface="Calibri"/>
              </a:rPr>
              <a:t> </a:t>
            </a:r>
            <a:r>
              <a:rPr sz="1400" dirty="0">
                <a:latin typeface="Calibri"/>
                <a:cs typeface="Calibri"/>
              </a:rPr>
              <a:t>the</a:t>
            </a:r>
            <a:r>
              <a:rPr sz="1400" spc="-10" dirty="0">
                <a:latin typeface="Calibri"/>
                <a:cs typeface="Calibri"/>
              </a:rPr>
              <a:t> following:</a:t>
            </a:r>
            <a:endParaRPr sz="1400" dirty="0">
              <a:latin typeface="Calibri"/>
              <a:cs typeface="Calibri"/>
            </a:endParaRPr>
          </a:p>
          <a:p>
            <a:pPr marL="355600" indent="-342900">
              <a:lnSpc>
                <a:spcPts val="1630"/>
              </a:lnSpc>
              <a:spcBef>
                <a:spcPts val="20"/>
              </a:spcBef>
              <a:buFont typeface="Arial"/>
              <a:buChar char="•"/>
              <a:tabLst>
                <a:tab pos="354965" algn="l"/>
                <a:tab pos="355600" algn="l"/>
              </a:tabLst>
            </a:pPr>
            <a:r>
              <a:rPr sz="1400" b="1" dirty="0">
                <a:latin typeface="Calibri"/>
                <a:cs typeface="Calibri"/>
              </a:rPr>
              <a:t>1.</a:t>
            </a:r>
            <a:r>
              <a:rPr sz="1400" b="1" spc="-30" dirty="0">
                <a:latin typeface="Calibri"/>
                <a:cs typeface="Calibri"/>
              </a:rPr>
              <a:t> </a:t>
            </a:r>
            <a:r>
              <a:rPr sz="1400" dirty="0">
                <a:latin typeface="Calibri"/>
                <a:cs typeface="Calibri"/>
              </a:rPr>
              <a:t>review</a:t>
            </a:r>
            <a:r>
              <a:rPr sz="1400" spc="-20" dirty="0">
                <a:latin typeface="Calibri"/>
                <a:cs typeface="Calibri"/>
              </a:rPr>
              <a:t> </a:t>
            </a:r>
            <a:r>
              <a:rPr sz="1400" dirty="0">
                <a:latin typeface="Calibri"/>
                <a:cs typeface="Calibri"/>
              </a:rPr>
              <a:t>prior</a:t>
            </a:r>
            <a:r>
              <a:rPr sz="1400" spc="-15" dirty="0">
                <a:latin typeface="Calibri"/>
                <a:cs typeface="Calibri"/>
              </a:rPr>
              <a:t> </a:t>
            </a:r>
            <a:r>
              <a:rPr sz="1400" dirty="0">
                <a:latin typeface="Calibri"/>
                <a:cs typeface="Calibri"/>
              </a:rPr>
              <a:t>external</a:t>
            </a:r>
            <a:r>
              <a:rPr sz="1400" spc="-20" dirty="0">
                <a:latin typeface="Calibri"/>
                <a:cs typeface="Calibri"/>
              </a:rPr>
              <a:t> </a:t>
            </a:r>
            <a:r>
              <a:rPr sz="1400" dirty="0">
                <a:latin typeface="Calibri"/>
                <a:cs typeface="Calibri"/>
              </a:rPr>
              <a:t>notes,</a:t>
            </a:r>
            <a:r>
              <a:rPr sz="1400" spc="-20" dirty="0">
                <a:latin typeface="Calibri"/>
                <a:cs typeface="Calibri"/>
              </a:rPr>
              <a:t> </a:t>
            </a:r>
            <a:r>
              <a:rPr sz="1400" b="1" dirty="0">
                <a:latin typeface="Calibri"/>
                <a:cs typeface="Calibri"/>
              </a:rPr>
              <a:t>2.</a:t>
            </a:r>
            <a:r>
              <a:rPr sz="1400" b="1" spc="-15" dirty="0">
                <a:latin typeface="Calibri"/>
                <a:cs typeface="Calibri"/>
              </a:rPr>
              <a:t> </a:t>
            </a:r>
            <a:r>
              <a:rPr sz="1400" dirty="0">
                <a:latin typeface="Calibri"/>
                <a:cs typeface="Calibri"/>
              </a:rPr>
              <a:t>review</a:t>
            </a:r>
            <a:r>
              <a:rPr sz="1400" spc="-20" dirty="0">
                <a:latin typeface="Calibri"/>
                <a:cs typeface="Calibri"/>
              </a:rPr>
              <a:t> </a:t>
            </a:r>
            <a:r>
              <a:rPr sz="1400" dirty="0">
                <a:latin typeface="Calibri"/>
                <a:cs typeface="Calibri"/>
              </a:rPr>
              <a:t>results</a:t>
            </a:r>
            <a:r>
              <a:rPr sz="1400" spc="-20" dirty="0">
                <a:latin typeface="Calibri"/>
                <a:cs typeface="Calibri"/>
              </a:rPr>
              <a:t> </a:t>
            </a:r>
            <a:r>
              <a:rPr sz="1400" dirty="0">
                <a:latin typeface="Calibri"/>
                <a:cs typeface="Calibri"/>
              </a:rPr>
              <a:t>of</a:t>
            </a:r>
            <a:r>
              <a:rPr sz="1400" spc="-20" dirty="0">
                <a:latin typeface="Calibri"/>
                <a:cs typeface="Calibri"/>
              </a:rPr>
              <a:t> </a:t>
            </a:r>
            <a:r>
              <a:rPr sz="1400" dirty="0">
                <a:latin typeface="Calibri"/>
                <a:cs typeface="Calibri"/>
              </a:rPr>
              <a:t>EACH</a:t>
            </a:r>
            <a:r>
              <a:rPr sz="1400" spc="-20" dirty="0">
                <a:latin typeface="Calibri"/>
                <a:cs typeface="Calibri"/>
              </a:rPr>
              <a:t> </a:t>
            </a:r>
            <a:r>
              <a:rPr sz="1400" dirty="0">
                <a:latin typeface="Calibri"/>
                <a:cs typeface="Calibri"/>
              </a:rPr>
              <a:t>unique</a:t>
            </a:r>
            <a:r>
              <a:rPr sz="1400" spc="-20" dirty="0">
                <a:latin typeface="Calibri"/>
                <a:cs typeface="Calibri"/>
              </a:rPr>
              <a:t> </a:t>
            </a:r>
            <a:r>
              <a:rPr sz="1400" dirty="0">
                <a:latin typeface="Calibri"/>
                <a:cs typeface="Calibri"/>
              </a:rPr>
              <a:t>test,</a:t>
            </a:r>
            <a:r>
              <a:rPr sz="1400" spc="-15" dirty="0">
                <a:latin typeface="Calibri"/>
                <a:cs typeface="Calibri"/>
              </a:rPr>
              <a:t> </a:t>
            </a:r>
            <a:r>
              <a:rPr sz="1400" b="1" dirty="0">
                <a:latin typeface="Calibri"/>
                <a:cs typeface="Calibri"/>
              </a:rPr>
              <a:t>3.</a:t>
            </a:r>
            <a:r>
              <a:rPr sz="1400" b="1" spc="-20" dirty="0">
                <a:latin typeface="Calibri"/>
                <a:cs typeface="Calibri"/>
              </a:rPr>
              <a:t> </a:t>
            </a:r>
            <a:r>
              <a:rPr sz="1400" dirty="0">
                <a:latin typeface="Calibri"/>
                <a:cs typeface="Calibri"/>
              </a:rPr>
              <a:t>order</a:t>
            </a:r>
            <a:r>
              <a:rPr sz="1400" spc="-25" dirty="0">
                <a:latin typeface="Calibri"/>
                <a:cs typeface="Calibri"/>
              </a:rPr>
              <a:t> </a:t>
            </a:r>
            <a:r>
              <a:rPr sz="1400" dirty="0">
                <a:latin typeface="Calibri"/>
                <a:cs typeface="Calibri"/>
              </a:rPr>
              <a:t>of</a:t>
            </a:r>
            <a:r>
              <a:rPr sz="1400" spc="-20" dirty="0">
                <a:latin typeface="Calibri"/>
                <a:cs typeface="Calibri"/>
              </a:rPr>
              <a:t> </a:t>
            </a:r>
            <a:r>
              <a:rPr sz="1400" dirty="0">
                <a:latin typeface="Calibri"/>
                <a:cs typeface="Calibri"/>
              </a:rPr>
              <a:t>EACH</a:t>
            </a:r>
            <a:r>
              <a:rPr sz="1400" spc="-20" dirty="0">
                <a:latin typeface="Calibri"/>
                <a:cs typeface="Calibri"/>
              </a:rPr>
              <a:t> </a:t>
            </a:r>
            <a:r>
              <a:rPr sz="1400" dirty="0">
                <a:latin typeface="Calibri"/>
                <a:cs typeface="Calibri"/>
              </a:rPr>
              <a:t>unique</a:t>
            </a:r>
            <a:r>
              <a:rPr sz="1400" spc="-15" dirty="0">
                <a:latin typeface="Calibri"/>
                <a:cs typeface="Calibri"/>
              </a:rPr>
              <a:t> </a:t>
            </a:r>
            <a:r>
              <a:rPr sz="1400" spc="-20" dirty="0">
                <a:latin typeface="Calibri"/>
                <a:cs typeface="Calibri"/>
              </a:rPr>
              <a:t>test</a:t>
            </a:r>
            <a:endParaRPr sz="1400" dirty="0">
              <a:latin typeface="Calibri"/>
              <a:cs typeface="Calibri"/>
            </a:endParaRPr>
          </a:p>
          <a:p>
            <a:pPr marL="355600" indent="-342900">
              <a:lnSpc>
                <a:spcPts val="1630"/>
              </a:lnSpc>
              <a:buFont typeface="Arial"/>
              <a:buChar char="•"/>
              <a:tabLst>
                <a:tab pos="354965" algn="l"/>
                <a:tab pos="355600" algn="l"/>
              </a:tabLst>
            </a:pPr>
            <a:r>
              <a:rPr sz="1400" b="1" dirty="0">
                <a:latin typeface="Calibri"/>
                <a:cs typeface="Calibri"/>
              </a:rPr>
              <a:t>Category</a:t>
            </a:r>
            <a:r>
              <a:rPr sz="1400" b="1" spc="-55" dirty="0">
                <a:latin typeface="Calibri"/>
                <a:cs typeface="Calibri"/>
              </a:rPr>
              <a:t> </a:t>
            </a:r>
            <a:r>
              <a:rPr sz="1400" b="1" dirty="0">
                <a:latin typeface="Calibri"/>
                <a:cs typeface="Calibri"/>
              </a:rPr>
              <a:t>2:</a:t>
            </a:r>
            <a:r>
              <a:rPr sz="1400" b="1" spc="-40" dirty="0">
                <a:latin typeface="Calibri"/>
                <a:cs typeface="Calibri"/>
              </a:rPr>
              <a:t> </a:t>
            </a:r>
            <a:r>
              <a:rPr sz="1400" b="1" dirty="0">
                <a:latin typeface="Calibri"/>
                <a:cs typeface="Calibri"/>
              </a:rPr>
              <a:t>Assessment</a:t>
            </a:r>
            <a:r>
              <a:rPr sz="1400" b="1" spc="-45" dirty="0">
                <a:latin typeface="Calibri"/>
                <a:cs typeface="Calibri"/>
              </a:rPr>
              <a:t> </a:t>
            </a:r>
            <a:r>
              <a:rPr sz="1400" b="1" dirty="0">
                <a:latin typeface="Calibri"/>
                <a:cs typeface="Calibri"/>
              </a:rPr>
              <a:t>requiring</a:t>
            </a:r>
            <a:r>
              <a:rPr sz="1400" b="1" spc="-40" dirty="0">
                <a:latin typeface="Calibri"/>
                <a:cs typeface="Calibri"/>
              </a:rPr>
              <a:t> </a:t>
            </a:r>
            <a:r>
              <a:rPr sz="1400" b="1" dirty="0">
                <a:latin typeface="Calibri"/>
                <a:cs typeface="Calibri"/>
              </a:rPr>
              <a:t>“Independent</a:t>
            </a:r>
            <a:r>
              <a:rPr sz="1400" b="1" spc="-40" dirty="0">
                <a:latin typeface="Calibri"/>
                <a:cs typeface="Calibri"/>
              </a:rPr>
              <a:t> </a:t>
            </a:r>
            <a:r>
              <a:rPr sz="1400" b="1" spc="-10" dirty="0">
                <a:latin typeface="Calibri"/>
                <a:cs typeface="Calibri"/>
              </a:rPr>
              <a:t>Historian(s)”</a:t>
            </a:r>
            <a:endParaRPr sz="1400" dirty="0">
              <a:latin typeface="Calibri"/>
              <a:cs typeface="Calibri"/>
            </a:endParaRPr>
          </a:p>
        </p:txBody>
      </p:sp>
      <p:sp>
        <p:nvSpPr>
          <p:cNvPr id="18" name="object 18"/>
          <p:cNvSpPr/>
          <p:nvPr/>
        </p:nvSpPr>
        <p:spPr>
          <a:xfrm>
            <a:off x="3009419" y="2918461"/>
            <a:ext cx="3619500" cy="12700"/>
          </a:xfrm>
          <a:custGeom>
            <a:avLst/>
            <a:gdLst/>
            <a:ahLst/>
            <a:cxnLst/>
            <a:rect l="l" t="t" r="r" b="b"/>
            <a:pathLst>
              <a:path w="3619500" h="12700">
                <a:moveTo>
                  <a:pt x="3619500" y="0"/>
                </a:moveTo>
                <a:lnTo>
                  <a:pt x="0" y="0"/>
                </a:lnTo>
                <a:lnTo>
                  <a:pt x="0" y="12700"/>
                </a:lnTo>
                <a:lnTo>
                  <a:pt x="3619500" y="12700"/>
                </a:lnTo>
                <a:lnTo>
                  <a:pt x="3619500" y="0"/>
                </a:lnTo>
                <a:close/>
              </a:path>
            </a:pathLst>
          </a:custGeom>
          <a:solidFill>
            <a:srgbClr val="000000"/>
          </a:solidFill>
        </p:spPr>
        <p:txBody>
          <a:bodyPr wrap="square" lIns="0" tIns="0" rIns="0" bIns="0" rtlCol="0"/>
          <a:lstStyle/>
          <a:p>
            <a:endParaRPr dirty="0"/>
          </a:p>
        </p:txBody>
      </p:sp>
      <p:sp>
        <p:nvSpPr>
          <p:cNvPr id="19" name="object 19"/>
          <p:cNvSpPr txBox="1"/>
          <p:nvPr/>
        </p:nvSpPr>
        <p:spPr>
          <a:xfrm>
            <a:off x="10319167" y="1850644"/>
            <a:ext cx="363855"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Calibri"/>
                <a:cs typeface="Calibri"/>
              </a:rPr>
              <a:t>Low</a:t>
            </a:r>
            <a:endParaRPr sz="1600" dirty="0">
              <a:latin typeface="Calibri"/>
              <a:cs typeface="Calibri"/>
            </a:endParaRPr>
          </a:p>
        </p:txBody>
      </p:sp>
      <p:sp>
        <p:nvSpPr>
          <p:cNvPr id="20" name="object 20"/>
          <p:cNvSpPr txBox="1"/>
          <p:nvPr/>
        </p:nvSpPr>
        <p:spPr>
          <a:xfrm>
            <a:off x="116839" y="3280155"/>
            <a:ext cx="541655" cy="510540"/>
          </a:xfrm>
          <a:prstGeom prst="rect">
            <a:avLst/>
          </a:prstGeom>
        </p:spPr>
        <p:txBody>
          <a:bodyPr vert="horz" wrap="square" lIns="0" tIns="12700" rIns="0" bIns="0" rtlCol="0">
            <a:spAutoFit/>
          </a:bodyPr>
          <a:lstStyle/>
          <a:p>
            <a:pPr marL="12700">
              <a:lnSpc>
                <a:spcPts val="1910"/>
              </a:lnSpc>
              <a:spcBef>
                <a:spcPts val="100"/>
              </a:spcBef>
            </a:pPr>
            <a:r>
              <a:rPr sz="1600" spc="-10" dirty="0">
                <a:latin typeface="Calibri"/>
                <a:cs typeface="Calibri"/>
              </a:rPr>
              <a:t>99204</a:t>
            </a:r>
            <a:endParaRPr sz="1600" dirty="0">
              <a:latin typeface="Calibri"/>
              <a:cs typeface="Calibri"/>
            </a:endParaRPr>
          </a:p>
          <a:p>
            <a:pPr marL="12700">
              <a:lnSpc>
                <a:spcPts val="1910"/>
              </a:lnSpc>
            </a:pPr>
            <a:r>
              <a:rPr sz="1600" spc="-10" dirty="0">
                <a:latin typeface="Calibri"/>
                <a:cs typeface="Calibri"/>
              </a:rPr>
              <a:t>99214</a:t>
            </a:r>
            <a:endParaRPr sz="1600" dirty="0">
              <a:latin typeface="Calibri"/>
              <a:cs typeface="Calibri"/>
            </a:endParaRPr>
          </a:p>
        </p:txBody>
      </p:sp>
      <p:sp>
        <p:nvSpPr>
          <p:cNvPr id="21" name="object 21"/>
          <p:cNvSpPr txBox="1"/>
          <p:nvPr/>
        </p:nvSpPr>
        <p:spPr>
          <a:xfrm>
            <a:off x="1777519" y="3278123"/>
            <a:ext cx="4482465" cy="23876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Calibri"/>
                <a:cs typeface="Calibri"/>
              </a:rPr>
              <a:t>Moderate</a:t>
            </a:r>
            <a:r>
              <a:rPr sz="1400" b="1" spc="-35" dirty="0">
                <a:latin typeface="Calibri"/>
                <a:cs typeface="Calibri"/>
              </a:rPr>
              <a:t> </a:t>
            </a:r>
            <a:r>
              <a:rPr sz="1400" b="1" dirty="0">
                <a:latin typeface="Calibri"/>
                <a:cs typeface="Calibri"/>
              </a:rPr>
              <a:t>(</a:t>
            </a:r>
            <a:r>
              <a:rPr sz="1400" dirty="0">
                <a:latin typeface="Calibri"/>
                <a:cs typeface="Calibri"/>
              </a:rPr>
              <a:t>Must</a:t>
            </a:r>
            <a:r>
              <a:rPr sz="1400" spc="-10" dirty="0">
                <a:latin typeface="Calibri"/>
                <a:cs typeface="Calibri"/>
              </a:rPr>
              <a:t> </a:t>
            </a:r>
            <a:r>
              <a:rPr sz="1400" dirty="0">
                <a:latin typeface="Calibri"/>
                <a:cs typeface="Calibri"/>
              </a:rPr>
              <a:t>meet</a:t>
            </a:r>
            <a:r>
              <a:rPr sz="1400" spc="-10" dirty="0">
                <a:latin typeface="Calibri"/>
                <a:cs typeface="Calibri"/>
              </a:rPr>
              <a:t> </a:t>
            </a:r>
            <a:r>
              <a:rPr sz="1400" dirty="0">
                <a:latin typeface="Calibri"/>
                <a:cs typeface="Calibri"/>
              </a:rPr>
              <a:t>at</a:t>
            </a:r>
            <a:r>
              <a:rPr sz="1400" spc="-10" dirty="0">
                <a:latin typeface="Calibri"/>
                <a:cs typeface="Calibri"/>
              </a:rPr>
              <a:t> </a:t>
            </a:r>
            <a:r>
              <a:rPr sz="1400" dirty="0">
                <a:latin typeface="Calibri"/>
                <a:cs typeface="Calibri"/>
              </a:rPr>
              <a:t>least</a:t>
            </a:r>
            <a:r>
              <a:rPr sz="1400" spc="-10" dirty="0">
                <a:latin typeface="Calibri"/>
                <a:cs typeface="Calibri"/>
              </a:rPr>
              <a:t> </a:t>
            </a:r>
            <a:r>
              <a:rPr sz="1400" dirty="0">
                <a:latin typeface="Calibri"/>
                <a:cs typeface="Calibri"/>
              </a:rPr>
              <a:t>1</a:t>
            </a:r>
            <a:r>
              <a:rPr sz="1400" spc="-15" dirty="0">
                <a:latin typeface="Calibri"/>
                <a:cs typeface="Calibri"/>
              </a:rPr>
              <a:t> </a:t>
            </a:r>
            <a:r>
              <a:rPr sz="1400" dirty="0">
                <a:latin typeface="Calibri"/>
                <a:cs typeface="Calibri"/>
              </a:rPr>
              <a:t>of</a:t>
            </a:r>
            <a:r>
              <a:rPr sz="1400" spc="-2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following</a:t>
            </a:r>
            <a:r>
              <a:rPr sz="1400" spc="-15" dirty="0">
                <a:latin typeface="Calibri"/>
                <a:cs typeface="Calibri"/>
              </a:rPr>
              <a:t> </a:t>
            </a:r>
            <a:r>
              <a:rPr sz="1400" dirty="0">
                <a:latin typeface="Calibri"/>
                <a:cs typeface="Calibri"/>
              </a:rPr>
              <a:t>3</a:t>
            </a:r>
            <a:r>
              <a:rPr sz="1400" spc="-15" dirty="0">
                <a:latin typeface="Calibri"/>
                <a:cs typeface="Calibri"/>
              </a:rPr>
              <a:t> </a:t>
            </a:r>
            <a:r>
              <a:rPr sz="1400" spc="-10" dirty="0">
                <a:latin typeface="Calibri"/>
                <a:cs typeface="Calibri"/>
              </a:rPr>
              <a:t>categories)</a:t>
            </a:r>
            <a:endParaRPr sz="1400" dirty="0">
              <a:latin typeface="Calibri"/>
              <a:cs typeface="Calibri"/>
            </a:endParaRPr>
          </a:p>
        </p:txBody>
      </p:sp>
      <p:sp>
        <p:nvSpPr>
          <p:cNvPr id="22" name="object 22"/>
          <p:cNvSpPr/>
          <p:nvPr/>
        </p:nvSpPr>
        <p:spPr>
          <a:xfrm>
            <a:off x="2082317" y="3710723"/>
            <a:ext cx="6591300" cy="863600"/>
          </a:xfrm>
          <a:custGeom>
            <a:avLst/>
            <a:gdLst/>
            <a:ahLst/>
            <a:cxnLst/>
            <a:rect l="l" t="t" r="r" b="b"/>
            <a:pathLst>
              <a:path w="6591300" h="863600">
                <a:moveTo>
                  <a:pt x="2705100" y="215900"/>
                </a:moveTo>
                <a:lnTo>
                  <a:pt x="0" y="215900"/>
                </a:lnTo>
                <a:lnTo>
                  <a:pt x="0" y="228600"/>
                </a:lnTo>
                <a:lnTo>
                  <a:pt x="2705100" y="228600"/>
                </a:lnTo>
                <a:lnTo>
                  <a:pt x="2705100" y="215900"/>
                </a:lnTo>
                <a:close/>
              </a:path>
              <a:path w="6591300" h="863600">
                <a:moveTo>
                  <a:pt x="4356100" y="0"/>
                </a:moveTo>
                <a:lnTo>
                  <a:pt x="863600" y="0"/>
                </a:lnTo>
                <a:lnTo>
                  <a:pt x="863600" y="12700"/>
                </a:lnTo>
                <a:lnTo>
                  <a:pt x="4356100" y="12700"/>
                </a:lnTo>
                <a:lnTo>
                  <a:pt x="4356100" y="0"/>
                </a:lnTo>
                <a:close/>
              </a:path>
              <a:path w="6591300" h="863600">
                <a:moveTo>
                  <a:pt x="6591300" y="850900"/>
                </a:moveTo>
                <a:lnTo>
                  <a:pt x="863600" y="850900"/>
                </a:lnTo>
                <a:lnTo>
                  <a:pt x="863600" y="863600"/>
                </a:lnTo>
                <a:lnTo>
                  <a:pt x="6591300" y="863600"/>
                </a:lnTo>
                <a:lnTo>
                  <a:pt x="6591300" y="850900"/>
                </a:lnTo>
                <a:close/>
              </a:path>
            </a:pathLst>
          </a:custGeom>
          <a:solidFill>
            <a:srgbClr val="000000"/>
          </a:solidFill>
        </p:spPr>
        <p:txBody>
          <a:bodyPr wrap="square" lIns="0" tIns="0" rIns="0" bIns="0" rtlCol="0"/>
          <a:lstStyle/>
          <a:p>
            <a:endParaRPr dirty="0"/>
          </a:p>
        </p:txBody>
      </p:sp>
      <p:sp>
        <p:nvSpPr>
          <p:cNvPr id="23" name="object 23"/>
          <p:cNvSpPr txBox="1"/>
          <p:nvPr/>
        </p:nvSpPr>
        <p:spPr>
          <a:xfrm>
            <a:off x="1777519" y="3494532"/>
            <a:ext cx="8154670" cy="1305560"/>
          </a:xfrm>
          <a:prstGeom prst="rect">
            <a:avLst/>
          </a:prstGeom>
        </p:spPr>
        <p:txBody>
          <a:bodyPr vert="horz" wrap="square" lIns="0" tIns="12700" rIns="0" bIns="0" rtlCol="0">
            <a:spAutoFit/>
          </a:bodyPr>
          <a:lstStyle/>
          <a:p>
            <a:pPr marL="298450" indent="-285750">
              <a:lnSpc>
                <a:spcPct val="100000"/>
              </a:lnSpc>
              <a:spcBef>
                <a:spcPts val="100"/>
              </a:spcBef>
              <a:buFont typeface="Arial"/>
              <a:buChar char="•"/>
              <a:tabLst>
                <a:tab pos="297815" algn="l"/>
                <a:tab pos="298450" algn="l"/>
              </a:tabLst>
            </a:pPr>
            <a:r>
              <a:rPr sz="1400" b="1" dirty="0">
                <a:latin typeface="Calibri"/>
                <a:cs typeface="Calibri"/>
              </a:rPr>
              <a:t>Category</a:t>
            </a:r>
            <a:r>
              <a:rPr sz="1400" b="1" spc="-60" dirty="0">
                <a:latin typeface="Calibri"/>
                <a:cs typeface="Calibri"/>
              </a:rPr>
              <a:t> </a:t>
            </a:r>
            <a:r>
              <a:rPr sz="1400" b="1" dirty="0">
                <a:latin typeface="Calibri"/>
                <a:cs typeface="Calibri"/>
              </a:rPr>
              <a:t>1:</a:t>
            </a:r>
            <a:r>
              <a:rPr sz="1400" b="1" spc="-40" dirty="0">
                <a:latin typeface="Calibri"/>
                <a:cs typeface="Calibri"/>
              </a:rPr>
              <a:t> </a:t>
            </a:r>
            <a:r>
              <a:rPr sz="1400" b="1" spc="-20" dirty="0">
                <a:latin typeface="Calibri"/>
                <a:cs typeface="Calibri"/>
              </a:rPr>
              <a:t>Tests,</a:t>
            </a:r>
            <a:r>
              <a:rPr sz="1400" b="1" spc="-40" dirty="0">
                <a:latin typeface="Calibri"/>
                <a:cs typeface="Calibri"/>
              </a:rPr>
              <a:t> </a:t>
            </a:r>
            <a:r>
              <a:rPr sz="1400" b="1" dirty="0">
                <a:latin typeface="Calibri"/>
                <a:cs typeface="Calibri"/>
              </a:rPr>
              <a:t>Documents</a:t>
            </a:r>
            <a:r>
              <a:rPr sz="1400" b="1" spc="-35" dirty="0">
                <a:latin typeface="Calibri"/>
                <a:cs typeface="Calibri"/>
              </a:rPr>
              <a:t> </a:t>
            </a:r>
            <a:r>
              <a:rPr sz="1400" b="1" dirty="0">
                <a:latin typeface="Calibri"/>
                <a:cs typeface="Calibri"/>
              </a:rPr>
              <a:t>and</a:t>
            </a:r>
            <a:r>
              <a:rPr sz="1400" b="1" spc="-40" dirty="0">
                <a:latin typeface="Calibri"/>
                <a:cs typeface="Calibri"/>
              </a:rPr>
              <a:t> </a:t>
            </a:r>
            <a:r>
              <a:rPr sz="1400" b="1" dirty="0">
                <a:latin typeface="Calibri"/>
                <a:cs typeface="Calibri"/>
              </a:rPr>
              <a:t>Independent</a:t>
            </a:r>
            <a:r>
              <a:rPr sz="1400" b="1" spc="-40" dirty="0">
                <a:latin typeface="Calibri"/>
                <a:cs typeface="Calibri"/>
              </a:rPr>
              <a:t> </a:t>
            </a:r>
            <a:r>
              <a:rPr sz="1400" b="1" spc="-10" dirty="0">
                <a:latin typeface="Calibri"/>
                <a:cs typeface="Calibri"/>
              </a:rPr>
              <a:t>Historian(s)</a:t>
            </a:r>
            <a:endParaRPr sz="1400" dirty="0">
              <a:latin typeface="Calibri"/>
              <a:cs typeface="Calibri"/>
            </a:endParaRPr>
          </a:p>
          <a:p>
            <a:pPr marL="298450" indent="-285750">
              <a:lnSpc>
                <a:spcPct val="100000"/>
              </a:lnSpc>
              <a:spcBef>
                <a:spcPts val="20"/>
              </a:spcBef>
              <a:buFont typeface="Arial"/>
              <a:buChar char="•"/>
              <a:tabLst>
                <a:tab pos="297815" algn="l"/>
                <a:tab pos="298450" algn="l"/>
              </a:tabLst>
            </a:pPr>
            <a:r>
              <a:rPr sz="1400" dirty="0">
                <a:latin typeface="Calibri"/>
                <a:cs typeface="Calibri"/>
              </a:rPr>
              <a:t>Any</a:t>
            </a:r>
            <a:r>
              <a:rPr sz="1400" spc="-15" dirty="0">
                <a:latin typeface="Calibri"/>
                <a:cs typeface="Calibri"/>
              </a:rPr>
              <a:t> </a:t>
            </a:r>
            <a:r>
              <a:rPr sz="1400" dirty="0">
                <a:latin typeface="Calibri"/>
                <a:cs typeface="Calibri"/>
              </a:rPr>
              <a:t>combination</a:t>
            </a:r>
            <a:r>
              <a:rPr sz="1400" spc="-20" dirty="0">
                <a:latin typeface="Calibri"/>
                <a:cs typeface="Calibri"/>
              </a:rPr>
              <a:t> </a:t>
            </a:r>
            <a:r>
              <a:rPr sz="1400" dirty="0">
                <a:latin typeface="Calibri"/>
                <a:cs typeface="Calibri"/>
              </a:rPr>
              <a:t>of</a:t>
            </a:r>
            <a:r>
              <a:rPr sz="1400" spc="-20" dirty="0">
                <a:latin typeface="Calibri"/>
                <a:cs typeface="Calibri"/>
              </a:rPr>
              <a:t> </a:t>
            </a:r>
            <a:r>
              <a:rPr sz="1400" dirty="0">
                <a:latin typeface="Calibri"/>
                <a:cs typeface="Calibri"/>
              </a:rPr>
              <a:t>3</a:t>
            </a:r>
            <a:r>
              <a:rPr sz="1400" spc="-20" dirty="0">
                <a:latin typeface="Calibri"/>
                <a:cs typeface="Calibri"/>
              </a:rPr>
              <a:t> </a:t>
            </a:r>
            <a:r>
              <a:rPr sz="1400" dirty="0">
                <a:latin typeface="Calibri"/>
                <a:cs typeface="Calibri"/>
              </a:rPr>
              <a:t>of</a:t>
            </a:r>
            <a:r>
              <a:rPr sz="1400" spc="-20"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following:</a:t>
            </a:r>
            <a:endParaRPr sz="1400" dirty="0">
              <a:latin typeface="Calibri"/>
              <a:cs typeface="Calibri"/>
            </a:endParaRPr>
          </a:p>
          <a:p>
            <a:pPr marL="298450" marR="5080" indent="-285750">
              <a:lnSpc>
                <a:spcPts val="1580"/>
              </a:lnSpc>
              <a:spcBef>
                <a:spcPts val="165"/>
              </a:spcBef>
              <a:buFont typeface="Arial"/>
              <a:buChar char="•"/>
              <a:tabLst>
                <a:tab pos="297815" algn="l"/>
                <a:tab pos="298450" algn="l"/>
              </a:tabLst>
            </a:pPr>
            <a:r>
              <a:rPr sz="1400" b="1" dirty="0">
                <a:latin typeface="Calibri"/>
                <a:cs typeface="Calibri"/>
              </a:rPr>
              <a:t>1.</a:t>
            </a:r>
            <a:r>
              <a:rPr sz="1400" b="1" spc="-20" dirty="0">
                <a:latin typeface="Calibri"/>
                <a:cs typeface="Calibri"/>
              </a:rPr>
              <a:t> </a:t>
            </a:r>
            <a:r>
              <a:rPr sz="1400" dirty="0">
                <a:latin typeface="Calibri"/>
                <a:cs typeface="Calibri"/>
              </a:rPr>
              <a:t>review</a:t>
            </a:r>
            <a:r>
              <a:rPr sz="1400" spc="-20"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prior</a:t>
            </a:r>
            <a:r>
              <a:rPr sz="1400" spc="-15" dirty="0">
                <a:latin typeface="Calibri"/>
                <a:cs typeface="Calibri"/>
              </a:rPr>
              <a:t> </a:t>
            </a:r>
            <a:r>
              <a:rPr sz="1400" dirty="0">
                <a:latin typeface="Calibri"/>
                <a:cs typeface="Calibri"/>
              </a:rPr>
              <a:t>external</a:t>
            </a:r>
            <a:r>
              <a:rPr sz="1400" spc="-20" dirty="0">
                <a:latin typeface="Calibri"/>
                <a:cs typeface="Calibri"/>
              </a:rPr>
              <a:t> </a:t>
            </a:r>
            <a:r>
              <a:rPr sz="1400" dirty="0">
                <a:latin typeface="Calibri"/>
                <a:cs typeface="Calibri"/>
              </a:rPr>
              <a:t>note(s)</a:t>
            </a:r>
            <a:r>
              <a:rPr sz="1400" spc="-20" dirty="0">
                <a:latin typeface="Calibri"/>
                <a:cs typeface="Calibri"/>
              </a:rPr>
              <a:t> </a:t>
            </a:r>
            <a:r>
              <a:rPr sz="1400" dirty="0">
                <a:latin typeface="Calibri"/>
                <a:cs typeface="Calibri"/>
              </a:rPr>
              <a:t>from</a:t>
            </a:r>
            <a:r>
              <a:rPr sz="1400" spc="-25" dirty="0">
                <a:latin typeface="Calibri"/>
                <a:cs typeface="Calibri"/>
              </a:rPr>
              <a:t> </a:t>
            </a:r>
            <a:r>
              <a:rPr sz="1400" dirty="0">
                <a:latin typeface="Calibri"/>
                <a:cs typeface="Calibri"/>
              </a:rPr>
              <a:t>each</a:t>
            </a:r>
            <a:r>
              <a:rPr sz="1400" spc="-15" dirty="0">
                <a:latin typeface="Calibri"/>
                <a:cs typeface="Calibri"/>
              </a:rPr>
              <a:t> </a:t>
            </a:r>
            <a:r>
              <a:rPr sz="1400" dirty="0">
                <a:latin typeface="Calibri"/>
                <a:cs typeface="Calibri"/>
              </a:rPr>
              <a:t>unique</a:t>
            </a:r>
            <a:r>
              <a:rPr sz="1400" spc="-20" dirty="0">
                <a:latin typeface="Calibri"/>
                <a:cs typeface="Calibri"/>
              </a:rPr>
              <a:t> </a:t>
            </a:r>
            <a:r>
              <a:rPr sz="1400" dirty="0">
                <a:latin typeface="Calibri"/>
                <a:cs typeface="Calibri"/>
              </a:rPr>
              <a:t>source,</a:t>
            </a:r>
            <a:r>
              <a:rPr sz="1400" spc="-20" dirty="0">
                <a:latin typeface="Calibri"/>
                <a:cs typeface="Calibri"/>
              </a:rPr>
              <a:t> </a:t>
            </a:r>
            <a:r>
              <a:rPr sz="1400" b="1" dirty="0">
                <a:latin typeface="Calibri"/>
                <a:cs typeface="Calibri"/>
              </a:rPr>
              <a:t>2.</a:t>
            </a:r>
            <a:r>
              <a:rPr sz="1400" b="1" spc="-20" dirty="0">
                <a:latin typeface="Calibri"/>
                <a:cs typeface="Calibri"/>
              </a:rPr>
              <a:t> </a:t>
            </a:r>
            <a:r>
              <a:rPr sz="1400" dirty="0">
                <a:latin typeface="Calibri"/>
                <a:cs typeface="Calibri"/>
              </a:rPr>
              <a:t>Review</a:t>
            </a:r>
            <a:r>
              <a:rPr sz="1400" spc="-15" dirty="0">
                <a:latin typeface="Calibri"/>
                <a:cs typeface="Calibri"/>
              </a:rPr>
              <a:t> </a:t>
            </a:r>
            <a:r>
              <a:rPr sz="1400" dirty="0">
                <a:latin typeface="Calibri"/>
                <a:cs typeface="Calibri"/>
              </a:rPr>
              <a:t>results</a:t>
            </a:r>
            <a:r>
              <a:rPr sz="1400" spc="-20"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each</a:t>
            </a:r>
            <a:r>
              <a:rPr sz="1400" spc="-20" dirty="0">
                <a:latin typeface="Calibri"/>
                <a:cs typeface="Calibri"/>
              </a:rPr>
              <a:t> </a:t>
            </a:r>
            <a:r>
              <a:rPr sz="1400" dirty="0">
                <a:latin typeface="Calibri"/>
                <a:cs typeface="Calibri"/>
              </a:rPr>
              <a:t>unique</a:t>
            </a:r>
            <a:r>
              <a:rPr sz="1400" spc="-15" dirty="0">
                <a:latin typeface="Calibri"/>
                <a:cs typeface="Calibri"/>
              </a:rPr>
              <a:t> </a:t>
            </a:r>
            <a:r>
              <a:rPr sz="1400" dirty="0">
                <a:latin typeface="Calibri"/>
                <a:cs typeface="Calibri"/>
              </a:rPr>
              <a:t>test,</a:t>
            </a:r>
            <a:r>
              <a:rPr sz="1400" spc="-20" dirty="0">
                <a:latin typeface="Calibri"/>
                <a:cs typeface="Calibri"/>
              </a:rPr>
              <a:t> </a:t>
            </a:r>
            <a:r>
              <a:rPr sz="1400" b="1" dirty="0">
                <a:latin typeface="Calibri"/>
                <a:cs typeface="Calibri"/>
              </a:rPr>
              <a:t>3.</a:t>
            </a:r>
            <a:r>
              <a:rPr sz="1400" b="1" spc="-20" dirty="0">
                <a:latin typeface="Calibri"/>
                <a:cs typeface="Calibri"/>
              </a:rPr>
              <a:t> </a:t>
            </a:r>
            <a:r>
              <a:rPr sz="1400" dirty="0">
                <a:latin typeface="Calibri"/>
                <a:cs typeface="Calibri"/>
              </a:rPr>
              <a:t>order</a:t>
            </a:r>
            <a:r>
              <a:rPr sz="1400" spc="-20" dirty="0">
                <a:latin typeface="Calibri"/>
                <a:cs typeface="Calibri"/>
              </a:rPr>
              <a:t> </a:t>
            </a:r>
            <a:r>
              <a:rPr sz="1400" spc="-25" dirty="0">
                <a:latin typeface="Calibri"/>
                <a:cs typeface="Calibri"/>
              </a:rPr>
              <a:t>of </a:t>
            </a:r>
            <a:r>
              <a:rPr sz="1400" dirty="0">
                <a:latin typeface="Calibri"/>
                <a:cs typeface="Calibri"/>
              </a:rPr>
              <a:t>each</a:t>
            </a:r>
            <a:r>
              <a:rPr sz="1400" spc="-30" dirty="0">
                <a:latin typeface="Calibri"/>
                <a:cs typeface="Calibri"/>
              </a:rPr>
              <a:t> </a:t>
            </a:r>
            <a:r>
              <a:rPr sz="1400" dirty="0">
                <a:latin typeface="Calibri"/>
                <a:cs typeface="Calibri"/>
              </a:rPr>
              <a:t>unique</a:t>
            </a:r>
            <a:r>
              <a:rPr sz="1400" spc="-20" dirty="0">
                <a:latin typeface="Calibri"/>
                <a:cs typeface="Calibri"/>
              </a:rPr>
              <a:t> </a:t>
            </a:r>
            <a:r>
              <a:rPr sz="1400" dirty="0">
                <a:latin typeface="Calibri"/>
                <a:cs typeface="Calibri"/>
              </a:rPr>
              <a:t>test,</a:t>
            </a:r>
            <a:r>
              <a:rPr sz="1400" spc="-15" dirty="0">
                <a:latin typeface="Calibri"/>
                <a:cs typeface="Calibri"/>
              </a:rPr>
              <a:t> </a:t>
            </a:r>
            <a:r>
              <a:rPr sz="1400" b="1" dirty="0">
                <a:latin typeface="Calibri"/>
                <a:cs typeface="Calibri"/>
              </a:rPr>
              <a:t>4.</a:t>
            </a:r>
            <a:r>
              <a:rPr sz="1400" b="1" spc="-20" dirty="0">
                <a:latin typeface="Calibri"/>
                <a:cs typeface="Calibri"/>
              </a:rPr>
              <a:t> </a:t>
            </a:r>
            <a:r>
              <a:rPr sz="1400" dirty="0">
                <a:latin typeface="Calibri"/>
                <a:cs typeface="Calibri"/>
              </a:rPr>
              <a:t>Assessment</a:t>
            </a:r>
            <a:r>
              <a:rPr sz="1400" spc="-10" dirty="0">
                <a:latin typeface="Calibri"/>
                <a:cs typeface="Calibri"/>
              </a:rPr>
              <a:t> </a:t>
            </a:r>
            <a:r>
              <a:rPr sz="1400" dirty="0">
                <a:latin typeface="Calibri"/>
                <a:cs typeface="Calibri"/>
              </a:rPr>
              <a:t>requiring</a:t>
            </a:r>
            <a:r>
              <a:rPr sz="1400" spc="-20" dirty="0">
                <a:latin typeface="Calibri"/>
                <a:cs typeface="Calibri"/>
              </a:rPr>
              <a:t> </a:t>
            </a:r>
            <a:r>
              <a:rPr sz="1400" dirty="0">
                <a:latin typeface="Calibri"/>
                <a:cs typeface="Calibri"/>
              </a:rPr>
              <a:t>independent</a:t>
            </a:r>
            <a:r>
              <a:rPr sz="1400" spc="-10" dirty="0">
                <a:latin typeface="Calibri"/>
                <a:cs typeface="Calibri"/>
              </a:rPr>
              <a:t> historian(s)</a:t>
            </a:r>
            <a:endParaRPr sz="1400" dirty="0">
              <a:latin typeface="Calibri"/>
              <a:cs typeface="Calibri"/>
            </a:endParaRPr>
          </a:p>
          <a:p>
            <a:pPr marL="298450" indent="-285750">
              <a:lnSpc>
                <a:spcPts val="1670"/>
              </a:lnSpc>
              <a:buFont typeface="Arial"/>
              <a:buChar char="•"/>
              <a:tabLst>
                <a:tab pos="297815" algn="l"/>
                <a:tab pos="298450" algn="l"/>
              </a:tabLst>
            </a:pPr>
            <a:r>
              <a:rPr sz="1400" b="1" dirty="0">
                <a:latin typeface="Calibri"/>
                <a:cs typeface="Calibri"/>
              </a:rPr>
              <a:t>Category</a:t>
            </a:r>
            <a:r>
              <a:rPr sz="1400" b="1" spc="-45" dirty="0">
                <a:latin typeface="Calibri"/>
                <a:cs typeface="Calibri"/>
              </a:rPr>
              <a:t> </a:t>
            </a:r>
            <a:r>
              <a:rPr sz="1400" b="1" dirty="0">
                <a:latin typeface="Calibri"/>
                <a:cs typeface="Calibri"/>
              </a:rPr>
              <a:t>2:</a:t>
            </a:r>
            <a:r>
              <a:rPr sz="1400" b="1" spc="-30" dirty="0">
                <a:latin typeface="Calibri"/>
                <a:cs typeface="Calibri"/>
              </a:rPr>
              <a:t> </a:t>
            </a:r>
            <a:r>
              <a:rPr sz="1400" b="1" dirty="0">
                <a:latin typeface="Calibri"/>
                <a:cs typeface="Calibri"/>
              </a:rPr>
              <a:t>Independent</a:t>
            </a:r>
            <a:r>
              <a:rPr sz="1400" b="1" spc="-30" dirty="0">
                <a:latin typeface="Calibri"/>
                <a:cs typeface="Calibri"/>
              </a:rPr>
              <a:t> </a:t>
            </a:r>
            <a:r>
              <a:rPr sz="1400" b="1" spc="-10" dirty="0">
                <a:latin typeface="Calibri"/>
                <a:cs typeface="Calibri"/>
              </a:rPr>
              <a:t>interpretation</a:t>
            </a:r>
            <a:r>
              <a:rPr sz="1400" b="1" spc="-35" dirty="0">
                <a:latin typeface="Calibri"/>
                <a:cs typeface="Calibri"/>
              </a:rPr>
              <a:t> </a:t>
            </a:r>
            <a:r>
              <a:rPr sz="1400" b="1" dirty="0">
                <a:latin typeface="Calibri"/>
                <a:cs typeface="Calibri"/>
              </a:rPr>
              <a:t>of</a:t>
            </a:r>
            <a:r>
              <a:rPr sz="1400" b="1" spc="-35" dirty="0">
                <a:latin typeface="Calibri"/>
                <a:cs typeface="Calibri"/>
              </a:rPr>
              <a:t> </a:t>
            </a:r>
            <a:r>
              <a:rPr sz="1400" b="1" dirty="0">
                <a:latin typeface="Calibri"/>
                <a:cs typeface="Calibri"/>
              </a:rPr>
              <a:t>test</a:t>
            </a:r>
            <a:r>
              <a:rPr sz="1400" b="1" spc="-30" dirty="0">
                <a:latin typeface="Calibri"/>
                <a:cs typeface="Calibri"/>
              </a:rPr>
              <a:t> </a:t>
            </a:r>
            <a:r>
              <a:rPr sz="1400" b="1" dirty="0">
                <a:latin typeface="Calibri"/>
                <a:cs typeface="Calibri"/>
              </a:rPr>
              <a:t>performed</a:t>
            </a:r>
            <a:r>
              <a:rPr sz="1400" b="1" spc="-35" dirty="0">
                <a:latin typeface="Calibri"/>
                <a:cs typeface="Calibri"/>
              </a:rPr>
              <a:t> </a:t>
            </a:r>
            <a:r>
              <a:rPr sz="1400" b="1" dirty="0">
                <a:latin typeface="Calibri"/>
                <a:cs typeface="Calibri"/>
              </a:rPr>
              <a:t>by</a:t>
            </a:r>
            <a:r>
              <a:rPr sz="1400" b="1" spc="-35" dirty="0">
                <a:latin typeface="Calibri"/>
                <a:cs typeface="Calibri"/>
              </a:rPr>
              <a:t> </a:t>
            </a:r>
            <a:r>
              <a:rPr sz="1400" b="1" dirty="0">
                <a:latin typeface="Calibri"/>
                <a:cs typeface="Calibri"/>
              </a:rPr>
              <a:t>another</a:t>
            </a:r>
            <a:r>
              <a:rPr sz="1400" b="1" spc="-30" dirty="0">
                <a:latin typeface="Calibri"/>
                <a:cs typeface="Calibri"/>
              </a:rPr>
              <a:t> </a:t>
            </a:r>
            <a:r>
              <a:rPr sz="1400" b="1" dirty="0">
                <a:latin typeface="Calibri"/>
                <a:cs typeface="Calibri"/>
              </a:rPr>
              <a:t>provider</a:t>
            </a:r>
            <a:r>
              <a:rPr sz="1400" b="1" spc="-30" dirty="0">
                <a:latin typeface="Calibri"/>
                <a:cs typeface="Calibri"/>
              </a:rPr>
              <a:t> </a:t>
            </a:r>
            <a:r>
              <a:rPr sz="1400" b="1" dirty="0">
                <a:latin typeface="Calibri"/>
                <a:cs typeface="Calibri"/>
              </a:rPr>
              <a:t>(not</a:t>
            </a:r>
            <a:r>
              <a:rPr sz="1400" b="1" spc="-25" dirty="0">
                <a:latin typeface="Calibri"/>
                <a:cs typeface="Calibri"/>
              </a:rPr>
              <a:t> </a:t>
            </a:r>
            <a:r>
              <a:rPr sz="1400" b="1" spc="-10" dirty="0">
                <a:latin typeface="Calibri"/>
                <a:cs typeface="Calibri"/>
              </a:rPr>
              <a:t>billed)</a:t>
            </a:r>
            <a:endParaRPr sz="1400" dirty="0">
              <a:latin typeface="Calibri"/>
              <a:cs typeface="Calibri"/>
            </a:endParaRPr>
          </a:p>
          <a:p>
            <a:pPr marL="298450" indent="-285750">
              <a:lnSpc>
                <a:spcPct val="100000"/>
              </a:lnSpc>
              <a:spcBef>
                <a:spcPts val="20"/>
              </a:spcBef>
              <a:buFont typeface="Arial"/>
              <a:buChar char="•"/>
              <a:tabLst>
                <a:tab pos="297815" algn="l"/>
                <a:tab pos="298450" algn="l"/>
              </a:tabLst>
            </a:pPr>
            <a:r>
              <a:rPr sz="1400" b="1" dirty="0">
                <a:latin typeface="Calibri"/>
                <a:cs typeface="Calibri"/>
              </a:rPr>
              <a:t>Category</a:t>
            </a:r>
            <a:r>
              <a:rPr sz="1400" b="1" spc="-40" dirty="0">
                <a:latin typeface="Calibri"/>
                <a:cs typeface="Calibri"/>
              </a:rPr>
              <a:t> </a:t>
            </a:r>
            <a:r>
              <a:rPr sz="1400" b="1" dirty="0">
                <a:latin typeface="Calibri"/>
                <a:cs typeface="Calibri"/>
              </a:rPr>
              <a:t>3:</a:t>
            </a:r>
            <a:r>
              <a:rPr sz="1400" b="1" spc="-25" dirty="0">
                <a:latin typeface="Calibri"/>
                <a:cs typeface="Calibri"/>
              </a:rPr>
              <a:t> </a:t>
            </a:r>
            <a:r>
              <a:rPr sz="1400" b="1" dirty="0">
                <a:latin typeface="Calibri"/>
                <a:cs typeface="Calibri"/>
              </a:rPr>
              <a:t>Discussion</a:t>
            </a:r>
            <a:r>
              <a:rPr sz="1400" b="1" spc="-25" dirty="0">
                <a:latin typeface="Calibri"/>
                <a:cs typeface="Calibri"/>
              </a:rPr>
              <a:t> </a:t>
            </a:r>
            <a:r>
              <a:rPr sz="1400" b="1" dirty="0">
                <a:latin typeface="Calibri"/>
                <a:cs typeface="Calibri"/>
              </a:rPr>
              <a:t>of</a:t>
            </a:r>
            <a:r>
              <a:rPr sz="1400" b="1" spc="-30" dirty="0">
                <a:latin typeface="Calibri"/>
                <a:cs typeface="Calibri"/>
              </a:rPr>
              <a:t> </a:t>
            </a:r>
            <a:r>
              <a:rPr sz="1400" b="1" dirty="0">
                <a:latin typeface="Calibri"/>
                <a:cs typeface="Calibri"/>
              </a:rPr>
              <a:t>Management</a:t>
            </a:r>
            <a:r>
              <a:rPr sz="1400" b="1" spc="-20" dirty="0">
                <a:latin typeface="Calibri"/>
                <a:cs typeface="Calibri"/>
              </a:rPr>
              <a:t> </a:t>
            </a:r>
            <a:r>
              <a:rPr sz="1400" b="1" dirty="0">
                <a:latin typeface="Calibri"/>
                <a:cs typeface="Calibri"/>
              </a:rPr>
              <a:t>or</a:t>
            </a:r>
            <a:r>
              <a:rPr sz="1400" b="1" spc="-25" dirty="0">
                <a:latin typeface="Calibri"/>
                <a:cs typeface="Calibri"/>
              </a:rPr>
              <a:t> </a:t>
            </a:r>
            <a:r>
              <a:rPr sz="1400" b="1" dirty="0">
                <a:latin typeface="Calibri"/>
                <a:cs typeface="Calibri"/>
              </a:rPr>
              <a:t>test</a:t>
            </a:r>
            <a:r>
              <a:rPr sz="1400" b="1" spc="-25" dirty="0">
                <a:latin typeface="Calibri"/>
                <a:cs typeface="Calibri"/>
              </a:rPr>
              <a:t> </a:t>
            </a:r>
            <a:r>
              <a:rPr sz="1400" b="1" spc="-10" dirty="0">
                <a:latin typeface="Calibri"/>
                <a:cs typeface="Calibri"/>
              </a:rPr>
              <a:t>interpretation</a:t>
            </a:r>
            <a:r>
              <a:rPr sz="1400" b="1" spc="-25" dirty="0">
                <a:latin typeface="Calibri"/>
                <a:cs typeface="Calibri"/>
              </a:rPr>
              <a:t> </a:t>
            </a:r>
            <a:r>
              <a:rPr sz="1400" b="1" dirty="0">
                <a:latin typeface="Calibri"/>
                <a:cs typeface="Calibri"/>
              </a:rPr>
              <a:t>with</a:t>
            </a:r>
            <a:r>
              <a:rPr sz="1400" b="1" spc="-30" dirty="0">
                <a:latin typeface="Calibri"/>
                <a:cs typeface="Calibri"/>
              </a:rPr>
              <a:t> </a:t>
            </a:r>
            <a:r>
              <a:rPr sz="1400" b="1" dirty="0">
                <a:latin typeface="Calibri"/>
                <a:cs typeface="Calibri"/>
              </a:rPr>
              <a:t>outside</a:t>
            </a:r>
            <a:r>
              <a:rPr sz="1400" b="1" spc="-25" dirty="0">
                <a:latin typeface="Calibri"/>
                <a:cs typeface="Calibri"/>
              </a:rPr>
              <a:t> </a:t>
            </a:r>
            <a:r>
              <a:rPr sz="1400" b="1" dirty="0">
                <a:latin typeface="Calibri"/>
                <a:cs typeface="Calibri"/>
              </a:rPr>
              <a:t>provider</a:t>
            </a:r>
            <a:r>
              <a:rPr sz="1400" b="1" spc="-25" dirty="0">
                <a:latin typeface="Calibri"/>
                <a:cs typeface="Calibri"/>
              </a:rPr>
              <a:t> </a:t>
            </a:r>
            <a:r>
              <a:rPr sz="1400" b="1" dirty="0">
                <a:latin typeface="Calibri"/>
                <a:cs typeface="Calibri"/>
              </a:rPr>
              <a:t>(not</a:t>
            </a:r>
            <a:r>
              <a:rPr sz="1400" b="1" spc="-20" dirty="0">
                <a:latin typeface="Calibri"/>
                <a:cs typeface="Calibri"/>
              </a:rPr>
              <a:t> </a:t>
            </a:r>
            <a:r>
              <a:rPr sz="1400" b="1" spc="-10" dirty="0">
                <a:latin typeface="Calibri"/>
                <a:cs typeface="Calibri"/>
              </a:rPr>
              <a:t>billed)</a:t>
            </a:r>
            <a:endParaRPr sz="1400" dirty="0">
              <a:latin typeface="Calibri"/>
              <a:cs typeface="Calibri"/>
            </a:endParaRPr>
          </a:p>
        </p:txBody>
      </p:sp>
      <p:sp>
        <p:nvSpPr>
          <p:cNvPr id="24" name="object 24"/>
          <p:cNvSpPr/>
          <p:nvPr/>
        </p:nvSpPr>
        <p:spPr>
          <a:xfrm>
            <a:off x="2945917" y="4777523"/>
            <a:ext cx="6083300" cy="771525"/>
          </a:xfrm>
          <a:custGeom>
            <a:avLst/>
            <a:gdLst/>
            <a:ahLst/>
            <a:cxnLst/>
            <a:rect l="l" t="t" r="r" b="b"/>
            <a:pathLst>
              <a:path w="6083300" h="771525">
                <a:moveTo>
                  <a:pt x="3378200" y="758240"/>
                </a:moveTo>
                <a:lnTo>
                  <a:pt x="0" y="758240"/>
                </a:lnTo>
                <a:lnTo>
                  <a:pt x="0" y="770940"/>
                </a:lnTo>
                <a:lnTo>
                  <a:pt x="3378200" y="770940"/>
                </a:lnTo>
                <a:lnTo>
                  <a:pt x="3378200" y="758240"/>
                </a:lnTo>
                <a:close/>
              </a:path>
              <a:path w="6083300" h="771525">
                <a:moveTo>
                  <a:pt x="6083300" y="0"/>
                </a:moveTo>
                <a:lnTo>
                  <a:pt x="0" y="0"/>
                </a:lnTo>
                <a:lnTo>
                  <a:pt x="0" y="12700"/>
                </a:lnTo>
                <a:lnTo>
                  <a:pt x="6083300" y="12700"/>
                </a:lnTo>
                <a:lnTo>
                  <a:pt x="6083300" y="0"/>
                </a:lnTo>
                <a:close/>
              </a:path>
            </a:pathLst>
          </a:custGeom>
          <a:solidFill>
            <a:srgbClr val="000000"/>
          </a:solidFill>
        </p:spPr>
        <p:txBody>
          <a:bodyPr wrap="square" lIns="0" tIns="0" rIns="0" bIns="0" rtlCol="0"/>
          <a:lstStyle/>
          <a:p>
            <a:endParaRPr dirty="0"/>
          </a:p>
        </p:txBody>
      </p:sp>
      <p:sp>
        <p:nvSpPr>
          <p:cNvPr id="25" name="object 25"/>
          <p:cNvSpPr txBox="1"/>
          <p:nvPr/>
        </p:nvSpPr>
        <p:spPr>
          <a:xfrm>
            <a:off x="10319167" y="3280155"/>
            <a:ext cx="843915"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Moderate</a:t>
            </a:r>
            <a:endParaRPr sz="1600" dirty="0">
              <a:latin typeface="Calibri"/>
              <a:cs typeface="Calibri"/>
            </a:endParaRPr>
          </a:p>
        </p:txBody>
      </p:sp>
      <p:sp>
        <p:nvSpPr>
          <p:cNvPr id="26" name="object 26"/>
          <p:cNvSpPr txBox="1"/>
          <p:nvPr/>
        </p:nvSpPr>
        <p:spPr>
          <a:xfrm>
            <a:off x="116839" y="5102860"/>
            <a:ext cx="541655" cy="51308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99205</a:t>
            </a:r>
            <a:endParaRPr sz="1600" dirty="0">
              <a:latin typeface="Calibri"/>
              <a:cs typeface="Calibri"/>
            </a:endParaRPr>
          </a:p>
          <a:p>
            <a:pPr marL="12700">
              <a:lnSpc>
                <a:spcPct val="100000"/>
              </a:lnSpc>
            </a:pPr>
            <a:r>
              <a:rPr sz="1600" spc="-10" dirty="0">
                <a:latin typeface="Calibri"/>
                <a:cs typeface="Calibri"/>
              </a:rPr>
              <a:t>99215</a:t>
            </a:r>
            <a:endParaRPr sz="1600" dirty="0">
              <a:latin typeface="Calibri"/>
              <a:cs typeface="Calibri"/>
            </a:endParaRPr>
          </a:p>
        </p:txBody>
      </p:sp>
      <p:sp>
        <p:nvSpPr>
          <p:cNvPr id="27" name="object 27"/>
          <p:cNvSpPr txBox="1"/>
          <p:nvPr/>
        </p:nvSpPr>
        <p:spPr>
          <a:xfrm>
            <a:off x="1777519" y="5103876"/>
            <a:ext cx="725805" cy="23876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Calibri"/>
                <a:cs typeface="Calibri"/>
              </a:rPr>
              <a:t>Extensive</a:t>
            </a:r>
            <a:endParaRPr sz="1400" dirty="0">
              <a:latin typeface="Calibri"/>
              <a:cs typeface="Calibri"/>
            </a:endParaRPr>
          </a:p>
        </p:txBody>
      </p:sp>
      <p:sp>
        <p:nvSpPr>
          <p:cNvPr id="28" name="object 28"/>
          <p:cNvSpPr txBox="1"/>
          <p:nvPr/>
        </p:nvSpPr>
        <p:spPr>
          <a:xfrm>
            <a:off x="1777519" y="5320284"/>
            <a:ext cx="7868284" cy="238760"/>
          </a:xfrm>
          <a:prstGeom prst="rect">
            <a:avLst/>
          </a:prstGeom>
        </p:spPr>
        <p:txBody>
          <a:bodyPr vert="horz" wrap="square" lIns="0" tIns="12700" rIns="0" bIns="0" rtlCol="0">
            <a:spAutoFit/>
          </a:bodyPr>
          <a:lstStyle/>
          <a:p>
            <a:pPr marL="298450" indent="-285750">
              <a:lnSpc>
                <a:spcPct val="100000"/>
              </a:lnSpc>
              <a:spcBef>
                <a:spcPts val="100"/>
              </a:spcBef>
              <a:buFont typeface="Arial"/>
              <a:buChar char="•"/>
              <a:tabLst>
                <a:tab pos="297815" algn="l"/>
                <a:tab pos="298450" algn="l"/>
              </a:tabLst>
            </a:pPr>
            <a:r>
              <a:rPr sz="1400" b="1" dirty="0">
                <a:latin typeface="Calibri"/>
                <a:cs typeface="Calibri"/>
              </a:rPr>
              <a:t>Category</a:t>
            </a:r>
            <a:r>
              <a:rPr sz="1400" b="1" spc="-40" dirty="0">
                <a:latin typeface="Calibri"/>
                <a:cs typeface="Calibri"/>
              </a:rPr>
              <a:t> </a:t>
            </a:r>
            <a:r>
              <a:rPr sz="1400" b="1" dirty="0">
                <a:latin typeface="Calibri"/>
                <a:cs typeface="Calibri"/>
              </a:rPr>
              <a:t>1</a:t>
            </a:r>
            <a:r>
              <a:rPr sz="1400" dirty="0">
                <a:latin typeface="Calibri"/>
                <a:cs typeface="Calibri"/>
              </a:rPr>
              <a:t>:</a:t>
            </a:r>
            <a:r>
              <a:rPr sz="1400" spc="-30" dirty="0">
                <a:latin typeface="Calibri"/>
                <a:cs typeface="Calibri"/>
              </a:rPr>
              <a:t> </a:t>
            </a:r>
            <a:r>
              <a:rPr sz="1400" b="1" spc="-20" dirty="0">
                <a:latin typeface="Calibri"/>
                <a:cs typeface="Calibri"/>
              </a:rPr>
              <a:t>Tests,</a:t>
            </a:r>
            <a:r>
              <a:rPr sz="1400" b="1" spc="-35" dirty="0">
                <a:latin typeface="Calibri"/>
                <a:cs typeface="Calibri"/>
              </a:rPr>
              <a:t> </a:t>
            </a:r>
            <a:r>
              <a:rPr sz="1400" b="1" dirty="0">
                <a:latin typeface="Calibri"/>
                <a:cs typeface="Calibri"/>
              </a:rPr>
              <a:t>documents,</a:t>
            </a:r>
            <a:r>
              <a:rPr sz="1400" b="1" spc="-30" dirty="0">
                <a:latin typeface="Calibri"/>
                <a:cs typeface="Calibri"/>
              </a:rPr>
              <a:t> </a:t>
            </a:r>
            <a:r>
              <a:rPr sz="1400" b="1" dirty="0">
                <a:latin typeface="Calibri"/>
                <a:cs typeface="Calibri"/>
              </a:rPr>
              <a:t>or</a:t>
            </a:r>
            <a:r>
              <a:rPr sz="1400" b="1" spc="-35" dirty="0">
                <a:latin typeface="Calibri"/>
                <a:cs typeface="Calibri"/>
              </a:rPr>
              <a:t> </a:t>
            </a:r>
            <a:r>
              <a:rPr sz="1400" b="1" dirty="0">
                <a:latin typeface="Calibri"/>
                <a:cs typeface="Calibri"/>
              </a:rPr>
              <a:t>independent</a:t>
            </a:r>
            <a:r>
              <a:rPr sz="1400" b="1" spc="-30" dirty="0">
                <a:latin typeface="Calibri"/>
                <a:cs typeface="Calibri"/>
              </a:rPr>
              <a:t> </a:t>
            </a:r>
            <a:r>
              <a:rPr sz="1400" b="1" dirty="0">
                <a:latin typeface="Calibri"/>
                <a:cs typeface="Calibri"/>
              </a:rPr>
              <a:t>historian(s)</a:t>
            </a:r>
            <a:r>
              <a:rPr sz="1400" b="1" spc="-35" dirty="0">
                <a:latin typeface="Calibri"/>
                <a:cs typeface="Calibri"/>
              </a:rPr>
              <a:t> </a:t>
            </a:r>
            <a:r>
              <a:rPr sz="1400" dirty="0">
                <a:latin typeface="Calibri"/>
                <a:cs typeface="Calibri"/>
              </a:rPr>
              <a:t>•</a:t>
            </a:r>
            <a:r>
              <a:rPr sz="1400" spc="-30" dirty="0">
                <a:latin typeface="Calibri"/>
                <a:cs typeface="Calibri"/>
              </a:rPr>
              <a:t> </a:t>
            </a:r>
            <a:r>
              <a:rPr sz="1400" dirty="0">
                <a:latin typeface="Calibri"/>
                <a:cs typeface="Calibri"/>
              </a:rPr>
              <a:t>Any</a:t>
            </a:r>
            <a:r>
              <a:rPr sz="1400" spc="-35" dirty="0">
                <a:latin typeface="Calibri"/>
                <a:cs typeface="Calibri"/>
              </a:rPr>
              <a:t> </a:t>
            </a:r>
            <a:r>
              <a:rPr sz="1400" dirty="0">
                <a:latin typeface="Calibri"/>
                <a:cs typeface="Calibri"/>
              </a:rPr>
              <a:t>combination</a:t>
            </a:r>
            <a:r>
              <a:rPr sz="1400" spc="-30"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3</a:t>
            </a:r>
            <a:r>
              <a:rPr sz="1400" spc="-30" dirty="0">
                <a:latin typeface="Calibri"/>
                <a:cs typeface="Calibri"/>
              </a:rPr>
              <a:t> </a:t>
            </a:r>
            <a:r>
              <a:rPr sz="1400" dirty="0">
                <a:latin typeface="Calibri"/>
                <a:cs typeface="Calibri"/>
              </a:rPr>
              <a:t>from</a:t>
            </a:r>
            <a:r>
              <a:rPr sz="1400" spc="-35"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following:</a:t>
            </a:r>
            <a:r>
              <a:rPr sz="1400" spc="-25" dirty="0">
                <a:latin typeface="Calibri"/>
                <a:cs typeface="Calibri"/>
              </a:rPr>
              <a:t> </a:t>
            </a:r>
            <a:r>
              <a:rPr sz="1400" b="1" spc="-25" dirty="0">
                <a:latin typeface="Calibri"/>
                <a:cs typeface="Calibri"/>
              </a:rPr>
              <a:t>1.</a:t>
            </a:r>
            <a:endParaRPr sz="1400" dirty="0">
              <a:latin typeface="Calibri"/>
              <a:cs typeface="Calibri"/>
            </a:endParaRPr>
          </a:p>
        </p:txBody>
      </p:sp>
      <p:sp>
        <p:nvSpPr>
          <p:cNvPr id="29" name="object 29"/>
          <p:cNvSpPr txBox="1"/>
          <p:nvPr/>
        </p:nvSpPr>
        <p:spPr>
          <a:xfrm>
            <a:off x="1777519" y="5536691"/>
            <a:ext cx="8305800" cy="1089660"/>
          </a:xfrm>
          <a:prstGeom prst="rect">
            <a:avLst/>
          </a:prstGeom>
        </p:spPr>
        <p:txBody>
          <a:bodyPr vert="horz" wrap="square" lIns="0" tIns="12700" rIns="0" bIns="0" rtlCol="0">
            <a:spAutoFit/>
          </a:bodyPr>
          <a:lstStyle/>
          <a:p>
            <a:pPr marL="298450">
              <a:lnSpc>
                <a:spcPct val="100000"/>
              </a:lnSpc>
              <a:spcBef>
                <a:spcPts val="100"/>
              </a:spcBef>
            </a:pPr>
            <a:r>
              <a:rPr sz="1400" dirty="0">
                <a:latin typeface="Calibri"/>
                <a:cs typeface="Calibri"/>
              </a:rPr>
              <a:t>Review</a:t>
            </a:r>
            <a:r>
              <a:rPr sz="1400" spc="-25"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prior</a:t>
            </a:r>
            <a:r>
              <a:rPr sz="1400" spc="-20" dirty="0">
                <a:latin typeface="Calibri"/>
                <a:cs typeface="Calibri"/>
              </a:rPr>
              <a:t> </a:t>
            </a:r>
            <a:r>
              <a:rPr sz="1400" dirty="0">
                <a:latin typeface="Calibri"/>
                <a:cs typeface="Calibri"/>
              </a:rPr>
              <a:t>external</a:t>
            </a:r>
            <a:r>
              <a:rPr sz="1400" spc="-20" dirty="0">
                <a:latin typeface="Calibri"/>
                <a:cs typeface="Calibri"/>
              </a:rPr>
              <a:t> </a:t>
            </a:r>
            <a:r>
              <a:rPr sz="1400" dirty="0">
                <a:latin typeface="Calibri"/>
                <a:cs typeface="Calibri"/>
              </a:rPr>
              <a:t>note(s)</a:t>
            </a:r>
            <a:r>
              <a:rPr sz="1400" spc="-15" dirty="0">
                <a:latin typeface="Calibri"/>
                <a:cs typeface="Calibri"/>
              </a:rPr>
              <a:t> </a:t>
            </a:r>
            <a:r>
              <a:rPr sz="1400" dirty="0">
                <a:latin typeface="Calibri"/>
                <a:cs typeface="Calibri"/>
              </a:rPr>
              <a:t>from</a:t>
            </a:r>
            <a:r>
              <a:rPr sz="1400" spc="-25" dirty="0">
                <a:latin typeface="Calibri"/>
                <a:cs typeface="Calibri"/>
              </a:rPr>
              <a:t> </a:t>
            </a:r>
            <a:r>
              <a:rPr sz="1400" dirty="0">
                <a:latin typeface="Calibri"/>
                <a:cs typeface="Calibri"/>
              </a:rPr>
              <a:t>each</a:t>
            </a:r>
            <a:r>
              <a:rPr sz="1400" spc="-20" dirty="0">
                <a:latin typeface="Calibri"/>
                <a:cs typeface="Calibri"/>
              </a:rPr>
              <a:t> </a:t>
            </a:r>
            <a:r>
              <a:rPr sz="1400" dirty="0">
                <a:latin typeface="Calibri"/>
                <a:cs typeface="Calibri"/>
              </a:rPr>
              <a:t>unique</a:t>
            </a:r>
            <a:r>
              <a:rPr sz="1400" spc="-20" dirty="0">
                <a:latin typeface="Calibri"/>
                <a:cs typeface="Calibri"/>
              </a:rPr>
              <a:t> </a:t>
            </a:r>
            <a:r>
              <a:rPr sz="1400" dirty="0">
                <a:latin typeface="Calibri"/>
                <a:cs typeface="Calibri"/>
              </a:rPr>
              <a:t>source*;</a:t>
            </a:r>
            <a:r>
              <a:rPr sz="1400" spc="-25" dirty="0">
                <a:latin typeface="Calibri"/>
                <a:cs typeface="Calibri"/>
              </a:rPr>
              <a:t> </a:t>
            </a:r>
            <a:r>
              <a:rPr sz="1400" b="1" dirty="0">
                <a:latin typeface="Calibri"/>
                <a:cs typeface="Calibri"/>
              </a:rPr>
              <a:t>2.</a:t>
            </a:r>
            <a:r>
              <a:rPr sz="1400" b="1" spc="-20" dirty="0">
                <a:latin typeface="Calibri"/>
                <a:cs typeface="Calibri"/>
              </a:rPr>
              <a:t> </a:t>
            </a:r>
            <a:r>
              <a:rPr sz="1400" dirty="0">
                <a:latin typeface="Calibri"/>
                <a:cs typeface="Calibri"/>
              </a:rPr>
              <a:t>Review</a:t>
            </a:r>
            <a:r>
              <a:rPr sz="1400" spc="-25"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result(s)</a:t>
            </a:r>
            <a:r>
              <a:rPr sz="1400" spc="-15"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each</a:t>
            </a:r>
            <a:r>
              <a:rPr sz="1400" spc="-20" dirty="0">
                <a:latin typeface="Calibri"/>
                <a:cs typeface="Calibri"/>
              </a:rPr>
              <a:t> </a:t>
            </a:r>
            <a:r>
              <a:rPr sz="1400" dirty="0">
                <a:latin typeface="Calibri"/>
                <a:cs typeface="Calibri"/>
              </a:rPr>
              <a:t>unique</a:t>
            </a:r>
            <a:r>
              <a:rPr sz="1400" spc="-20" dirty="0">
                <a:latin typeface="Calibri"/>
                <a:cs typeface="Calibri"/>
              </a:rPr>
              <a:t> </a:t>
            </a:r>
            <a:r>
              <a:rPr sz="1400" dirty="0">
                <a:latin typeface="Calibri"/>
                <a:cs typeface="Calibri"/>
              </a:rPr>
              <a:t>test*;</a:t>
            </a:r>
            <a:r>
              <a:rPr sz="1400" spc="-25" dirty="0">
                <a:latin typeface="Calibri"/>
                <a:cs typeface="Calibri"/>
              </a:rPr>
              <a:t> </a:t>
            </a:r>
            <a:r>
              <a:rPr sz="1400" b="1" spc="-25" dirty="0">
                <a:latin typeface="Calibri"/>
                <a:cs typeface="Calibri"/>
              </a:rPr>
              <a:t>3.</a:t>
            </a:r>
            <a:endParaRPr sz="1400" dirty="0">
              <a:latin typeface="Calibri"/>
              <a:cs typeface="Calibri"/>
            </a:endParaRPr>
          </a:p>
          <a:p>
            <a:pPr marL="298450">
              <a:lnSpc>
                <a:spcPts val="1630"/>
              </a:lnSpc>
              <a:spcBef>
                <a:spcPts val="25"/>
              </a:spcBef>
            </a:pPr>
            <a:r>
              <a:rPr sz="1400" dirty="0">
                <a:latin typeface="Calibri"/>
                <a:cs typeface="Calibri"/>
              </a:rPr>
              <a:t>Ordering</a:t>
            </a:r>
            <a:r>
              <a:rPr sz="1400" spc="-25"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each</a:t>
            </a:r>
            <a:r>
              <a:rPr sz="1400" spc="-20" dirty="0">
                <a:latin typeface="Calibri"/>
                <a:cs typeface="Calibri"/>
              </a:rPr>
              <a:t> </a:t>
            </a:r>
            <a:r>
              <a:rPr sz="1400" dirty="0">
                <a:latin typeface="Calibri"/>
                <a:cs typeface="Calibri"/>
              </a:rPr>
              <a:t>unique</a:t>
            </a:r>
            <a:r>
              <a:rPr sz="1400" spc="-20" dirty="0">
                <a:latin typeface="Calibri"/>
                <a:cs typeface="Calibri"/>
              </a:rPr>
              <a:t> </a:t>
            </a:r>
            <a:r>
              <a:rPr sz="1400" dirty="0">
                <a:latin typeface="Calibri"/>
                <a:cs typeface="Calibri"/>
              </a:rPr>
              <a:t>test*;</a:t>
            </a:r>
            <a:r>
              <a:rPr sz="1400" spc="-20" dirty="0">
                <a:latin typeface="Calibri"/>
                <a:cs typeface="Calibri"/>
              </a:rPr>
              <a:t> </a:t>
            </a:r>
            <a:r>
              <a:rPr sz="1400" b="1" dirty="0">
                <a:latin typeface="Calibri"/>
                <a:cs typeface="Calibri"/>
              </a:rPr>
              <a:t>4.</a:t>
            </a:r>
            <a:r>
              <a:rPr sz="1400" b="1" spc="-20" dirty="0">
                <a:latin typeface="Calibri"/>
                <a:cs typeface="Calibri"/>
              </a:rPr>
              <a:t> </a:t>
            </a:r>
            <a:r>
              <a:rPr sz="1400" dirty="0">
                <a:latin typeface="Calibri"/>
                <a:cs typeface="Calibri"/>
              </a:rPr>
              <a:t>Assessment</a:t>
            </a:r>
            <a:r>
              <a:rPr sz="1400" spc="-15" dirty="0">
                <a:latin typeface="Calibri"/>
                <a:cs typeface="Calibri"/>
              </a:rPr>
              <a:t> </a:t>
            </a:r>
            <a:r>
              <a:rPr sz="1400" dirty="0">
                <a:latin typeface="Calibri"/>
                <a:cs typeface="Calibri"/>
              </a:rPr>
              <a:t>requiring</a:t>
            </a:r>
            <a:r>
              <a:rPr sz="1400" spc="-20" dirty="0">
                <a:latin typeface="Calibri"/>
                <a:cs typeface="Calibri"/>
              </a:rPr>
              <a:t> </a:t>
            </a:r>
            <a:r>
              <a:rPr sz="1400" dirty="0">
                <a:latin typeface="Calibri"/>
                <a:cs typeface="Calibri"/>
              </a:rPr>
              <a:t>an</a:t>
            </a:r>
            <a:r>
              <a:rPr sz="1400" spc="-20" dirty="0">
                <a:latin typeface="Calibri"/>
                <a:cs typeface="Calibri"/>
              </a:rPr>
              <a:t> </a:t>
            </a:r>
            <a:r>
              <a:rPr sz="1400" dirty="0">
                <a:latin typeface="Calibri"/>
                <a:cs typeface="Calibri"/>
              </a:rPr>
              <a:t>independent</a:t>
            </a:r>
            <a:r>
              <a:rPr sz="1400" spc="-15" dirty="0">
                <a:latin typeface="Calibri"/>
                <a:cs typeface="Calibri"/>
              </a:rPr>
              <a:t> </a:t>
            </a:r>
            <a:r>
              <a:rPr sz="1400" dirty="0">
                <a:latin typeface="Calibri"/>
                <a:cs typeface="Calibri"/>
              </a:rPr>
              <a:t>historian(s)</a:t>
            </a:r>
            <a:r>
              <a:rPr sz="1400" spc="-15" dirty="0">
                <a:latin typeface="Calibri"/>
                <a:cs typeface="Calibri"/>
              </a:rPr>
              <a:t> </a:t>
            </a:r>
            <a:r>
              <a:rPr sz="1400" b="1" i="1" u="sng" spc="-25" dirty="0">
                <a:uFill>
                  <a:solidFill>
                    <a:srgbClr val="000000"/>
                  </a:solidFill>
                </a:uFill>
                <a:latin typeface="Calibri"/>
                <a:cs typeface="Calibri"/>
              </a:rPr>
              <a:t>or</a:t>
            </a:r>
            <a:endParaRPr sz="1400" dirty="0">
              <a:latin typeface="Calibri"/>
              <a:cs typeface="Calibri"/>
            </a:endParaRPr>
          </a:p>
          <a:p>
            <a:pPr marL="298450" indent="-285750">
              <a:lnSpc>
                <a:spcPts val="1630"/>
              </a:lnSpc>
              <a:buFont typeface="Arial"/>
              <a:buChar char="•"/>
              <a:tabLst>
                <a:tab pos="297815" algn="l"/>
                <a:tab pos="298450" algn="l"/>
              </a:tabLst>
            </a:pPr>
            <a:r>
              <a:rPr sz="1400" b="1" dirty="0">
                <a:latin typeface="Calibri"/>
                <a:cs typeface="Calibri"/>
              </a:rPr>
              <a:t>Category</a:t>
            </a:r>
            <a:r>
              <a:rPr sz="1400" b="1" spc="-25" dirty="0">
                <a:latin typeface="Calibri"/>
                <a:cs typeface="Calibri"/>
              </a:rPr>
              <a:t> </a:t>
            </a:r>
            <a:r>
              <a:rPr sz="1400" b="1" dirty="0">
                <a:latin typeface="Calibri"/>
                <a:cs typeface="Calibri"/>
              </a:rPr>
              <a:t>2:</a:t>
            </a:r>
            <a:r>
              <a:rPr sz="1400" b="1" spc="-15" dirty="0">
                <a:latin typeface="Calibri"/>
                <a:cs typeface="Calibri"/>
              </a:rPr>
              <a:t> </a:t>
            </a:r>
            <a:r>
              <a:rPr sz="1400" b="1" u="sng" dirty="0">
                <a:uFill>
                  <a:solidFill>
                    <a:srgbClr val="000000"/>
                  </a:solidFill>
                </a:uFill>
                <a:latin typeface="Calibri"/>
                <a:cs typeface="Calibri"/>
              </a:rPr>
              <a:t>Independent</a:t>
            </a:r>
            <a:r>
              <a:rPr sz="1400" b="1" u="sng" spc="-20" dirty="0">
                <a:uFill>
                  <a:solidFill>
                    <a:srgbClr val="000000"/>
                  </a:solidFill>
                </a:uFill>
                <a:latin typeface="Calibri"/>
                <a:cs typeface="Calibri"/>
              </a:rPr>
              <a:t> </a:t>
            </a:r>
            <a:r>
              <a:rPr sz="1400" b="1" u="sng" spc="-10" dirty="0">
                <a:uFill>
                  <a:solidFill>
                    <a:srgbClr val="000000"/>
                  </a:solidFill>
                </a:uFill>
                <a:latin typeface="Calibri"/>
                <a:cs typeface="Calibri"/>
              </a:rPr>
              <a:t>interpretation</a:t>
            </a:r>
            <a:r>
              <a:rPr sz="1400" b="1" u="sng" spc="-20" dirty="0">
                <a:uFill>
                  <a:solidFill>
                    <a:srgbClr val="000000"/>
                  </a:solidFill>
                </a:uFill>
                <a:latin typeface="Calibri"/>
                <a:cs typeface="Calibri"/>
              </a:rPr>
              <a:t> </a:t>
            </a:r>
            <a:r>
              <a:rPr sz="1400" b="1" u="sng" dirty="0">
                <a:uFill>
                  <a:solidFill>
                    <a:srgbClr val="000000"/>
                  </a:solidFill>
                </a:uFill>
                <a:latin typeface="Calibri"/>
                <a:cs typeface="Calibri"/>
              </a:rPr>
              <a:t>of</a:t>
            </a:r>
            <a:r>
              <a:rPr sz="1400" b="1" u="sng" spc="-25" dirty="0">
                <a:uFill>
                  <a:solidFill>
                    <a:srgbClr val="000000"/>
                  </a:solidFill>
                </a:uFill>
                <a:latin typeface="Calibri"/>
                <a:cs typeface="Calibri"/>
              </a:rPr>
              <a:t> </a:t>
            </a:r>
            <a:r>
              <a:rPr sz="1400" b="1" u="sng" dirty="0">
                <a:uFill>
                  <a:solidFill>
                    <a:srgbClr val="000000"/>
                  </a:solidFill>
                </a:uFill>
                <a:latin typeface="Calibri"/>
                <a:cs typeface="Calibri"/>
              </a:rPr>
              <a:t>tests</a:t>
            </a:r>
            <a:r>
              <a:rPr sz="1400" b="1" spc="285" dirty="0">
                <a:latin typeface="Calibri"/>
                <a:cs typeface="Calibri"/>
              </a:rPr>
              <a:t> </a:t>
            </a:r>
            <a:r>
              <a:rPr sz="1400" b="1" dirty="0">
                <a:latin typeface="Calibri"/>
                <a:cs typeface="Calibri"/>
              </a:rPr>
              <a:t>1.</a:t>
            </a:r>
            <a:r>
              <a:rPr sz="1400" b="1" spc="-15" dirty="0">
                <a:latin typeface="Calibri"/>
                <a:cs typeface="Calibri"/>
              </a:rPr>
              <a:t> </a:t>
            </a:r>
            <a:r>
              <a:rPr sz="1400" dirty="0">
                <a:latin typeface="Calibri"/>
                <a:cs typeface="Calibri"/>
              </a:rPr>
              <a:t>Independent</a:t>
            </a:r>
            <a:r>
              <a:rPr sz="1400" spc="-15" dirty="0">
                <a:latin typeface="Calibri"/>
                <a:cs typeface="Calibri"/>
              </a:rPr>
              <a:t> </a:t>
            </a:r>
            <a:r>
              <a:rPr sz="1400" spc="-10" dirty="0">
                <a:latin typeface="Calibri"/>
                <a:cs typeface="Calibri"/>
              </a:rPr>
              <a:t>interpretation</a:t>
            </a:r>
            <a:r>
              <a:rPr sz="1400" spc="-15" dirty="0">
                <a:latin typeface="Calibri"/>
                <a:cs typeface="Calibri"/>
              </a:rPr>
              <a:t> </a:t>
            </a:r>
            <a:r>
              <a:rPr sz="1400" dirty="0">
                <a:latin typeface="Calibri"/>
                <a:cs typeface="Calibri"/>
              </a:rPr>
              <a:t>of</a:t>
            </a:r>
            <a:r>
              <a:rPr sz="1400" spc="-25" dirty="0">
                <a:latin typeface="Calibri"/>
                <a:cs typeface="Calibri"/>
              </a:rPr>
              <a:t> </a:t>
            </a:r>
            <a:r>
              <a:rPr sz="1400" dirty="0">
                <a:latin typeface="Calibri"/>
                <a:cs typeface="Calibri"/>
              </a:rPr>
              <a:t>a</a:t>
            </a:r>
            <a:r>
              <a:rPr sz="1400" spc="-15" dirty="0">
                <a:latin typeface="Calibri"/>
                <a:cs typeface="Calibri"/>
              </a:rPr>
              <a:t> </a:t>
            </a:r>
            <a:r>
              <a:rPr sz="1400" dirty="0">
                <a:latin typeface="Calibri"/>
                <a:cs typeface="Calibri"/>
              </a:rPr>
              <a:t>test</a:t>
            </a:r>
            <a:r>
              <a:rPr sz="1400" spc="-15" dirty="0">
                <a:latin typeface="Calibri"/>
                <a:cs typeface="Calibri"/>
              </a:rPr>
              <a:t> </a:t>
            </a:r>
            <a:r>
              <a:rPr sz="1400" dirty="0">
                <a:latin typeface="Calibri"/>
                <a:cs typeface="Calibri"/>
              </a:rPr>
              <a:t>performed</a:t>
            </a:r>
            <a:r>
              <a:rPr sz="1400" spc="-15" dirty="0">
                <a:latin typeface="Calibri"/>
                <a:cs typeface="Calibri"/>
              </a:rPr>
              <a:t> </a:t>
            </a:r>
            <a:r>
              <a:rPr sz="1400" dirty="0">
                <a:latin typeface="Calibri"/>
                <a:cs typeface="Calibri"/>
              </a:rPr>
              <a:t>by</a:t>
            </a:r>
            <a:r>
              <a:rPr sz="1400" spc="-15" dirty="0">
                <a:latin typeface="Calibri"/>
                <a:cs typeface="Calibri"/>
              </a:rPr>
              <a:t> </a:t>
            </a:r>
            <a:r>
              <a:rPr sz="1400" spc="-10" dirty="0">
                <a:latin typeface="Calibri"/>
                <a:cs typeface="Calibri"/>
              </a:rPr>
              <a:t>another</a:t>
            </a:r>
            <a:endParaRPr sz="1400" dirty="0">
              <a:latin typeface="Calibri"/>
              <a:cs typeface="Calibri"/>
            </a:endParaRPr>
          </a:p>
          <a:p>
            <a:pPr marL="298450">
              <a:lnSpc>
                <a:spcPct val="100000"/>
              </a:lnSpc>
              <a:spcBef>
                <a:spcPts val="20"/>
              </a:spcBef>
            </a:pPr>
            <a:r>
              <a:rPr sz="1400" spc="-10" dirty="0">
                <a:latin typeface="Calibri"/>
                <a:cs typeface="Calibri"/>
              </a:rPr>
              <a:t>physician/other </a:t>
            </a:r>
            <a:r>
              <a:rPr sz="1400" dirty="0">
                <a:latin typeface="Calibri"/>
                <a:cs typeface="Calibri"/>
              </a:rPr>
              <a:t>qualified</a:t>
            </a:r>
            <a:r>
              <a:rPr sz="1400" spc="5" dirty="0">
                <a:latin typeface="Calibri"/>
                <a:cs typeface="Calibri"/>
              </a:rPr>
              <a:t> </a:t>
            </a:r>
            <a:r>
              <a:rPr sz="1400" dirty="0">
                <a:latin typeface="Calibri"/>
                <a:cs typeface="Calibri"/>
              </a:rPr>
              <a:t>health</a:t>
            </a:r>
            <a:r>
              <a:rPr sz="1400" spc="5" dirty="0">
                <a:latin typeface="Calibri"/>
                <a:cs typeface="Calibri"/>
              </a:rPr>
              <a:t> </a:t>
            </a:r>
            <a:r>
              <a:rPr sz="1400" dirty="0">
                <a:latin typeface="Calibri"/>
                <a:cs typeface="Calibri"/>
              </a:rPr>
              <a:t>care</a:t>
            </a:r>
            <a:r>
              <a:rPr sz="1400" spc="10" dirty="0">
                <a:latin typeface="Calibri"/>
                <a:cs typeface="Calibri"/>
              </a:rPr>
              <a:t> </a:t>
            </a:r>
            <a:r>
              <a:rPr sz="1400" spc="-10" dirty="0">
                <a:latin typeface="Calibri"/>
                <a:cs typeface="Calibri"/>
              </a:rPr>
              <a:t>professional</a:t>
            </a:r>
            <a:r>
              <a:rPr sz="1400" spc="5" dirty="0">
                <a:latin typeface="Calibri"/>
                <a:cs typeface="Calibri"/>
              </a:rPr>
              <a:t> </a:t>
            </a:r>
            <a:r>
              <a:rPr sz="1400" dirty="0">
                <a:latin typeface="Calibri"/>
                <a:cs typeface="Calibri"/>
              </a:rPr>
              <a:t>(not</a:t>
            </a:r>
            <a:r>
              <a:rPr sz="1400" spc="10" dirty="0">
                <a:latin typeface="Calibri"/>
                <a:cs typeface="Calibri"/>
              </a:rPr>
              <a:t> </a:t>
            </a:r>
            <a:r>
              <a:rPr sz="1400" dirty="0">
                <a:latin typeface="Calibri"/>
                <a:cs typeface="Calibri"/>
              </a:rPr>
              <a:t>billed);</a:t>
            </a:r>
            <a:r>
              <a:rPr sz="1400" spc="20" dirty="0">
                <a:latin typeface="Calibri"/>
                <a:cs typeface="Calibri"/>
              </a:rPr>
              <a:t> </a:t>
            </a:r>
            <a:r>
              <a:rPr sz="1400" b="1" i="1" u="sng" spc="-25" dirty="0">
                <a:uFill>
                  <a:solidFill>
                    <a:srgbClr val="000000"/>
                  </a:solidFill>
                </a:uFill>
                <a:latin typeface="Calibri"/>
                <a:cs typeface="Calibri"/>
              </a:rPr>
              <a:t>or</a:t>
            </a:r>
            <a:endParaRPr sz="1400" dirty="0">
              <a:latin typeface="Calibri"/>
              <a:cs typeface="Calibri"/>
            </a:endParaRPr>
          </a:p>
          <a:p>
            <a:pPr marL="298450" indent="-285750">
              <a:lnSpc>
                <a:spcPct val="100000"/>
              </a:lnSpc>
              <a:spcBef>
                <a:spcPts val="25"/>
              </a:spcBef>
              <a:buFont typeface="Arial"/>
              <a:buChar char="•"/>
              <a:tabLst>
                <a:tab pos="297815" algn="l"/>
                <a:tab pos="298450" algn="l"/>
              </a:tabLst>
            </a:pPr>
            <a:r>
              <a:rPr sz="1400" b="1" dirty="0">
                <a:latin typeface="Calibri"/>
                <a:cs typeface="Calibri"/>
              </a:rPr>
              <a:t>Category</a:t>
            </a:r>
            <a:r>
              <a:rPr sz="1400" b="1" spc="-50" dirty="0">
                <a:latin typeface="Calibri"/>
                <a:cs typeface="Calibri"/>
              </a:rPr>
              <a:t> </a:t>
            </a:r>
            <a:r>
              <a:rPr sz="1400" b="1" dirty="0">
                <a:latin typeface="Calibri"/>
                <a:cs typeface="Calibri"/>
              </a:rPr>
              <a:t>3</a:t>
            </a:r>
            <a:r>
              <a:rPr sz="1400" dirty="0">
                <a:latin typeface="Calibri"/>
                <a:cs typeface="Calibri"/>
              </a:rPr>
              <a:t>:</a:t>
            </a:r>
            <a:r>
              <a:rPr sz="1400" spc="-30" dirty="0">
                <a:latin typeface="Calibri"/>
                <a:cs typeface="Calibri"/>
              </a:rPr>
              <a:t> </a:t>
            </a:r>
            <a:r>
              <a:rPr sz="1400" b="1" u="sng" dirty="0">
                <a:uFill>
                  <a:solidFill>
                    <a:srgbClr val="000000"/>
                  </a:solidFill>
                </a:uFill>
                <a:latin typeface="Calibri"/>
                <a:cs typeface="Calibri"/>
              </a:rPr>
              <a:t>Discussion</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of</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management</a:t>
            </a:r>
            <a:r>
              <a:rPr sz="1400" b="1" u="sng" spc="-30" dirty="0">
                <a:uFill>
                  <a:solidFill>
                    <a:srgbClr val="000000"/>
                  </a:solidFill>
                </a:uFill>
                <a:latin typeface="Calibri"/>
                <a:cs typeface="Calibri"/>
              </a:rPr>
              <a:t> </a:t>
            </a:r>
            <a:r>
              <a:rPr sz="1400" b="1" u="sng" dirty="0">
                <a:uFill>
                  <a:solidFill>
                    <a:srgbClr val="000000"/>
                  </a:solidFill>
                </a:uFill>
                <a:latin typeface="Calibri"/>
                <a:cs typeface="Calibri"/>
              </a:rPr>
              <a:t>or</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test</a:t>
            </a:r>
            <a:r>
              <a:rPr sz="1400" b="1" u="sng" spc="-30" dirty="0">
                <a:uFill>
                  <a:solidFill>
                    <a:srgbClr val="000000"/>
                  </a:solidFill>
                </a:uFill>
                <a:latin typeface="Calibri"/>
                <a:cs typeface="Calibri"/>
              </a:rPr>
              <a:t> </a:t>
            </a:r>
            <a:r>
              <a:rPr sz="1400" b="1" u="sng" dirty="0">
                <a:uFill>
                  <a:solidFill>
                    <a:srgbClr val="000000"/>
                  </a:solidFill>
                </a:uFill>
                <a:latin typeface="Calibri"/>
                <a:cs typeface="Calibri"/>
              </a:rPr>
              <a:t>interpretation</a:t>
            </a:r>
            <a:r>
              <a:rPr sz="1400" b="1" spc="254" dirty="0">
                <a:latin typeface="Calibri"/>
                <a:cs typeface="Calibri"/>
              </a:rPr>
              <a:t> </a:t>
            </a:r>
            <a:r>
              <a:rPr sz="1400" b="1" dirty="0">
                <a:latin typeface="Calibri"/>
                <a:cs typeface="Calibri"/>
              </a:rPr>
              <a:t>1.</a:t>
            </a:r>
            <a:r>
              <a:rPr sz="1400" b="1" spc="-35" dirty="0">
                <a:latin typeface="Calibri"/>
                <a:cs typeface="Calibri"/>
              </a:rPr>
              <a:t> </a:t>
            </a:r>
            <a:r>
              <a:rPr sz="1400" dirty="0">
                <a:latin typeface="Calibri"/>
                <a:cs typeface="Calibri"/>
              </a:rPr>
              <a:t>Discussion</a:t>
            </a:r>
            <a:r>
              <a:rPr sz="1400" spc="-3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management</a:t>
            </a:r>
            <a:r>
              <a:rPr sz="1400" spc="-25" dirty="0">
                <a:latin typeface="Calibri"/>
                <a:cs typeface="Calibri"/>
              </a:rPr>
              <a:t> </a:t>
            </a:r>
            <a:r>
              <a:rPr sz="1400" dirty="0">
                <a:latin typeface="Calibri"/>
                <a:cs typeface="Calibri"/>
              </a:rPr>
              <a:t>or</a:t>
            </a:r>
            <a:r>
              <a:rPr sz="1400" spc="-35" dirty="0">
                <a:latin typeface="Calibri"/>
                <a:cs typeface="Calibri"/>
              </a:rPr>
              <a:t> </a:t>
            </a:r>
            <a:r>
              <a:rPr sz="1400" spc="-20" dirty="0">
                <a:latin typeface="Calibri"/>
                <a:cs typeface="Calibri"/>
              </a:rPr>
              <a:t>test</a:t>
            </a:r>
            <a:endParaRPr sz="1400" dirty="0">
              <a:latin typeface="Calibri"/>
              <a:cs typeface="Calibri"/>
            </a:endParaRPr>
          </a:p>
        </p:txBody>
      </p:sp>
      <p:sp>
        <p:nvSpPr>
          <p:cNvPr id="30" name="object 30"/>
          <p:cNvSpPr txBox="1"/>
          <p:nvPr/>
        </p:nvSpPr>
        <p:spPr>
          <a:xfrm>
            <a:off x="2063269" y="6603492"/>
            <a:ext cx="7926705"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interpretation</a:t>
            </a:r>
            <a:r>
              <a:rPr sz="1400" dirty="0">
                <a:latin typeface="Calibri"/>
                <a:cs typeface="Calibri"/>
              </a:rPr>
              <a:t> with</a:t>
            </a:r>
            <a:r>
              <a:rPr sz="1400" spc="5" dirty="0">
                <a:latin typeface="Calibri"/>
                <a:cs typeface="Calibri"/>
              </a:rPr>
              <a:t> </a:t>
            </a:r>
            <a:r>
              <a:rPr sz="1400" dirty="0">
                <a:latin typeface="Calibri"/>
                <a:cs typeface="Calibri"/>
              </a:rPr>
              <a:t>external</a:t>
            </a:r>
            <a:r>
              <a:rPr sz="1400" spc="10" dirty="0">
                <a:latin typeface="Calibri"/>
                <a:cs typeface="Calibri"/>
              </a:rPr>
              <a:t> </a:t>
            </a:r>
            <a:r>
              <a:rPr sz="1400" spc="-10" dirty="0">
                <a:latin typeface="Calibri"/>
                <a:cs typeface="Calibri"/>
              </a:rPr>
              <a:t>physician/other</a:t>
            </a:r>
            <a:r>
              <a:rPr sz="1400" spc="5" dirty="0">
                <a:latin typeface="Calibri"/>
                <a:cs typeface="Calibri"/>
              </a:rPr>
              <a:t> </a:t>
            </a:r>
            <a:r>
              <a:rPr sz="1400" dirty="0">
                <a:latin typeface="Calibri"/>
                <a:cs typeface="Calibri"/>
              </a:rPr>
              <a:t>qualified</a:t>
            </a:r>
            <a:r>
              <a:rPr sz="1400" spc="5" dirty="0">
                <a:latin typeface="Calibri"/>
                <a:cs typeface="Calibri"/>
              </a:rPr>
              <a:t> </a:t>
            </a:r>
            <a:r>
              <a:rPr sz="1400" dirty="0">
                <a:latin typeface="Calibri"/>
                <a:cs typeface="Calibri"/>
              </a:rPr>
              <a:t>health</a:t>
            </a:r>
            <a:r>
              <a:rPr sz="1400" spc="5" dirty="0">
                <a:latin typeface="Calibri"/>
                <a:cs typeface="Calibri"/>
              </a:rPr>
              <a:t> </a:t>
            </a:r>
            <a:r>
              <a:rPr sz="1400" dirty="0">
                <a:latin typeface="Calibri"/>
                <a:cs typeface="Calibri"/>
              </a:rPr>
              <a:t>care</a:t>
            </a:r>
            <a:r>
              <a:rPr sz="1400" spc="5" dirty="0">
                <a:latin typeface="Calibri"/>
                <a:cs typeface="Calibri"/>
              </a:rPr>
              <a:t> </a:t>
            </a:r>
            <a:r>
              <a:rPr sz="1400" spc="-10" dirty="0">
                <a:latin typeface="Calibri"/>
                <a:cs typeface="Calibri"/>
              </a:rPr>
              <a:t>professional/appropriate</a:t>
            </a:r>
            <a:r>
              <a:rPr sz="1400" spc="5" dirty="0">
                <a:latin typeface="Calibri"/>
                <a:cs typeface="Calibri"/>
              </a:rPr>
              <a:t> </a:t>
            </a:r>
            <a:r>
              <a:rPr sz="1400" dirty="0">
                <a:latin typeface="Calibri"/>
                <a:cs typeface="Calibri"/>
              </a:rPr>
              <a:t>source</a:t>
            </a:r>
            <a:r>
              <a:rPr sz="1400" spc="5" dirty="0">
                <a:latin typeface="Calibri"/>
                <a:cs typeface="Calibri"/>
              </a:rPr>
              <a:t> </a:t>
            </a:r>
            <a:r>
              <a:rPr sz="1400" dirty="0">
                <a:latin typeface="Calibri"/>
                <a:cs typeface="Calibri"/>
              </a:rPr>
              <a:t>(not</a:t>
            </a:r>
            <a:r>
              <a:rPr sz="1400" spc="10" dirty="0">
                <a:latin typeface="Calibri"/>
                <a:cs typeface="Calibri"/>
              </a:rPr>
              <a:t> </a:t>
            </a:r>
            <a:r>
              <a:rPr sz="1400" spc="-10" dirty="0">
                <a:latin typeface="Calibri"/>
                <a:cs typeface="Calibri"/>
              </a:rPr>
              <a:t>billed)</a:t>
            </a:r>
            <a:endParaRPr sz="1400" dirty="0">
              <a:latin typeface="Calibri"/>
              <a:cs typeface="Calibri"/>
            </a:endParaRPr>
          </a:p>
        </p:txBody>
      </p:sp>
      <p:sp>
        <p:nvSpPr>
          <p:cNvPr id="31" name="object 31"/>
          <p:cNvSpPr txBox="1"/>
          <p:nvPr/>
        </p:nvSpPr>
        <p:spPr>
          <a:xfrm>
            <a:off x="10319167" y="5102860"/>
            <a:ext cx="40068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Calibri"/>
                <a:cs typeface="Calibri"/>
              </a:rPr>
              <a:t>High</a:t>
            </a:r>
            <a:endParaRPr sz="1600" dirty="0">
              <a:latin typeface="Calibri"/>
              <a:cs typeface="Calibri"/>
            </a:endParaRPr>
          </a:p>
        </p:txBody>
      </p:sp>
      <p:pic>
        <p:nvPicPr>
          <p:cNvPr id="33" name="object 33"/>
          <p:cNvPicPr/>
          <p:nvPr/>
        </p:nvPicPr>
        <p:blipFill>
          <a:blip r:embed="rId2" cstate="print"/>
          <a:stretch>
            <a:fillRect/>
          </a:stretch>
        </p:blipFill>
        <p:spPr>
          <a:xfrm>
            <a:off x="3598655" y="2181690"/>
            <a:ext cx="4713072" cy="4104901"/>
          </a:xfrm>
          <a:prstGeom prst="rect">
            <a:avLst/>
          </a:prstGeom>
        </p:spPr>
      </p:pic>
      <p:sp>
        <p:nvSpPr>
          <p:cNvPr id="34" name="object 34"/>
          <p:cNvSpPr txBox="1"/>
          <p:nvPr/>
        </p:nvSpPr>
        <p:spPr>
          <a:xfrm>
            <a:off x="10465611" y="84835"/>
            <a:ext cx="1563370" cy="646267"/>
          </a:xfrm>
          <a:prstGeom prst="rect">
            <a:avLst/>
          </a:prstGeom>
        </p:spPr>
        <p:txBody>
          <a:bodyPr vert="horz" wrap="square" lIns="0" tIns="12700" rIns="0" bIns="0" rtlCol="0">
            <a:spAutoFit/>
          </a:bodyPr>
          <a:lstStyle/>
          <a:p>
            <a:pPr marR="66675" algn="r">
              <a:lnSpc>
                <a:spcPts val="1605"/>
              </a:lnSpc>
            </a:pPr>
            <a:r>
              <a:rPr sz="1400" b="1" spc="-10" dirty="0">
                <a:solidFill>
                  <a:srgbClr val="FFFFFF"/>
                </a:solidFill>
                <a:latin typeface="Calibri"/>
                <a:cs typeface="Calibri"/>
              </a:rPr>
              <a:t>Complexity/Level</a:t>
            </a:r>
            <a:r>
              <a:rPr sz="1400" b="1" spc="55" dirty="0">
                <a:solidFill>
                  <a:srgbClr val="FFFFFF"/>
                </a:solidFill>
                <a:latin typeface="Calibri"/>
                <a:cs typeface="Calibri"/>
              </a:rPr>
              <a:t> </a:t>
            </a:r>
            <a:r>
              <a:rPr sz="1400" b="1" spc="-25" dirty="0">
                <a:solidFill>
                  <a:srgbClr val="FFFFFF"/>
                </a:solidFill>
                <a:latin typeface="Calibri"/>
                <a:cs typeface="Calibri"/>
              </a:rPr>
              <a:t>of</a:t>
            </a:r>
            <a:endParaRPr sz="1400" dirty="0">
              <a:latin typeface="Calibri"/>
              <a:cs typeface="Calibri"/>
            </a:endParaRPr>
          </a:p>
          <a:p>
            <a:pPr marL="186690" marR="175895" indent="-64769">
              <a:lnSpc>
                <a:spcPct val="101400"/>
              </a:lnSpc>
            </a:pPr>
            <a:r>
              <a:rPr sz="1400" b="1" dirty="0">
                <a:solidFill>
                  <a:srgbClr val="FFFFFF"/>
                </a:solidFill>
                <a:latin typeface="Calibri"/>
                <a:cs typeface="Calibri"/>
              </a:rPr>
              <a:t>Medical</a:t>
            </a:r>
            <a:r>
              <a:rPr sz="1400" b="1" spc="-20" dirty="0">
                <a:solidFill>
                  <a:srgbClr val="FFFFFF"/>
                </a:solidFill>
                <a:latin typeface="Calibri"/>
                <a:cs typeface="Calibri"/>
              </a:rPr>
              <a:t> </a:t>
            </a:r>
            <a:r>
              <a:rPr sz="1400" b="1" spc="-10" dirty="0">
                <a:solidFill>
                  <a:srgbClr val="FFFFFF"/>
                </a:solidFill>
                <a:latin typeface="Calibri"/>
                <a:cs typeface="Calibri"/>
              </a:rPr>
              <a:t>Decision </a:t>
            </a:r>
            <a:r>
              <a:rPr sz="1400" b="1" dirty="0">
                <a:solidFill>
                  <a:srgbClr val="FFFFFF"/>
                </a:solidFill>
                <a:latin typeface="Calibri"/>
                <a:cs typeface="Calibri"/>
              </a:rPr>
              <a:t>Making</a:t>
            </a:r>
            <a:r>
              <a:rPr sz="1400" b="1" spc="-15" dirty="0">
                <a:solidFill>
                  <a:srgbClr val="FFFFFF"/>
                </a:solidFill>
                <a:latin typeface="Calibri"/>
                <a:cs typeface="Calibri"/>
              </a:rPr>
              <a:t> </a:t>
            </a:r>
            <a:r>
              <a:rPr sz="1400" b="1" spc="-10" dirty="0">
                <a:solidFill>
                  <a:srgbClr val="FFFFFF"/>
                </a:solidFill>
                <a:latin typeface="Calibri"/>
                <a:cs typeface="Calibri"/>
              </a:rPr>
              <a:t>(MDM)</a:t>
            </a:r>
            <a:endParaRPr sz="1400" dirty="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1170305"/>
            </a:xfrm>
            <a:custGeom>
              <a:avLst/>
              <a:gdLst/>
              <a:ahLst/>
              <a:cxnLst/>
              <a:rect l="l" t="t" r="r" b="b"/>
              <a:pathLst>
                <a:path w="12192000" h="1170305">
                  <a:moveTo>
                    <a:pt x="12191987" y="0"/>
                  </a:moveTo>
                  <a:lnTo>
                    <a:pt x="10140734" y="0"/>
                  </a:lnTo>
                  <a:lnTo>
                    <a:pt x="1747901" y="0"/>
                  </a:lnTo>
                  <a:lnTo>
                    <a:pt x="0" y="0"/>
                  </a:lnTo>
                  <a:lnTo>
                    <a:pt x="0" y="1169682"/>
                  </a:lnTo>
                  <a:lnTo>
                    <a:pt x="1747901" y="1169682"/>
                  </a:lnTo>
                  <a:lnTo>
                    <a:pt x="10140734" y="1169682"/>
                  </a:lnTo>
                  <a:lnTo>
                    <a:pt x="12191987" y="1169682"/>
                  </a:lnTo>
                  <a:lnTo>
                    <a:pt x="12191987" y="0"/>
                  </a:lnTo>
                  <a:close/>
                </a:path>
              </a:pathLst>
            </a:custGeom>
            <a:solidFill>
              <a:srgbClr val="4472C4"/>
            </a:solidFill>
          </p:spPr>
          <p:txBody>
            <a:bodyPr wrap="square" lIns="0" tIns="0" rIns="0" bIns="0" rtlCol="0"/>
            <a:lstStyle/>
            <a:p>
              <a:endParaRPr dirty="0"/>
            </a:p>
          </p:txBody>
        </p:sp>
        <p:sp>
          <p:nvSpPr>
            <p:cNvPr id="4" name="object 4"/>
            <p:cNvSpPr/>
            <p:nvPr/>
          </p:nvSpPr>
          <p:spPr>
            <a:xfrm>
              <a:off x="0" y="1207782"/>
              <a:ext cx="12192000" cy="808990"/>
            </a:xfrm>
            <a:custGeom>
              <a:avLst/>
              <a:gdLst/>
              <a:ahLst/>
              <a:cxnLst/>
              <a:rect l="l" t="t" r="r" b="b"/>
              <a:pathLst>
                <a:path w="12192000" h="808989">
                  <a:moveTo>
                    <a:pt x="12191987" y="0"/>
                  </a:moveTo>
                  <a:lnTo>
                    <a:pt x="10140734" y="0"/>
                  </a:lnTo>
                  <a:lnTo>
                    <a:pt x="1747901" y="0"/>
                  </a:lnTo>
                  <a:lnTo>
                    <a:pt x="0" y="0"/>
                  </a:lnTo>
                  <a:lnTo>
                    <a:pt x="0" y="808634"/>
                  </a:lnTo>
                  <a:lnTo>
                    <a:pt x="1747901" y="808634"/>
                  </a:lnTo>
                  <a:lnTo>
                    <a:pt x="10140734" y="808634"/>
                  </a:lnTo>
                  <a:lnTo>
                    <a:pt x="12191987" y="808634"/>
                  </a:lnTo>
                  <a:lnTo>
                    <a:pt x="12191987" y="0"/>
                  </a:lnTo>
                  <a:close/>
                </a:path>
              </a:pathLst>
            </a:custGeom>
            <a:solidFill>
              <a:srgbClr val="CFD5EA"/>
            </a:solidFill>
          </p:spPr>
          <p:txBody>
            <a:bodyPr wrap="square" lIns="0" tIns="0" rIns="0" bIns="0" rtlCol="0"/>
            <a:lstStyle/>
            <a:p>
              <a:endParaRPr dirty="0"/>
            </a:p>
          </p:txBody>
        </p:sp>
        <p:sp>
          <p:nvSpPr>
            <p:cNvPr id="5" name="object 5"/>
            <p:cNvSpPr/>
            <p:nvPr/>
          </p:nvSpPr>
          <p:spPr>
            <a:xfrm>
              <a:off x="0" y="2016416"/>
              <a:ext cx="12192000" cy="828040"/>
            </a:xfrm>
            <a:custGeom>
              <a:avLst/>
              <a:gdLst/>
              <a:ahLst/>
              <a:cxnLst/>
              <a:rect l="l" t="t" r="r" b="b"/>
              <a:pathLst>
                <a:path w="12192000" h="828039">
                  <a:moveTo>
                    <a:pt x="12191987" y="0"/>
                  </a:moveTo>
                  <a:lnTo>
                    <a:pt x="10140734" y="0"/>
                  </a:lnTo>
                  <a:lnTo>
                    <a:pt x="1747901" y="0"/>
                  </a:lnTo>
                  <a:lnTo>
                    <a:pt x="0" y="0"/>
                  </a:lnTo>
                  <a:lnTo>
                    <a:pt x="0" y="827684"/>
                  </a:lnTo>
                  <a:lnTo>
                    <a:pt x="1747901" y="827684"/>
                  </a:lnTo>
                  <a:lnTo>
                    <a:pt x="10140734" y="827684"/>
                  </a:lnTo>
                  <a:lnTo>
                    <a:pt x="12191987" y="827684"/>
                  </a:lnTo>
                  <a:lnTo>
                    <a:pt x="12191987" y="0"/>
                  </a:lnTo>
                  <a:close/>
                </a:path>
              </a:pathLst>
            </a:custGeom>
            <a:solidFill>
              <a:srgbClr val="E9EBF5"/>
            </a:solidFill>
          </p:spPr>
          <p:txBody>
            <a:bodyPr wrap="square" lIns="0" tIns="0" rIns="0" bIns="0" rtlCol="0"/>
            <a:lstStyle/>
            <a:p>
              <a:endParaRPr dirty="0"/>
            </a:p>
          </p:txBody>
        </p:sp>
        <p:sp>
          <p:nvSpPr>
            <p:cNvPr id="6" name="object 6"/>
            <p:cNvSpPr/>
            <p:nvPr/>
          </p:nvSpPr>
          <p:spPr>
            <a:xfrm>
              <a:off x="0" y="2844101"/>
              <a:ext cx="12192000" cy="2010410"/>
            </a:xfrm>
            <a:custGeom>
              <a:avLst/>
              <a:gdLst/>
              <a:ahLst/>
              <a:cxnLst/>
              <a:rect l="l" t="t" r="r" b="b"/>
              <a:pathLst>
                <a:path w="12192000" h="2010410">
                  <a:moveTo>
                    <a:pt x="12191987" y="0"/>
                  </a:moveTo>
                  <a:lnTo>
                    <a:pt x="10140734" y="0"/>
                  </a:lnTo>
                  <a:lnTo>
                    <a:pt x="1747901" y="0"/>
                  </a:lnTo>
                  <a:lnTo>
                    <a:pt x="0" y="0"/>
                  </a:lnTo>
                  <a:lnTo>
                    <a:pt x="0" y="2010105"/>
                  </a:lnTo>
                  <a:lnTo>
                    <a:pt x="1747901" y="2010105"/>
                  </a:lnTo>
                  <a:lnTo>
                    <a:pt x="10140734" y="2010105"/>
                  </a:lnTo>
                  <a:lnTo>
                    <a:pt x="12191987" y="2010105"/>
                  </a:lnTo>
                  <a:lnTo>
                    <a:pt x="12191987" y="0"/>
                  </a:lnTo>
                  <a:close/>
                </a:path>
              </a:pathLst>
            </a:custGeom>
            <a:solidFill>
              <a:srgbClr val="CFD5EA"/>
            </a:solidFill>
          </p:spPr>
          <p:txBody>
            <a:bodyPr wrap="square" lIns="0" tIns="0" rIns="0" bIns="0" rtlCol="0"/>
            <a:lstStyle/>
            <a:p>
              <a:endParaRPr dirty="0"/>
            </a:p>
          </p:txBody>
        </p:sp>
        <p:sp>
          <p:nvSpPr>
            <p:cNvPr id="7" name="object 7"/>
            <p:cNvSpPr/>
            <p:nvPr/>
          </p:nvSpPr>
          <p:spPr>
            <a:xfrm>
              <a:off x="0" y="4854206"/>
              <a:ext cx="12192000" cy="2004060"/>
            </a:xfrm>
            <a:custGeom>
              <a:avLst/>
              <a:gdLst/>
              <a:ahLst/>
              <a:cxnLst/>
              <a:rect l="l" t="t" r="r" b="b"/>
              <a:pathLst>
                <a:path w="12192000" h="2004059">
                  <a:moveTo>
                    <a:pt x="12191987" y="0"/>
                  </a:moveTo>
                  <a:lnTo>
                    <a:pt x="10140734" y="0"/>
                  </a:lnTo>
                  <a:lnTo>
                    <a:pt x="1747901" y="0"/>
                  </a:lnTo>
                  <a:lnTo>
                    <a:pt x="0" y="0"/>
                  </a:lnTo>
                  <a:lnTo>
                    <a:pt x="0" y="2003793"/>
                  </a:lnTo>
                  <a:lnTo>
                    <a:pt x="1747901" y="2003793"/>
                  </a:lnTo>
                  <a:lnTo>
                    <a:pt x="10140734" y="2003793"/>
                  </a:lnTo>
                  <a:lnTo>
                    <a:pt x="12191987" y="2003793"/>
                  </a:lnTo>
                  <a:lnTo>
                    <a:pt x="12191987" y="0"/>
                  </a:lnTo>
                  <a:close/>
                </a:path>
              </a:pathLst>
            </a:custGeom>
            <a:solidFill>
              <a:srgbClr val="E9EBF5"/>
            </a:solidFill>
          </p:spPr>
          <p:txBody>
            <a:bodyPr wrap="square" lIns="0" tIns="0" rIns="0" bIns="0" rtlCol="0"/>
            <a:lstStyle/>
            <a:p>
              <a:endParaRPr dirty="0"/>
            </a:p>
          </p:txBody>
        </p:sp>
        <p:sp>
          <p:nvSpPr>
            <p:cNvPr id="8" name="object 8"/>
            <p:cNvSpPr/>
            <p:nvPr/>
          </p:nvSpPr>
          <p:spPr>
            <a:xfrm>
              <a:off x="0" y="0"/>
              <a:ext cx="12192000" cy="6858000"/>
            </a:xfrm>
            <a:custGeom>
              <a:avLst/>
              <a:gdLst/>
              <a:ahLst/>
              <a:cxnLst/>
              <a:rect l="l" t="t" r="r" b="b"/>
              <a:pathLst>
                <a:path w="12192000" h="6858000">
                  <a:moveTo>
                    <a:pt x="12192000" y="1169682"/>
                  </a:moveTo>
                  <a:lnTo>
                    <a:pt x="12191987" y="6350"/>
                  </a:lnTo>
                  <a:lnTo>
                    <a:pt x="12191987" y="0"/>
                  </a:lnTo>
                  <a:lnTo>
                    <a:pt x="12185637" y="0"/>
                  </a:lnTo>
                  <a:lnTo>
                    <a:pt x="12185637" y="6350"/>
                  </a:lnTo>
                  <a:lnTo>
                    <a:pt x="12185637" y="1169682"/>
                  </a:lnTo>
                  <a:lnTo>
                    <a:pt x="12185637" y="4847856"/>
                  </a:lnTo>
                  <a:lnTo>
                    <a:pt x="10147084" y="4847856"/>
                  </a:lnTo>
                  <a:lnTo>
                    <a:pt x="10147084" y="2850451"/>
                  </a:lnTo>
                  <a:lnTo>
                    <a:pt x="12185637" y="2850451"/>
                  </a:lnTo>
                  <a:lnTo>
                    <a:pt x="12185637" y="2837751"/>
                  </a:lnTo>
                  <a:lnTo>
                    <a:pt x="10147084" y="2837751"/>
                  </a:lnTo>
                  <a:lnTo>
                    <a:pt x="10147084" y="2022767"/>
                  </a:lnTo>
                  <a:lnTo>
                    <a:pt x="12185637" y="2022767"/>
                  </a:lnTo>
                  <a:lnTo>
                    <a:pt x="12185637" y="2010067"/>
                  </a:lnTo>
                  <a:lnTo>
                    <a:pt x="10147084" y="2010067"/>
                  </a:lnTo>
                  <a:lnTo>
                    <a:pt x="10147084" y="1207782"/>
                  </a:lnTo>
                  <a:lnTo>
                    <a:pt x="12185637" y="1207782"/>
                  </a:lnTo>
                  <a:lnTo>
                    <a:pt x="12185637" y="1169682"/>
                  </a:lnTo>
                  <a:lnTo>
                    <a:pt x="10147084" y="1169682"/>
                  </a:lnTo>
                  <a:lnTo>
                    <a:pt x="10147084" y="6350"/>
                  </a:lnTo>
                  <a:lnTo>
                    <a:pt x="12185637" y="6350"/>
                  </a:lnTo>
                  <a:lnTo>
                    <a:pt x="12185637" y="0"/>
                  </a:lnTo>
                  <a:lnTo>
                    <a:pt x="10147084" y="0"/>
                  </a:lnTo>
                  <a:lnTo>
                    <a:pt x="10134384" y="0"/>
                  </a:lnTo>
                  <a:lnTo>
                    <a:pt x="10134384" y="6350"/>
                  </a:lnTo>
                  <a:lnTo>
                    <a:pt x="10134384" y="4847856"/>
                  </a:lnTo>
                  <a:lnTo>
                    <a:pt x="1754251" y="4847856"/>
                  </a:lnTo>
                  <a:lnTo>
                    <a:pt x="1754251" y="2850451"/>
                  </a:lnTo>
                  <a:lnTo>
                    <a:pt x="10134384" y="2850451"/>
                  </a:lnTo>
                  <a:lnTo>
                    <a:pt x="10134384" y="2837751"/>
                  </a:lnTo>
                  <a:lnTo>
                    <a:pt x="1754251" y="2837751"/>
                  </a:lnTo>
                  <a:lnTo>
                    <a:pt x="1754251" y="2022767"/>
                  </a:lnTo>
                  <a:lnTo>
                    <a:pt x="10134384" y="2022767"/>
                  </a:lnTo>
                  <a:lnTo>
                    <a:pt x="10134384" y="2010067"/>
                  </a:lnTo>
                  <a:lnTo>
                    <a:pt x="1754251" y="2010067"/>
                  </a:lnTo>
                  <a:lnTo>
                    <a:pt x="1754251" y="1207782"/>
                  </a:lnTo>
                  <a:lnTo>
                    <a:pt x="10134384" y="1207782"/>
                  </a:lnTo>
                  <a:lnTo>
                    <a:pt x="10134384" y="1169682"/>
                  </a:lnTo>
                  <a:lnTo>
                    <a:pt x="1754251" y="1169682"/>
                  </a:lnTo>
                  <a:lnTo>
                    <a:pt x="1754251" y="6350"/>
                  </a:lnTo>
                  <a:lnTo>
                    <a:pt x="10134384" y="6350"/>
                  </a:lnTo>
                  <a:lnTo>
                    <a:pt x="10134384" y="0"/>
                  </a:lnTo>
                  <a:lnTo>
                    <a:pt x="1754251" y="0"/>
                  </a:lnTo>
                  <a:lnTo>
                    <a:pt x="1741551" y="0"/>
                  </a:lnTo>
                  <a:lnTo>
                    <a:pt x="1741551" y="6350"/>
                  </a:lnTo>
                  <a:lnTo>
                    <a:pt x="1741551" y="4847856"/>
                  </a:lnTo>
                  <a:lnTo>
                    <a:pt x="6350" y="4847856"/>
                  </a:lnTo>
                  <a:lnTo>
                    <a:pt x="6350" y="2850451"/>
                  </a:lnTo>
                  <a:lnTo>
                    <a:pt x="1741551" y="2850451"/>
                  </a:lnTo>
                  <a:lnTo>
                    <a:pt x="1741551" y="2837751"/>
                  </a:lnTo>
                  <a:lnTo>
                    <a:pt x="6350" y="2837751"/>
                  </a:lnTo>
                  <a:lnTo>
                    <a:pt x="6350" y="2022767"/>
                  </a:lnTo>
                  <a:lnTo>
                    <a:pt x="1741551" y="2022767"/>
                  </a:lnTo>
                  <a:lnTo>
                    <a:pt x="1741551" y="2010067"/>
                  </a:lnTo>
                  <a:lnTo>
                    <a:pt x="6350" y="2010067"/>
                  </a:lnTo>
                  <a:lnTo>
                    <a:pt x="6350" y="1207782"/>
                  </a:lnTo>
                  <a:lnTo>
                    <a:pt x="1741551" y="1207782"/>
                  </a:lnTo>
                  <a:lnTo>
                    <a:pt x="1741551" y="1169682"/>
                  </a:lnTo>
                  <a:lnTo>
                    <a:pt x="6350" y="1169682"/>
                  </a:lnTo>
                  <a:lnTo>
                    <a:pt x="6350" y="6350"/>
                  </a:lnTo>
                  <a:lnTo>
                    <a:pt x="1741551" y="6350"/>
                  </a:lnTo>
                  <a:lnTo>
                    <a:pt x="1741551" y="0"/>
                  </a:lnTo>
                  <a:lnTo>
                    <a:pt x="6350" y="0"/>
                  </a:lnTo>
                  <a:lnTo>
                    <a:pt x="0" y="0"/>
                  </a:lnTo>
                  <a:lnTo>
                    <a:pt x="0" y="6350"/>
                  </a:lnTo>
                  <a:lnTo>
                    <a:pt x="0" y="6858000"/>
                  </a:lnTo>
                  <a:lnTo>
                    <a:pt x="6350" y="6858000"/>
                  </a:lnTo>
                  <a:lnTo>
                    <a:pt x="6350" y="4860556"/>
                  </a:lnTo>
                  <a:lnTo>
                    <a:pt x="1741551" y="4860556"/>
                  </a:lnTo>
                  <a:lnTo>
                    <a:pt x="1741551" y="6858000"/>
                  </a:lnTo>
                  <a:lnTo>
                    <a:pt x="1754251" y="6858000"/>
                  </a:lnTo>
                  <a:lnTo>
                    <a:pt x="1754251" y="4860556"/>
                  </a:lnTo>
                  <a:lnTo>
                    <a:pt x="10134384" y="4860556"/>
                  </a:lnTo>
                  <a:lnTo>
                    <a:pt x="10134384" y="6858000"/>
                  </a:lnTo>
                  <a:lnTo>
                    <a:pt x="10147084" y="6858000"/>
                  </a:lnTo>
                  <a:lnTo>
                    <a:pt x="10147084" y="4860556"/>
                  </a:lnTo>
                  <a:lnTo>
                    <a:pt x="12185637" y="4860556"/>
                  </a:lnTo>
                  <a:lnTo>
                    <a:pt x="12185637" y="6858000"/>
                  </a:lnTo>
                  <a:lnTo>
                    <a:pt x="12191987" y="6858000"/>
                  </a:lnTo>
                  <a:lnTo>
                    <a:pt x="12191987" y="4860556"/>
                  </a:lnTo>
                  <a:lnTo>
                    <a:pt x="12192000" y="4847856"/>
                  </a:lnTo>
                  <a:lnTo>
                    <a:pt x="12191987" y="2850451"/>
                  </a:lnTo>
                  <a:lnTo>
                    <a:pt x="12192000" y="2837751"/>
                  </a:lnTo>
                  <a:lnTo>
                    <a:pt x="12191987" y="2022767"/>
                  </a:lnTo>
                  <a:lnTo>
                    <a:pt x="12192000" y="2010067"/>
                  </a:lnTo>
                  <a:lnTo>
                    <a:pt x="12191987" y="1207782"/>
                  </a:lnTo>
                  <a:lnTo>
                    <a:pt x="12192000" y="1169682"/>
                  </a:lnTo>
                  <a:close/>
                </a:path>
              </a:pathLst>
            </a:custGeom>
            <a:solidFill>
              <a:srgbClr val="FFFFFF"/>
            </a:solidFill>
          </p:spPr>
          <p:txBody>
            <a:bodyPr wrap="square" lIns="0" tIns="0" rIns="0" bIns="0" rtlCol="0"/>
            <a:lstStyle/>
            <a:p>
              <a:endParaRPr dirty="0"/>
            </a:p>
          </p:txBody>
        </p:sp>
      </p:grpSp>
      <p:sp>
        <p:nvSpPr>
          <p:cNvPr id="9" name="object 9"/>
          <p:cNvSpPr txBox="1"/>
          <p:nvPr/>
        </p:nvSpPr>
        <p:spPr>
          <a:xfrm>
            <a:off x="162149" y="248411"/>
            <a:ext cx="1424305" cy="671830"/>
          </a:xfrm>
          <a:prstGeom prst="rect">
            <a:avLst/>
          </a:prstGeom>
        </p:spPr>
        <p:txBody>
          <a:bodyPr vert="horz" wrap="square" lIns="0" tIns="9525" rIns="0" bIns="0" rtlCol="0">
            <a:spAutoFit/>
          </a:bodyPr>
          <a:lstStyle/>
          <a:p>
            <a:pPr marL="12700" marR="5080" indent="-635" algn="ctr">
              <a:lnSpc>
                <a:spcPct val="101400"/>
              </a:lnSpc>
              <a:spcBef>
                <a:spcPts val="75"/>
              </a:spcBef>
            </a:pPr>
            <a:r>
              <a:rPr sz="1400" b="1" spc="-10" dirty="0">
                <a:solidFill>
                  <a:srgbClr val="FFFFFF"/>
                </a:solidFill>
                <a:latin typeface="Calibri"/>
                <a:cs typeface="Calibri"/>
              </a:rPr>
              <a:t>Evaluation</a:t>
            </a:r>
            <a:r>
              <a:rPr sz="1400" b="1" spc="5" dirty="0">
                <a:solidFill>
                  <a:srgbClr val="FFFFFF"/>
                </a:solidFill>
                <a:latin typeface="Calibri"/>
                <a:cs typeface="Calibri"/>
              </a:rPr>
              <a:t> </a:t>
            </a:r>
            <a:r>
              <a:rPr sz="1400" b="1" spc="-25" dirty="0">
                <a:solidFill>
                  <a:srgbClr val="FFFFFF"/>
                </a:solidFill>
                <a:latin typeface="Calibri"/>
                <a:cs typeface="Calibri"/>
              </a:rPr>
              <a:t>and </a:t>
            </a:r>
            <a:r>
              <a:rPr sz="1400" b="1" dirty="0">
                <a:solidFill>
                  <a:srgbClr val="FFFFFF"/>
                </a:solidFill>
                <a:latin typeface="Calibri"/>
                <a:cs typeface="Calibri"/>
              </a:rPr>
              <a:t>Management</a:t>
            </a:r>
            <a:r>
              <a:rPr sz="1400" b="1" spc="-80" dirty="0">
                <a:solidFill>
                  <a:srgbClr val="FFFFFF"/>
                </a:solidFill>
                <a:latin typeface="Calibri"/>
                <a:cs typeface="Calibri"/>
              </a:rPr>
              <a:t> </a:t>
            </a:r>
            <a:r>
              <a:rPr sz="1400" b="1" spc="-20" dirty="0">
                <a:solidFill>
                  <a:srgbClr val="FFFFFF"/>
                </a:solidFill>
                <a:latin typeface="Calibri"/>
                <a:cs typeface="Calibri"/>
              </a:rPr>
              <a:t>Code </a:t>
            </a:r>
            <a:r>
              <a:rPr sz="1400" b="1" dirty="0">
                <a:solidFill>
                  <a:srgbClr val="FFFFFF"/>
                </a:solidFill>
                <a:latin typeface="Calibri"/>
                <a:cs typeface="Calibri"/>
              </a:rPr>
              <a:t>(E&amp;M </a:t>
            </a:r>
            <a:r>
              <a:rPr sz="1400" b="1" spc="-10" dirty="0">
                <a:solidFill>
                  <a:srgbClr val="FFFFFF"/>
                </a:solidFill>
                <a:latin typeface="Calibri"/>
                <a:cs typeface="Calibri"/>
              </a:rPr>
              <a:t>Level)</a:t>
            </a:r>
            <a:endParaRPr sz="1400" dirty="0">
              <a:latin typeface="Calibri"/>
              <a:cs typeface="Calibri"/>
            </a:endParaRPr>
          </a:p>
        </p:txBody>
      </p:sp>
      <p:sp>
        <p:nvSpPr>
          <p:cNvPr id="10" name="object 10"/>
          <p:cNvSpPr txBox="1">
            <a:spLocks noGrp="1"/>
          </p:cNvSpPr>
          <p:nvPr>
            <p:ph type="title"/>
          </p:nvPr>
        </p:nvSpPr>
        <p:spPr>
          <a:xfrm>
            <a:off x="1586454" y="384789"/>
            <a:ext cx="8376656" cy="766235"/>
          </a:xfrm>
          <a:prstGeom prst="rect">
            <a:avLst/>
          </a:prstGeom>
        </p:spPr>
        <p:txBody>
          <a:bodyPr vert="horz" wrap="square" lIns="0" tIns="27305" rIns="0" bIns="0" rtlCol="0">
            <a:spAutoFit/>
          </a:bodyPr>
          <a:lstStyle/>
          <a:p>
            <a:pPr marL="811530" marR="5080" indent="-799465" algn="ctr">
              <a:lnSpc>
                <a:spcPct val="100000"/>
              </a:lnSpc>
              <a:spcBef>
                <a:spcPts val="0"/>
              </a:spcBef>
            </a:pPr>
            <a:r>
              <a:rPr sz="2400" b="1" dirty="0">
                <a:solidFill>
                  <a:schemeClr val="bg1"/>
                </a:solidFill>
                <a:latin typeface="Raleway" panose="020B0503030101060003" pitchFamily="34" charset="0"/>
              </a:rPr>
              <a:t>Risk</a:t>
            </a:r>
            <a:r>
              <a:rPr sz="2400" b="1" spc="-4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of</a:t>
            </a:r>
            <a:r>
              <a:rPr sz="2400" b="1" spc="-30"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Complications</a:t>
            </a:r>
            <a:r>
              <a:rPr sz="2400" b="1" spc="-30"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and/or</a:t>
            </a:r>
            <a:r>
              <a:rPr sz="2400" b="1" spc="-3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Morbidity</a:t>
            </a:r>
            <a:r>
              <a:rPr sz="2400" b="1" spc="-35" dirty="0">
                <a:solidFill>
                  <a:schemeClr val="bg1"/>
                </a:solidFill>
                <a:latin typeface="Raleway" panose="020B0503030101060003" pitchFamily="34" charset="0"/>
              </a:rPr>
              <a:t> </a:t>
            </a:r>
            <a:r>
              <a:rPr sz="2400" b="1" spc="-25" dirty="0">
                <a:solidFill>
                  <a:schemeClr val="bg1"/>
                </a:solidFill>
                <a:latin typeface="Raleway" panose="020B0503030101060003" pitchFamily="34" charset="0"/>
              </a:rPr>
              <a:t>or</a:t>
            </a:r>
            <a:r>
              <a:rPr sz="2400" b="1" u="none" spc="-2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Mortality</a:t>
            </a:r>
            <a:r>
              <a:rPr sz="2400" b="1" spc="-85"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of</a:t>
            </a:r>
            <a:r>
              <a:rPr sz="2400" b="1" spc="-70" dirty="0">
                <a:solidFill>
                  <a:schemeClr val="bg1"/>
                </a:solidFill>
                <a:latin typeface="Raleway" panose="020B0503030101060003" pitchFamily="34" charset="0"/>
              </a:rPr>
              <a:t> </a:t>
            </a:r>
            <a:r>
              <a:rPr sz="2400" b="1" dirty="0">
                <a:solidFill>
                  <a:schemeClr val="bg1"/>
                </a:solidFill>
                <a:latin typeface="Raleway" panose="020B0503030101060003" pitchFamily="34" charset="0"/>
              </a:rPr>
              <a:t>Patient</a:t>
            </a:r>
            <a:r>
              <a:rPr sz="2400" b="1" spc="-60" dirty="0">
                <a:solidFill>
                  <a:schemeClr val="bg1"/>
                </a:solidFill>
                <a:latin typeface="Raleway" panose="020B0503030101060003" pitchFamily="34" charset="0"/>
              </a:rPr>
              <a:t> </a:t>
            </a:r>
            <a:r>
              <a:rPr sz="2400" b="1" spc="-10" dirty="0">
                <a:solidFill>
                  <a:schemeClr val="bg1"/>
                </a:solidFill>
                <a:latin typeface="Raleway" panose="020B0503030101060003" pitchFamily="34" charset="0"/>
              </a:rPr>
              <a:t>Management</a:t>
            </a:r>
          </a:p>
        </p:txBody>
      </p:sp>
      <p:sp>
        <p:nvSpPr>
          <p:cNvPr id="11" name="object 11"/>
          <p:cNvSpPr txBox="1"/>
          <p:nvPr/>
        </p:nvSpPr>
        <p:spPr>
          <a:xfrm>
            <a:off x="78739" y="1207515"/>
            <a:ext cx="541655" cy="51308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99202</a:t>
            </a:r>
            <a:endParaRPr sz="1600" dirty="0">
              <a:latin typeface="Calibri"/>
              <a:cs typeface="Calibri"/>
            </a:endParaRPr>
          </a:p>
          <a:p>
            <a:pPr marL="12700">
              <a:lnSpc>
                <a:spcPct val="100000"/>
              </a:lnSpc>
            </a:pPr>
            <a:r>
              <a:rPr sz="1600" spc="-10" dirty="0">
                <a:latin typeface="Calibri"/>
                <a:cs typeface="Calibri"/>
              </a:rPr>
              <a:t>99212</a:t>
            </a:r>
            <a:endParaRPr sz="1600" dirty="0">
              <a:latin typeface="Calibri"/>
              <a:cs typeface="Calibri"/>
            </a:endParaRPr>
          </a:p>
        </p:txBody>
      </p:sp>
      <p:sp>
        <p:nvSpPr>
          <p:cNvPr id="12" name="object 12"/>
          <p:cNvSpPr txBox="1"/>
          <p:nvPr/>
        </p:nvSpPr>
        <p:spPr>
          <a:xfrm>
            <a:off x="1826644" y="1208532"/>
            <a:ext cx="5414010" cy="455295"/>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Minimal</a:t>
            </a:r>
            <a:r>
              <a:rPr sz="1400" b="1" spc="-30" dirty="0">
                <a:latin typeface="Calibri"/>
                <a:cs typeface="Calibri"/>
              </a:rPr>
              <a:t> </a:t>
            </a:r>
            <a:r>
              <a:rPr sz="1400" b="1" dirty="0">
                <a:latin typeface="Calibri"/>
                <a:cs typeface="Calibri"/>
              </a:rPr>
              <a:t>risk</a:t>
            </a:r>
            <a:r>
              <a:rPr sz="1400" b="1" spc="-20" dirty="0">
                <a:latin typeface="Calibri"/>
                <a:cs typeface="Calibri"/>
              </a:rPr>
              <a:t> </a:t>
            </a:r>
            <a:r>
              <a:rPr sz="1400" b="1" dirty="0">
                <a:latin typeface="Calibri"/>
                <a:cs typeface="Calibri"/>
              </a:rPr>
              <a:t>of</a:t>
            </a:r>
            <a:r>
              <a:rPr sz="1400" b="1" spc="-25" dirty="0">
                <a:latin typeface="Calibri"/>
                <a:cs typeface="Calibri"/>
              </a:rPr>
              <a:t> </a:t>
            </a:r>
            <a:r>
              <a:rPr sz="1400" b="1" dirty="0">
                <a:latin typeface="Calibri"/>
                <a:cs typeface="Calibri"/>
              </a:rPr>
              <a:t>morbidity</a:t>
            </a:r>
            <a:r>
              <a:rPr sz="1400" b="1" spc="-25" dirty="0">
                <a:latin typeface="Calibri"/>
                <a:cs typeface="Calibri"/>
              </a:rPr>
              <a:t> </a:t>
            </a:r>
            <a:r>
              <a:rPr sz="1400" b="1" dirty="0">
                <a:latin typeface="Calibri"/>
                <a:cs typeface="Calibri"/>
              </a:rPr>
              <a:t>from</a:t>
            </a:r>
            <a:r>
              <a:rPr sz="1400" b="1" spc="-25" dirty="0">
                <a:latin typeface="Calibri"/>
                <a:cs typeface="Calibri"/>
              </a:rPr>
              <a:t> </a:t>
            </a:r>
            <a:r>
              <a:rPr sz="1400" b="1" dirty="0">
                <a:latin typeface="Calibri"/>
                <a:cs typeface="Calibri"/>
              </a:rPr>
              <a:t>additional</a:t>
            </a:r>
            <a:r>
              <a:rPr sz="1400" b="1" spc="-15" dirty="0">
                <a:latin typeface="Calibri"/>
                <a:cs typeface="Calibri"/>
              </a:rPr>
              <a:t> </a:t>
            </a:r>
            <a:r>
              <a:rPr sz="1400" b="1" dirty="0">
                <a:latin typeface="Calibri"/>
                <a:cs typeface="Calibri"/>
              </a:rPr>
              <a:t>diagnostic</a:t>
            </a:r>
            <a:r>
              <a:rPr sz="1400" b="1" spc="-25" dirty="0">
                <a:latin typeface="Calibri"/>
                <a:cs typeface="Calibri"/>
              </a:rPr>
              <a:t> </a:t>
            </a:r>
            <a:r>
              <a:rPr sz="1400" b="1" dirty="0">
                <a:latin typeface="Calibri"/>
                <a:cs typeface="Calibri"/>
              </a:rPr>
              <a:t>testing</a:t>
            </a:r>
            <a:r>
              <a:rPr sz="1400" b="1" spc="-20" dirty="0">
                <a:latin typeface="Calibri"/>
                <a:cs typeface="Calibri"/>
              </a:rPr>
              <a:t> </a:t>
            </a:r>
            <a:r>
              <a:rPr sz="1400" b="1" dirty="0">
                <a:latin typeface="Calibri"/>
                <a:cs typeface="Calibri"/>
              </a:rPr>
              <a:t>or</a:t>
            </a:r>
            <a:r>
              <a:rPr sz="1400" b="1" spc="-20" dirty="0">
                <a:latin typeface="Calibri"/>
                <a:cs typeface="Calibri"/>
              </a:rPr>
              <a:t> </a:t>
            </a:r>
            <a:r>
              <a:rPr sz="1400" b="1" spc="-10" dirty="0">
                <a:latin typeface="Calibri"/>
                <a:cs typeface="Calibri"/>
              </a:rPr>
              <a:t>treatment</a:t>
            </a:r>
            <a:endParaRPr sz="1400" dirty="0">
              <a:latin typeface="Calibri"/>
              <a:cs typeface="Calibri"/>
            </a:endParaRPr>
          </a:p>
          <a:p>
            <a:pPr marL="298450" indent="-285750">
              <a:lnSpc>
                <a:spcPct val="100000"/>
              </a:lnSpc>
              <a:spcBef>
                <a:spcPts val="25"/>
              </a:spcBef>
              <a:buFont typeface="Arial"/>
              <a:buChar char="•"/>
              <a:tabLst>
                <a:tab pos="297815" algn="l"/>
                <a:tab pos="298450" algn="l"/>
              </a:tabLst>
            </a:pPr>
            <a:r>
              <a:rPr sz="1400" dirty="0">
                <a:latin typeface="Calibri"/>
                <a:cs typeface="Calibri"/>
              </a:rPr>
              <a:t>Rest,</a:t>
            </a:r>
            <a:r>
              <a:rPr sz="1400" spc="-35" dirty="0">
                <a:latin typeface="Calibri"/>
                <a:cs typeface="Calibri"/>
              </a:rPr>
              <a:t> </a:t>
            </a:r>
            <a:r>
              <a:rPr sz="1400" dirty="0">
                <a:latin typeface="Calibri"/>
                <a:cs typeface="Calibri"/>
              </a:rPr>
              <a:t>gargles</a:t>
            </a:r>
            <a:r>
              <a:rPr sz="1400" spc="-30" dirty="0">
                <a:latin typeface="Calibri"/>
                <a:cs typeface="Calibri"/>
              </a:rPr>
              <a:t> </a:t>
            </a:r>
            <a:r>
              <a:rPr sz="1400" dirty="0">
                <a:latin typeface="Calibri"/>
                <a:cs typeface="Calibri"/>
              </a:rPr>
              <a:t>and</a:t>
            </a:r>
            <a:r>
              <a:rPr sz="1400" spc="-30" dirty="0">
                <a:latin typeface="Calibri"/>
                <a:cs typeface="Calibri"/>
              </a:rPr>
              <a:t> </a:t>
            </a:r>
            <a:r>
              <a:rPr sz="1400" spc="-10" dirty="0">
                <a:latin typeface="Calibri"/>
                <a:cs typeface="Calibri"/>
              </a:rPr>
              <a:t>bandages</a:t>
            </a:r>
            <a:endParaRPr sz="1400" dirty="0">
              <a:latin typeface="Calibri"/>
              <a:cs typeface="Calibri"/>
            </a:endParaRPr>
          </a:p>
        </p:txBody>
      </p:sp>
      <p:sp>
        <p:nvSpPr>
          <p:cNvPr id="13" name="object 13"/>
          <p:cNvSpPr txBox="1"/>
          <p:nvPr/>
        </p:nvSpPr>
        <p:spPr>
          <a:xfrm>
            <a:off x="10219479" y="1207515"/>
            <a:ext cx="1320165"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Calibri"/>
                <a:cs typeface="Calibri"/>
              </a:rPr>
              <a:t>Straightforward</a:t>
            </a:r>
            <a:endParaRPr sz="1600" dirty="0">
              <a:latin typeface="Calibri"/>
              <a:cs typeface="Calibri"/>
            </a:endParaRPr>
          </a:p>
        </p:txBody>
      </p:sp>
      <p:sp>
        <p:nvSpPr>
          <p:cNvPr id="14" name="object 14"/>
          <p:cNvSpPr txBox="1"/>
          <p:nvPr/>
        </p:nvSpPr>
        <p:spPr>
          <a:xfrm>
            <a:off x="78739" y="2036571"/>
            <a:ext cx="541655" cy="510540"/>
          </a:xfrm>
          <a:prstGeom prst="rect">
            <a:avLst/>
          </a:prstGeom>
        </p:spPr>
        <p:txBody>
          <a:bodyPr vert="horz" wrap="square" lIns="0" tIns="12700" rIns="0" bIns="0" rtlCol="0">
            <a:spAutoFit/>
          </a:bodyPr>
          <a:lstStyle/>
          <a:p>
            <a:pPr marL="12700">
              <a:lnSpc>
                <a:spcPts val="1910"/>
              </a:lnSpc>
              <a:spcBef>
                <a:spcPts val="100"/>
              </a:spcBef>
            </a:pPr>
            <a:r>
              <a:rPr sz="1600" spc="-10" dirty="0">
                <a:latin typeface="Calibri"/>
                <a:cs typeface="Calibri"/>
              </a:rPr>
              <a:t>99203</a:t>
            </a:r>
            <a:endParaRPr sz="1600" dirty="0">
              <a:latin typeface="Calibri"/>
              <a:cs typeface="Calibri"/>
            </a:endParaRPr>
          </a:p>
          <a:p>
            <a:pPr marL="12700">
              <a:lnSpc>
                <a:spcPts val="1910"/>
              </a:lnSpc>
            </a:pPr>
            <a:r>
              <a:rPr sz="1600" spc="-10" dirty="0">
                <a:latin typeface="Calibri"/>
                <a:cs typeface="Calibri"/>
              </a:rPr>
              <a:t>99213</a:t>
            </a:r>
            <a:endParaRPr sz="1600" dirty="0">
              <a:latin typeface="Calibri"/>
              <a:cs typeface="Calibri"/>
            </a:endParaRPr>
          </a:p>
        </p:txBody>
      </p:sp>
      <p:sp>
        <p:nvSpPr>
          <p:cNvPr id="15" name="object 15"/>
          <p:cNvSpPr txBox="1"/>
          <p:nvPr/>
        </p:nvSpPr>
        <p:spPr>
          <a:xfrm>
            <a:off x="1826644" y="2037588"/>
            <a:ext cx="5099685" cy="455295"/>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Low</a:t>
            </a:r>
            <a:r>
              <a:rPr sz="1400" b="1" spc="-40" dirty="0">
                <a:latin typeface="Calibri"/>
                <a:cs typeface="Calibri"/>
              </a:rPr>
              <a:t> </a:t>
            </a:r>
            <a:r>
              <a:rPr sz="1400" b="1" dirty="0">
                <a:latin typeface="Calibri"/>
                <a:cs typeface="Calibri"/>
              </a:rPr>
              <a:t>risk</a:t>
            </a:r>
            <a:r>
              <a:rPr sz="1400" b="1" spc="-20" dirty="0">
                <a:latin typeface="Calibri"/>
                <a:cs typeface="Calibri"/>
              </a:rPr>
              <a:t> </a:t>
            </a:r>
            <a:r>
              <a:rPr sz="1400" b="1" dirty="0">
                <a:latin typeface="Calibri"/>
                <a:cs typeface="Calibri"/>
              </a:rPr>
              <a:t>of</a:t>
            </a:r>
            <a:r>
              <a:rPr sz="1400" b="1" spc="-25" dirty="0">
                <a:latin typeface="Calibri"/>
                <a:cs typeface="Calibri"/>
              </a:rPr>
              <a:t> </a:t>
            </a:r>
            <a:r>
              <a:rPr sz="1400" b="1" dirty="0">
                <a:latin typeface="Calibri"/>
                <a:cs typeface="Calibri"/>
              </a:rPr>
              <a:t>morbidity</a:t>
            </a:r>
            <a:r>
              <a:rPr sz="1400" b="1" spc="-25" dirty="0">
                <a:latin typeface="Calibri"/>
                <a:cs typeface="Calibri"/>
              </a:rPr>
              <a:t> </a:t>
            </a:r>
            <a:r>
              <a:rPr sz="1400" b="1" dirty="0">
                <a:latin typeface="Calibri"/>
                <a:cs typeface="Calibri"/>
              </a:rPr>
              <a:t>from</a:t>
            </a:r>
            <a:r>
              <a:rPr sz="1400" b="1" spc="-20" dirty="0">
                <a:latin typeface="Calibri"/>
                <a:cs typeface="Calibri"/>
              </a:rPr>
              <a:t> </a:t>
            </a:r>
            <a:r>
              <a:rPr sz="1400" b="1" dirty="0">
                <a:latin typeface="Calibri"/>
                <a:cs typeface="Calibri"/>
              </a:rPr>
              <a:t>additional</a:t>
            </a:r>
            <a:r>
              <a:rPr sz="1400" b="1" spc="-20" dirty="0">
                <a:latin typeface="Calibri"/>
                <a:cs typeface="Calibri"/>
              </a:rPr>
              <a:t> </a:t>
            </a:r>
            <a:r>
              <a:rPr sz="1400" b="1" dirty="0">
                <a:latin typeface="Calibri"/>
                <a:cs typeface="Calibri"/>
              </a:rPr>
              <a:t>diagnostic</a:t>
            </a:r>
            <a:r>
              <a:rPr sz="1400" b="1" spc="-20" dirty="0">
                <a:latin typeface="Calibri"/>
                <a:cs typeface="Calibri"/>
              </a:rPr>
              <a:t> </a:t>
            </a:r>
            <a:r>
              <a:rPr sz="1400" b="1" dirty="0">
                <a:latin typeface="Calibri"/>
                <a:cs typeface="Calibri"/>
              </a:rPr>
              <a:t>testing</a:t>
            </a:r>
            <a:r>
              <a:rPr sz="1400" b="1" spc="-25" dirty="0">
                <a:latin typeface="Calibri"/>
                <a:cs typeface="Calibri"/>
              </a:rPr>
              <a:t> </a:t>
            </a:r>
            <a:r>
              <a:rPr sz="1400" b="1" dirty="0">
                <a:latin typeface="Calibri"/>
                <a:cs typeface="Calibri"/>
              </a:rPr>
              <a:t>or</a:t>
            </a:r>
            <a:r>
              <a:rPr sz="1400" b="1" spc="-20" dirty="0">
                <a:latin typeface="Calibri"/>
                <a:cs typeface="Calibri"/>
              </a:rPr>
              <a:t> </a:t>
            </a:r>
            <a:r>
              <a:rPr sz="1400" b="1" spc="-10" dirty="0">
                <a:latin typeface="Calibri"/>
                <a:cs typeface="Calibri"/>
              </a:rPr>
              <a:t>treatment</a:t>
            </a:r>
            <a:endParaRPr sz="1400" dirty="0">
              <a:latin typeface="Calibri"/>
              <a:cs typeface="Calibri"/>
            </a:endParaRPr>
          </a:p>
          <a:p>
            <a:pPr marL="298450" indent="-285750">
              <a:lnSpc>
                <a:spcPct val="100000"/>
              </a:lnSpc>
              <a:spcBef>
                <a:spcPts val="25"/>
              </a:spcBef>
              <a:buFont typeface="Arial"/>
              <a:buChar char="•"/>
              <a:tabLst>
                <a:tab pos="297815" algn="l"/>
                <a:tab pos="298450" algn="l"/>
              </a:tabLst>
            </a:pPr>
            <a:r>
              <a:rPr sz="1400" spc="-25" dirty="0">
                <a:latin typeface="Calibri"/>
                <a:cs typeface="Calibri"/>
              </a:rPr>
              <a:t>OTC</a:t>
            </a:r>
            <a:endParaRPr sz="1400" dirty="0">
              <a:latin typeface="Calibri"/>
              <a:cs typeface="Calibri"/>
            </a:endParaRPr>
          </a:p>
        </p:txBody>
      </p:sp>
      <p:sp>
        <p:nvSpPr>
          <p:cNvPr id="16" name="object 16"/>
          <p:cNvSpPr txBox="1"/>
          <p:nvPr/>
        </p:nvSpPr>
        <p:spPr>
          <a:xfrm>
            <a:off x="10219479" y="2036571"/>
            <a:ext cx="363855"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Calibri"/>
                <a:cs typeface="Calibri"/>
              </a:rPr>
              <a:t>Low</a:t>
            </a:r>
            <a:endParaRPr sz="1600" dirty="0">
              <a:latin typeface="Calibri"/>
              <a:cs typeface="Calibri"/>
            </a:endParaRPr>
          </a:p>
        </p:txBody>
      </p:sp>
      <p:sp>
        <p:nvSpPr>
          <p:cNvPr id="17" name="object 17"/>
          <p:cNvSpPr txBox="1"/>
          <p:nvPr/>
        </p:nvSpPr>
        <p:spPr>
          <a:xfrm>
            <a:off x="78739" y="2865628"/>
            <a:ext cx="795655" cy="631190"/>
          </a:xfrm>
          <a:prstGeom prst="rect">
            <a:avLst/>
          </a:prstGeom>
        </p:spPr>
        <p:txBody>
          <a:bodyPr vert="horz" wrap="square" lIns="0" tIns="12700" rIns="0" bIns="0" rtlCol="0">
            <a:spAutoFit/>
          </a:bodyPr>
          <a:lstStyle/>
          <a:p>
            <a:pPr marL="12700">
              <a:lnSpc>
                <a:spcPts val="1905"/>
              </a:lnSpc>
              <a:spcBef>
                <a:spcPts val="100"/>
              </a:spcBef>
            </a:pPr>
            <a:r>
              <a:rPr sz="1600" spc="-10" dirty="0">
                <a:latin typeface="Calibri"/>
                <a:cs typeface="Calibri"/>
              </a:rPr>
              <a:t>99204</a:t>
            </a:r>
            <a:endParaRPr sz="1600" dirty="0">
              <a:latin typeface="Calibri"/>
              <a:cs typeface="Calibri"/>
            </a:endParaRPr>
          </a:p>
          <a:p>
            <a:pPr marL="12700">
              <a:lnSpc>
                <a:spcPts val="2865"/>
              </a:lnSpc>
            </a:pPr>
            <a:r>
              <a:rPr sz="2400" b="1" spc="-10" dirty="0">
                <a:solidFill>
                  <a:srgbClr val="FF0000"/>
                </a:solidFill>
                <a:latin typeface="Calibri"/>
                <a:cs typeface="Calibri"/>
              </a:rPr>
              <a:t>99214</a:t>
            </a:r>
            <a:endParaRPr sz="2400" dirty="0">
              <a:latin typeface="Calibri"/>
              <a:cs typeface="Calibri"/>
            </a:endParaRPr>
          </a:p>
        </p:txBody>
      </p:sp>
      <p:sp>
        <p:nvSpPr>
          <p:cNvPr id="18" name="object 18"/>
          <p:cNvSpPr txBox="1"/>
          <p:nvPr/>
        </p:nvSpPr>
        <p:spPr>
          <a:xfrm>
            <a:off x="1826644" y="2863596"/>
            <a:ext cx="7062470" cy="1242060"/>
          </a:xfrm>
          <a:prstGeom prst="rect">
            <a:avLst/>
          </a:prstGeom>
        </p:spPr>
        <p:txBody>
          <a:bodyPr vert="horz" wrap="square" lIns="0" tIns="12700" rIns="0" bIns="0" rtlCol="0">
            <a:spAutoFit/>
          </a:bodyPr>
          <a:lstStyle/>
          <a:p>
            <a:pPr marL="12700">
              <a:lnSpc>
                <a:spcPts val="1650"/>
              </a:lnSpc>
              <a:spcBef>
                <a:spcPts val="100"/>
              </a:spcBef>
            </a:pPr>
            <a:r>
              <a:rPr sz="1400" b="1" spc="-10" dirty="0">
                <a:latin typeface="Calibri"/>
                <a:cs typeface="Calibri"/>
              </a:rPr>
              <a:t>Moderate</a:t>
            </a:r>
            <a:r>
              <a:rPr sz="1400" b="1" spc="-35" dirty="0">
                <a:latin typeface="Calibri"/>
                <a:cs typeface="Calibri"/>
              </a:rPr>
              <a:t> </a:t>
            </a:r>
            <a:r>
              <a:rPr sz="1400" b="1" dirty="0">
                <a:latin typeface="Calibri"/>
                <a:cs typeface="Calibri"/>
              </a:rPr>
              <a:t>risk</a:t>
            </a:r>
            <a:r>
              <a:rPr sz="1400" b="1" spc="-20" dirty="0">
                <a:latin typeface="Calibri"/>
                <a:cs typeface="Calibri"/>
              </a:rPr>
              <a:t> </a:t>
            </a:r>
            <a:r>
              <a:rPr sz="1400" b="1" dirty="0">
                <a:latin typeface="Calibri"/>
                <a:cs typeface="Calibri"/>
              </a:rPr>
              <a:t>of</a:t>
            </a:r>
            <a:r>
              <a:rPr sz="1400" b="1" spc="-30" dirty="0">
                <a:latin typeface="Calibri"/>
                <a:cs typeface="Calibri"/>
              </a:rPr>
              <a:t> </a:t>
            </a:r>
            <a:r>
              <a:rPr sz="1400" b="1" dirty="0">
                <a:latin typeface="Calibri"/>
                <a:cs typeface="Calibri"/>
              </a:rPr>
              <a:t>morbidity</a:t>
            </a:r>
            <a:r>
              <a:rPr sz="1400" b="1" spc="-25" dirty="0">
                <a:latin typeface="Calibri"/>
                <a:cs typeface="Calibri"/>
              </a:rPr>
              <a:t> </a:t>
            </a:r>
            <a:r>
              <a:rPr sz="1400" b="1" dirty="0">
                <a:latin typeface="Calibri"/>
                <a:cs typeface="Calibri"/>
              </a:rPr>
              <a:t>from</a:t>
            </a:r>
            <a:r>
              <a:rPr sz="1400" b="1" spc="-25" dirty="0">
                <a:latin typeface="Calibri"/>
                <a:cs typeface="Calibri"/>
              </a:rPr>
              <a:t> </a:t>
            </a:r>
            <a:r>
              <a:rPr sz="1400" b="1" dirty="0">
                <a:latin typeface="Calibri"/>
                <a:cs typeface="Calibri"/>
              </a:rPr>
              <a:t>additional</a:t>
            </a:r>
            <a:r>
              <a:rPr sz="1400" b="1" spc="-15" dirty="0">
                <a:latin typeface="Calibri"/>
                <a:cs typeface="Calibri"/>
              </a:rPr>
              <a:t> </a:t>
            </a:r>
            <a:r>
              <a:rPr sz="1400" b="1" dirty="0">
                <a:latin typeface="Calibri"/>
                <a:cs typeface="Calibri"/>
              </a:rPr>
              <a:t>diagnostic</a:t>
            </a:r>
            <a:r>
              <a:rPr sz="1400" b="1" spc="-20" dirty="0">
                <a:latin typeface="Calibri"/>
                <a:cs typeface="Calibri"/>
              </a:rPr>
              <a:t> </a:t>
            </a:r>
            <a:r>
              <a:rPr sz="1400" b="1" dirty="0">
                <a:latin typeface="Calibri"/>
                <a:cs typeface="Calibri"/>
              </a:rPr>
              <a:t>testing</a:t>
            </a:r>
            <a:r>
              <a:rPr sz="1400" b="1" spc="-25" dirty="0">
                <a:latin typeface="Calibri"/>
                <a:cs typeface="Calibri"/>
              </a:rPr>
              <a:t> </a:t>
            </a:r>
            <a:r>
              <a:rPr sz="1400" b="1" dirty="0">
                <a:latin typeface="Calibri"/>
                <a:cs typeface="Calibri"/>
              </a:rPr>
              <a:t>or</a:t>
            </a:r>
            <a:r>
              <a:rPr sz="1400" b="1" spc="-15" dirty="0">
                <a:latin typeface="Calibri"/>
                <a:cs typeface="Calibri"/>
              </a:rPr>
              <a:t> </a:t>
            </a:r>
            <a:r>
              <a:rPr sz="1400" b="1" spc="-10" dirty="0">
                <a:latin typeface="Calibri"/>
                <a:cs typeface="Calibri"/>
              </a:rPr>
              <a:t>treatment</a:t>
            </a:r>
            <a:endParaRPr sz="1400" dirty="0">
              <a:latin typeface="Calibri"/>
              <a:cs typeface="Calibri"/>
            </a:endParaRPr>
          </a:p>
          <a:p>
            <a:pPr marL="140970" indent="-128905">
              <a:lnSpc>
                <a:spcPts val="2850"/>
              </a:lnSpc>
              <a:buClr>
                <a:srgbClr val="000000"/>
              </a:buClr>
              <a:buSzPct val="58333"/>
              <a:buFont typeface="Calibri"/>
              <a:buChar char="•"/>
              <a:tabLst>
                <a:tab pos="141605" algn="l"/>
              </a:tabLst>
            </a:pPr>
            <a:r>
              <a:rPr sz="2400" b="1" dirty="0">
                <a:solidFill>
                  <a:srgbClr val="FF0000"/>
                </a:solidFill>
                <a:latin typeface="Calibri"/>
                <a:cs typeface="Calibri"/>
              </a:rPr>
              <a:t>Prescription</a:t>
            </a:r>
            <a:r>
              <a:rPr sz="2400" b="1" spc="-60" dirty="0">
                <a:solidFill>
                  <a:srgbClr val="FF0000"/>
                </a:solidFill>
                <a:latin typeface="Calibri"/>
                <a:cs typeface="Calibri"/>
              </a:rPr>
              <a:t> </a:t>
            </a:r>
            <a:r>
              <a:rPr sz="2400" b="1" dirty="0">
                <a:solidFill>
                  <a:srgbClr val="FF0000"/>
                </a:solidFill>
                <a:latin typeface="Calibri"/>
                <a:cs typeface="Calibri"/>
              </a:rPr>
              <a:t>drug</a:t>
            </a:r>
            <a:r>
              <a:rPr sz="2400" b="1" spc="-60" dirty="0">
                <a:solidFill>
                  <a:srgbClr val="FF0000"/>
                </a:solidFill>
                <a:latin typeface="Calibri"/>
                <a:cs typeface="Calibri"/>
              </a:rPr>
              <a:t> </a:t>
            </a:r>
            <a:r>
              <a:rPr sz="2400" b="1" dirty="0">
                <a:solidFill>
                  <a:srgbClr val="FF0000"/>
                </a:solidFill>
                <a:latin typeface="Calibri"/>
                <a:cs typeface="Calibri"/>
              </a:rPr>
              <a:t>management</a:t>
            </a:r>
            <a:r>
              <a:rPr sz="2400" b="1" spc="-50" dirty="0">
                <a:solidFill>
                  <a:srgbClr val="FF0000"/>
                </a:solidFill>
                <a:latin typeface="Calibri"/>
                <a:cs typeface="Calibri"/>
              </a:rPr>
              <a:t> </a:t>
            </a:r>
            <a:r>
              <a:rPr sz="2400" b="1" spc="-20" dirty="0">
                <a:solidFill>
                  <a:srgbClr val="FF0000"/>
                </a:solidFill>
                <a:latin typeface="Calibri"/>
                <a:cs typeface="Calibri"/>
              </a:rPr>
              <a:t>(rx)</a:t>
            </a:r>
            <a:endParaRPr sz="2400" dirty="0">
              <a:latin typeface="Calibri"/>
              <a:cs typeface="Calibri"/>
            </a:endParaRPr>
          </a:p>
          <a:p>
            <a:pPr marL="140970" indent="-128905">
              <a:lnSpc>
                <a:spcPct val="100000"/>
              </a:lnSpc>
              <a:spcBef>
                <a:spcPts val="110"/>
              </a:spcBef>
              <a:buChar char="•"/>
              <a:tabLst>
                <a:tab pos="141605" algn="l"/>
              </a:tabLst>
            </a:pPr>
            <a:r>
              <a:rPr sz="1400" dirty="0">
                <a:latin typeface="Calibri"/>
                <a:cs typeface="Calibri"/>
              </a:rPr>
              <a:t>Decision</a:t>
            </a:r>
            <a:r>
              <a:rPr sz="1400" spc="-30" dirty="0">
                <a:latin typeface="Calibri"/>
                <a:cs typeface="Calibri"/>
              </a:rPr>
              <a:t> </a:t>
            </a:r>
            <a:r>
              <a:rPr sz="1400" dirty="0">
                <a:latin typeface="Calibri"/>
                <a:cs typeface="Calibri"/>
              </a:rPr>
              <a:t>for</a:t>
            </a:r>
            <a:r>
              <a:rPr sz="1400" spc="-20" dirty="0">
                <a:latin typeface="Calibri"/>
                <a:cs typeface="Calibri"/>
              </a:rPr>
              <a:t> </a:t>
            </a:r>
            <a:r>
              <a:rPr sz="1400" dirty="0">
                <a:latin typeface="Calibri"/>
                <a:cs typeface="Calibri"/>
              </a:rPr>
              <a:t>minor</a:t>
            </a:r>
            <a:r>
              <a:rPr sz="1400" spc="-20" dirty="0">
                <a:latin typeface="Calibri"/>
                <a:cs typeface="Calibri"/>
              </a:rPr>
              <a:t> </a:t>
            </a:r>
            <a:r>
              <a:rPr sz="1400" dirty="0">
                <a:latin typeface="Calibri"/>
                <a:cs typeface="Calibri"/>
              </a:rPr>
              <a:t>surgery</a:t>
            </a:r>
            <a:r>
              <a:rPr sz="1400" spc="-20" dirty="0">
                <a:latin typeface="Calibri"/>
                <a:cs typeface="Calibri"/>
              </a:rPr>
              <a:t> </a:t>
            </a:r>
            <a:r>
              <a:rPr sz="1400" dirty="0">
                <a:latin typeface="Calibri"/>
                <a:cs typeface="Calibri"/>
              </a:rPr>
              <a:t>with</a:t>
            </a:r>
            <a:r>
              <a:rPr sz="1400" spc="-20" dirty="0">
                <a:latin typeface="Calibri"/>
                <a:cs typeface="Calibri"/>
              </a:rPr>
              <a:t> </a:t>
            </a:r>
            <a:r>
              <a:rPr sz="1400" dirty="0">
                <a:latin typeface="Calibri"/>
                <a:cs typeface="Calibri"/>
              </a:rPr>
              <a:t>identified</a:t>
            </a:r>
            <a:r>
              <a:rPr sz="1400" spc="-20" dirty="0">
                <a:latin typeface="Calibri"/>
                <a:cs typeface="Calibri"/>
              </a:rPr>
              <a:t> </a:t>
            </a:r>
            <a:r>
              <a:rPr sz="1400" dirty="0">
                <a:latin typeface="Calibri"/>
                <a:cs typeface="Calibri"/>
              </a:rPr>
              <a:t>patient</a:t>
            </a:r>
            <a:r>
              <a:rPr sz="1400" spc="-20" dirty="0">
                <a:latin typeface="Calibri"/>
                <a:cs typeface="Calibri"/>
              </a:rPr>
              <a:t> </a:t>
            </a:r>
            <a:r>
              <a:rPr sz="1400" dirty="0">
                <a:latin typeface="Calibri"/>
                <a:cs typeface="Calibri"/>
              </a:rPr>
              <a:t>or</a:t>
            </a:r>
            <a:r>
              <a:rPr sz="1400" spc="-20" dirty="0">
                <a:latin typeface="Calibri"/>
                <a:cs typeface="Calibri"/>
              </a:rPr>
              <a:t> </a:t>
            </a:r>
            <a:r>
              <a:rPr sz="1400" dirty="0">
                <a:latin typeface="Calibri"/>
                <a:cs typeface="Calibri"/>
              </a:rPr>
              <a:t>procedure</a:t>
            </a:r>
            <a:r>
              <a:rPr sz="1400" spc="-20" dirty="0">
                <a:latin typeface="Calibri"/>
                <a:cs typeface="Calibri"/>
              </a:rPr>
              <a:t> </a:t>
            </a:r>
            <a:r>
              <a:rPr sz="1400" dirty="0">
                <a:latin typeface="Calibri"/>
                <a:cs typeface="Calibri"/>
              </a:rPr>
              <a:t>risk</a:t>
            </a:r>
            <a:r>
              <a:rPr sz="1400" spc="-20" dirty="0">
                <a:latin typeface="Calibri"/>
                <a:cs typeface="Calibri"/>
              </a:rPr>
              <a:t> </a:t>
            </a:r>
            <a:r>
              <a:rPr sz="1400" spc="-10" dirty="0">
                <a:latin typeface="Calibri"/>
                <a:cs typeface="Calibri"/>
              </a:rPr>
              <a:t>factors</a:t>
            </a:r>
            <a:r>
              <a:rPr sz="1400" spc="-15" dirty="0">
                <a:latin typeface="Calibri"/>
                <a:cs typeface="Calibri"/>
              </a:rPr>
              <a:t> </a:t>
            </a:r>
            <a:r>
              <a:rPr sz="1400" dirty="0">
                <a:latin typeface="Calibri"/>
                <a:cs typeface="Calibri"/>
              </a:rPr>
              <a:t>(0,</a:t>
            </a:r>
            <a:r>
              <a:rPr sz="1400" spc="-20" dirty="0">
                <a:latin typeface="Calibri"/>
                <a:cs typeface="Calibri"/>
              </a:rPr>
              <a:t> </a:t>
            </a:r>
            <a:r>
              <a:rPr sz="1400" dirty="0">
                <a:latin typeface="Calibri"/>
                <a:cs typeface="Calibri"/>
              </a:rPr>
              <a:t>10</a:t>
            </a:r>
            <a:r>
              <a:rPr sz="1400" spc="-20" dirty="0">
                <a:latin typeface="Calibri"/>
                <a:cs typeface="Calibri"/>
              </a:rPr>
              <a:t> </a:t>
            </a:r>
            <a:r>
              <a:rPr sz="1400" spc="-10" dirty="0">
                <a:latin typeface="Calibri"/>
                <a:cs typeface="Calibri"/>
              </a:rPr>
              <a:t>days)</a:t>
            </a:r>
            <a:endParaRPr sz="1400" dirty="0">
              <a:latin typeface="Calibri"/>
              <a:cs typeface="Calibri"/>
            </a:endParaRPr>
          </a:p>
          <a:p>
            <a:pPr marL="140970" indent="-128905">
              <a:lnSpc>
                <a:spcPts val="1630"/>
              </a:lnSpc>
              <a:spcBef>
                <a:spcPts val="25"/>
              </a:spcBef>
              <a:buChar char="•"/>
              <a:tabLst>
                <a:tab pos="141605" algn="l"/>
              </a:tabLst>
            </a:pPr>
            <a:r>
              <a:rPr sz="1400" dirty="0">
                <a:latin typeface="Calibri"/>
                <a:cs typeface="Calibri"/>
              </a:rPr>
              <a:t>Decision</a:t>
            </a:r>
            <a:r>
              <a:rPr sz="1400" spc="-35" dirty="0">
                <a:latin typeface="Calibri"/>
                <a:cs typeface="Calibri"/>
              </a:rPr>
              <a:t> </a:t>
            </a:r>
            <a:r>
              <a:rPr sz="1400" dirty="0">
                <a:latin typeface="Calibri"/>
                <a:cs typeface="Calibri"/>
              </a:rPr>
              <a:t>for</a:t>
            </a:r>
            <a:r>
              <a:rPr sz="1400" spc="-20" dirty="0">
                <a:latin typeface="Calibri"/>
                <a:cs typeface="Calibri"/>
              </a:rPr>
              <a:t> </a:t>
            </a:r>
            <a:r>
              <a:rPr sz="1400" u="sng" dirty="0">
                <a:uFill>
                  <a:solidFill>
                    <a:srgbClr val="000000"/>
                  </a:solidFill>
                </a:uFill>
                <a:latin typeface="Calibri"/>
                <a:cs typeface="Calibri"/>
              </a:rPr>
              <a:t>elective</a:t>
            </a:r>
            <a:r>
              <a:rPr sz="1400" spc="-20" dirty="0">
                <a:latin typeface="Calibri"/>
                <a:cs typeface="Calibri"/>
              </a:rPr>
              <a:t> </a:t>
            </a:r>
            <a:r>
              <a:rPr sz="1400" dirty="0">
                <a:latin typeface="Calibri"/>
                <a:cs typeface="Calibri"/>
              </a:rPr>
              <a:t>major</a:t>
            </a:r>
            <a:r>
              <a:rPr sz="1400" spc="-20" dirty="0">
                <a:latin typeface="Calibri"/>
                <a:cs typeface="Calibri"/>
              </a:rPr>
              <a:t> </a:t>
            </a:r>
            <a:r>
              <a:rPr sz="1400" dirty="0">
                <a:latin typeface="Calibri"/>
                <a:cs typeface="Calibri"/>
              </a:rPr>
              <a:t>surgery</a:t>
            </a:r>
            <a:r>
              <a:rPr sz="1400" spc="-25" dirty="0">
                <a:latin typeface="Calibri"/>
                <a:cs typeface="Calibri"/>
              </a:rPr>
              <a:t> </a:t>
            </a:r>
            <a:r>
              <a:rPr sz="1400" u="sng" dirty="0">
                <a:uFill>
                  <a:solidFill>
                    <a:srgbClr val="000000"/>
                  </a:solidFill>
                </a:uFill>
                <a:latin typeface="Calibri"/>
                <a:cs typeface="Calibri"/>
              </a:rPr>
              <a:t>without</a:t>
            </a:r>
            <a:r>
              <a:rPr sz="1400" u="sng" spc="-15" dirty="0">
                <a:uFill>
                  <a:solidFill>
                    <a:srgbClr val="000000"/>
                  </a:solidFill>
                </a:uFill>
                <a:latin typeface="Calibri"/>
                <a:cs typeface="Calibri"/>
              </a:rPr>
              <a:t> </a:t>
            </a:r>
            <a:r>
              <a:rPr sz="1400" u="sng" dirty="0">
                <a:uFill>
                  <a:solidFill>
                    <a:srgbClr val="000000"/>
                  </a:solidFill>
                </a:uFill>
                <a:latin typeface="Calibri"/>
                <a:cs typeface="Calibri"/>
              </a:rPr>
              <a:t>identified</a:t>
            </a:r>
            <a:r>
              <a:rPr sz="1400" u="sng" spc="-20" dirty="0">
                <a:uFill>
                  <a:solidFill>
                    <a:srgbClr val="000000"/>
                  </a:solidFill>
                </a:uFill>
                <a:latin typeface="Calibri"/>
                <a:cs typeface="Calibri"/>
              </a:rPr>
              <a:t> </a:t>
            </a:r>
            <a:r>
              <a:rPr sz="1400" u="sng" dirty="0">
                <a:uFill>
                  <a:solidFill>
                    <a:srgbClr val="000000"/>
                  </a:solidFill>
                </a:uFill>
                <a:latin typeface="Calibri"/>
                <a:cs typeface="Calibri"/>
              </a:rPr>
              <a:t>patient</a:t>
            </a:r>
            <a:r>
              <a:rPr sz="1400" u="sng" spc="-15" dirty="0">
                <a:uFill>
                  <a:solidFill>
                    <a:srgbClr val="000000"/>
                  </a:solidFill>
                </a:uFill>
                <a:latin typeface="Calibri"/>
                <a:cs typeface="Calibri"/>
              </a:rPr>
              <a:t> </a:t>
            </a:r>
            <a:r>
              <a:rPr sz="1400" u="sng" dirty="0">
                <a:uFill>
                  <a:solidFill>
                    <a:srgbClr val="000000"/>
                  </a:solidFill>
                </a:uFill>
                <a:latin typeface="Calibri"/>
                <a:cs typeface="Calibri"/>
              </a:rPr>
              <a:t>or</a:t>
            </a:r>
            <a:r>
              <a:rPr sz="1400" u="sng" spc="-30" dirty="0">
                <a:uFill>
                  <a:solidFill>
                    <a:srgbClr val="000000"/>
                  </a:solidFill>
                </a:uFill>
                <a:latin typeface="Calibri"/>
                <a:cs typeface="Calibri"/>
              </a:rPr>
              <a:t> </a:t>
            </a:r>
            <a:r>
              <a:rPr sz="1400" u="sng" dirty="0">
                <a:uFill>
                  <a:solidFill>
                    <a:srgbClr val="000000"/>
                  </a:solidFill>
                </a:uFill>
                <a:latin typeface="Calibri"/>
                <a:cs typeface="Calibri"/>
              </a:rPr>
              <a:t>procedure</a:t>
            </a:r>
            <a:r>
              <a:rPr sz="1400" u="sng" spc="-15" dirty="0">
                <a:uFill>
                  <a:solidFill>
                    <a:srgbClr val="000000"/>
                  </a:solidFill>
                </a:uFill>
                <a:latin typeface="Calibri"/>
                <a:cs typeface="Calibri"/>
              </a:rPr>
              <a:t> </a:t>
            </a:r>
            <a:r>
              <a:rPr sz="1400" u="sng" dirty="0">
                <a:uFill>
                  <a:solidFill>
                    <a:srgbClr val="000000"/>
                  </a:solidFill>
                </a:uFill>
                <a:latin typeface="Calibri"/>
                <a:cs typeface="Calibri"/>
              </a:rPr>
              <a:t>risk</a:t>
            </a:r>
            <a:r>
              <a:rPr sz="1400" u="sng" spc="-20" dirty="0">
                <a:uFill>
                  <a:solidFill>
                    <a:srgbClr val="000000"/>
                  </a:solidFill>
                </a:uFill>
                <a:latin typeface="Calibri"/>
                <a:cs typeface="Calibri"/>
              </a:rPr>
              <a:t> </a:t>
            </a:r>
            <a:r>
              <a:rPr sz="1400" u="sng" spc="-10" dirty="0">
                <a:uFill>
                  <a:solidFill>
                    <a:srgbClr val="000000"/>
                  </a:solidFill>
                </a:uFill>
                <a:latin typeface="Calibri"/>
                <a:cs typeface="Calibri"/>
              </a:rPr>
              <a:t>factors</a:t>
            </a:r>
            <a:r>
              <a:rPr sz="1400" spc="-25" dirty="0">
                <a:latin typeface="Calibri"/>
                <a:cs typeface="Calibri"/>
              </a:rPr>
              <a:t> </a:t>
            </a:r>
            <a:r>
              <a:rPr sz="1400" dirty="0">
                <a:latin typeface="Calibri"/>
                <a:cs typeface="Calibri"/>
              </a:rPr>
              <a:t>(90</a:t>
            </a:r>
            <a:r>
              <a:rPr sz="1400" spc="-20" dirty="0">
                <a:latin typeface="Calibri"/>
                <a:cs typeface="Calibri"/>
              </a:rPr>
              <a:t> </a:t>
            </a:r>
            <a:r>
              <a:rPr sz="1400" spc="-10" dirty="0">
                <a:latin typeface="Calibri"/>
                <a:cs typeface="Calibri"/>
              </a:rPr>
              <a:t>days)</a:t>
            </a:r>
            <a:endParaRPr sz="1400" dirty="0">
              <a:latin typeface="Calibri"/>
              <a:cs typeface="Calibri"/>
            </a:endParaRPr>
          </a:p>
          <a:p>
            <a:pPr marL="140970" indent="-128905">
              <a:lnSpc>
                <a:spcPts val="1630"/>
              </a:lnSpc>
              <a:buChar char="•"/>
              <a:tabLst>
                <a:tab pos="141605" algn="l"/>
              </a:tabLst>
            </a:pPr>
            <a:r>
              <a:rPr sz="1400" dirty="0">
                <a:latin typeface="Calibri"/>
                <a:cs typeface="Calibri"/>
              </a:rPr>
              <a:t>Diagnosis</a:t>
            </a:r>
            <a:r>
              <a:rPr sz="1400" spc="-30" dirty="0">
                <a:latin typeface="Calibri"/>
                <a:cs typeface="Calibri"/>
              </a:rPr>
              <a:t> </a:t>
            </a:r>
            <a:r>
              <a:rPr sz="1400" u="sng" dirty="0">
                <a:uFill>
                  <a:solidFill>
                    <a:srgbClr val="000000"/>
                  </a:solidFill>
                </a:uFill>
                <a:latin typeface="Calibri"/>
                <a:cs typeface="Calibri"/>
              </a:rPr>
              <a:t>or</a:t>
            </a:r>
            <a:r>
              <a:rPr sz="1400" spc="-20" dirty="0">
                <a:latin typeface="Calibri"/>
                <a:cs typeface="Calibri"/>
              </a:rPr>
              <a:t> </a:t>
            </a:r>
            <a:r>
              <a:rPr sz="1400" dirty="0">
                <a:latin typeface="Calibri"/>
                <a:cs typeface="Calibri"/>
              </a:rPr>
              <a:t>treatment</a:t>
            </a:r>
            <a:r>
              <a:rPr sz="1400" spc="-15" dirty="0">
                <a:latin typeface="Calibri"/>
                <a:cs typeface="Calibri"/>
              </a:rPr>
              <a:t> </a:t>
            </a:r>
            <a:r>
              <a:rPr sz="1400" dirty="0">
                <a:latin typeface="Calibri"/>
                <a:cs typeface="Calibri"/>
              </a:rPr>
              <a:t>significantly</a:t>
            </a:r>
            <a:r>
              <a:rPr sz="1400" spc="-20" dirty="0">
                <a:latin typeface="Calibri"/>
                <a:cs typeface="Calibri"/>
              </a:rPr>
              <a:t> </a:t>
            </a:r>
            <a:r>
              <a:rPr sz="1400" dirty="0">
                <a:latin typeface="Calibri"/>
                <a:cs typeface="Calibri"/>
              </a:rPr>
              <a:t>limited</a:t>
            </a:r>
            <a:r>
              <a:rPr sz="1400" spc="-20" dirty="0">
                <a:latin typeface="Calibri"/>
                <a:cs typeface="Calibri"/>
              </a:rPr>
              <a:t> </a:t>
            </a:r>
            <a:r>
              <a:rPr sz="1400" dirty="0">
                <a:latin typeface="Calibri"/>
                <a:cs typeface="Calibri"/>
              </a:rPr>
              <a:t>by</a:t>
            </a:r>
            <a:r>
              <a:rPr sz="1400" spc="-20" dirty="0">
                <a:latin typeface="Calibri"/>
                <a:cs typeface="Calibri"/>
              </a:rPr>
              <a:t> </a:t>
            </a:r>
            <a:r>
              <a:rPr sz="1400" i="1" u="sng" dirty="0">
                <a:uFill>
                  <a:solidFill>
                    <a:srgbClr val="000000"/>
                  </a:solidFill>
                </a:uFill>
                <a:latin typeface="Calibri"/>
                <a:cs typeface="Calibri"/>
              </a:rPr>
              <a:t>social</a:t>
            </a:r>
            <a:r>
              <a:rPr sz="1400" i="1" u="sng" spc="-20" dirty="0">
                <a:uFill>
                  <a:solidFill>
                    <a:srgbClr val="000000"/>
                  </a:solidFill>
                </a:uFill>
                <a:latin typeface="Calibri"/>
                <a:cs typeface="Calibri"/>
              </a:rPr>
              <a:t> </a:t>
            </a:r>
            <a:r>
              <a:rPr sz="1400" i="1" u="sng" dirty="0">
                <a:uFill>
                  <a:solidFill>
                    <a:srgbClr val="000000"/>
                  </a:solidFill>
                </a:uFill>
                <a:latin typeface="Calibri"/>
                <a:cs typeface="Calibri"/>
              </a:rPr>
              <a:t>determinants</a:t>
            </a:r>
            <a:r>
              <a:rPr sz="1400" i="1" u="sng" spc="-15" dirty="0">
                <a:uFill>
                  <a:solidFill>
                    <a:srgbClr val="000000"/>
                  </a:solidFill>
                </a:uFill>
                <a:latin typeface="Calibri"/>
                <a:cs typeface="Calibri"/>
              </a:rPr>
              <a:t> </a:t>
            </a:r>
            <a:r>
              <a:rPr sz="1400" i="1" u="sng" dirty="0">
                <a:uFill>
                  <a:solidFill>
                    <a:srgbClr val="000000"/>
                  </a:solidFill>
                </a:uFill>
                <a:latin typeface="Calibri"/>
                <a:cs typeface="Calibri"/>
              </a:rPr>
              <a:t>of</a:t>
            </a:r>
            <a:r>
              <a:rPr sz="1400" i="1" u="sng" spc="-25" dirty="0">
                <a:uFill>
                  <a:solidFill>
                    <a:srgbClr val="000000"/>
                  </a:solidFill>
                </a:uFill>
                <a:latin typeface="Calibri"/>
                <a:cs typeface="Calibri"/>
              </a:rPr>
              <a:t> </a:t>
            </a:r>
            <a:r>
              <a:rPr sz="1400" i="1" u="sng" dirty="0">
                <a:uFill>
                  <a:solidFill>
                    <a:srgbClr val="000000"/>
                  </a:solidFill>
                </a:uFill>
                <a:latin typeface="Calibri"/>
                <a:cs typeface="Calibri"/>
              </a:rPr>
              <a:t>health</a:t>
            </a:r>
            <a:r>
              <a:rPr sz="1400" i="1" u="sng" spc="-10" dirty="0">
                <a:uFill>
                  <a:solidFill>
                    <a:srgbClr val="000000"/>
                  </a:solidFill>
                </a:uFill>
                <a:latin typeface="Calibri"/>
                <a:cs typeface="Calibri"/>
              </a:rPr>
              <a:t> (SDoH)</a:t>
            </a:r>
            <a:endParaRPr sz="1400" dirty="0">
              <a:latin typeface="Calibri"/>
              <a:cs typeface="Calibri"/>
            </a:endParaRPr>
          </a:p>
        </p:txBody>
      </p:sp>
      <p:sp>
        <p:nvSpPr>
          <p:cNvPr id="19" name="object 19"/>
          <p:cNvSpPr txBox="1"/>
          <p:nvPr/>
        </p:nvSpPr>
        <p:spPr>
          <a:xfrm>
            <a:off x="10219479" y="2852420"/>
            <a:ext cx="127825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0000"/>
                </a:solidFill>
                <a:latin typeface="Calibri"/>
                <a:cs typeface="Calibri"/>
              </a:rPr>
              <a:t>Moderate</a:t>
            </a:r>
            <a:endParaRPr sz="2400" dirty="0">
              <a:latin typeface="Calibri"/>
              <a:cs typeface="Calibri"/>
            </a:endParaRPr>
          </a:p>
        </p:txBody>
      </p:sp>
      <p:sp>
        <p:nvSpPr>
          <p:cNvPr id="20" name="object 20"/>
          <p:cNvSpPr txBox="1"/>
          <p:nvPr/>
        </p:nvSpPr>
        <p:spPr>
          <a:xfrm>
            <a:off x="78739" y="4874260"/>
            <a:ext cx="541655" cy="510540"/>
          </a:xfrm>
          <a:prstGeom prst="rect">
            <a:avLst/>
          </a:prstGeom>
        </p:spPr>
        <p:txBody>
          <a:bodyPr vert="horz" wrap="square" lIns="0" tIns="12700" rIns="0" bIns="0" rtlCol="0">
            <a:spAutoFit/>
          </a:bodyPr>
          <a:lstStyle/>
          <a:p>
            <a:pPr marL="12700">
              <a:lnSpc>
                <a:spcPts val="1910"/>
              </a:lnSpc>
              <a:spcBef>
                <a:spcPts val="100"/>
              </a:spcBef>
            </a:pPr>
            <a:r>
              <a:rPr sz="1600" spc="-10" dirty="0">
                <a:latin typeface="Calibri"/>
                <a:cs typeface="Calibri"/>
              </a:rPr>
              <a:t>99205</a:t>
            </a:r>
            <a:endParaRPr sz="1600" dirty="0">
              <a:latin typeface="Calibri"/>
              <a:cs typeface="Calibri"/>
            </a:endParaRPr>
          </a:p>
          <a:p>
            <a:pPr marL="12700">
              <a:lnSpc>
                <a:spcPts val="1910"/>
              </a:lnSpc>
            </a:pPr>
            <a:r>
              <a:rPr sz="1600" spc="-10" dirty="0">
                <a:latin typeface="Calibri"/>
                <a:cs typeface="Calibri"/>
              </a:rPr>
              <a:t>99215</a:t>
            </a:r>
            <a:endParaRPr sz="1600" dirty="0">
              <a:latin typeface="Calibri"/>
              <a:cs typeface="Calibri"/>
            </a:endParaRPr>
          </a:p>
        </p:txBody>
      </p:sp>
      <p:sp>
        <p:nvSpPr>
          <p:cNvPr id="21" name="object 21"/>
          <p:cNvSpPr txBox="1"/>
          <p:nvPr/>
        </p:nvSpPr>
        <p:spPr>
          <a:xfrm>
            <a:off x="1826644" y="4875276"/>
            <a:ext cx="6674484" cy="1305560"/>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High</a:t>
            </a:r>
            <a:r>
              <a:rPr sz="1400" b="1" spc="-35" dirty="0">
                <a:latin typeface="Calibri"/>
                <a:cs typeface="Calibri"/>
              </a:rPr>
              <a:t> </a:t>
            </a:r>
            <a:r>
              <a:rPr sz="1400" b="1" dirty="0">
                <a:latin typeface="Calibri"/>
                <a:cs typeface="Calibri"/>
              </a:rPr>
              <a:t>risk</a:t>
            </a:r>
            <a:r>
              <a:rPr sz="1400" b="1" spc="-20" dirty="0">
                <a:latin typeface="Calibri"/>
                <a:cs typeface="Calibri"/>
              </a:rPr>
              <a:t> </a:t>
            </a:r>
            <a:r>
              <a:rPr sz="1400" b="1" dirty="0">
                <a:latin typeface="Calibri"/>
                <a:cs typeface="Calibri"/>
              </a:rPr>
              <a:t>of</a:t>
            </a:r>
            <a:r>
              <a:rPr sz="1400" b="1" spc="-25" dirty="0">
                <a:latin typeface="Calibri"/>
                <a:cs typeface="Calibri"/>
              </a:rPr>
              <a:t> </a:t>
            </a:r>
            <a:r>
              <a:rPr sz="1400" b="1" dirty="0">
                <a:latin typeface="Calibri"/>
                <a:cs typeface="Calibri"/>
              </a:rPr>
              <a:t>morbidity</a:t>
            </a:r>
            <a:r>
              <a:rPr sz="1400" b="1" spc="-25" dirty="0">
                <a:latin typeface="Calibri"/>
                <a:cs typeface="Calibri"/>
              </a:rPr>
              <a:t> </a:t>
            </a:r>
            <a:r>
              <a:rPr sz="1400" b="1" dirty="0">
                <a:latin typeface="Calibri"/>
                <a:cs typeface="Calibri"/>
              </a:rPr>
              <a:t>from</a:t>
            </a:r>
            <a:r>
              <a:rPr sz="1400" b="1" spc="-25" dirty="0">
                <a:latin typeface="Calibri"/>
                <a:cs typeface="Calibri"/>
              </a:rPr>
              <a:t> </a:t>
            </a:r>
            <a:r>
              <a:rPr sz="1400" b="1" dirty="0">
                <a:latin typeface="Calibri"/>
                <a:cs typeface="Calibri"/>
              </a:rPr>
              <a:t>additional</a:t>
            </a:r>
            <a:r>
              <a:rPr sz="1400" b="1" spc="-15" dirty="0">
                <a:latin typeface="Calibri"/>
                <a:cs typeface="Calibri"/>
              </a:rPr>
              <a:t> </a:t>
            </a:r>
            <a:r>
              <a:rPr sz="1400" b="1" dirty="0">
                <a:latin typeface="Calibri"/>
                <a:cs typeface="Calibri"/>
              </a:rPr>
              <a:t>diagnostic</a:t>
            </a:r>
            <a:r>
              <a:rPr sz="1400" b="1" spc="-20" dirty="0">
                <a:latin typeface="Calibri"/>
                <a:cs typeface="Calibri"/>
              </a:rPr>
              <a:t> </a:t>
            </a:r>
            <a:r>
              <a:rPr sz="1400" b="1" dirty="0">
                <a:latin typeface="Calibri"/>
                <a:cs typeface="Calibri"/>
              </a:rPr>
              <a:t>testing</a:t>
            </a:r>
            <a:r>
              <a:rPr sz="1400" b="1" spc="-25" dirty="0">
                <a:latin typeface="Calibri"/>
                <a:cs typeface="Calibri"/>
              </a:rPr>
              <a:t> </a:t>
            </a:r>
            <a:r>
              <a:rPr sz="1400" b="1" dirty="0">
                <a:latin typeface="Calibri"/>
                <a:cs typeface="Calibri"/>
              </a:rPr>
              <a:t>or</a:t>
            </a:r>
            <a:r>
              <a:rPr sz="1400" b="1" spc="-15" dirty="0">
                <a:latin typeface="Calibri"/>
                <a:cs typeface="Calibri"/>
              </a:rPr>
              <a:t> </a:t>
            </a:r>
            <a:r>
              <a:rPr sz="1400" b="1" spc="-10" dirty="0">
                <a:latin typeface="Calibri"/>
                <a:cs typeface="Calibri"/>
              </a:rPr>
              <a:t>treatment</a:t>
            </a:r>
            <a:endParaRPr sz="1400" dirty="0">
              <a:latin typeface="Calibri"/>
              <a:cs typeface="Calibri"/>
            </a:endParaRPr>
          </a:p>
          <a:p>
            <a:pPr marL="140970" indent="-128905">
              <a:lnSpc>
                <a:spcPct val="100000"/>
              </a:lnSpc>
              <a:spcBef>
                <a:spcPts val="20"/>
              </a:spcBef>
              <a:buChar char="•"/>
              <a:tabLst>
                <a:tab pos="141605" algn="l"/>
              </a:tabLst>
            </a:pPr>
            <a:r>
              <a:rPr sz="1400" dirty="0">
                <a:latin typeface="Calibri"/>
                <a:cs typeface="Calibri"/>
              </a:rPr>
              <a:t>Drug</a:t>
            </a:r>
            <a:r>
              <a:rPr sz="1400" spc="-35" dirty="0">
                <a:latin typeface="Calibri"/>
                <a:cs typeface="Calibri"/>
              </a:rPr>
              <a:t> </a:t>
            </a:r>
            <a:r>
              <a:rPr sz="1400" dirty="0">
                <a:latin typeface="Calibri"/>
                <a:cs typeface="Calibri"/>
              </a:rPr>
              <a:t>therapy</a:t>
            </a:r>
            <a:r>
              <a:rPr sz="1400" spc="-25" dirty="0">
                <a:latin typeface="Calibri"/>
                <a:cs typeface="Calibri"/>
              </a:rPr>
              <a:t> </a:t>
            </a:r>
            <a:r>
              <a:rPr sz="1400" dirty="0">
                <a:latin typeface="Calibri"/>
                <a:cs typeface="Calibri"/>
              </a:rPr>
              <a:t>requiring</a:t>
            </a:r>
            <a:r>
              <a:rPr sz="1400" spc="-25" dirty="0">
                <a:latin typeface="Calibri"/>
                <a:cs typeface="Calibri"/>
              </a:rPr>
              <a:t> </a:t>
            </a:r>
            <a:r>
              <a:rPr sz="1400" dirty="0">
                <a:latin typeface="Calibri"/>
                <a:cs typeface="Calibri"/>
              </a:rPr>
              <a:t>intensive</a:t>
            </a:r>
            <a:r>
              <a:rPr sz="1400" spc="-20" dirty="0">
                <a:latin typeface="Calibri"/>
                <a:cs typeface="Calibri"/>
              </a:rPr>
              <a:t> </a:t>
            </a:r>
            <a:r>
              <a:rPr sz="1400" dirty="0">
                <a:latin typeface="Calibri"/>
                <a:cs typeface="Calibri"/>
              </a:rPr>
              <a:t>monitoring</a:t>
            </a:r>
            <a:r>
              <a:rPr sz="1400" spc="-25" dirty="0">
                <a:latin typeface="Calibri"/>
                <a:cs typeface="Calibri"/>
              </a:rPr>
              <a:t> </a:t>
            </a:r>
            <a:r>
              <a:rPr sz="1400" dirty="0">
                <a:latin typeface="Calibri"/>
                <a:cs typeface="Calibri"/>
              </a:rPr>
              <a:t>for</a:t>
            </a:r>
            <a:r>
              <a:rPr sz="1400" spc="-25" dirty="0">
                <a:latin typeface="Calibri"/>
                <a:cs typeface="Calibri"/>
              </a:rPr>
              <a:t> </a:t>
            </a:r>
            <a:r>
              <a:rPr sz="1400" dirty="0">
                <a:latin typeface="Calibri"/>
                <a:cs typeface="Calibri"/>
              </a:rPr>
              <a:t>toxicity</a:t>
            </a:r>
            <a:r>
              <a:rPr sz="1400" spc="-20" dirty="0">
                <a:latin typeface="Calibri"/>
                <a:cs typeface="Calibri"/>
              </a:rPr>
              <a:t> </a:t>
            </a:r>
            <a:r>
              <a:rPr sz="1400" dirty="0">
                <a:latin typeface="Calibri"/>
                <a:cs typeface="Calibri"/>
              </a:rPr>
              <a:t>(e.g.,</a:t>
            </a:r>
            <a:r>
              <a:rPr sz="1400" spc="-25" dirty="0">
                <a:latin typeface="Calibri"/>
                <a:cs typeface="Calibri"/>
              </a:rPr>
              <a:t> </a:t>
            </a:r>
            <a:r>
              <a:rPr sz="1400" spc="-10" dirty="0">
                <a:latin typeface="Calibri"/>
                <a:cs typeface="Calibri"/>
              </a:rPr>
              <a:t>warfarin/chemo</a:t>
            </a:r>
            <a:r>
              <a:rPr sz="1400" spc="-25" dirty="0">
                <a:latin typeface="Calibri"/>
                <a:cs typeface="Calibri"/>
              </a:rPr>
              <a:t> </a:t>
            </a:r>
            <a:r>
              <a:rPr sz="1400" dirty="0">
                <a:latin typeface="Calibri"/>
                <a:cs typeface="Calibri"/>
              </a:rPr>
              <a:t>agents.</a:t>
            </a:r>
            <a:r>
              <a:rPr sz="1400" spc="-25" dirty="0">
                <a:latin typeface="Calibri"/>
                <a:cs typeface="Calibri"/>
              </a:rPr>
              <a:t> </a:t>
            </a:r>
            <a:r>
              <a:rPr sz="1400" spc="-10" dirty="0">
                <a:latin typeface="Calibri"/>
                <a:cs typeface="Calibri"/>
              </a:rPr>
              <a:t>etc.)</a:t>
            </a:r>
            <a:endParaRPr sz="1400" dirty="0">
              <a:latin typeface="Calibri"/>
              <a:cs typeface="Calibri"/>
            </a:endParaRPr>
          </a:p>
          <a:p>
            <a:pPr marL="140970" indent="-128905">
              <a:lnSpc>
                <a:spcPct val="100000"/>
              </a:lnSpc>
              <a:buChar char="•"/>
              <a:tabLst>
                <a:tab pos="141605" algn="l"/>
              </a:tabLst>
            </a:pPr>
            <a:r>
              <a:rPr sz="1400" dirty="0">
                <a:latin typeface="Calibri"/>
                <a:cs typeface="Calibri"/>
              </a:rPr>
              <a:t>Decision</a:t>
            </a:r>
            <a:r>
              <a:rPr sz="1400" spc="-35" dirty="0">
                <a:latin typeface="Calibri"/>
                <a:cs typeface="Calibri"/>
              </a:rPr>
              <a:t> </a:t>
            </a:r>
            <a:r>
              <a:rPr sz="1400" dirty="0">
                <a:latin typeface="Calibri"/>
                <a:cs typeface="Calibri"/>
              </a:rPr>
              <a:t>regarding</a:t>
            </a:r>
            <a:r>
              <a:rPr sz="1400" spc="-25" dirty="0">
                <a:latin typeface="Calibri"/>
                <a:cs typeface="Calibri"/>
              </a:rPr>
              <a:t> </a:t>
            </a:r>
            <a:r>
              <a:rPr sz="1400" u="sng" dirty="0">
                <a:uFill>
                  <a:solidFill>
                    <a:srgbClr val="000000"/>
                  </a:solidFill>
                </a:uFill>
                <a:latin typeface="Calibri"/>
                <a:cs typeface="Calibri"/>
              </a:rPr>
              <a:t>elective</a:t>
            </a:r>
            <a:r>
              <a:rPr sz="1400" spc="-25" dirty="0">
                <a:latin typeface="Calibri"/>
                <a:cs typeface="Calibri"/>
              </a:rPr>
              <a:t> </a:t>
            </a:r>
            <a:r>
              <a:rPr sz="1400" dirty="0">
                <a:latin typeface="Calibri"/>
                <a:cs typeface="Calibri"/>
              </a:rPr>
              <a:t>major</a:t>
            </a:r>
            <a:r>
              <a:rPr sz="1400" spc="-25" dirty="0">
                <a:latin typeface="Calibri"/>
                <a:cs typeface="Calibri"/>
              </a:rPr>
              <a:t> </a:t>
            </a:r>
            <a:r>
              <a:rPr sz="1400" dirty="0">
                <a:latin typeface="Calibri"/>
                <a:cs typeface="Calibri"/>
              </a:rPr>
              <a:t>surgery</a:t>
            </a:r>
            <a:r>
              <a:rPr sz="1400" spc="-25" dirty="0">
                <a:latin typeface="Calibri"/>
                <a:cs typeface="Calibri"/>
              </a:rPr>
              <a:t> </a:t>
            </a:r>
            <a:r>
              <a:rPr sz="1400" u="sng" dirty="0">
                <a:uFill>
                  <a:solidFill>
                    <a:srgbClr val="000000"/>
                  </a:solidFill>
                </a:uFill>
                <a:latin typeface="Calibri"/>
                <a:cs typeface="Calibri"/>
              </a:rPr>
              <a:t>with</a:t>
            </a:r>
            <a:r>
              <a:rPr sz="1400" u="sng" spc="-25" dirty="0">
                <a:uFill>
                  <a:solidFill>
                    <a:srgbClr val="000000"/>
                  </a:solidFill>
                </a:uFill>
                <a:latin typeface="Calibri"/>
                <a:cs typeface="Calibri"/>
              </a:rPr>
              <a:t> </a:t>
            </a:r>
            <a:r>
              <a:rPr sz="1400" u="sng" dirty="0">
                <a:uFill>
                  <a:solidFill>
                    <a:srgbClr val="000000"/>
                  </a:solidFill>
                </a:uFill>
                <a:latin typeface="Calibri"/>
                <a:cs typeface="Calibri"/>
              </a:rPr>
              <a:t>identified</a:t>
            </a:r>
            <a:r>
              <a:rPr sz="1400" u="sng" spc="-25" dirty="0">
                <a:uFill>
                  <a:solidFill>
                    <a:srgbClr val="000000"/>
                  </a:solidFill>
                </a:uFill>
                <a:latin typeface="Calibri"/>
                <a:cs typeface="Calibri"/>
              </a:rPr>
              <a:t> </a:t>
            </a:r>
            <a:r>
              <a:rPr sz="1400" u="sng" dirty="0">
                <a:uFill>
                  <a:solidFill>
                    <a:srgbClr val="000000"/>
                  </a:solidFill>
                </a:uFill>
                <a:latin typeface="Calibri"/>
                <a:cs typeface="Calibri"/>
              </a:rPr>
              <a:t>patient</a:t>
            </a:r>
            <a:r>
              <a:rPr sz="1400" u="sng" spc="-25" dirty="0">
                <a:uFill>
                  <a:solidFill>
                    <a:srgbClr val="000000"/>
                  </a:solidFill>
                </a:uFill>
                <a:latin typeface="Calibri"/>
                <a:cs typeface="Calibri"/>
              </a:rPr>
              <a:t> </a:t>
            </a:r>
            <a:r>
              <a:rPr sz="1400" u="sng" dirty="0">
                <a:uFill>
                  <a:solidFill>
                    <a:srgbClr val="000000"/>
                  </a:solidFill>
                </a:uFill>
                <a:latin typeface="Calibri"/>
                <a:cs typeface="Calibri"/>
              </a:rPr>
              <a:t>or</a:t>
            </a:r>
            <a:r>
              <a:rPr sz="1400" u="sng" spc="-25" dirty="0">
                <a:uFill>
                  <a:solidFill>
                    <a:srgbClr val="000000"/>
                  </a:solidFill>
                </a:uFill>
                <a:latin typeface="Calibri"/>
                <a:cs typeface="Calibri"/>
              </a:rPr>
              <a:t> </a:t>
            </a:r>
            <a:r>
              <a:rPr sz="1400" u="sng" dirty="0">
                <a:uFill>
                  <a:solidFill>
                    <a:srgbClr val="000000"/>
                  </a:solidFill>
                </a:uFill>
                <a:latin typeface="Calibri"/>
                <a:cs typeface="Calibri"/>
              </a:rPr>
              <a:t>procedure</a:t>
            </a:r>
            <a:r>
              <a:rPr sz="1400" u="sng" spc="-20" dirty="0">
                <a:uFill>
                  <a:solidFill>
                    <a:srgbClr val="000000"/>
                  </a:solidFill>
                </a:uFill>
                <a:latin typeface="Calibri"/>
                <a:cs typeface="Calibri"/>
              </a:rPr>
              <a:t> </a:t>
            </a:r>
            <a:r>
              <a:rPr sz="1400" u="sng" dirty="0">
                <a:uFill>
                  <a:solidFill>
                    <a:srgbClr val="000000"/>
                  </a:solidFill>
                </a:uFill>
                <a:latin typeface="Calibri"/>
                <a:cs typeface="Calibri"/>
              </a:rPr>
              <a:t>risk</a:t>
            </a:r>
            <a:r>
              <a:rPr sz="1400" u="sng" spc="-25" dirty="0">
                <a:uFill>
                  <a:solidFill>
                    <a:srgbClr val="000000"/>
                  </a:solidFill>
                </a:uFill>
                <a:latin typeface="Calibri"/>
                <a:cs typeface="Calibri"/>
              </a:rPr>
              <a:t> </a:t>
            </a:r>
            <a:r>
              <a:rPr sz="1400" u="sng" spc="-10" dirty="0">
                <a:uFill>
                  <a:solidFill>
                    <a:srgbClr val="000000"/>
                  </a:solidFill>
                </a:uFill>
                <a:latin typeface="Calibri"/>
                <a:cs typeface="Calibri"/>
              </a:rPr>
              <a:t>factors</a:t>
            </a:r>
            <a:endParaRPr sz="1400" dirty="0">
              <a:latin typeface="Calibri"/>
              <a:cs typeface="Calibri"/>
            </a:endParaRPr>
          </a:p>
          <a:p>
            <a:pPr marL="140970" indent="-128905">
              <a:lnSpc>
                <a:spcPts val="1645"/>
              </a:lnSpc>
              <a:spcBef>
                <a:spcPts val="25"/>
              </a:spcBef>
              <a:buChar char="•"/>
              <a:tabLst>
                <a:tab pos="141605" algn="l"/>
              </a:tabLst>
            </a:pPr>
            <a:r>
              <a:rPr sz="1400" dirty="0">
                <a:latin typeface="Calibri"/>
                <a:cs typeface="Calibri"/>
              </a:rPr>
              <a:t>Decision</a:t>
            </a:r>
            <a:r>
              <a:rPr sz="1400" spc="-40" dirty="0">
                <a:latin typeface="Calibri"/>
                <a:cs typeface="Calibri"/>
              </a:rPr>
              <a:t> </a:t>
            </a:r>
            <a:r>
              <a:rPr sz="1400" dirty="0">
                <a:latin typeface="Calibri"/>
                <a:cs typeface="Calibri"/>
              </a:rPr>
              <a:t>regarding</a:t>
            </a:r>
            <a:r>
              <a:rPr sz="1400" spc="-40" dirty="0">
                <a:latin typeface="Calibri"/>
                <a:cs typeface="Calibri"/>
              </a:rPr>
              <a:t> </a:t>
            </a:r>
            <a:r>
              <a:rPr sz="1400" u="sng" dirty="0">
                <a:uFill>
                  <a:solidFill>
                    <a:srgbClr val="000000"/>
                  </a:solidFill>
                </a:uFill>
                <a:latin typeface="Calibri"/>
                <a:cs typeface="Calibri"/>
              </a:rPr>
              <a:t>emergency</a:t>
            </a:r>
            <a:r>
              <a:rPr sz="1400" u="sng" spc="-35" dirty="0">
                <a:uFill>
                  <a:solidFill>
                    <a:srgbClr val="000000"/>
                  </a:solidFill>
                </a:uFill>
                <a:latin typeface="Calibri"/>
                <a:cs typeface="Calibri"/>
              </a:rPr>
              <a:t> </a:t>
            </a:r>
            <a:r>
              <a:rPr sz="1400" u="sng" dirty="0">
                <a:uFill>
                  <a:solidFill>
                    <a:srgbClr val="000000"/>
                  </a:solidFill>
                </a:uFill>
                <a:latin typeface="Calibri"/>
                <a:cs typeface="Calibri"/>
              </a:rPr>
              <a:t>major</a:t>
            </a:r>
            <a:r>
              <a:rPr sz="1400" u="sng" spc="-40" dirty="0">
                <a:uFill>
                  <a:solidFill>
                    <a:srgbClr val="000000"/>
                  </a:solidFill>
                </a:uFill>
                <a:latin typeface="Calibri"/>
                <a:cs typeface="Calibri"/>
              </a:rPr>
              <a:t> </a:t>
            </a:r>
            <a:r>
              <a:rPr sz="1400" u="sng" spc="-10" dirty="0">
                <a:uFill>
                  <a:solidFill>
                    <a:srgbClr val="000000"/>
                  </a:solidFill>
                </a:uFill>
                <a:latin typeface="Calibri"/>
                <a:cs typeface="Calibri"/>
              </a:rPr>
              <a:t>surgery</a:t>
            </a:r>
            <a:endParaRPr sz="1400" dirty="0">
              <a:latin typeface="Calibri"/>
              <a:cs typeface="Calibri"/>
            </a:endParaRPr>
          </a:p>
          <a:p>
            <a:pPr marL="140970" indent="-128905">
              <a:lnSpc>
                <a:spcPts val="1645"/>
              </a:lnSpc>
              <a:buChar char="•"/>
              <a:tabLst>
                <a:tab pos="141605" algn="l"/>
              </a:tabLst>
            </a:pPr>
            <a:r>
              <a:rPr sz="1400" dirty="0">
                <a:latin typeface="Calibri"/>
                <a:cs typeface="Calibri"/>
              </a:rPr>
              <a:t>Decision</a:t>
            </a:r>
            <a:r>
              <a:rPr sz="1400" spc="-45" dirty="0">
                <a:latin typeface="Calibri"/>
                <a:cs typeface="Calibri"/>
              </a:rPr>
              <a:t> </a:t>
            </a:r>
            <a:r>
              <a:rPr sz="1400" dirty="0">
                <a:latin typeface="Calibri"/>
                <a:cs typeface="Calibri"/>
              </a:rPr>
              <a:t>regarding</a:t>
            </a:r>
            <a:r>
              <a:rPr sz="1400" spc="-40" dirty="0">
                <a:latin typeface="Calibri"/>
                <a:cs typeface="Calibri"/>
              </a:rPr>
              <a:t> </a:t>
            </a:r>
            <a:r>
              <a:rPr sz="1400" u="sng" spc="-10" dirty="0">
                <a:uFill>
                  <a:solidFill>
                    <a:srgbClr val="000000"/>
                  </a:solidFill>
                </a:uFill>
                <a:latin typeface="Calibri"/>
                <a:cs typeface="Calibri"/>
              </a:rPr>
              <a:t>hospitalization</a:t>
            </a:r>
            <a:endParaRPr sz="1400" dirty="0">
              <a:latin typeface="Calibri"/>
              <a:cs typeface="Calibri"/>
            </a:endParaRPr>
          </a:p>
          <a:p>
            <a:pPr marL="140970" indent="-128905">
              <a:lnSpc>
                <a:spcPct val="100000"/>
              </a:lnSpc>
              <a:spcBef>
                <a:spcPts val="25"/>
              </a:spcBef>
              <a:buChar char="•"/>
              <a:tabLst>
                <a:tab pos="141605" algn="l"/>
              </a:tabLst>
            </a:pPr>
            <a:r>
              <a:rPr sz="1400" dirty="0">
                <a:latin typeface="Calibri"/>
                <a:cs typeface="Calibri"/>
              </a:rPr>
              <a:t>Decision</a:t>
            </a:r>
            <a:r>
              <a:rPr sz="1400" spc="-35" dirty="0">
                <a:latin typeface="Calibri"/>
                <a:cs typeface="Calibri"/>
              </a:rPr>
              <a:t> </a:t>
            </a:r>
            <a:r>
              <a:rPr sz="1400" dirty="0">
                <a:latin typeface="Calibri"/>
                <a:cs typeface="Calibri"/>
              </a:rPr>
              <a:t>not</a:t>
            </a:r>
            <a:r>
              <a:rPr sz="1400" spc="-20" dirty="0">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resuscitate</a:t>
            </a:r>
            <a:r>
              <a:rPr sz="1400" spc="-25" dirty="0">
                <a:latin typeface="Calibri"/>
                <a:cs typeface="Calibri"/>
              </a:rPr>
              <a:t> </a:t>
            </a:r>
            <a:r>
              <a:rPr sz="1400" dirty="0">
                <a:latin typeface="Calibri"/>
                <a:cs typeface="Calibri"/>
              </a:rPr>
              <a:t>or</a:t>
            </a:r>
            <a:r>
              <a:rPr sz="1400" spc="-25" dirty="0">
                <a:latin typeface="Calibri"/>
                <a:cs typeface="Calibri"/>
              </a:rPr>
              <a:t> </a:t>
            </a:r>
            <a:r>
              <a:rPr sz="1400" dirty="0">
                <a:latin typeface="Calibri"/>
                <a:cs typeface="Calibri"/>
              </a:rPr>
              <a:t>to</a:t>
            </a:r>
            <a:r>
              <a:rPr sz="1400" spc="-25" dirty="0">
                <a:latin typeface="Calibri"/>
                <a:cs typeface="Calibri"/>
              </a:rPr>
              <a:t> </a:t>
            </a:r>
            <a:r>
              <a:rPr sz="1400" spc="-10" dirty="0">
                <a:latin typeface="Calibri"/>
                <a:cs typeface="Calibri"/>
              </a:rPr>
              <a:t>de-</a:t>
            </a:r>
            <a:r>
              <a:rPr sz="1400" dirty="0">
                <a:latin typeface="Calibri"/>
                <a:cs typeface="Calibri"/>
              </a:rPr>
              <a:t>escalate</a:t>
            </a:r>
            <a:r>
              <a:rPr sz="1400" spc="-20" dirty="0">
                <a:latin typeface="Calibri"/>
                <a:cs typeface="Calibri"/>
              </a:rPr>
              <a:t> </a:t>
            </a:r>
            <a:r>
              <a:rPr sz="1400" dirty="0">
                <a:latin typeface="Calibri"/>
                <a:cs typeface="Calibri"/>
              </a:rPr>
              <a:t>care</a:t>
            </a:r>
            <a:r>
              <a:rPr sz="1400" spc="-25" dirty="0">
                <a:latin typeface="Calibri"/>
                <a:cs typeface="Calibri"/>
              </a:rPr>
              <a:t> </a:t>
            </a:r>
            <a:r>
              <a:rPr sz="1400" dirty="0">
                <a:latin typeface="Calibri"/>
                <a:cs typeface="Calibri"/>
              </a:rPr>
              <a:t>because</a:t>
            </a:r>
            <a:r>
              <a:rPr sz="1400" spc="-20" dirty="0">
                <a:latin typeface="Calibri"/>
                <a:cs typeface="Calibri"/>
              </a:rPr>
              <a:t> </a:t>
            </a:r>
            <a:r>
              <a:rPr sz="1400" dirty="0">
                <a:latin typeface="Calibri"/>
                <a:cs typeface="Calibri"/>
              </a:rPr>
              <a:t>of</a:t>
            </a:r>
            <a:r>
              <a:rPr sz="1400" spc="-30" dirty="0">
                <a:latin typeface="Calibri"/>
                <a:cs typeface="Calibri"/>
              </a:rPr>
              <a:t> </a:t>
            </a:r>
            <a:r>
              <a:rPr sz="1400" dirty="0">
                <a:latin typeface="Calibri"/>
                <a:cs typeface="Calibri"/>
              </a:rPr>
              <a:t>poor</a:t>
            </a:r>
            <a:r>
              <a:rPr sz="1400" spc="-25" dirty="0">
                <a:latin typeface="Calibri"/>
                <a:cs typeface="Calibri"/>
              </a:rPr>
              <a:t> </a:t>
            </a:r>
            <a:r>
              <a:rPr sz="1400" spc="-10" dirty="0">
                <a:latin typeface="Calibri"/>
                <a:cs typeface="Calibri"/>
              </a:rPr>
              <a:t>prognosis</a:t>
            </a:r>
            <a:endParaRPr sz="1400" dirty="0">
              <a:latin typeface="Calibri"/>
              <a:cs typeface="Calibri"/>
            </a:endParaRPr>
          </a:p>
        </p:txBody>
      </p:sp>
      <p:sp>
        <p:nvSpPr>
          <p:cNvPr id="22" name="object 22"/>
          <p:cNvSpPr txBox="1"/>
          <p:nvPr/>
        </p:nvSpPr>
        <p:spPr>
          <a:xfrm>
            <a:off x="10219479" y="4874260"/>
            <a:ext cx="40068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Calibri"/>
                <a:cs typeface="Calibri"/>
              </a:rPr>
              <a:t>High</a:t>
            </a:r>
            <a:endParaRPr sz="1600" dirty="0">
              <a:latin typeface="Calibri"/>
              <a:cs typeface="Calibri"/>
            </a:endParaRPr>
          </a:p>
        </p:txBody>
      </p:sp>
      <p:sp>
        <p:nvSpPr>
          <p:cNvPr id="24" name="object 24"/>
          <p:cNvSpPr txBox="1"/>
          <p:nvPr/>
        </p:nvSpPr>
        <p:spPr>
          <a:xfrm>
            <a:off x="10229457" y="84835"/>
            <a:ext cx="1874520" cy="646267"/>
          </a:xfrm>
          <a:prstGeom prst="rect">
            <a:avLst/>
          </a:prstGeom>
        </p:spPr>
        <p:txBody>
          <a:bodyPr vert="horz" wrap="square" lIns="0" tIns="12700" rIns="0" bIns="0" rtlCol="0">
            <a:spAutoFit/>
          </a:bodyPr>
          <a:lstStyle/>
          <a:p>
            <a:pPr algn="ctr">
              <a:lnSpc>
                <a:spcPts val="1605"/>
              </a:lnSpc>
            </a:pPr>
            <a:r>
              <a:rPr sz="1400" b="1" spc="-10" dirty="0">
                <a:solidFill>
                  <a:srgbClr val="FFFFFF"/>
                </a:solidFill>
                <a:latin typeface="Calibri"/>
                <a:cs typeface="Calibri"/>
              </a:rPr>
              <a:t>Complexity/Level</a:t>
            </a:r>
            <a:r>
              <a:rPr sz="1400" b="1" spc="55" dirty="0">
                <a:solidFill>
                  <a:srgbClr val="FFFFFF"/>
                </a:solidFill>
                <a:latin typeface="Calibri"/>
                <a:cs typeface="Calibri"/>
              </a:rPr>
              <a:t> </a:t>
            </a:r>
            <a:r>
              <a:rPr sz="1400" b="1" spc="-25" dirty="0">
                <a:solidFill>
                  <a:srgbClr val="FFFFFF"/>
                </a:solidFill>
                <a:latin typeface="Calibri"/>
                <a:cs typeface="Calibri"/>
              </a:rPr>
              <a:t>of</a:t>
            </a:r>
            <a:endParaRPr sz="1400" dirty="0">
              <a:latin typeface="Calibri"/>
              <a:cs typeface="Calibri"/>
            </a:endParaRPr>
          </a:p>
          <a:p>
            <a:pPr marL="12700" marR="5080" algn="ctr">
              <a:lnSpc>
                <a:spcPct val="101400"/>
              </a:lnSpc>
            </a:pPr>
            <a:r>
              <a:rPr sz="1400" b="1" dirty="0">
                <a:solidFill>
                  <a:srgbClr val="FFFFFF"/>
                </a:solidFill>
                <a:latin typeface="Calibri"/>
                <a:cs typeface="Calibri"/>
              </a:rPr>
              <a:t>Medical</a:t>
            </a:r>
            <a:r>
              <a:rPr sz="1400" b="1" spc="-10" dirty="0">
                <a:solidFill>
                  <a:srgbClr val="FFFFFF"/>
                </a:solidFill>
                <a:latin typeface="Calibri"/>
                <a:cs typeface="Calibri"/>
              </a:rPr>
              <a:t> </a:t>
            </a:r>
            <a:r>
              <a:rPr sz="1400" b="1" dirty="0">
                <a:solidFill>
                  <a:srgbClr val="FFFFFF"/>
                </a:solidFill>
                <a:latin typeface="Calibri"/>
                <a:cs typeface="Calibri"/>
              </a:rPr>
              <a:t>Decision</a:t>
            </a:r>
            <a:r>
              <a:rPr sz="1400" b="1" spc="-15" dirty="0">
                <a:solidFill>
                  <a:srgbClr val="FFFFFF"/>
                </a:solidFill>
                <a:latin typeface="Calibri"/>
                <a:cs typeface="Calibri"/>
              </a:rPr>
              <a:t> </a:t>
            </a:r>
            <a:r>
              <a:rPr sz="1400" b="1" spc="-10" dirty="0">
                <a:solidFill>
                  <a:srgbClr val="FFFFFF"/>
                </a:solidFill>
                <a:latin typeface="Calibri"/>
                <a:cs typeface="Calibri"/>
              </a:rPr>
              <a:t>Making (MDM)</a:t>
            </a:r>
            <a:endParaRPr sz="1400" dirty="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0" y="624058"/>
          <a:ext cx="12193903" cy="5218512"/>
        </p:xfrm>
        <a:graphic>
          <a:graphicData uri="http://schemas.openxmlformats.org/drawingml/2006/table">
            <a:tbl>
              <a:tblPr firstRow="1" bandRow="1">
                <a:tableStyleId>{2D5ABB26-0587-4C30-8999-92F81FD0307C}</a:tableStyleId>
              </a:tblPr>
              <a:tblGrid>
                <a:gridCol w="5466715">
                  <a:extLst>
                    <a:ext uri="{9D8B030D-6E8A-4147-A177-3AD203B41FA5}">
                      <a16:colId xmlns:a16="http://schemas.microsoft.com/office/drawing/2014/main" val="20000"/>
                    </a:ext>
                  </a:extLst>
                </a:gridCol>
                <a:gridCol w="1524635">
                  <a:extLst>
                    <a:ext uri="{9D8B030D-6E8A-4147-A177-3AD203B41FA5}">
                      <a16:colId xmlns:a16="http://schemas.microsoft.com/office/drawing/2014/main" val="20001"/>
                    </a:ext>
                  </a:extLst>
                </a:gridCol>
                <a:gridCol w="1640840">
                  <a:extLst>
                    <a:ext uri="{9D8B030D-6E8A-4147-A177-3AD203B41FA5}">
                      <a16:colId xmlns:a16="http://schemas.microsoft.com/office/drawing/2014/main" val="20002"/>
                    </a:ext>
                  </a:extLst>
                </a:gridCol>
                <a:gridCol w="1759584">
                  <a:extLst>
                    <a:ext uri="{9D8B030D-6E8A-4147-A177-3AD203B41FA5}">
                      <a16:colId xmlns:a16="http://schemas.microsoft.com/office/drawing/2014/main" val="20003"/>
                    </a:ext>
                  </a:extLst>
                </a:gridCol>
                <a:gridCol w="1802129">
                  <a:extLst>
                    <a:ext uri="{9D8B030D-6E8A-4147-A177-3AD203B41FA5}">
                      <a16:colId xmlns:a16="http://schemas.microsoft.com/office/drawing/2014/main" val="20004"/>
                    </a:ext>
                  </a:extLst>
                </a:gridCol>
              </a:tblGrid>
              <a:tr h="681967">
                <a:tc gridSpan="5">
                  <a:txBody>
                    <a:bodyPr/>
                    <a:lstStyle/>
                    <a:p>
                      <a:pPr marL="284480">
                        <a:lnSpc>
                          <a:spcPct val="100000"/>
                        </a:lnSpc>
                        <a:spcBef>
                          <a:spcPts val="755"/>
                        </a:spcBef>
                      </a:pPr>
                      <a:r>
                        <a:rPr sz="3100" b="1" u="heavy" spc="-105" dirty="0">
                          <a:solidFill>
                            <a:schemeClr val="tx1"/>
                          </a:solidFill>
                          <a:uFill>
                            <a:solidFill>
                              <a:srgbClr val="FF0000"/>
                            </a:solidFill>
                          </a:uFill>
                          <a:latin typeface="Times New Roman"/>
                          <a:cs typeface="Times New Roman"/>
                        </a:rPr>
                        <a:t> </a:t>
                      </a:r>
                      <a:r>
                        <a:rPr sz="3100" b="0" u="heavy" dirty="0">
                          <a:solidFill>
                            <a:schemeClr val="tx1"/>
                          </a:solidFill>
                          <a:uFill>
                            <a:solidFill>
                              <a:srgbClr val="FF0000"/>
                            </a:solidFill>
                          </a:uFill>
                          <a:latin typeface="Calibri Light"/>
                          <a:cs typeface="Calibri Light"/>
                        </a:rPr>
                        <a:t>Case</a:t>
                      </a:r>
                      <a:r>
                        <a:rPr sz="3100" b="0" u="heavy" spc="185" dirty="0">
                          <a:solidFill>
                            <a:schemeClr val="tx1"/>
                          </a:solidFill>
                          <a:uFill>
                            <a:solidFill>
                              <a:srgbClr val="FF0000"/>
                            </a:solidFill>
                          </a:uFill>
                          <a:latin typeface="Calibri Light"/>
                          <a:cs typeface="Calibri Light"/>
                        </a:rPr>
                        <a:t> </a:t>
                      </a:r>
                      <a:r>
                        <a:rPr sz="3100" b="0" u="heavy" dirty="0">
                          <a:solidFill>
                            <a:schemeClr val="tx1"/>
                          </a:solidFill>
                          <a:uFill>
                            <a:solidFill>
                              <a:srgbClr val="FF0000"/>
                            </a:solidFill>
                          </a:uFill>
                          <a:latin typeface="Calibri Light"/>
                          <a:cs typeface="Calibri Light"/>
                        </a:rPr>
                        <a:t>#1:</a:t>
                      </a:r>
                      <a:r>
                        <a:rPr sz="3100" b="0" u="heavy" spc="170" dirty="0">
                          <a:solidFill>
                            <a:schemeClr val="tx1"/>
                          </a:solidFill>
                          <a:uFill>
                            <a:solidFill>
                              <a:srgbClr val="FF0000"/>
                            </a:solidFill>
                          </a:uFill>
                          <a:latin typeface="Calibri Light"/>
                          <a:cs typeface="Calibri Light"/>
                        </a:rPr>
                        <a:t> </a:t>
                      </a:r>
                      <a:r>
                        <a:rPr sz="3100" b="0" u="heavy" dirty="0">
                          <a:solidFill>
                            <a:schemeClr val="tx1"/>
                          </a:solidFill>
                          <a:uFill>
                            <a:solidFill>
                              <a:srgbClr val="FF0000"/>
                            </a:solidFill>
                          </a:uFill>
                          <a:latin typeface="Calibri Light"/>
                          <a:cs typeface="Calibri Light"/>
                        </a:rPr>
                        <a:t>DETERMINE</a:t>
                      </a:r>
                      <a:r>
                        <a:rPr sz="3100" b="0" u="heavy" spc="180" dirty="0">
                          <a:solidFill>
                            <a:schemeClr val="tx1"/>
                          </a:solidFill>
                          <a:uFill>
                            <a:solidFill>
                              <a:srgbClr val="FF0000"/>
                            </a:solidFill>
                          </a:uFill>
                          <a:latin typeface="Calibri Light"/>
                          <a:cs typeface="Calibri Light"/>
                        </a:rPr>
                        <a:t> </a:t>
                      </a:r>
                      <a:r>
                        <a:rPr sz="3100" b="0" u="heavy" spc="50" dirty="0">
                          <a:solidFill>
                            <a:schemeClr val="tx1"/>
                          </a:solidFill>
                          <a:uFill>
                            <a:solidFill>
                              <a:srgbClr val="FF0000"/>
                            </a:solidFill>
                          </a:uFill>
                          <a:latin typeface="Calibri Light"/>
                          <a:cs typeface="Calibri Light"/>
                        </a:rPr>
                        <a:t>THE</a:t>
                      </a:r>
                      <a:r>
                        <a:rPr sz="3100" b="0" u="heavy" spc="180" dirty="0">
                          <a:solidFill>
                            <a:schemeClr val="tx1"/>
                          </a:solidFill>
                          <a:uFill>
                            <a:solidFill>
                              <a:srgbClr val="FF0000"/>
                            </a:solidFill>
                          </a:uFill>
                          <a:latin typeface="Calibri Light"/>
                          <a:cs typeface="Calibri Light"/>
                        </a:rPr>
                        <a:t> </a:t>
                      </a:r>
                      <a:r>
                        <a:rPr sz="3100" b="0" u="heavy" dirty="0">
                          <a:solidFill>
                            <a:schemeClr val="tx1"/>
                          </a:solidFill>
                          <a:uFill>
                            <a:solidFill>
                              <a:srgbClr val="FF0000"/>
                            </a:solidFill>
                          </a:uFill>
                          <a:latin typeface="Calibri Light"/>
                          <a:cs typeface="Calibri Light"/>
                        </a:rPr>
                        <a:t>FINAL</a:t>
                      </a:r>
                      <a:r>
                        <a:rPr sz="3100" b="0" u="heavy" spc="175" dirty="0">
                          <a:solidFill>
                            <a:schemeClr val="tx1"/>
                          </a:solidFill>
                          <a:uFill>
                            <a:solidFill>
                              <a:srgbClr val="FF0000"/>
                            </a:solidFill>
                          </a:uFill>
                          <a:latin typeface="Calibri Light"/>
                          <a:cs typeface="Calibri Light"/>
                        </a:rPr>
                        <a:t> </a:t>
                      </a:r>
                      <a:r>
                        <a:rPr sz="3100" b="0" u="heavy" dirty="0">
                          <a:solidFill>
                            <a:schemeClr val="tx1"/>
                          </a:solidFill>
                          <a:uFill>
                            <a:solidFill>
                              <a:srgbClr val="FF0000"/>
                            </a:solidFill>
                          </a:uFill>
                          <a:latin typeface="Calibri Light"/>
                          <a:cs typeface="Calibri Light"/>
                        </a:rPr>
                        <a:t>LEVEL</a:t>
                      </a:r>
                      <a:r>
                        <a:rPr sz="3100" b="0" u="heavy" spc="180" dirty="0">
                          <a:solidFill>
                            <a:schemeClr val="tx1"/>
                          </a:solidFill>
                          <a:uFill>
                            <a:solidFill>
                              <a:srgbClr val="FF0000"/>
                            </a:solidFill>
                          </a:uFill>
                          <a:latin typeface="Calibri Light"/>
                          <a:cs typeface="Calibri Light"/>
                        </a:rPr>
                        <a:t> </a:t>
                      </a:r>
                      <a:r>
                        <a:rPr sz="3100" b="0" u="heavy" spc="50" dirty="0">
                          <a:solidFill>
                            <a:schemeClr val="tx1"/>
                          </a:solidFill>
                          <a:uFill>
                            <a:solidFill>
                              <a:srgbClr val="FF0000"/>
                            </a:solidFill>
                          </a:uFill>
                          <a:latin typeface="Calibri Light"/>
                          <a:cs typeface="Calibri Light"/>
                        </a:rPr>
                        <a:t>OF</a:t>
                      </a:r>
                      <a:r>
                        <a:rPr sz="3100" b="0" u="heavy" spc="185" dirty="0">
                          <a:solidFill>
                            <a:schemeClr val="tx1"/>
                          </a:solidFill>
                          <a:uFill>
                            <a:solidFill>
                              <a:srgbClr val="FF0000"/>
                            </a:solidFill>
                          </a:uFill>
                          <a:latin typeface="Calibri Light"/>
                          <a:cs typeface="Calibri Light"/>
                        </a:rPr>
                        <a:t> </a:t>
                      </a:r>
                      <a:r>
                        <a:rPr sz="3100" b="0" u="heavy" spc="45" dirty="0">
                          <a:solidFill>
                            <a:schemeClr val="tx1"/>
                          </a:solidFill>
                          <a:uFill>
                            <a:solidFill>
                              <a:srgbClr val="FF0000"/>
                            </a:solidFill>
                          </a:uFill>
                          <a:latin typeface="Calibri Light"/>
                          <a:cs typeface="Calibri Light"/>
                        </a:rPr>
                        <a:t>MEDICAL</a:t>
                      </a:r>
                      <a:r>
                        <a:rPr sz="3100" b="0" u="heavy" spc="180" dirty="0">
                          <a:solidFill>
                            <a:schemeClr val="tx1"/>
                          </a:solidFill>
                          <a:uFill>
                            <a:solidFill>
                              <a:srgbClr val="FF0000"/>
                            </a:solidFill>
                          </a:uFill>
                          <a:latin typeface="Calibri Light"/>
                          <a:cs typeface="Calibri Light"/>
                        </a:rPr>
                        <a:t> </a:t>
                      </a:r>
                      <a:r>
                        <a:rPr sz="3100" b="0" u="heavy" dirty="0">
                          <a:solidFill>
                            <a:schemeClr val="tx1"/>
                          </a:solidFill>
                          <a:uFill>
                            <a:solidFill>
                              <a:srgbClr val="FF0000"/>
                            </a:solidFill>
                          </a:uFill>
                          <a:latin typeface="Calibri Light"/>
                          <a:cs typeface="Calibri Light"/>
                        </a:rPr>
                        <a:t>DECISION</a:t>
                      </a:r>
                      <a:r>
                        <a:rPr sz="3100" b="0" u="heavy" spc="185" dirty="0">
                          <a:solidFill>
                            <a:schemeClr val="tx1"/>
                          </a:solidFill>
                          <a:uFill>
                            <a:solidFill>
                              <a:srgbClr val="FF0000"/>
                            </a:solidFill>
                          </a:uFill>
                          <a:latin typeface="Calibri Light"/>
                          <a:cs typeface="Calibri Light"/>
                        </a:rPr>
                        <a:t> </a:t>
                      </a:r>
                      <a:r>
                        <a:rPr sz="3100" b="0" u="heavy" spc="40" dirty="0">
                          <a:solidFill>
                            <a:schemeClr val="tx1"/>
                          </a:solidFill>
                          <a:uFill>
                            <a:solidFill>
                              <a:srgbClr val="FF0000"/>
                            </a:solidFill>
                          </a:uFill>
                          <a:latin typeface="Calibri Light"/>
                          <a:cs typeface="Calibri Light"/>
                        </a:rPr>
                        <a:t>MAKING</a:t>
                      </a:r>
                      <a:endParaRPr sz="3100" dirty="0">
                        <a:solidFill>
                          <a:schemeClr val="tx1"/>
                        </a:solidFill>
                        <a:latin typeface="Calibri Light"/>
                        <a:cs typeface="Calibri Light"/>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85062">
                <a:tc gridSpan="5">
                  <a:txBody>
                    <a:bodyPr/>
                    <a:lstStyle/>
                    <a:p>
                      <a:pPr marL="68580">
                        <a:lnSpc>
                          <a:spcPct val="100000"/>
                        </a:lnSpc>
                        <a:spcBef>
                          <a:spcPts val="490"/>
                        </a:spcBef>
                        <a:tabLst>
                          <a:tab pos="4683760" algn="l"/>
                          <a:tab pos="7929880" algn="l"/>
                          <a:tab pos="8092440" algn="l"/>
                        </a:tabLst>
                      </a:pPr>
                      <a:r>
                        <a:rPr sz="2750" b="0" dirty="0">
                          <a:latin typeface="Calibri Light"/>
                          <a:cs typeface="Calibri Light"/>
                        </a:rPr>
                        <a:t>Final</a:t>
                      </a:r>
                      <a:r>
                        <a:rPr sz="2750" b="0" spc="150" dirty="0">
                          <a:latin typeface="Calibri Light"/>
                          <a:cs typeface="Calibri Light"/>
                        </a:rPr>
                        <a:t> </a:t>
                      </a:r>
                      <a:r>
                        <a:rPr sz="2750" b="0" dirty="0">
                          <a:latin typeface="Calibri Light"/>
                          <a:cs typeface="Calibri Light"/>
                        </a:rPr>
                        <a:t>MDM</a:t>
                      </a:r>
                      <a:r>
                        <a:rPr sz="2750" b="0" spc="140" dirty="0">
                          <a:latin typeface="Calibri Light"/>
                          <a:cs typeface="Calibri Light"/>
                        </a:rPr>
                        <a:t> </a:t>
                      </a:r>
                      <a:r>
                        <a:rPr sz="2750" b="0" dirty="0">
                          <a:latin typeface="Calibri Light"/>
                          <a:cs typeface="Calibri Light"/>
                        </a:rPr>
                        <a:t>is</a:t>
                      </a:r>
                      <a:r>
                        <a:rPr sz="2750" b="0" spc="150" dirty="0">
                          <a:latin typeface="Calibri Light"/>
                          <a:cs typeface="Calibri Light"/>
                        </a:rPr>
                        <a:t> </a:t>
                      </a:r>
                      <a:r>
                        <a:rPr sz="2750" b="0" dirty="0">
                          <a:latin typeface="Calibri Light"/>
                          <a:cs typeface="Calibri Light"/>
                        </a:rPr>
                        <a:t>determined</a:t>
                      </a:r>
                      <a:r>
                        <a:rPr sz="2750" b="0" spc="135" dirty="0">
                          <a:latin typeface="Calibri Light"/>
                          <a:cs typeface="Calibri Light"/>
                        </a:rPr>
                        <a:t> </a:t>
                      </a:r>
                      <a:r>
                        <a:rPr sz="2750" b="0" dirty="0">
                          <a:latin typeface="Calibri Light"/>
                          <a:cs typeface="Calibri Light"/>
                        </a:rPr>
                        <a:t>by</a:t>
                      </a:r>
                      <a:r>
                        <a:rPr sz="2750" b="0" spc="150" dirty="0">
                          <a:latin typeface="Calibri Light"/>
                          <a:cs typeface="Calibri Light"/>
                        </a:rPr>
                        <a:t> </a:t>
                      </a:r>
                      <a:r>
                        <a:rPr sz="4200" u="heavy" baseline="6944" dirty="0">
                          <a:solidFill>
                            <a:srgbClr val="FF0000"/>
                          </a:solidFill>
                          <a:uFill>
                            <a:solidFill>
                              <a:srgbClr val="000000"/>
                            </a:solidFill>
                          </a:uFill>
                          <a:latin typeface="Times New Roman"/>
                          <a:cs typeface="Times New Roman"/>
                        </a:rPr>
                        <a:t>	</a:t>
                      </a:r>
                      <a:r>
                        <a:rPr sz="4200" u="heavy" baseline="6944" dirty="0">
                          <a:solidFill>
                            <a:srgbClr val="FF0000"/>
                          </a:solidFill>
                          <a:highlight>
                            <a:srgbClr val="FFFF00"/>
                          </a:highlight>
                          <a:uFill>
                            <a:solidFill>
                              <a:srgbClr val="000000"/>
                            </a:solidFill>
                          </a:uFill>
                          <a:latin typeface="Calibri"/>
                          <a:cs typeface="Calibri"/>
                        </a:rPr>
                        <a:t>2</a:t>
                      </a:r>
                      <a:r>
                        <a:rPr sz="4200" u="heavy" spc="-7" baseline="6944" dirty="0">
                          <a:solidFill>
                            <a:srgbClr val="FF0000"/>
                          </a:solidFill>
                          <a:highlight>
                            <a:srgbClr val="FFFF00"/>
                          </a:highlight>
                          <a:uFill>
                            <a:solidFill>
                              <a:srgbClr val="000000"/>
                            </a:solidFill>
                          </a:uFill>
                          <a:latin typeface="Calibri"/>
                          <a:cs typeface="Calibri"/>
                        </a:rPr>
                        <a:t> </a:t>
                      </a:r>
                      <a:r>
                        <a:rPr sz="4200" u="heavy" baseline="6944" dirty="0">
                          <a:solidFill>
                            <a:srgbClr val="FF0000"/>
                          </a:solidFill>
                          <a:highlight>
                            <a:srgbClr val="FFFF00"/>
                          </a:highlight>
                          <a:uFill>
                            <a:solidFill>
                              <a:srgbClr val="000000"/>
                            </a:solidFill>
                          </a:uFill>
                          <a:latin typeface="Calibri"/>
                          <a:cs typeface="Calibri"/>
                        </a:rPr>
                        <a:t>of the</a:t>
                      </a:r>
                      <a:r>
                        <a:rPr sz="4200" u="heavy" spc="-15" baseline="6944" dirty="0">
                          <a:solidFill>
                            <a:srgbClr val="FF0000"/>
                          </a:solidFill>
                          <a:highlight>
                            <a:srgbClr val="FFFF00"/>
                          </a:highlight>
                          <a:uFill>
                            <a:solidFill>
                              <a:srgbClr val="000000"/>
                            </a:solidFill>
                          </a:uFill>
                          <a:latin typeface="Calibri"/>
                          <a:cs typeface="Calibri"/>
                        </a:rPr>
                        <a:t> </a:t>
                      </a:r>
                      <a:r>
                        <a:rPr sz="4200" u="heavy" baseline="6944" dirty="0">
                          <a:solidFill>
                            <a:srgbClr val="FF0000"/>
                          </a:solidFill>
                          <a:highlight>
                            <a:srgbClr val="FFFF00"/>
                          </a:highlight>
                          <a:uFill>
                            <a:solidFill>
                              <a:srgbClr val="000000"/>
                            </a:solidFill>
                          </a:uFill>
                          <a:latin typeface="Calibri"/>
                          <a:cs typeface="Calibri"/>
                        </a:rPr>
                        <a:t>3</a:t>
                      </a:r>
                      <a:r>
                        <a:rPr sz="4200" u="heavy" spc="15" baseline="6944" dirty="0">
                          <a:solidFill>
                            <a:srgbClr val="FF0000"/>
                          </a:solidFill>
                          <a:highlight>
                            <a:srgbClr val="FFFF00"/>
                          </a:highlight>
                          <a:uFill>
                            <a:solidFill>
                              <a:srgbClr val="000000"/>
                            </a:solidFill>
                          </a:uFill>
                          <a:latin typeface="Calibri"/>
                          <a:cs typeface="Calibri"/>
                        </a:rPr>
                        <a:t> </a:t>
                      </a:r>
                      <a:r>
                        <a:rPr sz="4200" u="heavy" spc="-15" baseline="6944" dirty="0">
                          <a:solidFill>
                            <a:srgbClr val="FF0000"/>
                          </a:solidFill>
                          <a:highlight>
                            <a:srgbClr val="FFFF00"/>
                          </a:highlight>
                          <a:uFill>
                            <a:solidFill>
                              <a:srgbClr val="000000"/>
                            </a:solidFill>
                          </a:uFill>
                          <a:latin typeface="Calibri"/>
                          <a:cs typeface="Calibri"/>
                        </a:rPr>
                        <a:t>elements</a:t>
                      </a:r>
                      <a:r>
                        <a:rPr sz="4200" u="heavy" baseline="6944" dirty="0">
                          <a:solidFill>
                            <a:srgbClr val="FF0000"/>
                          </a:solidFill>
                          <a:uFill>
                            <a:solidFill>
                              <a:srgbClr val="000000"/>
                            </a:solidFill>
                          </a:uFill>
                          <a:latin typeface="Calibri"/>
                          <a:cs typeface="Calibri"/>
                        </a:rPr>
                        <a:t>	</a:t>
                      </a:r>
                      <a:r>
                        <a:rPr sz="4200" baseline="6944" dirty="0">
                          <a:solidFill>
                            <a:srgbClr val="FF0000"/>
                          </a:solidFill>
                          <a:latin typeface="Calibri"/>
                          <a:cs typeface="Calibri"/>
                        </a:rPr>
                        <a:t>	</a:t>
                      </a:r>
                      <a:r>
                        <a:rPr sz="2750" b="0" dirty="0">
                          <a:latin typeface="Calibri Light"/>
                          <a:cs typeface="Calibri Light"/>
                        </a:rPr>
                        <a:t>from</a:t>
                      </a:r>
                      <a:r>
                        <a:rPr sz="2750" b="0" spc="25" dirty="0">
                          <a:latin typeface="Calibri Light"/>
                          <a:cs typeface="Calibri Light"/>
                        </a:rPr>
                        <a:t> </a:t>
                      </a:r>
                      <a:r>
                        <a:rPr sz="2750" b="0" dirty="0">
                          <a:latin typeface="Calibri Light"/>
                          <a:cs typeface="Calibri Light"/>
                        </a:rPr>
                        <a:t>the</a:t>
                      </a:r>
                      <a:r>
                        <a:rPr sz="2750" b="0" spc="35" dirty="0">
                          <a:latin typeface="Calibri Light"/>
                          <a:cs typeface="Calibri Light"/>
                        </a:rPr>
                        <a:t> </a:t>
                      </a:r>
                      <a:r>
                        <a:rPr sz="2750" b="0" dirty="0">
                          <a:latin typeface="Calibri Light"/>
                          <a:cs typeface="Calibri Light"/>
                        </a:rPr>
                        <a:t>table</a:t>
                      </a:r>
                      <a:r>
                        <a:rPr sz="2750" b="0" spc="30" dirty="0">
                          <a:latin typeface="Calibri Light"/>
                          <a:cs typeface="Calibri Light"/>
                        </a:rPr>
                        <a:t> </a:t>
                      </a:r>
                      <a:r>
                        <a:rPr sz="2750" b="0" spc="-10" dirty="0">
                          <a:latin typeface="Calibri Light"/>
                          <a:cs typeface="Calibri Light"/>
                        </a:rPr>
                        <a:t>below:</a:t>
                      </a:r>
                      <a:endParaRPr sz="2750" dirty="0">
                        <a:latin typeface="Calibri Light"/>
                        <a:cs typeface="Calibri Light"/>
                      </a:endParaRPr>
                    </a:p>
                  </a:txBody>
                  <a:tcPr marL="0" marR="0" marT="622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872142">
                <a:tc>
                  <a:txBody>
                    <a:bodyPr/>
                    <a:lstStyle/>
                    <a:p>
                      <a:pPr marL="68580">
                        <a:lnSpc>
                          <a:spcPts val="2670"/>
                        </a:lnSpc>
                      </a:pPr>
                      <a:r>
                        <a:rPr sz="2400" b="1" dirty="0">
                          <a:solidFill>
                            <a:schemeClr val="tx1"/>
                          </a:solidFill>
                          <a:latin typeface="Calibri"/>
                          <a:cs typeface="Calibri"/>
                        </a:rPr>
                        <a:t>Number</a:t>
                      </a:r>
                      <a:r>
                        <a:rPr sz="2400" b="1" spc="-45" dirty="0">
                          <a:solidFill>
                            <a:schemeClr val="tx1"/>
                          </a:solidFill>
                          <a:latin typeface="Calibri"/>
                          <a:cs typeface="Calibri"/>
                        </a:rPr>
                        <a:t> </a:t>
                      </a:r>
                      <a:r>
                        <a:rPr sz="2400" b="1" dirty="0">
                          <a:solidFill>
                            <a:schemeClr val="tx1"/>
                          </a:solidFill>
                          <a:latin typeface="Calibri"/>
                          <a:cs typeface="Calibri"/>
                        </a:rPr>
                        <a:t>and</a:t>
                      </a:r>
                      <a:r>
                        <a:rPr sz="2400" b="1" spc="-35" dirty="0">
                          <a:solidFill>
                            <a:schemeClr val="tx1"/>
                          </a:solidFill>
                          <a:latin typeface="Calibri"/>
                          <a:cs typeface="Calibri"/>
                        </a:rPr>
                        <a:t> </a:t>
                      </a:r>
                      <a:r>
                        <a:rPr sz="2400" b="1" dirty="0">
                          <a:solidFill>
                            <a:schemeClr val="tx1"/>
                          </a:solidFill>
                          <a:latin typeface="Calibri"/>
                          <a:cs typeface="Calibri"/>
                        </a:rPr>
                        <a:t>Complexity</a:t>
                      </a:r>
                      <a:r>
                        <a:rPr sz="2400" b="1" spc="-30" dirty="0">
                          <a:solidFill>
                            <a:schemeClr val="tx1"/>
                          </a:solidFill>
                          <a:latin typeface="Calibri"/>
                          <a:cs typeface="Calibri"/>
                        </a:rPr>
                        <a:t> </a:t>
                      </a:r>
                      <a:r>
                        <a:rPr sz="2400" b="1" dirty="0">
                          <a:solidFill>
                            <a:schemeClr val="tx1"/>
                          </a:solidFill>
                          <a:latin typeface="Calibri"/>
                          <a:cs typeface="Calibri"/>
                        </a:rPr>
                        <a:t>of</a:t>
                      </a:r>
                      <a:r>
                        <a:rPr sz="2400" b="1" spc="-25" dirty="0">
                          <a:solidFill>
                            <a:schemeClr val="tx1"/>
                          </a:solidFill>
                          <a:latin typeface="Calibri"/>
                          <a:cs typeface="Calibri"/>
                        </a:rPr>
                        <a:t> </a:t>
                      </a:r>
                      <a:r>
                        <a:rPr sz="2400" b="1" spc="-10" dirty="0">
                          <a:solidFill>
                            <a:schemeClr val="tx1"/>
                          </a:solidFill>
                          <a:latin typeface="Calibri"/>
                          <a:cs typeface="Calibri"/>
                        </a:rPr>
                        <a:t>Problems</a:t>
                      </a:r>
                      <a:endParaRPr sz="2400" dirty="0">
                        <a:solidFill>
                          <a:schemeClr val="tx1"/>
                        </a:solidFill>
                        <a:latin typeface="Calibri"/>
                        <a:cs typeface="Calibri"/>
                      </a:endParaRPr>
                    </a:p>
                    <a:p>
                      <a:pPr marL="68580">
                        <a:lnSpc>
                          <a:spcPct val="100000"/>
                        </a:lnSpc>
                        <a:spcBef>
                          <a:spcPts val="25"/>
                        </a:spcBef>
                      </a:pPr>
                      <a:r>
                        <a:rPr sz="2400" b="1" spc="-10" dirty="0">
                          <a:solidFill>
                            <a:schemeClr val="tx1"/>
                          </a:solidFill>
                          <a:latin typeface="Calibri"/>
                          <a:cs typeface="Calibri"/>
                        </a:rPr>
                        <a:t>Addressed</a:t>
                      </a:r>
                      <a:endParaRPr sz="2400" dirty="0">
                        <a:solidFill>
                          <a:schemeClr val="tx1"/>
                        </a:solidFill>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72440">
                        <a:lnSpc>
                          <a:spcPts val="2265"/>
                        </a:lnSpc>
                      </a:pPr>
                      <a:r>
                        <a:rPr sz="1950" b="1" dirty="0">
                          <a:solidFill>
                            <a:srgbClr val="FF0000"/>
                          </a:solidFill>
                          <a:latin typeface="Calibri Light"/>
                          <a:cs typeface="Calibri Light"/>
                        </a:rPr>
                        <a:t>2</a:t>
                      </a:r>
                      <a:r>
                        <a:rPr sz="1950" b="1" spc="20" dirty="0">
                          <a:solidFill>
                            <a:srgbClr val="FF0000"/>
                          </a:solidFill>
                          <a:latin typeface="Calibri Light"/>
                          <a:cs typeface="Calibri Light"/>
                        </a:rPr>
                        <a:t> </a:t>
                      </a:r>
                      <a:r>
                        <a:rPr sz="1950" b="1" spc="-10" dirty="0">
                          <a:solidFill>
                            <a:srgbClr val="FF0000"/>
                          </a:solidFill>
                          <a:latin typeface="Calibri Light"/>
                          <a:cs typeface="Calibri Light"/>
                        </a:rPr>
                        <a:t>Stable</a:t>
                      </a:r>
                      <a:endParaRPr sz="1950" b="1" dirty="0">
                        <a:latin typeface="Calibri Light"/>
                        <a:cs typeface="Calibri Light"/>
                      </a:endParaRPr>
                    </a:p>
                    <a:p>
                      <a:pPr marL="333375" marR="325755" indent="156210">
                        <a:lnSpc>
                          <a:spcPct val="102600"/>
                        </a:lnSpc>
                      </a:pPr>
                      <a:r>
                        <a:rPr sz="1950" b="1" spc="-10" dirty="0">
                          <a:solidFill>
                            <a:srgbClr val="FF0000"/>
                          </a:solidFill>
                          <a:latin typeface="Calibri Light"/>
                          <a:cs typeface="Calibri Light"/>
                        </a:rPr>
                        <a:t>Chronic Conditions</a:t>
                      </a:r>
                      <a:endParaRPr sz="1950" b="1" dirty="0">
                        <a:latin typeface="Calibri Light"/>
                        <a:cs typeface="Calibri Light"/>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926792">
                <a:tc>
                  <a:txBody>
                    <a:bodyPr/>
                    <a:lstStyle/>
                    <a:p>
                      <a:pPr marL="68580">
                        <a:lnSpc>
                          <a:spcPts val="2670"/>
                        </a:lnSpc>
                      </a:pPr>
                      <a:r>
                        <a:rPr sz="2400" b="1" dirty="0">
                          <a:solidFill>
                            <a:schemeClr val="tx1"/>
                          </a:solidFill>
                          <a:latin typeface="Calibri"/>
                          <a:cs typeface="Calibri"/>
                        </a:rPr>
                        <a:t>Amount</a:t>
                      </a:r>
                      <a:r>
                        <a:rPr sz="2400" b="1" spc="-55" dirty="0">
                          <a:solidFill>
                            <a:schemeClr val="tx1"/>
                          </a:solidFill>
                          <a:latin typeface="Calibri"/>
                          <a:cs typeface="Calibri"/>
                        </a:rPr>
                        <a:t> </a:t>
                      </a:r>
                      <a:r>
                        <a:rPr sz="2400" b="1" dirty="0">
                          <a:solidFill>
                            <a:schemeClr val="tx1"/>
                          </a:solidFill>
                          <a:latin typeface="Calibri"/>
                          <a:cs typeface="Calibri"/>
                        </a:rPr>
                        <a:t>and/or</a:t>
                      </a:r>
                      <a:r>
                        <a:rPr sz="2400" b="1" spc="-50" dirty="0">
                          <a:solidFill>
                            <a:schemeClr val="tx1"/>
                          </a:solidFill>
                          <a:latin typeface="Calibri"/>
                          <a:cs typeface="Calibri"/>
                        </a:rPr>
                        <a:t> </a:t>
                      </a:r>
                      <a:r>
                        <a:rPr sz="2400" b="1" dirty="0">
                          <a:solidFill>
                            <a:schemeClr val="tx1"/>
                          </a:solidFill>
                          <a:latin typeface="Calibri"/>
                          <a:cs typeface="Calibri"/>
                        </a:rPr>
                        <a:t>Complexity</a:t>
                      </a:r>
                      <a:r>
                        <a:rPr sz="2400" b="1" spc="-45" dirty="0">
                          <a:solidFill>
                            <a:schemeClr val="tx1"/>
                          </a:solidFill>
                          <a:latin typeface="Calibri"/>
                          <a:cs typeface="Calibri"/>
                        </a:rPr>
                        <a:t> </a:t>
                      </a:r>
                      <a:r>
                        <a:rPr sz="2400" b="1" dirty="0">
                          <a:solidFill>
                            <a:schemeClr val="tx1"/>
                          </a:solidFill>
                          <a:latin typeface="Calibri"/>
                          <a:cs typeface="Calibri"/>
                        </a:rPr>
                        <a:t>of</a:t>
                      </a:r>
                      <a:r>
                        <a:rPr sz="2400" b="1" spc="-45" dirty="0">
                          <a:solidFill>
                            <a:schemeClr val="tx1"/>
                          </a:solidFill>
                          <a:latin typeface="Calibri"/>
                          <a:cs typeface="Calibri"/>
                        </a:rPr>
                        <a:t> </a:t>
                      </a:r>
                      <a:r>
                        <a:rPr sz="2400" b="1" dirty="0">
                          <a:solidFill>
                            <a:schemeClr val="tx1"/>
                          </a:solidFill>
                          <a:latin typeface="Calibri"/>
                          <a:cs typeface="Calibri"/>
                        </a:rPr>
                        <a:t>Data</a:t>
                      </a:r>
                      <a:r>
                        <a:rPr sz="2400" b="1" spc="-45" dirty="0">
                          <a:solidFill>
                            <a:schemeClr val="tx1"/>
                          </a:solidFill>
                          <a:latin typeface="Calibri"/>
                          <a:cs typeface="Calibri"/>
                        </a:rPr>
                        <a:t> </a:t>
                      </a:r>
                      <a:r>
                        <a:rPr sz="2400" b="1" dirty="0">
                          <a:solidFill>
                            <a:schemeClr val="tx1"/>
                          </a:solidFill>
                          <a:latin typeface="Calibri"/>
                          <a:cs typeface="Calibri"/>
                        </a:rPr>
                        <a:t>to</a:t>
                      </a:r>
                      <a:r>
                        <a:rPr sz="2400" b="1" spc="-45" dirty="0">
                          <a:solidFill>
                            <a:schemeClr val="tx1"/>
                          </a:solidFill>
                          <a:latin typeface="Calibri"/>
                          <a:cs typeface="Calibri"/>
                        </a:rPr>
                        <a:t> </a:t>
                      </a:r>
                      <a:r>
                        <a:rPr sz="2400" b="1" spc="-25" dirty="0">
                          <a:solidFill>
                            <a:schemeClr val="tx1"/>
                          </a:solidFill>
                          <a:latin typeface="Calibri"/>
                          <a:cs typeface="Calibri"/>
                        </a:rPr>
                        <a:t>be</a:t>
                      </a:r>
                      <a:endParaRPr sz="2400" dirty="0">
                        <a:solidFill>
                          <a:schemeClr val="tx1"/>
                        </a:solidFill>
                        <a:latin typeface="Calibri"/>
                        <a:cs typeface="Calibri"/>
                      </a:endParaRPr>
                    </a:p>
                    <a:p>
                      <a:pPr marL="68580">
                        <a:lnSpc>
                          <a:spcPct val="100000"/>
                        </a:lnSpc>
                        <a:spcBef>
                          <a:spcPts val="25"/>
                        </a:spcBef>
                      </a:pPr>
                      <a:r>
                        <a:rPr sz="2400" b="1" dirty="0">
                          <a:solidFill>
                            <a:schemeClr val="tx1"/>
                          </a:solidFill>
                          <a:latin typeface="Calibri"/>
                          <a:cs typeface="Calibri"/>
                        </a:rPr>
                        <a:t>Reviewed</a:t>
                      </a:r>
                      <a:r>
                        <a:rPr sz="2400" b="1" spc="-45" dirty="0">
                          <a:solidFill>
                            <a:schemeClr val="tx1"/>
                          </a:solidFill>
                          <a:latin typeface="Calibri"/>
                          <a:cs typeface="Calibri"/>
                        </a:rPr>
                        <a:t> </a:t>
                      </a:r>
                      <a:r>
                        <a:rPr sz="2400" b="1" dirty="0">
                          <a:solidFill>
                            <a:schemeClr val="tx1"/>
                          </a:solidFill>
                          <a:latin typeface="Calibri"/>
                          <a:cs typeface="Calibri"/>
                        </a:rPr>
                        <a:t>and</a:t>
                      </a:r>
                      <a:r>
                        <a:rPr sz="2400" b="1" spc="-45" dirty="0">
                          <a:solidFill>
                            <a:schemeClr val="tx1"/>
                          </a:solidFill>
                          <a:latin typeface="Calibri"/>
                          <a:cs typeface="Calibri"/>
                        </a:rPr>
                        <a:t> </a:t>
                      </a:r>
                      <a:r>
                        <a:rPr sz="2400" b="1" spc="-10" dirty="0">
                          <a:solidFill>
                            <a:schemeClr val="tx1"/>
                          </a:solidFill>
                          <a:latin typeface="Calibri"/>
                          <a:cs typeface="Calibri"/>
                        </a:rPr>
                        <a:t>Analyzed</a:t>
                      </a:r>
                      <a:endParaRPr sz="2400" dirty="0">
                        <a:solidFill>
                          <a:schemeClr val="tx1"/>
                        </a:solidFill>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872142">
                <a:tc>
                  <a:txBody>
                    <a:bodyPr/>
                    <a:lstStyle/>
                    <a:p>
                      <a:pPr marL="68580">
                        <a:lnSpc>
                          <a:spcPts val="2675"/>
                        </a:lnSpc>
                      </a:pPr>
                      <a:r>
                        <a:rPr sz="2400" b="1" dirty="0">
                          <a:solidFill>
                            <a:schemeClr val="tx1"/>
                          </a:solidFill>
                          <a:latin typeface="Calibri"/>
                          <a:cs typeface="Calibri"/>
                        </a:rPr>
                        <a:t>Risk</a:t>
                      </a:r>
                      <a:r>
                        <a:rPr sz="2400" b="1" spc="-55" dirty="0">
                          <a:solidFill>
                            <a:schemeClr val="tx1"/>
                          </a:solidFill>
                          <a:latin typeface="Calibri"/>
                          <a:cs typeface="Calibri"/>
                        </a:rPr>
                        <a:t> </a:t>
                      </a:r>
                      <a:r>
                        <a:rPr sz="2400" b="1" dirty="0">
                          <a:solidFill>
                            <a:schemeClr val="tx1"/>
                          </a:solidFill>
                          <a:latin typeface="Calibri"/>
                          <a:cs typeface="Calibri"/>
                        </a:rPr>
                        <a:t>of</a:t>
                      </a:r>
                      <a:r>
                        <a:rPr sz="2400" b="1" spc="-40" dirty="0">
                          <a:solidFill>
                            <a:schemeClr val="tx1"/>
                          </a:solidFill>
                          <a:latin typeface="Calibri"/>
                          <a:cs typeface="Calibri"/>
                        </a:rPr>
                        <a:t> </a:t>
                      </a:r>
                      <a:r>
                        <a:rPr sz="2400" b="1" dirty="0">
                          <a:solidFill>
                            <a:schemeClr val="tx1"/>
                          </a:solidFill>
                          <a:latin typeface="Calibri"/>
                          <a:cs typeface="Calibri"/>
                        </a:rPr>
                        <a:t>Complications</a:t>
                      </a:r>
                      <a:r>
                        <a:rPr sz="2400" b="1" spc="-40" dirty="0">
                          <a:solidFill>
                            <a:schemeClr val="tx1"/>
                          </a:solidFill>
                          <a:latin typeface="Calibri"/>
                          <a:cs typeface="Calibri"/>
                        </a:rPr>
                        <a:t> </a:t>
                      </a:r>
                      <a:r>
                        <a:rPr sz="2400" b="1" dirty="0">
                          <a:solidFill>
                            <a:schemeClr val="tx1"/>
                          </a:solidFill>
                          <a:latin typeface="Calibri"/>
                          <a:cs typeface="Calibri"/>
                        </a:rPr>
                        <a:t>and/or</a:t>
                      </a:r>
                      <a:r>
                        <a:rPr sz="2400" b="1" spc="-40" dirty="0">
                          <a:solidFill>
                            <a:schemeClr val="tx1"/>
                          </a:solidFill>
                          <a:latin typeface="Calibri"/>
                          <a:cs typeface="Calibri"/>
                        </a:rPr>
                        <a:t> </a:t>
                      </a:r>
                      <a:r>
                        <a:rPr sz="2400" b="1" dirty="0">
                          <a:solidFill>
                            <a:schemeClr val="tx1"/>
                          </a:solidFill>
                          <a:latin typeface="Calibri"/>
                          <a:cs typeface="Calibri"/>
                        </a:rPr>
                        <a:t>Morbidity</a:t>
                      </a:r>
                      <a:r>
                        <a:rPr sz="2400" b="1" spc="-40" dirty="0">
                          <a:solidFill>
                            <a:schemeClr val="tx1"/>
                          </a:solidFill>
                          <a:latin typeface="Calibri"/>
                          <a:cs typeface="Calibri"/>
                        </a:rPr>
                        <a:t> </a:t>
                      </a:r>
                      <a:r>
                        <a:rPr sz="2400" b="1" spc="-25" dirty="0">
                          <a:solidFill>
                            <a:schemeClr val="tx1"/>
                          </a:solidFill>
                          <a:latin typeface="Calibri"/>
                          <a:cs typeface="Calibri"/>
                        </a:rPr>
                        <a:t>or</a:t>
                      </a:r>
                      <a:endParaRPr sz="2400" dirty="0">
                        <a:solidFill>
                          <a:schemeClr val="tx1"/>
                        </a:solidFill>
                        <a:latin typeface="Calibri"/>
                        <a:cs typeface="Calibri"/>
                      </a:endParaRPr>
                    </a:p>
                    <a:p>
                      <a:pPr marL="68580">
                        <a:lnSpc>
                          <a:spcPct val="100000"/>
                        </a:lnSpc>
                        <a:spcBef>
                          <a:spcPts val="20"/>
                        </a:spcBef>
                      </a:pPr>
                      <a:r>
                        <a:rPr sz="2400" b="1" dirty="0">
                          <a:solidFill>
                            <a:schemeClr val="tx1"/>
                          </a:solidFill>
                          <a:latin typeface="Calibri"/>
                          <a:cs typeface="Calibri"/>
                        </a:rPr>
                        <a:t>Mortality</a:t>
                      </a:r>
                      <a:r>
                        <a:rPr sz="2400" b="1" spc="-60" dirty="0">
                          <a:solidFill>
                            <a:schemeClr val="tx1"/>
                          </a:solidFill>
                          <a:latin typeface="Calibri"/>
                          <a:cs typeface="Calibri"/>
                        </a:rPr>
                        <a:t> </a:t>
                      </a:r>
                      <a:r>
                        <a:rPr sz="2400" b="1" dirty="0">
                          <a:solidFill>
                            <a:schemeClr val="tx1"/>
                          </a:solidFill>
                          <a:latin typeface="Calibri"/>
                          <a:cs typeface="Calibri"/>
                        </a:rPr>
                        <a:t>of</a:t>
                      </a:r>
                      <a:r>
                        <a:rPr sz="2400" b="1" spc="-50" dirty="0">
                          <a:solidFill>
                            <a:schemeClr val="tx1"/>
                          </a:solidFill>
                          <a:latin typeface="Calibri"/>
                          <a:cs typeface="Calibri"/>
                        </a:rPr>
                        <a:t> </a:t>
                      </a:r>
                      <a:r>
                        <a:rPr sz="2400" b="1" dirty="0">
                          <a:solidFill>
                            <a:schemeClr val="tx1"/>
                          </a:solidFill>
                          <a:latin typeface="Calibri"/>
                          <a:cs typeface="Calibri"/>
                        </a:rPr>
                        <a:t>Patient</a:t>
                      </a:r>
                      <a:r>
                        <a:rPr sz="2400" b="1" spc="-45" dirty="0">
                          <a:solidFill>
                            <a:schemeClr val="tx1"/>
                          </a:solidFill>
                          <a:latin typeface="Calibri"/>
                          <a:cs typeface="Calibri"/>
                        </a:rPr>
                        <a:t> </a:t>
                      </a:r>
                      <a:r>
                        <a:rPr sz="2400" b="1" spc="-10" dirty="0">
                          <a:solidFill>
                            <a:schemeClr val="tx1"/>
                          </a:solidFill>
                          <a:latin typeface="Calibri"/>
                          <a:cs typeface="Calibri"/>
                        </a:rPr>
                        <a:t>Management</a:t>
                      </a:r>
                      <a:endParaRPr sz="2400" dirty="0">
                        <a:solidFill>
                          <a:schemeClr val="tx1"/>
                        </a:solidFill>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270"/>
                        </a:lnSpc>
                      </a:pPr>
                      <a:r>
                        <a:rPr sz="1950" b="1" spc="-10" dirty="0">
                          <a:solidFill>
                            <a:srgbClr val="FF0000"/>
                          </a:solidFill>
                          <a:latin typeface="Calibri Light"/>
                          <a:cs typeface="Calibri Light"/>
                        </a:rPr>
                        <a:t>Prescription</a:t>
                      </a:r>
                      <a:endParaRPr sz="1950" b="1" dirty="0">
                        <a:latin typeface="Calibri Light"/>
                        <a:cs typeface="Calibri Light"/>
                      </a:endParaRPr>
                    </a:p>
                    <a:p>
                      <a:pPr marL="195580" marR="188595" algn="ctr">
                        <a:lnSpc>
                          <a:spcPct val="102600"/>
                        </a:lnSpc>
                      </a:pPr>
                      <a:r>
                        <a:rPr sz="1950" b="1" spc="-20" dirty="0">
                          <a:solidFill>
                            <a:srgbClr val="FF0000"/>
                          </a:solidFill>
                          <a:latin typeface="Calibri Light"/>
                          <a:cs typeface="Calibri Light"/>
                        </a:rPr>
                        <a:t>Drug </a:t>
                      </a:r>
                      <a:r>
                        <a:rPr sz="1950" b="1" spc="-10" dirty="0">
                          <a:solidFill>
                            <a:srgbClr val="FF0000"/>
                          </a:solidFill>
                          <a:latin typeface="Calibri Light"/>
                          <a:cs typeface="Calibri Light"/>
                        </a:rPr>
                        <a:t>Management</a:t>
                      </a:r>
                      <a:endParaRPr sz="1950" b="1" dirty="0">
                        <a:latin typeface="Calibri Light"/>
                        <a:cs typeface="Calibri Light"/>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1238563">
                <a:tc>
                  <a:txBody>
                    <a:bodyPr/>
                    <a:lstStyle/>
                    <a:p>
                      <a:pPr>
                        <a:lnSpc>
                          <a:spcPct val="100000"/>
                        </a:lnSpc>
                        <a:spcBef>
                          <a:spcPts val="10"/>
                        </a:spcBef>
                      </a:pPr>
                      <a:endParaRPr sz="2800" dirty="0">
                        <a:latin typeface="Times New Roman"/>
                        <a:cs typeface="Times New Roman"/>
                      </a:endParaRPr>
                    </a:p>
                    <a:p>
                      <a:pPr algn="ctr">
                        <a:lnSpc>
                          <a:spcPct val="100000"/>
                        </a:lnSpc>
                        <a:spcBef>
                          <a:spcPts val="5"/>
                        </a:spcBef>
                      </a:pPr>
                      <a:r>
                        <a:rPr sz="2800" b="0" dirty="0">
                          <a:latin typeface="Calibri Light"/>
                          <a:cs typeface="Calibri Light"/>
                        </a:rPr>
                        <a:t>LEVEL</a:t>
                      </a:r>
                      <a:r>
                        <a:rPr sz="2800" b="0" spc="-20" dirty="0">
                          <a:latin typeface="Calibri Light"/>
                          <a:cs typeface="Calibri Light"/>
                        </a:rPr>
                        <a:t> </a:t>
                      </a:r>
                      <a:r>
                        <a:rPr sz="2800" b="0" dirty="0">
                          <a:latin typeface="Calibri Light"/>
                          <a:cs typeface="Calibri Light"/>
                        </a:rPr>
                        <a:t>OF</a:t>
                      </a:r>
                      <a:r>
                        <a:rPr sz="2800" b="0" spc="-20" dirty="0">
                          <a:latin typeface="Calibri Light"/>
                          <a:cs typeface="Calibri Light"/>
                        </a:rPr>
                        <a:t> </a:t>
                      </a:r>
                      <a:r>
                        <a:rPr sz="2800" b="0" dirty="0">
                          <a:latin typeface="Calibri Light"/>
                          <a:cs typeface="Calibri Light"/>
                        </a:rPr>
                        <a:t>DECISION</a:t>
                      </a:r>
                      <a:r>
                        <a:rPr sz="2800" b="0" spc="-20" dirty="0">
                          <a:latin typeface="Calibri Light"/>
                          <a:cs typeface="Calibri Light"/>
                        </a:rPr>
                        <a:t> </a:t>
                      </a:r>
                      <a:r>
                        <a:rPr sz="2800" b="0" spc="-10" dirty="0">
                          <a:latin typeface="Calibri Light"/>
                          <a:cs typeface="Calibri Light"/>
                        </a:rPr>
                        <a:t>MAKING</a:t>
                      </a:r>
                      <a:endParaRPr sz="2800" dirty="0">
                        <a:latin typeface="Calibri Light"/>
                        <a:cs typeface="Calibri Light"/>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56540" marR="248920" indent="33020">
                        <a:lnSpc>
                          <a:spcPct val="100800"/>
                        </a:lnSpc>
                        <a:spcBef>
                          <a:spcPts val="2000"/>
                        </a:spcBef>
                      </a:pPr>
                      <a:r>
                        <a:rPr sz="2400" b="0" spc="-10" dirty="0">
                          <a:latin typeface="Calibri Light"/>
                          <a:cs typeface="Calibri Light"/>
                        </a:rPr>
                        <a:t>Straight </a:t>
                      </a:r>
                      <a:r>
                        <a:rPr sz="2400" b="0" spc="-25" dirty="0">
                          <a:latin typeface="Calibri Light"/>
                          <a:cs typeface="Calibri Light"/>
                        </a:rPr>
                        <a:t>Forward</a:t>
                      </a:r>
                      <a:endParaRPr sz="2400" dirty="0">
                        <a:latin typeface="Calibri Light"/>
                        <a:cs typeface="Calibri Light"/>
                      </a:endParaRPr>
                    </a:p>
                  </a:txBody>
                  <a:tcPr marL="0" marR="0" marT="254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7795" marR="130810" indent="433070">
                        <a:lnSpc>
                          <a:spcPct val="100800"/>
                        </a:lnSpc>
                        <a:spcBef>
                          <a:spcPts val="2000"/>
                        </a:spcBef>
                      </a:pPr>
                      <a:r>
                        <a:rPr sz="2400" b="0" spc="-25" dirty="0">
                          <a:latin typeface="Calibri Light"/>
                          <a:cs typeface="Calibri Light"/>
                        </a:rPr>
                        <a:t>Low </a:t>
                      </a:r>
                      <a:r>
                        <a:rPr sz="2400" b="0" spc="-10" dirty="0">
                          <a:latin typeface="Calibri Light"/>
                          <a:cs typeface="Calibri Light"/>
                        </a:rPr>
                        <a:t>Complexity</a:t>
                      </a:r>
                      <a:endParaRPr sz="2400" dirty="0">
                        <a:latin typeface="Calibri Light"/>
                        <a:cs typeface="Calibri Light"/>
                      </a:endParaRPr>
                    </a:p>
                  </a:txBody>
                  <a:tcPr marL="0" marR="0" marT="254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1915" marR="74295" indent="88900">
                        <a:lnSpc>
                          <a:spcPct val="103299"/>
                        </a:lnSpc>
                        <a:spcBef>
                          <a:spcPts val="1460"/>
                        </a:spcBef>
                      </a:pPr>
                      <a:r>
                        <a:rPr sz="2400" b="1" spc="-10" dirty="0">
                          <a:solidFill>
                            <a:srgbClr val="FF0000"/>
                          </a:solidFill>
                          <a:latin typeface="Calibri Light"/>
                          <a:cs typeface="Calibri Light"/>
                        </a:rPr>
                        <a:t>Moderate Complexity</a:t>
                      </a:r>
                      <a:endParaRPr sz="2400" b="1" dirty="0">
                        <a:latin typeface="Calibri Light"/>
                        <a:cs typeface="Calibri Light"/>
                      </a:endParaRPr>
                    </a:p>
                  </a:txBody>
                  <a:tcPr marL="0" marR="0" marT="1854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18440" marR="211454" indent="403225">
                        <a:lnSpc>
                          <a:spcPct val="100800"/>
                        </a:lnSpc>
                        <a:spcBef>
                          <a:spcPts val="2000"/>
                        </a:spcBef>
                      </a:pPr>
                      <a:r>
                        <a:rPr sz="2400" b="0" spc="-20" dirty="0">
                          <a:latin typeface="Calibri Light"/>
                          <a:cs typeface="Calibri Light"/>
                        </a:rPr>
                        <a:t>High </a:t>
                      </a:r>
                      <a:r>
                        <a:rPr sz="2400" b="0" spc="-10" dirty="0">
                          <a:latin typeface="Calibri Light"/>
                          <a:cs typeface="Calibri Light"/>
                        </a:rPr>
                        <a:t>Complexity</a:t>
                      </a:r>
                      <a:endParaRPr sz="2400" dirty="0">
                        <a:latin typeface="Calibri Light"/>
                        <a:cs typeface="Calibri Light"/>
                      </a:endParaRPr>
                    </a:p>
                  </a:txBody>
                  <a:tcPr marL="0" marR="0" marT="254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bl>
          </a:graphicData>
        </a:graphic>
      </p:graphicFrame>
      <p:grpSp>
        <p:nvGrpSpPr>
          <p:cNvPr id="3" name="object 3"/>
          <p:cNvGrpSpPr/>
          <p:nvPr/>
        </p:nvGrpSpPr>
        <p:grpSpPr>
          <a:xfrm>
            <a:off x="5889625" y="2236791"/>
            <a:ext cx="646430" cy="541655"/>
            <a:chOff x="5889625" y="2236791"/>
            <a:chExt cx="646430" cy="541655"/>
          </a:xfrm>
        </p:grpSpPr>
        <p:sp>
          <p:nvSpPr>
            <p:cNvPr id="4" name="object 4"/>
            <p:cNvSpPr/>
            <p:nvPr/>
          </p:nvSpPr>
          <p:spPr>
            <a:xfrm>
              <a:off x="5895975" y="2243141"/>
              <a:ext cx="633730" cy="528955"/>
            </a:xfrm>
            <a:custGeom>
              <a:avLst/>
              <a:gdLst/>
              <a:ahLst/>
              <a:cxnLst/>
              <a:rect l="l" t="t" r="r" b="b"/>
              <a:pathLst>
                <a:path w="633729" h="528955">
                  <a:moveTo>
                    <a:pt x="316706" y="0"/>
                  </a:moveTo>
                  <a:lnTo>
                    <a:pt x="265334" y="3459"/>
                  </a:lnTo>
                  <a:lnTo>
                    <a:pt x="216602" y="13475"/>
                  </a:lnTo>
                  <a:lnTo>
                    <a:pt x="171161" y="29502"/>
                  </a:lnTo>
                  <a:lnTo>
                    <a:pt x="129663" y="50997"/>
                  </a:lnTo>
                  <a:lnTo>
                    <a:pt x="92761" y="77416"/>
                  </a:lnTo>
                  <a:lnTo>
                    <a:pt x="61105" y="108215"/>
                  </a:lnTo>
                  <a:lnTo>
                    <a:pt x="35350" y="142848"/>
                  </a:lnTo>
                  <a:lnTo>
                    <a:pt x="16145" y="180773"/>
                  </a:lnTo>
                  <a:lnTo>
                    <a:pt x="4145" y="221444"/>
                  </a:lnTo>
                  <a:lnTo>
                    <a:pt x="0" y="264318"/>
                  </a:lnTo>
                  <a:lnTo>
                    <a:pt x="4145" y="307192"/>
                  </a:lnTo>
                  <a:lnTo>
                    <a:pt x="16145" y="347863"/>
                  </a:lnTo>
                  <a:lnTo>
                    <a:pt x="35350" y="385788"/>
                  </a:lnTo>
                  <a:lnTo>
                    <a:pt x="61105" y="420421"/>
                  </a:lnTo>
                  <a:lnTo>
                    <a:pt x="92761" y="451219"/>
                  </a:lnTo>
                  <a:lnTo>
                    <a:pt x="129663" y="477638"/>
                  </a:lnTo>
                  <a:lnTo>
                    <a:pt x="171161" y="499133"/>
                  </a:lnTo>
                  <a:lnTo>
                    <a:pt x="216602" y="515161"/>
                  </a:lnTo>
                  <a:lnTo>
                    <a:pt x="265334" y="525176"/>
                  </a:lnTo>
                  <a:lnTo>
                    <a:pt x="316706" y="528636"/>
                  </a:lnTo>
                  <a:lnTo>
                    <a:pt x="368077" y="525176"/>
                  </a:lnTo>
                  <a:lnTo>
                    <a:pt x="416809" y="515161"/>
                  </a:lnTo>
                  <a:lnTo>
                    <a:pt x="462251" y="499133"/>
                  </a:lnTo>
                  <a:lnTo>
                    <a:pt x="503748" y="477638"/>
                  </a:lnTo>
                  <a:lnTo>
                    <a:pt x="540651" y="451219"/>
                  </a:lnTo>
                  <a:lnTo>
                    <a:pt x="563431" y="429056"/>
                  </a:lnTo>
                  <a:lnTo>
                    <a:pt x="332986" y="429056"/>
                  </a:lnTo>
                  <a:lnTo>
                    <a:pt x="287697" y="428044"/>
                  </a:lnTo>
                  <a:lnTo>
                    <a:pt x="243451" y="419878"/>
                  </a:lnTo>
                  <a:lnTo>
                    <a:pt x="201776" y="404592"/>
                  </a:lnTo>
                  <a:lnTo>
                    <a:pt x="156765" y="376384"/>
                  </a:lnTo>
                  <a:lnTo>
                    <a:pt x="124216" y="341399"/>
                  </a:lnTo>
                  <a:lnTo>
                    <a:pt x="104795" y="301805"/>
                  </a:lnTo>
                  <a:lnTo>
                    <a:pt x="99166" y="259771"/>
                  </a:lnTo>
                  <a:lnTo>
                    <a:pt x="107995" y="217466"/>
                  </a:lnTo>
                  <a:lnTo>
                    <a:pt x="131949" y="177059"/>
                  </a:lnTo>
                  <a:lnTo>
                    <a:pt x="284743" y="177059"/>
                  </a:lnTo>
                  <a:lnTo>
                    <a:pt x="212838" y="119156"/>
                  </a:lnTo>
                  <a:lnTo>
                    <a:pt x="255624" y="105756"/>
                  </a:lnTo>
                  <a:lnTo>
                    <a:pt x="300426" y="99580"/>
                  </a:lnTo>
                  <a:lnTo>
                    <a:pt x="563431" y="99580"/>
                  </a:lnTo>
                  <a:lnTo>
                    <a:pt x="540651" y="77416"/>
                  </a:lnTo>
                  <a:lnTo>
                    <a:pt x="503748" y="50997"/>
                  </a:lnTo>
                  <a:lnTo>
                    <a:pt x="462251" y="29502"/>
                  </a:lnTo>
                  <a:lnTo>
                    <a:pt x="416809" y="13475"/>
                  </a:lnTo>
                  <a:lnTo>
                    <a:pt x="368077" y="3459"/>
                  </a:lnTo>
                  <a:lnTo>
                    <a:pt x="316706" y="0"/>
                  </a:lnTo>
                  <a:close/>
                </a:path>
                <a:path w="633729" h="528955">
                  <a:moveTo>
                    <a:pt x="284743" y="177059"/>
                  </a:moveTo>
                  <a:lnTo>
                    <a:pt x="131949" y="177059"/>
                  </a:lnTo>
                  <a:lnTo>
                    <a:pt x="420574" y="409479"/>
                  </a:lnTo>
                  <a:lnTo>
                    <a:pt x="377788" y="422879"/>
                  </a:lnTo>
                  <a:lnTo>
                    <a:pt x="332986" y="429056"/>
                  </a:lnTo>
                  <a:lnTo>
                    <a:pt x="563431" y="429056"/>
                  </a:lnTo>
                  <a:lnTo>
                    <a:pt x="572306" y="420421"/>
                  </a:lnTo>
                  <a:lnTo>
                    <a:pt x="598062" y="385788"/>
                  </a:lnTo>
                  <a:lnTo>
                    <a:pt x="615386" y="351576"/>
                  </a:lnTo>
                  <a:lnTo>
                    <a:pt x="501463" y="351576"/>
                  </a:lnTo>
                  <a:lnTo>
                    <a:pt x="284743" y="177059"/>
                  </a:lnTo>
                  <a:close/>
                </a:path>
                <a:path w="633729" h="528955">
                  <a:moveTo>
                    <a:pt x="563431" y="99580"/>
                  </a:moveTo>
                  <a:lnTo>
                    <a:pt x="300426" y="99580"/>
                  </a:lnTo>
                  <a:lnTo>
                    <a:pt x="345715" y="100591"/>
                  </a:lnTo>
                  <a:lnTo>
                    <a:pt x="389962" y="108757"/>
                  </a:lnTo>
                  <a:lnTo>
                    <a:pt x="431637" y="124043"/>
                  </a:lnTo>
                  <a:lnTo>
                    <a:pt x="476647" y="152251"/>
                  </a:lnTo>
                  <a:lnTo>
                    <a:pt x="509196" y="187236"/>
                  </a:lnTo>
                  <a:lnTo>
                    <a:pt x="528617" y="226830"/>
                  </a:lnTo>
                  <a:lnTo>
                    <a:pt x="534246" y="268864"/>
                  </a:lnTo>
                  <a:lnTo>
                    <a:pt x="525416" y="311169"/>
                  </a:lnTo>
                  <a:lnTo>
                    <a:pt x="501463" y="351576"/>
                  </a:lnTo>
                  <a:lnTo>
                    <a:pt x="615386" y="351576"/>
                  </a:lnTo>
                  <a:lnTo>
                    <a:pt x="617266" y="347863"/>
                  </a:lnTo>
                  <a:lnTo>
                    <a:pt x="629267" y="307192"/>
                  </a:lnTo>
                  <a:lnTo>
                    <a:pt x="633412" y="264318"/>
                  </a:lnTo>
                  <a:lnTo>
                    <a:pt x="629267" y="221444"/>
                  </a:lnTo>
                  <a:lnTo>
                    <a:pt x="617266" y="180773"/>
                  </a:lnTo>
                  <a:lnTo>
                    <a:pt x="598062" y="142848"/>
                  </a:lnTo>
                  <a:lnTo>
                    <a:pt x="572306" y="108215"/>
                  </a:lnTo>
                  <a:lnTo>
                    <a:pt x="563431" y="99580"/>
                  </a:lnTo>
                  <a:close/>
                </a:path>
              </a:pathLst>
            </a:custGeom>
            <a:solidFill>
              <a:srgbClr val="4472C4"/>
            </a:solidFill>
          </p:spPr>
          <p:txBody>
            <a:bodyPr wrap="square" lIns="0" tIns="0" rIns="0" bIns="0" rtlCol="0"/>
            <a:lstStyle/>
            <a:p>
              <a:endParaRPr dirty="0"/>
            </a:p>
          </p:txBody>
        </p:sp>
        <p:sp>
          <p:nvSpPr>
            <p:cNvPr id="5" name="object 5"/>
            <p:cNvSpPr/>
            <p:nvPr/>
          </p:nvSpPr>
          <p:spPr>
            <a:xfrm>
              <a:off x="5895975" y="2243141"/>
              <a:ext cx="633730" cy="528955"/>
            </a:xfrm>
            <a:custGeom>
              <a:avLst/>
              <a:gdLst/>
              <a:ahLst/>
              <a:cxnLst/>
              <a:rect l="l" t="t" r="r" b="b"/>
              <a:pathLst>
                <a:path w="633729" h="528955">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5">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5">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6" name="object 6"/>
          <p:cNvGrpSpPr/>
          <p:nvPr/>
        </p:nvGrpSpPr>
        <p:grpSpPr>
          <a:xfrm>
            <a:off x="7518398" y="3064523"/>
            <a:ext cx="646430" cy="541655"/>
            <a:chOff x="7518398" y="3064523"/>
            <a:chExt cx="646430" cy="541655"/>
          </a:xfrm>
        </p:grpSpPr>
        <p:sp>
          <p:nvSpPr>
            <p:cNvPr id="7" name="object 7"/>
            <p:cNvSpPr/>
            <p:nvPr/>
          </p:nvSpPr>
          <p:spPr>
            <a:xfrm>
              <a:off x="7524748" y="3070873"/>
              <a:ext cx="633730" cy="528955"/>
            </a:xfrm>
            <a:custGeom>
              <a:avLst/>
              <a:gdLst/>
              <a:ahLst/>
              <a:cxnLst/>
              <a:rect l="l" t="t" r="r" b="b"/>
              <a:pathLst>
                <a:path w="633729" h="528954">
                  <a:moveTo>
                    <a:pt x="316706" y="0"/>
                  </a:moveTo>
                  <a:lnTo>
                    <a:pt x="265334" y="3459"/>
                  </a:lnTo>
                  <a:lnTo>
                    <a:pt x="216602" y="13475"/>
                  </a:lnTo>
                  <a:lnTo>
                    <a:pt x="171161" y="29502"/>
                  </a:lnTo>
                  <a:lnTo>
                    <a:pt x="129663" y="50998"/>
                  </a:lnTo>
                  <a:lnTo>
                    <a:pt x="92761" y="77417"/>
                  </a:lnTo>
                  <a:lnTo>
                    <a:pt x="61105" y="108215"/>
                  </a:lnTo>
                  <a:lnTo>
                    <a:pt x="35350" y="142849"/>
                  </a:lnTo>
                  <a:lnTo>
                    <a:pt x="16145" y="180773"/>
                  </a:lnTo>
                  <a:lnTo>
                    <a:pt x="4145" y="221444"/>
                  </a:lnTo>
                  <a:lnTo>
                    <a:pt x="0" y="264318"/>
                  </a:lnTo>
                  <a:lnTo>
                    <a:pt x="4145" y="307192"/>
                  </a:lnTo>
                  <a:lnTo>
                    <a:pt x="16145" y="347863"/>
                  </a:lnTo>
                  <a:lnTo>
                    <a:pt x="35350" y="385788"/>
                  </a:lnTo>
                  <a:lnTo>
                    <a:pt x="61105" y="420421"/>
                  </a:lnTo>
                  <a:lnTo>
                    <a:pt x="92761" y="451220"/>
                  </a:lnTo>
                  <a:lnTo>
                    <a:pt x="129663" y="477639"/>
                  </a:lnTo>
                  <a:lnTo>
                    <a:pt x="171161" y="499134"/>
                  </a:lnTo>
                  <a:lnTo>
                    <a:pt x="216602" y="515162"/>
                  </a:lnTo>
                  <a:lnTo>
                    <a:pt x="265334" y="525178"/>
                  </a:lnTo>
                  <a:lnTo>
                    <a:pt x="316706" y="528637"/>
                  </a:lnTo>
                  <a:lnTo>
                    <a:pt x="368077" y="525178"/>
                  </a:lnTo>
                  <a:lnTo>
                    <a:pt x="416810" y="515162"/>
                  </a:lnTo>
                  <a:lnTo>
                    <a:pt x="462251" y="499134"/>
                  </a:lnTo>
                  <a:lnTo>
                    <a:pt x="503749" y="477639"/>
                  </a:lnTo>
                  <a:lnTo>
                    <a:pt x="540652" y="451220"/>
                  </a:lnTo>
                  <a:lnTo>
                    <a:pt x="563432" y="429056"/>
                  </a:lnTo>
                  <a:lnTo>
                    <a:pt x="332986" y="429056"/>
                  </a:lnTo>
                  <a:lnTo>
                    <a:pt x="287697" y="428044"/>
                  </a:lnTo>
                  <a:lnTo>
                    <a:pt x="243451" y="419878"/>
                  </a:lnTo>
                  <a:lnTo>
                    <a:pt x="201776" y="404592"/>
                  </a:lnTo>
                  <a:lnTo>
                    <a:pt x="156766" y="376385"/>
                  </a:lnTo>
                  <a:lnTo>
                    <a:pt x="124217" y="341400"/>
                  </a:lnTo>
                  <a:lnTo>
                    <a:pt x="104795" y="301806"/>
                  </a:lnTo>
                  <a:lnTo>
                    <a:pt x="99166" y="259772"/>
                  </a:lnTo>
                  <a:lnTo>
                    <a:pt x="107995" y="217467"/>
                  </a:lnTo>
                  <a:lnTo>
                    <a:pt x="131949" y="177059"/>
                  </a:lnTo>
                  <a:lnTo>
                    <a:pt x="284743" y="177059"/>
                  </a:lnTo>
                  <a:lnTo>
                    <a:pt x="212838" y="119156"/>
                  </a:lnTo>
                  <a:lnTo>
                    <a:pt x="255624" y="105757"/>
                  </a:lnTo>
                  <a:lnTo>
                    <a:pt x="300427" y="99580"/>
                  </a:lnTo>
                  <a:lnTo>
                    <a:pt x="563432" y="99580"/>
                  </a:lnTo>
                  <a:lnTo>
                    <a:pt x="540652" y="77417"/>
                  </a:lnTo>
                  <a:lnTo>
                    <a:pt x="503749" y="50998"/>
                  </a:lnTo>
                  <a:lnTo>
                    <a:pt x="462251" y="29502"/>
                  </a:lnTo>
                  <a:lnTo>
                    <a:pt x="416810" y="13475"/>
                  </a:lnTo>
                  <a:lnTo>
                    <a:pt x="368077" y="3459"/>
                  </a:lnTo>
                  <a:lnTo>
                    <a:pt x="316706" y="0"/>
                  </a:lnTo>
                  <a:close/>
                </a:path>
                <a:path w="633729" h="528954">
                  <a:moveTo>
                    <a:pt x="284743" y="177059"/>
                  </a:moveTo>
                  <a:lnTo>
                    <a:pt x="131949" y="177059"/>
                  </a:lnTo>
                  <a:lnTo>
                    <a:pt x="420575" y="409481"/>
                  </a:lnTo>
                  <a:lnTo>
                    <a:pt x="377789" y="422879"/>
                  </a:lnTo>
                  <a:lnTo>
                    <a:pt x="332986" y="429056"/>
                  </a:lnTo>
                  <a:lnTo>
                    <a:pt x="563432" y="429056"/>
                  </a:lnTo>
                  <a:lnTo>
                    <a:pt x="572307" y="420421"/>
                  </a:lnTo>
                  <a:lnTo>
                    <a:pt x="598063" y="385788"/>
                  </a:lnTo>
                  <a:lnTo>
                    <a:pt x="615387" y="351576"/>
                  </a:lnTo>
                  <a:lnTo>
                    <a:pt x="501464" y="351576"/>
                  </a:lnTo>
                  <a:lnTo>
                    <a:pt x="284743" y="177059"/>
                  </a:lnTo>
                  <a:close/>
                </a:path>
                <a:path w="633729" h="528954">
                  <a:moveTo>
                    <a:pt x="563432" y="99580"/>
                  </a:moveTo>
                  <a:lnTo>
                    <a:pt x="300427" y="99580"/>
                  </a:lnTo>
                  <a:lnTo>
                    <a:pt x="345716" y="100592"/>
                  </a:lnTo>
                  <a:lnTo>
                    <a:pt x="389962" y="108758"/>
                  </a:lnTo>
                  <a:lnTo>
                    <a:pt x="431637" y="124044"/>
                  </a:lnTo>
                  <a:lnTo>
                    <a:pt x="476647" y="152252"/>
                  </a:lnTo>
                  <a:lnTo>
                    <a:pt x="509196" y="187237"/>
                  </a:lnTo>
                  <a:lnTo>
                    <a:pt x="528617" y="226830"/>
                  </a:lnTo>
                  <a:lnTo>
                    <a:pt x="534246" y="268864"/>
                  </a:lnTo>
                  <a:lnTo>
                    <a:pt x="525417" y="311169"/>
                  </a:lnTo>
                  <a:lnTo>
                    <a:pt x="501464" y="351576"/>
                  </a:lnTo>
                  <a:lnTo>
                    <a:pt x="615387" y="351576"/>
                  </a:lnTo>
                  <a:lnTo>
                    <a:pt x="617267" y="347863"/>
                  </a:lnTo>
                  <a:lnTo>
                    <a:pt x="629268" y="307192"/>
                  </a:lnTo>
                  <a:lnTo>
                    <a:pt x="633413" y="264318"/>
                  </a:lnTo>
                  <a:lnTo>
                    <a:pt x="629268" y="221444"/>
                  </a:lnTo>
                  <a:lnTo>
                    <a:pt x="617267" y="180773"/>
                  </a:lnTo>
                  <a:lnTo>
                    <a:pt x="598063" y="142849"/>
                  </a:lnTo>
                  <a:lnTo>
                    <a:pt x="572307" y="108215"/>
                  </a:lnTo>
                  <a:lnTo>
                    <a:pt x="563432" y="99580"/>
                  </a:lnTo>
                  <a:close/>
                </a:path>
              </a:pathLst>
            </a:custGeom>
            <a:solidFill>
              <a:srgbClr val="4472C4"/>
            </a:solidFill>
          </p:spPr>
          <p:txBody>
            <a:bodyPr wrap="square" lIns="0" tIns="0" rIns="0" bIns="0" rtlCol="0"/>
            <a:lstStyle/>
            <a:p>
              <a:endParaRPr dirty="0"/>
            </a:p>
          </p:txBody>
        </p:sp>
        <p:sp>
          <p:nvSpPr>
            <p:cNvPr id="8" name="object 8"/>
            <p:cNvSpPr/>
            <p:nvPr/>
          </p:nvSpPr>
          <p:spPr>
            <a:xfrm>
              <a:off x="7524748" y="3070873"/>
              <a:ext cx="633730" cy="528955"/>
            </a:xfrm>
            <a:custGeom>
              <a:avLst/>
              <a:gdLst/>
              <a:ahLst/>
              <a:cxnLst/>
              <a:rect l="l" t="t" r="r" b="b"/>
              <a:pathLst>
                <a:path w="633729" h="528954">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4">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4">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9" name="object 9"/>
          <p:cNvGrpSpPr/>
          <p:nvPr/>
        </p:nvGrpSpPr>
        <p:grpSpPr>
          <a:xfrm>
            <a:off x="5889625" y="3064525"/>
            <a:ext cx="646430" cy="541655"/>
            <a:chOff x="5889625" y="3064525"/>
            <a:chExt cx="646430" cy="541655"/>
          </a:xfrm>
        </p:grpSpPr>
        <p:sp>
          <p:nvSpPr>
            <p:cNvPr id="10" name="object 10"/>
            <p:cNvSpPr/>
            <p:nvPr/>
          </p:nvSpPr>
          <p:spPr>
            <a:xfrm>
              <a:off x="5895975" y="3070875"/>
              <a:ext cx="633730" cy="528955"/>
            </a:xfrm>
            <a:custGeom>
              <a:avLst/>
              <a:gdLst/>
              <a:ahLst/>
              <a:cxnLst/>
              <a:rect l="l" t="t" r="r" b="b"/>
              <a:pathLst>
                <a:path w="633729" h="528954">
                  <a:moveTo>
                    <a:pt x="316706" y="0"/>
                  </a:moveTo>
                  <a:lnTo>
                    <a:pt x="265334" y="3459"/>
                  </a:lnTo>
                  <a:lnTo>
                    <a:pt x="216602" y="13475"/>
                  </a:lnTo>
                  <a:lnTo>
                    <a:pt x="171161" y="29502"/>
                  </a:lnTo>
                  <a:lnTo>
                    <a:pt x="129663" y="50997"/>
                  </a:lnTo>
                  <a:lnTo>
                    <a:pt x="92761" y="77416"/>
                  </a:lnTo>
                  <a:lnTo>
                    <a:pt x="61105" y="108215"/>
                  </a:lnTo>
                  <a:lnTo>
                    <a:pt x="35350" y="142848"/>
                  </a:lnTo>
                  <a:lnTo>
                    <a:pt x="16145" y="180773"/>
                  </a:lnTo>
                  <a:lnTo>
                    <a:pt x="4145" y="221444"/>
                  </a:lnTo>
                  <a:lnTo>
                    <a:pt x="0" y="264318"/>
                  </a:lnTo>
                  <a:lnTo>
                    <a:pt x="4145" y="307192"/>
                  </a:lnTo>
                  <a:lnTo>
                    <a:pt x="16145" y="347863"/>
                  </a:lnTo>
                  <a:lnTo>
                    <a:pt x="35350" y="385788"/>
                  </a:lnTo>
                  <a:lnTo>
                    <a:pt x="61105" y="420421"/>
                  </a:lnTo>
                  <a:lnTo>
                    <a:pt x="92761" y="451219"/>
                  </a:lnTo>
                  <a:lnTo>
                    <a:pt x="129663" y="477638"/>
                  </a:lnTo>
                  <a:lnTo>
                    <a:pt x="171161" y="499133"/>
                  </a:lnTo>
                  <a:lnTo>
                    <a:pt x="216602" y="515161"/>
                  </a:lnTo>
                  <a:lnTo>
                    <a:pt x="265334" y="525176"/>
                  </a:lnTo>
                  <a:lnTo>
                    <a:pt x="316706" y="528636"/>
                  </a:lnTo>
                  <a:lnTo>
                    <a:pt x="368077" y="525176"/>
                  </a:lnTo>
                  <a:lnTo>
                    <a:pt x="416809" y="515161"/>
                  </a:lnTo>
                  <a:lnTo>
                    <a:pt x="462251" y="499133"/>
                  </a:lnTo>
                  <a:lnTo>
                    <a:pt x="503748" y="477638"/>
                  </a:lnTo>
                  <a:lnTo>
                    <a:pt x="540651" y="451219"/>
                  </a:lnTo>
                  <a:lnTo>
                    <a:pt x="563431" y="429056"/>
                  </a:lnTo>
                  <a:lnTo>
                    <a:pt x="332986" y="429056"/>
                  </a:lnTo>
                  <a:lnTo>
                    <a:pt x="287697" y="428044"/>
                  </a:lnTo>
                  <a:lnTo>
                    <a:pt x="243451" y="419878"/>
                  </a:lnTo>
                  <a:lnTo>
                    <a:pt x="201776" y="404592"/>
                  </a:lnTo>
                  <a:lnTo>
                    <a:pt x="156765" y="376384"/>
                  </a:lnTo>
                  <a:lnTo>
                    <a:pt x="124216" y="341399"/>
                  </a:lnTo>
                  <a:lnTo>
                    <a:pt x="104795" y="301805"/>
                  </a:lnTo>
                  <a:lnTo>
                    <a:pt x="99166" y="259771"/>
                  </a:lnTo>
                  <a:lnTo>
                    <a:pt x="107995" y="217466"/>
                  </a:lnTo>
                  <a:lnTo>
                    <a:pt x="131949" y="177059"/>
                  </a:lnTo>
                  <a:lnTo>
                    <a:pt x="284743" y="177059"/>
                  </a:lnTo>
                  <a:lnTo>
                    <a:pt x="212838" y="119156"/>
                  </a:lnTo>
                  <a:lnTo>
                    <a:pt x="255624" y="105756"/>
                  </a:lnTo>
                  <a:lnTo>
                    <a:pt x="300426" y="99580"/>
                  </a:lnTo>
                  <a:lnTo>
                    <a:pt x="563431" y="99580"/>
                  </a:lnTo>
                  <a:lnTo>
                    <a:pt x="540651" y="77416"/>
                  </a:lnTo>
                  <a:lnTo>
                    <a:pt x="503748" y="50997"/>
                  </a:lnTo>
                  <a:lnTo>
                    <a:pt x="462251" y="29502"/>
                  </a:lnTo>
                  <a:lnTo>
                    <a:pt x="416809" y="13475"/>
                  </a:lnTo>
                  <a:lnTo>
                    <a:pt x="368077" y="3459"/>
                  </a:lnTo>
                  <a:lnTo>
                    <a:pt x="316706" y="0"/>
                  </a:lnTo>
                  <a:close/>
                </a:path>
                <a:path w="633729" h="528954">
                  <a:moveTo>
                    <a:pt x="284743" y="177059"/>
                  </a:moveTo>
                  <a:lnTo>
                    <a:pt x="131949" y="177059"/>
                  </a:lnTo>
                  <a:lnTo>
                    <a:pt x="420574" y="409479"/>
                  </a:lnTo>
                  <a:lnTo>
                    <a:pt x="377788" y="422879"/>
                  </a:lnTo>
                  <a:lnTo>
                    <a:pt x="332986" y="429056"/>
                  </a:lnTo>
                  <a:lnTo>
                    <a:pt x="563431" y="429056"/>
                  </a:lnTo>
                  <a:lnTo>
                    <a:pt x="572306" y="420421"/>
                  </a:lnTo>
                  <a:lnTo>
                    <a:pt x="598062" y="385788"/>
                  </a:lnTo>
                  <a:lnTo>
                    <a:pt x="615386" y="351576"/>
                  </a:lnTo>
                  <a:lnTo>
                    <a:pt x="501463" y="351576"/>
                  </a:lnTo>
                  <a:lnTo>
                    <a:pt x="284743" y="177059"/>
                  </a:lnTo>
                  <a:close/>
                </a:path>
                <a:path w="633729" h="528954">
                  <a:moveTo>
                    <a:pt x="563431" y="99580"/>
                  </a:moveTo>
                  <a:lnTo>
                    <a:pt x="300426" y="99580"/>
                  </a:lnTo>
                  <a:lnTo>
                    <a:pt x="345715" y="100592"/>
                  </a:lnTo>
                  <a:lnTo>
                    <a:pt x="389962" y="108758"/>
                  </a:lnTo>
                  <a:lnTo>
                    <a:pt x="431637" y="124044"/>
                  </a:lnTo>
                  <a:lnTo>
                    <a:pt x="476647" y="152252"/>
                  </a:lnTo>
                  <a:lnTo>
                    <a:pt x="509196" y="187237"/>
                  </a:lnTo>
                  <a:lnTo>
                    <a:pt x="528617" y="226830"/>
                  </a:lnTo>
                  <a:lnTo>
                    <a:pt x="534246" y="268864"/>
                  </a:lnTo>
                  <a:lnTo>
                    <a:pt x="525416" y="311169"/>
                  </a:lnTo>
                  <a:lnTo>
                    <a:pt x="501463" y="351576"/>
                  </a:lnTo>
                  <a:lnTo>
                    <a:pt x="615386" y="351576"/>
                  </a:lnTo>
                  <a:lnTo>
                    <a:pt x="617266" y="347863"/>
                  </a:lnTo>
                  <a:lnTo>
                    <a:pt x="629267" y="307192"/>
                  </a:lnTo>
                  <a:lnTo>
                    <a:pt x="633412" y="264318"/>
                  </a:lnTo>
                  <a:lnTo>
                    <a:pt x="629267" y="221444"/>
                  </a:lnTo>
                  <a:lnTo>
                    <a:pt x="617266" y="180773"/>
                  </a:lnTo>
                  <a:lnTo>
                    <a:pt x="598062" y="142848"/>
                  </a:lnTo>
                  <a:lnTo>
                    <a:pt x="572306" y="108215"/>
                  </a:lnTo>
                  <a:lnTo>
                    <a:pt x="563431" y="99580"/>
                  </a:lnTo>
                  <a:close/>
                </a:path>
              </a:pathLst>
            </a:custGeom>
            <a:solidFill>
              <a:srgbClr val="4472C4"/>
            </a:solidFill>
          </p:spPr>
          <p:txBody>
            <a:bodyPr wrap="square" lIns="0" tIns="0" rIns="0" bIns="0" rtlCol="0"/>
            <a:lstStyle/>
            <a:p>
              <a:endParaRPr dirty="0"/>
            </a:p>
          </p:txBody>
        </p:sp>
        <p:sp>
          <p:nvSpPr>
            <p:cNvPr id="11" name="object 11"/>
            <p:cNvSpPr/>
            <p:nvPr/>
          </p:nvSpPr>
          <p:spPr>
            <a:xfrm>
              <a:off x="5895975" y="3070875"/>
              <a:ext cx="633730" cy="528955"/>
            </a:xfrm>
            <a:custGeom>
              <a:avLst/>
              <a:gdLst/>
              <a:ahLst/>
              <a:cxnLst/>
              <a:rect l="l" t="t" r="r" b="b"/>
              <a:pathLst>
                <a:path w="633729" h="528954">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4">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4">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12" name="object 12"/>
          <p:cNvGrpSpPr/>
          <p:nvPr/>
        </p:nvGrpSpPr>
        <p:grpSpPr>
          <a:xfrm>
            <a:off x="10961685" y="3020397"/>
            <a:ext cx="646430" cy="541655"/>
            <a:chOff x="10961685" y="3020397"/>
            <a:chExt cx="646430" cy="541655"/>
          </a:xfrm>
        </p:grpSpPr>
        <p:sp>
          <p:nvSpPr>
            <p:cNvPr id="13" name="object 13"/>
            <p:cNvSpPr/>
            <p:nvPr/>
          </p:nvSpPr>
          <p:spPr>
            <a:xfrm>
              <a:off x="10968035" y="3026747"/>
              <a:ext cx="633730" cy="528955"/>
            </a:xfrm>
            <a:custGeom>
              <a:avLst/>
              <a:gdLst/>
              <a:ahLst/>
              <a:cxnLst/>
              <a:rect l="l" t="t" r="r" b="b"/>
              <a:pathLst>
                <a:path w="633729" h="528954">
                  <a:moveTo>
                    <a:pt x="316706" y="0"/>
                  </a:moveTo>
                  <a:lnTo>
                    <a:pt x="265334" y="3459"/>
                  </a:lnTo>
                  <a:lnTo>
                    <a:pt x="216602" y="13475"/>
                  </a:lnTo>
                  <a:lnTo>
                    <a:pt x="171161" y="29502"/>
                  </a:lnTo>
                  <a:lnTo>
                    <a:pt x="129663" y="50998"/>
                  </a:lnTo>
                  <a:lnTo>
                    <a:pt x="92761" y="77417"/>
                  </a:lnTo>
                  <a:lnTo>
                    <a:pt x="61105" y="108215"/>
                  </a:lnTo>
                  <a:lnTo>
                    <a:pt x="35350" y="142849"/>
                  </a:lnTo>
                  <a:lnTo>
                    <a:pt x="16145" y="180773"/>
                  </a:lnTo>
                  <a:lnTo>
                    <a:pt x="4145" y="221444"/>
                  </a:lnTo>
                  <a:lnTo>
                    <a:pt x="0" y="264318"/>
                  </a:lnTo>
                  <a:lnTo>
                    <a:pt x="4145" y="307192"/>
                  </a:lnTo>
                  <a:lnTo>
                    <a:pt x="16145" y="347863"/>
                  </a:lnTo>
                  <a:lnTo>
                    <a:pt x="35350" y="385788"/>
                  </a:lnTo>
                  <a:lnTo>
                    <a:pt x="61105" y="420421"/>
                  </a:lnTo>
                  <a:lnTo>
                    <a:pt x="92761" y="451220"/>
                  </a:lnTo>
                  <a:lnTo>
                    <a:pt x="129663" y="477639"/>
                  </a:lnTo>
                  <a:lnTo>
                    <a:pt x="171161" y="499134"/>
                  </a:lnTo>
                  <a:lnTo>
                    <a:pt x="216602" y="515162"/>
                  </a:lnTo>
                  <a:lnTo>
                    <a:pt x="265334" y="525178"/>
                  </a:lnTo>
                  <a:lnTo>
                    <a:pt x="316706" y="528637"/>
                  </a:lnTo>
                  <a:lnTo>
                    <a:pt x="368077" y="525178"/>
                  </a:lnTo>
                  <a:lnTo>
                    <a:pt x="416809" y="515162"/>
                  </a:lnTo>
                  <a:lnTo>
                    <a:pt x="462251" y="499134"/>
                  </a:lnTo>
                  <a:lnTo>
                    <a:pt x="503748" y="477639"/>
                  </a:lnTo>
                  <a:lnTo>
                    <a:pt x="540651" y="451220"/>
                  </a:lnTo>
                  <a:lnTo>
                    <a:pt x="563431" y="429056"/>
                  </a:lnTo>
                  <a:lnTo>
                    <a:pt x="332985" y="429056"/>
                  </a:lnTo>
                  <a:lnTo>
                    <a:pt x="287696" y="428044"/>
                  </a:lnTo>
                  <a:lnTo>
                    <a:pt x="243450" y="419878"/>
                  </a:lnTo>
                  <a:lnTo>
                    <a:pt x="201775" y="404592"/>
                  </a:lnTo>
                  <a:lnTo>
                    <a:pt x="156764" y="376385"/>
                  </a:lnTo>
                  <a:lnTo>
                    <a:pt x="124216" y="341400"/>
                  </a:lnTo>
                  <a:lnTo>
                    <a:pt x="104794" y="301806"/>
                  </a:lnTo>
                  <a:lnTo>
                    <a:pt x="99166" y="259772"/>
                  </a:lnTo>
                  <a:lnTo>
                    <a:pt x="107995" y="217467"/>
                  </a:lnTo>
                  <a:lnTo>
                    <a:pt x="131949" y="177059"/>
                  </a:lnTo>
                  <a:lnTo>
                    <a:pt x="284742" y="177059"/>
                  </a:lnTo>
                  <a:lnTo>
                    <a:pt x="212836" y="119156"/>
                  </a:lnTo>
                  <a:lnTo>
                    <a:pt x="255623" y="105757"/>
                  </a:lnTo>
                  <a:lnTo>
                    <a:pt x="300425" y="99580"/>
                  </a:lnTo>
                  <a:lnTo>
                    <a:pt x="563431" y="99580"/>
                  </a:lnTo>
                  <a:lnTo>
                    <a:pt x="540651" y="77417"/>
                  </a:lnTo>
                  <a:lnTo>
                    <a:pt x="503748" y="50998"/>
                  </a:lnTo>
                  <a:lnTo>
                    <a:pt x="462251" y="29502"/>
                  </a:lnTo>
                  <a:lnTo>
                    <a:pt x="416809" y="13475"/>
                  </a:lnTo>
                  <a:lnTo>
                    <a:pt x="368077" y="3459"/>
                  </a:lnTo>
                  <a:lnTo>
                    <a:pt x="316706" y="0"/>
                  </a:lnTo>
                  <a:close/>
                </a:path>
                <a:path w="633729" h="528954">
                  <a:moveTo>
                    <a:pt x="284742" y="177059"/>
                  </a:moveTo>
                  <a:lnTo>
                    <a:pt x="131949" y="177059"/>
                  </a:lnTo>
                  <a:lnTo>
                    <a:pt x="420574" y="409481"/>
                  </a:lnTo>
                  <a:lnTo>
                    <a:pt x="377787" y="422879"/>
                  </a:lnTo>
                  <a:lnTo>
                    <a:pt x="332985" y="429056"/>
                  </a:lnTo>
                  <a:lnTo>
                    <a:pt x="563431" y="429056"/>
                  </a:lnTo>
                  <a:lnTo>
                    <a:pt x="572306" y="420421"/>
                  </a:lnTo>
                  <a:lnTo>
                    <a:pt x="598062" y="385788"/>
                  </a:lnTo>
                  <a:lnTo>
                    <a:pt x="615386" y="351576"/>
                  </a:lnTo>
                  <a:lnTo>
                    <a:pt x="501463" y="351576"/>
                  </a:lnTo>
                  <a:lnTo>
                    <a:pt x="284742" y="177059"/>
                  </a:lnTo>
                  <a:close/>
                </a:path>
                <a:path w="633729" h="528954">
                  <a:moveTo>
                    <a:pt x="563431" y="99580"/>
                  </a:moveTo>
                  <a:lnTo>
                    <a:pt x="300425" y="99580"/>
                  </a:lnTo>
                  <a:lnTo>
                    <a:pt x="345714" y="100592"/>
                  </a:lnTo>
                  <a:lnTo>
                    <a:pt x="389961" y="108758"/>
                  </a:lnTo>
                  <a:lnTo>
                    <a:pt x="431636" y="124044"/>
                  </a:lnTo>
                  <a:lnTo>
                    <a:pt x="476646" y="152252"/>
                  </a:lnTo>
                  <a:lnTo>
                    <a:pt x="509195" y="187237"/>
                  </a:lnTo>
                  <a:lnTo>
                    <a:pt x="528617" y="226831"/>
                  </a:lnTo>
                  <a:lnTo>
                    <a:pt x="534246" y="268864"/>
                  </a:lnTo>
                  <a:lnTo>
                    <a:pt x="525416" y="311169"/>
                  </a:lnTo>
                  <a:lnTo>
                    <a:pt x="501463" y="351576"/>
                  </a:lnTo>
                  <a:lnTo>
                    <a:pt x="615386" y="351576"/>
                  </a:lnTo>
                  <a:lnTo>
                    <a:pt x="617266" y="347863"/>
                  </a:lnTo>
                  <a:lnTo>
                    <a:pt x="629267" y="307192"/>
                  </a:lnTo>
                  <a:lnTo>
                    <a:pt x="633412" y="264318"/>
                  </a:lnTo>
                  <a:lnTo>
                    <a:pt x="629267" y="221444"/>
                  </a:lnTo>
                  <a:lnTo>
                    <a:pt x="617266" y="180773"/>
                  </a:lnTo>
                  <a:lnTo>
                    <a:pt x="598062" y="142849"/>
                  </a:lnTo>
                  <a:lnTo>
                    <a:pt x="572306" y="108215"/>
                  </a:lnTo>
                  <a:lnTo>
                    <a:pt x="563431" y="99580"/>
                  </a:lnTo>
                  <a:close/>
                </a:path>
              </a:pathLst>
            </a:custGeom>
            <a:solidFill>
              <a:srgbClr val="4472C4"/>
            </a:solidFill>
          </p:spPr>
          <p:txBody>
            <a:bodyPr wrap="square" lIns="0" tIns="0" rIns="0" bIns="0" rtlCol="0"/>
            <a:lstStyle/>
            <a:p>
              <a:endParaRPr dirty="0"/>
            </a:p>
          </p:txBody>
        </p:sp>
        <p:sp>
          <p:nvSpPr>
            <p:cNvPr id="14" name="object 14"/>
            <p:cNvSpPr/>
            <p:nvPr/>
          </p:nvSpPr>
          <p:spPr>
            <a:xfrm>
              <a:off x="10968035" y="3026747"/>
              <a:ext cx="633730" cy="528955"/>
            </a:xfrm>
            <a:custGeom>
              <a:avLst/>
              <a:gdLst/>
              <a:ahLst/>
              <a:cxnLst/>
              <a:rect l="l" t="t" r="r" b="b"/>
              <a:pathLst>
                <a:path w="633729" h="528954">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4">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4">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15" name="object 15"/>
          <p:cNvGrpSpPr/>
          <p:nvPr/>
        </p:nvGrpSpPr>
        <p:grpSpPr>
          <a:xfrm>
            <a:off x="9190035" y="3036412"/>
            <a:ext cx="646430" cy="541655"/>
            <a:chOff x="9190035" y="3036412"/>
            <a:chExt cx="646430" cy="541655"/>
          </a:xfrm>
        </p:grpSpPr>
        <p:sp>
          <p:nvSpPr>
            <p:cNvPr id="16" name="object 16"/>
            <p:cNvSpPr/>
            <p:nvPr/>
          </p:nvSpPr>
          <p:spPr>
            <a:xfrm>
              <a:off x="9196385" y="3042762"/>
              <a:ext cx="633730" cy="528955"/>
            </a:xfrm>
            <a:custGeom>
              <a:avLst/>
              <a:gdLst/>
              <a:ahLst/>
              <a:cxnLst/>
              <a:rect l="l" t="t" r="r" b="b"/>
              <a:pathLst>
                <a:path w="633729" h="528954">
                  <a:moveTo>
                    <a:pt x="316706" y="0"/>
                  </a:moveTo>
                  <a:lnTo>
                    <a:pt x="265334" y="3459"/>
                  </a:lnTo>
                  <a:lnTo>
                    <a:pt x="216602" y="13475"/>
                  </a:lnTo>
                  <a:lnTo>
                    <a:pt x="171161" y="29502"/>
                  </a:lnTo>
                  <a:lnTo>
                    <a:pt x="129663" y="50997"/>
                  </a:lnTo>
                  <a:lnTo>
                    <a:pt x="92761" y="77416"/>
                  </a:lnTo>
                  <a:lnTo>
                    <a:pt x="61105" y="108214"/>
                  </a:lnTo>
                  <a:lnTo>
                    <a:pt x="35350" y="142848"/>
                  </a:lnTo>
                  <a:lnTo>
                    <a:pt x="16145" y="180772"/>
                  </a:lnTo>
                  <a:lnTo>
                    <a:pt x="4145" y="221443"/>
                  </a:lnTo>
                  <a:lnTo>
                    <a:pt x="0" y="264317"/>
                  </a:lnTo>
                  <a:lnTo>
                    <a:pt x="4145" y="307191"/>
                  </a:lnTo>
                  <a:lnTo>
                    <a:pt x="16145" y="347862"/>
                  </a:lnTo>
                  <a:lnTo>
                    <a:pt x="35350" y="385787"/>
                  </a:lnTo>
                  <a:lnTo>
                    <a:pt x="61105" y="420420"/>
                  </a:lnTo>
                  <a:lnTo>
                    <a:pt x="92761" y="451218"/>
                  </a:lnTo>
                  <a:lnTo>
                    <a:pt x="129663" y="477637"/>
                  </a:lnTo>
                  <a:lnTo>
                    <a:pt x="171161" y="499133"/>
                  </a:lnTo>
                  <a:lnTo>
                    <a:pt x="216602" y="515161"/>
                  </a:lnTo>
                  <a:lnTo>
                    <a:pt x="265334" y="525176"/>
                  </a:lnTo>
                  <a:lnTo>
                    <a:pt x="316706" y="528636"/>
                  </a:lnTo>
                  <a:lnTo>
                    <a:pt x="368077" y="525176"/>
                  </a:lnTo>
                  <a:lnTo>
                    <a:pt x="416810" y="515161"/>
                  </a:lnTo>
                  <a:lnTo>
                    <a:pt x="462251" y="499133"/>
                  </a:lnTo>
                  <a:lnTo>
                    <a:pt x="503749" y="477637"/>
                  </a:lnTo>
                  <a:lnTo>
                    <a:pt x="540652" y="451218"/>
                  </a:lnTo>
                  <a:lnTo>
                    <a:pt x="563432" y="429056"/>
                  </a:lnTo>
                  <a:lnTo>
                    <a:pt x="332986" y="429056"/>
                  </a:lnTo>
                  <a:lnTo>
                    <a:pt x="287697" y="428044"/>
                  </a:lnTo>
                  <a:lnTo>
                    <a:pt x="243451" y="419877"/>
                  </a:lnTo>
                  <a:lnTo>
                    <a:pt x="201776" y="404591"/>
                  </a:lnTo>
                  <a:lnTo>
                    <a:pt x="156766" y="376384"/>
                  </a:lnTo>
                  <a:lnTo>
                    <a:pt x="124217" y="341399"/>
                  </a:lnTo>
                  <a:lnTo>
                    <a:pt x="104795" y="301805"/>
                  </a:lnTo>
                  <a:lnTo>
                    <a:pt x="99166" y="259771"/>
                  </a:lnTo>
                  <a:lnTo>
                    <a:pt x="107995" y="217466"/>
                  </a:lnTo>
                  <a:lnTo>
                    <a:pt x="131949" y="177059"/>
                  </a:lnTo>
                  <a:lnTo>
                    <a:pt x="284743" y="177059"/>
                  </a:lnTo>
                  <a:lnTo>
                    <a:pt x="212838" y="119156"/>
                  </a:lnTo>
                  <a:lnTo>
                    <a:pt x="255624" y="105756"/>
                  </a:lnTo>
                  <a:lnTo>
                    <a:pt x="300427" y="99580"/>
                  </a:lnTo>
                  <a:lnTo>
                    <a:pt x="563432" y="99580"/>
                  </a:lnTo>
                  <a:lnTo>
                    <a:pt x="540652" y="77416"/>
                  </a:lnTo>
                  <a:lnTo>
                    <a:pt x="503749" y="50997"/>
                  </a:lnTo>
                  <a:lnTo>
                    <a:pt x="462251" y="29502"/>
                  </a:lnTo>
                  <a:lnTo>
                    <a:pt x="416810" y="13475"/>
                  </a:lnTo>
                  <a:lnTo>
                    <a:pt x="368077" y="3459"/>
                  </a:lnTo>
                  <a:lnTo>
                    <a:pt x="316706" y="0"/>
                  </a:lnTo>
                  <a:close/>
                </a:path>
                <a:path w="633729" h="528954">
                  <a:moveTo>
                    <a:pt x="284743" y="177059"/>
                  </a:moveTo>
                  <a:lnTo>
                    <a:pt x="131949" y="177059"/>
                  </a:lnTo>
                  <a:lnTo>
                    <a:pt x="420575" y="409479"/>
                  </a:lnTo>
                  <a:lnTo>
                    <a:pt x="377789" y="422879"/>
                  </a:lnTo>
                  <a:lnTo>
                    <a:pt x="332986" y="429056"/>
                  </a:lnTo>
                  <a:lnTo>
                    <a:pt x="563432" y="429056"/>
                  </a:lnTo>
                  <a:lnTo>
                    <a:pt x="572307" y="420420"/>
                  </a:lnTo>
                  <a:lnTo>
                    <a:pt x="598063" y="385787"/>
                  </a:lnTo>
                  <a:lnTo>
                    <a:pt x="615387" y="351576"/>
                  </a:lnTo>
                  <a:lnTo>
                    <a:pt x="501464" y="351576"/>
                  </a:lnTo>
                  <a:lnTo>
                    <a:pt x="284743" y="177059"/>
                  </a:lnTo>
                  <a:close/>
                </a:path>
                <a:path w="633729" h="528954">
                  <a:moveTo>
                    <a:pt x="563432" y="99580"/>
                  </a:moveTo>
                  <a:lnTo>
                    <a:pt x="300427" y="99580"/>
                  </a:lnTo>
                  <a:lnTo>
                    <a:pt x="345716" y="100591"/>
                  </a:lnTo>
                  <a:lnTo>
                    <a:pt x="389962" y="108757"/>
                  </a:lnTo>
                  <a:lnTo>
                    <a:pt x="431637" y="124043"/>
                  </a:lnTo>
                  <a:lnTo>
                    <a:pt x="476647" y="152251"/>
                  </a:lnTo>
                  <a:lnTo>
                    <a:pt x="509196" y="187236"/>
                  </a:lnTo>
                  <a:lnTo>
                    <a:pt x="528617" y="226830"/>
                  </a:lnTo>
                  <a:lnTo>
                    <a:pt x="534246" y="268864"/>
                  </a:lnTo>
                  <a:lnTo>
                    <a:pt x="525417" y="311169"/>
                  </a:lnTo>
                  <a:lnTo>
                    <a:pt x="501464" y="351576"/>
                  </a:lnTo>
                  <a:lnTo>
                    <a:pt x="615387" y="351576"/>
                  </a:lnTo>
                  <a:lnTo>
                    <a:pt x="617267" y="347862"/>
                  </a:lnTo>
                  <a:lnTo>
                    <a:pt x="629268" y="307191"/>
                  </a:lnTo>
                  <a:lnTo>
                    <a:pt x="633413" y="264317"/>
                  </a:lnTo>
                  <a:lnTo>
                    <a:pt x="629268" y="221443"/>
                  </a:lnTo>
                  <a:lnTo>
                    <a:pt x="617267" y="180772"/>
                  </a:lnTo>
                  <a:lnTo>
                    <a:pt x="598063" y="142848"/>
                  </a:lnTo>
                  <a:lnTo>
                    <a:pt x="572307" y="108214"/>
                  </a:lnTo>
                  <a:lnTo>
                    <a:pt x="563432" y="99580"/>
                  </a:lnTo>
                  <a:close/>
                </a:path>
              </a:pathLst>
            </a:custGeom>
            <a:solidFill>
              <a:srgbClr val="4472C4"/>
            </a:solidFill>
          </p:spPr>
          <p:txBody>
            <a:bodyPr wrap="square" lIns="0" tIns="0" rIns="0" bIns="0" rtlCol="0"/>
            <a:lstStyle/>
            <a:p>
              <a:endParaRPr dirty="0"/>
            </a:p>
          </p:txBody>
        </p:sp>
        <p:sp>
          <p:nvSpPr>
            <p:cNvPr id="17" name="object 17"/>
            <p:cNvSpPr/>
            <p:nvPr/>
          </p:nvSpPr>
          <p:spPr>
            <a:xfrm>
              <a:off x="9196385" y="3042762"/>
              <a:ext cx="633730" cy="528955"/>
            </a:xfrm>
            <a:custGeom>
              <a:avLst/>
              <a:gdLst/>
              <a:ahLst/>
              <a:cxnLst/>
              <a:rect l="l" t="t" r="r" b="b"/>
              <a:pathLst>
                <a:path w="633729" h="528954">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4">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4">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18" name="object 18"/>
          <p:cNvGrpSpPr/>
          <p:nvPr/>
        </p:nvGrpSpPr>
        <p:grpSpPr>
          <a:xfrm>
            <a:off x="7558878" y="2132462"/>
            <a:ext cx="646430" cy="541655"/>
            <a:chOff x="7558878" y="2132462"/>
            <a:chExt cx="646430" cy="541655"/>
          </a:xfrm>
        </p:grpSpPr>
        <p:sp>
          <p:nvSpPr>
            <p:cNvPr id="19" name="object 19"/>
            <p:cNvSpPr/>
            <p:nvPr/>
          </p:nvSpPr>
          <p:spPr>
            <a:xfrm>
              <a:off x="7565228" y="2138812"/>
              <a:ext cx="633730" cy="528955"/>
            </a:xfrm>
            <a:custGeom>
              <a:avLst/>
              <a:gdLst/>
              <a:ahLst/>
              <a:cxnLst/>
              <a:rect l="l" t="t" r="r" b="b"/>
              <a:pathLst>
                <a:path w="633729" h="528955">
                  <a:moveTo>
                    <a:pt x="316706" y="0"/>
                  </a:moveTo>
                  <a:lnTo>
                    <a:pt x="265334" y="3459"/>
                  </a:lnTo>
                  <a:lnTo>
                    <a:pt x="216602" y="13475"/>
                  </a:lnTo>
                  <a:lnTo>
                    <a:pt x="171161" y="29502"/>
                  </a:lnTo>
                  <a:lnTo>
                    <a:pt x="129663" y="50998"/>
                  </a:lnTo>
                  <a:lnTo>
                    <a:pt x="92761" y="77417"/>
                  </a:lnTo>
                  <a:lnTo>
                    <a:pt x="61105" y="108215"/>
                  </a:lnTo>
                  <a:lnTo>
                    <a:pt x="35350" y="142849"/>
                  </a:lnTo>
                  <a:lnTo>
                    <a:pt x="16145" y="180773"/>
                  </a:lnTo>
                  <a:lnTo>
                    <a:pt x="4145" y="221444"/>
                  </a:lnTo>
                  <a:lnTo>
                    <a:pt x="0" y="264318"/>
                  </a:lnTo>
                  <a:lnTo>
                    <a:pt x="4145" y="307192"/>
                  </a:lnTo>
                  <a:lnTo>
                    <a:pt x="16145" y="347863"/>
                  </a:lnTo>
                  <a:lnTo>
                    <a:pt x="35350" y="385788"/>
                  </a:lnTo>
                  <a:lnTo>
                    <a:pt x="61105" y="420421"/>
                  </a:lnTo>
                  <a:lnTo>
                    <a:pt x="92761" y="451219"/>
                  </a:lnTo>
                  <a:lnTo>
                    <a:pt x="129663" y="477638"/>
                  </a:lnTo>
                  <a:lnTo>
                    <a:pt x="171161" y="499133"/>
                  </a:lnTo>
                  <a:lnTo>
                    <a:pt x="216602" y="515161"/>
                  </a:lnTo>
                  <a:lnTo>
                    <a:pt x="265334" y="525176"/>
                  </a:lnTo>
                  <a:lnTo>
                    <a:pt x="316706" y="528636"/>
                  </a:lnTo>
                  <a:lnTo>
                    <a:pt x="368077" y="525176"/>
                  </a:lnTo>
                  <a:lnTo>
                    <a:pt x="416810" y="515161"/>
                  </a:lnTo>
                  <a:lnTo>
                    <a:pt x="462251" y="499133"/>
                  </a:lnTo>
                  <a:lnTo>
                    <a:pt x="503749" y="477638"/>
                  </a:lnTo>
                  <a:lnTo>
                    <a:pt x="540652" y="451219"/>
                  </a:lnTo>
                  <a:lnTo>
                    <a:pt x="563432" y="429056"/>
                  </a:lnTo>
                  <a:lnTo>
                    <a:pt x="332986" y="429056"/>
                  </a:lnTo>
                  <a:lnTo>
                    <a:pt x="287697" y="428044"/>
                  </a:lnTo>
                  <a:lnTo>
                    <a:pt x="243451" y="419878"/>
                  </a:lnTo>
                  <a:lnTo>
                    <a:pt x="201776" y="404592"/>
                  </a:lnTo>
                  <a:lnTo>
                    <a:pt x="156765" y="376384"/>
                  </a:lnTo>
                  <a:lnTo>
                    <a:pt x="124216" y="341399"/>
                  </a:lnTo>
                  <a:lnTo>
                    <a:pt x="104795" y="301805"/>
                  </a:lnTo>
                  <a:lnTo>
                    <a:pt x="99166" y="259771"/>
                  </a:lnTo>
                  <a:lnTo>
                    <a:pt x="107995" y="217466"/>
                  </a:lnTo>
                  <a:lnTo>
                    <a:pt x="131949" y="177059"/>
                  </a:lnTo>
                  <a:lnTo>
                    <a:pt x="284743" y="177059"/>
                  </a:lnTo>
                  <a:lnTo>
                    <a:pt x="212838" y="119156"/>
                  </a:lnTo>
                  <a:lnTo>
                    <a:pt x="255624" y="105756"/>
                  </a:lnTo>
                  <a:lnTo>
                    <a:pt x="300427" y="99580"/>
                  </a:lnTo>
                  <a:lnTo>
                    <a:pt x="563431" y="99580"/>
                  </a:lnTo>
                  <a:lnTo>
                    <a:pt x="540652" y="77417"/>
                  </a:lnTo>
                  <a:lnTo>
                    <a:pt x="503749" y="50998"/>
                  </a:lnTo>
                  <a:lnTo>
                    <a:pt x="462251" y="29502"/>
                  </a:lnTo>
                  <a:lnTo>
                    <a:pt x="416810" y="13475"/>
                  </a:lnTo>
                  <a:lnTo>
                    <a:pt x="368077" y="3459"/>
                  </a:lnTo>
                  <a:lnTo>
                    <a:pt x="316706" y="0"/>
                  </a:lnTo>
                  <a:close/>
                </a:path>
                <a:path w="633729" h="528955">
                  <a:moveTo>
                    <a:pt x="284743" y="177059"/>
                  </a:moveTo>
                  <a:lnTo>
                    <a:pt x="131949" y="177059"/>
                  </a:lnTo>
                  <a:lnTo>
                    <a:pt x="420575" y="409481"/>
                  </a:lnTo>
                  <a:lnTo>
                    <a:pt x="377789" y="422879"/>
                  </a:lnTo>
                  <a:lnTo>
                    <a:pt x="332986" y="429056"/>
                  </a:lnTo>
                  <a:lnTo>
                    <a:pt x="563432" y="429056"/>
                  </a:lnTo>
                  <a:lnTo>
                    <a:pt x="572307" y="420421"/>
                  </a:lnTo>
                  <a:lnTo>
                    <a:pt x="598063" y="385788"/>
                  </a:lnTo>
                  <a:lnTo>
                    <a:pt x="615387" y="351576"/>
                  </a:lnTo>
                  <a:lnTo>
                    <a:pt x="501463" y="351576"/>
                  </a:lnTo>
                  <a:lnTo>
                    <a:pt x="284743" y="177059"/>
                  </a:lnTo>
                  <a:close/>
                </a:path>
                <a:path w="633729" h="528955">
                  <a:moveTo>
                    <a:pt x="563431" y="99580"/>
                  </a:moveTo>
                  <a:lnTo>
                    <a:pt x="300427" y="99580"/>
                  </a:lnTo>
                  <a:lnTo>
                    <a:pt x="345716" y="100592"/>
                  </a:lnTo>
                  <a:lnTo>
                    <a:pt x="389962" y="108758"/>
                  </a:lnTo>
                  <a:lnTo>
                    <a:pt x="431637" y="124044"/>
                  </a:lnTo>
                  <a:lnTo>
                    <a:pt x="476647" y="152252"/>
                  </a:lnTo>
                  <a:lnTo>
                    <a:pt x="509196" y="187237"/>
                  </a:lnTo>
                  <a:lnTo>
                    <a:pt x="528617" y="226830"/>
                  </a:lnTo>
                  <a:lnTo>
                    <a:pt x="534246" y="268864"/>
                  </a:lnTo>
                  <a:lnTo>
                    <a:pt x="525416" y="311169"/>
                  </a:lnTo>
                  <a:lnTo>
                    <a:pt x="501463" y="351576"/>
                  </a:lnTo>
                  <a:lnTo>
                    <a:pt x="615387" y="351576"/>
                  </a:lnTo>
                  <a:lnTo>
                    <a:pt x="617267" y="347863"/>
                  </a:lnTo>
                  <a:lnTo>
                    <a:pt x="629268" y="307192"/>
                  </a:lnTo>
                  <a:lnTo>
                    <a:pt x="633413" y="264318"/>
                  </a:lnTo>
                  <a:lnTo>
                    <a:pt x="629268" y="221444"/>
                  </a:lnTo>
                  <a:lnTo>
                    <a:pt x="617267" y="180773"/>
                  </a:lnTo>
                  <a:lnTo>
                    <a:pt x="598063" y="142849"/>
                  </a:lnTo>
                  <a:lnTo>
                    <a:pt x="572307" y="108215"/>
                  </a:lnTo>
                  <a:lnTo>
                    <a:pt x="563431" y="99580"/>
                  </a:lnTo>
                  <a:close/>
                </a:path>
              </a:pathLst>
            </a:custGeom>
            <a:solidFill>
              <a:srgbClr val="4472C4"/>
            </a:solidFill>
          </p:spPr>
          <p:txBody>
            <a:bodyPr wrap="square" lIns="0" tIns="0" rIns="0" bIns="0" rtlCol="0"/>
            <a:lstStyle/>
            <a:p>
              <a:endParaRPr dirty="0"/>
            </a:p>
          </p:txBody>
        </p:sp>
        <p:sp>
          <p:nvSpPr>
            <p:cNvPr id="20" name="object 20"/>
            <p:cNvSpPr/>
            <p:nvPr/>
          </p:nvSpPr>
          <p:spPr>
            <a:xfrm>
              <a:off x="7565228" y="2138812"/>
              <a:ext cx="633730" cy="528955"/>
            </a:xfrm>
            <a:custGeom>
              <a:avLst/>
              <a:gdLst/>
              <a:ahLst/>
              <a:cxnLst/>
              <a:rect l="l" t="t" r="r" b="b"/>
              <a:pathLst>
                <a:path w="633729" h="528955">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5">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5">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21" name="object 21"/>
          <p:cNvGrpSpPr/>
          <p:nvPr/>
        </p:nvGrpSpPr>
        <p:grpSpPr>
          <a:xfrm>
            <a:off x="10961685" y="2124871"/>
            <a:ext cx="646430" cy="541655"/>
            <a:chOff x="10961685" y="2124871"/>
            <a:chExt cx="646430" cy="541655"/>
          </a:xfrm>
        </p:grpSpPr>
        <p:sp>
          <p:nvSpPr>
            <p:cNvPr id="22" name="object 22"/>
            <p:cNvSpPr/>
            <p:nvPr/>
          </p:nvSpPr>
          <p:spPr>
            <a:xfrm>
              <a:off x="10968035" y="2131221"/>
              <a:ext cx="633730" cy="528955"/>
            </a:xfrm>
            <a:custGeom>
              <a:avLst/>
              <a:gdLst/>
              <a:ahLst/>
              <a:cxnLst/>
              <a:rect l="l" t="t" r="r" b="b"/>
              <a:pathLst>
                <a:path w="633729" h="528955">
                  <a:moveTo>
                    <a:pt x="316706" y="0"/>
                  </a:moveTo>
                  <a:lnTo>
                    <a:pt x="265334" y="3459"/>
                  </a:lnTo>
                  <a:lnTo>
                    <a:pt x="216602" y="13475"/>
                  </a:lnTo>
                  <a:lnTo>
                    <a:pt x="171161" y="29502"/>
                  </a:lnTo>
                  <a:lnTo>
                    <a:pt x="129663" y="50998"/>
                  </a:lnTo>
                  <a:lnTo>
                    <a:pt x="92761" y="77417"/>
                  </a:lnTo>
                  <a:lnTo>
                    <a:pt x="61105" y="108215"/>
                  </a:lnTo>
                  <a:lnTo>
                    <a:pt x="35350" y="142849"/>
                  </a:lnTo>
                  <a:lnTo>
                    <a:pt x="16145" y="180773"/>
                  </a:lnTo>
                  <a:lnTo>
                    <a:pt x="4145" y="221444"/>
                  </a:lnTo>
                  <a:lnTo>
                    <a:pt x="0" y="264318"/>
                  </a:lnTo>
                  <a:lnTo>
                    <a:pt x="4145" y="307192"/>
                  </a:lnTo>
                  <a:lnTo>
                    <a:pt x="16145" y="347863"/>
                  </a:lnTo>
                  <a:lnTo>
                    <a:pt x="35350" y="385788"/>
                  </a:lnTo>
                  <a:lnTo>
                    <a:pt x="61105" y="420421"/>
                  </a:lnTo>
                  <a:lnTo>
                    <a:pt x="92761" y="451220"/>
                  </a:lnTo>
                  <a:lnTo>
                    <a:pt x="129663" y="477639"/>
                  </a:lnTo>
                  <a:lnTo>
                    <a:pt x="171161" y="499134"/>
                  </a:lnTo>
                  <a:lnTo>
                    <a:pt x="216602" y="515162"/>
                  </a:lnTo>
                  <a:lnTo>
                    <a:pt x="265334" y="525178"/>
                  </a:lnTo>
                  <a:lnTo>
                    <a:pt x="316706" y="528637"/>
                  </a:lnTo>
                  <a:lnTo>
                    <a:pt x="368077" y="525178"/>
                  </a:lnTo>
                  <a:lnTo>
                    <a:pt x="416810" y="515162"/>
                  </a:lnTo>
                  <a:lnTo>
                    <a:pt x="462251" y="499134"/>
                  </a:lnTo>
                  <a:lnTo>
                    <a:pt x="503749" y="477639"/>
                  </a:lnTo>
                  <a:lnTo>
                    <a:pt x="540652" y="451220"/>
                  </a:lnTo>
                  <a:lnTo>
                    <a:pt x="563432" y="429056"/>
                  </a:lnTo>
                  <a:lnTo>
                    <a:pt x="332986" y="429056"/>
                  </a:lnTo>
                  <a:lnTo>
                    <a:pt x="287697" y="428045"/>
                  </a:lnTo>
                  <a:lnTo>
                    <a:pt x="243451" y="419879"/>
                  </a:lnTo>
                  <a:lnTo>
                    <a:pt x="201776" y="404592"/>
                  </a:lnTo>
                  <a:lnTo>
                    <a:pt x="156766" y="376385"/>
                  </a:lnTo>
                  <a:lnTo>
                    <a:pt x="124217" y="341400"/>
                  </a:lnTo>
                  <a:lnTo>
                    <a:pt x="104795" y="301806"/>
                  </a:lnTo>
                  <a:lnTo>
                    <a:pt x="99166" y="259773"/>
                  </a:lnTo>
                  <a:lnTo>
                    <a:pt x="107995" y="217468"/>
                  </a:lnTo>
                  <a:lnTo>
                    <a:pt x="131949" y="177060"/>
                  </a:lnTo>
                  <a:lnTo>
                    <a:pt x="284745" y="177060"/>
                  </a:lnTo>
                  <a:lnTo>
                    <a:pt x="212838" y="119156"/>
                  </a:lnTo>
                  <a:lnTo>
                    <a:pt x="255624" y="105757"/>
                  </a:lnTo>
                  <a:lnTo>
                    <a:pt x="300427" y="99581"/>
                  </a:lnTo>
                  <a:lnTo>
                    <a:pt x="563432" y="99581"/>
                  </a:lnTo>
                  <a:lnTo>
                    <a:pt x="540652" y="77417"/>
                  </a:lnTo>
                  <a:lnTo>
                    <a:pt x="503749" y="50998"/>
                  </a:lnTo>
                  <a:lnTo>
                    <a:pt x="462251" y="29502"/>
                  </a:lnTo>
                  <a:lnTo>
                    <a:pt x="416810" y="13475"/>
                  </a:lnTo>
                  <a:lnTo>
                    <a:pt x="368077" y="3459"/>
                  </a:lnTo>
                  <a:lnTo>
                    <a:pt x="316706" y="0"/>
                  </a:lnTo>
                  <a:close/>
                </a:path>
                <a:path w="633729" h="528955">
                  <a:moveTo>
                    <a:pt x="284745" y="177060"/>
                  </a:moveTo>
                  <a:lnTo>
                    <a:pt x="131949" y="177060"/>
                  </a:lnTo>
                  <a:lnTo>
                    <a:pt x="420575" y="409481"/>
                  </a:lnTo>
                  <a:lnTo>
                    <a:pt x="377789" y="422880"/>
                  </a:lnTo>
                  <a:lnTo>
                    <a:pt x="332986" y="429056"/>
                  </a:lnTo>
                  <a:lnTo>
                    <a:pt x="563432" y="429056"/>
                  </a:lnTo>
                  <a:lnTo>
                    <a:pt x="572307" y="420421"/>
                  </a:lnTo>
                  <a:lnTo>
                    <a:pt x="598063" y="385788"/>
                  </a:lnTo>
                  <a:lnTo>
                    <a:pt x="615387" y="351577"/>
                  </a:lnTo>
                  <a:lnTo>
                    <a:pt x="501464" y="351577"/>
                  </a:lnTo>
                  <a:lnTo>
                    <a:pt x="284745" y="177060"/>
                  </a:lnTo>
                  <a:close/>
                </a:path>
                <a:path w="633729" h="528955">
                  <a:moveTo>
                    <a:pt x="563432" y="99581"/>
                  </a:moveTo>
                  <a:lnTo>
                    <a:pt x="300427" y="99581"/>
                  </a:lnTo>
                  <a:lnTo>
                    <a:pt x="345716" y="100592"/>
                  </a:lnTo>
                  <a:lnTo>
                    <a:pt x="389962" y="108758"/>
                  </a:lnTo>
                  <a:lnTo>
                    <a:pt x="431637" y="124044"/>
                  </a:lnTo>
                  <a:lnTo>
                    <a:pt x="476647" y="152252"/>
                  </a:lnTo>
                  <a:lnTo>
                    <a:pt x="509196" y="187237"/>
                  </a:lnTo>
                  <a:lnTo>
                    <a:pt x="528617" y="226831"/>
                  </a:lnTo>
                  <a:lnTo>
                    <a:pt x="534246" y="268865"/>
                  </a:lnTo>
                  <a:lnTo>
                    <a:pt x="525417" y="311170"/>
                  </a:lnTo>
                  <a:lnTo>
                    <a:pt x="501464" y="351577"/>
                  </a:lnTo>
                  <a:lnTo>
                    <a:pt x="615387" y="351577"/>
                  </a:lnTo>
                  <a:lnTo>
                    <a:pt x="617267" y="347863"/>
                  </a:lnTo>
                  <a:lnTo>
                    <a:pt x="629268" y="307192"/>
                  </a:lnTo>
                  <a:lnTo>
                    <a:pt x="633413" y="264318"/>
                  </a:lnTo>
                  <a:lnTo>
                    <a:pt x="629268" y="221444"/>
                  </a:lnTo>
                  <a:lnTo>
                    <a:pt x="617267" y="180773"/>
                  </a:lnTo>
                  <a:lnTo>
                    <a:pt x="598063" y="142849"/>
                  </a:lnTo>
                  <a:lnTo>
                    <a:pt x="572307" y="108215"/>
                  </a:lnTo>
                  <a:lnTo>
                    <a:pt x="563432" y="99581"/>
                  </a:lnTo>
                  <a:close/>
                </a:path>
              </a:pathLst>
            </a:custGeom>
            <a:solidFill>
              <a:srgbClr val="4472C4"/>
            </a:solidFill>
          </p:spPr>
          <p:txBody>
            <a:bodyPr wrap="square" lIns="0" tIns="0" rIns="0" bIns="0" rtlCol="0"/>
            <a:lstStyle/>
            <a:p>
              <a:endParaRPr dirty="0"/>
            </a:p>
          </p:txBody>
        </p:sp>
        <p:sp>
          <p:nvSpPr>
            <p:cNvPr id="23" name="object 23"/>
            <p:cNvSpPr/>
            <p:nvPr/>
          </p:nvSpPr>
          <p:spPr>
            <a:xfrm>
              <a:off x="10968035" y="2131221"/>
              <a:ext cx="633730" cy="528955"/>
            </a:xfrm>
            <a:custGeom>
              <a:avLst/>
              <a:gdLst/>
              <a:ahLst/>
              <a:cxnLst/>
              <a:rect l="l" t="t" r="r" b="b"/>
              <a:pathLst>
                <a:path w="633729" h="528955">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5">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5">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24" name="object 24"/>
          <p:cNvGrpSpPr/>
          <p:nvPr/>
        </p:nvGrpSpPr>
        <p:grpSpPr>
          <a:xfrm>
            <a:off x="7589835" y="3966522"/>
            <a:ext cx="646430" cy="541655"/>
            <a:chOff x="7589835" y="3966522"/>
            <a:chExt cx="646430" cy="541655"/>
          </a:xfrm>
        </p:grpSpPr>
        <p:sp>
          <p:nvSpPr>
            <p:cNvPr id="25" name="object 25"/>
            <p:cNvSpPr/>
            <p:nvPr/>
          </p:nvSpPr>
          <p:spPr>
            <a:xfrm>
              <a:off x="7596185" y="3972872"/>
              <a:ext cx="633730" cy="528955"/>
            </a:xfrm>
            <a:custGeom>
              <a:avLst/>
              <a:gdLst/>
              <a:ahLst/>
              <a:cxnLst/>
              <a:rect l="l" t="t" r="r" b="b"/>
              <a:pathLst>
                <a:path w="633729" h="528954">
                  <a:moveTo>
                    <a:pt x="316706" y="0"/>
                  </a:moveTo>
                  <a:lnTo>
                    <a:pt x="265334" y="3459"/>
                  </a:lnTo>
                  <a:lnTo>
                    <a:pt x="216602" y="13475"/>
                  </a:lnTo>
                  <a:lnTo>
                    <a:pt x="171161" y="29502"/>
                  </a:lnTo>
                  <a:lnTo>
                    <a:pt x="129663" y="50997"/>
                  </a:lnTo>
                  <a:lnTo>
                    <a:pt x="92761" y="77416"/>
                  </a:lnTo>
                  <a:lnTo>
                    <a:pt x="61105" y="108214"/>
                  </a:lnTo>
                  <a:lnTo>
                    <a:pt x="35350" y="142848"/>
                  </a:lnTo>
                  <a:lnTo>
                    <a:pt x="16145" y="180772"/>
                  </a:lnTo>
                  <a:lnTo>
                    <a:pt x="4145" y="221443"/>
                  </a:lnTo>
                  <a:lnTo>
                    <a:pt x="0" y="264317"/>
                  </a:lnTo>
                  <a:lnTo>
                    <a:pt x="4145" y="307191"/>
                  </a:lnTo>
                  <a:lnTo>
                    <a:pt x="16145" y="347862"/>
                  </a:lnTo>
                  <a:lnTo>
                    <a:pt x="35350" y="385787"/>
                  </a:lnTo>
                  <a:lnTo>
                    <a:pt x="61105" y="420420"/>
                  </a:lnTo>
                  <a:lnTo>
                    <a:pt x="92761" y="451218"/>
                  </a:lnTo>
                  <a:lnTo>
                    <a:pt x="129663" y="477637"/>
                  </a:lnTo>
                  <a:lnTo>
                    <a:pt x="171161" y="499133"/>
                  </a:lnTo>
                  <a:lnTo>
                    <a:pt x="216602" y="515161"/>
                  </a:lnTo>
                  <a:lnTo>
                    <a:pt x="265334" y="525176"/>
                  </a:lnTo>
                  <a:lnTo>
                    <a:pt x="316706" y="528636"/>
                  </a:lnTo>
                  <a:lnTo>
                    <a:pt x="368077" y="525176"/>
                  </a:lnTo>
                  <a:lnTo>
                    <a:pt x="416810" y="515161"/>
                  </a:lnTo>
                  <a:lnTo>
                    <a:pt x="462251" y="499133"/>
                  </a:lnTo>
                  <a:lnTo>
                    <a:pt x="503749" y="477637"/>
                  </a:lnTo>
                  <a:lnTo>
                    <a:pt x="540652" y="451218"/>
                  </a:lnTo>
                  <a:lnTo>
                    <a:pt x="563432" y="429056"/>
                  </a:lnTo>
                  <a:lnTo>
                    <a:pt x="332986" y="429056"/>
                  </a:lnTo>
                  <a:lnTo>
                    <a:pt x="287697" y="428044"/>
                  </a:lnTo>
                  <a:lnTo>
                    <a:pt x="243451" y="419877"/>
                  </a:lnTo>
                  <a:lnTo>
                    <a:pt x="201776" y="404591"/>
                  </a:lnTo>
                  <a:lnTo>
                    <a:pt x="156766" y="376384"/>
                  </a:lnTo>
                  <a:lnTo>
                    <a:pt x="124217" y="341399"/>
                  </a:lnTo>
                  <a:lnTo>
                    <a:pt x="104795" y="301805"/>
                  </a:lnTo>
                  <a:lnTo>
                    <a:pt x="99166" y="259771"/>
                  </a:lnTo>
                  <a:lnTo>
                    <a:pt x="107995" y="217466"/>
                  </a:lnTo>
                  <a:lnTo>
                    <a:pt x="131949" y="177059"/>
                  </a:lnTo>
                  <a:lnTo>
                    <a:pt x="284743" y="177059"/>
                  </a:lnTo>
                  <a:lnTo>
                    <a:pt x="212838" y="119156"/>
                  </a:lnTo>
                  <a:lnTo>
                    <a:pt x="255624" y="105756"/>
                  </a:lnTo>
                  <a:lnTo>
                    <a:pt x="300427" y="99580"/>
                  </a:lnTo>
                  <a:lnTo>
                    <a:pt x="563432" y="99580"/>
                  </a:lnTo>
                  <a:lnTo>
                    <a:pt x="540652" y="77416"/>
                  </a:lnTo>
                  <a:lnTo>
                    <a:pt x="503749" y="50997"/>
                  </a:lnTo>
                  <a:lnTo>
                    <a:pt x="462251" y="29502"/>
                  </a:lnTo>
                  <a:lnTo>
                    <a:pt x="416810" y="13475"/>
                  </a:lnTo>
                  <a:lnTo>
                    <a:pt x="368077" y="3459"/>
                  </a:lnTo>
                  <a:lnTo>
                    <a:pt x="316706" y="0"/>
                  </a:lnTo>
                  <a:close/>
                </a:path>
                <a:path w="633729" h="528954">
                  <a:moveTo>
                    <a:pt x="284743" y="177059"/>
                  </a:moveTo>
                  <a:lnTo>
                    <a:pt x="131949" y="177059"/>
                  </a:lnTo>
                  <a:lnTo>
                    <a:pt x="420575" y="409479"/>
                  </a:lnTo>
                  <a:lnTo>
                    <a:pt x="377789" y="422879"/>
                  </a:lnTo>
                  <a:lnTo>
                    <a:pt x="332986" y="429056"/>
                  </a:lnTo>
                  <a:lnTo>
                    <a:pt x="563432" y="429056"/>
                  </a:lnTo>
                  <a:lnTo>
                    <a:pt x="572307" y="420420"/>
                  </a:lnTo>
                  <a:lnTo>
                    <a:pt x="598063" y="385787"/>
                  </a:lnTo>
                  <a:lnTo>
                    <a:pt x="615387" y="351576"/>
                  </a:lnTo>
                  <a:lnTo>
                    <a:pt x="501464" y="351576"/>
                  </a:lnTo>
                  <a:lnTo>
                    <a:pt x="284743" y="177059"/>
                  </a:lnTo>
                  <a:close/>
                </a:path>
                <a:path w="633729" h="528954">
                  <a:moveTo>
                    <a:pt x="563432" y="99580"/>
                  </a:moveTo>
                  <a:lnTo>
                    <a:pt x="300427" y="99580"/>
                  </a:lnTo>
                  <a:lnTo>
                    <a:pt x="345716" y="100591"/>
                  </a:lnTo>
                  <a:lnTo>
                    <a:pt x="389962" y="108757"/>
                  </a:lnTo>
                  <a:lnTo>
                    <a:pt x="431637" y="124043"/>
                  </a:lnTo>
                  <a:lnTo>
                    <a:pt x="476647" y="152251"/>
                  </a:lnTo>
                  <a:lnTo>
                    <a:pt x="509196" y="187236"/>
                  </a:lnTo>
                  <a:lnTo>
                    <a:pt x="528617" y="226830"/>
                  </a:lnTo>
                  <a:lnTo>
                    <a:pt x="534246" y="268864"/>
                  </a:lnTo>
                  <a:lnTo>
                    <a:pt x="525417" y="311169"/>
                  </a:lnTo>
                  <a:lnTo>
                    <a:pt x="501464" y="351576"/>
                  </a:lnTo>
                  <a:lnTo>
                    <a:pt x="615387" y="351576"/>
                  </a:lnTo>
                  <a:lnTo>
                    <a:pt x="617267" y="347862"/>
                  </a:lnTo>
                  <a:lnTo>
                    <a:pt x="629268" y="307191"/>
                  </a:lnTo>
                  <a:lnTo>
                    <a:pt x="633413" y="264317"/>
                  </a:lnTo>
                  <a:lnTo>
                    <a:pt x="629268" y="221443"/>
                  </a:lnTo>
                  <a:lnTo>
                    <a:pt x="617267" y="180772"/>
                  </a:lnTo>
                  <a:lnTo>
                    <a:pt x="598063" y="142848"/>
                  </a:lnTo>
                  <a:lnTo>
                    <a:pt x="572307" y="108214"/>
                  </a:lnTo>
                  <a:lnTo>
                    <a:pt x="563432" y="99580"/>
                  </a:lnTo>
                  <a:close/>
                </a:path>
              </a:pathLst>
            </a:custGeom>
            <a:solidFill>
              <a:srgbClr val="4472C4"/>
            </a:solidFill>
          </p:spPr>
          <p:txBody>
            <a:bodyPr wrap="square" lIns="0" tIns="0" rIns="0" bIns="0" rtlCol="0"/>
            <a:lstStyle/>
            <a:p>
              <a:endParaRPr dirty="0"/>
            </a:p>
          </p:txBody>
        </p:sp>
        <p:sp>
          <p:nvSpPr>
            <p:cNvPr id="26" name="object 26"/>
            <p:cNvSpPr/>
            <p:nvPr/>
          </p:nvSpPr>
          <p:spPr>
            <a:xfrm>
              <a:off x="7596185" y="3972872"/>
              <a:ext cx="633730" cy="528955"/>
            </a:xfrm>
            <a:custGeom>
              <a:avLst/>
              <a:gdLst/>
              <a:ahLst/>
              <a:cxnLst/>
              <a:rect l="l" t="t" r="r" b="b"/>
              <a:pathLst>
                <a:path w="633729" h="528954">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4">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4">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27" name="object 27"/>
          <p:cNvGrpSpPr/>
          <p:nvPr/>
        </p:nvGrpSpPr>
        <p:grpSpPr>
          <a:xfrm>
            <a:off x="5889625" y="3918948"/>
            <a:ext cx="646430" cy="541655"/>
            <a:chOff x="5889625" y="3918948"/>
            <a:chExt cx="646430" cy="541655"/>
          </a:xfrm>
        </p:grpSpPr>
        <p:sp>
          <p:nvSpPr>
            <p:cNvPr id="28" name="object 28"/>
            <p:cNvSpPr/>
            <p:nvPr/>
          </p:nvSpPr>
          <p:spPr>
            <a:xfrm>
              <a:off x="5895975" y="3925298"/>
              <a:ext cx="633730" cy="528955"/>
            </a:xfrm>
            <a:custGeom>
              <a:avLst/>
              <a:gdLst/>
              <a:ahLst/>
              <a:cxnLst/>
              <a:rect l="l" t="t" r="r" b="b"/>
              <a:pathLst>
                <a:path w="633729" h="528954">
                  <a:moveTo>
                    <a:pt x="316706" y="0"/>
                  </a:moveTo>
                  <a:lnTo>
                    <a:pt x="265334" y="3459"/>
                  </a:lnTo>
                  <a:lnTo>
                    <a:pt x="216602" y="13475"/>
                  </a:lnTo>
                  <a:lnTo>
                    <a:pt x="171161" y="29502"/>
                  </a:lnTo>
                  <a:lnTo>
                    <a:pt x="129663" y="50997"/>
                  </a:lnTo>
                  <a:lnTo>
                    <a:pt x="92761" y="77416"/>
                  </a:lnTo>
                  <a:lnTo>
                    <a:pt x="61105" y="108214"/>
                  </a:lnTo>
                  <a:lnTo>
                    <a:pt x="35350" y="142848"/>
                  </a:lnTo>
                  <a:lnTo>
                    <a:pt x="16145" y="180772"/>
                  </a:lnTo>
                  <a:lnTo>
                    <a:pt x="4145" y="221443"/>
                  </a:lnTo>
                  <a:lnTo>
                    <a:pt x="0" y="264317"/>
                  </a:lnTo>
                  <a:lnTo>
                    <a:pt x="4145" y="307191"/>
                  </a:lnTo>
                  <a:lnTo>
                    <a:pt x="16145" y="347863"/>
                  </a:lnTo>
                  <a:lnTo>
                    <a:pt x="35350" y="385787"/>
                  </a:lnTo>
                  <a:lnTo>
                    <a:pt x="61105" y="420421"/>
                  </a:lnTo>
                  <a:lnTo>
                    <a:pt x="92761" y="451219"/>
                  </a:lnTo>
                  <a:lnTo>
                    <a:pt x="129663" y="477638"/>
                  </a:lnTo>
                  <a:lnTo>
                    <a:pt x="171161" y="499133"/>
                  </a:lnTo>
                  <a:lnTo>
                    <a:pt x="216602" y="515161"/>
                  </a:lnTo>
                  <a:lnTo>
                    <a:pt x="265334" y="525176"/>
                  </a:lnTo>
                  <a:lnTo>
                    <a:pt x="316706" y="528636"/>
                  </a:lnTo>
                  <a:lnTo>
                    <a:pt x="368077" y="525176"/>
                  </a:lnTo>
                  <a:lnTo>
                    <a:pt x="416809" y="515161"/>
                  </a:lnTo>
                  <a:lnTo>
                    <a:pt x="462251" y="499133"/>
                  </a:lnTo>
                  <a:lnTo>
                    <a:pt x="503748" y="477638"/>
                  </a:lnTo>
                  <a:lnTo>
                    <a:pt x="540651" y="451219"/>
                  </a:lnTo>
                  <a:lnTo>
                    <a:pt x="563431" y="429056"/>
                  </a:lnTo>
                  <a:lnTo>
                    <a:pt x="332986" y="429056"/>
                  </a:lnTo>
                  <a:lnTo>
                    <a:pt x="287697" y="428044"/>
                  </a:lnTo>
                  <a:lnTo>
                    <a:pt x="243451" y="419878"/>
                  </a:lnTo>
                  <a:lnTo>
                    <a:pt x="201776" y="404592"/>
                  </a:lnTo>
                  <a:lnTo>
                    <a:pt x="156765" y="376384"/>
                  </a:lnTo>
                  <a:lnTo>
                    <a:pt x="124216" y="341399"/>
                  </a:lnTo>
                  <a:lnTo>
                    <a:pt x="104795" y="301805"/>
                  </a:lnTo>
                  <a:lnTo>
                    <a:pt x="99166" y="259771"/>
                  </a:lnTo>
                  <a:lnTo>
                    <a:pt x="107995" y="217466"/>
                  </a:lnTo>
                  <a:lnTo>
                    <a:pt x="131949" y="177059"/>
                  </a:lnTo>
                  <a:lnTo>
                    <a:pt x="284743" y="177059"/>
                  </a:lnTo>
                  <a:lnTo>
                    <a:pt x="212838" y="119156"/>
                  </a:lnTo>
                  <a:lnTo>
                    <a:pt x="255624" y="105756"/>
                  </a:lnTo>
                  <a:lnTo>
                    <a:pt x="300426" y="99580"/>
                  </a:lnTo>
                  <a:lnTo>
                    <a:pt x="563431" y="99580"/>
                  </a:lnTo>
                  <a:lnTo>
                    <a:pt x="540651" y="77416"/>
                  </a:lnTo>
                  <a:lnTo>
                    <a:pt x="503748" y="50997"/>
                  </a:lnTo>
                  <a:lnTo>
                    <a:pt x="462251" y="29502"/>
                  </a:lnTo>
                  <a:lnTo>
                    <a:pt x="416809" y="13475"/>
                  </a:lnTo>
                  <a:lnTo>
                    <a:pt x="368077" y="3459"/>
                  </a:lnTo>
                  <a:lnTo>
                    <a:pt x="316706" y="0"/>
                  </a:lnTo>
                  <a:close/>
                </a:path>
                <a:path w="633729" h="528954">
                  <a:moveTo>
                    <a:pt x="284743" y="177059"/>
                  </a:moveTo>
                  <a:lnTo>
                    <a:pt x="131949" y="177059"/>
                  </a:lnTo>
                  <a:lnTo>
                    <a:pt x="420574" y="409479"/>
                  </a:lnTo>
                  <a:lnTo>
                    <a:pt x="377788" y="422879"/>
                  </a:lnTo>
                  <a:lnTo>
                    <a:pt x="332986" y="429056"/>
                  </a:lnTo>
                  <a:lnTo>
                    <a:pt x="563431" y="429056"/>
                  </a:lnTo>
                  <a:lnTo>
                    <a:pt x="572306" y="420421"/>
                  </a:lnTo>
                  <a:lnTo>
                    <a:pt x="598062" y="385787"/>
                  </a:lnTo>
                  <a:lnTo>
                    <a:pt x="615386" y="351576"/>
                  </a:lnTo>
                  <a:lnTo>
                    <a:pt x="501463" y="351576"/>
                  </a:lnTo>
                  <a:lnTo>
                    <a:pt x="284743" y="177059"/>
                  </a:lnTo>
                  <a:close/>
                </a:path>
                <a:path w="633729" h="528954">
                  <a:moveTo>
                    <a:pt x="563431" y="99580"/>
                  </a:moveTo>
                  <a:lnTo>
                    <a:pt x="300426" y="99580"/>
                  </a:lnTo>
                  <a:lnTo>
                    <a:pt x="345715" y="100591"/>
                  </a:lnTo>
                  <a:lnTo>
                    <a:pt x="389962" y="108757"/>
                  </a:lnTo>
                  <a:lnTo>
                    <a:pt x="431637" y="124043"/>
                  </a:lnTo>
                  <a:lnTo>
                    <a:pt x="476647" y="152251"/>
                  </a:lnTo>
                  <a:lnTo>
                    <a:pt x="509196" y="187236"/>
                  </a:lnTo>
                  <a:lnTo>
                    <a:pt x="528617" y="226830"/>
                  </a:lnTo>
                  <a:lnTo>
                    <a:pt x="534246" y="268864"/>
                  </a:lnTo>
                  <a:lnTo>
                    <a:pt x="525416" y="311169"/>
                  </a:lnTo>
                  <a:lnTo>
                    <a:pt x="501463" y="351576"/>
                  </a:lnTo>
                  <a:lnTo>
                    <a:pt x="615386" y="351576"/>
                  </a:lnTo>
                  <a:lnTo>
                    <a:pt x="617266" y="347863"/>
                  </a:lnTo>
                  <a:lnTo>
                    <a:pt x="629267" y="307191"/>
                  </a:lnTo>
                  <a:lnTo>
                    <a:pt x="633412" y="264317"/>
                  </a:lnTo>
                  <a:lnTo>
                    <a:pt x="629267" y="221443"/>
                  </a:lnTo>
                  <a:lnTo>
                    <a:pt x="617266" y="180772"/>
                  </a:lnTo>
                  <a:lnTo>
                    <a:pt x="598062" y="142848"/>
                  </a:lnTo>
                  <a:lnTo>
                    <a:pt x="572306" y="108214"/>
                  </a:lnTo>
                  <a:lnTo>
                    <a:pt x="563431" y="99580"/>
                  </a:lnTo>
                  <a:close/>
                </a:path>
              </a:pathLst>
            </a:custGeom>
            <a:solidFill>
              <a:srgbClr val="4472C4"/>
            </a:solidFill>
          </p:spPr>
          <p:txBody>
            <a:bodyPr wrap="square" lIns="0" tIns="0" rIns="0" bIns="0" rtlCol="0"/>
            <a:lstStyle/>
            <a:p>
              <a:endParaRPr dirty="0"/>
            </a:p>
          </p:txBody>
        </p:sp>
        <p:sp>
          <p:nvSpPr>
            <p:cNvPr id="29" name="object 29"/>
            <p:cNvSpPr/>
            <p:nvPr/>
          </p:nvSpPr>
          <p:spPr>
            <a:xfrm>
              <a:off x="5895975" y="3925298"/>
              <a:ext cx="633730" cy="528955"/>
            </a:xfrm>
            <a:custGeom>
              <a:avLst/>
              <a:gdLst/>
              <a:ahLst/>
              <a:cxnLst/>
              <a:rect l="l" t="t" r="r" b="b"/>
              <a:pathLst>
                <a:path w="633729" h="528954">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4">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4">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30" name="object 30"/>
          <p:cNvGrpSpPr/>
          <p:nvPr/>
        </p:nvGrpSpPr>
        <p:grpSpPr>
          <a:xfrm>
            <a:off x="10961685" y="3918948"/>
            <a:ext cx="646430" cy="541655"/>
            <a:chOff x="10961685" y="3918948"/>
            <a:chExt cx="646430" cy="541655"/>
          </a:xfrm>
        </p:grpSpPr>
        <p:sp>
          <p:nvSpPr>
            <p:cNvPr id="31" name="object 31"/>
            <p:cNvSpPr/>
            <p:nvPr/>
          </p:nvSpPr>
          <p:spPr>
            <a:xfrm>
              <a:off x="10968035" y="3925298"/>
              <a:ext cx="633730" cy="528955"/>
            </a:xfrm>
            <a:custGeom>
              <a:avLst/>
              <a:gdLst/>
              <a:ahLst/>
              <a:cxnLst/>
              <a:rect l="l" t="t" r="r" b="b"/>
              <a:pathLst>
                <a:path w="633729" h="528954">
                  <a:moveTo>
                    <a:pt x="316706" y="0"/>
                  </a:moveTo>
                  <a:lnTo>
                    <a:pt x="265334" y="3459"/>
                  </a:lnTo>
                  <a:lnTo>
                    <a:pt x="216602" y="13475"/>
                  </a:lnTo>
                  <a:lnTo>
                    <a:pt x="171161" y="29502"/>
                  </a:lnTo>
                  <a:lnTo>
                    <a:pt x="129663" y="50997"/>
                  </a:lnTo>
                  <a:lnTo>
                    <a:pt x="92761" y="77416"/>
                  </a:lnTo>
                  <a:lnTo>
                    <a:pt x="61105" y="108214"/>
                  </a:lnTo>
                  <a:lnTo>
                    <a:pt x="35350" y="142848"/>
                  </a:lnTo>
                  <a:lnTo>
                    <a:pt x="16145" y="180772"/>
                  </a:lnTo>
                  <a:lnTo>
                    <a:pt x="4145" y="221443"/>
                  </a:lnTo>
                  <a:lnTo>
                    <a:pt x="0" y="264317"/>
                  </a:lnTo>
                  <a:lnTo>
                    <a:pt x="4145" y="307191"/>
                  </a:lnTo>
                  <a:lnTo>
                    <a:pt x="16145" y="347863"/>
                  </a:lnTo>
                  <a:lnTo>
                    <a:pt x="35350" y="385787"/>
                  </a:lnTo>
                  <a:lnTo>
                    <a:pt x="61105" y="420421"/>
                  </a:lnTo>
                  <a:lnTo>
                    <a:pt x="92761" y="451219"/>
                  </a:lnTo>
                  <a:lnTo>
                    <a:pt x="129663" y="477638"/>
                  </a:lnTo>
                  <a:lnTo>
                    <a:pt x="171161" y="499133"/>
                  </a:lnTo>
                  <a:lnTo>
                    <a:pt x="216602" y="515161"/>
                  </a:lnTo>
                  <a:lnTo>
                    <a:pt x="265334" y="525176"/>
                  </a:lnTo>
                  <a:lnTo>
                    <a:pt x="316706" y="528636"/>
                  </a:lnTo>
                  <a:lnTo>
                    <a:pt x="368077" y="525176"/>
                  </a:lnTo>
                  <a:lnTo>
                    <a:pt x="416809" y="515161"/>
                  </a:lnTo>
                  <a:lnTo>
                    <a:pt x="462251" y="499133"/>
                  </a:lnTo>
                  <a:lnTo>
                    <a:pt x="503748" y="477638"/>
                  </a:lnTo>
                  <a:lnTo>
                    <a:pt x="540651" y="451219"/>
                  </a:lnTo>
                  <a:lnTo>
                    <a:pt x="563431" y="429056"/>
                  </a:lnTo>
                  <a:lnTo>
                    <a:pt x="332986" y="429056"/>
                  </a:lnTo>
                  <a:lnTo>
                    <a:pt x="287697" y="428044"/>
                  </a:lnTo>
                  <a:lnTo>
                    <a:pt x="243451" y="419878"/>
                  </a:lnTo>
                  <a:lnTo>
                    <a:pt x="201776" y="404592"/>
                  </a:lnTo>
                  <a:lnTo>
                    <a:pt x="156765" y="376384"/>
                  </a:lnTo>
                  <a:lnTo>
                    <a:pt x="124216" y="341399"/>
                  </a:lnTo>
                  <a:lnTo>
                    <a:pt x="104795" y="301805"/>
                  </a:lnTo>
                  <a:lnTo>
                    <a:pt x="99166" y="259771"/>
                  </a:lnTo>
                  <a:lnTo>
                    <a:pt x="107995" y="217466"/>
                  </a:lnTo>
                  <a:lnTo>
                    <a:pt x="131949" y="177059"/>
                  </a:lnTo>
                  <a:lnTo>
                    <a:pt x="284743" y="177059"/>
                  </a:lnTo>
                  <a:lnTo>
                    <a:pt x="212838" y="119156"/>
                  </a:lnTo>
                  <a:lnTo>
                    <a:pt x="255624" y="105756"/>
                  </a:lnTo>
                  <a:lnTo>
                    <a:pt x="300426" y="99580"/>
                  </a:lnTo>
                  <a:lnTo>
                    <a:pt x="563431" y="99580"/>
                  </a:lnTo>
                  <a:lnTo>
                    <a:pt x="540651" y="77416"/>
                  </a:lnTo>
                  <a:lnTo>
                    <a:pt x="503748" y="50997"/>
                  </a:lnTo>
                  <a:lnTo>
                    <a:pt x="462251" y="29502"/>
                  </a:lnTo>
                  <a:lnTo>
                    <a:pt x="416809" y="13475"/>
                  </a:lnTo>
                  <a:lnTo>
                    <a:pt x="368077" y="3459"/>
                  </a:lnTo>
                  <a:lnTo>
                    <a:pt x="316706" y="0"/>
                  </a:lnTo>
                  <a:close/>
                </a:path>
                <a:path w="633729" h="528954">
                  <a:moveTo>
                    <a:pt x="284743" y="177059"/>
                  </a:moveTo>
                  <a:lnTo>
                    <a:pt x="131949" y="177059"/>
                  </a:lnTo>
                  <a:lnTo>
                    <a:pt x="420575" y="409479"/>
                  </a:lnTo>
                  <a:lnTo>
                    <a:pt x="377789" y="422879"/>
                  </a:lnTo>
                  <a:lnTo>
                    <a:pt x="332986" y="429056"/>
                  </a:lnTo>
                  <a:lnTo>
                    <a:pt x="563431" y="429056"/>
                  </a:lnTo>
                  <a:lnTo>
                    <a:pt x="572306" y="420421"/>
                  </a:lnTo>
                  <a:lnTo>
                    <a:pt x="598062" y="385787"/>
                  </a:lnTo>
                  <a:lnTo>
                    <a:pt x="615386" y="351576"/>
                  </a:lnTo>
                  <a:lnTo>
                    <a:pt x="501463" y="351576"/>
                  </a:lnTo>
                  <a:lnTo>
                    <a:pt x="284743" y="177059"/>
                  </a:lnTo>
                  <a:close/>
                </a:path>
                <a:path w="633729" h="528954">
                  <a:moveTo>
                    <a:pt x="563431" y="99580"/>
                  </a:moveTo>
                  <a:lnTo>
                    <a:pt x="300426" y="99580"/>
                  </a:lnTo>
                  <a:lnTo>
                    <a:pt x="345715" y="100591"/>
                  </a:lnTo>
                  <a:lnTo>
                    <a:pt x="389962" y="108757"/>
                  </a:lnTo>
                  <a:lnTo>
                    <a:pt x="431637" y="124043"/>
                  </a:lnTo>
                  <a:lnTo>
                    <a:pt x="476647" y="152251"/>
                  </a:lnTo>
                  <a:lnTo>
                    <a:pt x="509196" y="187236"/>
                  </a:lnTo>
                  <a:lnTo>
                    <a:pt x="528617" y="226830"/>
                  </a:lnTo>
                  <a:lnTo>
                    <a:pt x="534246" y="268864"/>
                  </a:lnTo>
                  <a:lnTo>
                    <a:pt x="525416" y="311169"/>
                  </a:lnTo>
                  <a:lnTo>
                    <a:pt x="501463" y="351576"/>
                  </a:lnTo>
                  <a:lnTo>
                    <a:pt x="615386" y="351576"/>
                  </a:lnTo>
                  <a:lnTo>
                    <a:pt x="617266" y="347863"/>
                  </a:lnTo>
                  <a:lnTo>
                    <a:pt x="629267" y="307191"/>
                  </a:lnTo>
                  <a:lnTo>
                    <a:pt x="633412" y="264317"/>
                  </a:lnTo>
                  <a:lnTo>
                    <a:pt x="629267" y="221443"/>
                  </a:lnTo>
                  <a:lnTo>
                    <a:pt x="617266" y="180772"/>
                  </a:lnTo>
                  <a:lnTo>
                    <a:pt x="598062" y="142848"/>
                  </a:lnTo>
                  <a:lnTo>
                    <a:pt x="572306" y="108214"/>
                  </a:lnTo>
                  <a:lnTo>
                    <a:pt x="563431" y="99580"/>
                  </a:lnTo>
                  <a:close/>
                </a:path>
              </a:pathLst>
            </a:custGeom>
            <a:solidFill>
              <a:srgbClr val="4472C4"/>
            </a:solidFill>
          </p:spPr>
          <p:txBody>
            <a:bodyPr wrap="square" lIns="0" tIns="0" rIns="0" bIns="0" rtlCol="0"/>
            <a:lstStyle/>
            <a:p>
              <a:endParaRPr dirty="0"/>
            </a:p>
          </p:txBody>
        </p:sp>
        <p:sp>
          <p:nvSpPr>
            <p:cNvPr id="32" name="object 32"/>
            <p:cNvSpPr/>
            <p:nvPr/>
          </p:nvSpPr>
          <p:spPr>
            <a:xfrm>
              <a:off x="10968035" y="3925298"/>
              <a:ext cx="633730" cy="528955"/>
            </a:xfrm>
            <a:custGeom>
              <a:avLst/>
              <a:gdLst/>
              <a:ahLst/>
              <a:cxnLst/>
              <a:rect l="l" t="t" r="r" b="b"/>
              <a:pathLst>
                <a:path w="633729" h="528954">
                  <a:moveTo>
                    <a:pt x="0" y="264318"/>
                  </a:moveTo>
                  <a:lnTo>
                    <a:pt x="4145" y="221444"/>
                  </a:lnTo>
                  <a:lnTo>
                    <a:pt x="16145" y="180773"/>
                  </a:lnTo>
                  <a:lnTo>
                    <a:pt x="35350" y="142848"/>
                  </a:lnTo>
                  <a:lnTo>
                    <a:pt x="61105" y="108215"/>
                  </a:lnTo>
                  <a:lnTo>
                    <a:pt x="92761" y="77417"/>
                  </a:lnTo>
                  <a:lnTo>
                    <a:pt x="129663" y="50998"/>
                  </a:lnTo>
                  <a:lnTo>
                    <a:pt x="171161" y="29502"/>
                  </a:lnTo>
                  <a:lnTo>
                    <a:pt x="216602" y="13475"/>
                  </a:lnTo>
                  <a:lnTo>
                    <a:pt x="265335" y="3459"/>
                  </a:lnTo>
                  <a:lnTo>
                    <a:pt x="316706" y="0"/>
                  </a:lnTo>
                  <a:lnTo>
                    <a:pt x="368077" y="3459"/>
                  </a:lnTo>
                  <a:lnTo>
                    <a:pt x="416810" y="13475"/>
                  </a:lnTo>
                  <a:lnTo>
                    <a:pt x="462251" y="29502"/>
                  </a:lnTo>
                  <a:lnTo>
                    <a:pt x="503749" y="50998"/>
                  </a:lnTo>
                  <a:lnTo>
                    <a:pt x="540651" y="77417"/>
                  </a:lnTo>
                  <a:lnTo>
                    <a:pt x="572307" y="108215"/>
                  </a:lnTo>
                  <a:lnTo>
                    <a:pt x="598062" y="142848"/>
                  </a:lnTo>
                  <a:lnTo>
                    <a:pt x="617267" y="180773"/>
                  </a:lnTo>
                  <a:lnTo>
                    <a:pt x="629267" y="221444"/>
                  </a:lnTo>
                  <a:lnTo>
                    <a:pt x="633413" y="264318"/>
                  </a:lnTo>
                  <a:lnTo>
                    <a:pt x="629267" y="307192"/>
                  </a:lnTo>
                  <a:lnTo>
                    <a:pt x="617267" y="347863"/>
                  </a:lnTo>
                  <a:lnTo>
                    <a:pt x="598062" y="385788"/>
                  </a:lnTo>
                  <a:lnTo>
                    <a:pt x="572307" y="420421"/>
                  </a:lnTo>
                  <a:lnTo>
                    <a:pt x="540651" y="451219"/>
                  </a:lnTo>
                  <a:lnTo>
                    <a:pt x="503749" y="477638"/>
                  </a:lnTo>
                  <a:lnTo>
                    <a:pt x="462251" y="499134"/>
                  </a:lnTo>
                  <a:lnTo>
                    <a:pt x="416810" y="515161"/>
                  </a:lnTo>
                  <a:lnTo>
                    <a:pt x="368077" y="525177"/>
                  </a:lnTo>
                  <a:lnTo>
                    <a:pt x="316706" y="528637"/>
                  </a:lnTo>
                  <a:lnTo>
                    <a:pt x="265335" y="525177"/>
                  </a:lnTo>
                  <a:lnTo>
                    <a:pt x="216602" y="515161"/>
                  </a:lnTo>
                  <a:lnTo>
                    <a:pt x="171161" y="499134"/>
                  </a:lnTo>
                  <a:lnTo>
                    <a:pt x="129663" y="477638"/>
                  </a:lnTo>
                  <a:lnTo>
                    <a:pt x="92761" y="451219"/>
                  </a:lnTo>
                  <a:lnTo>
                    <a:pt x="61105" y="420421"/>
                  </a:lnTo>
                  <a:lnTo>
                    <a:pt x="35350" y="385788"/>
                  </a:lnTo>
                  <a:lnTo>
                    <a:pt x="16145" y="347863"/>
                  </a:lnTo>
                  <a:lnTo>
                    <a:pt x="4145" y="307192"/>
                  </a:lnTo>
                  <a:lnTo>
                    <a:pt x="0" y="264318"/>
                  </a:lnTo>
                  <a:close/>
                </a:path>
                <a:path w="633729" h="528954">
                  <a:moveTo>
                    <a:pt x="501463" y="351577"/>
                  </a:moveTo>
                  <a:lnTo>
                    <a:pt x="525417" y="311169"/>
                  </a:lnTo>
                  <a:lnTo>
                    <a:pt x="534246" y="268864"/>
                  </a:lnTo>
                  <a:lnTo>
                    <a:pt x="528617" y="226830"/>
                  </a:lnTo>
                  <a:lnTo>
                    <a:pt x="509196" y="187237"/>
                  </a:lnTo>
                  <a:lnTo>
                    <a:pt x="476647" y="152251"/>
                  </a:lnTo>
                  <a:lnTo>
                    <a:pt x="431637" y="124044"/>
                  </a:lnTo>
                  <a:lnTo>
                    <a:pt x="389962" y="108758"/>
                  </a:lnTo>
                  <a:lnTo>
                    <a:pt x="345715" y="100592"/>
                  </a:lnTo>
                  <a:lnTo>
                    <a:pt x="300426" y="99580"/>
                  </a:lnTo>
                  <a:lnTo>
                    <a:pt x="255624" y="105757"/>
                  </a:lnTo>
                  <a:lnTo>
                    <a:pt x="212837" y="119156"/>
                  </a:lnTo>
                  <a:lnTo>
                    <a:pt x="501463" y="351577"/>
                  </a:lnTo>
                  <a:close/>
                </a:path>
                <a:path w="633729" h="528954">
                  <a:moveTo>
                    <a:pt x="131949" y="177060"/>
                  </a:moveTo>
                  <a:lnTo>
                    <a:pt x="107995" y="217467"/>
                  </a:lnTo>
                  <a:lnTo>
                    <a:pt x="99166" y="259772"/>
                  </a:lnTo>
                  <a:lnTo>
                    <a:pt x="104795" y="301806"/>
                  </a:lnTo>
                  <a:lnTo>
                    <a:pt x="124216" y="341399"/>
                  </a:lnTo>
                  <a:lnTo>
                    <a:pt x="156765" y="376385"/>
                  </a:lnTo>
                  <a:lnTo>
                    <a:pt x="201776" y="404592"/>
                  </a:lnTo>
                  <a:lnTo>
                    <a:pt x="243450" y="419878"/>
                  </a:lnTo>
                  <a:lnTo>
                    <a:pt x="287697" y="428044"/>
                  </a:lnTo>
                  <a:lnTo>
                    <a:pt x="332986" y="429056"/>
                  </a:lnTo>
                  <a:lnTo>
                    <a:pt x="377788" y="422879"/>
                  </a:lnTo>
                  <a:lnTo>
                    <a:pt x="420575" y="409480"/>
                  </a:lnTo>
                  <a:lnTo>
                    <a:pt x="131949" y="177060"/>
                  </a:lnTo>
                  <a:close/>
                </a:path>
              </a:pathLst>
            </a:custGeom>
            <a:ln w="12700">
              <a:solidFill>
                <a:srgbClr val="2F528F"/>
              </a:solidFill>
            </a:ln>
          </p:spPr>
          <p:txBody>
            <a:bodyPr wrap="square" lIns="0" tIns="0" rIns="0" bIns="0" rtlCol="0"/>
            <a:lstStyle/>
            <a:p>
              <a:endParaRPr dirty="0"/>
            </a:p>
          </p:txBody>
        </p:sp>
      </p:grpSp>
      <p:grpSp>
        <p:nvGrpSpPr>
          <p:cNvPr id="33" name="object 33"/>
          <p:cNvGrpSpPr/>
          <p:nvPr/>
        </p:nvGrpSpPr>
        <p:grpSpPr>
          <a:xfrm>
            <a:off x="7036517" y="6192886"/>
            <a:ext cx="2787015" cy="497840"/>
            <a:chOff x="9190036" y="6209638"/>
            <a:chExt cx="2787015" cy="497840"/>
          </a:xfrm>
        </p:grpSpPr>
        <p:sp>
          <p:nvSpPr>
            <p:cNvPr id="34" name="object 34"/>
            <p:cNvSpPr/>
            <p:nvPr/>
          </p:nvSpPr>
          <p:spPr>
            <a:xfrm>
              <a:off x="9196385" y="6215988"/>
              <a:ext cx="2774315" cy="485140"/>
            </a:xfrm>
            <a:custGeom>
              <a:avLst/>
              <a:gdLst/>
              <a:ahLst/>
              <a:cxnLst/>
              <a:rect l="l" t="t" r="r" b="b"/>
              <a:pathLst>
                <a:path w="2774315" h="485140">
                  <a:moveTo>
                    <a:pt x="242315" y="0"/>
                  </a:moveTo>
                  <a:lnTo>
                    <a:pt x="0" y="242315"/>
                  </a:lnTo>
                  <a:lnTo>
                    <a:pt x="242315" y="484631"/>
                  </a:lnTo>
                  <a:lnTo>
                    <a:pt x="242315" y="363473"/>
                  </a:lnTo>
                  <a:lnTo>
                    <a:pt x="2774238" y="363473"/>
                  </a:lnTo>
                  <a:lnTo>
                    <a:pt x="2774238" y="121157"/>
                  </a:lnTo>
                  <a:lnTo>
                    <a:pt x="242315" y="121157"/>
                  </a:lnTo>
                  <a:lnTo>
                    <a:pt x="242315" y="0"/>
                  </a:lnTo>
                  <a:close/>
                </a:path>
              </a:pathLst>
            </a:custGeom>
            <a:solidFill>
              <a:srgbClr val="FF0000"/>
            </a:solidFill>
          </p:spPr>
          <p:txBody>
            <a:bodyPr wrap="square" lIns="0" tIns="0" rIns="0" bIns="0" rtlCol="0"/>
            <a:lstStyle/>
            <a:p>
              <a:endParaRPr dirty="0"/>
            </a:p>
          </p:txBody>
        </p:sp>
        <p:sp>
          <p:nvSpPr>
            <p:cNvPr id="35" name="object 35"/>
            <p:cNvSpPr/>
            <p:nvPr/>
          </p:nvSpPr>
          <p:spPr>
            <a:xfrm>
              <a:off x="9196386" y="6215988"/>
              <a:ext cx="2774315" cy="485140"/>
            </a:xfrm>
            <a:custGeom>
              <a:avLst/>
              <a:gdLst/>
              <a:ahLst/>
              <a:cxnLst/>
              <a:rect l="l" t="t" r="r" b="b"/>
              <a:pathLst>
                <a:path w="2774315" h="485140">
                  <a:moveTo>
                    <a:pt x="2774238" y="121158"/>
                  </a:moveTo>
                  <a:lnTo>
                    <a:pt x="242315" y="121158"/>
                  </a:lnTo>
                  <a:lnTo>
                    <a:pt x="242315" y="0"/>
                  </a:lnTo>
                  <a:lnTo>
                    <a:pt x="0" y="242316"/>
                  </a:lnTo>
                  <a:lnTo>
                    <a:pt x="242315" y="484632"/>
                  </a:lnTo>
                  <a:lnTo>
                    <a:pt x="242315" y="363474"/>
                  </a:lnTo>
                  <a:lnTo>
                    <a:pt x="2774238" y="363474"/>
                  </a:lnTo>
                  <a:lnTo>
                    <a:pt x="2774238" y="121158"/>
                  </a:lnTo>
                  <a:close/>
                </a:path>
              </a:pathLst>
            </a:custGeom>
            <a:ln w="12700">
              <a:solidFill>
                <a:srgbClr val="2F528F"/>
              </a:solidFill>
            </a:ln>
          </p:spPr>
          <p:txBody>
            <a:bodyPr wrap="square" lIns="0" tIns="0" rIns="0" bIns="0" rtlCol="0"/>
            <a:lstStyle/>
            <a:p>
              <a:endParaRPr dirty="0"/>
            </a:p>
          </p:txBody>
        </p:sp>
      </p:grpSp>
      <p:sp>
        <p:nvSpPr>
          <p:cNvPr id="36" name="object 36"/>
          <p:cNvSpPr txBox="1"/>
          <p:nvPr/>
        </p:nvSpPr>
        <p:spPr>
          <a:xfrm>
            <a:off x="187325" y="6201183"/>
            <a:ext cx="634238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0000"/>
                </a:solidFill>
                <a:latin typeface="Calibri"/>
                <a:cs typeface="Calibri"/>
              </a:rPr>
              <a:t>MODERATE</a:t>
            </a:r>
            <a:r>
              <a:rPr sz="2400" b="1" spc="-60" dirty="0">
                <a:solidFill>
                  <a:srgbClr val="FF0000"/>
                </a:solidFill>
                <a:latin typeface="Calibri"/>
                <a:cs typeface="Calibri"/>
              </a:rPr>
              <a:t> </a:t>
            </a:r>
            <a:r>
              <a:rPr sz="2400" b="1" dirty="0">
                <a:solidFill>
                  <a:srgbClr val="FF0000"/>
                </a:solidFill>
                <a:latin typeface="Calibri"/>
                <a:cs typeface="Calibri"/>
              </a:rPr>
              <a:t>COMPLEXTY</a:t>
            </a:r>
            <a:r>
              <a:rPr sz="2400" b="1" spc="-50" dirty="0">
                <a:solidFill>
                  <a:srgbClr val="FF0000"/>
                </a:solidFill>
                <a:latin typeface="Calibri"/>
                <a:cs typeface="Calibri"/>
              </a:rPr>
              <a:t> </a:t>
            </a:r>
            <a:r>
              <a:rPr sz="2400" b="1" dirty="0">
                <a:solidFill>
                  <a:srgbClr val="FF0000"/>
                </a:solidFill>
                <a:latin typeface="Calibri"/>
                <a:cs typeface="Calibri"/>
              </a:rPr>
              <a:t>FOR</a:t>
            </a:r>
            <a:r>
              <a:rPr sz="2400" b="1" spc="-55" dirty="0">
                <a:solidFill>
                  <a:srgbClr val="FF0000"/>
                </a:solidFill>
                <a:latin typeface="Calibri"/>
                <a:cs typeface="Calibri"/>
              </a:rPr>
              <a:t> </a:t>
            </a:r>
            <a:r>
              <a:rPr sz="2400" b="1" dirty="0">
                <a:solidFill>
                  <a:srgbClr val="FF0000"/>
                </a:solidFill>
                <a:latin typeface="Calibri"/>
                <a:cs typeface="Calibri"/>
              </a:rPr>
              <a:t>EST</a:t>
            </a:r>
            <a:r>
              <a:rPr sz="2400" b="1" spc="-55" dirty="0">
                <a:solidFill>
                  <a:srgbClr val="FF0000"/>
                </a:solidFill>
                <a:latin typeface="Calibri"/>
                <a:cs typeface="Calibri"/>
              </a:rPr>
              <a:t> </a:t>
            </a:r>
            <a:r>
              <a:rPr sz="2400" b="1" spc="-45" dirty="0">
                <a:solidFill>
                  <a:srgbClr val="FF0000"/>
                </a:solidFill>
                <a:latin typeface="Calibri"/>
                <a:cs typeface="Calibri"/>
              </a:rPr>
              <a:t>PATIENT</a:t>
            </a:r>
            <a:r>
              <a:rPr sz="2400" b="1" spc="-55" dirty="0">
                <a:solidFill>
                  <a:srgbClr val="FF0000"/>
                </a:solidFill>
                <a:latin typeface="Calibri"/>
                <a:cs typeface="Calibri"/>
              </a:rPr>
              <a:t> </a:t>
            </a:r>
            <a:r>
              <a:rPr sz="2400" b="1" dirty="0">
                <a:solidFill>
                  <a:srgbClr val="FF0000"/>
                </a:solidFill>
                <a:latin typeface="Calibri"/>
                <a:cs typeface="Calibri"/>
              </a:rPr>
              <a:t>=</a:t>
            </a:r>
            <a:r>
              <a:rPr sz="2400" b="1" spc="-50" dirty="0">
                <a:solidFill>
                  <a:srgbClr val="FF0000"/>
                </a:solidFill>
                <a:latin typeface="Calibri"/>
                <a:cs typeface="Calibri"/>
              </a:rPr>
              <a:t> </a:t>
            </a:r>
            <a:r>
              <a:rPr sz="2400" b="1" spc="-10" dirty="0">
                <a:solidFill>
                  <a:srgbClr val="FF0000"/>
                </a:solidFill>
                <a:latin typeface="Calibri"/>
                <a:cs typeface="Calibri"/>
              </a:rPr>
              <a:t>99214</a:t>
            </a:r>
            <a:endParaRPr sz="2400" dirty="0">
              <a:latin typeface="Calibri"/>
              <a:cs typeface="Calibri"/>
            </a:endParaRPr>
          </a:p>
        </p:txBody>
      </p:sp>
      <p:pic>
        <p:nvPicPr>
          <p:cNvPr id="37" name="Picture 36">
            <a:extLst>
              <a:ext uri="{FF2B5EF4-FFF2-40B4-BE49-F238E27FC236}">
                <a16:creationId xmlns:a16="http://schemas.microsoft.com/office/drawing/2014/main" id="{8D1C6A69-4082-45A8-BE15-296619A040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69615" y="127515"/>
            <a:ext cx="1508033" cy="4435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48886" y="119538"/>
            <a:ext cx="7138291" cy="1143654"/>
          </a:xfrm>
        </p:spPr>
        <p:txBody>
          <a:bodyPr/>
          <a:lstStyle/>
          <a:p>
            <a:r>
              <a:rPr lang="en-US" dirty="0"/>
              <a:t>HIPAA Required Code Sets</a:t>
            </a:r>
            <a:br>
              <a:rPr lang="en-US" dirty="0"/>
            </a:br>
            <a:r>
              <a:rPr lang="en-US" dirty="0">
                <a:solidFill>
                  <a:schemeClr val="accent1"/>
                </a:solidFill>
              </a:rPr>
              <a:t>Using the manuals vs. software</a:t>
            </a:r>
          </a:p>
        </p:txBody>
      </p:sp>
      <p:sp>
        <p:nvSpPr>
          <p:cNvPr id="23" name="TextBox 22">
            <a:extLst>
              <a:ext uri="{FF2B5EF4-FFF2-40B4-BE49-F238E27FC236}">
                <a16:creationId xmlns:a16="http://schemas.microsoft.com/office/drawing/2014/main" id="{3A1DBA8F-0A06-B54F-AF22-232B18B36E5F}"/>
              </a:ext>
            </a:extLst>
          </p:cNvPr>
          <p:cNvSpPr txBox="1"/>
          <p:nvPr/>
        </p:nvSpPr>
        <p:spPr>
          <a:xfrm>
            <a:off x="149078" y="2032261"/>
            <a:ext cx="11855079" cy="3916191"/>
          </a:xfrm>
          <a:prstGeom prst="rect">
            <a:avLst/>
          </a:prstGeom>
          <a:noFill/>
        </p:spPr>
        <p:txBody>
          <a:bodyPr wrap="square" lIns="0" tIns="36000" rIns="216000" bIns="36000" rtlCol="0">
            <a:spAutoFit/>
          </a:bodyPr>
          <a:lstStyle/>
          <a:p>
            <a:pPr>
              <a:lnSpc>
                <a:spcPct val="130000"/>
              </a:lnSpc>
              <a:spcBef>
                <a:spcPts val="1000"/>
              </a:spcBef>
            </a:pPr>
            <a:r>
              <a:rPr lang="en-US" sz="2400" b="1" u="sng" dirty="0">
                <a:solidFill>
                  <a:srgbClr val="0070C0"/>
                </a:solidFill>
              </a:rPr>
              <a:t>AMA’s Current Procedural Terminology (CPT) Level I code set has 3 categories</a:t>
            </a:r>
          </a:p>
          <a:p>
            <a:pPr marL="285750" indent="-285750">
              <a:lnSpc>
                <a:spcPct val="130000"/>
              </a:lnSpc>
              <a:spcBef>
                <a:spcPts val="1000"/>
              </a:spcBef>
              <a:buFont typeface="Arial" panose="020B0604020202020204" pitchFamily="34" charset="0"/>
              <a:buChar char="•"/>
            </a:pPr>
            <a:r>
              <a:rPr lang="en-US" b="1" dirty="0">
                <a:solidFill>
                  <a:srgbClr val="00B050">
                    <a:alpha val="70000"/>
                  </a:srgbClr>
                </a:solidFill>
              </a:rPr>
              <a:t>CPT Category I </a:t>
            </a:r>
            <a:r>
              <a:rPr lang="en-US" dirty="0">
                <a:solidFill>
                  <a:srgbClr val="00B050">
                    <a:alpha val="70000"/>
                  </a:srgbClr>
                </a:solidFill>
              </a:rPr>
              <a:t>codes identify services performed in all medical settings that are 5-digit numeric codes (99214) or 2-digit modifiers (ex. -59).</a:t>
            </a:r>
          </a:p>
          <a:p>
            <a:pPr marL="285750" indent="-285750">
              <a:lnSpc>
                <a:spcPct val="130000"/>
              </a:lnSpc>
              <a:spcBef>
                <a:spcPts val="1000"/>
              </a:spcBef>
              <a:buFont typeface="Arial" panose="020B0604020202020204" pitchFamily="34" charset="0"/>
              <a:buChar char="•"/>
            </a:pPr>
            <a:r>
              <a:rPr lang="en-US" b="1" dirty="0">
                <a:solidFill>
                  <a:srgbClr val="00B050">
                    <a:alpha val="70000"/>
                  </a:srgbClr>
                </a:solidFill>
              </a:rPr>
              <a:t>CPT Category II codes </a:t>
            </a:r>
            <a:r>
              <a:rPr lang="en-US" dirty="0">
                <a:solidFill>
                  <a:srgbClr val="00B050">
                    <a:alpha val="70000"/>
                  </a:srgbClr>
                </a:solidFill>
              </a:rPr>
              <a:t>are used for performance measurement (ex. xxxxF) and are often required by managed care companies to report “quality reporting.”</a:t>
            </a:r>
          </a:p>
          <a:p>
            <a:pPr marL="285750" indent="-285750">
              <a:lnSpc>
                <a:spcPct val="130000"/>
              </a:lnSpc>
              <a:spcBef>
                <a:spcPts val="1000"/>
              </a:spcBef>
              <a:buFont typeface="Arial" panose="020B0604020202020204" pitchFamily="34" charset="0"/>
              <a:buChar char="•"/>
            </a:pPr>
            <a:r>
              <a:rPr lang="en-US" b="1" dirty="0">
                <a:solidFill>
                  <a:srgbClr val="00B050">
                    <a:alpha val="70000"/>
                  </a:srgbClr>
                </a:solidFill>
              </a:rPr>
              <a:t>Category III codes </a:t>
            </a:r>
            <a:r>
              <a:rPr lang="en-US" dirty="0">
                <a:solidFill>
                  <a:srgbClr val="00B050">
                    <a:alpha val="70000"/>
                  </a:srgbClr>
                </a:solidFill>
              </a:rPr>
              <a:t>for emerging technologies (ex.xxxxT) that may one day become CPT I code and are not typically associated with RHC/FQHC.</a:t>
            </a:r>
          </a:p>
          <a:p>
            <a:pPr marL="285750" indent="-285750">
              <a:lnSpc>
                <a:spcPct val="130000"/>
              </a:lnSpc>
              <a:spcBef>
                <a:spcPts val="1000"/>
              </a:spcBef>
              <a:buFont typeface="Arial" panose="020B0604020202020204" pitchFamily="34" charset="0"/>
              <a:buChar char="•"/>
            </a:pPr>
            <a:r>
              <a:rPr lang="en-US" b="1" dirty="0">
                <a:solidFill>
                  <a:srgbClr val="00B050">
                    <a:alpha val="70000"/>
                  </a:srgbClr>
                </a:solidFill>
              </a:rPr>
              <a:t>Per the CPT Introduction section</a:t>
            </a:r>
            <a:r>
              <a:rPr lang="en-US" dirty="0">
                <a:solidFill>
                  <a:srgbClr val="00B050">
                    <a:alpha val="70000"/>
                  </a:srgbClr>
                </a:solidFill>
              </a:rPr>
              <a:t> - Just because there is a code in the CPT it “</a:t>
            </a:r>
            <a:r>
              <a:rPr lang="en-US" i="1" dirty="0">
                <a:solidFill>
                  <a:srgbClr val="00B050">
                    <a:alpha val="70000"/>
                  </a:srgbClr>
                </a:solidFill>
              </a:rPr>
              <a:t>does not imply any health insurance coverage or reimbursement policy.</a:t>
            </a:r>
            <a:r>
              <a:rPr lang="en-US" dirty="0">
                <a:solidFill>
                  <a:srgbClr val="00B050">
                    <a:alpha val="70000"/>
                  </a:srgbClr>
                </a:solidFill>
              </a:rPr>
              <a:t>”</a:t>
            </a:r>
          </a:p>
        </p:txBody>
      </p:sp>
      <p:pic>
        <p:nvPicPr>
          <p:cNvPr id="3" name="Picture 2">
            <a:extLst>
              <a:ext uri="{FF2B5EF4-FFF2-40B4-BE49-F238E27FC236}">
                <a16:creationId xmlns:a16="http://schemas.microsoft.com/office/drawing/2014/main" id="{1542DDD7-6EB8-1F51-51EE-2F5AB86116AC}"/>
              </a:ext>
            </a:extLst>
          </p:cNvPr>
          <p:cNvPicPr>
            <a:picLocks noChangeAspect="1"/>
          </p:cNvPicPr>
          <p:nvPr/>
        </p:nvPicPr>
        <p:blipFill>
          <a:blip r:embed="rId2"/>
          <a:stretch>
            <a:fillRect/>
          </a:stretch>
        </p:blipFill>
        <p:spPr>
          <a:xfrm>
            <a:off x="9656426" y="119538"/>
            <a:ext cx="2067213" cy="1876687"/>
          </a:xfrm>
          <a:prstGeom prst="rect">
            <a:avLst/>
          </a:prstGeom>
        </p:spPr>
      </p:pic>
    </p:spTree>
    <p:extLst>
      <p:ext uri="{BB962C8B-B14F-4D97-AF65-F5344CB8AC3E}">
        <p14:creationId xmlns:p14="http://schemas.microsoft.com/office/powerpoint/2010/main" val="1611615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08217" y="3941886"/>
            <a:ext cx="1684424" cy="327586"/>
          </a:xfrm>
          <a:prstGeom prst="roundRect">
            <a:avLst>
              <a:gd name="adj" fmla="val 50000"/>
            </a:avLst>
          </a:prstGeom>
          <a:solidFill>
            <a:schemeClr val="accent1"/>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ea typeface="Roboto Medium" charset="0"/>
                <a:cs typeface="Roboto Medium" charset="0"/>
              </a:rPr>
              <a:t>Instructor</a:t>
            </a:r>
            <a:endParaRPr lang="en-US" sz="1100" baseline="30000" dirty="0">
              <a:ea typeface="Roboto Medium" charset="0"/>
              <a:cs typeface="Roboto Medium" charset="0"/>
            </a:endParaRPr>
          </a:p>
        </p:txBody>
      </p:sp>
      <p:pic>
        <p:nvPicPr>
          <p:cNvPr id="4" name="Picture Placeholder 3" descr="Website&#10;&#10;Description automatically generated">
            <a:extLst>
              <a:ext uri="{FF2B5EF4-FFF2-40B4-BE49-F238E27FC236}">
                <a16:creationId xmlns:a16="http://schemas.microsoft.com/office/drawing/2014/main" id="{ACD9DB40-5C51-BB1F-B366-0202F54FA9A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858" b="18858"/>
          <a:stretch>
            <a:fillRect/>
          </a:stretch>
        </p:blipFill>
        <p:spPr>
          <a:xfrm>
            <a:off x="0" y="0"/>
            <a:ext cx="12191999" cy="3848100"/>
          </a:xfrm>
        </p:spPr>
      </p:pic>
      <p:pic>
        <p:nvPicPr>
          <p:cNvPr id="5" name="Picture 4" descr="Logo&#10;&#10;Description automatically generated">
            <a:extLst>
              <a:ext uri="{FF2B5EF4-FFF2-40B4-BE49-F238E27FC236}">
                <a16:creationId xmlns:a16="http://schemas.microsoft.com/office/drawing/2014/main" id="{BF172A19-2030-E896-5A36-8083755C1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945" y="2495515"/>
            <a:ext cx="4594968" cy="1472497"/>
          </a:xfrm>
          <a:prstGeom prst="rect">
            <a:avLst/>
          </a:prstGeom>
        </p:spPr>
      </p:pic>
      <p:pic>
        <p:nvPicPr>
          <p:cNvPr id="2" name="Picture 1">
            <a:extLst>
              <a:ext uri="{FF2B5EF4-FFF2-40B4-BE49-F238E27FC236}">
                <a16:creationId xmlns:a16="http://schemas.microsoft.com/office/drawing/2014/main" id="{7DECBEE1-7A54-E3D1-F1FD-6615E9C6B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2640" y="-2"/>
            <a:ext cx="3852945" cy="3848100"/>
          </a:xfrm>
          <a:prstGeom prst="rect">
            <a:avLst/>
          </a:prstGeom>
        </p:spPr>
      </p:pic>
      <p:sp>
        <p:nvSpPr>
          <p:cNvPr id="9" name="TextBox 8">
            <a:extLst>
              <a:ext uri="{FF2B5EF4-FFF2-40B4-BE49-F238E27FC236}">
                <a16:creationId xmlns:a16="http://schemas.microsoft.com/office/drawing/2014/main" id="{E0676B02-4B23-20D2-0C3A-7362F95B2272}"/>
              </a:ext>
            </a:extLst>
          </p:cNvPr>
          <p:cNvSpPr txBox="1"/>
          <p:nvPr/>
        </p:nvSpPr>
        <p:spPr>
          <a:xfrm>
            <a:off x="2727158" y="4679363"/>
            <a:ext cx="6737684" cy="1169551"/>
          </a:xfrm>
          <a:prstGeom prst="rect">
            <a:avLst/>
          </a:prstGeom>
          <a:noFill/>
        </p:spPr>
        <p:txBody>
          <a:bodyPr wrap="square">
            <a:spAutoFit/>
          </a:bodyPr>
          <a:lstStyle/>
          <a:p>
            <a:pPr algn="ctr">
              <a:spcBef>
                <a:spcPts val="1200"/>
              </a:spcBef>
            </a:pPr>
            <a:r>
              <a:rPr lang="en-US" b="1" spc="-50" dirty="0">
                <a:solidFill>
                  <a:schemeClr val="tx1"/>
                </a:solidFill>
                <a:latin typeface="+mj-lt"/>
              </a:rPr>
              <a:t>John F. Burns, CPMA, CPC, CEMC, CH-CBS, RH-CBS</a:t>
            </a:r>
          </a:p>
          <a:p>
            <a:pPr algn="ctr">
              <a:spcBef>
                <a:spcPts val="1200"/>
              </a:spcBef>
            </a:pPr>
            <a:r>
              <a:rPr lang="en-US" sz="1600" b="1" spc="-50" dirty="0">
                <a:solidFill>
                  <a:schemeClr val="tx1"/>
                </a:solidFill>
                <a:latin typeface="+mj-lt"/>
              </a:rPr>
              <a:t>Vice President, Audit &amp; Compliance, Arch Pro Coding</a:t>
            </a:r>
          </a:p>
          <a:p>
            <a:pPr algn="ctr">
              <a:spcBef>
                <a:spcPts val="1200"/>
              </a:spcBef>
            </a:pPr>
            <a:r>
              <a:rPr lang="en-US" sz="1600" b="1" spc="-50" dirty="0">
                <a:solidFill>
                  <a:schemeClr val="tx1"/>
                </a:solidFill>
                <a:latin typeface="+mj-lt"/>
              </a:rPr>
              <a:t>jburns@ArchProCoding.com</a:t>
            </a:r>
          </a:p>
        </p:txBody>
      </p:sp>
    </p:spTree>
    <p:extLst>
      <p:ext uri="{BB962C8B-B14F-4D97-AF65-F5344CB8AC3E}">
        <p14:creationId xmlns:p14="http://schemas.microsoft.com/office/powerpoint/2010/main" val="404505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9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EFD2-772E-415B-B954-9B0F00DD8AAB}"/>
              </a:ext>
            </a:extLst>
          </p:cNvPr>
          <p:cNvSpPr>
            <a:spLocks noGrp="1"/>
          </p:cNvSpPr>
          <p:nvPr>
            <p:ph type="title"/>
          </p:nvPr>
        </p:nvSpPr>
        <p:spPr>
          <a:xfrm>
            <a:off x="1368426" y="156734"/>
            <a:ext cx="4594492" cy="1122797"/>
          </a:xfrm>
        </p:spPr>
        <p:txBody>
          <a:bodyPr/>
          <a:lstStyle/>
          <a:p>
            <a:r>
              <a:rPr lang="en-US" sz="3200" dirty="0"/>
              <a:t>CPT Category I Codes</a:t>
            </a:r>
            <a:br>
              <a:rPr lang="en-US" sz="3200" dirty="0"/>
            </a:br>
            <a:endParaRPr lang="en-US" sz="3200" dirty="0"/>
          </a:p>
        </p:txBody>
      </p:sp>
      <p:sp>
        <p:nvSpPr>
          <p:cNvPr id="4" name="Rectangle 3">
            <a:extLst>
              <a:ext uri="{FF2B5EF4-FFF2-40B4-BE49-F238E27FC236}">
                <a16:creationId xmlns:a16="http://schemas.microsoft.com/office/drawing/2014/main" id="{6A2FA753-D7F1-4EFA-BB95-E2E2BE318C0E}"/>
              </a:ext>
            </a:extLst>
          </p:cNvPr>
          <p:cNvSpPr/>
          <p:nvPr/>
        </p:nvSpPr>
        <p:spPr>
          <a:xfrm>
            <a:off x="6096000" y="0"/>
            <a:ext cx="6096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97280" tIns="2286000" rIns="1645920" bIns="0" rtlCol="0" anchor="t">
            <a:noAutofit/>
          </a:bodyPr>
          <a:lstStyle/>
          <a:p>
            <a:pPr>
              <a:lnSpc>
                <a:spcPct val="130000"/>
              </a:lnSpc>
              <a:spcBef>
                <a:spcPts val="1000"/>
              </a:spcBef>
            </a:pPr>
            <a:endParaRPr lang="en-US" sz="1000" dirty="0">
              <a:solidFill>
                <a:srgbClr val="FFFFFF"/>
              </a:solidFill>
            </a:endParaRPr>
          </a:p>
        </p:txBody>
      </p:sp>
      <p:sp>
        <p:nvSpPr>
          <p:cNvPr id="5" name="Title 1">
            <a:extLst>
              <a:ext uri="{FF2B5EF4-FFF2-40B4-BE49-F238E27FC236}">
                <a16:creationId xmlns:a16="http://schemas.microsoft.com/office/drawing/2014/main" id="{59D0570B-D4B5-FFED-1155-073722326BB1}"/>
              </a:ext>
            </a:extLst>
          </p:cNvPr>
          <p:cNvSpPr txBox="1">
            <a:spLocks/>
          </p:cNvSpPr>
          <p:nvPr/>
        </p:nvSpPr>
        <p:spPr>
          <a:xfrm>
            <a:off x="6452315" y="156734"/>
            <a:ext cx="6310648" cy="1545658"/>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b="1" i="0" kern="1200" spc="-100" baseline="0">
                <a:solidFill>
                  <a:srgbClr val="0070C0"/>
                </a:solidFill>
                <a:latin typeface="+mj-lt"/>
                <a:ea typeface="Montserrat" charset="0"/>
                <a:cs typeface="Montserrat" charset="0"/>
              </a:defRPr>
            </a:lvl1pPr>
          </a:lstStyle>
          <a:p>
            <a:r>
              <a:rPr lang="en-US" sz="3200" dirty="0">
                <a:solidFill>
                  <a:srgbClr val="FFFF00"/>
                </a:solidFill>
              </a:rPr>
              <a:t>CPT Category II Codes</a:t>
            </a:r>
          </a:p>
        </p:txBody>
      </p:sp>
      <p:sp>
        <p:nvSpPr>
          <p:cNvPr id="7" name="Rectangle 6">
            <a:extLst>
              <a:ext uri="{FF2B5EF4-FFF2-40B4-BE49-F238E27FC236}">
                <a16:creationId xmlns:a16="http://schemas.microsoft.com/office/drawing/2014/main" id="{C7216EC2-1B38-5EFB-CEDD-899C6E43A5E1}"/>
              </a:ext>
            </a:extLst>
          </p:cNvPr>
          <p:cNvSpPr/>
          <p:nvPr/>
        </p:nvSpPr>
        <p:spPr>
          <a:xfrm>
            <a:off x="126895" y="1174241"/>
            <a:ext cx="6067843" cy="5637825"/>
          </a:xfrm>
          <a:prstGeom prst="rect">
            <a:avLst/>
          </a:prstGeom>
        </p:spPr>
        <p:txBody>
          <a:bodyPr wrap="square" anchor="ctr">
            <a:spAutoFit/>
          </a:bodyPr>
          <a:lstStyle/>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Introduction</a:t>
            </a:r>
          </a:p>
          <a:p>
            <a:pPr marL="400050" marR="0" lvl="1" algn="l" defTabSz="914400" rtl="0" eaLnBrk="1" fontAlgn="auto" latinLnBrk="0" hangingPunct="1">
              <a:lnSpc>
                <a:spcPct val="80000"/>
              </a:lnSpc>
              <a:spcBef>
                <a:spcPts val="0"/>
              </a:spcBef>
              <a:spcAft>
                <a:spcPts val="0"/>
              </a:spcAft>
              <a:buClrTx/>
              <a:buSzTx/>
              <a:tabLst/>
              <a:defRPr/>
            </a:pPr>
            <a:endParaRPr kumimoji="0" lang="en-US" b="1"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Evaluation and Management (99xxx)</a:t>
            </a:r>
          </a:p>
          <a:p>
            <a:pPr marL="742915" lvl="1" indent="-285750" defTabSz="914400">
              <a:lnSpc>
                <a:spcPct val="80000"/>
              </a:lnSpc>
              <a:buFont typeface="Arial" panose="020B0604020202020204" pitchFamily="34" charset="0"/>
              <a:buChar char="•"/>
              <a:defRPr/>
            </a:pPr>
            <a:r>
              <a:rPr kumimoji="0" lang="en-US"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Know the rules and new E/M guidelines!</a:t>
            </a:r>
          </a:p>
          <a:p>
            <a:pPr marR="0" lvl="0" algn="l" defTabSz="914400" rtl="0" eaLnBrk="1" fontAlgn="auto" latinLnBrk="0" hangingPunct="1">
              <a:lnSpc>
                <a:spcPct val="80000"/>
              </a:lnSpc>
              <a:spcBef>
                <a:spcPts val="0"/>
              </a:spcBef>
              <a:spcAft>
                <a:spcPts val="0"/>
              </a:spcAft>
              <a:buClrTx/>
              <a:buSzTx/>
              <a:tabLst/>
              <a:defRPr/>
            </a:pPr>
            <a:endPar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Anesthesia (0xxxx)</a:t>
            </a:r>
          </a:p>
          <a:p>
            <a:pPr marR="0" lvl="0" algn="l" defTabSz="914400" rtl="0" eaLnBrk="1" fontAlgn="auto" latinLnBrk="0" hangingPunct="1">
              <a:lnSpc>
                <a:spcPct val="80000"/>
              </a:lnSpc>
              <a:spcBef>
                <a:spcPts val="0"/>
              </a:spcBef>
              <a:spcAft>
                <a:spcPts val="0"/>
              </a:spcAft>
              <a:buClrTx/>
              <a:buSzTx/>
              <a:tabLst/>
              <a:defRPr/>
            </a:pPr>
            <a:endPar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Surgery (1xxxx – 6xxxx)</a:t>
            </a:r>
          </a:p>
          <a:p>
            <a:pPr marL="742915" lvl="1" indent="-285750" defTabSz="914400">
              <a:lnSpc>
                <a:spcPct val="80000"/>
              </a:lnSpc>
              <a:buFont typeface="Arial" panose="020B0604020202020204" pitchFamily="34" charset="0"/>
              <a:buChar char="•"/>
              <a:defRPr/>
            </a:pPr>
            <a:r>
              <a:rPr lang="en-US" b="1" i="1" dirty="0">
                <a:solidFill>
                  <a:srgbClr val="FF0000"/>
                </a:solidFill>
                <a:latin typeface="Calibri" panose="020F0502020204030204" pitchFamily="34" charset="0"/>
                <a:cs typeface="Calibri" panose="020F0502020204030204" pitchFamily="34" charset="0"/>
              </a:rPr>
              <a:t>Varying s</a:t>
            </a:r>
            <a:r>
              <a:rPr kumimoji="0" lang="en-US"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urgical package definitions change billing!</a:t>
            </a:r>
          </a:p>
          <a:p>
            <a:pPr marL="742915" lvl="1" indent="-285750" defTabSz="914400">
              <a:lnSpc>
                <a:spcPct val="80000"/>
              </a:lnSpc>
              <a:buFont typeface="Arial" panose="020B0604020202020204" pitchFamily="34" charset="0"/>
              <a:buChar char="•"/>
              <a:defRPr/>
            </a:pPr>
            <a:r>
              <a:rPr lang="en-US" b="1" i="1" dirty="0">
                <a:solidFill>
                  <a:srgbClr val="FF0000"/>
                </a:solidFill>
                <a:latin typeface="Calibri" panose="020F0502020204030204" pitchFamily="34" charset="0"/>
                <a:cs typeface="Calibri" panose="020F0502020204030204" pitchFamily="34" charset="0"/>
              </a:rPr>
              <a:t>For the Billing section – be prepared to review Ch.13 CMS Benefits Policy Manual, Section 40.4</a:t>
            </a:r>
            <a:endParaRPr kumimoji="0" lang="en-US"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lvl="1" defTabSz="914400">
              <a:lnSpc>
                <a:spcPct val="80000"/>
              </a:lnSpc>
              <a:defRPr/>
            </a:pPr>
            <a:endPar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Radiology (7xxxx)</a:t>
            </a:r>
          </a:p>
          <a:p>
            <a:pPr marL="400050" marR="0" lvl="1" algn="l" defTabSz="914400" rtl="0" eaLnBrk="1" fontAlgn="auto" latinLnBrk="0" hangingPunct="1">
              <a:lnSpc>
                <a:spcPct val="80000"/>
              </a:lnSpc>
              <a:spcBef>
                <a:spcPts val="0"/>
              </a:spcBef>
              <a:spcAft>
                <a:spcPts val="0"/>
              </a:spcAft>
              <a:buClrTx/>
              <a:buSzTx/>
              <a:tabLst/>
              <a:defRPr/>
            </a:pPr>
            <a:endPar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Pathology and Laboratory (8xxxx)</a:t>
            </a:r>
          </a:p>
          <a:p>
            <a:pPr marR="0" lvl="0" algn="l" defTabSz="914400" rtl="0" eaLnBrk="1" fontAlgn="auto" latinLnBrk="0" hangingPunct="1">
              <a:lnSpc>
                <a:spcPct val="80000"/>
              </a:lnSpc>
              <a:spcBef>
                <a:spcPts val="0"/>
              </a:spcBef>
              <a:spcAft>
                <a:spcPts val="0"/>
              </a:spcAft>
              <a:buClrTx/>
              <a:buSzTx/>
              <a:tabLst/>
              <a:defRPr/>
            </a:pPr>
            <a:endPar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Medicine (9xxxx)</a:t>
            </a:r>
          </a:p>
          <a:p>
            <a:pPr marL="0" marR="0" lvl="0" indent="0" algn="l" defTabSz="914400" rtl="0" eaLnBrk="1" fontAlgn="auto" latinLnBrk="0" hangingPunct="1">
              <a:lnSpc>
                <a:spcPct val="80000"/>
              </a:lnSpc>
              <a:spcBef>
                <a:spcPts val="0"/>
              </a:spcBef>
              <a:spcAft>
                <a:spcPts val="0"/>
              </a:spcAft>
              <a:buClrTx/>
              <a:buSzTx/>
              <a:tabLst/>
              <a:defRPr/>
            </a:pPr>
            <a:endPar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Appendix A-O – </a:t>
            </a:r>
            <a:r>
              <a:rPr kumimoji="0" lang="en-US" b="1"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check out A for modifiers and B for changes</a:t>
            </a:r>
          </a:p>
          <a:p>
            <a:pPr marL="400050" marR="0" lvl="1" algn="l" defTabSz="914400" rtl="0" eaLnBrk="1" fontAlgn="auto" latinLnBrk="0" hangingPunct="1">
              <a:lnSpc>
                <a:spcPct val="80000"/>
              </a:lnSpc>
              <a:spcBef>
                <a:spcPts val="0"/>
              </a:spcBef>
              <a:spcAft>
                <a:spcPts val="0"/>
              </a:spcAft>
              <a:buClrTx/>
              <a:buSzTx/>
              <a:tabLst/>
              <a:defRPr/>
            </a:pPr>
            <a:endParaRPr kumimoji="0" lang="en-US" b="1" i="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r>
              <a:rPr kumimoji="0" lang="en-US"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Alphabetic Index – </a:t>
            </a:r>
            <a:r>
              <a:rPr kumimoji="0" lang="en-US" b="1"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never code from the index!</a:t>
            </a:r>
          </a:p>
          <a:p>
            <a:pPr marL="742915" lvl="1" indent="-285750" defTabSz="914400">
              <a:lnSpc>
                <a:spcPct val="80000"/>
              </a:lnSpc>
              <a:buFont typeface="Arial" panose="020B0604020202020204" pitchFamily="34" charset="0"/>
              <a:buChar char="•"/>
              <a:defRPr/>
            </a:pPr>
            <a:r>
              <a:rPr lang="en-US" b="1" i="1" dirty="0">
                <a:solidFill>
                  <a:srgbClr val="FF0000"/>
                </a:solidFill>
                <a:latin typeface="Calibri" panose="020F0502020204030204" pitchFamily="34" charset="0"/>
                <a:cs typeface="Calibri" panose="020F0502020204030204" pitchFamily="34" charset="0"/>
              </a:rPr>
              <a:t>Ex. Appendix A = Modifiers</a:t>
            </a:r>
          </a:p>
          <a:p>
            <a:pPr marL="742915" lvl="1" indent="-285750" defTabSz="914400">
              <a:lnSpc>
                <a:spcPct val="80000"/>
              </a:lnSpc>
              <a:buFont typeface="Arial" panose="020B0604020202020204" pitchFamily="34" charset="0"/>
              <a:buChar char="•"/>
              <a:defRPr/>
            </a:pPr>
            <a:r>
              <a:rPr kumimoji="0" lang="en-US"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Ex. Appendix B = 2024 changes and updates</a:t>
            </a:r>
          </a:p>
          <a:p>
            <a:pPr marL="742915" lvl="1" indent="-285750" defTabSz="914400">
              <a:lnSpc>
                <a:spcPct val="80000"/>
              </a:lnSpc>
              <a:buFont typeface="Arial" panose="020B0604020202020204" pitchFamily="34" charset="0"/>
              <a:buChar char="•"/>
              <a:defRPr/>
            </a:pPr>
            <a:r>
              <a:rPr lang="en-US" b="1" i="1" dirty="0">
                <a:solidFill>
                  <a:srgbClr val="FF0000"/>
                </a:solidFill>
                <a:latin typeface="Calibri" panose="020F0502020204030204" pitchFamily="34" charset="0"/>
                <a:cs typeface="Calibri" panose="020F0502020204030204" pitchFamily="34" charset="0"/>
              </a:rPr>
              <a:t>There are several more!</a:t>
            </a:r>
            <a:endParaRPr kumimoji="0" lang="en-US"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Tx/>
              <a:buSzTx/>
              <a:tabLst/>
              <a:defRPr/>
            </a:pPr>
            <a:endParaRPr lang="en-US" b="1" i="1" dirty="0">
              <a:solidFill>
                <a:srgbClr val="FFFF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916E0A18-C7A2-79D6-BD1D-6D35BC29C72E}"/>
              </a:ext>
            </a:extLst>
          </p:cNvPr>
          <p:cNvSpPr/>
          <p:nvPr/>
        </p:nvSpPr>
        <p:spPr>
          <a:xfrm>
            <a:off x="6173989" y="1225689"/>
            <a:ext cx="6015056" cy="5632311"/>
          </a:xfrm>
          <a:prstGeom prst="rect">
            <a:avLst/>
          </a:prstGeom>
        </p:spPr>
        <p:txBody>
          <a:bodyPr wrap="square"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Modifiers – 1P, 2P, 3P, 8P</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Composite Measures 0001F – 0015F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Patient Management 0500F – 0575F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Patient History 1000F – 1220F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Physical Examination 2000F – 2050F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Diagnostic/Screening Processes/ Results 3006F – 3573F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Therapeutic, Preventive, or Other Interventions 4000F – 4306F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Follow-Up or Other Outcomes 5005F – 5100F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Patient Safety 6005F – 6045F</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Structural Measures 7010F – 7025F</a:t>
            </a:r>
          </a:p>
        </p:txBody>
      </p:sp>
      <p:pic>
        <p:nvPicPr>
          <p:cNvPr id="3" name="Picture 2">
            <a:extLst>
              <a:ext uri="{FF2B5EF4-FFF2-40B4-BE49-F238E27FC236}">
                <a16:creationId xmlns:a16="http://schemas.microsoft.com/office/drawing/2014/main" id="{49584D16-E876-625D-33A5-EB4142F8B86A}"/>
              </a:ext>
            </a:extLst>
          </p:cNvPr>
          <p:cNvPicPr>
            <a:picLocks noChangeAspect="1"/>
          </p:cNvPicPr>
          <p:nvPr/>
        </p:nvPicPr>
        <p:blipFill>
          <a:blip r:embed="rId2"/>
          <a:stretch>
            <a:fillRect/>
          </a:stretch>
        </p:blipFill>
        <p:spPr>
          <a:xfrm>
            <a:off x="10026315" y="723077"/>
            <a:ext cx="1981925" cy="1437990"/>
          </a:xfrm>
          <a:prstGeom prst="rect">
            <a:avLst/>
          </a:prstGeom>
        </p:spPr>
      </p:pic>
    </p:spTree>
    <p:extLst>
      <p:ext uri="{BB962C8B-B14F-4D97-AF65-F5344CB8AC3E}">
        <p14:creationId xmlns:p14="http://schemas.microsoft.com/office/powerpoint/2010/main" val="271130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hlinkClick r:id="rId2"/>
            <a:extLst>
              <a:ext uri="{FF2B5EF4-FFF2-40B4-BE49-F238E27FC236}">
                <a16:creationId xmlns:a16="http://schemas.microsoft.com/office/drawing/2014/main" id="{545C3B2A-F7F6-565F-6B23-17A07CDBB224}"/>
              </a:ext>
            </a:extLst>
          </p:cNvPr>
          <p:cNvPicPr>
            <a:picLocks noChangeAspect="1"/>
          </p:cNvPicPr>
          <p:nvPr/>
        </p:nvPicPr>
        <p:blipFill>
          <a:blip r:embed="rId3"/>
          <a:stretch>
            <a:fillRect/>
          </a:stretch>
        </p:blipFill>
        <p:spPr>
          <a:xfrm>
            <a:off x="204929" y="1857826"/>
            <a:ext cx="7508856" cy="4628886"/>
          </a:xfrm>
          <a:prstGeom prst="rect">
            <a:avLst/>
          </a:prstGeom>
        </p:spPr>
      </p:pic>
      <p:sp>
        <p:nvSpPr>
          <p:cNvPr id="2" name="Title 1">
            <a:extLst>
              <a:ext uri="{FF2B5EF4-FFF2-40B4-BE49-F238E27FC236}">
                <a16:creationId xmlns:a16="http://schemas.microsoft.com/office/drawing/2014/main" id="{ECFEC627-E394-1D27-1C07-46C7B2C64F58}"/>
              </a:ext>
            </a:extLst>
          </p:cNvPr>
          <p:cNvSpPr>
            <a:spLocks noGrp="1"/>
          </p:cNvSpPr>
          <p:nvPr>
            <p:ph type="title"/>
          </p:nvPr>
        </p:nvSpPr>
        <p:spPr>
          <a:xfrm>
            <a:off x="1282589" y="182196"/>
            <a:ext cx="10538223" cy="770841"/>
          </a:xfrm>
        </p:spPr>
        <p:txBody>
          <a:bodyPr/>
          <a:lstStyle/>
          <a:p>
            <a:r>
              <a:rPr lang="en-US" sz="3200" dirty="0"/>
              <a:t>Access your CMS Fact Sheets to get the basics</a:t>
            </a:r>
          </a:p>
        </p:txBody>
      </p:sp>
      <p:sp>
        <p:nvSpPr>
          <p:cNvPr id="8" name="Plus Sign 7">
            <a:extLst>
              <a:ext uri="{FF2B5EF4-FFF2-40B4-BE49-F238E27FC236}">
                <a16:creationId xmlns:a16="http://schemas.microsoft.com/office/drawing/2014/main" id="{AE0B06ED-DD8F-52B2-9AD2-AED76372A9B1}"/>
              </a:ext>
            </a:extLst>
          </p:cNvPr>
          <p:cNvSpPr/>
          <p:nvPr/>
        </p:nvSpPr>
        <p:spPr>
          <a:xfrm>
            <a:off x="7993103" y="3620724"/>
            <a:ext cx="570441" cy="602087"/>
          </a:xfrm>
          <a:prstGeom prst="mathPlus">
            <a:avLst/>
          </a:prstGeom>
          <a:solidFill>
            <a:srgbClr val="0070C0"/>
          </a:solidFill>
          <a:ln>
            <a:solidFill>
              <a:srgbClr val="0070C0"/>
            </a:solid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11" name="Picture 10">
            <a:extLst>
              <a:ext uri="{FF2B5EF4-FFF2-40B4-BE49-F238E27FC236}">
                <a16:creationId xmlns:a16="http://schemas.microsoft.com/office/drawing/2014/main" id="{E9FCE451-7F80-D6F5-06A0-96E31ED2FB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188" y="2295323"/>
            <a:ext cx="3690591" cy="1991790"/>
          </a:xfrm>
          <a:prstGeom prst="rect">
            <a:avLst/>
          </a:prstGeom>
        </p:spPr>
      </p:pic>
      <p:pic>
        <p:nvPicPr>
          <p:cNvPr id="14" name="Picture 13" descr="Two people talking&#10;&#10;Description automatically generated with low confidence">
            <a:extLst>
              <a:ext uri="{FF2B5EF4-FFF2-40B4-BE49-F238E27FC236}">
                <a16:creationId xmlns:a16="http://schemas.microsoft.com/office/drawing/2014/main" id="{5CF31403-FB4E-E309-5263-BF422B0785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566" y="2338759"/>
            <a:ext cx="2362079" cy="1488989"/>
          </a:xfrm>
          <a:prstGeom prst="rect">
            <a:avLst/>
          </a:prstGeom>
        </p:spPr>
      </p:pic>
      <p:pic>
        <p:nvPicPr>
          <p:cNvPr id="13" name="Picture 12" descr="Text&#10;&#10;Description automatically generated">
            <a:extLst>
              <a:ext uri="{FF2B5EF4-FFF2-40B4-BE49-F238E27FC236}">
                <a16:creationId xmlns:a16="http://schemas.microsoft.com/office/drawing/2014/main" id="{1DDAF9CD-A5EA-4983-3974-FCF21E008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9385" y="1009914"/>
            <a:ext cx="845135" cy="703818"/>
          </a:xfrm>
          <a:prstGeom prst="rect">
            <a:avLst/>
          </a:prstGeom>
          <a:ln>
            <a:solidFill>
              <a:srgbClr val="FFC000"/>
            </a:solidFill>
          </a:ln>
        </p:spPr>
      </p:pic>
      <p:cxnSp>
        <p:nvCxnSpPr>
          <p:cNvPr id="5" name="Straight Arrow Connector 4">
            <a:extLst>
              <a:ext uri="{FF2B5EF4-FFF2-40B4-BE49-F238E27FC236}">
                <a16:creationId xmlns:a16="http://schemas.microsoft.com/office/drawing/2014/main" id="{F5808B3D-D2EB-B95B-A3D2-7305CA8E7216}"/>
              </a:ext>
            </a:extLst>
          </p:cNvPr>
          <p:cNvCxnSpPr>
            <a:cxnSpLocks/>
          </p:cNvCxnSpPr>
          <p:nvPr/>
        </p:nvCxnSpPr>
        <p:spPr>
          <a:xfrm flipH="1">
            <a:off x="7591901" y="1770609"/>
            <a:ext cx="667484" cy="1085807"/>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8FC99877-287E-DE13-9A44-E250A6ABB1F3}"/>
              </a:ext>
            </a:extLst>
          </p:cNvPr>
          <p:cNvSpPr txBox="1"/>
          <p:nvPr/>
        </p:nvSpPr>
        <p:spPr>
          <a:xfrm>
            <a:off x="4628844" y="6486712"/>
            <a:ext cx="3278178" cy="329120"/>
          </a:xfrm>
          <a:prstGeom prst="rect">
            <a:avLst/>
          </a:prstGeom>
          <a:noFill/>
        </p:spPr>
        <p:txBody>
          <a:bodyPr wrap="square" lIns="0" tIns="36000" rIns="216000" bIns="36000" rtlCol="0">
            <a:spAutoFit/>
          </a:bodyPr>
          <a:lstStyle/>
          <a:p>
            <a:pPr>
              <a:lnSpc>
                <a:spcPct val="130000"/>
              </a:lnSpc>
              <a:spcBef>
                <a:spcPts val="1000"/>
              </a:spcBef>
            </a:pPr>
            <a:r>
              <a:rPr lang="en-US" sz="1400" b="1" dirty="0">
                <a:solidFill>
                  <a:schemeClr val="accent1"/>
                </a:solidFill>
              </a:rPr>
              <a:t>Last known update – August 2023</a:t>
            </a:r>
          </a:p>
        </p:txBody>
      </p:sp>
      <p:sp>
        <p:nvSpPr>
          <p:cNvPr id="10" name="TextBox 9">
            <a:extLst>
              <a:ext uri="{FF2B5EF4-FFF2-40B4-BE49-F238E27FC236}">
                <a16:creationId xmlns:a16="http://schemas.microsoft.com/office/drawing/2014/main" id="{AC342663-E0E0-3510-4AC5-92E4B9BC8440}"/>
              </a:ext>
            </a:extLst>
          </p:cNvPr>
          <p:cNvSpPr txBox="1"/>
          <p:nvPr/>
        </p:nvSpPr>
        <p:spPr>
          <a:xfrm>
            <a:off x="371189" y="6486712"/>
            <a:ext cx="3560052" cy="329120"/>
          </a:xfrm>
          <a:prstGeom prst="rect">
            <a:avLst/>
          </a:prstGeom>
          <a:noFill/>
        </p:spPr>
        <p:txBody>
          <a:bodyPr wrap="square" lIns="0" tIns="36000" rIns="216000" bIns="36000" rtlCol="0">
            <a:spAutoFit/>
          </a:bodyPr>
          <a:lstStyle/>
          <a:p>
            <a:pPr>
              <a:lnSpc>
                <a:spcPct val="130000"/>
              </a:lnSpc>
              <a:spcBef>
                <a:spcPts val="1000"/>
              </a:spcBef>
            </a:pPr>
            <a:r>
              <a:rPr lang="en-US" sz="1400" b="1" dirty="0">
                <a:solidFill>
                  <a:schemeClr val="accent1"/>
                </a:solidFill>
              </a:rPr>
              <a:t>Last known update – September 2023</a:t>
            </a:r>
          </a:p>
        </p:txBody>
      </p:sp>
      <p:sp>
        <p:nvSpPr>
          <p:cNvPr id="3" name="Rectangle 2">
            <a:extLst>
              <a:ext uri="{FF2B5EF4-FFF2-40B4-BE49-F238E27FC236}">
                <a16:creationId xmlns:a16="http://schemas.microsoft.com/office/drawing/2014/main" id="{43F142FB-2AD7-8CF7-627B-6C80E2111FCD}"/>
              </a:ext>
            </a:extLst>
          </p:cNvPr>
          <p:cNvSpPr/>
          <p:nvPr/>
        </p:nvSpPr>
        <p:spPr>
          <a:xfrm>
            <a:off x="8520331" y="4287113"/>
            <a:ext cx="3560051"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strike="noStrike" kern="1200" cap="none" spc="0" normalizeH="0" baseline="0" noProof="0" dirty="0">
                <a:ln>
                  <a:noFill/>
                </a:ln>
                <a:solidFill>
                  <a:srgbClr val="4C8C2B"/>
                </a:solidFill>
                <a:effectLst/>
                <a:uLnTx/>
                <a:uFillTx/>
                <a:latin typeface="Calibri Light" panose="020F0302020204030204"/>
                <a:ea typeface="+mn-ea"/>
                <a:cs typeface="+mn-cs"/>
              </a:rPr>
              <a:t>Also - go to </a:t>
            </a:r>
            <a:r>
              <a:rPr kumimoji="0" lang="en-US" sz="2000" b="1" i="1" strike="noStrike" kern="1200" cap="none" spc="0" normalizeH="0" baseline="0" noProof="0" dirty="0">
                <a:ln>
                  <a:noFill/>
                </a:ln>
                <a:solidFill>
                  <a:srgbClr val="0095C8"/>
                </a:solidFill>
                <a:effectLst/>
                <a:uLnTx/>
                <a:uFillTx/>
                <a:latin typeface="Calibri Light" panose="020F0302020204030204"/>
                <a:ea typeface="+mn-ea"/>
                <a:cs typeface="+mn-cs"/>
              </a:rPr>
              <a:t>www.CMS.gov &gt;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strike="noStrike" kern="1200" cap="none" spc="0" normalizeH="0" baseline="0" noProof="0" dirty="0">
                <a:ln>
                  <a:noFill/>
                </a:ln>
                <a:solidFill>
                  <a:srgbClr val="0095C8"/>
                </a:solidFill>
                <a:effectLst/>
                <a:uLnTx/>
                <a:uFillTx/>
                <a:latin typeface="Calibri Light" panose="020F0302020204030204"/>
                <a:ea typeface="+mn-ea"/>
                <a:cs typeface="+mn-cs"/>
              </a:rPr>
              <a:t>Medicare&gt; Provider Type&gt;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strike="noStrike" kern="1200" cap="none" spc="0" normalizeH="0" baseline="0" noProof="0" dirty="0">
                <a:ln>
                  <a:noFill/>
                </a:ln>
                <a:solidFill>
                  <a:srgbClr val="4C8C2B"/>
                </a:solidFill>
                <a:effectLst/>
                <a:uLnTx/>
                <a:uFillTx/>
                <a:latin typeface="Calibri Light" panose="020F0302020204030204"/>
                <a:ea typeface="+mn-ea"/>
                <a:cs typeface="+mn-cs"/>
              </a:rPr>
              <a:t>scroll down to RHC or FQHC and bookmark it for periodic updates and access to wonderful resources all in one place!</a:t>
            </a:r>
          </a:p>
        </p:txBody>
      </p:sp>
    </p:spTree>
    <p:extLst>
      <p:ext uri="{BB962C8B-B14F-4D97-AF65-F5344CB8AC3E}">
        <p14:creationId xmlns:p14="http://schemas.microsoft.com/office/powerpoint/2010/main" val="344892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613429" y="1209846"/>
            <a:ext cx="5102899" cy="697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0" rIns="252000" rtlCol="0" anchor="t"/>
          <a:lstStyle/>
          <a:p>
            <a:pPr algn="ctr">
              <a:spcBef>
                <a:spcPts val="1000"/>
              </a:spcBef>
            </a:pPr>
            <a:r>
              <a:rPr lang="en-US" b="1" dirty="0">
                <a:solidFill>
                  <a:srgbClr val="FFC000"/>
                </a:solidFill>
                <a:hlinkClick r:id="rId2">
                  <a:extLst>
                    <a:ext uri="{A12FA001-AC4F-418D-AE19-62706E023703}">
                      <ahyp:hlinkClr xmlns:ahyp="http://schemas.microsoft.com/office/drawing/2018/hyperlinkcolor" val="tx"/>
                    </a:ext>
                  </a:extLst>
                </a:hlinkClick>
              </a:rPr>
              <a:t>Chapter 13 - CMS Benefits Policy Manual</a:t>
            </a:r>
            <a:endParaRPr lang="en-US" b="1" dirty="0">
              <a:solidFill>
                <a:srgbClr val="FFC000"/>
              </a:solidFill>
            </a:endParaRPr>
          </a:p>
        </p:txBody>
      </p:sp>
      <p:sp>
        <p:nvSpPr>
          <p:cNvPr id="2" name="Title 1"/>
          <p:cNvSpPr>
            <a:spLocks noGrp="1"/>
          </p:cNvSpPr>
          <p:nvPr>
            <p:ph type="title"/>
          </p:nvPr>
        </p:nvSpPr>
        <p:spPr>
          <a:xfrm>
            <a:off x="1290174" y="382408"/>
            <a:ext cx="10538223" cy="810467"/>
          </a:xfrm>
        </p:spPr>
        <p:txBody>
          <a:bodyPr/>
          <a:lstStyle/>
          <a:p>
            <a:r>
              <a:rPr lang="en-US" dirty="0"/>
              <a:t>Key CMS References for RHCs</a:t>
            </a:r>
          </a:p>
        </p:txBody>
      </p:sp>
      <p:sp>
        <p:nvSpPr>
          <p:cNvPr id="38" name="Rectangle 37"/>
          <p:cNvSpPr/>
          <p:nvPr/>
        </p:nvSpPr>
        <p:spPr>
          <a:xfrm>
            <a:off x="0" y="1175905"/>
            <a:ext cx="5632716" cy="4393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0" rIns="252000" rtlCol="0" anchor="t"/>
          <a:lstStyle/>
          <a:p>
            <a:pPr algn="ctr">
              <a:spcBef>
                <a:spcPts val="1000"/>
              </a:spcBef>
            </a:pPr>
            <a:r>
              <a:rPr lang="en-US" b="1" dirty="0">
                <a:solidFill>
                  <a:srgbClr val="FFC000"/>
                </a:solidFill>
                <a:hlinkClick r:id="rId3">
                  <a:extLst>
                    <a:ext uri="{A12FA001-AC4F-418D-AE19-62706E023703}">
                      <ahyp:hlinkClr xmlns:ahyp="http://schemas.microsoft.com/office/drawing/2018/hyperlinkcolor" val="tx"/>
                    </a:ext>
                  </a:extLst>
                </a:hlinkClick>
              </a:rPr>
              <a:t>Chapter 9 - CMS Claims Processing Manual</a:t>
            </a:r>
            <a:endParaRPr lang="en-US" b="1" dirty="0">
              <a:solidFill>
                <a:srgbClr val="FFC000"/>
              </a:solidFill>
            </a:endParaRPr>
          </a:p>
        </p:txBody>
      </p:sp>
      <p:pic>
        <p:nvPicPr>
          <p:cNvPr id="12" name="Picture 11" descr="Text, letter&#10;&#10;Description automatically generated">
            <a:extLst>
              <a:ext uri="{FF2B5EF4-FFF2-40B4-BE49-F238E27FC236}">
                <a16:creationId xmlns:a16="http://schemas.microsoft.com/office/drawing/2014/main" id="{E4DDE194-D826-CB4B-CA34-2A8FD0004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216" y="231817"/>
            <a:ext cx="1943143" cy="1238754"/>
          </a:xfrm>
          <a:prstGeom prst="rect">
            <a:avLst/>
          </a:prstGeom>
        </p:spPr>
      </p:pic>
      <p:pic>
        <p:nvPicPr>
          <p:cNvPr id="6" name="Picture 5" descr="Text&#10;&#10;Description automatically generated">
            <a:extLst>
              <a:ext uri="{FF2B5EF4-FFF2-40B4-BE49-F238E27FC236}">
                <a16:creationId xmlns:a16="http://schemas.microsoft.com/office/drawing/2014/main" id="{CA847E45-FA59-E9AE-CA4E-178FF4D6A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861" y="2356608"/>
            <a:ext cx="845135" cy="703818"/>
          </a:xfrm>
          <a:prstGeom prst="rect">
            <a:avLst/>
          </a:prstGeom>
          <a:ln>
            <a:solidFill>
              <a:srgbClr val="FFC000"/>
            </a:solidFill>
          </a:ln>
        </p:spPr>
      </p:pic>
      <p:pic>
        <p:nvPicPr>
          <p:cNvPr id="4" name="Picture 3">
            <a:hlinkClick r:id="rId2"/>
            <a:extLst>
              <a:ext uri="{FF2B5EF4-FFF2-40B4-BE49-F238E27FC236}">
                <a16:creationId xmlns:a16="http://schemas.microsoft.com/office/drawing/2014/main" id="{D67D40F3-E2A2-B235-3066-3112D3C8B0A5}"/>
              </a:ext>
            </a:extLst>
          </p:cNvPr>
          <p:cNvPicPr>
            <a:picLocks noChangeAspect="1"/>
          </p:cNvPicPr>
          <p:nvPr/>
        </p:nvPicPr>
        <p:blipFill>
          <a:blip r:embed="rId6"/>
          <a:stretch>
            <a:fillRect/>
          </a:stretch>
        </p:blipFill>
        <p:spPr>
          <a:xfrm>
            <a:off x="6198216" y="1983857"/>
            <a:ext cx="4206240" cy="4691948"/>
          </a:xfrm>
          <a:prstGeom prst="rect">
            <a:avLst/>
          </a:prstGeom>
          <a:ln w="41275">
            <a:solidFill>
              <a:schemeClr val="tx1"/>
            </a:solidFill>
          </a:ln>
        </p:spPr>
      </p:pic>
      <p:pic>
        <p:nvPicPr>
          <p:cNvPr id="3" name="Picture 2">
            <a:extLst>
              <a:ext uri="{FF2B5EF4-FFF2-40B4-BE49-F238E27FC236}">
                <a16:creationId xmlns:a16="http://schemas.microsoft.com/office/drawing/2014/main" id="{E3E58C94-E75D-8D70-8C42-6CED601B3F17}"/>
              </a:ext>
            </a:extLst>
          </p:cNvPr>
          <p:cNvPicPr>
            <a:picLocks noChangeAspect="1"/>
          </p:cNvPicPr>
          <p:nvPr/>
        </p:nvPicPr>
        <p:blipFill>
          <a:blip r:embed="rId7"/>
          <a:stretch>
            <a:fillRect/>
          </a:stretch>
        </p:blipFill>
        <p:spPr>
          <a:xfrm>
            <a:off x="9576885" y="2793974"/>
            <a:ext cx="2231474" cy="573037"/>
          </a:xfrm>
          <a:prstGeom prst="rect">
            <a:avLst/>
          </a:prstGeom>
        </p:spPr>
      </p:pic>
      <p:sp>
        <p:nvSpPr>
          <p:cNvPr id="5" name="Right Arrow 4">
            <a:extLst>
              <a:ext uri="{FF2B5EF4-FFF2-40B4-BE49-F238E27FC236}">
                <a16:creationId xmlns:a16="http://schemas.microsoft.com/office/drawing/2014/main" id="{8D82C929-DDC6-8FDB-79A3-86D5D1E3072F}"/>
              </a:ext>
            </a:extLst>
          </p:cNvPr>
          <p:cNvSpPr/>
          <p:nvPr/>
        </p:nvSpPr>
        <p:spPr>
          <a:xfrm rot="12110180">
            <a:off x="8968321" y="2681374"/>
            <a:ext cx="731178" cy="3890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8" name="Picture 7">
            <a:hlinkClick r:id="rId3"/>
            <a:extLst>
              <a:ext uri="{FF2B5EF4-FFF2-40B4-BE49-F238E27FC236}">
                <a16:creationId xmlns:a16="http://schemas.microsoft.com/office/drawing/2014/main" id="{A2ABC98D-3740-921B-E5F2-AC2DE8C0C532}"/>
              </a:ext>
            </a:extLst>
          </p:cNvPr>
          <p:cNvPicPr>
            <a:picLocks noChangeAspect="1"/>
          </p:cNvPicPr>
          <p:nvPr/>
        </p:nvPicPr>
        <p:blipFill>
          <a:blip r:embed="rId8"/>
          <a:stretch>
            <a:fillRect/>
          </a:stretch>
        </p:blipFill>
        <p:spPr>
          <a:xfrm>
            <a:off x="689790" y="1983858"/>
            <a:ext cx="4362050" cy="4691947"/>
          </a:xfrm>
          <a:prstGeom prst="rect">
            <a:avLst/>
          </a:prstGeom>
          <a:ln w="38100">
            <a:solidFill>
              <a:schemeClr val="tx1"/>
            </a:solidFill>
          </a:ln>
        </p:spPr>
      </p:pic>
      <p:sp>
        <p:nvSpPr>
          <p:cNvPr id="9" name="Right Arrow 4">
            <a:extLst>
              <a:ext uri="{FF2B5EF4-FFF2-40B4-BE49-F238E27FC236}">
                <a16:creationId xmlns:a16="http://schemas.microsoft.com/office/drawing/2014/main" id="{D2D91D35-74A1-E479-AA2A-A8EC5E6714D9}"/>
              </a:ext>
            </a:extLst>
          </p:cNvPr>
          <p:cNvSpPr/>
          <p:nvPr/>
        </p:nvSpPr>
        <p:spPr>
          <a:xfrm rot="12110180">
            <a:off x="3406202" y="2777754"/>
            <a:ext cx="699523" cy="3890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9976774E-201C-AD1D-B02D-3465553D772E}"/>
              </a:ext>
            </a:extLst>
          </p:cNvPr>
          <p:cNvPicPr>
            <a:picLocks noChangeAspect="1"/>
          </p:cNvPicPr>
          <p:nvPr/>
        </p:nvPicPr>
        <p:blipFill>
          <a:blip r:embed="rId9"/>
          <a:stretch>
            <a:fillRect/>
          </a:stretch>
        </p:blipFill>
        <p:spPr>
          <a:xfrm>
            <a:off x="4066672" y="3181092"/>
            <a:ext cx="1576526" cy="470415"/>
          </a:xfrm>
          <a:prstGeom prst="rect">
            <a:avLst/>
          </a:prstGeom>
        </p:spPr>
      </p:pic>
    </p:spTree>
    <p:extLst>
      <p:ext uri="{BB962C8B-B14F-4D97-AF65-F5344CB8AC3E}">
        <p14:creationId xmlns:p14="http://schemas.microsoft.com/office/powerpoint/2010/main" val="3868785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Voodoo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Custom 4">
      <a:majorFont>
        <a:latin typeface="Montserrat 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Voodoo2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1_Voodoo2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2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ArchProCoding MNACHC Community Health Bootcamp ATTENDEE slides (revised June 14-16^J 2023)</Template>
  <TotalTime>52571</TotalTime>
  <Words>6656</Words>
  <Application>Microsoft Macintosh PowerPoint</Application>
  <PresentationFormat>Widescreen</PresentationFormat>
  <Paragraphs>772</Paragraphs>
  <Slides>60</Slides>
  <Notes>9</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60</vt:i4>
      </vt:variant>
    </vt:vector>
  </HeadingPairs>
  <TitlesOfParts>
    <vt:vector size="84" baseType="lpstr">
      <vt:lpstr>Arial</vt:lpstr>
      <vt:lpstr>Calibri</vt:lpstr>
      <vt:lpstr>Calibri Light</vt:lpstr>
      <vt:lpstr>Corbel</vt:lpstr>
      <vt:lpstr>Montserrat</vt:lpstr>
      <vt:lpstr>Montserrat Black</vt:lpstr>
      <vt:lpstr>Montserrat Bold</vt:lpstr>
      <vt:lpstr>Montserrat Light</vt:lpstr>
      <vt:lpstr>Montserrat SemiBold</vt:lpstr>
      <vt:lpstr>Open Sans</vt:lpstr>
      <vt:lpstr>Open Sans Light</vt:lpstr>
      <vt:lpstr>Open Sans SemiBold</vt:lpstr>
      <vt:lpstr>Poppins Light</vt:lpstr>
      <vt:lpstr>Raleway</vt:lpstr>
      <vt:lpstr>Roboto</vt:lpstr>
      <vt:lpstr>Roboto Medium</vt:lpstr>
      <vt:lpstr>Segoe UI Light</vt:lpstr>
      <vt:lpstr>Source Sans Pro</vt:lpstr>
      <vt:lpstr>Times New Roman</vt:lpstr>
      <vt:lpstr>Wingdings</vt:lpstr>
      <vt:lpstr>Voodoo Powerpoint Template</vt:lpstr>
      <vt:lpstr>Voodoo2 Powerpoint Template</vt:lpstr>
      <vt:lpstr>1_Voodoo2 Powerpoint Template</vt:lpstr>
      <vt:lpstr>2_Office Theme</vt:lpstr>
      <vt:lpstr>  June 4, 2024 </vt:lpstr>
      <vt:lpstr>PowerPoint Presentation</vt:lpstr>
      <vt:lpstr>PowerPoint Presentation</vt:lpstr>
      <vt:lpstr>PowerPoint Presentation</vt:lpstr>
      <vt:lpstr>Section Overview RHC Foundations</vt:lpstr>
      <vt:lpstr>HIPAA Required Code Sets Using the manuals vs. software</vt:lpstr>
      <vt:lpstr>CPT Category I Codes </vt:lpstr>
      <vt:lpstr>Access your CMS Fact Sheets to get the basics</vt:lpstr>
      <vt:lpstr>Key CMS References for RHCs</vt:lpstr>
      <vt:lpstr>Rural Health Clinic Medicare Facts</vt:lpstr>
      <vt:lpstr>RHCs -  Medicare Billing Requirements</vt:lpstr>
      <vt:lpstr>CMS Valid Encounters Defined for RHCs</vt:lpstr>
      <vt:lpstr>New Approved CMS Providers in RHCs for 2024 </vt:lpstr>
      <vt:lpstr>CMS exceptions to the one encounter per day rule Ch. 13</vt:lpstr>
      <vt:lpstr>Sample information from  Chapter 13 for RHC Visits</vt:lpstr>
      <vt:lpstr>Be prepared to use both claim forms for some carriers</vt:lpstr>
      <vt:lpstr>Rural Health Clinic Patient Cost Sharing</vt:lpstr>
      <vt:lpstr>PowerPoint Presentation</vt:lpstr>
      <vt:lpstr>Sample Revenue Codes for the CMS1450/837i</vt:lpstr>
      <vt:lpstr>Medicare does not just pay RHCs via AIR payments</vt:lpstr>
      <vt:lpstr>Vaccine Billing Tips for RHCs</vt:lpstr>
      <vt:lpstr>Access RBRVS code status,  global days, and modifier information</vt:lpstr>
      <vt:lpstr>Medicare’s bundling information (i.e., NCCI) determines possible modifiers and can reduce claim denials</vt:lpstr>
      <vt:lpstr>     </vt:lpstr>
      <vt:lpstr>Medicare global billing rules  do not apply to RHC services</vt:lpstr>
      <vt:lpstr>     </vt:lpstr>
      <vt:lpstr>Goals for Each Note</vt:lpstr>
      <vt:lpstr>It all starts with the Chief Complaint</vt:lpstr>
      <vt:lpstr>E&amp;M: New Versus Established Patients (per CPT)</vt:lpstr>
      <vt:lpstr>E/M Key Components –  Past (1992-2020) vs.  Present (2021-now)</vt:lpstr>
      <vt:lpstr>Clinical provider’s historical complaints with complicated documentation rules has been heard!</vt:lpstr>
      <vt:lpstr>Summary of Major E/M Revisions from 2021-2024</vt:lpstr>
      <vt:lpstr>Updated for 2024 - minimum times associated with Office/Outpatient E/M codes – do not “round up”</vt:lpstr>
      <vt:lpstr>Time spent on the below items is counted if on the date of service</vt:lpstr>
      <vt:lpstr>Updated Terms Medical Decision Making (MDM) Elements</vt:lpstr>
      <vt:lpstr>Updated AMA 2024 MDM Table</vt:lpstr>
      <vt:lpstr>PowerPoint Presentation</vt:lpstr>
      <vt:lpstr>PowerPoint Presentation</vt:lpstr>
      <vt:lpstr>PowerPoint Presentation</vt:lpstr>
      <vt:lpstr>NEW Evaluation &amp; Management Codes for 2024!</vt:lpstr>
      <vt:lpstr> </vt:lpstr>
      <vt:lpstr>Access the CMS Interactive website on Initial/Periodic Comprehensive Preventive Medicine Services vs. IPPE/AWV</vt:lpstr>
      <vt:lpstr>Please review the key details around each CMS sometimes-covered G-code in Chapter 18 and via a new interactive CMS tool</vt:lpstr>
      <vt:lpstr> </vt:lpstr>
      <vt:lpstr> </vt:lpstr>
      <vt:lpstr>Sample billing code options for screening for SUD/OUD</vt:lpstr>
      <vt:lpstr>Care Management Documentation for Clinical Providers</vt:lpstr>
      <vt:lpstr>Care Management Coding/Billing information for consideration</vt:lpstr>
      <vt:lpstr>PowerPoint Presentation</vt:lpstr>
      <vt:lpstr>Documentation Basics of Transitional Care Management (TCM)</vt:lpstr>
      <vt:lpstr>Coding for Transitional Care Management (TCM)</vt:lpstr>
      <vt:lpstr>Telehealth vs.  Virtual Communication Services (VCS)</vt:lpstr>
      <vt:lpstr>RHC Telehealth  Key Thoughts for Billing</vt:lpstr>
      <vt:lpstr>Snippet From CMS’ RHC Preventive Service Chart</vt:lpstr>
      <vt:lpstr>Basic Case Study</vt:lpstr>
      <vt:lpstr>PowerPoint Presentation</vt:lpstr>
      <vt:lpstr>Amount and/or Complexity of Data to be Reviewed and Analyzed</vt:lpstr>
      <vt:lpstr>Risk of Complications and/or Morbidity or Mortality of Patient Management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Documentation,  Coding, and Billing for  Rural and Community Health   Minnesota Association of Community  Health Centers Certification Bootcamp Training  June 14-16, 2023</dc:title>
  <dc:subject/>
  <dc:creator>GW L</dc:creator>
  <cp:keywords/>
  <dc:description/>
  <cp:lastModifiedBy>John Burns</cp:lastModifiedBy>
  <cp:revision>108</cp:revision>
  <dcterms:created xsi:type="dcterms:W3CDTF">2023-06-15T19:08:02Z</dcterms:created>
  <dcterms:modified xsi:type="dcterms:W3CDTF">2024-05-20T21:15:08Z</dcterms:modified>
  <cp:category/>
</cp:coreProperties>
</file>