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4" r:id="rId2"/>
    <p:sldId id="274" r:id="rId3"/>
    <p:sldId id="266" r:id="rId4"/>
    <p:sldId id="304" r:id="rId5"/>
    <p:sldId id="283" r:id="rId6"/>
    <p:sldId id="307" r:id="rId7"/>
    <p:sldId id="275" r:id="rId8"/>
    <p:sldId id="305" r:id="rId9"/>
    <p:sldId id="277" r:id="rId10"/>
    <p:sldId id="280" r:id="rId11"/>
    <p:sldId id="281" r:id="rId12"/>
    <p:sldId id="282" r:id="rId13"/>
    <p:sldId id="284" r:id="rId14"/>
    <p:sldId id="308" r:id="rId15"/>
    <p:sldId id="271" r:id="rId16"/>
    <p:sldId id="279" r:id="rId17"/>
    <p:sldId id="289" r:id="rId18"/>
    <p:sldId id="290" r:id="rId19"/>
    <p:sldId id="291" r:id="rId20"/>
    <p:sldId id="292" r:id="rId21"/>
    <p:sldId id="294" r:id="rId22"/>
    <p:sldId id="269" r:id="rId23"/>
    <p:sldId id="288" r:id="rId24"/>
    <p:sldId id="297" r:id="rId25"/>
    <p:sldId id="295" r:id="rId26"/>
    <p:sldId id="296" r:id="rId27"/>
    <p:sldId id="272" r:id="rId28"/>
    <p:sldId id="286" r:id="rId29"/>
    <p:sldId id="287" r:id="rId30"/>
    <p:sldId id="273" r:id="rId31"/>
  </p:sldIdLst>
  <p:sldSz cx="12192000" cy="6858000"/>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pos="288">
          <p15:clr>
            <a:srgbClr val="A4A3A4"/>
          </p15:clr>
        </p15:guide>
        <p15:guide id="2" orient="horz" pos="216">
          <p15:clr>
            <a:srgbClr val="A4A3A4"/>
          </p15:clr>
        </p15:guide>
        <p15:guide id="3" pos="7392">
          <p15:clr>
            <a:srgbClr val="A4A3A4"/>
          </p15:clr>
        </p15:guide>
        <p15:guide id="4" orient="horz" pos="3888">
          <p15:clr>
            <a:srgbClr val="A4A3A4"/>
          </p15:clr>
        </p15:guide>
        <p15:guide id="5" orient="horz"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7C4"/>
    <a:srgbClr val="53B7E8"/>
    <a:srgbClr val="004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9884" autoAdjust="0"/>
  </p:normalViewPr>
  <p:slideViewPr>
    <p:cSldViewPr snapToGrid="0" snapToObjects="1" showGuides="1">
      <p:cViewPr varScale="1">
        <p:scale>
          <a:sx n="111" d="100"/>
          <a:sy n="111" d="100"/>
        </p:scale>
        <p:origin x="456" y="114"/>
      </p:cViewPr>
      <p:guideLst>
        <p:guide pos="288"/>
        <p:guide orient="horz" pos="216"/>
        <p:guide pos="7392"/>
        <p:guide orient="horz" pos="3888"/>
        <p:guide orient="horz" pos="52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Percentage</a:t>
            </a:r>
            <a:r>
              <a:rPr lang="en-US" sz="1600" baseline="0" dirty="0"/>
              <a:t> of call-eligible patients that</a:t>
            </a:r>
          </a:p>
          <a:p>
            <a:pPr>
              <a:defRPr/>
            </a:pPr>
            <a:r>
              <a:rPr lang="en-US" sz="1600" dirty="0"/>
              <a:t>a</a:t>
            </a:r>
            <a:r>
              <a:rPr lang="en-US" sz="1600" dirty="0" smtClean="0"/>
              <a:t>t </a:t>
            </a:r>
            <a:r>
              <a:rPr lang="en-US" sz="1600" dirty="0"/>
              <a:t>least 1 discharge call was </a:t>
            </a:r>
            <a:r>
              <a:rPr lang="en-US" sz="1600" dirty="0" smtClean="0"/>
              <a:t>attempted</a:t>
            </a:r>
          </a:p>
          <a:p>
            <a:pPr>
              <a:defRPr/>
            </a:pPr>
            <a:r>
              <a:rPr lang="en-US" sz="1600" dirty="0" smtClean="0"/>
              <a:t>over the process improvement period</a:t>
            </a:r>
            <a:r>
              <a:rPr lang="en-US" dirty="0" smtClean="0"/>
              <a:t>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at least 1 call attempted</c:v>
                </c:pt>
              </c:strCache>
            </c:strRef>
          </c:tx>
          <c:spPr>
            <a:ln w="28575" cap="rnd">
              <a:solidFill>
                <a:srgbClr val="7030A0"/>
              </a:solidFill>
              <a:round/>
            </a:ln>
            <a:effectLst/>
          </c:spPr>
          <c:marker>
            <c:symbol val="none"/>
          </c:marker>
          <c:cat>
            <c:numRef>
              <c:f>Sheet1!$A$2:$A$19</c:f>
              <c:numCache>
                <c:formatCode>[$-409]mmm\-yy;@</c:formatCode>
                <c:ptCount val="18"/>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pt idx="15">
                  <c:v>45139</c:v>
                </c:pt>
                <c:pt idx="16">
                  <c:v>45170</c:v>
                </c:pt>
                <c:pt idx="17">
                  <c:v>45200</c:v>
                </c:pt>
              </c:numCache>
            </c:numRef>
          </c:cat>
          <c:val>
            <c:numRef>
              <c:f>Sheet1!$B$2:$B$19</c:f>
              <c:numCache>
                <c:formatCode>0.00%</c:formatCode>
                <c:ptCount val="18"/>
                <c:pt idx="0">
                  <c:v>0.42699999999999999</c:v>
                </c:pt>
                <c:pt idx="1">
                  <c:v>0.43659999999999999</c:v>
                </c:pt>
                <c:pt idx="2">
                  <c:v>0.86599999999999999</c:v>
                </c:pt>
                <c:pt idx="3">
                  <c:v>0.90190000000000003</c:v>
                </c:pt>
                <c:pt idx="4">
                  <c:v>0.93410000000000004</c:v>
                </c:pt>
                <c:pt idx="5">
                  <c:v>0.89</c:v>
                </c:pt>
                <c:pt idx="6">
                  <c:v>0.91579999999999995</c:v>
                </c:pt>
                <c:pt idx="7">
                  <c:v>0.96260000000000001</c:v>
                </c:pt>
                <c:pt idx="8">
                  <c:v>0.96399999999999997</c:v>
                </c:pt>
                <c:pt idx="9">
                  <c:v>0.98799999999999999</c:v>
                </c:pt>
                <c:pt idx="10">
                  <c:v>0.91859999999999997</c:v>
                </c:pt>
                <c:pt idx="11">
                  <c:v>0.97960000000000003</c:v>
                </c:pt>
                <c:pt idx="12">
                  <c:v>0.99639999999999995</c:v>
                </c:pt>
                <c:pt idx="13">
                  <c:v>0.99629999999999996</c:v>
                </c:pt>
                <c:pt idx="14">
                  <c:v>0.99650000000000005</c:v>
                </c:pt>
                <c:pt idx="15">
                  <c:v>1</c:v>
                </c:pt>
                <c:pt idx="16">
                  <c:v>1</c:v>
                </c:pt>
                <c:pt idx="17">
                  <c:v>1</c:v>
                </c:pt>
              </c:numCache>
            </c:numRef>
          </c:val>
          <c:smooth val="0"/>
          <c:extLst>
            <c:ext xmlns:c16="http://schemas.microsoft.com/office/drawing/2014/chart" uri="{C3380CC4-5D6E-409C-BE32-E72D297353CC}">
              <c16:uniqueId val="{00000000-55E4-4D6C-BCAD-D9C9750E8DCA}"/>
            </c:ext>
          </c:extLst>
        </c:ser>
        <c:ser>
          <c:idx val="1"/>
          <c:order val="1"/>
          <c:tx>
            <c:strRef>
              <c:f>Sheet1!#REF!</c:f>
              <c:strCache>
                <c:ptCount val="1"/>
                <c:pt idx="0">
                  <c:v>#REF!</c:v>
                </c:pt>
              </c:strCache>
            </c:strRef>
          </c:tx>
          <c:spPr>
            <a:ln w="28575" cap="rnd">
              <a:solidFill>
                <a:schemeClr val="accent2"/>
              </a:solidFill>
              <a:round/>
            </a:ln>
            <a:effectLst/>
          </c:spPr>
          <c:marker>
            <c:symbol val="none"/>
          </c:marker>
          <c:cat>
            <c:numRef>
              <c:f>Sheet1!$A$2:$A$19</c:f>
              <c:numCache>
                <c:formatCode>[$-409]mmm\-yy;@</c:formatCode>
                <c:ptCount val="18"/>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pt idx="15">
                  <c:v>45139</c:v>
                </c:pt>
                <c:pt idx="16">
                  <c:v>45170</c:v>
                </c:pt>
                <c:pt idx="17">
                  <c:v>45200</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55E4-4D6C-BCAD-D9C9750E8DCA}"/>
            </c:ext>
          </c:extLst>
        </c:ser>
        <c:ser>
          <c:idx val="2"/>
          <c:order val="2"/>
          <c:tx>
            <c:strRef>
              <c:f>Sheet1!#REF!</c:f>
              <c:strCache>
                <c:ptCount val="1"/>
                <c:pt idx="0">
                  <c:v>#REF!</c:v>
                </c:pt>
              </c:strCache>
            </c:strRef>
          </c:tx>
          <c:spPr>
            <a:ln w="28575" cap="rnd">
              <a:solidFill>
                <a:schemeClr val="accent3"/>
              </a:solidFill>
              <a:round/>
            </a:ln>
            <a:effectLst/>
          </c:spPr>
          <c:marker>
            <c:symbol val="none"/>
          </c:marker>
          <c:cat>
            <c:numRef>
              <c:f>Sheet1!$A$2:$A$19</c:f>
              <c:numCache>
                <c:formatCode>[$-409]mmm\-yy;@</c:formatCode>
                <c:ptCount val="18"/>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pt idx="12">
                  <c:v>45047</c:v>
                </c:pt>
                <c:pt idx="13">
                  <c:v>45078</c:v>
                </c:pt>
                <c:pt idx="14">
                  <c:v>45108</c:v>
                </c:pt>
                <c:pt idx="15">
                  <c:v>45139</c:v>
                </c:pt>
                <c:pt idx="16">
                  <c:v>45170</c:v>
                </c:pt>
                <c:pt idx="17">
                  <c:v>45200</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2-55E4-4D6C-BCAD-D9C9750E8DCA}"/>
            </c:ext>
          </c:extLst>
        </c:ser>
        <c:dLbls>
          <c:showLegendKey val="0"/>
          <c:showVal val="0"/>
          <c:showCatName val="0"/>
          <c:showSerName val="0"/>
          <c:showPercent val="0"/>
          <c:showBubbleSize val="0"/>
        </c:dLbls>
        <c:smooth val="0"/>
        <c:axId val="1794644992"/>
        <c:axId val="1794635424"/>
      </c:lineChart>
      <c:dateAx>
        <c:axId val="179464499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635424"/>
        <c:crosses val="autoZero"/>
        <c:auto val="1"/>
        <c:lblOffset val="100"/>
        <c:baseTimeUnit val="months"/>
      </c:dateAx>
      <c:valAx>
        <c:axId val="17946354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4644992"/>
        <c:crosses val="autoZero"/>
        <c:crossBetween val="between"/>
      </c:val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u="sng" dirty="0" smtClean="0"/>
              <a:t>First Call Attempts within 2 Days</a:t>
            </a:r>
          </a:p>
          <a:p>
            <a:pPr>
              <a:defRPr/>
            </a:pPr>
            <a:r>
              <a:rPr lang="en-US" sz="1400" dirty="0" smtClean="0"/>
              <a:t>Percentage</a:t>
            </a:r>
            <a:r>
              <a:rPr lang="en-US" sz="1400" baseline="0" dirty="0" smtClean="0"/>
              <a:t> </a:t>
            </a:r>
            <a:r>
              <a:rPr lang="en-US" sz="1400" baseline="0" dirty="0"/>
              <a:t>of </a:t>
            </a:r>
            <a:r>
              <a:rPr lang="en-US" sz="1400" baseline="0" dirty="0" smtClean="0"/>
              <a:t>first call </a:t>
            </a:r>
            <a:r>
              <a:rPr lang="en-US" sz="1400" baseline="0" dirty="0" smtClean="0"/>
              <a:t>attempted </a:t>
            </a:r>
            <a:r>
              <a:rPr lang="en-US" sz="1400" baseline="0" dirty="0"/>
              <a:t>within </a:t>
            </a:r>
            <a:r>
              <a:rPr lang="en-US" sz="1400" baseline="0" dirty="0" smtClean="0"/>
              <a:t>two days</a:t>
            </a:r>
            <a:endParaRPr lang="en-US" sz="1400" baseline="0" dirty="0"/>
          </a:p>
          <a:p>
            <a:pPr>
              <a:defRPr/>
            </a:pPr>
            <a:r>
              <a:rPr lang="en-US" sz="1400" baseline="0" dirty="0"/>
              <a:t>over the process improvement period</a:t>
            </a:r>
            <a:endParaRPr lang="en-US" sz="1400" dirty="0"/>
          </a:p>
        </c:rich>
      </c:tx>
      <c:layout>
        <c:manualLayout>
          <c:xMode val="edge"/>
          <c:yMode val="edge"/>
          <c:x val="0.11492968642077635"/>
          <c:y val="2.0304568527918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First Call Attempt within 2 days</c:v>
                </c:pt>
              </c:strCache>
            </c:strRef>
          </c:tx>
          <c:spPr>
            <a:ln w="28575" cap="rnd">
              <a:solidFill>
                <a:srgbClr val="09FF78"/>
              </a:solidFill>
              <a:round/>
            </a:ln>
            <a:effectLst/>
          </c:spPr>
          <c:marker>
            <c:symbol val="none"/>
          </c:marker>
          <c:cat>
            <c:numRef>
              <c:f>Sheet1!$A$2:$A$17</c:f>
              <c:numCache>
                <c:formatCode>mmm\-yyyy</c:formatCode>
                <c:ptCount val="16"/>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numCache>
            </c:numRef>
          </c:cat>
          <c:val>
            <c:numRef>
              <c:f>Sheet1!$B$2:$B$17</c:f>
              <c:numCache>
                <c:formatCode>0.00%</c:formatCode>
                <c:ptCount val="16"/>
                <c:pt idx="0">
                  <c:v>0.6048</c:v>
                </c:pt>
                <c:pt idx="1">
                  <c:v>0.70289999999999997</c:v>
                </c:pt>
                <c:pt idx="2">
                  <c:v>0.87209999999999999</c:v>
                </c:pt>
                <c:pt idx="3">
                  <c:v>0.7379</c:v>
                </c:pt>
                <c:pt idx="4">
                  <c:v>0.8175</c:v>
                </c:pt>
                <c:pt idx="5">
                  <c:v>0.84419999999999995</c:v>
                </c:pt>
                <c:pt idx="6">
                  <c:v>0.71599999999999997</c:v>
                </c:pt>
                <c:pt idx="7">
                  <c:v>0.88349999999999995</c:v>
                </c:pt>
                <c:pt idx="8">
                  <c:v>0.60260000000000002</c:v>
                </c:pt>
                <c:pt idx="9">
                  <c:v>0.8095</c:v>
                </c:pt>
                <c:pt idx="10">
                  <c:v>0.95669999999999999</c:v>
                </c:pt>
                <c:pt idx="11">
                  <c:v>0.86939999999999995</c:v>
                </c:pt>
                <c:pt idx="12">
                  <c:v>0.94789999999999996</c:v>
                </c:pt>
                <c:pt idx="13">
                  <c:v>0.90749999999999997</c:v>
                </c:pt>
                <c:pt idx="14">
                  <c:v>0.92830000000000001</c:v>
                </c:pt>
                <c:pt idx="15">
                  <c:v>0.99629999999999996</c:v>
                </c:pt>
              </c:numCache>
            </c:numRef>
          </c:val>
          <c:smooth val="0"/>
          <c:extLst>
            <c:ext xmlns:c16="http://schemas.microsoft.com/office/drawing/2014/chart" uri="{C3380CC4-5D6E-409C-BE32-E72D297353CC}">
              <c16:uniqueId val="{00000000-0D96-4CEB-9ECD-F02182CAA06D}"/>
            </c:ext>
          </c:extLst>
        </c:ser>
        <c:dLbls>
          <c:showLegendKey val="0"/>
          <c:showVal val="0"/>
          <c:showCatName val="0"/>
          <c:showSerName val="0"/>
          <c:showPercent val="0"/>
          <c:showBubbleSize val="0"/>
        </c:dLbls>
        <c:smooth val="0"/>
        <c:axId val="1730799616"/>
        <c:axId val="1730802112"/>
      </c:lineChart>
      <c:dateAx>
        <c:axId val="1730799616"/>
        <c:scaling>
          <c:orientation val="minMax"/>
        </c:scaling>
        <c:delete val="0"/>
        <c:axPos val="b"/>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802112"/>
        <c:crosses val="autoZero"/>
        <c:auto val="1"/>
        <c:lblOffset val="100"/>
        <c:baseTimeUnit val="months"/>
      </c:dateAx>
      <c:valAx>
        <c:axId val="1730802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79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6">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u="sng" dirty="0" smtClean="0"/>
              <a:t>Second Call Attempts</a:t>
            </a:r>
          </a:p>
          <a:p>
            <a:pPr>
              <a:defRPr/>
            </a:pPr>
            <a:r>
              <a:rPr lang="en-US" dirty="0" smtClean="0"/>
              <a:t>Percentage</a:t>
            </a:r>
            <a:r>
              <a:rPr lang="en-US" baseline="0" dirty="0" smtClean="0"/>
              <a:t> </a:t>
            </a:r>
            <a:r>
              <a:rPr lang="en-US" baseline="0" dirty="0"/>
              <a:t>of </a:t>
            </a:r>
            <a:r>
              <a:rPr lang="en-US" baseline="0" dirty="0" smtClean="0"/>
              <a:t>second call </a:t>
            </a:r>
            <a:r>
              <a:rPr lang="en-US" baseline="0" dirty="0" smtClean="0"/>
              <a:t>attempted </a:t>
            </a:r>
            <a:r>
              <a:rPr lang="en-US" baseline="0" dirty="0"/>
              <a:t>within </a:t>
            </a:r>
            <a:r>
              <a:rPr lang="en-US" baseline="0" dirty="0" smtClean="0"/>
              <a:t>2 days</a:t>
            </a:r>
            <a:endParaRPr lang="en-US" baseline="0" dirty="0"/>
          </a:p>
          <a:p>
            <a:pPr>
              <a:defRPr/>
            </a:pPr>
            <a:r>
              <a:rPr lang="en-US" baseline="0" dirty="0"/>
              <a:t>over the process improvement period</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Second Call Attempt within 2 days</c:v>
                </c:pt>
              </c:strCache>
            </c:strRef>
          </c:tx>
          <c:spPr>
            <a:ln w="28575" cap="rnd">
              <a:solidFill>
                <a:srgbClr val="00D25F"/>
              </a:solidFill>
              <a:round/>
            </a:ln>
            <a:effectLst/>
          </c:spPr>
          <c:marker>
            <c:symbol val="none"/>
          </c:marker>
          <c:cat>
            <c:numRef>
              <c:f>Sheet1!$A$2:$A$17</c:f>
              <c:numCache>
                <c:formatCode>mmm\-yyyy</c:formatCode>
                <c:ptCount val="16"/>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numCache>
            </c:numRef>
          </c:cat>
          <c:val>
            <c:numRef>
              <c:f>Sheet1!$B$2:$B$17</c:f>
              <c:numCache>
                <c:formatCode>0.00%</c:formatCode>
                <c:ptCount val="16"/>
                <c:pt idx="0">
                  <c:v>0.17808219178082191</c:v>
                </c:pt>
                <c:pt idx="1">
                  <c:v>0.25139664804469275</c:v>
                </c:pt>
                <c:pt idx="2">
                  <c:v>0.32743362831858408</c:v>
                </c:pt>
                <c:pt idx="3">
                  <c:v>0.28301886792452829</c:v>
                </c:pt>
                <c:pt idx="4">
                  <c:v>0.3716216216216216</c:v>
                </c:pt>
                <c:pt idx="5">
                  <c:v>0.31292517006802723</c:v>
                </c:pt>
                <c:pt idx="6">
                  <c:v>0.33333333333333331</c:v>
                </c:pt>
                <c:pt idx="7">
                  <c:v>0.40799999999999997</c:v>
                </c:pt>
                <c:pt idx="8">
                  <c:v>0.12435233160621761</c:v>
                </c:pt>
                <c:pt idx="9">
                  <c:v>0.36942675159235666</c:v>
                </c:pt>
                <c:pt idx="10">
                  <c:v>0.58823529411764708</c:v>
                </c:pt>
                <c:pt idx="11">
                  <c:v>0.3654</c:v>
                </c:pt>
                <c:pt idx="12">
                  <c:v>0.49419999999999997</c:v>
                </c:pt>
                <c:pt idx="13">
                  <c:v>0.59209999999999996</c:v>
                </c:pt>
                <c:pt idx="14">
                  <c:v>0.76880000000000004</c:v>
                </c:pt>
                <c:pt idx="15">
                  <c:v>0.79690000000000005</c:v>
                </c:pt>
              </c:numCache>
            </c:numRef>
          </c:val>
          <c:smooth val="0"/>
          <c:extLst>
            <c:ext xmlns:c16="http://schemas.microsoft.com/office/drawing/2014/chart" uri="{C3380CC4-5D6E-409C-BE32-E72D297353CC}">
              <c16:uniqueId val="{00000000-3D23-437F-9687-1D7504FD9A52}"/>
            </c:ext>
          </c:extLst>
        </c:ser>
        <c:dLbls>
          <c:showLegendKey val="0"/>
          <c:showVal val="0"/>
          <c:showCatName val="0"/>
          <c:showSerName val="0"/>
          <c:showPercent val="0"/>
          <c:showBubbleSize val="0"/>
        </c:dLbls>
        <c:smooth val="0"/>
        <c:axId val="1730799616"/>
        <c:axId val="1730802112"/>
      </c:lineChart>
      <c:dateAx>
        <c:axId val="1730799616"/>
        <c:scaling>
          <c:orientation val="minMax"/>
        </c:scaling>
        <c:delete val="0"/>
        <c:axPos val="b"/>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802112"/>
        <c:crosses val="autoZero"/>
        <c:auto val="1"/>
        <c:lblOffset val="100"/>
        <c:baseTimeUnit val="months"/>
      </c:dateAx>
      <c:valAx>
        <c:axId val="1730802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79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6">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eaLnBrk="1" hangingPunct="1">
              <a:defRPr sz="1200">
                <a:latin typeface="Corbe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eaLnBrk="1" hangingPunct="1">
              <a:defRPr sz="1200">
                <a:latin typeface="Corbel" charset="0"/>
                <a:ea typeface="ＭＳ Ｐゴシック" charset="-128"/>
              </a:defRPr>
            </a:lvl1pPr>
          </a:lstStyle>
          <a:p>
            <a:pPr>
              <a:defRPr/>
            </a:pPr>
            <a:fld id="{87A2788C-E275-4183-89B0-E966EB9ECBCA}" type="datetimeFigureOut">
              <a:rPr lang="en-US"/>
              <a:pPr>
                <a:defRPr/>
              </a:pPr>
              <a:t>11/3/2023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eaLnBrk="1" hangingPunct="1">
              <a:defRPr sz="1200">
                <a:latin typeface="Corbe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31C4CB1-4A62-4DC4-A0E6-773E74938F08}" type="slidenum">
              <a:rPr lang="en-US" altLang="en-US"/>
              <a:pPr/>
              <a:t>‹#›</a:t>
            </a:fld>
            <a:endParaRPr lang="en-US" altLang="en-US"/>
          </a:p>
        </p:txBody>
      </p:sp>
    </p:spTree>
    <p:extLst>
      <p:ext uri="{BB962C8B-B14F-4D97-AF65-F5344CB8AC3E}">
        <p14:creationId xmlns:p14="http://schemas.microsoft.com/office/powerpoint/2010/main" val="2682790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eaLnBrk="1" hangingPunct="1">
              <a:defRPr sz="1200">
                <a:latin typeface="Corbel" charset="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eaLnBrk="1" hangingPunct="1">
              <a:defRPr sz="1200">
                <a:latin typeface="Corbel" charset="0"/>
                <a:ea typeface="ＭＳ Ｐゴシック" charset="-128"/>
              </a:defRPr>
            </a:lvl1pPr>
          </a:lstStyle>
          <a:p>
            <a:pPr>
              <a:defRPr/>
            </a:pPr>
            <a:fld id="{DD9B8FB4-6788-4CB2-AE0F-75DD9294EFB3}" type="datetimeFigureOut">
              <a:rPr lang="en-US"/>
              <a:pPr>
                <a:defRPr/>
              </a:pPr>
              <a:t>11/3/2023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eaLnBrk="1" hangingPunct="1">
              <a:defRPr sz="1200">
                <a:latin typeface="Corbe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66B1C9D-D80D-4737-936B-C803701BCABB}" type="slidenum">
              <a:rPr lang="en-US" altLang="en-US"/>
              <a:pPr/>
              <a:t>‹#›</a:t>
            </a:fld>
            <a:endParaRPr lang="en-US" altLang="en-US"/>
          </a:p>
        </p:txBody>
      </p:sp>
    </p:spTree>
    <p:extLst>
      <p:ext uri="{BB962C8B-B14F-4D97-AF65-F5344CB8AC3E}">
        <p14:creationId xmlns:p14="http://schemas.microsoft.com/office/powerpoint/2010/main" val="375914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a:t>
            </a:fld>
            <a:endParaRPr lang="en-US" altLang="en-US"/>
          </a:p>
        </p:txBody>
      </p:sp>
    </p:spTree>
    <p:extLst>
      <p:ext uri="{BB962C8B-B14F-4D97-AF65-F5344CB8AC3E}">
        <p14:creationId xmlns:p14="http://schemas.microsoft.com/office/powerpoint/2010/main" val="24451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smtClean="0"/>
              <a:t>The</a:t>
            </a:r>
            <a:r>
              <a:rPr lang="en-US" sz="1000" baseline="0" dirty="0" smtClean="0"/>
              <a:t> phone calls were already assigned to the Acute/ED/Postpartum nurses, but we added it to the paramedic duties as well</a:t>
            </a:r>
            <a:r>
              <a:rPr lang="en-US" sz="1000" baseline="0" dirty="0" smtClean="0"/>
              <a:t>.</a:t>
            </a:r>
          </a:p>
          <a:p>
            <a:pPr marL="171450" indent="-171450">
              <a:buFont typeface="Arial" panose="020B0604020202020204" pitchFamily="34" charset="0"/>
              <a:buChar char="•"/>
            </a:pPr>
            <a:r>
              <a:rPr lang="en-US" sz="1000" baseline="0" dirty="0" smtClean="0"/>
              <a:t>This </a:t>
            </a:r>
            <a:r>
              <a:rPr lang="en-US" sz="1000" baseline="0" dirty="0" smtClean="0"/>
              <a:t>is the same staff that take care of these patients so they may have first-hand knowledge of the </a:t>
            </a:r>
            <a:r>
              <a:rPr lang="en-US" sz="1000" baseline="0" dirty="0" smtClean="0"/>
              <a:t>patient </a:t>
            </a:r>
            <a:r>
              <a:rPr lang="en-US" sz="1000" baseline="0" dirty="0" smtClean="0"/>
              <a:t>and, at the very </a:t>
            </a:r>
            <a:r>
              <a:rPr lang="en-US" sz="1000" baseline="0" dirty="0" smtClean="0"/>
              <a:t>least, they are the most familiar with the EMR. </a:t>
            </a:r>
          </a:p>
          <a:p>
            <a:pPr marL="171450" indent="-171450">
              <a:buFont typeface="Arial" panose="020B0604020202020204" pitchFamily="34" charset="0"/>
              <a:buChar char="•"/>
            </a:pPr>
            <a:r>
              <a:rPr lang="en-US" sz="1000" baseline="0" dirty="0" smtClean="0"/>
              <a:t>We needed to have clinical staff that could have interactive contact.</a:t>
            </a:r>
            <a:endParaRPr lang="en-US" sz="1000" baseline="0" dirty="0" smtClean="0"/>
          </a:p>
          <a:p>
            <a:pPr marL="171450" indent="-171450">
              <a:buFont typeface="Arial" panose="020B0604020202020204" pitchFamily="34" charset="0"/>
              <a:buChar char="•"/>
            </a:pPr>
            <a:r>
              <a:rPr lang="en-US" sz="1000" baseline="0" dirty="0" smtClean="0"/>
              <a:t>We needed to determine that these calls could be worked into daily workflow. I </a:t>
            </a:r>
            <a:r>
              <a:rPr lang="en-US" sz="1000" baseline="0" dirty="0" smtClean="0"/>
              <a:t>took the census information for the previous 12 months and broke it down to how many phone calls per day would be expected. I further broke it down to show that if the calls were split equally between every staff member working on day shift (usually 4-6) and calls were made every day, the number of calls one staff member would be required to make during their 12 hour shift  was between 2-5. And then broke it down further to show it would mean 1 call every 2-6 hours. When broken down like this, making time for these seems much more attainable.</a:t>
            </a:r>
          </a:p>
          <a:p>
            <a:pPr marL="171450" indent="-171450">
              <a:buFont typeface="Arial" panose="020B0604020202020204" pitchFamily="34" charset="0"/>
              <a:buChar char="•"/>
            </a:pPr>
            <a:r>
              <a:rPr lang="en-US" sz="1000" baseline="0" dirty="0" smtClean="0"/>
              <a:t>We timed how long each call took for a few days to establish the amount of time each call could be anticipated to take. </a:t>
            </a:r>
            <a:r>
              <a:rPr lang="en-US" sz="1000" baseline="0" dirty="0" smtClean="0"/>
              <a:t>Preparation for each call took about 1 minute to pull up and review discharge information. Once </a:t>
            </a:r>
            <a:r>
              <a:rPr lang="en-US" sz="1000" baseline="0" dirty="0" smtClean="0"/>
              <a:t>in a while there would be a patient with a lot of questions or </a:t>
            </a:r>
            <a:r>
              <a:rPr lang="en-US" sz="1000" baseline="0" dirty="0" smtClean="0"/>
              <a:t>very </a:t>
            </a:r>
            <a:r>
              <a:rPr lang="en-US" sz="1000" baseline="0" dirty="0" smtClean="0"/>
              <a:t>talkative, but most calls took less than 3 minutes</a:t>
            </a:r>
            <a:r>
              <a:rPr lang="en-US" sz="1000" baseline="0" dirty="0" smtClean="0"/>
              <a:t>. Staff can determine when to plan the calls by anticipating how much time they will need for each call.</a:t>
            </a:r>
            <a:endParaRPr lang="en-US" sz="1000"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10</a:t>
            </a:fld>
            <a:endParaRPr lang="en-US" altLang="en-US"/>
          </a:p>
        </p:txBody>
      </p:sp>
    </p:spTree>
    <p:extLst>
      <p:ext uri="{BB962C8B-B14F-4D97-AF65-F5344CB8AC3E}">
        <p14:creationId xmlns:p14="http://schemas.microsoft.com/office/powerpoint/2010/main" val="95310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How to determine site</a:t>
            </a:r>
            <a:r>
              <a:rPr lang="en-US" baseline="0" dirty="0" smtClean="0"/>
              <a:t> specific barriers – We asked the staff that do it.</a:t>
            </a:r>
          </a:p>
          <a:p>
            <a:r>
              <a:rPr lang="en-US" baseline="0" dirty="0" smtClean="0"/>
              <a:t>I created a survey that staff had easy access to and could complete anonymously to understand what staff believed were barriers and to solicit potential solutions. As a former member of that staff, I understood the workflow and many of the barriers already. We found it valuable to have staff think about and suggest solutions. This helped minimize </a:t>
            </a:r>
            <a:r>
              <a:rPr lang="en-US" baseline="0" dirty="0" smtClean="0"/>
              <a:t>just complaining </a:t>
            </a:r>
            <a:r>
              <a:rPr lang="en-US" baseline="0" dirty="0" smtClean="0"/>
              <a:t>and fostered interactive cooperation. I grouped many similar suggestions, but no suggestion was dismissed offhand or ignored. When I reviewed the results with staff, I explained why it was decided not to implement </a:t>
            </a:r>
            <a:r>
              <a:rPr lang="en-US" baseline="0" dirty="0" smtClean="0"/>
              <a:t>ideas that had been suggested. </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11</a:t>
            </a:fld>
            <a:endParaRPr lang="en-US" altLang="en-US"/>
          </a:p>
        </p:txBody>
      </p:sp>
    </p:spTree>
    <p:extLst>
      <p:ext uri="{BB962C8B-B14F-4D97-AF65-F5344CB8AC3E}">
        <p14:creationId xmlns:p14="http://schemas.microsoft.com/office/powerpoint/2010/main" val="316546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staff-identified barriers based on the surveys.</a:t>
            </a:r>
          </a:p>
          <a:p>
            <a:r>
              <a:rPr lang="en-US" baseline="0" dirty="0" smtClean="0"/>
              <a:t>Some of these are probably barriers other facilities have as well.</a:t>
            </a:r>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12</a:t>
            </a:fld>
            <a:endParaRPr lang="en-US" altLang="en-US"/>
          </a:p>
        </p:txBody>
      </p:sp>
    </p:spTree>
    <p:extLst>
      <p:ext uri="{BB962C8B-B14F-4D97-AF65-F5344CB8AC3E}">
        <p14:creationId xmlns:p14="http://schemas.microsoft.com/office/powerpoint/2010/main" val="106313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time.” “We have patients in house to take care of” “There</a:t>
            </a:r>
            <a:r>
              <a:rPr lang="en-US" baseline="0" dirty="0" smtClean="0"/>
              <a:t> are too many questions” </a:t>
            </a:r>
            <a:r>
              <a:rPr lang="en-US" baseline="0" dirty="0" smtClean="0"/>
              <a:t>“The large stack is daunting”</a:t>
            </a:r>
            <a:endParaRPr lang="en-US" dirty="0" smtClean="0"/>
          </a:p>
          <a:p>
            <a:r>
              <a:rPr lang="en-US" dirty="0" smtClean="0"/>
              <a:t>This indicates</a:t>
            </a:r>
            <a:r>
              <a:rPr lang="en-US" baseline="0" dirty="0" smtClean="0"/>
              <a:t> a need for efficiency - with each call taking as little time as possible from each staff member. </a:t>
            </a:r>
            <a:r>
              <a:rPr lang="en-US" baseline="0" dirty="0" smtClean="0"/>
              <a:t>And avoiding the “large stack” by requiring it daily.</a:t>
            </a:r>
            <a:endParaRPr lang="en-US" baseline="0" dirty="0" smtClean="0"/>
          </a:p>
          <a:p>
            <a:pPr marL="171450" indent="-171450">
              <a:buFont typeface="Arial" panose="020B0604020202020204" pitchFamily="34" charset="0"/>
              <a:buChar char="•"/>
            </a:pPr>
            <a:r>
              <a:rPr lang="en-US" baseline="0" dirty="0" smtClean="0"/>
              <a:t>It was suggested by staff that we utilize an automated system. This would lose the personal, small-town hospital “personal touch.” It would also add an expense that we would have to endorse with census data.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We presented staff with patient census data for the various departments: </a:t>
            </a:r>
            <a:r>
              <a:rPr lang="en-US" baseline="0" dirty="0" smtClean="0"/>
              <a:t>Clinic nurses, </a:t>
            </a:r>
            <a:r>
              <a:rPr lang="en-US" baseline="0" dirty="0" smtClean="0"/>
              <a:t>Nurse Triage (with clinic), and Care </a:t>
            </a:r>
            <a:r>
              <a:rPr lang="en-US" baseline="0" dirty="0" smtClean="0"/>
              <a:t>Management </a:t>
            </a:r>
            <a:r>
              <a:rPr lang="en-US" baseline="0" dirty="0" smtClean="0"/>
              <a:t>(with clinic</a:t>
            </a:r>
            <a:r>
              <a:rPr lang="en-US" baseline="0" dirty="0" smtClean="0"/>
              <a:t>), Acute/ED. </a:t>
            </a:r>
            <a:r>
              <a:rPr lang="en-US" baseline="0" dirty="0" smtClean="0"/>
              <a:t>Showing that other departments are not any less busy. </a:t>
            </a:r>
            <a:r>
              <a:rPr lang="en-US" sz="1200" baseline="0" dirty="0" smtClean="0"/>
              <a:t>Triage and care management departments each have less staff members than Acute/ED so it would actually require more time from </a:t>
            </a:r>
            <a:r>
              <a:rPr lang="en-US" sz="1200" u="sng" baseline="0" dirty="0" smtClean="0"/>
              <a:t>each</a:t>
            </a:r>
            <a:r>
              <a:rPr lang="en-US" sz="1200" baseline="0" dirty="0" smtClean="0"/>
              <a:t> staff member and would be a heavier burden to add </a:t>
            </a:r>
            <a:r>
              <a:rPr lang="en-US" sz="1200" baseline="0" dirty="0" smtClean="0"/>
              <a:t>to </a:t>
            </a:r>
            <a:r>
              <a:rPr lang="en-US" sz="1200" baseline="0" dirty="0" smtClean="0"/>
              <a:t>their existing duties. </a:t>
            </a:r>
            <a:r>
              <a:rPr lang="en-US" sz="1200" baseline="0" dirty="0" smtClean="0"/>
              <a:t>Our </a:t>
            </a:r>
            <a:r>
              <a:rPr lang="en-US" sz="1200" baseline="0" dirty="0" smtClean="0"/>
              <a:t>EMR system does not have a way to prompt any other department (other than Acute/ED) to make the </a:t>
            </a:r>
            <a:r>
              <a:rPr lang="en-US" sz="1200" baseline="0" dirty="0" smtClean="0"/>
              <a:t>calls and even though we have the same EMR system for clinic and hospital, they look very different depending on department so other departments would not be as familiar with the charting.</a:t>
            </a:r>
            <a:endParaRPr lang="en-US" sz="1200" baseline="0" dirty="0" smtClean="0"/>
          </a:p>
          <a:p>
            <a:pPr marL="171450" indent="-171450">
              <a:buFont typeface="Arial" panose="020B0604020202020204" pitchFamily="34" charset="0"/>
              <a:buChar char="•"/>
            </a:pPr>
            <a:r>
              <a:rPr lang="en-US" baseline="0" dirty="0" smtClean="0"/>
              <a:t>It </a:t>
            </a:r>
            <a:r>
              <a:rPr lang="en-US" baseline="0" dirty="0" smtClean="0"/>
              <a:t>was also suggested that we target specific </a:t>
            </a:r>
            <a:r>
              <a:rPr lang="en-US" baseline="0" dirty="0" smtClean="0"/>
              <a:t>patients. The suggestions included asking patients at discharge if they wanted to be called or only calling patients with certain diagnosis. But based </a:t>
            </a:r>
            <a:r>
              <a:rPr lang="en-US" baseline="0" dirty="0" smtClean="0"/>
              <a:t>on the </a:t>
            </a:r>
            <a:r>
              <a:rPr lang="en-US" baseline="0" dirty="0" smtClean="0"/>
              <a:t>requirements of the programs, we couldn’t target patients in that way. The programs require we attempt to call </a:t>
            </a:r>
            <a:r>
              <a:rPr lang="en-US" baseline="0" dirty="0" smtClean="0"/>
              <a:t>patients discharged </a:t>
            </a:r>
            <a:r>
              <a:rPr lang="en-US" baseline="0" dirty="0" smtClean="0"/>
              <a:t>into the community or “</a:t>
            </a:r>
            <a:r>
              <a:rPr lang="en-US" baseline="0" dirty="0" smtClean="0"/>
              <a:t>home.” Our previous program also specified these </a:t>
            </a:r>
            <a:r>
              <a:rPr lang="en-US" baseline="0" dirty="0" smtClean="0"/>
              <a:t>patients so we didn’t make any change.</a:t>
            </a:r>
            <a:endParaRPr lang="en-US" baseline="0" dirty="0" smtClean="0"/>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13</a:t>
            </a:fld>
            <a:endParaRPr lang="en-US" altLang="en-US"/>
          </a:p>
        </p:txBody>
      </p:sp>
    </p:spTree>
    <p:extLst>
      <p:ext uri="{BB962C8B-B14F-4D97-AF65-F5344CB8AC3E}">
        <p14:creationId xmlns:p14="http://schemas.microsoft.com/office/powerpoint/2010/main" val="419151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anticipated this barrier</a:t>
            </a:r>
            <a:r>
              <a:rPr lang="en-US" baseline="0" dirty="0" smtClean="0"/>
              <a:t> and had already looked at the feasibility of another department. So we concentrated on efficiency.</a:t>
            </a:r>
          </a:p>
          <a:p>
            <a:r>
              <a:rPr lang="en-US" sz="1200" baseline="0" dirty="0" smtClean="0"/>
              <a:t>The previous program has only nurses making up to 3 attempts in 7 days. TCM requirements stated 1 interactive contact or at least 2 attempts. So we cut down the number of attempts.</a:t>
            </a:r>
          </a:p>
          <a:p>
            <a:r>
              <a:rPr lang="en-US" sz="1200" baseline="0" dirty="0" smtClean="0"/>
              <a:t>There was a pattern of only a few specific nurses completing these phone calls so when those specific nurses didn’t do it, it just wasn’t done. This led to low numbers of call attempts and large stacks that needed to be called or “timed out.” So leaders determined that the responsibility needs to be shared by everyone on shift, including paramedics. Charge nurses were empowered to assign phone calls at the beginning of the shift and require staff to have them completed before leaving at the end of the shift, similar to other </a:t>
            </a:r>
            <a:r>
              <a:rPr lang="en-US" sz="1200" baseline="0" dirty="0" err="1" smtClean="0"/>
              <a:t>sidework</a:t>
            </a:r>
            <a:r>
              <a:rPr lang="en-US" sz="1200" baseline="0" dirty="0" smtClean="0"/>
              <a:t> duties like stocking.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14</a:t>
            </a:fld>
            <a:endParaRPr lang="en-US" altLang="en-US"/>
          </a:p>
        </p:txBody>
      </p:sp>
    </p:spTree>
    <p:extLst>
      <p:ext uri="{BB962C8B-B14F-4D97-AF65-F5344CB8AC3E}">
        <p14:creationId xmlns:p14="http://schemas.microsoft.com/office/powerpoint/2010/main" val="142833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deciding the timing of phone calls, we looked at literature and the requirements for all the programs this effected. Unfortunately we didn’t find any </a:t>
            </a:r>
            <a:r>
              <a:rPr lang="en-US" baseline="0" dirty="0" smtClean="0"/>
              <a:t>articles that specifically looked at </a:t>
            </a:r>
            <a:r>
              <a:rPr lang="en-US" baseline="0" dirty="0" smtClean="0"/>
              <a:t>the timing, though most of the studies had calls occurring 1-3 days post discharge. The programs that are directly effected by the timing of calls required calls within 2 days or 2 business days. Most of the time, follow up </a:t>
            </a:r>
            <a:r>
              <a:rPr lang="en-US" baseline="0" dirty="0" smtClean="0"/>
              <a:t>appointments are recommended for </a:t>
            </a:r>
            <a:r>
              <a:rPr lang="en-US" baseline="0" dirty="0" smtClean="0"/>
              <a:t>3-7 days post discharge; some are as early as next day but those generally have further follow up within 30 days as well.</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15</a:t>
            </a:fld>
            <a:endParaRPr lang="en-US" altLang="en-US"/>
          </a:p>
        </p:txBody>
      </p:sp>
    </p:spTree>
    <p:extLst>
      <p:ext uri="{BB962C8B-B14F-4D97-AF65-F5344CB8AC3E}">
        <p14:creationId xmlns:p14="http://schemas.microsoft.com/office/powerpoint/2010/main" val="10741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decision was really based on what TCM required, except we determined the calls needed to occur within 2 days, not 2 business days. We wanted consistency since there is staff every day, not just business days.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Additionally, we looked at times of day call attempts would be made </a:t>
            </a:r>
            <a:r>
              <a:rPr lang="en-US" baseline="0" dirty="0" smtClean="0"/>
              <a:t>to have the biggest impact with patients. We did not want to be calling too early, waking patients up, and we didn’t want to interfere with bedtimes.  </a:t>
            </a:r>
            <a:r>
              <a:rPr lang="en-US" baseline="0" dirty="0" smtClean="0"/>
              <a:t>We wanted to accommodate when patients would be available, considering our patients work a variety of shift times. </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Other departments, such as clinic scheduling, billing, and other patient needs like pharmacies and specialists are often only available during the day on week days. In order to best help patients with problems, it would be best to be able to transfer the patient or call right away. However, that same time frame tends to be the busiest times in ED and on the floor with patient care and ambulatory </a:t>
            </a:r>
            <a:r>
              <a:rPr lang="en-US" sz="1200" baseline="0" dirty="0" err="1" smtClean="0"/>
              <a:t>surgicals</a:t>
            </a:r>
            <a:r>
              <a:rPr lang="en-US" sz="1200" baseline="0" dirty="0" smtClean="0"/>
              <a:t> in addition to admitted patients. We couldn’t really pre-plan specific times for staff to be taken off the floor in order to make these calls. So w</a:t>
            </a:r>
            <a:r>
              <a:rPr lang="en-US" baseline="0" dirty="0" smtClean="0"/>
              <a:t>e determined to go past the evening shift change as a “back up.” If absolutely necessary, night shift can make calls before getting report and day shift can make calls after giving report, doubling the staff making calls and each staff member would have less burden.</a:t>
            </a:r>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16</a:t>
            </a:fld>
            <a:endParaRPr lang="en-US" altLang="en-US"/>
          </a:p>
        </p:txBody>
      </p:sp>
    </p:spTree>
    <p:extLst>
      <p:ext uri="{BB962C8B-B14F-4D97-AF65-F5344CB8AC3E}">
        <p14:creationId xmlns:p14="http://schemas.microsoft.com/office/powerpoint/2010/main" val="403432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dominant barrier was language. Crete is a diverse community </a:t>
            </a:r>
            <a:r>
              <a:rPr lang="en-US" baseline="0" dirty="0" smtClean="0"/>
              <a:t>with several spoken </a:t>
            </a:r>
            <a:r>
              <a:rPr lang="en-US" baseline="0" dirty="0" smtClean="0"/>
              <a:t>languages &amp; dialects, Spanish is the most common non-English language, but there is also </a:t>
            </a:r>
            <a:r>
              <a:rPr lang="en-US" baseline="0" dirty="0" err="1" smtClean="0"/>
              <a:t>Konjabol</a:t>
            </a:r>
            <a:r>
              <a:rPr lang="en-US" baseline="0" dirty="0" smtClean="0"/>
              <a:t>, Marshallese, Samoan, and more. Crete has in-house Spanish interpreters shared by all departments as well as tele-interpreters. It can be difficult for staff to get the necessary interpreter in the short time frames they have available to make phone calls in, if at all.</a:t>
            </a:r>
          </a:p>
          <a:p>
            <a:r>
              <a:rPr lang="en-US" dirty="0" smtClean="0"/>
              <a:t>To</a:t>
            </a:r>
            <a:r>
              <a:rPr lang="en-US" baseline="0" dirty="0" smtClean="0"/>
              <a:t> mitigate language barrier </a:t>
            </a:r>
            <a:r>
              <a:rPr lang="en-US" baseline="0" dirty="0" smtClean="0"/>
              <a:t>problems, </a:t>
            </a:r>
            <a:r>
              <a:rPr lang="en-US" baseline="0" dirty="0" smtClean="0"/>
              <a:t>we tried to coordinate with our in-house interpreters. They are shared for all departments in the facility, including the clinic and only work during clinic hours. Staff are supposed to coordinate with interpreters when possible and use tele-interpreters when in-house interpreters are not available. </a:t>
            </a:r>
            <a:r>
              <a:rPr lang="en-US" baseline="0" dirty="0" smtClean="0"/>
              <a:t>Using the tele-interpreter </a:t>
            </a:r>
            <a:r>
              <a:rPr lang="en-US" baseline="0" dirty="0" smtClean="0"/>
              <a:t>line </a:t>
            </a:r>
            <a:r>
              <a:rPr lang="en-US" baseline="0" dirty="0" smtClean="0"/>
              <a:t>sometimes requires </a:t>
            </a:r>
            <a:r>
              <a:rPr lang="en-US" baseline="0" dirty="0" smtClean="0"/>
              <a:t>a several-minute long process to acquire an </a:t>
            </a:r>
            <a:r>
              <a:rPr lang="en-US" baseline="0" dirty="0" smtClean="0"/>
              <a:t>interpreter, making calls to non-English patients requiring longer than the anticipated 3 minutes/call.  Staff </a:t>
            </a:r>
            <a:r>
              <a:rPr lang="en-US" baseline="0" dirty="0" smtClean="0"/>
              <a:t>are encouraged to attempt to contact as many patients needing that same language as possible while they have the tele-interpreter. One additional barrier we have encountered is that the generated list of patients to contact does not list preferred language so it takes extra time for staff to identify patients that need interpretation. We are still working </a:t>
            </a:r>
            <a:r>
              <a:rPr lang="en-US" baseline="0" dirty="0" smtClean="0"/>
              <a:t>with </a:t>
            </a:r>
            <a:r>
              <a:rPr lang="en-US" baseline="0" dirty="0" smtClean="0"/>
              <a:t>our IT/Analysts to address this.</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17</a:t>
            </a:fld>
            <a:endParaRPr lang="en-US" altLang="en-US"/>
          </a:p>
        </p:txBody>
      </p:sp>
    </p:spTree>
    <p:extLst>
      <p:ext uri="{BB962C8B-B14F-4D97-AF65-F5344CB8AC3E}">
        <p14:creationId xmlns:p14="http://schemas.microsoft.com/office/powerpoint/2010/main" val="1284417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previous list of questions asked included 10 questions for ED patients and was 2 pages long for Acute patients. We had identified the 4 patient needs as the focus of these calls. Included were questions that could be classified as satisfaction indicators. Our facility </a:t>
            </a:r>
            <a:r>
              <a:rPr lang="en-US" baseline="0" dirty="0" smtClean="0"/>
              <a:t>utilizes a third party to </a:t>
            </a:r>
            <a:r>
              <a:rPr lang="en-US" baseline="0" dirty="0" smtClean="0"/>
              <a:t>administer surveys regarding patient satisfaction. Those were removed as they were addressed elsewhere and didn’t align with the focus. </a:t>
            </a:r>
          </a:p>
          <a:p>
            <a:r>
              <a:rPr lang="en-US" baseline="0" dirty="0" smtClean="0"/>
              <a:t>We standardized the questions for all ED, Inpatient, Observation, and Swing Bed patients for consistency.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Due to our </a:t>
            </a:r>
            <a:r>
              <a:rPr lang="en-US" dirty="0" smtClean="0"/>
              <a:t>Safe Sleep Hospital Champion &amp; Abusive Head Trauma Prevention Hospital Champion designations, certain additional questions are required for</a:t>
            </a:r>
            <a:r>
              <a:rPr lang="en-US" baseline="0" dirty="0" smtClean="0"/>
              <a:t> Postpartum follow up.</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18</a:t>
            </a:fld>
            <a:endParaRPr lang="en-US" altLang="en-US"/>
          </a:p>
        </p:txBody>
      </p:sp>
    </p:spTree>
    <p:extLst>
      <p:ext uri="{BB962C8B-B14F-4D97-AF65-F5344CB8AC3E}">
        <p14:creationId xmlns:p14="http://schemas.microsoft.com/office/powerpoint/2010/main" val="270851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Staff Buy-in</a:t>
            </a:r>
            <a:r>
              <a:rPr lang="en-US" baseline="0" dirty="0" smtClean="0"/>
              <a:t> was lower on the list of barriers according to the staff survey, but I believe it was actually one of the bigger barriers and we still struggle with some staff. I gathered the scholarly articles and presented my research. I explained TCM billing requirements and </a:t>
            </a:r>
            <a:r>
              <a:rPr lang="en-US" baseline="0" dirty="0" smtClean="0"/>
              <a:t>the other programs that are effected by the phone calls. </a:t>
            </a:r>
            <a:endParaRPr lang="en-US" baseline="0" dirty="0" smtClean="0"/>
          </a:p>
          <a:p>
            <a:pPr marL="171450" indent="-171450">
              <a:buFont typeface="Arial" panose="020B0604020202020204" pitchFamily="34" charset="0"/>
              <a:buChar char="•"/>
            </a:pPr>
            <a:r>
              <a:rPr lang="en-US" baseline="0" dirty="0" smtClean="0"/>
              <a:t>Some staff identified that some patients have incorrect phone numbers. Some patients have to “allow” calls from us in order for them to go through. </a:t>
            </a:r>
            <a:r>
              <a:rPr lang="en-US" baseline="0" dirty="0" smtClean="0"/>
              <a:t>Demographic data has always been on the checklists for Acute admission and ED Discharge. We </a:t>
            </a:r>
            <a:r>
              <a:rPr lang="en-US" baseline="0" dirty="0" smtClean="0"/>
              <a:t>implemented staff education/training for how to verify and update telephone numbers in </a:t>
            </a:r>
            <a:r>
              <a:rPr lang="en-US" baseline="0" dirty="0" smtClean="0"/>
              <a:t>EMR. Our ED instruction sheets have a section notifying patients to expect a phone call. We added staff education to include that in their verbal discharge instructions both in ED and Acute as well.</a:t>
            </a: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19</a:t>
            </a:fld>
            <a:endParaRPr lang="en-US" altLang="en-US"/>
          </a:p>
        </p:txBody>
      </p:sp>
    </p:spTree>
    <p:extLst>
      <p:ext uri="{BB962C8B-B14F-4D97-AF65-F5344CB8AC3E}">
        <p14:creationId xmlns:p14="http://schemas.microsoft.com/office/powerpoint/2010/main" val="360856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a:t>
            </a:fld>
            <a:endParaRPr lang="en-US" altLang="en-US"/>
          </a:p>
        </p:txBody>
      </p:sp>
    </p:spTree>
    <p:extLst>
      <p:ext uri="{BB962C8B-B14F-4D97-AF65-F5344CB8AC3E}">
        <p14:creationId xmlns:p14="http://schemas.microsoft.com/office/powerpoint/2010/main" val="2848801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went over this earlier as well. What I want to point out here is the suggestion that we ask the patient what time of day they prefer to be called. We decided not to implement that because it would further limit the time frame staff could attempt the call.</a:t>
            </a:r>
          </a:p>
          <a:p>
            <a:pPr marL="171450" indent="-171450">
              <a:buFont typeface="Arial" panose="020B0604020202020204" pitchFamily="34" charset="0"/>
              <a:buChar char="•"/>
            </a:pPr>
            <a:r>
              <a:rPr lang="en-US" baseline="0" dirty="0" smtClean="0"/>
              <a:t>Staff pointed out that some patients may not want to be called. We provided staff education/training on how to explain the purpose of the phone </a:t>
            </a:r>
            <a:r>
              <a:rPr lang="en-US" baseline="0" dirty="0" smtClean="0"/>
              <a:t>call. For reporting, if </a:t>
            </a:r>
            <a:r>
              <a:rPr lang="en-US" baseline="0" dirty="0" smtClean="0"/>
              <a:t>we don’t attempt, it counts against us. Patients can decline answering the questions when we call </a:t>
            </a:r>
            <a:r>
              <a:rPr lang="en-US" baseline="0" dirty="0" smtClean="0"/>
              <a:t>them, that still counts as </a:t>
            </a:r>
            <a:r>
              <a:rPr lang="en-US" baseline="0" dirty="0" smtClean="0"/>
              <a:t>an interactive </a:t>
            </a:r>
            <a:r>
              <a:rPr lang="en-US" baseline="0" dirty="0" smtClean="0"/>
              <a:t>encounter, </a:t>
            </a:r>
            <a:r>
              <a:rPr lang="en-US" baseline="0" dirty="0" smtClean="0"/>
              <a:t>or </a:t>
            </a:r>
            <a:r>
              <a:rPr lang="en-US" baseline="0" dirty="0" smtClean="0"/>
              <a:t>patients can choose to not </a:t>
            </a:r>
            <a:r>
              <a:rPr lang="en-US" baseline="0" dirty="0" smtClean="0"/>
              <a:t>answer when we attempt twice. </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20</a:t>
            </a:fld>
            <a:endParaRPr lang="en-US" altLang="en-US"/>
          </a:p>
        </p:txBody>
      </p:sp>
    </p:spTree>
    <p:extLst>
      <p:ext uri="{BB962C8B-B14F-4D97-AF65-F5344CB8AC3E}">
        <p14:creationId xmlns:p14="http://schemas.microsoft.com/office/powerpoint/2010/main" val="264331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identified that sometimes</a:t>
            </a:r>
            <a:r>
              <a:rPr lang="en-US" baseline="0" dirty="0" smtClean="0"/>
              <a:t> they don’t know how to help the patients</a:t>
            </a:r>
            <a:r>
              <a:rPr lang="en-US" baseline="0" dirty="0" smtClean="0"/>
              <a:t>. It is much easier to help patients when staff can transfer them to departments to handle it.</a:t>
            </a:r>
            <a:endParaRPr lang="en-US" baseline="0" dirty="0" smtClean="0"/>
          </a:p>
          <a:p>
            <a:pPr marL="171450" indent="-171450">
              <a:buFont typeface="Arial" panose="020B0604020202020204" pitchFamily="34" charset="0"/>
              <a:buChar char="•"/>
            </a:pPr>
            <a:r>
              <a:rPr lang="en-US" baseline="0" dirty="0" smtClean="0"/>
              <a:t>It was suggested that we utilize an automated system. This was addressed with time issues as well, but in the scholarly articles it was stated that the automated systems would refer patients to clinical staff when a need was identified. So the automated system would not help for this.</a:t>
            </a:r>
          </a:p>
          <a:p>
            <a:pPr marL="171450" indent="-171450">
              <a:buFont typeface="Arial" panose="020B0604020202020204" pitchFamily="34" charset="0"/>
              <a:buChar char="•"/>
            </a:pPr>
            <a:r>
              <a:rPr lang="en-US" baseline="0" dirty="0" smtClean="0"/>
              <a:t>We developed a quick reference resources sheet for common scenarios</a:t>
            </a:r>
          </a:p>
          <a:p>
            <a:pPr marL="171450" indent="-171450">
              <a:buFont typeface="Arial" panose="020B0604020202020204" pitchFamily="34" charset="0"/>
              <a:buChar char="•"/>
            </a:pPr>
            <a:r>
              <a:rPr lang="en-US" baseline="0" dirty="0" smtClean="0"/>
              <a:t>We provided staff education/Training and reference tip sheets for identified tasks</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21</a:t>
            </a:fld>
            <a:endParaRPr lang="en-US" altLang="en-US"/>
          </a:p>
        </p:txBody>
      </p:sp>
    </p:spTree>
    <p:extLst>
      <p:ext uri="{BB962C8B-B14F-4D97-AF65-F5344CB8AC3E}">
        <p14:creationId xmlns:p14="http://schemas.microsoft.com/office/powerpoint/2010/main" val="292051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with care team members</a:t>
            </a:r>
            <a:r>
              <a:rPr lang="en-US" baseline="0" dirty="0" smtClean="0"/>
              <a:t> </a:t>
            </a:r>
            <a:r>
              <a:rPr lang="en-US" baseline="0" dirty="0" smtClean="0"/>
              <a:t>is always a consideration and potential barrier. Tracking call attempts and access to the results needed to be accessible by several departments within our system. Additionally, the information from the phone calls is time sensitive. We needed to look at the fastest, most effective way to chart the phone call attempts and outcomes so all the involved departments could see them. Thankfully, we all use the same EMR system, but the different entities don’t necessarily see the same things. This particular barrier has had the most changes as the project has continued and continues to be a focus to create a more efficient process.</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22</a:t>
            </a:fld>
            <a:endParaRPr lang="en-US" altLang="en-US"/>
          </a:p>
        </p:txBody>
      </p:sp>
    </p:spTree>
    <p:extLst>
      <p:ext uri="{BB962C8B-B14F-4D97-AF65-F5344CB8AC3E}">
        <p14:creationId xmlns:p14="http://schemas.microsoft.com/office/powerpoint/2010/main" val="259363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before this project was all paper. There were several complications with that process.</a:t>
            </a:r>
          </a:p>
          <a:p>
            <a:r>
              <a:rPr lang="en-US" baseline="0" dirty="0" smtClean="0"/>
              <a:t>However, anything that included our EMR (Epic) required us to work with IT/Analysts and required time and compromise. In the end, Epic had a process already built for a different entity that we were able to adjust. We are using a combination flowsheet (for staff ease) and Note (for provider ease). The flowsheet lists the answers and staff record the answers  on it then create a Note that pulls information from that flowsheet so providers can see it. We are still working to develop something more fluid.</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23</a:t>
            </a:fld>
            <a:endParaRPr lang="en-US" altLang="en-US"/>
          </a:p>
        </p:txBody>
      </p:sp>
    </p:spTree>
    <p:extLst>
      <p:ext uri="{BB962C8B-B14F-4D97-AF65-F5344CB8AC3E}">
        <p14:creationId xmlns:p14="http://schemas.microsoft.com/office/powerpoint/2010/main" val="136361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project has been ongoing for almost 1 ½ years. It is hard to keep staff attention for that long. These are some of the strategies to keep staff engaged. Being interactive with staff – reacting and adjusting as issues arise or suggestions are made help staff feel like you are in it with them.</a:t>
            </a:r>
          </a:p>
          <a:p>
            <a:r>
              <a:rPr lang="en-US" baseline="0" dirty="0" smtClean="0"/>
              <a:t>Monthly, I post graphs for staff, update the unit manager, CNO, and Quality council. I attend unit staff meetings quarterly. I verbally recognize staff and we give rewards. I have gave prizes to staff that made the most calls. I communicate Positive outcomes/Close saves that have come from calls. </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24</a:t>
            </a:fld>
            <a:endParaRPr lang="en-US" altLang="en-US"/>
          </a:p>
        </p:txBody>
      </p:sp>
    </p:spTree>
    <p:extLst>
      <p:ext uri="{BB962C8B-B14F-4D97-AF65-F5344CB8AC3E}">
        <p14:creationId xmlns:p14="http://schemas.microsoft.com/office/powerpoint/2010/main" val="4235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a:t>
            </a:r>
            <a:r>
              <a:rPr lang="en-US" baseline="0" dirty="0" smtClean="0"/>
              <a:t> to give our staff props for how great they have done! We implemented interventions with this Process improvement in July, 2022 – see the big jump initially. They surpassed my initial goal of 90% of patients being attempted and have reached 100% in the last </a:t>
            </a:r>
            <a:r>
              <a:rPr lang="en-US" baseline="0" dirty="0" smtClean="0"/>
              <a:t>several </a:t>
            </a:r>
            <a:r>
              <a:rPr lang="en-US" baseline="0" dirty="0" smtClean="0"/>
              <a:t>months! Now we are focused on getting those calls within the 2 days and are making great progress!</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25</a:t>
            </a:fld>
            <a:endParaRPr lang="en-US" altLang="en-US"/>
          </a:p>
        </p:txBody>
      </p:sp>
    </p:spTree>
    <p:extLst>
      <p:ext uri="{BB962C8B-B14F-4D97-AF65-F5344CB8AC3E}">
        <p14:creationId xmlns:p14="http://schemas.microsoft.com/office/powerpoint/2010/main" val="86568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include some</a:t>
            </a:r>
            <a:r>
              <a:rPr lang="en-US" baseline="0" dirty="0" smtClean="0"/>
              <a:t> of the positive effects these phone calls have had. Some of these measures have many other variables as well, but it is great to see positive results from all the hard work! And I wanted to share just some of the Positive Outcomes/Close saves directly associated with calls.</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26</a:t>
            </a:fld>
            <a:endParaRPr lang="en-US" altLang="en-US"/>
          </a:p>
        </p:txBody>
      </p:sp>
    </p:spTree>
    <p:extLst>
      <p:ext uri="{BB962C8B-B14F-4D97-AF65-F5344CB8AC3E}">
        <p14:creationId xmlns:p14="http://schemas.microsoft.com/office/powerpoint/2010/main" val="347444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27</a:t>
            </a:fld>
            <a:endParaRPr lang="en-US" altLang="en-US"/>
          </a:p>
        </p:txBody>
      </p:sp>
    </p:spTree>
    <p:extLst>
      <p:ext uri="{BB962C8B-B14F-4D97-AF65-F5344CB8AC3E}">
        <p14:creationId xmlns:p14="http://schemas.microsoft.com/office/powerpoint/2010/main" val="2765765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28</a:t>
            </a:fld>
            <a:endParaRPr lang="en-US" altLang="en-US"/>
          </a:p>
        </p:txBody>
      </p:sp>
    </p:spTree>
    <p:extLst>
      <p:ext uri="{BB962C8B-B14F-4D97-AF65-F5344CB8AC3E}">
        <p14:creationId xmlns:p14="http://schemas.microsoft.com/office/powerpoint/2010/main" val="31958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29</a:t>
            </a:fld>
            <a:endParaRPr lang="en-US" altLang="en-US"/>
          </a:p>
        </p:txBody>
      </p:sp>
    </p:spTree>
    <p:extLst>
      <p:ext uri="{BB962C8B-B14F-4D97-AF65-F5344CB8AC3E}">
        <p14:creationId xmlns:p14="http://schemas.microsoft.com/office/powerpoint/2010/main" val="42130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is busy. Why is this important enough to do it?</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3</a:t>
            </a:fld>
            <a:endParaRPr lang="en-US" altLang="en-US"/>
          </a:p>
        </p:txBody>
      </p:sp>
    </p:spTree>
    <p:extLst>
      <p:ext uri="{BB962C8B-B14F-4D97-AF65-F5344CB8AC3E}">
        <p14:creationId xmlns:p14="http://schemas.microsoft.com/office/powerpoint/2010/main" val="344449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30</a:t>
            </a:fld>
            <a:endParaRPr lang="en-US" altLang="en-US"/>
          </a:p>
        </p:txBody>
      </p:sp>
    </p:spTree>
    <p:extLst>
      <p:ext uri="{BB962C8B-B14F-4D97-AF65-F5344CB8AC3E}">
        <p14:creationId xmlns:p14="http://schemas.microsoft.com/office/powerpoint/2010/main" val="413465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reviewed 28 scholarly articles.</a:t>
            </a:r>
            <a:r>
              <a:rPr lang="en-US" baseline="0" dirty="0" smtClean="0"/>
              <a:t> </a:t>
            </a:r>
            <a:r>
              <a:rPr lang="en-US" dirty="0" smtClean="0"/>
              <a:t>Based on that, we identified</a:t>
            </a:r>
            <a:r>
              <a:rPr lang="en-US" baseline="0" dirty="0" smtClean="0"/>
              <a:t> 4 patient needs that our post discharge phone calls were going to target. These were areas that were shown to have the most impact in the literature.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Understanding of discharge instructions and Patient satisfaction were consistently improved. Identifying patients at risk was improved. Readmissions and Follow-up adherence were not improved enough to be statistically significant.</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4</a:t>
            </a:fld>
            <a:endParaRPr lang="en-US" altLang="en-US"/>
          </a:p>
        </p:txBody>
      </p:sp>
    </p:spTree>
    <p:extLst>
      <p:ext uri="{BB962C8B-B14F-4D97-AF65-F5344CB8AC3E}">
        <p14:creationId xmlns:p14="http://schemas.microsoft.com/office/powerpoint/2010/main" val="35713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a rural clinic associated with and in the same building as</a:t>
            </a:r>
            <a:r>
              <a:rPr lang="en-US" baseline="0" dirty="0" smtClean="0"/>
              <a:t> our hospital. The same providers care for patients at the hospital and in the clinic. </a:t>
            </a:r>
          </a:p>
          <a:p>
            <a:r>
              <a:rPr lang="en-US" baseline="0" dirty="0" smtClean="0"/>
              <a:t>These phone calls count for one component of TCM as “Interactive </a:t>
            </a:r>
            <a:r>
              <a:rPr lang="en-US" baseline="0" dirty="0" smtClean="0"/>
              <a:t>contact” that requires at </a:t>
            </a:r>
            <a:r>
              <a:rPr lang="en-US" baseline="0" dirty="0" smtClean="0"/>
              <a:t>least 2 attempts within 2 business days of discharge by “clinical staff.” This project was chosen for a Quality improvement with our ACO directly because of TCM. We also are part of a Post Acute Care Stroke Care Collaborative to improve care of stroke patients post acute care with our Swing Bed. Post discharge phone calls within 2 days of discharge from our swing bed is one of the requirements with that program. We are also designated as a Safe Sleep Hospital Champion and an Abusive Head Trauma Prevention Hospital Champion. Part of these designations require certain questions be asked with post discharge phone calls</a:t>
            </a:r>
            <a:r>
              <a:rPr lang="en-US" baseline="0" dirty="0" smtClean="0"/>
              <a:t>. And this ties nicely in with another Quality Improvement project to reduce ED visits that could have been seen in our clinic.</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5</a:t>
            </a:fld>
            <a:endParaRPr lang="en-US" altLang="en-US"/>
          </a:p>
        </p:txBody>
      </p:sp>
    </p:spTree>
    <p:extLst>
      <p:ext uri="{BB962C8B-B14F-4D97-AF65-F5344CB8AC3E}">
        <p14:creationId xmlns:p14="http://schemas.microsoft.com/office/powerpoint/2010/main" val="207517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programs</a:t>
            </a:r>
            <a:r>
              <a:rPr lang="en-US" baseline="0" dirty="0" smtClean="0"/>
              <a:t> </a:t>
            </a:r>
            <a:r>
              <a:rPr lang="en-US" baseline="0" dirty="0" smtClean="0"/>
              <a:t>requiring </a:t>
            </a:r>
            <a:r>
              <a:rPr lang="en-US" baseline="0" dirty="0" smtClean="0"/>
              <a:t>post discharge phone calls only involved hospital patients. However, </a:t>
            </a:r>
            <a:r>
              <a:rPr lang="en-US" baseline="0" dirty="0" smtClean="0"/>
              <a:t>according to the literature, ED </a:t>
            </a:r>
            <a:r>
              <a:rPr lang="en-US" baseline="0" dirty="0" smtClean="0"/>
              <a:t>patients also </a:t>
            </a:r>
            <a:r>
              <a:rPr lang="en-US" baseline="0" dirty="0" smtClean="0"/>
              <a:t>benefit </a:t>
            </a:r>
            <a:r>
              <a:rPr lang="en-US" baseline="0" dirty="0" smtClean="0"/>
              <a:t>from post discharge phone </a:t>
            </a:r>
            <a:r>
              <a:rPr lang="en-US" baseline="0" dirty="0" smtClean="0"/>
              <a:t>calls. And the phone calls also became an intervention for our other QI project to prevent ambulatory ED visits. Quality Improvement projects. We </a:t>
            </a:r>
            <a:r>
              <a:rPr lang="en-US" baseline="0" dirty="0" smtClean="0"/>
              <a:t>decided to call hospital and ED patients discharged to “home.” </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6</a:t>
            </a:fld>
            <a:endParaRPr lang="en-US" altLang="en-US"/>
          </a:p>
        </p:txBody>
      </p:sp>
    </p:spTree>
    <p:extLst>
      <p:ext uri="{BB962C8B-B14F-4D97-AF65-F5344CB8AC3E}">
        <p14:creationId xmlns:p14="http://schemas.microsoft.com/office/powerpoint/2010/main" val="129431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7</a:t>
            </a:fld>
            <a:endParaRPr lang="en-US" altLang="en-US"/>
          </a:p>
        </p:txBody>
      </p:sp>
    </p:spTree>
    <p:extLst>
      <p:ext uri="{BB962C8B-B14F-4D97-AF65-F5344CB8AC3E}">
        <p14:creationId xmlns:p14="http://schemas.microsoft.com/office/powerpoint/2010/main" val="174151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heard this?</a:t>
            </a:r>
          </a:p>
          <a:p>
            <a:r>
              <a:rPr lang="en-US" baseline="0" dirty="0" smtClean="0"/>
              <a:t>“I don’t have time to call these people! I have patients here, now, to take care of. They probably won’t answer and probably don’t want us to call anyway. And even if they do, I don’t know how to help them. Why do we have to do this?!?”</a:t>
            </a:r>
          </a:p>
          <a:p>
            <a:r>
              <a:rPr lang="en-US" baseline="0" dirty="0" smtClean="0"/>
              <a:t>That complaint is a list of </a:t>
            </a:r>
            <a:r>
              <a:rPr lang="en-US" baseline="0" dirty="0" smtClean="0"/>
              <a:t>potential barriers.</a:t>
            </a:r>
            <a:endParaRPr lang="en-US" dirty="0" smtClean="0"/>
          </a:p>
          <a:p>
            <a:r>
              <a:rPr lang="en-US" dirty="0" smtClean="0"/>
              <a:t>Previously,</a:t>
            </a:r>
            <a:r>
              <a:rPr lang="en-US" baseline="0" dirty="0" smtClean="0"/>
              <a:t> these calls were assigned to be done by our hospital nursing staff. First we evaluated if these would continue to be assigned to them, or if they should be assigned to someone else. </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8</a:t>
            </a:fld>
            <a:endParaRPr lang="en-US" altLang="en-US"/>
          </a:p>
        </p:txBody>
      </p:sp>
    </p:spTree>
    <p:extLst>
      <p:ext uri="{BB962C8B-B14F-4D97-AF65-F5344CB8AC3E}">
        <p14:creationId xmlns:p14="http://schemas.microsoft.com/office/powerpoint/2010/main" val="112727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looked at the literature and requirements for the </a:t>
            </a:r>
            <a:r>
              <a:rPr lang="en-US" baseline="0" dirty="0" smtClean="0"/>
              <a:t>programs. Most of the programs cited in the literature used </a:t>
            </a:r>
            <a:r>
              <a:rPr lang="en-US" baseline="0" dirty="0" smtClean="0"/>
              <a:t>clinical staff of some sort and most used nurses. The requirements for TCM had the most impact for </a:t>
            </a:r>
            <a:r>
              <a:rPr lang="en-US" baseline="0" dirty="0" smtClean="0"/>
              <a:t>us: clinical </a:t>
            </a:r>
            <a:r>
              <a:rPr lang="en-US" baseline="0" dirty="0" smtClean="0"/>
              <a:t>staff and </a:t>
            </a:r>
            <a:r>
              <a:rPr lang="en-US" baseline="0" dirty="0" smtClean="0"/>
              <a:t>interactive </a:t>
            </a:r>
            <a:r>
              <a:rPr lang="en-US" baseline="0" dirty="0" smtClean="0"/>
              <a:t>contact.</a:t>
            </a:r>
            <a:endParaRPr lang="en-US" dirty="0"/>
          </a:p>
        </p:txBody>
      </p:sp>
      <p:sp>
        <p:nvSpPr>
          <p:cNvPr id="4" name="Slide Number Placeholder 3"/>
          <p:cNvSpPr>
            <a:spLocks noGrp="1"/>
          </p:cNvSpPr>
          <p:nvPr>
            <p:ph type="sldNum" sz="quarter" idx="10"/>
          </p:nvPr>
        </p:nvSpPr>
        <p:spPr/>
        <p:txBody>
          <a:bodyPr/>
          <a:lstStyle/>
          <a:p>
            <a:fld id="{166B1C9D-D80D-4737-936B-C803701BCABB}" type="slidenum">
              <a:rPr lang="en-US" altLang="en-US" smtClean="0"/>
              <a:pPr/>
              <a:t>9</a:t>
            </a:fld>
            <a:endParaRPr lang="en-US" altLang="en-US"/>
          </a:p>
        </p:txBody>
      </p:sp>
    </p:spTree>
    <p:extLst>
      <p:ext uri="{BB962C8B-B14F-4D97-AF65-F5344CB8AC3E}">
        <p14:creationId xmlns:p14="http://schemas.microsoft.com/office/powerpoint/2010/main" val="3277705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gradFill rotWithShape="1">
            <a:gsLst>
              <a:gs pos="0">
                <a:srgbClr val="005294"/>
              </a:gs>
              <a:gs pos="88000">
                <a:srgbClr val="004175"/>
              </a:gs>
              <a:gs pos="100000">
                <a:srgbClr val="004175"/>
              </a:gs>
            </a:gsLst>
            <a:lin ang="4260000"/>
          </a:gradFill>
          <a:ln>
            <a:noFill/>
          </a:ln>
          <a:effectLst>
            <a:outerShdw blurRad="40000" dist="23000" dir="5400000" rotWithShape="0">
              <a:srgbClr val="808080">
                <a:alpha val="34998"/>
              </a:srgbClr>
            </a:outerShdw>
          </a:effectLst>
        </p:spPr>
        <p:txBody>
          <a:bodyPr anchor="ct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defRPr/>
            </a:pPr>
            <a:endParaRPr lang="en-US" altLang="en-US">
              <a:solidFill>
                <a:srgbClr val="1E3964"/>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0207" y="5641975"/>
            <a:ext cx="2965331" cy="701044"/>
          </a:xfrm>
          <a:prstGeom prst="rect">
            <a:avLst/>
          </a:prstGeom>
        </p:spPr>
      </p:pic>
      <p:sp>
        <p:nvSpPr>
          <p:cNvPr id="3" name="Subtitle 2"/>
          <p:cNvSpPr>
            <a:spLocks noGrp="1"/>
          </p:cNvSpPr>
          <p:nvPr>
            <p:ph type="subTitle" idx="1"/>
          </p:nvPr>
        </p:nvSpPr>
        <p:spPr>
          <a:xfrm>
            <a:off x="1208532" y="3237635"/>
            <a:ext cx="9774936" cy="1032148"/>
          </a:xfrm>
        </p:spPr>
        <p:txBody>
          <a:bodyPr lIns="0" tIns="0" rIns="0" bIns="0">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7" name="Title 1"/>
          <p:cNvSpPr>
            <a:spLocks noGrp="1"/>
          </p:cNvSpPr>
          <p:nvPr>
            <p:ph type="ctrTitle"/>
          </p:nvPr>
        </p:nvSpPr>
        <p:spPr>
          <a:xfrm>
            <a:off x="1208532" y="1573078"/>
            <a:ext cx="9774936" cy="1526736"/>
          </a:xfrm>
        </p:spPr>
        <p:txBody>
          <a:bodyPr anchor="b">
            <a:noAutofit/>
          </a:bodyPr>
          <a:lstStyle>
            <a:lvl1pPr algn="l">
              <a:defRPr sz="5400" i="1">
                <a:solidFill>
                  <a:srgbClr val="58AFD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1188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Full Slid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549450"/>
            <a:ext cx="12192000" cy="7407450"/>
          </a:xfr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 name="Title 1"/>
          <p:cNvSpPr>
            <a:spLocks noGrp="1"/>
          </p:cNvSpPr>
          <p:nvPr>
            <p:ph type="title"/>
          </p:nvPr>
        </p:nvSpPr>
        <p:spPr>
          <a:xfrm>
            <a:off x="457200" y="5438364"/>
            <a:ext cx="8208935" cy="342701"/>
          </a:xfrm>
        </p:spPr>
        <p:txBody>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5795874"/>
            <a:ext cx="8208935" cy="357150"/>
          </a:xfr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A3031A3E-E450-4E98-AE16-0D0DCF198080}" type="slidenum">
              <a:rPr lang="en-US" altLang="en-US"/>
              <a:pPr/>
              <a:t>‹#›</a:t>
            </a:fld>
            <a:endParaRPr lang="en-US" altLang="en-US" dirty="0"/>
          </a:p>
        </p:txBody>
      </p:sp>
    </p:spTree>
    <p:extLst>
      <p:ext uri="{BB962C8B-B14F-4D97-AF65-F5344CB8AC3E}">
        <p14:creationId xmlns:p14="http://schemas.microsoft.com/office/powerpoint/2010/main" val="407602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7825" y="1596325"/>
            <a:ext cx="9776350" cy="1486875"/>
          </a:xfrm>
        </p:spPr>
        <p:txBody>
          <a:bodyPr anchor="b">
            <a:noAutofit/>
          </a:bodyPr>
          <a:lstStyle>
            <a:lvl1pPr algn="l">
              <a:defRPr sz="4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1208532" y="3244584"/>
            <a:ext cx="9774936" cy="986453"/>
          </a:xfrm>
        </p:spPr>
        <p:txBody>
          <a:bodyPr lIns="0" tIns="0" rIns="0" bIns="0">
            <a:normAutofit/>
          </a:bodyPr>
          <a:lstStyle>
            <a:lvl1pPr marL="0" indent="0">
              <a:buNone/>
              <a:defRPr sz="26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Slide Number Placeholder 4"/>
          <p:cNvSpPr>
            <a:spLocks noGrp="1"/>
          </p:cNvSpPr>
          <p:nvPr>
            <p:ph type="sldNum" sz="quarter" idx="10"/>
          </p:nvPr>
        </p:nvSpPr>
        <p:spPr/>
        <p:txBody>
          <a:bodyPr/>
          <a:lstStyle>
            <a:lvl1pPr>
              <a:defRPr/>
            </a:lvl1pPr>
          </a:lstStyle>
          <a:p>
            <a:fld id="{64E0C979-9A63-42FA-957D-5C7D7FF884E9}" type="slidenum">
              <a:rPr lang="en-US" altLang="en-US"/>
              <a:pPr/>
              <a:t>‹#›</a:t>
            </a:fld>
            <a:endParaRPr lang="en-US" altLang="en-US"/>
          </a:p>
        </p:txBody>
      </p:sp>
    </p:spTree>
    <p:extLst>
      <p:ext uri="{BB962C8B-B14F-4D97-AF65-F5344CB8AC3E}">
        <p14:creationId xmlns:p14="http://schemas.microsoft.com/office/powerpoint/2010/main" val="8580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990600"/>
            <a:ext cx="11265408" cy="5172456"/>
          </a:xfr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57200" y="342900"/>
            <a:ext cx="11277600" cy="495300"/>
          </a:xfrm>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Tree>
    <p:extLst>
      <p:ext uri="{BB962C8B-B14F-4D97-AF65-F5344CB8AC3E}">
        <p14:creationId xmlns:p14="http://schemas.microsoft.com/office/powerpoint/2010/main" val="240965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et Saf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42900"/>
            <a:ext cx="11277600" cy="495300"/>
          </a:xfrm>
        </p:spPr>
        <p:txBody>
          <a:bodyPr/>
          <a:lstStyle>
            <a:lvl1pPr algn="l">
              <a:defRPr/>
            </a:lvl1pPr>
          </a:lstStyle>
          <a:p>
            <a:r>
              <a:rPr lang="en-US" dirty="0" smtClean="0"/>
              <a:t>Be Smart. Meet Safe.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
        <p:nvSpPr>
          <p:cNvPr id="6" name="Rectangle 5"/>
          <p:cNvSpPr/>
          <p:nvPr userDrawn="1"/>
        </p:nvSpPr>
        <p:spPr>
          <a:xfrm>
            <a:off x="457200" y="1242233"/>
            <a:ext cx="3657600" cy="30358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261104" y="1242233"/>
            <a:ext cx="3657600" cy="3035808"/>
          </a:xfrm>
          <a:prstGeom prst="rect">
            <a:avLst/>
          </a:prstGeom>
          <a:solidFill>
            <a:srgbClr val="53B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065007" y="1242234"/>
            <a:ext cx="3657600" cy="3035808"/>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4042"/>
              </a:solidFill>
            </a:endParaRPr>
          </a:p>
        </p:txBody>
      </p:sp>
      <p:sp>
        <p:nvSpPr>
          <p:cNvPr id="10" name="Rectangle 9"/>
          <p:cNvSpPr/>
          <p:nvPr userDrawn="1"/>
        </p:nvSpPr>
        <p:spPr>
          <a:xfrm>
            <a:off x="457199" y="4427220"/>
            <a:ext cx="3657600" cy="1484202"/>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267199" y="4427220"/>
            <a:ext cx="7455408" cy="1484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57200" y="1358305"/>
            <a:ext cx="3657599" cy="2708434"/>
          </a:xfrm>
          <a:prstGeom prst="rect">
            <a:avLst/>
          </a:prstGeom>
          <a:noFill/>
        </p:spPr>
        <p:txBody>
          <a:bodyPr wrap="square" rtlCol="0">
            <a:spAutoFit/>
          </a:bodyPr>
          <a:lstStyle/>
          <a:p>
            <a:pPr algn="ctr"/>
            <a:r>
              <a:rPr lang="en-US" sz="2800" b="1" dirty="0" smtClean="0">
                <a:solidFill>
                  <a:schemeClr val="bg2"/>
                </a:solidFill>
              </a:rPr>
              <a:t>Wear Mask at</a:t>
            </a:r>
            <a:r>
              <a:rPr lang="en-US" sz="2800" b="1" baseline="0" dirty="0" smtClean="0">
                <a:solidFill>
                  <a:schemeClr val="bg2"/>
                </a:solidFill>
              </a:rPr>
              <a:t> </a:t>
            </a:r>
            <a:br>
              <a:rPr lang="en-US" sz="2800" b="1" baseline="0" dirty="0" smtClean="0">
                <a:solidFill>
                  <a:schemeClr val="bg2"/>
                </a:solidFill>
              </a:rPr>
            </a:br>
            <a:r>
              <a:rPr lang="en-US" sz="2800" b="1" baseline="0" dirty="0" smtClean="0">
                <a:solidFill>
                  <a:schemeClr val="bg2"/>
                </a:solidFill>
              </a:rPr>
              <a:t>All Times</a:t>
            </a:r>
          </a:p>
          <a:p>
            <a:pPr algn="ctr">
              <a:spcAft>
                <a:spcPts val="1400"/>
              </a:spcAft>
            </a:pPr>
            <a:endParaRPr lang="en-US" sz="2800" b="1" baseline="0" dirty="0" smtClean="0">
              <a:solidFill>
                <a:schemeClr val="bg2"/>
              </a:solidFill>
            </a:endParaRPr>
          </a:p>
          <a:p>
            <a:pPr algn="ctr"/>
            <a:endParaRPr lang="en-US" sz="2800" b="1" baseline="0" dirty="0" smtClean="0">
              <a:solidFill>
                <a:schemeClr val="bg2"/>
              </a:solidFill>
            </a:endParaRPr>
          </a:p>
          <a:p>
            <a:pPr algn="ctr"/>
            <a:endParaRPr lang="en-US" sz="2800" b="1" baseline="0" dirty="0" smtClean="0">
              <a:solidFill>
                <a:schemeClr val="bg2"/>
              </a:solidFill>
            </a:endParaRPr>
          </a:p>
          <a:p>
            <a:pPr algn="ctr"/>
            <a:r>
              <a:rPr lang="en-US" sz="2000" b="0" baseline="0" dirty="0" smtClean="0">
                <a:solidFill>
                  <a:schemeClr val="bg2"/>
                </a:solidFill>
              </a:rPr>
              <a:t>(except to get a quick drink)</a:t>
            </a:r>
            <a:endParaRPr lang="en-US" sz="2000" b="0" dirty="0">
              <a:solidFill>
                <a:schemeClr val="bg2"/>
              </a:solidFill>
            </a:endParaRPr>
          </a:p>
        </p:txBody>
      </p:sp>
      <p:sp>
        <p:nvSpPr>
          <p:cNvPr id="13" name="TextBox 12"/>
          <p:cNvSpPr txBox="1"/>
          <p:nvPr userDrawn="1"/>
        </p:nvSpPr>
        <p:spPr>
          <a:xfrm>
            <a:off x="4261102" y="1358305"/>
            <a:ext cx="3657599" cy="954107"/>
          </a:xfrm>
          <a:prstGeom prst="rect">
            <a:avLst/>
          </a:prstGeom>
          <a:noFill/>
        </p:spPr>
        <p:txBody>
          <a:bodyPr wrap="square" rtlCol="0">
            <a:spAutoFit/>
          </a:bodyPr>
          <a:lstStyle/>
          <a:p>
            <a:pPr algn="ctr"/>
            <a:r>
              <a:rPr lang="en-US" sz="2800" b="1" dirty="0" smtClean="0">
                <a:solidFill>
                  <a:schemeClr val="bg2"/>
                </a:solidFill>
              </a:rPr>
              <a:t>Maintain Social</a:t>
            </a:r>
            <a:r>
              <a:rPr lang="en-US" sz="2800" b="1" baseline="0" dirty="0" smtClean="0">
                <a:solidFill>
                  <a:schemeClr val="bg2"/>
                </a:solidFill>
              </a:rPr>
              <a:t> Distance</a:t>
            </a:r>
            <a:endParaRPr lang="en-US" sz="2800" b="1" dirty="0">
              <a:solidFill>
                <a:schemeClr val="bg2"/>
              </a:solidFill>
            </a:endParaRPr>
          </a:p>
        </p:txBody>
      </p:sp>
      <p:sp>
        <p:nvSpPr>
          <p:cNvPr id="14" name="TextBox 13"/>
          <p:cNvSpPr txBox="1"/>
          <p:nvPr userDrawn="1"/>
        </p:nvSpPr>
        <p:spPr>
          <a:xfrm>
            <a:off x="8065003" y="1358305"/>
            <a:ext cx="3657599" cy="954107"/>
          </a:xfrm>
          <a:prstGeom prst="rect">
            <a:avLst/>
          </a:prstGeom>
          <a:noFill/>
        </p:spPr>
        <p:txBody>
          <a:bodyPr wrap="square" rtlCol="0">
            <a:spAutoFit/>
          </a:bodyPr>
          <a:lstStyle/>
          <a:p>
            <a:pPr algn="ctr"/>
            <a:r>
              <a:rPr lang="en-US" sz="2800" b="1" dirty="0" smtClean="0">
                <a:solidFill>
                  <a:schemeClr val="bg2"/>
                </a:solidFill>
              </a:rPr>
              <a:t>Wash or Sanitize </a:t>
            </a:r>
            <a:br>
              <a:rPr lang="en-US" sz="2800" b="1" dirty="0" smtClean="0">
                <a:solidFill>
                  <a:schemeClr val="bg2"/>
                </a:solidFill>
              </a:rPr>
            </a:br>
            <a:r>
              <a:rPr lang="en-US" sz="2800" b="1" dirty="0" smtClean="0">
                <a:solidFill>
                  <a:schemeClr val="bg2"/>
                </a:solidFill>
              </a:rPr>
              <a:t>Your Hands</a:t>
            </a:r>
            <a:endParaRPr lang="en-US" sz="2800" b="1" dirty="0">
              <a:solidFill>
                <a:schemeClr val="bg2"/>
              </a:solidFill>
            </a:endParaRPr>
          </a:p>
        </p:txBody>
      </p:sp>
      <p:sp>
        <p:nvSpPr>
          <p:cNvPr id="15" name="TextBox 14"/>
          <p:cNvSpPr txBox="1"/>
          <p:nvPr userDrawn="1"/>
        </p:nvSpPr>
        <p:spPr>
          <a:xfrm>
            <a:off x="457200" y="4692268"/>
            <a:ext cx="3657599" cy="954107"/>
          </a:xfrm>
          <a:prstGeom prst="rect">
            <a:avLst/>
          </a:prstGeom>
          <a:noFill/>
        </p:spPr>
        <p:txBody>
          <a:bodyPr wrap="square" rtlCol="0">
            <a:spAutoFit/>
          </a:bodyPr>
          <a:lstStyle/>
          <a:p>
            <a:pPr algn="ctr"/>
            <a:r>
              <a:rPr lang="en-US" sz="2800" b="1" dirty="0" smtClean="0">
                <a:solidFill>
                  <a:schemeClr val="bg2"/>
                </a:solidFill>
              </a:rPr>
              <a:t>Use Sani-wipes to Disinfect Area</a:t>
            </a:r>
            <a:endParaRPr lang="en-US" sz="2800" b="1" dirty="0">
              <a:solidFill>
                <a:schemeClr val="bg2"/>
              </a:solidFill>
            </a:endParaRPr>
          </a:p>
        </p:txBody>
      </p:sp>
      <p:sp>
        <p:nvSpPr>
          <p:cNvPr id="16" name="TextBox 15"/>
          <p:cNvSpPr txBox="1"/>
          <p:nvPr userDrawn="1"/>
        </p:nvSpPr>
        <p:spPr>
          <a:xfrm>
            <a:off x="6376726" y="4538379"/>
            <a:ext cx="5245602" cy="1261884"/>
          </a:xfrm>
          <a:prstGeom prst="rect">
            <a:avLst/>
          </a:prstGeom>
          <a:noFill/>
        </p:spPr>
        <p:txBody>
          <a:bodyPr wrap="square" rtlCol="0">
            <a:spAutoFit/>
          </a:bodyPr>
          <a:lstStyle/>
          <a:p>
            <a:pPr algn="l"/>
            <a:r>
              <a:rPr lang="en-US" sz="2800" b="1" dirty="0" smtClean="0">
                <a:solidFill>
                  <a:schemeClr val="bg2"/>
                </a:solidFill>
              </a:rPr>
              <a:t>Food at Meeting</a:t>
            </a:r>
          </a:p>
          <a:p>
            <a:pPr algn="l"/>
            <a:r>
              <a:rPr lang="en-US" sz="2400" b="0" dirty="0" smtClean="0">
                <a:solidFill>
                  <a:schemeClr val="bg2"/>
                </a:solidFill>
              </a:rPr>
              <a:t>Only if planned as part of meeting, </a:t>
            </a:r>
            <a:br>
              <a:rPr lang="en-US" sz="2400" b="0" dirty="0" smtClean="0">
                <a:solidFill>
                  <a:schemeClr val="bg2"/>
                </a:solidFill>
              </a:rPr>
            </a:br>
            <a:r>
              <a:rPr lang="en-US" sz="2400" b="0" dirty="0" smtClean="0">
                <a:solidFill>
                  <a:schemeClr val="bg2"/>
                </a:solidFill>
              </a:rPr>
              <a:t>with designated time and space to</a:t>
            </a:r>
            <a:r>
              <a:rPr lang="en-US" sz="2400" b="0" baseline="0" dirty="0" smtClean="0">
                <a:solidFill>
                  <a:schemeClr val="bg2"/>
                </a:solidFill>
              </a:rPr>
              <a:t> eat</a:t>
            </a:r>
            <a:endParaRPr lang="en-US" sz="2400" b="0" dirty="0">
              <a:solidFill>
                <a:schemeClr val="bg2"/>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8630" y="2435031"/>
            <a:ext cx="1370344" cy="159622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6884" y="4682074"/>
            <a:ext cx="1450157" cy="95221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3280" y="2461590"/>
            <a:ext cx="3045712" cy="1515729"/>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9996" y="2262173"/>
            <a:ext cx="1157704" cy="1470965"/>
          </a:xfrm>
          <a:prstGeom prst="rect">
            <a:avLst/>
          </a:prstGeom>
        </p:spPr>
      </p:pic>
    </p:spTree>
    <p:extLst>
      <p:ext uri="{BB962C8B-B14F-4D97-AF65-F5344CB8AC3E}">
        <p14:creationId xmlns:p14="http://schemas.microsoft.com/office/powerpoint/2010/main" val="17863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6374"/>
            <a:ext cx="11265408" cy="4686681"/>
          </a:xfr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57200" y="342900"/>
            <a:ext cx="11277600" cy="495300"/>
          </a:xfrm>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
        <p:nvSpPr>
          <p:cNvPr id="6" name="Text Placeholder 5"/>
          <p:cNvSpPr>
            <a:spLocks noGrp="1"/>
          </p:cNvSpPr>
          <p:nvPr>
            <p:ph type="body" sz="quarter" idx="11" hasCustomPrompt="1"/>
          </p:nvPr>
        </p:nvSpPr>
        <p:spPr>
          <a:xfrm>
            <a:off x="457200" y="847726"/>
            <a:ext cx="11277600" cy="476250"/>
          </a:xfrm>
        </p:spPr>
        <p:txBody>
          <a:bodyPr/>
          <a:lstStyle>
            <a:lvl1pPr marL="0" indent="0">
              <a:spcBef>
                <a:spcPts val="0"/>
              </a:spcBef>
              <a:buNone/>
              <a:defRPr sz="2400" b="1" baseline="0"/>
            </a:lvl1pPr>
          </a:lstStyle>
          <a:p>
            <a:pPr lvl="0"/>
            <a:r>
              <a:rPr lang="en-US" dirty="0" smtClean="0"/>
              <a:t>Click to add subtitle</a:t>
            </a:r>
            <a:endParaRPr lang="en-US" dirty="0"/>
          </a:p>
        </p:txBody>
      </p:sp>
    </p:spTree>
    <p:extLst>
      <p:ext uri="{BB962C8B-B14F-4D97-AF65-F5344CB8AC3E}">
        <p14:creationId xmlns:p14="http://schemas.microsoft.com/office/powerpoint/2010/main" val="160338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1503" cy="4952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990600"/>
            <a:ext cx="5577840" cy="5181600"/>
          </a:xfr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56960" y="990600"/>
            <a:ext cx="5577840" cy="5181600"/>
          </a:xfr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a:p>
        </p:txBody>
      </p:sp>
    </p:spTree>
    <p:extLst>
      <p:ext uri="{BB962C8B-B14F-4D97-AF65-F5344CB8AC3E}">
        <p14:creationId xmlns:p14="http://schemas.microsoft.com/office/powerpoint/2010/main" val="397216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1503" cy="4952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457324"/>
            <a:ext cx="5577840" cy="4714875"/>
          </a:xfr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56960" y="1457324"/>
            <a:ext cx="5577840" cy="4714875"/>
          </a:xfr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a:p>
        </p:txBody>
      </p:sp>
      <p:sp>
        <p:nvSpPr>
          <p:cNvPr id="6" name="Text Placeholder 5"/>
          <p:cNvSpPr>
            <a:spLocks noGrp="1"/>
          </p:cNvSpPr>
          <p:nvPr>
            <p:ph type="body" sz="quarter" idx="11" hasCustomPrompt="1"/>
          </p:nvPr>
        </p:nvSpPr>
        <p:spPr>
          <a:xfrm>
            <a:off x="457200" y="847724"/>
            <a:ext cx="5577840" cy="476250"/>
          </a:xfrm>
        </p:spPr>
        <p:txBody>
          <a:bodyPr/>
          <a:lstStyle>
            <a:lvl1pPr marL="0" indent="0">
              <a:spcBef>
                <a:spcPts val="0"/>
              </a:spcBef>
              <a:buNone/>
              <a:defRPr sz="2400" b="1" baseline="0"/>
            </a:lvl1pPr>
          </a:lstStyle>
          <a:p>
            <a:pPr lvl="0"/>
            <a:r>
              <a:rPr lang="en-US" dirty="0" smtClean="0"/>
              <a:t>Click to add column heading</a:t>
            </a:r>
            <a:endParaRPr lang="en-US" dirty="0"/>
          </a:p>
        </p:txBody>
      </p:sp>
      <p:sp>
        <p:nvSpPr>
          <p:cNvPr id="7" name="Text Placeholder 5"/>
          <p:cNvSpPr>
            <a:spLocks noGrp="1"/>
          </p:cNvSpPr>
          <p:nvPr>
            <p:ph type="body" sz="quarter" idx="12" hasCustomPrompt="1"/>
          </p:nvPr>
        </p:nvSpPr>
        <p:spPr>
          <a:xfrm>
            <a:off x="6150863" y="847724"/>
            <a:ext cx="5577840" cy="476250"/>
          </a:xfrm>
        </p:spPr>
        <p:txBody>
          <a:bodyPr/>
          <a:lstStyle>
            <a:lvl1pPr marL="0" indent="0">
              <a:spcBef>
                <a:spcPts val="0"/>
              </a:spcBef>
              <a:buNone/>
              <a:defRPr sz="2400" b="1" baseline="0"/>
            </a:lvl1pPr>
          </a:lstStyle>
          <a:p>
            <a:pPr lvl="0"/>
            <a:r>
              <a:rPr lang="en-US" dirty="0" smtClean="0"/>
              <a:t>Click to add column heading</a:t>
            </a:r>
            <a:endParaRPr lang="en-US" dirty="0"/>
          </a:p>
        </p:txBody>
      </p:sp>
    </p:spTree>
    <p:extLst>
      <p:ext uri="{BB962C8B-B14F-4D97-AF65-F5344CB8AC3E}">
        <p14:creationId xmlns:p14="http://schemas.microsoft.com/office/powerpoint/2010/main" val="78173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5D8C9109-1A20-4CFB-972A-59291401BB26}" type="slidenum">
              <a:rPr lang="en-US" altLang="en-US"/>
              <a:pPr/>
              <a:t>‹#›</a:t>
            </a:fld>
            <a:endParaRPr lang="en-US" altLang="en-US"/>
          </a:p>
        </p:txBody>
      </p:sp>
    </p:spTree>
    <p:extLst>
      <p:ext uri="{BB962C8B-B14F-4D97-AF65-F5344CB8AC3E}">
        <p14:creationId xmlns:p14="http://schemas.microsoft.com/office/powerpoint/2010/main" val="208971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532" y="5581524"/>
            <a:ext cx="8208935" cy="342701"/>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91532" y="459387"/>
            <a:ext cx="8208936" cy="4987474"/>
          </a:xfr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991532" y="5939034"/>
            <a:ext cx="8208935" cy="357150"/>
          </a:xfr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A3031A3E-E450-4E98-AE16-0D0DCF198080}" type="slidenum">
              <a:rPr lang="en-US" altLang="en-US"/>
              <a:pPr/>
              <a:t>‹#›</a:t>
            </a:fld>
            <a:endParaRPr lang="en-US" altLang="en-US" dirty="0"/>
          </a:p>
        </p:txBody>
      </p:sp>
    </p:spTree>
    <p:extLst>
      <p:ext uri="{BB962C8B-B14F-4D97-AF65-F5344CB8AC3E}">
        <p14:creationId xmlns:p14="http://schemas.microsoft.com/office/powerpoint/2010/main" val="420420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50195"/>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3550" y="342900"/>
            <a:ext cx="11264900" cy="495300"/>
          </a:xfrm>
          <a:prstGeom prst="rect">
            <a:avLst/>
          </a:prstGeom>
          <a:noFill/>
          <a:ln>
            <a:noFill/>
          </a:ln>
        </p:spPr>
        <p:txBody>
          <a:bodyPr vert="horz" wrap="square" lIns="0" tIns="0" rIns="0" bIns="0" numCol="1" anchor="t" anchorCtr="0" compatLnSpc="1">
            <a:prstTxWarp prst="textNoShape">
              <a:avLst/>
            </a:prstTxWarp>
          </a:bodyPr>
          <a:lstStyle/>
          <a:p>
            <a:pPr lvl="0"/>
            <a:r>
              <a:rPr lang="en-US" altLang="en-US" dirty="0"/>
              <a:t>Click to edit Master title</a:t>
            </a:r>
          </a:p>
        </p:txBody>
      </p:sp>
      <p:sp>
        <p:nvSpPr>
          <p:cNvPr id="2" name="Text Placeholder 2"/>
          <p:cNvSpPr>
            <a:spLocks noGrp="1"/>
          </p:cNvSpPr>
          <p:nvPr>
            <p:ph type="body" idx="1"/>
          </p:nvPr>
        </p:nvSpPr>
        <p:spPr bwMode="auto">
          <a:xfrm>
            <a:off x="463550" y="990600"/>
            <a:ext cx="11271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Rectangle 7"/>
          <p:cNvSpPr/>
          <p:nvPr userDrawn="1"/>
        </p:nvSpPr>
        <p:spPr>
          <a:xfrm>
            <a:off x="0" y="6462713"/>
            <a:ext cx="12192000" cy="404812"/>
          </a:xfrm>
          <a:prstGeom prst="rect">
            <a:avLst/>
          </a:prstGeom>
          <a:gradFill>
            <a:gsLst>
              <a:gs pos="18000">
                <a:srgbClr val="005294"/>
              </a:gs>
              <a:gs pos="100000">
                <a:srgbClr val="004175"/>
              </a:gs>
            </a:gsLst>
            <a:lin ang="2112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4"/>
          <p:cNvSpPr>
            <a:spLocks noGrp="1"/>
          </p:cNvSpPr>
          <p:nvPr>
            <p:ph type="sldNum" sz="quarter" idx="4"/>
          </p:nvPr>
        </p:nvSpPr>
        <p:spPr>
          <a:xfrm>
            <a:off x="0" y="6462713"/>
            <a:ext cx="457200" cy="404812"/>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2"/>
                </a:solidFill>
                <a:latin typeface="Calibri" panose="020F0502020204030204" pitchFamily="34" charset="0"/>
              </a:defRPr>
            </a:lvl1pPr>
          </a:lstStyle>
          <a:p>
            <a:fld id="{BC6C8F37-79CE-4C4F-B74B-E7D4E8A46CD4}" type="slidenum">
              <a:rPr lang="en-US" altLang="en-US" smtClean="0"/>
              <a:pPr/>
              <a:t>‹#›</a:t>
            </a:fld>
            <a:endParaRPr lang="en-US" altLang="en-US" dirty="0"/>
          </a:p>
        </p:txBody>
      </p:sp>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92213" y="6518988"/>
            <a:ext cx="1236237" cy="292263"/>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43" r:id="rId2"/>
    <p:sldLayoutId id="2147483844" r:id="rId3"/>
    <p:sldLayoutId id="2147483852" r:id="rId4"/>
    <p:sldLayoutId id="2147483850" r:id="rId5"/>
    <p:sldLayoutId id="2147483845" r:id="rId6"/>
    <p:sldLayoutId id="2147483851" r:id="rId7"/>
    <p:sldLayoutId id="2147483846" r:id="rId8"/>
    <p:sldLayoutId id="2147483847" r:id="rId9"/>
    <p:sldLayoutId id="2147483849" r:id="rId10"/>
  </p:sldLayoutIdLst>
  <p:timing>
    <p:tnLst>
      <p:par>
        <p:cTn id="1" dur="indefinite" restart="never" nodeType="tmRoot"/>
      </p:par>
    </p:tnLst>
  </p:timing>
  <p:hf hdr="0" ftr="0" dt="0"/>
  <p:txStyles>
    <p:titleStyle>
      <a:lvl1pPr algn="l" defTabSz="457200" rtl="0" eaLnBrk="1" fontAlgn="base" hangingPunct="1">
        <a:lnSpc>
          <a:spcPct val="85000"/>
        </a:lnSpc>
        <a:spcBef>
          <a:spcPct val="0"/>
        </a:spcBef>
        <a:spcAft>
          <a:spcPct val="0"/>
        </a:spcAft>
        <a:defRPr sz="3600" b="1" i="1" kern="1200" spc="-50">
          <a:solidFill>
            <a:schemeClr val="tx2"/>
          </a:solidFill>
          <a:latin typeface="Corbel" panose="020B0503020204020204" pitchFamily="34" charset="0"/>
          <a:ea typeface="MS PGothic" panose="020B0600070205080204" pitchFamily="34" charset="-128"/>
          <a:cs typeface="Corbel" panose="020B0503020204020204" pitchFamily="34" charset="0"/>
        </a:defRPr>
      </a:lvl1pPr>
      <a:lvl2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2pPr>
      <a:lvl3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3pPr>
      <a:lvl4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4pPr>
      <a:lvl5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p:titleStyle>
    <p:body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07/s11606-014-2954-2"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11/j.1440-1754.2012.02519.x"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1"/>
          <p:cNvSpPr>
            <a:spLocks noGrp="1"/>
          </p:cNvSpPr>
          <p:nvPr>
            <p:ph type="subTitle" idx="1"/>
          </p:nvPr>
        </p:nvSpPr>
        <p:spPr>
          <a:xfrm>
            <a:off x="1208088" y="3236913"/>
            <a:ext cx="9775825" cy="1033462"/>
          </a:xfrm>
        </p:spPr>
        <p:txBody>
          <a:bodyPr/>
          <a:lstStyle/>
          <a:p>
            <a:r>
              <a:rPr lang="en-US" altLang="en-US" dirty="0" smtClean="0">
                <a:latin typeface="Corbel" panose="020B0503020204020204" pitchFamily="34" charset="0"/>
                <a:cs typeface="Corbel" panose="020B0503020204020204" pitchFamily="34" charset="0"/>
              </a:rPr>
              <a:t>Amy Meyers, RN, BSN</a:t>
            </a:r>
          </a:p>
        </p:txBody>
      </p:sp>
      <p:sp>
        <p:nvSpPr>
          <p:cNvPr id="5122" name="Title 2"/>
          <p:cNvSpPr>
            <a:spLocks noGrp="1"/>
          </p:cNvSpPr>
          <p:nvPr>
            <p:ph type="ctrTitle"/>
          </p:nvPr>
        </p:nvSpPr>
        <p:spPr>
          <a:xfrm>
            <a:off x="1208088" y="1573213"/>
            <a:ext cx="9775825" cy="1527175"/>
          </a:xfrm>
        </p:spPr>
        <p:txBody>
          <a:bodyPr/>
          <a:lstStyle/>
          <a:p>
            <a:pPr>
              <a:defRPr/>
            </a:pPr>
            <a:r>
              <a:rPr lang="en-US" altLang="en-US" dirty="0" smtClean="0">
                <a:ea typeface="ＭＳ Ｐゴシック" charset="0"/>
              </a:rPr>
              <a:t>Post Discharge Phone Call </a:t>
            </a:r>
            <a:br>
              <a:rPr lang="en-US" altLang="en-US" dirty="0" smtClean="0">
                <a:ea typeface="ＭＳ Ｐゴシック" charset="0"/>
              </a:rPr>
            </a:br>
            <a:r>
              <a:rPr lang="en-US" altLang="en-US" dirty="0" smtClean="0">
                <a:ea typeface="ＭＳ Ｐゴシック" charset="0"/>
              </a:rPr>
              <a:t>Process Improvement</a:t>
            </a:r>
            <a:endParaRPr lang="en-US" altLang="en-US" dirty="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the calls</a:t>
            </a:r>
            <a:endParaRPr lang="en-US" dirty="0"/>
          </a:p>
        </p:txBody>
      </p:sp>
      <p:sp>
        <p:nvSpPr>
          <p:cNvPr id="3" name="Content Placeholder 2"/>
          <p:cNvSpPr>
            <a:spLocks noGrp="1"/>
          </p:cNvSpPr>
          <p:nvPr>
            <p:ph sz="half" idx="1"/>
          </p:nvPr>
        </p:nvSpPr>
        <p:spPr>
          <a:xfrm>
            <a:off x="457200" y="936171"/>
            <a:ext cx="11271502" cy="5236029"/>
          </a:xfrm>
        </p:spPr>
        <p:txBody>
          <a:bodyPr>
            <a:normAutofit/>
          </a:bodyPr>
          <a:lstStyle/>
          <a:p>
            <a:r>
              <a:rPr lang="en-US" dirty="0" smtClean="0"/>
              <a:t>Why Acute/ED/L&amp;D/Postpartum nurses and ED paramedics make the calls</a:t>
            </a:r>
          </a:p>
          <a:p>
            <a:pPr lvl="1"/>
            <a:r>
              <a:rPr lang="en-US" sz="1600" dirty="0" smtClean="0"/>
              <a:t>This has always been part of the duties for nurses</a:t>
            </a:r>
          </a:p>
          <a:p>
            <a:pPr lvl="2"/>
            <a:r>
              <a:rPr lang="en-US" sz="1600" dirty="0" smtClean="0"/>
              <a:t>Added to paramedic duties</a:t>
            </a:r>
          </a:p>
          <a:p>
            <a:pPr lvl="1"/>
            <a:r>
              <a:rPr lang="en-US" sz="1600" dirty="0" smtClean="0"/>
              <a:t>Same staff that cared for patients</a:t>
            </a:r>
          </a:p>
          <a:p>
            <a:pPr lvl="2"/>
            <a:r>
              <a:rPr lang="en-US" sz="1600" dirty="0" smtClean="0"/>
              <a:t>Know where to find information in </a:t>
            </a:r>
            <a:r>
              <a:rPr lang="en-US" sz="1600" dirty="0" smtClean="0"/>
              <a:t>EMR</a:t>
            </a:r>
            <a:endParaRPr lang="en-US" sz="1600" dirty="0" smtClean="0"/>
          </a:p>
          <a:p>
            <a:pPr lvl="2"/>
            <a:r>
              <a:rPr lang="en-US" sz="1600" dirty="0" smtClean="0"/>
              <a:t>May have first-hand knowledge of patient</a:t>
            </a:r>
          </a:p>
          <a:p>
            <a:pPr lvl="1"/>
            <a:r>
              <a:rPr lang="en-US" sz="1600" dirty="0" smtClean="0"/>
              <a:t>TCM requires clinical staff perform the phone calls </a:t>
            </a:r>
          </a:p>
          <a:p>
            <a:pPr lvl="1"/>
            <a:r>
              <a:rPr lang="en-US" sz="1600" dirty="0" smtClean="0"/>
              <a:t>Can be worked into workflow</a:t>
            </a:r>
          </a:p>
          <a:p>
            <a:pPr lvl="2"/>
            <a:r>
              <a:rPr lang="en-US" sz="1600" dirty="0" smtClean="0"/>
              <a:t>Presented census numbers for each department for 12 months previous to implementation; broken down by number of calls per staff member and time frame for each.</a:t>
            </a:r>
          </a:p>
          <a:p>
            <a:pPr lvl="3"/>
            <a:r>
              <a:rPr lang="en-US" sz="1600" dirty="0" smtClean="0"/>
              <a:t>i.e. 16 calls with 4 staff members = 4 calls each in 12 hours = 1 call every 3 hours</a:t>
            </a:r>
            <a:endParaRPr lang="en-US" sz="1600" dirty="0"/>
          </a:p>
          <a:p>
            <a:pPr lvl="3"/>
            <a:r>
              <a:rPr lang="en-US" sz="1600" dirty="0" smtClean="0"/>
              <a:t>Call duration range from 1-20 minutes, depending on patient talkativeness and questions to be worked through</a:t>
            </a:r>
          </a:p>
          <a:p>
            <a:pPr lvl="4"/>
            <a:r>
              <a:rPr lang="en-US" sz="1600" dirty="0" smtClean="0"/>
              <a:t>Most calls take less than 3 minutes to complete</a:t>
            </a:r>
          </a:p>
        </p:txBody>
      </p:sp>
      <p:sp>
        <p:nvSpPr>
          <p:cNvPr id="5" name="Slide Number Placeholder 4"/>
          <p:cNvSpPr>
            <a:spLocks noGrp="1"/>
          </p:cNvSpPr>
          <p:nvPr>
            <p:ph type="sldNum" sz="quarter" idx="10"/>
          </p:nvPr>
        </p:nvSpPr>
        <p:spPr/>
        <p:txBody>
          <a:bodyPr/>
          <a:lstStyle/>
          <a:p>
            <a:fld id="{7B8706A0-8A3F-4F51-A48C-24ED941D416A}" type="slidenum">
              <a:rPr lang="en-US" altLang="en-US" smtClean="0"/>
              <a:pPr/>
              <a:t>10</a:t>
            </a:fld>
            <a:endParaRPr lang="en-US" altLang="en-US"/>
          </a:p>
        </p:txBody>
      </p:sp>
    </p:spTree>
    <p:extLst>
      <p:ext uri="{BB962C8B-B14F-4D97-AF65-F5344CB8AC3E}">
        <p14:creationId xmlns:p14="http://schemas.microsoft.com/office/powerpoint/2010/main" val="321684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76374"/>
            <a:ext cx="11265408" cy="2077709"/>
          </a:xfrm>
        </p:spPr>
        <p:txBody>
          <a:bodyPr/>
          <a:lstStyle/>
          <a:p>
            <a:r>
              <a:rPr lang="en-US" dirty="0" smtClean="0"/>
              <a:t>Process improvement project overseen by RN experienced in previous process and experience administering phone calls.</a:t>
            </a:r>
          </a:p>
          <a:p>
            <a:r>
              <a:rPr lang="en-US" dirty="0" smtClean="0"/>
              <a:t>Staff Survey administered </a:t>
            </a:r>
          </a:p>
          <a:p>
            <a:pPr lvl="1"/>
            <a:r>
              <a:rPr lang="en-US" dirty="0" err="1" smtClean="0"/>
              <a:t>SurveyMonkey</a:t>
            </a:r>
            <a:r>
              <a:rPr lang="en-US" dirty="0" smtClean="0"/>
              <a:t> and Paper surveys distributed in multiple locations where staff can easily find/fill out</a:t>
            </a:r>
          </a:p>
          <a:p>
            <a:pPr lvl="1"/>
            <a:r>
              <a:rPr lang="en-US" dirty="0" smtClean="0"/>
              <a:t>Anonymous</a:t>
            </a:r>
          </a:p>
        </p:txBody>
      </p:sp>
      <p:sp>
        <p:nvSpPr>
          <p:cNvPr id="3" name="Title 2"/>
          <p:cNvSpPr>
            <a:spLocks noGrp="1"/>
          </p:cNvSpPr>
          <p:nvPr>
            <p:ph type="title"/>
          </p:nvPr>
        </p:nvSpPr>
        <p:spPr/>
        <p:txBody>
          <a:bodyPr/>
          <a:lstStyle/>
          <a:p>
            <a:r>
              <a:rPr lang="en-US" dirty="0" smtClean="0"/>
              <a:t>Determine site specific barriers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11</a:t>
            </a:fld>
            <a:endParaRPr lang="en-US" altLang="en-US"/>
          </a:p>
        </p:txBody>
      </p:sp>
      <p:sp>
        <p:nvSpPr>
          <p:cNvPr id="5" name="Text Placeholder 4"/>
          <p:cNvSpPr>
            <a:spLocks noGrp="1"/>
          </p:cNvSpPr>
          <p:nvPr>
            <p:ph type="body" sz="quarter" idx="11"/>
          </p:nvPr>
        </p:nvSpPr>
        <p:spPr>
          <a:xfrm>
            <a:off x="457200" y="1000124"/>
            <a:ext cx="11277600" cy="476250"/>
          </a:xfrm>
        </p:spPr>
        <p:txBody>
          <a:bodyPr/>
          <a:lstStyle/>
          <a:p>
            <a:r>
              <a:rPr lang="en-US" dirty="0" smtClean="0"/>
              <a:t>Ways we determined site specific barriers at Crete Area Medical Center</a:t>
            </a:r>
            <a:endParaRPr lang="en-US" dirty="0"/>
          </a:p>
        </p:txBody>
      </p:sp>
      <p:pic>
        <p:nvPicPr>
          <p:cNvPr id="6" name="Picture 5"/>
          <p:cNvPicPr>
            <a:picLocks noChangeAspect="1"/>
          </p:cNvPicPr>
          <p:nvPr/>
        </p:nvPicPr>
        <p:blipFill>
          <a:blip r:embed="rId3"/>
          <a:stretch>
            <a:fillRect/>
          </a:stretch>
        </p:blipFill>
        <p:spPr>
          <a:xfrm>
            <a:off x="3430465" y="3203683"/>
            <a:ext cx="4257366" cy="3259030"/>
          </a:xfrm>
          <a:prstGeom prst="rect">
            <a:avLst/>
          </a:prstGeom>
        </p:spPr>
      </p:pic>
      <p:sp>
        <p:nvSpPr>
          <p:cNvPr id="7" name="TextBox 6"/>
          <p:cNvSpPr txBox="1"/>
          <p:nvPr/>
        </p:nvSpPr>
        <p:spPr>
          <a:xfrm>
            <a:off x="5857336" y="4295774"/>
            <a:ext cx="6084498" cy="338554"/>
          </a:xfrm>
          <a:prstGeom prst="rect">
            <a:avLst/>
          </a:prstGeom>
          <a:noFill/>
        </p:spPr>
        <p:txBody>
          <a:bodyPr wrap="square" rtlCol="0">
            <a:spAutoFit/>
          </a:bodyPr>
          <a:lstStyle/>
          <a:p>
            <a:r>
              <a:rPr lang="en-US" sz="1600" dirty="0">
                <a:solidFill>
                  <a:schemeClr val="accent4">
                    <a:lumMod val="75000"/>
                  </a:schemeClr>
                </a:solidFill>
              </a:rPr>
              <a:t>Day Shift had more weight because they make majority of </a:t>
            </a:r>
            <a:r>
              <a:rPr lang="en-US" sz="1600" dirty="0" smtClean="0">
                <a:solidFill>
                  <a:schemeClr val="accent4">
                    <a:lumMod val="75000"/>
                  </a:schemeClr>
                </a:solidFill>
              </a:rPr>
              <a:t>calls</a:t>
            </a:r>
          </a:p>
        </p:txBody>
      </p:sp>
      <p:sp>
        <p:nvSpPr>
          <p:cNvPr id="8" name="TextBox 7"/>
          <p:cNvSpPr txBox="1"/>
          <p:nvPr/>
        </p:nvSpPr>
        <p:spPr>
          <a:xfrm>
            <a:off x="5857336" y="4930892"/>
            <a:ext cx="6084498" cy="584775"/>
          </a:xfrm>
          <a:prstGeom prst="rect">
            <a:avLst/>
          </a:prstGeom>
          <a:noFill/>
        </p:spPr>
        <p:txBody>
          <a:bodyPr wrap="square" rtlCol="0">
            <a:spAutoFit/>
          </a:bodyPr>
          <a:lstStyle/>
          <a:p>
            <a:r>
              <a:rPr lang="en-US" sz="1600" dirty="0" smtClean="0">
                <a:solidFill>
                  <a:schemeClr val="accent4">
                    <a:lumMod val="75000"/>
                  </a:schemeClr>
                </a:solidFill>
              </a:rPr>
              <a:t>See what staff believes keeps them from making the calls. </a:t>
            </a:r>
          </a:p>
          <a:p>
            <a:r>
              <a:rPr lang="en-US" sz="1600" dirty="0" smtClean="0">
                <a:solidFill>
                  <a:schemeClr val="accent4">
                    <a:lumMod val="75000"/>
                  </a:schemeClr>
                </a:solidFill>
              </a:rPr>
              <a:t>Specifics help us understand and get to root cause.</a:t>
            </a:r>
            <a:endParaRPr lang="en-US" sz="1600" dirty="0">
              <a:solidFill>
                <a:schemeClr val="accent4">
                  <a:lumMod val="75000"/>
                </a:schemeClr>
              </a:solidFill>
            </a:endParaRPr>
          </a:p>
        </p:txBody>
      </p:sp>
      <p:sp>
        <p:nvSpPr>
          <p:cNvPr id="9" name="TextBox 8"/>
          <p:cNvSpPr txBox="1"/>
          <p:nvPr/>
        </p:nvSpPr>
        <p:spPr>
          <a:xfrm>
            <a:off x="5779698" y="5909054"/>
            <a:ext cx="6412302" cy="830997"/>
          </a:xfrm>
          <a:prstGeom prst="rect">
            <a:avLst/>
          </a:prstGeom>
          <a:noFill/>
        </p:spPr>
        <p:txBody>
          <a:bodyPr wrap="square" rtlCol="0">
            <a:spAutoFit/>
          </a:bodyPr>
          <a:lstStyle/>
          <a:p>
            <a:r>
              <a:rPr lang="en-US" sz="1600" dirty="0" smtClean="0">
                <a:solidFill>
                  <a:schemeClr val="accent4">
                    <a:lumMod val="75000"/>
                  </a:schemeClr>
                </a:solidFill>
              </a:rPr>
              <a:t>Staff know more about workflow.</a:t>
            </a:r>
          </a:p>
          <a:p>
            <a:r>
              <a:rPr lang="en-US" sz="1600" dirty="0" smtClean="0">
                <a:solidFill>
                  <a:schemeClr val="accent4">
                    <a:lumMod val="75000"/>
                  </a:schemeClr>
                </a:solidFill>
              </a:rPr>
              <a:t>Feedback why some ideas won’t work - staff education, listening/involved</a:t>
            </a:r>
          </a:p>
          <a:p>
            <a:r>
              <a:rPr lang="en-US" sz="1600" dirty="0">
                <a:solidFill>
                  <a:schemeClr val="bg2"/>
                </a:solidFill>
              </a:rPr>
              <a:t>More &amp; different ideas</a:t>
            </a:r>
            <a:r>
              <a:rPr lang="en-US" sz="1600" dirty="0" smtClean="0">
                <a:solidFill>
                  <a:schemeClr val="bg2"/>
                </a:solidFill>
              </a:rPr>
              <a:t>!</a:t>
            </a:r>
            <a:endParaRPr lang="en-US" sz="1600" dirty="0">
              <a:solidFill>
                <a:schemeClr val="bg2"/>
              </a:solidFill>
            </a:endParaRPr>
          </a:p>
        </p:txBody>
      </p:sp>
    </p:spTree>
    <p:extLst>
      <p:ext uri="{BB962C8B-B14F-4D97-AF65-F5344CB8AC3E}">
        <p14:creationId xmlns:p14="http://schemas.microsoft.com/office/powerpoint/2010/main" val="2554696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identified by staff</a:t>
            </a:r>
            <a:endParaRPr lang="en-US" dirty="0"/>
          </a:p>
        </p:txBody>
      </p:sp>
      <p:sp>
        <p:nvSpPr>
          <p:cNvPr id="3" name="Content Placeholder 2"/>
          <p:cNvSpPr>
            <a:spLocks noGrp="1"/>
          </p:cNvSpPr>
          <p:nvPr>
            <p:ph sz="half" idx="1"/>
          </p:nvPr>
        </p:nvSpPr>
        <p:spPr>
          <a:xfrm>
            <a:off x="457199" y="1240971"/>
            <a:ext cx="11271503" cy="5221742"/>
          </a:xfrm>
        </p:spPr>
        <p:txBody>
          <a:bodyPr>
            <a:normAutofit lnSpcReduction="10000"/>
          </a:bodyPr>
          <a:lstStyle/>
          <a:p>
            <a:pPr marL="0" indent="0">
              <a:buNone/>
            </a:pPr>
            <a:r>
              <a:rPr lang="en-US" dirty="0" smtClean="0"/>
              <a:t>#1 – Other responsibilities / Time / Too Many Questions / Large Stack</a:t>
            </a:r>
          </a:p>
          <a:p>
            <a:pPr lvl="1"/>
            <a:r>
              <a:rPr lang="en-US" dirty="0" smtClean="0"/>
              <a:t>Nurses and Paramedics working shifts are also responsible for patient care and various other side work</a:t>
            </a:r>
          </a:p>
          <a:p>
            <a:pPr marL="0" indent="0">
              <a:buNone/>
            </a:pPr>
            <a:r>
              <a:rPr lang="en-US" dirty="0" smtClean="0"/>
              <a:t>#2 – Language Barrier</a:t>
            </a:r>
          </a:p>
          <a:p>
            <a:pPr lvl="1"/>
            <a:r>
              <a:rPr lang="en-US" dirty="0" smtClean="0"/>
              <a:t>40.95% of Crete residents speak a language other than English; 38.63% speak Spanish </a:t>
            </a:r>
            <a:r>
              <a:rPr lang="en-US" sz="1300" dirty="0" smtClean="0"/>
              <a:t>(</a:t>
            </a:r>
            <a:r>
              <a:rPr lang="en-US" sz="1300" i="1" dirty="0"/>
              <a:t>Crete, Nebraska Population </a:t>
            </a:r>
            <a:r>
              <a:rPr lang="en-US" sz="1300" i="1" dirty="0" smtClean="0"/>
              <a:t>2023, 2023)</a:t>
            </a:r>
            <a:endParaRPr lang="en-US" sz="1300" dirty="0" smtClean="0"/>
          </a:p>
          <a:p>
            <a:pPr lvl="1"/>
            <a:r>
              <a:rPr lang="en-US" dirty="0" smtClean="0"/>
              <a:t>Interpreter availability – facility vs. tele-interpreter</a:t>
            </a:r>
          </a:p>
          <a:p>
            <a:pPr marL="0" indent="0">
              <a:buNone/>
            </a:pPr>
            <a:r>
              <a:rPr lang="en-US" dirty="0" smtClean="0"/>
              <a:t>#3 – Redundancy / Too Many Questions</a:t>
            </a:r>
          </a:p>
          <a:p>
            <a:pPr lvl="1"/>
            <a:r>
              <a:rPr lang="en-US" dirty="0" smtClean="0"/>
              <a:t>Patient Satisfaction surveys also mailed to patients post discharge</a:t>
            </a:r>
          </a:p>
          <a:p>
            <a:pPr marL="0" indent="0">
              <a:buNone/>
            </a:pPr>
            <a:r>
              <a:rPr lang="en-US" dirty="0" smtClean="0"/>
              <a:t>#4 – Buy-in - “Why”</a:t>
            </a:r>
          </a:p>
          <a:p>
            <a:pPr marL="0" indent="0">
              <a:buNone/>
            </a:pPr>
            <a:r>
              <a:rPr lang="en-US" dirty="0" smtClean="0"/>
              <a:t>#5 – Incorrect Phone Numbers</a:t>
            </a:r>
          </a:p>
          <a:p>
            <a:pPr marL="0" indent="0">
              <a:buNone/>
            </a:pPr>
            <a:r>
              <a:rPr lang="en-US" dirty="0" smtClean="0"/>
              <a:t>#6 – Time of Day</a:t>
            </a:r>
          </a:p>
          <a:p>
            <a:pPr marL="0" indent="0">
              <a:buNone/>
            </a:pPr>
            <a:r>
              <a:rPr lang="en-US" dirty="0" smtClean="0"/>
              <a:t>#7 – “Patients don’t want calls”</a:t>
            </a:r>
          </a:p>
          <a:p>
            <a:pPr marL="0" indent="0">
              <a:buNone/>
            </a:pPr>
            <a:r>
              <a:rPr lang="en-US" dirty="0" smtClean="0"/>
              <a:t>#8 – Handling a “problem”</a:t>
            </a:r>
          </a:p>
        </p:txBody>
      </p:sp>
      <p:sp>
        <p:nvSpPr>
          <p:cNvPr id="5" name="Slide Number Placeholder 4"/>
          <p:cNvSpPr>
            <a:spLocks noGrp="1"/>
          </p:cNvSpPr>
          <p:nvPr>
            <p:ph type="sldNum" sz="quarter" idx="10"/>
          </p:nvPr>
        </p:nvSpPr>
        <p:spPr/>
        <p:txBody>
          <a:bodyPr/>
          <a:lstStyle/>
          <a:p>
            <a:fld id="{7B8706A0-8A3F-4F51-A48C-24ED941D416A}" type="slidenum">
              <a:rPr lang="en-US" altLang="en-US" smtClean="0"/>
              <a:pPr/>
              <a:t>12</a:t>
            </a:fld>
            <a:endParaRPr lang="en-US" altLang="en-US"/>
          </a:p>
        </p:txBody>
      </p:sp>
      <p:sp>
        <p:nvSpPr>
          <p:cNvPr id="6" name="Text Placeholder 4"/>
          <p:cNvSpPr txBox="1">
            <a:spLocks/>
          </p:cNvSpPr>
          <p:nvPr/>
        </p:nvSpPr>
        <p:spPr>
          <a:xfrm>
            <a:off x="457199" y="847726"/>
            <a:ext cx="11271503" cy="476250"/>
          </a:xfrm>
          <a:prstGeom prst="rect">
            <a:avLst/>
          </a:prstGeom>
        </p:spPr>
        <p:txBody>
          <a:bodyPr/>
          <a:lst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u="sng" dirty="0" smtClean="0"/>
              <a:t>Themes based on Staff and Provider Surveys</a:t>
            </a:r>
            <a:endParaRPr lang="en-US" sz="2000" b="1" u="sng" dirty="0"/>
          </a:p>
        </p:txBody>
      </p:sp>
    </p:spTree>
    <p:extLst>
      <p:ext uri="{BB962C8B-B14F-4D97-AF65-F5344CB8AC3E}">
        <p14:creationId xmlns:p14="http://schemas.microsoft.com/office/powerpoint/2010/main" val="295566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7" y="1188267"/>
            <a:ext cx="11560631" cy="5274446"/>
          </a:xfrm>
        </p:spPr>
        <p:txBody>
          <a:bodyPr/>
          <a:lstStyle/>
          <a:p>
            <a:pPr marL="0" indent="0">
              <a:spcBef>
                <a:spcPts val="300"/>
              </a:spcBef>
              <a:buNone/>
            </a:pPr>
            <a:r>
              <a:rPr lang="en-US" b="1" u="sng" dirty="0" smtClean="0"/>
              <a:t>Staff Suggestions</a:t>
            </a:r>
          </a:p>
          <a:p>
            <a:pPr>
              <a:spcBef>
                <a:spcPts val="300"/>
              </a:spcBef>
            </a:pPr>
            <a:r>
              <a:rPr lang="en-US" sz="2000" dirty="0" smtClean="0"/>
              <a:t>Automation/Outsource - not implemented</a:t>
            </a:r>
          </a:p>
          <a:p>
            <a:pPr lvl="1">
              <a:spcBef>
                <a:spcPts val="300"/>
              </a:spcBef>
            </a:pPr>
            <a:r>
              <a:rPr lang="en-US" sz="2000" dirty="0" smtClean="0"/>
              <a:t>Automation:</a:t>
            </a:r>
          </a:p>
          <a:p>
            <a:pPr lvl="2">
              <a:spcBef>
                <a:spcPts val="300"/>
              </a:spcBef>
            </a:pPr>
            <a:r>
              <a:rPr lang="en-US" sz="2000" dirty="0" smtClean="0"/>
              <a:t>Impersonal – small hospital should have personal touch</a:t>
            </a:r>
          </a:p>
          <a:p>
            <a:pPr lvl="2">
              <a:spcBef>
                <a:spcPts val="300"/>
              </a:spcBef>
            </a:pPr>
            <a:r>
              <a:rPr lang="en-US" sz="2000" dirty="0" smtClean="0"/>
              <a:t>Added expense </a:t>
            </a:r>
            <a:r>
              <a:rPr lang="en-US" sz="2000" dirty="0" smtClean="0"/>
              <a:t>– Management requires </a:t>
            </a:r>
            <a:r>
              <a:rPr lang="en-US" sz="2000" dirty="0" smtClean="0"/>
              <a:t>census numbers </a:t>
            </a:r>
            <a:r>
              <a:rPr lang="en-US" sz="2000" dirty="0" smtClean="0"/>
              <a:t>to show need</a:t>
            </a:r>
            <a:endParaRPr lang="en-US" sz="2000" dirty="0" smtClean="0"/>
          </a:p>
          <a:p>
            <a:pPr lvl="3">
              <a:spcBef>
                <a:spcPts val="300"/>
              </a:spcBef>
            </a:pPr>
            <a:r>
              <a:rPr lang="en-US" sz="2000" dirty="0" smtClean="0"/>
              <a:t>Presented patient census data </a:t>
            </a:r>
          </a:p>
          <a:p>
            <a:pPr lvl="1">
              <a:spcBef>
                <a:spcPts val="300"/>
              </a:spcBef>
            </a:pPr>
            <a:r>
              <a:rPr lang="en-US" sz="2000" dirty="0" smtClean="0"/>
              <a:t>Outsource:</a:t>
            </a:r>
          </a:p>
          <a:p>
            <a:pPr lvl="2">
              <a:spcBef>
                <a:spcPts val="300"/>
              </a:spcBef>
            </a:pPr>
            <a:r>
              <a:rPr lang="en-US" sz="2000" dirty="0" smtClean="0"/>
              <a:t>Other departments are No </a:t>
            </a:r>
            <a:r>
              <a:rPr lang="en-US" sz="2000" dirty="0"/>
              <a:t>less busy</a:t>
            </a:r>
          </a:p>
          <a:p>
            <a:pPr lvl="2">
              <a:spcBef>
                <a:spcPts val="300"/>
              </a:spcBef>
            </a:pPr>
            <a:r>
              <a:rPr lang="en-US" sz="2000" dirty="0"/>
              <a:t>Would require more individual staff time for some departments</a:t>
            </a:r>
          </a:p>
          <a:p>
            <a:pPr lvl="2">
              <a:spcBef>
                <a:spcPts val="300"/>
              </a:spcBef>
            </a:pPr>
            <a:r>
              <a:rPr lang="en-US" sz="2000" dirty="0"/>
              <a:t>EMR did not have way to prompt calls – would have to be </a:t>
            </a:r>
            <a:r>
              <a:rPr lang="en-US" sz="2000" dirty="0" smtClean="0"/>
              <a:t>developed</a:t>
            </a:r>
          </a:p>
          <a:p>
            <a:pPr lvl="2">
              <a:spcBef>
                <a:spcPts val="300"/>
              </a:spcBef>
            </a:pPr>
            <a:r>
              <a:rPr lang="en-US" sz="2000" dirty="0" smtClean="0"/>
              <a:t>EMR navigation training would be required</a:t>
            </a:r>
            <a:endParaRPr lang="en-US" sz="2000" dirty="0" smtClean="0"/>
          </a:p>
          <a:p>
            <a:pPr>
              <a:spcBef>
                <a:spcPts val="300"/>
              </a:spcBef>
            </a:pPr>
            <a:r>
              <a:rPr lang="en-US" sz="2000" dirty="0" smtClean="0"/>
              <a:t>Target Specific Patients – not implemented (already in place)</a:t>
            </a:r>
            <a:endParaRPr lang="en-US" sz="1400" dirty="0"/>
          </a:p>
          <a:p>
            <a:pPr lvl="1">
              <a:spcBef>
                <a:spcPts val="300"/>
              </a:spcBef>
            </a:pPr>
            <a:r>
              <a:rPr lang="en-US" sz="2000" dirty="0" smtClean="0"/>
              <a:t>TCM  </a:t>
            </a:r>
            <a:r>
              <a:rPr lang="en-US" sz="2000" dirty="0" smtClean="0"/>
              <a:t>eligible includes all Inpatients, Observation, Swing Bed discharged to “Community Setting”</a:t>
            </a:r>
          </a:p>
          <a:p>
            <a:pPr lvl="1">
              <a:spcBef>
                <a:spcPts val="300"/>
              </a:spcBef>
            </a:pPr>
            <a:r>
              <a:rPr lang="en-US" sz="2000" dirty="0" smtClean="0"/>
              <a:t>ACO QI </a:t>
            </a:r>
            <a:r>
              <a:rPr lang="en-US" sz="2000" dirty="0" smtClean="0"/>
              <a:t>includes all Inpatients, Observation, Swing Bed discharged to “Community Setting”</a:t>
            </a:r>
          </a:p>
          <a:p>
            <a:pPr lvl="1">
              <a:spcBef>
                <a:spcPts val="300"/>
              </a:spcBef>
            </a:pPr>
            <a:r>
              <a:rPr lang="en-US" sz="2000" dirty="0"/>
              <a:t>Previous process included all hospital and ED patients discharged to “Home</a:t>
            </a:r>
            <a:r>
              <a:rPr lang="en-US" sz="2000" dirty="0" smtClean="0"/>
              <a:t>”</a:t>
            </a:r>
            <a:endParaRPr lang="en-US" sz="1400" dirty="0"/>
          </a:p>
        </p:txBody>
      </p:sp>
      <p:sp>
        <p:nvSpPr>
          <p:cNvPr id="3" name="Title 2"/>
          <p:cNvSpPr>
            <a:spLocks noGrp="1"/>
          </p:cNvSpPr>
          <p:nvPr>
            <p:ph type="title"/>
          </p:nvPr>
        </p:nvSpPr>
        <p:spPr/>
        <p:txBody>
          <a:bodyPr/>
          <a:lstStyle/>
          <a:p>
            <a:r>
              <a:rPr lang="en-US" dirty="0" smtClean="0"/>
              <a:t>Employee Identified Site Specific Barrier #1</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13</a:t>
            </a:fld>
            <a:endParaRPr lang="en-US" altLang="en-US"/>
          </a:p>
        </p:txBody>
      </p:sp>
      <p:sp>
        <p:nvSpPr>
          <p:cNvPr id="5" name="Text Placeholder 4"/>
          <p:cNvSpPr>
            <a:spLocks noGrp="1"/>
          </p:cNvSpPr>
          <p:nvPr>
            <p:ph type="body" sz="quarter" idx="11"/>
          </p:nvPr>
        </p:nvSpPr>
        <p:spPr>
          <a:xfrm>
            <a:off x="457200" y="779872"/>
            <a:ext cx="11277600" cy="476250"/>
          </a:xfrm>
        </p:spPr>
        <p:txBody>
          <a:bodyPr/>
          <a:lstStyle/>
          <a:p>
            <a:r>
              <a:rPr lang="en-US" dirty="0" smtClean="0"/>
              <a:t>Other Responsibilities/Time/Too Many Questions/Large Stack</a:t>
            </a:r>
            <a:endParaRPr lang="en-US" dirty="0"/>
          </a:p>
        </p:txBody>
      </p:sp>
    </p:spTree>
    <p:extLst>
      <p:ext uri="{BB962C8B-B14F-4D97-AF65-F5344CB8AC3E}">
        <p14:creationId xmlns:p14="http://schemas.microsoft.com/office/powerpoint/2010/main" val="696030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7" y="1188267"/>
            <a:ext cx="11560631" cy="5274446"/>
          </a:xfrm>
        </p:spPr>
        <p:txBody>
          <a:bodyPr/>
          <a:lstStyle/>
          <a:p>
            <a:r>
              <a:rPr lang="en-US" sz="2000" dirty="0" smtClean="0"/>
              <a:t>Less </a:t>
            </a:r>
            <a:r>
              <a:rPr lang="en-US" sz="2000" dirty="0"/>
              <a:t>attempted calls - implemented</a:t>
            </a:r>
          </a:p>
          <a:p>
            <a:pPr lvl="1"/>
            <a:r>
              <a:rPr lang="en-US" sz="2000" dirty="0"/>
              <a:t>1 successful attempt or 2 failed attempts (previously 3 attempts)</a:t>
            </a:r>
          </a:p>
          <a:p>
            <a:r>
              <a:rPr lang="en-US" sz="2000" dirty="0"/>
              <a:t>Split the work / More people </a:t>
            </a:r>
            <a:r>
              <a:rPr lang="en-US" sz="2000" dirty="0" smtClean="0"/>
              <a:t>– implemented</a:t>
            </a:r>
            <a:endParaRPr lang="en-US" sz="2000" dirty="0"/>
          </a:p>
          <a:p>
            <a:pPr lvl="1"/>
            <a:r>
              <a:rPr lang="en-US" sz="2000" dirty="0"/>
              <a:t>All Acute and ED nursing </a:t>
            </a:r>
            <a:r>
              <a:rPr lang="en-US" sz="2000" u="sng" dirty="0"/>
              <a:t>and paramedics </a:t>
            </a:r>
            <a:r>
              <a:rPr lang="en-US" sz="2000" dirty="0"/>
              <a:t>will make calls – assigned by charge nurse at beginning of shift</a:t>
            </a:r>
          </a:p>
          <a:p>
            <a:pPr lvl="1"/>
            <a:r>
              <a:rPr lang="en-US" sz="2000" dirty="0"/>
              <a:t>Night shift involvement when census increases</a:t>
            </a:r>
            <a:endParaRPr lang="en-US" sz="2000" dirty="0" smtClean="0"/>
          </a:p>
          <a:p>
            <a:r>
              <a:rPr lang="en-US" sz="2000" dirty="0" smtClean="0"/>
              <a:t>Designate Time – implemented</a:t>
            </a:r>
          </a:p>
          <a:p>
            <a:pPr lvl="1"/>
            <a:r>
              <a:rPr lang="en-US" sz="2000" dirty="0" smtClean="0"/>
              <a:t>Calls to be made 8am to 8pm, preferably 8am to 5pm for department transfers</a:t>
            </a:r>
          </a:p>
          <a:p>
            <a:pPr lvl="1"/>
            <a:r>
              <a:rPr lang="en-US" sz="2000" dirty="0" smtClean="0"/>
              <a:t>Alternately or with high census: Night shift call before 7pm shift change report; Day shift call after 7pm shift change report</a:t>
            </a:r>
          </a:p>
        </p:txBody>
      </p:sp>
      <p:sp>
        <p:nvSpPr>
          <p:cNvPr id="3" name="Title 2"/>
          <p:cNvSpPr>
            <a:spLocks noGrp="1"/>
          </p:cNvSpPr>
          <p:nvPr>
            <p:ph type="title"/>
          </p:nvPr>
        </p:nvSpPr>
        <p:spPr/>
        <p:txBody>
          <a:bodyPr/>
          <a:lstStyle/>
          <a:p>
            <a:r>
              <a:rPr lang="en-US" dirty="0" smtClean="0"/>
              <a:t>Employee Identified Site Specific Barrier #1</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14</a:t>
            </a:fld>
            <a:endParaRPr lang="en-US" altLang="en-US"/>
          </a:p>
        </p:txBody>
      </p:sp>
      <p:sp>
        <p:nvSpPr>
          <p:cNvPr id="5" name="Text Placeholder 4"/>
          <p:cNvSpPr>
            <a:spLocks noGrp="1"/>
          </p:cNvSpPr>
          <p:nvPr>
            <p:ph type="body" sz="quarter" idx="11"/>
          </p:nvPr>
        </p:nvSpPr>
        <p:spPr>
          <a:xfrm>
            <a:off x="457200" y="779872"/>
            <a:ext cx="11277600" cy="476250"/>
          </a:xfrm>
        </p:spPr>
        <p:txBody>
          <a:bodyPr/>
          <a:lstStyle/>
          <a:p>
            <a:r>
              <a:rPr lang="en-US" dirty="0" smtClean="0"/>
              <a:t>Other Responsibilities/Time/Too Many Questions/Large Stack</a:t>
            </a:r>
            <a:endParaRPr lang="en-US" dirty="0"/>
          </a:p>
        </p:txBody>
      </p:sp>
    </p:spTree>
    <p:extLst>
      <p:ext uri="{BB962C8B-B14F-4D97-AF65-F5344CB8AC3E}">
        <p14:creationId xmlns:p14="http://schemas.microsoft.com/office/powerpoint/2010/main" val="408015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059886" cy="690886"/>
          </a:xfrm>
        </p:spPr>
        <p:txBody>
          <a:bodyPr/>
          <a:lstStyle/>
          <a:p>
            <a:r>
              <a:rPr lang="en-US" dirty="0" smtClean="0"/>
              <a:t>Timing </a:t>
            </a:r>
            <a:r>
              <a:rPr lang="en-US" dirty="0" smtClean="0"/>
              <a:t>(days) of </a:t>
            </a:r>
            <a:r>
              <a:rPr lang="en-US" dirty="0" smtClean="0"/>
              <a:t>post discharge phone call attempts</a:t>
            </a:r>
            <a:endParaRPr lang="en-US" dirty="0"/>
          </a:p>
        </p:txBody>
      </p:sp>
      <p:sp>
        <p:nvSpPr>
          <p:cNvPr id="3" name="Content Placeholder 2"/>
          <p:cNvSpPr>
            <a:spLocks noGrp="1"/>
          </p:cNvSpPr>
          <p:nvPr>
            <p:ph sz="half" idx="1"/>
          </p:nvPr>
        </p:nvSpPr>
        <p:spPr>
          <a:xfrm>
            <a:off x="457200" y="2674486"/>
            <a:ext cx="5392455" cy="3410627"/>
          </a:xfrm>
        </p:spPr>
        <p:txBody>
          <a:bodyPr>
            <a:normAutofit/>
          </a:bodyPr>
          <a:lstStyle/>
          <a:p>
            <a:r>
              <a:rPr lang="en-US" dirty="0" smtClean="0"/>
              <a:t>No article found that specifically researched best time</a:t>
            </a:r>
          </a:p>
          <a:p>
            <a:r>
              <a:rPr lang="en-US" dirty="0" smtClean="0"/>
              <a:t>Majority of studies calls occurred 1 to 3 days post discharge</a:t>
            </a:r>
          </a:p>
          <a:p>
            <a:pPr lvl="1"/>
            <a:r>
              <a:rPr lang="en-US" sz="2000" dirty="0" smtClean="0"/>
              <a:t>Others: within 4 days, 5 days, 9 days, 3 months</a:t>
            </a:r>
          </a:p>
          <a:p>
            <a:pPr lvl="1"/>
            <a:r>
              <a:rPr lang="en-US" sz="2000" dirty="0" smtClean="0"/>
              <a:t>Some required multiple completed telephone calls at stages</a:t>
            </a:r>
          </a:p>
        </p:txBody>
      </p:sp>
      <p:sp>
        <p:nvSpPr>
          <p:cNvPr id="4" name="Content Placeholder 3"/>
          <p:cNvSpPr>
            <a:spLocks noGrp="1"/>
          </p:cNvSpPr>
          <p:nvPr>
            <p:ph sz="half" idx="2"/>
          </p:nvPr>
        </p:nvSpPr>
        <p:spPr>
          <a:xfrm>
            <a:off x="6150863" y="2790922"/>
            <a:ext cx="5577840" cy="3294191"/>
          </a:xfrm>
        </p:spPr>
        <p:txBody>
          <a:bodyPr>
            <a:normAutofit fontScale="92500" lnSpcReduction="20000"/>
          </a:bodyPr>
          <a:lstStyle/>
          <a:p>
            <a:r>
              <a:rPr lang="en-US" dirty="0" smtClean="0"/>
              <a:t>TCM requires call(s) within 2 business days</a:t>
            </a:r>
          </a:p>
          <a:p>
            <a:r>
              <a:rPr lang="en-US" dirty="0" smtClean="0"/>
              <a:t>ACO requires call(s) within 2 business days – corresponding with TCM</a:t>
            </a:r>
          </a:p>
          <a:p>
            <a:r>
              <a:rPr lang="en-US" dirty="0" smtClean="0"/>
              <a:t>PAC Stroke Collaborative requires call(s) within 2 days</a:t>
            </a:r>
          </a:p>
          <a:p>
            <a:r>
              <a:rPr lang="en-US" dirty="0" smtClean="0"/>
              <a:t>Calls needed before follow-up appointments at clinic</a:t>
            </a:r>
          </a:p>
          <a:p>
            <a:pPr lvl="1"/>
            <a:r>
              <a:rPr lang="en-US" sz="2000" dirty="0" smtClean="0"/>
              <a:t>Identify patients at risk </a:t>
            </a:r>
          </a:p>
          <a:p>
            <a:pPr lvl="1"/>
            <a:r>
              <a:rPr lang="en-US" sz="2000" dirty="0" smtClean="0"/>
              <a:t>TCM (Transitional Care Management) billing eligible</a:t>
            </a:r>
            <a:endParaRPr lang="en-US" sz="2000" dirty="0"/>
          </a:p>
        </p:txBody>
      </p:sp>
      <p:sp>
        <p:nvSpPr>
          <p:cNvPr id="5" name="Slide Number Placeholder 4"/>
          <p:cNvSpPr>
            <a:spLocks noGrp="1"/>
          </p:cNvSpPr>
          <p:nvPr>
            <p:ph type="sldNum" sz="quarter" idx="10"/>
          </p:nvPr>
        </p:nvSpPr>
        <p:spPr/>
        <p:txBody>
          <a:bodyPr/>
          <a:lstStyle/>
          <a:p>
            <a:fld id="{7B8706A0-8A3F-4F51-A48C-24ED941D416A}" type="slidenum">
              <a:rPr lang="en-US" altLang="en-US" smtClean="0"/>
              <a:pPr/>
              <a:t>15</a:t>
            </a:fld>
            <a:endParaRPr lang="en-US" altLang="en-US"/>
          </a:p>
        </p:txBody>
      </p:sp>
      <p:sp>
        <p:nvSpPr>
          <p:cNvPr id="6" name="Text Placeholder 5"/>
          <p:cNvSpPr>
            <a:spLocks noGrp="1"/>
          </p:cNvSpPr>
          <p:nvPr>
            <p:ph type="body" sz="quarter" idx="11"/>
          </p:nvPr>
        </p:nvSpPr>
        <p:spPr>
          <a:xfrm>
            <a:off x="457200" y="1049953"/>
            <a:ext cx="5577840" cy="476250"/>
          </a:xfrm>
        </p:spPr>
        <p:txBody>
          <a:bodyPr/>
          <a:lstStyle/>
          <a:p>
            <a:r>
              <a:rPr lang="en-US" sz="2800" u="sng" dirty="0" smtClean="0"/>
              <a:t>Scholarly Article Review</a:t>
            </a:r>
            <a:endParaRPr lang="en-US" sz="2800" u="sng" dirty="0"/>
          </a:p>
        </p:txBody>
      </p:sp>
      <p:sp>
        <p:nvSpPr>
          <p:cNvPr id="7" name="Text Placeholder 6"/>
          <p:cNvSpPr>
            <a:spLocks noGrp="1"/>
          </p:cNvSpPr>
          <p:nvPr>
            <p:ph type="body" sz="quarter" idx="12"/>
          </p:nvPr>
        </p:nvSpPr>
        <p:spPr>
          <a:xfrm>
            <a:off x="6150863" y="2174744"/>
            <a:ext cx="5577840" cy="476250"/>
          </a:xfrm>
        </p:spPr>
        <p:txBody>
          <a:bodyPr/>
          <a:lstStyle/>
          <a:p>
            <a:r>
              <a:rPr lang="en-US" sz="2800" u="sng" dirty="0" smtClean="0"/>
              <a:t>Other Considerations</a:t>
            </a:r>
            <a:endParaRPr lang="en-US" sz="2800" u="sng" dirty="0"/>
          </a:p>
        </p:txBody>
      </p:sp>
      <p:sp>
        <p:nvSpPr>
          <p:cNvPr id="8" name="Content Placeholder 1"/>
          <p:cNvSpPr txBox="1">
            <a:spLocks/>
          </p:cNvSpPr>
          <p:nvPr/>
        </p:nvSpPr>
        <p:spPr bwMode="auto">
          <a:xfrm>
            <a:off x="228600" y="1728609"/>
            <a:ext cx="5693663" cy="945877"/>
          </a:xfrm>
          <a:prstGeom prst="rect">
            <a:avLst/>
          </a:prstGeom>
          <a:solidFill>
            <a:schemeClr val="bg2">
              <a:lumMod val="95000"/>
            </a:schemeClr>
          </a:solidFill>
          <a:ln>
            <a:solidFill>
              <a:schemeClr val="tx2"/>
            </a:solidFill>
          </a:ln>
          <a:extLst/>
        </p:spPr>
        <p:txBody>
          <a:bodyPr vert="horz" wrap="square" lIns="91440" tIns="45720" rIns="91440" bIns="45720" numCol="1" anchor="t" anchorCtr="0" compatLnSpc="1">
            <a:prstTxWarp prst="textNoShape">
              <a:avLst/>
            </a:prstTxWarp>
            <a:normAutofit/>
          </a:bodyPr>
          <a:lst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pPr>
            <a:r>
              <a:rPr lang="en-US" altLang="en-US" sz="1400" dirty="0" smtClean="0">
                <a:latin typeface="Corbel" panose="020B0503020204020204" pitchFamily="34" charset="0"/>
                <a:cs typeface="Corbel" panose="020B0503020204020204" pitchFamily="34" charset="0"/>
              </a:rPr>
              <a:t>Reviewed 28 scholarly articles</a:t>
            </a:r>
          </a:p>
          <a:p>
            <a:pPr lvl="1">
              <a:spcBef>
                <a:spcPts val="0"/>
              </a:spcBef>
            </a:pPr>
            <a:r>
              <a:rPr lang="en-US" altLang="en-US" sz="1400" dirty="0" smtClean="0">
                <a:latin typeface="Corbel" panose="020B0503020204020204" pitchFamily="34" charset="0"/>
                <a:cs typeface="Corbel" panose="020B0503020204020204" pitchFamily="34" charset="0"/>
              </a:rPr>
              <a:t>12 regarding ED discharge phone calls</a:t>
            </a:r>
          </a:p>
          <a:p>
            <a:pPr lvl="1">
              <a:spcBef>
                <a:spcPts val="0"/>
              </a:spcBef>
            </a:pPr>
            <a:r>
              <a:rPr lang="en-US" altLang="en-US" sz="1400" dirty="0" smtClean="0">
                <a:latin typeface="Corbel" panose="020B0503020204020204" pitchFamily="34" charset="0"/>
                <a:cs typeface="Corbel" panose="020B0503020204020204" pitchFamily="34" charset="0"/>
              </a:rPr>
              <a:t>14 regarding Hospital discharge phone calls</a:t>
            </a:r>
          </a:p>
          <a:p>
            <a:pPr lvl="1">
              <a:spcBef>
                <a:spcPts val="0"/>
              </a:spcBef>
            </a:pPr>
            <a:r>
              <a:rPr lang="en-US" altLang="en-US" sz="1400" dirty="0" smtClean="0">
                <a:latin typeface="Corbel" panose="020B0503020204020204" pitchFamily="34" charset="0"/>
                <a:cs typeface="Corbel" panose="020B0503020204020204" pitchFamily="34" charset="0"/>
              </a:rPr>
              <a:t>2 regarding unspecified discharge phone calls</a:t>
            </a:r>
          </a:p>
        </p:txBody>
      </p:sp>
    </p:spTree>
    <p:extLst>
      <p:ext uri="{BB962C8B-B14F-4D97-AF65-F5344CB8AC3E}">
        <p14:creationId xmlns:p14="http://schemas.microsoft.com/office/powerpoint/2010/main" val="1654487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post discharge phone call attempts</a:t>
            </a:r>
            <a:endParaRPr lang="en-US" dirty="0"/>
          </a:p>
        </p:txBody>
      </p:sp>
      <p:sp>
        <p:nvSpPr>
          <p:cNvPr id="3" name="Content Placeholder 2"/>
          <p:cNvSpPr>
            <a:spLocks noGrp="1"/>
          </p:cNvSpPr>
          <p:nvPr>
            <p:ph sz="half" idx="1"/>
          </p:nvPr>
        </p:nvSpPr>
        <p:spPr>
          <a:xfrm>
            <a:off x="457200" y="1457324"/>
            <a:ext cx="5392455" cy="4714875"/>
          </a:xfrm>
        </p:spPr>
        <p:txBody>
          <a:bodyPr>
            <a:normAutofit/>
          </a:bodyPr>
          <a:lstStyle/>
          <a:p>
            <a:r>
              <a:rPr lang="en-US" dirty="0" smtClean="0"/>
              <a:t>CAMC chose 2 attempts within 2 days</a:t>
            </a:r>
          </a:p>
          <a:p>
            <a:pPr lvl="1"/>
            <a:r>
              <a:rPr lang="en-US" sz="2000" dirty="0" smtClean="0"/>
              <a:t>TCM, ACO, and PAC require interactive contact or at least 2 attempts within 2 business days of discharge </a:t>
            </a:r>
          </a:p>
          <a:p>
            <a:pPr lvl="1"/>
            <a:r>
              <a:rPr lang="en-US" sz="2000" dirty="0" smtClean="0"/>
              <a:t>Acute/ED/L&amp;D/Postpartum nurses and ED Paramedics on staff 24/7/365</a:t>
            </a:r>
          </a:p>
          <a:p>
            <a:pPr lvl="2"/>
            <a:r>
              <a:rPr lang="en-US" dirty="0" smtClean="0"/>
              <a:t>Consistency</a:t>
            </a:r>
          </a:p>
          <a:p>
            <a:pPr lvl="1"/>
            <a:r>
              <a:rPr lang="en-US" dirty="0" smtClean="0"/>
              <a:t>TCM component of “Face-to-Face Visit” included contact within 2 business days with provider visit within 7 or 14 days, depending on complexity </a:t>
            </a:r>
          </a:p>
          <a:p>
            <a:pPr lvl="2"/>
            <a:r>
              <a:rPr lang="en-US" dirty="0" smtClean="0"/>
              <a:t>Most follow up visits are generally scheduled 3-7 days post discharge</a:t>
            </a:r>
          </a:p>
        </p:txBody>
      </p:sp>
      <p:sp>
        <p:nvSpPr>
          <p:cNvPr id="4" name="Content Placeholder 3"/>
          <p:cNvSpPr>
            <a:spLocks noGrp="1"/>
          </p:cNvSpPr>
          <p:nvPr>
            <p:ph sz="half" idx="2"/>
          </p:nvPr>
        </p:nvSpPr>
        <p:spPr>
          <a:xfrm>
            <a:off x="6092951" y="847724"/>
            <a:ext cx="5577840" cy="5324475"/>
          </a:xfrm>
        </p:spPr>
        <p:txBody>
          <a:bodyPr>
            <a:normAutofit/>
          </a:bodyPr>
          <a:lstStyle/>
          <a:p>
            <a:pPr marL="0" indent="0">
              <a:buNone/>
            </a:pPr>
            <a:r>
              <a:rPr lang="en-US" sz="2800" b="1" u="sng" dirty="0"/>
              <a:t>Time of </a:t>
            </a:r>
            <a:r>
              <a:rPr lang="en-US" sz="2800" b="1" u="sng" dirty="0" smtClean="0"/>
              <a:t>day</a:t>
            </a:r>
          </a:p>
          <a:p>
            <a:r>
              <a:rPr lang="en-US" dirty="0" smtClean="0"/>
              <a:t>CAMC chose to make calls between 8am and 8pm (12 hours)</a:t>
            </a:r>
          </a:p>
          <a:p>
            <a:pPr lvl="1"/>
            <a:r>
              <a:rPr lang="en-US" sz="2000" dirty="0"/>
              <a:t>Patient demographics consideration</a:t>
            </a:r>
          </a:p>
          <a:p>
            <a:pPr lvl="2"/>
            <a:r>
              <a:rPr lang="en-US" dirty="0"/>
              <a:t>3 factories in town – 2</a:t>
            </a:r>
            <a:r>
              <a:rPr lang="en-US" baseline="30000" dirty="0"/>
              <a:t>nd</a:t>
            </a:r>
            <a:r>
              <a:rPr lang="en-US" dirty="0"/>
              <a:t> &amp; 3</a:t>
            </a:r>
            <a:r>
              <a:rPr lang="en-US" baseline="30000" dirty="0"/>
              <a:t>rd</a:t>
            </a:r>
            <a:r>
              <a:rPr lang="en-US" dirty="0"/>
              <a:t> shift workers</a:t>
            </a:r>
          </a:p>
          <a:p>
            <a:pPr lvl="1"/>
            <a:r>
              <a:rPr lang="en-US" sz="2000" dirty="0" smtClean="0"/>
              <a:t>Wanted wide time frame to accommodate patient care needs</a:t>
            </a:r>
          </a:p>
          <a:p>
            <a:pPr lvl="2"/>
            <a:r>
              <a:rPr lang="en-US" dirty="0"/>
              <a:t>Shift change 7am &amp; 7pm</a:t>
            </a:r>
          </a:p>
          <a:p>
            <a:pPr lvl="2"/>
            <a:r>
              <a:rPr lang="en-US" dirty="0" smtClean="0"/>
              <a:t>Night shift involvement if needed</a:t>
            </a:r>
          </a:p>
          <a:p>
            <a:pPr lvl="2"/>
            <a:r>
              <a:rPr lang="en-US" dirty="0" smtClean="0"/>
              <a:t>Alternative: Night shift call before report and Day shift call after report</a:t>
            </a:r>
          </a:p>
        </p:txBody>
      </p:sp>
      <p:sp>
        <p:nvSpPr>
          <p:cNvPr id="5" name="Slide Number Placeholder 4"/>
          <p:cNvSpPr>
            <a:spLocks noGrp="1"/>
          </p:cNvSpPr>
          <p:nvPr>
            <p:ph type="sldNum" sz="quarter" idx="10"/>
          </p:nvPr>
        </p:nvSpPr>
        <p:spPr/>
        <p:txBody>
          <a:bodyPr/>
          <a:lstStyle/>
          <a:p>
            <a:fld id="{7B8706A0-8A3F-4F51-A48C-24ED941D416A}" type="slidenum">
              <a:rPr lang="en-US" altLang="en-US" smtClean="0"/>
              <a:pPr/>
              <a:t>16</a:t>
            </a:fld>
            <a:endParaRPr lang="en-US" altLang="en-US"/>
          </a:p>
        </p:txBody>
      </p:sp>
      <p:sp>
        <p:nvSpPr>
          <p:cNvPr id="6" name="Text Placeholder 5"/>
          <p:cNvSpPr>
            <a:spLocks noGrp="1"/>
          </p:cNvSpPr>
          <p:nvPr>
            <p:ph type="body" sz="quarter" idx="11"/>
          </p:nvPr>
        </p:nvSpPr>
        <p:spPr/>
        <p:txBody>
          <a:bodyPr/>
          <a:lstStyle/>
          <a:p>
            <a:r>
              <a:rPr lang="en-US" sz="2800" u="sng" dirty="0" smtClean="0"/>
              <a:t>Time from discharge</a:t>
            </a:r>
            <a:endParaRPr lang="en-US" sz="2800" u="sng" dirty="0"/>
          </a:p>
        </p:txBody>
      </p:sp>
    </p:spTree>
    <p:extLst>
      <p:ext uri="{BB962C8B-B14F-4D97-AF65-F5344CB8AC3E}">
        <p14:creationId xmlns:p14="http://schemas.microsoft.com/office/powerpoint/2010/main" val="4183918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Coordinate with Interpreters – implemented, adjusted</a:t>
            </a:r>
          </a:p>
          <a:p>
            <a:pPr lvl="1"/>
            <a:r>
              <a:rPr lang="en-US" dirty="0" smtClean="0"/>
              <a:t>Contact in-house interpreters to coordinate time</a:t>
            </a:r>
          </a:p>
          <a:p>
            <a:pPr lvl="1"/>
            <a:r>
              <a:rPr lang="en-US" dirty="0" smtClean="0"/>
              <a:t>Interpreters and floor staff both have unpredictable patient needs – cannot “schedule” a time</a:t>
            </a:r>
          </a:p>
          <a:p>
            <a:r>
              <a:rPr lang="en-US" dirty="0" smtClean="0"/>
              <a:t>Bundle use of tele-interpreter for as many as possible - implemented</a:t>
            </a:r>
          </a:p>
          <a:p>
            <a:pPr lvl="1"/>
            <a:r>
              <a:rPr lang="en-US" dirty="0" smtClean="0"/>
              <a:t>Assign patients requiring same language to staff member when possible; rotate staff assigned to non-English language calls</a:t>
            </a:r>
          </a:p>
          <a:p>
            <a:pPr marL="0" indent="0">
              <a:buNone/>
            </a:pPr>
            <a:endParaRPr lang="en-US" dirty="0" smtClean="0"/>
          </a:p>
          <a:p>
            <a:pPr marL="0" indent="0">
              <a:buNone/>
            </a:pPr>
            <a:endParaRPr lang="en-US" dirty="0" smtClean="0"/>
          </a:p>
          <a:p>
            <a:r>
              <a:rPr lang="en-US" dirty="0" smtClean="0"/>
              <a:t>Additional barrier </a:t>
            </a:r>
            <a:r>
              <a:rPr lang="en-US" dirty="0" smtClean="0"/>
              <a:t>identified – in process</a:t>
            </a:r>
            <a:endParaRPr lang="en-US" dirty="0" smtClean="0"/>
          </a:p>
          <a:p>
            <a:pPr lvl="1"/>
            <a:r>
              <a:rPr lang="en-US" dirty="0" smtClean="0"/>
              <a:t>Currently generated report does not identify patients needing interpretation</a:t>
            </a:r>
          </a:p>
        </p:txBody>
      </p:sp>
      <p:sp>
        <p:nvSpPr>
          <p:cNvPr id="3" name="Title 2"/>
          <p:cNvSpPr>
            <a:spLocks noGrp="1"/>
          </p:cNvSpPr>
          <p:nvPr>
            <p:ph type="title"/>
          </p:nvPr>
        </p:nvSpPr>
        <p:spPr/>
        <p:txBody>
          <a:bodyPr/>
          <a:lstStyle/>
          <a:p>
            <a:r>
              <a:rPr lang="en-US" dirty="0" smtClean="0"/>
              <a:t>Site Specific Barrier #2</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17</a:t>
            </a:fld>
            <a:endParaRPr lang="en-US" altLang="en-US"/>
          </a:p>
        </p:txBody>
      </p:sp>
      <p:sp>
        <p:nvSpPr>
          <p:cNvPr id="5" name="Text Placeholder 4"/>
          <p:cNvSpPr>
            <a:spLocks noGrp="1"/>
          </p:cNvSpPr>
          <p:nvPr>
            <p:ph type="body" sz="quarter" idx="11"/>
          </p:nvPr>
        </p:nvSpPr>
        <p:spPr/>
        <p:txBody>
          <a:bodyPr/>
          <a:lstStyle/>
          <a:p>
            <a:r>
              <a:rPr lang="en-US" dirty="0" smtClean="0"/>
              <a:t>Language Barrier</a:t>
            </a:r>
            <a:endParaRPr lang="en-US" dirty="0"/>
          </a:p>
        </p:txBody>
      </p:sp>
    </p:spTree>
    <p:extLst>
      <p:ext uri="{BB962C8B-B14F-4D97-AF65-F5344CB8AC3E}">
        <p14:creationId xmlns:p14="http://schemas.microsoft.com/office/powerpoint/2010/main" val="2933943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14733"/>
            <a:ext cx="11265408" cy="2281254"/>
          </a:xfrm>
        </p:spPr>
        <p:txBody>
          <a:bodyPr/>
          <a:lstStyle/>
          <a:p>
            <a:r>
              <a:rPr lang="en-US" dirty="0" smtClean="0"/>
              <a:t>Eliminate Redundancy - implemented</a:t>
            </a:r>
          </a:p>
          <a:p>
            <a:pPr lvl="1"/>
            <a:r>
              <a:rPr lang="en-US" dirty="0" smtClean="0"/>
              <a:t>All “satisfaction” questions repeated in mailed survey removed</a:t>
            </a:r>
          </a:p>
          <a:p>
            <a:r>
              <a:rPr lang="en-US" dirty="0" smtClean="0"/>
              <a:t>Minimize Questions - implemented</a:t>
            </a:r>
          </a:p>
          <a:p>
            <a:pPr lvl="1"/>
            <a:r>
              <a:rPr lang="en-US" dirty="0" smtClean="0"/>
              <a:t>Standardize questions </a:t>
            </a:r>
          </a:p>
          <a:p>
            <a:pPr lvl="1"/>
            <a:r>
              <a:rPr lang="en-US" dirty="0" smtClean="0"/>
              <a:t>Limit questions to needs/themes identified through research and requirements of programs: </a:t>
            </a:r>
          </a:p>
          <a:p>
            <a:pPr marL="857250" lvl="2" indent="0">
              <a:buNone/>
              <a:tabLst>
                <a:tab pos="6634163" algn="l"/>
              </a:tabLst>
            </a:pPr>
            <a:r>
              <a:rPr lang="en-US" dirty="0" smtClean="0"/>
              <a:t>ED, Inpatient, Observation, and Swing Bed	Postpartum</a:t>
            </a:r>
          </a:p>
        </p:txBody>
      </p:sp>
      <p:sp>
        <p:nvSpPr>
          <p:cNvPr id="3" name="Title 2"/>
          <p:cNvSpPr>
            <a:spLocks noGrp="1"/>
          </p:cNvSpPr>
          <p:nvPr>
            <p:ph type="title"/>
          </p:nvPr>
        </p:nvSpPr>
        <p:spPr/>
        <p:txBody>
          <a:bodyPr/>
          <a:lstStyle/>
          <a:p>
            <a:r>
              <a:rPr lang="en-US" dirty="0" smtClean="0"/>
              <a:t>Site Specific Barrier #3</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18</a:t>
            </a:fld>
            <a:endParaRPr lang="en-US" altLang="en-US"/>
          </a:p>
        </p:txBody>
      </p:sp>
      <p:sp>
        <p:nvSpPr>
          <p:cNvPr id="5" name="Text Placeholder 4"/>
          <p:cNvSpPr>
            <a:spLocks noGrp="1"/>
          </p:cNvSpPr>
          <p:nvPr>
            <p:ph type="body" sz="quarter" idx="11"/>
          </p:nvPr>
        </p:nvSpPr>
        <p:spPr/>
        <p:txBody>
          <a:bodyPr/>
          <a:lstStyle/>
          <a:p>
            <a:r>
              <a:rPr lang="en-US" dirty="0" smtClean="0"/>
              <a:t>Redundancy/Too Many Questions</a:t>
            </a:r>
            <a:endParaRPr lang="en-US" dirty="0"/>
          </a:p>
        </p:txBody>
      </p:sp>
      <p:pic>
        <p:nvPicPr>
          <p:cNvPr id="9" name="Picture 8"/>
          <p:cNvPicPr>
            <a:picLocks noChangeAspect="1"/>
          </p:cNvPicPr>
          <p:nvPr/>
        </p:nvPicPr>
        <p:blipFill>
          <a:blip r:embed="rId3"/>
          <a:stretch>
            <a:fillRect/>
          </a:stretch>
        </p:blipFill>
        <p:spPr>
          <a:xfrm>
            <a:off x="1371600" y="3742202"/>
            <a:ext cx="4376468" cy="2605230"/>
          </a:xfrm>
          <a:prstGeom prst="rect">
            <a:avLst/>
          </a:prstGeom>
        </p:spPr>
      </p:pic>
      <p:pic>
        <p:nvPicPr>
          <p:cNvPr id="10" name="Picture 9"/>
          <p:cNvPicPr>
            <a:picLocks noChangeAspect="1"/>
          </p:cNvPicPr>
          <p:nvPr/>
        </p:nvPicPr>
        <p:blipFill>
          <a:blip r:embed="rId4"/>
          <a:stretch>
            <a:fillRect/>
          </a:stretch>
        </p:blipFill>
        <p:spPr>
          <a:xfrm>
            <a:off x="7151299" y="3739475"/>
            <a:ext cx="4382218" cy="2707842"/>
          </a:xfrm>
          <a:prstGeom prst="rect">
            <a:avLst/>
          </a:prstGeom>
        </p:spPr>
      </p:pic>
    </p:spTree>
    <p:extLst>
      <p:ext uri="{BB962C8B-B14F-4D97-AF65-F5344CB8AC3E}">
        <p14:creationId xmlns:p14="http://schemas.microsoft.com/office/powerpoint/2010/main" val="3095783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392" y="1259456"/>
            <a:ext cx="11265408" cy="5203257"/>
          </a:xfrm>
        </p:spPr>
        <p:txBody>
          <a:bodyPr/>
          <a:lstStyle/>
          <a:p>
            <a:pPr marL="0" indent="0">
              <a:buNone/>
            </a:pPr>
            <a:r>
              <a:rPr lang="en-US" dirty="0" smtClean="0"/>
              <a:t>#4</a:t>
            </a:r>
            <a:r>
              <a:rPr lang="en-US" sz="2800" dirty="0" smtClean="0"/>
              <a:t>	</a:t>
            </a:r>
            <a:r>
              <a:rPr lang="en-US" dirty="0" smtClean="0"/>
              <a:t>Buy-in / “Why”</a:t>
            </a:r>
          </a:p>
          <a:p>
            <a:pPr lvl="1"/>
            <a:r>
              <a:rPr lang="en-US" sz="2400" dirty="0" smtClean="0"/>
              <a:t>Staff Education - implemented</a:t>
            </a:r>
          </a:p>
          <a:p>
            <a:pPr lvl="2"/>
            <a:r>
              <a:rPr lang="en-US" dirty="0" smtClean="0"/>
              <a:t>Before implementing process improvement, staff meeting included: Research presentation, ACO requirement, TCM billing requirement</a:t>
            </a:r>
          </a:p>
          <a:p>
            <a:pPr marL="0" indent="0">
              <a:buNone/>
            </a:pPr>
            <a:r>
              <a:rPr lang="en-US" dirty="0" smtClean="0"/>
              <a:t>#5	Incorrect phone numbers</a:t>
            </a:r>
          </a:p>
          <a:p>
            <a:pPr lvl="1"/>
            <a:r>
              <a:rPr lang="en-US" sz="2400" dirty="0" smtClean="0"/>
              <a:t>Training - implemented</a:t>
            </a:r>
          </a:p>
          <a:p>
            <a:pPr lvl="2"/>
            <a:r>
              <a:rPr lang="en-US" dirty="0" smtClean="0"/>
              <a:t>Staff Education/Training how to perform demographic check on admission/before discharge</a:t>
            </a:r>
          </a:p>
        </p:txBody>
      </p:sp>
      <p:sp>
        <p:nvSpPr>
          <p:cNvPr id="3" name="Title 2"/>
          <p:cNvSpPr>
            <a:spLocks noGrp="1"/>
          </p:cNvSpPr>
          <p:nvPr>
            <p:ph type="title"/>
          </p:nvPr>
        </p:nvSpPr>
        <p:spPr/>
        <p:txBody>
          <a:bodyPr/>
          <a:lstStyle/>
          <a:p>
            <a:r>
              <a:rPr lang="en-US" dirty="0" smtClean="0"/>
              <a:t>Site Specific Barriers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19</a:t>
            </a:fld>
            <a:endParaRPr lang="en-US" altLang="en-US"/>
          </a:p>
        </p:txBody>
      </p:sp>
    </p:spTree>
    <p:extLst>
      <p:ext uri="{BB962C8B-B14F-4D97-AF65-F5344CB8AC3E}">
        <p14:creationId xmlns:p14="http://schemas.microsoft.com/office/powerpoint/2010/main" val="371598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30392"/>
            <a:ext cx="11265408" cy="4532664"/>
          </a:xfrm>
        </p:spPr>
        <p:txBody>
          <a:bodyPr/>
          <a:lstStyle/>
          <a:p>
            <a:r>
              <a:rPr lang="en-US" dirty="0" smtClean="0"/>
              <a:t>Participants will be able to identify </a:t>
            </a:r>
            <a:r>
              <a:rPr lang="en-US" dirty="0"/>
              <a:t>importance of post discharge phone calls.</a:t>
            </a:r>
          </a:p>
          <a:p>
            <a:r>
              <a:rPr lang="en-US" dirty="0" smtClean="0"/>
              <a:t>Participants </a:t>
            </a:r>
            <a:r>
              <a:rPr lang="en-US" dirty="0"/>
              <a:t>will be able to identify potential barriers and ways to determine site specific barriers.</a:t>
            </a:r>
          </a:p>
          <a:p>
            <a:r>
              <a:rPr lang="en-US" dirty="0" smtClean="0"/>
              <a:t>Participants </a:t>
            </a:r>
            <a:r>
              <a:rPr lang="en-US" dirty="0"/>
              <a:t>will be able to identify ways to mitigate </a:t>
            </a:r>
            <a:r>
              <a:rPr lang="en-US" dirty="0" smtClean="0"/>
              <a:t>barriers.</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a:t>
            </a:fld>
            <a:endParaRPr lang="en-US" altLang="en-US"/>
          </a:p>
        </p:txBody>
      </p:sp>
    </p:spTree>
    <p:extLst>
      <p:ext uri="{BB962C8B-B14F-4D97-AF65-F5344CB8AC3E}">
        <p14:creationId xmlns:p14="http://schemas.microsoft.com/office/powerpoint/2010/main" val="3808169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27262"/>
            <a:ext cx="11265408" cy="5229136"/>
          </a:xfrm>
        </p:spPr>
        <p:txBody>
          <a:bodyPr/>
          <a:lstStyle/>
          <a:p>
            <a:pPr marL="0" indent="0">
              <a:buNone/>
            </a:pPr>
            <a:r>
              <a:rPr lang="en-US" dirty="0"/>
              <a:t>#6	Time of Day </a:t>
            </a:r>
            <a:r>
              <a:rPr lang="en-US" dirty="0" smtClean="0"/>
              <a:t>– Staff suggestions:</a:t>
            </a:r>
            <a:endParaRPr lang="en-US" dirty="0"/>
          </a:p>
          <a:p>
            <a:pPr lvl="1"/>
            <a:r>
              <a:rPr lang="en-US" sz="2000" dirty="0"/>
              <a:t>Designate Time – </a:t>
            </a:r>
            <a:r>
              <a:rPr lang="en-US" sz="2000" dirty="0" smtClean="0"/>
              <a:t>implemented</a:t>
            </a:r>
            <a:endParaRPr lang="en-US" sz="2000" dirty="0"/>
          </a:p>
          <a:p>
            <a:pPr lvl="2"/>
            <a:r>
              <a:rPr lang="en-US" dirty="0"/>
              <a:t>Calls made 8am to 8pm: This accommodates 2</a:t>
            </a:r>
            <a:r>
              <a:rPr lang="en-US" baseline="30000" dirty="0"/>
              <a:t>nd</a:t>
            </a:r>
            <a:r>
              <a:rPr lang="en-US" dirty="0"/>
              <a:t> &amp; 3</a:t>
            </a:r>
            <a:r>
              <a:rPr lang="en-US" baseline="30000" dirty="0"/>
              <a:t>rd</a:t>
            </a:r>
            <a:r>
              <a:rPr lang="en-US" dirty="0"/>
              <a:t> shift workers as well, both shifts involved</a:t>
            </a:r>
          </a:p>
          <a:p>
            <a:pPr lvl="2"/>
            <a:r>
              <a:rPr lang="en-US" dirty="0"/>
              <a:t>7pm shift change may be used for both shifts to finish calls before &amp; after shift reports</a:t>
            </a:r>
          </a:p>
          <a:p>
            <a:pPr lvl="1"/>
            <a:r>
              <a:rPr lang="en-US" sz="2000" dirty="0"/>
              <a:t>Day Shift Only – </a:t>
            </a:r>
            <a:r>
              <a:rPr lang="en-US" sz="2000" dirty="0" smtClean="0"/>
              <a:t>implemented, modified</a:t>
            </a:r>
          </a:p>
          <a:p>
            <a:pPr lvl="2"/>
            <a:r>
              <a:rPr lang="en-US" dirty="0" smtClean="0"/>
              <a:t>Day </a:t>
            </a:r>
            <a:r>
              <a:rPr lang="en-US" dirty="0"/>
              <a:t>shift has 11 hours and night shift has 1 hour; the majority of calls will be made by day shift</a:t>
            </a:r>
          </a:p>
          <a:p>
            <a:pPr lvl="1"/>
            <a:r>
              <a:rPr lang="en-US" sz="2000" dirty="0"/>
              <a:t>Ask patient during discharge what time they want to be called – </a:t>
            </a:r>
            <a:r>
              <a:rPr lang="en-US" sz="2000" dirty="0" smtClean="0"/>
              <a:t>not implemented</a:t>
            </a:r>
          </a:p>
          <a:p>
            <a:pPr lvl="2"/>
            <a:r>
              <a:rPr lang="en-US" dirty="0" smtClean="0"/>
              <a:t>This would </a:t>
            </a:r>
            <a:r>
              <a:rPr lang="en-US" dirty="0"/>
              <a:t>further limit the time frame nurses have to call patients and would add a step to check </a:t>
            </a:r>
            <a:r>
              <a:rPr lang="en-US" dirty="0" smtClean="0"/>
              <a:t>before </a:t>
            </a:r>
            <a:r>
              <a:rPr lang="en-US" dirty="0"/>
              <a:t>making a call.</a:t>
            </a:r>
          </a:p>
          <a:p>
            <a:pPr marL="0" indent="0">
              <a:buNone/>
            </a:pPr>
            <a:r>
              <a:rPr lang="en-US" dirty="0" smtClean="0"/>
              <a:t>#7	Patients don’t want calls – Staff suggestions:</a:t>
            </a:r>
          </a:p>
          <a:p>
            <a:pPr lvl="1"/>
            <a:r>
              <a:rPr lang="en-US" sz="2000" dirty="0" smtClean="0"/>
              <a:t>Ask during discharge if patient wants to be called - not implemented</a:t>
            </a:r>
          </a:p>
          <a:p>
            <a:pPr lvl="2"/>
            <a:r>
              <a:rPr lang="en-US" dirty="0" smtClean="0"/>
              <a:t>Per TCM and ACO requirements </a:t>
            </a:r>
            <a:r>
              <a:rPr lang="en-US" dirty="0"/>
              <a:t>– even if a patient prefers not to be called, that patient’s discharge would still be included in the denominator and count against us as </a:t>
            </a:r>
            <a:r>
              <a:rPr lang="en-US" dirty="0" err="1" smtClean="0"/>
              <a:t>unattempted</a:t>
            </a:r>
            <a:r>
              <a:rPr lang="en-US" dirty="0" smtClean="0"/>
              <a:t>.</a:t>
            </a:r>
          </a:p>
        </p:txBody>
      </p:sp>
      <p:sp>
        <p:nvSpPr>
          <p:cNvPr id="3" name="Title 2"/>
          <p:cNvSpPr>
            <a:spLocks noGrp="1"/>
          </p:cNvSpPr>
          <p:nvPr>
            <p:ph type="title"/>
          </p:nvPr>
        </p:nvSpPr>
        <p:spPr/>
        <p:txBody>
          <a:bodyPr/>
          <a:lstStyle/>
          <a:p>
            <a:r>
              <a:rPr lang="en-US" dirty="0" smtClean="0"/>
              <a:t>Site Specific Barriers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20</a:t>
            </a:fld>
            <a:endParaRPr lang="en-US" altLang="en-US"/>
          </a:p>
        </p:txBody>
      </p:sp>
    </p:spTree>
    <p:extLst>
      <p:ext uri="{BB962C8B-B14F-4D97-AF65-F5344CB8AC3E}">
        <p14:creationId xmlns:p14="http://schemas.microsoft.com/office/powerpoint/2010/main" val="22789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Automation/Outsource – not implemented</a:t>
            </a:r>
          </a:p>
          <a:p>
            <a:pPr lvl="1"/>
            <a:r>
              <a:rPr lang="en-US" dirty="0" smtClean="0"/>
              <a:t>Site reasons previously</a:t>
            </a:r>
            <a:endParaRPr lang="en-US" dirty="0"/>
          </a:p>
          <a:p>
            <a:pPr lvl="1"/>
            <a:r>
              <a:rPr lang="en-US" dirty="0" smtClean="0"/>
              <a:t>Automated systems were still forwarded to nurses when needs were identified</a:t>
            </a:r>
          </a:p>
          <a:p>
            <a:r>
              <a:rPr lang="en-US" dirty="0" smtClean="0"/>
              <a:t>Quick Reference Resources – implemented</a:t>
            </a:r>
          </a:p>
          <a:p>
            <a:pPr lvl="1"/>
            <a:r>
              <a:rPr lang="en-US" dirty="0" smtClean="0"/>
              <a:t>Developed Discharge Phone Call Resources sheet detailing steps to take in common scenarios</a:t>
            </a:r>
          </a:p>
          <a:p>
            <a:r>
              <a:rPr lang="en-US" dirty="0" smtClean="0"/>
              <a:t>Education/Training – implemented</a:t>
            </a:r>
          </a:p>
          <a:p>
            <a:pPr lvl="1"/>
            <a:r>
              <a:rPr lang="en-US" dirty="0" smtClean="0"/>
              <a:t>Service Recovery / Patient Complaints</a:t>
            </a:r>
          </a:p>
          <a:p>
            <a:pPr lvl="1"/>
            <a:r>
              <a:rPr lang="en-US" dirty="0" smtClean="0"/>
              <a:t>Transferring Calls</a:t>
            </a:r>
          </a:p>
          <a:p>
            <a:pPr lvl="1"/>
            <a:r>
              <a:rPr lang="en-US" dirty="0" smtClean="0"/>
              <a:t>Sending Messages in EPIC</a:t>
            </a:r>
          </a:p>
          <a:p>
            <a:pPr lvl="1"/>
            <a:r>
              <a:rPr lang="en-US" dirty="0" smtClean="0"/>
              <a:t>Scheduling Follow-up/clinic appointments after hours</a:t>
            </a:r>
          </a:p>
          <a:p>
            <a:pPr lvl="1"/>
            <a:r>
              <a:rPr lang="en-US" dirty="0" smtClean="0"/>
              <a:t>Community Resources Binder </a:t>
            </a:r>
          </a:p>
          <a:p>
            <a:pPr lvl="1"/>
            <a:r>
              <a:rPr lang="en-US" dirty="0" smtClean="0"/>
              <a:t>Phone Triage Books</a:t>
            </a:r>
          </a:p>
          <a:p>
            <a:pPr lvl="1"/>
            <a:endParaRPr lang="en-US" dirty="0" smtClean="0"/>
          </a:p>
        </p:txBody>
      </p:sp>
      <p:sp>
        <p:nvSpPr>
          <p:cNvPr id="3" name="Title 2"/>
          <p:cNvSpPr>
            <a:spLocks noGrp="1"/>
          </p:cNvSpPr>
          <p:nvPr>
            <p:ph type="title"/>
          </p:nvPr>
        </p:nvSpPr>
        <p:spPr/>
        <p:txBody>
          <a:bodyPr/>
          <a:lstStyle/>
          <a:p>
            <a:r>
              <a:rPr lang="en-US" dirty="0" smtClean="0"/>
              <a:t>Site Specific Barrier #8</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21</a:t>
            </a:fld>
            <a:endParaRPr lang="en-US" altLang="en-US"/>
          </a:p>
        </p:txBody>
      </p:sp>
      <p:sp>
        <p:nvSpPr>
          <p:cNvPr id="5" name="Text Placeholder 4"/>
          <p:cNvSpPr>
            <a:spLocks noGrp="1"/>
          </p:cNvSpPr>
          <p:nvPr>
            <p:ph type="body" sz="quarter" idx="11"/>
          </p:nvPr>
        </p:nvSpPr>
        <p:spPr/>
        <p:txBody>
          <a:bodyPr/>
          <a:lstStyle/>
          <a:p>
            <a:r>
              <a:rPr lang="en-US" dirty="0" smtClean="0"/>
              <a:t>Handling a “problem”</a:t>
            </a:r>
            <a:endParaRPr lang="en-US" dirty="0"/>
          </a:p>
        </p:txBody>
      </p:sp>
      <p:pic>
        <p:nvPicPr>
          <p:cNvPr id="9" name="Picture 8"/>
          <p:cNvPicPr>
            <a:picLocks noChangeAspect="1"/>
          </p:cNvPicPr>
          <p:nvPr/>
        </p:nvPicPr>
        <p:blipFill>
          <a:blip r:embed="rId3"/>
          <a:stretch>
            <a:fillRect/>
          </a:stretch>
        </p:blipFill>
        <p:spPr>
          <a:xfrm>
            <a:off x="9405197" y="3417748"/>
            <a:ext cx="2502131" cy="2895136"/>
          </a:xfrm>
          <a:prstGeom prst="rect">
            <a:avLst/>
          </a:prstGeom>
        </p:spPr>
      </p:pic>
      <p:pic>
        <p:nvPicPr>
          <p:cNvPr id="10" name="Picture 9"/>
          <p:cNvPicPr>
            <a:picLocks noChangeAspect="1"/>
          </p:cNvPicPr>
          <p:nvPr/>
        </p:nvPicPr>
        <p:blipFill>
          <a:blip r:embed="rId4"/>
          <a:stretch>
            <a:fillRect/>
          </a:stretch>
        </p:blipFill>
        <p:spPr>
          <a:xfrm>
            <a:off x="6471522" y="3420317"/>
            <a:ext cx="2845477" cy="2895136"/>
          </a:xfrm>
          <a:prstGeom prst="rect">
            <a:avLst/>
          </a:prstGeom>
        </p:spPr>
      </p:pic>
    </p:spTree>
    <p:extLst>
      <p:ext uri="{BB962C8B-B14F-4D97-AF65-F5344CB8AC3E}">
        <p14:creationId xmlns:p14="http://schemas.microsoft.com/office/powerpoint/2010/main" val="4159862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12372"/>
            <a:ext cx="11265408" cy="5150684"/>
          </a:xfrm>
        </p:spPr>
        <p:txBody>
          <a:bodyPr/>
          <a:lstStyle/>
          <a:p>
            <a:r>
              <a:rPr lang="en-US" dirty="0" smtClean="0"/>
              <a:t>Result of call - Hospital and Clinic provider access</a:t>
            </a:r>
          </a:p>
          <a:p>
            <a:pPr lvl="1"/>
            <a:r>
              <a:rPr lang="en-US" dirty="0" smtClean="0"/>
              <a:t>Need a way for ED providers, Hospitalists, and PCPs to easily see the result of the post discharge call</a:t>
            </a:r>
          </a:p>
          <a:p>
            <a:pPr lvl="2"/>
            <a:r>
              <a:rPr lang="en-US" dirty="0" smtClean="0"/>
              <a:t>Complications / Progress</a:t>
            </a:r>
          </a:p>
          <a:p>
            <a:pPr lvl="2"/>
            <a:r>
              <a:rPr lang="en-US" dirty="0" smtClean="0"/>
              <a:t>Discharge instruction compliance</a:t>
            </a:r>
          </a:p>
          <a:p>
            <a:pPr lvl="2"/>
            <a:r>
              <a:rPr lang="en-US" dirty="0" smtClean="0"/>
              <a:t>Medication compliance</a:t>
            </a:r>
          </a:p>
          <a:p>
            <a:pPr lvl="1"/>
            <a:r>
              <a:rPr lang="en-US" dirty="0" smtClean="0"/>
              <a:t>Documentation Options</a:t>
            </a:r>
            <a:endParaRPr lang="en-US" dirty="0"/>
          </a:p>
          <a:p>
            <a:pPr lvl="2"/>
            <a:r>
              <a:rPr lang="en-US" dirty="0" smtClean="0"/>
              <a:t>Paper </a:t>
            </a:r>
          </a:p>
          <a:p>
            <a:pPr lvl="2"/>
            <a:r>
              <a:rPr lang="en-US" dirty="0" smtClean="0"/>
              <a:t>EMR Flowsheet</a:t>
            </a:r>
          </a:p>
          <a:p>
            <a:pPr lvl="2"/>
            <a:r>
              <a:rPr lang="en-US" dirty="0" smtClean="0"/>
              <a:t>EMR “Note”</a:t>
            </a:r>
          </a:p>
          <a:p>
            <a:r>
              <a:rPr lang="en-US" dirty="0"/>
              <a:t>Need </a:t>
            </a:r>
            <a:r>
              <a:rPr lang="en-US" dirty="0" smtClean="0"/>
              <a:t>to track </a:t>
            </a:r>
            <a:r>
              <a:rPr lang="en-US" dirty="0"/>
              <a:t>call </a:t>
            </a:r>
            <a:r>
              <a:rPr lang="en-US" dirty="0" smtClean="0"/>
              <a:t>attempts</a:t>
            </a:r>
            <a:endParaRPr lang="en-US" dirty="0"/>
          </a:p>
          <a:p>
            <a:pPr lvl="1"/>
            <a:r>
              <a:rPr lang="en-US" dirty="0"/>
              <a:t>TCM audits</a:t>
            </a:r>
          </a:p>
          <a:p>
            <a:pPr lvl="1"/>
            <a:r>
              <a:rPr lang="en-US" dirty="0"/>
              <a:t>ACO </a:t>
            </a:r>
            <a:r>
              <a:rPr lang="en-US" dirty="0" smtClean="0"/>
              <a:t>Quality Improvement tracking</a:t>
            </a:r>
          </a:p>
          <a:p>
            <a:pPr lvl="1"/>
            <a:r>
              <a:rPr lang="en-US" dirty="0" smtClean="0"/>
              <a:t>Post Acute Care Stroke Care Collaborative </a:t>
            </a:r>
          </a:p>
          <a:p>
            <a:pPr lvl="1"/>
            <a:r>
              <a:rPr lang="en-US" dirty="0" smtClean="0"/>
              <a:t>Safe Sleep Hospital Champion &amp; Abusive Head Trauma Prevention Hospital Champion</a:t>
            </a:r>
          </a:p>
          <a:p>
            <a:pPr lvl="1"/>
            <a:endParaRPr lang="en-US" dirty="0"/>
          </a:p>
          <a:p>
            <a:pPr lvl="1"/>
            <a:endParaRPr lang="en-US" dirty="0" smtClean="0"/>
          </a:p>
        </p:txBody>
      </p:sp>
      <p:sp>
        <p:nvSpPr>
          <p:cNvPr id="3" name="Title 2"/>
          <p:cNvSpPr>
            <a:spLocks noGrp="1"/>
          </p:cNvSpPr>
          <p:nvPr>
            <p:ph type="title"/>
          </p:nvPr>
        </p:nvSpPr>
        <p:spPr/>
        <p:txBody>
          <a:bodyPr/>
          <a:lstStyle/>
          <a:p>
            <a:r>
              <a:rPr lang="en-US" dirty="0" smtClean="0"/>
              <a:t>Charting for effective communication</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22</a:t>
            </a:fld>
            <a:endParaRPr lang="en-US" altLang="en-US"/>
          </a:p>
        </p:txBody>
      </p:sp>
    </p:spTree>
    <p:extLst>
      <p:ext uri="{BB962C8B-B14F-4D97-AF65-F5344CB8AC3E}">
        <p14:creationId xmlns:p14="http://schemas.microsoft.com/office/powerpoint/2010/main" val="3083856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Charting for effective communication</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23</a:t>
            </a:fld>
            <a:endParaRPr lang="en-US" altLang="en-US"/>
          </a:p>
        </p:txBody>
      </p:sp>
      <p:sp>
        <p:nvSpPr>
          <p:cNvPr id="5" name="Text Placeholder 5"/>
          <p:cNvSpPr>
            <a:spLocks noGrp="1"/>
          </p:cNvSpPr>
          <p:nvPr>
            <p:ph type="body" sz="quarter" idx="11"/>
          </p:nvPr>
        </p:nvSpPr>
        <p:spPr>
          <a:xfrm>
            <a:off x="469394" y="737018"/>
            <a:ext cx="11271503" cy="452627"/>
          </a:xfrm>
        </p:spPr>
        <p:txBody>
          <a:bodyPr/>
          <a:lstStyle/>
          <a:p>
            <a:r>
              <a:rPr lang="en-US" sz="2800" u="sng" dirty="0" smtClean="0"/>
              <a:t>CAMC Documentation Options</a:t>
            </a:r>
            <a:endParaRPr lang="en-US" sz="2800" u="sng" dirty="0"/>
          </a:p>
        </p:txBody>
      </p:sp>
      <p:graphicFrame>
        <p:nvGraphicFramePr>
          <p:cNvPr id="7" name="Table 6"/>
          <p:cNvGraphicFramePr>
            <a:graphicFrameLocks noGrp="1"/>
          </p:cNvGraphicFramePr>
          <p:nvPr>
            <p:extLst>
              <p:ext uri="{D42A27DB-BD31-4B8C-83A1-F6EECF244321}">
                <p14:modId xmlns:p14="http://schemas.microsoft.com/office/powerpoint/2010/main" val="1776092590"/>
              </p:ext>
            </p:extLst>
          </p:nvPr>
        </p:nvGraphicFramePr>
        <p:xfrm>
          <a:off x="469394" y="1238047"/>
          <a:ext cx="11277600" cy="1645920"/>
        </p:xfrm>
        <a:graphic>
          <a:graphicData uri="http://schemas.openxmlformats.org/drawingml/2006/table">
            <a:tbl>
              <a:tblPr firstRow="1" bandRow="1">
                <a:tableStyleId>{5C22544A-7EE6-4342-B048-85BDC9FD1C3A}</a:tableStyleId>
              </a:tblPr>
              <a:tblGrid>
                <a:gridCol w="5300035">
                  <a:extLst>
                    <a:ext uri="{9D8B030D-6E8A-4147-A177-3AD203B41FA5}">
                      <a16:colId xmlns:a16="http://schemas.microsoft.com/office/drawing/2014/main" val="1388388716"/>
                    </a:ext>
                  </a:extLst>
                </a:gridCol>
                <a:gridCol w="5977565">
                  <a:extLst>
                    <a:ext uri="{9D8B030D-6E8A-4147-A177-3AD203B41FA5}">
                      <a16:colId xmlns:a16="http://schemas.microsoft.com/office/drawing/2014/main" val="914929039"/>
                    </a:ext>
                  </a:extLst>
                </a:gridCol>
              </a:tblGrid>
              <a:tr h="283071">
                <a:tc gridSpan="2">
                  <a:txBody>
                    <a:bodyPr/>
                    <a:lstStyle/>
                    <a:p>
                      <a:pPr algn="ctr"/>
                      <a:r>
                        <a:rPr lang="en-US" sz="1600" dirty="0" smtClean="0"/>
                        <a:t>Paper –scanned into EMR</a:t>
                      </a:r>
                      <a:endParaRPr lang="en-US" sz="1600" dirty="0"/>
                    </a:p>
                  </a:txBody>
                  <a:tcPr/>
                </a:tc>
                <a:tc hMerge="1">
                  <a:txBody>
                    <a:bodyPr/>
                    <a:lstStyle/>
                    <a:p>
                      <a:endParaRPr lang="en-US" dirty="0"/>
                    </a:p>
                  </a:txBody>
                  <a:tcPr/>
                </a:tc>
                <a:extLst>
                  <a:ext uri="{0D108BD9-81ED-4DB2-BD59-A6C34878D82A}">
                    <a16:rowId xmlns:a16="http://schemas.microsoft.com/office/drawing/2014/main" val="263407631"/>
                  </a:ext>
                </a:extLst>
              </a:tr>
              <a:tr h="182880">
                <a:tc>
                  <a:txBody>
                    <a:bodyPr/>
                    <a:lstStyle/>
                    <a:p>
                      <a:pPr algn="ctr"/>
                      <a:r>
                        <a:rPr lang="en-US" sz="1200" dirty="0" smtClean="0">
                          <a:solidFill>
                            <a:schemeClr val="bg2"/>
                          </a:solidFill>
                        </a:rPr>
                        <a:t>PROS</a:t>
                      </a:r>
                      <a:endParaRPr lang="en-US" sz="1200" dirty="0">
                        <a:solidFill>
                          <a:schemeClr val="bg2"/>
                        </a:solidFill>
                      </a:endParaRPr>
                    </a:p>
                  </a:txBody>
                  <a:tcPr>
                    <a:solidFill>
                      <a:srgbClr val="7E97C4"/>
                    </a:solidFill>
                  </a:tcPr>
                </a:tc>
                <a:tc>
                  <a:txBody>
                    <a:bodyPr/>
                    <a:lstStyle/>
                    <a:p>
                      <a:pPr algn="ctr"/>
                      <a:r>
                        <a:rPr lang="en-US" sz="1200" dirty="0" smtClean="0">
                          <a:solidFill>
                            <a:schemeClr val="bg2"/>
                          </a:solidFill>
                        </a:rPr>
                        <a:t>CONS</a:t>
                      </a:r>
                      <a:endParaRPr lang="en-US" sz="1200" dirty="0">
                        <a:solidFill>
                          <a:schemeClr val="bg2"/>
                        </a:solidFill>
                      </a:endParaRPr>
                    </a:p>
                  </a:txBody>
                  <a:tcPr>
                    <a:solidFill>
                      <a:srgbClr val="7E97C4"/>
                    </a:solidFill>
                  </a:tcPr>
                </a:tc>
                <a:extLst>
                  <a:ext uri="{0D108BD9-81ED-4DB2-BD59-A6C34878D82A}">
                    <a16:rowId xmlns:a16="http://schemas.microsoft.com/office/drawing/2014/main" val="3871812090"/>
                  </a:ext>
                </a:extLst>
              </a:tr>
              <a:tr h="256032">
                <a:tc>
                  <a:txBody>
                    <a:bodyPr/>
                    <a:lstStyle/>
                    <a:p>
                      <a:pPr algn="ctr"/>
                      <a:r>
                        <a:rPr lang="en-US" sz="1100" dirty="0" smtClean="0"/>
                        <a:t>Easy for staff to document</a:t>
                      </a:r>
                      <a:endParaRPr lang="en-US" sz="1100" dirty="0"/>
                    </a:p>
                  </a:txBody>
                  <a:tcPr/>
                </a:tc>
                <a:tc>
                  <a:txBody>
                    <a:bodyPr/>
                    <a:lstStyle/>
                    <a:p>
                      <a:pPr algn="ctr"/>
                      <a:r>
                        <a:rPr lang="en-US" sz="1100" b="0" dirty="0" smtClean="0"/>
                        <a:t>Providers cannot see</a:t>
                      </a:r>
                      <a:r>
                        <a:rPr lang="en-US" sz="1100" b="1" dirty="0" smtClean="0"/>
                        <a:t> </a:t>
                      </a:r>
                      <a:r>
                        <a:rPr lang="en-US" sz="1100" dirty="0" smtClean="0"/>
                        <a:t>= Lag time to be scanned</a:t>
                      </a:r>
                      <a:r>
                        <a:rPr lang="en-US" sz="1100" baseline="0" dirty="0" smtClean="0"/>
                        <a:t> into EMR; scan/transcribe requiring more staff/time</a:t>
                      </a:r>
                      <a:endParaRPr lang="en-US" sz="1100" dirty="0"/>
                    </a:p>
                  </a:txBody>
                  <a:tcPr/>
                </a:tc>
                <a:extLst>
                  <a:ext uri="{0D108BD9-81ED-4DB2-BD59-A6C34878D82A}">
                    <a16:rowId xmlns:a16="http://schemas.microsoft.com/office/drawing/2014/main" val="3165007259"/>
                  </a:ext>
                </a:extLst>
              </a:tr>
              <a:tr h="256032">
                <a:tc>
                  <a:txBody>
                    <a:bodyPr/>
                    <a:lstStyle/>
                    <a:p>
                      <a:pPr algn="ctr"/>
                      <a:r>
                        <a:rPr lang="en-US" sz="1100" dirty="0" smtClean="0"/>
                        <a:t>Prompt for staff</a:t>
                      </a:r>
                      <a:endParaRPr lang="en-US" sz="1100" dirty="0"/>
                    </a:p>
                  </a:txBody>
                  <a:tcPr/>
                </a:tc>
                <a:tc>
                  <a:txBody>
                    <a:bodyPr/>
                    <a:lstStyle/>
                    <a:p>
                      <a:pPr algn="ctr"/>
                      <a:r>
                        <a:rPr lang="en-US" sz="1100" dirty="0" smtClean="0"/>
                        <a:t>Lost papers</a:t>
                      </a:r>
                      <a:endParaRPr lang="en-US" sz="1100" dirty="0"/>
                    </a:p>
                  </a:txBody>
                  <a:tcPr/>
                </a:tc>
                <a:extLst>
                  <a:ext uri="{0D108BD9-81ED-4DB2-BD59-A6C34878D82A}">
                    <a16:rowId xmlns:a16="http://schemas.microsoft.com/office/drawing/2014/main" val="3096106633"/>
                  </a:ext>
                </a:extLst>
              </a:tr>
              <a:tr h="256032">
                <a:tc>
                  <a:txBody>
                    <a:bodyPr/>
                    <a:lstStyle/>
                    <a:p>
                      <a:pPr algn="ctr"/>
                      <a:r>
                        <a:rPr lang="en-US" sz="1100" dirty="0" smtClean="0"/>
                        <a:t>Easy to split up</a:t>
                      </a:r>
                      <a:endParaRPr lang="en-US" sz="1100" dirty="0"/>
                    </a:p>
                  </a:txBody>
                  <a:tcPr/>
                </a:tc>
                <a:tc>
                  <a:txBody>
                    <a:bodyPr/>
                    <a:lstStyle/>
                    <a:p>
                      <a:pPr algn="ctr"/>
                      <a:r>
                        <a:rPr lang="en-US" sz="1100" dirty="0" smtClean="0"/>
                        <a:t>Paper</a:t>
                      </a:r>
                      <a:r>
                        <a:rPr lang="en-US" sz="1100" baseline="0" dirty="0" smtClean="0"/>
                        <a:t> stack – difficult to locate = paper filing system; </a:t>
                      </a:r>
                      <a:r>
                        <a:rPr lang="en-US" sz="1100" dirty="0" smtClean="0"/>
                        <a:t>More difficult to find in EMR</a:t>
                      </a:r>
                      <a:endParaRPr lang="en-US" sz="1100" dirty="0"/>
                    </a:p>
                  </a:txBody>
                  <a:tcPr/>
                </a:tc>
                <a:extLst>
                  <a:ext uri="{0D108BD9-81ED-4DB2-BD59-A6C34878D82A}">
                    <a16:rowId xmlns:a16="http://schemas.microsoft.com/office/drawing/2014/main" val="2602473703"/>
                  </a:ext>
                </a:extLst>
              </a:tr>
              <a:tr h="256032">
                <a:tc>
                  <a:txBody>
                    <a:bodyPr/>
                    <a:lstStyle/>
                    <a:p>
                      <a:pPr algn="ctr"/>
                      <a:endParaRPr lang="en-US" sz="1100" dirty="0"/>
                    </a:p>
                  </a:txBody>
                  <a:tcPr/>
                </a:tc>
                <a:tc>
                  <a:txBody>
                    <a:bodyPr/>
                    <a:lstStyle/>
                    <a:p>
                      <a:pPr algn="ctr"/>
                      <a:r>
                        <a:rPr lang="en-US" sz="1100" dirty="0" smtClean="0"/>
                        <a:t>Manual input tracking from paper</a:t>
                      </a:r>
                      <a:endParaRPr lang="en-US" sz="1100" dirty="0"/>
                    </a:p>
                  </a:txBody>
                  <a:tcPr/>
                </a:tc>
                <a:extLst>
                  <a:ext uri="{0D108BD9-81ED-4DB2-BD59-A6C34878D82A}">
                    <a16:rowId xmlns:a16="http://schemas.microsoft.com/office/drawing/2014/main" val="210280779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4071062"/>
              </p:ext>
            </p:extLst>
          </p:nvPr>
        </p:nvGraphicFramePr>
        <p:xfrm>
          <a:off x="463297" y="2905676"/>
          <a:ext cx="11277600" cy="1905000"/>
        </p:xfrm>
        <a:graphic>
          <a:graphicData uri="http://schemas.openxmlformats.org/drawingml/2006/table">
            <a:tbl>
              <a:tblPr firstRow="1" bandRow="1">
                <a:tableStyleId>{5C22544A-7EE6-4342-B048-85BDC9FD1C3A}</a:tableStyleId>
              </a:tblPr>
              <a:tblGrid>
                <a:gridCol w="5317017">
                  <a:extLst>
                    <a:ext uri="{9D8B030D-6E8A-4147-A177-3AD203B41FA5}">
                      <a16:colId xmlns:a16="http://schemas.microsoft.com/office/drawing/2014/main" val="1388388716"/>
                    </a:ext>
                  </a:extLst>
                </a:gridCol>
                <a:gridCol w="5960583">
                  <a:extLst>
                    <a:ext uri="{9D8B030D-6E8A-4147-A177-3AD203B41FA5}">
                      <a16:colId xmlns:a16="http://schemas.microsoft.com/office/drawing/2014/main" val="914929039"/>
                    </a:ext>
                  </a:extLst>
                </a:gridCol>
              </a:tblGrid>
              <a:tr h="274320">
                <a:tc gridSpan="2">
                  <a:txBody>
                    <a:bodyPr/>
                    <a:lstStyle/>
                    <a:p>
                      <a:pPr algn="ctr"/>
                      <a:r>
                        <a:rPr lang="en-US" sz="1600" dirty="0" smtClean="0"/>
                        <a:t>EMR Flowsheet (EPIC)</a:t>
                      </a:r>
                      <a:endParaRPr lang="en-US" sz="1600" dirty="0"/>
                    </a:p>
                  </a:txBody>
                  <a:tcPr/>
                </a:tc>
                <a:tc hMerge="1">
                  <a:txBody>
                    <a:bodyPr/>
                    <a:lstStyle/>
                    <a:p>
                      <a:endParaRPr lang="en-US" dirty="0"/>
                    </a:p>
                  </a:txBody>
                  <a:tcPr/>
                </a:tc>
                <a:extLst>
                  <a:ext uri="{0D108BD9-81ED-4DB2-BD59-A6C34878D82A}">
                    <a16:rowId xmlns:a16="http://schemas.microsoft.com/office/drawing/2014/main" val="263407631"/>
                  </a:ext>
                </a:extLst>
              </a:tr>
              <a:tr h="274320">
                <a:tc>
                  <a:txBody>
                    <a:bodyPr/>
                    <a:lstStyle/>
                    <a:p>
                      <a:pPr algn="ctr"/>
                      <a:r>
                        <a:rPr lang="en-US" sz="1200" dirty="0" smtClean="0">
                          <a:solidFill>
                            <a:schemeClr val="bg2"/>
                          </a:solidFill>
                        </a:rPr>
                        <a:t>PROS</a:t>
                      </a:r>
                      <a:endParaRPr lang="en-US" sz="1200" dirty="0">
                        <a:solidFill>
                          <a:schemeClr val="bg2"/>
                        </a:solidFill>
                      </a:endParaRPr>
                    </a:p>
                  </a:txBody>
                  <a:tcPr>
                    <a:solidFill>
                      <a:srgbClr val="7E97C4"/>
                    </a:solidFill>
                  </a:tcPr>
                </a:tc>
                <a:tc>
                  <a:txBody>
                    <a:bodyPr/>
                    <a:lstStyle/>
                    <a:p>
                      <a:pPr algn="ctr"/>
                      <a:r>
                        <a:rPr lang="en-US" sz="1200" dirty="0" smtClean="0">
                          <a:solidFill>
                            <a:schemeClr val="bg2"/>
                          </a:solidFill>
                        </a:rPr>
                        <a:t>CONS</a:t>
                      </a:r>
                      <a:endParaRPr lang="en-US" sz="1200" dirty="0">
                        <a:solidFill>
                          <a:schemeClr val="bg2"/>
                        </a:solidFill>
                      </a:endParaRPr>
                    </a:p>
                  </a:txBody>
                  <a:tcPr>
                    <a:solidFill>
                      <a:srgbClr val="7E97C4"/>
                    </a:solidFill>
                  </a:tcPr>
                </a:tc>
                <a:extLst>
                  <a:ext uri="{0D108BD9-81ED-4DB2-BD59-A6C34878D82A}">
                    <a16:rowId xmlns:a16="http://schemas.microsoft.com/office/drawing/2014/main" val="3871812090"/>
                  </a:ext>
                </a:extLst>
              </a:tr>
              <a:tr h="182880">
                <a:tc>
                  <a:txBody>
                    <a:bodyPr/>
                    <a:lstStyle/>
                    <a:p>
                      <a:pPr algn="ctr"/>
                      <a:r>
                        <a:rPr lang="en-US" sz="1100" dirty="0" smtClean="0"/>
                        <a:t>Easy</a:t>
                      </a:r>
                      <a:r>
                        <a:rPr lang="en-US" sz="1100" baseline="0" dirty="0" smtClean="0"/>
                        <a:t> for staff to document</a:t>
                      </a:r>
                      <a:endParaRPr lang="en-US" sz="1100" dirty="0"/>
                    </a:p>
                  </a:txBody>
                  <a:tcPr/>
                </a:tc>
                <a:tc>
                  <a:txBody>
                    <a:bodyPr/>
                    <a:lstStyle/>
                    <a:p>
                      <a:pPr algn="ctr"/>
                      <a:r>
                        <a:rPr lang="en-US" sz="1100" baseline="0" dirty="0" err="1" smtClean="0"/>
                        <a:t>PlanView</a:t>
                      </a:r>
                      <a:r>
                        <a:rPr lang="en-US" sz="1100" baseline="0" dirty="0" smtClean="0"/>
                        <a:t> to edit existing flowsheet used by other entity</a:t>
                      </a:r>
                      <a:endParaRPr lang="en-US" sz="1100" dirty="0"/>
                    </a:p>
                  </a:txBody>
                  <a:tcPr/>
                </a:tc>
                <a:extLst>
                  <a:ext uri="{0D108BD9-81ED-4DB2-BD59-A6C34878D82A}">
                    <a16:rowId xmlns:a16="http://schemas.microsoft.com/office/drawing/2014/main" val="3165007259"/>
                  </a:ext>
                </a:extLst>
              </a:tr>
              <a:tr h="182880">
                <a:tc>
                  <a:txBody>
                    <a:bodyPr/>
                    <a:lstStyle/>
                    <a:p>
                      <a:pPr algn="ctr"/>
                      <a:r>
                        <a:rPr lang="en-US" sz="1100" dirty="0" smtClean="0"/>
                        <a:t>Can start with existing</a:t>
                      </a:r>
                      <a:r>
                        <a:rPr lang="en-US" sz="1100" baseline="0" dirty="0" smtClean="0"/>
                        <a:t> flowsheet template used by other entity</a:t>
                      </a:r>
                      <a:endParaRPr lang="en-US" sz="1100" dirty="0"/>
                    </a:p>
                  </a:txBody>
                  <a:tcPr/>
                </a:tc>
                <a:tc>
                  <a:txBody>
                    <a:bodyPr/>
                    <a:lstStyle/>
                    <a:p>
                      <a:pPr algn="ctr"/>
                      <a:r>
                        <a:rPr lang="en-US" sz="1100" dirty="0" smtClean="0"/>
                        <a:t>Not</a:t>
                      </a:r>
                      <a:r>
                        <a:rPr lang="en-US" sz="1100" baseline="0" dirty="0" smtClean="0"/>
                        <a:t> visible to other departments &amp; disciplines</a:t>
                      </a:r>
                      <a:endParaRPr lang="en-US" sz="1100" dirty="0"/>
                    </a:p>
                  </a:txBody>
                  <a:tcPr/>
                </a:tc>
                <a:extLst>
                  <a:ext uri="{0D108BD9-81ED-4DB2-BD59-A6C34878D82A}">
                    <a16:rowId xmlns:a16="http://schemas.microsoft.com/office/drawing/2014/main" val="3096106633"/>
                  </a:ext>
                </a:extLst>
              </a:tr>
              <a:tr h="182880">
                <a:tc>
                  <a:txBody>
                    <a:bodyPr/>
                    <a:lstStyle/>
                    <a:p>
                      <a:pPr algn="ctr"/>
                      <a:r>
                        <a:rPr lang="en-US" sz="1100" dirty="0" smtClean="0"/>
                        <a:t>Potential for automated tracking</a:t>
                      </a:r>
                      <a:endParaRPr lang="en-US" sz="1100" dirty="0"/>
                    </a:p>
                  </a:txBody>
                  <a:tcPr/>
                </a:tc>
                <a:tc>
                  <a:txBody>
                    <a:bodyPr/>
                    <a:lstStyle/>
                    <a:p>
                      <a:pPr algn="ctr"/>
                      <a:r>
                        <a:rPr lang="en-US" sz="1100" dirty="0" smtClean="0"/>
                        <a:t>Need to develop list to prompt</a:t>
                      </a:r>
                      <a:r>
                        <a:rPr lang="en-US" sz="1100" baseline="0" dirty="0" smtClean="0"/>
                        <a:t> staff/split up</a:t>
                      </a:r>
                      <a:endParaRPr lang="en-US" sz="1100" dirty="0"/>
                    </a:p>
                  </a:txBody>
                  <a:tcPr/>
                </a:tc>
                <a:extLst>
                  <a:ext uri="{0D108BD9-81ED-4DB2-BD59-A6C34878D82A}">
                    <a16:rowId xmlns:a16="http://schemas.microsoft.com/office/drawing/2014/main" val="2602473703"/>
                  </a:ext>
                </a:extLst>
              </a:tr>
              <a:tr h="182880">
                <a:tc>
                  <a:txBody>
                    <a:bodyPr/>
                    <a:lstStyle/>
                    <a:p>
                      <a:pPr algn="ctr"/>
                      <a:r>
                        <a:rPr lang="en-US" sz="1100" dirty="0" smtClean="0"/>
                        <a:t>Digital record in</a:t>
                      </a:r>
                      <a:r>
                        <a:rPr lang="en-US" sz="1100" baseline="0" dirty="0" smtClean="0"/>
                        <a:t> EMR for reference</a:t>
                      </a:r>
                      <a:endParaRPr lang="en-US" sz="1100" dirty="0"/>
                    </a:p>
                  </a:txBody>
                  <a:tcPr/>
                </a:tc>
                <a:tc>
                  <a:txBody>
                    <a:bodyPr/>
                    <a:lstStyle/>
                    <a:p>
                      <a:pPr algn="ctr"/>
                      <a:r>
                        <a:rPr lang="en-US" sz="1100" dirty="0" smtClean="0"/>
                        <a:t>Manual input tracking – </a:t>
                      </a:r>
                      <a:r>
                        <a:rPr lang="en-US" sz="1100" dirty="0" err="1" smtClean="0"/>
                        <a:t>PlanView</a:t>
                      </a:r>
                      <a:r>
                        <a:rPr lang="en-US" sz="1100" baseline="0" dirty="0" smtClean="0"/>
                        <a:t> for automated tracking</a:t>
                      </a:r>
                      <a:endParaRPr lang="en-US" sz="1100" dirty="0"/>
                    </a:p>
                  </a:txBody>
                  <a:tcPr/>
                </a:tc>
                <a:extLst>
                  <a:ext uri="{0D108BD9-81ED-4DB2-BD59-A6C34878D82A}">
                    <a16:rowId xmlns:a16="http://schemas.microsoft.com/office/drawing/2014/main" val="919619553"/>
                  </a:ext>
                </a:extLst>
              </a:tr>
              <a:tr h="1828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t>Directly in EMR = no scanning/transcribing</a:t>
                      </a:r>
                    </a:p>
                  </a:txBody>
                  <a:tcPr/>
                </a:tc>
                <a:tc>
                  <a:txBody>
                    <a:bodyPr/>
                    <a:lstStyle/>
                    <a:p>
                      <a:pPr algn="ctr"/>
                      <a:endParaRPr lang="en-US" sz="1100" dirty="0"/>
                    </a:p>
                  </a:txBody>
                  <a:tcPr/>
                </a:tc>
                <a:extLst>
                  <a:ext uri="{0D108BD9-81ED-4DB2-BD59-A6C34878D82A}">
                    <a16:rowId xmlns:a16="http://schemas.microsoft.com/office/drawing/2014/main" val="302785788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29539086"/>
              </p:ext>
            </p:extLst>
          </p:nvPr>
        </p:nvGraphicFramePr>
        <p:xfrm>
          <a:off x="457200" y="4810676"/>
          <a:ext cx="11271504" cy="1676400"/>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1388388716"/>
                    </a:ext>
                  </a:extLst>
                </a:gridCol>
                <a:gridCol w="5937504">
                  <a:extLst>
                    <a:ext uri="{9D8B030D-6E8A-4147-A177-3AD203B41FA5}">
                      <a16:colId xmlns:a16="http://schemas.microsoft.com/office/drawing/2014/main" val="914929039"/>
                    </a:ext>
                  </a:extLst>
                </a:gridCol>
              </a:tblGrid>
              <a:tr h="332076">
                <a:tc gridSpan="2">
                  <a:txBody>
                    <a:bodyPr/>
                    <a:lstStyle/>
                    <a:p>
                      <a:pPr algn="ctr"/>
                      <a:r>
                        <a:rPr lang="en-US" dirty="0" smtClean="0"/>
                        <a:t>EMR “Note” (EPIC)</a:t>
                      </a:r>
                      <a:endParaRPr lang="en-US" dirty="0"/>
                    </a:p>
                  </a:txBody>
                  <a:tcPr/>
                </a:tc>
                <a:tc hMerge="1">
                  <a:txBody>
                    <a:bodyPr/>
                    <a:lstStyle/>
                    <a:p>
                      <a:endParaRPr lang="en-US" dirty="0"/>
                    </a:p>
                  </a:txBody>
                  <a:tcPr/>
                </a:tc>
                <a:extLst>
                  <a:ext uri="{0D108BD9-81ED-4DB2-BD59-A6C34878D82A}">
                    <a16:rowId xmlns:a16="http://schemas.microsoft.com/office/drawing/2014/main" val="263407631"/>
                  </a:ext>
                </a:extLst>
              </a:tr>
              <a:tr h="182880">
                <a:tc>
                  <a:txBody>
                    <a:bodyPr/>
                    <a:lstStyle/>
                    <a:p>
                      <a:pPr algn="ctr"/>
                      <a:r>
                        <a:rPr lang="en-US" sz="1200" dirty="0" smtClean="0">
                          <a:solidFill>
                            <a:schemeClr val="bg2"/>
                          </a:solidFill>
                        </a:rPr>
                        <a:t>PROS</a:t>
                      </a:r>
                      <a:endParaRPr lang="en-US" sz="1200" dirty="0">
                        <a:solidFill>
                          <a:schemeClr val="bg2"/>
                        </a:solidFill>
                      </a:endParaRPr>
                    </a:p>
                  </a:txBody>
                  <a:tcPr>
                    <a:solidFill>
                      <a:srgbClr val="7E97C4"/>
                    </a:solidFill>
                  </a:tcPr>
                </a:tc>
                <a:tc>
                  <a:txBody>
                    <a:bodyPr/>
                    <a:lstStyle/>
                    <a:p>
                      <a:pPr algn="ctr"/>
                      <a:r>
                        <a:rPr lang="en-US" sz="1200" dirty="0" smtClean="0">
                          <a:solidFill>
                            <a:schemeClr val="bg2"/>
                          </a:solidFill>
                        </a:rPr>
                        <a:t>CONS</a:t>
                      </a:r>
                      <a:endParaRPr lang="en-US" sz="1200" dirty="0">
                        <a:solidFill>
                          <a:schemeClr val="bg2"/>
                        </a:solidFill>
                      </a:endParaRPr>
                    </a:p>
                  </a:txBody>
                  <a:tcPr>
                    <a:solidFill>
                      <a:srgbClr val="7E97C4"/>
                    </a:solidFill>
                  </a:tcPr>
                </a:tc>
                <a:extLst>
                  <a:ext uri="{0D108BD9-81ED-4DB2-BD59-A6C34878D82A}">
                    <a16:rowId xmlns:a16="http://schemas.microsoft.com/office/drawing/2014/main" val="3871812090"/>
                  </a:ext>
                </a:extLst>
              </a:tr>
              <a:tr h="182880">
                <a:tc>
                  <a:txBody>
                    <a:bodyPr/>
                    <a:lstStyle/>
                    <a:p>
                      <a:pPr algn="ctr"/>
                      <a:r>
                        <a:rPr lang="en-US" sz="1100" dirty="0" smtClean="0"/>
                        <a:t>Easily</a:t>
                      </a:r>
                      <a:r>
                        <a:rPr lang="en-US" sz="1100" baseline="0" dirty="0" smtClean="0"/>
                        <a:t> found by providers</a:t>
                      </a:r>
                      <a:endParaRPr lang="en-US" sz="1100" dirty="0"/>
                    </a:p>
                  </a:txBody>
                  <a:tcPr/>
                </a:tc>
                <a:tc>
                  <a:txBody>
                    <a:bodyPr/>
                    <a:lstStyle/>
                    <a:p>
                      <a:pPr algn="ctr"/>
                      <a:r>
                        <a:rPr lang="en-US" sz="1100" dirty="0" smtClean="0"/>
                        <a:t>Difficult for staff to document</a:t>
                      </a:r>
                      <a:endParaRPr lang="en-US" sz="1100" dirty="0"/>
                    </a:p>
                  </a:txBody>
                  <a:tcPr/>
                </a:tc>
                <a:extLst>
                  <a:ext uri="{0D108BD9-81ED-4DB2-BD59-A6C34878D82A}">
                    <a16:rowId xmlns:a16="http://schemas.microsoft.com/office/drawing/2014/main" val="3165007259"/>
                  </a:ext>
                </a:extLst>
              </a:tr>
              <a:tr h="182880">
                <a:tc>
                  <a:txBody>
                    <a:bodyPr/>
                    <a:lstStyle/>
                    <a:p>
                      <a:pPr algn="ctr"/>
                      <a:r>
                        <a:rPr lang="en-US" sz="1100" dirty="0" smtClean="0"/>
                        <a:t>Visible</a:t>
                      </a:r>
                      <a:r>
                        <a:rPr lang="en-US" sz="1100" baseline="0" dirty="0" smtClean="0"/>
                        <a:t> to all care providers and patients</a:t>
                      </a:r>
                      <a:endParaRPr lang="en-US" sz="1100" dirty="0"/>
                    </a:p>
                  </a:txBody>
                  <a:tcPr/>
                </a:tc>
                <a:tc>
                  <a:txBody>
                    <a:bodyPr/>
                    <a:lstStyle/>
                    <a:p>
                      <a:pPr algn="ctr"/>
                      <a:r>
                        <a:rPr lang="en-US" sz="1100" dirty="0" smtClean="0"/>
                        <a:t>Need</a:t>
                      </a:r>
                      <a:r>
                        <a:rPr lang="en-US" sz="1100" baseline="0" dirty="0" smtClean="0"/>
                        <a:t> to develop list to prompt staff/split up</a:t>
                      </a:r>
                      <a:endParaRPr lang="en-US" sz="1100" dirty="0"/>
                    </a:p>
                  </a:txBody>
                  <a:tcPr/>
                </a:tc>
                <a:extLst>
                  <a:ext uri="{0D108BD9-81ED-4DB2-BD59-A6C34878D82A}">
                    <a16:rowId xmlns:a16="http://schemas.microsoft.com/office/drawing/2014/main" val="3096106633"/>
                  </a:ext>
                </a:extLst>
              </a:tr>
              <a:tr h="182880">
                <a:tc>
                  <a:txBody>
                    <a:bodyPr/>
                    <a:lstStyle/>
                    <a:p>
                      <a:pPr algn="ctr"/>
                      <a:r>
                        <a:rPr lang="en-US" sz="1100" dirty="0" smtClean="0"/>
                        <a:t>Digital record in EMR for reference</a:t>
                      </a:r>
                      <a:endParaRPr lang="en-US" sz="1100" dirty="0"/>
                    </a:p>
                  </a:txBody>
                  <a:tcPr/>
                </a:tc>
                <a:tc>
                  <a:txBody>
                    <a:bodyPr/>
                    <a:lstStyle/>
                    <a:p>
                      <a:pPr algn="ctr"/>
                      <a:r>
                        <a:rPr lang="en-US" sz="1100" dirty="0" smtClean="0"/>
                        <a:t>Manual input tracking</a:t>
                      </a:r>
                      <a:r>
                        <a:rPr lang="en-US" sz="1100" baseline="0" dirty="0" smtClean="0"/>
                        <a:t> digital in chart</a:t>
                      </a:r>
                      <a:endParaRPr lang="en-US" sz="1100" dirty="0"/>
                    </a:p>
                  </a:txBody>
                  <a:tcPr/>
                </a:tc>
                <a:extLst>
                  <a:ext uri="{0D108BD9-81ED-4DB2-BD59-A6C34878D82A}">
                    <a16:rowId xmlns:a16="http://schemas.microsoft.com/office/drawing/2014/main" val="2602473703"/>
                  </a:ext>
                </a:extLst>
              </a:tr>
              <a:tr h="1828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t>Directly in EMR = no scanning/transcribing</a:t>
                      </a:r>
                    </a:p>
                  </a:txBody>
                  <a:tcPr/>
                </a:tc>
                <a:tc>
                  <a:txBody>
                    <a:bodyPr/>
                    <a:lstStyle/>
                    <a:p>
                      <a:pPr algn="ctr"/>
                      <a:endParaRPr lang="en-US" sz="1100" dirty="0"/>
                    </a:p>
                  </a:txBody>
                  <a:tcPr/>
                </a:tc>
                <a:extLst>
                  <a:ext uri="{0D108BD9-81ED-4DB2-BD59-A6C34878D82A}">
                    <a16:rowId xmlns:a16="http://schemas.microsoft.com/office/drawing/2014/main" val="3636951215"/>
                  </a:ext>
                </a:extLst>
              </a:tr>
            </a:tbl>
          </a:graphicData>
        </a:graphic>
      </p:graphicFrame>
    </p:spTree>
    <p:extLst>
      <p:ext uri="{BB962C8B-B14F-4D97-AF65-F5344CB8AC3E}">
        <p14:creationId xmlns:p14="http://schemas.microsoft.com/office/powerpoint/2010/main" val="170349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90599"/>
            <a:ext cx="11265408" cy="5472113"/>
          </a:xfrm>
        </p:spPr>
        <p:txBody>
          <a:bodyPr/>
          <a:lstStyle/>
          <a:p>
            <a:r>
              <a:rPr lang="en-US" dirty="0" smtClean="0"/>
              <a:t>Initial improvement can be predicted but maintaining and building on that improvement can be tricky</a:t>
            </a:r>
          </a:p>
          <a:p>
            <a:r>
              <a:rPr lang="en-US" dirty="0" smtClean="0"/>
              <a:t>Strategies to keep staff engaged</a:t>
            </a:r>
          </a:p>
          <a:p>
            <a:pPr lvl="1"/>
            <a:r>
              <a:rPr lang="en-US" dirty="0" smtClean="0"/>
              <a:t>Seeking staff feedback</a:t>
            </a:r>
          </a:p>
          <a:p>
            <a:pPr lvl="2"/>
            <a:r>
              <a:rPr lang="en-US" dirty="0" smtClean="0"/>
              <a:t>Asked staff how the process was going; soliciting improvement suggestions</a:t>
            </a:r>
          </a:p>
          <a:p>
            <a:pPr lvl="2"/>
            <a:r>
              <a:rPr lang="en-US" dirty="0" smtClean="0"/>
              <a:t>Responding to communicated problems and suggestions in a timely manner</a:t>
            </a:r>
          </a:p>
          <a:p>
            <a:pPr lvl="1"/>
            <a:r>
              <a:rPr lang="en-US" dirty="0" smtClean="0"/>
              <a:t>Regular involvement and updates</a:t>
            </a:r>
          </a:p>
          <a:p>
            <a:pPr lvl="2"/>
            <a:r>
              <a:rPr lang="en-US" dirty="0" smtClean="0"/>
              <a:t>Attend staff meetings quarterly</a:t>
            </a:r>
          </a:p>
          <a:p>
            <a:pPr lvl="2"/>
            <a:r>
              <a:rPr lang="en-US" dirty="0" smtClean="0"/>
              <a:t>Charts of metrics posted in Report Room monthly</a:t>
            </a:r>
          </a:p>
          <a:p>
            <a:pPr lvl="2"/>
            <a:r>
              <a:rPr lang="en-US" dirty="0" smtClean="0"/>
              <a:t>Positive Outcomes/Close saves communicated</a:t>
            </a:r>
          </a:p>
          <a:p>
            <a:pPr lvl="1"/>
            <a:r>
              <a:rPr lang="en-US" dirty="0" smtClean="0"/>
              <a:t>Positive reinforcement</a:t>
            </a:r>
          </a:p>
          <a:p>
            <a:pPr lvl="2"/>
            <a:r>
              <a:rPr lang="en-US" dirty="0" smtClean="0"/>
              <a:t>Bought all staff ice cream sandwiches when they got over 99% of patients with at least 1 call attempt</a:t>
            </a:r>
          </a:p>
          <a:p>
            <a:pPr lvl="2"/>
            <a:r>
              <a:rPr lang="en-US" dirty="0" smtClean="0"/>
              <a:t>Regular verbal recognition</a:t>
            </a:r>
          </a:p>
          <a:p>
            <a:pPr lvl="1"/>
            <a:r>
              <a:rPr lang="en-US" dirty="0" smtClean="0"/>
              <a:t>Contests</a:t>
            </a:r>
          </a:p>
          <a:p>
            <a:pPr lvl="2"/>
            <a:r>
              <a:rPr lang="en-US" dirty="0" smtClean="0"/>
              <a:t>Staff member that made the most phone calls in a month won a fun badge reel</a:t>
            </a:r>
            <a:endParaRPr lang="en-US" dirty="0"/>
          </a:p>
        </p:txBody>
      </p:sp>
      <p:sp>
        <p:nvSpPr>
          <p:cNvPr id="3" name="Title 2"/>
          <p:cNvSpPr>
            <a:spLocks noGrp="1"/>
          </p:cNvSpPr>
          <p:nvPr>
            <p:ph type="title"/>
          </p:nvPr>
        </p:nvSpPr>
        <p:spPr/>
        <p:txBody>
          <a:bodyPr/>
          <a:lstStyle/>
          <a:p>
            <a:r>
              <a:rPr lang="en-US" dirty="0" smtClean="0"/>
              <a:t>Barrier – Keeping Staff Engaged</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24</a:t>
            </a:fld>
            <a:endParaRPr lang="en-US" altLang="en-US"/>
          </a:p>
        </p:txBody>
      </p:sp>
    </p:spTree>
    <p:extLst>
      <p:ext uri="{BB962C8B-B14F-4D97-AF65-F5344CB8AC3E}">
        <p14:creationId xmlns:p14="http://schemas.microsoft.com/office/powerpoint/2010/main" val="4142791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reworks celebration transparent GIF on GIFER - by Granigin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5837" y="1883228"/>
            <a:ext cx="5100638" cy="3276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CAMC Progress after over 1 year implementation</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25</a:t>
            </a:fld>
            <a:endParaRPr lang="en-US" alt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6293456"/>
              </p:ext>
            </p:extLst>
          </p:nvPr>
        </p:nvGraphicFramePr>
        <p:xfrm>
          <a:off x="457200" y="990599"/>
          <a:ext cx="5629275" cy="53775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3823694713"/>
              </p:ext>
            </p:extLst>
          </p:nvPr>
        </p:nvGraphicFramePr>
        <p:xfrm>
          <a:off x="6343650" y="859971"/>
          <a:ext cx="5530849"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2337794895"/>
              </p:ext>
            </p:extLst>
          </p:nvPr>
        </p:nvGraphicFramePr>
        <p:xfrm>
          <a:off x="6343649" y="3624942"/>
          <a:ext cx="5530849"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81468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19200"/>
            <a:ext cx="11265408" cy="5243513"/>
          </a:xfrm>
        </p:spPr>
        <p:txBody>
          <a:bodyPr/>
          <a:lstStyle/>
          <a:p>
            <a:r>
              <a:rPr lang="en-US" dirty="0" smtClean="0"/>
              <a:t>Increased revenue from TCM eligible visits</a:t>
            </a:r>
          </a:p>
          <a:p>
            <a:r>
              <a:rPr lang="en-US" dirty="0" smtClean="0"/>
              <a:t>Accountable Care Organization</a:t>
            </a:r>
          </a:p>
          <a:p>
            <a:pPr lvl="1"/>
            <a:r>
              <a:rPr lang="en-US" dirty="0" smtClean="0"/>
              <a:t>Meeting goal of call attempts</a:t>
            </a:r>
          </a:p>
          <a:p>
            <a:pPr lvl="1"/>
            <a:r>
              <a:rPr lang="en-US" dirty="0" smtClean="0"/>
              <a:t>Working toward goal for call attempt timing</a:t>
            </a:r>
          </a:p>
          <a:p>
            <a:r>
              <a:rPr lang="en-US" dirty="0" smtClean="0"/>
              <a:t>Patient benefits</a:t>
            </a:r>
          </a:p>
          <a:p>
            <a:pPr lvl="1"/>
            <a:r>
              <a:rPr lang="en-US" dirty="0" smtClean="0"/>
              <a:t>Improved Patient Satisfaction:</a:t>
            </a:r>
          </a:p>
          <a:p>
            <a:pPr marL="457200" lvl="1" indent="0">
              <a:buNone/>
            </a:pPr>
            <a:endParaRPr lang="en-US" dirty="0" smtClean="0"/>
          </a:p>
          <a:p>
            <a:pPr lvl="1"/>
            <a:r>
              <a:rPr lang="en-US" dirty="0" smtClean="0"/>
              <a:t>Reduced Ambulatory ED visits:</a:t>
            </a:r>
          </a:p>
          <a:p>
            <a:pPr marL="457200" lvl="1" indent="0">
              <a:buNone/>
            </a:pPr>
            <a:endParaRPr lang="en-US" dirty="0" smtClean="0"/>
          </a:p>
          <a:p>
            <a:pPr lvl="1"/>
            <a:r>
              <a:rPr lang="en-US" dirty="0" smtClean="0"/>
              <a:t>Positive Outcomes/Close saves:</a:t>
            </a:r>
          </a:p>
          <a:p>
            <a:pPr lvl="2"/>
            <a:r>
              <a:rPr lang="en-US" dirty="0">
                <a:solidFill>
                  <a:schemeClr val="accent1"/>
                </a:solidFill>
              </a:rPr>
              <a:t>Potential infection </a:t>
            </a:r>
            <a:r>
              <a:rPr lang="en-US" dirty="0" smtClean="0">
                <a:solidFill>
                  <a:schemeClr val="accent1"/>
                </a:solidFill>
              </a:rPr>
              <a:t>back </a:t>
            </a:r>
            <a:r>
              <a:rPr lang="en-US" dirty="0">
                <a:solidFill>
                  <a:schemeClr val="accent1"/>
                </a:solidFill>
              </a:rPr>
              <a:t>to clinic for follow-up </a:t>
            </a:r>
          </a:p>
          <a:p>
            <a:pPr lvl="2"/>
            <a:r>
              <a:rPr lang="en-US" dirty="0">
                <a:solidFill>
                  <a:schemeClr val="accent1"/>
                </a:solidFill>
              </a:rPr>
              <a:t>Caught Cardiac follow-up that wasn’t </a:t>
            </a:r>
            <a:r>
              <a:rPr lang="en-US" dirty="0" smtClean="0">
                <a:solidFill>
                  <a:schemeClr val="accent1"/>
                </a:solidFill>
              </a:rPr>
              <a:t>scheduled</a:t>
            </a:r>
          </a:p>
          <a:p>
            <a:pPr lvl="2"/>
            <a:r>
              <a:rPr lang="en-US" dirty="0" smtClean="0">
                <a:solidFill>
                  <a:schemeClr val="accent1"/>
                </a:solidFill>
              </a:rPr>
              <a:t>Pharmacy change – avoid repeat ED d/t pain</a:t>
            </a:r>
            <a:endParaRPr lang="en-US" dirty="0">
              <a:solidFill>
                <a:schemeClr val="accent1"/>
              </a:solidFill>
            </a:endParaRPr>
          </a:p>
        </p:txBody>
      </p:sp>
      <p:sp>
        <p:nvSpPr>
          <p:cNvPr id="3" name="Title 2"/>
          <p:cNvSpPr>
            <a:spLocks noGrp="1"/>
          </p:cNvSpPr>
          <p:nvPr>
            <p:ph type="title"/>
          </p:nvPr>
        </p:nvSpPr>
        <p:spPr/>
        <p:txBody>
          <a:bodyPr/>
          <a:lstStyle/>
          <a:p>
            <a:r>
              <a:rPr lang="en-US" dirty="0" smtClean="0"/>
              <a:t>CAMC Progress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26</a:t>
            </a:fld>
            <a:endParaRPr lang="en-US" altLang="en-US"/>
          </a:p>
        </p:txBody>
      </p:sp>
      <p:sp>
        <p:nvSpPr>
          <p:cNvPr id="5" name="Text Placeholder 4"/>
          <p:cNvSpPr>
            <a:spLocks noGrp="1"/>
          </p:cNvSpPr>
          <p:nvPr>
            <p:ph type="body" sz="quarter" idx="11"/>
          </p:nvPr>
        </p:nvSpPr>
        <p:spPr/>
        <p:txBody>
          <a:bodyPr/>
          <a:lstStyle/>
          <a:p>
            <a:r>
              <a:rPr lang="en-US" dirty="0" smtClean="0"/>
              <a:t>Positive results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1425821"/>
              </p:ext>
            </p:extLst>
          </p:nvPr>
        </p:nvGraphicFramePr>
        <p:xfrm>
          <a:off x="4463005" y="2958803"/>
          <a:ext cx="6747879" cy="1076263"/>
        </p:xfrm>
        <a:graphic>
          <a:graphicData uri="http://schemas.openxmlformats.org/drawingml/2006/table">
            <a:tbl>
              <a:tblPr firstRow="1" firstCol="1" bandRow="1">
                <a:tableStyleId>{5C22544A-7EE6-4342-B048-85BDC9FD1C3A}</a:tableStyleId>
              </a:tblPr>
              <a:tblGrid>
                <a:gridCol w="1627239">
                  <a:extLst>
                    <a:ext uri="{9D8B030D-6E8A-4147-A177-3AD203B41FA5}">
                      <a16:colId xmlns:a16="http://schemas.microsoft.com/office/drawing/2014/main" val="1725805275"/>
                    </a:ext>
                  </a:extLst>
                </a:gridCol>
                <a:gridCol w="1280160">
                  <a:extLst>
                    <a:ext uri="{9D8B030D-6E8A-4147-A177-3AD203B41FA5}">
                      <a16:colId xmlns:a16="http://schemas.microsoft.com/office/drawing/2014/main" val="3444267377"/>
                    </a:ext>
                  </a:extLst>
                </a:gridCol>
                <a:gridCol w="1280160">
                  <a:extLst>
                    <a:ext uri="{9D8B030D-6E8A-4147-A177-3AD203B41FA5}">
                      <a16:colId xmlns:a16="http://schemas.microsoft.com/office/drawing/2014/main" val="47797117"/>
                    </a:ext>
                  </a:extLst>
                </a:gridCol>
                <a:gridCol w="1280160">
                  <a:extLst>
                    <a:ext uri="{9D8B030D-6E8A-4147-A177-3AD203B41FA5}">
                      <a16:colId xmlns:a16="http://schemas.microsoft.com/office/drawing/2014/main" val="911863597"/>
                    </a:ext>
                  </a:extLst>
                </a:gridCol>
                <a:gridCol w="1280160">
                  <a:extLst>
                    <a:ext uri="{9D8B030D-6E8A-4147-A177-3AD203B41FA5}">
                      <a16:colId xmlns:a16="http://schemas.microsoft.com/office/drawing/2014/main" val="2636450572"/>
                    </a:ext>
                  </a:extLst>
                </a:gridCol>
              </a:tblGrid>
              <a:tr h="223476">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1800" dirty="0">
                          <a:effectLst/>
                        </a:rPr>
                        <a:t>Willingness to </a:t>
                      </a:r>
                      <a:r>
                        <a:rPr lang="en-US" sz="1800" dirty="0" smtClean="0">
                          <a:effectLst/>
                        </a:rPr>
                        <a:t>Recommend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060227"/>
                  </a:ext>
                </a:extLst>
              </a:tr>
              <a:tr h="189824">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Quarter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2022 Q3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2022 Q4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2023 Q1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2023 Q2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2998163"/>
                  </a:ext>
                </a:extLst>
              </a:tr>
              <a:tr h="189824">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ED Percentage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72.5%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74.8%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73.2%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74.8%</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993953"/>
                  </a:ext>
                </a:extLst>
              </a:tr>
              <a:tr h="259595">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Acute Percentage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86.7% (7)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87.5% (13)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88.6%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72.2% (7)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473895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46996137"/>
              </p:ext>
            </p:extLst>
          </p:nvPr>
        </p:nvGraphicFramePr>
        <p:xfrm>
          <a:off x="4463005" y="4084257"/>
          <a:ext cx="7352006" cy="822090"/>
        </p:xfrm>
        <a:graphic>
          <a:graphicData uri="http://schemas.openxmlformats.org/drawingml/2006/table">
            <a:tbl>
              <a:tblPr firstRow="1" firstCol="1" bandRow="1">
                <a:tableStyleId>{5C22544A-7EE6-4342-B048-85BDC9FD1C3A}</a:tableStyleId>
              </a:tblPr>
              <a:tblGrid>
                <a:gridCol w="1422969">
                  <a:extLst>
                    <a:ext uri="{9D8B030D-6E8A-4147-A177-3AD203B41FA5}">
                      <a16:colId xmlns:a16="http://schemas.microsoft.com/office/drawing/2014/main" val="2967211922"/>
                    </a:ext>
                  </a:extLst>
                </a:gridCol>
                <a:gridCol w="1422969">
                  <a:extLst>
                    <a:ext uri="{9D8B030D-6E8A-4147-A177-3AD203B41FA5}">
                      <a16:colId xmlns:a16="http://schemas.microsoft.com/office/drawing/2014/main" val="2430758684"/>
                    </a:ext>
                  </a:extLst>
                </a:gridCol>
                <a:gridCol w="1422969">
                  <a:extLst>
                    <a:ext uri="{9D8B030D-6E8A-4147-A177-3AD203B41FA5}">
                      <a16:colId xmlns:a16="http://schemas.microsoft.com/office/drawing/2014/main" val="2088466691"/>
                    </a:ext>
                  </a:extLst>
                </a:gridCol>
                <a:gridCol w="1422969">
                  <a:extLst>
                    <a:ext uri="{9D8B030D-6E8A-4147-A177-3AD203B41FA5}">
                      <a16:colId xmlns:a16="http://schemas.microsoft.com/office/drawing/2014/main" val="1808954437"/>
                    </a:ext>
                  </a:extLst>
                </a:gridCol>
                <a:gridCol w="1660130">
                  <a:extLst>
                    <a:ext uri="{9D8B030D-6E8A-4147-A177-3AD203B41FA5}">
                      <a16:colId xmlns:a16="http://schemas.microsoft.com/office/drawing/2014/main" val="1131660930"/>
                    </a:ext>
                  </a:extLst>
                </a:gridCol>
              </a:tblGrid>
              <a:tr h="300246">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1800" dirty="0">
                          <a:effectLst/>
                        </a:rPr>
                        <a:t>Ambulatory ED visits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532381"/>
                  </a:ext>
                </a:extLst>
              </a:tr>
              <a:tr h="0">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2020 </a:t>
                      </a:r>
                      <a:r>
                        <a:rPr lang="en-US" sz="1600" dirty="0" err="1">
                          <a:effectLst/>
                        </a:rPr>
                        <a:t>Avg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2021 </a:t>
                      </a:r>
                      <a:r>
                        <a:rPr lang="en-US" sz="1600" dirty="0" err="1">
                          <a:effectLst/>
                        </a:rPr>
                        <a:t>Avg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2022 </a:t>
                      </a:r>
                      <a:r>
                        <a:rPr lang="en-US" sz="1600" dirty="0" err="1">
                          <a:effectLst/>
                        </a:rPr>
                        <a:t>Avg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2023 Jan-Jun </a:t>
                      </a:r>
                      <a:r>
                        <a:rPr lang="en-US" sz="1600" dirty="0" err="1">
                          <a:effectLst/>
                        </a:rPr>
                        <a:t>Avg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205645"/>
                  </a:ext>
                </a:extLst>
              </a:tr>
              <a:tr h="0">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Average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812635"/>
                  </a:ext>
                </a:extLst>
              </a:tr>
            </a:tbl>
          </a:graphicData>
        </a:graphic>
      </p:graphicFrame>
      <p:sp>
        <p:nvSpPr>
          <p:cNvPr id="8" name="TextBox 7"/>
          <p:cNvSpPr txBox="1"/>
          <p:nvPr/>
        </p:nvSpPr>
        <p:spPr>
          <a:xfrm>
            <a:off x="5827593" y="5392123"/>
            <a:ext cx="5907207" cy="923330"/>
          </a:xfrm>
          <a:prstGeom prst="rect">
            <a:avLst/>
          </a:prstGeom>
          <a:noFill/>
        </p:spPr>
        <p:txBody>
          <a:bodyPr wrap="square" rtlCol="0">
            <a:spAutoFit/>
          </a:bodyPr>
          <a:lstStyle/>
          <a:p>
            <a:pPr marL="1200150" lvl="2" indent="-285750">
              <a:buFont typeface="Arial" panose="020B0604020202020204" pitchFamily="34" charset="0"/>
              <a:buChar char="•"/>
            </a:pPr>
            <a:r>
              <a:rPr lang="en-US" dirty="0">
                <a:solidFill>
                  <a:schemeClr val="accent1"/>
                </a:solidFill>
              </a:rPr>
              <a:t>New cardiac symptoms caught</a:t>
            </a:r>
          </a:p>
          <a:p>
            <a:pPr marL="1200150" lvl="2" indent="-285750">
              <a:buFont typeface="Arial" panose="020B0604020202020204" pitchFamily="34" charset="0"/>
              <a:buChar char="•"/>
            </a:pPr>
            <a:r>
              <a:rPr lang="en-US" dirty="0">
                <a:solidFill>
                  <a:schemeClr val="accent1"/>
                </a:solidFill>
              </a:rPr>
              <a:t>Caught &amp; corrected prescriptions sent to wrong pharmacy</a:t>
            </a:r>
            <a:endParaRPr lang="en-US" dirty="0"/>
          </a:p>
        </p:txBody>
      </p:sp>
    </p:spTree>
    <p:extLst>
      <p:ext uri="{BB962C8B-B14F-4D97-AF65-F5344CB8AC3E}">
        <p14:creationId xmlns:p14="http://schemas.microsoft.com/office/powerpoint/2010/main" val="901645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0"/>
          </p:nvPr>
        </p:nvSpPr>
        <p:spPr/>
        <p:txBody>
          <a:bodyPr/>
          <a:lstStyle/>
          <a:p>
            <a:fld id="{5D8C9109-1A20-4CFB-972A-59291401BB26}" type="slidenum">
              <a:rPr lang="en-US" altLang="en-US" smtClean="0"/>
              <a:pPr/>
              <a:t>27</a:t>
            </a:fld>
            <a:endParaRPr lang="en-US" altLang="en-US"/>
          </a:p>
        </p:txBody>
      </p:sp>
      <p:sp>
        <p:nvSpPr>
          <p:cNvPr id="4" name="TextBox 3"/>
          <p:cNvSpPr txBox="1"/>
          <p:nvPr/>
        </p:nvSpPr>
        <p:spPr>
          <a:xfrm>
            <a:off x="302712" y="838791"/>
            <a:ext cx="11586575" cy="5370701"/>
          </a:xfrm>
          <a:prstGeom prst="rect">
            <a:avLst/>
          </a:prstGeom>
          <a:noFill/>
        </p:spPr>
        <p:txBody>
          <a:bodyPr wrap="square" rtlCol="0">
            <a:spAutoFit/>
          </a:bodyPr>
          <a:lstStyle/>
          <a:p>
            <a:pPr marL="457200" indent="-457200">
              <a:spcAft>
                <a:spcPts val="600"/>
              </a:spcAft>
            </a:pPr>
            <a:r>
              <a:rPr lang="en-US" sz="1200" i="1" dirty="0"/>
              <a:t>Abusive head trauma prevention hospital campaign // &lt;![CDATA[ _</a:t>
            </a:r>
            <a:r>
              <a:rPr lang="en-US" sz="1200" i="1" dirty="0" err="1"/>
              <a:t>spbodyonloadfunctionnames.push</a:t>
            </a:r>
            <a:r>
              <a:rPr lang="en-US" sz="1200" i="1" dirty="0"/>
              <a:t>(“</a:t>
            </a:r>
            <a:r>
              <a:rPr lang="en-US" sz="1200" i="1" dirty="0" err="1"/>
              <a:t>setuppagedescriptioncallout</a:t>
            </a:r>
            <a:r>
              <a:rPr lang="en-US" sz="1200" i="1" dirty="0"/>
              <a:t>”); // ]]&gt;</a:t>
            </a:r>
            <a:r>
              <a:rPr lang="en-US" sz="1200" dirty="0"/>
              <a:t>. Abusive Head Trauma Prevention Hospital Campaign. (</a:t>
            </a:r>
            <a:r>
              <a:rPr lang="en-US" sz="1200" dirty="0" err="1"/>
              <a:t>n.d.</a:t>
            </a:r>
            <a:r>
              <a:rPr lang="en-US" sz="1200" dirty="0"/>
              <a:t>). https://dhhs.ne.gov/Pages/Abusive-Head-Trauma-Campaign.aspx </a:t>
            </a:r>
          </a:p>
          <a:p>
            <a:pPr marL="457200" indent="-457200">
              <a:spcAft>
                <a:spcPts val="600"/>
              </a:spcAft>
            </a:pPr>
            <a:r>
              <a:rPr lang="en-US" sz="1200" dirty="0" smtClean="0"/>
              <a:t>Adams</a:t>
            </a:r>
            <a:r>
              <a:rPr lang="en-US" sz="1200" dirty="0"/>
              <a:t>, H. S., Staten, R. R., &amp; Coty, M. B. (2020). Initiating Telephone Follow Up After Hospital Discharge From an Inpatient Psychiatric Setting to Reduce Recidivism. </a:t>
            </a:r>
            <a:r>
              <a:rPr lang="en-US" sz="1200" i="1" dirty="0"/>
              <a:t>Journal of psychosocial nursing and mental health services</a:t>
            </a:r>
            <a:r>
              <a:rPr lang="en-US" sz="1200" dirty="0"/>
              <a:t>, </a:t>
            </a:r>
            <a:r>
              <a:rPr lang="en-US" sz="1200" i="1" dirty="0"/>
              <a:t>58</a:t>
            </a:r>
            <a:r>
              <a:rPr lang="en-US" sz="1200" dirty="0"/>
              <a:t>(5), 25–31. https://doi.org/10.3928/02793695-20200221-01 </a:t>
            </a:r>
          </a:p>
          <a:p>
            <a:pPr marL="457200" indent="-457200">
              <a:spcAft>
                <a:spcPts val="600"/>
              </a:spcAft>
            </a:pPr>
            <a:r>
              <a:rPr lang="en-US" sz="1200" dirty="0"/>
              <a:t>Auger, K. A., Shah, S. S., Tubbs-Cooley, H. L., </a:t>
            </a:r>
            <a:r>
              <a:rPr lang="en-US" sz="1200" dirty="0" err="1"/>
              <a:t>Sucharew</a:t>
            </a:r>
            <a:r>
              <a:rPr lang="en-US" sz="1200" dirty="0"/>
              <a:t>, H. J., Gold, J. M., Wade-Murphy, S., </a:t>
            </a:r>
            <a:r>
              <a:rPr lang="en-US" sz="1200" dirty="0" err="1"/>
              <a:t>Statile</a:t>
            </a:r>
            <a:r>
              <a:rPr lang="en-US" sz="1200" dirty="0"/>
              <a:t>, A. M., Bell, K. D., </a:t>
            </a:r>
            <a:r>
              <a:rPr lang="en-US" sz="1200" dirty="0" err="1"/>
              <a:t>Khoury</a:t>
            </a:r>
            <a:r>
              <a:rPr lang="en-US" sz="1200" dirty="0"/>
              <a:t>, J. C., </a:t>
            </a:r>
            <a:r>
              <a:rPr lang="en-US" sz="1200" dirty="0" err="1"/>
              <a:t>Mangeot</a:t>
            </a:r>
            <a:r>
              <a:rPr lang="en-US" sz="1200" dirty="0"/>
              <a:t>, C., Simmons, J. M., &amp; Hospital-to-Home Outcomes Trial Study Group (2018). Effects of a 1-Time Nurse-Led Telephone Call After Pediatric Discharge: The H2O II Randomized Clinical Trial. </a:t>
            </a:r>
            <a:r>
              <a:rPr lang="en-US" sz="1200" i="1" dirty="0"/>
              <a:t>JAMA pediatrics</a:t>
            </a:r>
            <a:r>
              <a:rPr lang="en-US" sz="1200" dirty="0"/>
              <a:t>, </a:t>
            </a:r>
            <a:r>
              <a:rPr lang="en-US" sz="1200" i="1" dirty="0"/>
              <a:t>172</a:t>
            </a:r>
            <a:r>
              <a:rPr lang="en-US" sz="1200" dirty="0"/>
              <a:t>(9), e181482. https://doi.org/10.1001/jamapediatrics.2018.1482 </a:t>
            </a:r>
          </a:p>
          <a:p>
            <a:pPr marL="457200" indent="-457200">
              <a:spcAft>
                <a:spcPts val="600"/>
              </a:spcAft>
            </a:pPr>
            <a:r>
              <a:rPr lang="en-US" sz="1200" dirty="0" err="1"/>
              <a:t>Biese</a:t>
            </a:r>
            <a:r>
              <a:rPr lang="en-US" sz="1200" dirty="0"/>
              <a:t>, K. J., Busby-Whitehead, J., </a:t>
            </a:r>
            <a:r>
              <a:rPr lang="en-US" sz="1200" dirty="0" err="1"/>
              <a:t>Cai</a:t>
            </a:r>
            <a:r>
              <a:rPr lang="en-US" sz="1200" dirty="0"/>
              <a:t>, J., Stearns, S. C., Roberts, E., Mihas, P., Emmett, D., Zhou, Q., Farmer, F., &amp; </a:t>
            </a:r>
            <a:r>
              <a:rPr lang="en-US" sz="1200" dirty="0" err="1"/>
              <a:t>Kizer</a:t>
            </a:r>
            <a:r>
              <a:rPr lang="en-US" sz="1200" dirty="0"/>
              <a:t>, J. S. (2018). Telephone Follow-Up for Older Adults Discharged to Home from the Emergency Department: A Pragmatic Randomized Controlled Trial. </a:t>
            </a:r>
            <a:r>
              <a:rPr lang="en-US" sz="1200" i="1" dirty="0"/>
              <a:t>Journal of the American Geriatrics Society</a:t>
            </a:r>
            <a:r>
              <a:rPr lang="en-US" sz="1200" dirty="0"/>
              <a:t>, </a:t>
            </a:r>
            <a:r>
              <a:rPr lang="en-US" sz="1200" i="1" dirty="0"/>
              <a:t>66</a:t>
            </a:r>
            <a:r>
              <a:rPr lang="en-US" sz="1200" dirty="0"/>
              <a:t>(3), 452–458. https://doi.org/10.1111/jgs.15142</a:t>
            </a:r>
          </a:p>
          <a:p>
            <a:pPr marL="457200" indent="-457200">
              <a:spcAft>
                <a:spcPts val="600"/>
              </a:spcAft>
            </a:pPr>
            <a:r>
              <a:rPr lang="en-US" sz="1200" dirty="0" err="1"/>
              <a:t>Boonyasai</a:t>
            </a:r>
            <a:r>
              <a:rPr lang="en-US" sz="1200" dirty="0"/>
              <a:t>, R., et al. (2014). Improving the Emergency Department Discharge Process: Environmental Scan Report. In Agency for Healthcare Research and Quality (AHRQ Publication No. 14(15)-0067-EF). https://www.ahrq.gov/sites/default/files/wysiwyg/professionals/systems/hospital/edenvironmentalscan/edenvironmentalscan.pdf</a:t>
            </a:r>
          </a:p>
          <a:p>
            <a:pPr marL="457200" indent="-457200">
              <a:spcAft>
                <a:spcPts val="600"/>
              </a:spcAft>
            </a:pPr>
            <a:r>
              <a:rPr lang="en-US" sz="1200" dirty="0"/>
              <a:t>Brooks, D. (2022, August). </a:t>
            </a:r>
            <a:r>
              <a:rPr lang="en-US" sz="1200" i="1" dirty="0"/>
              <a:t>Call Patients to Reinforce Discharge Instructions, Stress Need for Follow-Up Care</a:t>
            </a:r>
            <a:r>
              <a:rPr lang="en-US" sz="1200" dirty="0"/>
              <a:t>. Nursing Reference Center Plus. https://web.p.ebscohost.com/nup/pdfviewer/pdfviewer?vid=2&amp;sid=ef21f8f9-74a0-4a19-a60c-bc664231fd3b%40redis</a:t>
            </a:r>
          </a:p>
          <a:p>
            <a:pPr marL="457200" indent="-457200">
              <a:spcAft>
                <a:spcPts val="600"/>
              </a:spcAft>
            </a:pPr>
            <a:r>
              <a:rPr lang="en-US" sz="1200" dirty="0"/>
              <a:t>Chen, CJ, </a:t>
            </a:r>
            <a:r>
              <a:rPr lang="en-US" sz="1200" dirty="0" err="1"/>
              <a:t>Cochon</a:t>
            </a:r>
            <a:r>
              <a:rPr lang="en-US" sz="1200" dirty="0"/>
              <a:t>, L., Tat, S., &amp; Green-Hopkins, I. (2019). Telephone Follow-Up After Pediatric Emergency Department Discharge – Does It Impact the Likelihood of Return Visits? </a:t>
            </a:r>
            <a:r>
              <a:rPr lang="en-US" sz="1200" i="1" dirty="0"/>
              <a:t>Western Journal of Emergency Medicine: Integrating Emergency Care with Population Health</a:t>
            </a:r>
            <a:r>
              <a:rPr lang="en-US" sz="1200" dirty="0"/>
              <a:t>, 20(5.1). Retrieved from https://escholarship.org/uc/item/6qg1n3ph</a:t>
            </a:r>
          </a:p>
          <a:p>
            <a:pPr marL="457200" indent="-457200">
              <a:spcAft>
                <a:spcPts val="600"/>
              </a:spcAft>
            </a:pPr>
            <a:r>
              <a:rPr lang="en-US" sz="1200" i="1" dirty="0"/>
              <a:t>Crete, Nebraska Population 2023</a:t>
            </a:r>
            <a:r>
              <a:rPr lang="en-US" sz="1200" dirty="0"/>
              <a:t>. </a:t>
            </a:r>
            <a:r>
              <a:rPr lang="en-US" sz="1200" dirty="0" smtClean="0"/>
              <a:t>(2023). </a:t>
            </a:r>
            <a:r>
              <a:rPr lang="en-US" sz="1200" dirty="0"/>
              <a:t>Worldpopulationreview.com. Retrieved October 2, 2023, from https://worldpopulationreview.com/us-cities/crete-ne-population</a:t>
            </a:r>
          </a:p>
          <a:p>
            <a:pPr marL="457200" indent="-457200">
              <a:spcAft>
                <a:spcPts val="600"/>
              </a:spcAft>
            </a:pPr>
            <a:r>
              <a:rPr lang="en-US" sz="1200" dirty="0" smtClean="0"/>
              <a:t>Dent </a:t>
            </a:r>
            <a:r>
              <a:rPr lang="en-US" sz="1200" dirty="0"/>
              <a:t>B. (2020). PRACTITIONER APPLICATION: Time-Driven Activity-Based Costing of Emergency Department </a:t>
            </a:r>
            <a:r>
              <a:rPr lang="en-US" sz="1200" dirty="0" err="1"/>
              <a:t>Postdischarge</a:t>
            </a:r>
            <a:r>
              <a:rPr lang="en-US" sz="1200" dirty="0"/>
              <a:t> Nurse Calls. </a:t>
            </a:r>
            <a:r>
              <a:rPr lang="en-US" sz="1200" i="1" dirty="0"/>
              <a:t>Journal of healthcare management / American College of Healthcare Executives</a:t>
            </a:r>
            <a:r>
              <a:rPr lang="en-US" sz="1200" dirty="0"/>
              <a:t>, </a:t>
            </a:r>
            <a:r>
              <a:rPr lang="en-US" sz="1200" i="1" dirty="0"/>
              <a:t>65</a:t>
            </a:r>
            <a:r>
              <a:rPr lang="en-US" sz="1200" dirty="0"/>
              <a:t>(6), 428–429. https://doi.org/10.1097/JHM-D-20-00266 </a:t>
            </a:r>
          </a:p>
          <a:p>
            <a:pPr marL="457200" indent="-457200">
              <a:spcAft>
                <a:spcPts val="600"/>
              </a:spcAft>
            </a:pPr>
            <a:r>
              <a:rPr lang="en-US" sz="1200" dirty="0" err="1"/>
              <a:t>Dudas</a:t>
            </a:r>
            <a:r>
              <a:rPr lang="en-US" sz="1200" dirty="0"/>
              <a:t>, V., </a:t>
            </a:r>
            <a:r>
              <a:rPr lang="en-US" sz="1200" dirty="0" err="1"/>
              <a:t>Bookwalter</a:t>
            </a:r>
            <a:r>
              <a:rPr lang="en-US" sz="1200" dirty="0"/>
              <a:t>, T., Kerr, K. M., &amp; </a:t>
            </a:r>
            <a:r>
              <a:rPr lang="en-US" sz="1200" dirty="0" err="1"/>
              <a:t>Pantilat</a:t>
            </a:r>
            <a:r>
              <a:rPr lang="en-US" sz="1200" dirty="0"/>
              <a:t>, S. Z. (2001). The impact of follow-up telephone calls to patients after hospitalization. </a:t>
            </a:r>
            <a:r>
              <a:rPr lang="en-US" sz="1200" i="1" dirty="0"/>
              <a:t>The American journal of medicine</a:t>
            </a:r>
            <a:r>
              <a:rPr lang="en-US" sz="1200" dirty="0"/>
              <a:t>, </a:t>
            </a:r>
            <a:r>
              <a:rPr lang="en-US" sz="1200" i="1" dirty="0"/>
              <a:t>111</a:t>
            </a:r>
            <a:r>
              <a:rPr lang="en-US" sz="1200" dirty="0"/>
              <a:t>(9B), 26S–30S. https://</a:t>
            </a:r>
            <a:r>
              <a:rPr lang="en-US" sz="1200" dirty="0" smtClean="0"/>
              <a:t>doi.org/10.1016/s0002-9343(01)00966-4</a:t>
            </a:r>
          </a:p>
          <a:p>
            <a:pPr marL="457200" indent="-457200">
              <a:spcAft>
                <a:spcPts val="600"/>
              </a:spcAft>
            </a:pPr>
            <a:r>
              <a:rPr lang="en-US" sz="1200" dirty="0" err="1"/>
              <a:t>Guss</a:t>
            </a:r>
            <a:r>
              <a:rPr lang="en-US" sz="1200" dirty="0"/>
              <a:t>, D. A., Leland, H., &amp; Castillo, E. M. (2013). The impact of post-discharge patient call back on patient satisfaction in two academic emergency departments. </a:t>
            </a:r>
            <a:r>
              <a:rPr lang="en-US" sz="1200" i="1" dirty="0"/>
              <a:t>The Journal of emergency medicine</a:t>
            </a:r>
            <a:r>
              <a:rPr lang="en-US" sz="1200" dirty="0"/>
              <a:t>, </a:t>
            </a:r>
            <a:r>
              <a:rPr lang="en-US" sz="1200" i="1" dirty="0"/>
              <a:t>44</a:t>
            </a:r>
            <a:r>
              <a:rPr lang="en-US" sz="1200" dirty="0"/>
              <a:t>(1), 236–241. https://doi.org/10.1016/j.jemermed.2012.07.074</a:t>
            </a:r>
          </a:p>
          <a:p>
            <a:pPr marL="457200" indent="-457200">
              <a:spcAft>
                <a:spcPts val="600"/>
              </a:spcAft>
            </a:pPr>
            <a:r>
              <a:rPr lang="en-US" sz="1200" dirty="0" err="1"/>
              <a:t>Guss</a:t>
            </a:r>
            <a:r>
              <a:rPr lang="en-US" sz="1200" dirty="0"/>
              <a:t>, D. A., Leland, H., &amp; Castillo, E. M. (2013). The impact of post-discharge patient call back on patient satisfaction in two academic emergency departments. </a:t>
            </a:r>
            <a:r>
              <a:rPr lang="en-US" sz="1200" i="1" dirty="0"/>
              <a:t>The Journal of emergency medicine</a:t>
            </a:r>
            <a:r>
              <a:rPr lang="en-US" sz="1200" dirty="0"/>
              <a:t>, </a:t>
            </a:r>
            <a:r>
              <a:rPr lang="en-US" sz="1200" i="1" dirty="0"/>
              <a:t>44</a:t>
            </a:r>
            <a:r>
              <a:rPr lang="en-US" sz="1200" dirty="0"/>
              <a:t>(1), 236–241. https://</a:t>
            </a:r>
            <a:r>
              <a:rPr lang="en-US" sz="1200" dirty="0" smtClean="0"/>
              <a:t>doi.org/10.1016/j.jemermed.2012.07.074</a:t>
            </a:r>
            <a:endParaRPr lang="en-US" sz="1200" dirty="0"/>
          </a:p>
        </p:txBody>
      </p:sp>
    </p:spTree>
    <p:extLst>
      <p:ext uri="{BB962C8B-B14F-4D97-AF65-F5344CB8AC3E}">
        <p14:creationId xmlns:p14="http://schemas.microsoft.com/office/powerpoint/2010/main" val="2156699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0"/>
          </p:nvPr>
        </p:nvSpPr>
        <p:spPr/>
        <p:txBody>
          <a:bodyPr/>
          <a:lstStyle/>
          <a:p>
            <a:fld id="{5D8C9109-1A20-4CFB-972A-59291401BB26}" type="slidenum">
              <a:rPr lang="en-US" altLang="en-US" smtClean="0"/>
              <a:pPr/>
              <a:t>28</a:t>
            </a:fld>
            <a:endParaRPr lang="en-US" altLang="en-US"/>
          </a:p>
        </p:txBody>
      </p:sp>
      <p:sp>
        <p:nvSpPr>
          <p:cNvPr id="4" name="TextBox 3"/>
          <p:cNvSpPr txBox="1"/>
          <p:nvPr/>
        </p:nvSpPr>
        <p:spPr>
          <a:xfrm>
            <a:off x="302712" y="838791"/>
            <a:ext cx="11586575" cy="5555367"/>
          </a:xfrm>
          <a:prstGeom prst="rect">
            <a:avLst/>
          </a:prstGeom>
          <a:noFill/>
        </p:spPr>
        <p:txBody>
          <a:bodyPr wrap="square" rtlCol="0">
            <a:spAutoFit/>
          </a:bodyPr>
          <a:lstStyle/>
          <a:p>
            <a:pPr marL="457200" indent="-457200">
              <a:spcAft>
                <a:spcPts val="600"/>
              </a:spcAft>
            </a:pPr>
            <a:r>
              <a:rPr lang="en-US" sz="1200" dirty="0"/>
              <a:t>Harrison, J. D., </a:t>
            </a:r>
            <a:r>
              <a:rPr lang="en-US" sz="1200" dirty="0" err="1"/>
              <a:t>Auerbach</a:t>
            </a:r>
            <a:r>
              <a:rPr lang="en-US" sz="1200" dirty="0"/>
              <a:t>, A. D., Quinn, K., </a:t>
            </a:r>
            <a:r>
              <a:rPr lang="en-US" sz="1200" dirty="0" err="1"/>
              <a:t>Kynoch</a:t>
            </a:r>
            <a:r>
              <a:rPr lang="en-US" sz="1200" dirty="0"/>
              <a:t>, E., &amp; </a:t>
            </a:r>
            <a:r>
              <a:rPr lang="en-US" sz="1200" dirty="0" err="1"/>
              <a:t>Mourad</a:t>
            </a:r>
            <a:r>
              <a:rPr lang="en-US" sz="1200" dirty="0"/>
              <a:t>, M. (2014). Assessing the impact of nurse post-discharge telephone calls on 30-day hospital readmission rates. </a:t>
            </a:r>
            <a:r>
              <a:rPr lang="en-US" sz="1200" i="1" dirty="0"/>
              <a:t>Journal of general internal medicine</a:t>
            </a:r>
            <a:r>
              <a:rPr lang="en-US" sz="1200" dirty="0"/>
              <a:t>, </a:t>
            </a:r>
            <a:r>
              <a:rPr lang="en-US" sz="1200" i="1" dirty="0"/>
              <a:t>29</a:t>
            </a:r>
            <a:r>
              <a:rPr lang="en-US" sz="1200" dirty="0"/>
              <a:t>(11), 1519–1525. </a:t>
            </a:r>
            <a:r>
              <a:rPr lang="en-US" sz="1200" dirty="0">
                <a:hlinkClick r:id="rId3"/>
              </a:rPr>
              <a:t>https://doi.org/10.1007/s11606-014-2954-2</a:t>
            </a:r>
            <a:endParaRPr lang="en-US" sz="1200" dirty="0"/>
          </a:p>
          <a:p>
            <a:pPr marL="457200" indent="-457200">
              <a:spcAft>
                <a:spcPts val="600"/>
              </a:spcAft>
            </a:pPr>
            <a:r>
              <a:rPr lang="en-US" sz="1200" dirty="0" smtClean="0"/>
              <a:t>Hughes</a:t>
            </a:r>
            <a:r>
              <a:rPr lang="en-US" sz="1200" dirty="0"/>
              <a:t>, P. I. J., </a:t>
            </a:r>
            <a:r>
              <a:rPr lang="en-US" sz="1200" dirty="0" err="1"/>
              <a:t>Zabielska</a:t>
            </a:r>
            <a:r>
              <a:rPr lang="en-US" sz="1200" dirty="0"/>
              <a:t>, J., &amp; Moran, C. A. (2021). Improving Discharge Phone Call Compliance. </a:t>
            </a:r>
            <a:r>
              <a:rPr lang="en-US" sz="1200" i="1" dirty="0"/>
              <a:t>Journal of </a:t>
            </a:r>
            <a:r>
              <a:rPr lang="en-US" sz="1200" i="1" dirty="0" err="1"/>
              <a:t>PeriAnesthesia</a:t>
            </a:r>
            <a:r>
              <a:rPr lang="en-US" sz="1200" i="1" dirty="0"/>
              <a:t> Nursing</a:t>
            </a:r>
            <a:r>
              <a:rPr lang="en-US" sz="1200" dirty="0"/>
              <a:t>, </a:t>
            </a:r>
            <a:r>
              <a:rPr lang="en-US" sz="1200" i="1" dirty="0"/>
              <a:t>36</a:t>
            </a:r>
            <a:r>
              <a:rPr lang="en-US" sz="1200" dirty="0"/>
              <a:t>(4), e32. https://doi.org/10.1016/j.jopan.2021.06.093</a:t>
            </a:r>
          </a:p>
          <a:p>
            <a:pPr marL="457200" indent="-457200">
              <a:spcAft>
                <a:spcPts val="600"/>
              </a:spcAft>
            </a:pPr>
            <a:r>
              <a:rPr lang="en-US" sz="1200" dirty="0" smtClean="0"/>
              <a:t>Knights</a:t>
            </a:r>
            <a:r>
              <a:rPr lang="en-US" sz="1200" dirty="0"/>
              <a:t>, E., Gorman, V. B., </a:t>
            </a:r>
            <a:r>
              <a:rPr lang="en-US" sz="1200" dirty="0" err="1"/>
              <a:t>Mitra</a:t>
            </a:r>
            <a:r>
              <a:rPr lang="en-US" sz="1200" dirty="0"/>
              <a:t>, B., &amp; Gray, R. (2021). Emergency department nurse call back: A quality improvement project. </a:t>
            </a:r>
            <a:r>
              <a:rPr lang="en-US" sz="1200" i="1" dirty="0"/>
              <a:t>International Emergency Nursing</a:t>
            </a:r>
            <a:r>
              <a:rPr lang="en-US" sz="1200" dirty="0"/>
              <a:t>, </a:t>
            </a:r>
            <a:r>
              <a:rPr lang="en-US" sz="1200" i="1" dirty="0"/>
              <a:t>56</a:t>
            </a:r>
            <a:r>
              <a:rPr lang="en-US" sz="1200" dirty="0"/>
              <a:t>, 101001. https://doi.org/10.1016/j.ienj.2021.101001</a:t>
            </a:r>
          </a:p>
          <a:p>
            <a:pPr marL="457200" indent="-457200">
              <a:spcAft>
                <a:spcPts val="600"/>
              </a:spcAft>
            </a:pPr>
            <a:r>
              <a:rPr lang="en-US" sz="1200" dirty="0"/>
              <a:t>Lewis, E., </a:t>
            </a:r>
            <a:r>
              <a:rPr lang="en-US" sz="1200" dirty="0" err="1"/>
              <a:t>Samperi</a:t>
            </a:r>
            <a:r>
              <a:rPr lang="en-US" sz="1200" dirty="0"/>
              <a:t>, S., &amp; Boyd-Skinner, C. (2017). Telephone follow-up calls for older patients after hospital discharge. </a:t>
            </a:r>
            <a:r>
              <a:rPr lang="en-US" sz="1200" i="1" dirty="0"/>
              <a:t>Age and ageing</a:t>
            </a:r>
            <a:r>
              <a:rPr lang="en-US" sz="1200" dirty="0"/>
              <a:t>, </a:t>
            </a:r>
            <a:r>
              <a:rPr lang="en-US" sz="1200" i="1" dirty="0"/>
              <a:t>46</a:t>
            </a:r>
            <a:r>
              <a:rPr lang="en-US" sz="1200" dirty="0"/>
              <a:t>(4), 544–546. https://doi.org/10.1093/ageing/afw251</a:t>
            </a:r>
          </a:p>
          <a:p>
            <a:pPr marL="457200" indent="-457200">
              <a:spcAft>
                <a:spcPts val="600"/>
              </a:spcAft>
            </a:pPr>
            <a:r>
              <a:rPr lang="en-US" sz="1200" dirty="0" err="1"/>
              <a:t>Luciani-Mcgillivray</a:t>
            </a:r>
            <a:r>
              <a:rPr lang="en-US" sz="1200" dirty="0"/>
              <a:t>, I. (2017). EMERGENCY DEPARTMENT POSTDISCHARGE PHONE CALLS: LESSONS LEARNED. </a:t>
            </a:r>
            <a:r>
              <a:rPr lang="en-US" sz="1200" i="1" dirty="0"/>
              <a:t>Journal of Emergency Nursing</a:t>
            </a:r>
            <a:r>
              <a:rPr lang="en-US" sz="1200" dirty="0"/>
              <a:t>, </a:t>
            </a:r>
            <a:r>
              <a:rPr lang="en-US" sz="1200" i="1" dirty="0"/>
              <a:t>43</a:t>
            </a:r>
            <a:r>
              <a:rPr lang="en-US" sz="1200" dirty="0"/>
              <a:t>(6), 581–583. https://</a:t>
            </a:r>
            <a:r>
              <a:rPr lang="en-US" sz="1200" dirty="0" smtClean="0"/>
              <a:t>doi.org/10.1016/j.jen.2017.07.015</a:t>
            </a:r>
            <a:endParaRPr lang="en-US" sz="1200" dirty="0"/>
          </a:p>
          <a:p>
            <a:pPr marL="457200" indent="-457200">
              <a:spcAft>
                <a:spcPts val="600"/>
              </a:spcAft>
            </a:pPr>
            <a:r>
              <a:rPr lang="en-US" sz="1200" dirty="0" err="1"/>
              <a:t>Luciani</a:t>
            </a:r>
            <a:r>
              <a:rPr lang="en-US" sz="1200" dirty="0"/>
              <a:t>-McGillivray, I., Cushing, J., Klug, R., Lee, H., &amp; Cahill, J. E. (2020). Nurse-Led Call Back Program to Improve Patient Follow-Up With Providers After Discharge From the Emergency Department. </a:t>
            </a:r>
            <a:r>
              <a:rPr lang="en-US" sz="1200" i="1" dirty="0"/>
              <a:t>Journal of patient experience</a:t>
            </a:r>
            <a:r>
              <a:rPr lang="en-US" sz="1200" dirty="0"/>
              <a:t>, </a:t>
            </a:r>
            <a:r>
              <a:rPr lang="en-US" sz="1200" i="1" dirty="0"/>
              <a:t>7</a:t>
            </a:r>
            <a:r>
              <a:rPr lang="en-US" sz="1200" dirty="0"/>
              <a:t>(6), 1349–1356. https://doi.org/10.1177/2374373520947925</a:t>
            </a:r>
          </a:p>
          <a:p>
            <a:pPr marL="457200" indent="-457200">
              <a:spcAft>
                <a:spcPts val="600"/>
              </a:spcAft>
            </a:pPr>
            <a:r>
              <a:rPr lang="en-US" sz="1200" dirty="0"/>
              <a:t>Medicare Learning Network. (2022, August). </a:t>
            </a:r>
            <a:r>
              <a:rPr lang="en-US" sz="1200" i="1" dirty="0"/>
              <a:t>MLN908628 – Transitional Care Management Services</a:t>
            </a:r>
            <a:r>
              <a:rPr lang="en-US" sz="1200" dirty="0"/>
              <a:t>. CMS. https://www.cms.gov/outreach-and-education/medicare-learning-network-mln/mlnproducts/downloads/transitional-care-management-services-fact-sheet-icn908628.pdf </a:t>
            </a:r>
          </a:p>
          <a:p>
            <a:pPr marL="457200" indent="-457200">
              <a:spcAft>
                <a:spcPts val="600"/>
              </a:spcAft>
            </a:pPr>
            <a:r>
              <a:rPr lang="en-US" sz="1200" dirty="0" smtClean="0"/>
              <a:t>Ojeda</a:t>
            </a:r>
            <a:r>
              <a:rPr lang="en-US" sz="1200" dirty="0"/>
              <a:t>, P.I., &amp; Kara, A. (2017). Post discharge issues identified by a call-back program: identifying improvement opportunities. </a:t>
            </a:r>
            <a:r>
              <a:rPr lang="en-US" sz="1200" i="1" dirty="0"/>
              <a:t>Hospital Practice, 45</a:t>
            </a:r>
            <a:r>
              <a:rPr lang="en-US" sz="1200" dirty="0"/>
              <a:t>, 201 - </a:t>
            </a:r>
            <a:r>
              <a:rPr lang="en-US" sz="1200" dirty="0" smtClean="0"/>
              <a:t>208</a:t>
            </a:r>
            <a:endParaRPr lang="en-US" sz="1200" dirty="0"/>
          </a:p>
          <a:p>
            <a:pPr marL="457200" indent="-457200">
              <a:spcAft>
                <a:spcPts val="600"/>
              </a:spcAft>
            </a:pPr>
            <a:r>
              <a:rPr lang="en-US" sz="1200" dirty="0" err="1"/>
              <a:t>Osei</a:t>
            </a:r>
            <a:r>
              <a:rPr lang="en-US" sz="1200" dirty="0"/>
              <a:t>, M. (2017). The Impact of Telephone Follow-Up Calls on 30-Day Readmissions in Older Adults Post  Total Joint Replacement Surgery. In </a:t>
            </a:r>
            <a:r>
              <a:rPr lang="en-US" sz="1200" i="1" dirty="0"/>
              <a:t>Doctors of Nursing Practice</a:t>
            </a:r>
            <a:r>
              <a:rPr lang="en-US" sz="1200" dirty="0"/>
              <a:t>. https://</a:t>
            </a:r>
            <a:r>
              <a:rPr lang="en-US" sz="1200" dirty="0" smtClean="0"/>
              <a:t>www.doctorsofnursingpractice.org/wp-content/uploads/project_form/complete_091117042236.pdf</a:t>
            </a:r>
            <a:endParaRPr lang="en-US" sz="1200" dirty="0"/>
          </a:p>
          <a:p>
            <a:pPr marL="457200" indent="-457200">
              <a:spcAft>
                <a:spcPts val="600"/>
              </a:spcAft>
            </a:pPr>
            <a:r>
              <a:rPr lang="en-US" sz="1200" dirty="0" err="1"/>
              <a:t>Poncia</a:t>
            </a:r>
            <a:r>
              <a:rPr lang="en-US" sz="1200" dirty="0"/>
              <a:t>, H. D., Ryan, J., &amp; Carver, M. (2000). Next day telephone follow up of the elderly: a needs assessment and critical incident monitoring tool for the accident and emergency department. </a:t>
            </a:r>
            <a:r>
              <a:rPr lang="en-US" sz="1200" i="1" dirty="0"/>
              <a:t>Journal of accident &amp; emergency medicine</a:t>
            </a:r>
            <a:r>
              <a:rPr lang="en-US" sz="1200" dirty="0"/>
              <a:t>, </a:t>
            </a:r>
            <a:r>
              <a:rPr lang="en-US" sz="1200" i="1" dirty="0"/>
              <a:t>17</a:t>
            </a:r>
            <a:r>
              <a:rPr lang="en-US" sz="1200" dirty="0"/>
              <a:t>(5), 337–340. https://</a:t>
            </a:r>
            <a:r>
              <a:rPr lang="en-US" sz="1200" dirty="0" smtClean="0"/>
              <a:t>doi.org/10.1136/emj.17.5.337</a:t>
            </a:r>
            <a:endParaRPr lang="en-US" sz="1200" dirty="0"/>
          </a:p>
          <a:p>
            <a:pPr marL="457200" indent="-457200"/>
            <a:r>
              <a:rPr lang="en-US" sz="1200" dirty="0" err="1"/>
              <a:t>HCPro</a:t>
            </a:r>
            <a:r>
              <a:rPr lang="en-US" sz="1200" dirty="0"/>
              <a:t>. (2015). Prevent ED discharge failures. </a:t>
            </a:r>
            <a:r>
              <a:rPr lang="en-US" sz="1200" i="1" dirty="0"/>
              <a:t>Case Management Monthly</a:t>
            </a:r>
            <a:r>
              <a:rPr lang="en-US" sz="1200" dirty="0"/>
              <a:t>, </a:t>
            </a:r>
            <a:r>
              <a:rPr lang="en-US" sz="1200" i="1" dirty="0"/>
              <a:t>12</a:t>
            </a:r>
            <a:r>
              <a:rPr lang="en-US" sz="1200" dirty="0"/>
              <a:t>(2), 5–8. https://web.p.ebscohost.com/nup/detail/detail?vid=7&amp;sid=b56b322c-ccfc-494b-9454-8024dda3df99%40redis&amp;bdata=JnNpdGU9bnVwLWxpdmUmc2NvcGU9c2l0ZQ%3d%3d#AN=100855868&amp;db=ccm </a:t>
            </a:r>
          </a:p>
          <a:p>
            <a:pPr marL="457200" indent="-457200">
              <a:spcAft>
                <a:spcPts val="600"/>
              </a:spcAft>
            </a:pPr>
            <a:r>
              <a:rPr lang="en-US" sz="1200" dirty="0" smtClean="0"/>
              <a:t>Renner</a:t>
            </a:r>
            <a:r>
              <a:rPr lang="en-US" sz="1200" dirty="0"/>
              <a:t>, L., Beaver, C., &amp; </a:t>
            </a:r>
            <a:r>
              <a:rPr lang="en-US" sz="1200" dirty="0" err="1"/>
              <a:t>Veicelli</a:t>
            </a:r>
            <a:r>
              <a:rPr lang="en-US" sz="1200" dirty="0"/>
              <a:t>-Fowler, R. (2022). A DEDICATED DISCHARGE CALL NURSE TEAM CAN REDUCE READMISSION RATES...47th Annual Oncology Nursing Society Congress, April 27–May 1, 2022, Anaheim, CA. </a:t>
            </a:r>
            <a:r>
              <a:rPr lang="en-US" sz="1200" i="1" dirty="0"/>
              <a:t>Oncology Nursing Forum</a:t>
            </a:r>
            <a:r>
              <a:rPr lang="en-US" sz="1200" dirty="0"/>
              <a:t>, </a:t>
            </a:r>
            <a:r>
              <a:rPr lang="en-US" sz="1200" i="1" dirty="0"/>
              <a:t>49</a:t>
            </a:r>
            <a:r>
              <a:rPr lang="en-US" sz="1200" dirty="0"/>
              <a:t>(2), E42. https://doi.org/10.1188/22.ONF.E2</a:t>
            </a:r>
          </a:p>
          <a:p>
            <a:pPr marL="457200" indent="-457200">
              <a:spcAft>
                <a:spcPts val="600"/>
              </a:spcAft>
            </a:pPr>
            <a:r>
              <a:rPr lang="en-US" sz="1200" dirty="0"/>
              <a:t>Roth, M. (2020). HOW RUSH USES ROBOCALLS TO REDUCE READMISSIONS. </a:t>
            </a:r>
            <a:r>
              <a:rPr lang="en-US" sz="1200" i="1" dirty="0"/>
              <a:t>Health Leaders</a:t>
            </a:r>
            <a:r>
              <a:rPr lang="en-US" sz="1200" dirty="0"/>
              <a:t>. https://</a:t>
            </a:r>
            <a:r>
              <a:rPr lang="en-US" sz="1200" dirty="0" smtClean="0"/>
              <a:t>www.healthleadersmedia.com/innovation/how-rush-uses-robocalls-reduce-readmissions</a:t>
            </a:r>
            <a:endParaRPr lang="en-US" sz="1200" dirty="0"/>
          </a:p>
        </p:txBody>
      </p:sp>
    </p:spTree>
    <p:extLst>
      <p:ext uri="{BB962C8B-B14F-4D97-AF65-F5344CB8AC3E}">
        <p14:creationId xmlns:p14="http://schemas.microsoft.com/office/powerpoint/2010/main" val="3268430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0"/>
          </p:nvPr>
        </p:nvSpPr>
        <p:spPr/>
        <p:txBody>
          <a:bodyPr/>
          <a:lstStyle/>
          <a:p>
            <a:fld id="{5D8C9109-1A20-4CFB-972A-59291401BB26}" type="slidenum">
              <a:rPr lang="en-US" altLang="en-US" smtClean="0"/>
              <a:pPr/>
              <a:t>29</a:t>
            </a:fld>
            <a:endParaRPr lang="en-US" altLang="en-US"/>
          </a:p>
        </p:txBody>
      </p:sp>
      <p:sp>
        <p:nvSpPr>
          <p:cNvPr id="4" name="TextBox 3"/>
          <p:cNvSpPr txBox="1"/>
          <p:nvPr/>
        </p:nvSpPr>
        <p:spPr>
          <a:xfrm>
            <a:off x="302712" y="838791"/>
            <a:ext cx="11586575" cy="3954929"/>
          </a:xfrm>
          <a:prstGeom prst="rect">
            <a:avLst/>
          </a:prstGeom>
          <a:noFill/>
        </p:spPr>
        <p:txBody>
          <a:bodyPr wrap="square" rtlCol="0">
            <a:spAutoFit/>
          </a:bodyPr>
          <a:lstStyle/>
          <a:p>
            <a:pPr marL="457200" indent="-457200">
              <a:spcAft>
                <a:spcPts val="600"/>
              </a:spcAft>
            </a:pPr>
            <a:r>
              <a:rPr lang="en-US" sz="1200" dirty="0"/>
              <a:t>Schuller, K. A., </a:t>
            </a:r>
            <a:r>
              <a:rPr lang="en-US" sz="1200" dirty="0" err="1"/>
              <a:t>Kash</a:t>
            </a:r>
            <a:r>
              <a:rPr lang="en-US" sz="1200" dirty="0"/>
              <a:t>, B. A., &amp; Gamm, L. D. (2017). Enhanced Transitions of Care: Centralizing Discharge Phone Calls Improves Ability to Reach Patients and Reduces Hospital Readmissions. </a:t>
            </a:r>
            <a:r>
              <a:rPr lang="en-US" sz="1200" i="1" dirty="0"/>
              <a:t>Journal for healthcare quality : official publication of the National Association for Healthcare Quality</a:t>
            </a:r>
            <a:r>
              <a:rPr lang="en-US" sz="1200" dirty="0"/>
              <a:t>, </a:t>
            </a:r>
            <a:r>
              <a:rPr lang="en-US" sz="1200" i="1" dirty="0"/>
              <a:t>39</a:t>
            </a:r>
            <a:r>
              <a:rPr lang="en-US" sz="1200" dirty="0"/>
              <a:t>(2), e10–e21. https://doi.org/10.1097/JHQ.0000000000000063</a:t>
            </a:r>
          </a:p>
          <a:p>
            <a:pPr marL="457200" indent="-457200">
              <a:spcAft>
                <a:spcPts val="600"/>
              </a:spcAft>
            </a:pPr>
            <a:r>
              <a:rPr lang="en-US" sz="1200" dirty="0" smtClean="0"/>
              <a:t>Soong</a:t>
            </a:r>
            <a:r>
              <a:rPr lang="en-US" sz="1200" dirty="0"/>
              <a:t>, C., </a:t>
            </a:r>
            <a:r>
              <a:rPr lang="en-US" sz="1200" dirty="0" err="1"/>
              <a:t>Kurabi</a:t>
            </a:r>
            <a:r>
              <a:rPr lang="en-US" sz="1200" dirty="0"/>
              <a:t>, B., Wells, D., </a:t>
            </a:r>
            <a:r>
              <a:rPr lang="en-US" sz="1200" dirty="0" err="1"/>
              <a:t>Caines</a:t>
            </a:r>
            <a:r>
              <a:rPr lang="en-US" sz="1200" dirty="0"/>
              <a:t>, L., Morgan, M. W., </a:t>
            </a:r>
            <a:r>
              <a:rPr lang="en-US" sz="1200" dirty="0" err="1"/>
              <a:t>Ramsden</a:t>
            </a:r>
            <a:r>
              <a:rPr lang="en-US" sz="1200" dirty="0"/>
              <a:t>, R., &amp; Bell, C. M. (2014). Do post discharge phone calls improve care transitions? A cluster-randomized trial. </a:t>
            </a:r>
            <a:r>
              <a:rPr lang="en-US" sz="1200" i="1" dirty="0" err="1"/>
              <a:t>PloS</a:t>
            </a:r>
            <a:r>
              <a:rPr lang="en-US" sz="1200" i="1" dirty="0"/>
              <a:t> one</a:t>
            </a:r>
            <a:r>
              <a:rPr lang="en-US" sz="1200" dirty="0"/>
              <a:t>, </a:t>
            </a:r>
            <a:r>
              <a:rPr lang="en-US" sz="1200" i="1" dirty="0"/>
              <a:t>9</a:t>
            </a:r>
            <a:r>
              <a:rPr lang="en-US" sz="1200" dirty="0"/>
              <a:t>(11), e112230. https://doi.org/10.1371/journal.pone.0112230 </a:t>
            </a:r>
            <a:endParaRPr lang="en-US" sz="1200" dirty="0" smtClean="0"/>
          </a:p>
          <a:p>
            <a:pPr marL="457200" indent="-457200">
              <a:spcAft>
                <a:spcPts val="600"/>
              </a:spcAft>
            </a:pPr>
            <a:r>
              <a:rPr lang="en-US" sz="1200" dirty="0" smtClean="0"/>
              <a:t>Tang</a:t>
            </a:r>
            <a:r>
              <a:rPr lang="en-US" sz="1200" dirty="0"/>
              <a:t>, N., Fujimoto, J., &amp; </a:t>
            </a:r>
            <a:r>
              <a:rPr lang="en-US" sz="1200" dirty="0" err="1"/>
              <a:t>Karliner</a:t>
            </a:r>
            <a:r>
              <a:rPr lang="en-US" sz="1200" dirty="0"/>
              <a:t>, L. (2014). Evaluation of a primary care-based post-discharge phone call program: keeping the primary care practice at the center of post-hospitalization care transition. </a:t>
            </a:r>
            <a:r>
              <a:rPr lang="en-US" sz="1200" i="1" dirty="0"/>
              <a:t>Journal of general internal medicine</a:t>
            </a:r>
            <a:r>
              <a:rPr lang="en-US" sz="1200" dirty="0"/>
              <a:t>, </a:t>
            </a:r>
            <a:r>
              <a:rPr lang="en-US" sz="1200" i="1" dirty="0"/>
              <a:t>29</a:t>
            </a:r>
            <a:r>
              <a:rPr lang="en-US" sz="1200" dirty="0"/>
              <a:t>(11), 1513–1518. https://doi.org/10.1007/s11606-014-2942-6</a:t>
            </a:r>
          </a:p>
          <a:p>
            <a:pPr marL="457200" indent="-457200">
              <a:spcAft>
                <a:spcPts val="600"/>
              </a:spcAft>
            </a:pPr>
            <a:r>
              <a:rPr lang="en-US" sz="1200" dirty="0" smtClean="0"/>
              <a:t>Thomas</a:t>
            </a:r>
            <a:r>
              <a:rPr lang="en-US" sz="1200" dirty="0"/>
              <a:t>, M. B. (2018). Interactive Post-discharge Calls Improve Outcomes, Save Time for Case Managers. </a:t>
            </a:r>
            <a:r>
              <a:rPr lang="en-US" sz="1200" i="1" dirty="0"/>
              <a:t>Hospital Case Management</a:t>
            </a:r>
            <a:r>
              <a:rPr lang="en-US" sz="1200" dirty="0"/>
              <a:t>. https://www.reliasmedia.com/articles/142476-interactive-post-discharge-calls-improve-outcomes-save-time-for-case-managers.</a:t>
            </a:r>
          </a:p>
          <a:p>
            <a:pPr marL="457200" indent="-457200">
              <a:spcAft>
                <a:spcPts val="600"/>
              </a:spcAft>
            </a:pPr>
            <a:r>
              <a:rPr lang="en-US" sz="1200" dirty="0" err="1"/>
              <a:t>Vaillancourt</a:t>
            </a:r>
            <a:r>
              <a:rPr lang="en-US" sz="1200" dirty="0"/>
              <a:t>, S., Seaton, M. B., Schull, M. J., Cheng, A. H. Y., Beaton, D. E., </a:t>
            </a:r>
            <a:r>
              <a:rPr lang="en-US" sz="1200" dirty="0" err="1"/>
              <a:t>Laupacis</a:t>
            </a:r>
            <a:r>
              <a:rPr lang="en-US" sz="1200" dirty="0"/>
              <a:t>, A., &amp; Dainty, K. N. (2017). Patients' Perspectives on Outcomes of Care After Discharge From the Emergency Department: A Qualitative Study. </a:t>
            </a:r>
            <a:r>
              <a:rPr lang="en-US" sz="1200" i="1" dirty="0"/>
              <a:t>Annals of emergency medicine</a:t>
            </a:r>
            <a:r>
              <a:rPr lang="en-US" sz="1200" dirty="0"/>
              <a:t>, </a:t>
            </a:r>
            <a:r>
              <a:rPr lang="en-US" sz="1200" i="1" dirty="0"/>
              <a:t>70</a:t>
            </a:r>
            <a:r>
              <a:rPr lang="en-US" sz="1200" dirty="0"/>
              <a:t>(5), 648–658.e2. https://doi.org/10.1016/j.annemergmed.2017.05.034</a:t>
            </a:r>
          </a:p>
          <a:p>
            <a:pPr marL="457200" indent="-457200">
              <a:spcAft>
                <a:spcPts val="600"/>
              </a:spcAft>
            </a:pPr>
            <a:r>
              <a:rPr lang="en-US" sz="1200" dirty="0"/>
              <a:t>van Loon-van </a:t>
            </a:r>
            <a:r>
              <a:rPr lang="en-US" sz="1200" dirty="0" err="1"/>
              <a:t>Gaalen</a:t>
            </a:r>
            <a:r>
              <a:rPr lang="en-US" sz="1200" dirty="0"/>
              <a:t>, M., van </a:t>
            </a:r>
            <a:r>
              <a:rPr lang="en-US" sz="1200" dirty="0" err="1"/>
              <a:t>Winsen</a:t>
            </a:r>
            <a:r>
              <a:rPr lang="en-US" sz="1200" dirty="0"/>
              <a:t>, B., van der Linden, M. C., </a:t>
            </a:r>
            <a:r>
              <a:rPr lang="en-US" sz="1200" dirty="0" err="1"/>
              <a:t>Gussekloo</a:t>
            </a:r>
            <a:r>
              <a:rPr lang="en-US" sz="1200" dirty="0"/>
              <a:t>, J., &amp; van der Mast, R. C. (2021). The effect of a telephone follow-up call for older patients, discharged home from the emergency department on health-related outcomes: a systematic review of controlled studies. </a:t>
            </a:r>
            <a:r>
              <a:rPr lang="en-US" sz="1200" i="1" dirty="0"/>
              <a:t>International journal of emergency medicine</a:t>
            </a:r>
            <a:r>
              <a:rPr lang="en-US" sz="1200" dirty="0"/>
              <a:t>, </a:t>
            </a:r>
            <a:r>
              <a:rPr lang="en-US" sz="1200" i="1" dirty="0"/>
              <a:t>14</a:t>
            </a:r>
            <a:r>
              <a:rPr lang="en-US" sz="1200" dirty="0"/>
              <a:t>(1), 13. https://doi.org/10.1186/s12245-021-00336-x</a:t>
            </a:r>
          </a:p>
          <a:p>
            <a:pPr marL="457200" indent="-457200">
              <a:spcAft>
                <a:spcPts val="600"/>
              </a:spcAft>
            </a:pPr>
            <a:r>
              <a:rPr lang="en-US" sz="1200" dirty="0"/>
              <a:t>Yang, C., &amp; Chen, C. M. (2012). Effects of post-discharge telephone calls on the rate of emergency department visits in </a:t>
            </a:r>
            <a:r>
              <a:rPr lang="en-US" sz="1200" dirty="0" err="1"/>
              <a:t>paediatric</a:t>
            </a:r>
            <a:r>
              <a:rPr lang="en-US" sz="1200" dirty="0"/>
              <a:t> patients. </a:t>
            </a:r>
            <a:r>
              <a:rPr lang="en-US" sz="1200" i="1" dirty="0"/>
              <a:t>Journal of </a:t>
            </a:r>
            <a:r>
              <a:rPr lang="en-US" sz="1200" i="1" dirty="0" err="1"/>
              <a:t>paediatrics</a:t>
            </a:r>
            <a:r>
              <a:rPr lang="en-US" sz="1200" i="1" dirty="0"/>
              <a:t> and child health</a:t>
            </a:r>
            <a:r>
              <a:rPr lang="en-US" sz="1200" dirty="0"/>
              <a:t>, </a:t>
            </a:r>
            <a:r>
              <a:rPr lang="en-US" sz="1200" i="1" dirty="0"/>
              <a:t>48</a:t>
            </a:r>
            <a:r>
              <a:rPr lang="en-US" sz="1200" dirty="0"/>
              <a:t>(10), 931–935. </a:t>
            </a:r>
            <a:r>
              <a:rPr lang="en-US" sz="1200" dirty="0">
                <a:hlinkClick r:id="rId3"/>
              </a:rPr>
              <a:t>https://</a:t>
            </a:r>
            <a:r>
              <a:rPr lang="en-US" sz="1200" dirty="0" smtClean="0">
                <a:hlinkClick r:id="rId3"/>
              </a:rPr>
              <a:t>doi.org/10.1111/j.1440-1754.2012.02519.x</a:t>
            </a:r>
            <a:endParaRPr lang="en-US" sz="1200" dirty="0" smtClean="0"/>
          </a:p>
          <a:p>
            <a:r>
              <a:rPr lang="en-US" sz="1200" dirty="0" smtClean="0"/>
              <a:t> </a:t>
            </a:r>
            <a:endParaRPr lang="en-US" sz="1200" dirty="0"/>
          </a:p>
          <a:p>
            <a:pPr marL="457200" indent="-457200">
              <a:spcAft>
                <a:spcPts val="600"/>
              </a:spcAft>
            </a:pPr>
            <a:endParaRPr lang="en-US" sz="1200" dirty="0" smtClean="0"/>
          </a:p>
        </p:txBody>
      </p:sp>
    </p:spTree>
    <p:extLst>
      <p:ext uri="{BB962C8B-B14F-4D97-AF65-F5344CB8AC3E}">
        <p14:creationId xmlns:p14="http://schemas.microsoft.com/office/powerpoint/2010/main" val="200357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3" y="1555409"/>
            <a:ext cx="9775825" cy="1485900"/>
          </a:xfrm>
        </p:spPr>
        <p:txBody>
          <a:bodyPr/>
          <a:lstStyle/>
          <a:p>
            <a:pPr>
              <a:defRPr/>
            </a:pPr>
            <a:r>
              <a:rPr lang="en-US" altLang="en-US" dirty="0" smtClean="0">
                <a:ea typeface="ＭＳ Ｐゴシック" charset="0"/>
              </a:rPr>
              <a:t>Importance of Post Discharge Phone Calls</a:t>
            </a:r>
            <a:endParaRPr lang="en-US" dirty="0">
              <a:ea typeface="ＭＳ Ｐゴシック"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3</a:t>
            </a:fld>
            <a:endParaRPr lang="en-US" altLang="en-US">
              <a:solidFill>
                <a:schemeClr val="bg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0"/>
          </p:nvPr>
        </p:nvSpPr>
        <p:spPr/>
        <p:txBody>
          <a:bodyPr/>
          <a:lstStyle/>
          <a:p>
            <a:fld id="{A3031A3E-E450-4E98-AE16-0D0DCF198080}" type="slidenum">
              <a:rPr lang="en-US" altLang="en-US" smtClean="0"/>
              <a:pPr/>
              <a:t>30</a:t>
            </a:fld>
            <a:endParaRPr lang="en-US" altLang="en-US" dirty="0"/>
          </a:p>
        </p:txBody>
      </p:sp>
    </p:spTree>
    <p:extLst>
      <p:ext uri="{BB962C8B-B14F-4D97-AF65-F5344CB8AC3E}">
        <p14:creationId xmlns:p14="http://schemas.microsoft.com/office/powerpoint/2010/main" val="413027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523925"/>
            <a:ext cx="5540829" cy="4906132"/>
          </a:xfrm>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r>
              <a:rPr lang="en-US" sz="4000" b="1" i="1" u="sng" dirty="0">
                <a:ea typeface="ＭＳ Ｐゴシック" charset="0"/>
              </a:rPr>
              <a:t>Patient </a:t>
            </a:r>
            <a:r>
              <a:rPr lang="en-US" sz="4000" b="1" i="1" u="sng" dirty="0" smtClean="0">
                <a:ea typeface="ＭＳ Ｐゴシック" charset="0"/>
              </a:rPr>
              <a:t>Needs</a:t>
            </a:r>
          </a:p>
          <a:p>
            <a:r>
              <a:rPr lang="en-US" altLang="en-US" dirty="0" smtClean="0">
                <a:latin typeface="Corbel" panose="020B0503020204020204" pitchFamily="34" charset="0"/>
                <a:cs typeface="Corbel" panose="020B0503020204020204" pitchFamily="34" charset="0"/>
              </a:rPr>
              <a:t>Clarifying/going </a:t>
            </a:r>
            <a:r>
              <a:rPr lang="en-US" altLang="en-US" dirty="0">
                <a:latin typeface="Corbel" panose="020B0503020204020204" pitchFamily="34" charset="0"/>
                <a:cs typeface="Corbel" panose="020B0503020204020204" pitchFamily="34" charset="0"/>
              </a:rPr>
              <a:t>over discharge </a:t>
            </a:r>
            <a:r>
              <a:rPr lang="en-US" altLang="en-US" dirty="0" smtClean="0">
                <a:latin typeface="Corbel" panose="020B0503020204020204" pitchFamily="34" charset="0"/>
                <a:cs typeface="Corbel" panose="020B0503020204020204" pitchFamily="34" charset="0"/>
              </a:rPr>
              <a:t>instructions</a:t>
            </a:r>
          </a:p>
          <a:p>
            <a:pPr lvl="1"/>
            <a:r>
              <a:rPr lang="en-US" altLang="en-US" sz="1900" dirty="0" smtClean="0">
                <a:latin typeface="Corbel" panose="020B0503020204020204" pitchFamily="34" charset="0"/>
                <a:cs typeface="Corbel" panose="020B0503020204020204" pitchFamily="34" charset="0"/>
              </a:rPr>
              <a:t>Including symptom expectations and management</a:t>
            </a:r>
            <a:endParaRPr lang="en-US" altLang="en-US" sz="1900" dirty="0">
              <a:latin typeface="Corbel" panose="020B0503020204020204" pitchFamily="34" charset="0"/>
              <a:cs typeface="Corbel" panose="020B0503020204020204" pitchFamily="34" charset="0"/>
            </a:endParaRPr>
          </a:p>
          <a:p>
            <a:r>
              <a:rPr lang="en-US" altLang="en-US" dirty="0" smtClean="0">
                <a:latin typeface="Corbel" panose="020B0503020204020204" pitchFamily="34" charset="0"/>
                <a:cs typeface="Corbel" panose="020B0503020204020204" pitchFamily="34" charset="0"/>
              </a:rPr>
              <a:t>Ensuring prescription medications obtained &amp; understood</a:t>
            </a:r>
            <a:endParaRPr lang="en-US" altLang="en-US" dirty="0">
              <a:latin typeface="Corbel" panose="020B0503020204020204" pitchFamily="34" charset="0"/>
              <a:cs typeface="Corbel" panose="020B0503020204020204" pitchFamily="34" charset="0"/>
            </a:endParaRPr>
          </a:p>
          <a:p>
            <a:r>
              <a:rPr lang="en-US" altLang="en-US" dirty="0" smtClean="0">
                <a:latin typeface="Corbel" panose="020B0503020204020204" pitchFamily="34" charset="0"/>
                <a:cs typeface="Corbel" panose="020B0503020204020204" pitchFamily="34" charset="0"/>
              </a:rPr>
              <a:t>Scheduling </a:t>
            </a:r>
            <a:r>
              <a:rPr lang="en-US" altLang="en-US" dirty="0">
                <a:latin typeface="Corbel" panose="020B0503020204020204" pitchFamily="34" charset="0"/>
                <a:cs typeface="Corbel" panose="020B0503020204020204" pitchFamily="34" charset="0"/>
              </a:rPr>
              <a:t>follow-up appointments </a:t>
            </a:r>
          </a:p>
          <a:p>
            <a:pPr lvl="1"/>
            <a:r>
              <a:rPr lang="en-US" altLang="en-US" sz="1900" dirty="0">
                <a:latin typeface="Corbel" panose="020B0503020204020204" pitchFamily="34" charset="0"/>
                <a:cs typeface="Corbel" panose="020B0503020204020204" pitchFamily="34" charset="0"/>
              </a:rPr>
              <a:t>And referrals to services</a:t>
            </a:r>
          </a:p>
          <a:p>
            <a:r>
              <a:rPr lang="en-US" altLang="en-US" dirty="0">
                <a:latin typeface="Corbel" panose="020B0503020204020204" pitchFamily="34" charset="0"/>
                <a:cs typeface="Corbel" panose="020B0503020204020204" pitchFamily="34" charset="0"/>
              </a:rPr>
              <a:t>Reassurance</a:t>
            </a:r>
          </a:p>
          <a:p>
            <a:endParaRPr lang="en-US" dirty="0"/>
          </a:p>
        </p:txBody>
      </p:sp>
      <p:sp>
        <p:nvSpPr>
          <p:cNvPr id="4" name="Content Placeholder 3"/>
          <p:cNvSpPr>
            <a:spLocks noGrp="1"/>
          </p:cNvSpPr>
          <p:nvPr>
            <p:ph sz="half" idx="2"/>
          </p:nvPr>
        </p:nvSpPr>
        <p:spPr>
          <a:xfrm>
            <a:off x="6237079" y="1523925"/>
            <a:ext cx="5541264" cy="4906132"/>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pPr marL="0" indent="0" algn="ctr">
              <a:buNone/>
            </a:pPr>
            <a:r>
              <a:rPr lang="en-US" altLang="en-US" sz="4600" b="1" i="1" u="sng" dirty="0" smtClean="0">
                <a:solidFill>
                  <a:schemeClr val="tx2"/>
                </a:solidFill>
                <a:latin typeface="Corbel" panose="020B0503020204020204" pitchFamily="34" charset="0"/>
                <a:cs typeface="Corbel" panose="020B0503020204020204" pitchFamily="34" charset="0"/>
              </a:rPr>
              <a:t>Effects</a:t>
            </a:r>
          </a:p>
          <a:p>
            <a:r>
              <a:rPr lang="en-US" altLang="en-US" sz="2600" dirty="0" smtClean="0">
                <a:solidFill>
                  <a:schemeClr val="tx2"/>
                </a:solidFill>
                <a:latin typeface="Corbel" panose="020B0503020204020204" pitchFamily="34" charset="0"/>
                <a:cs typeface="Corbel" panose="020B0503020204020204" pitchFamily="34" charset="0"/>
              </a:rPr>
              <a:t>Understanding </a:t>
            </a:r>
            <a:r>
              <a:rPr lang="en-US" altLang="en-US" sz="2600" dirty="0">
                <a:solidFill>
                  <a:schemeClr val="tx2"/>
                </a:solidFill>
                <a:latin typeface="Corbel" panose="020B0503020204020204" pitchFamily="34" charset="0"/>
                <a:cs typeface="Corbel" panose="020B0503020204020204" pitchFamily="34" charset="0"/>
              </a:rPr>
              <a:t>of discharge </a:t>
            </a:r>
            <a:r>
              <a:rPr lang="en-US" altLang="en-US" sz="2600" dirty="0" smtClean="0">
                <a:solidFill>
                  <a:schemeClr val="tx2"/>
                </a:solidFill>
                <a:latin typeface="Corbel" panose="020B0503020204020204" pitchFamily="34" charset="0"/>
                <a:cs typeface="Corbel" panose="020B0503020204020204" pitchFamily="34" charset="0"/>
              </a:rPr>
              <a:t>instructions</a:t>
            </a:r>
          </a:p>
          <a:p>
            <a:pPr lvl="1"/>
            <a:r>
              <a:rPr lang="en-US" altLang="en-US" sz="2100" dirty="0" smtClean="0">
                <a:solidFill>
                  <a:schemeClr val="tx2"/>
                </a:solidFill>
                <a:latin typeface="Corbel" panose="020B0503020204020204" pitchFamily="34" charset="0"/>
                <a:cs typeface="Corbel" panose="020B0503020204020204" pitchFamily="34" charset="0"/>
              </a:rPr>
              <a:t>Consistently improved</a:t>
            </a:r>
          </a:p>
          <a:p>
            <a:r>
              <a:rPr lang="en-US" altLang="en-US" sz="2600" dirty="0" smtClean="0">
                <a:solidFill>
                  <a:schemeClr val="tx2"/>
                </a:solidFill>
                <a:latin typeface="Corbel" panose="020B0503020204020204" pitchFamily="34" charset="0"/>
                <a:cs typeface="Corbel" panose="020B0503020204020204" pitchFamily="34" charset="0"/>
              </a:rPr>
              <a:t>Patient </a:t>
            </a:r>
            <a:r>
              <a:rPr lang="en-US" altLang="en-US" sz="2600" dirty="0">
                <a:solidFill>
                  <a:schemeClr val="tx2"/>
                </a:solidFill>
                <a:latin typeface="Corbel" panose="020B0503020204020204" pitchFamily="34" charset="0"/>
                <a:cs typeface="Corbel" panose="020B0503020204020204" pitchFamily="34" charset="0"/>
              </a:rPr>
              <a:t>Satisfaction</a:t>
            </a:r>
          </a:p>
          <a:p>
            <a:pPr lvl="1"/>
            <a:r>
              <a:rPr lang="en-US" altLang="en-US" sz="2000" dirty="0">
                <a:solidFill>
                  <a:schemeClr val="tx2"/>
                </a:solidFill>
                <a:latin typeface="Corbel" panose="020B0503020204020204" pitchFamily="34" charset="0"/>
                <a:cs typeface="Corbel" panose="020B0503020204020204" pitchFamily="34" charset="0"/>
              </a:rPr>
              <a:t>Consistently </a:t>
            </a:r>
            <a:r>
              <a:rPr lang="en-US" altLang="en-US" sz="2000" dirty="0" smtClean="0">
                <a:solidFill>
                  <a:schemeClr val="tx2"/>
                </a:solidFill>
                <a:latin typeface="Corbel" panose="020B0503020204020204" pitchFamily="34" charset="0"/>
                <a:cs typeface="Corbel" panose="020B0503020204020204" pitchFamily="34" charset="0"/>
              </a:rPr>
              <a:t>improved</a:t>
            </a:r>
            <a:endParaRPr lang="en-US" altLang="en-US" sz="2000" dirty="0">
              <a:solidFill>
                <a:schemeClr val="tx2"/>
              </a:solidFill>
              <a:latin typeface="Corbel" panose="020B0503020204020204" pitchFamily="34" charset="0"/>
              <a:cs typeface="Corbel" panose="020B0503020204020204" pitchFamily="34" charset="0"/>
            </a:endParaRPr>
          </a:p>
          <a:p>
            <a:r>
              <a:rPr lang="en-US" altLang="en-US" sz="2600" dirty="0" smtClean="0">
                <a:solidFill>
                  <a:schemeClr val="tx2"/>
                </a:solidFill>
                <a:latin typeface="Corbel" panose="020B0503020204020204" pitchFamily="34" charset="0"/>
                <a:cs typeface="Corbel" panose="020B0503020204020204" pitchFamily="34" charset="0"/>
              </a:rPr>
              <a:t>Identification </a:t>
            </a:r>
            <a:r>
              <a:rPr lang="en-US" altLang="en-US" sz="2600" dirty="0">
                <a:solidFill>
                  <a:schemeClr val="tx2"/>
                </a:solidFill>
                <a:latin typeface="Corbel" panose="020B0503020204020204" pitchFamily="34" charset="0"/>
                <a:cs typeface="Corbel" panose="020B0503020204020204" pitchFamily="34" charset="0"/>
              </a:rPr>
              <a:t>of patients at </a:t>
            </a:r>
            <a:r>
              <a:rPr lang="en-US" altLang="en-US" sz="2600" dirty="0" smtClean="0">
                <a:solidFill>
                  <a:schemeClr val="tx2"/>
                </a:solidFill>
                <a:latin typeface="Corbel" panose="020B0503020204020204" pitchFamily="34" charset="0"/>
                <a:cs typeface="Corbel" panose="020B0503020204020204" pitchFamily="34" charset="0"/>
              </a:rPr>
              <a:t>risk</a:t>
            </a:r>
          </a:p>
          <a:p>
            <a:pPr lvl="1"/>
            <a:r>
              <a:rPr lang="en-US" altLang="en-US" sz="2000" dirty="0" smtClean="0">
                <a:solidFill>
                  <a:schemeClr val="tx2"/>
                </a:solidFill>
                <a:latin typeface="Corbel" panose="020B0503020204020204" pitchFamily="34" charset="0"/>
                <a:cs typeface="Corbel" panose="020B0503020204020204" pitchFamily="34" charset="0"/>
              </a:rPr>
              <a:t>Improved</a:t>
            </a:r>
            <a:endParaRPr lang="en-US" altLang="en-US" sz="2000" dirty="0">
              <a:solidFill>
                <a:schemeClr val="tx2"/>
              </a:solidFill>
              <a:latin typeface="Corbel" panose="020B0503020204020204" pitchFamily="34" charset="0"/>
              <a:cs typeface="Corbel" panose="020B0503020204020204" pitchFamily="34" charset="0"/>
            </a:endParaRPr>
          </a:p>
          <a:p>
            <a:r>
              <a:rPr lang="en-US" altLang="en-US" sz="2600" dirty="0" smtClean="0">
                <a:solidFill>
                  <a:schemeClr val="tx2"/>
                </a:solidFill>
                <a:latin typeface="Corbel" panose="020B0503020204020204" pitchFamily="34" charset="0"/>
                <a:cs typeface="Corbel" panose="020B0503020204020204" pitchFamily="34" charset="0"/>
              </a:rPr>
              <a:t>Readmissions</a:t>
            </a:r>
          </a:p>
          <a:p>
            <a:pPr lvl="1"/>
            <a:r>
              <a:rPr lang="en-US" altLang="en-US" sz="2000" dirty="0" smtClean="0">
                <a:solidFill>
                  <a:schemeClr val="tx2"/>
                </a:solidFill>
                <a:latin typeface="Corbel" panose="020B0503020204020204" pitchFamily="34" charset="0"/>
                <a:cs typeface="Corbel" panose="020B0503020204020204" pitchFamily="34" charset="0"/>
              </a:rPr>
              <a:t>Inconclusive or slightly improved (not statistically significant)</a:t>
            </a:r>
            <a:endParaRPr lang="en-US" altLang="en-US" sz="2000" dirty="0">
              <a:solidFill>
                <a:schemeClr val="tx2"/>
              </a:solidFill>
              <a:latin typeface="Corbel" panose="020B0503020204020204" pitchFamily="34" charset="0"/>
              <a:cs typeface="Corbel" panose="020B0503020204020204" pitchFamily="34" charset="0"/>
            </a:endParaRPr>
          </a:p>
          <a:p>
            <a:r>
              <a:rPr lang="en-US" altLang="en-US" sz="2600" dirty="0" smtClean="0">
                <a:solidFill>
                  <a:schemeClr val="tx2"/>
                </a:solidFill>
                <a:latin typeface="Corbel" panose="020B0503020204020204" pitchFamily="34" charset="0"/>
                <a:cs typeface="Corbel" panose="020B0503020204020204" pitchFamily="34" charset="0"/>
              </a:rPr>
              <a:t>Follow-up Adherence</a:t>
            </a:r>
          </a:p>
          <a:p>
            <a:pPr lvl="1"/>
            <a:r>
              <a:rPr lang="en-US" altLang="en-US" sz="2000" dirty="0" smtClean="0">
                <a:solidFill>
                  <a:schemeClr val="tx2"/>
                </a:solidFill>
                <a:latin typeface="Corbel" panose="020B0503020204020204" pitchFamily="34" charset="0"/>
                <a:cs typeface="Corbel" panose="020B0503020204020204" pitchFamily="34" charset="0"/>
              </a:rPr>
              <a:t>Inconclusive </a:t>
            </a:r>
            <a:r>
              <a:rPr lang="en-US" altLang="en-US" sz="2000" dirty="0">
                <a:solidFill>
                  <a:schemeClr val="tx2"/>
                </a:solidFill>
                <a:latin typeface="Corbel" panose="020B0503020204020204" pitchFamily="34" charset="0"/>
                <a:cs typeface="Corbel" panose="020B0503020204020204" pitchFamily="34" charset="0"/>
              </a:rPr>
              <a:t>or slightly improved (not statistically significant)</a:t>
            </a:r>
          </a:p>
          <a:p>
            <a:endParaRPr lang="en-US" altLang="en-US" sz="2600" dirty="0">
              <a:solidFill>
                <a:schemeClr val="tx2"/>
              </a:solidFill>
              <a:latin typeface="Corbel" panose="020B0503020204020204" pitchFamily="34" charset="0"/>
              <a:cs typeface="Corbel" panose="020B0503020204020204" pitchFamily="34" charset="0"/>
            </a:endParaRPr>
          </a:p>
        </p:txBody>
      </p:sp>
      <p:sp>
        <p:nvSpPr>
          <p:cNvPr id="5" name="Slide Number Placeholder 4"/>
          <p:cNvSpPr>
            <a:spLocks noGrp="1"/>
          </p:cNvSpPr>
          <p:nvPr>
            <p:ph type="sldNum" sz="quarter" idx="10"/>
          </p:nvPr>
        </p:nvSpPr>
        <p:spPr/>
        <p:txBody>
          <a:bodyPr/>
          <a:lstStyle/>
          <a:p>
            <a:fld id="{7B8706A0-8A3F-4F51-A48C-24ED941D416A}" type="slidenum">
              <a:rPr lang="en-US" altLang="en-US" smtClean="0"/>
              <a:pPr/>
              <a:t>4</a:t>
            </a:fld>
            <a:endParaRPr lang="en-US" altLang="en-US"/>
          </a:p>
        </p:txBody>
      </p:sp>
      <p:sp>
        <p:nvSpPr>
          <p:cNvPr id="59" name="Content Placeholder 1"/>
          <p:cNvSpPr txBox="1">
            <a:spLocks/>
          </p:cNvSpPr>
          <p:nvPr/>
        </p:nvSpPr>
        <p:spPr bwMode="auto">
          <a:xfrm>
            <a:off x="457200" y="870855"/>
            <a:ext cx="11321143" cy="653069"/>
          </a:xfrm>
          <a:prstGeom prst="rect">
            <a:avLst/>
          </a:prstGeom>
          <a:solidFill>
            <a:schemeClr val="bg2">
              <a:lumMod val="95000"/>
            </a:schemeClr>
          </a:solidFill>
          <a:ln>
            <a:solidFill>
              <a:schemeClr val="tx2"/>
            </a:solidFill>
          </a:ln>
          <a:extLst/>
        </p:spPr>
        <p:txBody>
          <a:bodyPr vert="horz" wrap="square" lIns="91440" tIns="45720" rIns="91440" bIns="45720" numCol="3" anchor="t" anchorCtr="0" compatLnSpc="1">
            <a:prstTxWarp prst="textNoShape">
              <a:avLst/>
            </a:prstTxWarp>
            <a:normAutofit/>
          </a:bodyPr>
          <a:lst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altLang="en-US" sz="1600" b="1" u="sng" dirty="0" smtClean="0">
                <a:latin typeface="Corbel" panose="020B0503020204020204" pitchFamily="34" charset="0"/>
                <a:cs typeface="Corbel" panose="020B0503020204020204" pitchFamily="34" charset="0"/>
              </a:rPr>
              <a:t>Reviewed 28 scholarly articles</a:t>
            </a:r>
          </a:p>
          <a:p>
            <a:pPr marL="230188" lvl="1">
              <a:spcBef>
                <a:spcPts val="300"/>
              </a:spcBef>
            </a:pPr>
            <a:r>
              <a:rPr lang="en-US" altLang="en-US" sz="1400" dirty="0" smtClean="0">
                <a:latin typeface="Corbel" panose="020B0503020204020204" pitchFamily="34" charset="0"/>
                <a:cs typeface="Corbel" panose="020B0503020204020204" pitchFamily="34" charset="0"/>
              </a:rPr>
              <a:t>12 regarding ED discharge phone calls</a:t>
            </a:r>
          </a:p>
          <a:p>
            <a:pPr marL="230188" lvl="1">
              <a:spcBef>
                <a:spcPts val="300"/>
              </a:spcBef>
            </a:pPr>
            <a:r>
              <a:rPr lang="en-US" altLang="en-US" sz="1400" dirty="0" smtClean="0">
                <a:latin typeface="Corbel" panose="020B0503020204020204" pitchFamily="34" charset="0"/>
                <a:cs typeface="Corbel" panose="020B0503020204020204" pitchFamily="34" charset="0"/>
              </a:rPr>
              <a:t>14 regarding Hospital discharge phone calls</a:t>
            </a:r>
          </a:p>
          <a:p>
            <a:pPr marL="230188" lvl="1">
              <a:spcBef>
                <a:spcPts val="300"/>
              </a:spcBef>
            </a:pPr>
            <a:r>
              <a:rPr lang="en-US" altLang="en-US" sz="1400" dirty="0" smtClean="0">
                <a:latin typeface="Corbel" panose="020B0503020204020204" pitchFamily="34" charset="0"/>
                <a:cs typeface="Corbel" panose="020B0503020204020204" pitchFamily="34" charset="0"/>
              </a:rPr>
              <a:t>2 regarding unspecified discharge phone calls</a:t>
            </a:r>
          </a:p>
          <a:p>
            <a:pPr marL="230188" lvl="1">
              <a:spcBef>
                <a:spcPts val="300"/>
              </a:spcBef>
            </a:pPr>
            <a:r>
              <a:rPr lang="en-US" altLang="en-US" sz="1400" dirty="0" smtClean="0">
                <a:latin typeface="Corbel" panose="020B0503020204020204" pitchFamily="34" charset="0"/>
                <a:cs typeface="Corbel" panose="020B0503020204020204" pitchFamily="34" charset="0"/>
              </a:rPr>
              <a:t>1 systematic review</a:t>
            </a:r>
          </a:p>
          <a:p>
            <a:pPr marL="230188" lvl="1">
              <a:spcBef>
                <a:spcPts val="300"/>
              </a:spcBef>
            </a:pPr>
            <a:r>
              <a:rPr lang="en-US" altLang="en-US" sz="1400" dirty="0" smtClean="0">
                <a:latin typeface="Corbel" panose="020B0503020204020204" pitchFamily="34" charset="0"/>
                <a:cs typeface="Corbel" panose="020B0503020204020204" pitchFamily="34" charset="0"/>
              </a:rPr>
              <a:t>3 articles based on sited research</a:t>
            </a:r>
            <a:endParaRPr lang="en-US" altLang="en-US" sz="1400" dirty="0">
              <a:latin typeface="Corbel" panose="020B0503020204020204" pitchFamily="34" charset="0"/>
              <a:cs typeface="Corbel" panose="020B0503020204020204" pitchFamily="34" charset="0"/>
            </a:endParaRPr>
          </a:p>
        </p:txBody>
      </p:sp>
      <p:sp>
        <p:nvSpPr>
          <p:cNvPr id="96" name="Title 2"/>
          <p:cNvSpPr>
            <a:spLocks noGrp="1"/>
          </p:cNvSpPr>
          <p:nvPr>
            <p:ph type="title"/>
          </p:nvPr>
        </p:nvSpPr>
        <p:spPr>
          <a:xfrm>
            <a:off x="457200" y="342900"/>
            <a:ext cx="11277600" cy="495300"/>
          </a:xfrm>
        </p:spPr>
        <p:txBody>
          <a:bodyPr/>
          <a:lstStyle/>
          <a:p>
            <a:r>
              <a:rPr lang="en-US" dirty="0" smtClean="0"/>
              <a:t>Scholarly Article Review</a:t>
            </a:r>
            <a:endParaRPr lang="en-US" dirty="0"/>
          </a:p>
        </p:txBody>
      </p:sp>
    </p:spTree>
    <p:extLst>
      <p:ext uri="{BB962C8B-B14F-4D97-AF65-F5344CB8AC3E}">
        <p14:creationId xmlns:p14="http://schemas.microsoft.com/office/powerpoint/2010/main" val="1302715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38200"/>
            <a:ext cx="11265408" cy="4593771"/>
          </a:xfrm>
        </p:spPr>
        <p:txBody>
          <a:bodyPr/>
          <a:lstStyle/>
          <a:p>
            <a:r>
              <a:rPr lang="en-US" sz="2200" dirty="0" smtClean="0"/>
              <a:t>Transitional Care Management (TCM) billing</a:t>
            </a:r>
          </a:p>
          <a:p>
            <a:pPr lvl="1"/>
            <a:r>
              <a:rPr lang="en-US" dirty="0" smtClean="0"/>
              <a:t>“Within 2 business days after the patient’s discharge from the inpatient or partial hospitalization setting, you (or clinical staff under your direction) must contact the patient or their caregiver via phone, email, or face-to-face…You may report the service if you make 2 or more unsuccessful separate contact attempts in a timely manner…Document your attempts in the patient’s medical record.” (</a:t>
            </a:r>
            <a:r>
              <a:rPr lang="en-US" dirty="0"/>
              <a:t>Medicare Learning </a:t>
            </a:r>
            <a:r>
              <a:rPr lang="en-US" dirty="0" smtClean="0"/>
              <a:t>Network, 2022, p. 5-6)</a:t>
            </a:r>
          </a:p>
          <a:p>
            <a:r>
              <a:rPr lang="en-US" sz="2200" dirty="0"/>
              <a:t>Accountable Care Organization (ACO) </a:t>
            </a:r>
            <a:r>
              <a:rPr lang="en-US" sz="2200" dirty="0" smtClean="0"/>
              <a:t>QI requirement</a:t>
            </a:r>
            <a:endParaRPr lang="en-US" sz="2200" dirty="0"/>
          </a:p>
          <a:p>
            <a:pPr lvl="1"/>
            <a:r>
              <a:rPr lang="en-US" dirty="0"/>
              <a:t>Post Acute Initiatives and Care Management Quality </a:t>
            </a:r>
            <a:r>
              <a:rPr lang="en-US" dirty="0" smtClean="0"/>
              <a:t>Improvement – based on improved ability to bill TCM</a:t>
            </a:r>
          </a:p>
          <a:p>
            <a:pPr lvl="1"/>
            <a:r>
              <a:rPr lang="en-US" dirty="0" smtClean="0"/>
              <a:t>Effects Shared Savings</a:t>
            </a:r>
          </a:p>
          <a:p>
            <a:r>
              <a:rPr lang="en-US" sz="2200" dirty="0" smtClean="0"/>
              <a:t>Post Acute Care Stroke Care Collaborative requirement</a:t>
            </a:r>
          </a:p>
          <a:p>
            <a:pPr lvl="1"/>
            <a:r>
              <a:rPr lang="en-US" dirty="0" smtClean="0"/>
              <a:t>Requirement of funds received by Post Acute Care Stroke Care Collaborative to improve post acute care stroke</a:t>
            </a:r>
          </a:p>
          <a:p>
            <a:r>
              <a:rPr lang="en-US" sz="2200" dirty="0" smtClean="0"/>
              <a:t>Safe Sleep Hospital Champion &amp; Abusive Head Trauma Prevention Hospital Champion</a:t>
            </a:r>
          </a:p>
          <a:p>
            <a:pPr lvl="1"/>
            <a:r>
              <a:rPr lang="en-US" dirty="0" smtClean="0"/>
              <a:t>Requirements include incorporating certain questions into post-discharge follow-up phone call to </a:t>
            </a:r>
            <a:r>
              <a:rPr lang="en-US" dirty="0" smtClean="0"/>
              <a:t>patients</a:t>
            </a:r>
            <a:endParaRPr lang="en-US" dirty="0"/>
          </a:p>
          <a:p>
            <a:r>
              <a:rPr lang="en-US" sz="2200" dirty="0" smtClean="0"/>
              <a:t>QI project – reducing ambulatory ED visits</a:t>
            </a:r>
            <a:endParaRPr lang="en-US" sz="2200" dirty="0" smtClean="0"/>
          </a:p>
        </p:txBody>
      </p:sp>
      <p:sp>
        <p:nvSpPr>
          <p:cNvPr id="3" name="Title 2"/>
          <p:cNvSpPr>
            <a:spLocks noGrp="1"/>
          </p:cNvSpPr>
          <p:nvPr>
            <p:ph type="title"/>
          </p:nvPr>
        </p:nvSpPr>
        <p:spPr/>
        <p:txBody>
          <a:bodyPr/>
          <a:lstStyle/>
          <a:p>
            <a:r>
              <a:rPr lang="en-US" dirty="0" smtClean="0"/>
              <a:t>Other Considerations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5</a:t>
            </a:fld>
            <a:endParaRPr lang="en-US" altLang="en-US"/>
          </a:p>
        </p:txBody>
      </p:sp>
      <p:sp>
        <p:nvSpPr>
          <p:cNvPr id="5" name="TextBox 4"/>
          <p:cNvSpPr txBox="1"/>
          <p:nvPr/>
        </p:nvSpPr>
        <p:spPr>
          <a:xfrm>
            <a:off x="5609549" y="4691131"/>
            <a:ext cx="4640079" cy="2154436"/>
          </a:xfrm>
          <a:prstGeom prst="rect">
            <a:avLst/>
          </a:prstGeom>
          <a:noFill/>
        </p:spPr>
        <p:txBody>
          <a:bodyPr wrap="square" lIns="0" tIns="0" rIns="0" bIns="0" rtlCol="0">
            <a:spAutoFit/>
          </a:bodyPr>
          <a:lstStyle/>
          <a:p>
            <a:pPr algn="ctr"/>
            <a:r>
              <a:rPr lang="en-US" sz="14000" dirty="0" smtClean="0">
                <a:solidFill>
                  <a:schemeClr val="tx2">
                    <a:lumMod val="75000"/>
                  </a:schemeClr>
                </a:solidFill>
              </a:rPr>
              <a:t>$$$$$</a:t>
            </a:r>
            <a:endParaRPr lang="en-US" sz="14000" dirty="0">
              <a:solidFill>
                <a:schemeClr val="tx2">
                  <a:lumMod val="75000"/>
                </a:schemeClr>
              </a:solidFill>
            </a:endParaRPr>
          </a:p>
        </p:txBody>
      </p:sp>
    </p:spTree>
    <p:extLst>
      <p:ext uri="{BB962C8B-B14F-4D97-AF65-F5344CB8AC3E}">
        <p14:creationId xmlns:p14="http://schemas.microsoft.com/office/powerpoint/2010/main" val="4482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658" y="1054517"/>
            <a:ext cx="5874931" cy="3221006"/>
          </a:xfrm>
        </p:spPr>
        <p:txBody>
          <a:bodyPr/>
          <a:lstStyle/>
          <a:p>
            <a:pPr marL="0" indent="0" algn="ctr">
              <a:buNone/>
            </a:pPr>
            <a:r>
              <a:rPr lang="en-US" sz="3200" dirty="0" smtClean="0"/>
              <a:t>Both Hospital and ED patients benefit from post discharge phone calls</a:t>
            </a:r>
            <a:endParaRPr lang="en-US" sz="3200" dirty="0"/>
          </a:p>
        </p:txBody>
      </p:sp>
      <p:sp>
        <p:nvSpPr>
          <p:cNvPr id="3" name="Title 2"/>
          <p:cNvSpPr>
            <a:spLocks noGrp="1"/>
          </p:cNvSpPr>
          <p:nvPr>
            <p:ph type="title"/>
          </p:nvPr>
        </p:nvSpPr>
        <p:spPr/>
        <p:txBody>
          <a:bodyPr/>
          <a:lstStyle/>
          <a:p>
            <a:r>
              <a:rPr lang="en-US" dirty="0" smtClean="0"/>
              <a:t>Who should be called </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6</a:t>
            </a:fld>
            <a:endParaRPr lang="en-US" altLang="en-US"/>
          </a:p>
        </p:txBody>
      </p:sp>
      <p:pic>
        <p:nvPicPr>
          <p:cNvPr id="5" name="Picture 14" descr="An elderly old man talking on the phone flat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2181">
            <a:off x="491441" y="2826753"/>
            <a:ext cx="1525377" cy="1647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10+ Senior Woman Landline Phone Illustrations, Royalty-Free Vector Graphics  &amp; Clip Art - iStock"/>
          <p:cNvPicPr>
            <a:picLocks noChangeAspect="1" noChangeArrowheads="1"/>
          </p:cNvPicPr>
          <p:nvPr/>
        </p:nvPicPr>
        <p:blipFill rotWithShape="1">
          <a:blip r:embed="rId4">
            <a:extLst>
              <a:ext uri="{28A0092B-C50C-407E-A947-70E740481C1C}">
                <a14:useLocalDpi xmlns:a14="http://schemas.microsoft.com/office/drawing/2010/main" val="0"/>
              </a:ext>
            </a:extLst>
          </a:blip>
          <a:srcRect l="9978" t="14851" r="7482" b="14018"/>
          <a:stretch/>
        </p:blipFill>
        <p:spPr bwMode="auto">
          <a:xfrm>
            <a:off x="2055564" y="4450355"/>
            <a:ext cx="1618768" cy="1860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rot="20999464">
            <a:off x="3847053" y="3034227"/>
            <a:ext cx="1379668" cy="1740184"/>
          </a:xfrm>
          <a:prstGeom prst="rect">
            <a:avLst/>
          </a:prstGeom>
        </p:spPr>
      </p:pic>
      <p:pic>
        <p:nvPicPr>
          <p:cNvPr id="8" name="Picture 7" descr="phone call clipart - Clip Art Library - Clip Art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69261">
            <a:off x="7004167" y="2557753"/>
            <a:ext cx="1973910" cy="1941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10+ Emergency Phone Call Illustrations, Royalty-Free Vector Graphics &amp; Clip  Art - iStock | Emergency phone call cen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73101">
            <a:off x="5293210" y="4399769"/>
            <a:ext cx="1961199" cy="1961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oyalty Free Clipart Image of a Man Talking on the Telephone #166941 |  Clipart.com School Edi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07501">
            <a:off x="9620852" y="3889275"/>
            <a:ext cx="1961199" cy="2049014"/>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bwMode="auto">
          <a:xfrm>
            <a:off x="7067480" y="407228"/>
            <a:ext cx="4469704" cy="1799050"/>
          </a:xfrm>
          <a:prstGeom prst="rect">
            <a:avLst/>
          </a:prstGeom>
          <a:solidFill>
            <a:schemeClr val="bg2">
              <a:lumMod val="95000"/>
            </a:schemeClr>
          </a:solidFill>
          <a:ln>
            <a:solidFill>
              <a:schemeClr val="tx2"/>
            </a:solidFill>
          </a:ln>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000"/>
              </a:spcBef>
              <a:spcAft>
                <a:spcPct val="0"/>
              </a:spcAft>
              <a:buFont typeface="Arial" panose="020B0604020202020204" pitchFamily="34" charset="0"/>
              <a:buChar char="•"/>
              <a:defRPr lang="en-US" sz="2400" kern="1200" dirty="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lang="en-US" kern="1200" dirty="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lang="en-US" kern="1200" dirty="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lang="en-US" kern="1200" dirty="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lang="en-US" kern="1200" dirty="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400" smtClean="0">
                <a:latin typeface="Corbel" panose="020B0503020204020204" pitchFamily="34" charset="0"/>
                <a:cs typeface="Corbel" panose="020B0503020204020204" pitchFamily="34" charset="0"/>
              </a:rPr>
              <a:t>Reviewed 28 scholarly articles</a:t>
            </a:r>
          </a:p>
          <a:p>
            <a:pPr lvl="1"/>
            <a:r>
              <a:rPr lang="en-US" altLang="en-US" sz="1400" smtClean="0">
                <a:latin typeface="Corbel" panose="020B0503020204020204" pitchFamily="34" charset="0"/>
                <a:cs typeface="Corbel" panose="020B0503020204020204" pitchFamily="34" charset="0"/>
              </a:rPr>
              <a:t>12 regarding ED discharge phone calls</a:t>
            </a:r>
          </a:p>
          <a:p>
            <a:pPr lvl="1"/>
            <a:r>
              <a:rPr lang="en-US" altLang="en-US" sz="1400" smtClean="0">
                <a:latin typeface="Corbel" panose="020B0503020204020204" pitchFamily="34" charset="0"/>
                <a:cs typeface="Corbel" panose="020B0503020204020204" pitchFamily="34" charset="0"/>
              </a:rPr>
              <a:t>14 regarding Hospital discharge phone calls</a:t>
            </a:r>
          </a:p>
          <a:p>
            <a:pPr lvl="1"/>
            <a:r>
              <a:rPr lang="en-US" altLang="en-US" sz="1400" smtClean="0">
                <a:latin typeface="Corbel" panose="020B0503020204020204" pitchFamily="34" charset="0"/>
                <a:cs typeface="Corbel" panose="020B0503020204020204" pitchFamily="34" charset="0"/>
              </a:rPr>
              <a:t>2 regarding unspecified discharge phone calls</a:t>
            </a:r>
          </a:p>
          <a:p>
            <a:pPr lvl="1"/>
            <a:r>
              <a:rPr lang="en-US" altLang="en-US" sz="1400" smtClean="0">
                <a:latin typeface="Corbel" panose="020B0503020204020204" pitchFamily="34" charset="0"/>
                <a:cs typeface="Corbel" panose="020B0503020204020204" pitchFamily="34" charset="0"/>
              </a:rPr>
              <a:t>1 systematic review</a:t>
            </a:r>
          </a:p>
          <a:p>
            <a:pPr lvl="1"/>
            <a:r>
              <a:rPr lang="en-US" altLang="en-US" sz="1400" smtClean="0">
                <a:latin typeface="Corbel" panose="020B0503020204020204" pitchFamily="34" charset="0"/>
                <a:cs typeface="Corbel" panose="020B0503020204020204" pitchFamily="34" charset="0"/>
              </a:rPr>
              <a:t>3 articles based on sited research</a:t>
            </a:r>
            <a:endParaRPr lang="en-US" altLang="en-US" sz="1400">
              <a:latin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val="324809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088" y="1597025"/>
            <a:ext cx="9775825" cy="1485900"/>
          </a:xfrm>
        </p:spPr>
        <p:txBody>
          <a:bodyPr/>
          <a:lstStyle/>
          <a:p>
            <a:pPr>
              <a:defRPr/>
            </a:pPr>
            <a:r>
              <a:rPr lang="en-US" altLang="en-US" dirty="0" smtClean="0">
                <a:ea typeface="ＭＳ Ｐゴシック" charset="0"/>
              </a:rPr>
              <a:t>Potential Barriers</a:t>
            </a:r>
            <a:endParaRPr lang="en-US" dirty="0">
              <a:ea typeface="ＭＳ Ｐゴシック" charset="0"/>
            </a:endParaRPr>
          </a:p>
        </p:txBody>
      </p:sp>
      <p:sp>
        <p:nvSpPr>
          <p:cNvPr id="11266" name="Text Placeholder 2"/>
          <p:cNvSpPr>
            <a:spLocks noGrp="1"/>
          </p:cNvSpPr>
          <p:nvPr>
            <p:ph type="body" idx="1"/>
          </p:nvPr>
        </p:nvSpPr>
        <p:spPr>
          <a:xfrm>
            <a:off x="1208088" y="3244850"/>
            <a:ext cx="9775825" cy="985838"/>
          </a:xfrm>
        </p:spPr>
        <p:txBody>
          <a:bodyPr>
            <a:normAutofit/>
          </a:bodyPr>
          <a:lstStyle/>
          <a:p>
            <a:r>
              <a:rPr lang="en-US" altLang="en-US" sz="3600" b="1" i="1" dirty="0" smtClean="0">
                <a:solidFill>
                  <a:schemeClr val="accent3"/>
                </a:solidFill>
                <a:latin typeface="Corbel" panose="020B0503020204020204" pitchFamily="34" charset="0"/>
                <a:cs typeface="Corbel" panose="020B0503020204020204" pitchFamily="34" charset="0"/>
              </a:rPr>
              <a:t>Universal and Site-Specific</a:t>
            </a: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7</a:t>
            </a:fld>
            <a:endParaRPr lang="en-US" altLang="en-US">
              <a:solidFill>
                <a:schemeClr val="bg2"/>
              </a:solidFill>
              <a:latin typeface="Calibri" panose="020F0502020204030204" pitchFamily="34" charset="0"/>
            </a:endParaRPr>
          </a:p>
        </p:txBody>
      </p:sp>
    </p:spTree>
    <p:extLst>
      <p:ext uri="{BB962C8B-B14F-4D97-AF65-F5344CB8AC3E}">
        <p14:creationId xmlns:p14="http://schemas.microsoft.com/office/powerpoint/2010/main" val="4134186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void responsibility irresponsibility shift the blame clip art Stock Vector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754" y="2127199"/>
            <a:ext cx="4410491" cy="43355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Potential Barriers</a:t>
            </a:r>
            <a:endParaRPr lang="en-US" dirty="0"/>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8</a:t>
            </a:fld>
            <a:endParaRPr lang="en-US" altLang="en-US"/>
          </a:p>
        </p:txBody>
      </p:sp>
      <p:sp>
        <p:nvSpPr>
          <p:cNvPr id="5" name="Text Placeholder 4"/>
          <p:cNvSpPr>
            <a:spLocks noGrp="1"/>
          </p:cNvSpPr>
          <p:nvPr>
            <p:ph type="body" sz="quarter" idx="11"/>
          </p:nvPr>
        </p:nvSpPr>
        <p:spPr>
          <a:xfrm>
            <a:off x="457200" y="847726"/>
            <a:ext cx="11277600" cy="1949903"/>
          </a:xfrm>
        </p:spPr>
        <p:txBody>
          <a:bodyPr/>
          <a:lstStyle/>
          <a:p>
            <a:pPr algn="ctr"/>
            <a:r>
              <a:rPr lang="en-US" sz="9600" dirty="0" smtClean="0"/>
              <a:t>Nobody </a:t>
            </a:r>
            <a:r>
              <a:rPr lang="en-US" sz="9600" dirty="0" smtClean="0">
                <a:latin typeface="Copperplate Gothic Bold" panose="020E0705020206020404" pitchFamily="34" charset="0"/>
              </a:rPr>
              <a:t>wants</a:t>
            </a:r>
            <a:r>
              <a:rPr lang="en-US" sz="9600" dirty="0" smtClean="0"/>
              <a:t> to</a:t>
            </a:r>
          </a:p>
        </p:txBody>
      </p:sp>
    </p:spTree>
    <p:extLst>
      <p:ext uri="{BB962C8B-B14F-4D97-AF65-F5344CB8AC3E}">
        <p14:creationId xmlns:p14="http://schemas.microsoft.com/office/powerpoint/2010/main" val="85056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the calls</a:t>
            </a:r>
            <a:endParaRPr lang="en-US" dirty="0"/>
          </a:p>
        </p:txBody>
      </p:sp>
      <p:sp>
        <p:nvSpPr>
          <p:cNvPr id="3" name="Content Placeholder 2"/>
          <p:cNvSpPr>
            <a:spLocks noGrp="1"/>
          </p:cNvSpPr>
          <p:nvPr>
            <p:ph sz="half" idx="1"/>
          </p:nvPr>
        </p:nvSpPr>
        <p:spPr>
          <a:xfrm>
            <a:off x="309589" y="2319409"/>
            <a:ext cx="6801799" cy="4019216"/>
          </a:xfrm>
        </p:spPr>
        <p:txBody>
          <a:bodyPr>
            <a:normAutofit fontScale="92500"/>
          </a:bodyPr>
          <a:lstStyle/>
          <a:p>
            <a:r>
              <a:rPr lang="en-US" dirty="0" smtClean="0"/>
              <a:t>Majority of studies had nurses call</a:t>
            </a:r>
          </a:p>
          <a:p>
            <a:pPr lvl="1"/>
            <a:r>
              <a:rPr lang="en-US" altLang="en-US" dirty="0">
                <a:latin typeface="Corbel" panose="020B0503020204020204" pitchFamily="34" charset="0"/>
                <a:cs typeface="Corbel" panose="020B0503020204020204" pitchFamily="34" charset="0"/>
              </a:rPr>
              <a:t>Some used nurses in call centers, specifically hired nurses, PCP </a:t>
            </a:r>
            <a:r>
              <a:rPr lang="en-US" altLang="en-US" dirty="0" smtClean="0">
                <a:latin typeface="Corbel" panose="020B0503020204020204" pitchFamily="34" charset="0"/>
                <a:cs typeface="Corbel" panose="020B0503020204020204" pitchFamily="34" charset="0"/>
              </a:rPr>
              <a:t>nurses</a:t>
            </a:r>
            <a:endParaRPr lang="en-US" altLang="en-US" dirty="0">
              <a:latin typeface="Corbel" panose="020B0503020204020204" pitchFamily="34" charset="0"/>
              <a:cs typeface="Corbel" panose="020B0503020204020204" pitchFamily="34" charset="0"/>
            </a:endParaRPr>
          </a:p>
          <a:p>
            <a:pPr lvl="1"/>
            <a:r>
              <a:rPr lang="en-US" altLang="en-US" dirty="0">
                <a:latin typeface="Corbel" panose="020B0503020204020204" pitchFamily="34" charset="0"/>
                <a:cs typeface="Corbel" panose="020B0503020204020204" pitchFamily="34" charset="0"/>
              </a:rPr>
              <a:t>Other personnel used: “ED personnel,” pharmacist, nurse practitioners, volunteers</a:t>
            </a:r>
          </a:p>
          <a:p>
            <a:pPr lvl="1"/>
            <a:r>
              <a:rPr lang="en-US" altLang="en-US" dirty="0">
                <a:latin typeface="Corbel" panose="020B0503020204020204" pitchFamily="34" charset="0"/>
                <a:cs typeface="Corbel" panose="020B0503020204020204" pitchFamily="34" charset="0"/>
              </a:rPr>
              <a:t>Automated calls </a:t>
            </a:r>
            <a:r>
              <a:rPr lang="en-US" altLang="en-US" dirty="0" smtClean="0">
                <a:latin typeface="Corbel" panose="020B0503020204020204" pitchFamily="34" charset="0"/>
                <a:cs typeface="Corbel" panose="020B0503020204020204" pitchFamily="34" charset="0"/>
              </a:rPr>
              <a:t>that forwarded to Nurse if needs were identified</a:t>
            </a:r>
            <a:endParaRPr lang="en-US" altLang="en-US" dirty="0">
              <a:latin typeface="Corbel" panose="020B0503020204020204" pitchFamily="34" charset="0"/>
              <a:cs typeface="Corbel" panose="020B0503020204020204" pitchFamily="34" charset="0"/>
            </a:endParaRPr>
          </a:p>
          <a:p>
            <a:r>
              <a:rPr lang="en-US" altLang="en-US" dirty="0">
                <a:latin typeface="Corbel" panose="020B0503020204020204" pitchFamily="34" charset="0"/>
                <a:cs typeface="Corbel" panose="020B0503020204020204" pitchFamily="34" charset="0"/>
              </a:rPr>
              <a:t>ALL had the ability to refer to appropriate departments</a:t>
            </a:r>
          </a:p>
          <a:p>
            <a:pPr lvl="1"/>
            <a:r>
              <a:rPr lang="en-US" altLang="en-US" dirty="0">
                <a:latin typeface="Corbel" panose="020B0503020204020204" pitchFamily="34" charset="0"/>
                <a:cs typeface="Corbel" panose="020B0503020204020204" pitchFamily="34" charset="0"/>
              </a:rPr>
              <a:t>Scheduling</a:t>
            </a:r>
          </a:p>
          <a:p>
            <a:pPr lvl="1"/>
            <a:r>
              <a:rPr lang="en-US" altLang="en-US" dirty="0">
                <a:latin typeface="Corbel" panose="020B0503020204020204" pitchFamily="34" charset="0"/>
                <a:cs typeface="Corbel" panose="020B0503020204020204" pitchFamily="34" charset="0"/>
              </a:rPr>
              <a:t>Providers – PCP or ED</a:t>
            </a:r>
          </a:p>
          <a:p>
            <a:pPr lvl="1"/>
            <a:r>
              <a:rPr lang="en-US" altLang="en-US" dirty="0">
                <a:latin typeface="Corbel" panose="020B0503020204020204" pitchFamily="34" charset="0"/>
                <a:cs typeface="Corbel" panose="020B0503020204020204" pitchFamily="34" charset="0"/>
              </a:rPr>
              <a:t>Pharmacy</a:t>
            </a:r>
          </a:p>
          <a:p>
            <a:pPr lvl="1"/>
            <a:r>
              <a:rPr lang="en-US" altLang="en-US" dirty="0">
                <a:latin typeface="Corbel" panose="020B0503020204020204" pitchFamily="34" charset="0"/>
                <a:cs typeface="Corbel" panose="020B0503020204020204" pitchFamily="34" charset="0"/>
              </a:rPr>
              <a:t>Case management</a:t>
            </a:r>
          </a:p>
          <a:p>
            <a:endParaRPr lang="en-US" sz="2000" dirty="0" smtClean="0"/>
          </a:p>
        </p:txBody>
      </p:sp>
      <p:sp>
        <p:nvSpPr>
          <p:cNvPr id="5" name="Slide Number Placeholder 4"/>
          <p:cNvSpPr>
            <a:spLocks noGrp="1"/>
          </p:cNvSpPr>
          <p:nvPr>
            <p:ph type="sldNum" sz="quarter" idx="10"/>
          </p:nvPr>
        </p:nvSpPr>
        <p:spPr/>
        <p:txBody>
          <a:bodyPr/>
          <a:lstStyle/>
          <a:p>
            <a:fld id="{7B8706A0-8A3F-4F51-A48C-24ED941D416A}" type="slidenum">
              <a:rPr lang="en-US" altLang="en-US" smtClean="0"/>
              <a:pPr/>
              <a:t>9</a:t>
            </a:fld>
            <a:endParaRPr lang="en-US" altLang="en-US"/>
          </a:p>
        </p:txBody>
      </p:sp>
      <p:sp>
        <p:nvSpPr>
          <p:cNvPr id="6" name="Text Placeholder 5"/>
          <p:cNvSpPr>
            <a:spLocks noGrp="1"/>
          </p:cNvSpPr>
          <p:nvPr>
            <p:ph type="body" sz="quarter" idx="11"/>
          </p:nvPr>
        </p:nvSpPr>
        <p:spPr>
          <a:xfrm>
            <a:off x="457200" y="857893"/>
            <a:ext cx="5577840" cy="476250"/>
          </a:xfrm>
        </p:spPr>
        <p:txBody>
          <a:bodyPr/>
          <a:lstStyle/>
          <a:p>
            <a:r>
              <a:rPr lang="en-US" sz="2800" u="sng" dirty="0" smtClean="0"/>
              <a:t>Scholarly Article Review</a:t>
            </a:r>
            <a:endParaRPr lang="en-US" sz="2800" u="sng" dirty="0"/>
          </a:p>
        </p:txBody>
      </p:sp>
      <p:sp>
        <p:nvSpPr>
          <p:cNvPr id="9" name="TextBox 8"/>
          <p:cNvSpPr txBox="1"/>
          <p:nvPr/>
        </p:nvSpPr>
        <p:spPr>
          <a:xfrm>
            <a:off x="6092951" y="4916154"/>
            <a:ext cx="3510994" cy="1446550"/>
          </a:xfrm>
          <a:prstGeom prst="rect">
            <a:avLst/>
          </a:prstGeom>
          <a:solidFill>
            <a:schemeClr val="accent3"/>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altLang="en-US" sz="2000" dirty="0" smtClean="0">
              <a:solidFill>
                <a:schemeClr val="bg2"/>
              </a:solidFill>
              <a:ea typeface="ＭＳ Ｐゴシック" charset="0"/>
            </a:endParaRPr>
          </a:p>
          <a:p>
            <a:pPr algn="ctr"/>
            <a:r>
              <a:rPr lang="en-US" altLang="en-US" sz="2000" dirty="0" smtClean="0">
                <a:solidFill>
                  <a:schemeClr val="bg2"/>
                </a:solidFill>
                <a:ea typeface="ＭＳ Ｐゴシック" charset="0"/>
              </a:rPr>
              <a:t>“…one hospital or department can’t coordinate care by itself.”</a:t>
            </a:r>
          </a:p>
          <a:p>
            <a:pPr algn="ctr"/>
            <a:r>
              <a:rPr lang="en-US" altLang="en-US" sz="800" dirty="0" smtClean="0">
                <a:solidFill>
                  <a:schemeClr val="bg2"/>
                </a:solidFill>
                <a:ea typeface="ＭＳ Ｐゴシック" charset="0"/>
              </a:rPr>
              <a:t>(</a:t>
            </a:r>
            <a:r>
              <a:rPr lang="en-US" altLang="en-US" sz="800" dirty="0" err="1" smtClean="0">
                <a:solidFill>
                  <a:schemeClr val="bg2"/>
                </a:solidFill>
                <a:ea typeface="ＭＳ Ｐゴシック" charset="0"/>
              </a:rPr>
              <a:t>HCPro</a:t>
            </a:r>
            <a:r>
              <a:rPr lang="en-US" altLang="en-US" sz="800" dirty="0" smtClean="0">
                <a:solidFill>
                  <a:schemeClr val="bg2"/>
                </a:solidFill>
                <a:ea typeface="ＭＳ Ｐゴシック" charset="0"/>
              </a:rPr>
              <a:t>, 2015, p. 8) </a:t>
            </a:r>
          </a:p>
          <a:p>
            <a:pPr algn="ctr"/>
            <a:endParaRPr lang="en-US" sz="2000" dirty="0">
              <a:solidFill>
                <a:schemeClr val="bg2"/>
              </a:solidFill>
            </a:endParaRPr>
          </a:p>
        </p:txBody>
      </p:sp>
      <p:sp>
        <p:nvSpPr>
          <p:cNvPr id="4" name="TextBox 3"/>
          <p:cNvSpPr txBox="1"/>
          <p:nvPr/>
        </p:nvSpPr>
        <p:spPr>
          <a:xfrm>
            <a:off x="7258999" y="2623457"/>
            <a:ext cx="4617315" cy="1477328"/>
          </a:xfrm>
          <a:prstGeom prst="rect">
            <a:avLst/>
          </a:prstGeom>
          <a:noFill/>
        </p:spPr>
        <p:txBody>
          <a:bodyPr wrap="square" rtlCol="0">
            <a:spAutoFit/>
          </a:bodyPr>
          <a:lstStyle/>
          <a:p>
            <a:r>
              <a:rPr lang="en-US" dirty="0" smtClean="0"/>
              <a:t>Transitional Care Management (TCM) requires “The interactive contact must be performed by a clinical staff who can address patient status and needs beyond scheduling follow-up care.” </a:t>
            </a:r>
            <a:r>
              <a:rPr lang="en-US" dirty="0"/>
              <a:t>(Medicare Learning Network, 2022, p. </a:t>
            </a:r>
            <a:r>
              <a:rPr lang="en-US" dirty="0" smtClean="0"/>
              <a:t>5)</a:t>
            </a:r>
            <a:endParaRPr lang="en-US" dirty="0"/>
          </a:p>
        </p:txBody>
      </p:sp>
      <p:sp>
        <p:nvSpPr>
          <p:cNvPr id="10" name="Text Placeholder 6"/>
          <p:cNvSpPr>
            <a:spLocks noGrp="1"/>
          </p:cNvSpPr>
          <p:nvPr>
            <p:ph type="body" sz="quarter" idx="12"/>
          </p:nvPr>
        </p:nvSpPr>
        <p:spPr>
          <a:xfrm>
            <a:off x="7258999" y="2174744"/>
            <a:ext cx="4469704" cy="476250"/>
          </a:xfrm>
        </p:spPr>
        <p:txBody>
          <a:bodyPr/>
          <a:lstStyle/>
          <a:p>
            <a:r>
              <a:rPr lang="en-US" sz="2800" u="sng" dirty="0" smtClean="0"/>
              <a:t>Other Considerations</a:t>
            </a:r>
            <a:endParaRPr lang="en-US" sz="2800" u="sng" dirty="0"/>
          </a:p>
        </p:txBody>
      </p:sp>
      <p:sp>
        <p:nvSpPr>
          <p:cNvPr id="12" name="Content Placeholder 1"/>
          <p:cNvSpPr txBox="1">
            <a:spLocks/>
          </p:cNvSpPr>
          <p:nvPr/>
        </p:nvSpPr>
        <p:spPr bwMode="auto">
          <a:xfrm>
            <a:off x="309589" y="1353837"/>
            <a:ext cx="5693663" cy="945877"/>
          </a:xfrm>
          <a:prstGeom prst="rect">
            <a:avLst/>
          </a:prstGeom>
          <a:solidFill>
            <a:schemeClr val="bg2">
              <a:lumMod val="95000"/>
            </a:schemeClr>
          </a:solidFill>
          <a:ln>
            <a:solidFill>
              <a:schemeClr val="tx2"/>
            </a:solidFill>
          </a:ln>
          <a:extLst/>
        </p:spPr>
        <p:txBody>
          <a:bodyPr vert="horz" wrap="square" lIns="91440" tIns="45720" rIns="91440" bIns="45720" numCol="1" anchor="t" anchorCtr="0" compatLnSpc="1">
            <a:prstTxWarp prst="textNoShape">
              <a:avLst/>
            </a:prstTxWarp>
            <a:normAutofit/>
          </a:bodyPr>
          <a:lst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sz="1800"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pPr>
            <a:r>
              <a:rPr lang="en-US" altLang="en-US" sz="1400" dirty="0" smtClean="0">
                <a:latin typeface="Corbel" panose="020B0503020204020204" pitchFamily="34" charset="0"/>
                <a:cs typeface="Corbel" panose="020B0503020204020204" pitchFamily="34" charset="0"/>
              </a:rPr>
              <a:t>Reviewed 28 scholarly articles</a:t>
            </a:r>
          </a:p>
          <a:p>
            <a:pPr lvl="1">
              <a:spcBef>
                <a:spcPts val="0"/>
              </a:spcBef>
            </a:pPr>
            <a:r>
              <a:rPr lang="en-US" altLang="en-US" sz="1400" dirty="0" smtClean="0">
                <a:latin typeface="Corbel" panose="020B0503020204020204" pitchFamily="34" charset="0"/>
                <a:cs typeface="Corbel" panose="020B0503020204020204" pitchFamily="34" charset="0"/>
              </a:rPr>
              <a:t>12 regarding ED discharge phone calls</a:t>
            </a:r>
          </a:p>
          <a:p>
            <a:pPr lvl="1">
              <a:spcBef>
                <a:spcPts val="0"/>
              </a:spcBef>
            </a:pPr>
            <a:r>
              <a:rPr lang="en-US" altLang="en-US" sz="1400" dirty="0" smtClean="0">
                <a:latin typeface="Corbel" panose="020B0503020204020204" pitchFamily="34" charset="0"/>
                <a:cs typeface="Corbel" panose="020B0503020204020204" pitchFamily="34" charset="0"/>
              </a:rPr>
              <a:t>14 regarding Hospital discharge phone calls</a:t>
            </a:r>
          </a:p>
          <a:p>
            <a:pPr lvl="1">
              <a:spcBef>
                <a:spcPts val="0"/>
              </a:spcBef>
            </a:pPr>
            <a:r>
              <a:rPr lang="en-US" altLang="en-US" sz="1400" dirty="0" smtClean="0">
                <a:latin typeface="Corbel" panose="020B0503020204020204" pitchFamily="34" charset="0"/>
                <a:cs typeface="Corbel" panose="020B0503020204020204" pitchFamily="34" charset="0"/>
              </a:rPr>
              <a:t>2 regarding unspecified discharge phone calls</a:t>
            </a:r>
          </a:p>
        </p:txBody>
      </p:sp>
    </p:spTree>
    <p:extLst>
      <p:ext uri="{BB962C8B-B14F-4D97-AF65-F5344CB8AC3E}">
        <p14:creationId xmlns:p14="http://schemas.microsoft.com/office/powerpoint/2010/main" val="3595008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262626"/>
      </a:dk1>
      <a:lt1>
        <a:srgbClr val="91C9ED"/>
      </a:lt1>
      <a:dk2>
        <a:srgbClr val="0072BC"/>
      </a:dk2>
      <a:lt2>
        <a:srgbClr val="FFFFFF"/>
      </a:lt2>
      <a:accent1>
        <a:srgbClr val="0072BC"/>
      </a:accent1>
      <a:accent2>
        <a:srgbClr val="D7D5C1"/>
      </a:accent2>
      <a:accent3>
        <a:srgbClr val="255168"/>
      </a:accent3>
      <a:accent4>
        <a:srgbClr val="14B1E7"/>
      </a:accent4>
      <a:accent5>
        <a:srgbClr val="E8E6D8"/>
      </a:accent5>
      <a:accent6>
        <a:srgbClr val="98907E"/>
      </a:accent6>
      <a:hlink>
        <a:srgbClr val="15B1FF"/>
      </a:hlink>
      <a:folHlink>
        <a:srgbClr val="255168"/>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3C5D1EE-A175-41C8-9925-E69997087EDF}" vid="{6B107877-111D-43E0-BB97-6FFD766A8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Bryan Crete Area Medical Center</Template>
  <TotalTime>2397</TotalTime>
  <Words>6996</Words>
  <Application>Microsoft Office PowerPoint</Application>
  <PresentationFormat>Widescreen</PresentationFormat>
  <Paragraphs>496</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MS PGothic</vt:lpstr>
      <vt:lpstr>Arial</vt:lpstr>
      <vt:lpstr>Calibri</vt:lpstr>
      <vt:lpstr>Copperplate Gothic Bold</vt:lpstr>
      <vt:lpstr>Corbel</vt:lpstr>
      <vt:lpstr>Georgia</vt:lpstr>
      <vt:lpstr>Times New Roman</vt:lpstr>
      <vt:lpstr>Office Theme</vt:lpstr>
      <vt:lpstr>Post Discharge Phone Call  Process Improvement</vt:lpstr>
      <vt:lpstr>Objectives</vt:lpstr>
      <vt:lpstr>Importance of Post Discharge Phone Calls</vt:lpstr>
      <vt:lpstr>Scholarly Article Review</vt:lpstr>
      <vt:lpstr>Other Considerations</vt:lpstr>
      <vt:lpstr>Who should be called </vt:lpstr>
      <vt:lpstr>Potential Barriers</vt:lpstr>
      <vt:lpstr>Potential Barriers</vt:lpstr>
      <vt:lpstr>Who makes the calls</vt:lpstr>
      <vt:lpstr>Who makes the calls</vt:lpstr>
      <vt:lpstr>Determine site specific barriers</vt:lpstr>
      <vt:lpstr>Barriers identified by staff</vt:lpstr>
      <vt:lpstr>Employee Identified Site Specific Barrier #1</vt:lpstr>
      <vt:lpstr>Employee Identified Site Specific Barrier #1</vt:lpstr>
      <vt:lpstr>Timing (days) of post discharge phone call attempts</vt:lpstr>
      <vt:lpstr>Timing of post discharge phone call attempts</vt:lpstr>
      <vt:lpstr>Site Specific Barrier #2</vt:lpstr>
      <vt:lpstr>Site Specific Barrier #3</vt:lpstr>
      <vt:lpstr>Site Specific Barriers</vt:lpstr>
      <vt:lpstr>Site Specific Barriers</vt:lpstr>
      <vt:lpstr>Site Specific Barrier #8</vt:lpstr>
      <vt:lpstr>Charting for effective communication</vt:lpstr>
      <vt:lpstr>Charting for effective communication</vt:lpstr>
      <vt:lpstr>Barrier – Keeping Staff Engaged</vt:lpstr>
      <vt:lpstr>CAMC Progress after over 1 year implementation</vt:lpstr>
      <vt:lpstr>CAMC Progress</vt:lpstr>
      <vt:lpstr>References</vt:lpstr>
      <vt:lpstr>References</vt:lpstr>
      <vt:lpstr>References</vt:lpstr>
      <vt:lpstr>PowerPoint Presentation</vt:lpstr>
    </vt:vector>
  </TitlesOfParts>
  <Company>Bryan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Discharge Phone Call  Process Improvement</dc:title>
  <dc:creator>Amy Meyers</dc:creator>
  <cp:lastModifiedBy>Amy Meyers</cp:lastModifiedBy>
  <cp:revision>165</cp:revision>
  <cp:lastPrinted>2023-11-03T16:28:12Z</cp:lastPrinted>
  <dcterms:created xsi:type="dcterms:W3CDTF">2023-06-09T15:50:59Z</dcterms:created>
  <dcterms:modified xsi:type="dcterms:W3CDTF">2023-11-03T16:28:18Z</dcterms:modified>
</cp:coreProperties>
</file>