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746D-A5FA-4737-A35F-22273062512E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4E49-2980-4FAC-A26A-A8CDA1A50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746D-A5FA-4737-A35F-22273062512E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4E49-2980-4FAC-A26A-A8CDA1A50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746D-A5FA-4737-A35F-22273062512E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4E49-2980-4FAC-A26A-A8CDA1A50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d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itle Page Rule Line"/>
          <p:cNvCxnSpPr/>
          <p:nvPr/>
        </p:nvCxnSpPr>
        <p:spPr>
          <a:xfrm>
            <a:off x="628650" y="2443431"/>
            <a:ext cx="7886700" cy="0"/>
          </a:xfrm>
          <a:prstGeom prst="line">
            <a:avLst/>
          </a:prstGeom>
          <a:ln w="15875">
            <a:solidFill>
              <a:srgbClr val="FFC8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ster Title"/>
          <p:cNvSpPr>
            <a:spLocks noGrp="1"/>
          </p:cNvSpPr>
          <p:nvPr>
            <p:ph type="title" hasCustomPrompt="1"/>
          </p:nvPr>
        </p:nvSpPr>
        <p:spPr>
          <a:xfrm>
            <a:off x="628650" y="7011"/>
            <a:ext cx="7886700" cy="241792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400">
                <a:solidFill>
                  <a:srgbClr val="03608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 hasCustomPrompt="1"/>
          </p:nvPr>
        </p:nvSpPr>
        <p:spPr>
          <a:xfrm>
            <a:off x="628650" y="2587768"/>
            <a:ext cx="7886700" cy="1925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200">
                <a:solidFill>
                  <a:srgbClr val="7E9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890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/>
    </mc:Choice>
    <mc:Fallback>
      <p:transition advClick="0" advTm="10000"/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746D-A5FA-4737-A35F-22273062512E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4E49-2980-4FAC-A26A-A8CDA1A50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746D-A5FA-4737-A35F-22273062512E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4E49-2980-4FAC-A26A-A8CDA1A50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746D-A5FA-4737-A35F-22273062512E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4E49-2980-4FAC-A26A-A8CDA1A50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746D-A5FA-4737-A35F-22273062512E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4E49-2980-4FAC-A26A-A8CDA1A50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746D-A5FA-4737-A35F-22273062512E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4E49-2980-4FAC-A26A-A8CDA1A50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746D-A5FA-4737-A35F-22273062512E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4E49-2980-4FAC-A26A-A8CDA1A50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746D-A5FA-4737-A35F-22273062512E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4E49-2980-4FAC-A26A-A8CDA1A50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746D-A5FA-4737-A35F-22273062512E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4E49-2980-4FAC-A26A-A8CDA1A50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746D-A5FA-4737-A35F-22273062512E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4E49-2980-4FAC-A26A-A8CDA1A50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mag.org/news/2020/07/school-openings-across-globe-suggest-ways-keep-coronavirus-bay-despite-outbreak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surveillance.org/content/10.2807/1560-7917.ES.2020.25.29.200135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63/5.0015984rol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86/s40249-020-00728-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dpjournal.biomedcentral.com/articles/10.1186/s40249-020-00728-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ebiom.2020.10290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mr.gov.in/pdf/covid/techdoc/V5_Revised_advisory_on_the_use_of_HCQ_SARS_CoV2_infection.pdf" TargetMode="External"/><Relationship Id="rId2" Type="http://schemas.openxmlformats.org/officeDocument/2006/relationships/hyperlink" Target="https://www.lifesitenews.com/opinion/this-indian-slum-contained-a-possible-covid-19-disaster-with-hydroxychloroquin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037"/>
                    </a14:imgEffect>
                    <a14:imgEffect>
                      <a14:saturation sat="5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168" y="7011"/>
            <a:ext cx="9351168" cy="6850989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  <a:effectLst>
            <a:glow>
              <a:schemeClr val="accent4">
                <a:lumMod val="40000"/>
                <a:lumOff val="60000"/>
              </a:schemeClr>
            </a:glow>
            <a:outerShdw blurRad="50800" dist="50800" dir="5400000" algn="ctr" rotWithShape="0">
              <a:srgbClr val="000000"/>
            </a:outerShdw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53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Covid-19 Webex Update </a:t>
            </a:r>
            <a:r>
              <a:rPr lang="en-US" sz="53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/>
            </a:r>
            <a:br>
              <a:rPr lang="en-US" sz="53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</a:br>
            <a:r>
              <a:rPr lang="en-US" sz="53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7-22-2020</a:t>
            </a:r>
            <a:endParaRPr lang="en-US" sz="53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05125"/>
            <a:ext cx="8362950" cy="230505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Tom Safranek, MD, State Epidemiologist</a:t>
            </a:r>
          </a:p>
          <a:p>
            <a:pPr>
              <a:buNone/>
            </a:pPr>
            <a:endParaRPr lang="en-US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  <a:p>
            <a:r>
              <a:rPr lang="en-US" b="1" i="1" dirty="0" smtClean="0">
                <a:solidFill>
                  <a:srgbClr val="FF0000"/>
                </a:solidFill>
              </a:rPr>
              <a:t>Louis Safranek, MD, PhD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Board certified specialist, Infectious Disease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​​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466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/>
    </mc:Choice>
    <mc:Fallback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 openings across globe suggest ways to keep </a:t>
            </a:r>
            <a:r>
              <a:rPr lang="en-US" dirty="0" err="1" smtClean="0"/>
              <a:t>coronavirus</a:t>
            </a:r>
            <a:r>
              <a:rPr lang="en-US" dirty="0" smtClean="0"/>
              <a:t> at bay, despite outbreaks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://www.sciencemag.org/news/2020/07/school-openings-across-globe-suggest-ways-keep-coronavirus-bay-despite-outbreaks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large COVID-19 outbreak in a high school 10 days after schools’ reopening, Israel, May 2020  </a:t>
            </a:r>
          </a:p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www.eurosurveillance.org/content/10.2807/1560-7917.ES.2020.25.29.2001352#html_fulltext</a:t>
            </a:r>
            <a:endParaRPr lang="en-US" dirty="0" smtClean="0"/>
          </a:p>
          <a:p>
            <a:r>
              <a:rPr lang="en-US" dirty="0" smtClean="0"/>
              <a:t>Most student cases presented with mild symptoms or were asymptomatic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One emergency room visit was recorded and no </a:t>
            </a:r>
            <a:r>
              <a:rPr lang="en-US" dirty="0" err="1" smtClean="0"/>
              <a:t>hospitalisations</a:t>
            </a:r>
            <a:r>
              <a:rPr lang="en-US" smtClean="0"/>
              <a:t>.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masks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Association Between Universal Masking in a Health Care System and SARS-CoV-2 Positivity Among Health Care Workers.</a:t>
            </a:r>
          </a:p>
          <a:p>
            <a:r>
              <a:rPr lang="en-US" dirty="0" smtClean="0"/>
              <a:t>JAMA</a:t>
            </a:r>
            <a:r>
              <a:rPr lang="en-US" dirty="0"/>
              <a:t>. 2020 Jul 14. </a:t>
            </a:r>
            <a:endParaRPr lang="en-US" dirty="0" smtClean="0"/>
          </a:p>
          <a:p>
            <a:r>
              <a:rPr lang="en-US" dirty="0" err="1" smtClean="0"/>
              <a:t>doi</a:t>
            </a:r>
            <a:r>
              <a:rPr lang="en-US" dirty="0"/>
              <a:t>: 10.1001/jama.2020.12897. </a:t>
            </a:r>
            <a:r>
              <a:rPr lang="en-US" dirty="0" smtClean="0"/>
              <a:t>PMID:32663246</a:t>
            </a:r>
          </a:p>
          <a:p>
            <a:r>
              <a:rPr lang="en-US" dirty="0" smtClean="0"/>
              <a:t>Drop off in </a:t>
            </a:r>
            <a:r>
              <a:rPr lang="en-US" dirty="0" err="1" smtClean="0"/>
              <a:t>Covid</a:t>
            </a:r>
            <a:r>
              <a:rPr lang="en-US" dirty="0" smtClean="0"/>
              <a:t> cases among health care workers after universal masking.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face masks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Modeling the role of respiratory droplets in Covid-19 type pandemics </a:t>
            </a:r>
            <a:endParaRPr lang="en-US" dirty="0" smtClean="0"/>
          </a:p>
          <a:p>
            <a:r>
              <a:rPr lang="en-US" dirty="0" smtClean="0"/>
              <a:t>Physics </a:t>
            </a:r>
            <a:r>
              <a:rPr lang="en-US" dirty="0"/>
              <a:t>of Fluids 32, 063309 (2020); </a:t>
            </a:r>
            <a:endParaRPr lang="en-US" dirty="0" smtClean="0"/>
          </a:p>
          <a:p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doi.org/10.1063/5.0015984</a:t>
            </a:r>
          </a:p>
          <a:p>
            <a:r>
              <a:rPr lang="en-US" dirty="0" smtClean="0"/>
              <a:t>Evaporation</a:t>
            </a:r>
            <a:r>
              <a:rPr lang="en-US" dirty="0"/>
              <a:t>, droplet size, humidity, </a:t>
            </a:r>
            <a:r>
              <a:rPr lang="en-US" dirty="0" smtClean="0"/>
              <a:t>temperature all affect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Masks, face shields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Efficacy of Face Shields Against Cough Aerosol Droplets from a Cough </a:t>
            </a:r>
            <a:r>
              <a:rPr lang="en-US" dirty="0" smtClean="0"/>
              <a:t>Simulator</a:t>
            </a:r>
          </a:p>
          <a:p>
            <a:r>
              <a:rPr lang="en-US" dirty="0" err="1" smtClean="0"/>
              <a:t>doi</a:t>
            </a:r>
            <a:r>
              <a:rPr lang="en-US" dirty="0" smtClean="0"/>
              <a:t>: </a:t>
            </a:r>
            <a:r>
              <a:rPr lang="en-US" dirty="0" smtClean="0"/>
              <a:t>10.1080/15459624.2013.877591</a:t>
            </a:r>
          </a:p>
          <a:p>
            <a:r>
              <a:rPr lang="en-US" dirty="0" smtClean="0">
                <a:hlinkClick r:id="rId2"/>
              </a:rPr>
              <a:t>The amount of influenza virus inhaled by the breathing simulator was substantially reduced by the use of a face shield.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Saliva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Saliva as a diagnostic specimen for detection of SARS-CoV-2 in suspected patients: a scoping review.</a:t>
            </a:r>
          </a:p>
          <a:p>
            <a:r>
              <a:rPr lang="en-US" dirty="0" smtClean="0"/>
              <a:t>Despite limitations of this study, the findings of this review suggest that the use of self-collected saliva as a non-invasive specimen has proper accuracy and reliability regarding detection of SARS-CoV-2 based on RT-PCR technique.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hlinkClick r:id="rId2"/>
              </a:rPr>
              <a:t>https://idpjournal.biomedcentral.com/articles/10.1186/s40249-020-00728-w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Saliva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b="1" dirty="0" smtClean="0"/>
              <a:t>Saliva as a Noninvasive Specimen for Detection of SARS-CoV-2</a:t>
            </a:r>
          </a:p>
          <a:p>
            <a:pPr fontAlgn="base"/>
            <a:r>
              <a:rPr lang="en-US" b="1" dirty="0" smtClean="0"/>
              <a:t>DOI</a:t>
            </a:r>
            <a:r>
              <a:rPr lang="en-US" b="1" dirty="0" smtClean="0"/>
              <a:t>:</a:t>
            </a:r>
            <a:r>
              <a:rPr lang="en-US" dirty="0" smtClean="0"/>
              <a:t> </a:t>
            </a:r>
            <a:r>
              <a:rPr lang="en-US" dirty="0" smtClean="0"/>
              <a:t>10.1128/JCM.00776-20</a:t>
            </a:r>
          </a:p>
          <a:p>
            <a:pPr fontAlgn="base"/>
            <a:r>
              <a:rPr lang="en-US" dirty="0" smtClean="0"/>
              <a:t>Here, we demonstrate the feasibility, acceptability, and scalability of prospectively collecting saliva from ambulatory patients in a busy screening clinic and further demonstrate the value of saliva as a noninvasive specimen for the detection of SARS-CoV-2.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SARS-CoV-2 detection in different respiratory sites: A systematic review and meta-analysis</a:t>
            </a:r>
          </a:p>
          <a:p>
            <a:r>
              <a:rPr lang="en-US" dirty="0" err="1" smtClean="0"/>
              <a:t>DOI:</a:t>
            </a:r>
            <a:r>
              <a:rPr lang="en-US" dirty="0" err="1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</a:t>
            </a:r>
            <a:r>
              <a:rPr lang="en-US" dirty="0" err="1" smtClean="0">
                <a:hlinkClick r:id="rId2"/>
              </a:rPr>
              <a:t>doi.org</a:t>
            </a:r>
            <a:r>
              <a:rPr lang="en-US" dirty="0" smtClean="0">
                <a:hlinkClick r:id="rId2"/>
              </a:rPr>
              <a:t>/10.1016/j.ebiom.2020.102903</a:t>
            </a:r>
            <a:endParaRPr lang="en-US" dirty="0" smtClean="0"/>
          </a:p>
          <a:p>
            <a:r>
              <a:rPr lang="en-US" dirty="0" smtClean="0"/>
              <a:t>Compared </a:t>
            </a:r>
            <a:r>
              <a:rPr lang="en-US" dirty="0" smtClean="0"/>
              <a:t>to nasopharyngeal swab sampling, sputum testing resulted in significantly higher rates of SARS-CoV-2 RNA detection while </a:t>
            </a:r>
            <a:r>
              <a:rPr lang="en-US" dirty="0" err="1" smtClean="0"/>
              <a:t>oropharyngeal</a:t>
            </a:r>
            <a:r>
              <a:rPr lang="en-US" dirty="0" smtClean="0"/>
              <a:t> swab testing had lower rates of viral RNA detection.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Sputum testing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Rutgers </a:t>
            </a:r>
            <a:r>
              <a:rPr lang="en-US" dirty="0" err="1" smtClean="0"/>
              <a:t>coronavirus</a:t>
            </a:r>
            <a:r>
              <a:rPr lang="en-US" dirty="0" smtClean="0"/>
              <a:t> saliva test with 48 hour results to increase N.J.’s daily capacity by 30K starting </a:t>
            </a:r>
            <a:r>
              <a:rPr lang="en-US" dirty="0" smtClean="0"/>
              <a:t>Monday</a:t>
            </a:r>
          </a:p>
          <a:p>
            <a:r>
              <a:rPr lang="en-US" dirty="0" smtClean="0"/>
              <a:t>Sorrento Therapeutics Licenses 30-Minute Spit Test for </a:t>
            </a:r>
            <a:r>
              <a:rPr lang="en-US" dirty="0" smtClean="0"/>
              <a:t>Covid-19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Corticosteroids</a:t>
            </a:r>
          </a:p>
          <a:p>
            <a:r>
              <a:rPr lang="en-US" dirty="0" err="1" smtClean="0"/>
              <a:t>Hydroxychloroquine</a:t>
            </a:r>
            <a:endParaRPr lang="en-US" dirty="0" smtClean="0"/>
          </a:p>
          <a:p>
            <a:pPr lvl="1"/>
            <a:r>
              <a:rPr lang="en-US" dirty="0" smtClean="0"/>
              <a:t>Individual, community benefits?</a:t>
            </a:r>
          </a:p>
          <a:p>
            <a:pPr lvl="1"/>
            <a:r>
              <a:rPr lang="en-US" dirty="0" smtClean="0"/>
              <a:t>India</a:t>
            </a:r>
          </a:p>
          <a:p>
            <a:pPr lvl="1"/>
            <a:endParaRPr lang="en-US" dirty="0" smtClean="0"/>
          </a:p>
          <a:p>
            <a:r>
              <a:rPr lang="en-US" u="sng" dirty="0" smtClean="0">
                <a:hlinkClick r:id="rId2"/>
              </a:rPr>
              <a:t>https://www.lifesitenews.com/opinion/this-indian-slum-contained-a-possible-covid-19-disaster-with-hydroxychloroquine</a:t>
            </a:r>
            <a:endParaRPr lang="en-US" dirty="0" smtClean="0"/>
          </a:p>
          <a:p>
            <a:endParaRPr lang="en-US" u="sng" dirty="0" smtClean="0">
              <a:hlinkClick r:id="rId3"/>
            </a:endParaRPr>
          </a:p>
          <a:p>
            <a:r>
              <a:rPr lang="en-US" u="sng" dirty="0" smtClean="0">
                <a:hlinkClick r:id="rId3"/>
              </a:rPr>
              <a:t>https</a:t>
            </a:r>
            <a:r>
              <a:rPr lang="en-US" u="sng" dirty="0" smtClean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www.icmr.gov.in/pdf/covid/techdoc/V5_Revised_advisory_on_the_use_of_HCQ_SARS_CoV2_infection.pdf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230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Covid-19 Webex Update  7-22-2020</vt:lpstr>
      <vt:lpstr>Face masks</vt:lpstr>
      <vt:lpstr>How do face masks work?</vt:lpstr>
      <vt:lpstr>Masks, face shields</vt:lpstr>
      <vt:lpstr>Saliva testing</vt:lpstr>
      <vt:lpstr>Saliva testing</vt:lpstr>
      <vt:lpstr>Sputum</vt:lpstr>
      <vt:lpstr>Sputum testing availability</vt:lpstr>
      <vt:lpstr>Treatment</vt:lpstr>
      <vt:lpstr>Schools</vt:lpstr>
      <vt:lpstr>Schools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Covid-19 Webex Update  7-22-2020</dc:title>
  <dc:creator>Louis</dc:creator>
  <cp:lastModifiedBy>Louis</cp:lastModifiedBy>
  <cp:revision>2</cp:revision>
  <dcterms:created xsi:type="dcterms:W3CDTF">2020-07-22T15:55:21Z</dcterms:created>
  <dcterms:modified xsi:type="dcterms:W3CDTF">2020-07-29T16:42:56Z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-683147266</vt:i4>
  </property>
  <property fmtid="{D5CDD505-2E9C-101B-9397-08002B2CF9AE}" pid="3" name="_NewReviewCycle">
    <vt:lpwstr/>
  </property>
  <property fmtid="{D5CDD505-2E9C-101B-9397-08002B2CF9AE}" pid="4" name="_EmailSubject">
    <vt:lpwstr>slides for NHS-sponsored noon COVID-19 forum</vt:lpwstr>
  </property>
  <property fmtid="{D5CDD505-2E9C-101B-9397-08002B2CF9AE}" pid="5" name="_AuthorEmail">
    <vt:lpwstr>tom.safranek@nebraska.gov</vt:lpwstr>
  </property>
  <property fmtid="{D5CDD505-2E9C-101B-9397-08002B2CF9AE}" pid="6" name="_AuthorEmailDisplayName">
    <vt:lpwstr>Safranek, Tom</vt:lpwstr>
  </property>
</Properties>
</file>