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771" r:id="rId5"/>
  </p:sldMasterIdLst>
  <p:notesMasterIdLst>
    <p:notesMasterId r:id="rId54"/>
  </p:notesMasterIdLst>
  <p:handoutMasterIdLst>
    <p:handoutMasterId r:id="rId55"/>
  </p:handoutMasterIdLst>
  <p:sldIdLst>
    <p:sldId id="321" r:id="rId6"/>
    <p:sldId id="403" r:id="rId7"/>
    <p:sldId id="404" r:id="rId8"/>
    <p:sldId id="397" r:id="rId9"/>
    <p:sldId id="424" r:id="rId10"/>
    <p:sldId id="425" r:id="rId11"/>
    <p:sldId id="426" r:id="rId12"/>
    <p:sldId id="431" r:id="rId13"/>
    <p:sldId id="428" r:id="rId14"/>
    <p:sldId id="429" r:id="rId15"/>
    <p:sldId id="430" r:id="rId16"/>
    <p:sldId id="401" r:id="rId17"/>
    <p:sldId id="400" r:id="rId18"/>
    <p:sldId id="402" r:id="rId19"/>
    <p:sldId id="407" r:id="rId20"/>
    <p:sldId id="361" r:id="rId21"/>
    <p:sldId id="371" r:id="rId22"/>
    <p:sldId id="372" r:id="rId23"/>
    <p:sldId id="379" r:id="rId24"/>
    <p:sldId id="380" r:id="rId25"/>
    <p:sldId id="422" r:id="rId26"/>
    <p:sldId id="432" r:id="rId27"/>
    <p:sldId id="357" r:id="rId28"/>
    <p:sldId id="309" r:id="rId29"/>
    <p:sldId id="381" r:id="rId30"/>
    <p:sldId id="409" r:id="rId31"/>
    <p:sldId id="410" r:id="rId32"/>
    <p:sldId id="412" r:id="rId33"/>
    <p:sldId id="411" r:id="rId34"/>
    <p:sldId id="356" r:id="rId35"/>
    <p:sldId id="391" r:id="rId36"/>
    <p:sldId id="376" r:id="rId37"/>
    <p:sldId id="413" r:id="rId38"/>
    <p:sldId id="414" r:id="rId39"/>
    <p:sldId id="378" r:id="rId40"/>
    <p:sldId id="418" r:id="rId41"/>
    <p:sldId id="419" r:id="rId42"/>
    <p:sldId id="415" r:id="rId43"/>
    <p:sldId id="416" r:id="rId44"/>
    <p:sldId id="417" r:id="rId45"/>
    <p:sldId id="263" r:id="rId46"/>
    <p:sldId id="420" r:id="rId47"/>
    <p:sldId id="374" r:id="rId48"/>
    <p:sldId id="386" r:id="rId49"/>
    <p:sldId id="398" r:id="rId50"/>
    <p:sldId id="399" r:id="rId51"/>
    <p:sldId id="315" r:id="rId52"/>
    <p:sldId id="324" r:id="rId53"/>
  </p:sldIdLst>
  <p:sldSz cx="12192000" cy="6858000"/>
  <p:notesSz cx="7010400" cy="9223375"/>
  <p:embeddedFontLst>
    <p:embeddedFont>
      <p:font typeface="Calibri" panose="020F0502020204030204" pitchFamily="34" charset="0"/>
      <p:regular r:id="rId56"/>
      <p:bold r:id="rId57"/>
      <p:italic r:id="rId58"/>
      <p:boldItalic r:id="rId59"/>
    </p:embeddedFont>
    <p:embeddedFont>
      <p:font typeface="Montserrat" panose="020B0604020202020204" charset="0"/>
      <p:regular r:id="rId60"/>
      <p:bold r:id="rId61"/>
    </p:embeddedFont>
    <p:embeddedFont>
      <p:font typeface="Montserrat Semi Bold" panose="020B0604020202020204" charset="0"/>
      <p:bold r:id="rId62"/>
    </p:embeddedFont>
    <p:embeddedFont>
      <p:font typeface="Roboto" panose="020B0604020202020204" charset="0"/>
      <p:regular r:id="rId63"/>
      <p:bold r:id="rId64"/>
      <p:italic r:id="rId65"/>
      <p:boldItalic r:id="rId66"/>
    </p:embeddedFont>
    <p:embeddedFont>
      <p:font typeface="Roboto Black" panose="020B0604020202020204" charset="0"/>
      <p:bold r:id="rId67"/>
      <p:boldItalic r:id="rId68"/>
    </p:embeddedFont>
    <p:embeddedFont>
      <p:font typeface="Wingdings 3" panose="05040102010807070707" pitchFamily="18" charset="2"/>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72" d="100"/>
          <a:sy n="72" d="100"/>
        </p:scale>
        <p:origin x="576" y="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3/25/2020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3/25/2020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new infographic I saw this morning. It is a nice</a:t>
            </a:r>
            <a:r>
              <a:rPr lang="en-US" baseline="0" dirty="0"/>
              <a:t>, easy to view summary of the testing priorities.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21</a:t>
            </a:fld>
            <a:endParaRPr lang="en-US"/>
          </a:p>
        </p:txBody>
      </p:sp>
    </p:spTree>
    <p:extLst>
      <p:ext uri="{BB962C8B-B14F-4D97-AF65-F5344CB8AC3E}">
        <p14:creationId xmlns:p14="http://schemas.microsoft.com/office/powerpoint/2010/main" val="44729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39</a:t>
            </a:fld>
            <a:endParaRPr lang="en-US"/>
          </a:p>
        </p:txBody>
      </p:sp>
    </p:spTree>
    <p:extLst>
      <p:ext uri="{BB962C8B-B14F-4D97-AF65-F5344CB8AC3E}">
        <p14:creationId xmlns:p14="http://schemas.microsoft.com/office/powerpoint/2010/main" val="2834893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a:t>
            </a:r>
            <a:r>
              <a:rPr lang="en-US" baseline="0" dirty="0"/>
              <a:t> we</a:t>
            </a:r>
            <a:r>
              <a:rPr lang="en-US" dirty="0"/>
              <a:t>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40</a:t>
            </a:fld>
            <a:endParaRPr lang="en-US"/>
          </a:p>
        </p:txBody>
      </p:sp>
    </p:spTree>
    <p:extLst>
      <p:ext uri="{BB962C8B-B14F-4D97-AF65-F5344CB8AC3E}">
        <p14:creationId xmlns:p14="http://schemas.microsoft.com/office/powerpoint/2010/main" val="363370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42</a:t>
            </a:fld>
            <a:endParaRPr lang="en-US"/>
          </a:p>
        </p:txBody>
      </p:sp>
    </p:spTree>
    <p:extLst>
      <p:ext uri="{BB962C8B-B14F-4D97-AF65-F5344CB8AC3E}">
        <p14:creationId xmlns:p14="http://schemas.microsoft.com/office/powerpoint/2010/main" val="157066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47</a:t>
            </a:fld>
            <a:endParaRPr lang="en-US"/>
          </a:p>
        </p:txBody>
      </p:sp>
    </p:spTree>
    <p:extLst>
      <p:ext uri="{BB962C8B-B14F-4D97-AF65-F5344CB8AC3E}">
        <p14:creationId xmlns:p14="http://schemas.microsoft.com/office/powerpoint/2010/main" val="224026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26</a:t>
            </a:fld>
            <a:endParaRPr lang="en-US"/>
          </a:p>
        </p:txBody>
      </p:sp>
    </p:spTree>
    <p:extLst>
      <p:ext uri="{BB962C8B-B14F-4D97-AF65-F5344CB8AC3E}">
        <p14:creationId xmlns:p14="http://schemas.microsoft.com/office/powerpoint/2010/main" val="41397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facemasks- especially- just some caution about the use of homemade masks. </a:t>
            </a:r>
            <a:endParaRPr lang="en-US" dirty="0"/>
          </a:p>
          <a:p>
            <a:r>
              <a:rPr lang="en-US" dirty="0"/>
              <a:t>CDC notes regarding</a:t>
            </a:r>
            <a:r>
              <a:rPr lang="en-US" baseline="0" dirty="0"/>
              <a:t> the use </a:t>
            </a:r>
            <a:r>
              <a:rPr lang="en-US" sz="1200" b="1" i="0" kern="1200" dirty="0">
                <a:solidFill>
                  <a:schemeClr val="tx1"/>
                </a:solidFill>
                <a:effectLst/>
                <a:latin typeface="+mn-lt"/>
                <a:ea typeface="+mn-ea"/>
                <a:cs typeface="+mn-cs"/>
              </a:rPr>
              <a:t>of homemade masks:</a:t>
            </a:r>
            <a:br>
              <a:rPr lang="en-US" dirty="0"/>
            </a:br>
            <a:r>
              <a:rPr lang="en-US" sz="1200" b="0" i="0" kern="1200" dirty="0">
                <a:solidFill>
                  <a:schemeClr val="tx1"/>
                </a:solidFill>
                <a:effectLst/>
                <a:latin typeface="+mn-lt"/>
                <a:ea typeface="+mn-ea"/>
                <a:cs typeface="+mn-cs"/>
              </a:rPr>
              <a:t>“n settings where facemasks are not available, HCP might use homemade masks (e.g., bandana, scarf) for care of patients with COVID-19 as a last resort. However, homemade masks are not considered PPE, since their capability to protect HCP is unknown. Caution should be exercised when considering this option. Homemade masks should ideally be used in combination with a face shield that covers the entire front (that extends to the chin or below) and sides of the face.”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27</a:t>
            </a:fld>
            <a:endParaRPr lang="en-US"/>
          </a:p>
        </p:txBody>
      </p:sp>
    </p:spTree>
    <p:extLst>
      <p:ext uri="{BB962C8B-B14F-4D97-AF65-F5344CB8AC3E}">
        <p14:creationId xmlns:p14="http://schemas.microsoft.com/office/powerpoint/2010/main" val="12722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29</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infographic</a:t>
            </a:r>
            <a:r>
              <a:rPr lang="en-US" baseline="0" dirty="0"/>
              <a:t> could be posted at the point of PPE Donning. Another infographic  is available for doffing, of course.</a:t>
            </a:r>
          </a:p>
          <a:p>
            <a:r>
              <a:rPr lang="en-US" baseline="0" dirty="0"/>
              <a:t>We think the graphic and the video really need to be paired for clarity- and just want to make you aware of these resources.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33</a:t>
            </a:fld>
            <a:endParaRPr lang="en-US"/>
          </a:p>
        </p:txBody>
      </p:sp>
    </p:spTree>
    <p:extLst>
      <p:ext uri="{BB962C8B-B14F-4D97-AF65-F5344CB8AC3E}">
        <p14:creationId xmlns:p14="http://schemas.microsoft.com/office/powerpoint/2010/main" val="236508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a:t>
            </a:r>
            <a:r>
              <a:rPr lang="en-US" baseline="0" dirty="0"/>
              <a:t> are at the top of this page, but the better place to start is towards the bottom of the page with the instructional video series. In this set clips from the video, you see the HCW donning PPE as part of a conservation strategy to extend the use of eye protection and mask. Highlighted here is the strategy to tear the gown at the neck so that there is no reason to pull the gown over the head/ over the PPE which is still in use.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34</a:t>
            </a:fld>
            <a:endParaRPr lang="en-US"/>
          </a:p>
        </p:txBody>
      </p:sp>
    </p:spTree>
    <p:extLst>
      <p:ext uri="{BB962C8B-B14F-4D97-AF65-F5344CB8AC3E}">
        <p14:creationId xmlns:p14="http://schemas.microsoft.com/office/powerpoint/2010/main" val="65057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36</a:t>
            </a:fld>
            <a:endParaRPr lang="en-US"/>
          </a:p>
        </p:txBody>
      </p:sp>
    </p:spTree>
    <p:extLst>
      <p:ext uri="{BB962C8B-B14F-4D97-AF65-F5344CB8AC3E}">
        <p14:creationId xmlns:p14="http://schemas.microsoft.com/office/powerpoint/2010/main" val="225387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we’ve noted on previous calls, Nebraska Medicine’s COVID-19 website is public facing, and we encourage users to check out those complete resources and see if those can be implemented or used in conjunction with what your facilities are creating.</a:t>
            </a:r>
          </a:p>
          <a:p>
            <a:r>
              <a:rPr lang="en-US" baseline="0" dirty="0"/>
              <a:t>Nebraska Medicine has particularly good resources for bagging and processing used PPE.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37</a:t>
            </a:fld>
            <a:endParaRPr lang="en-US"/>
          </a:p>
        </p:txBody>
      </p:sp>
    </p:spTree>
    <p:extLst>
      <p:ext uri="{BB962C8B-B14F-4D97-AF65-F5344CB8AC3E}">
        <p14:creationId xmlns:p14="http://schemas.microsoft.com/office/powerpoint/2010/main" val="401518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38</a:t>
            </a:fld>
            <a:endParaRPr lang="en-US"/>
          </a:p>
        </p:txBody>
      </p:sp>
    </p:spTree>
    <p:extLst>
      <p:ext uri="{BB962C8B-B14F-4D97-AF65-F5344CB8AC3E}">
        <p14:creationId xmlns:p14="http://schemas.microsoft.com/office/powerpoint/2010/main" val="264551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F3F7D-F07A-4271-B57F-3926DFAE9CE2}"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3975550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5F3F7D-F07A-4271-B57F-3926DFAE9CE2}"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4157609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94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89002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156E0A-DC84-4E02-B5AB-780AA1FFC666}"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990A21-3875-457C-9558-712A2EC8717D}" type="slidenum">
              <a:rPr lang="en-US" smtClean="0"/>
              <a:t>‹#›</a:t>
            </a:fld>
            <a:endParaRPr lang="en-US"/>
          </a:p>
        </p:txBody>
      </p:sp>
    </p:spTree>
    <p:extLst>
      <p:ext uri="{BB962C8B-B14F-4D97-AF65-F5344CB8AC3E}">
        <p14:creationId xmlns:p14="http://schemas.microsoft.com/office/powerpoint/2010/main" val="362906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5.pn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88" r:id="rId15"/>
    <p:sldLayoutId id="2147483789" r:id="rId16"/>
    <p:sldLayoutId id="2147483790" r:id="rId17"/>
    <p:sldLayoutId id="2147483791" r:id="rId18"/>
    <p:sldLayoutId id="2147483792" r:id="rId19"/>
    <p:sldLayoutId id="2147483793" r:id="rId20"/>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cdc.gov/coronavirus/2019-ncov/if-you-are-sick/steps-when-sick.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st2" TargetMode="External"/><Relationship Id="rId2" Type="http://schemas.openxmlformats.org/officeDocument/2006/relationships/hyperlink" Target="https://www.cdc.gov/coronavirus/2019-ncov/hcp/disposition-in-home-patients.html#st1"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s://www.cdc.gov/coronavirus/2019-ncov/downloads/priority-testing-patients.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dhhs.ne.gov/CHPM%20Documents/contacts.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s://www.cdc.gov/coronavirus/2019-ncov/hcp/ppe-strategy/face-mask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hyperlink" Target="https://med.emory.edu/departments/medicine/divisions/infectious-diseases/serious-communicable-diseases-program/pdf/extended-wear.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med.emory.edu/departments/medicine/divisions/infectious-diseases/serious-communicable-diseases-program/covid-19-resources/conserving-ppe.html"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hyperlink" Target="https://med.emory.edu/departments/medicine/divisions/infectious-diseases/serious-communicable-diseases-program/pdf/ppe-conserve-process-v3.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hyperlink" Target="https://www.nebraskamed.com/for-providers/covid19" TargetMode="Externa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www.nebraskamed.com/sites/default/files/documents/covid-19/COVID-Extended-Use-Reuse-of-PPE-and-N95.pdf?date=03182020"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gcc02.safelinks.protection.outlook.com/?url=https%3A%2F%2Frepository.netecweb.org%2Ffiles%2Foriginal%2Ffe9a813e5643ab774a62b4b1778117e0.pdf&amp;data=02%7C01%7CMaureen.Tierney%40nebraska.gov%7C6cb9b38f528449d5dc7008d7cf29c0f4%7C043207dfe6894bf6902001038f11f0b1%7C0%7C0%7C637205651020669126&amp;sdata=O5V9taNHNbx7BSMMAVypPyySp3yGi5LgTJ1UCmgDh2w%3D&amp;reserved=0"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gcc02.safelinks.protection.outlook.com/?url=https%3A%2F%2Fwww.who.int%2Fgpsc%2F5may%2FGuide_to_Local_Production.pdf&amp;data=02%7C01%7CMaureen.Tierney%40nebraska.gov%7C13db5af4e7b844c4057908d7cf5269df%7C043207dfe6894bf6902001038f11f0b1%7C0%7C0%7C637205825648199598&amp;sdata=xzwiwzDlaKc9tG7tUWFsMxemeqQpy1ca2WNGQRQKhVY%3D&amp;reserved=0" TargetMode="External"/><Relationship Id="rId2" Type="http://schemas.openxmlformats.org/officeDocument/2006/relationships/hyperlink" Target="https://gcc02.safelinks.protection.outlook.com/?url=https%3A%2F%2Fwww.fda.gov%2Fregulatory-information%2Fsearch-fda-guidance-documents%2Fpolicy-temporary-compounding-certain-alcohol-based-hand-sanitizer-products-during-public-health&amp;data=02%7C01%7CMaureen.Tierney%40nebraska.gov%7C13db5af4e7b844c4057908d7cf5269df%7C043207dfe6894bf6902001038f11f0b1%7C0%7C0%7C637205825648189643&amp;sdata=mxx2EhFC4LbvfvXoOpzfrvBxh05%2BoNtTa0ZOPBbvLXs%3D&amp;reserved=0" TargetMode="External"/><Relationship Id="rId1" Type="http://schemas.openxmlformats.org/officeDocument/2006/relationships/slideLayout" Target="../slideLayouts/slideLayout4.xml"/><Relationship Id="rId4" Type="http://schemas.openxmlformats.org/officeDocument/2006/relationships/hyperlink" Target="https://gcc02.safelinks.protection.outlook.com/?url=https%3A%2F%2Fwww.fda.gov%2Fnews-events%2Fpress-announcements%2Fcoronavirus-covid-19-update-fda-provides-guidance-production-alcohol-based-hand-sanitizer-help-boost&amp;data=02%7C01%7CMaureen.Tierney%40nebraska.gov%7C13db5af4e7b844c4057908d7cf5269df%7C043207dfe6894bf6902001038f11f0b1%7C0%7C0%7C637205825648209557&amp;sdata=QH5t5FrinEpjNLivEL2M3OQqUJIAJyIrIbfdKCrCa2M%3D&amp;reserved=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cdc.gov/coronavirus/2019-ncov/index.html" TargetMode="Externa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hyperlink" Target="http://www.cdc.gov/nonpharmaceutical-intervention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br>
              <a:rPr lang="en-US" b="1" dirty="0">
                <a:solidFill>
                  <a:schemeClr val="bg1"/>
                </a:solidFill>
              </a:rPr>
            </a:br>
            <a:br>
              <a:rPr lang="en-US" b="1" dirty="0">
                <a:solidFill>
                  <a:schemeClr val="tx1"/>
                </a:solidFill>
              </a:rPr>
            </a:br>
            <a:r>
              <a:rPr lang="en-US" sz="5300" b="1" dirty="0">
                <a:ln>
                  <a:solidFill>
                    <a:schemeClr val="accent4">
                      <a:lumMod val="60000"/>
                      <a:lumOff val="40000"/>
                    </a:schemeClr>
                  </a:solidFill>
                </a:ln>
                <a:solidFill>
                  <a:schemeClr val="tx1"/>
                </a:solidFill>
              </a:rPr>
              <a:t>Covid-19 </a:t>
            </a:r>
            <a:r>
              <a:rPr lang="en-US" sz="5300" b="1" dirty="0" err="1">
                <a:ln>
                  <a:solidFill>
                    <a:schemeClr val="accent4">
                      <a:lumMod val="60000"/>
                      <a:lumOff val="40000"/>
                    </a:schemeClr>
                  </a:solidFill>
                </a:ln>
                <a:solidFill>
                  <a:schemeClr val="tx1"/>
                </a:solidFill>
              </a:rPr>
              <a:t>Webinex</a:t>
            </a:r>
            <a:r>
              <a:rPr lang="en-US" sz="5300" b="1" dirty="0">
                <a:ln>
                  <a:solidFill>
                    <a:schemeClr val="accent4">
                      <a:lumMod val="60000"/>
                      <a:lumOff val="40000"/>
                    </a:schemeClr>
                  </a:solidFill>
                </a:ln>
                <a:solidFill>
                  <a:schemeClr val="tx1"/>
                </a:solidFill>
              </a:rPr>
              <a:t>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on ACH for COVID-19 3-23-20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lnSpcReduction="10000"/>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a:t>
            </a:r>
            <a:r>
              <a:rPr lang="en-US" b="1" i="1" dirty="0" err="1">
                <a:ln>
                  <a:solidFill>
                    <a:schemeClr val="tx1"/>
                  </a:solidFill>
                </a:ln>
                <a:solidFill>
                  <a:srgbClr val="FFFF00"/>
                </a:solidFill>
              </a:rPr>
              <a:t>InfectionsMedical</a:t>
            </a:r>
            <a:r>
              <a:rPr lang="en-US" b="1" i="1" dirty="0">
                <a:ln>
                  <a:solidFill>
                    <a:schemeClr val="tx1"/>
                  </a:solidFill>
                </a:ln>
                <a:solidFill>
                  <a:srgbClr val="FFFF00"/>
                </a:solidFill>
              </a:rPr>
              <a:t> 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p>
          <a:p>
            <a:r>
              <a:rPr lang="en-US" b="1" i="1" dirty="0">
                <a:ln>
                  <a:solidFill>
                    <a:schemeClr val="tx1"/>
                  </a:solidFill>
                </a:ln>
                <a:solidFill>
                  <a:srgbClr val="FFFF00"/>
                </a:solidFill>
              </a:rPr>
              <a:t>Matthew Donahue, MD, EIS Officer, NE DHHS</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Discontinuation from self-monitoring and self-quarantine: </a:t>
            </a:r>
            <a:endParaRPr lang="en-US" dirty="0"/>
          </a:p>
        </p:txBody>
      </p:sp>
      <p:sp>
        <p:nvSpPr>
          <p:cNvPr id="3" name="Content Placeholder 2"/>
          <p:cNvSpPr>
            <a:spLocks noGrp="1"/>
          </p:cNvSpPr>
          <p:nvPr>
            <p:ph idx="4294967295"/>
          </p:nvPr>
        </p:nvSpPr>
        <p:spPr>
          <a:xfrm>
            <a:off x="448887" y="1549372"/>
            <a:ext cx="10515600" cy="4351337"/>
          </a:xfrm>
          <a:prstGeom prst="rect">
            <a:avLst/>
          </a:prstGeom>
        </p:spPr>
        <p:txBody>
          <a:bodyPr>
            <a:normAutofit fontScale="85000" lnSpcReduction="20000"/>
          </a:bodyPr>
          <a:lstStyle/>
          <a:p>
            <a:pPr marL="0" indent="0">
              <a:buNone/>
            </a:pPr>
            <a:r>
              <a:rPr lang="en-US" dirty="0"/>
              <a:t>Discontinuation from self-quarantine and self-monitoring may cease if after 14 days there has been NO development of respiratory illness symptoms. Symptoms may include: fever, cough, shortness of breath, sore throat, runny nose. </a:t>
            </a:r>
          </a:p>
          <a:p>
            <a:endParaRPr lang="en-US" dirty="0"/>
          </a:p>
          <a:p>
            <a:pPr marL="0" indent="0">
              <a:buNone/>
            </a:pPr>
            <a:r>
              <a:rPr lang="en-US" dirty="0"/>
              <a:t>CDC guidance (</a:t>
            </a:r>
            <a:r>
              <a:rPr lang="en-US" dirty="0">
                <a:hlinkClick r:id="rId2"/>
              </a:rPr>
              <a:t>www.cdc.gov/coronavirus/2019-ncov/if-you-are-sick/steps-when-sick.html</a:t>
            </a:r>
            <a:r>
              <a:rPr lang="en-US" dirty="0"/>
              <a:t>)states that an individual can stop self-isolation if: </a:t>
            </a:r>
          </a:p>
          <a:p>
            <a:pPr lvl="1"/>
            <a:r>
              <a:rPr lang="en-US" dirty="0"/>
              <a:t>It has been at least 7 days since symptoms first appeared </a:t>
            </a:r>
          </a:p>
          <a:p>
            <a:pPr lvl="1"/>
            <a:r>
              <a:rPr lang="en-US" dirty="0"/>
              <a:t>AND </a:t>
            </a:r>
          </a:p>
          <a:p>
            <a:pPr lvl="1"/>
            <a:r>
              <a:rPr lang="en-US" dirty="0"/>
              <a:t>No fever for at least 72 hours (fever-free for 3 full days off fever-reducing medicine) AND </a:t>
            </a:r>
          </a:p>
          <a:p>
            <a:pPr lvl="1"/>
            <a:r>
              <a:rPr lang="en-US" dirty="0"/>
              <a:t>All other symptoms have improved (e.g., cough has improved) </a:t>
            </a:r>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47711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05" y="153252"/>
            <a:ext cx="10515600" cy="1325563"/>
          </a:xfrm>
        </p:spPr>
        <p:txBody>
          <a:bodyPr/>
          <a:lstStyle/>
          <a:p>
            <a:r>
              <a:rPr lang="en-US" b="1" dirty="0"/>
              <a:t>Definitions </a:t>
            </a:r>
            <a:endParaRPr lang="en-US" dirty="0"/>
          </a:p>
        </p:txBody>
      </p:sp>
      <p:sp>
        <p:nvSpPr>
          <p:cNvPr id="3" name="Content Placeholder 2"/>
          <p:cNvSpPr>
            <a:spLocks noGrp="1"/>
          </p:cNvSpPr>
          <p:nvPr>
            <p:ph idx="4294967295"/>
          </p:nvPr>
        </p:nvSpPr>
        <p:spPr>
          <a:xfrm>
            <a:off x="501805" y="816033"/>
            <a:ext cx="10515600" cy="4351338"/>
          </a:xfrm>
          <a:prstGeom prst="rect">
            <a:avLst/>
          </a:prstGeom>
        </p:spPr>
        <p:txBody>
          <a:bodyPr>
            <a:normAutofit fontScale="47500" lnSpcReduction="20000"/>
          </a:bodyPr>
          <a:lstStyle/>
          <a:p>
            <a:endParaRPr lang="en-US" dirty="0"/>
          </a:p>
          <a:p>
            <a:r>
              <a:rPr lang="en-US" b="1" dirty="0"/>
              <a:t>Social distancing: </a:t>
            </a:r>
            <a:r>
              <a:rPr lang="en-US" dirty="0"/>
              <a:t>Minimize interactions in crowded spaces by working from home, closing schools/switching to online classes, cancelling/postponing conferences and large meetings, and keeping individuals spaced 6 feet apart. </a:t>
            </a:r>
          </a:p>
          <a:p>
            <a:r>
              <a:rPr lang="en-US" b="1" dirty="0"/>
              <a:t>Self-monitor: </a:t>
            </a:r>
            <a:r>
              <a:rPr lang="en-US" dirty="0"/>
              <a:t>Monitor yourself for symptoms consistent with COVID-19 infection, including cough, shortness of breath, fever, and fatigue. Persons with known exposure to COVID-19 infection are asked to check for symptoms including fever twice daily (e.g., 8 am and 8 pm). Persons with COVID-19 infection should document symptoms to enable accurate determination of duration of isolation (see above). </a:t>
            </a:r>
          </a:p>
          <a:p>
            <a:r>
              <a:rPr lang="en-US" dirty="0"/>
              <a:t> </a:t>
            </a:r>
            <a:r>
              <a:rPr lang="en-US" b="1" dirty="0"/>
              <a:t>Self-quarantine: </a:t>
            </a:r>
            <a:r>
              <a:rPr lang="en-US" dirty="0"/>
              <a:t>Persons with known exposure to a person with COVID-19 infection should remove themselves from situations where others could be exposed/infected should they develop infection, and self-monitor to identify if COVID-19 infection develops. </a:t>
            </a:r>
          </a:p>
          <a:p>
            <a:r>
              <a:rPr lang="en-US" b="1" dirty="0"/>
              <a:t>Self-isolate: </a:t>
            </a:r>
            <a:r>
              <a:rPr lang="en-US" dirty="0"/>
              <a:t>Persons with clinical or lab-confirmed for COVID-19 infection should eliminate contact with others as detailed above. </a:t>
            </a:r>
          </a:p>
          <a:p>
            <a:r>
              <a:rPr lang="en-US" b="1" dirty="0"/>
              <a:t>Commuters </a:t>
            </a:r>
            <a:r>
              <a:rPr lang="en-US" dirty="0"/>
              <a:t>crossing state borders (e.g., Council Bluffs to Omaha, Sioux City to South Sioux City, and Cheyenne to Scotts Bluff), travelers passing through the state/moving within the state, and transportation service workers are not considered special at-risk groups and are not addressed in these our-of-state returning traveler recommendations. </a:t>
            </a:r>
          </a:p>
          <a:p>
            <a:endParaRPr lang="en-US" dirty="0"/>
          </a:p>
        </p:txBody>
      </p:sp>
      <p:pic>
        <p:nvPicPr>
          <p:cNvPr id="4" name="Picture 3"/>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09748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B6BA2-1439-4120-B8B9-A494C8BC926B}"/>
              </a:ext>
            </a:extLst>
          </p:cNvPr>
          <p:cNvSpPr>
            <a:spLocks noGrp="1"/>
          </p:cNvSpPr>
          <p:nvPr>
            <p:ph type="body" sz="quarter" idx="10"/>
          </p:nvPr>
        </p:nvSpPr>
        <p:spPr/>
        <p:txBody>
          <a:bodyPr/>
          <a:lstStyle/>
          <a:p>
            <a:r>
              <a:rPr lang="en-US" b="1" dirty="0"/>
              <a:t>Test-based strategy</a:t>
            </a:r>
            <a:r>
              <a:rPr lang="en-US" dirty="0"/>
              <a:t> (simplified from initial protocol) Previous recommendations for a test-based strategy remain applicable; however, a test-based strategy is contingent on the availability of ample testing supplies and laboratory capacity as well as convenient access to testing. For jurisdictions that choose to use a test-based strategy, the recommended protocol has been simplified so that </a:t>
            </a:r>
            <a:r>
              <a:rPr lang="en-US" i="1" dirty="0"/>
              <a:t>only one swab is needed at every sampling</a:t>
            </a:r>
            <a:r>
              <a:rPr lang="en-US" dirty="0"/>
              <a:t>.</a:t>
            </a:r>
          </a:p>
          <a:p>
            <a:r>
              <a:rPr lang="en-US" b="1" dirty="0"/>
              <a:t>Persons who have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Resolution of fever without the use of fever-reducing medications </a:t>
            </a:r>
            <a:r>
              <a:rPr lang="en-US" b="1" dirty="0"/>
              <a:t>and</a:t>
            </a:r>
            <a:endParaRPr lang="en-US" dirty="0"/>
          </a:p>
          <a:p>
            <a:pPr>
              <a:buFont typeface="Arial" panose="020B0604020202020204" pitchFamily="34" charset="0"/>
              <a:buChar char="•"/>
            </a:pPr>
            <a:r>
              <a:rPr lang="en-US" dirty="0"/>
              <a:t>Improvement in respiratory symptoms (e.g., cough, shortness of breath) </a:t>
            </a:r>
            <a:r>
              <a:rPr lang="en-US" b="1" dirty="0"/>
              <a:t>and</a:t>
            </a:r>
            <a:endParaRPr lang="en-US" dirty="0"/>
          </a:p>
          <a:p>
            <a:endParaRPr lang="en-US" dirty="0"/>
          </a:p>
        </p:txBody>
      </p:sp>
      <p:sp>
        <p:nvSpPr>
          <p:cNvPr id="3" name="Title 2">
            <a:extLst>
              <a:ext uri="{FF2B5EF4-FFF2-40B4-BE49-F238E27FC236}">
                <a16:creationId xmlns:a16="http://schemas.microsoft.com/office/drawing/2014/main" id="{5321CCD5-767D-4534-B0F9-4A7D18BAC767}"/>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10318975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550EED-2F76-4151-9CDD-DF953F69DB88}"/>
              </a:ext>
            </a:extLst>
          </p:cNvPr>
          <p:cNvSpPr>
            <a:spLocks noGrp="1"/>
          </p:cNvSpPr>
          <p:nvPr>
            <p:ph type="body" sz="quarter" idx="10"/>
          </p:nvPr>
        </p:nvSpPr>
        <p:spPr/>
        <p:txBody>
          <a:bodyPr/>
          <a:lstStyle/>
          <a:p>
            <a:r>
              <a:rPr lang="en-US" b="1" dirty="0"/>
              <a:t>Time-since-illness-onset and time-since-recovery strategy (non-test-based strategy)</a:t>
            </a:r>
            <a:r>
              <a:rPr lang="en-US" b="1" dirty="0">
                <a:hlinkClick r:id="rId2"/>
              </a:rPr>
              <a:t>*</a:t>
            </a:r>
            <a:br>
              <a:rPr lang="en-US" dirty="0"/>
            </a:br>
            <a:r>
              <a:rPr lang="en-US" b="1" dirty="0"/>
              <a:t>Persons with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r>
              <a:rPr lang="en-US" dirty="0"/>
              <a:t> improvement in respiratory symptoms (e.g., cough, shortness of breath); </a:t>
            </a:r>
            <a:r>
              <a:rPr lang="en-US" b="1" dirty="0"/>
              <a:t>and,</a:t>
            </a:r>
            <a:endParaRPr lang="en-US" dirty="0"/>
          </a:p>
          <a:p>
            <a:pPr>
              <a:buFont typeface="Arial" panose="020B0604020202020204" pitchFamily="34" charset="0"/>
              <a:buChar char="•"/>
            </a:pPr>
            <a:r>
              <a:rPr lang="en-US" dirty="0"/>
              <a:t>At least 7 days have passed </a:t>
            </a:r>
            <a:r>
              <a:rPr lang="en-US" i="1" dirty="0"/>
              <a:t>since symptoms first appeared</a:t>
            </a:r>
            <a:r>
              <a:rPr lang="en-US" dirty="0"/>
              <a:t>.</a:t>
            </a:r>
          </a:p>
          <a:p>
            <a:pPr>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dirty="0">
                <a:hlinkClick r:id="rId3"/>
              </a:rPr>
              <a:t>**</a:t>
            </a:r>
            <a:r>
              <a:rPr lang="en-US" dirty="0"/>
              <a:t> (total of two negative specimens).</a:t>
            </a:r>
          </a:p>
          <a:p>
            <a:endParaRPr lang="en-US" dirty="0"/>
          </a:p>
        </p:txBody>
      </p:sp>
      <p:sp>
        <p:nvSpPr>
          <p:cNvPr id="3" name="Title 2">
            <a:extLst>
              <a:ext uri="{FF2B5EF4-FFF2-40B4-BE49-F238E27FC236}">
                <a16:creationId xmlns:a16="http://schemas.microsoft.com/office/drawing/2014/main" id="{F8EA169E-5B63-4698-A448-2DA9B57AC2F9}"/>
              </a:ext>
            </a:extLst>
          </p:cNvPr>
          <p:cNvSpPr>
            <a:spLocks noGrp="1"/>
          </p:cNvSpPr>
          <p:nvPr>
            <p:ph type="title"/>
          </p:nvPr>
        </p:nvSpPr>
        <p:spPr/>
        <p:txBody>
          <a:bodyPr/>
          <a:lstStyle/>
          <a:p>
            <a:r>
              <a:rPr lang="en-US" dirty="0"/>
              <a:t>Discontinuation of Home Isolation</a:t>
            </a:r>
          </a:p>
        </p:txBody>
      </p:sp>
    </p:spTree>
    <p:extLst>
      <p:ext uri="{BB962C8B-B14F-4D97-AF65-F5344CB8AC3E}">
        <p14:creationId xmlns:p14="http://schemas.microsoft.com/office/powerpoint/2010/main" val="160333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1AA390-ADA3-4F97-894E-EE61F3AE9298}"/>
              </a:ext>
            </a:extLst>
          </p:cNvPr>
          <p:cNvSpPr>
            <a:spLocks noGrp="1"/>
          </p:cNvSpPr>
          <p:nvPr>
            <p:ph type="body" sz="quarter" idx="10"/>
          </p:nvPr>
        </p:nvSpPr>
        <p:spPr/>
        <p:txBody>
          <a:bodyPr/>
          <a:lstStyle/>
          <a:p>
            <a:r>
              <a:rPr lang="en-US" b="1" dirty="0"/>
              <a:t>Individuals with laboratory-confirmed COVID-19 who have not had </a:t>
            </a:r>
            <a:r>
              <a:rPr lang="en-US" b="1" u="sng" dirty="0"/>
              <a:t>any</a:t>
            </a:r>
            <a:r>
              <a:rPr lang="en-US" b="1" dirty="0"/>
              <a:t> symptoms</a:t>
            </a:r>
            <a:r>
              <a:rPr lang="en-US" dirty="0"/>
              <a:t> may discontinue home isolation when at least 7 days have passed since the date of their first positive COVID-19 diagnostic  test and have had no subsequent illness.</a:t>
            </a:r>
          </a:p>
          <a:p>
            <a:r>
              <a:rPr lang="en-US" b="1" dirty="0"/>
              <a:t>Footnote</a:t>
            </a:r>
          </a:p>
          <a:p>
            <a:r>
              <a:rPr lang="en-US" dirty="0"/>
              <a:t>*This recommendation will prevent most, but may not prevent all instances of secondary spread.  The risk of transmission after recovery, is likely very substantially less than that during illness.</a:t>
            </a:r>
          </a:p>
          <a:p>
            <a:endParaRPr lang="en-US" dirty="0"/>
          </a:p>
        </p:txBody>
      </p:sp>
      <p:sp>
        <p:nvSpPr>
          <p:cNvPr id="3" name="Title 2">
            <a:extLst>
              <a:ext uri="{FF2B5EF4-FFF2-40B4-BE49-F238E27FC236}">
                <a16:creationId xmlns:a16="http://schemas.microsoft.com/office/drawing/2014/main" id="{8303434B-A25D-47F4-BB01-EDBB732A6106}"/>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40546861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pPr marL="457200" indent="-457200">
              <a:buAutoNum type="arabicPeriod"/>
            </a:pPr>
            <a:r>
              <a:rPr lang="en-US" dirty="0"/>
              <a:t>Wear a facemask until all symptoms are resolved or 14 days after symptom onset whichever is longer</a:t>
            </a:r>
          </a:p>
          <a:p>
            <a:pPr marL="457200" indent="-457200">
              <a:buAutoNum type="arabicPeriod"/>
            </a:pPr>
            <a:r>
              <a:rPr lang="en-US" dirty="0"/>
              <a:t>Be restricted from contact with severely immunocompromised </a:t>
            </a:r>
            <a:r>
              <a:rPr lang="en-US" dirty="0" err="1"/>
              <a:t>patietns</a:t>
            </a:r>
            <a:endParaRPr lang="en-US" dirty="0"/>
          </a:p>
          <a:p>
            <a:pPr marL="457200" indent="-457200">
              <a:buAutoNum type="arabicPeriod"/>
            </a:pPr>
            <a:r>
              <a:rPr lang="en-US" dirty="0"/>
              <a:t>Adhere to HH and respiratory etiquette as recommended for control of COVID-19 in the interim guidance</a:t>
            </a:r>
          </a:p>
          <a:p>
            <a:pPr marL="457200" indent="-457200">
              <a:buAutoNum type="arabicPeriod"/>
            </a:pPr>
            <a:r>
              <a:rPr lang="en-US"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5901397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7B47D-2498-41DA-B943-DDE939D7F49D}"/>
              </a:ext>
            </a:extLst>
          </p:cNvPr>
          <p:cNvSpPr>
            <a:spLocks noGrp="1"/>
          </p:cNvSpPr>
          <p:nvPr>
            <p:ph type="body" sz="quarter" idx="10"/>
          </p:nvPr>
        </p:nvSpPr>
        <p:spPr/>
        <p:txBody>
          <a:bodyPr/>
          <a:lstStyle/>
          <a:p>
            <a:r>
              <a:rPr lang="en-US" sz="2400" dirty="0"/>
              <a:t>Other than travel-see previous slide</a:t>
            </a:r>
          </a:p>
          <a:p>
            <a:r>
              <a:rPr lang="en-US" sz="2400" dirty="0"/>
              <a:t>Any respiratory symptoms or fever of greater than 99.9F. </a:t>
            </a:r>
          </a:p>
          <a:p>
            <a:r>
              <a:rPr lang="en-US" sz="2400" dirty="0"/>
              <a:t>If there is a household member who is positive for COVID-19, or highly suspected of having COVID-19.</a:t>
            </a:r>
          </a:p>
          <a:p>
            <a:r>
              <a:rPr lang="en-US" sz="2400" dirty="0"/>
              <a:t>They have been caring for a person who was documented as having COVID-19</a:t>
            </a:r>
          </a:p>
          <a:p>
            <a:r>
              <a:rPr lang="en-US" sz="2400" dirty="0"/>
              <a:t>and were not wearing necessary PPE –please see next slide for what to do based on different exposures. </a:t>
            </a:r>
          </a:p>
          <a:p>
            <a:endParaRPr lang="en-US" dirty="0"/>
          </a:p>
        </p:txBody>
      </p:sp>
      <p:sp>
        <p:nvSpPr>
          <p:cNvPr id="3" name="Title 2">
            <a:extLst>
              <a:ext uri="{FF2B5EF4-FFF2-40B4-BE49-F238E27FC236}">
                <a16:creationId xmlns:a16="http://schemas.microsoft.com/office/drawing/2014/main" id="{CFE484EB-905C-49C5-9429-6353B0851D16}"/>
              </a:ext>
            </a:extLst>
          </p:cNvPr>
          <p:cNvSpPr>
            <a:spLocks noGrp="1"/>
          </p:cNvSpPr>
          <p:nvPr>
            <p:ph type="title"/>
          </p:nvPr>
        </p:nvSpPr>
        <p:spPr/>
        <p:txBody>
          <a:bodyPr/>
          <a:lstStyle/>
          <a:p>
            <a:r>
              <a:rPr lang="en-US" dirty="0"/>
              <a:t>Updates-When should HCPs Self Quarantine</a:t>
            </a:r>
          </a:p>
        </p:txBody>
      </p:sp>
    </p:spTree>
    <p:extLst>
      <p:ext uri="{BB962C8B-B14F-4D97-AF65-F5344CB8AC3E}">
        <p14:creationId xmlns:p14="http://schemas.microsoft.com/office/powerpoint/2010/main" val="34256484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334DB-92FF-4D62-B983-4B91A7F67325}"/>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4B651372-D288-44DE-96DF-C98F8DB5C14E}"/>
              </a:ext>
            </a:extLst>
          </p:cNvPr>
          <p:cNvSpPr>
            <a:spLocks noGrp="1"/>
          </p:cNvSpPr>
          <p:nvPr>
            <p:ph type="title"/>
          </p:nvPr>
        </p:nvSpPr>
        <p:spPr/>
        <p:txBody>
          <a:bodyPr/>
          <a:lstStyle/>
          <a:p>
            <a:r>
              <a:rPr lang="en-US" sz="2000" dirty="0"/>
              <a:t>Interim U.S. Guidance for Risk Assessment and Public Health Management of Healthcare Personnel with Potential Exposure in a Healthcare Setting to Patients with COVID-19</a:t>
            </a:r>
            <a:br>
              <a:rPr lang="en-US" dirty="0"/>
            </a:br>
            <a:endParaRPr lang="en-US" dirty="0"/>
          </a:p>
        </p:txBody>
      </p:sp>
      <p:pic>
        <p:nvPicPr>
          <p:cNvPr id="4" name="Picture 3">
            <a:extLst>
              <a:ext uri="{FF2B5EF4-FFF2-40B4-BE49-F238E27FC236}">
                <a16:creationId xmlns:a16="http://schemas.microsoft.com/office/drawing/2014/main" id="{69EAC2F9-B93E-4F6F-AD00-3240616DF59E}"/>
              </a:ext>
            </a:extLst>
          </p:cNvPr>
          <p:cNvPicPr>
            <a:picLocks noChangeAspect="1"/>
          </p:cNvPicPr>
          <p:nvPr/>
        </p:nvPicPr>
        <p:blipFill>
          <a:blip r:embed="rId2"/>
          <a:stretch>
            <a:fillRect/>
          </a:stretch>
        </p:blipFill>
        <p:spPr>
          <a:xfrm>
            <a:off x="1621343" y="1355270"/>
            <a:ext cx="7291296" cy="4429161"/>
          </a:xfrm>
          <a:prstGeom prst="rect">
            <a:avLst/>
          </a:prstGeom>
        </p:spPr>
      </p:pic>
    </p:spTree>
    <p:extLst>
      <p:ext uri="{BB962C8B-B14F-4D97-AF65-F5344CB8AC3E}">
        <p14:creationId xmlns:p14="http://schemas.microsoft.com/office/powerpoint/2010/main" val="1979339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A5629-B85D-45AF-B554-342888CB783D}"/>
              </a:ext>
            </a:extLst>
          </p:cNvPr>
          <p:cNvSpPr>
            <a:spLocks noGrp="1"/>
          </p:cNvSpPr>
          <p:nvPr>
            <p:ph type="body" sz="quarter" idx="10"/>
          </p:nvPr>
        </p:nvSpPr>
        <p:spPr/>
        <p:txBody>
          <a:bodyPr/>
          <a:lstStyle/>
          <a:p>
            <a:r>
              <a:rPr lang="en-US" b="1" dirty="0"/>
              <a:t>HCP in the high- or medium-risk category</a:t>
            </a:r>
            <a:r>
              <a:rPr lang="en-US" dirty="0"/>
              <a:t> should undergo active monitoring, including restriction from work in any healthcare setting until 14 days after their last exposure. </a:t>
            </a:r>
          </a:p>
          <a:p>
            <a:endParaRPr lang="en-US" b="1" dirty="0"/>
          </a:p>
          <a:p>
            <a:r>
              <a:rPr lang="en-US" b="1" dirty="0"/>
              <a:t>HCP in the </a:t>
            </a:r>
            <a:r>
              <a:rPr lang="en-US" b="1" i="1" dirty="0"/>
              <a:t>low-risk</a:t>
            </a:r>
            <a:r>
              <a:rPr lang="en-US" b="1" dirty="0"/>
              <a:t> category</a:t>
            </a:r>
            <a:r>
              <a:rPr lang="en-US" dirty="0"/>
              <a:t> should perform self-monitoring with delegated supervision until 14 days after the last potential exposure. </a:t>
            </a:r>
          </a:p>
          <a:p>
            <a:endParaRPr lang="en-US" b="1" dirty="0"/>
          </a:p>
          <a:p>
            <a:r>
              <a:rPr lang="en-US" b="1" dirty="0"/>
              <a:t>HCP in the </a:t>
            </a:r>
            <a:r>
              <a:rPr lang="en-US" b="1" i="1" dirty="0"/>
              <a:t>no identifiable risk</a:t>
            </a:r>
            <a:r>
              <a:rPr lang="en-US" b="1" dirty="0"/>
              <a:t> category </a:t>
            </a:r>
            <a:r>
              <a:rPr lang="en-US" dirty="0"/>
              <a:t>do not require monitoring or restriction from work.</a:t>
            </a:r>
          </a:p>
          <a:p>
            <a:endParaRPr lang="en-US" dirty="0"/>
          </a:p>
        </p:txBody>
      </p:sp>
      <p:sp>
        <p:nvSpPr>
          <p:cNvPr id="3" name="Title 2">
            <a:extLst>
              <a:ext uri="{FF2B5EF4-FFF2-40B4-BE49-F238E27FC236}">
                <a16:creationId xmlns:a16="http://schemas.microsoft.com/office/drawing/2014/main" id="{5C498B62-1C69-4CE9-8053-FAB0B86A4BA6}"/>
              </a:ext>
            </a:extLst>
          </p:cNvPr>
          <p:cNvSpPr>
            <a:spLocks noGrp="1"/>
          </p:cNvSpPr>
          <p:nvPr>
            <p:ph type="title"/>
          </p:nvPr>
        </p:nvSpPr>
        <p:spPr/>
        <p:txBody>
          <a:bodyPr/>
          <a:lstStyle/>
          <a:p>
            <a:r>
              <a:rPr lang="en-US" dirty="0"/>
              <a:t>Monitoring and Work Restrictions</a:t>
            </a:r>
          </a:p>
        </p:txBody>
      </p:sp>
    </p:spTree>
    <p:extLst>
      <p:ext uri="{BB962C8B-B14F-4D97-AF65-F5344CB8AC3E}">
        <p14:creationId xmlns:p14="http://schemas.microsoft.com/office/powerpoint/2010/main" val="28040732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1452C-8CA3-40A6-BBBA-6664C7E09A42}"/>
              </a:ext>
            </a:extLst>
          </p:cNvPr>
          <p:cNvSpPr>
            <a:spLocks noGrp="1"/>
          </p:cNvSpPr>
          <p:nvPr>
            <p:ph type="body" sz="quarter" idx="10"/>
          </p:nvPr>
        </p:nvSpPr>
        <p:spPr/>
        <p:txBody>
          <a:bodyPr/>
          <a:lstStyle/>
          <a:p>
            <a:r>
              <a:rPr lang="en-US" dirty="0"/>
              <a:t>Given the consequences of widespread transmission, public health authorities nationally are broadening the range of clinical syndromes warranting self-isolation: </a:t>
            </a:r>
          </a:p>
          <a:p>
            <a:r>
              <a:rPr lang="en-US" dirty="0"/>
              <a:t>Possible case (not clear definition)</a:t>
            </a:r>
          </a:p>
          <a:p>
            <a:r>
              <a:rPr lang="en-US" dirty="0"/>
              <a:t> • Temperature ≥100.4°F (HCP-100.0)</a:t>
            </a:r>
          </a:p>
          <a:p>
            <a:r>
              <a:rPr lang="en-US" dirty="0"/>
              <a:t>• Cough often dry </a:t>
            </a:r>
          </a:p>
          <a:p>
            <a:r>
              <a:rPr lang="en-US" dirty="0"/>
              <a:t>• Shortness of breath and/or CP</a:t>
            </a:r>
          </a:p>
          <a:p>
            <a:r>
              <a:rPr lang="en-US" dirty="0"/>
              <a:t>• +/- Sore throat (more prominent in recent cases)</a:t>
            </a:r>
          </a:p>
          <a:p>
            <a:endParaRPr lang="en-US" dirty="0"/>
          </a:p>
          <a:p>
            <a:r>
              <a:rPr lang="en-US" dirty="0"/>
              <a:t>To limit potential transmission, if any of these symptoms are present, alone or in combination (in the absence of a known alternative diagnosis): patients should self-isolate. </a:t>
            </a:r>
          </a:p>
          <a:p>
            <a:r>
              <a:rPr lang="en-US" dirty="0"/>
              <a:t>Seeing asymptomatic cases in contacts of known COVID-19 patients that is why we all need to social distance</a:t>
            </a:r>
          </a:p>
        </p:txBody>
      </p:sp>
      <p:sp>
        <p:nvSpPr>
          <p:cNvPr id="3" name="Title 2">
            <a:extLst>
              <a:ext uri="{FF2B5EF4-FFF2-40B4-BE49-F238E27FC236}">
                <a16:creationId xmlns:a16="http://schemas.microsoft.com/office/drawing/2014/main" id="{D7F3F26E-8BBB-4B19-A643-47DFD110089A}"/>
              </a:ext>
            </a:extLst>
          </p:cNvPr>
          <p:cNvSpPr>
            <a:spLocks noGrp="1"/>
          </p:cNvSpPr>
          <p:nvPr>
            <p:ph type="title"/>
          </p:nvPr>
        </p:nvSpPr>
        <p:spPr/>
        <p:txBody>
          <a:bodyPr/>
          <a:lstStyle/>
          <a:p>
            <a:r>
              <a:rPr lang="en-US" dirty="0"/>
              <a:t>Clinical Diagnosis</a:t>
            </a:r>
          </a:p>
        </p:txBody>
      </p:sp>
    </p:spTree>
    <p:extLst>
      <p:ext uri="{BB962C8B-B14F-4D97-AF65-F5344CB8AC3E}">
        <p14:creationId xmlns:p14="http://schemas.microsoft.com/office/powerpoint/2010/main" val="24854387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1600C-68AC-403D-B101-A230B5A840B9}"/>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F00D49E7-9D5E-4E40-9E63-DEE26CCC11FE}"/>
              </a:ext>
            </a:extLst>
          </p:cNvPr>
          <p:cNvSpPr>
            <a:spLocks noGrp="1"/>
          </p:cNvSpPr>
          <p:nvPr>
            <p:ph type="title"/>
          </p:nvPr>
        </p:nvSpPr>
        <p:spPr/>
        <p:txBody>
          <a:bodyPr/>
          <a:lstStyle/>
          <a:p>
            <a:r>
              <a:rPr lang="en-US" dirty="0"/>
              <a:t>NE COVID Epi</a:t>
            </a:r>
          </a:p>
        </p:txBody>
      </p:sp>
      <p:pic>
        <p:nvPicPr>
          <p:cNvPr id="4" name="Picture 3">
            <a:extLst>
              <a:ext uri="{FF2B5EF4-FFF2-40B4-BE49-F238E27FC236}">
                <a16:creationId xmlns:a16="http://schemas.microsoft.com/office/drawing/2014/main" id="{FCC3D8FC-50F3-494C-AA73-AF9D3A6E8E04}"/>
              </a:ext>
            </a:extLst>
          </p:cNvPr>
          <p:cNvPicPr/>
          <p:nvPr/>
        </p:nvPicPr>
        <p:blipFill>
          <a:blip r:embed="rId2"/>
          <a:stretch>
            <a:fillRect/>
          </a:stretch>
        </p:blipFill>
        <p:spPr>
          <a:xfrm>
            <a:off x="3386344" y="889209"/>
            <a:ext cx="6267450" cy="5429250"/>
          </a:xfrm>
          <a:prstGeom prst="rect">
            <a:avLst/>
          </a:prstGeom>
        </p:spPr>
      </p:pic>
    </p:spTree>
    <p:extLst>
      <p:ext uri="{BB962C8B-B14F-4D97-AF65-F5344CB8AC3E}">
        <p14:creationId xmlns:p14="http://schemas.microsoft.com/office/powerpoint/2010/main" val="35911888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7EC65-7C31-48F1-A855-EF6A281ABE97}"/>
              </a:ext>
            </a:extLst>
          </p:cNvPr>
          <p:cNvSpPr>
            <a:spLocks noGrp="1"/>
          </p:cNvSpPr>
          <p:nvPr>
            <p:ph type="body" sz="quarter" idx="10"/>
          </p:nvPr>
        </p:nvSpPr>
        <p:spPr/>
        <p:txBody>
          <a:bodyPr/>
          <a:lstStyle/>
          <a:p>
            <a:r>
              <a:rPr lang="en-US" dirty="0"/>
              <a:t>Evidence suggests &gt;80% of COVID-19 infections are mild (fever is variable with COVID-19 infection and may be absent), might not warrant a healthcare visit or lab test, and do not require hospitalization. Telephone triage and appropriate self-isolation can suffice in most cases. </a:t>
            </a:r>
          </a:p>
          <a:p>
            <a:r>
              <a:rPr lang="en-US" dirty="0"/>
              <a:t> </a:t>
            </a:r>
          </a:p>
          <a:p>
            <a:r>
              <a:rPr lang="en-US" dirty="0"/>
              <a:t>Capacity and supplies for COVID-19 laboratory testing cannot meet current demand. A simple clinical diagnosis of COVID-19 infection warrants self-isolation, and should be the norm, even in the absence of a positive COVID-19 lab result. This could change if testing capacity expands. </a:t>
            </a:r>
          </a:p>
          <a:p>
            <a:r>
              <a:rPr lang="en-US" dirty="0"/>
              <a:t> </a:t>
            </a:r>
          </a:p>
          <a:p>
            <a:r>
              <a:rPr lang="en-US" dirty="0"/>
              <a:t>Rapid influenza tests and multiplex PCR respiratory pathogen panel (RPP) tests are still available at in-state laboratories, and if positive, should usually preclude the need for COVID-19 testing (co-infections appear to be uncommon). Also now in short supply; more arriving tomorrow </a:t>
            </a:r>
          </a:p>
        </p:txBody>
      </p:sp>
      <p:sp>
        <p:nvSpPr>
          <p:cNvPr id="3" name="Title 2">
            <a:extLst>
              <a:ext uri="{FF2B5EF4-FFF2-40B4-BE49-F238E27FC236}">
                <a16:creationId xmlns:a16="http://schemas.microsoft.com/office/drawing/2014/main" id="{C2D0CEFD-D6AE-4D6E-80F5-C81F289F2D5F}"/>
              </a:ext>
            </a:extLst>
          </p:cNvPr>
          <p:cNvSpPr>
            <a:spLocks noGrp="1"/>
          </p:cNvSpPr>
          <p:nvPr>
            <p:ph type="title"/>
          </p:nvPr>
        </p:nvSpPr>
        <p:spPr/>
        <p:txBody>
          <a:bodyPr/>
          <a:lstStyle/>
          <a:p>
            <a:r>
              <a:rPr lang="en-US" dirty="0"/>
              <a:t> UPDATED TESTING RECOMMENDATIONS </a:t>
            </a:r>
            <a:br>
              <a:rPr lang="en-US" dirty="0"/>
            </a:br>
            <a:endParaRPr lang="en-US" dirty="0"/>
          </a:p>
        </p:txBody>
      </p:sp>
    </p:spTree>
    <p:extLst>
      <p:ext uri="{BB962C8B-B14F-4D97-AF65-F5344CB8AC3E}">
        <p14:creationId xmlns:p14="http://schemas.microsoft.com/office/powerpoint/2010/main" val="29807542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85473" y="289850"/>
            <a:ext cx="4827671" cy="6100421"/>
          </a:xfrm>
          <a:prstGeom prst="rect">
            <a:avLst/>
          </a:prstGeom>
        </p:spPr>
      </p:pic>
      <p:sp>
        <p:nvSpPr>
          <p:cNvPr id="3" name="Rectangle 2"/>
          <p:cNvSpPr/>
          <p:nvPr/>
        </p:nvSpPr>
        <p:spPr>
          <a:xfrm>
            <a:off x="7202905" y="1982888"/>
            <a:ext cx="6096000" cy="646331"/>
          </a:xfrm>
          <a:prstGeom prst="rect">
            <a:avLst/>
          </a:prstGeom>
        </p:spPr>
        <p:txBody>
          <a:bodyPr>
            <a:spAutoFit/>
          </a:bodyPr>
          <a:lstStyle/>
          <a:p>
            <a:r>
              <a:rPr lang="en-US" dirty="0">
                <a:hlinkClick r:id="rId4"/>
              </a:rPr>
              <a:t>https://www.cdc.gov/coronavirus/2019-ncov/downloads/priority-testing-patients.pdf</a:t>
            </a:r>
            <a:endParaRPr lang="en-US" dirty="0"/>
          </a:p>
        </p:txBody>
      </p:sp>
    </p:spTree>
    <p:extLst>
      <p:ext uri="{BB962C8B-B14F-4D97-AF65-F5344CB8AC3E}">
        <p14:creationId xmlns:p14="http://schemas.microsoft.com/office/powerpoint/2010/main" val="3864104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a:t>
            </a:r>
          </a:p>
          <a:p>
            <a:r>
              <a:rPr lang="en-US" dirty="0"/>
              <a:t>	Virtual Screening referred to MD or ANP; free. </a:t>
            </a:r>
          </a:p>
          <a:p>
            <a:pPr marL="457200" indent="-457200">
              <a:buAutoNum type="arabicPeriod" startAt="3"/>
            </a:pPr>
            <a:r>
              <a:rPr lang="en-US" b="1" dirty="0"/>
              <a:t>Methodist</a:t>
            </a:r>
            <a:r>
              <a:rPr lang="en-US" dirty="0"/>
              <a:t> 402-815-7425  24/7 </a:t>
            </a:r>
          </a:p>
          <a:p>
            <a:pPr lvl="1" indent="0">
              <a:buNone/>
            </a:pPr>
            <a:r>
              <a:rPr lang="en-US" dirty="0"/>
              <a:t>   </a:t>
            </a:r>
            <a:r>
              <a:rPr lang="en-US" sz="2000" dirty="0"/>
              <a:t>Doing testing on main campus</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p:txBody>
      </p:sp>
      <p:sp>
        <p:nvSpPr>
          <p:cNvPr id="3" name="Title 2">
            <a:extLst>
              <a:ext uri="{FF2B5EF4-FFF2-40B4-BE49-F238E27FC236}">
                <a16:creationId xmlns:a16="http://schemas.microsoft.com/office/drawing/2014/main"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36106263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a:t>
            </a:r>
          </a:p>
          <a:p>
            <a:r>
              <a:rPr lang="en-US" dirty="0"/>
              <a:t>	Virtual Screening referred to MD or ANP; free. </a:t>
            </a:r>
          </a:p>
          <a:p>
            <a:pPr marL="457200" indent="-457200">
              <a:buAutoNum type="arabicPeriod" startAt="3"/>
            </a:pPr>
            <a:r>
              <a:rPr lang="en-US" b="1" dirty="0"/>
              <a:t>Methodist</a:t>
            </a:r>
            <a:r>
              <a:rPr lang="en-US" dirty="0"/>
              <a:t> 402-815-7425  24/7 </a:t>
            </a:r>
          </a:p>
          <a:p>
            <a:pPr lvl="1" indent="0">
              <a:buNone/>
            </a:pPr>
            <a:r>
              <a:rPr lang="en-US" dirty="0"/>
              <a:t>   </a:t>
            </a:r>
            <a:r>
              <a:rPr lang="en-US" sz="2000" dirty="0"/>
              <a:t>Doing testing on main campus</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p:txBody>
      </p:sp>
      <p:sp>
        <p:nvSpPr>
          <p:cNvPr id="3" name="Title 2">
            <a:extLst>
              <a:ext uri="{FF2B5EF4-FFF2-40B4-BE49-F238E27FC236}">
                <a16:creationId xmlns:a16="http://schemas.microsoft.com/office/drawing/2014/main"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2634403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800" dirty="0"/>
              <a:t>Reporting to LHD should primarily be by providers not patients. The LHD staff screening for who to test need the providers to have done some clinical screening/evaluating first (which may all be by phone)</a:t>
            </a:r>
          </a:p>
          <a:p>
            <a:pPr lvl="0"/>
            <a:r>
              <a:rPr lang="en-US" sz="2800" dirty="0"/>
              <a:t>Any general questions by the public can be answered by the general COVID 19 hotlines at various LHDs</a:t>
            </a:r>
          </a:p>
          <a:p>
            <a:pPr lvl="0"/>
            <a:r>
              <a:rPr lang="en-US" sz="2800" dirty="0"/>
              <a:t>Douglas Co Help Line is the following. </a:t>
            </a:r>
          </a:p>
          <a:p>
            <a:pPr lvl="0"/>
            <a:endParaRPr lang="en-US" sz="2800" dirty="0"/>
          </a:p>
          <a:p>
            <a:pPr lvl="0"/>
            <a:r>
              <a:rPr lang="en-US" sz="2800" dirty="0"/>
              <a:t>Listing of the local health departments and contacts:</a:t>
            </a:r>
          </a:p>
          <a:p>
            <a:pPr lvl="0"/>
            <a:r>
              <a:rPr lang="en-US" sz="2800" dirty="0">
                <a:hlinkClick r:id="rId2"/>
              </a:rPr>
              <a:t>http://dhhs.ne.gov/CHPM%20Documents/contacts.pdf</a:t>
            </a:r>
            <a:endParaRPr lang="en-US" dirty="0"/>
          </a:p>
        </p:txBody>
      </p:sp>
      <p:sp>
        <p:nvSpPr>
          <p:cNvPr id="3" name="Title 2"/>
          <p:cNvSpPr>
            <a:spLocks noGrp="1"/>
          </p:cNvSpPr>
          <p:nvPr>
            <p:ph type="title"/>
          </p:nvPr>
        </p:nvSpPr>
        <p:spPr/>
        <p:txBody>
          <a:bodyPr/>
          <a:lstStyle/>
          <a:p>
            <a:r>
              <a:rPr lang="en-US" dirty="0"/>
              <a:t>Reporting to LHD</a:t>
            </a:r>
          </a:p>
        </p:txBody>
      </p:sp>
    </p:spTree>
    <p:extLst>
      <p:ext uri="{BB962C8B-B14F-4D97-AF65-F5344CB8AC3E}">
        <p14:creationId xmlns:p14="http://schemas.microsoft.com/office/powerpoint/2010/main" val="35615023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E2A2C-887F-4E89-865C-D173AF056684}"/>
              </a:ext>
            </a:extLst>
          </p:cNvPr>
          <p:cNvSpPr>
            <a:spLocks noGrp="1"/>
          </p:cNvSpPr>
          <p:nvPr>
            <p:ph type="body" sz="quarter" idx="10"/>
          </p:nvPr>
        </p:nvSpPr>
        <p:spPr/>
        <p:txBody>
          <a:bodyPr/>
          <a:lstStyle/>
          <a:p>
            <a:pPr lvl="0"/>
            <a:r>
              <a:rPr lang="en-US" b="1" dirty="0"/>
              <a:t>The best way to minimize COVID-19 virus introduction/spread in Nebraska is to:</a:t>
            </a:r>
            <a:endParaRPr lang="en-US" dirty="0"/>
          </a:p>
          <a:p>
            <a:r>
              <a:rPr lang="en-US" b="1" dirty="0"/>
              <a:t>minimize out- of-state travel;</a:t>
            </a:r>
            <a:endParaRPr lang="en-US" dirty="0"/>
          </a:p>
          <a:p>
            <a:r>
              <a:rPr lang="en-US" b="1" dirty="0"/>
              <a:t>maximize the amount of self-quarantine, social distancing, and non-pharmaceutical interventions among travelers returning to Nebraska.</a:t>
            </a:r>
          </a:p>
          <a:p>
            <a:r>
              <a:rPr lang="en-US" b="1" dirty="0"/>
              <a:t>Maximize the use of social distancing, frequent hand washing or use of hand sanitizer, and covering cough and sneezes</a:t>
            </a:r>
          </a:p>
          <a:p>
            <a:r>
              <a:rPr lang="en-US" b="1" dirty="0"/>
              <a:t>Self isolation of contacts of cases, and family members of those with respiratory illness.</a:t>
            </a:r>
            <a:endParaRPr lang="en-US" dirty="0"/>
          </a:p>
          <a:p>
            <a:endParaRPr lang="en-US" dirty="0"/>
          </a:p>
          <a:p>
            <a:r>
              <a:rPr lang="en-US" dirty="0"/>
              <a:t>At this time we have clear but limited evidence of </a:t>
            </a:r>
            <a:r>
              <a:rPr lang="en-US" b="1" dirty="0"/>
              <a:t>local transmission</a:t>
            </a:r>
            <a:r>
              <a:rPr lang="en-US" dirty="0"/>
              <a:t> of COVID-19 (i.e., persons with no travel history and no identifiable exposure to a likely source of COVID-19 </a:t>
            </a:r>
          </a:p>
        </p:txBody>
      </p:sp>
      <p:sp>
        <p:nvSpPr>
          <p:cNvPr id="3" name="Title 2">
            <a:extLst>
              <a:ext uri="{FF2B5EF4-FFF2-40B4-BE49-F238E27FC236}">
                <a16:creationId xmlns:a16="http://schemas.microsoft.com/office/drawing/2014/main" id="{043A20AA-ECF1-4831-A4AE-623603308F5B}"/>
              </a:ext>
            </a:extLst>
          </p:cNvPr>
          <p:cNvSpPr>
            <a:spLocks noGrp="1"/>
          </p:cNvSpPr>
          <p:nvPr>
            <p:ph type="title"/>
          </p:nvPr>
        </p:nvSpPr>
        <p:spPr/>
        <p:txBody>
          <a:bodyPr/>
          <a:lstStyle/>
          <a:p>
            <a:r>
              <a:rPr lang="en-US" dirty="0"/>
              <a:t>Minimizing Spread</a:t>
            </a:r>
          </a:p>
        </p:txBody>
      </p:sp>
    </p:spTree>
    <p:extLst>
      <p:ext uri="{BB962C8B-B14F-4D97-AF65-F5344CB8AC3E}">
        <p14:creationId xmlns:p14="http://schemas.microsoft.com/office/powerpoint/2010/main" val="38508318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Strategies for Optimizing the Supply of PPE</a:t>
            </a:r>
          </a:p>
        </p:txBody>
      </p:sp>
    </p:spTree>
    <p:extLst>
      <p:ext uri="{BB962C8B-B14F-4D97-AF65-F5344CB8AC3E}">
        <p14:creationId xmlns:p14="http://schemas.microsoft.com/office/powerpoint/2010/main" val="2226878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7298" y="1171228"/>
            <a:ext cx="11552349" cy="4480272"/>
          </a:xfrm>
        </p:spPr>
        <p:txBody>
          <a:bodyPr>
            <a:normAutofit lnSpcReduction="10000"/>
          </a:bodyPr>
          <a:lstStyle/>
          <a:p>
            <a:r>
              <a:rPr lang="en-US" dirty="0"/>
              <a:t>Previous calls have identified the issues with limited supply</a:t>
            </a:r>
          </a:p>
          <a:p>
            <a:r>
              <a:rPr lang="en-US" dirty="0"/>
              <a:t>Any new PPE gets distributed to LHDs who distribute based on need in </a:t>
            </a:r>
            <a:r>
              <a:rPr lang="en-US" dirty="0" err="1"/>
              <a:t>theor</a:t>
            </a:r>
            <a:r>
              <a:rPr lang="en-US" dirty="0"/>
              <a:t> jurisdictions, aggressive efforts underway to get more PPE</a:t>
            </a:r>
          </a:p>
          <a:p>
            <a:r>
              <a:rPr lang="en-US" dirty="0"/>
              <a:t>CDC strategies are tier-based and facilities should be utilizing all the listed strategies including:</a:t>
            </a:r>
          </a:p>
          <a:p>
            <a:pPr lvl="1"/>
            <a:r>
              <a:rPr lang="en-US" dirty="0"/>
              <a:t>Conventional</a:t>
            </a:r>
          </a:p>
          <a:p>
            <a:pPr lvl="1"/>
            <a:r>
              <a:rPr lang="en-US" dirty="0"/>
              <a:t>Contingency</a:t>
            </a:r>
          </a:p>
          <a:p>
            <a:pPr lvl="1"/>
            <a:r>
              <a:rPr lang="en-US" dirty="0"/>
              <a:t>Crisis</a:t>
            </a:r>
          </a:p>
          <a:p>
            <a:pPr marL="457200" lvl="1" indent="0">
              <a:buNone/>
            </a:pPr>
            <a:endParaRPr lang="en-US" dirty="0"/>
          </a:p>
          <a:p>
            <a:pPr marL="457200" lvl="1" indent="0">
              <a:buNone/>
            </a:pPr>
            <a:r>
              <a:rPr lang="en-US" dirty="0">
                <a:hlinkClick r:id="rId3"/>
              </a:rPr>
              <a:t>https://www.cdc.gov/coronavirus/2019-ncov/hcp/ppe-strategy/index.html</a:t>
            </a:r>
            <a:endParaRPr lang="en-US" dirty="0"/>
          </a:p>
          <a:p>
            <a:pPr marL="457200" lvl="1" indent="0">
              <a:buNone/>
            </a:pPr>
            <a:r>
              <a:rPr lang="en-US" u="sng" dirty="0">
                <a:hlinkClick r:id="rId4"/>
              </a:rPr>
              <a:t>Regarding use of homemade masks:</a:t>
            </a:r>
          </a:p>
          <a:p>
            <a:pPr marL="457200" lvl="1" indent="0">
              <a:buNone/>
            </a:pPr>
            <a:r>
              <a:rPr lang="en-US" dirty="0">
                <a:hlinkClick r:id="rId4"/>
              </a:rPr>
              <a:t>https://www.cdc.gov/coronavirus/2019-ncov/hcp/ppe-strategy/face-masks.html</a:t>
            </a:r>
            <a:endParaRPr lang="en-US" dirty="0"/>
          </a:p>
        </p:txBody>
      </p:sp>
      <p:sp>
        <p:nvSpPr>
          <p:cNvPr id="2" name="Title 1"/>
          <p:cNvSpPr>
            <a:spLocks noGrp="1"/>
          </p:cNvSpPr>
          <p:nvPr>
            <p:ph type="title"/>
          </p:nvPr>
        </p:nvSpPr>
        <p:spPr/>
        <p:txBody>
          <a:bodyPr/>
          <a:lstStyle/>
          <a:p>
            <a:r>
              <a:rPr lang="en-US" dirty="0"/>
              <a:t>PPE Supply</a:t>
            </a:r>
          </a:p>
        </p:txBody>
      </p:sp>
    </p:spTree>
    <p:extLst>
      <p:ext uri="{BB962C8B-B14F-4D97-AF65-F5344CB8AC3E}">
        <p14:creationId xmlns:p14="http://schemas.microsoft.com/office/powerpoint/2010/main" val="3497380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F22581-44EA-4A9C-9FA0-93F1B36DA2E7}"/>
              </a:ext>
            </a:extLst>
          </p:cNvPr>
          <p:cNvSpPr>
            <a:spLocks noGrp="1"/>
          </p:cNvSpPr>
          <p:nvPr>
            <p:ph type="body" sz="quarter" idx="10"/>
          </p:nvPr>
        </p:nvSpPr>
        <p:spPr>
          <a:xfrm>
            <a:off x="373487" y="1073568"/>
            <a:ext cx="9896948" cy="5060532"/>
          </a:xfrm>
        </p:spPr>
        <p:txBody>
          <a:bodyPr/>
          <a:lstStyle/>
          <a:p>
            <a:r>
              <a:rPr lang="en-US" u="sng" dirty="0"/>
              <a:t>Totals by lab</a:t>
            </a:r>
          </a:p>
          <a:p>
            <a:r>
              <a:rPr lang="en-US" dirty="0"/>
              <a:t>NPHL 491</a:t>
            </a:r>
          </a:p>
          <a:p>
            <a:r>
              <a:rPr lang="en-US" dirty="0"/>
              <a:t>UNMC 504</a:t>
            </a:r>
          </a:p>
          <a:p>
            <a:r>
              <a:rPr lang="en-US" dirty="0"/>
              <a:t>Lab Corp 135</a:t>
            </a:r>
          </a:p>
          <a:p>
            <a:r>
              <a:rPr lang="en-US" dirty="0"/>
              <a:t>Quest 132</a:t>
            </a:r>
          </a:p>
          <a:p>
            <a:r>
              <a:rPr lang="en-US" dirty="0"/>
              <a:t>Mayo 82</a:t>
            </a:r>
          </a:p>
          <a:p>
            <a:r>
              <a:rPr lang="en-US" dirty="0"/>
              <a:t>ARUP 8</a:t>
            </a:r>
          </a:p>
          <a:p>
            <a:r>
              <a:rPr lang="en-US" dirty="0"/>
              <a:t> </a:t>
            </a:r>
          </a:p>
        </p:txBody>
      </p:sp>
      <p:sp>
        <p:nvSpPr>
          <p:cNvPr id="3" name="Title 2">
            <a:extLst>
              <a:ext uri="{FF2B5EF4-FFF2-40B4-BE49-F238E27FC236}">
                <a16:creationId xmlns:a16="http://schemas.microsoft.com/office/drawing/2014/main" id="{1BF91EE6-6520-48E3-A2C6-B02FF1A6126C}"/>
              </a:ext>
            </a:extLst>
          </p:cNvPr>
          <p:cNvSpPr>
            <a:spLocks noGrp="1"/>
          </p:cNvSpPr>
          <p:nvPr>
            <p:ph type="title"/>
          </p:nvPr>
        </p:nvSpPr>
        <p:spPr/>
        <p:txBody>
          <a:bodyPr/>
          <a:lstStyle/>
          <a:p>
            <a:r>
              <a:rPr lang="en-US" dirty="0"/>
              <a:t>Totals and Positives by lab</a:t>
            </a:r>
          </a:p>
        </p:txBody>
      </p:sp>
      <p:pic>
        <p:nvPicPr>
          <p:cNvPr id="4" name="Picture 3">
            <a:extLst>
              <a:ext uri="{FF2B5EF4-FFF2-40B4-BE49-F238E27FC236}">
                <a16:creationId xmlns:a16="http://schemas.microsoft.com/office/drawing/2014/main" id="{F6E835BB-E8C3-4E01-A9FF-F7E1B2B4253B}"/>
              </a:ext>
            </a:extLst>
          </p:cNvPr>
          <p:cNvPicPr/>
          <p:nvPr/>
        </p:nvPicPr>
        <p:blipFill>
          <a:blip r:embed="rId2"/>
          <a:stretch>
            <a:fillRect/>
          </a:stretch>
        </p:blipFill>
        <p:spPr>
          <a:xfrm>
            <a:off x="3010217" y="1671637"/>
            <a:ext cx="6171565" cy="3514725"/>
          </a:xfrm>
          <a:prstGeom prst="rect">
            <a:avLst/>
          </a:prstGeom>
        </p:spPr>
      </p:pic>
    </p:spTree>
    <p:extLst>
      <p:ext uri="{BB962C8B-B14F-4D97-AF65-F5344CB8AC3E}">
        <p14:creationId xmlns:p14="http://schemas.microsoft.com/office/powerpoint/2010/main" val="9966225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EC4D5-1BD3-4BB6-8DDE-7A021C8D0702}"/>
              </a:ext>
            </a:extLst>
          </p:cNvPr>
          <p:cNvSpPr>
            <a:spLocks noGrp="1"/>
          </p:cNvSpPr>
          <p:nvPr>
            <p:ph type="body" sz="quarter" idx="10"/>
          </p:nvPr>
        </p:nvSpPr>
        <p:spPr/>
        <p:txBody>
          <a:bodyPr/>
          <a:lstStyle/>
          <a:p>
            <a:r>
              <a:rPr lang="en-US" dirty="0"/>
              <a:t>For care other than aerosol generating procedures a face mask can replace an N-95 if an N-95 is not available</a:t>
            </a:r>
          </a:p>
          <a:p>
            <a:r>
              <a:rPr lang="en-US" dirty="0"/>
              <a:t>If gowns become scarce gowns should be reserved for </a:t>
            </a:r>
          </a:p>
          <a:p>
            <a:r>
              <a:rPr lang="en-US" dirty="0"/>
              <a:t>	Aerosol generating procedures</a:t>
            </a:r>
          </a:p>
          <a:p>
            <a:r>
              <a:rPr lang="en-US" dirty="0"/>
              <a:t>	Care where splashes and sprays anticipated</a:t>
            </a:r>
          </a:p>
          <a:p>
            <a:r>
              <a:rPr lang="en-US" dirty="0"/>
              <a:t>	High contact care activities</a:t>
            </a:r>
          </a:p>
          <a:p>
            <a:r>
              <a:rPr lang="en-US" dirty="0"/>
              <a:t>In extreme scarcity-</a:t>
            </a:r>
          </a:p>
          <a:p>
            <a:r>
              <a:rPr lang="en-US" dirty="0"/>
              <a:t>	Moving between patients with same confirmed diagnosis and eye protection and mask </a:t>
            </a:r>
          </a:p>
          <a:p>
            <a:r>
              <a:rPr lang="en-US" dirty="0"/>
              <a:t>	not soiled by spray </a:t>
            </a:r>
            <a:r>
              <a:rPr lang="en-US" dirty="0" err="1"/>
              <a:t>etc</a:t>
            </a:r>
            <a:endParaRPr lang="en-US" dirty="0"/>
          </a:p>
          <a:p>
            <a:r>
              <a:rPr lang="en-US" dirty="0"/>
              <a:t>	remove only gloves and gowns and perform HH</a:t>
            </a:r>
          </a:p>
          <a:p>
            <a:r>
              <a:rPr lang="en-US" dirty="0"/>
              <a:t>	replace gowns and gloves for next patient</a:t>
            </a:r>
          </a:p>
          <a:p>
            <a:endParaRPr lang="en-US" dirty="0"/>
          </a:p>
        </p:txBody>
      </p:sp>
      <p:sp>
        <p:nvSpPr>
          <p:cNvPr id="3" name="Title 2">
            <a:extLst>
              <a:ext uri="{FF2B5EF4-FFF2-40B4-BE49-F238E27FC236}">
                <a16:creationId xmlns:a16="http://schemas.microsoft.com/office/drawing/2014/main" id="{F5B0584F-2A66-46C5-BA01-4316582F001F}"/>
              </a:ext>
            </a:extLst>
          </p:cNvPr>
          <p:cNvSpPr>
            <a:spLocks noGrp="1"/>
          </p:cNvSpPr>
          <p:nvPr>
            <p:ph type="title"/>
          </p:nvPr>
        </p:nvSpPr>
        <p:spPr/>
        <p:txBody>
          <a:bodyPr/>
          <a:lstStyle/>
          <a:p>
            <a:r>
              <a:rPr lang="en-US" dirty="0"/>
              <a:t>Updates from Interim Guidance for IP in HC</a:t>
            </a:r>
          </a:p>
        </p:txBody>
      </p:sp>
    </p:spTree>
    <p:extLst>
      <p:ext uri="{BB962C8B-B14F-4D97-AF65-F5344CB8AC3E}">
        <p14:creationId xmlns:p14="http://schemas.microsoft.com/office/powerpoint/2010/main" val="3277300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53EDD-FC2C-4299-A918-6626EEB987F1}"/>
              </a:ext>
            </a:extLst>
          </p:cNvPr>
          <p:cNvSpPr>
            <a:spLocks noGrp="1"/>
          </p:cNvSpPr>
          <p:nvPr>
            <p:ph type="body" sz="quarter" idx="10"/>
          </p:nvPr>
        </p:nvSpPr>
        <p:spPr/>
        <p:txBody>
          <a:bodyPr/>
          <a:lstStyle/>
          <a:p>
            <a:r>
              <a:rPr lang="en-US" dirty="0"/>
              <a:t>Extended use refers to the practice of wearing the same N95 respirator for repeated encounters with several patients, without removing the respirator between the encounters. Extended use may be implemented when multiple patients are infected and patients are placed together in dedicated waiting rooms, clinics or hospital units. o </a:t>
            </a:r>
          </a:p>
          <a:p>
            <a:r>
              <a:rPr lang="en-US" dirty="0"/>
              <a:t>	Eye protection may be left in place with the N95 respirator for extended use.  </a:t>
            </a:r>
          </a:p>
          <a:p>
            <a:r>
              <a:rPr lang="en-US" dirty="0"/>
              <a:t>Reuse refers to the practice of using the same N95 respirator for multiple encounters with patients but removing it (‘doffing’) between at least some of the encounters. The respirator is stored in between encounters and reused. o </a:t>
            </a:r>
          </a:p>
          <a:p>
            <a:r>
              <a:rPr lang="en-US" dirty="0"/>
              <a:t>	Re-use of full face shields will be permitted. </a:t>
            </a:r>
          </a:p>
          <a:p>
            <a:r>
              <a:rPr lang="en-US" dirty="0"/>
              <a:t>	Face shields will be dedicated for use by individual healthcare personnel. </a:t>
            </a:r>
          </a:p>
          <a:p>
            <a:r>
              <a:rPr lang="en-US" dirty="0"/>
              <a:t>	Disinfection of the face shield will be required between uses.</a:t>
            </a:r>
          </a:p>
        </p:txBody>
      </p:sp>
      <p:sp>
        <p:nvSpPr>
          <p:cNvPr id="3" name="Title 2">
            <a:extLst>
              <a:ext uri="{FF2B5EF4-FFF2-40B4-BE49-F238E27FC236}">
                <a16:creationId xmlns:a16="http://schemas.microsoft.com/office/drawing/2014/main" id="{F022705F-943A-4A31-9041-DFB4A0403C92}"/>
              </a:ext>
            </a:extLst>
          </p:cNvPr>
          <p:cNvSpPr>
            <a:spLocks noGrp="1"/>
          </p:cNvSpPr>
          <p:nvPr>
            <p:ph type="title"/>
          </p:nvPr>
        </p:nvSpPr>
        <p:spPr/>
        <p:txBody>
          <a:bodyPr/>
          <a:lstStyle/>
          <a:p>
            <a:r>
              <a:rPr lang="en-US" dirty="0"/>
              <a:t>Extended Use versus Re-use</a:t>
            </a:r>
          </a:p>
        </p:txBody>
      </p:sp>
    </p:spTree>
    <p:extLst>
      <p:ext uri="{BB962C8B-B14F-4D97-AF65-F5344CB8AC3E}">
        <p14:creationId xmlns:p14="http://schemas.microsoft.com/office/powerpoint/2010/main" val="28966259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B60DF-10AD-445D-B031-57DDAB4D2371}"/>
              </a:ext>
            </a:extLst>
          </p:cNvPr>
          <p:cNvSpPr>
            <a:spLocks noGrp="1"/>
          </p:cNvSpPr>
          <p:nvPr>
            <p:ph type="body" sz="quarter" idx="10"/>
          </p:nvPr>
        </p:nvSpPr>
        <p:spPr/>
        <p:txBody>
          <a:bodyPr/>
          <a:lstStyle/>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use during aerosol generating procedures.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contaminated with blood, respiratory or nasal secretions, or other bodily fluids from patients.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close contact with, or exit from, the care area of any patient co-infected with an infectious disease requiring contact precautions.</a:t>
            </a:r>
          </a:p>
          <a:p>
            <a:pPr lvl="0" eaLnBrk="0" fontAlgn="base" hangingPunct="0">
              <a:spcBef>
                <a:spcPct val="0"/>
              </a:spcBef>
              <a:spcAft>
                <a:spcPct val="0"/>
              </a:spcAft>
              <a:buFontTx/>
              <a:buChar char="•"/>
            </a:pPr>
            <a:r>
              <a:rPr lang="en-US" altLang="en-US" dirty="0">
                <a:latin typeface="Arial" panose="020B0604020202020204" pitchFamily="34" charset="0"/>
              </a:rPr>
              <a:t> </a:t>
            </a:r>
          </a:p>
          <a:p>
            <a:pPr lvl="0" eaLnBrk="0" fontAlgn="base" hangingPunct="0">
              <a:spcBef>
                <a:spcPct val="0"/>
              </a:spcBef>
              <a:spcAft>
                <a:spcPct val="0"/>
              </a:spcAft>
              <a:buFontTx/>
              <a:buChar char="•"/>
            </a:pPr>
            <a:r>
              <a:rPr lang="en-US" altLang="en-US" dirty="0">
                <a:latin typeface="Arial" panose="020B0604020202020204" pitchFamily="34" charset="0"/>
              </a:rPr>
              <a:t>Consider use of a cleanable face shield (preferred</a:t>
            </a:r>
            <a:r>
              <a:rPr lang="en-US" altLang="en-US" baseline="30000" dirty="0">
                <a:latin typeface="Arial" panose="020B0604020202020204" pitchFamily="34" charset="0"/>
                <a:hlinkClick r:id="rId2"/>
              </a:rPr>
              <a:t>3</a:t>
            </a:r>
            <a:r>
              <a:rPr lang="en-US" altLang="en-US" dirty="0">
                <a:latin typeface="Arial" panose="020B0604020202020204" pitchFamily="34" charset="0"/>
              </a:rPr>
              <a:t>) over an N95 respirator and/or other steps (e.g., masking patients, use of engineering controls) to reduce surface contamination.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Perform hand hygiene with soap and water or an alcohol-based hand sanitizer before and after touching or adjusting the respirator (if necessary for comfort or to maintain fit) </a:t>
            </a:r>
          </a:p>
          <a:p>
            <a:endParaRPr lang="en-US" dirty="0"/>
          </a:p>
        </p:txBody>
      </p:sp>
      <p:sp>
        <p:nvSpPr>
          <p:cNvPr id="3" name="Title 2">
            <a:extLst>
              <a:ext uri="{FF2B5EF4-FFF2-40B4-BE49-F238E27FC236}">
                <a16:creationId xmlns:a16="http://schemas.microsoft.com/office/drawing/2014/main" id="{E6CE38FE-DEE0-43B1-B1FF-5D717E69AB1C}"/>
              </a:ext>
            </a:extLst>
          </p:cNvPr>
          <p:cNvSpPr>
            <a:spLocks noGrp="1"/>
          </p:cNvSpPr>
          <p:nvPr>
            <p:ph type="title"/>
          </p:nvPr>
        </p:nvSpPr>
        <p:spPr/>
        <p:txBody>
          <a:bodyPr/>
          <a:lstStyle/>
          <a:p>
            <a:r>
              <a:rPr lang="en-US" dirty="0"/>
              <a:t>Extended Use of N-95s</a:t>
            </a:r>
          </a:p>
        </p:txBody>
      </p:sp>
    </p:spTree>
    <p:extLst>
      <p:ext uri="{BB962C8B-B14F-4D97-AF65-F5344CB8AC3E}">
        <p14:creationId xmlns:p14="http://schemas.microsoft.com/office/powerpoint/2010/main" val="35663075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4910" y="180355"/>
            <a:ext cx="5021706" cy="6533971"/>
          </a:xfrm>
          <a:prstGeom prst="rect">
            <a:avLst/>
          </a:prstGeom>
        </p:spPr>
      </p:pic>
      <p:sp>
        <p:nvSpPr>
          <p:cNvPr id="5" name="Rectangle 4"/>
          <p:cNvSpPr/>
          <p:nvPr/>
        </p:nvSpPr>
        <p:spPr>
          <a:xfrm>
            <a:off x="288175" y="5383519"/>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https://med.emory.edu/departments/medicine/divisions/infectious-diseases/serious-communicable-diseases-program/pdf/extended-wear.pdf</a:t>
            </a:r>
            <a:endParaRPr lang="en-US" dirty="0"/>
          </a:p>
        </p:txBody>
      </p:sp>
      <p:sp>
        <p:nvSpPr>
          <p:cNvPr id="9" name="Title 8"/>
          <p:cNvSpPr>
            <a:spLocks noGrp="1"/>
          </p:cNvSpPr>
          <p:nvPr>
            <p:ph type="title"/>
          </p:nvPr>
        </p:nvSpPr>
        <p:spPr/>
        <p:txBody>
          <a:bodyPr/>
          <a:lstStyle/>
          <a:p>
            <a:r>
              <a:rPr lang="en-US" dirty="0"/>
              <a:t>Extended Wear:</a:t>
            </a:r>
          </a:p>
        </p:txBody>
      </p:sp>
      <p:sp>
        <p:nvSpPr>
          <p:cNvPr id="10" name="Text Placeholder 9"/>
          <p:cNvSpPr>
            <a:spLocks noGrp="1"/>
          </p:cNvSpPr>
          <p:nvPr>
            <p:ph type="body" sz="quarter" idx="11"/>
          </p:nvPr>
        </p:nvSpPr>
        <p:spPr>
          <a:xfrm>
            <a:off x="288175" y="1077579"/>
            <a:ext cx="6096391" cy="5060532"/>
          </a:xfrm>
        </p:spPr>
        <p:txBody>
          <a:bodyPr/>
          <a:lstStyle/>
          <a:p>
            <a:pPr marL="457200" indent="-457200">
              <a:buAutoNum type="arabicPeriod"/>
            </a:pPr>
            <a:r>
              <a:rPr lang="en-US" dirty="0"/>
              <a:t>Exit room</a:t>
            </a:r>
          </a:p>
          <a:p>
            <a:pPr marL="457200" indent="-457200">
              <a:buAutoNum type="arabicPeriod"/>
            </a:pPr>
            <a:r>
              <a:rPr lang="en-US" dirty="0"/>
              <a:t>Sanitize hands</a:t>
            </a:r>
          </a:p>
          <a:p>
            <a:pPr marL="457200" indent="-457200">
              <a:buAutoNum type="arabicPeriod"/>
            </a:pPr>
            <a:r>
              <a:rPr lang="en-US" dirty="0"/>
              <a:t>Keep eye wear and face protection if they are not visibly soiled.</a:t>
            </a:r>
          </a:p>
          <a:p>
            <a:pPr marL="457200" indent="-457200">
              <a:buAutoNum type="arabicPeriod"/>
            </a:pPr>
            <a:r>
              <a:rPr lang="en-US" dirty="0"/>
              <a:t>Get a new gown</a:t>
            </a:r>
          </a:p>
          <a:p>
            <a:pPr marL="457200" indent="-457200">
              <a:buAutoNum type="arabicPeriod"/>
            </a:pPr>
            <a:r>
              <a:rPr lang="en-US" dirty="0"/>
              <a:t>Tear the neck at the center. Protect the seams</a:t>
            </a:r>
          </a:p>
          <a:p>
            <a:pPr marL="457200" indent="-457200">
              <a:buAutoNum type="arabicPeriod"/>
            </a:pPr>
            <a:r>
              <a:rPr lang="en-US" dirty="0"/>
              <a:t>Ties the gown at the neck</a:t>
            </a:r>
          </a:p>
          <a:p>
            <a:pPr marL="457200" indent="-457200">
              <a:buAutoNum type="arabicPeriod"/>
            </a:pPr>
            <a:r>
              <a:rPr lang="en-US" dirty="0"/>
              <a:t>Ties the gown at the waist</a:t>
            </a:r>
          </a:p>
          <a:p>
            <a:pPr marL="457200" indent="-457200">
              <a:buAutoNum type="arabicPeriod"/>
            </a:pPr>
            <a:r>
              <a:rPr lang="en-US" dirty="0"/>
              <a:t>Put on fresh gloves</a:t>
            </a:r>
          </a:p>
          <a:p>
            <a:pPr marL="457200" indent="-457200">
              <a:buAutoNum type="arabicPeriod"/>
            </a:pPr>
            <a:r>
              <a:rPr lang="en-US" dirty="0"/>
              <a:t>Sanitize gloves</a:t>
            </a:r>
          </a:p>
          <a:p>
            <a:pPr marL="457200" indent="-457200">
              <a:buAutoNum type="arabicPeriod"/>
            </a:pPr>
            <a:r>
              <a:rPr lang="en-US" dirty="0"/>
              <a:t>Enter the next patient room</a:t>
            </a:r>
          </a:p>
        </p:txBody>
      </p:sp>
      <p:pic>
        <p:nvPicPr>
          <p:cNvPr id="11" name="Picture 10"/>
          <p:cNvPicPr>
            <a:picLocks noChangeAspect="1"/>
          </p:cNvPicPr>
          <p:nvPr/>
        </p:nvPicPr>
        <p:blipFill>
          <a:blip r:embed="rId5"/>
          <a:stretch>
            <a:fillRect/>
          </a:stretch>
        </p:blipFill>
        <p:spPr>
          <a:xfrm>
            <a:off x="5082694" y="276737"/>
            <a:ext cx="1821436" cy="873198"/>
          </a:xfrm>
          <a:prstGeom prst="rect">
            <a:avLst/>
          </a:prstGeom>
        </p:spPr>
      </p:pic>
    </p:spTree>
    <p:extLst>
      <p:ext uri="{BB962C8B-B14F-4D97-AF65-F5344CB8AC3E}">
        <p14:creationId xmlns:p14="http://schemas.microsoft.com/office/powerpoint/2010/main" val="419890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3465" y="153458"/>
            <a:ext cx="8785486" cy="2822646"/>
          </a:xfrm>
          <a:prstGeom prst="rect">
            <a:avLst/>
          </a:prstGeom>
        </p:spPr>
      </p:pic>
      <p:pic>
        <p:nvPicPr>
          <p:cNvPr id="5" name="Picture 4"/>
          <p:cNvPicPr>
            <a:picLocks noChangeAspect="1"/>
          </p:cNvPicPr>
          <p:nvPr/>
        </p:nvPicPr>
        <p:blipFill>
          <a:blip r:embed="rId4"/>
          <a:stretch>
            <a:fillRect/>
          </a:stretch>
        </p:blipFill>
        <p:spPr>
          <a:xfrm>
            <a:off x="433465" y="2805726"/>
            <a:ext cx="7377972" cy="1318687"/>
          </a:xfrm>
          <a:prstGeom prst="rect">
            <a:avLst/>
          </a:prstGeom>
        </p:spPr>
      </p:pic>
      <p:pic>
        <p:nvPicPr>
          <p:cNvPr id="6" name="Picture 5"/>
          <p:cNvPicPr>
            <a:picLocks noChangeAspect="1"/>
          </p:cNvPicPr>
          <p:nvPr/>
        </p:nvPicPr>
        <p:blipFill>
          <a:blip r:embed="rId5"/>
          <a:stretch>
            <a:fillRect/>
          </a:stretch>
        </p:blipFill>
        <p:spPr>
          <a:xfrm>
            <a:off x="549564" y="4134819"/>
            <a:ext cx="3602077" cy="2091128"/>
          </a:xfrm>
          <a:prstGeom prst="rect">
            <a:avLst/>
          </a:prstGeom>
        </p:spPr>
      </p:pic>
      <p:pic>
        <p:nvPicPr>
          <p:cNvPr id="7" name="Picture 6"/>
          <p:cNvPicPr>
            <a:picLocks noChangeAspect="1"/>
          </p:cNvPicPr>
          <p:nvPr/>
        </p:nvPicPr>
        <p:blipFill>
          <a:blip r:embed="rId6"/>
          <a:stretch>
            <a:fillRect/>
          </a:stretch>
        </p:blipFill>
        <p:spPr>
          <a:xfrm>
            <a:off x="4453055" y="4124413"/>
            <a:ext cx="2981090" cy="2096493"/>
          </a:xfrm>
          <a:prstGeom prst="rect">
            <a:avLst/>
          </a:prstGeom>
        </p:spPr>
      </p:pic>
      <p:pic>
        <p:nvPicPr>
          <p:cNvPr id="8" name="Picture 7"/>
          <p:cNvPicPr>
            <a:picLocks noChangeAspect="1"/>
          </p:cNvPicPr>
          <p:nvPr/>
        </p:nvPicPr>
        <p:blipFill>
          <a:blip r:embed="rId7"/>
          <a:stretch>
            <a:fillRect/>
          </a:stretch>
        </p:blipFill>
        <p:spPr>
          <a:xfrm>
            <a:off x="7735559" y="4124413"/>
            <a:ext cx="3452875" cy="2096493"/>
          </a:xfrm>
          <a:prstGeom prst="rect">
            <a:avLst/>
          </a:prstGeom>
        </p:spPr>
      </p:pic>
      <p:sp>
        <p:nvSpPr>
          <p:cNvPr id="9" name="Rectangle 8"/>
          <p:cNvSpPr/>
          <p:nvPr/>
        </p:nvSpPr>
        <p:spPr>
          <a:xfrm>
            <a:off x="177800" y="2848010"/>
            <a:ext cx="11887200" cy="276999"/>
          </a:xfrm>
          <a:prstGeom prst="rect">
            <a:avLst/>
          </a:prstGeom>
        </p:spPr>
        <p:txBody>
          <a:bodyPr wrap="square">
            <a:spAutoFit/>
          </a:bodyPr>
          <a:lstStyle/>
          <a:p>
            <a:r>
              <a:rPr lang="en-US" sz="1200" dirty="0">
                <a:hlinkClick r:id="rId8"/>
              </a:rPr>
              <a:t>https://med.emory.edu/departments/medicine/divisions/infectious-diseases/serious-communicable-diseases-program/covid-19-resources/conserving-ppe.html</a:t>
            </a:r>
            <a:endParaRPr lang="en-US" sz="1200" dirty="0"/>
          </a:p>
        </p:txBody>
      </p:sp>
    </p:spTree>
    <p:extLst>
      <p:ext uri="{BB962C8B-B14F-4D97-AF65-F5344CB8AC3E}">
        <p14:creationId xmlns:p14="http://schemas.microsoft.com/office/powerpoint/2010/main" val="2833704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8595066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683" y="605800"/>
            <a:ext cx="6802327" cy="5666663"/>
          </a:xfrm>
          <a:solidFill>
            <a:schemeClr val="bg1"/>
          </a:solidFill>
        </p:spPr>
        <p:txBody>
          <a:bodyPr/>
          <a:lstStyle/>
          <a:p>
            <a:pPr marL="525780" indent="-342900">
              <a:buFont typeface="+mj-lt"/>
              <a:buAutoNum type="arabicPeriod"/>
            </a:pPr>
            <a:r>
              <a:rPr lang="en-US" sz="1600" dirty="0"/>
              <a:t>Sanitize hands</a:t>
            </a:r>
          </a:p>
          <a:p>
            <a:pPr marL="525780" indent="-342900">
              <a:buFont typeface="+mj-lt"/>
              <a:buAutoNum type="arabicPeriod"/>
            </a:pPr>
            <a:r>
              <a:rPr lang="en-US" sz="1600" dirty="0"/>
              <a:t>Put on fresh gloves</a:t>
            </a:r>
          </a:p>
          <a:p>
            <a:pPr marL="525780" indent="-342900">
              <a:buFont typeface="+mj-lt"/>
              <a:buAutoNum type="arabicPeriod"/>
            </a:pPr>
            <a:r>
              <a:rPr lang="en-US" sz="1600" dirty="0"/>
              <a:t>Place wipe on table</a:t>
            </a:r>
          </a:p>
          <a:p>
            <a:pPr marL="525780" indent="-342900">
              <a:buFont typeface="+mj-lt"/>
              <a:buAutoNum type="arabicPeriod"/>
            </a:pPr>
            <a:r>
              <a:rPr lang="en-US" sz="1600" dirty="0"/>
              <a:t>Remove eye wear and place on wipe</a:t>
            </a:r>
          </a:p>
          <a:p>
            <a:pPr marL="525780" indent="-342900">
              <a:buFont typeface="+mj-lt"/>
              <a:buAutoNum type="arabicPeriod"/>
            </a:pPr>
            <a:r>
              <a:rPr lang="en-US" sz="1600" dirty="0"/>
              <a:t>Sanitize gloves</a:t>
            </a:r>
          </a:p>
          <a:p>
            <a:pPr marL="525780" indent="-342900">
              <a:buFont typeface="+mj-lt"/>
              <a:buAutoNum type="arabicPeriod"/>
            </a:pPr>
            <a:r>
              <a:rPr lang="en-US" sz="1600" dirty="0"/>
              <a:t>Remove procedure mask; Store mask</a:t>
            </a:r>
          </a:p>
          <a:p>
            <a:pPr marL="525780" indent="-342900">
              <a:buFont typeface="+mj-lt"/>
              <a:buAutoNum type="arabicPeriod"/>
            </a:pPr>
            <a:r>
              <a:rPr lang="en-US" sz="1600" dirty="0"/>
              <a:t>Sanitize gloves</a:t>
            </a:r>
          </a:p>
          <a:p>
            <a:pPr marL="525780" indent="-342900">
              <a:buFont typeface="+mj-lt"/>
              <a:buAutoNum type="arabicPeriod"/>
            </a:pPr>
            <a:r>
              <a:rPr lang="en-US" sz="1600" dirty="0"/>
              <a:t>Wipe front and back of shield</a:t>
            </a:r>
          </a:p>
          <a:p>
            <a:pPr marL="525780" indent="-342900">
              <a:buFont typeface="+mj-lt"/>
              <a:buAutoNum type="arabicPeriod"/>
            </a:pPr>
            <a:r>
              <a:rPr lang="en-US" sz="1600" dirty="0"/>
              <a:t>Wipe elastic band</a:t>
            </a:r>
          </a:p>
          <a:p>
            <a:pPr marL="525780" indent="-342900">
              <a:buFont typeface="+mj-lt"/>
              <a:buAutoNum type="arabicPeriod"/>
            </a:pPr>
            <a:r>
              <a:rPr lang="en-US" sz="1600" dirty="0"/>
              <a:t>Wipe foam band</a:t>
            </a:r>
          </a:p>
          <a:p>
            <a:pPr marL="525780" indent="-342900">
              <a:buFont typeface="+mj-lt"/>
              <a:buAutoNum type="arabicPeriod"/>
            </a:pPr>
            <a:r>
              <a:rPr lang="en-US" sz="1600" dirty="0"/>
              <a:t>Wipe table </a:t>
            </a:r>
          </a:p>
          <a:p>
            <a:pPr marL="525780" indent="-342900">
              <a:buFont typeface="+mj-lt"/>
              <a:buAutoNum type="arabicPeriod"/>
            </a:pPr>
            <a:r>
              <a:rPr lang="en-US" sz="1600" dirty="0"/>
              <a:t>Place shield upside down to dry</a:t>
            </a:r>
          </a:p>
          <a:p>
            <a:pPr marL="525780" indent="-342900">
              <a:buFont typeface="+mj-lt"/>
              <a:buAutoNum type="arabicPeriod"/>
            </a:pPr>
            <a:r>
              <a:rPr lang="en-US" sz="1600" dirty="0"/>
              <a:t>Sanitize gloves</a:t>
            </a:r>
          </a:p>
          <a:p>
            <a:pPr marL="525780" indent="-342900">
              <a:buFont typeface="+mj-lt"/>
              <a:buAutoNum type="arabicPeriod"/>
            </a:pPr>
            <a:r>
              <a:rPr lang="en-US" sz="1600" dirty="0"/>
              <a:t>Remove gloves</a:t>
            </a:r>
          </a:p>
          <a:p>
            <a:pPr marL="525780" indent="-342900">
              <a:buFont typeface="+mj-lt"/>
              <a:buAutoNum type="arabicPeriod"/>
            </a:pPr>
            <a:r>
              <a:rPr lang="en-US" sz="1600" dirty="0"/>
              <a:t>Wash hands with soap and water</a:t>
            </a:r>
          </a:p>
          <a:p>
            <a:pPr marL="525780" indent="-342900">
              <a:buFont typeface="+mj-lt"/>
              <a:buAutoNum type="arabicPeriod"/>
            </a:pPr>
            <a:endParaRPr lang="en-US" dirty="0"/>
          </a:p>
          <a:p>
            <a:pPr marL="525780" indent="-342900">
              <a:buFont typeface="+mj-lt"/>
              <a:buAutoNum type="arabicPeriod"/>
            </a:pPr>
            <a:endParaRPr lang="en-US" dirty="0"/>
          </a:p>
        </p:txBody>
      </p:sp>
      <p:sp>
        <p:nvSpPr>
          <p:cNvPr id="3" name="Title 2"/>
          <p:cNvSpPr>
            <a:spLocks noGrp="1"/>
          </p:cNvSpPr>
          <p:nvPr>
            <p:ph type="title"/>
          </p:nvPr>
        </p:nvSpPr>
        <p:spPr>
          <a:xfrm>
            <a:off x="0" y="191001"/>
            <a:ext cx="11552349" cy="414799"/>
          </a:xfrm>
        </p:spPr>
        <p:txBody>
          <a:bodyPr>
            <a:normAutofit fontScale="90000"/>
          </a:bodyPr>
          <a:lstStyle/>
          <a:p>
            <a:r>
              <a:rPr lang="en-US" dirty="0"/>
              <a:t>Face shield Re-Use</a:t>
            </a:r>
          </a:p>
        </p:txBody>
      </p:sp>
      <p:pic>
        <p:nvPicPr>
          <p:cNvPr id="4" name="Picture 3"/>
          <p:cNvPicPr>
            <a:picLocks noChangeAspect="1"/>
          </p:cNvPicPr>
          <p:nvPr/>
        </p:nvPicPr>
        <p:blipFill>
          <a:blip r:embed="rId3"/>
          <a:stretch>
            <a:fillRect/>
          </a:stretch>
        </p:blipFill>
        <p:spPr>
          <a:xfrm>
            <a:off x="6883010" y="191001"/>
            <a:ext cx="5042826" cy="6546683"/>
          </a:xfrm>
          <a:prstGeom prst="rect">
            <a:avLst/>
          </a:prstGeom>
        </p:spPr>
      </p:pic>
      <p:sp>
        <p:nvSpPr>
          <p:cNvPr id="5" name="Rectangle 4"/>
          <p:cNvSpPr/>
          <p:nvPr/>
        </p:nvSpPr>
        <p:spPr>
          <a:xfrm>
            <a:off x="80683" y="6091353"/>
            <a:ext cx="11309684" cy="646331"/>
          </a:xfrm>
          <a:prstGeom prst="rect">
            <a:avLst/>
          </a:prstGeom>
          <a:solidFill>
            <a:schemeClr val="bg1"/>
          </a:solidFill>
        </p:spPr>
        <p:txBody>
          <a:bodyPr wrap="square">
            <a:spAutoFit/>
          </a:bodyPr>
          <a:lstStyle/>
          <a:p>
            <a:r>
              <a:rPr lang="en-US" dirty="0">
                <a:hlinkClick r:id="rId4"/>
              </a:rPr>
              <a:t>https://med.emory.edu/departments/medicine/divisions/infectious-diseases/serious-communicable-diseases-program/pdf/ppe-conserve-process-v3.pdf</a:t>
            </a:r>
            <a:endParaRPr lang="en-US" dirty="0"/>
          </a:p>
        </p:txBody>
      </p:sp>
      <p:pic>
        <p:nvPicPr>
          <p:cNvPr id="6" name="Picture 5"/>
          <p:cNvPicPr>
            <a:picLocks noChangeAspect="1"/>
          </p:cNvPicPr>
          <p:nvPr/>
        </p:nvPicPr>
        <p:blipFill>
          <a:blip r:embed="rId5"/>
          <a:stretch>
            <a:fillRect/>
          </a:stretch>
        </p:blipFill>
        <p:spPr>
          <a:xfrm>
            <a:off x="4934240" y="140579"/>
            <a:ext cx="1948770" cy="934242"/>
          </a:xfrm>
          <a:prstGeom prst="rect">
            <a:avLst/>
          </a:prstGeom>
        </p:spPr>
      </p:pic>
    </p:spTree>
    <p:extLst>
      <p:ext uri="{BB962C8B-B14F-4D97-AF65-F5344CB8AC3E}">
        <p14:creationId xmlns:p14="http://schemas.microsoft.com/office/powerpoint/2010/main" val="4059906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15" y="2120272"/>
            <a:ext cx="8380189" cy="3358954"/>
          </a:xfrm>
          <a:prstGeom prst="rect">
            <a:avLst/>
          </a:prstGeom>
        </p:spPr>
      </p:pic>
      <p:pic>
        <p:nvPicPr>
          <p:cNvPr id="5" name="Picture 4"/>
          <p:cNvPicPr>
            <a:picLocks noChangeAspect="1"/>
          </p:cNvPicPr>
          <p:nvPr/>
        </p:nvPicPr>
        <p:blipFill>
          <a:blip r:embed="rId4"/>
          <a:stretch>
            <a:fillRect/>
          </a:stretch>
        </p:blipFill>
        <p:spPr>
          <a:xfrm>
            <a:off x="580869" y="698989"/>
            <a:ext cx="10820400" cy="1152525"/>
          </a:xfrm>
          <a:prstGeom prst="rect">
            <a:avLst/>
          </a:prstGeom>
        </p:spPr>
      </p:pic>
      <p:cxnSp>
        <p:nvCxnSpPr>
          <p:cNvPr id="7" name="Straight Arrow Connector 6"/>
          <p:cNvCxnSpPr/>
          <p:nvPr/>
        </p:nvCxnSpPr>
        <p:spPr>
          <a:xfrm flipH="1">
            <a:off x="5275020" y="3942413"/>
            <a:ext cx="2028091" cy="69992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1974" y="5294560"/>
            <a:ext cx="5297091" cy="369332"/>
          </a:xfrm>
          <a:prstGeom prst="rect">
            <a:avLst/>
          </a:prstGeom>
        </p:spPr>
        <p:txBody>
          <a:bodyPr wrap="none">
            <a:spAutoFit/>
          </a:bodyPr>
          <a:lstStyle/>
          <a:p>
            <a:r>
              <a:rPr lang="en-US" dirty="0">
                <a:hlinkClick r:id="rId5"/>
              </a:rPr>
              <a:t>https://www.nebraskamed.com/for-providers/covid19</a:t>
            </a:r>
            <a:endParaRPr lang="en-US" dirty="0"/>
          </a:p>
        </p:txBody>
      </p:sp>
    </p:spTree>
    <p:extLst>
      <p:ext uri="{BB962C8B-B14F-4D97-AF65-F5344CB8AC3E}">
        <p14:creationId xmlns:p14="http://schemas.microsoft.com/office/powerpoint/2010/main" val="2118704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PPE: Gown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r>
              <a:rPr lang="en-US" dirty="0"/>
              <a:t>1. Sanitize Gloves</a:t>
            </a:r>
          </a:p>
          <a:p>
            <a:r>
              <a:rPr lang="en-US" dirty="0"/>
              <a:t>2. Cross arms and grip gown on shoulders. Pull and break gown in a controlled manner</a:t>
            </a:r>
          </a:p>
          <a:p>
            <a:r>
              <a:rPr lang="en-US" dirty="0"/>
              <a:t>3. Roll the gown towards your hands. Remove the gloves with the gown. Dispose of the gloves and gown.</a:t>
            </a:r>
          </a:p>
          <a:p>
            <a:r>
              <a:rPr lang="en-US" dirty="0"/>
              <a:t>4. Sanitize hands</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628435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Eye Protection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Put on gloves</a:t>
            </a:r>
          </a:p>
          <a:p>
            <a:pPr marL="914400" lvl="1" indent="-457200">
              <a:buFont typeface="+mj-lt"/>
              <a:buAutoNum type="arabicPeriod"/>
            </a:pPr>
            <a:r>
              <a:rPr lang="en-US" dirty="0"/>
              <a:t>Sanitize gloves</a:t>
            </a:r>
          </a:p>
          <a:p>
            <a:pPr marL="914400" lvl="1" indent="-457200">
              <a:buFont typeface="+mj-lt"/>
              <a:buAutoNum type="arabicPeriod"/>
            </a:pPr>
            <a:r>
              <a:rPr lang="en-US" dirty="0"/>
              <a:t>Do NOT touch face</a:t>
            </a:r>
          </a:p>
          <a:p>
            <a:pPr marL="914400" lvl="1" indent="-457200">
              <a:buFont typeface="+mj-lt"/>
              <a:buAutoNum type="arabicPeriod"/>
            </a:pPr>
            <a:r>
              <a:rPr lang="en-US" dirty="0"/>
              <a:t>Rove the face shield by the strap over head without touching our skin</a:t>
            </a:r>
          </a:p>
          <a:p>
            <a:pPr marL="914400" lvl="1" indent="-457200">
              <a:buFont typeface="+mj-lt"/>
              <a:buAutoNum type="arabicPeriod"/>
            </a:pPr>
            <a:endParaRPr lang="en-US" dirty="0"/>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858999" y="3194613"/>
            <a:ext cx="1430536" cy="685800"/>
          </a:xfrm>
          <a:prstGeom prst="rect">
            <a:avLst/>
          </a:prstGeom>
        </p:spPr>
      </p:pic>
    </p:spTree>
    <p:extLst>
      <p:ext uri="{BB962C8B-B14F-4D97-AF65-F5344CB8AC3E}">
        <p14:creationId xmlns:p14="http://schemas.microsoft.com/office/powerpoint/2010/main" val="163904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FAF37-853C-421C-9F5F-B5A9015AC748}"/>
              </a:ext>
            </a:extLst>
          </p:cNvPr>
          <p:cNvSpPr>
            <a:spLocks noGrp="1"/>
          </p:cNvSpPr>
          <p:nvPr>
            <p:ph type="body" sz="quarter" idx="10"/>
          </p:nvPr>
        </p:nvSpPr>
        <p:spPr/>
        <p:txBody>
          <a:bodyPr/>
          <a:lstStyle/>
          <a:p>
            <a:r>
              <a:rPr lang="en-US" dirty="0"/>
              <a:t>Travel—50-60%</a:t>
            </a:r>
          </a:p>
          <a:p>
            <a:r>
              <a:rPr lang="en-US" dirty="0"/>
              <a:t>UK, Italy, Singapore, WA, CA, FL, CO, NY</a:t>
            </a:r>
          </a:p>
          <a:p>
            <a:endParaRPr lang="en-US" dirty="0"/>
          </a:p>
          <a:p>
            <a:r>
              <a:rPr lang="en-US" dirty="0"/>
              <a:t>Contact-25-35%</a:t>
            </a:r>
          </a:p>
          <a:p>
            <a:r>
              <a:rPr lang="en-US" dirty="0"/>
              <a:t>Community Acquired-4</a:t>
            </a:r>
          </a:p>
          <a:p>
            <a:r>
              <a:rPr lang="en-US" dirty="0"/>
              <a:t>Selection/Testing Bias</a:t>
            </a:r>
          </a:p>
          <a:p>
            <a:endParaRPr lang="en-US" dirty="0"/>
          </a:p>
          <a:p>
            <a:r>
              <a:rPr lang="en-US" dirty="0"/>
              <a:t>Models from other cities likely 15-20 cases for every positive we see.</a:t>
            </a:r>
          </a:p>
          <a:p>
            <a:endParaRPr lang="en-US" dirty="0"/>
          </a:p>
        </p:txBody>
      </p:sp>
      <p:sp>
        <p:nvSpPr>
          <p:cNvPr id="3" name="Title 2">
            <a:extLst>
              <a:ext uri="{FF2B5EF4-FFF2-40B4-BE49-F238E27FC236}">
                <a16:creationId xmlns:a16="http://schemas.microsoft.com/office/drawing/2014/main" id="{7D62BD30-C9EB-44E6-A96F-AB0B4B75D3F9}"/>
              </a:ext>
            </a:extLst>
          </p:cNvPr>
          <p:cNvSpPr>
            <a:spLocks noGrp="1"/>
          </p:cNvSpPr>
          <p:nvPr>
            <p:ph type="title"/>
          </p:nvPr>
        </p:nvSpPr>
        <p:spPr/>
        <p:txBody>
          <a:bodyPr/>
          <a:lstStyle/>
          <a:p>
            <a:r>
              <a:rPr lang="en-US" dirty="0"/>
              <a:t>Risk Factors</a:t>
            </a:r>
          </a:p>
        </p:txBody>
      </p:sp>
    </p:spTree>
    <p:extLst>
      <p:ext uri="{BB962C8B-B14F-4D97-AF65-F5344CB8AC3E}">
        <p14:creationId xmlns:p14="http://schemas.microsoft.com/office/powerpoint/2010/main" val="27411029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Mask</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Sanitize hands </a:t>
            </a:r>
          </a:p>
          <a:p>
            <a:pPr marL="914400" lvl="1" indent="-457200">
              <a:buFont typeface="+mj-lt"/>
              <a:buAutoNum type="arabicPeriod"/>
            </a:pPr>
            <a:r>
              <a:rPr lang="en-US" dirty="0"/>
              <a:t>Pinch loops and pull them back and off your ears.</a:t>
            </a:r>
          </a:p>
          <a:p>
            <a:pPr marL="914400" lvl="1" indent="-457200">
              <a:buFont typeface="+mj-lt"/>
              <a:buAutoNum type="arabicPeriod"/>
            </a:pPr>
            <a:r>
              <a:rPr lang="en-US" dirty="0"/>
              <a:t>Do not let loops touch your face</a:t>
            </a:r>
          </a:p>
          <a:p>
            <a:pPr marL="914400" lvl="1" indent="-457200">
              <a:buFont typeface="+mj-lt"/>
              <a:buAutoNum type="arabicPeriod"/>
            </a:pPr>
            <a:r>
              <a:rPr lang="en-US" dirty="0"/>
              <a:t>Pull loops off without touching your face with them or your hands</a:t>
            </a:r>
          </a:p>
          <a:p>
            <a:pPr marL="914400" lvl="1" indent="-457200">
              <a:buFont typeface="+mj-lt"/>
              <a:buAutoNum type="arabicPeriod"/>
            </a:pPr>
            <a:r>
              <a:rPr lang="en-US" dirty="0"/>
              <a:t>Remove the mask</a:t>
            </a:r>
          </a:p>
          <a:p>
            <a:pPr marL="914400" lvl="1" indent="-457200">
              <a:buFont typeface="+mj-lt"/>
              <a:buAutoNum type="arabicPeriod"/>
            </a:pPr>
            <a:endParaRPr lang="en-US" dirty="0"/>
          </a:p>
          <a:p>
            <a:pPr marL="457200" lvl="1" indent="0">
              <a:buNone/>
            </a:pPr>
            <a:r>
              <a:rPr lang="en-US" sz="4400" dirty="0"/>
              <a:t>WASH</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cxnSp>
        <p:nvCxnSpPr>
          <p:cNvPr id="7" name="Straight Arrow Connector 6"/>
          <p:cNvCxnSpPr/>
          <p:nvPr/>
        </p:nvCxnSpPr>
        <p:spPr>
          <a:xfrm>
            <a:off x="2951747" y="4395537"/>
            <a:ext cx="4411579" cy="1171074"/>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589103" y="3334240"/>
            <a:ext cx="2430856" cy="1434298"/>
          </a:xfrm>
          <a:prstGeom prst="rect">
            <a:avLst/>
          </a:prstGeom>
        </p:spPr>
      </p:pic>
      <p:pic>
        <p:nvPicPr>
          <p:cNvPr id="10" name="Picture 9"/>
          <p:cNvPicPr>
            <a:picLocks noChangeAspect="1"/>
          </p:cNvPicPr>
          <p:nvPr/>
        </p:nvPicPr>
        <p:blipFill>
          <a:blip r:embed="rId6"/>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95452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pPr algn="l"/>
            <a:r>
              <a:rPr lang="en-US" dirty="0"/>
              <a:t>Regarding PPE use</a:t>
            </a:r>
          </a:p>
        </p:txBody>
      </p:sp>
      <p:sp>
        <p:nvSpPr>
          <p:cNvPr id="3" name="Content Placeholder 2"/>
          <p:cNvSpPr>
            <a:spLocks noGrp="1"/>
          </p:cNvSpPr>
          <p:nvPr>
            <p:ph idx="1"/>
          </p:nvPr>
        </p:nvSpPr>
        <p:spPr>
          <a:xfrm>
            <a:off x="838200" y="1164556"/>
            <a:ext cx="10515600" cy="4351338"/>
          </a:xfrm>
        </p:spPr>
        <p:txBody>
          <a:bodyPr/>
          <a:lstStyle/>
          <a:p>
            <a:pPr marL="457200" indent="-457200" algn="l">
              <a:buFont typeface="Arial" panose="020B0604020202020204" pitchFamily="34" charset="0"/>
              <a:buChar char="•"/>
            </a:pPr>
            <a:r>
              <a:rPr lang="en-US" sz="2800" dirty="0">
                <a:solidFill>
                  <a:schemeClr val="tx2"/>
                </a:solidFill>
              </a:rPr>
              <a:t>Training must be provided anytime new equipment or new protocols are introduced</a:t>
            </a:r>
          </a:p>
          <a:p>
            <a:pPr marL="457200" indent="-457200" algn="l">
              <a:buFont typeface="Arial" panose="020B0604020202020204" pitchFamily="34" charset="0"/>
              <a:buChar char="•"/>
            </a:pPr>
            <a:r>
              <a:rPr lang="en-US" sz="2800" dirty="0">
                <a:solidFill>
                  <a:schemeClr val="tx2"/>
                </a:solidFill>
              </a:rPr>
              <a:t> Personnel should be required to demonstrate competency: correct technique is observed by a trainer following each training</a:t>
            </a:r>
          </a:p>
          <a:p>
            <a:pPr marL="457200" indent="-457200" algn="l">
              <a:buFont typeface="Arial" panose="020B0604020202020204" pitchFamily="34" charset="0"/>
              <a:buChar char="•"/>
            </a:pPr>
            <a:r>
              <a:rPr lang="en-US" sz="2800" dirty="0">
                <a:solidFill>
                  <a:schemeClr val="tx2"/>
                </a:solidFill>
              </a:rPr>
              <a:t>Posters and educational resources should be readily available; such as posters at the point of PPE donning and doffing</a:t>
            </a:r>
          </a:p>
          <a:p>
            <a:pPr marL="457200" indent="-457200" algn="l">
              <a:buFont typeface="Arial" panose="020B0604020202020204" pitchFamily="34" charset="0"/>
              <a:buChar char="•"/>
            </a:pPr>
            <a:r>
              <a:rPr lang="en-US" sz="2800" dirty="0">
                <a:solidFill>
                  <a:schemeClr val="tx2"/>
                </a:solidFill>
              </a:rPr>
              <a:t>Audits of use with real-time education/feedback are very helpful to ensure proper protection of frontline personnel</a:t>
            </a:r>
          </a:p>
        </p:txBody>
      </p:sp>
    </p:spTree>
    <p:extLst>
      <p:ext uri="{BB962C8B-B14F-4D97-AF65-F5344CB8AC3E}">
        <p14:creationId xmlns:p14="http://schemas.microsoft.com/office/powerpoint/2010/main" val="2206273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1292360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832DC-88BD-48A7-AF6E-87B0665915FC}"/>
              </a:ext>
            </a:extLst>
          </p:cNvPr>
          <p:cNvSpPr>
            <a:spLocks noGrp="1"/>
          </p:cNvSpPr>
          <p:nvPr>
            <p:ph type="title"/>
          </p:nvPr>
        </p:nvSpPr>
        <p:spPr/>
        <p:txBody>
          <a:bodyPr/>
          <a:lstStyle/>
          <a:p>
            <a:r>
              <a:rPr lang="en-US" dirty="0"/>
              <a:t>Crisis Capacity When N-95s are running low </a:t>
            </a:r>
          </a:p>
        </p:txBody>
      </p:sp>
      <p:graphicFrame>
        <p:nvGraphicFramePr>
          <p:cNvPr id="4" name="Table 3">
            <a:extLst>
              <a:ext uri="{FF2B5EF4-FFF2-40B4-BE49-F238E27FC236}">
                <a16:creationId xmlns:a16="http://schemas.microsoft.com/office/drawing/2014/main" id="{B9D6579D-3E78-4E5E-B2DF-90306B44822F}"/>
              </a:ext>
            </a:extLst>
          </p:cNvPr>
          <p:cNvGraphicFramePr>
            <a:graphicFrameLocks noGrp="1"/>
          </p:cNvGraphicFramePr>
          <p:nvPr/>
        </p:nvGraphicFramePr>
        <p:xfrm>
          <a:off x="3007087" y="1744634"/>
          <a:ext cx="6177825" cy="4513320"/>
        </p:xfrm>
        <a:graphic>
          <a:graphicData uri="http://schemas.openxmlformats.org/drawingml/2006/table">
            <a:tbl>
              <a:tblPr/>
              <a:tblGrid>
                <a:gridCol w="2059275">
                  <a:extLst>
                    <a:ext uri="{9D8B030D-6E8A-4147-A177-3AD203B41FA5}">
                      <a16:colId xmlns:a16="http://schemas.microsoft.com/office/drawing/2014/main" val="3891457365"/>
                    </a:ext>
                  </a:extLst>
                </a:gridCol>
                <a:gridCol w="2059275">
                  <a:extLst>
                    <a:ext uri="{9D8B030D-6E8A-4147-A177-3AD203B41FA5}">
                      <a16:colId xmlns:a16="http://schemas.microsoft.com/office/drawing/2014/main" val="3146689445"/>
                    </a:ext>
                  </a:extLst>
                </a:gridCol>
                <a:gridCol w="2059275">
                  <a:extLst>
                    <a:ext uri="{9D8B030D-6E8A-4147-A177-3AD203B41FA5}">
                      <a16:colId xmlns:a16="http://schemas.microsoft.com/office/drawing/2014/main" val="3295626107"/>
                    </a:ext>
                  </a:extLst>
                </a:gridCol>
              </a:tblGrid>
              <a:tr h="214881">
                <a:tc rowSpan="2">
                  <a:txBody>
                    <a:bodyPr/>
                    <a:lstStyle/>
                    <a:p>
                      <a:r>
                        <a:rPr lang="en-US" sz="1100" b="1"/>
                        <a:t>HCP planned proximity to the case patient during encounter</a:t>
                      </a:r>
                      <a:endParaRPr lang="en-US" sz="1100"/>
                    </a:p>
                  </a:txBody>
                  <a:tcPr marL="53720" marR="53720" marT="26860" marB="26860" anchor="ctr">
                    <a:lnL>
                      <a:noFill/>
                    </a:lnL>
                    <a:lnR>
                      <a:noFill/>
                    </a:lnR>
                    <a:lnT>
                      <a:noFill/>
                    </a:lnT>
                    <a:lnB>
                      <a:noFill/>
                    </a:lnB>
                  </a:tcPr>
                </a:tc>
                <a:tc gridSpan="2">
                  <a:txBody>
                    <a:bodyPr/>
                    <a:lstStyle/>
                    <a:p>
                      <a:r>
                        <a:rPr lang="en-US" sz="1100"/>
                        <a:t>Facemask or respirator determination</a:t>
                      </a:r>
                    </a:p>
                  </a:txBody>
                  <a:tcPr marL="53720" marR="53720" marT="26860" marB="2686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20653887"/>
                  </a:ext>
                </a:extLst>
              </a:tr>
              <a:tr h="698363">
                <a:tc vMerge="1">
                  <a:txBody>
                    <a:bodyPr/>
                    <a:lstStyle/>
                    <a:p>
                      <a:endParaRPr lang="en-US"/>
                    </a:p>
                  </a:txBody>
                  <a:tcPr/>
                </a:tc>
                <a:tc>
                  <a:txBody>
                    <a:bodyPr/>
                    <a:lstStyle/>
                    <a:p>
                      <a:r>
                        <a:rPr lang="en-US" sz="1100" b="1"/>
                        <a:t>Patient masked for entire encounter (i.e., with source control)</a:t>
                      </a:r>
                      <a:endParaRPr lang="en-US" sz="1100"/>
                    </a:p>
                  </a:txBody>
                  <a:tcPr marL="53720" marR="53720" marT="26860" marB="26860" anchor="ctr">
                    <a:lnL>
                      <a:noFill/>
                    </a:lnL>
                    <a:lnR>
                      <a:noFill/>
                    </a:lnR>
                    <a:lnT>
                      <a:noFill/>
                    </a:lnT>
                    <a:lnB>
                      <a:noFill/>
                    </a:lnB>
                  </a:tcPr>
                </a:tc>
                <a:tc>
                  <a:txBody>
                    <a:bodyPr/>
                    <a:lstStyle/>
                    <a:p>
                      <a:r>
                        <a:rPr lang="en-US" sz="1100" b="1"/>
                        <a:t>Unmasked patient or mask needs to be removed for any period of time during the patient encounter</a:t>
                      </a:r>
                      <a:endParaRPr lang="en-US" sz="1100"/>
                    </a:p>
                  </a:txBody>
                  <a:tcPr marL="53720" marR="53720" marT="26860" marB="26860" anchor="ctr">
                    <a:lnL>
                      <a:noFill/>
                    </a:lnL>
                    <a:lnR>
                      <a:noFill/>
                    </a:lnR>
                    <a:lnT>
                      <a:noFill/>
                    </a:lnT>
                    <a:lnB>
                      <a:noFill/>
                    </a:lnB>
                  </a:tcPr>
                </a:tc>
                <a:extLst>
                  <a:ext uri="{0D108BD9-81ED-4DB2-BD59-A6C34878D82A}">
                    <a16:rowId xmlns:a16="http://schemas.microsoft.com/office/drawing/2014/main" val="1210571015"/>
                  </a:ext>
                </a:extLst>
              </a:tr>
              <a:tr h="1020684">
                <a:tc>
                  <a:txBody>
                    <a:bodyPr/>
                    <a:lstStyle/>
                    <a:p>
                      <a:r>
                        <a:rPr lang="en-US" sz="1100"/>
                        <a:t>HCP will remain at greater than 6 feet from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extLst>
                  <a:ext uri="{0D108BD9-81ED-4DB2-BD59-A6C34878D82A}">
                    <a16:rowId xmlns:a16="http://schemas.microsoft.com/office/drawing/2014/main" val="4101021485"/>
                  </a:ext>
                </a:extLst>
              </a:tr>
              <a:tr h="859524">
                <a:tc>
                  <a:txBody>
                    <a:bodyPr/>
                    <a:lstStyle/>
                    <a:p>
                      <a:r>
                        <a:rPr lang="en-US" sz="1100"/>
                        <a:t>HCP will be within 3 to 6 feet of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extLst>
                  <a:ext uri="{0D108BD9-81ED-4DB2-BD59-A6C34878D82A}">
                    <a16:rowId xmlns:a16="http://schemas.microsoft.com/office/drawing/2014/main" val="222468609"/>
                  </a:ext>
                </a:extLst>
              </a:tr>
              <a:tr h="698363">
                <a:tc>
                  <a:txBody>
                    <a:bodyPr/>
                    <a:lstStyle/>
                    <a:p>
                      <a:r>
                        <a:rPr lang="en-US" sz="1100"/>
                        <a:t>HCP will be within 3 feet of symptomatic patient, including providing direct patient care</a:t>
                      </a:r>
                    </a:p>
                  </a:txBody>
                  <a:tcPr marL="53720" marR="53720" marT="26860" marB="26860" anchor="ctr">
                    <a:lnL>
                      <a:noFill/>
                    </a:lnL>
                    <a:lnR>
                      <a:noFill/>
                    </a:lnR>
                    <a:lnT>
                      <a:noFill/>
                    </a:lnT>
                    <a:lnB>
                      <a:noFill/>
                    </a:lnB>
                  </a:tcPr>
                </a:tc>
                <a:tc>
                  <a:txBody>
                    <a:bodyPr/>
                    <a:lstStyle/>
                    <a:p>
                      <a:r>
                        <a:rPr lang="en-US" sz="1100"/>
                        <a:t>Facemask</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791462247"/>
                  </a:ext>
                </a:extLst>
              </a:tr>
              <a:tr h="859524">
                <a:tc>
                  <a:txBody>
                    <a:bodyPr/>
                    <a:lstStyle/>
                    <a:p>
                      <a:r>
                        <a:rPr lang="en-US" sz="1100"/>
                        <a:t>HCP will be present in the room during aerosol generating procedures performed on symptomatic persons</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tc>
                  <a:txBody>
                    <a:bodyPr/>
                    <a:lstStyle/>
                    <a:p>
                      <a:r>
                        <a:rPr lang="en-US" sz="1100" dirty="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1447758242"/>
                  </a:ext>
                </a:extLst>
              </a:tr>
            </a:tbl>
          </a:graphicData>
        </a:graphic>
      </p:graphicFrame>
      <p:sp>
        <p:nvSpPr>
          <p:cNvPr id="5" name="Rectangle 1">
            <a:extLst>
              <a:ext uri="{FF2B5EF4-FFF2-40B4-BE49-F238E27FC236}">
                <a16:creationId xmlns:a16="http://schemas.microsoft.com/office/drawing/2014/main" id="{72EE4885-B5EC-4F4C-A8F3-B712D642634B}"/>
              </a:ext>
            </a:extLst>
          </p:cNvPr>
          <p:cNvSpPr>
            <a:spLocks noGrp="1" noChangeArrowheads="1"/>
          </p:cNvSpPr>
          <p:nvPr>
            <p:ph type="body" sz="quarter" idx="10"/>
          </p:nvPr>
        </p:nvSpPr>
        <p:spPr bwMode="auto">
          <a:xfrm>
            <a:off x="1371600" y="1243013"/>
            <a:ext cx="10554236"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6932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3CDC4-A2BA-44FF-9AF3-A93ACA1A4C80}"/>
              </a:ext>
            </a:extLst>
          </p:cNvPr>
          <p:cNvSpPr>
            <a:spLocks noGrp="1"/>
          </p:cNvSpPr>
          <p:nvPr>
            <p:ph type="body" sz="quarter" idx="10"/>
          </p:nvPr>
        </p:nvSpPr>
        <p:spPr/>
        <p:txBody>
          <a:bodyPr/>
          <a:lstStyle/>
          <a:p>
            <a:r>
              <a:rPr lang="en-US" dirty="0"/>
              <a:t>Nebraska Medicine has posted how they are extending PPE use on the Nebraska Medicine COVID page- open access.</a:t>
            </a:r>
          </a:p>
          <a:p>
            <a:r>
              <a:rPr lang="en-US" dirty="0">
                <a:hlinkClick r:id="rId2"/>
              </a:rPr>
              <a:t>https://www.nebraskamed.com/sites/default/files/documents/covid-19/COVID-Extended-Use-Reuse-of-PPE-and-N95.pdf?date=03182020</a:t>
            </a:r>
            <a:endParaRPr lang="en-US" dirty="0"/>
          </a:p>
          <a:p>
            <a:endParaRPr lang="en-US" dirty="0"/>
          </a:p>
        </p:txBody>
      </p:sp>
      <p:sp>
        <p:nvSpPr>
          <p:cNvPr id="3" name="Title 2">
            <a:extLst>
              <a:ext uri="{FF2B5EF4-FFF2-40B4-BE49-F238E27FC236}">
                <a16:creationId xmlns:a16="http://schemas.microsoft.com/office/drawing/2014/main" id="{8BD7B05D-F9AB-49BC-91C0-6FDA66AB2E86}"/>
              </a:ext>
            </a:extLst>
          </p:cNvPr>
          <p:cNvSpPr>
            <a:spLocks noGrp="1"/>
          </p:cNvSpPr>
          <p:nvPr>
            <p:ph type="title"/>
          </p:nvPr>
        </p:nvSpPr>
        <p:spPr/>
        <p:txBody>
          <a:bodyPr/>
          <a:lstStyle/>
          <a:p>
            <a:r>
              <a:rPr lang="en-US" dirty="0"/>
              <a:t>PPE Extended and Re-use at NM</a:t>
            </a:r>
          </a:p>
        </p:txBody>
      </p:sp>
    </p:spTree>
    <p:extLst>
      <p:ext uri="{BB962C8B-B14F-4D97-AF65-F5344CB8AC3E}">
        <p14:creationId xmlns:p14="http://schemas.microsoft.com/office/powerpoint/2010/main" val="3836476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endParaRPr lang="en-US" dirty="0"/>
          </a:p>
          <a:p>
            <a:endParaRPr lang="en-US" dirty="0"/>
          </a:p>
        </p:txBody>
      </p:sp>
      <p:sp>
        <p:nvSpPr>
          <p:cNvPr id="3" name="Title 2">
            <a:extLst>
              <a:ext uri="{FF2B5EF4-FFF2-40B4-BE49-F238E27FC236}">
                <a16:creationId xmlns:a16="http://schemas.microsoft.com/office/drawing/2014/main"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23118924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37974-B59B-4A21-BC32-79B07B57D87B}"/>
              </a:ext>
            </a:extLst>
          </p:cNvPr>
          <p:cNvSpPr>
            <a:spLocks noGrp="1"/>
          </p:cNvSpPr>
          <p:nvPr>
            <p:ph type="body" sz="quarter" idx="10"/>
          </p:nvPr>
        </p:nvSpPr>
        <p:spPr/>
        <p:txBody>
          <a:bodyPr/>
          <a:lstStyle/>
          <a:p>
            <a:r>
              <a:rPr lang="en-US" dirty="0"/>
              <a:t>If “severe shortages of ABHR (and have exhausted supply chain access to efficacious products) may consider local production of formulations as described by the </a:t>
            </a:r>
            <a:r>
              <a:rPr lang="en-US" dirty="0">
                <a:hlinkClick r:id="rId2"/>
              </a:rPr>
              <a:t>FDA Policy for Compounding of Certain Alcohol-Based Hand Sanitizer </a:t>
            </a:r>
            <a:r>
              <a:rPr lang="en-US" dirty="0" err="1">
                <a:hlinkClick r:id="rId2"/>
              </a:rPr>
              <a:t>Productsexternal</a:t>
            </a:r>
            <a:r>
              <a:rPr lang="en-US" dirty="0">
                <a:hlinkClick r:id="rId2"/>
              </a:rPr>
              <a:t> icon</a:t>
            </a:r>
            <a:r>
              <a:rPr lang="en-US" dirty="0"/>
              <a:t>. This policy remains in effect through April 30, 2020. Formulations included in the FDA guidance are consistent with World Health Organization production guidance. These locally produced products are intended for routine healthcare personnel hand cleaning, must not contain active ingredients other than those specified in the FDA guidance, and should not take the place of other regulated skin antiseptics (e.g. surgical hand rub). To avoid contamination with spore-forming organisms, WHO formulations require a 72-hour post-production quarantine. Organizations should revert to the use of commercially produced, FDA-approved product once such supplies again become available.”</a:t>
            </a:r>
          </a:p>
          <a:p>
            <a:r>
              <a:rPr lang="en-US" dirty="0"/>
              <a:t>Here is the link to The World Health Organization's hand rub </a:t>
            </a:r>
            <a:r>
              <a:rPr lang="en-US" dirty="0" err="1"/>
              <a:t>directions:</a:t>
            </a:r>
            <a:r>
              <a:rPr lang="en-US" u="sng" dirty="0" err="1">
                <a:hlinkClick r:id="rId3"/>
              </a:rPr>
              <a:t>https</a:t>
            </a:r>
            <a:r>
              <a:rPr lang="en-US" u="sng" dirty="0">
                <a:hlinkClick r:id="rId3"/>
              </a:rPr>
              <a:t>://www.who.int/gpsc/5may/Guide_to_Local_Production.pdf</a:t>
            </a:r>
            <a:endParaRPr lang="en-US" dirty="0"/>
          </a:p>
          <a:p>
            <a:r>
              <a:rPr lang="en-US" dirty="0"/>
              <a:t>Here is the FDA </a:t>
            </a:r>
            <a:r>
              <a:rPr lang="en-US" dirty="0" err="1"/>
              <a:t>one:</a:t>
            </a:r>
            <a:r>
              <a:rPr lang="en-US" dirty="0" err="1">
                <a:hlinkClick r:id="rId4"/>
              </a:rPr>
              <a:t>https</a:t>
            </a:r>
            <a:r>
              <a:rPr lang="en-US" dirty="0">
                <a:hlinkClick r:id="rId4"/>
              </a:rPr>
              <a:t>://www.fda.gov/news-events/press-announcements/coronavirus-covid-19-update-fda-provides-guidance-production-alcohol-based-hand-sanitizer-help-boost</a:t>
            </a:r>
            <a:endParaRPr lang="en-US" dirty="0"/>
          </a:p>
          <a:p>
            <a:r>
              <a:rPr lang="en-US" dirty="0"/>
              <a:t> </a:t>
            </a:r>
          </a:p>
          <a:p>
            <a:endParaRPr lang="en-US" dirty="0"/>
          </a:p>
        </p:txBody>
      </p:sp>
      <p:sp>
        <p:nvSpPr>
          <p:cNvPr id="3" name="Title 2">
            <a:extLst>
              <a:ext uri="{FF2B5EF4-FFF2-40B4-BE49-F238E27FC236}">
                <a16:creationId xmlns:a16="http://schemas.microsoft.com/office/drawing/2014/main" id="{3FDA6BE4-3141-45F0-B5AF-4F3446A88264}"/>
              </a:ext>
            </a:extLst>
          </p:cNvPr>
          <p:cNvSpPr>
            <a:spLocks noGrp="1"/>
          </p:cNvSpPr>
          <p:nvPr>
            <p:ph type="title"/>
          </p:nvPr>
        </p:nvSpPr>
        <p:spPr/>
        <p:txBody>
          <a:bodyPr/>
          <a:lstStyle/>
          <a:p>
            <a:r>
              <a:rPr lang="en-US" dirty="0"/>
              <a:t>From the CDC –ABHR Shortages</a:t>
            </a:r>
          </a:p>
        </p:txBody>
      </p:sp>
    </p:spTree>
    <p:extLst>
      <p:ext uri="{BB962C8B-B14F-4D97-AF65-F5344CB8AC3E}">
        <p14:creationId xmlns:p14="http://schemas.microsoft.com/office/powerpoint/2010/main" val="17882890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lasticWrap smoothness="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glow>
              <a:schemeClr val="accent1">
                <a:alpha val="40000"/>
              </a:schemeClr>
            </a:glow>
            <a:reflection endPos="65000" dist="50800" dir="5400000" sy="-100000" algn="bl" rotWithShape="0"/>
          </a:effectLst>
        </p:spPr>
        <p:txBody>
          <a:bodyPr/>
          <a:lstStyle/>
          <a:p>
            <a:endParaRPr lang="en-US" dirty="0"/>
          </a:p>
          <a:p>
            <a:endParaRPr lang="en-US" dirty="0"/>
          </a:p>
          <a:p>
            <a:r>
              <a:rPr lang="en-US" dirty="0"/>
              <a:t>CDC is updating guidance frequently and should be considered the best authority for most situations </a:t>
            </a:r>
          </a:p>
          <a:p>
            <a:pPr marL="457200" lvl="1" indent="0">
              <a:buNone/>
            </a:pPr>
            <a:r>
              <a:rPr lang="en-US" sz="2000" dirty="0">
                <a:hlinkClick r:id="rId5"/>
              </a:rPr>
              <a:t>https://www.cdc.gov/coronavirus/2019-ncov/index.html</a:t>
            </a:r>
            <a:r>
              <a:rPr lang="en-US" sz="2000" dirty="0"/>
              <a:t> (main)</a:t>
            </a:r>
          </a:p>
          <a:p>
            <a:endParaRPr lang="en-US" dirty="0"/>
          </a:p>
        </p:txBody>
      </p:sp>
      <p:sp>
        <p:nvSpPr>
          <p:cNvPr id="3" name="Title 2"/>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6998464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r>
              <a:rPr lang="en-US" dirty="0"/>
              <a:t>; Kate Tyner and </a:t>
            </a:r>
            <a:r>
              <a:rPr lang="en-US"/>
              <a:t>Margaret Drake</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en-US" dirty="0"/>
              <a:t> Recommendations to Returning Out-of-State Travelers </a:t>
            </a:r>
          </a:p>
        </p:txBody>
      </p:sp>
      <p:sp>
        <p:nvSpPr>
          <p:cNvPr id="3" name="Subtitle 2"/>
          <p:cNvSpPr>
            <a:spLocks noGrp="1"/>
          </p:cNvSpPr>
          <p:nvPr>
            <p:ph type="subTitle" idx="1"/>
          </p:nvPr>
        </p:nvSpPr>
        <p:spPr/>
        <p:txBody>
          <a:bodyPr/>
          <a:lstStyle/>
          <a:p>
            <a:r>
              <a:rPr lang="en-US" dirty="0"/>
              <a:t>HAN March 23, 2020</a:t>
            </a:r>
          </a:p>
        </p:txBody>
      </p:sp>
    </p:spTree>
    <p:extLst>
      <p:ext uri="{BB962C8B-B14F-4D97-AF65-F5344CB8AC3E}">
        <p14:creationId xmlns:p14="http://schemas.microsoft.com/office/powerpoint/2010/main" val="106419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 of State Travel </a:t>
            </a:r>
          </a:p>
        </p:txBody>
      </p:sp>
      <p:sp>
        <p:nvSpPr>
          <p:cNvPr id="3" name="Rectangle 2"/>
          <p:cNvSpPr/>
          <p:nvPr/>
        </p:nvSpPr>
        <p:spPr>
          <a:xfrm>
            <a:off x="838200" y="1582341"/>
            <a:ext cx="11106614" cy="4585871"/>
          </a:xfrm>
          <a:prstGeom prst="rect">
            <a:avLst/>
          </a:prstGeom>
        </p:spPr>
        <p:txBody>
          <a:bodyPr wrap="square">
            <a:spAutoFit/>
          </a:bodyPr>
          <a:lstStyle/>
          <a:p>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Public health surveillance continues to identify significant numbers of COVID-19 infections in out-of-state travelers, with spread to other Nebraskans (&gt;80% of lab-confirmed cases to date).</a:t>
            </a:r>
          </a:p>
          <a:p>
            <a:r>
              <a:rPr lang="en-US"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The best way to minimize COVID-19 virus introduction/spread in Nebraska is to: </a:t>
            </a:r>
          </a:p>
          <a:p>
            <a:pPr lvl="1"/>
            <a:r>
              <a:rPr lang="en-US" b="0" i="0" u="none" strike="noStrike" baseline="0" dirty="0">
                <a:solidFill>
                  <a:srgbClr val="000000"/>
                </a:solidFill>
                <a:latin typeface="Times New Roman" panose="02020603050405020304" pitchFamily="18" charset="0"/>
                <a:cs typeface="Times New Roman" panose="02020603050405020304" pitchFamily="18" charset="0"/>
              </a:rPr>
              <a:t>limit unnecessary travel</a:t>
            </a:r>
          </a:p>
          <a:p>
            <a:r>
              <a:rPr lang="en-US" sz="1400" b="0" i="0" u="none" strike="noStrike" baseline="0" dirty="0">
                <a:solidFill>
                  <a:srgbClr val="000000"/>
                </a:solidFill>
                <a:latin typeface="Courier New" panose="02070309020205020404" pitchFamily="49" charset="0"/>
              </a:rPr>
              <a:t> </a:t>
            </a:r>
            <a:r>
              <a:rPr lang="en-US" b="1" dirty="0">
                <a:solidFill>
                  <a:srgbClr val="000000"/>
                </a:solidFill>
                <a:latin typeface="Times New Roman" panose="02020603050405020304" pitchFamily="18" charset="0"/>
              </a:rPr>
              <a:t>Upon return from out-of-state travel</a:t>
            </a:r>
            <a:r>
              <a:rPr lang="en-US" dirty="0">
                <a:solidFill>
                  <a:srgbClr val="000000"/>
                </a:solidFill>
                <a:latin typeface="Times New Roman" panose="02020603050405020304" pitchFamily="18" charset="0"/>
              </a:rPr>
              <a:t>:</a:t>
            </a:r>
          </a:p>
          <a:p>
            <a:pPr marL="800100" lvl="1" indent="-342900">
              <a:buFont typeface="+mj-lt"/>
              <a:buAutoNum type="arabicPeriod"/>
            </a:pPr>
            <a:r>
              <a:rPr lang="en-US" dirty="0">
                <a:solidFill>
                  <a:srgbClr val="000000"/>
                </a:solidFill>
                <a:latin typeface="Times New Roman" panose="02020603050405020304" pitchFamily="18" charset="0"/>
              </a:rPr>
              <a:t> maximize self-quarantine</a:t>
            </a:r>
          </a:p>
          <a:p>
            <a:pPr marL="800100" lvl="1" indent="-342900">
              <a:buFont typeface="+mj-lt"/>
              <a:buAutoNum type="arabicPeriod"/>
            </a:pPr>
            <a:r>
              <a:rPr lang="en-US" dirty="0">
                <a:solidFill>
                  <a:srgbClr val="000000"/>
                </a:solidFill>
                <a:latin typeface="Times New Roman" panose="02020603050405020304" pitchFamily="18" charset="0"/>
              </a:rPr>
              <a:t> social distancing,</a:t>
            </a:r>
          </a:p>
          <a:p>
            <a:pPr marL="800100" lvl="1" indent="-342900">
              <a:buFont typeface="+mj-lt"/>
              <a:buAutoNum type="arabicPeriod"/>
            </a:pPr>
            <a:r>
              <a:rPr lang="en-US" dirty="0">
                <a:solidFill>
                  <a:srgbClr val="000000"/>
                </a:solidFill>
                <a:latin typeface="Times New Roman" panose="02020603050405020304" pitchFamily="18" charset="0"/>
              </a:rPr>
              <a:t>non-pharmaceutical interventions e.g.</a:t>
            </a:r>
          </a:p>
          <a:p>
            <a:pPr marL="1714500" lvl="3" indent="-342900">
              <a:buFont typeface="+mj-lt"/>
              <a:buAutoNum type="alphaLcParenR"/>
            </a:pPr>
            <a:r>
              <a:rPr lang="en-US" dirty="0">
                <a:solidFill>
                  <a:srgbClr val="000000"/>
                </a:solidFill>
                <a:latin typeface="Times New Roman" panose="02020603050405020304" pitchFamily="18" charset="0"/>
              </a:rPr>
              <a:t>washing hands often</a:t>
            </a:r>
          </a:p>
          <a:p>
            <a:pPr marL="1714500" lvl="3" indent="-342900">
              <a:buFont typeface="+mj-lt"/>
              <a:buAutoNum type="alphaLcParenR"/>
            </a:pPr>
            <a:r>
              <a:rPr lang="en-US" dirty="0">
                <a:solidFill>
                  <a:srgbClr val="000000"/>
                </a:solidFill>
                <a:latin typeface="Times New Roman" panose="02020603050405020304" pitchFamily="18" charset="0"/>
              </a:rPr>
              <a:t> staying home if you are ill</a:t>
            </a:r>
          </a:p>
          <a:p>
            <a:pPr marL="1714500" lvl="3" indent="-342900">
              <a:buFont typeface="+mj-lt"/>
              <a:buAutoNum type="alphaLcParenR"/>
            </a:pPr>
            <a:r>
              <a:rPr lang="en-US" dirty="0">
                <a:solidFill>
                  <a:srgbClr val="000000"/>
                </a:solidFill>
                <a:latin typeface="Times New Roman" panose="02020603050405020304" pitchFamily="18" charset="0"/>
              </a:rPr>
              <a:t> covering your cough/sneezes</a:t>
            </a:r>
          </a:p>
          <a:p>
            <a:pPr marL="1714500" lvl="3" indent="-342900">
              <a:buFont typeface="+mj-lt"/>
              <a:buAutoNum type="alphaLcParenR"/>
            </a:pPr>
            <a:r>
              <a:rPr lang="en-US" dirty="0">
                <a:solidFill>
                  <a:srgbClr val="000000"/>
                </a:solidFill>
                <a:latin typeface="Times New Roman" panose="02020603050405020304" pitchFamily="18" charset="0"/>
              </a:rPr>
              <a:t>cleaning frequently touched surfaces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hlinkClick r:id="rId2"/>
              </a:rPr>
              <a:t>www.cdc.gov/nonpharmaceutical-interventions</a:t>
            </a:r>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222305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3" name="Picture 2"/>
          <p:cNvPicPr>
            <a:picLocks noChangeAspect="1"/>
          </p:cNvPicPr>
          <p:nvPr/>
        </p:nvPicPr>
        <p:blipFill>
          <a:blip r:embed="rId3"/>
          <a:stretch>
            <a:fillRect/>
          </a:stretch>
        </p:blipFill>
        <p:spPr>
          <a:xfrm>
            <a:off x="91440" y="102869"/>
            <a:ext cx="12009120" cy="6755131"/>
          </a:xfrm>
          <a:prstGeom prst="rect">
            <a:avLst/>
          </a:prstGeom>
        </p:spPr>
      </p:pic>
    </p:spTree>
    <p:extLst>
      <p:ext uri="{BB962C8B-B14F-4D97-AF65-F5344CB8AC3E}">
        <p14:creationId xmlns:p14="http://schemas.microsoft.com/office/powerpoint/2010/main" val="94384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0517751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Every health care worker who returns from out-of-state travel </a:t>
            </a:r>
            <a:br>
              <a:rPr lang="en-US" dirty="0"/>
            </a:br>
            <a:br>
              <a:rPr lang="en-US" dirty="0"/>
            </a:br>
            <a:r>
              <a:rPr lang="en-US" dirty="0"/>
              <a:t> </a:t>
            </a:r>
            <a:br>
              <a:rPr lang="en-US" dirty="0"/>
            </a:br>
            <a:endParaRPr lang="en-US" dirty="0"/>
          </a:p>
        </p:txBody>
      </p:sp>
      <p:sp>
        <p:nvSpPr>
          <p:cNvPr id="3" name="Content Placeholder 2"/>
          <p:cNvSpPr>
            <a:spLocks noGrp="1"/>
          </p:cNvSpPr>
          <p:nvPr>
            <p:ph idx="4294967295"/>
          </p:nvPr>
        </p:nvSpPr>
        <p:spPr>
          <a:xfrm>
            <a:off x="0" y="1781175"/>
            <a:ext cx="10515600" cy="4351338"/>
          </a:xfrm>
          <a:prstGeom prst="rect">
            <a:avLst/>
          </a:prstGeom>
        </p:spPr>
        <p:txBody>
          <a:bodyPr>
            <a:normAutofit fontScale="77500" lnSpcReduction="20000"/>
          </a:bodyPr>
          <a:lstStyle/>
          <a:p>
            <a:pPr marL="0" indent="0">
              <a:buNone/>
            </a:pPr>
            <a:r>
              <a:rPr lang="en-US" dirty="0"/>
              <a:t>Should consult with a trained medical professional at their facility (e.g., infection </a:t>
            </a:r>
            <a:r>
              <a:rPr lang="en-US" dirty="0" err="1"/>
              <a:t>preventionist</a:t>
            </a:r>
            <a:r>
              <a:rPr lang="en-US" dirty="0"/>
              <a:t> or physician) </a:t>
            </a:r>
          </a:p>
          <a:p>
            <a:pPr marL="0" indent="0">
              <a:buNone/>
            </a:pPr>
            <a:r>
              <a:rPr lang="en-US" dirty="0"/>
              <a:t>Establish a specific infection control protocol (e.g., PPE while at work, self-monitoring, self-quarantine) that mitigates patient and co-worker exposures.</a:t>
            </a:r>
          </a:p>
          <a:p>
            <a:pPr marL="0" indent="0">
              <a:buNone/>
            </a:pPr>
            <a:r>
              <a:rPr lang="en-US" dirty="0"/>
              <a:t> Special considerations should be taken for those working with high-risk patients e.g.</a:t>
            </a:r>
          </a:p>
          <a:p>
            <a:r>
              <a:rPr lang="en-US" dirty="0"/>
              <a:t>patients in long-term care</a:t>
            </a:r>
          </a:p>
          <a:p>
            <a:r>
              <a:rPr lang="en-US" dirty="0"/>
              <a:t>chronic heart or lung conditions</a:t>
            </a:r>
          </a:p>
          <a:p>
            <a:r>
              <a:rPr lang="en-US" dirty="0"/>
              <a:t> diabetes</a:t>
            </a:r>
          </a:p>
          <a:p>
            <a:r>
              <a:rPr lang="en-US" dirty="0"/>
              <a:t>pregnant women</a:t>
            </a:r>
          </a:p>
        </p:txBody>
      </p:sp>
      <p:pic>
        <p:nvPicPr>
          <p:cNvPr id="4" name="Picture 3"/>
          <p:cNvPicPr>
            <a:picLocks noChangeAspect="1"/>
          </p:cNvPicPr>
          <p:nvPr/>
        </p:nvPicPr>
        <p:blipFill>
          <a:blip r:embed="rId2"/>
          <a:stretch>
            <a:fillRect/>
          </a:stretch>
        </p:blipFill>
        <p:spPr>
          <a:xfrm>
            <a:off x="66502" y="37407"/>
            <a:ext cx="12125498" cy="6820593"/>
          </a:xfrm>
          <a:prstGeom prst="rect">
            <a:avLst/>
          </a:prstGeom>
        </p:spPr>
      </p:pic>
    </p:spTree>
    <p:extLst>
      <p:ext uri="{BB962C8B-B14F-4D97-AF65-F5344CB8AC3E}">
        <p14:creationId xmlns:p14="http://schemas.microsoft.com/office/powerpoint/2010/main" val="4089466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Props1.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http://schemas.microsoft.com/office/2006/metadata/properties"/>
    <ds:schemaRef ds:uri="2f9a96d6-9b2b-4797-a61c-7fe1f15b622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BRAND PPT TEMPLATE</Template>
  <TotalTime>3023</TotalTime>
  <Words>4760</Words>
  <Application>Microsoft Office PowerPoint</Application>
  <PresentationFormat>Widescreen</PresentationFormat>
  <Paragraphs>341</Paragraphs>
  <Slides>48</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Roboto</vt:lpstr>
      <vt:lpstr>Montserrat</vt:lpstr>
      <vt:lpstr>Wingdings 3</vt:lpstr>
      <vt:lpstr>Courier New</vt:lpstr>
      <vt:lpstr>Roboto Black</vt:lpstr>
      <vt:lpstr>Arial</vt:lpstr>
      <vt:lpstr>Times New Roman</vt:lpstr>
      <vt:lpstr>Montserrat Semi Bold</vt:lpstr>
      <vt:lpstr>Calibri</vt:lpstr>
      <vt:lpstr>Custom Design</vt:lpstr>
      <vt:lpstr>Brand Theme Master</vt:lpstr>
      <vt:lpstr>  Covid-19 Webinex Update  on ACH for COVID-19 3-23-20</vt:lpstr>
      <vt:lpstr>NE COVID Epi</vt:lpstr>
      <vt:lpstr>Totals and Positives by lab</vt:lpstr>
      <vt:lpstr>Risk Factors</vt:lpstr>
      <vt:lpstr>  Recommendations to Returning Out-of-State Travelers </vt:lpstr>
      <vt:lpstr>Out of State Travel </vt:lpstr>
      <vt:lpstr>  Out-of-State Travelers--When to Self-monitor, Self-quarantine or Self-isolate </vt:lpstr>
      <vt:lpstr>  Out-of-State Travelers--When to Self-monitor, Self-quarantine or Self-isolate </vt:lpstr>
      <vt:lpstr>Every health care worker who returns from out-of-state travel     </vt:lpstr>
      <vt:lpstr>Discontinuation from self-monitoring and self-quarantine: </vt:lpstr>
      <vt:lpstr>Definitions </vt:lpstr>
      <vt:lpstr>Discontinuation of Isolation</vt:lpstr>
      <vt:lpstr>Discontinuation of Home Isolation</vt:lpstr>
      <vt:lpstr>Discontinuation of Isolation</vt:lpstr>
      <vt:lpstr>HCP Return to work</vt:lpstr>
      <vt:lpstr>Updates-When should HCPs Self Quarantine</vt:lpstr>
      <vt:lpstr>Interim U.S. Guidance for Risk Assessment and Public Health Management of Healthcare Personnel with Potential Exposure in a Healthcare Setting to Patients with COVID-19 </vt:lpstr>
      <vt:lpstr>Monitoring and Work Restrictions</vt:lpstr>
      <vt:lpstr>Clinical Diagnosis</vt:lpstr>
      <vt:lpstr> UPDATED TESTING RECOMMENDATIONS  </vt:lpstr>
      <vt:lpstr>PowerPoint Presentation</vt:lpstr>
      <vt:lpstr>Call In Lines; Facility Screening</vt:lpstr>
      <vt:lpstr>Call In Lines; Facility Screening</vt:lpstr>
      <vt:lpstr>Reporting to LHD</vt:lpstr>
      <vt:lpstr>Minimizing Spread</vt:lpstr>
      <vt:lpstr>Strategies for Optimizing the Supply of PPE</vt:lpstr>
      <vt:lpstr>PPE Supply</vt:lpstr>
      <vt:lpstr>Registration link: https://unmc.zoom.us/webinar/register/WN_9jB8mb2CQmWeuD82yxbJ2g</vt:lpstr>
      <vt:lpstr>PowerPoint Presentation</vt:lpstr>
      <vt:lpstr>Updates from Interim Guidance for IP in HC</vt:lpstr>
      <vt:lpstr>Extended Use versus Re-use</vt:lpstr>
      <vt:lpstr>Extended Use of N-95s</vt:lpstr>
      <vt:lpstr>Extended Wear:</vt:lpstr>
      <vt:lpstr>PowerPoint Presentation</vt:lpstr>
      <vt:lpstr>Re-use of N-95s</vt:lpstr>
      <vt:lpstr>Face shield Re-Use</vt:lpstr>
      <vt:lpstr>PowerPoint Presentation</vt:lpstr>
      <vt:lpstr>Taking off PPE: Gown</vt:lpstr>
      <vt:lpstr>Taking off PPE: Eye Protection</vt:lpstr>
      <vt:lpstr>Taking off PPE: Mask</vt:lpstr>
      <vt:lpstr>Regarding PPE use</vt:lpstr>
      <vt:lpstr>PowerPoint Presentation</vt:lpstr>
      <vt:lpstr>Crisis Capacity When N-95s are running low </vt:lpstr>
      <vt:lpstr>PPE Extended and Re-use at NM</vt:lpstr>
      <vt:lpstr>UV Disinfection of PPE</vt:lpstr>
      <vt:lpstr>From the CDC –ABHR Shortages</vt:lpstr>
      <vt:lpstr>Resources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Maureen Tierney</cp:lastModifiedBy>
  <cp:revision>284</cp:revision>
  <cp:lastPrinted>2016-10-25T21:04:27Z</cp:lastPrinted>
  <dcterms:created xsi:type="dcterms:W3CDTF">2016-09-27T14:31:05Z</dcterms:created>
  <dcterms:modified xsi:type="dcterms:W3CDTF">2020-03-25T19:45:31Z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-670888006</vt:i4>
  </property>
  <property fmtid="{D5CDD505-2E9C-101B-9397-08002B2CF9AE}" pid="3" name="_NewReviewCycle">
    <vt:lpwstr/>
  </property>
  <property fmtid="{D5CDD505-2E9C-101B-9397-08002B2CF9AE}" pid="4" name="_EmailSubject">
    <vt:lpwstr>Needs US data fixing/ presentation/please review</vt:lpwstr>
  </property>
  <property fmtid="{D5CDD505-2E9C-101B-9397-08002B2CF9AE}" pid="5" name="_AuthorEmailDisplayName">
    <vt:lpwstr>Kamal-Ahmed, Ishrat</vt:lpwstr>
  </property>
  <property fmtid="{D5CDD505-2E9C-101B-9397-08002B2CF9AE}" pid="6" name="_PreviousAdHocReviewCycleID">
    <vt:i4>-1952709725</vt:i4>
  </property>
  <property fmtid="{D5CDD505-2E9C-101B-9397-08002B2CF9AE}" pid="7" name="_AuthorEmail">
    <vt:lpwstr>Ishrat.Kamal-Ahmed@nebraska.gov</vt:lpwstr>
  </property>
  <property fmtid="{D5CDD505-2E9C-101B-9397-08002B2CF9AE}" pid="8" name="ContentTypeId">
    <vt:lpwstr>0x01010052B6389463AD8D489B748E08E45C361A</vt:lpwstr>
  </property>
</Properties>
</file>