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139118910" r:id="rId5"/>
    <p:sldId id="2139118945" r:id="rId6"/>
    <p:sldId id="2139119276" r:id="rId7"/>
    <p:sldId id="2139119235" r:id="rId8"/>
    <p:sldId id="2139119237" r:id="rId9"/>
    <p:sldId id="2139118921" r:id="rId10"/>
    <p:sldId id="2145705928" r:id="rId11"/>
    <p:sldId id="2139118958" r:id="rId12"/>
    <p:sldId id="2139118938" r:id="rId13"/>
    <p:sldId id="2139119275" r:id="rId14"/>
    <p:sldId id="2139118940" r:id="rId15"/>
    <p:sldId id="2139118948" r:id="rId16"/>
    <p:sldId id="2145705962" r:id="rId17"/>
    <p:sldId id="2139119277" r:id="rId18"/>
    <p:sldId id="2145705941" r:id="rId19"/>
    <p:sldId id="2145705944" r:id="rId20"/>
    <p:sldId id="2145705950" r:id="rId21"/>
    <p:sldId id="2145705955" r:id="rId22"/>
    <p:sldId id="2145705957" r:id="rId23"/>
    <p:sldId id="2145705958" r:id="rId24"/>
    <p:sldId id="2145705954" r:id="rId25"/>
    <p:sldId id="2145705966" r:id="rId26"/>
    <p:sldId id="2145705949" r:id="rId27"/>
    <p:sldId id="2139119278" r:id="rId28"/>
    <p:sldId id="2139118912" r:id="rId29"/>
    <p:sldId id="2139118943" r:id="rId30"/>
    <p:sldId id="2139118944" r:id="rId31"/>
    <p:sldId id="2139118946" r:id="rId32"/>
    <p:sldId id="2139118913" r:id="rId33"/>
    <p:sldId id="2139118953" r:id="rId34"/>
    <p:sldId id="2139118917" r:id="rId35"/>
    <p:sldId id="2139118928" r:id="rId36"/>
    <p:sldId id="2139118935" r:id="rId37"/>
    <p:sldId id="2139118918" r:id="rId38"/>
    <p:sldId id="2139118949" r:id="rId39"/>
    <p:sldId id="2139118914" r:id="rId40"/>
    <p:sldId id="2139118951" r:id="rId41"/>
    <p:sldId id="2139118950" r:id="rId42"/>
    <p:sldId id="2139118954" r:id="rId43"/>
    <p:sldId id="279" r:id="rId44"/>
    <p:sldId id="213911891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F"/>
    <a:srgbClr val="E2A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04" autoAdjust="0"/>
  </p:normalViewPr>
  <p:slideViewPr>
    <p:cSldViewPr snapToGrid="0">
      <p:cViewPr varScale="1">
        <p:scale>
          <a:sx n="93" d="100"/>
          <a:sy n="93" d="100"/>
        </p:scale>
        <p:origin x="12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Anti-MRSA Agent Utilization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13-4344-A2A9-4A5CF785478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113-4344-A2A9-4A5CF7854784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13-4344-A2A9-4A5CF7854784}"/>
              </c:ext>
            </c:extLst>
          </c:dPt>
          <c:dLbls>
            <c:dLbl>
              <c:idx val="0"/>
              <c:layout>
                <c:manualLayout>
                  <c:x val="0.21053744297117796"/>
                  <c:y val="-8.12328860923893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13-4344-A2A9-4A5CF7854784}"/>
                </c:ext>
              </c:extLst>
            </c:dLbl>
            <c:dLbl>
              <c:idx val="1"/>
              <c:layout>
                <c:manualLayout>
                  <c:x val="-0.1352391213798988"/>
                  <c:y val="0.118259500076375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13-4344-A2A9-4A5CF7854784}"/>
                </c:ext>
              </c:extLst>
            </c:dLbl>
            <c:dLbl>
              <c:idx val="2"/>
              <c:layout>
                <c:manualLayout>
                  <c:x val="0.27505731044027798"/>
                  <c:y val="1.79181060721780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13-4344-A2A9-4A5CF785478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Vancomycin</c:v>
                </c:pt>
                <c:pt idx="1">
                  <c:v>Daptomycin</c:v>
                </c:pt>
                <c:pt idx="2">
                  <c:v>Linezolid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3-4344-A2A9-4A5CF785478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Hospital A CDI</a:t>
            </a:r>
            <a:r>
              <a:rPr lang="en-US" baseline="0" dirty="0"/>
              <a:t> SIR and High Risk CDI SAAR Trends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CDI SIR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1.28</c:v>
                </c:pt>
                <c:pt idx="1">
                  <c:v>1.1100000000000001</c:v>
                </c:pt>
                <c:pt idx="2">
                  <c:v>1.23</c:v>
                </c:pt>
                <c:pt idx="3">
                  <c:v>1.34</c:v>
                </c:pt>
                <c:pt idx="4">
                  <c:v>1.46</c:v>
                </c:pt>
                <c:pt idx="5">
                  <c:v>1.47</c:v>
                </c:pt>
                <c:pt idx="6">
                  <c:v>1.6</c:v>
                </c:pt>
                <c:pt idx="7">
                  <c:v>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3B-4DA6-AD3F-D5572B86B1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Risk CDI SAAR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1.4</c:v>
                </c:pt>
                <c:pt idx="1">
                  <c:v>1.36</c:v>
                </c:pt>
                <c:pt idx="2">
                  <c:v>1.39</c:v>
                </c:pt>
                <c:pt idx="3">
                  <c:v>1.5</c:v>
                </c:pt>
                <c:pt idx="4">
                  <c:v>1.42</c:v>
                </c:pt>
                <c:pt idx="5">
                  <c:v>1.5</c:v>
                </c:pt>
                <c:pt idx="6">
                  <c:v>1.37</c:v>
                </c:pt>
                <c:pt idx="7">
                  <c:v>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3B-4DA6-AD3F-D5572B86B12E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8613776"/>
        <c:axId val="1728633744"/>
      </c:lineChart>
      <c:catAx>
        <c:axId val="172861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633744"/>
        <c:crosses val="autoZero"/>
        <c:auto val="1"/>
        <c:lblAlgn val="ctr"/>
        <c:lblOffset val="100"/>
        <c:noMultiLvlLbl val="0"/>
      </c:catAx>
      <c:valAx>
        <c:axId val="1728633744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61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Duration</a:t>
            </a:r>
            <a:r>
              <a:rPr lang="en-US" baseline="0" dirty="0"/>
              <a:t> of Post-Op Cefazolin Therapy </a:t>
            </a:r>
          </a:p>
          <a:p>
            <a:pPr>
              <a:defRPr/>
            </a:pPr>
            <a:r>
              <a:rPr lang="en-US" baseline="0" dirty="0"/>
              <a:t>by Surgeon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Abx &lt; 24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Surgeon 1</c:v>
                </c:pt>
                <c:pt idx="1">
                  <c:v>Surgeon 2</c:v>
                </c:pt>
                <c:pt idx="2">
                  <c:v>Surgeon 3</c:v>
                </c:pt>
                <c:pt idx="3">
                  <c:v>Surgeon 4</c:v>
                </c:pt>
                <c:pt idx="4">
                  <c:v>Surgeon 5</c:v>
                </c:pt>
                <c:pt idx="5">
                  <c:v>Surgeon 6</c:v>
                </c:pt>
                <c:pt idx="6">
                  <c:v>Surgeon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220</c:v>
                </c:pt>
                <c:pt idx="1">
                  <c:v>112</c:v>
                </c:pt>
                <c:pt idx="2">
                  <c:v>189</c:v>
                </c:pt>
                <c:pt idx="3">
                  <c:v>90</c:v>
                </c:pt>
                <c:pt idx="4">
                  <c:v>212</c:v>
                </c:pt>
                <c:pt idx="5">
                  <c:v>170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C-464C-B3BB-C6303151FC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Abx 24-48 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Surgeon 1</c:v>
                </c:pt>
                <c:pt idx="1">
                  <c:v>Surgeon 2</c:v>
                </c:pt>
                <c:pt idx="2">
                  <c:v>Surgeon 3</c:v>
                </c:pt>
                <c:pt idx="3">
                  <c:v>Surgeon 4</c:v>
                </c:pt>
                <c:pt idx="4">
                  <c:v>Surgeon 5</c:v>
                </c:pt>
                <c:pt idx="5">
                  <c:v>Surgeon 6</c:v>
                </c:pt>
                <c:pt idx="6">
                  <c:v>Surgeon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</c:v>
                </c:pt>
                <c:pt idx="1">
                  <c:v>89</c:v>
                </c:pt>
                <c:pt idx="2">
                  <c:v>36</c:v>
                </c:pt>
                <c:pt idx="3">
                  <c:v>43</c:v>
                </c:pt>
                <c:pt idx="4">
                  <c:v>80</c:v>
                </c:pt>
                <c:pt idx="5">
                  <c:v>20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C-464C-B3BB-C6303151FC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Abx &gt;48 hours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Surgeon 1</c:v>
                </c:pt>
                <c:pt idx="1">
                  <c:v>Surgeon 2</c:v>
                </c:pt>
                <c:pt idx="2">
                  <c:v>Surgeon 3</c:v>
                </c:pt>
                <c:pt idx="3">
                  <c:v>Surgeon 4</c:v>
                </c:pt>
                <c:pt idx="4">
                  <c:v>Surgeon 5</c:v>
                </c:pt>
                <c:pt idx="5">
                  <c:v>Surgeon 6</c:v>
                </c:pt>
                <c:pt idx="6">
                  <c:v>Surgeon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16</c:v>
                </c:pt>
                <c:pt idx="1">
                  <c:v>24</c:v>
                </c:pt>
                <c:pt idx="2">
                  <c:v>10</c:v>
                </c:pt>
                <c:pt idx="3">
                  <c:v>22</c:v>
                </c:pt>
                <c:pt idx="4">
                  <c:v>16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C-464C-B3BB-C6303151F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3978400"/>
        <c:axId val="1643978816"/>
      </c:barChart>
      <c:catAx>
        <c:axId val="16439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978816"/>
        <c:crosses val="autoZero"/>
        <c:auto val="1"/>
        <c:lblAlgn val="ctr"/>
        <c:lblOffset val="100"/>
        <c:noMultiLvlLbl val="0"/>
      </c:catAx>
      <c:valAx>
        <c:axId val="16439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9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BE29B-CD5A-406E-BACD-C4D5132C39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F57FC7D-DFA4-4F1C-B040-ED2707D23695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SAAR &gt;1.0 indicates more antimicrobial days were observed than predicted </a:t>
          </a:r>
        </a:p>
      </dgm:t>
    </dgm:pt>
    <dgm:pt modelId="{2B68E4A2-54A2-4D86-84AB-1CFB71A95C7D}" type="parTrans" cxnId="{4E442852-4D93-470D-B085-7A700772CE90}">
      <dgm:prSet/>
      <dgm:spPr/>
      <dgm:t>
        <a:bodyPr/>
        <a:lstStyle/>
        <a:p>
          <a:endParaRPr lang="en-US"/>
        </a:p>
      </dgm:t>
    </dgm:pt>
    <dgm:pt modelId="{0C0AE206-11C5-432B-9F0A-7A85036B0D72}" type="sibTrans" cxnId="{4E442852-4D93-470D-B085-7A700772CE90}">
      <dgm:prSet/>
      <dgm:spPr/>
      <dgm:t>
        <a:bodyPr/>
        <a:lstStyle/>
        <a:p>
          <a:endParaRPr lang="en-US"/>
        </a:p>
      </dgm:t>
    </dgm:pt>
    <dgm:pt modelId="{6780D4CF-EA61-4E35-B3DA-AFCAF36ABAC1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SAAR = 1.0 indicates the number of antimicrobial days observed = predicted SAAR </a:t>
          </a:r>
        </a:p>
      </dgm:t>
    </dgm:pt>
    <dgm:pt modelId="{D7F1D2EE-2A83-4446-94C2-3C990587C8E9}" type="parTrans" cxnId="{A5B75F34-5DE4-41FF-948A-A1BB4F353ABE}">
      <dgm:prSet/>
      <dgm:spPr/>
      <dgm:t>
        <a:bodyPr/>
        <a:lstStyle/>
        <a:p>
          <a:endParaRPr lang="en-US"/>
        </a:p>
      </dgm:t>
    </dgm:pt>
    <dgm:pt modelId="{B9A1CAC9-D942-46FF-AFEB-B80F28FE61B5}" type="sibTrans" cxnId="{A5B75F34-5DE4-41FF-948A-A1BB4F353ABE}">
      <dgm:prSet/>
      <dgm:spPr/>
      <dgm:t>
        <a:bodyPr/>
        <a:lstStyle/>
        <a:p>
          <a:endParaRPr lang="en-US"/>
        </a:p>
      </dgm:t>
    </dgm:pt>
    <dgm:pt modelId="{74751983-078A-44D1-83B2-B1AE75C4D9E2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SAAR &lt; 1.0 indicates fewer antimicrobial days were observed than predicted</a:t>
          </a:r>
        </a:p>
      </dgm:t>
    </dgm:pt>
    <dgm:pt modelId="{F56BC996-23DC-45F3-A541-18F432C6F735}" type="parTrans" cxnId="{E57B9532-0349-407E-996F-7DA61116EFB2}">
      <dgm:prSet/>
      <dgm:spPr/>
      <dgm:t>
        <a:bodyPr/>
        <a:lstStyle/>
        <a:p>
          <a:endParaRPr lang="en-US"/>
        </a:p>
      </dgm:t>
    </dgm:pt>
    <dgm:pt modelId="{2577302A-51DF-41CE-B0B7-E4E4EC853094}" type="sibTrans" cxnId="{E57B9532-0349-407E-996F-7DA61116EFB2}">
      <dgm:prSet/>
      <dgm:spPr/>
      <dgm:t>
        <a:bodyPr/>
        <a:lstStyle/>
        <a:p>
          <a:endParaRPr lang="en-US"/>
        </a:p>
      </dgm:t>
    </dgm:pt>
    <dgm:pt modelId="{CBBEFFB6-CE0C-4423-A037-BD03D6D0DFC0}" type="pres">
      <dgm:prSet presAssocID="{548BE29B-CD5A-406E-BACD-C4D5132C395D}" presName="Name0" presStyleCnt="0">
        <dgm:presLayoutVars>
          <dgm:chMax val="7"/>
          <dgm:chPref val="7"/>
          <dgm:dir/>
        </dgm:presLayoutVars>
      </dgm:prSet>
      <dgm:spPr/>
    </dgm:pt>
    <dgm:pt modelId="{EEC879CE-5F0D-483C-8693-3593A363EFFF}" type="pres">
      <dgm:prSet presAssocID="{548BE29B-CD5A-406E-BACD-C4D5132C395D}" presName="Name1" presStyleCnt="0"/>
      <dgm:spPr/>
    </dgm:pt>
    <dgm:pt modelId="{07879F7E-D0EE-40F2-BBE4-CF299D7AA20C}" type="pres">
      <dgm:prSet presAssocID="{548BE29B-CD5A-406E-BACD-C4D5132C395D}" presName="cycle" presStyleCnt="0"/>
      <dgm:spPr/>
    </dgm:pt>
    <dgm:pt modelId="{44ADE221-E7F1-405D-820C-929B707508CE}" type="pres">
      <dgm:prSet presAssocID="{548BE29B-CD5A-406E-BACD-C4D5132C395D}" presName="srcNode" presStyleLbl="node1" presStyleIdx="0" presStyleCnt="3"/>
      <dgm:spPr/>
    </dgm:pt>
    <dgm:pt modelId="{D82C2ED4-822A-45E0-AFF1-531AEB80A95F}" type="pres">
      <dgm:prSet presAssocID="{548BE29B-CD5A-406E-BACD-C4D5132C395D}" presName="conn" presStyleLbl="parChTrans1D2" presStyleIdx="0" presStyleCnt="1"/>
      <dgm:spPr/>
    </dgm:pt>
    <dgm:pt modelId="{18DD8110-BB4D-4E75-8459-9D93A8A89B03}" type="pres">
      <dgm:prSet presAssocID="{548BE29B-CD5A-406E-BACD-C4D5132C395D}" presName="extraNode" presStyleLbl="node1" presStyleIdx="0" presStyleCnt="3"/>
      <dgm:spPr/>
    </dgm:pt>
    <dgm:pt modelId="{09AB71E6-858F-4C48-B8D4-8BF8566B5BB7}" type="pres">
      <dgm:prSet presAssocID="{548BE29B-CD5A-406E-BACD-C4D5132C395D}" presName="dstNode" presStyleLbl="node1" presStyleIdx="0" presStyleCnt="3"/>
      <dgm:spPr/>
    </dgm:pt>
    <dgm:pt modelId="{92F6A691-597C-48F9-9B77-20DDDFDE22B1}" type="pres">
      <dgm:prSet presAssocID="{CF57FC7D-DFA4-4F1C-B040-ED2707D23695}" presName="text_1" presStyleLbl="node1" presStyleIdx="0" presStyleCnt="3">
        <dgm:presLayoutVars>
          <dgm:bulletEnabled val="1"/>
        </dgm:presLayoutVars>
      </dgm:prSet>
      <dgm:spPr/>
    </dgm:pt>
    <dgm:pt modelId="{DFFA8B85-5ED3-4C33-B21E-CDA070A61D8A}" type="pres">
      <dgm:prSet presAssocID="{CF57FC7D-DFA4-4F1C-B040-ED2707D23695}" presName="accent_1" presStyleCnt="0"/>
      <dgm:spPr/>
    </dgm:pt>
    <dgm:pt modelId="{61F4A9CF-0E8F-4C52-8DE4-9F27D5F391CD}" type="pres">
      <dgm:prSet presAssocID="{CF57FC7D-DFA4-4F1C-B040-ED2707D23695}" presName="accentRepeatNode" presStyleLbl="solidFgAcc1" presStyleIdx="0" presStyleCnt="3"/>
      <dgm:spPr/>
    </dgm:pt>
    <dgm:pt modelId="{2CE54EA7-78DD-4158-BF8A-22BAFD92F2BB}" type="pres">
      <dgm:prSet presAssocID="{6780D4CF-EA61-4E35-B3DA-AFCAF36ABAC1}" presName="text_2" presStyleLbl="node1" presStyleIdx="1" presStyleCnt="3">
        <dgm:presLayoutVars>
          <dgm:bulletEnabled val="1"/>
        </dgm:presLayoutVars>
      </dgm:prSet>
      <dgm:spPr/>
    </dgm:pt>
    <dgm:pt modelId="{A7A7639C-6856-49FE-A4B8-19A64B3DBFD5}" type="pres">
      <dgm:prSet presAssocID="{6780D4CF-EA61-4E35-B3DA-AFCAF36ABAC1}" presName="accent_2" presStyleCnt="0"/>
      <dgm:spPr/>
    </dgm:pt>
    <dgm:pt modelId="{15E9608B-F570-4903-97D2-F0879E71571A}" type="pres">
      <dgm:prSet presAssocID="{6780D4CF-EA61-4E35-B3DA-AFCAF36ABAC1}" presName="accentRepeatNode" presStyleLbl="solidFgAcc1" presStyleIdx="1" presStyleCnt="3"/>
      <dgm:spPr/>
    </dgm:pt>
    <dgm:pt modelId="{DC47EBEB-6A28-4A2D-8F60-E95EC9332B56}" type="pres">
      <dgm:prSet presAssocID="{74751983-078A-44D1-83B2-B1AE75C4D9E2}" presName="text_3" presStyleLbl="node1" presStyleIdx="2" presStyleCnt="3">
        <dgm:presLayoutVars>
          <dgm:bulletEnabled val="1"/>
        </dgm:presLayoutVars>
      </dgm:prSet>
      <dgm:spPr/>
    </dgm:pt>
    <dgm:pt modelId="{94A51818-7391-4B95-BDBD-D369A3E65EC3}" type="pres">
      <dgm:prSet presAssocID="{74751983-078A-44D1-83B2-B1AE75C4D9E2}" presName="accent_3" presStyleCnt="0"/>
      <dgm:spPr/>
    </dgm:pt>
    <dgm:pt modelId="{FFF5224D-8AF4-47E4-8327-814A11255F79}" type="pres">
      <dgm:prSet presAssocID="{74751983-078A-44D1-83B2-B1AE75C4D9E2}" presName="accentRepeatNode" presStyleLbl="solidFgAcc1" presStyleIdx="2" presStyleCnt="3"/>
      <dgm:spPr/>
    </dgm:pt>
  </dgm:ptLst>
  <dgm:cxnLst>
    <dgm:cxn modelId="{38C57106-8A0D-4B39-9B59-206440403F22}" type="presOf" srcId="{74751983-078A-44D1-83B2-B1AE75C4D9E2}" destId="{DC47EBEB-6A28-4A2D-8F60-E95EC9332B56}" srcOrd="0" destOrd="0" presId="urn:microsoft.com/office/officeart/2008/layout/VerticalCurvedList"/>
    <dgm:cxn modelId="{E57B9532-0349-407E-996F-7DA61116EFB2}" srcId="{548BE29B-CD5A-406E-BACD-C4D5132C395D}" destId="{74751983-078A-44D1-83B2-B1AE75C4D9E2}" srcOrd="2" destOrd="0" parTransId="{F56BC996-23DC-45F3-A541-18F432C6F735}" sibTransId="{2577302A-51DF-41CE-B0B7-E4E4EC853094}"/>
    <dgm:cxn modelId="{A5B75F34-5DE4-41FF-948A-A1BB4F353ABE}" srcId="{548BE29B-CD5A-406E-BACD-C4D5132C395D}" destId="{6780D4CF-EA61-4E35-B3DA-AFCAF36ABAC1}" srcOrd="1" destOrd="0" parTransId="{D7F1D2EE-2A83-4446-94C2-3C990587C8E9}" sibTransId="{B9A1CAC9-D942-46FF-AFEB-B80F28FE61B5}"/>
    <dgm:cxn modelId="{4E442852-4D93-470D-B085-7A700772CE90}" srcId="{548BE29B-CD5A-406E-BACD-C4D5132C395D}" destId="{CF57FC7D-DFA4-4F1C-B040-ED2707D23695}" srcOrd="0" destOrd="0" parTransId="{2B68E4A2-54A2-4D86-84AB-1CFB71A95C7D}" sibTransId="{0C0AE206-11C5-432B-9F0A-7A85036B0D72}"/>
    <dgm:cxn modelId="{DABD7E78-6C5B-4556-A9F9-622336D39832}" type="presOf" srcId="{548BE29B-CD5A-406E-BACD-C4D5132C395D}" destId="{CBBEFFB6-CE0C-4423-A037-BD03D6D0DFC0}" srcOrd="0" destOrd="0" presId="urn:microsoft.com/office/officeart/2008/layout/VerticalCurvedList"/>
    <dgm:cxn modelId="{E079059C-70DC-40FA-8656-4D7D6F52B9D6}" type="presOf" srcId="{CF57FC7D-DFA4-4F1C-B040-ED2707D23695}" destId="{92F6A691-597C-48F9-9B77-20DDDFDE22B1}" srcOrd="0" destOrd="0" presId="urn:microsoft.com/office/officeart/2008/layout/VerticalCurvedList"/>
    <dgm:cxn modelId="{183300B5-F74C-4274-AB70-F43D2C71227D}" type="presOf" srcId="{6780D4CF-EA61-4E35-B3DA-AFCAF36ABAC1}" destId="{2CE54EA7-78DD-4158-BF8A-22BAFD92F2BB}" srcOrd="0" destOrd="0" presId="urn:microsoft.com/office/officeart/2008/layout/VerticalCurvedList"/>
    <dgm:cxn modelId="{45FDFFC1-E1BF-45ED-A1AA-682E2AA120E4}" type="presOf" srcId="{0C0AE206-11C5-432B-9F0A-7A85036B0D72}" destId="{D82C2ED4-822A-45E0-AFF1-531AEB80A95F}" srcOrd="0" destOrd="0" presId="urn:microsoft.com/office/officeart/2008/layout/VerticalCurvedList"/>
    <dgm:cxn modelId="{FFF769B4-8BE4-49F2-839D-8CFA96B8DFAD}" type="presParOf" srcId="{CBBEFFB6-CE0C-4423-A037-BD03D6D0DFC0}" destId="{EEC879CE-5F0D-483C-8693-3593A363EFFF}" srcOrd="0" destOrd="0" presId="urn:microsoft.com/office/officeart/2008/layout/VerticalCurvedList"/>
    <dgm:cxn modelId="{ECB6D261-EA40-4DF1-A67A-D30CE3810B63}" type="presParOf" srcId="{EEC879CE-5F0D-483C-8693-3593A363EFFF}" destId="{07879F7E-D0EE-40F2-BBE4-CF299D7AA20C}" srcOrd="0" destOrd="0" presId="urn:microsoft.com/office/officeart/2008/layout/VerticalCurvedList"/>
    <dgm:cxn modelId="{DED66C6E-8861-43B0-8D33-93A754A60589}" type="presParOf" srcId="{07879F7E-D0EE-40F2-BBE4-CF299D7AA20C}" destId="{44ADE221-E7F1-405D-820C-929B707508CE}" srcOrd="0" destOrd="0" presId="urn:microsoft.com/office/officeart/2008/layout/VerticalCurvedList"/>
    <dgm:cxn modelId="{D91ECDE6-7F5E-4A8B-B487-D112AB517D0C}" type="presParOf" srcId="{07879F7E-D0EE-40F2-BBE4-CF299D7AA20C}" destId="{D82C2ED4-822A-45E0-AFF1-531AEB80A95F}" srcOrd="1" destOrd="0" presId="urn:microsoft.com/office/officeart/2008/layout/VerticalCurvedList"/>
    <dgm:cxn modelId="{BA651A6C-8D31-4ADD-B7F8-96B05CEB9ABF}" type="presParOf" srcId="{07879F7E-D0EE-40F2-BBE4-CF299D7AA20C}" destId="{18DD8110-BB4D-4E75-8459-9D93A8A89B03}" srcOrd="2" destOrd="0" presId="urn:microsoft.com/office/officeart/2008/layout/VerticalCurvedList"/>
    <dgm:cxn modelId="{5359110B-1B2A-45E5-8ED7-F41306EE74B5}" type="presParOf" srcId="{07879F7E-D0EE-40F2-BBE4-CF299D7AA20C}" destId="{09AB71E6-858F-4C48-B8D4-8BF8566B5BB7}" srcOrd="3" destOrd="0" presId="urn:microsoft.com/office/officeart/2008/layout/VerticalCurvedList"/>
    <dgm:cxn modelId="{5EF2CAA9-3537-4831-AAE7-2A584992F6EC}" type="presParOf" srcId="{EEC879CE-5F0D-483C-8693-3593A363EFFF}" destId="{92F6A691-597C-48F9-9B77-20DDDFDE22B1}" srcOrd="1" destOrd="0" presId="urn:microsoft.com/office/officeart/2008/layout/VerticalCurvedList"/>
    <dgm:cxn modelId="{8E8A5DCD-2898-4285-86C2-921D26A85A41}" type="presParOf" srcId="{EEC879CE-5F0D-483C-8693-3593A363EFFF}" destId="{DFFA8B85-5ED3-4C33-B21E-CDA070A61D8A}" srcOrd="2" destOrd="0" presId="urn:microsoft.com/office/officeart/2008/layout/VerticalCurvedList"/>
    <dgm:cxn modelId="{197B0F33-B6F8-4124-97E8-89CAC9673FBA}" type="presParOf" srcId="{DFFA8B85-5ED3-4C33-B21E-CDA070A61D8A}" destId="{61F4A9CF-0E8F-4C52-8DE4-9F27D5F391CD}" srcOrd="0" destOrd="0" presId="urn:microsoft.com/office/officeart/2008/layout/VerticalCurvedList"/>
    <dgm:cxn modelId="{8C1193E2-2A8A-4AEE-B22E-87E9918A5F3E}" type="presParOf" srcId="{EEC879CE-5F0D-483C-8693-3593A363EFFF}" destId="{2CE54EA7-78DD-4158-BF8A-22BAFD92F2BB}" srcOrd="3" destOrd="0" presId="urn:microsoft.com/office/officeart/2008/layout/VerticalCurvedList"/>
    <dgm:cxn modelId="{C7792B87-404B-4D4F-A855-C6C10BE43B4D}" type="presParOf" srcId="{EEC879CE-5F0D-483C-8693-3593A363EFFF}" destId="{A7A7639C-6856-49FE-A4B8-19A64B3DBFD5}" srcOrd="4" destOrd="0" presId="urn:microsoft.com/office/officeart/2008/layout/VerticalCurvedList"/>
    <dgm:cxn modelId="{14198EE5-EE46-4995-BBE7-353FE2CC2A2F}" type="presParOf" srcId="{A7A7639C-6856-49FE-A4B8-19A64B3DBFD5}" destId="{15E9608B-F570-4903-97D2-F0879E71571A}" srcOrd="0" destOrd="0" presId="urn:microsoft.com/office/officeart/2008/layout/VerticalCurvedList"/>
    <dgm:cxn modelId="{EC9F48A4-D6BE-4EF8-B4E6-4D968D73E2A7}" type="presParOf" srcId="{EEC879CE-5F0D-483C-8693-3593A363EFFF}" destId="{DC47EBEB-6A28-4A2D-8F60-E95EC9332B56}" srcOrd="5" destOrd="0" presId="urn:microsoft.com/office/officeart/2008/layout/VerticalCurvedList"/>
    <dgm:cxn modelId="{8D9A2380-6E69-4064-8D80-E22FF0CD0074}" type="presParOf" srcId="{EEC879CE-5F0D-483C-8693-3593A363EFFF}" destId="{94A51818-7391-4B95-BDBD-D369A3E65EC3}" srcOrd="6" destOrd="0" presId="urn:microsoft.com/office/officeart/2008/layout/VerticalCurvedList"/>
    <dgm:cxn modelId="{6009496D-D082-4B80-81AB-3D08A222419C}" type="presParOf" srcId="{94A51818-7391-4B95-BDBD-D369A3E65EC3}" destId="{FFF5224D-8AF4-47E4-8327-814A11255F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79EED-42A1-4E39-A503-4FCB954FBA4B}" type="doc">
      <dgm:prSet loTypeId="urn:microsoft.com/office/officeart/2005/8/layout/arrow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AF3D44-7DEA-4081-9CC8-93AE1E2C58E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a typeface="Calibri" panose="020F0502020204030204" pitchFamily="34" charset="0"/>
            </a:rPr>
            <a:t>Being in active engagement with NHSN to submit AUR data</a:t>
          </a:r>
          <a:endParaRPr lang="en-US" dirty="0">
            <a:solidFill>
              <a:schemeClr val="bg1"/>
            </a:solidFill>
          </a:endParaRPr>
        </a:p>
      </dgm:t>
    </dgm:pt>
    <dgm:pt modelId="{96E0FE9C-E4AC-4322-AD5D-0AD435D92BF6}" type="parTrans" cxnId="{1DCA9FBC-3EF7-4711-9AD7-F5FCA3505DCB}">
      <dgm:prSet/>
      <dgm:spPr/>
      <dgm:t>
        <a:bodyPr/>
        <a:lstStyle/>
        <a:p>
          <a:endParaRPr lang="en-US"/>
        </a:p>
      </dgm:t>
    </dgm:pt>
    <dgm:pt modelId="{53295F64-4257-48F8-BEE5-3E0542687424}" type="sibTrans" cxnId="{1DCA9FBC-3EF7-4711-9AD7-F5FCA3505DCB}">
      <dgm:prSet/>
      <dgm:spPr/>
      <dgm:t>
        <a:bodyPr/>
        <a:lstStyle/>
        <a:p>
          <a:endParaRPr lang="en-US"/>
        </a:p>
      </dgm:t>
    </dgm:pt>
    <dgm:pt modelId="{2B25FDE5-9F4C-4C8C-9AB9-E1A9378628C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  <a:ea typeface="Calibri" panose="020F0502020204030204" pitchFamily="34" charset="0"/>
            </a:rPr>
            <a:t>Claim an applicable exclusion</a:t>
          </a:r>
          <a:endParaRPr lang="en-US" dirty="0">
            <a:solidFill>
              <a:schemeClr val="bg1"/>
            </a:solidFill>
          </a:endParaRPr>
        </a:p>
      </dgm:t>
    </dgm:pt>
    <dgm:pt modelId="{68A14392-533F-40B1-AED1-34CE459B90E7}" type="parTrans" cxnId="{A249CB72-D48F-4A5F-8FD4-6AFB4339A270}">
      <dgm:prSet/>
      <dgm:spPr/>
      <dgm:t>
        <a:bodyPr/>
        <a:lstStyle/>
        <a:p>
          <a:endParaRPr lang="en-US"/>
        </a:p>
      </dgm:t>
    </dgm:pt>
    <dgm:pt modelId="{C95B6FE4-EAB7-4C8D-9E02-999BC2BDFB7F}" type="sibTrans" cxnId="{A249CB72-D48F-4A5F-8FD4-6AFB4339A270}">
      <dgm:prSet/>
      <dgm:spPr/>
      <dgm:t>
        <a:bodyPr/>
        <a:lstStyle/>
        <a:p>
          <a:endParaRPr lang="en-US"/>
        </a:p>
      </dgm:t>
    </dgm:pt>
    <dgm:pt modelId="{1FF5131E-6641-494A-A22B-91A1049CDE5E}" type="pres">
      <dgm:prSet presAssocID="{E5379EED-42A1-4E39-A503-4FCB954FBA4B}" presName="cycle" presStyleCnt="0">
        <dgm:presLayoutVars>
          <dgm:dir/>
          <dgm:resizeHandles val="exact"/>
        </dgm:presLayoutVars>
      </dgm:prSet>
      <dgm:spPr/>
    </dgm:pt>
    <dgm:pt modelId="{83424F06-336D-481D-BC76-C9DCEAF7FE32}" type="pres">
      <dgm:prSet presAssocID="{10AF3D44-7DEA-4081-9CC8-93AE1E2C58EC}" presName="arrow" presStyleLbl="node1" presStyleIdx="0" presStyleCnt="2">
        <dgm:presLayoutVars>
          <dgm:bulletEnabled val="1"/>
        </dgm:presLayoutVars>
      </dgm:prSet>
      <dgm:spPr/>
    </dgm:pt>
    <dgm:pt modelId="{A9C8C071-67BA-4F43-9A90-1EB3DEABCA81}" type="pres">
      <dgm:prSet presAssocID="{2B25FDE5-9F4C-4C8C-9AB9-E1A9378628C7}" presName="arrow" presStyleLbl="node1" presStyleIdx="1" presStyleCnt="2" custRadScaleRad="118915" custRadScaleInc="-105">
        <dgm:presLayoutVars>
          <dgm:bulletEnabled val="1"/>
        </dgm:presLayoutVars>
      </dgm:prSet>
      <dgm:spPr/>
    </dgm:pt>
  </dgm:ptLst>
  <dgm:cxnLst>
    <dgm:cxn modelId="{D26D4B12-69FF-42B7-9793-C4AC402B6E47}" type="presOf" srcId="{E5379EED-42A1-4E39-A503-4FCB954FBA4B}" destId="{1FF5131E-6641-494A-A22B-91A1049CDE5E}" srcOrd="0" destOrd="0" presId="urn:microsoft.com/office/officeart/2005/8/layout/arrow1"/>
    <dgm:cxn modelId="{A816CB5F-F8D2-41F3-AB81-FB66AB4D0C5A}" type="presOf" srcId="{10AF3D44-7DEA-4081-9CC8-93AE1E2C58EC}" destId="{83424F06-336D-481D-BC76-C9DCEAF7FE32}" srcOrd="0" destOrd="0" presId="urn:microsoft.com/office/officeart/2005/8/layout/arrow1"/>
    <dgm:cxn modelId="{A249CB72-D48F-4A5F-8FD4-6AFB4339A270}" srcId="{E5379EED-42A1-4E39-A503-4FCB954FBA4B}" destId="{2B25FDE5-9F4C-4C8C-9AB9-E1A9378628C7}" srcOrd="1" destOrd="0" parTransId="{68A14392-533F-40B1-AED1-34CE459B90E7}" sibTransId="{C95B6FE4-EAB7-4C8D-9E02-999BC2BDFB7F}"/>
    <dgm:cxn modelId="{B1268256-69CC-4E06-9633-B6A3A268EA95}" type="presOf" srcId="{2B25FDE5-9F4C-4C8C-9AB9-E1A9378628C7}" destId="{A9C8C071-67BA-4F43-9A90-1EB3DEABCA81}" srcOrd="0" destOrd="0" presId="urn:microsoft.com/office/officeart/2005/8/layout/arrow1"/>
    <dgm:cxn modelId="{1DCA9FBC-3EF7-4711-9AD7-F5FCA3505DCB}" srcId="{E5379EED-42A1-4E39-A503-4FCB954FBA4B}" destId="{10AF3D44-7DEA-4081-9CC8-93AE1E2C58EC}" srcOrd="0" destOrd="0" parTransId="{96E0FE9C-E4AC-4322-AD5D-0AD435D92BF6}" sibTransId="{53295F64-4257-48F8-BEE5-3E0542687424}"/>
    <dgm:cxn modelId="{0537E0C1-3E19-4FA4-A2AD-F21B983A2C9F}" type="presParOf" srcId="{1FF5131E-6641-494A-A22B-91A1049CDE5E}" destId="{83424F06-336D-481D-BC76-C9DCEAF7FE32}" srcOrd="0" destOrd="0" presId="urn:microsoft.com/office/officeart/2005/8/layout/arrow1"/>
    <dgm:cxn modelId="{534E79C0-EC81-48A0-ABA5-63A138DA7EDF}" type="presParOf" srcId="{1FF5131E-6641-494A-A22B-91A1049CDE5E}" destId="{A9C8C071-67BA-4F43-9A90-1EB3DEABCA8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CE869-5A23-4689-A384-650F364ED565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6566EA-FB77-48AE-AC79-7BA57B6F6F7C}">
      <dgm:prSet phldrT="[Text]" custT="1"/>
      <dgm:spPr/>
      <dgm:t>
        <a:bodyPr/>
        <a:lstStyle/>
        <a:p>
          <a:r>
            <a:rPr lang="en-US" sz="4400" dirty="0">
              <a:solidFill>
                <a:srgbClr val="E2A325"/>
              </a:solidFill>
            </a:rPr>
            <a:t>Option 1</a:t>
          </a:r>
        </a:p>
      </dgm:t>
    </dgm:pt>
    <dgm:pt modelId="{8756FF61-3D0D-4BB4-BF75-D6C6D7112E50}" type="parTrans" cxnId="{8A13700F-71FB-410A-BFDA-22FB4972648C}">
      <dgm:prSet/>
      <dgm:spPr/>
      <dgm:t>
        <a:bodyPr/>
        <a:lstStyle/>
        <a:p>
          <a:endParaRPr lang="en-US"/>
        </a:p>
      </dgm:t>
    </dgm:pt>
    <dgm:pt modelId="{114ABFB8-15C0-484A-BAB5-A5F21ABC389C}" type="sibTrans" cxnId="{8A13700F-71FB-410A-BFDA-22FB4972648C}">
      <dgm:prSet/>
      <dgm:spPr/>
      <dgm:t>
        <a:bodyPr/>
        <a:lstStyle/>
        <a:p>
          <a:endParaRPr lang="en-US"/>
        </a:p>
      </dgm:t>
    </dgm:pt>
    <dgm:pt modelId="{5ED2788F-8270-4B4F-B1AF-0DBFF0F2F122}">
      <dgm:prSet phldrT="[Text]" custT="1"/>
      <dgm:spPr/>
      <dgm:t>
        <a:bodyPr/>
        <a:lstStyle/>
        <a:p>
          <a:r>
            <a:rPr lang="en-US" sz="2400" dirty="0"/>
            <a:t>Pre-production and validation</a:t>
          </a:r>
        </a:p>
      </dgm:t>
    </dgm:pt>
    <dgm:pt modelId="{93767167-3118-4E2C-B834-7701D7376ED2}" type="parTrans" cxnId="{B5C480CD-57E5-49E8-A642-90738F1356CD}">
      <dgm:prSet/>
      <dgm:spPr/>
      <dgm:t>
        <a:bodyPr/>
        <a:lstStyle/>
        <a:p>
          <a:endParaRPr lang="en-US"/>
        </a:p>
      </dgm:t>
    </dgm:pt>
    <dgm:pt modelId="{5F334386-33C5-45A8-BBFE-169893C87F15}" type="sibTrans" cxnId="{B5C480CD-57E5-49E8-A642-90738F1356CD}">
      <dgm:prSet/>
      <dgm:spPr/>
      <dgm:t>
        <a:bodyPr/>
        <a:lstStyle/>
        <a:p>
          <a:endParaRPr lang="en-US"/>
        </a:p>
      </dgm:t>
    </dgm:pt>
    <dgm:pt modelId="{D3583717-D5FB-41A3-9C9D-89D2CF2E2027}">
      <dgm:prSet phldrT="[Text]" custT="1"/>
      <dgm:spPr/>
      <dgm:t>
        <a:bodyPr/>
        <a:lstStyle/>
        <a:p>
          <a:r>
            <a:rPr lang="en-US" sz="4400" dirty="0">
              <a:solidFill>
                <a:srgbClr val="00607F"/>
              </a:solidFill>
            </a:rPr>
            <a:t>Option 2</a:t>
          </a:r>
        </a:p>
      </dgm:t>
    </dgm:pt>
    <dgm:pt modelId="{01A6DC27-3B86-4F8A-998B-00F684CD46BD}" type="parTrans" cxnId="{EA7E3734-E8AE-4148-B149-5B041629DAEF}">
      <dgm:prSet/>
      <dgm:spPr/>
      <dgm:t>
        <a:bodyPr/>
        <a:lstStyle/>
        <a:p>
          <a:endParaRPr lang="en-US"/>
        </a:p>
      </dgm:t>
    </dgm:pt>
    <dgm:pt modelId="{1B3EF76D-A457-4AB8-87F7-D5F6A2786F56}" type="sibTrans" cxnId="{EA7E3734-E8AE-4148-B149-5B041629DAEF}">
      <dgm:prSet/>
      <dgm:spPr/>
      <dgm:t>
        <a:bodyPr/>
        <a:lstStyle/>
        <a:p>
          <a:endParaRPr lang="en-US"/>
        </a:p>
      </dgm:t>
    </dgm:pt>
    <dgm:pt modelId="{CE928049-650E-4D70-9DD9-F3423A73BC33}">
      <dgm:prSet phldrT="[Text]"/>
      <dgm:spPr/>
      <dgm:t>
        <a:bodyPr/>
        <a:lstStyle/>
        <a:p>
          <a:r>
            <a:rPr lang="en-US" sz="2700" dirty="0"/>
            <a:t>Validated data production</a:t>
          </a:r>
        </a:p>
      </dgm:t>
    </dgm:pt>
    <dgm:pt modelId="{CEA39374-8027-4843-AF62-75EE3DD696D3}" type="parTrans" cxnId="{FB1CB45E-B9D5-4409-8CB8-55D81BDFE9AC}">
      <dgm:prSet/>
      <dgm:spPr/>
      <dgm:t>
        <a:bodyPr/>
        <a:lstStyle/>
        <a:p>
          <a:endParaRPr lang="en-US"/>
        </a:p>
      </dgm:t>
    </dgm:pt>
    <dgm:pt modelId="{AE09C423-AAD6-491F-B376-F00F6D880658}" type="sibTrans" cxnId="{FB1CB45E-B9D5-4409-8CB8-55D81BDFE9AC}">
      <dgm:prSet/>
      <dgm:spPr/>
      <dgm:t>
        <a:bodyPr/>
        <a:lstStyle/>
        <a:p>
          <a:endParaRPr lang="en-US"/>
        </a:p>
      </dgm:t>
    </dgm:pt>
    <dgm:pt modelId="{6D256A0B-AF78-44B2-AAA4-EEBE6026921D}">
      <dgm:prSet phldrT="[Text]" custT="1"/>
      <dgm:spPr/>
      <dgm:t>
        <a:bodyPr/>
        <a:lstStyle/>
        <a:p>
          <a:r>
            <a:rPr lang="en-US" sz="2400" dirty="0"/>
            <a:t>Registration within NHSN</a:t>
          </a:r>
        </a:p>
      </dgm:t>
    </dgm:pt>
    <dgm:pt modelId="{F7BCBC8C-6197-4E71-A58A-8A714C1AEFAD}" type="parTrans" cxnId="{E2081825-98FF-49CC-A6E0-8F3649282BBB}">
      <dgm:prSet/>
      <dgm:spPr/>
      <dgm:t>
        <a:bodyPr/>
        <a:lstStyle/>
        <a:p>
          <a:endParaRPr lang="en-US"/>
        </a:p>
      </dgm:t>
    </dgm:pt>
    <dgm:pt modelId="{B4BB8539-BD27-4E12-960C-A2E5A73F72A1}" type="sibTrans" cxnId="{E2081825-98FF-49CC-A6E0-8F3649282BBB}">
      <dgm:prSet/>
      <dgm:spPr/>
      <dgm:t>
        <a:bodyPr/>
        <a:lstStyle/>
        <a:p>
          <a:endParaRPr lang="en-US"/>
        </a:p>
      </dgm:t>
    </dgm:pt>
    <dgm:pt modelId="{FECA9114-DA98-48EB-BBB8-05D11C2F5A83}">
      <dgm:prSet phldrT="[Text]" custT="1"/>
      <dgm:spPr/>
      <dgm:t>
        <a:bodyPr/>
        <a:lstStyle/>
        <a:p>
          <a:r>
            <a:rPr lang="en-US" sz="2400" dirty="0"/>
            <a:t>Testing &amp; validation of CDA files</a:t>
          </a:r>
        </a:p>
      </dgm:t>
    </dgm:pt>
    <dgm:pt modelId="{85F3F7E6-4D85-49B8-B0F2-25F2D87241DE}" type="parTrans" cxnId="{7B04359A-3A54-4954-87EB-8E4CF98602F3}">
      <dgm:prSet/>
      <dgm:spPr/>
      <dgm:t>
        <a:bodyPr/>
        <a:lstStyle/>
        <a:p>
          <a:endParaRPr lang="en-US"/>
        </a:p>
      </dgm:t>
    </dgm:pt>
    <dgm:pt modelId="{084CF779-5E06-492F-A924-3C9866C9434A}" type="sibTrans" cxnId="{7B04359A-3A54-4954-87EB-8E4CF98602F3}">
      <dgm:prSet/>
      <dgm:spPr/>
      <dgm:t>
        <a:bodyPr/>
        <a:lstStyle/>
        <a:p>
          <a:endParaRPr lang="en-US"/>
        </a:p>
      </dgm:t>
    </dgm:pt>
    <dgm:pt modelId="{311B2501-25F4-492F-9F49-25426C82D8C9}">
      <dgm:prSet phldrT="[Text]"/>
      <dgm:spPr/>
      <dgm:t>
        <a:bodyPr/>
        <a:lstStyle/>
        <a:p>
          <a:r>
            <a:rPr lang="en-US" sz="2700" dirty="0"/>
            <a:t>Submitting production AU &amp; AR files to NHSN</a:t>
          </a:r>
        </a:p>
      </dgm:t>
    </dgm:pt>
    <dgm:pt modelId="{5D151605-5D6B-4F5E-B677-124112D0E8DE}" type="parTrans" cxnId="{25A72AB1-B15A-4413-B88A-A3CBFC7B90E3}">
      <dgm:prSet/>
      <dgm:spPr/>
      <dgm:t>
        <a:bodyPr/>
        <a:lstStyle/>
        <a:p>
          <a:endParaRPr lang="en-US"/>
        </a:p>
      </dgm:t>
    </dgm:pt>
    <dgm:pt modelId="{E1A91D93-540E-4F29-A893-C0F95501AB02}" type="sibTrans" cxnId="{25A72AB1-B15A-4413-B88A-A3CBFC7B90E3}">
      <dgm:prSet/>
      <dgm:spPr/>
      <dgm:t>
        <a:bodyPr/>
        <a:lstStyle/>
        <a:p>
          <a:endParaRPr lang="en-US"/>
        </a:p>
      </dgm:t>
    </dgm:pt>
    <dgm:pt modelId="{B54DF38C-F493-480A-BACC-15D83B86D97F}">
      <dgm:prSet phldrT="[Text]" custT="1"/>
      <dgm:spPr/>
      <dgm:t>
        <a:bodyPr/>
        <a:lstStyle/>
        <a:p>
          <a:r>
            <a:rPr lang="en-US" sz="2000" dirty="0"/>
            <a:t>CY 2023 – 90 continuous days of AUR data submission</a:t>
          </a:r>
        </a:p>
      </dgm:t>
    </dgm:pt>
    <dgm:pt modelId="{0ECC3EA5-964E-47C5-9812-63F380BDBE2D}" type="parTrans" cxnId="{BFC70C10-BC4A-44A6-AC28-2C7C378A10CC}">
      <dgm:prSet/>
      <dgm:spPr/>
      <dgm:t>
        <a:bodyPr/>
        <a:lstStyle/>
        <a:p>
          <a:endParaRPr lang="en-US"/>
        </a:p>
      </dgm:t>
    </dgm:pt>
    <dgm:pt modelId="{24C64851-EBC4-455D-9F9E-CE28DD282A60}" type="sibTrans" cxnId="{BFC70C10-BC4A-44A6-AC28-2C7C378A10CC}">
      <dgm:prSet/>
      <dgm:spPr/>
      <dgm:t>
        <a:bodyPr/>
        <a:lstStyle/>
        <a:p>
          <a:endParaRPr lang="en-US"/>
        </a:p>
      </dgm:t>
    </dgm:pt>
    <dgm:pt modelId="{298F8787-BE59-4E98-A770-B6F71A01FC5D}">
      <dgm:prSet phldrT="[Text]" custT="1"/>
      <dgm:spPr/>
      <dgm:t>
        <a:bodyPr/>
        <a:lstStyle/>
        <a:p>
          <a:r>
            <a:rPr lang="en-US" sz="2000" dirty="0"/>
            <a:t>CY 2024 – 180 continuous days of AUR data submission </a:t>
          </a:r>
        </a:p>
      </dgm:t>
    </dgm:pt>
    <dgm:pt modelId="{BE61EA57-4F99-463B-9B34-0B6CDB3B24C4}" type="parTrans" cxnId="{3EBB0D31-6FC9-4372-8A77-20110A82F801}">
      <dgm:prSet/>
      <dgm:spPr/>
      <dgm:t>
        <a:bodyPr/>
        <a:lstStyle/>
        <a:p>
          <a:endParaRPr lang="en-US"/>
        </a:p>
      </dgm:t>
    </dgm:pt>
    <dgm:pt modelId="{5A977A47-B23D-4884-97CE-A2E722CC2C2E}" type="sibTrans" cxnId="{3EBB0D31-6FC9-4372-8A77-20110A82F801}">
      <dgm:prSet/>
      <dgm:spPr/>
      <dgm:t>
        <a:bodyPr/>
        <a:lstStyle/>
        <a:p>
          <a:endParaRPr lang="en-US"/>
        </a:p>
      </dgm:t>
    </dgm:pt>
    <dgm:pt modelId="{6FA6A5A6-406C-4457-AE47-3B4586C2EA69}" type="pres">
      <dgm:prSet presAssocID="{388CE869-5A23-4689-A384-650F364ED565}" presName="Name0" presStyleCnt="0">
        <dgm:presLayoutVars>
          <dgm:dir/>
          <dgm:animLvl val="lvl"/>
          <dgm:resizeHandles val="exact"/>
        </dgm:presLayoutVars>
      </dgm:prSet>
      <dgm:spPr/>
    </dgm:pt>
    <dgm:pt modelId="{8575FFD6-41C0-4C00-97D6-DA4DFACDCC40}" type="pres">
      <dgm:prSet presAssocID="{966566EA-FB77-48AE-AC79-7BA57B6F6F7C}" presName="linNode" presStyleCnt="0"/>
      <dgm:spPr/>
    </dgm:pt>
    <dgm:pt modelId="{548387EA-02BF-4585-AA02-FC9CA8BC023A}" type="pres">
      <dgm:prSet presAssocID="{966566EA-FB77-48AE-AC79-7BA57B6F6F7C}" presName="parTx" presStyleLbl="revTx" presStyleIdx="0" presStyleCnt="2">
        <dgm:presLayoutVars>
          <dgm:chMax val="1"/>
          <dgm:bulletEnabled val="1"/>
        </dgm:presLayoutVars>
      </dgm:prSet>
      <dgm:spPr/>
    </dgm:pt>
    <dgm:pt modelId="{8F567E6F-61AC-4536-AF38-64B92F23DD6B}" type="pres">
      <dgm:prSet presAssocID="{966566EA-FB77-48AE-AC79-7BA57B6F6F7C}" presName="bracket" presStyleLbl="parChTrans1D1" presStyleIdx="0" presStyleCnt="2"/>
      <dgm:spPr/>
    </dgm:pt>
    <dgm:pt modelId="{9B630E7A-8CD6-4A8A-8720-1D48AA742545}" type="pres">
      <dgm:prSet presAssocID="{966566EA-FB77-48AE-AC79-7BA57B6F6F7C}" presName="spH" presStyleCnt="0"/>
      <dgm:spPr/>
    </dgm:pt>
    <dgm:pt modelId="{C95F2152-232A-4393-87EE-20901DE46EAD}" type="pres">
      <dgm:prSet presAssocID="{966566EA-FB77-48AE-AC79-7BA57B6F6F7C}" presName="desTx" presStyleLbl="node1" presStyleIdx="0" presStyleCnt="2">
        <dgm:presLayoutVars>
          <dgm:bulletEnabled val="1"/>
        </dgm:presLayoutVars>
      </dgm:prSet>
      <dgm:spPr/>
    </dgm:pt>
    <dgm:pt modelId="{B33193A3-1145-4B43-A675-96FD1CC5BEF3}" type="pres">
      <dgm:prSet presAssocID="{114ABFB8-15C0-484A-BAB5-A5F21ABC389C}" presName="spV" presStyleCnt="0"/>
      <dgm:spPr/>
    </dgm:pt>
    <dgm:pt modelId="{67A2BA42-87E7-4C98-A1D0-0ECE23E325C0}" type="pres">
      <dgm:prSet presAssocID="{D3583717-D5FB-41A3-9C9D-89D2CF2E2027}" presName="linNode" presStyleCnt="0"/>
      <dgm:spPr/>
    </dgm:pt>
    <dgm:pt modelId="{489ADE51-842A-4F8F-9DFD-783C76CA79C3}" type="pres">
      <dgm:prSet presAssocID="{D3583717-D5FB-41A3-9C9D-89D2CF2E2027}" presName="parTx" presStyleLbl="revTx" presStyleIdx="1" presStyleCnt="2">
        <dgm:presLayoutVars>
          <dgm:chMax val="1"/>
          <dgm:bulletEnabled val="1"/>
        </dgm:presLayoutVars>
      </dgm:prSet>
      <dgm:spPr/>
    </dgm:pt>
    <dgm:pt modelId="{2579D623-5C54-4AE8-AD7A-4026B008776B}" type="pres">
      <dgm:prSet presAssocID="{D3583717-D5FB-41A3-9C9D-89D2CF2E2027}" presName="bracket" presStyleLbl="parChTrans1D1" presStyleIdx="1" presStyleCnt="2"/>
      <dgm:spPr/>
    </dgm:pt>
    <dgm:pt modelId="{5F83AAA6-0461-4EE3-9A40-D24C496FA54A}" type="pres">
      <dgm:prSet presAssocID="{D3583717-D5FB-41A3-9C9D-89D2CF2E2027}" presName="spH" presStyleCnt="0"/>
      <dgm:spPr/>
    </dgm:pt>
    <dgm:pt modelId="{6BA62C5D-F4E4-4A0B-BFE8-A7536EA83BF4}" type="pres">
      <dgm:prSet presAssocID="{D3583717-D5FB-41A3-9C9D-89D2CF2E2027}" presName="desTx" presStyleLbl="node1" presStyleIdx="1" presStyleCnt="2">
        <dgm:presLayoutVars>
          <dgm:bulletEnabled val="1"/>
        </dgm:presLayoutVars>
      </dgm:prSet>
      <dgm:spPr/>
    </dgm:pt>
  </dgm:ptLst>
  <dgm:cxnLst>
    <dgm:cxn modelId="{8A13700F-71FB-410A-BFDA-22FB4972648C}" srcId="{388CE869-5A23-4689-A384-650F364ED565}" destId="{966566EA-FB77-48AE-AC79-7BA57B6F6F7C}" srcOrd="0" destOrd="0" parTransId="{8756FF61-3D0D-4BB4-BF75-D6C6D7112E50}" sibTransId="{114ABFB8-15C0-484A-BAB5-A5F21ABC389C}"/>
    <dgm:cxn modelId="{BFC70C10-BC4A-44A6-AC28-2C7C378A10CC}" srcId="{311B2501-25F4-492F-9F49-25426C82D8C9}" destId="{B54DF38C-F493-480A-BACC-15D83B86D97F}" srcOrd="0" destOrd="0" parTransId="{0ECC3EA5-964E-47C5-9812-63F380BDBE2D}" sibTransId="{24C64851-EBC4-455D-9F9E-CE28DD282A60}"/>
    <dgm:cxn modelId="{032B8118-F326-4A9E-931B-A7D18D132A64}" type="presOf" srcId="{966566EA-FB77-48AE-AC79-7BA57B6F6F7C}" destId="{548387EA-02BF-4585-AA02-FC9CA8BC023A}" srcOrd="0" destOrd="0" presId="urn:diagrams.loki3.com/BracketList"/>
    <dgm:cxn modelId="{E2081825-98FF-49CC-A6E0-8F3649282BBB}" srcId="{5ED2788F-8270-4B4F-B1AF-0DBFF0F2F122}" destId="{6D256A0B-AF78-44B2-AAA4-EEBE6026921D}" srcOrd="0" destOrd="0" parTransId="{F7BCBC8C-6197-4E71-A58A-8A714C1AEFAD}" sibTransId="{B4BB8539-BD27-4E12-960C-A2E5A73F72A1}"/>
    <dgm:cxn modelId="{3EBB0D31-6FC9-4372-8A77-20110A82F801}" srcId="{311B2501-25F4-492F-9F49-25426C82D8C9}" destId="{298F8787-BE59-4E98-A770-B6F71A01FC5D}" srcOrd="1" destOrd="0" parTransId="{BE61EA57-4F99-463B-9B34-0B6CDB3B24C4}" sibTransId="{5A977A47-B23D-4884-97CE-A2E722CC2C2E}"/>
    <dgm:cxn modelId="{EA7E3734-E8AE-4148-B149-5B041629DAEF}" srcId="{388CE869-5A23-4689-A384-650F364ED565}" destId="{D3583717-D5FB-41A3-9C9D-89D2CF2E2027}" srcOrd="1" destOrd="0" parTransId="{01A6DC27-3B86-4F8A-998B-00F684CD46BD}" sibTransId="{1B3EF76D-A457-4AB8-87F7-D5F6A2786F56}"/>
    <dgm:cxn modelId="{FE69E136-C7B9-4DAD-93FD-6A766BAC573B}" type="presOf" srcId="{5ED2788F-8270-4B4F-B1AF-0DBFF0F2F122}" destId="{C95F2152-232A-4393-87EE-20901DE46EAD}" srcOrd="0" destOrd="0" presId="urn:diagrams.loki3.com/BracketList"/>
    <dgm:cxn modelId="{FB1CB45E-B9D5-4409-8CB8-55D81BDFE9AC}" srcId="{D3583717-D5FB-41A3-9C9D-89D2CF2E2027}" destId="{CE928049-650E-4D70-9DD9-F3423A73BC33}" srcOrd="0" destOrd="0" parTransId="{CEA39374-8027-4843-AF62-75EE3DD696D3}" sibTransId="{AE09C423-AAD6-491F-B376-F00F6D880658}"/>
    <dgm:cxn modelId="{5661C064-84B2-4B59-9CF9-9A5D0A595C72}" type="presOf" srcId="{298F8787-BE59-4E98-A770-B6F71A01FC5D}" destId="{6BA62C5D-F4E4-4A0B-BFE8-A7536EA83BF4}" srcOrd="0" destOrd="3" presId="urn:diagrams.loki3.com/BracketList"/>
    <dgm:cxn modelId="{EB43D66F-D8CD-4A98-AAFB-EC6488A820F7}" type="presOf" srcId="{6D256A0B-AF78-44B2-AAA4-EEBE6026921D}" destId="{C95F2152-232A-4393-87EE-20901DE46EAD}" srcOrd="0" destOrd="1" presId="urn:diagrams.loki3.com/BracketList"/>
    <dgm:cxn modelId="{A122F57B-DEC9-4A7D-A0FC-EC4763F78D38}" type="presOf" srcId="{FECA9114-DA98-48EB-BBB8-05D11C2F5A83}" destId="{C95F2152-232A-4393-87EE-20901DE46EAD}" srcOrd="0" destOrd="2" presId="urn:diagrams.loki3.com/BracketList"/>
    <dgm:cxn modelId="{7B04359A-3A54-4954-87EB-8E4CF98602F3}" srcId="{5ED2788F-8270-4B4F-B1AF-0DBFF0F2F122}" destId="{FECA9114-DA98-48EB-BBB8-05D11C2F5A83}" srcOrd="1" destOrd="0" parTransId="{85F3F7E6-4D85-49B8-B0F2-25F2D87241DE}" sibTransId="{084CF779-5E06-492F-A924-3C9866C9434A}"/>
    <dgm:cxn modelId="{C40BA49D-2C28-48CE-AE6D-4B82C495F3D4}" type="presOf" srcId="{311B2501-25F4-492F-9F49-25426C82D8C9}" destId="{6BA62C5D-F4E4-4A0B-BFE8-A7536EA83BF4}" srcOrd="0" destOrd="1" presId="urn:diagrams.loki3.com/BracketList"/>
    <dgm:cxn modelId="{25A72AB1-B15A-4413-B88A-A3CBFC7B90E3}" srcId="{CE928049-650E-4D70-9DD9-F3423A73BC33}" destId="{311B2501-25F4-492F-9F49-25426C82D8C9}" srcOrd="0" destOrd="0" parTransId="{5D151605-5D6B-4F5E-B677-124112D0E8DE}" sibTransId="{E1A91D93-540E-4F29-A893-C0F95501AB02}"/>
    <dgm:cxn modelId="{33B191C2-770F-4AD2-AF16-1D66D63A49C8}" type="presOf" srcId="{CE928049-650E-4D70-9DD9-F3423A73BC33}" destId="{6BA62C5D-F4E4-4A0B-BFE8-A7536EA83BF4}" srcOrd="0" destOrd="0" presId="urn:diagrams.loki3.com/BracketList"/>
    <dgm:cxn modelId="{B5C480CD-57E5-49E8-A642-90738F1356CD}" srcId="{966566EA-FB77-48AE-AC79-7BA57B6F6F7C}" destId="{5ED2788F-8270-4B4F-B1AF-0DBFF0F2F122}" srcOrd="0" destOrd="0" parTransId="{93767167-3118-4E2C-B834-7701D7376ED2}" sibTransId="{5F334386-33C5-45A8-BBFE-169893C87F15}"/>
    <dgm:cxn modelId="{3956D0DB-E377-4DF2-83B1-A4E291B1059D}" type="presOf" srcId="{388CE869-5A23-4689-A384-650F364ED565}" destId="{6FA6A5A6-406C-4457-AE47-3B4586C2EA69}" srcOrd="0" destOrd="0" presId="urn:diagrams.loki3.com/BracketList"/>
    <dgm:cxn modelId="{8A6C86E6-BACF-47D1-A195-6F9FEC726878}" type="presOf" srcId="{D3583717-D5FB-41A3-9C9D-89D2CF2E2027}" destId="{489ADE51-842A-4F8F-9DFD-783C76CA79C3}" srcOrd="0" destOrd="0" presId="urn:diagrams.loki3.com/BracketList"/>
    <dgm:cxn modelId="{9DC245F3-5EC1-4AF8-B33B-500B9913048C}" type="presOf" srcId="{B54DF38C-F493-480A-BACC-15D83B86D97F}" destId="{6BA62C5D-F4E4-4A0B-BFE8-A7536EA83BF4}" srcOrd="0" destOrd="2" presId="urn:diagrams.loki3.com/BracketList"/>
    <dgm:cxn modelId="{D00767D7-CEA1-4C9E-A120-CADBFFB3D537}" type="presParOf" srcId="{6FA6A5A6-406C-4457-AE47-3B4586C2EA69}" destId="{8575FFD6-41C0-4C00-97D6-DA4DFACDCC40}" srcOrd="0" destOrd="0" presId="urn:diagrams.loki3.com/BracketList"/>
    <dgm:cxn modelId="{9D2698CA-3964-4F2F-BE50-1F887D150E06}" type="presParOf" srcId="{8575FFD6-41C0-4C00-97D6-DA4DFACDCC40}" destId="{548387EA-02BF-4585-AA02-FC9CA8BC023A}" srcOrd="0" destOrd="0" presId="urn:diagrams.loki3.com/BracketList"/>
    <dgm:cxn modelId="{204E64E9-1CB5-499F-9EC2-E44317961D95}" type="presParOf" srcId="{8575FFD6-41C0-4C00-97D6-DA4DFACDCC40}" destId="{8F567E6F-61AC-4536-AF38-64B92F23DD6B}" srcOrd="1" destOrd="0" presId="urn:diagrams.loki3.com/BracketList"/>
    <dgm:cxn modelId="{9BCD94E7-BE7D-4563-A8B8-023D7A8E1832}" type="presParOf" srcId="{8575FFD6-41C0-4C00-97D6-DA4DFACDCC40}" destId="{9B630E7A-8CD6-4A8A-8720-1D48AA742545}" srcOrd="2" destOrd="0" presId="urn:diagrams.loki3.com/BracketList"/>
    <dgm:cxn modelId="{6F5F73C2-55FD-4F61-93F5-6C0C92FAF59B}" type="presParOf" srcId="{8575FFD6-41C0-4C00-97D6-DA4DFACDCC40}" destId="{C95F2152-232A-4393-87EE-20901DE46EAD}" srcOrd="3" destOrd="0" presId="urn:diagrams.loki3.com/BracketList"/>
    <dgm:cxn modelId="{5C9AD5EA-4E43-483B-967A-6DD8EBC2F8B7}" type="presParOf" srcId="{6FA6A5A6-406C-4457-AE47-3B4586C2EA69}" destId="{B33193A3-1145-4B43-A675-96FD1CC5BEF3}" srcOrd="1" destOrd="0" presId="urn:diagrams.loki3.com/BracketList"/>
    <dgm:cxn modelId="{3E238208-B1FA-4E7F-BBE4-C409F3D74BFE}" type="presParOf" srcId="{6FA6A5A6-406C-4457-AE47-3B4586C2EA69}" destId="{67A2BA42-87E7-4C98-A1D0-0ECE23E325C0}" srcOrd="2" destOrd="0" presId="urn:diagrams.loki3.com/BracketList"/>
    <dgm:cxn modelId="{B3DDDFBA-000B-4465-9C0C-68DC56674AB1}" type="presParOf" srcId="{67A2BA42-87E7-4C98-A1D0-0ECE23E325C0}" destId="{489ADE51-842A-4F8F-9DFD-783C76CA79C3}" srcOrd="0" destOrd="0" presId="urn:diagrams.loki3.com/BracketList"/>
    <dgm:cxn modelId="{247C09B7-269D-4C22-8394-965861D3C3E3}" type="presParOf" srcId="{67A2BA42-87E7-4C98-A1D0-0ECE23E325C0}" destId="{2579D623-5C54-4AE8-AD7A-4026B008776B}" srcOrd="1" destOrd="0" presId="urn:diagrams.loki3.com/BracketList"/>
    <dgm:cxn modelId="{3146C17B-8BDB-420F-89FF-91B206CC7C89}" type="presParOf" srcId="{67A2BA42-87E7-4C98-A1D0-0ECE23E325C0}" destId="{5F83AAA6-0461-4EE3-9A40-D24C496FA54A}" srcOrd="2" destOrd="0" presId="urn:diagrams.loki3.com/BracketList"/>
    <dgm:cxn modelId="{71051117-C8EE-485D-A229-1728D0D0D3DC}" type="presParOf" srcId="{67A2BA42-87E7-4C98-A1D0-0ECE23E325C0}" destId="{6BA62C5D-F4E4-4A0B-BFE8-A7536EA83BF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379EED-42A1-4E39-A503-4FCB954FBA4B}" type="doc">
      <dgm:prSet loTypeId="urn:microsoft.com/office/officeart/2005/8/layout/arrow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AF3D44-7DEA-4081-9CC8-93AE1E2C58E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a typeface="Calibri" panose="020F0502020204030204" pitchFamily="34" charset="0"/>
            </a:rPr>
            <a:t>Being in active engagement with NHSN to submit AUR data</a:t>
          </a:r>
          <a:endParaRPr lang="en-US" dirty="0">
            <a:solidFill>
              <a:schemeClr val="bg1"/>
            </a:solidFill>
          </a:endParaRPr>
        </a:p>
      </dgm:t>
    </dgm:pt>
    <dgm:pt modelId="{96E0FE9C-E4AC-4322-AD5D-0AD435D92BF6}" type="parTrans" cxnId="{1DCA9FBC-3EF7-4711-9AD7-F5FCA3505DCB}">
      <dgm:prSet/>
      <dgm:spPr/>
      <dgm:t>
        <a:bodyPr/>
        <a:lstStyle/>
        <a:p>
          <a:endParaRPr lang="en-US"/>
        </a:p>
      </dgm:t>
    </dgm:pt>
    <dgm:pt modelId="{53295F64-4257-48F8-BEE5-3E0542687424}" type="sibTrans" cxnId="{1DCA9FBC-3EF7-4711-9AD7-F5FCA3505DCB}">
      <dgm:prSet/>
      <dgm:spPr/>
      <dgm:t>
        <a:bodyPr/>
        <a:lstStyle/>
        <a:p>
          <a:endParaRPr lang="en-US"/>
        </a:p>
      </dgm:t>
    </dgm:pt>
    <dgm:pt modelId="{2B25FDE5-9F4C-4C8C-9AB9-E1A9378628C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  <a:ea typeface="Calibri" panose="020F0502020204030204" pitchFamily="34" charset="0"/>
            </a:rPr>
            <a:t>Claim an applicable exclusion</a:t>
          </a:r>
          <a:endParaRPr lang="en-US" dirty="0">
            <a:solidFill>
              <a:schemeClr val="bg1"/>
            </a:solidFill>
          </a:endParaRPr>
        </a:p>
      </dgm:t>
    </dgm:pt>
    <dgm:pt modelId="{68A14392-533F-40B1-AED1-34CE459B90E7}" type="parTrans" cxnId="{A249CB72-D48F-4A5F-8FD4-6AFB4339A270}">
      <dgm:prSet/>
      <dgm:spPr/>
      <dgm:t>
        <a:bodyPr/>
        <a:lstStyle/>
        <a:p>
          <a:endParaRPr lang="en-US"/>
        </a:p>
      </dgm:t>
    </dgm:pt>
    <dgm:pt modelId="{C95B6FE4-EAB7-4C8D-9E02-999BC2BDFB7F}" type="sibTrans" cxnId="{A249CB72-D48F-4A5F-8FD4-6AFB4339A270}">
      <dgm:prSet/>
      <dgm:spPr/>
      <dgm:t>
        <a:bodyPr/>
        <a:lstStyle/>
        <a:p>
          <a:endParaRPr lang="en-US"/>
        </a:p>
      </dgm:t>
    </dgm:pt>
    <dgm:pt modelId="{1FF5131E-6641-494A-A22B-91A1049CDE5E}" type="pres">
      <dgm:prSet presAssocID="{E5379EED-42A1-4E39-A503-4FCB954FBA4B}" presName="cycle" presStyleCnt="0">
        <dgm:presLayoutVars>
          <dgm:dir/>
          <dgm:resizeHandles val="exact"/>
        </dgm:presLayoutVars>
      </dgm:prSet>
      <dgm:spPr/>
    </dgm:pt>
    <dgm:pt modelId="{83424F06-336D-481D-BC76-C9DCEAF7FE32}" type="pres">
      <dgm:prSet presAssocID="{10AF3D44-7DEA-4081-9CC8-93AE1E2C58EC}" presName="arrow" presStyleLbl="node1" presStyleIdx="0" presStyleCnt="2">
        <dgm:presLayoutVars>
          <dgm:bulletEnabled val="1"/>
        </dgm:presLayoutVars>
      </dgm:prSet>
      <dgm:spPr/>
    </dgm:pt>
    <dgm:pt modelId="{A9C8C071-67BA-4F43-9A90-1EB3DEABCA81}" type="pres">
      <dgm:prSet presAssocID="{2B25FDE5-9F4C-4C8C-9AB9-E1A9378628C7}" presName="arrow" presStyleLbl="node1" presStyleIdx="1" presStyleCnt="2" custRadScaleRad="118915" custRadScaleInc="-105">
        <dgm:presLayoutVars>
          <dgm:bulletEnabled val="1"/>
        </dgm:presLayoutVars>
      </dgm:prSet>
      <dgm:spPr/>
    </dgm:pt>
  </dgm:ptLst>
  <dgm:cxnLst>
    <dgm:cxn modelId="{D26D4B12-69FF-42B7-9793-C4AC402B6E47}" type="presOf" srcId="{E5379EED-42A1-4E39-A503-4FCB954FBA4B}" destId="{1FF5131E-6641-494A-A22B-91A1049CDE5E}" srcOrd="0" destOrd="0" presId="urn:microsoft.com/office/officeart/2005/8/layout/arrow1"/>
    <dgm:cxn modelId="{A816CB5F-F8D2-41F3-AB81-FB66AB4D0C5A}" type="presOf" srcId="{10AF3D44-7DEA-4081-9CC8-93AE1E2C58EC}" destId="{83424F06-336D-481D-BC76-C9DCEAF7FE32}" srcOrd="0" destOrd="0" presId="urn:microsoft.com/office/officeart/2005/8/layout/arrow1"/>
    <dgm:cxn modelId="{A249CB72-D48F-4A5F-8FD4-6AFB4339A270}" srcId="{E5379EED-42A1-4E39-A503-4FCB954FBA4B}" destId="{2B25FDE5-9F4C-4C8C-9AB9-E1A9378628C7}" srcOrd="1" destOrd="0" parTransId="{68A14392-533F-40B1-AED1-34CE459B90E7}" sibTransId="{C95B6FE4-EAB7-4C8D-9E02-999BC2BDFB7F}"/>
    <dgm:cxn modelId="{B1268256-69CC-4E06-9633-B6A3A268EA95}" type="presOf" srcId="{2B25FDE5-9F4C-4C8C-9AB9-E1A9378628C7}" destId="{A9C8C071-67BA-4F43-9A90-1EB3DEABCA81}" srcOrd="0" destOrd="0" presId="urn:microsoft.com/office/officeart/2005/8/layout/arrow1"/>
    <dgm:cxn modelId="{1DCA9FBC-3EF7-4711-9AD7-F5FCA3505DCB}" srcId="{E5379EED-42A1-4E39-A503-4FCB954FBA4B}" destId="{10AF3D44-7DEA-4081-9CC8-93AE1E2C58EC}" srcOrd="0" destOrd="0" parTransId="{96E0FE9C-E4AC-4322-AD5D-0AD435D92BF6}" sibTransId="{53295F64-4257-48F8-BEE5-3E0542687424}"/>
    <dgm:cxn modelId="{0537E0C1-3E19-4FA4-A2AD-F21B983A2C9F}" type="presParOf" srcId="{1FF5131E-6641-494A-A22B-91A1049CDE5E}" destId="{83424F06-336D-481D-BC76-C9DCEAF7FE32}" srcOrd="0" destOrd="0" presId="urn:microsoft.com/office/officeart/2005/8/layout/arrow1"/>
    <dgm:cxn modelId="{534E79C0-EC81-48A0-ABA5-63A138DA7EDF}" type="presParOf" srcId="{1FF5131E-6641-494A-A22B-91A1049CDE5E}" destId="{A9C8C071-67BA-4F43-9A90-1EB3DEABCA8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C2ED4-822A-45E0-AFF1-531AEB80A95F}">
      <dsp:nvSpPr>
        <dsp:cNvPr id="0" name=""/>
        <dsp:cNvSpPr/>
      </dsp:nvSpPr>
      <dsp:spPr>
        <a:xfrm>
          <a:off x="-2654704" y="-409532"/>
          <a:ext cx="3168674" cy="3168674"/>
        </a:xfrm>
        <a:prstGeom prst="blockArc">
          <a:avLst>
            <a:gd name="adj1" fmla="val 18900000"/>
            <a:gd name="adj2" fmla="val 2700000"/>
            <a:gd name="adj3" fmla="val 68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6A691-597C-48F9-9B77-20DDDFDE22B1}">
      <dsp:nvSpPr>
        <dsp:cNvPr id="0" name=""/>
        <dsp:cNvSpPr/>
      </dsp:nvSpPr>
      <dsp:spPr>
        <a:xfrm>
          <a:off x="330440" y="234960"/>
          <a:ext cx="6941618" cy="4699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/>
            <a:t>SAAR &gt;1.0 indicates more antimicrobial days were observed than predicted </a:t>
          </a:r>
        </a:p>
      </dsp:txBody>
      <dsp:txXfrm>
        <a:off x="330440" y="234960"/>
        <a:ext cx="6941618" cy="469921"/>
      </dsp:txXfrm>
    </dsp:sp>
    <dsp:sp modelId="{61F4A9CF-0E8F-4C52-8DE4-9F27D5F391CD}">
      <dsp:nvSpPr>
        <dsp:cNvPr id="0" name=""/>
        <dsp:cNvSpPr/>
      </dsp:nvSpPr>
      <dsp:spPr>
        <a:xfrm>
          <a:off x="36739" y="176220"/>
          <a:ext cx="587402" cy="587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54EA7-78DD-4158-BF8A-22BAFD92F2BB}">
      <dsp:nvSpPr>
        <dsp:cNvPr id="0" name=""/>
        <dsp:cNvSpPr/>
      </dsp:nvSpPr>
      <dsp:spPr>
        <a:xfrm>
          <a:off x="501257" y="939843"/>
          <a:ext cx="6770802" cy="4699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/>
            <a:t>SAAR = 1.0 indicates the number of antimicrobial days observed = predicted SAAR </a:t>
          </a:r>
        </a:p>
      </dsp:txBody>
      <dsp:txXfrm>
        <a:off x="501257" y="939843"/>
        <a:ext cx="6770802" cy="469921"/>
      </dsp:txXfrm>
    </dsp:sp>
    <dsp:sp modelId="{15E9608B-F570-4903-97D2-F0879E71571A}">
      <dsp:nvSpPr>
        <dsp:cNvPr id="0" name=""/>
        <dsp:cNvSpPr/>
      </dsp:nvSpPr>
      <dsp:spPr>
        <a:xfrm>
          <a:off x="207556" y="881103"/>
          <a:ext cx="587402" cy="587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7EBEB-6A28-4A2D-8F60-E95EC9332B56}">
      <dsp:nvSpPr>
        <dsp:cNvPr id="0" name=""/>
        <dsp:cNvSpPr/>
      </dsp:nvSpPr>
      <dsp:spPr>
        <a:xfrm>
          <a:off x="330440" y="1644726"/>
          <a:ext cx="6941618" cy="46992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0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/>
            <a:t>SAAR &lt; 1.0 indicates fewer antimicrobial days were observed than predicted</a:t>
          </a:r>
        </a:p>
      </dsp:txBody>
      <dsp:txXfrm>
        <a:off x="330440" y="1644726"/>
        <a:ext cx="6941618" cy="469921"/>
      </dsp:txXfrm>
    </dsp:sp>
    <dsp:sp modelId="{FFF5224D-8AF4-47E4-8327-814A11255F79}">
      <dsp:nvSpPr>
        <dsp:cNvPr id="0" name=""/>
        <dsp:cNvSpPr/>
      </dsp:nvSpPr>
      <dsp:spPr>
        <a:xfrm>
          <a:off x="36739" y="1585986"/>
          <a:ext cx="587402" cy="58740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24F06-336D-481D-BC76-C9DCEAF7FE32}">
      <dsp:nvSpPr>
        <dsp:cNvPr id="0" name=""/>
        <dsp:cNvSpPr/>
      </dsp:nvSpPr>
      <dsp:spPr>
        <a:xfrm rot="16200000">
          <a:off x="337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  <a:ea typeface="Calibri" panose="020F0502020204030204" pitchFamily="34" charset="0"/>
            </a:rPr>
            <a:t>Being in active engagement with NHSN to submit AUR data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677505" y="1741950"/>
        <a:ext cx="3192363" cy="1934765"/>
      </dsp:txXfrm>
    </dsp:sp>
    <dsp:sp modelId="{A9C8C071-67BA-4F43-9A90-1EB3DEABCA81}">
      <dsp:nvSpPr>
        <dsp:cNvPr id="0" name=""/>
        <dsp:cNvSpPr/>
      </dsp:nvSpPr>
      <dsp:spPr>
        <a:xfrm rot="5400000">
          <a:off x="4258468" y="76621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700" kern="1200" dirty="0">
              <a:solidFill>
                <a:schemeClr val="bg1"/>
              </a:solidFill>
              <a:ea typeface="Calibri" panose="020F0502020204030204" pitchFamily="34" charset="0"/>
            </a:rPr>
            <a:t>Claim an applicable exclusion</a:t>
          </a:r>
          <a:endParaRPr lang="en-US" sz="2700" kern="1200" dirty="0">
            <a:solidFill>
              <a:schemeClr val="bg1"/>
            </a:solidFill>
          </a:endParaRPr>
        </a:p>
      </dsp:txBody>
      <dsp:txXfrm rot="-5400000">
        <a:off x="4258468" y="1733600"/>
        <a:ext cx="3192363" cy="1934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387EA-02BF-4585-AA02-FC9CA8BC023A}">
      <dsp:nvSpPr>
        <dsp:cNvPr id="0" name=""/>
        <dsp:cNvSpPr/>
      </dsp:nvSpPr>
      <dsp:spPr>
        <a:xfrm>
          <a:off x="0" y="742960"/>
          <a:ext cx="267818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E2A325"/>
              </a:solidFill>
            </a:rPr>
            <a:t>Option 1</a:t>
          </a:r>
        </a:p>
      </dsp:txBody>
      <dsp:txXfrm>
        <a:off x="0" y="742960"/>
        <a:ext cx="2678185" cy="1287000"/>
      </dsp:txXfrm>
    </dsp:sp>
    <dsp:sp modelId="{8F567E6F-61AC-4536-AF38-64B92F23DD6B}">
      <dsp:nvSpPr>
        <dsp:cNvPr id="0" name=""/>
        <dsp:cNvSpPr/>
      </dsp:nvSpPr>
      <dsp:spPr>
        <a:xfrm>
          <a:off x="2678185" y="722850"/>
          <a:ext cx="535637" cy="13272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F2152-232A-4393-87EE-20901DE46EAD}">
      <dsp:nvSpPr>
        <dsp:cNvPr id="0" name=""/>
        <dsp:cNvSpPr/>
      </dsp:nvSpPr>
      <dsp:spPr>
        <a:xfrm>
          <a:off x="3428077" y="722850"/>
          <a:ext cx="7284663" cy="13272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Pre-production and validation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Registration within NHSN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Testing &amp; validation of CDA files</a:t>
          </a:r>
        </a:p>
      </dsp:txBody>
      <dsp:txXfrm>
        <a:off x="3428077" y="722850"/>
        <a:ext cx="7284663" cy="1327218"/>
      </dsp:txXfrm>
    </dsp:sp>
    <dsp:sp modelId="{489ADE51-842A-4F8F-9DFD-783C76CA79C3}">
      <dsp:nvSpPr>
        <dsp:cNvPr id="0" name=""/>
        <dsp:cNvSpPr/>
      </dsp:nvSpPr>
      <dsp:spPr>
        <a:xfrm>
          <a:off x="0" y="2465053"/>
          <a:ext cx="267818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607F"/>
              </a:solidFill>
            </a:rPr>
            <a:t>Option 2</a:t>
          </a:r>
        </a:p>
      </dsp:txBody>
      <dsp:txXfrm>
        <a:off x="0" y="2465053"/>
        <a:ext cx="2678185" cy="1287000"/>
      </dsp:txXfrm>
    </dsp:sp>
    <dsp:sp modelId="{2579D623-5C54-4AE8-AD7A-4026B008776B}">
      <dsp:nvSpPr>
        <dsp:cNvPr id="0" name=""/>
        <dsp:cNvSpPr/>
      </dsp:nvSpPr>
      <dsp:spPr>
        <a:xfrm>
          <a:off x="2678185" y="2284069"/>
          <a:ext cx="535637" cy="1648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62C5D-F4E4-4A0B-BFE8-A7536EA83BF4}">
      <dsp:nvSpPr>
        <dsp:cNvPr id="0" name=""/>
        <dsp:cNvSpPr/>
      </dsp:nvSpPr>
      <dsp:spPr>
        <a:xfrm>
          <a:off x="3428077" y="2284069"/>
          <a:ext cx="7284663" cy="16489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Validated data production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Submitting production AU &amp; AR files to NHSN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CY 2023 – 90 continuous days of AUR data submission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CY 2024 – 180 continuous days of AUR data submission </a:t>
          </a:r>
        </a:p>
      </dsp:txBody>
      <dsp:txXfrm>
        <a:off x="3428077" y="2284069"/>
        <a:ext cx="7284663" cy="1648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24F06-336D-481D-BC76-C9DCEAF7FE32}">
      <dsp:nvSpPr>
        <dsp:cNvPr id="0" name=""/>
        <dsp:cNvSpPr/>
      </dsp:nvSpPr>
      <dsp:spPr>
        <a:xfrm rot="16200000">
          <a:off x="337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  <a:ea typeface="Calibri" panose="020F0502020204030204" pitchFamily="34" charset="0"/>
            </a:rPr>
            <a:t>Being in active engagement with NHSN to submit AUR data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677505" y="1741950"/>
        <a:ext cx="3192363" cy="1934765"/>
      </dsp:txXfrm>
    </dsp:sp>
    <dsp:sp modelId="{A9C8C071-67BA-4F43-9A90-1EB3DEABCA81}">
      <dsp:nvSpPr>
        <dsp:cNvPr id="0" name=""/>
        <dsp:cNvSpPr/>
      </dsp:nvSpPr>
      <dsp:spPr>
        <a:xfrm rot="5400000">
          <a:off x="4258468" y="76621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700" kern="1200" dirty="0">
              <a:solidFill>
                <a:schemeClr val="bg1"/>
              </a:solidFill>
              <a:ea typeface="Calibri" panose="020F0502020204030204" pitchFamily="34" charset="0"/>
            </a:rPr>
            <a:t>Claim an applicable exclusion</a:t>
          </a:r>
          <a:endParaRPr lang="en-US" sz="2700" kern="1200" dirty="0">
            <a:solidFill>
              <a:schemeClr val="bg1"/>
            </a:solidFill>
          </a:endParaRPr>
        </a:p>
      </dsp:txBody>
      <dsp:txXfrm rot="-5400000">
        <a:off x="4258468" y="1733600"/>
        <a:ext cx="3192363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DDE60-5B98-415C-BB94-23E35B0B18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DD5B1-DD9F-473B-974F-F83CED8F0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ai/HAI-AR-Program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HAI/state-based/index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(Rebecca notes from 2/6)  Jeanna will send some script. Stay tuned for webinar 3/8 for more information.  If there are questions, then let us know but the webinar would be great to bring your pharmacist.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817-FDB2-47F4-99BC-AAE60FA532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CDC’s National Healthcare Safety Network is the nation’s most widely used healthcare-associated infection (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3"/>
              </a:rPr>
              <a:t>HAI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tracking system. NHSN provides facilities, health departments, tracking system,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4"/>
              </a:rPr>
              <a:t>states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 regions, and the nation with data needed to identify problem areas, measure progress of prevention efforts, and ultimately eliminate healthcare-associated infections.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 addition, NHSN allows healthcare facilities to track blood safety errors and important healthcare process measures such as healthcare personnel influenza vaccine status and infection control adherence rates.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NHSN provides medical facilities, states, regions, and the nation with data collection and reporting capabilities needed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identify infection prevention problems by facility, state, or specific quality improvement project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benchmark progress of infection prevention efforts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comply with state and federal public reporting mandates, and ultimately,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drive national progress toward elimination of HAIs.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817-FDB2-47F4-99BC-AAE60FA532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CC6C-63F4-DC94-A956-BFD8CE5CB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14AED-1BF1-8BF6-36DE-5D5D29FC7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C548E-D299-C395-DEB8-2729F4DD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48AC9-1642-46DA-0608-A22D5256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3FC-B0DB-E690-85E7-D403AE01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CDD3-A661-10AB-5EF1-70B83111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82459-0113-A953-8503-21C494A3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0CAD4-CE17-F9B5-ABED-E3DB5AAE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F4BA6-DB9A-5663-0EA8-D9CE6A4F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F85D-0DF2-FFE1-B3FB-C234852B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5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1E3D9-C0CE-EC5E-BB81-2E6C80E24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D3310-0803-42D5-68FC-F617FF9C6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1A83F-DBFB-ECD6-841F-8B7E5902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060F-AC6C-25E1-719C-AE4626F4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4439-A095-E99E-C886-0437337F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314459-FF0A-4689-5D53-DDAED67C8B72}"/>
              </a:ext>
            </a:extLst>
          </p:cNvPr>
          <p:cNvGrpSpPr/>
          <p:nvPr userDrawn="1"/>
        </p:nvGrpSpPr>
        <p:grpSpPr>
          <a:xfrm>
            <a:off x="7770792" y="5115581"/>
            <a:ext cx="3506807" cy="828019"/>
            <a:chOff x="7770792" y="5115581"/>
            <a:chExt cx="3506807" cy="8280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55353-94E5-ABC7-8ADD-72655EBAD4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0792" y="5118560"/>
              <a:ext cx="2004579" cy="8250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2E1BC3-554C-4BAC-F23A-DDF16A71D38A}"/>
                </a:ext>
              </a:extLst>
            </p:cNvPr>
            <p:cNvSpPr txBox="1"/>
            <p:nvPr userDrawn="1"/>
          </p:nvSpPr>
          <p:spPr>
            <a:xfrm>
              <a:off x="10011747" y="5115581"/>
              <a:ext cx="1265852" cy="82503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1400" b="1">
                  <a:solidFill>
                    <a:srgbClr val="E2A325"/>
                  </a:solidFill>
                  <a:latin typeface="Century Gothic" panose="020B0502020202020204" pitchFamily="34" charset="0"/>
                </a:rPr>
                <a:t>DIVISION OF </a:t>
              </a:r>
            </a:p>
            <a:p>
              <a:r>
                <a:rPr lang="en-US" sz="1400" b="1">
                  <a:solidFill>
                    <a:srgbClr val="E2A325"/>
                  </a:solidFill>
                  <a:latin typeface="Century Gothic" panose="020B0502020202020204" pitchFamily="34" charset="0"/>
                </a:rPr>
                <a:t>PUBLIC HEALTH</a:t>
              </a:r>
            </a:p>
          </p:txBody>
        </p:sp>
      </p:grpSp>
      <p:pic>
        <p:nvPicPr>
          <p:cNvPr id="9" name="Picture 8" descr="A picture containing building, outdoor, sky, city&#10;&#10;Description automatically generated">
            <a:extLst>
              <a:ext uri="{FF2B5EF4-FFF2-40B4-BE49-F238E27FC236}">
                <a16:creationId xmlns:a16="http://schemas.microsoft.com/office/drawing/2014/main" id="{2FE9F712-D28C-8405-BF8F-F86BA1B4B3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" y="0"/>
            <a:ext cx="603578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4BAAB6-E005-2023-9732-77F20E54F51E}"/>
              </a:ext>
            </a:extLst>
          </p:cNvPr>
          <p:cNvSpPr/>
          <p:nvPr userDrawn="1"/>
        </p:nvSpPr>
        <p:spPr>
          <a:xfrm>
            <a:off x="1" y="0"/>
            <a:ext cx="6047066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9523454-6357-EE76-2F55-F8311D3D3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9676" y="1875795"/>
            <a:ext cx="5380652" cy="6093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4400" b="1">
                <a:solidFill>
                  <a:srgbClr val="00607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318DA5B-DDEB-2CD5-B163-DDF748087D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3651" y="2913358"/>
            <a:ext cx="5380652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r">
              <a:spcBef>
                <a:spcPts val="0"/>
              </a:spcBef>
              <a:buNone/>
              <a:defRPr sz="2000" b="0">
                <a:solidFill>
                  <a:srgbClr val="4D4D4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 | PROJECT TITLE | DATE</a:t>
            </a:r>
          </a:p>
        </p:txBody>
      </p:sp>
    </p:spTree>
    <p:extLst>
      <p:ext uri="{BB962C8B-B14F-4D97-AF65-F5344CB8AC3E}">
        <p14:creationId xmlns:p14="http://schemas.microsoft.com/office/powerpoint/2010/main" val="384854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09902B5-AEC1-A341-2702-115A882842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928637"/>
            <a:ext cx="5181601" cy="57849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l">
              <a:buNone/>
              <a:defRPr sz="4400" b="1">
                <a:solidFill>
                  <a:srgbClr val="00607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TEXT + PHOTO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C3318A3F-A21D-22D0-7263-92AFBE1D7A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2008581"/>
            <a:ext cx="5181599" cy="39207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>
                <a:solidFill>
                  <a:srgbClr val="4D4D4F"/>
                </a:solidFill>
                <a:latin typeface="+mj-lt"/>
              </a:defRPr>
            </a:lvl1pPr>
            <a:lvl2pPr>
              <a:spcBef>
                <a:spcPts val="1000"/>
              </a:spcBef>
              <a:defRPr sz="1600">
                <a:solidFill>
                  <a:srgbClr val="4D4D4F"/>
                </a:solidFill>
                <a:latin typeface="+mj-lt"/>
              </a:defRPr>
            </a:lvl2pPr>
            <a:lvl3pPr>
              <a:spcBef>
                <a:spcPts val="1000"/>
              </a:spcBef>
              <a:defRPr sz="1600">
                <a:solidFill>
                  <a:srgbClr val="4D4D4F"/>
                </a:solidFill>
                <a:latin typeface="+mj-lt"/>
              </a:defRPr>
            </a:lvl3pPr>
          </a:lstStyle>
          <a:p>
            <a:pPr lvl="0"/>
            <a:r>
              <a:rPr lang="en-US"/>
              <a:t>Basic text content goes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scelerisque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non </a:t>
            </a:r>
            <a:r>
              <a:rPr lang="en-US" err="1"/>
              <a:t>commodo</a:t>
            </a:r>
            <a:r>
              <a:rPr lang="en-US"/>
              <a:t> eros. Aliquam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maximus.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lorem </a:t>
            </a:r>
            <a:r>
              <a:rPr lang="en-US" err="1"/>
              <a:t>quam</a:t>
            </a:r>
            <a:r>
              <a:rPr lang="en-US"/>
              <a:t>, </a:t>
            </a:r>
            <a:r>
              <a:rPr lang="en-US" err="1"/>
              <a:t>congue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sed, </a:t>
            </a:r>
            <a:r>
              <a:rPr lang="en-US" err="1"/>
              <a:t>suscipit</a:t>
            </a:r>
            <a:r>
              <a:rPr lang="en-US"/>
              <a:t> cursus </a:t>
            </a:r>
            <a:r>
              <a:rPr lang="en-US" err="1"/>
              <a:t>elit</a:t>
            </a:r>
            <a:r>
              <a:rPr lang="en-US"/>
              <a:t>. Proin in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a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1"/>
            <a:r>
              <a:rPr lang="en-US" err="1"/>
              <a:t>Mauris</a:t>
            </a:r>
            <a:r>
              <a:rPr lang="en-US"/>
              <a:t> fermentum </a:t>
            </a:r>
            <a:r>
              <a:rPr lang="en-US" err="1"/>
              <a:t>mollis</a:t>
            </a:r>
            <a:r>
              <a:rPr lang="en-US"/>
              <a:t>, sed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. Vestibulum </a:t>
            </a:r>
            <a:r>
              <a:rPr lang="en-US" err="1"/>
              <a:t>ornare</a:t>
            </a:r>
            <a:r>
              <a:rPr lang="en-US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Mauris</a:t>
            </a:r>
            <a:r>
              <a:rPr lang="en-US"/>
              <a:t> fermentum </a:t>
            </a:r>
            <a:r>
              <a:rPr lang="en-US" err="1"/>
              <a:t>mollis</a:t>
            </a:r>
            <a:r>
              <a:rPr lang="en-US"/>
              <a:t>, sed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. Vestibulum </a:t>
            </a:r>
            <a:r>
              <a:rPr lang="en-US" err="1"/>
              <a:t>ornare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89B5735E-C742-0AC8-F487-AFCBCC24D3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0"/>
            <a:ext cx="51815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210ABC-074F-E288-F3E0-4B9515295EFB}"/>
              </a:ext>
            </a:extLst>
          </p:cNvPr>
          <p:cNvGrpSpPr/>
          <p:nvPr userDrawn="1"/>
        </p:nvGrpSpPr>
        <p:grpSpPr>
          <a:xfrm>
            <a:off x="9350708" y="6289400"/>
            <a:ext cx="2841292" cy="460023"/>
            <a:chOff x="9350708" y="6289400"/>
            <a:chExt cx="2841292" cy="46002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6D5B5B-84DB-698B-625A-1EC2A3B51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50708" y="6305001"/>
              <a:ext cx="1448108" cy="44442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8C1CD2-7490-B6DA-2F5F-6341A5AB03F9}"/>
                </a:ext>
              </a:extLst>
            </p:cNvPr>
            <p:cNvSpPr txBox="1"/>
            <p:nvPr userDrawn="1"/>
          </p:nvSpPr>
          <p:spPr>
            <a:xfrm>
              <a:off x="10879494" y="6289400"/>
              <a:ext cx="13125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rgbClr val="E2A325"/>
                  </a:solidFill>
                  <a:latin typeface="Century Gothic" panose="020B0502020202020204" pitchFamily="34" charset="0"/>
                </a:rPr>
                <a:t>DIVISION OF </a:t>
              </a:r>
            </a:p>
            <a:p>
              <a:r>
                <a:rPr lang="en-US" sz="1050" b="1">
                  <a:solidFill>
                    <a:srgbClr val="E2A325"/>
                  </a:solidFill>
                  <a:latin typeface="Century Gothic" panose="020B0502020202020204" pitchFamily="34" charset="0"/>
                </a:rPr>
                <a:t>PUBLIC HEALTH</a:t>
              </a:r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27978D-3768-45AE-70FD-1DFF0A758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706" y="63368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E9BC0B5-A062-4837-A6C6-C9A581AFE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3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4D75D68-6E67-462B-B11C-84C806CA58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928637"/>
            <a:ext cx="10363199" cy="578498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 algn="l">
              <a:buNone/>
              <a:defRPr sz="4400" b="1">
                <a:solidFill>
                  <a:srgbClr val="00607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BULLET LIST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9429DD-C467-0EC5-A636-53E9D2D883DE}"/>
              </a:ext>
            </a:extLst>
          </p:cNvPr>
          <p:cNvGrpSpPr/>
          <p:nvPr userDrawn="1"/>
        </p:nvGrpSpPr>
        <p:grpSpPr>
          <a:xfrm>
            <a:off x="9350708" y="6289400"/>
            <a:ext cx="2841292" cy="460023"/>
            <a:chOff x="9350708" y="6289400"/>
            <a:chExt cx="2841292" cy="4600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FFECD6-FC1B-8BA7-3E2D-2A43D8A1B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50708" y="6305001"/>
              <a:ext cx="1448108" cy="44442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D458CB-59EF-678A-7F1B-E6124FA864C1}"/>
                </a:ext>
              </a:extLst>
            </p:cNvPr>
            <p:cNvSpPr txBox="1"/>
            <p:nvPr userDrawn="1"/>
          </p:nvSpPr>
          <p:spPr>
            <a:xfrm>
              <a:off x="10879494" y="6289400"/>
              <a:ext cx="13125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rgbClr val="E2A325"/>
                  </a:solidFill>
                  <a:latin typeface="Century Gothic" panose="020B0502020202020204" pitchFamily="34" charset="0"/>
                </a:rPr>
                <a:t>DIVISION OF </a:t>
              </a:r>
            </a:p>
            <a:p>
              <a:r>
                <a:rPr lang="en-US" sz="1050" b="1">
                  <a:solidFill>
                    <a:srgbClr val="E2A325"/>
                  </a:solidFill>
                  <a:latin typeface="Century Gothic" panose="020B0502020202020204" pitchFamily="34" charset="0"/>
                </a:rPr>
                <a:t>PUBLIC HEALTH</a:t>
              </a:r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A257C0-90F9-200F-BB2D-BF8217D0C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706" y="63368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E9BC0B5-A062-4837-A6C6-C9A581AFE6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6AB016CB-827A-398E-A12F-AA3C8587B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207" y="1834179"/>
            <a:ext cx="10363392" cy="40951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Wingdings" panose="05000000000000000000" pitchFamily="2" charset="2"/>
              <a:buChar char="q"/>
              <a:defRPr sz="2800">
                <a:solidFill>
                  <a:srgbClr val="4D4D4F"/>
                </a:solidFill>
                <a:latin typeface="+mj-lt"/>
              </a:defRPr>
            </a:lvl1pPr>
            <a:lvl2pPr marL="1028700" indent="-342900">
              <a:buFont typeface="Wingdings" panose="05000000000000000000" pitchFamily="2" charset="2"/>
              <a:buChar char="q"/>
              <a:defRPr sz="2400">
                <a:solidFill>
                  <a:srgbClr val="4D4D4F"/>
                </a:solidFill>
                <a:latin typeface="+mj-lt"/>
              </a:defRPr>
            </a:lvl2pPr>
            <a:lvl3pPr marL="1143000" indent="0">
              <a:buFont typeface="Wingdings" panose="05000000000000000000" pitchFamily="2" charset="2"/>
              <a:buChar char="q"/>
              <a:defRPr sz="2000">
                <a:solidFill>
                  <a:srgbClr val="4D4D4F"/>
                </a:solidFill>
                <a:latin typeface="+mj-lt"/>
              </a:defRPr>
            </a:lvl3pPr>
            <a:lvl4pPr marL="1600200" indent="0">
              <a:buNone/>
              <a:defRPr>
                <a:solidFill>
                  <a:srgbClr val="4D4D4F"/>
                </a:solidFill>
              </a:defRPr>
            </a:lvl4pPr>
            <a:lvl5pPr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Sed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. Vestibulum </a:t>
            </a:r>
            <a:r>
              <a:rPr lang="en-US" err="1"/>
              <a:t>ornare</a:t>
            </a:r>
            <a:r>
              <a:rPr lang="en-US"/>
              <a:t>, eros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,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id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non lorem. Cras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preti</a:t>
            </a:r>
            <a:r>
              <a:rPr lang="en-US"/>
              <a:t>. </a:t>
            </a:r>
          </a:p>
          <a:p>
            <a:pPr marL="9715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Vestibulum </a:t>
            </a:r>
            <a:r>
              <a:rPr lang="en-US" err="1"/>
              <a:t>ornare</a:t>
            </a:r>
            <a:r>
              <a:rPr lang="en-US"/>
              <a:t>, eros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,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id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non lorem. Cras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preti</a:t>
            </a:r>
            <a:r>
              <a:rPr lang="en-US"/>
              <a:t>. </a:t>
            </a:r>
          </a:p>
          <a:p>
            <a:pPr marL="1428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Luat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. Vestibulum </a:t>
            </a:r>
            <a:r>
              <a:rPr lang="en-US" err="1"/>
              <a:t>ornare</a:t>
            </a:r>
            <a:r>
              <a:rPr lang="en-US"/>
              <a:t>, eros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,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, id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non lorem. Cras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 mi. Duis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, cursus non </a:t>
            </a:r>
            <a:r>
              <a:rPr lang="en-US" err="1"/>
              <a:t>risus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</a:t>
            </a:r>
          </a:p>
          <a:p>
            <a:pPr marL="18859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B45F-7710-4482-4B5E-67BEA7A5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C33E-3765-9845-724D-43980076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1C669-31F4-6F98-CAB8-CEB46C4A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EC4A-A5C3-F624-2F20-1953A263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7358B-BD6E-405B-EA00-55653A07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902D-BCB5-6D37-8758-95F4BD59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94C79-BE80-6F43-F4E9-6B49830E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9A9C6-309C-D3B9-2136-4DD8EE88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CE145-B1C6-50DA-3AF5-67A45AD8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806F-2465-3D05-1043-3897007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2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0B39-A0FE-2C5A-0CC9-2B3FE577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AAAE1-18D4-41F8-DF3F-E0FC120F9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17A14-6592-D856-49E0-C36B9A5DF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635A5-7925-F315-9B45-E0470418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30D60-2354-3E83-5389-99866101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84266-1DE3-55C0-27D4-B1A1ED88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FDDC-AF53-FE33-86C5-4A8BBB58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79540-B739-00B0-F887-1F32B3CD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25DD8-9ECD-897E-DDCC-20D5D6DD9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BD086-02CB-020A-ED9D-DB89C54A0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990CA-A732-4D49-2D03-C7C3E3936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6B76E-3473-F1C4-7DFC-8D9FC3E8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F573D-F2D7-F025-9BF4-5816F9FD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427EC-F5CE-333A-D288-9B61497A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252F-EA10-8D52-F063-DF4AEDF6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70A8F-E733-9146-AFD0-3B67B2E6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C2289-4F18-06CF-067B-76C444CC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D128B-657F-125B-794B-B6E04992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75A00-D8C5-9101-A77D-03B48BB5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DF92B-7B04-F536-F1B5-D166CF9F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28069-E54B-852E-0C7C-C5E32F70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7D99-ED4C-8883-0C51-4BFFDB25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F635-7E37-E0F3-D3C3-CA33B520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49E6-A729-862E-E733-A8DF96AD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58666-C607-4933-04F4-757FD3ED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31CAB-31F7-7F08-B444-676B7801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1FBD-261D-4E1F-FCC1-E1F59891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8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E63B-E610-2287-6BD7-F3C0509E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05D15-77D0-890A-1BB9-EFA4D0809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68BE1-602B-2F0E-C38F-9540B61B5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0B910-C9B0-D56A-F0A6-FBDF18E0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0B613-2BC3-18EB-123D-21EBAE93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BA109-7425-9E6E-608B-DAADF483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1E38C-49F5-3020-05C6-A1F27E48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5843B-433F-A7C0-088F-4F654620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54A5C-9844-3B5D-FE91-EEF55911D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4D81-B2DE-4103-A05F-FCDDE85F0D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0DB54-667C-3C23-A84B-FCBE6FB80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5C3C7-49E6-B27C-1137-F7AC6BD51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88D8-08FC-436D-ADC3-E0377EBC4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rpsp.cdc.gov/profile/inpatient-antibiotic-use/all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pscmanual/11pscaurcurrent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training/2022/nhsn-au-option-tas-webinar-508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regulations-and-guidance/legislation/ehrincentiveprograms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newsroom/fact-sheets/fy-2024-hospital-inpatient-prospective-payment-system-ipps-and-long-term-care-hospital-prospective" TargetMode="External"/><Relationship Id="rId2" Type="http://schemas.openxmlformats.org/officeDocument/2006/relationships/hyperlink" Target="https://www.cms.gov/newsroom/fact-sheets/fy-2023-hospital-inpatient-prospective-payment-system-ipps-and-long-term-care-hospital-prospective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hqr.cms.gov/hqrng/login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hsn/pdfs/cda/PHDI-Facility-Guidance-508.pdf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ebraskahospitals.org/quality_and_safety/quality-education.html" TargetMode="External"/><Relationship Id="rId5" Type="http://schemas.openxmlformats.org/officeDocument/2006/relationships/hyperlink" Target="https://www.cdc.gov/nhsn/cdaportal/sds/au-vendor-list.html" TargetMode="External"/><Relationship Id="rId4" Type="http://schemas.openxmlformats.org/officeDocument/2006/relationships/hyperlink" Target="https://www.cdc.gov/nhsn/cdaportal/sds/ar-vendor-list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https://www.cdc.gov/nhsn/pdfs/cda/PHDI-Facility-Guidance-508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hhs.ne.gov/pages/Healthcare-Associated-Infections.aspx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hhs.ne.gov/pages/Healthcare-Associated-Infections.aspx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pi-dhhs.ne.gov/redcap/surveys/?s=KXLXATWKEFTLNAD3" TargetMode="External"/><Relationship Id="rId2" Type="http://schemas.openxmlformats.org/officeDocument/2006/relationships/hyperlink" Target="https://redcap.nebraskamed.com/surveys/?s=RTHMHAPKLA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hhs.ne.gov/pages/Healthcare-Associated-Infections.asp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dhhs.ne.gov/pages/Healthcare-Associated-Infections.aspx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nhsn/pdfs/NHSN-FactSheet-508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sc/aur/index.html" TargetMode="External"/><Relationship Id="rId7" Type="http://schemas.openxmlformats.org/officeDocument/2006/relationships/hyperlink" Target="mailto:lacey.pavlovsky@nebraska.gov" TargetMode="External"/><Relationship Id="rId2" Type="http://schemas.openxmlformats.org/officeDocument/2006/relationships/hyperlink" Target="mailto:NHSN@cdc.gov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jenna.preusker@nebraska.gov" TargetMode="External"/><Relationship Id="rId5" Type="http://schemas.openxmlformats.org/officeDocument/2006/relationships/hyperlink" Target="mailto:QnetSupport@cms.hhs.gov" TargetMode="External"/><Relationship Id="rId4" Type="http://schemas.openxmlformats.org/officeDocument/2006/relationships/hyperlink" Target="https://www.cdc.gov/nhsn/training/patient-safety-component/aur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acey.pavlovsky@nebraska.gov" TargetMode="External"/><Relationship Id="rId2" Type="http://schemas.openxmlformats.org/officeDocument/2006/relationships/hyperlink" Target="mailto:jenna.preusker@nebraska.gov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hsn/about-nhsn/index.html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antibiotic-use/core-elements/hospital/priorities.html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pscmanual/1psc_overviewcurrent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9E644-E664-4094-82A3-65773DAA7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5648" y="1215693"/>
            <a:ext cx="6200327" cy="886397"/>
          </a:xfrm>
        </p:spPr>
        <p:txBody>
          <a:bodyPr/>
          <a:lstStyle/>
          <a:p>
            <a:r>
              <a:rPr lang="en-US" sz="3200" dirty="0"/>
              <a:t>Updates on the NHSN Antibiotic Use and Resistance Module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365D0-CF34-4C9D-81F0-11C3A49DE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8953" y="2913358"/>
            <a:ext cx="6607023" cy="2029786"/>
          </a:xfrm>
        </p:spPr>
        <p:txBody>
          <a:bodyPr/>
          <a:lstStyle/>
          <a:p>
            <a:r>
              <a:rPr lang="en-US" dirty="0"/>
              <a:t>Jenna Preusker, PharmD, BCPS, BCIDP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Pharmacist, Healthcare Associated Infections and Antibiotic Resistance</a:t>
            </a:r>
          </a:p>
          <a:p>
            <a:r>
              <a:rPr lang="en-US" sz="1900" dirty="0"/>
              <a:t>Lacey Pavlovsky, RN, MSN, CIC, CIC-LTC</a:t>
            </a:r>
          </a:p>
          <a:p>
            <a:r>
              <a:rPr lang="en-US" sz="1400" dirty="0"/>
              <a:t>Infection Preventionist, Healthcare Associated Infections and Antibiotic Resistance and NHSN Coordination Lead </a:t>
            </a:r>
          </a:p>
          <a:p>
            <a:endParaRPr lang="en-US" dirty="0"/>
          </a:p>
          <a:p>
            <a:r>
              <a:rPr lang="en-US" dirty="0"/>
              <a:t>11.9.2023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9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C6E3B4-7B88-078F-57A9-4CCEC93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78" y="1345224"/>
            <a:ext cx="9975085" cy="4753752"/>
          </a:xfrm>
          <a:prstGeom prst="rect">
            <a:avLst/>
          </a:prstGeom>
        </p:spPr>
      </p:pic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10" y="407592"/>
            <a:ext cx="10231659" cy="170256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Percentage of facilities submitting at least one month of antibiotic use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DC89A-DDFB-87D0-6F9B-D7711A57E1C4}"/>
              </a:ext>
            </a:extLst>
          </p:cNvPr>
          <p:cNvSpPr txBox="1"/>
          <p:nvPr/>
        </p:nvSpPr>
        <p:spPr>
          <a:xfrm>
            <a:off x="633046" y="6380911"/>
            <a:ext cx="378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CDC AU Users Office Hours Call, October 17, 2023</a:t>
            </a:r>
          </a:p>
        </p:txBody>
      </p:sp>
    </p:spTree>
    <p:extLst>
      <p:ext uri="{BB962C8B-B14F-4D97-AF65-F5344CB8AC3E}">
        <p14:creationId xmlns:p14="http://schemas.microsoft.com/office/powerpoint/2010/main" val="125478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9543" y="501192"/>
            <a:ext cx="5372196" cy="11532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Standardized Antimicrobial Administration Ratio (SAAR)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20FD2-1163-325C-4785-4B527ADCD43F}"/>
              </a:ext>
            </a:extLst>
          </p:cNvPr>
          <p:cNvSpPr txBox="1"/>
          <p:nvPr/>
        </p:nvSpPr>
        <p:spPr>
          <a:xfrm>
            <a:off x="577091" y="1736765"/>
            <a:ext cx="1085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NHSN calculates predicted antimicrobial days by risk-adjusting for location- and facility-level factors found to be </a:t>
            </a:r>
            <a:r>
              <a:rPr lang="en-US" sz="20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statistically significantly </a:t>
            </a:r>
            <a:r>
              <a:rPr lang="en-US" sz="2000" dirty="0">
                <a:latin typeface="Century Gothic" panose="020B0502020202020204" pitchFamily="34" charset="0"/>
              </a:rPr>
              <a:t>associated with differences in AU rates among the SAAR referent population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AB59F-6E61-F854-8AD0-57442F69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46" y="3101400"/>
            <a:ext cx="7554379" cy="96215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57439E7-C64D-E88F-5AB0-197293A0A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275283"/>
              </p:ext>
            </p:extLst>
          </p:nvPr>
        </p:nvGraphicFramePr>
        <p:xfrm>
          <a:off x="2355556" y="3912029"/>
          <a:ext cx="7300169" cy="234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54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10" y="469139"/>
            <a:ext cx="6630757" cy="533550"/>
          </a:xfrm>
        </p:spPr>
        <p:txBody>
          <a:bodyPr>
            <a:normAutofit/>
          </a:bodyPr>
          <a:lstStyle/>
          <a:p>
            <a:r>
              <a:rPr lang="en-US" sz="3600" dirty="0"/>
              <a:t>Inpatient Antibiotic Use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EB70E-DDBC-9860-BBB6-A37EFA5A10B7}"/>
              </a:ext>
            </a:extLst>
          </p:cNvPr>
          <p:cNvSpPr txBox="1"/>
          <p:nvPr/>
        </p:nvSpPr>
        <p:spPr>
          <a:xfrm>
            <a:off x="815787" y="633264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Inpatient Antibiotic Use | A.R. &amp; Patient Safety Portal (cdc.gov)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27584-BBDA-4E3C-943F-F73E54B3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1" y="1085162"/>
            <a:ext cx="9963381" cy="49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04" y="798094"/>
            <a:ext cx="11068606" cy="61172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Standardized Resistant Infection Ratio (SRIR)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20FD2-1163-325C-4785-4B527ADCD43F}"/>
              </a:ext>
            </a:extLst>
          </p:cNvPr>
          <p:cNvSpPr txBox="1"/>
          <p:nvPr/>
        </p:nvSpPr>
        <p:spPr>
          <a:xfrm>
            <a:off x="393184" y="1809775"/>
            <a:ext cx="511397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Standardized Resistant Infection Ratio (SRIR) is a metric developed by CDC to enable facilities to compare their rates of hospital-onset (HO) drug-resistant infection events to the national benchmarks.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SRIR adjusts for various facility level factors that contribute to AR risk within each facility.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C230C-D42F-047B-3F17-A07ADFA29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4" y="3996000"/>
            <a:ext cx="4286848" cy="819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BBC70B-0BAA-DDA4-8386-5873696DB3C9}"/>
              </a:ext>
            </a:extLst>
          </p:cNvPr>
          <p:cNvSpPr txBox="1"/>
          <p:nvPr/>
        </p:nvSpPr>
        <p:spPr>
          <a:xfrm>
            <a:off x="387139" y="4929725"/>
            <a:ext cx="4426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Number of hospital-onset AR Events that meet NHSN-specific resistance definitions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AB570-A16B-09DF-5FC4-E2F504D17D77}"/>
              </a:ext>
            </a:extLst>
          </p:cNvPr>
          <p:cNvSpPr txBox="1"/>
          <p:nvPr/>
        </p:nvSpPr>
        <p:spPr>
          <a:xfrm>
            <a:off x="5866564" y="2613528"/>
            <a:ext cx="60943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Carbapenem-resistant Enterobacterales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Extended-spectrum cephalosporin-resistant Enterobacterales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Fluoroquinolone-resistant Enterobacterales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Vancomycin-resistant </a:t>
            </a:r>
            <a:r>
              <a:rPr lang="en-US" sz="1600" i="1" dirty="0">
                <a:latin typeface="Century Gothic" panose="020B0502020202020204" pitchFamily="34" charset="0"/>
              </a:rPr>
              <a:t>Enterococcus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Fluoroquinolone-resistant </a:t>
            </a:r>
            <a:r>
              <a:rPr lang="en-US" sz="1600" i="1" dirty="0">
                <a:latin typeface="Century Gothic" panose="020B0502020202020204" pitchFamily="34" charset="0"/>
              </a:rPr>
              <a:t>Pseudomonas aeruginosa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Multi-drug-resistant </a:t>
            </a:r>
            <a:r>
              <a:rPr lang="en-US" sz="1600" i="1" dirty="0">
                <a:latin typeface="Century Gothic" panose="020B0502020202020204" pitchFamily="34" charset="0"/>
              </a:rPr>
              <a:t>Pseudomonas aeruginosa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Methicillin-resistant </a:t>
            </a:r>
            <a:r>
              <a:rPr lang="en-US" sz="1600" i="1" dirty="0">
                <a:latin typeface="Century Gothic" panose="020B0502020202020204" pitchFamily="34" charset="0"/>
              </a:rPr>
              <a:t>Staphylococcus aureus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47A8AA-9F58-6B11-B06F-461DFD3B63A9}"/>
              </a:ext>
            </a:extLst>
          </p:cNvPr>
          <p:cNvSpPr txBox="1"/>
          <p:nvPr/>
        </p:nvSpPr>
        <p:spPr>
          <a:xfrm>
            <a:off x="6413535" y="1967197"/>
            <a:ext cx="4840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Includes 3 specimen sources (blood, urine, and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lower respiratory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D99CB-B194-24E2-A15E-ED0417357FCA}"/>
              </a:ext>
            </a:extLst>
          </p:cNvPr>
          <p:cNvSpPr txBox="1"/>
          <p:nvPr/>
        </p:nvSpPr>
        <p:spPr>
          <a:xfrm>
            <a:off x="685800" y="6332642"/>
            <a:ext cx="7036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NHSN Antimicrobial Use and Resistance (AUR) Module Protocol (cdc.gov)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7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8836" y="1705997"/>
            <a:ext cx="10614327" cy="578498"/>
          </a:xfrm>
        </p:spPr>
        <p:txBody>
          <a:bodyPr/>
          <a:lstStyle/>
          <a:p>
            <a:pPr algn="ctr"/>
            <a:r>
              <a:rPr lang="en-US" sz="3600" dirty="0"/>
              <a:t>Objective 2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FFF129A-34D2-4065-96E8-758A747A7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5030" y="2137914"/>
            <a:ext cx="8046237" cy="3318092"/>
          </a:xfrm>
        </p:spPr>
        <p:txBody>
          <a:bodyPr/>
          <a:lstStyle/>
          <a:p>
            <a:pPr marL="457200" lvl="1" indent="0">
              <a:spcAft>
                <a:spcPts val="600"/>
              </a:spcAft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Use NHSN Antibiotic Use Option data for action in your facility.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800" b="1" dirty="0">
              <a:solidFill>
                <a:srgbClr val="00607F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1800" b="0" i="0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Graphic 5" descr="Germ with solid fill">
            <a:extLst>
              <a:ext uri="{FF2B5EF4-FFF2-40B4-BE49-F238E27FC236}">
                <a16:creationId xmlns:a16="http://schemas.microsoft.com/office/drawing/2014/main" id="{3D0B11D5-86C2-F364-5B07-E43BD1D47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4045" y="2586840"/>
            <a:ext cx="740505" cy="740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BCD75-0249-01EF-2BD8-FF443CD59ACC}"/>
              </a:ext>
            </a:extLst>
          </p:cNvPr>
          <p:cNvSpPr txBox="1"/>
          <p:nvPr/>
        </p:nvSpPr>
        <p:spPr>
          <a:xfrm>
            <a:off x="3102867" y="3608640"/>
            <a:ext cx="713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Note: all scenarios shared in this objective are hypothetical and data is fictitious (they do not represent any Nebraska hospital’s data!)</a:t>
            </a:r>
          </a:p>
        </p:txBody>
      </p:sp>
    </p:spTree>
    <p:extLst>
      <p:ext uri="{BB962C8B-B14F-4D97-AF65-F5344CB8AC3E}">
        <p14:creationId xmlns:p14="http://schemas.microsoft.com/office/powerpoint/2010/main" val="139999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10" y="469139"/>
            <a:ext cx="9823206" cy="1105018"/>
          </a:xfrm>
        </p:spPr>
        <p:txBody>
          <a:bodyPr>
            <a:normAutofit/>
          </a:bodyPr>
          <a:lstStyle/>
          <a:p>
            <a:r>
              <a:rPr lang="en-US" sz="3600" dirty="0"/>
              <a:t>Case #1 – Potential Antibiotic Overuse identified by high SAAR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AE7C5-7408-3017-EB22-C696862BBD57}"/>
              </a:ext>
            </a:extLst>
          </p:cNvPr>
          <p:cNvSpPr txBox="1"/>
          <p:nvPr/>
        </p:nvSpPr>
        <p:spPr>
          <a:xfrm>
            <a:off x="212044" y="1747475"/>
            <a:ext cx="281052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Your facility has started to participate in NHSN AU module, and you now have access to a year’s worth of DOT and SAAR data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You are looking to utilize the NHSN AU data to decide on the next targeted intervention your antimicrobial stewardship program will implement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98742C33-BF69-2E67-FDB5-0CBCE1707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225382"/>
              </p:ext>
            </p:extLst>
          </p:nvPr>
        </p:nvGraphicFramePr>
        <p:xfrm>
          <a:off x="3484289" y="1747475"/>
          <a:ext cx="8634837" cy="3708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78461">
                  <a:extLst>
                    <a:ext uri="{9D8B030D-6E8A-4147-A177-3AD203B41FA5}">
                      <a16:colId xmlns:a16="http://schemas.microsoft.com/office/drawing/2014/main" val="1847373428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val="3364729428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val="752074082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3332712789"/>
                    </a:ext>
                  </a:extLst>
                </a:gridCol>
                <a:gridCol w="1261764">
                  <a:extLst>
                    <a:ext uri="{9D8B030D-6E8A-4147-A177-3AD203B41FA5}">
                      <a16:colId xmlns:a16="http://schemas.microsoft.com/office/drawing/2014/main" val="284417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SAAR Metric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5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All Antibacterial Agents (FACWIDEIN)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0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Antifungal (ICU)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0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Antifungal (Ward)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112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Broad-Spectrum Hospital Onset (ICU)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774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Broad-Spectrum Hospital Onset (Ward)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0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Resistant Gram positives (ICU)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33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Resistant Gram positives (Ward)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94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Narrow Spectrum beta-lactams (ICU)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Narrow Spectrum beta-lactams (Ward)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30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0C8D491-E7DB-135D-45EA-370BF39C9767}"/>
              </a:ext>
            </a:extLst>
          </p:cNvPr>
          <p:cNvSpPr/>
          <p:nvPr/>
        </p:nvSpPr>
        <p:spPr>
          <a:xfrm>
            <a:off x="3484288" y="3995937"/>
            <a:ext cx="8634837" cy="763929"/>
          </a:xfrm>
          <a:prstGeom prst="rect">
            <a:avLst/>
          </a:prstGeom>
          <a:noFill/>
          <a:ln w="57150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EE39A-0DFF-E0C2-124F-2A43ECDD97D8}"/>
              </a:ext>
            </a:extLst>
          </p:cNvPr>
          <p:cNvSpPr txBox="1"/>
          <p:nvPr/>
        </p:nvSpPr>
        <p:spPr>
          <a:xfrm>
            <a:off x="567229" y="6368765"/>
            <a:ext cx="3295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Fictitious data for illustrative purposes only</a:t>
            </a:r>
          </a:p>
        </p:txBody>
      </p:sp>
    </p:spTree>
    <p:extLst>
      <p:ext uri="{BB962C8B-B14F-4D97-AF65-F5344CB8AC3E}">
        <p14:creationId xmlns:p14="http://schemas.microsoft.com/office/powerpoint/2010/main" val="7626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706" y="680342"/>
            <a:ext cx="6630757" cy="533550"/>
          </a:xfrm>
        </p:spPr>
        <p:txBody>
          <a:bodyPr>
            <a:normAutofit/>
          </a:bodyPr>
          <a:lstStyle/>
          <a:p>
            <a:r>
              <a:rPr lang="en-US" sz="3600" dirty="0"/>
              <a:t>Case #1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93B60-BB78-682C-4330-F7318A1289EC}"/>
              </a:ext>
            </a:extLst>
          </p:cNvPr>
          <p:cNvSpPr txBox="1"/>
          <p:nvPr/>
        </p:nvSpPr>
        <p:spPr>
          <a:xfrm>
            <a:off x="1248508" y="1290716"/>
            <a:ext cx="7416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DOT / 1000 Patient Days can be useful to determine which antimicrobial is driving the elevation in SAAR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1B05C-8106-7569-9BC6-776F40232889}"/>
              </a:ext>
            </a:extLst>
          </p:cNvPr>
          <p:cNvSpPr txBox="1"/>
          <p:nvPr/>
        </p:nvSpPr>
        <p:spPr>
          <a:xfrm>
            <a:off x="8546840" y="1594635"/>
            <a:ext cx="295309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07F"/>
                </a:solidFill>
                <a:latin typeface="Century Gothic" panose="020B0502020202020204" pitchFamily="34" charset="0"/>
              </a:rPr>
              <a:t>Based on the available DOT data, vancomycin is the most commonly used anti-MRSA agent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Based on this data, the hospital decides to implement a pharmacy-driven MRSA nares PCR screening for patients on empiric anti-MRSA therapy </a:t>
            </a:r>
          </a:p>
          <a:p>
            <a:pPr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331849B-4C00-41D6-5681-A966FD56E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49316"/>
              </p:ext>
            </p:extLst>
          </p:nvPr>
        </p:nvGraphicFramePr>
        <p:xfrm>
          <a:off x="1248508" y="1973744"/>
          <a:ext cx="6630755" cy="1854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326151">
                  <a:extLst>
                    <a:ext uri="{9D8B030D-6E8A-4147-A177-3AD203B41FA5}">
                      <a16:colId xmlns:a16="http://schemas.microsoft.com/office/drawing/2014/main" val="3812396200"/>
                    </a:ext>
                  </a:extLst>
                </a:gridCol>
                <a:gridCol w="1326151">
                  <a:extLst>
                    <a:ext uri="{9D8B030D-6E8A-4147-A177-3AD203B41FA5}">
                      <a16:colId xmlns:a16="http://schemas.microsoft.com/office/drawing/2014/main" val="135597672"/>
                    </a:ext>
                  </a:extLst>
                </a:gridCol>
                <a:gridCol w="1326151">
                  <a:extLst>
                    <a:ext uri="{9D8B030D-6E8A-4147-A177-3AD203B41FA5}">
                      <a16:colId xmlns:a16="http://schemas.microsoft.com/office/drawing/2014/main" val="59044361"/>
                    </a:ext>
                  </a:extLst>
                </a:gridCol>
                <a:gridCol w="1326151">
                  <a:extLst>
                    <a:ext uri="{9D8B030D-6E8A-4147-A177-3AD203B41FA5}">
                      <a16:colId xmlns:a16="http://schemas.microsoft.com/office/drawing/2014/main" val="103387025"/>
                    </a:ext>
                  </a:extLst>
                </a:gridCol>
                <a:gridCol w="1326151">
                  <a:extLst>
                    <a:ext uri="{9D8B030D-6E8A-4147-A177-3AD203B41FA5}">
                      <a16:colId xmlns:a16="http://schemas.microsoft.com/office/drawing/2014/main" val="2629432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Antimicrobial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Days of Therapy per 1,000 Patient Days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08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Q2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Q3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Q4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0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Vancomycin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1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Daptomycin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6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Linezolid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31021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0DBE828-C296-7462-7526-075CC9F34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990848"/>
              </p:ext>
            </p:extLst>
          </p:nvPr>
        </p:nvGraphicFramePr>
        <p:xfrm>
          <a:off x="1494767" y="3953257"/>
          <a:ext cx="5548291" cy="265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9FFB8BD-AB07-DD3B-2C66-557DA07D0DEB}"/>
              </a:ext>
            </a:extLst>
          </p:cNvPr>
          <p:cNvSpPr txBox="1"/>
          <p:nvPr/>
        </p:nvSpPr>
        <p:spPr>
          <a:xfrm>
            <a:off x="567229" y="6368765"/>
            <a:ext cx="3295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Fictitious data for illustrative purposes only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119B4D-33A7-1F7B-D592-AF820BDA3D5A}"/>
              </a:ext>
            </a:extLst>
          </p:cNvPr>
          <p:cNvSpPr/>
          <p:nvPr/>
        </p:nvSpPr>
        <p:spPr>
          <a:xfrm>
            <a:off x="8546841" y="1512277"/>
            <a:ext cx="3155722" cy="3938954"/>
          </a:xfrm>
          <a:prstGeom prst="rect">
            <a:avLst/>
          </a:prstGeom>
          <a:noFill/>
          <a:ln w="57150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62" y="659807"/>
            <a:ext cx="11128475" cy="555793"/>
          </a:xfrm>
        </p:spPr>
        <p:txBody>
          <a:bodyPr>
            <a:normAutofit/>
          </a:bodyPr>
          <a:lstStyle/>
          <a:p>
            <a:r>
              <a:rPr lang="en-US" sz="3600" dirty="0"/>
              <a:t>Case #2 – SIR data + SAAR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9B949-E39C-2FA1-75E2-CEB3234ED4FB}"/>
              </a:ext>
            </a:extLst>
          </p:cNvPr>
          <p:cNvSpPr txBox="1"/>
          <p:nvPr/>
        </p:nvSpPr>
        <p:spPr>
          <a:xfrm>
            <a:off x="827314" y="1538480"/>
            <a:ext cx="105373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hospital’s infection preventionist has shared at the antibiotic stewardship committee meeting that the hospital’s </a:t>
            </a:r>
            <a:r>
              <a:rPr lang="en-US" sz="2800" i="1" dirty="0">
                <a:latin typeface="+mj-lt"/>
              </a:rPr>
              <a:t>C diff </a:t>
            </a:r>
            <a:r>
              <a:rPr lang="en-US" sz="2800" dirty="0">
                <a:latin typeface="+mj-lt"/>
              </a:rPr>
              <a:t>SIR has been trending upward over the last 6 months.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 addition to other hospital-wide efforts (including changes in environmental cleaning, hand hygiene, and </a:t>
            </a:r>
            <a:r>
              <a:rPr lang="en-US" sz="2800" i="1" dirty="0">
                <a:latin typeface="+mj-lt"/>
              </a:rPr>
              <a:t>C diff </a:t>
            </a:r>
            <a:r>
              <a:rPr lang="en-US" sz="2800" dirty="0">
                <a:latin typeface="+mj-lt"/>
              </a:rPr>
              <a:t>testing strategies), are there potential ASP initiatives related to antibiotic use that can be identified by the hospital’s NHSN AUR data?</a:t>
            </a:r>
          </a:p>
        </p:txBody>
      </p:sp>
    </p:spTree>
    <p:extLst>
      <p:ext uri="{BB962C8B-B14F-4D97-AF65-F5344CB8AC3E}">
        <p14:creationId xmlns:p14="http://schemas.microsoft.com/office/powerpoint/2010/main" val="271991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10" y="469139"/>
            <a:ext cx="6630757" cy="533550"/>
          </a:xfrm>
        </p:spPr>
        <p:txBody>
          <a:bodyPr>
            <a:normAutofit/>
          </a:bodyPr>
          <a:lstStyle/>
          <a:p>
            <a:r>
              <a:rPr lang="en-US" sz="3600" dirty="0"/>
              <a:t>Case #2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AE78D6-E89C-0C3F-5059-A23A80DBE47F}"/>
              </a:ext>
            </a:extLst>
          </p:cNvPr>
          <p:cNvGraphicFramePr/>
          <p:nvPr/>
        </p:nvGraphicFramePr>
        <p:xfrm>
          <a:off x="1547641" y="1123525"/>
          <a:ext cx="8930302" cy="524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08D079-1B6A-8A95-104C-24854C5AF04F}"/>
              </a:ext>
            </a:extLst>
          </p:cNvPr>
          <p:cNvCxnSpPr/>
          <p:nvPr/>
        </p:nvCxnSpPr>
        <p:spPr>
          <a:xfrm>
            <a:off x="2097618" y="4282389"/>
            <a:ext cx="83803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FD1BD7-C630-E1F8-0E4D-9E8C4AF1E5DE}"/>
              </a:ext>
            </a:extLst>
          </p:cNvPr>
          <p:cNvSpPr txBox="1"/>
          <p:nvPr/>
        </p:nvSpPr>
        <p:spPr>
          <a:xfrm>
            <a:off x="567229" y="6368765"/>
            <a:ext cx="3295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Fictitious data for illustrative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3646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75" y="312873"/>
            <a:ext cx="6630757" cy="533550"/>
          </a:xfrm>
        </p:spPr>
        <p:txBody>
          <a:bodyPr>
            <a:normAutofit/>
          </a:bodyPr>
          <a:lstStyle/>
          <a:p>
            <a:r>
              <a:rPr lang="en-US" sz="3600" dirty="0"/>
              <a:t>Case #2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93B60-BB78-682C-4330-F7318A1289EC}"/>
              </a:ext>
            </a:extLst>
          </p:cNvPr>
          <p:cNvSpPr txBox="1"/>
          <p:nvPr/>
        </p:nvSpPr>
        <p:spPr>
          <a:xfrm>
            <a:off x="333201" y="1311712"/>
            <a:ext cx="6252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DOT / 1000 Patient Days can be useful to determine which antimicrobial is driving the elevation in SAAR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331849B-4C00-41D6-5681-A966FD56E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19601"/>
              </p:ext>
            </p:extLst>
          </p:nvPr>
        </p:nvGraphicFramePr>
        <p:xfrm>
          <a:off x="245706" y="1989959"/>
          <a:ext cx="6339735" cy="1854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67947">
                  <a:extLst>
                    <a:ext uri="{9D8B030D-6E8A-4147-A177-3AD203B41FA5}">
                      <a16:colId xmlns:a16="http://schemas.microsoft.com/office/drawing/2014/main" val="3812396200"/>
                    </a:ext>
                  </a:extLst>
                </a:gridCol>
                <a:gridCol w="1267947">
                  <a:extLst>
                    <a:ext uri="{9D8B030D-6E8A-4147-A177-3AD203B41FA5}">
                      <a16:colId xmlns:a16="http://schemas.microsoft.com/office/drawing/2014/main" val="135597672"/>
                    </a:ext>
                  </a:extLst>
                </a:gridCol>
                <a:gridCol w="1267947">
                  <a:extLst>
                    <a:ext uri="{9D8B030D-6E8A-4147-A177-3AD203B41FA5}">
                      <a16:colId xmlns:a16="http://schemas.microsoft.com/office/drawing/2014/main" val="59044361"/>
                    </a:ext>
                  </a:extLst>
                </a:gridCol>
                <a:gridCol w="1267947">
                  <a:extLst>
                    <a:ext uri="{9D8B030D-6E8A-4147-A177-3AD203B41FA5}">
                      <a16:colId xmlns:a16="http://schemas.microsoft.com/office/drawing/2014/main" val="103387025"/>
                    </a:ext>
                  </a:extLst>
                </a:gridCol>
                <a:gridCol w="1267947">
                  <a:extLst>
                    <a:ext uri="{9D8B030D-6E8A-4147-A177-3AD203B41FA5}">
                      <a16:colId xmlns:a16="http://schemas.microsoft.com/office/drawing/2014/main" val="2629432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Antimicrobial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Days of Therapy per 1,000 Patient Days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08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Q2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Q3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Q4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0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Ceftriaxone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1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Cefepime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6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Levofloxacin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31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11502C-E739-F24E-F10B-D37EDF4D4898}"/>
              </a:ext>
            </a:extLst>
          </p:cNvPr>
          <p:cNvSpPr txBox="1"/>
          <p:nvPr/>
        </p:nvSpPr>
        <p:spPr>
          <a:xfrm>
            <a:off x="567229" y="6368765"/>
            <a:ext cx="3295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Fictitious data for illustrative purposes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AA59F-20BD-5C98-9BF5-BB2AA5521023}"/>
              </a:ext>
            </a:extLst>
          </p:cNvPr>
          <p:cNvSpPr txBox="1"/>
          <p:nvPr/>
        </p:nvSpPr>
        <p:spPr>
          <a:xfrm>
            <a:off x="6453553" y="982176"/>
            <a:ext cx="54052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607F"/>
                </a:solidFill>
                <a:latin typeface="Century Gothic" panose="020B0502020202020204" pitchFamily="34" charset="0"/>
              </a:rPr>
              <a:t>Community-acquired pneumonia was chosen as the target for interventions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Order sets: Long durations of therapy pre-populated (10 days of therapy for community-acquired pneumonia) for both ceftriaxone and levofloxacin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Order set durations were adjusted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Education was sent to providers recommending shorter courses of 5 days per IDSA guidelines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Lower CDI-risk antibiotics (such as ampicillin-sulbactam) were added to the order set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Education given to providers on higher CDI-risk antibiotic choices</a:t>
            </a:r>
          </a:p>
        </p:txBody>
      </p:sp>
    </p:spTree>
    <p:extLst>
      <p:ext uri="{BB962C8B-B14F-4D97-AF65-F5344CB8AC3E}">
        <p14:creationId xmlns:p14="http://schemas.microsoft.com/office/powerpoint/2010/main" val="398870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062" y="628529"/>
            <a:ext cx="10614327" cy="578498"/>
          </a:xfrm>
        </p:spPr>
        <p:txBody>
          <a:bodyPr/>
          <a:lstStyle/>
          <a:p>
            <a:pPr algn="ctr"/>
            <a:r>
              <a:rPr lang="en-US" sz="3600" dirty="0"/>
              <a:t>Disclosures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FFF129A-34D2-4065-96E8-758A747A7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19" y="1890286"/>
            <a:ext cx="10050012" cy="3562304"/>
          </a:xfrm>
        </p:spPr>
        <p:txBody>
          <a:bodyPr/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800" dirty="0"/>
              <a:t>The presenters today do not have any relevant disclosures to report related to this presentation.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800" b="0" i="0" dirty="0">
              <a:effectLst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800" dirty="0"/>
              <a:t>Disclaimer – neither presenter works for the CDC or CMS!</a:t>
            </a:r>
            <a:endParaRPr lang="en-US" sz="2800" b="0" i="0" dirty="0">
              <a:effectLst/>
            </a:endParaRPr>
          </a:p>
          <a:p>
            <a:pPr lvl="1"/>
            <a:endParaRPr lang="en-US" sz="1800" b="0" i="0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11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A05DA3-43F6-2911-E1FD-B42C8118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170" y="4329749"/>
            <a:ext cx="1716974" cy="1751872"/>
          </a:xfrm>
          <a:prstGeom prst="rect">
            <a:avLst/>
          </a:prstGeom>
        </p:spPr>
      </p:pic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10" y="469139"/>
            <a:ext cx="6630757" cy="533550"/>
          </a:xfrm>
        </p:spPr>
        <p:txBody>
          <a:bodyPr>
            <a:normAutofit/>
          </a:bodyPr>
          <a:lstStyle/>
          <a:p>
            <a:r>
              <a:rPr lang="en-US" sz="3600" dirty="0"/>
              <a:t>Case #2 – Goal Setting</a:t>
            </a:r>
          </a:p>
          <a:p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4D7A5-D070-4431-A920-1B95E3168982}"/>
              </a:ext>
            </a:extLst>
          </p:cNvPr>
          <p:cNvSpPr txBox="1"/>
          <p:nvPr/>
        </p:nvSpPr>
        <p:spPr>
          <a:xfrm>
            <a:off x="875881" y="1300152"/>
            <a:ext cx="1044023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Antibiotic Stewardship Committee at your institution hopes that these interventions would result in a 20% reduction in the High-Risk CDI SAAR in the 12 months following implementation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TAS (Target, Assess, Steward) report within NHSN can help the committee determine how much change is needed in prescribing numbers to achieve their 20% SAAR reduction goal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To get a SAAR of 1.2 (~20% reduction) your facility would have needed to reduce the use of antimicrobials in the High-Risk CDI antibiotics category by 355 antimicrobial days over the last 12 months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FA861-6DE1-4234-8E5F-2E2625BDDC7D}"/>
              </a:ext>
            </a:extLst>
          </p:cNvPr>
          <p:cNvSpPr txBox="1"/>
          <p:nvPr/>
        </p:nvSpPr>
        <p:spPr>
          <a:xfrm>
            <a:off x="671011" y="6332642"/>
            <a:ext cx="3373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NHSN AU TAS Webinar (cdc.gov)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64A9E8-2BDC-1B7D-60B3-C0C5A882D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745" y="3542189"/>
            <a:ext cx="3720018" cy="28165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F8232B-C00E-0095-97A2-6A201FAC032B}"/>
              </a:ext>
            </a:extLst>
          </p:cNvPr>
          <p:cNvSpPr/>
          <p:nvPr/>
        </p:nvSpPr>
        <p:spPr>
          <a:xfrm>
            <a:off x="4026639" y="5441133"/>
            <a:ext cx="3720018" cy="307777"/>
          </a:xfrm>
          <a:prstGeom prst="rect">
            <a:avLst/>
          </a:prstGeom>
          <a:noFill/>
          <a:ln w="57150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67AD9-2847-CDA1-BBBC-DD835D8B094D}"/>
              </a:ext>
            </a:extLst>
          </p:cNvPr>
          <p:cNvSpPr txBox="1"/>
          <p:nvPr/>
        </p:nvSpPr>
        <p:spPr>
          <a:xfrm>
            <a:off x="4256824" y="6332642"/>
            <a:ext cx="3295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Fictitious data for illustrative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4905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10" y="469139"/>
            <a:ext cx="11066928" cy="515600"/>
          </a:xfrm>
        </p:spPr>
        <p:txBody>
          <a:bodyPr>
            <a:normAutofit/>
          </a:bodyPr>
          <a:lstStyle/>
          <a:p>
            <a:r>
              <a:rPr lang="en-US" sz="3200" dirty="0"/>
              <a:t>Case #3 Evaluate Antimicrobial Use Appropriateness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94C50-6944-517B-14D1-A42E6ED333C5}"/>
              </a:ext>
            </a:extLst>
          </p:cNvPr>
          <p:cNvSpPr txBox="1"/>
          <p:nvPr/>
        </p:nvSpPr>
        <p:spPr>
          <a:xfrm>
            <a:off x="886977" y="1335779"/>
            <a:ext cx="99922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Your antimicrobial stewardship committee is completing their annual review of SAAR data to meet the CDC Core Elements of Tracking and Reporting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You notice that your facility’s usage in the category of narrow spectrum beta-lactam agents was on average 60% higher than your predicted usage in 2022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You remember that the SAAR is not a measure of appropriateness and decide to investigate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07F"/>
                </a:solidFill>
                <a:latin typeface="Century Gothic" panose="020B0502020202020204" pitchFamily="34" charset="0"/>
              </a:rPr>
              <a:t>Are we using antibiotics for surgical prophylaxis appropriately?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DD3CAA9D-BEEB-BB9D-4760-6388C75B2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81663"/>
              </p:ext>
            </p:extLst>
          </p:nvPr>
        </p:nvGraphicFramePr>
        <p:xfrm>
          <a:off x="1617306" y="4140483"/>
          <a:ext cx="8634837" cy="14833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78461">
                  <a:extLst>
                    <a:ext uri="{9D8B030D-6E8A-4147-A177-3AD203B41FA5}">
                      <a16:colId xmlns:a16="http://schemas.microsoft.com/office/drawing/2014/main" val="1847373428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val="3364729428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val="752074082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3332712789"/>
                    </a:ext>
                  </a:extLst>
                </a:gridCol>
                <a:gridCol w="1261764">
                  <a:extLst>
                    <a:ext uri="{9D8B030D-6E8A-4147-A177-3AD203B41FA5}">
                      <a16:colId xmlns:a16="http://schemas.microsoft.com/office/drawing/2014/main" val="284417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SAAR Metric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Q3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 2022</a:t>
                      </a:r>
                    </a:p>
                  </a:txBody>
                  <a:tcPr>
                    <a:solidFill>
                      <a:srgbClr val="006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5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All Antibacterial Agents (FACWIDEIN)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0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Narrow Spectrum beta-lactams (ICU)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1.23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1.33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1.26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1.29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Narrow Spectrum beta-lactams (Ward)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1.68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1.63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1.72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530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2722A6-8A63-C353-50E9-15593C65E0AC}"/>
              </a:ext>
            </a:extLst>
          </p:cNvPr>
          <p:cNvSpPr txBox="1"/>
          <p:nvPr/>
        </p:nvSpPr>
        <p:spPr>
          <a:xfrm>
            <a:off x="547710" y="6394197"/>
            <a:ext cx="3295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Fictitious data for illustrative purposes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52D4A-6DDC-2011-C4C2-F9FF2DBA8D90}"/>
              </a:ext>
            </a:extLst>
          </p:cNvPr>
          <p:cNvSpPr/>
          <p:nvPr/>
        </p:nvSpPr>
        <p:spPr>
          <a:xfrm>
            <a:off x="1617306" y="5219630"/>
            <a:ext cx="8634837" cy="404213"/>
          </a:xfrm>
          <a:prstGeom prst="rect">
            <a:avLst/>
          </a:prstGeom>
          <a:noFill/>
          <a:ln w="57150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710" y="469139"/>
            <a:ext cx="10182469" cy="550770"/>
          </a:xfrm>
        </p:spPr>
        <p:txBody>
          <a:bodyPr>
            <a:normAutofit/>
          </a:bodyPr>
          <a:lstStyle/>
          <a:p>
            <a:r>
              <a:rPr lang="en-US" sz="3600" dirty="0"/>
              <a:t>Case #3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3FE28-6396-3949-8AEC-EDD6B00191B7}"/>
              </a:ext>
            </a:extLst>
          </p:cNvPr>
          <p:cNvSpPr txBox="1"/>
          <p:nvPr/>
        </p:nvSpPr>
        <p:spPr>
          <a:xfrm>
            <a:off x="407405" y="1098777"/>
            <a:ext cx="4753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607F"/>
                </a:solidFill>
                <a:latin typeface="Century Gothic" panose="020B0502020202020204" pitchFamily="34" charset="0"/>
              </a:rPr>
              <a:t>Are we using antibiotics for surgical prophylaxis appropriately?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51AB6-1869-0D31-B7EF-23850B0DAAA3}"/>
              </a:ext>
            </a:extLst>
          </p:cNvPr>
          <p:cNvSpPr txBox="1"/>
          <p:nvPr/>
        </p:nvSpPr>
        <p:spPr>
          <a:xfrm>
            <a:off x="407405" y="1835033"/>
            <a:ext cx="48679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No!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entury Gothic" panose="020B0502020202020204" pitchFamily="34" charset="0"/>
              </a:rPr>
              <a:t>An EHR usage report shows that post-op antibiotics are commonly prescribed for &gt; 24 hours.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400/1,450 patients (28%) received durations of cefazolin &gt;24 hours postop. This likely contributed up to 1,200 excess cefazolin doses in 2022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Further investigation into patient charts showed some surgeons have a higher rate of &gt;24-hour post-op prescribing than others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(Surgeon 1: 15% vs Surgeon 2: 50%)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482D27-C8EE-486F-0F3F-1B6EC0C70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419700"/>
              </p:ext>
            </p:extLst>
          </p:nvPr>
        </p:nvGraphicFramePr>
        <p:xfrm>
          <a:off x="5638944" y="1263533"/>
          <a:ext cx="5638242" cy="400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F00817-3896-26B2-2389-54F1C7A68DA9}"/>
              </a:ext>
            </a:extLst>
          </p:cNvPr>
          <p:cNvSpPr txBox="1"/>
          <p:nvPr/>
        </p:nvSpPr>
        <p:spPr>
          <a:xfrm>
            <a:off x="547710" y="6365522"/>
            <a:ext cx="3295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latin typeface="+mj-lt"/>
              </a:rPr>
              <a:t>Fictitious data for illustrative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2023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617" y="759857"/>
            <a:ext cx="10592406" cy="100318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Summary</a:t>
            </a:r>
            <a:r>
              <a:rPr lang="en-US" sz="36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 - NHSN Antibiotic Use Option 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data for action 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9B949-E39C-2FA1-75E2-CEB3234ED4FB}"/>
              </a:ext>
            </a:extLst>
          </p:cNvPr>
          <p:cNvSpPr txBox="1"/>
          <p:nvPr/>
        </p:nvSpPr>
        <p:spPr>
          <a:xfrm>
            <a:off x="2299688" y="2058505"/>
            <a:ext cx="728392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SAAR data can highlight deviations from expected use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Clinical context is crucial when evaluating any antimicrobial utilization data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NHSN AU module can identify which antimicrobials and hospital locations are driving elevations in SAAR data</a:t>
            </a:r>
          </a:p>
        </p:txBody>
      </p:sp>
    </p:spTree>
    <p:extLst>
      <p:ext uri="{BB962C8B-B14F-4D97-AF65-F5344CB8AC3E}">
        <p14:creationId xmlns:p14="http://schemas.microsoft.com/office/powerpoint/2010/main" val="294764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606" y="1478674"/>
            <a:ext cx="10614327" cy="578498"/>
          </a:xfrm>
        </p:spPr>
        <p:txBody>
          <a:bodyPr/>
          <a:lstStyle/>
          <a:p>
            <a:pPr algn="ctr"/>
            <a:r>
              <a:rPr lang="en-US" sz="3600" dirty="0"/>
              <a:t>Objective 3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FFF129A-34D2-4065-96E8-758A747A7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107" y="2290341"/>
            <a:ext cx="8046237" cy="2277318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Review the Centers for Medicare and Medicaid Services requirements for Promoting Interoperability participation beginning calendar year 2024, including reporting exclusions.</a:t>
            </a:r>
            <a:endParaRPr lang="en-US" sz="2400" b="1" i="0" dirty="0">
              <a:solidFill>
                <a:srgbClr val="00607F"/>
              </a:solidFill>
              <a:effectLst/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400" b="1" i="0" dirty="0">
              <a:solidFill>
                <a:srgbClr val="00607F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5A6BAF56-A782-0FA5-4718-E2E67A6B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7683" y="2290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3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1303" y="1930280"/>
            <a:ext cx="4918922" cy="39168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sz="1800" b="1" dirty="0">
                <a:solidFill>
                  <a:srgbClr val="303B41"/>
                </a:solidFill>
                <a:latin typeface="Century Gothic" panose="020B0502020202020204" pitchFamily="34" charset="0"/>
              </a:rPr>
              <a:t>Beginning in CY 2024</a:t>
            </a:r>
            <a:r>
              <a:rPr lang="en-US" sz="1800" dirty="0">
                <a:solidFill>
                  <a:srgbClr val="303B41"/>
                </a:solidFill>
                <a:latin typeface="Century Gothic" panose="020B0502020202020204" pitchFamily="34" charset="0"/>
              </a:rPr>
              <a:t>, AUR Module data are required under the Public Health and Clinical Data Exchange Objective of the CMS Promoting Interoperability Program</a:t>
            </a:r>
          </a:p>
          <a:p>
            <a:r>
              <a:rPr lang="en-US" sz="1800" b="1" dirty="0">
                <a:solidFill>
                  <a:srgbClr val="00607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Measure includes submission of </a:t>
            </a:r>
            <a:r>
              <a:rPr lang="en-US" sz="1800" b="1" u="sng" dirty="0">
                <a:solidFill>
                  <a:srgbClr val="00607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both</a:t>
            </a:r>
            <a:r>
              <a:rPr lang="en-US" sz="1800" b="1" dirty="0">
                <a:solidFill>
                  <a:srgbClr val="00607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AU and AR Option data</a:t>
            </a:r>
          </a:p>
          <a:p>
            <a:endParaRPr lang="en-US" sz="1800" dirty="0">
              <a:solidFill>
                <a:srgbClr val="303B4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D4D4F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04" y="625238"/>
            <a:ext cx="10977090" cy="1069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Century Gothic"/>
              </a:rPr>
              <a:t>CMS Requirement in CY 2024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Century Gothic"/>
              </a:rPr>
              <a:t>AUR Module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F8FFF-2FB0-5852-CEB4-CFE734AA65DB}"/>
              </a:ext>
            </a:extLst>
          </p:cNvPr>
          <p:cNvSpPr txBox="1"/>
          <p:nvPr/>
        </p:nvSpPr>
        <p:spPr>
          <a:xfrm>
            <a:off x="6551777" y="1903573"/>
            <a:ext cx="4480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Applies to eligible hospitals and critical access hospitals that participate in the CMS PI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F1AE8-F05B-7BCF-FE00-FE880DEBE270}"/>
              </a:ext>
            </a:extLst>
          </p:cNvPr>
          <p:cNvSpPr txBox="1"/>
          <p:nvPr/>
        </p:nvSpPr>
        <p:spPr>
          <a:xfrm>
            <a:off x="564160" y="633684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Promoting Interoperability Programs | CMS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8AE4F-20AF-7883-0222-9EDDCA693F0A}"/>
              </a:ext>
            </a:extLst>
          </p:cNvPr>
          <p:cNvSpPr txBox="1"/>
          <p:nvPr/>
        </p:nvSpPr>
        <p:spPr>
          <a:xfrm>
            <a:off x="6339254" y="3554617"/>
            <a:ext cx="5487689" cy="2354491"/>
          </a:xfrm>
          <a:prstGeom prst="rect">
            <a:avLst/>
          </a:prstGeom>
          <a:noFill/>
          <a:ln w="38100">
            <a:solidFill>
              <a:srgbClr val="00607F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entury Gothic" panose="020B0502020202020204" pitchFamily="34" charset="0"/>
              </a:rPr>
              <a:t>How do I know if my facility is participating in CMS PI?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Most facilities participate </a:t>
            </a:r>
            <a:r>
              <a:rPr lang="en-US" sz="1400" dirty="0">
                <a:latin typeface="Century Gothic" panose="020B0502020202020204" pitchFamily="34" charset="0"/>
              </a:rPr>
              <a:t>in the CMS PI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Reach out to the person(s) in change of quality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Facilities not paid under the CMS Hospital Inpatient Prospective Payment System (IPPS) are </a:t>
            </a:r>
            <a:r>
              <a:rPr lang="en-US" sz="1400" b="1" dirty="0">
                <a:latin typeface="Century Gothic" panose="020B0502020202020204" pitchFamily="34" charset="0"/>
              </a:rPr>
              <a:t>NOT</a:t>
            </a:r>
            <a:r>
              <a:rPr lang="en-US" sz="1400" dirty="0">
                <a:latin typeface="Century Gothic" panose="020B0502020202020204" pitchFamily="34" charset="0"/>
              </a:rPr>
              <a:t> included in the CMS PI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Includes but is not limited to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Inpatient rehab hospitals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Inpatient psych hospitals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Long term acute care hospitals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A222CAA1-B4A6-073C-DF90-E66DA1C710E7}"/>
              </a:ext>
            </a:extLst>
          </p:cNvPr>
          <p:cNvSpPr/>
          <p:nvPr/>
        </p:nvSpPr>
        <p:spPr>
          <a:xfrm rot="16200000">
            <a:off x="8708086" y="2969898"/>
            <a:ext cx="542859" cy="375345"/>
          </a:xfrm>
          <a:prstGeom prst="leftArrow">
            <a:avLst/>
          </a:prstGeom>
          <a:solidFill>
            <a:srgbClr val="006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EC37A-966A-AF40-870F-0D24BC8FA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CY 2024, facilities attest to either: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C226E6-87D7-9BA2-C849-AA9BBE1F5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487146"/>
              </p:ext>
            </p:extLst>
          </p:nvPr>
        </p:nvGraphicFramePr>
        <p:xfrm>
          <a:off x="1956499" y="12178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AE1A60D-7802-6A40-6F7E-8B472DA2CCDA}"/>
              </a:ext>
            </a:extLst>
          </p:cNvPr>
          <p:cNvSpPr/>
          <p:nvPr/>
        </p:nvSpPr>
        <p:spPr>
          <a:xfrm>
            <a:off x="1438275" y="1781175"/>
            <a:ext cx="4657725" cy="431482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EC37A-966A-AF40-870F-0D24BC8FA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does </a:t>
            </a:r>
            <a:r>
              <a:rPr lang="en-US" dirty="0">
                <a:solidFill>
                  <a:srgbClr val="FFC000"/>
                </a:solidFill>
              </a:rPr>
              <a:t>active engagement </a:t>
            </a:r>
            <a:r>
              <a:rPr lang="en-US" dirty="0"/>
              <a:t>mean?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426F97-CF07-194F-8DCF-D46FBE31C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393920"/>
              </p:ext>
            </p:extLst>
          </p:nvPr>
        </p:nvGraphicFramePr>
        <p:xfrm>
          <a:off x="564859" y="1434517"/>
          <a:ext cx="10712741" cy="465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466F19-5FDF-F4AF-91A6-AF5C51F4315D}"/>
              </a:ext>
            </a:extLst>
          </p:cNvPr>
          <p:cNvSpPr txBox="1"/>
          <p:nvPr/>
        </p:nvSpPr>
        <p:spPr>
          <a:xfrm>
            <a:off x="184558" y="6211669"/>
            <a:ext cx="814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Beginning in CY 2024, facilities can only spend one calendar year in Option 1 (pre-production and validation)</a:t>
            </a:r>
          </a:p>
        </p:txBody>
      </p:sp>
    </p:spTree>
    <p:extLst>
      <p:ext uri="{BB962C8B-B14F-4D97-AF65-F5344CB8AC3E}">
        <p14:creationId xmlns:p14="http://schemas.microsoft.com/office/powerpoint/2010/main" val="1402342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0EC37A-966A-AF40-870F-0D24BC8FA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CY 2024, facilities attest to either: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C226E6-87D7-9BA2-C849-AA9BBE1F579C}"/>
              </a:ext>
            </a:extLst>
          </p:cNvPr>
          <p:cNvGraphicFramePr/>
          <p:nvPr/>
        </p:nvGraphicFramePr>
        <p:xfrm>
          <a:off x="1956499" y="12178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70C72B6-2B9C-C93F-E845-4C4C3F1FBD17}"/>
              </a:ext>
            </a:extLst>
          </p:cNvPr>
          <p:cNvSpPr/>
          <p:nvPr/>
        </p:nvSpPr>
        <p:spPr>
          <a:xfrm>
            <a:off x="6023324" y="1769806"/>
            <a:ext cx="4657725" cy="431482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6812" y="1850550"/>
            <a:ext cx="8618376" cy="2266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1) The hospital or CAH </a:t>
            </a:r>
            <a:r>
              <a:rPr lang="en-US" sz="1600" b="1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does not have any patients in any patient care location </a:t>
            </a: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for which data are collected by NHSN during the EHR reporting period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2) The hospital or CAH does not </a:t>
            </a:r>
            <a:r>
              <a:rPr lang="en-US" sz="1600" b="1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have electronic medication administration records/barcoded medication administration </a:t>
            </a: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records or an electronic admission discharge transfer (</a:t>
            </a:r>
            <a:r>
              <a:rPr lang="en-US" sz="1600" b="1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ADT</a:t>
            </a: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) system during the EHR reporting period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3) The hospital or CAH does not have an </a:t>
            </a:r>
            <a:r>
              <a:rPr lang="en-US" sz="1600" b="1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electronic laboratory information system </a:t>
            </a: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or electronic </a:t>
            </a:r>
            <a:r>
              <a:rPr lang="en-US" sz="1600" b="1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ADT</a:t>
            </a: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system during the reporting period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solidFill>
                <a:srgbClr val="303B41"/>
              </a:solidFill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04" y="625238"/>
            <a:ext cx="10363199" cy="578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Reporting Exclusions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F745E-5699-D80B-F152-DD7E67AED0C4}"/>
              </a:ext>
            </a:extLst>
          </p:cNvPr>
          <p:cNvSpPr txBox="1"/>
          <p:nvPr/>
        </p:nvSpPr>
        <p:spPr>
          <a:xfrm>
            <a:off x="748717" y="6288578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FY 2023 Hospital Inpatient Prospective Payment System (IPPS) and Long-Term Care Hospital Prospective Payment System (LTCH PPS) Final Rule — CMS-1771-F | CMS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782B2-BDC2-ABDE-5240-1F8054A970BC}"/>
              </a:ext>
            </a:extLst>
          </p:cNvPr>
          <p:cNvSpPr/>
          <p:nvPr/>
        </p:nvSpPr>
        <p:spPr>
          <a:xfrm>
            <a:off x="1704975" y="1611046"/>
            <a:ext cx="8869719" cy="2600325"/>
          </a:xfrm>
          <a:prstGeom prst="rect">
            <a:avLst/>
          </a:prstGeom>
          <a:noFill/>
          <a:ln w="57150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DD3FB-BCDE-8DEE-FDF8-C9BDEA7357FB}"/>
              </a:ext>
            </a:extLst>
          </p:cNvPr>
          <p:cNvSpPr txBox="1"/>
          <p:nvPr/>
        </p:nvSpPr>
        <p:spPr>
          <a:xfrm>
            <a:off x="3191512" y="4450875"/>
            <a:ext cx="609746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It is anticipated that these exclusions will be re-evaluated for future EHR reporting periods!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CMS is currently in its FY2024 rule making cycle, so it is possible some things will change </a:t>
            </a:r>
            <a:r>
              <a:rPr lang="en-US" sz="1100" dirty="0">
                <a:latin typeface="Century Gothic" panose="020B0502020202020204" pitchFamily="34" charset="0"/>
                <a:hlinkClick r:id="rId3"/>
              </a:rPr>
              <a:t>FY 2024 Hospital Inpatient Prospective Payment System (IPPS) and Long-Term Care Hospital Prospective Payment System (LTCH PPS) Proposed Rule - CMS-1785-P | CMS</a:t>
            </a:r>
            <a:endParaRPr lang="en-US" sz="4400" b="1" dirty="0">
              <a:solidFill>
                <a:srgbClr val="303B4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1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6" y="2143173"/>
            <a:ext cx="10614327" cy="578498"/>
          </a:xfrm>
        </p:spPr>
        <p:txBody>
          <a:bodyPr/>
          <a:lstStyle/>
          <a:p>
            <a:pPr algn="ctr"/>
            <a:r>
              <a:rPr lang="en-US" sz="3600" dirty="0"/>
              <a:t>Objective 1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FFF129A-34D2-4065-96E8-758A747A7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1453" y="2971799"/>
            <a:ext cx="8046237" cy="2043097"/>
          </a:xfrm>
        </p:spPr>
        <p:txBody>
          <a:bodyPr/>
          <a:lstStyle/>
          <a:p>
            <a:pPr marL="457200" lvl="1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Recognize the purpose and benefits of reporting to the NHSN AUR module.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1800" b="0" i="0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Graphic 8" descr="Medicine with solid fill">
            <a:extLst>
              <a:ext uri="{FF2B5EF4-FFF2-40B4-BE49-F238E27FC236}">
                <a16:creationId xmlns:a16="http://schemas.microsoft.com/office/drawing/2014/main" id="{BDC504AE-DF58-E61C-9663-90D2E2CC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7110" y="29254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4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8AFC8-A260-3C61-7A12-963F316E38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Does CDC or NHSN provide data to CMS?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959C0-89E1-E2F1-BA5B-5169AC451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No – AUR Measure is attestation based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CDC/NHSN does not provide any data to CMS for this reporting measure</a:t>
            </a:r>
          </a:p>
          <a:p>
            <a:pPr marL="14859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Goal of CMS PI Program is to increase interoperable healthcare data exchange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Facilities must attest to CMS that they are in active engagement with NHSN or are claiming an exclusion</a:t>
            </a:r>
          </a:p>
          <a:p>
            <a:pPr marL="14859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</a:rPr>
              <a:t>Attest via CMS Hospital Quality Reporting (HQR) system:</a:t>
            </a:r>
          </a:p>
          <a:p>
            <a:pPr marL="14859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entury Gothic" panose="020B0502020202020204" pitchFamily="34" charset="0"/>
                <a:hlinkClick r:id="rId2"/>
              </a:rPr>
              <a:t>https://hqr.cms.gov/hqrng/login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NHSN provides documentation to facilities to use as proof when in active engagement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75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11095" y="4623030"/>
            <a:ext cx="3481431" cy="1510019"/>
          </a:xfrm>
          <a:prstGeom prst="rect">
            <a:avLst/>
          </a:prstGeom>
          <a:ln w="28575">
            <a:solidFill>
              <a:srgbClr val="00607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NHSN AUR does NOT allow manual data entry</a:t>
            </a:r>
          </a:p>
          <a:p>
            <a:pPr marL="0" indent="0" algn="ctr">
              <a:buNone/>
            </a:pPr>
            <a:r>
              <a:rPr lang="en-US" sz="1800" dirty="0"/>
              <a:t>All modules other than AUR allow manual data entry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04" y="625238"/>
            <a:ext cx="10363199" cy="1304326"/>
          </a:xfrm>
        </p:spPr>
        <p:txBody>
          <a:bodyPr>
            <a:normAutofit/>
          </a:bodyPr>
          <a:lstStyle/>
          <a:p>
            <a:r>
              <a:rPr lang="en-US" sz="3600" dirty="0"/>
              <a:t>Data Submission </a:t>
            </a:r>
          </a:p>
          <a:p>
            <a:r>
              <a:rPr lang="en-US" sz="3600" dirty="0"/>
              <a:t>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Graphic 8" descr="Download with solid fill">
            <a:extLst>
              <a:ext uri="{FF2B5EF4-FFF2-40B4-BE49-F238E27FC236}">
                <a16:creationId xmlns:a16="http://schemas.microsoft.com/office/drawing/2014/main" id="{A2C0F565-D600-261C-A619-1F6B0FF72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2526" y="143258"/>
            <a:ext cx="1749189" cy="17491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11C506-1C56-89B3-673B-BB5EF853DD28}"/>
              </a:ext>
            </a:extLst>
          </p:cNvPr>
          <p:cNvSpPr txBox="1"/>
          <p:nvPr/>
        </p:nvSpPr>
        <p:spPr>
          <a:xfrm>
            <a:off x="6976607" y="4378723"/>
            <a:ext cx="3621947" cy="1754326"/>
          </a:xfrm>
          <a:prstGeom prst="rect">
            <a:avLst/>
          </a:prstGeom>
          <a:noFill/>
          <a:ln w="28575">
            <a:solidFill>
              <a:srgbClr val="00607F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Electronic data submission is a </a:t>
            </a:r>
            <a:r>
              <a:rPr lang="en-US" sz="2400" dirty="0">
                <a:solidFill>
                  <a:srgbClr val="E2A325"/>
                </a:solidFill>
              </a:rPr>
              <a:t>requirement</a:t>
            </a:r>
            <a:r>
              <a:rPr lang="en-US" sz="2400" dirty="0"/>
              <a:t> for the AUR module</a:t>
            </a:r>
          </a:p>
          <a:p>
            <a:pPr marL="457200" lvl="1" indent="0" algn="ctr">
              <a:buNone/>
            </a:pPr>
            <a:r>
              <a:rPr lang="en-US" sz="1800" dirty="0"/>
              <a:t>Requires HL7 Clinical Document Architecture (CDA) format</a:t>
            </a:r>
          </a:p>
        </p:txBody>
      </p:sp>
      <p:pic>
        <p:nvPicPr>
          <p:cNvPr id="13" name="Graphic 12" descr="Send with solid fill">
            <a:extLst>
              <a:ext uri="{FF2B5EF4-FFF2-40B4-BE49-F238E27FC236}">
                <a16:creationId xmlns:a16="http://schemas.microsoft.com/office/drawing/2014/main" id="{B75FBF2C-62F3-4FE5-EB49-DA5318246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4708" y="360673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52861-CFE2-7792-3525-8EDBB4323958}"/>
              </a:ext>
            </a:extLst>
          </p:cNvPr>
          <p:cNvSpPr txBox="1"/>
          <p:nvPr/>
        </p:nvSpPr>
        <p:spPr>
          <a:xfrm>
            <a:off x="4114776" y="1616800"/>
            <a:ext cx="3621947" cy="461665"/>
          </a:xfrm>
          <a:prstGeom prst="rect">
            <a:avLst/>
          </a:prstGeom>
          <a:noFill/>
          <a:ln w="28575">
            <a:solidFill>
              <a:srgbClr val="00607F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AUR Data Submission</a:t>
            </a:r>
            <a:endParaRPr lang="en-US" sz="1800" dirty="0"/>
          </a:p>
        </p:txBody>
      </p:sp>
      <p:pic>
        <p:nvPicPr>
          <p:cNvPr id="16" name="Graphic 15" descr="Wireless with solid fill">
            <a:extLst>
              <a:ext uri="{FF2B5EF4-FFF2-40B4-BE49-F238E27FC236}">
                <a16:creationId xmlns:a16="http://schemas.microsoft.com/office/drawing/2014/main" id="{33A57037-B343-B416-9764-1DBD70A36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30380" y="3475495"/>
            <a:ext cx="914400" cy="9144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63078B-69EB-3A3D-3AFE-9381ED78B016}"/>
              </a:ext>
            </a:extLst>
          </p:cNvPr>
          <p:cNvCxnSpPr>
            <a:cxnSpLocks/>
          </p:cNvCxnSpPr>
          <p:nvPr/>
        </p:nvCxnSpPr>
        <p:spPr>
          <a:xfrm flipH="1" flipV="1">
            <a:off x="7063530" y="2247759"/>
            <a:ext cx="1433311" cy="1304326"/>
          </a:xfrm>
          <a:prstGeom prst="straightConnector1">
            <a:avLst/>
          </a:prstGeom>
          <a:ln w="38100">
            <a:solidFill>
              <a:srgbClr val="0060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us Sign 24">
            <a:extLst>
              <a:ext uri="{FF2B5EF4-FFF2-40B4-BE49-F238E27FC236}">
                <a16:creationId xmlns:a16="http://schemas.microsoft.com/office/drawing/2014/main" id="{AD4B900E-8755-D505-4886-FF924CC09FE6}"/>
              </a:ext>
            </a:extLst>
          </p:cNvPr>
          <p:cNvSpPr/>
          <p:nvPr/>
        </p:nvSpPr>
        <p:spPr>
          <a:xfrm rot="2849721">
            <a:off x="3398903" y="2427077"/>
            <a:ext cx="1138969" cy="1198301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104" y="2354130"/>
            <a:ext cx="5725582" cy="2842118"/>
          </a:xfrm>
          <a:prstGeom prst="rect">
            <a:avLst/>
          </a:prstGeom>
          <a:ln w="38100">
            <a:solidFill>
              <a:srgbClr val="00607F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Electronic Medication Administration Record (</a:t>
            </a:r>
            <a:r>
              <a:rPr lang="en-US" sz="2000" dirty="0" err="1"/>
              <a:t>eMAR</a:t>
            </a:r>
            <a:r>
              <a:rPr lang="en-US" sz="2000" dirty="0"/>
              <a:t>) or Bar-Coding Medication Administration (BCMA) system </a:t>
            </a:r>
          </a:p>
          <a:p>
            <a:pPr lvl="1"/>
            <a:r>
              <a:rPr lang="en-US" sz="2000" dirty="0"/>
              <a:t>Capturing </a:t>
            </a:r>
            <a:r>
              <a:rPr lang="en-US" sz="2000" dirty="0">
                <a:solidFill>
                  <a:srgbClr val="E2A325"/>
                </a:solidFill>
              </a:rPr>
              <a:t>antimicrobial administrations </a:t>
            </a:r>
          </a:p>
          <a:p>
            <a:r>
              <a:rPr lang="en-US" sz="2000" dirty="0"/>
              <a:t>Electronic Laboratory Information System (LIS)</a:t>
            </a:r>
          </a:p>
          <a:p>
            <a:pPr lvl="1"/>
            <a:r>
              <a:rPr lang="en-US" sz="2000" dirty="0"/>
              <a:t>Capturing </a:t>
            </a:r>
            <a:r>
              <a:rPr lang="en-US" sz="2000" dirty="0">
                <a:solidFill>
                  <a:srgbClr val="E2A325"/>
                </a:solidFill>
              </a:rPr>
              <a:t>antimicrobial susceptibility </a:t>
            </a:r>
            <a:r>
              <a:rPr lang="en-US" sz="2000" dirty="0"/>
              <a:t>results </a:t>
            </a:r>
          </a:p>
          <a:p>
            <a:r>
              <a:rPr lang="en-US" sz="2000" dirty="0"/>
              <a:t>Electronic Admission, Discharge, Transfer (ADT)</a:t>
            </a:r>
          </a:p>
          <a:p>
            <a:pPr lvl="1"/>
            <a:r>
              <a:rPr lang="en-US" sz="2000" dirty="0"/>
              <a:t>Capturing </a:t>
            </a:r>
            <a:r>
              <a:rPr lang="en-US" sz="2000" dirty="0">
                <a:solidFill>
                  <a:srgbClr val="E2A325"/>
                </a:solidFill>
              </a:rPr>
              <a:t>patient movement </a:t>
            </a:r>
            <a:r>
              <a:rPr lang="en-US" sz="2000" dirty="0"/>
              <a:t>within the facility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04" y="625238"/>
            <a:ext cx="10363199" cy="578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Submission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A323C-C563-7D61-2E92-D18FD37B59F8}"/>
              </a:ext>
            </a:extLst>
          </p:cNvPr>
          <p:cNvSpPr txBox="1"/>
          <p:nvPr/>
        </p:nvSpPr>
        <p:spPr>
          <a:xfrm>
            <a:off x="457104" y="6346642"/>
            <a:ext cx="6040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hlinkClick r:id="rId2"/>
              </a:rPr>
              <a:t>NHSN AUR Promoting Interoperability Guidance (cdc.gov)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07733-663C-7E90-94B2-586674B44C1E}"/>
              </a:ext>
            </a:extLst>
          </p:cNvPr>
          <p:cNvSpPr txBox="1"/>
          <p:nvPr/>
        </p:nvSpPr>
        <p:spPr>
          <a:xfrm>
            <a:off x="7257271" y="2623387"/>
            <a:ext cx="4477624" cy="2246769"/>
          </a:xfrm>
          <a:prstGeom prst="rect">
            <a:avLst/>
          </a:prstGeom>
          <a:noFill/>
          <a:ln w="38100">
            <a:solidFill>
              <a:srgbClr val="00607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Ability to collect and package data using HL7 standardized format: </a:t>
            </a:r>
          </a:p>
          <a:p>
            <a:r>
              <a:rPr lang="en-US" sz="2000" dirty="0">
                <a:solidFill>
                  <a:srgbClr val="E2A325"/>
                </a:solidFill>
              </a:rPr>
              <a:t>CDA (Clinical Document Architecture)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Commercial software vendors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Part of your current EHR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“Homegrown” vendors (facility’s internal IT/informatics resources)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8CCA8366-9B67-F9C9-B52C-472FD5675357}"/>
              </a:ext>
            </a:extLst>
          </p:cNvPr>
          <p:cNvSpPr/>
          <p:nvPr/>
        </p:nvSpPr>
        <p:spPr>
          <a:xfrm>
            <a:off x="6387294" y="3386501"/>
            <a:ext cx="675442" cy="696287"/>
          </a:xfrm>
          <a:prstGeom prst="mathPlus">
            <a:avLst/>
          </a:prstGeom>
          <a:solidFill>
            <a:srgbClr val="00607F"/>
          </a:solidFill>
          <a:ln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9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4893" y="1488113"/>
            <a:ext cx="6233445" cy="40375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As a facility, begin evaluating software vendors 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Cost considerations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Using hospital’s EHR vs. third party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Additional features (prospective audit and review capabilities)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Implementation timeline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IT involvement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Demonstrations</a:t>
            </a:r>
          </a:p>
          <a:p>
            <a:pPr lvl="1"/>
            <a:r>
              <a:rPr lang="en-US" sz="1800" dirty="0">
                <a:latin typeface="Century Gothic" panose="020B0502020202020204" pitchFamily="34" charset="0"/>
              </a:rPr>
              <a:t>C-suite/IT services approval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Always use a vendor that has passed SDS validation</a:t>
            </a:r>
          </a:p>
          <a:p>
            <a:r>
              <a:rPr lang="en-US" sz="1800" dirty="0">
                <a:latin typeface="Century Gothic" panose="020B0502020202020204" pitchFamily="34" charset="0"/>
              </a:rPr>
              <a:t>Contact the Nebraska Hospital Association or DHHS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04" y="625238"/>
            <a:ext cx="10363199" cy="578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Software Vendors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706" y="623276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38155-3031-7A92-29B3-89FB55D5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699" y="100182"/>
            <a:ext cx="2229161" cy="2524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09E33-A9B3-AB78-10E4-D6BDEE7D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646" y="2845567"/>
            <a:ext cx="2513268" cy="2742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F0389-3E4E-95F7-C4CD-8E989C287228}"/>
              </a:ext>
            </a:extLst>
          </p:cNvPr>
          <p:cNvSpPr txBox="1"/>
          <p:nvPr/>
        </p:nvSpPr>
        <p:spPr>
          <a:xfrm>
            <a:off x="8600813" y="5403641"/>
            <a:ext cx="3336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AR SDS Vendors | NHSN | CDC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7494C-9D7C-DD10-01B7-C07FC9974885}"/>
              </a:ext>
            </a:extLst>
          </p:cNvPr>
          <p:cNvSpPr txBox="1"/>
          <p:nvPr/>
        </p:nvSpPr>
        <p:spPr>
          <a:xfrm>
            <a:off x="8600813" y="2660901"/>
            <a:ext cx="3135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AU SDS Vendors | NHSN | CDC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9CD7-D8AD-C856-A972-4C6C5A1DCF6D}"/>
              </a:ext>
            </a:extLst>
          </p:cNvPr>
          <p:cNvSpPr txBox="1"/>
          <p:nvPr/>
        </p:nvSpPr>
        <p:spPr>
          <a:xfrm>
            <a:off x="906086" y="4941976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hlinkClick r:id="rId6"/>
              </a:rPr>
              <a:t>Quality Education : Quality and Safety : Nebraska Hospital Association (nebraskahospitals.org)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70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4610" y="1490872"/>
            <a:ext cx="10957340" cy="40626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The eligible hospital must first register the facility’s intent to submit AU and AR data into NHSN.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Facilities should </a:t>
            </a:r>
            <a:r>
              <a:rPr lang="en-US" sz="1800" b="1" dirty="0">
                <a:latin typeface="Century Gothic" panose="020B0502020202020204" pitchFamily="34" charset="0"/>
              </a:rPr>
              <a:t>NOT</a:t>
            </a:r>
            <a:r>
              <a:rPr lang="en-US" sz="1800" dirty="0">
                <a:latin typeface="Century Gothic" panose="020B0502020202020204" pitchFamily="34" charset="0"/>
              </a:rPr>
              <a:t> register intent to submit data until they have verified that the vendor being used is ready (or almost ready) to submit testing data. There is a 60-day response clause.</a:t>
            </a:r>
          </a:p>
          <a:p>
            <a:pPr lvl="1">
              <a:lnSpc>
                <a:spcPct val="100000"/>
              </a:lnSpc>
            </a:pPr>
            <a:r>
              <a:rPr lang="en-US" sz="1800" b="1" dirty="0">
                <a:solidFill>
                  <a:srgbClr val="00607F"/>
                </a:solidFill>
                <a:latin typeface="Century Gothic" panose="020B0502020202020204" pitchFamily="34" charset="0"/>
              </a:rPr>
              <a:t>Failure to respond twice within an EHR reporting period would result in the facility not meeting the measure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Note: Only the </a:t>
            </a:r>
            <a:r>
              <a:rPr lang="en-US" sz="1800" u="sng" dirty="0">
                <a:latin typeface="Century Gothic" panose="020B0502020202020204" pitchFamily="34" charset="0"/>
              </a:rPr>
              <a:t>NHSN Facility Administrator </a:t>
            </a:r>
            <a:r>
              <a:rPr lang="en-US" sz="1800" dirty="0">
                <a:latin typeface="Century Gothic" panose="020B0502020202020204" pitchFamily="34" charset="0"/>
              </a:rPr>
              <a:t>can view and complete this task. </a:t>
            </a:r>
          </a:p>
          <a:p>
            <a:endParaRPr lang="en-US" sz="1800" dirty="0"/>
          </a:p>
          <a:p>
            <a:endParaRPr lang="en-US" sz="1600" dirty="0">
              <a:solidFill>
                <a:srgbClr val="4D4D4F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04" y="625238"/>
            <a:ext cx="10363199" cy="578498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Registration of Intent to Submit Data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A323C-C563-7D61-2E92-D18FD37B59F8}"/>
              </a:ext>
            </a:extLst>
          </p:cNvPr>
          <p:cNvSpPr txBox="1"/>
          <p:nvPr/>
        </p:nvSpPr>
        <p:spPr>
          <a:xfrm>
            <a:off x="457104" y="6346642"/>
            <a:ext cx="6040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hlinkClick r:id="rId2"/>
              </a:rPr>
              <a:t>NHSN AUR Promoting Interoperability Guidance (cdc.gov)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Graphic 10" descr="Statistics outline">
            <a:extLst>
              <a:ext uri="{FF2B5EF4-FFF2-40B4-BE49-F238E27FC236}">
                <a16:creationId xmlns:a16="http://schemas.microsoft.com/office/drawing/2014/main" id="{09480385-0D9C-855E-5C02-6EDCF9185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577" y="3252901"/>
            <a:ext cx="2979861" cy="2979861"/>
          </a:xfrm>
          <a:prstGeom prst="rect">
            <a:avLst/>
          </a:prstGeom>
        </p:spPr>
      </p:pic>
      <p:pic>
        <p:nvPicPr>
          <p:cNvPr id="12" name="Graphic 11" descr="Pie chart outline">
            <a:extLst>
              <a:ext uri="{FF2B5EF4-FFF2-40B4-BE49-F238E27FC236}">
                <a16:creationId xmlns:a16="http://schemas.microsoft.com/office/drawing/2014/main" id="{7A8502F7-8D82-F6E8-B996-C66086C77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31542" y="3700855"/>
            <a:ext cx="2244325" cy="2244325"/>
          </a:xfrm>
          <a:prstGeom prst="rect">
            <a:avLst/>
          </a:prstGeom>
        </p:spPr>
      </p:pic>
      <p:pic>
        <p:nvPicPr>
          <p:cNvPr id="13" name="Graphic 12" descr="Bar chart outline">
            <a:extLst>
              <a:ext uri="{FF2B5EF4-FFF2-40B4-BE49-F238E27FC236}">
                <a16:creationId xmlns:a16="http://schemas.microsoft.com/office/drawing/2014/main" id="{3BF8DFEC-0B88-9CD3-3310-914D755F5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1971" y="3578300"/>
            <a:ext cx="2489433" cy="24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6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804" y="2627193"/>
            <a:ext cx="10363199" cy="1603613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4800" b="1" i="0" dirty="0">
                <a:solidFill>
                  <a:srgbClr val="00607F"/>
                </a:solidFill>
                <a:effectLst/>
                <a:latin typeface="+mn-lt"/>
              </a:rPr>
              <a:t>Nebraska DHHS HAI/AR Support Project for reimbursement of </a:t>
            </a:r>
            <a:r>
              <a:rPr lang="en-US" sz="4800" b="1" dirty="0">
                <a:solidFill>
                  <a:srgbClr val="00607F"/>
                </a:solidFill>
                <a:latin typeface="+mn-lt"/>
              </a:rPr>
              <a:t>AUR implementation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77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5693" y="1860977"/>
            <a:ext cx="10737738" cy="41415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Nebraska DHHS HAI/AR program currently has funding available to dedicate towards assisting hospitals with implementing NHSN Antibiotic Use and Resistance module</a:t>
            </a:r>
            <a:r>
              <a:rPr lang="en-US" sz="1800" b="1" dirty="0"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</a:rPr>
              <a:t>Funding distributed by </a:t>
            </a:r>
            <a:r>
              <a:rPr lang="en-US" sz="1800" b="1" dirty="0">
                <a:latin typeface="Century Gothic" panose="020B0502020202020204" pitchFamily="34" charset="0"/>
                <a:ea typeface="Calibri" panose="020F0502020204030204" pitchFamily="34" charset="0"/>
              </a:rPr>
              <a:t>r</a:t>
            </a: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eimbursing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at least part of their expenses for program implementation incurred </a:t>
            </a: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between February 2022 – July 2024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Facilities meeting all requirements for funding may request reimbursement for related eligible expenses up to the maximum amount allowed for their facility based on licensed bed size as follows: 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&lt;100 licensed beds: maximum of $10,000 in reimbursement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101-200 licensed beds: maximum of $15,000 in reimbursement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≥201 licensed beds</a:t>
            </a: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maximum of $20,000 in reimbursement</a:t>
            </a:r>
          </a:p>
          <a:p>
            <a:pPr>
              <a:lnSpc>
                <a:spcPct val="100000"/>
              </a:lnSpc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07" y="591634"/>
            <a:ext cx="10612074" cy="1102941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NHSN AUR Implementation in Nebraska –  </a:t>
            </a:r>
          </a:p>
          <a:p>
            <a:r>
              <a:rPr lang="en-US" sz="4000" dirty="0"/>
              <a:t>Funding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8ADD8-F593-785F-2A03-6E109AF25382}"/>
              </a:ext>
            </a:extLst>
          </p:cNvPr>
          <p:cNvSpPr txBox="1"/>
          <p:nvPr/>
        </p:nvSpPr>
        <p:spPr>
          <a:xfrm>
            <a:off x="715162" y="633264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Healthcare Associated Infections (ne.gov)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10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69369" y="1755594"/>
            <a:ext cx="8003330" cy="41415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Technology enhancements 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necessary for successful data submission to the Antibiotic Use and/or Antibiotic Resistance Module in NHSN.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Purchasing add-on software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Updating the hospital’s existing electronic health record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Staff time 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spent on implementation activities. Relevant staff includes, but is not limited to, pharmacists, hospital administrators, infection preventionists, information technologists, quality improvement personnel, and physicians.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Other</a:t>
            </a: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related expenses (subject to HAI/AR Program Approval)</a:t>
            </a:r>
          </a:p>
          <a:p>
            <a:pPr>
              <a:lnSpc>
                <a:spcPct val="100000"/>
              </a:lnSpc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07" y="591634"/>
            <a:ext cx="10612074" cy="1102941"/>
          </a:xfrm>
        </p:spPr>
        <p:txBody>
          <a:bodyPr>
            <a:normAutofit/>
          </a:bodyPr>
          <a:lstStyle/>
          <a:p>
            <a:r>
              <a:rPr lang="en-US" dirty="0"/>
              <a:t>Eligible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8ADD8-F593-785F-2A03-6E109AF25382}"/>
              </a:ext>
            </a:extLst>
          </p:cNvPr>
          <p:cNvSpPr txBox="1"/>
          <p:nvPr/>
        </p:nvSpPr>
        <p:spPr>
          <a:xfrm>
            <a:off x="715162" y="633264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Healthcare Associated Infections (ne.gov)</a:t>
            </a:r>
            <a:endParaRPr lang="en-US" dirty="0"/>
          </a:p>
        </p:txBody>
      </p:sp>
      <p:pic>
        <p:nvPicPr>
          <p:cNvPr id="7" name="Graphic 6" descr="Money outline">
            <a:extLst>
              <a:ext uri="{FF2B5EF4-FFF2-40B4-BE49-F238E27FC236}">
                <a16:creationId xmlns:a16="http://schemas.microsoft.com/office/drawing/2014/main" id="{1A974CCA-27E1-B9EB-30A6-E8D8B2AAF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9469" y="0"/>
            <a:ext cx="1507336" cy="15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4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5693" y="1940730"/>
            <a:ext cx="10254888" cy="41415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Facilities have completed a baseline Antibiotic Stewardship Program self-assessment through the Nebraska Antimicrobial Stewardship Assessment and Promotion Program (ASAP) at least once since Feb 1, 2022.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Baseline ASP Assessment for ACH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/>
              </a:rPr>
              <a:t>The facility should complete the online survey 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Calibri Light"/>
              </a:rPr>
              <a:t>below to participate in the reimbursement process: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latin typeface="Century Gothic" panose="020B0502020202020204" pitchFamily="34" charset="0"/>
                <a:hlinkClick r:id="rId3"/>
              </a:rPr>
              <a:t>Nebraska DHHS NHSN AUR Facility Reporting Capacity Survey</a:t>
            </a: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one month of data successfully submitted to NHSN and available for review by Nebraska DHHS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 of receipts, invoices, and forms for eligible expenses via DHHS Redcap Survey (still in development)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07" y="591634"/>
            <a:ext cx="10612074" cy="1102941"/>
          </a:xfrm>
        </p:spPr>
        <p:txBody>
          <a:bodyPr>
            <a:normAutofit/>
          </a:bodyPr>
          <a:lstStyle/>
          <a:p>
            <a:r>
              <a:rPr lang="en-US" sz="4000" dirty="0"/>
              <a:t>Needed Documentation for Reimbursement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8ADD8-F593-785F-2A03-6E109AF25382}"/>
              </a:ext>
            </a:extLst>
          </p:cNvPr>
          <p:cNvSpPr txBox="1"/>
          <p:nvPr/>
        </p:nvSpPr>
        <p:spPr>
          <a:xfrm>
            <a:off x="715162" y="633264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Healthcare Associated Infections (ne.gov)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6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17306" y="2019861"/>
            <a:ext cx="9287007" cy="414155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entury Gothic" panose="020B0502020202020204" pitchFamily="34" charset="0"/>
              </a:rPr>
              <a:t>Antibiotic use and resistance data from your facility will be aggregated at the state level to identify and study trends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entury Gothic" panose="020B0502020202020204" pitchFamily="34" charset="0"/>
              </a:rPr>
              <a:t>Nebraska DHHS will not communicate identified trends with regulatory bodies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entury Gothic" panose="020B0502020202020204" pitchFamily="34" charset="0"/>
              </a:rPr>
              <a:t>Nebraska DHHS may reach out to your facility to offer guidance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entury Gothic" panose="020B0502020202020204" pitchFamily="34" charset="0"/>
              </a:rPr>
              <a:t>Nebraska Antimicrobial Stewardship Assessment and Promotion Program (ASAP) sends an annual summary letter to each participating facility describing their Antibiotic Use data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07" y="591634"/>
            <a:ext cx="10612074" cy="1102941"/>
          </a:xfrm>
        </p:spPr>
        <p:txBody>
          <a:bodyPr>
            <a:normAutofit/>
          </a:bodyPr>
          <a:lstStyle/>
          <a:p>
            <a:r>
              <a:rPr lang="en-US" sz="4000" dirty="0"/>
              <a:t>How will Nebraska DHHS use our Antibiotic Use and Antibiotic Resistance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8ADD8-F593-785F-2A03-6E109AF25382}"/>
              </a:ext>
            </a:extLst>
          </p:cNvPr>
          <p:cNvSpPr txBox="1"/>
          <p:nvPr/>
        </p:nvSpPr>
        <p:spPr>
          <a:xfrm>
            <a:off x="715162" y="633264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Healthcare Associated Infections (ne.gov)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1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41FABA-D360-C50E-45A1-868446EA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3" y="399079"/>
            <a:ext cx="8065137" cy="429788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0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NHSN?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A56C407-847F-7BC2-4A6F-2D134BDFA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612" y="1135917"/>
            <a:ext cx="10934074" cy="4791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D85A5-518C-4176-1AFB-33C45B214642}"/>
              </a:ext>
            </a:extLst>
          </p:cNvPr>
          <p:cNvSpPr txBox="1"/>
          <p:nvPr/>
        </p:nvSpPr>
        <p:spPr>
          <a:xfrm>
            <a:off x="116785" y="6488668"/>
            <a:ext cx="6889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National Healthcare Safety Network (NHSN). (cdc.gov)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21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A70F9-370D-724C-B19E-087E09C59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if we still have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FCD00-A383-1D4C-F220-38DC62F5B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04" y="1674788"/>
            <a:ext cx="10363392" cy="449112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AUR Module Resources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NHSN Helpdesk: </a:t>
            </a:r>
            <a:r>
              <a:rPr lang="en-US" sz="2000" dirty="0">
                <a:latin typeface="+mn-lt"/>
                <a:hlinkClick r:id="rId2"/>
              </a:rPr>
              <a:t>NHSN@cdc.gov</a:t>
            </a:r>
            <a:endParaRPr lang="en-US" sz="2000" dirty="0">
              <a:latin typeface="+mn-lt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AUR Module Website: </a:t>
            </a:r>
            <a:r>
              <a:rPr lang="en-US" sz="2000" dirty="0">
                <a:latin typeface="+mn-lt"/>
                <a:hlinkClick r:id="rId3"/>
              </a:rPr>
              <a:t>https://www.cdc.gov/nhsn/psc/aur/index.html</a:t>
            </a:r>
            <a:endParaRPr lang="en-US" sz="2000" dirty="0">
              <a:latin typeface="+mn-lt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AUR Trainings: </a:t>
            </a:r>
            <a:r>
              <a:rPr lang="en-US" sz="2000" dirty="0">
                <a:latin typeface="+mn-lt"/>
                <a:hlinkClick r:id="rId4"/>
              </a:rPr>
              <a:t>https://www.cdc.gov/nhsn/training/patient-safety-component/aur.html</a:t>
            </a:r>
            <a:endParaRPr lang="en-US" sz="2000" dirty="0">
              <a:latin typeface="+mn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CMS-related Questions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QualityNet</a:t>
            </a:r>
            <a:r>
              <a:rPr lang="en-US" sz="2000" dirty="0">
                <a:latin typeface="+mn-lt"/>
              </a:rPr>
              <a:t> help desk: </a:t>
            </a:r>
            <a:r>
              <a:rPr lang="en-US" sz="2000" dirty="0">
                <a:latin typeface="+mn-lt"/>
                <a:hlinkClick r:id="rId5"/>
              </a:rPr>
              <a:t>QnetSupport@cms.hhs.gov</a:t>
            </a:r>
            <a:r>
              <a:rPr lang="en-US" sz="2000" dirty="0">
                <a:latin typeface="+mn-lt"/>
              </a:rPr>
              <a:t> or 1-866-288-8912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Nebraska DHHS Contacts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Jenna Preu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sker (</a:t>
            </a:r>
            <a:r>
              <a:rPr lang="en-US" sz="2000" dirty="0">
                <a:latin typeface="+mn-lt"/>
                <a:ea typeface="Calibri" panose="020F0502020204030204" pitchFamily="34" charset="0"/>
                <a:hlinkClick r:id="rId6"/>
              </a:rPr>
              <a:t>jenna.preusker@nebraska.gov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 or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Lacey Pavlovsky (</a:t>
            </a:r>
            <a:r>
              <a:rPr lang="en-US" sz="2000" dirty="0">
                <a:latin typeface="+mn-lt"/>
                <a:ea typeface="Calibri" panose="020F0502020204030204" pitchFamily="34" charset="0"/>
                <a:hlinkClick r:id="rId7"/>
              </a:rPr>
              <a:t>lacey.pavlovsky@nebraska.gov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56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12" y="2336545"/>
            <a:ext cx="8429625" cy="1506862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FEB93-5A2D-CB9F-6CE2-6A0149C829D6}"/>
              </a:ext>
            </a:extLst>
          </p:cNvPr>
          <p:cNvSpPr txBox="1"/>
          <p:nvPr/>
        </p:nvSpPr>
        <p:spPr>
          <a:xfrm>
            <a:off x="102637" y="3928313"/>
            <a:ext cx="543274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607F"/>
                </a:solidFill>
                <a:effectLst/>
                <a:latin typeface="+mn-lt"/>
                <a:ea typeface="Calibri" panose="020F0502020204030204" pitchFamily="34" charset="0"/>
              </a:rPr>
              <a:t>Jenna Preu</a:t>
            </a:r>
            <a:r>
              <a:rPr lang="en-US" sz="1800" dirty="0">
                <a:solidFill>
                  <a:srgbClr val="00607F"/>
                </a:solidFill>
                <a:latin typeface="+mn-lt"/>
                <a:ea typeface="Calibri" panose="020F0502020204030204" pitchFamily="34" charset="0"/>
              </a:rPr>
              <a:t>sker (</a:t>
            </a:r>
            <a:r>
              <a:rPr lang="en-US" sz="1800" dirty="0">
                <a:solidFill>
                  <a:srgbClr val="00607F"/>
                </a:solidFill>
                <a:latin typeface="+mn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jenna.preusker@nebraska.gov</a:t>
            </a:r>
            <a:r>
              <a:rPr lang="en-US" sz="1800" dirty="0">
                <a:solidFill>
                  <a:srgbClr val="00607F"/>
                </a:solidFill>
                <a:latin typeface="+mn-lt"/>
                <a:ea typeface="Calibri" panose="020F0502020204030204" pitchFamily="34" charset="0"/>
              </a:rPr>
              <a:t>) 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607F"/>
                </a:solidFill>
                <a:latin typeface="+mn-lt"/>
                <a:ea typeface="Calibri" panose="020F0502020204030204" pitchFamily="34" charset="0"/>
              </a:rPr>
              <a:t>Lacey Pavlovsky (</a:t>
            </a:r>
            <a:r>
              <a:rPr lang="en-US" sz="1800" dirty="0">
                <a:solidFill>
                  <a:srgbClr val="00607F"/>
                </a:solidFill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lacey.pavlovsky@nebraska.gov</a:t>
            </a:r>
            <a:r>
              <a:rPr lang="en-US" sz="1800" dirty="0">
                <a:solidFill>
                  <a:srgbClr val="00607F"/>
                </a:solidFill>
                <a:latin typeface="+mn-lt"/>
                <a:ea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0043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5ECA6-BCBE-905D-3474-6A349AAC7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7141" y="1730085"/>
            <a:ext cx="9425353" cy="419578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Century Gothic" panose="020B0502020202020204" pitchFamily="34" charset="0"/>
              </a:rPr>
              <a:t>Data security, integrity, and confidentiality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Century Gothic" panose="020B0502020202020204" pitchFamily="34" charset="0"/>
              </a:rPr>
              <a:t>Data in real-time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Clinicians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Facility leadership</a:t>
            </a:r>
          </a:p>
          <a:p>
            <a:pPr marL="742950" lvl="1" indent="-285750">
              <a:lnSpc>
                <a:spcPct val="120000"/>
              </a:lnSpc>
            </a:pPr>
            <a:r>
              <a:rPr lang="en-US" dirty="0">
                <a:latin typeface="Century Gothic" panose="020B0502020202020204" pitchFamily="34" charset="0"/>
              </a:rPr>
              <a:t>Partners (health departments or quality improvement organizations)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Century Gothic" panose="020B0502020202020204" pitchFamily="34" charset="0"/>
              </a:rPr>
              <a:t>Analytic tools to assess facility progress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Century Gothic" panose="020B0502020202020204" pitchFamily="34" charset="0"/>
              </a:rPr>
              <a:t>Identify where additional efforts are needed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Century Gothic" panose="020B0502020202020204" pitchFamily="34" charset="0"/>
              </a:rPr>
              <a:t>NHSN is the conduit for facilities to comply with Centers for Medicare and Medicaid Services (CMS)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A9C8F-65CA-6255-B057-C7722EC3F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82DDF6-B3CF-4A85-BE9B-2D4DDC6F0C05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692E0-6DAB-3136-16F2-8D89A63D5B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26775" y="544859"/>
            <a:ext cx="8066087" cy="7937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607F"/>
                </a:solidFill>
                <a:latin typeface="Century Gothic" panose="020B0502020202020204" pitchFamily="34" charset="0"/>
              </a:rPr>
              <a:t>Benefits for Medical Facilities:</a:t>
            </a:r>
            <a:br>
              <a:rPr lang="en-US" b="1" dirty="0">
                <a:solidFill>
                  <a:srgbClr val="00607F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607F"/>
                </a:solidFill>
                <a:latin typeface="Century Gothic" panose="020B0502020202020204" pitchFamily="34" charset="0"/>
              </a:rPr>
              <a:t>NHSN Reporting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5F0D6-890F-E347-6A5B-D739348E4D71}"/>
              </a:ext>
            </a:extLst>
          </p:cNvPr>
          <p:cNvSpPr txBox="1"/>
          <p:nvPr/>
        </p:nvSpPr>
        <p:spPr>
          <a:xfrm>
            <a:off x="194668" y="6356349"/>
            <a:ext cx="464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About | NHSN | 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0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2AFC70-1110-522C-5486-71BE39A1290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5843" y="2411430"/>
            <a:ext cx="4867566" cy="2934658"/>
          </a:xfrm>
          <a:prstGeom prst="rect">
            <a:avLst/>
          </a:prstGeom>
          <a:ln>
            <a:solidFill>
              <a:srgbClr val="00607F"/>
            </a:solidFill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Benchmarks for antimicrobial stewardship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03B4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Benchmarks for antimicrobial quality improvement</a:t>
            </a: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activities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03B4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Compare with antimicrobial use trends across the nation and in Nebraska (SAAR)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Identify problem areas within a facility to target interventions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60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Antibiotic Stewardship guidance from Nebraska ASAP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D4D4F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BC8A-B5EE-7F8B-2FBC-42049E98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404" y="377159"/>
            <a:ext cx="10363199" cy="143682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Century Gothic"/>
              </a:rPr>
              <a:t>Benefits of NHSN Antimicrobial Use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Century Gothic"/>
              </a:rPr>
              <a:t>and Resistance Reporting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AB26-95FF-EA6D-3511-D03819A9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E7C6D4F-3874-7B2E-CD3B-4DADA96738FC}"/>
              </a:ext>
            </a:extLst>
          </p:cNvPr>
          <p:cNvSpPr txBox="1">
            <a:spLocks/>
          </p:cNvSpPr>
          <p:nvPr/>
        </p:nvSpPr>
        <p:spPr>
          <a:xfrm>
            <a:off x="5952735" y="2405657"/>
            <a:ext cx="4867567" cy="2934659"/>
          </a:xfrm>
          <a:prstGeom prst="rect">
            <a:avLst/>
          </a:prstGeom>
          <a:ln>
            <a:solidFill>
              <a:srgbClr val="00607F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Meet the CMS Promoting Interoperability requirement added for CY 2024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03B4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Satisfy the Joint Commission’s antimicrobial stewardship standard for tracking and reporting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607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Added to the CDC Priorities for Hospital Antibiotic Stewardship Core Element Implementation in 2022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Century Gothic" panose="020B0502020202020204" pitchFamily="34" charset="0"/>
                <a:hlinkClick r:id="rId2"/>
              </a:rPr>
              <a:t>Priorities for Hospital Core Element Implementation | Antibiotic Use | CDC</a:t>
            </a:r>
            <a:endParaRPr lang="en-US" sz="3200" dirty="0">
              <a:solidFill>
                <a:srgbClr val="303B4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303B41"/>
              </a:solidFill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4D4D4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ECE64-4C2D-5FC7-8995-00B6C8F9411B}"/>
              </a:ext>
            </a:extLst>
          </p:cNvPr>
          <p:cNvSpPr txBox="1"/>
          <p:nvPr/>
        </p:nvSpPr>
        <p:spPr>
          <a:xfrm>
            <a:off x="120894" y="184951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607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Insights and Data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48757-340B-4498-A6A9-D693A473A63C}"/>
              </a:ext>
            </a:extLst>
          </p:cNvPr>
          <p:cNvSpPr txBox="1"/>
          <p:nvPr/>
        </p:nvSpPr>
        <p:spPr>
          <a:xfrm>
            <a:off x="5337787" y="183475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607F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Regulatory and Payment Benefits</a:t>
            </a:r>
          </a:p>
        </p:txBody>
      </p:sp>
    </p:spTree>
    <p:extLst>
      <p:ext uri="{BB962C8B-B14F-4D97-AF65-F5344CB8AC3E}">
        <p14:creationId xmlns:p14="http://schemas.microsoft.com/office/powerpoint/2010/main" val="296260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B371A9-D849-9D93-639E-CA6BB0C57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950" y="125317"/>
            <a:ext cx="5172728" cy="6576657"/>
          </a:xfrm>
          <a:prstGeom prst="rect">
            <a:avLst/>
          </a:prstGeom>
        </p:spPr>
      </p:pic>
      <p:sp>
        <p:nvSpPr>
          <p:cNvPr id="10" name="Text Placeholder 63">
            <a:extLst>
              <a:ext uri="{FF2B5EF4-FFF2-40B4-BE49-F238E27FC236}">
                <a16:creationId xmlns:a16="http://schemas.microsoft.com/office/drawing/2014/main" id="{F2427B43-0753-1C25-0B9A-CFDAA5914DA8}"/>
              </a:ext>
            </a:extLst>
          </p:cNvPr>
          <p:cNvSpPr txBox="1">
            <a:spLocks/>
          </p:cNvSpPr>
          <p:nvPr/>
        </p:nvSpPr>
        <p:spPr>
          <a:xfrm>
            <a:off x="576454" y="2267339"/>
            <a:ext cx="3200659" cy="3562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D4D4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ctr">
              <a:spcAft>
                <a:spcPts val="600"/>
              </a:spcAft>
            </a:pPr>
            <a:r>
              <a:rPr lang="en-US" sz="2000" dirty="0">
                <a:solidFill>
                  <a:srgbClr val="303B41"/>
                </a:solidFill>
                <a:ea typeface="Calibri" panose="020F0502020204030204" pitchFamily="34" charset="0"/>
              </a:rPr>
              <a:t>Example annual Nebraska ASAP  letter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3133B-D76A-7720-BF0B-F10F7787D805}"/>
              </a:ext>
            </a:extLst>
          </p:cNvPr>
          <p:cNvSpPr txBox="1"/>
          <p:nvPr/>
        </p:nvSpPr>
        <p:spPr>
          <a:xfrm>
            <a:off x="-871993" y="375751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ctr">
              <a:spcAft>
                <a:spcPts val="600"/>
              </a:spcAft>
            </a:pPr>
            <a:r>
              <a:rPr lang="en-US" sz="1800" dirty="0">
                <a:solidFill>
                  <a:srgbClr val="303B41"/>
                </a:solidFill>
                <a:latin typeface="+mj-lt"/>
              </a:rPr>
              <a:t>(fictitious hospital for example only)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73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65" y="490928"/>
            <a:ext cx="11956023" cy="578498"/>
          </a:xfrm>
        </p:spPr>
        <p:txBody>
          <a:bodyPr/>
          <a:lstStyle/>
          <a:p>
            <a:pPr algn="ctr"/>
            <a:r>
              <a:rPr lang="en-US" sz="3600" dirty="0"/>
              <a:t>CDC NHSN Reporting Structure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20070-338A-EC6F-69CE-BD7368C47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9"/>
          <a:stretch/>
        </p:blipFill>
        <p:spPr>
          <a:xfrm>
            <a:off x="1233184" y="1308683"/>
            <a:ext cx="9401028" cy="2897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157947-1A53-55ED-FFC1-0A98325F5487}"/>
              </a:ext>
            </a:extLst>
          </p:cNvPr>
          <p:cNvSpPr txBox="1"/>
          <p:nvPr/>
        </p:nvSpPr>
        <p:spPr>
          <a:xfrm>
            <a:off x="507534" y="6332642"/>
            <a:ext cx="623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NHSN Overview (cdc.gov)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7EC4FA-730B-6A70-6581-3717BC0647AC}"/>
              </a:ext>
            </a:extLst>
          </p:cNvPr>
          <p:cNvSpPr/>
          <p:nvPr/>
        </p:nvSpPr>
        <p:spPr>
          <a:xfrm>
            <a:off x="1421756" y="2365695"/>
            <a:ext cx="1342239" cy="1468074"/>
          </a:xfrm>
          <a:prstGeom prst="rect">
            <a:avLst/>
          </a:prstGeom>
          <a:noFill/>
          <a:ln w="111125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B26D1-AC75-25A0-A35B-BEF281585CA9}"/>
              </a:ext>
            </a:extLst>
          </p:cNvPr>
          <p:cNvSpPr txBox="1"/>
          <p:nvPr/>
        </p:nvSpPr>
        <p:spPr>
          <a:xfrm>
            <a:off x="3095537" y="3967992"/>
            <a:ext cx="607363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Device-associated Module: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Bloodstream Infection (CLABSI – Central line-associated bloodstream infection)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Central line insertion practices (CLIP) adherence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Urinary Tract Infection (CAUTI – Catheter-associated urinary tract infection)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Ventilator-associated events (VAE) and Pediatric VAE (</a:t>
            </a:r>
            <a:r>
              <a:rPr lang="en-US" sz="1200" dirty="0" err="1"/>
              <a:t>PedVAE</a:t>
            </a:r>
            <a:r>
              <a:rPr lang="en-US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Ventilator-associated Pneumonia (VAP)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Procedure-associated Module: 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Surgical Site Infection (SSI)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Antimicrobial Use and Resistance Module (AUR)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Multidrug-Resistant Organism and </a:t>
            </a:r>
            <a:r>
              <a:rPr lang="en-US" sz="1200" i="1" dirty="0"/>
              <a:t>Clostridioides difficile </a:t>
            </a:r>
            <a:r>
              <a:rPr lang="en-US" sz="1200" dirty="0"/>
              <a:t>Infection (MDRO/CDI) Module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AC8EA-18C4-3C0F-8BB2-D6C0C3445017}"/>
              </a:ext>
            </a:extLst>
          </p:cNvPr>
          <p:cNvSpPr/>
          <p:nvPr/>
        </p:nvSpPr>
        <p:spPr>
          <a:xfrm>
            <a:off x="3095537" y="5494789"/>
            <a:ext cx="3313652" cy="226503"/>
          </a:xfrm>
          <a:prstGeom prst="rect">
            <a:avLst/>
          </a:prstGeom>
          <a:noFill/>
          <a:ln w="38100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6741174-0EEF-4351-83E1-B6828EB3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062" y="628529"/>
            <a:ext cx="10614327" cy="578498"/>
          </a:xfrm>
        </p:spPr>
        <p:txBody>
          <a:bodyPr/>
          <a:lstStyle/>
          <a:p>
            <a:pPr algn="ctr"/>
            <a:r>
              <a:rPr lang="en-US" sz="3600" dirty="0"/>
              <a:t>NHSN Antibiotic Use and Antibiotic Resistance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FFF129A-34D2-4065-96E8-758A747A7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8947" y="1378434"/>
            <a:ext cx="7490022" cy="35623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0" i="0" dirty="0">
                <a:effectLst/>
                <a:latin typeface="Century Gothic" panose="020B0502020202020204" pitchFamily="34" charset="0"/>
              </a:rPr>
              <a:t>The AUR Module allows hospitals to electronically report </a:t>
            </a:r>
            <a:r>
              <a:rPr lang="en-US" sz="1800" dirty="0">
                <a:latin typeface="Century Gothic" panose="020B0502020202020204" pitchFamily="34" charset="0"/>
              </a:rPr>
              <a:t>&amp;</a:t>
            </a:r>
            <a:r>
              <a:rPr lang="en-US" sz="1800" b="0" i="0" dirty="0">
                <a:effectLst/>
                <a:latin typeface="Century Gothic" panose="020B0502020202020204" pitchFamily="34" charset="0"/>
              </a:rPr>
              <a:t> analyze antibiotic-related data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AU Option: Used to assess </a:t>
            </a:r>
            <a:r>
              <a:rPr lang="en-US" b="1" i="0" dirty="0">
                <a:effectLst/>
                <a:latin typeface="Century Gothic" panose="020B0502020202020204" pitchFamily="34" charset="0"/>
              </a:rPr>
              <a:t>use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of specific antimicrobial agents</a:t>
            </a:r>
          </a:p>
          <a:p>
            <a:pPr marL="4572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AR Option: Used to assess patient isolates that test </a:t>
            </a:r>
            <a:r>
              <a:rPr lang="en-US" b="1" i="0" dirty="0">
                <a:effectLst/>
                <a:latin typeface="Century Gothic" panose="020B0502020202020204" pitchFamily="34" charset="0"/>
              </a:rPr>
              <a:t>resistant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to specific antimicrobial agents</a:t>
            </a:r>
          </a:p>
          <a:p>
            <a:pPr marL="457200" lvl="1" indent="0">
              <a:buNone/>
            </a:pPr>
            <a:endParaRPr lang="en-US" b="0" i="0" dirty="0">
              <a:effectLst/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P</a:t>
            </a:r>
            <a:r>
              <a:rPr lang="en-US" b="1" i="0" dirty="0">
                <a:effectLst/>
                <a:latin typeface="Century Gothic" panose="020B0502020202020204" pitchFamily="34" charset="0"/>
              </a:rPr>
              <a:t>rimary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objective </a:t>
            </a:r>
            <a:r>
              <a:rPr lang="en-US" dirty="0">
                <a:latin typeface="Century Gothic" panose="020B0502020202020204" pitchFamily="34" charset="0"/>
              </a:rPr>
              <a:t>=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provide risk adjusted intra-and inter-facility </a:t>
            </a:r>
            <a:r>
              <a:rPr lang="en-US" b="1" i="0" dirty="0">
                <a:effectLst/>
                <a:latin typeface="Century Gothic" panose="020B0502020202020204" pitchFamily="34" charset="0"/>
              </a:rPr>
              <a:t>benchmarking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of antimicrobial usage and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S</a:t>
            </a:r>
            <a:r>
              <a:rPr lang="en-US" b="1" i="0" dirty="0">
                <a:effectLst/>
                <a:latin typeface="Century Gothic" panose="020B0502020202020204" pitchFamily="34" charset="0"/>
              </a:rPr>
              <a:t>econdary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objective = evaluate </a:t>
            </a:r>
            <a:r>
              <a:rPr lang="en-US" b="1" i="0" dirty="0">
                <a:effectLst/>
                <a:latin typeface="Century Gothic" panose="020B0502020202020204" pitchFamily="34" charset="0"/>
              </a:rPr>
              <a:t>trends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 of antimicrobial usage &amp; resistance over time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</a:rPr>
              <a:t>F</a:t>
            </a:r>
            <a:r>
              <a:rPr lang="en-US" b="0" i="0" dirty="0">
                <a:effectLst/>
                <a:latin typeface="Century Gothic" panose="020B0502020202020204" pitchFamily="34" charset="0"/>
              </a:rPr>
              <a:t>acility </a:t>
            </a:r>
            <a:endParaRPr lang="en-US" dirty="0">
              <a:latin typeface="Century Gothic" panose="020B0502020202020204" pitchFamily="34" charset="0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</a:rPr>
              <a:t>State 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effectLst/>
                <a:latin typeface="Century Gothic" panose="020B0502020202020204" pitchFamily="34" charset="0"/>
              </a:rPr>
              <a:t>National 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EB46E-FA82-49E9-8BE2-40378D5C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BC0B5-A062-4837-A6C6-C9A581AFE6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35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35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Graphic 7" descr="Medicine outline">
            <a:extLst>
              <a:ext uri="{FF2B5EF4-FFF2-40B4-BE49-F238E27FC236}">
                <a16:creationId xmlns:a16="http://schemas.microsoft.com/office/drawing/2014/main" id="{A369D79C-CCD7-F1B2-AD16-2766FD31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4173" y="2334031"/>
            <a:ext cx="662654" cy="662654"/>
          </a:xfrm>
          <a:prstGeom prst="rect">
            <a:avLst/>
          </a:prstGeom>
        </p:spPr>
      </p:pic>
      <p:pic>
        <p:nvPicPr>
          <p:cNvPr id="12" name="Graphic 11" descr="Germ outline">
            <a:extLst>
              <a:ext uri="{FF2B5EF4-FFF2-40B4-BE49-F238E27FC236}">
                <a16:creationId xmlns:a16="http://schemas.microsoft.com/office/drawing/2014/main" id="{E257013E-BBAC-5053-1B57-56D208A6C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4173" y="3088657"/>
            <a:ext cx="680686" cy="680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A6E7F0-B83E-62F0-667C-7D13A787C742}"/>
              </a:ext>
            </a:extLst>
          </p:cNvPr>
          <p:cNvSpPr/>
          <p:nvPr/>
        </p:nvSpPr>
        <p:spPr>
          <a:xfrm>
            <a:off x="2118797" y="4071385"/>
            <a:ext cx="7613049" cy="2081519"/>
          </a:xfrm>
          <a:prstGeom prst="rect">
            <a:avLst/>
          </a:prstGeom>
          <a:noFill/>
          <a:ln w="38100">
            <a:solidFill>
              <a:srgbClr val="006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1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FA30615010D4CA474BD8B14580D14" ma:contentTypeVersion="19" ma:contentTypeDescription="Create a new document." ma:contentTypeScope="" ma:versionID="b0dd98aa788b3d5721445a1c68060432">
  <xsd:schema xmlns:xsd="http://www.w3.org/2001/XMLSchema" xmlns:xs="http://www.w3.org/2001/XMLSchema" xmlns:p="http://schemas.microsoft.com/office/2006/metadata/properties" xmlns:ns1="http://schemas.microsoft.com/sharepoint/v3" xmlns:ns2="3649e694-83a0-4eb4-91a9-2edc6d5654a8" xmlns:ns3="27d7a205-e6b7-40dc-a3db-050d5bce8977" targetNamespace="http://schemas.microsoft.com/office/2006/metadata/properties" ma:root="true" ma:fieldsID="3a769f0409d1b0394b91d45b18f6ce8e" ns1:_="" ns2:_="" ns3:_="">
    <xsd:import namespace="http://schemas.microsoft.com/sharepoint/v3"/>
    <xsd:import namespace="3649e694-83a0-4eb4-91a9-2edc6d5654a8"/>
    <xsd:import namespace="27d7a205-e6b7-40dc-a3db-050d5bce8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9e694-83a0-4eb4-91a9-2edc6d565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7a205-e6b7-40dc-a3db-050d5bce8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90deae-4f7c-49fe-b2ba-19e8d55f8b76}" ma:internalName="TaxCatchAll" ma:showField="CatchAllData" ma:web="27d7a205-e6b7-40dc-a3db-050d5bce8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d7a205-e6b7-40dc-a3db-050d5bce8977" xsi:nil="true"/>
    <lcf76f155ced4ddcb4097134ff3c332f xmlns="3649e694-83a0-4eb4-91a9-2edc6d5654a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27D2E-DB14-4DE3-AC34-CEEE15B66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49e694-83a0-4eb4-91a9-2edc6d5654a8"/>
    <ds:schemaRef ds:uri="27d7a205-e6b7-40dc-a3db-050d5bce8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CCAF4A-A09E-4697-AC27-7313D4652B2E}">
  <ds:schemaRefs>
    <ds:schemaRef ds:uri="3649e694-83a0-4eb4-91a9-2edc6d5654a8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7d7a205-e6b7-40dc-a3db-050d5bce8977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72D189-9244-40CB-BC47-B3E66AE82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11865</TotalTime>
  <Words>3223</Words>
  <Application>Microsoft Office PowerPoint</Application>
  <PresentationFormat>Widescreen</PresentationFormat>
  <Paragraphs>435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What is NHSN?</vt:lpstr>
      <vt:lpstr>Benefits for Medical Facilities: NHSN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UNMC-NMC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Preusker, Jenna J</dc:creator>
  <cp:lastModifiedBy>Pavlovsky, Lacey</cp:lastModifiedBy>
  <cp:revision>103</cp:revision>
  <dcterms:created xsi:type="dcterms:W3CDTF">2023-02-24T18:52:26Z</dcterms:created>
  <dcterms:modified xsi:type="dcterms:W3CDTF">2023-11-06T16:46:10Z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0x010100DCAFA30615010D4CA474BD8B14580D14</vt:lpwstr>
  </property>
  <property fmtid="{D5CDD505-2E9C-101B-9397-08002B2CF9AE}" pid="3" name="MediaServiceImageTags">
    <vt:lpwstr/>
  </property>
</Properties>
</file>