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</p:sldMasterIdLst>
  <p:notesMasterIdLst>
    <p:notesMasterId r:id="rId27"/>
  </p:notesMasterIdLst>
  <p:sldIdLst>
    <p:sldId id="256" r:id="rId2"/>
    <p:sldId id="258" r:id="rId3"/>
    <p:sldId id="281" r:id="rId4"/>
    <p:sldId id="257" r:id="rId5"/>
    <p:sldId id="282" r:id="rId6"/>
    <p:sldId id="283" r:id="rId7"/>
    <p:sldId id="285" r:id="rId8"/>
    <p:sldId id="284" r:id="rId9"/>
    <p:sldId id="286" r:id="rId10"/>
    <p:sldId id="289" r:id="rId11"/>
    <p:sldId id="291" r:id="rId12"/>
    <p:sldId id="290" r:id="rId13"/>
    <p:sldId id="292" r:id="rId14"/>
    <p:sldId id="293" r:id="rId15"/>
    <p:sldId id="277" r:id="rId16"/>
    <p:sldId id="278" r:id="rId17"/>
    <p:sldId id="279" r:id="rId18"/>
    <p:sldId id="280" r:id="rId19"/>
    <p:sldId id="287" r:id="rId20"/>
    <p:sldId id="288" r:id="rId21"/>
    <p:sldId id="295" r:id="rId22"/>
    <p:sldId id="294" r:id="rId23"/>
    <p:sldId id="259" r:id="rId24"/>
    <p:sldId id="296" r:id="rId25"/>
    <p:sldId id="262" r:id="rId26"/>
  </p:sldIdLst>
  <p:sldSz cx="9144000" cy="5143500" type="screen16x9"/>
  <p:notesSz cx="6858000" cy="9144000"/>
  <p:embeddedFontLst>
    <p:embeddedFont>
      <p:font typeface="Gugi" panose="020B0604020202020204" charset="-127"/>
      <p:regular r:id="rId28"/>
    </p:embeddedFont>
    <p:embeddedFont>
      <p:font typeface="Barlow Condensed" panose="00000506000000000000" pitchFamily="2" charset="0"/>
      <p:regular r:id="rId29"/>
      <p:bold r:id="rId30"/>
      <p:italic r:id="rId31"/>
      <p:boldItalic r:id="rId32"/>
    </p:embeddedFont>
    <p:embeddedFont>
      <p:font typeface="Roboto Mono" panose="00000009000000000000" pitchFamily="49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14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74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>
          <a:extLst>
            <a:ext uri="{FF2B5EF4-FFF2-40B4-BE49-F238E27FC236}">
              <a16:creationId xmlns:a16="http://schemas.microsoft.com/office/drawing/2014/main" id="{057EC420-B144-F882-30B9-C53EAB0BD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1b28ef904_0_335:notes">
            <a:extLst>
              <a:ext uri="{FF2B5EF4-FFF2-40B4-BE49-F238E27FC236}">
                <a16:creationId xmlns:a16="http://schemas.microsoft.com/office/drawing/2014/main" id="{78658D25-FC36-67FD-6115-C650CC93C6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1b28ef904_0_335:notes">
            <a:extLst>
              <a:ext uri="{FF2B5EF4-FFF2-40B4-BE49-F238E27FC236}">
                <a16:creationId xmlns:a16="http://schemas.microsoft.com/office/drawing/2014/main" id="{40D07A11-A8D2-8F14-C8B6-29D64F3BCD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6138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>
          <a:extLst>
            <a:ext uri="{FF2B5EF4-FFF2-40B4-BE49-F238E27FC236}">
              <a16:creationId xmlns:a16="http://schemas.microsoft.com/office/drawing/2014/main" id="{ADB84BC0-B57A-F079-37AF-1B39DC2D9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1b28ef904_0_329:notes">
            <a:extLst>
              <a:ext uri="{FF2B5EF4-FFF2-40B4-BE49-F238E27FC236}">
                <a16:creationId xmlns:a16="http://schemas.microsoft.com/office/drawing/2014/main" id="{6A3A489D-DB0B-751B-07E6-6689EBF63F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1b28ef904_0_329:notes">
            <a:extLst>
              <a:ext uri="{FF2B5EF4-FFF2-40B4-BE49-F238E27FC236}">
                <a16:creationId xmlns:a16="http://schemas.microsoft.com/office/drawing/2014/main" id="{55E43406-CAAD-14D9-C7DB-6F54A7313D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8490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>
          <a:extLst>
            <a:ext uri="{FF2B5EF4-FFF2-40B4-BE49-F238E27FC236}">
              <a16:creationId xmlns:a16="http://schemas.microsoft.com/office/drawing/2014/main" id="{DA86007B-61C4-2E4F-D6AA-44B5846E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1b28ef904_0_335:notes">
            <a:extLst>
              <a:ext uri="{FF2B5EF4-FFF2-40B4-BE49-F238E27FC236}">
                <a16:creationId xmlns:a16="http://schemas.microsoft.com/office/drawing/2014/main" id="{771541DF-AA2F-8124-5C1D-8CD2872EA2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1b28ef904_0_335:notes">
            <a:extLst>
              <a:ext uri="{FF2B5EF4-FFF2-40B4-BE49-F238E27FC236}">
                <a16:creationId xmlns:a16="http://schemas.microsoft.com/office/drawing/2014/main" id="{413FC4F1-923B-61DF-34D4-AE1BFCE3B7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9736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>
          <a:extLst>
            <a:ext uri="{FF2B5EF4-FFF2-40B4-BE49-F238E27FC236}">
              <a16:creationId xmlns:a16="http://schemas.microsoft.com/office/drawing/2014/main" id="{86F3C9BD-F67B-247F-7CDD-10B3B08F1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1b28ef904_0_335:notes">
            <a:extLst>
              <a:ext uri="{FF2B5EF4-FFF2-40B4-BE49-F238E27FC236}">
                <a16:creationId xmlns:a16="http://schemas.microsoft.com/office/drawing/2014/main" id="{4B905A62-A318-0125-7675-3F505BD52D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1b28ef904_0_335:notes">
            <a:extLst>
              <a:ext uri="{FF2B5EF4-FFF2-40B4-BE49-F238E27FC236}">
                <a16:creationId xmlns:a16="http://schemas.microsoft.com/office/drawing/2014/main" id="{AB95C998-9F85-F119-1884-2A4893BA70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9492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>
          <a:extLst>
            <a:ext uri="{FF2B5EF4-FFF2-40B4-BE49-F238E27FC236}">
              <a16:creationId xmlns:a16="http://schemas.microsoft.com/office/drawing/2014/main" id="{A7E4AAAF-7A0F-9327-C393-057ED1FA9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1b28ef904_0_335:notes">
            <a:extLst>
              <a:ext uri="{FF2B5EF4-FFF2-40B4-BE49-F238E27FC236}">
                <a16:creationId xmlns:a16="http://schemas.microsoft.com/office/drawing/2014/main" id="{3C993178-AE02-CB10-5C9B-35E2A1FC84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1b28ef904_0_335:notes">
            <a:extLst>
              <a:ext uri="{FF2B5EF4-FFF2-40B4-BE49-F238E27FC236}">
                <a16:creationId xmlns:a16="http://schemas.microsoft.com/office/drawing/2014/main" id="{49E32FCC-2304-446C-F869-0E9BC90061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7082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>
          <a:extLst>
            <a:ext uri="{FF2B5EF4-FFF2-40B4-BE49-F238E27FC236}">
              <a16:creationId xmlns:a16="http://schemas.microsoft.com/office/drawing/2014/main" id="{AEE65DD9-8D8E-1ADC-726F-95827A148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1b28ef904_0_335:notes">
            <a:extLst>
              <a:ext uri="{FF2B5EF4-FFF2-40B4-BE49-F238E27FC236}">
                <a16:creationId xmlns:a16="http://schemas.microsoft.com/office/drawing/2014/main" id="{369CE413-B668-11A7-A2DB-D14B92A446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1b28ef904_0_335:notes">
            <a:extLst>
              <a:ext uri="{FF2B5EF4-FFF2-40B4-BE49-F238E27FC236}">
                <a16:creationId xmlns:a16="http://schemas.microsoft.com/office/drawing/2014/main" id="{40CCA4FC-DC75-AACD-362C-5D30F8853A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428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>
          <a:extLst>
            <a:ext uri="{FF2B5EF4-FFF2-40B4-BE49-F238E27FC236}">
              <a16:creationId xmlns:a16="http://schemas.microsoft.com/office/drawing/2014/main" id="{41179815-FB70-ACD8-FB1A-32EBD799F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1b28ef904_0_335:notes">
            <a:extLst>
              <a:ext uri="{FF2B5EF4-FFF2-40B4-BE49-F238E27FC236}">
                <a16:creationId xmlns:a16="http://schemas.microsoft.com/office/drawing/2014/main" id="{E6856B68-FC65-50EF-C2F5-88A54F62F6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1b28ef904_0_335:notes">
            <a:extLst>
              <a:ext uri="{FF2B5EF4-FFF2-40B4-BE49-F238E27FC236}">
                <a16:creationId xmlns:a16="http://schemas.microsoft.com/office/drawing/2014/main" id="{2017A675-19E1-F839-4FF0-C322E51812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6181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>
          <a:extLst>
            <a:ext uri="{FF2B5EF4-FFF2-40B4-BE49-F238E27FC236}">
              <a16:creationId xmlns:a16="http://schemas.microsoft.com/office/drawing/2014/main" id="{687E1C05-5D10-BE1C-5D53-09D88B421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1b28ef904_0_335:notes">
            <a:extLst>
              <a:ext uri="{FF2B5EF4-FFF2-40B4-BE49-F238E27FC236}">
                <a16:creationId xmlns:a16="http://schemas.microsoft.com/office/drawing/2014/main" id="{294D25CA-D4DD-5940-A07E-280F2D4F5E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1b28ef904_0_335:notes">
            <a:extLst>
              <a:ext uri="{FF2B5EF4-FFF2-40B4-BE49-F238E27FC236}">
                <a16:creationId xmlns:a16="http://schemas.microsoft.com/office/drawing/2014/main" id="{9BEB0E05-6065-0220-F7C9-00E37082F1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6711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>
          <a:extLst>
            <a:ext uri="{FF2B5EF4-FFF2-40B4-BE49-F238E27FC236}">
              <a16:creationId xmlns:a16="http://schemas.microsoft.com/office/drawing/2014/main" id="{35E50021-9365-A925-9AE0-FDFAAB4D0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1b28ef904_0_335:notes">
            <a:extLst>
              <a:ext uri="{FF2B5EF4-FFF2-40B4-BE49-F238E27FC236}">
                <a16:creationId xmlns:a16="http://schemas.microsoft.com/office/drawing/2014/main" id="{93304A83-ABDF-882C-C374-C1E113F162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1b28ef904_0_335:notes">
            <a:extLst>
              <a:ext uri="{FF2B5EF4-FFF2-40B4-BE49-F238E27FC236}">
                <a16:creationId xmlns:a16="http://schemas.microsoft.com/office/drawing/2014/main" id="{8819838C-847C-5942-EC21-4A3F3FF5FA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01325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>
          <a:extLst>
            <a:ext uri="{FF2B5EF4-FFF2-40B4-BE49-F238E27FC236}">
              <a16:creationId xmlns:a16="http://schemas.microsoft.com/office/drawing/2014/main" id="{8470A3F4-8973-DC30-5769-D3A41CB52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1b28ef904_0_329:notes">
            <a:extLst>
              <a:ext uri="{FF2B5EF4-FFF2-40B4-BE49-F238E27FC236}">
                <a16:creationId xmlns:a16="http://schemas.microsoft.com/office/drawing/2014/main" id="{E31F6639-A8D0-91FF-9936-51A2036981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1b28ef904_0_329:notes">
            <a:extLst>
              <a:ext uri="{FF2B5EF4-FFF2-40B4-BE49-F238E27FC236}">
                <a16:creationId xmlns:a16="http://schemas.microsoft.com/office/drawing/2014/main" id="{820E7841-D73D-16E7-3FB9-838F559663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Every job above was replaced by technology or self-service technology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632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51b28ef904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51b28ef904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>
          <a:extLst>
            <a:ext uri="{FF2B5EF4-FFF2-40B4-BE49-F238E27FC236}">
              <a16:creationId xmlns:a16="http://schemas.microsoft.com/office/drawing/2014/main" id="{270EC3EB-7B22-9F3C-4FA8-AF3EB9E06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1b28ef904_0_329:notes">
            <a:extLst>
              <a:ext uri="{FF2B5EF4-FFF2-40B4-BE49-F238E27FC236}">
                <a16:creationId xmlns:a16="http://schemas.microsoft.com/office/drawing/2014/main" id="{15496046-3325-4044-1F55-4AC1ACC59A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1b28ef904_0_329:notes">
            <a:extLst>
              <a:ext uri="{FF2B5EF4-FFF2-40B4-BE49-F238E27FC236}">
                <a16:creationId xmlns:a16="http://schemas.microsoft.com/office/drawing/2014/main" id="{E4DE6565-E63D-4B93-3AB6-782E6B5A13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Every job above was replaced by technology or self-service technology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6855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>
          <a:extLst>
            <a:ext uri="{FF2B5EF4-FFF2-40B4-BE49-F238E27FC236}">
              <a16:creationId xmlns:a16="http://schemas.microsoft.com/office/drawing/2014/main" id="{25E3ADAC-F150-3EB5-AABC-5505BA764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1b28ef904_0_329:notes">
            <a:extLst>
              <a:ext uri="{FF2B5EF4-FFF2-40B4-BE49-F238E27FC236}">
                <a16:creationId xmlns:a16="http://schemas.microsoft.com/office/drawing/2014/main" id="{C232ECE4-0113-FFF8-A885-99A45CE3E7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1b28ef904_0_329:notes">
            <a:extLst>
              <a:ext uri="{FF2B5EF4-FFF2-40B4-BE49-F238E27FC236}">
                <a16:creationId xmlns:a16="http://schemas.microsoft.com/office/drawing/2014/main" id="{52558E5A-755E-AAC8-B0B1-03C5ABA788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8508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>
          <a:extLst>
            <a:ext uri="{FF2B5EF4-FFF2-40B4-BE49-F238E27FC236}">
              <a16:creationId xmlns:a16="http://schemas.microsoft.com/office/drawing/2014/main" id="{0A751006-4109-79E0-1D4B-838ED6B7C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1b28ef904_0_329:notes">
            <a:extLst>
              <a:ext uri="{FF2B5EF4-FFF2-40B4-BE49-F238E27FC236}">
                <a16:creationId xmlns:a16="http://schemas.microsoft.com/office/drawing/2014/main" id="{45AEC44F-7F2C-EB9C-7C42-C00B0E2CB4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1b28ef904_0_329:notes">
            <a:extLst>
              <a:ext uri="{FF2B5EF4-FFF2-40B4-BE49-F238E27FC236}">
                <a16:creationId xmlns:a16="http://schemas.microsoft.com/office/drawing/2014/main" id="{025FBFE0-13C2-3F98-9B3B-56927359CD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Every job above was replaced by technology or self-service technology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85085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1b28ef904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1b28ef904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>
          <a:extLst>
            <a:ext uri="{FF2B5EF4-FFF2-40B4-BE49-F238E27FC236}">
              <a16:creationId xmlns:a16="http://schemas.microsoft.com/office/drawing/2014/main" id="{0E1598A8-0608-B7D4-911B-A3D49015A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1b28ef904_0_329:notes">
            <a:extLst>
              <a:ext uri="{FF2B5EF4-FFF2-40B4-BE49-F238E27FC236}">
                <a16:creationId xmlns:a16="http://schemas.microsoft.com/office/drawing/2014/main" id="{0078B127-40F5-1CF4-5A3D-2318E149EF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1b28ef904_0_329:notes">
            <a:extLst>
              <a:ext uri="{FF2B5EF4-FFF2-40B4-BE49-F238E27FC236}">
                <a16:creationId xmlns:a16="http://schemas.microsoft.com/office/drawing/2014/main" id="{BABC8A43-39FE-B291-77D3-A4B69890C5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3409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51b28ef904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51b28ef904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>
          <a:extLst>
            <a:ext uri="{FF2B5EF4-FFF2-40B4-BE49-F238E27FC236}">
              <a16:creationId xmlns:a16="http://schemas.microsoft.com/office/drawing/2014/main" id="{FB2FE41A-FD0A-026E-C9ED-5C99041C6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1b28ef904_0_339:notes">
            <a:extLst>
              <a:ext uri="{FF2B5EF4-FFF2-40B4-BE49-F238E27FC236}">
                <a16:creationId xmlns:a16="http://schemas.microsoft.com/office/drawing/2014/main" id="{3E3C641B-B3E7-A7A9-92BF-20DEA10AA1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1b28ef904_0_339:notes">
            <a:extLst>
              <a:ext uri="{FF2B5EF4-FFF2-40B4-BE49-F238E27FC236}">
                <a16:creationId xmlns:a16="http://schemas.microsoft.com/office/drawing/2014/main" id="{A765A136-E124-7455-1AA1-8AC4068485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2066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1b28ef904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1b28ef904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>
          <a:extLst>
            <a:ext uri="{FF2B5EF4-FFF2-40B4-BE49-F238E27FC236}">
              <a16:creationId xmlns:a16="http://schemas.microsoft.com/office/drawing/2014/main" id="{D0DC0679-B335-4A27-303F-C978076A3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1b28ef904_0_335:notes">
            <a:extLst>
              <a:ext uri="{FF2B5EF4-FFF2-40B4-BE49-F238E27FC236}">
                <a16:creationId xmlns:a16="http://schemas.microsoft.com/office/drawing/2014/main" id="{63EB4FC3-5790-3F9E-4F1B-1926F67F80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1b28ef904_0_335:notes">
            <a:extLst>
              <a:ext uri="{FF2B5EF4-FFF2-40B4-BE49-F238E27FC236}">
                <a16:creationId xmlns:a16="http://schemas.microsoft.com/office/drawing/2014/main" id="{68A0E9D7-5565-67D2-F219-332368EE15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Live in a an era of right her, right now. When people can book flights online, order groceries to their door, and stream movies and TV instantly they begin to expect similar experience </a:t>
            </a:r>
            <a:r>
              <a:rPr lang="en-US" dirty="0" err="1"/>
              <a:t>everwhere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9234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>
          <a:extLst>
            <a:ext uri="{FF2B5EF4-FFF2-40B4-BE49-F238E27FC236}">
              <a16:creationId xmlns:a16="http://schemas.microsoft.com/office/drawing/2014/main" id="{F774F972-4E56-F955-C0B8-066BFA5CC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1b28ef904_0_329:notes">
            <a:extLst>
              <a:ext uri="{FF2B5EF4-FFF2-40B4-BE49-F238E27FC236}">
                <a16:creationId xmlns:a16="http://schemas.microsoft.com/office/drawing/2014/main" id="{581FA6B2-E132-A2BF-1419-167ABF84B6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1b28ef904_0_329:notes">
            <a:extLst>
              <a:ext uri="{FF2B5EF4-FFF2-40B4-BE49-F238E27FC236}">
                <a16:creationId xmlns:a16="http://schemas.microsoft.com/office/drawing/2014/main" id="{8163E475-AF7C-A152-0DDD-310645C02A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901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>
          <a:extLst>
            <a:ext uri="{FF2B5EF4-FFF2-40B4-BE49-F238E27FC236}">
              <a16:creationId xmlns:a16="http://schemas.microsoft.com/office/drawing/2014/main" id="{FCFD8DC9-D7D0-1900-156D-E7E259CB0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1b28ef904_0_329:notes">
            <a:extLst>
              <a:ext uri="{FF2B5EF4-FFF2-40B4-BE49-F238E27FC236}">
                <a16:creationId xmlns:a16="http://schemas.microsoft.com/office/drawing/2014/main" id="{4CEBC4C4-B37F-883F-10A6-96DC93508C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1b28ef904_0_329:notes">
            <a:extLst>
              <a:ext uri="{FF2B5EF4-FFF2-40B4-BE49-F238E27FC236}">
                <a16:creationId xmlns:a16="http://schemas.microsoft.com/office/drawing/2014/main" id="{195EBBA9-2BEA-B668-F40F-A36821F515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7892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>
          <a:extLst>
            <a:ext uri="{FF2B5EF4-FFF2-40B4-BE49-F238E27FC236}">
              <a16:creationId xmlns:a16="http://schemas.microsoft.com/office/drawing/2014/main" id="{68A058D1-4587-75CB-393A-A856C7188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1b28ef904_0_329:notes">
            <a:extLst>
              <a:ext uri="{FF2B5EF4-FFF2-40B4-BE49-F238E27FC236}">
                <a16:creationId xmlns:a16="http://schemas.microsoft.com/office/drawing/2014/main" id="{D8381816-42B9-DD0D-4F41-720FF59906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1b28ef904_0_329:notes">
            <a:extLst>
              <a:ext uri="{FF2B5EF4-FFF2-40B4-BE49-F238E27FC236}">
                <a16:creationId xmlns:a16="http://schemas.microsoft.com/office/drawing/2014/main" id="{D167DE57-5C2A-9D0D-C37B-F756504C0C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5479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>
          <a:extLst>
            <a:ext uri="{FF2B5EF4-FFF2-40B4-BE49-F238E27FC236}">
              <a16:creationId xmlns:a16="http://schemas.microsoft.com/office/drawing/2014/main" id="{941E2947-6643-C03A-251F-2F10AC3D7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1b28ef904_0_329:notes">
            <a:extLst>
              <a:ext uri="{FF2B5EF4-FFF2-40B4-BE49-F238E27FC236}">
                <a16:creationId xmlns:a16="http://schemas.microsoft.com/office/drawing/2014/main" id="{193AD213-F8A0-67B1-4251-CA55FBD0FC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1b28ef904_0_329:notes">
            <a:extLst>
              <a:ext uri="{FF2B5EF4-FFF2-40B4-BE49-F238E27FC236}">
                <a16:creationId xmlns:a16="http://schemas.microsoft.com/office/drawing/2014/main" id="{5F18C741-0BA8-E0D3-0871-F1E925DDA6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2538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"/>
          <p:cNvSpPr txBox="1">
            <a:spLocks noGrp="1"/>
          </p:cNvSpPr>
          <p:nvPr>
            <p:ph type="ctrTitle"/>
          </p:nvPr>
        </p:nvSpPr>
        <p:spPr>
          <a:xfrm>
            <a:off x="540300" y="4064000"/>
            <a:ext cx="8520600" cy="9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Gugi"/>
              <a:buNone/>
              <a:defRPr sz="4000">
                <a:solidFill>
                  <a:srgbClr val="FFFFFF"/>
                </a:solidFill>
                <a:latin typeface="Gugi"/>
                <a:ea typeface="Gugi"/>
                <a:cs typeface="Gugi"/>
                <a:sym typeface="Gugi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50" name="Google Shape;50;p2"/>
          <p:cNvGrpSpPr/>
          <p:nvPr/>
        </p:nvGrpSpPr>
        <p:grpSpPr>
          <a:xfrm>
            <a:off x="476835" y="84001"/>
            <a:ext cx="6059018" cy="3582633"/>
            <a:chOff x="476835" y="84001"/>
            <a:chExt cx="6059018" cy="3582633"/>
          </a:xfrm>
        </p:grpSpPr>
        <p:grpSp>
          <p:nvGrpSpPr>
            <p:cNvPr id="51" name="Google Shape;51;p2"/>
            <p:cNvGrpSpPr/>
            <p:nvPr/>
          </p:nvGrpSpPr>
          <p:grpSpPr>
            <a:xfrm>
              <a:off x="476835" y="84001"/>
              <a:ext cx="6059018" cy="3582633"/>
              <a:chOff x="709612" y="361950"/>
              <a:chExt cx="10682331" cy="6504417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4116291" y="1692369"/>
                <a:ext cx="4230000" cy="37206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000888" y="4624606"/>
                <a:ext cx="2165700" cy="19320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8232170" y="1161111"/>
                <a:ext cx="2906400" cy="2591100"/>
              </a:xfrm>
              <a:prstGeom prst="hexagon">
                <a:avLst>
                  <a:gd name="adj" fmla="val 25000"/>
                  <a:gd name="vf" fmla="val 115470"/>
                </a:avLst>
              </a:pr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8738741" y="4999387"/>
                <a:ext cx="1526100" cy="14538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083681" y="2892859"/>
                <a:ext cx="1418400" cy="1305300"/>
              </a:xfrm>
              <a:prstGeom prst="hexagon">
                <a:avLst>
                  <a:gd name="adj" fmla="val 25000"/>
                  <a:gd name="vf" fmla="val 115470"/>
                </a:avLst>
              </a:pr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3502076" y="4715070"/>
                <a:ext cx="1120800" cy="10017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191328" y="1464815"/>
                <a:ext cx="975000" cy="9111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775783" y="527862"/>
                <a:ext cx="734400" cy="63330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850818" y="755418"/>
                <a:ext cx="734400" cy="633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10632043" y="671415"/>
                <a:ext cx="759900" cy="6864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9821533" y="4274278"/>
                <a:ext cx="709200" cy="66690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6509835" y="5590637"/>
                <a:ext cx="709200" cy="6669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8662755" y="5978341"/>
                <a:ext cx="835800" cy="785100"/>
              </a:xfrm>
              <a:prstGeom prst="hexagon">
                <a:avLst>
                  <a:gd name="adj" fmla="val 25000"/>
                  <a:gd name="vf" fmla="val 115470"/>
                </a:avLst>
              </a:pr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144788" y="3822653"/>
                <a:ext cx="835800" cy="78510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465284" y="4823355"/>
                <a:ext cx="835800" cy="78510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791932" y="3270869"/>
                <a:ext cx="804300" cy="7077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437804" y="2758779"/>
                <a:ext cx="563700" cy="4749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709612" y="2387227"/>
                <a:ext cx="614100" cy="5055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8859051" y="361950"/>
                <a:ext cx="456000" cy="3936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4033976" y="1090791"/>
                <a:ext cx="563700" cy="49470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642968" y="4115267"/>
                <a:ext cx="272400" cy="2277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3166476" y="5940411"/>
                <a:ext cx="253800" cy="25320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6016382" y="6504567"/>
                <a:ext cx="417900" cy="36180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805544" y="2194992"/>
                <a:ext cx="417900" cy="3618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710881" y="3942192"/>
                <a:ext cx="372900" cy="3321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4160618" y="1920367"/>
                <a:ext cx="272400" cy="2277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7678112" y="1047333"/>
                <a:ext cx="272400" cy="2277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9178821" y="4157963"/>
                <a:ext cx="272400" cy="2277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959731" y="1553663"/>
                <a:ext cx="725100" cy="64140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35063" y="1167575"/>
                <a:ext cx="2699222" cy="1470200"/>
              </a:xfrm>
              <a:custGeom>
                <a:avLst/>
                <a:gdLst/>
                <a:ahLst/>
                <a:cxnLst/>
                <a:rect l="l" t="t" r="r" b="b"/>
                <a:pathLst>
                  <a:path w="1992046" h="1083020" extrusionOk="0">
                    <a:moveTo>
                      <a:pt x="0" y="1082927"/>
                    </a:moveTo>
                    <a:lnTo>
                      <a:pt x="118715" y="1083020"/>
                    </a:lnTo>
                    <a:lnTo>
                      <a:pt x="715696" y="19050"/>
                    </a:lnTo>
                    <a:lnTo>
                      <a:pt x="1396734" y="0"/>
                    </a:lnTo>
                    <a:lnTo>
                      <a:pt x="1520559" y="133350"/>
                    </a:lnTo>
                    <a:lnTo>
                      <a:pt x="1992046" y="138112"/>
                    </a:lnTo>
                  </a:path>
                </a:pathLst>
              </a:custGeom>
              <a:noFill/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2868864" y="4450140"/>
                <a:ext cx="1387174" cy="536602"/>
              </a:xfrm>
              <a:custGeom>
                <a:avLst/>
                <a:gdLst/>
                <a:ahLst/>
                <a:cxnLst/>
                <a:rect l="l" t="t" r="r" b="b"/>
                <a:pathLst>
                  <a:path w="1042988" h="395287" extrusionOk="0">
                    <a:moveTo>
                      <a:pt x="0" y="395287"/>
                    </a:moveTo>
                    <a:lnTo>
                      <a:pt x="280988" y="390525"/>
                    </a:lnTo>
                    <a:lnTo>
                      <a:pt x="476250" y="0"/>
                    </a:lnTo>
                    <a:lnTo>
                      <a:pt x="1042988" y="9525"/>
                    </a:lnTo>
                  </a:path>
                </a:pathLst>
              </a:custGeom>
              <a:noFill/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2761211" y="5445248"/>
                <a:ext cx="6092190" cy="1021485"/>
              </a:xfrm>
              <a:custGeom>
                <a:avLst/>
                <a:gdLst/>
                <a:ahLst/>
                <a:cxnLst/>
                <a:rect l="l" t="t" r="r" b="b"/>
                <a:pathLst>
                  <a:path w="4572000" h="752475" extrusionOk="0">
                    <a:moveTo>
                      <a:pt x="0" y="752475"/>
                    </a:moveTo>
                    <a:lnTo>
                      <a:pt x="581025" y="733425"/>
                    </a:lnTo>
                    <a:lnTo>
                      <a:pt x="842963" y="304800"/>
                    </a:lnTo>
                    <a:lnTo>
                      <a:pt x="1671638" y="300037"/>
                    </a:lnTo>
                    <a:lnTo>
                      <a:pt x="1847850" y="600075"/>
                    </a:lnTo>
                    <a:lnTo>
                      <a:pt x="2719388" y="585787"/>
                    </a:lnTo>
                    <a:lnTo>
                      <a:pt x="2833688" y="704850"/>
                    </a:lnTo>
                    <a:lnTo>
                      <a:pt x="4000500" y="685800"/>
                    </a:lnTo>
                    <a:lnTo>
                      <a:pt x="4348163" y="0"/>
                    </a:lnTo>
                    <a:lnTo>
                      <a:pt x="4572000" y="19050"/>
                    </a:lnTo>
                  </a:path>
                </a:pathLst>
              </a:custGeom>
              <a:noFill/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7624288" y="1458353"/>
                <a:ext cx="1113889" cy="575394"/>
              </a:xfrm>
              <a:custGeom>
                <a:avLst/>
                <a:gdLst/>
                <a:ahLst/>
                <a:cxnLst/>
                <a:rect l="l" t="t" r="r" b="b"/>
                <a:pathLst>
                  <a:path w="900112" h="423863" extrusionOk="0">
                    <a:moveTo>
                      <a:pt x="0" y="423863"/>
                    </a:moveTo>
                    <a:lnTo>
                      <a:pt x="204787" y="423863"/>
                    </a:lnTo>
                    <a:lnTo>
                      <a:pt x="419100" y="14288"/>
                    </a:lnTo>
                    <a:lnTo>
                      <a:pt x="900112" y="0"/>
                    </a:lnTo>
                  </a:path>
                </a:pathLst>
              </a:custGeom>
              <a:noFill/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7510307" y="4592299"/>
                <a:ext cx="2332614" cy="678834"/>
              </a:xfrm>
              <a:custGeom>
                <a:avLst/>
                <a:gdLst/>
                <a:ahLst/>
                <a:cxnLst/>
                <a:rect l="l" t="t" r="r" b="b"/>
                <a:pathLst>
                  <a:path w="1681163" h="500062" extrusionOk="0">
                    <a:moveTo>
                      <a:pt x="0" y="500062"/>
                    </a:moveTo>
                    <a:lnTo>
                      <a:pt x="890588" y="495300"/>
                    </a:lnTo>
                    <a:lnTo>
                      <a:pt x="1166813" y="0"/>
                    </a:lnTo>
                    <a:lnTo>
                      <a:pt x="1681163" y="23812"/>
                    </a:lnTo>
                  </a:path>
                </a:pathLst>
              </a:custGeom>
              <a:noFill/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7833249" y="5144774"/>
                <a:ext cx="272400" cy="2277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FFFFFF">
                    <a:alpha val="8784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>
              <a:off x="3179805" y="1033604"/>
              <a:ext cx="1318800" cy="11403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 cap="flat" cmpd="sng">
              <a:solidFill>
                <a:srgbClr val="FFFFFF">
                  <a:alpha val="8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23792" y="3060010"/>
              <a:ext cx="416700" cy="3489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 cap="flat" cmpd="sng">
              <a:solidFill>
                <a:srgbClr val="FFFFFF">
                  <a:alpha val="8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91" name="Google Shape;91;p3"/>
          <p:cNvGrpSpPr/>
          <p:nvPr/>
        </p:nvGrpSpPr>
        <p:grpSpPr>
          <a:xfrm>
            <a:off x="6667077" y="4008904"/>
            <a:ext cx="2362271" cy="1005672"/>
            <a:chOff x="1487983" y="3464395"/>
            <a:chExt cx="2624745" cy="1135327"/>
          </a:xfrm>
        </p:grpSpPr>
        <p:sp>
          <p:nvSpPr>
            <p:cNvPr id="92" name="Google Shape;92;p3"/>
            <p:cNvSpPr/>
            <p:nvPr/>
          </p:nvSpPr>
          <p:spPr>
            <a:xfrm>
              <a:off x="2509312" y="3464395"/>
              <a:ext cx="878700" cy="762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3595793" y="4060750"/>
              <a:ext cx="440100" cy="406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87983" y="3869492"/>
              <a:ext cx="409200" cy="364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2085257" y="3981317"/>
              <a:ext cx="323400" cy="2799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599400" y="4345322"/>
              <a:ext cx="281400" cy="2544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08128" y="3858168"/>
              <a:ext cx="204600" cy="1863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810523" y="4135763"/>
              <a:ext cx="204600" cy="186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573874" y="4334251"/>
              <a:ext cx="241200" cy="2193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270649" y="3731992"/>
              <a:ext cx="241200" cy="2193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3274324" y="3797177"/>
              <a:ext cx="241200" cy="2193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125898" y="3813743"/>
              <a:ext cx="78600" cy="636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988452" y="4323654"/>
              <a:ext cx="73200" cy="70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810518" y="4481269"/>
              <a:ext cx="120600" cy="1011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3722735" y="3825672"/>
              <a:ext cx="78600" cy="636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902604" y="3907300"/>
              <a:ext cx="398943" cy="150209"/>
            </a:xfrm>
            <a:custGeom>
              <a:avLst/>
              <a:gdLst/>
              <a:ahLst/>
              <a:cxnLst/>
              <a:rect l="l" t="t" r="r" b="b"/>
              <a:pathLst>
                <a:path w="1042988" h="395287" extrusionOk="0">
                  <a:moveTo>
                    <a:pt x="0" y="395287"/>
                  </a:moveTo>
                  <a:lnTo>
                    <a:pt x="280988" y="390525"/>
                  </a:lnTo>
                  <a:lnTo>
                    <a:pt x="476250" y="0"/>
                  </a:lnTo>
                  <a:lnTo>
                    <a:pt x="1042988" y="9525"/>
                  </a:lnTo>
                </a:path>
              </a:pathLst>
            </a:cu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871551" y="4185315"/>
              <a:ext cx="1760220" cy="285940"/>
            </a:xfrm>
            <a:custGeom>
              <a:avLst/>
              <a:gdLst/>
              <a:ahLst/>
              <a:cxnLst/>
              <a:rect l="l" t="t" r="r" b="b"/>
              <a:pathLst>
                <a:path w="4572000" h="752475" extrusionOk="0">
                  <a:moveTo>
                    <a:pt x="0" y="752475"/>
                  </a:moveTo>
                  <a:lnTo>
                    <a:pt x="581025" y="733425"/>
                  </a:lnTo>
                  <a:lnTo>
                    <a:pt x="842963" y="304800"/>
                  </a:lnTo>
                  <a:lnTo>
                    <a:pt x="1671638" y="300037"/>
                  </a:lnTo>
                  <a:lnTo>
                    <a:pt x="1847850" y="600075"/>
                  </a:lnTo>
                  <a:lnTo>
                    <a:pt x="2719388" y="585787"/>
                  </a:lnTo>
                  <a:lnTo>
                    <a:pt x="2833688" y="704850"/>
                  </a:lnTo>
                  <a:lnTo>
                    <a:pt x="4000500" y="685800"/>
                  </a:lnTo>
                  <a:lnTo>
                    <a:pt x="4348163" y="0"/>
                  </a:lnTo>
                  <a:lnTo>
                    <a:pt x="4572000" y="19050"/>
                  </a:lnTo>
                </a:path>
              </a:pathLst>
            </a:cu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3241446" y="3947017"/>
              <a:ext cx="672465" cy="190024"/>
            </a:xfrm>
            <a:custGeom>
              <a:avLst/>
              <a:gdLst/>
              <a:ahLst/>
              <a:cxnLst/>
              <a:rect l="l" t="t" r="r" b="b"/>
              <a:pathLst>
                <a:path w="1681163" h="500062" extrusionOk="0">
                  <a:moveTo>
                    <a:pt x="0" y="500062"/>
                  </a:moveTo>
                  <a:lnTo>
                    <a:pt x="890588" y="495300"/>
                  </a:lnTo>
                  <a:lnTo>
                    <a:pt x="1166813" y="0"/>
                  </a:lnTo>
                  <a:lnTo>
                    <a:pt x="1681163" y="23812"/>
                  </a:lnTo>
                </a:path>
              </a:pathLst>
            </a:cu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334600" y="4101368"/>
              <a:ext cx="78600" cy="636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 flipH="1">
            <a:off x="146827" y="97304"/>
            <a:ext cx="2362271" cy="1005672"/>
            <a:chOff x="1487983" y="3464395"/>
            <a:chExt cx="2624745" cy="1135327"/>
          </a:xfrm>
        </p:grpSpPr>
        <p:sp>
          <p:nvSpPr>
            <p:cNvPr id="111" name="Google Shape;111;p3"/>
            <p:cNvSpPr/>
            <p:nvPr/>
          </p:nvSpPr>
          <p:spPr>
            <a:xfrm>
              <a:off x="2509312" y="3464395"/>
              <a:ext cx="878700" cy="762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595793" y="4060750"/>
              <a:ext cx="440100" cy="406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87983" y="3869492"/>
              <a:ext cx="409200" cy="364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085257" y="3981317"/>
              <a:ext cx="323400" cy="2799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599400" y="4345322"/>
              <a:ext cx="281400" cy="2544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908128" y="3858168"/>
              <a:ext cx="204600" cy="1863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810523" y="4135763"/>
              <a:ext cx="204600" cy="186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3573874" y="4334251"/>
              <a:ext cx="241200" cy="2193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270649" y="3731992"/>
              <a:ext cx="241200" cy="2193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3274324" y="3797177"/>
              <a:ext cx="241200" cy="2193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125898" y="3813743"/>
              <a:ext cx="78600" cy="636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1988452" y="4323654"/>
              <a:ext cx="73200" cy="70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810518" y="4481269"/>
              <a:ext cx="120600" cy="1011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3722735" y="3825672"/>
              <a:ext cx="78600" cy="636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902604" y="3907300"/>
              <a:ext cx="398943" cy="150209"/>
            </a:xfrm>
            <a:custGeom>
              <a:avLst/>
              <a:gdLst/>
              <a:ahLst/>
              <a:cxnLst/>
              <a:rect l="l" t="t" r="r" b="b"/>
              <a:pathLst>
                <a:path w="1042988" h="395287" extrusionOk="0">
                  <a:moveTo>
                    <a:pt x="0" y="395287"/>
                  </a:moveTo>
                  <a:lnTo>
                    <a:pt x="280988" y="390525"/>
                  </a:lnTo>
                  <a:lnTo>
                    <a:pt x="476250" y="0"/>
                  </a:lnTo>
                  <a:lnTo>
                    <a:pt x="1042988" y="9525"/>
                  </a:lnTo>
                </a:path>
              </a:pathLst>
            </a:cu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1871551" y="4185315"/>
              <a:ext cx="1760220" cy="285940"/>
            </a:xfrm>
            <a:custGeom>
              <a:avLst/>
              <a:gdLst/>
              <a:ahLst/>
              <a:cxnLst/>
              <a:rect l="l" t="t" r="r" b="b"/>
              <a:pathLst>
                <a:path w="4572000" h="752475" extrusionOk="0">
                  <a:moveTo>
                    <a:pt x="0" y="752475"/>
                  </a:moveTo>
                  <a:lnTo>
                    <a:pt x="581025" y="733425"/>
                  </a:lnTo>
                  <a:lnTo>
                    <a:pt x="842963" y="304800"/>
                  </a:lnTo>
                  <a:lnTo>
                    <a:pt x="1671638" y="300037"/>
                  </a:lnTo>
                  <a:lnTo>
                    <a:pt x="1847850" y="600075"/>
                  </a:lnTo>
                  <a:lnTo>
                    <a:pt x="2719388" y="585787"/>
                  </a:lnTo>
                  <a:lnTo>
                    <a:pt x="2833688" y="704850"/>
                  </a:lnTo>
                  <a:lnTo>
                    <a:pt x="4000500" y="685800"/>
                  </a:lnTo>
                  <a:lnTo>
                    <a:pt x="4348163" y="0"/>
                  </a:lnTo>
                  <a:lnTo>
                    <a:pt x="4572000" y="19050"/>
                  </a:lnTo>
                </a:path>
              </a:pathLst>
            </a:cu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241446" y="3947017"/>
              <a:ext cx="672465" cy="190024"/>
            </a:xfrm>
            <a:custGeom>
              <a:avLst/>
              <a:gdLst/>
              <a:ahLst/>
              <a:cxnLst/>
              <a:rect l="l" t="t" r="r" b="b"/>
              <a:pathLst>
                <a:path w="1681163" h="500062" extrusionOk="0">
                  <a:moveTo>
                    <a:pt x="0" y="500062"/>
                  </a:moveTo>
                  <a:lnTo>
                    <a:pt x="890588" y="495300"/>
                  </a:lnTo>
                  <a:lnTo>
                    <a:pt x="1166813" y="0"/>
                  </a:lnTo>
                  <a:lnTo>
                    <a:pt x="1681163" y="23812"/>
                  </a:lnTo>
                </a:path>
              </a:pathLst>
            </a:cu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3334600" y="4101368"/>
              <a:ext cx="78600" cy="636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1" name="Google Shape;13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132" name="Google Shape;132;p4"/>
          <p:cNvGrpSpPr/>
          <p:nvPr/>
        </p:nvGrpSpPr>
        <p:grpSpPr>
          <a:xfrm>
            <a:off x="6667077" y="4008904"/>
            <a:ext cx="2362271" cy="1005672"/>
            <a:chOff x="1487983" y="3464395"/>
            <a:chExt cx="2624745" cy="1135327"/>
          </a:xfrm>
        </p:grpSpPr>
        <p:sp>
          <p:nvSpPr>
            <p:cNvPr id="133" name="Google Shape;133;p4"/>
            <p:cNvSpPr/>
            <p:nvPr/>
          </p:nvSpPr>
          <p:spPr>
            <a:xfrm>
              <a:off x="2509312" y="3464395"/>
              <a:ext cx="878700" cy="762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3595793" y="4060750"/>
              <a:ext cx="440100" cy="406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1487983" y="3869492"/>
              <a:ext cx="409200" cy="364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2085257" y="3981317"/>
              <a:ext cx="323400" cy="2799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1599400" y="4345322"/>
              <a:ext cx="281400" cy="2544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3908128" y="3858168"/>
              <a:ext cx="204600" cy="1863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2810523" y="4135763"/>
              <a:ext cx="204600" cy="186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3573874" y="4334251"/>
              <a:ext cx="241200" cy="2193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2270649" y="3731992"/>
              <a:ext cx="241200" cy="2193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3274324" y="3797177"/>
              <a:ext cx="241200" cy="2193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2125898" y="3813743"/>
              <a:ext cx="78600" cy="636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1988452" y="4323654"/>
              <a:ext cx="73200" cy="70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2810518" y="4481269"/>
              <a:ext cx="120600" cy="1011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3722735" y="3825672"/>
              <a:ext cx="78600" cy="636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1902604" y="3907300"/>
              <a:ext cx="398943" cy="150209"/>
            </a:xfrm>
            <a:custGeom>
              <a:avLst/>
              <a:gdLst/>
              <a:ahLst/>
              <a:cxnLst/>
              <a:rect l="l" t="t" r="r" b="b"/>
              <a:pathLst>
                <a:path w="1042988" h="395287" extrusionOk="0">
                  <a:moveTo>
                    <a:pt x="0" y="395287"/>
                  </a:moveTo>
                  <a:lnTo>
                    <a:pt x="280988" y="390525"/>
                  </a:lnTo>
                  <a:lnTo>
                    <a:pt x="476250" y="0"/>
                  </a:lnTo>
                  <a:lnTo>
                    <a:pt x="1042988" y="9525"/>
                  </a:lnTo>
                </a:path>
              </a:pathLst>
            </a:cu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1871551" y="4185315"/>
              <a:ext cx="1760220" cy="285940"/>
            </a:xfrm>
            <a:custGeom>
              <a:avLst/>
              <a:gdLst/>
              <a:ahLst/>
              <a:cxnLst/>
              <a:rect l="l" t="t" r="r" b="b"/>
              <a:pathLst>
                <a:path w="4572000" h="752475" extrusionOk="0">
                  <a:moveTo>
                    <a:pt x="0" y="752475"/>
                  </a:moveTo>
                  <a:lnTo>
                    <a:pt x="581025" y="733425"/>
                  </a:lnTo>
                  <a:lnTo>
                    <a:pt x="842963" y="304800"/>
                  </a:lnTo>
                  <a:lnTo>
                    <a:pt x="1671638" y="300037"/>
                  </a:lnTo>
                  <a:lnTo>
                    <a:pt x="1847850" y="600075"/>
                  </a:lnTo>
                  <a:lnTo>
                    <a:pt x="2719388" y="585787"/>
                  </a:lnTo>
                  <a:lnTo>
                    <a:pt x="2833688" y="704850"/>
                  </a:lnTo>
                  <a:lnTo>
                    <a:pt x="4000500" y="685800"/>
                  </a:lnTo>
                  <a:lnTo>
                    <a:pt x="4348163" y="0"/>
                  </a:lnTo>
                  <a:lnTo>
                    <a:pt x="4572000" y="19050"/>
                  </a:lnTo>
                </a:path>
              </a:pathLst>
            </a:cu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3241446" y="3947017"/>
              <a:ext cx="672465" cy="190024"/>
            </a:xfrm>
            <a:custGeom>
              <a:avLst/>
              <a:gdLst/>
              <a:ahLst/>
              <a:cxnLst/>
              <a:rect l="l" t="t" r="r" b="b"/>
              <a:pathLst>
                <a:path w="1681163" h="500062" extrusionOk="0">
                  <a:moveTo>
                    <a:pt x="0" y="500062"/>
                  </a:moveTo>
                  <a:lnTo>
                    <a:pt x="890588" y="495300"/>
                  </a:lnTo>
                  <a:lnTo>
                    <a:pt x="1166813" y="0"/>
                  </a:lnTo>
                  <a:lnTo>
                    <a:pt x="1681163" y="23812"/>
                  </a:lnTo>
                </a:path>
              </a:pathLst>
            </a:cu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3334600" y="4101368"/>
              <a:ext cx="78600" cy="636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FFFFFF">
                  <a:alpha val="6784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dea">
  <p:cSld name="BIG_NUMBER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body" idx="1"/>
          </p:nvPr>
        </p:nvSpPr>
        <p:spPr>
          <a:xfrm>
            <a:off x="311700" y="4348900"/>
            <a:ext cx="85206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59" name="Google Shape;159;p7"/>
          <p:cNvSpPr txBox="1">
            <a:spLocks noGrp="1"/>
          </p:cNvSpPr>
          <p:nvPr>
            <p:ph type="title"/>
          </p:nvPr>
        </p:nvSpPr>
        <p:spPr>
          <a:xfrm>
            <a:off x="311700" y="614025"/>
            <a:ext cx="8520600" cy="3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9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●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○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■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●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○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■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●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○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Font typeface="Roboto Mono"/>
              <a:buChar char="■"/>
              <a:defRPr sz="1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ugi"/>
              <a:buNone/>
              <a:defRPr sz="2800">
                <a:solidFill>
                  <a:srgbClr val="FFFFFF"/>
                </a:solidFill>
                <a:latin typeface="Gugi"/>
                <a:ea typeface="Gugi"/>
                <a:cs typeface="Gugi"/>
                <a:sym typeface="Gug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ugi"/>
              <a:buNone/>
              <a:defRPr sz="2800">
                <a:solidFill>
                  <a:srgbClr val="FFFFFF"/>
                </a:solidFill>
                <a:latin typeface="Gugi"/>
                <a:ea typeface="Gugi"/>
                <a:cs typeface="Gugi"/>
                <a:sym typeface="Gug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ugi"/>
              <a:buNone/>
              <a:defRPr sz="2800">
                <a:solidFill>
                  <a:srgbClr val="FFFFFF"/>
                </a:solidFill>
                <a:latin typeface="Gugi"/>
                <a:ea typeface="Gugi"/>
                <a:cs typeface="Gugi"/>
                <a:sym typeface="Gug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ugi"/>
              <a:buNone/>
              <a:defRPr sz="2800">
                <a:solidFill>
                  <a:srgbClr val="FFFFFF"/>
                </a:solidFill>
                <a:latin typeface="Gugi"/>
                <a:ea typeface="Gugi"/>
                <a:cs typeface="Gugi"/>
                <a:sym typeface="Gug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ugi"/>
              <a:buNone/>
              <a:defRPr sz="2800">
                <a:solidFill>
                  <a:srgbClr val="FFFFFF"/>
                </a:solidFill>
                <a:latin typeface="Gugi"/>
                <a:ea typeface="Gugi"/>
                <a:cs typeface="Gugi"/>
                <a:sym typeface="Gug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ugi"/>
              <a:buNone/>
              <a:defRPr sz="2800">
                <a:solidFill>
                  <a:srgbClr val="FFFFFF"/>
                </a:solidFill>
                <a:latin typeface="Gugi"/>
                <a:ea typeface="Gugi"/>
                <a:cs typeface="Gugi"/>
                <a:sym typeface="Gug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ugi"/>
              <a:buNone/>
              <a:defRPr sz="2800">
                <a:solidFill>
                  <a:srgbClr val="FFFFFF"/>
                </a:solidFill>
                <a:latin typeface="Gugi"/>
                <a:ea typeface="Gugi"/>
                <a:cs typeface="Gugi"/>
                <a:sym typeface="Gug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ugi"/>
              <a:buNone/>
              <a:defRPr sz="2800">
                <a:solidFill>
                  <a:srgbClr val="FFFFFF"/>
                </a:solidFill>
                <a:latin typeface="Gugi"/>
                <a:ea typeface="Gugi"/>
                <a:cs typeface="Gugi"/>
                <a:sym typeface="Gug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ugi"/>
              <a:buNone/>
              <a:defRPr sz="2800">
                <a:solidFill>
                  <a:srgbClr val="FFFFFF"/>
                </a:solidFill>
                <a:latin typeface="Gugi"/>
                <a:ea typeface="Gugi"/>
                <a:cs typeface="Gugi"/>
                <a:sym typeface="Gugi"/>
              </a:defRPr>
            </a:lvl9pPr>
          </a:lstStyle>
          <a:p>
            <a:endParaRPr/>
          </a:p>
        </p:txBody>
      </p:sp>
      <p:grpSp>
        <p:nvGrpSpPr>
          <p:cNvPr id="8" name="Google Shape;8;p1"/>
          <p:cNvGrpSpPr/>
          <p:nvPr/>
        </p:nvGrpSpPr>
        <p:grpSpPr>
          <a:xfrm>
            <a:off x="245644" y="-244961"/>
            <a:ext cx="8691144" cy="5369003"/>
            <a:chOff x="245644" y="-244961"/>
            <a:chExt cx="8691144" cy="5369003"/>
          </a:xfrm>
        </p:grpSpPr>
        <p:grpSp>
          <p:nvGrpSpPr>
            <p:cNvPr id="9" name="Google Shape;9;p1"/>
            <p:cNvGrpSpPr/>
            <p:nvPr/>
          </p:nvGrpSpPr>
          <p:grpSpPr>
            <a:xfrm rot="10800000">
              <a:off x="245644" y="-244961"/>
              <a:ext cx="8691144" cy="5369003"/>
              <a:chOff x="709612" y="361950"/>
              <a:chExt cx="10682331" cy="6453129"/>
            </a:xfrm>
          </p:grpSpPr>
          <p:sp>
            <p:nvSpPr>
              <p:cNvPr id="10" name="Google Shape;10;p1"/>
              <p:cNvSpPr/>
              <p:nvPr/>
            </p:nvSpPr>
            <p:spPr>
              <a:xfrm>
                <a:off x="4116291" y="1692369"/>
                <a:ext cx="4230000" cy="37206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11;p1"/>
              <p:cNvSpPr/>
              <p:nvPr/>
            </p:nvSpPr>
            <p:spPr>
              <a:xfrm>
                <a:off x="1000888" y="4624606"/>
                <a:ext cx="2165700" cy="19320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12;p1"/>
              <p:cNvSpPr/>
              <p:nvPr/>
            </p:nvSpPr>
            <p:spPr>
              <a:xfrm>
                <a:off x="8232170" y="1161111"/>
                <a:ext cx="2906400" cy="25911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3;p1"/>
              <p:cNvSpPr/>
              <p:nvPr/>
            </p:nvSpPr>
            <p:spPr>
              <a:xfrm>
                <a:off x="8738742" y="4999388"/>
                <a:ext cx="1671600" cy="14538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1"/>
              <p:cNvSpPr/>
              <p:nvPr/>
            </p:nvSpPr>
            <p:spPr>
              <a:xfrm>
                <a:off x="2083681" y="2892859"/>
                <a:ext cx="1418400" cy="1305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3502076" y="4715070"/>
                <a:ext cx="1120800" cy="10017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>
                <a:off x="2191328" y="1464815"/>
                <a:ext cx="975000" cy="9111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1"/>
              <p:cNvSpPr/>
              <p:nvPr/>
            </p:nvSpPr>
            <p:spPr>
              <a:xfrm>
                <a:off x="6775783" y="527862"/>
                <a:ext cx="734400" cy="633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1"/>
              <p:cNvSpPr/>
              <p:nvPr/>
            </p:nvSpPr>
            <p:spPr>
              <a:xfrm>
                <a:off x="4850818" y="755418"/>
                <a:ext cx="734400" cy="633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1"/>
              <p:cNvSpPr/>
              <p:nvPr/>
            </p:nvSpPr>
            <p:spPr>
              <a:xfrm>
                <a:off x="10632043" y="671415"/>
                <a:ext cx="759900" cy="6864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1"/>
              <p:cNvSpPr/>
              <p:nvPr/>
            </p:nvSpPr>
            <p:spPr>
              <a:xfrm>
                <a:off x="9821533" y="4274278"/>
                <a:ext cx="709200" cy="6669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1"/>
              <p:cNvSpPr/>
              <p:nvPr/>
            </p:nvSpPr>
            <p:spPr>
              <a:xfrm>
                <a:off x="6509835" y="5590637"/>
                <a:ext cx="709200" cy="6669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1"/>
              <p:cNvSpPr/>
              <p:nvPr/>
            </p:nvSpPr>
            <p:spPr>
              <a:xfrm>
                <a:off x="8662755" y="5978341"/>
                <a:ext cx="835800" cy="7851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1"/>
              <p:cNvSpPr/>
              <p:nvPr/>
            </p:nvSpPr>
            <p:spPr>
              <a:xfrm>
                <a:off x="10000491" y="2064089"/>
                <a:ext cx="835800" cy="7851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1"/>
              <p:cNvSpPr/>
              <p:nvPr/>
            </p:nvSpPr>
            <p:spPr>
              <a:xfrm>
                <a:off x="7624288" y="4055971"/>
                <a:ext cx="835800" cy="7851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5;p1"/>
              <p:cNvSpPr/>
              <p:nvPr/>
            </p:nvSpPr>
            <p:spPr>
              <a:xfrm>
                <a:off x="791932" y="3270869"/>
                <a:ext cx="804300" cy="7077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26;p1"/>
              <p:cNvSpPr/>
              <p:nvPr/>
            </p:nvSpPr>
            <p:spPr>
              <a:xfrm>
                <a:off x="1437804" y="2758779"/>
                <a:ext cx="563700" cy="4749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27;p1"/>
              <p:cNvSpPr/>
              <p:nvPr/>
            </p:nvSpPr>
            <p:spPr>
              <a:xfrm>
                <a:off x="709612" y="2387227"/>
                <a:ext cx="614100" cy="5055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28;p1"/>
              <p:cNvSpPr/>
              <p:nvPr/>
            </p:nvSpPr>
            <p:spPr>
              <a:xfrm>
                <a:off x="8859051" y="361950"/>
                <a:ext cx="456000" cy="3936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29;p1"/>
              <p:cNvSpPr/>
              <p:nvPr/>
            </p:nvSpPr>
            <p:spPr>
              <a:xfrm>
                <a:off x="4033976" y="1191933"/>
                <a:ext cx="506700" cy="3936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30;p1"/>
              <p:cNvSpPr/>
              <p:nvPr/>
            </p:nvSpPr>
            <p:spPr>
              <a:xfrm>
                <a:off x="3642968" y="4115267"/>
                <a:ext cx="272400" cy="2277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31;p1"/>
              <p:cNvSpPr/>
              <p:nvPr/>
            </p:nvSpPr>
            <p:spPr>
              <a:xfrm>
                <a:off x="3166475" y="5966112"/>
                <a:ext cx="272400" cy="2277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32;p1"/>
              <p:cNvSpPr/>
              <p:nvPr/>
            </p:nvSpPr>
            <p:spPr>
              <a:xfrm>
                <a:off x="6357863" y="6453279"/>
                <a:ext cx="417900" cy="3618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33;p1"/>
              <p:cNvSpPr/>
              <p:nvPr/>
            </p:nvSpPr>
            <p:spPr>
              <a:xfrm>
                <a:off x="2805544" y="2194992"/>
                <a:ext cx="417900" cy="3618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4;p1"/>
              <p:cNvSpPr/>
              <p:nvPr/>
            </p:nvSpPr>
            <p:spPr>
              <a:xfrm>
                <a:off x="1710881" y="3942192"/>
                <a:ext cx="372900" cy="3321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35;p1"/>
              <p:cNvSpPr/>
              <p:nvPr/>
            </p:nvSpPr>
            <p:spPr>
              <a:xfrm>
                <a:off x="4160618" y="1920367"/>
                <a:ext cx="272400" cy="2277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36;p1"/>
              <p:cNvSpPr/>
              <p:nvPr/>
            </p:nvSpPr>
            <p:spPr>
              <a:xfrm>
                <a:off x="7678112" y="1047333"/>
                <a:ext cx="272400" cy="2277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37;p1"/>
              <p:cNvSpPr/>
              <p:nvPr/>
            </p:nvSpPr>
            <p:spPr>
              <a:xfrm>
                <a:off x="9178821" y="4157963"/>
                <a:ext cx="272400" cy="2277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38;p1"/>
              <p:cNvSpPr/>
              <p:nvPr/>
            </p:nvSpPr>
            <p:spPr>
              <a:xfrm>
                <a:off x="959731" y="1553663"/>
                <a:ext cx="725100" cy="6414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39;p1"/>
              <p:cNvSpPr/>
              <p:nvPr/>
            </p:nvSpPr>
            <p:spPr>
              <a:xfrm>
                <a:off x="1317495" y="1167575"/>
                <a:ext cx="2716791" cy="1506366"/>
              </a:xfrm>
              <a:custGeom>
                <a:avLst/>
                <a:gdLst/>
                <a:ahLst/>
                <a:cxnLst/>
                <a:rect l="l" t="t" r="r" b="b"/>
                <a:pathLst>
                  <a:path w="2005012" h="1109662" extrusionOk="0">
                    <a:moveTo>
                      <a:pt x="0" y="1109662"/>
                    </a:moveTo>
                    <a:lnTo>
                      <a:pt x="80962" y="1085850"/>
                    </a:lnTo>
                    <a:lnTo>
                      <a:pt x="728662" y="19050"/>
                    </a:lnTo>
                    <a:lnTo>
                      <a:pt x="1409700" y="0"/>
                    </a:lnTo>
                    <a:lnTo>
                      <a:pt x="1533525" y="133350"/>
                    </a:lnTo>
                    <a:lnTo>
                      <a:pt x="2005012" y="138112"/>
                    </a:lnTo>
                  </a:path>
                </a:pathLst>
              </a:cu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40;p1"/>
              <p:cNvSpPr/>
              <p:nvPr/>
            </p:nvSpPr>
            <p:spPr>
              <a:xfrm>
                <a:off x="2868857" y="4490907"/>
                <a:ext cx="1707893" cy="496085"/>
              </a:xfrm>
              <a:custGeom>
                <a:avLst/>
                <a:gdLst/>
                <a:ahLst/>
                <a:cxnLst/>
                <a:rect l="l" t="t" r="r" b="b"/>
                <a:pathLst>
                  <a:path w="1042988" h="395287" extrusionOk="0">
                    <a:moveTo>
                      <a:pt x="0" y="395287"/>
                    </a:moveTo>
                    <a:lnTo>
                      <a:pt x="280988" y="390525"/>
                    </a:lnTo>
                    <a:lnTo>
                      <a:pt x="476250" y="0"/>
                    </a:lnTo>
                    <a:lnTo>
                      <a:pt x="1042988" y="9525"/>
                    </a:lnTo>
                  </a:path>
                </a:pathLst>
              </a:cu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1;p1"/>
              <p:cNvSpPr/>
              <p:nvPr/>
            </p:nvSpPr>
            <p:spPr>
              <a:xfrm>
                <a:off x="2780215" y="5456165"/>
                <a:ext cx="6080760" cy="1010564"/>
              </a:xfrm>
              <a:custGeom>
                <a:avLst/>
                <a:gdLst/>
                <a:ahLst/>
                <a:cxnLst/>
                <a:rect l="l" t="t" r="r" b="b"/>
                <a:pathLst>
                  <a:path w="4572000" h="744430" extrusionOk="0">
                    <a:moveTo>
                      <a:pt x="0" y="744430"/>
                    </a:moveTo>
                    <a:lnTo>
                      <a:pt x="581025" y="725380"/>
                    </a:lnTo>
                    <a:lnTo>
                      <a:pt x="842963" y="296755"/>
                    </a:lnTo>
                    <a:lnTo>
                      <a:pt x="1671638" y="291992"/>
                    </a:lnTo>
                    <a:lnTo>
                      <a:pt x="1847850" y="592030"/>
                    </a:lnTo>
                    <a:lnTo>
                      <a:pt x="2719388" y="577742"/>
                    </a:lnTo>
                    <a:lnTo>
                      <a:pt x="2833688" y="696805"/>
                    </a:lnTo>
                    <a:lnTo>
                      <a:pt x="4000500" y="677755"/>
                    </a:lnTo>
                    <a:lnTo>
                      <a:pt x="4327171" y="0"/>
                    </a:lnTo>
                    <a:cubicBezTo>
                      <a:pt x="4401783" y="6350"/>
                      <a:pt x="4497388" y="4655"/>
                      <a:pt x="4572000" y="11005"/>
                    </a:cubicBezTo>
                  </a:path>
                </a:pathLst>
              </a:cu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2;p1"/>
              <p:cNvSpPr/>
              <p:nvPr/>
            </p:nvSpPr>
            <p:spPr>
              <a:xfrm>
                <a:off x="7624288" y="1458353"/>
                <a:ext cx="1113889" cy="575394"/>
              </a:xfrm>
              <a:custGeom>
                <a:avLst/>
                <a:gdLst/>
                <a:ahLst/>
                <a:cxnLst/>
                <a:rect l="l" t="t" r="r" b="b"/>
                <a:pathLst>
                  <a:path w="900112" h="423863" extrusionOk="0">
                    <a:moveTo>
                      <a:pt x="0" y="423863"/>
                    </a:moveTo>
                    <a:lnTo>
                      <a:pt x="204787" y="423863"/>
                    </a:lnTo>
                    <a:lnTo>
                      <a:pt x="419100" y="14288"/>
                    </a:lnTo>
                    <a:lnTo>
                      <a:pt x="900112" y="0"/>
                    </a:lnTo>
                  </a:path>
                </a:pathLst>
              </a:cu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43;p1"/>
              <p:cNvSpPr/>
              <p:nvPr/>
            </p:nvSpPr>
            <p:spPr>
              <a:xfrm>
                <a:off x="7510307" y="4592299"/>
                <a:ext cx="2311599" cy="678834"/>
              </a:xfrm>
              <a:custGeom>
                <a:avLst/>
                <a:gdLst/>
                <a:ahLst/>
                <a:cxnLst/>
                <a:rect l="l" t="t" r="r" b="b"/>
                <a:pathLst>
                  <a:path w="1681163" h="500062" extrusionOk="0">
                    <a:moveTo>
                      <a:pt x="0" y="500062"/>
                    </a:moveTo>
                    <a:lnTo>
                      <a:pt x="890588" y="495300"/>
                    </a:lnTo>
                    <a:lnTo>
                      <a:pt x="1166813" y="0"/>
                    </a:lnTo>
                    <a:lnTo>
                      <a:pt x="1681163" y="23812"/>
                    </a:lnTo>
                  </a:path>
                </a:pathLst>
              </a:cu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4;p1"/>
              <p:cNvSpPr/>
              <p:nvPr/>
            </p:nvSpPr>
            <p:spPr>
              <a:xfrm>
                <a:off x="7833249" y="5144774"/>
                <a:ext cx="272400" cy="2277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9050" cap="flat" cmpd="sng">
                <a:solidFill>
                  <a:srgbClr val="FFFFFF">
                    <a:alpha val="98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" name="Google Shape;45;p1"/>
            <p:cNvSpPr/>
            <p:nvPr/>
          </p:nvSpPr>
          <p:spPr>
            <a:xfrm rot="10800000">
              <a:off x="3886531" y="1237737"/>
              <a:ext cx="1409400" cy="12885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 cap="flat" cmpd="sng">
              <a:solidFill>
                <a:srgbClr val="FFFFFF">
                  <a:alpha val="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1"/>
            <p:cNvSpPr/>
            <p:nvPr/>
          </p:nvSpPr>
          <p:spPr>
            <a:xfrm rot="10800000">
              <a:off x="3438938" y="2953796"/>
              <a:ext cx="654300" cy="5889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 cap="flat" cmpd="sng">
              <a:solidFill>
                <a:srgbClr val="FFFFFF">
                  <a:alpha val="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" name="Google Shape;47;p1"/>
          <p:cNvSpPr txBox="1"/>
          <p:nvPr/>
        </p:nvSpPr>
        <p:spPr>
          <a:xfrm rot="5400000">
            <a:off x="-731000" y="49211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900"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nTnny1Wp2po?feature=oembed" TargetMode="External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10"/>
          <p:cNvGrpSpPr/>
          <p:nvPr/>
        </p:nvGrpSpPr>
        <p:grpSpPr>
          <a:xfrm>
            <a:off x="3429900" y="1354284"/>
            <a:ext cx="839820" cy="511261"/>
            <a:chOff x="1614550" y="1499850"/>
            <a:chExt cx="4199100" cy="2523500"/>
          </a:xfrm>
        </p:grpSpPr>
        <p:sp>
          <p:nvSpPr>
            <p:cNvPr id="179" name="Google Shape;179;p10"/>
            <p:cNvSpPr/>
            <p:nvPr/>
          </p:nvSpPr>
          <p:spPr>
            <a:xfrm>
              <a:off x="1614550" y="1499850"/>
              <a:ext cx="4199100" cy="2523500"/>
            </a:xfrm>
            <a:custGeom>
              <a:avLst/>
              <a:gdLst/>
              <a:ahLst/>
              <a:cxnLst/>
              <a:rect l="l" t="t" r="r" b="b"/>
              <a:pathLst>
                <a:path w="167964" h="100940" fill="none" extrusionOk="0">
                  <a:moveTo>
                    <a:pt x="37550" y="100940"/>
                  </a:moveTo>
                  <a:cubicBezTo>
                    <a:pt x="16959" y="100940"/>
                    <a:pt x="1" y="83982"/>
                    <a:pt x="1" y="62987"/>
                  </a:cubicBezTo>
                  <a:cubicBezTo>
                    <a:pt x="1" y="41991"/>
                    <a:pt x="16959" y="25437"/>
                    <a:pt x="37550" y="25437"/>
                  </a:cubicBezTo>
                  <a:cubicBezTo>
                    <a:pt x="41184" y="25437"/>
                    <a:pt x="44818" y="25841"/>
                    <a:pt x="48048" y="26649"/>
                  </a:cubicBezTo>
                  <a:cubicBezTo>
                    <a:pt x="56527" y="10902"/>
                    <a:pt x="73081" y="1"/>
                    <a:pt x="92461" y="1"/>
                  </a:cubicBezTo>
                  <a:cubicBezTo>
                    <a:pt x="117494" y="1"/>
                    <a:pt x="138086" y="18170"/>
                    <a:pt x="142123" y="42395"/>
                  </a:cubicBezTo>
                  <a:cubicBezTo>
                    <a:pt x="156659" y="44010"/>
                    <a:pt x="167964" y="56527"/>
                    <a:pt x="167964" y="71466"/>
                  </a:cubicBezTo>
                  <a:cubicBezTo>
                    <a:pt x="167964" y="87616"/>
                    <a:pt x="155044" y="100940"/>
                    <a:pt x="138490" y="100940"/>
                  </a:cubicBezTo>
                  <a:close/>
                </a:path>
              </a:pathLst>
            </a:custGeom>
            <a:noFill/>
            <a:ln w="9525" cap="sq" cmpd="sng">
              <a:solidFill>
                <a:srgbClr val="EFEFEF"/>
              </a:solidFill>
              <a:prstDash val="solid"/>
              <a:miter lim="4037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180;p10"/>
            <p:cNvSpPr/>
            <p:nvPr/>
          </p:nvSpPr>
          <p:spPr>
            <a:xfrm>
              <a:off x="3714100" y="2549625"/>
              <a:ext cx="25" cy="847925"/>
            </a:xfrm>
            <a:custGeom>
              <a:avLst/>
              <a:gdLst/>
              <a:ahLst/>
              <a:cxnLst/>
              <a:rect l="l" t="t" r="r" b="b"/>
              <a:pathLst>
                <a:path w="1" h="33917" fill="none" extrusionOk="0">
                  <a:moveTo>
                    <a:pt x="0" y="0"/>
                  </a:moveTo>
                  <a:lnTo>
                    <a:pt x="0" y="33916"/>
                  </a:lnTo>
                </a:path>
              </a:pathLst>
            </a:custGeom>
            <a:noFill/>
            <a:ln w="9525" cap="sq" cmpd="sng">
              <a:solidFill>
                <a:srgbClr val="EFEFEF"/>
              </a:solidFill>
              <a:prstDash val="solid"/>
              <a:miter lim="4037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181;p10"/>
            <p:cNvSpPr/>
            <p:nvPr/>
          </p:nvSpPr>
          <p:spPr>
            <a:xfrm>
              <a:off x="3290150" y="2337650"/>
              <a:ext cx="847925" cy="423975"/>
            </a:xfrm>
            <a:custGeom>
              <a:avLst/>
              <a:gdLst/>
              <a:ahLst/>
              <a:cxnLst/>
              <a:rect l="l" t="t" r="r" b="b"/>
              <a:pathLst>
                <a:path w="33917" h="16959" fill="none" extrusionOk="0">
                  <a:moveTo>
                    <a:pt x="1" y="16958"/>
                  </a:moveTo>
                  <a:lnTo>
                    <a:pt x="16958" y="1"/>
                  </a:lnTo>
                  <a:lnTo>
                    <a:pt x="33916" y="16958"/>
                  </a:lnTo>
                  <a:lnTo>
                    <a:pt x="33916" y="16958"/>
                  </a:lnTo>
                </a:path>
              </a:pathLst>
            </a:custGeom>
            <a:noFill/>
            <a:ln w="9525" cap="sq" cmpd="sng">
              <a:solidFill>
                <a:srgbClr val="EFEFEF"/>
              </a:solidFill>
              <a:prstDash val="solid"/>
              <a:miter lim="4037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82" name="Google Shape;182;p10"/>
          <p:cNvGrpSpPr/>
          <p:nvPr/>
        </p:nvGrpSpPr>
        <p:grpSpPr>
          <a:xfrm>
            <a:off x="1077500" y="2706117"/>
            <a:ext cx="339546" cy="445902"/>
            <a:chOff x="2240375" y="874025"/>
            <a:chExt cx="2947450" cy="3785250"/>
          </a:xfrm>
        </p:grpSpPr>
        <p:sp>
          <p:nvSpPr>
            <p:cNvPr id="183" name="Google Shape;183;p10"/>
            <p:cNvSpPr/>
            <p:nvPr/>
          </p:nvSpPr>
          <p:spPr>
            <a:xfrm>
              <a:off x="2240375" y="2549625"/>
              <a:ext cx="2947450" cy="2109650"/>
            </a:xfrm>
            <a:custGeom>
              <a:avLst/>
              <a:gdLst/>
              <a:ahLst/>
              <a:cxnLst/>
              <a:rect l="l" t="t" r="r" b="b"/>
              <a:pathLst>
                <a:path w="117898" h="84386" fill="none" extrusionOk="0">
                  <a:moveTo>
                    <a:pt x="1" y="0"/>
                  </a:moveTo>
                  <a:lnTo>
                    <a:pt x="117898" y="0"/>
                  </a:lnTo>
                  <a:lnTo>
                    <a:pt x="117898" y="84386"/>
                  </a:lnTo>
                  <a:lnTo>
                    <a:pt x="1" y="84386"/>
                  </a:lnTo>
                  <a:close/>
                </a:path>
              </a:pathLst>
            </a:custGeom>
            <a:noFill/>
            <a:ln w="9525" cap="sq" cmpd="sng">
              <a:solidFill>
                <a:srgbClr val="D8D8D8"/>
              </a:solidFill>
              <a:prstDash val="solid"/>
              <a:miter lim="4037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84;p10"/>
            <p:cNvSpPr/>
            <p:nvPr/>
          </p:nvSpPr>
          <p:spPr>
            <a:xfrm>
              <a:off x="2664325" y="874025"/>
              <a:ext cx="2099575" cy="1675625"/>
            </a:xfrm>
            <a:custGeom>
              <a:avLst/>
              <a:gdLst/>
              <a:ahLst/>
              <a:cxnLst/>
              <a:rect l="l" t="t" r="r" b="b"/>
              <a:pathLst>
                <a:path w="83983" h="67025" fill="none" extrusionOk="0">
                  <a:moveTo>
                    <a:pt x="41991" y="1"/>
                  </a:moveTo>
                  <a:lnTo>
                    <a:pt x="41991" y="1"/>
                  </a:lnTo>
                  <a:cubicBezTo>
                    <a:pt x="65409" y="1"/>
                    <a:pt x="83982" y="18574"/>
                    <a:pt x="83982" y="41991"/>
                  </a:cubicBezTo>
                  <a:lnTo>
                    <a:pt x="83982" y="67024"/>
                  </a:lnTo>
                  <a:lnTo>
                    <a:pt x="1" y="67024"/>
                  </a:lnTo>
                  <a:lnTo>
                    <a:pt x="1" y="41991"/>
                  </a:lnTo>
                  <a:cubicBezTo>
                    <a:pt x="1" y="18574"/>
                    <a:pt x="18573" y="1"/>
                    <a:pt x="41991" y="1"/>
                  </a:cubicBezTo>
                  <a:close/>
                </a:path>
              </a:pathLst>
            </a:custGeom>
            <a:noFill/>
            <a:ln w="9525" cap="sq" cmpd="sng">
              <a:solidFill>
                <a:srgbClr val="D8D8D8"/>
              </a:solidFill>
              <a:prstDash val="solid"/>
              <a:miter lim="4037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185;p10"/>
            <p:cNvSpPr/>
            <p:nvPr/>
          </p:nvSpPr>
          <p:spPr>
            <a:xfrm>
              <a:off x="3502125" y="3397525"/>
              <a:ext cx="423975" cy="413875"/>
            </a:xfrm>
            <a:custGeom>
              <a:avLst/>
              <a:gdLst/>
              <a:ahLst/>
              <a:cxnLst/>
              <a:rect l="l" t="t" r="r" b="b"/>
              <a:pathLst>
                <a:path w="16959" h="16555" fill="none" extrusionOk="0">
                  <a:moveTo>
                    <a:pt x="16958" y="8075"/>
                  </a:moveTo>
                  <a:cubicBezTo>
                    <a:pt x="16958" y="12920"/>
                    <a:pt x="13324" y="16554"/>
                    <a:pt x="8479" y="16554"/>
                  </a:cubicBezTo>
                  <a:cubicBezTo>
                    <a:pt x="3634" y="16554"/>
                    <a:pt x="0" y="12920"/>
                    <a:pt x="0" y="8075"/>
                  </a:cubicBezTo>
                  <a:cubicBezTo>
                    <a:pt x="0" y="3634"/>
                    <a:pt x="3634" y="0"/>
                    <a:pt x="8479" y="0"/>
                  </a:cubicBezTo>
                  <a:cubicBezTo>
                    <a:pt x="13324" y="0"/>
                    <a:pt x="16958" y="3634"/>
                    <a:pt x="16958" y="8075"/>
                  </a:cubicBezTo>
                  <a:close/>
                </a:path>
              </a:pathLst>
            </a:custGeom>
            <a:noFill/>
            <a:ln w="9525" cap="sq" cmpd="sng">
              <a:solidFill>
                <a:srgbClr val="D8D8D8"/>
              </a:solidFill>
              <a:prstDash val="solid"/>
              <a:miter lim="4037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F03C07D6-330B-A6CC-BB22-5316476DE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980" y="4388461"/>
            <a:ext cx="8878020" cy="942900"/>
          </a:xfrm>
        </p:spPr>
        <p:txBody>
          <a:bodyPr/>
          <a:lstStyle/>
          <a:p>
            <a:r>
              <a:rPr lang="en-GB" sz="3600" dirty="0"/>
              <a:t>Convenient Access to Primary Care</a:t>
            </a:r>
            <a:br>
              <a:rPr lang="en-GB" sz="3600" dirty="0"/>
            </a:br>
            <a:r>
              <a:rPr lang="en-GB" sz="2400" dirty="0"/>
              <a:t>Improved Patient Outcomes and Staff Satisfaction</a:t>
            </a:r>
            <a:br>
              <a:rPr lang="en-GB" sz="3600" dirty="0"/>
            </a:br>
            <a:endParaRPr lang="en-US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A3B2B9-6BE6-C74D-62F6-04A7D656471F}"/>
              </a:ext>
            </a:extLst>
          </p:cNvPr>
          <p:cNvSpPr/>
          <p:nvPr/>
        </p:nvSpPr>
        <p:spPr>
          <a:xfrm>
            <a:off x="13546" y="4348481"/>
            <a:ext cx="162560" cy="777410"/>
          </a:xfrm>
          <a:prstGeom prst="rect">
            <a:avLst/>
          </a:prstGeom>
          <a:solidFill>
            <a:srgbClr val="071474"/>
          </a:solidFill>
          <a:ln>
            <a:solidFill>
              <a:srgbClr val="0714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>
          <a:extLst>
            <a:ext uri="{FF2B5EF4-FFF2-40B4-BE49-F238E27FC236}">
              <a16:creationId xmlns:a16="http://schemas.microsoft.com/office/drawing/2014/main" id="{53F9FF7A-6971-57D7-C303-6A7654F94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E43830-5336-EC1A-2712-339A4B1BA44D}"/>
              </a:ext>
            </a:extLst>
          </p:cNvPr>
          <p:cNvSpPr txBox="1"/>
          <p:nvPr/>
        </p:nvSpPr>
        <p:spPr>
          <a:xfrm>
            <a:off x="358986" y="4620280"/>
            <a:ext cx="3136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Credit: reddit.com u/</a:t>
            </a:r>
            <a:r>
              <a:rPr lang="en-US" dirty="0" err="1">
                <a:solidFill>
                  <a:schemeClr val="bg1"/>
                </a:solidFill>
              </a:rPr>
              <a:t>rumble_the_jungle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D088458-73DB-59BF-87D5-57F8E7BA7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353" y="438252"/>
            <a:ext cx="8520600" cy="572700"/>
          </a:xfrm>
        </p:spPr>
        <p:txBody>
          <a:bodyPr/>
          <a:lstStyle/>
          <a:p>
            <a:r>
              <a:rPr lang="en-US" sz="2400" dirty="0"/>
              <a:t>Ease of Access</a:t>
            </a:r>
          </a:p>
        </p:txBody>
      </p:sp>
      <p:pic>
        <p:nvPicPr>
          <p:cNvPr id="2" name="Picture 2" descr="Men, your stubbornness about your health is killing you.&quot; Men: &quot;Don't tell  me what to do.&quot; : r/TrollXChromosomes">
            <a:extLst>
              <a:ext uri="{FF2B5EF4-FFF2-40B4-BE49-F238E27FC236}">
                <a16:creationId xmlns:a16="http://schemas.microsoft.com/office/drawing/2014/main" id="{77FFFF45-63EC-484F-C19B-E4EA906B5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67" y="1148078"/>
            <a:ext cx="5508977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B2B476-3B09-E2F0-905A-1E22B584CC56}"/>
              </a:ext>
            </a:extLst>
          </p:cNvPr>
          <p:cNvSpPr/>
          <p:nvPr/>
        </p:nvSpPr>
        <p:spPr>
          <a:xfrm>
            <a:off x="13546" y="4348481"/>
            <a:ext cx="162560" cy="777410"/>
          </a:xfrm>
          <a:prstGeom prst="rect">
            <a:avLst/>
          </a:prstGeom>
          <a:solidFill>
            <a:srgbClr val="071474"/>
          </a:solidFill>
          <a:ln>
            <a:solidFill>
              <a:srgbClr val="0714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76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>
          <a:extLst>
            <a:ext uri="{FF2B5EF4-FFF2-40B4-BE49-F238E27FC236}">
              <a16:creationId xmlns:a16="http://schemas.microsoft.com/office/drawing/2014/main" id="{9F81E47A-FFEB-C1C3-3E3B-191C5AF90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">
            <a:extLst>
              <a:ext uri="{FF2B5EF4-FFF2-40B4-BE49-F238E27FC236}">
                <a16:creationId xmlns:a16="http://schemas.microsoft.com/office/drawing/2014/main" id="{F50985DF-D4D6-BAB4-3F46-A7035D0C7C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099" y="749825"/>
            <a:ext cx="829890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Ease of Access</a:t>
            </a:r>
            <a:endParaRPr dirty="0"/>
          </a:p>
        </p:txBody>
      </p:sp>
      <p:sp>
        <p:nvSpPr>
          <p:cNvPr id="209" name="Google Shape;209;p14">
            <a:extLst>
              <a:ext uri="{FF2B5EF4-FFF2-40B4-BE49-F238E27FC236}">
                <a16:creationId xmlns:a16="http://schemas.microsoft.com/office/drawing/2014/main" id="{71B511A9-3CA5-2391-1D68-A68665C14C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099" y="2315124"/>
            <a:ext cx="7648661" cy="19701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/>
              <a:t>Time Constraints</a:t>
            </a:r>
          </a:p>
          <a:p>
            <a:pPr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/>
              <a:t>Trust Issues</a:t>
            </a:r>
          </a:p>
          <a:p>
            <a:pPr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/>
              <a:t>Lack of Transportation / Mobility</a:t>
            </a:r>
          </a:p>
          <a:p>
            <a:pPr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16BBB6-8DC9-9A8A-B9C4-8329B4165A8D}"/>
              </a:ext>
            </a:extLst>
          </p:cNvPr>
          <p:cNvSpPr txBox="1"/>
          <p:nvPr/>
        </p:nvSpPr>
        <p:spPr>
          <a:xfrm>
            <a:off x="372533" y="4771900"/>
            <a:ext cx="7945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Brownandtoland.com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BBDEBB-BC36-1F57-A59E-A4B39FA16437}"/>
              </a:ext>
            </a:extLst>
          </p:cNvPr>
          <p:cNvSpPr/>
          <p:nvPr/>
        </p:nvSpPr>
        <p:spPr>
          <a:xfrm>
            <a:off x="13546" y="4348481"/>
            <a:ext cx="162560" cy="777410"/>
          </a:xfrm>
          <a:prstGeom prst="rect">
            <a:avLst/>
          </a:prstGeom>
          <a:solidFill>
            <a:srgbClr val="071474"/>
          </a:solidFill>
          <a:ln>
            <a:solidFill>
              <a:srgbClr val="0714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3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>
          <a:extLst>
            <a:ext uri="{FF2B5EF4-FFF2-40B4-BE49-F238E27FC236}">
              <a16:creationId xmlns:a16="http://schemas.microsoft.com/office/drawing/2014/main" id="{E91E6518-B87E-D5CE-253F-45481612C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C3FDB8FC-FD98-FAA6-5414-8C9F504E2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353" y="438252"/>
            <a:ext cx="8520600" cy="572700"/>
          </a:xfrm>
        </p:spPr>
        <p:txBody>
          <a:bodyPr/>
          <a:lstStyle/>
          <a:p>
            <a:r>
              <a:rPr lang="en-US" sz="2400" dirty="0"/>
              <a:t>Accessibility: Time Constraints</a:t>
            </a:r>
          </a:p>
        </p:txBody>
      </p:sp>
      <p:pic>
        <p:nvPicPr>
          <p:cNvPr id="8" name="Picture 7" descr="A cartoon character sitting at a desk">
            <a:extLst>
              <a:ext uri="{FF2B5EF4-FFF2-40B4-BE49-F238E27FC236}">
                <a16:creationId xmlns:a16="http://schemas.microsoft.com/office/drawing/2014/main" id="{E3746AB9-12D6-F0F0-3BE2-2ADFF239F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940" y="1869440"/>
            <a:ext cx="3274060" cy="32740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131C89-E865-639A-654F-7C7114E0181D}"/>
              </a:ext>
            </a:extLst>
          </p:cNvPr>
          <p:cNvSpPr txBox="1"/>
          <p:nvPr/>
        </p:nvSpPr>
        <p:spPr>
          <a:xfrm>
            <a:off x="372532" y="4771900"/>
            <a:ext cx="5682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Credit: Dall-E Generative AI    *NCBI PMCID:    PMC4351276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1AC038-9EE9-0EDF-8361-736480C88F8B}"/>
              </a:ext>
            </a:extLst>
          </p:cNvPr>
          <p:cNvSpPr txBox="1"/>
          <p:nvPr/>
        </p:nvSpPr>
        <p:spPr>
          <a:xfrm>
            <a:off x="623147" y="1740747"/>
            <a:ext cx="4842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</a:rPr>
              <a:t>9% of people surveyed reported lack of time* as primary reason for avoiding medical care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3DA58A-4EC7-D870-12E4-66D7D01370CA}"/>
              </a:ext>
            </a:extLst>
          </p:cNvPr>
          <p:cNvSpPr txBox="1"/>
          <p:nvPr/>
        </p:nvSpPr>
        <p:spPr>
          <a:xfrm>
            <a:off x="670560" y="3108960"/>
            <a:ext cx="4795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Walk-In Availability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Self Registration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Optimize workflow and registration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D16CAC-2316-95E4-898C-C81919AB81AB}"/>
              </a:ext>
            </a:extLst>
          </p:cNvPr>
          <p:cNvSpPr/>
          <p:nvPr/>
        </p:nvSpPr>
        <p:spPr>
          <a:xfrm>
            <a:off x="13546" y="4348481"/>
            <a:ext cx="162560" cy="777410"/>
          </a:xfrm>
          <a:prstGeom prst="rect">
            <a:avLst/>
          </a:prstGeom>
          <a:solidFill>
            <a:srgbClr val="071474"/>
          </a:solidFill>
          <a:ln>
            <a:solidFill>
              <a:srgbClr val="0714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9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>
          <a:extLst>
            <a:ext uri="{FF2B5EF4-FFF2-40B4-BE49-F238E27FC236}">
              <a16:creationId xmlns:a16="http://schemas.microsoft.com/office/drawing/2014/main" id="{8F3299AE-7776-35EA-59C3-2036E33DE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FED9F371-69B5-46D2-2BBB-F50F831B6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353" y="438252"/>
            <a:ext cx="8520600" cy="572700"/>
          </a:xfrm>
        </p:spPr>
        <p:txBody>
          <a:bodyPr/>
          <a:lstStyle/>
          <a:p>
            <a:r>
              <a:rPr lang="en-US" sz="2400" dirty="0"/>
              <a:t>Accessibility: Trust Issues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799364-6386-9279-4D5E-7462902597D5}"/>
              </a:ext>
            </a:extLst>
          </p:cNvPr>
          <p:cNvSpPr txBox="1"/>
          <p:nvPr/>
        </p:nvSpPr>
        <p:spPr>
          <a:xfrm>
            <a:off x="372532" y="4771900"/>
            <a:ext cx="5682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Credit: Dall-E Generative AI    *NCBI PMCID:    PMC4351276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798712-207D-6F36-33D0-D886E52D844B}"/>
              </a:ext>
            </a:extLst>
          </p:cNvPr>
          <p:cNvSpPr txBox="1"/>
          <p:nvPr/>
        </p:nvSpPr>
        <p:spPr>
          <a:xfrm>
            <a:off x="623147" y="1740747"/>
            <a:ext cx="4842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</a:rPr>
              <a:t>33.3%* of people surveyed reported unfavorable interactions with providers or medical systems as a reason for avoiding care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FE0CFB-602D-10AE-5273-473AF8F28C32}"/>
              </a:ext>
            </a:extLst>
          </p:cNvPr>
          <p:cNvSpPr txBox="1"/>
          <p:nvPr/>
        </p:nvSpPr>
        <p:spPr>
          <a:xfrm>
            <a:off x="670560" y="3286149"/>
            <a:ext cx="4795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Manage Expectations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Immediately address problems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COMMUNICATE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Be Involved in your Community</a:t>
            </a:r>
          </a:p>
        </p:txBody>
      </p:sp>
      <p:pic>
        <p:nvPicPr>
          <p:cNvPr id="3" name="Picture 2" descr="A cartoon of a person looking at a person sitting at a desk&#10;&#10;Description automatically generated">
            <a:extLst>
              <a:ext uri="{FF2B5EF4-FFF2-40B4-BE49-F238E27FC236}">
                <a16:creationId xmlns:a16="http://schemas.microsoft.com/office/drawing/2014/main" id="{54D7280D-4FF7-19B4-31E1-1D0DB95E1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607" y="2208107"/>
            <a:ext cx="2935393" cy="29353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790485-23AB-54C6-A977-697206085C79}"/>
              </a:ext>
            </a:extLst>
          </p:cNvPr>
          <p:cNvSpPr/>
          <p:nvPr/>
        </p:nvSpPr>
        <p:spPr>
          <a:xfrm>
            <a:off x="13546" y="4348481"/>
            <a:ext cx="162560" cy="777410"/>
          </a:xfrm>
          <a:prstGeom prst="rect">
            <a:avLst/>
          </a:prstGeom>
          <a:solidFill>
            <a:srgbClr val="071474"/>
          </a:solidFill>
          <a:ln>
            <a:solidFill>
              <a:srgbClr val="0714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3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>
          <a:extLst>
            <a:ext uri="{FF2B5EF4-FFF2-40B4-BE49-F238E27FC236}">
              <a16:creationId xmlns:a16="http://schemas.microsoft.com/office/drawing/2014/main" id="{3612643F-A0EB-81D2-0ABB-A940AC49C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F526498C-3BEB-582F-61D4-EF5D2D648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353" y="438252"/>
            <a:ext cx="8520600" cy="572700"/>
          </a:xfrm>
        </p:spPr>
        <p:txBody>
          <a:bodyPr/>
          <a:lstStyle/>
          <a:p>
            <a:r>
              <a:rPr lang="en-US" sz="2400" dirty="0"/>
              <a:t>Accessibility: Transportation and Mobility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D28A4F-56BF-B25D-C683-32BCD3624E0C}"/>
              </a:ext>
            </a:extLst>
          </p:cNvPr>
          <p:cNvSpPr txBox="1"/>
          <p:nvPr/>
        </p:nvSpPr>
        <p:spPr>
          <a:xfrm>
            <a:off x="372532" y="4771900"/>
            <a:ext cx="5682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Credit: </a:t>
            </a:r>
            <a:r>
              <a:rPr lang="en-US" dirty="0" err="1">
                <a:solidFill>
                  <a:schemeClr val="bg1"/>
                </a:solidFill>
              </a:rPr>
              <a:t>RouteGenie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9E172E-F59B-3A16-6F64-9C9199434EF4}"/>
              </a:ext>
            </a:extLst>
          </p:cNvPr>
          <p:cNvSpPr txBox="1"/>
          <p:nvPr/>
        </p:nvSpPr>
        <p:spPr>
          <a:xfrm>
            <a:off x="616708" y="2419350"/>
            <a:ext cx="47955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Utilize Patient Care Advocates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Learn and Understand Medicaid Transportation guidelines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Assign Accountability for Access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Speak with your Patients</a:t>
            </a:r>
          </a:p>
        </p:txBody>
      </p:sp>
      <p:sp>
        <p:nvSpPr>
          <p:cNvPr id="4" name="AutoShape 4" descr="Why Transportation Becomes a Barrier to Healthcare Access - RouteGenie">
            <a:extLst>
              <a:ext uri="{FF2B5EF4-FFF2-40B4-BE49-F238E27FC236}">
                <a16:creationId xmlns:a16="http://schemas.microsoft.com/office/drawing/2014/main" id="{4ABE4594-B04B-38BC-C575-6348727229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accessibility barrier in healthcare">
            <a:extLst>
              <a:ext uri="{FF2B5EF4-FFF2-40B4-BE49-F238E27FC236}">
                <a16:creationId xmlns:a16="http://schemas.microsoft.com/office/drawing/2014/main" id="{03065BB2-721B-C080-C81E-7C25464F9C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9EF3C1-BF4A-96F4-9EA1-633FFBA36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656" y="2500275"/>
            <a:ext cx="3196344" cy="26432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F127DF2-D55B-2346-77E6-D5633028D03E}"/>
              </a:ext>
            </a:extLst>
          </p:cNvPr>
          <p:cNvSpPr/>
          <p:nvPr/>
        </p:nvSpPr>
        <p:spPr>
          <a:xfrm>
            <a:off x="13546" y="4348481"/>
            <a:ext cx="162560" cy="777410"/>
          </a:xfrm>
          <a:prstGeom prst="rect">
            <a:avLst/>
          </a:prstGeom>
          <a:solidFill>
            <a:srgbClr val="071474"/>
          </a:solidFill>
          <a:ln>
            <a:solidFill>
              <a:srgbClr val="0714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2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>
          <a:extLst>
            <a:ext uri="{FF2B5EF4-FFF2-40B4-BE49-F238E27FC236}">
              <a16:creationId xmlns:a16="http://schemas.microsoft.com/office/drawing/2014/main" id="{3F6FA422-C3B4-8C3F-96C6-77F97BB4A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xtile Mills in the 1800s | Industrial Revolution &amp; History - Lesson |  Study.com">
            <a:extLst>
              <a:ext uri="{FF2B5EF4-FFF2-40B4-BE49-F238E27FC236}">
                <a16:creationId xmlns:a16="http://schemas.microsoft.com/office/drawing/2014/main" id="{6BC4D4D9-F2CB-83E4-8683-DFE8D09A4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930" y="1274705"/>
            <a:ext cx="5358614" cy="301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CE8079-3742-DEB3-C008-4A20CD627812}"/>
              </a:ext>
            </a:extLst>
          </p:cNvPr>
          <p:cNvSpPr txBox="1"/>
          <p:nvPr/>
        </p:nvSpPr>
        <p:spPr>
          <a:xfrm>
            <a:off x="372533" y="4771900"/>
            <a:ext cx="3136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Credit: Study.com 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0264441-5C57-6B78-ACEA-6AA8D7CD7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353" y="438252"/>
            <a:ext cx="8520600" cy="572700"/>
          </a:xfrm>
        </p:spPr>
        <p:txBody>
          <a:bodyPr/>
          <a:lstStyle/>
          <a:p>
            <a:r>
              <a:rPr lang="en-US" sz="2400" dirty="0"/>
              <a:t>What do these people have in common?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61FADF-52ED-5ED2-B70E-64FFADC36E68}"/>
              </a:ext>
            </a:extLst>
          </p:cNvPr>
          <p:cNvSpPr/>
          <p:nvPr/>
        </p:nvSpPr>
        <p:spPr>
          <a:xfrm>
            <a:off x="13546" y="4348481"/>
            <a:ext cx="162560" cy="777410"/>
          </a:xfrm>
          <a:prstGeom prst="rect">
            <a:avLst/>
          </a:prstGeom>
          <a:solidFill>
            <a:srgbClr val="071474"/>
          </a:solidFill>
          <a:ln>
            <a:solidFill>
              <a:srgbClr val="0714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98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>
          <a:extLst>
            <a:ext uri="{FF2B5EF4-FFF2-40B4-BE49-F238E27FC236}">
              <a16:creationId xmlns:a16="http://schemas.microsoft.com/office/drawing/2014/main" id="{48CB3799-5B2D-D0CF-1F61-22CD29CA4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A4575D-6FDA-AA45-FA69-DD4C050677D9}"/>
              </a:ext>
            </a:extLst>
          </p:cNvPr>
          <p:cNvSpPr txBox="1"/>
          <p:nvPr/>
        </p:nvSpPr>
        <p:spPr>
          <a:xfrm>
            <a:off x="372533" y="4771900"/>
            <a:ext cx="3136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Credit: NPR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3FD3D2-F2B0-B30C-051E-2710544F6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79" y="1417918"/>
            <a:ext cx="4802294" cy="29992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705DE5-B64E-CF1C-BC0E-35FA28879C6C}"/>
              </a:ext>
            </a:extLst>
          </p:cNvPr>
          <p:cNvSpPr/>
          <p:nvPr/>
        </p:nvSpPr>
        <p:spPr>
          <a:xfrm>
            <a:off x="13546" y="4348481"/>
            <a:ext cx="162560" cy="777410"/>
          </a:xfrm>
          <a:prstGeom prst="rect">
            <a:avLst/>
          </a:prstGeom>
          <a:solidFill>
            <a:srgbClr val="071474"/>
          </a:solidFill>
          <a:ln>
            <a:solidFill>
              <a:srgbClr val="0714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05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>
          <a:extLst>
            <a:ext uri="{FF2B5EF4-FFF2-40B4-BE49-F238E27FC236}">
              <a16:creationId xmlns:a16="http://schemas.microsoft.com/office/drawing/2014/main" id="{4DFCE417-43B6-A3E2-F9A4-8E11AD13D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EBC67C-46AA-58C5-EAAA-0ABE2AB1D0C2}"/>
              </a:ext>
            </a:extLst>
          </p:cNvPr>
          <p:cNvSpPr txBox="1"/>
          <p:nvPr/>
        </p:nvSpPr>
        <p:spPr>
          <a:xfrm>
            <a:off x="372533" y="4771900"/>
            <a:ext cx="3136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Credit: WordPress.com</a:t>
            </a:r>
          </a:p>
        </p:txBody>
      </p:sp>
      <p:pic>
        <p:nvPicPr>
          <p:cNvPr id="2050" name="Picture 2" descr="Pinsetters – Gone Jobs">
            <a:extLst>
              <a:ext uri="{FF2B5EF4-FFF2-40B4-BE49-F238E27FC236}">
                <a16:creationId xmlns:a16="http://schemas.microsoft.com/office/drawing/2014/main" id="{75305F55-7375-C85F-680E-4E1F5F914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146" y="1204595"/>
            <a:ext cx="5438775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83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>
          <a:extLst>
            <a:ext uri="{FF2B5EF4-FFF2-40B4-BE49-F238E27FC236}">
              <a16:creationId xmlns:a16="http://schemas.microsoft.com/office/drawing/2014/main" id="{F73CC317-C4C3-3674-A0A3-FED9765C8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E53FAE-6C4B-2244-B604-498DD22AEC9A}"/>
              </a:ext>
            </a:extLst>
          </p:cNvPr>
          <p:cNvSpPr txBox="1"/>
          <p:nvPr/>
        </p:nvSpPr>
        <p:spPr>
          <a:xfrm>
            <a:off x="372533" y="4771900"/>
            <a:ext cx="384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Credit: UNT Texas History Department</a:t>
            </a:r>
          </a:p>
        </p:txBody>
      </p:sp>
      <p:pic>
        <p:nvPicPr>
          <p:cNvPr id="3074" name="Picture 2" descr="Attendant at a Humble Gas Station] - The Portal to Texas History">
            <a:extLst>
              <a:ext uri="{FF2B5EF4-FFF2-40B4-BE49-F238E27FC236}">
                <a16:creationId xmlns:a16="http://schemas.microsoft.com/office/drawing/2014/main" id="{EFDB54F3-205D-894A-853E-41CA5480F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563" y="265093"/>
            <a:ext cx="3260480" cy="450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4CE32A-4BC3-C20B-DBA8-B8553E5C967A}"/>
              </a:ext>
            </a:extLst>
          </p:cNvPr>
          <p:cNvSpPr/>
          <p:nvPr/>
        </p:nvSpPr>
        <p:spPr>
          <a:xfrm>
            <a:off x="13546" y="4348481"/>
            <a:ext cx="162560" cy="777410"/>
          </a:xfrm>
          <a:prstGeom prst="rect">
            <a:avLst/>
          </a:prstGeom>
          <a:solidFill>
            <a:srgbClr val="071474"/>
          </a:solidFill>
          <a:ln>
            <a:solidFill>
              <a:srgbClr val="0714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48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>
          <a:extLst>
            <a:ext uri="{FF2B5EF4-FFF2-40B4-BE49-F238E27FC236}">
              <a16:creationId xmlns:a16="http://schemas.microsoft.com/office/drawing/2014/main" id="{CBD6B269-4B63-E297-616D-D5D52D921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">
            <a:extLst>
              <a:ext uri="{FF2B5EF4-FFF2-40B4-BE49-F238E27FC236}">
                <a16:creationId xmlns:a16="http://schemas.microsoft.com/office/drawing/2014/main" id="{E7BBF5A0-082C-CB0C-0F10-76C107D147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9313" y="194411"/>
            <a:ext cx="829890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Technology: Join or Be Replaced</a:t>
            </a:r>
            <a:endParaRPr dirty="0"/>
          </a:p>
        </p:txBody>
      </p:sp>
      <p:sp>
        <p:nvSpPr>
          <p:cNvPr id="209" name="Google Shape;209;p14">
            <a:extLst>
              <a:ext uri="{FF2B5EF4-FFF2-40B4-BE49-F238E27FC236}">
                <a16:creationId xmlns:a16="http://schemas.microsoft.com/office/drawing/2014/main" id="{5DB8CEF8-716E-6E35-1F5E-8EE43A8D4C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099" y="2315124"/>
            <a:ext cx="4261993" cy="19701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lnSpc>
                <a:spcPct val="90000"/>
              </a:lnSpc>
            </a:pPr>
            <a:endParaRPr lang="en-US" sz="24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67764D-743B-30C8-EB36-B4456AC507C2}"/>
              </a:ext>
            </a:extLst>
          </p:cNvPr>
          <p:cNvSpPr txBox="1"/>
          <p:nvPr/>
        </p:nvSpPr>
        <p:spPr>
          <a:xfrm>
            <a:off x="372533" y="4771900"/>
            <a:ext cx="3136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Credit: Dall-E Generative AI</a:t>
            </a:r>
          </a:p>
        </p:txBody>
      </p:sp>
      <p:pic>
        <p:nvPicPr>
          <p:cNvPr id="5" name="Picture 4" descr="A robot holding a box&#10;&#10;Description automatically generated">
            <a:extLst>
              <a:ext uri="{FF2B5EF4-FFF2-40B4-BE49-F238E27FC236}">
                <a16:creationId xmlns:a16="http://schemas.microsoft.com/office/drawing/2014/main" id="{9D274F5A-787F-73F7-B78F-BB58415E4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476" y="858199"/>
            <a:ext cx="3879003" cy="38790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C77BBE-176D-9467-3E00-CF309FB1A277}"/>
              </a:ext>
            </a:extLst>
          </p:cNvPr>
          <p:cNvSpPr/>
          <p:nvPr/>
        </p:nvSpPr>
        <p:spPr>
          <a:xfrm>
            <a:off x="13546" y="4348481"/>
            <a:ext cx="162560" cy="777410"/>
          </a:xfrm>
          <a:prstGeom prst="rect">
            <a:avLst/>
          </a:prstGeom>
          <a:solidFill>
            <a:srgbClr val="071474"/>
          </a:solidFill>
          <a:ln>
            <a:solidFill>
              <a:srgbClr val="0714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57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2"/>
          <p:cNvSpPr txBox="1">
            <a:spLocks noGrp="1"/>
          </p:cNvSpPr>
          <p:nvPr>
            <p:ph type="body" idx="1"/>
          </p:nvPr>
        </p:nvSpPr>
        <p:spPr>
          <a:xfrm>
            <a:off x="859536" y="1831146"/>
            <a:ext cx="6822754" cy="21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-US" dirty="0"/>
              <a:t>Impact of extended hour and walk-in scheduling on patient outcomes</a:t>
            </a: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-US" dirty="0"/>
              <a:t>Accessibility changes to improve equitable access and reduce impact of new market competitors</a:t>
            </a: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-GB" dirty="0"/>
              <a:t>How to utilize automation and technology to reduce wait times, staff burn out and improve staff retention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-GB" dirty="0"/>
              <a:t>Learn the “Value Added Model”</a:t>
            </a:r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E14429-CFE5-A40A-66F4-C40242EAB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learn: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9BC32E-EB18-CEB6-D89A-CE714900F2F9}"/>
              </a:ext>
            </a:extLst>
          </p:cNvPr>
          <p:cNvSpPr/>
          <p:nvPr/>
        </p:nvSpPr>
        <p:spPr>
          <a:xfrm>
            <a:off x="13546" y="4348481"/>
            <a:ext cx="162560" cy="777410"/>
          </a:xfrm>
          <a:prstGeom prst="rect">
            <a:avLst/>
          </a:prstGeom>
          <a:solidFill>
            <a:srgbClr val="071474"/>
          </a:solidFill>
          <a:ln>
            <a:solidFill>
              <a:srgbClr val="0714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>
          <a:extLst>
            <a:ext uri="{FF2B5EF4-FFF2-40B4-BE49-F238E27FC236}">
              <a16:creationId xmlns:a16="http://schemas.microsoft.com/office/drawing/2014/main" id="{4CC2B4C0-5E4F-4A1E-0804-18EA815F3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">
            <a:extLst>
              <a:ext uri="{FF2B5EF4-FFF2-40B4-BE49-F238E27FC236}">
                <a16:creationId xmlns:a16="http://schemas.microsoft.com/office/drawing/2014/main" id="{22BE7504-5645-8BF5-6220-5D6FA9BD5C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9313" y="194411"/>
            <a:ext cx="829890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Technology: Join or Be Replaced</a:t>
            </a:r>
            <a:endParaRPr dirty="0"/>
          </a:p>
        </p:txBody>
      </p:sp>
      <p:sp>
        <p:nvSpPr>
          <p:cNvPr id="209" name="Google Shape;209;p14">
            <a:extLst>
              <a:ext uri="{FF2B5EF4-FFF2-40B4-BE49-F238E27FC236}">
                <a16:creationId xmlns:a16="http://schemas.microsoft.com/office/drawing/2014/main" id="{28EF4DED-C27B-E450-5F54-8438A5DEE9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29579" y="1827444"/>
            <a:ext cx="4261993" cy="19701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lnSpc>
                <a:spcPct val="90000"/>
              </a:lnSpc>
            </a:pPr>
            <a:endParaRPr lang="en-US" sz="24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213292-FAA7-47BD-D38B-885ED8B780D1}"/>
              </a:ext>
            </a:extLst>
          </p:cNvPr>
          <p:cNvSpPr txBox="1"/>
          <p:nvPr/>
        </p:nvSpPr>
        <p:spPr>
          <a:xfrm>
            <a:off x="81276" y="1258260"/>
            <a:ext cx="5791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Utilize Text Message and Email Campaigns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Text Message / Phone reminders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Text Message Communication for Staff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Online Appointment Request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Patient Portal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Self Registration</a:t>
            </a:r>
          </a:p>
        </p:txBody>
      </p:sp>
      <p:pic>
        <p:nvPicPr>
          <p:cNvPr id="4098" name="Picture 2" descr="I can relate : r/memes">
            <a:extLst>
              <a:ext uri="{FF2B5EF4-FFF2-40B4-BE49-F238E27FC236}">
                <a16:creationId xmlns:a16="http://schemas.microsoft.com/office/drawing/2014/main" id="{E4B9CD4C-A8AC-CC6C-75A9-8E8543329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569" y="1798132"/>
            <a:ext cx="3411431" cy="334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388EEC-B958-487A-0F9F-B2B1B5BCACD4}"/>
              </a:ext>
            </a:extLst>
          </p:cNvPr>
          <p:cNvSpPr/>
          <p:nvPr/>
        </p:nvSpPr>
        <p:spPr>
          <a:xfrm>
            <a:off x="13546" y="4348481"/>
            <a:ext cx="162560" cy="777410"/>
          </a:xfrm>
          <a:prstGeom prst="rect">
            <a:avLst/>
          </a:prstGeom>
          <a:solidFill>
            <a:srgbClr val="071474"/>
          </a:solidFill>
          <a:ln>
            <a:solidFill>
              <a:srgbClr val="0714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6F49DC-270C-9E12-A979-BDF08F8EC1DE}"/>
              </a:ext>
            </a:extLst>
          </p:cNvPr>
          <p:cNvSpPr txBox="1"/>
          <p:nvPr/>
        </p:nvSpPr>
        <p:spPr>
          <a:xfrm>
            <a:off x="372533" y="4771900"/>
            <a:ext cx="3136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Credit: Reddit u/</a:t>
            </a:r>
            <a:r>
              <a:rPr lang="en-US" dirty="0" err="1">
                <a:solidFill>
                  <a:schemeClr val="bg1"/>
                </a:solidFill>
              </a:rPr>
              <a:t>fannypackmcb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93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>
          <a:extLst>
            <a:ext uri="{FF2B5EF4-FFF2-40B4-BE49-F238E27FC236}">
              <a16:creationId xmlns:a16="http://schemas.microsoft.com/office/drawing/2014/main" id="{1D89B126-61D6-FCD8-F47F-A9D466B10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">
            <a:extLst>
              <a:ext uri="{FF2B5EF4-FFF2-40B4-BE49-F238E27FC236}">
                <a16:creationId xmlns:a16="http://schemas.microsoft.com/office/drawing/2014/main" id="{D3B2599A-EA67-47A5-79D1-5E0A371E77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099" y="749825"/>
            <a:ext cx="829890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Technology: Real World Impact</a:t>
            </a:r>
            <a:endParaRPr dirty="0"/>
          </a:p>
        </p:txBody>
      </p:sp>
      <p:sp>
        <p:nvSpPr>
          <p:cNvPr id="209" name="Google Shape;209;p14">
            <a:extLst>
              <a:ext uri="{FF2B5EF4-FFF2-40B4-BE49-F238E27FC236}">
                <a16:creationId xmlns:a16="http://schemas.microsoft.com/office/drawing/2014/main" id="{CDE5A540-030E-3D29-9E43-A305D2D422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099" y="2835887"/>
            <a:ext cx="7919594" cy="19701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lnSpc>
                <a:spcPct val="90000"/>
              </a:lnSpc>
            </a:pPr>
            <a:r>
              <a:rPr lang="en-US" sz="2400" dirty="0"/>
              <a:t>49% increase in wellness visits per year</a:t>
            </a:r>
          </a:p>
          <a:p>
            <a:pPr marL="285750" indent="-285750">
              <a:lnSpc>
                <a:spcPct val="90000"/>
              </a:lnSpc>
            </a:pPr>
            <a:r>
              <a:rPr lang="en-US" sz="2400" dirty="0"/>
              <a:t>22% increase in Flu Vaccinations administered per year</a:t>
            </a:r>
          </a:p>
          <a:p>
            <a:pPr marL="285750" indent="-285750">
              <a:lnSpc>
                <a:spcPct val="90000"/>
              </a:lnSpc>
            </a:pPr>
            <a:r>
              <a:rPr lang="en-US" sz="2400" dirty="0"/>
              <a:t>42% increase top box satisfaction rating</a:t>
            </a:r>
          </a:p>
          <a:p>
            <a:pPr marL="285750" indent="-285750">
              <a:lnSpc>
                <a:spcPct val="90000"/>
              </a:lnSpc>
            </a:pPr>
            <a:r>
              <a:rPr lang="en-US" sz="2400" dirty="0"/>
              <a:t>Average wait time reduced by 26%</a:t>
            </a:r>
          </a:p>
          <a:p>
            <a:pPr marL="285750" indent="-285750">
              <a:lnSpc>
                <a:spcPct val="90000"/>
              </a:lnSpc>
            </a:pPr>
            <a:r>
              <a:rPr lang="en-US" sz="2400" dirty="0"/>
              <a:t>33% of all patients self register</a:t>
            </a:r>
          </a:p>
          <a:p>
            <a:pPr marL="285750" indent="-285750">
              <a:lnSpc>
                <a:spcPct val="90000"/>
              </a:lnSpc>
            </a:pPr>
            <a:endParaRPr lang="en-US" sz="2400" dirty="0"/>
          </a:p>
          <a:p>
            <a:pPr marL="285750" indent="-285750">
              <a:lnSpc>
                <a:spcPct val="90000"/>
              </a:lnSpc>
            </a:pPr>
            <a:endParaRPr lang="en-US" sz="2400" dirty="0"/>
          </a:p>
          <a:p>
            <a:pPr marL="285750" indent="-285750">
              <a:lnSpc>
                <a:spcPct val="90000"/>
              </a:lnSpc>
            </a:pPr>
            <a:endParaRPr lang="en-US" sz="2400" dirty="0"/>
          </a:p>
          <a:p>
            <a:pPr marL="285750" indent="-285750">
              <a:lnSpc>
                <a:spcPct val="90000"/>
              </a:lnSpc>
            </a:pPr>
            <a:endParaRPr lang="en-US" sz="2400" dirty="0"/>
          </a:p>
          <a:p>
            <a:pPr marL="285750" indent="-285750">
              <a:lnSpc>
                <a:spcPct val="90000"/>
              </a:lnSpc>
            </a:pPr>
            <a:endParaRPr lang="en-US" sz="24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05AF13-ED10-BB6C-997A-D7F57E961652}"/>
              </a:ext>
            </a:extLst>
          </p:cNvPr>
          <p:cNvSpPr/>
          <p:nvPr/>
        </p:nvSpPr>
        <p:spPr>
          <a:xfrm>
            <a:off x="13546" y="4348481"/>
            <a:ext cx="162560" cy="777410"/>
          </a:xfrm>
          <a:prstGeom prst="rect">
            <a:avLst/>
          </a:prstGeom>
          <a:solidFill>
            <a:srgbClr val="071474"/>
          </a:solidFill>
          <a:ln>
            <a:solidFill>
              <a:srgbClr val="0714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4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>
          <a:extLst>
            <a:ext uri="{FF2B5EF4-FFF2-40B4-BE49-F238E27FC236}">
              <a16:creationId xmlns:a16="http://schemas.microsoft.com/office/drawing/2014/main" id="{AFE9FE27-5E11-A007-D892-776F79309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">
            <a:extLst>
              <a:ext uri="{FF2B5EF4-FFF2-40B4-BE49-F238E27FC236}">
                <a16:creationId xmlns:a16="http://schemas.microsoft.com/office/drawing/2014/main" id="{717595B1-7A6F-6984-1676-50414715C2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9313" y="194411"/>
            <a:ext cx="829890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AI Charting</a:t>
            </a:r>
            <a:endParaRPr dirty="0"/>
          </a:p>
        </p:txBody>
      </p:sp>
      <p:pic>
        <p:nvPicPr>
          <p:cNvPr id="5" name="Online Media 4" title="Medical AI Scribe">
            <a:hlinkClick r:id="" action="ppaction://media"/>
            <a:extLst>
              <a:ext uri="{FF2B5EF4-FFF2-40B4-BE49-F238E27FC236}">
                <a16:creationId xmlns:a16="http://schemas.microsoft.com/office/drawing/2014/main" id="{75B10615-9319-AF9F-5CFD-CE82697AF79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98880" y="850548"/>
            <a:ext cx="6603684" cy="3730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0A2A1A-4D22-6FFD-7E43-BB370DA51B0B}"/>
              </a:ext>
            </a:extLst>
          </p:cNvPr>
          <p:cNvSpPr txBox="1"/>
          <p:nvPr/>
        </p:nvSpPr>
        <p:spPr>
          <a:xfrm>
            <a:off x="203200" y="4771900"/>
            <a:ext cx="894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Product shown for demonstration purposes only. I do not endorse or recommend any brand specific AI service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BFF5A3-3C23-ECDD-B3F5-4F3E94629A44}"/>
              </a:ext>
            </a:extLst>
          </p:cNvPr>
          <p:cNvSpPr/>
          <p:nvPr/>
        </p:nvSpPr>
        <p:spPr>
          <a:xfrm>
            <a:off x="13546" y="4348481"/>
            <a:ext cx="162560" cy="777410"/>
          </a:xfrm>
          <a:prstGeom prst="rect">
            <a:avLst/>
          </a:prstGeom>
          <a:solidFill>
            <a:srgbClr val="071474"/>
          </a:solidFill>
          <a:ln>
            <a:solidFill>
              <a:srgbClr val="0714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7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0;p11">
            <a:extLst>
              <a:ext uri="{FF2B5EF4-FFF2-40B4-BE49-F238E27FC236}">
                <a16:creationId xmlns:a16="http://schemas.microsoft.com/office/drawing/2014/main" id="{4AA5425C-31B6-C81A-0374-20B4E4C9D9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58720" y="197218"/>
            <a:ext cx="6617547" cy="18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 	Value Added Model</a:t>
            </a:r>
            <a:endParaRPr sz="32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34E37FB-B79B-3943-D5E5-911A63EEC06E}"/>
              </a:ext>
            </a:extLst>
          </p:cNvPr>
          <p:cNvSpPr/>
          <p:nvPr/>
        </p:nvSpPr>
        <p:spPr>
          <a:xfrm>
            <a:off x="1600819" y="2096648"/>
            <a:ext cx="2155063" cy="109092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85786E-A367-EFBA-F6C3-FABFEDB90FD3}"/>
              </a:ext>
            </a:extLst>
          </p:cNvPr>
          <p:cNvSpPr txBox="1"/>
          <p:nvPr/>
        </p:nvSpPr>
        <p:spPr>
          <a:xfrm>
            <a:off x="1904370" y="2201500"/>
            <a:ext cx="1580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chemeClr val="bg1"/>
                </a:solidFill>
              </a:rPr>
              <a:t>CORE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953C2D-8DF1-AC30-0BD4-D0FF71F430A0}"/>
              </a:ext>
            </a:extLst>
          </p:cNvPr>
          <p:cNvSpPr txBox="1"/>
          <p:nvPr/>
        </p:nvSpPr>
        <p:spPr>
          <a:xfrm>
            <a:off x="1934442" y="2579567"/>
            <a:ext cx="1580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Primary Care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A08261-ECDE-1178-738A-509209289F11}"/>
              </a:ext>
            </a:extLst>
          </p:cNvPr>
          <p:cNvSpPr txBox="1"/>
          <p:nvPr/>
        </p:nvSpPr>
        <p:spPr>
          <a:xfrm>
            <a:off x="3488534" y="3044043"/>
            <a:ext cx="2002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Friendly staff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D6CE055-73F7-27B3-1972-CEF207EFE3BA}"/>
              </a:ext>
            </a:extLst>
          </p:cNvPr>
          <p:cNvSpPr/>
          <p:nvPr/>
        </p:nvSpPr>
        <p:spPr>
          <a:xfrm>
            <a:off x="172719" y="1947351"/>
            <a:ext cx="5103707" cy="28549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466876-626E-F5CB-1504-B4C76B8189B5}"/>
              </a:ext>
            </a:extLst>
          </p:cNvPr>
          <p:cNvSpPr txBox="1"/>
          <p:nvPr/>
        </p:nvSpPr>
        <p:spPr>
          <a:xfrm>
            <a:off x="3162875" y="3295713"/>
            <a:ext cx="2002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Short Wait times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7B83A6-05EF-4F69-BD5F-B7634F64A247}"/>
              </a:ext>
            </a:extLst>
          </p:cNvPr>
          <p:cNvSpPr txBox="1"/>
          <p:nvPr/>
        </p:nvSpPr>
        <p:spPr>
          <a:xfrm>
            <a:off x="2867840" y="3573901"/>
            <a:ext cx="2002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Ease of Access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0E005-B2B7-4397-DE9F-17A2E5157592}"/>
              </a:ext>
            </a:extLst>
          </p:cNvPr>
          <p:cNvSpPr txBox="1"/>
          <p:nvPr/>
        </p:nvSpPr>
        <p:spPr>
          <a:xfrm>
            <a:off x="2620957" y="3833607"/>
            <a:ext cx="2002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Convenient Hours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C12C87-AD60-B504-E50D-DD505D7B4708}"/>
              </a:ext>
            </a:extLst>
          </p:cNvPr>
          <p:cNvSpPr txBox="1"/>
          <p:nvPr/>
        </p:nvSpPr>
        <p:spPr>
          <a:xfrm>
            <a:off x="433493" y="3042911"/>
            <a:ext cx="17542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CAEBFB-8C53-7823-6249-754750F88739}"/>
              </a:ext>
            </a:extLst>
          </p:cNvPr>
          <p:cNvSpPr txBox="1"/>
          <p:nvPr/>
        </p:nvSpPr>
        <p:spPr>
          <a:xfrm>
            <a:off x="340394" y="3291036"/>
            <a:ext cx="17542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RPM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1CEB46-E615-BC75-90A0-69BB977EBDF0}"/>
              </a:ext>
            </a:extLst>
          </p:cNvPr>
          <p:cNvSpPr txBox="1"/>
          <p:nvPr/>
        </p:nvSpPr>
        <p:spPr>
          <a:xfrm>
            <a:off x="599067" y="3546149"/>
            <a:ext cx="17542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Broad Services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AC07F8-784F-6B8A-A763-98FA9EDC53BD}"/>
              </a:ext>
            </a:extLst>
          </p:cNvPr>
          <p:cNvSpPr txBox="1"/>
          <p:nvPr/>
        </p:nvSpPr>
        <p:spPr>
          <a:xfrm>
            <a:off x="1106400" y="3832330"/>
            <a:ext cx="17542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Patient Advocates</a:t>
            </a:r>
          </a:p>
        </p:txBody>
      </p:sp>
      <p:sp>
        <p:nvSpPr>
          <p:cNvPr id="22" name="Google Shape;209;p14">
            <a:extLst>
              <a:ext uri="{FF2B5EF4-FFF2-40B4-BE49-F238E27FC236}">
                <a16:creationId xmlns:a16="http://schemas.microsoft.com/office/drawing/2014/main" id="{EB27E610-5D72-3304-94BF-2702F1C57D58}"/>
              </a:ext>
            </a:extLst>
          </p:cNvPr>
          <p:cNvSpPr txBox="1">
            <a:spLocks/>
          </p:cNvSpPr>
          <p:nvPr/>
        </p:nvSpPr>
        <p:spPr>
          <a:xfrm>
            <a:off x="3048540" y="407327"/>
            <a:ext cx="5922741" cy="18009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Core is the essential product offering</a:t>
            </a:r>
          </a:p>
          <a:p>
            <a:pPr marL="342900" indent="-342900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Value Added is supplemental Services</a:t>
            </a:r>
          </a:p>
          <a:p>
            <a:pPr lvl="6">
              <a:lnSpc>
                <a:spcPct val="90000"/>
              </a:lnSpc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        </a:t>
            </a:r>
            <a:r>
              <a:rPr lang="en-US" sz="2000" dirty="0" err="1">
                <a:solidFill>
                  <a:schemeClr val="bg1"/>
                </a:solidFill>
              </a:rPr>
              <a:t>i</a:t>
            </a:r>
            <a:r>
              <a:rPr lang="en-US" sz="2000" dirty="0">
                <a:solidFill>
                  <a:schemeClr val="bg1"/>
                </a:solidFill>
              </a:rPr>
              <a:t>. Use to differentiate and improve satisfaction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C77D77-3145-F4CB-105C-8EB485A7EFFD}"/>
              </a:ext>
            </a:extLst>
          </p:cNvPr>
          <p:cNvSpPr txBox="1"/>
          <p:nvPr/>
        </p:nvSpPr>
        <p:spPr>
          <a:xfrm>
            <a:off x="1904370" y="4133632"/>
            <a:ext cx="17542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Visiting Specialist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8C5850-CFBA-C71E-9726-22A9B4ADFA36}"/>
              </a:ext>
            </a:extLst>
          </p:cNvPr>
          <p:cNvGrpSpPr/>
          <p:nvPr/>
        </p:nvGrpSpPr>
        <p:grpSpPr>
          <a:xfrm>
            <a:off x="5523309" y="2830471"/>
            <a:ext cx="3076647" cy="1015663"/>
            <a:chOff x="5523309" y="2830471"/>
            <a:chExt cx="3076647" cy="101566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1EA1BCB-83FE-A339-311C-EC4FD976A2A7}"/>
                </a:ext>
              </a:extLst>
            </p:cNvPr>
            <p:cNvSpPr txBox="1"/>
            <p:nvPr/>
          </p:nvSpPr>
          <p:spPr>
            <a:xfrm>
              <a:off x="6845662" y="2830471"/>
              <a:ext cx="175429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solidFill>
                    <a:schemeClr val="bg1"/>
                  </a:solidFill>
                </a:rPr>
                <a:t>Value Added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Customer Service</a:t>
              </a:r>
            </a:p>
          </p:txBody>
        </p:sp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0C79C86C-E494-0F17-C294-3896D77A996B}"/>
                </a:ext>
              </a:extLst>
            </p:cNvPr>
            <p:cNvSpPr/>
            <p:nvPr/>
          </p:nvSpPr>
          <p:spPr>
            <a:xfrm>
              <a:off x="5523309" y="3079500"/>
              <a:ext cx="1151733" cy="59064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03EA5D0-2EF7-6C5B-7628-1B106891D1F8}"/>
              </a:ext>
            </a:extLst>
          </p:cNvPr>
          <p:cNvSpPr/>
          <p:nvPr/>
        </p:nvSpPr>
        <p:spPr>
          <a:xfrm>
            <a:off x="13546" y="4348481"/>
            <a:ext cx="162560" cy="777410"/>
          </a:xfrm>
          <a:prstGeom prst="rect">
            <a:avLst/>
          </a:prstGeom>
          <a:solidFill>
            <a:srgbClr val="071474"/>
          </a:solidFill>
          <a:ln>
            <a:solidFill>
              <a:srgbClr val="0714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>
          <a:extLst>
            <a:ext uri="{FF2B5EF4-FFF2-40B4-BE49-F238E27FC236}">
              <a16:creationId xmlns:a16="http://schemas.microsoft.com/office/drawing/2014/main" id="{A5D1211F-E80C-7DC7-6AE3-6DDD7632E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">
            <a:extLst>
              <a:ext uri="{FF2B5EF4-FFF2-40B4-BE49-F238E27FC236}">
                <a16:creationId xmlns:a16="http://schemas.microsoft.com/office/drawing/2014/main" id="{10E16817-FF88-2AA1-3375-8214A31C3C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107" y="749825"/>
            <a:ext cx="896789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One Warning: Be </a:t>
            </a:r>
            <a:r>
              <a:rPr lang="en-GB" u="sng" dirty="0"/>
              <a:t>Old Spice</a:t>
            </a:r>
            <a:r>
              <a:rPr lang="en-GB" dirty="0"/>
              <a:t> not New Coca-Cola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C17982-2CC4-FF04-46E1-71D018A3B0B6}"/>
              </a:ext>
            </a:extLst>
          </p:cNvPr>
          <p:cNvSpPr/>
          <p:nvPr/>
        </p:nvSpPr>
        <p:spPr>
          <a:xfrm>
            <a:off x="13546" y="4348481"/>
            <a:ext cx="162560" cy="777410"/>
          </a:xfrm>
          <a:prstGeom prst="rect">
            <a:avLst/>
          </a:prstGeom>
          <a:solidFill>
            <a:srgbClr val="071474"/>
          </a:solidFill>
          <a:ln>
            <a:solidFill>
              <a:srgbClr val="0714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New Coke is back, thanks to Stranger Things. Does it taste as bad as we  think? - Atlanta Magazine">
            <a:extLst>
              <a:ext uri="{FF2B5EF4-FFF2-40B4-BE49-F238E27FC236}">
                <a16:creationId xmlns:a16="http://schemas.microsoft.com/office/drawing/2014/main" id="{DFE614C3-A87C-B488-6E68-4A59175C9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60" y="1800225"/>
            <a:ext cx="4254367" cy="221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87357D-B67C-2FDC-FF52-F26B14395C7B}"/>
              </a:ext>
            </a:extLst>
          </p:cNvPr>
          <p:cNvSpPr txBox="1"/>
          <p:nvPr/>
        </p:nvSpPr>
        <p:spPr>
          <a:xfrm>
            <a:off x="176106" y="4818114"/>
            <a:ext cx="6415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Credit: Atlanta Magazine, redheadmom.com </a:t>
            </a:r>
          </a:p>
        </p:txBody>
      </p:sp>
      <p:pic>
        <p:nvPicPr>
          <p:cNvPr id="1032" name="Picture 8" descr="A Wild Take on Moms and Sons Coming Together with Old Spice">
            <a:extLst>
              <a:ext uri="{FF2B5EF4-FFF2-40B4-BE49-F238E27FC236}">
                <a16:creationId xmlns:a16="http://schemas.microsoft.com/office/drawing/2014/main" id="{CEAFC318-3991-0559-DE3B-8F574949D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827" y="1800225"/>
            <a:ext cx="4298089" cy="221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167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"/>
          <p:cNvSpPr txBox="1">
            <a:spLocks noGrp="1"/>
          </p:cNvSpPr>
          <p:nvPr>
            <p:ph type="title"/>
          </p:nvPr>
        </p:nvSpPr>
        <p:spPr>
          <a:xfrm>
            <a:off x="311700" y="995025"/>
            <a:ext cx="8520600" cy="24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Questions?</a:t>
            </a:r>
            <a:endParaRPr dirty="0"/>
          </a:p>
        </p:txBody>
      </p:sp>
      <p:sp>
        <p:nvSpPr>
          <p:cNvPr id="220" name="Google Shape;220;p16"/>
          <p:cNvSpPr txBox="1">
            <a:spLocks noGrp="1"/>
          </p:cNvSpPr>
          <p:nvPr>
            <p:ph type="body" idx="1"/>
          </p:nvPr>
        </p:nvSpPr>
        <p:spPr>
          <a:xfrm>
            <a:off x="311700" y="3533225"/>
            <a:ext cx="85206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 dirty="0"/>
              <a:t>Convenience is King!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/>
              <a:t>Michael.Tackitt@brownfield-rmc.org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370538-A2B3-F6FD-D98A-BD912B209C57}"/>
              </a:ext>
            </a:extLst>
          </p:cNvPr>
          <p:cNvSpPr/>
          <p:nvPr/>
        </p:nvSpPr>
        <p:spPr>
          <a:xfrm>
            <a:off x="13546" y="4348481"/>
            <a:ext cx="162560" cy="777410"/>
          </a:xfrm>
          <a:prstGeom prst="rect">
            <a:avLst/>
          </a:prstGeom>
          <a:solidFill>
            <a:srgbClr val="071474"/>
          </a:solidFill>
          <a:ln>
            <a:solidFill>
              <a:srgbClr val="0714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EB832A2B-A5C2-C4DB-F06F-5456A8954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16C4F6-144C-DF79-9B7D-575A2A801B18}"/>
              </a:ext>
            </a:extLst>
          </p:cNvPr>
          <p:cNvSpPr txBox="1"/>
          <p:nvPr/>
        </p:nvSpPr>
        <p:spPr>
          <a:xfrm>
            <a:off x="433493" y="4189393"/>
            <a:ext cx="1720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Credit: Aaron Jensen @heygranty via TikTok</a:t>
            </a:r>
          </a:p>
        </p:txBody>
      </p:sp>
      <p:pic>
        <p:nvPicPr>
          <p:cNvPr id="4" name="minute clinic">
            <a:hlinkClick r:id="" action="ppaction://media"/>
            <a:extLst>
              <a:ext uri="{FF2B5EF4-FFF2-40B4-BE49-F238E27FC236}">
                <a16:creationId xmlns:a16="http://schemas.microsoft.com/office/drawing/2014/main" id="{FA07F695-086D-6A68-D8A6-9588F29D1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660" y="135466"/>
            <a:ext cx="3656680" cy="48725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5A634E-285D-28C3-0CBE-453ADD8A3F00}"/>
              </a:ext>
            </a:extLst>
          </p:cNvPr>
          <p:cNvSpPr/>
          <p:nvPr/>
        </p:nvSpPr>
        <p:spPr>
          <a:xfrm>
            <a:off x="13546" y="4348481"/>
            <a:ext cx="162560" cy="777410"/>
          </a:xfrm>
          <a:prstGeom prst="rect">
            <a:avLst/>
          </a:prstGeom>
          <a:solidFill>
            <a:srgbClr val="071474"/>
          </a:solidFill>
          <a:ln>
            <a:solidFill>
              <a:srgbClr val="0714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9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mazon insurance">
            <a:hlinkClick r:id="" action="ppaction://media"/>
            <a:extLst>
              <a:ext uri="{FF2B5EF4-FFF2-40B4-BE49-F238E27FC236}">
                <a16:creationId xmlns:a16="http://schemas.microsoft.com/office/drawing/2014/main" id="{7807FE2A-28B7-0B1C-CBFC-BC30A6C794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0716" y="146719"/>
            <a:ext cx="4326190" cy="48500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985F6A-E0D6-B913-3BC5-7A473EEC986D}"/>
              </a:ext>
            </a:extLst>
          </p:cNvPr>
          <p:cNvSpPr txBox="1"/>
          <p:nvPr/>
        </p:nvSpPr>
        <p:spPr>
          <a:xfrm>
            <a:off x="433493" y="4189393"/>
            <a:ext cx="17204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Credit: @alabamamortgageguy via TikTok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43DEE7-04B1-9E56-0144-DF75C767FD64}"/>
              </a:ext>
            </a:extLst>
          </p:cNvPr>
          <p:cNvSpPr/>
          <p:nvPr/>
        </p:nvSpPr>
        <p:spPr>
          <a:xfrm>
            <a:off x="13546" y="4348481"/>
            <a:ext cx="162560" cy="777410"/>
          </a:xfrm>
          <a:prstGeom prst="rect">
            <a:avLst/>
          </a:prstGeom>
          <a:solidFill>
            <a:srgbClr val="071474"/>
          </a:solidFill>
          <a:ln>
            <a:solidFill>
              <a:srgbClr val="0714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>
          <a:extLst>
            <a:ext uri="{FF2B5EF4-FFF2-40B4-BE49-F238E27FC236}">
              <a16:creationId xmlns:a16="http://schemas.microsoft.com/office/drawing/2014/main" id="{DE0B13BF-A684-EC88-A2BB-29D050B20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0;p11">
            <a:extLst>
              <a:ext uri="{FF2B5EF4-FFF2-40B4-BE49-F238E27FC236}">
                <a16:creationId xmlns:a16="http://schemas.microsoft.com/office/drawing/2014/main" id="{4852E019-D605-9809-2EAD-E9D2432F91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56743" y="199951"/>
            <a:ext cx="7064587" cy="18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/>
              <a:t>Competition through Customers’ Eyes</a:t>
            </a:r>
            <a:endParaRPr sz="28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47A02B9-A986-6FD5-6CF1-F839D13738B8}"/>
              </a:ext>
            </a:extLst>
          </p:cNvPr>
          <p:cNvSpPr/>
          <p:nvPr/>
        </p:nvSpPr>
        <p:spPr>
          <a:xfrm>
            <a:off x="2026930" y="2156418"/>
            <a:ext cx="1395281" cy="66313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BE24B5-8D0D-3022-647E-DF025D473D10}"/>
              </a:ext>
            </a:extLst>
          </p:cNvPr>
          <p:cNvSpPr txBox="1"/>
          <p:nvPr/>
        </p:nvSpPr>
        <p:spPr>
          <a:xfrm>
            <a:off x="1904370" y="2319823"/>
            <a:ext cx="1580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chemeClr val="bg1"/>
                </a:solidFill>
              </a:rPr>
              <a:t>RHC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45E052-D086-6E33-763F-009BD4FB5CE0}"/>
              </a:ext>
            </a:extLst>
          </p:cNvPr>
          <p:cNvSpPr/>
          <p:nvPr/>
        </p:nvSpPr>
        <p:spPr>
          <a:xfrm>
            <a:off x="677334" y="1947352"/>
            <a:ext cx="4152054" cy="25569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056AF92-B78B-03A4-0815-ABC31D854A0F}"/>
              </a:ext>
            </a:extLst>
          </p:cNvPr>
          <p:cNvSpPr/>
          <p:nvPr/>
        </p:nvSpPr>
        <p:spPr>
          <a:xfrm>
            <a:off x="1693334" y="2085122"/>
            <a:ext cx="2099734" cy="111866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052381-D98C-4A35-B2BF-E81F71F0CC0F}"/>
              </a:ext>
            </a:extLst>
          </p:cNvPr>
          <p:cNvSpPr txBox="1"/>
          <p:nvPr/>
        </p:nvSpPr>
        <p:spPr>
          <a:xfrm>
            <a:off x="2089348" y="2826545"/>
            <a:ext cx="13952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Other Clinics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429953D-FB27-1D17-2B58-99A789E709AF}"/>
              </a:ext>
            </a:extLst>
          </p:cNvPr>
          <p:cNvSpPr/>
          <p:nvPr/>
        </p:nvSpPr>
        <p:spPr>
          <a:xfrm>
            <a:off x="1321648" y="2000851"/>
            <a:ext cx="2843106" cy="179898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0076C5-3258-A3E9-65D2-F328D42B0495}"/>
              </a:ext>
            </a:extLst>
          </p:cNvPr>
          <p:cNvSpPr txBox="1"/>
          <p:nvPr/>
        </p:nvSpPr>
        <p:spPr>
          <a:xfrm>
            <a:off x="1968995" y="3293901"/>
            <a:ext cx="16359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Tele-doc Services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B0B668-0FF8-2134-CE31-CDDF0E06E940}"/>
              </a:ext>
            </a:extLst>
          </p:cNvPr>
          <p:cNvSpPr txBox="1"/>
          <p:nvPr/>
        </p:nvSpPr>
        <p:spPr>
          <a:xfrm>
            <a:off x="1968995" y="3920765"/>
            <a:ext cx="16359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Urgent Care / ER</a:t>
            </a:r>
          </a:p>
        </p:txBody>
      </p:sp>
      <p:sp>
        <p:nvSpPr>
          <p:cNvPr id="22" name="Google Shape;209;p14">
            <a:extLst>
              <a:ext uri="{FF2B5EF4-FFF2-40B4-BE49-F238E27FC236}">
                <a16:creationId xmlns:a16="http://schemas.microsoft.com/office/drawing/2014/main" id="{B4DBB088-75CF-AF80-9566-CD3901EFA317}"/>
              </a:ext>
            </a:extLst>
          </p:cNvPr>
          <p:cNvSpPr txBox="1">
            <a:spLocks/>
          </p:cNvSpPr>
          <p:nvPr/>
        </p:nvSpPr>
        <p:spPr>
          <a:xfrm>
            <a:off x="3793068" y="687082"/>
            <a:ext cx="5292548" cy="18009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Why do people choose alternatives?</a:t>
            </a:r>
          </a:p>
          <a:p>
            <a:pPr algn="r"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</a:endParaRPr>
          </a:p>
          <a:p>
            <a:pPr algn="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How do we keep our customers?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971A3D-47D5-4E78-CBB9-14D10027D94D}"/>
              </a:ext>
            </a:extLst>
          </p:cNvPr>
          <p:cNvSpPr/>
          <p:nvPr/>
        </p:nvSpPr>
        <p:spPr>
          <a:xfrm>
            <a:off x="13546" y="4348481"/>
            <a:ext cx="162560" cy="777410"/>
          </a:xfrm>
          <a:prstGeom prst="rect">
            <a:avLst/>
          </a:prstGeom>
          <a:solidFill>
            <a:srgbClr val="071474"/>
          </a:solidFill>
          <a:ln>
            <a:solidFill>
              <a:srgbClr val="0714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3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>
          <a:extLst>
            <a:ext uri="{FF2B5EF4-FFF2-40B4-BE49-F238E27FC236}">
              <a16:creationId xmlns:a16="http://schemas.microsoft.com/office/drawing/2014/main" id="{06B0D9B8-7DD0-BF88-0C2F-2D6CEF027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">
            <a:extLst>
              <a:ext uri="{FF2B5EF4-FFF2-40B4-BE49-F238E27FC236}">
                <a16:creationId xmlns:a16="http://schemas.microsoft.com/office/drawing/2014/main" id="{EFF507F5-6460-A30B-B036-8E4B1AEAA6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099" y="749825"/>
            <a:ext cx="829890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Extended Hours: Banks beat Banking Hours</a:t>
            </a:r>
            <a:endParaRPr dirty="0"/>
          </a:p>
        </p:txBody>
      </p:sp>
      <p:sp>
        <p:nvSpPr>
          <p:cNvPr id="209" name="Google Shape;209;p14">
            <a:extLst>
              <a:ext uri="{FF2B5EF4-FFF2-40B4-BE49-F238E27FC236}">
                <a16:creationId xmlns:a16="http://schemas.microsoft.com/office/drawing/2014/main" id="{80D8AE28-C34F-B1AA-EA14-0B74904E0A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099" y="2315124"/>
            <a:ext cx="4261993" cy="19701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lnSpc>
                <a:spcPct val="90000"/>
              </a:lnSpc>
            </a:pPr>
            <a:r>
              <a:rPr lang="en-US" sz="2400" dirty="0"/>
              <a:t>24-hour ATM</a:t>
            </a:r>
          </a:p>
          <a:p>
            <a:pPr marL="285750" indent="-285750">
              <a:lnSpc>
                <a:spcPct val="90000"/>
              </a:lnSpc>
            </a:pPr>
            <a:r>
              <a:rPr lang="en-US" sz="2400" dirty="0"/>
              <a:t>Mobile Deposit</a:t>
            </a:r>
          </a:p>
          <a:p>
            <a:pPr marL="285750" indent="-285750">
              <a:lnSpc>
                <a:spcPct val="90000"/>
              </a:lnSpc>
            </a:pPr>
            <a:r>
              <a:rPr lang="en-US" sz="2400" dirty="0"/>
              <a:t>Online Banking</a:t>
            </a:r>
          </a:p>
          <a:p>
            <a:pPr marL="285750" indent="-285750">
              <a:lnSpc>
                <a:spcPct val="90000"/>
              </a:lnSpc>
            </a:pPr>
            <a:r>
              <a:rPr lang="en-US" sz="2400" dirty="0"/>
              <a:t>Banking Apps</a:t>
            </a:r>
          </a:p>
          <a:p>
            <a:pPr marL="285750" indent="-285750">
              <a:lnSpc>
                <a:spcPct val="90000"/>
              </a:lnSpc>
            </a:pPr>
            <a:r>
              <a:rPr lang="en-US" sz="2400" dirty="0"/>
              <a:t>Virtual Tellers</a:t>
            </a:r>
          </a:p>
          <a:p>
            <a:pPr marL="285750" indent="-285750">
              <a:lnSpc>
                <a:spcPct val="90000"/>
              </a:lnSpc>
            </a:pPr>
            <a:r>
              <a:rPr lang="en-US" sz="2400" dirty="0"/>
              <a:t>DocuSign / Remote Docs</a:t>
            </a:r>
          </a:p>
          <a:p>
            <a:pPr marL="285750" indent="-285750">
              <a:lnSpc>
                <a:spcPct val="90000"/>
              </a:lnSpc>
            </a:pPr>
            <a:endParaRPr lang="en-US" sz="24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3" name="Picture 2" descr="A building with a sign on the front&#10;&#10;Description automatically generated">
            <a:extLst>
              <a:ext uri="{FF2B5EF4-FFF2-40B4-BE49-F238E27FC236}">
                <a16:creationId xmlns:a16="http://schemas.microsoft.com/office/drawing/2014/main" id="{3BCC4364-828E-3DAD-2613-C2E65EEB7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033" y="1896533"/>
            <a:ext cx="3246967" cy="3246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682C30-D3A1-73C8-A45F-54BA3BD3B48F}"/>
              </a:ext>
            </a:extLst>
          </p:cNvPr>
          <p:cNvSpPr txBox="1"/>
          <p:nvPr/>
        </p:nvSpPr>
        <p:spPr>
          <a:xfrm>
            <a:off x="372533" y="4771900"/>
            <a:ext cx="3136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Credit: Dall-E Generative AI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396461-EDD5-A870-C07B-0BC449969B18}"/>
              </a:ext>
            </a:extLst>
          </p:cNvPr>
          <p:cNvSpPr/>
          <p:nvPr/>
        </p:nvSpPr>
        <p:spPr>
          <a:xfrm>
            <a:off x="13546" y="4348481"/>
            <a:ext cx="162560" cy="777410"/>
          </a:xfrm>
          <a:prstGeom prst="rect">
            <a:avLst/>
          </a:prstGeom>
          <a:solidFill>
            <a:srgbClr val="071474"/>
          </a:solidFill>
          <a:ln>
            <a:solidFill>
              <a:srgbClr val="0714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3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>
          <a:extLst>
            <a:ext uri="{FF2B5EF4-FFF2-40B4-BE49-F238E27FC236}">
              <a16:creationId xmlns:a16="http://schemas.microsoft.com/office/drawing/2014/main" id="{31355C8E-763F-88EF-01D2-3B6713127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">
            <a:extLst>
              <a:ext uri="{FF2B5EF4-FFF2-40B4-BE49-F238E27FC236}">
                <a16:creationId xmlns:a16="http://schemas.microsoft.com/office/drawing/2014/main" id="{CE6BD5EE-1CA1-F164-89A5-ABE043EF3C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099" y="749825"/>
            <a:ext cx="829890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Extended Hours: Benefits Data</a:t>
            </a:r>
            <a:endParaRPr dirty="0"/>
          </a:p>
        </p:txBody>
      </p:sp>
      <p:sp>
        <p:nvSpPr>
          <p:cNvPr id="209" name="Google Shape;209;p14">
            <a:extLst>
              <a:ext uri="{FF2B5EF4-FFF2-40B4-BE49-F238E27FC236}">
                <a16:creationId xmlns:a16="http://schemas.microsoft.com/office/drawing/2014/main" id="{DD6062B9-C8F9-1B30-033C-08CEE5627B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099" y="2315124"/>
            <a:ext cx="7648661" cy="19701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/>
              <a:t>Reduced ER Visits</a:t>
            </a:r>
          </a:p>
          <a:p>
            <a:pPr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/>
              <a:t>Reduce hospitalization and improve outcomes</a:t>
            </a:r>
          </a:p>
          <a:p>
            <a:pPr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/>
              <a:t>Bring in new patients</a:t>
            </a:r>
          </a:p>
          <a:p>
            <a:pPr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/>
              <a:t>Improve word of mouth / virtual image</a:t>
            </a:r>
          </a:p>
          <a:p>
            <a:pPr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CB74BC-61E4-5D98-5102-4EA731DA32E8}"/>
              </a:ext>
            </a:extLst>
          </p:cNvPr>
          <p:cNvSpPr txBox="1"/>
          <p:nvPr/>
        </p:nvSpPr>
        <p:spPr>
          <a:xfrm>
            <a:off x="372533" y="4771900"/>
            <a:ext cx="7945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 Journal of Pediatrics  2. Journal of General Internal Medicine 3 &amp; 4. Medical Economics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D4BDF3-0B2D-9A4A-927B-CD8874875B77}"/>
              </a:ext>
            </a:extLst>
          </p:cNvPr>
          <p:cNvSpPr/>
          <p:nvPr/>
        </p:nvSpPr>
        <p:spPr>
          <a:xfrm>
            <a:off x="13546" y="4348481"/>
            <a:ext cx="162560" cy="777410"/>
          </a:xfrm>
          <a:prstGeom prst="rect">
            <a:avLst/>
          </a:prstGeom>
          <a:solidFill>
            <a:srgbClr val="071474"/>
          </a:solidFill>
          <a:ln>
            <a:solidFill>
              <a:srgbClr val="0714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2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>
          <a:extLst>
            <a:ext uri="{FF2B5EF4-FFF2-40B4-BE49-F238E27FC236}">
              <a16:creationId xmlns:a16="http://schemas.microsoft.com/office/drawing/2014/main" id="{6ADC3783-273F-F50E-B208-E5DA94C22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">
            <a:extLst>
              <a:ext uri="{FF2B5EF4-FFF2-40B4-BE49-F238E27FC236}">
                <a16:creationId xmlns:a16="http://schemas.microsoft.com/office/drawing/2014/main" id="{42B5B049-BF8C-D1FE-3314-8BD75BAA9E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099" y="749825"/>
            <a:ext cx="829890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Extended Hours: How to Implement</a:t>
            </a:r>
            <a:endParaRPr dirty="0"/>
          </a:p>
        </p:txBody>
      </p:sp>
      <p:sp>
        <p:nvSpPr>
          <p:cNvPr id="209" name="Google Shape;209;p14">
            <a:extLst>
              <a:ext uri="{FF2B5EF4-FFF2-40B4-BE49-F238E27FC236}">
                <a16:creationId xmlns:a16="http://schemas.microsoft.com/office/drawing/2014/main" id="{C6B18421-4960-FA6A-424A-FDC0B3BAA7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099" y="2315124"/>
            <a:ext cx="5047701" cy="19701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lnSpc>
                <a:spcPct val="90000"/>
              </a:lnSpc>
            </a:pPr>
            <a:r>
              <a:rPr lang="en-US" sz="2400" dirty="0"/>
              <a:t>Rotating 12 hour Shifts</a:t>
            </a:r>
          </a:p>
          <a:p>
            <a:pPr marL="285750" indent="-285750">
              <a:lnSpc>
                <a:spcPct val="90000"/>
              </a:lnSpc>
            </a:pPr>
            <a:r>
              <a:rPr lang="en-US" sz="2400" dirty="0"/>
              <a:t>Staggered Shifts</a:t>
            </a:r>
          </a:p>
          <a:p>
            <a:pPr marL="285750" indent="-285750">
              <a:lnSpc>
                <a:spcPct val="90000"/>
              </a:lnSpc>
            </a:pPr>
            <a:r>
              <a:rPr lang="en-US" sz="2400" dirty="0"/>
              <a:t>Weekend Hours</a:t>
            </a:r>
          </a:p>
          <a:p>
            <a:pPr marL="285750" indent="-285750">
              <a:lnSpc>
                <a:spcPct val="90000"/>
              </a:lnSpc>
            </a:pPr>
            <a:r>
              <a:rPr lang="en-US" sz="2400" dirty="0"/>
              <a:t>Incentives for Staff</a:t>
            </a:r>
          </a:p>
          <a:p>
            <a:pPr marL="285750" indent="-285750">
              <a:lnSpc>
                <a:spcPct val="90000"/>
              </a:lnSpc>
            </a:pPr>
            <a:r>
              <a:rPr lang="en-US" sz="2400" dirty="0"/>
              <a:t>Shift Differentials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marL="285750" indent="-285750">
              <a:lnSpc>
                <a:spcPct val="90000"/>
              </a:lnSpc>
            </a:pPr>
            <a:endParaRPr lang="en-US" sz="2400" dirty="0"/>
          </a:p>
          <a:p>
            <a:pPr marL="285750" indent="-285750">
              <a:lnSpc>
                <a:spcPct val="90000"/>
              </a:lnSpc>
            </a:pPr>
            <a:endParaRPr lang="en-US" sz="2400" dirty="0"/>
          </a:p>
          <a:p>
            <a:pPr marL="285750" indent="-285750">
              <a:lnSpc>
                <a:spcPct val="90000"/>
              </a:lnSpc>
            </a:pPr>
            <a:endParaRPr lang="en-US" sz="24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552FE0-D1DA-9342-9760-764AC35BC6AD}"/>
              </a:ext>
            </a:extLst>
          </p:cNvPr>
          <p:cNvSpPr txBox="1"/>
          <p:nvPr/>
        </p:nvSpPr>
        <p:spPr>
          <a:xfrm>
            <a:off x="372533" y="4771900"/>
            <a:ext cx="3136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Credit: Dall-E Generative AI</a:t>
            </a:r>
          </a:p>
        </p:txBody>
      </p:sp>
      <p:pic>
        <p:nvPicPr>
          <p:cNvPr id="5" name="Picture 4" descr="A person in a white coat standing in a room with a grandfather clock&#10;&#10;Description automatically generated">
            <a:extLst>
              <a:ext uri="{FF2B5EF4-FFF2-40B4-BE49-F238E27FC236}">
                <a16:creationId xmlns:a16="http://schemas.microsoft.com/office/drawing/2014/main" id="{612F7FFA-9FBA-0AD8-AC50-49B5D890D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559" y="2214059"/>
            <a:ext cx="2929441" cy="29294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6B2C19-86C7-D39E-3D25-822348A573E5}"/>
              </a:ext>
            </a:extLst>
          </p:cNvPr>
          <p:cNvSpPr/>
          <p:nvPr/>
        </p:nvSpPr>
        <p:spPr>
          <a:xfrm>
            <a:off x="13546" y="4348481"/>
            <a:ext cx="162560" cy="777410"/>
          </a:xfrm>
          <a:prstGeom prst="rect">
            <a:avLst/>
          </a:prstGeom>
          <a:solidFill>
            <a:srgbClr val="071474"/>
          </a:solidFill>
          <a:ln>
            <a:solidFill>
              <a:srgbClr val="0714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9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>
          <a:extLst>
            <a:ext uri="{FF2B5EF4-FFF2-40B4-BE49-F238E27FC236}">
              <a16:creationId xmlns:a16="http://schemas.microsoft.com/office/drawing/2014/main" id="{236AC67C-FB2D-E72D-646A-CEB77CF01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">
            <a:extLst>
              <a:ext uri="{FF2B5EF4-FFF2-40B4-BE49-F238E27FC236}">
                <a16:creationId xmlns:a16="http://schemas.microsoft.com/office/drawing/2014/main" id="{EE7AB25B-F87C-11A5-31C5-696985A191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099" y="749825"/>
            <a:ext cx="829890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Extended Hours: Real World</a:t>
            </a:r>
            <a:endParaRPr dirty="0"/>
          </a:p>
        </p:txBody>
      </p:sp>
      <p:sp>
        <p:nvSpPr>
          <p:cNvPr id="209" name="Google Shape;209;p14">
            <a:extLst>
              <a:ext uri="{FF2B5EF4-FFF2-40B4-BE49-F238E27FC236}">
                <a16:creationId xmlns:a16="http://schemas.microsoft.com/office/drawing/2014/main" id="{5A2FA9CE-AFC4-81FC-F98D-3D28FE643E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5099" y="2315124"/>
            <a:ext cx="7919594" cy="19701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lnSpc>
                <a:spcPct val="90000"/>
              </a:lnSpc>
            </a:pPr>
            <a:r>
              <a:rPr lang="en-US" sz="2400" dirty="0"/>
              <a:t>44% increase in mid-level visits</a:t>
            </a:r>
          </a:p>
          <a:p>
            <a:pPr marL="285750" indent="-285750">
              <a:lnSpc>
                <a:spcPct val="90000"/>
              </a:lnSpc>
            </a:pPr>
            <a:r>
              <a:rPr lang="en-US" sz="2400" dirty="0"/>
              <a:t>32% average increase in new patients seen per month </a:t>
            </a:r>
          </a:p>
          <a:p>
            <a:pPr marL="285750" indent="-285750">
              <a:lnSpc>
                <a:spcPct val="90000"/>
              </a:lnSpc>
            </a:pPr>
            <a:r>
              <a:rPr lang="en-US" sz="2400" dirty="0"/>
              <a:t>27% of all mid-level visits occur during extended hours</a:t>
            </a:r>
          </a:p>
          <a:p>
            <a:pPr marL="285750" indent="-285750">
              <a:lnSpc>
                <a:spcPct val="90000"/>
              </a:lnSpc>
            </a:pPr>
            <a:endParaRPr lang="en-US" sz="2400" dirty="0"/>
          </a:p>
          <a:p>
            <a:pPr marL="285750" indent="-285750">
              <a:lnSpc>
                <a:spcPct val="90000"/>
              </a:lnSpc>
            </a:pPr>
            <a:endParaRPr lang="en-US" sz="2400" dirty="0"/>
          </a:p>
          <a:p>
            <a:pPr marL="285750" indent="-285750">
              <a:lnSpc>
                <a:spcPct val="90000"/>
              </a:lnSpc>
            </a:pPr>
            <a:endParaRPr lang="en-US" sz="2400" dirty="0"/>
          </a:p>
          <a:p>
            <a:pPr marL="285750" indent="-285750">
              <a:lnSpc>
                <a:spcPct val="90000"/>
              </a:lnSpc>
            </a:pPr>
            <a:endParaRPr lang="en-US" sz="24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2F2003-B5EC-D88B-0964-DDF6BE418DCB}"/>
              </a:ext>
            </a:extLst>
          </p:cNvPr>
          <p:cNvSpPr/>
          <p:nvPr/>
        </p:nvSpPr>
        <p:spPr>
          <a:xfrm>
            <a:off x="13546" y="4348481"/>
            <a:ext cx="162560" cy="777410"/>
          </a:xfrm>
          <a:prstGeom prst="rect">
            <a:avLst/>
          </a:prstGeom>
          <a:solidFill>
            <a:srgbClr val="071474"/>
          </a:solidFill>
          <a:ln>
            <a:solidFill>
              <a:srgbClr val="0714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8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 build="p"/>
    </p:bldLst>
  </p:timing>
</p:sld>
</file>

<file path=ppt/theme/theme1.xml><?xml version="1.0" encoding="utf-8"?>
<a:theme xmlns:a="http://schemas.openxmlformats.org/drawingml/2006/main" name="0140_Trevett_Template_SlidesMania">
  <a:themeElements>
    <a:clrScheme name="Simple Light">
      <a:dk1>
        <a:srgbClr val="000000"/>
      </a:dk1>
      <a:lt1>
        <a:srgbClr val="FFFFFF"/>
      </a:lt1>
      <a:dk2>
        <a:srgbClr val="1077D2"/>
      </a:dk2>
      <a:lt2>
        <a:srgbClr val="050060"/>
      </a:lt2>
      <a:accent1>
        <a:srgbClr val="05006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5645</TotalTime>
  <Words>670</Words>
  <Application>Microsoft Office PowerPoint</Application>
  <PresentationFormat>On-screen Show (16:9)</PresentationFormat>
  <Paragraphs>127</Paragraphs>
  <Slides>25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Roboto Mono</vt:lpstr>
      <vt:lpstr>Barlow Condensed</vt:lpstr>
      <vt:lpstr>Gugi</vt:lpstr>
      <vt:lpstr>Calibri</vt:lpstr>
      <vt:lpstr>0140_Trevett_Template_SlidesMania</vt:lpstr>
      <vt:lpstr>Convenient Access to Primary Care Improved Patient Outcomes and Staff Satisfaction </vt:lpstr>
      <vt:lpstr>What we will learn:</vt:lpstr>
      <vt:lpstr>PowerPoint Presentation</vt:lpstr>
      <vt:lpstr>PowerPoint Presentation</vt:lpstr>
      <vt:lpstr>Competition through Customers’ Eyes</vt:lpstr>
      <vt:lpstr>Extended Hours: Banks beat Banking Hours</vt:lpstr>
      <vt:lpstr>Extended Hours: Benefits Data</vt:lpstr>
      <vt:lpstr>Extended Hours: How to Implement</vt:lpstr>
      <vt:lpstr>Extended Hours: Real World</vt:lpstr>
      <vt:lpstr>Ease of Access</vt:lpstr>
      <vt:lpstr>Ease of Access</vt:lpstr>
      <vt:lpstr>Accessibility: Time Constraints</vt:lpstr>
      <vt:lpstr>Accessibility: Trust Issues</vt:lpstr>
      <vt:lpstr>Accessibility: Transportation and Mobility</vt:lpstr>
      <vt:lpstr>What do these people have in common?</vt:lpstr>
      <vt:lpstr>PowerPoint Presentation</vt:lpstr>
      <vt:lpstr>PowerPoint Presentation</vt:lpstr>
      <vt:lpstr>PowerPoint Presentation</vt:lpstr>
      <vt:lpstr>Technology: Join or Be Replaced</vt:lpstr>
      <vt:lpstr>Technology: Join or Be Replaced</vt:lpstr>
      <vt:lpstr>Technology: Real World Impact</vt:lpstr>
      <vt:lpstr>AI Charting</vt:lpstr>
      <vt:lpstr>  Value Added Model</vt:lpstr>
      <vt:lpstr>One Warning: Be Old Spice not New Coca-Cola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GOES YOUR PRESENTATION TITLE</dc:title>
  <dc:creator>Michael Tackitt</dc:creator>
  <cp:lastModifiedBy>Michael Tackitt</cp:lastModifiedBy>
  <cp:revision>24</cp:revision>
  <dcterms:modified xsi:type="dcterms:W3CDTF">2024-02-13T15:33:12Z</dcterms:modified>
</cp:coreProperties>
</file>