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ppt/charts/chart5.xml" ContentType="application/vnd.openxmlformats-officedocument.drawingml.chart+xml"/>
  <Override PartName="/ppt/theme/themeOverride4.xml" ContentType="application/vnd.openxmlformats-officedocument.themeOverride+xml"/>
  <Override PartName="/ppt/charts/chart6.xml" ContentType="application/vnd.openxmlformats-officedocument.drawingml.chart+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7"/>
  </p:notesMasterIdLst>
  <p:sldIdLst>
    <p:sldId id="256" r:id="rId2"/>
    <p:sldId id="259" r:id="rId3"/>
    <p:sldId id="258" r:id="rId4"/>
    <p:sldId id="293" r:id="rId5"/>
    <p:sldId id="261" r:id="rId6"/>
    <p:sldId id="294" r:id="rId7"/>
    <p:sldId id="264" r:id="rId8"/>
    <p:sldId id="262" r:id="rId9"/>
    <p:sldId id="263" r:id="rId10"/>
    <p:sldId id="286" r:id="rId11"/>
    <p:sldId id="295" r:id="rId12"/>
    <p:sldId id="287" r:id="rId13"/>
    <p:sldId id="265" r:id="rId14"/>
    <p:sldId id="296" r:id="rId15"/>
    <p:sldId id="288" r:id="rId16"/>
    <p:sldId id="297" r:id="rId17"/>
    <p:sldId id="298" r:id="rId18"/>
    <p:sldId id="311" r:id="rId19"/>
    <p:sldId id="299" r:id="rId20"/>
    <p:sldId id="300" r:id="rId21"/>
    <p:sldId id="301" r:id="rId22"/>
    <p:sldId id="302" r:id="rId23"/>
    <p:sldId id="303" r:id="rId24"/>
    <p:sldId id="304" r:id="rId25"/>
    <p:sldId id="290" r:id="rId26"/>
    <p:sldId id="305" r:id="rId27"/>
    <p:sldId id="306" r:id="rId28"/>
    <p:sldId id="291" r:id="rId29"/>
    <p:sldId id="257" r:id="rId30"/>
    <p:sldId id="308" r:id="rId31"/>
    <p:sldId id="260" r:id="rId32"/>
    <p:sldId id="309" r:id="rId33"/>
    <p:sldId id="310" r:id="rId34"/>
    <p:sldId id="312" r:id="rId35"/>
    <p:sldId id="285" r:id="rId3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9F2A7C4-E99F-4574-B301-FC93A23A20A9}">
          <p14:sldIdLst>
            <p14:sldId id="256"/>
            <p14:sldId id="259"/>
            <p14:sldId id="258"/>
            <p14:sldId id="293"/>
            <p14:sldId id="261"/>
            <p14:sldId id="294"/>
            <p14:sldId id="264"/>
            <p14:sldId id="262"/>
            <p14:sldId id="263"/>
            <p14:sldId id="286"/>
            <p14:sldId id="295"/>
            <p14:sldId id="287"/>
            <p14:sldId id="265"/>
            <p14:sldId id="296"/>
            <p14:sldId id="288"/>
            <p14:sldId id="297"/>
            <p14:sldId id="298"/>
            <p14:sldId id="311"/>
            <p14:sldId id="299"/>
            <p14:sldId id="300"/>
            <p14:sldId id="301"/>
            <p14:sldId id="302"/>
            <p14:sldId id="303"/>
            <p14:sldId id="304"/>
            <p14:sldId id="290"/>
            <p14:sldId id="305"/>
            <p14:sldId id="306"/>
            <p14:sldId id="291"/>
            <p14:sldId id="257"/>
            <p14:sldId id="308"/>
            <p14:sldId id="260"/>
            <p14:sldId id="309"/>
            <p14:sldId id="310"/>
            <p14:sldId id="312"/>
            <p14:sldId id="28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91DD"/>
    <a:srgbClr val="0004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2" autoAdjust="0"/>
    <p:restoredTop sz="94599"/>
  </p:normalViewPr>
  <p:slideViewPr>
    <p:cSldViewPr>
      <p:cViewPr varScale="1">
        <p:scale>
          <a:sx n="116" d="100"/>
          <a:sy n="116" d="100"/>
        </p:scale>
        <p:origin x="747"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oleObject" Target="file:///\\appsserver\shared\SEPSIS\FALLOUTS\SEPSIS%20CORE%20MEASURE%20DATA.xlsx"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oleObject" Target="file:///\\appsserver\shared\SEPSIS\FALLOUTS\SEPSIS%20CORE%20MEASURE%20DATA.xlsx" TargetMode="External"/><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oleObject" Target="file:///\\appsserver\shared\SEPSIS\FALLOUTS\SEPSIS%20CORE%20MEASURE%20DATA.xlsx" TargetMode="External"/><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oleObject" Target="file:///\\appsserver\shared\SEPSIS\FALLOUTS\SEPSIS%20CORE%20MEASURE%20DATA.xlsx" TargetMode="External"/><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oleObject" Target="file:///\\appsserver\shared\SEPSIS\PROCESS%20IMPROVEMENT\2020%20SEPSIS%20PROCESS%20DATA.xlsx" TargetMode="External"/><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Innappropriate Initial Antimicrobial Therapy</c:v>
                </c:pt>
              </c:strCache>
            </c:strRef>
          </c:tx>
          <c:spPr>
            <a:solidFill>
              <a:srgbClr val="EA430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Alverez-Lerma 1996</c:v>
                </c:pt>
                <c:pt idx="1">
                  <c:v>Luna 1997</c:v>
                </c:pt>
                <c:pt idx="2">
                  <c:v>Rello 1997</c:v>
                </c:pt>
                <c:pt idx="3">
                  <c:v>Kollef 1998</c:v>
                </c:pt>
                <c:pt idx="4">
                  <c:v>Ibrahim 2000</c:v>
                </c:pt>
                <c:pt idx="5">
                  <c:v>Dupont 2001</c:v>
                </c:pt>
              </c:strCache>
            </c:strRef>
          </c:cat>
          <c:val>
            <c:numRef>
              <c:f>Sheet1!$B$2:$B$8</c:f>
              <c:numCache>
                <c:formatCode>General</c:formatCode>
                <c:ptCount val="7"/>
                <c:pt idx="0">
                  <c:v>25</c:v>
                </c:pt>
                <c:pt idx="1">
                  <c:v>91</c:v>
                </c:pt>
                <c:pt idx="2">
                  <c:v>37</c:v>
                </c:pt>
                <c:pt idx="3">
                  <c:v>55</c:v>
                </c:pt>
                <c:pt idx="4">
                  <c:v>62</c:v>
                </c:pt>
                <c:pt idx="5">
                  <c:v>61</c:v>
                </c:pt>
              </c:numCache>
            </c:numRef>
          </c:val>
          <c:extLst>
            <c:ext xmlns:c16="http://schemas.microsoft.com/office/drawing/2014/chart" uri="{C3380CC4-5D6E-409C-BE32-E72D297353CC}">
              <c16:uniqueId val="{00000000-2DA6-4C4F-8313-DE73E10D3C4A}"/>
            </c:ext>
          </c:extLst>
        </c:ser>
        <c:ser>
          <c:idx val="1"/>
          <c:order val="1"/>
          <c:tx>
            <c:strRef>
              <c:f>Sheet1!$C$1</c:f>
              <c:strCache>
                <c:ptCount val="1"/>
                <c:pt idx="0">
                  <c:v>Appropriate Initial Antimicrobial Therapy</c:v>
                </c:pt>
              </c:strCache>
            </c:strRef>
          </c:tx>
          <c:spPr>
            <a:solidFill>
              <a:schemeClr val="bg1">
                <a:lumMod val="50000"/>
              </a:schemeClr>
            </a:solidFill>
            <a:ln>
              <a:solidFill>
                <a:schemeClr val="tx1"/>
              </a:solidFill>
            </a:ln>
            <a:effectLst/>
          </c:spPr>
          <c:invertIfNegative val="0"/>
          <c:dLbls>
            <c:dLbl>
              <c:idx val="0"/>
              <c:layout>
                <c:manualLayout>
                  <c:x val="0"/>
                  <c:y val="-1.443646409844633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DA6-4C4F-8313-DE73E10D3C4A}"/>
                </c:ext>
              </c:extLst>
            </c:dLbl>
            <c:dLbl>
              <c:idx val="1"/>
              <c:layout>
                <c:manualLayout>
                  <c:x val="4.6517812109795218E-3"/>
                  <c:y val="-8.661878459067736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DA6-4C4F-8313-DE73E10D3C4A}"/>
                </c:ext>
              </c:extLst>
            </c:dLbl>
            <c:dLbl>
              <c:idx val="2"/>
              <c:layout>
                <c:manualLayout>
                  <c:x val="-5.6854446902327525E-17"/>
                  <c:y val="-1.154917127875708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DA6-4C4F-8313-DE73E10D3C4A}"/>
                </c:ext>
              </c:extLst>
            </c:dLbl>
            <c:dLbl>
              <c:idx val="3"/>
              <c:layout>
                <c:manualLayout>
                  <c:x val="-3.101187473986348E-3"/>
                  <c:y val="-5.774585639378543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DA6-4C4F-8313-DE73E10D3C4A}"/>
                </c:ext>
              </c:extLst>
            </c:dLbl>
            <c:dLbl>
              <c:idx val="4"/>
              <c:layout>
                <c:manualLayout>
                  <c:x val="3.101187473986348E-3"/>
                  <c:y val="-1.154917127875703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DA6-4C4F-8313-DE73E10D3C4A}"/>
                </c:ext>
              </c:extLst>
            </c:dLbl>
            <c:dLbl>
              <c:idx val="5"/>
              <c:layout>
                <c:manualLayout>
                  <c:x val="-5.6854446902327525E-17"/>
                  <c:y val="-1.443646409844622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DA6-4C4F-8313-DE73E10D3C4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Alverez-Lerma 1996</c:v>
                </c:pt>
                <c:pt idx="1">
                  <c:v>Luna 1997</c:v>
                </c:pt>
                <c:pt idx="2">
                  <c:v>Rello 1997</c:v>
                </c:pt>
                <c:pt idx="3">
                  <c:v>Kollef 1998</c:v>
                </c:pt>
                <c:pt idx="4">
                  <c:v>Ibrahim 2000</c:v>
                </c:pt>
                <c:pt idx="5">
                  <c:v>Dupont 2001</c:v>
                </c:pt>
              </c:strCache>
            </c:strRef>
          </c:cat>
          <c:val>
            <c:numRef>
              <c:f>Sheet1!$C$2:$C$8</c:f>
              <c:numCache>
                <c:formatCode>General</c:formatCode>
                <c:ptCount val="7"/>
                <c:pt idx="0">
                  <c:v>16</c:v>
                </c:pt>
                <c:pt idx="1">
                  <c:v>38</c:v>
                </c:pt>
                <c:pt idx="2">
                  <c:v>15</c:v>
                </c:pt>
                <c:pt idx="3">
                  <c:v>30</c:v>
                </c:pt>
                <c:pt idx="4">
                  <c:v>28</c:v>
                </c:pt>
                <c:pt idx="5">
                  <c:v>47</c:v>
                </c:pt>
              </c:numCache>
            </c:numRef>
          </c:val>
          <c:extLst>
            <c:ext xmlns:c16="http://schemas.microsoft.com/office/drawing/2014/chart" uri="{C3380CC4-5D6E-409C-BE32-E72D297353CC}">
              <c16:uniqueId val="{00000007-2DA6-4C4F-8313-DE73E10D3C4A}"/>
            </c:ext>
          </c:extLst>
        </c:ser>
        <c:dLbls>
          <c:showLegendKey val="0"/>
          <c:showVal val="0"/>
          <c:showCatName val="0"/>
          <c:showSerName val="0"/>
          <c:showPercent val="0"/>
          <c:showBubbleSize val="0"/>
        </c:dLbls>
        <c:gapWidth val="182"/>
        <c:axId val="305747616"/>
        <c:axId val="305746832"/>
      </c:barChart>
      <c:catAx>
        <c:axId val="3057476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05746832"/>
        <c:crosses val="autoZero"/>
        <c:auto val="1"/>
        <c:lblAlgn val="ctr"/>
        <c:lblOffset val="100"/>
        <c:noMultiLvlLbl val="0"/>
      </c:catAx>
      <c:valAx>
        <c:axId val="30574683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dirty="0">
                    <a:solidFill>
                      <a:schemeClr val="tx1"/>
                    </a:solidFill>
                  </a:rPr>
                  <a:t>Percent Mortality (%)</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05747616"/>
        <c:crosses val="autoZero"/>
        <c:crossBetween val="between"/>
      </c:valAx>
      <c:spPr>
        <a:noFill/>
        <a:ln>
          <a:noFill/>
        </a:ln>
        <a:effectLst/>
      </c:spPr>
    </c:plotArea>
    <c:legend>
      <c:legendPos val="r"/>
      <c:layout>
        <c:manualLayout>
          <c:xMode val="edge"/>
          <c:yMode val="edge"/>
          <c:x val="0.66897706594943662"/>
          <c:y val="0.39085039370078739"/>
          <c:w val="0.22578237235718077"/>
          <c:h val="0.2589242125984251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SEP-1</a:t>
            </a:r>
            <a:r>
              <a:rPr lang="en-US" baseline="0"/>
              <a:t> Compliance 2016-2020 (July)</a:t>
            </a:r>
            <a:endParaRPr lang="en-US"/>
          </a:p>
        </c:rich>
      </c:tx>
      <c:overlay val="0"/>
    </c:title>
    <c:autoTitleDeleted val="0"/>
    <c:plotArea>
      <c:layout>
        <c:manualLayout>
          <c:layoutTarget val="inner"/>
          <c:xMode val="edge"/>
          <c:yMode val="edge"/>
          <c:x val="6.1035523712689069E-2"/>
          <c:y val="9.8491852123654008E-2"/>
          <c:w val="0.77664982567869711"/>
          <c:h val="0.81934615056996718"/>
        </c:manualLayout>
      </c:layout>
      <c:lineChart>
        <c:grouping val="standard"/>
        <c:varyColors val="0"/>
        <c:ser>
          <c:idx val="0"/>
          <c:order val="0"/>
          <c:tx>
            <c:strRef>
              <c:f>'2016-2019'!$Y$39</c:f>
              <c:strCache>
                <c:ptCount val="1"/>
                <c:pt idx="0">
                  <c:v>2016 - 2020 (July)</c:v>
                </c:pt>
              </c:strCache>
            </c:strRef>
          </c:tx>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trendlineType val="linear"/>
            <c:dispRSqr val="0"/>
            <c:dispEq val="0"/>
          </c:trendline>
          <c:cat>
            <c:numRef>
              <c:f>'2016-2019'!$A$2:$BC$2</c:f>
              <c:numCache>
                <c:formatCode>d\-mmm</c:formatCode>
                <c:ptCount val="55"/>
                <c:pt idx="0" formatCode="[$-409]d\-mmm;@">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pt idx="37">
                  <c:v>43497</c:v>
                </c:pt>
                <c:pt idx="38">
                  <c:v>43525</c:v>
                </c:pt>
                <c:pt idx="39">
                  <c:v>43556</c:v>
                </c:pt>
                <c:pt idx="40">
                  <c:v>43586</c:v>
                </c:pt>
                <c:pt idx="41">
                  <c:v>43617</c:v>
                </c:pt>
                <c:pt idx="42">
                  <c:v>43647</c:v>
                </c:pt>
                <c:pt idx="43">
                  <c:v>43678</c:v>
                </c:pt>
                <c:pt idx="44">
                  <c:v>43709</c:v>
                </c:pt>
                <c:pt idx="45">
                  <c:v>43739</c:v>
                </c:pt>
                <c:pt idx="46">
                  <c:v>43770</c:v>
                </c:pt>
                <c:pt idx="47">
                  <c:v>43800</c:v>
                </c:pt>
                <c:pt idx="48" formatCode="[$-409]d\-mmm;@">
                  <c:v>43831</c:v>
                </c:pt>
                <c:pt idx="49" formatCode="[$-409]d\-mmm;@">
                  <c:v>43862</c:v>
                </c:pt>
                <c:pt idx="50" formatCode="[$-409]d\-mmm;@">
                  <c:v>43891</c:v>
                </c:pt>
                <c:pt idx="51" formatCode="[$-409]d\-mmm;@">
                  <c:v>43922</c:v>
                </c:pt>
                <c:pt idx="52" formatCode="[$-409]d\-mmm;@">
                  <c:v>43952</c:v>
                </c:pt>
                <c:pt idx="53">
                  <c:v>43983</c:v>
                </c:pt>
                <c:pt idx="54">
                  <c:v>44013</c:v>
                </c:pt>
              </c:numCache>
            </c:numRef>
          </c:cat>
          <c:val>
            <c:numRef>
              <c:f>'2016-2019'!$A$3:$BC$3</c:f>
              <c:numCache>
                <c:formatCode>0.0%</c:formatCode>
                <c:ptCount val="55"/>
                <c:pt idx="0">
                  <c:v>0.375</c:v>
                </c:pt>
                <c:pt idx="1">
                  <c:v>0.875</c:v>
                </c:pt>
                <c:pt idx="2">
                  <c:v>0.42857142857142855</c:v>
                </c:pt>
                <c:pt idx="3">
                  <c:v>0.625</c:v>
                </c:pt>
                <c:pt idx="4">
                  <c:v>0.42857142857142855</c:v>
                </c:pt>
                <c:pt idx="5">
                  <c:v>0.25</c:v>
                </c:pt>
                <c:pt idx="6">
                  <c:v>0.14285714285714285</c:v>
                </c:pt>
                <c:pt idx="7">
                  <c:v>0.2</c:v>
                </c:pt>
                <c:pt idx="8">
                  <c:v>0</c:v>
                </c:pt>
                <c:pt idx="9">
                  <c:v>0.22222222222222221</c:v>
                </c:pt>
                <c:pt idx="10">
                  <c:v>0.2857142857142857</c:v>
                </c:pt>
                <c:pt idx="11">
                  <c:v>0.33333333333333331</c:v>
                </c:pt>
                <c:pt idx="12">
                  <c:v>0.5</c:v>
                </c:pt>
                <c:pt idx="13">
                  <c:v>0.66666666666666663</c:v>
                </c:pt>
                <c:pt idx="14">
                  <c:v>0.625</c:v>
                </c:pt>
                <c:pt idx="15">
                  <c:v>0.625</c:v>
                </c:pt>
                <c:pt idx="16">
                  <c:v>0.5714285714285714</c:v>
                </c:pt>
                <c:pt idx="17">
                  <c:v>0.4</c:v>
                </c:pt>
                <c:pt idx="18">
                  <c:v>0.625</c:v>
                </c:pt>
                <c:pt idx="19">
                  <c:v>0.42857142857142855</c:v>
                </c:pt>
                <c:pt idx="20">
                  <c:v>0.7142857142857143</c:v>
                </c:pt>
                <c:pt idx="21">
                  <c:v>0.8</c:v>
                </c:pt>
                <c:pt idx="22">
                  <c:v>0.5</c:v>
                </c:pt>
                <c:pt idx="23">
                  <c:v>0.7142857142857143</c:v>
                </c:pt>
                <c:pt idx="24">
                  <c:v>0.7142857142857143</c:v>
                </c:pt>
                <c:pt idx="25">
                  <c:v>0.75</c:v>
                </c:pt>
                <c:pt idx="26">
                  <c:v>0.55555555555555558</c:v>
                </c:pt>
                <c:pt idx="27">
                  <c:v>0.55555555555555558</c:v>
                </c:pt>
                <c:pt idx="28">
                  <c:v>0.42857142857142855</c:v>
                </c:pt>
                <c:pt idx="29">
                  <c:v>0.14285714285714285</c:v>
                </c:pt>
                <c:pt idx="30">
                  <c:v>0.8571428571428571</c:v>
                </c:pt>
                <c:pt idx="31">
                  <c:v>0.66666666666666663</c:v>
                </c:pt>
                <c:pt idx="32">
                  <c:v>0.83333333333333337</c:v>
                </c:pt>
                <c:pt idx="33">
                  <c:v>0.7142857142857143</c:v>
                </c:pt>
                <c:pt idx="34">
                  <c:v>1</c:v>
                </c:pt>
                <c:pt idx="35">
                  <c:v>0.5</c:v>
                </c:pt>
                <c:pt idx="36">
                  <c:v>0.7142857142857143</c:v>
                </c:pt>
                <c:pt idx="37">
                  <c:v>0.8</c:v>
                </c:pt>
                <c:pt idx="38">
                  <c:v>0.5</c:v>
                </c:pt>
                <c:pt idx="39">
                  <c:v>0.8571428571428571</c:v>
                </c:pt>
                <c:pt idx="40">
                  <c:v>0.8</c:v>
                </c:pt>
                <c:pt idx="41">
                  <c:v>0.875</c:v>
                </c:pt>
                <c:pt idx="42">
                  <c:v>1</c:v>
                </c:pt>
                <c:pt idx="43">
                  <c:v>1</c:v>
                </c:pt>
                <c:pt idx="44">
                  <c:v>0.83333333333333337</c:v>
                </c:pt>
                <c:pt idx="45">
                  <c:v>0.875</c:v>
                </c:pt>
                <c:pt idx="46">
                  <c:v>0.83299999999999996</c:v>
                </c:pt>
                <c:pt idx="47">
                  <c:v>0.375</c:v>
                </c:pt>
                <c:pt idx="48">
                  <c:v>0.5</c:v>
                </c:pt>
                <c:pt idx="49">
                  <c:v>0.66700000000000004</c:v>
                </c:pt>
                <c:pt idx="50">
                  <c:v>0.75</c:v>
                </c:pt>
                <c:pt idx="51">
                  <c:v>0.28599999999999998</c:v>
                </c:pt>
                <c:pt idx="52">
                  <c:v>0.33300000000000002</c:v>
                </c:pt>
                <c:pt idx="53">
                  <c:v>0.4</c:v>
                </c:pt>
                <c:pt idx="54">
                  <c:v>0.5</c:v>
                </c:pt>
              </c:numCache>
            </c:numRef>
          </c:val>
          <c:smooth val="0"/>
          <c:extLst>
            <c:ext xmlns:c16="http://schemas.microsoft.com/office/drawing/2014/chart" uri="{C3380CC4-5D6E-409C-BE32-E72D297353CC}">
              <c16:uniqueId val="{00000001-C468-4393-8D56-2FC19884B7C0}"/>
            </c:ext>
          </c:extLst>
        </c:ser>
        <c:dLbls>
          <c:dLblPos val="t"/>
          <c:showLegendKey val="0"/>
          <c:showVal val="1"/>
          <c:showCatName val="0"/>
          <c:showSerName val="0"/>
          <c:showPercent val="0"/>
          <c:showBubbleSize val="0"/>
        </c:dLbls>
        <c:marker val="1"/>
        <c:smooth val="0"/>
        <c:axId val="49750400"/>
        <c:axId val="49751936"/>
      </c:lineChart>
      <c:dateAx>
        <c:axId val="49750400"/>
        <c:scaling>
          <c:orientation val="minMax"/>
        </c:scaling>
        <c:delete val="0"/>
        <c:axPos val="b"/>
        <c:numFmt formatCode="[$-409]mmm\-yy;@" sourceLinked="0"/>
        <c:majorTickMark val="out"/>
        <c:minorTickMark val="none"/>
        <c:tickLblPos val="nextTo"/>
        <c:crossAx val="49751936"/>
        <c:crosses val="autoZero"/>
        <c:auto val="1"/>
        <c:lblOffset val="100"/>
        <c:baseTimeUnit val="months"/>
      </c:dateAx>
      <c:valAx>
        <c:axId val="49751936"/>
        <c:scaling>
          <c:orientation val="minMax"/>
          <c:max val="1"/>
        </c:scaling>
        <c:delete val="0"/>
        <c:axPos val="l"/>
        <c:majorGridlines/>
        <c:numFmt formatCode="0.0%" sourceLinked="1"/>
        <c:majorTickMark val="out"/>
        <c:minorTickMark val="none"/>
        <c:tickLblPos val="nextTo"/>
        <c:crossAx val="49750400"/>
        <c:crosses val="autoZero"/>
        <c:crossBetween val="between"/>
      </c:valAx>
    </c:plotArea>
    <c:legend>
      <c:legendPos val="r"/>
      <c:layout>
        <c:manualLayout>
          <c:xMode val="edge"/>
          <c:yMode val="edge"/>
          <c:x val="0.85045003008257591"/>
          <c:y val="0.40998498315146525"/>
          <c:w val="0.14154196190941598"/>
          <c:h val="0.14404886640961506"/>
        </c:manualLayout>
      </c:layout>
      <c:overlay val="0"/>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latin typeface="Century Gothic" panose="020B0502020202020204" pitchFamily="34" charset="0"/>
              </a:rPr>
              <a:t>MLH SEP-1</a:t>
            </a:r>
            <a:r>
              <a:rPr lang="en-US" baseline="0">
                <a:latin typeface="Century Gothic" panose="020B0502020202020204" pitchFamily="34" charset="0"/>
              </a:rPr>
              <a:t> Compliance</a:t>
            </a:r>
            <a:endParaRPr lang="en-US">
              <a:latin typeface="Century Gothic" panose="020B0502020202020204" pitchFamily="34" charset="0"/>
            </a:endParaRPr>
          </a:p>
        </c:rich>
      </c:tx>
      <c:overlay val="0"/>
    </c:title>
    <c:autoTitleDeleted val="0"/>
    <c:plotArea>
      <c:layout/>
      <c:barChart>
        <c:barDir val="col"/>
        <c:grouping val="clustered"/>
        <c:varyColors val="0"/>
        <c:ser>
          <c:idx val="1"/>
          <c:order val="0"/>
          <c:tx>
            <c:strRef>
              <c:f>'2016-2019'!$A$35</c:f>
              <c:strCache>
                <c:ptCount val="1"/>
                <c:pt idx="0">
                  <c:v>Goal</c:v>
                </c:pt>
              </c:strCache>
            </c:strRef>
          </c:tx>
          <c:spPr>
            <a:solidFill>
              <a:schemeClr val="bg1">
                <a:lumMod val="65000"/>
              </a:schemeClr>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'2016-2019'!$D$34:$G$34</c:f>
              <c:numCache>
                <c:formatCode>General</c:formatCode>
                <c:ptCount val="4"/>
                <c:pt idx="0">
                  <c:v>2017</c:v>
                </c:pt>
                <c:pt idx="1">
                  <c:v>2018</c:v>
                </c:pt>
                <c:pt idx="2">
                  <c:v>2019</c:v>
                </c:pt>
                <c:pt idx="3">
                  <c:v>2020</c:v>
                </c:pt>
              </c:numCache>
            </c:numRef>
          </c:cat>
          <c:val>
            <c:numRef>
              <c:f>'2016-2019'!$D$35:$G$35</c:f>
              <c:numCache>
                <c:formatCode>0%</c:formatCode>
                <c:ptCount val="4"/>
                <c:pt idx="0">
                  <c:v>0.6</c:v>
                </c:pt>
                <c:pt idx="1">
                  <c:v>0.66</c:v>
                </c:pt>
                <c:pt idx="2" formatCode="0.00%">
                  <c:v>0.72599999999999998</c:v>
                </c:pt>
                <c:pt idx="3" formatCode="0.0%">
                  <c:v>0.77</c:v>
                </c:pt>
              </c:numCache>
            </c:numRef>
          </c:val>
          <c:extLst>
            <c:ext xmlns:c16="http://schemas.microsoft.com/office/drawing/2014/chart" uri="{C3380CC4-5D6E-409C-BE32-E72D297353CC}">
              <c16:uniqueId val="{00000000-8552-4CB8-8867-F020A63B29E3}"/>
            </c:ext>
          </c:extLst>
        </c:ser>
        <c:ser>
          <c:idx val="0"/>
          <c:order val="1"/>
          <c:tx>
            <c:strRef>
              <c:f>'2016-2019'!$A$34</c:f>
              <c:strCache>
                <c:ptCount val="1"/>
                <c:pt idx="0">
                  <c:v>Year</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'2016-2019'!$D$34:$G$34</c:f>
              <c:numCache>
                <c:formatCode>General</c:formatCode>
                <c:ptCount val="4"/>
                <c:pt idx="0">
                  <c:v>2017</c:v>
                </c:pt>
                <c:pt idx="1">
                  <c:v>2018</c:v>
                </c:pt>
                <c:pt idx="2">
                  <c:v>2019</c:v>
                </c:pt>
                <c:pt idx="3">
                  <c:v>2020</c:v>
                </c:pt>
              </c:numCache>
            </c:numRef>
          </c:cat>
          <c:val>
            <c:numRef>
              <c:f>'2016-2019'!$D$36:$G$36</c:f>
              <c:numCache>
                <c:formatCode>0.0%</c:formatCode>
                <c:ptCount val="4"/>
                <c:pt idx="0">
                  <c:v>0.59799999999999998</c:v>
                </c:pt>
                <c:pt idx="1">
                  <c:v>0.63400000000000001</c:v>
                </c:pt>
                <c:pt idx="2">
                  <c:v>0.78800000000000003</c:v>
                </c:pt>
                <c:pt idx="3">
                  <c:v>0.46300000000000002</c:v>
                </c:pt>
              </c:numCache>
            </c:numRef>
          </c:val>
          <c:extLst>
            <c:ext xmlns:c16="http://schemas.microsoft.com/office/drawing/2014/chart" uri="{C3380CC4-5D6E-409C-BE32-E72D297353CC}">
              <c16:uniqueId val="{00000001-8552-4CB8-8867-F020A63B29E3}"/>
            </c:ext>
          </c:extLst>
        </c:ser>
        <c:dLbls>
          <c:dLblPos val="outEnd"/>
          <c:showLegendKey val="0"/>
          <c:showVal val="1"/>
          <c:showCatName val="0"/>
          <c:showSerName val="0"/>
          <c:showPercent val="0"/>
          <c:showBubbleSize val="0"/>
        </c:dLbls>
        <c:gapWidth val="150"/>
        <c:axId val="51708288"/>
        <c:axId val="51709824"/>
      </c:barChart>
      <c:catAx>
        <c:axId val="51708288"/>
        <c:scaling>
          <c:orientation val="minMax"/>
        </c:scaling>
        <c:delete val="0"/>
        <c:axPos val="b"/>
        <c:numFmt formatCode="General" sourceLinked="1"/>
        <c:majorTickMark val="out"/>
        <c:minorTickMark val="none"/>
        <c:tickLblPos val="nextTo"/>
        <c:crossAx val="51709824"/>
        <c:crosses val="autoZero"/>
        <c:auto val="1"/>
        <c:lblAlgn val="ctr"/>
        <c:lblOffset val="100"/>
        <c:noMultiLvlLbl val="0"/>
      </c:catAx>
      <c:valAx>
        <c:axId val="51709824"/>
        <c:scaling>
          <c:orientation val="minMax"/>
          <c:max val="1"/>
        </c:scaling>
        <c:delete val="0"/>
        <c:axPos val="l"/>
        <c:majorGridlines/>
        <c:numFmt formatCode="0.00%" sourceLinked="0"/>
        <c:majorTickMark val="out"/>
        <c:minorTickMark val="none"/>
        <c:tickLblPos val="nextTo"/>
        <c:crossAx val="51708288"/>
        <c:crosses val="autoZero"/>
        <c:crossBetween val="between"/>
      </c:valAx>
    </c:plotArea>
    <c:legend>
      <c:legendPos val="r"/>
      <c:overlay val="0"/>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2019 SEP-1 Compliance Data</a:t>
            </a:r>
          </a:p>
        </c:rich>
      </c:tx>
      <c:layout>
        <c:manualLayout>
          <c:xMode val="edge"/>
          <c:yMode val="edge"/>
          <c:x val="0.24098695109919771"/>
          <c:y val="0"/>
        </c:manualLayout>
      </c:layout>
      <c:overlay val="0"/>
    </c:title>
    <c:autoTitleDeleted val="0"/>
    <c:plotArea>
      <c:layout/>
      <c:lineChart>
        <c:grouping val="standard"/>
        <c:varyColors val="0"/>
        <c:ser>
          <c:idx val="0"/>
          <c:order val="0"/>
          <c:tx>
            <c:strRef>
              <c:f>'2019'!$A$2</c:f>
              <c:strCache>
                <c:ptCount val="1"/>
                <c:pt idx="0">
                  <c:v>2019</c:v>
                </c:pt>
              </c:strCache>
            </c:strRef>
          </c:tx>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trendlineType val="linear"/>
            <c:dispRSqr val="0"/>
            <c:dispEq val="0"/>
          </c:trendline>
          <c:cat>
            <c:numRef>
              <c:f>'2019'!$A$3:$A$14</c:f>
              <c:numCache>
                <c:formatCode>d\-mmm</c:formatCode>
                <c:ptCount val="1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numCache>
            </c:numRef>
          </c:cat>
          <c:val>
            <c:numRef>
              <c:f>'2019'!$D$3:$D$14</c:f>
              <c:numCache>
                <c:formatCode>0.0%</c:formatCode>
                <c:ptCount val="12"/>
                <c:pt idx="0">
                  <c:v>0.7142857142857143</c:v>
                </c:pt>
                <c:pt idx="1">
                  <c:v>0.8</c:v>
                </c:pt>
                <c:pt idx="2">
                  <c:v>0.5</c:v>
                </c:pt>
                <c:pt idx="3">
                  <c:v>0.8571428571428571</c:v>
                </c:pt>
                <c:pt idx="4">
                  <c:v>0.8</c:v>
                </c:pt>
                <c:pt idx="5">
                  <c:v>0.875</c:v>
                </c:pt>
                <c:pt idx="6">
                  <c:v>1</c:v>
                </c:pt>
                <c:pt idx="7">
                  <c:v>1</c:v>
                </c:pt>
                <c:pt idx="8">
                  <c:v>0.83333333333333337</c:v>
                </c:pt>
                <c:pt idx="9">
                  <c:v>0.875</c:v>
                </c:pt>
                <c:pt idx="10">
                  <c:v>0.83333333333333337</c:v>
                </c:pt>
                <c:pt idx="11">
                  <c:v>0.375</c:v>
                </c:pt>
              </c:numCache>
            </c:numRef>
          </c:val>
          <c:smooth val="0"/>
          <c:extLst>
            <c:ext xmlns:c16="http://schemas.microsoft.com/office/drawing/2014/chart" uri="{C3380CC4-5D6E-409C-BE32-E72D297353CC}">
              <c16:uniqueId val="{00000001-862F-4793-A68E-CB03878FA5AE}"/>
            </c:ext>
          </c:extLst>
        </c:ser>
        <c:dLbls>
          <c:dLblPos val="t"/>
          <c:showLegendKey val="0"/>
          <c:showVal val="1"/>
          <c:showCatName val="0"/>
          <c:showSerName val="0"/>
          <c:showPercent val="0"/>
          <c:showBubbleSize val="0"/>
        </c:dLbls>
        <c:marker val="1"/>
        <c:smooth val="0"/>
        <c:axId val="83716736"/>
        <c:axId val="83718528"/>
      </c:lineChart>
      <c:dateAx>
        <c:axId val="83716736"/>
        <c:scaling>
          <c:orientation val="minMax"/>
        </c:scaling>
        <c:delete val="0"/>
        <c:axPos val="b"/>
        <c:numFmt formatCode="[$-409]mmm\-yy;@" sourceLinked="0"/>
        <c:majorTickMark val="out"/>
        <c:minorTickMark val="none"/>
        <c:tickLblPos val="nextTo"/>
        <c:crossAx val="83718528"/>
        <c:crosses val="autoZero"/>
        <c:auto val="1"/>
        <c:lblOffset val="100"/>
        <c:baseTimeUnit val="months"/>
      </c:dateAx>
      <c:valAx>
        <c:axId val="83718528"/>
        <c:scaling>
          <c:orientation val="minMax"/>
          <c:max val="1"/>
        </c:scaling>
        <c:delete val="0"/>
        <c:axPos val="l"/>
        <c:majorGridlines/>
        <c:numFmt formatCode="0.0%" sourceLinked="1"/>
        <c:majorTickMark val="out"/>
        <c:minorTickMark val="none"/>
        <c:tickLblPos val="nextTo"/>
        <c:crossAx val="83716736"/>
        <c:crosses val="autoZero"/>
        <c:crossBetween val="between"/>
      </c:valAx>
    </c:plotArea>
    <c:legend>
      <c:legendPos val="r"/>
      <c:overlay val="0"/>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2020 SEP-1 Compliance</a:t>
            </a:r>
            <a:r>
              <a:rPr lang="en-US" baseline="0"/>
              <a:t> Data</a:t>
            </a:r>
            <a:endParaRPr lang="en-US"/>
          </a:p>
        </c:rich>
      </c:tx>
      <c:overlay val="0"/>
    </c:title>
    <c:autoTitleDeleted val="0"/>
    <c:plotArea>
      <c:layout/>
      <c:lineChart>
        <c:grouping val="standard"/>
        <c:varyColors val="0"/>
        <c:ser>
          <c:idx val="0"/>
          <c:order val="0"/>
          <c:tx>
            <c:strRef>
              <c:f>'2020'!$A$2</c:f>
              <c:strCache>
                <c:ptCount val="1"/>
                <c:pt idx="0">
                  <c:v>2020</c:v>
                </c:pt>
              </c:strCache>
            </c:strRef>
          </c:tx>
          <c:trendline>
            <c:trendlineType val="linear"/>
            <c:dispRSqr val="0"/>
            <c:dispEq val="0"/>
          </c:trendline>
          <c:cat>
            <c:numRef>
              <c:f>'2020'!$A$3:$A$9</c:f>
              <c:numCache>
                <c:formatCode>d\-mmm</c:formatCode>
                <c:ptCount val="7"/>
                <c:pt idx="0">
                  <c:v>43831</c:v>
                </c:pt>
                <c:pt idx="1">
                  <c:v>43862</c:v>
                </c:pt>
                <c:pt idx="2">
                  <c:v>43891</c:v>
                </c:pt>
                <c:pt idx="3">
                  <c:v>43922</c:v>
                </c:pt>
                <c:pt idx="4">
                  <c:v>43952</c:v>
                </c:pt>
                <c:pt idx="5">
                  <c:v>43983</c:v>
                </c:pt>
                <c:pt idx="6">
                  <c:v>44013</c:v>
                </c:pt>
              </c:numCache>
            </c:numRef>
          </c:cat>
          <c:val>
            <c:numRef>
              <c:f>'2020'!$D$3:$D$9</c:f>
              <c:numCache>
                <c:formatCode>0.0%</c:formatCode>
                <c:ptCount val="7"/>
                <c:pt idx="0">
                  <c:v>0.5</c:v>
                </c:pt>
                <c:pt idx="1">
                  <c:v>0.66666666666666663</c:v>
                </c:pt>
                <c:pt idx="2">
                  <c:v>0.75</c:v>
                </c:pt>
                <c:pt idx="3">
                  <c:v>0.2857142857142857</c:v>
                </c:pt>
                <c:pt idx="4">
                  <c:v>0.33333333333333331</c:v>
                </c:pt>
                <c:pt idx="5">
                  <c:v>0.4</c:v>
                </c:pt>
                <c:pt idx="6">
                  <c:v>0.5</c:v>
                </c:pt>
              </c:numCache>
            </c:numRef>
          </c:val>
          <c:smooth val="0"/>
          <c:extLst>
            <c:ext xmlns:c16="http://schemas.microsoft.com/office/drawing/2014/chart" uri="{C3380CC4-5D6E-409C-BE32-E72D297353CC}">
              <c16:uniqueId val="{00000001-C378-4C8D-B9F7-ED7733B18917}"/>
            </c:ext>
          </c:extLst>
        </c:ser>
        <c:dLbls>
          <c:showLegendKey val="0"/>
          <c:showVal val="0"/>
          <c:showCatName val="0"/>
          <c:showSerName val="0"/>
          <c:showPercent val="0"/>
          <c:showBubbleSize val="0"/>
        </c:dLbls>
        <c:marker val="1"/>
        <c:smooth val="0"/>
        <c:axId val="51582464"/>
        <c:axId val="51584384"/>
      </c:lineChart>
      <c:dateAx>
        <c:axId val="51582464"/>
        <c:scaling>
          <c:orientation val="minMax"/>
        </c:scaling>
        <c:delete val="0"/>
        <c:axPos val="b"/>
        <c:numFmt formatCode="d\-mmm" sourceLinked="1"/>
        <c:majorTickMark val="none"/>
        <c:minorTickMark val="none"/>
        <c:tickLblPos val="nextTo"/>
        <c:crossAx val="51584384"/>
        <c:crosses val="autoZero"/>
        <c:auto val="1"/>
        <c:lblOffset val="100"/>
        <c:baseTimeUnit val="months"/>
      </c:dateAx>
      <c:valAx>
        <c:axId val="51584384"/>
        <c:scaling>
          <c:orientation val="minMax"/>
        </c:scaling>
        <c:delete val="0"/>
        <c:axPos val="l"/>
        <c:majorGridlines/>
        <c:numFmt formatCode="0.0%" sourceLinked="1"/>
        <c:majorTickMark val="none"/>
        <c:minorTickMark val="none"/>
        <c:tickLblPos val="nextTo"/>
        <c:crossAx val="51582464"/>
        <c:crosses val="autoZero"/>
        <c:crossBetween val="between"/>
      </c:valAx>
    </c:plotArea>
    <c:legend>
      <c:legendPos val="r"/>
      <c:overlay val="0"/>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2020</a:t>
            </a:r>
            <a:r>
              <a:rPr lang="en-US" baseline="0"/>
              <a:t> Q1-Q2 Averages for Sepsis Process Standards</a:t>
            </a:r>
            <a:endParaRPr lang="en-US"/>
          </a:p>
        </c:rich>
      </c:tx>
      <c:layout>
        <c:manualLayout>
          <c:xMode val="edge"/>
          <c:yMode val="edge"/>
          <c:x val="0.21886802313427633"/>
          <c:y val="0"/>
        </c:manualLayout>
      </c:layout>
      <c:overlay val="0"/>
    </c:title>
    <c:autoTitleDeleted val="0"/>
    <c:plotArea>
      <c:layout>
        <c:manualLayout>
          <c:layoutTarget val="inner"/>
          <c:xMode val="edge"/>
          <c:yMode val="edge"/>
          <c:x val="4.3531668560028249E-2"/>
          <c:y val="8.4493090472124721E-2"/>
          <c:w val="0.83269258420028114"/>
          <c:h val="0.76098779882244449"/>
        </c:manualLayout>
      </c:layout>
      <c:barChart>
        <c:barDir val="col"/>
        <c:grouping val="clustered"/>
        <c:varyColors val="0"/>
        <c:ser>
          <c:idx val="0"/>
          <c:order val="0"/>
          <c:tx>
            <c:strRef>
              <c:f>DATA!$J$13</c:f>
              <c:strCache>
                <c:ptCount val="1"/>
                <c:pt idx="0">
                  <c:v>Q1 AVG (N=68)</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DATA!$I$14:$I$23</c:f>
              <c:strCache>
                <c:ptCount val="10"/>
                <c:pt idx="0">
                  <c:v>Arrival Time to Infection Documentation</c:v>
                </c:pt>
                <c:pt idx="1">
                  <c:v>Arrival Time to Lactic Acid Collection</c:v>
                </c:pt>
                <c:pt idx="2">
                  <c:v>Arrival Time to Blood Cultures Collected</c:v>
                </c:pt>
                <c:pt idx="3">
                  <c:v>Severe Sepsis Presentation to Antibiotic Order</c:v>
                </c:pt>
                <c:pt idx="4">
                  <c:v>Antibiotic Order to Adminsitration</c:v>
                </c:pt>
                <c:pt idx="5">
                  <c:v>Arrival Time to Antibiotics Administered</c:v>
                </c:pt>
                <c:pt idx="6">
                  <c:v>Arrival Time to Fluid Bolus Administration </c:v>
                </c:pt>
                <c:pt idx="7">
                  <c:v>Arrival Time to Hospital Admission</c:v>
                </c:pt>
                <c:pt idx="8">
                  <c:v>Arrival Time to Vasopressors</c:v>
                </c:pt>
                <c:pt idx="9">
                  <c:v>Arrival Time to Follow Up Exam Completed</c:v>
                </c:pt>
              </c:strCache>
            </c:strRef>
          </c:cat>
          <c:val>
            <c:numRef>
              <c:f>DATA!$J$14:$J$23</c:f>
              <c:numCache>
                <c:formatCode>h:mm;@</c:formatCode>
                <c:ptCount val="10"/>
                <c:pt idx="0">
                  <c:v>2.911484245439469E-2</c:v>
                </c:pt>
                <c:pt idx="1">
                  <c:v>4.0158420138888901E-2</c:v>
                </c:pt>
                <c:pt idx="2">
                  <c:v>3.2650089605734768E-2</c:v>
                </c:pt>
                <c:pt idx="3">
                  <c:v>6.0763888888888881E-2</c:v>
                </c:pt>
                <c:pt idx="4">
                  <c:v>1.7540708812260528E-2</c:v>
                </c:pt>
                <c:pt idx="5">
                  <c:v>9.6442307692307661E-2</c:v>
                </c:pt>
                <c:pt idx="6">
                  <c:v>6.1060298102981046E-2</c:v>
                </c:pt>
                <c:pt idx="7">
                  <c:v>0.15276741293532339</c:v>
                </c:pt>
                <c:pt idx="8">
                  <c:v>0.20208333333333328</c:v>
                </c:pt>
                <c:pt idx="9">
                  <c:v>0.19898504273504272</c:v>
                </c:pt>
              </c:numCache>
            </c:numRef>
          </c:val>
          <c:extLst>
            <c:ext xmlns:c16="http://schemas.microsoft.com/office/drawing/2014/chart" uri="{C3380CC4-5D6E-409C-BE32-E72D297353CC}">
              <c16:uniqueId val="{00000000-8FDF-4E12-B84C-5C1E8D8BF784}"/>
            </c:ext>
          </c:extLst>
        </c:ser>
        <c:ser>
          <c:idx val="1"/>
          <c:order val="1"/>
          <c:tx>
            <c:strRef>
              <c:f>DATA!$K$13</c:f>
              <c:strCache>
                <c:ptCount val="1"/>
                <c:pt idx="0">
                  <c:v>Q2 AVG (n=36)</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DATA!$I$14:$I$23</c:f>
              <c:strCache>
                <c:ptCount val="10"/>
                <c:pt idx="0">
                  <c:v>Arrival Time to Infection Documentation</c:v>
                </c:pt>
                <c:pt idx="1">
                  <c:v>Arrival Time to Lactic Acid Collection</c:v>
                </c:pt>
                <c:pt idx="2">
                  <c:v>Arrival Time to Blood Cultures Collected</c:v>
                </c:pt>
                <c:pt idx="3">
                  <c:v>Severe Sepsis Presentation to Antibiotic Order</c:v>
                </c:pt>
                <c:pt idx="4">
                  <c:v>Antibiotic Order to Adminsitration</c:v>
                </c:pt>
                <c:pt idx="5">
                  <c:v>Arrival Time to Antibiotics Administered</c:v>
                </c:pt>
                <c:pt idx="6">
                  <c:v>Arrival Time to Fluid Bolus Administration </c:v>
                </c:pt>
                <c:pt idx="7">
                  <c:v>Arrival Time to Hospital Admission</c:v>
                </c:pt>
                <c:pt idx="8">
                  <c:v>Arrival Time to Vasopressors</c:v>
                </c:pt>
                <c:pt idx="9">
                  <c:v>Arrival Time to Follow Up Exam Completed</c:v>
                </c:pt>
              </c:strCache>
            </c:strRef>
          </c:cat>
          <c:val>
            <c:numRef>
              <c:f>DATA!$K$14:$K$23</c:f>
              <c:numCache>
                <c:formatCode>h:mm;@</c:formatCode>
                <c:ptCount val="10"/>
                <c:pt idx="0">
                  <c:v>2.2853535353535358E-2</c:v>
                </c:pt>
                <c:pt idx="1">
                  <c:v>3.2682291666666662E-2</c:v>
                </c:pt>
                <c:pt idx="2">
                  <c:v>3.3159722222222222E-2</c:v>
                </c:pt>
                <c:pt idx="3">
                  <c:v>5.736111111111112E-2</c:v>
                </c:pt>
                <c:pt idx="4">
                  <c:v>2.2547743055555534E-2</c:v>
                </c:pt>
                <c:pt idx="5">
                  <c:v>9.3181818181818185E-2</c:v>
                </c:pt>
                <c:pt idx="6">
                  <c:v>3.4765625000000022E-2</c:v>
                </c:pt>
                <c:pt idx="7">
                  <c:v>0.15563725490196076</c:v>
                </c:pt>
                <c:pt idx="8">
                  <c:v>0.13530092592592591</c:v>
                </c:pt>
                <c:pt idx="9">
                  <c:v>0.15339506172839507</c:v>
                </c:pt>
              </c:numCache>
            </c:numRef>
          </c:val>
          <c:extLst>
            <c:ext xmlns:c16="http://schemas.microsoft.com/office/drawing/2014/chart" uri="{C3380CC4-5D6E-409C-BE32-E72D297353CC}">
              <c16:uniqueId val="{00000001-8FDF-4E12-B84C-5C1E8D8BF784}"/>
            </c:ext>
          </c:extLst>
        </c:ser>
        <c:dLbls>
          <c:dLblPos val="outEnd"/>
          <c:showLegendKey val="0"/>
          <c:showVal val="1"/>
          <c:showCatName val="0"/>
          <c:showSerName val="0"/>
          <c:showPercent val="0"/>
          <c:showBubbleSize val="0"/>
        </c:dLbls>
        <c:gapWidth val="150"/>
        <c:axId val="50772224"/>
        <c:axId val="51593984"/>
      </c:barChart>
      <c:catAx>
        <c:axId val="50772224"/>
        <c:scaling>
          <c:orientation val="minMax"/>
        </c:scaling>
        <c:delete val="0"/>
        <c:axPos val="b"/>
        <c:numFmt formatCode="General" sourceLinked="0"/>
        <c:majorTickMark val="none"/>
        <c:minorTickMark val="none"/>
        <c:tickLblPos val="nextTo"/>
        <c:crossAx val="51593984"/>
        <c:crosses val="autoZero"/>
        <c:auto val="1"/>
        <c:lblAlgn val="ctr"/>
        <c:lblOffset val="100"/>
        <c:noMultiLvlLbl val="0"/>
      </c:catAx>
      <c:valAx>
        <c:axId val="51593984"/>
        <c:scaling>
          <c:orientation val="minMax"/>
        </c:scaling>
        <c:delete val="0"/>
        <c:axPos val="l"/>
        <c:majorGridlines/>
        <c:numFmt formatCode="h:mm;@" sourceLinked="1"/>
        <c:majorTickMark val="none"/>
        <c:minorTickMark val="none"/>
        <c:tickLblPos val="nextTo"/>
        <c:crossAx val="50772224"/>
        <c:crosses val="autoZero"/>
        <c:crossBetween val="between"/>
      </c:valAx>
    </c:plotArea>
    <c:legend>
      <c:legendPos val="r"/>
      <c:layout>
        <c:manualLayout>
          <c:xMode val="edge"/>
          <c:yMode val="edge"/>
          <c:x val="0.45028081666782799"/>
          <c:y val="8.4738079615048117E-2"/>
          <c:w val="0.11609086474810118"/>
          <c:h val="0.1255757874015748"/>
        </c:manualLayout>
      </c:layout>
      <c:overlay val="0"/>
    </c:legend>
    <c:plotVisOnly val="1"/>
    <c:dispBlanksAs val="gap"/>
    <c:showDLblsOverMax val="0"/>
  </c:chart>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528573-7482-43E8-99ED-6AAE90512E49}" type="doc">
      <dgm:prSet loTypeId="urn:microsoft.com/office/officeart/2005/8/layout/chevron1" loCatId="process" qsTypeId="urn:microsoft.com/office/officeart/2005/8/quickstyle/simple1" qsCatId="simple" csTypeId="urn:microsoft.com/office/officeart/2005/8/colors/accent1_2" csCatId="accent1" phldr="1"/>
      <dgm:spPr/>
    </dgm:pt>
    <dgm:pt modelId="{634FC1B4-0C88-488C-AA04-2E9FC6C70CEF}">
      <dgm:prSet phldrT="[Text]"/>
      <dgm:spPr/>
      <dgm:t>
        <a:bodyPr/>
        <a:lstStyle/>
        <a:p>
          <a:r>
            <a:rPr lang="en-US"/>
            <a:t>Primary Care Team suspects or has a confimed sepsis diagnsis</a:t>
          </a:r>
        </a:p>
      </dgm:t>
    </dgm:pt>
    <dgm:pt modelId="{AB3F6860-2D33-4E1C-BFCA-31990F92B1D7}" type="parTrans" cxnId="{D4771B02-5568-43A1-9BB5-D020E91FCB27}">
      <dgm:prSet/>
      <dgm:spPr/>
      <dgm:t>
        <a:bodyPr/>
        <a:lstStyle/>
        <a:p>
          <a:endParaRPr lang="en-US"/>
        </a:p>
      </dgm:t>
    </dgm:pt>
    <dgm:pt modelId="{90886D68-EF02-4FF3-9A7F-0B7ED150F839}" type="sibTrans" cxnId="{D4771B02-5568-43A1-9BB5-D020E91FCB27}">
      <dgm:prSet/>
      <dgm:spPr/>
      <dgm:t>
        <a:bodyPr/>
        <a:lstStyle/>
        <a:p>
          <a:endParaRPr lang="en-US"/>
        </a:p>
      </dgm:t>
    </dgm:pt>
    <dgm:pt modelId="{BD03D515-0DE3-4D0A-84D6-A67BA3A0E335}">
      <dgm:prSet phldrT="[Text]"/>
      <dgm:spPr/>
      <dgm:t>
        <a:bodyPr/>
        <a:lstStyle/>
        <a:p>
          <a:r>
            <a:rPr lang="en-US"/>
            <a:t>Any team member can initiate "Code Sepsis"</a:t>
          </a:r>
        </a:p>
      </dgm:t>
    </dgm:pt>
    <dgm:pt modelId="{EF570729-F5E9-4AFB-B809-D2D3303DEA0B}" type="parTrans" cxnId="{B1BCE2AA-402E-4196-8746-BDE87ACEE657}">
      <dgm:prSet/>
      <dgm:spPr/>
      <dgm:t>
        <a:bodyPr/>
        <a:lstStyle/>
        <a:p>
          <a:endParaRPr lang="en-US"/>
        </a:p>
      </dgm:t>
    </dgm:pt>
    <dgm:pt modelId="{3AA11F3C-235B-42EB-8DD3-CCE73AC212C0}" type="sibTrans" cxnId="{B1BCE2AA-402E-4196-8746-BDE87ACEE657}">
      <dgm:prSet/>
      <dgm:spPr/>
      <dgm:t>
        <a:bodyPr/>
        <a:lstStyle/>
        <a:p>
          <a:endParaRPr lang="en-US"/>
        </a:p>
      </dgm:t>
    </dgm:pt>
    <dgm:pt modelId="{8104CF2A-7544-42C5-8632-C9B3B0C84581}">
      <dgm:prSet phldrT="[Text]"/>
      <dgm:spPr/>
      <dgm:t>
        <a:bodyPr/>
        <a:lstStyle/>
        <a:p>
          <a:r>
            <a:rPr lang="en-US"/>
            <a:t>Sepsis Team goes to bedside</a:t>
          </a:r>
        </a:p>
      </dgm:t>
    </dgm:pt>
    <dgm:pt modelId="{67348D1C-D22D-4BA9-8424-D7515ED8A8CD}" type="parTrans" cxnId="{38D2E660-EBD6-4D0F-92CC-9DDC5332C5F7}">
      <dgm:prSet/>
      <dgm:spPr/>
      <dgm:t>
        <a:bodyPr/>
        <a:lstStyle/>
        <a:p>
          <a:endParaRPr lang="en-US"/>
        </a:p>
      </dgm:t>
    </dgm:pt>
    <dgm:pt modelId="{A30F6E1D-872F-40EB-8FE9-81A4E544E0F1}" type="sibTrans" cxnId="{38D2E660-EBD6-4D0F-92CC-9DDC5332C5F7}">
      <dgm:prSet/>
      <dgm:spPr/>
      <dgm:t>
        <a:bodyPr/>
        <a:lstStyle/>
        <a:p>
          <a:endParaRPr lang="en-US"/>
        </a:p>
      </dgm:t>
    </dgm:pt>
    <dgm:pt modelId="{8BC0C8B9-1431-4E9E-916D-5DF4323E7BE0}">
      <dgm:prSet phldrT="[Text]"/>
      <dgm:spPr/>
      <dgm:t>
        <a:bodyPr/>
        <a:lstStyle/>
        <a:p>
          <a:r>
            <a:rPr lang="en-US"/>
            <a:t>Team members receive patient information from primary team and assist in treatment bundle.</a:t>
          </a:r>
        </a:p>
      </dgm:t>
    </dgm:pt>
    <dgm:pt modelId="{6ADD3233-83B4-4292-B4F7-1F3780D8AC32}" type="parTrans" cxnId="{3BEAA4D4-5D90-4329-BC9A-D437E277A7D5}">
      <dgm:prSet/>
      <dgm:spPr/>
      <dgm:t>
        <a:bodyPr/>
        <a:lstStyle/>
        <a:p>
          <a:endParaRPr lang="en-US"/>
        </a:p>
      </dgm:t>
    </dgm:pt>
    <dgm:pt modelId="{98852125-81A8-4E4C-AAC4-D5280A9FF40D}" type="sibTrans" cxnId="{3BEAA4D4-5D90-4329-BC9A-D437E277A7D5}">
      <dgm:prSet/>
      <dgm:spPr/>
      <dgm:t>
        <a:bodyPr/>
        <a:lstStyle/>
        <a:p>
          <a:endParaRPr lang="en-US"/>
        </a:p>
      </dgm:t>
    </dgm:pt>
    <dgm:pt modelId="{BE9ABAE1-3812-40FD-8DC8-56C9854EC95B}" type="pres">
      <dgm:prSet presAssocID="{3E528573-7482-43E8-99ED-6AAE90512E49}" presName="Name0" presStyleCnt="0">
        <dgm:presLayoutVars>
          <dgm:dir/>
          <dgm:animLvl val="lvl"/>
          <dgm:resizeHandles val="exact"/>
        </dgm:presLayoutVars>
      </dgm:prSet>
      <dgm:spPr/>
    </dgm:pt>
    <dgm:pt modelId="{80E7A4BB-3826-4268-BFB4-618C9BBE07F3}" type="pres">
      <dgm:prSet presAssocID="{634FC1B4-0C88-488C-AA04-2E9FC6C70CEF}" presName="parTxOnly" presStyleLbl="node1" presStyleIdx="0" presStyleCnt="4">
        <dgm:presLayoutVars>
          <dgm:chMax val="0"/>
          <dgm:chPref val="0"/>
          <dgm:bulletEnabled val="1"/>
        </dgm:presLayoutVars>
      </dgm:prSet>
      <dgm:spPr/>
    </dgm:pt>
    <dgm:pt modelId="{434D3999-5FB8-4B6D-BD6A-F0EB1FAE1B10}" type="pres">
      <dgm:prSet presAssocID="{90886D68-EF02-4FF3-9A7F-0B7ED150F839}" presName="parTxOnlySpace" presStyleCnt="0"/>
      <dgm:spPr/>
    </dgm:pt>
    <dgm:pt modelId="{C886AA2A-A147-4906-9CF9-DCB3DBA79B9C}" type="pres">
      <dgm:prSet presAssocID="{BD03D515-0DE3-4D0A-84D6-A67BA3A0E335}" presName="parTxOnly" presStyleLbl="node1" presStyleIdx="1" presStyleCnt="4">
        <dgm:presLayoutVars>
          <dgm:chMax val="0"/>
          <dgm:chPref val="0"/>
          <dgm:bulletEnabled val="1"/>
        </dgm:presLayoutVars>
      </dgm:prSet>
      <dgm:spPr/>
    </dgm:pt>
    <dgm:pt modelId="{E0E3C4CE-8B01-45A4-B422-780A8A4266D4}" type="pres">
      <dgm:prSet presAssocID="{3AA11F3C-235B-42EB-8DD3-CCE73AC212C0}" presName="parTxOnlySpace" presStyleCnt="0"/>
      <dgm:spPr/>
    </dgm:pt>
    <dgm:pt modelId="{EDEE2E2D-391C-41DE-9EC9-D0B2EC6BB223}" type="pres">
      <dgm:prSet presAssocID="{8104CF2A-7544-42C5-8632-C9B3B0C84581}" presName="parTxOnly" presStyleLbl="node1" presStyleIdx="2" presStyleCnt="4">
        <dgm:presLayoutVars>
          <dgm:chMax val="0"/>
          <dgm:chPref val="0"/>
          <dgm:bulletEnabled val="1"/>
        </dgm:presLayoutVars>
      </dgm:prSet>
      <dgm:spPr/>
    </dgm:pt>
    <dgm:pt modelId="{745B6D8D-52A9-4F3E-838D-1D378E596CEA}" type="pres">
      <dgm:prSet presAssocID="{A30F6E1D-872F-40EB-8FE9-81A4E544E0F1}" presName="parTxOnlySpace" presStyleCnt="0"/>
      <dgm:spPr/>
    </dgm:pt>
    <dgm:pt modelId="{CB403DF4-3D07-47B8-B214-23E204FD6AD7}" type="pres">
      <dgm:prSet presAssocID="{8BC0C8B9-1431-4E9E-916D-5DF4323E7BE0}" presName="parTxOnly" presStyleLbl="node1" presStyleIdx="3" presStyleCnt="4">
        <dgm:presLayoutVars>
          <dgm:chMax val="0"/>
          <dgm:chPref val="0"/>
          <dgm:bulletEnabled val="1"/>
        </dgm:presLayoutVars>
      </dgm:prSet>
      <dgm:spPr/>
    </dgm:pt>
  </dgm:ptLst>
  <dgm:cxnLst>
    <dgm:cxn modelId="{D4771B02-5568-43A1-9BB5-D020E91FCB27}" srcId="{3E528573-7482-43E8-99ED-6AAE90512E49}" destId="{634FC1B4-0C88-488C-AA04-2E9FC6C70CEF}" srcOrd="0" destOrd="0" parTransId="{AB3F6860-2D33-4E1C-BFCA-31990F92B1D7}" sibTransId="{90886D68-EF02-4FF3-9A7F-0B7ED150F839}"/>
    <dgm:cxn modelId="{357A7616-A527-454D-9389-F1E6299C1A16}" type="presOf" srcId="{8BC0C8B9-1431-4E9E-916D-5DF4323E7BE0}" destId="{CB403DF4-3D07-47B8-B214-23E204FD6AD7}" srcOrd="0" destOrd="0" presId="urn:microsoft.com/office/officeart/2005/8/layout/chevron1"/>
    <dgm:cxn modelId="{3D7BE22D-CD48-42D2-855E-FBDBF7AE47F5}" type="presOf" srcId="{BD03D515-0DE3-4D0A-84D6-A67BA3A0E335}" destId="{C886AA2A-A147-4906-9CF9-DCB3DBA79B9C}" srcOrd="0" destOrd="0" presId="urn:microsoft.com/office/officeart/2005/8/layout/chevron1"/>
    <dgm:cxn modelId="{38D2E660-EBD6-4D0F-92CC-9DDC5332C5F7}" srcId="{3E528573-7482-43E8-99ED-6AAE90512E49}" destId="{8104CF2A-7544-42C5-8632-C9B3B0C84581}" srcOrd="2" destOrd="0" parTransId="{67348D1C-D22D-4BA9-8424-D7515ED8A8CD}" sibTransId="{A30F6E1D-872F-40EB-8FE9-81A4E544E0F1}"/>
    <dgm:cxn modelId="{1C4AEAA9-FA26-4496-B00A-E782D5E1810D}" type="presOf" srcId="{634FC1B4-0C88-488C-AA04-2E9FC6C70CEF}" destId="{80E7A4BB-3826-4268-BFB4-618C9BBE07F3}" srcOrd="0" destOrd="0" presId="urn:microsoft.com/office/officeart/2005/8/layout/chevron1"/>
    <dgm:cxn modelId="{B1BCE2AA-402E-4196-8746-BDE87ACEE657}" srcId="{3E528573-7482-43E8-99ED-6AAE90512E49}" destId="{BD03D515-0DE3-4D0A-84D6-A67BA3A0E335}" srcOrd="1" destOrd="0" parTransId="{EF570729-F5E9-4AFB-B809-D2D3303DEA0B}" sibTransId="{3AA11F3C-235B-42EB-8DD3-CCE73AC212C0}"/>
    <dgm:cxn modelId="{212AA9C0-9E06-41A6-82E9-5BF02D654998}" type="presOf" srcId="{8104CF2A-7544-42C5-8632-C9B3B0C84581}" destId="{EDEE2E2D-391C-41DE-9EC9-D0B2EC6BB223}" srcOrd="0" destOrd="0" presId="urn:microsoft.com/office/officeart/2005/8/layout/chevron1"/>
    <dgm:cxn modelId="{EDE3A2CF-B939-4AC5-BC91-6DBE766EBD25}" type="presOf" srcId="{3E528573-7482-43E8-99ED-6AAE90512E49}" destId="{BE9ABAE1-3812-40FD-8DC8-56C9854EC95B}" srcOrd="0" destOrd="0" presId="urn:microsoft.com/office/officeart/2005/8/layout/chevron1"/>
    <dgm:cxn modelId="{3BEAA4D4-5D90-4329-BC9A-D437E277A7D5}" srcId="{3E528573-7482-43E8-99ED-6AAE90512E49}" destId="{8BC0C8B9-1431-4E9E-916D-5DF4323E7BE0}" srcOrd="3" destOrd="0" parTransId="{6ADD3233-83B4-4292-B4F7-1F3780D8AC32}" sibTransId="{98852125-81A8-4E4C-AAC4-D5280A9FF40D}"/>
    <dgm:cxn modelId="{C8CFC56F-0E83-4BF2-936B-2AFCCD554666}" type="presParOf" srcId="{BE9ABAE1-3812-40FD-8DC8-56C9854EC95B}" destId="{80E7A4BB-3826-4268-BFB4-618C9BBE07F3}" srcOrd="0" destOrd="0" presId="urn:microsoft.com/office/officeart/2005/8/layout/chevron1"/>
    <dgm:cxn modelId="{4100BF1F-2950-4E5A-ADFB-9F39D773F8FF}" type="presParOf" srcId="{BE9ABAE1-3812-40FD-8DC8-56C9854EC95B}" destId="{434D3999-5FB8-4B6D-BD6A-F0EB1FAE1B10}" srcOrd="1" destOrd="0" presId="urn:microsoft.com/office/officeart/2005/8/layout/chevron1"/>
    <dgm:cxn modelId="{9AA575B9-80DC-46C9-930A-FF6D806227AA}" type="presParOf" srcId="{BE9ABAE1-3812-40FD-8DC8-56C9854EC95B}" destId="{C886AA2A-A147-4906-9CF9-DCB3DBA79B9C}" srcOrd="2" destOrd="0" presId="urn:microsoft.com/office/officeart/2005/8/layout/chevron1"/>
    <dgm:cxn modelId="{957A368B-3F98-42C1-A948-47BA69898167}" type="presParOf" srcId="{BE9ABAE1-3812-40FD-8DC8-56C9854EC95B}" destId="{E0E3C4CE-8B01-45A4-B422-780A8A4266D4}" srcOrd="3" destOrd="0" presId="urn:microsoft.com/office/officeart/2005/8/layout/chevron1"/>
    <dgm:cxn modelId="{A7D0C0FD-C317-4009-97CC-294DEF5FCD70}" type="presParOf" srcId="{BE9ABAE1-3812-40FD-8DC8-56C9854EC95B}" destId="{EDEE2E2D-391C-41DE-9EC9-D0B2EC6BB223}" srcOrd="4" destOrd="0" presId="urn:microsoft.com/office/officeart/2005/8/layout/chevron1"/>
    <dgm:cxn modelId="{DEBC8DC1-46DB-479A-8339-384C4B3D91F9}" type="presParOf" srcId="{BE9ABAE1-3812-40FD-8DC8-56C9854EC95B}" destId="{745B6D8D-52A9-4F3E-838D-1D378E596CEA}" srcOrd="5" destOrd="0" presId="urn:microsoft.com/office/officeart/2005/8/layout/chevron1"/>
    <dgm:cxn modelId="{D2A11858-3591-48DF-9B97-8F577E9D9A1A}" type="presParOf" srcId="{BE9ABAE1-3812-40FD-8DC8-56C9854EC95B}" destId="{CB403DF4-3D07-47B8-B214-23E204FD6AD7}"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E7A4BB-3826-4268-BFB4-618C9BBE07F3}">
      <dsp:nvSpPr>
        <dsp:cNvPr id="0" name=""/>
        <dsp:cNvSpPr/>
      </dsp:nvSpPr>
      <dsp:spPr>
        <a:xfrm>
          <a:off x="2796" y="965030"/>
          <a:ext cx="1628035" cy="65121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marL="0" lvl="0" indent="0" algn="ctr" defTabSz="311150">
            <a:lnSpc>
              <a:spcPct val="90000"/>
            </a:lnSpc>
            <a:spcBef>
              <a:spcPct val="0"/>
            </a:spcBef>
            <a:spcAft>
              <a:spcPct val="35000"/>
            </a:spcAft>
            <a:buNone/>
          </a:pPr>
          <a:r>
            <a:rPr lang="en-US" sz="700" kern="1200"/>
            <a:t>Primary Care Team suspects or has a confimed sepsis diagnsis</a:t>
          </a:r>
        </a:p>
      </dsp:txBody>
      <dsp:txXfrm>
        <a:off x="328403" y="965030"/>
        <a:ext cx="976821" cy="651214"/>
      </dsp:txXfrm>
    </dsp:sp>
    <dsp:sp modelId="{C886AA2A-A147-4906-9CF9-DCB3DBA79B9C}">
      <dsp:nvSpPr>
        <dsp:cNvPr id="0" name=""/>
        <dsp:cNvSpPr/>
      </dsp:nvSpPr>
      <dsp:spPr>
        <a:xfrm>
          <a:off x="1468028" y="965030"/>
          <a:ext cx="1628035" cy="65121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marL="0" lvl="0" indent="0" algn="ctr" defTabSz="311150">
            <a:lnSpc>
              <a:spcPct val="90000"/>
            </a:lnSpc>
            <a:spcBef>
              <a:spcPct val="0"/>
            </a:spcBef>
            <a:spcAft>
              <a:spcPct val="35000"/>
            </a:spcAft>
            <a:buNone/>
          </a:pPr>
          <a:r>
            <a:rPr lang="en-US" sz="700" kern="1200"/>
            <a:t>Any team member can initiate "Code Sepsis"</a:t>
          </a:r>
        </a:p>
      </dsp:txBody>
      <dsp:txXfrm>
        <a:off x="1793635" y="965030"/>
        <a:ext cx="976821" cy="651214"/>
      </dsp:txXfrm>
    </dsp:sp>
    <dsp:sp modelId="{EDEE2E2D-391C-41DE-9EC9-D0B2EC6BB223}">
      <dsp:nvSpPr>
        <dsp:cNvPr id="0" name=""/>
        <dsp:cNvSpPr/>
      </dsp:nvSpPr>
      <dsp:spPr>
        <a:xfrm>
          <a:off x="2933260" y="965030"/>
          <a:ext cx="1628035" cy="65121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marL="0" lvl="0" indent="0" algn="ctr" defTabSz="311150">
            <a:lnSpc>
              <a:spcPct val="90000"/>
            </a:lnSpc>
            <a:spcBef>
              <a:spcPct val="0"/>
            </a:spcBef>
            <a:spcAft>
              <a:spcPct val="35000"/>
            </a:spcAft>
            <a:buNone/>
          </a:pPr>
          <a:r>
            <a:rPr lang="en-US" sz="700" kern="1200"/>
            <a:t>Sepsis Team goes to bedside</a:t>
          </a:r>
        </a:p>
      </dsp:txBody>
      <dsp:txXfrm>
        <a:off x="3258867" y="965030"/>
        <a:ext cx="976821" cy="651214"/>
      </dsp:txXfrm>
    </dsp:sp>
    <dsp:sp modelId="{CB403DF4-3D07-47B8-B214-23E204FD6AD7}">
      <dsp:nvSpPr>
        <dsp:cNvPr id="0" name=""/>
        <dsp:cNvSpPr/>
      </dsp:nvSpPr>
      <dsp:spPr>
        <a:xfrm>
          <a:off x="4398492" y="965030"/>
          <a:ext cx="1628035" cy="65121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marL="0" lvl="0" indent="0" algn="ctr" defTabSz="311150">
            <a:lnSpc>
              <a:spcPct val="90000"/>
            </a:lnSpc>
            <a:spcBef>
              <a:spcPct val="0"/>
            </a:spcBef>
            <a:spcAft>
              <a:spcPct val="35000"/>
            </a:spcAft>
            <a:buNone/>
          </a:pPr>
          <a:r>
            <a:rPr lang="en-US" sz="700" kern="1200"/>
            <a:t>Team members receive patient information from primary team and assist in treatment bundle.</a:t>
          </a:r>
        </a:p>
      </dsp:txBody>
      <dsp:txXfrm>
        <a:off x="4724099" y="965030"/>
        <a:ext cx="976821" cy="651214"/>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3666E60-D3F8-4988-9407-EE3F62881A62}" type="datetimeFigureOut">
              <a:rPr lang="en-US" smtClean="0"/>
              <a:t>10/12/2020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0F24ECD-B79B-484B-960F-2035E4846501}" type="slidenum">
              <a:rPr lang="en-US" smtClean="0"/>
              <a:t>‹#›</a:t>
            </a:fld>
            <a:endParaRPr lang="en-US" dirty="0"/>
          </a:p>
        </p:txBody>
      </p:sp>
    </p:spTree>
    <p:extLst>
      <p:ext uri="{BB962C8B-B14F-4D97-AF65-F5344CB8AC3E}">
        <p14:creationId xmlns:p14="http://schemas.microsoft.com/office/powerpoint/2010/main" val="3780592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0" y="5105400"/>
            <a:ext cx="9144000" cy="2057400"/>
          </a:xfrm>
          <a:prstGeom prst="rect">
            <a:avLst/>
          </a:prstGeom>
        </p:spPr>
      </p:pic>
      <p:sp>
        <p:nvSpPr>
          <p:cNvPr id="3" name="Subtitle 2"/>
          <p:cNvSpPr>
            <a:spLocks noGrp="1"/>
          </p:cNvSpPr>
          <p:nvPr>
            <p:ph type="subTitle" idx="1" hasCustomPrompt="1"/>
          </p:nvPr>
        </p:nvSpPr>
        <p:spPr>
          <a:xfrm>
            <a:off x="685800" y="3606225"/>
            <a:ext cx="7696200" cy="584775"/>
          </a:xfrm>
        </p:spPr>
        <p:txBody>
          <a:bodyPr>
            <a:normAutofit/>
          </a:bodyPr>
          <a:lstStyle>
            <a:lvl1pPr marL="0" indent="0" algn="ctr">
              <a:buNone/>
              <a:defRPr>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a:t>
            </a:r>
          </a:p>
        </p:txBody>
      </p:sp>
      <p:sp>
        <p:nvSpPr>
          <p:cNvPr id="5" name="TextBox 4"/>
          <p:cNvSpPr txBox="1"/>
          <p:nvPr userDrawn="1"/>
        </p:nvSpPr>
        <p:spPr>
          <a:xfrm>
            <a:off x="0" y="6550223"/>
            <a:ext cx="9144000" cy="307777"/>
          </a:xfrm>
          <a:prstGeom prst="rect">
            <a:avLst/>
          </a:prstGeom>
          <a:noFill/>
        </p:spPr>
        <p:txBody>
          <a:bodyPr wrap="square" rtlCol="0">
            <a:spAutoFit/>
          </a:bodyPr>
          <a:lstStyle/>
          <a:p>
            <a:pPr algn="ctr"/>
            <a:r>
              <a:rPr lang="en-US" sz="1400" dirty="0">
                <a:solidFill>
                  <a:srgbClr val="002060"/>
                </a:solidFill>
              </a:rPr>
              <a:t>www.nebraskahospitals.org</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43200" y="381000"/>
            <a:ext cx="3450336" cy="1117843"/>
          </a:xfrm>
          <a:prstGeom prst="rect">
            <a:avLst/>
          </a:prstGeom>
        </p:spPr>
      </p:pic>
    </p:spTree>
    <p:extLst>
      <p:ext uri="{BB962C8B-B14F-4D97-AF65-F5344CB8AC3E}">
        <p14:creationId xmlns:p14="http://schemas.microsoft.com/office/powerpoint/2010/main" val="224798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57200" y="152400"/>
            <a:ext cx="8229600" cy="1143000"/>
          </a:xfrm>
        </p:spPr>
        <p:txBody>
          <a:bodyPr/>
          <a:lstStyle>
            <a:lvl1pPr algn="l">
              <a:defRPr b="1">
                <a:solidFill>
                  <a:schemeClr val="bg1"/>
                </a:solidFill>
                <a:latin typeface="Trebuchet MS" pitchFamily="34" charset="0"/>
              </a:defRPr>
            </a:lvl1pPr>
          </a:lstStyle>
          <a:p>
            <a:r>
              <a:rPr lang="en-US" dirty="0"/>
              <a:t>Click to add title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Content Placeholder 7"/>
          <p:cNvPicPr>
            <a:picLocks noChangeAspect="1"/>
          </p:cNvPicPr>
          <p:nvPr userDrawn="1"/>
        </p:nvPicPr>
        <p:blipFill rotWithShape="1">
          <a:blip r:embed="rId2">
            <a:extLst>
              <a:ext uri="{28A0092B-C50C-407E-A947-70E740481C1C}">
                <a14:useLocalDpi xmlns:a14="http://schemas.microsoft.com/office/drawing/2010/main" val="0"/>
              </a:ext>
            </a:extLst>
          </a:blip>
          <a:srcRect l="1587" r="3175"/>
          <a:stretch/>
        </p:blipFill>
        <p:spPr>
          <a:xfrm rot="10800000" flipH="1">
            <a:off x="0" y="5257806"/>
            <a:ext cx="9144000" cy="1600197"/>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400800"/>
            <a:ext cx="762000" cy="354071"/>
          </a:xfrm>
          <a:prstGeom prst="rect">
            <a:avLst/>
          </a:prstGeom>
        </p:spPr>
      </p:pic>
      <p:sp>
        <p:nvSpPr>
          <p:cNvPr id="13" name="Footer Placeholder 4"/>
          <p:cNvSpPr txBox="1">
            <a:spLocks/>
          </p:cNvSpPr>
          <p:nvPr userDrawn="1"/>
        </p:nvSpPr>
        <p:spPr>
          <a:xfrm>
            <a:off x="7848600" y="6581001"/>
            <a:ext cx="533400" cy="276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6B34BD-B5C4-4B3C-9E4D-D4D3D3B0703D}" type="slidenum">
              <a:rPr lang="en-US" smtClean="0"/>
              <a:pPr/>
              <a:t>‹#›</a:t>
            </a:fld>
            <a:endParaRPr lang="en-US" dirty="0"/>
          </a:p>
        </p:txBody>
      </p:sp>
    </p:spTree>
    <p:extLst>
      <p:ext uri="{BB962C8B-B14F-4D97-AF65-F5344CB8AC3E}">
        <p14:creationId xmlns:p14="http://schemas.microsoft.com/office/powerpoint/2010/main" val="1944035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p:cNvSpPr/>
          <p:nvPr userDrawn="1"/>
        </p:nvSpPr>
        <p:spPr>
          <a:xfrm>
            <a:off x="0" y="0"/>
            <a:ext cx="9144000" cy="133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57200" y="152400"/>
            <a:ext cx="8229600" cy="1143000"/>
          </a:xfrm>
        </p:spPr>
        <p:txBody>
          <a:bodyPr/>
          <a:lstStyle>
            <a:lvl1pPr algn="l">
              <a:defRPr b="1">
                <a:solidFill>
                  <a:schemeClr val="bg1"/>
                </a:solidFill>
                <a:latin typeface="Trebuchet MS" pitchFamily="34" charset="0"/>
              </a:defRPr>
            </a:lvl1pPr>
          </a:lstStyle>
          <a:p>
            <a:r>
              <a:rPr lang="en-US" dirty="0"/>
              <a:t>Click to add title</a:t>
            </a:r>
          </a:p>
        </p:txBody>
      </p:sp>
      <p:sp>
        <p:nvSpPr>
          <p:cNvPr id="3" name="Content Placeholder 2"/>
          <p:cNvSpPr>
            <a:spLocks noGrp="1"/>
          </p:cNvSpPr>
          <p:nvPr>
            <p:ph idx="1"/>
          </p:nvPr>
        </p:nvSpPr>
        <p:spPr>
          <a:xfrm>
            <a:off x="457015"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Content Placeholder 7"/>
          <p:cNvPicPr>
            <a:picLocks noChangeAspect="1"/>
          </p:cNvPicPr>
          <p:nvPr userDrawn="1"/>
        </p:nvPicPr>
        <p:blipFill rotWithShape="1">
          <a:blip r:embed="rId2">
            <a:extLst>
              <a:ext uri="{28A0092B-C50C-407E-A947-70E740481C1C}">
                <a14:useLocalDpi xmlns:a14="http://schemas.microsoft.com/office/drawing/2010/main" val="0"/>
              </a:ext>
            </a:extLst>
          </a:blip>
          <a:srcRect l="1587" r="3175"/>
          <a:stretch/>
        </p:blipFill>
        <p:spPr>
          <a:xfrm rot="10800000" flipH="1">
            <a:off x="0" y="5257806"/>
            <a:ext cx="9144000" cy="1600197"/>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400800"/>
            <a:ext cx="762000" cy="354071"/>
          </a:xfrm>
          <a:prstGeom prst="rect">
            <a:avLst/>
          </a:prstGeom>
        </p:spPr>
      </p:pic>
      <p:sp>
        <p:nvSpPr>
          <p:cNvPr id="13" name="Footer Placeholder 4"/>
          <p:cNvSpPr txBox="1">
            <a:spLocks/>
          </p:cNvSpPr>
          <p:nvPr userDrawn="1"/>
        </p:nvSpPr>
        <p:spPr>
          <a:xfrm>
            <a:off x="7848600" y="6581001"/>
            <a:ext cx="533400" cy="276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6B34BD-B5C4-4B3C-9E4D-D4D3D3B0703D}" type="slidenum">
              <a:rPr lang="en-US" smtClean="0"/>
              <a:pPr/>
              <a:t>‹#›</a:t>
            </a:fld>
            <a:endParaRPr lang="en-US" dirty="0"/>
          </a:p>
        </p:txBody>
      </p:sp>
    </p:spTree>
    <p:extLst>
      <p:ext uri="{BB962C8B-B14F-4D97-AF65-F5344CB8AC3E}">
        <p14:creationId xmlns:p14="http://schemas.microsoft.com/office/powerpoint/2010/main" val="64091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400"/>
            <a:ext cx="8229600" cy="1143000"/>
          </a:xfrm>
        </p:spPr>
        <p:txBody>
          <a:bodyPr/>
          <a:lstStyle>
            <a:lvl1pPr algn="l">
              <a:defRPr b="1">
                <a:solidFill>
                  <a:schemeClr val="tx1">
                    <a:lumMod val="90000"/>
                    <a:lumOff val="10000"/>
                  </a:schemeClr>
                </a:solidFill>
                <a:latin typeface="Trebuchet MS" pitchFamily="34" charset="0"/>
              </a:defRPr>
            </a:lvl1pPr>
          </a:lstStyle>
          <a:p>
            <a:r>
              <a:rPr lang="en-US" dirty="0"/>
              <a:t>Click to add title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Content Placeholder 7"/>
          <p:cNvPicPr>
            <a:picLocks noChangeAspect="1"/>
          </p:cNvPicPr>
          <p:nvPr userDrawn="1"/>
        </p:nvPicPr>
        <p:blipFill rotWithShape="1">
          <a:blip r:embed="rId2">
            <a:extLst>
              <a:ext uri="{28A0092B-C50C-407E-A947-70E740481C1C}">
                <a14:useLocalDpi xmlns:a14="http://schemas.microsoft.com/office/drawing/2010/main" val="0"/>
              </a:ext>
            </a:extLst>
          </a:blip>
          <a:srcRect l="1587" r="3175"/>
          <a:stretch/>
        </p:blipFill>
        <p:spPr>
          <a:xfrm rot="10800000" flipH="1">
            <a:off x="0" y="5257806"/>
            <a:ext cx="9144000" cy="1600197"/>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400800"/>
            <a:ext cx="762000" cy="354071"/>
          </a:xfrm>
          <a:prstGeom prst="rect">
            <a:avLst/>
          </a:prstGeom>
        </p:spPr>
      </p:pic>
      <p:sp>
        <p:nvSpPr>
          <p:cNvPr id="12" name="Footer Placeholder 4"/>
          <p:cNvSpPr txBox="1">
            <a:spLocks/>
          </p:cNvSpPr>
          <p:nvPr userDrawn="1"/>
        </p:nvSpPr>
        <p:spPr>
          <a:xfrm>
            <a:off x="7848600" y="6581001"/>
            <a:ext cx="533400" cy="276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6B34BD-B5C4-4B3C-9E4D-D4D3D3B0703D}" type="slidenum">
              <a:rPr lang="en-US" smtClean="0"/>
              <a:pPr/>
              <a:t>‹#›</a:t>
            </a:fld>
            <a:endParaRPr lang="en-US" dirty="0"/>
          </a:p>
        </p:txBody>
      </p:sp>
    </p:spTree>
    <p:extLst>
      <p:ext uri="{BB962C8B-B14F-4D97-AF65-F5344CB8AC3E}">
        <p14:creationId xmlns:p14="http://schemas.microsoft.com/office/powerpoint/2010/main" val="2829727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400"/>
            <a:ext cx="8229600" cy="1143000"/>
          </a:xfrm>
        </p:spPr>
        <p:txBody>
          <a:bodyPr/>
          <a:lstStyle>
            <a:lvl1pPr algn="l">
              <a:defRPr b="1">
                <a:solidFill>
                  <a:schemeClr val="tx1">
                    <a:lumMod val="90000"/>
                    <a:lumOff val="10000"/>
                  </a:schemeClr>
                </a:solidFill>
                <a:latin typeface="Trebuchet MS" pitchFamily="34" charset="0"/>
              </a:defRPr>
            </a:lvl1pPr>
          </a:lstStyle>
          <a:p>
            <a:r>
              <a:rPr lang="en-US" dirty="0"/>
              <a:t>Click to add title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Content Placeholder 7"/>
          <p:cNvPicPr>
            <a:picLocks noChangeAspect="1"/>
          </p:cNvPicPr>
          <p:nvPr userDrawn="1"/>
        </p:nvPicPr>
        <p:blipFill rotWithShape="1">
          <a:blip r:embed="rId2">
            <a:extLst>
              <a:ext uri="{28A0092B-C50C-407E-A947-70E740481C1C}">
                <a14:useLocalDpi xmlns:a14="http://schemas.microsoft.com/office/drawing/2010/main" val="0"/>
              </a:ext>
            </a:extLst>
          </a:blip>
          <a:srcRect l="1587" r="3175"/>
          <a:stretch/>
        </p:blipFill>
        <p:spPr>
          <a:xfrm rot="10800000" flipH="1">
            <a:off x="0" y="5257806"/>
            <a:ext cx="9144000" cy="1600197"/>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400800"/>
            <a:ext cx="762000" cy="354071"/>
          </a:xfrm>
          <a:prstGeom prst="rect">
            <a:avLst/>
          </a:prstGeom>
        </p:spPr>
      </p:pic>
      <p:sp>
        <p:nvSpPr>
          <p:cNvPr id="14" name="Footer Placeholder 4"/>
          <p:cNvSpPr txBox="1">
            <a:spLocks/>
          </p:cNvSpPr>
          <p:nvPr userDrawn="1"/>
        </p:nvSpPr>
        <p:spPr>
          <a:xfrm>
            <a:off x="7848600" y="6581001"/>
            <a:ext cx="533400" cy="276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6B34BD-B5C4-4B3C-9E4D-D4D3D3B0703D}" type="slidenum">
              <a:rPr lang="en-US" smtClean="0"/>
              <a:pPr/>
              <a:t>‹#›</a:t>
            </a:fld>
            <a:endParaRPr lang="en-US" dirty="0"/>
          </a:p>
        </p:txBody>
      </p:sp>
    </p:spTree>
    <p:extLst>
      <p:ext uri="{BB962C8B-B14F-4D97-AF65-F5344CB8AC3E}">
        <p14:creationId xmlns:p14="http://schemas.microsoft.com/office/powerpoint/2010/main" val="3107272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8F1F20-70A0-4C50-B6CA-9FFDBE87E85F}" type="datetimeFigureOut">
              <a:rPr lang="en-US" smtClean="0"/>
              <a:t>10/12/2020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C2B1C3-BF52-4C22-8278-0B6D850D696B}" type="slidenum">
              <a:rPr lang="en-US" smtClean="0"/>
              <a:t>‹#›</a:t>
            </a:fld>
            <a:endParaRPr lang="en-US"/>
          </a:p>
        </p:txBody>
      </p:sp>
    </p:spTree>
    <p:extLst>
      <p:ext uri="{BB962C8B-B14F-4D97-AF65-F5344CB8AC3E}">
        <p14:creationId xmlns:p14="http://schemas.microsoft.com/office/powerpoint/2010/main" val="3823731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7EF35D-9A28-4667-B3F8-B717950D59A5}" type="slidenum">
              <a:rPr lang="en-US" smtClean="0"/>
              <a:t>‹#›</a:t>
            </a:fld>
            <a:endParaRPr lang="en-US" dirty="0"/>
          </a:p>
        </p:txBody>
      </p:sp>
    </p:spTree>
    <p:extLst>
      <p:ext uri="{BB962C8B-B14F-4D97-AF65-F5344CB8AC3E}">
        <p14:creationId xmlns:p14="http://schemas.microsoft.com/office/powerpoint/2010/main" val="39785976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4" r:id="rId4"/>
    <p:sldLayoutId id="2147483665" r:id="rId5"/>
    <p:sldLayoutId id="2147483666" r:id="rId6"/>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hyperlink" Target="mailto:dsteiner@nebraskahospitals.org"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82413" y="1799775"/>
            <a:ext cx="8153400" cy="1600438"/>
          </a:xfrm>
          <a:prstGeom prst="roundRect">
            <a:avLst/>
          </a:prstGeom>
          <a:solidFill>
            <a:srgbClr val="002060"/>
          </a:solidFill>
          <a:ln w="0">
            <a:solidFill>
              <a:schemeClr val="bg1"/>
            </a:solidFill>
          </a:ln>
        </p:spPr>
        <p:style>
          <a:lnRef idx="2">
            <a:schemeClr val="accent6"/>
          </a:lnRef>
          <a:fillRef idx="1">
            <a:schemeClr val="lt1"/>
          </a:fillRef>
          <a:effectRef idx="0">
            <a:schemeClr val="accent6"/>
          </a:effectRef>
          <a:fontRef idx="minor">
            <a:schemeClr val="dk1"/>
          </a:fontRef>
        </p:style>
        <p:txBody>
          <a:bodyPr rtlCol="0" anchor="ctr">
            <a:spAutoFit/>
          </a:bodyPr>
          <a:lstStyle/>
          <a:p>
            <a:pPr algn="ctr"/>
            <a:r>
              <a:rPr lang="en-US" sz="4400" b="1" dirty="0">
                <a:solidFill>
                  <a:schemeClr val="bg1"/>
                </a:solidFill>
                <a:latin typeface="Trebuchet MS" pitchFamily="34" charset="0"/>
              </a:rPr>
              <a:t>Best Practices in Sepsis &amp; The Nebraska Sepsis Toolkit</a:t>
            </a:r>
          </a:p>
        </p:txBody>
      </p:sp>
      <p:sp>
        <p:nvSpPr>
          <p:cNvPr id="3" name="Subtitle 2"/>
          <p:cNvSpPr>
            <a:spLocks noGrp="1"/>
          </p:cNvSpPr>
          <p:nvPr>
            <p:ph type="subTitle" idx="1"/>
          </p:nvPr>
        </p:nvSpPr>
        <p:spPr>
          <a:xfrm>
            <a:off x="685800" y="3962400"/>
            <a:ext cx="7772400" cy="584775"/>
          </a:xfrm>
        </p:spPr>
        <p:txBody>
          <a:bodyPr>
            <a:spAutoFit/>
          </a:bodyPr>
          <a:lstStyle/>
          <a:p>
            <a:r>
              <a:rPr lang="en-US" b="1" dirty="0"/>
              <a:t>A Panel Discussion</a:t>
            </a:r>
          </a:p>
        </p:txBody>
      </p:sp>
    </p:spTree>
    <p:extLst>
      <p:ext uri="{BB962C8B-B14F-4D97-AF65-F5344CB8AC3E}">
        <p14:creationId xmlns:p14="http://schemas.microsoft.com/office/powerpoint/2010/main" val="2191114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9558E-E8B7-4770-9094-E0CEE40AE62C}"/>
              </a:ext>
            </a:extLst>
          </p:cNvPr>
          <p:cNvSpPr>
            <a:spLocks noGrp="1"/>
          </p:cNvSpPr>
          <p:nvPr>
            <p:ph type="title"/>
          </p:nvPr>
        </p:nvSpPr>
        <p:spPr/>
        <p:txBody>
          <a:bodyPr>
            <a:normAutofit fontScale="90000"/>
          </a:bodyPr>
          <a:lstStyle/>
          <a:p>
            <a:r>
              <a:rPr lang="en-US" dirty="0"/>
              <a:t>Other Screening Considerations:</a:t>
            </a:r>
          </a:p>
        </p:txBody>
      </p:sp>
      <p:sp>
        <p:nvSpPr>
          <p:cNvPr id="3" name="Content Placeholder 2">
            <a:extLst>
              <a:ext uri="{FF2B5EF4-FFF2-40B4-BE49-F238E27FC236}">
                <a16:creationId xmlns:a16="http://schemas.microsoft.com/office/drawing/2014/main" id="{0AADE2D4-A1CD-4503-99A8-0EEF0FEF9431}"/>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563511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2A9FED1-EB57-4F5F-9609-5EBD79CC074A}"/>
              </a:ext>
            </a:extLst>
          </p:cNvPr>
          <p:cNvSpPr>
            <a:spLocks noGrp="1"/>
          </p:cNvSpPr>
          <p:nvPr>
            <p:ph type="subTitle" idx="1"/>
          </p:nvPr>
        </p:nvSpPr>
        <p:spPr>
          <a:xfrm>
            <a:off x="609600" y="1828800"/>
            <a:ext cx="7696200" cy="584775"/>
          </a:xfrm>
        </p:spPr>
        <p:txBody>
          <a:bodyPr/>
          <a:lstStyle/>
          <a:p>
            <a:r>
              <a:rPr lang="en-US" dirty="0"/>
              <a:t>Question #3</a:t>
            </a:r>
          </a:p>
        </p:txBody>
      </p:sp>
      <p:sp>
        <p:nvSpPr>
          <p:cNvPr id="6" name="Rounded Rectangle 3">
            <a:extLst>
              <a:ext uri="{FF2B5EF4-FFF2-40B4-BE49-F238E27FC236}">
                <a16:creationId xmlns:a16="http://schemas.microsoft.com/office/drawing/2014/main" id="{A0A0F925-63FD-4780-9C86-96E066140541}"/>
              </a:ext>
            </a:extLst>
          </p:cNvPr>
          <p:cNvSpPr/>
          <p:nvPr/>
        </p:nvSpPr>
        <p:spPr>
          <a:xfrm>
            <a:off x="685800" y="2695742"/>
            <a:ext cx="8153400" cy="1940957"/>
          </a:xfrm>
          <a:prstGeom prst="roundRect">
            <a:avLst/>
          </a:prstGeom>
          <a:solidFill>
            <a:srgbClr val="002060"/>
          </a:solidFill>
          <a:ln w="0">
            <a:solidFill>
              <a:schemeClr val="bg1"/>
            </a:solidFill>
          </a:ln>
        </p:spPr>
        <p:style>
          <a:lnRef idx="2">
            <a:schemeClr val="accent6"/>
          </a:lnRef>
          <a:fillRef idx="1">
            <a:schemeClr val="lt1"/>
          </a:fillRef>
          <a:effectRef idx="0">
            <a:schemeClr val="accent6"/>
          </a:effectRef>
          <a:fontRef idx="minor">
            <a:schemeClr val="dk1"/>
          </a:fontRef>
        </p:style>
        <p:txBody>
          <a:bodyPr rtlCol="0" anchor="ctr">
            <a:spAutoFit/>
          </a:bodyPr>
          <a:lstStyle/>
          <a:p>
            <a:pPr algn="ctr"/>
            <a:r>
              <a:rPr lang="en-US" sz="3600" dirty="0">
                <a:solidFill>
                  <a:schemeClr val="bg1"/>
                </a:solidFill>
              </a:rPr>
              <a:t>What are the most current CMS Bundle Requirements and how have those changed over the past 12-months?</a:t>
            </a:r>
          </a:p>
        </p:txBody>
      </p:sp>
    </p:spTree>
    <p:extLst>
      <p:ext uri="{BB962C8B-B14F-4D97-AF65-F5344CB8AC3E}">
        <p14:creationId xmlns:p14="http://schemas.microsoft.com/office/powerpoint/2010/main" val="2838038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D9537-F073-4994-9945-398F9A38C92E}"/>
              </a:ext>
            </a:extLst>
          </p:cNvPr>
          <p:cNvSpPr>
            <a:spLocks noGrp="1"/>
          </p:cNvSpPr>
          <p:nvPr>
            <p:ph type="title"/>
          </p:nvPr>
        </p:nvSpPr>
        <p:spPr/>
        <p:txBody>
          <a:bodyPr/>
          <a:lstStyle/>
          <a:p>
            <a:r>
              <a:rPr lang="en-US" dirty="0"/>
              <a:t>Sepsis Bundles</a:t>
            </a:r>
          </a:p>
        </p:txBody>
      </p:sp>
      <p:sp>
        <p:nvSpPr>
          <p:cNvPr id="3" name="Content Placeholder 2">
            <a:extLst>
              <a:ext uri="{FF2B5EF4-FFF2-40B4-BE49-F238E27FC236}">
                <a16:creationId xmlns:a16="http://schemas.microsoft.com/office/drawing/2014/main" id="{DFFF3143-77F6-4342-923D-CBCFD732E633}"/>
              </a:ext>
            </a:extLst>
          </p:cNvPr>
          <p:cNvSpPr>
            <a:spLocks noGrp="1"/>
          </p:cNvSpPr>
          <p:nvPr>
            <p:ph idx="1"/>
          </p:nvPr>
        </p:nvSpPr>
        <p:spPr>
          <a:xfrm>
            <a:off x="457015" y="1295400"/>
            <a:ext cx="8229600" cy="4830763"/>
          </a:xfrm>
        </p:spPr>
        <p:txBody>
          <a:bodyPr>
            <a:normAutofit/>
          </a:bodyPr>
          <a:lstStyle/>
          <a:p>
            <a:pPr marL="0" indent="0" algn="l">
              <a:buNone/>
            </a:pPr>
            <a:endParaRPr lang="en-US" sz="1800" b="0" i="0" u="none" strike="noStrike" baseline="0" dirty="0">
              <a:solidFill>
                <a:srgbClr val="000000"/>
              </a:solidFill>
              <a:latin typeface="Calibri" panose="020F0502020204030204" pitchFamily="34" charset="0"/>
            </a:endParaRPr>
          </a:p>
          <a:p>
            <a:r>
              <a:rPr lang="en-US" sz="1600" b="1" i="0" u="none" strike="noStrike" baseline="0" dirty="0">
                <a:solidFill>
                  <a:srgbClr val="000000"/>
                </a:solidFill>
                <a:latin typeface="Calibri" panose="020F0502020204030204" pitchFamily="34" charset="0"/>
              </a:rPr>
              <a:t>Time Zero: </a:t>
            </a:r>
            <a:r>
              <a:rPr lang="en-US" sz="1600" b="0" i="0" u="none" strike="noStrike" baseline="0" dirty="0">
                <a:solidFill>
                  <a:srgbClr val="000000"/>
                </a:solidFill>
                <a:latin typeface="Milo Offc"/>
              </a:rPr>
              <a:t>time zero is recognition time: for the ED that is triage completion time; see tips</a:t>
            </a:r>
          </a:p>
          <a:p>
            <a:pPr marL="0" indent="0">
              <a:buNone/>
            </a:pPr>
            <a:endParaRPr lang="en-US" sz="1600" b="0" i="0" u="none" strike="noStrike" baseline="0" dirty="0">
              <a:solidFill>
                <a:srgbClr val="000000"/>
              </a:solidFill>
              <a:latin typeface="Milo Offc"/>
            </a:endParaRPr>
          </a:p>
          <a:p>
            <a:r>
              <a:rPr lang="en-US" sz="1600" b="1" i="0" u="sng" strike="noStrike" baseline="0" dirty="0">
                <a:solidFill>
                  <a:srgbClr val="000000"/>
                </a:solidFill>
                <a:latin typeface="Calibri" panose="020F0502020204030204" pitchFamily="34" charset="0"/>
              </a:rPr>
              <a:t>3 Hour </a:t>
            </a:r>
            <a:r>
              <a:rPr lang="en-US" sz="1600" b="1" i="0" strike="noStrike" baseline="0" dirty="0">
                <a:solidFill>
                  <a:srgbClr val="000000"/>
                </a:solidFill>
                <a:latin typeface="Calibri" panose="020F0502020204030204" pitchFamily="34" charset="0"/>
              </a:rPr>
              <a:t>Bundle: </a:t>
            </a:r>
            <a:r>
              <a:rPr lang="en-US" sz="1600" b="0" i="0" strike="noStrike" baseline="0" dirty="0">
                <a:solidFill>
                  <a:srgbClr val="000000"/>
                </a:solidFill>
                <a:latin typeface="Milo Offc"/>
              </a:rPr>
              <a:t>everything</a:t>
            </a:r>
            <a:r>
              <a:rPr lang="en-US" sz="1600" b="0" i="0" u="none" strike="noStrike" baseline="0" dirty="0">
                <a:solidFill>
                  <a:srgbClr val="000000"/>
                </a:solidFill>
                <a:latin typeface="Milo Offc"/>
              </a:rPr>
              <a:t> in this bundle must be completed prior to 3 hours after time zero</a:t>
            </a:r>
          </a:p>
          <a:p>
            <a:pPr lvl="1"/>
            <a:r>
              <a:rPr lang="en-US" sz="1400" b="0" i="0" u="none" strike="noStrike" baseline="0" dirty="0">
                <a:solidFill>
                  <a:srgbClr val="000000"/>
                </a:solidFill>
                <a:latin typeface="Milo Offc Medium"/>
              </a:rPr>
              <a:t>Lactate drawn </a:t>
            </a:r>
            <a:r>
              <a:rPr lang="en-US" sz="1400" b="0" i="0" u="none" strike="noStrike" baseline="0" dirty="0">
                <a:solidFill>
                  <a:srgbClr val="000000"/>
                </a:solidFill>
                <a:latin typeface="Milo Offc"/>
              </a:rPr>
              <a:t>*repeat in 4 hours if &gt; 2.0</a:t>
            </a:r>
          </a:p>
          <a:p>
            <a:pPr lvl="1"/>
            <a:r>
              <a:rPr lang="en-US" sz="1400" b="0" i="0" u="none" strike="noStrike" baseline="0" dirty="0">
                <a:solidFill>
                  <a:srgbClr val="000000"/>
                </a:solidFill>
                <a:latin typeface="Milo Offc Medium"/>
              </a:rPr>
              <a:t>Blood Cultures drawn </a:t>
            </a:r>
            <a:r>
              <a:rPr lang="en-US" sz="1400" b="0" i="0" u="none" strike="noStrike" baseline="0" dirty="0">
                <a:solidFill>
                  <a:srgbClr val="000000"/>
                </a:solidFill>
                <a:latin typeface="Milo Offc"/>
              </a:rPr>
              <a:t>*2 sets - can be drawn concurrently with 2 separate venipunctures</a:t>
            </a:r>
          </a:p>
          <a:p>
            <a:pPr lvl="1"/>
            <a:r>
              <a:rPr lang="en-US" sz="1400" b="0" i="0" u="none" strike="noStrike" baseline="0" dirty="0">
                <a:solidFill>
                  <a:srgbClr val="000000"/>
                </a:solidFill>
                <a:latin typeface="Milo Offc Medium"/>
              </a:rPr>
              <a:t>Antibiotic delivery </a:t>
            </a:r>
            <a:r>
              <a:rPr lang="en-US" sz="1400" b="0" i="0" u="none" strike="noStrike" baseline="0" dirty="0">
                <a:solidFill>
                  <a:srgbClr val="000000"/>
                </a:solidFill>
                <a:latin typeface="Milo Offc"/>
              </a:rPr>
              <a:t>*goal all antibiotics initiated within 1 hour of order time</a:t>
            </a:r>
          </a:p>
          <a:p>
            <a:pPr lvl="1"/>
            <a:r>
              <a:rPr lang="en-US" sz="1400" b="0" i="0" u="none" strike="noStrike" baseline="0" dirty="0">
                <a:solidFill>
                  <a:srgbClr val="000000"/>
                </a:solidFill>
                <a:latin typeface="Milo Offc Medium"/>
              </a:rPr>
              <a:t>Fluid Resuscitation Bolus </a:t>
            </a:r>
            <a:r>
              <a:rPr lang="en-US" sz="1400" b="0" i="0" u="none" strike="noStrike" baseline="0" dirty="0">
                <a:solidFill>
                  <a:srgbClr val="000000"/>
                </a:solidFill>
                <a:latin typeface="Milo Offc"/>
              </a:rPr>
              <a:t>*For SBP &lt; 90; MAP &lt; 70; Lactate &gt; 4.0</a:t>
            </a:r>
          </a:p>
          <a:p>
            <a:pPr marL="457200" lvl="1" indent="0">
              <a:buNone/>
            </a:pPr>
            <a:endParaRPr lang="en-US" sz="1400" b="0" i="0" u="none" strike="noStrike" baseline="0" dirty="0">
              <a:solidFill>
                <a:srgbClr val="000000"/>
              </a:solidFill>
              <a:latin typeface="Milo Offc"/>
            </a:endParaRPr>
          </a:p>
          <a:p>
            <a:r>
              <a:rPr lang="en-US" sz="1600" b="1" i="0" u="sng" strike="noStrike" baseline="0" dirty="0">
                <a:solidFill>
                  <a:srgbClr val="000000"/>
                </a:solidFill>
                <a:latin typeface="Calibri" panose="020F0502020204030204" pitchFamily="34" charset="0"/>
              </a:rPr>
              <a:t>6 Hour </a:t>
            </a:r>
            <a:r>
              <a:rPr lang="en-US" sz="1600" b="1" i="0" strike="noStrike" baseline="0" dirty="0">
                <a:solidFill>
                  <a:srgbClr val="000000"/>
                </a:solidFill>
                <a:latin typeface="Calibri" panose="020F0502020204030204" pitchFamily="34" charset="0"/>
              </a:rPr>
              <a:t>Bundle: </a:t>
            </a:r>
            <a:r>
              <a:rPr lang="en-US" sz="1600" b="0" i="0" strike="noStrike" baseline="0" dirty="0">
                <a:solidFill>
                  <a:srgbClr val="000000"/>
                </a:solidFill>
                <a:latin typeface="Milo Offc"/>
              </a:rPr>
              <a:t>everything</a:t>
            </a:r>
            <a:r>
              <a:rPr lang="en-US" sz="1600" b="0" i="0" u="none" strike="noStrike" baseline="0" dirty="0">
                <a:solidFill>
                  <a:srgbClr val="000000"/>
                </a:solidFill>
                <a:latin typeface="Milo Offc"/>
              </a:rPr>
              <a:t> in this bundle must be completed prior to 6 hours after time zero</a:t>
            </a:r>
          </a:p>
          <a:p>
            <a:pPr lvl="1"/>
            <a:r>
              <a:rPr lang="en-US" sz="1400" b="0" i="0" u="none" strike="noStrike" baseline="0" dirty="0">
                <a:solidFill>
                  <a:srgbClr val="000000"/>
                </a:solidFill>
                <a:latin typeface="Milo Offc Medium"/>
              </a:rPr>
              <a:t>Addition of vasopressors </a:t>
            </a:r>
            <a:r>
              <a:rPr lang="en-US" sz="1400" b="0" i="0" u="none" strike="noStrike" baseline="0" dirty="0">
                <a:solidFill>
                  <a:srgbClr val="000000"/>
                </a:solidFill>
                <a:latin typeface="Milo Offc"/>
              </a:rPr>
              <a:t>*Norepinephrine preferred</a:t>
            </a:r>
          </a:p>
          <a:p>
            <a:pPr lvl="1"/>
            <a:r>
              <a:rPr lang="en-US" sz="1400" b="0" i="0" u="none" strike="noStrike" baseline="0" dirty="0">
                <a:solidFill>
                  <a:srgbClr val="000000"/>
                </a:solidFill>
                <a:latin typeface="Milo Offc Medium"/>
              </a:rPr>
              <a:t>Repeat lactate </a:t>
            </a:r>
            <a:r>
              <a:rPr lang="en-US" sz="1400" b="0" i="0" u="none" strike="noStrike" baseline="0" dirty="0">
                <a:solidFill>
                  <a:srgbClr val="000000"/>
                </a:solidFill>
                <a:latin typeface="Milo Offc"/>
              </a:rPr>
              <a:t>*If initial &gt;2</a:t>
            </a:r>
          </a:p>
          <a:p>
            <a:pPr lvl="1"/>
            <a:r>
              <a:rPr lang="en-US" sz="1400" b="0" i="0" u="none" strike="noStrike" baseline="0" dirty="0">
                <a:solidFill>
                  <a:srgbClr val="000000"/>
                </a:solidFill>
                <a:latin typeface="Milo Offc Medium"/>
              </a:rPr>
              <a:t>Central line insertion </a:t>
            </a:r>
          </a:p>
          <a:p>
            <a:pPr lvl="1"/>
            <a:r>
              <a:rPr lang="en-US" sz="1400" b="0" i="0" u="none" strike="noStrike" baseline="0" dirty="0">
                <a:solidFill>
                  <a:srgbClr val="000000"/>
                </a:solidFill>
                <a:latin typeface="Milo Offc Medium"/>
              </a:rPr>
              <a:t>Monitor CVP </a:t>
            </a:r>
          </a:p>
          <a:p>
            <a:pPr lvl="1"/>
            <a:r>
              <a:rPr lang="en-US" sz="1400" b="0" i="0" u="none" strike="noStrike" baseline="0" dirty="0">
                <a:solidFill>
                  <a:srgbClr val="000000"/>
                </a:solidFill>
                <a:latin typeface="Milo Offc Medium"/>
              </a:rPr>
              <a:t>Monitor ScV02 </a:t>
            </a:r>
          </a:p>
        </p:txBody>
      </p:sp>
    </p:spTree>
    <p:extLst>
      <p:ext uri="{BB962C8B-B14F-4D97-AF65-F5344CB8AC3E}">
        <p14:creationId xmlns:p14="http://schemas.microsoft.com/office/powerpoint/2010/main" val="3874089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Sepsis Tips</a:t>
            </a:r>
          </a:p>
        </p:txBody>
      </p:sp>
      <p:sp>
        <p:nvSpPr>
          <p:cNvPr id="5" name="Content Placeholder 4"/>
          <p:cNvSpPr>
            <a:spLocks noGrp="1"/>
          </p:cNvSpPr>
          <p:nvPr>
            <p:ph idx="1"/>
          </p:nvPr>
        </p:nvSpPr>
        <p:spPr>
          <a:xfrm>
            <a:off x="457015" y="1295400"/>
            <a:ext cx="8229600" cy="4343401"/>
          </a:xfrm>
        </p:spPr>
        <p:txBody>
          <a:bodyPr>
            <a:normAutofit fontScale="77500" lnSpcReduction="20000"/>
          </a:bodyPr>
          <a:lstStyle/>
          <a:p>
            <a:r>
              <a:rPr lang="en-US" sz="1800" b="0" i="0" u="none" strike="noStrike" baseline="0" dirty="0">
                <a:solidFill>
                  <a:srgbClr val="000000"/>
                </a:solidFill>
                <a:latin typeface="Milo Offc"/>
              </a:rPr>
              <a:t>“Time Zero” is defined as the time of earliest chart annotation consistent with all elements of severe sepsis, or septic shock ascertained through chart reviews. If unknown, may use: Triage Completion time for ED; time of arrival for direct admits with sepsis; sepsis BPA time; BRRT time; Time orders are first received.</a:t>
            </a:r>
          </a:p>
          <a:p>
            <a:r>
              <a:rPr lang="en-US" sz="1800" b="1" i="0" u="sng" strike="noStrike" baseline="0" dirty="0">
                <a:solidFill>
                  <a:srgbClr val="000000"/>
                </a:solidFill>
                <a:latin typeface="Calibri" panose="020F0502020204030204" pitchFamily="34" charset="0"/>
              </a:rPr>
              <a:t>3 hour bundle </a:t>
            </a:r>
          </a:p>
          <a:p>
            <a:pPr lvl="1"/>
            <a:r>
              <a:rPr lang="en-US" sz="1400" b="0" i="0" u="none" strike="noStrike" baseline="0" dirty="0">
                <a:solidFill>
                  <a:srgbClr val="000000"/>
                </a:solidFill>
                <a:latin typeface="Milo Offc"/>
              </a:rPr>
              <a:t>2 sets of Blood cultures </a:t>
            </a:r>
            <a:r>
              <a:rPr lang="en-US" sz="1400" b="1" i="0" u="none" strike="noStrike" baseline="0" dirty="0">
                <a:solidFill>
                  <a:srgbClr val="000000"/>
                </a:solidFill>
                <a:latin typeface="Milo Offc"/>
              </a:rPr>
              <a:t>should </a:t>
            </a:r>
            <a:r>
              <a:rPr lang="en-US" sz="1400" b="0" i="0" u="none" strike="noStrike" baseline="0" dirty="0">
                <a:solidFill>
                  <a:srgbClr val="000000"/>
                </a:solidFill>
                <a:latin typeface="Milo Offc"/>
              </a:rPr>
              <a:t>be drawn PRIOR to antibiotic delivery</a:t>
            </a:r>
          </a:p>
          <a:p>
            <a:pPr lvl="1"/>
            <a:r>
              <a:rPr lang="en-US" sz="1800" b="1" i="0" u="sng" strike="noStrike" baseline="0" dirty="0">
                <a:solidFill>
                  <a:srgbClr val="000000"/>
                </a:solidFill>
                <a:latin typeface="Milo Offc"/>
              </a:rPr>
              <a:t>All </a:t>
            </a:r>
            <a:r>
              <a:rPr lang="en-US" sz="1800" b="0" i="0" u="sng" strike="noStrike" baseline="0" dirty="0">
                <a:solidFill>
                  <a:srgbClr val="000000"/>
                </a:solidFill>
                <a:latin typeface="Calibri" panose="020F0502020204030204" pitchFamily="34" charset="0"/>
              </a:rPr>
              <a:t>a</a:t>
            </a:r>
            <a:r>
              <a:rPr lang="en-US" sz="1800" b="1" i="0" u="sng" strike="noStrike" baseline="0" dirty="0">
                <a:solidFill>
                  <a:srgbClr val="000000"/>
                </a:solidFill>
                <a:latin typeface="Milo Offc"/>
              </a:rPr>
              <a:t>ntibiotics </a:t>
            </a:r>
            <a:r>
              <a:rPr lang="en-US" sz="1800" b="0" i="0" u="none" strike="noStrike" baseline="0" dirty="0">
                <a:solidFill>
                  <a:srgbClr val="000000"/>
                </a:solidFill>
                <a:latin typeface="Milo Offc"/>
              </a:rPr>
              <a:t>must hit the body within </a:t>
            </a:r>
            <a:r>
              <a:rPr lang="en-US" sz="1800" b="0" i="0" u="sng" strike="noStrike" baseline="0" dirty="0">
                <a:solidFill>
                  <a:srgbClr val="000000"/>
                </a:solidFill>
                <a:latin typeface="Milo Offc"/>
              </a:rPr>
              <a:t>1 hour </a:t>
            </a:r>
            <a:r>
              <a:rPr lang="en-US" sz="1800" b="0" i="0" u="none" strike="noStrike" baseline="0" dirty="0">
                <a:solidFill>
                  <a:srgbClr val="000000"/>
                </a:solidFill>
                <a:latin typeface="Milo Offc"/>
              </a:rPr>
              <a:t>of order time </a:t>
            </a:r>
            <a:r>
              <a:rPr lang="en-US" sz="1800" b="1" i="0" u="none" strike="noStrike" baseline="0" dirty="0">
                <a:solidFill>
                  <a:srgbClr val="000000"/>
                </a:solidFill>
                <a:latin typeface="Milo Offc"/>
              </a:rPr>
              <a:t>AND </a:t>
            </a:r>
            <a:r>
              <a:rPr lang="en-US" sz="1800" b="0" i="0" u="none" strike="noStrike" baseline="0" dirty="0">
                <a:solidFill>
                  <a:srgbClr val="000000"/>
                </a:solidFill>
                <a:latin typeface="Milo Offc"/>
              </a:rPr>
              <a:t>within </a:t>
            </a:r>
            <a:r>
              <a:rPr lang="en-US" sz="1800" b="0" i="0" u="sng" strike="noStrike" baseline="0" dirty="0">
                <a:solidFill>
                  <a:srgbClr val="000000"/>
                </a:solidFill>
                <a:latin typeface="Milo Offc"/>
              </a:rPr>
              <a:t>3 hours </a:t>
            </a:r>
            <a:r>
              <a:rPr lang="en-US" sz="1800" b="0" i="0" u="none" strike="noStrike" baseline="0" dirty="0">
                <a:solidFill>
                  <a:srgbClr val="000000"/>
                </a:solidFill>
                <a:latin typeface="Milo Offc"/>
              </a:rPr>
              <a:t>from time zero </a:t>
            </a:r>
          </a:p>
          <a:p>
            <a:pPr lvl="1"/>
            <a:r>
              <a:rPr lang="en-US" sz="1800" b="0" i="0" u="none" strike="noStrike" baseline="0" dirty="0">
                <a:solidFill>
                  <a:srgbClr val="000000"/>
                </a:solidFill>
                <a:latin typeface="Milo Offc"/>
              </a:rPr>
              <a:t>Fluid resuscitation is defined as </a:t>
            </a:r>
            <a:r>
              <a:rPr lang="en-US" sz="1800" b="1" i="0" u="none" strike="noStrike" baseline="0" dirty="0">
                <a:solidFill>
                  <a:srgbClr val="000000"/>
                </a:solidFill>
                <a:latin typeface="Milo Offc"/>
              </a:rPr>
              <a:t>30 ml/kg </a:t>
            </a:r>
            <a:r>
              <a:rPr lang="en-US" sz="1800" b="0" i="0" u="none" strike="noStrike" baseline="0" dirty="0">
                <a:solidFill>
                  <a:srgbClr val="000000"/>
                </a:solidFill>
                <a:latin typeface="Milo Offc"/>
              </a:rPr>
              <a:t>crystalloid (</a:t>
            </a:r>
            <a:r>
              <a:rPr lang="en-US" sz="1800" b="0" i="0" u="none" strike="noStrike" baseline="0" dirty="0" err="1">
                <a:solidFill>
                  <a:srgbClr val="000000"/>
                </a:solidFill>
                <a:latin typeface="Milo Offc"/>
              </a:rPr>
              <a:t>Normosol</a:t>
            </a:r>
            <a:r>
              <a:rPr lang="en-US" sz="1800" b="0" i="0" u="none" strike="noStrike" baseline="0" dirty="0">
                <a:solidFill>
                  <a:srgbClr val="000000"/>
                </a:solidFill>
                <a:latin typeface="Milo Offc"/>
              </a:rPr>
              <a:t>/Plasma-</a:t>
            </a:r>
            <a:r>
              <a:rPr lang="en-US" sz="1800" b="0" i="0" u="none" strike="noStrike" baseline="0" dirty="0" err="1">
                <a:solidFill>
                  <a:srgbClr val="000000"/>
                </a:solidFill>
                <a:latin typeface="Milo Offc"/>
              </a:rPr>
              <a:t>Lyte,NS</a:t>
            </a:r>
            <a:r>
              <a:rPr lang="en-US" sz="1800" b="0" i="0" u="none" strike="noStrike" baseline="0" dirty="0">
                <a:solidFill>
                  <a:srgbClr val="000000"/>
                </a:solidFill>
                <a:latin typeface="Milo Offc"/>
              </a:rPr>
              <a:t>) bolus initiate ASAP </a:t>
            </a:r>
          </a:p>
          <a:p>
            <a:pPr lvl="2"/>
            <a:r>
              <a:rPr lang="en-US" sz="1400" b="0" i="0" u="none" strike="noStrike" baseline="0" dirty="0">
                <a:solidFill>
                  <a:srgbClr val="000000"/>
                </a:solidFill>
                <a:latin typeface="Milo Offc"/>
              </a:rPr>
              <a:t>For SBP &lt; 90; MAP &lt; 70; Lactate &gt; 4.0 </a:t>
            </a:r>
          </a:p>
          <a:p>
            <a:pPr lvl="2"/>
            <a:r>
              <a:rPr lang="en-US" sz="1800" b="0" i="0" u="none" strike="noStrike" baseline="0" dirty="0">
                <a:solidFill>
                  <a:srgbClr val="000000"/>
                </a:solidFill>
                <a:latin typeface="Milo Offc"/>
              </a:rPr>
              <a:t>A </a:t>
            </a:r>
            <a:r>
              <a:rPr lang="en-US" sz="1800" b="0" i="1" u="none" strike="noStrike" baseline="0" dirty="0">
                <a:solidFill>
                  <a:srgbClr val="000000"/>
                </a:solidFill>
                <a:latin typeface="Milo Offc"/>
              </a:rPr>
              <a:t>bolus </a:t>
            </a:r>
            <a:r>
              <a:rPr lang="en-US" sz="1800" b="0" i="0" u="none" strike="noStrike" baseline="0" dirty="0">
                <a:solidFill>
                  <a:srgbClr val="000000"/>
                </a:solidFill>
                <a:latin typeface="Milo Offc"/>
              </a:rPr>
              <a:t>is defined as 1 liter over </a:t>
            </a:r>
            <a:r>
              <a:rPr lang="en-US" sz="1800" b="1" i="0" u="none" strike="noStrike" baseline="0" dirty="0">
                <a:solidFill>
                  <a:srgbClr val="000000"/>
                </a:solidFill>
                <a:latin typeface="Milo Offc"/>
              </a:rPr>
              <a:t>30 minutes (ICU/ED) </a:t>
            </a:r>
            <a:r>
              <a:rPr lang="en-US" sz="1800" b="0" i="0" u="none" strike="noStrike" baseline="0" dirty="0">
                <a:solidFill>
                  <a:srgbClr val="000000"/>
                </a:solidFill>
                <a:latin typeface="Milo Offc"/>
              </a:rPr>
              <a:t>or </a:t>
            </a:r>
            <a:r>
              <a:rPr lang="en-US" sz="1800" b="1" i="0" u="none" strike="noStrike" baseline="0" dirty="0">
                <a:solidFill>
                  <a:srgbClr val="000000"/>
                </a:solidFill>
                <a:latin typeface="Milo Offc"/>
              </a:rPr>
              <a:t>60 min (other acute care areas) </a:t>
            </a:r>
            <a:r>
              <a:rPr lang="en-US" sz="1800" b="0" i="0" u="none" strike="noStrike" baseline="0" dirty="0">
                <a:solidFill>
                  <a:srgbClr val="000000"/>
                </a:solidFill>
                <a:latin typeface="Milo Offc"/>
              </a:rPr>
              <a:t>some situations may require faster administration. If so, consider transfer to ICU.</a:t>
            </a:r>
          </a:p>
          <a:p>
            <a:r>
              <a:rPr lang="en-US" sz="1800" b="1" i="0" u="sng" strike="noStrike" baseline="0" dirty="0">
                <a:solidFill>
                  <a:srgbClr val="000000"/>
                </a:solidFill>
                <a:latin typeface="Calibri" panose="020F0502020204030204" pitchFamily="34" charset="0"/>
              </a:rPr>
              <a:t>6 hour bundle</a:t>
            </a:r>
          </a:p>
          <a:p>
            <a:pPr lvl="1"/>
            <a:r>
              <a:rPr lang="en-US" sz="1400" b="0" i="0" u="none" strike="noStrike" baseline="0" dirty="0">
                <a:solidFill>
                  <a:srgbClr val="000000"/>
                </a:solidFill>
                <a:latin typeface="Milo Offc"/>
              </a:rPr>
              <a:t>If hypotension persists, start a vasopressor. Norepinephrine is the preferred vasopressor. </a:t>
            </a:r>
          </a:p>
          <a:p>
            <a:pPr lvl="2"/>
            <a:r>
              <a:rPr lang="en-US" sz="1400" b="0" i="0" u="none" strike="noStrike" baseline="0" dirty="0">
                <a:solidFill>
                  <a:srgbClr val="000000"/>
                </a:solidFill>
                <a:latin typeface="Milo Offc"/>
              </a:rPr>
              <a:t>Requires adequate fluid resuscitation to be successful</a:t>
            </a:r>
          </a:p>
          <a:p>
            <a:pPr lvl="2"/>
            <a:r>
              <a:rPr lang="en-US" sz="1800" b="0" i="0" u="none" strike="noStrike" baseline="0" dirty="0">
                <a:solidFill>
                  <a:srgbClr val="000000"/>
                </a:solidFill>
                <a:latin typeface="Milo Offc"/>
              </a:rPr>
              <a:t>Norepinephrine </a:t>
            </a:r>
            <a:r>
              <a:rPr lang="en-US" sz="1800" b="0" i="0" u="none" strike="noStrike" baseline="0" dirty="0" err="1">
                <a:solidFill>
                  <a:srgbClr val="000000"/>
                </a:solidFill>
                <a:latin typeface="Milo Offc"/>
              </a:rPr>
              <a:t>gtt</a:t>
            </a:r>
            <a:r>
              <a:rPr lang="en-US" sz="1800" b="0" i="0" u="none" strike="noStrike" baseline="0" dirty="0">
                <a:solidFill>
                  <a:srgbClr val="000000"/>
                </a:solidFill>
                <a:latin typeface="Milo Offc"/>
              </a:rPr>
              <a:t> starts at 0.02 mcg/kg/min for sepsis. Titrate by 0.01 or 0.02 mcg/kg/min q 5 min to goal MAP &gt; 65 </a:t>
            </a:r>
          </a:p>
          <a:p>
            <a:pPr lvl="2"/>
            <a:r>
              <a:rPr lang="en-US" sz="1800" b="0" i="0" u="none" strike="noStrike" baseline="0" dirty="0">
                <a:solidFill>
                  <a:srgbClr val="000000"/>
                </a:solidFill>
                <a:latin typeface="Milo Offc"/>
              </a:rPr>
              <a:t>If initial lactate &gt; 2, a repeat needs to be drawn. The repeat lactate needs to be completed within </a:t>
            </a:r>
            <a:r>
              <a:rPr lang="en-US" sz="1800" b="1" i="0" u="none" strike="noStrike" baseline="0" dirty="0">
                <a:solidFill>
                  <a:srgbClr val="000000"/>
                </a:solidFill>
                <a:latin typeface="Milo Offc"/>
              </a:rPr>
              <a:t>6 hours </a:t>
            </a:r>
            <a:r>
              <a:rPr lang="en-US" sz="1800" b="0" i="0" u="none" strike="noStrike" baseline="0" dirty="0">
                <a:solidFill>
                  <a:srgbClr val="000000"/>
                </a:solidFill>
                <a:latin typeface="Milo Offc"/>
              </a:rPr>
              <a:t>from </a:t>
            </a:r>
            <a:r>
              <a:rPr lang="en-US" sz="1800" b="1" i="0" u="none" strike="noStrike" baseline="0" dirty="0">
                <a:solidFill>
                  <a:srgbClr val="000000"/>
                </a:solidFill>
                <a:latin typeface="Milo Offc"/>
              </a:rPr>
              <a:t>time zero </a:t>
            </a:r>
          </a:p>
          <a:p>
            <a:r>
              <a:rPr lang="en-US" sz="2600" b="0" i="0" u="none" strike="noStrike" baseline="0" dirty="0">
                <a:solidFill>
                  <a:srgbClr val="000000"/>
                </a:solidFill>
                <a:latin typeface="Milo Offc"/>
              </a:rPr>
              <a:t>Centrally inserted central line </a:t>
            </a:r>
            <a:r>
              <a:rPr lang="en-US" sz="2600" b="0" i="1" u="none" strike="noStrike" baseline="0" dirty="0">
                <a:solidFill>
                  <a:srgbClr val="000000"/>
                </a:solidFill>
                <a:latin typeface="Milo Offc"/>
              </a:rPr>
              <a:t>preferred </a:t>
            </a:r>
            <a:r>
              <a:rPr lang="en-US" sz="2600" b="0" i="0" u="none" strike="noStrike" baseline="0" dirty="0">
                <a:solidFill>
                  <a:srgbClr val="000000"/>
                </a:solidFill>
                <a:latin typeface="Milo Offc"/>
              </a:rPr>
              <a:t>for a patient in shock </a:t>
            </a:r>
          </a:p>
          <a:p>
            <a:r>
              <a:rPr lang="en-US" sz="1800" b="0" i="0" u="none" strike="noStrike" baseline="0" dirty="0">
                <a:solidFill>
                  <a:srgbClr val="000000"/>
                </a:solidFill>
                <a:latin typeface="Milo Offc"/>
              </a:rPr>
              <a:t>A repeat assessment of volume status and tissue perfusion is required for patients with septic shock. Measure and ScVO2 (lab drawn from distal port) – these can be obtained from a PICC as well </a:t>
            </a:r>
          </a:p>
          <a:p>
            <a:pPr marL="0" indent="0">
              <a:buNone/>
            </a:pPr>
            <a:endParaRPr lang="en-US" dirty="0"/>
          </a:p>
        </p:txBody>
      </p:sp>
    </p:spTree>
    <p:extLst>
      <p:ext uri="{BB962C8B-B14F-4D97-AF65-F5344CB8AC3E}">
        <p14:creationId xmlns:p14="http://schemas.microsoft.com/office/powerpoint/2010/main" val="1428282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2A9FED1-EB57-4F5F-9609-5EBD79CC074A}"/>
              </a:ext>
            </a:extLst>
          </p:cNvPr>
          <p:cNvSpPr>
            <a:spLocks noGrp="1"/>
          </p:cNvSpPr>
          <p:nvPr>
            <p:ph type="subTitle" idx="1"/>
          </p:nvPr>
        </p:nvSpPr>
        <p:spPr>
          <a:xfrm>
            <a:off x="609600" y="1828800"/>
            <a:ext cx="7696200" cy="584775"/>
          </a:xfrm>
        </p:spPr>
        <p:txBody>
          <a:bodyPr/>
          <a:lstStyle/>
          <a:p>
            <a:r>
              <a:rPr lang="en-US" dirty="0"/>
              <a:t>Question #4</a:t>
            </a:r>
          </a:p>
        </p:txBody>
      </p:sp>
      <p:sp>
        <p:nvSpPr>
          <p:cNvPr id="6" name="Rounded Rectangle 3">
            <a:extLst>
              <a:ext uri="{FF2B5EF4-FFF2-40B4-BE49-F238E27FC236}">
                <a16:creationId xmlns:a16="http://schemas.microsoft.com/office/drawing/2014/main" id="{A0A0F925-63FD-4780-9C86-96E066140541}"/>
              </a:ext>
            </a:extLst>
          </p:cNvPr>
          <p:cNvSpPr/>
          <p:nvPr/>
        </p:nvSpPr>
        <p:spPr>
          <a:xfrm>
            <a:off x="685800" y="3002209"/>
            <a:ext cx="8153400" cy="1328023"/>
          </a:xfrm>
          <a:prstGeom prst="roundRect">
            <a:avLst/>
          </a:prstGeom>
          <a:solidFill>
            <a:srgbClr val="002060"/>
          </a:solidFill>
          <a:ln w="0">
            <a:solidFill>
              <a:schemeClr val="bg1"/>
            </a:solidFill>
          </a:ln>
        </p:spPr>
        <p:style>
          <a:lnRef idx="2">
            <a:schemeClr val="accent6"/>
          </a:lnRef>
          <a:fillRef idx="1">
            <a:schemeClr val="lt1"/>
          </a:fillRef>
          <a:effectRef idx="0">
            <a:schemeClr val="accent6"/>
          </a:effectRef>
          <a:fontRef idx="minor">
            <a:schemeClr val="dk1"/>
          </a:fontRef>
        </p:style>
        <p:txBody>
          <a:bodyPr rtlCol="0" anchor="ctr">
            <a:spAutoFit/>
          </a:bodyPr>
          <a:lstStyle/>
          <a:p>
            <a:pPr algn="ctr"/>
            <a:r>
              <a:rPr lang="en-US" sz="3600" dirty="0">
                <a:solidFill>
                  <a:schemeClr val="bg1"/>
                </a:solidFill>
              </a:rPr>
              <a:t>What does a sepsis alert look like in use on your units?</a:t>
            </a:r>
          </a:p>
        </p:txBody>
      </p:sp>
    </p:spTree>
    <p:extLst>
      <p:ext uri="{BB962C8B-B14F-4D97-AF65-F5344CB8AC3E}">
        <p14:creationId xmlns:p14="http://schemas.microsoft.com/office/powerpoint/2010/main" val="1630470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69EB0-159A-4D2C-9B89-86B2F868C98A}"/>
              </a:ext>
            </a:extLst>
          </p:cNvPr>
          <p:cNvSpPr>
            <a:spLocks noGrp="1"/>
          </p:cNvSpPr>
          <p:nvPr>
            <p:ph type="title"/>
          </p:nvPr>
        </p:nvSpPr>
        <p:spPr/>
        <p:txBody>
          <a:bodyPr/>
          <a:lstStyle/>
          <a:p>
            <a:r>
              <a:rPr lang="en-US" dirty="0"/>
              <a:t>Code Sepsis – Sepsis Alert</a:t>
            </a:r>
          </a:p>
        </p:txBody>
      </p:sp>
      <p:sp>
        <p:nvSpPr>
          <p:cNvPr id="3" name="Content Placeholder 2">
            <a:extLst>
              <a:ext uri="{FF2B5EF4-FFF2-40B4-BE49-F238E27FC236}">
                <a16:creationId xmlns:a16="http://schemas.microsoft.com/office/drawing/2014/main" id="{A6E453D8-07DD-4BD6-9847-6593A7A5DACE}"/>
              </a:ext>
            </a:extLst>
          </p:cNvPr>
          <p:cNvSpPr>
            <a:spLocks noGrp="1"/>
          </p:cNvSpPr>
          <p:nvPr>
            <p:ph idx="1"/>
          </p:nvPr>
        </p:nvSpPr>
        <p:spPr>
          <a:xfrm>
            <a:off x="425027" y="1143000"/>
            <a:ext cx="8229600" cy="3886200"/>
          </a:xfrm>
        </p:spPr>
        <p:txBody>
          <a:bodyPr>
            <a:normAutofit/>
          </a:bodyPr>
          <a:lstStyle/>
          <a:p>
            <a:pPr marL="0" marR="0" indent="0">
              <a:lnSpc>
                <a:spcPct val="107000"/>
              </a:lnSpc>
              <a:spcBef>
                <a:spcPts val="0"/>
              </a:spcBef>
              <a:spcAft>
                <a:spcPts val="800"/>
              </a:spcAft>
              <a:buNone/>
            </a:pPr>
            <a:r>
              <a:rPr lang="en-US" sz="2600" b="1" dirty="0">
                <a:effectLst/>
                <a:latin typeface="Calibri" panose="020F0502020204030204" pitchFamily="34" charset="0"/>
                <a:ea typeface="Calibri" panose="020F0502020204030204" pitchFamily="34" charset="0"/>
                <a:cs typeface="Times New Roman" panose="02020603050405020304" pitchFamily="18" charset="0"/>
              </a:rPr>
              <a:t>Developing a process for Code Sepsis or Sepsis Alert: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1600" dirty="0">
                <a:effectLst/>
                <a:latin typeface="Calibri" panose="020F0502020204030204" pitchFamily="34" charset="0"/>
                <a:ea typeface="Calibri" panose="020F0502020204030204" pitchFamily="34" charset="0"/>
                <a:cs typeface="Times New Roman" panose="02020603050405020304" pitchFamily="18" charset="0"/>
              </a:rPr>
              <a:t>Create triggers for alert to be called (i.e. two SIRS + infection + organ dysfunction [elevated lactate (&gt; 2 mmol/L) or hypotension (SBP &lt; 90 mmHg or MAP &lt; 65 mmHg)] </a:t>
            </a:r>
          </a:p>
          <a:p>
            <a:pPr>
              <a:lnSpc>
                <a:spcPct val="107000"/>
              </a:lnSpc>
              <a:spcBef>
                <a:spcPts val="0"/>
              </a:spcBef>
            </a:pPr>
            <a:r>
              <a:rPr lang="en-US" sz="1600" dirty="0">
                <a:effectLst/>
                <a:latin typeface="Calibri" panose="020F0502020204030204" pitchFamily="34" charset="0"/>
                <a:ea typeface="Calibri" panose="020F0502020204030204" pitchFamily="34" charset="0"/>
                <a:cs typeface="Times New Roman" panose="02020603050405020304" pitchFamily="18" charset="0"/>
              </a:rPr>
              <a:t>Code Sepsis or Sepsis Alerts should include:</a:t>
            </a:r>
          </a:p>
          <a:p>
            <a:pPr lvl="1">
              <a:lnSpc>
                <a:spcPct val="107000"/>
              </a:lnSpc>
              <a:spcBef>
                <a:spcPts val="0"/>
              </a:spcBef>
            </a:pPr>
            <a:r>
              <a:rPr lang="en-US" sz="1600" dirty="0">
                <a:effectLst/>
                <a:latin typeface="Calibri" panose="020F0502020204030204" pitchFamily="34" charset="0"/>
                <a:ea typeface="Calibri" panose="020F0502020204030204" pitchFamily="34" charset="0"/>
                <a:cs typeface="Times New Roman" panose="02020603050405020304" pitchFamily="18" charset="0"/>
              </a:rPr>
              <a:t>Mobilizing resources to the patient’s bedside, as available in the facility.  Could include:</a:t>
            </a:r>
          </a:p>
          <a:p>
            <a:pPr lvl="2">
              <a:lnSpc>
                <a:spcPct val="107000"/>
              </a:lnSpc>
              <a:spcBef>
                <a:spcPts val="0"/>
              </a:spcBef>
            </a:pPr>
            <a:r>
              <a:rPr lang="en-US" sz="1600" dirty="0">
                <a:effectLst/>
                <a:latin typeface="Calibri" panose="020F0502020204030204" pitchFamily="34" charset="0"/>
                <a:ea typeface="Calibri" panose="020F0502020204030204" pitchFamily="34" charset="0"/>
                <a:cs typeface="Times New Roman" panose="02020603050405020304" pitchFamily="18" charset="0"/>
              </a:rPr>
              <a:t>laboratory technologists</a:t>
            </a:r>
          </a:p>
          <a:p>
            <a:pPr lvl="2">
              <a:lnSpc>
                <a:spcPct val="107000"/>
              </a:lnSpc>
              <a:spcBef>
                <a:spcPts val="0"/>
              </a:spcBef>
            </a:pPr>
            <a:r>
              <a:rPr lang="en-US" sz="1600" dirty="0">
                <a:effectLst/>
                <a:latin typeface="Calibri" panose="020F0502020204030204" pitchFamily="34" charset="0"/>
                <a:ea typeface="Calibri" panose="020F0502020204030204" pitchFamily="34" charset="0"/>
                <a:cs typeface="Times New Roman" panose="02020603050405020304" pitchFamily="18" charset="0"/>
              </a:rPr>
              <a:t>pharmacists</a:t>
            </a:r>
          </a:p>
          <a:p>
            <a:pPr lvl="2">
              <a:lnSpc>
                <a:spcPct val="107000"/>
              </a:lnSpc>
              <a:spcBef>
                <a:spcPts val="0"/>
              </a:spcBef>
            </a:pPr>
            <a:r>
              <a:rPr lang="en-US" sz="1600" dirty="0">
                <a:effectLst/>
                <a:latin typeface="Calibri" panose="020F0502020204030204" pitchFamily="34" charset="0"/>
                <a:ea typeface="Calibri" panose="020F0502020204030204" pitchFamily="34" charset="0"/>
                <a:cs typeface="Times New Roman" panose="02020603050405020304" pitchFamily="18" charset="0"/>
              </a:rPr>
              <a:t>house managers / charge nurse</a:t>
            </a:r>
          </a:p>
          <a:p>
            <a:pPr lvl="2">
              <a:lnSpc>
                <a:spcPct val="107000"/>
              </a:lnSpc>
              <a:spcBef>
                <a:spcPts val="0"/>
              </a:spcBef>
            </a:pPr>
            <a:r>
              <a:rPr lang="en-US" sz="1600" dirty="0">
                <a:effectLst/>
                <a:latin typeface="Calibri" panose="020F0502020204030204" pitchFamily="34" charset="0"/>
                <a:ea typeface="Calibri" panose="020F0502020204030204" pitchFamily="34" charset="0"/>
                <a:cs typeface="Times New Roman" panose="02020603050405020304" pitchFamily="18" charset="0"/>
              </a:rPr>
              <a:t>respiratory therapists </a:t>
            </a:r>
          </a:p>
          <a:p>
            <a:pPr lvl="2">
              <a:lnSpc>
                <a:spcPct val="107000"/>
              </a:lnSpc>
              <a:spcBef>
                <a:spcPts val="0"/>
              </a:spcBef>
            </a:pPr>
            <a:r>
              <a:rPr lang="en-US" sz="1600" dirty="0">
                <a:effectLst/>
                <a:latin typeface="Calibri" panose="020F0502020204030204" pitchFamily="34" charset="0"/>
                <a:ea typeface="Calibri" panose="020F0502020204030204" pitchFamily="34" charset="0"/>
                <a:cs typeface="Times New Roman" panose="02020603050405020304" pitchFamily="18" charset="0"/>
              </a:rPr>
              <a:t>If your facility already utilizes a rapid response team, this could be part of that role.</a:t>
            </a:r>
          </a:p>
          <a:p>
            <a:pPr lvl="1">
              <a:lnSpc>
                <a:spcPct val="107000"/>
              </a:lnSpc>
              <a:spcBef>
                <a:spcPts val="0"/>
              </a:spcBef>
            </a:pPr>
            <a:r>
              <a:rPr lang="en-US" sz="1600" dirty="0">
                <a:effectLst/>
                <a:latin typeface="Calibri" panose="020F0502020204030204" pitchFamily="34" charset="0"/>
                <a:ea typeface="Calibri" panose="020F0502020204030204" pitchFamily="34" charset="0"/>
                <a:cs typeface="Times New Roman" panose="02020603050405020304" pitchFamily="18" charset="0"/>
              </a:rPr>
              <a:t>Roles of each person responding should be well-defined</a:t>
            </a:r>
          </a:p>
          <a:p>
            <a:pPr lvl="1">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Directly following the alert, (before end of shift), gather the team to review/assess the case to identify exceptional care recognition or opportunities for improvement (debrief).</a:t>
            </a:r>
          </a:p>
          <a:p>
            <a:pPr lvl="2"/>
            <a:endParaRPr lang="en-US" dirty="0"/>
          </a:p>
          <a:p>
            <a:pPr lvl="2"/>
            <a:endParaRPr lang="en-US" dirty="0"/>
          </a:p>
        </p:txBody>
      </p:sp>
      <p:graphicFrame>
        <p:nvGraphicFramePr>
          <p:cNvPr id="4" name="Diagram 3">
            <a:extLst>
              <a:ext uri="{FF2B5EF4-FFF2-40B4-BE49-F238E27FC236}">
                <a16:creationId xmlns:a16="http://schemas.microsoft.com/office/drawing/2014/main" id="{6DE0074B-D12A-41E4-8F54-6DEAF8CE02BE}"/>
              </a:ext>
            </a:extLst>
          </p:cNvPr>
          <p:cNvGraphicFramePr/>
          <p:nvPr>
            <p:extLst>
              <p:ext uri="{D42A27DB-BD31-4B8C-83A1-F6EECF244321}">
                <p14:modId xmlns:p14="http://schemas.microsoft.com/office/powerpoint/2010/main" val="896928124"/>
              </p:ext>
            </p:extLst>
          </p:nvPr>
        </p:nvGraphicFramePr>
        <p:xfrm>
          <a:off x="1295400" y="4112472"/>
          <a:ext cx="6029325" cy="2581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0394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2A9FED1-EB57-4F5F-9609-5EBD79CC074A}"/>
              </a:ext>
            </a:extLst>
          </p:cNvPr>
          <p:cNvSpPr>
            <a:spLocks noGrp="1"/>
          </p:cNvSpPr>
          <p:nvPr>
            <p:ph type="subTitle" idx="1"/>
          </p:nvPr>
        </p:nvSpPr>
        <p:spPr>
          <a:xfrm>
            <a:off x="609600" y="1828800"/>
            <a:ext cx="7696200" cy="584775"/>
          </a:xfrm>
        </p:spPr>
        <p:txBody>
          <a:bodyPr/>
          <a:lstStyle/>
          <a:p>
            <a:r>
              <a:rPr lang="en-US" dirty="0"/>
              <a:t>Question #5</a:t>
            </a:r>
          </a:p>
        </p:txBody>
      </p:sp>
      <p:sp>
        <p:nvSpPr>
          <p:cNvPr id="6" name="Rounded Rectangle 3">
            <a:extLst>
              <a:ext uri="{FF2B5EF4-FFF2-40B4-BE49-F238E27FC236}">
                <a16:creationId xmlns:a16="http://schemas.microsoft.com/office/drawing/2014/main" id="{A0A0F925-63FD-4780-9C86-96E066140541}"/>
              </a:ext>
            </a:extLst>
          </p:cNvPr>
          <p:cNvSpPr/>
          <p:nvPr/>
        </p:nvSpPr>
        <p:spPr>
          <a:xfrm>
            <a:off x="685800" y="2389275"/>
            <a:ext cx="8153400" cy="2553891"/>
          </a:xfrm>
          <a:prstGeom prst="roundRect">
            <a:avLst/>
          </a:prstGeom>
          <a:solidFill>
            <a:srgbClr val="002060"/>
          </a:solidFill>
          <a:ln w="0">
            <a:solidFill>
              <a:schemeClr val="bg1"/>
            </a:solidFill>
          </a:ln>
        </p:spPr>
        <p:style>
          <a:lnRef idx="2">
            <a:schemeClr val="accent6"/>
          </a:lnRef>
          <a:fillRef idx="1">
            <a:schemeClr val="lt1"/>
          </a:fillRef>
          <a:effectRef idx="0">
            <a:schemeClr val="accent6"/>
          </a:effectRef>
          <a:fontRef idx="minor">
            <a:schemeClr val="dk1"/>
          </a:fontRef>
        </p:style>
        <p:txBody>
          <a:bodyPr rtlCol="0" anchor="ctr">
            <a:spAutoFit/>
          </a:bodyPr>
          <a:lstStyle/>
          <a:p>
            <a:pPr algn="ctr"/>
            <a:r>
              <a:rPr lang="en-US" sz="3600" dirty="0">
                <a:solidFill>
                  <a:schemeClr val="bg1"/>
                </a:solidFill>
              </a:rPr>
              <a:t>What are the most important keys to caring for a septic or suspected sepsis patient? Specifically in a rural cares setting when resources are more limited?</a:t>
            </a:r>
          </a:p>
        </p:txBody>
      </p:sp>
    </p:spTree>
    <p:extLst>
      <p:ext uri="{BB962C8B-B14F-4D97-AF65-F5344CB8AC3E}">
        <p14:creationId xmlns:p14="http://schemas.microsoft.com/office/powerpoint/2010/main" val="2118239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Initial Sepsis Treatment:</a:t>
            </a:r>
          </a:p>
        </p:txBody>
      </p:sp>
      <p:sp>
        <p:nvSpPr>
          <p:cNvPr id="5" name="Content Placeholder 4"/>
          <p:cNvSpPr>
            <a:spLocks noGrp="1"/>
          </p:cNvSpPr>
          <p:nvPr>
            <p:ph idx="1"/>
          </p:nvPr>
        </p:nvSpPr>
        <p:spPr>
          <a:xfrm>
            <a:off x="457015" y="1371600"/>
            <a:ext cx="8229600" cy="4267201"/>
          </a:xfrm>
        </p:spPr>
        <p:txBody>
          <a:bodyPr>
            <a:normAutofit/>
          </a:bodyPr>
          <a:lstStyle/>
          <a:p>
            <a:r>
              <a:rPr lang="en-US" sz="2600" dirty="0">
                <a:latin typeface="Corbel" panose="020B0503020204020204" pitchFamily="34" charset="0"/>
              </a:rPr>
              <a:t>Antibiotics (broad spectrum; OR directed at the source infection, if identifiable)</a:t>
            </a:r>
          </a:p>
          <a:p>
            <a:r>
              <a:rPr lang="en-US" sz="2600" dirty="0">
                <a:latin typeface="Corbel" panose="020B0503020204020204" pitchFamily="34" charset="0"/>
              </a:rPr>
              <a:t>IV Fluids</a:t>
            </a:r>
          </a:p>
          <a:p>
            <a:pPr lvl="1"/>
            <a:r>
              <a:rPr lang="en-US" sz="1900" dirty="0">
                <a:latin typeface="Corbel" panose="020B0503020204020204" pitchFamily="34" charset="0"/>
              </a:rPr>
              <a:t>30 mL/kg bolus over an hour if marked hypotension (&lt;90 SBP)</a:t>
            </a:r>
          </a:p>
          <a:p>
            <a:pPr lvl="1"/>
            <a:r>
              <a:rPr lang="en-US" sz="1900" dirty="0">
                <a:latin typeface="Corbel" panose="020B0503020204020204" pitchFamily="34" charset="0"/>
              </a:rPr>
              <a:t>1 liter bolus over an hour if normotensive</a:t>
            </a:r>
          </a:p>
          <a:p>
            <a:r>
              <a:rPr lang="en-US" sz="2600" dirty="0">
                <a:latin typeface="Corbel" panose="020B0503020204020204" pitchFamily="34" charset="0"/>
              </a:rPr>
              <a:t>Monitor closely (q 15 minute vitals?)  These patients can decline quickly!</a:t>
            </a:r>
          </a:p>
          <a:p>
            <a:r>
              <a:rPr lang="en-US" sz="2600" dirty="0">
                <a:latin typeface="Corbel" panose="020B0503020204020204" pitchFamily="34" charset="0"/>
              </a:rPr>
              <a:t>Also consider:</a:t>
            </a:r>
          </a:p>
          <a:p>
            <a:pPr lvl="1"/>
            <a:r>
              <a:rPr lang="en-US" sz="1800" dirty="0">
                <a:latin typeface="Corbel" panose="020B0503020204020204" pitchFamily="34" charset="0"/>
              </a:rPr>
              <a:t>Do you need to protect the airway?</a:t>
            </a:r>
          </a:p>
          <a:p>
            <a:pPr lvl="1"/>
            <a:r>
              <a:rPr lang="en-US" sz="1800" dirty="0">
                <a:latin typeface="Corbel" panose="020B0503020204020204" pitchFamily="34" charset="0"/>
              </a:rPr>
              <a:t>Do you need pressors?</a:t>
            </a:r>
          </a:p>
          <a:p>
            <a:pPr marL="0" indent="0">
              <a:buNone/>
            </a:pPr>
            <a:endParaRPr lang="en-US" dirty="0"/>
          </a:p>
        </p:txBody>
      </p:sp>
    </p:spTree>
    <p:extLst>
      <p:ext uri="{BB962C8B-B14F-4D97-AF65-F5344CB8AC3E}">
        <p14:creationId xmlns:p14="http://schemas.microsoft.com/office/powerpoint/2010/main" val="1561284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93C73-F6E1-4838-9979-C826E944D6FD}"/>
              </a:ext>
            </a:extLst>
          </p:cNvPr>
          <p:cNvSpPr>
            <a:spLocks noGrp="1"/>
          </p:cNvSpPr>
          <p:nvPr>
            <p:ph type="title"/>
          </p:nvPr>
        </p:nvSpPr>
        <p:spPr/>
        <p:txBody>
          <a:bodyPr/>
          <a:lstStyle/>
          <a:p>
            <a:r>
              <a:rPr lang="en-US" dirty="0"/>
              <a:t>Sepsis Algorithm:</a:t>
            </a:r>
          </a:p>
        </p:txBody>
      </p:sp>
      <p:pic>
        <p:nvPicPr>
          <p:cNvPr id="6" name="Picture 5" descr="Graphical user interface, text, application&#10;&#10;Description automatically generated">
            <a:extLst>
              <a:ext uri="{FF2B5EF4-FFF2-40B4-BE49-F238E27FC236}">
                <a16:creationId xmlns:a16="http://schemas.microsoft.com/office/drawing/2014/main" id="{51C11F5F-22BC-4D05-9AAC-86016FD7698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167" t="13286" r="20000" b="5637"/>
          <a:stretch/>
        </p:blipFill>
        <p:spPr>
          <a:xfrm>
            <a:off x="533400" y="1143000"/>
            <a:ext cx="7010400" cy="5089742"/>
          </a:xfrm>
          <a:prstGeom prst="rect">
            <a:avLst/>
          </a:prstGeom>
        </p:spPr>
      </p:pic>
    </p:spTree>
    <p:extLst>
      <p:ext uri="{BB962C8B-B14F-4D97-AF65-F5344CB8AC3E}">
        <p14:creationId xmlns:p14="http://schemas.microsoft.com/office/powerpoint/2010/main" val="334239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2A9FED1-EB57-4F5F-9609-5EBD79CC074A}"/>
              </a:ext>
            </a:extLst>
          </p:cNvPr>
          <p:cNvSpPr>
            <a:spLocks noGrp="1"/>
          </p:cNvSpPr>
          <p:nvPr>
            <p:ph type="subTitle" idx="1"/>
          </p:nvPr>
        </p:nvSpPr>
        <p:spPr>
          <a:xfrm>
            <a:off x="609600" y="1828800"/>
            <a:ext cx="7696200" cy="584775"/>
          </a:xfrm>
        </p:spPr>
        <p:txBody>
          <a:bodyPr/>
          <a:lstStyle/>
          <a:p>
            <a:r>
              <a:rPr lang="en-US" dirty="0"/>
              <a:t>Question #6</a:t>
            </a:r>
          </a:p>
        </p:txBody>
      </p:sp>
      <p:sp>
        <p:nvSpPr>
          <p:cNvPr id="6" name="Rounded Rectangle 3">
            <a:extLst>
              <a:ext uri="{FF2B5EF4-FFF2-40B4-BE49-F238E27FC236}">
                <a16:creationId xmlns:a16="http://schemas.microsoft.com/office/drawing/2014/main" id="{A0A0F925-63FD-4780-9C86-96E066140541}"/>
              </a:ext>
            </a:extLst>
          </p:cNvPr>
          <p:cNvSpPr/>
          <p:nvPr/>
        </p:nvSpPr>
        <p:spPr>
          <a:xfrm>
            <a:off x="685800" y="2389275"/>
            <a:ext cx="8153400" cy="2553891"/>
          </a:xfrm>
          <a:prstGeom prst="roundRect">
            <a:avLst/>
          </a:prstGeom>
          <a:solidFill>
            <a:srgbClr val="002060"/>
          </a:solidFill>
          <a:ln w="0">
            <a:solidFill>
              <a:schemeClr val="bg1"/>
            </a:solidFill>
          </a:ln>
        </p:spPr>
        <p:style>
          <a:lnRef idx="2">
            <a:schemeClr val="accent6"/>
          </a:lnRef>
          <a:fillRef idx="1">
            <a:schemeClr val="lt1"/>
          </a:fillRef>
          <a:effectRef idx="0">
            <a:schemeClr val="accent6"/>
          </a:effectRef>
          <a:fontRef idx="minor">
            <a:schemeClr val="dk1"/>
          </a:fontRef>
        </p:style>
        <p:txBody>
          <a:bodyPr rtlCol="0" anchor="ctr">
            <a:spAutoFit/>
          </a:bodyPr>
          <a:lstStyle/>
          <a:p>
            <a:pPr algn="ctr"/>
            <a:r>
              <a:rPr lang="en-US" sz="3600" dirty="0">
                <a:solidFill>
                  <a:schemeClr val="bg1"/>
                </a:solidFill>
              </a:rPr>
              <a:t>When a rural care team is preparing for the transfer of a sepsis patient, what er the keys to crating the best opportunity for a good outcome?</a:t>
            </a:r>
          </a:p>
        </p:txBody>
      </p:sp>
    </p:spTree>
    <p:extLst>
      <p:ext uri="{BB962C8B-B14F-4D97-AF65-F5344CB8AC3E}">
        <p14:creationId xmlns:p14="http://schemas.microsoft.com/office/powerpoint/2010/main" val="3641442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Panelists:</a:t>
            </a:r>
          </a:p>
        </p:txBody>
      </p:sp>
      <p:sp>
        <p:nvSpPr>
          <p:cNvPr id="5" name="Content Placeholder 4"/>
          <p:cNvSpPr>
            <a:spLocks noGrp="1"/>
          </p:cNvSpPr>
          <p:nvPr>
            <p:ph idx="1"/>
          </p:nvPr>
        </p:nvSpPr>
        <p:spPr>
          <a:xfrm>
            <a:off x="457015" y="1600201"/>
            <a:ext cx="8229600" cy="4114800"/>
          </a:xfrm>
        </p:spPr>
        <p:txBody>
          <a:bodyPr>
            <a:normAutofit fontScale="62500" lnSpcReduction="20000"/>
          </a:bodyPr>
          <a:lstStyle/>
          <a:p>
            <a:r>
              <a:rPr lang="en-US" dirty="0"/>
              <a:t>Dr. Amy Vertin, ED Medical Director &amp; Physician Leader</a:t>
            </a:r>
          </a:p>
          <a:p>
            <a:pPr lvl="1"/>
            <a:r>
              <a:rPr lang="en-US" dirty="0"/>
              <a:t>Bryan Health</a:t>
            </a:r>
          </a:p>
          <a:p>
            <a:r>
              <a:rPr lang="en-US" dirty="0"/>
              <a:t>Anne Timmerman, Director of Quality &amp; Safety</a:t>
            </a:r>
          </a:p>
          <a:p>
            <a:pPr lvl="1"/>
            <a:r>
              <a:rPr lang="en-US" dirty="0"/>
              <a:t>Franciscan Healthcare</a:t>
            </a:r>
          </a:p>
          <a:p>
            <a:r>
              <a:rPr lang="en-US" dirty="0"/>
              <a:t>Andrew McCarty, Stroke &amp; Sepsis Program Coordinator</a:t>
            </a:r>
          </a:p>
          <a:p>
            <a:pPr lvl="1"/>
            <a:r>
              <a:rPr lang="en-US" dirty="0"/>
              <a:t>Mary Lanning Healthcare</a:t>
            </a:r>
          </a:p>
          <a:p>
            <a:r>
              <a:rPr lang="en-US" dirty="0"/>
              <a:t>Jenni Meiergerd, Infection Control, Employee Health, Safety Coordinator</a:t>
            </a:r>
          </a:p>
          <a:p>
            <a:pPr lvl="1"/>
            <a:r>
              <a:rPr lang="en-US" dirty="0"/>
              <a:t>Franciscan Healthcare</a:t>
            </a:r>
          </a:p>
          <a:p>
            <a:r>
              <a:rPr lang="en-US" dirty="0"/>
              <a:t>Kevin Sponsel, Infectious Disease / Antimicrobial Stewardship Clinical Pharmacist Specialist</a:t>
            </a:r>
          </a:p>
          <a:p>
            <a:pPr lvl="1"/>
            <a:r>
              <a:rPr lang="en-US" dirty="0"/>
              <a:t>Bryan Health</a:t>
            </a:r>
          </a:p>
          <a:p>
            <a:r>
              <a:rPr lang="en-US" dirty="0"/>
              <a:t>Denise Moeschen, Clinical Quality Specialist</a:t>
            </a:r>
          </a:p>
          <a:p>
            <a:pPr lvl="1"/>
            <a:r>
              <a:rPr lang="en-US" dirty="0"/>
              <a:t>Bryan Health</a:t>
            </a:r>
          </a:p>
        </p:txBody>
      </p:sp>
    </p:spTree>
    <p:extLst>
      <p:ext uri="{BB962C8B-B14F-4D97-AF65-F5344CB8AC3E}">
        <p14:creationId xmlns:p14="http://schemas.microsoft.com/office/powerpoint/2010/main" val="3494641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Transfer Considerations:</a:t>
            </a:r>
          </a:p>
        </p:txBody>
      </p:sp>
      <p:sp>
        <p:nvSpPr>
          <p:cNvPr id="5" name="Content Placeholder 4"/>
          <p:cNvSpPr>
            <a:spLocks noGrp="1"/>
          </p:cNvSpPr>
          <p:nvPr>
            <p:ph idx="1"/>
          </p:nvPr>
        </p:nvSpPr>
        <p:spPr>
          <a:xfrm>
            <a:off x="457015" y="1371600"/>
            <a:ext cx="8229600" cy="4267201"/>
          </a:xfrm>
        </p:spPr>
        <p:txBody>
          <a:bodyPr>
            <a:normAutofit fontScale="47500" lnSpcReduction="20000"/>
          </a:bodyPr>
          <a:lstStyle/>
          <a:p>
            <a:pPr marL="342900" indent="-342900">
              <a:buFont typeface="+mj-lt"/>
              <a:buAutoNum type="arabicPeriod"/>
            </a:pPr>
            <a:r>
              <a:rPr lang="en-US" sz="3200" dirty="0"/>
              <a:t>Decision to transfer a patient after provider assessment.</a:t>
            </a:r>
          </a:p>
          <a:p>
            <a:pPr marL="342900" indent="-342900">
              <a:buFont typeface="+mj-lt"/>
              <a:buAutoNum type="arabicPeriod"/>
            </a:pPr>
            <a:r>
              <a:rPr lang="en-US" sz="3200" dirty="0"/>
              <a:t>Physician/Midlevel in makes initial call, gets physician at receiving facility to accept the patient.</a:t>
            </a:r>
          </a:p>
          <a:p>
            <a:pPr marL="342900" indent="-342900">
              <a:buFont typeface="+mj-lt"/>
              <a:buAutoNum type="arabicPeriod"/>
            </a:pPr>
            <a:r>
              <a:rPr lang="en-US" sz="3200" dirty="0">
                <a:solidFill>
                  <a:schemeClr val="tx1"/>
                </a:solidFill>
              </a:rPr>
              <a:t>Provider to determine if any treatments will need to be continued </a:t>
            </a:r>
            <a:r>
              <a:rPr lang="en-US" sz="3200" dirty="0" err="1">
                <a:solidFill>
                  <a:schemeClr val="tx1"/>
                </a:solidFill>
              </a:rPr>
              <a:t>en</a:t>
            </a:r>
            <a:r>
              <a:rPr lang="en-US" sz="3200" dirty="0">
                <a:solidFill>
                  <a:schemeClr val="tx1"/>
                </a:solidFill>
              </a:rPr>
              <a:t> route as this will affect the level of transport needed. </a:t>
            </a:r>
            <a:r>
              <a:rPr lang="en-US" sz="3200" i="1" dirty="0">
                <a:solidFill>
                  <a:srgbClr val="0070C0"/>
                </a:solidFill>
              </a:rPr>
              <a:t>In the case of sepsis, fluids and antibiotics and perhaps oxygen and vasopressors! </a:t>
            </a:r>
          </a:p>
          <a:p>
            <a:pPr marL="342900" indent="-342900">
              <a:buFont typeface="+mj-lt"/>
              <a:buAutoNum type="arabicPeriod"/>
            </a:pPr>
            <a:r>
              <a:rPr lang="en-US" sz="3200" dirty="0"/>
              <a:t>If ambulance transfer is needed, have provider determine if it is to be by BLS, Basic Life Support (no paramedic or medications) or ALS, Advanced Life Support (paramedic present and meds may be administered).</a:t>
            </a:r>
            <a:endParaRPr lang="en-US" sz="3200" i="1" dirty="0">
              <a:solidFill>
                <a:srgbClr val="0070C0"/>
              </a:solidFill>
            </a:endParaRPr>
          </a:p>
          <a:p>
            <a:pPr marL="342900" indent="-342900">
              <a:buFont typeface="+mj-lt"/>
              <a:buAutoNum type="arabicPeriod"/>
            </a:pPr>
            <a:r>
              <a:rPr lang="en-US" sz="3200" dirty="0"/>
              <a:t>Physician/Midlevel completes and signs “Transfer Record” and the “Physician’s Certification of Medical Necessity for Ambulance Transportation” if patient is being transferred by ambulance.  </a:t>
            </a:r>
          </a:p>
          <a:p>
            <a:pPr marL="342900" indent="-342900">
              <a:buFont typeface="+mj-lt"/>
              <a:buAutoNum type="arabicPeriod"/>
            </a:pPr>
            <a:r>
              <a:rPr lang="en-US" sz="3200" dirty="0"/>
              <a:t>Copies of old records, progress note, transfer sheets, lab, EKG, CD of radiology studies obtained.</a:t>
            </a:r>
          </a:p>
          <a:p>
            <a:pPr marL="342900" indent="-342900">
              <a:buFont typeface="+mj-lt"/>
              <a:buAutoNum type="arabicPeriod"/>
            </a:pPr>
            <a:r>
              <a:rPr lang="en-US" sz="3200" dirty="0"/>
              <a:t>Receive call from receiving facility to the Emergency Dept. confirming bed acceptance, usually from the house supervisor or bed desk at the receiving facility.  If no call is received in a reasonable amount of time (usually 10-15 minutes), may call the receiving facility and inquire about the delay. </a:t>
            </a:r>
          </a:p>
          <a:p>
            <a:pPr marL="342900" indent="-342900">
              <a:buFont typeface="+mj-lt"/>
              <a:buAutoNum type="arabicPeriod"/>
            </a:pPr>
            <a:r>
              <a:rPr lang="en-US" sz="3200" dirty="0"/>
              <a:t>The ED nurse can then call for ambulance.  </a:t>
            </a:r>
          </a:p>
          <a:p>
            <a:pPr marL="342900" indent="-342900">
              <a:buFont typeface="+mj-lt"/>
              <a:buAutoNum type="arabicPeriod"/>
            </a:pPr>
            <a:r>
              <a:rPr lang="en-US" sz="3200" dirty="0"/>
              <a:t>ED Nursing completes the rest of the “Transfer Record” with the specific name of person from the receiving facility confirming acceptance and the time.</a:t>
            </a:r>
          </a:p>
          <a:p>
            <a:pPr marL="342900" indent="-342900">
              <a:buFont typeface="+mj-lt"/>
              <a:buAutoNum type="arabicPeriod"/>
            </a:pPr>
            <a:r>
              <a:rPr lang="en-US" sz="3200" dirty="0"/>
              <a:t>Nursing report is called to the nurse at the receiving facility who will be caring for the patient after transfer (this call occurs either before or immediately after patient leaves our facility).</a:t>
            </a:r>
            <a:endParaRPr lang="en-US" sz="3200" dirty="0">
              <a:latin typeface="Corbel" panose="020B0503020204020204" pitchFamily="34" charset="0"/>
            </a:endParaRPr>
          </a:p>
          <a:p>
            <a:pPr marL="0" indent="0">
              <a:buNone/>
            </a:pPr>
            <a:endParaRPr lang="en-US" dirty="0"/>
          </a:p>
        </p:txBody>
      </p:sp>
    </p:spTree>
    <p:extLst>
      <p:ext uri="{BB962C8B-B14F-4D97-AF65-F5344CB8AC3E}">
        <p14:creationId xmlns:p14="http://schemas.microsoft.com/office/powerpoint/2010/main" val="31115807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2A9FED1-EB57-4F5F-9609-5EBD79CC074A}"/>
              </a:ext>
            </a:extLst>
          </p:cNvPr>
          <p:cNvSpPr>
            <a:spLocks noGrp="1"/>
          </p:cNvSpPr>
          <p:nvPr>
            <p:ph type="subTitle" idx="1"/>
          </p:nvPr>
        </p:nvSpPr>
        <p:spPr>
          <a:xfrm>
            <a:off x="609600" y="1828800"/>
            <a:ext cx="7696200" cy="584775"/>
          </a:xfrm>
        </p:spPr>
        <p:txBody>
          <a:bodyPr/>
          <a:lstStyle/>
          <a:p>
            <a:r>
              <a:rPr lang="en-US" dirty="0"/>
              <a:t>Question #7</a:t>
            </a:r>
          </a:p>
        </p:txBody>
      </p:sp>
      <p:sp>
        <p:nvSpPr>
          <p:cNvPr id="6" name="Rounded Rectangle 3">
            <a:extLst>
              <a:ext uri="{FF2B5EF4-FFF2-40B4-BE49-F238E27FC236}">
                <a16:creationId xmlns:a16="http://schemas.microsoft.com/office/drawing/2014/main" id="{A0A0F925-63FD-4780-9C86-96E066140541}"/>
              </a:ext>
            </a:extLst>
          </p:cNvPr>
          <p:cNvSpPr/>
          <p:nvPr/>
        </p:nvSpPr>
        <p:spPr>
          <a:xfrm>
            <a:off x="685800" y="2951131"/>
            <a:ext cx="8153400" cy="1430179"/>
          </a:xfrm>
          <a:prstGeom prst="roundRect">
            <a:avLst/>
          </a:prstGeom>
          <a:solidFill>
            <a:srgbClr val="002060"/>
          </a:solidFill>
          <a:ln w="0">
            <a:solidFill>
              <a:schemeClr val="bg1"/>
            </a:solidFill>
          </a:ln>
        </p:spPr>
        <p:style>
          <a:lnRef idx="2">
            <a:schemeClr val="accent6"/>
          </a:lnRef>
          <a:fillRef idx="1">
            <a:schemeClr val="lt1"/>
          </a:fillRef>
          <a:effectRef idx="0">
            <a:schemeClr val="accent6"/>
          </a:effectRef>
          <a:fontRef idx="minor">
            <a:schemeClr val="dk1"/>
          </a:fontRef>
        </p:style>
        <p:txBody>
          <a:bodyPr rtlCol="0" anchor="ctr">
            <a:spAutoFit/>
          </a:bodyPr>
          <a:lstStyle/>
          <a:p>
            <a:pPr algn="ctr"/>
            <a:r>
              <a:rPr lang="en-US" sz="2600" dirty="0">
                <a:solidFill>
                  <a:schemeClr val="bg1"/>
                </a:solidFill>
              </a:rPr>
              <a:t>What role does AB stewardship play in sepsis care? How should AB selection process be handled both in rural settings and after transfer to a tertiary care setting?</a:t>
            </a:r>
          </a:p>
        </p:txBody>
      </p:sp>
    </p:spTree>
    <p:extLst>
      <p:ext uri="{BB962C8B-B14F-4D97-AF65-F5344CB8AC3E}">
        <p14:creationId xmlns:p14="http://schemas.microsoft.com/office/powerpoint/2010/main" val="314921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Antibiotics:</a:t>
            </a:r>
          </a:p>
        </p:txBody>
      </p:sp>
      <p:sp>
        <p:nvSpPr>
          <p:cNvPr id="6" name="Oval 5">
            <a:extLst>
              <a:ext uri="{FF2B5EF4-FFF2-40B4-BE49-F238E27FC236}">
                <a16:creationId xmlns:a16="http://schemas.microsoft.com/office/drawing/2014/main" id="{516CC156-C6F6-465E-AEE7-0D3E037B599B}"/>
              </a:ext>
            </a:extLst>
          </p:cNvPr>
          <p:cNvSpPr/>
          <p:nvPr/>
        </p:nvSpPr>
        <p:spPr bwMode="auto">
          <a:xfrm>
            <a:off x="6049622" y="2836454"/>
            <a:ext cx="1143000" cy="1143000"/>
          </a:xfrm>
          <a:prstGeom prst="ellipse">
            <a:avLst/>
          </a:prstGeom>
          <a:solidFill>
            <a:srgbClr val="FF0000">
              <a:alpha val="68000"/>
            </a:srgbClr>
          </a:solidFill>
          <a:ln w="9525" cap="flat" cmpd="sng" algn="ctr">
            <a:noFill/>
            <a:prstDash val="solid"/>
            <a:round/>
            <a:headEnd type="none" w="med" len="med"/>
            <a:tailEnd type="none" w="med" len="med"/>
          </a:ln>
          <a:effectLst/>
        </p:spPr>
        <p:txBody>
          <a:bodyPr anchor="ctr">
            <a:normAutofit/>
          </a:bodyPr>
          <a:lstStyle/>
          <a:p>
            <a:pPr algn="ctr">
              <a:defRPr/>
            </a:pPr>
            <a:r>
              <a:rPr lang="en-US" sz="1000" b="1" kern="0" dirty="0">
                <a:solidFill>
                  <a:srgbClr val="FFFFFF"/>
                </a:solidFill>
                <a:latin typeface="Corbel" charset="0"/>
                <a:ea typeface="Corbel" charset="0"/>
                <a:cs typeface="Corbel" charset="0"/>
              </a:rPr>
              <a:t>MIC</a:t>
            </a:r>
          </a:p>
        </p:txBody>
      </p:sp>
      <p:sp>
        <p:nvSpPr>
          <p:cNvPr id="7" name="Oval 6">
            <a:extLst>
              <a:ext uri="{FF2B5EF4-FFF2-40B4-BE49-F238E27FC236}">
                <a16:creationId xmlns:a16="http://schemas.microsoft.com/office/drawing/2014/main" id="{9DCDE98A-C851-42EC-9C34-98C64330B2DF}"/>
              </a:ext>
            </a:extLst>
          </p:cNvPr>
          <p:cNvSpPr/>
          <p:nvPr/>
        </p:nvSpPr>
        <p:spPr bwMode="auto">
          <a:xfrm>
            <a:off x="4798281" y="1362671"/>
            <a:ext cx="1143000" cy="1143000"/>
          </a:xfrm>
          <a:prstGeom prst="ellipse">
            <a:avLst/>
          </a:prstGeom>
          <a:solidFill>
            <a:srgbClr val="FF6600">
              <a:alpha val="68000"/>
            </a:srgbClr>
          </a:solidFill>
          <a:ln w="9525" cap="flat" cmpd="sng" algn="ctr">
            <a:noFill/>
            <a:prstDash val="solid"/>
            <a:round/>
            <a:headEnd type="none" w="med" len="med"/>
            <a:tailEnd type="none" w="med" len="med"/>
          </a:ln>
          <a:effectLst/>
        </p:spPr>
        <p:txBody>
          <a:bodyPr anchor="ctr">
            <a:normAutofit/>
          </a:bodyPr>
          <a:lstStyle/>
          <a:p>
            <a:pPr algn="ctr">
              <a:defRPr/>
            </a:pPr>
            <a:r>
              <a:rPr lang="en-US" sz="1000" b="1" kern="0" dirty="0">
                <a:solidFill>
                  <a:srgbClr val="FFFFFF"/>
                </a:solidFill>
                <a:latin typeface="Corbel" charset="0"/>
                <a:ea typeface="Corbel" charset="0"/>
                <a:cs typeface="Corbel" charset="0"/>
              </a:rPr>
              <a:t>Antibiotic Resistance</a:t>
            </a:r>
          </a:p>
        </p:txBody>
      </p:sp>
      <p:sp>
        <p:nvSpPr>
          <p:cNvPr id="8" name="Oval 7">
            <a:extLst>
              <a:ext uri="{FF2B5EF4-FFF2-40B4-BE49-F238E27FC236}">
                <a16:creationId xmlns:a16="http://schemas.microsoft.com/office/drawing/2014/main" id="{8BBFCCAD-F22E-451E-B463-6EF6347C1F94}"/>
              </a:ext>
            </a:extLst>
          </p:cNvPr>
          <p:cNvSpPr/>
          <p:nvPr/>
        </p:nvSpPr>
        <p:spPr bwMode="auto">
          <a:xfrm>
            <a:off x="3854059" y="5350506"/>
            <a:ext cx="1143000" cy="1143000"/>
          </a:xfrm>
          <a:prstGeom prst="ellipse">
            <a:avLst/>
          </a:prstGeom>
          <a:solidFill>
            <a:srgbClr val="3366FF">
              <a:alpha val="68000"/>
            </a:srgbClr>
          </a:solidFill>
          <a:ln w="9525" cap="flat" cmpd="sng" algn="ctr">
            <a:noFill/>
            <a:prstDash val="solid"/>
            <a:round/>
            <a:headEnd type="none" w="med" len="med"/>
            <a:tailEnd type="none" w="med" len="med"/>
          </a:ln>
          <a:effectLst/>
        </p:spPr>
        <p:txBody>
          <a:bodyPr anchor="ctr">
            <a:normAutofit/>
          </a:bodyPr>
          <a:lstStyle/>
          <a:p>
            <a:pPr algn="ctr">
              <a:defRPr/>
            </a:pPr>
            <a:r>
              <a:rPr lang="en-US" sz="950" b="1" kern="0" dirty="0">
                <a:solidFill>
                  <a:srgbClr val="FFFFFF"/>
                </a:solidFill>
                <a:latin typeface="Corbel" charset="0"/>
                <a:ea typeface="Corbel" charset="0"/>
                <a:cs typeface="Corbel" charset="0"/>
              </a:rPr>
              <a:t>Drug Penetration</a:t>
            </a:r>
          </a:p>
        </p:txBody>
      </p:sp>
      <p:sp>
        <p:nvSpPr>
          <p:cNvPr id="9" name="Oval 8">
            <a:extLst>
              <a:ext uri="{FF2B5EF4-FFF2-40B4-BE49-F238E27FC236}">
                <a16:creationId xmlns:a16="http://schemas.microsoft.com/office/drawing/2014/main" id="{0B6D72C1-DE3C-41BE-A799-08C37F34CD2B}"/>
              </a:ext>
            </a:extLst>
          </p:cNvPr>
          <p:cNvSpPr/>
          <p:nvPr/>
        </p:nvSpPr>
        <p:spPr bwMode="auto">
          <a:xfrm>
            <a:off x="2193183" y="4699084"/>
            <a:ext cx="1143000" cy="1143000"/>
          </a:xfrm>
          <a:prstGeom prst="ellipse">
            <a:avLst/>
          </a:prstGeom>
          <a:solidFill>
            <a:srgbClr val="3366FF">
              <a:alpha val="68000"/>
            </a:srgbClr>
          </a:solidFill>
          <a:ln w="9525" cap="flat" cmpd="sng" algn="ctr">
            <a:noFill/>
            <a:prstDash val="solid"/>
            <a:round/>
            <a:headEnd type="none" w="med" len="med"/>
            <a:tailEnd type="none" w="med" len="med"/>
          </a:ln>
          <a:effectLst/>
        </p:spPr>
        <p:txBody>
          <a:bodyPr anchor="ctr">
            <a:normAutofit/>
          </a:bodyPr>
          <a:lstStyle/>
          <a:p>
            <a:pPr algn="ctr">
              <a:defRPr/>
            </a:pPr>
            <a:r>
              <a:rPr lang="en-US" sz="1000" b="1" kern="0" dirty="0">
                <a:solidFill>
                  <a:srgbClr val="FFFFFF"/>
                </a:solidFill>
                <a:latin typeface="Corbel" charset="0"/>
                <a:ea typeface="Corbel" charset="0"/>
                <a:cs typeface="Corbel" charset="0"/>
              </a:rPr>
              <a:t>PD</a:t>
            </a:r>
          </a:p>
          <a:p>
            <a:pPr algn="ctr">
              <a:defRPr/>
            </a:pPr>
            <a:r>
              <a:rPr lang="en-US" sz="1000" b="1" kern="0" dirty="0">
                <a:solidFill>
                  <a:srgbClr val="FFFFFF"/>
                </a:solidFill>
                <a:latin typeface="Corbel" charset="0"/>
                <a:ea typeface="Corbel" charset="0"/>
                <a:cs typeface="Corbel" charset="0"/>
              </a:rPr>
              <a:t>Target</a:t>
            </a:r>
          </a:p>
        </p:txBody>
      </p:sp>
      <p:sp>
        <p:nvSpPr>
          <p:cNvPr id="10" name="Oval 9">
            <a:extLst>
              <a:ext uri="{FF2B5EF4-FFF2-40B4-BE49-F238E27FC236}">
                <a16:creationId xmlns:a16="http://schemas.microsoft.com/office/drawing/2014/main" id="{04C896E0-0125-4DFA-A296-51C4302EBC78}"/>
              </a:ext>
            </a:extLst>
          </p:cNvPr>
          <p:cNvSpPr/>
          <p:nvPr/>
        </p:nvSpPr>
        <p:spPr bwMode="auto">
          <a:xfrm>
            <a:off x="2937798" y="5166341"/>
            <a:ext cx="1143000" cy="1143000"/>
          </a:xfrm>
          <a:prstGeom prst="ellipse">
            <a:avLst/>
          </a:prstGeom>
          <a:solidFill>
            <a:srgbClr val="3366FF">
              <a:alpha val="68000"/>
            </a:srgbClr>
          </a:solidFill>
          <a:ln w="9525" cap="flat" cmpd="sng" algn="ctr">
            <a:noFill/>
            <a:prstDash val="solid"/>
            <a:round/>
            <a:headEnd type="none" w="med" len="med"/>
            <a:tailEnd type="none" w="med" len="med"/>
          </a:ln>
          <a:effectLst/>
        </p:spPr>
        <p:txBody>
          <a:bodyPr anchor="ctr">
            <a:normAutofit/>
          </a:bodyPr>
          <a:lstStyle/>
          <a:p>
            <a:pPr algn="ctr">
              <a:defRPr/>
            </a:pPr>
            <a:r>
              <a:rPr lang="en-US" sz="1000" b="1" kern="0" dirty="0">
                <a:solidFill>
                  <a:srgbClr val="FFFFFF"/>
                </a:solidFill>
                <a:latin typeface="Corbel" charset="0"/>
                <a:ea typeface="Corbel" charset="0"/>
                <a:cs typeface="Corbel" charset="0"/>
              </a:rPr>
              <a:t>Route</a:t>
            </a:r>
          </a:p>
          <a:p>
            <a:pPr algn="ctr">
              <a:defRPr/>
            </a:pPr>
            <a:r>
              <a:rPr lang="en-US" sz="1000" b="1" kern="0" dirty="0">
                <a:solidFill>
                  <a:srgbClr val="FFFFFF"/>
                </a:solidFill>
                <a:latin typeface="Corbel" charset="0"/>
                <a:ea typeface="Corbel" charset="0"/>
                <a:cs typeface="Corbel" charset="0"/>
              </a:rPr>
              <a:t>Dose</a:t>
            </a:r>
          </a:p>
          <a:p>
            <a:pPr algn="ctr">
              <a:defRPr/>
            </a:pPr>
            <a:r>
              <a:rPr lang="en-US" sz="1000" b="1" kern="0" dirty="0">
                <a:solidFill>
                  <a:srgbClr val="FFFFFF"/>
                </a:solidFill>
                <a:latin typeface="Corbel" charset="0"/>
                <a:ea typeface="Corbel" charset="0"/>
                <a:cs typeface="Corbel" charset="0"/>
              </a:rPr>
              <a:t>Interval</a:t>
            </a:r>
          </a:p>
        </p:txBody>
      </p:sp>
      <p:sp>
        <p:nvSpPr>
          <p:cNvPr id="11" name="Oval 10">
            <a:extLst>
              <a:ext uri="{FF2B5EF4-FFF2-40B4-BE49-F238E27FC236}">
                <a16:creationId xmlns:a16="http://schemas.microsoft.com/office/drawing/2014/main" id="{6429722C-82BF-4F70-A762-73976BF68617}"/>
              </a:ext>
            </a:extLst>
          </p:cNvPr>
          <p:cNvSpPr/>
          <p:nvPr/>
        </p:nvSpPr>
        <p:spPr bwMode="auto">
          <a:xfrm>
            <a:off x="5605965" y="1916215"/>
            <a:ext cx="1143000" cy="1143000"/>
          </a:xfrm>
          <a:prstGeom prst="ellipse">
            <a:avLst/>
          </a:prstGeom>
          <a:solidFill>
            <a:srgbClr val="FF0000">
              <a:alpha val="68000"/>
            </a:srgbClr>
          </a:solidFill>
          <a:ln w="9525" cap="flat" cmpd="sng" algn="ctr">
            <a:noFill/>
            <a:prstDash val="solid"/>
            <a:round/>
            <a:headEnd type="none" w="med" len="med"/>
            <a:tailEnd type="none" w="med" len="med"/>
          </a:ln>
          <a:effectLst/>
        </p:spPr>
        <p:txBody>
          <a:bodyPr anchor="ctr">
            <a:normAutofit/>
          </a:bodyPr>
          <a:lstStyle/>
          <a:p>
            <a:pPr algn="ctr">
              <a:defRPr/>
            </a:pPr>
            <a:r>
              <a:rPr lang="en-US" sz="1000" b="1" kern="0" dirty="0">
                <a:solidFill>
                  <a:srgbClr val="FFFFFF"/>
                </a:solidFill>
                <a:latin typeface="Corbel" charset="0"/>
                <a:ea typeface="Corbel" charset="0"/>
                <a:cs typeface="Corbel" charset="0"/>
              </a:rPr>
              <a:t>Virulence Factors</a:t>
            </a:r>
          </a:p>
        </p:txBody>
      </p:sp>
      <p:sp>
        <p:nvSpPr>
          <p:cNvPr id="12" name="Oval 11">
            <a:extLst>
              <a:ext uri="{FF2B5EF4-FFF2-40B4-BE49-F238E27FC236}">
                <a16:creationId xmlns:a16="http://schemas.microsoft.com/office/drawing/2014/main" id="{8DA4510E-CEBD-46DD-9011-29E1F71A5DFD}"/>
              </a:ext>
            </a:extLst>
          </p:cNvPr>
          <p:cNvSpPr/>
          <p:nvPr/>
        </p:nvSpPr>
        <p:spPr bwMode="auto">
          <a:xfrm>
            <a:off x="1794798" y="3821049"/>
            <a:ext cx="1143000" cy="1143000"/>
          </a:xfrm>
          <a:prstGeom prst="ellipse">
            <a:avLst/>
          </a:prstGeom>
          <a:solidFill>
            <a:srgbClr val="3366FF">
              <a:alpha val="68000"/>
            </a:srgbClr>
          </a:solidFill>
          <a:ln w="9525" cap="flat" cmpd="sng" algn="ctr">
            <a:noFill/>
            <a:prstDash val="solid"/>
            <a:round/>
            <a:headEnd type="none" w="med" len="med"/>
            <a:tailEnd type="none" w="med" len="med"/>
          </a:ln>
          <a:effectLst/>
        </p:spPr>
        <p:txBody>
          <a:bodyPr anchor="ctr">
            <a:normAutofit/>
          </a:bodyPr>
          <a:lstStyle/>
          <a:p>
            <a:pPr algn="ctr">
              <a:defRPr/>
            </a:pPr>
            <a:r>
              <a:rPr lang="en-US" sz="1000" b="1" kern="0" dirty="0">
                <a:solidFill>
                  <a:srgbClr val="FFFFFF"/>
                </a:solidFill>
                <a:latin typeface="Corbel" charset="0"/>
                <a:ea typeface="Corbel" charset="0"/>
                <a:cs typeface="Corbel" charset="0"/>
              </a:rPr>
              <a:t>PK Profile</a:t>
            </a:r>
          </a:p>
        </p:txBody>
      </p:sp>
      <p:sp>
        <p:nvSpPr>
          <p:cNvPr id="13" name="Oval 12">
            <a:extLst>
              <a:ext uri="{FF2B5EF4-FFF2-40B4-BE49-F238E27FC236}">
                <a16:creationId xmlns:a16="http://schemas.microsoft.com/office/drawing/2014/main" id="{F3042A07-0956-42A0-A919-AE4CC0D439C1}"/>
              </a:ext>
            </a:extLst>
          </p:cNvPr>
          <p:cNvSpPr/>
          <p:nvPr/>
        </p:nvSpPr>
        <p:spPr bwMode="auto">
          <a:xfrm>
            <a:off x="2097308" y="1924195"/>
            <a:ext cx="1143000" cy="1143000"/>
          </a:xfrm>
          <a:prstGeom prst="ellipse">
            <a:avLst/>
          </a:prstGeom>
          <a:solidFill>
            <a:schemeClr val="tx2">
              <a:lumMod val="25000"/>
              <a:lumOff val="75000"/>
              <a:alpha val="68000"/>
            </a:schemeClr>
          </a:solidFill>
          <a:ln w="9525" cap="flat" cmpd="sng" algn="ctr">
            <a:noFill/>
            <a:prstDash val="solid"/>
            <a:round/>
            <a:headEnd type="none" w="med" len="med"/>
            <a:tailEnd type="none" w="med" len="med"/>
          </a:ln>
          <a:effectLst/>
        </p:spPr>
        <p:txBody>
          <a:bodyPr anchor="ctr">
            <a:normAutofit/>
          </a:bodyPr>
          <a:lstStyle/>
          <a:p>
            <a:pPr algn="ctr">
              <a:defRPr/>
            </a:pPr>
            <a:r>
              <a:rPr lang="en-US" sz="1000" b="1" kern="0" dirty="0">
                <a:solidFill>
                  <a:srgbClr val="FFFFFF"/>
                </a:solidFill>
                <a:latin typeface="Corbel" charset="0"/>
                <a:ea typeface="Corbel" charset="0"/>
                <a:cs typeface="Corbel" charset="0"/>
              </a:rPr>
              <a:t>Age</a:t>
            </a:r>
          </a:p>
          <a:p>
            <a:pPr algn="ctr">
              <a:defRPr/>
            </a:pPr>
            <a:r>
              <a:rPr lang="en-US" sz="1000" b="1" kern="0" dirty="0">
                <a:solidFill>
                  <a:srgbClr val="FFFFFF"/>
                </a:solidFill>
                <a:latin typeface="Corbel" charset="0"/>
                <a:ea typeface="Corbel" charset="0"/>
                <a:cs typeface="Corbel" charset="0"/>
              </a:rPr>
              <a:t>Comorbid Conditions</a:t>
            </a:r>
          </a:p>
        </p:txBody>
      </p:sp>
      <p:sp>
        <p:nvSpPr>
          <p:cNvPr id="14" name="Oval 13">
            <a:extLst>
              <a:ext uri="{FF2B5EF4-FFF2-40B4-BE49-F238E27FC236}">
                <a16:creationId xmlns:a16="http://schemas.microsoft.com/office/drawing/2014/main" id="{E6951B4E-F9A1-46F6-A7C6-4F42EE728993}"/>
              </a:ext>
            </a:extLst>
          </p:cNvPr>
          <p:cNvSpPr/>
          <p:nvPr/>
        </p:nvSpPr>
        <p:spPr bwMode="auto">
          <a:xfrm>
            <a:off x="3848100" y="971259"/>
            <a:ext cx="1143000" cy="1143000"/>
          </a:xfrm>
          <a:prstGeom prst="ellipse">
            <a:avLst/>
          </a:prstGeom>
          <a:solidFill>
            <a:srgbClr val="FF6600">
              <a:alpha val="68000"/>
            </a:srgbClr>
          </a:solidFill>
          <a:ln w="9525" cap="flat" cmpd="sng" algn="ctr">
            <a:noFill/>
            <a:prstDash val="solid"/>
            <a:round/>
            <a:headEnd type="none" w="med" len="med"/>
            <a:tailEnd type="none" w="med" len="med"/>
          </a:ln>
          <a:effectLst/>
        </p:spPr>
        <p:txBody>
          <a:bodyPr anchor="ctr">
            <a:normAutofit/>
          </a:bodyPr>
          <a:lstStyle/>
          <a:p>
            <a:pPr algn="ctr">
              <a:defRPr/>
            </a:pPr>
            <a:r>
              <a:rPr lang="en-US" sz="1000" b="1" kern="0" dirty="0">
                <a:solidFill>
                  <a:srgbClr val="FFFFFF"/>
                </a:solidFill>
                <a:latin typeface="Corbel" charset="0"/>
                <a:ea typeface="Corbel" charset="0"/>
                <a:cs typeface="Corbel" charset="0"/>
              </a:rPr>
              <a:t>Super Infection</a:t>
            </a:r>
          </a:p>
        </p:txBody>
      </p:sp>
      <p:sp>
        <p:nvSpPr>
          <p:cNvPr id="15" name="Oval 14">
            <a:extLst>
              <a:ext uri="{FF2B5EF4-FFF2-40B4-BE49-F238E27FC236}">
                <a16:creationId xmlns:a16="http://schemas.microsoft.com/office/drawing/2014/main" id="{51E3F243-EA88-49ED-B8F5-90601AFB41E8}"/>
              </a:ext>
            </a:extLst>
          </p:cNvPr>
          <p:cNvSpPr/>
          <p:nvPr/>
        </p:nvSpPr>
        <p:spPr bwMode="auto">
          <a:xfrm>
            <a:off x="2909837" y="1372171"/>
            <a:ext cx="1143000" cy="1143000"/>
          </a:xfrm>
          <a:prstGeom prst="ellipse">
            <a:avLst/>
          </a:prstGeom>
          <a:solidFill>
            <a:srgbClr val="FF6600">
              <a:alpha val="68000"/>
            </a:srgbClr>
          </a:solidFill>
          <a:ln w="9525" cap="flat" cmpd="sng" algn="ctr">
            <a:noFill/>
            <a:prstDash val="solid"/>
            <a:round/>
            <a:headEnd type="none" w="med" len="med"/>
            <a:tailEnd type="none" w="med" len="med"/>
          </a:ln>
          <a:effectLst/>
        </p:spPr>
        <p:txBody>
          <a:bodyPr anchor="ctr">
            <a:normAutofit/>
          </a:bodyPr>
          <a:lstStyle/>
          <a:p>
            <a:pPr algn="ctr">
              <a:defRPr/>
            </a:pPr>
            <a:r>
              <a:rPr lang="en-US" sz="1000" b="1" kern="0" dirty="0">
                <a:solidFill>
                  <a:srgbClr val="FFFFFF"/>
                </a:solidFill>
                <a:latin typeface="Corbel" charset="0"/>
                <a:ea typeface="Corbel" charset="0"/>
                <a:cs typeface="Corbel" charset="0"/>
              </a:rPr>
              <a:t>Toxicities</a:t>
            </a:r>
          </a:p>
          <a:p>
            <a:pPr algn="ctr">
              <a:defRPr/>
            </a:pPr>
            <a:r>
              <a:rPr lang="en-US" sz="1000" b="1" kern="0" dirty="0">
                <a:solidFill>
                  <a:srgbClr val="FFFFFF"/>
                </a:solidFill>
                <a:latin typeface="Corbel" charset="0"/>
                <a:ea typeface="Corbel" charset="0"/>
                <a:cs typeface="Corbel" charset="0"/>
              </a:rPr>
              <a:t>Allergies</a:t>
            </a:r>
          </a:p>
        </p:txBody>
      </p:sp>
      <p:sp>
        <p:nvSpPr>
          <p:cNvPr id="16" name="Oval 15">
            <a:extLst>
              <a:ext uri="{FF2B5EF4-FFF2-40B4-BE49-F238E27FC236}">
                <a16:creationId xmlns:a16="http://schemas.microsoft.com/office/drawing/2014/main" id="{FDDD7AE8-911F-4236-B5DA-666434657CD1}"/>
              </a:ext>
            </a:extLst>
          </p:cNvPr>
          <p:cNvSpPr>
            <a:spLocks noChangeArrowheads="1"/>
          </p:cNvSpPr>
          <p:nvPr/>
        </p:nvSpPr>
        <p:spPr bwMode="auto">
          <a:xfrm>
            <a:off x="5926386" y="3821049"/>
            <a:ext cx="1143000" cy="1143000"/>
          </a:xfrm>
          <a:prstGeom prst="ellipse">
            <a:avLst/>
          </a:prstGeom>
          <a:solidFill>
            <a:srgbClr val="660066">
              <a:alpha val="50195"/>
            </a:srgbClr>
          </a:solidFill>
          <a:ln>
            <a:noFill/>
          </a:ln>
        </p:spPr>
        <p:txBody>
          <a:bodyPr anchor="ctr" anchorCtr="1"/>
          <a:lstStyle>
            <a:lvl1pPr>
              <a:spcBef>
                <a:spcPct val="20000"/>
              </a:spcBef>
              <a:buChar char="•"/>
              <a:defRPr sz="3200">
                <a:solidFill>
                  <a:schemeClr val="bg1"/>
                </a:solidFill>
                <a:latin typeface="Trebuchet MS" pitchFamily="34" charset="0"/>
                <a:ea typeface="ヒラギノ角ゴ Pro W3" charset="-128"/>
              </a:defRPr>
            </a:lvl1pPr>
            <a:lvl2pPr marL="742950" indent="-285750">
              <a:spcBef>
                <a:spcPct val="20000"/>
              </a:spcBef>
              <a:buChar char="–"/>
              <a:defRPr sz="2800">
                <a:solidFill>
                  <a:schemeClr val="bg1"/>
                </a:solidFill>
                <a:latin typeface="Trebuchet MS" pitchFamily="34" charset="0"/>
                <a:ea typeface="ヒラギノ角ゴ Pro W3" charset="-128"/>
              </a:defRPr>
            </a:lvl2pPr>
            <a:lvl3pPr marL="1143000" indent="-228600">
              <a:spcBef>
                <a:spcPct val="20000"/>
              </a:spcBef>
              <a:buChar char="•"/>
              <a:defRPr sz="2400">
                <a:solidFill>
                  <a:schemeClr val="bg1"/>
                </a:solidFill>
                <a:latin typeface="Trebuchet MS" pitchFamily="34" charset="0"/>
                <a:ea typeface="ヒラギノ角ゴ Pro W3" charset="-128"/>
              </a:defRPr>
            </a:lvl3pPr>
            <a:lvl4pPr marL="1600200" indent="-228600">
              <a:spcBef>
                <a:spcPct val="20000"/>
              </a:spcBef>
              <a:buChar char="–"/>
              <a:defRPr sz="2000">
                <a:solidFill>
                  <a:schemeClr val="bg1"/>
                </a:solidFill>
                <a:latin typeface="Trebuchet MS" pitchFamily="34" charset="0"/>
                <a:ea typeface="ヒラギノ角ゴ Pro W3" charset="-128"/>
              </a:defRPr>
            </a:lvl4pPr>
            <a:lvl5pPr marL="2057400" indent="-228600">
              <a:spcBef>
                <a:spcPct val="20000"/>
              </a:spcBef>
              <a:buChar char="»"/>
              <a:defRPr sz="2000">
                <a:solidFill>
                  <a:schemeClr val="bg1"/>
                </a:solidFill>
                <a:latin typeface="Trebuchet MS" pitchFamily="34" charset="0"/>
                <a:ea typeface="ヒラギノ角ゴ Pro W3" charset="-128"/>
              </a:defRPr>
            </a:lvl5pPr>
            <a:lvl6pPr marL="2514600" indent="-228600" eaLnBrk="0" fontAlgn="base" hangingPunct="0">
              <a:spcBef>
                <a:spcPct val="20000"/>
              </a:spcBef>
              <a:spcAft>
                <a:spcPct val="0"/>
              </a:spcAft>
              <a:buChar char="»"/>
              <a:defRPr sz="2000">
                <a:solidFill>
                  <a:schemeClr val="bg1"/>
                </a:solidFill>
                <a:latin typeface="Trebuchet MS" pitchFamily="34" charset="0"/>
                <a:ea typeface="ヒラギノ角ゴ Pro W3" charset="-128"/>
              </a:defRPr>
            </a:lvl6pPr>
            <a:lvl7pPr marL="2971800" indent="-228600" eaLnBrk="0" fontAlgn="base" hangingPunct="0">
              <a:spcBef>
                <a:spcPct val="20000"/>
              </a:spcBef>
              <a:spcAft>
                <a:spcPct val="0"/>
              </a:spcAft>
              <a:buChar char="»"/>
              <a:defRPr sz="2000">
                <a:solidFill>
                  <a:schemeClr val="bg1"/>
                </a:solidFill>
                <a:latin typeface="Trebuchet MS" pitchFamily="34" charset="0"/>
                <a:ea typeface="ヒラギノ角ゴ Pro W3" charset="-128"/>
              </a:defRPr>
            </a:lvl7pPr>
            <a:lvl8pPr marL="3429000" indent="-228600" eaLnBrk="0" fontAlgn="base" hangingPunct="0">
              <a:spcBef>
                <a:spcPct val="20000"/>
              </a:spcBef>
              <a:spcAft>
                <a:spcPct val="0"/>
              </a:spcAft>
              <a:buChar char="»"/>
              <a:defRPr sz="2000">
                <a:solidFill>
                  <a:schemeClr val="bg1"/>
                </a:solidFill>
                <a:latin typeface="Trebuchet MS" pitchFamily="34" charset="0"/>
                <a:ea typeface="ヒラギノ角ゴ Pro W3" charset="-128"/>
              </a:defRPr>
            </a:lvl8pPr>
            <a:lvl9pPr marL="3886200" indent="-228600" eaLnBrk="0" fontAlgn="base" hangingPunct="0">
              <a:spcBef>
                <a:spcPct val="20000"/>
              </a:spcBef>
              <a:spcAft>
                <a:spcPct val="0"/>
              </a:spcAft>
              <a:buChar char="»"/>
              <a:defRPr sz="2000">
                <a:solidFill>
                  <a:schemeClr val="bg1"/>
                </a:solidFill>
                <a:latin typeface="Trebuchet MS" pitchFamily="34" charset="0"/>
                <a:ea typeface="ヒラギノ角ゴ Pro W3" charset="-128"/>
              </a:defRPr>
            </a:lvl9pPr>
          </a:lstStyle>
          <a:p>
            <a:pPr>
              <a:spcBef>
                <a:spcPct val="0"/>
              </a:spcBef>
              <a:buFontTx/>
              <a:buNone/>
            </a:pPr>
            <a:r>
              <a:rPr lang="en-US" altLang="en-US" sz="1000" b="1" dirty="0">
                <a:solidFill>
                  <a:srgbClr val="FFFFFF"/>
                </a:solidFill>
                <a:latin typeface="Corbel" charset="0"/>
                <a:ea typeface="Corbel" charset="0"/>
                <a:cs typeface="Corbel" charset="0"/>
              </a:rPr>
              <a:t>Bacterial Burden</a:t>
            </a:r>
          </a:p>
        </p:txBody>
      </p:sp>
      <p:sp>
        <p:nvSpPr>
          <p:cNvPr id="17" name="Oval 16">
            <a:extLst>
              <a:ext uri="{FF2B5EF4-FFF2-40B4-BE49-F238E27FC236}">
                <a16:creationId xmlns:a16="http://schemas.microsoft.com/office/drawing/2014/main" id="{E2A7BAE2-339D-44D0-AA2D-FD556BEA5ED4}"/>
              </a:ext>
            </a:extLst>
          </p:cNvPr>
          <p:cNvSpPr>
            <a:spLocks noChangeArrowheads="1"/>
          </p:cNvSpPr>
          <p:nvPr/>
        </p:nvSpPr>
        <p:spPr bwMode="auto">
          <a:xfrm>
            <a:off x="5477520" y="4699084"/>
            <a:ext cx="1143000" cy="1143000"/>
          </a:xfrm>
          <a:prstGeom prst="ellipse">
            <a:avLst/>
          </a:prstGeom>
          <a:solidFill>
            <a:srgbClr val="660066">
              <a:alpha val="50195"/>
            </a:srgbClr>
          </a:solidFill>
          <a:ln>
            <a:noFill/>
          </a:ln>
        </p:spPr>
        <p:txBody>
          <a:bodyPr anchor="ctr" anchorCtr="1"/>
          <a:lstStyle>
            <a:lvl1pPr>
              <a:spcBef>
                <a:spcPct val="20000"/>
              </a:spcBef>
              <a:buChar char="•"/>
              <a:defRPr sz="3200">
                <a:solidFill>
                  <a:schemeClr val="bg1"/>
                </a:solidFill>
                <a:latin typeface="Trebuchet MS" pitchFamily="34" charset="0"/>
                <a:ea typeface="ヒラギノ角ゴ Pro W3" charset="-128"/>
              </a:defRPr>
            </a:lvl1pPr>
            <a:lvl2pPr marL="742950" indent="-285750">
              <a:spcBef>
                <a:spcPct val="20000"/>
              </a:spcBef>
              <a:buChar char="–"/>
              <a:defRPr sz="2800">
                <a:solidFill>
                  <a:schemeClr val="bg1"/>
                </a:solidFill>
                <a:latin typeface="Trebuchet MS" pitchFamily="34" charset="0"/>
                <a:ea typeface="ヒラギノ角ゴ Pro W3" charset="-128"/>
              </a:defRPr>
            </a:lvl2pPr>
            <a:lvl3pPr marL="1143000" indent="-228600">
              <a:spcBef>
                <a:spcPct val="20000"/>
              </a:spcBef>
              <a:buChar char="•"/>
              <a:defRPr sz="2400">
                <a:solidFill>
                  <a:schemeClr val="bg1"/>
                </a:solidFill>
                <a:latin typeface="Trebuchet MS" pitchFamily="34" charset="0"/>
                <a:ea typeface="ヒラギノ角ゴ Pro W3" charset="-128"/>
              </a:defRPr>
            </a:lvl3pPr>
            <a:lvl4pPr marL="1600200" indent="-228600">
              <a:spcBef>
                <a:spcPct val="20000"/>
              </a:spcBef>
              <a:buChar char="–"/>
              <a:defRPr sz="2000">
                <a:solidFill>
                  <a:schemeClr val="bg1"/>
                </a:solidFill>
                <a:latin typeface="Trebuchet MS" pitchFamily="34" charset="0"/>
                <a:ea typeface="ヒラギノ角ゴ Pro W3" charset="-128"/>
              </a:defRPr>
            </a:lvl4pPr>
            <a:lvl5pPr marL="2057400" indent="-228600">
              <a:spcBef>
                <a:spcPct val="20000"/>
              </a:spcBef>
              <a:buChar char="»"/>
              <a:defRPr sz="2000">
                <a:solidFill>
                  <a:schemeClr val="bg1"/>
                </a:solidFill>
                <a:latin typeface="Trebuchet MS" pitchFamily="34" charset="0"/>
                <a:ea typeface="ヒラギノ角ゴ Pro W3" charset="-128"/>
              </a:defRPr>
            </a:lvl5pPr>
            <a:lvl6pPr marL="2514600" indent="-228600" eaLnBrk="0" fontAlgn="base" hangingPunct="0">
              <a:spcBef>
                <a:spcPct val="20000"/>
              </a:spcBef>
              <a:spcAft>
                <a:spcPct val="0"/>
              </a:spcAft>
              <a:buChar char="»"/>
              <a:defRPr sz="2000">
                <a:solidFill>
                  <a:schemeClr val="bg1"/>
                </a:solidFill>
                <a:latin typeface="Trebuchet MS" pitchFamily="34" charset="0"/>
                <a:ea typeface="ヒラギノ角ゴ Pro W3" charset="-128"/>
              </a:defRPr>
            </a:lvl6pPr>
            <a:lvl7pPr marL="2971800" indent="-228600" eaLnBrk="0" fontAlgn="base" hangingPunct="0">
              <a:spcBef>
                <a:spcPct val="20000"/>
              </a:spcBef>
              <a:spcAft>
                <a:spcPct val="0"/>
              </a:spcAft>
              <a:buChar char="»"/>
              <a:defRPr sz="2000">
                <a:solidFill>
                  <a:schemeClr val="bg1"/>
                </a:solidFill>
                <a:latin typeface="Trebuchet MS" pitchFamily="34" charset="0"/>
                <a:ea typeface="ヒラギノ角ゴ Pro W3" charset="-128"/>
              </a:defRPr>
            </a:lvl7pPr>
            <a:lvl8pPr marL="3429000" indent="-228600" eaLnBrk="0" fontAlgn="base" hangingPunct="0">
              <a:spcBef>
                <a:spcPct val="20000"/>
              </a:spcBef>
              <a:spcAft>
                <a:spcPct val="0"/>
              </a:spcAft>
              <a:buChar char="»"/>
              <a:defRPr sz="2000">
                <a:solidFill>
                  <a:schemeClr val="bg1"/>
                </a:solidFill>
                <a:latin typeface="Trebuchet MS" pitchFamily="34" charset="0"/>
                <a:ea typeface="ヒラギノ角ゴ Pro W3" charset="-128"/>
              </a:defRPr>
            </a:lvl8pPr>
            <a:lvl9pPr marL="3886200" indent="-228600" eaLnBrk="0" fontAlgn="base" hangingPunct="0">
              <a:spcBef>
                <a:spcPct val="20000"/>
              </a:spcBef>
              <a:spcAft>
                <a:spcPct val="0"/>
              </a:spcAft>
              <a:buChar char="»"/>
              <a:defRPr sz="2000">
                <a:solidFill>
                  <a:schemeClr val="bg1"/>
                </a:solidFill>
                <a:latin typeface="Trebuchet MS" pitchFamily="34" charset="0"/>
                <a:ea typeface="ヒラギノ角ゴ Pro W3" charset="-128"/>
              </a:defRPr>
            </a:lvl9pPr>
          </a:lstStyle>
          <a:p>
            <a:pPr>
              <a:spcBef>
                <a:spcPct val="0"/>
              </a:spcBef>
              <a:buFontTx/>
              <a:buNone/>
            </a:pPr>
            <a:r>
              <a:rPr lang="en-US" altLang="en-US" sz="1000" b="1" dirty="0">
                <a:solidFill>
                  <a:srgbClr val="FFFFFF"/>
                </a:solidFill>
                <a:latin typeface="Corbel" charset="0"/>
                <a:ea typeface="Corbel" charset="0"/>
                <a:cs typeface="Corbel" charset="0"/>
              </a:rPr>
              <a:t>Deep vs Superficial</a:t>
            </a:r>
          </a:p>
        </p:txBody>
      </p:sp>
      <p:sp>
        <p:nvSpPr>
          <p:cNvPr id="18" name="Oval 17">
            <a:extLst>
              <a:ext uri="{FF2B5EF4-FFF2-40B4-BE49-F238E27FC236}">
                <a16:creationId xmlns:a16="http://schemas.microsoft.com/office/drawing/2014/main" id="{31FAA7B0-42CF-4DE3-ABC5-1B5FF2E8C52D}"/>
              </a:ext>
            </a:extLst>
          </p:cNvPr>
          <p:cNvSpPr/>
          <p:nvPr/>
        </p:nvSpPr>
        <p:spPr bwMode="auto">
          <a:xfrm>
            <a:off x="1653673" y="2842408"/>
            <a:ext cx="1143000" cy="1143000"/>
          </a:xfrm>
          <a:prstGeom prst="ellipse">
            <a:avLst/>
          </a:prstGeom>
          <a:solidFill>
            <a:schemeClr val="bg2">
              <a:lumMod val="25000"/>
              <a:lumOff val="75000"/>
              <a:alpha val="68000"/>
            </a:schemeClr>
          </a:solidFill>
          <a:ln w="9525" cap="flat" cmpd="sng" algn="ctr">
            <a:noFill/>
            <a:prstDash val="solid"/>
            <a:round/>
            <a:headEnd type="none" w="med" len="med"/>
            <a:tailEnd type="none" w="med" len="med"/>
          </a:ln>
          <a:effectLst/>
        </p:spPr>
        <p:txBody>
          <a:bodyPr anchor="ctr">
            <a:normAutofit/>
          </a:bodyPr>
          <a:lstStyle/>
          <a:p>
            <a:pPr algn="ctr">
              <a:defRPr/>
            </a:pPr>
            <a:r>
              <a:rPr lang="en-US" sz="1000" b="1" kern="0" dirty="0">
                <a:solidFill>
                  <a:srgbClr val="FFFFFF"/>
                </a:solidFill>
                <a:latin typeface="Corbel" charset="0"/>
                <a:ea typeface="Corbel" charset="0"/>
                <a:cs typeface="Corbel" charset="0"/>
              </a:rPr>
              <a:t>Organ Function</a:t>
            </a:r>
          </a:p>
          <a:p>
            <a:pPr algn="ctr">
              <a:defRPr/>
            </a:pPr>
            <a:r>
              <a:rPr lang="en-US" sz="1000" b="1" kern="0" dirty="0">
                <a:solidFill>
                  <a:srgbClr val="FFFFFF"/>
                </a:solidFill>
                <a:latin typeface="Corbel" charset="0"/>
                <a:ea typeface="Corbel" charset="0"/>
                <a:cs typeface="Corbel" charset="0"/>
              </a:rPr>
              <a:t>Prosthetics</a:t>
            </a:r>
          </a:p>
        </p:txBody>
      </p:sp>
      <p:sp>
        <p:nvSpPr>
          <p:cNvPr id="19" name="Oval 18">
            <a:extLst>
              <a:ext uri="{FF2B5EF4-FFF2-40B4-BE49-F238E27FC236}">
                <a16:creationId xmlns:a16="http://schemas.microsoft.com/office/drawing/2014/main" id="{246361EB-029A-4322-8F44-D29C41AFAC31}"/>
              </a:ext>
            </a:extLst>
          </p:cNvPr>
          <p:cNvSpPr/>
          <p:nvPr/>
        </p:nvSpPr>
        <p:spPr>
          <a:xfrm>
            <a:off x="3733800" y="1870657"/>
            <a:ext cx="1371600" cy="1371600"/>
          </a:xfrm>
          <a:prstGeom prst="ellipse">
            <a:avLst/>
          </a:prstGeom>
          <a:solidFill>
            <a:srgbClr val="92D050">
              <a:alpha val="60000"/>
            </a:srgbClr>
          </a:solidFill>
          <a:ln>
            <a:solidFill>
              <a:schemeClr val="accent4">
                <a:lumMod val="20000"/>
                <a:lumOff val="80000"/>
                <a:alpha val="1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ADEs</a:t>
            </a:r>
          </a:p>
        </p:txBody>
      </p:sp>
      <p:sp>
        <p:nvSpPr>
          <p:cNvPr id="20" name="Oval 19">
            <a:extLst>
              <a:ext uri="{FF2B5EF4-FFF2-40B4-BE49-F238E27FC236}">
                <a16:creationId xmlns:a16="http://schemas.microsoft.com/office/drawing/2014/main" id="{F10A91EA-272B-4F4E-8D9B-CB1AE6FE00A7}"/>
              </a:ext>
            </a:extLst>
          </p:cNvPr>
          <p:cNvSpPr/>
          <p:nvPr/>
        </p:nvSpPr>
        <p:spPr>
          <a:xfrm>
            <a:off x="4791720" y="2728108"/>
            <a:ext cx="1371600" cy="1371600"/>
          </a:xfrm>
          <a:prstGeom prst="ellipse">
            <a:avLst/>
          </a:prstGeom>
          <a:solidFill>
            <a:srgbClr val="92D050">
              <a:alpha val="60000"/>
            </a:srgbClr>
          </a:solidFill>
          <a:ln>
            <a:solidFill>
              <a:schemeClr val="accent4">
                <a:lumMod val="20000"/>
                <a:lumOff val="80000"/>
                <a:alpha val="1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Pathogen Factors</a:t>
            </a:r>
          </a:p>
        </p:txBody>
      </p:sp>
      <p:sp>
        <p:nvSpPr>
          <p:cNvPr id="21" name="Oval 20">
            <a:extLst>
              <a:ext uri="{FF2B5EF4-FFF2-40B4-BE49-F238E27FC236}">
                <a16:creationId xmlns:a16="http://schemas.microsoft.com/office/drawing/2014/main" id="{8174ACA6-790B-4988-8D65-D64252AF6886}"/>
              </a:ext>
            </a:extLst>
          </p:cNvPr>
          <p:cNvSpPr/>
          <p:nvPr/>
        </p:nvSpPr>
        <p:spPr>
          <a:xfrm>
            <a:off x="2661735" y="2703882"/>
            <a:ext cx="1371600" cy="1371600"/>
          </a:xfrm>
          <a:prstGeom prst="ellipse">
            <a:avLst/>
          </a:prstGeom>
          <a:solidFill>
            <a:srgbClr val="92D050">
              <a:alpha val="60000"/>
            </a:srgbClr>
          </a:solidFill>
          <a:ln>
            <a:solidFill>
              <a:schemeClr val="accent4">
                <a:lumMod val="20000"/>
                <a:lumOff val="80000"/>
                <a:alpha val="1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Host Factors</a:t>
            </a:r>
          </a:p>
        </p:txBody>
      </p:sp>
      <p:sp>
        <p:nvSpPr>
          <p:cNvPr id="22" name="Oval 21">
            <a:extLst>
              <a:ext uri="{FF2B5EF4-FFF2-40B4-BE49-F238E27FC236}">
                <a16:creationId xmlns:a16="http://schemas.microsoft.com/office/drawing/2014/main" id="{4F6FFA03-9D79-415C-84F5-9F9DD04D5B39}"/>
              </a:ext>
            </a:extLst>
          </p:cNvPr>
          <p:cNvSpPr/>
          <p:nvPr/>
        </p:nvSpPr>
        <p:spPr>
          <a:xfrm>
            <a:off x="3051330" y="4002468"/>
            <a:ext cx="1371600" cy="1371600"/>
          </a:xfrm>
          <a:prstGeom prst="ellipse">
            <a:avLst/>
          </a:prstGeom>
          <a:solidFill>
            <a:srgbClr val="92D050">
              <a:alpha val="60000"/>
            </a:srgbClr>
          </a:solidFill>
          <a:ln>
            <a:solidFill>
              <a:schemeClr val="accent4">
                <a:lumMod val="20000"/>
                <a:lumOff val="80000"/>
                <a:alpha val="1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Antibiotic Factors</a:t>
            </a:r>
          </a:p>
        </p:txBody>
      </p:sp>
      <p:sp>
        <p:nvSpPr>
          <p:cNvPr id="23" name="Oval 22">
            <a:extLst>
              <a:ext uri="{FF2B5EF4-FFF2-40B4-BE49-F238E27FC236}">
                <a16:creationId xmlns:a16="http://schemas.microsoft.com/office/drawing/2014/main" id="{1F253279-1D0B-478A-9AB8-ADF6649EE2A8}"/>
              </a:ext>
            </a:extLst>
          </p:cNvPr>
          <p:cNvSpPr/>
          <p:nvPr/>
        </p:nvSpPr>
        <p:spPr>
          <a:xfrm>
            <a:off x="4407726" y="4002071"/>
            <a:ext cx="1371600" cy="1371600"/>
          </a:xfrm>
          <a:prstGeom prst="ellipse">
            <a:avLst/>
          </a:prstGeom>
          <a:solidFill>
            <a:srgbClr val="92D050">
              <a:alpha val="60000"/>
            </a:srgbClr>
          </a:solidFill>
          <a:ln>
            <a:solidFill>
              <a:schemeClr val="accent4">
                <a:lumMod val="20000"/>
                <a:lumOff val="80000"/>
                <a:alpha val="1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Infection Site</a:t>
            </a:r>
          </a:p>
        </p:txBody>
      </p:sp>
      <p:sp>
        <p:nvSpPr>
          <p:cNvPr id="24" name="Oval 23">
            <a:extLst>
              <a:ext uri="{FF2B5EF4-FFF2-40B4-BE49-F238E27FC236}">
                <a16:creationId xmlns:a16="http://schemas.microsoft.com/office/drawing/2014/main" id="{00E8A22C-6EC4-403F-B743-7AB6368E5FE7}"/>
              </a:ext>
            </a:extLst>
          </p:cNvPr>
          <p:cNvSpPr/>
          <p:nvPr/>
        </p:nvSpPr>
        <p:spPr>
          <a:xfrm>
            <a:off x="3619500" y="2925217"/>
            <a:ext cx="1600200" cy="1600200"/>
          </a:xfrm>
          <a:prstGeom prst="ellipse">
            <a:avLst/>
          </a:prstGeom>
          <a:solidFill>
            <a:srgbClr val="00B050">
              <a:alpha val="60000"/>
            </a:srgbClr>
          </a:solidFill>
          <a:ln>
            <a:solidFill>
              <a:schemeClr val="accent4">
                <a:lumMod val="20000"/>
                <a:lumOff val="80000"/>
                <a:alpha val="1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Optimal Antibiotic</a:t>
            </a:r>
          </a:p>
        </p:txBody>
      </p:sp>
      <p:sp>
        <p:nvSpPr>
          <p:cNvPr id="25" name="Oval 24">
            <a:extLst>
              <a:ext uri="{FF2B5EF4-FFF2-40B4-BE49-F238E27FC236}">
                <a16:creationId xmlns:a16="http://schemas.microsoft.com/office/drawing/2014/main" id="{77222FBE-F7D0-4D8C-830A-28CE787C151A}"/>
              </a:ext>
            </a:extLst>
          </p:cNvPr>
          <p:cNvSpPr>
            <a:spLocks noChangeArrowheads="1"/>
          </p:cNvSpPr>
          <p:nvPr/>
        </p:nvSpPr>
        <p:spPr bwMode="auto">
          <a:xfrm>
            <a:off x="4730610" y="5139266"/>
            <a:ext cx="1143000" cy="1143000"/>
          </a:xfrm>
          <a:prstGeom prst="ellipse">
            <a:avLst/>
          </a:prstGeom>
          <a:solidFill>
            <a:srgbClr val="660066">
              <a:alpha val="50195"/>
            </a:srgbClr>
          </a:solidFill>
          <a:ln>
            <a:noFill/>
          </a:ln>
        </p:spPr>
        <p:txBody>
          <a:bodyPr anchor="ctr" anchorCtr="1"/>
          <a:lstStyle>
            <a:lvl1pPr>
              <a:spcBef>
                <a:spcPct val="20000"/>
              </a:spcBef>
              <a:buChar char="•"/>
              <a:defRPr sz="3200">
                <a:solidFill>
                  <a:schemeClr val="bg1"/>
                </a:solidFill>
                <a:latin typeface="Trebuchet MS" pitchFamily="34" charset="0"/>
                <a:ea typeface="ヒラギノ角ゴ Pro W3" charset="-128"/>
              </a:defRPr>
            </a:lvl1pPr>
            <a:lvl2pPr marL="742950" indent="-285750">
              <a:spcBef>
                <a:spcPct val="20000"/>
              </a:spcBef>
              <a:buChar char="–"/>
              <a:defRPr sz="2800">
                <a:solidFill>
                  <a:schemeClr val="bg1"/>
                </a:solidFill>
                <a:latin typeface="Trebuchet MS" pitchFamily="34" charset="0"/>
                <a:ea typeface="ヒラギノ角ゴ Pro W3" charset="-128"/>
              </a:defRPr>
            </a:lvl2pPr>
            <a:lvl3pPr marL="1143000" indent="-228600">
              <a:spcBef>
                <a:spcPct val="20000"/>
              </a:spcBef>
              <a:buChar char="•"/>
              <a:defRPr sz="2400">
                <a:solidFill>
                  <a:schemeClr val="bg1"/>
                </a:solidFill>
                <a:latin typeface="Trebuchet MS" pitchFamily="34" charset="0"/>
                <a:ea typeface="ヒラギノ角ゴ Pro W3" charset="-128"/>
              </a:defRPr>
            </a:lvl3pPr>
            <a:lvl4pPr marL="1600200" indent="-228600">
              <a:spcBef>
                <a:spcPct val="20000"/>
              </a:spcBef>
              <a:buChar char="–"/>
              <a:defRPr sz="2000">
                <a:solidFill>
                  <a:schemeClr val="bg1"/>
                </a:solidFill>
                <a:latin typeface="Trebuchet MS" pitchFamily="34" charset="0"/>
                <a:ea typeface="ヒラギノ角ゴ Pro W3" charset="-128"/>
              </a:defRPr>
            </a:lvl4pPr>
            <a:lvl5pPr marL="2057400" indent="-228600">
              <a:spcBef>
                <a:spcPct val="20000"/>
              </a:spcBef>
              <a:buChar char="»"/>
              <a:defRPr sz="2000">
                <a:solidFill>
                  <a:schemeClr val="bg1"/>
                </a:solidFill>
                <a:latin typeface="Trebuchet MS" pitchFamily="34" charset="0"/>
                <a:ea typeface="ヒラギノ角ゴ Pro W3" charset="-128"/>
              </a:defRPr>
            </a:lvl5pPr>
            <a:lvl6pPr marL="2514600" indent="-228600" eaLnBrk="0" fontAlgn="base" hangingPunct="0">
              <a:spcBef>
                <a:spcPct val="20000"/>
              </a:spcBef>
              <a:spcAft>
                <a:spcPct val="0"/>
              </a:spcAft>
              <a:buChar char="»"/>
              <a:defRPr sz="2000">
                <a:solidFill>
                  <a:schemeClr val="bg1"/>
                </a:solidFill>
                <a:latin typeface="Trebuchet MS" pitchFamily="34" charset="0"/>
                <a:ea typeface="ヒラギノ角ゴ Pro W3" charset="-128"/>
              </a:defRPr>
            </a:lvl6pPr>
            <a:lvl7pPr marL="2971800" indent="-228600" eaLnBrk="0" fontAlgn="base" hangingPunct="0">
              <a:spcBef>
                <a:spcPct val="20000"/>
              </a:spcBef>
              <a:spcAft>
                <a:spcPct val="0"/>
              </a:spcAft>
              <a:buChar char="»"/>
              <a:defRPr sz="2000">
                <a:solidFill>
                  <a:schemeClr val="bg1"/>
                </a:solidFill>
                <a:latin typeface="Trebuchet MS" pitchFamily="34" charset="0"/>
                <a:ea typeface="ヒラギノ角ゴ Pro W3" charset="-128"/>
              </a:defRPr>
            </a:lvl7pPr>
            <a:lvl8pPr marL="3429000" indent="-228600" eaLnBrk="0" fontAlgn="base" hangingPunct="0">
              <a:spcBef>
                <a:spcPct val="20000"/>
              </a:spcBef>
              <a:spcAft>
                <a:spcPct val="0"/>
              </a:spcAft>
              <a:buChar char="»"/>
              <a:defRPr sz="2000">
                <a:solidFill>
                  <a:schemeClr val="bg1"/>
                </a:solidFill>
                <a:latin typeface="Trebuchet MS" pitchFamily="34" charset="0"/>
                <a:ea typeface="ヒラギノ角ゴ Pro W3" charset="-128"/>
              </a:defRPr>
            </a:lvl8pPr>
            <a:lvl9pPr marL="3886200" indent="-228600" eaLnBrk="0" fontAlgn="base" hangingPunct="0">
              <a:spcBef>
                <a:spcPct val="20000"/>
              </a:spcBef>
              <a:spcAft>
                <a:spcPct val="0"/>
              </a:spcAft>
              <a:buChar char="»"/>
              <a:defRPr sz="2000">
                <a:solidFill>
                  <a:schemeClr val="bg1"/>
                </a:solidFill>
                <a:latin typeface="Trebuchet MS" pitchFamily="34" charset="0"/>
                <a:ea typeface="ヒラギノ角ゴ Pro W3" charset="-128"/>
              </a:defRPr>
            </a:lvl9pPr>
          </a:lstStyle>
          <a:p>
            <a:pPr>
              <a:spcBef>
                <a:spcPct val="0"/>
              </a:spcBef>
              <a:buFontTx/>
              <a:buNone/>
            </a:pPr>
            <a:r>
              <a:rPr lang="en-US" altLang="en-US" sz="1000" b="1" dirty="0">
                <a:solidFill>
                  <a:srgbClr val="FFFFFF"/>
                </a:solidFill>
                <a:latin typeface="Corbel" charset="0"/>
                <a:ea typeface="Corbel" charset="0"/>
                <a:cs typeface="Corbel" charset="0"/>
              </a:rPr>
              <a:t>Tissue pH</a:t>
            </a:r>
          </a:p>
        </p:txBody>
      </p:sp>
    </p:spTree>
    <p:extLst>
      <p:ext uri="{BB962C8B-B14F-4D97-AF65-F5344CB8AC3E}">
        <p14:creationId xmlns:p14="http://schemas.microsoft.com/office/powerpoint/2010/main" val="729410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Antibiotics:</a:t>
            </a:r>
          </a:p>
        </p:txBody>
      </p:sp>
      <p:graphicFrame>
        <p:nvGraphicFramePr>
          <p:cNvPr id="2" name="Chart 1">
            <a:extLst>
              <a:ext uri="{FF2B5EF4-FFF2-40B4-BE49-F238E27FC236}">
                <a16:creationId xmlns:a16="http://schemas.microsoft.com/office/drawing/2014/main" id="{FD01D5BB-6323-4B2F-BE88-33B1916A593A}"/>
              </a:ext>
            </a:extLst>
          </p:cNvPr>
          <p:cNvGraphicFramePr/>
          <p:nvPr>
            <p:extLst>
              <p:ext uri="{D42A27DB-BD31-4B8C-83A1-F6EECF244321}">
                <p14:modId xmlns:p14="http://schemas.microsoft.com/office/powerpoint/2010/main" val="967000150"/>
              </p:ext>
            </p:extLst>
          </p:nvPr>
        </p:nvGraphicFramePr>
        <p:xfrm>
          <a:off x="381000" y="1447800"/>
          <a:ext cx="7513321" cy="365547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4354FC43-C895-4746-B320-F8B1A2292E89}"/>
              </a:ext>
            </a:extLst>
          </p:cNvPr>
          <p:cNvSpPr txBox="1"/>
          <p:nvPr/>
        </p:nvSpPr>
        <p:spPr>
          <a:xfrm>
            <a:off x="228600" y="4886980"/>
            <a:ext cx="7109639" cy="523220"/>
          </a:xfrm>
          <a:prstGeom prst="rect">
            <a:avLst/>
          </a:prstGeom>
          <a:noFill/>
        </p:spPr>
        <p:txBody>
          <a:bodyPr wrap="none" rtlCol="0">
            <a:spAutoFit/>
          </a:bodyPr>
          <a:lstStyle/>
          <a:p>
            <a:r>
              <a:rPr lang="en-US" altLang="en-US" sz="700" dirty="0" err="1"/>
              <a:t>Rello</a:t>
            </a:r>
            <a:r>
              <a:rPr lang="en-US" altLang="en-US" sz="700" dirty="0"/>
              <a:t> et al. Am J Respir </a:t>
            </a:r>
            <a:r>
              <a:rPr lang="en-US" altLang="en-US" sz="700" dirty="0" err="1"/>
              <a:t>Crit</a:t>
            </a:r>
            <a:r>
              <a:rPr lang="en-US" altLang="en-US" sz="700" dirty="0"/>
              <a:t> Care Med 1997;156:196–200.			Lee JS, et al. JAMA. 2016 Feb 9;315(6):593-602.</a:t>
            </a:r>
          </a:p>
          <a:p>
            <a:r>
              <a:rPr lang="en-US" altLang="en-US" sz="700" dirty="0" err="1"/>
              <a:t>Kollef</a:t>
            </a:r>
            <a:r>
              <a:rPr lang="en-US" altLang="en-US" sz="700" dirty="0"/>
              <a:t> et al. Chest 1998;113:412–420.					Ibrahim et al. Chest 2000;118:146–155.					</a:t>
            </a:r>
          </a:p>
          <a:p>
            <a:r>
              <a:rPr lang="en-US" altLang="en-US" sz="700" dirty="0"/>
              <a:t>Luna et al. Chest 1997;111:676–685.					Alvarez-Lerma et al. Intensive Care Med 1996; 22:387-94			</a:t>
            </a:r>
          </a:p>
          <a:p>
            <a:r>
              <a:rPr lang="da-DK" sz="700" dirty="0"/>
              <a:t>Dupont H, et al. Intensive Care Med. 2001;27:355-362.</a:t>
            </a:r>
          </a:p>
        </p:txBody>
      </p:sp>
    </p:spTree>
    <p:extLst>
      <p:ext uri="{BB962C8B-B14F-4D97-AF65-F5344CB8AC3E}">
        <p14:creationId xmlns:p14="http://schemas.microsoft.com/office/powerpoint/2010/main" val="19138906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2A9FED1-EB57-4F5F-9609-5EBD79CC074A}"/>
              </a:ext>
            </a:extLst>
          </p:cNvPr>
          <p:cNvSpPr>
            <a:spLocks noGrp="1"/>
          </p:cNvSpPr>
          <p:nvPr>
            <p:ph type="subTitle" idx="1"/>
          </p:nvPr>
        </p:nvSpPr>
        <p:spPr>
          <a:xfrm>
            <a:off x="609600" y="1828800"/>
            <a:ext cx="7696200" cy="584775"/>
          </a:xfrm>
        </p:spPr>
        <p:txBody>
          <a:bodyPr/>
          <a:lstStyle/>
          <a:p>
            <a:r>
              <a:rPr lang="en-US" dirty="0"/>
              <a:t>Question #8</a:t>
            </a:r>
          </a:p>
        </p:txBody>
      </p:sp>
      <p:sp>
        <p:nvSpPr>
          <p:cNvPr id="6" name="Rounded Rectangle 3">
            <a:extLst>
              <a:ext uri="{FF2B5EF4-FFF2-40B4-BE49-F238E27FC236}">
                <a16:creationId xmlns:a16="http://schemas.microsoft.com/office/drawing/2014/main" id="{A0A0F925-63FD-4780-9C86-96E066140541}"/>
              </a:ext>
            </a:extLst>
          </p:cNvPr>
          <p:cNvSpPr/>
          <p:nvPr/>
        </p:nvSpPr>
        <p:spPr>
          <a:xfrm>
            <a:off x="685800" y="3172468"/>
            <a:ext cx="8153400" cy="987504"/>
          </a:xfrm>
          <a:prstGeom prst="roundRect">
            <a:avLst/>
          </a:prstGeom>
          <a:solidFill>
            <a:srgbClr val="002060"/>
          </a:solidFill>
          <a:ln w="0">
            <a:solidFill>
              <a:schemeClr val="bg1"/>
            </a:solidFill>
          </a:ln>
        </p:spPr>
        <p:style>
          <a:lnRef idx="2">
            <a:schemeClr val="accent6"/>
          </a:lnRef>
          <a:fillRef idx="1">
            <a:schemeClr val="lt1"/>
          </a:fillRef>
          <a:effectRef idx="0">
            <a:schemeClr val="accent6"/>
          </a:effectRef>
          <a:fontRef idx="minor">
            <a:schemeClr val="dk1"/>
          </a:fontRef>
        </p:style>
        <p:txBody>
          <a:bodyPr rtlCol="0" anchor="ctr">
            <a:spAutoFit/>
          </a:bodyPr>
          <a:lstStyle/>
          <a:p>
            <a:pPr algn="ctr"/>
            <a:r>
              <a:rPr lang="en-US" sz="2600" dirty="0">
                <a:solidFill>
                  <a:schemeClr val="bg1"/>
                </a:solidFill>
              </a:rPr>
              <a:t>Discuss your sepsis team structure and keys to a successful and productive sepsis program / team.</a:t>
            </a:r>
          </a:p>
        </p:txBody>
      </p:sp>
    </p:spTree>
    <p:extLst>
      <p:ext uri="{BB962C8B-B14F-4D97-AF65-F5344CB8AC3E}">
        <p14:creationId xmlns:p14="http://schemas.microsoft.com/office/powerpoint/2010/main" val="24221448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F9257-8A87-4E55-A87C-CF4F44AF83BF}"/>
              </a:ext>
            </a:extLst>
          </p:cNvPr>
          <p:cNvSpPr>
            <a:spLocks noGrp="1"/>
          </p:cNvSpPr>
          <p:nvPr>
            <p:ph type="title"/>
          </p:nvPr>
        </p:nvSpPr>
        <p:spPr/>
        <p:txBody>
          <a:bodyPr/>
          <a:lstStyle/>
          <a:p>
            <a:r>
              <a:rPr lang="en-US" dirty="0"/>
              <a:t>Sepsis Team:</a:t>
            </a:r>
          </a:p>
        </p:txBody>
      </p:sp>
      <p:sp>
        <p:nvSpPr>
          <p:cNvPr id="3" name="Content Placeholder 2">
            <a:extLst>
              <a:ext uri="{FF2B5EF4-FFF2-40B4-BE49-F238E27FC236}">
                <a16:creationId xmlns:a16="http://schemas.microsoft.com/office/drawing/2014/main" id="{AF8290C3-5C3B-4091-8D33-A2D5928181AF}"/>
              </a:ext>
            </a:extLst>
          </p:cNvPr>
          <p:cNvSpPr>
            <a:spLocks noGrp="1"/>
          </p:cNvSpPr>
          <p:nvPr>
            <p:ph idx="1"/>
          </p:nvPr>
        </p:nvSpPr>
        <p:spPr/>
        <p:txBody>
          <a:bodyPr>
            <a:normAutofit/>
          </a:bodyPr>
          <a:lstStyle/>
          <a:p>
            <a:r>
              <a:rPr lang="en-US" sz="1800" dirty="0"/>
              <a:t>​​​​​​​​​​</a:t>
            </a:r>
            <a:endParaRPr lang="en-US" sz="1600" dirty="0"/>
          </a:p>
        </p:txBody>
      </p:sp>
      <p:graphicFrame>
        <p:nvGraphicFramePr>
          <p:cNvPr id="4" name="Table 3">
            <a:extLst>
              <a:ext uri="{FF2B5EF4-FFF2-40B4-BE49-F238E27FC236}">
                <a16:creationId xmlns:a16="http://schemas.microsoft.com/office/drawing/2014/main" id="{325F5151-90A0-4F33-A4CE-5C36F38C459F}"/>
              </a:ext>
            </a:extLst>
          </p:cNvPr>
          <p:cNvGraphicFramePr>
            <a:graphicFrameLocks noGrp="1"/>
          </p:cNvGraphicFramePr>
          <p:nvPr>
            <p:extLst>
              <p:ext uri="{D42A27DB-BD31-4B8C-83A1-F6EECF244321}">
                <p14:modId xmlns:p14="http://schemas.microsoft.com/office/powerpoint/2010/main" val="848172645"/>
              </p:ext>
            </p:extLst>
          </p:nvPr>
        </p:nvGraphicFramePr>
        <p:xfrm>
          <a:off x="533400" y="1600200"/>
          <a:ext cx="8001000" cy="3560760"/>
        </p:xfrm>
        <a:graphic>
          <a:graphicData uri="http://schemas.openxmlformats.org/drawingml/2006/table">
            <a:tbl>
              <a:tblPr firstRow="1" firstCol="1" bandRow="1">
                <a:tableStyleId>{5C22544A-7EE6-4342-B048-85BDC9FD1C3A}</a:tableStyleId>
              </a:tblPr>
              <a:tblGrid>
                <a:gridCol w="2075126">
                  <a:extLst>
                    <a:ext uri="{9D8B030D-6E8A-4147-A177-3AD203B41FA5}">
                      <a16:colId xmlns:a16="http://schemas.microsoft.com/office/drawing/2014/main" val="2820785108"/>
                    </a:ext>
                  </a:extLst>
                </a:gridCol>
                <a:gridCol w="5925874">
                  <a:extLst>
                    <a:ext uri="{9D8B030D-6E8A-4147-A177-3AD203B41FA5}">
                      <a16:colId xmlns:a16="http://schemas.microsoft.com/office/drawing/2014/main" val="55091677"/>
                    </a:ext>
                  </a:extLst>
                </a:gridCol>
              </a:tblGrid>
              <a:tr h="235206">
                <a:tc>
                  <a:txBody>
                    <a:bodyPr/>
                    <a:lstStyle/>
                    <a:p>
                      <a:pPr marL="0" marR="0">
                        <a:lnSpc>
                          <a:spcPct val="107000"/>
                        </a:lnSpc>
                        <a:spcBef>
                          <a:spcPts val="0"/>
                        </a:spcBef>
                        <a:spcAft>
                          <a:spcPts val="0"/>
                        </a:spcAft>
                      </a:pPr>
                      <a:r>
                        <a:rPr lang="en-US" sz="1100" u="sng" dirty="0">
                          <a:effectLst/>
                        </a:rPr>
                        <a:t>Team Member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u="sng">
                          <a:effectLst/>
                        </a:rPr>
                        <a:t>Potential Role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35850093"/>
                  </a:ext>
                </a:extLst>
              </a:tr>
              <a:tr h="235206">
                <a:tc>
                  <a:txBody>
                    <a:bodyPr/>
                    <a:lstStyle/>
                    <a:p>
                      <a:pPr marL="0" marR="0">
                        <a:lnSpc>
                          <a:spcPct val="107000"/>
                        </a:lnSpc>
                        <a:spcBef>
                          <a:spcPts val="0"/>
                        </a:spcBef>
                        <a:spcAft>
                          <a:spcPts val="0"/>
                        </a:spcAft>
                      </a:pPr>
                      <a:r>
                        <a:rPr lang="en-US" sz="1100">
                          <a:effectLst/>
                        </a:rPr>
                        <a:t>Executive Leader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Encourages a culture of support and understanding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25688065"/>
                  </a:ext>
                </a:extLst>
              </a:tr>
              <a:tr h="235206">
                <a:tc>
                  <a:txBody>
                    <a:bodyPr/>
                    <a:lstStyle/>
                    <a:p>
                      <a:pPr marL="0" marR="0">
                        <a:lnSpc>
                          <a:spcPct val="107000"/>
                        </a:lnSpc>
                        <a:spcBef>
                          <a:spcPts val="0"/>
                        </a:spcBef>
                        <a:spcAft>
                          <a:spcPts val="0"/>
                        </a:spcAft>
                      </a:pPr>
                      <a:r>
                        <a:rPr lang="en-US" sz="1100">
                          <a:effectLst/>
                        </a:rPr>
                        <a:t>Quality Leader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Drives data collection and review to improve the quality of care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14535249"/>
                  </a:ext>
                </a:extLst>
              </a:tr>
              <a:tr h="481302">
                <a:tc>
                  <a:txBody>
                    <a:bodyPr/>
                    <a:lstStyle/>
                    <a:p>
                      <a:pPr marL="0" marR="0">
                        <a:lnSpc>
                          <a:spcPct val="107000"/>
                        </a:lnSpc>
                        <a:spcBef>
                          <a:spcPts val="0"/>
                        </a:spcBef>
                        <a:spcAft>
                          <a:spcPts val="0"/>
                        </a:spcAft>
                      </a:pPr>
                      <a:r>
                        <a:rPr lang="en-US" sz="1100">
                          <a:effectLst/>
                        </a:rPr>
                        <a:t>Nursing Leader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Understands the needs of caretakers to ensure that communication and education of nursing staff is effective.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38268842"/>
                  </a:ext>
                </a:extLst>
              </a:tr>
              <a:tr h="235206">
                <a:tc>
                  <a:txBody>
                    <a:bodyPr/>
                    <a:lstStyle/>
                    <a:p>
                      <a:pPr marL="0" marR="0">
                        <a:lnSpc>
                          <a:spcPct val="107000"/>
                        </a:lnSpc>
                        <a:spcBef>
                          <a:spcPts val="0"/>
                        </a:spcBef>
                        <a:spcAft>
                          <a:spcPts val="0"/>
                        </a:spcAft>
                      </a:pPr>
                      <a:r>
                        <a:rPr lang="en-US" sz="1100">
                          <a:effectLst/>
                        </a:rPr>
                        <a:t>Physician Champion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Drive medical decision making, educates all providers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21657064"/>
                  </a:ext>
                </a:extLst>
              </a:tr>
              <a:tr h="481302">
                <a:tc>
                  <a:txBody>
                    <a:bodyPr/>
                    <a:lstStyle/>
                    <a:p>
                      <a:pPr marL="0" marR="0">
                        <a:lnSpc>
                          <a:spcPct val="107000"/>
                        </a:lnSpc>
                        <a:spcBef>
                          <a:spcPts val="0"/>
                        </a:spcBef>
                        <a:spcAft>
                          <a:spcPts val="0"/>
                        </a:spcAft>
                      </a:pPr>
                      <a:r>
                        <a:rPr lang="en-US" sz="1100">
                          <a:effectLst/>
                        </a:rPr>
                        <a:t>Non-Physician Provider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Nurse practitioners and Physician Assistants are key players in healthcare and often plan a large role in rural communities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40218509"/>
                  </a:ext>
                </a:extLst>
              </a:tr>
              <a:tr h="235206">
                <a:tc>
                  <a:txBody>
                    <a:bodyPr/>
                    <a:lstStyle/>
                    <a:p>
                      <a:pPr marL="0" marR="0">
                        <a:lnSpc>
                          <a:spcPct val="107000"/>
                        </a:lnSpc>
                        <a:spcBef>
                          <a:spcPts val="0"/>
                        </a:spcBef>
                        <a:spcAft>
                          <a:spcPts val="0"/>
                        </a:spcAft>
                      </a:pPr>
                      <a:r>
                        <a:rPr lang="en-US" sz="1100">
                          <a:effectLst/>
                        </a:rPr>
                        <a:t>Frontline Nursing Staff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Help understand the formalization of the program into daily work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03808736"/>
                  </a:ext>
                </a:extLst>
              </a:tr>
              <a:tr h="235206">
                <a:tc>
                  <a:txBody>
                    <a:bodyPr/>
                    <a:lstStyle/>
                    <a:p>
                      <a:pPr marL="0" marR="0">
                        <a:lnSpc>
                          <a:spcPct val="107000"/>
                        </a:lnSpc>
                        <a:spcBef>
                          <a:spcPts val="0"/>
                        </a:spcBef>
                        <a:spcAft>
                          <a:spcPts val="0"/>
                        </a:spcAft>
                      </a:pPr>
                      <a:r>
                        <a:rPr lang="en-US" sz="1100">
                          <a:effectLst/>
                        </a:rPr>
                        <a:t>Laboratory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Brings specialized laboratory information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75757515"/>
                  </a:ext>
                </a:extLst>
              </a:tr>
              <a:tr h="235206">
                <a:tc>
                  <a:txBody>
                    <a:bodyPr/>
                    <a:lstStyle/>
                    <a:p>
                      <a:pPr marL="0" marR="0">
                        <a:lnSpc>
                          <a:spcPct val="107000"/>
                        </a:lnSpc>
                        <a:spcBef>
                          <a:spcPts val="0"/>
                        </a:spcBef>
                        <a:spcAft>
                          <a:spcPts val="0"/>
                        </a:spcAft>
                      </a:pPr>
                      <a:r>
                        <a:rPr lang="en-US" sz="1100">
                          <a:effectLst/>
                        </a:rPr>
                        <a:t>Pharmacy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Helps understand antibiotic options and medication protocols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30931518"/>
                  </a:ext>
                </a:extLst>
              </a:tr>
              <a:tr h="235206">
                <a:tc>
                  <a:txBody>
                    <a:bodyPr/>
                    <a:lstStyle/>
                    <a:p>
                      <a:pPr marL="0" marR="0">
                        <a:lnSpc>
                          <a:spcPct val="107000"/>
                        </a:lnSpc>
                        <a:spcBef>
                          <a:spcPts val="0"/>
                        </a:spcBef>
                        <a:spcAft>
                          <a:spcPts val="0"/>
                        </a:spcAft>
                      </a:pPr>
                      <a:r>
                        <a:rPr lang="en-US" sz="1100">
                          <a:effectLst/>
                        </a:rPr>
                        <a:t>Infection Preventionist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Brings expertise in the underlying infectious process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53897213"/>
                  </a:ext>
                </a:extLst>
              </a:tr>
              <a:tr h="481302">
                <a:tc>
                  <a:txBody>
                    <a:bodyPr/>
                    <a:lstStyle/>
                    <a:p>
                      <a:pPr marL="0" marR="0">
                        <a:lnSpc>
                          <a:spcPct val="107000"/>
                        </a:lnSpc>
                        <a:spcBef>
                          <a:spcPts val="0"/>
                        </a:spcBef>
                        <a:spcAft>
                          <a:spcPts val="0"/>
                        </a:spcAft>
                      </a:pPr>
                      <a:r>
                        <a:rPr lang="en-US" sz="1100">
                          <a:effectLst/>
                        </a:rPr>
                        <a:t>Care Management / Care Transitions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Ensure a plan is in place for patients following a sepsis diagnosis – decrease readmission potential or long-term deficit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66827893"/>
                  </a:ext>
                </a:extLst>
              </a:tr>
              <a:tr h="235206">
                <a:tc>
                  <a:txBody>
                    <a:bodyPr/>
                    <a:lstStyle/>
                    <a:p>
                      <a:pPr marL="0" marR="0">
                        <a:lnSpc>
                          <a:spcPct val="107000"/>
                        </a:lnSpc>
                        <a:spcBef>
                          <a:spcPts val="0"/>
                        </a:spcBef>
                        <a:spcAft>
                          <a:spcPts val="0"/>
                        </a:spcAft>
                      </a:pPr>
                      <a:r>
                        <a:rPr lang="en-US" sz="1100">
                          <a:effectLst/>
                        </a:rPr>
                        <a:t>Information Technology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Assists in using your EHR effectively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57596844"/>
                  </a:ext>
                </a:extLst>
              </a:tr>
            </a:tbl>
          </a:graphicData>
        </a:graphic>
      </p:graphicFrame>
    </p:spTree>
    <p:extLst>
      <p:ext uri="{BB962C8B-B14F-4D97-AF65-F5344CB8AC3E}">
        <p14:creationId xmlns:p14="http://schemas.microsoft.com/office/powerpoint/2010/main" val="13336253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2A9FED1-EB57-4F5F-9609-5EBD79CC074A}"/>
              </a:ext>
            </a:extLst>
          </p:cNvPr>
          <p:cNvSpPr>
            <a:spLocks noGrp="1"/>
          </p:cNvSpPr>
          <p:nvPr>
            <p:ph type="subTitle" idx="1"/>
          </p:nvPr>
        </p:nvSpPr>
        <p:spPr>
          <a:xfrm>
            <a:off x="609600" y="1828800"/>
            <a:ext cx="7696200" cy="584775"/>
          </a:xfrm>
        </p:spPr>
        <p:txBody>
          <a:bodyPr/>
          <a:lstStyle/>
          <a:p>
            <a:r>
              <a:rPr lang="en-US" dirty="0"/>
              <a:t>Question #9</a:t>
            </a:r>
          </a:p>
        </p:txBody>
      </p:sp>
      <p:sp>
        <p:nvSpPr>
          <p:cNvPr id="6" name="Rounded Rectangle 3">
            <a:extLst>
              <a:ext uri="{FF2B5EF4-FFF2-40B4-BE49-F238E27FC236}">
                <a16:creationId xmlns:a16="http://schemas.microsoft.com/office/drawing/2014/main" id="{A0A0F925-63FD-4780-9C86-96E066140541}"/>
              </a:ext>
            </a:extLst>
          </p:cNvPr>
          <p:cNvSpPr/>
          <p:nvPr/>
        </p:nvSpPr>
        <p:spPr>
          <a:xfrm>
            <a:off x="685800" y="2951131"/>
            <a:ext cx="8153400" cy="1430179"/>
          </a:xfrm>
          <a:prstGeom prst="roundRect">
            <a:avLst/>
          </a:prstGeom>
          <a:solidFill>
            <a:srgbClr val="002060"/>
          </a:solidFill>
          <a:ln w="0">
            <a:solidFill>
              <a:schemeClr val="bg1"/>
            </a:solidFill>
          </a:ln>
        </p:spPr>
        <p:style>
          <a:lnRef idx="2">
            <a:schemeClr val="accent6"/>
          </a:lnRef>
          <a:fillRef idx="1">
            <a:schemeClr val="lt1"/>
          </a:fillRef>
          <a:effectRef idx="0">
            <a:schemeClr val="accent6"/>
          </a:effectRef>
          <a:fontRef idx="minor">
            <a:schemeClr val="dk1"/>
          </a:fontRef>
        </p:style>
        <p:txBody>
          <a:bodyPr rtlCol="0" anchor="ctr">
            <a:spAutoFit/>
          </a:bodyPr>
          <a:lstStyle/>
          <a:p>
            <a:pPr algn="ctr"/>
            <a:r>
              <a:rPr lang="en-US" sz="2600" dirty="0">
                <a:solidFill>
                  <a:schemeClr val="bg1"/>
                </a:solidFill>
              </a:rPr>
              <a:t>Discuss some quality improvement metrics / topics / projects related to sepsis and how that can improve care of the sepsis patient.  </a:t>
            </a:r>
          </a:p>
        </p:txBody>
      </p:sp>
    </p:spTree>
    <p:extLst>
      <p:ext uri="{BB962C8B-B14F-4D97-AF65-F5344CB8AC3E}">
        <p14:creationId xmlns:p14="http://schemas.microsoft.com/office/powerpoint/2010/main" val="4973854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644557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02EF9F77-FB28-403C-9955-E176BC7504F7}"/>
              </a:ext>
            </a:extLst>
          </p:cNvPr>
          <p:cNvGraphicFramePr>
            <a:graphicFrameLocks/>
          </p:cNvGraphicFramePr>
          <p:nvPr>
            <p:extLst>
              <p:ext uri="{D42A27DB-BD31-4B8C-83A1-F6EECF244321}">
                <p14:modId xmlns:p14="http://schemas.microsoft.com/office/powerpoint/2010/main" val="3514317427"/>
              </p:ext>
            </p:extLst>
          </p:nvPr>
        </p:nvGraphicFramePr>
        <p:xfrm>
          <a:off x="304800" y="304800"/>
          <a:ext cx="8382000" cy="5715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006972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nvGraphicFramePr>
        <p:xfrm>
          <a:off x="152399" y="1333500"/>
          <a:ext cx="5715000" cy="4419600"/>
        </p:xfrm>
        <a:graphic>
          <a:graphicData uri="http://schemas.openxmlformats.org/drawingml/2006/chart">
            <c:chart xmlns:c="http://schemas.openxmlformats.org/drawingml/2006/chart" xmlns:r="http://schemas.openxmlformats.org/officeDocument/2006/relationships" r:id="rId2"/>
          </a:graphicData>
        </a:graphic>
      </p:graphicFrame>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399" y="1447800"/>
            <a:ext cx="3201883"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066800" y="405825"/>
            <a:ext cx="7315200" cy="584775"/>
          </a:xfrm>
          <a:prstGeom prst="rect">
            <a:avLst/>
          </a:prstGeom>
          <a:noFill/>
        </p:spPr>
        <p:txBody>
          <a:bodyPr wrap="square" rtlCol="0">
            <a:spAutoFit/>
          </a:bodyPr>
          <a:lstStyle/>
          <a:p>
            <a:pPr algn="ctr"/>
            <a:r>
              <a:rPr lang="en-US" sz="3200" b="1" dirty="0"/>
              <a:t>MLH SEPSIS COMPLIANCE DATA FOR 2019</a:t>
            </a:r>
          </a:p>
        </p:txBody>
      </p:sp>
    </p:spTree>
    <p:extLst>
      <p:ext uri="{BB962C8B-B14F-4D97-AF65-F5344CB8AC3E}">
        <p14:creationId xmlns:p14="http://schemas.microsoft.com/office/powerpoint/2010/main" val="3403925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Learning Objectives:</a:t>
            </a:r>
          </a:p>
        </p:txBody>
      </p:sp>
      <p:sp>
        <p:nvSpPr>
          <p:cNvPr id="3" name="Content Placeholder 2"/>
          <p:cNvSpPr>
            <a:spLocks noGrp="1"/>
          </p:cNvSpPr>
          <p:nvPr>
            <p:ph idx="1"/>
          </p:nvPr>
        </p:nvSpPr>
        <p:spPr>
          <a:xfrm>
            <a:off x="454702" y="1371600"/>
            <a:ext cx="8229600" cy="4038600"/>
          </a:xfrm>
        </p:spPr>
        <p:txBody>
          <a:bodyPr>
            <a:normAutofit fontScale="92500" lnSpcReduction="20000"/>
          </a:bodyPr>
          <a:lstStyle/>
          <a:p>
            <a:r>
              <a:rPr lang="en-US" dirty="0">
                <a:solidFill>
                  <a:schemeClr val="bg1"/>
                </a:solidFill>
              </a:rPr>
              <a:t>Define sepsis and recognize signs / symptoms of sepsis.</a:t>
            </a:r>
          </a:p>
          <a:p>
            <a:r>
              <a:rPr lang="en-US" dirty="0">
                <a:solidFill>
                  <a:schemeClr val="bg1"/>
                </a:solidFill>
              </a:rPr>
              <a:t>Compare sepsis screening tools.</a:t>
            </a:r>
          </a:p>
          <a:p>
            <a:r>
              <a:rPr lang="en-US" dirty="0">
                <a:solidFill>
                  <a:schemeClr val="bg1"/>
                </a:solidFill>
              </a:rPr>
              <a:t>Discuss and review sepsis bundles and Evidence-Based sepsis care.</a:t>
            </a:r>
          </a:p>
          <a:p>
            <a:r>
              <a:rPr lang="en-US" dirty="0">
                <a:solidFill>
                  <a:schemeClr val="bg1"/>
                </a:solidFill>
              </a:rPr>
              <a:t>Relate best practices to sepsis care in rural healthcare.</a:t>
            </a:r>
          </a:p>
          <a:p>
            <a:r>
              <a:rPr lang="en-US" dirty="0">
                <a:solidFill>
                  <a:schemeClr val="bg1"/>
                </a:solidFill>
              </a:rPr>
              <a:t>Describe best practices for patients transferred to a tertiary care center.</a:t>
            </a:r>
          </a:p>
        </p:txBody>
      </p:sp>
    </p:spTree>
    <p:extLst>
      <p:ext uri="{BB962C8B-B14F-4D97-AF65-F5344CB8AC3E}">
        <p14:creationId xmlns:p14="http://schemas.microsoft.com/office/powerpoint/2010/main" val="11959522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nvGraphicFramePr>
        <p:xfrm>
          <a:off x="304800" y="1331719"/>
          <a:ext cx="5267325" cy="4471987"/>
        </p:xfrm>
        <a:graphic>
          <a:graphicData uri="http://schemas.openxmlformats.org/drawingml/2006/chart">
            <c:chart xmlns:c="http://schemas.openxmlformats.org/drawingml/2006/chart" xmlns:r="http://schemas.openxmlformats.org/officeDocument/2006/relationships" r:id="rId2"/>
          </a:graphicData>
        </a:graphic>
      </p:graphicFrame>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371600"/>
            <a:ext cx="3124200" cy="4382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81000" y="6031468"/>
            <a:ext cx="8458200" cy="738664"/>
          </a:xfrm>
          <a:prstGeom prst="rect">
            <a:avLst/>
          </a:prstGeom>
          <a:noFill/>
        </p:spPr>
        <p:txBody>
          <a:bodyPr wrap="square" rtlCol="0">
            <a:spAutoFit/>
          </a:bodyPr>
          <a:lstStyle/>
          <a:p>
            <a:r>
              <a:rPr lang="en-US" sz="1400" b="1" dirty="0"/>
              <a:t>Of Note: We began treating our first COVID patients at the end of March; processes in the ED and ICU had to be modified at that time. As you can see, compliance was impacted during Q2 when COVID admissions were at their highest. </a:t>
            </a:r>
          </a:p>
        </p:txBody>
      </p:sp>
      <p:sp>
        <p:nvSpPr>
          <p:cNvPr id="5" name="TextBox 4"/>
          <p:cNvSpPr txBox="1"/>
          <p:nvPr/>
        </p:nvSpPr>
        <p:spPr>
          <a:xfrm>
            <a:off x="1066800" y="405825"/>
            <a:ext cx="7315200" cy="584775"/>
          </a:xfrm>
          <a:prstGeom prst="rect">
            <a:avLst/>
          </a:prstGeom>
          <a:noFill/>
        </p:spPr>
        <p:txBody>
          <a:bodyPr wrap="square" rtlCol="0">
            <a:spAutoFit/>
          </a:bodyPr>
          <a:lstStyle/>
          <a:p>
            <a:pPr algn="ctr"/>
            <a:r>
              <a:rPr lang="en-US" sz="3200" b="1" dirty="0"/>
              <a:t>MLH SEPSIS COMPLIANCE DATA FOR 2020</a:t>
            </a:r>
          </a:p>
        </p:txBody>
      </p:sp>
    </p:spTree>
    <p:extLst>
      <p:ext uri="{BB962C8B-B14F-4D97-AF65-F5344CB8AC3E}">
        <p14:creationId xmlns:p14="http://schemas.microsoft.com/office/powerpoint/2010/main" val="38967180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038600"/>
            <a:ext cx="8610600" cy="257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Chart 2"/>
          <p:cNvGraphicFramePr>
            <a:graphicFrameLocks/>
          </p:cNvGraphicFramePr>
          <p:nvPr/>
        </p:nvGraphicFramePr>
        <p:xfrm>
          <a:off x="304800" y="152400"/>
          <a:ext cx="8610600" cy="3886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338406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02" y="838200"/>
            <a:ext cx="4545698" cy="275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848001"/>
            <a:ext cx="4534757" cy="274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302" y="3667401"/>
            <a:ext cx="4529513"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xplosion 1 3"/>
          <p:cNvSpPr/>
          <p:nvPr/>
        </p:nvSpPr>
        <p:spPr>
          <a:xfrm>
            <a:off x="7848600" y="1869522"/>
            <a:ext cx="304800" cy="304800"/>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4710388"/>
            <a:ext cx="328613"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1886087"/>
            <a:ext cx="328613"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705778" y="3767565"/>
            <a:ext cx="4267200" cy="2893100"/>
          </a:xfrm>
          <a:prstGeom prst="rect">
            <a:avLst/>
          </a:prstGeom>
          <a:noFill/>
        </p:spPr>
        <p:txBody>
          <a:bodyPr wrap="square" rtlCol="0">
            <a:spAutoFit/>
          </a:bodyPr>
          <a:lstStyle/>
          <a:p>
            <a:pPr marL="285750" indent="-285750">
              <a:buFont typeface="Arial" panose="020B0604020202020204" pitchFamily="34" charset="0"/>
              <a:buChar char="•"/>
            </a:pPr>
            <a:r>
              <a:rPr lang="en-US" sz="1400" b="1" dirty="0"/>
              <a:t>Fluid bolus administration compliance decreased during Q2 of 2020; first COVID patients were being treated in March</a:t>
            </a:r>
          </a:p>
          <a:p>
            <a:pPr marL="285750" indent="-285750">
              <a:buFont typeface="Arial" panose="020B0604020202020204" pitchFamily="34" charset="0"/>
              <a:buChar char="•"/>
            </a:pPr>
            <a:r>
              <a:rPr lang="en-US" sz="1400" b="1" dirty="0"/>
              <a:t>Incomplete (or absent) fluid bolus administration has been the primary reason for SEP-1 fallouts since 2018</a:t>
            </a:r>
          </a:p>
          <a:p>
            <a:pPr marL="285750" indent="-285750">
              <a:buFont typeface="Arial" panose="020B0604020202020204" pitchFamily="34" charset="0"/>
              <a:buChar char="•"/>
            </a:pPr>
            <a:r>
              <a:rPr lang="en-US" sz="1400" b="1" dirty="0"/>
              <a:t>Year-to-Date fluid bolus compliance for all patients meeting Severe Sepsis/Septic Shock criteria is at 66%</a:t>
            </a:r>
          </a:p>
          <a:p>
            <a:pPr marL="285750" indent="-285750">
              <a:buFont typeface="Arial" panose="020B0604020202020204" pitchFamily="34" charset="0"/>
              <a:buChar char="•"/>
            </a:pPr>
            <a:r>
              <a:rPr lang="en-US" sz="1400" b="1" dirty="0"/>
              <a:t>The only acceptable reason for exclusion from the SEP-1 measure, regarding fluids,  is “Patient refusal”</a:t>
            </a:r>
          </a:p>
          <a:p>
            <a:pPr marL="285750" indent="-285750">
              <a:buFont typeface="Arial" panose="020B0604020202020204" pitchFamily="34" charset="0"/>
              <a:buChar char="•"/>
            </a:pPr>
            <a:endParaRPr lang="en-US" sz="1400" b="1" dirty="0"/>
          </a:p>
        </p:txBody>
      </p:sp>
      <p:sp>
        <p:nvSpPr>
          <p:cNvPr id="6" name="TextBox 5"/>
          <p:cNvSpPr txBox="1"/>
          <p:nvPr/>
        </p:nvSpPr>
        <p:spPr>
          <a:xfrm>
            <a:off x="152400" y="152400"/>
            <a:ext cx="8820578" cy="646331"/>
          </a:xfrm>
          <a:prstGeom prst="rect">
            <a:avLst/>
          </a:prstGeom>
          <a:noFill/>
        </p:spPr>
        <p:txBody>
          <a:bodyPr wrap="square" rtlCol="0">
            <a:spAutoFit/>
          </a:bodyPr>
          <a:lstStyle/>
          <a:p>
            <a:pPr algn="ctr"/>
            <a:r>
              <a:rPr lang="en-US" sz="3600" b="1" dirty="0"/>
              <a:t>MLH Sepsis Process Standards</a:t>
            </a:r>
          </a:p>
        </p:txBody>
      </p:sp>
    </p:spTree>
    <p:extLst>
      <p:ext uri="{BB962C8B-B14F-4D97-AF65-F5344CB8AC3E}">
        <p14:creationId xmlns:p14="http://schemas.microsoft.com/office/powerpoint/2010/main" val="34218594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263" y="152400"/>
            <a:ext cx="6154737" cy="467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350" y="5105400"/>
            <a:ext cx="6089650" cy="155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705600" y="2487612"/>
            <a:ext cx="2209800" cy="2308324"/>
          </a:xfrm>
          <a:prstGeom prst="rect">
            <a:avLst/>
          </a:prstGeom>
          <a:noFill/>
        </p:spPr>
        <p:txBody>
          <a:bodyPr wrap="square" rtlCol="0">
            <a:spAutoFit/>
          </a:bodyPr>
          <a:lstStyle/>
          <a:p>
            <a:pPr algn="ctr"/>
            <a:r>
              <a:rPr lang="en-US" sz="1600" b="1" dirty="0"/>
              <a:t>A daily dashboard is emailed every morning before our organizational safety huddle; this is presented by our manager of the Quality and Patient Safety Department</a:t>
            </a:r>
          </a:p>
        </p:txBody>
      </p:sp>
    </p:spTree>
    <p:extLst>
      <p:ext uri="{BB962C8B-B14F-4D97-AF65-F5344CB8AC3E}">
        <p14:creationId xmlns:p14="http://schemas.microsoft.com/office/powerpoint/2010/main" val="17683138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2A9FED1-EB57-4F5F-9609-5EBD79CC074A}"/>
              </a:ext>
            </a:extLst>
          </p:cNvPr>
          <p:cNvSpPr>
            <a:spLocks noGrp="1"/>
          </p:cNvSpPr>
          <p:nvPr>
            <p:ph type="subTitle" idx="1"/>
          </p:nvPr>
        </p:nvSpPr>
        <p:spPr>
          <a:xfrm>
            <a:off x="609600" y="1828800"/>
            <a:ext cx="7696200" cy="584775"/>
          </a:xfrm>
        </p:spPr>
        <p:txBody>
          <a:bodyPr/>
          <a:lstStyle/>
          <a:p>
            <a:r>
              <a:rPr lang="en-US" dirty="0"/>
              <a:t>Nebraska Sepsis Toolkit Available</a:t>
            </a:r>
          </a:p>
        </p:txBody>
      </p:sp>
    </p:spTree>
    <p:extLst>
      <p:ext uri="{BB962C8B-B14F-4D97-AF65-F5344CB8AC3E}">
        <p14:creationId xmlns:p14="http://schemas.microsoft.com/office/powerpoint/2010/main" val="41104273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3AFAB8C-22D6-411D-A753-8EB613C8313C}"/>
              </a:ext>
            </a:extLst>
          </p:cNvPr>
          <p:cNvSpPr>
            <a:spLocks noGrp="1"/>
          </p:cNvSpPr>
          <p:nvPr>
            <p:ph type="subTitle" idx="1"/>
          </p:nvPr>
        </p:nvSpPr>
        <p:spPr>
          <a:xfrm>
            <a:off x="685800" y="2514600"/>
            <a:ext cx="7696200" cy="1676400"/>
          </a:xfrm>
        </p:spPr>
        <p:txBody>
          <a:bodyPr>
            <a:normAutofit lnSpcReduction="10000"/>
          </a:bodyPr>
          <a:lstStyle/>
          <a:p>
            <a:r>
              <a:rPr lang="en-US" dirty="0"/>
              <a:t>Dana Steiner BSN, MBA</a:t>
            </a:r>
          </a:p>
          <a:p>
            <a:r>
              <a:rPr lang="en-US" dirty="0">
                <a:hlinkClick r:id="rId2"/>
              </a:rPr>
              <a:t>dsteiner@nebraskahospitals.org</a:t>
            </a:r>
            <a:endParaRPr lang="en-US" dirty="0"/>
          </a:p>
          <a:p>
            <a:r>
              <a:rPr lang="en-US" dirty="0"/>
              <a:t>308.627.3086</a:t>
            </a:r>
          </a:p>
        </p:txBody>
      </p:sp>
    </p:spTree>
    <p:extLst>
      <p:ext uri="{BB962C8B-B14F-4D97-AF65-F5344CB8AC3E}">
        <p14:creationId xmlns:p14="http://schemas.microsoft.com/office/powerpoint/2010/main" val="1429643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2A9FED1-EB57-4F5F-9609-5EBD79CC074A}"/>
              </a:ext>
            </a:extLst>
          </p:cNvPr>
          <p:cNvSpPr>
            <a:spLocks noGrp="1"/>
          </p:cNvSpPr>
          <p:nvPr>
            <p:ph type="subTitle" idx="1"/>
          </p:nvPr>
        </p:nvSpPr>
        <p:spPr>
          <a:xfrm>
            <a:off x="609600" y="1828800"/>
            <a:ext cx="7696200" cy="584775"/>
          </a:xfrm>
        </p:spPr>
        <p:txBody>
          <a:bodyPr/>
          <a:lstStyle/>
          <a:p>
            <a:r>
              <a:rPr lang="en-US" dirty="0"/>
              <a:t>Question #1</a:t>
            </a:r>
          </a:p>
        </p:txBody>
      </p:sp>
      <p:sp>
        <p:nvSpPr>
          <p:cNvPr id="6" name="Rounded Rectangle 3">
            <a:extLst>
              <a:ext uri="{FF2B5EF4-FFF2-40B4-BE49-F238E27FC236}">
                <a16:creationId xmlns:a16="http://schemas.microsoft.com/office/drawing/2014/main" id="{A0A0F925-63FD-4780-9C86-96E066140541}"/>
              </a:ext>
            </a:extLst>
          </p:cNvPr>
          <p:cNvSpPr/>
          <p:nvPr/>
        </p:nvSpPr>
        <p:spPr>
          <a:xfrm>
            <a:off x="685800" y="3002209"/>
            <a:ext cx="8153400" cy="1328023"/>
          </a:xfrm>
          <a:prstGeom prst="roundRect">
            <a:avLst/>
          </a:prstGeom>
          <a:solidFill>
            <a:srgbClr val="002060"/>
          </a:solidFill>
          <a:ln w="0">
            <a:solidFill>
              <a:schemeClr val="bg1"/>
            </a:solidFill>
          </a:ln>
        </p:spPr>
        <p:style>
          <a:lnRef idx="2">
            <a:schemeClr val="accent6"/>
          </a:lnRef>
          <a:fillRef idx="1">
            <a:schemeClr val="lt1"/>
          </a:fillRef>
          <a:effectRef idx="0">
            <a:schemeClr val="accent6"/>
          </a:effectRef>
          <a:fontRef idx="minor">
            <a:schemeClr val="dk1"/>
          </a:fontRef>
        </p:style>
        <p:txBody>
          <a:bodyPr rtlCol="0" anchor="ctr">
            <a:spAutoFit/>
          </a:bodyPr>
          <a:lstStyle/>
          <a:p>
            <a:pPr algn="ctr"/>
            <a:r>
              <a:rPr lang="en-US" sz="3600" dirty="0">
                <a:solidFill>
                  <a:schemeClr val="bg1"/>
                </a:solidFill>
              </a:rPr>
              <a:t>What are the newest / approved sepsis definitions?</a:t>
            </a:r>
          </a:p>
        </p:txBody>
      </p:sp>
    </p:spTree>
    <p:extLst>
      <p:ext uri="{BB962C8B-B14F-4D97-AF65-F5344CB8AC3E}">
        <p14:creationId xmlns:p14="http://schemas.microsoft.com/office/powerpoint/2010/main" val="2668777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Sepsis Definitions:</a:t>
            </a:r>
          </a:p>
        </p:txBody>
      </p:sp>
      <p:sp>
        <p:nvSpPr>
          <p:cNvPr id="5" name="Content Placeholder 4"/>
          <p:cNvSpPr>
            <a:spLocks noGrp="1"/>
          </p:cNvSpPr>
          <p:nvPr>
            <p:ph idx="1"/>
          </p:nvPr>
        </p:nvSpPr>
        <p:spPr>
          <a:xfrm>
            <a:off x="304800" y="1447800"/>
            <a:ext cx="8534399" cy="3733800"/>
          </a:xfrm>
        </p:spPr>
        <p:txBody>
          <a:bodyPr>
            <a:normAutofit/>
          </a:bodyPr>
          <a:lstStyle/>
          <a:p>
            <a:r>
              <a:rPr lang="en-US" dirty="0"/>
              <a:t>Sepsis </a:t>
            </a:r>
          </a:p>
          <a:p>
            <a:r>
              <a:rPr lang="en-US" dirty="0"/>
              <a:t>Severe Sepsis</a:t>
            </a:r>
          </a:p>
          <a:p>
            <a:r>
              <a:rPr lang="en-US" dirty="0"/>
              <a:t>Septic Shock</a:t>
            </a:r>
          </a:p>
        </p:txBody>
      </p:sp>
    </p:spTree>
    <p:extLst>
      <p:ext uri="{BB962C8B-B14F-4D97-AF65-F5344CB8AC3E}">
        <p14:creationId xmlns:p14="http://schemas.microsoft.com/office/powerpoint/2010/main" val="2561647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2A9FED1-EB57-4F5F-9609-5EBD79CC074A}"/>
              </a:ext>
            </a:extLst>
          </p:cNvPr>
          <p:cNvSpPr>
            <a:spLocks noGrp="1"/>
          </p:cNvSpPr>
          <p:nvPr>
            <p:ph type="subTitle" idx="1"/>
          </p:nvPr>
        </p:nvSpPr>
        <p:spPr>
          <a:xfrm>
            <a:off x="609600" y="1828800"/>
            <a:ext cx="7696200" cy="584775"/>
          </a:xfrm>
        </p:spPr>
        <p:txBody>
          <a:bodyPr/>
          <a:lstStyle/>
          <a:p>
            <a:r>
              <a:rPr lang="en-US" dirty="0"/>
              <a:t>Question #2</a:t>
            </a:r>
          </a:p>
        </p:txBody>
      </p:sp>
      <p:sp>
        <p:nvSpPr>
          <p:cNvPr id="6" name="Rounded Rectangle 3">
            <a:extLst>
              <a:ext uri="{FF2B5EF4-FFF2-40B4-BE49-F238E27FC236}">
                <a16:creationId xmlns:a16="http://schemas.microsoft.com/office/drawing/2014/main" id="{A0A0F925-63FD-4780-9C86-96E066140541}"/>
              </a:ext>
            </a:extLst>
          </p:cNvPr>
          <p:cNvSpPr/>
          <p:nvPr/>
        </p:nvSpPr>
        <p:spPr>
          <a:xfrm>
            <a:off x="685800" y="2695742"/>
            <a:ext cx="8153400" cy="1940957"/>
          </a:xfrm>
          <a:prstGeom prst="roundRect">
            <a:avLst/>
          </a:prstGeom>
          <a:solidFill>
            <a:srgbClr val="002060"/>
          </a:solidFill>
          <a:ln w="0">
            <a:solidFill>
              <a:schemeClr val="bg1"/>
            </a:solidFill>
          </a:ln>
        </p:spPr>
        <p:style>
          <a:lnRef idx="2">
            <a:schemeClr val="accent6"/>
          </a:lnRef>
          <a:fillRef idx="1">
            <a:schemeClr val="lt1"/>
          </a:fillRef>
          <a:effectRef idx="0">
            <a:schemeClr val="accent6"/>
          </a:effectRef>
          <a:fontRef idx="minor">
            <a:schemeClr val="dk1"/>
          </a:fontRef>
        </p:style>
        <p:txBody>
          <a:bodyPr rtlCol="0" anchor="ctr">
            <a:spAutoFit/>
          </a:bodyPr>
          <a:lstStyle/>
          <a:p>
            <a:pPr algn="ctr"/>
            <a:r>
              <a:rPr lang="en-US" sz="3600" dirty="0">
                <a:solidFill>
                  <a:schemeClr val="bg1"/>
                </a:solidFill>
              </a:rPr>
              <a:t>Describe the best sepsis screening tools / processes and how do those tools fit into daily patient care?</a:t>
            </a:r>
          </a:p>
        </p:txBody>
      </p:sp>
    </p:spTree>
    <p:extLst>
      <p:ext uri="{BB962C8B-B14F-4D97-AF65-F5344CB8AC3E}">
        <p14:creationId xmlns:p14="http://schemas.microsoft.com/office/powerpoint/2010/main" val="243717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SIRS Criteria</a:t>
            </a:r>
          </a:p>
        </p:txBody>
      </p:sp>
      <p:pic>
        <p:nvPicPr>
          <p:cNvPr id="6" name="Content Placeholder 5" descr="An external file that holds a picture, illustration, etc. Object name is trd-82-6-g001.jpg">
            <a:extLst>
              <a:ext uri="{FF2B5EF4-FFF2-40B4-BE49-F238E27FC236}">
                <a16:creationId xmlns:a16="http://schemas.microsoft.com/office/drawing/2014/main" id="{984D5DC6-B045-4624-8696-3A60AA65AE18}"/>
              </a:ext>
            </a:extLst>
          </p:cNvPr>
          <p:cNvPicPr>
            <a:picLocks noGrp="1"/>
          </p:cNvPicPr>
          <p:nvPr>
            <p:ph idx="1"/>
          </p:nvPr>
        </p:nvPicPr>
        <p:blipFill rotWithShape="1">
          <a:blip r:embed="rId2">
            <a:extLst>
              <a:ext uri="{28A0092B-C50C-407E-A947-70E740481C1C}">
                <a14:useLocalDpi xmlns:a14="http://schemas.microsoft.com/office/drawing/2010/main" val="0"/>
              </a:ext>
            </a:extLst>
          </a:blip>
          <a:srcRect t="12455" r="57443"/>
          <a:stretch/>
        </p:blipFill>
        <p:spPr bwMode="auto">
          <a:xfrm>
            <a:off x="2057400" y="1600200"/>
            <a:ext cx="4267200" cy="4038600"/>
          </a:xfrm>
          <a:prstGeom prst="rect">
            <a:avLst/>
          </a:prstGeom>
          <a:noFill/>
          <a:ln>
            <a:noFill/>
          </a:ln>
        </p:spPr>
      </p:pic>
    </p:spTree>
    <p:extLst>
      <p:ext uri="{BB962C8B-B14F-4D97-AF65-F5344CB8AC3E}">
        <p14:creationId xmlns:p14="http://schemas.microsoft.com/office/powerpoint/2010/main" val="1684278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qSOFA</a:t>
            </a:r>
            <a:endParaRPr lang="en-US" dirty="0"/>
          </a:p>
        </p:txBody>
      </p:sp>
      <p:sp>
        <p:nvSpPr>
          <p:cNvPr id="5" name="Content Placeholder 4"/>
          <p:cNvSpPr>
            <a:spLocks noGrp="1"/>
          </p:cNvSpPr>
          <p:nvPr>
            <p:ph idx="1"/>
          </p:nvPr>
        </p:nvSpPr>
        <p:spPr>
          <a:xfrm>
            <a:off x="445294" y="1295400"/>
            <a:ext cx="8229600" cy="4525963"/>
          </a:xfrm>
        </p:spPr>
        <p:txBody>
          <a:bodyPr>
            <a:normAutofit/>
          </a:bodyPr>
          <a:lstStyle/>
          <a:p>
            <a:endParaRPr lang="en-US" dirty="0"/>
          </a:p>
          <a:p>
            <a:endParaRPr lang="en-US" dirty="0"/>
          </a:p>
        </p:txBody>
      </p:sp>
      <p:pic>
        <p:nvPicPr>
          <p:cNvPr id="7" name="Content Placeholder 1">
            <a:extLst>
              <a:ext uri="{FF2B5EF4-FFF2-40B4-BE49-F238E27FC236}">
                <a16:creationId xmlns:a16="http://schemas.microsoft.com/office/drawing/2014/main" id="{DE64A3D9-BE6B-48C7-9117-987A8DAE6F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175" y="1524000"/>
            <a:ext cx="7139649" cy="3686486"/>
          </a:xfrm>
          <a:prstGeom prst="rect">
            <a:avLst/>
          </a:prstGeom>
        </p:spPr>
      </p:pic>
    </p:spTree>
    <p:extLst>
      <p:ext uri="{BB962C8B-B14F-4D97-AF65-F5344CB8AC3E}">
        <p14:creationId xmlns:p14="http://schemas.microsoft.com/office/powerpoint/2010/main" val="2463197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NEWS</a:t>
            </a:r>
          </a:p>
        </p:txBody>
      </p:sp>
      <p:sp>
        <p:nvSpPr>
          <p:cNvPr id="5" name="Content Placeholder 4"/>
          <p:cNvSpPr>
            <a:spLocks noGrp="1"/>
          </p:cNvSpPr>
          <p:nvPr>
            <p:ph idx="1"/>
          </p:nvPr>
        </p:nvSpPr>
        <p:spPr>
          <a:xfrm>
            <a:off x="457015" y="1600201"/>
            <a:ext cx="8229600" cy="3733799"/>
          </a:xfrm>
        </p:spPr>
        <p:txBody>
          <a:bodyPr/>
          <a:lstStyle/>
          <a:p>
            <a:endParaRPr lang="en-US" dirty="0"/>
          </a:p>
          <a:p>
            <a:endParaRPr lang="en-US" dirty="0"/>
          </a:p>
        </p:txBody>
      </p:sp>
      <p:pic>
        <p:nvPicPr>
          <p:cNvPr id="6" name="Content Placeholder 1">
            <a:extLst>
              <a:ext uri="{FF2B5EF4-FFF2-40B4-BE49-F238E27FC236}">
                <a16:creationId xmlns:a16="http://schemas.microsoft.com/office/drawing/2014/main" id="{2DAB0707-5AEE-4175-9553-3A6B8A4EAC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552502"/>
            <a:ext cx="7519685" cy="4243251"/>
          </a:xfrm>
          <a:prstGeom prst="rect">
            <a:avLst/>
          </a:prstGeom>
        </p:spPr>
      </p:pic>
    </p:spTree>
    <p:extLst>
      <p:ext uri="{BB962C8B-B14F-4D97-AF65-F5344CB8AC3E}">
        <p14:creationId xmlns:p14="http://schemas.microsoft.com/office/powerpoint/2010/main" val="2925322832"/>
      </p:ext>
    </p:extLst>
  </p:cSld>
  <p:clrMapOvr>
    <a:masterClrMapping/>
  </p:clrMapOvr>
</p:sld>
</file>

<file path=ppt/theme/theme1.xml><?xml version="1.0" encoding="utf-8"?>
<a:theme xmlns:a="http://schemas.openxmlformats.org/drawingml/2006/main" name="NHA PPT template- white NEW">
  <a:themeElements>
    <a:clrScheme name="Custom 12">
      <a:dk1>
        <a:srgbClr val="002060"/>
      </a:dk1>
      <a:lt1>
        <a:srgbClr val="FFFFFF"/>
      </a:lt1>
      <a:dk2>
        <a:srgbClr val="002060"/>
      </a:dk2>
      <a:lt2>
        <a:srgbClr val="002060"/>
      </a:lt2>
      <a:accent1>
        <a:srgbClr val="797B7E"/>
      </a:accent1>
      <a:accent2>
        <a:srgbClr val="F96A1B"/>
      </a:accent2>
      <a:accent3>
        <a:srgbClr val="F96A1B"/>
      </a:accent3>
      <a:accent4>
        <a:srgbClr val="002060"/>
      </a:accent4>
      <a:accent5>
        <a:srgbClr val="C2AD8D"/>
      </a:accent5>
      <a:accent6>
        <a:srgbClr val="506E94"/>
      </a:accent6>
      <a:hlink>
        <a:srgbClr val="5F5F5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100</TotalTime>
  <Words>1826</Words>
  <Application>Microsoft Office PowerPoint</Application>
  <PresentationFormat>On-screen Show (4:3)</PresentationFormat>
  <Paragraphs>192</Paragraphs>
  <Slides>35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Calibri</vt:lpstr>
      <vt:lpstr>Century Gothic</vt:lpstr>
      <vt:lpstr>Corbel</vt:lpstr>
      <vt:lpstr>Milo Offc</vt:lpstr>
      <vt:lpstr>Milo Offc Medium</vt:lpstr>
      <vt:lpstr>Trebuchet MS</vt:lpstr>
      <vt:lpstr>NHA PPT template- white NEW</vt:lpstr>
      <vt:lpstr>PowerPoint Presentation</vt:lpstr>
      <vt:lpstr>Panelists:</vt:lpstr>
      <vt:lpstr>Learning Objectives:</vt:lpstr>
      <vt:lpstr>PowerPoint Presentation</vt:lpstr>
      <vt:lpstr>Sepsis Definitions:</vt:lpstr>
      <vt:lpstr>PowerPoint Presentation</vt:lpstr>
      <vt:lpstr>SIRS Criteria</vt:lpstr>
      <vt:lpstr>qSOFA</vt:lpstr>
      <vt:lpstr>NEWS</vt:lpstr>
      <vt:lpstr>Other Screening Considerations:</vt:lpstr>
      <vt:lpstr>PowerPoint Presentation</vt:lpstr>
      <vt:lpstr>Sepsis Bundles</vt:lpstr>
      <vt:lpstr>Sepsis Tips</vt:lpstr>
      <vt:lpstr>PowerPoint Presentation</vt:lpstr>
      <vt:lpstr>Code Sepsis – Sepsis Alert</vt:lpstr>
      <vt:lpstr>PowerPoint Presentation</vt:lpstr>
      <vt:lpstr>Initial Sepsis Treatment:</vt:lpstr>
      <vt:lpstr>Sepsis Algorithm:</vt:lpstr>
      <vt:lpstr>PowerPoint Presentation</vt:lpstr>
      <vt:lpstr>Transfer Considerations:</vt:lpstr>
      <vt:lpstr>PowerPoint Presentation</vt:lpstr>
      <vt:lpstr>Antibiotics:</vt:lpstr>
      <vt:lpstr>Antibiotics:</vt:lpstr>
      <vt:lpstr>PowerPoint Presentation</vt:lpstr>
      <vt:lpstr>Sepsis Team: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Dana Steiner</dc:creator>
  <cp:lastModifiedBy>Scot Eaton</cp:lastModifiedBy>
  <cp:revision>28</cp:revision>
  <dcterms:created xsi:type="dcterms:W3CDTF">2020-04-14T17:59:32Z</dcterms:created>
  <dcterms:modified xsi:type="dcterms:W3CDTF">2020-10-12T14:29:22Z</dcterms:modified>
</cp:coreProperties>
</file>