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Montserrat Classic" panose="020B0604020202020204" charset="0"/>
      <p:regular r:id="rId16"/>
    </p:embeddedFont>
    <p:embeddedFont>
      <p:font typeface="Montserrat Extra-Bold" panose="020B0604020202020204" charset="0"/>
      <p:regular r:id="rId17"/>
    </p:embeddedFont>
    <p:embeddedFont>
      <p:font typeface="Montserrat Extra-Bold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324842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Quality Residency</a:t>
            </a:r>
          </a:p>
        </p:txBody>
      </p:sp>
      <p:sp>
        <p:nvSpPr>
          <p:cNvPr id="10" name="TextBox 10"/>
          <p:cNvSpPr txBox="1"/>
          <p:nvPr/>
        </p:nvSpPr>
        <p:spPr>
          <a:xfrm>
            <a:off x="2829775" y="5238750"/>
            <a:ext cx="12181625" cy="1359346"/>
          </a:xfrm>
          <a:prstGeom prst="rect">
            <a:avLst/>
          </a:prstGeom>
        </p:spPr>
        <p:txBody>
          <a:bodyPr wrap="square" lIns="0" tIns="0" rIns="0" bIns="0" rtlCol="0" anchor="t">
            <a:spAutoFit/>
          </a:bodyPr>
          <a:lstStyle/>
          <a:p>
            <a:pPr>
              <a:lnSpc>
                <a:spcPts val="10560"/>
              </a:lnSpc>
            </a:pPr>
            <a:r>
              <a:rPr lang="en-US" sz="9600" dirty="0">
                <a:solidFill>
                  <a:srgbClr val="BFD734"/>
                </a:solidFill>
                <a:latin typeface="Montserrat Extra-Bold"/>
              </a:rPr>
              <a:t>Capstone Project</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4648200" y="7168915"/>
            <a:ext cx="9288593" cy="1945148"/>
          </a:xfrm>
          <a:prstGeom prst="rect">
            <a:avLst/>
          </a:prstGeom>
        </p:spPr>
        <p:txBody>
          <a:bodyPr lIns="0" tIns="0" rIns="0" bIns="0" rtlCol="0" anchor="t">
            <a:spAutoFit/>
          </a:bodyPr>
          <a:lstStyle/>
          <a:p>
            <a:pPr>
              <a:lnSpc>
                <a:spcPts val="3920"/>
              </a:lnSpc>
            </a:pPr>
            <a:r>
              <a:rPr lang="en-US" sz="2800" spc="963" dirty="0">
                <a:solidFill>
                  <a:srgbClr val="25B1DD"/>
                </a:solidFill>
                <a:latin typeface="Montserrat Classic"/>
              </a:rPr>
              <a:t>Krystal Novotny,BSN,RN – Director of Medical Clinics and Radiology Services-Valley County Health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794627" y="4105507"/>
            <a:ext cx="15188573"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THANK YOU/Questions</a:t>
            </a:r>
          </a:p>
        </p:txBody>
      </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7" name="TextBox 7"/>
          <p:cNvSpPr txBox="1"/>
          <p:nvPr/>
        </p:nvSpPr>
        <p:spPr>
          <a:xfrm>
            <a:off x="2794627" y="5795414"/>
            <a:ext cx="9288593" cy="1445011"/>
          </a:xfrm>
          <a:prstGeom prst="rect">
            <a:avLst/>
          </a:prstGeom>
        </p:spPr>
        <p:txBody>
          <a:bodyPr lIns="0" tIns="0" rIns="0" bIns="0" rtlCol="0" anchor="t">
            <a:spAutoFit/>
          </a:bodyPr>
          <a:lstStyle/>
          <a:p>
            <a:pPr>
              <a:lnSpc>
                <a:spcPts val="3920"/>
              </a:lnSpc>
            </a:pPr>
            <a:r>
              <a:rPr lang="en-US" sz="2800" spc="963" dirty="0">
                <a:solidFill>
                  <a:srgbClr val="101010"/>
                </a:solidFill>
                <a:latin typeface="Montserrat Classic"/>
              </a:rPr>
              <a:t>Krystal Novotny</a:t>
            </a:r>
          </a:p>
          <a:p>
            <a:pPr>
              <a:lnSpc>
                <a:spcPts val="3920"/>
              </a:lnSpc>
            </a:pPr>
            <a:r>
              <a:rPr lang="en-US" sz="2800" spc="963" dirty="0">
                <a:solidFill>
                  <a:srgbClr val="101010"/>
                </a:solidFill>
                <a:latin typeface="Montserrat Classic"/>
              </a:rPr>
              <a:t>308-728-4312</a:t>
            </a:r>
          </a:p>
          <a:p>
            <a:pPr>
              <a:lnSpc>
                <a:spcPts val="3920"/>
              </a:lnSpc>
            </a:pPr>
            <a:r>
              <a:rPr lang="en-US" sz="2800" spc="963" dirty="0">
                <a:solidFill>
                  <a:srgbClr val="101010"/>
                </a:solidFill>
                <a:latin typeface="Montserrat Classic"/>
              </a:rPr>
              <a:t>knovotny@vchsne.org</a:t>
            </a:r>
          </a:p>
        </p:txBody>
      </p:sp>
      <p:grpSp>
        <p:nvGrpSpPr>
          <p:cNvPr id="8" name="Group 8"/>
          <p:cNvGrpSpPr/>
          <p:nvPr/>
        </p:nvGrpSpPr>
        <p:grpSpPr>
          <a:xfrm>
            <a:off x="14500955" y="1866623"/>
            <a:ext cx="2758345" cy="245871"/>
            <a:chOff x="0" y="0"/>
            <a:chExt cx="726478" cy="64756"/>
          </a:xfrm>
        </p:grpSpPr>
        <p:sp>
          <p:nvSpPr>
            <p:cNvPr id="9" name="Freeform 9"/>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62895"/>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Introduction to the Organization, Project, Team</a:t>
            </a:r>
          </a:p>
        </p:txBody>
      </p:sp>
      <p:sp>
        <p:nvSpPr>
          <p:cNvPr id="4" name="TextBox 4"/>
          <p:cNvSpPr txBox="1"/>
          <p:nvPr/>
        </p:nvSpPr>
        <p:spPr>
          <a:xfrm>
            <a:off x="1028700" y="4174436"/>
            <a:ext cx="16230600" cy="6054927"/>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Valley County Health System is a CAH with 16-acute care beds. We also have a trauma designated ER that averages 2,147 visits yearly. We have 3 Rural Health Clinics; Ord, Burwell and Loup City. We also offer several other services including therapies, radiology services, outpatient surgery and 14 visiting specialty providers,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We choose to do improving blood pressure measurement as our QI project. RHC’s are not required by the same stipulations as hospitals to report quality data, so we felt like this was a solid starting point to implement a QI project that would benefit both patients and staff. There was a lot of trials and “do-overs” during the process, which actually will not be complete until December 31</a:t>
            </a:r>
            <a:r>
              <a:rPr lang="en-US" sz="2400" baseline="30000" dirty="0">
                <a:solidFill>
                  <a:srgbClr val="2D262A"/>
                </a:solidFill>
                <a:latin typeface="Montserrat Classic"/>
              </a:rPr>
              <a:t>st</a:t>
            </a:r>
            <a:r>
              <a:rPr lang="en-US" sz="2400" dirty="0">
                <a:solidFill>
                  <a:srgbClr val="2D262A"/>
                </a:solidFill>
                <a:latin typeface="Montserrat Classic"/>
              </a:rPr>
              <a:t>, 2023. Being the first true QI project implemented in the RHCs, we had to learn a new data system (CPM), along with a new EHR system. I believe this work is important not just for patient quality of care, but livelihood of RHCs in the future, as chances of reimbursement being linked to quality are high.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My team consists of my nurse manager, and a physician champion. We also utilized the nursing staff and IT analyst for implementation and data collection. </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47650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AIM Statement</a:t>
            </a:r>
          </a:p>
        </p:txBody>
      </p:sp>
      <p:sp>
        <p:nvSpPr>
          <p:cNvPr id="17" name="TextBox 17"/>
          <p:cNvSpPr txBox="1"/>
          <p:nvPr/>
        </p:nvSpPr>
        <p:spPr>
          <a:xfrm>
            <a:off x="938475" y="3551935"/>
            <a:ext cx="16230600" cy="3002810"/>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The aim of this project is to have 75% of all medical clinic patients with a diagnosis of hypertension be adequately controlled by end of year 2023. </a:t>
            </a:r>
            <a:r>
              <a:rPr lang="en-US" sz="2400" i="1" dirty="0">
                <a:solidFill>
                  <a:srgbClr val="2D262A"/>
                </a:solidFill>
                <a:latin typeface="Montserrat Classic"/>
              </a:rPr>
              <a:t>  Adequately controlled is a BP of 139/89 or less. HTN is defined as 140/90 or greater (for purposes of this project). </a:t>
            </a:r>
          </a:p>
          <a:p>
            <a:pPr>
              <a:lnSpc>
                <a:spcPts val="3359"/>
              </a:lnSpc>
            </a:pPr>
            <a:endParaRPr lang="en-US" sz="2400" i="1" dirty="0">
              <a:solidFill>
                <a:srgbClr val="2D262A"/>
              </a:solidFill>
              <a:latin typeface="Montserrat Classic"/>
            </a:endParaRPr>
          </a:p>
          <a:p>
            <a:pPr>
              <a:lnSpc>
                <a:spcPts val="3359"/>
              </a:lnSpc>
            </a:pPr>
            <a:r>
              <a:rPr lang="en-US" sz="2400" i="1" dirty="0">
                <a:solidFill>
                  <a:srgbClr val="2D262A"/>
                </a:solidFill>
                <a:latin typeface="Montserrat Classic"/>
              </a:rPr>
              <a:t>Baseline data for year end 2022 was 66% controlled, and 34% uncontrolled. </a:t>
            </a: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4419600" y="1181100"/>
            <a:ext cx="9168075" cy="687176"/>
          </a:xfrm>
          <a:prstGeom prst="rect">
            <a:avLst/>
          </a:prstGeom>
        </p:spPr>
        <p:txBody>
          <a:bodyPr wrap="square" lIns="0" tIns="0" rIns="0" bIns="0" rtlCol="0" anchor="t">
            <a:spAutoFit/>
          </a:bodyPr>
          <a:lstStyle/>
          <a:p>
            <a:pPr algn="ctr">
              <a:lnSpc>
                <a:spcPts val="5264"/>
              </a:lnSpc>
            </a:pPr>
            <a:r>
              <a:rPr lang="en-US" sz="5600" dirty="0">
                <a:solidFill>
                  <a:srgbClr val="1E3262"/>
                </a:solidFill>
                <a:latin typeface="Montserrat Extra-Bold Bold"/>
              </a:rPr>
              <a:t>Measuring Success</a:t>
            </a:r>
          </a:p>
        </p:txBody>
      </p:sp>
      <p:sp>
        <p:nvSpPr>
          <p:cNvPr id="26" name="TextBox 26"/>
          <p:cNvSpPr txBox="1"/>
          <p:nvPr/>
        </p:nvSpPr>
        <p:spPr>
          <a:xfrm>
            <a:off x="1828800" y="2589322"/>
            <a:ext cx="14859000" cy="5618910"/>
          </a:xfrm>
          <a:prstGeom prst="rect">
            <a:avLst/>
          </a:prstGeom>
        </p:spPr>
        <p:txBody>
          <a:bodyPr wrap="square" lIns="0" tIns="0" rIns="0" bIns="0" rtlCol="0" anchor="t">
            <a:spAutoFit/>
          </a:bodyPr>
          <a:lstStyle/>
          <a:p>
            <a:pPr>
              <a:lnSpc>
                <a:spcPts val="3359"/>
              </a:lnSpc>
            </a:pPr>
            <a:r>
              <a:rPr lang="en-US" sz="3000" dirty="0">
                <a:solidFill>
                  <a:srgbClr val="2D262A"/>
                </a:solidFill>
                <a:latin typeface="Montserrat Classic"/>
              </a:rPr>
              <a:t>The team will use quantitative metrics to determine if the specific changes are leading to improvement</a:t>
            </a:r>
            <a:r>
              <a:rPr lang="en-US" sz="2400" dirty="0">
                <a:solidFill>
                  <a:srgbClr val="2D262A"/>
                </a:solidFill>
                <a:latin typeface="Montserrat Classic"/>
              </a:rPr>
              <a:t>.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Metrics:</a:t>
            </a:r>
          </a:p>
          <a:p>
            <a:pPr>
              <a:lnSpc>
                <a:spcPts val="3359"/>
              </a:lnSpc>
            </a:pPr>
            <a:r>
              <a:rPr lang="en-US" sz="2400" dirty="0">
                <a:solidFill>
                  <a:srgbClr val="2D262A"/>
                </a:solidFill>
                <a:latin typeface="Montserrat Classic"/>
              </a:rPr>
              <a:t>Total number of patients with a diagnosis of Hypertension</a:t>
            </a:r>
          </a:p>
          <a:p>
            <a:pPr>
              <a:lnSpc>
                <a:spcPts val="3359"/>
              </a:lnSpc>
            </a:pPr>
            <a:r>
              <a:rPr lang="en-US" sz="2400" dirty="0">
                <a:solidFill>
                  <a:srgbClr val="2D262A"/>
                </a:solidFill>
                <a:latin typeface="Montserrat Classic"/>
              </a:rPr>
              <a:t>Number of patients with HTN who have a BP higher than or equal to 140/90</a:t>
            </a:r>
          </a:p>
          <a:p>
            <a:pPr>
              <a:lnSpc>
                <a:spcPts val="3359"/>
              </a:lnSpc>
            </a:pPr>
            <a:r>
              <a:rPr lang="en-US" sz="2400" dirty="0">
                <a:solidFill>
                  <a:srgbClr val="2D262A"/>
                </a:solidFill>
                <a:latin typeface="Montserrat Classic"/>
              </a:rPr>
              <a:t>Number of patients with HTN who have a controlled BP of 139/89 or lower</a:t>
            </a:r>
          </a:p>
          <a:p>
            <a:pPr>
              <a:lnSpc>
                <a:spcPts val="3359"/>
              </a:lnSpc>
            </a:pPr>
            <a:endParaRPr lang="en-US" sz="2400" dirty="0">
              <a:solidFill>
                <a:srgbClr val="2D262A"/>
              </a:solidFill>
              <a:latin typeface="Montserrat Classic"/>
            </a:endParaRPr>
          </a:p>
          <a:p>
            <a:pPr>
              <a:lnSpc>
                <a:spcPts val="3359"/>
              </a:lnSpc>
            </a:pPr>
            <a:r>
              <a:rPr lang="en-US" sz="2400" i="1" dirty="0">
                <a:solidFill>
                  <a:srgbClr val="2D262A"/>
                </a:solidFill>
                <a:latin typeface="Montserrat Classic"/>
              </a:rPr>
              <a:t>Reports will be run from our CPM program</a:t>
            </a:r>
          </a:p>
          <a:p>
            <a:pPr>
              <a:lnSpc>
                <a:spcPts val="3359"/>
              </a:lnSpc>
            </a:pPr>
            <a:r>
              <a:rPr lang="en-US" sz="2400" i="1" dirty="0">
                <a:solidFill>
                  <a:srgbClr val="2D262A"/>
                </a:solidFill>
                <a:latin typeface="Montserrat Classic"/>
              </a:rPr>
              <a:t>	Each area is a built and created report – All HTN patients, those who are high, and those who are WNL. </a:t>
            </a: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600200" y="2396393"/>
            <a:ext cx="6448950" cy="1008289"/>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What we’ve done so far:</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Content Placeholder 2">
            <a:extLst>
              <a:ext uri="{FF2B5EF4-FFF2-40B4-BE49-F238E27FC236}">
                <a16:creationId xmlns:a16="http://schemas.microsoft.com/office/drawing/2014/main" id="{19CB578E-08E0-44B8-9730-D13D417776AE}"/>
              </a:ext>
            </a:extLst>
          </p:cNvPr>
          <p:cNvSpPr>
            <a:spLocks noGrp="1"/>
          </p:cNvSpPr>
          <p:nvPr>
            <p:ph idx="1"/>
          </p:nvPr>
        </p:nvSpPr>
        <p:spPr>
          <a:xfrm>
            <a:off x="1600200" y="3619500"/>
            <a:ext cx="10005155" cy="6172200"/>
          </a:xfrm>
        </p:spPr>
        <p:txBody>
          <a:bodyPr>
            <a:normAutofit fontScale="92500" lnSpcReduction="10000"/>
          </a:bodyPr>
          <a:lstStyle/>
          <a:p>
            <a:r>
              <a:rPr lang="en-US" dirty="0"/>
              <a:t>January 2023 – Had Bryan Health Connect present to nursing staff during staff meeting</a:t>
            </a:r>
          </a:p>
          <a:p>
            <a:r>
              <a:rPr lang="en-US" dirty="0"/>
              <a:t>February 2023 – Completed a GAP analysis w/ staff audits – Setup CPM system to pull data</a:t>
            </a:r>
          </a:p>
          <a:p>
            <a:r>
              <a:rPr lang="en-US" dirty="0"/>
              <a:t>April 2023 – Identified errors within CPM system – worked with IT to navigate </a:t>
            </a:r>
          </a:p>
          <a:p>
            <a:r>
              <a:rPr lang="en-US" dirty="0"/>
              <a:t>May 2023 – Had CPM vendor on-site for additional training</a:t>
            </a:r>
          </a:p>
          <a:p>
            <a:r>
              <a:rPr lang="en-US" dirty="0"/>
              <a:t>July 2023 – Bryan Health onsite to complete additional audits (noted major technique improvement). Brought new policy and procedure to Med Staff for approval</a:t>
            </a:r>
          </a:p>
          <a:p>
            <a:r>
              <a:rPr lang="en-US" dirty="0"/>
              <a:t>September 2023 – Review of full policy and procedure w/nursing staff. Providers watched “Tune in for 2” video about BP importance and practice suggestions </a:t>
            </a:r>
          </a:p>
          <a:p>
            <a:endParaRPr lang="en-US" dirty="0"/>
          </a:p>
        </p:txBody>
      </p:sp>
      <p:sp>
        <p:nvSpPr>
          <p:cNvPr id="8" name="TextBox 7">
            <a:extLst>
              <a:ext uri="{FF2B5EF4-FFF2-40B4-BE49-F238E27FC236}">
                <a16:creationId xmlns:a16="http://schemas.microsoft.com/office/drawing/2014/main" id="{E719A1CF-5DC1-40BA-9F84-8E0C9545326F}"/>
              </a:ext>
            </a:extLst>
          </p:cNvPr>
          <p:cNvSpPr txBox="1"/>
          <p:nvPr/>
        </p:nvSpPr>
        <p:spPr>
          <a:xfrm>
            <a:off x="12877800" y="3619500"/>
            <a:ext cx="4381500" cy="5262979"/>
          </a:xfrm>
          <a:prstGeom prst="rect">
            <a:avLst/>
          </a:prstGeom>
          <a:noFill/>
        </p:spPr>
        <p:txBody>
          <a:bodyPr wrap="square" rtlCol="0">
            <a:spAutoFit/>
          </a:bodyPr>
          <a:lstStyle/>
          <a:p>
            <a:r>
              <a:rPr lang="en-US" sz="2400" dirty="0"/>
              <a:t>Extras:</a:t>
            </a:r>
          </a:p>
          <a:p>
            <a:pPr marL="285750" indent="-285750">
              <a:buFont typeface="Arial" panose="020B0604020202020204" pitchFamily="34" charset="0"/>
              <a:buChar char="•"/>
            </a:pPr>
            <a:r>
              <a:rPr lang="en-US" sz="2400" dirty="0"/>
              <a:t>Laminated reminder cards for all monitor towers</a:t>
            </a:r>
          </a:p>
          <a:p>
            <a:pPr marL="285750" indent="-285750">
              <a:buFont typeface="Arial" panose="020B0604020202020204" pitchFamily="34" charset="0"/>
              <a:buChar char="•"/>
            </a:pPr>
            <a:r>
              <a:rPr lang="en-US" sz="2400" dirty="0"/>
              <a:t>Removed manual equipment from rooms</a:t>
            </a:r>
          </a:p>
          <a:p>
            <a:pPr marL="285750" indent="-285750">
              <a:buFont typeface="Arial" panose="020B0604020202020204" pitchFamily="34" charset="0"/>
              <a:buChar char="•"/>
            </a:pPr>
            <a:r>
              <a:rPr lang="en-US" sz="2400" dirty="0"/>
              <a:t>Ordered foot stools, pillows in every room, additional sizing of BP cuffs</a:t>
            </a:r>
          </a:p>
          <a:p>
            <a:pPr marL="285750" indent="-285750">
              <a:buFont typeface="Arial" panose="020B0604020202020204" pitchFamily="34" charset="0"/>
              <a:buChar char="•"/>
            </a:pPr>
            <a:r>
              <a:rPr lang="en-US" sz="2400" dirty="0"/>
              <a:t>Quarterly audits to be implemented </a:t>
            </a:r>
          </a:p>
          <a:p>
            <a:pPr marL="285750" indent="-285750">
              <a:buFont typeface="Arial" panose="020B0604020202020204" pitchFamily="34" charset="0"/>
              <a:buChar char="•"/>
            </a:pPr>
            <a:r>
              <a:rPr lang="en-US" sz="2400" dirty="0"/>
              <a:t>Discuss updates/data at monthly staff meetings</a:t>
            </a:r>
          </a:p>
          <a:p>
            <a:pPr marL="285750" indent="-285750">
              <a:buFont typeface="Arial" panose="020B0604020202020204" pitchFamily="34" charset="0"/>
              <a:buChar char="•"/>
            </a:pPr>
            <a:r>
              <a:rPr lang="en-US" sz="2400" dirty="0"/>
              <a:t>Reminders for patients &amp; staff posted in exam rooms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1143000" y="3086100"/>
            <a:ext cx="11430000" cy="5539978"/>
          </a:xfrm>
          <a:prstGeom prst="rect">
            <a:avLst/>
          </a:prstGeom>
        </p:spPr>
        <p:txBody>
          <a:bodyPr wrap="square" lIns="0" tIns="0" rIns="0" bIns="0" rtlCol="0" anchor="t">
            <a:spAutoFit/>
          </a:bodyPr>
          <a:lstStyle/>
          <a:p>
            <a:pPr algn="l"/>
            <a:r>
              <a:rPr lang="en-US" b="1" i="0" dirty="0">
                <a:solidFill>
                  <a:srgbClr val="1B1B1B"/>
                </a:solidFill>
                <a:effectLst/>
                <a:latin typeface="Montserrat Classic" panose="020B0604020202020204" charset="0"/>
              </a:rPr>
              <a:t>Plan</a:t>
            </a:r>
          </a:p>
          <a:p>
            <a:pPr marL="342900" indent="-342900" algn="l">
              <a:buFont typeface="Wingdings" panose="05000000000000000000" pitchFamily="2" charset="2"/>
              <a:buChar char="ü"/>
            </a:pPr>
            <a:r>
              <a:rPr lang="en-US" i="0" dirty="0">
                <a:solidFill>
                  <a:srgbClr val="1B1B1B"/>
                </a:solidFill>
                <a:effectLst/>
                <a:latin typeface="Montserrat Classic" panose="020B0604020202020204" charset="0"/>
              </a:rPr>
              <a:t>I plan to: improve technique on BP measurement</a:t>
            </a:r>
          </a:p>
          <a:p>
            <a:pPr marL="342900" indent="-342900" algn="l">
              <a:buFont typeface="Wingdings" panose="05000000000000000000" pitchFamily="2" charset="2"/>
              <a:buChar char="ü"/>
            </a:pPr>
            <a:r>
              <a:rPr lang="en-US" i="0" dirty="0">
                <a:solidFill>
                  <a:srgbClr val="1B1B1B"/>
                </a:solidFill>
                <a:effectLst/>
                <a:latin typeface="Montserrat Classic" panose="020B0604020202020204" charset="0"/>
              </a:rPr>
              <a:t>I hope this produces: A decrease in patients with uncontrolled HTN by end of the year </a:t>
            </a:r>
          </a:p>
          <a:p>
            <a:pPr marL="342900" indent="-342900" algn="l">
              <a:buFont typeface="Wingdings" panose="05000000000000000000" pitchFamily="2" charset="2"/>
              <a:buChar char="ü"/>
            </a:pPr>
            <a:r>
              <a:rPr lang="en-US" i="0" dirty="0">
                <a:solidFill>
                  <a:srgbClr val="1B1B1B"/>
                </a:solidFill>
                <a:effectLst/>
                <a:latin typeface="Montserrat Classic" panose="020B0604020202020204" charset="0"/>
              </a:rPr>
              <a:t>Steps to execute: Work w/ CPM, training for nurses on proper techniques, create policy/procedure </a:t>
            </a:r>
          </a:p>
          <a:p>
            <a:pPr algn="l"/>
            <a:r>
              <a:rPr lang="en-US" b="1" i="0" dirty="0">
                <a:solidFill>
                  <a:srgbClr val="1B1B1B"/>
                </a:solidFill>
                <a:effectLst/>
                <a:latin typeface="Montserrat Classic" panose="020B0604020202020204" charset="0"/>
              </a:rPr>
              <a:t>Do</a:t>
            </a:r>
          </a:p>
          <a:p>
            <a:pPr marL="342900" indent="-342900" algn="l">
              <a:buFont typeface="Wingdings" panose="05000000000000000000" pitchFamily="2" charset="2"/>
              <a:buChar char="ü"/>
            </a:pPr>
            <a:r>
              <a:rPr lang="en-US" i="0" dirty="0">
                <a:solidFill>
                  <a:srgbClr val="1B1B1B"/>
                </a:solidFill>
                <a:effectLst/>
                <a:latin typeface="Montserrat Classic" panose="020B0604020202020204" charset="0"/>
              </a:rPr>
              <a:t>How long will you observe new changes? 1 year </a:t>
            </a:r>
          </a:p>
          <a:p>
            <a:pPr marL="342900" indent="-342900" algn="l">
              <a:buFont typeface="Wingdings" panose="05000000000000000000" pitchFamily="2" charset="2"/>
              <a:buChar char="ü"/>
            </a:pPr>
            <a:r>
              <a:rPr lang="en-US" i="0" dirty="0">
                <a:solidFill>
                  <a:srgbClr val="1B1B1B"/>
                </a:solidFill>
                <a:effectLst/>
                <a:latin typeface="Montserrat Classic" panose="020B0604020202020204" charset="0"/>
              </a:rPr>
              <a:t>What did you observe? Audits were necessary to find areas for improvement, staff needed refresher on basic procedures </a:t>
            </a:r>
          </a:p>
          <a:p>
            <a:pPr algn="l"/>
            <a:r>
              <a:rPr lang="en-US" b="1" i="0" dirty="0">
                <a:solidFill>
                  <a:srgbClr val="1B1B1B"/>
                </a:solidFill>
                <a:effectLst/>
                <a:latin typeface="Montserrat Classic" panose="020B0604020202020204" charset="0"/>
              </a:rPr>
              <a:t>Study</a:t>
            </a:r>
          </a:p>
          <a:p>
            <a:pPr marL="342900" indent="-342900">
              <a:buFont typeface="Wingdings" panose="05000000000000000000" pitchFamily="2" charset="2"/>
              <a:buChar char="ü"/>
            </a:pPr>
            <a:r>
              <a:rPr lang="en-US" i="0" dirty="0">
                <a:solidFill>
                  <a:srgbClr val="1B1B1B"/>
                </a:solidFill>
                <a:effectLst/>
                <a:latin typeface="Montserrat Classic" panose="020B0604020202020204" charset="0"/>
              </a:rPr>
              <a:t>What did you learn? </a:t>
            </a:r>
            <a:r>
              <a:rPr lang="en-US" dirty="0">
                <a:solidFill>
                  <a:srgbClr val="1B1B1B"/>
                </a:solidFill>
                <a:latin typeface="Montserrat Classic" panose="020B0604020202020204" charset="0"/>
              </a:rPr>
              <a:t> First PDSA cycle we were not following guidelines on proper BP measurement, not alerting providers of high BP, not averaging BP and not retaking BP when high. </a:t>
            </a:r>
            <a:endParaRPr lang="en-US"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i="0" dirty="0">
                <a:solidFill>
                  <a:srgbClr val="1B1B1B"/>
                </a:solidFill>
                <a:effectLst/>
                <a:latin typeface="Montserrat Classic" panose="020B0604020202020204" charset="0"/>
              </a:rPr>
              <a:t>Did you meet your measurement goal? We are seeing improvement </a:t>
            </a:r>
          </a:p>
          <a:p>
            <a:pPr marL="342900" indent="-342900" algn="l">
              <a:buFont typeface="Wingdings" panose="05000000000000000000" pitchFamily="2" charset="2"/>
              <a:buChar char="ü"/>
            </a:pPr>
            <a:r>
              <a:rPr lang="en-US" dirty="0">
                <a:solidFill>
                  <a:srgbClr val="1B1B1B"/>
                </a:solidFill>
                <a:latin typeface="Montserrat Classic" panose="020B0604020202020204" charset="0"/>
              </a:rPr>
              <a:t>Do you need more observation time? Project will continue </a:t>
            </a:r>
            <a:endParaRPr lang="en-US" i="0" dirty="0">
              <a:solidFill>
                <a:srgbClr val="1B1B1B"/>
              </a:solidFill>
              <a:effectLst/>
              <a:latin typeface="Montserrat Classic" panose="020B0604020202020204" charset="0"/>
            </a:endParaRPr>
          </a:p>
          <a:p>
            <a:pPr algn="l"/>
            <a:r>
              <a:rPr lang="en-US" b="1" i="0" dirty="0">
                <a:solidFill>
                  <a:srgbClr val="1B1B1B"/>
                </a:solidFill>
                <a:effectLst/>
                <a:latin typeface="Montserrat Classic" panose="020B0604020202020204" charset="0"/>
              </a:rPr>
              <a:t>Act</a:t>
            </a:r>
          </a:p>
          <a:p>
            <a:pPr marL="342900" indent="-342900" algn="l">
              <a:buFont typeface="Wingdings" panose="05000000000000000000" pitchFamily="2" charset="2"/>
              <a:buChar char="ü"/>
            </a:pPr>
            <a:r>
              <a:rPr lang="en-US" i="0" dirty="0">
                <a:solidFill>
                  <a:srgbClr val="1B1B1B"/>
                </a:solidFill>
                <a:effectLst/>
                <a:latin typeface="Montserrat Classic" panose="020B0604020202020204" charset="0"/>
              </a:rPr>
              <a:t>What did you conclude from this cycle? </a:t>
            </a:r>
            <a:r>
              <a:rPr lang="en-US" dirty="0">
                <a:solidFill>
                  <a:srgbClr val="1B1B1B"/>
                </a:solidFill>
                <a:latin typeface="Montserrat Classic" panose="020B0604020202020204" charset="0"/>
              </a:rPr>
              <a:t>Difficulties with CPM, nurses were eager to learn and correct any bad habits and implement positive changes </a:t>
            </a:r>
            <a:endParaRPr lang="en-US"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dirty="0">
                <a:solidFill>
                  <a:srgbClr val="1B1B1B"/>
                </a:solidFill>
                <a:latin typeface="Montserrat Classic" panose="020B0604020202020204" charset="0"/>
              </a:rPr>
              <a:t>Will you sustain the changes? Yes </a:t>
            </a:r>
          </a:p>
          <a:p>
            <a:pPr marL="342900" indent="-342900" algn="l">
              <a:buFont typeface="Wingdings" panose="05000000000000000000" pitchFamily="2" charset="2"/>
              <a:buChar char="ü"/>
            </a:pPr>
            <a:r>
              <a:rPr lang="en-US" dirty="0">
                <a:solidFill>
                  <a:srgbClr val="1B1B1B"/>
                </a:solidFill>
                <a:latin typeface="Montserrat Classic" panose="020B0604020202020204" charset="0"/>
              </a:rPr>
              <a:t>Does the change need adjusted or removed? Continuous cycle of changes, especially with CPM system</a:t>
            </a:r>
            <a:endParaRPr lang="en-US" i="0" dirty="0">
              <a:solidFill>
                <a:srgbClr val="1B1B1B"/>
              </a:solidFill>
              <a:effectLst/>
              <a:latin typeface="Montserrat Classic" panose="020B0604020202020204" charset="0"/>
            </a:endParaRPr>
          </a:p>
        </p:txBody>
      </p:sp>
      <p:sp>
        <p:nvSpPr>
          <p:cNvPr id="26" name="Freeform 26"/>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9" name="TextBox 7">
            <a:extLst>
              <a:ext uri="{FF2B5EF4-FFF2-40B4-BE49-F238E27FC236}">
                <a16:creationId xmlns:a16="http://schemas.microsoft.com/office/drawing/2014/main" id="{B313D652-9C39-7482-6AFD-DA9FBABC230A}"/>
              </a:ext>
            </a:extLst>
          </p:cNvPr>
          <p:cNvSpPr txBox="1"/>
          <p:nvPr/>
        </p:nvSpPr>
        <p:spPr>
          <a:xfrm>
            <a:off x="1600200" y="2396393"/>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31" name="Picture 30">
            <a:extLst>
              <a:ext uri="{FF2B5EF4-FFF2-40B4-BE49-F238E27FC236}">
                <a16:creationId xmlns:a16="http://schemas.microsoft.com/office/drawing/2014/main" id="{D39FB019-C70B-6DDB-ECEA-95FB029A55C2}"/>
              </a:ext>
            </a:extLst>
          </p:cNvPr>
          <p:cNvPicPr>
            <a:picLocks noChangeAspect="1"/>
          </p:cNvPicPr>
          <p:nvPr/>
        </p:nvPicPr>
        <p:blipFill>
          <a:blip r:embed="rId4"/>
          <a:stretch>
            <a:fillRect/>
          </a:stretch>
        </p:blipFill>
        <p:spPr>
          <a:xfrm>
            <a:off x="14249400" y="2222270"/>
            <a:ext cx="3337654" cy="65731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315878" y="2897577"/>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Data and Trends</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981200" y="3831447"/>
            <a:ext cx="15087600" cy="6740307"/>
          </a:xfrm>
          <a:prstGeom prst="rect">
            <a:avLst/>
          </a:prstGeom>
          <a:noFill/>
        </p:spPr>
        <p:txBody>
          <a:bodyPr wrap="square">
            <a:spAutoFit/>
          </a:bodyPr>
          <a:lstStyle/>
          <a:p>
            <a:r>
              <a:rPr lang="en-US" sz="2400" dirty="0">
                <a:latin typeface="Montserrat Classic" panose="020B0604020202020204" charset="0"/>
              </a:rPr>
              <a:t>Baseline Data 2022, end of year: </a:t>
            </a:r>
          </a:p>
          <a:p>
            <a:r>
              <a:rPr lang="en-US" sz="2400" dirty="0">
                <a:latin typeface="Montserrat Classic" panose="020B0604020202020204" charset="0"/>
              </a:rPr>
              <a:t>	66% of hypertensive patients were controlled with last BP of the 2022 year. 34% continued to be uncontrolled. </a:t>
            </a:r>
          </a:p>
          <a:p>
            <a:endParaRPr lang="en-US" sz="2400" dirty="0">
              <a:latin typeface="Montserrat Classic" panose="020B0604020202020204" charset="0"/>
            </a:endParaRPr>
          </a:p>
          <a:p>
            <a:r>
              <a:rPr lang="en-US" sz="2400" dirty="0">
                <a:latin typeface="Montserrat Classic" panose="020B0604020202020204" charset="0"/>
              </a:rPr>
              <a:t>Mid-Year Data:</a:t>
            </a:r>
          </a:p>
          <a:p>
            <a:r>
              <a:rPr lang="en-US" sz="2400" dirty="0">
                <a:latin typeface="Montserrat Classic" panose="020B0604020202020204" charset="0"/>
              </a:rPr>
              <a:t>	68% of hypertensive patients were controlled and 32% were uncontrolled. </a:t>
            </a:r>
          </a:p>
          <a:p>
            <a:endParaRPr lang="en-US" sz="2400" dirty="0">
              <a:latin typeface="Montserrat Classic" panose="020B0604020202020204" charset="0"/>
            </a:endParaRPr>
          </a:p>
          <a:p>
            <a:r>
              <a:rPr lang="en-US" sz="2400" dirty="0">
                <a:latin typeface="Montserrat Classic" panose="020B0604020202020204" charset="0"/>
              </a:rPr>
              <a:t>Final pull for QI residency (not final year end data)</a:t>
            </a:r>
          </a:p>
          <a:p>
            <a:r>
              <a:rPr lang="en-US" sz="2400" dirty="0">
                <a:latin typeface="Montserrat Classic" panose="020B0604020202020204" charset="0"/>
              </a:rPr>
              <a:t>	69% of hypertensive patients were controlled and 31% were uncontrolled </a:t>
            </a:r>
          </a:p>
          <a:p>
            <a:endParaRPr lang="en-US" sz="2400" dirty="0">
              <a:latin typeface="Montserrat Classic" panose="020B0604020202020204" charset="0"/>
            </a:endParaRPr>
          </a:p>
          <a:p>
            <a:endParaRPr lang="en-US" sz="2400" dirty="0">
              <a:latin typeface="Montserrat Classic" panose="020B0604020202020204" charset="0"/>
            </a:endParaRPr>
          </a:p>
          <a:p>
            <a:r>
              <a:rPr lang="en-US" sz="2400" dirty="0">
                <a:latin typeface="Montserrat Classic" panose="020B0604020202020204" charset="0"/>
              </a:rPr>
              <a:t>	</a:t>
            </a:r>
          </a:p>
          <a:p>
            <a:r>
              <a:rPr lang="en-US" sz="2400" dirty="0">
                <a:latin typeface="Montserrat Classic" panose="020B0604020202020204" charset="0"/>
              </a:rPr>
              <a:t>	 </a:t>
            </a:r>
          </a:p>
          <a:p>
            <a:endParaRPr lang="en-US" sz="2400" dirty="0">
              <a:latin typeface="Montserrat Classic" panose="020B0604020202020204" charset="0"/>
            </a:endParaRPr>
          </a:p>
          <a:p>
            <a:endParaRPr lang="en-US" sz="2400" dirty="0">
              <a:latin typeface="Montserrat Classic" panose="020B0604020202020204" charset="0"/>
            </a:endParaRPr>
          </a:p>
          <a:p>
            <a:pPr lvl="1"/>
            <a:endParaRPr lang="en-US" sz="2400" dirty="0">
              <a:latin typeface="Montserrat Classic" panose="020B0604020202020204" charset="0"/>
            </a:endParaRPr>
          </a:p>
          <a:p>
            <a:pPr lvl="1"/>
            <a:endParaRPr lang="en-US" sz="2400" dirty="0">
              <a:latin typeface="Montserrat Classic" panose="020B0604020202020204" charset="0"/>
            </a:endParaRPr>
          </a:p>
          <a:p>
            <a:pPr marL="800100" lvl="1" indent="-342900">
              <a:buFont typeface="Arial" panose="020B0604020202020204" pitchFamily="34" charset="0"/>
              <a:buChar char="•"/>
            </a:pPr>
            <a:endParaRPr lang="en-US" sz="2400" dirty="0">
              <a:latin typeface="Montserrat Classic" panose="020B0604020202020204" charset="0"/>
            </a:endParaRPr>
          </a:p>
        </p:txBody>
      </p:sp>
      <p:sp>
        <p:nvSpPr>
          <p:cNvPr id="2" name="Rectangle 1">
            <a:extLst>
              <a:ext uri="{FF2B5EF4-FFF2-40B4-BE49-F238E27FC236}">
                <a16:creationId xmlns:a16="http://schemas.microsoft.com/office/drawing/2014/main" id="{44288F6E-4363-4076-B5BC-81E9C1BDBEBC}"/>
              </a:ext>
            </a:extLst>
          </p:cNvPr>
          <p:cNvSpPr/>
          <p:nvPr/>
        </p:nvSpPr>
        <p:spPr>
          <a:xfrm>
            <a:off x="4361315" y="8191500"/>
            <a:ext cx="956537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SLOW &amp; STEADY WINS THE RACE</a:t>
            </a:r>
            <a:endParaRPr lang="en-US" sz="5400" b="1" cap="none" spc="0" dirty="0">
              <a:ln/>
              <a:solidFill>
                <a:schemeClr val="accent3"/>
              </a:solidFill>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371600" y="2413635"/>
            <a:ext cx="9580722"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Return on Investment (ROI)</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6186309"/>
          </a:xfrm>
          <a:prstGeom prst="rect">
            <a:avLst/>
          </a:prstGeom>
          <a:noFill/>
        </p:spPr>
        <p:txBody>
          <a:bodyPr wrap="square">
            <a:spAutoFit/>
          </a:bodyPr>
          <a:lstStyle/>
          <a:p>
            <a:r>
              <a:rPr lang="en-US" sz="3200" dirty="0">
                <a:latin typeface="Montserrat Classic" panose="020B0604020202020204" charset="0"/>
              </a:rPr>
              <a:t>Explore the financial implications of the project:</a:t>
            </a:r>
          </a:p>
          <a:p>
            <a:endParaRPr lang="en-US" sz="32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Will costs/expenses be incurred to make noted changes?</a:t>
            </a:r>
          </a:p>
          <a:p>
            <a:pPr marL="800100" lvl="1" indent="-342900">
              <a:buFont typeface="Courier New" panose="02070309020205020404" pitchFamily="49" charset="0"/>
              <a:buChar char="o"/>
            </a:pPr>
            <a:r>
              <a:rPr lang="en-US" sz="2000" dirty="0">
                <a:latin typeface="Montserrat Classic" panose="020B0604020202020204" charset="0"/>
              </a:rPr>
              <a:t>Equipment Expense: $450</a:t>
            </a:r>
          </a:p>
          <a:p>
            <a:pPr marL="800100" lvl="1" indent="-342900">
              <a:buFont typeface="Courier New" panose="02070309020205020404" pitchFamily="49" charset="0"/>
              <a:buChar char="o"/>
            </a:pPr>
            <a:r>
              <a:rPr lang="en-US" sz="2000" dirty="0">
                <a:latin typeface="Montserrat Classic" panose="020B0604020202020204" charset="0"/>
              </a:rPr>
              <a:t>Staff training: 3hrs of training X $30/hour (average) X 8 nurses  - $720</a:t>
            </a:r>
          </a:p>
          <a:p>
            <a:pPr marL="800100" lvl="1" indent="-342900">
              <a:buFont typeface="Courier New" panose="02070309020205020404" pitchFamily="49" charset="0"/>
              <a:buChar char="o"/>
            </a:pPr>
            <a:endParaRPr lang="en-US" sz="2000" dirty="0">
              <a:latin typeface="Montserrat Classic" panose="020B0604020202020204" charset="0"/>
            </a:endParaRPr>
          </a:p>
          <a:p>
            <a:pPr marL="800100" lvl="1" indent="-342900">
              <a:buFont typeface="Courier New" panose="02070309020205020404" pitchFamily="49" charset="0"/>
              <a:buChar char="o"/>
            </a:pPr>
            <a:endParaRPr lang="en-US" sz="2000" dirty="0">
              <a:latin typeface="Montserrat Classic" panose="020B0604020202020204" charset="0"/>
            </a:endParaRPr>
          </a:p>
          <a:p>
            <a:pPr lvl="1"/>
            <a:endParaRPr lang="en-US" sz="20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What savings/revenue will be noted?</a:t>
            </a:r>
          </a:p>
          <a:p>
            <a:pPr marL="800100" lvl="1" indent="-342900">
              <a:buFont typeface="Courier New" panose="02070309020205020404" pitchFamily="49" charset="0"/>
              <a:buChar char="o"/>
            </a:pPr>
            <a:r>
              <a:rPr lang="en-US" sz="2000" dirty="0">
                <a:latin typeface="Montserrat Classic" panose="020B0604020202020204" charset="0"/>
              </a:rPr>
              <a:t>Decreased harms? Decrease in improper diagnosis of HTN (by using proper measurement)</a:t>
            </a:r>
          </a:p>
          <a:p>
            <a:pPr marL="800100" lvl="1" indent="-342900">
              <a:buFont typeface="Courier New" panose="02070309020205020404" pitchFamily="49" charset="0"/>
              <a:buChar char="o"/>
            </a:pPr>
            <a:r>
              <a:rPr lang="en-US" sz="2000" dirty="0">
                <a:latin typeface="Montserrat Classic" panose="020B0604020202020204" charset="0"/>
              </a:rPr>
              <a:t>Decreased staff hours? Hopefully see a decrease in needed appointments for F/U BP check – with that we could see an increase in acute visits by not needing to utilize those appts for BP checks. </a:t>
            </a:r>
          </a:p>
          <a:p>
            <a:pPr marL="800100" lvl="1" indent="-342900">
              <a:buFont typeface="Courier New" panose="02070309020205020404" pitchFamily="49" charset="0"/>
              <a:buChar char="o"/>
            </a:pPr>
            <a:r>
              <a:rPr lang="en-US" sz="2000" dirty="0">
                <a:latin typeface="Montserrat Classic" panose="020B0604020202020204" charset="0"/>
              </a:rPr>
              <a:t>So goal to decrease BP checks by 100 per year, at $25 per visit = $2500 (loss)</a:t>
            </a:r>
          </a:p>
          <a:p>
            <a:pPr marL="800100" lvl="1" indent="-342900">
              <a:buFont typeface="Courier New" panose="02070309020205020404" pitchFamily="49" charset="0"/>
              <a:buChar char="o"/>
            </a:pPr>
            <a:r>
              <a:rPr lang="en-US" sz="2000" dirty="0">
                <a:latin typeface="Montserrat Classic" panose="020B0604020202020204" charset="0"/>
              </a:rPr>
              <a:t>Replace those visits with 75 acute care visits at $120 per visit = $9000 (gain) </a:t>
            </a:r>
          </a:p>
          <a:p>
            <a:pPr marL="800100" lvl="1" indent="-342900">
              <a:buFont typeface="Courier New" panose="02070309020205020404" pitchFamily="49" charset="0"/>
              <a:buChar char="o"/>
            </a:pPr>
            <a:r>
              <a:rPr lang="en-US" sz="2000" dirty="0">
                <a:latin typeface="Montserrat Classic" panose="020B0604020202020204" charset="0"/>
              </a:rPr>
              <a:t>Total potential revenue  = $6500</a:t>
            </a:r>
          </a:p>
          <a:p>
            <a:pPr marL="800100" lvl="1" indent="-342900">
              <a:buFont typeface="Courier New" panose="02070309020205020404" pitchFamily="49" charset="0"/>
              <a:buChar char="o"/>
            </a:pPr>
            <a:endParaRPr lang="en-US" sz="2000" dirty="0">
              <a:latin typeface="Montserrat Classic" panose="020B0604020202020204" charset="0"/>
            </a:endParaRPr>
          </a:p>
          <a:p>
            <a:pPr marL="800100" lvl="1" indent="-342900">
              <a:buFont typeface="Courier New" panose="02070309020205020404" pitchFamily="49" charset="0"/>
              <a:buChar char="o"/>
            </a:pPr>
            <a:r>
              <a:rPr lang="en-US" sz="2000" dirty="0">
                <a:latin typeface="Montserrat Classic" panose="020B0604020202020204" charset="0"/>
              </a:rPr>
              <a:t>Total ROI = $5330 (estimated) </a:t>
            </a:r>
          </a:p>
          <a:p>
            <a:endParaRPr lang="en-US" sz="2400" dirty="0">
              <a:latin typeface="Montserrat Classic" panose="020B0604020202020204" charset="0"/>
            </a:endParaRPr>
          </a:p>
        </p:txBody>
      </p:sp>
    </p:spTree>
    <p:extLst>
      <p:ext uri="{BB962C8B-B14F-4D97-AF65-F5344CB8AC3E}">
        <p14:creationId xmlns:p14="http://schemas.microsoft.com/office/powerpoint/2010/main" val="309267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485900" y="1913128"/>
            <a:ext cx="157734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Spreading / Sustaining / Maintaining / Replicating</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6186309"/>
          </a:xfrm>
          <a:prstGeom prst="rect">
            <a:avLst/>
          </a:prstGeom>
          <a:noFill/>
        </p:spPr>
        <p:txBody>
          <a:bodyPr wrap="square">
            <a:spAutoFit/>
          </a:bodyPr>
          <a:lstStyle/>
          <a:p>
            <a:r>
              <a:rPr lang="en-US" sz="3200" b="1" dirty="0">
                <a:solidFill>
                  <a:srgbClr val="92D050"/>
                </a:solidFill>
                <a:latin typeface="Montserrat Classic" panose="020B0604020202020204" charset="0"/>
              </a:rPr>
              <a:t>Ensure successful changes is spread to all units, staff, appropriate areas</a:t>
            </a:r>
          </a:p>
          <a:p>
            <a:r>
              <a:rPr lang="en-US" sz="3200" dirty="0">
                <a:latin typeface="Montserrat Classic" panose="020B0604020202020204" charset="0"/>
              </a:rPr>
              <a:t>	All medical clinic nurses have been educated and audited. They are aware of policy/procedure. </a:t>
            </a:r>
          </a:p>
          <a:p>
            <a:endParaRPr lang="en-US" sz="3200" dirty="0">
              <a:latin typeface="Montserrat Classic" panose="020B0604020202020204" charset="0"/>
            </a:endParaRPr>
          </a:p>
          <a:p>
            <a:r>
              <a:rPr lang="en-US" sz="3200" b="1" dirty="0">
                <a:solidFill>
                  <a:srgbClr val="92D050"/>
                </a:solidFill>
                <a:latin typeface="Montserrat Classic" panose="020B0604020202020204" charset="0"/>
              </a:rPr>
              <a:t>Audits and spot checks to assess sustainability and maintenance</a:t>
            </a:r>
          </a:p>
          <a:p>
            <a:r>
              <a:rPr lang="en-US" sz="3200" dirty="0">
                <a:latin typeface="Montserrat Classic" panose="020B0604020202020204" charset="0"/>
              </a:rPr>
              <a:t>	Audits to be conducted quarterly by nurse manager </a:t>
            </a:r>
          </a:p>
          <a:p>
            <a:endParaRPr lang="en-US" sz="3200" dirty="0">
              <a:latin typeface="Montserrat Classic" panose="020B0604020202020204" charset="0"/>
            </a:endParaRPr>
          </a:p>
          <a:p>
            <a:r>
              <a:rPr lang="en-US" sz="3200" b="1" dirty="0">
                <a:solidFill>
                  <a:srgbClr val="92D050"/>
                </a:solidFill>
                <a:latin typeface="Montserrat Classic" panose="020B0604020202020204" charset="0"/>
              </a:rPr>
              <a:t>Can the program be replicated in other areas or organizations?</a:t>
            </a:r>
          </a:p>
          <a:p>
            <a:r>
              <a:rPr lang="en-US" sz="3200" dirty="0">
                <a:latin typeface="Montserrat Classic" panose="020B0604020202020204" charset="0"/>
              </a:rPr>
              <a:t>	Absolutely! Any area that is responsible for BP measurement can implement the changes for proper technique used by the clinic. Information shared with other clinical departments. </a:t>
            </a:r>
          </a:p>
          <a:p>
            <a:endParaRPr lang="en-US" sz="2000" dirty="0">
              <a:latin typeface="Montserrat Classic" panose="020B0604020202020204" charset="0"/>
            </a:endParaRPr>
          </a:p>
          <a:p>
            <a:endParaRPr lang="en-US" sz="2400" dirty="0">
              <a:latin typeface="Montserrat Classic" panose="020B0604020202020204" charset="0"/>
            </a:endParaRPr>
          </a:p>
        </p:txBody>
      </p:sp>
    </p:spTree>
    <p:extLst>
      <p:ext uri="{BB962C8B-B14F-4D97-AF65-F5344CB8AC3E}">
        <p14:creationId xmlns:p14="http://schemas.microsoft.com/office/powerpoint/2010/main" val="181508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1150</Words>
  <Application>Microsoft Office PowerPoint</Application>
  <PresentationFormat>Custom</PresentationFormat>
  <Paragraphs>102</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Arial</vt:lpstr>
      <vt:lpstr>Courier New</vt:lpstr>
      <vt:lpstr>Montserrat Classic</vt:lpstr>
      <vt:lpstr>Montserrat Extra-Bold</vt:lpstr>
      <vt:lpstr>Montserrat Extra-Bold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Krystal Novotny</dc:creator>
  <cp:lastModifiedBy>Krystal Novotny</cp:lastModifiedBy>
  <cp:revision>35</cp:revision>
  <dcterms:created xsi:type="dcterms:W3CDTF">2006-08-16T00:00:00Z</dcterms:created>
  <dcterms:modified xsi:type="dcterms:W3CDTF">2023-10-13T19:51:43Z</dcterms:modified>
  <dc:identifier>DAFdG9NIIkM</dc:identifier>
</cp:coreProperties>
</file>