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74"/>
  </p:notesMasterIdLst>
  <p:handoutMasterIdLst>
    <p:handoutMasterId r:id="rId75"/>
  </p:handoutMasterIdLst>
  <p:sldIdLst>
    <p:sldId id="321" r:id="rId6"/>
    <p:sldId id="455" r:id="rId7"/>
    <p:sldId id="548" r:id="rId8"/>
    <p:sldId id="267" r:id="rId9"/>
    <p:sldId id="259" r:id="rId10"/>
    <p:sldId id="265" r:id="rId11"/>
    <p:sldId id="268" r:id="rId12"/>
    <p:sldId id="270" r:id="rId13"/>
    <p:sldId id="271" r:id="rId14"/>
    <p:sldId id="272" r:id="rId15"/>
    <p:sldId id="274" r:id="rId16"/>
    <p:sldId id="275" r:id="rId17"/>
    <p:sldId id="277" r:id="rId18"/>
    <p:sldId id="278" r:id="rId19"/>
    <p:sldId id="284" r:id="rId20"/>
    <p:sldId id="537" r:id="rId21"/>
    <p:sldId id="566" r:id="rId22"/>
    <p:sldId id="550" r:id="rId23"/>
    <p:sldId id="563" r:id="rId24"/>
    <p:sldId id="554" r:id="rId25"/>
    <p:sldId id="555" r:id="rId26"/>
    <p:sldId id="562" r:id="rId27"/>
    <p:sldId id="561" r:id="rId28"/>
    <p:sldId id="556" r:id="rId29"/>
    <p:sldId id="549" r:id="rId30"/>
    <p:sldId id="570" r:id="rId31"/>
    <p:sldId id="560" r:id="rId32"/>
    <p:sldId id="569" r:id="rId33"/>
    <p:sldId id="469" r:id="rId34"/>
    <p:sldId id="568" r:id="rId35"/>
    <p:sldId id="551" r:id="rId36"/>
    <p:sldId id="483" r:id="rId37"/>
    <p:sldId id="286" r:id="rId38"/>
    <p:sldId id="486" r:id="rId39"/>
    <p:sldId id="440" r:id="rId40"/>
    <p:sldId id="567" r:id="rId41"/>
    <p:sldId id="515" r:id="rId42"/>
    <p:sldId id="518" r:id="rId43"/>
    <p:sldId id="559" r:id="rId44"/>
    <p:sldId id="571" r:id="rId45"/>
    <p:sldId id="546" r:id="rId46"/>
    <p:sldId id="407" r:id="rId47"/>
    <p:sldId id="564" r:id="rId48"/>
    <p:sldId id="492" r:id="rId49"/>
    <p:sldId id="335" r:id="rId50"/>
    <p:sldId id="346" r:id="rId51"/>
    <p:sldId id="475" r:id="rId52"/>
    <p:sldId id="493" r:id="rId53"/>
    <p:sldId id="535" r:id="rId54"/>
    <p:sldId id="558" r:id="rId55"/>
    <p:sldId id="461" r:id="rId56"/>
    <p:sldId id="343" r:id="rId57"/>
    <p:sldId id="545" r:id="rId58"/>
    <p:sldId id="539" r:id="rId59"/>
    <p:sldId id="540" r:id="rId60"/>
    <p:sldId id="494" r:id="rId61"/>
    <p:sldId id="541" r:id="rId62"/>
    <p:sldId id="462" r:id="rId63"/>
    <p:sldId id="542" r:id="rId64"/>
    <p:sldId id="544" r:id="rId65"/>
    <p:sldId id="448" r:id="rId66"/>
    <p:sldId id="310" r:id="rId67"/>
    <p:sldId id="474" r:id="rId68"/>
    <p:sldId id="412" r:id="rId69"/>
    <p:sldId id="411" r:id="rId70"/>
    <p:sldId id="510" r:id="rId71"/>
    <p:sldId id="266" r:id="rId72"/>
    <p:sldId id="324" r:id="rId73"/>
  </p:sldIdLst>
  <p:sldSz cx="12192000" cy="6858000"/>
  <p:notesSz cx="7010400" cy="9223375"/>
  <p:embeddedFontLst>
    <p:embeddedFont>
      <p:font typeface="Calibri" panose="020F0502020204030204" pitchFamily="34" charset="0"/>
      <p:regular r:id="rId76"/>
      <p:bold r:id="rId77"/>
      <p:italic r:id="rId78"/>
      <p:boldItalic r:id="rId79"/>
    </p:embeddedFont>
    <p:embeddedFont>
      <p:font typeface="Montserrat" panose="020B0604020202020204" charset="0"/>
      <p:regular r:id="rId80"/>
      <p:bold r:id="rId81"/>
    </p:embeddedFont>
    <p:embeddedFont>
      <p:font typeface="Montserrat Semi Bold" panose="020B0604020202020204" charset="0"/>
      <p:bold r:id="rId82"/>
    </p:embeddedFont>
    <p:embeddedFont>
      <p:font typeface="Roboto" panose="020B0604020202020204" charset="0"/>
      <p:regular r:id="rId83"/>
      <p:bold r:id="rId84"/>
      <p:italic r:id="rId85"/>
      <p:boldItalic r:id="rId86"/>
    </p:embeddedFont>
    <p:embeddedFont>
      <p:font typeface="Roboto Black" panose="020B0604020202020204" charset="0"/>
      <p:bold r:id="rId87"/>
      <p:boldItalic r:id="rId88"/>
    </p:embeddedFont>
    <p:embeddedFont>
      <p:font typeface="Segoe UI" panose="020B0502040204020203" pitchFamily="34" charset="0"/>
      <p:regular r:id="rId89"/>
      <p:bold r:id="rId90"/>
      <p:italic r:id="rId91"/>
      <p:boldItalic r:id="rId92"/>
    </p:embeddedFont>
    <p:embeddedFont>
      <p:font typeface="Wingdings 3" panose="05040102010807070707" pitchFamily="18" charset="2"/>
      <p:regular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2732" autoAdjust="0"/>
  </p:normalViewPr>
  <p:slideViewPr>
    <p:cSldViewPr snapToGrid="0">
      <p:cViewPr varScale="1">
        <p:scale>
          <a:sx n="67" d="100"/>
          <a:sy n="67" d="100"/>
        </p:scale>
        <p:origin x="102" y="18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font" Target="fonts/font14.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90" Type="http://schemas.openxmlformats.org/officeDocument/2006/relationships/font" Target="fonts/font15.fntdata"/><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2.fntdata"/><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4/19/2020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4/19/2020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97991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63</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65</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67</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4/19/2020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4.jp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91" r:id="rId15"/>
    <p:sldLayoutId id="2147483793" r:id="rId16"/>
    <p:sldLayoutId id="2147483795" r:id="rId17"/>
    <p:sldLayoutId id="2147483796" r:id="rId18"/>
    <p:sldLayoutId id="2147483797" r:id="rId19"/>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s://mailview.bulletinhealthcare.com/mailview.aspx?m=2020041301idsa&amp;r=8755537-0f34&amp;l=00f-e6a&amp;t=c"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idsociety.org/COVID19guideline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ailview.bulletinhealthcare.com/mailview.aspx?m=2020041701idsa&amp;r=8755537-9803&amp;l=00c-83c&amp;t=c" TargetMode="External"/><Relationship Id="rId2" Type="http://schemas.openxmlformats.org/officeDocument/2006/relationships/hyperlink" Target="https://mailview.bulletinhealthcare.com/mailview.aspx?m=2020041701idsa&amp;r=8755537-9803&amp;l=00b-80b&amp;t=c"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jamanetwork.com/journals/jama/fullarticle/2764787"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www.ncbi.nlm.nih.gov/pubmed/?term=Veress%20LA%5BAuthor%5D&amp;cauthor=true&amp;cauthor_uid=32267998" TargetMode="External"/><Relationship Id="rId3" Type="http://schemas.openxmlformats.org/officeDocument/2006/relationships/hyperlink" Target="https://www.ncbi.nlm.nih.gov/pubmed/?term=Wang%20J%5BAuthor%5D&amp;cauthor=true&amp;cauthor_uid=32267998" TargetMode="External"/><Relationship Id="rId7" Type="http://schemas.openxmlformats.org/officeDocument/2006/relationships/hyperlink" Target="https://www.ncbi.nlm.nih.gov/pubmed/?term=Moore%20PK%5BAuthor%5D&amp;cauthor=true&amp;cauthor_uid=32267998" TargetMode="External"/><Relationship Id="rId2" Type="http://schemas.openxmlformats.org/officeDocument/2006/relationships/hyperlink" Target="https://www.ncbi.nlm.nih.gov/pubmed/32267998" TargetMode="External"/><Relationship Id="rId1" Type="http://schemas.openxmlformats.org/officeDocument/2006/relationships/slideLayout" Target="../slideLayouts/slideLayout4.xml"/><Relationship Id="rId6" Type="http://schemas.openxmlformats.org/officeDocument/2006/relationships/hyperlink" Target="https://www.ncbi.nlm.nih.gov/pubmed/?term=McIntyre%20RC%5BAuthor%5D&amp;cauthor=true&amp;cauthor_uid=32267998" TargetMode="External"/><Relationship Id="rId11" Type="http://schemas.openxmlformats.org/officeDocument/2006/relationships/hyperlink" Target="https://www.ncbi.nlm.nih.gov/pubmed/?term=Barrett%20CD%5BAuthor%5D&amp;cauthor=true&amp;cauthor_uid=32267998" TargetMode="External"/><Relationship Id="rId5" Type="http://schemas.openxmlformats.org/officeDocument/2006/relationships/hyperlink" Target="https://www.ncbi.nlm.nih.gov/pubmed/?term=Moore%20EE%5BAuthor%5D&amp;cauthor=true&amp;cauthor_uid=32267998" TargetMode="External"/><Relationship Id="rId10" Type="http://schemas.openxmlformats.org/officeDocument/2006/relationships/hyperlink" Target="https://www.ncbi.nlm.nih.gov/pubmed/?term=Moore%20HB%5BAuthor%5D&amp;cauthor=true&amp;cauthor_uid=32267998" TargetMode="External"/><Relationship Id="rId4" Type="http://schemas.openxmlformats.org/officeDocument/2006/relationships/hyperlink" Target="https://www.ncbi.nlm.nih.gov/pubmed/?term=Hajizadeh%20N%5BAuthor%5D&amp;cauthor=true&amp;cauthor_uid=32267998" TargetMode="External"/><Relationship Id="rId9" Type="http://schemas.openxmlformats.org/officeDocument/2006/relationships/hyperlink" Target="https://www.ncbi.nlm.nih.gov/pubmed/?term=Yaffe%20MB%5BAuthor%5D&amp;cauthor=true&amp;cauthor_uid=32267998"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nejm.org/doi/full/10.1056/NEJMc2009316?query=NC"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medrxiv.org/content/what-unrefereed-preprin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https://mailview.bulletinhealthcare.com/mailview.aspx?m=2020041701idsa&amp;r=8755537-9803&amp;l=008-adc&amp;t=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file:///C:\Users\QC%20Client\AppData\Local\Temp\EUA-ThermoFisher-Applied-Biosystems-TaqPath-COVID-19-Combo-Kit-Rutgers-University-Summary.pdf"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mmsend43.com/link.cfm?r=WCMNvvOuGFZ86GrYCbddrQ~~&amp;pe=xNnTX8uVOqjyL7UYenFBuczzsnCwy71ohIZpMdejMzvVOy1ZA14_ME9gGfE9TwUwEe3Qh0P-MNv7kV5y2xfHvg~~&amp;t=3MGfalrSVDn6yyvEokKMP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gcc02.safelinks.protection.outlook.com/?url=https://repository.netecweb.org/files/original/fe9a813e5643ab774a62b4b1778117e0.pdf&amp;data=02|01|Maureen.Tierney@nebraska.gov|6cb9b38f528449d5dc7008d7cf29c0f4|043207dfe6894bf6902001038f11f0b1|0|0|637205651020669126&amp;sdata=O5V9taNHNbx7BSMMAVypPyySp3yGi5LgTJ1UCmgDh2w%3D&amp;reserved=0"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note3"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niosh/topics/hcwcontrols/recommendedguidanceextuse.html#ref19" TargetMode="External"/><Relationship Id="rId2" Type="http://schemas.openxmlformats.org/officeDocument/2006/relationships/hyperlink" Target="https://www.cdc.gov/niosh/topics/hcwcontrols/recommendedguidanceextuse.html#ref18" TargetMode="External"/><Relationship Id="rId1" Type="http://schemas.openxmlformats.org/officeDocument/2006/relationships/slideLayout" Target="../slideLayouts/slideLayout4.xml"/><Relationship Id="rId5" Type="http://schemas.openxmlformats.org/officeDocument/2006/relationships/hyperlink" Target="https://www.cdc.gov/niosh/topics/hcwcontrols/recommendedguidanceextuse.html#ref16" TargetMode="External"/><Relationship Id="rId4" Type="http://schemas.openxmlformats.org/officeDocument/2006/relationships/hyperlink" Target="https://www.cdc.gov/niosh/topics/hcwcontrols/recommendedguidanceextuse.html#ref2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ref11"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63.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4-20-20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3905" y="139589"/>
            <a:ext cx="8541625" cy="6416949"/>
          </a:xfrm>
          <a:prstGeom prst="rect">
            <a:avLst/>
          </a:prstGeom>
        </p:spPr>
      </p:pic>
    </p:spTree>
    <p:extLst>
      <p:ext uri="{BB962C8B-B14F-4D97-AF65-F5344CB8AC3E}">
        <p14:creationId xmlns:p14="http://schemas.microsoft.com/office/powerpoint/2010/main" val="130933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5488" y="224657"/>
            <a:ext cx="8401215" cy="6356531"/>
          </a:xfrm>
          <a:prstGeom prst="rect">
            <a:avLst/>
          </a:prstGeom>
        </p:spPr>
      </p:pic>
    </p:spTree>
    <p:extLst>
      <p:ext uri="{BB962C8B-B14F-4D97-AF65-F5344CB8AC3E}">
        <p14:creationId xmlns:p14="http://schemas.microsoft.com/office/powerpoint/2010/main" val="218727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758" y="110687"/>
            <a:ext cx="11538552" cy="6553812"/>
          </a:xfrm>
          <a:prstGeom prst="rect">
            <a:avLst/>
          </a:prstGeom>
        </p:spPr>
      </p:pic>
    </p:spTree>
    <p:extLst>
      <p:ext uri="{BB962C8B-B14F-4D97-AF65-F5344CB8AC3E}">
        <p14:creationId xmlns:p14="http://schemas.microsoft.com/office/powerpoint/2010/main" val="8418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3367" y="160939"/>
            <a:ext cx="11680771" cy="6638018"/>
          </a:xfrm>
          <a:prstGeom prst="rect">
            <a:avLst/>
          </a:prstGeom>
        </p:spPr>
      </p:pic>
    </p:spTree>
    <p:extLst>
      <p:ext uri="{BB962C8B-B14F-4D97-AF65-F5344CB8AC3E}">
        <p14:creationId xmlns:p14="http://schemas.microsoft.com/office/powerpoint/2010/main" val="335009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9036" y="171120"/>
            <a:ext cx="8764150" cy="6526727"/>
          </a:xfrm>
          <a:prstGeom prst="rect">
            <a:avLst/>
          </a:prstGeom>
        </p:spPr>
      </p:pic>
    </p:spTree>
    <p:extLst>
      <p:ext uri="{BB962C8B-B14F-4D97-AF65-F5344CB8AC3E}">
        <p14:creationId xmlns:p14="http://schemas.microsoft.com/office/powerpoint/2010/main" val="365641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0F01A-6EA9-41B6-AA0E-E9A13BF2BB93}"/>
              </a:ext>
            </a:extLst>
          </p:cNvPr>
          <p:cNvSpPr>
            <a:spLocks noGrp="1"/>
          </p:cNvSpPr>
          <p:nvPr>
            <p:ph type="body" sz="quarter" idx="10"/>
          </p:nvPr>
        </p:nvSpPr>
        <p:spPr/>
        <p:txBody>
          <a:bodyPr/>
          <a:lstStyle/>
          <a:p>
            <a:r>
              <a:rPr lang="en-US" dirty="0"/>
              <a:t>Johns Hopkins University School of Medicine Associate Professor of Adult and Pediatric Infectious Diseases Allison </a:t>
            </a:r>
            <a:r>
              <a:rPr lang="en-US" dirty="0" err="1"/>
              <a:t>Agwu</a:t>
            </a:r>
            <a:r>
              <a:rPr lang="en-US" dirty="0"/>
              <a:t>, M.D., </a:t>
            </a:r>
            <a:r>
              <a:rPr lang="en-US" dirty="0" err="1"/>
              <a:t>ScM</a:t>
            </a:r>
            <a:r>
              <a:rPr lang="en-US" dirty="0"/>
              <a:t> “discusses disparities in the impacts of COVID-19 in the community she serves.” Of “the 6,116 COVID-19 cases in Maryland for which race data was available (around 20% of cases were missing data), as of April 10 African Americans represented 49% of cases and 51% of deaths while representing only 30% of Maryland residents. Whites represented 35% of cases and 40% of deaths while representing 56% of Maryland residents.”</a:t>
            </a:r>
          </a:p>
          <a:p>
            <a:r>
              <a:rPr lang="en-US" u="sng" dirty="0">
                <a:hlinkClick r:id="rId2"/>
              </a:rPr>
              <a:t>Douglas County</a:t>
            </a:r>
          </a:p>
          <a:p>
            <a:endParaRPr lang="en-US" u="sng" dirty="0">
              <a:hlinkClick r:id="rId2"/>
            </a:endParaRPr>
          </a:p>
          <a:p>
            <a:endParaRPr lang="en-US" u="sng" dirty="0">
              <a:hlinkClick r:id="rId2"/>
            </a:endParaRPr>
          </a:p>
        </p:txBody>
      </p:sp>
      <p:sp>
        <p:nvSpPr>
          <p:cNvPr id="3" name="Title 2">
            <a:extLst>
              <a:ext uri="{FF2B5EF4-FFF2-40B4-BE49-F238E27FC236}">
                <a16:creationId xmlns:a16="http://schemas.microsoft.com/office/drawing/2014/main" id="{F778E7B9-B850-4E9D-8DA4-3A822823ECD3}"/>
              </a:ext>
            </a:extLst>
          </p:cNvPr>
          <p:cNvSpPr>
            <a:spLocks noGrp="1"/>
          </p:cNvSpPr>
          <p:nvPr>
            <p:ph type="title"/>
          </p:nvPr>
        </p:nvSpPr>
        <p:spPr/>
        <p:txBody>
          <a:bodyPr/>
          <a:lstStyle/>
          <a:p>
            <a:r>
              <a:rPr lang="en-US" dirty="0"/>
              <a:t>Race as Risk Factor</a:t>
            </a:r>
          </a:p>
        </p:txBody>
      </p:sp>
    </p:spTree>
    <p:extLst>
      <p:ext uri="{BB962C8B-B14F-4D97-AF65-F5344CB8AC3E}">
        <p14:creationId xmlns:p14="http://schemas.microsoft.com/office/powerpoint/2010/main" val="351121374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C7D84B-FAC3-45DB-912A-F01BC9AD3039}"/>
              </a:ext>
            </a:extLst>
          </p:cNvPr>
          <p:cNvSpPr>
            <a:spLocks noGrp="1"/>
          </p:cNvSpPr>
          <p:nvPr>
            <p:ph type="title"/>
          </p:nvPr>
        </p:nvSpPr>
        <p:spPr/>
        <p:txBody>
          <a:bodyPr>
            <a:normAutofit fontScale="90000"/>
          </a:bodyPr>
          <a:lstStyle/>
          <a:p>
            <a:r>
              <a:rPr lang="en-US" sz="2700" b="1" dirty="0"/>
              <a:t>Temporal dynamics in viral shedding and transmissibility of COVID-19*</a:t>
            </a:r>
            <a:br>
              <a:rPr lang="en-US" b="1" dirty="0"/>
            </a:br>
            <a:endParaRPr lang="en-US" dirty="0"/>
          </a:p>
        </p:txBody>
      </p:sp>
      <p:sp>
        <p:nvSpPr>
          <p:cNvPr id="4" name="Text Placeholder 3">
            <a:extLst>
              <a:ext uri="{FF2B5EF4-FFF2-40B4-BE49-F238E27FC236}">
                <a16:creationId xmlns:a16="http://schemas.microsoft.com/office/drawing/2014/main" id="{89A53563-DB47-4421-A3C5-1C9A3F788281}"/>
              </a:ext>
            </a:extLst>
          </p:cNvPr>
          <p:cNvSpPr>
            <a:spLocks noGrp="1"/>
          </p:cNvSpPr>
          <p:nvPr>
            <p:ph type="body" sz="quarter" idx="12"/>
          </p:nvPr>
        </p:nvSpPr>
        <p:spPr/>
        <p:txBody>
          <a:bodyPr/>
          <a:lstStyle/>
          <a:p>
            <a:r>
              <a:rPr lang="en-US" dirty="0"/>
              <a:t>Key Takeaways-</a:t>
            </a:r>
          </a:p>
          <a:p>
            <a:r>
              <a:rPr lang="en-US" dirty="0"/>
              <a:t>Highest viral load in throat swabs at the time of symptom onset, declining over the first week of illness</a:t>
            </a:r>
          </a:p>
          <a:p>
            <a:r>
              <a:rPr lang="en-US" dirty="0"/>
              <a:t>Modeling transmission pairs (index case and secondary case) showed that infectiousness peaked on or before symptom onset. </a:t>
            </a:r>
          </a:p>
          <a:p>
            <a:r>
              <a:rPr lang="en-US" dirty="0"/>
              <a:t>Estimated that 44% of secondary cases were infected during the index cases’ presymptomatic stage </a:t>
            </a:r>
          </a:p>
          <a:p>
            <a:r>
              <a:rPr lang="en-US" b="1" i="1" dirty="0"/>
              <a:t>Supports the use of universal masking strategy</a:t>
            </a:r>
            <a:r>
              <a:rPr lang="en-US" dirty="0"/>
              <a:t>…..</a:t>
            </a:r>
            <a:r>
              <a:rPr lang="en-US" b="1" dirty="0"/>
              <a:t> James Lawler, MD, MPH, FIDSA</a:t>
            </a:r>
            <a:r>
              <a:rPr lang="en-US" dirty="0"/>
              <a:t>        </a:t>
            </a:r>
          </a:p>
          <a:p>
            <a:pPr marL="182880" indent="0">
              <a:buNone/>
            </a:pPr>
            <a:r>
              <a:rPr lang="en-US" dirty="0"/>
              <a:t>* April 2020 Nature Medicine, Xi He et al. </a:t>
            </a:r>
          </a:p>
        </p:txBody>
      </p:sp>
    </p:spTree>
    <p:extLst>
      <p:ext uri="{BB962C8B-B14F-4D97-AF65-F5344CB8AC3E}">
        <p14:creationId xmlns:p14="http://schemas.microsoft.com/office/powerpoint/2010/main" val="2580946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14654-AE11-495A-81CE-4AE89F167356}"/>
              </a:ext>
            </a:extLst>
          </p:cNvPr>
          <p:cNvSpPr>
            <a:spLocks noGrp="1"/>
          </p:cNvSpPr>
          <p:nvPr>
            <p:ph type="title"/>
          </p:nvPr>
        </p:nvSpPr>
        <p:spPr/>
        <p:txBody>
          <a:bodyPr>
            <a:normAutofit fontScale="90000"/>
          </a:bodyPr>
          <a:lstStyle/>
          <a:p>
            <a:r>
              <a:rPr lang="en-US" dirty="0">
                <a:hlinkClick r:id="rId2"/>
              </a:rPr>
              <a:t>https://www.idsociety.org/COVID19guidelines</a:t>
            </a:r>
            <a:br>
              <a:rPr lang="en-US" dirty="0"/>
            </a:br>
            <a:endParaRPr lang="en-US" dirty="0"/>
          </a:p>
        </p:txBody>
      </p:sp>
      <p:sp>
        <p:nvSpPr>
          <p:cNvPr id="5" name="Text Placeholder 4">
            <a:extLst>
              <a:ext uri="{FF2B5EF4-FFF2-40B4-BE49-F238E27FC236}">
                <a16:creationId xmlns:a16="http://schemas.microsoft.com/office/drawing/2014/main" id="{D0495A27-53AA-42AB-93BB-926D614B3E3F}"/>
              </a:ext>
            </a:extLst>
          </p:cNvPr>
          <p:cNvSpPr>
            <a:spLocks noGrp="1"/>
          </p:cNvSpPr>
          <p:nvPr>
            <p:ph type="body" sz="quarter" idx="12"/>
          </p:nvPr>
        </p:nvSpPr>
        <p:spPr/>
        <p:txBody>
          <a:bodyPr/>
          <a:lstStyle/>
          <a:p>
            <a:r>
              <a:rPr lang="en-US" sz="1600" b="1" dirty="0"/>
              <a:t>Recommendation 1</a:t>
            </a:r>
            <a:r>
              <a:rPr lang="en-US" sz="1600" dirty="0"/>
              <a:t>. Among patients who have been admitted to the hospital with COVID-19, the IDSA guideline panel </a:t>
            </a:r>
            <a:r>
              <a:rPr lang="en-US" sz="1600" b="1" dirty="0"/>
              <a:t>recommends hydroxychloroquine/chloroquine in the context of a clinical trial</a:t>
            </a:r>
            <a:r>
              <a:rPr lang="en-US" sz="1600" dirty="0"/>
              <a:t>. (Knowledge gap)</a:t>
            </a:r>
          </a:p>
          <a:p>
            <a:r>
              <a:rPr lang="en-US" sz="1600" b="1" dirty="0"/>
              <a:t>Recommendation 2.</a:t>
            </a:r>
            <a:r>
              <a:rPr lang="en-US" sz="1600" dirty="0"/>
              <a:t> Among patients who have been admitted to the hospital with COVID-19, the IDSA guideline panel </a:t>
            </a:r>
            <a:r>
              <a:rPr lang="en-US" sz="1600" b="1" dirty="0"/>
              <a:t>recommends hydroxychloroquine/chloroquine plus azithromycin only in the context of a clinical trial</a:t>
            </a:r>
            <a:r>
              <a:rPr lang="en-US" sz="1600" dirty="0"/>
              <a:t>. (Knowledge gap)</a:t>
            </a:r>
          </a:p>
          <a:p>
            <a:r>
              <a:rPr lang="en-US" sz="1600" b="1" dirty="0"/>
              <a:t>Recommendation 3.</a:t>
            </a:r>
            <a:r>
              <a:rPr lang="en-US" sz="1600" dirty="0"/>
              <a:t> Among patients who have been admitted to the hospital with COVID-19, the IDSA guideline panel </a:t>
            </a:r>
            <a:r>
              <a:rPr lang="en-US" sz="1600" b="1" dirty="0"/>
              <a:t>recommends the combination of lopinavir/ritonavir only in the context of a clinical trial</a:t>
            </a:r>
            <a:r>
              <a:rPr lang="en-US" sz="1600" dirty="0"/>
              <a:t>. (Knowledge gap)</a:t>
            </a:r>
          </a:p>
          <a:p>
            <a:r>
              <a:rPr lang="en-US" sz="1600" b="1" dirty="0"/>
              <a:t>Recommendation 4.</a:t>
            </a:r>
            <a:r>
              <a:rPr lang="en-US" sz="1600" dirty="0"/>
              <a:t> Among patients who have been admitted to the hospital with </a:t>
            </a:r>
            <a:r>
              <a:rPr lang="en-US" sz="1600" b="1" dirty="0"/>
              <a:t>COVID-19 pneumonia, the IDSA guideline panel suggests </a:t>
            </a:r>
            <a:r>
              <a:rPr lang="en-US" sz="1600" b="1" u="sng" dirty="0"/>
              <a:t>against </a:t>
            </a:r>
            <a:r>
              <a:rPr lang="en-US" sz="1600" b="1" dirty="0"/>
              <a:t>the use of corticosteroids. (</a:t>
            </a:r>
            <a:r>
              <a:rPr lang="en-US" sz="1600" dirty="0"/>
              <a:t>Conditional rec, very low certainty of evidence)</a:t>
            </a:r>
          </a:p>
          <a:p>
            <a:r>
              <a:rPr lang="en-US" sz="1600" b="1" dirty="0"/>
              <a:t>Recommendation 5</a:t>
            </a:r>
            <a:r>
              <a:rPr lang="en-US" sz="1600" dirty="0"/>
              <a:t>. Among patients who have been admitted to the hospital with </a:t>
            </a:r>
            <a:r>
              <a:rPr lang="en-US" sz="1600" b="1" dirty="0"/>
              <a:t>ARDS due to COVID-19, the IDSA guideline panel recommends the use of corticosteroids in the context of a clinical trial</a:t>
            </a:r>
            <a:r>
              <a:rPr lang="en-US" sz="1600" dirty="0"/>
              <a:t>. (Knowledge gap)</a:t>
            </a:r>
          </a:p>
          <a:p>
            <a:r>
              <a:rPr lang="en-US" sz="1600" b="1" dirty="0"/>
              <a:t>Recommendation 6.</a:t>
            </a:r>
            <a:r>
              <a:rPr lang="en-US" sz="1600" dirty="0"/>
              <a:t> Among patients who have been admitted to the hospital with COVID-19, the IDSA guideline panel recommends </a:t>
            </a:r>
            <a:r>
              <a:rPr lang="en-US" sz="1600" b="1" dirty="0"/>
              <a:t>tocilizumab only in the context of a clinical trial</a:t>
            </a:r>
            <a:r>
              <a:rPr lang="en-US" sz="1600" dirty="0"/>
              <a:t>. (Knowledge gap)</a:t>
            </a:r>
          </a:p>
          <a:p>
            <a:r>
              <a:rPr lang="en-US" sz="1600" b="1" dirty="0"/>
              <a:t>Recommendation 7.</a:t>
            </a:r>
            <a:r>
              <a:rPr lang="en-US" sz="1600" dirty="0"/>
              <a:t> Among patients who have been admitted to the hospital with COVID-19, the IDSA guideline panel recommends COVID-19 </a:t>
            </a:r>
            <a:r>
              <a:rPr lang="en-US" sz="1600" b="1" dirty="0"/>
              <a:t>convalescent plasma in the context of a clinical trial</a:t>
            </a:r>
            <a:r>
              <a:rPr lang="en-US" sz="1600" dirty="0"/>
              <a:t>. (Knowledge gap)</a:t>
            </a:r>
          </a:p>
          <a:p>
            <a:endParaRPr lang="en-US" dirty="0"/>
          </a:p>
        </p:txBody>
      </p:sp>
    </p:spTree>
    <p:extLst>
      <p:ext uri="{BB962C8B-B14F-4D97-AF65-F5344CB8AC3E}">
        <p14:creationId xmlns:p14="http://schemas.microsoft.com/office/powerpoint/2010/main" val="90012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249-A075-4296-89D6-258F9E35FD03}"/>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FD7B57-0653-4420-9978-0D1A2AD1883F}"/>
              </a:ext>
            </a:extLst>
          </p:cNvPr>
          <p:cNvSpPr>
            <a:spLocks noGrp="1"/>
          </p:cNvSpPr>
          <p:nvPr>
            <p:ph type="body" sz="quarter" idx="12"/>
          </p:nvPr>
        </p:nvSpPr>
        <p:spPr/>
        <p:txBody>
          <a:bodyPr/>
          <a:lstStyle/>
          <a:p>
            <a:r>
              <a:rPr lang="en-US" sz="1800" dirty="0"/>
              <a:t>Severe Disease 2400 at 132 sites</a:t>
            </a:r>
          </a:p>
          <a:p>
            <a:r>
              <a:rPr lang="en-US" sz="1800" dirty="0"/>
              <a:t>Moderate Disease 1600 at 169 sites</a:t>
            </a:r>
          </a:p>
          <a:p>
            <a:r>
              <a:rPr lang="en-US" sz="1800" dirty="0"/>
              <a:t>University of Chicago-leaked</a:t>
            </a:r>
          </a:p>
          <a:p>
            <a:r>
              <a:rPr lang="en-US" sz="1800" dirty="0"/>
              <a:t>125 patients in a Phase 3; 113 patients severe,2 deaths</a:t>
            </a:r>
          </a:p>
          <a:p>
            <a:r>
              <a:rPr lang="en-US" sz="1800" dirty="0"/>
              <a:t>“most patients have been discharged to home.”</a:t>
            </a:r>
          </a:p>
          <a:p>
            <a:r>
              <a:rPr lang="en-US" sz="1800" b="1" dirty="0"/>
              <a:t>Clinical benefit of remdesivir in rhesus macaques infected with SARS-CoV-2</a:t>
            </a:r>
          </a:p>
          <a:p>
            <a:pPr fontAlgn="base"/>
            <a:r>
              <a:rPr lang="en-US" sz="1800" b="1" dirty="0"/>
              <a:t>Results,,,</a:t>
            </a:r>
            <a:r>
              <a:rPr lang="en-US" sz="1800" dirty="0"/>
              <a:t> animals treated with remdesivir did not show signs of respiratory disease and had reduced pulmonary infiltrates on radiographs. Virus titers in BAL were significantly reduced as early as 12hrs after the first treatment…At necropsy on day 7 after inoculation, lung viral loads of remdesivir-treated animals were significantly lower and there was a clear reduction in damage to the lung tissue.</a:t>
            </a:r>
          </a:p>
          <a:p>
            <a:pPr fontAlgn="base"/>
            <a:r>
              <a:rPr lang="en-US" sz="1800" b="1" dirty="0"/>
              <a:t>Conclusions</a:t>
            </a:r>
            <a:r>
              <a:rPr lang="en-US" sz="1800" dirty="0"/>
              <a:t> Therapeutic remdesivir treatment initiated early during infection has a clear clinical benefit in SARS-CoV-2-infected rhesus macaques. These data support early remdesivir treatment initiation in COVID-19 patients to prevent progression to severe pneumonia.</a:t>
            </a:r>
          </a:p>
          <a:p>
            <a:endParaRPr lang="en-US" dirty="0"/>
          </a:p>
          <a:p>
            <a:pPr marL="182880" indent="0">
              <a:buNone/>
            </a:pPr>
            <a:endParaRPr lang="en-US" dirty="0"/>
          </a:p>
        </p:txBody>
      </p:sp>
    </p:spTree>
    <p:extLst>
      <p:ext uri="{BB962C8B-B14F-4D97-AF65-F5344CB8AC3E}">
        <p14:creationId xmlns:p14="http://schemas.microsoft.com/office/powerpoint/2010/main" val="1657771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E15F-41E4-41E6-BFFD-B4897FE35DBE}"/>
              </a:ext>
            </a:extLst>
          </p:cNvPr>
          <p:cNvSpPr>
            <a:spLocks noGrp="1"/>
          </p:cNvSpPr>
          <p:nvPr>
            <p:ph type="title"/>
          </p:nvPr>
        </p:nvSpPr>
        <p:spPr/>
        <p:txBody>
          <a:bodyPr/>
          <a:lstStyle/>
          <a:p>
            <a:r>
              <a:rPr lang="en-US" dirty="0"/>
              <a:t>Prone Positioning References</a:t>
            </a:r>
          </a:p>
        </p:txBody>
      </p:sp>
      <p:sp>
        <p:nvSpPr>
          <p:cNvPr id="3" name="Text Placeholder 2">
            <a:extLst>
              <a:ext uri="{FF2B5EF4-FFF2-40B4-BE49-F238E27FC236}">
                <a16:creationId xmlns:a16="http://schemas.microsoft.com/office/drawing/2014/main" id="{22863FE7-26E6-4CE3-A205-793F2DE87B2F}"/>
              </a:ext>
            </a:extLst>
          </p:cNvPr>
          <p:cNvSpPr>
            <a:spLocks noGrp="1"/>
          </p:cNvSpPr>
          <p:nvPr>
            <p:ph type="body" sz="quarter" idx="12"/>
          </p:nvPr>
        </p:nvSpPr>
        <p:spPr/>
        <p:txBody>
          <a:bodyPr/>
          <a:lstStyle/>
          <a:p>
            <a:pPr marL="182880" indent="0">
              <a:buNone/>
            </a:pPr>
            <a:endParaRPr lang="en-US" sz="1600" dirty="0"/>
          </a:p>
          <a:p>
            <a:pPr marL="182880" indent="0">
              <a:buNone/>
            </a:pPr>
            <a:r>
              <a:rPr lang="en-US" sz="1600" dirty="0"/>
              <a:t>1) Wu Z, </a:t>
            </a:r>
            <a:r>
              <a:rPr lang="en-US" sz="1600" dirty="0" err="1"/>
              <a:t>McCoogan</a:t>
            </a:r>
            <a:r>
              <a:rPr lang="en-US" sz="1600" dirty="0"/>
              <a:t>, JM. Characteristics of and important lessons from the Coronavirus Disease 2019 (COVID-19) outbreak in China: summary of a report of 72314 cases from the Chinese center for disease control and prevention. JAMA 2020.  </a:t>
            </a:r>
          </a:p>
          <a:p>
            <a:pPr marL="182880" indent="0">
              <a:buNone/>
            </a:pPr>
            <a:r>
              <a:rPr lang="en-US" sz="1600" dirty="0"/>
              <a:t>2) </a:t>
            </a:r>
            <a:r>
              <a:rPr lang="en-US" sz="1600" dirty="0" err="1"/>
              <a:t>Alhazzani</a:t>
            </a:r>
            <a:r>
              <a:rPr lang="en-US" sz="1600" dirty="0"/>
              <a:t> W, Moller M, Rhodes A et al. Surviving Sepsis Campaign: guidelines on the management of critically ill adults with Coronavirus Disease 2019 (COVID-19). Intensive Care Medicine 2020. </a:t>
            </a:r>
          </a:p>
          <a:p>
            <a:pPr marL="182880" indent="0">
              <a:buNone/>
            </a:pPr>
            <a:r>
              <a:rPr lang="en-US" sz="1600" dirty="0"/>
              <a:t>3) </a:t>
            </a:r>
            <a:r>
              <a:rPr lang="en-US" sz="1600" dirty="0" err="1"/>
              <a:t>Guérin</a:t>
            </a:r>
            <a:r>
              <a:rPr lang="en-US" sz="1600" dirty="0"/>
              <a:t>, C., </a:t>
            </a:r>
            <a:r>
              <a:rPr lang="en-US" sz="1600" dirty="0" err="1"/>
              <a:t>Reignier</a:t>
            </a:r>
            <a:r>
              <a:rPr lang="en-US" sz="1600" dirty="0"/>
              <a:t>, J., Richard, JC. Et al. PROSEVA Study Group. Prone Positioning in Severe Acute Respiratory Distress Syndrome. N </a:t>
            </a:r>
            <a:r>
              <a:rPr lang="en-US" sz="1600" dirty="0" err="1"/>
              <a:t>Engl</a:t>
            </a:r>
            <a:r>
              <a:rPr lang="en-US" sz="1600" dirty="0"/>
              <a:t> J Med (2013); 368: 2159–2168. </a:t>
            </a:r>
          </a:p>
          <a:p>
            <a:pPr marL="182880" indent="0">
              <a:buNone/>
            </a:pPr>
            <a:r>
              <a:rPr lang="en-US" sz="1600" dirty="0"/>
              <a:t>4) Sud, S., Friedrich, J., Adhikari, N. et al. Effect of prone positioning during mechanical ventilation on mortality among patients with acute respiratory distress syndrome: a systematic review and meta-analysis. CMAJ (2014); 186 (10): 381-390.  5) Bloomfield, R., Noble, D., </a:t>
            </a:r>
            <a:r>
              <a:rPr lang="en-US" sz="1600" dirty="0" err="1"/>
              <a:t>Sudlow</a:t>
            </a:r>
            <a:r>
              <a:rPr lang="en-US" sz="1600" dirty="0"/>
              <a:t>, A. (2015) Prone position for acute respiratory failure in adults. Cochrane database of systematic reviews. CD008095.pub2 </a:t>
            </a:r>
          </a:p>
          <a:p>
            <a:r>
              <a:rPr lang="en-US" sz="3200" dirty="0"/>
              <a:t> </a:t>
            </a:r>
          </a:p>
          <a:p>
            <a:r>
              <a:rPr lang="en-US" sz="3200" dirty="0"/>
              <a:t> </a:t>
            </a:r>
          </a:p>
          <a:p>
            <a:r>
              <a:rPr lang="en-US" sz="3200" dirty="0" err="1"/>
              <a:t>tPA</a:t>
            </a:r>
            <a:r>
              <a:rPr lang="en-US" sz="3200" dirty="0"/>
              <a:t> and similar products</a:t>
            </a:r>
          </a:p>
          <a:p>
            <a:endParaRPr lang="en-US" dirty="0"/>
          </a:p>
        </p:txBody>
      </p:sp>
    </p:spTree>
    <p:extLst>
      <p:ext uri="{BB962C8B-B14F-4D97-AF65-F5344CB8AC3E}">
        <p14:creationId xmlns:p14="http://schemas.microsoft.com/office/powerpoint/2010/main" val="5580691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55026-84FD-4CF5-B9A0-AD46567FE3BA}"/>
              </a:ext>
            </a:extLst>
          </p:cNvPr>
          <p:cNvSpPr>
            <a:spLocks noGrp="1"/>
          </p:cNvSpPr>
          <p:nvPr>
            <p:ph type="body" sz="quarter" idx="10"/>
          </p:nvPr>
        </p:nvSpPr>
        <p:spPr/>
        <p:txBody>
          <a:bodyPr/>
          <a:lstStyle/>
          <a:p>
            <a:r>
              <a:rPr lang="en-US" dirty="0"/>
              <a:t>Theoretical Benefits to Prone Positioning in the Conscious COVID 19 Patient</a:t>
            </a:r>
          </a:p>
          <a:p>
            <a:endParaRPr lang="en-US" dirty="0"/>
          </a:p>
          <a:p>
            <a:r>
              <a:rPr lang="en-US" dirty="0"/>
              <a:t>• Improved VQ matching and reduced </a:t>
            </a:r>
            <a:r>
              <a:rPr lang="en-US" dirty="0" err="1"/>
              <a:t>hypoxaemia</a:t>
            </a:r>
            <a:r>
              <a:rPr lang="en-US" dirty="0"/>
              <a:t> (secondary to more homogeneous aeration of lung and ameliorating the ventral-dorsal transpulmonary pressure gradient) </a:t>
            </a:r>
          </a:p>
          <a:p>
            <a:r>
              <a:rPr lang="en-US" dirty="0"/>
              <a:t>• Reduced shunt (perfusion pattern remaining relatively constant while lung aeration becomes more homogenous) </a:t>
            </a:r>
          </a:p>
          <a:p>
            <a:r>
              <a:rPr lang="en-US" dirty="0"/>
              <a:t>• Recruitment of the posterior lung segments due to reversal of atelectasis </a:t>
            </a:r>
          </a:p>
          <a:p>
            <a:r>
              <a:rPr lang="en-US" dirty="0"/>
              <a:t>• Improved secretion clearance</a:t>
            </a:r>
          </a:p>
          <a:p>
            <a:endParaRPr lang="en-US" dirty="0"/>
          </a:p>
          <a:p>
            <a:r>
              <a:rPr lang="en-US" dirty="0"/>
              <a:t>*Intensive Case Society</a:t>
            </a:r>
          </a:p>
        </p:txBody>
      </p:sp>
      <p:sp>
        <p:nvSpPr>
          <p:cNvPr id="3" name="Title 2">
            <a:extLst>
              <a:ext uri="{FF2B5EF4-FFF2-40B4-BE49-F238E27FC236}">
                <a16:creationId xmlns:a16="http://schemas.microsoft.com/office/drawing/2014/main" id="{2681C64D-1889-4837-BE3B-0308F3465B0E}"/>
              </a:ext>
            </a:extLst>
          </p:cNvPr>
          <p:cNvSpPr>
            <a:spLocks noGrp="1"/>
          </p:cNvSpPr>
          <p:nvPr>
            <p:ph type="title"/>
          </p:nvPr>
        </p:nvSpPr>
        <p:spPr/>
        <p:txBody>
          <a:bodyPr/>
          <a:lstStyle/>
          <a:p>
            <a:r>
              <a:rPr lang="en-US" dirty="0"/>
              <a:t>ICS* Guidance on Prone Positioning in COVID</a:t>
            </a:r>
          </a:p>
        </p:txBody>
      </p:sp>
    </p:spTree>
    <p:extLst>
      <p:ext uri="{BB962C8B-B14F-4D97-AF65-F5344CB8AC3E}">
        <p14:creationId xmlns:p14="http://schemas.microsoft.com/office/powerpoint/2010/main" val="40886088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48144-66E7-4F6E-A12C-42BEBFBA119B}"/>
              </a:ext>
            </a:extLst>
          </p:cNvPr>
          <p:cNvSpPr>
            <a:spLocks noGrp="1"/>
          </p:cNvSpPr>
          <p:nvPr>
            <p:ph type="body" sz="quarter" idx="10"/>
          </p:nvPr>
        </p:nvSpPr>
        <p:spPr/>
        <p:txBody>
          <a:bodyPr/>
          <a:lstStyle/>
          <a:p>
            <a:endParaRPr lang="en-US" dirty="0"/>
          </a:p>
          <a:p>
            <a:endParaRPr lang="en-US" dirty="0"/>
          </a:p>
          <a:p>
            <a:r>
              <a:rPr lang="en-US" b="1" dirty="0"/>
              <a:t>Patient With COVID-19 Who Was Critically Ill Recovers After ECMO Treatment, Report Says</a:t>
            </a:r>
          </a:p>
          <a:p>
            <a:r>
              <a:rPr lang="en-US" u="sng" dirty="0" err="1">
                <a:hlinkClick r:id="rId2"/>
              </a:rPr>
              <a:t>MedPage</a:t>
            </a:r>
            <a:r>
              <a:rPr lang="en-US" u="sng" dirty="0">
                <a:hlinkClick r:id="rId2"/>
              </a:rPr>
              <a:t> Today</a:t>
            </a:r>
            <a:r>
              <a:rPr lang="en-US" dirty="0"/>
              <a:t> (4/16, Boyles) reports a 53-year-old man in Phoenix with COVID-19 who “was very near death” recovered after receiving extracorporeal membrane oxygenation (ECMO) therapy. Dr. Robert Riley, chief of cardiothoracic surgery at Honor Health Deer Valley Medical Center, said, “When we made the decision to use ECMO he probably had no more than 6 to 8 hours to live without it.” </a:t>
            </a:r>
            <a:r>
              <a:rPr lang="en-US" dirty="0" err="1"/>
              <a:t>MedPage</a:t>
            </a:r>
            <a:r>
              <a:rPr lang="en-US" dirty="0"/>
              <a:t> Today says a group of experts “recently published an ECMO treatment </a:t>
            </a:r>
            <a:r>
              <a:rPr lang="en-US" u="sng" dirty="0">
                <a:hlinkClick r:id="rId3"/>
              </a:rPr>
              <a:t>guideline</a:t>
            </a:r>
            <a:r>
              <a:rPr lang="en-US" dirty="0"/>
              <a:t> in Annals of the American Thoracic Society.” </a:t>
            </a:r>
          </a:p>
          <a:p>
            <a:endParaRPr lang="en-US" dirty="0"/>
          </a:p>
        </p:txBody>
      </p:sp>
      <p:sp>
        <p:nvSpPr>
          <p:cNvPr id="3" name="Title 2">
            <a:extLst>
              <a:ext uri="{FF2B5EF4-FFF2-40B4-BE49-F238E27FC236}">
                <a16:creationId xmlns:a16="http://schemas.microsoft.com/office/drawing/2014/main" id="{DE9DAA7D-F1E7-4E11-8B9C-045016607251}"/>
              </a:ext>
            </a:extLst>
          </p:cNvPr>
          <p:cNvSpPr>
            <a:spLocks noGrp="1"/>
          </p:cNvSpPr>
          <p:nvPr>
            <p:ph type="title"/>
          </p:nvPr>
        </p:nvSpPr>
        <p:spPr/>
        <p:txBody>
          <a:bodyPr/>
          <a:lstStyle/>
          <a:p>
            <a:r>
              <a:rPr lang="en-US" dirty="0"/>
              <a:t>ECMO?</a:t>
            </a:r>
          </a:p>
        </p:txBody>
      </p:sp>
    </p:spTree>
    <p:extLst>
      <p:ext uri="{BB962C8B-B14F-4D97-AF65-F5344CB8AC3E}">
        <p14:creationId xmlns:p14="http://schemas.microsoft.com/office/powerpoint/2010/main" val="26137345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CC460-D012-4E6D-A294-E974243FBB1F}"/>
              </a:ext>
            </a:extLst>
          </p:cNvPr>
          <p:cNvSpPr>
            <a:spLocks noGrp="1"/>
          </p:cNvSpPr>
          <p:nvPr>
            <p:ph type="title"/>
          </p:nvPr>
        </p:nvSpPr>
        <p:spPr/>
        <p:txBody>
          <a:bodyPr/>
          <a:lstStyle/>
          <a:p>
            <a:r>
              <a:rPr lang="en-US" dirty="0"/>
              <a:t>Co-Infection</a:t>
            </a:r>
          </a:p>
        </p:txBody>
      </p:sp>
      <p:sp>
        <p:nvSpPr>
          <p:cNvPr id="5" name="Text Placeholder 4">
            <a:extLst>
              <a:ext uri="{FF2B5EF4-FFF2-40B4-BE49-F238E27FC236}">
                <a16:creationId xmlns:a16="http://schemas.microsoft.com/office/drawing/2014/main" id="{8DB1A08B-C48F-478B-8342-49BB74B363CD}"/>
              </a:ext>
            </a:extLst>
          </p:cNvPr>
          <p:cNvSpPr>
            <a:spLocks noGrp="1"/>
          </p:cNvSpPr>
          <p:nvPr>
            <p:ph type="body" sz="quarter" idx="12"/>
          </p:nvPr>
        </p:nvSpPr>
        <p:spPr/>
        <p:txBody>
          <a:bodyPr/>
          <a:lstStyle/>
          <a:p>
            <a:r>
              <a:rPr lang="en-US" sz="1800" dirty="0"/>
              <a:t>In a small sample in Northern California, </a:t>
            </a:r>
            <a:r>
              <a:rPr lang="en-US" sz="1800" dirty="0">
                <a:hlinkClick r:id="rId2"/>
              </a:rPr>
              <a:t>20.7% of respiratory specimens positive for SARS-CoV-2, the virus that causes COVID-19, were also positive for one or more additional pathogens</a:t>
            </a:r>
            <a:r>
              <a:rPr lang="en-US" sz="1800" dirty="0"/>
              <a:t>, reported James Quinn, MD, of Stanford University School of Medicine in Stanford, California, and colleagues, writing in a research letter in </a:t>
            </a:r>
            <a:r>
              <a:rPr lang="en-US" sz="1800" i="1" dirty="0"/>
              <a:t>JAMA</a:t>
            </a:r>
            <a:r>
              <a:rPr lang="en-US" sz="1800" dirty="0"/>
              <a:t>.</a:t>
            </a:r>
          </a:p>
          <a:p>
            <a:r>
              <a:rPr lang="en-US" sz="1800" dirty="0"/>
              <a:t>Quinn and colleagues examined 1,217 nasopharyngeal specimens from symptomatic patients reporting, for example, cough, fever, and shortness of breath, and found 9.5% were positive for SARS-CoV-2, with 24 of those testing positive for additional pathogens, such as influenza, respiratory syncytial virus, and non-SARS-CoV-2 Coronaviridae.</a:t>
            </a:r>
          </a:p>
          <a:p>
            <a:r>
              <a:rPr lang="en-US" sz="1800" dirty="0"/>
              <a:t>The most common co-infections were rhinovirus/enterovirus (7%), respiratory syncytial virus (5%), and non-SARS-CoV-2 Coronaviridae (4%).</a:t>
            </a:r>
          </a:p>
          <a:p>
            <a:r>
              <a:rPr lang="en-US" sz="1800" dirty="0"/>
              <a:t>. "The presence of a non-SARS-CoV-2 pathogen may not provide reassurance that a patient does not also have SARS-CoV-2."</a:t>
            </a:r>
          </a:p>
          <a:p>
            <a:br>
              <a:rPr lang="en-US" dirty="0"/>
            </a:br>
            <a:endParaRPr lang="en-US" dirty="0"/>
          </a:p>
        </p:txBody>
      </p:sp>
    </p:spTree>
    <p:extLst>
      <p:ext uri="{BB962C8B-B14F-4D97-AF65-F5344CB8AC3E}">
        <p14:creationId xmlns:p14="http://schemas.microsoft.com/office/powerpoint/2010/main" val="26166104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6E845-5EDC-419A-9B5F-DC98C8276074}"/>
              </a:ext>
            </a:extLst>
          </p:cNvPr>
          <p:cNvSpPr>
            <a:spLocks noGrp="1"/>
          </p:cNvSpPr>
          <p:nvPr>
            <p:ph type="body" sz="quarter" idx="10"/>
          </p:nvPr>
        </p:nvSpPr>
        <p:spPr/>
        <p:txBody>
          <a:bodyPr/>
          <a:lstStyle/>
          <a:p>
            <a:r>
              <a:rPr lang="en-US" dirty="0">
                <a:hlinkClick r:id="rId2" tooltip="Journal of thrombosis and haemostasis : JTH."/>
              </a:rPr>
              <a:t>J </a:t>
            </a:r>
            <a:r>
              <a:rPr lang="en-US" dirty="0" err="1">
                <a:hlinkClick r:id="rId2" tooltip="Journal of thrombosis and haemostasis : JTH."/>
              </a:rPr>
              <a:t>Thromb</a:t>
            </a:r>
            <a:r>
              <a:rPr lang="en-US" dirty="0">
                <a:hlinkClick r:id="rId2" tooltip="Journal of thrombosis and haemostasis : JTH."/>
              </a:rPr>
              <a:t> </a:t>
            </a:r>
            <a:r>
              <a:rPr lang="en-US" dirty="0" err="1">
                <a:hlinkClick r:id="rId2" tooltip="Journal of thrombosis and haemostasis : JTH."/>
              </a:rPr>
              <a:t>Haemost</a:t>
            </a:r>
            <a:r>
              <a:rPr lang="en-US" dirty="0">
                <a:hlinkClick r:id="rId2" tooltip="Journal of thrombosis and haemostasis : JTH."/>
              </a:rPr>
              <a:t>.</a:t>
            </a:r>
            <a:r>
              <a:rPr lang="en-US" dirty="0"/>
              <a:t> 2020 Apr 8. </a:t>
            </a:r>
            <a:r>
              <a:rPr lang="en-US" dirty="0" err="1"/>
              <a:t>doi</a:t>
            </a:r>
            <a:r>
              <a:rPr lang="en-US" dirty="0"/>
              <a:t>: 10.1111/jth.14828. [</a:t>
            </a:r>
            <a:r>
              <a:rPr lang="en-US" dirty="0" err="1"/>
              <a:t>Epub</a:t>
            </a:r>
            <a:r>
              <a:rPr lang="en-US" dirty="0"/>
              <a:t> ahead of print]</a:t>
            </a:r>
          </a:p>
          <a:p>
            <a:r>
              <a:rPr lang="en-US" dirty="0">
                <a:hlinkClick r:id="rId3"/>
              </a:rPr>
              <a:t>Wang J</a:t>
            </a:r>
            <a:r>
              <a:rPr lang="en-US" baseline="30000" dirty="0"/>
              <a:t>1</a:t>
            </a:r>
            <a:r>
              <a:rPr lang="en-US" dirty="0"/>
              <a:t>, </a:t>
            </a:r>
            <a:r>
              <a:rPr lang="en-US" dirty="0" err="1">
                <a:hlinkClick r:id="rId4"/>
              </a:rPr>
              <a:t>Hajizadeh</a:t>
            </a:r>
            <a:r>
              <a:rPr lang="en-US" dirty="0">
                <a:hlinkClick r:id="rId4"/>
              </a:rPr>
              <a:t> N</a:t>
            </a:r>
            <a:r>
              <a:rPr lang="en-US" baseline="30000" dirty="0"/>
              <a:t>1</a:t>
            </a:r>
            <a:r>
              <a:rPr lang="en-US" dirty="0"/>
              <a:t>, </a:t>
            </a:r>
            <a:r>
              <a:rPr lang="en-US" dirty="0">
                <a:hlinkClick r:id="rId5"/>
              </a:rPr>
              <a:t>Moore EE</a:t>
            </a:r>
            <a:r>
              <a:rPr lang="en-US" baseline="30000" dirty="0"/>
              <a:t>2,3</a:t>
            </a:r>
            <a:r>
              <a:rPr lang="en-US" dirty="0"/>
              <a:t>, </a:t>
            </a:r>
            <a:r>
              <a:rPr lang="en-US" dirty="0">
                <a:hlinkClick r:id="rId6"/>
              </a:rPr>
              <a:t>McIntyre RC</a:t>
            </a:r>
            <a:r>
              <a:rPr lang="en-US" baseline="30000" dirty="0"/>
              <a:t>3</a:t>
            </a:r>
            <a:r>
              <a:rPr lang="en-US" dirty="0"/>
              <a:t>, </a:t>
            </a:r>
            <a:r>
              <a:rPr lang="en-US" dirty="0">
                <a:hlinkClick r:id="rId7"/>
              </a:rPr>
              <a:t>Moore PK</a:t>
            </a:r>
            <a:r>
              <a:rPr lang="en-US" baseline="30000" dirty="0"/>
              <a:t>4</a:t>
            </a:r>
            <a:r>
              <a:rPr lang="en-US" dirty="0"/>
              <a:t>, </a:t>
            </a:r>
            <a:r>
              <a:rPr lang="en-US" dirty="0" err="1">
                <a:hlinkClick r:id="rId8"/>
              </a:rPr>
              <a:t>Veress</a:t>
            </a:r>
            <a:r>
              <a:rPr lang="en-US" dirty="0">
                <a:hlinkClick r:id="rId8"/>
              </a:rPr>
              <a:t> LA</a:t>
            </a:r>
            <a:r>
              <a:rPr lang="en-US" baseline="30000" dirty="0"/>
              <a:t>5</a:t>
            </a:r>
            <a:r>
              <a:rPr lang="en-US" dirty="0"/>
              <a:t>, </a:t>
            </a:r>
            <a:r>
              <a:rPr lang="en-US" dirty="0" err="1">
                <a:hlinkClick r:id="rId9"/>
              </a:rPr>
              <a:t>Yaffe</a:t>
            </a:r>
            <a:r>
              <a:rPr lang="en-US" dirty="0">
                <a:hlinkClick r:id="rId9"/>
              </a:rPr>
              <a:t> MB</a:t>
            </a:r>
            <a:r>
              <a:rPr lang="en-US" baseline="30000" dirty="0"/>
              <a:t>6,7</a:t>
            </a:r>
            <a:r>
              <a:rPr lang="en-US" dirty="0"/>
              <a:t>, </a:t>
            </a:r>
            <a:r>
              <a:rPr lang="en-US" dirty="0">
                <a:hlinkClick r:id="rId10"/>
              </a:rPr>
              <a:t>Moore HB</a:t>
            </a:r>
            <a:r>
              <a:rPr lang="en-US" baseline="30000" dirty="0"/>
              <a:t>3</a:t>
            </a:r>
            <a:r>
              <a:rPr lang="en-US" dirty="0"/>
              <a:t>, </a:t>
            </a:r>
            <a:r>
              <a:rPr lang="en-US" dirty="0">
                <a:hlinkClick r:id="rId11"/>
              </a:rPr>
              <a:t>Barrett CD</a:t>
            </a:r>
            <a:r>
              <a:rPr lang="en-US" baseline="30000" dirty="0"/>
              <a:t>6,7</a:t>
            </a:r>
            <a:r>
              <a:rPr lang="en-US" dirty="0"/>
              <a:t>.</a:t>
            </a:r>
            <a:endParaRPr lang="en-US" b="1" dirty="0"/>
          </a:p>
          <a:p>
            <a:endParaRPr lang="en-US" b="1" dirty="0"/>
          </a:p>
          <a:p>
            <a:r>
              <a:rPr lang="en-US" b="1" dirty="0"/>
              <a:t>Abstract</a:t>
            </a:r>
          </a:p>
          <a:p>
            <a:r>
              <a:rPr lang="en-US" sz="1600" dirty="0"/>
              <a:t>A hallmark of severe COVID-19 is coagulopathy, with 71.4% of patients who die of COVID-19 meeting ISTH criteria for disseminated intravascular coagulation (DIC) while only 0.6% of patients who survive meet these criteria (1). Additionally, it has become clear that this is not a bleeding diathesis but rather a predominantly pro-thrombotic DIC with high venous thromboembolism rates, elevated D-dimer levels, high fibrinogen levels in concert with low anti-thrombin levels, and pulmonary congestion with microvascular thrombosis and occlusion on pathology in addition to mounting experience with high rates of central line thrombosis and vascular occlusive events (e.g. ischemic limbs, strokes, etc.) observed by those who care for critically ill COVID-19 patients (1-7). There is evidence in both animals and humans that fibrinolytic therapy in Acute Lung Injury and ARDS improves survival, which also points to fibrin deposition in the pulmonary microvasculature as a contributory cause of ARDS and would be expected to be seen in patients with ARDS and concomitant diagnoses of DIC on their laboratory values such as what is observed in more than 70% of those who die of COVID-19 (8-10).</a:t>
            </a:r>
          </a:p>
          <a:p>
            <a:endParaRPr lang="en-US" dirty="0"/>
          </a:p>
        </p:txBody>
      </p:sp>
      <p:sp>
        <p:nvSpPr>
          <p:cNvPr id="3" name="Title 2">
            <a:extLst>
              <a:ext uri="{FF2B5EF4-FFF2-40B4-BE49-F238E27FC236}">
                <a16:creationId xmlns:a16="http://schemas.microsoft.com/office/drawing/2014/main" id="{E4D6AA4A-2551-41FE-9CC5-CB86A641590B}"/>
              </a:ext>
            </a:extLst>
          </p:cNvPr>
          <p:cNvSpPr>
            <a:spLocks noGrp="1"/>
          </p:cNvSpPr>
          <p:nvPr>
            <p:ph type="title"/>
          </p:nvPr>
        </p:nvSpPr>
        <p:spPr/>
        <p:txBody>
          <a:bodyPr/>
          <a:lstStyle/>
          <a:p>
            <a:r>
              <a:rPr lang="en-US" sz="2000" b="1" dirty="0"/>
              <a:t>Tissue Plasminogen Activator (</a:t>
            </a:r>
            <a:r>
              <a:rPr lang="en-US" sz="2000" b="1" dirty="0" err="1"/>
              <a:t>tPA</a:t>
            </a:r>
            <a:r>
              <a:rPr lang="en-US" sz="2000" b="1" dirty="0"/>
              <a:t>) Treatment for COVID-19 Associated Acute Respiratory Distress Syndrome (ARDS): A Case Series.</a:t>
            </a:r>
            <a:br>
              <a:rPr lang="en-US" b="1" dirty="0"/>
            </a:br>
            <a:endParaRPr lang="en-US" dirty="0"/>
          </a:p>
        </p:txBody>
      </p:sp>
    </p:spTree>
    <p:extLst>
      <p:ext uri="{BB962C8B-B14F-4D97-AF65-F5344CB8AC3E}">
        <p14:creationId xmlns:p14="http://schemas.microsoft.com/office/powerpoint/2010/main" val="269735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03289-FA03-42A2-BCA1-F9C332B7C1DC}"/>
              </a:ext>
            </a:extLst>
          </p:cNvPr>
          <p:cNvSpPr>
            <a:spLocks noGrp="1"/>
          </p:cNvSpPr>
          <p:nvPr>
            <p:ph type="body" sz="quarter" idx="10"/>
          </p:nvPr>
        </p:nvSpPr>
        <p:spPr/>
        <p:txBody>
          <a:bodyPr/>
          <a:lstStyle/>
          <a:p>
            <a:r>
              <a:rPr lang="en-US" dirty="0"/>
              <a:t>Between March 22 and April 4, 2020, a total of 215 pregnant women delivered infants at the New York–Presbyterian Allen Hospital and Columbia University Irving Medical Center . </a:t>
            </a:r>
          </a:p>
          <a:p>
            <a:r>
              <a:rPr lang="en-US" dirty="0"/>
              <a:t>All the women were screened on admission for symptoms of Covid-19. </a:t>
            </a:r>
          </a:p>
          <a:p>
            <a:r>
              <a:rPr lang="en-US" dirty="0"/>
              <a:t>Four women (1.9%) had fever or other symptoms of Covid-19 on admission, and all 4 women tested positive for SARS-CoV-2 (</a:t>
            </a:r>
            <a:r>
              <a:rPr lang="en-US" dirty="0">
                <a:hlinkClick r:id="rId2" tooltip="View full size"/>
              </a:rPr>
              <a:t>Figure 1</a:t>
            </a:r>
            <a:r>
              <a:rPr lang="en-US" dirty="0"/>
              <a:t>). </a:t>
            </a:r>
          </a:p>
          <a:p>
            <a:r>
              <a:rPr lang="en-US" dirty="0"/>
              <a:t>Of the 211 women without symptoms, all were afebrile on admission. </a:t>
            </a:r>
          </a:p>
          <a:p>
            <a:r>
              <a:rPr lang="en-US" dirty="0"/>
              <a:t>Nasopharyngeal swabs were obtained from 210 of the 211 women (99.5%) who did not have symptoms of Covid-19; </a:t>
            </a:r>
            <a:r>
              <a:rPr lang="en-US" b="1" dirty="0"/>
              <a:t>of these women, 29 (13.7%) were positive for SARS-CoV-2</a:t>
            </a:r>
            <a:r>
              <a:rPr lang="en-US" dirty="0"/>
              <a:t>. </a:t>
            </a:r>
          </a:p>
          <a:p>
            <a:r>
              <a:rPr lang="en-US" dirty="0"/>
              <a:t>Thus, 29 of the 33 patients who were positive for SARS-CoV-2 at admission (87.9%) had no symptoms of Covid-19 at presentation.</a:t>
            </a:r>
          </a:p>
          <a:p>
            <a:endParaRPr lang="en-US" dirty="0"/>
          </a:p>
        </p:txBody>
      </p:sp>
      <p:sp>
        <p:nvSpPr>
          <p:cNvPr id="3" name="Title 2">
            <a:extLst>
              <a:ext uri="{FF2B5EF4-FFF2-40B4-BE49-F238E27FC236}">
                <a16:creationId xmlns:a16="http://schemas.microsoft.com/office/drawing/2014/main" id="{8854DBE5-757E-4236-B3FC-F1A0515B345E}"/>
              </a:ext>
            </a:extLst>
          </p:cNvPr>
          <p:cNvSpPr>
            <a:spLocks noGrp="1"/>
          </p:cNvSpPr>
          <p:nvPr>
            <p:ph type="title"/>
          </p:nvPr>
        </p:nvSpPr>
        <p:spPr/>
        <p:txBody>
          <a:bodyPr/>
          <a:lstStyle/>
          <a:p>
            <a:r>
              <a:rPr lang="en-US" sz="2400" b="1" dirty="0"/>
              <a:t>Universal Screening for SARS-CoV-2 in Women Adm for Delivery NYC NEJM</a:t>
            </a:r>
            <a:br>
              <a:rPr lang="en-US" b="1" dirty="0"/>
            </a:br>
            <a:endParaRPr lang="en-US" dirty="0"/>
          </a:p>
        </p:txBody>
      </p:sp>
    </p:spTree>
    <p:extLst>
      <p:ext uri="{BB962C8B-B14F-4D97-AF65-F5344CB8AC3E}">
        <p14:creationId xmlns:p14="http://schemas.microsoft.com/office/powerpoint/2010/main" val="23622044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4691C-AF40-4F64-BD12-21039DC07388}"/>
              </a:ext>
            </a:extLst>
          </p:cNvPr>
          <p:cNvSpPr>
            <a:spLocks noGrp="1"/>
          </p:cNvSpPr>
          <p:nvPr>
            <p:ph type="body" sz="quarter" idx="10"/>
          </p:nvPr>
        </p:nvSpPr>
        <p:spPr/>
        <p:txBody>
          <a:bodyPr/>
          <a:lstStyle/>
          <a:p>
            <a:pPr fontAlgn="base"/>
            <a:r>
              <a:rPr lang="en-US" dirty="0"/>
              <a:t>Eran </a:t>
            </a:r>
            <a:r>
              <a:rPr lang="en-US" dirty="0" err="1"/>
              <a:t>Bendavid</a:t>
            </a:r>
            <a:r>
              <a:rPr lang="en-US" dirty="0"/>
              <a:t>, Bianca </a:t>
            </a:r>
            <a:r>
              <a:rPr lang="en-US" dirty="0" err="1"/>
              <a:t>Mulaney</a:t>
            </a:r>
            <a:r>
              <a:rPr lang="en-US" dirty="0"/>
              <a:t>, Neeraj </a:t>
            </a:r>
            <a:r>
              <a:rPr lang="en-US" dirty="0" err="1"/>
              <a:t>Sood</a:t>
            </a:r>
            <a:r>
              <a:rPr lang="en-US" dirty="0"/>
              <a:t>, Soleil Shah, Emilia Ling, Rebecca Bromley-</a:t>
            </a:r>
            <a:r>
              <a:rPr lang="en-US" dirty="0" err="1"/>
              <a:t>Dulfano</a:t>
            </a:r>
            <a:r>
              <a:rPr lang="en-US" dirty="0"/>
              <a:t>, Cara Lai, Zoe Weissberg, Rodrigo Saavedra, James </a:t>
            </a:r>
            <a:r>
              <a:rPr lang="en-US" dirty="0" err="1"/>
              <a:t>Tedrow</a:t>
            </a:r>
            <a:r>
              <a:rPr lang="en-US" dirty="0"/>
              <a:t>, Dona Tversky, Andrew </a:t>
            </a:r>
            <a:r>
              <a:rPr lang="en-US" dirty="0" err="1"/>
              <a:t>Bogan</a:t>
            </a:r>
            <a:r>
              <a:rPr lang="en-US" dirty="0"/>
              <a:t>, Thomas </a:t>
            </a:r>
            <a:r>
              <a:rPr lang="en-US" dirty="0" err="1"/>
              <a:t>Kupiec</a:t>
            </a:r>
            <a:r>
              <a:rPr lang="en-US" dirty="0"/>
              <a:t>, Daniel Eichner, </a:t>
            </a:r>
            <a:r>
              <a:rPr lang="en-US" dirty="0" err="1"/>
              <a:t>Ribhav</a:t>
            </a:r>
            <a:r>
              <a:rPr lang="en-US" dirty="0"/>
              <a:t> Gupta, John Ioannidis, Jay Bhattacharya</a:t>
            </a:r>
          </a:p>
          <a:p>
            <a:pPr fontAlgn="base"/>
            <a:r>
              <a:rPr lang="en-US" b="1" dirty="0" err="1"/>
              <a:t>doi</a:t>
            </a:r>
            <a:r>
              <a:rPr lang="en-US" b="1" dirty="0"/>
              <a:t>:</a:t>
            </a:r>
            <a:r>
              <a:rPr lang="en-US" dirty="0"/>
              <a:t> https://doi.org/10.1101/2020.04.14.20062463</a:t>
            </a:r>
            <a:r>
              <a:rPr lang="en-US" b="1" dirty="0">
                <a:hlinkClick r:id="rId2"/>
              </a:rPr>
              <a:t>This article is a preprint and has not been certified by peer review It reports new medical research that has yet to be evaluated and so should </a:t>
            </a:r>
            <a:r>
              <a:rPr lang="en-US" b="1" i="1" dirty="0">
                <a:hlinkClick r:id="rId2"/>
              </a:rPr>
              <a:t>not</a:t>
            </a:r>
            <a:r>
              <a:rPr lang="en-US" b="1" dirty="0">
                <a:hlinkClick r:id="rId2"/>
              </a:rPr>
              <a:t> be used to guide clinical practice.</a:t>
            </a:r>
            <a:endParaRPr lang="en-US" b="1" dirty="0"/>
          </a:p>
          <a:p>
            <a:r>
              <a:rPr lang="en-US" dirty="0"/>
              <a:t>Overall 1.4% (range from 2.5 to 4.2% in selected population groups)</a:t>
            </a:r>
          </a:p>
          <a:p>
            <a:r>
              <a:rPr lang="en-US" dirty="0"/>
              <a:t>Total 3330 tested</a:t>
            </a:r>
          </a:p>
          <a:p>
            <a:r>
              <a:rPr lang="en-US" dirty="0"/>
              <a:t>Lateral flow immunoassay</a:t>
            </a:r>
          </a:p>
          <a:p>
            <a:endParaRPr lang="en-US" dirty="0"/>
          </a:p>
        </p:txBody>
      </p:sp>
      <p:sp>
        <p:nvSpPr>
          <p:cNvPr id="3" name="Title 2">
            <a:extLst>
              <a:ext uri="{FF2B5EF4-FFF2-40B4-BE49-F238E27FC236}">
                <a16:creationId xmlns:a16="http://schemas.microsoft.com/office/drawing/2014/main" id="{CA6F24BA-57FE-47EC-933F-FCF9CEE037B6}"/>
              </a:ext>
            </a:extLst>
          </p:cNvPr>
          <p:cNvSpPr>
            <a:spLocks noGrp="1"/>
          </p:cNvSpPr>
          <p:nvPr>
            <p:ph type="title"/>
          </p:nvPr>
        </p:nvSpPr>
        <p:spPr/>
        <p:txBody>
          <a:bodyPr/>
          <a:lstStyle/>
          <a:p>
            <a:r>
              <a:rPr lang="en-US" sz="2800" b="1" dirty="0"/>
              <a:t>COVID-19 Antibody Seroprevalence in Santa Clara County, CA</a:t>
            </a:r>
            <a:br>
              <a:rPr lang="en-US" b="1" dirty="0"/>
            </a:br>
            <a:br>
              <a:rPr lang="en-US" b="1" dirty="0"/>
            </a:br>
            <a:br>
              <a:rPr lang="en-US" b="1" dirty="0"/>
            </a:br>
            <a:endParaRPr lang="en-US" dirty="0"/>
          </a:p>
        </p:txBody>
      </p:sp>
    </p:spTree>
    <p:extLst>
      <p:ext uri="{BB962C8B-B14F-4D97-AF65-F5344CB8AC3E}">
        <p14:creationId xmlns:p14="http://schemas.microsoft.com/office/powerpoint/2010/main" val="36056251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dirty="0"/>
              <a:t>People who have fully recovered from COVID-19 for at least two weeks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laboratory test and meet other donor criteria. Individuals must have complete resolution of symptoms for at least 28 days before they donate, or alternatively have no symptoms for at least 14 days prior to donation and have a negative lab test for active COVID-19 disease.</a:t>
            </a:r>
          </a:p>
          <a:p>
            <a:r>
              <a:rPr lang="en-US" dirty="0"/>
              <a:t>American Red Cross</a:t>
            </a:r>
          </a:p>
          <a:p>
            <a:r>
              <a:rPr lang="en-US" dirty="0"/>
              <a:t>IBP/NPCC (correct acronyms)</a:t>
            </a:r>
          </a:p>
          <a:p>
            <a:r>
              <a:rPr lang="en-US" dirty="0"/>
              <a:t>6 labs working together to create super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F2A1-0F39-460A-8F57-A753CBFB0B6D}"/>
              </a:ext>
            </a:extLst>
          </p:cNvPr>
          <p:cNvSpPr>
            <a:spLocks noGrp="1"/>
          </p:cNvSpPr>
          <p:nvPr>
            <p:ph type="title"/>
          </p:nvPr>
        </p:nvSpPr>
        <p:spPr/>
        <p:txBody>
          <a:bodyPr/>
          <a:lstStyle/>
          <a:p>
            <a:r>
              <a:rPr lang="en-US" dirty="0"/>
              <a:t>COVID-19 Serology Tests EUAs</a:t>
            </a:r>
          </a:p>
        </p:txBody>
      </p:sp>
      <p:graphicFrame>
        <p:nvGraphicFramePr>
          <p:cNvPr id="8" name="Table 8">
            <a:extLst>
              <a:ext uri="{FF2B5EF4-FFF2-40B4-BE49-F238E27FC236}">
                <a16:creationId xmlns:a16="http://schemas.microsoft.com/office/drawing/2014/main" id="{97747FC8-1AC8-45CC-8F45-79039F927D61}"/>
              </a:ext>
            </a:extLst>
          </p:cNvPr>
          <p:cNvGraphicFramePr>
            <a:graphicFrameLocks noGrp="1"/>
          </p:cNvGraphicFramePr>
          <p:nvPr>
            <p:ph idx="1"/>
            <p:extLst>
              <p:ext uri="{D42A27DB-BD31-4B8C-83A1-F6EECF244321}">
                <p14:modId xmlns:p14="http://schemas.microsoft.com/office/powerpoint/2010/main" val="2354754620"/>
              </p:ext>
            </p:extLst>
          </p:nvPr>
        </p:nvGraphicFramePr>
        <p:xfrm>
          <a:off x="827088" y="1882775"/>
          <a:ext cx="10809284" cy="4302760"/>
        </p:xfrm>
        <a:graphic>
          <a:graphicData uri="http://schemas.openxmlformats.org/drawingml/2006/table">
            <a:tbl>
              <a:tblPr firstRow="1" bandRow="1">
                <a:tableStyleId>{5C22544A-7EE6-4342-B048-85BDC9FD1C3A}</a:tableStyleId>
              </a:tblPr>
              <a:tblGrid>
                <a:gridCol w="2702321">
                  <a:extLst>
                    <a:ext uri="{9D8B030D-6E8A-4147-A177-3AD203B41FA5}">
                      <a16:colId xmlns:a16="http://schemas.microsoft.com/office/drawing/2014/main" val="135550076"/>
                    </a:ext>
                  </a:extLst>
                </a:gridCol>
                <a:gridCol w="2702321">
                  <a:extLst>
                    <a:ext uri="{9D8B030D-6E8A-4147-A177-3AD203B41FA5}">
                      <a16:colId xmlns:a16="http://schemas.microsoft.com/office/drawing/2014/main" val="147406694"/>
                    </a:ext>
                  </a:extLst>
                </a:gridCol>
                <a:gridCol w="2702321">
                  <a:extLst>
                    <a:ext uri="{9D8B030D-6E8A-4147-A177-3AD203B41FA5}">
                      <a16:colId xmlns:a16="http://schemas.microsoft.com/office/drawing/2014/main" val="572515464"/>
                    </a:ext>
                  </a:extLst>
                </a:gridCol>
                <a:gridCol w="2702321">
                  <a:extLst>
                    <a:ext uri="{9D8B030D-6E8A-4147-A177-3AD203B41FA5}">
                      <a16:colId xmlns:a16="http://schemas.microsoft.com/office/drawing/2014/main" val="1203922100"/>
                    </a:ext>
                  </a:extLst>
                </a:gridCol>
              </a:tblGrid>
              <a:tr h="370840">
                <a:tc>
                  <a:txBody>
                    <a:bodyPr/>
                    <a:lstStyle/>
                    <a:p>
                      <a:r>
                        <a:rPr lang="en-US" dirty="0"/>
                        <a:t>EUA Date Issued</a:t>
                      </a:r>
                    </a:p>
                  </a:txBody>
                  <a:tcPr/>
                </a:tc>
                <a:tc>
                  <a:txBody>
                    <a:bodyPr/>
                    <a:lstStyle/>
                    <a:p>
                      <a:r>
                        <a:rPr lang="en-US" dirty="0"/>
                        <a:t>Company</a:t>
                      </a:r>
                    </a:p>
                  </a:txBody>
                  <a:tcPr/>
                </a:tc>
                <a:tc>
                  <a:txBody>
                    <a:bodyPr/>
                    <a:lstStyle/>
                    <a:p>
                      <a:r>
                        <a:rPr lang="en-US" dirty="0"/>
                        <a:t>Type of Test </a:t>
                      </a:r>
                    </a:p>
                  </a:txBody>
                  <a:tcPr/>
                </a:tc>
                <a:tc>
                  <a:txBody>
                    <a:bodyPr/>
                    <a:lstStyle/>
                    <a:p>
                      <a:r>
                        <a:rPr lang="en-US" dirty="0"/>
                        <a:t>comments</a:t>
                      </a:r>
                    </a:p>
                  </a:txBody>
                  <a:tcPr/>
                </a:tc>
                <a:extLst>
                  <a:ext uri="{0D108BD9-81ED-4DB2-BD59-A6C34878D82A}">
                    <a16:rowId xmlns:a16="http://schemas.microsoft.com/office/drawing/2014/main" val="2674048196"/>
                  </a:ext>
                </a:extLst>
              </a:tr>
              <a:tr h="370840">
                <a:tc>
                  <a:txBody>
                    <a:bodyPr/>
                    <a:lstStyle/>
                    <a:p>
                      <a:r>
                        <a:rPr lang="en-US" dirty="0"/>
                        <a:t>4/15</a:t>
                      </a:r>
                    </a:p>
                  </a:txBody>
                  <a:tcPr/>
                </a:tc>
                <a:tc>
                  <a:txBody>
                    <a:bodyPr/>
                    <a:lstStyle/>
                    <a:p>
                      <a:r>
                        <a:rPr lang="en-US" dirty="0"/>
                        <a:t>Mt. Sinai Lab NYC</a:t>
                      </a:r>
                    </a:p>
                  </a:txBody>
                  <a:tcPr/>
                </a:tc>
                <a:tc>
                  <a:txBody>
                    <a:bodyPr/>
                    <a:lstStyle/>
                    <a:p>
                      <a:r>
                        <a:rPr lang="en-US" dirty="0"/>
                        <a:t>COVID-19 ELISA IgG Ab Test</a:t>
                      </a:r>
                    </a:p>
                  </a:txBody>
                  <a:tcPr/>
                </a:tc>
                <a:tc>
                  <a:txBody>
                    <a:bodyPr/>
                    <a:lstStyle/>
                    <a:p>
                      <a:r>
                        <a:rPr lang="en-US" dirty="0"/>
                        <a:t>Qualitative</a:t>
                      </a:r>
                    </a:p>
                  </a:txBody>
                  <a:tcPr/>
                </a:tc>
                <a:extLst>
                  <a:ext uri="{0D108BD9-81ED-4DB2-BD59-A6C34878D82A}">
                    <a16:rowId xmlns:a16="http://schemas.microsoft.com/office/drawing/2014/main" val="3282614462"/>
                  </a:ext>
                </a:extLst>
              </a:tr>
              <a:tr h="370840">
                <a:tc>
                  <a:txBody>
                    <a:bodyPr/>
                    <a:lstStyle/>
                    <a:p>
                      <a:r>
                        <a:rPr lang="en-US" dirty="0"/>
                        <a:t>4/14</a:t>
                      </a:r>
                    </a:p>
                  </a:txBody>
                  <a:tcPr/>
                </a:tc>
                <a:tc>
                  <a:txBody>
                    <a:bodyPr/>
                    <a:lstStyle/>
                    <a:p>
                      <a:r>
                        <a:rPr lang="en-US" dirty="0" err="1"/>
                        <a:t>Chembio</a:t>
                      </a:r>
                      <a:r>
                        <a:rPr lang="en-US" dirty="0"/>
                        <a:t> Diagnostic System, Inc. </a:t>
                      </a:r>
                    </a:p>
                  </a:txBody>
                  <a:tcPr/>
                </a:tc>
                <a:tc>
                  <a:txBody>
                    <a:bodyPr/>
                    <a:lstStyle/>
                    <a:p>
                      <a:r>
                        <a:rPr lang="en-US" dirty="0"/>
                        <a:t>DPP COVID-19IgM/IgG system</a:t>
                      </a:r>
                    </a:p>
                  </a:txBody>
                  <a:tcPr/>
                </a:tc>
                <a:tc>
                  <a:txBody>
                    <a:bodyPr/>
                    <a:lstStyle/>
                    <a:p>
                      <a:r>
                        <a:rPr lang="en-US" dirty="0"/>
                        <a:t>Qualitative </a:t>
                      </a:r>
                    </a:p>
                    <a:p>
                      <a:r>
                        <a:rPr lang="en-US" dirty="0"/>
                        <a:t>IgG / IgM reported separately</a:t>
                      </a:r>
                    </a:p>
                    <a:p>
                      <a:r>
                        <a:rPr lang="en-US" dirty="0"/>
                        <a:t>FS 20-30 min</a:t>
                      </a:r>
                    </a:p>
                  </a:txBody>
                  <a:tcPr/>
                </a:tc>
                <a:extLst>
                  <a:ext uri="{0D108BD9-81ED-4DB2-BD59-A6C34878D82A}">
                    <a16:rowId xmlns:a16="http://schemas.microsoft.com/office/drawing/2014/main" val="2199586542"/>
                  </a:ext>
                </a:extLst>
              </a:tr>
              <a:tr h="370840">
                <a:tc>
                  <a:txBody>
                    <a:bodyPr/>
                    <a:lstStyle/>
                    <a:p>
                      <a:r>
                        <a:rPr lang="en-US" dirty="0"/>
                        <a:t>4/14</a:t>
                      </a:r>
                    </a:p>
                  </a:txBody>
                  <a:tcPr/>
                </a:tc>
                <a:tc>
                  <a:txBody>
                    <a:bodyPr/>
                    <a:lstStyle/>
                    <a:p>
                      <a:r>
                        <a:rPr lang="en-US" dirty="0"/>
                        <a:t>Ortho Clinical Diagnostics</a:t>
                      </a:r>
                    </a:p>
                  </a:txBody>
                  <a:tcPr/>
                </a:tc>
                <a:tc>
                  <a:txBody>
                    <a:bodyPr/>
                    <a:lstStyle/>
                    <a:p>
                      <a:r>
                        <a:rPr lang="en-US" dirty="0"/>
                        <a:t>VITROS Total Ab Immunodiagnostic Anti-SARS-CoV-2 Total Reagent Pak</a:t>
                      </a:r>
                    </a:p>
                  </a:txBody>
                  <a:tcPr/>
                </a:tc>
                <a:tc>
                  <a:txBody>
                    <a:bodyPr/>
                    <a:lstStyle/>
                    <a:p>
                      <a:r>
                        <a:rPr lang="en-US" dirty="0"/>
                        <a:t>Qualitative</a:t>
                      </a:r>
                    </a:p>
                    <a:p>
                      <a:r>
                        <a:rPr lang="en-US" dirty="0"/>
                        <a:t>Total IgG and M</a:t>
                      </a:r>
                    </a:p>
                  </a:txBody>
                  <a:tcPr/>
                </a:tc>
                <a:extLst>
                  <a:ext uri="{0D108BD9-81ED-4DB2-BD59-A6C34878D82A}">
                    <a16:rowId xmlns:a16="http://schemas.microsoft.com/office/drawing/2014/main" val="2780698635"/>
                  </a:ext>
                </a:extLst>
              </a:tr>
              <a:tr h="370840">
                <a:tc>
                  <a:txBody>
                    <a:bodyPr/>
                    <a:lstStyle/>
                    <a:p>
                      <a:r>
                        <a:rPr lang="en-US" dirty="0"/>
                        <a:t>4/1</a:t>
                      </a:r>
                    </a:p>
                  </a:txBody>
                  <a:tcPr/>
                </a:tc>
                <a:tc>
                  <a:txBody>
                    <a:bodyPr/>
                    <a:lstStyle/>
                    <a:p>
                      <a:r>
                        <a:rPr lang="en-US" dirty="0" err="1"/>
                        <a:t>Celley</a:t>
                      </a:r>
                      <a:r>
                        <a:rPr lang="en-US" dirty="0"/>
                        <a:t> Inc. </a:t>
                      </a:r>
                    </a:p>
                  </a:txBody>
                  <a:tcPr/>
                </a:tc>
                <a:tc>
                  <a:txBody>
                    <a:bodyPr/>
                    <a:lstStyle/>
                    <a:p>
                      <a:r>
                        <a:rPr lang="en-US" dirty="0"/>
                        <a:t>SARS-CoV-2 IgG/IgM Rapid Test</a:t>
                      </a:r>
                    </a:p>
                  </a:txBody>
                  <a:tcPr/>
                </a:tc>
                <a:tc>
                  <a:txBody>
                    <a:bodyPr/>
                    <a:lstStyle/>
                    <a:p>
                      <a:r>
                        <a:rPr lang="en-US" dirty="0"/>
                        <a:t>20 min</a:t>
                      </a:r>
                    </a:p>
                    <a:p>
                      <a:r>
                        <a:rPr lang="en-US" dirty="0"/>
                        <a:t>Yes/No </a:t>
                      </a:r>
                    </a:p>
                    <a:p>
                      <a:r>
                        <a:rPr lang="en-US" dirty="0"/>
                        <a:t>IgG or IgM</a:t>
                      </a:r>
                    </a:p>
                  </a:txBody>
                  <a:tcPr/>
                </a:tc>
                <a:extLst>
                  <a:ext uri="{0D108BD9-81ED-4DB2-BD59-A6C34878D82A}">
                    <a16:rowId xmlns:a16="http://schemas.microsoft.com/office/drawing/2014/main" val="1788863172"/>
                  </a:ext>
                </a:extLst>
              </a:tr>
            </a:tbl>
          </a:graphicData>
        </a:graphic>
      </p:graphicFrame>
    </p:spTree>
    <p:extLst>
      <p:ext uri="{BB962C8B-B14F-4D97-AF65-F5344CB8AC3E}">
        <p14:creationId xmlns:p14="http://schemas.microsoft.com/office/powerpoint/2010/main" val="2029713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to 70% sensitivity; </a:t>
            </a:r>
            <a:r>
              <a:rPr lang="en-US" b="1" dirty="0"/>
              <a:t>Abbott’s Rapid Coronavirus Test Can Produce False Negatives When Following Company’s Initial Guidance, Experts Say</a:t>
            </a:r>
          </a:p>
          <a:p>
            <a:r>
              <a:rPr lang="en-US" sz="1800" u="sng" dirty="0">
                <a:hlinkClick r:id="rId2"/>
              </a:rPr>
              <a:t>STAT</a:t>
            </a:r>
            <a:r>
              <a:rPr lang="en-US" sz="1800" dirty="0"/>
              <a:t> (4/16, </a:t>
            </a:r>
            <a:r>
              <a:rPr lang="en-US" sz="1800" dirty="0" err="1"/>
              <a:t>Herper</a:t>
            </a:r>
            <a:r>
              <a:rPr lang="en-US" sz="1800" dirty="0"/>
              <a:t>) reports Abbott Laboratories’ rapid coronavirus test that “has already been used hundreds of thousands of times can falsely produce negative results in patients who are infected, according to clinicians and laboratory experts.” STAT says that the 13-minute test usually “works properly,” but the company’s initial guidance, which was approved by the FDA, “could lead to an unspecified number of false negative results.” </a:t>
            </a:r>
          </a:p>
          <a:p>
            <a:r>
              <a:rPr lang="en-US" dirty="0"/>
              <a:t>?Saliva test from Rutgers??</a:t>
            </a:r>
          </a:p>
          <a:p>
            <a:r>
              <a:rPr lang="en-US" dirty="0"/>
              <a:t>Cepheid testing</a:t>
            </a:r>
          </a:p>
          <a:p>
            <a:r>
              <a:rPr lang="en-US" dirty="0"/>
              <a:t>Serology- now FDA approved-not for use in clinical diagnosis-timing of IgM in the acute setting will be past most infectious period</a:t>
            </a:r>
          </a:p>
          <a:p>
            <a:r>
              <a:rPr lang="en-US" dirty="0"/>
              <a:t>IgG prior infection-able to go back to work??? How long does immunity last??</a:t>
            </a:r>
          </a:p>
          <a:p>
            <a:r>
              <a:rPr lang="en-US" dirty="0"/>
              <a:t>Can use saline if out of VTM, must be refrigerated , can be frozen</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41727147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FB32-D8AB-48BE-B4E4-5B065F773C2A}"/>
              </a:ext>
            </a:extLst>
          </p:cNvPr>
          <p:cNvSpPr>
            <a:spLocks noGrp="1"/>
          </p:cNvSpPr>
          <p:nvPr>
            <p:ph type="title"/>
          </p:nvPr>
        </p:nvSpPr>
        <p:spPr/>
        <p:txBody>
          <a:bodyPr/>
          <a:lstStyle/>
          <a:p>
            <a:r>
              <a:rPr lang="en-US" dirty="0"/>
              <a:t>George’s Cloth Mask</a:t>
            </a:r>
          </a:p>
        </p:txBody>
      </p:sp>
      <p:pic>
        <p:nvPicPr>
          <p:cNvPr id="7" name="Content Placeholder 6" descr="A picture containing window, person, sitting, table&#10;&#10;Description automatically generated">
            <a:extLst>
              <a:ext uri="{FF2B5EF4-FFF2-40B4-BE49-F238E27FC236}">
                <a16:creationId xmlns:a16="http://schemas.microsoft.com/office/drawing/2014/main" id="{8D14A072-8B0B-4249-B65C-9AA4EB63D1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5865" y="2587625"/>
            <a:ext cx="3223893" cy="2417920"/>
          </a:xfrm>
        </p:spPr>
      </p:pic>
    </p:spTree>
    <p:extLst>
      <p:ext uri="{BB962C8B-B14F-4D97-AF65-F5344CB8AC3E}">
        <p14:creationId xmlns:p14="http://schemas.microsoft.com/office/powerpoint/2010/main" val="36657386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A7247-4D3F-4E8D-9781-EA15BC993823}"/>
              </a:ext>
            </a:extLst>
          </p:cNvPr>
          <p:cNvSpPr>
            <a:spLocks noGrp="1"/>
          </p:cNvSpPr>
          <p:nvPr>
            <p:ph type="body" sz="quarter" idx="10"/>
          </p:nvPr>
        </p:nvSpPr>
        <p:spPr/>
        <p:txBody>
          <a:bodyPr/>
          <a:lstStyle/>
          <a:p>
            <a:r>
              <a:rPr lang="en-US" dirty="0">
                <a:hlinkClick r:id="rId2" action="ppaction://hlinkfile"/>
              </a:rPr>
              <a:t>file:///C:/Users/QCCLIE~1/AppData/Local/Temp/EUA-ThermoFisher-Applied-Biosystems-TaqPath-COVID-19-Combo-Kit-Rutgers-University-Summary.pdf</a:t>
            </a:r>
            <a:endParaRPr lang="en-US" dirty="0"/>
          </a:p>
          <a:p>
            <a:endParaRPr lang="en-US" dirty="0"/>
          </a:p>
          <a:p>
            <a:r>
              <a:rPr lang="en-US" dirty="0"/>
              <a:t>Sixty patients</a:t>
            </a:r>
          </a:p>
          <a:p>
            <a:r>
              <a:rPr lang="en-US" dirty="0"/>
              <a:t>30 positive-100% concordance (27 with NP, 3 with OP)</a:t>
            </a:r>
          </a:p>
          <a:p>
            <a:r>
              <a:rPr lang="en-US" dirty="0"/>
              <a:t>30 Negative-100% concordance</a:t>
            </a:r>
          </a:p>
        </p:txBody>
      </p:sp>
      <p:sp>
        <p:nvSpPr>
          <p:cNvPr id="3" name="Title 2">
            <a:extLst>
              <a:ext uri="{FF2B5EF4-FFF2-40B4-BE49-F238E27FC236}">
                <a16:creationId xmlns:a16="http://schemas.microsoft.com/office/drawing/2014/main" id="{3B2BEE64-891A-4C36-B2C8-877DC2E341D8}"/>
              </a:ext>
            </a:extLst>
          </p:cNvPr>
          <p:cNvSpPr>
            <a:spLocks noGrp="1"/>
          </p:cNvSpPr>
          <p:nvPr>
            <p:ph type="title"/>
          </p:nvPr>
        </p:nvSpPr>
        <p:spPr/>
        <p:txBody>
          <a:bodyPr/>
          <a:lstStyle/>
          <a:p>
            <a:r>
              <a:rPr lang="en-US" dirty="0"/>
              <a:t>Rutgers Medical School Lab</a:t>
            </a:r>
          </a:p>
        </p:txBody>
      </p:sp>
    </p:spTree>
    <p:extLst>
      <p:ext uri="{BB962C8B-B14F-4D97-AF65-F5344CB8AC3E}">
        <p14:creationId xmlns:p14="http://schemas.microsoft.com/office/powerpoint/2010/main" val="2710249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63D5D-060D-4CD2-B1B3-1E09F50451FF}"/>
              </a:ext>
            </a:extLst>
          </p:cNvPr>
          <p:cNvSpPr>
            <a:spLocks noGrp="1"/>
          </p:cNvSpPr>
          <p:nvPr>
            <p:ph type="body" sz="quarter" idx="10"/>
          </p:nvPr>
        </p:nvSpPr>
        <p:spPr/>
        <p:txBody>
          <a:bodyPr/>
          <a:lstStyle/>
          <a:p>
            <a:r>
              <a:rPr lang="en-US" dirty="0"/>
              <a:t>CDC recently updated its infection prevention and control interim guidance for PUIs in healthcare settings. SHEA members should note the following key points in the updated guidance:   </a:t>
            </a:r>
          </a:p>
          <a:p>
            <a:r>
              <a:rPr lang="en-US" dirty="0"/>
              <a:t>Cloth face coverings should not be considered PPE and should NOT be worn instead of a respirator or facemask if more than source control is required.</a:t>
            </a:r>
          </a:p>
          <a:p>
            <a:r>
              <a:rPr lang="en-US" dirty="0"/>
              <a:t>Healthcare personnel should consider continuing to wear their respirator or facemask (extended use) while in the healthcare facility instead of intermittently switching back to their cloth face covering, which could cause self-contamination. Healthcare personnel should remove their respirator or facemask and put on their cloth face covering when leaving the facility at the end of their shift.</a:t>
            </a:r>
          </a:p>
          <a:p>
            <a:r>
              <a:rPr lang="en-US" dirty="0"/>
              <a:t>Visitors and patients should be wearing their own cloth face covering upon arrival to the facility per </a:t>
            </a:r>
            <a:r>
              <a:rPr lang="en-US" u="sng" dirty="0">
                <a:hlinkClick r:id="rId2"/>
              </a:rPr>
              <a:t>CDC recommendations to the general public</a:t>
            </a:r>
            <a:r>
              <a:rPr lang="en-US" dirty="0"/>
              <a:t>. If they are not, they should be offered a facemask or cloth face covering, as supplies allow, and instructed to wear it while in the facility.</a:t>
            </a:r>
          </a:p>
          <a:p>
            <a:endParaRPr lang="en-US" dirty="0"/>
          </a:p>
          <a:p>
            <a:endParaRPr lang="en-US" dirty="0"/>
          </a:p>
        </p:txBody>
      </p:sp>
      <p:sp>
        <p:nvSpPr>
          <p:cNvPr id="3" name="Title 2">
            <a:extLst>
              <a:ext uri="{FF2B5EF4-FFF2-40B4-BE49-F238E27FC236}">
                <a16:creationId xmlns:a16="http://schemas.microsoft.com/office/drawing/2014/main" id="{9D2EE54C-7706-4C82-9114-6D5CEAB6947D}"/>
              </a:ext>
            </a:extLst>
          </p:cNvPr>
          <p:cNvSpPr>
            <a:spLocks noGrp="1"/>
          </p:cNvSpPr>
          <p:nvPr>
            <p:ph type="title"/>
          </p:nvPr>
        </p:nvSpPr>
        <p:spPr/>
        <p:txBody>
          <a:bodyPr/>
          <a:lstStyle/>
          <a:p>
            <a:r>
              <a:rPr lang="en-US" dirty="0"/>
              <a:t>Updates to CDC Infection Prevention for HCP</a:t>
            </a:r>
          </a:p>
        </p:txBody>
      </p:sp>
    </p:spTree>
    <p:extLst>
      <p:ext uri="{BB962C8B-B14F-4D97-AF65-F5344CB8AC3E}">
        <p14:creationId xmlns:p14="http://schemas.microsoft.com/office/powerpoint/2010/main" val="20354596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104FD-E911-4C5D-AB71-561F83A455F1}"/>
              </a:ext>
            </a:extLst>
          </p:cNvPr>
          <p:cNvSpPr>
            <a:spLocks noGrp="1"/>
          </p:cNvSpPr>
          <p:nvPr>
            <p:ph type="body" sz="quarter" idx="10"/>
          </p:nvPr>
        </p:nvSpPr>
        <p:spPr/>
        <p:txBody>
          <a:bodyPr/>
          <a:lstStyle/>
          <a:p>
            <a:r>
              <a:rPr lang="en-US" b="1" u="sng" dirty="0"/>
              <a:t>Nebraskans Protecting Other Nebraskans</a:t>
            </a:r>
          </a:p>
        </p:txBody>
      </p:sp>
      <p:sp>
        <p:nvSpPr>
          <p:cNvPr id="3" name="Title 2">
            <a:extLst>
              <a:ext uri="{FF2B5EF4-FFF2-40B4-BE49-F238E27FC236}">
                <a16:creationId xmlns:a16="http://schemas.microsoft.com/office/drawing/2014/main"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5CEF8-1DD7-46EA-B747-63D8284FFCC7}"/>
              </a:ext>
            </a:extLst>
          </p:cNvPr>
          <p:cNvSpPr>
            <a:spLocks noGrp="1"/>
          </p:cNvSpPr>
          <p:nvPr>
            <p:ph type="body" sz="quarter" idx="10"/>
          </p:nvPr>
        </p:nvSpPr>
        <p:spPr/>
        <p:txBody>
          <a:bodyPr/>
          <a:lstStyle/>
          <a:p>
            <a:endParaRPr lang="en-US" dirty="0"/>
          </a:p>
          <a:p>
            <a:r>
              <a:rPr lang="en-US" dirty="0"/>
              <a:t>TRIMRS:  CHI Good Samaritan, Kearney</a:t>
            </a:r>
          </a:p>
          <a:p>
            <a:r>
              <a:rPr lang="en-US" dirty="0"/>
              <a:t>PRIMRS:  Region West, Scottsbluff        </a:t>
            </a:r>
          </a:p>
          <a:p>
            <a:r>
              <a:rPr lang="en-US" dirty="0"/>
              <a:t>OMHCC:  </a:t>
            </a:r>
            <a:r>
              <a:rPr lang="en-US" dirty="0" err="1"/>
              <a:t>OrthoNE</a:t>
            </a:r>
            <a:r>
              <a:rPr lang="en-US" dirty="0"/>
              <a:t>, Omaha</a:t>
            </a:r>
          </a:p>
          <a:p>
            <a:r>
              <a:rPr lang="en-US" dirty="0"/>
              <a:t>RROMRS:  Avera, O’Neill</a:t>
            </a:r>
          </a:p>
          <a:p>
            <a:r>
              <a:rPr lang="en-US" dirty="0"/>
              <a:t>NPHCC:  Chase County, Imperial </a:t>
            </a:r>
          </a:p>
          <a:p>
            <a:r>
              <a:rPr lang="en-US" dirty="0"/>
              <a:t>SENHCC:  City of Lincoln / Transportation &amp; Utilities, Lincoln </a:t>
            </a:r>
          </a:p>
          <a:p>
            <a:endParaRPr lang="en-US" dirty="0"/>
          </a:p>
        </p:txBody>
      </p:sp>
      <p:sp>
        <p:nvSpPr>
          <p:cNvPr id="3" name="Title 2">
            <a:extLst>
              <a:ext uri="{FF2B5EF4-FFF2-40B4-BE49-F238E27FC236}">
                <a16:creationId xmlns:a16="http://schemas.microsoft.com/office/drawing/2014/main" id="{A89ED085-BB0A-4B31-A81F-79490B988FBA}"/>
              </a:ext>
            </a:extLst>
          </p:cNvPr>
          <p:cNvSpPr>
            <a:spLocks noGrp="1"/>
          </p:cNvSpPr>
          <p:nvPr>
            <p:ph type="title"/>
          </p:nvPr>
        </p:nvSpPr>
        <p:spPr/>
        <p:txBody>
          <a:bodyPr/>
          <a:lstStyle/>
          <a:p>
            <a:r>
              <a:rPr lang="en-US" dirty="0"/>
              <a:t>UV Disinfecting Stations around Nebraska </a:t>
            </a:r>
          </a:p>
        </p:txBody>
      </p:sp>
    </p:spTree>
    <p:extLst>
      <p:ext uri="{BB962C8B-B14F-4D97-AF65-F5344CB8AC3E}">
        <p14:creationId xmlns:p14="http://schemas.microsoft.com/office/powerpoint/2010/main" val="42760836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pPr marL="342900" indent="-342900">
              <a:buAutoNum type="arabicPeriod"/>
            </a:pPr>
            <a:r>
              <a:rPr lang="en-US" sz="1800" dirty="0"/>
              <a:t>HCPs and First Responders who wish to Q away from family in hotels- call 833 220 0018</a:t>
            </a:r>
          </a:p>
          <a:p>
            <a:pPr marL="342900" indent="-342900">
              <a:buAutoNum type="arabicPeriod"/>
            </a:pPr>
            <a:r>
              <a:rPr lang="en-US" sz="1800" dirty="0"/>
              <a:t>Department of Health and Human Resources (NEDHHS) will be expanding its pilot program to provide temporary accommodations to residents exposed to coronavirus disease (COVID-19) who need to quarantine or isolate. The program, coined NAP the Nebraska Accommodation Project, is a joint collaboration between the Department of Health and Human Services (DHHS) the University of Nebraska and the Nebraska National Guard. Originally, the program was only available to first responders. </a:t>
            </a:r>
          </a:p>
          <a:p>
            <a:r>
              <a:rPr lang="en-US" sz="1800" dirty="0"/>
              <a:t> The goal of this program is to offer temporary housing to Nebraskans that have been exposed to COVID-19 and are in need of a quarantine and/or isolation location outside of the normally defined household due to a high-risk household member. These accommodations will be available in a dormitory room setting and are open to anyone that meets the application criteria. Applications must be completed online at http://dhhs.ne.gov/Pages/Coronavirus look for the Nebraska Accommodation Project (NAP) header. </a:t>
            </a:r>
          </a:p>
          <a:p>
            <a:r>
              <a:rPr lang="en-US" sz="1800" dirty="0"/>
              <a:t>3. Initially, the University of Nebraska Omaha (UNO) will be used for NAP. Along with UNO, the State has agreements with the following colleges and universities to run similar programs: University of Nebraska Lincoln, University of Nebraska Kearney, Nebraska College of Technical Agriculture, Peru State College, </a:t>
            </a:r>
          </a:p>
          <a:p>
            <a:r>
              <a:rPr lang="en-US" sz="1800" dirty="0"/>
              <a:t>Wayne State College, and Chadron State College.</a:t>
            </a:r>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1CE3C-9B17-458B-96DB-B2E797C88DF6}"/>
              </a:ext>
            </a:extLst>
          </p:cNvPr>
          <p:cNvSpPr>
            <a:spLocks noGrp="1"/>
          </p:cNvSpPr>
          <p:nvPr>
            <p:ph type="body" sz="quarter" idx="10"/>
          </p:nvPr>
        </p:nvSpPr>
        <p:spPr/>
        <p:txBody>
          <a:bodyPr/>
          <a:lstStyle/>
          <a:p>
            <a:r>
              <a:rPr lang="en-US" dirty="0"/>
              <a:t>The U.S. Food and Drug Administration announced a further expansion of COVID-19 testing options through the recognition that spun synthetic swabs – with a design similar to Q-tips – could be used to test patients by collecting a sample from the front of the nose.</a:t>
            </a:r>
          </a:p>
          <a:p>
            <a:r>
              <a:rPr lang="en-US" dirty="0"/>
              <a:t>As part of this effort, U.S. Cotton, the largest manufacturer of cotton swabs and a subsidiary of Parkdale-Mills, developed a polyester-based Q-tip-type swab that is fully synthetic for compatibility with COVID-19 testing. Harnessing its large-scale U.S.-based manufacturing capabilities, U.S. Cotton plans to produce these new polyester swabs in large quantities to help meet the needs for coronavirus diagnostic testing.</a:t>
            </a:r>
          </a:p>
          <a:p>
            <a:r>
              <a:rPr lang="en-US" dirty="0"/>
              <a:t>Defense Act being invoked to produce NP swabs</a:t>
            </a:r>
          </a:p>
          <a:p>
            <a:endParaRPr lang="en-US" dirty="0"/>
          </a:p>
        </p:txBody>
      </p:sp>
      <p:sp>
        <p:nvSpPr>
          <p:cNvPr id="3" name="Title 2">
            <a:extLst>
              <a:ext uri="{FF2B5EF4-FFF2-40B4-BE49-F238E27FC236}">
                <a16:creationId xmlns:a16="http://schemas.microsoft.com/office/drawing/2014/main" id="{B77A9BD5-9656-4C5F-A5FB-0C8FEB4A1FA0}"/>
              </a:ext>
            </a:extLst>
          </p:cNvPr>
          <p:cNvSpPr>
            <a:spLocks noGrp="1"/>
          </p:cNvSpPr>
          <p:nvPr>
            <p:ph type="title"/>
          </p:nvPr>
        </p:nvSpPr>
        <p:spPr/>
        <p:txBody>
          <a:bodyPr/>
          <a:lstStyle/>
          <a:p>
            <a:r>
              <a:rPr lang="en-US" dirty="0"/>
              <a:t>NP Swab shortage; ? Other Options</a:t>
            </a:r>
          </a:p>
        </p:txBody>
      </p:sp>
    </p:spTree>
    <p:extLst>
      <p:ext uri="{BB962C8B-B14F-4D97-AF65-F5344CB8AC3E}">
        <p14:creationId xmlns:p14="http://schemas.microsoft.com/office/powerpoint/2010/main" val="40678888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7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b="1" dirty="0"/>
              <a:t>HCP with laboratory-confirmed COVID-19 who have not had any symptoms </a:t>
            </a:r>
            <a:r>
              <a:rPr lang="en-US" dirty="0"/>
              <a:t>should be excluded </a:t>
            </a:r>
            <a:r>
              <a:rPr lang="en-US" b="1" u="sng" dirty="0"/>
              <a:t>from work until 10 days </a:t>
            </a:r>
            <a:r>
              <a:rPr lang="en-US" dirty="0"/>
              <a:t>have passed since the date of their first positive COVID-19 diagnostic test assuming they have not subsequently developed symptoms since their positive test.</a:t>
            </a:r>
          </a:p>
          <a:p>
            <a:r>
              <a:rPr lang="en-US" dirty="0"/>
              <a:t>If HCP had COVID-19 ruled out and have an alternate diagnosis (e.g., tested positive for influenza), criteria for return to work should be based on that diagnosis.</a:t>
            </a:r>
          </a:p>
          <a:p>
            <a:r>
              <a:rPr lang="en-US" dirty="0"/>
              <a:t>for 3 days following discontinuation of isolation a cloth or surgical mask should be worn while near other people (https://www.cdc.gov/coronavirus/2019-ncov/hcp/ disposition-in-home-patients.html) </a:t>
            </a:r>
          </a:p>
          <a:p>
            <a:r>
              <a:rPr lang="en-US" dirty="0"/>
              <a:t>	Emphasize the need for social distancing for 14 days or longer if possible </a:t>
            </a:r>
          </a:p>
          <a:p>
            <a:r>
              <a:rPr lang="en-US" dirty="0"/>
              <a:t>•</a:t>
            </a:r>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quarantine and isolation are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 and Isolation are Over (continued)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pPr marL="457200" indent="-457200">
              <a:buAutoNum type="arabicPeriod"/>
            </a:pPr>
            <a:r>
              <a:rPr lang="en-US" dirty="0"/>
              <a:t>Follow guidelines on the prior 2 slides for the particular pertinent situation . Some medical systems follow 10 days since onset of symptoms and 5 days of being afebrile and symptom improvement. </a:t>
            </a:r>
          </a:p>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15231523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a:p>
            <a:endParaRPr lang="en-US" dirty="0"/>
          </a:p>
        </p:txBody>
      </p:sp>
      <p:sp>
        <p:nvSpPr>
          <p:cNvPr id="3" name="Title 2">
            <a:extLst>
              <a:ext uri="{FF2B5EF4-FFF2-40B4-BE49-F238E27FC236}">
                <a16:creationId xmlns:a16="http://schemas.microsoft.com/office/drawing/2014/main"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36766314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27FA0-E901-48B4-B1D1-CE1A2E9B4FC6}"/>
              </a:ext>
            </a:extLst>
          </p:cNvPr>
          <p:cNvSpPr>
            <a:spLocks noGrp="1"/>
          </p:cNvSpPr>
          <p:nvPr>
            <p:ph type="body" sz="quarter" idx="10"/>
          </p:nvPr>
        </p:nvSpPr>
        <p:spPr/>
        <p:txBody>
          <a:bodyPr/>
          <a:lstStyle/>
          <a:p>
            <a:pPr marL="457200" indent="-457200">
              <a:buAutoNum type="arabicPeriod"/>
            </a:pPr>
            <a:r>
              <a:rPr lang="en-US" dirty="0"/>
              <a:t>Patients coming from the hospital without any COVID-19 symptoms or specific COVID-19 exposure</a:t>
            </a:r>
          </a:p>
          <a:p>
            <a:pPr marL="1143000" lvl="1" indent="-457200">
              <a:buAutoNum type="arabicPeriod"/>
            </a:pPr>
            <a:r>
              <a:rPr lang="en-US" dirty="0"/>
              <a:t>No need to have a test sent in order to transfer</a:t>
            </a:r>
          </a:p>
          <a:p>
            <a:pPr marL="1143000" lvl="1" indent="-457200">
              <a:buAutoNum type="arabicPeriod"/>
            </a:pPr>
            <a:r>
              <a:rPr lang="en-US" dirty="0"/>
              <a:t>Accept patient into transition zone if possible</a:t>
            </a:r>
          </a:p>
          <a:p>
            <a:pPr marL="457200" indent="-457200">
              <a:buAutoNum type="arabicPeriod"/>
            </a:pPr>
            <a:r>
              <a:rPr lang="en-US" dirty="0"/>
              <a:t>Patient in hospital COVID test pending-</a:t>
            </a:r>
          </a:p>
          <a:p>
            <a:pPr marL="1143000" lvl="1" indent="-457200">
              <a:buAutoNum type="arabicPeriod"/>
            </a:pPr>
            <a:r>
              <a:rPr lang="en-US" dirty="0"/>
              <a:t>Await result before transfer</a:t>
            </a:r>
          </a:p>
          <a:p>
            <a:pPr marL="457200" indent="-457200">
              <a:buAutoNum type="arabicPeriod"/>
            </a:pPr>
            <a:r>
              <a:rPr lang="en-US" dirty="0"/>
              <a:t>Patient in hospital COVID-19 ruled out via testing </a:t>
            </a:r>
          </a:p>
          <a:p>
            <a:pPr marL="1143000" lvl="1" indent="-457200">
              <a:buAutoNum type="arabicPeriod"/>
            </a:pPr>
            <a:r>
              <a:rPr lang="en-US" dirty="0"/>
              <a:t>Accept patient into transition zone if possible</a:t>
            </a:r>
          </a:p>
          <a:p>
            <a:pPr marL="457200" indent="-457200">
              <a:buAutoNum type="arabicPeriod"/>
            </a:pPr>
            <a:r>
              <a:rPr lang="en-US" dirty="0"/>
              <a:t>Covid-19 positive patient</a:t>
            </a:r>
          </a:p>
          <a:p>
            <a:pPr marL="1143000" lvl="1" indent="-457200">
              <a:buAutoNum type="arabicPeriod"/>
            </a:pPr>
            <a:r>
              <a:rPr lang="en-US" dirty="0"/>
              <a:t>Next slide</a:t>
            </a:r>
          </a:p>
          <a:p>
            <a:pPr lvl="1" indent="0">
              <a:buNone/>
            </a:pPr>
            <a:endParaRPr lang="en-US" dirty="0"/>
          </a:p>
          <a:p>
            <a:pPr marL="1143000" lvl="1" indent="-457200">
              <a:buAutoNum type="arabicPeriod"/>
            </a:pPr>
            <a:endParaRPr lang="en-US" dirty="0"/>
          </a:p>
        </p:txBody>
      </p:sp>
      <p:sp>
        <p:nvSpPr>
          <p:cNvPr id="3" name="Title 2">
            <a:extLst>
              <a:ext uri="{FF2B5EF4-FFF2-40B4-BE49-F238E27FC236}">
                <a16:creationId xmlns:a16="http://schemas.microsoft.com/office/drawing/2014/main" id="{1C31964C-2512-43E9-B54E-C10484FBB881}"/>
              </a:ext>
            </a:extLst>
          </p:cNvPr>
          <p:cNvSpPr>
            <a:spLocks noGrp="1"/>
          </p:cNvSpPr>
          <p:nvPr>
            <p:ph type="title"/>
          </p:nvPr>
        </p:nvSpPr>
        <p:spPr/>
        <p:txBody>
          <a:bodyPr/>
          <a:lstStyle/>
          <a:p>
            <a:r>
              <a:rPr lang="en-US" sz="3200" dirty="0"/>
              <a:t>Long Term Care Accepting Patients from the Hospital</a:t>
            </a:r>
          </a:p>
        </p:txBody>
      </p:sp>
    </p:spTree>
    <p:extLst>
      <p:ext uri="{BB962C8B-B14F-4D97-AF65-F5344CB8AC3E}">
        <p14:creationId xmlns:p14="http://schemas.microsoft.com/office/powerpoint/2010/main" val="33903162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linkClick r:id="rId2"/>
              </a:rPr>
              <a:t>https://icap.nebraskamed.com/</a:t>
            </a:r>
            <a:endParaRPr lang="en-US" dirty="0"/>
          </a:p>
          <a:p>
            <a:r>
              <a:rPr lang="en-US" dirty="0">
                <a:highlight>
                  <a:srgbClr val="FFFF00"/>
                </a:highlight>
              </a:rPr>
              <a:t>NEW</a:t>
            </a:r>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187"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232" y="5277170"/>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803810" y="0"/>
            <a:ext cx="8864191" cy="4636058"/>
          </a:xfrm>
        </p:spPr>
        <p:txBody>
          <a:bodyPr>
            <a:normAutofit lnSpcReduction="10000"/>
          </a:bodyPr>
          <a:lstStyle/>
          <a:p>
            <a:pPr lvl="0"/>
            <a:endParaRPr lang="en-US" sz="4000" dirty="0">
              <a:solidFill>
                <a:srgbClr val="C00000"/>
              </a:solidFill>
              <a:latin typeface="+mn-lt"/>
            </a:endParaRPr>
          </a:p>
          <a:p>
            <a:pPr lvl="0" algn="ctr"/>
            <a:r>
              <a:rPr lang="en-US" sz="4000" b="1" dirty="0">
                <a:solidFill>
                  <a:srgbClr val="C00000"/>
                </a:solidFill>
                <a:latin typeface="+mn-lt"/>
              </a:rPr>
              <a:t>Hospital to Post-Acute Care Facility Transfer – COVID-19 Assessment Form</a:t>
            </a:r>
          </a:p>
          <a:p>
            <a:pPr lvl="0" algn="ctr"/>
            <a:r>
              <a:rPr lang="en-US" sz="2400" dirty="0">
                <a:latin typeface="+mn-lt"/>
              </a:rPr>
              <a:t>Presented on 4/16/20</a:t>
            </a:r>
          </a:p>
          <a:p>
            <a:pPr lvl="0" algn="ctr"/>
            <a:endParaRPr lang="en-US" sz="2400" dirty="0">
              <a:latin typeface="+mn-lt"/>
            </a:endParaRPr>
          </a:p>
          <a:p>
            <a:pPr lvl="0" algn="ctr"/>
            <a:r>
              <a:rPr lang="en-US" sz="2400" dirty="0">
                <a:latin typeface="+mn-lt"/>
              </a:rPr>
              <a:t>      </a:t>
            </a:r>
            <a:r>
              <a:rPr lang="en-US" sz="3200" dirty="0">
                <a:latin typeface="+mn-lt"/>
              </a:rPr>
              <a:t>Jenifer </a:t>
            </a:r>
            <a:r>
              <a:rPr lang="en-US" sz="3200" dirty="0" err="1">
                <a:latin typeface="+mn-lt"/>
              </a:rPr>
              <a:t>Acierno</a:t>
            </a:r>
            <a:r>
              <a:rPr lang="en-US" sz="3200" dirty="0">
                <a:latin typeface="+mn-lt"/>
              </a:rPr>
              <a:t>, JD, President and CEO of </a:t>
            </a:r>
          </a:p>
          <a:p>
            <a:pPr lvl="0" algn="ctr"/>
            <a:r>
              <a:rPr lang="en-US" sz="3200" dirty="0">
                <a:latin typeface="+mn-lt"/>
              </a:rPr>
              <a:t>Leading Age, Nebraska</a:t>
            </a:r>
            <a:r>
              <a:rPr lang="en-US" sz="3200" dirty="0">
                <a:solidFill>
                  <a:srgbClr val="C00000"/>
                </a:solidFill>
                <a:latin typeface="+mn-lt"/>
              </a:rPr>
              <a:t>	</a:t>
            </a:r>
          </a:p>
        </p:txBody>
      </p:sp>
    </p:spTree>
    <p:extLst>
      <p:ext uri="{BB962C8B-B14F-4D97-AF65-F5344CB8AC3E}">
        <p14:creationId xmlns:p14="http://schemas.microsoft.com/office/powerpoint/2010/main" val="4069695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28C5C-47B1-43B8-A99D-60655309634C}"/>
              </a:ext>
            </a:extLst>
          </p:cNvPr>
          <p:cNvSpPr>
            <a:spLocks noGrp="1"/>
          </p:cNvSpPr>
          <p:nvPr>
            <p:ph type="body" sz="quarter" idx="10"/>
          </p:nvPr>
        </p:nvSpPr>
        <p:spPr/>
        <p:txBody>
          <a:bodyPr/>
          <a:lstStyle/>
          <a:p>
            <a:r>
              <a:rPr lang="en-US" dirty="0"/>
              <a:t>Patient from LTC in ACH ready to go back to LTC</a:t>
            </a:r>
          </a:p>
          <a:p>
            <a:r>
              <a:rPr lang="en-US" dirty="0"/>
              <a:t>	1. Stay in Acute Care (stays lengthened)-until bed utilization goes up</a:t>
            </a:r>
          </a:p>
          <a:p>
            <a:r>
              <a:rPr lang="en-US" dirty="0"/>
              <a:t>	2. Go to a separate convalescent site </a:t>
            </a:r>
          </a:p>
          <a:p>
            <a:r>
              <a:rPr lang="en-US" dirty="0"/>
              <a:t>	3. Accept back in your facility if transmission-based precautions can be implemented</a:t>
            </a:r>
          </a:p>
          <a:p>
            <a:r>
              <a:rPr lang="en-US" dirty="0"/>
              <a:t>Patients in LTC-</a:t>
            </a:r>
          </a:p>
          <a:p>
            <a:r>
              <a:rPr lang="en-US" dirty="0"/>
              <a:t>	1. If possible, keep in facility if can implement transmission-based precautions, preferably in 		a </a:t>
            </a:r>
            <a:r>
              <a:rPr lang="en-US" dirty="0" err="1"/>
              <a:t>cohorted</a:t>
            </a:r>
            <a:r>
              <a:rPr lang="en-US" dirty="0"/>
              <a:t> area</a:t>
            </a:r>
          </a:p>
          <a:p>
            <a:r>
              <a:rPr lang="en-US" dirty="0"/>
              <a:t>	2. Decision made on a case by case basis based on # of cases, capacity of staffing, risk to 		to other residents and bed availability</a:t>
            </a:r>
          </a:p>
          <a:p>
            <a:r>
              <a:rPr lang="en-US" dirty="0"/>
              <a:t>	3. </a:t>
            </a:r>
            <a:r>
              <a:rPr lang="en-US" b="1" dirty="0"/>
              <a:t>Cohort patients within LTCF - creating COVID unit or section-LTC Webinar 4-16-20 </a:t>
            </a:r>
          </a:p>
          <a:p>
            <a:r>
              <a:rPr lang="en-US" dirty="0"/>
              <a:t>ICAP provides guidance for each LTC that has a case of COVID-19 now.</a:t>
            </a:r>
          </a:p>
          <a:p>
            <a:r>
              <a:rPr lang="en-US" dirty="0"/>
              <a:t>Some onsite evaluations being done-5 teams of 2 to be deployed </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3879205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4986173"/>
          </a:xfrm>
          <a:prstGeom prst="rect">
            <a:avLst/>
          </a:prstGeom>
        </p:spPr>
        <p:txBody>
          <a:bodyPr wrap="square">
            <a:spAutoFit/>
          </a:bodyPr>
          <a:lstStyle/>
          <a:p>
            <a:pPr>
              <a:lnSpc>
                <a:spcPct val="107000"/>
              </a:lnSpc>
              <a:spcAft>
                <a:spcPts val="800"/>
              </a:spcAft>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Establishing Transitional (Gray) Zones:</a:t>
            </a:r>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All nursing homes should consider establishing a transitional zone for new admissions, </a:t>
            </a:r>
            <a:r>
              <a:rPr lang="en-US" dirty="0">
                <a:latin typeface="Calibri" panose="020F0502020204030204" pitchFamily="34" charset="0"/>
                <a:ea typeface="Calibri" panose="020F0502020204030204" pitchFamily="34" charset="0"/>
                <a:cs typeface="Times New Roman" panose="02020603050405020304" pitchFamily="18" charset="0"/>
              </a:rPr>
              <a:t>returning residents from the hospital or those who are travelling in and out of the nursing home (such as the residents who are on dialysis). Transitional zones/units are established to quarantine those residents who are at somewhat higher risk of getting exposed to COVID-19 but have no known exposure to COVID-19. </a:t>
            </a:r>
          </a:p>
          <a:p>
            <a:pPr marL="742950" lvl="1" indent="-285750">
              <a:lnSpc>
                <a:spcPct val="107000"/>
              </a:lnSpc>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Facilities should also consider dedicating separate staff to take care of residents in transitional (gray) zone/unit.</a:t>
            </a:r>
          </a:p>
          <a:p>
            <a:pPr marL="742950" lvl="1" indent="-285750">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Facilities may consider implementing COVID-level precautions for the residents admitted to the transition unit based on individual risk assessment.</a:t>
            </a:r>
          </a:p>
          <a:p>
            <a:pPr marL="742950" lvl="1" indent="-285750">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These units should be established even when no COVID-case is identified at the facility and may consist of dedicating a geographically distinct area/unit/rooms to returning residents.</a:t>
            </a:r>
          </a:p>
          <a:p>
            <a:pPr marL="742950" lvl="1" indent="-285750">
              <a:lnSpc>
                <a:spcPct val="107000"/>
              </a:lnSpc>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residents are usually kept in this zone for 14 days and if remains asymptomatic at the end of 14 day will be moved to the Green zone.</a:t>
            </a:r>
          </a:p>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13658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7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b="1" dirty="0"/>
              <a:t>HCP with laboratory-confirmed COVID-19 who have not had any symptoms </a:t>
            </a:r>
            <a:r>
              <a:rPr lang="en-US" dirty="0"/>
              <a:t>should be excluded </a:t>
            </a:r>
            <a:r>
              <a:rPr lang="en-US" b="1" u="sng" dirty="0"/>
              <a:t>from work until 10 days </a:t>
            </a:r>
            <a:r>
              <a:rPr lang="en-US" dirty="0"/>
              <a:t>have passed since the date of their first positive COVID-19 diagnostic test assuming they have not subsequently developed symptoms since their positive test.</a:t>
            </a:r>
          </a:p>
          <a:p>
            <a:r>
              <a:rPr lang="en-US" dirty="0"/>
              <a:t>If HCP had COVID-19 ruled out and have an alternate diagnosis (e.g., tested positive for influenza), criteria for return to work should be based on that diagnosis.</a:t>
            </a:r>
          </a:p>
          <a:p>
            <a:r>
              <a:rPr lang="en-US" dirty="0"/>
              <a:t>for 3 days following discontinuation of isolation a cloth or surgical mask should be worn while near other people (https://www.cdc.gov/coronavirus/2019-ncov/hcp/ disposition-in-home-patients.html) </a:t>
            </a:r>
          </a:p>
          <a:p>
            <a:r>
              <a:rPr lang="en-US" dirty="0"/>
              <a:t>	Emphasize the need for social distancing for 14 days or longer if possible </a:t>
            </a:r>
          </a:p>
          <a:p>
            <a:r>
              <a:rPr lang="en-US" dirty="0"/>
              <a:t>•</a:t>
            </a:r>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quarantine and isolation are over</a:t>
            </a:r>
          </a:p>
        </p:txBody>
      </p:sp>
    </p:spTree>
    <p:extLst>
      <p:ext uri="{BB962C8B-B14F-4D97-AF65-F5344CB8AC3E}">
        <p14:creationId xmlns:p14="http://schemas.microsoft.com/office/powerpoint/2010/main" val="13587877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CA926-C98D-4C9C-823A-101F2D48428E}"/>
              </a:ext>
            </a:extLst>
          </p:cNvPr>
          <p:cNvSpPr>
            <a:spLocks noGrp="1"/>
          </p:cNvSpPr>
          <p:nvPr>
            <p:ph type="body" sz="quarter" idx="10"/>
          </p:nvPr>
        </p:nvSpPr>
        <p:spPr/>
        <p:txBody>
          <a:bodyPr/>
          <a:lstStyle/>
          <a:p>
            <a:r>
              <a:rPr lang="en-US" dirty="0"/>
              <a:t>A key consideration for safe extended use is that the respirator must maintain its fit and function. </a:t>
            </a:r>
            <a:r>
              <a:rPr lang="en-US" b="1" dirty="0"/>
              <a:t>Workers in other industries routinely use N95 respirators for several hours….can function within their design specifications for 8 hours of continuous or intermittent use</a:t>
            </a:r>
            <a:r>
              <a:rPr lang="en-US" dirty="0"/>
              <a:t>…... Thus, the maximum length of continuous use in non-dusty healthcare workplaces is typically dictated by hygienic concerns (e.g., the respirator was discarded because it became contaminated) or practical considerations (e.g., need to use the restroom, meal breaks, etc.), rather than a pre-determined number of hours.</a:t>
            </a:r>
          </a:p>
          <a:p>
            <a:r>
              <a:rPr lang="en-US" dirty="0"/>
              <a:t>If extended 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 reminders (e.g., posters) for staff to reinforce the need to minimize unnecessary contact with the respirator surface, strict adherence to hand hygiene practices, and proper Personal Protective Equipment (PPE) donning and doffing technique. Healthcare facilities should develop clearly written procedures to advise staff to take the following steps to reduce contact transmission after donning:</a:t>
            </a:r>
          </a:p>
          <a:p>
            <a:endParaRPr lang="en-US" dirty="0"/>
          </a:p>
        </p:txBody>
      </p:sp>
      <p:sp>
        <p:nvSpPr>
          <p:cNvPr id="3" name="Title 2">
            <a:extLst>
              <a:ext uri="{FF2B5EF4-FFF2-40B4-BE49-F238E27FC236}">
                <a16:creationId xmlns:a16="http://schemas.microsoft.com/office/drawing/2014/main" id="{B68ABEF8-23C0-4488-90EA-AC832E93C79D}"/>
              </a:ext>
            </a:extLst>
          </p:cNvPr>
          <p:cNvSpPr>
            <a:spLocks noGrp="1"/>
          </p:cNvSpPr>
          <p:nvPr>
            <p:ph type="title"/>
          </p:nvPr>
        </p:nvSpPr>
        <p:spPr/>
        <p:txBody>
          <a:bodyPr/>
          <a:lstStyle/>
          <a:p>
            <a:r>
              <a:rPr lang="en-US" dirty="0"/>
              <a:t>Extended Use Update from CDC Guidance</a:t>
            </a:r>
          </a:p>
        </p:txBody>
      </p:sp>
    </p:spTree>
    <p:extLst>
      <p:ext uri="{BB962C8B-B14F-4D97-AF65-F5344CB8AC3E}">
        <p14:creationId xmlns:p14="http://schemas.microsoft.com/office/powerpoint/2010/main" val="37404822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A53AD-76B4-40D7-826D-CECCC2BF1D6F}"/>
              </a:ext>
            </a:extLst>
          </p:cNvPr>
          <p:cNvSpPr>
            <a:spLocks noGrp="1"/>
          </p:cNvSpPr>
          <p:nvPr>
            <p:ph type="body" sz="quarter" idx="10"/>
          </p:nvPr>
        </p:nvSpPr>
        <p:spPr/>
        <p:txBody>
          <a:bodyPr/>
          <a:lstStyle/>
          <a:p>
            <a:r>
              <a:rPr lang="en-US" b="1" dirty="0"/>
              <a:t>Discard N95 respirators following use during aerosol generating procedures</a:t>
            </a:r>
            <a:r>
              <a:rPr lang="en-US" dirty="0"/>
              <a:t>.</a:t>
            </a:r>
          </a:p>
          <a:p>
            <a:r>
              <a:rPr lang="en-US" dirty="0"/>
              <a:t>Discard N95 respirators contaminated with blood, respiratory or nasal secretions, or other bodily fluids from patients.</a:t>
            </a:r>
          </a:p>
          <a:p>
            <a:r>
              <a:rPr lang="en-US" dirty="0"/>
              <a:t>Discard N95 respirators following close contact with, or exit from, the care area of any patient co-infected with an infectious disease requiring contact precautions.</a:t>
            </a:r>
          </a:p>
          <a:p>
            <a:r>
              <a:rPr lang="en-US" b="1" dirty="0"/>
              <a:t>Consider use of a cleanable face shield (preferred</a:t>
            </a:r>
            <a:r>
              <a:rPr lang="en-US" b="1" baseline="30000" dirty="0">
                <a:hlinkClick r:id="rId2"/>
              </a:rPr>
              <a:t>3</a:t>
            </a:r>
            <a:r>
              <a:rPr lang="en-US" b="1" dirty="0"/>
              <a:t>) over an N95 respirator and/or other steps (e.g., masking patients, use of engineering controls) to reduce surface contamination</a:t>
            </a:r>
            <a:r>
              <a:rPr lang="en-US" dirty="0"/>
              <a:t>.</a:t>
            </a:r>
          </a:p>
          <a:p>
            <a:r>
              <a:rPr lang="en-US" b="1" dirty="0"/>
              <a:t>Perform hand hygiene with soap and water or an alcohol-based hand sanitizer before and after touching or adjusting the respirator (if necessary for comfort or to maintain fit).</a:t>
            </a:r>
          </a:p>
          <a:p>
            <a:r>
              <a:rPr lang="en-US" b="1" dirty="0"/>
              <a:t>Extended use alone is unlikely to degrade respiratory protection</a:t>
            </a:r>
            <a:r>
              <a:rPr lang="en-US" dirty="0"/>
              <a:t>. </a:t>
            </a:r>
          </a:p>
          <a:p>
            <a:endParaRPr lang="en-US" dirty="0"/>
          </a:p>
        </p:txBody>
      </p:sp>
      <p:sp>
        <p:nvSpPr>
          <p:cNvPr id="3" name="Title 2">
            <a:extLst>
              <a:ext uri="{FF2B5EF4-FFF2-40B4-BE49-F238E27FC236}">
                <a16:creationId xmlns:a16="http://schemas.microsoft.com/office/drawing/2014/main" id="{7E88BAA3-626B-4EA5-B432-0350C13BB1CB}"/>
              </a:ext>
            </a:extLst>
          </p:cNvPr>
          <p:cNvSpPr>
            <a:spLocks noGrp="1"/>
          </p:cNvSpPr>
          <p:nvPr>
            <p:ph type="title"/>
          </p:nvPr>
        </p:nvSpPr>
        <p:spPr/>
        <p:txBody>
          <a:bodyPr/>
          <a:lstStyle/>
          <a:p>
            <a:r>
              <a:rPr lang="en-US" dirty="0"/>
              <a:t>Extended Use (continued)</a:t>
            </a:r>
          </a:p>
        </p:txBody>
      </p:sp>
    </p:spTree>
    <p:extLst>
      <p:ext uri="{BB962C8B-B14F-4D97-AF65-F5344CB8AC3E}">
        <p14:creationId xmlns:p14="http://schemas.microsoft.com/office/powerpoint/2010/main" val="35919004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77331-79A4-4DDB-BE73-7CF6E36F231F}"/>
              </a:ext>
            </a:extLst>
          </p:cNvPr>
          <p:cNvSpPr>
            <a:spLocks noGrp="1"/>
          </p:cNvSpPr>
          <p:nvPr>
            <p:ph type="body" sz="quarter" idx="10"/>
          </p:nvPr>
        </p:nvSpPr>
        <p:spPr/>
        <p:txBody>
          <a:bodyPr/>
          <a:lstStyle/>
          <a:p>
            <a:endParaRPr lang="en-US" dirty="0"/>
          </a:p>
          <a:p>
            <a:r>
              <a:rPr lang="en-US" dirty="0"/>
              <a:t>Dr. Gary </a:t>
            </a:r>
            <a:r>
              <a:rPr lang="en-US" dirty="0" err="1"/>
              <a:t>Anthone</a:t>
            </a:r>
            <a:r>
              <a:rPr lang="en-US" dirty="0"/>
              <a:t> is recommending that all Healthcare Professionals with Patient Contact </a:t>
            </a:r>
          </a:p>
          <a:p>
            <a:r>
              <a:rPr lang="en-US" dirty="0"/>
              <a:t>wear a facemask. </a:t>
            </a:r>
          </a:p>
          <a:p>
            <a:r>
              <a:rPr lang="en-US" u="sng" dirty="0"/>
              <a:t>Sample Policy</a:t>
            </a:r>
          </a:p>
          <a:p>
            <a:r>
              <a:rPr lang="en-US" dirty="0"/>
              <a:t>A surgical  face mask may be issued at the start of each shift,</a:t>
            </a:r>
          </a:p>
          <a:p>
            <a:r>
              <a:rPr lang="en-US" dirty="0"/>
              <a:t>Your mask will be used throughout the shift. </a:t>
            </a:r>
          </a:p>
          <a:p>
            <a:r>
              <a:rPr lang="en-US" dirty="0"/>
              <a:t>In the event that the mask becomes visibly soiled, saturated or damaged, a new mask must be obtained. Stock will be securely stored in each clinical setting. </a:t>
            </a:r>
          </a:p>
          <a:p>
            <a:r>
              <a:rPr lang="en-US" dirty="0"/>
              <a:t>Should you need a replacement mask, you must request one from supervisory personnel </a:t>
            </a:r>
          </a:p>
          <a:p>
            <a:r>
              <a:rPr lang="en-US" dirty="0"/>
              <a:t>Nonclinical staff do not need to wear a surgical grade facemask but should consider wearing cloth masks as per the CDC guidelines for the general public.</a:t>
            </a:r>
          </a:p>
          <a:p>
            <a:endParaRPr lang="en-US" dirty="0"/>
          </a:p>
          <a:p>
            <a:endParaRPr lang="en-US" dirty="0"/>
          </a:p>
          <a:p>
            <a:endParaRPr lang="en-US" dirty="0"/>
          </a:p>
        </p:txBody>
      </p:sp>
      <p:sp>
        <p:nvSpPr>
          <p:cNvPr id="3" name="Title 2">
            <a:extLst>
              <a:ext uri="{FF2B5EF4-FFF2-40B4-BE49-F238E27FC236}">
                <a16:creationId xmlns:a16="http://schemas.microsoft.com/office/drawing/2014/main" id="{43172497-8739-4223-A714-0C315A798A4C}"/>
              </a:ext>
            </a:extLst>
          </p:cNvPr>
          <p:cNvSpPr>
            <a:spLocks noGrp="1"/>
          </p:cNvSpPr>
          <p:nvPr>
            <p:ph type="title"/>
          </p:nvPr>
        </p:nvSpPr>
        <p:spPr/>
        <p:txBody>
          <a:bodyPr/>
          <a:lstStyle/>
          <a:p>
            <a:r>
              <a:rPr lang="en-US" dirty="0"/>
              <a:t>HCW Masking</a:t>
            </a:r>
          </a:p>
        </p:txBody>
      </p:sp>
    </p:spTree>
    <p:extLst>
      <p:ext uri="{BB962C8B-B14F-4D97-AF65-F5344CB8AC3E}">
        <p14:creationId xmlns:p14="http://schemas.microsoft.com/office/powerpoint/2010/main" val="3571900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384BC-5CE1-4D47-ADFF-F5AF150832F3}"/>
              </a:ext>
            </a:extLst>
          </p:cNvPr>
          <p:cNvSpPr>
            <a:spLocks noGrp="1"/>
          </p:cNvSpPr>
          <p:nvPr>
            <p:ph type="body" sz="quarter" idx="10"/>
          </p:nvPr>
        </p:nvSpPr>
        <p:spPr/>
        <p:txBody>
          <a:bodyPr/>
          <a:lstStyle/>
          <a:p>
            <a:r>
              <a:rPr lang="en-US" dirty="0"/>
              <a:t>There is no way of determining the maximum possible number of safe reuses for an N95 respirator as a generic number to be applied in all cases. Safe N95 reuse is affected by a number of variables that impact respirator function and contamination over time.(</a:t>
            </a:r>
            <a:r>
              <a:rPr lang="en-US" u="sng" dirty="0">
                <a:hlinkClick r:id="rId2"/>
              </a:rPr>
              <a:t>18</a:t>
            </a:r>
            <a:r>
              <a:rPr lang="en-US" dirty="0"/>
              <a:t>, </a:t>
            </a:r>
            <a:r>
              <a:rPr lang="en-US" u="sng" dirty="0">
                <a:hlinkClick r:id="rId3"/>
              </a:rPr>
              <a:t>19</a:t>
            </a:r>
            <a:r>
              <a:rPr lang="en-US" dirty="0"/>
              <a:t>) However, manufacturers of N95 respirators may have specific guidance regarding reuse of their </a:t>
            </a:r>
            <a:r>
              <a:rPr lang="en-US" dirty="0" err="1"/>
              <a:t>product.The</a:t>
            </a:r>
            <a:r>
              <a:rPr lang="en-US" dirty="0"/>
              <a:t> recommendations below are designed to provide practical advice so that N95 respirators are discarded before they become a significant risk for contact transmission or their functionality is reduced. If no manufacturer guidance is available, preliminary data(</a:t>
            </a:r>
            <a:r>
              <a:rPr lang="en-US" u="sng" dirty="0">
                <a:hlinkClick r:id="rId3"/>
              </a:rPr>
              <a:t>19</a:t>
            </a:r>
            <a:r>
              <a:rPr lang="en-US" dirty="0"/>
              <a:t>, </a:t>
            </a:r>
            <a:r>
              <a:rPr lang="en-US" u="sng" dirty="0">
                <a:hlinkClick r:id="rId4"/>
              </a:rPr>
              <a:t>20</a:t>
            </a:r>
            <a:r>
              <a:rPr lang="en-US" dirty="0"/>
              <a:t>) suggests limiting the number of reuses to no more than five uses per device </a:t>
            </a:r>
          </a:p>
          <a:p>
            <a:r>
              <a:rPr lang="en-US" dirty="0"/>
              <a:t>If reuse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and/or reminders (e.g., posters) for staff to reinforce the need to minimize unnecessary contact with the respirator surface, strict adherence to hand hygiene practices, and proper PPE donning and doffing technique, including physical inspection and performing a user seal check.(</a:t>
            </a:r>
            <a:r>
              <a:rPr lang="en-US" u="sng" dirty="0">
                <a:hlinkClick r:id="rId5"/>
              </a:rPr>
              <a:t>16</a:t>
            </a:r>
            <a:r>
              <a:rPr lang="en-US" dirty="0"/>
              <a:t>) Healthcare facilities should develop clearly written procedures to advise staff to take the following steps to reduce contact transmission:</a:t>
            </a:r>
          </a:p>
          <a:p>
            <a:endParaRPr lang="en-US" dirty="0"/>
          </a:p>
        </p:txBody>
      </p:sp>
      <p:sp>
        <p:nvSpPr>
          <p:cNvPr id="3" name="Title 2">
            <a:extLst>
              <a:ext uri="{FF2B5EF4-FFF2-40B4-BE49-F238E27FC236}">
                <a16:creationId xmlns:a16="http://schemas.microsoft.com/office/drawing/2014/main" id="{D4F32688-3ABC-450C-9D7A-91BAAE714F36}"/>
              </a:ext>
            </a:extLst>
          </p:cNvPr>
          <p:cNvSpPr>
            <a:spLocks noGrp="1"/>
          </p:cNvSpPr>
          <p:nvPr>
            <p:ph type="title"/>
          </p:nvPr>
        </p:nvSpPr>
        <p:spPr/>
        <p:txBody>
          <a:bodyPr/>
          <a:lstStyle/>
          <a:p>
            <a:r>
              <a:rPr lang="en-US" dirty="0"/>
              <a:t>Respirator Reuse Recommendations</a:t>
            </a:r>
            <a:br>
              <a:rPr lang="en-US" dirty="0"/>
            </a:br>
            <a:endParaRPr lang="en-US" dirty="0"/>
          </a:p>
        </p:txBody>
      </p:sp>
    </p:spTree>
    <p:extLst>
      <p:ext uri="{BB962C8B-B14F-4D97-AF65-F5344CB8AC3E}">
        <p14:creationId xmlns:p14="http://schemas.microsoft.com/office/powerpoint/2010/main" val="216618928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a:t>
            </a:r>
            <a:r>
              <a:rPr lang="en-US" b="1" u="sng" dirty="0"/>
              <a:t>One strategy to mitigate the contact transfer of pathogens from the FFR to the wearer during reuse is to issue five respirators to each healthcare worker who may care for patients with suspected or confirmed COVID-19</a:t>
            </a:r>
            <a:r>
              <a:rPr lang="en-US" dirty="0"/>
              <a:t>. </a:t>
            </a:r>
          </a:p>
          <a:p>
            <a:r>
              <a:rPr lang="en-US" dirty="0"/>
              <a:t>The healthcare worker will wear one respirator each day and store it in a </a:t>
            </a:r>
            <a:r>
              <a:rPr lang="en-US" b="1" dirty="0"/>
              <a:t>breathable paper bag </a:t>
            </a:r>
            <a:r>
              <a:rPr lang="en-US" dirty="0"/>
              <a:t>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3156876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0241A7-E48A-4CFF-BA5C-7EABD5F3D4A6}"/>
              </a:ext>
            </a:extLst>
          </p:cNvPr>
          <p:cNvSpPr>
            <a:spLocks noGrp="1"/>
          </p:cNvSpPr>
          <p:nvPr>
            <p:ph type="body" sz="quarter" idx="10"/>
          </p:nvPr>
        </p:nvSpPr>
        <p:spPr/>
        <p:txBody>
          <a:bodyPr/>
          <a:lstStyle/>
          <a:p>
            <a:r>
              <a:rPr lang="en-US" sz="1800" dirty="0"/>
              <a:t>Discard N95 respirators following use during aerosol generating procedures.</a:t>
            </a:r>
          </a:p>
          <a:p>
            <a:r>
              <a:rPr lang="en-US" sz="1800" dirty="0"/>
              <a:t>Discard N95 respirators contaminated with blood, resp or nasal secretions, or other bodily fluids </a:t>
            </a:r>
          </a:p>
          <a:p>
            <a:r>
              <a:rPr lang="en-US" sz="1800" b="1" dirty="0"/>
              <a:t>Discard N95 respirators after close contact with </a:t>
            </a:r>
            <a:r>
              <a:rPr lang="en-US" sz="1800" b="1" dirty="0" err="1"/>
              <a:t>pt</a:t>
            </a:r>
            <a:r>
              <a:rPr lang="en-US" sz="1800" b="1" dirty="0"/>
              <a:t> co-infected with an ID requiring contact prec.</a:t>
            </a:r>
          </a:p>
          <a:p>
            <a:r>
              <a:rPr lang="en-US" sz="1800" b="1" dirty="0"/>
              <a:t>Consider use of a cleanable face shield (preferred</a:t>
            </a:r>
            <a:r>
              <a:rPr lang="en-US" sz="1800" b="1" baseline="30000" dirty="0"/>
              <a:t>3</a:t>
            </a:r>
            <a:r>
              <a:rPr lang="en-US" sz="1800" b="1" dirty="0"/>
              <a:t>) over an N95 respirator and/or other steps (e.g., masking patients, engineering controls), when feasible to reduce surface contamination </a:t>
            </a:r>
          </a:p>
          <a:p>
            <a:r>
              <a:rPr lang="en-US" sz="1800" b="1" u="sng"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Storage containers should be disposed of or cleaned regularly.</a:t>
            </a:r>
          </a:p>
          <a:p>
            <a:r>
              <a:rPr lang="en-US" sz="1800" b="1" dirty="0"/>
              <a:t>Clean hands with soap and water or an alcohol-based hand sanitizer before and after touching or adjusting the respirator (if necessary for comfort or to maintain fit).</a:t>
            </a:r>
          </a:p>
          <a:p>
            <a:r>
              <a:rPr lang="en-US" sz="1800" b="1" dirty="0">
                <a:solidFill>
                  <a:srgbClr val="FF0000"/>
                </a:solidFill>
              </a:rPr>
              <a:t>Avoid touching the inside of the respirator</a:t>
            </a:r>
            <a:r>
              <a:rPr lang="en-US" sz="1800" dirty="0"/>
              <a:t>. If inadvertent contact is made with the inside of the respirator, discard the respirator and perform hand hygiene as described above.</a:t>
            </a:r>
          </a:p>
          <a:p>
            <a:r>
              <a:rPr lang="en-US" sz="1800" b="1" dirty="0">
                <a:solidFill>
                  <a:srgbClr val="FF0000"/>
                </a:solidFill>
              </a:rPr>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037D8CB2-C6DD-4FD9-8A5A-A780AA1BAFC3}"/>
              </a:ext>
            </a:extLst>
          </p:cNvPr>
          <p:cNvSpPr>
            <a:spLocks noGrp="1"/>
          </p:cNvSpPr>
          <p:nvPr>
            <p:ph type="title"/>
          </p:nvPr>
        </p:nvSpPr>
        <p:spPr/>
        <p:txBody>
          <a:bodyPr/>
          <a:lstStyle/>
          <a:p>
            <a:r>
              <a:rPr lang="en-US" dirty="0"/>
              <a:t>Re-Use of N-95s</a:t>
            </a:r>
          </a:p>
        </p:txBody>
      </p:sp>
    </p:spTree>
    <p:extLst>
      <p:ext uri="{BB962C8B-B14F-4D97-AF65-F5344CB8AC3E}">
        <p14:creationId xmlns:p14="http://schemas.microsoft.com/office/powerpoint/2010/main" val="937341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3313" y="147637"/>
            <a:ext cx="8604284" cy="6442349"/>
          </a:xfrm>
          <a:prstGeom prst="rect">
            <a:avLst/>
          </a:prstGeom>
        </p:spPr>
      </p:pic>
    </p:spTree>
    <p:extLst>
      <p:ext uri="{BB962C8B-B14F-4D97-AF65-F5344CB8AC3E}">
        <p14:creationId xmlns:p14="http://schemas.microsoft.com/office/powerpoint/2010/main" val="2554059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E55C5-D729-4B4C-839B-1C5F726F6E7B}"/>
              </a:ext>
            </a:extLst>
          </p:cNvPr>
          <p:cNvSpPr>
            <a:spLocks noGrp="1"/>
          </p:cNvSpPr>
          <p:nvPr>
            <p:ph type="body" sz="quarter" idx="10"/>
          </p:nvPr>
        </p:nvSpPr>
        <p:spPr/>
        <p:txBody>
          <a:bodyPr/>
          <a:lstStyle/>
          <a:p>
            <a:r>
              <a:rPr lang="en-US" b="1" dirty="0"/>
              <a:t>Follow the manufacturer’s user instructions, including conducting a user seal check.</a:t>
            </a:r>
          </a:p>
          <a:p>
            <a:r>
              <a:rPr lang="en-US" b="1" dirty="0"/>
              <a:t>Follow the employer’s maximum number of </a:t>
            </a:r>
            <a:r>
              <a:rPr lang="en-US" b="1" dirty="0" err="1"/>
              <a:t>donnings</a:t>
            </a:r>
            <a:r>
              <a:rPr lang="en-US" b="1" dirty="0"/>
              <a:t> (or up to five if the manufacturer does not provide a recommendation) and recommended inspection </a:t>
            </a:r>
            <a:r>
              <a:rPr lang="en-US" b="1" dirty="0" err="1"/>
              <a:t>procedures</a:t>
            </a:r>
            <a:r>
              <a:rPr lang="en-US" dirty="0" err="1"/>
              <a:t>.</a:t>
            </a:r>
            <a:r>
              <a:rPr lang="en-US" b="1" dirty="0" err="1"/>
              <a:t>and</a:t>
            </a:r>
            <a:r>
              <a:rPr lang="en-US" b="1" dirty="0"/>
              <a:t> post UV or H2O2 disinfection</a:t>
            </a:r>
          </a:p>
          <a:p>
            <a:r>
              <a:rPr lang="en-US" dirty="0"/>
              <a:t>Discard any respirator that is obviously damaged or becomes hard to breathe through.</a:t>
            </a:r>
          </a:p>
          <a:p>
            <a:r>
              <a:rPr lang="en-US" dirty="0"/>
              <a:t>Pack or store respirators between uses so that they do not become damaged or deformed.</a:t>
            </a:r>
          </a:p>
          <a:p>
            <a:r>
              <a:rPr lang="en-US" dirty="0"/>
              <a:t>Secondary exposures can occur from respirator reuse if respirators are shared among users and at least one of the users is infectious (symptomatic or asymptomatic). </a:t>
            </a:r>
            <a:r>
              <a:rPr lang="en-US" b="1" dirty="0"/>
              <a:t>Thus, N95 respirators must only be used by a single wearer. </a:t>
            </a:r>
            <a:r>
              <a:rPr lang="en-US" dirty="0"/>
              <a:t>To prevent inadvertent sharing of respirators, healthcare facilities should develop clearly written procedures to inform users to:</a:t>
            </a:r>
          </a:p>
          <a:p>
            <a:r>
              <a:rPr lang="en-US" dirty="0"/>
              <a:t>Label containers used for storing respirators or label the respirator itself (e.g., on the straps(</a:t>
            </a:r>
            <a:r>
              <a:rPr lang="en-US" u="sng" dirty="0">
                <a:hlinkClick r:id="rId2"/>
              </a:rPr>
              <a:t>11</a:t>
            </a:r>
            <a:r>
              <a:rPr lang="en-US" dirty="0"/>
              <a:t>)) between uses with the user’s name to reduce accidental usage of another person’s respirator.</a:t>
            </a:r>
          </a:p>
          <a:p>
            <a:endParaRPr lang="en-US" dirty="0"/>
          </a:p>
        </p:txBody>
      </p:sp>
      <p:sp>
        <p:nvSpPr>
          <p:cNvPr id="3" name="Title 2">
            <a:extLst>
              <a:ext uri="{FF2B5EF4-FFF2-40B4-BE49-F238E27FC236}">
                <a16:creationId xmlns:a16="http://schemas.microsoft.com/office/drawing/2014/main" id="{69DA4FCD-279E-4828-AD11-0F6FD84CFB0C}"/>
              </a:ext>
            </a:extLst>
          </p:cNvPr>
          <p:cNvSpPr>
            <a:spLocks noGrp="1"/>
          </p:cNvSpPr>
          <p:nvPr>
            <p:ph type="title"/>
          </p:nvPr>
        </p:nvSpPr>
        <p:spPr/>
        <p:txBody>
          <a:bodyPr/>
          <a:lstStyle/>
          <a:p>
            <a:r>
              <a:rPr lang="en-US" dirty="0"/>
              <a:t>Re Use continued</a:t>
            </a:r>
          </a:p>
        </p:txBody>
      </p:sp>
    </p:spTree>
    <p:extLst>
      <p:ext uri="{BB962C8B-B14F-4D97-AF65-F5344CB8AC3E}">
        <p14:creationId xmlns:p14="http://schemas.microsoft.com/office/powerpoint/2010/main" val="25342229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31997963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4791" y="213984"/>
            <a:ext cx="8520861" cy="6312940"/>
          </a:xfrm>
          <a:prstGeom prst="rect">
            <a:avLst/>
          </a:prstGeom>
        </p:spPr>
      </p:pic>
    </p:spTree>
    <p:extLst>
      <p:ext uri="{BB962C8B-B14F-4D97-AF65-F5344CB8AC3E}">
        <p14:creationId xmlns:p14="http://schemas.microsoft.com/office/powerpoint/2010/main" val="123802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9248" y="145830"/>
            <a:ext cx="8454752" cy="6413212"/>
          </a:xfrm>
          <a:prstGeom prst="rect">
            <a:avLst/>
          </a:prstGeom>
        </p:spPr>
      </p:pic>
    </p:spTree>
    <p:extLst>
      <p:ext uri="{BB962C8B-B14F-4D97-AF65-F5344CB8AC3E}">
        <p14:creationId xmlns:p14="http://schemas.microsoft.com/office/powerpoint/2010/main" val="6626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4709" y="216940"/>
            <a:ext cx="8408932" cy="6349384"/>
          </a:xfrm>
          <a:prstGeom prst="rect">
            <a:avLst/>
          </a:prstGeom>
        </p:spPr>
      </p:pic>
    </p:spTree>
    <p:extLst>
      <p:ext uri="{BB962C8B-B14F-4D97-AF65-F5344CB8AC3E}">
        <p14:creationId xmlns:p14="http://schemas.microsoft.com/office/powerpoint/2010/main" val="28505125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9808</TotalTime>
  <Words>7335</Words>
  <Application>Microsoft Office PowerPoint</Application>
  <PresentationFormat>Widescreen</PresentationFormat>
  <Paragraphs>409</Paragraphs>
  <Slides>68</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68</vt:i4>
      </vt:variant>
    </vt:vector>
  </HeadingPairs>
  <TitlesOfParts>
    <vt:vector size="81" baseType="lpstr">
      <vt:lpstr>Montserrat Semi Bold</vt:lpstr>
      <vt:lpstr>Segoe UI</vt:lpstr>
      <vt:lpstr>Arial</vt:lpstr>
      <vt:lpstr>Wingdings 3</vt:lpstr>
      <vt:lpstr>Montserrat</vt:lpstr>
      <vt:lpstr>Symbol</vt:lpstr>
      <vt:lpstr>Courier New</vt:lpstr>
      <vt:lpstr>Roboto</vt:lpstr>
      <vt:lpstr>Roboto Black</vt:lpstr>
      <vt:lpstr>Times New Roman</vt:lpstr>
      <vt:lpstr>Calibri</vt:lpstr>
      <vt:lpstr>Custom Design</vt:lpstr>
      <vt:lpstr>Brand Theme Master</vt:lpstr>
      <vt:lpstr>  Covid-19 Webex Update  4-20-20</vt:lpstr>
      <vt:lpstr>We are one in this fight</vt:lpstr>
      <vt:lpstr>George’s Cloth Mask</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Race as Risk Factor</vt:lpstr>
      <vt:lpstr>Temporal dynamics in viral shedding and transmissibility of COVID-19* </vt:lpstr>
      <vt:lpstr>https://www.idsociety.org/COVID19guidelines </vt:lpstr>
      <vt:lpstr>Remdesivir Trials</vt:lpstr>
      <vt:lpstr>Prone Positioning References</vt:lpstr>
      <vt:lpstr>ICS* Guidance on Prone Positioning in COVID</vt:lpstr>
      <vt:lpstr>ECMO?</vt:lpstr>
      <vt:lpstr>Co-Infection</vt:lpstr>
      <vt:lpstr>Tissue Plasminogen Activator (tPA) Treatment for COVID-19 Associated Acute Respiratory Distress Syndrome (ARDS): A Case Series. </vt:lpstr>
      <vt:lpstr>Universal Screening for SARS-CoV-2 in Women Adm for Delivery NYC NEJM </vt:lpstr>
      <vt:lpstr>COVID-19 Antibody Seroprevalence in Santa Clara County, CA   </vt:lpstr>
      <vt:lpstr>Donating Plasma</vt:lpstr>
      <vt:lpstr>COVID-19 Serology Tests EUAs</vt:lpstr>
      <vt:lpstr>Testing Performance</vt:lpstr>
      <vt:lpstr>Rutgers Medical School Lab</vt:lpstr>
      <vt:lpstr>Updates to CDC Infection Prevention for HCP</vt:lpstr>
      <vt:lpstr>Cloth Masks for the Public</vt:lpstr>
      <vt:lpstr>PPE Request Form</vt:lpstr>
      <vt:lpstr>How to determine PPE needs</vt:lpstr>
      <vt:lpstr>UV Disinfection of PPE</vt:lpstr>
      <vt:lpstr>UV Disinfecting Stations around Nebraska </vt:lpstr>
      <vt:lpstr>         What to Do When Large Numbers of Staff Exposed (Mostly LTC Issue, but also SCAH)</vt:lpstr>
      <vt:lpstr>Off Site Quarantine and Convalescence</vt:lpstr>
      <vt:lpstr>NP Swab shortage; ? Other Options</vt:lpstr>
      <vt:lpstr>When home quarantine and isolation are over</vt:lpstr>
      <vt:lpstr>When Home Q and Isolation are Over (continued)</vt:lpstr>
      <vt:lpstr>HCP Return to work</vt:lpstr>
      <vt:lpstr>When a Testing-Based Strategy is Preferred </vt:lpstr>
      <vt:lpstr>LTC Accepting Patients</vt:lpstr>
      <vt:lpstr>PowerPoint Presentation</vt:lpstr>
      <vt:lpstr> </vt:lpstr>
      <vt:lpstr>   Infection Prevention and Control    Office Hours</vt:lpstr>
      <vt:lpstr>LTC accepting patients continued</vt:lpstr>
      <vt:lpstr>Long Term Care Accepting Patients from the Hospital</vt:lpstr>
      <vt:lpstr> </vt:lpstr>
      <vt:lpstr>Managing  COVID 19 in LTC</vt:lpstr>
      <vt:lpstr> </vt:lpstr>
      <vt:lpstr>When home quarantine and isolation are over</vt:lpstr>
      <vt:lpstr>Extended Use Update from CDC Guidance</vt:lpstr>
      <vt:lpstr>Extended Use (continued)</vt:lpstr>
      <vt:lpstr>HCW Masking</vt:lpstr>
      <vt:lpstr>Respirator Reuse Recommendations </vt:lpstr>
      <vt:lpstr>Strategies for Re-Use of masks</vt:lpstr>
      <vt:lpstr>Re-Use of N-95s</vt:lpstr>
      <vt:lpstr>Re Use continued</vt:lpstr>
      <vt:lpstr>New Testing Capacity</vt:lpstr>
      <vt:lpstr>User seal check for N95 respirators</vt:lpstr>
      <vt:lpstr>CDC Updates PPE Optimization Strategies</vt:lpstr>
      <vt:lpstr>Registration link: https://unmc.zoom.us/webinar/register/WN_9jB8mb2CQmWeuD82yxbJ2g</vt:lpstr>
      <vt:lpstr>PowerPoint Presentation</vt:lpstr>
      <vt:lpstr>Thanks to NM procedure sharing</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449</cp:revision>
  <cp:lastPrinted>2016-10-25T21:04:27Z</cp:lastPrinted>
  <dcterms:created xsi:type="dcterms:W3CDTF">2016-09-27T14:31:05Z</dcterms:created>
  <dcterms:modified xsi:type="dcterms:W3CDTF">2020-04-20T16:56:45Z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