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58" r:id="rId3"/>
    <p:sldId id="262" r:id="rId4"/>
    <p:sldId id="265" r:id="rId5"/>
    <p:sldId id="266" r:id="rId6"/>
    <p:sldId id="264" r:id="rId7"/>
    <p:sldId id="267"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F2A7C4-E99F-4574-B301-FC93A23A20A9}">
          <p14:sldIdLst>
            <p14:sldId id="256"/>
            <p14:sldId id="258"/>
            <p14:sldId id="262"/>
            <p14:sldId id="265"/>
            <p14:sldId id="266"/>
            <p14:sldId id="264"/>
            <p14:sldId id="267"/>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91DD"/>
    <a:srgbClr val="000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63865" autoAdjust="0"/>
  </p:normalViewPr>
  <p:slideViewPr>
    <p:cSldViewPr>
      <p:cViewPr varScale="1">
        <p:scale>
          <a:sx n="63" d="100"/>
          <a:sy n="63" d="100"/>
        </p:scale>
        <p:origin x="2040"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l, Victoria L" userId="bea2ce9f-b304-4c50-9964-aaf48be1c684" providerId="ADAL" clId="{6FD3244F-AE33-4E52-B614-8F967D013B11}"/>
    <pc:docChg chg="undo custSel modSld">
      <pc:chgData name="Kennel, Victoria L" userId="bea2ce9f-b304-4c50-9964-aaf48be1c684" providerId="ADAL" clId="{6FD3244F-AE33-4E52-B614-8F967D013B11}" dt="2022-05-02T21:03:58.885" v="3" actId="6549"/>
      <pc:docMkLst>
        <pc:docMk/>
      </pc:docMkLst>
      <pc:sldChg chg="modNotesTx">
        <pc:chgData name="Kennel, Victoria L" userId="bea2ce9f-b304-4c50-9964-aaf48be1c684" providerId="ADAL" clId="{6FD3244F-AE33-4E52-B614-8F967D013B11}" dt="2022-05-02T21:03:58.236" v="2" actId="6549"/>
        <pc:sldMkLst>
          <pc:docMk/>
          <pc:sldMk cId="3070188462" sldId="264"/>
        </pc:sldMkLst>
      </pc:sldChg>
      <pc:sldChg chg="modNotesTx">
        <pc:chgData name="Kennel, Victoria L" userId="bea2ce9f-b304-4c50-9964-aaf48be1c684" providerId="ADAL" clId="{6FD3244F-AE33-4E52-B614-8F967D013B11}" dt="2022-05-02T21:03:58.885" v="3" actId="6549"/>
        <pc:sldMkLst>
          <pc:docMk/>
          <pc:sldMk cId="1820335010" sldId="266"/>
        </pc:sldMkLst>
      </pc:sldChg>
    </pc:docChg>
  </pc:docChgLst>
  <pc:docChgLst>
    <pc:chgData name="Kennel, Victoria L" userId="S::victoria.kennel@unmc.edu::bea2ce9f-b304-4c50-9964-aaf48be1c684" providerId="AD" clId="Web-{36FCFD3D-53F6-5C90-4C22-C1EA0014BDAD}"/>
    <pc:docChg chg="modSld">
      <pc:chgData name="Kennel, Victoria L" userId="S::victoria.kennel@unmc.edu::bea2ce9f-b304-4c50-9964-aaf48be1c684" providerId="AD" clId="Web-{36FCFD3D-53F6-5C90-4C22-C1EA0014BDAD}" dt="2021-07-08T20:14:10.916" v="31"/>
      <pc:docMkLst>
        <pc:docMk/>
      </pc:docMkLst>
      <pc:sldChg chg="modNotes">
        <pc:chgData name="Kennel, Victoria L" userId="S::victoria.kennel@unmc.edu::bea2ce9f-b304-4c50-9964-aaf48be1c684" providerId="AD" clId="Web-{36FCFD3D-53F6-5C90-4C22-C1EA0014BDAD}" dt="2021-07-08T20:13:31.915" v="29"/>
        <pc:sldMkLst>
          <pc:docMk/>
          <pc:sldMk cId="3070188462" sldId="264"/>
        </pc:sldMkLst>
      </pc:sldChg>
      <pc:sldChg chg="modNotes">
        <pc:chgData name="Kennel, Victoria L" userId="S::victoria.kennel@unmc.edu::bea2ce9f-b304-4c50-9964-aaf48be1c684" providerId="AD" clId="Web-{36FCFD3D-53F6-5C90-4C22-C1EA0014BDAD}" dt="2021-07-08T20:14:10.916" v="31"/>
        <pc:sldMkLst>
          <pc:docMk/>
          <pc:sldMk cId="1820335010" sldId="266"/>
        </pc:sldMkLst>
      </pc:sldChg>
    </pc:docChg>
  </pc:docChgLst>
  <pc:docChgLst>
    <pc:chgData name="Kennel, Victoria L" userId="S::victoria.kennel@unmc.edu::bea2ce9f-b304-4c50-9964-aaf48be1c684" providerId="AD" clId="Web-{E3221336-A044-5884-AE7F-51B7C71D6FFA}"/>
    <pc:docChg chg="modSld">
      <pc:chgData name="Kennel, Victoria L" userId="S::victoria.kennel@unmc.edu::bea2ce9f-b304-4c50-9964-aaf48be1c684" providerId="AD" clId="Web-{E3221336-A044-5884-AE7F-51B7C71D6FFA}" dt="2020-02-25T21:16:17.158" v="15" actId="20577"/>
      <pc:docMkLst>
        <pc:docMk/>
      </pc:docMkLst>
      <pc:sldChg chg="modSp">
        <pc:chgData name="Kennel, Victoria L" userId="S::victoria.kennel@unmc.edu::bea2ce9f-b304-4c50-9964-aaf48be1c684" providerId="AD" clId="Web-{E3221336-A044-5884-AE7F-51B7C71D6FFA}" dt="2020-02-25T21:16:17.158" v="14" actId="20577"/>
        <pc:sldMkLst>
          <pc:docMk/>
          <pc:sldMk cId="1875527489" sldId="262"/>
        </pc:sldMkLst>
        <pc:spChg chg="mod">
          <ac:chgData name="Kennel, Victoria L" userId="S::victoria.kennel@unmc.edu::bea2ce9f-b304-4c50-9964-aaf48be1c684" providerId="AD" clId="Web-{E3221336-A044-5884-AE7F-51B7C71D6FFA}" dt="2020-02-25T21:16:17.158" v="14" actId="20577"/>
          <ac:spMkLst>
            <pc:docMk/>
            <pc:sldMk cId="1875527489" sldId="262"/>
            <ac:spMk id="3" creationId="{00000000-0000-0000-0000-000000000000}"/>
          </ac:spMkLst>
        </pc:spChg>
      </pc:sldChg>
    </pc:docChg>
  </pc:docChgLst>
  <pc:docChgLst>
    <pc:chgData name="Kennel, Victoria L" userId="S::victoria.kennel@unmc.edu::bea2ce9f-b304-4c50-9964-aaf48be1c684" providerId="AD" clId="Web-{2D4C0C2D-50DF-F0F3-F142-2FC15A5FFC21}"/>
    <pc:docChg chg="modSld sldOrd">
      <pc:chgData name="Kennel, Victoria L" userId="S::victoria.kennel@unmc.edu::bea2ce9f-b304-4c50-9964-aaf48be1c684" providerId="AD" clId="Web-{2D4C0C2D-50DF-F0F3-F142-2FC15A5FFC21}" dt="2022-05-01T18:48:50.963" v="10" actId="20577"/>
      <pc:docMkLst>
        <pc:docMk/>
      </pc:docMkLst>
      <pc:sldChg chg="modSp ord">
        <pc:chgData name="Kennel, Victoria L" userId="S::victoria.kennel@unmc.edu::bea2ce9f-b304-4c50-9964-aaf48be1c684" providerId="AD" clId="Web-{2D4C0C2D-50DF-F0F3-F142-2FC15A5FFC21}" dt="2022-05-01T18:48:50.963" v="10" actId="20577"/>
        <pc:sldMkLst>
          <pc:docMk/>
          <pc:sldMk cId="1875527489" sldId="262"/>
        </pc:sldMkLst>
        <pc:spChg chg="mod">
          <ac:chgData name="Kennel, Victoria L" userId="S::victoria.kennel@unmc.edu::bea2ce9f-b304-4c50-9964-aaf48be1c684" providerId="AD" clId="Web-{2D4C0C2D-50DF-F0F3-F142-2FC15A5FFC21}" dt="2022-05-01T18:48:35.479" v="6" actId="20577"/>
          <ac:spMkLst>
            <pc:docMk/>
            <pc:sldMk cId="1875527489" sldId="262"/>
            <ac:spMk id="2" creationId="{00000000-0000-0000-0000-000000000000}"/>
          </ac:spMkLst>
        </pc:spChg>
        <pc:spChg chg="mod">
          <ac:chgData name="Kennel, Victoria L" userId="S::victoria.kennel@unmc.edu::bea2ce9f-b304-4c50-9964-aaf48be1c684" providerId="AD" clId="Web-{2D4C0C2D-50DF-F0F3-F142-2FC15A5FFC21}" dt="2022-05-01T18:48:50.963" v="10" actId="20577"/>
          <ac:spMkLst>
            <pc:docMk/>
            <pc:sldMk cId="1875527489" sldId="26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666E60-D3F8-4988-9407-EE3F62881A62}" type="datetimeFigureOut">
              <a:rPr lang="en-US" smtClean="0"/>
              <a:t>5/2/2022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F24ECD-B79B-484B-960F-2035E4846501}" type="slidenum">
              <a:rPr lang="en-US" smtClean="0"/>
              <a:t>‹#›</a:t>
            </a:fld>
            <a:endParaRPr lang="en-US"/>
          </a:p>
        </p:txBody>
      </p:sp>
    </p:spTree>
    <p:extLst>
      <p:ext uri="{BB962C8B-B14F-4D97-AF65-F5344CB8AC3E}">
        <p14:creationId xmlns:p14="http://schemas.microsoft.com/office/powerpoint/2010/main" val="378059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pmi.org/about/learn-about-pmi/what-is-project-management"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(From ASQ): Project management is the application of knowledge, skills, tools, and techniques to a broad range of activities to meet the specified requirements of a particular project. In broader terms, project management is defined as a collection of proven techniques for proposing, planning, implementing, managing, and evaluating projects, combined with the art of managing people. </a:t>
            </a:r>
          </a:p>
          <a:p>
            <a:r>
              <a:rPr lang="en-US"/>
              <a:t>To get more fine grained, a project is temporary in that it has a defined beginning and end in time, and therefore can have a defined scope and resources. Projects are also unique in that they aren’t routine operations, but a specific set of operations designed to accomplish a singular goal. Many of our quality improvement initiatives fit this definition (assuming that we find a way to ensure the initiative reaches the end goal of sustainment and integration into normal practice). (</a:t>
            </a:r>
            <a:r>
              <a:rPr lang="en-US">
                <a:hlinkClick r:id="rId3"/>
              </a:rPr>
              <a:t>https://www.pmi.org/about/learn-about-pmi/what-is-project-management</a:t>
            </a:r>
            <a:r>
              <a:rPr lang="en-US"/>
              <a:t>) </a:t>
            </a:r>
            <a:endParaRPr lang="en-US" dirty="0">
              <a:cs typeface="Calibri"/>
            </a:endParaRPr>
          </a:p>
        </p:txBody>
      </p:sp>
      <p:sp>
        <p:nvSpPr>
          <p:cNvPr id="4" name="Slide Number Placeholder 3"/>
          <p:cNvSpPr>
            <a:spLocks noGrp="1"/>
          </p:cNvSpPr>
          <p:nvPr>
            <p:ph type="sldNum" sz="quarter" idx="5"/>
          </p:nvPr>
        </p:nvSpPr>
        <p:spPr/>
        <p:txBody>
          <a:bodyPr/>
          <a:lstStyle/>
          <a:p>
            <a:fld id="{70F24ECD-B79B-484B-960F-2035E4846501}" type="slidenum">
              <a:rPr lang="en-US" smtClean="0"/>
              <a:t>5</a:t>
            </a:fld>
            <a:endParaRPr lang="en-US"/>
          </a:p>
        </p:txBody>
      </p:sp>
    </p:spTree>
    <p:extLst>
      <p:ext uri="{BB962C8B-B14F-4D97-AF65-F5344CB8AC3E}">
        <p14:creationId xmlns:p14="http://schemas.microsoft.com/office/powerpoint/2010/main" val="905390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 document that authorizes and defines an improvement project </a:t>
            </a:r>
          </a:p>
          <a:p>
            <a:r>
              <a:rPr lang="en-US"/>
              <a:t>When should I use a project charter? </a:t>
            </a:r>
            <a:endParaRPr lang="en-US">
              <a:cs typeface="Calibri"/>
            </a:endParaRPr>
          </a:p>
          <a:p>
            <a:r>
              <a:rPr lang="en-US"/>
              <a:t>You should consider using a project charter when: </a:t>
            </a:r>
            <a:endParaRPr lang="en-US">
              <a:cs typeface="Calibri"/>
            </a:endParaRPr>
          </a:p>
          <a:p>
            <a:pPr marL="171450" indent="-171450">
              <a:buFont typeface="Arial,Sans-Serif"/>
              <a:buChar char="•"/>
            </a:pPr>
            <a:r>
              <a:rPr lang="en-US"/>
              <a:t>When starting a new project</a:t>
            </a:r>
            <a:endParaRPr lang="en-US">
              <a:cs typeface="Calibri"/>
            </a:endParaRPr>
          </a:p>
          <a:p>
            <a:pPr marL="171450" indent="-171450">
              <a:buFont typeface="Arial,Sans-Serif"/>
              <a:buChar char="•"/>
            </a:pPr>
            <a:r>
              <a:rPr lang="en-US"/>
              <a:t>When someone needs information about the project, clarification of its purpose, scope, timing, status, etc.</a:t>
            </a:r>
            <a:endParaRPr lang="en-US">
              <a:cs typeface="Calibri"/>
            </a:endParaRPr>
          </a:p>
          <a:p>
            <a:pPr marL="171450" indent="-171450">
              <a:buFont typeface="Arial,Sans-Serif"/>
              <a:buChar char="•"/>
            </a:pPr>
            <a:r>
              <a:rPr lang="en-US"/>
              <a:t>During meetings, reviews to ensure the project is focused, on time, and to update with current progress</a:t>
            </a:r>
            <a:endParaRPr lang="en-US">
              <a:cs typeface="Calibri"/>
            </a:endParaRPr>
          </a:p>
          <a:p>
            <a:pPr marL="171450" indent="-171450">
              <a:buFont typeface="Arial,Sans-Serif"/>
              <a:buChar char="•"/>
            </a:pPr>
            <a:r>
              <a:rPr lang="en-US"/>
              <a:t>When information gathered/learned through the duration of the project suggests a need to change the charter</a:t>
            </a:r>
            <a:endParaRPr lang="en-US">
              <a:cs typeface="Calibri"/>
            </a:endParaRPr>
          </a:p>
          <a:p>
            <a:r>
              <a:rPr lang="en-US"/>
              <a:t>A few considerations for using a project charter.</a:t>
            </a:r>
          </a:p>
          <a:p>
            <a:r>
              <a:rPr lang="en-US"/>
              <a:t>First, is that this is a living document. As the project becomes better defined during the early steps of defining customer needs, exploring the problem, and establishing measurements, the charter should be reviewed, revised, and updated accordingly.</a:t>
            </a:r>
          </a:p>
          <a:p>
            <a:r>
              <a:rPr lang="en-US"/>
              <a:t>When starting out with the project, you may only be able to complete a short/small portion of the charter. That’s okay! Again, it’s a living document that should be revised and updated over time. </a:t>
            </a:r>
          </a:p>
          <a:p>
            <a:r>
              <a:rPr lang="en-US"/>
              <a:t>Second, is that the team leader should review, reference the project charter often during team meetings to enhance the value of the charter. Otherwise, the project charter becomes a formality exercise and may lose its meaning/value (and may not be completed at all) down the road. </a:t>
            </a:r>
          </a:p>
          <a:p>
            <a:pPr>
              <a:buFont typeface="Arial,Sans-Serif"/>
            </a:pPr>
            <a:endParaRPr lang="en-US" dirty="0">
              <a:cs typeface="Calibri"/>
            </a:endParaRPr>
          </a:p>
        </p:txBody>
      </p:sp>
      <p:sp>
        <p:nvSpPr>
          <p:cNvPr id="4" name="Slide Number Placeholder 3"/>
          <p:cNvSpPr>
            <a:spLocks noGrp="1"/>
          </p:cNvSpPr>
          <p:nvPr>
            <p:ph type="sldNum" sz="quarter" idx="5"/>
          </p:nvPr>
        </p:nvSpPr>
        <p:spPr/>
        <p:txBody>
          <a:bodyPr/>
          <a:lstStyle/>
          <a:p>
            <a:fld id="{70F24ECD-B79B-484B-960F-2035E4846501}" type="slidenum">
              <a:rPr lang="en-US" smtClean="0"/>
              <a:t>6</a:t>
            </a:fld>
            <a:endParaRPr lang="en-US"/>
          </a:p>
        </p:txBody>
      </p:sp>
    </p:spTree>
    <p:extLst>
      <p:ext uri="{BB962C8B-B14F-4D97-AF65-F5344CB8AC3E}">
        <p14:creationId xmlns:p14="http://schemas.microsoft.com/office/powerpoint/2010/main" val="2685871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0" y="5105400"/>
            <a:ext cx="9144000" cy="2057400"/>
          </a:xfrm>
          <a:prstGeom prst="rect">
            <a:avLst/>
          </a:prstGeom>
        </p:spPr>
      </p:pic>
      <p:sp>
        <p:nvSpPr>
          <p:cNvPr id="3" name="Subtitle 2"/>
          <p:cNvSpPr>
            <a:spLocks noGrp="1"/>
          </p:cNvSpPr>
          <p:nvPr>
            <p:ph type="subTitle" idx="1" hasCustomPrompt="1"/>
          </p:nvPr>
        </p:nvSpPr>
        <p:spPr>
          <a:xfrm>
            <a:off x="685800" y="3606225"/>
            <a:ext cx="7696200" cy="584775"/>
          </a:xfrm>
        </p:spPr>
        <p:txBody>
          <a:bodyPr>
            <a:normAutofit/>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 </a:t>
            </a:r>
          </a:p>
        </p:txBody>
      </p:sp>
      <p:sp>
        <p:nvSpPr>
          <p:cNvPr id="5" name="TextBox 4"/>
          <p:cNvSpPr txBox="1"/>
          <p:nvPr userDrawn="1"/>
        </p:nvSpPr>
        <p:spPr>
          <a:xfrm>
            <a:off x="0" y="6550223"/>
            <a:ext cx="9144000" cy="307777"/>
          </a:xfrm>
          <a:prstGeom prst="rect">
            <a:avLst/>
          </a:prstGeom>
          <a:noFill/>
        </p:spPr>
        <p:txBody>
          <a:bodyPr wrap="square" rtlCol="0">
            <a:spAutoFit/>
          </a:bodyPr>
          <a:lstStyle/>
          <a:p>
            <a:pPr algn="ctr"/>
            <a:r>
              <a:rPr lang="en-US" sz="1400" dirty="0">
                <a:solidFill>
                  <a:srgbClr val="002060"/>
                </a:solidFill>
              </a:rPr>
              <a:t>www.nebraskahospitals.org</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 y="381000"/>
            <a:ext cx="3450336" cy="1117843"/>
          </a:xfrm>
          <a:prstGeom prst="rect">
            <a:avLst/>
          </a:prstGeom>
        </p:spPr>
      </p:pic>
    </p:spTree>
    <p:extLst>
      <p:ext uri="{BB962C8B-B14F-4D97-AF65-F5344CB8AC3E}">
        <p14:creationId xmlns:p14="http://schemas.microsoft.com/office/powerpoint/2010/main" val="22479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194403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0" y="0"/>
            <a:ext cx="9144000" cy="133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a:xfrm>
            <a:off x="457015"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640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2"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282972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4"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31072728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EF35D-9A28-4667-B3F8-B717950D59A5}" type="slidenum">
              <a:rPr lang="en-US" smtClean="0"/>
              <a:t>‹#›</a:t>
            </a:fld>
            <a:endParaRPr lang="en-US"/>
          </a:p>
        </p:txBody>
      </p:sp>
    </p:spTree>
    <p:extLst>
      <p:ext uri="{BB962C8B-B14F-4D97-AF65-F5344CB8AC3E}">
        <p14:creationId xmlns:p14="http://schemas.microsoft.com/office/powerpoint/2010/main" val="3978597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4" r:id="rId4"/>
    <p:sldLayoutId id="214748366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ihi.org/resources/Pages/Tools/QI-Project-Management.aspx"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ihi.org/resources/Pages/Tools/QI-Project-Charter.aspx"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www.ihi.org/resources/Pages/Tools/ProjectPlanningForm.aspx"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1822253"/>
            <a:ext cx="8153400" cy="851297"/>
          </a:xfrm>
          <a:prstGeom prst="roundRect">
            <a:avLst/>
          </a:prstGeom>
          <a:solidFill>
            <a:srgbClr val="002060"/>
          </a:solidFill>
          <a:ln w="0">
            <a:solidFill>
              <a:schemeClr val="bg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en-US" sz="4400" b="1" dirty="0">
                <a:solidFill>
                  <a:schemeClr val="bg1"/>
                </a:solidFill>
                <a:latin typeface="Trebuchet MS" pitchFamily="34" charset="0"/>
              </a:rPr>
              <a:t>Project Management</a:t>
            </a:r>
          </a:p>
        </p:txBody>
      </p:sp>
      <p:sp>
        <p:nvSpPr>
          <p:cNvPr id="3" name="Subtitle 2"/>
          <p:cNvSpPr>
            <a:spLocks noGrp="1"/>
          </p:cNvSpPr>
          <p:nvPr>
            <p:ph type="subTitle" idx="1"/>
          </p:nvPr>
        </p:nvSpPr>
        <p:spPr>
          <a:xfrm>
            <a:off x="609600" y="3429000"/>
            <a:ext cx="7772400" cy="1175706"/>
          </a:xfrm>
        </p:spPr>
        <p:txBody>
          <a:bodyPr>
            <a:spAutoFit/>
          </a:bodyPr>
          <a:lstStyle/>
          <a:p>
            <a:r>
              <a:rPr lang="en-US" b="1" dirty="0"/>
              <a:t>Victoria Kennel, PhD</a:t>
            </a:r>
          </a:p>
          <a:p>
            <a:r>
              <a:rPr lang="en-US" b="1" dirty="0"/>
              <a:t>University of Nebraska Medical Center</a:t>
            </a:r>
          </a:p>
        </p:txBody>
      </p:sp>
    </p:spTree>
    <p:extLst>
      <p:ext uri="{BB962C8B-B14F-4D97-AF65-F5344CB8AC3E}">
        <p14:creationId xmlns:p14="http://schemas.microsoft.com/office/powerpoint/2010/main" val="2191114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solidFill>
                  <a:schemeClr val="bg1"/>
                </a:solidFill>
              </a:rPr>
              <a:t>Explain processes and tools available to manage a quality improvement project</a:t>
            </a:r>
          </a:p>
        </p:txBody>
      </p:sp>
    </p:spTree>
    <p:extLst>
      <p:ext uri="{BB962C8B-B14F-4D97-AF65-F5344CB8AC3E}">
        <p14:creationId xmlns:p14="http://schemas.microsoft.com/office/powerpoint/2010/main" val="1195952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rebuchet MS"/>
              </a:rPr>
              <a:t>Opening Group Discussion</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What project management strategies do you use to guide improvement initiatives in your facility? </a:t>
            </a:r>
            <a:endParaRPr lang="en-US" dirty="0">
              <a:cs typeface="Calibri"/>
            </a:endParaRPr>
          </a:p>
          <a:p>
            <a:pPr marL="457200" lvl="1" indent="0">
              <a:buNone/>
            </a:pPr>
            <a:endParaRPr lang="en-US" dirty="0"/>
          </a:p>
        </p:txBody>
      </p:sp>
    </p:spTree>
    <p:extLst>
      <p:ext uri="{BB962C8B-B14F-4D97-AF65-F5344CB8AC3E}">
        <p14:creationId xmlns:p14="http://schemas.microsoft.com/office/powerpoint/2010/main" val="1875527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Project Management Resources</a:t>
            </a:r>
          </a:p>
        </p:txBody>
      </p:sp>
      <p:sp>
        <p:nvSpPr>
          <p:cNvPr id="3" name="Content Placeholder 2"/>
          <p:cNvSpPr>
            <a:spLocks noGrp="1"/>
          </p:cNvSpPr>
          <p:nvPr>
            <p:ph idx="1"/>
          </p:nvPr>
        </p:nvSpPr>
        <p:spPr>
          <a:xfrm>
            <a:off x="457015" y="1600201"/>
            <a:ext cx="8229600" cy="3810000"/>
          </a:xfrm>
        </p:spPr>
        <p:txBody>
          <a:bodyPr>
            <a:normAutofit fontScale="92500" lnSpcReduction="20000"/>
          </a:bodyPr>
          <a:lstStyle/>
          <a:p>
            <a:r>
              <a:rPr lang="en-US" dirty="0"/>
              <a:t>The Institute for Healthcare Improvement (IHI) has a wealth of existing resources to support improvement project management</a:t>
            </a:r>
          </a:p>
          <a:p>
            <a:pPr lvl="1"/>
            <a:r>
              <a:rPr lang="en-US" dirty="0"/>
              <a:t>QI Project Management Guide</a:t>
            </a:r>
          </a:p>
          <a:p>
            <a:pPr lvl="1"/>
            <a:r>
              <a:rPr lang="en-US" dirty="0"/>
              <a:t>QI Project Charter</a:t>
            </a:r>
          </a:p>
          <a:p>
            <a:pPr lvl="1"/>
            <a:r>
              <a:rPr lang="en-US" dirty="0"/>
              <a:t>QI Project Planning Form </a:t>
            </a:r>
          </a:p>
          <a:p>
            <a:r>
              <a:rPr lang="en-US" dirty="0"/>
              <a:t>Also consider resources from the American Society for Quality (ASQ) and other local resources</a:t>
            </a:r>
          </a:p>
        </p:txBody>
      </p:sp>
    </p:spTree>
    <p:extLst>
      <p:ext uri="{BB962C8B-B14F-4D97-AF65-F5344CB8AC3E}">
        <p14:creationId xmlns:p14="http://schemas.microsoft.com/office/powerpoint/2010/main" val="1343385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IHI QI Project Management Guide</a:t>
            </a:r>
          </a:p>
        </p:txBody>
      </p:sp>
      <p:sp>
        <p:nvSpPr>
          <p:cNvPr id="3" name="Content Placeholder 2"/>
          <p:cNvSpPr>
            <a:spLocks noGrp="1"/>
          </p:cNvSpPr>
          <p:nvPr>
            <p:ph idx="1"/>
          </p:nvPr>
        </p:nvSpPr>
        <p:spPr>
          <a:xfrm>
            <a:off x="457015" y="1371600"/>
            <a:ext cx="8229600" cy="4525963"/>
          </a:xfrm>
        </p:spPr>
        <p:txBody>
          <a:bodyPr/>
          <a:lstStyle/>
          <a:p>
            <a:r>
              <a:rPr lang="en-US" dirty="0"/>
              <a:t>Tool to help manage quality improvement projects with specific strategies</a:t>
            </a:r>
          </a:p>
          <a:p>
            <a:pPr lvl="1"/>
            <a:r>
              <a:rPr lang="en-US" dirty="0"/>
              <a:t>Frontload the work</a:t>
            </a:r>
          </a:p>
          <a:p>
            <a:pPr lvl="1"/>
            <a:r>
              <a:rPr lang="en-US" dirty="0"/>
              <a:t>Build the team</a:t>
            </a:r>
          </a:p>
          <a:p>
            <a:pPr lvl="1"/>
            <a:r>
              <a:rPr lang="en-US" dirty="0"/>
              <a:t>Predict, create, and keep the pace </a:t>
            </a:r>
          </a:p>
          <a:p>
            <a:pPr lvl="1"/>
            <a:r>
              <a:rPr lang="en-US" dirty="0"/>
              <a:t>Make it easy, and focus on learning, not perfection</a:t>
            </a:r>
          </a:p>
          <a:p>
            <a:pPr lvl="1"/>
            <a:r>
              <a:rPr lang="en-US" dirty="0"/>
              <a:t>Start with the end in mind </a:t>
            </a:r>
          </a:p>
          <a:p>
            <a:endParaRPr lang="en-US" dirty="0"/>
          </a:p>
        </p:txBody>
      </p:sp>
      <p:sp>
        <p:nvSpPr>
          <p:cNvPr id="5" name="TextBox 4"/>
          <p:cNvSpPr txBox="1"/>
          <p:nvPr/>
        </p:nvSpPr>
        <p:spPr>
          <a:xfrm>
            <a:off x="1752600" y="6400800"/>
            <a:ext cx="6553200" cy="261610"/>
          </a:xfrm>
          <a:prstGeom prst="rect">
            <a:avLst/>
          </a:prstGeom>
          <a:noFill/>
        </p:spPr>
        <p:txBody>
          <a:bodyPr wrap="square" rtlCol="0">
            <a:spAutoFit/>
          </a:bodyPr>
          <a:lstStyle/>
          <a:p>
            <a:r>
              <a:rPr lang="en-US" sz="1100" dirty="0"/>
              <a:t>Citation: IHI QI Project Charter. </a:t>
            </a:r>
            <a:r>
              <a:rPr lang="en-US" sz="1100" dirty="0">
                <a:hlinkClick r:id="rId3"/>
              </a:rPr>
              <a:t>http://www.ihi.org/resources/Pages/Tools/QI-Project-Management.aspx</a:t>
            </a:r>
            <a:endParaRPr lang="en-US" sz="1100" dirty="0"/>
          </a:p>
        </p:txBody>
      </p:sp>
    </p:spTree>
    <p:extLst>
      <p:ext uri="{BB962C8B-B14F-4D97-AF65-F5344CB8AC3E}">
        <p14:creationId xmlns:p14="http://schemas.microsoft.com/office/powerpoint/2010/main" val="1820335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IHI QI Project Charter</a:t>
            </a:r>
          </a:p>
        </p:txBody>
      </p:sp>
      <p:sp>
        <p:nvSpPr>
          <p:cNvPr id="3" name="Content Placeholder 2"/>
          <p:cNvSpPr>
            <a:spLocks noGrp="1"/>
          </p:cNvSpPr>
          <p:nvPr>
            <p:ph idx="1"/>
          </p:nvPr>
        </p:nvSpPr>
        <p:spPr>
          <a:xfrm>
            <a:off x="457015" y="1371600"/>
            <a:ext cx="8229600" cy="4525963"/>
          </a:xfrm>
        </p:spPr>
        <p:txBody>
          <a:bodyPr/>
          <a:lstStyle/>
          <a:p>
            <a:r>
              <a:rPr lang="en-US" dirty="0"/>
              <a:t>Tool to help the team structure its improvement project and develop and communicate a shared vision</a:t>
            </a:r>
          </a:p>
          <a:p>
            <a:pPr lvl="1"/>
            <a:r>
              <a:rPr lang="en-US" dirty="0"/>
              <a:t>What are we trying to accomplish?</a:t>
            </a:r>
          </a:p>
          <a:p>
            <a:pPr lvl="1"/>
            <a:r>
              <a:rPr lang="en-US" dirty="0"/>
              <a:t>How will we know that a change in an improvement?</a:t>
            </a:r>
          </a:p>
          <a:p>
            <a:pPr lvl="1"/>
            <a:r>
              <a:rPr lang="en-US" dirty="0"/>
              <a:t>What changes can we make that will result in an improvement? </a:t>
            </a:r>
          </a:p>
          <a:p>
            <a:endParaRPr lang="en-US" dirty="0"/>
          </a:p>
        </p:txBody>
      </p:sp>
      <p:sp>
        <p:nvSpPr>
          <p:cNvPr id="5" name="TextBox 4"/>
          <p:cNvSpPr txBox="1"/>
          <p:nvPr/>
        </p:nvSpPr>
        <p:spPr>
          <a:xfrm>
            <a:off x="1752600" y="6400800"/>
            <a:ext cx="5943600" cy="261610"/>
          </a:xfrm>
          <a:prstGeom prst="rect">
            <a:avLst/>
          </a:prstGeom>
          <a:noFill/>
        </p:spPr>
        <p:txBody>
          <a:bodyPr wrap="square" rtlCol="0">
            <a:spAutoFit/>
          </a:bodyPr>
          <a:lstStyle/>
          <a:p>
            <a:r>
              <a:rPr lang="en-US" sz="1100" dirty="0"/>
              <a:t>Citation: IHI QI Project Charter. </a:t>
            </a:r>
            <a:r>
              <a:rPr lang="en-US" sz="1100" dirty="0">
                <a:hlinkClick r:id="rId3"/>
              </a:rPr>
              <a:t>http://www.ihi.org/resources/Pages/Tools/QI-Project-Charter.aspx</a:t>
            </a:r>
            <a:endParaRPr lang="en-US" sz="1100" dirty="0"/>
          </a:p>
        </p:txBody>
      </p:sp>
    </p:spTree>
    <p:extLst>
      <p:ext uri="{BB962C8B-B14F-4D97-AF65-F5344CB8AC3E}">
        <p14:creationId xmlns:p14="http://schemas.microsoft.com/office/powerpoint/2010/main" val="3070188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IHI QI Project Planning Form</a:t>
            </a:r>
          </a:p>
        </p:txBody>
      </p:sp>
      <p:sp>
        <p:nvSpPr>
          <p:cNvPr id="3" name="Content Placeholder 2"/>
          <p:cNvSpPr>
            <a:spLocks noGrp="1"/>
          </p:cNvSpPr>
          <p:nvPr>
            <p:ph idx="1"/>
          </p:nvPr>
        </p:nvSpPr>
        <p:spPr>
          <a:xfrm>
            <a:off x="457015" y="1371600"/>
            <a:ext cx="8229600" cy="4525963"/>
          </a:xfrm>
        </p:spPr>
        <p:txBody>
          <a:bodyPr/>
          <a:lstStyle/>
          <a:p>
            <a:r>
              <a:rPr lang="en-US" dirty="0"/>
              <a:t>Tool to help initiate planning of your improvement project</a:t>
            </a:r>
          </a:p>
          <a:p>
            <a:pPr lvl="1"/>
            <a:r>
              <a:rPr lang="en-US" dirty="0"/>
              <a:t>Team and Project</a:t>
            </a:r>
          </a:p>
          <a:p>
            <a:pPr lvl="1"/>
            <a:r>
              <a:rPr lang="en-US" dirty="0"/>
              <a:t>Drivers, Process Measures, and Goals</a:t>
            </a:r>
          </a:p>
          <a:p>
            <a:pPr lvl="2"/>
            <a:r>
              <a:rPr lang="en-US" dirty="0"/>
              <a:t>Change Ideas, Tasks, PDSA, Persons Responsible, and Timeline for Testing, Implementation, and Spread</a:t>
            </a:r>
          </a:p>
          <a:p>
            <a:endParaRPr lang="en-US" dirty="0"/>
          </a:p>
        </p:txBody>
      </p:sp>
      <p:sp>
        <p:nvSpPr>
          <p:cNvPr id="5" name="TextBox 4"/>
          <p:cNvSpPr txBox="1"/>
          <p:nvPr/>
        </p:nvSpPr>
        <p:spPr>
          <a:xfrm>
            <a:off x="1752600" y="6400800"/>
            <a:ext cx="6553200" cy="261610"/>
          </a:xfrm>
          <a:prstGeom prst="rect">
            <a:avLst/>
          </a:prstGeom>
          <a:noFill/>
        </p:spPr>
        <p:txBody>
          <a:bodyPr wrap="square" rtlCol="0">
            <a:spAutoFit/>
          </a:bodyPr>
          <a:lstStyle/>
          <a:p>
            <a:r>
              <a:rPr lang="en-US" sz="1100" dirty="0"/>
              <a:t>Citation: IHI QI Project Charter. </a:t>
            </a:r>
            <a:r>
              <a:rPr lang="en-US" sz="1100" dirty="0">
                <a:hlinkClick r:id="rId2"/>
              </a:rPr>
              <a:t>http://www.ihi.org/resources/Pages/Tools/ProjectPlanningForm.aspx</a:t>
            </a:r>
            <a:endParaRPr lang="en-US" sz="1100" dirty="0"/>
          </a:p>
        </p:txBody>
      </p:sp>
    </p:spTree>
    <p:extLst>
      <p:ext uri="{BB962C8B-B14F-4D97-AF65-F5344CB8AC3E}">
        <p14:creationId xmlns:p14="http://schemas.microsoft.com/office/powerpoint/2010/main" val="2942946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4" name="Content Placeholder 3">
            <a:extLst>
              <a:ext uri="{FF2B5EF4-FFF2-40B4-BE49-F238E27FC236}">
                <a16:creationId xmlns:a16="http://schemas.microsoft.com/office/drawing/2014/main" id="{36D953AE-6911-49F3-99C3-F30C90A0561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59554460"/>
      </p:ext>
    </p:extLst>
  </p:cSld>
  <p:clrMapOvr>
    <a:masterClrMapping/>
  </p:clrMapOvr>
</p:sld>
</file>

<file path=ppt/theme/theme1.xml><?xml version="1.0" encoding="utf-8"?>
<a:theme xmlns:a="http://schemas.openxmlformats.org/drawingml/2006/main" name="NHA PPT template- white NEW">
  <a:themeElements>
    <a:clrScheme name="Custom 12">
      <a:dk1>
        <a:srgbClr val="002060"/>
      </a:dk1>
      <a:lt1>
        <a:srgbClr val="FFFFFF"/>
      </a:lt1>
      <a:dk2>
        <a:srgbClr val="002060"/>
      </a:dk2>
      <a:lt2>
        <a:srgbClr val="002060"/>
      </a:lt2>
      <a:accent1>
        <a:srgbClr val="797B7E"/>
      </a:accent1>
      <a:accent2>
        <a:srgbClr val="F96A1B"/>
      </a:accent2>
      <a:accent3>
        <a:srgbClr val="F96A1B"/>
      </a:accent3>
      <a:accent4>
        <a:srgbClr val="002060"/>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NHA PPT template- white NEW</Template>
  <TotalTime>70</TotalTime>
  <Words>718</Words>
  <Application>Microsoft Office PowerPoint</Application>
  <PresentationFormat>On-screen Show (4:3)</PresentationFormat>
  <Paragraphs>49</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Arial,Sans-Serif</vt:lpstr>
      <vt:lpstr>Calibri</vt:lpstr>
      <vt:lpstr>Trebuchet MS</vt:lpstr>
      <vt:lpstr>NHA PPT template- white NEW</vt:lpstr>
      <vt:lpstr>PowerPoint Presentation</vt:lpstr>
      <vt:lpstr>Learning Objectives</vt:lpstr>
      <vt:lpstr>Opening Group Discussion</vt:lpstr>
      <vt:lpstr>Project Management Resources</vt:lpstr>
      <vt:lpstr>IHI QI Project Management Guide</vt:lpstr>
      <vt:lpstr>IHI QI Project Charter</vt:lpstr>
      <vt:lpstr>IHI QI Project Planning Form</vt:lpstr>
      <vt:lpstr>Wrap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Larson</dc:creator>
  <cp:lastModifiedBy>Kennel, Victoria L</cp:lastModifiedBy>
  <cp:revision>46</cp:revision>
  <dcterms:created xsi:type="dcterms:W3CDTF">2013-01-22T21:49:12Z</dcterms:created>
  <dcterms:modified xsi:type="dcterms:W3CDTF">2022-05-02T21:04:02Z</dcterms:modified>
</cp:coreProperties>
</file>