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68"/>
  </p:notesMasterIdLst>
  <p:handoutMasterIdLst>
    <p:handoutMasterId r:id="rId69"/>
  </p:handoutMasterIdLst>
  <p:sldIdLst>
    <p:sldId id="321" r:id="rId6"/>
    <p:sldId id="455" r:id="rId7"/>
    <p:sldId id="592" r:id="rId8"/>
    <p:sldId id="283" r:id="rId9"/>
    <p:sldId id="259" r:id="rId10"/>
    <p:sldId id="265" r:id="rId11"/>
    <p:sldId id="268" r:id="rId12"/>
    <p:sldId id="270" r:id="rId13"/>
    <p:sldId id="271" r:id="rId14"/>
    <p:sldId id="272" r:id="rId15"/>
    <p:sldId id="275" r:id="rId16"/>
    <p:sldId id="276" r:id="rId17"/>
    <p:sldId id="277" r:id="rId18"/>
    <p:sldId id="279" r:id="rId19"/>
    <p:sldId id="280" r:id="rId20"/>
    <p:sldId id="281" r:id="rId21"/>
    <p:sldId id="578" r:id="rId22"/>
    <p:sldId id="284" r:id="rId23"/>
    <p:sldId id="573" r:id="rId24"/>
    <p:sldId id="588" r:id="rId25"/>
    <p:sldId id="581" r:id="rId26"/>
    <p:sldId id="582" r:id="rId27"/>
    <p:sldId id="587" r:id="rId28"/>
    <p:sldId id="589" r:id="rId29"/>
    <p:sldId id="569" r:id="rId30"/>
    <p:sldId id="577" r:id="rId31"/>
    <p:sldId id="560" r:id="rId32"/>
    <p:sldId id="590" r:id="rId33"/>
    <p:sldId id="469" r:id="rId34"/>
    <p:sldId id="574" r:id="rId35"/>
    <p:sldId id="567" r:id="rId36"/>
    <p:sldId id="585" r:id="rId37"/>
    <p:sldId id="518" r:id="rId38"/>
    <p:sldId id="546" r:id="rId39"/>
    <p:sldId id="599" r:id="rId40"/>
    <p:sldId id="571" r:id="rId41"/>
    <p:sldId id="594" r:id="rId42"/>
    <p:sldId id="595" r:id="rId43"/>
    <p:sldId id="596" r:id="rId44"/>
    <p:sldId id="600" r:id="rId45"/>
    <p:sldId id="564" r:id="rId46"/>
    <p:sldId id="597" r:id="rId47"/>
    <p:sldId id="583" r:id="rId48"/>
    <p:sldId id="492" r:id="rId49"/>
    <p:sldId id="335" r:id="rId50"/>
    <p:sldId id="346" r:id="rId51"/>
    <p:sldId id="584" r:id="rId52"/>
    <p:sldId id="475" r:id="rId53"/>
    <p:sldId id="586" r:id="rId54"/>
    <p:sldId id="555" r:id="rId55"/>
    <p:sldId id="593" r:id="rId56"/>
    <p:sldId id="598" r:id="rId57"/>
    <p:sldId id="286" r:id="rId58"/>
    <p:sldId id="486" r:id="rId59"/>
    <p:sldId id="579" r:id="rId60"/>
    <p:sldId id="563" r:id="rId61"/>
    <p:sldId id="556" r:id="rId62"/>
    <p:sldId id="515" r:id="rId63"/>
    <p:sldId id="412" r:id="rId64"/>
    <p:sldId id="510" r:id="rId65"/>
    <p:sldId id="266" r:id="rId66"/>
    <p:sldId id="324" r:id="rId67"/>
  </p:sldIdLst>
  <p:sldSz cx="12192000" cy="6858000"/>
  <p:notesSz cx="7010400" cy="9223375"/>
  <p:embeddedFontLst>
    <p:embeddedFont>
      <p:font typeface="Calibri" panose="020F0502020204030204" pitchFamily="34" charset="0"/>
      <p:regular r:id="rId70"/>
      <p:bold r:id="rId71"/>
      <p:italic r:id="rId72"/>
      <p:boldItalic r:id="rId73"/>
    </p:embeddedFont>
    <p:embeddedFont>
      <p:font typeface="Montserrat" panose="020B0604020202020204" charset="0"/>
      <p:regular r:id="rId74"/>
      <p:bold r:id="rId75"/>
    </p:embeddedFont>
    <p:embeddedFont>
      <p:font typeface="Montserrat Semi Bold" panose="020B0604020202020204" charset="0"/>
      <p:bold r:id="rId76"/>
    </p:embeddedFont>
    <p:embeddedFont>
      <p:font typeface="Roboto" panose="020B0604020202020204" charset="0"/>
      <p:regular r:id="rId77"/>
      <p:bold r:id="rId78"/>
      <p:italic r:id="rId79"/>
      <p:boldItalic r:id="rId80"/>
    </p:embeddedFont>
    <p:embeddedFont>
      <p:font typeface="Roboto Black" panose="020B0604020202020204" charset="0"/>
      <p:bold r:id="rId81"/>
      <p:boldItalic r:id="rId82"/>
    </p:embeddedFont>
    <p:embeddedFont>
      <p:font typeface="Segoe UI" panose="020B0502040204020203" pitchFamily="34" charset="0"/>
      <p:regular r:id="rId83"/>
      <p:bold r:id="rId84"/>
      <p:italic r:id="rId85"/>
      <p:boldItalic r:id="rId86"/>
    </p:embeddedFont>
    <p:embeddedFont>
      <p:font typeface="Wingdings 3" panose="05040102010807070707" pitchFamily="18" charset="2"/>
      <p:regular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84" Type="http://schemas.openxmlformats.org/officeDocument/2006/relationships/font" Target="fonts/font15.fntdata"/><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7.fntdata"/><Relationship Id="rId7" Type="http://schemas.openxmlformats.org/officeDocument/2006/relationships/slide" Target="slides/slide2.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8.fntdata"/><Relationship Id="rId61" Type="http://schemas.openxmlformats.org/officeDocument/2006/relationships/slide" Target="slides/slide56.xml"/><Relationship Id="rId82" Type="http://schemas.openxmlformats.org/officeDocument/2006/relationships/font" Target="fonts/font13.fntdata"/><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5/4/2020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5/4/2020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61</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5/4/2020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4.jp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1" r:id="rId14"/>
    <p:sldLayoutId id="2147483793" r:id="rId15"/>
    <p:sldLayoutId id="2147483795" r:id="rId16"/>
    <p:sldLayoutId id="2147483797" r:id="rId17"/>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gcc02.safelinks.protection.outlook.com/?url=http%3A%2F%2Fwww.onlinejacc.org%2Fcontent%2Faccj%2Fearly%2F2020%2F04%2F15%2Fj.jacc.2020.04.031.full.pdf%3Fdownload%3Dtrue&amp;data=02%7C01%7Cmaureen.tierney%40nebraska.gov%7C7199e9de23304442e01708d7ed54e678%7C043207dfe6894bf6902001038f11f0b1%7C0%7C0%7C637238821643823304&amp;sdata=IMhg%2Bj2BkCajkc53bMtq8dJym006%2FaibddB%2F9OuennA%3D&amp;reserved=0" TargetMode="External"/><Relationship Id="rId2" Type="http://schemas.openxmlformats.org/officeDocument/2006/relationships/hyperlink" Target="https://gcc02.safelinks.protection.outlook.com/?url=http%3A%2F%2Fwww.onlinejacc.org%2Fcontent%2Fearly%2Frecent&amp;data=02%7C01%7Cmaureen.tierney%40nebraska.gov%7C7199e9de23304442e01708d7ed54e678%7C043207dfe6894bf6902001038f11f0b1%7C0%7C0%7C637238821643813349&amp;sdata=uWARodTER6VBtqKv%2FAVKVdHPJSQBsHty0O6nFzaa41M%3D&amp;reserved=0"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hyperlink" Target="https://www.idsociety.org/globalassets/idsa/public-health/covid-19/idsa-covid-19-antibody-testing-primer.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nahc.org/resources-services/coronavirus-resource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https://www.cdc.gov/coronavirus/2019-ncov/hcp/guidance-postmortem-specimens.html"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mailto:Caryn.Vincent@nebraska.gov"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ncbi.nlm.nih.gov/pubmed/?term=Veress%20LA%5BAuthor%5D&amp;cauthor=true&amp;cauthor_uid=32267998" TargetMode="External"/><Relationship Id="rId3" Type="http://schemas.openxmlformats.org/officeDocument/2006/relationships/hyperlink" Target="https://www.ncbi.nlm.nih.gov/pubmed/?term=Wang%20J%5BAuthor%5D&amp;cauthor=true&amp;cauthor_uid=32267998" TargetMode="External"/><Relationship Id="rId7" Type="http://schemas.openxmlformats.org/officeDocument/2006/relationships/hyperlink" Target="https://www.ncbi.nlm.nih.gov/pubmed/?term=Moore%20PK%5BAuthor%5D&amp;cauthor=true&amp;cauthor_uid=32267998" TargetMode="External"/><Relationship Id="rId2" Type="http://schemas.openxmlformats.org/officeDocument/2006/relationships/hyperlink" Target="https://www.ncbi.nlm.nih.gov/pubmed/32267998" TargetMode="External"/><Relationship Id="rId1" Type="http://schemas.openxmlformats.org/officeDocument/2006/relationships/slideLayout" Target="../slideLayouts/slideLayout4.xml"/><Relationship Id="rId6" Type="http://schemas.openxmlformats.org/officeDocument/2006/relationships/hyperlink" Target="https://www.ncbi.nlm.nih.gov/pubmed/?term=McIntyre%20RC%5BAuthor%5D&amp;cauthor=true&amp;cauthor_uid=32267998" TargetMode="External"/><Relationship Id="rId11" Type="http://schemas.openxmlformats.org/officeDocument/2006/relationships/hyperlink" Target="https://www.ncbi.nlm.nih.gov/pubmed/?term=Barrett%20CD%5BAuthor%5D&amp;cauthor=true&amp;cauthor_uid=32267998" TargetMode="External"/><Relationship Id="rId5" Type="http://schemas.openxmlformats.org/officeDocument/2006/relationships/hyperlink" Target="https://www.ncbi.nlm.nih.gov/pubmed/?term=Moore%20EE%5BAuthor%5D&amp;cauthor=true&amp;cauthor_uid=32267998" TargetMode="External"/><Relationship Id="rId10" Type="http://schemas.openxmlformats.org/officeDocument/2006/relationships/hyperlink" Target="https://www.ncbi.nlm.nih.gov/pubmed/?term=Moore%20HB%5BAuthor%5D&amp;cauthor=true&amp;cauthor_uid=32267998" TargetMode="External"/><Relationship Id="rId4" Type="http://schemas.openxmlformats.org/officeDocument/2006/relationships/hyperlink" Target="https://www.ncbi.nlm.nih.gov/pubmed/?term=Hajizadeh%20N%5BAuthor%5D&amp;cauthor=true&amp;cauthor_uid=32267998" TargetMode="External"/><Relationship Id="rId9" Type="http://schemas.openxmlformats.org/officeDocument/2006/relationships/hyperlink" Target="https://www.ncbi.nlm.nih.gov/pubmed/?term=Yaffe%20MB%5BAuthor%5D&amp;cauthor=true&amp;cauthor_uid=32267998"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5-4-20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9085" y="246184"/>
            <a:ext cx="8581292" cy="6506694"/>
          </a:xfrm>
          <a:prstGeom prst="rect">
            <a:avLst/>
          </a:prstGeom>
        </p:spPr>
      </p:pic>
    </p:spTree>
    <p:extLst>
      <p:ext uri="{BB962C8B-B14F-4D97-AF65-F5344CB8AC3E}">
        <p14:creationId xmlns:p14="http://schemas.microsoft.com/office/powerpoint/2010/main" val="318083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1523" y="210649"/>
            <a:ext cx="8407645" cy="6471825"/>
          </a:xfrm>
          <a:prstGeom prst="rect">
            <a:avLst/>
          </a:prstGeom>
        </p:spPr>
      </p:pic>
    </p:spTree>
    <p:extLst>
      <p:ext uri="{BB962C8B-B14F-4D97-AF65-F5344CB8AC3E}">
        <p14:creationId xmlns:p14="http://schemas.microsoft.com/office/powerpoint/2010/main" val="73647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29711" y="205519"/>
            <a:ext cx="11654204" cy="6545326"/>
          </a:xfrm>
          <a:prstGeom prst="rect">
            <a:avLst/>
          </a:prstGeom>
        </p:spPr>
      </p:pic>
    </p:spTree>
    <p:extLst>
      <p:ext uri="{BB962C8B-B14F-4D97-AF65-F5344CB8AC3E}">
        <p14:creationId xmlns:p14="http://schemas.microsoft.com/office/powerpoint/2010/main" val="305511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4066" y="160093"/>
            <a:ext cx="11556756" cy="6559604"/>
          </a:xfrm>
          <a:prstGeom prst="rect">
            <a:avLst/>
          </a:prstGeom>
        </p:spPr>
      </p:pic>
    </p:spTree>
    <p:extLst>
      <p:ext uri="{BB962C8B-B14F-4D97-AF65-F5344CB8AC3E}">
        <p14:creationId xmlns:p14="http://schemas.microsoft.com/office/powerpoint/2010/main" val="187691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22750" y="199292"/>
            <a:ext cx="11608412" cy="6533916"/>
          </a:xfrm>
          <a:prstGeom prst="rect">
            <a:avLst/>
          </a:prstGeom>
        </p:spPr>
      </p:pic>
    </p:spTree>
    <p:extLst>
      <p:ext uri="{BB962C8B-B14F-4D97-AF65-F5344CB8AC3E}">
        <p14:creationId xmlns:p14="http://schemas.microsoft.com/office/powerpoint/2010/main" val="427839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018" y="205520"/>
            <a:ext cx="11593390" cy="6496064"/>
          </a:xfrm>
          <a:prstGeom prst="rect">
            <a:avLst/>
          </a:prstGeom>
        </p:spPr>
      </p:pic>
    </p:spTree>
    <p:extLst>
      <p:ext uri="{BB962C8B-B14F-4D97-AF65-F5344CB8AC3E}">
        <p14:creationId xmlns:p14="http://schemas.microsoft.com/office/powerpoint/2010/main" val="375265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8269" y="216509"/>
            <a:ext cx="8650899" cy="6471913"/>
          </a:xfrm>
          <a:prstGeom prst="rect">
            <a:avLst/>
          </a:prstGeom>
        </p:spPr>
      </p:pic>
    </p:spTree>
    <p:extLst>
      <p:ext uri="{BB962C8B-B14F-4D97-AF65-F5344CB8AC3E}">
        <p14:creationId xmlns:p14="http://schemas.microsoft.com/office/powerpoint/2010/main" val="263578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5-4-20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endParaRPr lang="en-US" dirty="0"/>
          </a:p>
          <a:p>
            <a:r>
              <a:rPr lang="en-US" dirty="0"/>
              <a:t>50% hospital beds available</a:t>
            </a:r>
          </a:p>
          <a:p>
            <a:r>
              <a:rPr lang="en-US" dirty="0"/>
              <a:t>40% ICU beds available</a:t>
            </a:r>
          </a:p>
          <a:p>
            <a:r>
              <a:rPr lang="en-US" dirty="0"/>
              <a:t>78% ventilators available</a:t>
            </a:r>
          </a:p>
          <a:p>
            <a:endParaRPr lang="en-US" dirty="0"/>
          </a:p>
          <a:p>
            <a:r>
              <a:rPr lang="en-US" dirty="0"/>
              <a:t>In hardest hit communities, the hospitals still some ICU bed and Vent availability, Systems in place to transfer if necessary </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7721F-F33B-462E-AEE0-1018115054C5}"/>
              </a:ext>
            </a:extLst>
          </p:cNvPr>
          <p:cNvSpPr>
            <a:spLocks noGrp="1"/>
          </p:cNvSpPr>
          <p:nvPr>
            <p:ph type="body" sz="quarter" idx="10"/>
          </p:nvPr>
        </p:nvSpPr>
        <p:spPr/>
        <p:txBody>
          <a:bodyPr/>
          <a:lstStyle/>
          <a:p>
            <a:r>
              <a:rPr lang="en-US" dirty="0"/>
              <a:t>Of individuals for whom race or ethnicity data was available in NYC:</a:t>
            </a:r>
          </a:p>
          <a:p>
            <a:r>
              <a:rPr lang="en-US" dirty="0"/>
              <a:t>45% were white, compared to 55% of individuals in the surrounding community. </a:t>
            </a:r>
          </a:p>
          <a:p>
            <a:r>
              <a:rPr lang="en-US" dirty="0"/>
              <a:t>However, 33% of hospitalized patients were black compared to 18% in the community and </a:t>
            </a:r>
          </a:p>
          <a:p>
            <a:r>
              <a:rPr lang="en-US" dirty="0"/>
              <a:t>8% were Hispanic, compared to 14% in the community.  </a:t>
            </a:r>
          </a:p>
          <a:p>
            <a:r>
              <a:rPr lang="en-US" dirty="0"/>
              <a:t>Death rates among </a:t>
            </a:r>
          </a:p>
          <a:p>
            <a:r>
              <a:rPr lang="en-US" dirty="0"/>
              <a:t>Black/African American persons (92.3 deaths per 100,000 population)  </a:t>
            </a:r>
          </a:p>
          <a:p>
            <a:r>
              <a:rPr lang="en-US" dirty="0"/>
              <a:t>Hispanic/Latino persons (74.3) </a:t>
            </a:r>
          </a:p>
          <a:p>
            <a:r>
              <a:rPr lang="en-US" dirty="0"/>
              <a:t>White (45.2) or </a:t>
            </a:r>
          </a:p>
          <a:p>
            <a:r>
              <a:rPr lang="en-US" dirty="0"/>
              <a:t>Asian (34.5) persons.  Studies are underway to confirm these data and understand and potentially reduce the impact of COVID-19 on the health of racial and ethnic minorities.</a:t>
            </a:r>
          </a:p>
        </p:txBody>
      </p:sp>
      <p:sp>
        <p:nvSpPr>
          <p:cNvPr id="3" name="Title 2">
            <a:extLst>
              <a:ext uri="{FF2B5EF4-FFF2-40B4-BE49-F238E27FC236}">
                <a16:creationId xmlns:a16="http://schemas.microsoft.com/office/drawing/2014/main" id="{72EF14C2-89D5-4CCE-AA9C-BBB18252178E}"/>
              </a:ext>
            </a:extLst>
          </p:cNvPr>
          <p:cNvSpPr>
            <a:spLocks noGrp="1"/>
          </p:cNvSpPr>
          <p:nvPr>
            <p:ph type="title"/>
          </p:nvPr>
        </p:nvSpPr>
        <p:spPr/>
        <p:txBody>
          <a:bodyPr/>
          <a:lstStyle/>
          <a:p>
            <a:r>
              <a:rPr lang="en-US" dirty="0"/>
              <a:t>CDC Race Data-CDC MMWR</a:t>
            </a:r>
          </a:p>
        </p:txBody>
      </p:sp>
    </p:spTree>
    <p:extLst>
      <p:ext uri="{BB962C8B-B14F-4D97-AF65-F5344CB8AC3E}">
        <p14:creationId xmlns:p14="http://schemas.microsoft.com/office/powerpoint/2010/main" val="37630775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AE609-763C-44F4-A451-0F7241AEE8E7}"/>
              </a:ext>
            </a:extLst>
          </p:cNvPr>
          <p:cNvSpPr>
            <a:spLocks noGrp="1"/>
          </p:cNvSpPr>
          <p:nvPr>
            <p:ph type="body" sz="quarter" idx="10"/>
          </p:nvPr>
        </p:nvSpPr>
        <p:spPr/>
        <p:txBody>
          <a:bodyPr/>
          <a:lstStyle/>
          <a:p>
            <a:r>
              <a:rPr lang="en-US" b="1" u="sng" dirty="0"/>
              <a:t>Douglas-last week</a:t>
            </a:r>
          </a:p>
          <a:p>
            <a:r>
              <a:rPr lang="en-US" dirty="0"/>
              <a:t>45.5% White</a:t>
            </a:r>
          </a:p>
          <a:p>
            <a:r>
              <a:rPr lang="en-US" dirty="0"/>
              <a:t>23% Hispanic</a:t>
            </a:r>
          </a:p>
          <a:p>
            <a:r>
              <a:rPr lang="en-US" dirty="0"/>
              <a:t>18% African American</a:t>
            </a:r>
          </a:p>
          <a:p>
            <a:r>
              <a:rPr lang="en-US" dirty="0"/>
              <a:t>13% Asian</a:t>
            </a:r>
          </a:p>
          <a:p>
            <a:r>
              <a:rPr lang="en-US" dirty="0"/>
              <a:t>0.5% Native American</a:t>
            </a:r>
          </a:p>
          <a:p>
            <a:r>
              <a:rPr lang="en-US" dirty="0"/>
              <a:t>Hospitalizations in Central District disproportionately Hispanic</a:t>
            </a:r>
          </a:p>
          <a:p>
            <a:r>
              <a:rPr lang="en-US" b="1" dirty="0"/>
              <a:t>Virtual Town Hall: COVID-19 and the Black Community</a:t>
            </a:r>
            <a:br>
              <a:rPr lang="en-US" dirty="0"/>
            </a:br>
            <a:r>
              <a:rPr lang="en-US" dirty="0"/>
              <a:t>Dial-in May 6</a:t>
            </a:r>
            <a:r>
              <a:rPr lang="en-US" baseline="30000" dirty="0"/>
              <a:t>th</a:t>
            </a:r>
            <a:r>
              <a:rPr lang="en-US" dirty="0"/>
              <a:t> at 6:30 PM ET as</a:t>
            </a:r>
            <a:r>
              <a:rPr lang="en-US" b="1" dirty="0"/>
              <a:t> </a:t>
            </a:r>
            <a:r>
              <a:rPr lang="en-US" dirty="0"/>
              <a:t>AMA President Patrice A. Harris, M.D., M.A., joins NABJ President Dorothy Tucker to discuss how the pandemic is impacting the Black community, health equity, the importance of science, data collection, testing, and more. </a:t>
            </a:r>
          </a:p>
        </p:txBody>
      </p:sp>
      <p:sp>
        <p:nvSpPr>
          <p:cNvPr id="3" name="Title 2">
            <a:extLst>
              <a:ext uri="{FF2B5EF4-FFF2-40B4-BE49-F238E27FC236}">
                <a16:creationId xmlns:a16="http://schemas.microsoft.com/office/drawing/2014/main" id="{AE26BDA2-7D6B-4706-BD9C-257C76E153D2}"/>
              </a:ext>
            </a:extLst>
          </p:cNvPr>
          <p:cNvSpPr>
            <a:spLocks noGrp="1"/>
          </p:cNvSpPr>
          <p:nvPr>
            <p:ph type="title"/>
          </p:nvPr>
        </p:nvSpPr>
        <p:spPr/>
        <p:txBody>
          <a:bodyPr/>
          <a:lstStyle/>
          <a:p>
            <a:r>
              <a:rPr lang="en-US" dirty="0"/>
              <a:t>Local Race Data</a:t>
            </a:r>
          </a:p>
        </p:txBody>
      </p:sp>
    </p:spTree>
    <p:extLst>
      <p:ext uri="{BB962C8B-B14F-4D97-AF65-F5344CB8AC3E}">
        <p14:creationId xmlns:p14="http://schemas.microsoft.com/office/powerpoint/2010/main" val="5397318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0A254-79E1-429F-8D27-8CAA6E29144C}"/>
              </a:ext>
            </a:extLst>
          </p:cNvPr>
          <p:cNvSpPr>
            <a:spLocks noGrp="1"/>
          </p:cNvSpPr>
          <p:nvPr>
            <p:ph type="body" sz="quarter" idx="10"/>
          </p:nvPr>
        </p:nvSpPr>
        <p:spPr/>
        <p:txBody>
          <a:bodyPr/>
          <a:lstStyle/>
          <a:p>
            <a:r>
              <a:rPr lang="en-US" dirty="0"/>
              <a:t>Hall County, Dakota County, Dawson </a:t>
            </a:r>
          </a:p>
          <a:p>
            <a:r>
              <a:rPr lang="en-US" dirty="0"/>
              <a:t>Conditions lead to close contact</a:t>
            </a:r>
          </a:p>
          <a:p>
            <a:r>
              <a:rPr lang="en-US" dirty="0"/>
              <a:t>Home conditions often lead to close contact</a:t>
            </a:r>
          </a:p>
          <a:p>
            <a:r>
              <a:rPr lang="en-US" dirty="0"/>
              <a:t>Higher community prevalence leads to staff for other environments being at risk</a:t>
            </a:r>
          </a:p>
          <a:p>
            <a:r>
              <a:rPr lang="en-US" dirty="0"/>
              <a:t>For example, entrance into LTC via employee family contacts of meat packing workers </a:t>
            </a:r>
          </a:p>
          <a:p>
            <a:r>
              <a:rPr lang="en-US" dirty="0"/>
              <a:t>Shelly </a:t>
            </a:r>
            <a:r>
              <a:rPr lang="en-US" dirty="0" err="1"/>
              <a:t>Schwedhelm</a:t>
            </a:r>
            <a:r>
              <a:rPr lang="en-US" dirty="0"/>
              <a:t> and Dr. James Lawler and others-have visited 11 Meat Packing Plants so far</a:t>
            </a:r>
          </a:p>
          <a:p>
            <a:r>
              <a:rPr lang="en-US" dirty="0"/>
              <a:t>Continuing multiple a week</a:t>
            </a:r>
          </a:p>
          <a:p>
            <a:r>
              <a:rPr lang="en-US" dirty="0"/>
              <a:t>Recommendations on Best Practices, a Checklist and A Survey </a:t>
            </a:r>
          </a:p>
          <a:p>
            <a:endParaRPr lang="en-US" dirty="0"/>
          </a:p>
          <a:p>
            <a:endParaRPr lang="en-US" dirty="0"/>
          </a:p>
        </p:txBody>
      </p:sp>
      <p:sp>
        <p:nvSpPr>
          <p:cNvPr id="3" name="Title 2">
            <a:extLst>
              <a:ext uri="{FF2B5EF4-FFF2-40B4-BE49-F238E27FC236}">
                <a16:creationId xmlns:a16="http://schemas.microsoft.com/office/drawing/2014/main" id="{06DD7E99-3873-4D37-B994-86D6F12762E0}"/>
              </a:ext>
            </a:extLst>
          </p:cNvPr>
          <p:cNvSpPr>
            <a:spLocks noGrp="1"/>
          </p:cNvSpPr>
          <p:nvPr>
            <p:ph type="title"/>
          </p:nvPr>
        </p:nvSpPr>
        <p:spPr/>
        <p:txBody>
          <a:bodyPr/>
          <a:lstStyle/>
          <a:p>
            <a:r>
              <a:rPr lang="en-US" dirty="0"/>
              <a:t>Meat Packing Plants and Their Communities</a:t>
            </a:r>
          </a:p>
        </p:txBody>
      </p:sp>
    </p:spTree>
    <p:extLst>
      <p:ext uri="{BB962C8B-B14F-4D97-AF65-F5344CB8AC3E}">
        <p14:creationId xmlns:p14="http://schemas.microsoft.com/office/powerpoint/2010/main" val="3944251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9A8390-4583-4A42-8EC2-A8ADBEEEB60B}"/>
              </a:ext>
            </a:extLst>
          </p:cNvPr>
          <p:cNvSpPr>
            <a:spLocks noGrp="1"/>
          </p:cNvSpPr>
          <p:nvPr>
            <p:ph type="body" sz="quarter" idx="10"/>
          </p:nvPr>
        </p:nvSpPr>
        <p:spPr/>
        <p:txBody>
          <a:bodyPr/>
          <a:lstStyle/>
          <a:p>
            <a:r>
              <a:rPr lang="en-US" dirty="0"/>
              <a:t>Engineering</a:t>
            </a:r>
          </a:p>
          <a:p>
            <a:r>
              <a:rPr lang="en-US" dirty="0"/>
              <a:t>	Air Flow</a:t>
            </a:r>
          </a:p>
          <a:p>
            <a:r>
              <a:rPr lang="en-US" dirty="0"/>
              <a:t>	Physical barriers work-stations, break rooms, hallways</a:t>
            </a:r>
          </a:p>
          <a:p>
            <a:r>
              <a:rPr lang="en-US" dirty="0"/>
              <a:t>Administrative Controls</a:t>
            </a:r>
          </a:p>
          <a:p>
            <a:r>
              <a:rPr lang="en-US" dirty="0"/>
              <a:t>	Universal Masking</a:t>
            </a:r>
          </a:p>
          <a:p>
            <a:r>
              <a:rPr lang="en-US" dirty="0"/>
              <a:t>	Comm. In multiple languages-HH, social distancing,</a:t>
            </a:r>
          </a:p>
          <a:p>
            <a:r>
              <a:rPr lang="en-US" dirty="0"/>
              <a:t>Environmental Cleaning</a:t>
            </a:r>
          </a:p>
          <a:p>
            <a:r>
              <a:rPr lang="en-US" dirty="0"/>
              <a:t>	high touch differences, hand sanitizer available, common use tools</a:t>
            </a:r>
          </a:p>
          <a:p>
            <a:r>
              <a:rPr lang="en-US" dirty="0"/>
              <a:t>Social Distancing</a:t>
            </a:r>
          </a:p>
          <a:p>
            <a:r>
              <a:rPr lang="en-US" dirty="0"/>
              <a:t>	staggered breaks, staggered shifts, more break areas</a:t>
            </a:r>
          </a:p>
          <a:p>
            <a:r>
              <a:rPr lang="en-US" dirty="0"/>
              <a:t>Flexible sick leave </a:t>
            </a:r>
          </a:p>
        </p:txBody>
      </p:sp>
      <p:sp>
        <p:nvSpPr>
          <p:cNvPr id="3" name="Title 2">
            <a:extLst>
              <a:ext uri="{FF2B5EF4-FFF2-40B4-BE49-F238E27FC236}">
                <a16:creationId xmlns:a16="http://schemas.microsoft.com/office/drawing/2014/main" id="{D00CFB13-5F7B-4AE4-A2BC-7EF95C998C7B}"/>
              </a:ext>
            </a:extLst>
          </p:cNvPr>
          <p:cNvSpPr>
            <a:spLocks noGrp="1"/>
          </p:cNvSpPr>
          <p:nvPr>
            <p:ph type="title"/>
          </p:nvPr>
        </p:nvSpPr>
        <p:spPr/>
        <p:txBody>
          <a:bodyPr/>
          <a:lstStyle/>
          <a:p>
            <a:r>
              <a:rPr lang="en-US" dirty="0"/>
              <a:t>Major Issues/Recommendations in Meat Packing</a:t>
            </a:r>
          </a:p>
        </p:txBody>
      </p:sp>
    </p:spTree>
    <p:extLst>
      <p:ext uri="{BB962C8B-B14F-4D97-AF65-F5344CB8AC3E}">
        <p14:creationId xmlns:p14="http://schemas.microsoft.com/office/powerpoint/2010/main" val="217187549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20E01-4AA2-45A9-9FB3-FEF5310B3211}"/>
              </a:ext>
            </a:extLst>
          </p:cNvPr>
          <p:cNvSpPr>
            <a:spLocks noGrp="1"/>
          </p:cNvSpPr>
          <p:nvPr>
            <p:ph type="body" sz="quarter" idx="10"/>
          </p:nvPr>
        </p:nvSpPr>
        <p:spPr/>
        <p:txBody>
          <a:bodyPr/>
          <a:lstStyle/>
          <a:p>
            <a:r>
              <a:rPr lang="en-US" dirty="0" err="1"/>
              <a:t>ournal</a:t>
            </a:r>
            <a:r>
              <a:rPr lang="en-US" dirty="0"/>
              <a:t> of the American College of Cardiology</a:t>
            </a:r>
          </a:p>
          <a:p>
            <a:r>
              <a:rPr lang="en-US" dirty="0">
                <a:hlinkClick r:id="rId2" tooltip="Articles in Press"/>
              </a:rPr>
              <a:t>April 2020</a:t>
            </a:r>
            <a:r>
              <a:rPr lang="en-US" dirty="0"/>
              <a:t> DOI: 10.1016/j.jacc.2020.04.031</a:t>
            </a:r>
            <a:r>
              <a:rPr lang="en-US" dirty="0">
                <a:hlinkClick r:id="rId3"/>
              </a:rPr>
              <a:t>PDF Article</a:t>
            </a:r>
            <a:endParaRPr lang="en-US" dirty="0"/>
          </a:p>
          <a:p>
            <a:r>
              <a:rPr lang="en-US" dirty="0"/>
              <a:t>JACC State-of-the-Art Review</a:t>
            </a:r>
          </a:p>
          <a:p>
            <a:r>
              <a:rPr lang="en-US" dirty="0"/>
              <a:t>Just Accepted</a:t>
            </a:r>
          </a:p>
          <a:p>
            <a:r>
              <a:rPr lang="en-US" dirty="0" err="1"/>
              <a:t>Behnood</a:t>
            </a:r>
            <a:r>
              <a:rPr lang="en-US" dirty="0"/>
              <a:t> </a:t>
            </a:r>
            <a:r>
              <a:rPr lang="en-US" dirty="0" err="1"/>
              <a:t>Bikdeli</a:t>
            </a:r>
            <a:r>
              <a:rPr lang="en-US" dirty="0"/>
              <a:t>, et al. </a:t>
            </a:r>
          </a:p>
          <a:p>
            <a:r>
              <a:rPr lang="en-US" b="1" dirty="0"/>
              <a:t>Abstract</a:t>
            </a:r>
          </a:p>
          <a:p>
            <a:r>
              <a:rPr lang="en-US" dirty="0"/>
              <a:t>Coronavirus disease 2019 (COVID-19), ..., may predispose patients to thrombotic disease, both in the venous and arterial circulations, due to excessive inflammation, platelet activation, endothelial dysfunction, and stasis. .... Herein, we review the current understanding of the pathogenesis, epidemiology, management and outcomes of patients with COVID-19 who develop venous or arterial thrombosis, and of those with preexisting thrombotic disease who develop COVID-19, or those who need prevention or care for their thrombotic disease during the COVID-19 pandemic.</a:t>
            </a:r>
          </a:p>
          <a:p>
            <a:endParaRPr lang="en-US" dirty="0"/>
          </a:p>
        </p:txBody>
      </p:sp>
      <p:sp>
        <p:nvSpPr>
          <p:cNvPr id="3" name="Title 2">
            <a:extLst>
              <a:ext uri="{FF2B5EF4-FFF2-40B4-BE49-F238E27FC236}">
                <a16:creationId xmlns:a16="http://schemas.microsoft.com/office/drawing/2014/main" id="{F7052110-D107-4304-A928-0D0174967395}"/>
              </a:ext>
            </a:extLst>
          </p:cNvPr>
          <p:cNvSpPr>
            <a:spLocks noGrp="1"/>
          </p:cNvSpPr>
          <p:nvPr>
            <p:ph type="title"/>
          </p:nvPr>
        </p:nvSpPr>
        <p:spPr/>
        <p:txBody>
          <a:bodyPr/>
          <a:lstStyle/>
          <a:p>
            <a:r>
              <a:rPr lang="en-US" sz="2000" b="1" dirty="0"/>
              <a:t>COVID-19 and Thrombotic or Thromboembolic Disease: Implications for Prevention, Antithrombotic Therapy, and Follow-up</a:t>
            </a:r>
            <a:br>
              <a:rPr lang="en-US" b="1" dirty="0"/>
            </a:br>
            <a:br>
              <a:rPr lang="en-US" b="1" dirty="0"/>
            </a:br>
            <a:br>
              <a:rPr lang="en-US" b="1" dirty="0"/>
            </a:br>
            <a:r>
              <a:rPr lang="en-US" b="1" dirty="0"/>
              <a:t>  </a:t>
            </a:r>
            <a:endParaRPr lang="en-US" dirty="0"/>
          </a:p>
        </p:txBody>
      </p:sp>
    </p:spTree>
    <p:extLst>
      <p:ext uri="{BB962C8B-B14F-4D97-AF65-F5344CB8AC3E}">
        <p14:creationId xmlns:p14="http://schemas.microsoft.com/office/powerpoint/2010/main" val="31969220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61CDE-92AA-4C2D-82F0-0DAA18E0C8D4}"/>
              </a:ext>
            </a:extLst>
          </p:cNvPr>
          <p:cNvSpPr>
            <a:spLocks noGrp="1"/>
          </p:cNvSpPr>
          <p:nvPr>
            <p:ph type="body" sz="quarter" idx="10"/>
          </p:nvPr>
        </p:nvSpPr>
        <p:spPr/>
        <p:txBody>
          <a:bodyPr/>
          <a:lstStyle/>
          <a:p>
            <a:r>
              <a:rPr lang="en-US" dirty="0"/>
              <a:t>From International Society of Thrombosis and </a:t>
            </a:r>
            <a:r>
              <a:rPr lang="en-US" dirty="0" err="1"/>
              <a:t>Haemostasis</a:t>
            </a:r>
            <a:r>
              <a:rPr lang="en-US" dirty="0"/>
              <a:t> </a:t>
            </a:r>
          </a:p>
          <a:p>
            <a:r>
              <a:rPr lang="en-US" dirty="0"/>
              <a:t>Consider for all low dose molecular heparin</a:t>
            </a:r>
          </a:p>
          <a:p>
            <a:r>
              <a:rPr lang="en-US" dirty="0"/>
              <a:t>UNC at Chapel Hill D dimer&gt; 2500ng/ml-intermediate dose</a:t>
            </a:r>
          </a:p>
          <a:p>
            <a:r>
              <a:rPr lang="en-US" dirty="0"/>
              <a:t>If high suspicion of VTE full dose anticoagulation</a:t>
            </a:r>
          </a:p>
          <a:p>
            <a:r>
              <a:rPr lang="en-US" dirty="0"/>
              <a:t>Who to discharge-oral anticoagulation vs LMWH</a:t>
            </a:r>
          </a:p>
          <a:p>
            <a:endParaRPr lang="en-US" dirty="0"/>
          </a:p>
        </p:txBody>
      </p:sp>
      <p:sp>
        <p:nvSpPr>
          <p:cNvPr id="3" name="Title 2">
            <a:extLst>
              <a:ext uri="{FF2B5EF4-FFF2-40B4-BE49-F238E27FC236}">
                <a16:creationId xmlns:a16="http://schemas.microsoft.com/office/drawing/2014/main" id="{43ED1954-C4D4-4B8F-BF9D-CE61F3A9AED5}"/>
              </a:ext>
            </a:extLst>
          </p:cNvPr>
          <p:cNvSpPr>
            <a:spLocks noGrp="1"/>
          </p:cNvSpPr>
          <p:nvPr>
            <p:ph type="title"/>
          </p:nvPr>
        </p:nvSpPr>
        <p:spPr/>
        <p:txBody>
          <a:bodyPr/>
          <a:lstStyle/>
          <a:p>
            <a:r>
              <a:rPr lang="en-US" dirty="0"/>
              <a:t>Continued</a:t>
            </a:r>
          </a:p>
        </p:txBody>
      </p:sp>
    </p:spTree>
    <p:extLst>
      <p:ext uri="{BB962C8B-B14F-4D97-AF65-F5344CB8AC3E}">
        <p14:creationId xmlns:p14="http://schemas.microsoft.com/office/powerpoint/2010/main" val="42534556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F2A1-0F39-460A-8F57-A753CBFB0B6D}"/>
              </a:ext>
            </a:extLst>
          </p:cNvPr>
          <p:cNvSpPr>
            <a:spLocks noGrp="1"/>
          </p:cNvSpPr>
          <p:nvPr>
            <p:ph type="title"/>
          </p:nvPr>
        </p:nvSpPr>
        <p:spPr/>
        <p:txBody>
          <a:bodyPr/>
          <a:lstStyle/>
          <a:p>
            <a:r>
              <a:rPr lang="en-US" dirty="0"/>
              <a:t>COVID-19 Serology Tests EUAs</a:t>
            </a:r>
          </a:p>
        </p:txBody>
      </p:sp>
      <p:graphicFrame>
        <p:nvGraphicFramePr>
          <p:cNvPr id="8" name="Table 8">
            <a:extLst>
              <a:ext uri="{FF2B5EF4-FFF2-40B4-BE49-F238E27FC236}">
                <a16:creationId xmlns:a16="http://schemas.microsoft.com/office/drawing/2014/main" id="{97747FC8-1AC8-45CC-8F45-79039F927D61}"/>
              </a:ext>
            </a:extLst>
          </p:cNvPr>
          <p:cNvGraphicFramePr>
            <a:graphicFrameLocks noGrp="1"/>
          </p:cNvGraphicFramePr>
          <p:nvPr>
            <p:ph idx="1"/>
            <p:extLst>
              <p:ext uri="{D42A27DB-BD31-4B8C-83A1-F6EECF244321}">
                <p14:modId xmlns:p14="http://schemas.microsoft.com/office/powerpoint/2010/main" val="2354754620"/>
              </p:ext>
            </p:extLst>
          </p:nvPr>
        </p:nvGraphicFramePr>
        <p:xfrm>
          <a:off x="827088" y="1882775"/>
          <a:ext cx="10809284" cy="4302760"/>
        </p:xfrm>
        <a:graphic>
          <a:graphicData uri="http://schemas.openxmlformats.org/drawingml/2006/table">
            <a:tbl>
              <a:tblPr firstRow="1" bandRow="1">
                <a:tableStyleId>{5C22544A-7EE6-4342-B048-85BDC9FD1C3A}</a:tableStyleId>
              </a:tblPr>
              <a:tblGrid>
                <a:gridCol w="2702321">
                  <a:extLst>
                    <a:ext uri="{9D8B030D-6E8A-4147-A177-3AD203B41FA5}">
                      <a16:colId xmlns:a16="http://schemas.microsoft.com/office/drawing/2014/main" val="135550076"/>
                    </a:ext>
                  </a:extLst>
                </a:gridCol>
                <a:gridCol w="2702321">
                  <a:extLst>
                    <a:ext uri="{9D8B030D-6E8A-4147-A177-3AD203B41FA5}">
                      <a16:colId xmlns:a16="http://schemas.microsoft.com/office/drawing/2014/main" val="147406694"/>
                    </a:ext>
                  </a:extLst>
                </a:gridCol>
                <a:gridCol w="2702321">
                  <a:extLst>
                    <a:ext uri="{9D8B030D-6E8A-4147-A177-3AD203B41FA5}">
                      <a16:colId xmlns:a16="http://schemas.microsoft.com/office/drawing/2014/main" val="572515464"/>
                    </a:ext>
                  </a:extLst>
                </a:gridCol>
                <a:gridCol w="2702321">
                  <a:extLst>
                    <a:ext uri="{9D8B030D-6E8A-4147-A177-3AD203B41FA5}">
                      <a16:colId xmlns:a16="http://schemas.microsoft.com/office/drawing/2014/main" val="1203922100"/>
                    </a:ext>
                  </a:extLst>
                </a:gridCol>
              </a:tblGrid>
              <a:tr h="370840">
                <a:tc>
                  <a:txBody>
                    <a:bodyPr/>
                    <a:lstStyle/>
                    <a:p>
                      <a:r>
                        <a:rPr lang="en-US" dirty="0"/>
                        <a:t>EUA Date Issued</a:t>
                      </a:r>
                    </a:p>
                  </a:txBody>
                  <a:tcPr/>
                </a:tc>
                <a:tc>
                  <a:txBody>
                    <a:bodyPr/>
                    <a:lstStyle/>
                    <a:p>
                      <a:r>
                        <a:rPr lang="en-US" dirty="0"/>
                        <a:t>Company</a:t>
                      </a:r>
                    </a:p>
                  </a:txBody>
                  <a:tcPr/>
                </a:tc>
                <a:tc>
                  <a:txBody>
                    <a:bodyPr/>
                    <a:lstStyle/>
                    <a:p>
                      <a:r>
                        <a:rPr lang="en-US" dirty="0"/>
                        <a:t>Type of Test </a:t>
                      </a:r>
                    </a:p>
                  </a:txBody>
                  <a:tcPr/>
                </a:tc>
                <a:tc>
                  <a:txBody>
                    <a:bodyPr/>
                    <a:lstStyle/>
                    <a:p>
                      <a:r>
                        <a:rPr lang="en-US" dirty="0"/>
                        <a:t>comments</a:t>
                      </a:r>
                    </a:p>
                  </a:txBody>
                  <a:tcPr/>
                </a:tc>
                <a:extLst>
                  <a:ext uri="{0D108BD9-81ED-4DB2-BD59-A6C34878D82A}">
                    <a16:rowId xmlns:a16="http://schemas.microsoft.com/office/drawing/2014/main" val="2674048196"/>
                  </a:ext>
                </a:extLst>
              </a:tr>
              <a:tr h="370840">
                <a:tc>
                  <a:txBody>
                    <a:bodyPr/>
                    <a:lstStyle/>
                    <a:p>
                      <a:r>
                        <a:rPr lang="en-US" dirty="0"/>
                        <a:t>4/15</a:t>
                      </a:r>
                    </a:p>
                  </a:txBody>
                  <a:tcPr/>
                </a:tc>
                <a:tc>
                  <a:txBody>
                    <a:bodyPr/>
                    <a:lstStyle/>
                    <a:p>
                      <a:r>
                        <a:rPr lang="en-US" dirty="0"/>
                        <a:t>Mt. Sinai Lab NYC</a:t>
                      </a:r>
                    </a:p>
                  </a:txBody>
                  <a:tcPr/>
                </a:tc>
                <a:tc>
                  <a:txBody>
                    <a:bodyPr/>
                    <a:lstStyle/>
                    <a:p>
                      <a:r>
                        <a:rPr lang="en-US" dirty="0"/>
                        <a:t>COVID-19 ELISA IgG Ab Test</a:t>
                      </a:r>
                    </a:p>
                  </a:txBody>
                  <a:tcPr/>
                </a:tc>
                <a:tc>
                  <a:txBody>
                    <a:bodyPr/>
                    <a:lstStyle/>
                    <a:p>
                      <a:r>
                        <a:rPr lang="en-US" dirty="0"/>
                        <a:t>Qualitative</a:t>
                      </a:r>
                    </a:p>
                  </a:txBody>
                  <a:tcPr/>
                </a:tc>
                <a:extLst>
                  <a:ext uri="{0D108BD9-81ED-4DB2-BD59-A6C34878D82A}">
                    <a16:rowId xmlns:a16="http://schemas.microsoft.com/office/drawing/2014/main" val="3282614462"/>
                  </a:ext>
                </a:extLst>
              </a:tr>
              <a:tr h="370840">
                <a:tc>
                  <a:txBody>
                    <a:bodyPr/>
                    <a:lstStyle/>
                    <a:p>
                      <a:r>
                        <a:rPr lang="en-US" dirty="0"/>
                        <a:t>4/14</a:t>
                      </a:r>
                    </a:p>
                  </a:txBody>
                  <a:tcPr/>
                </a:tc>
                <a:tc>
                  <a:txBody>
                    <a:bodyPr/>
                    <a:lstStyle/>
                    <a:p>
                      <a:r>
                        <a:rPr lang="en-US" dirty="0" err="1"/>
                        <a:t>Chembio</a:t>
                      </a:r>
                      <a:r>
                        <a:rPr lang="en-US" dirty="0"/>
                        <a:t> Diagnostic System, Inc. </a:t>
                      </a:r>
                    </a:p>
                  </a:txBody>
                  <a:tcPr/>
                </a:tc>
                <a:tc>
                  <a:txBody>
                    <a:bodyPr/>
                    <a:lstStyle/>
                    <a:p>
                      <a:r>
                        <a:rPr lang="en-US" dirty="0"/>
                        <a:t>DPP COVID-19IgM/IgG system</a:t>
                      </a:r>
                    </a:p>
                  </a:txBody>
                  <a:tcPr/>
                </a:tc>
                <a:tc>
                  <a:txBody>
                    <a:bodyPr/>
                    <a:lstStyle/>
                    <a:p>
                      <a:r>
                        <a:rPr lang="en-US" dirty="0"/>
                        <a:t>Qualitative </a:t>
                      </a:r>
                    </a:p>
                    <a:p>
                      <a:r>
                        <a:rPr lang="en-US" dirty="0"/>
                        <a:t>IgG / IgM reported separately</a:t>
                      </a:r>
                    </a:p>
                    <a:p>
                      <a:r>
                        <a:rPr lang="en-US" dirty="0"/>
                        <a:t>FS 20-30 min</a:t>
                      </a:r>
                    </a:p>
                  </a:txBody>
                  <a:tcPr/>
                </a:tc>
                <a:extLst>
                  <a:ext uri="{0D108BD9-81ED-4DB2-BD59-A6C34878D82A}">
                    <a16:rowId xmlns:a16="http://schemas.microsoft.com/office/drawing/2014/main" val="2199586542"/>
                  </a:ext>
                </a:extLst>
              </a:tr>
              <a:tr h="370840">
                <a:tc>
                  <a:txBody>
                    <a:bodyPr/>
                    <a:lstStyle/>
                    <a:p>
                      <a:r>
                        <a:rPr lang="en-US" dirty="0"/>
                        <a:t>4/14</a:t>
                      </a:r>
                    </a:p>
                  </a:txBody>
                  <a:tcPr/>
                </a:tc>
                <a:tc>
                  <a:txBody>
                    <a:bodyPr/>
                    <a:lstStyle/>
                    <a:p>
                      <a:r>
                        <a:rPr lang="en-US" dirty="0"/>
                        <a:t>Ortho Clinical Diagnostics</a:t>
                      </a:r>
                    </a:p>
                  </a:txBody>
                  <a:tcPr/>
                </a:tc>
                <a:tc>
                  <a:txBody>
                    <a:bodyPr/>
                    <a:lstStyle/>
                    <a:p>
                      <a:r>
                        <a:rPr lang="en-US" dirty="0"/>
                        <a:t>VITROS Total Ab Immunodiagnostic Anti-SARS-CoV-2 Total Reagent Pak</a:t>
                      </a:r>
                    </a:p>
                  </a:txBody>
                  <a:tcPr/>
                </a:tc>
                <a:tc>
                  <a:txBody>
                    <a:bodyPr/>
                    <a:lstStyle/>
                    <a:p>
                      <a:r>
                        <a:rPr lang="en-US" dirty="0"/>
                        <a:t>Qualitative</a:t>
                      </a:r>
                    </a:p>
                    <a:p>
                      <a:r>
                        <a:rPr lang="en-US" dirty="0"/>
                        <a:t>Total IgG and M</a:t>
                      </a:r>
                    </a:p>
                  </a:txBody>
                  <a:tcPr/>
                </a:tc>
                <a:extLst>
                  <a:ext uri="{0D108BD9-81ED-4DB2-BD59-A6C34878D82A}">
                    <a16:rowId xmlns:a16="http://schemas.microsoft.com/office/drawing/2014/main" val="2780698635"/>
                  </a:ext>
                </a:extLst>
              </a:tr>
              <a:tr h="370840">
                <a:tc>
                  <a:txBody>
                    <a:bodyPr/>
                    <a:lstStyle/>
                    <a:p>
                      <a:r>
                        <a:rPr lang="en-US" dirty="0"/>
                        <a:t>4/1</a:t>
                      </a:r>
                    </a:p>
                  </a:txBody>
                  <a:tcPr/>
                </a:tc>
                <a:tc>
                  <a:txBody>
                    <a:bodyPr/>
                    <a:lstStyle/>
                    <a:p>
                      <a:r>
                        <a:rPr lang="en-US" dirty="0" err="1"/>
                        <a:t>Celley</a:t>
                      </a:r>
                      <a:r>
                        <a:rPr lang="en-US" dirty="0"/>
                        <a:t> Inc. </a:t>
                      </a:r>
                    </a:p>
                  </a:txBody>
                  <a:tcPr/>
                </a:tc>
                <a:tc>
                  <a:txBody>
                    <a:bodyPr/>
                    <a:lstStyle/>
                    <a:p>
                      <a:r>
                        <a:rPr lang="en-US" dirty="0"/>
                        <a:t>SARS-CoV-2 IgG/IgM Rapid Test</a:t>
                      </a:r>
                    </a:p>
                  </a:txBody>
                  <a:tcPr/>
                </a:tc>
                <a:tc>
                  <a:txBody>
                    <a:bodyPr/>
                    <a:lstStyle/>
                    <a:p>
                      <a:r>
                        <a:rPr lang="en-US" dirty="0"/>
                        <a:t>20 min</a:t>
                      </a:r>
                    </a:p>
                    <a:p>
                      <a:r>
                        <a:rPr lang="en-US" dirty="0"/>
                        <a:t>Yes/No </a:t>
                      </a:r>
                    </a:p>
                    <a:p>
                      <a:r>
                        <a:rPr lang="en-US" dirty="0"/>
                        <a:t>IgG or IgM</a:t>
                      </a:r>
                    </a:p>
                  </a:txBody>
                  <a:tcPr/>
                </a:tc>
                <a:extLst>
                  <a:ext uri="{0D108BD9-81ED-4DB2-BD59-A6C34878D82A}">
                    <a16:rowId xmlns:a16="http://schemas.microsoft.com/office/drawing/2014/main" val="1788863172"/>
                  </a:ext>
                </a:extLst>
              </a:tr>
            </a:tbl>
          </a:graphicData>
        </a:graphic>
      </p:graphicFrame>
    </p:spTree>
    <p:extLst>
      <p:ext uri="{BB962C8B-B14F-4D97-AF65-F5344CB8AC3E}">
        <p14:creationId xmlns:p14="http://schemas.microsoft.com/office/powerpoint/2010/main" val="2029713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0AAC25-AE49-47F1-9AA0-816D1687ACD6}"/>
              </a:ext>
            </a:extLst>
          </p:cNvPr>
          <p:cNvSpPr>
            <a:spLocks noGrp="1"/>
          </p:cNvSpPr>
          <p:nvPr>
            <p:ph type="title"/>
          </p:nvPr>
        </p:nvSpPr>
        <p:spPr/>
        <p:txBody>
          <a:bodyPr/>
          <a:lstStyle/>
          <a:p>
            <a:r>
              <a:rPr lang="en-US" dirty="0"/>
              <a:t>Other Serology</a:t>
            </a:r>
          </a:p>
        </p:txBody>
      </p:sp>
      <p:sp>
        <p:nvSpPr>
          <p:cNvPr id="7" name="Text Placeholder 6">
            <a:extLst>
              <a:ext uri="{FF2B5EF4-FFF2-40B4-BE49-F238E27FC236}">
                <a16:creationId xmlns:a16="http://schemas.microsoft.com/office/drawing/2014/main" id="{82BC627D-31A7-45CD-9B1A-E4363C29F93A}"/>
              </a:ext>
            </a:extLst>
          </p:cNvPr>
          <p:cNvSpPr>
            <a:spLocks noGrp="1"/>
          </p:cNvSpPr>
          <p:nvPr>
            <p:ph type="body" sz="quarter" idx="12"/>
          </p:nvPr>
        </p:nvSpPr>
        <p:spPr/>
        <p:txBody>
          <a:bodyPr/>
          <a:lstStyle/>
          <a:p>
            <a:r>
              <a:rPr lang="en-US" b="1" dirty="0"/>
              <a:t>Roche lab just received EUA for serology testing</a:t>
            </a:r>
          </a:p>
          <a:p>
            <a:r>
              <a:rPr lang="en-US" dirty="0"/>
              <a:t>LabCorp home test-EUA approved</a:t>
            </a:r>
          </a:p>
          <a:p>
            <a:r>
              <a:rPr lang="en-US" dirty="0"/>
              <a:t>Many other serology </a:t>
            </a:r>
            <a:r>
              <a:rPr lang="en-US" u="sng" dirty="0"/>
              <a:t>tests without EUA-be very wary</a:t>
            </a:r>
            <a:r>
              <a:rPr lang="en-US" dirty="0"/>
              <a:t>, unknown accuracy</a:t>
            </a:r>
          </a:p>
          <a:p>
            <a:r>
              <a:rPr lang="en-US" dirty="0">
                <a:hlinkClick r:id="rId2"/>
              </a:rPr>
              <a:t>https://www.idsociety.org/globalassets/idsa/public-health/covid-19/idsa-covid-19-antibody-testing-primer.pdf</a:t>
            </a:r>
            <a:endParaRPr lang="en-US" dirty="0"/>
          </a:p>
          <a:p>
            <a:endParaRPr lang="en-US" dirty="0"/>
          </a:p>
          <a:p>
            <a:r>
              <a:rPr lang="en-US" dirty="0"/>
              <a:t>Should have EUA approved tests available possible as early as next week in NE</a:t>
            </a:r>
          </a:p>
        </p:txBody>
      </p:sp>
      <p:sp>
        <p:nvSpPr>
          <p:cNvPr id="5" name="Slide Number Placeholder 4">
            <a:extLst>
              <a:ext uri="{FF2B5EF4-FFF2-40B4-BE49-F238E27FC236}">
                <a16:creationId xmlns:a16="http://schemas.microsoft.com/office/drawing/2014/main" id="{B0D1FEBA-246F-4901-B1B8-3CA55F99032B}"/>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26</a:t>
            </a:fld>
            <a:endParaRPr lang="en-US" dirty="0"/>
          </a:p>
        </p:txBody>
      </p:sp>
    </p:spTree>
    <p:extLst>
      <p:ext uri="{BB962C8B-B14F-4D97-AF65-F5344CB8AC3E}">
        <p14:creationId xmlns:p14="http://schemas.microsoft.com/office/powerpoint/2010/main" val="27098185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3D105-7AC6-49B9-A452-25400C2923A3}"/>
              </a:ext>
            </a:extLst>
          </p:cNvPr>
          <p:cNvSpPr>
            <a:spLocks noGrp="1"/>
          </p:cNvSpPr>
          <p:nvPr>
            <p:ph type="body" sz="quarter" idx="10"/>
          </p:nvPr>
        </p:nvSpPr>
        <p:spPr/>
        <p:txBody>
          <a:bodyPr/>
          <a:lstStyle/>
          <a:p>
            <a:r>
              <a:rPr lang="en-US" b="1" dirty="0"/>
              <a:t>REMDESIVIR</a:t>
            </a:r>
          </a:p>
          <a:p>
            <a:r>
              <a:rPr lang="en-US" dirty="0"/>
              <a:t>RCT- </a:t>
            </a:r>
            <a:r>
              <a:rPr lang="en-US" dirty="0" err="1"/>
              <a:t>Remdesivir</a:t>
            </a:r>
            <a:r>
              <a:rPr lang="en-US" dirty="0"/>
              <a:t> 200mg x 1, 100mg daily for an additional 9 days</a:t>
            </a:r>
            <a:br>
              <a:rPr lang="en-US" dirty="0"/>
            </a:br>
            <a:r>
              <a:rPr lang="en-US" dirty="0"/>
              <a:t>VERSUS Placebo</a:t>
            </a:r>
            <a:br>
              <a:rPr lang="en-US" dirty="0"/>
            </a:br>
            <a:br>
              <a:rPr lang="en-US" dirty="0"/>
            </a:br>
            <a:r>
              <a:rPr lang="en-US" dirty="0"/>
              <a:t>Treatment arm: 31% faster time to recovery (11 days versus 15 days) p&lt; 0.01</a:t>
            </a:r>
            <a:br>
              <a:rPr lang="en-US" dirty="0"/>
            </a:br>
            <a:br>
              <a:rPr lang="en-US" dirty="0"/>
            </a:br>
            <a:r>
              <a:rPr lang="en-US" dirty="0"/>
              <a:t>Mortality 8% vs 11.6% (p 0.059)</a:t>
            </a:r>
            <a:br>
              <a:rPr lang="en-US" dirty="0"/>
            </a:br>
            <a:br>
              <a:rPr lang="en-US" dirty="0"/>
            </a:br>
            <a:r>
              <a:rPr lang="en-US" dirty="0"/>
              <a:t>EUA approved 5.1.20</a:t>
            </a:r>
          </a:p>
          <a:p>
            <a:r>
              <a:rPr lang="en-US" dirty="0"/>
              <a:t>Gilead to donate all doses to fed govt</a:t>
            </a:r>
          </a:p>
          <a:p>
            <a:br>
              <a:rPr lang="en-US" dirty="0"/>
            </a:br>
            <a:r>
              <a:rPr lang="en-US" dirty="0"/>
              <a:t>5 day vs 10 day no difference</a:t>
            </a:r>
          </a:p>
        </p:txBody>
      </p:sp>
      <p:sp>
        <p:nvSpPr>
          <p:cNvPr id="3" name="Title 2">
            <a:extLst>
              <a:ext uri="{FF2B5EF4-FFF2-40B4-BE49-F238E27FC236}">
                <a16:creationId xmlns:a16="http://schemas.microsoft.com/office/drawing/2014/main" id="{2C6792ED-8C33-471F-82C8-0A9F9903916D}"/>
              </a:ext>
            </a:extLst>
          </p:cNvPr>
          <p:cNvSpPr>
            <a:spLocks noGrp="1"/>
          </p:cNvSpPr>
          <p:nvPr>
            <p:ph type="title"/>
          </p:nvPr>
        </p:nvSpPr>
        <p:spPr/>
        <p:txBody>
          <a:bodyPr/>
          <a:lstStyle/>
          <a:p>
            <a:r>
              <a:rPr lang="en-US" dirty="0"/>
              <a:t>ACTT (Adaptive COVID-19 Treatment Trial)</a:t>
            </a:r>
          </a:p>
        </p:txBody>
      </p:sp>
    </p:spTree>
    <p:extLst>
      <p:ext uri="{BB962C8B-B14F-4D97-AF65-F5344CB8AC3E}">
        <p14:creationId xmlns:p14="http://schemas.microsoft.com/office/powerpoint/2010/main" val="31073073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Probably over 90% SE/SPEC??</a:t>
            </a:r>
          </a:p>
          <a:p>
            <a:r>
              <a:rPr lang="en-US" dirty="0"/>
              <a:t>Are there false negatives? If high suspicion, get a second test</a:t>
            </a:r>
          </a:p>
          <a:p>
            <a:r>
              <a:rPr lang="en-US" dirty="0"/>
              <a:t>Rapid 15 min test-60% to 70% sensitivity; </a:t>
            </a:r>
            <a:endParaRPr lang="en-US" b="1" dirty="0"/>
          </a:p>
          <a:p>
            <a:r>
              <a:rPr lang="en-US" dirty="0"/>
              <a:t>?Saliva test from Rutgers??-see next slide 60 test concordance</a:t>
            </a:r>
          </a:p>
          <a:p>
            <a:r>
              <a:rPr lang="en-US" dirty="0"/>
              <a:t>Cepheid testing</a:t>
            </a:r>
          </a:p>
          <a:p>
            <a:r>
              <a:rPr lang="en-US" dirty="0"/>
              <a:t>Can use saline if out of VTM, must be refrigerated , can be frozen</a:t>
            </a:r>
          </a:p>
          <a:p>
            <a:r>
              <a:rPr lang="en-US" b="1" dirty="0"/>
              <a:t>List of all the drive thru sites </a:t>
            </a:r>
            <a:r>
              <a:rPr lang="en-US" b="1" dirty="0" err="1"/>
              <a:t>inc.</a:t>
            </a:r>
            <a:r>
              <a:rPr lang="en-US" b="1" dirty="0"/>
              <a:t> present sites, NG sites, Test NE coming soon</a:t>
            </a:r>
          </a:p>
          <a:p>
            <a:r>
              <a:rPr lang="en-US" b="1" dirty="0"/>
              <a:t>Test Nebraska.com-in partnership with private corporations</a:t>
            </a:r>
          </a:p>
          <a:p>
            <a:r>
              <a:rPr lang="en-US" b="1" dirty="0"/>
              <a:t>Risk assessment questionnaire</a:t>
            </a:r>
          </a:p>
          <a:p>
            <a:r>
              <a:rPr lang="en-US" b="1" dirty="0"/>
              <a:t>Starting in GI, Kearney and Omaha today</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41727147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Cowboy George</a:t>
            </a:r>
          </a:p>
        </p:txBody>
      </p:sp>
      <p:pic>
        <p:nvPicPr>
          <p:cNvPr id="7" name="Content Placeholder 6" descr="A picture containing dog, brown, bear, teddy&#10;&#10;Description automatically generated">
            <a:extLst>
              <a:ext uri="{FF2B5EF4-FFF2-40B4-BE49-F238E27FC236}">
                <a16:creationId xmlns:a16="http://schemas.microsoft.com/office/drawing/2014/main" id="{0E1C959E-85DD-4B13-B834-E3E5067E35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50CDA-082C-4422-93D7-09B2DCCBF8FA}"/>
              </a:ext>
            </a:extLst>
          </p:cNvPr>
          <p:cNvSpPr>
            <a:spLocks noGrp="1"/>
          </p:cNvSpPr>
          <p:nvPr>
            <p:ph type="body" sz="quarter" idx="10"/>
          </p:nvPr>
        </p:nvSpPr>
        <p:spPr/>
        <p:txBody>
          <a:bodyPr/>
          <a:lstStyle/>
          <a:p>
            <a:r>
              <a:rPr lang="en-US" dirty="0"/>
              <a:t>Fever</a:t>
            </a:r>
          </a:p>
          <a:p>
            <a:r>
              <a:rPr lang="en-US" dirty="0"/>
              <a:t>Cough</a:t>
            </a:r>
          </a:p>
          <a:p>
            <a:r>
              <a:rPr lang="en-US" dirty="0"/>
              <a:t>Shortness of Breath</a:t>
            </a:r>
          </a:p>
          <a:p>
            <a:r>
              <a:rPr lang="en-US" dirty="0"/>
              <a:t>Chills</a:t>
            </a:r>
          </a:p>
          <a:p>
            <a:r>
              <a:rPr lang="en-US" dirty="0"/>
              <a:t>Repeated shaking with chills</a:t>
            </a:r>
          </a:p>
          <a:p>
            <a:r>
              <a:rPr lang="en-US" dirty="0"/>
              <a:t>Muscle pain</a:t>
            </a:r>
          </a:p>
          <a:p>
            <a:r>
              <a:rPr lang="en-US" dirty="0"/>
              <a:t>Headache</a:t>
            </a:r>
          </a:p>
          <a:p>
            <a:r>
              <a:rPr lang="en-US" dirty="0"/>
              <a:t>Sore throat</a:t>
            </a:r>
          </a:p>
          <a:p>
            <a:r>
              <a:rPr lang="en-US" dirty="0"/>
              <a:t>New loss of taste or smell </a:t>
            </a:r>
          </a:p>
          <a:p>
            <a:r>
              <a:rPr lang="en-US" b="1" dirty="0"/>
              <a:t>In US more GI-25% diarrhea, 10% vomiting</a:t>
            </a:r>
          </a:p>
          <a:p>
            <a:r>
              <a:rPr lang="en-US" b="1" dirty="0"/>
              <a:t>New info about neurologic effects, including stroke, GB</a:t>
            </a:r>
          </a:p>
          <a:p>
            <a:endParaRPr lang="en-US" dirty="0"/>
          </a:p>
        </p:txBody>
      </p:sp>
      <p:sp>
        <p:nvSpPr>
          <p:cNvPr id="3" name="Title 2">
            <a:extLst>
              <a:ext uri="{FF2B5EF4-FFF2-40B4-BE49-F238E27FC236}">
                <a16:creationId xmlns:a16="http://schemas.microsoft.com/office/drawing/2014/main" id="{094A68A5-67B2-4A27-9560-5BFADB79DDD7}"/>
              </a:ext>
            </a:extLst>
          </p:cNvPr>
          <p:cNvSpPr>
            <a:spLocks noGrp="1"/>
          </p:cNvSpPr>
          <p:nvPr>
            <p:ph type="title"/>
          </p:nvPr>
        </p:nvSpPr>
        <p:spPr>
          <a:xfrm>
            <a:off x="639651" y="350578"/>
            <a:ext cx="11552349" cy="696420"/>
          </a:xfrm>
        </p:spPr>
        <p:txBody>
          <a:bodyPr/>
          <a:lstStyle/>
          <a:p>
            <a:r>
              <a:rPr lang="en-US" sz="3200" b="1" dirty="0"/>
              <a:t>CDC'S CURRENT LIST OF CORONAVIRUS SYMPTOMS </a:t>
            </a:r>
            <a:br>
              <a:rPr lang="en-US" b="1" dirty="0"/>
            </a:br>
            <a:endParaRPr lang="en-US" dirty="0"/>
          </a:p>
        </p:txBody>
      </p:sp>
    </p:spTree>
    <p:extLst>
      <p:ext uri="{BB962C8B-B14F-4D97-AF65-F5344CB8AC3E}">
        <p14:creationId xmlns:p14="http://schemas.microsoft.com/office/powerpoint/2010/main" val="136385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5CEF8-1DD7-46EA-B747-63D8284FFCC7}"/>
              </a:ext>
            </a:extLst>
          </p:cNvPr>
          <p:cNvSpPr>
            <a:spLocks noGrp="1"/>
          </p:cNvSpPr>
          <p:nvPr>
            <p:ph type="body" sz="quarter" idx="10"/>
          </p:nvPr>
        </p:nvSpPr>
        <p:spPr/>
        <p:txBody>
          <a:bodyPr/>
          <a:lstStyle/>
          <a:p>
            <a:endParaRPr lang="en-US" dirty="0"/>
          </a:p>
          <a:p>
            <a:r>
              <a:rPr lang="en-US" dirty="0"/>
              <a:t>TRIMRS:  CHI Good Samaritan, Kearney</a:t>
            </a:r>
          </a:p>
          <a:p>
            <a:r>
              <a:rPr lang="en-US" dirty="0"/>
              <a:t>PRIMRS:  Region West, Scottsbluff        </a:t>
            </a:r>
          </a:p>
          <a:p>
            <a:r>
              <a:rPr lang="en-US" dirty="0"/>
              <a:t>OMHCC:  </a:t>
            </a:r>
            <a:r>
              <a:rPr lang="en-US" dirty="0" err="1"/>
              <a:t>OrthoNE</a:t>
            </a:r>
            <a:r>
              <a:rPr lang="en-US" dirty="0"/>
              <a:t>, Omaha</a:t>
            </a:r>
          </a:p>
          <a:p>
            <a:r>
              <a:rPr lang="en-US" dirty="0"/>
              <a:t>RROMRS:  Avera, O’Neill</a:t>
            </a:r>
          </a:p>
          <a:p>
            <a:r>
              <a:rPr lang="en-US" dirty="0"/>
              <a:t>NPHCC:  Chase County, Imperial </a:t>
            </a:r>
          </a:p>
          <a:p>
            <a:r>
              <a:rPr lang="en-US" dirty="0"/>
              <a:t>SENHCC:  City of Lincoln / Transportation &amp; Utilities, Lincoln </a:t>
            </a:r>
          </a:p>
          <a:p>
            <a:endParaRPr lang="en-US" dirty="0"/>
          </a:p>
        </p:txBody>
      </p:sp>
      <p:sp>
        <p:nvSpPr>
          <p:cNvPr id="3" name="Title 2">
            <a:extLst>
              <a:ext uri="{FF2B5EF4-FFF2-40B4-BE49-F238E27FC236}">
                <a16:creationId xmlns:a16="http://schemas.microsoft.com/office/drawing/2014/main" id="{A89ED085-BB0A-4B31-A81F-79490B988FBA}"/>
              </a:ext>
            </a:extLst>
          </p:cNvPr>
          <p:cNvSpPr>
            <a:spLocks noGrp="1"/>
          </p:cNvSpPr>
          <p:nvPr>
            <p:ph type="title"/>
          </p:nvPr>
        </p:nvSpPr>
        <p:spPr/>
        <p:txBody>
          <a:bodyPr/>
          <a:lstStyle/>
          <a:p>
            <a:r>
              <a:rPr lang="en-US" dirty="0"/>
              <a:t>UV Disinfecting Stations around Nebraska </a:t>
            </a:r>
          </a:p>
        </p:txBody>
      </p:sp>
    </p:spTree>
    <p:extLst>
      <p:ext uri="{BB962C8B-B14F-4D97-AF65-F5344CB8AC3E}">
        <p14:creationId xmlns:p14="http://schemas.microsoft.com/office/powerpoint/2010/main" val="42760836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6FD0C-75D0-4B2B-92D7-3F833F8ACE3B}"/>
              </a:ext>
            </a:extLst>
          </p:cNvPr>
          <p:cNvSpPr>
            <a:spLocks noGrp="1"/>
          </p:cNvSpPr>
          <p:nvPr>
            <p:ph type="body" sz="quarter" idx="10"/>
          </p:nvPr>
        </p:nvSpPr>
        <p:spPr/>
        <p:txBody>
          <a:bodyPr/>
          <a:lstStyle/>
          <a:p>
            <a:r>
              <a:rPr lang="en-US" dirty="0">
                <a:hlinkClick r:id="rId2"/>
              </a:rPr>
              <a:t>https://www.nahc.org/resources-services/coronavirus-resources/</a:t>
            </a:r>
            <a:endParaRPr lang="en-US" dirty="0"/>
          </a:p>
        </p:txBody>
      </p:sp>
      <p:sp>
        <p:nvSpPr>
          <p:cNvPr id="3" name="Title 2">
            <a:extLst>
              <a:ext uri="{FF2B5EF4-FFF2-40B4-BE49-F238E27FC236}">
                <a16:creationId xmlns:a16="http://schemas.microsoft.com/office/drawing/2014/main" id="{AF09B333-E146-4A18-9E6F-31EAF1998684}"/>
              </a:ext>
            </a:extLst>
          </p:cNvPr>
          <p:cNvSpPr>
            <a:spLocks noGrp="1"/>
          </p:cNvSpPr>
          <p:nvPr>
            <p:ph type="title"/>
          </p:nvPr>
        </p:nvSpPr>
        <p:spPr/>
        <p:txBody>
          <a:bodyPr/>
          <a:lstStyle/>
          <a:p>
            <a:r>
              <a:rPr lang="en-US" dirty="0"/>
              <a:t>Home Healthcare </a:t>
            </a:r>
            <a:r>
              <a:rPr lang="en-US" dirty="0" err="1"/>
              <a:t>Guidances</a:t>
            </a:r>
            <a:endParaRPr lang="en-US" dirty="0"/>
          </a:p>
        </p:txBody>
      </p:sp>
    </p:spTree>
    <p:extLst>
      <p:ext uri="{BB962C8B-B14F-4D97-AF65-F5344CB8AC3E}">
        <p14:creationId xmlns:p14="http://schemas.microsoft.com/office/powerpoint/2010/main" val="807773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pPr marL="342900" indent="-342900">
              <a:buAutoNum type="arabicPeriod"/>
            </a:pPr>
            <a:r>
              <a:rPr lang="en-US" sz="1800" dirty="0"/>
              <a:t>HCPs and First Responders who wish to Q away from family in hotels- call 833 220 0018</a:t>
            </a:r>
          </a:p>
          <a:p>
            <a:pPr marL="342900" indent="-342900">
              <a:buAutoNum type="arabicPeriod"/>
            </a:pPr>
            <a:r>
              <a:rPr lang="en-US" sz="1800" dirty="0"/>
              <a:t>(NEDHHS) will be expanding its pilot program to provide temporary accommodations to residents exposed to coronavirus disease (COVID-19) who need to quarantine or isolate. The program, coined NAP </a:t>
            </a:r>
            <a:r>
              <a:rPr lang="en-US" sz="1800" b="1" dirty="0"/>
              <a:t>the Nebraska Accommodation Project</a:t>
            </a:r>
            <a:r>
              <a:rPr lang="en-US" sz="1800" dirty="0"/>
              <a:t>, (on NE DHHS COVID 19 website) </a:t>
            </a:r>
          </a:p>
          <a:p>
            <a:pPr marL="342900" indent="-342900">
              <a:buAutoNum type="arabicPeriod"/>
            </a:pPr>
            <a:r>
              <a:rPr lang="en-US" sz="1800" dirty="0"/>
              <a:t>The goal of this program is to offer temporary housing to Nebraskans that have been exposed to COVID-19 or are positive for COVID-19 and do not need any assistance with ADL and can mange their own health issues and are in need of a quarantine and/or isolation location outside of the normally defined household due to a high-risk household member. These accommodations will be available in a dormitory room setting and are open to anyone that meets the application criteria. Applications must be completed online at </a:t>
            </a:r>
            <a:r>
              <a:rPr lang="en-US" sz="1800" b="1" dirty="0"/>
              <a:t>http://dhhs.ne.gov/Pages/Coronavirus look for the Nebraska Accommodation Project (NAP) header</a:t>
            </a:r>
            <a:r>
              <a:rPr lang="en-US" sz="1800" dirty="0"/>
              <a:t>.</a:t>
            </a:r>
          </a:p>
          <a:p>
            <a:pPr marL="342900" indent="-342900">
              <a:buAutoNum type="arabicPeriod"/>
            </a:pPr>
            <a:r>
              <a:rPr lang="en-US" sz="1800" dirty="0"/>
              <a:t>Initially, the University of Nebraska Omaha (UNO) will be used for NAP. UNL, UNK, and other campuses may come onboard later. </a:t>
            </a:r>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Quarantine can be discontinued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167D-6799-441F-981B-F16887429FBC}"/>
              </a:ext>
            </a:extLst>
          </p:cNvPr>
          <p:cNvSpPr>
            <a:spLocks noGrp="1"/>
          </p:cNvSpPr>
          <p:nvPr>
            <p:ph type="body" sz="quarter" idx="10"/>
          </p:nvPr>
        </p:nvSpPr>
        <p:spPr/>
        <p:txBody>
          <a:bodyPr/>
          <a:lstStyle/>
          <a:p>
            <a:r>
              <a:rPr lang="en-US" dirty="0"/>
              <a:t>Extended the home isolation period from 7 to 10 days </a:t>
            </a:r>
            <a:r>
              <a:rPr lang="en-US" i="1" dirty="0"/>
              <a:t>since symptoms first appeared</a:t>
            </a:r>
            <a:r>
              <a:rPr lang="en-US" dirty="0"/>
              <a:t> for the symptom-based strategy in persons with COVID-19 who have symptoms and from 7 to 10 days after the date of their first positive test for the time-based strategy in asymptomatic persons with laboratory-confirmed COVID-19. This update was made based on evidence suggesting a longer duration of viral shedding and will be revised as additional evidence becomes available. This time period will capture a greater proportion of contagious patients; however, it will not capture everyone.</a:t>
            </a:r>
          </a:p>
          <a:p>
            <a:endParaRPr lang="en-US" dirty="0"/>
          </a:p>
          <a:p>
            <a:r>
              <a:rPr lang="en-US" dirty="0"/>
              <a:t>Also extended the transmission-based precaution in healthcare settings based on a symptom or time based approach to be 10 days from symptom onset or test results in an asymptomatic person</a:t>
            </a:r>
          </a:p>
        </p:txBody>
      </p:sp>
      <p:sp>
        <p:nvSpPr>
          <p:cNvPr id="3" name="Title 2">
            <a:extLst>
              <a:ext uri="{FF2B5EF4-FFF2-40B4-BE49-F238E27FC236}">
                <a16:creationId xmlns:a16="http://schemas.microsoft.com/office/drawing/2014/main" id="{BE4C174E-DAC6-4319-B683-35E0532F4CE2}"/>
              </a:ext>
            </a:extLst>
          </p:cNvPr>
          <p:cNvSpPr>
            <a:spLocks noGrp="1"/>
          </p:cNvSpPr>
          <p:nvPr>
            <p:ph type="title"/>
          </p:nvPr>
        </p:nvSpPr>
        <p:spPr/>
        <p:txBody>
          <a:bodyPr/>
          <a:lstStyle/>
          <a:p>
            <a:r>
              <a:rPr lang="en-US" dirty="0"/>
              <a:t>Changes in CDC Guidance regarding </a:t>
            </a:r>
            <a:r>
              <a:rPr lang="en-US" i="1" u="sng" dirty="0"/>
              <a:t>Isolation</a:t>
            </a:r>
          </a:p>
        </p:txBody>
      </p:sp>
    </p:spTree>
    <p:extLst>
      <p:ext uri="{BB962C8B-B14F-4D97-AF65-F5344CB8AC3E}">
        <p14:creationId xmlns:p14="http://schemas.microsoft.com/office/powerpoint/2010/main" val="368997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a:t>
            </a:r>
            <a:r>
              <a:rPr lang="en-US" b="1" dirty="0"/>
              <a:t>10</a:t>
            </a:r>
            <a:r>
              <a:rPr lang="en-US" dirty="0"/>
              <a:t>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a:t>
            </a:r>
            <a:r>
              <a:rPr lang="en-US" b="1" dirty="0"/>
              <a:t>10 </a:t>
            </a:r>
            <a:r>
              <a:rPr lang="en-US" dirty="0"/>
              <a:t>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quarantine and isolation are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a:t>
            </a:r>
            <a:r>
              <a:rPr lang="en-US" b="1" dirty="0"/>
              <a:t> 10 </a:t>
            </a:r>
            <a:r>
              <a:rPr lang="en-US" dirty="0"/>
              <a:t>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b="1" dirty="0"/>
              <a:t>10 days </a:t>
            </a:r>
            <a:r>
              <a:rPr lang="en-US" sz="1800" dirty="0"/>
              <a:t>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sz="2000" dirty="0"/>
              <a:t>A facemask for source control does not replace the need to wear an N95 or higher-level respirator (or other recommended PPE) when indicated, including when caring for patients with suspected or confirmed COVID-19.</a:t>
            </a:r>
          </a:p>
          <a:p>
            <a:pPr lvl="1"/>
            <a:r>
              <a:rPr lang="en-US" sz="2000"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3487" y="365126"/>
            <a:ext cx="11552349" cy="696420"/>
          </a:xfrm>
        </p:spPr>
        <p:txBody>
          <a:bodyPr/>
          <a:lstStyle/>
          <a:p>
            <a:r>
              <a:rPr lang="en-US" dirty="0"/>
              <a:t> </a:t>
            </a:r>
          </a:p>
        </p:txBody>
      </p:sp>
      <p:sp>
        <p:nvSpPr>
          <p:cNvPr id="4" name="TextBox 3"/>
          <p:cNvSpPr txBox="1"/>
          <p:nvPr/>
        </p:nvSpPr>
        <p:spPr>
          <a:xfrm>
            <a:off x="373487" y="252815"/>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5" name="TextBox 4"/>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6" name="Straight Arrow Connector 5"/>
          <p:cNvCxnSpPr/>
          <p:nvPr/>
        </p:nvCxnSpPr>
        <p:spPr>
          <a:xfrm flipV="1">
            <a:off x="3946358" y="4230994"/>
            <a:ext cx="1095792" cy="6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b="23010"/>
          <a:stretch/>
        </p:blipFill>
        <p:spPr>
          <a:xfrm>
            <a:off x="5197867" y="2486999"/>
            <a:ext cx="3704568" cy="3669988"/>
          </a:xfrm>
          <a:prstGeom prst="rect">
            <a:avLst/>
          </a:prstGeom>
          <a:ln>
            <a:solidFill>
              <a:schemeClr val="tx1"/>
            </a:solidFill>
          </a:ln>
        </p:spPr>
      </p:pic>
    </p:spTree>
    <p:extLst>
      <p:ext uri="{BB962C8B-B14F-4D97-AF65-F5344CB8AC3E}">
        <p14:creationId xmlns:p14="http://schemas.microsoft.com/office/powerpoint/2010/main" val="3107537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0E1C1-1DB2-4681-B2C3-6F9CD5071053}"/>
              </a:ext>
            </a:extLst>
          </p:cNvPr>
          <p:cNvSpPr>
            <a:spLocks noGrp="1"/>
          </p:cNvSpPr>
          <p:nvPr>
            <p:ph type="title"/>
          </p:nvPr>
        </p:nvSpPr>
        <p:spPr/>
        <p:txBody>
          <a:bodyPr/>
          <a:lstStyle/>
          <a:p>
            <a:r>
              <a:rPr lang="en-US" dirty="0"/>
              <a:t>Testing Exposed HCWs</a:t>
            </a:r>
          </a:p>
        </p:txBody>
      </p:sp>
      <p:sp>
        <p:nvSpPr>
          <p:cNvPr id="5" name="Text Placeholder 4">
            <a:extLst>
              <a:ext uri="{FF2B5EF4-FFF2-40B4-BE49-F238E27FC236}">
                <a16:creationId xmlns:a16="http://schemas.microsoft.com/office/drawing/2014/main" id="{F2EF3661-CBB0-4F25-8B5C-60D97CD458E2}"/>
              </a:ext>
            </a:extLst>
          </p:cNvPr>
          <p:cNvSpPr>
            <a:spLocks noGrp="1"/>
          </p:cNvSpPr>
          <p:nvPr>
            <p:ph type="body" sz="quarter" idx="12"/>
          </p:nvPr>
        </p:nvSpPr>
        <p:spPr/>
        <p:txBody>
          <a:bodyPr/>
          <a:lstStyle/>
          <a:p>
            <a:r>
              <a:rPr lang="en-US" dirty="0"/>
              <a:t>Overall Recommendation is not to do so</a:t>
            </a:r>
          </a:p>
          <a:p>
            <a:pPr lvl="1"/>
            <a:r>
              <a:rPr lang="en-US" dirty="0"/>
              <a:t>ICSA, SHEA do not routinely recommend</a:t>
            </a:r>
          </a:p>
          <a:p>
            <a:pPr lvl="1"/>
            <a:endParaRPr lang="en-US" dirty="0"/>
          </a:p>
          <a:p>
            <a:pPr lvl="1"/>
            <a:r>
              <a:rPr lang="en-US" dirty="0"/>
              <a:t>Understand individual situations may require a different approach</a:t>
            </a:r>
          </a:p>
          <a:p>
            <a:pPr lvl="1"/>
            <a:r>
              <a:rPr lang="en-US" dirty="0"/>
              <a:t>Outbreaks in LTC</a:t>
            </a:r>
          </a:p>
        </p:txBody>
      </p:sp>
    </p:spTree>
    <p:extLst>
      <p:ext uri="{BB962C8B-B14F-4D97-AF65-F5344CB8AC3E}">
        <p14:creationId xmlns:p14="http://schemas.microsoft.com/office/powerpoint/2010/main" val="33447590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2201F-00DF-4E18-AD5C-631E03265232}"/>
              </a:ext>
            </a:extLst>
          </p:cNvPr>
          <p:cNvSpPr>
            <a:spLocks noGrp="1"/>
          </p:cNvSpPr>
          <p:nvPr>
            <p:ph type="body" sz="quarter" idx="10"/>
          </p:nvPr>
        </p:nvSpPr>
        <p:spPr/>
        <p:txBody>
          <a:bodyPr/>
          <a:lstStyle/>
          <a:p>
            <a:pPr lvl="0"/>
            <a:r>
              <a:rPr lang="en-US" dirty="0"/>
              <a:t>Collecting LTC epi data including death by facility and LHD </a:t>
            </a:r>
          </a:p>
          <a:p>
            <a:pPr lvl="0"/>
            <a:r>
              <a:rPr lang="en-US" dirty="0"/>
              <a:t>Continuing 1:1mentoring and support for each LTCF with a COVID-19+ resident or staff (thru ICAP office or Dr. Kamal-Ahmed arranges thru </a:t>
            </a:r>
          </a:p>
          <a:p>
            <a:pPr lvl="0"/>
            <a:r>
              <a:rPr lang="en-US" dirty="0"/>
              <a:t> Following Up on Tele-ICAR by CDC</a:t>
            </a:r>
          </a:p>
          <a:p>
            <a:pPr lvl="0"/>
            <a:r>
              <a:rPr lang="en-US" dirty="0"/>
              <a:t>Developing our own preemptive Tele-</a:t>
            </a:r>
            <a:r>
              <a:rPr lang="en-US" dirty="0" err="1"/>
              <a:t>Icar</a:t>
            </a:r>
            <a:r>
              <a:rPr lang="en-US" dirty="0"/>
              <a:t> to expand on CDC efforts </a:t>
            </a:r>
          </a:p>
          <a:p>
            <a:pPr lvl="0"/>
            <a:r>
              <a:rPr lang="en-US" dirty="0"/>
              <a:t> Weekly webinars on Thursdays at noon-ICAP site </a:t>
            </a:r>
          </a:p>
          <a:p>
            <a:pPr lvl="0"/>
            <a:r>
              <a:rPr lang="en-US" dirty="0"/>
              <a:t>Creating </a:t>
            </a:r>
            <a:r>
              <a:rPr lang="en-US" dirty="0" err="1"/>
              <a:t>guidances</a:t>
            </a:r>
            <a:r>
              <a:rPr lang="en-US" dirty="0"/>
              <a:t> and resources on Nebraska ICAP site. </a:t>
            </a:r>
          </a:p>
          <a:p>
            <a:pPr lvl="0"/>
            <a:r>
              <a:rPr lang="en-US" dirty="0"/>
              <a:t>NETEC teams doing onsite visits onsite visits</a:t>
            </a:r>
          </a:p>
          <a:p>
            <a:pPr lvl="0"/>
            <a:r>
              <a:rPr lang="en-US" dirty="0"/>
              <a:t>Expanding testing with NG and CDC. </a:t>
            </a:r>
          </a:p>
          <a:p>
            <a:endParaRPr lang="en-US" dirty="0"/>
          </a:p>
        </p:txBody>
      </p:sp>
      <p:sp>
        <p:nvSpPr>
          <p:cNvPr id="3" name="Title 2">
            <a:extLst>
              <a:ext uri="{FF2B5EF4-FFF2-40B4-BE49-F238E27FC236}">
                <a16:creationId xmlns:a16="http://schemas.microsoft.com/office/drawing/2014/main" id="{F8CF5C4D-DF35-498F-935A-330CFD68CDB2}"/>
              </a:ext>
            </a:extLst>
          </p:cNvPr>
          <p:cNvSpPr>
            <a:spLocks noGrp="1"/>
          </p:cNvSpPr>
          <p:nvPr>
            <p:ph type="title"/>
          </p:nvPr>
        </p:nvSpPr>
        <p:spPr/>
        <p:txBody>
          <a:bodyPr/>
          <a:lstStyle/>
          <a:p>
            <a:r>
              <a:rPr lang="en-US" dirty="0"/>
              <a:t>LTCF Support by DHHS HAI/ICAP</a:t>
            </a:r>
          </a:p>
        </p:txBody>
      </p:sp>
    </p:spTree>
    <p:extLst>
      <p:ext uri="{BB962C8B-B14F-4D97-AF65-F5344CB8AC3E}">
        <p14:creationId xmlns:p14="http://schemas.microsoft.com/office/powerpoint/2010/main" val="25879993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dirty="0"/>
              <a:t>51 Facilities with at least one resident or staff positive for COVID-19</a:t>
            </a:r>
          </a:p>
          <a:p>
            <a:r>
              <a:rPr lang="en-US" dirty="0"/>
              <a:t>22 LTCF have at least one resident positive</a:t>
            </a:r>
          </a:p>
          <a:p>
            <a:r>
              <a:rPr lang="en-US" dirty="0"/>
              <a:t>	6 have 1 only</a:t>
            </a:r>
          </a:p>
          <a:p>
            <a:r>
              <a:rPr lang="en-US" dirty="0"/>
              <a:t>	10 have 10 or more</a:t>
            </a:r>
          </a:p>
          <a:p>
            <a:r>
              <a:rPr lang="en-US" dirty="0"/>
              <a:t>43 facilities have a staff member positive</a:t>
            </a:r>
          </a:p>
          <a:p>
            <a:r>
              <a:rPr lang="en-US" dirty="0"/>
              <a:t>13 facilities have both staff and residents positive</a:t>
            </a:r>
          </a:p>
          <a:p>
            <a:r>
              <a:rPr lang="en-US" dirty="0"/>
              <a:t>8 have only residents positive</a:t>
            </a:r>
          </a:p>
          <a:p>
            <a:r>
              <a:rPr lang="en-US" dirty="0"/>
              <a:t>30 only staff positive no residents</a:t>
            </a:r>
          </a:p>
          <a:p>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 (as of 5.1.20)</a:t>
            </a:r>
          </a:p>
        </p:txBody>
      </p:sp>
    </p:spTree>
    <p:extLst>
      <p:ext uri="{BB962C8B-B14F-4D97-AF65-F5344CB8AC3E}">
        <p14:creationId xmlns:p14="http://schemas.microsoft.com/office/powerpoint/2010/main" val="4606537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420-0469-4685-B1DA-54BAFDECCD14}"/>
              </a:ext>
            </a:extLst>
          </p:cNvPr>
          <p:cNvSpPr>
            <a:spLocks noGrp="1"/>
          </p:cNvSpPr>
          <p:nvPr>
            <p:ph type="title"/>
          </p:nvPr>
        </p:nvSpPr>
        <p:spPr/>
        <p:txBody>
          <a:bodyPr/>
          <a:lstStyle/>
          <a:p>
            <a:r>
              <a:rPr lang="en-US" dirty="0"/>
              <a:t>Post Mortem Guidance</a:t>
            </a:r>
          </a:p>
        </p:txBody>
      </p:sp>
      <p:sp>
        <p:nvSpPr>
          <p:cNvPr id="3" name="Text Placeholder 2">
            <a:extLst>
              <a:ext uri="{FF2B5EF4-FFF2-40B4-BE49-F238E27FC236}">
                <a16:creationId xmlns:a16="http://schemas.microsoft.com/office/drawing/2014/main" id="{E427F418-4F0B-4FE4-8B5D-6FF505DBB6CE}"/>
              </a:ext>
            </a:extLst>
          </p:cNvPr>
          <p:cNvSpPr>
            <a:spLocks noGrp="1"/>
          </p:cNvSpPr>
          <p:nvPr>
            <p:ph type="body" sz="quarter" idx="12"/>
          </p:nvPr>
        </p:nvSpPr>
        <p:spPr/>
        <p:txBody>
          <a:bodyPr/>
          <a:lstStyle/>
          <a:p>
            <a:r>
              <a:rPr lang="en-US" dirty="0">
                <a:hlinkClick r:id="rId2"/>
              </a:rPr>
              <a:t>Https://www.cdc.gov/coronavirus/2019-ncov/hcp/guidance-postmortem-specimens.html</a:t>
            </a:r>
            <a:endParaRPr lang="en-US" dirty="0"/>
          </a:p>
          <a:p>
            <a:endParaRPr lang="en-US" dirty="0"/>
          </a:p>
          <a:p>
            <a:r>
              <a:rPr lang="en-US" dirty="0"/>
              <a:t>Guidance for post-mortem specimens (NP swabs)</a:t>
            </a:r>
          </a:p>
          <a:p>
            <a:r>
              <a:rPr lang="en-US" dirty="0"/>
              <a:t>Guidance for Funeral Directors</a:t>
            </a:r>
          </a:p>
        </p:txBody>
      </p:sp>
    </p:spTree>
    <p:extLst>
      <p:ext uri="{BB962C8B-B14F-4D97-AF65-F5344CB8AC3E}">
        <p14:creationId xmlns:p14="http://schemas.microsoft.com/office/powerpoint/2010/main" val="359122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8171-6DFC-444A-9713-37F8BD0CF681}"/>
              </a:ext>
            </a:extLst>
          </p:cNvPr>
          <p:cNvSpPr>
            <a:spLocks noGrp="1"/>
          </p:cNvSpPr>
          <p:nvPr>
            <p:ph type="title"/>
          </p:nvPr>
        </p:nvSpPr>
        <p:spPr/>
        <p:txBody>
          <a:bodyPr/>
          <a:lstStyle/>
          <a:p>
            <a:r>
              <a:rPr lang="en-US" dirty="0"/>
              <a:t>STOP Here</a:t>
            </a:r>
          </a:p>
        </p:txBody>
      </p:sp>
      <p:sp>
        <p:nvSpPr>
          <p:cNvPr id="3" name="Content Placeholder 2">
            <a:extLst>
              <a:ext uri="{FF2B5EF4-FFF2-40B4-BE49-F238E27FC236}">
                <a16:creationId xmlns:a16="http://schemas.microsoft.com/office/drawing/2014/main" id="{7C232483-B9CA-4F7E-9EC0-3E2CA829004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C5F6D3A-0742-4CAA-8BA5-5AD0A6E1BE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37D9D9-5494-47CA-803A-FACC52C6AA8B}"/>
              </a:ext>
            </a:extLst>
          </p:cNvPr>
          <p:cNvSpPr>
            <a:spLocks noGrp="1"/>
          </p:cNvSpPr>
          <p:nvPr>
            <p:ph type="sldNum" sz="quarter" idx="12"/>
          </p:nvPr>
        </p:nvSpPr>
        <p:spPr/>
        <p:txBody>
          <a:bodyPr/>
          <a:lstStyle/>
          <a:p>
            <a:fld id="{C2F1CAA2-7C6D-8F48-BAEE-2DAFD071A580}" type="slidenum">
              <a:rPr lang="en-US" smtClean="0"/>
              <a:pPr/>
              <a:t>49</a:t>
            </a:fld>
            <a:endParaRPr lang="en-US" dirty="0"/>
          </a:p>
        </p:txBody>
      </p:sp>
    </p:spTree>
    <p:extLst>
      <p:ext uri="{BB962C8B-B14F-4D97-AF65-F5344CB8AC3E}">
        <p14:creationId xmlns:p14="http://schemas.microsoft.com/office/powerpoint/2010/main" val="29138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55026-84FD-4CF5-B9A0-AD46567FE3BA}"/>
              </a:ext>
            </a:extLst>
          </p:cNvPr>
          <p:cNvSpPr>
            <a:spLocks noGrp="1"/>
          </p:cNvSpPr>
          <p:nvPr>
            <p:ph type="body" sz="quarter" idx="10"/>
          </p:nvPr>
        </p:nvSpPr>
        <p:spPr/>
        <p:txBody>
          <a:bodyPr/>
          <a:lstStyle/>
          <a:p>
            <a:r>
              <a:rPr lang="en-US" dirty="0"/>
              <a:t>Theoretical Benefits to Prone Positioning in the Conscious COVID 19 Patient</a:t>
            </a:r>
          </a:p>
          <a:p>
            <a:r>
              <a:rPr lang="en-US" dirty="0"/>
              <a:t>• Improved VQ matching and reduced </a:t>
            </a:r>
            <a:r>
              <a:rPr lang="en-US" dirty="0" err="1"/>
              <a:t>hypoxaemia</a:t>
            </a:r>
            <a:r>
              <a:rPr lang="en-US" dirty="0"/>
              <a:t> (secondary to more homogeneous aeration of lung and ameliorating the ventral-dorsal transpulmonary pressure gradient) </a:t>
            </a:r>
          </a:p>
          <a:p>
            <a:r>
              <a:rPr lang="en-US" dirty="0"/>
              <a:t>• Reduced shunt (perfusion pattern remaining relatively constant while lung aeration becomes more homogenous) </a:t>
            </a:r>
          </a:p>
          <a:p>
            <a:r>
              <a:rPr lang="en-US" dirty="0"/>
              <a:t>• Recruitment of the posterior lung segments due to reversal of atelectasis </a:t>
            </a:r>
          </a:p>
          <a:p>
            <a:r>
              <a:rPr lang="en-US" dirty="0"/>
              <a:t>• Improved secretion clearance</a:t>
            </a:r>
          </a:p>
          <a:p>
            <a:r>
              <a:rPr lang="en-US" b="1" dirty="0"/>
              <a:t>One local expert-try and lay prone for 1 hour-4 to 5 times a day, stretching, deep breaths. </a:t>
            </a:r>
          </a:p>
          <a:p>
            <a:endParaRPr lang="en-US" b="1" dirty="0"/>
          </a:p>
          <a:p>
            <a:r>
              <a:rPr lang="en-US" dirty="0"/>
              <a:t>*Intensive Case Society</a:t>
            </a:r>
          </a:p>
        </p:txBody>
      </p:sp>
      <p:sp>
        <p:nvSpPr>
          <p:cNvPr id="3" name="Title 2">
            <a:extLst>
              <a:ext uri="{FF2B5EF4-FFF2-40B4-BE49-F238E27FC236}">
                <a16:creationId xmlns:a16="http://schemas.microsoft.com/office/drawing/2014/main" id="{2681C64D-1889-4837-BE3B-0308F3465B0E}"/>
              </a:ext>
            </a:extLst>
          </p:cNvPr>
          <p:cNvSpPr>
            <a:spLocks noGrp="1"/>
          </p:cNvSpPr>
          <p:nvPr>
            <p:ph type="title"/>
          </p:nvPr>
        </p:nvSpPr>
        <p:spPr/>
        <p:txBody>
          <a:bodyPr/>
          <a:lstStyle/>
          <a:p>
            <a:r>
              <a:rPr lang="en-US" dirty="0"/>
              <a:t>ICS* Guidance on Prone Positioning in COVID</a:t>
            </a:r>
          </a:p>
        </p:txBody>
      </p:sp>
    </p:spTree>
    <p:extLst>
      <p:ext uri="{BB962C8B-B14F-4D97-AF65-F5344CB8AC3E}">
        <p14:creationId xmlns:p14="http://schemas.microsoft.com/office/powerpoint/2010/main" val="40886088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67EED-95F0-4A71-ABA5-5C63F0876695}"/>
              </a:ext>
            </a:extLst>
          </p:cNvPr>
          <p:cNvSpPr>
            <a:spLocks noGrp="1"/>
          </p:cNvSpPr>
          <p:nvPr>
            <p:ph type="body" sz="quarter" idx="10"/>
          </p:nvPr>
        </p:nvSpPr>
        <p:spPr/>
        <p:txBody>
          <a:bodyPr/>
          <a:lstStyle/>
          <a:p>
            <a:r>
              <a:rPr lang="en-US" dirty="0"/>
              <a:t>Maintaining appropriate staffing in healthcare facilities is essential to providing a safe work environment for HCP and safe patient care. As the COVID-19 pandemic progresses, staffing shortages will likely occur due to HCP exposures, illness, or need to care for family members at home. Healthcare facilities must be prepared for potential staffing shortages and have plans and processes in place to mitigate them, including considerations for permitting HCP to return to work without meeting all return to work criteria above. Refer to the </a:t>
            </a:r>
            <a:r>
              <a:rPr lang="en-US" i="1" u="sng" dirty="0">
                <a:hlinkClick r:id="rId2"/>
              </a:rPr>
              <a:t>Strategies to Mitigate Healthcare Personnel Staffing Shortages</a:t>
            </a:r>
            <a:r>
              <a:rPr lang="en-US" dirty="0"/>
              <a:t> document for information. As part of this, asymptomatic HCP with a recognized COVID-19 exposure might be permitted to work as a </a:t>
            </a:r>
            <a:r>
              <a:rPr lang="en-US" u="sng" dirty="0">
                <a:hlinkClick r:id="rId2"/>
              </a:rPr>
              <a:t>crisis capacity strategy to address staffing shortages</a:t>
            </a:r>
            <a:r>
              <a:rPr lang="en-US" dirty="0"/>
              <a:t> if they wear a facemask for source control for 14 days after the exposure. This time period is based on the current incubation period for COVID-19 which is 14 days.</a:t>
            </a:r>
          </a:p>
          <a:p>
            <a:endParaRPr lang="en-US" dirty="0"/>
          </a:p>
          <a:p>
            <a:r>
              <a:rPr lang="en-US" dirty="0"/>
              <a:t>From CDC 4.30.20</a:t>
            </a:r>
          </a:p>
          <a:p>
            <a:endParaRPr lang="en-US" dirty="0"/>
          </a:p>
        </p:txBody>
      </p:sp>
      <p:sp>
        <p:nvSpPr>
          <p:cNvPr id="3" name="Title 2">
            <a:extLst>
              <a:ext uri="{FF2B5EF4-FFF2-40B4-BE49-F238E27FC236}">
                <a16:creationId xmlns:a16="http://schemas.microsoft.com/office/drawing/2014/main" id="{A2B14279-EF68-4BCA-9C91-64FD68DF4B10}"/>
              </a:ext>
            </a:extLst>
          </p:cNvPr>
          <p:cNvSpPr>
            <a:spLocks noGrp="1"/>
          </p:cNvSpPr>
          <p:nvPr>
            <p:ph type="title"/>
          </p:nvPr>
        </p:nvSpPr>
        <p:spPr/>
        <p:txBody>
          <a:bodyPr/>
          <a:lstStyle/>
          <a:p>
            <a:r>
              <a:rPr lang="en-US" sz="2800" dirty="0"/>
              <a:t>Strategies to Mitigate Healthcare Personnel Staffing Shortages</a:t>
            </a:r>
            <a:br>
              <a:rPr lang="en-US" dirty="0"/>
            </a:br>
            <a:endParaRPr lang="en-US" dirty="0"/>
          </a:p>
        </p:txBody>
      </p:sp>
    </p:spTree>
    <p:extLst>
      <p:ext uri="{BB962C8B-B14F-4D97-AF65-F5344CB8AC3E}">
        <p14:creationId xmlns:p14="http://schemas.microsoft.com/office/powerpoint/2010/main" val="15295939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4557C-EA53-4874-A598-5D556C8E6D2B}"/>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2AE45221-DA68-48D1-93D3-05A50EFAB886}"/>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608027B2-4F27-4037-A685-E8D83E1D6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185863"/>
            <a:ext cx="752475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689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EFB47-EC87-4B82-90DE-5B5D4A85713F}"/>
              </a:ext>
            </a:extLst>
          </p:cNvPr>
          <p:cNvSpPr>
            <a:spLocks noGrp="1"/>
          </p:cNvSpPr>
          <p:nvPr>
            <p:ph type="title"/>
          </p:nvPr>
        </p:nvSpPr>
        <p:spPr/>
        <p:txBody>
          <a:bodyPr/>
          <a:lstStyle/>
          <a:p>
            <a:r>
              <a:rPr lang="en-US" dirty="0"/>
              <a:t>Staffing Needs</a:t>
            </a:r>
          </a:p>
        </p:txBody>
      </p:sp>
      <p:sp>
        <p:nvSpPr>
          <p:cNvPr id="7" name="Text Placeholder 6">
            <a:extLst>
              <a:ext uri="{FF2B5EF4-FFF2-40B4-BE49-F238E27FC236}">
                <a16:creationId xmlns:a16="http://schemas.microsoft.com/office/drawing/2014/main" id="{03387BB8-A9EC-4853-AD1B-588A2B14949E}"/>
              </a:ext>
            </a:extLst>
          </p:cNvPr>
          <p:cNvSpPr>
            <a:spLocks noGrp="1"/>
          </p:cNvSpPr>
          <p:nvPr>
            <p:ph type="body" sz="quarter" idx="12"/>
          </p:nvPr>
        </p:nvSpPr>
        <p:spPr/>
        <p:txBody>
          <a:bodyPr/>
          <a:lstStyle/>
          <a:p>
            <a:r>
              <a:rPr lang="en-US" dirty="0"/>
              <a:t>NE DHHS COVID Staffing Support Program</a:t>
            </a:r>
          </a:p>
          <a:p>
            <a:r>
              <a:rPr lang="en-US" b="1" dirty="0"/>
              <a:t>Caryn N Vincent, MPH | </a:t>
            </a:r>
            <a:r>
              <a:rPr lang="en-US" i="1" dirty="0"/>
              <a:t>Interim Deputy Director, Public Health</a:t>
            </a:r>
            <a:r>
              <a:rPr lang="en-US" dirty="0"/>
              <a:t> | Nebraska Department of Health and Human Services</a:t>
            </a:r>
          </a:p>
          <a:p>
            <a:r>
              <a:rPr lang="en-US" dirty="0"/>
              <a:t>Email: </a:t>
            </a:r>
            <a:r>
              <a:rPr lang="en-US" u="sng" dirty="0">
                <a:hlinkClick r:id="rId2"/>
              </a:rPr>
              <a:t>Caryn.Vincent@nebraska.gov</a:t>
            </a:r>
            <a:endParaRPr lang="en-US" dirty="0"/>
          </a:p>
          <a:p>
            <a:r>
              <a:rPr lang="en-US" dirty="0"/>
              <a:t>Phone: 402-471-1595 or 402-613-2377</a:t>
            </a:r>
          </a:p>
          <a:p>
            <a:r>
              <a:rPr lang="en-US" dirty="0"/>
              <a:t>Please provide facility name, type of professional support needed, and contact information. Someone will contact you regarding your request within 24 hours.</a:t>
            </a:r>
          </a:p>
          <a:p>
            <a:endParaRPr lang="en-US" dirty="0"/>
          </a:p>
        </p:txBody>
      </p:sp>
      <p:sp>
        <p:nvSpPr>
          <p:cNvPr id="5" name="Slide Number Placeholder 4">
            <a:extLst>
              <a:ext uri="{FF2B5EF4-FFF2-40B4-BE49-F238E27FC236}">
                <a16:creationId xmlns:a16="http://schemas.microsoft.com/office/drawing/2014/main" id="{F5457158-D8BA-48B5-833A-F2D73418A57A}"/>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55</a:t>
            </a:fld>
            <a:endParaRPr lang="en-US" dirty="0"/>
          </a:p>
        </p:txBody>
      </p:sp>
    </p:spTree>
    <p:extLst>
      <p:ext uri="{BB962C8B-B14F-4D97-AF65-F5344CB8AC3E}">
        <p14:creationId xmlns:p14="http://schemas.microsoft.com/office/powerpoint/2010/main" val="1429998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249-A075-4296-89D6-258F9E35FD03}"/>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FD7B57-0653-4420-9978-0D1A2AD1883F}"/>
              </a:ext>
            </a:extLst>
          </p:cNvPr>
          <p:cNvSpPr>
            <a:spLocks noGrp="1"/>
          </p:cNvSpPr>
          <p:nvPr>
            <p:ph type="body" sz="quarter" idx="12"/>
          </p:nvPr>
        </p:nvSpPr>
        <p:spPr/>
        <p:txBody>
          <a:bodyPr/>
          <a:lstStyle/>
          <a:p>
            <a:r>
              <a:rPr lang="en-US" sz="1800" dirty="0"/>
              <a:t>Severe Disease 2400 at 132 sites</a:t>
            </a:r>
          </a:p>
          <a:p>
            <a:r>
              <a:rPr lang="en-US" sz="1800" dirty="0"/>
              <a:t>Moderate Disease 1600 at 169 sites</a:t>
            </a:r>
          </a:p>
          <a:p>
            <a:r>
              <a:rPr lang="en-US" sz="1800" b="1" dirty="0"/>
              <a:t>Clinical benefit of remdesivir in rhesus macaques infected with SARS-CoV-2</a:t>
            </a:r>
          </a:p>
          <a:p>
            <a:pPr fontAlgn="base"/>
            <a:r>
              <a:rPr lang="en-US" sz="1800" b="1" dirty="0"/>
              <a:t>Conclusions</a:t>
            </a:r>
            <a:r>
              <a:rPr lang="en-US" sz="1800" dirty="0"/>
              <a:t> Therapeutic remdesivir treatment initiated early during infection has a clear clinical benefit in SARS-CoV-2-infected rhesus macaques. These data support early remdesivir treatment initiation in COVID-19 patients to prevent progression to severe pneumonia.</a:t>
            </a:r>
          </a:p>
          <a:p>
            <a:pPr fontAlgn="base"/>
            <a:r>
              <a:rPr lang="en-US" sz="1800" b="1" dirty="0"/>
              <a:t>Early Results from Study in China</a:t>
            </a:r>
          </a:p>
          <a:p>
            <a:pPr fontAlgn="base"/>
            <a:r>
              <a:rPr lang="en-US" sz="1800" b="1" dirty="0"/>
              <a:t>13.8 vs 12.9 (?) results mortality; small trial, late in course</a:t>
            </a:r>
          </a:p>
          <a:p>
            <a:endParaRPr lang="en-US" dirty="0"/>
          </a:p>
          <a:p>
            <a:pPr marL="182880" indent="0">
              <a:buNone/>
            </a:pPr>
            <a:endParaRPr lang="en-US" dirty="0"/>
          </a:p>
        </p:txBody>
      </p:sp>
    </p:spTree>
    <p:extLst>
      <p:ext uri="{BB962C8B-B14F-4D97-AF65-F5344CB8AC3E}">
        <p14:creationId xmlns:p14="http://schemas.microsoft.com/office/powerpoint/2010/main" val="1657771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6E845-5EDC-419A-9B5F-DC98C8276074}"/>
              </a:ext>
            </a:extLst>
          </p:cNvPr>
          <p:cNvSpPr>
            <a:spLocks noGrp="1"/>
          </p:cNvSpPr>
          <p:nvPr>
            <p:ph type="body" sz="quarter" idx="10"/>
          </p:nvPr>
        </p:nvSpPr>
        <p:spPr/>
        <p:txBody>
          <a:bodyPr/>
          <a:lstStyle/>
          <a:p>
            <a:r>
              <a:rPr lang="en-US" dirty="0">
                <a:hlinkClick r:id="rId2" tooltip="Journal of thrombosis and haemostasis : JTH."/>
              </a:rPr>
              <a:t>J </a:t>
            </a:r>
            <a:r>
              <a:rPr lang="en-US" dirty="0" err="1">
                <a:hlinkClick r:id="rId2" tooltip="Journal of thrombosis and haemostasis : JTH."/>
              </a:rPr>
              <a:t>Thromb</a:t>
            </a:r>
            <a:r>
              <a:rPr lang="en-US" dirty="0">
                <a:hlinkClick r:id="rId2" tooltip="Journal of thrombosis and haemostasis : JTH."/>
              </a:rPr>
              <a:t> </a:t>
            </a:r>
            <a:r>
              <a:rPr lang="en-US" dirty="0" err="1">
                <a:hlinkClick r:id="rId2" tooltip="Journal of thrombosis and haemostasis : JTH."/>
              </a:rPr>
              <a:t>Haemost</a:t>
            </a:r>
            <a:r>
              <a:rPr lang="en-US" dirty="0">
                <a:hlinkClick r:id="rId2" tooltip="Journal of thrombosis and haemostasis : JTH."/>
              </a:rPr>
              <a:t>.</a:t>
            </a:r>
            <a:r>
              <a:rPr lang="en-US" dirty="0"/>
              <a:t> 2020 Apr 8. </a:t>
            </a:r>
            <a:r>
              <a:rPr lang="en-US" dirty="0" err="1"/>
              <a:t>doi</a:t>
            </a:r>
            <a:r>
              <a:rPr lang="en-US" dirty="0"/>
              <a:t>: 10.1111/jth.14828. [</a:t>
            </a:r>
            <a:r>
              <a:rPr lang="en-US" dirty="0" err="1"/>
              <a:t>Epub</a:t>
            </a:r>
            <a:r>
              <a:rPr lang="en-US" dirty="0"/>
              <a:t> ahead of print]</a:t>
            </a:r>
          </a:p>
          <a:p>
            <a:r>
              <a:rPr lang="en-US" dirty="0">
                <a:hlinkClick r:id="rId3"/>
              </a:rPr>
              <a:t>Wang J</a:t>
            </a:r>
            <a:r>
              <a:rPr lang="en-US" baseline="30000" dirty="0"/>
              <a:t>1</a:t>
            </a:r>
            <a:r>
              <a:rPr lang="en-US" dirty="0"/>
              <a:t>, </a:t>
            </a:r>
            <a:r>
              <a:rPr lang="en-US" dirty="0" err="1">
                <a:hlinkClick r:id="rId4"/>
              </a:rPr>
              <a:t>Hajizadeh</a:t>
            </a:r>
            <a:r>
              <a:rPr lang="en-US" dirty="0">
                <a:hlinkClick r:id="rId4"/>
              </a:rPr>
              <a:t> N</a:t>
            </a:r>
            <a:r>
              <a:rPr lang="en-US" baseline="30000" dirty="0"/>
              <a:t>1</a:t>
            </a:r>
            <a:r>
              <a:rPr lang="en-US" dirty="0"/>
              <a:t>, </a:t>
            </a:r>
            <a:r>
              <a:rPr lang="en-US" dirty="0">
                <a:hlinkClick r:id="rId5"/>
              </a:rPr>
              <a:t>Moore EE</a:t>
            </a:r>
            <a:r>
              <a:rPr lang="en-US" baseline="30000" dirty="0"/>
              <a:t>2,3</a:t>
            </a:r>
            <a:r>
              <a:rPr lang="en-US" dirty="0"/>
              <a:t>, </a:t>
            </a:r>
            <a:r>
              <a:rPr lang="en-US" dirty="0">
                <a:hlinkClick r:id="rId6"/>
              </a:rPr>
              <a:t>McIntyre RC</a:t>
            </a:r>
            <a:r>
              <a:rPr lang="en-US" baseline="30000" dirty="0"/>
              <a:t>3</a:t>
            </a:r>
            <a:r>
              <a:rPr lang="en-US" dirty="0"/>
              <a:t>, </a:t>
            </a:r>
            <a:r>
              <a:rPr lang="en-US" dirty="0">
                <a:hlinkClick r:id="rId7"/>
              </a:rPr>
              <a:t>Moore PK</a:t>
            </a:r>
            <a:r>
              <a:rPr lang="en-US" baseline="30000" dirty="0"/>
              <a:t>4</a:t>
            </a:r>
            <a:r>
              <a:rPr lang="en-US" dirty="0"/>
              <a:t>, </a:t>
            </a:r>
            <a:r>
              <a:rPr lang="en-US" dirty="0" err="1">
                <a:hlinkClick r:id="rId8"/>
              </a:rPr>
              <a:t>Veress</a:t>
            </a:r>
            <a:r>
              <a:rPr lang="en-US" dirty="0">
                <a:hlinkClick r:id="rId8"/>
              </a:rPr>
              <a:t> LA</a:t>
            </a:r>
            <a:r>
              <a:rPr lang="en-US" baseline="30000" dirty="0"/>
              <a:t>5</a:t>
            </a:r>
            <a:r>
              <a:rPr lang="en-US" dirty="0"/>
              <a:t>, </a:t>
            </a:r>
            <a:r>
              <a:rPr lang="en-US" dirty="0" err="1">
                <a:hlinkClick r:id="rId9"/>
              </a:rPr>
              <a:t>Yaffe</a:t>
            </a:r>
            <a:r>
              <a:rPr lang="en-US" dirty="0">
                <a:hlinkClick r:id="rId9"/>
              </a:rPr>
              <a:t> MB</a:t>
            </a:r>
            <a:r>
              <a:rPr lang="en-US" baseline="30000" dirty="0"/>
              <a:t>6,7</a:t>
            </a:r>
            <a:r>
              <a:rPr lang="en-US" dirty="0"/>
              <a:t>, </a:t>
            </a:r>
            <a:r>
              <a:rPr lang="en-US" dirty="0">
                <a:hlinkClick r:id="rId10"/>
              </a:rPr>
              <a:t>Moore HB</a:t>
            </a:r>
            <a:r>
              <a:rPr lang="en-US" baseline="30000" dirty="0"/>
              <a:t>3</a:t>
            </a:r>
            <a:r>
              <a:rPr lang="en-US" dirty="0"/>
              <a:t>, </a:t>
            </a:r>
            <a:r>
              <a:rPr lang="en-US" dirty="0">
                <a:hlinkClick r:id="rId11"/>
              </a:rPr>
              <a:t>Barrett CD</a:t>
            </a:r>
            <a:r>
              <a:rPr lang="en-US" baseline="30000" dirty="0"/>
              <a:t>6,7</a:t>
            </a:r>
            <a:r>
              <a:rPr lang="en-US" dirty="0"/>
              <a:t>.</a:t>
            </a:r>
            <a:endParaRPr lang="en-US" b="1" dirty="0"/>
          </a:p>
          <a:p>
            <a:endParaRPr lang="en-US" b="1" dirty="0"/>
          </a:p>
          <a:p>
            <a:r>
              <a:rPr lang="en-US" b="1" dirty="0"/>
              <a:t>Abstract</a:t>
            </a:r>
          </a:p>
          <a:p>
            <a:r>
              <a:rPr lang="en-US" sz="1600" dirty="0"/>
              <a:t>A hallmark of severe COVID-19 is coagulopathy, with 71.4% of patients who die of COVID-19 meeting ISTH criteria for disseminated intravascular coagulation (DIC) while only 0.6% of patients who survive meet these criteria (1). Additionally, it has become clear that this is not a bleeding diathesis but rather a predominantly pro-thrombotic DIC with high venous thromboembolism rates, elevated D-dimer levels, high fibrinogen levels in concert with low anti-thrombin levels, and pulmonary congestion with microvascular thrombosis and occlusion on pathology in addition to mounting experience with high rates of central line thrombosis and vascular occlusive events (e.g. ischemic limbs, strokes, etc.) observed by those who care for critically ill COVID-19 patients (1-7). There is evidence in both animals and humans that fibrinolytic therapy in Acute Lung Injury and ARDS improves survival, which also points to fibrin deposition in the pulmonary microvasculature as a contributory cause of ARDS and would be expected to be seen in patients with ARDS and concomitant diagnoses of DIC on their laboratory values such as what is observed in more than 70% of those who die of COVID-19 (8-10).</a:t>
            </a:r>
          </a:p>
          <a:p>
            <a:endParaRPr lang="en-US" dirty="0"/>
          </a:p>
        </p:txBody>
      </p:sp>
      <p:sp>
        <p:nvSpPr>
          <p:cNvPr id="3" name="Title 2">
            <a:extLst>
              <a:ext uri="{FF2B5EF4-FFF2-40B4-BE49-F238E27FC236}">
                <a16:creationId xmlns:a16="http://schemas.microsoft.com/office/drawing/2014/main" id="{E4D6AA4A-2551-41FE-9CC5-CB86A641590B}"/>
              </a:ext>
            </a:extLst>
          </p:cNvPr>
          <p:cNvSpPr>
            <a:spLocks noGrp="1"/>
          </p:cNvSpPr>
          <p:nvPr>
            <p:ph type="title"/>
          </p:nvPr>
        </p:nvSpPr>
        <p:spPr/>
        <p:txBody>
          <a:bodyPr/>
          <a:lstStyle/>
          <a:p>
            <a:r>
              <a:rPr lang="en-US" sz="2000" b="1" dirty="0"/>
              <a:t>Tissue Plasminogen Activator (</a:t>
            </a:r>
            <a:r>
              <a:rPr lang="en-US" sz="2000" b="1" dirty="0" err="1"/>
              <a:t>tPA</a:t>
            </a:r>
            <a:r>
              <a:rPr lang="en-US" sz="2000" b="1" dirty="0"/>
              <a:t>) Treatment for COVID-19 Associated Acute Respiratory Distress Syndrome (ARDS): A Case Series.</a:t>
            </a:r>
            <a:br>
              <a:rPr lang="en-US" b="1" dirty="0"/>
            </a:br>
            <a:endParaRPr lang="en-US" dirty="0"/>
          </a:p>
        </p:txBody>
      </p:sp>
    </p:spTree>
    <p:extLst>
      <p:ext uri="{BB962C8B-B14F-4D97-AF65-F5344CB8AC3E}">
        <p14:creationId xmlns:p14="http://schemas.microsoft.com/office/powerpoint/2010/main" val="269735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0044" y="345099"/>
            <a:ext cx="8423764" cy="6300514"/>
          </a:xfrm>
          <a:prstGeom prst="rect">
            <a:avLst/>
          </a:prstGeom>
        </p:spPr>
      </p:pic>
    </p:spTree>
    <p:extLst>
      <p:ext uri="{BB962C8B-B14F-4D97-AF65-F5344CB8AC3E}">
        <p14:creationId xmlns:p14="http://schemas.microsoft.com/office/powerpoint/2010/main" val="2554059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31997963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4605" y="152766"/>
            <a:ext cx="8402149" cy="6379197"/>
          </a:xfrm>
          <a:prstGeom prst="rect">
            <a:avLst/>
          </a:prstGeom>
        </p:spPr>
      </p:pic>
    </p:spTree>
    <p:extLst>
      <p:ext uri="{BB962C8B-B14F-4D97-AF65-F5344CB8AC3E}">
        <p14:creationId xmlns:p14="http://schemas.microsoft.com/office/powerpoint/2010/main" val="389400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1512" y="246183"/>
            <a:ext cx="8586788" cy="6484141"/>
          </a:xfrm>
          <a:prstGeom prst="rect">
            <a:avLst/>
          </a:prstGeom>
        </p:spPr>
      </p:pic>
    </p:spTree>
    <p:extLst>
      <p:ext uri="{BB962C8B-B14F-4D97-AF65-F5344CB8AC3E}">
        <p14:creationId xmlns:p14="http://schemas.microsoft.com/office/powerpoint/2010/main" val="60142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391" y="199658"/>
            <a:ext cx="8617194" cy="6456993"/>
          </a:xfrm>
          <a:prstGeom prst="rect">
            <a:avLst/>
          </a:prstGeom>
        </p:spPr>
      </p:pic>
    </p:spTree>
    <p:extLst>
      <p:ext uri="{BB962C8B-B14F-4D97-AF65-F5344CB8AC3E}">
        <p14:creationId xmlns:p14="http://schemas.microsoft.com/office/powerpoint/2010/main" val="411912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13385</TotalTime>
  <Words>4642</Words>
  <Application>Microsoft Office PowerPoint</Application>
  <PresentationFormat>Widescreen</PresentationFormat>
  <Paragraphs>353</Paragraphs>
  <Slides>62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62</vt:i4>
      </vt:variant>
    </vt:vector>
  </HeadingPairs>
  <TitlesOfParts>
    <vt:vector size="73" baseType="lpstr">
      <vt:lpstr>Calibri</vt:lpstr>
      <vt:lpstr>Segoe UI</vt:lpstr>
      <vt:lpstr>Roboto</vt:lpstr>
      <vt:lpstr>Montserrat</vt:lpstr>
      <vt:lpstr>Montserrat Semi Bold</vt:lpstr>
      <vt:lpstr>Roboto Black</vt:lpstr>
      <vt:lpstr>Arial</vt:lpstr>
      <vt:lpstr>Times New Roman</vt:lpstr>
      <vt:lpstr>Wingdings 3</vt:lpstr>
      <vt:lpstr>Custom Design</vt:lpstr>
      <vt:lpstr>Brand Theme Master</vt:lpstr>
      <vt:lpstr>  Covid-19 Webex Update  5-4-20</vt:lpstr>
      <vt:lpstr>We are one in this fight</vt:lpstr>
      <vt:lpstr>Cowboy George</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Bed and Vent Availability as of 5-4-20</vt:lpstr>
      <vt:lpstr>PowerPoint Presentation</vt:lpstr>
      <vt:lpstr>CDC Race Data-CDC MMWR</vt:lpstr>
      <vt:lpstr>Local Race Data</vt:lpstr>
      <vt:lpstr>Meat Packing Plants and Their Communities</vt:lpstr>
      <vt:lpstr>Major Issues/Recommendations in Meat Packing</vt:lpstr>
      <vt:lpstr>COVID-19 and Thrombotic or Thromboembolic Disease: Implications for Prevention, Antithrombotic Therapy, and Follow-up     </vt:lpstr>
      <vt:lpstr>Continued</vt:lpstr>
      <vt:lpstr>COVID-19 Serology Tests EUAs</vt:lpstr>
      <vt:lpstr>Other Serology</vt:lpstr>
      <vt:lpstr>Donating Plasma and Convalescent Plasma</vt:lpstr>
      <vt:lpstr>ACTT (Adaptive COVID-19 Treatment Trial)</vt:lpstr>
      <vt:lpstr>Testing Performance</vt:lpstr>
      <vt:lpstr>CDC'S CURRENT LIST OF CORONAVIRUS SYMPTOMS  </vt:lpstr>
      <vt:lpstr>UV Disinfecting Stations around Nebraska </vt:lpstr>
      <vt:lpstr>Home Healthcare Guidances</vt:lpstr>
      <vt:lpstr>Off Site Quarantine and Convalescence</vt:lpstr>
      <vt:lpstr>When Home Quarantine can be discontinued</vt:lpstr>
      <vt:lpstr>Changes in CDC Guidance regarding Isolation</vt:lpstr>
      <vt:lpstr>When home quarantine and isolation are over</vt:lpstr>
      <vt:lpstr>Return to Work Criteria for HCP with Confirmed or Suspected COVID-19 </vt:lpstr>
      <vt:lpstr>Return to Work Criteria for HCP with Confirmed or Suspected COVID-19 (Continued)</vt:lpstr>
      <vt:lpstr>Return to Work Practices and Work Restrictions </vt:lpstr>
      <vt:lpstr>Testing Exposed HCWs</vt:lpstr>
      <vt:lpstr>When a Testing-Based Strategy is Preferred </vt:lpstr>
      <vt:lpstr>LTCF Support by DHHS HAI/ICAP</vt:lpstr>
      <vt:lpstr>LTC COVID 19 Data (as of 5.1.20)</vt:lpstr>
      <vt:lpstr>LTC Accepting Patients</vt:lpstr>
      <vt:lpstr>PowerPoint Presentation</vt:lpstr>
      <vt:lpstr> </vt:lpstr>
      <vt:lpstr>Post Mortem Guidance</vt:lpstr>
      <vt:lpstr>   Infection Prevention and Control    Office Hours</vt:lpstr>
      <vt:lpstr>STOP Here</vt:lpstr>
      <vt:lpstr>ICS* Guidance on Prone Positioning in COVID</vt:lpstr>
      <vt:lpstr>Strategies to Mitigate Healthcare Personnel Staffing Shortages </vt:lpstr>
      <vt:lpstr>PowerPoint Presentation</vt:lpstr>
      <vt:lpstr>PPE Request Form</vt:lpstr>
      <vt:lpstr>How to determine PPE needs</vt:lpstr>
      <vt:lpstr>Staffing Needs</vt:lpstr>
      <vt:lpstr>Remdesivir Trials</vt:lpstr>
      <vt:lpstr>Tissue Plasminogen Activator (tPA) Treatment for COVID-19 Associated Acute Respiratory Distress Syndrome (ARDS): A Case Series. </vt:lpstr>
      <vt:lpstr>         What to Do When Large Numbers of Staff Exposed (Mostly LTC Issue, but also SCAH)</vt:lpstr>
      <vt:lpstr>Registration link: https://unmc.zoom.us/webinar/register/WN_9jB8mb2CQmWeuD82yxbJ2g</vt:lpstr>
      <vt:lpstr>Thanks to NM procedure sharing</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510</cp:revision>
  <cp:lastPrinted>2016-10-25T21:04:27Z</cp:lastPrinted>
  <dcterms:created xsi:type="dcterms:W3CDTF">2016-09-27T14:31:05Z</dcterms:created>
  <dcterms:modified xsi:type="dcterms:W3CDTF">2020-05-04T21:19:40Z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