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771" r:id="rId5"/>
  </p:sldMasterIdLst>
  <p:notesMasterIdLst>
    <p:notesMasterId r:id="rId59"/>
  </p:notesMasterIdLst>
  <p:handoutMasterIdLst>
    <p:handoutMasterId r:id="rId60"/>
  </p:handoutMasterIdLst>
  <p:sldIdLst>
    <p:sldId id="321" r:id="rId6"/>
    <p:sldId id="455" r:id="rId7"/>
    <p:sldId id="548" r:id="rId8"/>
    <p:sldId id="267" r:id="rId9"/>
    <p:sldId id="259" r:id="rId10"/>
    <p:sldId id="265" r:id="rId11"/>
    <p:sldId id="552" r:id="rId12"/>
    <p:sldId id="272" r:id="rId13"/>
    <p:sldId id="274" r:id="rId14"/>
    <p:sldId id="275" r:id="rId15"/>
    <p:sldId id="277" r:id="rId16"/>
    <p:sldId id="278" r:id="rId17"/>
    <p:sldId id="279" r:id="rId18"/>
    <p:sldId id="282" r:id="rId19"/>
    <p:sldId id="281" r:id="rId20"/>
    <p:sldId id="286" r:id="rId21"/>
    <p:sldId id="537" r:id="rId22"/>
    <p:sldId id="549" r:id="rId23"/>
    <p:sldId id="550" r:id="rId24"/>
    <p:sldId id="554" r:id="rId25"/>
    <p:sldId id="551" r:id="rId26"/>
    <p:sldId id="483" r:id="rId27"/>
    <p:sldId id="538" r:id="rId28"/>
    <p:sldId id="547" r:id="rId29"/>
    <p:sldId id="494" r:id="rId30"/>
    <p:sldId id="518" r:id="rId31"/>
    <p:sldId id="515" r:id="rId32"/>
    <p:sldId id="510" r:id="rId33"/>
    <p:sldId id="440" r:id="rId34"/>
    <p:sldId id="553" r:id="rId35"/>
    <p:sldId id="492" r:id="rId36"/>
    <p:sldId id="493" r:id="rId37"/>
    <p:sldId id="535" r:id="rId38"/>
    <p:sldId id="461" r:id="rId39"/>
    <p:sldId id="545" r:id="rId40"/>
    <p:sldId id="546" r:id="rId41"/>
    <p:sldId id="407" r:id="rId42"/>
    <p:sldId id="486" r:id="rId43"/>
    <p:sldId id="539" r:id="rId44"/>
    <p:sldId id="540" r:id="rId45"/>
    <p:sldId id="541" r:id="rId46"/>
    <p:sldId id="462" r:id="rId47"/>
    <p:sldId id="542" r:id="rId48"/>
    <p:sldId id="544" r:id="rId49"/>
    <p:sldId id="469" r:id="rId50"/>
    <p:sldId id="475" r:id="rId51"/>
    <p:sldId id="448" r:id="rId52"/>
    <p:sldId id="310" r:id="rId53"/>
    <p:sldId id="474" r:id="rId54"/>
    <p:sldId id="412" r:id="rId55"/>
    <p:sldId id="411" r:id="rId56"/>
    <p:sldId id="266" r:id="rId57"/>
    <p:sldId id="324" r:id="rId58"/>
  </p:sldIdLst>
  <p:sldSz cx="12192000" cy="6858000"/>
  <p:notesSz cx="7010400" cy="9223375"/>
  <p:embeddedFontLst>
    <p:embeddedFont>
      <p:font typeface="Calibri" panose="020F0502020204030204" pitchFamily="34" charset="0"/>
      <p:regular r:id="rId61"/>
      <p:bold r:id="rId62"/>
      <p:italic r:id="rId63"/>
      <p:boldItalic r:id="rId64"/>
    </p:embeddedFont>
    <p:embeddedFont>
      <p:font typeface="Montserrat" panose="020B0604020202020204" charset="0"/>
      <p:regular r:id="rId65"/>
      <p:bold r:id="rId66"/>
    </p:embeddedFont>
    <p:embeddedFont>
      <p:font typeface="Montserrat Semi Bold" panose="020B0604020202020204" charset="0"/>
      <p:bold r:id="rId67"/>
    </p:embeddedFont>
    <p:embeddedFont>
      <p:font typeface="Roboto" panose="020B0604020202020204" charset="0"/>
      <p:regular r:id="rId68"/>
      <p:bold r:id="rId69"/>
      <p:italic r:id="rId70"/>
      <p:boldItalic r:id="rId71"/>
    </p:embeddedFont>
    <p:embeddedFont>
      <p:font typeface="Roboto Black" panose="020B0604020202020204" charset="0"/>
      <p:bold r:id="rId72"/>
      <p:boldItalic r:id="rId73"/>
    </p:embeddedFont>
    <p:embeddedFont>
      <p:font typeface="Segoe UI" panose="020B0502040204020203" pitchFamily="34" charset="0"/>
      <p:regular r:id="rId74"/>
      <p:bold r:id="rId75"/>
      <p:italic r:id="rId76"/>
      <p:boldItalic r:id="rId77"/>
    </p:embeddedFont>
    <p:embeddedFont>
      <p:font typeface="Wingdings 3" panose="05040102010807070707" pitchFamily="18" charset="2"/>
      <p:regular r:id="rId7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E99A9"/>
    <a:srgbClr val="036080"/>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2732" autoAdjust="0"/>
  </p:normalViewPr>
  <p:slideViewPr>
    <p:cSldViewPr snapToGrid="0">
      <p:cViewPr varScale="1">
        <p:scale>
          <a:sx n="72" d="100"/>
          <a:sy n="72" d="100"/>
        </p:scale>
        <p:origin x="576" y="6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3.fntdata"/><Relationship Id="rId68" Type="http://schemas.openxmlformats.org/officeDocument/2006/relationships/font" Target="fonts/font8.fnt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14.fntdata"/><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font" Target="fonts/font1.fntdata"/><Relationship Id="rId82"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font" Target="fonts/font17.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2.fntdata"/><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font" Target="fonts/font18.fntdata"/><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16.fntdata"/><Relationship Id="rId7" Type="http://schemas.openxmlformats.org/officeDocument/2006/relationships/slide" Target="slides/slide2.xml"/><Relationship Id="rId71" Type="http://schemas.openxmlformats.org/officeDocument/2006/relationships/font" Target="fonts/font11.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4/15/2020</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4/15/2020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4</a:t>
            </a:fld>
            <a:endParaRPr lang="en-US"/>
          </a:p>
        </p:txBody>
      </p:sp>
    </p:spTree>
    <p:extLst>
      <p:ext uri="{BB962C8B-B14F-4D97-AF65-F5344CB8AC3E}">
        <p14:creationId xmlns:p14="http://schemas.microsoft.com/office/powerpoint/2010/main" val="236168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Add the title of your presentation, your division, name, etc.</a:t>
            </a: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6</a:t>
            </a:fld>
            <a:endParaRPr lang="en-US"/>
          </a:p>
        </p:txBody>
      </p:sp>
    </p:spTree>
    <p:extLst>
      <p:ext uri="{BB962C8B-B14F-4D97-AF65-F5344CB8AC3E}">
        <p14:creationId xmlns:p14="http://schemas.microsoft.com/office/powerpoint/2010/main" val="241575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7</a:t>
            </a:fld>
            <a:endParaRPr lang="en-US"/>
          </a:p>
        </p:txBody>
      </p:sp>
    </p:spTree>
    <p:extLst>
      <p:ext uri="{BB962C8B-B14F-4D97-AF65-F5344CB8AC3E}">
        <p14:creationId xmlns:p14="http://schemas.microsoft.com/office/powerpoint/2010/main" val="1030968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14</a:t>
            </a:fld>
            <a:endParaRPr lang="en-US"/>
          </a:p>
        </p:txBody>
      </p:sp>
    </p:spTree>
    <p:extLst>
      <p:ext uri="{BB962C8B-B14F-4D97-AF65-F5344CB8AC3E}">
        <p14:creationId xmlns:p14="http://schemas.microsoft.com/office/powerpoint/2010/main" val="3485023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15</a:t>
            </a:fld>
            <a:endParaRPr lang="en-US"/>
          </a:p>
        </p:txBody>
      </p:sp>
    </p:spTree>
    <p:extLst>
      <p:ext uri="{BB962C8B-B14F-4D97-AF65-F5344CB8AC3E}">
        <p14:creationId xmlns:p14="http://schemas.microsoft.com/office/powerpoint/2010/main" val="1964353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want to alert people that</a:t>
            </a:r>
            <a:r>
              <a:rPr lang="en-US" baseline="0" dirty="0"/>
              <a:t> the CDC has updated their PPE Optimization Strategies. Some highlights are included here. It is worth reading to see if this gives facilities any new ideas, but frankly catches CDC up to what has been under discussion in Nebraska for awhile- including strategies from NETEC and </a:t>
            </a:r>
            <a:r>
              <a:rPr lang="en-US" baseline="0"/>
              <a:t>Nebraska Medicine. </a:t>
            </a:r>
            <a:endParaRPr lang="en-US" dirty="0"/>
          </a:p>
        </p:txBody>
      </p:sp>
      <p:sp>
        <p:nvSpPr>
          <p:cNvPr id="4" name="Slide Number Placeholder 3"/>
          <p:cNvSpPr>
            <a:spLocks noGrp="1"/>
          </p:cNvSpPr>
          <p:nvPr>
            <p:ph type="sldNum" sz="quarter" idx="10"/>
          </p:nvPr>
        </p:nvSpPr>
        <p:spPr/>
        <p:txBody>
          <a:bodyPr/>
          <a:lstStyle/>
          <a:p>
            <a:fld id="{FB6C254E-E03D-4BB2-88EA-ED40D6A2DABB}" type="slidenum">
              <a:rPr lang="en-US" smtClean="0"/>
              <a:t>49</a:t>
            </a:fld>
            <a:endParaRPr lang="en-US"/>
          </a:p>
        </p:txBody>
      </p:sp>
    </p:spTree>
    <p:extLst>
      <p:ext uri="{BB962C8B-B14F-4D97-AF65-F5344CB8AC3E}">
        <p14:creationId xmlns:p14="http://schemas.microsoft.com/office/powerpoint/2010/main" val="3547905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NETEC offers excellent training</a:t>
            </a:r>
            <a:r>
              <a:rPr lang="en-US" baseline="0" dirty="0"/>
              <a:t> resources on COVID-19 PPE use, as well as conservation</a:t>
            </a:r>
            <a:endParaRPr lang="en-US" dirty="0"/>
          </a:p>
        </p:txBody>
      </p:sp>
      <p:sp>
        <p:nvSpPr>
          <p:cNvPr id="4" name="Slide Number Placeholder 3"/>
          <p:cNvSpPr>
            <a:spLocks noGrp="1"/>
          </p:cNvSpPr>
          <p:nvPr>
            <p:ph type="sldNum" sz="quarter" idx="10"/>
          </p:nvPr>
        </p:nvSpPr>
        <p:spPr/>
        <p:txBody>
          <a:bodyPr/>
          <a:lstStyle/>
          <a:p>
            <a:fld id="{26275C34-CD35-4E78-94B8-D01B743C8C1A}" type="slidenum">
              <a:rPr lang="en-US" smtClean="0"/>
              <a:t>51</a:t>
            </a:fld>
            <a:endParaRPr lang="en-US"/>
          </a:p>
        </p:txBody>
      </p:sp>
    </p:spTree>
    <p:extLst>
      <p:ext uri="{BB962C8B-B14F-4D97-AF65-F5344CB8AC3E}">
        <p14:creationId xmlns:p14="http://schemas.microsoft.com/office/powerpoint/2010/main" val="309735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52</a:t>
            </a:fld>
            <a:endParaRPr lang="en-US"/>
          </a:p>
        </p:txBody>
      </p:sp>
    </p:spTree>
    <p:extLst>
      <p:ext uri="{BB962C8B-B14F-4D97-AF65-F5344CB8AC3E}">
        <p14:creationId xmlns:p14="http://schemas.microsoft.com/office/powerpoint/2010/main" val="233276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104782"/>
            <a:ext cx="4178022" cy="5029318"/>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104782"/>
            <a:ext cx="4808380" cy="3818910"/>
          </a:xfrm>
          <a:prstGeom prst="rect">
            <a:avLst/>
          </a:prstGeom>
        </p:spPr>
        <p:txBody>
          <a:bodyPr/>
          <a:lstStyle>
            <a:lvl1pPr>
              <a:defRPr>
                <a:solidFill>
                  <a:srgbClr val="FFC843"/>
                </a:solidFill>
              </a:defRPr>
            </a:lvl1pPr>
          </a:lstStyle>
          <a:p>
            <a:r>
              <a:rPr lang="en-US" dirty="0"/>
              <a:t>Click icon to add picture</a:t>
            </a:r>
          </a:p>
        </p:txBody>
      </p:sp>
      <p:sp>
        <p:nvSpPr>
          <p:cNvPr id="15" name="Picture Placeholder 14"/>
          <p:cNvSpPr>
            <a:spLocks noGrp="1"/>
          </p:cNvSpPr>
          <p:nvPr>
            <p:ph type="pic" sz="quarter" idx="13"/>
          </p:nvPr>
        </p:nvSpPr>
        <p:spPr>
          <a:xfrm>
            <a:off x="4732338" y="1104782"/>
            <a:ext cx="2130729" cy="1819288"/>
          </a:xfrm>
          <a:prstGeom prst="rect">
            <a:avLst/>
          </a:prstGeom>
        </p:spPr>
        <p:txBody>
          <a:bodyPr/>
          <a:lstStyle>
            <a:lvl1pPr>
              <a:defRPr>
                <a:solidFill>
                  <a:srgbClr val="FFC843"/>
                </a:solidFill>
              </a:defRPr>
            </a:lvl1pPr>
          </a:lstStyle>
          <a:p>
            <a:r>
              <a:rPr lang="en-US" dirty="0"/>
              <a:t>Click icon to add picture</a:t>
            </a:r>
          </a:p>
        </p:txBody>
      </p:sp>
      <p:sp>
        <p:nvSpPr>
          <p:cNvPr id="17" name="Picture Placeholder 16"/>
          <p:cNvSpPr>
            <a:spLocks noGrp="1"/>
          </p:cNvSpPr>
          <p:nvPr>
            <p:ph type="pic" sz="quarter" idx="14"/>
          </p:nvPr>
        </p:nvSpPr>
        <p:spPr>
          <a:xfrm>
            <a:off x="4732338" y="3114565"/>
            <a:ext cx="2160587" cy="1809128"/>
          </a:xfrm>
          <a:prstGeom prst="rect">
            <a:avLst/>
          </a:prstGeom>
        </p:spPr>
        <p:txBody>
          <a:bodyPr/>
          <a:lstStyle>
            <a:lvl1pPr>
              <a:defRPr>
                <a:solidFill>
                  <a:srgbClr val="FFC843"/>
                </a:solidFill>
              </a:defRPr>
            </a:lvl1pPr>
          </a:lstStyle>
          <a:p>
            <a:r>
              <a:rPr lang="en-US" dirty="0"/>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8496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838200" y="1808702"/>
            <a:ext cx="3211513" cy="396979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81564" y="1808163"/>
            <a:ext cx="6872235" cy="39703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271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16272034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a:t>Click to edit bulleted text</a:t>
            </a:r>
          </a:p>
        </p:txBody>
      </p:sp>
    </p:spTree>
    <p:extLst>
      <p:ext uri="{BB962C8B-B14F-4D97-AF65-F5344CB8AC3E}">
        <p14:creationId xmlns:p14="http://schemas.microsoft.com/office/powerpoint/2010/main" val="16721079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409699"/>
            <a:ext cx="11552349" cy="5362559"/>
          </a:xfrm>
          <a:prstGeom prst="rect">
            <a:avLst/>
          </a:prstGeom>
        </p:spPr>
        <p:txBody>
          <a:bodyPr wrap="none" numCol="2" spcCol="4572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8"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3333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5F3F7D-F07A-4271-B57F-3926DFAE9CE2}"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70F32-A959-4727-8BBC-F1AEE5E791CA}" type="slidenum">
              <a:rPr lang="en-US" smtClean="0"/>
              <a:t>‹#›</a:t>
            </a:fld>
            <a:endParaRPr lang="en-US"/>
          </a:p>
        </p:txBody>
      </p:sp>
    </p:spTree>
    <p:extLst>
      <p:ext uri="{BB962C8B-B14F-4D97-AF65-F5344CB8AC3E}">
        <p14:creationId xmlns:p14="http://schemas.microsoft.com/office/powerpoint/2010/main" val="229614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365098" y="1073276"/>
            <a:ext cx="11552349" cy="5060823"/>
          </a:xfrm>
          <a:prstGeom prst="rect">
            <a:avLst/>
          </a:prstGeom>
        </p:spPr>
        <p:txBody>
          <a:bodyPr lIns="0" tIns="45720" rIns="91440" spcCol="274320"/>
          <a:lstStyle>
            <a:lvl1pPr marL="457200" indent="-274320" algn="l">
              <a:lnSpc>
                <a:spcPct val="150000"/>
              </a:lnSpc>
              <a:spcBef>
                <a:spcPts val="0"/>
              </a:spcBef>
              <a:buClr>
                <a:srgbClr val="B9C8D3"/>
              </a:buClr>
              <a:buFont typeface="Wingdings 3" panose="05040102010807070707" pitchFamily="18" charset="2"/>
              <a:buChar char=""/>
              <a:defRPr lang="en-US" sz="180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dirty="0"/>
              <a:t>1-column bulleted text</a:t>
            </a:r>
          </a:p>
        </p:txBody>
      </p:sp>
      <p:sp>
        <p:nvSpPr>
          <p:cNvPr id="10"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1" name="Title Page Rule Line"/>
          <p:cNvCxnSpPr/>
          <p:nvPr/>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072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826577" y="395832"/>
            <a:ext cx="10809692" cy="1359153"/>
          </a:xfrm>
        </p:spPr>
        <p:txBody>
          <a:bodyPr tIns="0" bIns="0"/>
          <a:lstStyle/>
          <a:p>
            <a:r>
              <a:rPr lang="en-US" dirty="0"/>
              <a:t>Click to edit Master title style</a:t>
            </a:r>
          </a:p>
        </p:txBody>
      </p:sp>
      <p:sp>
        <p:nvSpPr>
          <p:cNvPr id="10" name="Content Placeholder 2"/>
          <p:cNvSpPr>
            <a:spLocks noGrp="1"/>
          </p:cNvSpPr>
          <p:nvPr>
            <p:ph idx="1"/>
          </p:nvPr>
        </p:nvSpPr>
        <p:spPr>
          <a:xfrm>
            <a:off x="826577" y="1882620"/>
            <a:ext cx="10809692" cy="419666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4/15/2020</a:t>
            </a:fld>
            <a:endParaRPr lang="en-US" dirty="0"/>
          </a:p>
        </p:txBody>
      </p:sp>
      <p:sp>
        <p:nvSpPr>
          <p:cNvPr id="8"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1563768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dirty="0"/>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14779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line / Subhead / 3-column / bulleted">
    <p:spTree>
      <p:nvGrpSpPr>
        <p:cNvPr id="1" name=""/>
        <p:cNvGrpSpPr/>
        <p:nvPr/>
      </p:nvGrpSpPr>
      <p:grpSpPr>
        <a:xfrm>
          <a:off x="0" y="0"/>
          <a:ext cx="0" cy="0"/>
          <a:chOff x="0" y="0"/>
          <a:chExt cx="0" cy="0"/>
        </a:xfrm>
      </p:grpSpPr>
      <p:sp>
        <p:nvSpPr>
          <p:cNvPr id="4" name="Page Subhead Bold"/>
          <p:cNvSpPr>
            <a:spLocks noGrp="1"/>
          </p:cNvSpPr>
          <p:nvPr>
            <p:ph type="body" sz="quarter" idx="12" hasCustomPrompt="1"/>
          </p:nvPr>
        </p:nvSpPr>
        <p:spPr>
          <a:xfrm>
            <a:off x="365097" y="1081211"/>
            <a:ext cx="11552349" cy="56307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7" name="Body Text 3-col"/>
          <p:cNvSpPr>
            <a:spLocks noGrp="1"/>
          </p:cNvSpPr>
          <p:nvPr>
            <p:ph type="body" sz="quarter" idx="11" hasCustomPrompt="1"/>
          </p:nvPr>
        </p:nvSpPr>
        <p:spPr>
          <a:xfrm>
            <a:off x="365097" y="1657903"/>
            <a:ext cx="11560739" cy="4329942"/>
          </a:xfrm>
          <a:prstGeom prst="rect">
            <a:avLst/>
          </a:prstGeom>
        </p:spPr>
        <p:txBody>
          <a:bodyPr wrap="none" numCol="3"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3-column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45763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800737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3409637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1890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073568"/>
            <a:ext cx="11552349" cy="5060532"/>
          </a:xfrm>
          <a:prstGeom prst="rect">
            <a:avLst/>
          </a:prstGeom>
        </p:spPr>
        <p:txBody>
          <a:bodyPr/>
          <a:lstStyle>
            <a:lvl1pPr marL="0" indent="0" algn="l">
              <a:buNone/>
              <a:defRPr sz="2000">
                <a:solidFill>
                  <a:schemeClr val="tx1"/>
                </a:solidFill>
              </a:defRPr>
            </a:lvl1pPr>
          </a:lstStyle>
          <a:p>
            <a:pPr lvl="0"/>
            <a:r>
              <a:rPr lang="en-US" dirty="0"/>
              <a:t>Click to edit text</a:t>
            </a:r>
          </a:p>
        </p:txBody>
      </p:sp>
      <p:cxnSp>
        <p:nvCxnSpPr>
          <p:cNvPr id="5"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1285532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066736"/>
            <a:ext cx="11552349" cy="5067363"/>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cxnSp>
        <p:nvCxnSpPr>
          <p:cNvPr id="10" name="Title Page Rule Line"/>
          <p:cNvCxnSpPr/>
          <p:nvPr/>
        </p:nvCxnSpPr>
        <p:spPr>
          <a:xfrm>
            <a:off x="37348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26886863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93146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Bulleted Text"/>
          <p:cNvSpPr>
            <a:spLocks noGrp="1"/>
          </p:cNvSpPr>
          <p:nvPr>
            <p:ph type="body" sz="quarter" idx="12" hasCustomPrompt="1"/>
          </p:nvPr>
        </p:nvSpPr>
        <p:spPr>
          <a:xfrm>
            <a:off x="365098" y="1073276"/>
            <a:ext cx="11552349" cy="5060823"/>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spTree>
    <p:extLst>
      <p:ext uri="{BB962C8B-B14F-4D97-AF65-F5344CB8AC3E}">
        <p14:creationId xmlns:p14="http://schemas.microsoft.com/office/powerpoint/2010/main" val="11005649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653828"/>
            <a:ext cx="11552349" cy="4480272"/>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1"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198836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06673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231152"/>
            <a:ext cx="11552349" cy="3902948"/>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cxnSp>
        <p:nvCxnSpPr>
          <p:cNvPr id="14" name="Title Page Rule Line"/>
          <p:cNvCxnSpPr/>
          <p:nvPr/>
        </p:nvCxnSpPr>
        <p:spPr>
          <a:xfrm>
            <a:off x="36509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66773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4694483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512325"/>
            <a:ext cx="11552349" cy="4621775"/>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305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0058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12931640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image" Target="../media/image4.jp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058496" y="5086067"/>
            <a:ext cx="1776908" cy="731336"/>
          </a:xfrm>
          <a:prstGeom prst="rect">
            <a:avLst/>
          </a:prstGeom>
        </p:spPr>
      </p:pic>
      <p:sp>
        <p:nvSpPr>
          <p:cNvPr id="2" name="Rectangle 1"/>
          <p:cNvSpPr/>
          <p:nvPr userDrawn="1"/>
        </p:nvSpPr>
        <p:spPr>
          <a:xfrm>
            <a:off x="0" y="0"/>
            <a:ext cx="12181952"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2230" y="6055600"/>
            <a:ext cx="2885379" cy="276999"/>
          </a:xfrm>
          <a:prstGeom prst="rect">
            <a:avLst/>
          </a:prstGeom>
          <a:effectLst>
            <a:outerShdw blurRad="50800" dist="38100" dir="2700000" algn="tl" rotWithShape="0">
              <a:schemeClr val="bg1">
                <a:alpha val="40000"/>
              </a:schemeClr>
            </a:outerShdw>
          </a:effectLst>
        </p:spPr>
        <p:txBody>
          <a:bodyPr wrap="square">
            <a:spAutoFit/>
          </a:bodyPr>
          <a:lstStyle/>
          <a:p>
            <a:r>
              <a:rPr lang="en-US" sz="1200" i="1" spc="20" baseline="0" dirty="0">
                <a:solidFill>
                  <a:srgbClr val="036080"/>
                </a:solidFill>
              </a:rPr>
              <a:t>Helping People Live Better Lives.</a:t>
            </a:r>
          </a:p>
        </p:txBody>
      </p:sp>
    </p:spTree>
    <p:extLst>
      <p:ext uri="{BB962C8B-B14F-4D97-AF65-F5344CB8AC3E}">
        <p14:creationId xmlns:p14="http://schemas.microsoft.com/office/powerpoint/2010/main" val="1527444400"/>
      </p:ext>
    </p:extLst>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6" r:id="rId10"/>
    <p:sldLayoutId id="2147483780" r:id="rId11"/>
    <p:sldLayoutId id="2147483784" r:id="rId12"/>
    <p:sldLayoutId id="2147483785" r:id="rId13"/>
    <p:sldLayoutId id="2147483787" r:id="rId14"/>
    <p:sldLayoutId id="2147483791" r:id="rId15"/>
    <p:sldLayoutId id="2147483793" r:id="rId16"/>
    <p:sldLayoutId id="2147483795" r:id="rId17"/>
    <p:sldLayoutId id="2147483796" r:id="rId18"/>
    <p:sldLayoutId id="2147483797" r:id="rId19"/>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hyperlink" Target="https://gcc02.safelinks.protection.outlook.com/?url=https%3A%2F%2Fform.jotform.com%2FNebraskaDHHS%2FPPERequestForm&amp;data=02%7C01%7CNicole.Effle%40nebraska.gov%7C3ddafcaa2eae43872a9308d7e07a80b3%7C043207dfe6894bf6902001038f11f0b1%7C0%7C0%7C637224689054320387&amp;sdata=wd0UEQltOALoGbO3apwujtNqMRvOZN8E5avuyTfeNO0%3D&amp;reserved=0" TargetMode="Externa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hyperlink" Target="https://mailview.bulletinhealthcare.com/mailview.aspx?m=2020041301idsa&amp;r=8755537-0f34&amp;l=00f-e6a&amp;t=c"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nejm.org/doi/full/10.1056/NEJMc2009316?query=NC"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idsociety.org/COVID19guidelines"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www.mmsend43.com/link.cfm?r=WCMNvvOuGFZ86GrYCbddrQ~~&amp;pe=xNnTX8uVOqjyL7UYenFBuczzsnCwy71ohIZpMdejMzvVOy1ZA14_ME9gGfE9TwUwEe3Qh0P-MNv7kV5y2xfHvg~~&amp;t=3MGfalrSVDn6yyvEokKMPg~~"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www.cdc.gov/coronavirus/2019-ncov/hcp/ppe-strategy/face-masks.html"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3dprint.nih.gov/discover/3dpx-013429" TargetMode="External"/><Relationship Id="rId2" Type="http://schemas.openxmlformats.org/officeDocument/2006/relationships/hyperlink" Target="https://twitter.com/VHAInnovation/status/1246164120992452612"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www.nebraskamed.com/sites/default/files/documents/covid-19/surgical-mask-policy-and-faq-nebraska-med.pdf"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gcc02.safelinks.protection.outlook.com/?url=https://repository.netecweb.org/files/original/fe9a813e5643ab774a62b4b1778117e0.pdf&amp;data=02|01|Maureen.Tierney@nebraska.gov|6cb9b38f528449d5dc7008d7cf29c0f4|043207dfe6894bf6902001038f11f0b1|0|0|637205651020669126&amp;sdata=O5V9taNHNbx7BSMMAVypPyySp3yGi5LgTJ1UCmgDh2w%3D&amp;reserved=0"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cdc.gov/coronavirus/2019-ncov/hcp/ppe-strategy/burn-calculator.html" TargetMode="External"/><Relationship Id="rId2" Type="http://schemas.openxmlformats.org/officeDocument/2006/relationships/hyperlink" Target="https://www.cdc.gov/coronavirus/2019-ncov/downloads/PPE-Burn-Rate-Calculator-03152020v12.xlsx"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nebraskahospitals.org/coronavirus-covid-19-information.html"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hyperlink" Target="https://www.cdc.gov/niosh/topics/hcwcontrols/recommendedguidanceextuse.html#note3"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cdc.gov/niosh/topics/hcwcontrols/recommendedguidanceextuse.html#ref19" TargetMode="External"/><Relationship Id="rId2" Type="http://schemas.openxmlformats.org/officeDocument/2006/relationships/hyperlink" Target="https://www.cdc.gov/niosh/topics/hcwcontrols/recommendedguidanceextuse.html#ref18" TargetMode="External"/><Relationship Id="rId1" Type="http://schemas.openxmlformats.org/officeDocument/2006/relationships/slideLayout" Target="../slideLayouts/slideLayout4.xml"/><Relationship Id="rId5" Type="http://schemas.openxmlformats.org/officeDocument/2006/relationships/hyperlink" Target="https://www.cdc.gov/niosh/topics/hcwcontrols/recommendedguidanceextuse.html#ref16" TargetMode="External"/><Relationship Id="rId4" Type="http://schemas.openxmlformats.org/officeDocument/2006/relationships/hyperlink" Target="https://www.cdc.gov/niosh/topics/hcwcontrols/recommendedguidanceextuse.html#ref20"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https://www.cdc.gov/niosh/topics/hcwcontrols/recommendedguidanceextuse.html#ref11"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youtube.com/watch?v=pGXiUyAoEd8" TargetMode="Externa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49.xml.rels><?xml version="1.0" encoding="UTF-8" standalone="yes"?>
<Relationships xmlns="http://schemas.openxmlformats.org/package/2006/relationships"><Relationship Id="rId3" Type="http://schemas.openxmlformats.org/officeDocument/2006/relationships/hyperlink" Target="https://www.cdc.gov/coronavirus/2019-ncov/hcp/ppe-strategy/index.html"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hyperlink" Target="https://icap.nebraskamed.com/"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unmc.zoom.us/webinar/register/WN_9jB8mb2CQmWeuD82yxbJ2g" TargetMode="Externa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hyperlink" Target="https://repository.netecweb.org/exhibits/show/ncov/ncov" TargetMode="Externa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hyperlink" Target="https://www.cdc.gov/coronavirus/2019-ncov/hcp/guidance-risk-assesment-hcp.html"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hyperlink" Target="https://www.cdc.gov/coronavirus/2019-ncov/hcp/ppe-strategy/face-masks.html" TargetMode="External"/><Relationship Id="rId5" Type="http://schemas.openxmlformats.org/officeDocument/2006/relationships/hyperlink" Target="https://www.cdc.gov/coronavirus/2019-ncov/hcp/ppe-strategy/index.html" TargetMode="External"/><Relationship Id="rId4" Type="http://schemas.openxmlformats.org/officeDocument/2006/relationships/hyperlink" Target="https://www.cdc.gov/coronavirus/2019-ncov/need-extra-precautions/pregnancy-breastfeeding.html"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6037"/>
                    </a14:imgEffect>
                    <a14:imgEffect>
                      <a14:saturation sat="56000"/>
                    </a14:imgEffect>
                  </a14:imgLayer>
                </a14:imgProps>
              </a:ext>
            </a:extLst>
          </a:blip>
          <a:stretch>
            <a:fillRect/>
          </a:stretch>
        </p:blipFill>
        <p:spPr>
          <a:xfrm>
            <a:off x="-276224" y="7010"/>
            <a:ext cx="12468224" cy="6850989"/>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p:txBody>
          <a:bodyPr>
            <a:normAutofit fontScale="90000"/>
          </a:bodyPr>
          <a:lstStyle/>
          <a:p>
            <a:br>
              <a:rPr lang="en-US" b="1" dirty="0">
                <a:solidFill>
                  <a:schemeClr val="bg1"/>
                </a:solidFill>
              </a:rPr>
            </a:br>
            <a:br>
              <a:rPr lang="en-US" b="1" dirty="0">
                <a:solidFill>
                  <a:schemeClr val="tx1"/>
                </a:solidFill>
              </a:rPr>
            </a:br>
            <a:r>
              <a:rPr lang="en-US" sz="5300" b="1" dirty="0">
                <a:ln>
                  <a:solidFill>
                    <a:schemeClr val="accent4">
                      <a:lumMod val="60000"/>
                      <a:lumOff val="40000"/>
                    </a:schemeClr>
                  </a:solidFill>
                </a:ln>
                <a:solidFill>
                  <a:schemeClr val="tx1"/>
                </a:solidFill>
              </a:rPr>
              <a:t>Covid-19 Webex Update </a:t>
            </a:r>
            <a:br>
              <a:rPr lang="en-US" sz="5300" b="1" dirty="0">
                <a:ln>
                  <a:solidFill>
                    <a:schemeClr val="accent4">
                      <a:lumMod val="60000"/>
                      <a:lumOff val="40000"/>
                    </a:schemeClr>
                  </a:solidFill>
                </a:ln>
                <a:solidFill>
                  <a:schemeClr val="tx1"/>
                </a:solidFill>
              </a:rPr>
            </a:br>
            <a:r>
              <a:rPr lang="en-US" sz="5300" b="1" dirty="0">
                <a:ln>
                  <a:solidFill>
                    <a:schemeClr val="accent4">
                      <a:lumMod val="60000"/>
                      <a:lumOff val="40000"/>
                    </a:schemeClr>
                  </a:solidFill>
                </a:ln>
                <a:solidFill>
                  <a:schemeClr val="tx1"/>
                </a:solidFill>
              </a:rPr>
              <a:t>4-13-20</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838200" y="2905125"/>
            <a:ext cx="10515600" cy="2305050"/>
          </a:xfrm>
          <a:effectLst>
            <a:glow rad="139700">
              <a:schemeClr val="accent1">
                <a:satMod val="175000"/>
                <a:alpha val="40000"/>
              </a:schemeClr>
            </a:glow>
          </a:effectLst>
        </p:spPr>
        <p:txBody>
          <a:bodyPr>
            <a:normAutofit/>
          </a:bodyPr>
          <a:lstStyle/>
          <a:p>
            <a:r>
              <a:rPr lang="en-US" b="1" dirty="0">
                <a:ln>
                  <a:solidFill>
                    <a:schemeClr val="tx1"/>
                  </a:solidFill>
                </a:ln>
                <a:solidFill>
                  <a:srgbClr val="FFFF00"/>
                </a:solidFill>
              </a:rPr>
              <a:t>Maureen Tierney, MD, MSc. </a:t>
            </a:r>
          </a:p>
          <a:p>
            <a:r>
              <a:rPr lang="en-US" b="1" i="1" dirty="0">
                <a:ln>
                  <a:solidFill>
                    <a:schemeClr val="tx1"/>
                  </a:solidFill>
                </a:ln>
                <a:solidFill>
                  <a:srgbClr val="FFFF00"/>
                </a:solidFill>
              </a:rPr>
              <a:t>Healthcare Associated Infections Medical Director</a:t>
            </a:r>
          </a:p>
          <a:p>
            <a:r>
              <a:rPr lang="en-US" b="1" i="1" dirty="0">
                <a:ln>
                  <a:solidFill>
                    <a:schemeClr val="tx1"/>
                  </a:solidFill>
                </a:ln>
                <a:solidFill>
                  <a:srgbClr val="FFFF00"/>
                </a:solidFill>
              </a:rPr>
              <a:t>Tom </a:t>
            </a:r>
            <a:r>
              <a:rPr lang="en-US" b="1" i="1" dirty="0" err="1">
                <a:ln>
                  <a:solidFill>
                    <a:schemeClr val="tx1"/>
                  </a:solidFill>
                </a:ln>
                <a:solidFill>
                  <a:srgbClr val="FFFF00"/>
                </a:solidFill>
              </a:rPr>
              <a:t>Safranek</a:t>
            </a:r>
            <a:r>
              <a:rPr lang="en-US" b="1" i="1" dirty="0">
                <a:ln>
                  <a:solidFill>
                    <a:schemeClr val="tx1"/>
                  </a:solidFill>
                </a:ln>
                <a:solidFill>
                  <a:srgbClr val="FFFF00"/>
                </a:solidFill>
              </a:rPr>
              <a:t>, MD, State Epidemiologist</a:t>
            </a:r>
            <a:endParaRPr lang="en-US" b="1" dirty="0">
              <a:ln>
                <a:solidFill>
                  <a:schemeClr val="tx1"/>
                </a:solidFill>
              </a:ln>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6446617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6016" y="157655"/>
            <a:ext cx="8569873" cy="6438225"/>
          </a:xfrm>
          <a:prstGeom prst="rect">
            <a:avLst/>
          </a:prstGeom>
        </p:spPr>
      </p:pic>
    </p:spTree>
    <p:extLst>
      <p:ext uri="{BB962C8B-B14F-4D97-AF65-F5344CB8AC3E}">
        <p14:creationId xmlns:p14="http://schemas.microsoft.com/office/powerpoint/2010/main" val="3384549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5553" y="175883"/>
            <a:ext cx="8708806" cy="6515235"/>
          </a:xfrm>
          <a:prstGeom prst="rect">
            <a:avLst/>
          </a:prstGeom>
        </p:spPr>
      </p:pic>
    </p:spTree>
    <p:extLst>
      <p:ext uri="{BB962C8B-B14F-4D97-AF65-F5344CB8AC3E}">
        <p14:creationId xmlns:p14="http://schemas.microsoft.com/office/powerpoint/2010/main" val="3534180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0290" y="301351"/>
            <a:ext cx="11599972" cy="6463728"/>
          </a:xfrm>
          <a:prstGeom prst="rect">
            <a:avLst/>
          </a:prstGeom>
        </p:spPr>
      </p:pic>
    </p:spTree>
    <p:extLst>
      <p:ext uri="{BB962C8B-B14F-4D97-AF65-F5344CB8AC3E}">
        <p14:creationId xmlns:p14="http://schemas.microsoft.com/office/powerpoint/2010/main" val="1521658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0014" y="476086"/>
            <a:ext cx="11541327" cy="5893183"/>
          </a:xfrm>
          <a:prstGeom prst="rect">
            <a:avLst/>
          </a:prstGeom>
        </p:spPr>
      </p:pic>
    </p:spTree>
    <p:extLst>
      <p:ext uri="{BB962C8B-B14F-4D97-AF65-F5344CB8AC3E}">
        <p14:creationId xmlns:p14="http://schemas.microsoft.com/office/powerpoint/2010/main" val="6694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64323" y="224987"/>
            <a:ext cx="8463455" cy="6379650"/>
          </a:xfrm>
          <a:prstGeom prst="rect">
            <a:avLst/>
          </a:prstGeom>
        </p:spPr>
      </p:pic>
    </p:spTree>
    <p:extLst>
      <p:ext uri="{BB962C8B-B14F-4D97-AF65-F5344CB8AC3E}">
        <p14:creationId xmlns:p14="http://schemas.microsoft.com/office/powerpoint/2010/main" val="4050026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49026" y="1018682"/>
            <a:ext cx="8486775" cy="4505325"/>
          </a:xfrm>
          <a:prstGeom prst="rect">
            <a:avLst/>
          </a:prstGeom>
        </p:spPr>
      </p:pic>
      <p:pic>
        <p:nvPicPr>
          <p:cNvPr id="3" name="Picture 2"/>
          <p:cNvPicPr>
            <a:picLocks noChangeAspect="1"/>
          </p:cNvPicPr>
          <p:nvPr/>
        </p:nvPicPr>
        <p:blipFill>
          <a:blip r:embed="rId4"/>
          <a:stretch>
            <a:fillRect/>
          </a:stretch>
        </p:blipFill>
        <p:spPr>
          <a:xfrm>
            <a:off x="937392" y="5692009"/>
            <a:ext cx="4610100" cy="266700"/>
          </a:xfrm>
          <a:prstGeom prst="rect">
            <a:avLst/>
          </a:prstGeom>
        </p:spPr>
      </p:pic>
      <p:pic>
        <p:nvPicPr>
          <p:cNvPr id="5" name="Picture 4"/>
          <p:cNvPicPr>
            <a:picLocks noChangeAspect="1"/>
          </p:cNvPicPr>
          <p:nvPr/>
        </p:nvPicPr>
        <p:blipFill>
          <a:blip r:embed="rId5"/>
          <a:stretch>
            <a:fillRect/>
          </a:stretch>
        </p:blipFill>
        <p:spPr>
          <a:xfrm>
            <a:off x="444883" y="73324"/>
            <a:ext cx="9552063" cy="861357"/>
          </a:xfrm>
          <a:prstGeom prst="rect">
            <a:avLst/>
          </a:prstGeom>
        </p:spPr>
      </p:pic>
    </p:spTree>
    <p:extLst>
      <p:ext uri="{BB962C8B-B14F-4D97-AF65-F5344CB8AC3E}">
        <p14:creationId xmlns:p14="http://schemas.microsoft.com/office/powerpoint/2010/main" val="3714682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 Request Form</a:t>
            </a:r>
          </a:p>
        </p:txBody>
      </p:sp>
      <p:sp>
        <p:nvSpPr>
          <p:cNvPr id="3" name="Rectangle 2"/>
          <p:cNvSpPr/>
          <p:nvPr/>
        </p:nvSpPr>
        <p:spPr>
          <a:xfrm>
            <a:off x="2963918" y="2601312"/>
            <a:ext cx="5817475" cy="646331"/>
          </a:xfrm>
          <a:prstGeom prst="rect">
            <a:avLst/>
          </a:prstGeom>
        </p:spPr>
        <p:txBody>
          <a:bodyPr wrap="square">
            <a:spAutoFit/>
          </a:bodyPr>
          <a:lstStyle/>
          <a:p>
            <a:r>
              <a:rPr lang="en-US" u="sng" dirty="0">
                <a:solidFill>
                  <a:srgbClr val="0563C1"/>
                </a:solidFill>
                <a:latin typeface="Times New Roman" panose="02020603050405020304" pitchFamily="18" charset="0"/>
                <a:ea typeface="Calibri" panose="020F0502020204030204" pitchFamily="34" charset="0"/>
                <a:hlinkClick r:id="rId2"/>
              </a:rPr>
              <a:t>https://form.jotform.com/NebraskaDHHS/PPERequestForm</a:t>
            </a:r>
            <a:r>
              <a:rPr lang="en-US" sz="1200" dirty="0">
                <a:latin typeface="Segoe UI" panose="020B0502040204020203" pitchFamily="34"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a:p>
            <a:r>
              <a:rPr lang="en-US" dirty="0">
                <a:solidFill>
                  <a:srgbClr val="1F497D"/>
                </a:solidFill>
                <a:latin typeface="Times New Roman" panose="02020603050405020304" pitchFamily="18"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27345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50F01A-6EA9-41B6-AA0E-E9A13BF2BB93}"/>
              </a:ext>
            </a:extLst>
          </p:cNvPr>
          <p:cNvSpPr>
            <a:spLocks noGrp="1"/>
          </p:cNvSpPr>
          <p:nvPr>
            <p:ph type="body" sz="quarter" idx="10"/>
          </p:nvPr>
        </p:nvSpPr>
        <p:spPr/>
        <p:txBody>
          <a:bodyPr/>
          <a:lstStyle/>
          <a:p>
            <a:r>
              <a:rPr lang="en-US" dirty="0"/>
              <a:t>Johns Hopkins University School of Medicine Associate Professor of Adult and Pediatric Infectious Diseases Allison </a:t>
            </a:r>
            <a:r>
              <a:rPr lang="en-US" dirty="0" err="1"/>
              <a:t>Agwu</a:t>
            </a:r>
            <a:r>
              <a:rPr lang="en-US" dirty="0"/>
              <a:t>, M.D., </a:t>
            </a:r>
            <a:r>
              <a:rPr lang="en-US" dirty="0" err="1"/>
              <a:t>ScM</a:t>
            </a:r>
            <a:r>
              <a:rPr lang="en-US" dirty="0"/>
              <a:t> “discusses disparities in the impacts of COVID-19 in the community she serves.” Of “the 6,116 COVID-19 cases in Maryland for which race data was available (around 20% of cases were missing data), as of April 10 African Americans represented 49% of cases and 51% of deaths while representing only 30% of Maryland residents. Whites represented 35% of cases and 40% of deaths while representing 56% of Maryland residents.”</a:t>
            </a:r>
            <a:endParaRPr lang="en-US" u="sng" dirty="0">
              <a:hlinkClick r:id="rId2"/>
            </a:endParaRPr>
          </a:p>
          <a:p>
            <a:endParaRPr lang="en-US" u="sng" dirty="0">
              <a:hlinkClick r:id="rId2"/>
            </a:endParaRPr>
          </a:p>
          <a:p>
            <a:r>
              <a:rPr lang="en-US" u="sng" dirty="0">
                <a:hlinkClick r:id="rId2"/>
              </a:rPr>
              <a:t>CIDRAP</a:t>
            </a:r>
            <a:r>
              <a:rPr lang="en-US" dirty="0"/>
              <a:t> (4/10) reported that a new letter published in Clinical Infectious Diseases “from researchers at New York University shows that obesity is a risk factor for COVID-19 hospitalization in patients under the age of 60.” For the study, “researchers looked at 3,615 patients admitted to their hospital from Mar 4 to Apr 4.” They found “patients aged less than 60 years with a BMI from 30 to 34 were 2.0 times...and 1.8 times...more likely to be admitted to acute and critical care, respectively...compared with individuals with a BMI under 30.” Meanwhile, “for patients in the same age-group with a BMI over 35, the risk was 2.2 and 3.6 times higher, respectively”</a:t>
            </a:r>
          </a:p>
        </p:txBody>
      </p:sp>
      <p:sp>
        <p:nvSpPr>
          <p:cNvPr id="3" name="Title 2">
            <a:extLst>
              <a:ext uri="{FF2B5EF4-FFF2-40B4-BE49-F238E27FC236}">
                <a16:creationId xmlns:a16="http://schemas.microsoft.com/office/drawing/2014/main" id="{F778E7B9-B850-4E9D-8DA4-3A822823ECD3}"/>
              </a:ext>
            </a:extLst>
          </p:cNvPr>
          <p:cNvSpPr>
            <a:spLocks noGrp="1"/>
          </p:cNvSpPr>
          <p:nvPr>
            <p:ph type="title"/>
          </p:nvPr>
        </p:nvSpPr>
        <p:spPr/>
        <p:txBody>
          <a:bodyPr/>
          <a:lstStyle/>
          <a:p>
            <a:r>
              <a:rPr lang="en-US" dirty="0"/>
              <a:t>Race and Obesity as Risk Factors</a:t>
            </a:r>
          </a:p>
        </p:txBody>
      </p:sp>
    </p:spTree>
    <p:extLst>
      <p:ext uri="{BB962C8B-B14F-4D97-AF65-F5344CB8AC3E}">
        <p14:creationId xmlns:p14="http://schemas.microsoft.com/office/powerpoint/2010/main" val="147076634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903289-FA03-42A2-BCA1-F9C332B7C1DC}"/>
              </a:ext>
            </a:extLst>
          </p:cNvPr>
          <p:cNvSpPr>
            <a:spLocks noGrp="1"/>
          </p:cNvSpPr>
          <p:nvPr>
            <p:ph type="body" sz="quarter" idx="10"/>
          </p:nvPr>
        </p:nvSpPr>
        <p:spPr/>
        <p:txBody>
          <a:bodyPr/>
          <a:lstStyle/>
          <a:p>
            <a:r>
              <a:rPr lang="en-US" dirty="0"/>
              <a:t>Between March 22 and April 4, 2020, a total of 215 pregnant women delivered infants at the New York–Presbyterian Allen Hospital and Columbia University Irving Medical Center . </a:t>
            </a:r>
          </a:p>
          <a:p>
            <a:r>
              <a:rPr lang="en-US" dirty="0"/>
              <a:t>All the women were screened on admission for symptoms of Covid-19. </a:t>
            </a:r>
          </a:p>
          <a:p>
            <a:r>
              <a:rPr lang="en-US" dirty="0"/>
              <a:t>Four women (1.9%) had fever or other symptoms of Covid-19 on admission, and all 4 women tested positive for SARS-CoV-2 (</a:t>
            </a:r>
            <a:r>
              <a:rPr lang="en-US" dirty="0">
                <a:hlinkClick r:id="rId2" tooltip="View full size"/>
              </a:rPr>
              <a:t>Figure 1</a:t>
            </a:r>
            <a:r>
              <a:rPr lang="en-US" dirty="0"/>
              <a:t>). </a:t>
            </a:r>
          </a:p>
          <a:p>
            <a:r>
              <a:rPr lang="en-US" dirty="0"/>
              <a:t>Of the 211 women without symptoms, all were afebrile on admission. </a:t>
            </a:r>
          </a:p>
          <a:p>
            <a:r>
              <a:rPr lang="en-US" dirty="0"/>
              <a:t>Nasopharyngeal swabs were obtained from 210 of the 211 women (99.5%) who did not have symptoms of Covid-19; </a:t>
            </a:r>
            <a:r>
              <a:rPr lang="en-US" b="1" dirty="0"/>
              <a:t>of these women, 29 (13.7%) were positive for SARS-CoV-2</a:t>
            </a:r>
            <a:r>
              <a:rPr lang="en-US" dirty="0"/>
              <a:t>. </a:t>
            </a:r>
          </a:p>
          <a:p>
            <a:r>
              <a:rPr lang="en-US" dirty="0"/>
              <a:t>Thus, 29 of the 33 patients who were positive for SARS-CoV-2 at admission (87.9%) had no symptoms of Covid-19 at presentation.</a:t>
            </a:r>
          </a:p>
          <a:p>
            <a:endParaRPr lang="en-US" dirty="0"/>
          </a:p>
        </p:txBody>
      </p:sp>
      <p:sp>
        <p:nvSpPr>
          <p:cNvPr id="3" name="Title 2">
            <a:extLst>
              <a:ext uri="{FF2B5EF4-FFF2-40B4-BE49-F238E27FC236}">
                <a16:creationId xmlns:a16="http://schemas.microsoft.com/office/drawing/2014/main" id="{8854DBE5-757E-4236-B3FC-F1A0515B345E}"/>
              </a:ext>
            </a:extLst>
          </p:cNvPr>
          <p:cNvSpPr>
            <a:spLocks noGrp="1"/>
          </p:cNvSpPr>
          <p:nvPr>
            <p:ph type="title"/>
          </p:nvPr>
        </p:nvSpPr>
        <p:spPr/>
        <p:txBody>
          <a:bodyPr/>
          <a:lstStyle/>
          <a:p>
            <a:r>
              <a:rPr lang="en-US" sz="2400" b="1" dirty="0"/>
              <a:t>Universal Screening for SARS-CoV-2 in Women Adm for Delivery NYC NEJM</a:t>
            </a:r>
            <a:br>
              <a:rPr lang="en-US" b="1" dirty="0"/>
            </a:br>
            <a:endParaRPr lang="en-US" dirty="0"/>
          </a:p>
        </p:txBody>
      </p:sp>
    </p:spTree>
    <p:extLst>
      <p:ext uri="{BB962C8B-B14F-4D97-AF65-F5344CB8AC3E}">
        <p14:creationId xmlns:p14="http://schemas.microsoft.com/office/powerpoint/2010/main" val="396313804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E14654-AE11-495A-81CE-4AE89F167356}"/>
              </a:ext>
            </a:extLst>
          </p:cNvPr>
          <p:cNvSpPr>
            <a:spLocks noGrp="1"/>
          </p:cNvSpPr>
          <p:nvPr>
            <p:ph type="title"/>
          </p:nvPr>
        </p:nvSpPr>
        <p:spPr/>
        <p:txBody>
          <a:bodyPr>
            <a:normAutofit fontScale="90000"/>
          </a:bodyPr>
          <a:lstStyle/>
          <a:p>
            <a:r>
              <a:rPr lang="en-US" dirty="0">
                <a:hlinkClick r:id="rId2"/>
              </a:rPr>
              <a:t>https://www.idsociety.org/COVID19guidelines</a:t>
            </a:r>
            <a:br>
              <a:rPr lang="en-US" dirty="0"/>
            </a:br>
            <a:endParaRPr lang="en-US" dirty="0"/>
          </a:p>
        </p:txBody>
      </p:sp>
      <p:sp>
        <p:nvSpPr>
          <p:cNvPr id="5" name="Text Placeholder 4">
            <a:extLst>
              <a:ext uri="{FF2B5EF4-FFF2-40B4-BE49-F238E27FC236}">
                <a16:creationId xmlns:a16="http://schemas.microsoft.com/office/drawing/2014/main" id="{D0495A27-53AA-42AB-93BB-926D614B3E3F}"/>
              </a:ext>
            </a:extLst>
          </p:cNvPr>
          <p:cNvSpPr>
            <a:spLocks noGrp="1"/>
          </p:cNvSpPr>
          <p:nvPr>
            <p:ph type="body" sz="quarter" idx="12"/>
          </p:nvPr>
        </p:nvSpPr>
        <p:spPr/>
        <p:txBody>
          <a:bodyPr/>
          <a:lstStyle/>
          <a:p>
            <a:r>
              <a:rPr lang="en-US" sz="1600" b="1" dirty="0"/>
              <a:t>Recommendation 1</a:t>
            </a:r>
            <a:r>
              <a:rPr lang="en-US" sz="1600" dirty="0"/>
              <a:t>. Among patients who have been admitted to the hospital with COVID-19, the IDSA guideline panel recommends hydroxychloroquine/chloroquine in the context of a clinical trial. (Knowledge gap)</a:t>
            </a:r>
          </a:p>
          <a:p>
            <a:r>
              <a:rPr lang="en-US" sz="1600" b="1" dirty="0"/>
              <a:t>Recommendation 2.</a:t>
            </a:r>
            <a:r>
              <a:rPr lang="en-US" sz="1600" dirty="0"/>
              <a:t> Among patients who have been admitted to the hospital with COVID-19, the IDSA guideline panel recommends hydroxychloroquine/chloroquine plus azithromycin only in the context of a clinical trial. (Knowledge gap)</a:t>
            </a:r>
          </a:p>
          <a:p>
            <a:r>
              <a:rPr lang="en-US" sz="1600" b="1" dirty="0"/>
              <a:t>Recommendation 3.</a:t>
            </a:r>
            <a:r>
              <a:rPr lang="en-US" sz="1600" dirty="0"/>
              <a:t> Among patients who have been admitted to the hospital with COVID-19, the IDSA guideline panel recommends the combination of lopinavir/ritonavir only in the context of a clinical trial. (Knowledge gap)</a:t>
            </a:r>
          </a:p>
          <a:p>
            <a:r>
              <a:rPr lang="en-US" sz="1600" b="1" dirty="0"/>
              <a:t>Recommendation 4.</a:t>
            </a:r>
            <a:r>
              <a:rPr lang="en-US" sz="1600" dirty="0"/>
              <a:t> Among patients who have been admitted to the hospital with COVID-19 pneumonia, the IDSA guideline panel suggests against the use of corticosteroids. (Conditional recommendation, very low certainty of evidence)</a:t>
            </a:r>
          </a:p>
          <a:p>
            <a:r>
              <a:rPr lang="en-US" sz="1600" b="1" dirty="0"/>
              <a:t>Recommendation 5</a:t>
            </a:r>
            <a:r>
              <a:rPr lang="en-US" sz="1600" dirty="0"/>
              <a:t>. Among patients who have been admitted to the hospital with ARDS due to COVID-19, the IDSA guideline panel recommends the use of corticosteroids in the context of a clinical trial. (Knowledge gap)</a:t>
            </a:r>
          </a:p>
          <a:p>
            <a:r>
              <a:rPr lang="en-US" sz="1600" b="1" dirty="0"/>
              <a:t>Recommendation 6.</a:t>
            </a:r>
            <a:r>
              <a:rPr lang="en-US" sz="1600" dirty="0"/>
              <a:t> Among patients who have been admitted to the hospital with COVID-19, the IDSA guideline panel recommends tocilizumab only in the context of a clinical trial. (Knowledge gap)</a:t>
            </a:r>
          </a:p>
          <a:p>
            <a:r>
              <a:rPr lang="en-US" sz="1600" b="1" dirty="0"/>
              <a:t>Recommendation 7.</a:t>
            </a:r>
            <a:r>
              <a:rPr lang="en-US" sz="1600" dirty="0"/>
              <a:t> Among patients who have been admitted to the hospital with COVID-19, the IDSA guideline panel recommends COVID-19 convalescent plasma in the context of a clinical trial. (Knowledge gap)</a:t>
            </a:r>
          </a:p>
          <a:p>
            <a:endParaRPr lang="en-US" dirty="0"/>
          </a:p>
        </p:txBody>
      </p:sp>
    </p:spTree>
    <p:extLst>
      <p:ext uri="{BB962C8B-B14F-4D97-AF65-F5344CB8AC3E}">
        <p14:creationId xmlns:p14="http://schemas.microsoft.com/office/powerpoint/2010/main" val="900127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1665D-30CB-48BB-BBD8-4DB0E04D0FA6}"/>
              </a:ext>
            </a:extLst>
          </p:cNvPr>
          <p:cNvSpPr>
            <a:spLocks noGrp="1"/>
          </p:cNvSpPr>
          <p:nvPr>
            <p:ph type="title"/>
          </p:nvPr>
        </p:nvSpPr>
        <p:spPr/>
        <p:txBody>
          <a:bodyPr/>
          <a:lstStyle/>
          <a:p>
            <a:r>
              <a:rPr lang="en-US" dirty="0"/>
              <a:t>We are one in this fight</a:t>
            </a:r>
          </a:p>
        </p:txBody>
      </p:sp>
      <p:sp>
        <p:nvSpPr>
          <p:cNvPr id="3" name="Content Placeholder 2">
            <a:extLst>
              <a:ext uri="{FF2B5EF4-FFF2-40B4-BE49-F238E27FC236}">
                <a16:creationId xmlns:a16="http://schemas.microsoft.com/office/drawing/2014/main" id="{9A1899E3-C12A-4228-9ADE-33801B636002}"/>
              </a:ext>
            </a:extLst>
          </p:cNvPr>
          <p:cNvSpPr>
            <a:spLocks noGrp="1"/>
          </p:cNvSpPr>
          <p:nvPr>
            <p:ph idx="1"/>
          </p:nvPr>
        </p:nvSpPr>
        <p:spPr/>
        <p:txBody>
          <a:bodyPr/>
          <a:lstStyle/>
          <a:p>
            <a:r>
              <a:rPr lang="en-US" dirty="0"/>
              <a:t>Frontline Heroes</a:t>
            </a:r>
          </a:p>
          <a:p>
            <a:r>
              <a:rPr lang="en-US" dirty="0"/>
              <a:t>Public Health Heroes</a:t>
            </a:r>
          </a:p>
          <a:p>
            <a:r>
              <a:rPr lang="en-US" dirty="0"/>
              <a:t>First Responder Heroes</a:t>
            </a:r>
          </a:p>
        </p:txBody>
      </p:sp>
    </p:spTree>
    <p:extLst>
      <p:ext uri="{BB962C8B-B14F-4D97-AF65-F5344CB8AC3E}">
        <p14:creationId xmlns:p14="http://schemas.microsoft.com/office/powerpoint/2010/main" val="810792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AE15F-41E4-41E6-BFFD-B4897FE35DBE}"/>
              </a:ext>
            </a:extLst>
          </p:cNvPr>
          <p:cNvSpPr>
            <a:spLocks noGrp="1"/>
          </p:cNvSpPr>
          <p:nvPr>
            <p:ph type="title"/>
          </p:nvPr>
        </p:nvSpPr>
        <p:spPr/>
        <p:txBody>
          <a:bodyPr/>
          <a:lstStyle/>
          <a:p>
            <a:r>
              <a:rPr lang="en-US" dirty="0"/>
              <a:t>Other New Info</a:t>
            </a:r>
          </a:p>
        </p:txBody>
      </p:sp>
      <p:sp>
        <p:nvSpPr>
          <p:cNvPr id="3" name="Text Placeholder 2">
            <a:extLst>
              <a:ext uri="{FF2B5EF4-FFF2-40B4-BE49-F238E27FC236}">
                <a16:creationId xmlns:a16="http://schemas.microsoft.com/office/drawing/2014/main" id="{22863FE7-26E6-4CE3-A205-793F2DE87B2F}"/>
              </a:ext>
            </a:extLst>
          </p:cNvPr>
          <p:cNvSpPr>
            <a:spLocks noGrp="1"/>
          </p:cNvSpPr>
          <p:nvPr>
            <p:ph type="body" sz="quarter" idx="12"/>
          </p:nvPr>
        </p:nvSpPr>
        <p:spPr/>
        <p:txBody>
          <a:bodyPr/>
          <a:lstStyle/>
          <a:p>
            <a:r>
              <a:rPr lang="en-US" sz="3200" dirty="0"/>
              <a:t>Ventilation Settings</a:t>
            </a:r>
          </a:p>
          <a:p>
            <a:r>
              <a:rPr lang="en-US" sz="3200" dirty="0"/>
              <a:t>Prone Positioning</a:t>
            </a:r>
          </a:p>
          <a:p>
            <a:r>
              <a:rPr lang="en-US" sz="3200" dirty="0" err="1"/>
              <a:t>tPA</a:t>
            </a:r>
            <a:r>
              <a:rPr lang="en-US" sz="3200" dirty="0"/>
              <a:t> and similar products</a:t>
            </a:r>
          </a:p>
          <a:p>
            <a:endParaRPr lang="en-US" dirty="0"/>
          </a:p>
        </p:txBody>
      </p:sp>
    </p:spTree>
    <p:extLst>
      <p:ext uri="{BB962C8B-B14F-4D97-AF65-F5344CB8AC3E}">
        <p14:creationId xmlns:p14="http://schemas.microsoft.com/office/powerpoint/2010/main" val="55806915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263D5D-060D-4CD2-B1B3-1E09F50451FF}"/>
              </a:ext>
            </a:extLst>
          </p:cNvPr>
          <p:cNvSpPr>
            <a:spLocks noGrp="1"/>
          </p:cNvSpPr>
          <p:nvPr>
            <p:ph type="body" sz="quarter" idx="10"/>
          </p:nvPr>
        </p:nvSpPr>
        <p:spPr/>
        <p:txBody>
          <a:bodyPr/>
          <a:lstStyle/>
          <a:p>
            <a:r>
              <a:rPr lang="en-US" dirty="0"/>
              <a:t>CDC recently updated its infection prevention and control interim guidance for PUIs in healthcare settings. SHEA members should note the following key points in the updated guidance:   </a:t>
            </a:r>
          </a:p>
          <a:p>
            <a:r>
              <a:rPr lang="en-US" dirty="0"/>
              <a:t>Cloth face coverings should not be considered PPE and should NOT be worn instead of a respirator or facemask if more than source control is required.</a:t>
            </a:r>
          </a:p>
          <a:p>
            <a:r>
              <a:rPr lang="en-US" dirty="0"/>
              <a:t>Healthcare personnel should consider continuing to wear their respirator or facemask (extended use) while in the healthcare facility instead of intermittently switching back to their cloth face covering, which could cause self-contamination. Healthcare personnel should remove their respirator or facemask and put on their cloth face covering when leaving the facility at the end of their shift.</a:t>
            </a:r>
          </a:p>
          <a:p>
            <a:r>
              <a:rPr lang="en-US" dirty="0"/>
              <a:t>Visitors and patients should be wearing their own cloth face covering upon arrival to the facility per </a:t>
            </a:r>
            <a:r>
              <a:rPr lang="en-US" u="sng" dirty="0">
                <a:hlinkClick r:id="rId2"/>
              </a:rPr>
              <a:t>CDC recommendations to the general public</a:t>
            </a:r>
            <a:r>
              <a:rPr lang="en-US" dirty="0"/>
              <a:t>. If they are not, they should be offered a facemask or cloth face covering, as supplies allow, and instructed to wear it while in the facility.</a:t>
            </a:r>
          </a:p>
          <a:p>
            <a:endParaRPr lang="en-US" dirty="0"/>
          </a:p>
          <a:p>
            <a:endParaRPr lang="en-US" dirty="0"/>
          </a:p>
        </p:txBody>
      </p:sp>
      <p:sp>
        <p:nvSpPr>
          <p:cNvPr id="3" name="Title 2">
            <a:extLst>
              <a:ext uri="{FF2B5EF4-FFF2-40B4-BE49-F238E27FC236}">
                <a16:creationId xmlns:a16="http://schemas.microsoft.com/office/drawing/2014/main" id="{9D2EE54C-7706-4C82-9114-6D5CEAB6947D}"/>
              </a:ext>
            </a:extLst>
          </p:cNvPr>
          <p:cNvSpPr>
            <a:spLocks noGrp="1"/>
          </p:cNvSpPr>
          <p:nvPr>
            <p:ph type="title"/>
          </p:nvPr>
        </p:nvSpPr>
        <p:spPr/>
        <p:txBody>
          <a:bodyPr/>
          <a:lstStyle/>
          <a:p>
            <a:r>
              <a:rPr lang="en-US" dirty="0"/>
              <a:t>Updates to CDC Infection Prevention for HCP</a:t>
            </a:r>
          </a:p>
        </p:txBody>
      </p:sp>
    </p:spTree>
    <p:extLst>
      <p:ext uri="{BB962C8B-B14F-4D97-AF65-F5344CB8AC3E}">
        <p14:creationId xmlns:p14="http://schemas.microsoft.com/office/powerpoint/2010/main" val="203545968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3104FD-E911-4C5D-AB71-561F83A455F1}"/>
              </a:ext>
            </a:extLst>
          </p:cNvPr>
          <p:cNvSpPr>
            <a:spLocks noGrp="1"/>
          </p:cNvSpPr>
          <p:nvPr>
            <p:ph type="body" sz="quarter" idx="10"/>
          </p:nvPr>
        </p:nvSpPr>
        <p:spPr/>
        <p:txBody>
          <a:bodyPr/>
          <a:lstStyle/>
          <a:p>
            <a:r>
              <a:rPr lang="en-US" b="1" u="sng" dirty="0"/>
              <a:t>Nebraskans Protecting Other Nebraskans</a:t>
            </a:r>
          </a:p>
        </p:txBody>
      </p:sp>
      <p:sp>
        <p:nvSpPr>
          <p:cNvPr id="3" name="Title 2">
            <a:extLst>
              <a:ext uri="{FF2B5EF4-FFF2-40B4-BE49-F238E27FC236}">
                <a16:creationId xmlns:a16="http://schemas.microsoft.com/office/drawing/2014/main" id="{51396D59-C355-4058-B5C7-FD62CE2BFA3E}"/>
              </a:ext>
            </a:extLst>
          </p:cNvPr>
          <p:cNvSpPr>
            <a:spLocks noGrp="1"/>
          </p:cNvSpPr>
          <p:nvPr>
            <p:ph type="title"/>
          </p:nvPr>
        </p:nvSpPr>
        <p:spPr/>
        <p:txBody>
          <a:bodyPr/>
          <a:lstStyle/>
          <a:p>
            <a:r>
              <a:rPr lang="en-US" dirty="0"/>
              <a:t>Cloth Masks for the Public</a:t>
            </a:r>
          </a:p>
        </p:txBody>
      </p:sp>
      <p:sp>
        <p:nvSpPr>
          <p:cNvPr id="4" name="Rectangle 3">
            <a:extLst>
              <a:ext uri="{FF2B5EF4-FFF2-40B4-BE49-F238E27FC236}">
                <a16:creationId xmlns:a16="http://schemas.microsoft.com/office/drawing/2014/main" id="{46367A72-097F-4E55-BAD8-2F1818433302}"/>
              </a:ext>
            </a:extLst>
          </p:cNvPr>
          <p:cNvSpPr/>
          <p:nvPr/>
        </p:nvSpPr>
        <p:spPr>
          <a:xfrm>
            <a:off x="1157287" y="1614488"/>
            <a:ext cx="8701087" cy="3693319"/>
          </a:xfrm>
          <a:prstGeom prst="rect">
            <a:avLst/>
          </a:prstGeom>
        </p:spPr>
        <p:txBody>
          <a:bodyPr wrap="square">
            <a:spAutoFit/>
          </a:bodyPr>
          <a:lstStyle/>
          <a:p>
            <a:r>
              <a:rPr lang="en-US" dirty="0"/>
              <a:t>In light of this new evidence, CDC recommends wearing cloth face coverings in public settings where other social distancing measures are difficult to maintain (e.g., grocery stores and pharmacies) </a:t>
            </a:r>
            <a:r>
              <a:rPr lang="en-US" b="1" dirty="0"/>
              <a:t>especially </a:t>
            </a:r>
            <a:r>
              <a:rPr lang="en-US" dirty="0"/>
              <a:t>in areas of significant community-based transmission.</a:t>
            </a:r>
          </a:p>
          <a:p>
            <a:endParaRPr lang="en-US" dirty="0"/>
          </a:p>
          <a:p>
            <a:r>
              <a:rPr lang="en-US" dirty="0"/>
              <a:t>It is critical to emphasize that maintaining 6-feet social distancing remains important to slowing the spread of the virus.  CDC is additionally advising the use of simple cloth face coverings to slow the spread of the virus and help people who may have the virus and do not know it from transmitting it to others. </a:t>
            </a:r>
          </a:p>
          <a:p>
            <a:endParaRPr lang="en-US" dirty="0"/>
          </a:p>
          <a:p>
            <a:r>
              <a:rPr lang="en-US" dirty="0"/>
              <a:t>NM creating masks for non clinical staff made out of the surgical wrap material that has a high filtration capacity</a:t>
            </a:r>
          </a:p>
        </p:txBody>
      </p:sp>
    </p:spTree>
    <p:extLst>
      <p:ext uri="{BB962C8B-B14F-4D97-AF65-F5344CB8AC3E}">
        <p14:creationId xmlns:p14="http://schemas.microsoft.com/office/powerpoint/2010/main" val="1629537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B0DA-F60D-4D9A-98AD-D3FC66233AB0}"/>
              </a:ext>
            </a:extLst>
          </p:cNvPr>
          <p:cNvSpPr>
            <a:spLocks noGrp="1"/>
          </p:cNvSpPr>
          <p:nvPr>
            <p:ph type="body" sz="quarter" idx="10"/>
          </p:nvPr>
        </p:nvSpPr>
        <p:spPr/>
        <p:txBody>
          <a:bodyPr/>
          <a:lstStyle/>
          <a:p>
            <a:r>
              <a:rPr lang="en-US" b="1" dirty="0"/>
              <a:t>Will 3D-printed masks provide the same fluid barrier protection and air filtration as FDA-cleared surgical masks and N95 respirators?</a:t>
            </a:r>
          </a:p>
          <a:p>
            <a:r>
              <a:rPr lang="en-US" dirty="0"/>
              <a:t>A. 3D-printed masks may look like conventional PPE. However, they may not provide the same level of barrier protection, fluid resistance, filtration, and infection control. The CDC has recommendations for how to </a:t>
            </a:r>
            <a:r>
              <a:rPr lang="en-US" dirty="0">
                <a:hlinkClick r:id="rId2"/>
              </a:rPr>
              <a:t>optimize the supply of face masks</a:t>
            </a:r>
            <a:r>
              <a:rPr lang="en-US" dirty="0"/>
              <a:t>.</a:t>
            </a:r>
          </a:p>
          <a:p>
            <a:r>
              <a:rPr lang="en-US" b="1" dirty="0"/>
              <a:t>Q. What should health care providers do if using a 3D-printed mask?</a:t>
            </a:r>
          </a:p>
          <a:p>
            <a:r>
              <a:rPr lang="en-US" dirty="0"/>
              <a:t>A. Health care providers should:</a:t>
            </a:r>
          </a:p>
          <a:p>
            <a:r>
              <a:rPr lang="en-US" dirty="0"/>
              <a:t>Check the 3D-printed mask's seal for leaks.</a:t>
            </a:r>
          </a:p>
          <a:p>
            <a:r>
              <a:rPr lang="en-US" dirty="0"/>
              <a:t>Confirm that they can breathe through any makeshift filter materials.</a:t>
            </a:r>
          </a:p>
          <a:p>
            <a:r>
              <a:rPr lang="en-US" dirty="0"/>
              <a:t>Exercise caution in surgical environments where the need for liquid barrier protection and flammability is a concern.</a:t>
            </a:r>
          </a:p>
          <a:p>
            <a:r>
              <a:rPr lang="en-US" dirty="0"/>
              <a:t>Recognize that the mask may not provide air filtration enough to prevent transmission of infectious agents.</a:t>
            </a:r>
          </a:p>
          <a:p>
            <a:r>
              <a:rPr lang="en-US" dirty="0"/>
              <a:t>Safely dispose of infectious materials and disinfect any part they intend to reuse.</a:t>
            </a:r>
          </a:p>
          <a:p>
            <a:endParaRPr lang="en-US" dirty="0"/>
          </a:p>
        </p:txBody>
      </p:sp>
      <p:sp>
        <p:nvSpPr>
          <p:cNvPr id="3" name="Title 2">
            <a:extLst>
              <a:ext uri="{FF2B5EF4-FFF2-40B4-BE49-F238E27FC236}">
                <a16:creationId xmlns:a16="http://schemas.microsoft.com/office/drawing/2014/main" id="{EE8F9DA4-3213-4C08-B802-CDDC2E2B787E}"/>
              </a:ext>
            </a:extLst>
          </p:cNvPr>
          <p:cNvSpPr>
            <a:spLocks noGrp="1"/>
          </p:cNvSpPr>
          <p:nvPr>
            <p:ph type="title"/>
          </p:nvPr>
        </p:nvSpPr>
        <p:spPr/>
        <p:txBody>
          <a:bodyPr/>
          <a:lstStyle/>
          <a:p>
            <a:r>
              <a:rPr lang="en-US" dirty="0"/>
              <a:t>3D Mask Printing FAQs from FDA</a:t>
            </a:r>
          </a:p>
        </p:txBody>
      </p:sp>
    </p:spTree>
    <p:extLst>
      <p:ext uri="{BB962C8B-B14F-4D97-AF65-F5344CB8AC3E}">
        <p14:creationId xmlns:p14="http://schemas.microsoft.com/office/powerpoint/2010/main" val="262370729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896F65-9EA4-4665-8423-15FDA1C61B22}"/>
              </a:ext>
            </a:extLst>
          </p:cNvPr>
          <p:cNvSpPr>
            <a:spLocks noGrp="1"/>
          </p:cNvSpPr>
          <p:nvPr>
            <p:ph type="body" sz="quarter" idx="10"/>
          </p:nvPr>
        </p:nvSpPr>
        <p:spPr>
          <a:xfrm>
            <a:off x="373487" y="1497495"/>
            <a:ext cx="9049225" cy="3617843"/>
          </a:xfrm>
        </p:spPr>
        <p:txBody>
          <a:bodyPr/>
          <a:lstStyle/>
          <a:p>
            <a:pPr lvl="0" eaLnBrk="0" fontAlgn="base" hangingPunct="0">
              <a:spcBef>
                <a:spcPct val="0"/>
              </a:spcBef>
              <a:spcAft>
                <a:spcPct val="0"/>
              </a:spcAft>
            </a:pPr>
            <a:r>
              <a:rPr lang="en-US" altLang="en-US" dirty="0">
                <a:latin typeface="Arial" panose="020B0604020202020204" pitchFamily="34" charset="0"/>
              </a:rPr>
              <a:t>FDA approved the first 3D-printed mask to meet its regulatory standards to protect clinical health care professionals against COVID-19. The announcement comes from </a:t>
            </a:r>
            <a:r>
              <a:rPr lang="en-US" altLang="en-US" dirty="0">
                <a:latin typeface="Arial" panose="020B0604020202020204" pitchFamily="34" charset="0"/>
                <a:hlinkClick r:id="rId2"/>
              </a:rPr>
              <a:t>a tweet</a:t>
            </a:r>
            <a:r>
              <a:rPr lang="en-US" altLang="en-US" dirty="0">
                <a:latin typeface="Arial" panose="020B0604020202020204" pitchFamily="34" charset="0"/>
              </a:rPr>
              <a:t> issued by the Veterans Health Administration Innovation Ecosystem.</a:t>
            </a:r>
          </a:p>
          <a:p>
            <a:pPr lvl="0" eaLnBrk="0" fontAlgn="base" hangingPunct="0">
              <a:spcBef>
                <a:spcPct val="0"/>
              </a:spcBef>
              <a:spcAft>
                <a:spcPct val="0"/>
              </a:spcAft>
            </a:pPr>
            <a:r>
              <a:rPr lang="en-US" altLang="en-US" dirty="0">
                <a:latin typeface="Arial" panose="020B0604020202020204" pitchFamily="34" charset="0"/>
              </a:rPr>
              <a:t>Created by the VHA team, the 3D-printed </a:t>
            </a:r>
            <a:r>
              <a:rPr lang="en-US" altLang="en-US" dirty="0">
                <a:latin typeface="Arial" panose="020B0604020202020204" pitchFamily="34" charset="0"/>
                <a:hlinkClick r:id="rId3"/>
              </a:rPr>
              <a:t>Stopgap face mask</a:t>
            </a:r>
            <a:r>
              <a:rPr lang="en-US" altLang="en-US" dirty="0">
                <a:latin typeface="Arial" panose="020B0604020202020204" pitchFamily="34" charset="0"/>
              </a:rPr>
              <a:t> is a personal protective mask health care workers can use for liquid barrier protection to the novel coronavirus. </a:t>
            </a:r>
          </a:p>
          <a:p>
            <a:pPr lvl="0" eaLnBrk="0" fontAlgn="base" hangingPunct="0">
              <a:spcBef>
                <a:spcPct val="0"/>
              </a:spcBef>
              <a:spcAft>
                <a:spcPct val="0"/>
              </a:spcAft>
            </a:pPr>
            <a:r>
              <a:rPr lang="en-US" altLang="en-US" dirty="0">
                <a:latin typeface="Arial" panose="020B0604020202020204" pitchFamily="34" charset="0"/>
              </a:rPr>
              <a:t>The mask works by securely fitting around the mouth and nose, strapping to the ears. The mask is also easy to disinfect and includes a disposable filter piece for reuse. </a:t>
            </a:r>
          </a:p>
          <a:p>
            <a:pPr lvl="0" eaLnBrk="0" fontAlgn="base" hangingPunct="0">
              <a:spcBef>
                <a:spcPct val="0"/>
              </a:spcBef>
              <a:spcAft>
                <a:spcPct val="0"/>
              </a:spcAft>
            </a:pPr>
            <a:r>
              <a:rPr lang="en-US" altLang="en-US" dirty="0">
                <a:latin typeface="Arial" panose="020B0604020202020204" pitchFamily="34" charset="0"/>
              </a:rPr>
              <a:t>According to the issued instructions for use, the mask should not be used as a replacement to traditional respirator masks approved as personal protective equipment (PPE), such as N95 masks, and is not suitable against airborne protection in high-level, inhalation-exposure clinical areas.</a:t>
            </a:r>
          </a:p>
          <a:p>
            <a:endParaRPr lang="en-US" dirty="0"/>
          </a:p>
        </p:txBody>
      </p:sp>
      <p:sp>
        <p:nvSpPr>
          <p:cNvPr id="3" name="Title 2">
            <a:extLst>
              <a:ext uri="{FF2B5EF4-FFF2-40B4-BE49-F238E27FC236}">
                <a16:creationId xmlns:a16="http://schemas.microsoft.com/office/drawing/2014/main" id="{FE6F3D1B-E402-417F-93CA-C7192986CD99}"/>
              </a:ext>
            </a:extLst>
          </p:cNvPr>
          <p:cNvSpPr>
            <a:spLocks noGrp="1"/>
          </p:cNvSpPr>
          <p:nvPr>
            <p:ph type="title"/>
          </p:nvPr>
        </p:nvSpPr>
        <p:spPr/>
        <p:txBody>
          <a:bodyPr/>
          <a:lstStyle/>
          <a:p>
            <a:r>
              <a:rPr lang="en-US" dirty="0"/>
              <a:t>FDA Approves First 3D Printed Mask</a:t>
            </a:r>
          </a:p>
        </p:txBody>
      </p:sp>
      <p:sp>
        <p:nvSpPr>
          <p:cNvPr id="4" name="Rectangle 1">
            <a:extLst>
              <a:ext uri="{FF2B5EF4-FFF2-40B4-BE49-F238E27FC236}">
                <a16:creationId xmlns:a16="http://schemas.microsoft.com/office/drawing/2014/main" id="{420697BB-7E9A-4173-9652-A0FD8ACCB7B5}"/>
              </a:ext>
            </a:extLst>
          </p:cNvPr>
          <p:cNvSpPr>
            <a:spLocks noChangeArrowheads="1"/>
          </p:cNvSpPr>
          <p:nvPr/>
        </p:nvSpPr>
        <p:spPr bwMode="auto">
          <a:xfrm>
            <a:off x="0" y="-43380"/>
            <a:ext cx="95680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450118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977331-79A4-4DDB-BE73-7CF6E36F231F}"/>
              </a:ext>
            </a:extLst>
          </p:cNvPr>
          <p:cNvSpPr>
            <a:spLocks noGrp="1"/>
          </p:cNvSpPr>
          <p:nvPr>
            <p:ph type="body" sz="quarter" idx="10"/>
          </p:nvPr>
        </p:nvSpPr>
        <p:spPr/>
        <p:txBody>
          <a:bodyPr/>
          <a:lstStyle/>
          <a:p>
            <a:endParaRPr lang="en-US" dirty="0"/>
          </a:p>
          <a:p>
            <a:r>
              <a:rPr lang="en-US" dirty="0"/>
              <a:t>Dr. Gary </a:t>
            </a:r>
            <a:r>
              <a:rPr lang="en-US" dirty="0" err="1"/>
              <a:t>Anthone</a:t>
            </a:r>
            <a:r>
              <a:rPr lang="en-US" dirty="0"/>
              <a:t> is recommending that all Healthcare Professionals with Patient Contact </a:t>
            </a:r>
          </a:p>
          <a:p>
            <a:r>
              <a:rPr lang="en-US" dirty="0"/>
              <a:t>wear a facemask. </a:t>
            </a:r>
          </a:p>
          <a:p>
            <a:r>
              <a:rPr lang="en-US" u="sng" dirty="0"/>
              <a:t>Sample Policy</a:t>
            </a:r>
          </a:p>
          <a:p>
            <a:r>
              <a:rPr lang="en-US" dirty="0"/>
              <a:t>A surgical  face mask may be issued at the start of each shift,</a:t>
            </a:r>
          </a:p>
          <a:p>
            <a:r>
              <a:rPr lang="en-US" dirty="0"/>
              <a:t>Your mask will be used throughout the shift. </a:t>
            </a:r>
          </a:p>
          <a:p>
            <a:r>
              <a:rPr lang="en-US" dirty="0"/>
              <a:t>In the event that the mask becomes visibly soiled, saturated or damaged, a new mask must be obtained. Stock will be securely stored in each clinical setting. </a:t>
            </a:r>
          </a:p>
          <a:p>
            <a:r>
              <a:rPr lang="en-US" dirty="0"/>
              <a:t>Should you need a replacement mask, you must request one from supervisory personnel </a:t>
            </a:r>
          </a:p>
          <a:p>
            <a:r>
              <a:rPr lang="en-US" dirty="0"/>
              <a:t>Nonclinical staff do not need to wear a surgical grade facemask but should consider wearing cloth masks as per the CDC guidelines for the general public.</a:t>
            </a:r>
          </a:p>
          <a:p>
            <a:endParaRPr lang="en-US" dirty="0"/>
          </a:p>
          <a:p>
            <a:endParaRPr lang="en-US" dirty="0"/>
          </a:p>
          <a:p>
            <a:endParaRPr lang="en-US" dirty="0"/>
          </a:p>
        </p:txBody>
      </p:sp>
      <p:sp>
        <p:nvSpPr>
          <p:cNvPr id="3" name="Title 2">
            <a:extLst>
              <a:ext uri="{FF2B5EF4-FFF2-40B4-BE49-F238E27FC236}">
                <a16:creationId xmlns:a16="http://schemas.microsoft.com/office/drawing/2014/main" id="{43172497-8739-4223-A714-0C315A798A4C}"/>
              </a:ext>
            </a:extLst>
          </p:cNvPr>
          <p:cNvSpPr>
            <a:spLocks noGrp="1"/>
          </p:cNvSpPr>
          <p:nvPr>
            <p:ph type="title"/>
          </p:nvPr>
        </p:nvSpPr>
        <p:spPr/>
        <p:txBody>
          <a:bodyPr/>
          <a:lstStyle/>
          <a:p>
            <a:r>
              <a:rPr lang="en-US" dirty="0"/>
              <a:t>HCW Masking</a:t>
            </a:r>
          </a:p>
        </p:txBody>
      </p:sp>
    </p:spTree>
    <p:extLst>
      <p:ext uri="{BB962C8B-B14F-4D97-AF65-F5344CB8AC3E}">
        <p14:creationId xmlns:p14="http://schemas.microsoft.com/office/powerpoint/2010/main" val="3571900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B676A4-095C-4640-8B32-657E3851747F}"/>
              </a:ext>
            </a:extLst>
          </p:cNvPr>
          <p:cNvSpPr>
            <a:spLocks noGrp="1"/>
          </p:cNvSpPr>
          <p:nvPr>
            <p:ph type="body" sz="quarter" idx="10"/>
          </p:nvPr>
        </p:nvSpPr>
        <p:spPr/>
        <p:txBody>
          <a:bodyPr/>
          <a:lstStyle/>
          <a:p>
            <a:r>
              <a:rPr lang="en-US" dirty="0"/>
              <a:t> </a:t>
            </a:r>
            <a:r>
              <a:rPr lang="en-US" sz="2800" dirty="0"/>
              <a:t>1. for HCPs and First Responders who wish to Q away from family in hotels-</a:t>
            </a:r>
          </a:p>
          <a:p>
            <a:r>
              <a:rPr lang="en-US" sz="2800" dirty="0"/>
              <a:t>	call 833 220 0018</a:t>
            </a:r>
          </a:p>
          <a:p>
            <a:endParaRPr lang="en-US" sz="2800" dirty="0"/>
          </a:p>
          <a:p>
            <a:r>
              <a:rPr lang="en-US" sz="2800" dirty="0"/>
              <a:t>2. Information forthcoming on</a:t>
            </a:r>
          </a:p>
          <a:p>
            <a:r>
              <a:rPr lang="en-US" sz="2800" dirty="0"/>
              <a:t>	Quarantine post exposures</a:t>
            </a:r>
          </a:p>
          <a:p>
            <a:r>
              <a:rPr lang="en-US" sz="2800" dirty="0"/>
              <a:t>	Convalescence </a:t>
            </a:r>
          </a:p>
          <a:p>
            <a:endParaRPr lang="en-US" dirty="0"/>
          </a:p>
        </p:txBody>
      </p:sp>
      <p:sp>
        <p:nvSpPr>
          <p:cNvPr id="3" name="Title 2">
            <a:extLst>
              <a:ext uri="{FF2B5EF4-FFF2-40B4-BE49-F238E27FC236}">
                <a16:creationId xmlns:a16="http://schemas.microsoft.com/office/drawing/2014/main" id="{6A8F8170-5DF6-4064-9D7C-F00FB9C42657}"/>
              </a:ext>
            </a:extLst>
          </p:cNvPr>
          <p:cNvSpPr>
            <a:spLocks noGrp="1"/>
          </p:cNvSpPr>
          <p:nvPr>
            <p:ph type="title"/>
          </p:nvPr>
        </p:nvSpPr>
        <p:spPr/>
        <p:txBody>
          <a:bodyPr/>
          <a:lstStyle/>
          <a:p>
            <a:r>
              <a:rPr lang="en-US" dirty="0"/>
              <a:t>Off Site Quarantine and Convalescence</a:t>
            </a:r>
          </a:p>
        </p:txBody>
      </p:sp>
    </p:spTree>
    <p:extLst>
      <p:ext uri="{BB962C8B-B14F-4D97-AF65-F5344CB8AC3E}">
        <p14:creationId xmlns:p14="http://schemas.microsoft.com/office/powerpoint/2010/main" val="3165188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985955-9728-4B69-B73A-E0140020BB7F}"/>
              </a:ext>
            </a:extLst>
          </p:cNvPr>
          <p:cNvSpPr>
            <a:spLocks noGrp="1"/>
          </p:cNvSpPr>
          <p:nvPr>
            <p:ph type="body" sz="quarter" idx="10"/>
          </p:nvPr>
        </p:nvSpPr>
        <p:spPr/>
        <p:txBody>
          <a:bodyPr/>
          <a:lstStyle/>
          <a:p>
            <a:pPr marL="457200" indent="-457200">
              <a:buAutoNum type="arabicPeriod"/>
            </a:pPr>
            <a:r>
              <a:rPr lang="en-US" sz="1800" dirty="0"/>
              <a:t>Evaluation including LHD, DHHS Epi, NE CMS, ICAP, to help determine level of exposure, staffing needs, support needed for staff and infection prevention.</a:t>
            </a:r>
          </a:p>
          <a:p>
            <a:pPr marL="457200" indent="-457200">
              <a:buAutoNum type="arabicPeriod"/>
            </a:pPr>
            <a:r>
              <a:rPr lang="en-US" sz="1800" dirty="0"/>
              <a:t>When feasible keep HCPs who have been exposed at home for 14 days if staffing permits. </a:t>
            </a:r>
          </a:p>
          <a:p>
            <a:pPr marL="457200" indent="-457200">
              <a:buAutoNum type="arabicPeriod"/>
            </a:pPr>
            <a:r>
              <a:rPr lang="en-US" sz="1800" dirty="0"/>
              <a:t>If cannot do #2, assess level of exposure, if can triage medium risk HCPs back to work but keep out high risk exposures in Q do so;</a:t>
            </a:r>
          </a:p>
          <a:p>
            <a:pPr marL="457200" indent="-457200">
              <a:buAutoNum type="arabicPeriod"/>
            </a:pPr>
            <a:r>
              <a:rPr lang="en-US" sz="1800" dirty="0"/>
              <a:t>If #3 not possible, according to CDC and CMS “facilities could consider allowing asymptomatic HCP who have had an exposure to a COVID-19 patient to continue to work after options to improve staffing have been exhausted and in consultation with their occupational health program (or LHD, CMD, DHHS and/or ICAP) </a:t>
            </a:r>
          </a:p>
          <a:p>
            <a:pPr marL="457200" indent="-457200">
              <a:buAutoNum type="arabicPeriod"/>
            </a:pPr>
            <a:r>
              <a:rPr lang="en-US" sz="1800" dirty="0"/>
              <a:t>These HCP should still report temperature and absence of symptoms each day prior to starting work.  Facilities should have exposed HCP wear a </a:t>
            </a:r>
            <a:r>
              <a:rPr lang="en-US" sz="1800" b="1" u="sng" dirty="0"/>
              <a:t>facemask</a:t>
            </a:r>
            <a:r>
              <a:rPr lang="en-US" sz="1800" dirty="0"/>
              <a:t> while at work for the 14 days after the exposure.</a:t>
            </a:r>
          </a:p>
          <a:p>
            <a:pPr marL="457200" indent="-457200">
              <a:buAutoNum type="arabicPeriod"/>
            </a:pPr>
            <a:r>
              <a:rPr lang="en-US" sz="1800" dirty="0"/>
              <a:t>If HCP develop even mild symptoms consistent with COVID-19, they must cease patient care activities, don a facemask (if not already wearing), and notify their supervisor or occupational health services prior to leaving work.</a:t>
            </a:r>
          </a:p>
        </p:txBody>
      </p:sp>
      <p:sp>
        <p:nvSpPr>
          <p:cNvPr id="3" name="Title 2">
            <a:extLst>
              <a:ext uri="{FF2B5EF4-FFF2-40B4-BE49-F238E27FC236}">
                <a16:creationId xmlns:a16="http://schemas.microsoft.com/office/drawing/2014/main" id="{7CC98C8A-FE54-4103-87C5-565970334197}"/>
              </a:ext>
            </a:extLst>
          </p:cNvPr>
          <p:cNvSpPr>
            <a:spLocks noGrp="1"/>
          </p:cNvSpPr>
          <p:nvPr>
            <p:ph type="title"/>
          </p:nvPr>
        </p:nvSpPr>
        <p:spPr/>
        <p:txBody>
          <a:bodyPr/>
          <a:lstStyle/>
          <a:p>
            <a:r>
              <a:rPr lang="en-US" sz="2000" dirty="0"/>
              <a:t>         What to Do When Large Numbers of Staff Exposed (Mostly LTC Issue, but also SCAH)</a:t>
            </a:r>
          </a:p>
        </p:txBody>
      </p:sp>
    </p:spTree>
    <p:extLst>
      <p:ext uri="{BB962C8B-B14F-4D97-AF65-F5344CB8AC3E}">
        <p14:creationId xmlns:p14="http://schemas.microsoft.com/office/powerpoint/2010/main" val="128029007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C2E6E5-AA47-4BAD-BC26-8D6F4F1B168A}"/>
              </a:ext>
            </a:extLst>
          </p:cNvPr>
          <p:cNvSpPr>
            <a:spLocks noGrp="1"/>
          </p:cNvSpPr>
          <p:nvPr>
            <p:ph type="title"/>
          </p:nvPr>
        </p:nvSpPr>
        <p:spPr/>
        <p:txBody>
          <a:bodyPr/>
          <a:lstStyle/>
          <a:p>
            <a:r>
              <a:rPr lang="en-US" dirty="0"/>
              <a:t>Thanks to NM procedure sharing</a:t>
            </a:r>
          </a:p>
        </p:txBody>
      </p:sp>
      <p:sp>
        <p:nvSpPr>
          <p:cNvPr id="5" name="Text Placeholder 4">
            <a:extLst>
              <a:ext uri="{FF2B5EF4-FFF2-40B4-BE49-F238E27FC236}">
                <a16:creationId xmlns:a16="http://schemas.microsoft.com/office/drawing/2014/main" id="{627348AF-77A3-49AB-9185-A9F7AB3BEE9D}"/>
              </a:ext>
            </a:extLst>
          </p:cNvPr>
          <p:cNvSpPr>
            <a:spLocks noGrp="1"/>
          </p:cNvSpPr>
          <p:nvPr>
            <p:ph type="body" sz="quarter" idx="12"/>
          </p:nvPr>
        </p:nvSpPr>
        <p:spPr/>
        <p:txBody>
          <a:bodyPr/>
          <a:lstStyle/>
          <a:p>
            <a:r>
              <a:rPr lang="en-US" dirty="0">
                <a:hlinkClick r:id="rId2"/>
              </a:rPr>
              <a:t>https://www.nebraskamed.com/sites/default/files/documents/covid-19/surgical-mask-policy-and-faq-nebraska-med.pdf</a:t>
            </a:r>
            <a:endParaRPr lang="en-US" dirty="0"/>
          </a:p>
          <a:p>
            <a:endParaRPr lang="en-US" dirty="0"/>
          </a:p>
          <a:p>
            <a:pPr marL="182880" indent="0">
              <a:buNone/>
            </a:pPr>
            <a:r>
              <a:rPr lang="en-US" dirty="0"/>
              <a:t>For pictures on how to lay out mask on a paper towel go to above website</a:t>
            </a:r>
          </a:p>
        </p:txBody>
      </p:sp>
    </p:spTree>
    <p:extLst>
      <p:ext uri="{BB962C8B-B14F-4D97-AF65-F5344CB8AC3E}">
        <p14:creationId xmlns:p14="http://schemas.microsoft.com/office/powerpoint/2010/main" val="206633802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4E8001-47DD-49F1-ACAF-B4529C3D8576}"/>
              </a:ext>
            </a:extLst>
          </p:cNvPr>
          <p:cNvSpPr>
            <a:spLocks noGrp="1"/>
          </p:cNvSpPr>
          <p:nvPr>
            <p:ph type="body" sz="quarter" idx="10"/>
          </p:nvPr>
        </p:nvSpPr>
        <p:spPr/>
        <p:txBody>
          <a:bodyPr/>
          <a:lstStyle/>
          <a:p>
            <a:r>
              <a:rPr lang="en-US" dirty="0"/>
              <a:t>“A team led by </a:t>
            </a:r>
            <a:r>
              <a:rPr lang="en-US" b="1" dirty="0"/>
              <a:t>John Lowe, PhD</a:t>
            </a:r>
            <a:r>
              <a:rPr lang="en-US" dirty="0"/>
              <a:t>, UNMC assistant vice chancellor for inter-professional health security training and education has developed a safe and effective method to decontaminate N95 respirators so they can be used multiple times, instead of just once. It involves using ultraviolet light towers to irradiate high numbers of N95 respirators.</a:t>
            </a:r>
          </a:p>
          <a:p>
            <a:r>
              <a:rPr lang="en-US" dirty="0"/>
              <a:t>The decontamination of these items works like this: groups of N95s are safely bagged and transported to a room inside Nebraska Medical Center, which is equipped with two ultraviolet light towers. The N95 respirators are hung on wires stretching the length of the room and then decontaminated when the lights are powered on. They are then removed and returned to the original owners for reuse.”</a:t>
            </a:r>
          </a:p>
          <a:p>
            <a:r>
              <a:rPr lang="en-US" dirty="0"/>
              <a:t>This is public facing now on the NETEC site.</a:t>
            </a:r>
          </a:p>
          <a:p>
            <a:r>
              <a:rPr lang="en-US" dirty="0">
                <a:hlinkClick r:id="rId2"/>
              </a:rPr>
              <a:t>https://repository.netecweb.org/files/original/fe9a813e5643ab774a62b4b1778117e0.pdf</a:t>
            </a:r>
            <a:endParaRPr lang="en-US" dirty="0"/>
          </a:p>
          <a:p>
            <a:r>
              <a:rPr lang="en-US" dirty="0"/>
              <a:t>UV sights around the state 4-5 places outside the metro-will have more info Wed</a:t>
            </a:r>
          </a:p>
          <a:p>
            <a:endParaRPr lang="en-US" dirty="0"/>
          </a:p>
        </p:txBody>
      </p:sp>
      <p:sp>
        <p:nvSpPr>
          <p:cNvPr id="3" name="Title 2">
            <a:extLst>
              <a:ext uri="{FF2B5EF4-FFF2-40B4-BE49-F238E27FC236}">
                <a16:creationId xmlns:a16="http://schemas.microsoft.com/office/drawing/2014/main" id="{91880018-15A3-4273-8563-238C38092B47}"/>
              </a:ext>
            </a:extLst>
          </p:cNvPr>
          <p:cNvSpPr>
            <a:spLocks noGrp="1"/>
          </p:cNvSpPr>
          <p:nvPr>
            <p:ph type="title"/>
          </p:nvPr>
        </p:nvSpPr>
        <p:spPr/>
        <p:txBody>
          <a:bodyPr/>
          <a:lstStyle/>
          <a:p>
            <a:r>
              <a:rPr lang="en-US" dirty="0"/>
              <a:t>UV Disinfection of PPE</a:t>
            </a:r>
          </a:p>
        </p:txBody>
      </p:sp>
    </p:spTree>
    <p:extLst>
      <p:ext uri="{BB962C8B-B14F-4D97-AF65-F5344CB8AC3E}">
        <p14:creationId xmlns:p14="http://schemas.microsoft.com/office/powerpoint/2010/main" val="322916590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FFB32-D8AB-48BE-B4E4-5B065F773C2A}"/>
              </a:ext>
            </a:extLst>
          </p:cNvPr>
          <p:cNvSpPr>
            <a:spLocks noGrp="1"/>
          </p:cNvSpPr>
          <p:nvPr>
            <p:ph type="title"/>
          </p:nvPr>
        </p:nvSpPr>
        <p:spPr/>
        <p:txBody>
          <a:bodyPr/>
          <a:lstStyle/>
          <a:p>
            <a:r>
              <a:rPr lang="en-US" dirty="0"/>
              <a:t>Alaskan Friends</a:t>
            </a:r>
          </a:p>
        </p:txBody>
      </p:sp>
      <p:pic>
        <p:nvPicPr>
          <p:cNvPr id="5" name="Content Placeholder 4" descr="A picture containing building, sitting, brown, cat&#10;&#10;Description automatically generated">
            <a:extLst>
              <a:ext uri="{FF2B5EF4-FFF2-40B4-BE49-F238E27FC236}">
                <a16:creationId xmlns:a16="http://schemas.microsoft.com/office/drawing/2014/main" id="{FB12C209-12E1-4708-9DDD-33B1F009497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4205105" y="3268845"/>
            <a:ext cx="3114148" cy="1751708"/>
          </a:xfrm>
        </p:spPr>
      </p:pic>
    </p:spTree>
    <p:extLst>
      <p:ext uri="{BB962C8B-B14F-4D97-AF65-F5344CB8AC3E}">
        <p14:creationId xmlns:p14="http://schemas.microsoft.com/office/powerpoint/2010/main" val="366573866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6B854A-4FA4-42CA-B911-D029E116F224}"/>
              </a:ext>
            </a:extLst>
          </p:cNvPr>
          <p:cNvSpPr>
            <a:spLocks noGrp="1"/>
          </p:cNvSpPr>
          <p:nvPr>
            <p:ph type="body" sz="quarter" idx="10"/>
          </p:nvPr>
        </p:nvSpPr>
        <p:spPr/>
        <p:txBody>
          <a:bodyPr/>
          <a:lstStyle/>
          <a:p>
            <a:r>
              <a:rPr lang="en-US" sz="2800" dirty="0"/>
              <a:t>Omaha</a:t>
            </a:r>
          </a:p>
          <a:p>
            <a:r>
              <a:rPr lang="en-US" sz="2800" dirty="0"/>
              <a:t>Lincoln</a:t>
            </a:r>
          </a:p>
          <a:p>
            <a:r>
              <a:rPr lang="en-US" sz="2800" dirty="0"/>
              <a:t>O’Neill</a:t>
            </a:r>
          </a:p>
          <a:p>
            <a:r>
              <a:rPr lang="en-US" sz="2800" dirty="0"/>
              <a:t>Scottsbluff</a:t>
            </a:r>
          </a:p>
          <a:p>
            <a:r>
              <a:rPr lang="en-US" sz="2800" dirty="0"/>
              <a:t>Imperial</a:t>
            </a:r>
          </a:p>
          <a:p>
            <a:r>
              <a:rPr lang="en-US" sz="2800" dirty="0"/>
              <a:t>Kearney</a:t>
            </a:r>
          </a:p>
        </p:txBody>
      </p:sp>
      <p:sp>
        <p:nvSpPr>
          <p:cNvPr id="3" name="Title 2">
            <a:extLst>
              <a:ext uri="{FF2B5EF4-FFF2-40B4-BE49-F238E27FC236}">
                <a16:creationId xmlns:a16="http://schemas.microsoft.com/office/drawing/2014/main" id="{72E14C08-DD32-4597-957B-76B0A16811B7}"/>
              </a:ext>
            </a:extLst>
          </p:cNvPr>
          <p:cNvSpPr>
            <a:spLocks noGrp="1"/>
          </p:cNvSpPr>
          <p:nvPr>
            <p:ph type="title"/>
          </p:nvPr>
        </p:nvSpPr>
        <p:spPr/>
        <p:txBody>
          <a:bodyPr/>
          <a:lstStyle/>
          <a:p>
            <a:r>
              <a:rPr lang="en-US" dirty="0"/>
              <a:t>Six Sites Statewide for UV Disinfection</a:t>
            </a:r>
          </a:p>
        </p:txBody>
      </p:sp>
    </p:spTree>
    <p:extLst>
      <p:ext uri="{BB962C8B-B14F-4D97-AF65-F5344CB8AC3E}">
        <p14:creationId xmlns:p14="http://schemas.microsoft.com/office/powerpoint/2010/main" val="33757951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8C31FF-8025-4469-AD8B-44AC13502FC0}"/>
              </a:ext>
            </a:extLst>
          </p:cNvPr>
          <p:cNvSpPr>
            <a:spLocks noGrp="1"/>
          </p:cNvSpPr>
          <p:nvPr>
            <p:ph type="body" sz="quarter" idx="10"/>
          </p:nvPr>
        </p:nvSpPr>
        <p:spPr/>
        <p:txBody>
          <a:bodyPr/>
          <a:lstStyle/>
          <a:p>
            <a:r>
              <a:rPr lang="en-US" b="1" dirty="0"/>
              <a:t>When should a nursing home accept a resident who was diagnosed with COVID-19 from a hospital?</a:t>
            </a:r>
            <a:endParaRPr lang="en-US" dirty="0"/>
          </a:p>
          <a:p>
            <a:r>
              <a:rPr lang="en-US" u="sng" dirty="0"/>
              <a:t>A nursing home can accept a resident diagnosed with COVID-19 and still under Transmission-Based Precautions for COVID-19 as long as the facility can follow CDC guidance for Transmission-Based Precautions. If a nursing home cannot, it must wait until these precautions are discontinued. </a:t>
            </a:r>
            <a:r>
              <a:rPr lang="en-US" dirty="0"/>
              <a:t>CDC has released Interim Guidance for Discontinuing Transmission-Based Precautions or In-Home Isolation for Persons with Laboratory-confirmed COVID-19. Information on the duration of infectivity is limited, and the interim guidance has been developed with available information from similar coronaviruses. CDC states that decisions to discontinue Transmission-based Precautions in hospitals will be made on a case-by-case basis in consultation with clinicians, infection prevention and control specialists, and public health officials. Discontinuation will be based on multiple factors (see current CDC guidance for further details).</a:t>
            </a:r>
          </a:p>
          <a:p>
            <a:r>
              <a:rPr lang="en-US" dirty="0"/>
              <a:t> </a:t>
            </a:r>
          </a:p>
          <a:p>
            <a:endParaRPr lang="en-US" dirty="0"/>
          </a:p>
        </p:txBody>
      </p:sp>
      <p:sp>
        <p:nvSpPr>
          <p:cNvPr id="3" name="Title 2">
            <a:extLst>
              <a:ext uri="{FF2B5EF4-FFF2-40B4-BE49-F238E27FC236}">
                <a16:creationId xmlns:a16="http://schemas.microsoft.com/office/drawing/2014/main" id="{2316CB81-23D5-4D7F-9FC0-12B492A422B4}"/>
              </a:ext>
            </a:extLst>
          </p:cNvPr>
          <p:cNvSpPr>
            <a:spLocks noGrp="1"/>
          </p:cNvSpPr>
          <p:nvPr>
            <p:ph type="title"/>
          </p:nvPr>
        </p:nvSpPr>
        <p:spPr/>
        <p:txBody>
          <a:bodyPr/>
          <a:lstStyle/>
          <a:p>
            <a:r>
              <a:rPr lang="en-US" dirty="0"/>
              <a:t>LTC Accepting Patients</a:t>
            </a:r>
          </a:p>
        </p:txBody>
      </p:sp>
    </p:spTree>
    <p:extLst>
      <p:ext uri="{BB962C8B-B14F-4D97-AF65-F5344CB8AC3E}">
        <p14:creationId xmlns:p14="http://schemas.microsoft.com/office/powerpoint/2010/main" val="186719126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744B90-10C4-405E-972C-E3F852A439A2}"/>
              </a:ext>
            </a:extLst>
          </p:cNvPr>
          <p:cNvSpPr>
            <a:spLocks noGrp="1"/>
          </p:cNvSpPr>
          <p:nvPr>
            <p:ph type="body" sz="quarter" idx="10"/>
          </p:nvPr>
        </p:nvSpPr>
        <p:spPr/>
        <p:txBody>
          <a:bodyPr/>
          <a:lstStyle/>
          <a:p>
            <a:r>
              <a:rPr lang="en-US" b="1" dirty="0"/>
              <a:t>Note: Nursing homes should admit any individuals that they would normally admit to their facility, including individuals from hospitals where a case of COVID-19 was/is present. Also, if possible, dedicate a unit/wing exclusively for any residents coming or returning from the hospital. This can serve as a step-down unit where they remain for 14 days with no symptoms (instead of integrating as usual on short-term rehab floor, or returning to long-stay original room).</a:t>
            </a:r>
            <a:endParaRPr lang="en-US" dirty="0"/>
          </a:p>
          <a:p>
            <a:r>
              <a:rPr lang="en-US" dirty="0"/>
              <a:t>If a test is pending state guidance recommends waiting for result before transferring.</a:t>
            </a:r>
          </a:p>
          <a:p>
            <a:endParaRPr lang="en-US" dirty="0"/>
          </a:p>
          <a:p>
            <a:endParaRPr lang="en-US" dirty="0"/>
          </a:p>
        </p:txBody>
      </p:sp>
      <p:sp>
        <p:nvSpPr>
          <p:cNvPr id="3" name="Title 2">
            <a:extLst>
              <a:ext uri="{FF2B5EF4-FFF2-40B4-BE49-F238E27FC236}">
                <a16:creationId xmlns:a16="http://schemas.microsoft.com/office/drawing/2014/main" id="{000168C0-BBC2-41F1-B28B-7EB9015F5AB2}"/>
              </a:ext>
            </a:extLst>
          </p:cNvPr>
          <p:cNvSpPr>
            <a:spLocks noGrp="1"/>
          </p:cNvSpPr>
          <p:nvPr>
            <p:ph type="title"/>
          </p:nvPr>
        </p:nvSpPr>
        <p:spPr/>
        <p:txBody>
          <a:bodyPr/>
          <a:lstStyle/>
          <a:p>
            <a:r>
              <a:rPr lang="en-US" dirty="0"/>
              <a:t>LTC accepting patients continued</a:t>
            </a:r>
          </a:p>
        </p:txBody>
      </p:sp>
    </p:spTree>
    <p:extLst>
      <p:ext uri="{BB962C8B-B14F-4D97-AF65-F5344CB8AC3E}">
        <p14:creationId xmlns:p14="http://schemas.microsoft.com/office/powerpoint/2010/main" val="36766314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C27FA0-E901-48B4-B1D1-CE1A2E9B4FC6}"/>
              </a:ext>
            </a:extLst>
          </p:cNvPr>
          <p:cNvSpPr>
            <a:spLocks noGrp="1"/>
          </p:cNvSpPr>
          <p:nvPr>
            <p:ph type="body" sz="quarter" idx="10"/>
          </p:nvPr>
        </p:nvSpPr>
        <p:spPr/>
        <p:txBody>
          <a:bodyPr/>
          <a:lstStyle/>
          <a:p>
            <a:pPr marL="457200" indent="-457200">
              <a:buAutoNum type="arabicPeriod"/>
            </a:pPr>
            <a:r>
              <a:rPr lang="en-US" dirty="0"/>
              <a:t>Patients coming from the hospital without any COVID-19 symptoms or specific COVID-19 exposure</a:t>
            </a:r>
          </a:p>
          <a:p>
            <a:pPr marL="1143000" lvl="1" indent="-457200">
              <a:buAutoNum type="arabicPeriod"/>
            </a:pPr>
            <a:r>
              <a:rPr lang="en-US" dirty="0"/>
              <a:t>No need to have a test sent in order to transfer</a:t>
            </a:r>
          </a:p>
          <a:p>
            <a:pPr marL="1143000" lvl="1" indent="-457200">
              <a:buAutoNum type="arabicPeriod"/>
            </a:pPr>
            <a:r>
              <a:rPr lang="en-US" dirty="0"/>
              <a:t>Accept patient into transition zone if possible</a:t>
            </a:r>
          </a:p>
          <a:p>
            <a:pPr marL="457200" indent="-457200">
              <a:buAutoNum type="arabicPeriod"/>
            </a:pPr>
            <a:r>
              <a:rPr lang="en-US" dirty="0"/>
              <a:t>Patient in hospital COVID test pending-</a:t>
            </a:r>
          </a:p>
          <a:p>
            <a:pPr marL="1143000" lvl="1" indent="-457200">
              <a:buAutoNum type="arabicPeriod"/>
            </a:pPr>
            <a:r>
              <a:rPr lang="en-US" dirty="0"/>
              <a:t>Await result before transfer</a:t>
            </a:r>
          </a:p>
          <a:p>
            <a:pPr marL="457200" indent="-457200">
              <a:buAutoNum type="arabicPeriod"/>
            </a:pPr>
            <a:r>
              <a:rPr lang="en-US" dirty="0"/>
              <a:t>Patient in hospital COVID-19 ruled out via testing </a:t>
            </a:r>
          </a:p>
          <a:p>
            <a:pPr marL="1143000" lvl="1" indent="-457200">
              <a:buAutoNum type="arabicPeriod"/>
            </a:pPr>
            <a:r>
              <a:rPr lang="en-US" dirty="0"/>
              <a:t>Accept patient into transition zone if possible</a:t>
            </a:r>
          </a:p>
          <a:p>
            <a:pPr marL="457200" indent="-457200">
              <a:buAutoNum type="arabicPeriod"/>
            </a:pPr>
            <a:r>
              <a:rPr lang="en-US" dirty="0"/>
              <a:t>Covid-19 positive patient</a:t>
            </a:r>
          </a:p>
          <a:p>
            <a:pPr marL="1143000" lvl="1" indent="-457200">
              <a:buAutoNum type="arabicPeriod"/>
            </a:pPr>
            <a:r>
              <a:rPr lang="en-US" dirty="0"/>
              <a:t>Next slide</a:t>
            </a:r>
          </a:p>
          <a:p>
            <a:pPr lvl="1" indent="0">
              <a:buNone/>
            </a:pPr>
            <a:endParaRPr lang="en-US" dirty="0"/>
          </a:p>
          <a:p>
            <a:pPr marL="1143000" lvl="1" indent="-457200">
              <a:buAutoNum type="arabicPeriod"/>
            </a:pPr>
            <a:endParaRPr lang="en-US" dirty="0"/>
          </a:p>
        </p:txBody>
      </p:sp>
      <p:sp>
        <p:nvSpPr>
          <p:cNvPr id="3" name="Title 2">
            <a:extLst>
              <a:ext uri="{FF2B5EF4-FFF2-40B4-BE49-F238E27FC236}">
                <a16:creationId xmlns:a16="http://schemas.microsoft.com/office/drawing/2014/main" id="{1C31964C-2512-43E9-B54E-C10484FBB881}"/>
              </a:ext>
            </a:extLst>
          </p:cNvPr>
          <p:cNvSpPr>
            <a:spLocks noGrp="1"/>
          </p:cNvSpPr>
          <p:nvPr>
            <p:ph type="title"/>
          </p:nvPr>
        </p:nvSpPr>
        <p:spPr/>
        <p:txBody>
          <a:bodyPr/>
          <a:lstStyle/>
          <a:p>
            <a:r>
              <a:rPr lang="en-US" sz="3200" dirty="0"/>
              <a:t>Long Term Care Accepting Patients from the Hospital</a:t>
            </a:r>
          </a:p>
        </p:txBody>
      </p:sp>
    </p:spTree>
    <p:extLst>
      <p:ext uri="{BB962C8B-B14F-4D97-AF65-F5344CB8AC3E}">
        <p14:creationId xmlns:p14="http://schemas.microsoft.com/office/powerpoint/2010/main" val="339031622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428C5C-47B1-43B8-A99D-60655309634C}"/>
              </a:ext>
            </a:extLst>
          </p:cNvPr>
          <p:cNvSpPr>
            <a:spLocks noGrp="1"/>
          </p:cNvSpPr>
          <p:nvPr>
            <p:ph type="body" sz="quarter" idx="10"/>
          </p:nvPr>
        </p:nvSpPr>
        <p:spPr/>
        <p:txBody>
          <a:bodyPr/>
          <a:lstStyle/>
          <a:p>
            <a:r>
              <a:rPr lang="en-US" dirty="0"/>
              <a:t>Patient from LTC in ACH ready to go back to LTC</a:t>
            </a:r>
          </a:p>
          <a:p>
            <a:r>
              <a:rPr lang="en-US" dirty="0"/>
              <a:t>	1. Stay in Acute Care (stays lengthened)-until bed utilization goes up</a:t>
            </a:r>
          </a:p>
          <a:p>
            <a:r>
              <a:rPr lang="en-US" dirty="0"/>
              <a:t>	2. Go to a separate convalescent site </a:t>
            </a:r>
          </a:p>
          <a:p>
            <a:r>
              <a:rPr lang="en-US" dirty="0"/>
              <a:t>	3. Accept back in your facility if transmission based precautions can be implemented</a:t>
            </a:r>
          </a:p>
          <a:p>
            <a:r>
              <a:rPr lang="en-US" dirty="0"/>
              <a:t>Patients in LTC-</a:t>
            </a:r>
          </a:p>
          <a:p>
            <a:r>
              <a:rPr lang="en-US" dirty="0"/>
              <a:t>	1. If possible keep in facility if can implement transmission based precautions, if possible in 	</a:t>
            </a:r>
            <a:r>
              <a:rPr lang="en-US" dirty="0" err="1"/>
              <a:t>cohorted</a:t>
            </a:r>
            <a:r>
              <a:rPr lang="en-US" dirty="0"/>
              <a:t> area</a:t>
            </a:r>
          </a:p>
          <a:p>
            <a:r>
              <a:rPr lang="en-US" dirty="0"/>
              <a:t>	2. Decision made on a case by case basis based on # of cases, capacity of staffing, risk to 		to other residents and bed availability</a:t>
            </a:r>
          </a:p>
          <a:p>
            <a:r>
              <a:rPr lang="en-US" dirty="0"/>
              <a:t>	3. </a:t>
            </a:r>
            <a:r>
              <a:rPr lang="en-US" b="1" dirty="0"/>
              <a:t>Cohort patients withing the LTCF -creating COVID unit or section-LTC Webinar tomorrow</a:t>
            </a:r>
          </a:p>
          <a:p>
            <a:r>
              <a:rPr lang="en-US" dirty="0"/>
              <a:t>ICAP provides guidance for each LTC that has a case of COVID-19 now.</a:t>
            </a:r>
          </a:p>
          <a:p>
            <a:r>
              <a:rPr lang="en-US" dirty="0"/>
              <a:t>Some onsite evaluations being done-5 teams of 2 to be deployed </a:t>
            </a:r>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37CF42F7-6B43-41CF-85AB-EAB763E0971B}"/>
              </a:ext>
            </a:extLst>
          </p:cNvPr>
          <p:cNvSpPr>
            <a:spLocks noGrp="1"/>
          </p:cNvSpPr>
          <p:nvPr>
            <p:ph type="title"/>
          </p:nvPr>
        </p:nvSpPr>
        <p:spPr/>
        <p:txBody>
          <a:bodyPr/>
          <a:lstStyle/>
          <a:p>
            <a:r>
              <a:rPr lang="en-US" dirty="0"/>
              <a:t>Managing  COVID 19 in LTC</a:t>
            </a:r>
          </a:p>
        </p:txBody>
      </p:sp>
    </p:spTree>
    <p:extLst>
      <p:ext uri="{BB962C8B-B14F-4D97-AF65-F5344CB8AC3E}">
        <p14:creationId xmlns:p14="http://schemas.microsoft.com/office/powerpoint/2010/main" val="3879205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9D49BE-0CAC-48C8-8DCC-FB37CE6A7FB9}"/>
              </a:ext>
            </a:extLst>
          </p:cNvPr>
          <p:cNvSpPr>
            <a:spLocks noGrp="1"/>
          </p:cNvSpPr>
          <p:nvPr>
            <p:ph type="body" sz="quarter" idx="10"/>
          </p:nvPr>
        </p:nvSpPr>
        <p:spPr/>
        <p:txBody>
          <a:bodyPr/>
          <a:lstStyle/>
          <a:p>
            <a:r>
              <a:rPr lang="en-US" dirty="0"/>
              <a:t>• Discontinuation from self-isolation for a symptomatic case (confirmed or probable):</a:t>
            </a:r>
          </a:p>
          <a:p>
            <a:r>
              <a:rPr lang="en-US" dirty="0"/>
              <a:t> CDC guidance (https://www.cdc.gov/coronavirus/2019-ncov/hcp/disposition-in-homepatients.html) states that an individual can stop self-isolation if it has been at least 7 days since symptoms first appeared AND No fever for at least 72 hours (fever-free for 3 full days off fever-reducing medicine) AND All other symptoms have improved (e.g., cough has improved).</a:t>
            </a:r>
          </a:p>
          <a:p>
            <a:r>
              <a:rPr lang="en-US" dirty="0"/>
              <a:t> • Discontinuation from self-isolation for an asymptomatic laboratory-confirmed case.</a:t>
            </a:r>
          </a:p>
          <a:p>
            <a:r>
              <a:rPr lang="en-US" dirty="0"/>
              <a:t>Isolation should continue until at least 7 days have passed since the date of the positive test, and for 3 days following discontinuation of isolation a cloth or surgical mask should be worn while near other people (https://www.cdc.gov/coronavirus/2019-ncov/hcp/ disposition-in-home-patients.html) </a:t>
            </a:r>
          </a:p>
          <a:p>
            <a:r>
              <a:rPr lang="en-US" dirty="0"/>
              <a:t>	Emphasize the need for social distancing for 14 days or longer if possible </a:t>
            </a:r>
          </a:p>
          <a:p>
            <a:r>
              <a:rPr lang="en-US" dirty="0"/>
              <a:t>•</a:t>
            </a:r>
          </a:p>
        </p:txBody>
      </p:sp>
      <p:sp>
        <p:nvSpPr>
          <p:cNvPr id="3" name="Title 2">
            <a:extLst>
              <a:ext uri="{FF2B5EF4-FFF2-40B4-BE49-F238E27FC236}">
                <a16:creationId xmlns:a16="http://schemas.microsoft.com/office/drawing/2014/main" id="{C915F00F-88C4-415B-8A07-51D8D119BEC5}"/>
              </a:ext>
            </a:extLst>
          </p:cNvPr>
          <p:cNvSpPr>
            <a:spLocks noGrp="1"/>
          </p:cNvSpPr>
          <p:nvPr>
            <p:ph type="title"/>
          </p:nvPr>
        </p:nvSpPr>
        <p:spPr/>
        <p:txBody>
          <a:bodyPr/>
          <a:lstStyle/>
          <a:p>
            <a:r>
              <a:rPr lang="en-US" dirty="0"/>
              <a:t>When home quarantine and isolation are over</a:t>
            </a:r>
          </a:p>
        </p:txBody>
      </p:sp>
    </p:spTree>
    <p:extLst>
      <p:ext uri="{BB962C8B-B14F-4D97-AF65-F5344CB8AC3E}">
        <p14:creationId xmlns:p14="http://schemas.microsoft.com/office/powerpoint/2010/main" val="135878771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6A6E7-DCF2-4DBA-B6C0-06D7F119A102}"/>
              </a:ext>
            </a:extLst>
          </p:cNvPr>
          <p:cNvSpPr>
            <a:spLocks noGrp="1"/>
          </p:cNvSpPr>
          <p:nvPr>
            <p:ph type="body" sz="quarter" idx="10"/>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Discontinuation of self-monitoring and self-quarantine: Self-quarantine and self monitoring may stop if after 14 days from most recent exposure, there has been NO development of respiratory illness symptoms. Symptoms may include: cough, shortness of breath, fever, sore throat, and fatigue, myalgias, diarrhea. </a:t>
            </a:r>
          </a:p>
          <a:p>
            <a:pPr marL="342900" indent="-342900">
              <a:buFont typeface="Arial" panose="020B0604020202020204" pitchFamily="34" charset="0"/>
              <a:buChar char="•"/>
            </a:pPr>
            <a:r>
              <a:rPr lang="en-US" dirty="0"/>
              <a:t>Discontinuation of quarantine for household members of a person with COVID-19 who is under self-isolation: Individuals who are at home with someone that has (or is suspected of having) COVID-19 should continue self-quarantine for 7 days after patient has been released from isolation AND then continue 7 more days with self-monitoring (total of 14 days).</a:t>
            </a:r>
          </a:p>
          <a:p>
            <a:pPr marL="342900" indent="-342900">
              <a:buFont typeface="Arial" panose="020B0604020202020204" pitchFamily="34" charset="0"/>
              <a:buChar char="•"/>
            </a:pPr>
            <a:r>
              <a:rPr lang="en-US" dirty="0"/>
              <a:t>These guidelines may not always pertain decisions regarding admission/discharge and transfer to/from healthcare facilities.</a:t>
            </a:r>
          </a:p>
        </p:txBody>
      </p:sp>
      <p:sp>
        <p:nvSpPr>
          <p:cNvPr id="3" name="Title 2">
            <a:extLst>
              <a:ext uri="{FF2B5EF4-FFF2-40B4-BE49-F238E27FC236}">
                <a16:creationId xmlns:a16="http://schemas.microsoft.com/office/drawing/2014/main" id="{84D67F05-FBFE-4E72-BB62-181E180998F2}"/>
              </a:ext>
            </a:extLst>
          </p:cNvPr>
          <p:cNvSpPr>
            <a:spLocks noGrp="1"/>
          </p:cNvSpPr>
          <p:nvPr>
            <p:ph type="title"/>
          </p:nvPr>
        </p:nvSpPr>
        <p:spPr/>
        <p:txBody>
          <a:bodyPr/>
          <a:lstStyle/>
          <a:p>
            <a:r>
              <a:rPr lang="en-US" dirty="0"/>
              <a:t>When Home Q and Isolation are Over (continued)</a:t>
            </a:r>
          </a:p>
        </p:txBody>
      </p:sp>
    </p:spTree>
    <p:extLst>
      <p:ext uri="{BB962C8B-B14F-4D97-AF65-F5344CB8AC3E}">
        <p14:creationId xmlns:p14="http://schemas.microsoft.com/office/powerpoint/2010/main" val="269084277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62DE4A-7C3F-442E-8E08-82ABE5B044E0}"/>
              </a:ext>
            </a:extLst>
          </p:cNvPr>
          <p:cNvSpPr>
            <a:spLocks noGrp="1"/>
          </p:cNvSpPr>
          <p:nvPr>
            <p:ph type="body" sz="quarter" idx="10"/>
          </p:nvPr>
        </p:nvSpPr>
        <p:spPr/>
        <p:txBody>
          <a:bodyPr/>
          <a:lstStyle/>
          <a:p>
            <a:pPr marL="457200" indent="-457200">
              <a:buAutoNum type="arabicPeriod"/>
            </a:pPr>
            <a:r>
              <a:rPr lang="en-US" dirty="0"/>
              <a:t>Wear a facemask until all symptoms are resolved or 14 days after symptom onset whichever is longer</a:t>
            </a:r>
          </a:p>
          <a:p>
            <a:pPr marL="457200" indent="-457200">
              <a:buAutoNum type="arabicPeriod"/>
            </a:pPr>
            <a:r>
              <a:rPr lang="en-US" dirty="0"/>
              <a:t>Be restricted from contact with severely immunocompromised patients</a:t>
            </a:r>
          </a:p>
          <a:p>
            <a:pPr marL="457200" indent="-457200">
              <a:buAutoNum type="arabicPeriod"/>
            </a:pPr>
            <a:r>
              <a:rPr lang="en-US" dirty="0"/>
              <a:t>Adhere to HH and respiratory etiquette as recommended for control of COVID-19 in the interim guidance</a:t>
            </a:r>
          </a:p>
          <a:p>
            <a:pPr marL="457200" indent="-457200">
              <a:buAutoNum type="arabicPeriod"/>
            </a:pPr>
            <a:r>
              <a:rPr lang="en-US" dirty="0"/>
              <a:t>Self monitor for worsening or recurrence of symptoms and notify employee health/occupational health/supervisor if occurs</a:t>
            </a:r>
          </a:p>
        </p:txBody>
      </p:sp>
      <p:sp>
        <p:nvSpPr>
          <p:cNvPr id="3" name="Title 2">
            <a:extLst>
              <a:ext uri="{FF2B5EF4-FFF2-40B4-BE49-F238E27FC236}">
                <a16:creationId xmlns:a16="http://schemas.microsoft.com/office/drawing/2014/main" id="{2A3207E6-A898-4D01-9653-F6C5BB15A69F}"/>
              </a:ext>
            </a:extLst>
          </p:cNvPr>
          <p:cNvSpPr>
            <a:spLocks noGrp="1"/>
          </p:cNvSpPr>
          <p:nvPr>
            <p:ph type="title"/>
          </p:nvPr>
        </p:nvSpPr>
        <p:spPr/>
        <p:txBody>
          <a:bodyPr/>
          <a:lstStyle/>
          <a:p>
            <a:r>
              <a:rPr lang="en-US" dirty="0"/>
              <a:t>HCP Return to work</a:t>
            </a:r>
          </a:p>
        </p:txBody>
      </p:sp>
    </p:spTree>
    <p:extLst>
      <p:ext uri="{BB962C8B-B14F-4D97-AF65-F5344CB8AC3E}">
        <p14:creationId xmlns:p14="http://schemas.microsoft.com/office/powerpoint/2010/main" val="38272807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A8130-9533-4024-AC8E-D9215119D615}"/>
              </a:ext>
            </a:extLst>
          </p:cNvPr>
          <p:cNvSpPr>
            <a:spLocks noGrp="1"/>
          </p:cNvSpPr>
          <p:nvPr>
            <p:ph type="body" sz="quarter" idx="10"/>
          </p:nvPr>
        </p:nvSpPr>
        <p:spPr/>
        <p:txBody>
          <a:bodyPr/>
          <a:lstStyle/>
          <a:p>
            <a:r>
              <a:rPr lang="en-US" dirty="0"/>
              <a:t>PPE Burn Rate Calculator</a:t>
            </a:r>
          </a:p>
          <a:p>
            <a:r>
              <a:rPr lang="en-US" dirty="0">
                <a:hlinkClick r:id="rId2"/>
              </a:rPr>
              <a:t>Personal Protective Equipment Burn Rate Calculator excel icon[XLS – 39 KB]</a:t>
            </a:r>
            <a:endParaRPr lang="en-US" dirty="0"/>
          </a:p>
          <a:p>
            <a:r>
              <a:rPr lang="en-US" dirty="0"/>
              <a:t>This spreadsheet can help healthcare facilities plan and optimize the use of personal protective equipment (PPE) for response to coronavirus disease 2019 (COVID-19). </a:t>
            </a:r>
            <a:r>
              <a:rPr lang="en-US" dirty="0">
                <a:hlinkClick r:id="rId3"/>
              </a:rPr>
              <a:t>Get the Instructions</a:t>
            </a:r>
            <a:endParaRPr lang="en-US" dirty="0"/>
          </a:p>
          <a:p>
            <a:endParaRPr lang="en-US" dirty="0"/>
          </a:p>
          <a:p>
            <a:r>
              <a:rPr lang="en-US" dirty="0"/>
              <a:t>PPE Requests need to go to LHD, shipments go out to LHD and then from LHD to facilities as soon as possible. Often don’t know when shipments are arriving. </a:t>
            </a:r>
          </a:p>
          <a:p>
            <a:endParaRPr lang="en-US" dirty="0"/>
          </a:p>
        </p:txBody>
      </p:sp>
      <p:sp>
        <p:nvSpPr>
          <p:cNvPr id="3" name="Title 2">
            <a:extLst>
              <a:ext uri="{FF2B5EF4-FFF2-40B4-BE49-F238E27FC236}">
                <a16:creationId xmlns:a16="http://schemas.microsoft.com/office/drawing/2014/main" id="{56AEF489-485E-4AB6-AB72-F584A36E3B8A}"/>
              </a:ext>
            </a:extLst>
          </p:cNvPr>
          <p:cNvSpPr>
            <a:spLocks noGrp="1"/>
          </p:cNvSpPr>
          <p:nvPr>
            <p:ph type="title"/>
          </p:nvPr>
        </p:nvSpPr>
        <p:spPr/>
        <p:txBody>
          <a:bodyPr/>
          <a:lstStyle/>
          <a:p>
            <a:r>
              <a:rPr lang="en-US" dirty="0"/>
              <a:t>How to determine PPE needs</a:t>
            </a:r>
          </a:p>
        </p:txBody>
      </p:sp>
    </p:spTree>
    <p:extLst>
      <p:ext uri="{BB962C8B-B14F-4D97-AF65-F5344CB8AC3E}">
        <p14:creationId xmlns:p14="http://schemas.microsoft.com/office/powerpoint/2010/main" val="41525754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3CA926-C98D-4C9C-823A-101F2D48428E}"/>
              </a:ext>
            </a:extLst>
          </p:cNvPr>
          <p:cNvSpPr>
            <a:spLocks noGrp="1"/>
          </p:cNvSpPr>
          <p:nvPr>
            <p:ph type="body" sz="quarter" idx="10"/>
          </p:nvPr>
        </p:nvSpPr>
        <p:spPr/>
        <p:txBody>
          <a:bodyPr/>
          <a:lstStyle/>
          <a:p>
            <a:r>
              <a:rPr lang="en-US" dirty="0"/>
              <a:t>A key consideration for safe extended use is that the respirator must maintain its fit and function. Workers in other industries routinely use N95 respirators for several hours….can function within their design specifications for 8 hours of continuous or intermittent use…... Thus, the maximum length of continuous use in non-dusty healthcare workplaces is typically dictated by hygienic concerns (e.g., the respirator was discarded because it became contaminated) or practical considerations (e.g., need to use the restroom, meal breaks, etc.), rather than a pre-determined number of hours.</a:t>
            </a:r>
          </a:p>
          <a:p>
            <a:r>
              <a:rPr lang="en-US" dirty="0"/>
              <a:t>If extended use of N95 respirators is permitted, respiratory protection program administrators should ensure adherence to administrative and engineering controls to limit potential N95 respirator surface contamination (e.g., use of barriers to prevent droplet spray contamination) and consider additional training and reminders (e.g., posters) for staff to reinforce the need to minimize unnecessary contact with the respirator surface, strict adherence to hand hygiene practices, and proper Personal Protective Equipment (PPE) donning and doffing technique. Healthcare facilities should develop clearly written procedures to advise staff to take the following steps to reduce contact transmission after donning:</a:t>
            </a:r>
          </a:p>
          <a:p>
            <a:endParaRPr lang="en-US" dirty="0"/>
          </a:p>
        </p:txBody>
      </p:sp>
      <p:sp>
        <p:nvSpPr>
          <p:cNvPr id="3" name="Title 2">
            <a:extLst>
              <a:ext uri="{FF2B5EF4-FFF2-40B4-BE49-F238E27FC236}">
                <a16:creationId xmlns:a16="http://schemas.microsoft.com/office/drawing/2014/main" id="{B68ABEF8-23C0-4488-90EA-AC832E93C79D}"/>
              </a:ext>
            </a:extLst>
          </p:cNvPr>
          <p:cNvSpPr>
            <a:spLocks noGrp="1"/>
          </p:cNvSpPr>
          <p:nvPr>
            <p:ph type="title"/>
          </p:nvPr>
        </p:nvSpPr>
        <p:spPr/>
        <p:txBody>
          <a:bodyPr/>
          <a:lstStyle/>
          <a:p>
            <a:r>
              <a:rPr lang="en-US" dirty="0"/>
              <a:t>Extended Use Update from CDC Guidance</a:t>
            </a:r>
          </a:p>
        </p:txBody>
      </p:sp>
    </p:spTree>
    <p:extLst>
      <p:ext uri="{BB962C8B-B14F-4D97-AF65-F5344CB8AC3E}">
        <p14:creationId xmlns:p14="http://schemas.microsoft.com/office/powerpoint/2010/main" val="374048226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Box 2"/>
          <p:cNvSpPr txBox="1"/>
          <p:nvPr/>
        </p:nvSpPr>
        <p:spPr>
          <a:xfrm>
            <a:off x="373487" y="1061546"/>
            <a:ext cx="11433502" cy="2246769"/>
          </a:xfrm>
          <a:prstGeom prst="rect">
            <a:avLst/>
          </a:prstGeom>
          <a:noFill/>
        </p:spPr>
        <p:txBody>
          <a:bodyPr wrap="square" rtlCol="0">
            <a:spAutoFit/>
          </a:bodyPr>
          <a:lstStyle/>
          <a:p>
            <a:pPr algn="ctr"/>
            <a:r>
              <a:rPr lang="en-US" sz="2800" dirty="0"/>
              <a:t>Thank you for joining us!  </a:t>
            </a:r>
          </a:p>
          <a:p>
            <a:pPr algn="ctr"/>
            <a:endParaRPr lang="en-US" sz="2800" dirty="0"/>
          </a:p>
          <a:p>
            <a:pPr algn="ctr"/>
            <a:r>
              <a:rPr lang="en-US" sz="2800" dirty="0"/>
              <a:t>Slides and recording of today’s presentation will be available at </a:t>
            </a:r>
          </a:p>
          <a:p>
            <a:pPr algn="ctr"/>
            <a:r>
              <a:rPr lang="en-US" sz="2800" dirty="0">
                <a:hlinkClick r:id="rId3"/>
              </a:rPr>
              <a:t>https://www.nebraskahospitals.org/coronavirus-covid-19-information.html</a:t>
            </a:r>
            <a:endParaRPr lang="en-US" sz="2800" dirty="0"/>
          </a:p>
        </p:txBody>
      </p:sp>
      <p:pic>
        <p:nvPicPr>
          <p:cNvPr id="4" name="Picture 3"/>
          <p:cNvPicPr>
            <a:picLocks noChangeAspect="1"/>
          </p:cNvPicPr>
          <p:nvPr/>
        </p:nvPicPr>
        <p:blipFill>
          <a:blip r:embed="rId4"/>
          <a:stretch>
            <a:fillRect/>
          </a:stretch>
        </p:blipFill>
        <p:spPr>
          <a:xfrm>
            <a:off x="5000375" y="3491417"/>
            <a:ext cx="3534026" cy="2027318"/>
          </a:xfrm>
          <a:prstGeom prst="rect">
            <a:avLst/>
          </a:prstGeom>
        </p:spPr>
      </p:pic>
      <p:sp>
        <p:nvSpPr>
          <p:cNvPr id="6" name="TextBox 5"/>
          <p:cNvSpPr txBox="1"/>
          <p:nvPr/>
        </p:nvSpPr>
        <p:spPr>
          <a:xfrm>
            <a:off x="686308" y="3882407"/>
            <a:ext cx="3452555" cy="830997"/>
          </a:xfrm>
          <a:prstGeom prst="rect">
            <a:avLst/>
          </a:prstGeom>
          <a:noFill/>
        </p:spPr>
        <p:txBody>
          <a:bodyPr wrap="square" rtlCol="0">
            <a:spAutoFit/>
          </a:bodyPr>
          <a:lstStyle/>
          <a:p>
            <a:pPr algn="ctr"/>
            <a:r>
              <a:rPr lang="en-US" sz="2400" dirty="0"/>
              <a:t>Scroll to the bottom of the page</a:t>
            </a:r>
          </a:p>
        </p:txBody>
      </p:sp>
      <p:cxnSp>
        <p:nvCxnSpPr>
          <p:cNvPr id="8" name="Straight Arrow Connector 7"/>
          <p:cNvCxnSpPr/>
          <p:nvPr/>
        </p:nvCxnSpPr>
        <p:spPr>
          <a:xfrm flipV="1">
            <a:off x="3946358" y="4090738"/>
            <a:ext cx="1054017" cy="2071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5439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4A53AD-76B4-40D7-826D-CECCC2BF1D6F}"/>
              </a:ext>
            </a:extLst>
          </p:cNvPr>
          <p:cNvSpPr>
            <a:spLocks noGrp="1"/>
          </p:cNvSpPr>
          <p:nvPr>
            <p:ph type="body" sz="quarter" idx="10"/>
          </p:nvPr>
        </p:nvSpPr>
        <p:spPr/>
        <p:txBody>
          <a:bodyPr/>
          <a:lstStyle/>
          <a:p>
            <a:r>
              <a:rPr lang="en-US" dirty="0"/>
              <a:t>Discard N95 respirators following use during aerosol generating procedures.</a:t>
            </a:r>
          </a:p>
          <a:p>
            <a:r>
              <a:rPr lang="en-US" dirty="0"/>
              <a:t>Discard N95 respirators contaminated with blood, respiratory or nasal secretions, or other bodily fluids from patients.</a:t>
            </a:r>
          </a:p>
          <a:p>
            <a:r>
              <a:rPr lang="en-US" dirty="0"/>
              <a:t>Discard N95 respirators following close contact with, or exit from, the care area of any patient co-infected with an infectious disease requiring contact precautions.</a:t>
            </a:r>
          </a:p>
          <a:p>
            <a:r>
              <a:rPr lang="en-US" dirty="0"/>
              <a:t>Consider use of a cleanable face shield (preferred</a:t>
            </a:r>
            <a:r>
              <a:rPr lang="en-US" baseline="30000" dirty="0">
                <a:hlinkClick r:id="rId2"/>
              </a:rPr>
              <a:t>3</a:t>
            </a:r>
            <a:r>
              <a:rPr lang="en-US" dirty="0"/>
              <a:t>) over an N95 respirator and/or other steps (e.g., masking patients, use of engineering controls) to reduce surface contamination.</a:t>
            </a:r>
          </a:p>
          <a:p>
            <a:r>
              <a:rPr lang="en-US" dirty="0"/>
              <a:t>Perform hand hygiene with soap and water or an alcohol-based hand sanitizer before and after touching or adjusting the respirator (if necessary for comfort or to maintain fit).</a:t>
            </a:r>
          </a:p>
          <a:p>
            <a:r>
              <a:rPr lang="en-US" dirty="0"/>
              <a:t>Extended use alone is unlikely to degrade respiratory protection. </a:t>
            </a:r>
          </a:p>
          <a:p>
            <a:endParaRPr lang="en-US" dirty="0"/>
          </a:p>
        </p:txBody>
      </p:sp>
      <p:sp>
        <p:nvSpPr>
          <p:cNvPr id="3" name="Title 2">
            <a:extLst>
              <a:ext uri="{FF2B5EF4-FFF2-40B4-BE49-F238E27FC236}">
                <a16:creationId xmlns:a16="http://schemas.microsoft.com/office/drawing/2014/main" id="{7E88BAA3-626B-4EA5-B432-0350C13BB1CB}"/>
              </a:ext>
            </a:extLst>
          </p:cNvPr>
          <p:cNvSpPr>
            <a:spLocks noGrp="1"/>
          </p:cNvSpPr>
          <p:nvPr>
            <p:ph type="title"/>
          </p:nvPr>
        </p:nvSpPr>
        <p:spPr/>
        <p:txBody>
          <a:bodyPr/>
          <a:lstStyle/>
          <a:p>
            <a:r>
              <a:rPr lang="en-US" dirty="0"/>
              <a:t>Extended Use (continued)</a:t>
            </a:r>
          </a:p>
        </p:txBody>
      </p:sp>
    </p:spTree>
    <p:extLst>
      <p:ext uri="{BB962C8B-B14F-4D97-AF65-F5344CB8AC3E}">
        <p14:creationId xmlns:p14="http://schemas.microsoft.com/office/powerpoint/2010/main" val="35919004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D384BC-5CE1-4D47-ADFF-F5AF150832F3}"/>
              </a:ext>
            </a:extLst>
          </p:cNvPr>
          <p:cNvSpPr>
            <a:spLocks noGrp="1"/>
          </p:cNvSpPr>
          <p:nvPr>
            <p:ph type="body" sz="quarter" idx="10"/>
          </p:nvPr>
        </p:nvSpPr>
        <p:spPr/>
        <p:txBody>
          <a:bodyPr/>
          <a:lstStyle/>
          <a:p>
            <a:r>
              <a:rPr lang="en-US" dirty="0"/>
              <a:t>There is no way of determining the maximum possible number of safe reuses for an N95 respirator as a generic number to be applied in all cases. Safe N95 reuse is affected by a number of variables that impact respirator function and contamination over time.(</a:t>
            </a:r>
            <a:r>
              <a:rPr lang="en-US" u="sng" dirty="0">
                <a:hlinkClick r:id="rId2"/>
              </a:rPr>
              <a:t>18</a:t>
            </a:r>
            <a:r>
              <a:rPr lang="en-US" dirty="0"/>
              <a:t>, </a:t>
            </a:r>
            <a:r>
              <a:rPr lang="en-US" u="sng" dirty="0">
                <a:hlinkClick r:id="rId3"/>
              </a:rPr>
              <a:t>19</a:t>
            </a:r>
            <a:r>
              <a:rPr lang="en-US" dirty="0"/>
              <a:t>) However, manufacturers of N95 respirators may have specific guidance regarding reuse of their </a:t>
            </a:r>
            <a:r>
              <a:rPr lang="en-US" dirty="0" err="1"/>
              <a:t>product.The</a:t>
            </a:r>
            <a:r>
              <a:rPr lang="en-US" dirty="0"/>
              <a:t> recommendations below are designed to provide practical advice so that N95 respirators are discarded before they become a significant risk for contact transmission or their functionality is reduced. If no manufacturer guidance is available, preliminary data(</a:t>
            </a:r>
            <a:r>
              <a:rPr lang="en-US" u="sng" dirty="0">
                <a:hlinkClick r:id="rId3"/>
              </a:rPr>
              <a:t>19</a:t>
            </a:r>
            <a:r>
              <a:rPr lang="en-US" dirty="0"/>
              <a:t>, </a:t>
            </a:r>
            <a:r>
              <a:rPr lang="en-US" u="sng" dirty="0">
                <a:hlinkClick r:id="rId4"/>
              </a:rPr>
              <a:t>20</a:t>
            </a:r>
            <a:r>
              <a:rPr lang="en-US" dirty="0"/>
              <a:t>) suggests limiting the number of reuses to no more than five uses per device </a:t>
            </a:r>
          </a:p>
          <a:p>
            <a:r>
              <a:rPr lang="en-US" dirty="0"/>
              <a:t>If reuse of N95 respirators is permitted, respiratory protection program administrators should ensure adherence to administrative and engineering controls to limit potential N95 respirator surface contamination (e.g., use of barriers to prevent droplet spray contamination) and consider additional training and/or reminders (e.g., posters) for staff to reinforce the need to minimize unnecessary contact with the respirator surface, strict adherence to hand hygiene practices, and proper PPE donning and doffing technique, including physical inspection and performing a user seal check.(</a:t>
            </a:r>
            <a:r>
              <a:rPr lang="en-US" u="sng" dirty="0">
                <a:hlinkClick r:id="rId5"/>
              </a:rPr>
              <a:t>16</a:t>
            </a:r>
            <a:r>
              <a:rPr lang="en-US" dirty="0"/>
              <a:t>) Healthcare facilities should develop clearly written procedures to advise staff to take the following steps to reduce contact transmission:</a:t>
            </a:r>
          </a:p>
          <a:p>
            <a:endParaRPr lang="en-US" dirty="0"/>
          </a:p>
        </p:txBody>
      </p:sp>
      <p:sp>
        <p:nvSpPr>
          <p:cNvPr id="3" name="Title 2">
            <a:extLst>
              <a:ext uri="{FF2B5EF4-FFF2-40B4-BE49-F238E27FC236}">
                <a16:creationId xmlns:a16="http://schemas.microsoft.com/office/drawing/2014/main" id="{D4F32688-3ABC-450C-9D7A-91BAAE714F36}"/>
              </a:ext>
            </a:extLst>
          </p:cNvPr>
          <p:cNvSpPr>
            <a:spLocks noGrp="1"/>
          </p:cNvSpPr>
          <p:nvPr>
            <p:ph type="title"/>
          </p:nvPr>
        </p:nvSpPr>
        <p:spPr/>
        <p:txBody>
          <a:bodyPr/>
          <a:lstStyle/>
          <a:p>
            <a:r>
              <a:rPr lang="en-US" dirty="0"/>
              <a:t>Respirator Reuse Recommendations</a:t>
            </a:r>
            <a:br>
              <a:rPr lang="en-US" dirty="0"/>
            </a:br>
            <a:endParaRPr lang="en-US" dirty="0"/>
          </a:p>
        </p:txBody>
      </p:sp>
    </p:spTree>
    <p:extLst>
      <p:ext uri="{BB962C8B-B14F-4D97-AF65-F5344CB8AC3E}">
        <p14:creationId xmlns:p14="http://schemas.microsoft.com/office/powerpoint/2010/main" val="216618928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2CC285-17E8-465E-BB0A-A916A6E11003}"/>
              </a:ext>
            </a:extLst>
          </p:cNvPr>
          <p:cNvSpPr>
            <a:spLocks noGrp="1"/>
          </p:cNvSpPr>
          <p:nvPr>
            <p:ph type="body" sz="quarter" idx="10"/>
          </p:nvPr>
        </p:nvSpPr>
        <p:spPr/>
        <p:txBody>
          <a:bodyPr/>
          <a:lstStyle/>
          <a:p>
            <a:r>
              <a:rPr lang="en-US" dirty="0"/>
              <a:t>The pathogens on the filter materials of the FFR may be transferred to the wearer upon contact with the FFR during activities such as adjusting the FFR, improper doffing of the FFR, or when performing a user-seal check when </a:t>
            </a:r>
            <a:r>
              <a:rPr lang="en-US" dirty="0" err="1"/>
              <a:t>redoffing</a:t>
            </a:r>
            <a:r>
              <a:rPr lang="en-US" dirty="0"/>
              <a:t> a previously worn FFR. A study evaluating the persistence of SARS-CoV-2 (the virus that causes COVID-19) on plastic, stainless steel, and carboard surfaces showed that the virus is able to survive for up to 72-hours [1]. </a:t>
            </a:r>
            <a:r>
              <a:rPr lang="en-US" u="sng" dirty="0"/>
              <a:t>One strategy to mitigate the contact transfer of pathogens from the FFR to the wearer during reuse is to issue five respirators to each healthcare worker who may care for patients with suspected or confirmed COVID-19</a:t>
            </a:r>
            <a:r>
              <a:rPr lang="en-US" dirty="0"/>
              <a:t>. </a:t>
            </a:r>
          </a:p>
          <a:p>
            <a:r>
              <a:rPr lang="en-US" dirty="0"/>
              <a:t>The healthcare worker will wear one respirator each day and store it in a breathable paper bag at the end of each shift. The order of FFR use should be repeated with a minimum of five days between each FFR use. This will result in each worker requiring a minimum of five FFRs, providing that they put on, take off, care for them and store them properly each day. Healthcare workers should still treat the FFRs as though they are still contaminated and follow the precautions outlined in our reuse recommendations. If supplies are even more constrained and five respirators are not available for each worker who needs them, FFR decontamination may be necessary.</a:t>
            </a:r>
          </a:p>
        </p:txBody>
      </p:sp>
      <p:sp>
        <p:nvSpPr>
          <p:cNvPr id="3" name="Title 2">
            <a:extLst>
              <a:ext uri="{FF2B5EF4-FFF2-40B4-BE49-F238E27FC236}">
                <a16:creationId xmlns:a16="http://schemas.microsoft.com/office/drawing/2014/main" id="{FBD98569-51BF-4DD1-84A1-64F6BDF4DD34}"/>
              </a:ext>
            </a:extLst>
          </p:cNvPr>
          <p:cNvSpPr>
            <a:spLocks noGrp="1"/>
          </p:cNvSpPr>
          <p:nvPr>
            <p:ph type="title"/>
          </p:nvPr>
        </p:nvSpPr>
        <p:spPr/>
        <p:txBody>
          <a:bodyPr/>
          <a:lstStyle/>
          <a:p>
            <a:r>
              <a:rPr lang="en-US" dirty="0"/>
              <a:t>Strategies for Re-Use of masks</a:t>
            </a:r>
          </a:p>
        </p:txBody>
      </p:sp>
    </p:spTree>
    <p:extLst>
      <p:ext uri="{BB962C8B-B14F-4D97-AF65-F5344CB8AC3E}">
        <p14:creationId xmlns:p14="http://schemas.microsoft.com/office/powerpoint/2010/main" val="315687690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0241A7-E48A-4CFF-BA5C-7EABD5F3D4A6}"/>
              </a:ext>
            </a:extLst>
          </p:cNvPr>
          <p:cNvSpPr>
            <a:spLocks noGrp="1"/>
          </p:cNvSpPr>
          <p:nvPr>
            <p:ph type="body" sz="quarter" idx="10"/>
          </p:nvPr>
        </p:nvSpPr>
        <p:spPr/>
        <p:txBody>
          <a:bodyPr/>
          <a:lstStyle/>
          <a:p>
            <a:r>
              <a:rPr lang="en-US" sz="1800" dirty="0"/>
              <a:t>Discard N95 respirators following use during aerosol generating procedures.</a:t>
            </a:r>
          </a:p>
          <a:p>
            <a:r>
              <a:rPr lang="en-US" sz="1800" dirty="0"/>
              <a:t>Discard N95 respirators contaminated with blood, resp or nasal secretions, or other bodily fluids </a:t>
            </a:r>
          </a:p>
          <a:p>
            <a:r>
              <a:rPr lang="en-US" sz="1800" dirty="0"/>
              <a:t>Discard N95 respirators after close contact with </a:t>
            </a:r>
            <a:r>
              <a:rPr lang="en-US" sz="1800" dirty="0" err="1"/>
              <a:t>pt</a:t>
            </a:r>
            <a:r>
              <a:rPr lang="en-US" sz="1800" dirty="0"/>
              <a:t> co-infected with an ID requiring contact prec.</a:t>
            </a:r>
          </a:p>
          <a:p>
            <a:r>
              <a:rPr lang="en-US" sz="1800" dirty="0"/>
              <a:t>Consider use of a cleanable face shield (preferred</a:t>
            </a:r>
            <a:r>
              <a:rPr lang="en-US" sz="1800" baseline="30000" dirty="0"/>
              <a:t>3</a:t>
            </a:r>
            <a:r>
              <a:rPr lang="en-US" sz="1800" dirty="0"/>
              <a:t>) over an N95 respirator and/or other steps (e.g., masking patients, engineering controls), when feasible to reduce surface contamination </a:t>
            </a:r>
          </a:p>
          <a:p>
            <a:r>
              <a:rPr lang="en-US" sz="1800" u="sng" dirty="0"/>
              <a:t>Hang used respirators in a designated storage area or keep them in a clean, breathable container such as a paper bag between uses. To minimize potential cross-contamination, store respirators so that they do not touch each other and the person using the respirator is clearly identified. Storage containers should be disposed of or cleaned regularly.</a:t>
            </a:r>
          </a:p>
          <a:p>
            <a:r>
              <a:rPr lang="en-US" sz="1800" dirty="0"/>
              <a:t>Clean hands with soap and water or an alcohol-based hand sanitizer before and after touching or adjusting the respirator (if necessary for comfort or to maintain fit).</a:t>
            </a:r>
          </a:p>
          <a:p>
            <a:r>
              <a:rPr lang="en-US" sz="1800" dirty="0"/>
              <a:t>Avoid touching the inside of the respirator. If inadvertent contact is made with the inside of the respirator, discard the respirator and perform hand hygiene as described above.</a:t>
            </a:r>
          </a:p>
          <a:p>
            <a:r>
              <a:rPr lang="en-US" sz="1800" dirty="0"/>
              <a:t>Use a pair of clean (non-sterile) gloves when donning a used N95 respirator and performing a user seal check. Discard gloves after the N95 respirator is donned and any adjustments are made to ensure the respirator is sitting comfortably on your face with a good seal.</a:t>
            </a:r>
          </a:p>
          <a:p>
            <a:endParaRPr lang="en-US" dirty="0"/>
          </a:p>
        </p:txBody>
      </p:sp>
      <p:sp>
        <p:nvSpPr>
          <p:cNvPr id="3" name="Title 2">
            <a:extLst>
              <a:ext uri="{FF2B5EF4-FFF2-40B4-BE49-F238E27FC236}">
                <a16:creationId xmlns:a16="http://schemas.microsoft.com/office/drawing/2014/main" id="{037D8CB2-C6DD-4FD9-8A5A-A780AA1BAFC3}"/>
              </a:ext>
            </a:extLst>
          </p:cNvPr>
          <p:cNvSpPr>
            <a:spLocks noGrp="1"/>
          </p:cNvSpPr>
          <p:nvPr>
            <p:ph type="title"/>
          </p:nvPr>
        </p:nvSpPr>
        <p:spPr/>
        <p:txBody>
          <a:bodyPr/>
          <a:lstStyle/>
          <a:p>
            <a:r>
              <a:rPr lang="en-US" dirty="0"/>
              <a:t>Re-Use of N-95s</a:t>
            </a:r>
          </a:p>
        </p:txBody>
      </p:sp>
    </p:spTree>
    <p:extLst>
      <p:ext uri="{BB962C8B-B14F-4D97-AF65-F5344CB8AC3E}">
        <p14:creationId xmlns:p14="http://schemas.microsoft.com/office/powerpoint/2010/main" val="9373411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AE55C5-D729-4B4C-839B-1C5F726F6E7B}"/>
              </a:ext>
            </a:extLst>
          </p:cNvPr>
          <p:cNvSpPr>
            <a:spLocks noGrp="1"/>
          </p:cNvSpPr>
          <p:nvPr>
            <p:ph type="body" sz="quarter" idx="10"/>
          </p:nvPr>
        </p:nvSpPr>
        <p:spPr/>
        <p:txBody>
          <a:bodyPr/>
          <a:lstStyle/>
          <a:p>
            <a:r>
              <a:rPr lang="en-US" dirty="0"/>
              <a:t>Follow the manufacturer’s user instructions, including conducting a user seal check.</a:t>
            </a:r>
          </a:p>
          <a:p>
            <a:r>
              <a:rPr lang="en-US" dirty="0"/>
              <a:t>Follow the employer’s maximum number of </a:t>
            </a:r>
            <a:r>
              <a:rPr lang="en-US" dirty="0" err="1"/>
              <a:t>donnings</a:t>
            </a:r>
            <a:r>
              <a:rPr lang="en-US" dirty="0"/>
              <a:t> (or up to five if the manufacturer does not provide a recommendation) and recommended inspection procedures.</a:t>
            </a:r>
          </a:p>
          <a:p>
            <a:r>
              <a:rPr lang="en-US" dirty="0"/>
              <a:t>Discard any respirator that is obviously damaged or becomes hard to breathe through.</a:t>
            </a:r>
          </a:p>
          <a:p>
            <a:r>
              <a:rPr lang="en-US" dirty="0"/>
              <a:t>Pack or store respirators between uses so that they do not become damaged or deformed.</a:t>
            </a:r>
          </a:p>
          <a:p>
            <a:r>
              <a:rPr lang="en-US" dirty="0"/>
              <a:t>Secondary exposures can occur from respirator reuse if respirators are shared among users and at least one of the users is infectious (symptomatic or asymptomatic). Thus, N95 respirators must only be used by a single wearer. To prevent inadvertent sharing of respirators, healthcare facilities should develop clearly written procedures to inform users to:</a:t>
            </a:r>
          </a:p>
          <a:p>
            <a:r>
              <a:rPr lang="en-US" dirty="0"/>
              <a:t>Label containers used for storing respirators or label the respirator itself (e.g., on the straps(</a:t>
            </a:r>
            <a:r>
              <a:rPr lang="en-US" u="sng" dirty="0">
                <a:hlinkClick r:id="rId2"/>
              </a:rPr>
              <a:t>11</a:t>
            </a:r>
            <a:r>
              <a:rPr lang="en-US" dirty="0"/>
              <a:t>)) between uses with the user’s name to reduce accidental usage of another person’s respirator.</a:t>
            </a:r>
          </a:p>
          <a:p>
            <a:endParaRPr lang="en-US" dirty="0"/>
          </a:p>
        </p:txBody>
      </p:sp>
      <p:sp>
        <p:nvSpPr>
          <p:cNvPr id="3" name="Title 2">
            <a:extLst>
              <a:ext uri="{FF2B5EF4-FFF2-40B4-BE49-F238E27FC236}">
                <a16:creationId xmlns:a16="http://schemas.microsoft.com/office/drawing/2014/main" id="{69DA4FCD-279E-4828-AD11-0F6FD84CFB0C}"/>
              </a:ext>
            </a:extLst>
          </p:cNvPr>
          <p:cNvSpPr>
            <a:spLocks noGrp="1"/>
          </p:cNvSpPr>
          <p:nvPr>
            <p:ph type="title"/>
          </p:nvPr>
        </p:nvSpPr>
        <p:spPr/>
        <p:txBody>
          <a:bodyPr/>
          <a:lstStyle/>
          <a:p>
            <a:r>
              <a:rPr lang="en-US" dirty="0"/>
              <a:t>Re Use continued</a:t>
            </a:r>
          </a:p>
        </p:txBody>
      </p:sp>
    </p:spTree>
    <p:extLst>
      <p:ext uri="{BB962C8B-B14F-4D97-AF65-F5344CB8AC3E}">
        <p14:creationId xmlns:p14="http://schemas.microsoft.com/office/powerpoint/2010/main" val="253422298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3EBF0A-CA4E-4919-AAC1-3D7C5CA63762}"/>
              </a:ext>
            </a:extLst>
          </p:cNvPr>
          <p:cNvSpPr>
            <a:spLocks noGrp="1"/>
          </p:cNvSpPr>
          <p:nvPr>
            <p:ph type="body" sz="quarter" idx="10"/>
          </p:nvPr>
        </p:nvSpPr>
        <p:spPr/>
        <p:txBody>
          <a:bodyPr/>
          <a:lstStyle/>
          <a:p>
            <a:r>
              <a:rPr lang="en-US" dirty="0"/>
              <a:t>Over 90% SE/SPEC\(probably over 95 % in good lab hands-which NPHL, UNMC, and CHI labs are. </a:t>
            </a:r>
          </a:p>
          <a:p>
            <a:r>
              <a:rPr lang="en-US" dirty="0"/>
              <a:t>Rapid 15 min test-60% to 70% sensitivity; difficulty with reagents acc. To local lab experts</a:t>
            </a:r>
          </a:p>
          <a:p>
            <a:r>
              <a:rPr lang="en-US" dirty="0"/>
              <a:t>?Saliva test from Rutgers??</a:t>
            </a:r>
          </a:p>
          <a:p>
            <a:r>
              <a:rPr lang="en-US" dirty="0" err="1"/>
              <a:t>Ceoheid</a:t>
            </a:r>
            <a:r>
              <a:rPr lang="en-US" dirty="0"/>
              <a:t> testing</a:t>
            </a:r>
          </a:p>
          <a:p>
            <a:r>
              <a:rPr lang="en-US" dirty="0"/>
              <a:t>Serology- now FDA approved-not for use in clinical diagnosis-timing of IgM in the acute setting will be past most infectious period</a:t>
            </a:r>
          </a:p>
          <a:p>
            <a:r>
              <a:rPr lang="en-US" dirty="0"/>
              <a:t>IgG prior infection-able to go back to work???</a:t>
            </a:r>
          </a:p>
          <a:p>
            <a:r>
              <a:rPr lang="en-US" dirty="0"/>
              <a:t>How long does immunity last??</a:t>
            </a:r>
          </a:p>
          <a:p>
            <a:endParaRPr lang="en-US" dirty="0"/>
          </a:p>
          <a:p>
            <a:r>
              <a:rPr lang="en-US" dirty="0"/>
              <a:t>Can use saline if out of VTM, must be refrigerated , can be frozen</a:t>
            </a:r>
          </a:p>
          <a:p>
            <a:endParaRPr lang="en-US" dirty="0"/>
          </a:p>
        </p:txBody>
      </p:sp>
      <p:sp>
        <p:nvSpPr>
          <p:cNvPr id="3" name="Title 2">
            <a:extLst>
              <a:ext uri="{FF2B5EF4-FFF2-40B4-BE49-F238E27FC236}">
                <a16:creationId xmlns:a16="http://schemas.microsoft.com/office/drawing/2014/main" id="{6B715A58-9877-420F-9CA3-D9D656B4686B}"/>
              </a:ext>
            </a:extLst>
          </p:cNvPr>
          <p:cNvSpPr>
            <a:spLocks noGrp="1"/>
          </p:cNvSpPr>
          <p:nvPr>
            <p:ph type="title"/>
          </p:nvPr>
        </p:nvSpPr>
        <p:spPr/>
        <p:txBody>
          <a:bodyPr/>
          <a:lstStyle/>
          <a:p>
            <a:r>
              <a:rPr lang="en-US"/>
              <a:t>Testing </a:t>
            </a:r>
            <a:r>
              <a:rPr lang="en-US" dirty="0"/>
              <a:t>Performance</a:t>
            </a:r>
          </a:p>
        </p:txBody>
      </p:sp>
    </p:spTree>
    <p:extLst>
      <p:ext uri="{BB962C8B-B14F-4D97-AF65-F5344CB8AC3E}">
        <p14:creationId xmlns:p14="http://schemas.microsoft.com/office/powerpoint/2010/main" val="151186014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3460" y="1160995"/>
            <a:ext cx="8107269" cy="5361709"/>
          </a:xfrm>
        </p:spPr>
        <p:txBody>
          <a:bodyPr>
            <a:normAutofit/>
          </a:bodyPr>
          <a:lstStyle/>
          <a:p>
            <a:r>
              <a:rPr lang="en-US" sz="2000" dirty="0">
                <a:latin typeface="+mn-lt"/>
              </a:rPr>
              <a:t> </a:t>
            </a:r>
            <a:endParaRPr lang="en-US" dirty="0"/>
          </a:p>
        </p:txBody>
      </p:sp>
      <p:pic>
        <p:nvPicPr>
          <p:cNvPr id="2050"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04110" y="395832"/>
            <a:ext cx="8963890" cy="1359153"/>
          </a:xfrm>
        </p:spPr>
        <p:txBody>
          <a:bodyPr>
            <a:normAutofit/>
          </a:bodyPr>
          <a:lstStyle/>
          <a:p>
            <a:r>
              <a:rPr lang="en-US" dirty="0">
                <a:latin typeface="+mj-lt"/>
              </a:rPr>
              <a:t>   Infection Prevention and Control</a:t>
            </a:r>
            <a:br>
              <a:rPr lang="en-US" dirty="0">
                <a:latin typeface="+mj-lt"/>
              </a:rPr>
            </a:br>
            <a:r>
              <a:rPr lang="en-US" dirty="0">
                <a:latin typeface="+mj-lt"/>
              </a:rPr>
              <a:t>                      Office Hours</a:t>
            </a:r>
          </a:p>
        </p:txBody>
      </p:sp>
      <p:sp>
        <p:nvSpPr>
          <p:cNvPr id="5" name="Rectangle 4"/>
          <p:cNvSpPr/>
          <p:nvPr/>
        </p:nvSpPr>
        <p:spPr>
          <a:xfrm>
            <a:off x="1720241" y="2361849"/>
            <a:ext cx="8593705" cy="2308324"/>
          </a:xfrm>
          <a:prstGeom prst="rect">
            <a:avLst/>
          </a:prstGeom>
        </p:spPr>
        <p:txBody>
          <a:bodyPr wrap="square">
            <a:spAutoFit/>
          </a:bodyPr>
          <a:lstStyle/>
          <a:p>
            <a:pPr algn="ctr"/>
            <a:r>
              <a:rPr lang="en-US" sz="3600" dirty="0"/>
              <a:t>Monday – Friday </a:t>
            </a:r>
          </a:p>
          <a:p>
            <a:pPr algn="ctr"/>
            <a:r>
              <a:rPr lang="en-US" sz="3600" dirty="0"/>
              <a:t>7:30 AM – 9:30 AM Central Time</a:t>
            </a:r>
          </a:p>
          <a:p>
            <a:pPr algn="ctr"/>
            <a:r>
              <a:rPr lang="en-US" sz="3600" dirty="0"/>
              <a:t>2:00 PM -4:00 PM Central Time</a:t>
            </a:r>
          </a:p>
          <a:p>
            <a:pPr algn="ctr"/>
            <a:r>
              <a:rPr lang="en-US" sz="3600" dirty="0"/>
              <a:t>Call 402-552-2881</a:t>
            </a:r>
          </a:p>
        </p:txBody>
      </p:sp>
    </p:spTree>
    <p:extLst>
      <p:ext uri="{BB962C8B-B14F-4D97-AF65-F5344CB8AC3E}">
        <p14:creationId xmlns:p14="http://schemas.microsoft.com/office/powerpoint/2010/main" val="2444556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04C702-311E-4B94-8238-BC14880CC7AA}"/>
              </a:ext>
            </a:extLst>
          </p:cNvPr>
          <p:cNvSpPr>
            <a:spLocks noGrp="1"/>
          </p:cNvSpPr>
          <p:nvPr>
            <p:ph type="body" sz="quarter" idx="10"/>
          </p:nvPr>
        </p:nvSpPr>
        <p:spPr/>
        <p:txBody>
          <a:bodyPr/>
          <a:lstStyle/>
          <a:p>
            <a:r>
              <a:rPr lang="en-US" dirty="0"/>
              <a:t>CHI Health-Creighton Core Lab (Omaha):   </a:t>
            </a:r>
          </a:p>
          <a:p>
            <a:r>
              <a:rPr lang="en-US" dirty="0"/>
              <a:t>	ABBOTT M2000: 94/tests/run; up to three runs/day </a:t>
            </a:r>
          </a:p>
          <a:p>
            <a:r>
              <a:rPr lang="en-US" dirty="0"/>
              <a:t>Regional Pathology Service (RPS) Laboratory, affiliated with Nebraska Medicine:  </a:t>
            </a:r>
          </a:p>
          <a:p>
            <a:r>
              <a:rPr lang="en-US" dirty="0"/>
              <a:t>	UDT TEST: 100 tests/ day  </a:t>
            </a:r>
          </a:p>
          <a:p>
            <a:r>
              <a:rPr lang="en-US" dirty="0"/>
              <a:t>	ROCHE COBAS 6800: 180 tests/day  TOTAL: 280 tests/day </a:t>
            </a:r>
          </a:p>
          <a:p>
            <a:r>
              <a:rPr lang="en-US" dirty="0"/>
              <a:t>Nebraska Public Health Laboratory (NPHL) based at UNMC in Omaha:  </a:t>
            </a:r>
          </a:p>
          <a:p>
            <a:r>
              <a:rPr lang="en-US" dirty="0"/>
              <a:t>	CDC-public health test: up to 400 tests/day </a:t>
            </a:r>
          </a:p>
          <a:p>
            <a:r>
              <a:rPr lang="en-US" dirty="0"/>
              <a:t>Commercial labs (LabCorp, Quest, Mayo Clinic, ARUP, etc.):   </a:t>
            </a:r>
          </a:p>
          <a:p>
            <a:r>
              <a:rPr lang="en-US" dirty="0"/>
              <a:t>	Currently reporting approximately 100 total tests /day; future capacity, unknown. These labs 	accept orders for COVID-19 tests without restrictions or prescreening. </a:t>
            </a:r>
          </a:p>
        </p:txBody>
      </p:sp>
      <p:sp>
        <p:nvSpPr>
          <p:cNvPr id="3" name="Title 2">
            <a:extLst>
              <a:ext uri="{FF2B5EF4-FFF2-40B4-BE49-F238E27FC236}">
                <a16:creationId xmlns:a16="http://schemas.microsoft.com/office/drawing/2014/main" id="{3D477757-2C7D-4A60-ABF3-140BF7F26429}"/>
              </a:ext>
            </a:extLst>
          </p:cNvPr>
          <p:cNvSpPr>
            <a:spLocks noGrp="1"/>
          </p:cNvSpPr>
          <p:nvPr>
            <p:ph type="title"/>
          </p:nvPr>
        </p:nvSpPr>
        <p:spPr/>
        <p:txBody>
          <a:bodyPr/>
          <a:lstStyle/>
          <a:p>
            <a:r>
              <a:rPr lang="en-US" dirty="0"/>
              <a:t>New Testing Capacity</a:t>
            </a:r>
          </a:p>
        </p:txBody>
      </p:sp>
    </p:spTree>
    <p:extLst>
      <p:ext uri="{BB962C8B-B14F-4D97-AF65-F5344CB8AC3E}">
        <p14:creationId xmlns:p14="http://schemas.microsoft.com/office/powerpoint/2010/main" val="197518476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0FAF37-853C-421C-9F5F-B5A9015AC748}"/>
              </a:ext>
            </a:extLst>
          </p:cNvPr>
          <p:cNvSpPr>
            <a:spLocks noGrp="1"/>
          </p:cNvSpPr>
          <p:nvPr>
            <p:ph type="body" sz="quarter" idx="10"/>
          </p:nvPr>
        </p:nvSpPr>
        <p:spPr>
          <a:xfrm>
            <a:off x="1773382" y="1073568"/>
            <a:ext cx="8894618" cy="5060532"/>
          </a:xfrm>
        </p:spPr>
        <p:txBody>
          <a:bodyPr>
            <a:normAutofit/>
          </a:bodyPr>
          <a:lstStyle/>
          <a:p>
            <a:r>
              <a:rPr lang="en-US" sz="2800" dirty="0">
                <a:latin typeface="+mn-lt"/>
                <a:hlinkClick r:id="rId2"/>
              </a:rPr>
              <a:t>https://www.youtube.com/watch?v=pGXiUyAoEd8</a:t>
            </a:r>
            <a:r>
              <a:rPr lang="en-US" sz="2800" dirty="0">
                <a:latin typeface="+mn-lt"/>
              </a:rPr>
              <a:t>.</a:t>
            </a:r>
          </a:p>
          <a:p>
            <a:endParaRPr lang="en-US" sz="2800" dirty="0">
              <a:latin typeface="+mn-lt"/>
            </a:endParaRPr>
          </a:p>
          <a:p>
            <a:r>
              <a:rPr lang="en-US" sz="2800" dirty="0">
                <a:latin typeface="+mn-lt"/>
              </a:rPr>
              <a:t> </a:t>
            </a:r>
          </a:p>
        </p:txBody>
      </p:sp>
      <p:sp>
        <p:nvSpPr>
          <p:cNvPr id="3" name="Title 2">
            <a:extLst>
              <a:ext uri="{FF2B5EF4-FFF2-40B4-BE49-F238E27FC236}">
                <a16:creationId xmlns:a16="http://schemas.microsoft.com/office/drawing/2014/main" id="{7D62BD30-C9EB-44E6-A96F-AB0B4B75D3F9}"/>
              </a:ext>
            </a:extLst>
          </p:cNvPr>
          <p:cNvSpPr>
            <a:spLocks noGrp="1"/>
          </p:cNvSpPr>
          <p:nvPr>
            <p:ph type="title"/>
          </p:nvPr>
        </p:nvSpPr>
        <p:spPr>
          <a:xfrm>
            <a:off x="2003738" y="18762"/>
            <a:ext cx="8664262" cy="696420"/>
          </a:xfrm>
        </p:spPr>
        <p:txBody>
          <a:bodyPr/>
          <a:lstStyle/>
          <a:p>
            <a:r>
              <a:rPr lang="en-US" sz="4000" dirty="0">
                <a:latin typeface="+mj-lt"/>
              </a:rPr>
              <a:t>User seal check for N95 respirators</a:t>
            </a:r>
          </a:p>
        </p:txBody>
      </p:sp>
      <p:pic>
        <p:nvPicPr>
          <p:cNvPr id="4"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4545" y="1714501"/>
            <a:ext cx="5957455" cy="4468091"/>
          </a:xfrm>
          <a:prstGeom prst="rect">
            <a:avLst/>
          </a:prstGeom>
        </p:spPr>
      </p:pic>
    </p:spTree>
    <p:extLst>
      <p:ext uri="{BB962C8B-B14F-4D97-AF65-F5344CB8AC3E}">
        <p14:creationId xmlns:p14="http://schemas.microsoft.com/office/powerpoint/2010/main" val="2843618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1531"/>
          </a:xfrm>
        </p:spPr>
        <p:txBody>
          <a:bodyPr>
            <a:normAutofit fontScale="90000"/>
          </a:bodyPr>
          <a:lstStyle/>
          <a:p>
            <a:r>
              <a:rPr lang="en-US" dirty="0"/>
              <a:t>CDC Updates PPE Optimization Strategies</a:t>
            </a:r>
          </a:p>
        </p:txBody>
      </p:sp>
      <p:sp>
        <p:nvSpPr>
          <p:cNvPr id="3" name="Content Placeholder 2"/>
          <p:cNvSpPr>
            <a:spLocks noGrp="1"/>
          </p:cNvSpPr>
          <p:nvPr>
            <p:ph idx="1"/>
          </p:nvPr>
        </p:nvSpPr>
        <p:spPr>
          <a:xfrm>
            <a:off x="681789" y="1260809"/>
            <a:ext cx="10515600" cy="4351338"/>
          </a:xfrm>
        </p:spPr>
        <p:txBody>
          <a:bodyPr/>
          <a:lstStyle/>
          <a:p>
            <a:r>
              <a:rPr lang="en-US" sz="2000" dirty="0"/>
              <a:t>Alert facilities that updates have been made</a:t>
            </a:r>
          </a:p>
          <a:p>
            <a:r>
              <a:rPr lang="en-US" sz="2000" dirty="0"/>
              <a:t>Encourage review of guidance at </a:t>
            </a:r>
            <a:r>
              <a:rPr lang="en-US" sz="2000" dirty="0">
                <a:hlinkClick r:id="rId3"/>
              </a:rPr>
              <a:t>https://www.cdc.gov/coronavirus/2019-ncov/hcp/ppe-strategy/index.html</a:t>
            </a:r>
            <a:endParaRPr lang="en-US" sz="2000" dirty="0"/>
          </a:p>
          <a:p>
            <a:r>
              <a:rPr lang="en-US" sz="2000" dirty="0"/>
              <a:t>Highlights:</a:t>
            </a:r>
          </a:p>
          <a:p>
            <a:pPr lvl="1"/>
            <a:r>
              <a:rPr lang="en-US" sz="2000" dirty="0"/>
              <a:t>Extended use and limited re-use of facemasks</a:t>
            </a:r>
          </a:p>
          <a:p>
            <a:pPr lvl="1"/>
            <a:r>
              <a:rPr lang="en-US" sz="2000" dirty="0"/>
              <a:t>“When no facemasks are available” guidance</a:t>
            </a:r>
          </a:p>
          <a:p>
            <a:pPr lvl="1"/>
            <a:r>
              <a:rPr lang="en-US" sz="2000" dirty="0"/>
              <a:t>No resources for Crisis/Alternative Strategies for N95s</a:t>
            </a:r>
          </a:p>
          <a:p>
            <a:pPr lvl="1"/>
            <a:r>
              <a:rPr lang="en-US" sz="2000" dirty="0"/>
              <a:t>Option for reprocessing eye protection</a:t>
            </a:r>
          </a:p>
          <a:p>
            <a:pPr lvl="1"/>
            <a:r>
              <a:rPr lang="en-US" sz="2000" dirty="0"/>
              <a:t>Strategies to Allocate Ventilators from Stockpiles to Facilities</a:t>
            </a:r>
          </a:p>
          <a:p>
            <a:pPr lvl="1"/>
            <a:r>
              <a:rPr lang="en-US" sz="2000" dirty="0"/>
              <a:t>Additional crisis strategies for gowns, including “when no gowns are available”</a:t>
            </a:r>
          </a:p>
        </p:txBody>
      </p:sp>
    </p:spTree>
    <p:extLst>
      <p:ext uri="{BB962C8B-B14F-4D97-AF65-F5344CB8AC3E}">
        <p14:creationId xmlns:p14="http://schemas.microsoft.com/office/powerpoint/2010/main" val="550041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Nebraska Acute Care Call every M,W, F at noon</a:t>
            </a:r>
          </a:p>
          <a:p>
            <a:r>
              <a:rPr lang="en-US" dirty="0"/>
              <a:t>	previous calls can be found Nebraska Hospital Association</a:t>
            </a:r>
          </a:p>
          <a:p>
            <a:r>
              <a:rPr lang="en-US" dirty="0"/>
              <a:t>	 </a:t>
            </a:r>
            <a:r>
              <a:rPr lang="en-US" dirty="0">
                <a:hlinkClick r:id="" action="ppaction://noaction"/>
              </a:rPr>
              <a:t>https://www.nebraskahospitals.org/coronavirus-covid-19-information.html</a:t>
            </a:r>
          </a:p>
          <a:p>
            <a:endParaRPr lang="en-US" dirty="0">
              <a:hlinkClick r:id="" action="ppaction://noaction"/>
            </a:endParaRPr>
          </a:p>
          <a:p>
            <a:r>
              <a:rPr lang="en-US" dirty="0"/>
              <a:t>Nebraska ICAP Long Term Care Webinars every Thursday at noon</a:t>
            </a:r>
          </a:p>
          <a:p>
            <a:r>
              <a:rPr lang="en-US" dirty="0"/>
              <a:t>	previous webinars and questions and answers found on ICAP website</a:t>
            </a:r>
          </a:p>
          <a:p>
            <a:r>
              <a:rPr lang="en-US" dirty="0"/>
              <a:t>	</a:t>
            </a:r>
            <a:r>
              <a:rPr lang="en-US" dirty="0">
                <a:hlinkClick r:id="rId2"/>
              </a:rPr>
              <a:t>https://icap.nebraskamed.com/</a:t>
            </a:r>
            <a:endParaRPr lang="en-US" dirty="0"/>
          </a:p>
          <a:p>
            <a:r>
              <a:rPr lang="en-US" dirty="0">
                <a:highlight>
                  <a:srgbClr val="FFFF00"/>
                </a:highlight>
              </a:rPr>
              <a:t>NEW</a:t>
            </a:r>
          </a:p>
          <a:p>
            <a:r>
              <a:rPr lang="en-US" b="1" u="sng" dirty="0"/>
              <a:t>Nebraska ICAP Combined Critical Access and Outpatient Webinars every Tuesday at non</a:t>
            </a:r>
          </a:p>
          <a:p>
            <a:r>
              <a:rPr lang="en-US" b="1" dirty="0"/>
              <a:t>	</a:t>
            </a:r>
            <a:r>
              <a:rPr lang="en-US" b="1" u="sng" dirty="0"/>
              <a:t>previous webinars and questions and answers found on ICAP website</a:t>
            </a:r>
          </a:p>
          <a:p>
            <a:r>
              <a:rPr lang="en-US" b="1" dirty="0"/>
              <a:t>	</a:t>
            </a:r>
            <a:r>
              <a:rPr lang="en-US" b="1" u="sng" dirty="0">
                <a:hlinkClick r:id="rId2"/>
              </a:rPr>
              <a:t>https://icap.nebraskamed.com/</a:t>
            </a:r>
            <a:endParaRPr lang="en-US" b="1" u="sng" dirty="0"/>
          </a:p>
          <a:p>
            <a:endParaRPr lang="en-US" dirty="0"/>
          </a:p>
        </p:txBody>
      </p:sp>
      <p:sp>
        <p:nvSpPr>
          <p:cNvPr id="3" name="Title 2"/>
          <p:cNvSpPr>
            <a:spLocks noGrp="1"/>
          </p:cNvSpPr>
          <p:nvPr>
            <p:ph type="title"/>
          </p:nvPr>
        </p:nvSpPr>
        <p:spPr/>
        <p:txBody>
          <a:bodyPr/>
          <a:lstStyle/>
          <a:p>
            <a:r>
              <a:rPr lang="en-US" dirty="0"/>
              <a:t>Links to Nebraska webinars</a:t>
            </a:r>
          </a:p>
        </p:txBody>
      </p:sp>
    </p:spTree>
    <p:extLst>
      <p:ext uri="{BB962C8B-B14F-4D97-AF65-F5344CB8AC3E}">
        <p14:creationId xmlns:p14="http://schemas.microsoft.com/office/powerpoint/2010/main" val="332276124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Registration link: </a:t>
            </a:r>
            <a:r>
              <a:rPr lang="en-US" sz="2000" u="sng" dirty="0">
                <a:hlinkClick r:id="rId2"/>
              </a:rPr>
              <a:t>https://unmc.zoom.us/webinar/register/WN_9jB8mb2CQmWeuD82yxbJ2g</a:t>
            </a:r>
            <a:endParaRPr lang="en-US" sz="2000" dirty="0"/>
          </a:p>
        </p:txBody>
      </p:sp>
      <p:pic>
        <p:nvPicPr>
          <p:cNvPr id="4" name="Picture 3"/>
          <p:cNvPicPr>
            <a:picLocks noChangeAspect="1"/>
          </p:cNvPicPr>
          <p:nvPr/>
        </p:nvPicPr>
        <p:blipFill>
          <a:blip r:embed="rId3"/>
          <a:stretch>
            <a:fillRect/>
          </a:stretch>
        </p:blipFill>
        <p:spPr>
          <a:xfrm>
            <a:off x="641685" y="1565107"/>
            <a:ext cx="8438148" cy="4681438"/>
          </a:xfrm>
          <a:prstGeom prst="rect">
            <a:avLst/>
          </a:prstGeom>
        </p:spPr>
      </p:pic>
    </p:spTree>
    <p:extLst>
      <p:ext uri="{BB962C8B-B14F-4D97-AF65-F5344CB8AC3E}">
        <p14:creationId xmlns:p14="http://schemas.microsoft.com/office/powerpoint/2010/main" val="3841444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838200" y="1720694"/>
            <a:ext cx="8420875" cy="4351338"/>
          </a:xfrm>
          <a:prstGeom prst="rect">
            <a:avLst/>
          </a:prstGeom>
        </p:spPr>
      </p:pic>
      <p:pic>
        <p:nvPicPr>
          <p:cNvPr id="4" name="Picture 3"/>
          <p:cNvPicPr>
            <a:picLocks noChangeAspect="1"/>
          </p:cNvPicPr>
          <p:nvPr/>
        </p:nvPicPr>
        <p:blipFill>
          <a:blip r:embed="rId4"/>
          <a:stretch>
            <a:fillRect/>
          </a:stretch>
        </p:blipFill>
        <p:spPr>
          <a:xfrm>
            <a:off x="838200" y="473752"/>
            <a:ext cx="9153525" cy="723900"/>
          </a:xfrm>
          <a:prstGeom prst="rect">
            <a:avLst/>
          </a:prstGeom>
        </p:spPr>
      </p:pic>
      <p:sp>
        <p:nvSpPr>
          <p:cNvPr id="6" name="Rectangle 5"/>
          <p:cNvSpPr/>
          <p:nvPr/>
        </p:nvSpPr>
        <p:spPr>
          <a:xfrm>
            <a:off x="4092315" y="1197652"/>
            <a:ext cx="7516743" cy="369332"/>
          </a:xfrm>
          <a:prstGeom prst="rect">
            <a:avLst/>
          </a:prstGeom>
        </p:spPr>
        <p:txBody>
          <a:bodyPr wrap="square">
            <a:spAutoFit/>
          </a:bodyPr>
          <a:lstStyle/>
          <a:p>
            <a:r>
              <a:rPr lang="en-US" dirty="0">
                <a:hlinkClick r:id="rId5"/>
              </a:rPr>
              <a:t>https://repository.netecweb.org/exhibits/show/ncov/ncov</a:t>
            </a:r>
            <a:endParaRPr lang="en-US" dirty="0"/>
          </a:p>
        </p:txBody>
      </p:sp>
      <p:cxnSp>
        <p:nvCxnSpPr>
          <p:cNvPr id="7" name="Straight Arrow Connector 6"/>
          <p:cNvCxnSpPr/>
          <p:nvPr/>
        </p:nvCxnSpPr>
        <p:spPr>
          <a:xfrm flipH="1">
            <a:off x="3072725" y="2143593"/>
            <a:ext cx="1019590" cy="43010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29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Resources </a:t>
            </a:r>
            <a:r>
              <a:rPr lang="en-US" sz="1600" dirty="0"/>
              <a:t>(as of 8:00am 3/30/20)</a:t>
            </a:r>
          </a:p>
        </p:txBody>
      </p:sp>
      <p:sp>
        <p:nvSpPr>
          <p:cNvPr id="3" name="Rectangle 2"/>
          <p:cNvSpPr/>
          <p:nvPr/>
        </p:nvSpPr>
        <p:spPr>
          <a:xfrm>
            <a:off x="373487" y="1341204"/>
            <a:ext cx="8914892" cy="646331"/>
          </a:xfrm>
          <a:prstGeom prst="rect">
            <a:avLst/>
          </a:prstGeom>
        </p:spPr>
        <p:txBody>
          <a:bodyPr wrap="square">
            <a:spAutoFit/>
          </a:bodyPr>
          <a:lstStyle/>
          <a:p>
            <a:r>
              <a:rPr lang="en-US" dirty="0"/>
              <a:t>Exposure Risk Assessment</a:t>
            </a:r>
            <a:endParaRPr lang="en-US" dirty="0">
              <a:hlinkClick r:id="rId3"/>
            </a:endParaRPr>
          </a:p>
          <a:p>
            <a:r>
              <a:rPr lang="en-US" dirty="0">
                <a:hlinkClick r:id="rId3"/>
              </a:rPr>
              <a:t>https://www.cdc.gov/coronavirus/2019-ncov/hcp/guidance-risk-assesment-hcp.html</a:t>
            </a:r>
            <a:endParaRPr lang="en-US" dirty="0"/>
          </a:p>
        </p:txBody>
      </p:sp>
      <p:sp>
        <p:nvSpPr>
          <p:cNvPr id="4" name="Rectangle 3"/>
          <p:cNvSpPr/>
          <p:nvPr/>
        </p:nvSpPr>
        <p:spPr>
          <a:xfrm>
            <a:off x="373486" y="2267193"/>
            <a:ext cx="11552349" cy="646331"/>
          </a:xfrm>
          <a:prstGeom prst="rect">
            <a:avLst/>
          </a:prstGeom>
        </p:spPr>
        <p:txBody>
          <a:bodyPr wrap="square">
            <a:spAutoFit/>
          </a:bodyPr>
          <a:lstStyle/>
          <a:p>
            <a:r>
              <a:rPr lang="en-US" dirty="0"/>
              <a:t>Guidance for pregnant and breastfeeding mothers</a:t>
            </a:r>
            <a:endParaRPr lang="en-US" dirty="0">
              <a:hlinkClick r:id="rId3"/>
            </a:endParaRPr>
          </a:p>
          <a:p>
            <a:r>
              <a:rPr lang="en-US" dirty="0">
                <a:hlinkClick r:id="rId4"/>
              </a:rPr>
              <a:t>https://www.cdc.gov/coronavirus/2019-ncov/need-extra-precautions/pregnancy-breastfeeding.html</a:t>
            </a:r>
            <a:r>
              <a:rPr lang="en-US" dirty="0">
                <a:hlinkClick r:id="rId3"/>
              </a:rPr>
              <a:t>l</a:t>
            </a:r>
            <a:endParaRPr lang="en-US" dirty="0"/>
          </a:p>
        </p:txBody>
      </p:sp>
      <p:sp>
        <p:nvSpPr>
          <p:cNvPr id="7" name="Rectangle 6"/>
          <p:cNvSpPr/>
          <p:nvPr/>
        </p:nvSpPr>
        <p:spPr>
          <a:xfrm>
            <a:off x="373486" y="3193182"/>
            <a:ext cx="11552349" cy="923330"/>
          </a:xfrm>
          <a:prstGeom prst="rect">
            <a:avLst/>
          </a:prstGeom>
        </p:spPr>
        <p:txBody>
          <a:bodyPr wrap="square">
            <a:spAutoFit/>
          </a:bodyPr>
          <a:lstStyle/>
          <a:p>
            <a:r>
              <a:rPr lang="en-US" dirty="0"/>
              <a:t>Guidance for PPE </a:t>
            </a:r>
          </a:p>
          <a:p>
            <a:r>
              <a:rPr lang="en-US" dirty="0">
                <a:hlinkClick r:id="rId5"/>
              </a:rPr>
              <a:t>https://www.cdc.gov/coronavirus/2019-ncov/hcp/ppe-strategy/index.html</a:t>
            </a:r>
            <a:endParaRPr lang="en-US" dirty="0"/>
          </a:p>
          <a:p>
            <a:endParaRPr lang="en-US" dirty="0"/>
          </a:p>
        </p:txBody>
      </p:sp>
      <p:sp>
        <p:nvSpPr>
          <p:cNvPr id="8" name="Rectangle 7"/>
          <p:cNvSpPr/>
          <p:nvPr/>
        </p:nvSpPr>
        <p:spPr>
          <a:xfrm>
            <a:off x="-112295" y="4116512"/>
            <a:ext cx="12038129" cy="646331"/>
          </a:xfrm>
          <a:prstGeom prst="rect">
            <a:avLst/>
          </a:prstGeom>
        </p:spPr>
        <p:txBody>
          <a:bodyPr wrap="square">
            <a:spAutoFit/>
          </a:bodyPr>
          <a:lstStyle/>
          <a:p>
            <a:pPr lvl="1"/>
            <a:r>
              <a:rPr lang="en-US" dirty="0"/>
              <a:t>Regarding use of homemade masks</a:t>
            </a:r>
            <a:endParaRPr lang="en-US" dirty="0">
              <a:hlinkClick r:id="rId6"/>
            </a:endParaRPr>
          </a:p>
          <a:p>
            <a:pPr lvl="1"/>
            <a:r>
              <a:rPr lang="en-US" dirty="0">
                <a:hlinkClick r:id="rId6"/>
              </a:rPr>
              <a:t>https://www.cdc.gov/coronavirus/2019-ncov/hcp/ppe-strategy/face-masks.html</a:t>
            </a:r>
            <a:endParaRPr lang="en-US" dirty="0"/>
          </a:p>
        </p:txBody>
      </p:sp>
    </p:spTree>
    <p:extLst>
      <p:ext uri="{BB962C8B-B14F-4D97-AF65-F5344CB8AC3E}">
        <p14:creationId xmlns:p14="http://schemas.microsoft.com/office/powerpoint/2010/main" val="119658148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8200" y="2755762"/>
            <a:ext cx="10478729" cy="418044"/>
          </a:xfrm>
        </p:spPr>
        <p:txBody>
          <a:bodyPr/>
          <a:lstStyle/>
          <a:p>
            <a:r>
              <a:rPr lang="en-US" dirty="0"/>
              <a:t>HAI/AR Epidemiologist</a:t>
            </a:r>
          </a:p>
        </p:txBody>
      </p:sp>
      <p:sp>
        <p:nvSpPr>
          <p:cNvPr id="3" name="Text Placeholder 2"/>
          <p:cNvSpPr>
            <a:spLocks noGrp="1"/>
          </p:cNvSpPr>
          <p:nvPr>
            <p:ph type="body" sz="quarter" idx="12"/>
          </p:nvPr>
        </p:nvSpPr>
        <p:spPr>
          <a:xfrm>
            <a:off x="838200" y="2240666"/>
            <a:ext cx="10487293" cy="978674"/>
          </a:xfrm>
        </p:spPr>
        <p:txBody>
          <a:bodyPr/>
          <a:lstStyle/>
          <a:p>
            <a:r>
              <a:rPr lang="en-US" dirty="0"/>
              <a:t>Presentation prepared by:  Dr. Maureen Tierney and Dr. Tom </a:t>
            </a:r>
            <a:r>
              <a:rPr lang="en-US" dirty="0" err="1"/>
              <a:t>Safranek</a:t>
            </a:r>
            <a:r>
              <a:rPr lang="en-US" dirty="0"/>
              <a:t>; Kate Tyner and </a:t>
            </a:r>
            <a:r>
              <a:rPr lang="en-US"/>
              <a:t>Margaret Drake</a:t>
            </a:r>
            <a:endParaRPr lang="en-US"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a:xfrm>
            <a:off x="846764" y="3219340"/>
            <a:ext cx="10478729" cy="366284"/>
          </a:xfrm>
        </p:spPr>
        <p:txBody>
          <a:bodyPr/>
          <a:lstStyle/>
          <a:p>
            <a:r>
              <a:rPr lang="en-US" dirty="0"/>
              <a:t>Ishrat.kamal-ahmed@Nebraska.gov</a:t>
            </a:r>
          </a:p>
        </p:txBody>
      </p:sp>
      <p:sp>
        <p:nvSpPr>
          <p:cNvPr id="6" name="Text Placeholder 5"/>
          <p:cNvSpPr>
            <a:spLocks noGrp="1"/>
          </p:cNvSpPr>
          <p:nvPr>
            <p:ph type="body" sz="quarter" idx="15"/>
          </p:nvPr>
        </p:nvSpPr>
        <p:spPr>
          <a:xfrm>
            <a:off x="846764" y="3682917"/>
            <a:ext cx="10478729" cy="463841"/>
          </a:xfrm>
        </p:spPr>
        <p:txBody>
          <a:bodyPr/>
          <a:lstStyle/>
          <a:p>
            <a:r>
              <a:rPr lang="en-US"/>
              <a:t>402-471-2937</a:t>
            </a:r>
            <a:endParaRPr lang="en-US" dirty="0"/>
          </a:p>
        </p:txBody>
      </p:sp>
    </p:spTree>
    <p:extLst>
      <p:ext uri="{BB962C8B-B14F-4D97-AF65-F5344CB8AC3E}">
        <p14:creationId xmlns:p14="http://schemas.microsoft.com/office/powerpoint/2010/main" val="21171047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5659" y="194933"/>
            <a:ext cx="8569872" cy="6416583"/>
          </a:xfrm>
          <a:prstGeom prst="rect">
            <a:avLst/>
          </a:prstGeom>
        </p:spPr>
      </p:pic>
    </p:spTree>
    <p:extLst>
      <p:ext uri="{BB962C8B-B14F-4D97-AF65-F5344CB8AC3E}">
        <p14:creationId xmlns:p14="http://schemas.microsoft.com/office/powerpoint/2010/main" val="2554059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4" name="Picture 3"/>
          <p:cNvPicPr>
            <a:picLocks noChangeAspect="1"/>
          </p:cNvPicPr>
          <p:nvPr/>
        </p:nvPicPr>
        <p:blipFill>
          <a:blip r:embed="rId3"/>
          <a:stretch>
            <a:fillRect/>
          </a:stretch>
        </p:blipFill>
        <p:spPr>
          <a:xfrm>
            <a:off x="483844" y="185409"/>
            <a:ext cx="8502499" cy="6387610"/>
          </a:xfrm>
          <a:prstGeom prst="rect">
            <a:avLst/>
          </a:prstGeom>
        </p:spPr>
      </p:pic>
    </p:spTree>
    <p:extLst>
      <p:ext uri="{BB962C8B-B14F-4D97-AF65-F5344CB8AC3E}">
        <p14:creationId xmlns:p14="http://schemas.microsoft.com/office/powerpoint/2010/main" val="26358991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2785" y="179168"/>
            <a:ext cx="8669229" cy="6482790"/>
          </a:xfrm>
          <a:prstGeom prst="rect">
            <a:avLst/>
          </a:prstGeom>
        </p:spPr>
      </p:pic>
    </p:spTree>
    <p:extLst>
      <p:ext uri="{BB962C8B-B14F-4D97-AF65-F5344CB8AC3E}">
        <p14:creationId xmlns:p14="http://schemas.microsoft.com/office/powerpoint/2010/main" val="2729036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9607" y="242231"/>
            <a:ext cx="8467241" cy="6347755"/>
          </a:xfrm>
          <a:prstGeom prst="rect">
            <a:avLst/>
          </a:prstGeom>
        </p:spPr>
      </p:pic>
    </p:spTree>
    <p:extLst>
      <p:ext uri="{BB962C8B-B14F-4D97-AF65-F5344CB8AC3E}">
        <p14:creationId xmlns:p14="http://schemas.microsoft.com/office/powerpoint/2010/main" val="331278432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heme Master">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PPT TEMPLATE" id="{B6D2EE42-8E16-4743-BA5A-6A556B75F7D0}" vid="{7CE6E7F2-AB64-449A-AFF9-DE15E83D1F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3" ma:contentTypeDescription="Create a new document." ma:contentTypeScope="" ma:versionID="52dcef107bd0fbfaa8a3760c055b255d">
  <xsd:schema xmlns:xsd="http://www.w3.org/2001/XMLSchema" xmlns:xs="http://www.w3.org/2001/XMLSchema" xmlns:p="http://schemas.microsoft.com/office/2006/metadata/properties" xmlns:ns2="2f9a96d6-9b2b-4797-a61c-7fe1f15b622d" targetNamespace="http://schemas.microsoft.com/office/2006/metadata/properties" ma:root="true" ma:fieldsID="ab27a8a2f7bbe9a0a47441d94adf8875" ns2:_="">
    <xsd:import namespace="2f9a96d6-9b2b-4797-a61c-7fe1f15b622d"/>
    <xsd:element name="properties">
      <xsd:complexType>
        <xsd:sequence>
          <xsd:element name="documentManagement">
            <xsd:complexType>
              <xsd:all>
                <xsd:element ref="ns2:Category" minOccurs="0"/>
                <xsd:element ref="ns2:Sub_x002d_Category"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2f9a96d6-9b2b-4797-a61c-7fe1f15b622d">This PowerPoint template is to be used by employees agency-wide to provide a consistent visual for DHHS presentations.  The cover slide and three content slides are prepared and provide information about DHHS.  Talking points are provided in the Notes section.</Description0>
    <Category xmlns="2f9a96d6-9b2b-4797-a61c-7fe1f15b622d">PowerPoint Template</Category>
    <Sub_x002d_Category xmlns="2f9a96d6-9b2b-4797-a61c-7fe1f15b622d" xsi:nil="true"/>
  </documentManagement>
</p:properties>
</file>

<file path=customXml/itemProps1.xml><?xml version="1.0" encoding="utf-8"?>
<ds:datastoreItem xmlns:ds="http://schemas.openxmlformats.org/officeDocument/2006/customXml" ds:itemID="{38C09399-4B09-4F4C-A5E7-1E4A27AA6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962A91-727D-4433-AE21-DFF73B4AAD2C}">
  <ds:schemaRefs>
    <ds:schemaRef ds:uri="http://schemas.microsoft.com/sharepoint/v3/contenttype/forms"/>
  </ds:schemaRefs>
</ds:datastoreItem>
</file>

<file path=customXml/itemProps3.xml><?xml version="1.0" encoding="utf-8"?>
<ds:datastoreItem xmlns:ds="http://schemas.openxmlformats.org/officeDocument/2006/customXml" ds:itemID="{9F364444-3E31-4591-BF65-8E77F441987D}">
  <ds:schemaRefs>
    <ds:schemaRef ds:uri="2f9a96d6-9b2b-4797-a61c-7fe1f15b622d"/>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BRAND PPT TEMPLATE</Template>
  <TotalTime>6942</TotalTime>
  <Words>4995</Words>
  <Application>Microsoft Office PowerPoint</Application>
  <PresentationFormat>Widescreen</PresentationFormat>
  <Paragraphs>281</Paragraphs>
  <Slides>53</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53</vt:i4>
      </vt:variant>
    </vt:vector>
  </HeadingPairs>
  <TitlesOfParts>
    <vt:vector size="64" baseType="lpstr">
      <vt:lpstr>Segoe UI</vt:lpstr>
      <vt:lpstr>Arial</vt:lpstr>
      <vt:lpstr>Times New Roman</vt:lpstr>
      <vt:lpstr>Roboto Black</vt:lpstr>
      <vt:lpstr>Calibri</vt:lpstr>
      <vt:lpstr>Montserrat Semi Bold</vt:lpstr>
      <vt:lpstr>Montserrat</vt:lpstr>
      <vt:lpstr>Roboto</vt:lpstr>
      <vt:lpstr>Wingdings 3</vt:lpstr>
      <vt:lpstr>Custom Design</vt:lpstr>
      <vt:lpstr>Brand Theme Master</vt:lpstr>
      <vt:lpstr>  Covid-19 Webex Update  4-13-20</vt:lpstr>
      <vt:lpstr>We are one in this fight</vt:lpstr>
      <vt:lpstr>Alaskan Friends</vt:lpstr>
      <vt:lpstr> </vt:lpstr>
      <vt:lpstr>Links to Nebraska webinars</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PPE Request Form</vt:lpstr>
      <vt:lpstr>Race and Obesity as Risk Factors</vt:lpstr>
      <vt:lpstr>Universal Screening for SARS-CoV-2 in Women Adm for Delivery NYC NEJM </vt:lpstr>
      <vt:lpstr>https://www.idsociety.org/COVID19guidelines </vt:lpstr>
      <vt:lpstr>Other New Info</vt:lpstr>
      <vt:lpstr>Updates to CDC Infection Prevention for HCP</vt:lpstr>
      <vt:lpstr>Cloth Masks for the Public</vt:lpstr>
      <vt:lpstr>3D Mask Printing FAQs from FDA</vt:lpstr>
      <vt:lpstr>FDA Approves First 3D Printed Mask</vt:lpstr>
      <vt:lpstr>HCW Masking</vt:lpstr>
      <vt:lpstr>Off Site Quarantine and Convalescence</vt:lpstr>
      <vt:lpstr>         What to Do When Large Numbers of Staff Exposed (Mostly LTC Issue, but also SCAH)</vt:lpstr>
      <vt:lpstr>Thanks to NM procedure sharing</vt:lpstr>
      <vt:lpstr>UV Disinfection of PPE</vt:lpstr>
      <vt:lpstr>Six Sites Statewide for UV Disinfection</vt:lpstr>
      <vt:lpstr>LTC Accepting Patients</vt:lpstr>
      <vt:lpstr>LTC accepting patients continued</vt:lpstr>
      <vt:lpstr>Long Term Care Accepting Patients from the Hospital</vt:lpstr>
      <vt:lpstr>Managing  COVID 19 in LTC</vt:lpstr>
      <vt:lpstr>When home quarantine and isolation are over</vt:lpstr>
      <vt:lpstr>When Home Q and Isolation are Over (continued)</vt:lpstr>
      <vt:lpstr>HCP Return to work</vt:lpstr>
      <vt:lpstr>How to determine PPE needs</vt:lpstr>
      <vt:lpstr>Extended Use Update from CDC Guidance</vt:lpstr>
      <vt:lpstr>Extended Use (continued)</vt:lpstr>
      <vt:lpstr>Respirator Reuse Recommendations </vt:lpstr>
      <vt:lpstr>Strategies for Re-Use of masks</vt:lpstr>
      <vt:lpstr>Re-Use of N-95s</vt:lpstr>
      <vt:lpstr>Re Use continued</vt:lpstr>
      <vt:lpstr>Testing Performance</vt:lpstr>
      <vt:lpstr>   Infection Prevention and Control                       Office Hours</vt:lpstr>
      <vt:lpstr>New Testing Capacity</vt:lpstr>
      <vt:lpstr>User seal check for N95 respirators</vt:lpstr>
      <vt:lpstr>CDC Updates PPE Optimization Strategies</vt:lpstr>
      <vt:lpstr>Registration link: https://unmc.zoom.us/webinar/register/WN_9jB8mb2CQmWeuD82yxbJ2g</vt:lpstr>
      <vt:lpstr>PowerPoint Presentation</vt:lpstr>
      <vt:lpstr> Resources (as of 8:00am 3/30/20)</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Maureen Tierney</cp:lastModifiedBy>
  <cp:revision>409</cp:revision>
  <cp:lastPrinted>2016-10-25T21:04:27Z</cp:lastPrinted>
  <dcterms:created xsi:type="dcterms:W3CDTF">2016-09-27T14:31:05Z</dcterms:created>
  <dcterms:modified xsi:type="dcterms:W3CDTF">2020-04-15T16:55:54Z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-643145199</vt:i4>
  </property>
  <property fmtid="{D5CDD505-2E9C-101B-9397-08002B2CF9AE}" pid="3" name="_NewReviewCycle">
    <vt:lpwstr/>
  </property>
  <property fmtid="{D5CDD505-2E9C-101B-9397-08002B2CF9AE}" pid="4" name="_EmailSubject">
    <vt:lpwstr>slides</vt:lpwstr>
  </property>
  <property fmtid="{D5CDD505-2E9C-101B-9397-08002B2CF9AE}" pid="5" name="_AuthorEmailDisplayName">
    <vt:lpwstr>Effle, Nicole</vt:lpwstr>
  </property>
  <property fmtid="{D5CDD505-2E9C-101B-9397-08002B2CF9AE}" pid="6" name="_PreviousAdHocReviewCycleID">
    <vt:i4>-670888006</vt:i4>
  </property>
  <property fmtid="{D5CDD505-2E9C-101B-9397-08002B2CF9AE}" pid="7" name="_AuthorEmail">
    <vt:lpwstr>Nicole.Effle@nebraska.gov</vt:lpwstr>
  </property>
  <property fmtid="{D5CDD505-2E9C-101B-9397-08002B2CF9AE}" pid="8" name="ContentTypeId">
    <vt:lpwstr>0x01010052B6389463AD8D489B748E08E45C361A</vt:lpwstr>
  </property>
</Properties>
</file>