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70" r:id="rId4"/>
    <p:sldId id="271" r:id="rId5"/>
    <p:sldId id="256" r:id="rId6"/>
    <p:sldId id="272" r:id="rId7"/>
    <p:sldId id="273" r:id="rId8"/>
    <p:sldId id="264" r:id="rId9"/>
    <p:sldId id="274" r:id="rId10"/>
    <p:sldId id="275" r:id="rId11"/>
    <p:sldId id="276" r:id="rId12"/>
    <p:sldId id="277" r:id="rId13"/>
    <p:sldId id="265" r:id="rId14"/>
    <p:sldId id="278" r:id="rId15"/>
    <p:sldId id="279" r:id="rId16"/>
    <p:sldId id="280" r:id="rId17"/>
    <p:sldId id="281" r:id="rId18"/>
    <p:sldId id="282" r:id="rId19"/>
    <p:sldId id="283" r:id="rId20"/>
    <p:sldId id="284" r:id="rId21"/>
    <p:sldId id="285" r:id="rId22"/>
    <p:sldId id="286" r:id="rId23"/>
    <p:sldId id="358" r:id="rId24"/>
    <p:sldId id="268" r:id="rId25"/>
    <p:sldId id="357" r:id="rId26"/>
    <p:sldId id="287" r:id="rId27"/>
    <p:sldId id="288" r:id="rId28"/>
    <p:sldId id="3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2"/>
    <p:restoredTop sz="96327"/>
  </p:normalViewPr>
  <p:slideViewPr>
    <p:cSldViewPr snapToGrid="0" showGuides="1">
      <p:cViewPr varScale="1">
        <p:scale>
          <a:sx n="120" d="100"/>
          <a:sy n="120" d="100"/>
        </p:scale>
        <p:origin x="184"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Opening Slide Wht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1561064"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1A27BD23-E23F-0B8D-8728-D6C7BF3B60C5}"/>
              </a:ext>
            </a:extLst>
          </p:cNvPr>
          <p:cNvSpPr/>
          <p:nvPr userDrawn="1"/>
        </p:nvSpPr>
        <p:spPr>
          <a:xfrm>
            <a:off x="11556581" y="4956048"/>
            <a:ext cx="630936" cy="1901952"/>
          </a:xfrm>
          <a:prstGeom prst="rect">
            <a:avLst/>
          </a:prstGeom>
          <a:solidFill>
            <a:schemeClr val="accent1">
              <a:alpha val="90000"/>
            </a:schemeClr>
          </a:solidFill>
          <a:ln>
            <a:noFill/>
          </a:ln>
          <a:effectLst>
            <a:innerShdw blurRad="63500" dist="50800" dir="108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F5CD2A39-9B69-2845-A249-97067AA54A5A}"/>
              </a:ext>
            </a:extLst>
          </p:cNvPr>
          <p:cNvSpPr txBox="1"/>
          <p:nvPr userDrawn="1"/>
        </p:nvSpPr>
        <p:spPr>
          <a:xfrm>
            <a:off x="11633811" y="5226781"/>
            <a:ext cx="452047" cy="1306696"/>
          </a:xfrm>
          <a:prstGeom prst="rect">
            <a:avLst/>
          </a:prstGeom>
          <a:noFill/>
        </p:spPr>
        <p:txBody>
          <a:bodyPr vert="wordArtVert" wrap="square" bIns="45720" rtlCol="0">
            <a:spAutoFit/>
          </a:bodyPr>
          <a:lstStyle/>
          <a:p>
            <a:pPr algn="ctr"/>
            <a:r>
              <a:rPr lang="en-US" sz="1600" b="1" i="0" dirty="0">
                <a:solidFill>
                  <a:schemeClr val="bg1"/>
                </a:solidFill>
                <a:latin typeface="Arial" panose="020B0604020202020204" pitchFamily="34" charset="0"/>
                <a:cs typeface="Arial" panose="020B0604020202020204" pitchFamily="34" charset="0"/>
              </a:rPr>
              <a:t>2023</a:t>
            </a: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20" y="5212080"/>
            <a:ext cx="10515600" cy="590931"/>
          </a:xfrm>
        </p:spPr>
        <p:txBody>
          <a:bodyPr>
            <a:sp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85082"/>
            <a:ext cx="4575586" cy="369332"/>
          </a:xfrm>
        </p:spPr>
        <p:txBody>
          <a:bodyPr>
            <a:noAutofit/>
          </a:bodyPr>
          <a:lstStyle>
            <a:lvl1pPr marL="0" indent="0">
              <a:buFontTx/>
              <a:buNone/>
              <a:defRPr sz="18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13" name="Text Placeholder 3">
            <a:extLst>
              <a:ext uri="{FF2B5EF4-FFF2-40B4-BE49-F238E27FC236}">
                <a16:creationId xmlns:a16="http://schemas.microsoft.com/office/drawing/2014/main" id="{57E66B17-6783-4346-E806-DFBD6407B814}"/>
              </a:ext>
            </a:extLst>
          </p:cNvPr>
          <p:cNvSpPr>
            <a:spLocks noGrp="1"/>
          </p:cNvSpPr>
          <p:nvPr>
            <p:ph type="body" sz="quarter" idx="11" hasCustomPrompt="1"/>
          </p:nvPr>
        </p:nvSpPr>
        <p:spPr>
          <a:xfrm>
            <a:off x="9266326" y="6588819"/>
            <a:ext cx="2205037" cy="189547"/>
          </a:xfrm>
        </p:spPr>
        <p:txBody>
          <a:bodyPr>
            <a:normAutofit/>
          </a:bodyPr>
          <a:lstStyle>
            <a:lvl1pPr marL="0" indent="0" algn="r">
              <a:buFont typeface="Arial" panose="020B0604020202020204" pitchFamily="34" charset="0"/>
              <a:buNone/>
              <a:defRPr sz="600" b="0" i="0">
                <a:solidFill>
                  <a:schemeClr val="bg1">
                    <a:alpha val="84788"/>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2023 The Compliance Team. All rights reserved.</a:t>
            </a:r>
          </a:p>
        </p:txBody>
      </p:sp>
      <p:pic>
        <p:nvPicPr>
          <p:cNvPr id="14" name="Picture 13">
            <a:extLst>
              <a:ext uri="{FF2B5EF4-FFF2-40B4-BE49-F238E27FC236}">
                <a16:creationId xmlns:a16="http://schemas.microsoft.com/office/drawing/2014/main" id="{D3D98DE6-7BF7-8C85-5E54-B14874EBE57F}"/>
              </a:ext>
            </a:extLst>
          </p:cNvPr>
          <p:cNvPicPr>
            <a:picLocks noChangeAspect="1"/>
          </p:cNvPicPr>
          <p:nvPr userDrawn="1"/>
        </p:nvPicPr>
        <p:blipFill>
          <a:blip r:embed="rId2"/>
          <a:srcRect/>
          <a:stretch/>
        </p:blipFill>
        <p:spPr>
          <a:xfrm>
            <a:off x="234113" y="192024"/>
            <a:ext cx="2414016" cy="1005840"/>
          </a:xfrm>
          <a:prstGeom prst="rect">
            <a:avLst/>
          </a:prstGeom>
        </p:spPr>
      </p:pic>
    </p:spTree>
    <p:extLst>
      <p:ext uri="{BB962C8B-B14F-4D97-AF65-F5344CB8AC3E}">
        <p14:creationId xmlns:p14="http://schemas.microsoft.com/office/powerpoint/2010/main" val="296999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F9F2-D3E8-E262-2F80-222668992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516F7-7BB6-3414-68C2-B512CB5A9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 name="Group 3">
            <a:extLst>
              <a:ext uri="{FF2B5EF4-FFF2-40B4-BE49-F238E27FC236}">
                <a16:creationId xmlns:a16="http://schemas.microsoft.com/office/drawing/2014/main" id="{377034EF-3B1F-9E0B-A24D-48328CF1619B}"/>
              </a:ext>
            </a:extLst>
          </p:cNvPr>
          <p:cNvGrpSpPr/>
          <p:nvPr userDrawn="1"/>
        </p:nvGrpSpPr>
        <p:grpSpPr>
          <a:xfrm>
            <a:off x="308443" y="6209931"/>
            <a:ext cx="11483727" cy="421255"/>
            <a:chOff x="308443" y="6209931"/>
            <a:chExt cx="11483727" cy="421255"/>
          </a:xfrm>
        </p:grpSpPr>
        <p:sp>
          <p:nvSpPr>
            <p:cNvPr id="5" name="TextBox 4">
              <a:extLst>
                <a:ext uri="{FF2B5EF4-FFF2-40B4-BE49-F238E27FC236}">
                  <a16:creationId xmlns:a16="http://schemas.microsoft.com/office/drawing/2014/main" id="{0C366F86-ECFB-DB3B-D8BD-48F9A23B1AFC}"/>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6" name="Picture 5" descr="A colorful logo on a black background&#10;&#10;Description automatically generated">
              <a:extLst>
                <a:ext uri="{FF2B5EF4-FFF2-40B4-BE49-F238E27FC236}">
                  <a16:creationId xmlns:a16="http://schemas.microsoft.com/office/drawing/2014/main" id="{BB3CE884-0264-409C-457B-F0747C733B57}"/>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Tree>
    <p:extLst>
      <p:ext uri="{BB962C8B-B14F-4D97-AF65-F5344CB8AC3E}">
        <p14:creationId xmlns:p14="http://schemas.microsoft.com/office/powerpoint/2010/main" val="3673952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Profile Lef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3" name="Group 22">
            <a:extLst>
              <a:ext uri="{FF2B5EF4-FFF2-40B4-BE49-F238E27FC236}">
                <a16:creationId xmlns:a16="http://schemas.microsoft.com/office/drawing/2014/main" id="{19F9BCC9-4579-DE73-0812-F87F598640BF}"/>
              </a:ext>
            </a:extLst>
          </p:cNvPr>
          <p:cNvGrpSpPr/>
          <p:nvPr userDrawn="1"/>
        </p:nvGrpSpPr>
        <p:grpSpPr>
          <a:xfrm>
            <a:off x="308443" y="6209931"/>
            <a:ext cx="11483727" cy="421255"/>
            <a:chOff x="308443" y="6209931"/>
            <a:chExt cx="11483727" cy="421255"/>
          </a:xfrm>
        </p:grpSpPr>
        <p:sp>
          <p:nvSpPr>
            <p:cNvPr id="14" name="TextBox 13">
              <a:extLst>
                <a:ext uri="{FF2B5EF4-FFF2-40B4-BE49-F238E27FC236}">
                  <a16:creationId xmlns:a16="http://schemas.microsoft.com/office/drawing/2014/main" id="{6D11F707-4529-0E0F-3C5F-9DC1E0CC1099}"/>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5" name="Picture 14" descr="A colorful logo on a black background&#10;&#10;Description automatically generated">
              <a:extLst>
                <a:ext uri="{FF2B5EF4-FFF2-40B4-BE49-F238E27FC236}">
                  <a16:creationId xmlns:a16="http://schemas.microsoft.com/office/drawing/2014/main" id="{6D504AF7-FA6D-6121-1293-BC4CC8FFFE6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1392858"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6097585"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6584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Profile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3" name="Group 22">
            <a:extLst>
              <a:ext uri="{FF2B5EF4-FFF2-40B4-BE49-F238E27FC236}">
                <a16:creationId xmlns:a16="http://schemas.microsoft.com/office/drawing/2014/main" id="{19F9BCC9-4579-DE73-0812-F87F598640BF}"/>
              </a:ext>
            </a:extLst>
          </p:cNvPr>
          <p:cNvGrpSpPr/>
          <p:nvPr userDrawn="1"/>
        </p:nvGrpSpPr>
        <p:grpSpPr>
          <a:xfrm>
            <a:off x="308443" y="6209931"/>
            <a:ext cx="11483727" cy="421314"/>
            <a:chOff x="308443" y="6209931"/>
            <a:chExt cx="11483727" cy="421314"/>
          </a:xfrm>
        </p:grpSpPr>
        <p:sp>
          <p:nvSpPr>
            <p:cNvPr id="14" name="TextBox 13">
              <a:extLst>
                <a:ext uri="{FF2B5EF4-FFF2-40B4-BE49-F238E27FC236}">
                  <a16:creationId xmlns:a16="http://schemas.microsoft.com/office/drawing/2014/main" id="{6D11F707-4529-0E0F-3C5F-9DC1E0CC1099}"/>
                </a:ext>
              </a:extLst>
            </p:cNvPr>
            <p:cNvSpPr txBox="1"/>
            <p:nvPr userDrawn="1"/>
          </p:nvSpPr>
          <p:spPr>
            <a:xfrm>
              <a:off x="308443" y="6446579"/>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5" name="Picture 14" descr="A colorful logo on a black background&#10;&#10;Description automatically generated">
              <a:extLst>
                <a:ext uri="{FF2B5EF4-FFF2-40B4-BE49-F238E27FC236}">
                  <a16:creationId xmlns:a16="http://schemas.microsoft.com/office/drawing/2014/main" id="{6D504AF7-FA6D-6121-1293-BC4CC8FFFE6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6102056"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712184"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9201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rofile Cen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86840" y="1529244"/>
            <a:ext cx="9418320" cy="409835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3" name="Group 22">
            <a:extLst>
              <a:ext uri="{FF2B5EF4-FFF2-40B4-BE49-F238E27FC236}">
                <a16:creationId xmlns:a16="http://schemas.microsoft.com/office/drawing/2014/main" id="{19F9BCC9-4579-DE73-0812-F87F598640BF}"/>
              </a:ext>
            </a:extLst>
          </p:cNvPr>
          <p:cNvGrpSpPr/>
          <p:nvPr userDrawn="1"/>
        </p:nvGrpSpPr>
        <p:grpSpPr>
          <a:xfrm>
            <a:off x="308443" y="6209931"/>
            <a:ext cx="11483727" cy="421314"/>
            <a:chOff x="308443" y="6209931"/>
            <a:chExt cx="11483727" cy="421314"/>
          </a:xfrm>
        </p:grpSpPr>
        <p:sp>
          <p:nvSpPr>
            <p:cNvPr id="14" name="TextBox 13">
              <a:extLst>
                <a:ext uri="{FF2B5EF4-FFF2-40B4-BE49-F238E27FC236}">
                  <a16:creationId xmlns:a16="http://schemas.microsoft.com/office/drawing/2014/main" id="{6D11F707-4529-0E0F-3C5F-9DC1E0CC1099}"/>
                </a:ext>
              </a:extLst>
            </p:cNvPr>
            <p:cNvSpPr txBox="1"/>
            <p:nvPr userDrawn="1"/>
          </p:nvSpPr>
          <p:spPr>
            <a:xfrm>
              <a:off x="308443" y="6446579"/>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5" name="Picture 14" descr="A colorful logo on a black background&#10;&#10;Description automatically generated">
              <a:extLst>
                <a:ext uri="{FF2B5EF4-FFF2-40B4-BE49-F238E27FC236}">
                  <a16:creationId xmlns:a16="http://schemas.microsoft.com/office/drawing/2014/main" id="{6D504AF7-FA6D-6121-1293-BC4CC8FFFE6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7327831" y="1010455"/>
            <a:ext cx="2286000" cy="2514600"/>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386840"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3" name="Text Placeholder 24">
            <a:extLst>
              <a:ext uri="{FF2B5EF4-FFF2-40B4-BE49-F238E27FC236}">
                <a16:creationId xmlns:a16="http://schemas.microsoft.com/office/drawing/2014/main" id="{F8A9EDB3-1213-CED2-C8DD-8DA0E8585B0A}"/>
              </a:ext>
            </a:extLst>
          </p:cNvPr>
          <p:cNvSpPr>
            <a:spLocks noGrp="1"/>
          </p:cNvSpPr>
          <p:nvPr>
            <p:ph type="body" sz="quarter" idx="12"/>
          </p:nvPr>
        </p:nvSpPr>
        <p:spPr>
          <a:xfrm>
            <a:off x="6097488"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4" name="Picture Placeholder 21">
            <a:extLst>
              <a:ext uri="{FF2B5EF4-FFF2-40B4-BE49-F238E27FC236}">
                <a16:creationId xmlns:a16="http://schemas.microsoft.com/office/drawing/2014/main" id="{1ECE02F7-E6FA-686A-3A7D-7FD050B1B472}"/>
              </a:ext>
            </a:extLst>
          </p:cNvPr>
          <p:cNvSpPr>
            <a:spLocks noGrp="1"/>
          </p:cNvSpPr>
          <p:nvPr>
            <p:ph type="pic" sz="quarter" idx="13"/>
          </p:nvPr>
        </p:nvSpPr>
        <p:spPr>
          <a:xfrm>
            <a:off x="2597676" y="1010455"/>
            <a:ext cx="2286000" cy="2514600"/>
          </a:xfrm>
        </p:spPr>
        <p:txBody>
          <a:bodyPr/>
          <a:lstStyle/>
          <a:p>
            <a:endParaRPr lang="en-US" dirty="0"/>
          </a:p>
        </p:txBody>
      </p:sp>
    </p:spTree>
    <p:extLst>
      <p:ext uri="{BB962C8B-B14F-4D97-AF65-F5344CB8AC3E}">
        <p14:creationId xmlns:p14="http://schemas.microsoft.com/office/powerpoint/2010/main" val="40754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 Bkg Phot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88FE4D-67F7-270B-3E1B-8CE7E2F27374}"/>
              </a:ext>
            </a:extLst>
          </p:cNvPr>
          <p:cNvSpPr/>
          <p:nvPr userDrawn="1"/>
        </p:nvSpPr>
        <p:spPr>
          <a:xfrm>
            <a:off x="192022" y="1444040"/>
            <a:ext cx="3648456" cy="3566160"/>
          </a:xfrm>
          <a:prstGeom prst="rect">
            <a:avLst/>
          </a:prstGeom>
          <a:solidFill>
            <a:schemeClr val="accent4">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E9E3F8-5324-07C0-C49F-F384F9F9C185}"/>
              </a:ext>
            </a:extLst>
          </p:cNvPr>
          <p:cNvGrpSpPr/>
          <p:nvPr userDrawn="1"/>
        </p:nvGrpSpPr>
        <p:grpSpPr>
          <a:xfrm>
            <a:off x="-2" y="1444040"/>
            <a:ext cx="192024" cy="3566160"/>
            <a:chOff x="2974694" y="0"/>
            <a:chExt cx="192024" cy="6858000"/>
          </a:xfrm>
        </p:grpSpPr>
        <p:sp>
          <p:nvSpPr>
            <p:cNvPr id="8" name="Rectangle 7">
              <a:extLst>
                <a:ext uri="{FF2B5EF4-FFF2-40B4-BE49-F238E27FC236}">
                  <a16:creationId xmlns:a16="http://schemas.microsoft.com/office/drawing/2014/main" id="{01D2FEBF-3A63-E0AA-F8D9-BDF0D6BD26A2}"/>
                </a:ext>
              </a:extLst>
            </p:cNvPr>
            <p:cNvSpPr/>
            <p:nvPr userDrawn="1"/>
          </p:nvSpPr>
          <p:spPr>
            <a:xfrm>
              <a:off x="2974694" y="0"/>
              <a:ext cx="192024" cy="2286000"/>
            </a:xfrm>
            <a:prstGeom prst="rect">
              <a:avLst/>
            </a:pr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FA496F06-3E43-5FF0-0B99-9E2EA3C52C18}"/>
                </a:ext>
              </a:extLst>
            </p:cNvPr>
            <p:cNvSpPr/>
            <p:nvPr userDrawn="1"/>
          </p:nvSpPr>
          <p:spPr>
            <a:xfrm>
              <a:off x="2974694" y="2281954"/>
              <a:ext cx="192024" cy="2286000"/>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0CC0DED3-42AC-7700-EFF3-9A84A986C7AE}"/>
                </a:ext>
              </a:extLst>
            </p:cNvPr>
            <p:cNvSpPr/>
            <p:nvPr userDrawn="1"/>
          </p:nvSpPr>
          <p:spPr>
            <a:xfrm>
              <a:off x="2974694" y="4572000"/>
              <a:ext cx="192024" cy="2286000"/>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Title 1">
            <a:extLst>
              <a:ext uri="{FF2B5EF4-FFF2-40B4-BE49-F238E27FC236}">
                <a16:creationId xmlns:a16="http://schemas.microsoft.com/office/drawing/2014/main" id="{D33C6306-370A-C9A5-EDCD-09CC97B44D4E}"/>
              </a:ext>
            </a:extLst>
          </p:cNvPr>
          <p:cNvSpPr>
            <a:spLocks noGrp="1"/>
          </p:cNvSpPr>
          <p:nvPr>
            <p:ph type="title"/>
          </p:nvPr>
        </p:nvSpPr>
        <p:spPr>
          <a:xfrm>
            <a:off x="415636" y="1444041"/>
            <a:ext cx="3424842" cy="3566160"/>
          </a:xfrm>
        </p:spPr>
        <p:txBody>
          <a:bodyPr>
            <a:normAutofit/>
          </a:bodyPr>
          <a:lstStyle>
            <a:lvl1pPr>
              <a:defRPr sz="40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grpSp>
        <p:nvGrpSpPr>
          <p:cNvPr id="22" name="Group 21">
            <a:extLst>
              <a:ext uri="{FF2B5EF4-FFF2-40B4-BE49-F238E27FC236}">
                <a16:creationId xmlns:a16="http://schemas.microsoft.com/office/drawing/2014/main" id="{69D76247-11B0-A4F6-D596-F3294A7689E9}"/>
              </a:ext>
            </a:extLst>
          </p:cNvPr>
          <p:cNvGrpSpPr/>
          <p:nvPr userDrawn="1"/>
        </p:nvGrpSpPr>
        <p:grpSpPr>
          <a:xfrm>
            <a:off x="194078" y="6136307"/>
            <a:ext cx="11641661" cy="494879"/>
            <a:chOff x="194078" y="6136307"/>
            <a:chExt cx="11641661" cy="494879"/>
          </a:xfrm>
        </p:grpSpPr>
        <p:sp>
          <p:nvSpPr>
            <p:cNvPr id="14" name="TextBox 13">
              <a:extLst>
                <a:ext uri="{FF2B5EF4-FFF2-40B4-BE49-F238E27FC236}">
                  <a16:creationId xmlns:a16="http://schemas.microsoft.com/office/drawing/2014/main" id="{B925D4A8-EF9E-3535-014A-2662F2377C88}"/>
                </a:ext>
              </a:extLst>
            </p:cNvPr>
            <p:cNvSpPr txBox="1"/>
            <p:nvPr userDrawn="1"/>
          </p:nvSpPr>
          <p:spPr>
            <a:xfrm>
              <a:off x="9929350"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Arial" panose="020B0604020202020204" pitchFamily="34" charset="0"/>
                  <a:cs typeface="Arial" panose="020B0604020202020204" pitchFamily="34" charset="0"/>
                </a:rPr>
                <a:t>© 2023 The Compliance Team. All rights reserved.</a:t>
              </a:r>
            </a:p>
          </p:txBody>
        </p:sp>
        <p:pic>
          <p:nvPicPr>
            <p:cNvPr id="20" name="Picture 19">
              <a:extLst>
                <a:ext uri="{FF2B5EF4-FFF2-40B4-BE49-F238E27FC236}">
                  <a16:creationId xmlns:a16="http://schemas.microsoft.com/office/drawing/2014/main" id="{908157CE-B092-0116-1C0F-647D309C70DB}"/>
                </a:ext>
              </a:extLst>
            </p:cNvPr>
            <p:cNvPicPr>
              <a:picLocks noChangeAspect="1"/>
            </p:cNvPicPr>
            <p:nvPr userDrawn="1"/>
          </p:nvPicPr>
          <p:blipFill>
            <a:blip r:embed="rId2"/>
            <a:srcRect t="24607" b="24607"/>
            <a:stretch/>
          </p:blipFill>
          <p:spPr>
            <a:xfrm>
              <a:off x="194078" y="6136307"/>
              <a:ext cx="2139696" cy="452778"/>
            </a:xfrm>
            <a:prstGeom prst="rect">
              <a:avLst/>
            </a:prstGeom>
            <a:effectLst>
              <a:outerShdw blurRad="50800" dist="25400" dir="2700000" algn="tl" rotWithShape="0">
                <a:prstClr val="black">
                  <a:alpha val="40000"/>
                </a:prstClr>
              </a:outerShdw>
            </a:effectLst>
          </p:spPr>
        </p:pic>
      </p:grpSp>
    </p:spTree>
    <p:extLst>
      <p:ext uri="{BB962C8B-B14F-4D97-AF65-F5344CB8AC3E}">
        <p14:creationId xmlns:p14="http://schemas.microsoft.com/office/powerpoint/2010/main" val="2638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Title Slide w photo">
    <p:bg>
      <p:bgPr>
        <a:solidFill>
          <a:schemeClr val="accent4"/>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BD4C3E0-DCC8-5D7F-FBB2-9604095DD3E1}"/>
              </a:ext>
            </a:extLst>
          </p:cNvPr>
          <p:cNvSpPr>
            <a:spLocks noGrp="1"/>
          </p:cNvSpPr>
          <p:nvPr>
            <p:ph type="pic" sz="quarter" idx="11"/>
          </p:nvPr>
        </p:nvSpPr>
        <p:spPr>
          <a:xfrm>
            <a:off x="5294602" y="0"/>
            <a:ext cx="6897398" cy="6858000"/>
          </a:xfrm>
          <a:solidFill>
            <a:schemeClr val="bg1"/>
          </a:solidFill>
        </p:spPr>
        <p:txBody>
          <a:bodyPr/>
          <a:lstStyle/>
          <a:p>
            <a:endParaRPr lang="en-US"/>
          </a:p>
        </p:txBody>
      </p:sp>
      <p:grpSp>
        <p:nvGrpSpPr>
          <p:cNvPr id="14" name="Group 13">
            <a:extLst>
              <a:ext uri="{FF2B5EF4-FFF2-40B4-BE49-F238E27FC236}">
                <a16:creationId xmlns:a16="http://schemas.microsoft.com/office/drawing/2014/main" id="{0FCADF01-5AB9-CBB6-1F2C-2CF37D1A30CA}"/>
              </a:ext>
            </a:extLst>
          </p:cNvPr>
          <p:cNvGrpSpPr/>
          <p:nvPr userDrawn="1"/>
        </p:nvGrpSpPr>
        <p:grpSpPr>
          <a:xfrm>
            <a:off x="510257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9" name="Group 28">
            <a:extLst>
              <a:ext uri="{FF2B5EF4-FFF2-40B4-BE49-F238E27FC236}">
                <a16:creationId xmlns:a16="http://schemas.microsoft.com/office/drawing/2014/main" id="{123343A6-6AE3-03FF-051B-5DE3BDC912A8}"/>
              </a:ext>
            </a:extLst>
          </p:cNvPr>
          <p:cNvGrpSpPr/>
          <p:nvPr userDrawn="1"/>
        </p:nvGrpSpPr>
        <p:grpSpPr>
          <a:xfrm>
            <a:off x="336581" y="6136307"/>
            <a:ext cx="2139696" cy="637178"/>
            <a:chOff x="2281264" y="6136307"/>
            <a:chExt cx="2139696" cy="637178"/>
          </a:xfrm>
        </p:grpSpPr>
        <p:pic>
          <p:nvPicPr>
            <p:cNvPr id="24" name="Picture 23">
              <a:extLst>
                <a:ext uri="{FF2B5EF4-FFF2-40B4-BE49-F238E27FC236}">
                  <a16:creationId xmlns:a16="http://schemas.microsoft.com/office/drawing/2014/main" id="{0C581C9D-C012-435C-0E7D-CAA8AA693FAD}"/>
                </a:ext>
              </a:extLst>
            </p:cNvPr>
            <p:cNvPicPr>
              <a:picLocks noChangeAspect="1"/>
            </p:cNvPicPr>
            <p:nvPr userDrawn="1"/>
          </p:nvPicPr>
          <p:blipFill>
            <a:blip r:embed="rId2"/>
            <a:srcRect t="24607" b="24607"/>
            <a:stretch/>
          </p:blipFill>
          <p:spPr>
            <a:xfrm>
              <a:off x="2281264" y="6136307"/>
              <a:ext cx="2139696" cy="452778"/>
            </a:xfrm>
            <a:prstGeom prst="rect">
              <a:avLst/>
            </a:prstGeom>
          </p:spPr>
        </p:pic>
        <p:sp>
          <p:nvSpPr>
            <p:cNvPr id="28" name="TextBox 27">
              <a:extLst>
                <a:ext uri="{FF2B5EF4-FFF2-40B4-BE49-F238E27FC236}">
                  <a16:creationId xmlns:a16="http://schemas.microsoft.com/office/drawing/2014/main" id="{FBEADD69-FDFD-4040-6D62-BD54CF583AAA}"/>
                </a:ext>
              </a:extLst>
            </p:cNvPr>
            <p:cNvSpPr txBox="1"/>
            <p:nvPr userDrawn="1"/>
          </p:nvSpPr>
          <p:spPr>
            <a:xfrm>
              <a:off x="2476927"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 2023 The Compliance Team. All rights reserved.</a:t>
              </a: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360330"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465241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Title Slide w photo">
    <p:bg>
      <p:bgPr>
        <a:solidFill>
          <a:schemeClr val="accent4"/>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BD4C3E0-DCC8-5D7F-FBB2-9604095DD3E1}"/>
              </a:ext>
            </a:extLst>
          </p:cNvPr>
          <p:cNvSpPr>
            <a:spLocks noGrp="1"/>
          </p:cNvSpPr>
          <p:nvPr>
            <p:ph type="pic" sz="quarter" idx="11"/>
          </p:nvPr>
        </p:nvSpPr>
        <p:spPr>
          <a:xfrm>
            <a:off x="0" y="0"/>
            <a:ext cx="6897398" cy="6858000"/>
          </a:xfrm>
          <a:solidFill>
            <a:schemeClr val="bg1"/>
          </a:solidFill>
        </p:spPr>
        <p:txBody>
          <a:bodyPr/>
          <a:lstStyle/>
          <a:p>
            <a:endParaRPr lang="en-US"/>
          </a:p>
        </p:txBody>
      </p:sp>
      <p:grpSp>
        <p:nvGrpSpPr>
          <p:cNvPr id="14" name="Group 13">
            <a:extLst>
              <a:ext uri="{FF2B5EF4-FFF2-40B4-BE49-F238E27FC236}">
                <a16:creationId xmlns:a16="http://schemas.microsoft.com/office/drawing/2014/main" id="{0FCADF01-5AB9-CBB6-1F2C-2CF37D1A30CA}"/>
              </a:ext>
            </a:extLst>
          </p:cNvPr>
          <p:cNvGrpSpPr/>
          <p:nvPr userDrawn="1"/>
        </p:nvGrpSpPr>
        <p:grpSpPr>
          <a:xfrm>
            <a:off x="689739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7426148"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EE7ACCD5-CEF4-F23A-5AAA-91611D07E335}"/>
              </a:ext>
            </a:extLst>
          </p:cNvPr>
          <p:cNvGrpSpPr/>
          <p:nvPr userDrawn="1"/>
        </p:nvGrpSpPr>
        <p:grpSpPr>
          <a:xfrm>
            <a:off x="9769127" y="6136307"/>
            <a:ext cx="2139696" cy="637178"/>
            <a:chOff x="2281264" y="6136307"/>
            <a:chExt cx="2139696" cy="637178"/>
          </a:xfrm>
        </p:grpSpPr>
        <p:pic>
          <p:nvPicPr>
            <p:cNvPr id="6" name="Picture 5">
              <a:extLst>
                <a:ext uri="{FF2B5EF4-FFF2-40B4-BE49-F238E27FC236}">
                  <a16:creationId xmlns:a16="http://schemas.microsoft.com/office/drawing/2014/main" id="{E7473C34-E15E-A1BB-B347-4ABE4E26E282}"/>
                </a:ext>
              </a:extLst>
            </p:cNvPr>
            <p:cNvPicPr>
              <a:picLocks noChangeAspect="1"/>
            </p:cNvPicPr>
            <p:nvPr userDrawn="1"/>
          </p:nvPicPr>
          <p:blipFill>
            <a:blip r:embed="rId2"/>
            <a:srcRect t="24607" b="24607"/>
            <a:stretch/>
          </p:blipFill>
          <p:spPr>
            <a:xfrm>
              <a:off x="2281264" y="6136307"/>
              <a:ext cx="2139696" cy="452778"/>
            </a:xfrm>
            <a:prstGeom prst="rect">
              <a:avLst/>
            </a:prstGeom>
          </p:spPr>
        </p:pic>
        <p:sp>
          <p:nvSpPr>
            <p:cNvPr id="7" name="TextBox 6">
              <a:extLst>
                <a:ext uri="{FF2B5EF4-FFF2-40B4-BE49-F238E27FC236}">
                  <a16:creationId xmlns:a16="http://schemas.microsoft.com/office/drawing/2014/main" id="{0736B579-3E30-469A-55CE-AE6C3663870D}"/>
                </a:ext>
              </a:extLst>
            </p:cNvPr>
            <p:cNvSpPr txBox="1"/>
            <p:nvPr userDrawn="1"/>
          </p:nvSpPr>
          <p:spPr>
            <a:xfrm>
              <a:off x="2476927"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35883519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Title-Content-3-Pic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71600"/>
            <a:ext cx="3840480" cy="2103120"/>
          </a:xfrm>
          <a:solidFill>
            <a:schemeClr val="bg1"/>
          </a:solidFill>
        </p:spPr>
        <p:txBody>
          <a:bodyPr/>
          <a:lstStyle/>
          <a:p>
            <a:endParaRPr lang="en-US" dirty="0"/>
          </a:p>
        </p:txBody>
      </p:sp>
      <p:sp>
        <p:nvSpPr>
          <p:cNvPr id="14" name="Picture Placeholder 11">
            <a:extLst>
              <a:ext uri="{FF2B5EF4-FFF2-40B4-BE49-F238E27FC236}">
                <a16:creationId xmlns:a16="http://schemas.microsoft.com/office/drawing/2014/main" id="{1E1D24E2-CECC-26E9-E7EC-CEEDE3AE0031}"/>
              </a:ext>
            </a:extLst>
          </p:cNvPr>
          <p:cNvSpPr>
            <a:spLocks noGrp="1"/>
          </p:cNvSpPr>
          <p:nvPr>
            <p:ph type="pic" sz="quarter" idx="11"/>
          </p:nvPr>
        </p:nvSpPr>
        <p:spPr>
          <a:xfrm>
            <a:off x="7513320" y="3621024"/>
            <a:ext cx="1828800" cy="2103120"/>
          </a:xfrm>
          <a:solidFill>
            <a:schemeClr val="bg1"/>
          </a:solidFill>
        </p:spPr>
        <p:txBody>
          <a:bodyPr/>
          <a:lstStyle/>
          <a:p>
            <a:endParaRPr lang="en-US" dirty="0"/>
          </a:p>
        </p:txBody>
      </p:sp>
      <p:sp>
        <p:nvSpPr>
          <p:cNvPr id="15" name="Picture Placeholder 11">
            <a:extLst>
              <a:ext uri="{FF2B5EF4-FFF2-40B4-BE49-F238E27FC236}">
                <a16:creationId xmlns:a16="http://schemas.microsoft.com/office/drawing/2014/main" id="{50EB624B-ABF0-DA30-5A58-2EED37D36011}"/>
              </a:ext>
            </a:extLst>
          </p:cNvPr>
          <p:cNvSpPr>
            <a:spLocks noGrp="1"/>
          </p:cNvSpPr>
          <p:nvPr>
            <p:ph type="pic" sz="quarter" idx="13"/>
          </p:nvPr>
        </p:nvSpPr>
        <p:spPr>
          <a:xfrm>
            <a:off x="9525000" y="3621024"/>
            <a:ext cx="1828800" cy="2103120"/>
          </a:xfrm>
          <a:solidFill>
            <a:schemeClr val="bg1"/>
          </a:solidFill>
        </p:spPr>
        <p:txBody>
          <a:bodyPr/>
          <a:lstStyle/>
          <a:p>
            <a:endParaRPr lang="en-US" dirty="0"/>
          </a:p>
        </p:txBody>
      </p:sp>
      <p:grpSp>
        <p:nvGrpSpPr>
          <p:cNvPr id="16" name="Group 15">
            <a:extLst>
              <a:ext uri="{FF2B5EF4-FFF2-40B4-BE49-F238E27FC236}">
                <a16:creationId xmlns:a16="http://schemas.microsoft.com/office/drawing/2014/main" id="{69F30E06-710A-A94B-F8EB-232DC42E09E8}"/>
              </a:ext>
            </a:extLst>
          </p:cNvPr>
          <p:cNvGrpSpPr/>
          <p:nvPr userDrawn="1"/>
        </p:nvGrpSpPr>
        <p:grpSpPr>
          <a:xfrm>
            <a:off x="9885781" y="6209931"/>
            <a:ext cx="1969841" cy="563554"/>
            <a:chOff x="9885781" y="6209931"/>
            <a:chExt cx="1969841" cy="563554"/>
          </a:xfrm>
        </p:grpSpPr>
        <p:pic>
          <p:nvPicPr>
            <p:cNvPr id="17" name="Picture 16" descr="A colorful logo on a black background&#10;&#10;Description automatically generated">
              <a:extLst>
                <a:ext uri="{FF2B5EF4-FFF2-40B4-BE49-F238E27FC236}">
                  <a16:creationId xmlns:a16="http://schemas.microsoft.com/office/drawing/2014/main" id="{824D701B-2C67-92F9-52F8-FC57DFF11881}"/>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8" name="TextBox 17">
              <a:extLst>
                <a:ext uri="{FF2B5EF4-FFF2-40B4-BE49-F238E27FC236}">
                  <a16:creationId xmlns:a16="http://schemas.microsoft.com/office/drawing/2014/main" id="{F60C51D3-8A13-74A2-B30E-2903A3602C6D}"/>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3640929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Title-Content-1-Pics">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95349"/>
            <a:ext cx="3840480" cy="4328795"/>
          </a:xfrm>
          <a:solidFill>
            <a:schemeClr val="bg1"/>
          </a:solidFill>
        </p:spPr>
        <p:txBody>
          <a:bodyPr/>
          <a:lstStyle/>
          <a:p>
            <a:endParaRPr lang="en-US" dirty="0"/>
          </a:p>
        </p:txBody>
      </p:sp>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9F30E06-710A-A94B-F8EB-232DC42E09E8}"/>
              </a:ext>
            </a:extLst>
          </p:cNvPr>
          <p:cNvGrpSpPr/>
          <p:nvPr userDrawn="1"/>
        </p:nvGrpSpPr>
        <p:grpSpPr>
          <a:xfrm>
            <a:off x="9885781" y="6209931"/>
            <a:ext cx="1969841" cy="563554"/>
            <a:chOff x="9885781" y="6209931"/>
            <a:chExt cx="1969841" cy="563554"/>
          </a:xfrm>
        </p:grpSpPr>
        <p:pic>
          <p:nvPicPr>
            <p:cNvPr id="17" name="Picture 16" descr="A colorful logo on a black background&#10;&#10;Description automatically generated">
              <a:extLst>
                <a:ext uri="{FF2B5EF4-FFF2-40B4-BE49-F238E27FC236}">
                  <a16:creationId xmlns:a16="http://schemas.microsoft.com/office/drawing/2014/main" id="{824D701B-2C67-92F9-52F8-FC57DFF11881}"/>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8" name="TextBox 17">
              <a:extLst>
                <a:ext uri="{FF2B5EF4-FFF2-40B4-BE49-F238E27FC236}">
                  <a16:creationId xmlns:a16="http://schemas.microsoft.com/office/drawing/2014/main" id="{F60C51D3-8A13-74A2-B30E-2903A3602C6D}"/>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209927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94CF-BAD4-8958-7849-5CDA55AB1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59934-4065-D53E-AC5B-9BE38C4568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8880226-806E-9093-BF3B-E2BDAB502998}"/>
              </a:ext>
            </a:extLst>
          </p:cNvPr>
          <p:cNvGrpSpPr/>
          <p:nvPr userDrawn="1"/>
        </p:nvGrpSpPr>
        <p:grpSpPr>
          <a:xfrm>
            <a:off x="-1" y="0"/>
            <a:ext cx="12192001" cy="192024"/>
            <a:chOff x="-1" y="0"/>
            <a:chExt cx="12192001" cy="192024"/>
          </a:xfrm>
        </p:grpSpPr>
        <p:sp>
          <p:nvSpPr>
            <p:cNvPr id="8" name="Rectangle 7">
              <a:extLst>
                <a:ext uri="{FF2B5EF4-FFF2-40B4-BE49-F238E27FC236}">
                  <a16:creationId xmlns:a16="http://schemas.microsoft.com/office/drawing/2014/main" id="{F0E9ECDF-D55B-9E43-9CAA-4A07DC6385C0}"/>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1FF16758-13E1-C680-BCB7-3C44FF0AF09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79FB9616-3506-A86C-097E-AE8DC6E1CAC8}"/>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11" name="Group 10">
            <a:extLst>
              <a:ext uri="{FF2B5EF4-FFF2-40B4-BE49-F238E27FC236}">
                <a16:creationId xmlns:a16="http://schemas.microsoft.com/office/drawing/2014/main" id="{45052082-4B49-C67E-000E-5E34DA7FC6D3}"/>
              </a:ext>
            </a:extLst>
          </p:cNvPr>
          <p:cNvGrpSpPr/>
          <p:nvPr userDrawn="1"/>
        </p:nvGrpSpPr>
        <p:grpSpPr>
          <a:xfrm>
            <a:off x="308443" y="6209931"/>
            <a:ext cx="11483727" cy="421255"/>
            <a:chOff x="308443" y="6209931"/>
            <a:chExt cx="11483727" cy="421255"/>
          </a:xfrm>
        </p:grpSpPr>
        <p:sp>
          <p:nvSpPr>
            <p:cNvPr id="12" name="TextBox 11">
              <a:extLst>
                <a:ext uri="{FF2B5EF4-FFF2-40B4-BE49-F238E27FC236}">
                  <a16:creationId xmlns:a16="http://schemas.microsoft.com/office/drawing/2014/main" id="{8FA485A4-0656-99EA-C273-8EF135894182}"/>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3" name="Picture 12" descr="A colorful logo on a black background&#10;&#10;Description automatically generated">
              <a:extLst>
                <a:ext uri="{FF2B5EF4-FFF2-40B4-BE49-F238E27FC236}">
                  <a16:creationId xmlns:a16="http://schemas.microsoft.com/office/drawing/2014/main" id="{C3F34212-A70E-35FF-EBA4-E89119431D30}"/>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Tree>
    <p:extLst>
      <p:ext uri="{BB962C8B-B14F-4D97-AF65-F5344CB8AC3E}">
        <p14:creationId xmlns:p14="http://schemas.microsoft.com/office/powerpoint/2010/main" val="208239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Opening Slide Blk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1561064"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1A27BD23-E23F-0B8D-8728-D6C7BF3B60C5}"/>
              </a:ext>
            </a:extLst>
          </p:cNvPr>
          <p:cNvSpPr/>
          <p:nvPr userDrawn="1"/>
        </p:nvSpPr>
        <p:spPr>
          <a:xfrm>
            <a:off x="11556581" y="4956048"/>
            <a:ext cx="630936" cy="1901952"/>
          </a:xfrm>
          <a:prstGeom prst="rect">
            <a:avLst/>
          </a:prstGeom>
          <a:solidFill>
            <a:schemeClr val="accent1">
              <a:alpha val="90000"/>
            </a:schemeClr>
          </a:solidFill>
          <a:ln>
            <a:noFill/>
          </a:ln>
          <a:effectLst>
            <a:innerShdw blurRad="63500" dist="50800" dir="108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F5CD2A39-9B69-2845-A249-97067AA54A5A}"/>
              </a:ext>
            </a:extLst>
          </p:cNvPr>
          <p:cNvSpPr txBox="1"/>
          <p:nvPr userDrawn="1"/>
        </p:nvSpPr>
        <p:spPr>
          <a:xfrm>
            <a:off x="11633811" y="5226781"/>
            <a:ext cx="452047" cy="1306696"/>
          </a:xfrm>
          <a:prstGeom prst="rect">
            <a:avLst/>
          </a:prstGeom>
          <a:noFill/>
        </p:spPr>
        <p:txBody>
          <a:bodyPr vert="wordArtVert" wrap="square" bIns="45720" rtlCol="0">
            <a:spAutoFit/>
          </a:bodyPr>
          <a:lstStyle/>
          <a:p>
            <a:pPr algn="ctr"/>
            <a:r>
              <a:rPr lang="en-US" sz="1600" b="1" i="0" dirty="0">
                <a:solidFill>
                  <a:schemeClr val="bg1"/>
                </a:solidFill>
                <a:latin typeface="Arial" panose="020B0604020202020204" pitchFamily="34" charset="0"/>
                <a:cs typeface="Arial" panose="020B0604020202020204" pitchFamily="34" charset="0"/>
              </a:rPr>
              <a:t>2023</a:t>
            </a:r>
          </a:p>
        </p:txBody>
      </p:sp>
      <p:pic>
        <p:nvPicPr>
          <p:cNvPr id="9" name="Picture 8">
            <a:extLst>
              <a:ext uri="{FF2B5EF4-FFF2-40B4-BE49-F238E27FC236}">
                <a16:creationId xmlns:a16="http://schemas.microsoft.com/office/drawing/2014/main" id="{8AD1AD23-D36E-CE5A-E937-6A77F103DEB8}"/>
              </a:ext>
            </a:extLst>
          </p:cNvPr>
          <p:cNvPicPr>
            <a:picLocks noChangeAspect="1"/>
          </p:cNvPicPr>
          <p:nvPr userDrawn="1"/>
        </p:nvPicPr>
        <p:blipFill>
          <a:blip r:embed="rId2"/>
          <a:srcRect/>
          <a:stretch/>
        </p:blipFill>
        <p:spPr>
          <a:xfrm>
            <a:off x="164663" y="192024"/>
            <a:ext cx="2414016" cy="1005840"/>
          </a:xfrm>
          <a:prstGeom prst="rect">
            <a:avLst/>
          </a:prstGeom>
          <a:effectLst/>
        </p:spPr>
      </p:pic>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20" y="5212080"/>
            <a:ext cx="10515600" cy="590931"/>
          </a:xfrm>
        </p:spPr>
        <p:txBody>
          <a:bodyPr>
            <a:sp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85082"/>
            <a:ext cx="4575586" cy="369332"/>
          </a:xfrm>
        </p:spPr>
        <p:txBody>
          <a:bodyPr>
            <a:noAutofit/>
          </a:bodyPr>
          <a:lstStyle>
            <a:lvl1pPr marL="0" indent="0">
              <a:buFontTx/>
              <a:buNone/>
              <a:defRPr sz="18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13" name="Text Placeholder 3">
            <a:extLst>
              <a:ext uri="{FF2B5EF4-FFF2-40B4-BE49-F238E27FC236}">
                <a16:creationId xmlns:a16="http://schemas.microsoft.com/office/drawing/2014/main" id="{57E66B17-6783-4346-E806-DFBD6407B814}"/>
              </a:ext>
            </a:extLst>
          </p:cNvPr>
          <p:cNvSpPr>
            <a:spLocks noGrp="1"/>
          </p:cNvSpPr>
          <p:nvPr>
            <p:ph type="body" sz="quarter" idx="11" hasCustomPrompt="1"/>
          </p:nvPr>
        </p:nvSpPr>
        <p:spPr>
          <a:xfrm>
            <a:off x="9266326" y="6588819"/>
            <a:ext cx="2205037" cy="189547"/>
          </a:xfrm>
        </p:spPr>
        <p:txBody>
          <a:bodyPr>
            <a:normAutofit/>
          </a:bodyPr>
          <a:lstStyle>
            <a:lvl1pPr marL="0" indent="0" algn="r">
              <a:buFont typeface="Arial" panose="020B0604020202020204" pitchFamily="34" charset="0"/>
              <a:buNone/>
              <a:defRPr sz="600" b="0" i="0">
                <a:solidFill>
                  <a:schemeClr val="bg1">
                    <a:alpha val="84788"/>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2023 The Compliance Team. All rights reserved.</a:t>
            </a:r>
          </a:p>
        </p:txBody>
      </p:sp>
    </p:spTree>
    <p:extLst>
      <p:ext uri="{BB962C8B-B14F-4D97-AF65-F5344CB8AC3E}">
        <p14:creationId xmlns:p14="http://schemas.microsoft.com/office/powerpoint/2010/main" val="2476580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7DA5-DB51-062D-BED2-EB705E22FB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1EE92-9F53-452E-84EF-15C586D64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oup 6">
            <a:extLst>
              <a:ext uri="{FF2B5EF4-FFF2-40B4-BE49-F238E27FC236}">
                <a16:creationId xmlns:a16="http://schemas.microsoft.com/office/drawing/2014/main" id="{5C59219E-15BC-2A6A-7D25-20B859BCD6AC}"/>
              </a:ext>
            </a:extLst>
          </p:cNvPr>
          <p:cNvGrpSpPr/>
          <p:nvPr userDrawn="1"/>
        </p:nvGrpSpPr>
        <p:grpSpPr>
          <a:xfrm>
            <a:off x="308443" y="6209931"/>
            <a:ext cx="11483727" cy="421255"/>
            <a:chOff x="308443" y="6209931"/>
            <a:chExt cx="11483727" cy="421255"/>
          </a:xfrm>
        </p:grpSpPr>
        <p:sp>
          <p:nvSpPr>
            <p:cNvPr id="8" name="TextBox 7">
              <a:extLst>
                <a:ext uri="{FF2B5EF4-FFF2-40B4-BE49-F238E27FC236}">
                  <a16:creationId xmlns:a16="http://schemas.microsoft.com/office/drawing/2014/main" id="{FE58E4E6-7CCD-B240-F9B3-E4F7C1E7FCC4}"/>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9" name="Picture 8" descr="A colorful logo on a black background&#10;&#10;Description automatically generated">
              <a:extLst>
                <a:ext uri="{FF2B5EF4-FFF2-40B4-BE49-F238E27FC236}">
                  <a16:creationId xmlns:a16="http://schemas.microsoft.com/office/drawing/2014/main" id="{C463DCF2-E1E5-EF24-5D62-6613ADA1936F}"/>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grpSp>
        <p:nvGrpSpPr>
          <p:cNvPr id="10" name="Group 9">
            <a:extLst>
              <a:ext uri="{FF2B5EF4-FFF2-40B4-BE49-F238E27FC236}">
                <a16:creationId xmlns:a16="http://schemas.microsoft.com/office/drawing/2014/main" id="{2FB3FA67-24B2-2590-9E59-4102DC808078}"/>
              </a:ext>
            </a:extLst>
          </p:cNvPr>
          <p:cNvGrpSpPr/>
          <p:nvPr userDrawn="1"/>
        </p:nvGrpSpPr>
        <p:grpSpPr>
          <a:xfrm>
            <a:off x="-1" y="0"/>
            <a:ext cx="12192001" cy="192024"/>
            <a:chOff x="-1" y="0"/>
            <a:chExt cx="12192001" cy="192024"/>
          </a:xfrm>
        </p:grpSpPr>
        <p:sp>
          <p:nvSpPr>
            <p:cNvPr id="11" name="Rectangle 10">
              <a:extLst>
                <a:ext uri="{FF2B5EF4-FFF2-40B4-BE49-F238E27FC236}">
                  <a16:creationId xmlns:a16="http://schemas.microsoft.com/office/drawing/2014/main" id="{6092E856-485F-E177-7C82-941DE7EFDCB1}"/>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86187FE6-72FF-FB4E-DAC5-78B0CBA43CA6}"/>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EEFDA26F-DEC7-9529-AF18-0E724D874C3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159631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sp>
        <p:nvSpPr>
          <p:cNvPr id="12" name="Title 1">
            <a:extLst>
              <a:ext uri="{FF2B5EF4-FFF2-40B4-BE49-F238E27FC236}">
                <a16:creationId xmlns:a16="http://schemas.microsoft.com/office/drawing/2014/main" id="{1CD90E67-144E-4D82-5E03-28A22588FD9B}"/>
              </a:ext>
            </a:extLst>
          </p:cNvPr>
          <p:cNvSpPr txBox="1">
            <a:spLocks/>
          </p:cNvSpPr>
          <p:nvPr userDrawn="1"/>
        </p:nvSpPr>
        <p:spPr>
          <a:xfrm>
            <a:off x="838200" y="782140"/>
            <a:ext cx="10515600" cy="5909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accent3"/>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6F8EC69D-E7F1-2EB2-6841-B6148037085A}"/>
              </a:ext>
            </a:extLst>
          </p:cNvPr>
          <p:cNvCxnSpPr/>
          <p:nvPr userDrawn="1"/>
        </p:nvCxnSpPr>
        <p:spPr>
          <a:xfrm>
            <a:off x="838200" y="136682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11CCEDC-1D17-2C17-760F-8753CFADB7CF}"/>
              </a:ext>
            </a:extLst>
          </p:cNvPr>
          <p:cNvGrpSpPr/>
          <p:nvPr userDrawn="1"/>
        </p:nvGrpSpPr>
        <p:grpSpPr>
          <a:xfrm>
            <a:off x="9885781" y="6209931"/>
            <a:ext cx="1969841" cy="563554"/>
            <a:chOff x="9885781" y="6209931"/>
            <a:chExt cx="1969841" cy="563554"/>
          </a:xfrm>
        </p:grpSpPr>
        <p:pic>
          <p:nvPicPr>
            <p:cNvPr id="15" name="Picture 14" descr="A colorful logo on a black background&#10;&#10;Description automatically generated">
              <a:extLst>
                <a:ext uri="{FF2B5EF4-FFF2-40B4-BE49-F238E27FC236}">
                  <a16:creationId xmlns:a16="http://schemas.microsoft.com/office/drawing/2014/main" id="{93547369-458C-3A6F-6BD9-D52DF0119349}"/>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6" name="TextBox 15">
              <a:extLst>
                <a:ext uri="{FF2B5EF4-FFF2-40B4-BE49-F238E27FC236}">
                  <a16:creationId xmlns:a16="http://schemas.microsoft.com/office/drawing/2014/main" id="{2483D728-AA65-5956-A64F-87CE10CFF717}"/>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3222605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grpSp>
        <p:nvGrpSpPr>
          <p:cNvPr id="14" name="Group 13">
            <a:extLst>
              <a:ext uri="{FF2B5EF4-FFF2-40B4-BE49-F238E27FC236}">
                <a16:creationId xmlns:a16="http://schemas.microsoft.com/office/drawing/2014/main" id="{411CCEDC-1D17-2C17-760F-8753CFADB7CF}"/>
              </a:ext>
            </a:extLst>
          </p:cNvPr>
          <p:cNvGrpSpPr/>
          <p:nvPr userDrawn="1"/>
        </p:nvGrpSpPr>
        <p:grpSpPr>
          <a:xfrm>
            <a:off x="9885781" y="6209931"/>
            <a:ext cx="1969841" cy="563554"/>
            <a:chOff x="9885781" y="6209931"/>
            <a:chExt cx="1969841" cy="563554"/>
          </a:xfrm>
        </p:grpSpPr>
        <p:pic>
          <p:nvPicPr>
            <p:cNvPr id="15" name="Picture 14" descr="A colorful logo on a black background&#10;&#10;Description automatically generated">
              <a:extLst>
                <a:ext uri="{FF2B5EF4-FFF2-40B4-BE49-F238E27FC236}">
                  <a16:creationId xmlns:a16="http://schemas.microsoft.com/office/drawing/2014/main" id="{93547369-458C-3A6F-6BD9-D52DF0119349}"/>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6" name="TextBox 15">
              <a:extLst>
                <a:ext uri="{FF2B5EF4-FFF2-40B4-BE49-F238E27FC236}">
                  <a16:creationId xmlns:a16="http://schemas.microsoft.com/office/drawing/2014/main" id="{2483D728-AA65-5956-A64F-87CE10CFF717}"/>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
        <p:nvSpPr>
          <p:cNvPr id="7" name="Title 1">
            <a:extLst>
              <a:ext uri="{FF2B5EF4-FFF2-40B4-BE49-F238E27FC236}">
                <a16:creationId xmlns:a16="http://schemas.microsoft.com/office/drawing/2014/main" id="{CA4B8503-184B-5D0E-5F04-51DD25C08D43}"/>
              </a:ext>
            </a:extLst>
          </p:cNvPr>
          <p:cNvSpPr>
            <a:spLocks noGrp="1"/>
          </p:cNvSpPr>
          <p:nvPr>
            <p:ph type="title" hasCustomPrompt="1"/>
          </p:nvPr>
        </p:nvSpPr>
        <p:spPr>
          <a:xfrm>
            <a:off x="838200" y="577423"/>
            <a:ext cx="10515600"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cxnSp>
        <p:nvCxnSpPr>
          <p:cNvPr id="17" name="Straight Connector 16">
            <a:extLst>
              <a:ext uri="{FF2B5EF4-FFF2-40B4-BE49-F238E27FC236}">
                <a16:creationId xmlns:a16="http://schemas.microsoft.com/office/drawing/2014/main" id="{F692319B-79A8-B726-48CB-028ED08A9239}"/>
              </a:ext>
            </a:extLst>
          </p:cNvPr>
          <p:cNvCxnSpPr>
            <a:cxnSpLocks/>
          </p:cNvCxnSpPr>
          <p:nvPr userDrawn="1"/>
        </p:nvCxnSpPr>
        <p:spPr>
          <a:xfrm>
            <a:off x="838200" y="166695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99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D7A3-3FD2-D9C1-3BE7-D8BDDC5BC7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785E85-796D-579D-9F5E-0A6F26192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B3C87-B8F0-6168-F9E6-950D84349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AE6938-CEAF-7CAA-96B0-0D3F0647B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A5A34-EB39-C63B-27C1-507D8D509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EA100474-8A0A-0CB0-3E78-B13D60700F21}"/>
              </a:ext>
            </a:extLst>
          </p:cNvPr>
          <p:cNvGrpSpPr/>
          <p:nvPr userDrawn="1"/>
        </p:nvGrpSpPr>
        <p:grpSpPr>
          <a:xfrm>
            <a:off x="308443" y="6209931"/>
            <a:ext cx="11483727" cy="421255"/>
            <a:chOff x="308443" y="6209931"/>
            <a:chExt cx="11483727" cy="421255"/>
          </a:xfrm>
        </p:grpSpPr>
        <p:sp>
          <p:nvSpPr>
            <p:cNvPr id="11" name="TextBox 10">
              <a:extLst>
                <a:ext uri="{FF2B5EF4-FFF2-40B4-BE49-F238E27FC236}">
                  <a16:creationId xmlns:a16="http://schemas.microsoft.com/office/drawing/2014/main" id="{92555516-E3B4-5BD5-9285-3173A06A9516}"/>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2" name="Picture 11" descr="A colorful logo on a black background&#10;&#10;Description automatically generated">
              <a:extLst>
                <a:ext uri="{FF2B5EF4-FFF2-40B4-BE49-F238E27FC236}">
                  <a16:creationId xmlns:a16="http://schemas.microsoft.com/office/drawing/2014/main" id="{B5F5ED97-3500-1F37-22ED-7DD5BD6239D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grpSp>
        <p:nvGrpSpPr>
          <p:cNvPr id="13" name="Group 12">
            <a:extLst>
              <a:ext uri="{FF2B5EF4-FFF2-40B4-BE49-F238E27FC236}">
                <a16:creationId xmlns:a16="http://schemas.microsoft.com/office/drawing/2014/main" id="{C949257F-B3C6-7EB2-35C6-AE5D8F36B3C8}"/>
              </a:ext>
            </a:extLst>
          </p:cNvPr>
          <p:cNvGrpSpPr/>
          <p:nvPr userDrawn="1"/>
        </p:nvGrpSpPr>
        <p:grpSpPr>
          <a:xfrm>
            <a:off x="-1" y="0"/>
            <a:ext cx="12192001" cy="192024"/>
            <a:chOff x="-1" y="0"/>
            <a:chExt cx="12192001" cy="192024"/>
          </a:xfrm>
        </p:grpSpPr>
        <p:sp>
          <p:nvSpPr>
            <p:cNvPr id="14" name="Rectangle 13">
              <a:extLst>
                <a:ext uri="{FF2B5EF4-FFF2-40B4-BE49-F238E27FC236}">
                  <a16:creationId xmlns:a16="http://schemas.microsoft.com/office/drawing/2014/main" id="{BF72BA5E-FD9A-3825-CCF1-938DC8FC96E2}"/>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814D9FDB-1500-F548-431D-F8E2CC7E61A9}"/>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F76BBFBA-C41D-5E75-60C3-6814AA082105}"/>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56644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4981-542D-F094-75F8-4191D839E20B}"/>
              </a:ext>
            </a:extLst>
          </p:cNvPr>
          <p:cNvSpPr>
            <a:spLocks noGrp="1"/>
          </p:cNvSpPr>
          <p:nvPr>
            <p:ph type="title"/>
          </p:nvPr>
        </p:nvSpPr>
        <p:spPr/>
        <p:txBody>
          <a:bodyPr/>
          <a:lstStyle/>
          <a:p>
            <a:r>
              <a:rPr lang="en-US"/>
              <a:t>Click to edit Master title style</a:t>
            </a:r>
          </a:p>
        </p:txBody>
      </p:sp>
      <p:grpSp>
        <p:nvGrpSpPr>
          <p:cNvPr id="6" name="Group 5">
            <a:extLst>
              <a:ext uri="{FF2B5EF4-FFF2-40B4-BE49-F238E27FC236}">
                <a16:creationId xmlns:a16="http://schemas.microsoft.com/office/drawing/2014/main" id="{55F1D6C9-8484-97E9-DED7-EE4188453A41}"/>
              </a:ext>
            </a:extLst>
          </p:cNvPr>
          <p:cNvGrpSpPr/>
          <p:nvPr userDrawn="1"/>
        </p:nvGrpSpPr>
        <p:grpSpPr>
          <a:xfrm>
            <a:off x="308443" y="6209931"/>
            <a:ext cx="11483727" cy="421255"/>
            <a:chOff x="308443" y="6209931"/>
            <a:chExt cx="11483727" cy="421255"/>
          </a:xfrm>
        </p:grpSpPr>
        <p:sp>
          <p:nvSpPr>
            <p:cNvPr id="7" name="TextBox 6">
              <a:extLst>
                <a:ext uri="{FF2B5EF4-FFF2-40B4-BE49-F238E27FC236}">
                  <a16:creationId xmlns:a16="http://schemas.microsoft.com/office/drawing/2014/main" id="{38BB41BD-D9CF-A90C-E221-F2299FECAB11}"/>
                </a:ext>
              </a:extLst>
            </p:cNvPr>
            <p:cNvSpPr txBox="1"/>
            <p:nvPr userDrawn="1"/>
          </p:nvSpPr>
          <p:spPr>
            <a:xfrm>
              <a:off x="308443" y="6446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8" name="Picture 7" descr="A colorful logo on a black background&#10;&#10;Description automatically generated">
              <a:extLst>
                <a:ext uri="{FF2B5EF4-FFF2-40B4-BE49-F238E27FC236}">
                  <a16:creationId xmlns:a16="http://schemas.microsoft.com/office/drawing/2014/main" id="{A4DBC3A2-D933-B7BC-0BCF-1D64F4BEE132}"/>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grpSp>
        <p:nvGrpSpPr>
          <p:cNvPr id="9" name="Group 8">
            <a:extLst>
              <a:ext uri="{FF2B5EF4-FFF2-40B4-BE49-F238E27FC236}">
                <a16:creationId xmlns:a16="http://schemas.microsoft.com/office/drawing/2014/main" id="{D08DD9CC-3EF5-99B6-F314-65F25B3FCABD}"/>
              </a:ext>
            </a:extLst>
          </p:cNvPr>
          <p:cNvGrpSpPr/>
          <p:nvPr userDrawn="1"/>
        </p:nvGrpSpPr>
        <p:grpSpPr>
          <a:xfrm>
            <a:off x="-1" y="0"/>
            <a:ext cx="12192001" cy="192024"/>
            <a:chOff x="-1" y="0"/>
            <a:chExt cx="12192001" cy="192024"/>
          </a:xfrm>
        </p:grpSpPr>
        <p:sp>
          <p:nvSpPr>
            <p:cNvPr id="10" name="Rectangle 9">
              <a:extLst>
                <a:ext uri="{FF2B5EF4-FFF2-40B4-BE49-F238E27FC236}">
                  <a16:creationId xmlns:a16="http://schemas.microsoft.com/office/drawing/2014/main" id="{26BE0B22-4FAF-4F52-6DCA-A8BD563E0F7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02DAC965-FBB3-CFEE-8CF4-E491AF7C7EC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1E156490-27F4-B23A-208A-FB4BC302B55D}"/>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195417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Freeform 73">
            <a:extLst>
              <a:ext uri="{FF2B5EF4-FFF2-40B4-BE49-F238E27FC236}">
                <a16:creationId xmlns:a16="http://schemas.microsoft.com/office/drawing/2014/main" id="{D626F0E7-A2F6-CA48-1D28-7BF189BAC04D}"/>
              </a:ext>
            </a:extLst>
          </p:cNvPr>
          <p:cNvSpPr>
            <a:spLocks/>
          </p:cNvSpPr>
          <p:nvPr userDrawn="1"/>
        </p:nvSpPr>
        <p:spPr bwMode="auto">
          <a:xfrm>
            <a:off x="605120"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3">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Rectangle 74">
            <a:extLst>
              <a:ext uri="{FF2B5EF4-FFF2-40B4-BE49-F238E27FC236}">
                <a16:creationId xmlns:a16="http://schemas.microsoft.com/office/drawing/2014/main" id="{636D4B91-7A38-6567-7E2B-A6DA27EE2820}"/>
              </a:ext>
            </a:extLst>
          </p:cNvPr>
          <p:cNvSpPr>
            <a:spLocks noChangeArrowheads="1"/>
          </p:cNvSpPr>
          <p:nvPr userDrawn="1"/>
        </p:nvSpPr>
        <p:spPr bwMode="auto">
          <a:xfrm>
            <a:off x="605121" y="3429000"/>
            <a:ext cx="164592" cy="18288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4AEB083A-D74E-C541-8A51-2BBC8FD08D17}"/>
              </a:ext>
            </a:extLst>
          </p:cNvPr>
          <p:cNvCxnSpPr>
            <a:cxnSpLocks/>
          </p:cNvCxnSpPr>
          <p:nvPr userDrawn="1"/>
        </p:nvCxnSpPr>
        <p:spPr>
          <a:xfrm>
            <a:off x="1959980" y="2685495"/>
            <a:ext cx="82720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reeform 73">
            <a:extLst>
              <a:ext uri="{FF2B5EF4-FFF2-40B4-BE49-F238E27FC236}">
                <a16:creationId xmlns:a16="http://schemas.microsoft.com/office/drawing/2014/main" id="{1A70208C-F1F1-C27C-93DD-6B24941138F4}"/>
              </a:ext>
            </a:extLst>
          </p:cNvPr>
          <p:cNvSpPr>
            <a:spLocks/>
          </p:cNvSpPr>
          <p:nvPr userDrawn="1"/>
        </p:nvSpPr>
        <p:spPr bwMode="auto">
          <a:xfrm>
            <a:off x="4386572"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Rectangle 74">
            <a:extLst>
              <a:ext uri="{FF2B5EF4-FFF2-40B4-BE49-F238E27FC236}">
                <a16:creationId xmlns:a16="http://schemas.microsoft.com/office/drawing/2014/main" id="{DFDBC35F-9F13-1D18-ECB5-2CEF9FFEA125}"/>
              </a:ext>
            </a:extLst>
          </p:cNvPr>
          <p:cNvSpPr>
            <a:spLocks noChangeArrowheads="1"/>
          </p:cNvSpPr>
          <p:nvPr userDrawn="1"/>
        </p:nvSpPr>
        <p:spPr bwMode="auto">
          <a:xfrm>
            <a:off x="4386573" y="3429000"/>
            <a:ext cx="164592" cy="18288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Freeform 73">
            <a:extLst>
              <a:ext uri="{FF2B5EF4-FFF2-40B4-BE49-F238E27FC236}">
                <a16:creationId xmlns:a16="http://schemas.microsoft.com/office/drawing/2014/main" id="{CAFBC09A-768E-3CF9-5C13-1CCED869C641}"/>
              </a:ext>
            </a:extLst>
          </p:cNvPr>
          <p:cNvSpPr>
            <a:spLocks/>
          </p:cNvSpPr>
          <p:nvPr userDrawn="1"/>
        </p:nvSpPr>
        <p:spPr bwMode="auto">
          <a:xfrm>
            <a:off x="8165196"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8" name="Rectangle 74">
            <a:extLst>
              <a:ext uri="{FF2B5EF4-FFF2-40B4-BE49-F238E27FC236}">
                <a16:creationId xmlns:a16="http://schemas.microsoft.com/office/drawing/2014/main" id="{A7341C41-0791-073B-3003-A392C7DCBBDC}"/>
              </a:ext>
            </a:extLst>
          </p:cNvPr>
          <p:cNvSpPr>
            <a:spLocks noChangeArrowheads="1"/>
          </p:cNvSpPr>
          <p:nvPr userDrawn="1"/>
        </p:nvSpPr>
        <p:spPr bwMode="auto">
          <a:xfrm>
            <a:off x="8165197" y="3429000"/>
            <a:ext cx="164592" cy="18288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4F7ED259-A5E6-875B-BBB4-88A142BCBBFA}"/>
              </a:ext>
            </a:extLst>
          </p:cNvPr>
          <p:cNvSpPr>
            <a:spLocks noGrp="1"/>
          </p:cNvSpPr>
          <p:nvPr userDrawn="1">
            <p:ph type="body" sz="quarter" idx="10" hasCustomPrompt="1"/>
          </p:nvPr>
        </p:nvSpPr>
        <p:spPr>
          <a:xfrm>
            <a:off x="605057" y="510640"/>
            <a:ext cx="10978931" cy="2090054"/>
          </a:xfrm>
        </p:spPr>
        <p:txBody>
          <a:bodyPr anchor="b" anchorCtr="0">
            <a:normAutofit/>
          </a:bodyPr>
          <a:lstStyle>
            <a:lvl1pPr marL="0" indent="0" algn="ctr">
              <a:buNone/>
              <a:defRPr sz="6000" b="1" i="0">
                <a:solidFill>
                  <a:schemeClr val="accent3"/>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sp>
        <p:nvSpPr>
          <p:cNvPr id="26" name="Text Placeholder 24">
            <a:extLst>
              <a:ext uri="{FF2B5EF4-FFF2-40B4-BE49-F238E27FC236}">
                <a16:creationId xmlns:a16="http://schemas.microsoft.com/office/drawing/2014/main" id="{5A718E9E-E620-FDE1-4569-3D338BAB4B8D}"/>
              </a:ext>
            </a:extLst>
          </p:cNvPr>
          <p:cNvSpPr>
            <a:spLocks noGrp="1"/>
          </p:cNvSpPr>
          <p:nvPr userDrawn="1">
            <p:ph type="body" sz="quarter" idx="11"/>
          </p:nvPr>
        </p:nvSpPr>
        <p:spPr>
          <a:xfrm>
            <a:off x="1090686"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7" name="Text Placeholder 24">
            <a:extLst>
              <a:ext uri="{FF2B5EF4-FFF2-40B4-BE49-F238E27FC236}">
                <a16:creationId xmlns:a16="http://schemas.microsoft.com/office/drawing/2014/main" id="{2E681153-1F16-CBF0-C388-F8E2E929CADD}"/>
              </a:ext>
            </a:extLst>
          </p:cNvPr>
          <p:cNvSpPr>
            <a:spLocks noGrp="1"/>
          </p:cNvSpPr>
          <p:nvPr userDrawn="1">
            <p:ph type="body" sz="quarter" idx="12"/>
          </p:nvPr>
        </p:nvSpPr>
        <p:spPr>
          <a:xfrm>
            <a:off x="4855024"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8" name="Text Placeholder 24">
            <a:extLst>
              <a:ext uri="{FF2B5EF4-FFF2-40B4-BE49-F238E27FC236}">
                <a16:creationId xmlns:a16="http://schemas.microsoft.com/office/drawing/2014/main" id="{243EE771-DA5D-BB2E-19ED-D18DE825C82E}"/>
              </a:ext>
            </a:extLst>
          </p:cNvPr>
          <p:cNvSpPr>
            <a:spLocks noGrp="1"/>
          </p:cNvSpPr>
          <p:nvPr>
            <p:ph type="body" sz="quarter" idx="13"/>
          </p:nvPr>
        </p:nvSpPr>
        <p:spPr>
          <a:xfrm>
            <a:off x="8650698"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grpSp>
        <p:nvGrpSpPr>
          <p:cNvPr id="29" name="Group 28">
            <a:extLst>
              <a:ext uri="{FF2B5EF4-FFF2-40B4-BE49-F238E27FC236}">
                <a16:creationId xmlns:a16="http://schemas.microsoft.com/office/drawing/2014/main" id="{BB62041F-4A11-6686-3A1B-72DCEA54AC5C}"/>
              </a:ext>
            </a:extLst>
          </p:cNvPr>
          <p:cNvGrpSpPr/>
          <p:nvPr userDrawn="1"/>
        </p:nvGrpSpPr>
        <p:grpSpPr>
          <a:xfrm>
            <a:off x="-1" y="0"/>
            <a:ext cx="12192001" cy="192024"/>
            <a:chOff x="-1" y="0"/>
            <a:chExt cx="12192001" cy="192024"/>
          </a:xfrm>
        </p:grpSpPr>
        <p:sp>
          <p:nvSpPr>
            <p:cNvPr id="30" name="Rectangle 29">
              <a:extLst>
                <a:ext uri="{FF2B5EF4-FFF2-40B4-BE49-F238E27FC236}">
                  <a16:creationId xmlns:a16="http://schemas.microsoft.com/office/drawing/2014/main" id="{DB9EE49F-4953-CA25-23A2-2D1A91F2E2C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076013EA-0960-BDFE-31CB-2E2987572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116BFD13-FE4B-A87F-74C9-84C91AD1B1D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3" name="Group 32">
            <a:extLst>
              <a:ext uri="{FF2B5EF4-FFF2-40B4-BE49-F238E27FC236}">
                <a16:creationId xmlns:a16="http://schemas.microsoft.com/office/drawing/2014/main" id="{D4F554D3-4507-4829-0EBD-E944E9696A24}"/>
              </a:ext>
            </a:extLst>
          </p:cNvPr>
          <p:cNvGrpSpPr/>
          <p:nvPr userDrawn="1"/>
        </p:nvGrpSpPr>
        <p:grpSpPr>
          <a:xfrm>
            <a:off x="308443" y="6209931"/>
            <a:ext cx="11483727" cy="421314"/>
            <a:chOff x="308443" y="6209931"/>
            <a:chExt cx="11483727" cy="421314"/>
          </a:xfrm>
        </p:grpSpPr>
        <p:sp>
          <p:nvSpPr>
            <p:cNvPr id="34" name="TextBox 33">
              <a:extLst>
                <a:ext uri="{FF2B5EF4-FFF2-40B4-BE49-F238E27FC236}">
                  <a16:creationId xmlns:a16="http://schemas.microsoft.com/office/drawing/2014/main" id="{A515F92E-EA33-DCC4-1CB7-6988EE2ED0EF}"/>
                </a:ext>
              </a:extLst>
            </p:cNvPr>
            <p:cNvSpPr txBox="1"/>
            <p:nvPr userDrawn="1"/>
          </p:nvSpPr>
          <p:spPr>
            <a:xfrm>
              <a:off x="308443" y="6446579"/>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35" name="Picture 34" descr="A colorful logo on a black background&#10;&#10;Description automatically generated">
              <a:extLst>
                <a:ext uri="{FF2B5EF4-FFF2-40B4-BE49-F238E27FC236}">
                  <a16:creationId xmlns:a16="http://schemas.microsoft.com/office/drawing/2014/main" id="{03DDCD11-6D14-A269-D825-E9D6D566910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Tree>
    <p:extLst>
      <p:ext uri="{BB962C8B-B14F-4D97-AF65-F5344CB8AC3E}">
        <p14:creationId xmlns:p14="http://schemas.microsoft.com/office/powerpoint/2010/main" val="257447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9" name="Group 8">
            <a:extLst>
              <a:ext uri="{FF2B5EF4-FFF2-40B4-BE49-F238E27FC236}">
                <a16:creationId xmlns:a16="http://schemas.microsoft.com/office/drawing/2014/main" id="{72AC5E5F-61AB-4BF2-67B1-F1ED9862E03F}"/>
              </a:ext>
            </a:extLst>
          </p:cNvPr>
          <p:cNvGrpSpPr/>
          <p:nvPr userDrawn="1"/>
        </p:nvGrpSpPr>
        <p:grpSpPr>
          <a:xfrm>
            <a:off x="308443" y="6209931"/>
            <a:ext cx="11483727" cy="421314"/>
            <a:chOff x="308443" y="6209931"/>
            <a:chExt cx="11483727" cy="421314"/>
          </a:xfrm>
        </p:grpSpPr>
        <p:sp>
          <p:nvSpPr>
            <p:cNvPr id="10" name="TextBox 9">
              <a:extLst>
                <a:ext uri="{FF2B5EF4-FFF2-40B4-BE49-F238E27FC236}">
                  <a16:creationId xmlns:a16="http://schemas.microsoft.com/office/drawing/2014/main" id="{CF0676A2-2E7A-22FA-E84B-0B2525006510}"/>
                </a:ext>
              </a:extLst>
            </p:cNvPr>
            <p:cNvSpPr txBox="1"/>
            <p:nvPr userDrawn="1"/>
          </p:nvSpPr>
          <p:spPr>
            <a:xfrm>
              <a:off x="308443" y="6446579"/>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pic>
          <p:nvPicPr>
            <p:cNvPr id="11" name="Picture 10" descr="A colorful logo on a black background&#10;&#10;Description automatically generated">
              <a:extLst>
                <a:ext uri="{FF2B5EF4-FFF2-40B4-BE49-F238E27FC236}">
                  <a16:creationId xmlns:a16="http://schemas.microsoft.com/office/drawing/2014/main" id="{3D3F8D22-6BE2-F940-F675-F310D5C21A39}"/>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grpSp>
    </p:spTree>
    <p:extLst>
      <p:ext uri="{BB962C8B-B14F-4D97-AF65-F5344CB8AC3E}">
        <p14:creationId xmlns:p14="http://schemas.microsoft.com/office/powerpoint/2010/main" val="2742834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Picture Placeholder 10">
            <a:extLst>
              <a:ext uri="{FF2B5EF4-FFF2-40B4-BE49-F238E27FC236}">
                <a16:creationId xmlns:a16="http://schemas.microsoft.com/office/drawing/2014/main" id="{0FDB1CFC-4530-0C78-C439-12873A379416}"/>
              </a:ext>
            </a:extLst>
          </p:cNvPr>
          <p:cNvSpPr>
            <a:spLocks noGrp="1"/>
          </p:cNvSpPr>
          <p:nvPr>
            <p:ph type="pic" sz="quarter" idx="13"/>
          </p:nvPr>
        </p:nvSpPr>
        <p:spPr>
          <a:xfrm>
            <a:off x="9223274" y="4103352"/>
            <a:ext cx="2560320" cy="1828800"/>
          </a:xfrm>
        </p:spPr>
        <p:txBody>
          <a:bodyPr>
            <a:normAutofit/>
          </a:bodyPr>
          <a:lstStyle>
            <a:lvl1pPr algn="ctr">
              <a:defRPr sz="2800"/>
            </a:lvl1pPr>
          </a:lstStyle>
          <a:p>
            <a:endParaRPr lang="en-US" dirty="0"/>
          </a:p>
        </p:txBody>
      </p:sp>
      <p:sp>
        <p:nvSpPr>
          <p:cNvPr id="3" name="Picture Placeholder 10">
            <a:extLst>
              <a:ext uri="{FF2B5EF4-FFF2-40B4-BE49-F238E27FC236}">
                <a16:creationId xmlns:a16="http://schemas.microsoft.com/office/drawing/2014/main" id="{5D295CD6-07A4-A984-43DB-14C92630A57E}"/>
              </a:ext>
            </a:extLst>
          </p:cNvPr>
          <p:cNvSpPr>
            <a:spLocks noGrp="1"/>
          </p:cNvSpPr>
          <p:nvPr>
            <p:ph type="pic" sz="quarter" idx="12"/>
          </p:nvPr>
        </p:nvSpPr>
        <p:spPr>
          <a:xfrm>
            <a:off x="9223274" y="655881"/>
            <a:ext cx="2560320" cy="3291840"/>
          </a:xfrm>
        </p:spPr>
        <p:txBody>
          <a:bodyPr>
            <a:normAutofit/>
          </a:bodyPr>
          <a:lstStyle>
            <a:lvl1pPr algn="ctr">
              <a:defRPr sz="2800"/>
            </a:lvl1pPr>
          </a:lstStyle>
          <a:p>
            <a:endParaRPr lang="en-US" dirty="0"/>
          </a:p>
        </p:txBody>
      </p:sp>
      <p:sp>
        <p:nvSpPr>
          <p:cNvPr id="4" name="Picture Placeholder 10">
            <a:extLst>
              <a:ext uri="{FF2B5EF4-FFF2-40B4-BE49-F238E27FC236}">
                <a16:creationId xmlns:a16="http://schemas.microsoft.com/office/drawing/2014/main" id="{8E15E8D3-290E-24E3-747E-2746E9FCECD2}"/>
              </a:ext>
            </a:extLst>
          </p:cNvPr>
          <p:cNvSpPr>
            <a:spLocks noGrp="1"/>
          </p:cNvSpPr>
          <p:nvPr>
            <p:ph type="pic" sz="quarter" idx="11"/>
          </p:nvPr>
        </p:nvSpPr>
        <p:spPr>
          <a:xfrm>
            <a:off x="6510488" y="2640312"/>
            <a:ext cx="2560320" cy="3291840"/>
          </a:xfrm>
        </p:spPr>
        <p:txBody>
          <a:bodyPr>
            <a:normAutofit/>
          </a:bodyPr>
          <a:lstStyle>
            <a:lvl1pPr algn="ctr">
              <a:defRPr sz="2800"/>
            </a:lvl1pPr>
          </a:lstStyle>
          <a:p>
            <a:endParaRPr lang="en-US" dirty="0"/>
          </a:p>
        </p:txBody>
      </p:sp>
      <p:sp>
        <p:nvSpPr>
          <p:cNvPr id="12" name="Picture Placeholder 10">
            <a:extLst>
              <a:ext uri="{FF2B5EF4-FFF2-40B4-BE49-F238E27FC236}">
                <a16:creationId xmlns:a16="http://schemas.microsoft.com/office/drawing/2014/main" id="{E1DEE041-8560-8B29-30F1-4B15C3BFFD74}"/>
              </a:ext>
            </a:extLst>
          </p:cNvPr>
          <p:cNvSpPr>
            <a:spLocks noGrp="1"/>
          </p:cNvSpPr>
          <p:nvPr>
            <p:ph type="pic" sz="quarter" idx="10"/>
          </p:nvPr>
        </p:nvSpPr>
        <p:spPr>
          <a:xfrm>
            <a:off x="6510488" y="655880"/>
            <a:ext cx="2560320" cy="1828800"/>
          </a:xfrm>
        </p:spPr>
        <p:txBody>
          <a:bodyPr>
            <a:normAutofit/>
          </a:bodyPr>
          <a:lstStyle>
            <a:lvl1pPr algn="ctr">
              <a:defRPr sz="2800"/>
            </a:lvl1pPr>
          </a:lstStyle>
          <a:p>
            <a:endParaRPr lang="en-US" dirty="0"/>
          </a:p>
        </p:txBody>
      </p:sp>
      <p:grpSp>
        <p:nvGrpSpPr>
          <p:cNvPr id="19" name="Group 18">
            <a:extLst>
              <a:ext uri="{FF2B5EF4-FFF2-40B4-BE49-F238E27FC236}">
                <a16:creationId xmlns:a16="http://schemas.microsoft.com/office/drawing/2014/main" id="{7EDDB7AF-9F4F-52C2-804E-2F67588641B1}"/>
              </a:ext>
            </a:extLst>
          </p:cNvPr>
          <p:cNvGrpSpPr/>
          <p:nvPr userDrawn="1"/>
        </p:nvGrpSpPr>
        <p:grpSpPr>
          <a:xfrm>
            <a:off x="9885781" y="6209931"/>
            <a:ext cx="1969841" cy="563554"/>
            <a:chOff x="9885781" y="6209931"/>
            <a:chExt cx="1969841" cy="563554"/>
          </a:xfrm>
        </p:grpSpPr>
        <p:pic>
          <p:nvPicPr>
            <p:cNvPr id="20" name="Picture 19" descr="A colorful logo on a black background&#10;&#10;Description automatically generated">
              <a:extLst>
                <a:ext uri="{FF2B5EF4-FFF2-40B4-BE49-F238E27FC236}">
                  <a16:creationId xmlns:a16="http://schemas.microsoft.com/office/drawing/2014/main" id="{16399628-D718-C7DE-184B-34DC4A8FAC71}"/>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21" name="TextBox 20">
              <a:extLst>
                <a:ext uri="{FF2B5EF4-FFF2-40B4-BE49-F238E27FC236}">
                  <a16:creationId xmlns:a16="http://schemas.microsoft.com/office/drawing/2014/main" id="{C6D926E0-2FD9-2B95-499E-4F9A585BB712}"/>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2949928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19B79EC-68AF-2C2A-D7FE-2D2030BAA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07BFA3E3-15FF-9D12-5A5F-668D97504A85}"/>
              </a:ext>
            </a:extLst>
          </p:cNvPr>
          <p:cNvGrpSpPr/>
          <p:nvPr userDrawn="1"/>
        </p:nvGrpSpPr>
        <p:grpSpPr>
          <a:xfrm>
            <a:off x="9885781" y="6209931"/>
            <a:ext cx="1969841" cy="563554"/>
            <a:chOff x="9885781" y="6209931"/>
            <a:chExt cx="1969841" cy="563554"/>
          </a:xfrm>
        </p:grpSpPr>
        <p:pic>
          <p:nvPicPr>
            <p:cNvPr id="6" name="Picture 5" descr="A colorful logo on a black background&#10;&#10;Description automatically generated">
              <a:extLst>
                <a:ext uri="{FF2B5EF4-FFF2-40B4-BE49-F238E27FC236}">
                  <a16:creationId xmlns:a16="http://schemas.microsoft.com/office/drawing/2014/main" id="{9BC4EE6C-8B4A-9CDE-5D3F-504307EE659C}"/>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7" name="TextBox 6">
              <a:extLst>
                <a:ext uri="{FF2B5EF4-FFF2-40B4-BE49-F238E27FC236}">
                  <a16:creationId xmlns:a16="http://schemas.microsoft.com/office/drawing/2014/main" id="{DA45E256-FB27-EFFC-C21D-DABCE7F6DD69}"/>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232276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EBF65F9-DB59-A1F1-E0CF-62D95AE47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FBB50AD-E379-F7DD-B814-F18C74D35AE9}"/>
              </a:ext>
            </a:extLst>
          </p:cNvPr>
          <p:cNvGrpSpPr/>
          <p:nvPr userDrawn="1"/>
        </p:nvGrpSpPr>
        <p:grpSpPr>
          <a:xfrm>
            <a:off x="9885781" y="6209931"/>
            <a:ext cx="1969841" cy="563554"/>
            <a:chOff x="9885781" y="6209931"/>
            <a:chExt cx="1969841" cy="563554"/>
          </a:xfrm>
        </p:grpSpPr>
        <p:pic>
          <p:nvPicPr>
            <p:cNvPr id="6" name="Picture 5" descr="A colorful logo on a black background&#10;&#10;Description automatically generated">
              <a:extLst>
                <a:ext uri="{FF2B5EF4-FFF2-40B4-BE49-F238E27FC236}">
                  <a16:creationId xmlns:a16="http://schemas.microsoft.com/office/drawing/2014/main" id="{182BB514-39BF-4CD3-40F5-EEDD72FDFDF7}"/>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7" name="TextBox 6">
              <a:extLst>
                <a:ext uri="{FF2B5EF4-FFF2-40B4-BE49-F238E27FC236}">
                  <a16:creationId xmlns:a16="http://schemas.microsoft.com/office/drawing/2014/main" id="{17AB2562-2FD4-D3CE-187F-9743B99C14C7}"/>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254380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Opening Slide Blk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1561064"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1A27BD23-E23F-0B8D-8728-D6C7BF3B60C5}"/>
              </a:ext>
            </a:extLst>
          </p:cNvPr>
          <p:cNvSpPr/>
          <p:nvPr userDrawn="1"/>
        </p:nvSpPr>
        <p:spPr>
          <a:xfrm>
            <a:off x="11556581" y="4956048"/>
            <a:ext cx="630936" cy="1901952"/>
          </a:xfrm>
          <a:prstGeom prst="rect">
            <a:avLst/>
          </a:prstGeom>
          <a:solidFill>
            <a:schemeClr val="accent1">
              <a:alpha val="90000"/>
            </a:schemeClr>
          </a:solidFill>
          <a:ln>
            <a:noFill/>
          </a:ln>
          <a:effectLst>
            <a:innerShdw blurRad="63500" dist="50800" dir="108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 name="TextBox 7">
            <a:extLst>
              <a:ext uri="{FF2B5EF4-FFF2-40B4-BE49-F238E27FC236}">
                <a16:creationId xmlns:a16="http://schemas.microsoft.com/office/drawing/2014/main" id="{F5CD2A39-9B69-2845-A249-97067AA54A5A}"/>
              </a:ext>
            </a:extLst>
          </p:cNvPr>
          <p:cNvSpPr txBox="1"/>
          <p:nvPr userDrawn="1"/>
        </p:nvSpPr>
        <p:spPr>
          <a:xfrm>
            <a:off x="11633811" y="5226781"/>
            <a:ext cx="452047" cy="1306696"/>
          </a:xfrm>
          <a:prstGeom prst="rect">
            <a:avLst/>
          </a:prstGeom>
          <a:noFill/>
        </p:spPr>
        <p:txBody>
          <a:bodyPr vert="wordArtVert" wrap="square" bIns="45720" rtlCol="0">
            <a:spAutoFit/>
          </a:bodyPr>
          <a:lstStyle/>
          <a:p>
            <a:pPr algn="ctr"/>
            <a:r>
              <a:rPr lang="en-US" sz="1600" b="1" i="0" dirty="0">
                <a:solidFill>
                  <a:schemeClr val="bg1"/>
                </a:solidFill>
                <a:latin typeface="Arial" panose="020B0604020202020204" pitchFamily="34" charset="0"/>
                <a:cs typeface="Arial" panose="020B0604020202020204" pitchFamily="34" charset="0"/>
              </a:rPr>
              <a:t>2023</a:t>
            </a:r>
          </a:p>
        </p:txBody>
      </p:sp>
      <p:pic>
        <p:nvPicPr>
          <p:cNvPr id="9" name="Picture 8">
            <a:extLst>
              <a:ext uri="{FF2B5EF4-FFF2-40B4-BE49-F238E27FC236}">
                <a16:creationId xmlns:a16="http://schemas.microsoft.com/office/drawing/2014/main" id="{8AD1AD23-D36E-CE5A-E937-6A77F103DEB8}"/>
              </a:ext>
            </a:extLst>
          </p:cNvPr>
          <p:cNvPicPr>
            <a:picLocks noChangeAspect="1"/>
          </p:cNvPicPr>
          <p:nvPr userDrawn="1"/>
        </p:nvPicPr>
        <p:blipFill>
          <a:blip r:embed="rId2"/>
          <a:srcRect/>
          <a:stretch/>
        </p:blipFill>
        <p:spPr>
          <a:xfrm>
            <a:off x="9458033" y="192024"/>
            <a:ext cx="2414016" cy="1005840"/>
          </a:xfrm>
          <a:prstGeom prst="rect">
            <a:avLst/>
          </a:prstGeom>
          <a:effectLst/>
        </p:spPr>
      </p:pic>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20" y="5212080"/>
            <a:ext cx="10515600" cy="590931"/>
          </a:xfrm>
        </p:spPr>
        <p:txBody>
          <a:bodyPr>
            <a:spAutoFit/>
          </a:bodyPr>
          <a:lstStyle>
            <a:lvl1pPr>
              <a:defRPr sz="36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85082"/>
            <a:ext cx="4575586" cy="369332"/>
          </a:xfrm>
        </p:spPr>
        <p:txBody>
          <a:bodyPr>
            <a:noAutofit/>
          </a:bodyPr>
          <a:lstStyle>
            <a:lvl1pPr marL="0" indent="0">
              <a:buFontTx/>
              <a:buNone/>
              <a:defRPr sz="18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13" name="Text Placeholder 3">
            <a:extLst>
              <a:ext uri="{FF2B5EF4-FFF2-40B4-BE49-F238E27FC236}">
                <a16:creationId xmlns:a16="http://schemas.microsoft.com/office/drawing/2014/main" id="{57E66B17-6783-4346-E806-DFBD6407B814}"/>
              </a:ext>
            </a:extLst>
          </p:cNvPr>
          <p:cNvSpPr>
            <a:spLocks noGrp="1"/>
          </p:cNvSpPr>
          <p:nvPr>
            <p:ph type="body" sz="quarter" idx="11" hasCustomPrompt="1"/>
          </p:nvPr>
        </p:nvSpPr>
        <p:spPr>
          <a:xfrm>
            <a:off x="9266326" y="6588819"/>
            <a:ext cx="2205037" cy="189547"/>
          </a:xfrm>
        </p:spPr>
        <p:txBody>
          <a:bodyPr>
            <a:normAutofit/>
          </a:bodyPr>
          <a:lstStyle>
            <a:lvl1pPr marL="0" indent="0" algn="r">
              <a:buFont typeface="Arial" panose="020B0604020202020204" pitchFamily="34" charset="0"/>
              <a:buNone/>
              <a:defRPr sz="600" b="0" i="0">
                <a:solidFill>
                  <a:schemeClr val="bg1">
                    <a:alpha val="84788"/>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2023 The Compliance Team. All rights reserved.</a:t>
            </a:r>
          </a:p>
        </p:txBody>
      </p:sp>
    </p:spTree>
    <p:extLst>
      <p:ext uri="{BB962C8B-B14F-4D97-AF65-F5344CB8AC3E}">
        <p14:creationId xmlns:p14="http://schemas.microsoft.com/office/powerpoint/2010/main" val="119443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52FC3D-6EB3-C412-7F16-DC8AB13C13F3}"/>
              </a:ext>
            </a:extLst>
          </p:cNvPr>
          <p:cNvSpPr>
            <a:spLocks noGrp="1"/>
          </p:cNvSpPr>
          <p:nvPr>
            <p:ph type="title"/>
          </p:nvPr>
        </p:nvSpPr>
        <p:spPr>
          <a:xfrm>
            <a:off x="838200" y="420624"/>
            <a:ext cx="10515600" cy="590931"/>
          </a:xfrm>
        </p:spPr>
        <p:txBody>
          <a:bodyPr>
            <a:spAutoFit/>
          </a:bodyPr>
          <a:lstStyle>
            <a:lvl1pPr>
              <a:defRPr sz="3600" b="0"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489EC6E-F424-B40B-4D6A-79C05AF9DE5E}"/>
              </a:ext>
            </a:extLst>
          </p:cNvPr>
          <p:cNvSpPr>
            <a:spLocks noGrp="1"/>
          </p:cNvSpPr>
          <p:nvPr>
            <p:ph idx="1"/>
          </p:nvPr>
        </p:nvSpPr>
        <p:spPr>
          <a:xfrm>
            <a:off x="838200" y="1371600"/>
            <a:ext cx="10515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BAD56E5-0423-8A65-325B-1DC0ADEB5CA2}"/>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34C823A6-65B9-91B4-DF8F-32C1ACD305BD}"/>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341CDC6-6CBF-1CAC-FF6F-389DCCD23F82}"/>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108EDAA5-77AC-8673-1BB1-0C70AD334ECF}"/>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F32883F3-1D31-8646-6DDA-C3778C640F90}"/>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AB14C82-2A87-0C95-07E4-FA83E925F977}"/>
              </a:ext>
            </a:extLst>
          </p:cNvPr>
          <p:cNvGrpSpPr/>
          <p:nvPr userDrawn="1"/>
        </p:nvGrpSpPr>
        <p:grpSpPr>
          <a:xfrm>
            <a:off x="9885781" y="6209931"/>
            <a:ext cx="1969841" cy="563554"/>
            <a:chOff x="9885781" y="6209931"/>
            <a:chExt cx="1969841" cy="563554"/>
          </a:xfrm>
        </p:grpSpPr>
        <p:pic>
          <p:nvPicPr>
            <p:cNvPr id="14" name="Picture 13" descr="A colorful logo on a black background&#10;&#10;Description automatically generated">
              <a:extLst>
                <a:ext uri="{FF2B5EF4-FFF2-40B4-BE49-F238E27FC236}">
                  <a16:creationId xmlns:a16="http://schemas.microsoft.com/office/drawing/2014/main" id="{7A1B51C7-5189-01A8-9C6C-C706E014D883}"/>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5" name="TextBox 14">
              <a:extLst>
                <a:ext uri="{FF2B5EF4-FFF2-40B4-BE49-F238E27FC236}">
                  <a16:creationId xmlns:a16="http://schemas.microsoft.com/office/drawing/2014/main" id="{A3E300DF-C3F3-47B1-EBB1-2016B193689A}"/>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202983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5A397A-1AFD-09C6-24D6-4AB44F1704A1}"/>
              </a:ext>
            </a:extLst>
          </p:cNvPr>
          <p:cNvSpPr>
            <a:spLocks noGrp="1"/>
          </p:cNvSpPr>
          <p:nvPr>
            <p:ph type="title" hasCustomPrompt="1"/>
          </p:nvPr>
        </p:nvSpPr>
        <p:spPr>
          <a:xfrm>
            <a:off x="838200" y="420624"/>
            <a:ext cx="10515600" cy="1089529"/>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7" name="Content Placeholder 2">
            <a:extLst>
              <a:ext uri="{FF2B5EF4-FFF2-40B4-BE49-F238E27FC236}">
                <a16:creationId xmlns:a16="http://schemas.microsoft.com/office/drawing/2014/main" id="{153C25E3-C036-5391-E78E-1C4A8C75371C}"/>
              </a:ext>
            </a:extLst>
          </p:cNvPr>
          <p:cNvSpPr>
            <a:spLocks noGrp="1"/>
          </p:cNvSpPr>
          <p:nvPr>
            <p:ph idx="1"/>
          </p:nvPr>
        </p:nvSpPr>
        <p:spPr>
          <a:xfrm>
            <a:off x="838200" y="1922705"/>
            <a:ext cx="10515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07FDB40-74BD-3828-8754-07FB66652969}"/>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EA7FAD68-4C6A-F023-B736-C0E0D2FAE238}"/>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E4FB7B1-CAB5-4F7C-0864-E0A55407ADC8}"/>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88BC888C-4627-F752-AC57-7BA46CAA356C}"/>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D7BE796F-CF5F-7E3A-19B1-406F2CF5A50E}"/>
              </a:ext>
            </a:extLst>
          </p:cNvPr>
          <p:cNvCxnSpPr/>
          <p:nvPr userDrawn="1"/>
        </p:nvCxnSpPr>
        <p:spPr>
          <a:xfrm>
            <a:off x="838200" y="150070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49E40A3-90BE-FFBC-629F-A086ED193E36}"/>
              </a:ext>
            </a:extLst>
          </p:cNvPr>
          <p:cNvGrpSpPr/>
          <p:nvPr userDrawn="1"/>
        </p:nvGrpSpPr>
        <p:grpSpPr>
          <a:xfrm>
            <a:off x="9885781" y="6209931"/>
            <a:ext cx="1969841" cy="563554"/>
            <a:chOff x="9885781" y="6209931"/>
            <a:chExt cx="1969841" cy="563554"/>
          </a:xfrm>
        </p:grpSpPr>
        <p:pic>
          <p:nvPicPr>
            <p:cNvPr id="14" name="Picture 13" descr="A colorful logo on a black background&#10;&#10;Description automatically generated">
              <a:extLst>
                <a:ext uri="{FF2B5EF4-FFF2-40B4-BE49-F238E27FC236}">
                  <a16:creationId xmlns:a16="http://schemas.microsoft.com/office/drawing/2014/main" id="{24D57590-C3D5-46A3-0BDA-FCB86F137D8D}"/>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5" name="TextBox 14">
              <a:extLst>
                <a:ext uri="{FF2B5EF4-FFF2-40B4-BE49-F238E27FC236}">
                  <a16:creationId xmlns:a16="http://schemas.microsoft.com/office/drawing/2014/main" id="{5D0F4F6A-400A-8E2E-0356-17B47F7721E8}"/>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156324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sp>
        <p:nvSpPr>
          <p:cNvPr id="7" name="Title 1">
            <a:extLst>
              <a:ext uri="{FF2B5EF4-FFF2-40B4-BE49-F238E27FC236}">
                <a16:creationId xmlns:a16="http://schemas.microsoft.com/office/drawing/2014/main" id="{DF5E2697-90BD-714A-A129-AA7421186686}"/>
              </a:ext>
            </a:extLst>
          </p:cNvPr>
          <p:cNvSpPr>
            <a:spLocks noGrp="1"/>
          </p:cNvSpPr>
          <p:nvPr>
            <p:ph type="title"/>
          </p:nvPr>
        </p:nvSpPr>
        <p:spPr>
          <a:xfrm>
            <a:off x="3808070" y="448860"/>
            <a:ext cx="7545729" cy="535531"/>
          </a:xfrm>
        </p:spPr>
        <p:txBody>
          <a:bodyPr wrap="square">
            <a:spAutoFit/>
          </a:bodyPr>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F4FD8EA9-6D48-69F5-8E42-0AACA9ED586F}"/>
              </a:ext>
            </a:extLst>
          </p:cNvPr>
          <p:cNvSpPr>
            <a:spLocks noGrp="1"/>
          </p:cNvSpPr>
          <p:nvPr>
            <p:ph idx="1"/>
          </p:nvPr>
        </p:nvSpPr>
        <p:spPr>
          <a:xfrm>
            <a:off x="3808068"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034324CC-616A-6EB8-6C32-661C7894CEEE}"/>
              </a:ext>
            </a:extLst>
          </p:cNvPr>
          <p:cNvCxnSpPr>
            <a:cxnSpLocks/>
          </p:cNvCxnSpPr>
          <p:nvPr userDrawn="1"/>
        </p:nvCxnSpPr>
        <p:spPr>
          <a:xfrm>
            <a:off x="380807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CDDD387-09AF-BF41-8ADA-928117470927}"/>
              </a:ext>
            </a:extLst>
          </p:cNvPr>
          <p:cNvGrpSpPr/>
          <p:nvPr userDrawn="1"/>
        </p:nvGrpSpPr>
        <p:grpSpPr>
          <a:xfrm>
            <a:off x="9885781" y="6209931"/>
            <a:ext cx="1969841" cy="563554"/>
            <a:chOff x="9885781" y="6209931"/>
            <a:chExt cx="1969841" cy="563554"/>
          </a:xfrm>
        </p:grpSpPr>
        <p:pic>
          <p:nvPicPr>
            <p:cNvPr id="11" name="Picture 10" descr="A colorful logo on a black background&#10;&#10;Description automatically generated">
              <a:extLst>
                <a:ext uri="{FF2B5EF4-FFF2-40B4-BE49-F238E27FC236}">
                  <a16:creationId xmlns:a16="http://schemas.microsoft.com/office/drawing/2014/main" id="{9CD6A371-CDA4-6E83-D556-C60FBFDB49C4}"/>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2" name="TextBox 11">
              <a:extLst>
                <a:ext uri="{FF2B5EF4-FFF2-40B4-BE49-F238E27FC236}">
                  <a16:creationId xmlns:a16="http://schemas.microsoft.com/office/drawing/2014/main" id="{7E6D4984-715D-4342-5416-7E114F4FC95B}"/>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grpSp>
        <p:nvGrpSpPr>
          <p:cNvPr id="13" name="Group 12">
            <a:extLst>
              <a:ext uri="{FF2B5EF4-FFF2-40B4-BE49-F238E27FC236}">
                <a16:creationId xmlns:a16="http://schemas.microsoft.com/office/drawing/2014/main" id="{EA961535-C5DC-D92C-CF07-05107E6F73B4}"/>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5619B8D7-6DCC-F24C-645F-2D13862E68FA}"/>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9816BE0C-A0FD-0D11-4C2E-28D658BE7FE6}"/>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4A1E7628-A58F-8A4A-CA89-4FEB7105B8EC}"/>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29964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grpSp>
        <p:nvGrpSpPr>
          <p:cNvPr id="10" name="Group 9">
            <a:extLst>
              <a:ext uri="{FF2B5EF4-FFF2-40B4-BE49-F238E27FC236}">
                <a16:creationId xmlns:a16="http://schemas.microsoft.com/office/drawing/2014/main" id="{ACDDD387-09AF-BF41-8ADA-928117470927}"/>
              </a:ext>
            </a:extLst>
          </p:cNvPr>
          <p:cNvGrpSpPr/>
          <p:nvPr userDrawn="1"/>
        </p:nvGrpSpPr>
        <p:grpSpPr>
          <a:xfrm>
            <a:off x="9885781" y="6209931"/>
            <a:ext cx="1969841" cy="563554"/>
            <a:chOff x="9885781" y="6209931"/>
            <a:chExt cx="1969841" cy="563554"/>
          </a:xfrm>
        </p:grpSpPr>
        <p:pic>
          <p:nvPicPr>
            <p:cNvPr id="11" name="Picture 10" descr="A colorful logo on a black background&#10;&#10;Description automatically generated">
              <a:extLst>
                <a:ext uri="{FF2B5EF4-FFF2-40B4-BE49-F238E27FC236}">
                  <a16:creationId xmlns:a16="http://schemas.microsoft.com/office/drawing/2014/main" id="{9CD6A371-CDA4-6E83-D556-C60FBFDB49C4}"/>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2" name="TextBox 11">
              <a:extLst>
                <a:ext uri="{FF2B5EF4-FFF2-40B4-BE49-F238E27FC236}">
                  <a16:creationId xmlns:a16="http://schemas.microsoft.com/office/drawing/2014/main" id="{7E6D4984-715D-4342-5416-7E114F4FC95B}"/>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
        <p:nvSpPr>
          <p:cNvPr id="2" name="Title 1">
            <a:extLst>
              <a:ext uri="{FF2B5EF4-FFF2-40B4-BE49-F238E27FC236}">
                <a16:creationId xmlns:a16="http://schemas.microsoft.com/office/drawing/2014/main" id="{3003AC4F-C11E-0B9D-9AE2-28E70F7FB139}"/>
              </a:ext>
            </a:extLst>
          </p:cNvPr>
          <p:cNvSpPr>
            <a:spLocks noGrp="1"/>
          </p:cNvSpPr>
          <p:nvPr>
            <p:ph type="title" hasCustomPrompt="1"/>
          </p:nvPr>
        </p:nvSpPr>
        <p:spPr>
          <a:xfrm>
            <a:off x="3808068" y="470548"/>
            <a:ext cx="7545732"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C4F040DA-2BF6-CA78-210D-EE352A08A024}"/>
              </a:ext>
            </a:extLst>
          </p:cNvPr>
          <p:cNvSpPr>
            <a:spLocks noGrp="1"/>
          </p:cNvSpPr>
          <p:nvPr>
            <p:ph idx="11"/>
          </p:nvPr>
        </p:nvSpPr>
        <p:spPr>
          <a:xfrm>
            <a:off x="3808068" y="1958330"/>
            <a:ext cx="7545732"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619922EE-69F2-253B-CBDC-5003C283FE91}"/>
              </a:ext>
            </a:extLst>
          </p:cNvPr>
          <p:cNvCxnSpPr>
            <a:cxnSpLocks/>
          </p:cNvCxnSpPr>
          <p:nvPr userDrawn="1"/>
        </p:nvCxnSpPr>
        <p:spPr>
          <a:xfrm>
            <a:off x="3808068" y="1560077"/>
            <a:ext cx="7545732"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AB936BE-D741-6404-5579-24F44B3B3C85}"/>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1087634F-54F8-2106-1E00-6902C4845122}"/>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3973B918-D7AD-6B3E-3432-BBB9808A910A}"/>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2B0AE5A9-C820-D367-8DBA-2A91FB17F458}"/>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277664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2" cy="6858000"/>
          </a:xfrm>
        </p:spPr>
        <p:txBody>
          <a:bodyPr/>
          <a:lstStyle/>
          <a:p>
            <a:endParaRPr lang="en-US"/>
          </a:p>
        </p:txBody>
      </p:sp>
      <p:sp>
        <p:nvSpPr>
          <p:cNvPr id="7" name="Title 1">
            <a:extLst>
              <a:ext uri="{FF2B5EF4-FFF2-40B4-BE49-F238E27FC236}">
                <a16:creationId xmlns:a16="http://schemas.microsoft.com/office/drawing/2014/main" id="{3A081445-28E0-3F91-DF2D-633157430F4A}"/>
              </a:ext>
            </a:extLst>
          </p:cNvPr>
          <p:cNvSpPr>
            <a:spLocks noGrp="1"/>
          </p:cNvSpPr>
          <p:nvPr>
            <p:ph type="title"/>
          </p:nvPr>
        </p:nvSpPr>
        <p:spPr>
          <a:xfrm>
            <a:off x="701040" y="455785"/>
            <a:ext cx="7545729" cy="521681"/>
          </a:xfrm>
        </p:spPr>
        <p:txBody>
          <a:bodyPr wrap="square">
            <a:spAutoFit/>
          </a:bodyPr>
          <a:lstStyle>
            <a:lvl1pPr>
              <a:defRPr sz="31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78A599F4-E8E8-8534-78B0-4ACE52169ED1}"/>
              </a:ext>
            </a:extLst>
          </p:cNvPr>
          <p:cNvSpPr>
            <a:spLocks noGrp="1"/>
          </p:cNvSpPr>
          <p:nvPr>
            <p:ph idx="1"/>
          </p:nvPr>
        </p:nvSpPr>
        <p:spPr>
          <a:xfrm>
            <a:off x="701040"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6A525F1-7406-7FF0-2323-64D00B3EA6D0}"/>
              </a:ext>
            </a:extLst>
          </p:cNvPr>
          <p:cNvCxnSpPr>
            <a:cxnSpLocks/>
          </p:cNvCxnSpPr>
          <p:nvPr userDrawn="1"/>
        </p:nvCxnSpPr>
        <p:spPr>
          <a:xfrm>
            <a:off x="70104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FAC08FC-6629-90CA-F69B-861B93DDB9C6}"/>
              </a:ext>
            </a:extLst>
          </p:cNvPr>
          <p:cNvGrpSpPr/>
          <p:nvPr userDrawn="1"/>
        </p:nvGrpSpPr>
        <p:grpSpPr>
          <a:xfrm>
            <a:off x="6535415" y="6209931"/>
            <a:ext cx="1969841" cy="563554"/>
            <a:chOff x="9885781" y="6209931"/>
            <a:chExt cx="1969841" cy="563554"/>
          </a:xfrm>
        </p:grpSpPr>
        <p:pic>
          <p:nvPicPr>
            <p:cNvPr id="11" name="Picture 10" descr="A colorful logo on a black background&#10;&#10;Description automatically generated">
              <a:extLst>
                <a:ext uri="{FF2B5EF4-FFF2-40B4-BE49-F238E27FC236}">
                  <a16:creationId xmlns:a16="http://schemas.microsoft.com/office/drawing/2014/main" id="{40824DC0-68C1-9A18-1FC7-6B2C5879B09F}"/>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2" name="TextBox 11">
              <a:extLst>
                <a:ext uri="{FF2B5EF4-FFF2-40B4-BE49-F238E27FC236}">
                  <a16:creationId xmlns:a16="http://schemas.microsoft.com/office/drawing/2014/main" id="{D8B828E0-67A1-1E53-8E87-57F37253D6A9}"/>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grpSp>
        <p:nvGrpSpPr>
          <p:cNvPr id="13" name="Group 12">
            <a:extLst>
              <a:ext uri="{FF2B5EF4-FFF2-40B4-BE49-F238E27FC236}">
                <a16:creationId xmlns:a16="http://schemas.microsoft.com/office/drawing/2014/main" id="{A87B895D-D325-0598-8A47-B0A8E85D70C7}"/>
              </a:ext>
            </a:extLst>
          </p:cNvPr>
          <p:cNvGrpSpPr/>
          <p:nvPr userDrawn="1"/>
        </p:nvGrpSpPr>
        <p:grpSpPr>
          <a:xfrm>
            <a:off x="11999976" y="0"/>
            <a:ext cx="192024" cy="6858000"/>
            <a:chOff x="2974694" y="0"/>
            <a:chExt cx="192024" cy="6858000"/>
          </a:xfrm>
        </p:grpSpPr>
        <p:sp>
          <p:nvSpPr>
            <p:cNvPr id="14" name="Rectangle 13">
              <a:extLst>
                <a:ext uri="{FF2B5EF4-FFF2-40B4-BE49-F238E27FC236}">
                  <a16:creationId xmlns:a16="http://schemas.microsoft.com/office/drawing/2014/main" id="{F729FD02-5FF0-2157-2C46-6BCB595349B6}"/>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2813F461-518B-AEC2-7DB4-E1390B337B4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3DC0C60-034D-F299-CCED-15D90D94900D}"/>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159410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4" cy="6858000"/>
          </a:xfrm>
        </p:spPr>
        <p:txBody>
          <a:bodyPr/>
          <a:lstStyle/>
          <a:p>
            <a:endParaRPr lang="en-US"/>
          </a:p>
        </p:txBody>
      </p:sp>
      <p:grpSp>
        <p:nvGrpSpPr>
          <p:cNvPr id="10" name="Group 9">
            <a:extLst>
              <a:ext uri="{FF2B5EF4-FFF2-40B4-BE49-F238E27FC236}">
                <a16:creationId xmlns:a16="http://schemas.microsoft.com/office/drawing/2014/main" id="{2FAC08FC-6629-90CA-F69B-861B93DDB9C6}"/>
              </a:ext>
            </a:extLst>
          </p:cNvPr>
          <p:cNvGrpSpPr/>
          <p:nvPr userDrawn="1"/>
        </p:nvGrpSpPr>
        <p:grpSpPr>
          <a:xfrm>
            <a:off x="6535415" y="6209931"/>
            <a:ext cx="1969841" cy="563554"/>
            <a:chOff x="9885781" y="6209931"/>
            <a:chExt cx="1969841" cy="563554"/>
          </a:xfrm>
        </p:grpSpPr>
        <p:pic>
          <p:nvPicPr>
            <p:cNvPr id="11" name="Picture 10" descr="A colorful logo on a black background&#10;&#10;Description automatically generated">
              <a:extLst>
                <a:ext uri="{FF2B5EF4-FFF2-40B4-BE49-F238E27FC236}">
                  <a16:creationId xmlns:a16="http://schemas.microsoft.com/office/drawing/2014/main" id="{40824DC0-68C1-9A18-1FC7-6B2C5879B09F}"/>
                </a:ext>
              </a:extLst>
            </p:cNvPr>
            <p:cNvPicPr>
              <a:picLocks noChangeAspect="1"/>
            </p:cNvPicPr>
            <p:nvPr userDrawn="1"/>
          </p:nvPicPr>
          <p:blipFill rotWithShape="1">
            <a:blip r:embed="rId2"/>
            <a:srcRect l="6372" t="33333" r="6372" b="22353"/>
            <a:stretch/>
          </p:blipFill>
          <p:spPr>
            <a:xfrm>
              <a:off x="9885781" y="6209931"/>
              <a:ext cx="1906389" cy="403412"/>
            </a:xfrm>
            <a:prstGeom prst="rect">
              <a:avLst/>
            </a:prstGeom>
          </p:spPr>
        </p:pic>
        <p:sp>
          <p:nvSpPr>
            <p:cNvPr id="12" name="TextBox 11">
              <a:extLst>
                <a:ext uri="{FF2B5EF4-FFF2-40B4-BE49-F238E27FC236}">
                  <a16:creationId xmlns:a16="http://schemas.microsoft.com/office/drawing/2014/main" id="{D8B828E0-67A1-1E53-8E87-57F37253D6A9}"/>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
        <p:nvSpPr>
          <p:cNvPr id="2" name="Title 1">
            <a:extLst>
              <a:ext uri="{FF2B5EF4-FFF2-40B4-BE49-F238E27FC236}">
                <a16:creationId xmlns:a16="http://schemas.microsoft.com/office/drawing/2014/main" id="{6BCAAC08-F043-EE29-2F99-A6B71F5880C5}"/>
              </a:ext>
            </a:extLst>
          </p:cNvPr>
          <p:cNvSpPr>
            <a:spLocks noGrp="1"/>
          </p:cNvSpPr>
          <p:nvPr>
            <p:ph type="title" hasCustomPrompt="1"/>
          </p:nvPr>
        </p:nvSpPr>
        <p:spPr>
          <a:xfrm>
            <a:off x="838200" y="470548"/>
            <a:ext cx="7408571"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9FAE80A0-2E53-7462-9B46-1C2A529A724D}"/>
              </a:ext>
            </a:extLst>
          </p:cNvPr>
          <p:cNvSpPr>
            <a:spLocks noGrp="1"/>
          </p:cNvSpPr>
          <p:nvPr>
            <p:ph idx="11"/>
          </p:nvPr>
        </p:nvSpPr>
        <p:spPr>
          <a:xfrm>
            <a:off x="838200" y="1958330"/>
            <a:ext cx="740857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10DE8A7A-E60B-B369-C3B3-DE438340B544}"/>
              </a:ext>
            </a:extLst>
          </p:cNvPr>
          <p:cNvCxnSpPr>
            <a:cxnSpLocks/>
          </p:cNvCxnSpPr>
          <p:nvPr userDrawn="1"/>
        </p:nvCxnSpPr>
        <p:spPr>
          <a:xfrm>
            <a:off x="838200" y="1560077"/>
            <a:ext cx="7408571"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2F886ED-3F6C-DB48-AFC5-5FE787198AE8}"/>
              </a:ext>
            </a:extLst>
          </p:cNvPr>
          <p:cNvGrpSpPr/>
          <p:nvPr userDrawn="1"/>
        </p:nvGrpSpPr>
        <p:grpSpPr>
          <a:xfrm>
            <a:off x="11999976" y="12378"/>
            <a:ext cx="192024" cy="6858000"/>
            <a:chOff x="2974694" y="0"/>
            <a:chExt cx="192024" cy="6858000"/>
          </a:xfrm>
        </p:grpSpPr>
        <p:sp>
          <p:nvSpPr>
            <p:cNvPr id="14" name="Rectangle 13">
              <a:extLst>
                <a:ext uri="{FF2B5EF4-FFF2-40B4-BE49-F238E27FC236}">
                  <a16:creationId xmlns:a16="http://schemas.microsoft.com/office/drawing/2014/main" id="{0A46F3D5-D821-A22C-1747-D90703DE1979}"/>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BEAE05C0-395B-4BB2-AD19-0EFF8F4C86C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95398F1D-6064-6168-4498-652E6E26E32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Tree>
    <p:extLst>
      <p:ext uri="{BB962C8B-B14F-4D97-AF65-F5344CB8AC3E}">
        <p14:creationId xmlns:p14="http://schemas.microsoft.com/office/powerpoint/2010/main" val="223430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BB0F-DA31-8910-0F7C-908D61EFD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B3E333-D532-79B7-FF8A-248DA4BC5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17436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62" r:id="rId4"/>
    <p:sldLayoutId id="2147483663" r:id="rId5"/>
    <p:sldLayoutId id="2147483664" r:id="rId6"/>
    <p:sldLayoutId id="2147483665" r:id="rId7"/>
    <p:sldLayoutId id="2147483666" r:id="rId8"/>
    <p:sldLayoutId id="2147483667" r:id="rId9"/>
    <p:sldLayoutId id="2147483649" r:id="rId10"/>
    <p:sldLayoutId id="2147483660" r:id="rId11"/>
    <p:sldLayoutId id="2147483677" r:id="rId12"/>
    <p:sldLayoutId id="2147483680" r:id="rId13"/>
    <p:sldLayoutId id="2147483678" r:id="rId14"/>
    <p:sldLayoutId id="2147483661" r:id="rId15"/>
    <p:sldLayoutId id="2147483669" r:id="rId16"/>
    <p:sldLayoutId id="2147483670" r:id="rId17"/>
    <p:sldLayoutId id="2147483671" r:id="rId18"/>
    <p:sldLayoutId id="2147483650" r:id="rId19"/>
    <p:sldLayoutId id="2147483651" r:id="rId20"/>
    <p:sldLayoutId id="2147483652" r:id="rId21"/>
    <p:sldLayoutId id="2147483668" r:id="rId22"/>
    <p:sldLayoutId id="2147483653" r:id="rId23"/>
    <p:sldLayoutId id="2147483654" r:id="rId24"/>
    <p:sldLayoutId id="2147483674" r:id="rId25"/>
    <p:sldLayoutId id="2147483655" r:id="rId26"/>
    <p:sldLayoutId id="2147483679" r:id="rId27"/>
    <p:sldLayoutId id="2147483673" r:id="rId28"/>
    <p:sldLayoutId id="2147483657" r:id="rId29"/>
  </p:sldLayoutIdLst>
  <p:txStyles>
    <p:titleStyle>
      <a:lvl1pPr algn="l" defTabSz="914400" rtl="0" eaLnBrk="1" latinLnBrk="0" hangingPunct="1">
        <a:lnSpc>
          <a:spcPct val="90000"/>
        </a:lnSpc>
        <a:spcBef>
          <a:spcPct val="0"/>
        </a:spcBef>
        <a:buNone/>
        <a:defRPr sz="4400" b="1" i="0" kern="1200">
          <a:solidFill>
            <a:schemeClr val="accent3"/>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t="-15000" r="-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BF86-C8AD-CD46-3344-4E087CE77148}"/>
              </a:ext>
            </a:extLst>
          </p:cNvPr>
          <p:cNvSpPr>
            <a:spLocks noGrp="1"/>
          </p:cNvSpPr>
          <p:nvPr>
            <p:ph type="title"/>
          </p:nvPr>
        </p:nvSpPr>
        <p:spPr>
          <a:xfrm>
            <a:off x="274320" y="5289895"/>
            <a:ext cx="10515600" cy="701731"/>
          </a:xfrm>
        </p:spPr>
        <p:txBody>
          <a:bodyPr/>
          <a:lstStyle/>
          <a:p>
            <a:r>
              <a:rPr lang="en-US" sz="4400" dirty="0"/>
              <a:t>Swing Bed Quality Program</a:t>
            </a:r>
          </a:p>
        </p:txBody>
      </p:sp>
      <p:sp>
        <p:nvSpPr>
          <p:cNvPr id="10" name="Text Placeholder 9">
            <a:extLst>
              <a:ext uri="{FF2B5EF4-FFF2-40B4-BE49-F238E27FC236}">
                <a16:creationId xmlns:a16="http://schemas.microsoft.com/office/drawing/2014/main" id="{8DAC9FB6-85E1-4269-CD90-3CB76A992E8E}"/>
              </a:ext>
            </a:extLst>
          </p:cNvPr>
          <p:cNvSpPr>
            <a:spLocks noGrp="1"/>
          </p:cNvSpPr>
          <p:nvPr>
            <p:ph type="body" sz="quarter" idx="11"/>
          </p:nvPr>
        </p:nvSpPr>
        <p:spPr/>
        <p:txBody>
          <a:bodyPr/>
          <a:lstStyle/>
          <a:p>
            <a:endParaRPr lang="en-US"/>
          </a:p>
        </p:txBody>
      </p:sp>
      <p:sp>
        <p:nvSpPr>
          <p:cNvPr id="8" name="Title 1">
            <a:extLst>
              <a:ext uri="{FF2B5EF4-FFF2-40B4-BE49-F238E27FC236}">
                <a16:creationId xmlns:a16="http://schemas.microsoft.com/office/drawing/2014/main" id="{F91498CB-0528-E39D-FF65-C4FB92E1CE31}"/>
              </a:ext>
            </a:extLst>
          </p:cNvPr>
          <p:cNvSpPr txBox="1">
            <a:spLocks/>
          </p:cNvSpPr>
          <p:nvPr/>
        </p:nvSpPr>
        <p:spPr>
          <a:xfrm>
            <a:off x="274320" y="6232444"/>
            <a:ext cx="10515600" cy="3693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2000" b="0" i="1" dirty="0">
                <a:effectLst/>
                <a:latin typeface="Arial" panose="020B0604020202020204" pitchFamily="34" charset="0"/>
              </a:rPr>
              <a:t>Every patient deserves </a:t>
            </a:r>
            <a:r>
              <a:rPr lang="en-US" sz="2000" b="0" i="1" dirty="0">
                <a:latin typeface="Arial" panose="020B0604020202020204" pitchFamily="34" charset="0"/>
              </a:rPr>
              <a:t>e</a:t>
            </a:r>
            <a:r>
              <a:rPr lang="en-US" sz="2000" b="0" i="1" dirty="0">
                <a:effectLst/>
                <a:latin typeface="Arial" panose="020B0604020202020204" pitchFamily="34" charset="0"/>
              </a:rPr>
              <a:t>xemplary </a:t>
            </a:r>
            <a:r>
              <a:rPr lang="en-US" sz="2000" b="0" i="1" dirty="0">
                <a:latin typeface="Arial" panose="020B0604020202020204" pitchFamily="34" charset="0"/>
              </a:rPr>
              <a:t>c</a:t>
            </a:r>
            <a:r>
              <a:rPr lang="en-US" sz="2000" b="0" i="1" dirty="0">
                <a:effectLst/>
                <a:latin typeface="Arial" panose="020B0604020202020204" pitchFamily="34" charset="0"/>
              </a:rPr>
              <a:t>are.</a:t>
            </a:r>
          </a:p>
        </p:txBody>
      </p:sp>
    </p:spTree>
    <p:extLst>
      <p:ext uri="{BB962C8B-B14F-4D97-AF65-F5344CB8AC3E}">
        <p14:creationId xmlns:p14="http://schemas.microsoft.com/office/powerpoint/2010/main" val="1600998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TP 3.0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8970"/>
            <a:ext cx="10515599" cy="4351338"/>
          </a:xfrm>
        </p:spPr>
        <p:txBody>
          <a:bodyPr>
            <a:normAutofit fontScale="92500" lnSpcReduction="10000"/>
          </a:bodyPr>
          <a:lstStyle/>
          <a:p>
            <a:pPr marL="0" indent="0">
              <a:lnSpc>
                <a:spcPct val="120000"/>
              </a:lnSpc>
              <a:buNone/>
            </a:pPr>
            <a:r>
              <a:rPr lang="en-US" sz="2200" b="1" dirty="0"/>
              <a:t>Evidence of Compliance:</a:t>
            </a:r>
          </a:p>
          <a:p>
            <a:pPr marL="457200" indent="-457200">
              <a:lnSpc>
                <a:spcPct val="120000"/>
              </a:lnSpc>
              <a:buFont typeface="+mj-lt"/>
              <a:buAutoNum type="arabicParenR"/>
            </a:pPr>
            <a:r>
              <a:rPr lang="en-US" sz="2100" dirty="0"/>
              <a:t>The facility utilizes an acuity-based staffing process to ensure there is enough staff available to meet the healthcare needs of the patients </a:t>
            </a:r>
            <a:r>
              <a:rPr lang="en-US" sz="2100" i="1" dirty="0"/>
              <a:t>(i.e., responds in a timely manner to requests for assistance in getting dressed, taking a shower or using the bathroom.)</a:t>
            </a:r>
          </a:p>
          <a:p>
            <a:pPr marL="457200" indent="-457200">
              <a:lnSpc>
                <a:spcPct val="120000"/>
              </a:lnSpc>
              <a:buFont typeface="+mj-lt"/>
              <a:buAutoNum type="arabicParenR"/>
            </a:pPr>
            <a:r>
              <a:rPr lang="en-US" sz="2100" dirty="0"/>
              <a:t>The facility has a process to complete a self-assessment that considers resident numbers, acuity, and diagnoses to ensure it has sufficient nursing staff, with appropriate competencies and skill sets, for the patient population.  </a:t>
            </a:r>
          </a:p>
          <a:p>
            <a:pPr marL="457200" indent="-457200">
              <a:lnSpc>
                <a:spcPct val="120000"/>
              </a:lnSpc>
              <a:buFont typeface="+mj-lt"/>
              <a:buAutoNum type="arabicParenR"/>
            </a:pPr>
            <a:r>
              <a:rPr lang="en-US" sz="2100" dirty="0"/>
              <a:t>The facility posts, or makes available upon request, the number of nursing staff, including Certified Nursing Assistants, available each shift.</a:t>
            </a:r>
          </a:p>
          <a:p>
            <a:pPr marL="457200" indent="-457200">
              <a:lnSpc>
                <a:spcPct val="120000"/>
              </a:lnSpc>
              <a:buFont typeface="+mj-lt"/>
              <a:buAutoNum type="arabicParenR"/>
            </a:pPr>
            <a:r>
              <a:rPr lang="en-US" sz="2100" dirty="0"/>
              <a:t>The facility staff responds to all requests for assistance in a polite, respectful, and caring manner, and in a timely fashion.</a:t>
            </a:r>
          </a:p>
        </p:txBody>
      </p:sp>
      <p:sp>
        <p:nvSpPr>
          <p:cNvPr id="3" name="TextBox 2">
            <a:extLst>
              <a:ext uri="{FF2B5EF4-FFF2-40B4-BE49-F238E27FC236}">
                <a16:creationId xmlns:a16="http://schemas.microsoft.com/office/drawing/2014/main" id="{C6E46337-FB4B-CF8F-8908-6DD66E9B9C24}"/>
              </a:ext>
            </a:extLst>
          </p:cNvPr>
          <p:cNvSpPr txBox="1"/>
          <p:nvPr/>
        </p:nvSpPr>
        <p:spPr>
          <a:xfrm>
            <a:off x="4584526" y="357994"/>
            <a:ext cx="6769273"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TP 3.0 </a:t>
            </a:r>
            <a:r>
              <a:rPr lang="en-US" sz="1600" dirty="0">
                <a:solidFill>
                  <a:schemeClr val="accent3"/>
                </a:solidFill>
                <a:latin typeface="Arial" panose="020B0604020202020204" pitchFamily="34" charset="0"/>
                <a:cs typeface="Arial" panose="020B0604020202020204" pitchFamily="34" charset="0"/>
              </a:rPr>
              <a:t>— The facility ensures the healthcare staff is sufficient to provide the services essential for the operation of the swing bed program.</a:t>
            </a:r>
          </a:p>
        </p:txBody>
      </p:sp>
    </p:spTree>
    <p:extLst>
      <p:ext uri="{BB962C8B-B14F-4D97-AF65-F5344CB8AC3E}">
        <p14:creationId xmlns:p14="http://schemas.microsoft.com/office/powerpoint/2010/main" val="3390081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TP 3.0 </a:t>
            </a:r>
            <a:r>
              <a:rPr lang="en-US" sz="2000" dirty="0">
                <a:latin typeface="Arial" panose="020B0604020202020204" pitchFamily="34" charset="0"/>
                <a:cs typeface="Arial" panose="020B0604020202020204" pitchFamily="34" charset="0"/>
              </a:rPr>
              <a:t>(continued)</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8970"/>
            <a:ext cx="10515599" cy="4351338"/>
          </a:xfrm>
        </p:spPr>
        <p:txBody>
          <a:bodyPr>
            <a:normAutofit/>
          </a:bodyPr>
          <a:lstStyle/>
          <a:p>
            <a:pPr marL="0" indent="0">
              <a:lnSpc>
                <a:spcPct val="120000"/>
              </a:lnSpc>
              <a:buNone/>
            </a:pPr>
            <a:r>
              <a:rPr lang="en-US" sz="2200" b="1" dirty="0"/>
              <a:t>Evidence of Compliance:</a:t>
            </a:r>
          </a:p>
          <a:p>
            <a:pPr marL="457200" indent="-457200">
              <a:lnSpc>
                <a:spcPct val="120000"/>
              </a:lnSpc>
              <a:buFont typeface="+mj-lt"/>
              <a:buAutoNum type="arabicParenR" startAt="5"/>
            </a:pPr>
            <a:r>
              <a:rPr lang="en-US" sz="2100" dirty="0"/>
              <a:t>The facility provides access to the necessary behavioral health care and services to ensure each patient attains the highest level of function possible.</a:t>
            </a:r>
          </a:p>
          <a:p>
            <a:pPr marL="457200" indent="-457200">
              <a:lnSpc>
                <a:spcPct val="120000"/>
              </a:lnSpc>
              <a:buFont typeface="+mj-lt"/>
              <a:buAutoNum type="arabicParenR" startAt="5"/>
            </a:pPr>
            <a:r>
              <a:rPr lang="en-US" sz="2100" dirty="0"/>
              <a:t>The facility employs sufficient staff, with appropriate competencies, to address dietary needs, including ensuring meals meets certain religious or dietary preferences of patients.</a:t>
            </a:r>
          </a:p>
          <a:p>
            <a:pPr marL="457200" indent="-457200">
              <a:lnSpc>
                <a:spcPct val="120000"/>
              </a:lnSpc>
              <a:buFont typeface="+mj-lt"/>
              <a:buAutoNum type="arabicParenR" startAt="5"/>
            </a:pPr>
            <a:r>
              <a:rPr lang="en-US" sz="2100" dirty="0"/>
              <a:t>The facility has a process to look at staff turnover and employs methods such as increased communication avenues, opportunities to share knowledge, and on the job training to reduce staff turnover.</a:t>
            </a:r>
          </a:p>
        </p:txBody>
      </p:sp>
      <p:sp>
        <p:nvSpPr>
          <p:cNvPr id="3" name="TextBox 2">
            <a:extLst>
              <a:ext uri="{FF2B5EF4-FFF2-40B4-BE49-F238E27FC236}">
                <a16:creationId xmlns:a16="http://schemas.microsoft.com/office/drawing/2014/main" id="{E7C72D95-A67F-41E6-7B79-7CDF2990D581}"/>
              </a:ext>
            </a:extLst>
          </p:cNvPr>
          <p:cNvSpPr txBox="1"/>
          <p:nvPr/>
        </p:nvSpPr>
        <p:spPr>
          <a:xfrm>
            <a:off x="4584526" y="357994"/>
            <a:ext cx="6769273"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TP 3.0 </a:t>
            </a:r>
            <a:r>
              <a:rPr lang="en-US" sz="1600" dirty="0">
                <a:solidFill>
                  <a:schemeClr val="accent3"/>
                </a:solidFill>
                <a:latin typeface="Arial" panose="020B0604020202020204" pitchFamily="34" charset="0"/>
                <a:cs typeface="Arial" panose="020B0604020202020204" pitchFamily="34" charset="0"/>
              </a:rPr>
              <a:t>— The facility ensures the healthcare staff is sufficient to provide the services essential for the operation of the swing bed program.</a:t>
            </a:r>
          </a:p>
        </p:txBody>
      </p:sp>
    </p:spTree>
    <p:extLst>
      <p:ext uri="{BB962C8B-B14F-4D97-AF65-F5344CB8AC3E}">
        <p14:creationId xmlns:p14="http://schemas.microsoft.com/office/powerpoint/2010/main" val="1367094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1.0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8970"/>
            <a:ext cx="10084497"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has a process, with clear goals to measure patient/family satisfaction, that includes interviews, one on one conversations with patients and family about their care and treatment provided.  </a:t>
            </a:r>
          </a:p>
          <a:p>
            <a:pPr marL="457200" indent="-457200">
              <a:lnSpc>
                <a:spcPct val="120000"/>
              </a:lnSpc>
              <a:buFont typeface="+mj-lt"/>
              <a:buAutoNum type="arabicParenR"/>
            </a:pPr>
            <a:r>
              <a:rPr lang="en-US" sz="2000" dirty="0">
                <a:solidFill>
                  <a:srgbClr val="FF0000"/>
                </a:solidFill>
              </a:rPr>
              <a:t>The facility ensures all patients receive a TCT patient satisfaction survey</a:t>
            </a:r>
            <a:r>
              <a:rPr lang="en-US" sz="2000" dirty="0"/>
              <a:t>.</a:t>
            </a:r>
          </a:p>
          <a:p>
            <a:pPr marL="457200" indent="-457200">
              <a:lnSpc>
                <a:spcPct val="120000"/>
              </a:lnSpc>
              <a:buFont typeface="+mj-lt"/>
              <a:buAutoNum type="arabicParenR"/>
            </a:pPr>
            <a:r>
              <a:rPr lang="en-US" sz="2000" dirty="0"/>
              <a:t>The results of the patient satisfaction surveys are collected, evaluated, and presented at QI/staff meetings.</a:t>
            </a:r>
          </a:p>
          <a:p>
            <a:pPr marL="457200" indent="-457200">
              <a:lnSpc>
                <a:spcPct val="120000"/>
              </a:lnSpc>
              <a:buFont typeface="+mj-lt"/>
              <a:buAutoNum type="arabicParenR"/>
            </a:pPr>
            <a:r>
              <a:rPr lang="en-US" sz="2000" dirty="0"/>
              <a:t>The clinic has a process to develop and implement corrective action if the result of the patient satisfaction evaluation reveals possible issues.</a:t>
            </a:r>
          </a:p>
        </p:txBody>
      </p:sp>
      <p:sp>
        <p:nvSpPr>
          <p:cNvPr id="3" name="TextBox 2">
            <a:extLst>
              <a:ext uri="{FF2B5EF4-FFF2-40B4-BE49-F238E27FC236}">
                <a16:creationId xmlns:a16="http://schemas.microsoft.com/office/drawing/2014/main" id="{E9B1475E-5D7D-E93F-87A9-B15F9845C24A}"/>
              </a:ext>
            </a:extLst>
          </p:cNvPr>
          <p:cNvSpPr txBox="1"/>
          <p:nvPr/>
        </p:nvSpPr>
        <p:spPr>
          <a:xfrm>
            <a:off x="6096000" y="357994"/>
            <a:ext cx="5257799"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1.0 </a:t>
            </a:r>
            <a:r>
              <a:rPr lang="en-US" sz="1600" dirty="0">
                <a:solidFill>
                  <a:schemeClr val="accent3"/>
                </a:solidFill>
                <a:latin typeface="Arial" panose="020B0604020202020204" pitchFamily="34" charset="0"/>
                <a:cs typeface="Arial" panose="020B0604020202020204" pitchFamily="34" charset="0"/>
              </a:rPr>
              <a:t>— The CAH Swing Bed Quality Program </a:t>
            </a:r>
            <a:br>
              <a:rPr lang="en-US" sz="1600" dirty="0">
                <a:solidFill>
                  <a:schemeClr val="accent3"/>
                </a:solidFill>
                <a:latin typeface="Arial" panose="020B0604020202020204" pitchFamily="34" charset="0"/>
                <a:cs typeface="Arial" panose="020B0604020202020204" pitchFamily="34" charset="0"/>
              </a:rPr>
            </a:br>
            <a:r>
              <a:rPr lang="en-US" sz="1600" dirty="0">
                <a:solidFill>
                  <a:schemeClr val="accent3"/>
                </a:solidFill>
                <a:latin typeface="Arial" panose="020B0604020202020204" pitchFamily="34" charset="0"/>
                <a:cs typeface="Arial" panose="020B0604020202020204" pitchFamily="34" charset="0"/>
              </a:rPr>
              <a:t>meets patient and family expectations.</a:t>
            </a:r>
          </a:p>
        </p:txBody>
      </p:sp>
    </p:spTree>
    <p:extLst>
      <p:ext uri="{BB962C8B-B14F-4D97-AF65-F5344CB8AC3E}">
        <p14:creationId xmlns:p14="http://schemas.microsoft.com/office/powerpoint/2010/main" val="786319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2CB1965-C421-F92B-84AA-512A82393DFA}"/>
              </a:ext>
            </a:extLst>
          </p:cNvPr>
          <p:cNvPicPr>
            <a:picLocks noGrp="1" noChangeAspect="1"/>
          </p:cNvPicPr>
          <p:nvPr>
            <p:ph type="pic" sz="quarter" idx="10"/>
          </p:nvPr>
        </p:nvPicPr>
        <p:blipFill rotWithShape="1">
          <a:blip r:embed="rId2"/>
          <a:srcRect l="9264" r="20502"/>
          <a:stretch/>
        </p:blipFill>
        <p:spPr>
          <a:xfrm>
            <a:off x="9025282" y="0"/>
            <a:ext cx="2974692" cy="6858000"/>
          </a:xfrm>
        </p:spPr>
      </p:pic>
      <p:sp>
        <p:nvSpPr>
          <p:cNvPr id="2" name="Title 1">
            <a:extLst>
              <a:ext uri="{FF2B5EF4-FFF2-40B4-BE49-F238E27FC236}">
                <a16:creationId xmlns:a16="http://schemas.microsoft.com/office/drawing/2014/main" id="{E9CED014-2521-007B-40EA-89CF651AB43E}"/>
              </a:ext>
            </a:extLst>
          </p:cNvPr>
          <p:cNvSpPr>
            <a:spLocks noGrp="1"/>
          </p:cNvSpPr>
          <p:nvPr>
            <p:ph type="title"/>
          </p:nvPr>
        </p:nvSpPr>
        <p:spPr>
          <a:xfrm>
            <a:off x="701040" y="448860"/>
            <a:ext cx="7545729" cy="535531"/>
          </a:xfrm>
        </p:spPr>
        <p:txBody>
          <a:bodyPr/>
          <a:lstStyle/>
          <a:p>
            <a:r>
              <a:rPr lang="en-US" dirty="0"/>
              <a:t>CS 1.0 </a:t>
            </a:r>
            <a:r>
              <a:rPr lang="en-US" sz="2000" b="0" dirty="0">
                <a:latin typeface="Arial" panose="020B0604020202020204" pitchFamily="34" charset="0"/>
                <a:cs typeface="Arial" panose="020B0604020202020204" pitchFamily="34" charset="0"/>
              </a:rPr>
              <a:t>(continued)</a:t>
            </a:r>
            <a:endParaRPr lang="en-US"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553C5EB-C0A8-FA98-8508-5E8A69234401}"/>
              </a:ext>
            </a:extLst>
          </p:cNvPr>
          <p:cNvSpPr>
            <a:spLocks noGrp="1"/>
          </p:cNvSpPr>
          <p:nvPr>
            <p:ph idx="1"/>
          </p:nvPr>
        </p:nvSpPr>
        <p:spPr>
          <a:xfrm>
            <a:off x="701040" y="1321713"/>
            <a:ext cx="7545731" cy="3580987"/>
          </a:xfrm>
        </p:spPr>
        <p:txBody>
          <a:bodyPr>
            <a:normAutofit/>
          </a:bodyPr>
          <a:lstStyle/>
          <a:p>
            <a:pPr marL="0" indent="0">
              <a:lnSpc>
                <a:spcPct val="120000"/>
              </a:lnSpc>
              <a:buNone/>
            </a:pPr>
            <a:r>
              <a:rPr lang="en-US" sz="2000" b="1" dirty="0"/>
              <a:t>Evidence of Compliance:</a:t>
            </a:r>
          </a:p>
          <a:p>
            <a:pPr marL="514350" indent="-514350">
              <a:lnSpc>
                <a:spcPct val="120000"/>
              </a:lnSpc>
              <a:buFont typeface="+mj-lt"/>
              <a:buAutoNum type="arabicParenR" startAt="5"/>
            </a:pPr>
            <a:r>
              <a:rPr lang="en-US" sz="2000" dirty="0"/>
              <a:t>The clinic has a written policy and procedure for defining, handling, reviewing, and resolving complaints.</a:t>
            </a:r>
          </a:p>
          <a:p>
            <a:pPr marL="514350" indent="-514350">
              <a:lnSpc>
                <a:spcPct val="120000"/>
              </a:lnSpc>
              <a:buFont typeface="+mj-lt"/>
              <a:buAutoNum type="arabicParenR" startAt="5"/>
            </a:pPr>
            <a:r>
              <a:rPr lang="en-US" sz="2000" dirty="0"/>
              <a:t>When a complaint is received, the facility provides notice to the patient and their family that it is being investigated within the timeframe identified in policy.</a:t>
            </a:r>
          </a:p>
        </p:txBody>
      </p:sp>
      <p:sp>
        <p:nvSpPr>
          <p:cNvPr id="6" name="TextBox 5">
            <a:extLst>
              <a:ext uri="{FF2B5EF4-FFF2-40B4-BE49-F238E27FC236}">
                <a16:creationId xmlns:a16="http://schemas.microsoft.com/office/drawing/2014/main" id="{353ABED8-80BF-8531-9C6A-EBAB6EFFFD1C}"/>
              </a:ext>
            </a:extLst>
          </p:cNvPr>
          <p:cNvSpPr txBox="1"/>
          <p:nvPr/>
        </p:nvSpPr>
        <p:spPr>
          <a:xfrm>
            <a:off x="2988970" y="430816"/>
            <a:ext cx="5257799" cy="523220"/>
          </a:xfrm>
          <a:prstGeom prst="rect">
            <a:avLst/>
          </a:prstGeom>
          <a:noFill/>
        </p:spPr>
        <p:txBody>
          <a:bodyPr wrap="square" rtlCol="0">
            <a:spAutoFit/>
          </a:bodyPr>
          <a:lstStyle/>
          <a:p>
            <a:pPr algn="r"/>
            <a:r>
              <a:rPr lang="en-US" sz="1400" b="1" dirty="0">
                <a:solidFill>
                  <a:schemeClr val="accent3"/>
                </a:solidFill>
                <a:latin typeface="Arial Black" panose="020B0604020202020204" pitchFamily="34" charset="0"/>
                <a:cs typeface="Arial Black" panose="020B0604020202020204" pitchFamily="34" charset="0"/>
              </a:rPr>
              <a:t>CS 1.0 </a:t>
            </a:r>
            <a:r>
              <a:rPr lang="en-US" sz="1400" dirty="0">
                <a:solidFill>
                  <a:schemeClr val="accent3"/>
                </a:solidFill>
                <a:latin typeface="Arial" panose="020B0604020202020204" pitchFamily="34" charset="0"/>
                <a:cs typeface="Arial" panose="020B0604020202020204" pitchFamily="34" charset="0"/>
              </a:rPr>
              <a:t>— The CAH Swing Bed Quality Program </a:t>
            </a:r>
            <a:br>
              <a:rPr lang="en-US" sz="1400" dirty="0">
                <a:solidFill>
                  <a:schemeClr val="accent3"/>
                </a:solidFill>
                <a:latin typeface="Arial" panose="020B0604020202020204" pitchFamily="34" charset="0"/>
                <a:cs typeface="Arial" panose="020B0604020202020204" pitchFamily="34" charset="0"/>
              </a:rPr>
            </a:br>
            <a:r>
              <a:rPr lang="en-US" sz="1400" dirty="0">
                <a:solidFill>
                  <a:schemeClr val="accent3"/>
                </a:solidFill>
                <a:latin typeface="Arial" panose="020B0604020202020204" pitchFamily="34" charset="0"/>
                <a:cs typeface="Arial" panose="020B0604020202020204" pitchFamily="34" charset="0"/>
              </a:rPr>
              <a:t>meets patient and family expectations.</a:t>
            </a:r>
          </a:p>
        </p:txBody>
      </p:sp>
    </p:spTree>
    <p:extLst>
      <p:ext uri="{BB962C8B-B14F-4D97-AF65-F5344CB8AC3E}">
        <p14:creationId xmlns:p14="http://schemas.microsoft.com/office/powerpoint/2010/main" val="199781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3.0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8970"/>
            <a:ext cx="10084497" cy="4351338"/>
          </a:xfrm>
        </p:spPr>
        <p:txBody>
          <a:bodyPr>
            <a:normAutofit fontScale="85000" lnSpcReduction="20000"/>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has written policies for a clean and orderly environment that address the following:</a:t>
            </a:r>
          </a:p>
          <a:p>
            <a:pPr marL="914400" lvl="1" indent="-274320">
              <a:lnSpc>
                <a:spcPct val="120000"/>
              </a:lnSpc>
              <a:buFont typeface="+mj-lt"/>
              <a:buAutoNum type="alphaLcPeriod"/>
            </a:pPr>
            <a:r>
              <a:rPr lang="en-US" sz="1600" dirty="0"/>
              <a:t>Techniques for cleaning and disinfecting environmental surfaces, furniture, etc.</a:t>
            </a:r>
          </a:p>
          <a:p>
            <a:pPr marL="914400" lvl="1" indent="-274320">
              <a:lnSpc>
                <a:spcPct val="120000"/>
              </a:lnSpc>
              <a:buFont typeface="+mj-lt"/>
              <a:buAutoNum type="alphaLcPeriod"/>
            </a:pPr>
            <a:r>
              <a:rPr lang="en-US" sz="1600" dirty="0"/>
              <a:t>Disposal of regulated waste</a:t>
            </a:r>
          </a:p>
          <a:p>
            <a:pPr marL="457200" indent="-457200">
              <a:lnSpc>
                <a:spcPct val="120000"/>
              </a:lnSpc>
              <a:buFont typeface="+mj-lt"/>
              <a:buAutoNum type="arabicParenR"/>
            </a:pPr>
            <a:r>
              <a:rPr lang="en-US" sz="2000" dirty="0"/>
              <a:t>Interior spaces of the facility meet the needs of the patient population and are safe and suitable to the care, treatment and services provided.</a:t>
            </a:r>
          </a:p>
          <a:p>
            <a:pPr marL="457200" indent="-457200">
              <a:lnSpc>
                <a:spcPct val="120000"/>
              </a:lnSpc>
              <a:buFont typeface="+mj-lt"/>
              <a:buAutoNum type="arabicParenR"/>
            </a:pPr>
            <a:r>
              <a:rPr lang="en-US" sz="2000" dirty="0"/>
              <a:t>Lighting is suitable for care, treatment, and services.</a:t>
            </a:r>
          </a:p>
          <a:p>
            <a:pPr marL="457200" indent="-457200">
              <a:lnSpc>
                <a:spcPct val="120000"/>
              </a:lnSpc>
              <a:buFont typeface="+mj-lt"/>
              <a:buAutoNum type="arabicParenR"/>
            </a:pPr>
            <a:r>
              <a:rPr lang="en-US" sz="2000" dirty="0"/>
              <a:t>Areas used by patients are clean and free of offensive odors.</a:t>
            </a:r>
          </a:p>
          <a:p>
            <a:pPr marL="457200" indent="-457200">
              <a:lnSpc>
                <a:spcPct val="120000"/>
              </a:lnSpc>
              <a:buFont typeface="+mj-lt"/>
              <a:buAutoNum type="arabicParenR"/>
            </a:pPr>
            <a:r>
              <a:rPr lang="en-US" sz="2000" dirty="0"/>
              <a:t>The facility keeps furnishings and equipment safe and in good repair. </a:t>
            </a:r>
          </a:p>
          <a:p>
            <a:pPr marL="457200" indent="-457200">
              <a:lnSpc>
                <a:spcPct val="120000"/>
              </a:lnSpc>
              <a:buFont typeface="+mj-lt"/>
              <a:buAutoNum type="arabicParenR"/>
            </a:pPr>
            <a:r>
              <a:rPr lang="en-US" sz="2000" dirty="0"/>
              <a:t>The temperature in the facility is comfortable for the patients.</a:t>
            </a:r>
          </a:p>
          <a:p>
            <a:pPr marL="457200" indent="-457200">
              <a:lnSpc>
                <a:spcPct val="120000"/>
              </a:lnSpc>
              <a:buFont typeface="+mj-lt"/>
              <a:buAutoNum type="arabicParenR"/>
            </a:pPr>
            <a:r>
              <a:rPr lang="en-US" sz="2000" dirty="0"/>
              <a:t>The facility is free of clutter and other hazards.</a:t>
            </a:r>
          </a:p>
          <a:p>
            <a:pPr marL="0" indent="0">
              <a:lnSpc>
                <a:spcPct val="120000"/>
              </a:lnSpc>
              <a:buNone/>
            </a:pPr>
            <a:r>
              <a:rPr lang="en-US" sz="2000" dirty="0">
                <a:solidFill>
                  <a:srgbClr val="00B0F0"/>
                </a:solidFill>
              </a:rPr>
              <a:t>8)</a:t>
            </a:r>
            <a:r>
              <a:rPr lang="en-US" sz="2000" dirty="0"/>
              <a:t>     Noise levels are low</a:t>
            </a:r>
          </a:p>
        </p:txBody>
      </p:sp>
      <p:sp>
        <p:nvSpPr>
          <p:cNvPr id="3" name="TextBox 2">
            <a:extLst>
              <a:ext uri="{FF2B5EF4-FFF2-40B4-BE49-F238E27FC236}">
                <a16:creationId xmlns:a16="http://schemas.microsoft.com/office/drawing/2014/main" id="{012833B9-93CD-9E52-05D3-BB18F3E02907}"/>
              </a:ext>
            </a:extLst>
          </p:cNvPr>
          <p:cNvSpPr txBox="1"/>
          <p:nvPr/>
        </p:nvSpPr>
        <p:spPr>
          <a:xfrm>
            <a:off x="6096000" y="357994"/>
            <a:ext cx="5257799"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3.0 </a:t>
            </a:r>
            <a:r>
              <a:rPr lang="en-US" sz="1600" dirty="0">
                <a:solidFill>
                  <a:schemeClr val="accent3"/>
                </a:solidFill>
                <a:latin typeface="Arial" panose="020B0604020202020204" pitchFamily="34" charset="0"/>
                <a:cs typeface="Arial" panose="020B0604020202020204" pitchFamily="34" charset="0"/>
              </a:rPr>
              <a:t>— The premises of the CAH Swing Bed </a:t>
            </a:r>
            <a:br>
              <a:rPr lang="en-US" sz="1600" dirty="0">
                <a:solidFill>
                  <a:schemeClr val="accent3"/>
                </a:solidFill>
                <a:latin typeface="Arial" panose="020B0604020202020204" pitchFamily="34" charset="0"/>
                <a:cs typeface="Arial" panose="020B0604020202020204" pitchFamily="34" charset="0"/>
              </a:rPr>
            </a:br>
            <a:r>
              <a:rPr lang="en-US" sz="1600" dirty="0">
                <a:solidFill>
                  <a:schemeClr val="accent3"/>
                </a:solidFill>
                <a:latin typeface="Arial" panose="020B0604020202020204" pitchFamily="34" charset="0"/>
                <a:cs typeface="Arial" panose="020B0604020202020204" pitchFamily="34" charset="0"/>
              </a:rPr>
              <a:t>Quality Program are clean and orderly.</a:t>
            </a:r>
          </a:p>
        </p:txBody>
      </p:sp>
    </p:spTree>
    <p:extLst>
      <p:ext uri="{BB962C8B-B14F-4D97-AF65-F5344CB8AC3E}">
        <p14:creationId xmlns:p14="http://schemas.microsoft.com/office/powerpoint/2010/main" val="327530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4.0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7592"/>
            <a:ext cx="10084497"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can provide evidence of care coordination with the treatment team </a:t>
            </a:r>
            <a:br>
              <a:rPr lang="en-US" sz="2000" dirty="0"/>
            </a:br>
            <a:r>
              <a:rPr lang="en-US" sz="2000" i="1" dirty="0"/>
              <a:t>(i.e., team meeting notes, comprehensive assessment/team huddles).</a:t>
            </a:r>
          </a:p>
          <a:p>
            <a:pPr marL="457200" indent="-457200">
              <a:lnSpc>
                <a:spcPct val="120000"/>
              </a:lnSpc>
              <a:buFont typeface="+mj-lt"/>
              <a:buAutoNum type="arabicParenR"/>
            </a:pPr>
            <a:r>
              <a:rPr lang="en-US" sz="2000" dirty="0"/>
              <a:t>The facility has a process  to ensure all team members are aware of each patient’s individual needs, concerns, and specialized care.</a:t>
            </a:r>
          </a:p>
          <a:p>
            <a:pPr marL="457200" indent="-457200">
              <a:lnSpc>
                <a:spcPct val="120000"/>
              </a:lnSpc>
              <a:buFont typeface="+mj-lt"/>
              <a:buAutoNum type="arabicParenR"/>
            </a:pPr>
            <a:r>
              <a:rPr lang="en-US" sz="2000" dirty="0"/>
              <a:t>The facility employs a unified treatment approach </a:t>
            </a:r>
            <a:r>
              <a:rPr lang="en-US" sz="2000" i="1" dirty="0"/>
              <a:t>(i.e., plan of care) </a:t>
            </a:r>
            <a:r>
              <a:rPr lang="en-US" sz="2000" dirty="0"/>
              <a:t>to focus on what matters most to the patient.</a:t>
            </a:r>
          </a:p>
        </p:txBody>
      </p:sp>
      <p:sp>
        <p:nvSpPr>
          <p:cNvPr id="3" name="TextBox 2">
            <a:extLst>
              <a:ext uri="{FF2B5EF4-FFF2-40B4-BE49-F238E27FC236}">
                <a16:creationId xmlns:a16="http://schemas.microsoft.com/office/drawing/2014/main" id="{33E3B09E-F9A1-FFE1-3E2A-AB7A3F0B8987}"/>
              </a:ext>
            </a:extLst>
          </p:cNvPr>
          <p:cNvSpPr txBox="1"/>
          <p:nvPr/>
        </p:nvSpPr>
        <p:spPr>
          <a:xfrm>
            <a:off x="4484318" y="357994"/>
            <a:ext cx="6869481"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4.0 </a:t>
            </a:r>
            <a:r>
              <a:rPr lang="en-US" sz="1600" dirty="0">
                <a:solidFill>
                  <a:schemeClr val="accent3"/>
                </a:solidFill>
                <a:latin typeface="Arial" panose="020B0604020202020204" pitchFamily="34" charset="0"/>
                <a:cs typeface="Arial" panose="020B0604020202020204" pitchFamily="34" charset="0"/>
              </a:rPr>
              <a:t>— The CAH Swing Bed Quality Program uses a team-based approach for the services, care and treatment it provides.</a:t>
            </a:r>
          </a:p>
        </p:txBody>
      </p:sp>
    </p:spTree>
    <p:extLst>
      <p:ext uri="{BB962C8B-B14F-4D97-AF65-F5344CB8AC3E}">
        <p14:creationId xmlns:p14="http://schemas.microsoft.com/office/powerpoint/2010/main" val="99684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5.0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21242" cy="4351338"/>
          </a:xfrm>
        </p:spPr>
        <p:txBody>
          <a:bodyPr>
            <a:normAutofit lnSpcReduction="10000"/>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To ensure medication is given as prescribed, the facility has a written medication policy that defines the required elements of a complete medication order. </a:t>
            </a:r>
          </a:p>
          <a:p>
            <a:pPr marL="457200" indent="-457200">
              <a:lnSpc>
                <a:spcPct val="120000"/>
              </a:lnSpc>
              <a:buFont typeface="+mj-lt"/>
              <a:buAutoNum type="arabicParenR"/>
            </a:pPr>
            <a:r>
              <a:rPr lang="en-US" sz="2000" dirty="0"/>
              <a:t>The facility has a process to safely dispense medications to the patients. </a:t>
            </a:r>
            <a:br>
              <a:rPr lang="en-US" sz="2000" dirty="0"/>
            </a:br>
            <a:r>
              <a:rPr lang="en-US" sz="2000" dirty="0"/>
              <a:t>This process includes but is not limited to:</a:t>
            </a:r>
          </a:p>
          <a:p>
            <a:pPr marL="982980" lvl="1" indent="-342900">
              <a:lnSpc>
                <a:spcPct val="120000"/>
              </a:lnSpc>
              <a:buFont typeface="+mj-lt"/>
              <a:buAutoNum type="alphaLcPeriod"/>
            </a:pPr>
            <a:r>
              <a:rPr lang="en-US" sz="1600" dirty="0"/>
              <a:t>Verifying that the medication selected matches the medication ordered</a:t>
            </a:r>
          </a:p>
          <a:p>
            <a:pPr marL="982980" lvl="1" indent="-342900">
              <a:lnSpc>
                <a:spcPct val="120000"/>
              </a:lnSpc>
              <a:buFont typeface="+mj-lt"/>
              <a:buAutoNum type="alphaLcPeriod"/>
            </a:pPr>
            <a:r>
              <a:rPr lang="en-US" sz="1600" dirty="0"/>
              <a:t>Verifies the medication has not expired</a:t>
            </a:r>
          </a:p>
          <a:p>
            <a:pPr marL="982980" lvl="1" indent="-342900">
              <a:lnSpc>
                <a:spcPct val="120000"/>
              </a:lnSpc>
              <a:buFont typeface="+mj-lt"/>
              <a:buAutoNum type="alphaLcPeriod"/>
            </a:pPr>
            <a:r>
              <a:rPr lang="en-US" sz="1600" dirty="0"/>
              <a:t>Verifies that the medication is stored and administered according to manufacturer guidelines</a:t>
            </a:r>
          </a:p>
          <a:p>
            <a:pPr marL="982980" lvl="1" indent="-342900">
              <a:lnSpc>
                <a:spcPct val="120000"/>
              </a:lnSpc>
              <a:buFont typeface="+mj-lt"/>
              <a:buAutoNum type="alphaLcPeriod"/>
            </a:pPr>
            <a:r>
              <a:rPr lang="en-US" sz="1600" dirty="0"/>
              <a:t>Verifies that the medication is being administered at the proper time, in the prescribed dose, and by the correct route</a:t>
            </a:r>
          </a:p>
          <a:p>
            <a:pPr marL="982980" lvl="1" indent="-342900">
              <a:lnSpc>
                <a:spcPct val="120000"/>
              </a:lnSpc>
              <a:buFont typeface="+mj-lt"/>
              <a:buAutoNum type="alphaLcPeriod"/>
            </a:pPr>
            <a:r>
              <a:rPr lang="en-US" sz="1600" dirty="0"/>
              <a:t>Educating the patient and/or caregiver on medication prescribed, the purpose of the medication, and methods of obtaining and taking each medication</a:t>
            </a:r>
          </a:p>
        </p:txBody>
      </p:sp>
      <p:sp>
        <p:nvSpPr>
          <p:cNvPr id="2" name="TextBox 1">
            <a:extLst>
              <a:ext uri="{FF2B5EF4-FFF2-40B4-BE49-F238E27FC236}">
                <a16:creationId xmlns:a16="http://schemas.microsoft.com/office/drawing/2014/main" id="{46C353F5-5B45-72D2-F632-567523A8E4C1}"/>
              </a:ext>
            </a:extLst>
          </p:cNvPr>
          <p:cNvSpPr txBox="1"/>
          <p:nvPr/>
        </p:nvSpPr>
        <p:spPr>
          <a:xfrm>
            <a:off x="5235878" y="357994"/>
            <a:ext cx="6117921"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5.0 </a:t>
            </a:r>
            <a:r>
              <a:rPr lang="en-US" sz="1600" dirty="0">
                <a:solidFill>
                  <a:schemeClr val="accent3"/>
                </a:solidFill>
                <a:latin typeface="Arial" panose="020B0604020202020204" pitchFamily="34" charset="0"/>
                <a:cs typeface="Arial" panose="020B0604020202020204" pitchFamily="34" charset="0"/>
              </a:rPr>
              <a:t>— Medication Management is sufficient to meet the needs of the patient and the prescribing physician’s order.</a:t>
            </a:r>
          </a:p>
        </p:txBody>
      </p:sp>
    </p:spTree>
    <p:extLst>
      <p:ext uri="{BB962C8B-B14F-4D97-AF65-F5344CB8AC3E}">
        <p14:creationId xmlns:p14="http://schemas.microsoft.com/office/powerpoint/2010/main" val="254074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5.0 </a:t>
            </a:r>
            <a:r>
              <a:rPr lang="en-US" sz="2000" b="0" dirty="0">
                <a:latin typeface="Arial" panose="020B0604020202020204" pitchFamily="34" charset="0"/>
                <a:cs typeface="Arial" panose="020B0604020202020204" pitchFamily="34" charset="0"/>
              </a:rPr>
              <a:t>(continued)</a:t>
            </a:r>
            <a:endParaRPr lang="en-US" dirty="0"/>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21242" cy="4351338"/>
          </a:xfrm>
        </p:spPr>
        <p:txBody>
          <a:bodyPr>
            <a:normAutofit/>
          </a:bodyPr>
          <a:lstStyle/>
          <a:p>
            <a:pPr marL="0" indent="0">
              <a:lnSpc>
                <a:spcPct val="120000"/>
              </a:lnSpc>
              <a:buNone/>
            </a:pPr>
            <a:r>
              <a:rPr lang="en-US" sz="2000" b="1" dirty="0"/>
              <a:t>Evidence of Compliance:</a:t>
            </a:r>
          </a:p>
          <a:p>
            <a:pPr marL="982980" lvl="1" indent="-342900">
              <a:lnSpc>
                <a:spcPct val="120000"/>
              </a:lnSpc>
              <a:buFont typeface="+mj-lt"/>
              <a:buAutoNum type="alphaLcPeriod" startAt="6"/>
            </a:pPr>
            <a:r>
              <a:rPr lang="en-US" sz="1600" dirty="0"/>
              <a:t>Before administering a new medication, the patient and family is informed about any potential side effect or other concerns regarding the new medication</a:t>
            </a:r>
          </a:p>
          <a:p>
            <a:pPr marL="982980" lvl="1" indent="-342900">
              <a:lnSpc>
                <a:spcPct val="120000"/>
              </a:lnSpc>
              <a:buFont typeface="+mj-lt"/>
              <a:buAutoNum type="alphaLcPeriod" startAt="6"/>
            </a:pPr>
            <a:r>
              <a:rPr lang="en-US" sz="1600" dirty="0"/>
              <a:t>Provides clear written medication instructions using health literacy concepts to ensure patient understanding </a:t>
            </a:r>
            <a:r>
              <a:rPr lang="en-US" sz="1600" i="1" dirty="0"/>
              <a:t>(i.e., easy to understand text and/or pictures are used when appropriate)</a:t>
            </a:r>
          </a:p>
          <a:p>
            <a:pPr marL="457200" indent="-457200">
              <a:lnSpc>
                <a:spcPct val="120000"/>
              </a:lnSpc>
              <a:buFont typeface="+mj-lt"/>
              <a:buAutoNum type="arabicParenR" startAt="3"/>
            </a:pPr>
            <a:r>
              <a:rPr lang="en-US" sz="2000" dirty="0">
                <a:solidFill>
                  <a:srgbClr val="FF0000"/>
                </a:solidFill>
              </a:rPr>
              <a:t>If patient is discharged home, a follow-up phone call within 48 hours is made to ensure the patient understands any medication(s) prescribed and discharge instructions.</a:t>
            </a:r>
          </a:p>
          <a:p>
            <a:pPr marL="457200" indent="-457200">
              <a:lnSpc>
                <a:spcPct val="120000"/>
              </a:lnSpc>
              <a:buFont typeface="+mj-lt"/>
              <a:buAutoNum type="arabicParenR" startAt="3"/>
            </a:pPr>
            <a:r>
              <a:rPr lang="en-US" sz="2000" dirty="0"/>
              <a:t>The CAH swing bed quality program assures that patients are following medication instructions and management of any potential side effects.</a:t>
            </a:r>
          </a:p>
        </p:txBody>
      </p:sp>
      <p:sp>
        <p:nvSpPr>
          <p:cNvPr id="2" name="TextBox 1">
            <a:extLst>
              <a:ext uri="{FF2B5EF4-FFF2-40B4-BE49-F238E27FC236}">
                <a16:creationId xmlns:a16="http://schemas.microsoft.com/office/drawing/2014/main" id="{46C353F5-5B45-72D2-F632-567523A8E4C1}"/>
              </a:ext>
            </a:extLst>
          </p:cNvPr>
          <p:cNvSpPr txBox="1"/>
          <p:nvPr/>
        </p:nvSpPr>
        <p:spPr>
          <a:xfrm>
            <a:off x="5235878" y="357994"/>
            <a:ext cx="6117921"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5.0 </a:t>
            </a:r>
            <a:r>
              <a:rPr lang="en-US" sz="1600" dirty="0">
                <a:solidFill>
                  <a:schemeClr val="accent3"/>
                </a:solidFill>
                <a:latin typeface="Arial" panose="020B0604020202020204" pitchFamily="34" charset="0"/>
                <a:cs typeface="Arial" panose="020B0604020202020204" pitchFamily="34" charset="0"/>
              </a:rPr>
              <a:t>— Medication Management is sufficient to meet the needs of the patient and the prescribing physician’s order.</a:t>
            </a:r>
          </a:p>
        </p:txBody>
      </p:sp>
    </p:spTree>
    <p:extLst>
      <p:ext uri="{BB962C8B-B14F-4D97-AF65-F5344CB8AC3E}">
        <p14:creationId xmlns:p14="http://schemas.microsoft.com/office/powerpoint/2010/main" val="3940304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6.0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21242"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organization has a written infection control policy and procedure.</a:t>
            </a:r>
          </a:p>
          <a:p>
            <a:pPr marL="457200" indent="-457200">
              <a:lnSpc>
                <a:spcPct val="120000"/>
              </a:lnSpc>
              <a:buFont typeface="+mj-lt"/>
              <a:buAutoNum type="arabicParenR"/>
            </a:pPr>
            <a:r>
              <a:rPr lang="en-US" sz="2000" dirty="0"/>
              <a:t>The organization practices infection control techniques by utilizing the following:</a:t>
            </a:r>
          </a:p>
          <a:p>
            <a:pPr marL="914400" lvl="1" indent="-274320">
              <a:lnSpc>
                <a:spcPct val="120000"/>
              </a:lnSpc>
              <a:buFont typeface="+mj-lt"/>
              <a:buAutoNum type="alphaLcPeriod"/>
            </a:pPr>
            <a:r>
              <a:rPr lang="en-US" sz="1600" dirty="0"/>
              <a:t>Hand washing before and after each patient contact or use of alcohol-based gel</a:t>
            </a:r>
          </a:p>
          <a:p>
            <a:pPr marL="914400" lvl="1" indent="-274320">
              <a:lnSpc>
                <a:spcPct val="120000"/>
              </a:lnSpc>
              <a:buFont typeface="+mj-lt"/>
              <a:buAutoNum type="alphaLcPeriod"/>
            </a:pPr>
            <a:r>
              <a:rPr lang="en-US" sz="1600" dirty="0"/>
              <a:t>Utilization of gloves while handling or cleaning dirty equipment or touching the patient.</a:t>
            </a:r>
          </a:p>
          <a:p>
            <a:pPr marL="914400" lvl="1" indent="-274320">
              <a:lnSpc>
                <a:spcPct val="120000"/>
              </a:lnSpc>
              <a:buFont typeface="+mj-lt"/>
              <a:buAutoNum type="alphaLcPeriod"/>
            </a:pPr>
            <a:r>
              <a:rPr lang="en-US" sz="1600" dirty="0"/>
              <a:t>Utilization of Standard Precautions when at risk for exposure to blood-borne pathogens</a:t>
            </a:r>
          </a:p>
          <a:p>
            <a:pPr marL="914400" lvl="1" indent="-274320">
              <a:lnSpc>
                <a:spcPct val="120000"/>
              </a:lnSpc>
              <a:buFont typeface="+mj-lt"/>
              <a:buAutoNum type="alphaLcPeriod"/>
            </a:pPr>
            <a:r>
              <a:rPr lang="en-US" sz="1600" dirty="0"/>
              <a:t>Proper disposal of gloves</a:t>
            </a:r>
          </a:p>
          <a:p>
            <a:pPr marL="457200" indent="-457200">
              <a:lnSpc>
                <a:spcPct val="120000"/>
              </a:lnSpc>
              <a:buFont typeface="+mj-lt"/>
              <a:buAutoNum type="arabicParenR"/>
            </a:pPr>
            <a:r>
              <a:rPr lang="en-US" sz="2000" dirty="0"/>
              <a:t>All staff has documented training on proper use of PPE and infection control prevention.</a:t>
            </a:r>
            <a:endParaRPr lang="en-US" sz="1600" dirty="0"/>
          </a:p>
        </p:txBody>
      </p:sp>
      <p:sp>
        <p:nvSpPr>
          <p:cNvPr id="2" name="TextBox 1">
            <a:extLst>
              <a:ext uri="{FF2B5EF4-FFF2-40B4-BE49-F238E27FC236}">
                <a16:creationId xmlns:a16="http://schemas.microsoft.com/office/drawing/2014/main" id="{46C353F5-5B45-72D2-F632-567523A8E4C1}"/>
              </a:ext>
            </a:extLst>
          </p:cNvPr>
          <p:cNvSpPr txBox="1"/>
          <p:nvPr/>
        </p:nvSpPr>
        <p:spPr>
          <a:xfrm>
            <a:off x="2655518" y="395572"/>
            <a:ext cx="8698282" cy="523220"/>
          </a:xfrm>
          <a:prstGeom prst="rect">
            <a:avLst/>
          </a:prstGeom>
          <a:noFill/>
        </p:spPr>
        <p:txBody>
          <a:bodyPr wrap="square" rtlCol="0">
            <a:spAutoFit/>
          </a:bodyPr>
          <a:lstStyle/>
          <a:p>
            <a:pPr algn="r"/>
            <a:r>
              <a:rPr lang="en-US" sz="1400" b="1" dirty="0">
                <a:solidFill>
                  <a:schemeClr val="accent3"/>
                </a:solidFill>
                <a:latin typeface="Arial Black" panose="020B0604020202020204" pitchFamily="34" charset="0"/>
                <a:cs typeface="Arial Black" panose="020B0604020202020204" pitchFamily="34" charset="0"/>
              </a:rPr>
              <a:t>CS 6.0 </a:t>
            </a:r>
            <a:r>
              <a:rPr lang="en-US" sz="1400" dirty="0">
                <a:solidFill>
                  <a:schemeClr val="accent3"/>
                </a:solidFill>
                <a:latin typeface="Arial" panose="020B0604020202020204" pitchFamily="34" charset="0"/>
                <a:cs typeface="Arial" panose="020B0604020202020204" pitchFamily="34" charset="0"/>
              </a:rPr>
              <a:t>— The organization follows infection control techniques that relate to the type of patient served, service provided and staff risk for exposure, and to protect the patient and staff from the spread of infection.</a:t>
            </a:r>
          </a:p>
        </p:txBody>
      </p:sp>
    </p:spTree>
    <p:extLst>
      <p:ext uri="{BB962C8B-B14F-4D97-AF65-F5344CB8AC3E}">
        <p14:creationId xmlns:p14="http://schemas.microsoft.com/office/powerpoint/2010/main" val="4230981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6.0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21242"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startAt="6"/>
            </a:pPr>
            <a:r>
              <a:rPr lang="en-US" sz="2000" dirty="0"/>
              <a:t>PPE used is dependent on service being provided and adheres to scope of practice within the state governing the licensed professional.</a:t>
            </a:r>
          </a:p>
          <a:p>
            <a:pPr marL="457200" indent="-457200">
              <a:lnSpc>
                <a:spcPct val="120000"/>
              </a:lnSpc>
              <a:buFont typeface="+mj-lt"/>
              <a:buAutoNum type="arabicParenR" startAt="6"/>
            </a:pPr>
            <a:r>
              <a:rPr lang="en-US" sz="2000" dirty="0"/>
              <a:t>The infection prevention polices of the facility, including but not limited to the use of PPE, will be followed by family, visitors, and vendors.</a:t>
            </a:r>
            <a:endParaRPr lang="en-US" sz="1600" dirty="0"/>
          </a:p>
        </p:txBody>
      </p:sp>
      <p:sp>
        <p:nvSpPr>
          <p:cNvPr id="2" name="TextBox 1">
            <a:extLst>
              <a:ext uri="{FF2B5EF4-FFF2-40B4-BE49-F238E27FC236}">
                <a16:creationId xmlns:a16="http://schemas.microsoft.com/office/drawing/2014/main" id="{46C353F5-5B45-72D2-F632-567523A8E4C1}"/>
              </a:ext>
            </a:extLst>
          </p:cNvPr>
          <p:cNvSpPr txBox="1"/>
          <p:nvPr/>
        </p:nvSpPr>
        <p:spPr>
          <a:xfrm>
            <a:off x="2655518" y="395572"/>
            <a:ext cx="8698282" cy="523220"/>
          </a:xfrm>
          <a:prstGeom prst="rect">
            <a:avLst/>
          </a:prstGeom>
          <a:noFill/>
        </p:spPr>
        <p:txBody>
          <a:bodyPr wrap="square" rtlCol="0">
            <a:spAutoFit/>
          </a:bodyPr>
          <a:lstStyle/>
          <a:p>
            <a:pPr algn="r"/>
            <a:r>
              <a:rPr lang="en-US" sz="1400" b="1" dirty="0">
                <a:solidFill>
                  <a:schemeClr val="accent3"/>
                </a:solidFill>
                <a:latin typeface="Arial Black" panose="020B0604020202020204" pitchFamily="34" charset="0"/>
                <a:cs typeface="Arial Black" panose="020B0604020202020204" pitchFamily="34" charset="0"/>
              </a:rPr>
              <a:t>CS 6.0 </a:t>
            </a:r>
            <a:r>
              <a:rPr lang="en-US" sz="1400" dirty="0">
                <a:solidFill>
                  <a:schemeClr val="accent3"/>
                </a:solidFill>
                <a:latin typeface="Arial" panose="020B0604020202020204" pitchFamily="34" charset="0"/>
                <a:cs typeface="Arial" panose="020B0604020202020204" pitchFamily="34" charset="0"/>
              </a:rPr>
              <a:t>— The organization follows infection control techniques that relate to the type of patient served, service provided and staff risk for exposure, and to protect the patient and staff from the spread of infection.</a:t>
            </a:r>
          </a:p>
        </p:txBody>
      </p:sp>
    </p:spTree>
    <p:extLst>
      <p:ext uri="{BB962C8B-B14F-4D97-AF65-F5344CB8AC3E}">
        <p14:creationId xmlns:p14="http://schemas.microsoft.com/office/powerpoint/2010/main" val="123231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30ED069-C9A8-1800-3868-927FEF55C1A6}"/>
              </a:ext>
            </a:extLst>
          </p:cNvPr>
          <p:cNvSpPr>
            <a:spLocks noGrp="1"/>
          </p:cNvSpPr>
          <p:nvPr>
            <p:ph type="body" sz="quarter" idx="11"/>
          </p:nvPr>
        </p:nvSpPr>
        <p:spPr>
          <a:xfrm>
            <a:off x="1893333" y="3605863"/>
            <a:ext cx="4695501" cy="1445023"/>
          </a:xfrm>
        </p:spPr>
        <p:txBody>
          <a:bodyPr>
            <a:normAutofit/>
          </a:bodyPr>
          <a:lstStyle/>
          <a:p>
            <a:pPr>
              <a:lnSpc>
                <a:spcPct val="100000"/>
              </a:lnSpc>
              <a:spcBef>
                <a:spcPts val="0"/>
              </a:spcBef>
            </a:pPr>
            <a:r>
              <a:rPr lang="en-US" sz="3000" dirty="0">
                <a:solidFill>
                  <a:schemeClr val="accent3"/>
                </a:solidFill>
                <a:latin typeface="Arial Black" panose="020B0604020202020204" pitchFamily="34" charset="0"/>
                <a:cs typeface="Arial Black" panose="020B0604020202020204" pitchFamily="34" charset="0"/>
              </a:rPr>
              <a:t>Kate Hill, RN</a:t>
            </a:r>
          </a:p>
          <a:p>
            <a:pPr>
              <a:lnSpc>
                <a:spcPct val="100000"/>
              </a:lnSpc>
              <a:spcBef>
                <a:spcPts val="0"/>
              </a:spcBef>
            </a:pPr>
            <a:r>
              <a:rPr lang="en-US" sz="2100" b="0" dirty="0">
                <a:solidFill>
                  <a:schemeClr val="bg1"/>
                </a:solidFill>
                <a:latin typeface="Arial" panose="020B0604020202020204" pitchFamily="34" charset="0"/>
              </a:rPr>
              <a:t>Vice President Client Success</a:t>
            </a:r>
            <a:br>
              <a:rPr lang="en-US" sz="2100" b="0" dirty="0">
                <a:solidFill>
                  <a:schemeClr val="bg1"/>
                </a:solidFill>
                <a:latin typeface="Arial" panose="020B0604020202020204" pitchFamily="34" charset="0"/>
              </a:rPr>
            </a:br>
            <a:r>
              <a:rPr lang="en-US" sz="2100" b="0" dirty="0">
                <a:solidFill>
                  <a:schemeClr val="bg1"/>
                </a:solidFill>
                <a:latin typeface="Arial" panose="020B0604020202020204" pitchFamily="34" charset="0"/>
              </a:rPr>
              <a:t>The Compliance Team</a:t>
            </a:r>
          </a:p>
        </p:txBody>
      </p:sp>
    </p:spTree>
    <p:extLst>
      <p:ext uri="{BB962C8B-B14F-4D97-AF65-F5344CB8AC3E}">
        <p14:creationId xmlns:p14="http://schemas.microsoft.com/office/powerpoint/2010/main" val="62518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7.0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46294" cy="4351338"/>
          </a:xfrm>
        </p:spPr>
        <p:txBody>
          <a:bodyPr>
            <a:normAutofit fontScale="92500" lnSpcReduction="10000"/>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provides specialized rehabilitative services </a:t>
            </a:r>
            <a:r>
              <a:rPr lang="en-US" sz="2000" i="1" dirty="0"/>
              <a:t>(physical therapy, occupational therapy, and/or speech language pathology) </a:t>
            </a:r>
            <a:r>
              <a:rPr lang="en-US" sz="2000" dirty="0"/>
              <a:t>either directly or thru contract to meet patient needs.</a:t>
            </a:r>
          </a:p>
          <a:p>
            <a:pPr marL="457200" indent="-457200">
              <a:lnSpc>
                <a:spcPct val="120000"/>
              </a:lnSpc>
              <a:buFont typeface="+mj-lt"/>
              <a:buAutoNum type="arabicParenR"/>
            </a:pPr>
            <a:r>
              <a:rPr lang="en-US" sz="2000" dirty="0"/>
              <a:t>The facility provides an ongoing program of activities designed to meet the interests, physical, mental, and psychological well-being of each resident.</a:t>
            </a:r>
          </a:p>
          <a:p>
            <a:pPr marL="457200" indent="-457200">
              <a:lnSpc>
                <a:spcPct val="120000"/>
              </a:lnSpc>
              <a:buFont typeface="+mj-lt"/>
              <a:buAutoNum type="arabicParenR"/>
            </a:pPr>
            <a:r>
              <a:rPr lang="en-US" sz="2000" dirty="0"/>
              <a:t>The facility posts or provides patients with an activity calendar that is available.</a:t>
            </a:r>
          </a:p>
          <a:p>
            <a:pPr marL="457200" indent="-457200">
              <a:lnSpc>
                <a:spcPct val="120000"/>
              </a:lnSpc>
              <a:buFont typeface="+mj-lt"/>
              <a:buAutoNum type="arabicParenR"/>
            </a:pPr>
            <a:r>
              <a:rPr lang="en-US" sz="2000" dirty="0"/>
              <a:t>The facility ensures activities are offered at hours that meets the need of patients.</a:t>
            </a:r>
          </a:p>
          <a:p>
            <a:pPr marL="457200" indent="-457200">
              <a:lnSpc>
                <a:spcPct val="120000"/>
              </a:lnSpc>
              <a:buFont typeface="+mj-lt"/>
              <a:buAutoNum type="arabicParenR"/>
            </a:pPr>
            <a:r>
              <a:rPr lang="en-US" sz="2000" dirty="0"/>
              <a:t>The facility ensures all activities offered occur as planned.  </a:t>
            </a:r>
          </a:p>
          <a:p>
            <a:pPr marL="457200" indent="-457200">
              <a:lnSpc>
                <a:spcPct val="120000"/>
              </a:lnSpc>
              <a:buFont typeface="+mj-lt"/>
              <a:buAutoNum type="arabicParenR"/>
            </a:pPr>
            <a:r>
              <a:rPr lang="en-US" sz="2000" dirty="0"/>
              <a:t>The facility helps patients to participate in social and recreational activities according to their abilities and interests.</a:t>
            </a:r>
          </a:p>
        </p:txBody>
      </p:sp>
      <p:sp>
        <p:nvSpPr>
          <p:cNvPr id="3" name="TextBox 2">
            <a:extLst>
              <a:ext uri="{FF2B5EF4-FFF2-40B4-BE49-F238E27FC236}">
                <a16:creationId xmlns:a16="http://schemas.microsoft.com/office/drawing/2014/main" id="{33E3B09E-F9A1-FFE1-3E2A-AB7A3F0B8987}"/>
              </a:ext>
            </a:extLst>
          </p:cNvPr>
          <p:cNvSpPr txBox="1"/>
          <p:nvPr/>
        </p:nvSpPr>
        <p:spPr>
          <a:xfrm>
            <a:off x="6096000" y="357994"/>
            <a:ext cx="5257799"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CS 7.0 </a:t>
            </a:r>
            <a:r>
              <a:rPr lang="en-US" sz="1600" dirty="0">
                <a:solidFill>
                  <a:schemeClr val="accent3"/>
                </a:solidFill>
                <a:latin typeface="Arial" panose="020B0604020202020204" pitchFamily="34" charset="0"/>
                <a:cs typeface="Arial" panose="020B0604020202020204" pitchFamily="34" charset="0"/>
              </a:rPr>
              <a:t>— The Quality of life is enhanced in the CAH Swing Bed Quality Program.</a:t>
            </a:r>
          </a:p>
        </p:txBody>
      </p:sp>
    </p:spTree>
    <p:extLst>
      <p:ext uri="{BB962C8B-B14F-4D97-AF65-F5344CB8AC3E}">
        <p14:creationId xmlns:p14="http://schemas.microsoft.com/office/powerpoint/2010/main" val="15462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CS 8.0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7591"/>
            <a:ext cx="10515599" cy="4592167"/>
          </a:xfrm>
        </p:spPr>
        <p:txBody>
          <a:bodyPr>
            <a:normAutofit fontScale="92500" lnSpcReduction="20000"/>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has a process to coordinate the patient’s care, treatment and services based on the patient’s needs. Note: Coordination involves resolving conflicts and duplication of care, treatment, and services.</a:t>
            </a:r>
          </a:p>
          <a:p>
            <a:pPr marL="457200" indent="-457200">
              <a:lnSpc>
                <a:spcPct val="120000"/>
              </a:lnSpc>
              <a:buFont typeface="+mj-lt"/>
              <a:buAutoNum type="arabicParenR"/>
            </a:pPr>
            <a:r>
              <a:rPr lang="en-US" sz="2000" dirty="0"/>
              <a:t>The facility can provide evidence that the patient and/or its caregiver have been involved in all transitions of care.  </a:t>
            </a:r>
          </a:p>
          <a:p>
            <a:pPr marL="457200" indent="-457200">
              <a:lnSpc>
                <a:spcPct val="120000"/>
              </a:lnSpc>
              <a:buFont typeface="+mj-lt"/>
              <a:buAutoNum type="arabicParenR"/>
            </a:pPr>
            <a:r>
              <a:rPr lang="en-US" sz="2000" dirty="0"/>
              <a:t>To provide a safe and seamless transition thru multiple heath care settings, the facility ensures the following:</a:t>
            </a:r>
          </a:p>
          <a:p>
            <a:pPr marL="914400" lvl="1" indent="-274320">
              <a:lnSpc>
                <a:spcPct val="120000"/>
              </a:lnSpc>
              <a:buFont typeface="+mj-lt"/>
              <a:buAutoNum type="alphaLcPeriod"/>
            </a:pPr>
            <a:r>
              <a:rPr lang="en-US" sz="1600" dirty="0"/>
              <a:t>A process to support a reconciled medication list at each transition point.</a:t>
            </a:r>
          </a:p>
          <a:p>
            <a:pPr marL="914400" lvl="1" indent="-274320">
              <a:lnSpc>
                <a:spcPct val="120000"/>
              </a:lnSpc>
              <a:buFont typeface="+mj-lt"/>
              <a:buAutoNum type="alphaLcPeriod"/>
            </a:pPr>
            <a:r>
              <a:rPr lang="en-US" sz="1600" dirty="0"/>
              <a:t>A process that ensures the timely transfer of essential transitions of patient care information </a:t>
            </a:r>
            <a:br>
              <a:rPr lang="en-US" sz="1600" dirty="0"/>
            </a:br>
            <a:r>
              <a:rPr lang="en-US" sz="1600" dirty="0"/>
              <a:t>(e.g., diagnosis, co-morbidities, chronic condition, medications, labs and other tests, cognitive or functional impairments, behavioral health issues) to key stakeholders, including the care giver and care manager in the next healthcare setting.</a:t>
            </a:r>
          </a:p>
          <a:p>
            <a:pPr marL="914400" lvl="1" indent="-274320">
              <a:lnSpc>
                <a:spcPct val="120000"/>
              </a:lnSpc>
              <a:buFont typeface="+mj-lt"/>
              <a:buAutoNum type="alphaLcPeriod"/>
            </a:pPr>
            <a:r>
              <a:rPr lang="en-US" sz="1600" dirty="0"/>
              <a:t>Before the patient is discharged or transferred, the facility informs and educates the patient and patient’s family about follow-up care, treatment, and services.</a:t>
            </a:r>
            <a:endParaRPr lang="en-US" sz="1200" dirty="0"/>
          </a:p>
        </p:txBody>
      </p:sp>
      <p:sp>
        <p:nvSpPr>
          <p:cNvPr id="2" name="TextBox 1">
            <a:extLst>
              <a:ext uri="{FF2B5EF4-FFF2-40B4-BE49-F238E27FC236}">
                <a16:creationId xmlns:a16="http://schemas.microsoft.com/office/drawing/2014/main" id="{46C353F5-5B45-72D2-F632-567523A8E4C1}"/>
              </a:ext>
            </a:extLst>
          </p:cNvPr>
          <p:cNvSpPr txBox="1"/>
          <p:nvPr/>
        </p:nvSpPr>
        <p:spPr>
          <a:xfrm>
            <a:off x="2655518" y="458202"/>
            <a:ext cx="8698282" cy="461665"/>
          </a:xfrm>
          <a:prstGeom prst="rect">
            <a:avLst/>
          </a:prstGeom>
          <a:noFill/>
        </p:spPr>
        <p:txBody>
          <a:bodyPr wrap="square" rtlCol="0">
            <a:spAutoFit/>
          </a:bodyPr>
          <a:lstStyle/>
          <a:p>
            <a:pPr algn="r"/>
            <a:r>
              <a:rPr lang="en-US" sz="1200" b="1" dirty="0">
                <a:solidFill>
                  <a:schemeClr val="accent3"/>
                </a:solidFill>
                <a:latin typeface="Arial Black" panose="020B0604020202020204" pitchFamily="34" charset="0"/>
                <a:cs typeface="Arial Black" panose="020B0604020202020204" pitchFamily="34" charset="0"/>
              </a:rPr>
              <a:t>CS 8.0 </a:t>
            </a:r>
            <a:r>
              <a:rPr lang="en-US" sz="1200" dirty="0">
                <a:solidFill>
                  <a:schemeClr val="accent3"/>
                </a:solidFill>
                <a:latin typeface="Arial" panose="020B0604020202020204" pitchFamily="34" charset="0"/>
                <a:cs typeface="Arial" panose="020B0604020202020204" pitchFamily="34" charset="0"/>
              </a:rPr>
              <a:t>— The CAH Swing Bed Program provides continuity of medical oversight through transition of care provided at multiple health care settings </a:t>
            </a:r>
            <a:r>
              <a:rPr lang="en-US" sz="1200" i="1" dirty="0">
                <a:solidFill>
                  <a:schemeClr val="accent3"/>
                </a:solidFill>
                <a:latin typeface="Arial" panose="020B0604020202020204" pitchFamily="34" charset="0"/>
                <a:cs typeface="Arial" panose="020B0604020202020204" pitchFamily="34" charset="0"/>
              </a:rPr>
              <a:t>(i.e., Acute Care admission to swing bed and then to Home Health or outpatient Services).</a:t>
            </a:r>
          </a:p>
        </p:txBody>
      </p:sp>
    </p:spTree>
    <p:extLst>
      <p:ext uri="{BB962C8B-B14F-4D97-AF65-F5344CB8AC3E}">
        <p14:creationId xmlns:p14="http://schemas.microsoft.com/office/powerpoint/2010/main" val="4037358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SS 1.0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46294"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develops and implements a system that prevents mistreatment, neglect or abuse of patients and misappropriation of resident’s property to include:</a:t>
            </a:r>
          </a:p>
          <a:p>
            <a:pPr marL="914400" lvl="1" indent="-274320">
              <a:lnSpc>
                <a:spcPct val="120000"/>
              </a:lnSpc>
              <a:buFont typeface="+mj-lt"/>
              <a:buAutoNum type="alphaLcPeriod"/>
            </a:pPr>
            <a:r>
              <a:rPr lang="en-US" sz="1600" dirty="0"/>
              <a:t>Background checks on staff members</a:t>
            </a:r>
          </a:p>
          <a:p>
            <a:pPr marL="914400" lvl="1" indent="-274320">
              <a:lnSpc>
                <a:spcPct val="120000"/>
              </a:lnSpc>
              <a:buFont typeface="+mj-lt"/>
              <a:buAutoNum type="alphaLcPeriod"/>
            </a:pPr>
            <a:r>
              <a:rPr lang="en-US" sz="1600" dirty="0"/>
              <a:t>The CAH Swing Bed program has a process to identify individuals entering its facility, such as identifying all staff members with name tags and/or security badges</a:t>
            </a:r>
          </a:p>
          <a:p>
            <a:pPr marL="914400" lvl="1" indent="-274320">
              <a:lnSpc>
                <a:spcPct val="120000"/>
              </a:lnSpc>
              <a:buFont typeface="+mj-lt"/>
              <a:buAutoNum type="alphaLcPeriod"/>
            </a:pPr>
            <a:r>
              <a:rPr lang="en-US" sz="1600" dirty="0"/>
              <a:t>There is a process to protect the patient’s possessions, including lockable cabinets and closets</a:t>
            </a:r>
          </a:p>
          <a:p>
            <a:pPr marL="914400" lvl="1" indent="-274320">
              <a:lnSpc>
                <a:spcPct val="120000"/>
              </a:lnSpc>
              <a:buFont typeface="+mj-lt"/>
              <a:buAutoNum type="alphaLcPeriod"/>
            </a:pPr>
            <a:r>
              <a:rPr lang="en-US" sz="1600" dirty="0"/>
              <a:t>Families are encouraged to take valuables home</a:t>
            </a:r>
          </a:p>
          <a:p>
            <a:pPr marL="914400" lvl="1" indent="-274320">
              <a:lnSpc>
                <a:spcPct val="120000"/>
              </a:lnSpc>
              <a:buFont typeface="+mj-lt"/>
              <a:buAutoNum type="alphaLcPeriod"/>
            </a:pPr>
            <a:r>
              <a:rPr lang="en-US" sz="1600" dirty="0"/>
              <a:t>Doors are locked where appropriate</a:t>
            </a:r>
          </a:p>
        </p:txBody>
      </p:sp>
      <p:sp>
        <p:nvSpPr>
          <p:cNvPr id="3" name="TextBox 2">
            <a:extLst>
              <a:ext uri="{FF2B5EF4-FFF2-40B4-BE49-F238E27FC236}">
                <a16:creationId xmlns:a16="http://schemas.microsoft.com/office/drawing/2014/main" id="{33E3B09E-F9A1-FFE1-3E2A-AB7A3F0B8987}"/>
              </a:ext>
            </a:extLst>
          </p:cNvPr>
          <p:cNvSpPr txBox="1"/>
          <p:nvPr/>
        </p:nvSpPr>
        <p:spPr>
          <a:xfrm>
            <a:off x="6096000" y="357994"/>
            <a:ext cx="5257799" cy="338554"/>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SS 1.0 </a:t>
            </a:r>
            <a:r>
              <a:rPr lang="en-US" sz="1600" dirty="0">
                <a:solidFill>
                  <a:schemeClr val="accent3"/>
                </a:solidFill>
                <a:latin typeface="Arial" panose="020B0604020202020204" pitchFamily="34" charset="0"/>
                <a:cs typeface="Arial" panose="020B0604020202020204" pitchFamily="34" charset="0"/>
              </a:rPr>
              <a:t>—  CAH Swing Bed Quality Program Provides.</a:t>
            </a:r>
          </a:p>
        </p:txBody>
      </p:sp>
    </p:spTree>
    <p:extLst>
      <p:ext uri="{BB962C8B-B14F-4D97-AF65-F5344CB8AC3E}">
        <p14:creationId xmlns:p14="http://schemas.microsoft.com/office/powerpoint/2010/main" val="1715200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SS 2.0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07592"/>
            <a:ext cx="9746294" cy="4351338"/>
          </a:xfrm>
        </p:spPr>
        <p:txBody>
          <a:bodyPr>
            <a:normAutofit/>
          </a:bodyPr>
          <a:lstStyle/>
          <a:p>
            <a:pPr marL="0" indent="0">
              <a:lnSpc>
                <a:spcPct val="120000"/>
              </a:lnSpc>
              <a:buNone/>
            </a:pPr>
            <a:r>
              <a:rPr lang="en-US" sz="2000" b="1" dirty="0"/>
              <a:t>Evidence of Compliance:</a:t>
            </a:r>
          </a:p>
          <a:p>
            <a:pPr marL="457200" indent="-457200">
              <a:lnSpc>
                <a:spcPct val="120000"/>
              </a:lnSpc>
              <a:buFont typeface="+mj-lt"/>
              <a:buAutoNum type="arabicParenR"/>
            </a:pPr>
            <a:r>
              <a:rPr lang="en-US" sz="2000" dirty="0"/>
              <a:t>The facility develops and implements a system that prevents mistreatment, neglect or abuse of patients and misappropriation of resident’s property to include:</a:t>
            </a:r>
          </a:p>
          <a:p>
            <a:pPr marL="914400" lvl="1" indent="-274320">
              <a:lnSpc>
                <a:spcPct val="120000"/>
              </a:lnSpc>
              <a:buFont typeface="+mj-lt"/>
              <a:buAutoNum type="alphaLcPeriod"/>
            </a:pPr>
            <a:r>
              <a:rPr lang="en-US" sz="1600" dirty="0"/>
              <a:t>Background checks on staff members</a:t>
            </a:r>
          </a:p>
          <a:p>
            <a:pPr marL="914400" lvl="1" indent="-274320">
              <a:lnSpc>
                <a:spcPct val="120000"/>
              </a:lnSpc>
              <a:buFont typeface="+mj-lt"/>
              <a:buAutoNum type="alphaLcPeriod"/>
            </a:pPr>
            <a:r>
              <a:rPr lang="en-US" sz="1600" dirty="0"/>
              <a:t>The CAH Swing Bed program has a process to identify individuals entering its facility, such as identifying all staff members with name tags and/or security badges</a:t>
            </a:r>
          </a:p>
          <a:p>
            <a:pPr marL="914400" lvl="1" indent="-274320">
              <a:lnSpc>
                <a:spcPct val="120000"/>
              </a:lnSpc>
              <a:buFont typeface="+mj-lt"/>
              <a:buAutoNum type="alphaLcPeriod"/>
            </a:pPr>
            <a:r>
              <a:rPr lang="en-US" sz="1600" dirty="0"/>
              <a:t>There is a process to protect the patient’s possessions, including lockable cabinets and closets</a:t>
            </a:r>
          </a:p>
          <a:p>
            <a:pPr marL="914400" lvl="1" indent="-274320">
              <a:lnSpc>
                <a:spcPct val="120000"/>
              </a:lnSpc>
              <a:buFont typeface="+mj-lt"/>
              <a:buAutoNum type="alphaLcPeriod"/>
            </a:pPr>
            <a:r>
              <a:rPr lang="en-US" sz="1600" dirty="0"/>
              <a:t>Families are encouraged to take valuables home</a:t>
            </a:r>
          </a:p>
          <a:p>
            <a:pPr marL="914400" lvl="1" indent="-274320">
              <a:lnSpc>
                <a:spcPct val="120000"/>
              </a:lnSpc>
              <a:buFont typeface="+mj-lt"/>
              <a:buAutoNum type="alphaLcPeriod"/>
            </a:pPr>
            <a:r>
              <a:rPr lang="en-US" sz="1600" dirty="0"/>
              <a:t>Doors are locked where appropriate</a:t>
            </a:r>
          </a:p>
        </p:txBody>
      </p:sp>
      <p:sp>
        <p:nvSpPr>
          <p:cNvPr id="3" name="TextBox 2">
            <a:extLst>
              <a:ext uri="{FF2B5EF4-FFF2-40B4-BE49-F238E27FC236}">
                <a16:creationId xmlns:a16="http://schemas.microsoft.com/office/drawing/2014/main" id="{33E3B09E-F9A1-FFE1-3E2A-AB7A3F0B8987}"/>
              </a:ext>
            </a:extLst>
          </p:cNvPr>
          <p:cNvSpPr txBox="1"/>
          <p:nvPr/>
        </p:nvSpPr>
        <p:spPr>
          <a:xfrm>
            <a:off x="6096000" y="357994"/>
            <a:ext cx="5257799"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SS 2.0 </a:t>
            </a:r>
            <a:r>
              <a:rPr lang="en-US" sz="1600" dirty="0">
                <a:solidFill>
                  <a:schemeClr val="accent3"/>
                </a:solidFill>
                <a:latin typeface="Arial" panose="020B0604020202020204" pitchFamily="34" charset="0"/>
                <a:cs typeface="Arial" panose="020B0604020202020204" pitchFamily="34" charset="0"/>
              </a:rPr>
              <a:t>—  CAH Swing Bed Quality Program Provides a safe and secure environment.</a:t>
            </a:r>
          </a:p>
        </p:txBody>
      </p:sp>
    </p:spTree>
    <p:extLst>
      <p:ext uri="{BB962C8B-B14F-4D97-AF65-F5344CB8AC3E}">
        <p14:creationId xmlns:p14="http://schemas.microsoft.com/office/powerpoint/2010/main" val="367273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BA2D1-0807-5A0C-7197-52E26444B4FD}"/>
              </a:ext>
            </a:extLst>
          </p:cNvPr>
          <p:cNvSpPr>
            <a:spLocks noGrp="1"/>
          </p:cNvSpPr>
          <p:nvPr>
            <p:ph type="title"/>
          </p:nvPr>
        </p:nvSpPr>
        <p:spPr>
          <a:xfrm>
            <a:off x="838200" y="214812"/>
            <a:ext cx="10515600" cy="1325563"/>
          </a:xfrm>
        </p:spPr>
        <p:txBody>
          <a:bodyPr/>
          <a:lstStyle/>
          <a:p>
            <a:r>
              <a:rPr lang="en-US" dirty="0"/>
              <a:t>TCT – Patient Satisfaction Survey</a:t>
            </a:r>
          </a:p>
        </p:txBody>
      </p:sp>
      <p:pic>
        <p:nvPicPr>
          <p:cNvPr id="4" name="Picture 3" descr="A screenshot of a computer&#10;&#10;Description automatically generated">
            <a:extLst>
              <a:ext uri="{FF2B5EF4-FFF2-40B4-BE49-F238E27FC236}">
                <a16:creationId xmlns:a16="http://schemas.microsoft.com/office/drawing/2014/main" id="{D04D9413-7FCB-0FFC-F34E-7BD6EE07D09B}"/>
              </a:ext>
            </a:extLst>
          </p:cNvPr>
          <p:cNvPicPr>
            <a:picLocks noChangeAspect="1"/>
          </p:cNvPicPr>
          <p:nvPr/>
        </p:nvPicPr>
        <p:blipFill>
          <a:blip r:embed="rId2"/>
          <a:stretch>
            <a:fillRect/>
          </a:stretch>
        </p:blipFill>
        <p:spPr>
          <a:xfrm>
            <a:off x="574307" y="1390673"/>
            <a:ext cx="11043386" cy="4076654"/>
          </a:xfrm>
          <a:prstGeom prst="rect">
            <a:avLst/>
          </a:prstGeom>
        </p:spPr>
      </p:pic>
    </p:spTree>
    <p:extLst>
      <p:ext uri="{BB962C8B-B14F-4D97-AF65-F5344CB8AC3E}">
        <p14:creationId xmlns:p14="http://schemas.microsoft.com/office/powerpoint/2010/main" val="354008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16BA2D1-0807-5A0C-7197-52E26444B4F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Swing Bed Compare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a:extLst>
              <a:ext uri="{FF2B5EF4-FFF2-40B4-BE49-F238E27FC236}">
                <a16:creationId xmlns:a16="http://schemas.microsoft.com/office/drawing/2014/main" id="{A6AABCA8-9BFE-6C4C-1DDB-5C0EE81C3F29}"/>
              </a:ext>
            </a:extLst>
          </p:cNvPr>
          <p:cNvSpPr txBox="1"/>
          <p:nvPr/>
        </p:nvSpPr>
        <p:spPr>
          <a:xfrm>
            <a:off x="4167272" y="636190"/>
            <a:ext cx="7322326" cy="55856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dirty="0"/>
              <a:t>Gather and gauge individual patient satisfaction of their experience  and care.</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Aggregate your patients’ feedback and benchmark your facility against other swing 	bed facilities.</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Consistent evaluation of patient satisfaction and benchmarking enables you to 	implement quality improvements within your facility.</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Operational excellence leads to clinical excellence, increasing both staff and patient 	satisfaction.</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dirty="0"/>
              <a:t>Become a facility of choice and join as a charter member of Swing Bed 	Compare at no charge for all of 2024.</a:t>
            </a:r>
          </a:p>
        </p:txBody>
      </p:sp>
    </p:spTree>
    <p:extLst>
      <p:ext uri="{BB962C8B-B14F-4D97-AF65-F5344CB8AC3E}">
        <p14:creationId xmlns:p14="http://schemas.microsoft.com/office/powerpoint/2010/main" val="6987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6" descr="A form with text and images&#10;&#10;Description automatically generated with medium confidence">
            <a:extLst>
              <a:ext uri="{FF2B5EF4-FFF2-40B4-BE49-F238E27FC236}">
                <a16:creationId xmlns:a16="http://schemas.microsoft.com/office/drawing/2014/main" id="{89C408E1-6345-DB89-ADF7-9909D9AC3C74}"/>
              </a:ext>
            </a:extLst>
          </p:cNvPr>
          <p:cNvPicPr>
            <a:picLocks noChangeAspect="1"/>
          </p:cNvPicPr>
          <p:nvPr/>
        </p:nvPicPr>
        <p:blipFill rotWithShape="1">
          <a:blip r:embed="rId2"/>
          <a:srcRect t="-66" b="4838"/>
          <a:stretch/>
        </p:blipFill>
        <p:spPr>
          <a:xfrm>
            <a:off x="3021132" y="1275764"/>
            <a:ext cx="6196310" cy="5175139"/>
          </a:xfrm>
          <a:prstGeom prst="rect">
            <a:avLst/>
          </a:prstGeom>
        </p:spPr>
      </p:pic>
      <p:sp>
        <p:nvSpPr>
          <p:cNvPr id="12" name="Title 2">
            <a:extLst>
              <a:ext uri="{FF2B5EF4-FFF2-40B4-BE49-F238E27FC236}">
                <a16:creationId xmlns:a16="http://schemas.microsoft.com/office/drawing/2014/main" id="{87DEAF30-BD62-ADAA-9171-D051279D6139}"/>
              </a:ext>
            </a:extLst>
          </p:cNvPr>
          <p:cNvSpPr txBox="1">
            <a:spLocks/>
          </p:cNvSpPr>
          <p:nvPr/>
        </p:nvSpPr>
        <p:spPr>
          <a:xfrm>
            <a:off x="3021132" y="505414"/>
            <a:ext cx="6149735" cy="770350"/>
          </a:xfrm>
          <a:prstGeom prst="rect">
            <a:avLst/>
          </a:prstGeom>
        </p:spPr>
        <p:txBody>
          <a:bodyPr>
            <a:normAutofit/>
          </a:bodyPr>
          <a:lstStyle>
            <a:lvl1pPr algn="l" defTabSz="914400" rtl="0" eaLnBrk="1" latinLnBrk="0" hangingPunct="1">
              <a:lnSpc>
                <a:spcPct val="90000"/>
              </a:lnSpc>
              <a:spcBef>
                <a:spcPct val="0"/>
              </a:spcBef>
              <a:buNone/>
              <a:defRPr sz="4400" b="1" i="0" kern="1200">
                <a:solidFill>
                  <a:schemeClr val="accent3"/>
                </a:solidFill>
                <a:latin typeface="Arial Black" panose="020B0604020202020204" pitchFamily="34" charset="0"/>
                <a:ea typeface="+mj-ea"/>
                <a:cs typeface="Arial Black" panose="020B0604020202020204" pitchFamily="34" charset="0"/>
              </a:defRPr>
            </a:lvl1pPr>
          </a:lstStyle>
          <a:p>
            <a:pPr algn="ctr"/>
            <a:r>
              <a:rPr lang="en-US" dirty="0"/>
              <a:t>TCT – Application</a:t>
            </a:r>
          </a:p>
        </p:txBody>
      </p:sp>
    </p:spTree>
    <p:extLst>
      <p:ext uri="{BB962C8B-B14F-4D97-AF65-F5344CB8AC3E}">
        <p14:creationId xmlns:p14="http://schemas.microsoft.com/office/powerpoint/2010/main" val="319425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Final Take Aways</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71600"/>
            <a:ext cx="10515599" cy="4351338"/>
          </a:xfrm>
        </p:spPr>
        <p:txBody>
          <a:bodyPr>
            <a:normAutofit/>
          </a:bodyPr>
          <a:lstStyle/>
          <a:p>
            <a:pPr marL="0" indent="0">
              <a:lnSpc>
                <a:spcPct val="100000"/>
              </a:lnSpc>
              <a:spcAft>
                <a:spcPts val="1000"/>
              </a:spcAft>
              <a:buNone/>
            </a:pPr>
            <a:r>
              <a:rPr lang="en-US" sz="2000" b="1" dirty="0"/>
              <a:t>Important to build a high-quality swing bed program and use it to differentiate our services from others offering post-acute care</a:t>
            </a:r>
          </a:p>
          <a:p>
            <a:pPr lvl="1">
              <a:lnSpc>
                <a:spcPct val="100000"/>
              </a:lnSpc>
              <a:spcAft>
                <a:spcPts val="1000"/>
              </a:spcAft>
            </a:pPr>
            <a:r>
              <a:rPr lang="en-US" sz="1800" dirty="0"/>
              <a:t>Swing bed quality certification and tracking swing bed outcomes</a:t>
            </a:r>
          </a:p>
          <a:p>
            <a:pPr marL="0" indent="0">
              <a:lnSpc>
                <a:spcPct val="100000"/>
              </a:lnSpc>
              <a:spcAft>
                <a:spcPts val="1000"/>
              </a:spcAft>
              <a:buNone/>
            </a:pPr>
            <a:r>
              <a:rPr lang="en-US" sz="2000" b="1" dirty="0"/>
              <a:t>High quality swing bed services provide a tailwind for swing bed program growth</a:t>
            </a:r>
          </a:p>
          <a:p>
            <a:pPr lvl="1">
              <a:lnSpc>
                <a:spcPct val="100000"/>
              </a:lnSpc>
              <a:spcAft>
                <a:spcPts val="1000"/>
              </a:spcAft>
            </a:pPr>
            <a:r>
              <a:rPr lang="en-US" sz="1800" dirty="0"/>
              <a:t>Developing a Care Spectrum and using Active Solicitation techniques</a:t>
            </a:r>
          </a:p>
          <a:p>
            <a:pPr marL="0" indent="0">
              <a:lnSpc>
                <a:spcPct val="100000"/>
              </a:lnSpc>
              <a:spcAft>
                <a:spcPts val="1000"/>
              </a:spcAft>
              <a:buNone/>
            </a:pPr>
            <a:r>
              <a:rPr lang="en-US" sz="2000" b="1" dirty="0"/>
              <a:t>Improves financial position of the hospital through volume growth, which drives revenue growth and dilutes fixed costs resulting in service efficiency</a:t>
            </a:r>
          </a:p>
        </p:txBody>
      </p:sp>
    </p:spTree>
    <p:extLst>
      <p:ext uri="{BB962C8B-B14F-4D97-AF65-F5344CB8AC3E}">
        <p14:creationId xmlns:p14="http://schemas.microsoft.com/office/powerpoint/2010/main" val="3320822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9A9D0-F09A-2ED6-0D55-B09C6CEFF358}"/>
              </a:ext>
            </a:extLst>
          </p:cNvPr>
          <p:cNvPicPr>
            <a:picLocks noChangeAspect="1"/>
          </p:cNvPicPr>
          <p:nvPr/>
        </p:nvPicPr>
        <p:blipFill rotWithShape="1">
          <a:blip r:embed="rId2"/>
          <a:srcRect t="14009"/>
          <a:stretch/>
        </p:blipFill>
        <p:spPr>
          <a:xfrm>
            <a:off x="7817091" y="297894"/>
            <a:ext cx="3502627" cy="3011948"/>
          </a:xfrm>
          <a:prstGeom prst="rect">
            <a:avLst/>
          </a:prstGeom>
        </p:spPr>
      </p:pic>
      <p:sp>
        <p:nvSpPr>
          <p:cNvPr id="5" name="Subtitle 4">
            <a:extLst>
              <a:ext uri="{FF2B5EF4-FFF2-40B4-BE49-F238E27FC236}">
                <a16:creationId xmlns:a16="http://schemas.microsoft.com/office/drawing/2014/main" id="{DF0D29BB-2E93-2C26-DD43-64A1319A60BB}"/>
              </a:ext>
            </a:extLst>
          </p:cNvPr>
          <p:cNvSpPr>
            <a:spLocks noGrp="1"/>
          </p:cNvSpPr>
          <p:nvPr>
            <p:ph type="subTitle" idx="1"/>
          </p:nvPr>
        </p:nvSpPr>
        <p:spPr>
          <a:xfrm>
            <a:off x="2245489" y="3819557"/>
            <a:ext cx="3850511" cy="1781984"/>
          </a:xfrm>
        </p:spPr>
        <p:txBody>
          <a:bodyPr>
            <a:normAutofit/>
          </a:bodyPr>
          <a:lstStyle/>
          <a:p>
            <a:pPr algn="l">
              <a:lnSpc>
                <a:spcPct val="100000"/>
              </a:lnSpc>
              <a:spcBef>
                <a:spcPts val="900"/>
              </a:spcBef>
              <a:spcAft>
                <a:spcPts val="900"/>
              </a:spcAft>
            </a:pPr>
            <a:r>
              <a:rPr lang="en-US" b="1" dirty="0"/>
              <a:t>Kate Hill, R.N.</a:t>
            </a:r>
            <a:br>
              <a:rPr lang="en-US" dirty="0"/>
            </a:br>
            <a:r>
              <a:rPr lang="en-US" sz="2000" dirty="0"/>
              <a:t>VP of Clinical Division</a:t>
            </a:r>
            <a:endParaRPr lang="en-US" dirty="0"/>
          </a:p>
        </p:txBody>
      </p:sp>
      <p:sp>
        <p:nvSpPr>
          <p:cNvPr id="6" name="Title 3">
            <a:extLst>
              <a:ext uri="{FF2B5EF4-FFF2-40B4-BE49-F238E27FC236}">
                <a16:creationId xmlns:a16="http://schemas.microsoft.com/office/drawing/2014/main" id="{9E1FC6C9-54EC-50E7-7DA7-E34FAE5E614E}"/>
              </a:ext>
            </a:extLst>
          </p:cNvPr>
          <p:cNvSpPr txBox="1">
            <a:spLocks/>
          </p:cNvSpPr>
          <p:nvPr/>
        </p:nvSpPr>
        <p:spPr>
          <a:xfrm>
            <a:off x="1974642" y="297895"/>
            <a:ext cx="869335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accent3"/>
                </a:solidFill>
                <a:latin typeface="Alexandria Black" pitchFamily="2" charset="-78"/>
                <a:ea typeface="+mj-ea"/>
                <a:cs typeface="+mj-cs"/>
              </a:defRPr>
            </a:lvl1pPr>
          </a:lstStyle>
          <a:p>
            <a:pPr algn="l"/>
            <a:r>
              <a:rPr lang="en-US" sz="9600" dirty="0">
                <a:latin typeface="Arial" panose="020B0604020202020204" pitchFamily="34" charset="0"/>
              </a:rPr>
              <a:t>Questions</a:t>
            </a:r>
          </a:p>
        </p:txBody>
      </p:sp>
      <p:sp>
        <p:nvSpPr>
          <p:cNvPr id="9" name="Rectangle 74">
            <a:extLst>
              <a:ext uri="{FF2B5EF4-FFF2-40B4-BE49-F238E27FC236}">
                <a16:creationId xmlns:a16="http://schemas.microsoft.com/office/drawing/2014/main" id="{6735629F-1C85-C512-433A-C8C411647B68}"/>
              </a:ext>
            </a:extLst>
          </p:cNvPr>
          <p:cNvSpPr>
            <a:spLocks noChangeArrowheads="1"/>
          </p:cNvSpPr>
          <p:nvPr userDrawn="1"/>
        </p:nvSpPr>
        <p:spPr bwMode="auto">
          <a:xfrm>
            <a:off x="1974641" y="3401163"/>
            <a:ext cx="109728" cy="155448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E5E1DE43-2D75-710E-8C81-F0A05B017B0B}"/>
              </a:ext>
            </a:extLst>
          </p:cNvPr>
          <p:cNvCxnSpPr>
            <a:cxnSpLocks/>
          </p:cNvCxnSpPr>
          <p:nvPr/>
        </p:nvCxnSpPr>
        <p:spPr>
          <a:xfrm>
            <a:off x="1974642" y="2685495"/>
            <a:ext cx="82720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Subtitle 4">
            <a:extLst>
              <a:ext uri="{FF2B5EF4-FFF2-40B4-BE49-F238E27FC236}">
                <a16:creationId xmlns:a16="http://schemas.microsoft.com/office/drawing/2014/main" id="{0E0BBEE4-CAAA-E698-5C91-8E86674E0B25}"/>
              </a:ext>
            </a:extLst>
          </p:cNvPr>
          <p:cNvSpPr txBox="1">
            <a:spLocks/>
          </p:cNvSpPr>
          <p:nvPr/>
        </p:nvSpPr>
        <p:spPr>
          <a:xfrm>
            <a:off x="6095000" y="3819557"/>
            <a:ext cx="4573000" cy="17819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en-US" sz="1800" u="sng" dirty="0" err="1">
                <a:solidFill>
                  <a:schemeClr val="accent3"/>
                </a:solidFill>
              </a:rPr>
              <a:t>khill@thecomplianceteam.org</a:t>
            </a:r>
            <a:endParaRPr lang="en-US" sz="1800" u="sng" dirty="0">
              <a:solidFill>
                <a:schemeClr val="accent3"/>
              </a:solidFill>
            </a:endParaRPr>
          </a:p>
          <a:p>
            <a:pPr algn="l">
              <a:lnSpc>
                <a:spcPct val="100000"/>
              </a:lnSpc>
              <a:spcBef>
                <a:spcPts val="0"/>
              </a:spcBef>
              <a:spcAft>
                <a:spcPts val="600"/>
              </a:spcAft>
            </a:pPr>
            <a:r>
              <a:rPr lang="en-US" b="1" dirty="0">
                <a:solidFill>
                  <a:schemeClr val="accent2"/>
                </a:solidFill>
              </a:rPr>
              <a:t>215-654-9110</a:t>
            </a:r>
          </a:p>
        </p:txBody>
      </p:sp>
      <p:grpSp>
        <p:nvGrpSpPr>
          <p:cNvPr id="7" name="Group 6">
            <a:extLst>
              <a:ext uri="{FF2B5EF4-FFF2-40B4-BE49-F238E27FC236}">
                <a16:creationId xmlns:a16="http://schemas.microsoft.com/office/drawing/2014/main" id="{5BECDE84-0727-144A-B213-54FDCB606989}"/>
              </a:ext>
            </a:extLst>
          </p:cNvPr>
          <p:cNvGrpSpPr/>
          <p:nvPr/>
        </p:nvGrpSpPr>
        <p:grpSpPr>
          <a:xfrm>
            <a:off x="9885781" y="6209931"/>
            <a:ext cx="1969841" cy="563554"/>
            <a:chOff x="9885781" y="6209931"/>
            <a:chExt cx="1969841" cy="563554"/>
          </a:xfrm>
        </p:grpSpPr>
        <p:pic>
          <p:nvPicPr>
            <p:cNvPr id="8" name="Picture 7" descr="A colorful logo on a black background&#10;&#10;Description automatically generated">
              <a:extLst>
                <a:ext uri="{FF2B5EF4-FFF2-40B4-BE49-F238E27FC236}">
                  <a16:creationId xmlns:a16="http://schemas.microsoft.com/office/drawing/2014/main" id="{21646703-1232-8CBA-8949-21A64D4C766D}"/>
                </a:ext>
              </a:extLst>
            </p:cNvPr>
            <p:cNvPicPr>
              <a:picLocks noChangeAspect="1"/>
            </p:cNvPicPr>
            <p:nvPr userDrawn="1"/>
          </p:nvPicPr>
          <p:blipFill rotWithShape="1">
            <a:blip r:embed="rId3"/>
            <a:srcRect l="6372" t="33333" r="6372" b="22353"/>
            <a:stretch/>
          </p:blipFill>
          <p:spPr>
            <a:xfrm>
              <a:off x="9885781" y="6209931"/>
              <a:ext cx="1906389" cy="403412"/>
            </a:xfrm>
            <a:prstGeom prst="rect">
              <a:avLst/>
            </a:prstGeom>
          </p:spPr>
        </p:pic>
        <p:sp>
          <p:nvSpPr>
            <p:cNvPr id="10" name="TextBox 9">
              <a:extLst>
                <a:ext uri="{FF2B5EF4-FFF2-40B4-BE49-F238E27FC236}">
                  <a16:creationId xmlns:a16="http://schemas.microsoft.com/office/drawing/2014/main" id="{F45328CC-6C54-540B-CBA3-C883BFFFBCFB}"/>
                </a:ext>
              </a:extLst>
            </p:cNvPr>
            <p:cNvSpPr txBox="1"/>
            <p:nvPr userDrawn="1"/>
          </p:nvSpPr>
          <p:spPr>
            <a:xfrm>
              <a:off x="9949233" y="6588819"/>
              <a:ext cx="1906389" cy="184666"/>
            </a:xfrm>
            <a:prstGeom prst="rect">
              <a:avLst/>
            </a:prstGeom>
          </p:spPr>
          <p:txBody>
            <a:bodyPr vert="horz" wrap="square" lIns="91440" tIns="45720" rIns="91440" bIns="4572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latin typeface="Arial" panose="020B0604020202020204" pitchFamily="34" charset="0"/>
                  <a:cs typeface="Arial" panose="020B0604020202020204" pitchFamily="34" charset="0"/>
                </a:rPr>
                <a:t>© 2023 The Compliance Team. All rights reserved.</a:t>
              </a:r>
            </a:p>
          </p:txBody>
        </p:sp>
      </p:grpSp>
    </p:spTree>
    <p:extLst>
      <p:ext uri="{BB962C8B-B14F-4D97-AF65-F5344CB8AC3E}">
        <p14:creationId xmlns:p14="http://schemas.microsoft.com/office/powerpoint/2010/main" val="173128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Why Swing Bed Certification</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p:txBody>
          <a:bodyPr>
            <a:normAutofit/>
          </a:bodyPr>
          <a:lstStyle/>
          <a:p>
            <a:pPr>
              <a:lnSpc>
                <a:spcPct val="100000"/>
              </a:lnSpc>
            </a:pPr>
            <a:r>
              <a:rPr lang="en-US" sz="2400" dirty="0"/>
              <a:t>3rd party validation of your quality</a:t>
            </a:r>
          </a:p>
          <a:p>
            <a:pPr>
              <a:lnSpc>
                <a:spcPct val="100000"/>
              </a:lnSpc>
            </a:pPr>
            <a:r>
              <a:rPr lang="en-US" sz="2400" dirty="0"/>
              <a:t>Differentiate yourself from other Post-Acute Care Providers</a:t>
            </a:r>
          </a:p>
          <a:p>
            <a:pPr>
              <a:lnSpc>
                <a:spcPct val="100000"/>
              </a:lnSpc>
            </a:pPr>
            <a:r>
              <a:rPr lang="en-US" sz="2400" dirty="0"/>
              <a:t>Provide transparency about your program</a:t>
            </a:r>
          </a:p>
          <a:p>
            <a:pPr>
              <a:lnSpc>
                <a:spcPct val="100000"/>
              </a:lnSpc>
            </a:pPr>
            <a:r>
              <a:rPr lang="en-US" sz="2400" dirty="0"/>
              <a:t>Make you Swing Bed program stronger</a:t>
            </a:r>
          </a:p>
          <a:p>
            <a:pPr>
              <a:lnSpc>
                <a:spcPct val="100000"/>
              </a:lnSpc>
            </a:pPr>
            <a:r>
              <a:rPr lang="en-US" sz="2400" dirty="0"/>
              <a:t>Decrease out migration</a:t>
            </a:r>
          </a:p>
          <a:p>
            <a:pPr>
              <a:lnSpc>
                <a:spcPct val="100000"/>
              </a:lnSpc>
            </a:pPr>
            <a:r>
              <a:rPr lang="en-US" sz="2400" dirty="0"/>
              <a:t>Demonstrate that bigger is not always better</a:t>
            </a:r>
          </a:p>
          <a:p>
            <a:pPr>
              <a:lnSpc>
                <a:spcPct val="100000"/>
              </a:lnSpc>
            </a:pPr>
            <a:r>
              <a:rPr lang="en-US" sz="2400" dirty="0"/>
              <a:t>Quantify and Qualify the value of your swing bed program</a:t>
            </a:r>
          </a:p>
          <a:p>
            <a:pPr>
              <a:lnSpc>
                <a:spcPct val="100000"/>
              </a:lnSpc>
            </a:pPr>
            <a:r>
              <a:rPr lang="en-US" sz="2400" dirty="0"/>
              <a:t>Set yourself up for success</a:t>
            </a:r>
          </a:p>
        </p:txBody>
      </p:sp>
    </p:spTree>
    <p:extLst>
      <p:ext uri="{BB962C8B-B14F-4D97-AF65-F5344CB8AC3E}">
        <p14:creationId xmlns:p14="http://schemas.microsoft.com/office/powerpoint/2010/main" val="262963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Why Swing Bed Certification</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200" y="1371600"/>
            <a:ext cx="9395564" cy="4351338"/>
          </a:xfrm>
        </p:spPr>
        <p:txBody>
          <a:bodyPr>
            <a:normAutofit/>
          </a:bodyPr>
          <a:lstStyle/>
          <a:p>
            <a:pPr marL="0" indent="0">
              <a:lnSpc>
                <a:spcPct val="100000"/>
              </a:lnSpc>
              <a:spcAft>
                <a:spcPts val="1000"/>
              </a:spcAft>
              <a:buNone/>
            </a:pPr>
            <a:r>
              <a:rPr lang="en-US" sz="2400" dirty="0"/>
              <a:t>Critical Access Hospitals are exempt from Quality reporting for </a:t>
            </a:r>
            <a:br>
              <a:rPr lang="en-US" sz="2400" dirty="0"/>
            </a:br>
            <a:r>
              <a:rPr lang="en-US" sz="2400" dirty="0"/>
              <a:t>their swing bed program.</a:t>
            </a:r>
          </a:p>
          <a:p>
            <a:pPr marL="0" indent="0">
              <a:lnSpc>
                <a:spcPct val="100000"/>
              </a:lnSpc>
              <a:spcAft>
                <a:spcPts val="1000"/>
              </a:spcAft>
              <a:buNone/>
            </a:pPr>
            <a:r>
              <a:rPr lang="en-US" sz="2400" dirty="0"/>
              <a:t>Organizations who want to level the playing field, must quantify, </a:t>
            </a:r>
            <a:br>
              <a:rPr lang="en-US" sz="2400" dirty="0"/>
            </a:br>
            <a:r>
              <a:rPr lang="en-US" sz="2400" dirty="0"/>
              <a:t>and qualify the services they provide.</a:t>
            </a:r>
          </a:p>
          <a:p>
            <a:pPr marL="0" indent="0">
              <a:lnSpc>
                <a:spcPct val="100000"/>
              </a:lnSpc>
              <a:spcAft>
                <a:spcPts val="1000"/>
              </a:spcAft>
              <a:buNone/>
            </a:pPr>
            <a:r>
              <a:rPr lang="en-US" sz="2400" dirty="0"/>
              <a:t>This why we created the Swing Bed Quality Certification.</a:t>
            </a:r>
          </a:p>
          <a:p>
            <a:pPr marL="0" indent="0">
              <a:lnSpc>
                <a:spcPct val="100000"/>
              </a:lnSpc>
              <a:spcAft>
                <a:spcPts val="1000"/>
              </a:spcAft>
              <a:buNone/>
            </a:pPr>
            <a:r>
              <a:rPr lang="en-US" sz="2400" dirty="0"/>
              <a:t>Swing beds are a vital resource to the hospitals financial well being.</a:t>
            </a:r>
          </a:p>
        </p:txBody>
      </p:sp>
    </p:spTree>
    <p:extLst>
      <p:ext uri="{BB962C8B-B14F-4D97-AF65-F5344CB8AC3E}">
        <p14:creationId xmlns:p14="http://schemas.microsoft.com/office/powerpoint/2010/main" val="113698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2EF7D9-B2BE-8630-A9DF-6573FED1A378}"/>
              </a:ext>
            </a:extLst>
          </p:cNvPr>
          <p:cNvSpPr txBox="1">
            <a:spLocks/>
          </p:cNvSpPr>
          <p:nvPr/>
        </p:nvSpPr>
        <p:spPr>
          <a:xfrm>
            <a:off x="1261638" y="449066"/>
            <a:ext cx="9665676" cy="1104161"/>
          </a:xfrm>
          <a:prstGeom prst="rect">
            <a:avLst/>
          </a:prstGeom>
        </p:spPr>
        <p:txBody>
          <a:bodyPr anchor="b" anchorCtr="0">
            <a:normAutofit/>
          </a:bodyPr>
          <a:lstStyle>
            <a:lvl1pPr algn="ctr" defTabSz="914400" rtl="0" eaLnBrk="1" latinLnBrk="0" hangingPunct="1">
              <a:lnSpc>
                <a:spcPct val="90000"/>
              </a:lnSpc>
              <a:spcBef>
                <a:spcPct val="0"/>
              </a:spcBef>
              <a:buNone/>
              <a:defRPr sz="4400" b="0" i="0" kern="1200">
                <a:solidFill>
                  <a:schemeClr val="accent3"/>
                </a:solidFill>
                <a:latin typeface="Arial" panose="020B0604020202020204" pitchFamily="34" charset="0"/>
                <a:ea typeface="+mj-ea"/>
                <a:cs typeface="+mj-cs"/>
              </a:defRPr>
            </a:lvl1pPr>
          </a:lstStyle>
          <a:p>
            <a:r>
              <a:rPr lang="en-US" sz="7200" dirty="0">
                <a:latin typeface="Arial Black" panose="020B0604020202020204" pitchFamily="34" charset="0"/>
                <a:cs typeface="Arial Black" panose="020B0604020202020204" pitchFamily="34" charset="0"/>
              </a:rPr>
              <a:t>Testimonial</a:t>
            </a:r>
          </a:p>
        </p:txBody>
      </p:sp>
      <p:sp>
        <p:nvSpPr>
          <p:cNvPr id="5" name="Subtitle 4">
            <a:extLst>
              <a:ext uri="{FF2B5EF4-FFF2-40B4-BE49-F238E27FC236}">
                <a16:creationId xmlns:a16="http://schemas.microsoft.com/office/drawing/2014/main" id="{D0D74A51-5DFF-C5E8-9EEA-21C30A0F4AA3}"/>
              </a:ext>
            </a:extLst>
          </p:cNvPr>
          <p:cNvSpPr txBox="1">
            <a:spLocks/>
          </p:cNvSpPr>
          <p:nvPr/>
        </p:nvSpPr>
        <p:spPr>
          <a:xfrm>
            <a:off x="1106311" y="1773238"/>
            <a:ext cx="10216445" cy="1655762"/>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1" dirty="0"/>
              <a:t>“An effective Swing Bed Strategy and process will have a significant impact on the number of patients in your Swing Bed program.”</a:t>
            </a:r>
          </a:p>
          <a:p>
            <a:endParaRPr lang="en-US" sz="2600" i="1" dirty="0"/>
          </a:p>
          <a:p>
            <a:r>
              <a:rPr lang="en-US" sz="2600" i="1" dirty="0"/>
              <a:t>“The Swing bed Certification Program Ensures and validates that CAH's are meeting all required policies and procedures and implementing best practice for transitional care.”</a:t>
            </a:r>
          </a:p>
        </p:txBody>
      </p:sp>
      <p:grpSp>
        <p:nvGrpSpPr>
          <p:cNvPr id="6" name="Group 5">
            <a:extLst>
              <a:ext uri="{FF2B5EF4-FFF2-40B4-BE49-F238E27FC236}">
                <a16:creationId xmlns:a16="http://schemas.microsoft.com/office/drawing/2014/main" id="{0989861B-3E57-2FC6-ACA9-FB7AE3DC7C89}"/>
              </a:ext>
            </a:extLst>
          </p:cNvPr>
          <p:cNvGrpSpPr/>
          <p:nvPr/>
        </p:nvGrpSpPr>
        <p:grpSpPr>
          <a:xfrm>
            <a:off x="4467514" y="4758986"/>
            <a:ext cx="4563751" cy="1028357"/>
            <a:chOff x="3756477" y="4265738"/>
            <a:chExt cx="4563751" cy="1028357"/>
          </a:xfrm>
        </p:grpSpPr>
        <p:pic>
          <p:nvPicPr>
            <p:cNvPr id="7" name="Picture 6">
              <a:extLst>
                <a:ext uri="{FF2B5EF4-FFF2-40B4-BE49-F238E27FC236}">
                  <a16:creationId xmlns:a16="http://schemas.microsoft.com/office/drawing/2014/main" id="{63230037-6834-8DF2-4802-1EC13212CDAE}"/>
                </a:ext>
              </a:extLst>
            </p:cNvPr>
            <p:cNvPicPr preferRelativeResize="0">
              <a:picLocks/>
            </p:cNvPicPr>
            <p:nvPr/>
          </p:nvPicPr>
          <p:blipFill rotWithShape="1">
            <a:blip r:embed="rId2"/>
            <a:srcRect l="16459" t="15628" r="13096" b="36724"/>
            <a:stretch/>
          </p:blipFill>
          <p:spPr>
            <a:xfrm>
              <a:off x="3756477" y="4265738"/>
              <a:ext cx="1025901" cy="1028357"/>
            </a:xfrm>
            <a:prstGeom prst="ellipse">
              <a:avLst/>
            </a:prstGeom>
            <a:solidFill>
              <a:schemeClr val="bg1"/>
            </a:solid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8" name="Subtitle 4">
              <a:extLst>
                <a:ext uri="{FF2B5EF4-FFF2-40B4-BE49-F238E27FC236}">
                  <a16:creationId xmlns:a16="http://schemas.microsoft.com/office/drawing/2014/main" id="{543703B2-6719-887B-165A-321E6520792C}"/>
                </a:ext>
              </a:extLst>
            </p:cNvPr>
            <p:cNvSpPr txBox="1">
              <a:spLocks/>
            </p:cNvSpPr>
            <p:nvPr/>
          </p:nvSpPr>
          <p:spPr>
            <a:xfrm>
              <a:off x="4973097" y="4462682"/>
              <a:ext cx="3347131" cy="6344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Libre Franklin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Libre Franklin Ligh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Libre Franklin Ligh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ibre Franklin Ligh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ibre Franklin Ligh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i="0" dirty="0">
                  <a:latin typeface="Arial" panose="020B0604020202020204" pitchFamily="34" charset="0"/>
                  <a:cs typeface="Arial" panose="020B0604020202020204" pitchFamily="34" charset="0"/>
                </a:rPr>
                <a:t>Leslie Marsh</a:t>
              </a:r>
              <a:br>
                <a:rPr lang="en-US" sz="1400" dirty="0">
                  <a:latin typeface="Arial" panose="020B0604020202020204" pitchFamily="34" charset="0"/>
                </a:rPr>
              </a:br>
              <a:r>
                <a:rPr lang="en-US" sz="1400" dirty="0">
                  <a:latin typeface="Arial" panose="020B0604020202020204" pitchFamily="34" charset="0"/>
                </a:rPr>
                <a:t>CEO Lexington Regional Health Center and current President of NRHA</a:t>
              </a:r>
            </a:p>
          </p:txBody>
        </p:sp>
      </p:grpSp>
    </p:spTree>
    <p:extLst>
      <p:ext uri="{BB962C8B-B14F-4D97-AF65-F5344CB8AC3E}">
        <p14:creationId xmlns:p14="http://schemas.microsoft.com/office/powerpoint/2010/main" val="265372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Thoughts</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71600"/>
            <a:ext cx="10515599" cy="4351338"/>
          </a:xfrm>
        </p:spPr>
        <p:txBody>
          <a:bodyPr>
            <a:normAutofit/>
          </a:bodyPr>
          <a:lstStyle/>
          <a:p>
            <a:pPr marL="0" indent="0">
              <a:lnSpc>
                <a:spcPct val="100000"/>
              </a:lnSpc>
              <a:spcAft>
                <a:spcPts val="1000"/>
              </a:spcAft>
              <a:buNone/>
            </a:pPr>
            <a:r>
              <a:rPr lang="en-US" sz="2400" dirty="0"/>
              <a:t>With a limited number of Swing Bed patients, Hospitals need to actively pursue patients to increase swing bed volumes.</a:t>
            </a:r>
          </a:p>
          <a:p>
            <a:pPr marL="0" indent="0">
              <a:lnSpc>
                <a:spcPct val="100000"/>
              </a:lnSpc>
              <a:spcAft>
                <a:spcPts val="1000"/>
              </a:spcAft>
              <a:buNone/>
            </a:pPr>
            <a:r>
              <a:rPr lang="en-US" sz="2400" dirty="0"/>
              <a:t>Hospitals must establish relationships with larger hospitals and actively pursue Swing Bed patients whenever beds are available.</a:t>
            </a:r>
          </a:p>
          <a:p>
            <a:pPr marL="0" indent="0">
              <a:lnSpc>
                <a:spcPct val="100000"/>
              </a:lnSpc>
              <a:spcAft>
                <a:spcPts val="1000"/>
              </a:spcAft>
              <a:buNone/>
            </a:pPr>
            <a:r>
              <a:rPr lang="en-US" sz="2400" dirty="0"/>
              <a:t>The goal is to establish a relationship with the other hospital so that you are the first hospital call when they have a patient needing Swing Bed services.</a:t>
            </a:r>
          </a:p>
          <a:p>
            <a:pPr marL="0" indent="0">
              <a:lnSpc>
                <a:spcPct val="100000"/>
              </a:lnSpc>
              <a:spcAft>
                <a:spcPts val="1000"/>
              </a:spcAft>
              <a:buNone/>
            </a:pPr>
            <a:r>
              <a:rPr lang="en-US" sz="2400" dirty="0"/>
              <a:t>When transferring patients for Acute services elsewhere, work to ensure the return to your facility if the patient needs Swing Bed services.</a:t>
            </a:r>
          </a:p>
        </p:txBody>
      </p:sp>
    </p:spTree>
    <p:extLst>
      <p:ext uri="{BB962C8B-B14F-4D97-AF65-F5344CB8AC3E}">
        <p14:creationId xmlns:p14="http://schemas.microsoft.com/office/powerpoint/2010/main" val="23235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7110EF-9831-377A-CA73-4B5FF6D332D6}"/>
              </a:ext>
            </a:extLst>
          </p:cNvPr>
          <p:cNvSpPr>
            <a:spLocks noGrp="1"/>
          </p:cNvSpPr>
          <p:nvPr>
            <p:ph type="title"/>
          </p:nvPr>
        </p:nvSpPr>
        <p:spPr/>
        <p:txBody>
          <a:bodyPr>
            <a:normAutofit/>
          </a:bodyPr>
          <a:lstStyle/>
          <a:p>
            <a:pPr algn="ctr"/>
            <a:r>
              <a:rPr lang="en-US" sz="4000" dirty="0"/>
              <a:t>EPP Quality Standards &amp; </a:t>
            </a:r>
            <a:br>
              <a:rPr lang="en-US" sz="4000" dirty="0"/>
            </a:br>
            <a:r>
              <a:rPr lang="en-US" sz="4000" dirty="0"/>
              <a:t>Evidence of Compliance </a:t>
            </a:r>
            <a:r>
              <a:rPr lang="en-US" sz="4000" b="0" dirty="0">
                <a:latin typeface="Arial" panose="020B0604020202020204" pitchFamily="34" charset="0"/>
                <a:cs typeface="Arial" panose="020B0604020202020204" pitchFamily="34" charset="0"/>
              </a:rPr>
              <a:t>(EOC)</a:t>
            </a:r>
          </a:p>
        </p:txBody>
      </p:sp>
      <p:sp>
        <p:nvSpPr>
          <p:cNvPr id="11" name="TextBox 10">
            <a:extLst>
              <a:ext uri="{FF2B5EF4-FFF2-40B4-BE49-F238E27FC236}">
                <a16:creationId xmlns:a16="http://schemas.microsoft.com/office/drawing/2014/main" id="{B6AF8519-DA96-26D2-6861-453203CF1E1C}"/>
              </a:ext>
            </a:extLst>
          </p:cNvPr>
          <p:cNvSpPr txBox="1"/>
          <p:nvPr/>
        </p:nvSpPr>
        <p:spPr>
          <a:xfrm>
            <a:off x="695409" y="1860579"/>
            <a:ext cx="3035766" cy="384721"/>
          </a:xfrm>
          <a:prstGeom prst="rect">
            <a:avLst/>
          </a:prstGeom>
          <a:noFill/>
        </p:spPr>
        <p:txBody>
          <a:bodyPr wrap="none" rtlCol="0">
            <a:spAutoFit/>
          </a:bodyPr>
          <a:lstStyle/>
          <a:p>
            <a:pPr algn="ctr"/>
            <a:r>
              <a:rPr lang="en-US" sz="1900" b="1" dirty="0">
                <a:solidFill>
                  <a:schemeClr val="accent2"/>
                </a:solidFill>
                <a:latin typeface="Arial" panose="020B0604020202020204" pitchFamily="34" charset="0"/>
                <a:cs typeface="Arial" panose="020B0604020202020204" pitchFamily="34" charset="0"/>
              </a:rPr>
              <a:t>Transparency Standards</a:t>
            </a:r>
          </a:p>
        </p:txBody>
      </p:sp>
      <p:sp>
        <p:nvSpPr>
          <p:cNvPr id="13" name="TextBox 12">
            <a:extLst>
              <a:ext uri="{FF2B5EF4-FFF2-40B4-BE49-F238E27FC236}">
                <a16:creationId xmlns:a16="http://schemas.microsoft.com/office/drawing/2014/main" id="{F116C76D-EE95-95BB-8C86-92FE658D099F}"/>
              </a:ext>
            </a:extLst>
          </p:cNvPr>
          <p:cNvSpPr txBox="1"/>
          <p:nvPr/>
        </p:nvSpPr>
        <p:spPr>
          <a:xfrm>
            <a:off x="588722" y="2532498"/>
            <a:ext cx="3376569" cy="1118255"/>
          </a:xfrm>
          <a:prstGeom prst="rect">
            <a:avLst/>
          </a:prstGeom>
          <a:noFill/>
        </p:spPr>
        <p:txBody>
          <a:bodyPr wrap="square">
            <a:spAutoFit/>
          </a:bodyPr>
          <a:lstStyle/>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Medical Oversight</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Patient/Family Rights</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Staffing Types and amounts</a:t>
            </a:r>
          </a:p>
        </p:txBody>
      </p:sp>
      <p:sp>
        <p:nvSpPr>
          <p:cNvPr id="14" name="Rectangle 13">
            <a:extLst>
              <a:ext uri="{FF2B5EF4-FFF2-40B4-BE49-F238E27FC236}">
                <a16:creationId xmlns:a16="http://schemas.microsoft.com/office/drawing/2014/main" id="{49ED54EF-9A5E-082E-9C75-FDB7EC3F73E3}"/>
              </a:ext>
            </a:extLst>
          </p:cNvPr>
          <p:cNvSpPr/>
          <p:nvPr/>
        </p:nvSpPr>
        <p:spPr>
          <a:xfrm>
            <a:off x="460572" y="2339236"/>
            <a:ext cx="3505442" cy="1568885"/>
          </a:xfrm>
          <a:prstGeom prst="rect">
            <a:avLst/>
          </a:prstGeom>
          <a:noFill/>
          <a:ln w="28575">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7A3067-F9DA-5347-BB5A-1C0833FCD948}"/>
              </a:ext>
            </a:extLst>
          </p:cNvPr>
          <p:cNvSpPr/>
          <p:nvPr/>
        </p:nvSpPr>
        <p:spPr>
          <a:xfrm>
            <a:off x="4342918" y="2339235"/>
            <a:ext cx="3505442" cy="4211877"/>
          </a:xfrm>
          <a:prstGeom prst="rect">
            <a:avLst/>
          </a:prstGeom>
          <a:noFill/>
          <a:ln w="28575">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39481-64A1-0A64-7ADA-CBF362F92DAA}"/>
              </a:ext>
            </a:extLst>
          </p:cNvPr>
          <p:cNvSpPr/>
          <p:nvPr/>
        </p:nvSpPr>
        <p:spPr>
          <a:xfrm>
            <a:off x="8225986" y="2339236"/>
            <a:ext cx="3505442" cy="1568885"/>
          </a:xfrm>
          <a:prstGeom prst="rect">
            <a:avLst/>
          </a:prstGeom>
          <a:noFill/>
          <a:ln w="28575">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BAA3C89-94D1-41B6-8647-FECFCF31C8E4}"/>
              </a:ext>
            </a:extLst>
          </p:cNvPr>
          <p:cNvSpPr txBox="1"/>
          <p:nvPr/>
        </p:nvSpPr>
        <p:spPr>
          <a:xfrm>
            <a:off x="4314462" y="1860579"/>
            <a:ext cx="3563796" cy="384721"/>
          </a:xfrm>
          <a:prstGeom prst="rect">
            <a:avLst/>
          </a:prstGeom>
          <a:noFill/>
        </p:spPr>
        <p:txBody>
          <a:bodyPr wrap="none" rtlCol="0">
            <a:spAutoFit/>
          </a:bodyPr>
          <a:lstStyle/>
          <a:p>
            <a:pPr algn="ctr"/>
            <a:r>
              <a:rPr lang="en-US" sz="1900" b="1" dirty="0">
                <a:solidFill>
                  <a:schemeClr val="accent2"/>
                </a:solidFill>
                <a:latin typeface="Arial" panose="020B0604020202020204" pitchFamily="34" charset="0"/>
                <a:cs typeface="Arial" panose="020B0604020202020204" pitchFamily="34" charset="0"/>
              </a:rPr>
              <a:t>Care and Services Standards</a:t>
            </a:r>
          </a:p>
        </p:txBody>
      </p:sp>
      <p:sp>
        <p:nvSpPr>
          <p:cNvPr id="18" name="TextBox 17">
            <a:extLst>
              <a:ext uri="{FF2B5EF4-FFF2-40B4-BE49-F238E27FC236}">
                <a16:creationId xmlns:a16="http://schemas.microsoft.com/office/drawing/2014/main" id="{C2039B23-8A0A-EB47-9E57-E604026212FA}"/>
              </a:ext>
            </a:extLst>
          </p:cNvPr>
          <p:cNvSpPr txBox="1"/>
          <p:nvPr/>
        </p:nvSpPr>
        <p:spPr>
          <a:xfrm>
            <a:off x="4471790" y="2532498"/>
            <a:ext cx="3376569" cy="3826689"/>
          </a:xfrm>
          <a:prstGeom prst="rect">
            <a:avLst/>
          </a:prstGeom>
          <a:noFill/>
        </p:spPr>
        <p:txBody>
          <a:bodyPr wrap="square">
            <a:spAutoFit/>
          </a:bodyPr>
          <a:lstStyle/>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Patient/Family Expectations Met</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Patient/Family Engagement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Education</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Cleanliness/Environment</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Team Approach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Coordination</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Medication Management</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Infection Prevention</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Quality of Life</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Transitional Management</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Rehabilitative Services</a:t>
            </a:r>
          </a:p>
        </p:txBody>
      </p:sp>
      <p:sp>
        <p:nvSpPr>
          <p:cNvPr id="19" name="TextBox 18">
            <a:extLst>
              <a:ext uri="{FF2B5EF4-FFF2-40B4-BE49-F238E27FC236}">
                <a16:creationId xmlns:a16="http://schemas.microsoft.com/office/drawing/2014/main" id="{14DAB275-2508-5672-C252-748946EC1493}"/>
              </a:ext>
            </a:extLst>
          </p:cNvPr>
          <p:cNvSpPr txBox="1"/>
          <p:nvPr/>
        </p:nvSpPr>
        <p:spPr>
          <a:xfrm>
            <a:off x="8753773" y="1860579"/>
            <a:ext cx="2451312" cy="384721"/>
          </a:xfrm>
          <a:prstGeom prst="rect">
            <a:avLst/>
          </a:prstGeom>
          <a:noFill/>
        </p:spPr>
        <p:txBody>
          <a:bodyPr wrap="none" rtlCol="0">
            <a:spAutoFit/>
          </a:bodyPr>
          <a:lstStyle/>
          <a:p>
            <a:pPr algn="ctr"/>
            <a:r>
              <a:rPr lang="en-US" sz="1900" b="1" dirty="0">
                <a:solidFill>
                  <a:schemeClr val="accent2"/>
                </a:solidFill>
                <a:latin typeface="Arial" panose="020B0604020202020204" pitchFamily="34" charset="0"/>
                <a:cs typeface="Arial" panose="020B0604020202020204" pitchFamily="34" charset="0"/>
              </a:rPr>
              <a:t>Safety and Security</a:t>
            </a:r>
          </a:p>
        </p:txBody>
      </p:sp>
      <p:sp>
        <p:nvSpPr>
          <p:cNvPr id="20" name="TextBox 19">
            <a:extLst>
              <a:ext uri="{FF2B5EF4-FFF2-40B4-BE49-F238E27FC236}">
                <a16:creationId xmlns:a16="http://schemas.microsoft.com/office/drawing/2014/main" id="{374B0B1B-AEED-17E0-883D-E7873EBCBC9B}"/>
              </a:ext>
            </a:extLst>
          </p:cNvPr>
          <p:cNvSpPr txBox="1"/>
          <p:nvPr/>
        </p:nvSpPr>
        <p:spPr>
          <a:xfrm>
            <a:off x="8354859" y="2532498"/>
            <a:ext cx="3376569" cy="959237"/>
          </a:xfrm>
          <a:prstGeom prst="rect">
            <a:avLst/>
          </a:prstGeom>
          <a:noFill/>
        </p:spPr>
        <p:txBody>
          <a:bodyPr wrap="square">
            <a:spAutoFit/>
          </a:bodyPr>
          <a:lstStyle/>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Fall Prevention</a:t>
            </a:r>
          </a:p>
          <a:p>
            <a:pPr marL="194310" indent="-194310">
              <a:spcBef>
                <a:spcPts val="500"/>
              </a:spcBef>
              <a:spcAft>
                <a:spcPts val="500"/>
              </a:spcAft>
              <a:buClr>
                <a:schemeClr val="accent3"/>
              </a:buClr>
              <a:buFont typeface="Arial" panose="020B0604020202020204" pitchFamily="34" charset="0"/>
              <a:buChar char="•"/>
            </a:pPr>
            <a:r>
              <a:rPr lang="en-US" sz="1600" dirty="0">
                <a:latin typeface="Arial" panose="020B0604020202020204" pitchFamily="34" charset="0"/>
                <a:cs typeface="Arial" panose="020B0604020202020204" pitchFamily="34" charset="0"/>
              </a:rPr>
              <a:t>Surrounding and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belongings secure</a:t>
            </a:r>
          </a:p>
        </p:txBody>
      </p:sp>
    </p:spTree>
    <p:extLst>
      <p:ext uri="{BB962C8B-B14F-4D97-AF65-F5344CB8AC3E}">
        <p14:creationId xmlns:p14="http://schemas.microsoft.com/office/powerpoint/2010/main" val="2375413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3F90767-B111-225A-2B05-2038B164ED9E}"/>
              </a:ext>
            </a:extLst>
          </p:cNvPr>
          <p:cNvPicPr>
            <a:picLocks noGrp="1" noChangeAspect="1"/>
          </p:cNvPicPr>
          <p:nvPr>
            <p:ph type="pic" sz="quarter" idx="10"/>
          </p:nvPr>
        </p:nvPicPr>
        <p:blipFill>
          <a:blip r:embed="rId2"/>
          <a:srcRect l="20993" r="20993"/>
          <a:stretch/>
        </p:blipFill>
        <p:spPr>
          <a:xfrm>
            <a:off x="192024" y="0"/>
            <a:ext cx="2974694" cy="6858000"/>
          </a:xfrm>
        </p:spPr>
      </p:pic>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TP 1.0</a:t>
            </a:r>
          </a:p>
        </p:txBody>
      </p:sp>
      <p:sp>
        <p:nvSpPr>
          <p:cNvPr id="5" name="Content Placeholder 4">
            <a:extLst>
              <a:ext uri="{FF2B5EF4-FFF2-40B4-BE49-F238E27FC236}">
                <a16:creationId xmlns:a16="http://schemas.microsoft.com/office/drawing/2014/main" id="{76EC3625-83FA-FDE3-2063-5E67CC36C5F1}"/>
              </a:ext>
            </a:extLst>
          </p:cNvPr>
          <p:cNvSpPr>
            <a:spLocks noGrp="1"/>
          </p:cNvSpPr>
          <p:nvPr>
            <p:ph idx="1"/>
          </p:nvPr>
        </p:nvSpPr>
        <p:spPr>
          <a:xfrm>
            <a:off x="3808069" y="1322713"/>
            <a:ext cx="7077050" cy="3449464"/>
          </a:xfrm>
        </p:spPr>
        <p:txBody>
          <a:bodyPr>
            <a:normAutofit/>
          </a:bodyPr>
          <a:lstStyle/>
          <a:p>
            <a:pPr marL="0" indent="0">
              <a:buNone/>
            </a:pPr>
            <a:r>
              <a:rPr lang="en-US" sz="2000" b="1" dirty="0"/>
              <a:t>Evidence of Compliance:</a:t>
            </a:r>
          </a:p>
          <a:p>
            <a:r>
              <a:rPr lang="en-US" sz="2000" dirty="0"/>
              <a:t>The facility has a process that ensures the patient receives care ordered, as evidenced by:</a:t>
            </a:r>
          </a:p>
          <a:p>
            <a:r>
              <a:rPr lang="en-US" sz="2000" dirty="0"/>
              <a:t>All patient care orders, including verbal orders are reflected in the patient healthcare record.</a:t>
            </a:r>
          </a:p>
          <a:p>
            <a:r>
              <a:rPr lang="en-US" sz="2000" dirty="0"/>
              <a:t>All orders are reviewed and signed off by the ordering physician.</a:t>
            </a:r>
          </a:p>
          <a:p>
            <a:r>
              <a:rPr lang="en-US" sz="2000" dirty="0"/>
              <a:t>All treatments, activities, etc. are documented in the patient notes </a:t>
            </a:r>
            <a:r>
              <a:rPr lang="en-US" sz="1800" i="1" dirty="0"/>
              <a:t>(i.e., if PT ordered 3 times a week, do the notes reflect treatment was provided as ordered.)</a:t>
            </a:r>
            <a:endParaRPr lang="en-US" sz="2000" i="1" dirty="0"/>
          </a:p>
        </p:txBody>
      </p:sp>
      <p:sp>
        <p:nvSpPr>
          <p:cNvPr id="2" name="Content Placeholder 4">
            <a:extLst>
              <a:ext uri="{FF2B5EF4-FFF2-40B4-BE49-F238E27FC236}">
                <a16:creationId xmlns:a16="http://schemas.microsoft.com/office/drawing/2014/main" id="{B62A128C-007A-CACA-A0A2-B6EF2CCBA064}"/>
              </a:ext>
            </a:extLst>
          </p:cNvPr>
          <p:cNvSpPr txBox="1">
            <a:spLocks/>
          </p:cNvSpPr>
          <p:nvPr/>
        </p:nvSpPr>
        <p:spPr>
          <a:xfrm>
            <a:off x="3808068" y="2273474"/>
            <a:ext cx="75457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26CC89A3-B899-2E32-549D-BB3913EAAD4E}"/>
              </a:ext>
            </a:extLst>
          </p:cNvPr>
          <p:cNvSpPr txBox="1"/>
          <p:nvPr/>
        </p:nvSpPr>
        <p:spPr>
          <a:xfrm>
            <a:off x="5862181" y="448860"/>
            <a:ext cx="5491618" cy="461665"/>
          </a:xfrm>
          <a:prstGeom prst="rect">
            <a:avLst/>
          </a:prstGeom>
          <a:noFill/>
        </p:spPr>
        <p:txBody>
          <a:bodyPr wrap="square" rtlCol="0">
            <a:spAutoFit/>
          </a:bodyPr>
          <a:lstStyle/>
          <a:p>
            <a:pPr algn="r"/>
            <a:r>
              <a:rPr lang="en-US" sz="1200" b="1" dirty="0">
                <a:solidFill>
                  <a:schemeClr val="accent3"/>
                </a:solidFill>
                <a:latin typeface="Arial Black" panose="020B0604020202020204" pitchFamily="34" charset="0"/>
                <a:cs typeface="Arial Black" panose="020B0604020202020204" pitchFamily="34" charset="0"/>
              </a:rPr>
              <a:t>TP 1.0 </a:t>
            </a:r>
            <a:r>
              <a:rPr lang="en-US" sz="1200" dirty="0">
                <a:solidFill>
                  <a:schemeClr val="accent3"/>
                </a:solidFill>
                <a:latin typeface="Arial" panose="020B0604020202020204" pitchFamily="34" charset="0"/>
                <a:cs typeface="Arial" panose="020B0604020202020204" pitchFamily="34" charset="0"/>
              </a:rPr>
              <a:t>— The CAH Swing Bed Quality Program ensures all patients received care and treatment as ordered upon admission and throughout the stay.</a:t>
            </a:r>
          </a:p>
        </p:txBody>
      </p:sp>
    </p:spTree>
    <p:extLst>
      <p:ext uri="{BB962C8B-B14F-4D97-AF65-F5344CB8AC3E}">
        <p14:creationId xmlns:p14="http://schemas.microsoft.com/office/powerpoint/2010/main" val="11979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7EEC4-26BC-66ED-2A19-DF4A37638141}"/>
              </a:ext>
            </a:extLst>
          </p:cNvPr>
          <p:cNvSpPr>
            <a:spLocks noGrp="1"/>
          </p:cNvSpPr>
          <p:nvPr>
            <p:ph type="title"/>
          </p:nvPr>
        </p:nvSpPr>
        <p:spPr/>
        <p:txBody>
          <a:bodyPr/>
          <a:lstStyle/>
          <a:p>
            <a:r>
              <a:rPr lang="en-US" dirty="0"/>
              <a:t>TP 2.0</a:t>
            </a:r>
          </a:p>
        </p:txBody>
      </p:sp>
      <p:sp>
        <p:nvSpPr>
          <p:cNvPr id="5" name="Content Placeholder 4">
            <a:extLst>
              <a:ext uri="{FF2B5EF4-FFF2-40B4-BE49-F238E27FC236}">
                <a16:creationId xmlns:a16="http://schemas.microsoft.com/office/drawing/2014/main" id="{44057095-DC2A-C6D7-A1FA-B59DB7F63F2C}"/>
              </a:ext>
            </a:extLst>
          </p:cNvPr>
          <p:cNvSpPr>
            <a:spLocks noGrp="1"/>
          </p:cNvSpPr>
          <p:nvPr>
            <p:ph idx="1"/>
          </p:nvPr>
        </p:nvSpPr>
        <p:spPr>
          <a:xfrm>
            <a:off x="838199" y="1308970"/>
            <a:ext cx="10515599" cy="4351338"/>
          </a:xfrm>
        </p:spPr>
        <p:txBody>
          <a:bodyPr>
            <a:normAutofit fontScale="77500" lnSpcReduction="20000"/>
          </a:bodyPr>
          <a:lstStyle/>
          <a:p>
            <a:pPr marL="0" indent="0">
              <a:lnSpc>
                <a:spcPct val="120000"/>
              </a:lnSpc>
              <a:buNone/>
            </a:pPr>
            <a:r>
              <a:rPr lang="en-US" sz="2400" b="1" dirty="0"/>
              <a:t>Evidence of Compliance:</a:t>
            </a:r>
          </a:p>
          <a:p>
            <a:pPr marL="457200" indent="-457200">
              <a:lnSpc>
                <a:spcPct val="120000"/>
              </a:lnSpc>
              <a:buFont typeface="+mj-lt"/>
              <a:buAutoNum type="arabicParenR"/>
            </a:pPr>
            <a:r>
              <a:rPr lang="en-US" sz="2400" dirty="0"/>
              <a:t>The facility ensures every patient is notified of his/her rights (i.e., free choice, privacy, advance directives, involvement in planning of care, visitation rights).</a:t>
            </a:r>
          </a:p>
          <a:p>
            <a:pPr marL="457200" indent="-457200">
              <a:lnSpc>
                <a:spcPct val="120000"/>
              </a:lnSpc>
              <a:buFont typeface="+mj-lt"/>
              <a:buAutoNum type="arabicParenR"/>
            </a:pPr>
            <a:r>
              <a:rPr lang="en-US" sz="2400" dirty="0"/>
              <a:t>The facility has a process that ensures information provided to patients contains individual rights under State law to make decisions concerning medical care, which includes: </a:t>
            </a:r>
          </a:p>
          <a:p>
            <a:pPr marL="914400" lvl="1" indent="-274320">
              <a:lnSpc>
                <a:spcPct val="120000"/>
              </a:lnSpc>
              <a:buFont typeface="+mj-lt"/>
              <a:buAutoNum type="alphaLcPeriod"/>
            </a:pPr>
            <a:r>
              <a:rPr lang="en-US" sz="2000" dirty="0"/>
              <a:t>Attaining written consent to treat</a:t>
            </a:r>
          </a:p>
          <a:p>
            <a:pPr marL="914400" lvl="1" indent="-274320">
              <a:lnSpc>
                <a:spcPct val="120000"/>
              </a:lnSpc>
              <a:buFont typeface="+mj-lt"/>
              <a:buAutoNum type="alphaLcPeriod"/>
            </a:pPr>
            <a:r>
              <a:rPr lang="en-US" sz="2000" dirty="0"/>
              <a:t>The right to accept or refuse care concerning medical or surgical treatment</a:t>
            </a:r>
          </a:p>
          <a:p>
            <a:pPr marL="914400" lvl="1" indent="-274320">
              <a:lnSpc>
                <a:spcPct val="120000"/>
              </a:lnSpc>
              <a:buFont typeface="+mj-lt"/>
              <a:buAutoNum type="alphaLcPeriod"/>
            </a:pPr>
            <a:r>
              <a:rPr lang="en-US" sz="2000" dirty="0"/>
              <a:t>Acknowledging advanced directive as required by the State</a:t>
            </a:r>
          </a:p>
          <a:p>
            <a:pPr marL="914400" lvl="1" indent="-274320">
              <a:lnSpc>
                <a:spcPct val="120000"/>
              </a:lnSpc>
              <a:buFont typeface="+mj-lt"/>
              <a:buAutoNum type="alphaLcPeriod"/>
            </a:pPr>
            <a:r>
              <a:rPr lang="en-US" sz="2000" dirty="0"/>
              <a:t>The right to receive information in a manner the patient understands</a:t>
            </a:r>
          </a:p>
          <a:p>
            <a:pPr marL="457200" indent="-457200">
              <a:lnSpc>
                <a:spcPct val="120000"/>
              </a:lnSpc>
              <a:buFont typeface="+mj-lt"/>
              <a:buAutoNum type="arabicParenR"/>
            </a:pPr>
            <a:r>
              <a:rPr lang="en-US" sz="2400" dirty="0"/>
              <a:t>A privacy notice is posted publicly and made available to all patients upon request.</a:t>
            </a:r>
          </a:p>
          <a:p>
            <a:pPr marL="457200" indent="-457200">
              <a:lnSpc>
                <a:spcPct val="120000"/>
              </a:lnSpc>
              <a:buFont typeface="+mj-lt"/>
              <a:buAutoNum type="arabicParenR"/>
            </a:pPr>
            <a:r>
              <a:rPr lang="en-US" sz="2400" dirty="0"/>
              <a:t>The facility ensures all staff is trained on the patient rights and responsibilities document.</a:t>
            </a:r>
          </a:p>
        </p:txBody>
      </p:sp>
      <p:sp>
        <p:nvSpPr>
          <p:cNvPr id="3" name="TextBox 2">
            <a:extLst>
              <a:ext uri="{FF2B5EF4-FFF2-40B4-BE49-F238E27FC236}">
                <a16:creationId xmlns:a16="http://schemas.microsoft.com/office/drawing/2014/main" id="{46D4518A-FD92-39BB-6D5E-69547A0EF6DC}"/>
              </a:ext>
            </a:extLst>
          </p:cNvPr>
          <p:cNvSpPr txBox="1"/>
          <p:nvPr/>
        </p:nvSpPr>
        <p:spPr>
          <a:xfrm>
            <a:off x="5937337" y="357994"/>
            <a:ext cx="5416462" cy="584775"/>
          </a:xfrm>
          <a:prstGeom prst="rect">
            <a:avLst/>
          </a:prstGeom>
          <a:noFill/>
        </p:spPr>
        <p:txBody>
          <a:bodyPr wrap="square" rtlCol="0">
            <a:spAutoFit/>
          </a:bodyPr>
          <a:lstStyle/>
          <a:p>
            <a:pPr algn="r"/>
            <a:r>
              <a:rPr lang="en-US" sz="1600" b="1" dirty="0">
                <a:solidFill>
                  <a:schemeClr val="accent3"/>
                </a:solidFill>
                <a:latin typeface="Arial Black" panose="020B0604020202020204" pitchFamily="34" charset="0"/>
                <a:cs typeface="Arial Black" panose="020B0604020202020204" pitchFamily="34" charset="0"/>
              </a:rPr>
              <a:t>TP 2.0 </a:t>
            </a:r>
            <a:r>
              <a:rPr lang="en-US" sz="1600" dirty="0">
                <a:solidFill>
                  <a:schemeClr val="accent3"/>
                </a:solidFill>
                <a:latin typeface="Arial" panose="020B0604020202020204" pitchFamily="34" charset="0"/>
                <a:cs typeface="Arial" panose="020B0604020202020204" pitchFamily="34" charset="0"/>
              </a:rPr>
              <a:t>— The CAH Swing Bed Quality Program protects patient and family rights and responsibilities.</a:t>
            </a:r>
          </a:p>
        </p:txBody>
      </p:sp>
    </p:spTree>
    <p:extLst>
      <p:ext uri="{BB962C8B-B14F-4D97-AF65-F5344CB8AC3E}">
        <p14:creationId xmlns:p14="http://schemas.microsoft.com/office/powerpoint/2010/main" val="3576729105"/>
      </p:ext>
    </p:extLst>
  </p:cSld>
  <p:clrMapOvr>
    <a:masterClrMapping/>
  </p:clrMapOvr>
</p:sld>
</file>

<file path=ppt/theme/theme1.xml><?xml version="1.0" encoding="utf-8"?>
<a:theme xmlns:a="http://schemas.openxmlformats.org/drawingml/2006/main" name="Office Theme">
  <a:themeElements>
    <a:clrScheme name="TCT Refreshed Palette">
      <a:dk1>
        <a:srgbClr val="000000"/>
      </a:dk1>
      <a:lt1>
        <a:srgbClr val="FFFFFF"/>
      </a:lt1>
      <a:dk2>
        <a:srgbClr val="44546A"/>
      </a:dk2>
      <a:lt2>
        <a:srgbClr val="E7E6E6"/>
      </a:lt2>
      <a:accent1>
        <a:srgbClr val="C72A34"/>
      </a:accent1>
      <a:accent2>
        <a:srgbClr val="2F68B1"/>
      </a:accent2>
      <a:accent3>
        <a:srgbClr val="5BBDB0"/>
      </a:accent3>
      <a:accent4>
        <a:srgbClr val="1D3F6B"/>
      </a:accent4>
      <a:accent5>
        <a:srgbClr val="5B9BD5"/>
      </a:accent5>
      <a:accent6>
        <a:srgbClr val="D1D1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16766</TotalTime>
  <Words>2619</Words>
  <Application>Microsoft Macintosh PowerPoint</Application>
  <PresentationFormat>Widescreen</PresentationFormat>
  <Paragraphs>199</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Arial Black</vt:lpstr>
      <vt:lpstr>Office Theme</vt:lpstr>
      <vt:lpstr>Swing Bed Quality Program</vt:lpstr>
      <vt:lpstr>PowerPoint Presentation</vt:lpstr>
      <vt:lpstr>Why Swing Bed Certification</vt:lpstr>
      <vt:lpstr>Why Swing Bed Certification</vt:lpstr>
      <vt:lpstr>PowerPoint Presentation</vt:lpstr>
      <vt:lpstr>Thoughts</vt:lpstr>
      <vt:lpstr>EPP Quality Standards &amp;  Evidence of Compliance (EOC)</vt:lpstr>
      <vt:lpstr>TP 1.0</vt:lpstr>
      <vt:lpstr>TP 2.0</vt:lpstr>
      <vt:lpstr>TP 3.0</vt:lpstr>
      <vt:lpstr>TP 3.0 (continued)</vt:lpstr>
      <vt:lpstr>CS 1.0</vt:lpstr>
      <vt:lpstr>CS 1.0 (continued)</vt:lpstr>
      <vt:lpstr>CS 3.0</vt:lpstr>
      <vt:lpstr>CS 4.0</vt:lpstr>
      <vt:lpstr>CS 5.0</vt:lpstr>
      <vt:lpstr>CS 5.0 (continued)</vt:lpstr>
      <vt:lpstr>CS 6.0</vt:lpstr>
      <vt:lpstr>CS 6.0</vt:lpstr>
      <vt:lpstr>CS 7.0</vt:lpstr>
      <vt:lpstr>CS 8.0</vt:lpstr>
      <vt:lpstr>SS 1.0</vt:lpstr>
      <vt:lpstr>SS 2.0</vt:lpstr>
      <vt:lpstr>TCT – Patient Satisfaction Survey</vt:lpstr>
      <vt:lpstr>Swing Bed Compare</vt:lpstr>
      <vt:lpstr>PowerPoint Presentation</vt:lpstr>
      <vt:lpstr>Final Take 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Poole</dc:creator>
  <cp:lastModifiedBy>Karen Vandeven</cp:lastModifiedBy>
  <cp:revision>35</cp:revision>
  <dcterms:created xsi:type="dcterms:W3CDTF">2023-09-25T18:59:01Z</dcterms:created>
  <dcterms:modified xsi:type="dcterms:W3CDTF">2024-05-22T13:07:30Z</dcterms:modified>
</cp:coreProperties>
</file>