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72"/>
  </p:notesMasterIdLst>
  <p:handoutMasterIdLst>
    <p:handoutMasterId r:id="rId73"/>
  </p:handoutMasterIdLst>
  <p:sldIdLst>
    <p:sldId id="321" r:id="rId6"/>
    <p:sldId id="455" r:id="rId7"/>
    <p:sldId id="592" r:id="rId8"/>
    <p:sldId id="283" r:id="rId9"/>
    <p:sldId id="259" r:id="rId10"/>
    <p:sldId id="265" r:id="rId11"/>
    <p:sldId id="622" r:id="rId12"/>
    <p:sldId id="268" r:id="rId13"/>
    <p:sldId id="269" r:id="rId14"/>
    <p:sldId id="272" r:id="rId15"/>
    <p:sldId id="276" r:id="rId16"/>
    <p:sldId id="610" r:id="rId17"/>
    <p:sldId id="578" r:id="rId18"/>
    <p:sldId id="284" r:id="rId19"/>
    <p:sldId id="581" r:id="rId20"/>
    <p:sldId id="602" r:id="rId21"/>
    <p:sldId id="604" r:id="rId22"/>
    <p:sldId id="590" r:id="rId23"/>
    <p:sldId id="563" r:id="rId24"/>
    <p:sldId id="617" r:id="rId25"/>
    <p:sldId id="618" r:id="rId26"/>
    <p:sldId id="608" r:id="rId27"/>
    <p:sldId id="609" r:id="rId28"/>
    <p:sldId id="613" r:id="rId29"/>
    <p:sldId id="614" r:id="rId30"/>
    <p:sldId id="615" r:id="rId31"/>
    <p:sldId id="620" r:id="rId32"/>
    <p:sldId id="616" r:id="rId33"/>
    <p:sldId id="607" r:id="rId34"/>
    <p:sldId id="619" r:id="rId35"/>
    <p:sldId id="569" r:id="rId36"/>
    <p:sldId id="469" r:id="rId37"/>
    <p:sldId id="560" r:id="rId38"/>
    <p:sldId id="567" r:id="rId39"/>
    <p:sldId id="603" r:id="rId40"/>
    <p:sldId id="601" r:id="rId41"/>
    <p:sldId id="597" r:id="rId42"/>
    <p:sldId id="605" r:id="rId43"/>
    <p:sldId id="606" r:id="rId44"/>
    <p:sldId id="475" r:id="rId45"/>
    <p:sldId id="621" r:id="rId46"/>
    <p:sldId id="518" r:id="rId47"/>
    <p:sldId id="546" r:id="rId48"/>
    <p:sldId id="599" r:id="rId49"/>
    <p:sldId id="571" r:id="rId50"/>
    <p:sldId id="611" r:id="rId51"/>
    <p:sldId id="612" r:id="rId52"/>
    <p:sldId id="594" r:id="rId53"/>
    <p:sldId id="595" r:id="rId54"/>
    <p:sldId id="596" r:id="rId55"/>
    <p:sldId id="564" r:id="rId56"/>
    <p:sldId id="492" r:id="rId57"/>
    <p:sldId id="335" r:id="rId58"/>
    <p:sldId id="346" r:id="rId59"/>
    <p:sldId id="286" r:id="rId60"/>
    <p:sldId id="486" r:id="rId61"/>
    <p:sldId id="585" r:id="rId62"/>
    <p:sldId id="584" r:id="rId63"/>
    <p:sldId id="593" r:id="rId64"/>
    <p:sldId id="579" r:id="rId65"/>
    <p:sldId id="574" r:id="rId66"/>
    <p:sldId id="515" r:id="rId67"/>
    <p:sldId id="412" r:id="rId68"/>
    <p:sldId id="510" r:id="rId69"/>
    <p:sldId id="266" r:id="rId70"/>
    <p:sldId id="324" r:id="rId71"/>
  </p:sldIdLst>
  <p:sldSz cx="12192000" cy="6858000"/>
  <p:notesSz cx="7010400" cy="9223375"/>
  <p:embeddedFontLst>
    <p:embeddedFont>
      <p:font typeface="Calibri" panose="020F0502020204030204" pitchFamily="34" charset="0"/>
      <p:regular r:id="rId74"/>
      <p:bold r:id="rId75"/>
      <p:italic r:id="rId76"/>
      <p:boldItalic r:id="rId77"/>
    </p:embeddedFont>
    <p:embeddedFont>
      <p:font typeface="Montserrat" panose="020B0604020202020204" charset="0"/>
      <p:regular r:id="rId78"/>
      <p:bold r:id="rId79"/>
    </p:embeddedFont>
    <p:embeddedFont>
      <p:font typeface="Montserrat Semi Bold" panose="020B0604020202020204" charset="0"/>
      <p:bold r:id="rId80"/>
    </p:embeddedFont>
    <p:embeddedFont>
      <p:font typeface="Roboto" panose="020B0604020202020204" charset="0"/>
      <p:regular r:id="rId81"/>
      <p:bold r:id="rId82"/>
      <p:italic r:id="rId83"/>
      <p:boldItalic r:id="rId84"/>
    </p:embeddedFont>
    <p:embeddedFont>
      <p:font typeface="Roboto Black" panose="020B0604020202020204" charset="0"/>
      <p:bold r:id="rId85"/>
      <p:boldItalic r:id="rId86"/>
    </p:embeddedFont>
    <p:embeddedFont>
      <p:font typeface="Segoe UI" panose="020B0502040204020203" pitchFamily="34" charset="0"/>
      <p:regular r:id="rId87"/>
      <p:bold r:id="rId88"/>
      <p:italic r:id="rId89"/>
      <p:boldItalic r:id="rId90"/>
    </p:embeddedFont>
    <p:embeddedFont>
      <p:font typeface="Wingdings 3" panose="05040102010807070707" pitchFamily="18" charset="2"/>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Master" Target="slideMasters/slideMaster2.xml"/><Relationship Id="rId90" Type="http://schemas.openxmlformats.org/officeDocument/2006/relationships/font" Target="fonts/font17.fntdata"/><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4.fntdata"/><Relationship Id="rId61" Type="http://schemas.openxmlformats.org/officeDocument/2006/relationships/slide" Target="slides/slide56.xml"/><Relationship Id="rId82" Type="http://schemas.openxmlformats.org/officeDocument/2006/relationships/font" Target="fonts/font9.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5/8/2020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5/8/2020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65</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5/8/2020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4.jp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1" r:id="rId14"/>
    <p:sldLayoutId id="2147483793" r:id="rId15"/>
    <p:sldLayoutId id="2147483795" r:id="rId16"/>
    <p:sldLayoutId id="2147483797" r:id="rId17"/>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dhhs.ne.gov/Pages/Post-acute-and-Other-Facilities.asp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ijid.2020.04.083" TargetMode="External"/><Relationship Id="rId2" Type="http://schemas.openxmlformats.org/officeDocument/2006/relationships/hyperlink" Target="https://www.ijidonline.com/article/S1201-9712(20)30299-X/abstrac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mailview.bulletinhealthcare.com/mailview.aspx?m=2020050801idsa&amp;r=8755537-0c6d&amp;l=007-79a&amp;t=c"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mailview.bulletinhealthcare.com/mailview.aspx?m=2020050801idsa&amp;r=8755537-0c6d&amp;l=009-2bf&amp;t=c" TargetMode="External"/><Relationship Id="rId2" Type="http://schemas.openxmlformats.org/officeDocument/2006/relationships/hyperlink" Target="https://mailview.bulletinhealthcare.com/mailview.aspx?m=2020050801idsa&amp;r=8755537-0c6d&amp;l=008-b97&amp;t=c" TargetMode="External"/><Relationship Id="rId1" Type="http://schemas.openxmlformats.org/officeDocument/2006/relationships/slideLayout" Target="../slideLayouts/slideLayout6.xml"/><Relationship Id="rId4" Type="http://schemas.openxmlformats.org/officeDocument/2006/relationships/hyperlink" Target="https://mailview.bulletinhealthcare.com/mailview.aspx?m=2020050801idsa&amp;r=8755537-0c6d&amp;l=00a-518&amp;t=c"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jacionline.org/article/S0091-6749(20)30551-0/abstract"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onlinejacc.org/content/early/recent"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mailview.bulletinhealthcare.com/mailview.aspx?m=2020050801idsa&amp;r=8755537-0c6d&amp;l=014-91d&amp;t=c" TargetMode="External"/><Relationship Id="rId2" Type="http://schemas.openxmlformats.org/officeDocument/2006/relationships/hyperlink" Target="https://mailview.bulletinhealthcare.com/mailview.aspx?m=2020050801idsa&amp;r=8755537-0c6d&amp;l=013-498&amp;t=c"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academic.oup.com/cid/article/63/8/999/2389110" TargetMode="External"/><Relationship Id="rId3" Type="http://schemas.openxmlformats.org/officeDocument/2006/relationships/hyperlink" Target="https://www.atsjournals.org/doi/full/10.1164/rccm.201503-0481LE?url_ver=Z39.88-2003&amp;rfr_id=ori%3Arid%3Acrossref.org&amp;rfr_dat=cr_pub%3Dpubmed&amp;" TargetMode="External"/><Relationship Id="rId7" Type="http://schemas.openxmlformats.org/officeDocument/2006/relationships/hyperlink" Target="https://www.atsjournals.org/doi/full/10.1164/rccm.201107-1190OC?url_ver=Z39.88-2003&amp;rfr_id=ori:rid:crossref.org&amp;rfr_dat=cr_pub%3dpubmed" TargetMode="External"/><Relationship Id="rId2" Type="http://schemas.openxmlformats.org/officeDocument/2006/relationships/hyperlink" Target="https://academic.oup.com/cid/article/49/2/275/405108" TargetMode="External"/><Relationship Id="rId1" Type="http://schemas.openxmlformats.org/officeDocument/2006/relationships/slideLayout" Target="../slideLayouts/slideLayout4.xml"/><Relationship Id="rId6" Type="http://schemas.openxmlformats.org/officeDocument/2006/relationships/hyperlink" Target="http://dx.plos.org/10.1371/journal.pone.0050845" TargetMode="External"/><Relationship Id="rId11" Type="http://schemas.openxmlformats.org/officeDocument/2006/relationships/hyperlink" Target="https://onlinelibrary.wiley.com/doi/full/10.1111/j.1750-2659.2011.00198.x" TargetMode="External"/><Relationship Id="rId5" Type="http://schemas.openxmlformats.org/officeDocument/2006/relationships/hyperlink" Target="https://www.atsjournals.org/doi/full/10.1164/rccm.201805-0823LE?url_ver=Z39.88-2003&amp;rfr_id=ori:rid:crossref.org&amp;rfr_dat=cr_pub%3dpubmed" TargetMode="External"/><Relationship Id="rId10" Type="http://schemas.openxmlformats.org/officeDocument/2006/relationships/hyperlink" Target="https://jamanetwork.com/journals/jama/article-abstract/184819" TargetMode="External"/><Relationship Id="rId4" Type="http://schemas.openxmlformats.org/officeDocument/2006/relationships/hyperlink" Target="https://journals.plos.org/plospathogens/article?id=10.1371/journal.ppat.1003205" TargetMode="External"/><Relationship Id="rId9" Type="http://schemas.openxmlformats.org/officeDocument/2006/relationships/hyperlink" Target="https://bmjopen.bmj.com/content/5/4/e006577.lo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t.emailupdates.cdc.gov/r/?id=h16e3a259,11547149,1157fa96" TargetMode="External"/><Relationship Id="rId7" Type="http://schemas.openxmlformats.org/officeDocument/2006/relationships/image" Target="../media/image20.jpeg"/><Relationship Id="rId2" Type="http://schemas.openxmlformats.org/officeDocument/2006/relationships/hyperlink" Target="https://t.emailupdates.cdc.gov/r/?id=h16e3a259,11547149,1157fa95" TargetMode="External"/><Relationship Id="rId1" Type="http://schemas.openxmlformats.org/officeDocument/2006/relationships/slideLayout" Target="../slideLayouts/slideLayout4.xml"/><Relationship Id="rId6" Type="http://schemas.openxmlformats.org/officeDocument/2006/relationships/hyperlink" Target="https://t.emailupdates.cdc.gov/r/?id=h16e3a259,11547149,1157fa99" TargetMode="External"/><Relationship Id="rId5" Type="http://schemas.openxmlformats.org/officeDocument/2006/relationships/hyperlink" Target="https://t.emailupdates.cdc.gov/r/?id=h16e3a259,11547149,1157fa98" TargetMode="External"/><Relationship Id="rId4" Type="http://schemas.openxmlformats.org/officeDocument/2006/relationships/hyperlink" Target="https://t.emailupdates.cdc.gov/r/?id=h16e3a259,11547149,1157fa9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emailupdates.cdc.gov/r/?id=h16e3a259,11547149,1157fa9b" TargetMode="External"/><Relationship Id="rId2" Type="http://schemas.openxmlformats.org/officeDocument/2006/relationships/hyperlink" Target="https://t.emailupdates.cdc.gov/r/?id=h16e3a259,11547149,1157fa9a" TargetMode="External"/><Relationship Id="rId1" Type="http://schemas.openxmlformats.org/officeDocument/2006/relationships/slideLayout" Target="../slideLayouts/slideLayout4.xml"/><Relationship Id="rId5" Type="http://schemas.openxmlformats.org/officeDocument/2006/relationships/hyperlink" Target="https://t.emailupdates.cdc.gov/r/?id=h16e3a259,11547149,1157fa9d" TargetMode="External"/><Relationship Id="rId4" Type="http://schemas.openxmlformats.org/officeDocument/2006/relationships/hyperlink" Target="https://t.emailupdates.cdc.gov/r/?id=h16e3a259,11547149,1157fa9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coronavirus/2019-ncov/lab/guidelines-clinical-specimens.html" TargetMode="External"/><Relationship Id="rId2" Type="http://schemas.openxmlformats.org/officeDocument/2006/relationships/hyperlink" Target="https://www.cdc.gov/coronavirus/2019-ncov/healthcare-facilities/hcp-return-work.html#f1"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nahc.org/resources-services/coronavirus-resources/"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www.cdc.gov/coronavirus/2019-ncov/hcp/guidance-postmortem-specimens.html"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hyperlink" Target="mailto:Caryn.Vincent@nebraska.gov"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5-8-20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93447" y="128917"/>
            <a:ext cx="11805105" cy="6665083"/>
          </a:xfrm>
          <a:prstGeom prst="rect">
            <a:avLst/>
          </a:prstGeom>
        </p:spPr>
      </p:pic>
    </p:spTree>
    <p:extLst>
      <p:ext uri="{BB962C8B-B14F-4D97-AF65-F5344CB8AC3E}">
        <p14:creationId xmlns:p14="http://schemas.microsoft.com/office/powerpoint/2010/main" val="334260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561315" y="0"/>
            <a:ext cx="11289671" cy="6780386"/>
          </a:xfrm>
          <a:prstGeom prst="rect">
            <a:avLst/>
          </a:prstGeom>
        </p:spPr>
      </p:pic>
    </p:spTree>
    <p:extLst>
      <p:ext uri="{BB962C8B-B14F-4D97-AF65-F5344CB8AC3E}">
        <p14:creationId xmlns:p14="http://schemas.microsoft.com/office/powerpoint/2010/main" val="391976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969195-F318-4E30-A4C8-923A184D9CCA}"/>
              </a:ext>
            </a:extLst>
          </p:cNvPr>
          <p:cNvSpPr>
            <a:spLocks noGrp="1"/>
          </p:cNvSpPr>
          <p:nvPr>
            <p:ph type="body" sz="quarter" idx="10"/>
          </p:nvPr>
        </p:nvSpPr>
        <p:spPr/>
        <p:txBody>
          <a:bodyPr/>
          <a:lstStyle/>
          <a:p>
            <a:r>
              <a:rPr lang="en-US" sz="2400" dirty="0"/>
              <a:t>WW     3.8 million cases</a:t>
            </a:r>
          </a:p>
          <a:p>
            <a:r>
              <a:rPr lang="en-US" sz="2400" dirty="0"/>
              <a:t>	  270,000 deaths</a:t>
            </a:r>
          </a:p>
          <a:p>
            <a:endParaRPr lang="en-US" sz="2400" dirty="0"/>
          </a:p>
          <a:p>
            <a:r>
              <a:rPr lang="en-US" sz="2400" dirty="0"/>
              <a:t>US        1.6 million cases</a:t>
            </a:r>
          </a:p>
          <a:p>
            <a:r>
              <a:rPr lang="en-US" sz="2400" dirty="0"/>
              <a:t>	  75,000 deaths Up 5000 since </a:t>
            </a:r>
            <a:r>
              <a:rPr lang="en-US" sz="2400" dirty="0" err="1"/>
              <a:t>wednesday</a:t>
            </a:r>
            <a:endParaRPr lang="en-US" sz="2400" dirty="0"/>
          </a:p>
          <a:p>
            <a:endParaRPr lang="en-US" sz="2400" dirty="0"/>
          </a:p>
          <a:p>
            <a:r>
              <a:rPr lang="en-US" sz="2400" dirty="0"/>
              <a:t>NE        6438 cases</a:t>
            </a:r>
          </a:p>
          <a:p>
            <a:r>
              <a:rPr lang="en-US" sz="2400" dirty="0"/>
              <a:t>	  82 deaths </a:t>
            </a:r>
          </a:p>
        </p:txBody>
      </p:sp>
      <p:sp>
        <p:nvSpPr>
          <p:cNvPr id="3" name="Title 2">
            <a:extLst>
              <a:ext uri="{FF2B5EF4-FFF2-40B4-BE49-F238E27FC236}">
                <a16:creationId xmlns:a16="http://schemas.microsoft.com/office/drawing/2014/main" id="{11966167-5B0E-4FC2-BC54-88884D91BF37}"/>
              </a:ext>
            </a:extLst>
          </p:cNvPr>
          <p:cNvSpPr>
            <a:spLocks noGrp="1"/>
          </p:cNvSpPr>
          <p:nvPr>
            <p:ph type="title"/>
          </p:nvPr>
        </p:nvSpPr>
        <p:spPr/>
        <p:txBody>
          <a:bodyPr/>
          <a:lstStyle/>
          <a:p>
            <a:r>
              <a:rPr lang="en-US" dirty="0"/>
              <a:t>Bigger Picture</a:t>
            </a:r>
          </a:p>
        </p:txBody>
      </p:sp>
    </p:spTree>
    <p:extLst>
      <p:ext uri="{BB962C8B-B14F-4D97-AF65-F5344CB8AC3E}">
        <p14:creationId xmlns:p14="http://schemas.microsoft.com/office/powerpoint/2010/main" val="1065573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5-8-20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r>
              <a:rPr lang="en-US" dirty="0"/>
              <a:t>47% hospital beds available</a:t>
            </a:r>
          </a:p>
          <a:p>
            <a:r>
              <a:rPr lang="en-US" dirty="0"/>
              <a:t>43% ICU beds available</a:t>
            </a:r>
          </a:p>
          <a:p>
            <a:r>
              <a:rPr lang="en-US" dirty="0"/>
              <a:t>75% ventilators available</a:t>
            </a:r>
          </a:p>
          <a:p>
            <a:r>
              <a:rPr lang="en-US" dirty="0"/>
              <a:t>Transfer Center supported by CHI-not just to/from CHI hospitals</a:t>
            </a:r>
          </a:p>
          <a:p>
            <a:r>
              <a:rPr lang="en-US" dirty="0"/>
              <a:t>In hardest hit communities, the hospitals still some ICU bed and Vent availability, Systems in place to transfer if necessary with NE tighter</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0A254-79E1-429F-8D27-8CAA6E29144C}"/>
              </a:ext>
            </a:extLst>
          </p:cNvPr>
          <p:cNvSpPr>
            <a:spLocks noGrp="1"/>
          </p:cNvSpPr>
          <p:nvPr>
            <p:ph type="body" sz="quarter" idx="10"/>
          </p:nvPr>
        </p:nvSpPr>
        <p:spPr/>
        <p:txBody>
          <a:bodyPr/>
          <a:lstStyle/>
          <a:p>
            <a:r>
              <a:rPr lang="en-US" dirty="0"/>
              <a:t>Hall County, Dakota County, Dawson over 1000 cases in NE</a:t>
            </a:r>
          </a:p>
          <a:p>
            <a:r>
              <a:rPr lang="en-US" dirty="0"/>
              <a:t>Higher community prevalence leads to staff for other environments being at risk</a:t>
            </a:r>
          </a:p>
          <a:p>
            <a:r>
              <a:rPr lang="en-US" dirty="0"/>
              <a:t>Shelly </a:t>
            </a:r>
            <a:r>
              <a:rPr lang="en-US" dirty="0" err="1"/>
              <a:t>Schwedhelm</a:t>
            </a:r>
            <a:r>
              <a:rPr lang="en-US" dirty="0"/>
              <a:t> and Dr. James Lawler and others-have visited </a:t>
            </a:r>
            <a:r>
              <a:rPr lang="en-US" b="1" dirty="0"/>
              <a:t>13 Meat Packing Plants </a:t>
            </a:r>
            <a:r>
              <a:rPr lang="en-US" dirty="0"/>
              <a:t>so far</a:t>
            </a:r>
          </a:p>
          <a:p>
            <a:r>
              <a:rPr lang="en-US" dirty="0"/>
              <a:t>Continuing multiple a week</a:t>
            </a:r>
          </a:p>
          <a:p>
            <a:r>
              <a:rPr lang="en-US" dirty="0"/>
              <a:t>Closures as necessary to close outbreaks made on case by case basis</a:t>
            </a:r>
          </a:p>
          <a:p>
            <a:r>
              <a:rPr lang="en-US" b="1" dirty="0">
                <a:highlight>
                  <a:srgbClr val="FFFF00"/>
                </a:highlight>
              </a:rPr>
              <a:t>Recommendations on Best Practices, a Checklist and A Survey </a:t>
            </a:r>
          </a:p>
          <a:p>
            <a:r>
              <a:rPr lang="en-US" b="1" dirty="0">
                <a:highlight>
                  <a:srgbClr val="FFFF00"/>
                </a:highlight>
                <a:hlinkClick r:id="rId2"/>
              </a:rPr>
              <a:t>http://dhhs.ne.gov/Pages/Post-acute-and-Other-Facilities.aspx</a:t>
            </a:r>
            <a:endParaRPr lang="en-US" b="1" dirty="0">
              <a:highlight>
                <a:srgbClr val="FFFF00"/>
              </a:highlight>
            </a:endParaRPr>
          </a:p>
          <a:p>
            <a:endParaRPr lang="en-US" b="1" dirty="0">
              <a:highlight>
                <a:srgbClr val="FFFF00"/>
              </a:highlight>
            </a:endParaRPr>
          </a:p>
          <a:p>
            <a:r>
              <a:rPr lang="en-US" b="1" dirty="0">
                <a:highlight>
                  <a:srgbClr val="FFFF00"/>
                </a:highlight>
              </a:rPr>
              <a:t>More attention and visits to shelters to occur-first was to Open Door Mission</a:t>
            </a:r>
          </a:p>
          <a:p>
            <a:endParaRPr lang="en-US" dirty="0"/>
          </a:p>
          <a:p>
            <a:endParaRPr lang="en-US" dirty="0"/>
          </a:p>
        </p:txBody>
      </p:sp>
      <p:sp>
        <p:nvSpPr>
          <p:cNvPr id="3" name="Title 2">
            <a:extLst>
              <a:ext uri="{FF2B5EF4-FFF2-40B4-BE49-F238E27FC236}">
                <a16:creationId xmlns:a16="http://schemas.microsoft.com/office/drawing/2014/main" id="{06DD7E99-3873-4D37-B994-86D6F12762E0}"/>
              </a:ext>
            </a:extLst>
          </p:cNvPr>
          <p:cNvSpPr>
            <a:spLocks noGrp="1"/>
          </p:cNvSpPr>
          <p:nvPr>
            <p:ph type="title"/>
          </p:nvPr>
        </p:nvSpPr>
        <p:spPr/>
        <p:txBody>
          <a:bodyPr/>
          <a:lstStyle/>
          <a:p>
            <a:r>
              <a:rPr lang="en-US" dirty="0"/>
              <a:t>Meat Packing Plants; Shelters</a:t>
            </a:r>
          </a:p>
        </p:txBody>
      </p:sp>
    </p:spTree>
    <p:extLst>
      <p:ext uri="{BB962C8B-B14F-4D97-AF65-F5344CB8AC3E}">
        <p14:creationId xmlns:p14="http://schemas.microsoft.com/office/powerpoint/2010/main" val="3944251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5E67-48FB-4F22-AF9E-B516A5DE3628}"/>
              </a:ext>
            </a:extLst>
          </p:cNvPr>
          <p:cNvSpPr>
            <a:spLocks noGrp="1"/>
          </p:cNvSpPr>
          <p:nvPr>
            <p:ph type="title"/>
          </p:nvPr>
        </p:nvSpPr>
        <p:spPr/>
        <p:txBody>
          <a:bodyPr>
            <a:normAutofit fontScale="90000"/>
          </a:bodyPr>
          <a:lstStyle/>
          <a:p>
            <a:r>
              <a:rPr lang="en-US" sz="2200" dirty="0"/>
              <a:t>Viral kinetics of SARS-CoV-2 in asymptomatic carriers and pre-symptomatic patients</a:t>
            </a:r>
            <a:br>
              <a:rPr lang="en-US" dirty="0"/>
            </a:br>
            <a:endParaRPr lang="en-US" dirty="0"/>
          </a:p>
        </p:txBody>
      </p:sp>
      <p:sp>
        <p:nvSpPr>
          <p:cNvPr id="3" name="Text Placeholder 2">
            <a:extLst>
              <a:ext uri="{FF2B5EF4-FFF2-40B4-BE49-F238E27FC236}">
                <a16:creationId xmlns:a16="http://schemas.microsoft.com/office/drawing/2014/main" id="{43A106AB-960B-414E-BAC0-0FE0F87EE03C}"/>
              </a:ext>
            </a:extLst>
          </p:cNvPr>
          <p:cNvSpPr>
            <a:spLocks noGrp="1"/>
          </p:cNvSpPr>
          <p:nvPr>
            <p:ph type="body" sz="quarter" idx="12"/>
          </p:nvPr>
        </p:nvSpPr>
        <p:spPr/>
        <p:txBody>
          <a:bodyPr/>
          <a:lstStyle/>
          <a:p>
            <a:r>
              <a:rPr lang="en-US" sz="2400" dirty="0" err="1">
                <a:hlinkClick r:id="rId2" tooltip="Correspondence information about the author Seong Eun Kim"/>
              </a:rPr>
              <a:t>Seong</a:t>
            </a:r>
            <a:r>
              <a:rPr lang="en-US" sz="2400" dirty="0">
                <a:hlinkClick r:id="rId2" tooltip="Correspondence information about the author Seong Eun Kim"/>
              </a:rPr>
              <a:t> </a:t>
            </a:r>
            <a:r>
              <a:rPr lang="en-US" sz="2400" dirty="0" err="1">
                <a:hlinkClick r:id="rId2" tooltip="Correspondence information about the author Seong Eun Kim"/>
              </a:rPr>
              <a:t>Eun</a:t>
            </a:r>
            <a:r>
              <a:rPr lang="en-US" sz="2400" dirty="0">
                <a:hlinkClick r:id="rId2" tooltip="Correspondence information about the author Seong Eun Kim"/>
              </a:rPr>
              <a:t> Kim</a:t>
            </a:r>
            <a:r>
              <a:rPr lang="en-US" sz="2400" dirty="0"/>
              <a:t> et al</a:t>
            </a:r>
          </a:p>
          <a:p>
            <a:r>
              <a:rPr lang="en-US" sz="2400" dirty="0"/>
              <a:t>Open AccessPublished:May 03, 2020DOI:</a:t>
            </a:r>
            <a:r>
              <a:rPr lang="en-US" sz="2400" dirty="0">
                <a:hlinkClick r:id="rId3"/>
              </a:rPr>
              <a:t>https://doi.org/10.1016/j.ijid.2020.04.083</a:t>
            </a:r>
            <a:endParaRPr lang="en-US" sz="2400" dirty="0"/>
          </a:p>
          <a:p>
            <a:r>
              <a:rPr lang="en-US" sz="2400" dirty="0"/>
              <a:t>High pre-symptomatic titers</a:t>
            </a:r>
          </a:p>
          <a:p>
            <a:r>
              <a:rPr lang="en-US" sz="2400" b="1" dirty="0"/>
              <a:t>Asymptomatic titers-</a:t>
            </a:r>
          </a:p>
          <a:p>
            <a:pPr lvl="1"/>
            <a:r>
              <a:rPr lang="en-US" b="1" dirty="0"/>
              <a:t>time to first negative RT-PCR-average 4.5 days (2-9 days)</a:t>
            </a:r>
          </a:p>
          <a:p>
            <a:pPr lvl="1"/>
            <a:r>
              <a:rPr lang="en-US" b="1" dirty="0"/>
              <a:t>All negative by 14 days </a:t>
            </a:r>
            <a:r>
              <a:rPr lang="en-US" dirty="0"/>
              <a:t>( supports 14 day Q period)</a:t>
            </a:r>
          </a:p>
          <a:p>
            <a:endParaRPr lang="en-US" dirty="0"/>
          </a:p>
          <a:p>
            <a:endParaRPr lang="en-US" dirty="0"/>
          </a:p>
        </p:txBody>
      </p:sp>
    </p:spTree>
    <p:extLst>
      <p:ext uri="{BB962C8B-B14F-4D97-AF65-F5344CB8AC3E}">
        <p14:creationId xmlns:p14="http://schemas.microsoft.com/office/powerpoint/2010/main" val="1792007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2A7A-D01D-42C3-960B-5F76394135F0}"/>
              </a:ext>
            </a:extLst>
          </p:cNvPr>
          <p:cNvSpPr>
            <a:spLocks noGrp="1"/>
          </p:cNvSpPr>
          <p:nvPr>
            <p:ph type="title"/>
          </p:nvPr>
        </p:nvSpPr>
        <p:spPr/>
        <p:txBody>
          <a:bodyPr/>
          <a:lstStyle/>
          <a:p>
            <a:r>
              <a:rPr lang="en-US" dirty="0"/>
              <a:t>Pediatric COVID</a:t>
            </a:r>
          </a:p>
        </p:txBody>
      </p:sp>
      <p:sp>
        <p:nvSpPr>
          <p:cNvPr id="3" name="Text Placeholder 2">
            <a:extLst>
              <a:ext uri="{FF2B5EF4-FFF2-40B4-BE49-F238E27FC236}">
                <a16:creationId xmlns:a16="http://schemas.microsoft.com/office/drawing/2014/main" id="{50A09552-A993-4F68-AF10-1FB909D28ADE}"/>
              </a:ext>
            </a:extLst>
          </p:cNvPr>
          <p:cNvSpPr>
            <a:spLocks noGrp="1"/>
          </p:cNvSpPr>
          <p:nvPr>
            <p:ph type="body" sz="quarter" idx="12"/>
          </p:nvPr>
        </p:nvSpPr>
        <p:spPr/>
        <p:txBody>
          <a:bodyPr/>
          <a:lstStyle/>
          <a:p>
            <a:r>
              <a:rPr lang="en-US" sz="2400" u="sng" dirty="0"/>
              <a:t>Pediatric Multi-Organ Hyperinflammatory syndrome</a:t>
            </a:r>
          </a:p>
          <a:p>
            <a:pPr lvl="1"/>
            <a:r>
              <a:rPr lang="en-US" dirty="0" err="1"/>
              <a:t>Kawaski</a:t>
            </a:r>
            <a:r>
              <a:rPr lang="en-US" dirty="0"/>
              <a:t>-like ~65 cases ? is there a connection</a:t>
            </a:r>
          </a:p>
          <a:p>
            <a:pPr lvl="1"/>
            <a:r>
              <a:rPr lang="en-US" dirty="0"/>
              <a:t>Seen in UK, Italy, NYC, LA</a:t>
            </a:r>
          </a:p>
          <a:p>
            <a:r>
              <a:rPr lang="en-US" sz="2400" u="sng" dirty="0"/>
              <a:t>Transmission from Children-</a:t>
            </a:r>
          </a:p>
          <a:p>
            <a:pPr lvl="1"/>
            <a:r>
              <a:rPr lang="en-US" dirty="0"/>
              <a:t>2 studies</a:t>
            </a:r>
          </a:p>
          <a:p>
            <a:pPr lvl="2"/>
            <a:r>
              <a:rPr lang="en-US" sz="2400" dirty="0"/>
              <a:t>China-under 10 1/3 as likely to get infected but-go back to school 3x contacts</a:t>
            </a:r>
          </a:p>
          <a:p>
            <a:pPr lvl="2"/>
            <a:r>
              <a:rPr lang="en-US" sz="2400" dirty="0"/>
              <a:t>Germany when infected have at least as much virus burden</a:t>
            </a:r>
          </a:p>
        </p:txBody>
      </p:sp>
    </p:spTree>
    <p:extLst>
      <p:ext uri="{BB962C8B-B14F-4D97-AF65-F5344CB8AC3E}">
        <p14:creationId xmlns:p14="http://schemas.microsoft.com/office/powerpoint/2010/main" val="2308546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3D105-7AC6-49B9-A452-25400C2923A3}"/>
              </a:ext>
            </a:extLst>
          </p:cNvPr>
          <p:cNvSpPr>
            <a:spLocks noGrp="1"/>
          </p:cNvSpPr>
          <p:nvPr>
            <p:ph type="body" sz="quarter" idx="10"/>
          </p:nvPr>
        </p:nvSpPr>
        <p:spPr/>
        <p:txBody>
          <a:bodyPr/>
          <a:lstStyle/>
          <a:p>
            <a:r>
              <a:rPr lang="en-US" b="1" dirty="0"/>
              <a:t>REMDESIVIR</a:t>
            </a:r>
          </a:p>
          <a:p>
            <a:r>
              <a:rPr lang="en-US" dirty="0"/>
              <a:t>RCT- </a:t>
            </a:r>
            <a:r>
              <a:rPr lang="en-US" dirty="0" err="1"/>
              <a:t>Remdesivir</a:t>
            </a:r>
            <a:r>
              <a:rPr lang="en-US" dirty="0"/>
              <a:t> 200mg x 1, 100mg daily for an additional 9 days</a:t>
            </a:r>
            <a:br>
              <a:rPr lang="en-US" dirty="0"/>
            </a:br>
            <a:r>
              <a:rPr lang="en-US" dirty="0"/>
              <a:t>VERSUS Placebo</a:t>
            </a:r>
            <a:br>
              <a:rPr lang="en-US" dirty="0"/>
            </a:br>
            <a:br>
              <a:rPr lang="en-US" dirty="0"/>
            </a:br>
            <a:r>
              <a:rPr lang="en-US" dirty="0"/>
              <a:t>Treatment arm: 31% faster time to recovery (11 days versus 15 days) p&lt; 0.01</a:t>
            </a:r>
            <a:br>
              <a:rPr lang="en-US" dirty="0"/>
            </a:br>
            <a:br>
              <a:rPr lang="en-US" dirty="0"/>
            </a:br>
            <a:r>
              <a:rPr lang="en-US" dirty="0"/>
              <a:t>Mortality 8% vs 11.6% (p 0.059)</a:t>
            </a:r>
            <a:br>
              <a:rPr lang="en-US" dirty="0"/>
            </a:br>
            <a:br>
              <a:rPr lang="en-US" dirty="0"/>
            </a:br>
            <a:r>
              <a:rPr lang="en-US" dirty="0"/>
              <a:t>EUA approved 5.1.20</a:t>
            </a:r>
          </a:p>
          <a:p>
            <a:r>
              <a:rPr lang="en-US" dirty="0"/>
              <a:t>Gilead to donate all doses to fed govt</a:t>
            </a:r>
          </a:p>
          <a:p>
            <a:br>
              <a:rPr lang="en-US" dirty="0"/>
            </a:br>
            <a:r>
              <a:rPr lang="en-US" dirty="0"/>
              <a:t>5 day vs 10 day no difference</a:t>
            </a:r>
          </a:p>
        </p:txBody>
      </p:sp>
      <p:sp>
        <p:nvSpPr>
          <p:cNvPr id="3" name="Title 2">
            <a:extLst>
              <a:ext uri="{FF2B5EF4-FFF2-40B4-BE49-F238E27FC236}">
                <a16:creationId xmlns:a16="http://schemas.microsoft.com/office/drawing/2014/main" id="{2C6792ED-8C33-471F-82C8-0A9F9903916D}"/>
              </a:ext>
            </a:extLst>
          </p:cNvPr>
          <p:cNvSpPr>
            <a:spLocks noGrp="1"/>
          </p:cNvSpPr>
          <p:nvPr>
            <p:ph type="title"/>
          </p:nvPr>
        </p:nvSpPr>
        <p:spPr/>
        <p:txBody>
          <a:bodyPr/>
          <a:lstStyle/>
          <a:p>
            <a:r>
              <a:rPr lang="en-US" dirty="0"/>
              <a:t>ACTT (Adaptive COVID-19 Treatment Trial)</a:t>
            </a:r>
          </a:p>
        </p:txBody>
      </p:sp>
    </p:spTree>
    <p:extLst>
      <p:ext uri="{BB962C8B-B14F-4D97-AF65-F5344CB8AC3E}">
        <p14:creationId xmlns:p14="http://schemas.microsoft.com/office/powerpoint/2010/main" val="31073073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249-A075-4296-89D6-258F9E35FD03}"/>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FD7B57-0653-4420-9978-0D1A2AD1883F}"/>
              </a:ext>
            </a:extLst>
          </p:cNvPr>
          <p:cNvSpPr>
            <a:spLocks noGrp="1"/>
          </p:cNvSpPr>
          <p:nvPr>
            <p:ph type="body" sz="quarter" idx="12"/>
          </p:nvPr>
        </p:nvSpPr>
        <p:spPr/>
        <p:txBody>
          <a:bodyPr/>
          <a:lstStyle/>
          <a:p>
            <a:r>
              <a:rPr lang="en-US" sz="1800" dirty="0"/>
              <a:t>Severe Disease 2400 at 132 sites</a:t>
            </a:r>
          </a:p>
          <a:p>
            <a:r>
              <a:rPr lang="en-US" sz="1800" dirty="0"/>
              <a:t>Moderate Disease 1600 at 169 sites</a:t>
            </a:r>
          </a:p>
          <a:p>
            <a:r>
              <a:rPr lang="en-US" sz="1800" b="1" dirty="0"/>
              <a:t>Clinical benefit of remdesivir in rhesus macaques infected with SARS-CoV-2</a:t>
            </a:r>
          </a:p>
          <a:p>
            <a:pPr fontAlgn="base"/>
            <a:r>
              <a:rPr lang="en-US" sz="1800" b="1" dirty="0"/>
              <a:t>Conclusions</a:t>
            </a:r>
            <a:r>
              <a:rPr lang="en-US" sz="1800" dirty="0"/>
              <a:t> Therapeutic remdesivir treatment initiated early during infection has a clear clinical benefit in SARS-CoV-2-infected rhesus macaques. These data support early remdesivir treatment initiation in COVID-19 patients to prevent progression to severe pneumonia.</a:t>
            </a:r>
          </a:p>
          <a:p>
            <a:pPr fontAlgn="base"/>
            <a:r>
              <a:rPr lang="en-US" sz="1800" b="1" dirty="0"/>
              <a:t>Early Results from Study in China</a:t>
            </a:r>
          </a:p>
          <a:p>
            <a:pPr fontAlgn="base"/>
            <a:r>
              <a:rPr lang="en-US" sz="1800" b="1" dirty="0"/>
              <a:t>13.8 vs 12.9 (?) results mortality; small trial, late in course</a:t>
            </a:r>
          </a:p>
          <a:p>
            <a:endParaRPr lang="en-US" dirty="0"/>
          </a:p>
          <a:p>
            <a:pPr marL="182880" indent="0">
              <a:buNone/>
            </a:pPr>
            <a:endParaRPr lang="en-US" dirty="0"/>
          </a:p>
        </p:txBody>
      </p:sp>
    </p:spTree>
    <p:extLst>
      <p:ext uri="{BB962C8B-B14F-4D97-AF65-F5344CB8AC3E}">
        <p14:creationId xmlns:p14="http://schemas.microsoft.com/office/powerpoint/2010/main" val="1657771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676-5632-4940-B33A-118F64759D1C}"/>
              </a:ext>
            </a:extLst>
          </p:cNvPr>
          <p:cNvSpPr>
            <a:spLocks noGrp="1"/>
          </p:cNvSpPr>
          <p:nvPr>
            <p:ph type="title"/>
          </p:nvPr>
        </p:nvSpPr>
        <p:spPr/>
        <p:txBody>
          <a:bodyPr/>
          <a:lstStyle/>
          <a:p>
            <a:r>
              <a:rPr lang="en-US" dirty="0" err="1"/>
              <a:t>Remdesivir</a:t>
            </a:r>
            <a:r>
              <a:rPr lang="en-US" dirty="0"/>
              <a:t> Availability</a:t>
            </a:r>
          </a:p>
        </p:txBody>
      </p:sp>
      <p:sp>
        <p:nvSpPr>
          <p:cNvPr id="3" name="Text Placeholder 2">
            <a:extLst>
              <a:ext uri="{FF2B5EF4-FFF2-40B4-BE49-F238E27FC236}">
                <a16:creationId xmlns:a16="http://schemas.microsoft.com/office/drawing/2014/main" id="{16C9F70F-4913-4061-82DD-B2C02D88CA45}"/>
              </a:ext>
            </a:extLst>
          </p:cNvPr>
          <p:cNvSpPr>
            <a:spLocks noGrp="1"/>
          </p:cNvSpPr>
          <p:nvPr>
            <p:ph type="body" sz="quarter" idx="12"/>
          </p:nvPr>
        </p:nvSpPr>
        <p:spPr/>
        <p:txBody>
          <a:bodyPr/>
          <a:lstStyle/>
          <a:p>
            <a:r>
              <a:rPr lang="en-US" b="1" dirty="0"/>
              <a:t>DSA Asks Federal Government For More Information On Its Plan To Distribute Remdesivir</a:t>
            </a:r>
          </a:p>
          <a:p>
            <a:r>
              <a:rPr lang="en-US" u="sng" dirty="0">
                <a:hlinkClick r:id="rId2"/>
              </a:rPr>
              <a:t>Reuters</a:t>
            </a:r>
            <a:r>
              <a:rPr lang="en-US" dirty="0"/>
              <a:t> (5/7, Beasley) reports, “Infectious Diseases Society of America (IDSA) is asking for more information on the federal government’s plan for deciding how and where to supply” </a:t>
            </a:r>
            <a:r>
              <a:rPr lang="en-US" dirty="0" err="1"/>
              <a:t>remdesivir</a:t>
            </a:r>
            <a:r>
              <a:rPr lang="en-US" dirty="0"/>
              <a:t>, “the only drug so far shown to help patients infected with the novel coronavirus.” Dr. Thomas File, president of IDSA, said many physicians are concerned about the federal government’s distribution plan, “Some are seeing other hospitals approved, but say ‘we have more cases than they do, so why were we turned down?’” </a:t>
            </a:r>
          </a:p>
          <a:p>
            <a:endParaRPr lang="en-US" dirty="0"/>
          </a:p>
        </p:txBody>
      </p:sp>
    </p:spTree>
    <p:extLst>
      <p:ext uri="{BB962C8B-B14F-4D97-AF65-F5344CB8AC3E}">
        <p14:creationId xmlns:p14="http://schemas.microsoft.com/office/powerpoint/2010/main" val="24137719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4070-1543-4AD1-8E7F-9AE4891A8947}"/>
              </a:ext>
            </a:extLst>
          </p:cNvPr>
          <p:cNvSpPr>
            <a:spLocks noGrp="1"/>
          </p:cNvSpPr>
          <p:nvPr>
            <p:ph type="title"/>
          </p:nvPr>
        </p:nvSpPr>
        <p:spPr/>
        <p:txBody>
          <a:bodyPr/>
          <a:lstStyle/>
          <a:p>
            <a:r>
              <a:rPr lang="en-US" dirty="0"/>
              <a:t>SARS-CoV-2 Found in Semen</a:t>
            </a:r>
          </a:p>
        </p:txBody>
      </p:sp>
      <p:sp>
        <p:nvSpPr>
          <p:cNvPr id="3" name="Text Placeholder 2">
            <a:extLst>
              <a:ext uri="{FF2B5EF4-FFF2-40B4-BE49-F238E27FC236}">
                <a16:creationId xmlns:a16="http://schemas.microsoft.com/office/drawing/2014/main" id="{3C2A735C-88E6-4DAE-94A5-2FE2D7FDD64E}"/>
              </a:ext>
            </a:extLst>
          </p:cNvPr>
          <p:cNvSpPr>
            <a:spLocks noGrp="1"/>
          </p:cNvSpPr>
          <p:nvPr>
            <p:ph type="body" sz="quarter" idx="12"/>
          </p:nvPr>
        </p:nvSpPr>
        <p:spPr/>
        <p:txBody>
          <a:bodyPr/>
          <a:lstStyle/>
          <a:p>
            <a:r>
              <a:rPr lang="en-US" b="1" dirty="0"/>
              <a:t>Semen Of Patients With COVID-19 May Contain SARS-CoV-2, Study Indicates</a:t>
            </a:r>
          </a:p>
          <a:p>
            <a:r>
              <a:rPr lang="en-US" u="sng" dirty="0">
                <a:hlinkClick r:id="rId2"/>
              </a:rPr>
              <a:t>Reuters</a:t>
            </a:r>
            <a:r>
              <a:rPr lang="en-US" dirty="0"/>
              <a:t> (5/7, </a:t>
            </a:r>
            <a:r>
              <a:rPr lang="en-US" dirty="0" err="1"/>
              <a:t>Kelland</a:t>
            </a:r>
            <a:r>
              <a:rPr lang="en-US" dirty="0"/>
              <a:t>) reports that “Chinese researchers who tested sperm of men infected with COVID-19 found that a minority of them had the new coronavirus in their semen, opening up a small chance the disease could be transmitted sexually, scientists said on Thursday.” In the study, 16 percent of men hospitalized with the disease “tested positive for SARS-CoV-2 in their semen.” The study </a:t>
            </a:r>
            <a:r>
              <a:rPr lang="en-US" u="sng" dirty="0">
                <a:hlinkClick r:id="rId3"/>
              </a:rPr>
              <a:t>findings</a:t>
            </a:r>
            <a:r>
              <a:rPr lang="en-US" dirty="0"/>
              <a:t> were published in JAMA Network Open. </a:t>
            </a:r>
          </a:p>
          <a:p>
            <a:r>
              <a:rPr lang="en-US" dirty="0"/>
              <a:t>        The </a:t>
            </a:r>
            <a:r>
              <a:rPr lang="en-US" u="sng" dirty="0">
                <a:hlinkClick r:id="rId4"/>
              </a:rPr>
              <a:t>Wall Street Journal</a:t>
            </a:r>
            <a:r>
              <a:rPr lang="en-US" dirty="0"/>
              <a:t> (5/7, Rana, Subscription Publication) reports the chief medical officer for the CDC’s COVID-19 response, John Brooks, said the results were intriguing, but noted that no infections in the US have been found to have spread via sexual contact. </a:t>
            </a:r>
          </a:p>
          <a:p>
            <a:endParaRPr lang="en-US" dirty="0"/>
          </a:p>
        </p:txBody>
      </p:sp>
    </p:spTree>
    <p:extLst>
      <p:ext uri="{BB962C8B-B14F-4D97-AF65-F5344CB8AC3E}">
        <p14:creationId xmlns:p14="http://schemas.microsoft.com/office/powerpoint/2010/main" val="23745403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24942-7CCA-4D77-9FB4-F3F168D58926}"/>
              </a:ext>
            </a:extLst>
          </p:cNvPr>
          <p:cNvSpPr>
            <a:spLocks noGrp="1"/>
          </p:cNvSpPr>
          <p:nvPr>
            <p:ph type="title"/>
          </p:nvPr>
        </p:nvSpPr>
        <p:spPr/>
        <p:txBody>
          <a:bodyPr/>
          <a:lstStyle/>
          <a:p>
            <a:r>
              <a:rPr lang="en-US" dirty="0"/>
              <a:t>Asthma and COVID-19</a:t>
            </a:r>
          </a:p>
        </p:txBody>
      </p:sp>
      <p:sp>
        <p:nvSpPr>
          <p:cNvPr id="5" name="Text Placeholder 4">
            <a:extLst>
              <a:ext uri="{FF2B5EF4-FFF2-40B4-BE49-F238E27FC236}">
                <a16:creationId xmlns:a16="http://schemas.microsoft.com/office/drawing/2014/main" id="{180F3C56-5992-4CB6-81BE-6A64947AE38C}"/>
              </a:ext>
            </a:extLst>
          </p:cNvPr>
          <p:cNvSpPr>
            <a:spLocks noGrp="1"/>
          </p:cNvSpPr>
          <p:nvPr>
            <p:ph type="body" sz="quarter" idx="12"/>
          </p:nvPr>
        </p:nvSpPr>
        <p:spPr/>
        <p:txBody>
          <a:bodyPr/>
          <a:lstStyle/>
          <a:p>
            <a:r>
              <a:rPr lang="en-US" dirty="0"/>
              <a:t> The presence of type 2 inflammation in asthma or allergies, which is associated with lower expression of ACE2, thought to be the entry receptor for SARS-CoV-2 in host cells.</a:t>
            </a:r>
          </a:p>
          <a:p>
            <a:r>
              <a:rPr lang="en-US" dirty="0"/>
              <a:t> A study in the </a:t>
            </a:r>
            <a:r>
              <a:rPr lang="en-US" i="1" dirty="0"/>
              <a:t>Journal of Allergy and Clinical Immunology</a:t>
            </a:r>
            <a:r>
              <a:rPr lang="en-US" dirty="0"/>
              <a:t> showed "respiratory allergy and controlled allergen exposures are each associated with </a:t>
            </a:r>
            <a:r>
              <a:rPr lang="en-US" dirty="0">
                <a:hlinkClick r:id="rId2"/>
              </a:rPr>
              <a:t>significant reductions in </a:t>
            </a:r>
            <a:r>
              <a:rPr lang="en-US" i="1" dirty="0">
                <a:hlinkClick r:id="rId2"/>
              </a:rPr>
              <a:t>ACE2</a:t>
            </a:r>
            <a:r>
              <a:rPr lang="en-US" dirty="0">
                <a:hlinkClick r:id="rId2"/>
              </a:rPr>
              <a:t> expression</a:t>
            </a:r>
            <a:r>
              <a:rPr lang="en-US" dirty="0"/>
              <a:t>,“</a:t>
            </a:r>
          </a:p>
          <a:p>
            <a:r>
              <a:rPr lang="en-US" dirty="0"/>
              <a:t>Asthma in 5% Chinese population but 1% of Chinese COVID patients</a:t>
            </a:r>
          </a:p>
          <a:p>
            <a:r>
              <a:rPr lang="en-US" dirty="0"/>
              <a:t>Asthma not in top ten comorbidities in NYC patients despite 10% prevalence in pop.</a:t>
            </a:r>
          </a:p>
          <a:p>
            <a:r>
              <a:rPr lang="en-US" dirty="0"/>
              <a:t>Role on inhaled steroids unknown</a:t>
            </a:r>
          </a:p>
        </p:txBody>
      </p:sp>
    </p:spTree>
    <p:extLst>
      <p:ext uri="{BB962C8B-B14F-4D97-AF65-F5344CB8AC3E}">
        <p14:creationId xmlns:p14="http://schemas.microsoft.com/office/powerpoint/2010/main" val="7086521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7132-47D5-4D3D-9B8B-C4A496685F85}"/>
              </a:ext>
            </a:extLst>
          </p:cNvPr>
          <p:cNvSpPr>
            <a:spLocks noGrp="1"/>
          </p:cNvSpPr>
          <p:nvPr>
            <p:ph type="title"/>
          </p:nvPr>
        </p:nvSpPr>
        <p:spPr/>
        <p:txBody>
          <a:bodyPr>
            <a:normAutofit fontScale="90000"/>
          </a:bodyPr>
          <a:lstStyle/>
          <a:p>
            <a:r>
              <a:rPr lang="en-US" sz="2700" dirty="0"/>
              <a:t>Spike mutation pipeline reveals the emergence of a more transmissible form of SARS-CoV-2  </a:t>
            </a:r>
            <a:r>
              <a:rPr lang="en-US" sz="2700" dirty="0" err="1"/>
              <a:t>Korber</a:t>
            </a:r>
            <a:r>
              <a:rPr lang="en-US" sz="2700" dirty="0"/>
              <a:t> , et al</a:t>
            </a:r>
            <a:br>
              <a:rPr lang="en-US" dirty="0"/>
            </a:br>
            <a:endParaRPr lang="en-US" dirty="0"/>
          </a:p>
        </p:txBody>
      </p:sp>
      <p:sp>
        <p:nvSpPr>
          <p:cNvPr id="3" name="Text Placeholder 2">
            <a:extLst>
              <a:ext uri="{FF2B5EF4-FFF2-40B4-BE49-F238E27FC236}">
                <a16:creationId xmlns:a16="http://schemas.microsoft.com/office/drawing/2014/main" id="{2546F958-CFFA-45F9-89C4-F00F322BBB4B}"/>
              </a:ext>
            </a:extLst>
          </p:cNvPr>
          <p:cNvSpPr>
            <a:spLocks noGrp="1"/>
          </p:cNvSpPr>
          <p:nvPr>
            <p:ph type="body" sz="quarter" idx="12"/>
          </p:nvPr>
        </p:nvSpPr>
        <p:spPr/>
        <p:txBody>
          <a:bodyPr/>
          <a:lstStyle/>
          <a:p>
            <a:r>
              <a:rPr lang="en-US" sz="1800" dirty="0"/>
              <a:t>Summary  We have developed an analysis pipeline to facilitate real-time mutation tracking in SARS-CoV-2, focusing initially on the Spike (S) protein because it mediates infection of human cells and is the target of most vaccine strategies and antibody-based therapeutics. </a:t>
            </a:r>
            <a:r>
              <a:rPr lang="en-US" sz="1800" b="1" u="sng" dirty="0"/>
              <a:t>To date we have identified fourteen mutations </a:t>
            </a:r>
            <a:r>
              <a:rPr lang="en-US" sz="1800" dirty="0"/>
              <a:t>in Spike that are accumulating. Mutations are considered in a broader phylogenetic context, geographically, and over time, to provide an early warning system to reveal mutations that may confer selective advantages in transmission or resistance to interventions. Each one is evaluated for evidence of positive selection, and the implications of the mutation are explored through structural modeling. </a:t>
            </a:r>
            <a:r>
              <a:rPr lang="en-US" sz="1800" b="1" u="sng" dirty="0"/>
              <a:t>The mutation Spike D614G is of urgent concern; it began spreading in Europe in early February, and when introduced to new regions it rapidly becomes the dominant form.</a:t>
            </a:r>
            <a:r>
              <a:rPr lang="en-US" sz="1800" dirty="0"/>
              <a:t> Also, we present evidence of recombination between locally circulating strains, indicative of multiple strain infections. These finding have important implications for SARS-CoV-2 transmission, pathogenesis and immune interventions</a:t>
            </a:r>
            <a:r>
              <a:rPr lang="en-US" dirty="0"/>
              <a:t>. </a:t>
            </a:r>
          </a:p>
          <a:p>
            <a:r>
              <a:rPr lang="en-US" dirty="0"/>
              <a:t> </a:t>
            </a:r>
          </a:p>
        </p:txBody>
      </p:sp>
    </p:spTree>
    <p:extLst>
      <p:ext uri="{BB962C8B-B14F-4D97-AF65-F5344CB8AC3E}">
        <p14:creationId xmlns:p14="http://schemas.microsoft.com/office/powerpoint/2010/main" val="41304810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BA82-F8E9-4492-B624-755FBE07A54B}"/>
              </a:ext>
            </a:extLst>
          </p:cNvPr>
          <p:cNvSpPr>
            <a:spLocks noGrp="1"/>
          </p:cNvSpPr>
          <p:nvPr>
            <p:ph type="title"/>
          </p:nvPr>
        </p:nvSpPr>
        <p:spPr/>
        <p:txBody>
          <a:bodyPr/>
          <a:lstStyle/>
          <a:p>
            <a:r>
              <a:rPr lang="en-US" dirty="0" err="1"/>
              <a:t>Moderna</a:t>
            </a:r>
            <a:r>
              <a:rPr lang="en-US" dirty="0"/>
              <a:t> Vaccine into Phase 2</a:t>
            </a:r>
          </a:p>
        </p:txBody>
      </p:sp>
      <p:sp>
        <p:nvSpPr>
          <p:cNvPr id="3" name="Text Placeholder 2">
            <a:extLst>
              <a:ext uri="{FF2B5EF4-FFF2-40B4-BE49-F238E27FC236}">
                <a16:creationId xmlns:a16="http://schemas.microsoft.com/office/drawing/2014/main" id="{90577962-9A28-4C2F-B1D6-8763ADB58CD6}"/>
              </a:ext>
            </a:extLst>
          </p:cNvPr>
          <p:cNvSpPr>
            <a:spLocks noGrp="1"/>
          </p:cNvSpPr>
          <p:nvPr>
            <p:ph type="body" sz="quarter" idx="12"/>
          </p:nvPr>
        </p:nvSpPr>
        <p:spPr/>
        <p:txBody>
          <a:bodyPr/>
          <a:lstStyle/>
          <a:p>
            <a:r>
              <a:rPr lang="en-US" dirty="0"/>
              <a:t>The U.S. Food and Drug Administration (FDA) completed its review of the Company’s Investigational New Drug (IND) application for its novel coronavirus (SARS-CoV-2 or COVID-19) vaccine candidate (mRNA-1273) allowing it to proceed to Phase 2 study, expected to begin shortly; finalizing protocol for Phase 3 study of mRNA-1273, expected to begin in early summer of 2020</a:t>
            </a:r>
          </a:p>
        </p:txBody>
      </p:sp>
    </p:spTree>
    <p:extLst>
      <p:ext uri="{BB962C8B-B14F-4D97-AF65-F5344CB8AC3E}">
        <p14:creationId xmlns:p14="http://schemas.microsoft.com/office/powerpoint/2010/main" val="1175105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74F-8603-490F-A566-59E91458BF14}"/>
              </a:ext>
            </a:extLst>
          </p:cNvPr>
          <p:cNvSpPr>
            <a:spLocks noGrp="1"/>
          </p:cNvSpPr>
          <p:nvPr>
            <p:ph type="title"/>
          </p:nvPr>
        </p:nvSpPr>
        <p:spPr/>
        <p:txBody>
          <a:bodyPr/>
          <a:lstStyle/>
          <a:p>
            <a:r>
              <a:rPr lang="en-US" dirty="0"/>
              <a:t>Improvement with Anticoagulation</a:t>
            </a:r>
          </a:p>
        </p:txBody>
      </p:sp>
      <p:sp>
        <p:nvSpPr>
          <p:cNvPr id="3" name="Text Placeholder 2">
            <a:extLst>
              <a:ext uri="{FF2B5EF4-FFF2-40B4-BE49-F238E27FC236}">
                <a16:creationId xmlns:a16="http://schemas.microsoft.com/office/drawing/2014/main" id="{59E962F2-F1E9-4EDB-9FE3-6F8194963AE3}"/>
              </a:ext>
            </a:extLst>
          </p:cNvPr>
          <p:cNvSpPr>
            <a:spLocks noGrp="1"/>
          </p:cNvSpPr>
          <p:nvPr>
            <p:ph type="body" sz="quarter" idx="12"/>
          </p:nvPr>
        </p:nvSpPr>
        <p:spPr/>
        <p:txBody>
          <a:bodyPr/>
          <a:lstStyle/>
          <a:p>
            <a:r>
              <a:rPr lang="en-US" dirty="0"/>
              <a:t>Anticoagulation was associated with better survival for certain COVID-19 patients in a large observational study from New York City.</a:t>
            </a:r>
          </a:p>
          <a:p>
            <a:r>
              <a:rPr lang="en-US" dirty="0"/>
              <a:t>Among 2,773 hospitalized COVID-19 patients treated early in the outbreak, the 28% who received systemic anticoagulation saw a similar in-hospital mortality rate as those who went without (22.5% vs 22.8%). Median survival was 21 versus 14 days.</a:t>
            </a:r>
          </a:p>
          <a:p>
            <a:r>
              <a:rPr lang="en-US" dirty="0"/>
              <a:t>However, among the 395 mechanically ventilated patients, in-hospital mortality was substantially lower with the therapeutic-dose anticoagulation used in that setting -- 29.1% versus 62.7% -- with a median survival of 21 versus 9 days.</a:t>
            </a:r>
          </a:p>
          <a:p>
            <a:r>
              <a:rPr lang="en-US" dirty="0"/>
              <a:t>Notably, longer duration of anticoagulation was independently associated with reduced risk of mortality (adjusted HR 0.86 per day, 95% CI 0.82-0.89), Valentin Fuster, MD, PhD, of Icahn School of Medicine at Mount Sinai in New York City, and colleagues reported in the </a:t>
            </a:r>
            <a:r>
              <a:rPr lang="en-US" i="1" dirty="0">
                <a:hlinkClick r:id="rId2"/>
              </a:rPr>
              <a:t>Journal of the American College of Cardiology</a:t>
            </a:r>
            <a:r>
              <a:rPr lang="en-US" dirty="0"/>
              <a:t>.</a:t>
            </a:r>
          </a:p>
          <a:p>
            <a:endParaRPr lang="en-US" dirty="0"/>
          </a:p>
        </p:txBody>
      </p:sp>
    </p:spTree>
    <p:extLst>
      <p:ext uri="{BB962C8B-B14F-4D97-AF65-F5344CB8AC3E}">
        <p14:creationId xmlns:p14="http://schemas.microsoft.com/office/powerpoint/2010/main" val="14591318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7DE3-7F77-44BE-9F8E-90E5D5EFA5FA}"/>
              </a:ext>
            </a:extLst>
          </p:cNvPr>
          <p:cNvSpPr>
            <a:spLocks noGrp="1"/>
          </p:cNvSpPr>
          <p:nvPr>
            <p:ph type="title"/>
          </p:nvPr>
        </p:nvSpPr>
        <p:spPr/>
        <p:txBody>
          <a:bodyPr/>
          <a:lstStyle/>
          <a:p>
            <a:r>
              <a:rPr lang="en-US" dirty="0"/>
              <a:t>NEJM May 7,2020</a:t>
            </a:r>
          </a:p>
        </p:txBody>
      </p:sp>
      <p:sp>
        <p:nvSpPr>
          <p:cNvPr id="3" name="Text Placeholder 2">
            <a:extLst>
              <a:ext uri="{FF2B5EF4-FFF2-40B4-BE49-F238E27FC236}">
                <a16:creationId xmlns:a16="http://schemas.microsoft.com/office/drawing/2014/main" id="{E63F0A25-46A2-4C9E-8F16-8D1C8C84014B}"/>
              </a:ext>
            </a:extLst>
          </p:cNvPr>
          <p:cNvSpPr>
            <a:spLocks noGrp="1"/>
          </p:cNvSpPr>
          <p:nvPr>
            <p:ph type="body" sz="quarter" idx="12"/>
          </p:nvPr>
        </p:nvSpPr>
        <p:spPr/>
        <p:txBody>
          <a:bodyPr/>
          <a:lstStyle/>
          <a:p>
            <a:pPr fontAlgn="base"/>
            <a:r>
              <a:rPr lang="en-US" dirty="0"/>
              <a:t>Observational Study of Hydroxychloroquine in Hospitalized Patients with Covid-19</a:t>
            </a:r>
          </a:p>
          <a:p>
            <a:pPr fontAlgn="base"/>
            <a:r>
              <a:rPr lang="en-US" dirty="0"/>
              <a:t>List of authors.Joshua Geleris, M.D., et al.</a:t>
            </a:r>
          </a:p>
          <a:p>
            <a:endParaRPr lang="en-US" dirty="0"/>
          </a:p>
          <a:p>
            <a:pPr fontAlgn="base"/>
            <a:r>
              <a:rPr lang="en-US" b="1" cap="all" dirty="0"/>
              <a:t>CONCLUSIONS</a:t>
            </a:r>
          </a:p>
          <a:p>
            <a:pPr fontAlgn="base"/>
            <a:r>
              <a:rPr lang="en-US" dirty="0"/>
              <a:t>In this observational study involving patients with Covid-19 who had been admitted to the hospital, hydroxychloroquine administration was not associated with either a greatly lowered or an increased risk of the composite end point of intubation or death. Randomized, controlled trials of hydroxychloroquine in patients with Covid-19 are needed. (Funded by the National Institutes of Health.)</a:t>
            </a:r>
          </a:p>
          <a:p>
            <a:endParaRPr lang="en-US" dirty="0"/>
          </a:p>
        </p:txBody>
      </p:sp>
    </p:spTree>
    <p:extLst>
      <p:ext uri="{BB962C8B-B14F-4D97-AF65-F5344CB8AC3E}">
        <p14:creationId xmlns:p14="http://schemas.microsoft.com/office/powerpoint/2010/main" val="21426489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DCF96-36BF-4488-BA3C-13EE25C0AB91}"/>
              </a:ext>
            </a:extLst>
          </p:cNvPr>
          <p:cNvSpPr>
            <a:spLocks noGrp="1"/>
          </p:cNvSpPr>
          <p:nvPr>
            <p:ph type="title"/>
          </p:nvPr>
        </p:nvSpPr>
        <p:spPr/>
        <p:txBody>
          <a:bodyPr/>
          <a:lstStyle/>
          <a:p>
            <a:r>
              <a:rPr lang="en-US" dirty="0"/>
              <a:t>Androgen Deprivation Therapy and COVID</a:t>
            </a:r>
          </a:p>
        </p:txBody>
      </p:sp>
      <p:sp>
        <p:nvSpPr>
          <p:cNvPr id="5" name="Text Placeholder 4">
            <a:extLst>
              <a:ext uri="{FF2B5EF4-FFF2-40B4-BE49-F238E27FC236}">
                <a16:creationId xmlns:a16="http://schemas.microsoft.com/office/drawing/2014/main" id="{37208EB1-D1FF-46C6-AEB1-0C3A4066015B}"/>
              </a:ext>
            </a:extLst>
          </p:cNvPr>
          <p:cNvSpPr>
            <a:spLocks noGrp="1"/>
          </p:cNvSpPr>
          <p:nvPr>
            <p:ph type="body" sz="quarter" idx="12"/>
          </p:nvPr>
        </p:nvSpPr>
        <p:spPr/>
        <p:txBody>
          <a:bodyPr/>
          <a:lstStyle/>
          <a:p>
            <a:r>
              <a:rPr lang="en-US" b="1" dirty="0"/>
              <a:t>Researchers Say ADT Might Reduce Coronavirus Infection Risk In Men</a:t>
            </a:r>
          </a:p>
          <a:p>
            <a:r>
              <a:rPr lang="en-US" u="sng" dirty="0">
                <a:hlinkClick r:id="rId2"/>
              </a:rPr>
              <a:t>HealthDay</a:t>
            </a:r>
            <a:r>
              <a:rPr lang="en-US" dirty="0"/>
              <a:t> (5/7, </a:t>
            </a:r>
            <a:r>
              <a:rPr lang="en-US" dirty="0" err="1"/>
              <a:t>Reinberg</a:t>
            </a:r>
            <a:r>
              <a:rPr lang="en-US" dirty="0"/>
              <a:t>) reports researchers found that “Italian men with prostate cancer on androgen-deprivation therapy (ADT) were less likely to get infected with” coronavirus “and had less severe cases if they were infected,” suggesting that blocking testosterone might help prevent coronavirus infection in men. Dr. Andrea </a:t>
            </a:r>
            <a:r>
              <a:rPr lang="en-US" dirty="0" err="1"/>
              <a:t>Alimonti</a:t>
            </a:r>
            <a:r>
              <a:rPr lang="en-US" dirty="0"/>
              <a:t>, a Swiss oncologist, said, “This could give us a therapeutic window to treat patients that have been infected and haven’t gotten better, to see whether this therapy would lead them to recover faster or to decrease the severity of their symptoms.” The </a:t>
            </a:r>
            <a:r>
              <a:rPr lang="en-US" u="sng" dirty="0">
                <a:hlinkClick r:id="rId3"/>
              </a:rPr>
              <a:t>findings</a:t>
            </a:r>
            <a:r>
              <a:rPr lang="en-US" dirty="0"/>
              <a:t> were published in the Annals of Oncology. </a:t>
            </a:r>
          </a:p>
          <a:p>
            <a:endParaRPr lang="en-US" dirty="0"/>
          </a:p>
        </p:txBody>
      </p:sp>
    </p:spTree>
    <p:extLst>
      <p:ext uri="{BB962C8B-B14F-4D97-AF65-F5344CB8AC3E}">
        <p14:creationId xmlns:p14="http://schemas.microsoft.com/office/powerpoint/2010/main" val="11430595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B299-FFCB-45E4-9B76-1186E6855473}"/>
              </a:ext>
            </a:extLst>
          </p:cNvPr>
          <p:cNvSpPr>
            <a:spLocks noGrp="1"/>
          </p:cNvSpPr>
          <p:nvPr>
            <p:ph type="title"/>
          </p:nvPr>
        </p:nvSpPr>
        <p:spPr/>
        <p:txBody>
          <a:bodyPr/>
          <a:lstStyle/>
          <a:p>
            <a:r>
              <a:rPr lang="en-US" dirty="0"/>
              <a:t>Open Forum ID Editorial</a:t>
            </a:r>
          </a:p>
        </p:txBody>
      </p:sp>
      <p:sp>
        <p:nvSpPr>
          <p:cNvPr id="3" name="Text Placeholder 2">
            <a:extLst>
              <a:ext uri="{FF2B5EF4-FFF2-40B4-BE49-F238E27FC236}">
                <a16:creationId xmlns:a16="http://schemas.microsoft.com/office/drawing/2014/main" id="{40893843-3E03-4F76-BD0C-DD478BA26566}"/>
              </a:ext>
            </a:extLst>
          </p:cNvPr>
          <p:cNvSpPr>
            <a:spLocks noGrp="1"/>
          </p:cNvSpPr>
          <p:nvPr>
            <p:ph type="body" sz="quarter" idx="12"/>
          </p:nvPr>
        </p:nvSpPr>
        <p:spPr/>
        <p:txBody>
          <a:bodyPr/>
          <a:lstStyle/>
          <a:p>
            <a:pPr fontAlgn="base"/>
            <a:r>
              <a:rPr lang="en-US" sz="1600" dirty="0"/>
              <a:t>A systematic review of physical interventions to reduce the spread of respiratory viruses for the </a:t>
            </a:r>
            <a:r>
              <a:rPr lang="en-US" sz="1600" b="1" dirty="0"/>
              <a:t>public</a:t>
            </a:r>
            <a:r>
              <a:rPr lang="en-US" sz="1600" dirty="0"/>
              <a:t> showed that </a:t>
            </a:r>
            <a:r>
              <a:rPr lang="en-US" sz="1600" b="1" dirty="0"/>
              <a:t>surgical masks are the most consistent and comprehensive measure to interrupt transmission, because N95 masks can irritate the skin and thereby reduce compliance </a:t>
            </a:r>
            <a:r>
              <a:rPr lang="en-US" sz="1600" dirty="0"/>
              <a:t>[16, 44]. Universal public masking was adopted in Singapore, South Korea, Hong Kong, mainland China, Thailand, and Taiwan [45, 46] after their respective COVID-19 outbreaks and may have contributed to their initial success rates to curbing transmission, along with widespread testing, isolation and quarantining, contact tracing, and border control measures. ..In the early stages of the epidemic, Taiwan immediately increased its capacity to mass produce surgical isolation masks for HCWs and the public [28],…limited supplies of personal protective equipment, including surgical masks, in the face of a sudden pandemic for which HCWs must be prioritized. ..Industries in the United States can repurpose to produce surgical masks in vast quantities for the public [48] (as in Taiwan) [45],. The CDC has provided guidance on which cloth materials are the most effective for preventing the spread of respiratory droplets [12, 49], although ensuring that equality to access is imperative and recommendations on how to prolong the life of disposable masks and reuse masks are widespread [50]. </a:t>
            </a:r>
          </a:p>
        </p:txBody>
      </p:sp>
    </p:spTree>
    <p:extLst>
      <p:ext uri="{BB962C8B-B14F-4D97-AF65-F5344CB8AC3E}">
        <p14:creationId xmlns:p14="http://schemas.microsoft.com/office/powerpoint/2010/main" val="15689597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40CB1-2879-4992-A59D-A1F71F2E694E}"/>
              </a:ext>
            </a:extLst>
          </p:cNvPr>
          <p:cNvSpPr>
            <a:spLocks noGrp="1"/>
          </p:cNvSpPr>
          <p:nvPr>
            <p:ph type="body" sz="quarter" idx="10"/>
          </p:nvPr>
        </p:nvSpPr>
        <p:spPr/>
        <p:txBody>
          <a:bodyPr/>
          <a:lstStyle/>
          <a:p>
            <a:r>
              <a:rPr lang="en-US" sz="1400" b="1" dirty="0"/>
              <a:t>Johnson DF, </a:t>
            </a:r>
            <a:r>
              <a:rPr lang="en-US" sz="1400" b="1" dirty="0" err="1"/>
              <a:t>Druce</a:t>
            </a:r>
            <a:r>
              <a:rPr lang="en-US" sz="1400" b="1" dirty="0"/>
              <a:t> JD, Birch C, et al.</a:t>
            </a:r>
            <a:r>
              <a:rPr lang="en-US" sz="1400" dirty="0"/>
              <a:t> </a:t>
            </a:r>
            <a:r>
              <a:rPr lang="en-US" sz="1400" dirty="0">
                <a:hlinkClick r:id="rId2"/>
              </a:rPr>
              <a:t>A quantitative assessment of the efficacy of surgical and N95 masks to filter influenza virus in patients with acute influenza </a:t>
            </a:r>
            <a:r>
              <a:rPr lang="en-US" sz="1400" dirty="0" err="1">
                <a:hlinkClick r:id="rId2"/>
              </a:rPr>
              <a:t>infection.</a:t>
            </a:r>
            <a:r>
              <a:rPr lang="en-US" sz="1400" dirty="0" err="1"/>
              <a:t>Clin</a:t>
            </a:r>
            <a:r>
              <a:rPr lang="en-US" sz="1400" dirty="0"/>
              <a:t> Infect Dis 2009 Jul 15;49(2):275-7</a:t>
            </a:r>
          </a:p>
          <a:p>
            <a:r>
              <a:rPr lang="en-US" sz="1400" b="1" dirty="0" err="1"/>
              <a:t>Driessche</a:t>
            </a:r>
            <a:r>
              <a:rPr lang="en-US" sz="1400" b="1" dirty="0"/>
              <a:t> KV, Hens N, Tilley P, et al.</a:t>
            </a:r>
            <a:r>
              <a:rPr lang="en-US" sz="1400" dirty="0"/>
              <a:t> </a:t>
            </a:r>
            <a:r>
              <a:rPr lang="en-US" sz="1400" dirty="0">
                <a:hlinkClick r:id="rId3"/>
              </a:rPr>
              <a:t>Surgical masks reduce airborne spread of Pseudomonas aeruginosa in colonized patients with cystic </a:t>
            </a:r>
            <a:r>
              <a:rPr lang="en-US" sz="1400" dirty="0" err="1">
                <a:hlinkClick r:id="rId3"/>
              </a:rPr>
              <a:t>fibrosis.</a:t>
            </a:r>
            <a:r>
              <a:rPr lang="en-US" sz="1400" dirty="0" err="1"/>
              <a:t>Am</a:t>
            </a:r>
            <a:r>
              <a:rPr lang="en-US" sz="1400" dirty="0"/>
              <a:t> J Respir </a:t>
            </a:r>
            <a:r>
              <a:rPr lang="en-US" sz="1400" dirty="0" err="1"/>
              <a:t>Crit</a:t>
            </a:r>
            <a:r>
              <a:rPr lang="en-US" sz="1400" dirty="0"/>
              <a:t> Care Med 2015 Oct 1;192(7):897-9</a:t>
            </a:r>
          </a:p>
          <a:p>
            <a:r>
              <a:rPr lang="en-US" sz="1400" b="1" dirty="0"/>
              <a:t>Milton DK, Fabian MP, Cowling BJ, et al.</a:t>
            </a:r>
            <a:r>
              <a:rPr lang="en-US" sz="1400" dirty="0"/>
              <a:t> </a:t>
            </a:r>
            <a:r>
              <a:rPr lang="en-US" sz="1400" dirty="0">
                <a:hlinkClick r:id="rId4"/>
              </a:rPr>
              <a:t>Influenza virus aerosols in human exhaled breath: particle size, </a:t>
            </a:r>
            <a:r>
              <a:rPr lang="en-US" sz="1400" dirty="0" err="1">
                <a:hlinkClick r:id="rId4"/>
              </a:rPr>
              <a:t>culturability</a:t>
            </a:r>
            <a:r>
              <a:rPr lang="en-US" sz="1400" dirty="0">
                <a:hlinkClick r:id="rId4"/>
              </a:rPr>
              <a:t>, and effect of surgical </a:t>
            </a:r>
            <a:r>
              <a:rPr lang="en-US" sz="1400" dirty="0" err="1">
                <a:hlinkClick r:id="rId4"/>
              </a:rPr>
              <a:t>masks.</a:t>
            </a:r>
            <a:r>
              <a:rPr lang="en-US" sz="1400" dirty="0" err="1"/>
              <a:t>PLoS</a:t>
            </a:r>
            <a:r>
              <a:rPr lang="en-US" sz="1400" dirty="0"/>
              <a:t> </a:t>
            </a:r>
            <a:r>
              <a:rPr lang="en-US" sz="1400" dirty="0" err="1"/>
              <a:t>Pathog</a:t>
            </a:r>
            <a:r>
              <a:rPr lang="en-US" sz="1400" dirty="0"/>
              <a:t> 2013 Mar;9(3):e1003205</a:t>
            </a:r>
          </a:p>
          <a:p>
            <a:r>
              <a:rPr lang="en-US" sz="1400" b="1" dirty="0" err="1"/>
              <a:t>Stockwell</a:t>
            </a:r>
            <a:r>
              <a:rPr lang="en-US" sz="1400" b="1" dirty="0"/>
              <a:t> RE, Wood ME, He C, et al.</a:t>
            </a:r>
            <a:r>
              <a:rPr lang="en-US" sz="1400" dirty="0"/>
              <a:t> </a:t>
            </a:r>
            <a:r>
              <a:rPr lang="en-US" sz="1400" dirty="0">
                <a:hlinkClick r:id="rId5"/>
              </a:rPr>
              <a:t>Face masks reduce the release of Pseudomonas aeruginosa cough aerosols when worn for clinically relevant </a:t>
            </a:r>
            <a:r>
              <a:rPr lang="en-US" sz="1400" dirty="0" err="1">
                <a:hlinkClick r:id="rId5"/>
              </a:rPr>
              <a:t>periods.</a:t>
            </a:r>
            <a:r>
              <a:rPr lang="en-US" sz="1400" dirty="0" err="1"/>
              <a:t>Am</a:t>
            </a:r>
            <a:r>
              <a:rPr lang="en-US" sz="1400" dirty="0"/>
              <a:t> J Respir </a:t>
            </a:r>
            <a:r>
              <a:rPr lang="en-US" sz="1400" dirty="0" err="1"/>
              <a:t>Crit</a:t>
            </a:r>
            <a:r>
              <a:rPr lang="en-US" sz="1400" dirty="0"/>
              <a:t> Care Med 2018 Nov 15;198(10):1339-42</a:t>
            </a:r>
          </a:p>
          <a:p>
            <a:r>
              <a:rPr lang="en-US" sz="1400" b="1" dirty="0"/>
              <a:t>Hui DS, Chow BK, Chu L, et al.</a:t>
            </a:r>
            <a:r>
              <a:rPr lang="en-US" sz="1400" dirty="0"/>
              <a:t> </a:t>
            </a:r>
            <a:r>
              <a:rPr lang="en-US" sz="1400" dirty="0">
                <a:hlinkClick r:id="rId6"/>
              </a:rPr>
              <a:t>Exhaled air dispersion during coughing with and without wearing a surgical or N95 </a:t>
            </a:r>
            <a:r>
              <a:rPr lang="en-US" sz="1400" dirty="0" err="1">
                <a:hlinkClick r:id="rId6"/>
              </a:rPr>
              <a:t>mask.</a:t>
            </a:r>
            <a:r>
              <a:rPr lang="en-US" sz="1400" dirty="0" err="1"/>
              <a:t>PloS</a:t>
            </a:r>
            <a:r>
              <a:rPr lang="en-US" sz="1400" dirty="0"/>
              <a:t> One 2012;7(12)e50845</a:t>
            </a:r>
          </a:p>
          <a:p>
            <a:r>
              <a:rPr lang="en-US" sz="1400" b="1" dirty="0" err="1"/>
              <a:t>Dharmadhikari</a:t>
            </a:r>
            <a:r>
              <a:rPr lang="en-US" sz="1400" b="1" dirty="0"/>
              <a:t> AS, </a:t>
            </a:r>
            <a:r>
              <a:rPr lang="en-US" sz="1400" b="1" dirty="0" err="1"/>
              <a:t>Mphahlele</a:t>
            </a:r>
            <a:r>
              <a:rPr lang="en-US" sz="1400" b="1" dirty="0"/>
              <a:t> M, Stoltz A, et al.</a:t>
            </a:r>
            <a:r>
              <a:rPr lang="en-US" sz="1400" dirty="0"/>
              <a:t> </a:t>
            </a:r>
            <a:r>
              <a:rPr lang="en-US" sz="1400" dirty="0">
                <a:hlinkClick r:id="rId7"/>
              </a:rPr>
              <a:t>Surgical face masks worn by patients with multidrug-resistant tuberculosis: impact on infectivity of air on a hospital </a:t>
            </a:r>
            <a:r>
              <a:rPr lang="en-US" sz="1400" dirty="0" err="1">
                <a:hlinkClick r:id="rId7"/>
              </a:rPr>
              <a:t>ward.</a:t>
            </a:r>
            <a:r>
              <a:rPr lang="en-US" sz="1400" dirty="0" err="1"/>
              <a:t>Am</a:t>
            </a:r>
            <a:r>
              <a:rPr lang="en-US" sz="1400" dirty="0"/>
              <a:t> J Respir </a:t>
            </a:r>
            <a:r>
              <a:rPr lang="en-US" sz="1400" dirty="0" err="1"/>
              <a:t>Crit</a:t>
            </a:r>
            <a:r>
              <a:rPr lang="en-US" sz="1400" dirty="0"/>
              <a:t> Care Med 2012 May 15;185(10):1104-9</a:t>
            </a:r>
          </a:p>
          <a:p>
            <a:r>
              <a:rPr lang="en-US" sz="1400" b="1" dirty="0"/>
              <a:t>Sung AD, Sung JA, Thomas S, et al.</a:t>
            </a:r>
            <a:r>
              <a:rPr lang="en-US" sz="1400" dirty="0"/>
              <a:t> </a:t>
            </a:r>
            <a:r>
              <a:rPr lang="en-US" sz="1400" dirty="0">
                <a:hlinkClick r:id="rId8"/>
              </a:rPr>
              <a:t>Universal mask usage for reduction of respiratory viral infections after stem cell transplant: a prospective </a:t>
            </a:r>
            <a:r>
              <a:rPr lang="en-US" sz="1400" dirty="0" err="1">
                <a:hlinkClick r:id="rId8"/>
              </a:rPr>
              <a:t>trial.</a:t>
            </a:r>
            <a:r>
              <a:rPr lang="en-US" sz="1400" dirty="0" err="1"/>
              <a:t>Clin</a:t>
            </a:r>
            <a:r>
              <a:rPr lang="en-US" sz="1400" dirty="0"/>
              <a:t> Infect Dis 2016 Oct 15;63(8):999-1006</a:t>
            </a:r>
          </a:p>
          <a:p>
            <a:r>
              <a:rPr lang="en-US" sz="1400" b="1" dirty="0" err="1"/>
              <a:t>MacIntyre</a:t>
            </a:r>
            <a:r>
              <a:rPr lang="en-US" sz="1400" b="1" dirty="0"/>
              <a:t> CR, Seale H, Dung TC, et al.</a:t>
            </a:r>
            <a:r>
              <a:rPr lang="en-US" sz="1400" dirty="0"/>
              <a:t> </a:t>
            </a:r>
            <a:r>
              <a:rPr lang="en-US" sz="1400" dirty="0">
                <a:hlinkClick r:id="rId9"/>
              </a:rPr>
              <a:t>A cluster </a:t>
            </a:r>
            <a:r>
              <a:rPr lang="en-US" sz="1400" dirty="0" err="1">
                <a:hlinkClick r:id="rId9"/>
              </a:rPr>
              <a:t>randomised</a:t>
            </a:r>
            <a:r>
              <a:rPr lang="en-US" sz="1400" dirty="0">
                <a:hlinkClick r:id="rId9"/>
              </a:rPr>
              <a:t> trial of cloth masks compared with medical masks in healthcare </a:t>
            </a:r>
            <a:r>
              <a:rPr lang="en-US" sz="1400" dirty="0" err="1">
                <a:hlinkClick r:id="rId9"/>
              </a:rPr>
              <a:t>workers.</a:t>
            </a:r>
            <a:r>
              <a:rPr lang="en-US" sz="1400" dirty="0" err="1"/>
              <a:t>BMJ</a:t>
            </a:r>
            <a:r>
              <a:rPr lang="en-US" sz="1400" dirty="0"/>
              <a:t> Open 2015 Apr 22;5(4):e006577</a:t>
            </a:r>
          </a:p>
          <a:p>
            <a:r>
              <a:rPr lang="en-US" sz="1400" b="1" dirty="0"/>
              <a:t>Loeb M, Dafoe N, Mahony J, et al.</a:t>
            </a:r>
            <a:r>
              <a:rPr lang="en-US" sz="1400" dirty="0"/>
              <a:t> </a:t>
            </a:r>
            <a:r>
              <a:rPr lang="en-US" sz="1400" dirty="0">
                <a:hlinkClick r:id="rId10"/>
              </a:rPr>
              <a:t>Surgical mask vs N95 respirator for preventing influenza among healthcare workers: a randomized trial.</a:t>
            </a:r>
            <a:r>
              <a:rPr lang="en-US" sz="1400" dirty="0"/>
              <a:t> JAMA 2009 Nov 4;302(17):1865-71</a:t>
            </a:r>
          </a:p>
          <a:p>
            <a:r>
              <a:rPr lang="en-US" sz="1400" b="1" dirty="0" err="1"/>
              <a:t>MacIntyre</a:t>
            </a:r>
            <a:r>
              <a:rPr lang="en-US" sz="1400" b="1" dirty="0"/>
              <a:t> CR, Wang Q, </a:t>
            </a:r>
            <a:r>
              <a:rPr lang="en-US" sz="1400" b="1" dirty="0" err="1"/>
              <a:t>Cauchemez</a:t>
            </a:r>
            <a:r>
              <a:rPr lang="en-US" sz="1400" b="1" dirty="0"/>
              <a:t> S, et al.</a:t>
            </a:r>
            <a:r>
              <a:rPr lang="en-US" sz="1400" dirty="0"/>
              <a:t> </a:t>
            </a:r>
            <a:r>
              <a:rPr lang="en-US" sz="1400" dirty="0">
                <a:hlinkClick r:id="rId11"/>
              </a:rPr>
              <a:t>A cluster randomized clinical trial comparing fit‐tested and non‐fit‐tested N95 respirators to medical masks to prevent respiratory virus infection in health care workers</a:t>
            </a:r>
            <a:r>
              <a:rPr lang="en-US" sz="1400" dirty="0"/>
              <a:t>. Influenza Other Respir Viruses 2011;5(3):170-9</a:t>
            </a:r>
          </a:p>
          <a:p>
            <a:endParaRPr lang="en-US" dirty="0"/>
          </a:p>
        </p:txBody>
      </p:sp>
      <p:sp>
        <p:nvSpPr>
          <p:cNvPr id="3" name="Title 2">
            <a:extLst>
              <a:ext uri="{FF2B5EF4-FFF2-40B4-BE49-F238E27FC236}">
                <a16:creationId xmlns:a16="http://schemas.microsoft.com/office/drawing/2014/main" id="{1F052226-8B25-4BE0-8E82-AFB4C8B23720}"/>
              </a:ext>
            </a:extLst>
          </p:cNvPr>
          <p:cNvSpPr>
            <a:spLocks noGrp="1"/>
          </p:cNvSpPr>
          <p:nvPr>
            <p:ph type="title"/>
          </p:nvPr>
        </p:nvSpPr>
        <p:spPr/>
        <p:txBody>
          <a:bodyPr/>
          <a:lstStyle/>
          <a:p>
            <a:r>
              <a:rPr lang="en-US" sz="2800" dirty="0"/>
              <a:t>References N-95s versus Surgical Face Masks-CIDRAP Commentary April 1, 2020</a:t>
            </a:r>
          </a:p>
        </p:txBody>
      </p:sp>
    </p:spTree>
    <p:extLst>
      <p:ext uri="{BB962C8B-B14F-4D97-AF65-F5344CB8AC3E}">
        <p14:creationId xmlns:p14="http://schemas.microsoft.com/office/powerpoint/2010/main" val="13732400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NYM George</a:t>
            </a:r>
          </a:p>
        </p:txBody>
      </p:sp>
      <p:pic>
        <p:nvPicPr>
          <p:cNvPr id="6" name="Content Placeholder 5" descr="A picture containing indoor, small, sitting, wearing&#10;&#10;Description automatically generated">
            <a:extLst>
              <a:ext uri="{FF2B5EF4-FFF2-40B4-BE49-F238E27FC236}">
                <a16:creationId xmlns:a16="http://schemas.microsoft.com/office/drawing/2014/main" id="{2062D0FB-C91C-4202-A9BD-2D31CBA83E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F3A93D-C9A6-4C9D-AA7C-43A723F746A7}"/>
              </a:ext>
            </a:extLst>
          </p:cNvPr>
          <p:cNvSpPr>
            <a:spLocks noGrp="1"/>
          </p:cNvSpPr>
          <p:nvPr>
            <p:ph type="body" sz="quarter" idx="10"/>
          </p:nvPr>
        </p:nvSpPr>
        <p:spPr/>
        <p:txBody>
          <a:bodyPr/>
          <a:lstStyle/>
          <a:p>
            <a:r>
              <a:rPr lang="en-US" dirty="0"/>
              <a:t>The study, which was published in the Nature Medicine journal by researchers at </a:t>
            </a:r>
            <a:r>
              <a:rPr lang="en-US" dirty="0" err="1"/>
              <a:t>Chongquin</a:t>
            </a:r>
            <a:r>
              <a:rPr lang="en-US" dirty="0"/>
              <a:t> Medical University, “brings much-needed clarity, along with renewed enthusiasm” to efforts to develop and implement widescale antibody testing, National Institutes of Health Director Francis Collins wrote Thursday in a blog post.</a:t>
            </a:r>
          </a:p>
          <a:p>
            <a:r>
              <a:rPr lang="en-US" dirty="0"/>
              <a:t>Revealed most patients had begun to develop antibody within 2-3 weeks</a:t>
            </a:r>
          </a:p>
          <a:p>
            <a:r>
              <a:rPr lang="en-US" dirty="0"/>
              <a:t>“Although more follow-up work is needed to determine just how protective these antibodies are and for how long, these findings suggest that the immune systems of people who survive COVID-19 have been primed to recognize SARS-CoV-2 and possibly thwart a second infection,” he wrote, using the technical name for the specific coronavirus causing the disease.</a:t>
            </a:r>
          </a:p>
          <a:p>
            <a:endParaRPr lang="en-US" dirty="0"/>
          </a:p>
        </p:txBody>
      </p:sp>
      <p:sp>
        <p:nvSpPr>
          <p:cNvPr id="3" name="Title 2">
            <a:extLst>
              <a:ext uri="{FF2B5EF4-FFF2-40B4-BE49-F238E27FC236}">
                <a16:creationId xmlns:a16="http://schemas.microsoft.com/office/drawing/2014/main" id="{6445FACF-97B8-4FBC-9E1B-71B6B1EDE22F}"/>
              </a:ext>
            </a:extLst>
          </p:cNvPr>
          <p:cNvSpPr>
            <a:spLocks noGrp="1"/>
          </p:cNvSpPr>
          <p:nvPr>
            <p:ph type="title"/>
          </p:nvPr>
        </p:nvSpPr>
        <p:spPr/>
        <p:txBody>
          <a:bodyPr/>
          <a:lstStyle/>
          <a:p>
            <a:r>
              <a:rPr lang="en-US" dirty="0"/>
              <a:t>Antibody Development in 2-3 weeks</a:t>
            </a:r>
          </a:p>
        </p:txBody>
      </p:sp>
    </p:spTree>
    <p:extLst>
      <p:ext uri="{BB962C8B-B14F-4D97-AF65-F5344CB8AC3E}">
        <p14:creationId xmlns:p14="http://schemas.microsoft.com/office/powerpoint/2010/main" val="70575123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F2A1-0F39-460A-8F57-A753CBFB0B6D}"/>
              </a:ext>
            </a:extLst>
          </p:cNvPr>
          <p:cNvSpPr>
            <a:spLocks noGrp="1"/>
          </p:cNvSpPr>
          <p:nvPr>
            <p:ph type="title"/>
          </p:nvPr>
        </p:nvSpPr>
        <p:spPr/>
        <p:txBody>
          <a:bodyPr/>
          <a:lstStyle/>
          <a:p>
            <a:r>
              <a:rPr lang="en-US" dirty="0"/>
              <a:t>COVID-19 Serology Tests EUAs</a:t>
            </a:r>
          </a:p>
        </p:txBody>
      </p:sp>
      <p:graphicFrame>
        <p:nvGraphicFramePr>
          <p:cNvPr id="8" name="Table 8">
            <a:extLst>
              <a:ext uri="{FF2B5EF4-FFF2-40B4-BE49-F238E27FC236}">
                <a16:creationId xmlns:a16="http://schemas.microsoft.com/office/drawing/2014/main" id="{97747FC8-1AC8-45CC-8F45-79039F927D61}"/>
              </a:ext>
            </a:extLst>
          </p:cNvPr>
          <p:cNvGraphicFramePr>
            <a:graphicFrameLocks noGrp="1"/>
          </p:cNvGraphicFramePr>
          <p:nvPr>
            <p:ph idx="1"/>
            <p:extLst>
              <p:ext uri="{D42A27DB-BD31-4B8C-83A1-F6EECF244321}">
                <p14:modId xmlns:p14="http://schemas.microsoft.com/office/powerpoint/2010/main" val="3162156614"/>
              </p:ext>
            </p:extLst>
          </p:nvPr>
        </p:nvGraphicFramePr>
        <p:xfrm>
          <a:off x="1304166" y="1075407"/>
          <a:ext cx="10463764" cy="1866575"/>
        </p:xfrm>
        <a:graphic>
          <a:graphicData uri="http://schemas.openxmlformats.org/drawingml/2006/table">
            <a:tbl>
              <a:tblPr firstRow="1" bandRow="1">
                <a:tableStyleId>{073A0DAA-6AF3-43AB-8588-CEC1D06C72B9}</a:tableStyleId>
              </a:tblPr>
              <a:tblGrid>
                <a:gridCol w="1393035">
                  <a:extLst>
                    <a:ext uri="{9D8B030D-6E8A-4147-A177-3AD203B41FA5}">
                      <a16:colId xmlns:a16="http://schemas.microsoft.com/office/drawing/2014/main" val="135550076"/>
                    </a:ext>
                  </a:extLst>
                </a:gridCol>
                <a:gridCol w="3838847">
                  <a:extLst>
                    <a:ext uri="{9D8B030D-6E8A-4147-A177-3AD203B41FA5}">
                      <a16:colId xmlns:a16="http://schemas.microsoft.com/office/drawing/2014/main" val="147406694"/>
                    </a:ext>
                  </a:extLst>
                </a:gridCol>
                <a:gridCol w="4961549">
                  <a:extLst>
                    <a:ext uri="{9D8B030D-6E8A-4147-A177-3AD203B41FA5}">
                      <a16:colId xmlns:a16="http://schemas.microsoft.com/office/drawing/2014/main" val="572515464"/>
                    </a:ext>
                  </a:extLst>
                </a:gridCol>
                <a:gridCol w="270333">
                  <a:extLst>
                    <a:ext uri="{9D8B030D-6E8A-4147-A177-3AD203B41FA5}">
                      <a16:colId xmlns:a16="http://schemas.microsoft.com/office/drawing/2014/main" val="1203922100"/>
                    </a:ext>
                  </a:extLst>
                </a:gridCol>
              </a:tblGrid>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74048196"/>
                  </a:ext>
                </a:extLst>
              </a:tr>
              <a:tr h="373315">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82614462"/>
                  </a:ext>
                </a:extLst>
              </a:tr>
              <a:tr h="373315">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9586542"/>
                  </a:ext>
                </a:extLst>
              </a:tr>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80698635"/>
                  </a:ext>
                </a:extLst>
              </a:tr>
              <a:tr h="3733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88863172"/>
                  </a:ext>
                </a:extLst>
              </a:tr>
            </a:tbl>
          </a:graphicData>
        </a:graphic>
      </p:graphicFrame>
      <p:graphicFrame>
        <p:nvGraphicFramePr>
          <p:cNvPr id="2" name="Table 2">
            <a:extLst>
              <a:ext uri="{FF2B5EF4-FFF2-40B4-BE49-F238E27FC236}">
                <a16:creationId xmlns:a16="http://schemas.microsoft.com/office/drawing/2014/main" id="{9F7AAB34-E7E2-4F13-986E-7779DF554912}"/>
              </a:ext>
            </a:extLst>
          </p:cNvPr>
          <p:cNvGraphicFramePr>
            <a:graphicFrameLocks noGrp="1"/>
          </p:cNvGraphicFramePr>
          <p:nvPr>
            <p:extLst>
              <p:ext uri="{D42A27DB-BD31-4B8C-83A1-F6EECF244321}">
                <p14:modId xmlns:p14="http://schemas.microsoft.com/office/powerpoint/2010/main" val="2769775000"/>
              </p:ext>
            </p:extLst>
          </p:nvPr>
        </p:nvGraphicFramePr>
        <p:xfrm>
          <a:off x="564995" y="883412"/>
          <a:ext cx="11071274" cy="5716175"/>
        </p:xfrm>
        <a:graphic>
          <a:graphicData uri="http://schemas.openxmlformats.org/drawingml/2006/table">
            <a:tbl>
              <a:tblPr firstRow="1" bandRow="1">
                <a:tableStyleId>{073A0DAA-6AF3-43AB-8588-CEC1D06C72B9}</a:tableStyleId>
              </a:tblPr>
              <a:tblGrid>
                <a:gridCol w="1659526">
                  <a:extLst>
                    <a:ext uri="{9D8B030D-6E8A-4147-A177-3AD203B41FA5}">
                      <a16:colId xmlns:a16="http://schemas.microsoft.com/office/drawing/2014/main" val="2795088314"/>
                    </a:ext>
                  </a:extLst>
                </a:gridCol>
                <a:gridCol w="4740835">
                  <a:extLst>
                    <a:ext uri="{9D8B030D-6E8A-4147-A177-3AD203B41FA5}">
                      <a16:colId xmlns:a16="http://schemas.microsoft.com/office/drawing/2014/main" val="1953027264"/>
                    </a:ext>
                  </a:extLst>
                </a:gridCol>
                <a:gridCol w="4670913">
                  <a:extLst>
                    <a:ext uri="{9D8B030D-6E8A-4147-A177-3AD203B41FA5}">
                      <a16:colId xmlns:a16="http://schemas.microsoft.com/office/drawing/2014/main" val="2584275324"/>
                    </a:ext>
                  </a:extLst>
                </a:gridCol>
              </a:tblGrid>
              <a:tr h="454547">
                <a:tc>
                  <a:txBody>
                    <a:bodyPr/>
                    <a:lstStyle/>
                    <a:p>
                      <a:r>
                        <a:rPr lang="en-US" dirty="0"/>
                        <a:t>EUA Date</a:t>
                      </a:r>
                    </a:p>
                  </a:txBody>
                  <a:tcPr/>
                </a:tc>
                <a:tc>
                  <a:txBody>
                    <a:bodyPr/>
                    <a:lstStyle/>
                    <a:p>
                      <a:r>
                        <a:rPr lang="en-US" dirty="0"/>
                        <a:t>Company</a:t>
                      </a:r>
                    </a:p>
                  </a:txBody>
                  <a:tcPr/>
                </a:tc>
                <a:tc>
                  <a:txBody>
                    <a:bodyPr/>
                    <a:lstStyle/>
                    <a:p>
                      <a:r>
                        <a:rPr lang="en-US" dirty="0"/>
                        <a:t>Type of Test</a:t>
                      </a:r>
                    </a:p>
                  </a:txBody>
                  <a:tcPr/>
                </a:tc>
                <a:extLst>
                  <a:ext uri="{0D108BD9-81ED-4DB2-BD59-A6C34878D82A}">
                    <a16:rowId xmlns:a16="http://schemas.microsoft.com/office/drawing/2014/main" val="4247188274"/>
                  </a:ext>
                </a:extLst>
              </a:tr>
              <a:tr h="438469">
                <a:tc>
                  <a:txBody>
                    <a:bodyPr/>
                    <a:lstStyle/>
                    <a:p>
                      <a:r>
                        <a:rPr lang="en-US" dirty="0"/>
                        <a:t>5/5</a:t>
                      </a:r>
                    </a:p>
                  </a:txBody>
                  <a:tcPr/>
                </a:tc>
                <a:tc>
                  <a:txBody>
                    <a:bodyPr/>
                    <a:lstStyle/>
                    <a:p>
                      <a:r>
                        <a:rPr lang="en-US" dirty="0" err="1"/>
                        <a:t>EuroImmune</a:t>
                      </a:r>
                      <a:r>
                        <a:rPr lang="en-US" dirty="0"/>
                        <a:t> US</a:t>
                      </a:r>
                    </a:p>
                  </a:txBody>
                  <a:tcPr/>
                </a:tc>
                <a:tc>
                  <a:txBody>
                    <a:bodyPr/>
                    <a:lstStyle/>
                    <a:p>
                      <a:r>
                        <a:rPr lang="en-US" dirty="0"/>
                        <a:t>IgG</a:t>
                      </a:r>
                    </a:p>
                  </a:txBody>
                  <a:tcPr/>
                </a:tc>
                <a:extLst>
                  <a:ext uri="{0D108BD9-81ED-4DB2-BD59-A6C34878D82A}">
                    <a16:rowId xmlns:a16="http://schemas.microsoft.com/office/drawing/2014/main" val="1933474054"/>
                  </a:ext>
                </a:extLst>
              </a:tr>
              <a:tr h="438469">
                <a:tc>
                  <a:txBody>
                    <a:bodyPr/>
                    <a:lstStyle/>
                    <a:p>
                      <a:r>
                        <a:rPr lang="en-US" dirty="0"/>
                        <a:t>5/2</a:t>
                      </a:r>
                    </a:p>
                  </a:txBody>
                  <a:tcPr/>
                </a:tc>
                <a:tc>
                  <a:txBody>
                    <a:bodyPr/>
                    <a:lstStyle/>
                    <a:p>
                      <a:r>
                        <a:rPr lang="en-US" dirty="0"/>
                        <a:t>Roche</a:t>
                      </a:r>
                    </a:p>
                  </a:txBody>
                  <a:tcPr/>
                </a:tc>
                <a:tc>
                  <a:txBody>
                    <a:bodyPr/>
                    <a:lstStyle/>
                    <a:p>
                      <a:r>
                        <a:rPr lang="en-US" dirty="0"/>
                        <a:t>Total Ab</a:t>
                      </a:r>
                    </a:p>
                  </a:txBody>
                  <a:tcPr/>
                </a:tc>
                <a:extLst>
                  <a:ext uri="{0D108BD9-81ED-4DB2-BD59-A6C34878D82A}">
                    <a16:rowId xmlns:a16="http://schemas.microsoft.com/office/drawing/2014/main" val="3543329371"/>
                  </a:ext>
                </a:extLst>
              </a:tr>
              <a:tr h="438469">
                <a:tc>
                  <a:txBody>
                    <a:bodyPr/>
                    <a:lstStyle/>
                    <a:p>
                      <a:r>
                        <a:rPr lang="en-US" dirty="0"/>
                        <a:t>4/30</a:t>
                      </a:r>
                    </a:p>
                  </a:txBody>
                  <a:tcPr/>
                </a:tc>
                <a:tc>
                  <a:txBody>
                    <a:bodyPr/>
                    <a:lstStyle/>
                    <a:p>
                      <a:r>
                        <a:rPr lang="en-US" dirty="0"/>
                        <a:t>Wadsworth NYSDPH</a:t>
                      </a:r>
                    </a:p>
                  </a:txBody>
                  <a:tcPr/>
                </a:tc>
                <a:tc>
                  <a:txBody>
                    <a:bodyPr/>
                    <a:lstStyle/>
                    <a:p>
                      <a:r>
                        <a:rPr lang="en-US" dirty="0"/>
                        <a:t>Total Ab</a:t>
                      </a:r>
                    </a:p>
                  </a:txBody>
                  <a:tcPr/>
                </a:tc>
                <a:extLst>
                  <a:ext uri="{0D108BD9-81ED-4DB2-BD59-A6C34878D82A}">
                    <a16:rowId xmlns:a16="http://schemas.microsoft.com/office/drawing/2014/main" val="778385188"/>
                  </a:ext>
                </a:extLst>
              </a:tr>
              <a:tr h="438469">
                <a:tc>
                  <a:txBody>
                    <a:bodyPr/>
                    <a:lstStyle/>
                    <a:p>
                      <a:r>
                        <a:rPr lang="en-US" dirty="0"/>
                        <a:t>4/29</a:t>
                      </a:r>
                    </a:p>
                  </a:txBody>
                  <a:tcPr/>
                </a:tc>
                <a:tc>
                  <a:txBody>
                    <a:bodyPr/>
                    <a:lstStyle/>
                    <a:p>
                      <a:r>
                        <a:rPr lang="en-US" dirty="0" err="1"/>
                        <a:t>Biorad</a:t>
                      </a:r>
                      <a:endParaRPr lang="en-US" dirty="0"/>
                    </a:p>
                  </a:txBody>
                  <a:tcPr/>
                </a:tc>
                <a:tc>
                  <a:txBody>
                    <a:bodyPr/>
                    <a:lstStyle/>
                    <a:p>
                      <a:r>
                        <a:rPr lang="en-US" dirty="0"/>
                        <a:t>Total Ab</a:t>
                      </a:r>
                    </a:p>
                  </a:txBody>
                  <a:tcPr/>
                </a:tc>
                <a:extLst>
                  <a:ext uri="{0D108BD9-81ED-4DB2-BD59-A6C34878D82A}">
                    <a16:rowId xmlns:a16="http://schemas.microsoft.com/office/drawing/2014/main" val="2337483472"/>
                  </a:ext>
                </a:extLst>
              </a:tr>
              <a:tr h="438469">
                <a:tc>
                  <a:txBody>
                    <a:bodyPr/>
                    <a:lstStyle/>
                    <a:p>
                      <a:r>
                        <a:rPr lang="en-US" dirty="0"/>
                        <a:t>4/26</a:t>
                      </a:r>
                    </a:p>
                  </a:txBody>
                  <a:tcPr/>
                </a:tc>
                <a:tc>
                  <a:txBody>
                    <a:bodyPr/>
                    <a:lstStyle/>
                    <a:p>
                      <a:r>
                        <a:rPr lang="en-US" dirty="0"/>
                        <a:t>Abbott</a:t>
                      </a:r>
                    </a:p>
                  </a:txBody>
                  <a:tcPr/>
                </a:tc>
                <a:tc>
                  <a:txBody>
                    <a:bodyPr/>
                    <a:lstStyle/>
                    <a:p>
                      <a:r>
                        <a:rPr lang="en-US" dirty="0"/>
                        <a:t>IgG only</a:t>
                      </a:r>
                    </a:p>
                  </a:txBody>
                  <a:tcPr/>
                </a:tc>
                <a:extLst>
                  <a:ext uri="{0D108BD9-81ED-4DB2-BD59-A6C34878D82A}">
                    <a16:rowId xmlns:a16="http://schemas.microsoft.com/office/drawing/2014/main" val="386654079"/>
                  </a:ext>
                </a:extLst>
              </a:tr>
              <a:tr h="438469">
                <a:tc>
                  <a:txBody>
                    <a:bodyPr/>
                    <a:lstStyle/>
                    <a:p>
                      <a:r>
                        <a:rPr lang="en-US" dirty="0"/>
                        <a:t>4/24</a:t>
                      </a:r>
                    </a:p>
                  </a:txBody>
                  <a:tcPr/>
                </a:tc>
                <a:tc>
                  <a:txBody>
                    <a:bodyPr/>
                    <a:lstStyle/>
                    <a:p>
                      <a:r>
                        <a:rPr lang="en-US" dirty="0" err="1"/>
                        <a:t>DiaSorin</a:t>
                      </a:r>
                      <a:endParaRPr lang="en-US" dirty="0"/>
                    </a:p>
                  </a:txBody>
                  <a:tcPr/>
                </a:tc>
                <a:tc>
                  <a:txBody>
                    <a:bodyPr/>
                    <a:lstStyle/>
                    <a:p>
                      <a:r>
                        <a:rPr lang="en-US" dirty="0"/>
                        <a:t>IgG only</a:t>
                      </a:r>
                    </a:p>
                  </a:txBody>
                  <a:tcPr/>
                </a:tc>
                <a:extLst>
                  <a:ext uri="{0D108BD9-81ED-4DB2-BD59-A6C34878D82A}">
                    <a16:rowId xmlns:a16="http://schemas.microsoft.com/office/drawing/2014/main" val="2210801133"/>
                  </a:ext>
                </a:extLst>
              </a:tr>
              <a:tr h="438469">
                <a:tc>
                  <a:txBody>
                    <a:bodyPr/>
                    <a:lstStyle/>
                    <a:p>
                      <a:r>
                        <a:rPr lang="en-US" dirty="0"/>
                        <a:t>4/24 </a:t>
                      </a:r>
                    </a:p>
                  </a:txBody>
                  <a:tcPr/>
                </a:tc>
                <a:tc>
                  <a:txBody>
                    <a:bodyPr/>
                    <a:lstStyle/>
                    <a:p>
                      <a:r>
                        <a:rPr lang="en-US" dirty="0"/>
                        <a:t>Ortho-Clin</a:t>
                      </a:r>
                    </a:p>
                  </a:txBody>
                  <a:tcPr/>
                </a:tc>
                <a:tc>
                  <a:txBody>
                    <a:bodyPr/>
                    <a:lstStyle/>
                    <a:p>
                      <a:r>
                        <a:rPr lang="en-US" dirty="0"/>
                        <a:t>IgG only</a:t>
                      </a:r>
                    </a:p>
                  </a:txBody>
                  <a:tcPr/>
                </a:tc>
                <a:extLst>
                  <a:ext uri="{0D108BD9-81ED-4DB2-BD59-A6C34878D82A}">
                    <a16:rowId xmlns:a16="http://schemas.microsoft.com/office/drawing/2014/main" val="3429718630"/>
                  </a:ext>
                </a:extLst>
              </a:tr>
              <a:tr h="438469">
                <a:tc>
                  <a:txBody>
                    <a:bodyPr/>
                    <a:lstStyle/>
                    <a:p>
                      <a:r>
                        <a:rPr lang="en-US" dirty="0"/>
                        <a:t>4/24</a:t>
                      </a:r>
                    </a:p>
                  </a:txBody>
                  <a:tcPr/>
                </a:tc>
                <a:tc>
                  <a:txBody>
                    <a:bodyPr/>
                    <a:lstStyle/>
                    <a:p>
                      <a:r>
                        <a:rPr lang="en-US" dirty="0" err="1"/>
                        <a:t>Autobio</a:t>
                      </a:r>
                      <a:endParaRPr lang="en-US" dirty="0"/>
                    </a:p>
                  </a:txBody>
                  <a:tcPr/>
                </a:tc>
                <a:tc>
                  <a:txBody>
                    <a:bodyPr/>
                    <a:lstStyle/>
                    <a:p>
                      <a:r>
                        <a:rPr lang="en-US" dirty="0" err="1"/>
                        <a:t>IgM+IgG</a:t>
                      </a:r>
                      <a:endParaRPr lang="en-US" dirty="0"/>
                    </a:p>
                  </a:txBody>
                  <a:tcPr/>
                </a:tc>
                <a:extLst>
                  <a:ext uri="{0D108BD9-81ED-4DB2-BD59-A6C34878D82A}">
                    <a16:rowId xmlns:a16="http://schemas.microsoft.com/office/drawing/2014/main" val="2746905288"/>
                  </a:ext>
                </a:extLst>
              </a:tr>
              <a:tr h="438469">
                <a:tc>
                  <a:txBody>
                    <a:bodyPr/>
                    <a:lstStyle/>
                    <a:p>
                      <a:r>
                        <a:rPr lang="en-US" dirty="0"/>
                        <a:t>4/15 </a:t>
                      </a:r>
                    </a:p>
                  </a:txBody>
                  <a:tcPr/>
                </a:tc>
                <a:tc>
                  <a:txBody>
                    <a:bodyPr/>
                    <a:lstStyle/>
                    <a:p>
                      <a:r>
                        <a:rPr lang="en-US" dirty="0" err="1"/>
                        <a:t>Mt.Sinai</a:t>
                      </a:r>
                      <a:r>
                        <a:rPr lang="en-US" dirty="0"/>
                        <a:t> Lab NYC</a:t>
                      </a:r>
                    </a:p>
                  </a:txBody>
                  <a:tcPr/>
                </a:tc>
                <a:tc>
                  <a:txBody>
                    <a:bodyPr/>
                    <a:lstStyle/>
                    <a:p>
                      <a:r>
                        <a:rPr lang="en-US" dirty="0" err="1"/>
                        <a:t>ElISA</a:t>
                      </a:r>
                      <a:r>
                        <a:rPr lang="en-US" dirty="0"/>
                        <a:t> IgG</a:t>
                      </a:r>
                    </a:p>
                  </a:txBody>
                  <a:tcPr/>
                </a:tc>
                <a:extLst>
                  <a:ext uri="{0D108BD9-81ED-4DB2-BD59-A6C34878D82A}">
                    <a16:rowId xmlns:a16="http://schemas.microsoft.com/office/drawing/2014/main" val="3054468133"/>
                  </a:ext>
                </a:extLst>
              </a:tr>
              <a:tr h="438469">
                <a:tc>
                  <a:txBody>
                    <a:bodyPr/>
                    <a:lstStyle/>
                    <a:p>
                      <a:r>
                        <a:rPr lang="en-US" dirty="0"/>
                        <a:t>4/14</a:t>
                      </a:r>
                    </a:p>
                  </a:txBody>
                  <a:tcPr/>
                </a:tc>
                <a:tc>
                  <a:txBody>
                    <a:bodyPr/>
                    <a:lstStyle/>
                    <a:p>
                      <a:r>
                        <a:rPr lang="en-US" dirty="0" err="1"/>
                        <a:t>Chembio</a:t>
                      </a:r>
                      <a:endParaRPr lang="en-US" dirty="0"/>
                    </a:p>
                  </a:txBody>
                  <a:tcPr/>
                </a:tc>
                <a:tc>
                  <a:txBody>
                    <a:bodyPr/>
                    <a:lstStyle/>
                    <a:p>
                      <a:r>
                        <a:rPr lang="en-US" dirty="0"/>
                        <a:t>IgM/IgG</a:t>
                      </a:r>
                    </a:p>
                  </a:txBody>
                  <a:tcPr/>
                </a:tc>
                <a:extLst>
                  <a:ext uri="{0D108BD9-81ED-4DB2-BD59-A6C34878D82A}">
                    <a16:rowId xmlns:a16="http://schemas.microsoft.com/office/drawing/2014/main" val="2464863323"/>
                  </a:ext>
                </a:extLst>
              </a:tr>
              <a:tr h="438469">
                <a:tc>
                  <a:txBody>
                    <a:bodyPr/>
                    <a:lstStyle/>
                    <a:p>
                      <a:r>
                        <a:rPr lang="en-US" dirty="0"/>
                        <a:t>4/14</a:t>
                      </a:r>
                    </a:p>
                  </a:txBody>
                  <a:tcPr/>
                </a:tc>
                <a:tc>
                  <a:txBody>
                    <a:bodyPr/>
                    <a:lstStyle/>
                    <a:p>
                      <a:r>
                        <a:rPr lang="en-US" dirty="0"/>
                        <a:t>Ortho Clin </a:t>
                      </a:r>
                    </a:p>
                  </a:txBody>
                  <a:tcPr/>
                </a:tc>
                <a:tc>
                  <a:txBody>
                    <a:bodyPr/>
                    <a:lstStyle/>
                    <a:p>
                      <a:r>
                        <a:rPr lang="en-US" dirty="0"/>
                        <a:t>Total Ab</a:t>
                      </a:r>
                    </a:p>
                  </a:txBody>
                  <a:tcPr/>
                </a:tc>
                <a:extLst>
                  <a:ext uri="{0D108BD9-81ED-4DB2-BD59-A6C34878D82A}">
                    <a16:rowId xmlns:a16="http://schemas.microsoft.com/office/drawing/2014/main" val="1560061720"/>
                  </a:ext>
                </a:extLst>
              </a:tr>
              <a:tr h="438469">
                <a:tc>
                  <a:txBody>
                    <a:bodyPr/>
                    <a:lstStyle/>
                    <a:p>
                      <a:r>
                        <a:rPr lang="en-US" dirty="0"/>
                        <a:t>4/1</a:t>
                      </a:r>
                    </a:p>
                  </a:txBody>
                  <a:tcPr/>
                </a:tc>
                <a:tc>
                  <a:txBody>
                    <a:bodyPr/>
                    <a:lstStyle/>
                    <a:p>
                      <a:r>
                        <a:rPr lang="en-US" dirty="0" err="1"/>
                        <a:t>Celley</a:t>
                      </a:r>
                      <a:r>
                        <a:rPr lang="en-US" dirty="0"/>
                        <a:t>, Inc</a:t>
                      </a:r>
                    </a:p>
                  </a:txBody>
                  <a:tcPr/>
                </a:tc>
                <a:tc>
                  <a:txBody>
                    <a:bodyPr/>
                    <a:lstStyle/>
                    <a:p>
                      <a:r>
                        <a:rPr lang="en-US" dirty="0"/>
                        <a:t>IgG/IgM rapid</a:t>
                      </a:r>
                    </a:p>
                  </a:txBody>
                  <a:tcPr/>
                </a:tc>
                <a:extLst>
                  <a:ext uri="{0D108BD9-81ED-4DB2-BD59-A6C34878D82A}">
                    <a16:rowId xmlns:a16="http://schemas.microsoft.com/office/drawing/2014/main" val="1087465775"/>
                  </a:ext>
                </a:extLst>
              </a:tr>
            </a:tbl>
          </a:graphicData>
        </a:graphic>
      </p:graphicFrame>
    </p:spTree>
    <p:extLst>
      <p:ext uri="{BB962C8B-B14F-4D97-AF65-F5344CB8AC3E}">
        <p14:creationId xmlns:p14="http://schemas.microsoft.com/office/powerpoint/2010/main" val="2029713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b="1" dirty="0"/>
              <a:t>Goal-10,000 tests per week</a:t>
            </a:r>
          </a:p>
          <a:p>
            <a:r>
              <a:rPr lang="en-US" b="1" dirty="0"/>
              <a:t>List of all the drive thru sites </a:t>
            </a:r>
            <a:r>
              <a:rPr lang="en-US" b="1" dirty="0" err="1"/>
              <a:t>inc.</a:t>
            </a:r>
            <a:r>
              <a:rPr lang="en-US" b="1" dirty="0"/>
              <a:t> present sites, NG sites, Test NE coming soon</a:t>
            </a:r>
          </a:p>
          <a:p>
            <a:r>
              <a:rPr lang="en-US" b="1" dirty="0"/>
              <a:t>Test Nebraska.com-in partnership with private corporations</a:t>
            </a:r>
          </a:p>
          <a:p>
            <a:r>
              <a:rPr lang="en-US" b="1" dirty="0"/>
              <a:t>Risk assessment questionnaire</a:t>
            </a:r>
          </a:p>
          <a:p>
            <a:r>
              <a:rPr lang="en-US" b="1" dirty="0"/>
              <a:t>Started in GI, Kearney and Omaha Monday</a:t>
            </a:r>
          </a:p>
          <a:p>
            <a:r>
              <a:rPr lang="en-US" b="1" dirty="0"/>
              <a:t>Adding a Lincoln site today</a:t>
            </a:r>
          </a:p>
          <a:p>
            <a:endParaRPr lang="en-US" b="1" dirty="0"/>
          </a:p>
          <a:p>
            <a:r>
              <a:rPr lang="en-US" b="1" dirty="0"/>
              <a:t>Almost All major hospital systems have own drive thru testing</a:t>
            </a:r>
          </a:p>
          <a:p>
            <a:endParaRPr lang="en-US" b="1" dirty="0"/>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dirty="0"/>
              <a:t>Testing in Nebraska</a:t>
            </a:r>
          </a:p>
        </p:txBody>
      </p:sp>
    </p:spTree>
    <p:extLst>
      <p:ext uri="{BB962C8B-B14F-4D97-AF65-F5344CB8AC3E}">
        <p14:creationId xmlns:p14="http://schemas.microsoft.com/office/powerpoint/2010/main" val="41727147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5CEF8-1DD7-46EA-B747-63D8284FFCC7}"/>
              </a:ext>
            </a:extLst>
          </p:cNvPr>
          <p:cNvSpPr>
            <a:spLocks noGrp="1"/>
          </p:cNvSpPr>
          <p:nvPr>
            <p:ph type="body" sz="quarter" idx="10"/>
          </p:nvPr>
        </p:nvSpPr>
        <p:spPr/>
        <p:txBody>
          <a:bodyPr/>
          <a:lstStyle/>
          <a:p>
            <a:endParaRPr lang="en-US" dirty="0"/>
          </a:p>
          <a:p>
            <a:r>
              <a:rPr lang="en-US" dirty="0"/>
              <a:t>TRIMRS:  CHI Good Samaritan, Kearney</a:t>
            </a:r>
          </a:p>
          <a:p>
            <a:r>
              <a:rPr lang="en-US" dirty="0"/>
              <a:t>PRIMRS:  Region West, Scottsbluff        </a:t>
            </a:r>
          </a:p>
          <a:p>
            <a:r>
              <a:rPr lang="en-US" dirty="0"/>
              <a:t>OMHCC:  </a:t>
            </a:r>
            <a:r>
              <a:rPr lang="en-US" dirty="0" err="1"/>
              <a:t>OrthoNE</a:t>
            </a:r>
            <a:r>
              <a:rPr lang="en-US" dirty="0"/>
              <a:t>, Omaha</a:t>
            </a:r>
          </a:p>
          <a:p>
            <a:r>
              <a:rPr lang="en-US" dirty="0"/>
              <a:t>RROMRS:  Avera, O’Neill</a:t>
            </a:r>
          </a:p>
          <a:p>
            <a:r>
              <a:rPr lang="en-US" dirty="0"/>
              <a:t>NPHCC:  Chase County, Imperial </a:t>
            </a:r>
          </a:p>
          <a:p>
            <a:r>
              <a:rPr lang="en-US" dirty="0"/>
              <a:t>SENHCC:  City of Lincoln / Transportation &amp; Utilities, Lincoln </a:t>
            </a:r>
          </a:p>
          <a:p>
            <a:endParaRPr lang="en-US" dirty="0"/>
          </a:p>
        </p:txBody>
      </p:sp>
      <p:sp>
        <p:nvSpPr>
          <p:cNvPr id="3" name="Title 2">
            <a:extLst>
              <a:ext uri="{FF2B5EF4-FFF2-40B4-BE49-F238E27FC236}">
                <a16:creationId xmlns:a16="http://schemas.microsoft.com/office/drawing/2014/main" id="{A89ED085-BB0A-4B31-A81F-79490B988FBA}"/>
              </a:ext>
            </a:extLst>
          </p:cNvPr>
          <p:cNvSpPr>
            <a:spLocks noGrp="1"/>
          </p:cNvSpPr>
          <p:nvPr>
            <p:ph type="title"/>
          </p:nvPr>
        </p:nvSpPr>
        <p:spPr/>
        <p:txBody>
          <a:bodyPr/>
          <a:lstStyle/>
          <a:p>
            <a:r>
              <a:rPr lang="en-US" dirty="0"/>
              <a:t>UV Disinfecting Stations around Nebraska </a:t>
            </a:r>
          </a:p>
        </p:txBody>
      </p:sp>
    </p:spTree>
    <p:extLst>
      <p:ext uri="{BB962C8B-B14F-4D97-AF65-F5344CB8AC3E}">
        <p14:creationId xmlns:p14="http://schemas.microsoft.com/office/powerpoint/2010/main" val="42760836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sz="2800" dirty="0"/>
              <a:t>68 Facilities with at least one resident or staff positive for COVID-19</a:t>
            </a:r>
          </a:p>
          <a:p>
            <a:endParaRPr lang="en-US" sz="2800" dirty="0"/>
          </a:p>
          <a:p>
            <a:r>
              <a:rPr lang="en-US" sz="2800" dirty="0"/>
              <a:t>28 LTCF have at least one resident positive </a:t>
            </a:r>
          </a:p>
          <a:p>
            <a:r>
              <a:rPr lang="en-US" sz="2800" dirty="0"/>
              <a:t>Over 200 positive residents</a:t>
            </a:r>
          </a:p>
          <a:p>
            <a:r>
              <a:rPr lang="en-US" sz="2800" dirty="0"/>
              <a:t>	</a:t>
            </a:r>
          </a:p>
          <a:p>
            <a:r>
              <a:rPr lang="en-US" sz="2800" dirty="0"/>
              <a:t>	</a:t>
            </a:r>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 (as of 5.6.20)</a:t>
            </a:r>
          </a:p>
        </p:txBody>
      </p:sp>
    </p:spTree>
    <p:extLst>
      <p:ext uri="{BB962C8B-B14F-4D97-AF65-F5344CB8AC3E}">
        <p14:creationId xmlns:p14="http://schemas.microsoft.com/office/powerpoint/2010/main" val="8879269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2B61D-DCAD-401B-B095-EAEF1B497F00}"/>
              </a:ext>
            </a:extLst>
          </p:cNvPr>
          <p:cNvSpPr>
            <a:spLocks noGrp="1"/>
          </p:cNvSpPr>
          <p:nvPr>
            <p:ph type="title"/>
          </p:nvPr>
        </p:nvSpPr>
        <p:spPr/>
        <p:txBody>
          <a:bodyPr/>
          <a:lstStyle/>
          <a:p>
            <a:r>
              <a:rPr lang="en-US" dirty="0"/>
              <a:t>FEMA Supplies to LTC</a:t>
            </a:r>
          </a:p>
        </p:txBody>
      </p:sp>
      <p:sp>
        <p:nvSpPr>
          <p:cNvPr id="5" name="Text Placeholder 4">
            <a:extLst>
              <a:ext uri="{FF2B5EF4-FFF2-40B4-BE49-F238E27FC236}">
                <a16:creationId xmlns:a16="http://schemas.microsoft.com/office/drawing/2014/main" id="{7B2458C8-D6C9-443A-B965-E43315727CF0}"/>
              </a:ext>
            </a:extLst>
          </p:cNvPr>
          <p:cNvSpPr>
            <a:spLocks noGrp="1"/>
          </p:cNvSpPr>
          <p:nvPr>
            <p:ph type="body" sz="quarter" idx="12"/>
          </p:nvPr>
        </p:nvSpPr>
        <p:spPr/>
        <p:txBody>
          <a:bodyPr/>
          <a:lstStyle/>
          <a:p>
            <a:r>
              <a:rPr lang="en-US" dirty="0"/>
              <a:t>White House Coronavirus Task Force, FEMA will coordinate two shipments totaling a 14-day supply of personal protective equipment (PPE) to more than 15,400 Medicare and Medicaid-certified nursing homes across the Nation, including all 50 states, the District of Columbia, Puerto Rico and Guam.</a:t>
            </a:r>
          </a:p>
          <a:p>
            <a:r>
              <a:rPr lang="en-US" dirty="0"/>
              <a:t>By the beginning of July, each facility will receive two, separate packages containing a seven-day supply of eye protection, surgical masks, gowns, and gloves. Each package will be individualized for each nursing home based upon their level of staffing.</a:t>
            </a:r>
          </a:p>
          <a:p>
            <a:endParaRPr lang="en-US" dirty="0"/>
          </a:p>
        </p:txBody>
      </p:sp>
    </p:spTree>
    <p:extLst>
      <p:ext uri="{BB962C8B-B14F-4D97-AF65-F5344CB8AC3E}">
        <p14:creationId xmlns:p14="http://schemas.microsoft.com/office/powerpoint/2010/main" val="23075462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2201F-00DF-4E18-AD5C-631E03265232}"/>
              </a:ext>
            </a:extLst>
          </p:cNvPr>
          <p:cNvSpPr>
            <a:spLocks noGrp="1"/>
          </p:cNvSpPr>
          <p:nvPr>
            <p:ph type="body" sz="quarter" idx="10"/>
          </p:nvPr>
        </p:nvSpPr>
        <p:spPr/>
        <p:txBody>
          <a:bodyPr/>
          <a:lstStyle/>
          <a:p>
            <a:pPr lvl="0"/>
            <a:r>
              <a:rPr lang="en-US" dirty="0"/>
              <a:t>Collecting LTC epi data by facility and LHD </a:t>
            </a:r>
          </a:p>
          <a:p>
            <a:pPr lvl="0"/>
            <a:r>
              <a:rPr lang="en-US" dirty="0"/>
              <a:t>Continuing 1:1mentoring and support for each LTCF with a COVID-19+ resident or staff </a:t>
            </a:r>
          </a:p>
          <a:p>
            <a:pPr lvl="0"/>
            <a:r>
              <a:rPr lang="en-US" dirty="0"/>
              <a:t>	thru ICAP office 402-582-4881 M-F 7:30 to 4 pm</a:t>
            </a:r>
          </a:p>
          <a:p>
            <a:pPr lvl="0"/>
            <a:r>
              <a:rPr lang="en-US" dirty="0"/>
              <a:t>	after hours through LHD or  Dr. Kamal-Ahmed Ishrat.kamal-ahmed@Nebraska.com </a:t>
            </a:r>
          </a:p>
          <a:p>
            <a:pPr lvl="0"/>
            <a:r>
              <a:rPr lang="en-US" dirty="0"/>
              <a:t> Tele-ICAR by CDC</a:t>
            </a:r>
          </a:p>
          <a:p>
            <a:pPr lvl="0"/>
            <a:r>
              <a:rPr lang="en-US" dirty="0"/>
              <a:t>Developing our own preemptive Tele-</a:t>
            </a:r>
            <a:r>
              <a:rPr lang="en-US" dirty="0" err="1"/>
              <a:t>Icar</a:t>
            </a:r>
            <a:r>
              <a:rPr lang="en-US" dirty="0"/>
              <a:t> to expand on CDC efforts </a:t>
            </a:r>
          </a:p>
          <a:p>
            <a:pPr lvl="0"/>
            <a:r>
              <a:rPr lang="en-US" dirty="0"/>
              <a:t> Weekly webinars on Thursdays at noon-ICAP site </a:t>
            </a:r>
          </a:p>
          <a:p>
            <a:pPr lvl="0"/>
            <a:r>
              <a:rPr lang="en-US" dirty="0"/>
              <a:t>Creating </a:t>
            </a:r>
            <a:r>
              <a:rPr lang="en-US" dirty="0" err="1"/>
              <a:t>guidances</a:t>
            </a:r>
            <a:r>
              <a:rPr lang="en-US" dirty="0"/>
              <a:t> and resources on Nebraska ICAP site. </a:t>
            </a:r>
          </a:p>
          <a:p>
            <a:pPr lvl="0"/>
            <a:r>
              <a:rPr lang="en-US" dirty="0"/>
              <a:t>NETEC teams doing onsite visits </a:t>
            </a:r>
          </a:p>
          <a:p>
            <a:pPr lvl="0"/>
            <a:r>
              <a:rPr lang="en-US" dirty="0"/>
              <a:t>Expanding testing with NG and CDC. </a:t>
            </a:r>
          </a:p>
          <a:p>
            <a:endParaRPr lang="en-US" dirty="0"/>
          </a:p>
        </p:txBody>
      </p:sp>
      <p:sp>
        <p:nvSpPr>
          <p:cNvPr id="3" name="Title 2">
            <a:extLst>
              <a:ext uri="{FF2B5EF4-FFF2-40B4-BE49-F238E27FC236}">
                <a16:creationId xmlns:a16="http://schemas.microsoft.com/office/drawing/2014/main" id="{F8CF5C4D-DF35-498F-935A-330CFD68CDB2}"/>
              </a:ext>
            </a:extLst>
          </p:cNvPr>
          <p:cNvSpPr>
            <a:spLocks noGrp="1"/>
          </p:cNvSpPr>
          <p:nvPr>
            <p:ph type="title"/>
          </p:nvPr>
        </p:nvSpPr>
        <p:spPr/>
        <p:txBody>
          <a:bodyPr/>
          <a:lstStyle/>
          <a:p>
            <a:r>
              <a:rPr lang="en-US" dirty="0"/>
              <a:t>LTCF Support by DHHS HAI/ICAP</a:t>
            </a:r>
          </a:p>
        </p:txBody>
      </p:sp>
    </p:spTree>
    <p:extLst>
      <p:ext uri="{BB962C8B-B14F-4D97-AF65-F5344CB8AC3E}">
        <p14:creationId xmlns:p14="http://schemas.microsoft.com/office/powerpoint/2010/main" val="25879993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C7295-0711-493A-BE23-813723D06E84}"/>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94D175DC-7A71-4F54-867D-F0E458F1785B}"/>
              </a:ext>
            </a:extLst>
          </p:cNvPr>
          <p:cNvSpPr>
            <a:spLocks noGrp="1"/>
          </p:cNvSpPr>
          <p:nvPr>
            <p:ph type="title"/>
          </p:nvPr>
        </p:nvSpPr>
        <p:spPr/>
        <p:txBody>
          <a:bodyPr/>
          <a:lstStyle/>
          <a:p>
            <a:r>
              <a:rPr lang="en-US" dirty="0"/>
              <a:t>New CDC LTC </a:t>
            </a:r>
            <a:r>
              <a:rPr lang="en-US"/>
              <a:t>COVID Resources</a:t>
            </a:r>
          </a:p>
        </p:txBody>
      </p:sp>
      <p:graphicFrame>
        <p:nvGraphicFramePr>
          <p:cNvPr id="4" name="Table 3">
            <a:extLst>
              <a:ext uri="{FF2B5EF4-FFF2-40B4-BE49-F238E27FC236}">
                <a16:creationId xmlns:a16="http://schemas.microsoft.com/office/drawing/2014/main" id="{60F7A6E9-D0B6-4410-88C8-135EBF6CEB06}"/>
              </a:ext>
            </a:extLst>
          </p:cNvPr>
          <p:cNvGraphicFramePr>
            <a:graphicFrameLocks noGrp="1"/>
          </p:cNvGraphicFramePr>
          <p:nvPr/>
        </p:nvGraphicFramePr>
        <p:xfrm>
          <a:off x="3238500" y="2904014"/>
          <a:ext cx="5715000" cy="2194560"/>
        </p:xfrm>
        <a:graphic>
          <a:graphicData uri="http://schemas.openxmlformats.org/drawingml/2006/table">
            <a:tbl>
              <a:tblPr/>
              <a:tblGrid>
                <a:gridCol w="2857500">
                  <a:extLst>
                    <a:ext uri="{9D8B030D-6E8A-4147-A177-3AD203B41FA5}">
                      <a16:colId xmlns:a16="http://schemas.microsoft.com/office/drawing/2014/main" val="381877275"/>
                    </a:ext>
                  </a:extLst>
                </a:gridCol>
                <a:gridCol w="2857500">
                  <a:extLst>
                    <a:ext uri="{9D8B030D-6E8A-4147-A177-3AD203B41FA5}">
                      <a16:colId xmlns:a16="http://schemas.microsoft.com/office/drawing/2014/main" val="1898035033"/>
                    </a:ext>
                  </a:extLst>
                </a:gridCol>
              </a:tblGrid>
              <a:tr h="0">
                <a:tc>
                  <a:txBody>
                    <a:bodyPr/>
                    <a:lstStyle/>
                    <a:p>
                      <a:pPr algn="ctr"/>
                      <a:r>
                        <a:rPr lang="en-US" b="1" dirty="0">
                          <a:effectLst/>
                        </a:rPr>
                        <a:t>Webinar Series: </a:t>
                      </a:r>
                      <a:br>
                        <a:rPr lang="en-US" dirty="0"/>
                      </a:br>
                      <a:endParaRPr lang="en-US" dirty="0"/>
                    </a:p>
                    <a:p>
                      <a:pPr algn="ctr">
                        <a:buFont typeface="Arial" panose="020B0604020202020204" pitchFamily="34" charset="0"/>
                        <a:buChar char="•"/>
                      </a:pPr>
                      <a:r>
                        <a:rPr lang="en-US" b="1" dirty="0">
                          <a:effectLst/>
                          <a:hlinkClick r:id="rId2"/>
                        </a:rPr>
                        <a:t>Sparkling Surfaces</a:t>
                      </a:r>
                      <a:endParaRPr lang="en-US" dirty="0"/>
                    </a:p>
                    <a:p>
                      <a:pPr algn="ctr">
                        <a:buFont typeface="Arial" panose="020B0604020202020204" pitchFamily="34" charset="0"/>
                        <a:buChar char="•"/>
                      </a:pPr>
                      <a:r>
                        <a:rPr lang="en-US" b="1" dirty="0">
                          <a:effectLst/>
                          <a:hlinkClick r:id="rId3"/>
                        </a:rPr>
                        <a:t>Clean Hands</a:t>
                      </a:r>
                      <a:endParaRPr lang="en-US" dirty="0"/>
                    </a:p>
                    <a:p>
                      <a:pPr algn="ctr">
                        <a:buFont typeface="Arial" panose="020B0604020202020204" pitchFamily="34" charset="0"/>
                        <a:buChar char="•"/>
                      </a:pPr>
                      <a:r>
                        <a:rPr lang="en-US" b="1" dirty="0">
                          <a:effectLst/>
                          <a:hlinkClick r:id="rId4"/>
                        </a:rPr>
                        <a:t>Closely Monitor Residents</a:t>
                      </a:r>
                      <a:endParaRPr lang="en-US" dirty="0"/>
                    </a:p>
                    <a:p>
                      <a:pPr algn="ctr">
                        <a:buFont typeface="Arial" panose="020B0604020202020204" pitchFamily="34" charset="0"/>
                        <a:buChar char="•"/>
                      </a:pPr>
                      <a:r>
                        <a:rPr lang="en-US" b="1" dirty="0">
                          <a:effectLst/>
                          <a:hlinkClick r:id="rId5"/>
                        </a:rPr>
                        <a:t>Keep COVID-19 Out!</a:t>
                      </a:r>
                      <a:endParaRPr lang="en-US" dirty="0"/>
                    </a:p>
                    <a:p>
                      <a:pPr algn="ctr">
                        <a:buFont typeface="Arial" panose="020B0604020202020204" pitchFamily="34" charset="0"/>
                        <a:buChar char="•"/>
                      </a:pPr>
                      <a:r>
                        <a:rPr lang="en-US" b="1" dirty="0">
                          <a:effectLst/>
                          <a:hlinkClick r:id="rId6"/>
                        </a:rPr>
                        <a:t>PPE Lessons</a:t>
                      </a:r>
                      <a:r>
                        <a:rPr lang="en-US" dirty="0"/>
                        <a:t> </a:t>
                      </a:r>
                    </a:p>
                  </a:txBody>
                  <a:tcPr marL="0" marR="0" marT="0" marB="0" anchor="ctr">
                    <a:lnL>
                      <a:noFill/>
                    </a:lnL>
                    <a:lnR>
                      <a:noFill/>
                    </a:lnR>
                    <a:lnT>
                      <a:noFill/>
                    </a:lnT>
                    <a:lnB>
                      <a:noFill/>
                    </a:lnB>
                  </a:tcPr>
                </a:tc>
                <a:tc>
                  <a:txBody>
                    <a:bodyPr/>
                    <a:lstStyle/>
                    <a:p>
                      <a:pPr algn="l"/>
                      <a:endParaRPr lang="en-US" dirty="0">
                        <a:effectLst/>
                      </a:endParaRPr>
                    </a:p>
                  </a:txBody>
                  <a:tcPr marL="0" marR="0" marT="0" marB="0" anchor="ctr">
                    <a:lnL>
                      <a:noFill/>
                    </a:lnL>
                    <a:lnR>
                      <a:noFill/>
                    </a:lnR>
                    <a:lnT>
                      <a:noFill/>
                    </a:lnT>
                    <a:lnB>
                      <a:noFill/>
                    </a:lnB>
                  </a:tcPr>
                </a:tc>
                <a:extLst>
                  <a:ext uri="{0D108BD9-81ED-4DB2-BD59-A6C34878D82A}">
                    <a16:rowId xmlns:a16="http://schemas.microsoft.com/office/drawing/2014/main" val="3120639637"/>
                  </a:ext>
                </a:extLst>
              </a:tr>
            </a:tbl>
          </a:graphicData>
        </a:graphic>
      </p:graphicFrame>
      <p:pic>
        <p:nvPicPr>
          <p:cNvPr id="1025" name="Picture 1">
            <a:extLst>
              <a:ext uri="{FF2B5EF4-FFF2-40B4-BE49-F238E27FC236}">
                <a16:creationId xmlns:a16="http://schemas.microsoft.com/office/drawing/2014/main" id="{7468431C-630A-4263-8C52-E4DECBE65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7556" y="1265239"/>
            <a:ext cx="3381462" cy="190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977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F2314-3130-4C78-8C57-309BE409161D}"/>
              </a:ext>
            </a:extLst>
          </p:cNvPr>
          <p:cNvSpPr>
            <a:spLocks noGrp="1"/>
          </p:cNvSpPr>
          <p:nvPr>
            <p:ph type="body" sz="quarter" idx="10"/>
          </p:nvPr>
        </p:nvSpPr>
        <p:spPr/>
        <p:txBody>
          <a:bodyPr/>
          <a:lstStyle/>
          <a:p>
            <a:r>
              <a:rPr lang="en-US" b="1" dirty="0"/>
              <a:t>Interim Infection Prevention and Control Recommendations for Patients with Suspected or Confirmed Coronavirus Disease 2019 (COVID-19) in Healthcare Settings: </a:t>
            </a:r>
            <a:r>
              <a:rPr lang="en-US" dirty="0">
                <a:hlinkClick r:id="rId2"/>
              </a:rPr>
              <a:t>https://www.cdc.gov/coronavirus/2019-ncov/hcp/infection-control-recommendations.html</a:t>
            </a:r>
            <a:endParaRPr lang="en-US" dirty="0"/>
          </a:p>
          <a:p>
            <a:r>
              <a:rPr lang="en-US" b="1" dirty="0"/>
              <a:t>Additional Guidance for Nursing Homes and Long-Term Care Settings:</a:t>
            </a:r>
            <a:r>
              <a:rPr lang="en-US" dirty="0"/>
              <a:t> </a:t>
            </a:r>
            <a:r>
              <a:rPr lang="en-US" dirty="0">
                <a:hlinkClick r:id="rId3"/>
              </a:rPr>
              <a:t>https://www.cdc.gov/coronavirus/2019-ncov/hcp/long-term-care.html</a:t>
            </a:r>
            <a:endParaRPr lang="en-US" dirty="0"/>
          </a:p>
          <a:p>
            <a:r>
              <a:rPr lang="en-US" b="1" dirty="0"/>
              <a:t>Key Strategies to Prepare for COVID-19 in Long-term Care Facilities (LTCFs): </a:t>
            </a:r>
            <a:r>
              <a:rPr lang="en-US" dirty="0">
                <a:hlinkClick r:id="rId4"/>
              </a:rPr>
              <a:t>https://www.cdc.gov/coronavirus/2019-ncov/hcp/long-term-care-strategies.html</a:t>
            </a:r>
            <a:endParaRPr lang="en-US" dirty="0"/>
          </a:p>
          <a:p>
            <a:r>
              <a:rPr lang="en-US" b="1" dirty="0"/>
              <a:t>Preparedness Checklist for Nursing Homes and Other Long-Term Care Settings: </a:t>
            </a:r>
            <a:r>
              <a:rPr lang="en-US" dirty="0">
                <a:hlinkClick r:id="rId5"/>
              </a:rPr>
              <a:t>https://www.cdc.gov/coronavirus/2019-ncov/hcp/long-term-care-checklist.html</a:t>
            </a:r>
            <a:endParaRPr lang="en-US" dirty="0"/>
          </a:p>
          <a:p>
            <a:endParaRPr lang="en-US" dirty="0"/>
          </a:p>
        </p:txBody>
      </p:sp>
      <p:sp>
        <p:nvSpPr>
          <p:cNvPr id="3" name="Title 2">
            <a:extLst>
              <a:ext uri="{FF2B5EF4-FFF2-40B4-BE49-F238E27FC236}">
                <a16:creationId xmlns:a16="http://schemas.microsoft.com/office/drawing/2014/main" id="{1DA3E695-C141-4C57-9D85-34072409ACB8}"/>
              </a:ext>
            </a:extLst>
          </p:cNvPr>
          <p:cNvSpPr>
            <a:spLocks noGrp="1"/>
          </p:cNvSpPr>
          <p:nvPr>
            <p:ph type="title"/>
          </p:nvPr>
        </p:nvSpPr>
        <p:spPr/>
        <p:txBody>
          <a:bodyPr/>
          <a:lstStyle/>
          <a:p>
            <a:r>
              <a:rPr lang="en-US" dirty="0"/>
              <a:t>CDC LTC Resources</a:t>
            </a:r>
          </a:p>
        </p:txBody>
      </p:sp>
    </p:spTree>
    <p:extLst>
      <p:ext uri="{BB962C8B-B14F-4D97-AF65-F5344CB8AC3E}">
        <p14:creationId xmlns:p14="http://schemas.microsoft.com/office/powerpoint/2010/main" val="8772628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73487" y="365126"/>
            <a:ext cx="11552349" cy="696420"/>
          </a:xfrm>
        </p:spPr>
        <p:txBody>
          <a:bodyPr/>
          <a:lstStyle/>
          <a:p>
            <a:r>
              <a:rPr lang="en-US" dirty="0"/>
              <a:t> </a:t>
            </a:r>
          </a:p>
        </p:txBody>
      </p:sp>
      <p:sp>
        <p:nvSpPr>
          <p:cNvPr id="4" name="TextBox 3"/>
          <p:cNvSpPr txBox="1"/>
          <p:nvPr/>
        </p:nvSpPr>
        <p:spPr>
          <a:xfrm>
            <a:off x="373487" y="252815"/>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5" name="TextBox 4"/>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6" name="Straight Arrow Connector 5"/>
          <p:cNvCxnSpPr/>
          <p:nvPr/>
        </p:nvCxnSpPr>
        <p:spPr>
          <a:xfrm flipV="1">
            <a:off x="3946358" y="4230994"/>
            <a:ext cx="1095792" cy="6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b="23010"/>
          <a:stretch/>
        </p:blipFill>
        <p:spPr>
          <a:xfrm>
            <a:off x="5197867" y="2486999"/>
            <a:ext cx="3704568" cy="3669988"/>
          </a:xfrm>
          <a:prstGeom prst="rect">
            <a:avLst/>
          </a:prstGeom>
          <a:ln>
            <a:solidFill>
              <a:schemeClr val="tx1"/>
            </a:solidFill>
          </a:ln>
        </p:spPr>
      </p:pic>
    </p:spTree>
    <p:extLst>
      <p:ext uri="{BB962C8B-B14F-4D97-AF65-F5344CB8AC3E}">
        <p14:creationId xmlns:p14="http://schemas.microsoft.com/office/powerpoint/2010/main" val="3107537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3AA63C-23BA-4684-B238-69CA0F18424E}"/>
              </a:ext>
            </a:extLst>
          </p:cNvPr>
          <p:cNvSpPr>
            <a:spLocks noGrp="1"/>
          </p:cNvSpPr>
          <p:nvPr>
            <p:ph type="title"/>
          </p:nvPr>
        </p:nvSpPr>
        <p:spPr/>
        <p:txBody>
          <a:bodyPr/>
          <a:lstStyle/>
          <a:p>
            <a:r>
              <a:rPr lang="en-US" u="sng" dirty="0"/>
              <a:t>Stop here</a:t>
            </a:r>
            <a:br>
              <a:rPr lang="en-US" dirty="0"/>
            </a:br>
            <a:r>
              <a:rPr lang="en-US" sz="3600" dirty="0"/>
              <a:t>Remaining Slides Repeats on Q/I and LTC</a:t>
            </a:r>
          </a:p>
        </p:txBody>
      </p:sp>
      <p:pic>
        <p:nvPicPr>
          <p:cNvPr id="9" name="Content Placeholder 8" descr="A picture containing indoor, sitting, small, red&#10;&#10;Description automatically generated">
            <a:extLst>
              <a:ext uri="{FF2B5EF4-FFF2-40B4-BE49-F238E27FC236}">
                <a16:creationId xmlns:a16="http://schemas.microsoft.com/office/drawing/2014/main" id="{AD786C88-4D4C-40F7-88F7-77B6C08757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3850" y="2407245"/>
            <a:ext cx="4195763" cy="3146822"/>
          </a:xfrm>
        </p:spPr>
      </p:pic>
      <p:sp>
        <p:nvSpPr>
          <p:cNvPr id="4" name="Footer Placeholder 3">
            <a:extLst>
              <a:ext uri="{FF2B5EF4-FFF2-40B4-BE49-F238E27FC236}">
                <a16:creationId xmlns:a16="http://schemas.microsoft.com/office/drawing/2014/main" id="{35D5819E-1F58-41FF-9488-94274917D6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AAF987-7829-49FD-91E7-D0D1933043BB}"/>
              </a:ext>
            </a:extLst>
          </p:cNvPr>
          <p:cNvSpPr>
            <a:spLocks noGrp="1"/>
          </p:cNvSpPr>
          <p:nvPr>
            <p:ph type="sldNum" sz="quarter" idx="12"/>
          </p:nvPr>
        </p:nvSpPr>
        <p:spPr/>
        <p:txBody>
          <a:bodyPr/>
          <a:lstStyle/>
          <a:p>
            <a:fld id="{C2F1CAA2-7C6D-8F48-BAEE-2DAFD071A580}" type="slidenum">
              <a:rPr lang="en-US" smtClean="0"/>
              <a:pPr/>
              <a:t>41</a:t>
            </a:fld>
            <a:endParaRPr lang="en-US" dirty="0"/>
          </a:p>
        </p:txBody>
      </p:sp>
    </p:spTree>
    <p:extLst>
      <p:ext uri="{BB962C8B-B14F-4D97-AF65-F5344CB8AC3E}">
        <p14:creationId xmlns:p14="http://schemas.microsoft.com/office/powerpoint/2010/main" val="10237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pPr marL="342900" indent="-342900">
              <a:buAutoNum type="arabicPeriod"/>
            </a:pPr>
            <a:r>
              <a:rPr lang="en-US" sz="1800" dirty="0"/>
              <a:t>HCPs and First Responders who wish to Q away from family in hotels- call 833 220 0018</a:t>
            </a:r>
          </a:p>
          <a:p>
            <a:pPr marL="342900" indent="-342900">
              <a:buAutoNum type="arabicPeriod"/>
            </a:pPr>
            <a:r>
              <a:rPr lang="en-US" sz="1800" dirty="0"/>
              <a:t>(NEDHHS) will be expanding its pilot program to provide temporary accommodations to residents exposed to coronavirus disease (COVID-19) who need to quarantine or isolate. The program, coined NAP </a:t>
            </a:r>
            <a:r>
              <a:rPr lang="en-US" sz="1800" b="1" dirty="0"/>
              <a:t>the Nebraska Accommodation Project</a:t>
            </a:r>
            <a:r>
              <a:rPr lang="en-US" sz="1800" dirty="0"/>
              <a:t>, (on NE DHHS COVID 19 website) </a:t>
            </a:r>
          </a:p>
          <a:p>
            <a:pPr marL="342900" indent="-342900">
              <a:buAutoNum type="arabicPeriod"/>
            </a:pPr>
            <a:r>
              <a:rPr lang="en-US" sz="1800" dirty="0"/>
              <a:t>The goal of this program is to offer temporary housing to Nebraskans that have been exposed to COVID-19 or are positive for COVID-19 and do not need any assistance with ADL and can mange their own health issues and are in need of a quarantine and/or isolation location outside of the normally defined household due to a high-risk household member. These accommodations will be available in a dormitory room setting and are open to anyone that meets the application criteria. Applications must be completed online at </a:t>
            </a:r>
            <a:r>
              <a:rPr lang="en-US" sz="1800" b="1" dirty="0">
                <a:highlight>
                  <a:srgbClr val="FFFF00"/>
                </a:highlight>
              </a:rPr>
              <a:t>http://dhhs.ne.gov/Pages/Coronavirus look for the Nebraska Accommodation Project (NAP) header</a:t>
            </a:r>
            <a:r>
              <a:rPr lang="en-US" sz="1800" dirty="0"/>
              <a:t>.</a:t>
            </a:r>
          </a:p>
          <a:p>
            <a:pPr marL="342900" indent="-342900">
              <a:buAutoNum type="arabicPeriod"/>
            </a:pPr>
            <a:r>
              <a:rPr lang="en-US" sz="1800" dirty="0">
                <a:highlight>
                  <a:srgbClr val="FFFF00"/>
                </a:highlight>
              </a:rPr>
              <a:t>All ER heads given a number to call to expedite such transfer</a:t>
            </a:r>
          </a:p>
          <a:p>
            <a:pPr marL="342900" indent="-342900">
              <a:buAutoNum type="arabicPeriod"/>
            </a:pPr>
            <a:r>
              <a:rPr lang="en-US" sz="1800" dirty="0"/>
              <a:t>Initially, the University of Nebraska Omaha (UNO) will be used for NAP. UNL, UNK, and other campuses may come onboard later. </a:t>
            </a:r>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Quarantine can be discontinued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F167D-6799-441F-981B-F16887429FBC}"/>
              </a:ext>
            </a:extLst>
          </p:cNvPr>
          <p:cNvSpPr>
            <a:spLocks noGrp="1"/>
          </p:cNvSpPr>
          <p:nvPr>
            <p:ph type="body" sz="quarter" idx="10"/>
          </p:nvPr>
        </p:nvSpPr>
        <p:spPr/>
        <p:txBody>
          <a:bodyPr/>
          <a:lstStyle/>
          <a:p>
            <a:r>
              <a:rPr lang="en-US" dirty="0"/>
              <a:t>Extended the home isolation period from 7 to 10 days </a:t>
            </a:r>
            <a:r>
              <a:rPr lang="en-US" i="1" dirty="0"/>
              <a:t>since symptoms first appeared</a:t>
            </a:r>
            <a:r>
              <a:rPr lang="en-US" dirty="0"/>
              <a:t> for the symptom-based strategy in persons with COVID-19 who have symptoms and from 7 to 10 days after the date of their first positive test for the time-based strategy in asymptomatic persons with laboratory-confirmed COVID-19. This update was made based on evidence suggesting a longer duration of viral shedding and will be revised as additional evidence becomes available. This time period will capture a greater proportion of contagious patients; however, it will not capture everyone.</a:t>
            </a:r>
          </a:p>
          <a:p>
            <a:endParaRPr lang="en-US" dirty="0"/>
          </a:p>
          <a:p>
            <a:r>
              <a:rPr lang="en-US" dirty="0"/>
              <a:t>Also extended the transmission-based precaution in healthcare settings based on a symptom or time based approach to be 10 days from symptom onset or test results in an asymptomatic person</a:t>
            </a:r>
          </a:p>
        </p:txBody>
      </p:sp>
      <p:sp>
        <p:nvSpPr>
          <p:cNvPr id="3" name="Title 2">
            <a:extLst>
              <a:ext uri="{FF2B5EF4-FFF2-40B4-BE49-F238E27FC236}">
                <a16:creationId xmlns:a16="http://schemas.microsoft.com/office/drawing/2014/main" id="{BE4C174E-DAC6-4319-B683-35E0532F4CE2}"/>
              </a:ext>
            </a:extLst>
          </p:cNvPr>
          <p:cNvSpPr>
            <a:spLocks noGrp="1"/>
          </p:cNvSpPr>
          <p:nvPr>
            <p:ph type="title"/>
          </p:nvPr>
        </p:nvSpPr>
        <p:spPr/>
        <p:txBody>
          <a:bodyPr/>
          <a:lstStyle/>
          <a:p>
            <a:r>
              <a:rPr lang="en-US" dirty="0"/>
              <a:t>Changes in CDC Guidance regarding </a:t>
            </a:r>
            <a:r>
              <a:rPr lang="en-US" i="1" u="sng" dirty="0"/>
              <a:t>Isolation</a:t>
            </a:r>
          </a:p>
        </p:txBody>
      </p:sp>
    </p:spTree>
    <p:extLst>
      <p:ext uri="{BB962C8B-B14F-4D97-AF65-F5344CB8AC3E}">
        <p14:creationId xmlns:p14="http://schemas.microsoft.com/office/powerpoint/2010/main" val="3689976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a:t>
            </a:r>
            <a:r>
              <a:rPr lang="en-US" b="1" dirty="0"/>
              <a:t>10</a:t>
            </a:r>
            <a:r>
              <a:rPr lang="en-US" dirty="0"/>
              <a:t>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a:t>
            </a:r>
            <a:r>
              <a:rPr lang="en-US" b="1" dirty="0"/>
              <a:t>10 </a:t>
            </a:r>
            <a:r>
              <a:rPr lang="en-US" dirty="0"/>
              <a:t>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isolation is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65BD-D37C-4716-95C3-16D6B91B5C4B}"/>
              </a:ext>
            </a:extLst>
          </p:cNvPr>
          <p:cNvSpPr>
            <a:spLocks noGrp="1"/>
          </p:cNvSpPr>
          <p:nvPr>
            <p:ph type="body" sz="quarter" idx="10"/>
          </p:nvPr>
        </p:nvSpPr>
        <p:spPr/>
        <p:txBody>
          <a:bodyPr/>
          <a:lstStyle/>
          <a:p>
            <a:r>
              <a:rPr lang="en-US" sz="1800" b="1" dirty="0"/>
              <a:t>Symptomatic patients with COVID-19 </a:t>
            </a:r>
            <a:r>
              <a:rPr lang="en-US" sz="1800" dirty="0"/>
              <a:t>should remain in Transmission-Based Precautions until </a:t>
            </a:r>
            <a:r>
              <a:rPr lang="en-US" sz="1800" b="1" dirty="0"/>
              <a:t>either</a:t>
            </a:r>
            <a:r>
              <a:rPr lang="en-US" sz="1800" dirty="0"/>
              <a:t>:</a:t>
            </a:r>
          </a:p>
          <a:p>
            <a:r>
              <a:rPr lang="en-US" sz="1800" i="1" dirty="0"/>
              <a:t>Symptom-based strategy</a:t>
            </a:r>
            <a:endParaRPr lang="en-US" sz="1800" dirty="0"/>
          </a:p>
          <a:p>
            <a:pPr lvl="1"/>
            <a:r>
              <a:rPr lang="en-US" sz="1800" dirty="0"/>
              <a:t>At least 3 days (72 hours) have passed </a:t>
            </a:r>
            <a:r>
              <a:rPr lang="en-US" sz="1800" i="1" dirty="0"/>
              <a:t>since recovery</a:t>
            </a:r>
            <a:r>
              <a:rPr lang="en-US" sz="1800" dirty="0"/>
              <a:t> defined as resolution of fever without the use of fever-reducing medications </a:t>
            </a:r>
            <a:r>
              <a:rPr lang="en-US" sz="1800" b="1" dirty="0"/>
              <a:t>and</a:t>
            </a:r>
            <a:r>
              <a:rPr lang="en-US" sz="1800" dirty="0"/>
              <a:t> improvement in respiratory symptoms (e.g., cough, shortness of breath); </a:t>
            </a:r>
            <a:r>
              <a:rPr lang="en-US" sz="1800" b="1" dirty="0"/>
              <a:t>and</a:t>
            </a:r>
            <a:r>
              <a:rPr lang="en-US" sz="1800" dirty="0"/>
              <a:t>,</a:t>
            </a:r>
          </a:p>
          <a:p>
            <a:pPr lvl="1"/>
            <a:r>
              <a:rPr lang="en-US" sz="1800" dirty="0"/>
              <a:t>At least 10 days have passed </a:t>
            </a:r>
            <a:r>
              <a:rPr lang="en-US" sz="1800" i="1" dirty="0"/>
              <a:t>since symptoms first appeared</a:t>
            </a:r>
            <a:endParaRPr lang="en-US" sz="1800" dirty="0"/>
          </a:p>
          <a:p>
            <a:r>
              <a:rPr lang="en-US" sz="1800" i="1" dirty="0"/>
              <a:t>Test-based strategy</a:t>
            </a:r>
            <a:endParaRPr lang="en-US" sz="1800" dirty="0"/>
          </a:p>
          <a:p>
            <a:pPr lvl="1"/>
            <a:r>
              <a:rPr lang="en-US" sz="1800" dirty="0"/>
              <a:t>Resolution of fever without the use of fever-reducing medications </a:t>
            </a:r>
            <a:r>
              <a:rPr lang="en-US" sz="1800" b="1" dirty="0"/>
              <a:t>and</a:t>
            </a:r>
            <a:endParaRPr lang="en-US" sz="1800" dirty="0"/>
          </a:p>
          <a:p>
            <a:pPr lvl="1"/>
            <a:r>
              <a:rPr lang="en-US" sz="1800" dirty="0"/>
              <a:t>Improvement in respiratory symptoms (e.g., cough, shortness of breath), </a:t>
            </a:r>
            <a:r>
              <a:rPr lang="en-US" sz="1800" b="1" dirty="0"/>
              <a:t>and</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a:t>
            </a:r>
            <a:r>
              <a:rPr lang="en-US" sz="1800" u="sng" dirty="0">
                <a:hlinkClick r:id="rId2"/>
              </a:rPr>
              <a:t>[1]</a:t>
            </a:r>
            <a:r>
              <a:rPr lang="en-US" sz="1800" dirty="0"/>
              <a:t>. See </a:t>
            </a:r>
            <a:r>
              <a:rPr lang="en-US" sz="1800" u="sng" dirty="0">
                <a:hlinkClick r:id="rId3"/>
              </a:rPr>
              <a:t>Interim Guidelines for Collecting, Handling, and Testing Clinical Specimens for 2019 Novel Coronavirus (2019-nCoV</a:t>
            </a:r>
            <a:r>
              <a:rPr lang="en-US" sz="1800" dirty="0"/>
              <a:t>). Of note, there have been reports of prolonged detection of RNA without direct correlation to viral culture</a:t>
            </a:r>
            <a:r>
              <a:rPr lang="en-US" dirty="0"/>
              <a:t>.</a:t>
            </a:r>
          </a:p>
          <a:p>
            <a:endParaRPr lang="en-US" dirty="0"/>
          </a:p>
        </p:txBody>
      </p:sp>
      <p:sp>
        <p:nvSpPr>
          <p:cNvPr id="3" name="Title 2">
            <a:extLst>
              <a:ext uri="{FF2B5EF4-FFF2-40B4-BE49-F238E27FC236}">
                <a16:creationId xmlns:a16="http://schemas.microsoft.com/office/drawing/2014/main" id="{C47E2FF4-3964-4A3E-9D88-3C2BB188AC09}"/>
              </a:ext>
            </a:extLst>
          </p:cNvPr>
          <p:cNvSpPr>
            <a:spLocks noGrp="1"/>
          </p:cNvSpPr>
          <p:nvPr>
            <p:ph type="title"/>
          </p:nvPr>
        </p:nvSpPr>
        <p:spPr/>
        <p:txBody>
          <a:bodyPr/>
          <a:lstStyle/>
          <a:p>
            <a:r>
              <a:rPr lang="en-US" sz="2400" b="1" dirty="0"/>
              <a:t>Discontinuation of Transmission-Based Precautions for patients with COVID-19</a:t>
            </a:r>
            <a:r>
              <a:rPr lang="en-US" b="1" dirty="0"/>
              <a:t>:</a:t>
            </a:r>
            <a:endParaRPr lang="en-US" dirty="0"/>
          </a:p>
        </p:txBody>
      </p:sp>
    </p:spTree>
    <p:extLst>
      <p:ext uri="{BB962C8B-B14F-4D97-AF65-F5344CB8AC3E}">
        <p14:creationId xmlns:p14="http://schemas.microsoft.com/office/powerpoint/2010/main" val="1779711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9453-5D07-4F4C-8954-F1FB4F8927AA}"/>
              </a:ext>
            </a:extLst>
          </p:cNvPr>
          <p:cNvSpPr>
            <a:spLocks noGrp="1"/>
          </p:cNvSpPr>
          <p:nvPr>
            <p:ph type="body" sz="quarter" idx="10"/>
          </p:nvPr>
        </p:nvSpPr>
        <p:spPr/>
        <p:txBody>
          <a:bodyPr/>
          <a:lstStyle/>
          <a:p>
            <a:r>
              <a:rPr lang="en-US" sz="1800" b="1" dirty="0"/>
              <a:t>Patients with laboratory-confirmed COVID-19 who have not had any symptoms </a:t>
            </a:r>
            <a:r>
              <a:rPr lang="en-US" sz="1800" dirty="0"/>
              <a:t>should remain in Transmission-Based Precautions until </a:t>
            </a:r>
            <a:r>
              <a:rPr lang="en-US" sz="1800" b="1" dirty="0"/>
              <a:t>either</a:t>
            </a:r>
            <a:r>
              <a:rPr lang="en-US" sz="1800" dirty="0"/>
              <a:t>:</a:t>
            </a:r>
          </a:p>
          <a:p>
            <a:r>
              <a:rPr lang="en-US" sz="1800" i="1" dirty="0"/>
              <a:t>Time-based strategy</a:t>
            </a:r>
            <a:endParaRPr lang="en-US" sz="1800" dirty="0"/>
          </a:p>
          <a:p>
            <a:pPr lvl="1"/>
            <a:r>
              <a:rPr lang="en-US" sz="1800" dirty="0"/>
              <a:t>10 days have passed since the date of their first positive COVID-19 diagnostic test, assuming they have not subsequently developed symptoms since their positive test. Note, because symptoms cannot be used to gauge where these individuals are in the course of their illness, it is possible that the duration of viral shedding could be longer or shorter than 10 days after their first positive test.</a:t>
            </a:r>
          </a:p>
          <a:p>
            <a:r>
              <a:rPr lang="en-US" sz="1800" i="1" dirty="0"/>
              <a:t>Test-based strategy</a:t>
            </a:r>
            <a:endParaRPr lang="en-US" sz="1800" dirty="0"/>
          </a:p>
          <a:p>
            <a:pPr lvl="1"/>
            <a:r>
              <a:rPr lang="en-US" sz="1800" dirty="0"/>
              <a:t>Negative results of an FDA Emergency Use Authorized COVID-19 molecular assay for detection of SARS-CoV-2 RNA from at least two consecutive respiratory specimens collected ≥24 hours apart (total of two negative specimens). Note, because of the absence of symptoms, it is not possible to gauge where these individuals are in the course of their illness. There have been reports of prolonged detection of RNA without direct correlation to viral culture.</a:t>
            </a:r>
          </a:p>
          <a:p>
            <a:r>
              <a:rPr lang="en-US" sz="1800" dirty="0"/>
              <a:t>Note that detecting viral RNA via PCR does not necessarily mean that infectious virus is present.</a:t>
            </a:r>
          </a:p>
          <a:p>
            <a:endParaRPr lang="en-US" dirty="0"/>
          </a:p>
        </p:txBody>
      </p:sp>
      <p:sp>
        <p:nvSpPr>
          <p:cNvPr id="3" name="Title 2">
            <a:extLst>
              <a:ext uri="{FF2B5EF4-FFF2-40B4-BE49-F238E27FC236}">
                <a16:creationId xmlns:a16="http://schemas.microsoft.com/office/drawing/2014/main" id="{219316C2-54FD-40F7-B88E-145D62966FA7}"/>
              </a:ext>
            </a:extLst>
          </p:cNvPr>
          <p:cNvSpPr>
            <a:spLocks noGrp="1"/>
          </p:cNvSpPr>
          <p:nvPr>
            <p:ph type="title"/>
          </p:nvPr>
        </p:nvSpPr>
        <p:spPr/>
        <p:txBody>
          <a:bodyPr/>
          <a:lstStyle/>
          <a:p>
            <a:r>
              <a:rPr lang="en-US" dirty="0"/>
              <a:t>Ending Isolation in Asymptomatic Patients</a:t>
            </a:r>
          </a:p>
        </p:txBody>
      </p:sp>
    </p:spTree>
    <p:extLst>
      <p:ext uri="{BB962C8B-B14F-4D97-AF65-F5344CB8AC3E}">
        <p14:creationId xmlns:p14="http://schemas.microsoft.com/office/powerpoint/2010/main" val="31433624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a:t>
            </a:r>
            <a:r>
              <a:rPr lang="en-US" b="1" dirty="0"/>
              <a:t> 10 </a:t>
            </a:r>
            <a:r>
              <a:rPr lang="en-US" dirty="0"/>
              <a:t>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b="1" dirty="0"/>
              <a:t>10 days </a:t>
            </a:r>
            <a:r>
              <a:rPr lang="en-US" sz="1800" dirty="0"/>
              <a:t>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sz="2000" dirty="0"/>
              <a:t>A facemask for source control does not replace the need to wear an N95 or higher-level respirator (or other recommended PPE) when indicated, including when caring for patients with suspected or confirmed COVID-19.</a:t>
            </a:r>
          </a:p>
          <a:p>
            <a:pPr lvl="1"/>
            <a:r>
              <a:rPr lang="en-US" sz="2000"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36595802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6FD0C-75D0-4B2B-92D7-3F833F8ACE3B}"/>
              </a:ext>
            </a:extLst>
          </p:cNvPr>
          <p:cNvSpPr>
            <a:spLocks noGrp="1"/>
          </p:cNvSpPr>
          <p:nvPr>
            <p:ph type="body" sz="quarter" idx="10"/>
          </p:nvPr>
        </p:nvSpPr>
        <p:spPr/>
        <p:txBody>
          <a:bodyPr/>
          <a:lstStyle/>
          <a:p>
            <a:r>
              <a:rPr lang="en-US" dirty="0">
                <a:hlinkClick r:id="rId2"/>
              </a:rPr>
              <a:t>https://www.nahc.org/resources-services/coronavirus-resources/</a:t>
            </a:r>
            <a:endParaRPr lang="en-US" dirty="0"/>
          </a:p>
        </p:txBody>
      </p:sp>
      <p:sp>
        <p:nvSpPr>
          <p:cNvPr id="3" name="Title 2">
            <a:extLst>
              <a:ext uri="{FF2B5EF4-FFF2-40B4-BE49-F238E27FC236}">
                <a16:creationId xmlns:a16="http://schemas.microsoft.com/office/drawing/2014/main" id="{AF09B333-E146-4A18-9E6F-31EAF1998684}"/>
              </a:ext>
            </a:extLst>
          </p:cNvPr>
          <p:cNvSpPr>
            <a:spLocks noGrp="1"/>
          </p:cNvSpPr>
          <p:nvPr>
            <p:ph type="title"/>
          </p:nvPr>
        </p:nvSpPr>
        <p:spPr/>
        <p:txBody>
          <a:bodyPr/>
          <a:lstStyle/>
          <a:p>
            <a:r>
              <a:rPr lang="en-US" dirty="0"/>
              <a:t>Home Healthcare </a:t>
            </a:r>
            <a:r>
              <a:rPr lang="en-US" dirty="0" err="1"/>
              <a:t>Guidances</a:t>
            </a:r>
            <a:endParaRPr lang="en-US" dirty="0"/>
          </a:p>
        </p:txBody>
      </p:sp>
    </p:spTree>
    <p:extLst>
      <p:ext uri="{BB962C8B-B14F-4D97-AF65-F5344CB8AC3E}">
        <p14:creationId xmlns:p14="http://schemas.microsoft.com/office/powerpoint/2010/main" val="807773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420-0469-4685-B1DA-54BAFDECCD14}"/>
              </a:ext>
            </a:extLst>
          </p:cNvPr>
          <p:cNvSpPr>
            <a:spLocks noGrp="1"/>
          </p:cNvSpPr>
          <p:nvPr>
            <p:ph type="title"/>
          </p:nvPr>
        </p:nvSpPr>
        <p:spPr/>
        <p:txBody>
          <a:bodyPr/>
          <a:lstStyle/>
          <a:p>
            <a:r>
              <a:rPr lang="en-US" dirty="0"/>
              <a:t>Post Mortem Guidance</a:t>
            </a:r>
          </a:p>
        </p:txBody>
      </p:sp>
      <p:sp>
        <p:nvSpPr>
          <p:cNvPr id="3" name="Text Placeholder 2">
            <a:extLst>
              <a:ext uri="{FF2B5EF4-FFF2-40B4-BE49-F238E27FC236}">
                <a16:creationId xmlns:a16="http://schemas.microsoft.com/office/drawing/2014/main" id="{E427F418-4F0B-4FE4-8B5D-6FF505DBB6CE}"/>
              </a:ext>
            </a:extLst>
          </p:cNvPr>
          <p:cNvSpPr>
            <a:spLocks noGrp="1"/>
          </p:cNvSpPr>
          <p:nvPr>
            <p:ph type="body" sz="quarter" idx="12"/>
          </p:nvPr>
        </p:nvSpPr>
        <p:spPr/>
        <p:txBody>
          <a:bodyPr/>
          <a:lstStyle/>
          <a:p>
            <a:r>
              <a:rPr lang="en-US" dirty="0">
                <a:hlinkClick r:id="rId2"/>
              </a:rPr>
              <a:t>Https://www.cdc.gov/coronavirus/2019-ncov/hcp/guidance-postmortem-specimens.html</a:t>
            </a:r>
            <a:endParaRPr lang="en-US" dirty="0"/>
          </a:p>
          <a:p>
            <a:endParaRPr lang="en-US" dirty="0"/>
          </a:p>
          <a:p>
            <a:r>
              <a:rPr lang="en-US" dirty="0"/>
              <a:t>Guidance for post-mortem specimens (NP swabs)</a:t>
            </a:r>
          </a:p>
          <a:p>
            <a:r>
              <a:rPr lang="en-US" dirty="0"/>
              <a:t>Guidance for Funeral Directors</a:t>
            </a:r>
          </a:p>
        </p:txBody>
      </p:sp>
    </p:spTree>
    <p:extLst>
      <p:ext uri="{BB962C8B-B14F-4D97-AF65-F5344CB8AC3E}">
        <p14:creationId xmlns:p14="http://schemas.microsoft.com/office/powerpoint/2010/main" val="359122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67EED-95F0-4A71-ABA5-5C63F0876695}"/>
              </a:ext>
            </a:extLst>
          </p:cNvPr>
          <p:cNvSpPr>
            <a:spLocks noGrp="1"/>
          </p:cNvSpPr>
          <p:nvPr>
            <p:ph type="body" sz="quarter" idx="10"/>
          </p:nvPr>
        </p:nvSpPr>
        <p:spPr/>
        <p:txBody>
          <a:bodyPr/>
          <a:lstStyle/>
          <a:p>
            <a:r>
              <a:rPr lang="en-US" dirty="0"/>
              <a:t>Maintaining appropriate staffing in healthcare facilities is essential to providing a safe work environment for HCP and safe patient care. As the COVID-19 pandemic progresses, staffing shortages will likely occur due to HCP exposures, illness, or need to care for family members at home. Healthcare facilities must be prepared for potential staffing shortages and have plans and processes in place to mitigate them, including considerations for permitting HCP to return to work without meeting all return to work criteria above. Refer to the </a:t>
            </a:r>
            <a:r>
              <a:rPr lang="en-US" i="1" u="sng" dirty="0">
                <a:hlinkClick r:id="rId2"/>
              </a:rPr>
              <a:t>Strategies to Mitigate Healthcare Personnel Staffing Shortages</a:t>
            </a:r>
            <a:r>
              <a:rPr lang="en-US" dirty="0"/>
              <a:t> document for information. As part of this, asymptomatic HCP with a recognized COVID-19 exposure might be permitted to work as a </a:t>
            </a:r>
            <a:r>
              <a:rPr lang="en-US" u="sng" dirty="0">
                <a:hlinkClick r:id="rId2"/>
              </a:rPr>
              <a:t>crisis capacity strategy to address staffing shortages</a:t>
            </a:r>
            <a:r>
              <a:rPr lang="en-US" dirty="0"/>
              <a:t> if they wear a facemask for source control for 14 days after the exposure. This time period is based on the current incubation period for COVID-19 which is 14 days.</a:t>
            </a:r>
          </a:p>
          <a:p>
            <a:endParaRPr lang="en-US" dirty="0"/>
          </a:p>
          <a:p>
            <a:r>
              <a:rPr lang="en-US" dirty="0"/>
              <a:t>From CDC 4.30.20</a:t>
            </a:r>
          </a:p>
          <a:p>
            <a:endParaRPr lang="en-US" dirty="0"/>
          </a:p>
        </p:txBody>
      </p:sp>
      <p:sp>
        <p:nvSpPr>
          <p:cNvPr id="3" name="Title 2">
            <a:extLst>
              <a:ext uri="{FF2B5EF4-FFF2-40B4-BE49-F238E27FC236}">
                <a16:creationId xmlns:a16="http://schemas.microsoft.com/office/drawing/2014/main" id="{A2B14279-EF68-4BCA-9C91-64FD68DF4B10}"/>
              </a:ext>
            </a:extLst>
          </p:cNvPr>
          <p:cNvSpPr>
            <a:spLocks noGrp="1"/>
          </p:cNvSpPr>
          <p:nvPr>
            <p:ph type="title"/>
          </p:nvPr>
        </p:nvSpPr>
        <p:spPr/>
        <p:txBody>
          <a:bodyPr/>
          <a:lstStyle/>
          <a:p>
            <a:r>
              <a:rPr lang="en-US" sz="2800" dirty="0"/>
              <a:t>Strategies to Mitigate Healthcare Personnel Staffing Shortages</a:t>
            </a:r>
            <a:br>
              <a:rPr lang="en-US" dirty="0"/>
            </a:br>
            <a:endParaRPr lang="en-US" dirty="0"/>
          </a:p>
        </p:txBody>
      </p:sp>
    </p:spTree>
    <p:extLst>
      <p:ext uri="{BB962C8B-B14F-4D97-AF65-F5344CB8AC3E}">
        <p14:creationId xmlns:p14="http://schemas.microsoft.com/office/powerpoint/2010/main" val="15295939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2965" y="120895"/>
            <a:ext cx="8614995" cy="6558652"/>
          </a:xfrm>
          <a:prstGeom prst="rect">
            <a:avLst/>
          </a:prstGeom>
        </p:spPr>
      </p:pic>
    </p:spTree>
    <p:extLst>
      <p:ext uri="{BB962C8B-B14F-4D97-AF65-F5344CB8AC3E}">
        <p14:creationId xmlns:p14="http://schemas.microsoft.com/office/powerpoint/2010/main" val="2554059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EFB47-EC87-4B82-90DE-5B5D4A85713F}"/>
              </a:ext>
            </a:extLst>
          </p:cNvPr>
          <p:cNvSpPr>
            <a:spLocks noGrp="1"/>
          </p:cNvSpPr>
          <p:nvPr>
            <p:ph type="title"/>
          </p:nvPr>
        </p:nvSpPr>
        <p:spPr/>
        <p:txBody>
          <a:bodyPr/>
          <a:lstStyle/>
          <a:p>
            <a:r>
              <a:rPr lang="en-US" dirty="0"/>
              <a:t>Staffing Needs</a:t>
            </a:r>
          </a:p>
        </p:txBody>
      </p:sp>
      <p:sp>
        <p:nvSpPr>
          <p:cNvPr id="7" name="Text Placeholder 6">
            <a:extLst>
              <a:ext uri="{FF2B5EF4-FFF2-40B4-BE49-F238E27FC236}">
                <a16:creationId xmlns:a16="http://schemas.microsoft.com/office/drawing/2014/main" id="{03387BB8-A9EC-4853-AD1B-588A2B14949E}"/>
              </a:ext>
            </a:extLst>
          </p:cNvPr>
          <p:cNvSpPr>
            <a:spLocks noGrp="1"/>
          </p:cNvSpPr>
          <p:nvPr>
            <p:ph type="body" sz="quarter" idx="12"/>
          </p:nvPr>
        </p:nvSpPr>
        <p:spPr/>
        <p:txBody>
          <a:bodyPr/>
          <a:lstStyle/>
          <a:p>
            <a:r>
              <a:rPr lang="en-US" dirty="0"/>
              <a:t>NE DHHS COVID Staffing Support Program</a:t>
            </a:r>
          </a:p>
          <a:p>
            <a:r>
              <a:rPr lang="en-US" b="1" dirty="0"/>
              <a:t>Caryn N Vincent, MPH | </a:t>
            </a:r>
            <a:r>
              <a:rPr lang="en-US" i="1" dirty="0"/>
              <a:t>Interim Deputy Director, Public Health</a:t>
            </a:r>
            <a:r>
              <a:rPr lang="en-US" dirty="0"/>
              <a:t> | Nebraska Department of Health and Human Services</a:t>
            </a:r>
          </a:p>
          <a:p>
            <a:r>
              <a:rPr lang="en-US" dirty="0"/>
              <a:t>Email: </a:t>
            </a:r>
            <a:r>
              <a:rPr lang="en-US" u="sng" dirty="0">
                <a:hlinkClick r:id="rId2"/>
              </a:rPr>
              <a:t>Caryn.Vincent@nebraska.gov</a:t>
            </a:r>
            <a:endParaRPr lang="en-US" dirty="0"/>
          </a:p>
          <a:p>
            <a:r>
              <a:rPr lang="en-US" dirty="0"/>
              <a:t>Phone: 402-471-1595 or 402-613-2377</a:t>
            </a:r>
          </a:p>
          <a:p>
            <a:r>
              <a:rPr lang="en-US" dirty="0"/>
              <a:t>Please provide facility name, type of professional support needed, and contact information. Someone will contact you regarding your request within 24 hours.</a:t>
            </a:r>
          </a:p>
          <a:p>
            <a:endParaRPr lang="en-US" dirty="0"/>
          </a:p>
        </p:txBody>
      </p:sp>
      <p:sp>
        <p:nvSpPr>
          <p:cNvPr id="5" name="Slide Number Placeholder 4">
            <a:extLst>
              <a:ext uri="{FF2B5EF4-FFF2-40B4-BE49-F238E27FC236}">
                <a16:creationId xmlns:a16="http://schemas.microsoft.com/office/drawing/2014/main" id="{F5457158-D8BA-48B5-833A-F2D73418A57A}"/>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60</a:t>
            </a:fld>
            <a:endParaRPr lang="en-US" dirty="0"/>
          </a:p>
        </p:txBody>
      </p:sp>
    </p:spTree>
    <p:extLst>
      <p:ext uri="{BB962C8B-B14F-4D97-AF65-F5344CB8AC3E}">
        <p14:creationId xmlns:p14="http://schemas.microsoft.com/office/powerpoint/2010/main" val="1429998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50CDA-082C-4422-93D7-09B2DCCBF8FA}"/>
              </a:ext>
            </a:extLst>
          </p:cNvPr>
          <p:cNvSpPr>
            <a:spLocks noGrp="1"/>
          </p:cNvSpPr>
          <p:nvPr>
            <p:ph type="body" sz="quarter" idx="10"/>
          </p:nvPr>
        </p:nvSpPr>
        <p:spPr/>
        <p:txBody>
          <a:bodyPr/>
          <a:lstStyle/>
          <a:p>
            <a:r>
              <a:rPr lang="en-US" dirty="0"/>
              <a:t>Fever</a:t>
            </a:r>
          </a:p>
          <a:p>
            <a:r>
              <a:rPr lang="en-US" dirty="0"/>
              <a:t>Cough</a:t>
            </a:r>
          </a:p>
          <a:p>
            <a:r>
              <a:rPr lang="en-US" dirty="0"/>
              <a:t>Shortness of Breath</a:t>
            </a:r>
          </a:p>
          <a:p>
            <a:r>
              <a:rPr lang="en-US" dirty="0"/>
              <a:t>Chills</a:t>
            </a:r>
          </a:p>
          <a:p>
            <a:r>
              <a:rPr lang="en-US" dirty="0"/>
              <a:t>Repeated shaking with chills</a:t>
            </a:r>
          </a:p>
          <a:p>
            <a:r>
              <a:rPr lang="en-US" dirty="0"/>
              <a:t>Muscle pain</a:t>
            </a:r>
          </a:p>
          <a:p>
            <a:r>
              <a:rPr lang="en-US" dirty="0"/>
              <a:t>Headache</a:t>
            </a:r>
          </a:p>
          <a:p>
            <a:r>
              <a:rPr lang="en-US" dirty="0"/>
              <a:t>Sore throat</a:t>
            </a:r>
          </a:p>
          <a:p>
            <a:r>
              <a:rPr lang="en-US" dirty="0"/>
              <a:t>New loss of taste or smell </a:t>
            </a:r>
          </a:p>
          <a:p>
            <a:r>
              <a:rPr lang="en-US" dirty="0"/>
              <a:t>In US more GI-25% diarrhea, 10% vomiting</a:t>
            </a:r>
          </a:p>
          <a:p>
            <a:endParaRPr lang="en-US" dirty="0"/>
          </a:p>
        </p:txBody>
      </p:sp>
      <p:sp>
        <p:nvSpPr>
          <p:cNvPr id="3" name="Title 2">
            <a:extLst>
              <a:ext uri="{FF2B5EF4-FFF2-40B4-BE49-F238E27FC236}">
                <a16:creationId xmlns:a16="http://schemas.microsoft.com/office/drawing/2014/main" id="{094A68A5-67B2-4A27-9560-5BFADB79DDD7}"/>
              </a:ext>
            </a:extLst>
          </p:cNvPr>
          <p:cNvSpPr>
            <a:spLocks noGrp="1"/>
          </p:cNvSpPr>
          <p:nvPr>
            <p:ph type="title"/>
          </p:nvPr>
        </p:nvSpPr>
        <p:spPr>
          <a:xfrm>
            <a:off x="639651" y="350578"/>
            <a:ext cx="11552349" cy="696420"/>
          </a:xfrm>
        </p:spPr>
        <p:txBody>
          <a:bodyPr/>
          <a:lstStyle/>
          <a:p>
            <a:r>
              <a:rPr lang="en-US" sz="3200" b="1" dirty="0"/>
              <a:t>CDC'S CURRENT LIST OF CORONAVIRUS SYMPTOMS </a:t>
            </a:r>
            <a:br>
              <a:rPr lang="en-US" b="1" dirty="0"/>
            </a:br>
            <a:endParaRPr lang="en-US" dirty="0"/>
          </a:p>
        </p:txBody>
      </p:sp>
    </p:spTree>
    <p:extLst>
      <p:ext uri="{BB962C8B-B14F-4D97-AF65-F5344CB8AC3E}">
        <p14:creationId xmlns:p14="http://schemas.microsoft.com/office/powerpoint/2010/main" val="136385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 </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how to use one mask per staff per day</a:t>
            </a:r>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31997963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0280" y="145438"/>
            <a:ext cx="8646135" cy="6498162"/>
          </a:xfrm>
          <a:prstGeom prst="rect">
            <a:avLst/>
          </a:prstGeom>
        </p:spPr>
      </p:pic>
    </p:spTree>
    <p:extLst>
      <p:ext uri="{BB962C8B-B14F-4D97-AF65-F5344CB8AC3E}">
        <p14:creationId xmlns:p14="http://schemas.microsoft.com/office/powerpoint/2010/main" val="71814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520" y="117964"/>
            <a:ext cx="8838834" cy="6559638"/>
          </a:xfrm>
          <a:prstGeom prst="rect">
            <a:avLst/>
          </a:prstGeom>
        </p:spPr>
      </p:pic>
    </p:spTree>
    <p:extLst>
      <p:ext uri="{BB962C8B-B14F-4D97-AF65-F5344CB8AC3E}">
        <p14:creationId xmlns:p14="http://schemas.microsoft.com/office/powerpoint/2010/main" val="304859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8135" y="187202"/>
            <a:ext cx="8571034" cy="6514417"/>
          </a:xfrm>
          <a:prstGeom prst="rect">
            <a:avLst/>
          </a:prstGeom>
        </p:spPr>
      </p:pic>
    </p:spTree>
    <p:extLst>
      <p:ext uri="{BB962C8B-B14F-4D97-AF65-F5344CB8AC3E}">
        <p14:creationId xmlns:p14="http://schemas.microsoft.com/office/powerpoint/2010/main" val="30991800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13800</TotalTime>
  <Words>6258</Words>
  <Application>Microsoft Office PowerPoint</Application>
  <PresentationFormat>Widescreen</PresentationFormat>
  <Paragraphs>396</Paragraphs>
  <Slides>66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Roboto Black</vt:lpstr>
      <vt:lpstr>Roboto</vt:lpstr>
      <vt:lpstr>Wingdings 3</vt:lpstr>
      <vt:lpstr>Times New Roman</vt:lpstr>
      <vt:lpstr>Montserrat Semi Bold</vt:lpstr>
      <vt:lpstr>Montserrat</vt:lpstr>
      <vt:lpstr>Arial</vt:lpstr>
      <vt:lpstr>Calibri</vt:lpstr>
      <vt:lpstr>Segoe UI</vt:lpstr>
      <vt:lpstr>Custom Design</vt:lpstr>
      <vt:lpstr>Brand Theme Master</vt:lpstr>
      <vt:lpstr>  Covid-19 Webex Update  5-8-20</vt:lpstr>
      <vt:lpstr>We are one in this fight</vt:lpstr>
      <vt:lpstr>NYM George</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Bigger Picture</vt:lpstr>
      <vt:lpstr>Bed and Vent Availability as of 5-8-20</vt:lpstr>
      <vt:lpstr>PowerPoint Presentation</vt:lpstr>
      <vt:lpstr>Meat Packing Plants; Shelters</vt:lpstr>
      <vt:lpstr>Viral kinetics of SARS-CoV-2 in asymptomatic carriers and pre-symptomatic patients </vt:lpstr>
      <vt:lpstr>Pediatric COVID</vt:lpstr>
      <vt:lpstr>ACTT (Adaptive COVID-19 Treatment Trial)</vt:lpstr>
      <vt:lpstr>Remdesivir Trials</vt:lpstr>
      <vt:lpstr>Remdesivir Availability</vt:lpstr>
      <vt:lpstr>SARS-CoV-2 Found in Semen</vt:lpstr>
      <vt:lpstr>Asthma and COVID-19</vt:lpstr>
      <vt:lpstr>Spike mutation pipeline reveals the emergence of a more transmissible form of SARS-CoV-2  Korber , et al </vt:lpstr>
      <vt:lpstr>Moderna Vaccine into Phase 2</vt:lpstr>
      <vt:lpstr>Improvement with Anticoagulation</vt:lpstr>
      <vt:lpstr>NEJM May 7,2020</vt:lpstr>
      <vt:lpstr>Androgen Deprivation Therapy and COVID</vt:lpstr>
      <vt:lpstr>Open Forum ID Editorial</vt:lpstr>
      <vt:lpstr>References N-95s versus Surgical Face Masks-CIDRAP Commentary April 1, 2020</vt:lpstr>
      <vt:lpstr>Antibody Development in 2-3 weeks</vt:lpstr>
      <vt:lpstr>COVID-19 Serology Tests EUAs</vt:lpstr>
      <vt:lpstr>Testing in Nebraska</vt:lpstr>
      <vt:lpstr>Donating Plasma and Convalescent Plasma</vt:lpstr>
      <vt:lpstr>UV Disinfecting Stations around Nebraska </vt:lpstr>
      <vt:lpstr>LTC COVID 19 Data (as of 5.6.20)</vt:lpstr>
      <vt:lpstr>FEMA Supplies to LTC</vt:lpstr>
      <vt:lpstr>LTCF Support by DHHS HAI/ICAP</vt:lpstr>
      <vt:lpstr>New CDC LTC COVID Resources</vt:lpstr>
      <vt:lpstr>CDC LTC Resources</vt:lpstr>
      <vt:lpstr>   Infection Prevention and Control    Office Hours</vt:lpstr>
      <vt:lpstr>Stop here Remaining Slides Repeats on Q/I and LTC</vt:lpstr>
      <vt:lpstr>Off Site Quarantine and Convalescence</vt:lpstr>
      <vt:lpstr>When Home Quarantine can be discontinued</vt:lpstr>
      <vt:lpstr>Changes in CDC Guidance regarding Isolation</vt:lpstr>
      <vt:lpstr>When home isolation is over</vt:lpstr>
      <vt:lpstr>Discontinuation of Transmission-Based Precautions for patients with COVID-19:</vt:lpstr>
      <vt:lpstr>Ending Isolation in Asymptomatic Patients</vt:lpstr>
      <vt:lpstr>Return to Work Criteria for HCP with Confirmed or Suspected COVID-19 </vt:lpstr>
      <vt:lpstr>Return to Work Criteria for HCP with Confirmed or Suspected COVID-19 (Continued)</vt:lpstr>
      <vt:lpstr>Return to Work Practices and Work Restrictions </vt:lpstr>
      <vt:lpstr>When a Testing-Based Strategy is Preferred </vt:lpstr>
      <vt:lpstr>LTC Accepting Patients</vt:lpstr>
      <vt:lpstr>PowerPoint Presentation</vt:lpstr>
      <vt:lpstr> </vt:lpstr>
      <vt:lpstr>PPE Request Form</vt:lpstr>
      <vt:lpstr>How to determine PPE needs</vt:lpstr>
      <vt:lpstr>Home Healthcare Guidances</vt:lpstr>
      <vt:lpstr>Post Mortem Guidance</vt:lpstr>
      <vt:lpstr>Strategies to Mitigate Healthcare Personnel Staffing Shortages </vt:lpstr>
      <vt:lpstr>Staffing Needs</vt:lpstr>
      <vt:lpstr>CDC'S CURRENT LIST OF CORONAVIRUS SYMPTOMS  </vt:lpstr>
      <vt:lpstr>         What to Do When Large Numbers of Staff Exposed (Mostly LTC Issue, but also SCAH)</vt:lpstr>
      <vt:lpstr>Registration link: https://unmc.zoom.us/webinar/register/WN_9jB8mb2CQmWeuD82yxbJ2g</vt:lpstr>
      <vt:lpstr>Thanks to NM procedure sharing </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537</cp:revision>
  <cp:lastPrinted>2016-10-25T21:04:27Z</cp:lastPrinted>
  <dcterms:created xsi:type="dcterms:W3CDTF">2016-09-27T14:31:05Z</dcterms:created>
  <dcterms:modified xsi:type="dcterms:W3CDTF">2020-05-08T18:06:51Z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