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34"/>
  </p:notesMasterIdLst>
  <p:handoutMasterIdLst>
    <p:handoutMasterId r:id="rId35"/>
  </p:handoutMasterIdLst>
  <p:sldIdLst>
    <p:sldId id="321" r:id="rId6"/>
    <p:sldId id="359" r:id="rId7"/>
    <p:sldId id="358" r:id="rId8"/>
    <p:sldId id="361" r:id="rId9"/>
    <p:sldId id="350" r:id="rId10"/>
    <p:sldId id="360" r:id="rId11"/>
    <p:sldId id="334" r:id="rId12"/>
    <p:sldId id="349" r:id="rId13"/>
    <p:sldId id="365" r:id="rId14"/>
    <p:sldId id="357" r:id="rId15"/>
    <p:sldId id="352" r:id="rId16"/>
    <p:sldId id="338" r:id="rId17"/>
    <p:sldId id="328" r:id="rId18"/>
    <p:sldId id="366" r:id="rId19"/>
    <p:sldId id="302" r:id="rId20"/>
    <p:sldId id="355" r:id="rId21"/>
    <p:sldId id="362" r:id="rId22"/>
    <p:sldId id="363" r:id="rId23"/>
    <p:sldId id="309" r:id="rId24"/>
    <p:sldId id="356" r:id="rId25"/>
    <p:sldId id="346" r:id="rId26"/>
    <p:sldId id="368" r:id="rId27"/>
    <p:sldId id="339" r:id="rId28"/>
    <p:sldId id="340" r:id="rId29"/>
    <p:sldId id="336" r:id="rId30"/>
    <p:sldId id="298" r:id="rId31"/>
    <p:sldId id="315" r:id="rId32"/>
    <p:sldId id="324" r:id="rId33"/>
  </p:sldIdLst>
  <p:sldSz cx="12192000" cy="6858000"/>
  <p:notesSz cx="7010400" cy="9223375"/>
  <p:embeddedFontLst>
    <p:embeddedFont>
      <p:font typeface="Calibri" panose="020F0502020204030204" pitchFamily="34" charset="0"/>
      <p:regular r:id="rId36"/>
      <p:bold r:id="rId37"/>
      <p:italic r:id="rId38"/>
      <p:boldItalic r:id="rId39"/>
    </p:embeddedFont>
    <p:embeddedFont>
      <p:font typeface="Montserrat" panose="020B0604020202020204" charset="0"/>
      <p:regular r:id="rId40"/>
      <p:bold r:id="rId41"/>
    </p:embeddedFont>
    <p:embeddedFont>
      <p:font typeface="Montserrat Semi Bold" panose="020B0604020202020204" charset="0"/>
      <p:bold r:id="rId42"/>
    </p:embeddedFont>
    <p:embeddedFont>
      <p:font typeface="Roboto" panose="020B0604020202020204" charset="0"/>
      <p:regular r:id="rId43"/>
      <p:bold r:id="rId44"/>
      <p:italic r:id="rId45"/>
      <p:boldItalic r:id="rId46"/>
    </p:embeddedFont>
    <p:embeddedFont>
      <p:font typeface="Roboto Black" panose="020B0604020202020204" charset="0"/>
      <p:bold r:id="rId47"/>
      <p:boldItalic r:id="rId48"/>
    </p:embeddedFont>
    <p:embeddedFont>
      <p:font typeface="Wingdings 3" panose="05040102010807070707"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732" autoAdjust="0"/>
  </p:normalViewPr>
  <p:slideViewPr>
    <p:cSldViewPr snapToGrid="0">
      <p:cViewPr varScale="1">
        <p:scale>
          <a:sx n="59" d="100"/>
          <a:sy n="59" d="100"/>
        </p:scale>
        <p:origin x="384"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3/16/2020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3/16/2020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13</a:t>
            </a:fld>
            <a:endParaRPr lang="en-US"/>
          </a:p>
        </p:txBody>
      </p:sp>
    </p:spTree>
    <p:extLst>
      <p:ext uri="{BB962C8B-B14F-4D97-AF65-F5344CB8AC3E}">
        <p14:creationId xmlns:p14="http://schemas.microsoft.com/office/powerpoint/2010/main" val="307271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14</a:t>
            </a:fld>
            <a:endParaRPr lang="en-US"/>
          </a:p>
        </p:txBody>
      </p:sp>
    </p:spTree>
    <p:extLst>
      <p:ext uri="{BB962C8B-B14F-4D97-AF65-F5344CB8AC3E}">
        <p14:creationId xmlns:p14="http://schemas.microsoft.com/office/powerpoint/2010/main" val="382663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15</a:t>
            </a:fld>
            <a:endParaRPr lang="en-US"/>
          </a:p>
        </p:txBody>
      </p:sp>
    </p:spTree>
    <p:extLst>
      <p:ext uri="{BB962C8B-B14F-4D97-AF65-F5344CB8AC3E}">
        <p14:creationId xmlns:p14="http://schemas.microsoft.com/office/powerpoint/2010/main" val="100662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26</a:t>
            </a:fld>
            <a:endParaRPr lang="en-US"/>
          </a:p>
        </p:txBody>
      </p:sp>
    </p:spTree>
    <p:extLst>
      <p:ext uri="{BB962C8B-B14F-4D97-AF65-F5344CB8AC3E}">
        <p14:creationId xmlns:p14="http://schemas.microsoft.com/office/powerpoint/2010/main" val="235158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27</a:t>
            </a:fld>
            <a:endParaRPr lang="en-US"/>
          </a:p>
        </p:txBody>
      </p:sp>
    </p:spTree>
    <p:extLst>
      <p:ext uri="{BB962C8B-B14F-4D97-AF65-F5344CB8AC3E}">
        <p14:creationId xmlns:p14="http://schemas.microsoft.com/office/powerpoint/2010/main" val="224026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coronavirus/2019-ncov/hcp/clinical-criteria.html#foot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hXohAo1d6tk"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c20CfI-Cr8M" TargetMode="External"/><Relationship Id="rId3" Type="http://schemas.openxmlformats.org/officeDocument/2006/relationships/image" Target="../media/image10.png"/><Relationship Id="rId7" Type="http://schemas.openxmlformats.org/officeDocument/2006/relationships/hyperlink" Target="https://www.youtube.com/watch?v=hXohAo1d6t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cdc.gov/coronavirus/2019-nCoV/lab/guidelines-clinical-specimens.html" TargetMode="External"/><Relationship Id="rId5" Type="http://schemas.openxmlformats.org/officeDocument/2006/relationships/hyperlink" Target="http://www.nphl.org/documents/NPHL%20Alert%20COVID-19%20Collection%20and%20Handling%20in%20NE%20v2020%2002%2012.pdf" TargetMode="Externa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cdc.gov/coronavirus/2019-ncov/index.html" TargetMode="Externa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file:///C:\Users\QC%20Client\AppData\Local\Temp\Testing%20Guidance%20to%20Providers.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a:t>
            </a:r>
            <a:r>
              <a:rPr lang="en-US" sz="5300" b="1" dirty="0" err="1">
                <a:ln>
                  <a:solidFill>
                    <a:schemeClr val="accent4">
                      <a:lumMod val="60000"/>
                      <a:lumOff val="40000"/>
                    </a:schemeClr>
                  </a:solidFill>
                </a:ln>
                <a:solidFill>
                  <a:schemeClr val="tx1"/>
                </a:solidFill>
              </a:rPr>
              <a:t>Webinex</a:t>
            </a:r>
            <a:r>
              <a:rPr lang="en-US" sz="5300" b="1" dirty="0">
                <a:ln>
                  <a:solidFill>
                    <a:schemeClr val="accent4">
                      <a:lumMod val="60000"/>
                      <a:lumOff val="40000"/>
                    </a:schemeClr>
                  </a:solidFill>
                </a:ln>
                <a:solidFill>
                  <a:schemeClr val="tx1"/>
                </a:solidFill>
              </a:rPr>
              <a:t>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on Testing for COVID-19</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fontScale="92500" lnSpcReduction="20000"/>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Antimicrobial Resistance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a:t>
            </a:r>
          </a:p>
          <a:p>
            <a:r>
              <a:rPr lang="en-US" b="1" i="1" dirty="0">
                <a:ln>
                  <a:solidFill>
                    <a:schemeClr val="tx1"/>
                  </a:solidFill>
                </a:ln>
                <a:solidFill>
                  <a:srgbClr val="FFFF00"/>
                </a:solidFill>
              </a:rPr>
              <a:t>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3B976-FD5F-478F-9926-99F8CEF3668D}"/>
              </a:ext>
            </a:extLst>
          </p:cNvPr>
          <p:cNvSpPr>
            <a:spLocks noGrp="1"/>
          </p:cNvSpPr>
          <p:nvPr>
            <p:ph type="body" sz="quarter" idx="10"/>
          </p:nvPr>
        </p:nvSpPr>
        <p:spPr/>
        <p:txBody>
          <a:bodyPr/>
          <a:lstStyle/>
          <a:p>
            <a:r>
              <a:rPr lang="en-US" dirty="0"/>
              <a:t> 1. </a:t>
            </a:r>
            <a:r>
              <a:rPr lang="en-US" b="1" dirty="0"/>
              <a:t>NM-</a:t>
            </a:r>
            <a:r>
              <a:rPr lang="en-US" dirty="0"/>
              <a:t>Info hotline and referral -400-922-0000; Evaluated over the phone</a:t>
            </a:r>
          </a:p>
          <a:p>
            <a:r>
              <a:rPr lang="en-US" dirty="0"/>
              <a:t>	referred one of their outpatient clinics, Can do their own test </a:t>
            </a:r>
          </a:p>
          <a:p>
            <a:r>
              <a:rPr lang="en-US" dirty="0"/>
              <a:t> 2. </a:t>
            </a:r>
            <a:r>
              <a:rPr lang="en-US" b="1" dirty="0"/>
              <a:t>CHI-</a:t>
            </a:r>
            <a:r>
              <a:rPr lang="en-US" dirty="0"/>
              <a:t>CHIhealth.com 8am to 8pm; after hours virtual care (for CB, IMM, Lakeside St. Es, St. Francis 	and Good Sam ) </a:t>
            </a:r>
          </a:p>
          <a:p>
            <a:r>
              <a:rPr lang="en-US" dirty="0"/>
              <a:t>	Virtual Screening referred to MD or ANP; free. </a:t>
            </a:r>
          </a:p>
          <a:p>
            <a:r>
              <a:rPr lang="en-US" b="1" dirty="0"/>
              <a:t>3.  Methodist</a:t>
            </a:r>
            <a:r>
              <a:rPr lang="en-US" dirty="0"/>
              <a:t> 402-430-0759 24/7-doing testing on main campus</a:t>
            </a:r>
          </a:p>
          <a:p>
            <a:r>
              <a:rPr lang="en-US" dirty="0"/>
              <a:t>	Can send to ARUP (will ask what they have been told about testing. </a:t>
            </a:r>
          </a:p>
          <a:p>
            <a:r>
              <a:rPr lang="en-US" dirty="0"/>
              <a:t> 4. </a:t>
            </a:r>
            <a:r>
              <a:rPr lang="en-US" b="1" dirty="0"/>
              <a:t>Bryan-told by ARUP would get</a:t>
            </a:r>
            <a:r>
              <a:rPr lang="en-US" dirty="0"/>
              <a:t> </a:t>
            </a:r>
            <a:r>
              <a:rPr lang="en-US" b="1" u="sng" dirty="0"/>
              <a:t>50 tests/month.</a:t>
            </a:r>
            <a:r>
              <a:rPr lang="en-US" b="1" dirty="0"/>
              <a:t>  </a:t>
            </a:r>
            <a:endParaRPr lang="en-US" dirty="0"/>
          </a:p>
          <a:p>
            <a:r>
              <a:rPr lang="en-US" dirty="0"/>
              <a:t>	24/7 hotline-402-481-0500; also website from their Bryan Health homepage</a:t>
            </a:r>
          </a:p>
          <a:p>
            <a:r>
              <a:rPr lang="en-US" dirty="0"/>
              <a:t>	</a:t>
            </a:r>
            <a:r>
              <a:rPr lang="en-US" dirty="0" err="1"/>
              <a:t>ezVisit</a:t>
            </a:r>
            <a:r>
              <a:rPr lang="en-US" dirty="0"/>
              <a:t>-if for coronavirus questions will be provided free of charge </a:t>
            </a:r>
          </a:p>
          <a:p>
            <a:r>
              <a:rPr lang="en-US" dirty="0"/>
              <a:t>5. </a:t>
            </a:r>
            <a:r>
              <a:rPr lang="en-US" b="1" dirty="0"/>
              <a:t>Great Plains Health</a:t>
            </a:r>
            <a:r>
              <a:rPr lang="en-US" dirty="0"/>
              <a:t>-no hotline-ask people to call their PCP. </a:t>
            </a:r>
          </a:p>
        </p:txBody>
      </p:sp>
      <p:sp>
        <p:nvSpPr>
          <p:cNvPr id="3" name="Title 2">
            <a:extLst>
              <a:ext uri="{FF2B5EF4-FFF2-40B4-BE49-F238E27FC236}">
                <a16:creationId xmlns:a16="http://schemas.microsoft.com/office/drawing/2014/main" id="{B742C170-4356-42ED-99AA-9AFBB31A964E}"/>
              </a:ext>
            </a:extLst>
          </p:cNvPr>
          <p:cNvSpPr>
            <a:spLocks noGrp="1"/>
          </p:cNvSpPr>
          <p:nvPr>
            <p:ph type="title"/>
          </p:nvPr>
        </p:nvSpPr>
        <p:spPr/>
        <p:txBody>
          <a:bodyPr/>
          <a:lstStyle/>
          <a:p>
            <a:r>
              <a:rPr lang="en-US" dirty="0"/>
              <a:t>Call In Lines; Facility Screening</a:t>
            </a:r>
          </a:p>
        </p:txBody>
      </p:sp>
    </p:spTree>
    <p:extLst>
      <p:ext uri="{BB962C8B-B14F-4D97-AF65-F5344CB8AC3E}">
        <p14:creationId xmlns:p14="http://schemas.microsoft.com/office/powerpoint/2010/main" val="26344038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99FF5-0D65-43F5-AF3A-B7BE5301384E}"/>
              </a:ext>
            </a:extLst>
          </p:cNvPr>
          <p:cNvSpPr>
            <a:spLocks noGrp="1"/>
          </p:cNvSpPr>
          <p:nvPr>
            <p:ph type="body" sz="quarter" idx="11"/>
          </p:nvPr>
        </p:nvSpPr>
        <p:spPr/>
        <p:txBody>
          <a:bodyPr/>
          <a:lstStyle/>
          <a:p>
            <a:r>
              <a:rPr lang="en-US" dirty="0"/>
              <a:t>1. Teams to visit LTCF ? </a:t>
            </a:r>
          </a:p>
          <a:p>
            <a:r>
              <a:rPr lang="en-US" i="1" dirty="0"/>
              <a:t>	Independent cos. we may work with</a:t>
            </a:r>
          </a:p>
          <a:p>
            <a:r>
              <a:rPr lang="en-US" i="1" dirty="0"/>
              <a:t>	VNA</a:t>
            </a:r>
          </a:p>
          <a:p>
            <a:r>
              <a:rPr lang="en-US" i="1" dirty="0"/>
              <a:t>	Teams from larger heath care affiliated 	systems</a:t>
            </a:r>
          </a:p>
          <a:p>
            <a:endParaRPr lang="en-US" i="1" dirty="0"/>
          </a:p>
          <a:p>
            <a:r>
              <a:rPr lang="en-US" dirty="0"/>
              <a:t>2. Drive thru in other states-is this wise with such limitations persisting?</a:t>
            </a:r>
          </a:p>
          <a:p>
            <a:r>
              <a:rPr lang="en-US" dirty="0"/>
              <a:t>	Seattle-for HCWs to allow back to work</a:t>
            </a:r>
          </a:p>
          <a:p>
            <a:r>
              <a:rPr lang="en-US" dirty="0"/>
              <a:t>	Denver-3-4 HOUR WAIT</a:t>
            </a:r>
          </a:p>
          <a:p>
            <a:r>
              <a:rPr lang="en-US" dirty="0"/>
              <a:t>	Connecticut-via a doctor’s order</a:t>
            </a:r>
          </a:p>
          <a:p>
            <a:r>
              <a:rPr lang="en-US" dirty="0"/>
              <a:t>	some HDs for contacts</a:t>
            </a:r>
          </a:p>
        </p:txBody>
      </p:sp>
      <p:sp>
        <p:nvSpPr>
          <p:cNvPr id="3" name="Title 2">
            <a:extLst>
              <a:ext uri="{FF2B5EF4-FFF2-40B4-BE49-F238E27FC236}">
                <a16:creationId xmlns:a16="http://schemas.microsoft.com/office/drawing/2014/main" id="{7717A01F-DF5A-44CF-8741-E68963316897}"/>
              </a:ext>
            </a:extLst>
          </p:cNvPr>
          <p:cNvSpPr>
            <a:spLocks noGrp="1"/>
          </p:cNvSpPr>
          <p:nvPr>
            <p:ph type="title"/>
          </p:nvPr>
        </p:nvSpPr>
        <p:spPr/>
        <p:txBody>
          <a:bodyPr/>
          <a:lstStyle/>
          <a:p>
            <a:r>
              <a:rPr lang="en-US" dirty="0"/>
              <a:t>Other Ideas for Testing Sites</a:t>
            </a:r>
          </a:p>
        </p:txBody>
      </p:sp>
    </p:spTree>
    <p:extLst>
      <p:ext uri="{BB962C8B-B14F-4D97-AF65-F5344CB8AC3E}">
        <p14:creationId xmlns:p14="http://schemas.microsoft.com/office/powerpoint/2010/main" val="146235631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B0EE7-3C66-46F1-B9B0-9EF2FA3DF204}"/>
              </a:ext>
            </a:extLst>
          </p:cNvPr>
          <p:cNvSpPr>
            <a:spLocks noGrp="1"/>
          </p:cNvSpPr>
          <p:nvPr>
            <p:ph type="body" sz="quarter" idx="10"/>
          </p:nvPr>
        </p:nvSpPr>
        <p:spPr/>
        <p:txBody>
          <a:bodyPr/>
          <a:lstStyle/>
          <a:p>
            <a:r>
              <a:rPr lang="en-US" sz="2400" dirty="0"/>
              <a:t>Additional Criteria to Guide Evaluation and Laboratory Testing for COVID-19. </a:t>
            </a:r>
          </a:p>
          <a:p>
            <a:r>
              <a:rPr lang="en-US" sz="2400" dirty="0"/>
              <a:t>Priorities for testing may include:   </a:t>
            </a:r>
          </a:p>
          <a:p>
            <a:r>
              <a:rPr lang="en-US" sz="2400" dirty="0"/>
              <a:t>1. Hospitalized patients who have signs and symptoms compatible with COVID-19 in order to inform decisions related to infection control.  </a:t>
            </a:r>
          </a:p>
          <a:p>
            <a:r>
              <a:rPr lang="en-US" sz="2400" dirty="0"/>
              <a:t>2. Other symptomatic individuals such as, older adults (age ≥ 65 years) and individuals with chronic medical conditions and/or an immunocompromised state that may put them at higher risk for poor outcomes (e.g., diabetes, heart disease, receiving immunosuppressive medications, chronic lung disease, chronic kidney disease). </a:t>
            </a:r>
          </a:p>
          <a:p>
            <a:r>
              <a:rPr lang="en-US" sz="2400" dirty="0"/>
              <a:t>This is what states with lots of transmission are doing. Also preserves PPE.  </a:t>
            </a:r>
          </a:p>
          <a:p>
            <a:endParaRPr lang="en-US" dirty="0"/>
          </a:p>
        </p:txBody>
      </p:sp>
      <p:sp>
        <p:nvSpPr>
          <p:cNvPr id="3" name="Title 2">
            <a:extLst>
              <a:ext uri="{FF2B5EF4-FFF2-40B4-BE49-F238E27FC236}">
                <a16:creationId xmlns:a16="http://schemas.microsoft.com/office/drawing/2014/main" id="{0FAB2CE9-7D35-4D53-AE4D-6C8B528C20D3}"/>
              </a:ext>
            </a:extLst>
          </p:cNvPr>
          <p:cNvSpPr>
            <a:spLocks noGrp="1"/>
          </p:cNvSpPr>
          <p:nvPr>
            <p:ph type="title"/>
          </p:nvPr>
        </p:nvSpPr>
        <p:spPr/>
        <p:txBody>
          <a:bodyPr/>
          <a:lstStyle/>
          <a:p>
            <a:r>
              <a:rPr lang="en-US" sz="2800" dirty="0"/>
              <a:t>CDC: Criteria to Guide Evaluation and Lab Testing for COVID-19 </a:t>
            </a:r>
            <a:endParaRPr lang="en-US" dirty="0"/>
          </a:p>
        </p:txBody>
      </p:sp>
    </p:spTree>
    <p:extLst>
      <p:ext uri="{BB962C8B-B14F-4D97-AF65-F5344CB8AC3E}">
        <p14:creationId xmlns:p14="http://schemas.microsoft.com/office/powerpoint/2010/main" val="12944826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090246"/>
            <a:ext cx="11552349" cy="47654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If you want to test someone potentially fitting the PUI definitions from the CDC that is requested to be tested must call their LHD who will contact one of the team at DHHS who makes the decision about testing. </a:t>
            </a:r>
          </a:p>
          <a:p>
            <a:pPr marL="457200" lvl="0" indent="-457200">
              <a:buFont typeface="+mj-lt"/>
              <a:buAutoNum type="alphaLcParenR"/>
            </a:pPr>
            <a:endParaRPr lang="en-US" dirty="0"/>
          </a:p>
          <a:p>
            <a:pPr marL="457200" lvl="0" indent="-457200">
              <a:buFont typeface="+mj-lt"/>
              <a:buAutoNum type="alphaLcParenR"/>
            </a:pPr>
            <a:r>
              <a:rPr lang="en-US" dirty="0"/>
              <a:t>Major groups of PUIs are travelers returning from China, Italy, </a:t>
            </a:r>
            <a:r>
              <a:rPr lang="en-US" dirty="0" err="1"/>
              <a:t>S.Korea</a:t>
            </a:r>
            <a:r>
              <a:rPr lang="en-US" dirty="0"/>
              <a:t>, Iran, Japan and Hong Kong, Seattle, NYC, Europe, California, Taiwan, Thailand  who develop symptoms</a:t>
            </a:r>
          </a:p>
          <a:p>
            <a:pPr marL="457200" lvl="0" indent="-457200">
              <a:buFont typeface="+mj-lt"/>
              <a:buAutoNum type="alphaLcParenR"/>
            </a:pPr>
            <a:r>
              <a:rPr lang="en-US" dirty="0"/>
              <a:t>Contact of a PUI or known case</a:t>
            </a:r>
          </a:p>
          <a:p>
            <a:pPr marL="457200" lvl="0" indent="-457200">
              <a:buFont typeface="+mj-lt"/>
              <a:buAutoNum type="alphaLcParenR"/>
            </a:pPr>
            <a:r>
              <a:rPr lang="en-US" dirty="0"/>
              <a:t>HCW with exposure </a:t>
            </a:r>
          </a:p>
          <a:p>
            <a:pPr marL="457200" lvl="0" indent="-457200">
              <a:buFont typeface="+mj-lt"/>
              <a:buAutoNum type="alphaLcParenR"/>
            </a:pPr>
            <a:r>
              <a:rPr lang="en-US" dirty="0"/>
              <a:t>Patients with severe pneumonia/ARDS without underlying cause after full work-up </a:t>
            </a:r>
          </a:p>
          <a:p>
            <a:pPr marL="457200" lvl="0" indent="-457200">
              <a:buFont typeface="+mj-lt"/>
              <a:buAutoNum type="alphaLcParenR"/>
            </a:pPr>
            <a:r>
              <a:rPr lang="en-US" dirty="0"/>
              <a:t>New PUI definition –next slide</a:t>
            </a:r>
          </a:p>
          <a:p>
            <a:pPr marL="457200" lvl="0" indent="-457200">
              <a:buFont typeface="+mj-lt"/>
              <a:buAutoNum type="alphaLcParenR"/>
            </a:pPr>
            <a:endParaRPr lang="en-US" dirty="0"/>
          </a:p>
          <a:p>
            <a:endParaRPr lang="en-US" dirty="0"/>
          </a:p>
        </p:txBody>
      </p:sp>
      <p:sp>
        <p:nvSpPr>
          <p:cNvPr id="3" name="Title 2"/>
          <p:cNvSpPr>
            <a:spLocks noGrp="1"/>
          </p:cNvSpPr>
          <p:nvPr>
            <p:ph type="title"/>
          </p:nvPr>
        </p:nvSpPr>
        <p:spPr>
          <a:xfrm>
            <a:off x="373487" y="365125"/>
            <a:ext cx="11552349" cy="980097"/>
          </a:xfrm>
        </p:spPr>
        <p:txBody>
          <a:bodyPr/>
          <a:lstStyle/>
          <a:p>
            <a:r>
              <a:rPr lang="en-US" sz="2800" b="1" dirty="0"/>
              <a:t>Testing Risk Groups: </a:t>
            </a:r>
            <a:br>
              <a:rPr lang="en-US" dirty="0"/>
            </a:br>
            <a:endParaRPr lang="en-US" dirty="0"/>
          </a:p>
        </p:txBody>
      </p:sp>
    </p:spTree>
    <p:extLst>
      <p:ext uri="{BB962C8B-B14F-4D97-AF65-F5344CB8AC3E}">
        <p14:creationId xmlns:p14="http://schemas.microsoft.com/office/powerpoint/2010/main" val="593463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C7294-238A-4515-A1ED-FBC3A6A20720}"/>
              </a:ext>
            </a:extLst>
          </p:cNvPr>
          <p:cNvSpPr>
            <a:spLocks noGrp="1"/>
          </p:cNvSpPr>
          <p:nvPr>
            <p:ph type="body" sz="quarter" idx="10"/>
          </p:nvPr>
        </p:nvSpPr>
        <p:spPr/>
        <p:txBody>
          <a:bodyPr/>
          <a:lstStyle/>
          <a:p>
            <a:endParaRPr lang="en-US" dirty="0"/>
          </a:p>
          <a:p>
            <a:r>
              <a:rPr lang="en-US" dirty="0"/>
              <a:t>For long-term care facilities and other facilities suspecting a patient with COVID-19, please follow current respiratory illness processes in place to identify and track respiratory illnesses in long-term care facilities and nursing facilities, specifically.  If there is a respiratory infection in a facility, DHHS wants to ensure that we are considering a variety of possible respiratory viruses to ensure the safety and overall well-being of the patients.   First assess if the patient will require hospitalization based on their clinical stability. If they need to be transported to the hospital and you suspect COVID-a9 please inform the receiving hospital and the ambulance crew.  The facility will need to contact their local health department immediately.  Separate the patient from other patients as soon as possible.  The patient(s) must be tested for influenza first.    If the results are negative, then complete a respiratory viral panel.   If these results are negative, the sample should be sent for COVID-19 testing.   Please note that there may be exceptions to this protocol depending on exposure to known or presumed COVID-19 case or other circumstances that would demonstrate exposure to this virus.  The local health department will work with the facility to understand more about the case and exposures.   </a:t>
            </a:r>
          </a:p>
          <a:p>
            <a:r>
              <a:rPr lang="en-US" dirty="0"/>
              <a:t> </a:t>
            </a:r>
          </a:p>
          <a:p>
            <a:r>
              <a:rPr lang="en-US" dirty="0"/>
              <a:t> </a:t>
            </a:r>
          </a:p>
        </p:txBody>
      </p:sp>
      <p:sp>
        <p:nvSpPr>
          <p:cNvPr id="3" name="Title 2">
            <a:extLst>
              <a:ext uri="{FF2B5EF4-FFF2-40B4-BE49-F238E27FC236}">
                <a16:creationId xmlns:a16="http://schemas.microsoft.com/office/drawing/2014/main" id="{7C6C81E1-EB9B-4D77-BD77-9022AFB4F319}"/>
              </a:ext>
            </a:extLst>
          </p:cNvPr>
          <p:cNvSpPr>
            <a:spLocks noGrp="1"/>
          </p:cNvSpPr>
          <p:nvPr>
            <p:ph type="title"/>
          </p:nvPr>
        </p:nvSpPr>
        <p:spPr/>
        <p:txBody>
          <a:bodyPr/>
          <a:lstStyle/>
          <a:p>
            <a:r>
              <a:rPr lang="en-US" dirty="0"/>
              <a:t>Testing- Provider Guidance for LTC</a:t>
            </a:r>
          </a:p>
        </p:txBody>
      </p:sp>
    </p:spTree>
    <p:extLst>
      <p:ext uri="{BB962C8B-B14F-4D97-AF65-F5344CB8AC3E}">
        <p14:creationId xmlns:p14="http://schemas.microsoft.com/office/powerpoint/2010/main" val="18717239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090246"/>
            <a:ext cx="11552349" cy="47654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dirty="0"/>
          </a:p>
          <a:p>
            <a:r>
              <a:rPr lang="en-US" dirty="0"/>
              <a:t>Clinicians should use their judgment to determine if a patient has signs and symptoms compatible with COVID-19 and whether the patient should be tested. </a:t>
            </a:r>
          </a:p>
          <a:p>
            <a:r>
              <a:rPr lang="en-US" dirty="0"/>
              <a:t>Decisions on which patients receive testing should be based on the local epidemiology of COVID-19, as well as the clinical course/severity of illness. </a:t>
            </a:r>
          </a:p>
          <a:p>
            <a:r>
              <a:rPr lang="en-US" dirty="0"/>
              <a:t>Most patients with confirmed COVID-19 have developed fever</a:t>
            </a:r>
            <a:r>
              <a:rPr lang="en-US" u="sng" baseline="30000" dirty="0">
                <a:hlinkClick r:id="rId3"/>
              </a:rPr>
              <a:t>1</a:t>
            </a:r>
            <a:r>
              <a:rPr lang="en-US" dirty="0"/>
              <a:t> and/or symptoms of acute respiratory illness (e.g., cough, difficulty breathing). </a:t>
            </a:r>
          </a:p>
          <a:p>
            <a:r>
              <a:rPr lang="en-US" dirty="0"/>
              <a:t>Clinicians are strongly encouraged to test for other causes of respiratory illness, including infections such as influenza.</a:t>
            </a:r>
          </a:p>
          <a:p>
            <a:endParaRPr lang="en-US" dirty="0"/>
          </a:p>
        </p:txBody>
      </p:sp>
      <p:sp>
        <p:nvSpPr>
          <p:cNvPr id="3" name="Title 2"/>
          <p:cNvSpPr>
            <a:spLocks noGrp="1"/>
          </p:cNvSpPr>
          <p:nvPr>
            <p:ph type="title"/>
          </p:nvPr>
        </p:nvSpPr>
        <p:spPr>
          <a:xfrm>
            <a:off x="373487" y="365125"/>
            <a:ext cx="11552349" cy="980097"/>
          </a:xfrm>
        </p:spPr>
        <p:txBody>
          <a:bodyPr/>
          <a:lstStyle/>
          <a:p>
            <a:r>
              <a:rPr lang="en-US" b="1" dirty="0"/>
              <a:t>New CDC Person Under Investigation Definition</a:t>
            </a:r>
            <a:endParaRPr lang="en-US" dirty="0"/>
          </a:p>
        </p:txBody>
      </p:sp>
    </p:spTree>
    <p:extLst>
      <p:ext uri="{BB962C8B-B14F-4D97-AF65-F5344CB8AC3E}">
        <p14:creationId xmlns:p14="http://schemas.microsoft.com/office/powerpoint/2010/main" val="24847734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BDF250-1B5E-4E6A-8A29-99BB3EF22A68}"/>
              </a:ext>
            </a:extLst>
          </p:cNvPr>
          <p:cNvSpPr>
            <a:spLocks noGrp="1"/>
          </p:cNvSpPr>
          <p:nvPr>
            <p:ph type="body" sz="quarter" idx="10"/>
          </p:nvPr>
        </p:nvSpPr>
        <p:spPr/>
        <p:txBody>
          <a:bodyPr/>
          <a:lstStyle/>
          <a:p>
            <a:pPr lvl="0"/>
            <a:r>
              <a:rPr lang="en-US" b="1" dirty="0"/>
              <a:t>Patients with COVID-19 have fever, cough, sore throat and difficulty breathing. </a:t>
            </a:r>
            <a:endParaRPr lang="en-US" dirty="0"/>
          </a:p>
          <a:p>
            <a:r>
              <a:rPr lang="en-US" b="1" dirty="0"/>
              <a:t> </a:t>
            </a:r>
            <a:endParaRPr lang="en-US" dirty="0"/>
          </a:p>
          <a:p>
            <a:pPr lvl="0"/>
            <a:r>
              <a:rPr lang="en-US" b="1" dirty="0"/>
              <a:t>COVID-19 infection rarely seems to cause a runny nose, sneezing,  (these symptoms have been observed in only about 5% of patients). Sore throat, sneezing, and stuffy nose are most often signs of a cold.</a:t>
            </a:r>
            <a:endParaRPr lang="en-US" dirty="0"/>
          </a:p>
          <a:p>
            <a:r>
              <a:rPr lang="en-US" dirty="0"/>
              <a:t> </a:t>
            </a:r>
          </a:p>
          <a:p>
            <a:pPr lvl="0"/>
            <a:r>
              <a:rPr lang="en-US" dirty="0"/>
              <a:t>Note that influenza, strep throat, and other respiratory pathogens (such as the 15 tested for on the respiratory pathogen panel) are circulating and need to be considered.</a:t>
            </a:r>
          </a:p>
          <a:p>
            <a:endParaRPr lang="en-US" dirty="0"/>
          </a:p>
        </p:txBody>
      </p:sp>
      <p:sp>
        <p:nvSpPr>
          <p:cNvPr id="3" name="Title 2">
            <a:extLst>
              <a:ext uri="{FF2B5EF4-FFF2-40B4-BE49-F238E27FC236}">
                <a16:creationId xmlns:a16="http://schemas.microsoft.com/office/drawing/2014/main" id="{3E03CFA0-4416-4E48-B83F-6DECF917C934}"/>
              </a:ext>
            </a:extLst>
          </p:cNvPr>
          <p:cNvSpPr>
            <a:spLocks noGrp="1"/>
          </p:cNvSpPr>
          <p:nvPr>
            <p:ph type="title"/>
          </p:nvPr>
        </p:nvSpPr>
        <p:spPr/>
        <p:txBody>
          <a:bodyPr/>
          <a:lstStyle/>
          <a:p>
            <a:r>
              <a:rPr lang="en-US" dirty="0"/>
              <a:t>Tips for Testing</a:t>
            </a:r>
          </a:p>
        </p:txBody>
      </p:sp>
    </p:spTree>
    <p:extLst>
      <p:ext uri="{BB962C8B-B14F-4D97-AF65-F5344CB8AC3E}">
        <p14:creationId xmlns:p14="http://schemas.microsoft.com/office/powerpoint/2010/main" val="33168926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36913-2E4F-40E9-A85C-6B7D63BE11D1}"/>
              </a:ext>
            </a:extLst>
          </p:cNvPr>
          <p:cNvSpPr>
            <a:spLocks noGrp="1"/>
          </p:cNvSpPr>
          <p:nvPr>
            <p:ph type="body" sz="quarter" idx="10"/>
          </p:nvPr>
        </p:nvSpPr>
        <p:spPr/>
        <p:txBody>
          <a:bodyPr/>
          <a:lstStyle/>
          <a:p>
            <a:r>
              <a:rPr lang="en-US" b="1" dirty="0"/>
              <a:t>What is the process for testing and receiving results?</a:t>
            </a:r>
            <a:endParaRPr lang="en-US" dirty="0"/>
          </a:p>
          <a:p>
            <a:pPr lvl="0"/>
            <a:r>
              <a:rPr lang="en-US" b="1" dirty="0"/>
              <a:t>If you used a commercial lab for testing:</a:t>
            </a:r>
          </a:p>
          <a:p>
            <a:pPr lvl="1"/>
            <a:r>
              <a:rPr lang="en-US" sz="2000" dirty="0"/>
              <a:t>After your order is sent to the laboratory, results will be </a:t>
            </a:r>
            <a:r>
              <a:rPr lang="en-US" sz="2000" u="sng" dirty="0"/>
              <a:t>sent directly to you</a:t>
            </a:r>
            <a:r>
              <a:rPr lang="en-US" sz="2000" b="1" dirty="0"/>
              <a:t>.</a:t>
            </a:r>
            <a:r>
              <a:rPr lang="en-US" sz="2000" dirty="0"/>
              <a:t>  Please do not call the local health department until you receive the results.</a:t>
            </a:r>
          </a:p>
          <a:p>
            <a:pPr lvl="1"/>
            <a:r>
              <a:rPr lang="en-US" sz="2000" dirty="0"/>
              <a:t>If you receive NEGATIVE results, let the patient know.</a:t>
            </a:r>
          </a:p>
          <a:p>
            <a:pPr lvl="1"/>
            <a:r>
              <a:rPr lang="en-US" sz="2000" dirty="0"/>
              <a:t>If you receive POSTITIVE results: </a:t>
            </a:r>
            <a:r>
              <a:rPr lang="en-US" sz="2000" u="sng" dirty="0"/>
              <a:t>Notify the LHD immediately of the results</a:t>
            </a:r>
            <a:r>
              <a:rPr lang="en-US" u="sng" dirty="0"/>
              <a:t>. </a:t>
            </a:r>
          </a:p>
          <a:p>
            <a:pPr lvl="0"/>
            <a:r>
              <a:rPr lang="en-US" dirty="0"/>
              <a:t>Advise the patient of the results and to stay home and isolate themselves from others. The LHD will contact them to identify who they have been in contact with recently.  Cooperating </a:t>
            </a:r>
            <a:r>
              <a:rPr lang="en-US" dirty="0" err="1"/>
              <a:t>LHDt</a:t>
            </a:r>
            <a:r>
              <a:rPr lang="en-US" dirty="0"/>
              <a:t> is extremely important and will help protect their loved ones and their community from further spread. </a:t>
            </a:r>
          </a:p>
          <a:p>
            <a:pPr lvl="0"/>
            <a:r>
              <a:rPr lang="en-US" dirty="0"/>
              <a:t>Their local health department will provide them will information on how to protect themselves and others, as well as when they are able to stop self-isolating. </a:t>
            </a:r>
          </a:p>
          <a:p>
            <a:endParaRPr lang="en-US" dirty="0"/>
          </a:p>
        </p:txBody>
      </p:sp>
      <p:sp>
        <p:nvSpPr>
          <p:cNvPr id="3" name="Title 2">
            <a:extLst>
              <a:ext uri="{FF2B5EF4-FFF2-40B4-BE49-F238E27FC236}">
                <a16:creationId xmlns:a16="http://schemas.microsoft.com/office/drawing/2014/main" id="{C0F40744-F05A-4471-946A-A397D8A1F8B6}"/>
              </a:ext>
            </a:extLst>
          </p:cNvPr>
          <p:cNvSpPr>
            <a:spLocks noGrp="1"/>
          </p:cNvSpPr>
          <p:nvPr>
            <p:ph type="title"/>
          </p:nvPr>
        </p:nvSpPr>
        <p:spPr/>
        <p:txBody>
          <a:bodyPr/>
          <a:lstStyle/>
          <a:p>
            <a:r>
              <a:rPr lang="en-US" dirty="0"/>
              <a:t>Test Results from Commercial Labs</a:t>
            </a:r>
          </a:p>
        </p:txBody>
      </p:sp>
    </p:spTree>
    <p:extLst>
      <p:ext uri="{BB962C8B-B14F-4D97-AF65-F5344CB8AC3E}">
        <p14:creationId xmlns:p14="http://schemas.microsoft.com/office/powerpoint/2010/main" val="26223809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EC9C7-5129-4378-9732-E61B46802A31}"/>
              </a:ext>
            </a:extLst>
          </p:cNvPr>
          <p:cNvSpPr>
            <a:spLocks noGrp="1"/>
          </p:cNvSpPr>
          <p:nvPr>
            <p:ph type="body" sz="quarter" idx="10"/>
          </p:nvPr>
        </p:nvSpPr>
        <p:spPr/>
        <p:txBody>
          <a:bodyPr/>
          <a:lstStyle/>
          <a:p>
            <a:pPr lvl="0"/>
            <a:r>
              <a:rPr lang="en-US" b="1" dirty="0"/>
              <a:t>If you worked with the local health department:</a:t>
            </a:r>
          </a:p>
          <a:p>
            <a:pPr lvl="1"/>
            <a:r>
              <a:rPr lang="en-US" sz="2000" dirty="0"/>
              <a:t>After your order is sent to the NPHL laboratory, results will be </a:t>
            </a:r>
            <a:r>
              <a:rPr lang="en-US" sz="2000" u="sng" dirty="0"/>
              <a:t>sent directly to you </a:t>
            </a:r>
            <a:r>
              <a:rPr lang="en-US" sz="2000" b="1" u="sng" dirty="0"/>
              <a:t>and</a:t>
            </a:r>
            <a:r>
              <a:rPr lang="en-US" sz="2000" u="sng" dirty="0"/>
              <a:t> the local health department.</a:t>
            </a:r>
            <a:r>
              <a:rPr lang="en-US" sz="2000" dirty="0"/>
              <a:t> You will be notified as soon as results are ready, please refrain from calling the lab. </a:t>
            </a:r>
          </a:p>
          <a:p>
            <a:pPr lvl="1"/>
            <a:r>
              <a:rPr lang="en-US" sz="2000" dirty="0"/>
              <a:t>If you receive NEGATIVE results, let the patient know.</a:t>
            </a:r>
          </a:p>
          <a:p>
            <a:pPr lvl="1"/>
            <a:r>
              <a:rPr lang="en-US" sz="2000" dirty="0"/>
              <a:t>If you receive POSTITIVE results:</a:t>
            </a:r>
          </a:p>
          <a:p>
            <a:pPr lvl="0"/>
            <a:r>
              <a:rPr lang="en-US" dirty="0"/>
              <a:t>Advise the patient of the results and to stay home and isolate themselves from others. </a:t>
            </a:r>
          </a:p>
          <a:p>
            <a:pPr lvl="0"/>
            <a:r>
              <a:rPr lang="en-US" dirty="0"/>
              <a:t>The local health department will be in contact with the patient to identify who they have been in contact with recently.  Cooperating and working with the health department is extremely important and will help protect their loved ones and others, their community from further spread. </a:t>
            </a:r>
          </a:p>
          <a:p>
            <a:pPr lvl="0"/>
            <a:r>
              <a:rPr lang="en-US" dirty="0"/>
              <a:t>Their local health department will provide them will information on how to protect themselves and others, as well as when they are able to stop self-isolating. </a:t>
            </a:r>
          </a:p>
          <a:p>
            <a:endParaRPr lang="en-US" dirty="0"/>
          </a:p>
        </p:txBody>
      </p:sp>
      <p:sp>
        <p:nvSpPr>
          <p:cNvPr id="3" name="Title 2">
            <a:extLst>
              <a:ext uri="{FF2B5EF4-FFF2-40B4-BE49-F238E27FC236}">
                <a16:creationId xmlns:a16="http://schemas.microsoft.com/office/drawing/2014/main" id="{9A479806-916E-48A6-AAE2-89A2C7C784FE}"/>
              </a:ext>
            </a:extLst>
          </p:cNvPr>
          <p:cNvSpPr>
            <a:spLocks noGrp="1"/>
          </p:cNvSpPr>
          <p:nvPr>
            <p:ph type="title"/>
          </p:nvPr>
        </p:nvSpPr>
        <p:spPr/>
        <p:txBody>
          <a:bodyPr/>
          <a:lstStyle/>
          <a:p>
            <a:r>
              <a:rPr lang="en-US" dirty="0"/>
              <a:t>Test Results from NPHL</a:t>
            </a:r>
          </a:p>
        </p:txBody>
      </p:sp>
    </p:spTree>
    <p:extLst>
      <p:ext uri="{BB962C8B-B14F-4D97-AF65-F5344CB8AC3E}">
        <p14:creationId xmlns:p14="http://schemas.microsoft.com/office/powerpoint/2010/main" val="368641569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Any general questions by the public can be answered by the general COVID 19 hotlines at various LHDs</a:t>
            </a:r>
          </a:p>
          <a:p>
            <a:pPr lvl="0"/>
            <a:r>
              <a:rPr lang="en-US" sz="2800" dirty="0"/>
              <a:t>Douglas Co Help Line is the following. </a:t>
            </a:r>
          </a:p>
          <a:p>
            <a:pPr lvl="0"/>
            <a:endParaRPr lang="en-US" sz="2800" dirty="0"/>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35615023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308F44-4828-4BCB-8C1E-AB730ECD6A71}"/>
              </a:ext>
            </a:extLst>
          </p:cNvPr>
          <p:cNvSpPr>
            <a:spLocks noGrp="1"/>
          </p:cNvSpPr>
          <p:nvPr>
            <p:ph type="body" sz="quarter" idx="10"/>
          </p:nvPr>
        </p:nvSpPr>
        <p:spPr/>
        <p:txBody>
          <a:bodyPr/>
          <a:lstStyle/>
          <a:p>
            <a:pPr lvl="0"/>
            <a:endParaRPr lang="en-US" b="1" dirty="0"/>
          </a:p>
          <a:p>
            <a:pPr lvl="0"/>
            <a:r>
              <a:rPr lang="en-US" b="1" dirty="0"/>
              <a:t>Updated public health recommendations for travelers-website in process of being updated</a:t>
            </a:r>
          </a:p>
          <a:p>
            <a:pPr lvl="0"/>
            <a:endParaRPr lang="en-US" dirty="0"/>
          </a:p>
          <a:p>
            <a:pPr lvl="1"/>
            <a:r>
              <a:rPr lang="en-US" dirty="0"/>
              <a:t>A.    All returning travelers have an increased risk of exposure to COVID-19</a:t>
            </a:r>
          </a:p>
          <a:p>
            <a:pPr lvl="1"/>
            <a:endParaRPr lang="en-US" dirty="0"/>
          </a:p>
          <a:p>
            <a:pPr lvl="1"/>
            <a:r>
              <a:rPr lang="en-US" dirty="0"/>
              <a:t>B.    All returning travelers should limit public interactions, practice strict social-distancing, and self-monitor for symptoms</a:t>
            </a:r>
          </a:p>
          <a:p>
            <a:pPr lvl="1"/>
            <a:endParaRPr lang="en-US" dirty="0"/>
          </a:p>
          <a:p>
            <a:pPr lvl="1"/>
            <a:r>
              <a:rPr lang="en-US" dirty="0"/>
              <a:t>C.     IF a returning traveler develops fever or respiratory illness, they need to IMMEDIATELY self-isolate and report to a provider or local health department</a:t>
            </a:r>
          </a:p>
          <a:p>
            <a:pPr marL="457200" lvl="1" indent="0">
              <a:buNone/>
            </a:pPr>
            <a:r>
              <a:rPr lang="en-US" dirty="0"/>
              <a:t>    </a:t>
            </a:r>
          </a:p>
        </p:txBody>
      </p:sp>
      <p:sp>
        <p:nvSpPr>
          <p:cNvPr id="3" name="Title 2">
            <a:extLst>
              <a:ext uri="{FF2B5EF4-FFF2-40B4-BE49-F238E27FC236}">
                <a16:creationId xmlns:a16="http://schemas.microsoft.com/office/drawing/2014/main" id="{D896FC88-DE8A-4366-89F6-370B43CC7CD6}"/>
              </a:ext>
            </a:extLst>
          </p:cNvPr>
          <p:cNvSpPr>
            <a:spLocks noGrp="1"/>
          </p:cNvSpPr>
          <p:nvPr>
            <p:ph type="title"/>
          </p:nvPr>
        </p:nvSpPr>
        <p:spPr/>
        <p:txBody>
          <a:bodyPr/>
          <a:lstStyle/>
          <a:p>
            <a:r>
              <a:rPr lang="en-US" dirty="0"/>
              <a:t>Updates for the Public and Returning Travelers</a:t>
            </a:r>
          </a:p>
        </p:txBody>
      </p:sp>
    </p:spTree>
    <p:extLst>
      <p:ext uri="{BB962C8B-B14F-4D97-AF65-F5344CB8AC3E}">
        <p14:creationId xmlns:p14="http://schemas.microsoft.com/office/powerpoint/2010/main" val="5389404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EC4D5-1BD3-4BB6-8DDE-7A021C8D0702}"/>
              </a:ext>
            </a:extLst>
          </p:cNvPr>
          <p:cNvSpPr>
            <a:spLocks noGrp="1"/>
          </p:cNvSpPr>
          <p:nvPr>
            <p:ph type="body" sz="quarter" idx="10"/>
          </p:nvPr>
        </p:nvSpPr>
        <p:spPr/>
        <p:txBody>
          <a:bodyPr/>
          <a:lstStyle/>
          <a:p>
            <a:r>
              <a:rPr lang="en-US" dirty="0"/>
              <a:t>For care other than aerosol generating procedures a mask can replace an N-95 if an N-95 is not available</a:t>
            </a:r>
          </a:p>
          <a:p>
            <a:r>
              <a:rPr lang="en-US" dirty="0"/>
              <a:t>If gowns become scarce gowns should be reserved for </a:t>
            </a:r>
          </a:p>
          <a:p>
            <a:r>
              <a:rPr lang="en-US" dirty="0"/>
              <a:t>	Aerosol generating procedures</a:t>
            </a:r>
          </a:p>
          <a:p>
            <a:r>
              <a:rPr lang="en-US" dirty="0"/>
              <a:t>	Care where splashes and sprays anticipated</a:t>
            </a:r>
          </a:p>
          <a:p>
            <a:r>
              <a:rPr lang="en-US" dirty="0"/>
              <a:t>High contact care activities</a:t>
            </a:r>
          </a:p>
          <a:p>
            <a:r>
              <a:rPr lang="en-US" dirty="0"/>
              <a:t>In extreme scarcity-</a:t>
            </a:r>
          </a:p>
          <a:p>
            <a:r>
              <a:rPr lang="en-US" dirty="0"/>
              <a:t>	Moving between </a:t>
            </a:r>
            <a:r>
              <a:rPr lang="en-US" dirty="0" err="1"/>
              <a:t>patietns</a:t>
            </a:r>
            <a:r>
              <a:rPr lang="en-US" dirty="0"/>
              <a:t> with same confirmed diagnosis and eye protection and mask </a:t>
            </a:r>
          </a:p>
          <a:p>
            <a:r>
              <a:rPr lang="en-US" dirty="0"/>
              <a:t>	not soiled by spray </a:t>
            </a:r>
            <a:r>
              <a:rPr lang="en-US" dirty="0" err="1"/>
              <a:t>etc</a:t>
            </a:r>
            <a:endParaRPr lang="en-US" dirty="0"/>
          </a:p>
          <a:p>
            <a:r>
              <a:rPr lang="en-US" dirty="0"/>
              <a:t>	remove only gloves and gowns and perform HH</a:t>
            </a:r>
          </a:p>
          <a:p>
            <a:r>
              <a:rPr lang="en-US" dirty="0"/>
              <a:t>	replace gowns and gloves for next patient</a:t>
            </a:r>
          </a:p>
          <a:p>
            <a:endParaRPr lang="en-US" dirty="0"/>
          </a:p>
        </p:txBody>
      </p:sp>
      <p:sp>
        <p:nvSpPr>
          <p:cNvPr id="3" name="Title 2">
            <a:extLst>
              <a:ext uri="{FF2B5EF4-FFF2-40B4-BE49-F238E27FC236}">
                <a16:creationId xmlns:a16="http://schemas.microsoft.com/office/drawing/2014/main" id="{F5B0584F-2A66-46C5-BA01-4316582F001F}"/>
              </a:ext>
            </a:extLst>
          </p:cNvPr>
          <p:cNvSpPr>
            <a:spLocks noGrp="1"/>
          </p:cNvSpPr>
          <p:nvPr>
            <p:ph type="title"/>
          </p:nvPr>
        </p:nvSpPr>
        <p:spPr/>
        <p:txBody>
          <a:bodyPr/>
          <a:lstStyle/>
          <a:p>
            <a:r>
              <a:rPr lang="en-US" dirty="0"/>
              <a:t>Updates from Interim Guidance for IP in HC</a:t>
            </a:r>
          </a:p>
        </p:txBody>
      </p:sp>
    </p:spTree>
    <p:extLst>
      <p:ext uri="{BB962C8B-B14F-4D97-AF65-F5344CB8AC3E}">
        <p14:creationId xmlns:p14="http://schemas.microsoft.com/office/powerpoint/2010/main" val="32773008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E6315-C2D2-4C37-9723-6D9BA303038E}"/>
              </a:ext>
            </a:extLst>
          </p:cNvPr>
          <p:cNvSpPr>
            <a:spLocks noGrp="1"/>
          </p:cNvSpPr>
          <p:nvPr>
            <p:ph type="body" sz="quarter" idx="10"/>
          </p:nvPr>
        </p:nvSpPr>
        <p:spPr/>
        <p:txBody>
          <a:bodyPr/>
          <a:lstStyle/>
          <a:p>
            <a:r>
              <a:rPr lang="en-US" dirty="0"/>
              <a:t>It is imperative that providers know and practice the strategies for preserving the supply of N95 respirators as outlined by the CDC: https://www.cdc.gov/coronavirus/2019-ncov/hcp/respiratorsstrategy/index.html </a:t>
            </a:r>
          </a:p>
          <a:p>
            <a:r>
              <a:rPr lang="en-US" dirty="0"/>
              <a:t>During times of limited access to respirators or facemasks, facilities could consider having HCP remove only gloves and gowns (if used) and perform hand hygiene between patients with the same diagnosis (e.g., confirmed COVID-19) while continuing to wear the same eye protection and respirator or facemask (i.e., extended use). Risk of transmission from eye protection and facemasks during extended use is expected to be very low. HCP must take care not to touch their eye protection and respirator or facemask .</a:t>
            </a:r>
          </a:p>
          <a:p>
            <a:r>
              <a:rPr lang="en-US" dirty="0"/>
              <a:t>Eye protection and the respirator or facemask should be removed, and hand hygiene performed if they become damaged or soiled and when leaving the unit.</a:t>
            </a:r>
          </a:p>
          <a:p>
            <a:endParaRPr lang="en-US" dirty="0"/>
          </a:p>
        </p:txBody>
      </p:sp>
      <p:sp>
        <p:nvSpPr>
          <p:cNvPr id="3" name="Title 2">
            <a:extLst>
              <a:ext uri="{FF2B5EF4-FFF2-40B4-BE49-F238E27FC236}">
                <a16:creationId xmlns:a16="http://schemas.microsoft.com/office/drawing/2014/main" id="{D41D55EA-8891-42B7-ABF0-2B2067295D4C}"/>
              </a:ext>
            </a:extLst>
          </p:cNvPr>
          <p:cNvSpPr>
            <a:spLocks noGrp="1"/>
          </p:cNvSpPr>
          <p:nvPr>
            <p:ph type="title"/>
          </p:nvPr>
        </p:nvSpPr>
        <p:spPr/>
        <p:txBody>
          <a:bodyPr/>
          <a:lstStyle/>
          <a:p>
            <a:r>
              <a:rPr lang="en-US" dirty="0"/>
              <a:t>Limited Capacity of N-95s</a:t>
            </a:r>
          </a:p>
        </p:txBody>
      </p:sp>
    </p:spTree>
    <p:extLst>
      <p:ext uri="{BB962C8B-B14F-4D97-AF65-F5344CB8AC3E}">
        <p14:creationId xmlns:p14="http://schemas.microsoft.com/office/powerpoint/2010/main" val="1598910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1C893-E98A-485F-8282-92D70219012A}"/>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34A1DC79-607D-410F-9B78-273041E71C3C}"/>
              </a:ext>
            </a:extLst>
          </p:cNvPr>
          <p:cNvSpPr>
            <a:spLocks noGrp="1"/>
          </p:cNvSpPr>
          <p:nvPr>
            <p:ph type="title"/>
          </p:nvPr>
        </p:nvSpPr>
        <p:spPr/>
        <p:txBody>
          <a:bodyPr/>
          <a:lstStyle/>
          <a:p>
            <a:r>
              <a:rPr lang="en-US" dirty="0"/>
              <a:t>Following slides are repeats for specifics on </a:t>
            </a:r>
            <a:r>
              <a:rPr lang="en-US" dirty="0" err="1"/>
              <a:t>ontaining</a:t>
            </a:r>
            <a:r>
              <a:rPr lang="en-US" dirty="0"/>
              <a:t> a specimen</a:t>
            </a:r>
          </a:p>
        </p:txBody>
      </p:sp>
    </p:spTree>
    <p:extLst>
      <p:ext uri="{BB962C8B-B14F-4D97-AF65-F5344CB8AC3E}">
        <p14:creationId xmlns:p14="http://schemas.microsoft.com/office/powerpoint/2010/main" val="9642976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023D8-03CA-4AE6-9B07-484D60B22867}"/>
              </a:ext>
            </a:extLst>
          </p:cNvPr>
          <p:cNvSpPr>
            <a:spLocks noGrp="1"/>
          </p:cNvSpPr>
          <p:nvPr>
            <p:ph type="body" sz="quarter" idx="10"/>
          </p:nvPr>
        </p:nvSpPr>
        <p:spPr/>
        <p:txBody>
          <a:bodyPr/>
          <a:lstStyle/>
          <a:p>
            <a:r>
              <a:rPr lang="en-US" dirty="0"/>
              <a:t>Specimen Collection Advice for Clinics and EDs Evaluating Patients with Febrile Respiratory Illness </a:t>
            </a:r>
          </a:p>
          <a:p>
            <a:r>
              <a:rPr lang="en-US" dirty="0"/>
              <a:t>Patients presenting to HCFs for evaluation of any febrile respiratory illness should be fitted with a surgical facemask upon arrival and should be segregated from other patients (e.g., immediately moved to an exam room). This is to prevent transmission of respiratory pathogens including flu and COVID-19. </a:t>
            </a:r>
          </a:p>
          <a:p>
            <a:r>
              <a:rPr lang="en-US" dirty="0"/>
              <a:t>If the clinical presentation and the epidemiologic risk factors create a HIGH index of suspicion of COVID-19 (this is a clinical judgement-further guidance above) personnel who collect NP (nasopharyngeal) swabs should don full personal protective equipment (PPE) prior to specimen collection.    </a:t>
            </a:r>
          </a:p>
          <a:p>
            <a:r>
              <a:rPr lang="en-US" dirty="0"/>
              <a:t>N95 respirator, eye protection, disposable gloves, and a gown.   </a:t>
            </a:r>
          </a:p>
          <a:p>
            <a:r>
              <a:rPr lang="en-US" dirty="0"/>
              <a:t>If N95 respirators or equivalent PPE are not available, the patient should be referred to a location where the person undertaking specimen collection has all CDC-recommended PPE. </a:t>
            </a:r>
          </a:p>
          <a:p>
            <a:r>
              <a:rPr lang="en-US" dirty="0"/>
              <a:t>A negative pressure room is not essential for testing.</a:t>
            </a:r>
          </a:p>
        </p:txBody>
      </p:sp>
      <p:sp>
        <p:nvSpPr>
          <p:cNvPr id="3" name="Title 2">
            <a:extLst>
              <a:ext uri="{FF2B5EF4-FFF2-40B4-BE49-F238E27FC236}">
                <a16:creationId xmlns:a16="http://schemas.microsoft.com/office/drawing/2014/main" id="{1B5ED385-9B55-4BB4-9916-7E76890F825A}"/>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9261186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4A236-0DA1-4B4F-AA98-C9E084104ECF}"/>
              </a:ext>
            </a:extLst>
          </p:cNvPr>
          <p:cNvSpPr>
            <a:spLocks noGrp="1"/>
          </p:cNvSpPr>
          <p:nvPr>
            <p:ph type="body" sz="quarter" idx="10"/>
          </p:nvPr>
        </p:nvSpPr>
        <p:spPr/>
        <p:txBody>
          <a:bodyPr/>
          <a:lstStyle/>
          <a:p>
            <a:r>
              <a:rPr lang="en-US" dirty="0"/>
              <a:t>If it is determined that the risk of COVID-19 is low </a:t>
            </a:r>
          </a:p>
          <a:p>
            <a:r>
              <a:rPr lang="en-US" dirty="0"/>
              <a:t>Facilities lacking a supply of N95 respirators should substitute a surgical mask on persons collecting the specimen.  </a:t>
            </a:r>
          </a:p>
          <a:p>
            <a:r>
              <a:rPr lang="en-US" dirty="0"/>
              <a:t>Eye protection is also essential. If available, a face shield would be preferable to goggles. </a:t>
            </a:r>
          </a:p>
          <a:p>
            <a:r>
              <a:rPr lang="en-US" dirty="0"/>
              <a:t>At the time of specimen collection, the patient’s surgical facemask should be lowered sufficiently to expose the nares, and a proper swabbing should commence per the instructional video cited below.</a:t>
            </a:r>
          </a:p>
          <a:p>
            <a:r>
              <a:rPr lang="en-US" dirty="0"/>
              <a:t>The patient’s surgical facemask should be properly repositioned immediately upon completion of specimen collection.</a:t>
            </a:r>
          </a:p>
          <a:p>
            <a:endParaRPr lang="en-US" dirty="0"/>
          </a:p>
        </p:txBody>
      </p:sp>
      <p:sp>
        <p:nvSpPr>
          <p:cNvPr id="3" name="Title 2">
            <a:extLst>
              <a:ext uri="{FF2B5EF4-FFF2-40B4-BE49-F238E27FC236}">
                <a16:creationId xmlns:a16="http://schemas.microsoft.com/office/drawing/2014/main" id="{EBAE6EE8-E39E-4A58-9405-808D599F0074}"/>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96616308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0DD2-9F08-4E77-A098-E58686F4DAE5}"/>
              </a:ext>
            </a:extLst>
          </p:cNvPr>
          <p:cNvSpPr>
            <a:spLocks noGrp="1"/>
          </p:cNvSpPr>
          <p:nvPr>
            <p:ph type="body" sz="quarter" idx="10"/>
          </p:nvPr>
        </p:nvSpPr>
        <p:spPr/>
        <p:txBody>
          <a:bodyPr/>
          <a:lstStyle/>
          <a:p>
            <a:r>
              <a:rPr lang="en-US" b="1" u="sng" dirty="0"/>
              <a:t>Specimen Collection</a:t>
            </a:r>
            <a:endParaRPr lang="en-US" dirty="0"/>
          </a:p>
          <a:p>
            <a:pPr lvl="0"/>
            <a:r>
              <a:rPr lang="en-US" dirty="0"/>
              <a:t>It remains CRITICALLY IMPORTANT that staff responsible for collecting nasopharyngeal (NP) swabs be thoroughly trained and strictly compliant with specimen collection protocols. Failure to collect a proper specimen could result in a FALSE NEGATIVE test which could have major consequences for controlling COVID-19. A training video can be found here: </a:t>
            </a:r>
            <a:r>
              <a:rPr lang="en-US" u="sng" dirty="0">
                <a:hlinkClick r:id="rId2"/>
              </a:rPr>
              <a:t>https://www.youtube.com/watch?v=hXohAo1d6tk</a:t>
            </a:r>
            <a:endParaRPr lang="en-US" dirty="0"/>
          </a:p>
          <a:p>
            <a:r>
              <a:rPr lang="en-US" dirty="0"/>
              <a:t> </a:t>
            </a:r>
          </a:p>
          <a:p>
            <a:pPr lvl="0"/>
            <a:r>
              <a:rPr lang="en-US" dirty="0"/>
              <a:t>Use only synthetic fiber swabs with plastic shafts. Do not use calcium alginate swabs or swabs with wooden shafts, as they may contain substances that inactivate some viruses and inhibit PCR testing. Place swabs immediately into sterile tubes containing 2-3 ml of viral transport media. Refrigerate specimen at 2-8°C and ship overnight to CDC on ice pack.</a:t>
            </a:r>
          </a:p>
          <a:p>
            <a:pPr lvl="0"/>
            <a:r>
              <a:rPr lang="en-US" dirty="0"/>
              <a:t>Nasopharyngeal swab: Insert a swab into the nostril parallel to the palate. Leave the swab in place for a few seconds to absorb secretions. </a:t>
            </a:r>
          </a:p>
          <a:p>
            <a:endParaRPr lang="en-US" dirty="0"/>
          </a:p>
        </p:txBody>
      </p:sp>
      <p:sp>
        <p:nvSpPr>
          <p:cNvPr id="3" name="Title 2">
            <a:extLst>
              <a:ext uri="{FF2B5EF4-FFF2-40B4-BE49-F238E27FC236}">
                <a16:creationId xmlns:a16="http://schemas.microsoft.com/office/drawing/2014/main" id="{69712254-3D2C-4FC9-9947-A1E4151FFD98}"/>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2204823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098" y="1266092"/>
            <a:ext cx="11552349" cy="4868008"/>
          </a:xfrm>
        </p:spPr>
        <p:txBody>
          <a:bodyPr>
            <a:normAutofit/>
          </a:bodyPr>
          <a:lstStyle/>
          <a:p>
            <a:pPr marL="182880" indent="0">
              <a:buNone/>
            </a:pPr>
            <a:r>
              <a:rPr lang="en-US" dirty="0"/>
              <a:t>Written instructions from NPHL and CDC on handling samples: </a:t>
            </a:r>
            <a:endParaRPr lang="en-US" u="sng" dirty="0">
              <a:hlinkClick r:id="rId5"/>
            </a:endParaRPr>
          </a:p>
          <a:p>
            <a:r>
              <a:rPr lang="en-US" u="sng" dirty="0">
                <a:hlinkClick r:id="rId5"/>
              </a:rPr>
              <a:t>http://www.nphl.org/documents/NPHL%20Alert%20COVID-19%20Collection%20and%20Handling%20in%20NE%20v2020%2002%2012.pdf</a:t>
            </a:r>
            <a:endParaRPr lang="en-US" dirty="0"/>
          </a:p>
          <a:p>
            <a:r>
              <a:rPr lang="en-US" u="sng" dirty="0">
                <a:hlinkClick r:id="rId6"/>
              </a:rPr>
              <a:t>https://www.cdc.gov/coronavirus/2019-nCoV/lab/guidelines-clinical-specimens.html</a:t>
            </a:r>
            <a:endParaRPr lang="en-US" dirty="0"/>
          </a:p>
          <a:p>
            <a:pPr marL="182880" indent="0">
              <a:buNone/>
            </a:pPr>
            <a:br>
              <a:rPr lang="en-US" dirty="0"/>
            </a:br>
            <a:r>
              <a:rPr lang="en-US" dirty="0"/>
              <a:t>Video for collecting a NP swab:</a:t>
            </a:r>
          </a:p>
          <a:p>
            <a:r>
              <a:rPr lang="en-US" u="sng" dirty="0">
                <a:hlinkClick r:id="rId7"/>
              </a:rPr>
              <a:t>https://www.youtube.com/watch?v=hXohAo1d6tk</a:t>
            </a:r>
            <a:endParaRPr lang="en-US" dirty="0"/>
          </a:p>
          <a:p>
            <a:r>
              <a:rPr lang="en-US" dirty="0"/>
              <a:t>I think this is the best video- also shows proper PPE donning and doffing</a:t>
            </a:r>
          </a:p>
          <a:p>
            <a:r>
              <a:rPr lang="en-US" u="sng" dirty="0">
                <a:hlinkClick r:id="rId8"/>
              </a:rPr>
              <a:t>https://www.youtube.com/watch?v=c20CfI-Cr8M</a:t>
            </a:r>
            <a:endParaRPr lang="en-US" dirty="0"/>
          </a:p>
          <a:p>
            <a:pPr marL="182880" indent="0">
              <a:buNone/>
            </a:pPr>
            <a:endParaRPr lang="en-US" dirty="0"/>
          </a:p>
          <a:p>
            <a:endParaRPr lang="en-US" dirty="0"/>
          </a:p>
          <a:p>
            <a:pPr marL="182880" indent="0">
              <a:buNone/>
            </a:pPr>
            <a:endParaRPr lang="en-US" dirty="0"/>
          </a:p>
          <a:p>
            <a:endParaRPr lang="en-US" dirty="0"/>
          </a:p>
          <a:p>
            <a:pPr marL="182880" indent="0">
              <a:buNone/>
            </a:pPr>
            <a:endParaRPr lang="en-US" dirty="0"/>
          </a:p>
        </p:txBody>
      </p:sp>
      <p:sp>
        <p:nvSpPr>
          <p:cNvPr id="3" name="Text Placeholder 2"/>
          <p:cNvSpPr>
            <a:spLocks noGrp="1"/>
          </p:cNvSpPr>
          <p:nvPr>
            <p:ph type="body" sz="quarter" idx="12"/>
          </p:nvPr>
        </p:nvSpPr>
        <p:spPr>
          <a:xfrm flipV="1">
            <a:off x="365097" y="1034819"/>
            <a:ext cx="11552349" cy="45719"/>
          </a:xfrm>
        </p:spPr>
        <p:txBody>
          <a:bodyPr>
            <a:normAutofit fontScale="25000" lnSpcReduction="20000"/>
          </a:bodyPr>
          <a:lstStyle/>
          <a:p>
            <a:endParaRPr lang="en-US" dirty="0"/>
          </a:p>
        </p:txBody>
      </p:sp>
      <p:sp>
        <p:nvSpPr>
          <p:cNvPr id="4" name="Title 3"/>
          <p:cNvSpPr>
            <a:spLocks noGrp="1"/>
          </p:cNvSpPr>
          <p:nvPr>
            <p:ph type="title"/>
          </p:nvPr>
        </p:nvSpPr>
        <p:spPr/>
        <p:txBody>
          <a:bodyPr/>
          <a:lstStyle/>
          <a:p>
            <a:r>
              <a:rPr lang="en-US" b="1" dirty="0"/>
              <a:t>Resources (Testing)</a:t>
            </a:r>
            <a:endParaRPr lang="en-US" dirty="0"/>
          </a:p>
        </p:txBody>
      </p:sp>
    </p:spTree>
    <p:extLst>
      <p:ext uri="{BB962C8B-B14F-4D97-AF65-F5344CB8AC3E}">
        <p14:creationId xmlns:p14="http://schemas.microsoft.com/office/powerpoint/2010/main" val="3924327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lasticWrap smoothness="1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effectLst>
            <a:glow>
              <a:schemeClr val="accent1">
                <a:alpha val="40000"/>
              </a:schemeClr>
            </a:glow>
            <a:reflection endPos="65000" dist="50800" dir="5400000" sy="-100000" algn="bl" rotWithShape="0"/>
          </a:effectLst>
        </p:spPr>
        <p:txBody>
          <a:bodyPr/>
          <a:lstStyle/>
          <a:p>
            <a:endParaRPr lang="en-US" dirty="0"/>
          </a:p>
          <a:p>
            <a:endParaRPr lang="en-US" dirty="0"/>
          </a:p>
          <a:p>
            <a:r>
              <a:rPr lang="en-US" dirty="0"/>
              <a:t>CDC is updating guidance frequently and should be considered the best authority for most situations </a:t>
            </a:r>
          </a:p>
          <a:p>
            <a:pPr marL="457200" lvl="1" indent="0">
              <a:buNone/>
            </a:pPr>
            <a:r>
              <a:rPr lang="en-US" sz="2000" dirty="0">
                <a:hlinkClick r:id="rId5"/>
              </a:rPr>
              <a:t>https://www.cdc.gov/coronavirus/2019-ncov/index.html</a:t>
            </a:r>
            <a:r>
              <a:rPr lang="en-US" sz="2000" dirty="0"/>
              <a:t> (main)</a:t>
            </a:r>
          </a:p>
          <a:p>
            <a:endParaRPr lang="en-US" dirty="0"/>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998464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106F3-8E95-439C-962B-A27726F766C3}"/>
              </a:ext>
            </a:extLst>
          </p:cNvPr>
          <p:cNvSpPr>
            <a:spLocks noGrp="1"/>
          </p:cNvSpPr>
          <p:nvPr>
            <p:ph type="body" sz="quarter" idx="10"/>
          </p:nvPr>
        </p:nvSpPr>
        <p:spPr/>
        <p:txBody>
          <a:bodyPr/>
          <a:lstStyle/>
          <a:p>
            <a:endParaRPr lang="en-US" dirty="0"/>
          </a:p>
          <a:p>
            <a:r>
              <a:rPr lang="en-US" dirty="0"/>
              <a:t>D.    Returning travelers need to track the publicly reported COVID-19 disease burden in the areas to which they have travelled through both the local/state public health departments and public media websites.  Areas with </a:t>
            </a:r>
            <a:r>
              <a:rPr lang="en-US" u="sng" dirty="0"/>
              <a:t>widespread sustained transmission</a:t>
            </a:r>
            <a:r>
              <a:rPr lang="en-US" dirty="0"/>
              <a:t> (e.g. CDC Level 3 countries plus U.S. locales such as Seattle, WA, Westchester County, NY, Santa Clara County, CA) are at increased risk and of special concern.  Such travelers should self-quarantine for 14 days and immediately report any symptoms consistent with COVID-19 infection to their health care provider. Individuals unable to observe the 14-day self-quarantine should consult with their local health department</a:t>
            </a:r>
          </a:p>
          <a:p>
            <a:endParaRPr lang="en-US" dirty="0"/>
          </a:p>
          <a:p>
            <a:endParaRPr lang="en-US" dirty="0"/>
          </a:p>
        </p:txBody>
      </p:sp>
      <p:sp>
        <p:nvSpPr>
          <p:cNvPr id="3" name="Title 2">
            <a:extLst>
              <a:ext uri="{FF2B5EF4-FFF2-40B4-BE49-F238E27FC236}">
                <a16:creationId xmlns:a16="http://schemas.microsoft.com/office/drawing/2014/main" id="{89B113A5-F20B-4F14-9AE9-DC16E48B1C3A}"/>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3408182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7B47D-2498-41DA-B943-DDE939D7F49D}"/>
              </a:ext>
            </a:extLst>
          </p:cNvPr>
          <p:cNvSpPr>
            <a:spLocks noGrp="1"/>
          </p:cNvSpPr>
          <p:nvPr>
            <p:ph type="body" sz="quarter" idx="10"/>
          </p:nvPr>
        </p:nvSpPr>
        <p:spPr/>
        <p:txBody>
          <a:bodyPr/>
          <a:lstStyle/>
          <a:p>
            <a:endParaRPr lang="en-US" dirty="0"/>
          </a:p>
          <a:p>
            <a:endParaRPr lang="en-US" dirty="0"/>
          </a:p>
          <a:p>
            <a:r>
              <a:rPr lang="en-US" dirty="0"/>
              <a:t>E. </a:t>
            </a:r>
            <a:r>
              <a:rPr lang="en-US" sz="2400" dirty="0"/>
              <a:t>Health care workers with a travel history from an area with </a:t>
            </a:r>
            <a:r>
              <a:rPr lang="en-US" sz="2400" u="sng" dirty="0"/>
              <a:t>widespread sustained transmission</a:t>
            </a:r>
            <a:r>
              <a:rPr lang="en-US" sz="2400" dirty="0"/>
              <a:t> or other high-risk exposure should consult with a trained medical professional (e.g. infection preventionist or physician) at their facility and establish an infection control protocol (e.g., home quarantine, self-monitoring, PPE while at work etc.) that mitigates the risk of patient and co-worker exposure.</a:t>
            </a:r>
          </a:p>
          <a:p>
            <a:endParaRPr lang="en-US" dirty="0"/>
          </a:p>
        </p:txBody>
      </p:sp>
      <p:sp>
        <p:nvSpPr>
          <p:cNvPr id="3" name="Title 2">
            <a:extLst>
              <a:ext uri="{FF2B5EF4-FFF2-40B4-BE49-F238E27FC236}">
                <a16:creationId xmlns:a16="http://schemas.microsoft.com/office/drawing/2014/main" id="{CFE484EB-905C-49C5-9429-6353B0851D16}"/>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4256484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6464F-BB2B-4EAF-B2F2-4D36172A148E}"/>
              </a:ext>
            </a:extLst>
          </p:cNvPr>
          <p:cNvSpPr>
            <a:spLocks noGrp="1"/>
          </p:cNvSpPr>
          <p:nvPr>
            <p:ph type="body" sz="quarter" idx="10"/>
          </p:nvPr>
        </p:nvSpPr>
        <p:spPr/>
        <p:txBody>
          <a:bodyPr/>
          <a:lstStyle/>
          <a:p>
            <a:endParaRPr lang="en-US" dirty="0"/>
          </a:p>
          <a:p>
            <a:r>
              <a:rPr lang="en-US" sz="2400" b="1" dirty="0"/>
              <a:t>1. Supply of Reagents</a:t>
            </a:r>
          </a:p>
          <a:p>
            <a:r>
              <a:rPr lang="en-US" sz="2400" b="1" dirty="0"/>
              <a:t>2. Supply of Appropriate PPE</a:t>
            </a:r>
          </a:p>
          <a:p>
            <a:r>
              <a:rPr lang="en-US" sz="2400" b="1" dirty="0"/>
              <a:t>3. Risk to other patients</a:t>
            </a:r>
          </a:p>
          <a:p>
            <a:endParaRPr lang="en-US" sz="2400" b="1" dirty="0"/>
          </a:p>
          <a:p>
            <a:r>
              <a:rPr lang="en-US" sz="2400" b="1" dirty="0"/>
              <a:t>These 3 concerns drive the policy of –</a:t>
            </a:r>
          </a:p>
          <a:p>
            <a:endParaRPr lang="en-US" sz="2400" b="1" dirty="0"/>
          </a:p>
          <a:p>
            <a:r>
              <a:rPr lang="en-US" sz="2400" b="1" dirty="0"/>
              <a:t>1.Prioritized testing based on risk factors above</a:t>
            </a:r>
          </a:p>
          <a:p>
            <a:r>
              <a:rPr lang="en-US" sz="2400" b="1" dirty="0"/>
              <a:t>2. Where the testing is performed</a:t>
            </a:r>
          </a:p>
          <a:p>
            <a:endParaRPr lang="en-US" dirty="0"/>
          </a:p>
          <a:p>
            <a:endParaRPr lang="en-US" dirty="0"/>
          </a:p>
        </p:txBody>
      </p:sp>
      <p:sp>
        <p:nvSpPr>
          <p:cNvPr id="3" name="Title 2">
            <a:extLst>
              <a:ext uri="{FF2B5EF4-FFF2-40B4-BE49-F238E27FC236}">
                <a16:creationId xmlns:a16="http://schemas.microsoft.com/office/drawing/2014/main" id="{24F58089-E78D-4517-A719-3E5A43D19841}"/>
              </a:ext>
            </a:extLst>
          </p:cNvPr>
          <p:cNvSpPr>
            <a:spLocks noGrp="1"/>
          </p:cNvSpPr>
          <p:nvPr>
            <p:ph type="title"/>
          </p:nvPr>
        </p:nvSpPr>
        <p:spPr/>
        <p:txBody>
          <a:bodyPr/>
          <a:lstStyle/>
          <a:p>
            <a:r>
              <a:rPr lang="en-US" dirty="0"/>
              <a:t>Testing-3 Major Issues</a:t>
            </a:r>
          </a:p>
        </p:txBody>
      </p:sp>
    </p:spTree>
    <p:extLst>
      <p:ext uri="{BB962C8B-B14F-4D97-AF65-F5344CB8AC3E}">
        <p14:creationId xmlns:p14="http://schemas.microsoft.com/office/powerpoint/2010/main" val="35026932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0B11D-A09D-4117-94B7-B45AF50DAC1B}"/>
              </a:ext>
            </a:extLst>
          </p:cNvPr>
          <p:cNvSpPr>
            <a:spLocks noGrp="1"/>
          </p:cNvSpPr>
          <p:nvPr>
            <p:ph type="body" sz="quarter" idx="10"/>
          </p:nvPr>
        </p:nvSpPr>
        <p:spPr/>
        <p:txBody>
          <a:bodyPr/>
          <a:lstStyle/>
          <a:p>
            <a:r>
              <a:rPr lang="en-US" dirty="0"/>
              <a:t>Note to the Public:  Public health officials, health care providers, and laboratories are working daily to increase our capacity to test more people for COVID-19.  Currently, testing supplies are limited, just like some supplies at local stores and online.  Local, state, and federal partners are working to expand testing supplies and the ability to test people experiencing symptoms as quickly as possible.  While we work to increase supplies and testing, we are screening people to test those who have the highest likelihood of being exposed to or having COVID-19.  As we are able to test more people, we’ll provide additional information on where Nebraskans can receive testing. The Nebraska Department of Health and Human Services (DHHS) will be updating our website to include the most up-to-date information at www.dhhs.ne.gov/coronavirus. </a:t>
            </a:r>
          </a:p>
          <a:p>
            <a:r>
              <a:rPr lang="en-US" dirty="0"/>
              <a:t>Nursing</a:t>
            </a:r>
          </a:p>
          <a:p>
            <a:r>
              <a:rPr lang="en-US" dirty="0"/>
              <a:t>Homes Visitation restricted to medically necessary visits; end of life care visitors masked</a:t>
            </a:r>
          </a:p>
          <a:p>
            <a:endParaRPr lang="en-US" dirty="0"/>
          </a:p>
        </p:txBody>
      </p:sp>
      <p:sp>
        <p:nvSpPr>
          <p:cNvPr id="3" name="Title 2">
            <a:extLst>
              <a:ext uri="{FF2B5EF4-FFF2-40B4-BE49-F238E27FC236}">
                <a16:creationId xmlns:a16="http://schemas.microsoft.com/office/drawing/2014/main" id="{8619EFBC-4755-4476-9BE3-01046C3145F7}"/>
              </a:ext>
            </a:extLst>
          </p:cNvPr>
          <p:cNvSpPr>
            <a:spLocks noGrp="1"/>
          </p:cNvSpPr>
          <p:nvPr>
            <p:ph type="title"/>
          </p:nvPr>
        </p:nvSpPr>
        <p:spPr/>
        <p:txBody>
          <a:bodyPr/>
          <a:lstStyle/>
          <a:p>
            <a:r>
              <a:rPr lang="en-US" dirty="0"/>
              <a:t>Testing Info Statement to the Public</a:t>
            </a:r>
          </a:p>
        </p:txBody>
      </p:sp>
    </p:spTree>
    <p:extLst>
      <p:ext uri="{BB962C8B-B14F-4D97-AF65-F5344CB8AC3E}">
        <p14:creationId xmlns:p14="http://schemas.microsoft.com/office/powerpoint/2010/main" val="15458521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97DF8-B72C-4195-9A3E-7E1C60116672}"/>
              </a:ext>
            </a:extLst>
          </p:cNvPr>
          <p:cNvSpPr>
            <a:spLocks noGrp="1"/>
          </p:cNvSpPr>
          <p:nvPr>
            <p:ph type="body" sz="quarter" idx="10"/>
          </p:nvPr>
        </p:nvSpPr>
        <p:spPr/>
        <p:txBody>
          <a:bodyPr/>
          <a:lstStyle/>
          <a:p>
            <a:r>
              <a:rPr lang="en-US" b="1" i="1" dirty="0"/>
              <a:t>Availability of Testing-Capacity Expanding</a:t>
            </a:r>
            <a:endParaRPr lang="en-US" dirty="0"/>
          </a:p>
          <a:p>
            <a:r>
              <a:rPr lang="en-US" dirty="0"/>
              <a:t> NPHL is performing the CDC-approved test.  </a:t>
            </a:r>
          </a:p>
          <a:p>
            <a:pPr lvl="1"/>
            <a:r>
              <a:rPr lang="en-US" dirty="0"/>
              <a:t> </a:t>
            </a:r>
            <a:r>
              <a:rPr lang="en-US" sz="2000" dirty="0"/>
              <a:t>20 specimens per run may be able to expand to about 100/day. </a:t>
            </a:r>
          </a:p>
          <a:p>
            <a:pPr lvl="1"/>
            <a:r>
              <a:rPr lang="en-US" sz="2000" dirty="0"/>
              <a:t>Approval via LHD through the state DPH is necessary </a:t>
            </a:r>
          </a:p>
          <a:p>
            <a:pPr lvl="0"/>
            <a:r>
              <a:rPr lang="en-US" dirty="0"/>
              <a:t>UNMC - separate test through Regional Pathology Laboratory (RPL), </a:t>
            </a:r>
          </a:p>
          <a:p>
            <a:pPr lvl="0"/>
            <a:r>
              <a:rPr lang="en-US" dirty="0"/>
              <a:t>	</a:t>
            </a:r>
            <a:r>
              <a:rPr lang="en-US" dirty="0" err="1"/>
              <a:t>primarly</a:t>
            </a:r>
            <a:r>
              <a:rPr lang="en-US" dirty="0"/>
              <a:t> for providers within the Nebraska Medicine/UNMC system.  </a:t>
            </a:r>
          </a:p>
          <a:p>
            <a:pPr lvl="0"/>
            <a:r>
              <a:rPr lang="en-US" dirty="0"/>
              <a:t>	May have additional capacity </a:t>
            </a:r>
          </a:p>
          <a:p>
            <a:pPr lvl="0"/>
            <a:r>
              <a:rPr lang="en-US" dirty="0"/>
              <a:t>Because of limitations for non urgent requests send to Commercial labs first</a:t>
            </a:r>
          </a:p>
          <a:p>
            <a:pPr lvl="0"/>
            <a:r>
              <a:rPr lang="en-US" dirty="0"/>
              <a:t>Limiting Factor for NPHL, UNMC, and Commercial labs will be reagent supply</a:t>
            </a:r>
          </a:p>
          <a:p>
            <a:pPr lvl="0"/>
            <a:endParaRPr lang="en-US" dirty="0"/>
          </a:p>
          <a:p>
            <a:endParaRPr lang="en-US" dirty="0"/>
          </a:p>
        </p:txBody>
      </p:sp>
      <p:sp>
        <p:nvSpPr>
          <p:cNvPr id="3" name="Title 2">
            <a:extLst>
              <a:ext uri="{FF2B5EF4-FFF2-40B4-BE49-F238E27FC236}">
                <a16:creationId xmlns:a16="http://schemas.microsoft.com/office/drawing/2014/main" id="{FC23CE13-59E5-4A61-A8E4-23851BC4FFB9}"/>
              </a:ext>
            </a:extLst>
          </p:cNvPr>
          <p:cNvSpPr>
            <a:spLocks noGrp="1"/>
          </p:cNvSpPr>
          <p:nvPr>
            <p:ph type="title"/>
          </p:nvPr>
        </p:nvSpPr>
        <p:spPr/>
        <p:txBody>
          <a:bodyPr/>
          <a:lstStyle/>
          <a:p>
            <a:r>
              <a:rPr lang="en-US" dirty="0"/>
              <a:t>Testing </a:t>
            </a:r>
          </a:p>
        </p:txBody>
      </p:sp>
    </p:spTree>
    <p:extLst>
      <p:ext uri="{BB962C8B-B14F-4D97-AF65-F5344CB8AC3E}">
        <p14:creationId xmlns:p14="http://schemas.microsoft.com/office/powerpoint/2010/main" val="23967262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51FF5-7868-4151-9475-70BBF494AA73}"/>
              </a:ext>
            </a:extLst>
          </p:cNvPr>
          <p:cNvSpPr>
            <a:spLocks noGrp="1"/>
          </p:cNvSpPr>
          <p:nvPr>
            <p:ph type="body" sz="quarter" idx="10"/>
          </p:nvPr>
        </p:nvSpPr>
        <p:spPr/>
        <p:txBody>
          <a:bodyPr/>
          <a:lstStyle/>
          <a:p>
            <a:r>
              <a:rPr lang="en-US" dirty="0"/>
              <a:t>Commercial labs listed below  have announced the availability of commercial tests through their portals.  Published turnaround time is 3-4 days. </a:t>
            </a:r>
          </a:p>
          <a:p>
            <a:r>
              <a:rPr lang="en-US" dirty="0"/>
              <a:t>Any patient (+) for COVID-19 virus should be immediately reported to their local/state public health office.  </a:t>
            </a:r>
          </a:p>
          <a:p>
            <a:r>
              <a:rPr lang="en-US" dirty="0"/>
              <a:t>All such (+) tests are provisional pending confirmation at NPHL. </a:t>
            </a:r>
            <a:r>
              <a:rPr lang="en-US" b="1" u="sng" dirty="0"/>
              <a:t>Request the commercial lab send the specimen to NPHL for all positive tests</a:t>
            </a:r>
          </a:p>
          <a:p>
            <a:endParaRPr lang="en-US" b="1" u="sng" dirty="0"/>
          </a:p>
          <a:p>
            <a:r>
              <a:rPr lang="en-US" dirty="0"/>
              <a:t>LabCorp </a:t>
            </a:r>
          </a:p>
          <a:p>
            <a:r>
              <a:rPr lang="en-US" dirty="0"/>
              <a:t>Quest</a:t>
            </a:r>
          </a:p>
          <a:p>
            <a:r>
              <a:rPr lang="en-US" dirty="0"/>
              <a:t>ARUP</a:t>
            </a:r>
          </a:p>
          <a:p>
            <a:r>
              <a:rPr lang="en-US" dirty="0"/>
              <a:t>Mayo </a:t>
            </a:r>
          </a:p>
          <a:p>
            <a:endParaRPr lang="en-US" b="1" u="sng" dirty="0"/>
          </a:p>
          <a:p>
            <a:endParaRPr lang="en-US" dirty="0"/>
          </a:p>
        </p:txBody>
      </p:sp>
      <p:sp>
        <p:nvSpPr>
          <p:cNvPr id="3" name="Title 2">
            <a:extLst>
              <a:ext uri="{FF2B5EF4-FFF2-40B4-BE49-F238E27FC236}">
                <a16:creationId xmlns:a16="http://schemas.microsoft.com/office/drawing/2014/main" id="{4911E806-A910-44B5-A782-7FA3C33D6F4D}"/>
              </a:ext>
            </a:extLst>
          </p:cNvPr>
          <p:cNvSpPr>
            <a:spLocks noGrp="1"/>
          </p:cNvSpPr>
          <p:nvPr>
            <p:ph type="title"/>
          </p:nvPr>
        </p:nvSpPr>
        <p:spPr/>
        <p:txBody>
          <a:bodyPr/>
          <a:lstStyle/>
          <a:p>
            <a:r>
              <a:rPr lang="en-US" dirty="0"/>
              <a:t>Commercial Lab Testing</a:t>
            </a:r>
          </a:p>
        </p:txBody>
      </p:sp>
    </p:spTree>
    <p:extLst>
      <p:ext uri="{BB962C8B-B14F-4D97-AF65-F5344CB8AC3E}">
        <p14:creationId xmlns:p14="http://schemas.microsoft.com/office/powerpoint/2010/main" val="37123176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D600D-0804-45EB-8E1C-713CBAA1657C}"/>
              </a:ext>
            </a:extLst>
          </p:cNvPr>
          <p:cNvSpPr>
            <a:spLocks noGrp="1"/>
          </p:cNvSpPr>
          <p:nvPr>
            <p:ph type="body" sz="quarter" idx="10"/>
          </p:nvPr>
        </p:nvSpPr>
        <p:spPr/>
        <p:txBody>
          <a:bodyPr/>
          <a:lstStyle/>
          <a:p>
            <a:r>
              <a:rPr lang="en-US" dirty="0">
                <a:hlinkClick r:id="rId2" action="ppaction://hlinkfile"/>
              </a:rPr>
              <a:t>file:///C:/Users/QCCLIE~1/AppData/Local/Temp/Testing%20Guidance%20to%20Providers.pdf</a:t>
            </a:r>
            <a:endParaRPr lang="en-US" dirty="0"/>
          </a:p>
          <a:p>
            <a:r>
              <a:rPr lang="en-US" dirty="0"/>
              <a:t>Order COVID-19 testing supplies and lab tests through commercial channels for patients with signs and symptoms compatible with COVID-19. Supply chains are severely stressed.  Opening that pipeline is a critical national priority. Per CDC recommendations (https://www.cdc.gov/coronavirus/2019-ncov/hcp/clinical-criteria.html), clinicians should use their judgment to determine if a patient has signs and symptoms compatible with COVID-19 and whether the patient should be tested.  </a:t>
            </a:r>
          </a:p>
          <a:p>
            <a:r>
              <a:rPr lang="en-US" dirty="0"/>
              <a:t> </a:t>
            </a:r>
          </a:p>
          <a:p>
            <a:r>
              <a:rPr lang="en-US" dirty="0"/>
              <a:t>o Only one nasopharyngeal specimen is required. Please see NPHL guidelines for additional details in specimen collection (http://www.nphl.org/) </a:t>
            </a:r>
          </a:p>
          <a:p>
            <a:r>
              <a:rPr lang="en-US" dirty="0"/>
              <a:t> </a:t>
            </a:r>
          </a:p>
        </p:txBody>
      </p:sp>
      <p:sp>
        <p:nvSpPr>
          <p:cNvPr id="3" name="Title 2">
            <a:extLst>
              <a:ext uri="{FF2B5EF4-FFF2-40B4-BE49-F238E27FC236}">
                <a16:creationId xmlns:a16="http://schemas.microsoft.com/office/drawing/2014/main" id="{20E3C9C2-B28C-42E2-8BDF-22A6820C3D9B}"/>
              </a:ext>
            </a:extLst>
          </p:cNvPr>
          <p:cNvSpPr>
            <a:spLocks noGrp="1"/>
          </p:cNvSpPr>
          <p:nvPr>
            <p:ph type="title"/>
          </p:nvPr>
        </p:nvSpPr>
        <p:spPr/>
        <p:txBody>
          <a:bodyPr/>
          <a:lstStyle/>
          <a:p>
            <a:r>
              <a:rPr lang="en-US" dirty="0"/>
              <a:t>Providers Testing</a:t>
            </a:r>
          </a:p>
        </p:txBody>
      </p:sp>
    </p:spTree>
    <p:extLst>
      <p:ext uri="{BB962C8B-B14F-4D97-AF65-F5344CB8AC3E}">
        <p14:creationId xmlns:p14="http://schemas.microsoft.com/office/powerpoint/2010/main" val="14415561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364444-3E31-4591-BF65-8E77F441987D}">
  <ds:schemaRefs>
    <ds:schemaRef ds:uri="2f9a96d6-9b2b-4797-a61c-7fe1f15b622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BRAND PPT TEMPLATE</Template>
  <TotalTime>1585</TotalTime>
  <Words>3018</Words>
  <Application>Microsoft Office PowerPoint</Application>
  <PresentationFormat>Widescreen</PresentationFormat>
  <Paragraphs>202</Paragraphs>
  <Slides>28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Calibri</vt:lpstr>
      <vt:lpstr>Wingdings 3</vt:lpstr>
      <vt:lpstr>Roboto Black</vt:lpstr>
      <vt:lpstr>Montserrat Semi Bold</vt:lpstr>
      <vt:lpstr>Arial</vt:lpstr>
      <vt:lpstr>Roboto</vt:lpstr>
      <vt:lpstr>Montserrat</vt:lpstr>
      <vt:lpstr>Custom Design</vt:lpstr>
      <vt:lpstr>Brand Theme Master</vt:lpstr>
      <vt:lpstr>  Covid-19 Webinex Update  on Testing for COVID-19</vt:lpstr>
      <vt:lpstr>Updates for the Public and Returning Travelers</vt:lpstr>
      <vt:lpstr>Updates</vt:lpstr>
      <vt:lpstr>Updates</vt:lpstr>
      <vt:lpstr>Testing-3 Major Issues</vt:lpstr>
      <vt:lpstr>Testing Info Statement to the Public</vt:lpstr>
      <vt:lpstr>Testing </vt:lpstr>
      <vt:lpstr>Commercial Lab Testing</vt:lpstr>
      <vt:lpstr>Providers Testing</vt:lpstr>
      <vt:lpstr>Call In Lines; Facility Screening</vt:lpstr>
      <vt:lpstr>Other Ideas for Testing Sites</vt:lpstr>
      <vt:lpstr>CDC: Criteria to Guide Evaluation and Lab Testing for COVID-19 </vt:lpstr>
      <vt:lpstr>Testing Risk Groups:  </vt:lpstr>
      <vt:lpstr>Testing- Provider Guidance for LTC</vt:lpstr>
      <vt:lpstr>New CDC Person Under Investigation Definition</vt:lpstr>
      <vt:lpstr>Tips for Testing</vt:lpstr>
      <vt:lpstr>Test Results from Commercial Labs</vt:lpstr>
      <vt:lpstr>Test Results from NPHL</vt:lpstr>
      <vt:lpstr>Reporting to LHD</vt:lpstr>
      <vt:lpstr>Updates from Interim Guidance for IP in HC</vt:lpstr>
      <vt:lpstr>Limited Capacity of N-95s</vt:lpstr>
      <vt:lpstr>Following slides are repeats for specifics on ontaining a specimen</vt:lpstr>
      <vt:lpstr>DHHS HAN 3-11-2020</vt:lpstr>
      <vt:lpstr>DHHS HAN 3-11-2020</vt:lpstr>
      <vt:lpstr>DHHS HAN 3-11-2020</vt:lpstr>
      <vt:lpstr>Resources (Testing)</vt:lpstr>
      <vt:lpstr>Resources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228</cp:revision>
  <cp:lastPrinted>2016-10-25T21:04:27Z</cp:lastPrinted>
  <dcterms:created xsi:type="dcterms:W3CDTF">2016-09-27T14:31:05Z</dcterms:created>
  <dcterms:modified xsi:type="dcterms:W3CDTF">2020-03-16T16:17:19Z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1542234284</vt:i4>
  </property>
  <property fmtid="{D5CDD505-2E9C-101B-9397-08002B2CF9AE}" pid="3" name="_NewReviewCycle">
    <vt:lpwstr/>
  </property>
  <property fmtid="{D5CDD505-2E9C-101B-9397-08002B2CF9AE}" pid="4" name="_EmailSubject">
    <vt:lpwstr>Recording &amp; Slides: COVID-19 Update for Acute Care Hospitals Including Infection Prevention, Screening, and Testing</vt:lpwstr>
  </property>
  <property fmtid="{D5CDD505-2E9C-101B-9397-08002B2CF9AE}" pid="5" name="_AuthorEmailDisplayName">
    <vt:lpwstr>Oppegard, Sadie</vt:lpwstr>
  </property>
  <property fmtid="{D5CDD505-2E9C-101B-9397-08002B2CF9AE}" pid="6" name="_PreviousAdHocReviewCycleID">
    <vt:i4>-670888006</vt:i4>
  </property>
  <property fmtid="{D5CDD505-2E9C-101B-9397-08002B2CF9AE}" pid="7" name="_AuthorEmail">
    <vt:lpwstr>Sadie.Oppegard@nebraska.gov</vt:lpwstr>
  </property>
  <property fmtid="{D5CDD505-2E9C-101B-9397-08002B2CF9AE}" pid="8" name="ContentTypeId">
    <vt:lpwstr>0x01010052B6389463AD8D489B748E08E45C361A</vt:lpwstr>
  </property>
</Properties>
</file>