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8" r:id="rId2"/>
    <p:sldId id="360" r:id="rId3"/>
    <p:sldId id="380" r:id="rId4"/>
    <p:sldId id="381" r:id="rId5"/>
    <p:sldId id="390" r:id="rId6"/>
    <p:sldId id="396" r:id="rId7"/>
    <p:sldId id="392" r:id="rId8"/>
    <p:sldId id="409" r:id="rId9"/>
    <p:sldId id="410" r:id="rId10"/>
    <p:sldId id="424" r:id="rId11"/>
    <p:sldId id="415" r:id="rId12"/>
    <p:sldId id="416" r:id="rId13"/>
    <p:sldId id="413" r:id="rId14"/>
    <p:sldId id="425" r:id="rId15"/>
    <p:sldId id="426" r:id="rId16"/>
    <p:sldId id="427" r:id="rId17"/>
    <p:sldId id="428" r:id="rId18"/>
    <p:sldId id="389" r:id="rId19"/>
    <p:sldId id="437" r:id="rId20"/>
    <p:sldId id="438" r:id="rId21"/>
    <p:sldId id="439" r:id="rId22"/>
    <p:sldId id="440" r:id="rId23"/>
    <p:sldId id="441" r:id="rId24"/>
    <p:sldId id="429" r:id="rId25"/>
    <p:sldId id="430" r:id="rId26"/>
    <p:sldId id="431" r:id="rId27"/>
    <p:sldId id="432" r:id="rId28"/>
    <p:sldId id="433" r:id="rId29"/>
    <p:sldId id="434" r:id="rId30"/>
    <p:sldId id="421" r:id="rId31"/>
    <p:sldId id="436" r:id="rId32"/>
    <p:sldId id="264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674"/>
    <a:srgbClr val="66FFCC"/>
    <a:srgbClr val="FFCC00"/>
    <a:srgbClr val="3B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longe2000:Downloads:Book1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onge2000:Downloads:Book1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03521434820646"/>
          <c:y val="0.31071779744346117"/>
          <c:w val="0.41180555555555554"/>
          <c:h val="0.5830875122910521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4213408164404981"/>
                  <c:y val="6.23266219239373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8A-4DF6-ADEA-F18EFEB8A7AE}"/>
                </c:ext>
              </c:extLst>
            </c:dLbl>
            <c:dLbl>
              <c:idx val="1"/>
              <c:layout>
                <c:manualLayout>
                  <c:x val="-5.8423940358519014E-2"/>
                  <c:y val="6.85620673254769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8A-4DF6-ADEA-F18EFEB8A7AE}"/>
                </c:ext>
              </c:extLst>
            </c:dLbl>
            <c:dLbl>
              <c:idx val="2"/>
              <c:layout>
                <c:manualLayout>
                  <c:x val="-6.2525967498743507E-2"/>
                  <c:y val="1.57843189064454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8A-4DF6-ADEA-F18EFEB8A7AE}"/>
                </c:ext>
              </c:extLst>
            </c:dLbl>
            <c:dLbl>
              <c:idx val="3"/>
              <c:layout>
                <c:manualLayout>
                  <c:x val="-6.7480454570838219E-2"/>
                  <c:y val="2.6344307632686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8A-4DF6-ADEA-F18EFEB8A7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53.1</c:v>
                </c:pt>
                <c:pt idx="1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A-4DF6-ADEA-F18EFEB8A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03521434820646"/>
          <c:y val="0.31071779744346117"/>
          <c:w val="0.41180555555555554"/>
          <c:h val="0.5830875122910521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4213408164404981"/>
                  <c:y val="6.23266219239373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BD-4D01-B85B-27740CF58E65}"/>
                </c:ext>
              </c:extLst>
            </c:dLbl>
            <c:dLbl>
              <c:idx val="1"/>
              <c:layout>
                <c:manualLayout>
                  <c:x val="-5.8423940358519014E-2"/>
                  <c:y val="6.85620673254769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BD-4D01-B85B-27740CF58E65}"/>
                </c:ext>
              </c:extLst>
            </c:dLbl>
            <c:dLbl>
              <c:idx val="2"/>
              <c:layout>
                <c:manualLayout>
                  <c:x val="-6.2525967498743507E-2"/>
                  <c:y val="1.57843189064454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BD-4D01-B85B-27740CF58E65}"/>
                </c:ext>
              </c:extLst>
            </c:dLbl>
            <c:dLbl>
              <c:idx val="3"/>
              <c:layout>
                <c:manualLayout>
                  <c:x val="-6.7480454570838219E-2"/>
                  <c:y val="2.6344307632686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D-4D01-B85B-27740CF58E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D-4D01-B85B-27740CF58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11429150755303E-2"/>
          <c:y val="0.255863881636746"/>
          <c:w val="0.67120894866682401"/>
          <c:h val="0.6426540927194009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0499341015849393E-2"/>
                  <c:y val="-2.5015340799143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D4-4A6F-AE51-9C2EC4CCE905}"/>
                </c:ext>
              </c:extLst>
            </c:dLbl>
            <c:dLbl>
              <c:idx val="1"/>
              <c:layout>
                <c:manualLayout>
                  <c:x val="-6.1388935825081904E-3"/>
                  <c:y val="5.38484440317981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D4-4A6F-AE51-9C2EC4CCE905}"/>
                </c:ext>
              </c:extLst>
            </c:dLbl>
            <c:dLbl>
              <c:idx val="2"/>
              <c:layout>
                <c:manualLayout>
                  <c:x val="-2.5010279965004399E-2"/>
                  <c:y val="-2.96292650918635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D4-4A6F-AE51-9C2EC4CCE905}"/>
                </c:ext>
              </c:extLst>
            </c:dLbl>
            <c:dLbl>
              <c:idx val="3"/>
              <c:layout>
                <c:manualLayout>
                  <c:x val="-2.8979002624671901E-2"/>
                  <c:y val="2.47648731408573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D4-4A6F-AE51-9C2EC4CCE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65</c:v>
                </c:pt>
                <c:pt idx="1">
                  <c:v>12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D4-4A6F-AE51-9C2EC4CCE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509087222466297"/>
          <c:y val="0.265048570829168"/>
          <c:w val="0.251475651380487"/>
          <c:h val="0.4113076548755790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633743026822"/>
          <c:y val="0.26008645578547301"/>
          <c:w val="0.52340397644466796"/>
          <c:h val="0.7399135442145270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5996449491520298E-2"/>
                  <c:y val="-4.07579975382979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6B-4AF8-8D2B-804C20FC145A}"/>
                </c:ext>
              </c:extLst>
            </c:dLbl>
            <c:dLbl>
              <c:idx val="1"/>
              <c:layout>
                <c:manualLayout>
                  <c:x val="-6.6619179433086706E-2"/>
                  <c:y val="-1.58995958296017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6B-4AF8-8D2B-804C20FC145A}"/>
                </c:ext>
              </c:extLst>
            </c:dLbl>
            <c:dLbl>
              <c:idx val="2"/>
              <c:layout>
                <c:manualLayout>
                  <c:x val="-4.7912248407197501E-3"/>
                  <c:y val="-1.38711810056929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6B-4AF8-8D2B-804C20FC145A}"/>
                </c:ext>
              </c:extLst>
            </c:dLbl>
            <c:dLbl>
              <c:idx val="3"/>
              <c:layout>
                <c:manualLayout>
                  <c:x val="4.7081909124994097E-2"/>
                  <c:y val="-6.12781691893966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6B-4AF8-8D2B-804C20FC1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Sheet1!$A$8:$A$11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Hispanic</c:v>
                </c:pt>
              </c:strCache>
            </c:strRef>
          </c:cat>
          <c:val>
            <c:numRef>
              <c:f>Sheet1!$B$8:$B$11</c:f>
              <c:numCache>
                <c:formatCode>General</c:formatCode>
                <c:ptCount val="4"/>
                <c:pt idx="0">
                  <c:v>83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6B-4AF8-8D2B-804C20FC1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824449557501598"/>
          <c:y val="0.33925639705377197"/>
          <c:w val="0.20175550442498399"/>
          <c:h val="0.517585162225917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0.06956</cdr:y>
    </cdr:from>
    <cdr:to>
      <cdr:x>1</cdr:x>
      <cdr:y>0.19035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70508"/>
          <a:ext cx="3955271" cy="469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effectLst/>
            </a:rPr>
            <a:t>   U.S.</a:t>
          </a:r>
          <a:r>
            <a:rPr lang="en-US" sz="2400" b="1" baseline="0" dirty="0">
              <a:effectLst/>
            </a:rPr>
            <a:t> Workforce by Gender</a:t>
          </a:r>
          <a:endParaRPr lang="en-US" sz="2400" dirty="0">
            <a:effectLst/>
          </a:endParaRPr>
        </a:p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0.17991</cdr:x>
      <cdr:y>0.06456</cdr:y>
    </cdr:from>
    <cdr:to>
      <cdr:x>0.90165</cdr:x>
      <cdr:y>0.26926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9832" y="232382"/>
          <a:ext cx="2927817" cy="736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0.05217</cdr:x>
      <cdr:y>0.06437</cdr:y>
    </cdr:from>
    <cdr:to>
      <cdr:x>1</cdr:x>
      <cdr:y>0.18517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413" y="250325"/>
          <a:ext cx="3731963" cy="469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effectLst/>
            </a:rPr>
            <a:t>    U.S.</a:t>
          </a:r>
          <a:r>
            <a:rPr lang="en-US" sz="2400" b="1" baseline="0" dirty="0">
              <a:effectLst/>
            </a:rPr>
            <a:t> CEO's  by Gender</a:t>
          </a:r>
          <a:endParaRPr lang="en-US" sz="2400" dirty="0">
            <a:effectLst/>
          </a:endParaRPr>
        </a:p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0.15942</cdr:x>
      <cdr:y>0.11074</cdr:y>
    </cdr:from>
    <cdr:to>
      <cdr:x>0.88116</cdr:x>
      <cdr:y>0.31544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875" y="314325"/>
          <a:ext cx="237172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0.13392</cdr:x>
      <cdr:y>0.00815</cdr:y>
    </cdr:from>
    <cdr:to>
      <cdr:x>0.8562</cdr:x>
      <cdr:y>0.11349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65" y="30045"/>
          <a:ext cx="2671610" cy="388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U.S</a:t>
          </a:r>
          <a:r>
            <a:rPr lang="en-US" sz="2000" b="1" baseline="0" dirty="0"/>
            <a:t> Workforce By Race</a:t>
          </a:r>
          <a:endParaRPr lang="en-U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A5DF5-C088-4A93-8774-3B669510F93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3381-7734-41D6-8044-97C0DD8D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BFC14-82D3-B74D-803D-D33D263D3E7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1CBE73-5AD1-7D49-A10E-F8409F7FF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9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19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before 1945, lived</a:t>
            </a:r>
            <a:r>
              <a:rPr lang="en-US" baseline="0" dirty="0"/>
              <a:t> during the Great Depression, World War II</a:t>
            </a:r>
          </a:p>
          <a:p>
            <a:endParaRPr lang="en-US" baseline="0" dirty="0"/>
          </a:p>
          <a:p>
            <a:r>
              <a:rPr lang="en-US" baseline="0" dirty="0"/>
              <a:t>Approximately 2% of the workforce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Values/Ethics: Sacrifice, Collectivism</a:t>
            </a:r>
            <a:r>
              <a:rPr lang="en-US" baseline="0" dirty="0"/>
              <a:t> vs. Individualism, Patriotic</a:t>
            </a:r>
          </a:p>
          <a:p>
            <a:endParaRPr lang="en-US" baseline="0" dirty="0"/>
          </a:p>
          <a:p>
            <a:r>
              <a:rPr lang="en-US" baseline="0" dirty="0"/>
              <a:t>Workplace Attributes: Hard working, loyal, often have extensive knowledge and experience to draw from, “punch the </a:t>
            </a:r>
            <a:r>
              <a:rPr lang="en-US" baseline="0" dirty="0" err="1"/>
              <a:t>timeclock</a:t>
            </a:r>
            <a:r>
              <a:rPr lang="en-US" baseline="0" dirty="0"/>
              <a:t>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Chain of Command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before 1945, lived</a:t>
            </a:r>
            <a:r>
              <a:rPr lang="en-US" baseline="0" dirty="0"/>
              <a:t> during the Great Depression, World War II</a:t>
            </a:r>
          </a:p>
          <a:p>
            <a:endParaRPr lang="en-US" baseline="0" dirty="0"/>
          </a:p>
          <a:p>
            <a:r>
              <a:rPr lang="en-US" baseline="0" dirty="0"/>
              <a:t>Approximately 2% of the workforce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Values/Ethics: Sacrifice, Collectivism</a:t>
            </a:r>
            <a:r>
              <a:rPr lang="en-US" baseline="0" dirty="0"/>
              <a:t> vs. Individualism, Patriotic</a:t>
            </a:r>
          </a:p>
          <a:p>
            <a:endParaRPr lang="en-US" baseline="0" dirty="0"/>
          </a:p>
          <a:p>
            <a:r>
              <a:rPr lang="en-US" baseline="0" dirty="0"/>
              <a:t>Workplace Attributes: Hard working, loyal, often have extensive knowledge and experience to draw from, “punch the </a:t>
            </a:r>
            <a:r>
              <a:rPr lang="en-US" baseline="0" dirty="0" err="1"/>
              <a:t>timeclock</a:t>
            </a:r>
            <a:r>
              <a:rPr lang="en-US" baseline="0" dirty="0"/>
              <a:t>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Chain of Command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AAA1-51E5-46AD-AFA5-C5F0244FFC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58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5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83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4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67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4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5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9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8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5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before 1945, lived</a:t>
            </a:r>
            <a:r>
              <a:rPr lang="en-US" baseline="0" dirty="0"/>
              <a:t> during the Great Depression, World War II</a:t>
            </a:r>
          </a:p>
          <a:p>
            <a:endParaRPr lang="en-US" baseline="0" dirty="0"/>
          </a:p>
          <a:p>
            <a:r>
              <a:rPr lang="en-US" baseline="0" dirty="0"/>
              <a:t>Approximately 2% of the workforce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Values/Ethics: Sacrifice, Collectivism</a:t>
            </a:r>
            <a:r>
              <a:rPr lang="en-US" baseline="0" dirty="0"/>
              <a:t> vs. Individualism, Patriotic</a:t>
            </a:r>
          </a:p>
          <a:p>
            <a:endParaRPr lang="en-US" baseline="0" dirty="0"/>
          </a:p>
          <a:p>
            <a:r>
              <a:rPr lang="en-US" baseline="0" dirty="0"/>
              <a:t>Workplace Attributes: Hard working, loyal, often have extensive knowledge and experience to draw from, “punch the </a:t>
            </a:r>
            <a:r>
              <a:rPr lang="en-US" baseline="0" dirty="0" err="1"/>
              <a:t>timeclock</a:t>
            </a:r>
            <a:r>
              <a:rPr lang="en-US" baseline="0" dirty="0"/>
              <a:t>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Chain of Command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0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1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685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AAA1-51E5-46AD-AFA5-C5F0244FF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AAA1-51E5-46AD-AFA5-C5F0244FF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AAA1-51E5-46AD-AFA5-C5F0244FF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AAA1-51E5-46AD-AFA5-C5F0244FFC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logo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64640" y="3285951"/>
            <a:ext cx="4693557" cy="168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64641" y="1460196"/>
            <a:ext cx="4693557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aseline="0">
                <a:solidFill>
                  <a:srgbClr val="533F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32857"/>
            <a:ext cx="82296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5443"/>
            <a:ext cx="8229600" cy="969466"/>
          </a:xfrm>
        </p:spPr>
        <p:txBody>
          <a:bodyPr anchor="b">
            <a:normAutofit/>
          </a:bodyPr>
          <a:lstStyle>
            <a:lvl1pPr algn="l">
              <a:defRPr sz="4400" b="0" i="0" baseline="0">
                <a:solidFill>
                  <a:srgbClr val="533F7E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5443"/>
            <a:ext cx="8229600" cy="969466"/>
          </a:xfrm>
        </p:spPr>
        <p:txBody>
          <a:bodyPr anchor="b">
            <a:normAutofit/>
          </a:bodyPr>
          <a:lstStyle>
            <a:lvl1pPr algn="l">
              <a:defRPr sz="4400" b="0" i="0" baseline="0">
                <a:solidFill>
                  <a:srgbClr val="533F7E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2073"/>
            <a:ext cx="8229600" cy="3872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32857"/>
            <a:ext cx="82296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543587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4400" b="0" i="0" kern="1200" baseline="0" dirty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"/>
              </a:defRPr>
            </a:lvl1pPr>
            <a:lvl2pPr>
              <a:defRPr sz="2000">
                <a:latin typeface=""/>
              </a:defRPr>
            </a:lvl2pPr>
            <a:lvl3pPr>
              <a:defRPr sz="1800">
                <a:latin typeface=""/>
              </a:defRPr>
            </a:lvl3pPr>
            <a:lvl4pPr>
              <a:defRPr sz="1600">
                <a:latin typeface=""/>
              </a:defRPr>
            </a:lvl4pPr>
            <a:lvl5pPr>
              <a:defRPr sz="1600">
                <a:latin typeface="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logo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64641" y="1870769"/>
            <a:ext cx="4693557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aseline="0">
                <a:solidFill>
                  <a:srgbClr val="533F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32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88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baseline="0" dirty="0">
          <a:solidFill>
            <a:srgbClr val="533F7E"/>
          </a:solidFill>
          <a:latin typeface="Arial"/>
          <a:ea typeface="ＭＳ Ｐゴシック" charset="0"/>
          <a:cs typeface="ＭＳ Ｐゴシック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413F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413F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413F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413F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413F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dx.org/cour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nferry.com/press/executive-survey-finds-a-lack-of-focus-on-diversity-and-inclusion-key-factor-in-employee-turnover/" TargetMode="External"/><Relationship Id="rId3" Type="http://schemas.openxmlformats.org/officeDocument/2006/relationships/notesSlide" Target="../notesSlides/notesSlide31.xml"/><Relationship Id="rId7" Type="http://schemas.openxmlformats.org/officeDocument/2006/relationships/hyperlink" Target="https://www2.deloitte.com/us/en/pages/deloitte-growth-enterprise-services/articles/private-company-globalizati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slideshare.net/kacarter/kacarter-diversity-and-inclusion-leadership-assessment-tool" TargetMode="External"/><Relationship Id="rId5" Type="http://schemas.openxmlformats.org/officeDocument/2006/relationships/hyperlink" Target="http://writespeaksell.com/a-company-divided-bridging-the-generation-gap-at-work-through-the-power-of-communication" TargetMode="External"/><Relationship Id="rId4" Type="http://schemas.openxmlformats.org/officeDocument/2006/relationships/hyperlink" Target="https://www.americanprogress.org/issues/economy/news/2012/07/12/11900/the-top-10-economic-facts-of-diversity-in-the-workplac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99561" y="2706067"/>
            <a:ext cx="4693557" cy="1388236"/>
          </a:xfrm>
        </p:spPr>
        <p:txBody>
          <a:bodyPr/>
          <a:lstStyle/>
          <a:p>
            <a:r>
              <a:rPr lang="en-US" dirty="0" smtClean="0">
                <a:solidFill>
                  <a:srgbClr val="4F3674"/>
                </a:solidFill>
                <a:ea typeface="ＭＳ Ｐゴシック" pitchFamily="-109" charset="-128"/>
              </a:rPr>
              <a:t>Workplace Diversity</a:t>
            </a:r>
            <a:r>
              <a:rPr lang="en-US" dirty="0">
                <a:solidFill>
                  <a:srgbClr val="4F3674"/>
                </a:solidFill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dirty="0">
                <a:solidFill>
                  <a:srgbClr val="4F3674"/>
                </a:solidFill>
                <a:ea typeface="ＭＳ Ｐゴシック" pitchFamily="-109" charset="-128"/>
                <a:cs typeface="ＭＳ Ｐゴシック" pitchFamily="-109" charset="-128"/>
              </a:rPr>
            </a:b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Diversity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0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 and Organizational </a:t>
            </a: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Assessment</a:t>
            </a:r>
          </a:p>
          <a:p>
            <a:pPr algn="ctr"/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5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5" y="386222"/>
            <a:ext cx="8529372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Diversity: Advantages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21" y="1756611"/>
            <a:ext cx="87469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Enhanced perspective of business and customer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Increased recruitment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More positive organizational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Less discrimination based lawsuits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5" y="386222"/>
            <a:ext cx="8529372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Diversity: Barriers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21" y="1756611"/>
            <a:ext cx="87469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perceptions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Ethnocentrism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Stereotypes and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predjudice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lead to discrimination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“Covering”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4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14" y="-127273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5004" y="4874238"/>
            <a:ext cx="73789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How do we move from equality to respecting people for their differences in order to lead a new workforce?  </a:t>
            </a:r>
          </a:p>
        </p:txBody>
      </p:sp>
    </p:spTree>
    <p:extLst>
      <p:ext uri="{BB962C8B-B14F-4D97-AF65-F5344CB8AC3E}">
        <p14:creationId xmlns:p14="http://schemas.microsoft.com/office/powerpoint/2010/main" val="362107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Context Goals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8390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Diversity and Inclusion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Action </a:t>
            </a: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Planning</a:t>
            </a:r>
          </a:p>
          <a:p>
            <a:pPr algn="ctr"/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1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Strategic Context Goals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0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700" dirty="0"/>
          </a:p>
        </p:txBody>
      </p:sp>
      <p:sp>
        <p:nvSpPr>
          <p:cNvPr id="3" name="TextBox 2"/>
          <p:cNvSpPr txBox="1"/>
          <p:nvPr/>
        </p:nvSpPr>
        <p:spPr>
          <a:xfrm>
            <a:off x="258863" y="1648324"/>
            <a:ext cx="87830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with applicable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 and employment brand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Drive down to operational planning, followed by individuals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Spread message regarding culture to volunteer groups,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sources and community as a whole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Reach out to groups we haven’t before and be conscious of representation of your organization relative 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“applicable labor market”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Talent Management Goals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1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700" dirty="0"/>
          </a:p>
        </p:txBody>
      </p:sp>
      <p:sp>
        <p:nvSpPr>
          <p:cNvPr id="3" name="TextBox 2"/>
          <p:cNvSpPr txBox="1"/>
          <p:nvPr/>
        </p:nvSpPr>
        <p:spPr>
          <a:xfrm>
            <a:off x="252663" y="1756611"/>
            <a:ext cx="87469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“Meet Them Where They Are” Mentality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Management-in-Training/Preparation Programs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Rotational programs to increase organizational/functional exposure (i.e. cross-functional knowledge)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fair and transparent recruitment/promotion processes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managers on diversit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related issues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5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2" y="274318"/>
            <a:ext cx="9252284" cy="9694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Inclusive Work Environment Goals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1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700" dirty="0"/>
          </a:p>
        </p:txBody>
      </p:sp>
      <p:sp>
        <p:nvSpPr>
          <p:cNvPr id="3" name="TextBox 2"/>
          <p:cNvSpPr txBox="1"/>
          <p:nvPr/>
        </p:nvSpPr>
        <p:spPr>
          <a:xfrm>
            <a:off x="288758" y="1704835"/>
            <a:ext cx="8722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visuals, internet advertising, messaging and social media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Re-work policies, procedures and practices as necessary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Educating the workforce on “identity” related issues as well as the value of diversity</a:t>
            </a: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 employees regulate emotions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9" y="230199"/>
            <a:ext cx="8854871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Self-Assessment Goals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1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700" dirty="0"/>
          </a:p>
        </p:txBody>
      </p:sp>
      <p:sp>
        <p:nvSpPr>
          <p:cNvPr id="3" name="TextBox 2"/>
          <p:cNvSpPr txBox="1"/>
          <p:nvPr/>
        </p:nvSpPr>
        <p:spPr>
          <a:xfrm>
            <a:off x="222768" y="1704835"/>
            <a:ext cx="87228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Measurement, measurement and measurement (focused on results and outcomes)</a:t>
            </a:r>
          </a:p>
          <a:p>
            <a:pPr marL="285750" indent="-28575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 Identification (i.e. LGBTQ, Veteran, Disabled, Pregnant, Minority, Ethnicity, etc.)</a:t>
            </a:r>
          </a:p>
          <a:p>
            <a:pPr marL="285750" indent="-28575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Tracking to assess movement (i.e. improvement, stagnation, decline)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14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Strategic Context Resources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1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700" dirty="0"/>
          </a:p>
        </p:txBody>
      </p:sp>
      <p:sp>
        <p:nvSpPr>
          <p:cNvPr id="3" name="TextBox 2"/>
          <p:cNvSpPr txBox="1"/>
          <p:nvPr/>
        </p:nvSpPr>
        <p:spPr>
          <a:xfrm>
            <a:off x="312820" y="1528011"/>
            <a:ext cx="83739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Reaching out to various community groups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Awareness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Closeness with others who don’t have similar backgrounds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Resource Groups, specifically when the group isn’t your demographic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real, human, personal aspects into work – what you are looking forward to, what are you celebrating outside of work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763"/>
            <a:ext cx="8229600" cy="9694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Diversity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3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latin typeface="Verdana" pitchFamily="34" charset="0"/>
              </a:rPr>
              <a:t/>
            </a:r>
            <a:br>
              <a:rPr lang="en-US" sz="4000" dirty="0" smtClean="0">
                <a:latin typeface="Verdana" pitchFamily="34" charset="0"/>
              </a:rPr>
            </a:br>
            <a:r>
              <a:rPr lang="en-US" sz="4000" dirty="0" smtClean="0">
                <a:latin typeface="Verdana" pitchFamily="34" charset="0"/>
              </a:rPr>
              <a:t>We are </a:t>
            </a:r>
            <a:r>
              <a:rPr lang="en-US" sz="4000" dirty="0" smtClean="0">
                <a:solidFill>
                  <a:srgbClr val="4F3674"/>
                </a:solidFill>
                <a:latin typeface="Verdana" pitchFamily="34" charset="0"/>
              </a:rPr>
              <a:t>living</a:t>
            </a:r>
            <a:r>
              <a:rPr lang="en-US" sz="4000" dirty="0" smtClean="0">
                <a:latin typeface="Verdana" pitchFamily="34" charset="0"/>
              </a:rPr>
              <a:t/>
            </a:r>
            <a:br>
              <a:rPr lang="en-US" sz="4000" dirty="0" smtClean="0">
                <a:latin typeface="Verdana" pitchFamily="34" charset="0"/>
              </a:rPr>
            </a:br>
            <a:r>
              <a:rPr lang="en-US" sz="4000" dirty="0" smtClean="0">
                <a:latin typeface="Verdana" pitchFamily="34" charset="0"/>
              </a:rPr>
              <a:t>and </a:t>
            </a:r>
            <a:r>
              <a:rPr lang="en-US" sz="4000" dirty="0" smtClean="0">
                <a:solidFill>
                  <a:srgbClr val="4F3674"/>
                </a:solidFill>
                <a:latin typeface="Verdana" pitchFamily="34" charset="0"/>
              </a:rPr>
              <a:t>working</a:t>
            </a:r>
            <a:r>
              <a:rPr lang="en-US" sz="4000" dirty="0" smtClean="0">
                <a:latin typeface="Verdana" pitchFamily="34" charset="0"/>
              </a:rPr>
              <a:t> in a time</a:t>
            </a:r>
            <a:br>
              <a:rPr lang="en-US" sz="4000" dirty="0" smtClean="0">
                <a:latin typeface="Verdana" pitchFamily="34" charset="0"/>
              </a:rPr>
            </a:br>
            <a:r>
              <a:rPr lang="en-US" sz="4000" dirty="0" smtClean="0">
                <a:latin typeface="Verdana" pitchFamily="34" charset="0"/>
              </a:rPr>
              <a:t>of transformation</a:t>
            </a:r>
            <a:endParaRPr lang="en-US" sz="4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97843"/>
            <a:ext cx="8229600" cy="9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Talent Management Resources</a:t>
            </a:r>
            <a:endParaRPr lang="en-US" sz="4700" dirty="0"/>
          </a:p>
        </p:txBody>
      </p:sp>
      <p:sp>
        <p:nvSpPr>
          <p:cNvPr id="8" name="Rectangle 7"/>
          <p:cNvSpPr/>
          <p:nvPr/>
        </p:nvSpPr>
        <p:spPr>
          <a:xfrm rot="11886747">
            <a:off x="267669" y="1432068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800" dirty="0" smtClean="0">
              <a:solidFill>
                <a:srgbClr val="7030A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914400" lvl="1" indent="-457200">
              <a:buFontTx/>
              <a:buChar char="-"/>
            </a:pPr>
            <a:endParaRPr lang="en-US" sz="2800" dirty="0" smtClean="0">
              <a:solidFill>
                <a:srgbClr val="7030A0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1387" y="1519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167" y="1656130"/>
            <a:ext cx="80370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Internal:</a:t>
            </a:r>
          </a:p>
          <a:p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Data on workforce demographics/diversity </a:t>
            </a:r>
          </a:p>
          <a:p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Proactive </a:t>
            </a:r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	</a:t>
            </a:r>
          </a:p>
          <a:p>
            <a:pPr lvl="1"/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IDP’s</a:t>
            </a:r>
          </a:p>
          <a:p>
            <a:pPr lvl="1"/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Inventory</a:t>
            </a:r>
          </a:p>
          <a:p>
            <a:pPr lvl="1"/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Resource Groups</a:t>
            </a:r>
          </a:p>
          <a:p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Fair </a:t>
            </a:r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Equitable Process</a:t>
            </a:r>
          </a:p>
        </p:txBody>
      </p:sp>
    </p:spTree>
    <p:extLst>
      <p:ext uri="{BB962C8B-B14F-4D97-AF65-F5344CB8AC3E}">
        <p14:creationId xmlns:p14="http://schemas.microsoft.com/office/powerpoint/2010/main" val="10969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97843"/>
            <a:ext cx="8229600" cy="9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Talent Management Resources</a:t>
            </a:r>
            <a:endParaRPr lang="en-US" sz="4700" dirty="0"/>
          </a:p>
        </p:txBody>
      </p:sp>
      <p:sp>
        <p:nvSpPr>
          <p:cNvPr id="8" name="Rectangle 7"/>
          <p:cNvSpPr/>
          <p:nvPr/>
        </p:nvSpPr>
        <p:spPr>
          <a:xfrm rot="11886747">
            <a:off x="267669" y="1432068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800" dirty="0" smtClean="0">
              <a:solidFill>
                <a:srgbClr val="7030A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914400" lvl="1" indent="-457200">
              <a:buFontTx/>
              <a:buChar char="-"/>
            </a:pPr>
            <a:endParaRPr lang="en-US" sz="2800" dirty="0" smtClean="0">
              <a:solidFill>
                <a:srgbClr val="7030A0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1387" y="1519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167" y="1656130"/>
            <a:ext cx="8037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External:</a:t>
            </a:r>
          </a:p>
          <a:p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</a:t>
            </a:r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demographics/diversity </a:t>
            </a:r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Proactive </a:t>
            </a:r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	</a:t>
            </a:r>
          </a:p>
          <a:p>
            <a:pPr lvl="1"/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College Recruitment</a:t>
            </a:r>
          </a:p>
          <a:p>
            <a:pPr lvl="1"/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 Groups</a:t>
            </a:r>
          </a:p>
          <a:p>
            <a:pPr lvl="1"/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“Cast a Wide Net” Mentality</a:t>
            </a:r>
          </a:p>
          <a:p>
            <a:pPr lvl="1"/>
            <a:endParaRPr lang="en-US" sz="24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Fair </a:t>
            </a:r>
            <a:r>
              <a:rPr lang="en-US" sz="2400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Equitable Process</a:t>
            </a:r>
          </a:p>
        </p:txBody>
      </p:sp>
    </p:spTree>
    <p:extLst>
      <p:ext uri="{BB962C8B-B14F-4D97-AF65-F5344CB8AC3E}">
        <p14:creationId xmlns:p14="http://schemas.microsoft.com/office/powerpoint/2010/main" val="37237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97843"/>
            <a:ext cx="8229600" cy="9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General Development Resources</a:t>
            </a:r>
            <a:endParaRPr lang="en-US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1670091" y="1603775"/>
            <a:ext cx="2698834" cy="4552380"/>
          </a:xfrm>
          <a:prstGeom prst="snip2Same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60066"/>
                </a:solidFill>
              </a:rPr>
              <a:t>   </a:t>
            </a:r>
            <a:r>
              <a:rPr lang="en-US" dirty="0" smtClean="0">
                <a:solidFill>
                  <a:srgbClr val="000090"/>
                </a:solidFill>
              </a:rPr>
              <a:t> Training Options:</a:t>
            </a:r>
          </a:p>
          <a:p>
            <a:endParaRPr lang="en-US" sz="1050" dirty="0">
              <a:solidFill>
                <a:srgbClr val="00009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Internal</a:t>
            </a:r>
            <a:endParaRPr lang="en-US" dirty="0">
              <a:solidFill>
                <a:srgbClr val="00009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Leadership Development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On the Job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Cross Training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Job Enlargement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Job Enrichment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Mentoring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External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Educational Degree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Certifications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4923890" y="1603776"/>
            <a:ext cx="2897963" cy="4552380"/>
          </a:xfrm>
          <a:prstGeom prst="snip2Same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90"/>
                </a:solidFill>
              </a:rPr>
              <a:t> E-</a:t>
            </a:r>
            <a:r>
              <a:rPr lang="en-US" dirty="0" smtClean="0">
                <a:solidFill>
                  <a:srgbClr val="000090"/>
                </a:solidFill>
              </a:rPr>
              <a:t>Resources: Free</a:t>
            </a:r>
            <a:endParaRPr lang="en-US" dirty="0">
              <a:solidFill>
                <a:srgbClr val="000090"/>
              </a:solidFill>
            </a:endParaRPr>
          </a:p>
          <a:p>
            <a:endParaRPr lang="en-US" sz="1050" dirty="0">
              <a:solidFill>
                <a:srgbClr val="00009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Khan Academy:  </a:t>
            </a:r>
            <a:r>
              <a:rPr lang="en-US" dirty="0">
                <a:solidFill>
                  <a:srgbClr val="000090"/>
                </a:solidFill>
                <a:hlinkClick r:id="rId3"/>
              </a:rPr>
              <a:t>https://www.khanacademy.org/</a:t>
            </a:r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90"/>
                </a:solidFill>
              </a:rPr>
              <a:t>MOOC’s:  </a:t>
            </a:r>
            <a:r>
              <a:rPr lang="en-US" dirty="0">
                <a:solidFill>
                  <a:srgbClr val="000090"/>
                </a:solidFill>
                <a:hlinkClick r:id="rId4"/>
              </a:rPr>
              <a:t>https://www.edx.org/course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E</a:t>
            </a:r>
            <a:r>
              <a:rPr lang="en-US" dirty="0">
                <a:solidFill>
                  <a:srgbClr val="000090"/>
                </a:solidFill>
              </a:rPr>
              <a:t>-Resources-Minimal Cost: 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- </a:t>
            </a:r>
            <a:r>
              <a:rPr lang="en-US" dirty="0" err="1">
                <a:solidFill>
                  <a:srgbClr val="000090"/>
                </a:solidFill>
              </a:rPr>
              <a:t>Lynda.com:https</a:t>
            </a:r>
            <a:r>
              <a:rPr lang="en-US" dirty="0">
                <a:solidFill>
                  <a:srgbClr val="000090"/>
                </a:solidFill>
              </a:rPr>
              <a:t>://</a:t>
            </a:r>
            <a:r>
              <a:rPr lang="en-US" dirty="0" err="1">
                <a:solidFill>
                  <a:srgbClr val="000090"/>
                </a:solidFill>
              </a:rPr>
              <a:t>www.lynda.com</a:t>
            </a:r>
            <a:r>
              <a:rPr lang="en-US" dirty="0">
                <a:solidFill>
                  <a:srgbClr val="000090"/>
                </a:solidFill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1387" y="1519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3" y="418697"/>
            <a:ext cx="9589169" cy="9694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				Inclusive Work </a:t>
            </a:r>
            <a:b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Environment Resources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1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z="4000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above – any and all of the resources listed in the Strategic Context, Talent Management and Self-Assessment areas would apply to creating and maintaining an Inclusive Work Environment!</a:t>
            </a:r>
            <a:endParaRPr lang="en-US" sz="4000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2" y="274318"/>
            <a:ext cx="9252284" cy="969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Evaluation and Metrics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780" y="1648324"/>
            <a:ext cx="8987219" cy="4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700" dirty="0" smtClean="0"/>
              <a:t>How will we know if we reached our goals?</a:t>
            </a:r>
          </a:p>
          <a:p>
            <a:pPr algn="ctr"/>
            <a:endParaRPr lang="en-US" sz="4700" dirty="0"/>
          </a:p>
          <a:p>
            <a:pPr algn="ctr"/>
            <a:endParaRPr lang="en-US" sz="4700" dirty="0" smtClean="0"/>
          </a:p>
          <a:p>
            <a:pPr algn="ctr"/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1168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2" y="274318"/>
            <a:ext cx="9252284" cy="969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Evaluation and 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579" y="1925053"/>
            <a:ext cx="7772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Context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employee surveys, community groups and “shareholders” in general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relations issues that relate to diversity issues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women and minorities throughout all levels of the organization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 specific to various demographic </a:t>
            </a: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women and minorities in Leadership Development Programs (LDP’s)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upward mobility of women and minorities (in general, as well as LDP participants)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diversity goals met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2" y="274318"/>
            <a:ext cx="9252284" cy="969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Evaluation and 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579" y="1648326"/>
            <a:ext cx="77724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Management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employee surveys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relations issues that relate to diversity issues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women and minorities throughout all levels of the organization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 specific to various demographic </a:t>
            </a: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women and minorities in Leadership Development Programs (LDP’s)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upward mobility of women and minorities (in general, as well as LDP participants)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ratios at various points in the selection process for women and minorities (applied, interviewed, hired and stayed for a given time period)</a:t>
            </a:r>
          </a:p>
          <a:p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Percentage of recruiting goals met relative to diversity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Self-Awareness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2" y="274318"/>
            <a:ext cx="9252284" cy="969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Evaluation and 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579" y="1648326"/>
            <a:ext cx="777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Work Environment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employee surveys, cultural surveys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relations issues that relate to diversity issues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women and minorities throughout all levels of the organization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 specific to various demographic groups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women and minorities in Leadership Development Programs (LDP’s)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diversity training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2" y="274318"/>
            <a:ext cx="9252284" cy="9694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Evaluation and 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579" y="1648326"/>
            <a:ext cx="777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employee surveys, cultural surveys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B4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and post diversity/cultural training scores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B4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191121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Making the Business Case</a:t>
            </a:r>
            <a:endParaRPr lang="en-US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1632284"/>
            <a:ext cx="7315200" cy="2438400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en-US" sz="8000" dirty="0" smtClean="0">
              <a:latin typeface="Verdana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en-US" sz="8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Statistics</a:t>
            </a:r>
          </a:p>
          <a:p>
            <a:pPr indent="0">
              <a:buNone/>
            </a:pPr>
            <a:endParaRPr lang="en-US" sz="8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buFontTx/>
              <a:buChar char="-"/>
            </a:pPr>
            <a:r>
              <a:rPr lang="en-US" sz="8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diverse organizations, experience higher levels of turnover on average ( </a:t>
            </a:r>
            <a:r>
              <a:rPr lang="en-US" sz="8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Korn</a:t>
            </a:r>
            <a:r>
              <a:rPr lang="en-US" sz="8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Ferry, 2015)	</a:t>
            </a:r>
          </a:p>
          <a:p>
            <a:pPr marL="800100" indent="-457200">
              <a:buFontTx/>
              <a:buChar char="-"/>
            </a:pPr>
            <a:endParaRPr lang="en-US" sz="8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buFontTx/>
              <a:buChar char="-"/>
            </a:pPr>
            <a:r>
              <a:rPr lang="en-US" sz="8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U.S. based businesses expect to have an increase in global sales in 2018 (Deloitte, 2017)</a:t>
            </a:r>
          </a:p>
          <a:p>
            <a:pPr marL="800100" indent="-457200">
              <a:buFontTx/>
              <a:buChar char="-"/>
            </a:pPr>
            <a:endParaRPr lang="en-US" sz="8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buFontTx/>
              <a:buChar char="-"/>
            </a:pPr>
            <a:r>
              <a:rPr lang="en-US" sz="8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in the top 25</a:t>
            </a:r>
            <a:r>
              <a:rPr lang="en-US" sz="80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for women and minorities in the workplace outperform competitors financially by 15-21% (Forbes, 2018)</a:t>
            </a:r>
          </a:p>
          <a:p>
            <a:pPr marL="800100" indent="-457200">
              <a:buFontTx/>
              <a:buChar char="-"/>
            </a:pPr>
            <a:endParaRPr lang="en-US" sz="7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buFontTx/>
              <a:buChar char="-"/>
            </a:pPr>
            <a:endParaRPr lang="en-US" sz="7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buFontTx/>
              <a:buChar char="-"/>
            </a:pPr>
            <a:endParaRPr lang="en-US" dirty="0">
              <a:latin typeface="Verdana" pitchFamily="34" charset="0"/>
              <a:cs typeface="Arial" pitchFamily="34" charset="0"/>
            </a:endParaRPr>
          </a:p>
          <a:p>
            <a:pPr marL="800100" indent="-457200">
              <a:buFontTx/>
              <a:buChar char="-"/>
            </a:pPr>
            <a:endParaRPr lang="en-US" dirty="0"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4" y="250254"/>
            <a:ext cx="8686800" cy="9694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Diversity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83477" y="1435115"/>
            <a:ext cx="7625385" cy="38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t="10654" r="31227" b="13780"/>
          <a:stretch/>
        </p:blipFill>
        <p:spPr>
          <a:xfrm>
            <a:off x="583477" y="1727585"/>
            <a:ext cx="3158854" cy="4334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996" b="2809"/>
          <a:stretch/>
        </p:blipFill>
        <p:spPr>
          <a:xfrm>
            <a:off x="5261124" y="1925052"/>
            <a:ext cx="3152273" cy="39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6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Diversity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979691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algn="ctr">
              <a:buNone/>
            </a:pPr>
            <a:endParaRPr lang="en-US" dirty="0"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itchFamily="34" charset="0"/>
              </a:rPr>
              <a:t>Q&amp;A?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30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-3875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References:</a:t>
            </a:r>
            <a:endParaRPr lang="en-US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76" y="1620379"/>
            <a:ext cx="8991600" cy="2723021"/>
          </a:xfrm>
        </p:spPr>
        <p:txBody>
          <a:bodyPr>
            <a:normAutofit/>
          </a:bodyPr>
          <a:lstStyle/>
          <a:p>
            <a:pPr marL="329184" lvl="1" indent="0">
              <a:buNone/>
            </a:pPr>
            <a:r>
              <a:rPr lang="en-US" sz="1800" dirty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  <a:hlinkClick r:id="rId4"/>
              </a:rPr>
              <a:t>https://www.americanprogress.org/issues/economy/news/2012/07/12/11900/the-top-10-economic-facts-of-diversity-in-the-workplace</a:t>
            </a:r>
            <a:r>
              <a:rPr lang="en-US" sz="1800" dirty="0" smtClean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  <a:hlinkClick r:id="rId4"/>
              </a:rPr>
              <a:t>/</a:t>
            </a:r>
            <a:endParaRPr lang="en-US" sz="1800" dirty="0" smtClean="0">
              <a:latin typeface="Arial" panose="020B0604020202020204" pitchFamily="34" charset="0"/>
              <a:ea typeface="ＭＳ Ｐゴシック" pitchFamily="-109" charset="-128"/>
              <a:cs typeface="Arial" panose="020B0604020202020204" pitchFamily="34" charset="0"/>
            </a:endParaRPr>
          </a:p>
          <a:p>
            <a:pPr marL="329184" lvl="1" indent="0">
              <a:buNone/>
            </a:pPr>
            <a:endParaRPr lang="en-US" sz="1800" dirty="0">
              <a:latin typeface="Arial" panose="020B0604020202020204" pitchFamily="34" charset="0"/>
              <a:ea typeface="ＭＳ Ｐゴシック" pitchFamily="-109" charset="-128"/>
              <a:cs typeface="Arial" panose="020B0604020202020204" pitchFamily="34" charset="0"/>
              <a:hlinkClick r:id=""/>
            </a:endParaRPr>
          </a:p>
          <a:p>
            <a:pPr marL="329184" lvl="1" indent="0">
              <a:buNone/>
            </a:pPr>
            <a:r>
              <a:rPr lang="en-US" sz="1800" dirty="0">
                <a:latin typeface="Arial" panose="020B0604020202020204" pitchFamily="34" charset="0"/>
                <a:ea typeface="ＭＳ Ｐゴシック" pitchFamily="-109" charset="-128"/>
                <a:cs typeface="Arial" panose="020B0604020202020204" pitchFamily="34" charset="0"/>
                <a:hlinkClick r:id=""/>
              </a:rPr>
              <a:t>https://www.forbes.com/sites/karstenstrauss/2018/01/25/more-evidence-that-company-diversity-leads-to-better-profits/#1f4fd5911bc7</a:t>
            </a:r>
            <a:endParaRPr lang="en-US" sz="1800" dirty="0" smtClean="0">
              <a:latin typeface="Arial" panose="020B0604020202020204" pitchFamily="34" charset="0"/>
              <a:ea typeface="ＭＳ Ｐゴシック" pitchFamily="-109" charset="-128"/>
              <a:cs typeface="Arial" panose="020B0604020202020204" pitchFamily="34" charset="0"/>
              <a:hlinkClick r:id="rId5"/>
            </a:endParaRPr>
          </a:p>
          <a:p>
            <a:pPr marL="329184" lvl="1" indent="0">
              <a:buNone/>
            </a:pPr>
            <a:endParaRPr lang="en-US" sz="1800" dirty="0" smtClean="0">
              <a:latin typeface="Arial" panose="020B0604020202020204" pitchFamily="34" charset="0"/>
              <a:ea typeface="ＭＳ Ｐゴシック" pitchFamily="-109" charset="-128"/>
              <a:cs typeface="Arial" panose="020B0604020202020204" pitchFamily="34" charset="0"/>
            </a:endParaRPr>
          </a:p>
          <a:p>
            <a:pPr marL="329184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40" y="3524768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www.slideshare.net/kacarter/kacarter-diversity-and-inclusion-leadership-assessment-tool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www2.deloitte.com/us/en/pages/deloitte-growth-enterprise-services/articles/private-company-globalization.html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https://www.kornferry.com/press/executive-survey-finds-a-lack-of-focus-on-diversity-and-inclusion-key-factor-in-employee-turnover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b="1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462338"/>
            <a:ext cx="8229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A private, non-profit institution founded in 1966, Bellevue University is </a:t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accredited by the Higher Learning Commission through the U.S. Department of Education. For general information, please call 800.756.7920.</a:t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593D8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" y="172482"/>
            <a:ext cx="8686800" cy="9694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Diversity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3849" y="1739210"/>
            <a:ext cx="4620290" cy="38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7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33848" y="1746909"/>
          <a:ext cx="4071650" cy="38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780268" y="1739210"/>
          <a:ext cx="4087005" cy="38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7411" y="5868787"/>
            <a:ext cx="40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Bureau of Labor Statistics, 2017</a:t>
            </a:r>
          </a:p>
        </p:txBody>
      </p:sp>
    </p:spTree>
    <p:extLst>
      <p:ext uri="{BB962C8B-B14F-4D97-AF65-F5344CB8AC3E}">
        <p14:creationId xmlns:p14="http://schemas.microsoft.com/office/powerpoint/2010/main" val="70073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4" y="250254"/>
            <a:ext cx="8686800" cy="9694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Workplace 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Diversity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3849" y="1739210"/>
            <a:ext cx="4620290" cy="38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endParaRPr lang="en-US" sz="4700" dirty="0"/>
          </a:p>
        </p:txBody>
      </p:sp>
      <p:sp>
        <p:nvSpPr>
          <p:cNvPr id="3" name="TextBox 2"/>
          <p:cNvSpPr txBox="1"/>
          <p:nvPr/>
        </p:nvSpPr>
        <p:spPr>
          <a:xfrm>
            <a:off x="4777411" y="5868787"/>
            <a:ext cx="40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Bureau of Labor Statistics, 2017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11641" y="1772804"/>
          <a:ext cx="3698875" cy="386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176813" y="2026577"/>
          <a:ext cx="4486118" cy="317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27669" y="1772803"/>
            <a:ext cx="358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U.S CEO’s By Race</a:t>
            </a:r>
          </a:p>
        </p:txBody>
      </p:sp>
    </p:spTree>
    <p:extLst>
      <p:ext uri="{BB962C8B-B14F-4D97-AF65-F5344CB8AC3E}">
        <p14:creationId xmlns:p14="http://schemas.microsoft.com/office/powerpoint/2010/main" val="338112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OGGER_PHOTO_ID_5377362843049187410" descr="http://2.bp.blogspot.com/_FNvNjGSngTI/SqA7A-hU2FI/AAAAAAAAAA0/oFqq21Mnvtk/s400/employees_diversity_whee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1272"/>
            <a:ext cx="6477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116536" y="750500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Organizational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68936" y="5582449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External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0441" y="750500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Internal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75634" y="935166"/>
            <a:ext cx="2168434" cy="16046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44937" y="1175910"/>
            <a:ext cx="535577" cy="313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43154" y="5582449"/>
            <a:ext cx="1894115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68437" y="3471671"/>
            <a:ext cx="464820" cy="551689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222069" y="4333392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Personality</a:t>
            </a:r>
            <a:endParaRPr lang="en-US" b="1" dirty="0"/>
          </a:p>
        </p:txBody>
      </p:sp>
      <p:cxnSp>
        <p:nvCxnSpPr>
          <p:cNvPr id="29" name="Straight Arrow Connector 28"/>
          <p:cNvCxnSpPr>
            <a:endCxn id="19" idx="3"/>
          </p:cNvCxnSpPr>
          <p:nvPr/>
        </p:nvCxnSpPr>
        <p:spPr>
          <a:xfrm flipV="1">
            <a:off x="1328312" y="3942567"/>
            <a:ext cx="3108196" cy="575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6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400"/>
            <a:ext cx="9144000" cy="739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5022501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What types of changes have you experienced at your workplace as well as with client base that you serve?</a:t>
            </a:r>
          </a:p>
        </p:txBody>
      </p:sp>
    </p:spTree>
    <p:extLst>
      <p:ext uri="{BB962C8B-B14F-4D97-AF65-F5344CB8AC3E}">
        <p14:creationId xmlns:p14="http://schemas.microsoft.com/office/powerpoint/2010/main" val="83125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0800" y="10511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Timeline – evolution of events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3190672"/>
            <a:ext cx="81534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7180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Events that led the way for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4F3674"/>
                </a:solidFill>
              </a:rPr>
              <a:t>Diversity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4F3674"/>
                </a:solidFill>
              </a:rPr>
              <a:t>Inclusion</a:t>
            </a:r>
            <a:r>
              <a:rPr lang="en-US" sz="2800" b="1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91837" y="3209094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16184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98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34400" y="3226925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3221896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3213569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0" y="3213569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5867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1721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2265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6275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7991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0936" y="34655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0700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1980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3536" y="34655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1990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7100" y="34655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5300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2010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17866" y="2133600"/>
            <a:ext cx="0" cy="105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1446568"/>
            <a:ext cx="198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Norris-LaGuardia Act, </a:t>
            </a:r>
          </a:p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Wager Act, </a:t>
            </a:r>
          </a:p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Taft-Harley Act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409206" y="3226925"/>
            <a:ext cx="0" cy="105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46765" y="4283997"/>
            <a:ext cx="1820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Equal Pay Act of 1963 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506191" y="2225749"/>
            <a:ext cx="0" cy="964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668055" y="1948750"/>
            <a:ext cx="1932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Civil Rights Act of 1964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937664" y="2142669"/>
            <a:ext cx="0" cy="105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19799" y="1925825"/>
            <a:ext cx="1932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Civil Rights Act of 1991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5181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Title VII of the Civil Rights Act:  </a:t>
            </a:r>
            <a:r>
              <a:rPr lang="en-US" dirty="0"/>
              <a:t>it  is illegal to discriminate based on an individual’s </a:t>
            </a:r>
            <a:r>
              <a:rPr lang="en-US" dirty="0">
                <a:solidFill>
                  <a:srgbClr val="4F3674"/>
                </a:solidFill>
              </a:rPr>
              <a:t>race, color, religion, sex or nation origin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6249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3190672"/>
            <a:ext cx="81534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180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Events that led the way for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4F3674"/>
                </a:solidFill>
              </a:rPr>
              <a:t>Diversity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4F3674"/>
                </a:solidFill>
              </a:rPr>
              <a:t>Inclusion</a:t>
            </a:r>
            <a:r>
              <a:rPr lang="en-US" sz="2800" b="1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1837" y="3209094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16184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34400" y="3226925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62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3221896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3213569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800" y="3221397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3213569"/>
            <a:ext cx="0" cy="2383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867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721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2265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6275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7991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936" y="34655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0700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1980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3536" y="34655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1990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7100" y="34655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15300" y="34652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2010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858000" y="3365424"/>
            <a:ext cx="0" cy="105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91302" y="4542397"/>
            <a:ext cx="2333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Americans with Disability Act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800600" y="2234817"/>
            <a:ext cx="0" cy="964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07100" y="1791554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Age Discrimination in </a:t>
            </a:r>
          </a:p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Employment Act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3662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and “Unresolved”:  </a:t>
            </a:r>
            <a:r>
              <a:rPr lang="en-US" dirty="0"/>
              <a:t>Equal rights of sexual orientation.</a:t>
            </a:r>
          </a:p>
        </p:txBody>
      </p:sp>
    </p:spTree>
    <p:extLst>
      <p:ext uri="{BB962C8B-B14F-4D97-AF65-F5344CB8AC3E}">
        <p14:creationId xmlns:p14="http://schemas.microsoft.com/office/powerpoint/2010/main" val="1040097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DBD1CB-D591-487C-A5FF-40E4940043CA}&quot;/&gt;&lt;filename val=&quot;C:\DOCUME~1\mmurphy\LOCALS~1\Temp\PR\data\asimages\{9CDBD1CB-D591-487C-A5FF-40E4940043CA}.png&quot;/&gt;&lt;hasEffects val=&quot;1&quot;/&gt;&lt;left val=&quot;35.28&quot;/&gt;&lt;top val=&quot;23.28&quot;/&gt;&lt;width val=&quot;650.64&quot;/&gt;&lt;height val=&quot;114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DAB466-3A8A-40BE-B67E-72FA6C13B581}&quot;/&gt;&lt;filename val=&quot;C:\DOCUME~1\mmurphy\LOCALS~1\Temp\PR\data\asimages\{B3DAB466-3A8A-40BE-B67E-72FA6C13B581}.png&quot;/&gt;&lt;hasEffects val=&quot;1&quot;/&gt;&lt;left val=&quot;35.28&quot;/&gt;&lt;top val=&quot;23.28&quot;/&gt;&lt;width val=&quot;650.64&quot;/&gt;&lt;height val=&quot;114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1143</Words>
  <Application>Microsoft Office PowerPoint</Application>
  <PresentationFormat>On-screen Show (4:3)</PresentationFormat>
  <Paragraphs>358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Verdana</vt:lpstr>
      <vt:lpstr>Office Theme</vt:lpstr>
      <vt:lpstr>Workplace Diversity </vt:lpstr>
      <vt:lpstr>Workplace Diversity</vt:lpstr>
      <vt:lpstr>Workplace Diversity </vt:lpstr>
      <vt:lpstr>Workplace Diversity</vt:lpstr>
      <vt:lpstr>Workplace Diversity</vt:lpstr>
      <vt:lpstr>PowerPoint Presentation</vt:lpstr>
      <vt:lpstr>PowerPoint Presentation</vt:lpstr>
      <vt:lpstr>PowerPoint Presentation</vt:lpstr>
      <vt:lpstr>PowerPoint Presentation</vt:lpstr>
      <vt:lpstr>Workplace Diversity</vt:lpstr>
      <vt:lpstr>Workplace Diversity: Advantages</vt:lpstr>
      <vt:lpstr>Workplace Diversity: Barriers</vt:lpstr>
      <vt:lpstr>PowerPoint Presentation</vt:lpstr>
      <vt:lpstr>Strategic Context Goals</vt:lpstr>
      <vt:lpstr>        Strategic Context Goals</vt:lpstr>
      <vt:lpstr>        Talent Management Goals</vt:lpstr>
      <vt:lpstr>        Inclusive Work Environment Goals</vt:lpstr>
      <vt:lpstr>Self-Assessment Goals</vt:lpstr>
      <vt:lpstr>        Strategic Context Resources</vt:lpstr>
      <vt:lpstr>PowerPoint Presentation</vt:lpstr>
      <vt:lpstr>PowerPoint Presentation</vt:lpstr>
      <vt:lpstr>PowerPoint Presentation</vt:lpstr>
      <vt:lpstr>            Inclusive Work               Environment Resources</vt:lpstr>
      <vt:lpstr>            Evaluation and Metrics</vt:lpstr>
      <vt:lpstr>            Evaluation and Metrics</vt:lpstr>
      <vt:lpstr>            Evaluation and Metrics</vt:lpstr>
      <vt:lpstr>            Evaluation and Metrics</vt:lpstr>
      <vt:lpstr>            Evaluation and Metrics</vt:lpstr>
      <vt:lpstr> Making the Business Case</vt:lpstr>
      <vt:lpstr>Workplace Diversity</vt:lpstr>
      <vt:lpstr>References:</vt:lpstr>
      <vt:lpstr>PowerPoint Presentation</vt:lpstr>
    </vt:vector>
  </TitlesOfParts>
  <Company>Bailey Lauerman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Jiear Vang</dc:creator>
  <cp:lastModifiedBy>Angela Longe</cp:lastModifiedBy>
  <cp:revision>108</cp:revision>
  <cp:lastPrinted>2019-07-17T19:01:24Z</cp:lastPrinted>
  <dcterms:created xsi:type="dcterms:W3CDTF">2015-02-06T15:48:06Z</dcterms:created>
  <dcterms:modified xsi:type="dcterms:W3CDTF">2019-07-17T19:36:22Z</dcterms:modified>
</cp:coreProperties>
</file>