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8" r:id="rId6"/>
  </p:sldMasterIdLst>
  <p:notesMasterIdLst>
    <p:notesMasterId r:id="rId32"/>
  </p:notesMasterIdLst>
  <p:sldIdLst>
    <p:sldId id="1352" r:id="rId7"/>
    <p:sldId id="1325" r:id="rId8"/>
    <p:sldId id="1427" r:id="rId9"/>
    <p:sldId id="1384" r:id="rId10"/>
    <p:sldId id="1419" r:id="rId11"/>
    <p:sldId id="1380" r:id="rId12"/>
    <p:sldId id="1378" r:id="rId13"/>
    <p:sldId id="1426" r:id="rId14"/>
    <p:sldId id="1425" r:id="rId15"/>
    <p:sldId id="1424" r:id="rId16"/>
    <p:sldId id="1428" r:id="rId17"/>
    <p:sldId id="1430" r:id="rId18"/>
    <p:sldId id="1429" r:id="rId19"/>
    <p:sldId id="1431" r:id="rId20"/>
    <p:sldId id="1423" r:id="rId21"/>
    <p:sldId id="1420" r:id="rId22"/>
    <p:sldId id="1421" r:id="rId23"/>
    <p:sldId id="1329" r:id="rId24"/>
    <p:sldId id="1375" r:id="rId25"/>
    <p:sldId id="1381" r:id="rId26"/>
    <p:sldId id="1327" r:id="rId27"/>
    <p:sldId id="303" r:id="rId28"/>
    <p:sldId id="1383" r:id="rId29"/>
    <p:sldId id="1382" r:id="rId30"/>
    <p:sldId id="135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B9CA"/>
    <a:srgbClr val="90ACDA"/>
    <a:srgbClr val="9EC7AB"/>
    <a:srgbClr val="A2CBC8"/>
    <a:srgbClr val="FFFF00"/>
    <a:srgbClr val="9493C8"/>
    <a:srgbClr val="88C87A"/>
    <a:srgbClr val="00A0C3"/>
    <a:srgbClr val="B8DDA4"/>
    <a:srgbClr val="A5D6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48709D-10AB-4824-84EA-8CB001BCC94E}" v="9" dt="2023-10-25T16:02:32.7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705"/>
    <p:restoredTop sz="96327"/>
  </p:normalViewPr>
  <p:slideViewPr>
    <p:cSldViewPr snapToGrid="0">
      <p:cViewPr varScale="1">
        <p:scale>
          <a:sx n="130" d="100"/>
          <a:sy n="130" d="100"/>
        </p:scale>
        <p:origin x="40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189A4-C9AA-CF47-A4CB-1A69EF33BFAA}" type="datetimeFigureOut">
              <a:rPr lang="en-US" smtClean="0"/>
              <a:t>10/26/2023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1EEEA-53FF-FC46-996A-48C0745C5159}" type="slidenum">
              <a:rPr lang="en-US" smtClean="0"/>
              <a:t>‹#›</a:t>
            </a:fld>
            <a:endParaRPr lang="en-US"/>
          </a:p>
        </p:txBody>
      </p:sp>
    </p:spTree>
    <p:extLst>
      <p:ext uri="{BB962C8B-B14F-4D97-AF65-F5344CB8AC3E}">
        <p14:creationId xmlns:p14="http://schemas.microsoft.com/office/powerpoint/2010/main" val="3049835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8707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4394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0642B-1D90-E29D-2F30-6895B247C5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65C5D0-7299-2B97-5C3A-9307D65C4D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4039C0-8022-CD48-DB19-C01F0E87A273}"/>
              </a:ext>
            </a:extLst>
          </p:cNvPr>
          <p:cNvSpPr>
            <a:spLocks noGrp="1"/>
          </p:cNvSpPr>
          <p:nvPr>
            <p:ph type="dt" sz="half" idx="10"/>
          </p:nvPr>
        </p:nvSpPr>
        <p:spPr/>
        <p:txBody>
          <a:bodyPr/>
          <a:lstStyle/>
          <a:p>
            <a:fld id="{EE3B4B09-BDEF-5E4F-8CB6-819976A188D8}" type="datetimeFigureOut">
              <a:rPr lang="en-US" smtClean="0"/>
              <a:t>10/26/2023</a:t>
            </a:fld>
            <a:endParaRPr lang="en-US"/>
          </a:p>
        </p:txBody>
      </p:sp>
      <p:sp>
        <p:nvSpPr>
          <p:cNvPr id="5" name="Footer Placeholder 4">
            <a:extLst>
              <a:ext uri="{FF2B5EF4-FFF2-40B4-BE49-F238E27FC236}">
                <a16:creationId xmlns:a16="http://schemas.microsoft.com/office/drawing/2014/main" id="{D0C7DB63-ADD7-296F-187F-12D5C2631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CA4B7-3873-71BE-A2C2-95F015B92385}"/>
              </a:ext>
            </a:extLst>
          </p:cNvPr>
          <p:cNvSpPr>
            <a:spLocks noGrp="1"/>
          </p:cNvSpPr>
          <p:nvPr>
            <p:ph type="sldNum" sz="quarter" idx="12"/>
          </p:nvPr>
        </p:nvSpPr>
        <p:spPr/>
        <p:txBody>
          <a:bodyPr/>
          <a:lstStyle/>
          <a:p>
            <a:fld id="{031E2B4C-484C-D24E-AAD0-914D7FAE941C}" type="slidenum">
              <a:rPr lang="en-US" smtClean="0"/>
              <a:t>‹#›</a:t>
            </a:fld>
            <a:endParaRPr lang="en-US"/>
          </a:p>
        </p:txBody>
      </p:sp>
    </p:spTree>
    <p:extLst>
      <p:ext uri="{BB962C8B-B14F-4D97-AF65-F5344CB8AC3E}">
        <p14:creationId xmlns:p14="http://schemas.microsoft.com/office/powerpoint/2010/main" val="1897275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6EE29-E1CC-6D5D-70CC-029B60A60E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D236B8-5860-D0BB-4931-716976C891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D330B4-51A4-4939-F726-BAC274DF4296}"/>
              </a:ext>
            </a:extLst>
          </p:cNvPr>
          <p:cNvSpPr>
            <a:spLocks noGrp="1"/>
          </p:cNvSpPr>
          <p:nvPr>
            <p:ph type="dt" sz="half" idx="10"/>
          </p:nvPr>
        </p:nvSpPr>
        <p:spPr/>
        <p:txBody>
          <a:bodyPr/>
          <a:lstStyle/>
          <a:p>
            <a:fld id="{EE3B4B09-BDEF-5E4F-8CB6-819976A188D8}" type="datetimeFigureOut">
              <a:rPr lang="en-US" smtClean="0"/>
              <a:t>10/26/2023</a:t>
            </a:fld>
            <a:endParaRPr lang="en-US"/>
          </a:p>
        </p:txBody>
      </p:sp>
      <p:sp>
        <p:nvSpPr>
          <p:cNvPr id="5" name="Footer Placeholder 4">
            <a:extLst>
              <a:ext uri="{FF2B5EF4-FFF2-40B4-BE49-F238E27FC236}">
                <a16:creationId xmlns:a16="http://schemas.microsoft.com/office/drawing/2014/main" id="{77C14F03-0CC7-FB74-B717-F39E85FC54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88188D-EC69-6202-9E88-DCDBF4FB73A1}"/>
              </a:ext>
            </a:extLst>
          </p:cNvPr>
          <p:cNvSpPr>
            <a:spLocks noGrp="1"/>
          </p:cNvSpPr>
          <p:nvPr>
            <p:ph type="sldNum" sz="quarter" idx="12"/>
          </p:nvPr>
        </p:nvSpPr>
        <p:spPr/>
        <p:txBody>
          <a:bodyPr/>
          <a:lstStyle/>
          <a:p>
            <a:fld id="{031E2B4C-484C-D24E-AAD0-914D7FAE941C}" type="slidenum">
              <a:rPr lang="en-US" smtClean="0"/>
              <a:t>‹#›</a:t>
            </a:fld>
            <a:endParaRPr lang="en-US"/>
          </a:p>
        </p:txBody>
      </p:sp>
    </p:spTree>
    <p:extLst>
      <p:ext uri="{BB962C8B-B14F-4D97-AF65-F5344CB8AC3E}">
        <p14:creationId xmlns:p14="http://schemas.microsoft.com/office/powerpoint/2010/main" val="334297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C14D55-962B-2FA6-1184-131FBAF0D9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F361F4-75BE-FA54-6BF5-70FFBFA21E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68FD2A-717D-594F-B38B-41BF0E6F4F82}"/>
              </a:ext>
            </a:extLst>
          </p:cNvPr>
          <p:cNvSpPr>
            <a:spLocks noGrp="1"/>
          </p:cNvSpPr>
          <p:nvPr>
            <p:ph type="dt" sz="half" idx="10"/>
          </p:nvPr>
        </p:nvSpPr>
        <p:spPr/>
        <p:txBody>
          <a:bodyPr/>
          <a:lstStyle/>
          <a:p>
            <a:fld id="{EE3B4B09-BDEF-5E4F-8CB6-819976A188D8}" type="datetimeFigureOut">
              <a:rPr lang="en-US" smtClean="0"/>
              <a:t>10/26/2023</a:t>
            </a:fld>
            <a:endParaRPr lang="en-US"/>
          </a:p>
        </p:txBody>
      </p:sp>
      <p:sp>
        <p:nvSpPr>
          <p:cNvPr id="5" name="Footer Placeholder 4">
            <a:extLst>
              <a:ext uri="{FF2B5EF4-FFF2-40B4-BE49-F238E27FC236}">
                <a16:creationId xmlns:a16="http://schemas.microsoft.com/office/drawing/2014/main" id="{FC900150-3F97-6C6E-09FB-7416EF22D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6EC934-6EB0-8406-8917-18B695AD702D}"/>
              </a:ext>
            </a:extLst>
          </p:cNvPr>
          <p:cNvSpPr>
            <a:spLocks noGrp="1"/>
          </p:cNvSpPr>
          <p:nvPr>
            <p:ph type="sldNum" sz="quarter" idx="12"/>
          </p:nvPr>
        </p:nvSpPr>
        <p:spPr/>
        <p:txBody>
          <a:bodyPr/>
          <a:lstStyle/>
          <a:p>
            <a:fld id="{031E2B4C-484C-D24E-AAD0-914D7FAE941C}" type="slidenum">
              <a:rPr lang="en-US" smtClean="0"/>
              <a:t>‹#›</a:t>
            </a:fld>
            <a:endParaRPr lang="en-US"/>
          </a:p>
        </p:txBody>
      </p:sp>
    </p:spTree>
    <p:extLst>
      <p:ext uri="{BB962C8B-B14F-4D97-AF65-F5344CB8AC3E}">
        <p14:creationId xmlns:p14="http://schemas.microsoft.com/office/powerpoint/2010/main" val="3745224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730446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2147889" y="1709740"/>
            <a:ext cx="7886701"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2147889" y="4589465"/>
            <a:ext cx="7886701" cy="1500188"/>
          </a:xfrm>
          <a:prstGeom prst="rect">
            <a:avLst/>
          </a:prstGeom>
        </p:spPr>
        <p:txBody>
          <a:bodyPr/>
          <a:lstStyle>
            <a:lvl1pPr marL="0" indent="0">
              <a:buSzTx/>
              <a:buFontTx/>
              <a:buNone/>
              <a:defRPr sz="2400"/>
            </a:lvl1pPr>
            <a:lvl2pPr marL="0" indent="228595">
              <a:buSzTx/>
              <a:buFontTx/>
              <a:buNone/>
              <a:defRPr sz="2400"/>
            </a:lvl2pPr>
            <a:lvl3pPr marL="0" indent="457189">
              <a:buSzTx/>
              <a:buFontTx/>
              <a:buNone/>
              <a:defRPr sz="2400"/>
            </a:lvl3pPr>
            <a:lvl4pPr marL="0" indent="685783">
              <a:buSzTx/>
              <a:buFontTx/>
              <a:buNone/>
              <a:defRPr sz="2400"/>
            </a:lvl4pPr>
            <a:lvl5pPr marL="0" indent="914377">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0370728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2152651" y="1825625"/>
            <a:ext cx="3886201"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2331247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2153842" y="365127"/>
            <a:ext cx="7886701" cy="1325563"/>
          </a:xfrm>
          <a:prstGeom prst="rect">
            <a:avLst/>
          </a:prstGeom>
        </p:spPr>
        <p:txBody>
          <a:bodyPr/>
          <a:lstStyle/>
          <a:p>
            <a:r>
              <a:t>Title Text</a:t>
            </a:r>
          </a:p>
        </p:txBody>
      </p:sp>
      <p:sp>
        <p:nvSpPr>
          <p:cNvPr id="48" name="Body Level One…"/>
          <p:cNvSpPr txBox="1">
            <a:spLocks noGrp="1"/>
          </p:cNvSpPr>
          <p:nvPr>
            <p:ph type="body" sz="quarter" idx="1"/>
          </p:nvPr>
        </p:nvSpPr>
        <p:spPr>
          <a:xfrm>
            <a:off x="2153842" y="1681164"/>
            <a:ext cx="3868341" cy="823913"/>
          </a:xfrm>
          <a:prstGeom prst="rect">
            <a:avLst/>
          </a:prstGeom>
        </p:spPr>
        <p:txBody>
          <a:bodyPr anchor="b"/>
          <a:lstStyle>
            <a:lvl1pPr marL="0" indent="0">
              <a:buSzTx/>
              <a:buFontTx/>
              <a:buNone/>
              <a:defRPr sz="2400" b="1"/>
            </a:lvl1pPr>
            <a:lvl2pPr marL="0" indent="228595">
              <a:buSzTx/>
              <a:buFontTx/>
              <a:buNone/>
              <a:defRPr sz="2400" b="1"/>
            </a:lvl2pPr>
            <a:lvl3pPr marL="0" indent="457189">
              <a:buSzTx/>
              <a:buFontTx/>
              <a:buNone/>
              <a:defRPr sz="2400" b="1"/>
            </a:lvl3pPr>
            <a:lvl4pPr marL="0" indent="685783">
              <a:buSzTx/>
              <a:buFontTx/>
              <a:buNone/>
              <a:defRPr sz="2400" b="1"/>
            </a:lvl4pPr>
            <a:lvl5pPr marL="0" indent="914377">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53151" y="1681164"/>
            <a:ext cx="3887392" cy="823913"/>
          </a:xfrm>
          <a:prstGeom prst="rect">
            <a:avLst/>
          </a:prstGeom>
          <a:ln w="12700"/>
        </p:spPr>
        <p:txBody>
          <a:bodyPr anchor="b"/>
          <a:lstStyle>
            <a:lvl1pPr marL="0" indent="0">
              <a:buSzTx/>
              <a:buFontTx/>
              <a:buNone/>
              <a:defRPr sz="4800" b="1"/>
            </a:lvl1pPr>
          </a:lstStyle>
          <a:p>
            <a:pPr marL="0" indent="0">
              <a:buSzTx/>
              <a:buFontTx/>
              <a:buNone/>
              <a:defRPr sz="48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712158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5968667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7577366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2153841" y="457200"/>
            <a:ext cx="294918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411391" y="987427"/>
            <a:ext cx="4629152" cy="4873626"/>
          </a:xfrm>
          <a:prstGeom prst="rect">
            <a:avLst/>
          </a:prstGeom>
        </p:spPr>
        <p:txBody>
          <a:bodyPr/>
          <a:lstStyle>
            <a:lvl1pPr>
              <a:defRPr sz="3200"/>
            </a:lvl1pPr>
            <a:lvl2pPr marL="489845" indent="-261250">
              <a:defRPr sz="3200"/>
            </a:lvl2pPr>
            <a:lvl3pPr marL="761981" indent="-304792">
              <a:defRPr sz="3200"/>
            </a:lvl3pPr>
            <a:lvl4pPr marL="1051533" indent="-365750">
              <a:defRPr sz="3200"/>
            </a:lvl4pPr>
            <a:lvl5pPr marL="1280128" indent="-36575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2153841" y="2057400"/>
            <a:ext cx="2949180" cy="3811588"/>
          </a:xfrm>
          <a:prstGeom prst="rect">
            <a:avLst/>
          </a:prstGeom>
          <a:ln w="12700"/>
        </p:spPr>
        <p:txBody>
          <a:bodyPr/>
          <a:lstStyle>
            <a:lvl1pPr marL="0" indent="0">
              <a:buSzTx/>
              <a:buFontTx/>
              <a:buNone/>
              <a:defRPr sz="3200"/>
            </a:lvl1pPr>
          </a:lstStyle>
          <a:p>
            <a:pPr marL="0" indent="0">
              <a:buSzTx/>
              <a:buFontTx/>
              <a:buNone/>
              <a:defRPr sz="32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6812378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2153841" y="457200"/>
            <a:ext cx="294918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411391" y="987427"/>
            <a:ext cx="4629152" cy="4873626"/>
          </a:xfrm>
          <a:prstGeom prst="rect">
            <a:avLst/>
          </a:prstGeom>
          <a:ln w="12700"/>
        </p:spPr>
        <p:txBody>
          <a:bodyPr tIns="45719" bIns="45719">
            <a:noAutofit/>
          </a:bodyPr>
          <a:lstStyle/>
          <a:p>
            <a:endParaRPr/>
          </a:p>
        </p:txBody>
      </p:sp>
      <p:sp>
        <p:nvSpPr>
          <p:cNvPr id="84" name="Body Level One…"/>
          <p:cNvSpPr txBox="1">
            <a:spLocks noGrp="1"/>
          </p:cNvSpPr>
          <p:nvPr>
            <p:ph type="body" sz="quarter" idx="1"/>
          </p:nvPr>
        </p:nvSpPr>
        <p:spPr>
          <a:xfrm>
            <a:off x="2153841" y="2057400"/>
            <a:ext cx="2949180" cy="3811588"/>
          </a:xfrm>
          <a:prstGeom prst="rect">
            <a:avLst/>
          </a:prstGeom>
        </p:spPr>
        <p:txBody>
          <a:bodyPr/>
          <a:lstStyle>
            <a:lvl1pPr marL="0" indent="0">
              <a:buSzTx/>
              <a:buFontTx/>
              <a:buNone/>
              <a:defRPr sz="1600"/>
            </a:lvl1pPr>
            <a:lvl2pPr marL="0" indent="228595">
              <a:buSzTx/>
              <a:buFontTx/>
              <a:buNone/>
              <a:defRPr sz="1600"/>
            </a:lvl2pPr>
            <a:lvl3pPr marL="0" indent="457189">
              <a:buSzTx/>
              <a:buFontTx/>
              <a:buNone/>
              <a:defRPr sz="1600"/>
            </a:lvl3pPr>
            <a:lvl4pPr marL="0" indent="685783">
              <a:buSzTx/>
              <a:buFontTx/>
              <a:buNone/>
              <a:defRPr sz="1600"/>
            </a:lvl4pPr>
            <a:lvl5pPr marL="0" indent="914377">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492990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5FC20-CF88-FC0A-BBCA-AEB8864FE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0E88F-870E-FA71-18AC-41CB8DF382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CBF665-0E61-0D52-C5CB-9D4DC7B68994}"/>
              </a:ext>
            </a:extLst>
          </p:cNvPr>
          <p:cNvSpPr>
            <a:spLocks noGrp="1"/>
          </p:cNvSpPr>
          <p:nvPr>
            <p:ph type="dt" sz="half" idx="10"/>
          </p:nvPr>
        </p:nvSpPr>
        <p:spPr/>
        <p:txBody>
          <a:bodyPr/>
          <a:lstStyle/>
          <a:p>
            <a:fld id="{EE3B4B09-BDEF-5E4F-8CB6-819976A188D8}" type="datetimeFigureOut">
              <a:rPr lang="en-US" smtClean="0"/>
              <a:t>10/26/2023</a:t>
            </a:fld>
            <a:endParaRPr lang="en-US"/>
          </a:p>
        </p:txBody>
      </p:sp>
      <p:sp>
        <p:nvSpPr>
          <p:cNvPr id="5" name="Footer Placeholder 4">
            <a:extLst>
              <a:ext uri="{FF2B5EF4-FFF2-40B4-BE49-F238E27FC236}">
                <a16:creationId xmlns:a16="http://schemas.microsoft.com/office/drawing/2014/main" id="{CFA414E6-7083-421F-289C-29E1DB51C4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9B5F69-81CA-F90A-D876-50E5EAEF890C}"/>
              </a:ext>
            </a:extLst>
          </p:cNvPr>
          <p:cNvSpPr>
            <a:spLocks noGrp="1"/>
          </p:cNvSpPr>
          <p:nvPr>
            <p:ph type="sldNum" sz="quarter" idx="12"/>
          </p:nvPr>
        </p:nvSpPr>
        <p:spPr/>
        <p:txBody>
          <a:bodyPr/>
          <a:lstStyle/>
          <a:p>
            <a:fld id="{031E2B4C-484C-D24E-AAD0-914D7FAE941C}" type="slidenum">
              <a:rPr lang="en-US" smtClean="0"/>
              <a:t>‹#›</a:t>
            </a:fld>
            <a:endParaRPr lang="en-US"/>
          </a:p>
        </p:txBody>
      </p:sp>
    </p:spTree>
    <p:extLst>
      <p:ext uri="{BB962C8B-B14F-4D97-AF65-F5344CB8AC3E}">
        <p14:creationId xmlns:p14="http://schemas.microsoft.com/office/powerpoint/2010/main" val="285288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92" name="Rectangle 12"/>
          <p:cNvSpPr/>
          <p:nvPr/>
        </p:nvSpPr>
        <p:spPr>
          <a:xfrm>
            <a:off x="1524000" y="6400800"/>
            <a:ext cx="9144000" cy="457200"/>
          </a:xfrm>
          <a:prstGeom prst="rect">
            <a:avLst/>
          </a:prstGeom>
          <a:solidFill>
            <a:srgbClr val="17375E"/>
          </a:solidFill>
          <a:ln w="12700">
            <a:miter lim="400000"/>
          </a:ln>
        </p:spPr>
        <p:txBody>
          <a:bodyPr tIns="45720" bIns="45720" anchor="ctr"/>
          <a:lstStyle/>
          <a:p>
            <a:pPr algn="ctr">
              <a:defRPr>
                <a:solidFill>
                  <a:srgbClr val="FFFFFF"/>
                </a:solidFill>
              </a:defRPr>
            </a:pPr>
            <a:endParaRPr sz="900"/>
          </a:p>
        </p:txBody>
      </p:sp>
      <p:sp>
        <p:nvSpPr>
          <p:cNvPr id="93" name="Slide Number"/>
          <p:cNvSpPr txBox="1">
            <a:spLocks noGrp="1"/>
          </p:cNvSpPr>
          <p:nvPr>
            <p:ph type="sldNum" sz="quarter" idx="2"/>
          </p:nvPr>
        </p:nvSpPr>
        <p:spPr>
          <a:xfrm>
            <a:off x="10134600" y="6492875"/>
            <a:ext cx="377026" cy="369330"/>
          </a:xfrm>
          <a:prstGeom prst="rect">
            <a:avLst/>
          </a:prstGeom>
        </p:spPr>
        <p:txBody>
          <a:bodyPr anchor="t"/>
          <a:lstStyle>
            <a:lvl1pPr algn="l">
              <a:defRPr>
                <a:solidFill>
                  <a:srgbClr val="FFFFFF"/>
                </a:solidFill>
                <a:latin typeface="Trebuchet MS"/>
                <a:ea typeface="Trebuchet MS"/>
                <a:cs typeface="Trebuchet MS"/>
                <a:sym typeface="Trebuchet MS"/>
              </a:defRPr>
            </a:lvl1pPr>
          </a:lstStyle>
          <a:p>
            <a:fld id="{86CB4B4D-7CA3-9044-876B-883B54F8677D}" type="slidenum">
              <a:t>‹#›</a:t>
            </a:fld>
            <a:endParaRPr/>
          </a:p>
        </p:txBody>
      </p:sp>
      <p:sp>
        <p:nvSpPr>
          <p:cNvPr id="94" name="Straight Connector 10"/>
          <p:cNvSpPr/>
          <p:nvPr/>
        </p:nvSpPr>
        <p:spPr>
          <a:xfrm>
            <a:off x="1524000" y="725860"/>
            <a:ext cx="7162801" cy="1"/>
          </a:xfrm>
          <a:prstGeom prst="line">
            <a:avLst/>
          </a:prstGeom>
          <a:ln w="12700">
            <a:solidFill>
              <a:srgbClr val="000066"/>
            </a:solidFill>
          </a:ln>
        </p:spPr>
        <p:txBody>
          <a:bodyPr tIns="45720" bIns="45720"/>
          <a:lstStyle/>
          <a:p>
            <a:endParaRPr sz="900"/>
          </a:p>
        </p:txBody>
      </p:sp>
      <p:pic>
        <p:nvPicPr>
          <p:cNvPr id="95" name="Picture 13" descr="Picture 13"/>
          <p:cNvPicPr>
            <a:picLocks noChangeAspect="1"/>
          </p:cNvPicPr>
          <p:nvPr/>
        </p:nvPicPr>
        <p:blipFill>
          <a:blip r:embed="rId2"/>
          <a:stretch>
            <a:fillRect/>
          </a:stretch>
        </p:blipFill>
        <p:spPr>
          <a:xfrm>
            <a:off x="8912698" y="410498"/>
            <a:ext cx="1544091" cy="349605"/>
          </a:xfrm>
          <a:prstGeom prst="rect">
            <a:avLst/>
          </a:prstGeom>
          <a:ln w="12700">
            <a:miter lim="400000"/>
          </a:ln>
        </p:spPr>
      </p:pic>
      <p:sp>
        <p:nvSpPr>
          <p:cNvPr id="96" name="Title Text"/>
          <p:cNvSpPr txBox="1">
            <a:spLocks noGrp="1"/>
          </p:cNvSpPr>
          <p:nvPr>
            <p:ph type="title"/>
          </p:nvPr>
        </p:nvSpPr>
        <p:spPr>
          <a:xfrm>
            <a:off x="2209800" y="2130425"/>
            <a:ext cx="7772400" cy="1470025"/>
          </a:xfrm>
          <a:prstGeom prst="rect">
            <a:avLst/>
          </a:prstGeom>
        </p:spPr>
        <p:txBody>
          <a:bodyPr/>
          <a:lstStyle>
            <a:lvl1pPr defTabSz="914400">
              <a:lnSpc>
                <a:spcPct val="100000"/>
              </a:lnSpc>
              <a:defRPr sz="2400" b="1">
                <a:latin typeface="Trebuchet MS"/>
                <a:ea typeface="Trebuchet MS"/>
                <a:cs typeface="Trebuchet MS"/>
                <a:sym typeface="Trebuchet MS"/>
              </a:defRPr>
            </a:lvl1pPr>
          </a:lstStyle>
          <a:p>
            <a:r>
              <a:t>Title Text</a:t>
            </a:r>
          </a:p>
        </p:txBody>
      </p:sp>
      <p:sp>
        <p:nvSpPr>
          <p:cNvPr id="97" name="Body Level One…"/>
          <p:cNvSpPr txBox="1">
            <a:spLocks noGrp="1"/>
          </p:cNvSpPr>
          <p:nvPr>
            <p:ph type="body" sz="quarter" idx="1"/>
          </p:nvPr>
        </p:nvSpPr>
        <p:spPr>
          <a:xfrm>
            <a:off x="2895600" y="3886200"/>
            <a:ext cx="6400800" cy="1752600"/>
          </a:xfrm>
          <a:prstGeom prst="rect">
            <a:avLst/>
          </a:prstGeom>
        </p:spPr>
        <p:txBody>
          <a:bodyPr/>
          <a:lstStyle>
            <a:lvl1pPr marL="0" indent="0" algn="ctr" defTabSz="914400">
              <a:lnSpc>
                <a:spcPct val="100000"/>
              </a:lnSpc>
              <a:spcBef>
                <a:spcPts val="400"/>
              </a:spcBef>
              <a:buSzTx/>
              <a:buFontTx/>
              <a:buNone/>
              <a:defRPr sz="1800">
                <a:solidFill>
                  <a:srgbClr val="888888"/>
                </a:solidFill>
              </a:defRPr>
            </a:lvl1pPr>
            <a:lvl2pPr marL="0" indent="228600" algn="ctr" defTabSz="914400">
              <a:lnSpc>
                <a:spcPct val="100000"/>
              </a:lnSpc>
              <a:spcBef>
                <a:spcPts val="400"/>
              </a:spcBef>
              <a:buSzTx/>
              <a:buFontTx/>
              <a:buNone/>
              <a:defRPr sz="1800">
                <a:solidFill>
                  <a:srgbClr val="888888"/>
                </a:solidFill>
              </a:defRPr>
            </a:lvl2pPr>
            <a:lvl3pPr marL="0" indent="457200" algn="ctr" defTabSz="914400">
              <a:lnSpc>
                <a:spcPct val="100000"/>
              </a:lnSpc>
              <a:spcBef>
                <a:spcPts val="400"/>
              </a:spcBef>
              <a:buSzTx/>
              <a:buFontTx/>
              <a:buNone/>
              <a:defRPr sz="1800">
                <a:solidFill>
                  <a:srgbClr val="888888"/>
                </a:solidFill>
              </a:defRPr>
            </a:lvl3pPr>
            <a:lvl4pPr marL="0" indent="685800" algn="ctr" defTabSz="914400">
              <a:lnSpc>
                <a:spcPct val="100000"/>
              </a:lnSpc>
              <a:spcBef>
                <a:spcPts val="400"/>
              </a:spcBef>
              <a:buSzTx/>
              <a:buFontTx/>
              <a:buNone/>
              <a:defRPr sz="1800">
                <a:solidFill>
                  <a:srgbClr val="888888"/>
                </a:solidFill>
              </a:defRPr>
            </a:lvl4pPr>
            <a:lvl5pPr marL="0" indent="914400" algn="ctr" defTabSz="914400">
              <a:lnSpc>
                <a:spcPct val="100000"/>
              </a:lnSpc>
              <a:spcBef>
                <a:spcPts val="400"/>
              </a:spcBef>
              <a:buSzTx/>
              <a:buFontTx/>
              <a:buNone/>
              <a:defRPr sz="18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98" name="TextBox 6"/>
          <p:cNvSpPr txBox="1"/>
          <p:nvPr/>
        </p:nvSpPr>
        <p:spPr>
          <a:xfrm>
            <a:off x="7558965" y="-1"/>
            <a:ext cx="3474870" cy="2308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lvl1pPr>
              <a:defRPr>
                <a:solidFill>
                  <a:srgbClr val="FF0000"/>
                </a:solidFill>
              </a:defRPr>
            </a:lvl1pPr>
          </a:lstStyle>
          <a:p>
            <a:r>
              <a:rPr sz="900"/>
              <a:t>Attorney-Work Product Privilege</a:t>
            </a:r>
          </a:p>
        </p:txBody>
      </p:sp>
    </p:spTree>
    <p:extLst>
      <p:ext uri="{BB962C8B-B14F-4D97-AF65-F5344CB8AC3E}">
        <p14:creationId xmlns:p14="http://schemas.microsoft.com/office/powerpoint/2010/main" val="281749229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05" name="Rectangle 12"/>
          <p:cNvSpPr/>
          <p:nvPr/>
        </p:nvSpPr>
        <p:spPr>
          <a:xfrm>
            <a:off x="1524000" y="6400800"/>
            <a:ext cx="9144000" cy="457200"/>
          </a:xfrm>
          <a:prstGeom prst="rect">
            <a:avLst/>
          </a:prstGeom>
          <a:solidFill>
            <a:srgbClr val="17375E"/>
          </a:solidFill>
          <a:ln w="12700">
            <a:miter lim="400000"/>
          </a:ln>
        </p:spPr>
        <p:txBody>
          <a:bodyPr tIns="45720" bIns="45720" anchor="ctr"/>
          <a:lstStyle/>
          <a:p>
            <a:pPr algn="ctr">
              <a:defRPr>
                <a:solidFill>
                  <a:srgbClr val="FFFFFF"/>
                </a:solidFill>
              </a:defRPr>
            </a:pPr>
            <a:endParaRPr sz="900"/>
          </a:p>
        </p:txBody>
      </p:sp>
      <p:sp>
        <p:nvSpPr>
          <p:cNvPr id="106" name="Slide Number"/>
          <p:cNvSpPr txBox="1">
            <a:spLocks noGrp="1"/>
          </p:cNvSpPr>
          <p:nvPr>
            <p:ph type="sldNum" sz="quarter" idx="2"/>
          </p:nvPr>
        </p:nvSpPr>
        <p:spPr>
          <a:xfrm>
            <a:off x="10134600" y="6492875"/>
            <a:ext cx="377026" cy="369330"/>
          </a:xfrm>
          <a:prstGeom prst="rect">
            <a:avLst/>
          </a:prstGeom>
        </p:spPr>
        <p:txBody>
          <a:bodyPr anchor="t"/>
          <a:lstStyle>
            <a:lvl1pPr algn="l">
              <a:defRPr>
                <a:solidFill>
                  <a:srgbClr val="FFFFFF"/>
                </a:solidFill>
                <a:latin typeface="Trebuchet MS"/>
                <a:ea typeface="Trebuchet MS"/>
                <a:cs typeface="Trebuchet MS"/>
                <a:sym typeface="Trebuchet MS"/>
              </a:defRPr>
            </a:lvl1pPr>
          </a:lstStyle>
          <a:p>
            <a:fld id="{86CB4B4D-7CA3-9044-876B-883B54F8677D}" type="slidenum">
              <a:t>‹#›</a:t>
            </a:fld>
            <a:endParaRPr/>
          </a:p>
        </p:txBody>
      </p:sp>
      <p:sp>
        <p:nvSpPr>
          <p:cNvPr id="107" name="Straight Connector 10"/>
          <p:cNvSpPr/>
          <p:nvPr/>
        </p:nvSpPr>
        <p:spPr>
          <a:xfrm>
            <a:off x="1524000" y="725860"/>
            <a:ext cx="7162801" cy="1"/>
          </a:xfrm>
          <a:prstGeom prst="line">
            <a:avLst/>
          </a:prstGeom>
          <a:ln w="12700">
            <a:solidFill>
              <a:srgbClr val="000066"/>
            </a:solidFill>
          </a:ln>
        </p:spPr>
        <p:txBody>
          <a:bodyPr tIns="45720" bIns="45720"/>
          <a:lstStyle/>
          <a:p>
            <a:endParaRPr sz="900"/>
          </a:p>
        </p:txBody>
      </p:sp>
      <p:pic>
        <p:nvPicPr>
          <p:cNvPr id="108" name="Picture 13" descr="Picture 13"/>
          <p:cNvPicPr>
            <a:picLocks noChangeAspect="1"/>
          </p:cNvPicPr>
          <p:nvPr/>
        </p:nvPicPr>
        <p:blipFill>
          <a:blip r:embed="rId2"/>
          <a:stretch>
            <a:fillRect/>
          </a:stretch>
        </p:blipFill>
        <p:spPr>
          <a:xfrm>
            <a:off x="8912698" y="410498"/>
            <a:ext cx="1544091" cy="349605"/>
          </a:xfrm>
          <a:prstGeom prst="rect">
            <a:avLst/>
          </a:prstGeom>
          <a:ln w="12700">
            <a:miter lim="400000"/>
          </a:ln>
        </p:spPr>
      </p:pic>
      <p:sp>
        <p:nvSpPr>
          <p:cNvPr id="109" name="Title Text"/>
          <p:cNvSpPr txBox="1">
            <a:spLocks noGrp="1"/>
          </p:cNvSpPr>
          <p:nvPr>
            <p:ph type="title"/>
          </p:nvPr>
        </p:nvSpPr>
        <p:spPr>
          <a:xfrm>
            <a:off x="2057400" y="287513"/>
            <a:ext cx="6400800" cy="457201"/>
          </a:xfrm>
          <a:prstGeom prst="rect">
            <a:avLst/>
          </a:prstGeom>
        </p:spPr>
        <p:txBody>
          <a:bodyPr/>
          <a:lstStyle>
            <a:lvl1pPr defTabSz="914400">
              <a:lnSpc>
                <a:spcPct val="100000"/>
              </a:lnSpc>
              <a:defRPr sz="2400" b="1">
                <a:latin typeface="Trebuchet MS"/>
                <a:ea typeface="Trebuchet MS"/>
                <a:cs typeface="Trebuchet MS"/>
                <a:sym typeface="Trebuchet MS"/>
              </a:defRPr>
            </a:lvl1pPr>
          </a:lstStyle>
          <a:p>
            <a:r>
              <a:t>Title Text</a:t>
            </a:r>
          </a:p>
        </p:txBody>
      </p:sp>
      <p:sp>
        <p:nvSpPr>
          <p:cNvPr id="110" name="Body Level One…"/>
          <p:cNvSpPr txBox="1">
            <a:spLocks noGrp="1"/>
          </p:cNvSpPr>
          <p:nvPr>
            <p:ph type="body" sz="half" idx="1"/>
          </p:nvPr>
        </p:nvSpPr>
        <p:spPr>
          <a:xfrm>
            <a:off x="2438399" y="1417637"/>
            <a:ext cx="7295731" cy="4525963"/>
          </a:xfrm>
          <a:prstGeom prst="rect">
            <a:avLst/>
          </a:prstGeom>
        </p:spPr>
        <p:txBody>
          <a:bodyPr/>
          <a:lstStyle>
            <a:lvl1pPr marL="342900" indent="-342900" defTabSz="914400">
              <a:lnSpc>
                <a:spcPct val="100000"/>
              </a:lnSpc>
              <a:spcBef>
                <a:spcPts val="400"/>
              </a:spcBef>
              <a:defRPr sz="1800"/>
            </a:lvl1pPr>
            <a:lvl2pPr marL="514350" indent="-285750" defTabSz="914400">
              <a:lnSpc>
                <a:spcPct val="100000"/>
              </a:lnSpc>
              <a:spcBef>
                <a:spcPts val="400"/>
              </a:spcBef>
              <a:defRPr sz="1800"/>
            </a:lvl2pPr>
            <a:lvl3pPr marL="685800" indent="-228600" defTabSz="914400">
              <a:lnSpc>
                <a:spcPct val="100000"/>
              </a:lnSpc>
              <a:spcBef>
                <a:spcPts val="400"/>
              </a:spcBef>
              <a:defRPr sz="1800"/>
            </a:lvl3pPr>
            <a:lvl4pPr marL="914400" indent="-228600" defTabSz="914400">
              <a:lnSpc>
                <a:spcPct val="100000"/>
              </a:lnSpc>
              <a:spcBef>
                <a:spcPts val="400"/>
              </a:spcBef>
              <a:defRPr sz="1800"/>
            </a:lvl4pPr>
            <a:lvl5pPr marL="1143000" indent="-228600" defTabSz="914400">
              <a:lnSpc>
                <a:spcPct val="100000"/>
              </a:lnSpc>
              <a:spcBef>
                <a:spcPts val="400"/>
              </a:spcBef>
              <a:defRPr sz="1800"/>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30553527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17" name="Rectangle 12"/>
          <p:cNvSpPr/>
          <p:nvPr/>
        </p:nvSpPr>
        <p:spPr>
          <a:xfrm>
            <a:off x="1524000" y="6400800"/>
            <a:ext cx="9144000" cy="457200"/>
          </a:xfrm>
          <a:prstGeom prst="rect">
            <a:avLst/>
          </a:prstGeom>
          <a:solidFill>
            <a:srgbClr val="17375E"/>
          </a:solidFill>
          <a:ln w="12700">
            <a:miter lim="400000"/>
          </a:ln>
        </p:spPr>
        <p:txBody>
          <a:bodyPr tIns="45720" bIns="45720" anchor="ctr"/>
          <a:lstStyle/>
          <a:p>
            <a:pPr algn="ctr">
              <a:defRPr>
                <a:solidFill>
                  <a:srgbClr val="FFFFFF"/>
                </a:solidFill>
              </a:defRPr>
            </a:pPr>
            <a:endParaRPr sz="900"/>
          </a:p>
        </p:txBody>
      </p:sp>
      <p:sp>
        <p:nvSpPr>
          <p:cNvPr id="118" name="Slide Number"/>
          <p:cNvSpPr txBox="1">
            <a:spLocks noGrp="1"/>
          </p:cNvSpPr>
          <p:nvPr>
            <p:ph type="sldNum" sz="quarter" idx="2"/>
          </p:nvPr>
        </p:nvSpPr>
        <p:spPr>
          <a:xfrm>
            <a:off x="10134600" y="6492875"/>
            <a:ext cx="377026" cy="369330"/>
          </a:xfrm>
          <a:prstGeom prst="rect">
            <a:avLst/>
          </a:prstGeom>
        </p:spPr>
        <p:txBody>
          <a:bodyPr anchor="t"/>
          <a:lstStyle>
            <a:lvl1pPr algn="l">
              <a:defRPr>
                <a:solidFill>
                  <a:srgbClr val="FFFFFF"/>
                </a:solidFill>
                <a:latin typeface="Trebuchet MS"/>
                <a:ea typeface="Trebuchet MS"/>
                <a:cs typeface="Trebuchet MS"/>
                <a:sym typeface="Trebuchet MS"/>
              </a:defRPr>
            </a:lvl1pPr>
          </a:lstStyle>
          <a:p>
            <a:fld id="{86CB4B4D-7CA3-9044-876B-883B54F8677D}" type="slidenum">
              <a:t>‹#›</a:t>
            </a:fld>
            <a:endParaRPr/>
          </a:p>
        </p:txBody>
      </p:sp>
      <p:sp>
        <p:nvSpPr>
          <p:cNvPr id="119" name="Straight Connector 10"/>
          <p:cNvSpPr/>
          <p:nvPr/>
        </p:nvSpPr>
        <p:spPr>
          <a:xfrm>
            <a:off x="1524000" y="725860"/>
            <a:ext cx="7162801" cy="1"/>
          </a:xfrm>
          <a:prstGeom prst="line">
            <a:avLst/>
          </a:prstGeom>
          <a:ln w="12700">
            <a:solidFill>
              <a:srgbClr val="000066"/>
            </a:solidFill>
          </a:ln>
        </p:spPr>
        <p:txBody>
          <a:bodyPr tIns="45720" bIns="45720"/>
          <a:lstStyle/>
          <a:p>
            <a:endParaRPr sz="900"/>
          </a:p>
        </p:txBody>
      </p:sp>
      <p:pic>
        <p:nvPicPr>
          <p:cNvPr id="120" name="Picture 13" descr="Picture 13"/>
          <p:cNvPicPr>
            <a:picLocks noChangeAspect="1"/>
          </p:cNvPicPr>
          <p:nvPr/>
        </p:nvPicPr>
        <p:blipFill>
          <a:blip r:embed="rId2"/>
          <a:stretch>
            <a:fillRect/>
          </a:stretch>
        </p:blipFill>
        <p:spPr>
          <a:xfrm>
            <a:off x="8912698" y="410498"/>
            <a:ext cx="1544091" cy="349605"/>
          </a:xfrm>
          <a:prstGeom prst="rect">
            <a:avLst/>
          </a:prstGeom>
          <a:ln w="12700">
            <a:miter lim="400000"/>
          </a:ln>
        </p:spPr>
      </p:pic>
      <p:sp>
        <p:nvSpPr>
          <p:cNvPr id="121" name="Title Text"/>
          <p:cNvSpPr txBox="1">
            <a:spLocks noGrp="1"/>
          </p:cNvSpPr>
          <p:nvPr>
            <p:ph type="title"/>
          </p:nvPr>
        </p:nvSpPr>
        <p:spPr>
          <a:xfrm>
            <a:off x="2246313" y="4406900"/>
            <a:ext cx="7772401" cy="1362075"/>
          </a:xfrm>
          <a:prstGeom prst="rect">
            <a:avLst/>
          </a:prstGeom>
        </p:spPr>
        <p:txBody>
          <a:bodyPr anchor="t"/>
          <a:lstStyle>
            <a:lvl1pPr defTabSz="914400">
              <a:lnSpc>
                <a:spcPct val="100000"/>
              </a:lnSpc>
              <a:defRPr sz="4000" b="1" cap="all">
                <a:latin typeface="Trebuchet MS"/>
                <a:ea typeface="Trebuchet MS"/>
                <a:cs typeface="Trebuchet MS"/>
                <a:sym typeface="Trebuchet MS"/>
              </a:defRPr>
            </a:lvl1pPr>
          </a:lstStyle>
          <a:p>
            <a:r>
              <a:t>Title Text</a:t>
            </a:r>
          </a:p>
        </p:txBody>
      </p:sp>
      <p:sp>
        <p:nvSpPr>
          <p:cNvPr id="122" name="Body Level One…"/>
          <p:cNvSpPr txBox="1">
            <a:spLocks noGrp="1"/>
          </p:cNvSpPr>
          <p:nvPr>
            <p:ph type="body" sz="quarter" idx="1"/>
          </p:nvPr>
        </p:nvSpPr>
        <p:spPr>
          <a:xfrm>
            <a:off x="2246313" y="2906713"/>
            <a:ext cx="7772401" cy="1500188"/>
          </a:xfrm>
          <a:prstGeom prst="rect">
            <a:avLst/>
          </a:prstGeom>
        </p:spPr>
        <p:txBody>
          <a:bodyPr anchor="b"/>
          <a:lstStyle>
            <a:lvl1pPr marL="0" indent="0" defTabSz="914400">
              <a:lnSpc>
                <a:spcPct val="100000"/>
              </a:lnSpc>
              <a:spcBef>
                <a:spcPts val="450"/>
              </a:spcBef>
              <a:buSzTx/>
              <a:buFontTx/>
              <a:buNone/>
              <a:defRPr sz="2000">
                <a:solidFill>
                  <a:srgbClr val="888888"/>
                </a:solidFill>
              </a:defRPr>
            </a:lvl1pPr>
            <a:lvl2pPr marL="0" indent="228600" defTabSz="914400">
              <a:lnSpc>
                <a:spcPct val="100000"/>
              </a:lnSpc>
              <a:spcBef>
                <a:spcPts val="450"/>
              </a:spcBef>
              <a:buSzTx/>
              <a:buFontTx/>
              <a:buNone/>
              <a:defRPr sz="2000">
                <a:solidFill>
                  <a:srgbClr val="888888"/>
                </a:solidFill>
              </a:defRPr>
            </a:lvl2pPr>
            <a:lvl3pPr marL="0" indent="457200" defTabSz="914400">
              <a:lnSpc>
                <a:spcPct val="100000"/>
              </a:lnSpc>
              <a:spcBef>
                <a:spcPts val="450"/>
              </a:spcBef>
              <a:buSzTx/>
              <a:buFontTx/>
              <a:buNone/>
              <a:defRPr sz="2000">
                <a:solidFill>
                  <a:srgbClr val="888888"/>
                </a:solidFill>
              </a:defRPr>
            </a:lvl3pPr>
            <a:lvl4pPr marL="0" indent="685800" defTabSz="914400">
              <a:lnSpc>
                <a:spcPct val="100000"/>
              </a:lnSpc>
              <a:spcBef>
                <a:spcPts val="450"/>
              </a:spcBef>
              <a:buSzTx/>
              <a:buFontTx/>
              <a:buNone/>
              <a:defRPr sz="2000">
                <a:solidFill>
                  <a:srgbClr val="888888"/>
                </a:solidFill>
              </a:defRPr>
            </a:lvl4pPr>
            <a:lvl5pPr marL="0" indent="914400" defTabSz="914400">
              <a:lnSpc>
                <a:spcPct val="100000"/>
              </a:lnSpc>
              <a:spcBef>
                <a:spcPts val="45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21473045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29" name="Rectangle 12"/>
          <p:cNvSpPr/>
          <p:nvPr/>
        </p:nvSpPr>
        <p:spPr>
          <a:xfrm>
            <a:off x="1524000" y="6400800"/>
            <a:ext cx="9144000" cy="457200"/>
          </a:xfrm>
          <a:prstGeom prst="rect">
            <a:avLst/>
          </a:prstGeom>
          <a:solidFill>
            <a:srgbClr val="17375E"/>
          </a:solidFill>
          <a:ln w="12700">
            <a:miter lim="400000"/>
          </a:ln>
        </p:spPr>
        <p:txBody>
          <a:bodyPr tIns="45720" bIns="45720" anchor="ctr"/>
          <a:lstStyle/>
          <a:p>
            <a:pPr algn="ctr">
              <a:defRPr>
                <a:solidFill>
                  <a:srgbClr val="FFFFFF"/>
                </a:solidFill>
              </a:defRPr>
            </a:pPr>
            <a:endParaRPr sz="900"/>
          </a:p>
        </p:txBody>
      </p:sp>
      <p:sp>
        <p:nvSpPr>
          <p:cNvPr id="130" name="Slide Number"/>
          <p:cNvSpPr txBox="1">
            <a:spLocks noGrp="1"/>
          </p:cNvSpPr>
          <p:nvPr>
            <p:ph type="sldNum" sz="quarter" idx="2"/>
          </p:nvPr>
        </p:nvSpPr>
        <p:spPr>
          <a:xfrm>
            <a:off x="10134600" y="6492875"/>
            <a:ext cx="377026" cy="369330"/>
          </a:xfrm>
          <a:prstGeom prst="rect">
            <a:avLst/>
          </a:prstGeom>
        </p:spPr>
        <p:txBody>
          <a:bodyPr anchor="t"/>
          <a:lstStyle>
            <a:lvl1pPr algn="l">
              <a:defRPr>
                <a:solidFill>
                  <a:srgbClr val="FFFFFF"/>
                </a:solidFill>
                <a:latin typeface="Trebuchet MS"/>
                <a:ea typeface="Trebuchet MS"/>
                <a:cs typeface="Trebuchet MS"/>
                <a:sym typeface="Trebuchet MS"/>
              </a:defRPr>
            </a:lvl1pPr>
          </a:lstStyle>
          <a:p>
            <a:fld id="{86CB4B4D-7CA3-9044-876B-883B54F8677D}" type="slidenum">
              <a:t>‹#›</a:t>
            </a:fld>
            <a:endParaRPr/>
          </a:p>
        </p:txBody>
      </p:sp>
      <p:sp>
        <p:nvSpPr>
          <p:cNvPr id="131" name="Straight Connector 10"/>
          <p:cNvSpPr/>
          <p:nvPr/>
        </p:nvSpPr>
        <p:spPr>
          <a:xfrm>
            <a:off x="1524000" y="725860"/>
            <a:ext cx="7162801" cy="1"/>
          </a:xfrm>
          <a:prstGeom prst="line">
            <a:avLst/>
          </a:prstGeom>
          <a:ln w="12700">
            <a:solidFill>
              <a:srgbClr val="000066"/>
            </a:solidFill>
          </a:ln>
        </p:spPr>
        <p:txBody>
          <a:bodyPr tIns="45720" bIns="45720"/>
          <a:lstStyle/>
          <a:p>
            <a:endParaRPr sz="900"/>
          </a:p>
        </p:txBody>
      </p:sp>
      <p:pic>
        <p:nvPicPr>
          <p:cNvPr id="132" name="Picture 13" descr="Picture 13"/>
          <p:cNvPicPr>
            <a:picLocks noChangeAspect="1"/>
          </p:cNvPicPr>
          <p:nvPr/>
        </p:nvPicPr>
        <p:blipFill>
          <a:blip r:embed="rId2"/>
          <a:stretch>
            <a:fillRect/>
          </a:stretch>
        </p:blipFill>
        <p:spPr>
          <a:xfrm>
            <a:off x="8912698" y="410498"/>
            <a:ext cx="1544091" cy="349605"/>
          </a:xfrm>
          <a:prstGeom prst="rect">
            <a:avLst/>
          </a:prstGeom>
          <a:ln w="12700">
            <a:miter lim="400000"/>
          </a:ln>
        </p:spPr>
      </p:pic>
      <p:sp>
        <p:nvSpPr>
          <p:cNvPr id="133" name="Title Text"/>
          <p:cNvSpPr txBox="1">
            <a:spLocks noGrp="1"/>
          </p:cNvSpPr>
          <p:nvPr>
            <p:ph type="title"/>
          </p:nvPr>
        </p:nvSpPr>
        <p:spPr>
          <a:xfrm>
            <a:off x="2057400" y="287513"/>
            <a:ext cx="6400800" cy="457201"/>
          </a:xfrm>
          <a:prstGeom prst="rect">
            <a:avLst/>
          </a:prstGeom>
        </p:spPr>
        <p:txBody>
          <a:bodyPr/>
          <a:lstStyle>
            <a:lvl1pPr defTabSz="914400">
              <a:lnSpc>
                <a:spcPct val="100000"/>
              </a:lnSpc>
              <a:defRPr sz="2400" b="1">
                <a:latin typeface="Trebuchet MS"/>
                <a:ea typeface="Trebuchet MS"/>
                <a:cs typeface="Trebuchet MS"/>
                <a:sym typeface="Trebuchet MS"/>
              </a:defRPr>
            </a:lvl1pPr>
          </a:lstStyle>
          <a:p>
            <a:r>
              <a:t>Title Text</a:t>
            </a:r>
          </a:p>
        </p:txBody>
      </p:sp>
      <p:sp>
        <p:nvSpPr>
          <p:cNvPr id="134" name="Body Level One…"/>
          <p:cNvSpPr txBox="1">
            <a:spLocks noGrp="1"/>
          </p:cNvSpPr>
          <p:nvPr>
            <p:ph type="body" sz="half" idx="1"/>
          </p:nvPr>
        </p:nvSpPr>
        <p:spPr>
          <a:xfrm>
            <a:off x="1981200" y="1600200"/>
            <a:ext cx="4038600" cy="4525963"/>
          </a:xfrm>
          <a:prstGeom prst="rect">
            <a:avLst/>
          </a:prstGeom>
        </p:spPr>
        <p:txBody>
          <a:bodyPr/>
          <a:lstStyle>
            <a:lvl1pPr marL="342900" indent="-342900" defTabSz="914400">
              <a:lnSpc>
                <a:spcPct val="100000"/>
              </a:lnSpc>
              <a:spcBef>
                <a:spcPts val="650"/>
              </a:spcBef>
            </a:lvl1pPr>
            <a:lvl2pPr marL="561975" indent="-333375" defTabSz="914400">
              <a:lnSpc>
                <a:spcPct val="100000"/>
              </a:lnSpc>
              <a:spcBef>
                <a:spcPts val="650"/>
              </a:spcBef>
            </a:lvl2pPr>
            <a:lvl3pPr marL="777240" indent="-320040" defTabSz="914400">
              <a:lnSpc>
                <a:spcPct val="100000"/>
              </a:lnSpc>
              <a:spcBef>
                <a:spcPts val="650"/>
              </a:spcBef>
            </a:lvl3pPr>
            <a:lvl4pPr marL="1041400" indent="-355600" defTabSz="914400">
              <a:lnSpc>
                <a:spcPct val="100000"/>
              </a:lnSpc>
              <a:spcBef>
                <a:spcPts val="650"/>
              </a:spcBef>
            </a:lvl4pPr>
            <a:lvl5pPr marL="1270000" indent="-355600" defTabSz="914400">
              <a:lnSpc>
                <a:spcPct val="100000"/>
              </a:lnSpc>
              <a:spcBef>
                <a:spcPts val="650"/>
              </a:spcBef>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8579227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1" name="Rectangle 12"/>
          <p:cNvSpPr/>
          <p:nvPr/>
        </p:nvSpPr>
        <p:spPr>
          <a:xfrm>
            <a:off x="1524000" y="6400800"/>
            <a:ext cx="9144000" cy="457200"/>
          </a:xfrm>
          <a:prstGeom prst="rect">
            <a:avLst/>
          </a:prstGeom>
          <a:solidFill>
            <a:srgbClr val="17375E"/>
          </a:solidFill>
          <a:ln w="12700">
            <a:miter lim="400000"/>
          </a:ln>
        </p:spPr>
        <p:txBody>
          <a:bodyPr tIns="45720" bIns="45720" anchor="ctr"/>
          <a:lstStyle/>
          <a:p>
            <a:pPr algn="ctr">
              <a:defRPr>
                <a:solidFill>
                  <a:srgbClr val="FFFFFF"/>
                </a:solidFill>
              </a:defRPr>
            </a:pPr>
            <a:endParaRPr sz="900"/>
          </a:p>
        </p:txBody>
      </p:sp>
      <p:sp>
        <p:nvSpPr>
          <p:cNvPr id="142" name="Slide Number"/>
          <p:cNvSpPr txBox="1">
            <a:spLocks noGrp="1"/>
          </p:cNvSpPr>
          <p:nvPr>
            <p:ph type="sldNum" sz="quarter" idx="2"/>
          </p:nvPr>
        </p:nvSpPr>
        <p:spPr>
          <a:xfrm>
            <a:off x="10134600" y="6492875"/>
            <a:ext cx="377026" cy="369330"/>
          </a:xfrm>
          <a:prstGeom prst="rect">
            <a:avLst/>
          </a:prstGeom>
        </p:spPr>
        <p:txBody>
          <a:bodyPr anchor="t"/>
          <a:lstStyle>
            <a:lvl1pPr algn="l">
              <a:defRPr>
                <a:solidFill>
                  <a:srgbClr val="FFFFFF"/>
                </a:solidFill>
                <a:latin typeface="Trebuchet MS"/>
                <a:ea typeface="Trebuchet MS"/>
                <a:cs typeface="Trebuchet MS"/>
                <a:sym typeface="Trebuchet MS"/>
              </a:defRPr>
            </a:lvl1pPr>
          </a:lstStyle>
          <a:p>
            <a:fld id="{86CB4B4D-7CA3-9044-876B-883B54F8677D}" type="slidenum">
              <a:t>‹#›</a:t>
            </a:fld>
            <a:endParaRPr/>
          </a:p>
        </p:txBody>
      </p:sp>
      <p:sp>
        <p:nvSpPr>
          <p:cNvPr id="143" name="Straight Connector 10"/>
          <p:cNvSpPr/>
          <p:nvPr/>
        </p:nvSpPr>
        <p:spPr>
          <a:xfrm>
            <a:off x="1524000" y="725860"/>
            <a:ext cx="7162801" cy="1"/>
          </a:xfrm>
          <a:prstGeom prst="line">
            <a:avLst/>
          </a:prstGeom>
          <a:ln w="12700">
            <a:solidFill>
              <a:srgbClr val="000066"/>
            </a:solidFill>
          </a:ln>
        </p:spPr>
        <p:txBody>
          <a:bodyPr tIns="45720" bIns="45720"/>
          <a:lstStyle/>
          <a:p>
            <a:endParaRPr sz="900"/>
          </a:p>
        </p:txBody>
      </p:sp>
      <p:pic>
        <p:nvPicPr>
          <p:cNvPr id="144" name="Picture 13" descr="Picture 13"/>
          <p:cNvPicPr>
            <a:picLocks noChangeAspect="1"/>
          </p:cNvPicPr>
          <p:nvPr/>
        </p:nvPicPr>
        <p:blipFill>
          <a:blip r:embed="rId2"/>
          <a:stretch>
            <a:fillRect/>
          </a:stretch>
        </p:blipFill>
        <p:spPr>
          <a:xfrm>
            <a:off x="8912698" y="410498"/>
            <a:ext cx="1544091" cy="349605"/>
          </a:xfrm>
          <a:prstGeom prst="rect">
            <a:avLst/>
          </a:prstGeom>
          <a:ln w="12700">
            <a:miter lim="400000"/>
          </a:ln>
        </p:spPr>
      </p:pic>
      <p:sp>
        <p:nvSpPr>
          <p:cNvPr id="145" name="Title Text"/>
          <p:cNvSpPr txBox="1">
            <a:spLocks noGrp="1"/>
          </p:cNvSpPr>
          <p:nvPr>
            <p:ph type="title"/>
          </p:nvPr>
        </p:nvSpPr>
        <p:spPr>
          <a:xfrm>
            <a:off x="2057400" y="287513"/>
            <a:ext cx="6400800" cy="457201"/>
          </a:xfrm>
          <a:prstGeom prst="rect">
            <a:avLst/>
          </a:prstGeom>
        </p:spPr>
        <p:txBody>
          <a:bodyPr/>
          <a:lstStyle>
            <a:lvl1pPr defTabSz="914400">
              <a:lnSpc>
                <a:spcPct val="100000"/>
              </a:lnSpc>
              <a:defRPr sz="2400" b="1">
                <a:latin typeface="Trebuchet MS"/>
                <a:ea typeface="Trebuchet MS"/>
                <a:cs typeface="Trebuchet MS"/>
                <a:sym typeface="Trebuchet MS"/>
              </a:defRPr>
            </a:lvl1pPr>
          </a:lstStyle>
          <a:p>
            <a:r>
              <a:t>Title Text</a:t>
            </a:r>
          </a:p>
        </p:txBody>
      </p:sp>
      <p:sp>
        <p:nvSpPr>
          <p:cNvPr id="146" name="Body Level One…"/>
          <p:cNvSpPr txBox="1">
            <a:spLocks noGrp="1"/>
          </p:cNvSpPr>
          <p:nvPr>
            <p:ph type="body" sz="quarter" idx="1"/>
          </p:nvPr>
        </p:nvSpPr>
        <p:spPr>
          <a:xfrm>
            <a:off x="1981200" y="1535112"/>
            <a:ext cx="4040188" cy="639763"/>
          </a:xfrm>
          <a:prstGeom prst="rect">
            <a:avLst/>
          </a:prstGeom>
        </p:spPr>
        <p:txBody>
          <a:bodyPr anchor="b"/>
          <a:lstStyle>
            <a:lvl1pPr marL="0" indent="0" defTabSz="914400">
              <a:lnSpc>
                <a:spcPct val="100000"/>
              </a:lnSpc>
              <a:spcBef>
                <a:spcPts val="550"/>
              </a:spcBef>
              <a:buSzTx/>
              <a:buFontTx/>
              <a:buNone/>
              <a:defRPr sz="2400" b="1"/>
            </a:lvl1pPr>
            <a:lvl2pPr marL="0" indent="228600" defTabSz="914400">
              <a:lnSpc>
                <a:spcPct val="100000"/>
              </a:lnSpc>
              <a:spcBef>
                <a:spcPts val="550"/>
              </a:spcBef>
              <a:buSzTx/>
              <a:buFontTx/>
              <a:buNone/>
              <a:defRPr sz="2400" b="1"/>
            </a:lvl2pPr>
            <a:lvl3pPr marL="0" indent="457200" defTabSz="914400">
              <a:lnSpc>
                <a:spcPct val="100000"/>
              </a:lnSpc>
              <a:spcBef>
                <a:spcPts val="550"/>
              </a:spcBef>
              <a:buSzTx/>
              <a:buFontTx/>
              <a:buNone/>
              <a:defRPr sz="2400" b="1"/>
            </a:lvl3pPr>
            <a:lvl4pPr marL="0" indent="685800" defTabSz="914400">
              <a:lnSpc>
                <a:spcPct val="100000"/>
              </a:lnSpc>
              <a:spcBef>
                <a:spcPts val="550"/>
              </a:spcBef>
              <a:buSzTx/>
              <a:buFontTx/>
              <a:buNone/>
              <a:defRPr sz="2400" b="1"/>
            </a:lvl4pPr>
            <a:lvl5pPr marL="0" indent="914400" defTabSz="914400">
              <a:lnSpc>
                <a:spcPct val="100000"/>
              </a:lnSpc>
              <a:spcBef>
                <a:spcPts val="55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7" name="Text Placeholder 4"/>
          <p:cNvSpPr>
            <a:spLocks noGrp="1"/>
          </p:cNvSpPr>
          <p:nvPr>
            <p:ph type="body" sz="quarter" idx="13"/>
          </p:nvPr>
        </p:nvSpPr>
        <p:spPr>
          <a:xfrm>
            <a:off x="6169025" y="1535112"/>
            <a:ext cx="4041775" cy="639763"/>
          </a:xfrm>
          <a:prstGeom prst="rect">
            <a:avLst/>
          </a:prstGeom>
          <a:ln w="12700"/>
        </p:spPr>
        <p:txBody>
          <a:bodyPr anchor="b"/>
          <a:lstStyle>
            <a:lvl1pPr marL="0" indent="0" defTabSz="914400">
              <a:lnSpc>
                <a:spcPct val="100000"/>
              </a:lnSpc>
              <a:spcBef>
                <a:spcPts val="550"/>
              </a:spcBef>
              <a:buSzTx/>
              <a:buFontTx/>
              <a:buNone/>
              <a:defRPr sz="4800" b="1"/>
            </a:lvl1pPr>
          </a:lstStyle>
          <a:p>
            <a:pPr marL="0" indent="0" defTabSz="1828800">
              <a:lnSpc>
                <a:spcPct val="100000"/>
              </a:lnSpc>
              <a:spcBef>
                <a:spcPts val="1100"/>
              </a:spcBef>
              <a:buSzTx/>
              <a:buFontTx/>
              <a:buNone/>
              <a:defRPr sz="4800" b="1"/>
            </a:pPr>
            <a:endParaRPr/>
          </a:p>
        </p:txBody>
      </p:sp>
    </p:spTree>
    <p:extLst>
      <p:ext uri="{BB962C8B-B14F-4D97-AF65-F5344CB8AC3E}">
        <p14:creationId xmlns:p14="http://schemas.microsoft.com/office/powerpoint/2010/main" val="4953794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4" name="Rectangle 12"/>
          <p:cNvSpPr/>
          <p:nvPr/>
        </p:nvSpPr>
        <p:spPr>
          <a:xfrm>
            <a:off x="1524000" y="6400800"/>
            <a:ext cx="9144000" cy="457200"/>
          </a:xfrm>
          <a:prstGeom prst="rect">
            <a:avLst/>
          </a:prstGeom>
          <a:solidFill>
            <a:srgbClr val="17375E"/>
          </a:solidFill>
          <a:ln w="12700">
            <a:miter lim="400000"/>
          </a:ln>
        </p:spPr>
        <p:txBody>
          <a:bodyPr tIns="45720" bIns="45720" anchor="ctr"/>
          <a:lstStyle/>
          <a:p>
            <a:pPr algn="ctr">
              <a:defRPr>
                <a:solidFill>
                  <a:srgbClr val="FFFFFF"/>
                </a:solidFill>
              </a:defRPr>
            </a:pPr>
            <a:endParaRPr sz="900"/>
          </a:p>
        </p:txBody>
      </p:sp>
      <p:sp>
        <p:nvSpPr>
          <p:cNvPr id="155" name="Slide Number"/>
          <p:cNvSpPr txBox="1">
            <a:spLocks noGrp="1"/>
          </p:cNvSpPr>
          <p:nvPr>
            <p:ph type="sldNum" sz="quarter" idx="2"/>
          </p:nvPr>
        </p:nvSpPr>
        <p:spPr>
          <a:xfrm>
            <a:off x="10134600" y="6492875"/>
            <a:ext cx="377026" cy="369330"/>
          </a:xfrm>
          <a:prstGeom prst="rect">
            <a:avLst/>
          </a:prstGeom>
        </p:spPr>
        <p:txBody>
          <a:bodyPr anchor="t"/>
          <a:lstStyle>
            <a:lvl1pPr algn="l">
              <a:defRPr>
                <a:solidFill>
                  <a:srgbClr val="FFFFFF"/>
                </a:solidFill>
                <a:latin typeface="Trebuchet MS"/>
                <a:ea typeface="Trebuchet MS"/>
                <a:cs typeface="Trebuchet MS"/>
                <a:sym typeface="Trebuchet MS"/>
              </a:defRPr>
            </a:lvl1pPr>
          </a:lstStyle>
          <a:p>
            <a:fld id="{86CB4B4D-7CA3-9044-876B-883B54F8677D}" type="slidenum">
              <a:t>‹#›</a:t>
            </a:fld>
            <a:endParaRPr/>
          </a:p>
        </p:txBody>
      </p:sp>
      <p:sp>
        <p:nvSpPr>
          <p:cNvPr id="156" name="Straight Connector 10"/>
          <p:cNvSpPr/>
          <p:nvPr/>
        </p:nvSpPr>
        <p:spPr>
          <a:xfrm>
            <a:off x="1524000" y="725860"/>
            <a:ext cx="7162801" cy="1"/>
          </a:xfrm>
          <a:prstGeom prst="line">
            <a:avLst/>
          </a:prstGeom>
          <a:ln w="12700">
            <a:solidFill>
              <a:srgbClr val="000066"/>
            </a:solidFill>
          </a:ln>
        </p:spPr>
        <p:txBody>
          <a:bodyPr tIns="45720" bIns="45720"/>
          <a:lstStyle/>
          <a:p>
            <a:endParaRPr sz="900"/>
          </a:p>
        </p:txBody>
      </p:sp>
      <p:pic>
        <p:nvPicPr>
          <p:cNvPr id="157" name="Picture 13" descr="Picture 13"/>
          <p:cNvPicPr>
            <a:picLocks noChangeAspect="1"/>
          </p:cNvPicPr>
          <p:nvPr/>
        </p:nvPicPr>
        <p:blipFill>
          <a:blip r:embed="rId2"/>
          <a:stretch>
            <a:fillRect/>
          </a:stretch>
        </p:blipFill>
        <p:spPr>
          <a:xfrm>
            <a:off x="8912698" y="410498"/>
            <a:ext cx="1544091" cy="349605"/>
          </a:xfrm>
          <a:prstGeom prst="rect">
            <a:avLst/>
          </a:prstGeom>
          <a:ln w="12700">
            <a:miter lim="400000"/>
          </a:ln>
        </p:spPr>
      </p:pic>
      <p:sp>
        <p:nvSpPr>
          <p:cNvPr id="158" name="Title Text"/>
          <p:cNvSpPr txBox="1">
            <a:spLocks noGrp="1"/>
          </p:cNvSpPr>
          <p:nvPr>
            <p:ph type="title"/>
          </p:nvPr>
        </p:nvSpPr>
        <p:spPr>
          <a:xfrm>
            <a:off x="2057400" y="287513"/>
            <a:ext cx="6400800" cy="457201"/>
          </a:xfrm>
          <a:prstGeom prst="rect">
            <a:avLst/>
          </a:prstGeom>
        </p:spPr>
        <p:txBody>
          <a:bodyPr/>
          <a:lstStyle>
            <a:lvl1pPr defTabSz="914400">
              <a:lnSpc>
                <a:spcPct val="100000"/>
              </a:lnSpc>
              <a:defRPr sz="2400" b="1">
                <a:latin typeface="Trebuchet MS"/>
                <a:ea typeface="Trebuchet MS"/>
                <a:cs typeface="Trebuchet MS"/>
                <a:sym typeface="Trebuchet MS"/>
              </a:defRPr>
            </a:lvl1pPr>
          </a:lstStyle>
          <a:p>
            <a:r>
              <a:t>Title Text</a:t>
            </a:r>
          </a:p>
        </p:txBody>
      </p:sp>
    </p:spTree>
    <p:extLst>
      <p:ext uri="{BB962C8B-B14F-4D97-AF65-F5344CB8AC3E}">
        <p14:creationId xmlns:p14="http://schemas.microsoft.com/office/powerpoint/2010/main" val="305364420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5" name="Rectangle 12"/>
          <p:cNvSpPr/>
          <p:nvPr/>
        </p:nvSpPr>
        <p:spPr>
          <a:xfrm>
            <a:off x="1524000" y="6400800"/>
            <a:ext cx="9144000" cy="457200"/>
          </a:xfrm>
          <a:prstGeom prst="rect">
            <a:avLst/>
          </a:prstGeom>
          <a:solidFill>
            <a:srgbClr val="17375E"/>
          </a:solidFill>
          <a:ln w="12700">
            <a:miter lim="400000"/>
          </a:ln>
        </p:spPr>
        <p:txBody>
          <a:bodyPr tIns="45720" bIns="45720" anchor="ctr"/>
          <a:lstStyle/>
          <a:p>
            <a:pPr algn="ctr">
              <a:defRPr>
                <a:solidFill>
                  <a:srgbClr val="FFFFFF"/>
                </a:solidFill>
              </a:defRPr>
            </a:pPr>
            <a:endParaRPr sz="900"/>
          </a:p>
        </p:txBody>
      </p:sp>
      <p:sp>
        <p:nvSpPr>
          <p:cNvPr id="176" name="Slide Number"/>
          <p:cNvSpPr txBox="1">
            <a:spLocks noGrp="1"/>
          </p:cNvSpPr>
          <p:nvPr>
            <p:ph type="sldNum" sz="quarter" idx="2"/>
          </p:nvPr>
        </p:nvSpPr>
        <p:spPr>
          <a:xfrm>
            <a:off x="10134600" y="6492875"/>
            <a:ext cx="377026" cy="369330"/>
          </a:xfrm>
          <a:prstGeom prst="rect">
            <a:avLst/>
          </a:prstGeom>
        </p:spPr>
        <p:txBody>
          <a:bodyPr anchor="t"/>
          <a:lstStyle>
            <a:lvl1pPr algn="l">
              <a:defRPr>
                <a:solidFill>
                  <a:srgbClr val="FFFFFF"/>
                </a:solidFill>
                <a:latin typeface="Trebuchet MS"/>
                <a:ea typeface="Trebuchet MS"/>
                <a:cs typeface="Trebuchet MS"/>
                <a:sym typeface="Trebuchet MS"/>
              </a:defRPr>
            </a:lvl1pPr>
          </a:lstStyle>
          <a:p>
            <a:fld id="{86CB4B4D-7CA3-9044-876B-883B54F8677D}" type="slidenum">
              <a:t>‹#›</a:t>
            </a:fld>
            <a:endParaRPr/>
          </a:p>
        </p:txBody>
      </p:sp>
      <p:sp>
        <p:nvSpPr>
          <p:cNvPr id="177" name="Straight Connector 10"/>
          <p:cNvSpPr/>
          <p:nvPr/>
        </p:nvSpPr>
        <p:spPr>
          <a:xfrm>
            <a:off x="1524000" y="725860"/>
            <a:ext cx="7162801" cy="1"/>
          </a:xfrm>
          <a:prstGeom prst="line">
            <a:avLst/>
          </a:prstGeom>
          <a:ln w="12700">
            <a:solidFill>
              <a:srgbClr val="000066"/>
            </a:solidFill>
          </a:ln>
        </p:spPr>
        <p:txBody>
          <a:bodyPr tIns="45720" bIns="45720"/>
          <a:lstStyle/>
          <a:p>
            <a:endParaRPr sz="900"/>
          </a:p>
        </p:txBody>
      </p:sp>
      <p:pic>
        <p:nvPicPr>
          <p:cNvPr id="178" name="Picture 13" descr="Picture 13"/>
          <p:cNvPicPr>
            <a:picLocks noChangeAspect="1"/>
          </p:cNvPicPr>
          <p:nvPr/>
        </p:nvPicPr>
        <p:blipFill>
          <a:blip r:embed="rId2"/>
          <a:stretch>
            <a:fillRect/>
          </a:stretch>
        </p:blipFill>
        <p:spPr>
          <a:xfrm>
            <a:off x="8912698" y="410498"/>
            <a:ext cx="1544091" cy="349605"/>
          </a:xfrm>
          <a:prstGeom prst="rect">
            <a:avLst/>
          </a:prstGeom>
          <a:ln w="12700">
            <a:miter lim="400000"/>
          </a:ln>
        </p:spPr>
      </p:pic>
      <p:sp>
        <p:nvSpPr>
          <p:cNvPr id="179" name="Title Text"/>
          <p:cNvSpPr txBox="1">
            <a:spLocks noGrp="1"/>
          </p:cNvSpPr>
          <p:nvPr>
            <p:ph type="title"/>
          </p:nvPr>
        </p:nvSpPr>
        <p:spPr>
          <a:xfrm>
            <a:off x="1981200" y="273050"/>
            <a:ext cx="3008314" cy="1162050"/>
          </a:xfrm>
          <a:prstGeom prst="rect">
            <a:avLst/>
          </a:prstGeom>
        </p:spPr>
        <p:txBody>
          <a:bodyPr anchor="b"/>
          <a:lstStyle>
            <a:lvl1pPr defTabSz="914400">
              <a:lnSpc>
                <a:spcPct val="100000"/>
              </a:lnSpc>
              <a:defRPr sz="2000" b="1">
                <a:latin typeface="Trebuchet MS"/>
                <a:ea typeface="Trebuchet MS"/>
                <a:cs typeface="Trebuchet MS"/>
                <a:sym typeface="Trebuchet MS"/>
              </a:defRPr>
            </a:lvl1pPr>
          </a:lstStyle>
          <a:p>
            <a:r>
              <a:t>Title Text</a:t>
            </a:r>
          </a:p>
        </p:txBody>
      </p:sp>
      <p:sp>
        <p:nvSpPr>
          <p:cNvPr id="180" name="Body Level One…"/>
          <p:cNvSpPr txBox="1">
            <a:spLocks noGrp="1"/>
          </p:cNvSpPr>
          <p:nvPr>
            <p:ph type="body" sz="half" idx="1"/>
          </p:nvPr>
        </p:nvSpPr>
        <p:spPr>
          <a:xfrm>
            <a:off x="5099050" y="273050"/>
            <a:ext cx="5111750" cy="5853113"/>
          </a:xfrm>
          <a:prstGeom prst="rect">
            <a:avLst/>
          </a:prstGeom>
        </p:spPr>
        <p:txBody>
          <a:bodyPr/>
          <a:lstStyle>
            <a:lvl1pPr marL="342900" indent="-342900" defTabSz="914400">
              <a:lnSpc>
                <a:spcPct val="100000"/>
              </a:lnSpc>
              <a:spcBef>
                <a:spcPts val="750"/>
              </a:spcBef>
              <a:defRPr sz="3200"/>
            </a:lvl1pPr>
            <a:lvl2pPr marL="555171" indent="-326571" defTabSz="914400">
              <a:lnSpc>
                <a:spcPct val="100000"/>
              </a:lnSpc>
              <a:spcBef>
                <a:spcPts val="750"/>
              </a:spcBef>
              <a:defRPr sz="3200"/>
            </a:lvl2pPr>
            <a:lvl3pPr marL="762000" indent="-304800" defTabSz="914400">
              <a:lnSpc>
                <a:spcPct val="100000"/>
              </a:lnSpc>
              <a:spcBef>
                <a:spcPts val="750"/>
              </a:spcBef>
              <a:defRPr sz="3200"/>
            </a:lvl3pPr>
            <a:lvl4pPr marL="1051560" indent="-365760" defTabSz="914400">
              <a:lnSpc>
                <a:spcPct val="100000"/>
              </a:lnSpc>
              <a:spcBef>
                <a:spcPts val="750"/>
              </a:spcBef>
              <a:defRPr sz="3200"/>
            </a:lvl4pPr>
            <a:lvl5pPr marL="1280160" indent="-365760" defTabSz="914400">
              <a:lnSpc>
                <a:spcPct val="100000"/>
              </a:lnSpc>
              <a:spcBef>
                <a:spcPts val="750"/>
              </a:spcBef>
              <a:defRPr sz="3200"/>
            </a:lvl5pPr>
          </a:lstStyle>
          <a:p>
            <a:r>
              <a:t>Body Level One</a:t>
            </a:r>
          </a:p>
          <a:p>
            <a:pPr lvl="1"/>
            <a:r>
              <a:t>Body Level Two</a:t>
            </a:r>
          </a:p>
          <a:p>
            <a:pPr lvl="2"/>
            <a:r>
              <a:t>Body Level Three</a:t>
            </a:r>
          </a:p>
          <a:p>
            <a:pPr lvl="3"/>
            <a:r>
              <a:t>Body Level Four</a:t>
            </a:r>
          </a:p>
          <a:p>
            <a:pPr lvl="4"/>
            <a:r>
              <a:t>Body Level Five</a:t>
            </a:r>
          </a:p>
        </p:txBody>
      </p:sp>
      <p:sp>
        <p:nvSpPr>
          <p:cNvPr id="181" name="Text Placeholder 3"/>
          <p:cNvSpPr>
            <a:spLocks noGrp="1"/>
          </p:cNvSpPr>
          <p:nvPr>
            <p:ph type="body" sz="quarter" idx="13"/>
          </p:nvPr>
        </p:nvSpPr>
        <p:spPr>
          <a:xfrm>
            <a:off x="1981200" y="1435100"/>
            <a:ext cx="3008314" cy="4691063"/>
          </a:xfrm>
          <a:prstGeom prst="rect">
            <a:avLst/>
          </a:prstGeom>
          <a:ln w="12700"/>
        </p:spPr>
        <p:txBody>
          <a:bodyPr/>
          <a:lstStyle>
            <a:lvl1pPr marL="0" indent="0" defTabSz="914400">
              <a:lnSpc>
                <a:spcPct val="100000"/>
              </a:lnSpc>
              <a:spcBef>
                <a:spcPts val="300"/>
              </a:spcBef>
              <a:buSzTx/>
              <a:buFontTx/>
              <a:buNone/>
              <a:defRPr sz="2800"/>
            </a:lvl1pPr>
          </a:lstStyle>
          <a:p>
            <a:pPr marL="0" indent="0" defTabSz="1828800">
              <a:lnSpc>
                <a:spcPct val="100000"/>
              </a:lnSpc>
              <a:spcBef>
                <a:spcPts val="600"/>
              </a:spcBef>
              <a:buSzTx/>
              <a:buFontTx/>
              <a:buNone/>
              <a:defRPr sz="2800"/>
            </a:pPr>
            <a:endParaRPr/>
          </a:p>
        </p:txBody>
      </p:sp>
    </p:spTree>
    <p:extLst>
      <p:ext uri="{BB962C8B-B14F-4D97-AF65-F5344CB8AC3E}">
        <p14:creationId xmlns:p14="http://schemas.microsoft.com/office/powerpoint/2010/main" val="54719036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8" name="Rectangle 12"/>
          <p:cNvSpPr/>
          <p:nvPr/>
        </p:nvSpPr>
        <p:spPr>
          <a:xfrm>
            <a:off x="1524000" y="6400800"/>
            <a:ext cx="9144000" cy="457200"/>
          </a:xfrm>
          <a:prstGeom prst="rect">
            <a:avLst/>
          </a:prstGeom>
          <a:solidFill>
            <a:srgbClr val="17375E"/>
          </a:solidFill>
          <a:ln w="12700">
            <a:miter lim="400000"/>
          </a:ln>
        </p:spPr>
        <p:txBody>
          <a:bodyPr tIns="45720" bIns="45720" anchor="ctr"/>
          <a:lstStyle/>
          <a:p>
            <a:pPr algn="ctr">
              <a:defRPr>
                <a:solidFill>
                  <a:srgbClr val="FFFFFF"/>
                </a:solidFill>
              </a:defRPr>
            </a:pPr>
            <a:endParaRPr sz="900"/>
          </a:p>
        </p:txBody>
      </p:sp>
      <p:sp>
        <p:nvSpPr>
          <p:cNvPr id="189" name="Slide Number"/>
          <p:cNvSpPr txBox="1">
            <a:spLocks noGrp="1"/>
          </p:cNvSpPr>
          <p:nvPr>
            <p:ph type="sldNum" sz="quarter" idx="2"/>
          </p:nvPr>
        </p:nvSpPr>
        <p:spPr>
          <a:xfrm>
            <a:off x="10134600" y="6492875"/>
            <a:ext cx="377026" cy="369330"/>
          </a:xfrm>
          <a:prstGeom prst="rect">
            <a:avLst/>
          </a:prstGeom>
        </p:spPr>
        <p:txBody>
          <a:bodyPr anchor="t"/>
          <a:lstStyle>
            <a:lvl1pPr algn="l">
              <a:defRPr>
                <a:solidFill>
                  <a:srgbClr val="FFFFFF"/>
                </a:solidFill>
                <a:latin typeface="Trebuchet MS"/>
                <a:ea typeface="Trebuchet MS"/>
                <a:cs typeface="Trebuchet MS"/>
                <a:sym typeface="Trebuchet MS"/>
              </a:defRPr>
            </a:lvl1pPr>
          </a:lstStyle>
          <a:p>
            <a:fld id="{86CB4B4D-7CA3-9044-876B-883B54F8677D}" type="slidenum">
              <a:t>‹#›</a:t>
            </a:fld>
            <a:endParaRPr/>
          </a:p>
        </p:txBody>
      </p:sp>
      <p:sp>
        <p:nvSpPr>
          <p:cNvPr id="190" name="Straight Connector 10"/>
          <p:cNvSpPr/>
          <p:nvPr/>
        </p:nvSpPr>
        <p:spPr>
          <a:xfrm>
            <a:off x="1524000" y="725860"/>
            <a:ext cx="7162801" cy="1"/>
          </a:xfrm>
          <a:prstGeom prst="line">
            <a:avLst/>
          </a:prstGeom>
          <a:ln w="12700">
            <a:solidFill>
              <a:srgbClr val="000066"/>
            </a:solidFill>
          </a:ln>
        </p:spPr>
        <p:txBody>
          <a:bodyPr tIns="45720" bIns="45720"/>
          <a:lstStyle/>
          <a:p>
            <a:endParaRPr sz="900"/>
          </a:p>
        </p:txBody>
      </p:sp>
      <p:pic>
        <p:nvPicPr>
          <p:cNvPr id="191" name="Picture 13" descr="Picture 13"/>
          <p:cNvPicPr>
            <a:picLocks noChangeAspect="1"/>
          </p:cNvPicPr>
          <p:nvPr/>
        </p:nvPicPr>
        <p:blipFill>
          <a:blip r:embed="rId2"/>
          <a:stretch>
            <a:fillRect/>
          </a:stretch>
        </p:blipFill>
        <p:spPr>
          <a:xfrm>
            <a:off x="8912698" y="410498"/>
            <a:ext cx="1544091" cy="349605"/>
          </a:xfrm>
          <a:prstGeom prst="rect">
            <a:avLst/>
          </a:prstGeom>
          <a:ln w="12700">
            <a:miter lim="400000"/>
          </a:ln>
        </p:spPr>
      </p:pic>
      <p:sp>
        <p:nvSpPr>
          <p:cNvPr id="192" name="Title Text"/>
          <p:cNvSpPr txBox="1">
            <a:spLocks noGrp="1"/>
          </p:cNvSpPr>
          <p:nvPr>
            <p:ph type="title"/>
          </p:nvPr>
        </p:nvSpPr>
        <p:spPr>
          <a:xfrm>
            <a:off x="3316288" y="4800600"/>
            <a:ext cx="5486401" cy="566738"/>
          </a:xfrm>
          <a:prstGeom prst="rect">
            <a:avLst/>
          </a:prstGeom>
        </p:spPr>
        <p:txBody>
          <a:bodyPr anchor="b"/>
          <a:lstStyle>
            <a:lvl1pPr defTabSz="914400">
              <a:lnSpc>
                <a:spcPct val="100000"/>
              </a:lnSpc>
              <a:defRPr sz="2000" b="1">
                <a:latin typeface="Trebuchet MS"/>
                <a:ea typeface="Trebuchet MS"/>
                <a:cs typeface="Trebuchet MS"/>
                <a:sym typeface="Trebuchet MS"/>
              </a:defRPr>
            </a:lvl1pPr>
          </a:lstStyle>
          <a:p>
            <a:r>
              <a:t>Title Text</a:t>
            </a:r>
          </a:p>
        </p:txBody>
      </p:sp>
      <p:sp>
        <p:nvSpPr>
          <p:cNvPr id="193" name="Picture Placeholder 2"/>
          <p:cNvSpPr>
            <a:spLocks noGrp="1"/>
          </p:cNvSpPr>
          <p:nvPr>
            <p:ph type="pic" sz="half" idx="13"/>
          </p:nvPr>
        </p:nvSpPr>
        <p:spPr>
          <a:xfrm>
            <a:off x="3316288" y="612775"/>
            <a:ext cx="5486401" cy="4114800"/>
          </a:xfrm>
          <a:prstGeom prst="rect">
            <a:avLst/>
          </a:prstGeom>
          <a:ln w="12700"/>
        </p:spPr>
        <p:txBody>
          <a:bodyPr tIns="45719" bIns="45719">
            <a:noAutofit/>
          </a:bodyPr>
          <a:lstStyle/>
          <a:p>
            <a:endParaRPr/>
          </a:p>
        </p:txBody>
      </p:sp>
      <p:sp>
        <p:nvSpPr>
          <p:cNvPr id="194" name="Body Level One…"/>
          <p:cNvSpPr txBox="1">
            <a:spLocks noGrp="1"/>
          </p:cNvSpPr>
          <p:nvPr>
            <p:ph type="body" sz="quarter" idx="1"/>
          </p:nvPr>
        </p:nvSpPr>
        <p:spPr>
          <a:xfrm>
            <a:off x="3316288" y="5367338"/>
            <a:ext cx="5486401" cy="804863"/>
          </a:xfrm>
          <a:prstGeom prst="rect">
            <a:avLst/>
          </a:prstGeom>
        </p:spPr>
        <p:txBody>
          <a:bodyPr/>
          <a:lstStyle>
            <a:lvl1pPr marL="0" indent="0" defTabSz="914400">
              <a:lnSpc>
                <a:spcPct val="100000"/>
              </a:lnSpc>
              <a:spcBef>
                <a:spcPts val="300"/>
              </a:spcBef>
              <a:buSzTx/>
              <a:buFontTx/>
              <a:buNone/>
              <a:defRPr sz="1400"/>
            </a:lvl1pPr>
            <a:lvl2pPr marL="0" indent="228600" defTabSz="914400">
              <a:lnSpc>
                <a:spcPct val="100000"/>
              </a:lnSpc>
              <a:spcBef>
                <a:spcPts val="300"/>
              </a:spcBef>
              <a:buSzTx/>
              <a:buFontTx/>
              <a:buNone/>
              <a:defRPr sz="1400"/>
            </a:lvl2pPr>
            <a:lvl3pPr marL="0" indent="457200" defTabSz="914400">
              <a:lnSpc>
                <a:spcPct val="100000"/>
              </a:lnSpc>
              <a:spcBef>
                <a:spcPts val="300"/>
              </a:spcBef>
              <a:buSzTx/>
              <a:buFontTx/>
              <a:buNone/>
              <a:defRPr sz="1400"/>
            </a:lvl3pPr>
            <a:lvl4pPr marL="0" indent="685800" defTabSz="914400">
              <a:lnSpc>
                <a:spcPct val="100000"/>
              </a:lnSpc>
              <a:spcBef>
                <a:spcPts val="300"/>
              </a:spcBef>
              <a:buSzTx/>
              <a:buFontTx/>
              <a:buNone/>
              <a:defRPr sz="1400"/>
            </a:lvl4pPr>
            <a:lvl5pPr marL="0" indent="914400" defTabSz="914400">
              <a:lnSpc>
                <a:spcPct val="100000"/>
              </a:lnSpc>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39028721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2209800" y="1122364"/>
            <a:ext cx="77724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2667000" y="3602038"/>
            <a:ext cx="6858000" cy="1655763"/>
          </a:xfrm>
          <a:prstGeom prst="rect">
            <a:avLst/>
          </a:prstGeom>
        </p:spPr>
        <p:txBody>
          <a:bodyPr/>
          <a:lstStyle>
            <a:lvl1pPr marL="0" indent="0" algn="ctr">
              <a:buSzTx/>
              <a:buFontTx/>
              <a:buNone/>
              <a:defRPr sz="2400"/>
            </a:lvl1pPr>
            <a:lvl2pPr marL="0" indent="228595" algn="ctr">
              <a:buSzTx/>
              <a:buFontTx/>
              <a:buNone/>
              <a:defRPr sz="2400"/>
            </a:lvl2pPr>
            <a:lvl3pPr marL="0" indent="457189" algn="ctr">
              <a:buSzTx/>
              <a:buFontTx/>
              <a:buNone/>
              <a:defRPr sz="2400"/>
            </a:lvl3pPr>
            <a:lvl4pPr marL="0" indent="685783" algn="ctr">
              <a:buSzTx/>
              <a:buFontTx/>
              <a:buNone/>
              <a:defRPr sz="2400"/>
            </a:lvl4pPr>
            <a:lvl5pPr marL="0" indent="914377"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195639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043867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0EC0B-6944-DC64-3824-2790A8E6A1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A01DEB-10E4-BC86-6B19-491E3F55EB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C804FC-2583-F9CA-CF9D-6D22AB5BD8FA}"/>
              </a:ext>
            </a:extLst>
          </p:cNvPr>
          <p:cNvSpPr>
            <a:spLocks noGrp="1"/>
          </p:cNvSpPr>
          <p:nvPr>
            <p:ph type="dt" sz="half" idx="10"/>
          </p:nvPr>
        </p:nvSpPr>
        <p:spPr/>
        <p:txBody>
          <a:bodyPr/>
          <a:lstStyle/>
          <a:p>
            <a:fld id="{EE3B4B09-BDEF-5E4F-8CB6-819976A188D8}" type="datetimeFigureOut">
              <a:rPr lang="en-US" smtClean="0"/>
              <a:t>10/26/2023</a:t>
            </a:fld>
            <a:endParaRPr lang="en-US"/>
          </a:p>
        </p:txBody>
      </p:sp>
      <p:sp>
        <p:nvSpPr>
          <p:cNvPr id="5" name="Footer Placeholder 4">
            <a:extLst>
              <a:ext uri="{FF2B5EF4-FFF2-40B4-BE49-F238E27FC236}">
                <a16:creationId xmlns:a16="http://schemas.microsoft.com/office/drawing/2014/main" id="{2B38D7C1-2137-741A-2CCD-4AF26C4B9A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9F07B-2836-D0C3-6E6A-D2C6B30A7AA9}"/>
              </a:ext>
            </a:extLst>
          </p:cNvPr>
          <p:cNvSpPr>
            <a:spLocks noGrp="1"/>
          </p:cNvSpPr>
          <p:nvPr>
            <p:ph type="sldNum" sz="quarter" idx="12"/>
          </p:nvPr>
        </p:nvSpPr>
        <p:spPr/>
        <p:txBody>
          <a:bodyPr/>
          <a:lstStyle/>
          <a:p>
            <a:fld id="{031E2B4C-484C-D24E-AAD0-914D7FAE941C}" type="slidenum">
              <a:rPr lang="en-US" smtClean="0"/>
              <a:t>‹#›</a:t>
            </a:fld>
            <a:endParaRPr lang="en-US"/>
          </a:p>
        </p:txBody>
      </p:sp>
    </p:spTree>
    <p:extLst>
      <p:ext uri="{BB962C8B-B14F-4D97-AF65-F5344CB8AC3E}">
        <p14:creationId xmlns:p14="http://schemas.microsoft.com/office/powerpoint/2010/main" val="67259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2147889" y="1709740"/>
            <a:ext cx="7886701"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2147889" y="4589465"/>
            <a:ext cx="7886701" cy="1500188"/>
          </a:xfrm>
          <a:prstGeom prst="rect">
            <a:avLst/>
          </a:prstGeom>
        </p:spPr>
        <p:txBody>
          <a:bodyPr/>
          <a:lstStyle>
            <a:lvl1pPr marL="0" indent="0">
              <a:buSzTx/>
              <a:buFontTx/>
              <a:buNone/>
              <a:defRPr sz="2400"/>
            </a:lvl1pPr>
            <a:lvl2pPr marL="0" indent="228595">
              <a:buSzTx/>
              <a:buFontTx/>
              <a:buNone/>
              <a:defRPr sz="2400"/>
            </a:lvl2pPr>
            <a:lvl3pPr marL="0" indent="457189">
              <a:buSzTx/>
              <a:buFontTx/>
              <a:buNone/>
              <a:defRPr sz="2400"/>
            </a:lvl3pPr>
            <a:lvl4pPr marL="0" indent="685783">
              <a:buSzTx/>
              <a:buFontTx/>
              <a:buNone/>
              <a:defRPr sz="2400"/>
            </a:lvl4pPr>
            <a:lvl5pPr marL="0" indent="914377">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185845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2152651" y="1825625"/>
            <a:ext cx="3886201"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670639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2153842" y="365127"/>
            <a:ext cx="7886701" cy="1325563"/>
          </a:xfrm>
          <a:prstGeom prst="rect">
            <a:avLst/>
          </a:prstGeom>
        </p:spPr>
        <p:txBody>
          <a:bodyPr/>
          <a:lstStyle/>
          <a:p>
            <a:r>
              <a:t>Title Text</a:t>
            </a:r>
          </a:p>
        </p:txBody>
      </p:sp>
      <p:sp>
        <p:nvSpPr>
          <p:cNvPr id="48" name="Body Level One…"/>
          <p:cNvSpPr txBox="1">
            <a:spLocks noGrp="1"/>
          </p:cNvSpPr>
          <p:nvPr>
            <p:ph type="body" sz="quarter" idx="1"/>
          </p:nvPr>
        </p:nvSpPr>
        <p:spPr>
          <a:xfrm>
            <a:off x="2153842" y="1681164"/>
            <a:ext cx="3868341" cy="823913"/>
          </a:xfrm>
          <a:prstGeom prst="rect">
            <a:avLst/>
          </a:prstGeom>
        </p:spPr>
        <p:txBody>
          <a:bodyPr anchor="b"/>
          <a:lstStyle>
            <a:lvl1pPr marL="0" indent="0">
              <a:buSzTx/>
              <a:buFontTx/>
              <a:buNone/>
              <a:defRPr sz="2400" b="1"/>
            </a:lvl1pPr>
            <a:lvl2pPr marL="0" indent="228595">
              <a:buSzTx/>
              <a:buFontTx/>
              <a:buNone/>
              <a:defRPr sz="2400" b="1"/>
            </a:lvl2pPr>
            <a:lvl3pPr marL="0" indent="457189">
              <a:buSzTx/>
              <a:buFontTx/>
              <a:buNone/>
              <a:defRPr sz="2400" b="1"/>
            </a:lvl3pPr>
            <a:lvl4pPr marL="0" indent="685783">
              <a:buSzTx/>
              <a:buFontTx/>
              <a:buNone/>
              <a:defRPr sz="2400" b="1"/>
            </a:lvl4pPr>
            <a:lvl5pPr marL="0" indent="914377">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53151" y="1681164"/>
            <a:ext cx="3887392" cy="823913"/>
          </a:xfrm>
          <a:prstGeom prst="rect">
            <a:avLst/>
          </a:prstGeom>
          <a:ln w="12700"/>
        </p:spPr>
        <p:txBody>
          <a:bodyPr anchor="b"/>
          <a:lstStyle>
            <a:lvl1pPr marL="0" indent="0">
              <a:buSzTx/>
              <a:buFontTx/>
              <a:buNone/>
              <a:defRPr sz="4800" b="1"/>
            </a:lvl1pPr>
          </a:lstStyle>
          <a:p>
            <a:pPr marL="0" indent="0">
              <a:buSzTx/>
              <a:buFontTx/>
              <a:buNone/>
              <a:defRPr sz="48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0749163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970067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613046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2153841" y="457200"/>
            <a:ext cx="294918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411391" y="987427"/>
            <a:ext cx="4629152" cy="4873626"/>
          </a:xfrm>
          <a:prstGeom prst="rect">
            <a:avLst/>
          </a:prstGeom>
        </p:spPr>
        <p:txBody>
          <a:bodyPr/>
          <a:lstStyle>
            <a:lvl1pPr>
              <a:defRPr sz="3200"/>
            </a:lvl1pPr>
            <a:lvl2pPr marL="489845" indent="-261250">
              <a:defRPr sz="3200"/>
            </a:lvl2pPr>
            <a:lvl3pPr marL="761981" indent="-304792">
              <a:defRPr sz="3200"/>
            </a:lvl3pPr>
            <a:lvl4pPr marL="1051533" indent="-365750">
              <a:defRPr sz="3200"/>
            </a:lvl4pPr>
            <a:lvl5pPr marL="1280128" indent="-36575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2153841" y="2057400"/>
            <a:ext cx="2949180" cy="3811588"/>
          </a:xfrm>
          <a:prstGeom prst="rect">
            <a:avLst/>
          </a:prstGeom>
          <a:ln w="12700"/>
        </p:spPr>
        <p:txBody>
          <a:bodyPr/>
          <a:lstStyle>
            <a:lvl1pPr marL="0" indent="0">
              <a:buSzTx/>
              <a:buFontTx/>
              <a:buNone/>
              <a:defRPr sz="3200"/>
            </a:lvl1pPr>
          </a:lstStyle>
          <a:p>
            <a:pPr marL="0" indent="0">
              <a:buSzTx/>
              <a:buFontTx/>
              <a:buNone/>
              <a:defRPr sz="32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957465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2153841" y="457200"/>
            <a:ext cx="294918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411391" y="987427"/>
            <a:ext cx="4629152" cy="4873626"/>
          </a:xfrm>
          <a:prstGeom prst="rect">
            <a:avLst/>
          </a:prstGeom>
          <a:ln w="12700"/>
        </p:spPr>
        <p:txBody>
          <a:bodyPr tIns="45719" bIns="45719">
            <a:noAutofit/>
          </a:bodyPr>
          <a:lstStyle/>
          <a:p>
            <a:endParaRPr/>
          </a:p>
        </p:txBody>
      </p:sp>
      <p:sp>
        <p:nvSpPr>
          <p:cNvPr id="84" name="Body Level One…"/>
          <p:cNvSpPr txBox="1">
            <a:spLocks noGrp="1"/>
          </p:cNvSpPr>
          <p:nvPr>
            <p:ph type="body" sz="quarter" idx="1"/>
          </p:nvPr>
        </p:nvSpPr>
        <p:spPr>
          <a:xfrm>
            <a:off x="2153841" y="2057400"/>
            <a:ext cx="2949180" cy="3811588"/>
          </a:xfrm>
          <a:prstGeom prst="rect">
            <a:avLst/>
          </a:prstGeom>
        </p:spPr>
        <p:txBody>
          <a:bodyPr/>
          <a:lstStyle>
            <a:lvl1pPr marL="0" indent="0">
              <a:buSzTx/>
              <a:buFontTx/>
              <a:buNone/>
              <a:defRPr sz="1600"/>
            </a:lvl1pPr>
            <a:lvl2pPr marL="0" indent="228595">
              <a:buSzTx/>
              <a:buFontTx/>
              <a:buNone/>
              <a:defRPr sz="1600"/>
            </a:lvl2pPr>
            <a:lvl3pPr marL="0" indent="457189">
              <a:buSzTx/>
              <a:buFontTx/>
              <a:buNone/>
              <a:defRPr sz="1600"/>
            </a:lvl3pPr>
            <a:lvl4pPr marL="0" indent="685783">
              <a:buSzTx/>
              <a:buFontTx/>
              <a:buNone/>
              <a:defRPr sz="1600"/>
            </a:lvl4pPr>
            <a:lvl5pPr marL="0" indent="914377">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1513227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92" name="Rectangle 12"/>
          <p:cNvSpPr/>
          <p:nvPr/>
        </p:nvSpPr>
        <p:spPr>
          <a:xfrm>
            <a:off x="1524000" y="6400800"/>
            <a:ext cx="9144000" cy="457200"/>
          </a:xfrm>
          <a:prstGeom prst="rect">
            <a:avLst/>
          </a:prstGeom>
          <a:solidFill>
            <a:srgbClr val="17375E"/>
          </a:solidFill>
          <a:ln w="12700">
            <a:miter lim="400000"/>
          </a:ln>
        </p:spPr>
        <p:txBody>
          <a:bodyPr tIns="45720" bIns="45720" anchor="ctr"/>
          <a:lstStyle/>
          <a:p>
            <a:pPr algn="ctr">
              <a:defRPr>
                <a:solidFill>
                  <a:srgbClr val="FFFFFF"/>
                </a:solidFill>
              </a:defRPr>
            </a:pPr>
            <a:endParaRPr sz="900"/>
          </a:p>
        </p:txBody>
      </p:sp>
      <p:sp>
        <p:nvSpPr>
          <p:cNvPr id="93" name="Slide Number"/>
          <p:cNvSpPr txBox="1">
            <a:spLocks noGrp="1"/>
          </p:cNvSpPr>
          <p:nvPr>
            <p:ph type="sldNum" sz="quarter" idx="2"/>
          </p:nvPr>
        </p:nvSpPr>
        <p:spPr>
          <a:xfrm>
            <a:off x="10134600" y="6492875"/>
            <a:ext cx="377026" cy="369330"/>
          </a:xfrm>
          <a:prstGeom prst="rect">
            <a:avLst/>
          </a:prstGeom>
        </p:spPr>
        <p:txBody>
          <a:bodyPr anchor="t"/>
          <a:lstStyle>
            <a:lvl1pPr algn="l">
              <a:defRPr>
                <a:solidFill>
                  <a:srgbClr val="FFFFFF"/>
                </a:solidFill>
                <a:latin typeface="Trebuchet MS"/>
                <a:ea typeface="Trebuchet MS"/>
                <a:cs typeface="Trebuchet MS"/>
                <a:sym typeface="Trebuchet MS"/>
              </a:defRPr>
            </a:lvl1pPr>
          </a:lstStyle>
          <a:p>
            <a:fld id="{86CB4B4D-7CA3-9044-876B-883B54F8677D}" type="slidenum">
              <a:t>‹#›</a:t>
            </a:fld>
            <a:endParaRPr/>
          </a:p>
        </p:txBody>
      </p:sp>
      <p:sp>
        <p:nvSpPr>
          <p:cNvPr id="94" name="Straight Connector 10"/>
          <p:cNvSpPr/>
          <p:nvPr/>
        </p:nvSpPr>
        <p:spPr>
          <a:xfrm>
            <a:off x="1524000" y="725860"/>
            <a:ext cx="7162801" cy="1"/>
          </a:xfrm>
          <a:prstGeom prst="line">
            <a:avLst/>
          </a:prstGeom>
          <a:ln w="12700">
            <a:solidFill>
              <a:srgbClr val="000066"/>
            </a:solidFill>
          </a:ln>
        </p:spPr>
        <p:txBody>
          <a:bodyPr tIns="45720" bIns="45720"/>
          <a:lstStyle/>
          <a:p>
            <a:endParaRPr sz="900"/>
          </a:p>
        </p:txBody>
      </p:sp>
      <p:pic>
        <p:nvPicPr>
          <p:cNvPr id="95" name="Picture 13" descr="Picture 13"/>
          <p:cNvPicPr>
            <a:picLocks noChangeAspect="1"/>
          </p:cNvPicPr>
          <p:nvPr/>
        </p:nvPicPr>
        <p:blipFill>
          <a:blip r:embed="rId2"/>
          <a:stretch>
            <a:fillRect/>
          </a:stretch>
        </p:blipFill>
        <p:spPr>
          <a:xfrm>
            <a:off x="8912698" y="410498"/>
            <a:ext cx="1544091" cy="349605"/>
          </a:xfrm>
          <a:prstGeom prst="rect">
            <a:avLst/>
          </a:prstGeom>
          <a:ln w="12700">
            <a:miter lim="400000"/>
          </a:ln>
        </p:spPr>
      </p:pic>
      <p:sp>
        <p:nvSpPr>
          <p:cNvPr id="96" name="Title Text"/>
          <p:cNvSpPr txBox="1">
            <a:spLocks noGrp="1"/>
          </p:cNvSpPr>
          <p:nvPr>
            <p:ph type="title"/>
          </p:nvPr>
        </p:nvSpPr>
        <p:spPr>
          <a:xfrm>
            <a:off x="2209800" y="2130425"/>
            <a:ext cx="7772400" cy="1470025"/>
          </a:xfrm>
          <a:prstGeom prst="rect">
            <a:avLst/>
          </a:prstGeom>
        </p:spPr>
        <p:txBody>
          <a:bodyPr/>
          <a:lstStyle>
            <a:lvl1pPr defTabSz="914400">
              <a:lnSpc>
                <a:spcPct val="100000"/>
              </a:lnSpc>
              <a:defRPr sz="2400" b="1">
                <a:latin typeface="Trebuchet MS"/>
                <a:ea typeface="Trebuchet MS"/>
                <a:cs typeface="Trebuchet MS"/>
                <a:sym typeface="Trebuchet MS"/>
              </a:defRPr>
            </a:lvl1pPr>
          </a:lstStyle>
          <a:p>
            <a:r>
              <a:t>Title Text</a:t>
            </a:r>
          </a:p>
        </p:txBody>
      </p:sp>
      <p:sp>
        <p:nvSpPr>
          <p:cNvPr id="97" name="Body Level One…"/>
          <p:cNvSpPr txBox="1">
            <a:spLocks noGrp="1"/>
          </p:cNvSpPr>
          <p:nvPr>
            <p:ph type="body" sz="quarter" idx="1"/>
          </p:nvPr>
        </p:nvSpPr>
        <p:spPr>
          <a:xfrm>
            <a:off x="2895600" y="3886200"/>
            <a:ext cx="6400800" cy="1752600"/>
          </a:xfrm>
          <a:prstGeom prst="rect">
            <a:avLst/>
          </a:prstGeom>
        </p:spPr>
        <p:txBody>
          <a:bodyPr/>
          <a:lstStyle>
            <a:lvl1pPr marL="0" indent="0" algn="ctr" defTabSz="914400">
              <a:lnSpc>
                <a:spcPct val="100000"/>
              </a:lnSpc>
              <a:spcBef>
                <a:spcPts val="400"/>
              </a:spcBef>
              <a:buSzTx/>
              <a:buFontTx/>
              <a:buNone/>
              <a:defRPr sz="1800">
                <a:solidFill>
                  <a:srgbClr val="888888"/>
                </a:solidFill>
              </a:defRPr>
            </a:lvl1pPr>
            <a:lvl2pPr marL="0" indent="228600" algn="ctr" defTabSz="914400">
              <a:lnSpc>
                <a:spcPct val="100000"/>
              </a:lnSpc>
              <a:spcBef>
                <a:spcPts val="400"/>
              </a:spcBef>
              <a:buSzTx/>
              <a:buFontTx/>
              <a:buNone/>
              <a:defRPr sz="1800">
                <a:solidFill>
                  <a:srgbClr val="888888"/>
                </a:solidFill>
              </a:defRPr>
            </a:lvl2pPr>
            <a:lvl3pPr marL="0" indent="457200" algn="ctr" defTabSz="914400">
              <a:lnSpc>
                <a:spcPct val="100000"/>
              </a:lnSpc>
              <a:spcBef>
                <a:spcPts val="400"/>
              </a:spcBef>
              <a:buSzTx/>
              <a:buFontTx/>
              <a:buNone/>
              <a:defRPr sz="1800">
                <a:solidFill>
                  <a:srgbClr val="888888"/>
                </a:solidFill>
              </a:defRPr>
            </a:lvl3pPr>
            <a:lvl4pPr marL="0" indent="685800" algn="ctr" defTabSz="914400">
              <a:lnSpc>
                <a:spcPct val="100000"/>
              </a:lnSpc>
              <a:spcBef>
                <a:spcPts val="400"/>
              </a:spcBef>
              <a:buSzTx/>
              <a:buFontTx/>
              <a:buNone/>
              <a:defRPr sz="1800">
                <a:solidFill>
                  <a:srgbClr val="888888"/>
                </a:solidFill>
              </a:defRPr>
            </a:lvl4pPr>
            <a:lvl5pPr marL="0" indent="914400" algn="ctr" defTabSz="914400">
              <a:lnSpc>
                <a:spcPct val="100000"/>
              </a:lnSpc>
              <a:spcBef>
                <a:spcPts val="400"/>
              </a:spcBef>
              <a:buSzTx/>
              <a:buFontTx/>
              <a:buNone/>
              <a:defRPr sz="18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98" name="TextBox 6"/>
          <p:cNvSpPr txBox="1"/>
          <p:nvPr/>
        </p:nvSpPr>
        <p:spPr>
          <a:xfrm>
            <a:off x="7558965" y="-1"/>
            <a:ext cx="3474870" cy="23083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defRPr>
                <a:solidFill>
                  <a:srgbClr val="FF0000"/>
                </a:solidFill>
              </a:defRPr>
            </a:lvl1pPr>
          </a:lstStyle>
          <a:p>
            <a:r>
              <a:rPr sz="900"/>
              <a:t>Attorney-Work Product Privilege</a:t>
            </a:r>
          </a:p>
        </p:txBody>
      </p:sp>
    </p:spTree>
    <p:extLst>
      <p:ext uri="{BB962C8B-B14F-4D97-AF65-F5344CB8AC3E}">
        <p14:creationId xmlns:p14="http://schemas.microsoft.com/office/powerpoint/2010/main" val="128908406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05" name="Rectangle 12"/>
          <p:cNvSpPr/>
          <p:nvPr/>
        </p:nvSpPr>
        <p:spPr>
          <a:xfrm>
            <a:off x="1524000" y="6400800"/>
            <a:ext cx="9144000" cy="457200"/>
          </a:xfrm>
          <a:prstGeom prst="rect">
            <a:avLst/>
          </a:prstGeom>
          <a:solidFill>
            <a:srgbClr val="17375E"/>
          </a:solidFill>
          <a:ln w="12700">
            <a:miter lim="400000"/>
          </a:ln>
        </p:spPr>
        <p:txBody>
          <a:bodyPr tIns="45720" bIns="45720" anchor="ctr"/>
          <a:lstStyle/>
          <a:p>
            <a:pPr algn="ctr">
              <a:defRPr>
                <a:solidFill>
                  <a:srgbClr val="FFFFFF"/>
                </a:solidFill>
              </a:defRPr>
            </a:pPr>
            <a:endParaRPr sz="900"/>
          </a:p>
        </p:txBody>
      </p:sp>
      <p:sp>
        <p:nvSpPr>
          <p:cNvPr id="106" name="Slide Number"/>
          <p:cNvSpPr txBox="1">
            <a:spLocks noGrp="1"/>
          </p:cNvSpPr>
          <p:nvPr>
            <p:ph type="sldNum" sz="quarter" idx="2"/>
          </p:nvPr>
        </p:nvSpPr>
        <p:spPr>
          <a:xfrm>
            <a:off x="10134600" y="6492875"/>
            <a:ext cx="377026" cy="369330"/>
          </a:xfrm>
          <a:prstGeom prst="rect">
            <a:avLst/>
          </a:prstGeom>
        </p:spPr>
        <p:txBody>
          <a:bodyPr anchor="t"/>
          <a:lstStyle>
            <a:lvl1pPr algn="l">
              <a:defRPr>
                <a:solidFill>
                  <a:srgbClr val="FFFFFF"/>
                </a:solidFill>
                <a:latin typeface="Trebuchet MS"/>
                <a:ea typeface="Trebuchet MS"/>
                <a:cs typeface="Trebuchet MS"/>
                <a:sym typeface="Trebuchet MS"/>
              </a:defRPr>
            </a:lvl1pPr>
          </a:lstStyle>
          <a:p>
            <a:fld id="{86CB4B4D-7CA3-9044-876B-883B54F8677D}" type="slidenum">
              <a:t>‹#›</a:t>
            </a:fld>
            <a:endParaRPr/>
          </a:p>
        </p:txBody>
      </p:sp>
      <p:sp>
        <p:nvSpPr>
          <p:cNvPr id="107" name="Straight Connector 10"/>
          <p:cNvSpPr/>
          <p:nvPr/>
        </p:nvSpPr>
        <p:spPr>
          <a:xfrm>
            <a:off x="1524000" y="725860"/>
            <a:ext cx="7162801" cy="1"/>
          </a:xfrm>
          <a:prstGeom prst="line">
            <a:avLst/>
          </a:prstGeom>
          <a:ln w="12700">
            <a:solidFill>
              <a:srgbClr val="000066"/>
            </a:solidFill>
          </a:ln>
        </p:spPr>
        <p:txBody>
          <a:bodyPr tIns="45720" bIns="45720"/>
          <a:lstStyle/>
          <a:p>
            <a:endParaRPr sz="900"/>
          </a:p>
        </p:txBody>
      </p:sp>
      <p:pic>
        <p:nvPicPr>
          <p:cNvPr id="108" name="Picture 13" descr="Picture 13"/>
          <p:cNvPicPr>
            <a:picLocks noChangeAspect="1"/>
          </p:cNvPicPr>
          <p:nvPr/>
        </p:nvPicPr>
        <p:blipFill>
          <a:blip r:embed="rId2"/>
          <a:stretch>
            <a:fillRect/>
          </a:stretch>
        </p:blipFill>
        <p:spPr>
          <a:xfrm>
            <a:off x="8912698" y="410498"/>
            <a:ext cx="1544091" cy="349605"/>
          </a:xfrm>
          <a:prstGeom prst="rect">
            <a:avLst/>
          </a:prstGeom>
          <a:ln w="12700">
            <a:miter lim="400000"/>
          </a:ln>
        </p:spPr>
      </p:pic>
      <p:sp>
        <p:nvSpPr>
          <p:cNvPr id="109" name="Title Text"/>
          <p:cNvSpPr txBox="1">
            <a:spLocks noGrp="1"/>
          </p:cNvSpPr>
          <p:nvPr>
            <p:ph type="title"/>
          </p:nvPr>
        </p:nvSpPr>
        <p:spPr>
          <a:xfrm>
            <a:off x="2057400" y="287513"/>
            <a:ext cx="6400800" cy="457201"/>
          </a:xfrm>
          <a:prstGeom prst="rect">
            <a:avLst/>
          </a:prstGeom>
        </p:spPr>
        <p:txBody>
          <a:bodyPr/>
          <a:lstStyle>
            <a:lvl1pPr defTabSz="914400">
              <a:lnSpc>
                <a:spcPct val="100000"/>
              </a:lnSpc>
              <a:defRPr sz="2400" b="1">
                <a:latin typeface="Trebuchet MS"/>
                <a:ea typeface="Trebuchet MS"/>
                <a:cs typeface="Trebuchet MS"/>
                <a:sym typeface="Trebuchet MS"/>
              </a:defRPr>
            </a:lvl1pPr>
          </a:lstStyle>
          <a:p>
            <a:r>
              <a:t>Title Text</a:t>
            </a:r>
          </a:p>
        </p:txBody>
      </p:sp>
      <p:sp>
        <p:nvSpPr>
          <p:cNvPr id="110" name="Body Level One…"/>
          <p:cNvSpPr txBox="1">
            <a:spLocks noGrp="1"/>
          </p:cNvSpPr>
          <p:nvPr>
            <p:ph type="body" sz="half" idx="1"/>
          </p:nvPr>
        </p:nvSpPr>
        <p:spPr>
          <a:xfrm>
            <a:off x="2438399" y="1417637"/>
            <a:ext cx="7295731" cy="4525963"/>
          </a:xfrm>
          <a:prstGeom prst="rect">
            <a:avLst/>
          </a:prstGeom>
        </p:spPr>
        <p:txBody>
          <a:bodyPr/>
          <a:lstStyle>
            <a:lvl1pPr marL="342900" indent="-342900" defTabSz="914400">
              <a:lnSpc>
                <a:spcPct val="100000"/>
              </a:lnSpc>
              <a:spcBef>
                <a:spcPts val="400"/>
              </a:spcBef>
              <a:defRPr sz="1800"/>
            </a:lvl1pPr>
            <a:lvl2pPr marL="514350" indent="-285750" defTabSz="914400">
              <a:lnSpc>
                <a:spcPct val="100000"/>
              </a:lnSpc>
              <a:spcBef>
                <a:spcPts val="400"/>
              </a:spcBef>
              <a:defRPr sz="1800"/>
            </a:lvl2pPr>
            <a:lvl3pPr marL="685800" indent="-228600" defTabSz="914400">
              <a:lnSpc>
                <a:spcPct val="100000"/>
              </a:lnSpc>
              <a:spcBef>
                <a:spcPts val="400"/>
              </a:spcBef>
              <a:defRPr sz="1800"/>
            </a:lvl3pPr>
            <a:lvl4pPr marL="914400" indent="-228600" defTabSz="914400">
              <a:lnSpc>
                <a:spcPct val="100000"/>
              </a:lnSpc>
              <a:spcBef>
                <a:spcPts val="400"/>
              </a:spcBef>
              <a:defRPr sz="1800"/>
            </a:lvl4pPr>
            <a:lvl5pPr marL="1143000" indent="-228600" defTabSz="914400">
              <a:lnSpc>
                <a:spcPct val="100000"/>
              </a:lnSpc>
              <a:spcBef>
                <a:spcPts val="400"/>
              </a:spcBef>
              <a:defRPr sz="1800"/>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79409359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17" name="Rectangle 12"/>
          <p:cNvSpPr/>
          <p:nvPr/>
        </p:nvSpPr>
        <p:spPr>
          <a:xfrm>
            <a:off x="1524000" y="6400800"/>
            <a:ext cx="9144000" cy="457200"/>
          </a:xfrm>
          <a:prstGeom prst="rect">
            <a:avLst/>
          </a:prstGeom>
          <a:solidFill>
            <a:srgbClr val="17375E"/>
          </a:solidFill>
          <a:ln w="12700">
            <a:miter lim="400000"/>
          </a:ln>
        </p:spPr>
        <p:txBody>
          <a:bodyPr tIns="45720" bIns="45720" anchor="ctr"/>
          <a:lstStyle/>
          <a:p>
            <a:pPr algn="ctr">
              <a:defRPr>
                <a:solidFill>
                  <a:srgbClr val="FFFFFF"/>
                </a:solidFill>
              </a:defRPr>
            </a:pPr>
            <a:endParaRPr sz="900"/>
          </a:p>
        </p:txBody>
      </p:sp>
      <p:sp>
        <p:nvSpPr>
          <p:cNvPr id="118" name="Slide Number"/>
          <p:cNvSpPr txBox="1">
            <a:spLocks noGrp="1"/>
          </p:cNvSpPr>
          <p:nvPr>
            <p:ph type="sldNum" sz="quarter" idx="2"/>
          </p:nvPr>
        </p:nvSpPr>
        <p:spPr>
          <a:xfrm>
            <a:off x="10134600" y="6492875"/>
            <a:ext cx="377026" cy="369330"/>
          </a:xfrm>
          <a:prstGeom prst="rect">
            <a:avLst/>
          </a:prstGeom>
        </p:spPr>
        <p:txBody>
          <a:bodyPr anchor="t"/>
          <a:lstStyle>
            <a:lvl1pPr algn="l">
              <a:defRPr>
                <a:solidFill>
                  <a:srgbClr val="FFFFFF"/>
                </a:solidFill>
                <a:latin typeface="Trebuchet MS"/>
                <a:ea typeface="Trebuchet MS"/>
                <a:cs typeface="Trebuchet MS"/>
                <a:sym typeface="Trebuchet MS"/>
              </a:defRPr>
            </a:lvl1pPr>
          </a:lstStyle>
          <a:p>
            <a:fld id="{86CB4B4D-7CA3-9044-876B-883B54F8677D}" type="slidenum">
              <a:t>‹#›</a:t>
            </a:fld>
            <a:endParaRPr/>
          </a:p>
        </p:txBody>
      </p:sp>
      <p:sp>
        <p:nvSpPr>
          <p:cNvPr id="119" name="Straight Connector 10"/>
          <p:cNvSpPr/>
          <p:nvPr/>
        </p:nvSpPr>
        <p:spPr>
          <a:xfrm>
            <a:off x="1524000" y="725860"/>
            <a:ext cx="7162801" cy="1"/>
          </a:xfrm>
          <a:prstGeom prst="line">
            <a:avLst/>
          </a:prstGeom>
          <a:ln w="12700">
            <a:solidFill>
              <a:srgbClr val="000066"/>
            </a:solidFill>
          </a:ln>
        </p:spPr>
        <p:txBody>
          <a:bodyPr tIns="45720" bIns="45720"/>
          <a:lstStyle/>
          <a:p>
            <a:endParaRPr sz="900"/>
          </a:p>
        </p:txBody>
      </p:sp>
      <p:pic>
        <p:nvPicPr>
          <p:cNvPr id="120" name="Picture 13" descr="Picture 13"/>
          <p:cNvPicPr>
            <a:picLocks noChangeAspect="1"/>
          </p:cNvPicPr>
          <p:nvPr/>
        </p:nvPicPr>
        <p:blipFill>
          <a:blip r:embed="rId2"/>
          <a:stretch>
            <a:fillRect/>
          </a:stretch>
        </p:blipFill>
        <p:spPr>
          <a:xfrm>
            <a:off x="8912698" y="410498"/>
            <a:ext cx="1544091" cy="349605"/>
          </a:xfrm>
          <a:prstGeom prst="rect">
            <a:avLst/>
          </a:prstGeom>
          <a:ln w="12700">
            <a:miter lim="400000"/>
          </a:ln>
        </p:spPr>
      </p:pic>
      <p:sp>
        <p:nvSpPr>
          <p:cNvPr id="121" name="Title Text"/>
          <p:cNvSpPr txBox="1">
            <a:spLocks noGrp="1"/>
          </p:cNvSpPr>
          <p:nvPr>
            <p:ph type="title"/>
          </p:nvPr>
        </p:nvSpPr>
        <p:spPr>
          <a:xfrm>
            <a:off x="2246313" y="4406900"/>
            <a:ext cx="7772401" cy="1362075"/>
          </a:xfrm>
          <a:prstGeom prst="rect">
            <a:avLst/>
          </a:prstGeom>
        </p:spPr>
        <p:txBody>
          <a:bodyPr anchor="t"/>
          <a:lstStyle>
            <a:lvl1pPr defTabSz="914400">
              <a:lnSpc>
                <a:spcPct val="100000"/>
              </a:lnSpc>
              <a:defRPr sz="4000" b="1" cap="all">
                <a:latin typeface="Trebuchet MS"/>
                <a:ea typeface="Trebuchet MS"/>
                <a:cs typeface="Trebuchet MS"/>
                <a:sym typeface="Trebuchet MS"/>
              </a:defRPr>
            </a:lvl1pPr>
          </a:lstStyle>
          <a:p>
            <a:r>
              <a:t>Title Text</a:t>
            </a:r>
          </a:p>
        </p:txBody>
      </p:sp>
      <p:sp>
        <p:nvSpPr>
          <p:cNvPr id="122" name="Body Level One…"/>
          <p:cNvSpPr txBox="1">
            <a:spLocks noGrp="1"/>
          </p:cNvSpPr>
          <p:nvPr>
            <p:ph type="body" sz="quarter" idx="1"/>
          </p:nvPr>
        </p:nvSpPr>
        <p:spPr>
          <a:xfrm>
            <a:off x="2246313" y="2906713"/>
            <a:ext cx="7772401" cy="1500188"/>
          </a:xfrm>
          <a:prstGeom prst="rect">
            <a:avLst/>
          </a:prstGeom>
        </p:spPr>
        <p:txBody>
          <a:bodyPr anchor="b"/>
          <a:lstStyle>
            <a:lvl1pPr marL="0" indent="0" defTabSz="914400">
              <a:lnSpc>
                <a:spcPct val="100000"/>
              </a:lnSpc>
              <a:spcBef>
                <a:spcPts val="450"/>
              </a:spcBef>
              <a:buSzTx/>
              <a:buFontTx/>
              <a:buNone/>
              <a:defRPr sz="2000">
                <a:solidFill>
                  <a:srgbClr val="888888"/>
                </a:solidFill>
              </a:defRPr>
            </a:lvl1pPr>
            <a:lvl2pPr marL="0" indent="228600" defTabSz="914400">
              <a:lnSpc>
                <a:spcPct val="100000"/>
              </a:lnSpc>
              <a:spcBef>
                <a:spcPts val="450"/>
              </a:spcBef>
              <a:buSzTx/>
              <a:buFontTx/>
              <a:buNone/>
              <a:defRPr sz="2000">
                <a:solidFill>
                  <a:srgbClr val="888888"/>
                </a:solidFill>
              </a:defRPr>
            </a:lvl2pPr>
            <a:lvl3pPr marL="0" indent="457200" defTabSz="914400">
              <a:lnSpc>
                <a:spcPct val="100000"/>
              </a:lnSpc>
              <a:spcBef>
                <a:spcPts val="450"/>
              </a:spcBef>
              <a:buSzTx/>
              <a:buFontTx/>
              <a:buNone/>
              <a:defRPr sz="2000">
                <a:solidFill>
                  <a:srgbClr val="888888"/>
                </a:solidFill>
              </a:defRPr>
            </a:lvl3pPr>
            <a:lvl4pPr marL="0" indent="685800" defTabSz="914400">
              <a:lnSpc>
                <a:spcPct val="100000"/>
              </a:lnSpc>
              <a:spcBef>
                <a:spcPts val="450"/>
              </a:spcBef>
              <a:buSzTx/>
              <a:buFontTx/>
              <a:buNone/>
              <a:defRPr sz="2000">
                <a:solidFill>
                  <a:srgbClr val="888888"/>
                </a:solidFill>
              </a:defRPr>
            </a:lvl4pPr>
            <a:lvl5pPr marL="0" indent="914400" defTabSz="914400">
              <a:lnSpc>
                <a:spcPct val="100000"/>
              </a:lnSpc>
              <a:spcBef>
                <a:spcPts val="45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55771507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760FD-9197-F3B0-4C59-C524101E06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04E-F27C-84DD-C095-4C73797ADE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7950CD-83ED-AE1A-4FF7-54529804FB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98373B-D8D5-9A94-65B6-5E2C11326994}"/>
              </a:ext>
            </a:extLst>
          </p:cNvPr>
          <p:cNvSpPr>
            <a:spLocks noGrp="1"/>
          </p:cNvSpPr>
          <p:nvPr>
            <p:ph type="dt" sz="half" idx="10"/>
          </p:nvPr>
        </p:nvSpPr>
        <p:spPr/>
        <p:txBody>
          <a:bodyPr/>
          <a:lstStyle/>
          <a:p>
            <a:fld id="{EE3B4B09-BDEF-5E4F-8CB6-819976A188D8}" type="datetimeFigureOut">
              <a:rPr lang="en-US" smtClean="0"/>
              <a:t>10/26/2023</a:t>
            </a:fld>
            <a:endParaRPr lang="en-US"/>
          </a:p>
        </p:txBody>
      </p:sp>
      <p:sp>
        <p:nvSpPr>
          <p:cNvPr id="6" name="Footer Placeholder 5">
            <a:extLst>
              <a:ext uri="{FF2B5EF4-FFF2-40B4-BE49-F238E27FC236}">
                <a16:creationId xmlns:a16="http://schemas.microsoft.com/office/drawing/2014/main" id="{44962A8E-E136-3D94-9989-A1DE2E23F7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85955D-52AC-BA83-8BE3-B42301F5EE01}"/>
              </a:ext>
            </a:extLst>
          </p:cNvPr>
          <p:cNvSpPr>
            <a:spLocks noGrp="1"/>
          </p:cNvSpPr>
          <p:nvPr>
            <p:ph type="sldNum" sz="quarter" idx="12"/>
          </p:nvPr>
        </p:nvSpPr>
        <p:spPr/>
        <p:txBody>
          <a:bodyPr/>
          <a:lstStyle/>
          <a:p>
            <a:fld id="{031E2B4C-484C-D24E-AAD0-914D7FAE941C}" type="slidenum">
              <a:rPr lang="en-US" smtClean="0"/>
              <a:t>‹#›</a:t>
            </a:fld>
            <a:endParaRPr lang="en-US"/>
          </a:p>
        </p:txBody>
      </p:sp>
    </p:spTree>
    <p:extLst>
      <p:ext uri="{BB962C8B-B14F-4D97-AF65-F5344CB8AC3E}">
        <p14:creationId xmlns:p14="http://schemas.microsoft.com/office/powerpoint/2010/main" val="12180472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29" name="Rectangle 12"/>
          <p:cNvSpPr/>
          <p:nvPr/>
        </p:nvSpPr>
        <p:spPr>
          <a:xfrm>
            <a:off x="1524000" y="6400800"/>
            <a:ext cx="9144000" cy="457200"/>
          </a:xfrm>
          <a:prstGeom prst="rect">
            <a:avLst/>
          </a:prstGeom>
          <a:solidFill>
            <a:srgbClr val="17375E"/>
          </a:solidFill>
          <a:ln w="12700">
            <a:miter lim="400000"/>
          </a:ln>
        </p:spPr>
        <p:txBody>
          <a:bodyPr tIns="45720" bIns="45720" anchor="ctr"/>
          <a:lstStyle/>
          <a:p>
            <a:pPr algn="ctr">
              <a:defRPr>
                <a:solidFill>
                  <a:srgbClr val="FFFFFF"/>
                </a:solidFill>
              </a:defRPr>
            </a:pPr>
            <a:endParaRPr sz="900"/>
          </a:p>
        </p:txBody>
      </p:sp>
      <p:sp>
        <p:nvSpPr>
          <p:cNvPr id="130" name="Slide Number"/>
          <p:cNvSpPr txBox="1">
            <a:spLocks noGrp="1"/>
          </p:cNvSpPr>
          <p:nvPr>
            <p:ph type="sldNum" sz="quarter" idx="2"/>
          </p:nvPr>
        </p:nvSpPr>
        <p:spPr>
          <a:xfrm>
            <a:off x="10134600" y="6492875"/>
            <a:ext cx="377026" cy="369330"/>
          </a:xfrm>
          <a:prstGeom prst="rect">
            <a:avLst/>
          </a:prstGeom>
        </p:spPr>
        <p:txBody>
          <a:bodyPr anchor="t"/>
          <a:lstStyle>
            <a:lvl1pPr algn="l">
              <a:defRPr>
                <a:solidFill>
                  <a:srgbClr val="FFFFFF"/>
                </a:solidFill>
                <a:latin typeface="Trebuchet MS"/>
                <a:ea typeface="Trebuchet MS"/>
                <a:cs typeface="Trebuchet MS"/>
                <a:sym typeface="Trebuchet MS"/>
              </a:defRPr>
            </a:lvl1pPr>
          </a:lstStyle>
          <a:p>
            <a:fld id="{86CB4B4D-7CA3-9044-876B-883B54F8677D}" type="slidenum">
              <a:t>‹#›</a:t>
            </a:fld>
            <a:endParaRPr/>
          </a:p>
        </p:txBody>
      </p:sp>
      <p:sp>
        <p:nvSpPr>
          <p:cNvPr id="131" name="Straight Connector 10"/>
          <p:cNvSpPr/>
          <p:nvPr/>
        </p:nvSpPr>
        <p:spPr>
          <a:xfrm>
            <a:off x="1524000" y="725860"/>
            <a:ext cx="7162801" cy="1"/>
          </a:xfrm>
          <a:prstGeom prst="line">
            <a:avLst/>
          </a:prstGeom>
          <a:ln w="12700">
            <a:solidFill>
              <a:srgbClr val="000066"/>
            </a:solidFill>
          </a:ln>
        </p:spPr>
        <p:txBody>
          <a:bodyPr tIns="45720" bIns="45720"/>
          <a:lstStyle/>
          <a:p>
            <a:endParaRPr sz="900"/>
          </a:p>
        </p:txBody>
      </p:sp>
      <p:pic>
        <p:nvPicPr>
          <p:cNvPr id="132" name="Picture 13" descr="Picture 13"/>
          <p:cNvPicPr>
            <a:picLocks noChangeAspect="1"/>
          </p:cNvPicPr>
          <p:nvPr/>
        </p:nvPicPr>
        <p:blipFill>
          <a:blip r:embed="rId2"/>
          <a:stretch>
            <a:fillRect/>
          </a:stretch>
        </p:blipFill>
        <p:spPr>
          <a:xfrm>
            <a:off x="8912698" y="410498"/>
            <a:ext cx="1544091" cy="349605"/>
          </a:xfrm>
          <a:prstGeom prst="rect">
            <a:avLst/>
          </a:prstGeom>
          <a:ln w="12700">
            <a:miter lim="400000"/>
          </a:ln>
        </p:spPr>
      </p:pic>
      <p:sp>
        <p:nvSpPr>
          <p:cNvPr id="133" name="Title Text"/>
          <p:cNvSpPr txBox="1">
            <a:spLocks noGrp="1"/>
          </p:cNvSpPr>
          <p:nvPr>
            <p:ph type="title"/>
          </p:nvPr>
        </p:nvSpPr>
        <p:spPr>
          <a:xfrm>
            <a:off x="2057400" y="287513"/>
            <a:ext cx="6400800" cy="457201"/>
          </a:xfrm>
          <a:prstGeom prst="rect">
            <a:avLst/>
          </a:prstGeom>
        </p:spPr>
        <p:txBody>
          <a:bodyPr/>
          <a:lstStyle>
            <a:lvl1pPr defTabSz="914400">
              <a:lnSpc>
                <a:spcPct val="100000"/>
              </a:lnSpc>
              <a:defRPr sz="2400" b="1">
                <a:latin typeface="Trebuchet MS"/>
                <a:ea typeface="Trebuchet MS"/>
                <a:cs typeface="Trebuchet MS"/>
                <a:sym typeface="Trebuchet MS"/>
              </a:defRPr>
            </a:lvl1pPr>
          </a:lstStyle>
          <a:p>
            <a:r>
              <a:t>Title Text</a:t>
            </a:r>
          </a:p>
        </p:txBody>
      </p:sp>
      <p:sp>
        <p:nvSpPr>
          <p:cNvPr id="134" name="Body Level One…"/>
          <p:cNvSpPr txBox="1">
            <a:spLocks noGrp="1"/>
          </p:cNvSpPr>
          <p:nvPr>
            <p:ph type="body" sz="half" idx="1"/>
          </p:nvPr>
        </p:nvSpPr>
        <p:spPr>
          <a:xfrm>
            <a:off x="1981200" y="1600200"/>
            <a:ext cx="4038600" cy="4525963"/>
          </a:xfrm>
          <a:prstGeom prst="rect">
            <a:avLst/>
          </a:prstGeom>
        </p:spPr>
        <p:txBody>
          <a:bodyPr/>
          <a:lstStyle>
            <a:lvl1pPr marL="342900" indent="-342900" defTabSz="914400">
              <a:lnSpc>
                <a:spcPct val="100000"/>
              </a:lnSpc>
              <a:spcBef>
                <a:spcPts val="650"/>
              </a:spcBef>
            </a:lvl1pPr>
            <a:lvl2pPr marL="561975" indent="-333375" defTabSz="914400">
              <a:lnSpc>
                <a:spcPct val="100000"/>
              </a:lnSpc>
              <a:spcBef>
                <a:spcPts val="650"/>
              </a:spcBef>
            </a:lvl2pPr>
            <a:lvl3pPr marL="777240" indent="-320040" defTabSz="914400">
              <a:lnSpc>
                <a:spcPct val="100000"/>
              </a:lnSpc>
              <a:spcBef>
                <a:spcPts val="650"/>
              </a:spcBef>
            </a:lvl3pPr>
            <a:lvl4pPr marL="1041400" indent="-355600" defTabSz="914400">
              <a:lnSpc>
                <a:spcPct val="100000"/>
              </a:lnSpc>
              <a:spcBef>
                <a:spcPts val="650"/>
              </a:spcBef>
            </a:lvl4pPr>
            <a:lvl5pPr marL="1270000" indent="-355600" defTabSz="914400">
              <a:lnSpc>
                <a:spcPct val="100000"/>
              </a:lnSpc>
              <a:spcBef>
                <a:spcPts val="650"/>
              </a:spcBef>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64474281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1" name="Rectangle 12"/>
          <p:cNvSpPr/>
          <p:nvPr/>
        </p:nvSpPr>
        <p:spPr>
          <a:xfrm>
            <a:off x="1524000" y="6400800"/>
            <a:ext cx="9144000" cy="457200"/>
          </a:xfrm>
          <a:prstGeom prst="rect">
            <a:avLst/>
          </a:prstGeom>
          <a:solidFill>
            <a:srgbClr val="17375E"/>
          </a:solidFill>
          <a:ln w="12700">
            <a:miter lim="400000"/>
          </a:ln>
        </p:spPr>
        <p:txBody>
          <a:bodyPr tIns="45720" bIns="45720" anchor="ctr"/>
          <a:lstStyle/>
          <a:p>
            <a:pPr algn="ctr">
              <a:defRPr>
                <a:solidFill>
                  <a:srgbClr val="FFFFFF"/>
                </a:solidFill>
              </a:defRPr>
            </a:pPr>
            <a:endParaRPr sz="900"/>
          </a:p>
        </p:txBody>
      </p:sp>
      <p:sp>
        <p:nvSpPr>
          <p:cNvPr id="142" name="Slide Number"/>
          <p:cNvSpPr txBox="1">
            <a:spLocks noGrp="1"/>
          </p:cNvSpPr>
          <p:nvPr>
            <p:ph type="sldNum" sz="quarter" idx="2"/>
          </p:nvPr>
        </p:nvSpPr>
        <p:spPr>
          <a:xfrm>
            <a:off x="10134600" y="6492875"/>
            <a:ext cx="377026" cy="369330"/>
          </a:xfrm>
          <a:prstGeom prst="rect">
            <a:avLst/>
          </a:prstGeom>
        </p:spPr>
        <p:txBody>
          <a:bodyPr anchor="t"/>
          <a:lstStyle>
            <a:lvl1pPr algn="l">
              <a:defRPr>
                <a:solidFill>
                  <a:srgbClr val="FFFFFF"/>
                </a:solidFill>
                <a:latin typeface="Trebuchet MS"/>
                <a:ea typeface="Trebuchet MS"/>
                <a:cs typeface="Trebuchet MS"/>
                <a:sym typeface="Trebuchet MS"/>
              </a:defRPr>
            </a:lvl1pPr>
          </a:lstStyle>
          <a:p>
            <a:fld id="{86CB4B4D-7CA3-9044-876B-883B54F8677D}" type="slidenum">
              <a:t>‹#›</a:t>
            </a:fld>
            <a:endParaRPr/>
          </a:p>
        </p:txBody>
      </p:sp>
      <p:sp>
        <p:nvSpPr>
          <p:cNvPr id="143" name="Straight Connector 10"/>
          <p:cNvSpPr/>
          <p:nvPr/>
        </p:nvSpPr>
        <p:spPr>
          <a:xfrm>
            <a:off x="1524000" y="725860"/>
            <a:ext cx="7162801" cy="1"/>
          </a:xfrm>
          <a:prstGeom prst="line">
            <a:avLst/>
          </a:prstGeom>
          <a:ln w="12700">
            <a:solidFill>
              <a:srgbClr val="000066"/>
            </a:solidFill>
          </a:ln>
        </p:spPr>
        <p:txBody>
          <a:bodyPr tIns="45720" bIns="45720"/>
          <a:lstStyle/>
          <a:p>
            <a:endParaRPr sz="900"/>
          </a:p>
        </p:txBody>
      </p:sp>
      <p:pic>
        <p:nvPicPr>
          <p:cNvPr id="144" name="Picture 13" descr="Picture 13"/>
          <p:cNvPicPr>
            <a:picLocks noChangeAspect="1"/>
          </p:cNvPicPr>
          <p:nvPr/>
        </p:nvPicPr>
        <p:blipFill>
          <a:blip r:embed="rId2"/>
          <a:stretch>
            <a:fillRect/>
          </a:stretch>
        </p:blipFill>
        <p:spPr>
          <a:xfrm>
            <a:off x="8912698" y="410498"/>
            <a:ext cx="1544091" cy="349605"/>
          </a:xfrm>
          <a:prstGeom prst="rect">
            <a:avLst/>
          </a:prstGeom>
          <a:ln w="12700">
            <a:miter lim="400000"/>
          </a:ln>
        </p:spPr>
      </p:pic>
      <p:sp>
        <p:nvSpPr>
          <p:cNvPr id="145" name="Title Text"/>
          <p:cNvSpPr txBox="1">
            <a:spLocks noGrp="1"/>
          </p:cNvSpPr>
          <p:nvPr>
            <p:ph type="title"/>
          </p:nvPr>
        </p:nvSpPr>
        <p:spPr>
          <a:xfrm>
            <a:off x="2057400" y="287513"/>
            <a:ext cx="6400800" cy="457201"/>
          </a:xfrm>
          <a:prstGeom prst="rect">
            <a:avLst/>
          </a:prstGeom>
        </p:spPr>
        <p:txBody>
          <a:bodyPr/>
          <a:lstStyle>
            <a:lvl1pPr defTabSz="914400">
              <a:lnSpc>
                <a:spcPct val="100000"/>
              </a:lnSpc>
              <a:defRPr sz="2400" b="1">
                <a:latin typeface="Trebuchet MS"/>
                <a:ea typeface="Trebuchet MS"/>
                <a:cs typeface="Trebuchet MS"/>
                <a:sym typeface="Trebuchet MS"/>
              </a:defRPr>
            </a:lvl1pPr>
          </a:lstStyle>
          <a:p>
            <a:r>
              <a:t>Title Text</a:t>
            </a:r>
          </a:p>
        </p:txBody>
      </p:sp>
      <p:sp>
        <p:nvSpPr>
          <p:cNvPr id="146" name="Body Level One…"/>
          <p:cNvSpPr txBox="1">
            <a:spLocks noGrp="1"/>
          </p:cNvSpPr>
          <p:nvPr>
            <p:ph type="body" sz="quarter" idx="1"/>
          </p:nvPr>
        </p:nvSpPr>
        <p:spPr>
          <a:xfrm>
            <a:off x="1981200" y="1535112"/>
            <a:ext cx="4040188" cy="639763"/>
          </a:xfrm>
          <a:prstGeom prst="rect">
            <a:avLst/>
          </a:prstGeom>
        </p:spPr>
        <p:txBody>
          <a:bodyPr anchor="b"/>
          <a:lstStyle>
            <a:lvl1pPr marL="0" indent="0" defTabSz="914400">
              <a:lnSpc>
                <a:spcPct val="100000"/>
              </a:lnSpc>
              <a:spcBef>
                <a:spcPts val="550"/>
              </a:spcBef>
              <a:buSzTx/>
              <a:buFontTx/>
              <a:buNone/>
              <a:defRPr sz="2400" b="1"/>
            </a:lvl1pPr>
            <a:lvl2pPr marL="0" indent="228600" defTabSz="914400">
              <a:lnSpc>
                <a:spcPct val="100000"/>
              </a:lnSpc>
              <a:spcBef>
                <a:spcPts val="550"/>
              </a:spcBef>
              <a:buSzTx/>
              <a:buFontTx/>
              <a:buNone/>
              <a:defRPr sz="2400" b="1"/>
            </a:lvl2pPr>
            <a:lvl3pPr marL="0" indent="457200" defTabSz="914400">
              <a:lnSpc>
                <a:spcPct val="100000"/>
              </a:lnSpc>
              <a:spcBef>
                <a:spcPts val="550"/>
              </a:spcBef>
              <a:buSzTx/>
              <a:buFontTx/>
              <a:buNone/>
              <a:defRPr sz="2400" b="1"/>
            </a:lvl3pPr>
            <a:lvl4pPr marL="0" indent="685800" defTabSz="914400">
              <a:lnSpc>
                <a:spcPct val="100000"/>
              </a:lnSpc>
              <a:spcBef>
                <a:spcPts val="550"/>
              </a:spcBef>
              <a:buSzTx/>
              <a:buFontTx/>
              <a:buNone/>
              <a:defRPr sz="2400" b="1"/>
            </a:lvl4pPr>
            <a:lvl5pPr marL="0" indent="914400" defTabSz="914400">
              <a:lnSpc>
                <a:spcPct val="100000"/>
              </a:lnSpc>
              <a:spcBef>
                <a:spcPts val="55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7" name="Text Placeholder 4"/>
          <p:cNvSpPr>
            <a:spLocks noGrp="1"/>
          </p:cNvSpPr>
          <p:nvPr>
            <p:ph type="body" sz="quarter" idx="13"/>
          </p:nvPr>
        </p:nvSpPr>
        <p:spPr>
          <a:xfrm>
            <a:off x="6169025" y="1535112"/>
            <a:ext cx="4041775" cy="639763"/>
          </a:xfrm>
          <a:prstGeom prst="rect">
            <a:avLst/>
          </a:prstGeom>
          <a:ln w="12700"/>
        </p:spPr>
        <p:txBody>
          <a:bodyPr anchor="b"/>
          <a:lstStyle>
            <a:lvl1pPr marL="0" indent="0" defTabSz="914400">
              <a:lnSpc>
                <a:spcPct val="100000"/>
              </a:lnSpc>
              <a:spcBef>
                <a:spcPts val="550"/>
              </a:spcBef>
              <a:buSzTx/>
              <a:buFontTx/>
              <a:buNone/>
              <a:defRPr sz="4800" b="1"/>
            </a:lvl1pPr>
          </a:lstStyle>
          <a:p>
            <a:pPr marL="0" indent="0" defTabSz="1828800">
              <a:lnSpc>
                <a:spcPct val="100000"/>
              </a:lnSpc>
              <a:spcBef>
                <a:spcPts val="1100"/>
              </a:spcBef>
              <a:buSzTx/>
              <a:buFontTx/>
              <a:buNone/>
              <a:defRPr sz="4800" b="1"/>
            </a:pPr>
            <a:endParaRPr/>
          </a:p>
        </p:txBody>
      </p:sp>
    </p:spTree>
    <p:extLst>
      <p:ext uri="{BB962C8B-B14F-4D97-AF65-F5344CB8AC3E}">
        <p14:creationId xmlns:p14="http://schemas.microsoft.com/office/powerpoint/2010/main" val="168837758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4" name="Rectangle 12"/>
          <p:cNvSpPr/>
          <p:nvPr/>
        </p:nvSpPr>
        <p:spPr>
          <a:xfrm>
            <a:off x="1524000" y="6400800"/>
            <a:ext cx="9144000" cy="457200"/>
          </a:xfrm>
          <a:prstGeom prst="rect">
            <a:avLst/>
          </a:prstGeom>
          <a:solidFill>
            <a:srgbClr val="17375E"/>
          </a:solidFill>
          <a:ln w="12700">
            <a:miter lim="400000"/>
          </a:ln>
        </p:spPr>
        <p:txBody>
          <a:bodyPr tIns="45720" bIns="45720" anchor="ctr"/>
          <a:lstStyle/>
          <a:p>
            <a:pPr algn="ctr">
              <a:defRPr>
                <a:solidFill>
                  <a:srgbClr val="FFFFFF"/>
                </a:solidFill>
              </a:defRPr>
            </a:pPr>
            <a:endParaRPr sz="900"/>
          </a:p>
        </p:txBody>
      </p:sp>
      <p:sp>
        <p:nvSpPr>
          <p:cNvPr id="155" name="Slide Number"/>
          <p:cNvSpPr txBox="1">
            <a:spLocks noGrp="1"/>
          </p:cNvSpPr>
          <p:nvPr>
            <p:ph type="sldNum" sz="quarter" idx="2"/>
          </p:nvPr>
        </p:nvSpPr>
        <p:spPr>
          <a:xfrm>
            <a:off x="10134600" y="6492875"/>
            <a:ext cx="377026" cy="369330"/>
          </a:xfrm>
          <a:prstGeom prst="rect">
            <a:avLst/>
          </a:prstGeom>
        </p:spPr>
        <p:txBody>
          <a:bodyPr anchor="t"/>
          <a:lstStyle>
            <a:lvl1pPr algn="l">
              <a:defRPr>
                <a:solidFill>
                  <a:srgbClr val="FFFFFF"/>
                </a:solidFill>
                <a:latin typeface="Trebuchet MS"/>
                <a:ea typeface="Trebuchet MS"/>
                <a:cs typeface="Trebuchet MS"/>
                <a:sym typeface="Trebuchet MS"/>
              </a:defRPr>
            </a:lvl1pPr>
          </a:lstStyle>
          <a:p>
            <a:fld id="{86CB4B4D-7CA3-9044-876B-883B54F8677D}" type="slidenum">
              <a:t>‹#›</a:t>
            </a:fld>
            <a:endParaRPr/>
          </a:p>
        </p:txBody>
      </p:sp>
      <p:sp>
        <p:nvSpPr>
          <p:cNvPr id="156" name="Straight Connector 10"/>
          <p:cNvSpPr/>
          <p:nvPr/>
        </p:nvSpPr>
        <p:spPr>
          <a:xfrm>
            <a:off x="1524000" y="725860"/>
            <a:ext cx="7162801" cy="1"/>
          </a:xfrm>
          <a:prstGeom prst="line">
            <a:avLst/>
          </a:prstGeom>
          <a:ln w="12700">
            <a:solidFill>
              <a:srgbClr val="000066"/>
            </a:solidFill>
          </a:ln>
        </p:spPr>
        <p:txBody>
          <a:bodyPr tIns="45720" bIns="45720"/>
          <a:lstStyle/>
          <a:p>
            <a:endParaRPr sz="900"/>
          </a:p>
        </p:txBody>
      </p:sp>
      <p:pic>
        <p:nvPicPr>
          <p:cNvPr id="157" name="Picture 13" descr="Picture 13"/>
          <p:cNvPicPr>
            <a:picLocks noChangeAspect="1"/>
          </p:cNvPicPr>
          <p:nvPr/>
        </p:nvPicPr>
        <p:blipFill>
          <a:blip r:embed="rId2"/>
          <a:stretch>
            <a:fillRect/>
          </a:stretch>
        </p:blipFill>
        <p:spPr>
          <a:xfrm>
            <a:off x="8912698" y="410498"/>
            <a:ext cx="1544091" cy="349605"/>
          </a:xfrm>
          <a:prstGeom prst="rect">
            <a:avLst/>
          </a:prstGeom>
          <a:ln w="12700">
            <a:miter lim="400000"/>
          </a:ln>
        </p:spPr>
      </p:pic>
      <p:sp>
        <p:nvSpPr>
          <p:cNvPr id="158" name="Title Text"/>
          <p:cNvSpPr txBox="1">
            <a:spLocks noGrp="1"/>
          </p:cNvSpPr>
          <p:nvPr>
            <p:ph type="title"/>
          </p:nvPr>
        </p:nvSpPr>
        <p:spPr>
          <a:xfrm>
            <a:off x="2057400" y="287513"/>
            <a:ext cx="6400800" cy="457201"/>
          </a:xfrm>
          <a:prstGeom prst="rect">
            <a:avLst/>
          </a:prstGeom>
        </p:spPr>
        <p:txBody>
          <a:bodyPr/>
          <a:lstStyle>
            <a:lvl1pPr defTabSz="914400">
              <a:lnSpc>
                <a:spcPct val="100000"/>
              </a:lnSpc>
              <a:defRPr sz="2400" b="1">
                <a:latin typeface="Trebuchet MS"/>
                <a:ea typeface="Trebuchet MS"/>
                <a:cs typeface="Trebuchet MS"/>
                <a:sym typeface="Trebuchet MS"/>
              </a:defRPr>
            </a:lvl1pPr>
          </a:lstStyle>
          <a:p>
            <a:r>
              <a:t>Title Text</a:t>
            </a:r>
          </a:p>
        </p:txBody>
      </p:sp>
    </p:spTree>
    <p:extLst>
      <p:ext uri="{BB962C8B-B14F-4D97-AF65-F5344CB8AC3E}">
        <p14:creationId xmlns:p14="http://schemas.microsoft.com/office/powerpoint/2010/main" val="238889645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5" name="Rectangle 12"/>
          <p:cNvSpPr/>
          <p:nvPr/>
        </p:nvSpPr>
        <p:spPr>
          <a:xfrm>
            <a:off x="1524000" y="6400800"/>
            <a:ext cx="9144000" cy="457200"/>
          </a:xfrm>
          <a:prstGeom prst="rect">
            <a:avLst/>
          </a:prstGeom>
          <a:solidFill>
            <a:srgbClr val="17375E"/>
          </a:solidFill>
          <a:ln w="12700">
            <a:miter lim="400000"/>
          </a:ln>
        </p:spPr>
        <p:txBody>
          <a:bodyPr tIns="45720" bIns="45720" anchor="ctr"/>
          <a:lstStyle/>
          <a:p>
            <a:pPr algn="ctr">
              <a:defRPr>
                <a:solidFill>
                  <a:srgbClr val="FFFFFF"/>
                </a:solidFill>
              </a:defRPr>
            </a:pPr>
            <a:endParaRPr sz="900"/>
          </a:p>
        </p:txBody>
      </p:sp>
      <p:sp>
        <p:nvSpPr>
          <p:cNvPr id="176" name="Slide Number"/>
          <p:cNvSpPr txBox="1">
            <a:spLocks noGrp="1"/>
          </p:cNvSpPr>
          <p:nvPr>
            <p:ph type="sldNum" sz="quarter" idx="2"/>
          </p:nvPr>
        </p:nvSpPr>
        <p:spPr>
          <a:xfrm>
            <a:off x="10134600" y="6492875"/>
            <a:ext cx="377026" cy="369330"/>
          </a:xfrm>
          <a:prstGeom prst="rect">
            <a:avLst/>
          </a:prstGeom>
        </p:spPr>
        <p:txBody>
          <a:bodyPr anchor="t"/>
          <a:lstStyle>
            <a:lvl1pPr algn="l">
              <a:defRPr>
                <a:solidFill>
                  <a:srgbClr val="FFFFFF"/>
                </a:solidFill>
                <a:latin typeface="Trebuchet MS"/>
                <a:ea typeface="Trebuchet MS"/>
                <a:cs typeface="Trebuchet MS"/>
                <a:sym typeface="Trebuchet MS"/>
              </a:defRPr>
            </a:lvl1pPr>
          </a:lstStyle>
          <a:p>
            <a:fld id="{86CB4B4D-7CA3-9044-876B-883B54F8677D}" type="slidenum">
              <a:t>‹#›</a:t>
            </a:fld>
            <a:endParaRPr/>
          </a:p>
        </p:txBody>
      </p:sp>
      <p:sp>
        <p:nvSpPr>
          <p:cNvPr id="177" name="Straight Connector 10"/>
          <p:cNvSpPr/>
          <p:nvPr/>
        </p:nvSpPr>
        <p:spPr>
          <a:xfrm>
            <a:off x="1524000" y="725860"/>
            <a:ext cx="7162801" cy="1"/>
          </a:xfrm>
          <a:prstGeom prst="line">
            <a:avLst/>
          </a:prstGeom>
          <a:ln w="12700">
            <a:solidFill>
              <a:srgbClr val="000066"/>
            </a:solidFill>
          </a:ln>
        </p:spPr>
        <p:txBody>
          <a:bodyPr tIns="45720" bIns="45720"/>
          <a:lstStyle/>
          <a:p>
            <a:endParaRPr sz="900"/>
          </a:p>
        </p:txBody>
      </p:sp>
      <p:pic>
        <p:nvPicPr>
          <p:cNvPr id="178" name="Picture 13" descr="Picture 13"/>
          <p:cNvPicPr>
            <a:picLocks noChangeAspect="1"/>
          </p:cNvPicPr>
          <p:nvPr/>
        </p:nvPicPr>
        <p:blipFill>
          <a:blip r:embed="rId2"/>
          <a:stretch>
            <a:fillRect/>
          </a:stretch>
        </p:blipFill>
        <p:spPr>
          <a:xfrm>
            <a:off x="8912698" y="410498"/>
            <a:ext cx="1544091" cy="349605"/>
          </a:xfrm>
          <a:prstGeom prst="rect">
            <a:avLst/>
          </a:prstGeom>
          <a:ln w="12700">
            <a:miter lim="400000"/>
          </a:ln>
        </p:spPr>
      </p:pic>
      <p:sp>
        <p:nvSpPr>
          <p:cNvPr id="179" name="Title Text"/>
          <p:cNvSpPr txBox="1">
            <a:spLocks noGrp="1"/>
          </p:cNvSpPr>
          <p:nvPr>
            <p:ph type="title"/>
          </p:nvPr>
        </p:nvSpPr>
        <p:spPr>
          <a:xfrm>
            <a:off x="1981200" y="273050"/>
            <a:ext cx="3008314" cy="1162050"/>
          </a:xfrm>
          <a:prstGeom prst="rect">
            <a:avLst/>
          </a:prstGeom>
        </p:spPr>
        <p:txBody>
          <a:bodyPr anchor="b"/>
          <a:lstStyle>
            <a:lvl1pPr defTabSz="914400">
              <a:lnSpc>
                <a:spcPct val="100000"/>
              </a:lnSpc>
              <a:defRPr sz="2000" b="1">
                <a:latin typeface="Trebuchet MS"/>
                <a:ea typeface="Trebuchet MS"/>
                <a:cs typeface="Trebuchet MS"/>
                <a:sym typeface="Trebuchet MS"/>
              </a:defRPr>
            </a:lvl1pPr>
          </a:lstStyle>
          <a:p>
            <a:r>
              <a:t>Title Text</a:t>
            </a:r>
          </a:p>
        </p:txBody>
      </p:sp>
      <p:sp>
        <p:nvSpPr>
          <p:cNvPr id="180" name="Body Level One…"/>
          <p:cNvSpPr txBox="1">
            <a:spLocks noGrp="1"/>
          </p:cNvSpPr>
          <p:nvPr>
            <p:ph type="body" sz="half" idx="1"/>
          </p:nvPr>
        </p:nvSpPr>
        <p:spPr>
          <a:xfrm>
            <a:off x="5099050" y="273050"/>
            <a:ext cx="5111750" cy="5853113"/>
          </a:xfrm>
          <a:prstGeom prst="rect">
            <a:avLst/>
          </a:prstGeom>
        </p:spPr>
        <p:txBody>
          <a:bodyPr/>
          <a:lstStyle>
            <a:lvl1pPr marL="342900" indent="-342900" defTabSz="914400">
              <a:lnSpc>
                <a:spcPct val="100000"/>
              </a:lnSpc>
              <a:spcBef>
                <a:spcPts val="750"/>
              </a:spcBef>
              <a:defRPr sz="3200"/>
            </a:lvl1pPr>
            <a:lvl2pPr marL="555171" indent="-326571" defTabSz="914400">
              <a:lnSpc>
                <a:spcPct val="100000"/>
              </a:lnSpc>
              <a:spcBef>
                <a:spcPts val="750"/>
              </a:spcBef>
              <a:defRPr sz="3200"/>
            </a:lvl2pPr>
            <a:lvl3pPr marL="762000" indent="-304800" defTabSz="914400">
              <a:lnSpc>
                <a:spcPct val="100000"/>
              </a:lnSpc>
              <a:spcBef>
                <a:spcPts val="750"/>
              </a:spcBef>
              <a:defRPr sz="3200"/>
            </a:lvl3pPr>
            <a:lvl4pPr marL="1051560" indent="-365760" defTabSz="914400">
              <a:lnSpc>
                <a:spcPct val="100000"/>
              </a:lnSpc>
              <a:spcBef>
                <a:spcPts val="750"/>
              </a:spcBef>
              <a:defRPr sz="3200"/>
            </a:lvl4pPr>
            <a:lvl5pPr marL="1280160" indent="-365760" defTabSz="914400">
              <a:lnSpc>
                <a:spcPct val="100000"/>
              </a:lnSpc>
              <a:spcBef>
                <a:spcPts val="750"/>
              </a:spcBef>
              <a:defRPr sz="3200"/>
            </a:lvl5pPr>
          </a:lstStyle>
          <a:p>
            <a:r>
              <a:t>Body Level One</a:t>
            </a:r>
          </a:p>
          <a:p>
            <a:pPr lvl="1"/>
            <a:r>
              <a:t>Body Level Two</a:t>
            </a:r>
          </a:p>
          <a:p>
            <a:pPr lvl="2"/>
            <a:r>
              <a:t>Body Level Three</a:t>
            </a:r>
          </a:p>
          <a:p>
            <a:pPr lvl="3"/>
            <a:r>
              <a:t>Body Level Four</a:t>
            </a:r>
          </a:p>
          <a:p>
            <a:pPr lvl="4"/>
            <a:r>
              <a:t>Body Level Five</a:t>
            </a:r>
          </a:p>
        </p:txBody>
      </p:sp>
      <p:sp>
        <p:nvSpPr>
          <p:cNvPr id="181" name="Text Placeholder 3"/>
          <p:cNvSpPr>
            <a:spLocks noGrp="1"/>
          </p:cNvSpPr>
          <p:nvPr>
            <p:ph type="body" sz="quarter" idx="13"/>
          </p:nvPr>
        </p:nvSpPr>
        <p:spPr>
          <a:xfrm>
            <a:off x="1981200" y="1435100"/>
            <a:ext cx="3008314" cy="4691063"/>
          </a:xfrm>
          <a:prstGeom prst="rect">
            <a:avLst/>
          </a:prstGeom>
          <a:ln w="12700"/>
        </p:spPr>
        <p:txBody>
          <a:bodyPr/>
          <a:lstStyle>
            <a:lvl1pPr marL="0" indent="0" defTabSz="914400">
              <a:lnSpc>
                <a:spcPct val="100000"/>
              </a:lnSpc>
              <a:spcBef>
                <a:spcPts val="300"/>
              </a:spcBef>
              <a:buSzTx/>
              <a:buFontTx/>
              <a:buNone/>
              <a:defRPr sz="2800"/>
            </a:lvl1pPr>
          </a:lstStyle>
          <a:p>
            <a:pPr marL="0" indent="0" defTabSz="1828800">
              <a:lnSpc>
                <a:spcPct val="100000"/>
              </a:lnSpc>
              <a:spcBef>
                <a:spcPts val="600"/>
              </a:spcBef>
              <a:buSzTx/>
              <a:buFontTx/>
              <a:buNone/>
              <a:defRPr sz="2800"/>
            </a:pPr>
            <a:endParaRPr/>
          </a:p>
        </p:txBody>
      </p:sp>
    </p:spTree>
    <p:extLst>
      <p:ext uri="{BB962C8B-B14F-4D97-AF65-F5344CB8AC3E}">
        <p14:creationId xmlns:p14="http://schemas.microsoft.com/office/powerpoint/2010/main" val="318729142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8" name="Rectangle 12"/>
          <p:cNvSpPr/>
          <p:nvPr/>
        </p:nvSpPr>
        <p:spPr>
          <a:xfrm>
            <a:off x="1524000" y="6400800"/>
            <a:ext cx="9144000" cy="457200"/>
          </a:xfrm>
          <a:prstGeom prst="rect">
            <a:avLst/>
          </a:prstGeom>
          <a:solidFill>
            <a:srgbClr val="17375E"/>
          </a:solidFill>
          <a:ln w="12700">
            <a:miter lim="400000"/>
          </a:ln>
        </p:spPr>
        <p:txBody>
          <a:bodyPr tIns="45720" bIns="45720" anchor="ctr"/>
          <a:lstStyle/>
          <a:p>
            <a:pPr algn="ctr">
              <a:defRPr>
                <a:solidFill>
                  <a:srgbClr val="FFFFFF"/>
                </a:solidFill>
              </a:defRPr>
            </a:pPr>
            <a:endParaRPr sz="900"/>
          </a:p>
        </p:txBody>
      </p:sp>
      <p:sp>
        <p:nvSpPr>
          <p:cNvPr id="189" name="Slide Number"/>
          <p:cNvSpPr txBox="1">
            <a:spLocks noGrp="1"/>
          </p:cNvSpPr>
          <p:nvPr>
            <p:ph type="sldNum" sz="quarter" idx="2"/>
          </p:nvPr>
        </p:nvSpPr>
        <p:spPr>
          <a:xfrm>
            <a:off x="10134600" y="6492875"/>
            <a:ext cx="377026" cy="369330"/>
          </a:xfrm>
          <a:prstGeom prst="rect">
            <a:avLst/>
          </a:prstGeom>
        </p:spPr>
        <p:txBody>
          <a:bodyPr anchor="t"/>
          <a:lstStyle>
            <a:lvl1pPr algn="l">
              <a:defRPr>
                <a:solidFill>
                  <a:srgbClr val="FFFFFF"/>
                </a:solidFill>
                <a:latin typeface="Trebuchet MS"/>
                <a:ea typeface="Trebuchet MS"/>
                <a:cs typeface="Trebuchet MS"/>
                <a:sym typeface="Trebuchet MS"/>
              </a:defRPr>
            </a:lvl1pPr>
          </a:lstStyle>
          <a:p>
            <a:fld id="{86CB4B4D-7CA3-9044-876B-883B54F8677D}" type="slidenum">
              <a:t>‹#›</a:t>
            </a:fld>
            <a:endParaRPr/>
          </a:p>
        </p:txBody>
      </p:sp>
      <p:sp>
        <p:nvSpPr>
          <p:cNvPr id="190" name="Straight Connector 10"/>
          <p:cNvSpPr/>
          <p:nvPr/>
        </p:nvSpPr>
        <p:spPr>
          <a:xfrm>
            <a:off x="1524000" y="725860"/>
            <a:ext cx="7162801" cy="1"/>
          </a:xfrm>
          <a:prstGeom prst="line">
            <a:avLst/>
          </a:prstGeom>
          <a:ln w="12700">
            <a:solidFill>
              <a:srgbClr val="000066"/>
            </a:solidFill>
          </a:ln>
        </p:spPr>
        <p:txBody>
          <a:bodyPr tIns="45720" bIns="45720"/>
          <a:lstStyle/>
          <a:p>
            <a:endParaRPr sz="900"/>
          </a:p>
        </p:txBody>
      </p:sp>
      <p:pic>
        <p:nvPicPr>
          <p:cNvPr id="191" name="Picture 13" descr="Picture 13"/>
          <p:cNvPicPr>
            <a:picLocks noChangeAspect="1"/>
          </p:cNvPicPr>
          <p:nvPr/>
        </p:nvPicPr>
        <p:blipFill>
          <a:blip r:embed="rId2"/>
          <a:stretch>
            <a:fillRect/>
          </a:stretch>
        </p:blipFill>
        <p:spPr>
          <a:xfrm>
            <a:off x="8912698" y="410498"/>
            <a:ext cx="1544091" cy="349605"/>
          </a:xfrm>
          <a:prstGeom prst="rect">
            <a:avLst/>
          </a:prstGeom>
          <a:ln w="12700">
            <a:miter lim="400000"/>
          </a:ln>
        </p:spPr>
      </p:pic>
      <p:sp>
        <p:nvSpPr>
          <p:cNvPr id="192" name="Title Text"/>
          <p:cNvSpPr txBox="1">
            <a:spLocks noGrp="1"/>
          </p:cNvSpPr>
          <p:nvPr>
            <p:ph type="title"/>
          </p:nvPr>
        </p:nvSpPr>
        <p:spPr>
          <a:xfrm>
            <a:off x="3316288" y="4800600"/>
            <a:ext cx="5486401" cy="566738"/>
          </a:xfrm>
          <a:prstGeom prst="rect">
            <a:avLst/>
          </a:prstGeom>
        </p:spPr>
        <p:txBody>
          <a:bodyPr anchor="b"/>
          <a:lstStyle>
            <a:lvl1pPr defTabSz="914400">
              <a:lnSpc>
                <a:spcPct val="100000"/>
              </a:lnSpc>
              <a:defRPr sz="2000" b="1">
                <a:latin typeface="Trebuchet MS"/>
                <a:ea typeface="Trebuchet MS"/>
                <a:cs typeface="Trebuchet MS"/>
                <a:sym typeface="Trebuchet MS"/>
              </a:defRPr>
            </a:lvl1pPr>
          </a:lstStyle>
          <a:p>
            <a:r>
              <a:t>Title Text</a:t>
            </a:r>
          </a:p>
        </p:txBody>
      </p:sp>
      <p:sp>
        <p:nvSpPr>
          <p:cNvPr id="193" name="Picture Placeholder 2"/>
          <p:cNvSpPr>
            <a:spLocks noGrp="1"/>
          </p:cNvSpPr>
          <p:nvPr>
            <p:ph type="pic" sz="half" idx="13"/>
          </p:nvPr>
        </p:nvSpPr>
        <p:spPr>
          <a:xfrm>
            <a:off x="3316288" y="612775"/>
            <a:ext cx="5486401" cy="4114800"/>
          </a:xfrm>
          <a:prstGeom prst="rect">
            <a:avLst/>
          </a:prstGeom>
          <a:ln w="12700"/>
        </p:spPr>
        <p:txBody>
          <a:bodyPr tIns="45719" bIns="45719">
            <a:noAutofit/>
          </a:bodyPr>
          <a:lstStyle/>
          <a:p>
            <a:endParaRPr/>
          </a:p>
        </p:txBody>
      </p:sp>
      <p:sp>
        <p:nvSpPr>
          <p:cNvPr id="194" name="Body Level One…"/>
          <p:cNvSpPr txBox="1">
            <a:spLocks noGrp="1"/>
          </p:cNvSpPr>
          <p:nvPr>
            <p:ph type="body" sz="quarter" idx="1"/>
          </p:nvPr>
        </p:nvSpPr>
        <p:spPr>
          <a:xfrm>
            <a:off x="3316288" y="5367338"/>
            <a:ext cx="5486401" cy="804863"/>
          </a:xfrm>
          <a:prstGeom prst="rect">
            <a:avLst/>
          </a:prstGeom>
        </p:spPr>
        <p:txBody>
          <a:bodyPr/>
          <a:lstStyle>
            <a:lvl1pPr marL="0" indent="0" defTabSz="914400">
              <a:lnSpc>
                <a:spcPct val="100000"/>
              </a:lnSpc>
              <a:spcBef>
                <a:spcPts val="300"/>
              </a:spcBef>
              <a:buSzTx/>
              <a:buFontTx/>
              <a:buNone/>
              <a:defRPr sz="1400"/>
            </a:lvl1pPr>
            <a:lvl2pPr marL="0" indent="228600" defTabSz="914400">
              <a:lnSpc>
                <a:spcPct val="100000"/>
              </a:lnSpc>
              <a:spcBef>
                <a:spcPts val="300"/>
              </a:spcBef>
              <a:buSzTx/>
              <a:buFontTx/>
              <a:buNone/>
              <a:defRPr sz="1400"/>
            </a:lvl2pPr>
            <a:lvl3pPr marL="0" indent="457200" defTabSz="914400">
              <a:lnSpc>
                <a:spcPct val="100000"/>
              </a:lnSpc>
              <a:spcBef>
                <a:spcPts val="300"/>
              </a:spcBef>
              <a:buSzTx/>
              <a:buFontTx/>
              <a:buNone/>
              <a:defRPr sz="1400"/>
            </a:lvl3pPr>
            <a:lvl4pPr marL="0" indent="685800" defTabSz="914400">
              <a:lnSpc>
                <a:spcPct val="100000"/>
              </a:lnSpc>
              <a:spcBef>
                <a:spcPts val="300"/>
              </a:spcBef>
              <a:buSzTx/>
              <a:buFontTx/>
              <a:buNone/>
              <a:defRPr sz="1400"/>
            </a:lvl4pPr>
            <a:lvl5pPr marL="0" indent="914400" defTabSz="914400">
              <a:lnSpc>
                <a:spcPct val="100000"/>
              </a:lnSpc>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26991924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B2E29-6899-D39B-4120-A07A8837CF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FAC3A0-0E23-EFAC-17D9-972B590CD3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44A02-490B-495E-E1E0-151690897F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497610-D2FF-D816-FAED-A5C784A0E3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8B431D-25B9-1B1B-698A-0E8EC62FBE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967B91-103C-1405-E9D2-F20B796FBB1C}"/>
              </a:ext>
            </a:extLst>
          </p:cNvPr>
          <p:cNvSpPr>
            <a:spLocks noGrp="1"/>
          </p:cNvSpPr>
          <p:nvPr>
            <p:ph type="dt" sz="half" idx="10"/>
          </p:nvPr>
        </p:nvSpPr>
        <p:spPr/>
        <p:txBody>
          <a:bodyPr/>
          <a:lstStyle/>
          <a:p>
            <a:fld id="{EE3B4B09-BDEF-5E4F-8CB6-819976A188D8}" type="datetimeFigureOut">
              <a:rPr lang="en-US" smtClean="0"/>
              <a:t>10/26/2023</a:t>
            </a:fld>
            <a:endParaRPr lang="en-US"/>
          </a:p>
        </p:txBody>
      </p:sp>
      <p:sp>
        <p:nvSpPr>
          <p:cNvPr id="8" name="Footer Placeholder 7">
            <a:extLst>
              <a:ext uri="{FF2B5EF4-FFF2-40B4-BE49-F238E27FC236}">
                <a16:creationId xmlns:a16="http://schemas.microsoft.com/office/drawing/2014/main" id="{94AAD721-0D3B-7FE8-1905-EF7FAA4402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1873CD-D1E5-A775-7BBA-3C0943D97042}"/>
              </a:ext>
            </a:extLst>
          </p:cNvPr>
          <p:cNvSpPr>
            <a:spLocks noGrp="1"/>
          </p:cNvSpPr>
          <p:nvPr>
            <p:ph type="sldNum" sz="quarter" idx="12"/>
          </p:nvPr>
        </p:nvSpPr>
        <p:spPr/>
        <p:txBody>
          <a:bodyPr/>
          <a:lstStyle/>
          <a:p>
            <a:fld id="{031E2B4C-484C-D24E-AAD0-914D7FAE941C}" type="slidenum">
              <a:rPr lang="en-US" smtClean="0"/>
              <a:t>‹#›</a:t>
            </a:fld>
            <a:endParaRPr lang="en-US"/>
          </a:p>
        </p:txBody>
      </p:sp>
    </p:spTree>
    <p:extLst>
      <p:ext uri="{BB962C8B-B14F-4D97-AF65-F5344CB8AC3E}">
        <p14:creationId xmlns:p14="http://schemas.microsoft.com/office/powerpoint/2010/main" val="580957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34507-ED7C-BBE3-6335-EA09E25650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EAED42-4508-2882-C717-E0331281E29D}"/>
              </a:ext>
            </a:extLst>
          </p:cNvPr>
          <p:cNvSpPr>
            <a:spLocks noGrp="1"/>
          </p:cNvSpPr>
          <p:nvPr>
            <p:ph type="dt" sz="half" idx="10"/>
          </p:nvPr>
        </p:nvSpPr>
        <p:spPr/>
        <p:txBody>
          <a:bodyPr/>
          <a:lstStyle/>
          <a:p>
            <a:fld id="{EE3B4B09-BDEF-5E4F-8CB6-819976A188D8}" type="datetimeFigureOut">
              <a:rPr lang="en-US" smtClean="0"/>
              <a:t>10/26/2023</a:t>
            </a:fld>
            <a:endParaRPr lang="en-US"/>
          </a:p>
        </p:txBody>
      </p:sp>
      <p:sp>
        <p:nvSpPr>
          <p:cNvPr id="4" name="Footer Placeholder 3">
            <a:extLst>
              <a:ext uri="{FF2B5EF4-FFF2-40B4-BE49-F238E27FC236}">
                <a16:creationId xmlns:a16="http://schemas.microsoft.com/office/drawing/2014/main" id="{3F4486D2-163D-73BF-8EF6-885C2CB702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5122E7-37CD-43F1-2263-07FAFA3717F4}"/>
              </a:ext>
            </a:extLst>
          </p:cNvPr>
          <p:cNvSpPr>
            <a:spLocks noGrp="1"/>
          </p:cNvSpPr>
          <p:nvPr>
            <p:ph type="sldNum" sz="quarter" idx="12"/>
          </p:nvPr>
        </p:nvSpPr>
        <p:spPr/>
        <p:txBody>
          <a:bodyPr/>
          <a:lstStyle/>
          <a:p>
            <a:fld id="{031E2B4C-484C-D24E-AAD0-914D7FAE941C}" type="slidenum">
              <a:rPr lang="en-US" smtClean="0"/>
              <a:t>‹#›</a:t>
            </a:fld>
            <a:endParaRPr lang="en-US"/>
          </a:p>
        </p:txBody>
      </p:sp>
    </p:spTree>
    <p:extLst>
      <p:ext uri="{BB962C8B-B14F-4D97-AF65-F5344CB8AC3E}">
        <p14:creationId xmlns:p14="http://schemas.microsoft.com/office/powerpoint/2010/main" val="2801352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13DFE5-19BE-1E7A-F4A4-0C379DFE6D8E}"/>
              </a:ext>
            </a:extLst>
          </p:cNvPr>
          <p:cNvSpPr>
            <a:spLocks noGrp="1"/>
          </p:cNvSpPr>
          <p:nvPr>
            <p:ph type="dt" sz="half" idx="10"/>
          </p:nvPr>
        </p:nvSpPr>
        <p:spPr/>
        <p:txBody>
          <a:bodyPr/>
          <a:lstStyle/>
          <a:p>
            <a:fld id="{EE3B4B09-BDEF-5E4F-8CB6-819976A188D8}" type="datetimeFigureOut">
              <a:rPr lang="en-US" smtClean="0"/>
              <a:t>10/26/2023</a:t>
            </a:fld>
            <a:endParaRPr lang="en-US"/>
          </a:p>
        </p:txBody>
      </p:sp>
      <p:sp>
        <p:nvSpPr>
          <p:cNvPr id="3" name="Footer Placeholder 2">
            <a:extLst>
              <a:ext uri="{FF2B5EF4-FFF2-40B4-BE49-F238E27FC236}">
                <a16:creationId xmlns:a16="http://schemas.microsoft.com/office/drawing/2014/main" id="{F3A94DB5-A0B6-6DD2-BB1D-4FC39CB908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8F4376-7DF4-6763-8A15-21E1FC4991E3}"/>
              </a:ext>
            </a:extLst>
          </p:cNvPr>
          <p:cNvSpPr>
            <a:spLocks noGrp="1"/>
          </p:cNvSpPr>
          <p:nvPr>
            <p:ph type="sldNum" sz="quarter" idx="12"/>
          </p:nvPr>
        </p:nvSpPr>
        <p:spPr/>
        <p:txBody>
          <a:bodyPr/>
          <a:lstStyle/>
          <a:p>
            <a:fld id="{031E2B4C-484C-D24E-AAD0-914D7FAE941C}" type="slidenum">
              <a:rPr lang="en-US" smtClean="0"/>
              <a:t>‹#›</a:t>
            </a:fld>
            <a:endParaRPr lang="en-US"/>
          </a:p>
        </p:txBody>
      </p:sp>
    </p:spTree>
    <p:extLst>
      <p:ext uri="{BB962C8B-B14F-4D97-AF65-F5344CB8AC3E}">
        <p14:creationId xmlns:p14="http://schemas.microsoft.com/office/powerpoint/2010/main" val="3904104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91688-2321-3232-5C06-5D9E51514E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341E86-6B5F-3AFC-339A-E3E478931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DF8A88-BDE9-21F8-3759-7C82336833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618C9B-F341-16E1-7A69-6E56C1E5D32A}"/>
              </a:ext>
            </a:extLst>
          </p:cNvPr>
          <p:cNvSpPr>
            <a:spLocks noGrp="1"/>
          </p:cNvSpPr>
          <p:nvPr>
            <p:ph type="dt" sz="half" idx="10"/>
          </p:nvPr>
        </p:nvSpPr>
        <p:spPr/>
        <p:txBody>
          <a:bodyPr/>
          <a:lstStyle/>
          <a:p>
            <a:fld id="{EE3B4B09-BDEF-5E4F-8CB6-819976A188D8}" type="datetimeFigureOut">
              <a:rPr lang="en-US" smtClean="0"/>
              <a:t>10/26/2023</a:t>
            </a:fld>
            <a:endParaRPr lang="en-US"/>
          </a:p>
        </p:txBody>
      </p:sp>
      <p:sp>
        <p:nvSpPr>
          <p:cNvPr id="6" name="Footer Placeholder 5">
            <a:extLst>
              <a:ext uri="{FF2B5EF4-FFF2-40B4-BE49-F238E27FC236}">
                <a16:creationId xmlns:a16="http://schemas.microsoft.com/office/drawing/2014/main" id="{844A50AA-D77B-3560-440E-2A565F8D50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8B32B-052F-DC4A-C75E-613D48C22FFB}"/>
              </a:ext>
            </a:extLst>
          </p:cNvPr>
          <p:cNvSpPr>
            <a:spLocks noGrp="1"/>
          </p:cNvSpPr>
          <p:nvPr>
            <p:ph type="sldNum" sz="quarter" idx="12"/>
          </p:nvPr>
        </p:nvSpPr>
        <p:spPr/>
        <p:txBody>
          <a:bodyPr/>
          <a:lstStyle/>
          <a:p>
            <a:fld id="{031E2B4C-484C-D24E-AAD0-914D7FAE941C}" type="slidenum">
              <a:rPr lang="en-US" smtClean="0"/>
              <a:t>‹#›</a:t>
            </a:fld>
            <a:endParaRPr lang="en-US"/>
          </a:p>
        </p:txBody>
      </p:sp>
    </p:spTree>
    <p:extLst>
      <p:ext uri="{BB962C8B-B14F-4D97-AF65-F5344CB8AC3E}">
        <p14:creationId xmlns:p14="http://schemas.microsoft.com/office/powerpoint/2010/main" val="3719399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6016-815E-58C9-23F9-68F8295F5D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50EFFD-42DE-3793-FCCC-3B22D7F66B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08DC13-7625-D668-FF19-6BAA3AC12B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359705-1D66-307B-6F82-BB7F2C90581D}"/>
              </a:ext>
            </a:extLst>
          </p:cNvPr>
          <p:cNvSpPr>
            <a:spLocks noGrp="1"/>
          </p:cNvSpPr>
          <p:nvPr>
            <p:ph type="dt" sz="half" idx="10"/>
          </p:nvPr>
        </p:nvSpPr>
        <p:spPr/>
        <p:txBody>
          <a:bodyPr/>
          <a:lstStyle/>
          <a:p>
            <a:fld id="{EE3B4B09-BDEF-5E4F-8CB6-819976A188D8}" type="datetimeFigureOut">
              <a:rPr lang="en-US" smtClean="0"/>
              <a:t>10/26/2023</a:t>
            </a:fld>
            <a:endParaRPr lang="en-US"/>
          </a:p>
        </p:txBody>
      </p:sp>
      <p:sp>
        <p:nvSpPr>
          <p:cNvPr id="6" name="Footer Placeholder 5">
            <a:extLst>
              <a:ext uri="{FF2B5EF4-FFF2-40B4-BE49-F238E27FC236}">
                <a16:creationId xmlns:a16="http://schemas.microsoft.com/office/drawing/2014/main" id="{70A445DB-7DBA-FD49-F39C-99F974ABE7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71F3CA-CD83-E178-1987-DECD9D06FC25}"/>
              </a:ext>
            </a:extLst>
          </p:cNvPr>
          <p:cNvSpPr>
            <a:spLocks noGrp="1"/>
          </p:cNvSpPr>
          <p:nvPr>
            <p:ph type="sldNum" sz="quarter" idx="12"/>
          </p:nvPr>
        </p:nvSpPr>
        <p:spPr/>
        <p:txBody>
          <a:bodyPr/>
          <a:lstStyle/>
          <a:p>
            <a:fld id="{031E2B4C-484C-D24E-AAD0-914D7FAE941C}" type="slidenum">
              <a:rPr lang="en-US" smtClean="0"/>
              <a:t>‹#›</a:t>
            </a:fld>
            <a:endParaRPr lang="en-US"/>
          </a:p>
        </p:txBody>
      </p:sp>
    </p:spTree>
    <p:extLst>
      <p:ext uri="{BB962C8B-B14F-4D97-AF65-F5344CB8AC3E}">
        <p14:creationId xmlns:p14="http://schemas.microsoft.com/office/powerpoint/2010/main" val="866823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423DCB-86C6-0927-166F-4D6B28A71B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2162E5-BC41-68DD-F5BF-2A51F93593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5C6A36-51AD-379C-126C-B862416956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3B4B09-BDEF-5E4F-8CB6-819976A188D8}" type="datetimeFigureOut">
              <a:rPr lang="en-US" smtClean="0"/>
              <a:t>10/26/2023</a:t>
            </a:fld>
            <a:endParaRPr lang="en-US"/>
          </a:p>
        </p:txBody>
      </p:sp>
      <p:sp>
        <p:nvSpPr>
          <p:cNvPr id="5" name="Footer Placeholder 4">
            <a:extLst>
              <a:ext uri="{FF2B5EF4-FFF2-40B4-BE49-F238E27FC236}">
                <a16:creationId xmlns:a16="http://schemas.microsoft.com/office/drawing/2014/main" id="{269C8196-5DA3-6C65-2DCE-E40C4B5B1B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2C71E0-4E3D-89E9-C0B5-67E99F1C3D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1E2B4C-484C-D24E-AAD0-914D7FAE941C}" type="slidenum">
              <a:rPr lang="en-US" smtClean="0"/>
              <a:t>‹#›</a:t>
            </a:fld>
            <a:endParaRPr lang="en-US"/>
          </a:p>
        </p:txBody>
      </p:sp>
    </p:spTree>
    <p:extLst>
      <p:ext uri="{BB962C8B-B14F-4D97-AF65-F5344CB8AC3E}">
        <p14:creationId xmlns:p14="http://schemas.microsoft.com/office/powerpoint/2010/main" val="2914570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152651" y="365127"/>
            <a:ext cx="7886701" cy="132556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t>Title Text</a:t>
            </a:r>
          </a:p>
        </p:txBody>
      </p:sp>
      <p:sp>
        <p:nvSpPr>
          <p:cNvPr id="3" name="Body Level One…"/>
          <p:cNvSpPr txBox="1">
            <a:spLocks noGrp="1"/>
          </p:cNvSpPr>
          <p:nvPr>
            <p:ph type="body" idx="1"/>
          </p:nvPr>
        </p:nvSpPr>
        <p:spPr>
          <a:xfrm>
            <a:off x="2152651" y="1825625"/>
            <a:ext cx="7886701" cy="435133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9667134" y="6354250"/>
            <a:ext cx="372218" cy="369330"/>
          </a:xfrm>
          <a:prstGeom prst="rect">
            <a:avLst/>
          </a:prstGeom>
          <a:ln w="25400">
            <a:miter lim="400000"/>
          </a:ln>
        </p:spPr>
        <p:txBody>
          <a:bodyPr wrap="none" tIns="91439" bIns="9143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32972090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transition spd="med"/>
  <p:txStyles>
    <p:titleStyle>
      <a:lvl1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228594" marR="0" indent="-228594"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495288" marR="0" indent="-266693"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777220" marR="0" indent="-320032"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041374" marR="0" indent="-355591"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1269968" marR="0" indent="-355591"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1498562" marR="0" indent="-355591"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1727157" marR="0" indent="-355591"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1955751" marR="0" indent="-355591"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2184345" marR="0" indent="-355590"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228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685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1143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1600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152651" y="365127"/>
            <a:ext cx="7886701" cy="132556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t>Title Text</a:t>
            </a:r>
          </a:p>
        </p:txBody>
      </p:sp>
      <p:sp>
        <p:nvSpPr>
          <p:cNvPr id="3" name="Body Level One…"/>
          <p:cNvSpPr txBox="1">
            <a:spLocks noGrp="1"/>
          </p:cNvSpPr>
          <p:nvPr>
            <p:ph type="body" idx="1"/>
          </p:nvPr>
        </p:nvSpPr>
        <p:spPr>
          <a:xfrm>
            <a:off x="2152651" y="1825625"/>
            <a:ext cx="7886701" cy="435133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9667134" y="6354250"/>
            <a:ext cx="372218" cy="369330"/>
          </a:xfrm>
          <a:prstGeom prst="rect">
            <a:avLst/>
          </a:prstGeom>
          <a:ln w="25400">
            <a:miter lim="400000"/>
          </a:ln>
        </p:spPr>
        <p:txBody>
          <a:bodyPr wrap="none" tIns="91439" bIns="9143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94388345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ransition spd="med"/>
  <p:txStyles>
    <p:titleStyle>
      <a:lvl1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228594" marR="0" indent="-228594"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495288" marR="0" indent="-266693"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777220" marR="0" indent="-320032"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041374" marR="0" indent="-355591"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1269968" marR="0" indent="-355591"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1498562" marR="0" indent="-355591"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1727157" marR="0" indent="-355591"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1955751" marR="0" indent="-355591"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2184345" marR="0" indent="-355590"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228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685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1143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1600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tif"/><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tif"/><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tif"/><Relationship Id="rId1" Type="http://schemas.openxmlformats.org/officeDocument/2006/relationships/slideLayout" Target="../slideLayouts/slideLayout28.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tif"/><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tif"/><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tif"/><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2.tif"/><Relationship Id="rId2" Type="http://schemas.openxmlformats.org/officeDocument/2006/relationships/image" Target="../media/image32.png"/><Relationship Id="rId1" Type="http://schemas.openxmlformats.org/officeDocument/2006/relationships/slideLayout" Target="../slideLayouts/slideLayout28.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tif"/><Relationship Id="rId1" Type="http://schemas.openxmlformats.org/officeDocument/2006/relationships/slideLayout" Target="../slideLayouts/slideLayout28.xml"/><Relationship Id="rId5" Type="http://schemas.openxmlformats.org/officeDocument/2006/relationships/hyperlink" Target="https://www.ihi.org/" TargetMode="Externa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46.emf"/><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tif"/><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2.tif"/><Relationship Id="rId1" Type="http://schemas.openxmlformats.org/officeDocument/2006/relationships/slideLayout" Target="../slideLayouts/slideLayout1.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2.tif"/><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tif"/><Relationship Id="rId1" Type="http://schemas.openxmlformats.org/officeDocument/2006/relationships/slideLayout" Target="../slideLayouts/slideLayout28.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tif"/><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A4FAB7-8494-9719-A7C2-08A21A880E4B}"/>
              </a:ext>
            </a:extLst>
          </p:cNvPr>
          <p:cNvSpPr/>
          <p:nvPr/>
        </p:nvSpPr>
        <p:spPr>
          <a:xfrm>
            <a:off x="-1" y="0"/>
            <a:ext cx="12191999" cy="3804834"/>
          </a:xfrm>
          <a:prstGeom prst="rect">
            <a:avLst/>
          </a:prstGeom>
          <a:solidFill>
            <a:srgbClr val="91B9CA"/>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Calibri Light" panose="020F0302020204030204"/>
              <a:ea typeface="+mn-ea"/>
              <a:cs typeface="+mn-cs"/>
              <a:sym typeface="Calibri"/>
            </a:endParaRPr>
          </a:p>
        </p:txBody>
      </p:sp>
      <p:sp>
        <p:nvSpPr>
          <p:cNvPr id="5" name="TextBox 4">
            <a:extLst>
              <a:ext uri="{FF2B5EF4-FFF2-40B4-BE49-F238E27FC236}">
                <a16:creationId xmlns:a16="http://schemas.microsoft.com/office/drawing/2014/main" id="{0B6FF5FB-88D6-090F-5040-E392446469F1}"/>
              </a:ext>
            </a:extLst>
          </p:cNvPr>
          <p:cNvSpPr txBox="1"/>
          <p:nvPr/>
        </p:nvSpPr>
        <p:spPr>
          <a:xfrm>
            <a:off x="2" y="2179508"/>
            <a:ext cx="1219199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Nebraska Rural Health Clinics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venir Next" panose="020B0503020202020204" pitchFamily="34" charset="0"/>
                <a:ea typeface="+mn-ea"/>
                <a:cs typeface="+mn-cs"/>
              </a:rPr>
              <a:t>Utilizing Data to Grow Service Lines</a:t>
            </a:r>
          </a:p>
        </p:txBody>
      </p:sp>
      <p:sp>
        <p:nvSpPr>
          <p:cNvPr id="4" name="TextBox 3">
            <a:extLst>
              <a:ext uri="{FF2B5EF4-FFF2-40B4-BE49-F238E27FC236}">
                <a16:creationId xmlns:a16="http://schemas.microsoft.com/office/drawing/2014/main" id="{141D777C-A767-0458-82AB-180A4F60A39E}"/>
              </a:ext>
            </a:extLst>
          </p:cNvPr>
          <p:cNvSpPr txBox="1"/>
          <p:nvPr/>
        </p:nvSpPr>
        <p:spPr>
          <a:xfrm>
            <a:off x="2" y="4509517"/>
            <a:ext cx="121919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Alisa Crown, Gothenburg Health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venir Next" panose="020B0503020202020204" pitchFamily="34" charset="0"/>
              </a:rPr>
              <a:t>Gregory Wolf, Lilypad</a:t>
            </a:r>
            <a:endParaRPr kumimoji="0" lang="en-US" sz="160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977625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BD778A7E-89F6-0E31-2DF3-C61A951256BB}"/>
              </a:ext>
            </a:extLst>
          </p:cNvPr>
          <p:cNvPicPr>
            <a:picLocks noChangeAspect="1"/>
          </p:cNvPicPr>
          <p:nvPr/>
        </p:nvPicPr>
        <p:blipFill>
          <a:blip r:embed="rId2"/>
          <a:srcRect/>
          <a:stretch>
            <a:fillRect/>
          </a:stretch>
        </p:blipFill>
        <p:spPr>
          <a:xfrm>
            <a:off x="354149" y="6242711"/>
            <a:ext cx="1193568" cy="307776"/>
          </a:xfrm>
          <a:prstGeom prst="rect">
            <a:avLst/>
          </a:prstGeom>
          <a:ln w="12700">
            <a:miter lim="400000"/>
          </a:ln>
        </p:spPr>
      </p:pic>
      <p:sp>
        <p:nvSpPr>
          <p:cNvPr id="23" name="TextBox 22">
            <a:extLst>
              <a:ext uri="{FF2B5EF4-FFF2-40B4-BE49-F238E27FC236}">
                <a16:creationId xmlns:a16="http://schemas.microsoft.com/office/drawing/2014/main" id="{A23A94E9-83C5-2EB7-2D5A-F94A16E849D8}"/>
              </a:ext>
            </a:extLst>
          </p:cNvPr>
          <p:cNvSpPr txBox="1"/>
          <p:nvPr/>
        </p:nvSpPr>
        <p:spPr>
          <a:xfrm>
            <a:off x="0" y="414998"/>
            <a:ext cx="121919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venir Next" panose="020B0503020202020204" pitchFamily="34" charset="0"/>
              </a:rPr>
              <a:t>COVID</a:t>
            </a:r>
          </a:p>
        </p:txBody>
      </p:sp>
      <p:sp>
        <p:nvSpPr>
          <p:cNvPr id="3" name="TextBox 2">
            <a:extLst>
              <a:ext uri="{FF2B5EF4-FFF2-40B4-BE49-F238E27FC236}">
                <a16:creationId xmlns:a16="http://schemas.microsoft.com/office/drawing/2014/main" id="{FEC8F623-1ACB-CC1A-B0F4-43C2ED445932}"/>
              </a:ext>
            </a:extLst>
          </p:cNvPr>
          <p:cNvSpPr txBox="1"/>
          <p:nvPr/>
        </p:nvSpPr>
        <p:spPr>
          <a:xfrm>
            <a:off x="10294883" y="6268869"/>
            <a:ext cx="1684171" cy="307777"/>
          </a:xfrm>
          <a:prstGeom prst="rect">
            <a:avLst/>
          </a:prstGeom>
          <a:noFill/>
        </p:spPr>
        <p:txBody>
          <a:bodyPr wrap="square" rtlCol="0">
            <a:spAutoFit/>
          </a:body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rPr>
              <a:t>Slide </a:t>
            </a:r>
            <a:fld id="{E3ACD462-A53A-0048-B30A-76B64DB91F1B}" type="slidenum">
              <a:rPr kumimoji="0" lang="en-US" sz="700" b="1" i="0" u="none" strike="noStrike" kern="1200" cap="none" spc="0" normalizeH="0" baseline="0" noProof="0">
                <a:ln>
                  <a:noFill/>
                </a:ln>
                <a:solidFill>
                  <a:srgbClr val="000000"/>
                </a:solidFill>
                <a:effectLst/>
                <a:uLnTx/>
                <a:uFillTx/>
                <a:latin typeface="Avenir Next" panose="020B0503020202020204" pitchFamily="34" charset="0"/>
                <a:ea typeface="+mn-ea"/>
                <a:cs typeface="+mn-cs"/>
                <a:sym typeface="Calibri"/>
              </a:rPr>
              <a:pPr marL="0" marR="0" lvl="0" indent="0" algn="r" defTabSz="457200" rtl="0" eaLnBrk="1" fontAlgn="auto" latinLnBrk="0" hangingPunct="0">
                <a:lnSpc>
                  <a:spcPct val="100000"/>
                </a:lnSpc>
                <a:spcBef>
                  <a:spcPts val="0"/>
                </a:spcBef>
                <a:spcAft>
                  <a:spcPts val="0"/>
                </a:spcAft>
                <a:buClrTx/>
                <a:buSzTx/>
                <a:buFontTx/>
                <a:buNone/>
                <a:tabLst/>
                <a:defRPr/>
              </a:pPr>
              <a:t>10</a:t>
            </a:fld>
            <a:endPar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endParaRPr>
          </a:p>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lumMod val="75000"/>
                    <a:lumOff val="25000"/>
                  </a:srgbClr>
                </a:solidFill>
                <a:effectLst/>
                <a:uLnTx/>
                <a:uFillTx/>
                <a:latin typeface="Avenir Next"/>
                <a:ea typeface="+mn-ea"/>
                <a:cs typeface="Calibri"/>
                <a:sym typeface="Avenir Next"/>
              </a:rPr>
              <a:t>2023 Nebraska Quality Conference</a:t>
            </a:r>
          </a:p>
        </p:txBody>
      </p:sp>
      <p:sp>
        <p:nvSpPr>
          <p:cNvPr id="4" name="TextBox 3">
            <a:extLst>
              <a:ext uri="{FF2B5EF4-FFF2-40B4-BE49-F238E27FC236}">
                <a16:creationId xmlns:a16="http://schemas.microsoft.com/office/drawing/2014/main" id="{39D26511-001B-7797-A87F-90BBC3CB9991}"/>
              </a:ext>
            </a:extLst>
          </p:cNvPr>
          <p:cNvSpPr txBox="1"/>
          <p:nvPr/>
        </p:nvSpPr>
        <p:spPr>
          <a:xfrm>
            <a:off x="1002890" y="1091380"/>
            <a:ext cx="6570407" cy="240065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dirty="0">
              <a:solidFill>
                <a:srgbClr val="000000"/>
              </a:solidFill>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Calibri"/>
              </a:rPr>
              <a:t>Although this brought about a decrease in preventative care and program growth Covid did help to bring the provider group together and work on setting clinic wide care standards.</a:t>
            </a:r>
          </a:p>
          <a:p>
            <a:pPr marL="0" marR="0" indent="0" algn="l" defTabSz="914400" rtl="0" fontAlgn="auto" latinLnBrk="0" hangingPunct="0">
              <a:lnSpc>
                <a:spcPct val="100000"/>
              </a:lnSpc>
              <a:spcBef>
                <a:spcPts val="0"/>
              </a:spcBef>
              <a:spcAft>
                <a:spcPts val="0"/>
              </a:spcAft>
              <a:buClrTx/>
              <a:buSzTx/>
              <a:buFontTx/>
              <a:buNone/>
              <a:tabLst/>
            </a:pPr>
            <a:endParaRPr lang="en-US" dirty="0">
              <a:solidFill>
                <a:srgbClr val="000000"/>
              </a:solidFill>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dirty="0">
              <a:solidFill>
                <a:srgbClr val="000000"/>
              </a:solidFill>
              <a:latin typeface="+mj-lt"/>
              <a:ea typeface="+mj-ea"/>
              <a:cs typeface="+mj-cs"/>
              <a:sym typeface="Calibri"/>
            </a:endParaRPr>
          </a:p>
        </p:txBody>
      </p:sp>
      <p:pic>
        <p:nvPicPr>
          <p:cNvPr id="6" name="Picture 5">
            <a:extLst>
              <a:ext uri="{FF2B5EF4-FFF2-40B4-BE49-F238E27FC236}">
                <a16:creationId xmlns:a16="http://schemas.microsoft.com/office/drawing/2014/main" id="{FD30A715-C2DA-3176-233F-40C81ED1C871}"/>
              </a:ext>
            </a:extLst>
          </p:cNvPr>
          <p:cNvPicPr>
            <a:picLocks noChangeAspect="1"/>
          </p:cNvPicPr>
          <p:nvPr/>
        </p:nvPicPr>
        <p:blipFill>
          <a:blip r:embed="rId3"/>
          <a:stretch>
            <a:fillRect/>
          </a:stretch>
        </p:blipFill>
        <p:spPr>
          <a:xfrm>
            <a:off x="7779774" y="950022"/>
            <a:ext cx="2310273" cy="2124710"/>
          </a:xfrm>
          <a:prstGeom prst="rect">
            <a:avLst/>
          </a:prstGeom>
        </p:spPr>
      </p:pic>
      <p:pic>
        <p:nvPicPr>
          <p:cNvPr id="8" name="Picture 7">
            <a:extLst>
              <a:ext uri="{FF2B5EF4-FFF2-40B4-BE49-F238E27FC236}">
                <a16:creationId xmlns:a16="http://schemas.microsoft.com/office/drawing/2014/main" id="{A1108275-B0B6-23BE-920F-E9E714CA6B38}"/>
              </a:ext>
            </a:extLst>
          </p:cNvPr>
          <p:cNvPicPr>
            <a:picLocks noChangeAspect="1"/>
          </p:cNvPicPr>
          <p:nvPr/>
        </p:nvPicPr>
        <p:blipFill>
          <a:blip r:embed="rId4"/>
          <a:stretch>
            <a:fillRect/>
          </a:stretch>
        </p:blipFill>
        <p:spPr>
          <a:xfrm>
            <a:off x="950933" y="3074732"/>
            <a:ext cx="4744637" cy="2889915"/>
          </a:xfrm>
          <a:prstGeom prst="rect">
            <a:avLst/>
          </a:prstGeom>
        </p:spPr>
      </p:pic>
      <p:sp>
        <p:nvSpPr>
          <p:cNvPr id="10" name="TextBox 9">
            <a:extLst>
              <a:ext uri="{FF2B5EF4-FFF2-40B4-BE49-F238E27FC236}">
                <a16:creationId xmlns:a16="http://schemas.microsoft.com/office/drawing/2014/main" id="{48CB1865-B367-E862-18CF-8AC9BC2A4B36}"/>
              </a:ext>
            </a:extLst>
          </p:cNvPr>
          <p:cNvSpPr txBox="1"/>
          <p:nvPr/>
        </p:nvSpPr>
        <p:spPr>
          <a:xfrm>
            <a:off x="6177233" y="3259394"/>
            <a:ext cx="5011877" cy="33855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sz="1600" dirty="0">
              <a:solidFill>
                <a:srgbClr val="000000"/>
              </a:solidFill>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mj-lt"/>
                <a:ea typeface="+mj-ea"/>
                <a:cs typeface="+mj-cs"/>
                <a:sym typeface="Calibri"/>
              </a:rPr>
              <a:t>During Covid we took a deep dive into our diabetic population.  </a:t>
            </a:r>
            <a:r>
              <a:rPr lang="en-US" sz="1600" dirty="0">
                <a:solidFill>
                  <a:srgbClr val="000000"/>
                </a:solidFill>
                <a:latin typeface="+mj-lt"/>
                <a:ea typeface="+mj-ea"/>
                <a:cs typeface="+mj-cs"/>
                <a:sym typeface="Calibri"/>
              </a:rPr>
              <a:t>My CCM nurse completed her diabetes education training and we started our diabetes accreditation process. We were able to use the PDSA cycle to track and keep progress on this project.  We also used this time to create our TCM program.</a:t>
            </a:r>
          </a:p>
          <a:p>
            <a:pPr marL="0" marR="0" indent="0" algn="ctr"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sz="1600" dirty="0">
              <a:solidFill>
                <a:srgbClr val="000000"/>
              </a:solidFill>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94455939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BD778A7E-89F6-0E31-2DF3-C61A951256BB}"/>
              </a:ext>
            </a:extLst>
          </p:cNvPr>
          <p:cNvPicPr>
            <a:picLocks noChangeAspect="1"/>
          </p:cNvPicPr>
          <p:nvPr/>
        </p:nvPicPr>
        <p:blipFill>
          <a:blip r:embed="rId2"/>
          <a:srcRect/>
          <a:stretch>
            <a:fillRect/>
          </a:stretch>
        </p:blipFill>
        <p:spPr>
          <a:xfrm>
            <a:off x="354149" y="6242711"/>
            <a:ext cx="1193568" cy="307776"/>
          </a:xfrm>
          <a:prstGeom prst="rect">
            <a:avLst/>
          </a:prstGeom>
          <a:ln w="12700">
            <a:miter lim="400000"/>
          </a:ln>
        </p:spPr>
      </p:pic>
      <p:sp>
        <p:nvSpPr>
          <p:cNvPr id="23" name="TextBox 22">
            <a:extLst>
              <a:ext uri="{FF2B5EF4-FFF2-40B4-BE49-F238E27FC236}">
                <a16:creationId xmlns:a16="http://schemas.microsoft.com/office/drawing/2014/main" id="{A23A94E9-83C5-2EB7-2D5A-F94A16E849D8}"/>
              </a:ext>
            </a:extLst>
          </p:cNvPr>
          <p:cNvSpPr txBox="1"/>
          <p:nvPr/>
        </p:nvSpPr>
        <p:spPr>
          <a:xfrm>
            <a:off x="0" y="414998"/>
            <a:ext cx="121919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venir Next" panose="020B0503020202020204" pitchFamily="34" charset="0"/>
              </a:rPr>
              <a:t>National DPP Program</a:t>
            </a:r>
          </a:p>
        </p:txBody>
      </p:sp>
      <p:sp>
        <p:nvSpPr>
          <p:cNvPr id="3" name="TextBox 2">
            <a:extLst>
              <a:ext uri="{FF2B5EF4-FFF2-40B4-BE49-F238E27FC236}">
                <a16:creationId xmlns:a16="http://schemas.microsoft.com/office/drawing/2014/main" id="{FEC8F623-1ACB-CC1A-B0F4-43C2ED445932}"/>
              </a:ext>
            </a:extLst>
          </p:cNvPr>
          <p:cNvSpPr txBox="1"/>
          <p:nvPr/>
        </p:nvSpPr>
        <p:spPr>
          <a:xfrm>
            <a:off x="10294883" y="6268869"/>
            <a:ext cx="1684171" cy="307777"/>
          </a:xfrm>
          <a:prstGeom prst="rect">
            <a:avLst/>
          </a:prstGeom>
          <a:noFill/>
        </p:spPr>
        <p:txBody>
          <a:bodyPr wrap="square" rtlCol="0">
            <a:spAutoFit/>
          </a:body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rPr>
              <a:t>Slide </a:t>
            </a:r>
            <a:fld id="{E3ACD462-A53A-0048-B30A-76B64DB91F1B}" type="slidenum">
              <a:rPr kumimoji="0" lang="en-US" sz="700" b="1" i="0" u="none" strike="noStrike" kern="1200" cap="none" spc="0" normalizeH="0" baseline="0" noProof="0">
                <a:ln>
                  <a:noFill/>
                </a:ln>
                <a:solidFill>
                  <a:srgbClr val="000000"/>
                </a:solidFill>
                <a:effectLst/>
                <a:uLnTx/>
                <a:uFillTx/>
                <a:latin typeface="Avenir Next" panose="020B0503020202020204" pitchFamily="34" charset="0"/>
                <a:ea typeface="+mn-ea"/>
                <a:cs typeface="+mn-cs"/>
                <a:sym typeface="Calibri"/>
              </a:rPr>
              <a:pPr marL="0" marR="0" lvl="0" indent="0" algn="r" defTabSz="457200" rtl="0" eaLnBrk="1" fontAlgn="auto" latinLnBrk="0" hangingPunct="0">
                <a:lnSpc>
                  <a:spcPct val="100000"/>
                </a:lnSpc>
                <a:spcBef>
                  <a:spcPts val="0"/>
                </a:spcBef>
                <a:spcAft>
                  <a:spcPts val="0"/>
                </a:spcAft>
                <a:buClrTx/>
                <a:buSzTx/>
                <a:buFontTx/>
                <a:buNone/>
                <a:tabLst/>
                <a:defRPr/>
              </a:pPr>
              <a:t>11</a:t>
            </a:fld>
            <a:endPar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endParaRPr>
          </a:p>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lumMod val="75000"/>
                    <a:lumOff val="25000"/>
                  </a:srgbClr>
                </a:solidFill>
                <a:effectLst/>
                <a:uLnTx/>
                <a:uFillTx/>
                <a:latin typeface="Avenir Next"/>
                <a:ea typeface="+mn-ea"/>
                <a:cs typeface="Calibri"/>
                <a:sym typeface="Avenir Next"/>
              </a:rPr>
              <a:t>2023 Nebraska Quality Conference</a:t>
            </a:r>
          </a:p>
        </p:txBody>
      </p:sp>
      <p:sp>
        <p:nvSpPr>
          <p:cNvPr id="10" name="TextBox 9">
            <a:extLst>
              <a:ext uri="{FF2B5EF4-FFF2-40B4-BE49-F238E27FC236}">
                <a16:creationId xmlns:a16="http://schemas.microsoft.com/office/drawing/2014/main" id="{48CB1865-B367-E862-18CF-8AC9BC2A4B36}"/>
              </a:ext>
            </a:extLst>
          </p:cNvPr>
          <p:cNvSpPr txBox="1"/>
          <p:nvPr/>
        </p:nvSpPr>
        <p:spPr>
          <a:xfrm>
            <a:off x="6177233" y="2182762"/>
            <a:ext cx="4581715" cy="412420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mj-lt"/>
                <a:ea typeface="+mj-ea"/>
                <a:cs typeface="+mj-cs"/>
                <a:sym typeface="Calibri"/>
              </a:rPr>
              <a:t>Our program</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solidFill>
                  <a:srgbClr val="000000"/>
                </a:solidFill>
                <a:latin typeface="+mj-lt"/>
                <a:ea typeface="+mj-ea"/>
                <a:cs typeface="+mj-cs"/>
                <a:sym typeface="Calibri"/>
              </a:rPr>
              <a:t>Sent staff to be trained</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solidFill>
                  <a:srgbClr val="000000"/>
                </a:solidFill>
                <a:effectLst/>
                <a:uFillTx/>
                <a:latin typeface="+mj-lt"/>
                <a:ea typeface="+mj-ea"/>
                <a:cs typeface="+mj-cs"/>
                <a:sym typeface="Calibri"/>
              </a:rPr>
              <a:t>Held our first class as covid was beginning</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solidFill>
                  <a:srgbClr val="000000"/>
                </a:solidFill>
                <a:latin typeface="+mj-lt"/>
                <a:ea typeface="+mj-ea"/>
                <a:cs typeface="+mj-cs"/>
                <a:sym typeface="Calibri"/>
              </a:rPr>
              <a:t>Had to put on hold due to unknown</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solidFill>
                  <a:srgbClr val="000000"/>
                </a:solidFill>
                <a:effectLst/>
                <a:uFillTx/>
                <a:latin typeface="+mj-lt"/>
                <a:ea typeface="+mj-ea"/>
                <a:cs typeface="+mj-cs"/>
                <a:sym typeface="Calibri"/>
              </a:rPr>
              <a:t>Loss of staff who were trained</a:t>
            </a:r>
          </a:p>
          <a:p>
            <a:pPr marL="742950" lvl="1" indent="-285750" hangingPunct="0">
              <a:buFont typeface="Arial" panose="020B0604020202020204" pitchFamily="34" charset="0"/>
              <a:buChar char="•"/>
            </a:pPr>
            <a:r>
              <a:rPr lang="en-US" sz="1600" dirty="0">
                <a:solidFill>
                  <a:srgbClr val="000000"/>
                </a:solidFill>
                <a:latin typeface="+mj-lt"/>
                <a:ea typeface="+mj-ea"/>
                <a:cs typeface="+mj-cs"/>
                <a:sym typeface="Calibri"/>
              </a:rPr>
              <a:t>Back to the drawing board to reimplement this program</a:t>
            </a:r>
          </a:p>
          <a:p>
            <a:pPr marL="742950" lvl="1" indent="-285750" hangingPunct="0">
              <a:buFont typeface="Arial" panose="020B0604020202020204" pitchFamily="34" charset="0"/>
              <a:buChar char="•"/>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a:p>
            <a:pPr lvl="1" hangingPunct="0"/>
            <a:r>
              <a:rPr lang="en-US" sz="1600" dirty="0">
                <a:solidFill>
                  <a:srgbClr val="000000"/>
                </a:solidFill>
                <a:latin typeface="+mj-lt"/>
                <a:ea typeface="+mj-ea"/>
                <a:cs typeface="+mj-cs"/>
                <a:sym typeface="Calibri"/>
              </a:rPr>
              <a:t>Not all programs are an immediate success</a:t>
            </a:r>
            <a:r>
              <a:rPr lang="en-US" sz="1600">
                <a:solidFill>
                  <a:srgbClr val="000000"/>
                </a:solidFill>
                <a:latin typeface="+mj-lt"/>
                <a:ea typeface="+mj-ea"/>
                <a:cs typeface="+mj-cs"/>
                <a:sym typeface="Calibri"/>
              </a:rPr>
              <a:t>, sometimes </a:t>
            </a:r>
            <a:endParaRPr kumimoji="0" lang="en-US" sz="1600" b="0"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sz="1600" dirty="0">
              <a:solidFill>
                <a:srgbClr val="000000"/>
              </a:solidFill>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sz="1600" dirty="0">
              <a:solidFill>
                <a:srgbClr val="000000"/>
              </a:solidFill>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p:txBody>
      </p:sp>
      <p:pic>
        <p:nvPicPr>
          <p:cNvPr id="7" name="Picture 6">
            <a:extLst>
              <a:ext uri="{FF2B5EF4-FFF2-40B4-BE49-F238E27FC236}">
                <a16:creationId xmlns:a16="http://schemas.microsoft.com/office/drawing/2014/main" id="{09164FF2-818F-F575-9950-D7CCB5C93172}"/>
              </a:ext>
            </a:extLst>
          </p:cNvPr>
          <p:cNvPicPr>
            <a:picLocks noChangeAspect="1"/>
          </p:cNvPicPr>
          <p:nvPr/>
        </p:nvPicPr>
        <p:blipFill>
          <a:blip r:embed="rId3"/>
          <a:stretch>
            <a:fillRect/>
          </a:stretch>
        </p:blipFill>
        <p:spPr>
          <a:xfrm>
            <a:off x="798103" y="1026830"/>
            <a:ext cx="4462016" cy="5153427"/>
          </a:xfrm>
          <a:prstGeom prst="rect">
            <a:avLst/>
          </a:prstGeom>
        </p:spPr>
      </p:pic>
    </p:spTree>
    <p:extLst>
      <p:ext uri="{BB962C8B-B14F-4D97-AF65-F5344CB8AC3E}">
        <p14:creationId xmlns:p14="http://schemas.microsoft.com/office/powerpoint/2010/main" val="45254645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BD778A7E-89F6-0E31-2DF3-C61A951256BB}"/>
              </a:ext>
            </a:extLst>
          </p:cNvPr>
          <p:cNvPicPr>
            <a:picLocks noChangeAspect="1"/>
          </p:cNvPicPr>
          <p:nvPr/>
        </p:nvPicPr>
        <p:blipFill>
          <a:blip r:embed="rId2"/>
          <a:srcRect/>
          <a:stretch>
            <a:fillRect/>
          </a:stretch>
        </p:blipFill>
        <p:spPr>
          <a:xfrm>
            <a:off x="354149" y="6242711"/>
            <a:ext cx="1193568" cy="307776"/>
          </a:xfrm>
          <a:prstGeom prst="rect">
            <a:avLst/>
          </a:prstGeom>
          <a:ln w="12700">
            <a:miter lim="400000"/>
          </a:ln>
        </p:spPr>
      </p:pic>
      <p:sp>
        <p:nvSpPr>
          <p:cNvPr id="23" name="TextBox 22">
            <a:extLst>
              <a:ext uri="{FF2B5EF4-FFF2-40B4-BE49-F238E27FC236}">
                <a16:creationId xmlns:a16="http://schemas.microsoft.com/office/drawing/2014/main" id="{A23A94E9-83C5-2EB7-2D5A-F94A16E849D8}"/>
              </a:ext>
            </a:extLst>
          </p:cNvPr>
          <p:cNvSpPr txBox="1"/>
          <p:nvPr/>
        </p:nvSpPr>
        <p:spPr>
          <a:xfrm>
            <a:off x="0" y="414998"/>
            <a:ext cx="121919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venir Next" panose="020B0503020202020204" pitchFamily="34" charset="0"/>
              </a:rPr>
              <a:t>National DPP Program</a:t>
            </a:r>
          </a:p>
        </p:txBody>
      </p:sp>
      <p:sp>
        <p:nvSpPr>
          <p:cNvPr id="3" name="TextBox 2">
            <a:extLst>
              <a:ext uri="{FF2B5EF4-FFF2-40B4-BE49-F238E27FC236}">
                <a16:creationId xmlns:a16="http://schemas.microsoft.com/office/drawing/2014/main" id="{FEC8F623-1ACB-CC1A-B0F4-43C2ED445932}"/>
              </a:ext>
            </a:extLst>
          </p:cNvPr>
          <p:cNvSpPr txBox="1"/>
          <p:nvPr/>
        </p:nvSpPr>
        <p:spPr>
          <a:xfrm>
            <a:off x="10294883" y="6268869"/>
            <a:ext cx="1684171" cy="307777"/>
          </a:xfrm>
          <a:prstGeom prst="rect">
            <a:avLst/>
          </a:prstGeom>
          <a:noFill/>
        </p:spPr>
        <p:txBody>
          <a:bodyPr wrap="square" rtlCol="0">
            <a:spAutoFit/>
          </a:body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rPr>
              <a:t>Slide </a:t>
            </a:r>
            <a:fld id="{E3ACD462-A53A-0048-B30A-76B64DB91F1B}" type="slidenum">
              <a:rPr kumimoji="0" lang="en-US" sz="700" b="1" i="0" u="none" strike="noStrike" kern="1200" cap="none" spc="0" normalizeH="0" baseline="0" noProof="0">
                <a:ln>
                  <a:noFill/>
                </a:ln>
                <a:solidFill>
                  <a:srgbClr val="000000"/>
                </a:solidFill>
                <a:effectLst/>
                <a:uLnTx/>
                <a:uFillTx/>
                <a:latin typeface="Avenir Next" panose="020B0503020202020204" pitchFamily="34" charset="0"/>
                <a:ea typeface="+mn-ea"/>
                <a:cs typeface="+mn-cs"/>
                <a:sym typeface="Calibri"/>
              </a:rPr>
              <a:pPr marL="0" marR="0" lvl="0" indent="0" algn="r" defTabSz="457200" rtl="0" eaLnBrk="1" fontAlgn="auto" latinLnBrk="0" hangingPunct="0">
                <a:lnSpc>
                  <a:spcPct val="100000"/>
                </a:lnSpc>
                <a:spcBef>
                  <a:spcPts val="0"/>
                </a:spcBef>
                <a:spcAft>
                  <a:spcPts val="0"/>
                </a:spcAft>
                <a:buClrTx/>
                <a:buSzTx/>
                <a:buFontTx/>
                <a:buNone/>
                <a:tabLst/>
                <a:defRPr/>
              </a:pPr>
              <a:t>12</a:t>
            </a:fld>
            <a:endPar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endParaRPr>
          </a:p>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lumMod val="75000"/>
                    <a:lumOff val="25000"/>
                  </a:srgbClr>
                </a:solidFill>
                <a:effectLst/>
                <a:uLnTx/>
                <a:uFillTx/>
                <a:latin typeface="Avenir Next"/>
                <a:ea typeface="+mn-ea"/>
                <a:cs typeface="Calibri"/>
                <a:sym typeface="Avenir Next"/>
              </a:rPr>
              <a:t>2023 Nebraska Quality Conference</a:t>
            </a:r>
          </a:p>
        </p:txBody>
      </p:sp>
      <p:sp>
        <p:nvSpPr>
          <p:cNvPr id="10" name="TextBox 9">
            <a:extLst>
              <a:ext uri="{FF2B5EF4-FFF2-40B4-BE49-F238E27FC236}">
                <a16:creationId xmlns:a16="http://schemas.microsoft.com/office/drawing/2014/main" id="{48CB1865-B367-E862-18CF-8AC9BC2A4B36}"/>
              </a:ext>
            </a:extLst>
          </p:cNvPr>
          <p:cNvSpPr txBox="1"/>
          <p:nvPr/>
        </p:nvSpPr>
        <p:spPr>
          <a:xfrm>
            <a:off x="6177233" y="2182762"/>
            <a:ext cx="4581715" cy="166199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lang="en-US" sz="1600" dirty="0">
              <a:solidFill>
                <a:srgbClr val="000000"/>
              </a:solidFill>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sz="1600" dirty="0">
              <a:solidFill>
                <a:srgbClr val="000000"/>
              </a:solidFill>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p:txBody>
      </p:sp>
      <p:pic>
        <p:nvPicPr>
          <p:cNvPr id="5" name="Picture 4">
            <a:extLst>
              <a:ext uri="{FF2B5EF4-FFF2-40B4-BE49-F238E27FC236}">
                <a16:creationId xmlns:a16="http://schemas.microsoft.com/office/drawing/2014/main" id="{8C5E0DC0-8EA3-1990-C365-033ECD54F8FA}"/>
              </a:ext>
            </a:extLst>
          </p:cNvPr>
          <p:cNvPicPr>
            <a:picLocks noChangeAspect="1"/>
          </p:cNvPicPr>
          <p:nvPr/>
        </p:nvPicPr>
        <p:blipFill>
          <a:blip r:embed="rId3"/>
          <a:stretch>
            <a:fillRect/>
          </a:stretch>
        </p:blipFill>
        <p:spPr>
          <a:xfrm>
            <a:off x="814318" y="1160667"/>
            <a:ext cx="5112906" cy="4859594"/>
          </a:xfrm>
          <a:prstGeom prst="rect">
            <a:avLst/>
          </a:prstGeom>
        </p:spPr>
      </p:pic>
      <p:pic>
        <p:nvPicPr>
          <p:cNvPr id="8" name="Picture 7">
            <a:extLst>
              <a:ext uri="{FF2B5EF4-FFF2-40B4-BE49-F238E27FC236}">
                <a16:creationId xmlns:a16="http://schemas.microsoft.com/office/drawing/2014/main" id="{942B4688-4FB9-1E19-C315-6C64336B5253}"/>
              </a:ext>
            </a:extLst>
          </p:cNvPr>
          <p:cNvPicPr>
            <a:picLocks noChangeAspect="1"/>
          </p:cNvPicPr>
          <p:nvPr/>
        </p:nvPicPr>
        <p:blipFill>
          <a:blip r:embed="rId4"/>
          <a:stretch>
            <a:fillRect/>
          </a:stretch>
        </p:blipFill>
        <p:spPr>
          <a:xfrm>
            <a:off x="6003977" y="1752868"/>
            <a:ext cx="5661998" cy="3571300"/>
          </a:xfrm>
          <a:prstGeom prst="rect">
            <a:avLst/>
          </a:prstGeom>
        </p:spPr>
      </p:pic>
    </p:spTree>
    <p:extLst>
      <p:ext uri="{BB962C8B-B14F-4D97-AF65-F5344CB8AC3E}">
        <p14:creationId xmlns:p14="http://schemas.microsoft.com/office/powerpoint/2010/main" val="155572792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BD778A7E-89F6-0E31-2DF3-C61A951256BB}"/>
              </a:ext>
            </a:extLst>
          </p:cNvPr>
          <p:cNvPicPr>
            <a:picLocks noChangeAspect="1"/>
          </p:cNvPicPr>
          <p:nvPr/>
        </p:nvPicPr>
        <p:blipFill>
          <a:blip r:embed="rId2"/>
          <a:srcRect/>
          <a:stretch>
            <a:fillRect/>
          </a:stretch>
        </p:blipFill>
        <p:spPr>
          <a:xfrm>
            <a:off x="354149" y="6242711"/>
            <a:ext cx="1193568" cy="307776"/>
          </a:xfrm>
          <a:prstGeom prst="rect">
            <a:avLst/>
          </a:prstGeom>
          <a:ln w="12700">
            <a:miter lim="400000"/>
          </a:ln>
        </p:spPr>
      </p:pic>
      <p:sp>
        <p:nvSpPr>
          <p:cNvPr id="23" name="TextBox 22">
            <a:extLst>
              <a:ext uri="{FF2B5EF4-FFF2-40B4-BE49-F238E27FC236}">
                <a16:creationId xmlns:a16="http://schemas.microsoft.com/office/drawing/2014/main" id="{A23A94E9-83C5-2EB7-2D5A-F94A16E849D8}"/>
              </a:ext>
            </a:extLst>
          </p:cNvPr>
          <p:cNvSpPr txBox="1"/>
          <p:nvPr/>
        </p:nvSpPr>
        <p:spPr>
          <a:xfrm>
            <a:off x="0" y="414998"/>
            <a:ext cx="121919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venir Next" panose="020B0503020202020204" pitchFamily="34" charset="0"/>
              </a:rPr>
              <a:t>Diabetes Service Line</a:t>
            </a:r>
          </a:p>
        </p:txBody>
      </p:sp>
      <p:sp>
        <p:nvSpPr>
          <p:cNvPr id="3" name="TextBox 2">
            <a:extLst>
              <a:ext uri="{FF2B5EF4-FFF2-40B4-BE49-F238E27FC236}">
                <a16:creationId xmlns:a16="http://schemas.microsoft.com/office/drawing/2014/main" id="{FEC8F623-1ACB-CC1A-B0F4-43C2ED445932}"/>
              </a:ext>
            </a:extLst>
          </p:cNvPr>
          <p:cNvSpPr txBox="1"/>
          <p:nvPr/>
        </p:nvSpPr>
        <p:spPr>
          <a:xfrm>
            <a:off x="10294883" y="6268869"/>
            <a:ext cx="1684171" cy="307777"/>
          </a:xfrm>
          <a:prstGeom prst="rect">
            <a:avLst/>
          </a:prstGeom>
          <a:noFill/>
        </p:spPr>
        <p:txBody>
          <a:bodyPr wrap="square" rtlCol="0">
            <a:spAutoFit/>
          </a:body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rPr>
              <a:t>Slide </a:t>
            </a:r>
            <a:fld id="{E3ACD462-A53A-0048-B30A-76B64DB91F1B}" type="slidenum">
              <a:rPr kumimoji="0" lang="en-US" sz="700" b="1" i="0" u="none" strike="noStrike" kern="1200" cap="none" spc="0" normalizeH="0" baseline="0" noProof="0">
                <a:ln>
                  <a:noFill/>
                </a:ln>
                <a:solidFill>
                  <a:srgbClr val="000000"/>
                </a:solidFill>
                <a:effectLst/>
                <a:uLnTx/>
                <a:uFillTx/>
                <a:latin typeface="Avenir Next" panose="020B0503020202020204" pitchFamily="34" charset="0"/>
                <a:ea typeface="+mn-ea"/>
                <a:cs typeface="+mn-cs"/>
                <a:sym typeface="Calibri"/>
              </a:rPr>
              <a:pPr marL="0" marR="0" lvl="0" indent="0" algn="r" defTabSz="457200" rtl="0" eaLnBrk="1" fontAlgn="auto" latinLnBrk="0" hangingPunct="0">
                <a:lnSpc>
                  <a:spcPct val="100000"/>
                </a:lnSpc>
                <a:spcBef>
                  <a:spcPts val="0"/>
                </a:spcBef>
                <a:spcAft>
                  <a:spcPts val="0"/>
                </a:spcAft>
                <a:buClrTx/>
                <a:buSzTx/>
                <a:buFontTx/>
                <a:buNone/>
                <a:tabLst/>
                <a:defRPr/>
              </a:pPr>
              <a:t>13</a:t>
            </a:fld>
            <a:endPar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endParaRPr>
          </a:p>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lumMod val="75000"/>
                    <a:lumOff val="25000"/>
                  </a:srgbClr>
                </a:solidFill>
                <a:effectLst/>
                <a:uLnTx/>
                <a:uFillTx/>
                <a:latin typeface="Avenir Next"/>
                <a:ea typeface="+mn-ea"/>
                <a:cs typeface="Calibri"/>
                <a:sym typeface="Avenir Next"/>
              </a:rPr>
              <a:t>2023 Nebraska Quality Conference</a:t>
            </a:r>
          </a:p>
        </p:txBody>
      </p:sp>
      <p:sp>
        <p:nvSpPr>
          <p:cNvPr id="10" name="TextBox 9">
            <a:extLst>
              <a:ext uri="{FF2B5EF4-FFF2-40B4-BE49-F238E27FC236}">
                <a16:creationId xmlns:a16="http://schemas.microsoft.com/office/drawing/2014/main" id="{48CB1865-B367-E862-18CF-8AC9BC2A4B36}"/>
              </a:ext>
            </a:extLst>
          </p:cNvPr>
          <p:cNvSpPr txBox="1"/>
          <p:nvPr/>
        </p:nvSpPr>
        <p:spPr>
          <a:xfrm>
            <a:off x="6177233" y="3259394"/>
            <a:ext cx="5011877" cy="190821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sz="1600" dirty="0">
              <a:solidFill>
                <a:srgbClr val="000000"/>
              </a:solidFill>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sz="1600" dirty="0">
              <a:solidFill>
                <a:srgbClr val="000000"/>
              </a:solidFill>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p:txBody>
      </p:sp>
      <p:pic>
        <p:nvPicPr>
          <p:cNvPr id="5" name="Picture 4">
            <a:extLst>
              <a:ext uri="{FF2B5EF4-FFF2-40B4-BE49-F238E27FC236}">
                <a16:creationId xmlns:a16="http://schemas.microsoft.com/office/drawing/2014/main" id="{9EB640D1-AFDF-B522-D6B9-0DA23A447FEB}"/>
              </a:ext>
            </a:extLst>
          </p:cNvPr>
          <p:cNvPicPr>
            <a:picLocks noChangeAspect="1"/>
          </p:cNvPicPr>
          <p:nvPr/>
        </p:nvPicPr>
        <p:blipFill>
          <a:blip r:embed="rId3"/>
          <a:stretch>
            <a:fillRect/>
          </a:stretch>
        </p:blipFill>
        <p:spPr>
          <a:xfrm>
            <a:off x="5820850" y="1021558"/>
            <a:ext cx="5368260" cy="5247311"/>
          </a:xfrm>
          <a:prstGeom prst="rect">
            <a:avLst/>
          </a:prstGeom>
        </p:spPr>
      </p:pic>
      <p:sp>
        <p:nvSpPr>
          <p:cNvPr id="6" name="TextBox 5">
            <a:extLst>
              <a:ext uri="{FF2B5EF4-FFF2-40B4-BE49-F238E27FC236}">
                <a16:creationId xmlns:a16="http://schemas.microsoft.com/office/drawing/2014/main" id="{48E0FFDE-FA7D-5658-77B8-63DD4FBCB470}"/>
              </a:ext>
            </a:extLst>
          </p:cNvPr>
          <p:cNvSpPr txBox="1"/>
          <p:nvPr/>
        </p:nvSpPr>
        <p:spPr>
          <a:xfrm>
            <a:off x="737419" y="1423219"/>
            <a:ext cx="5277349" cy="363176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400" b="0" i="0" u="none" strike="noStrike" cap="none" spc="0" normalizeH="0" baseline="0" dirty="0">
              <a:ln>
                <a:noFill/>
              </a:ln>
              <a:solidFill>
                <a:srgbClr val="000000"/>
              </a:solidFill>
              <a:effectLst/>
              <a:uFillTx/>
              <a:latin typeface="+mj-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sz="1400" dirty="0">
              <a:solidFill>
                <a:srgbClr val="000000"/>
              </a:solidFill>
              <a:latin typeface="+mj-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400" b="0" i="0" u="none" strike="noStrike" cap="none" spc="0" normalizeH="0" baseline="0" dirty="0">
              <a:ln>
                <a:noFill/>
              </a:ln>
              <a:solidFill>
                <a:srgbClr val="000000"/>
              </a:solidFill>
              <a:effectLst/>
              <a:uFillTx/>
              <a:latin typeface="+mj-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sz="1400" dirty="0">
              <a:solidFill>
                <a:srgbClr val="000000"/>
              </a:solidFill>
              <a:latin typeface="+mj-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400" b="0" i="0" u="none" strike="noStrike" cap="none" spc="0" normalizeH="0" baseline="0" dirty="0">
              <a:ln>
                <a:noFill/>
              </a:ln>
              <a:solidFill>
                <a:srgbClr val="000000"/>
              </a:solidFill>
              <a:effectLst/>
              <a:uFillTx/>
              <a:latin typeface="+mj-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sz="1400" dirty="0">
              <a:solidFill>
                <a:srgbClr val="000000"/>
              </a:solidFill>
              <a:latin typeface="+mj-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400" b="0" i="0" u="none" strike="noStrike" cap="none" spc="0" normalizeH="0" baseline="0" dirty="0">
              <a:ln>
                <a:noFill/>
              </a:ln>
              <a:solidFill>
                <a:srgbClr val="000000"/>
              </a:solidFill>
              <a:effectLst/>
              <a:uFillTx/>
              <a:latin typeface="+mj-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400" b="0" i="0" u="none" strike="noStrike" cap="none" spc="0" normalizeH="0" baseline="0" dirty="0">
                <a:ln>
                  <a:noFill/>
                </a:ln>
                <a:solidFill>
                  <a:srgbClr val="000000"/>
                </a:solidFill>
                <a:effectLst/>
                <a:uFillTx/>
                <a:latin typeface="+mj-lt"/>
                <a:ea typeface="+mj-ea"/>
                <a:cs typeface="+mj-cs"/>
                <a:sym typeface="Calibri"/>
              </a:rPr>
              <a:t>Identify diabetic populati</a:t>
            </a:r>
            <a:r>
              <a:rPr lang="en-US" sz="1400" dirty="0">
                <a:solidFill>
                  <a:srgbClr val="000000"/>
                </a:solidFill>
                <a:latin typeface="+mj-lt"/>
                <a:ea typeface="+mj-ea"/>
                <a:cs typeface="+mj-cs"/>
                <a:sym typeface="Calibri"/>
              </a:rPr>
              <a:t>on</a:t>
            </a:r>
          </a:p>
          <a:p>
            <a:pPr marL="742950" lvl="1" indent="-285750" hangingPunct="0">
              <a:buFont typeface="Arial" panose="020B0604020202020204" pitchFamily="34" charset="0"/>
              <a:buChar char="•"/>
            </a:pPr>
            <a:r>
              <a:rPr kumimoji="0" lang="en-US" sz="1400" b="0" i="0" u="none" strike="noStrike" cap="none" spc="0" normalizeH="0" baseline="0" dirty="0">
                <a:ln>
                  <a:noFill/>
                </a:ln>
                <a:solidFill>
                  <a:srgbClr val="000000"/>
                </a:solidFill>
                <a:effectLst/>
                <a:uFillTx/>
                <a:latin typeface="+mj-lt"/>
                <a:ea typeface="+mj-ea"/>
                <a:cs typeface="+mj-cs"/>
                <a:sym typeface="Calibri"/>
              </a:rPr>
              <a:t>All </a:t>
            </a:r>
            <a:r>
              <a:rPr kumimoji="0" lang="en-US" sz="1400" b="0" i="0" u="none" strike="noStrike" cap="none" spc="0" normalizeH="0" baseline="0" dirty="0" err="1">
                <a:ln>
                  <a:noFill/>
                </a:ln>
                <a:solidFill>
                  <a:srgbClr val="000000"/>
                </a:solidFill>
                <a:effectLst/>
                <a:uFillTx/>
                <a:latin typeface="+mj-lt"/>
                <a:ea typeface="+mj-ea"/>
                <a:cs typeface="+mj-cs"/>
                <a:sym typeface="Calibri"/>
              </a:rPr>
              <a:t>medicare</a:t>
            </a:r>
            <a:r>
              <a:rPr kumimoji="0" lang="en-US" sz="1400" b="0" i="0" u="none" strike="noStrike" cap="none" spc="0" normalizeH="0" baseline="0" dirty="0">
                <a:ln>
                  <a:noFill/>
                </a:ln>
                <a:solidFill>
                  <a:srgbClr val="000000"/>
                </a:solidFill>
                <a:effectLst/>
                <a:uFillTx/>
                <a:latin typeface="+mj-lt"/>
                <a:ea typeface="+mj-ea"/>
                <a:cs typeface="+mj-cs"/>
                <a:sym typeface="Calibri"/>
              </a:rPr>
              <a:t> patients are eligible for 2 hours each year</a:t>
            </a:r>
          </a:p>
          <a:p>
            <a:pPr marL="742950" lvl="1" indent="-285750" hangingPunct="0">
              <a:buFont typeface="Arial" panose="020B0604020202020204" pitchFamily="34" charset="0"/>
              <a:buChar char="•"/>
            </a:pPr>
            <a:r>
              <a:rPr lang="en-US" sz="1400" dirty="0" err="1">
                <a:solidFill>
                  <a:srgbClr val="000000"/>
                </a:solidFill>
                <a:latin typeface="+mj-lt"/>
                <a:ea typeface="+mj-ea"/>
                <a:cs typeface="+mj-cs"/>
                <a:sym typeface="Calibri"/>
              </a:rPr>
              <a:t>Commerical</a:t>
            </a:r>
            <a:r>
              <a:rPr lang="en-US" sz="1400" dirty="0">
                <a:solidFill>
                  <a:srgbClr val="000000"/>
                </a:solidFill>
                <a:latin typeface="+mj-lt"/>
                <a:ea typeface="+mj-ea"/>
                <a:cs typeface="+mj-cs"/>
                <a:sym typeface="Calibri"/>
              </a:rPr>
              <a:t> plans are all different</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400" dirty="0">
                <a:solidFill>
                  <a:srgbClr val="000000"/>
                </a:solidFill>
                <a:latin typeface="+mj-lt"/>
                <a:ea typeface="+mj-ea"/>
                <a:cs typeface="+mj-cs"/>
                <a:sym typeface="Calibri"/>
              </a:rPr>
              <a:t>Develop a QI plan for yearly required reporting (PDSA)</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400" dirty="0">
                <a:solidFill>
                  <a:srgbClr val="000000"/>
                </a:solidFill>
                <a:latin typeface="+mj-lt"/>
                <a:ea typeface="+mj-ea"/>
                <a:cs typeface="+mj-cs"/>
                <a:sym typeface="Calibri"/>
              </a:rPr>
              <a:t>What is the ROI</a:t>
            </a:r>
          </a:p>
          <a:p>
            <a:pPr marL="285750" indent="-285750" hangingPunct="0">
              <a:buFont typeface="Arial" panose="020B0604020202020204" pitchFamily="34" charset="0"/>
              <a:buChar char="•"/>
            </a:pPr>
            <a:r>
              <a:rPr lang="en-US" sz="1400" dirty="0">
                <a:solidFill>
                  <a:srgbClr val="000000"/>
                </a:solidFill>
                <a:latin typeface="+mj-lt"/>
                <a:ea typeface="+mj-ea"/>
                <a:cs typeface="+mj-cs"/>
                <a:sym typeface="Calibri"/>
              </a:rPr>
              <a:t>Seek accreditation for DSMES program</a:t>
            </a:r>
          </a:p>
          <a:p>
            <a:pPr marL="285750" indent="-285750" hangingPunct="0">
              <a:buFont typeface="Arial" panose="020B0604020202020204" pitchFamily="34" charset="0"/>
              <a:buChar char="•"/>
            </a:pPr>
            <a:r>
              <a:rPr lang="en-US" sz="1400" dirty="0">
                <a:solidFill>
                  <a:srgbClr val="000000"/>
                </a:solidFill>
                <a:latin typeface="+mj-lt"/>
                <a:ea typeface="+mj-ea"/>
                <a:cs typeface="+mj-cs"/>
                <a:sym typeface="Calibri"/>
              </a:rPr>
              <a:t>Educate your staff and market your program</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sz="1400" dirty="0">
              <a:solidFill>
                <a:srgbClr val="000000"/>
              </a:solidFill>
              <a:latin typeface="+mj-lt"/>
              <a:ea typeface="+mj-ea"/>
              <a:cs typeface="+mj-cs"/>
              <a:sym typeface="Calibri"/>
            </a:endParaRPr>
          </a:p>
          <a:p>
            <a:pPr lvl="1" hangingPunct="0"/>
            <a:endParaRPr lang="en-US" sz="1400" dirty="0">
              <a:solidFill>
                <a:srgbClr val="000000"/>
              </a:solidFill>
              <a:latin typeface="+mj-lt"/>
              <a:ea typeface="+mj-ea"/>
              <a:cs typeface="+mj-cs"/>
              <a:sym typeface="Calibri"/>
            </a:endParaRPr>
          </a:p>
        </p:txBody>
      </p:sp>
    </p:spTree>
    <p:extLst>
      <p:ext uri="{BB962C8B-B14F-4D97-AF65-F5344CB8AC3E}">
        <p14:creationId xmlns:p14="http://schemas.microsoft.com/office/powerpoint/2010/main" val="162262947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BD778A7E-89F6-0E31-2DF3-C61A951256BB}"/>
              </a:ext>
            </a:extLst>
          </p:cNvPr>
          <p:cNvPicPr>
            <a:picLocks noChangeAspect="1"/>
          </p:cNvPicPr>
          <p:nvPr/>
        </p:nvPicPr>
        <p:blipFill>
          <a:blip r:embed="rId2"/>
          <a:srcRect/>
          <a:stretch>
            <a:fillRect/>
          </a:stretch>
        </p:blipFill>
        <p:spPr>
          <a:xfrm>
            <a:off x="354149" y="6242711"/>
            <a:ext cx="1193568" cy="307776"/>
          </a:xfrm>
          <a:prstGeom prst="rect">
            <a:avLst/>
          </a:prstGeom>
          <a:ln w="12700">
            <a:miter lim="400000"/>
          </a:ln>
        </p:spPr>
      </p:pic>
      <p:sp>
        <p:nvSpPr>
          <p:cNvPr id="23" name="TextBox 22">
            <a:extLst>
              <a:ext uri="{FF2B5EF4-FFF2-40B4-BE49-F238E27FC236}">
                <a16:creationId xmlns:a16="http://schemas.microsoft.com/office/drawing/2014/main" id="{A23A94E9-83C5-2EB7-2D5A-F94A16E849D8}"/>
              </a:ext>
            </a:extLst>
          </p:cNvPr>
          <p:cNvSpPr txBox="1"/>
          <p:nvPr/>
        </p:nvSpPr>
        <p:spPr>
          <a:xfrm>
            <a:off x="0" y="414998"/>
            <a:ext cx="121919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venir Next" panose="020B0503020202020204" pitchFamily="34" charset="0"/>
              </a:rPr>
              <a:t>Diabetes Service Line</a:t>
            </a:r>
          </a:p>
        </p:txBody>
      </p:sp>
      <p:sp>
        <p:nvSpPr>
          <p:cNvPr id="3" name="TextBox 2">
            <a:extLst>
              <a:ext uri="{FF2B5EF4-FFF2-40B4-BE49-F238E27FC236}">
                <a16:creationId xmlns:a16="http://schemas.microsoft.com/office/drawing/2014/main" id="{FEC8F623-1ACB-CC1A-B0F4-43C2ED445932}"/>
              </a:ext>
            </a:extLst>
          </p:cNvPr>
          <p:cNvSpPr txBox="1"/>
          <p:nvPr/>
        </p:nvSpPr>
        <p:spPr>
          <a:xfrm>
            <a:off x="10294883" y="6268869"/>
            <a:ext cx="1684171" cy="307777"/>
          </a:xfrm>
          <a:prstGeom prst="rect">
            <a:avLst/>
          </a:prstGeom>
          <a:noFill/>
        </p:spPr>
        <p:txBody>
          <a:bodyPr wrap="square" rtlCol="0">
            <a:spAutoFit/>
          </a:body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rPr>
              <a:t>Slide </a:t>
            </a:r>
            <a:fld id="{E3ACD462-A53A-0048-B30A-76B64DB91F1B}" type="slidenum">
              <a:rPr kumimoji="0" lang="en-US" sz="700" b="1" i="0" u="none" strike="noStrike" kern="1200" cap="none" spc="0" normalizeH="0" baseline="0" noProof="0">
                <a:ln>
                  <a:noFill/>
                </a:ln>
                <a:solidFill>
                  <a:srgbClr val="000000"/>
                </a:solidFill>
                <a:effectLst/>
                <a:uLnTx/>
                <a:uFillTx/>
                <a:latin typeface="Avenir Next" panose="020B0503020202020204" pitchFamily="34" charset="0"/>
                <a:ea typeface="+mn-ea"/>
                <a:cs typeface="+mn-cs"/>
                <a:sym typeface="Calibri"/>
              </a:rPr>
              <a:pPr marL="0" marR="0" lvl="0" indent="0" algn="r" defTabSz="457200" rtl="0" eaLnBrk="1" fontAlgn="auto" latinLnBrk="0" hangingPunct="0">
                <a:lnSpc>
                  <a:spcPct val="100000"/>
                </a:lnSpc>
                <a:spcBef>
                  <a:spcPts val="0"/>
                </a:spcBef>
                <a:spcAft>
                  <a:spcPts val="0"/>
                </a:spcAft>
                <a:buClrTx/>
                <a:buSzTx/>
                <a:buFontTx/>
                <a:buNone/>
                <a:tabLst/>
                <a:defRPr/>
              </a:pPr>
              <a:t>14</a:t>
            </a:fld>
            <a:endPar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endParaRPr>
          </a:p>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lumMod val="75000"/>
                    <a:lumOff val="25000"/>
                  </a:srgbClr>
                </a:solidFill>
                <a:effectLst/>
                <a:uLnTx/>
                <a:uFillTx/>
                <a:latin typeface="Avenir Next"/>
                <a:ea typeface="+mn-ea"/>
                <a:cs typeface="Calibri"/>
                <a:sym typeface="Avenir Next"/>
              </a:rPr>
              <a:t>2023 Nebraska Quality Conference</a:t>
            </a:r>
          </a:p>
        </p:txBody>
      </p:sp>
      <p:sp>
        <p:nvSpPr>
          <p:cNvPr id="10" name="TextBox 9">
            <a:extLst>
              <a:ext uri="{FF2B5EF4-FFF2-40B4-BE49-F238E27FC236}">
                <a16:creationId xmlns:a16="http://schemas.microsoft.com/office/drawing/2014/main" id="{48CB1865-B367-E862-18CF-8AC9BC2A4B36}"/>
              </a:ext>
            </a:extLst>
          </p:cNvPr>
          <p:cNvSpPr txBox="1"/>
          <p:nvPr/>
        </p:nvSpPr>
        <p:spPr>
          <a:xfrm>
            <a:off x="6177233" y="3259394"/>
            <a:ext cx="5011877" cy="190821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sz="1600" dirty="0">
              <a:solidFill>
                <a:srgbClr val="000000"/>
              </a:solidFill>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n-US" sz="1600" dirty="0">
              <a:solidFill>
                <a:srgbClr val="000000"/>
              </a:solidFill>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p:txBody>
      </p:sp>
      <p:sp>
        <p:nvSpPr>
          <p:cNvPr id="6" name="TextBox 5">
            <a:extLst>
              <a:ext uri="{FF2B5EF4-FFF2-40B4-BE49-F238E27FC236}">
                <a16:creationId xmlns:a16="http://schemas.microsoft.com/office/drawing/2014/main" id="{48E0FFDE-FA7D-5658-77B8-63DD4FBCB470}"/>
              </a:ext>
            </a:extLst>
          </p:cNvPr>
          <p:cNvSpPr txBox="1"/>
          <p:nvPr/>
        </p:nvSpPr>
        <p:spPr>
          <a:xfrm>
            <a:off x="737419" y="1423219"/>
            <a:ext cx="5277349" cy="212365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400" b="0" i="0" u="none" strike="noStrike" cap="none" spc="0" normalizeH="0" baseline="0" dirty="0">
              <a:ln>
                <a:noFill/>
              </a:ln>
              <a:solidFill>
                <a:srgbClr val="000000"/>
              </a:solidFill>
              <a:effectLst/>
              <a:uFillTx/>
              <a:latin typeface="+mj-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sz="1400" dirty="0">
              <a:solidFill>
                <a:srgbClr val="000000"/>
              </a:solidFill>
              <a:latin typeface="+mj-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400" b="0" i="0" u="none" strike="noStrike" cap="none" spc="0" normalizeH="0" baseline="0" dirty="0">
              <a:ln>
                <a:noFill/>
              </a:ln>
              <a:solidFill>
                <a:srgbClr val="000000"/>
              </a:solidFill>
              <a:effectLst/>
              <a:uFillTx/>
              <a:latin typeface="+mj-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sz="1400" dirty="0">
              <a:solidFill>
                <a:srgbClr val="000000"/>
              </a:solidFill>
              <a:latin typeface="+mj-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400" b="0" i="0" u="none" strike="noStrike" cap="none" spc="0" normalizeH="0" baseline="0" dirty="0">
              <a:ln>
                <a:noFill/>
              </a:ln>
              <a:solidFill>
                <a:srgbClr val="000000"/>
              </a:solidFill>
              <a:effectLst/>
              <a:uFillTx/>
              <a:latin typeface="+mj-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sz="1400" dirty="0">
              <a:solidFill>
                <a:srgbClr val="000000"/>
              </a:solidFill>
              <a:latin typeface="+mj-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400" b="0" i="0" u="none" strike="noStrike" cap="none" spc="0" normalizeH="0" baseline="0" dirty="0">
              <a:ln>
                <a:noFill/>
              </a:ln>
              <a:solidFill>
                <a:srgbClr val="000000"/>
              </a:solidFill>
              <a:effectLst/>
              <a:uFillTx/>
              <a:latin typeface="+mj-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sz="1400" dirty="0">
              <a:solidFill>
                <a:srgbClr val="000000"/>
              </a:solidFill>
              <a:latin typeface="+mj-lt"/>
              <a:ea typeface="+mj-ea"/>
              <a:cs typeface="+mj-cs"/>
              <a:sym typeface="Calibri"/>
            </a:endParaRPr>
          </a:p>
          <a:p>
            <a:pPr lvl="1" hangingPunct="0"/>
            <a:endParaRPr lang="en-US" sz="1400" dirty="0">
              <a:solidFill>
                <a:srgbClr val="000000"/>
              </a:solidFill>
              <a:latin typeface="+mj-lt"/>
              <a:ea typeface="+mj-ea"/>
              <a:cs typeface="+mj-cs"/>
              <a:sym typeface="Calibri"/>
            </a:endParaRPr>
          </a:p>
        </p:txBody>
      </p:sp>
      <p:pic>
        <p:nvPicPr>
          <p:cNvPr id="7" name="Picture 6">
            <a:extLst>
              <a:ext uri="{FF2B5EF4-FFF2-40B4-BE49-F238E27FC236}">
                <a16:creationId xmlns:a16="http://schemas.microsoft.com/office/drawing/2014/main" id="{3D4B5C4F-6BB8-B123-BA21-0155465527F0}"/>
              </a:ext>
            </a:extLst>
          </p:cNvPr>
          <p:cNvPicPr>
            <a:picLocks noChangeAspect="1"/>
          </p:cNvPicPr>
          <p:nvPr/>
        </p:nvPicPr>
        <p:blipFill>
          <a:blip r:embed="rId3"/>
          <a:stretch>
            <a:fillRect/>
          </a:stretch>
        </p:blipFill>
        <p:spPr>
          <a:xfrm>
            <a:off x="2324100" y="1238250"/>
            <a:ext cx="7543800" cy="4381500"/>
          </a:xfrm>
          <a:prstGeom prst="rect">
            <a:avLst/>
          </a:prstGeom>
        </p:spPr>
      </p:pic>
    </p:spTree>
    <p:extLst>
      <p:ext uri="{BB962C8B-B14F-4D97-AF65-F5344CB8AC3E}">
        <p14:creationId xmlns:p14="http://schemas.microsoft.com/office/powerpoint/2010/main" val="174641729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BD778A7E-89F6-0E31-2DF3-C61A951256BB}"/>
              </a:ext>
            </a:extLst>
          </p:cNvPr>
          <p:cNvPicPr>
            <a:picLocks noChangeAspect="1"/>
          </p:cNvPicPr>
          <p:nvPr/>
        </p:nvPicPr>
        <p:blipFill>
          <a:blip r:embed="rId2"/>
          <a:srcRect/>
          <a:stretch>
            <a:fillRect/>
          </a:stretch>
        </p:blipFill>
        <p:spPr>
          <a:xfrm>
            <a:off x="354149" y="6242711"/>
            <a:ext cx="1193568" cy="307776"/>
          </a:xfrm>
          <a:prstGeom prst="rect">
            <a:avLst/>
          </a:prstGeom>
          <a:ln w="12700">
            <a:miter lim="400000"/>
          </a:ln>
        </p:spPr>
      </p:pic>
      <p:sp>
        <p:nvSpPr>
          <p:cNvPr id="23" name="TextBox 22">
            <a:extLst>
              <a:ext uri="{FF2B5EF4-FFF2-40B4-BE49-F238E27FC236}">
                <a16:creationId xmlns:a16="http://schemas.microsoft.com/office/drawing/2014/main" id="{A23A94E9-83C5-2EB7-2D5A-F94A16E849D8}"/>
              </a:ext>
            </a:extLst>
          </p:cNvPr>
          <p:cNvSpPr txBox="1"/>
          <p:nvPr/>
        </p:nvSpPr>
        <p:spPr>
          <a:xfrm>
            <a:off x="0" y="414998"/>
            <a:ext cx="121919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venir Next" panose="020B0503020202020204" pitchFamily="34" charset="0"/>
              </a:rPr>
              <a:t>TCM and beyond</a:t>
            </a:r>
          </a:p>
        </p:txBody>
      </p:sp>
      <p:sp>
        <p:nvSpPr>
          <p:cNvPr id="3" name="TextBox 2">
            <a:extLst>
              <a:ext uri="{FF2B5EF4-FFF2-40B4-BE49-F238E27FC236}">
                <a16:creationId xmlns:a16="http://schemas.microsoft.com/office/drawing/2014/main" id="{25256B2E-64B6-75F3-C4C1-30CF97310146}"/>
              </a:ext>
            </a:extLst>
          </p:cNvPr>
          <p:cNvSpPr txBox="1"/>
          <p:nvPr/>
        </p:nvSpPr>
        <p:spPr>
          <a:xfrm>
            <a:off x="10294883" y="6268869"/>
            <a:ext cx="1684171" cy="307777"/>
          </a:xfrm>
          <a:prstGeom prst="rect">
            <a:avLst/>
          </a:prstGeom>
          <a:noFill/>
        </p:spPr>
        <p:txBody>
          <a:bodyPr wrap="square" rtlCol="0">
            <a:spAutoFit/>
          </a:body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rPr>
              <a:t>Slide </a:t>
            </a:r>
            <a:fld id="{E3ACD462-A53A-0048-B30A-76B64DB91F1B}" type="slidenum">
              <a:rPr kumimoji="0" lang="en-US" sz="700" b="1" i="0" u="none" strike="noStrike" kern="1200" cap="none" spc="0" normalizeH="0" baseline="0" noProof="0">
                <a:ln>
                  <a:noFill/>
                </a:ln>
                <a:solidFill>
                  <a:srgbClr val="000000"/>
                </a:solidFill>
                <a:effectLst/>
                <a:uLnTx/>
                <a:uFillTx/>
                <a:latin typeface="Avenir Next" panose="020B0503020202020204" pitchFamily="34" charset="0"/>
                <a:ea typeface="+mn-ea"/>
                <a:cs typeface="+mn-cs"/>
                <a:sym typeface="Calibri"/>
              </a:rPr>
              <a:pPr marL="0" marR="0" lvl="0" indent="0" algn="r" defTabSz="457200" rtl="0" eaLnBrk="1" fontAlgn="auto" latinLnBrk="0" hangingPunct="0">
                <a:lnSpc>
                  <a:spcPct val="100000"/>
                </a:lnSpc>
                <a:spcBef>
                  <a:spcPts val="0"/>
                </a:spcBef>
                <a:spcAft>
                  <a:spcPts val="0"/>
                </a:spcAft>
                <a:buClrTx/>
                <a:buSzTx/>
                <a:buFontTx/>
                <a:buNone/>
                <a:tabLst/>
                <a:defRPr/>
              </a:pPr>
              <a:t>15</a:t>
            </a:fld>
            <a:endPar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endParaRPr>
          </a:p>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lumMod val="75000"/>
                    <a:lumOff val="25000"/>
                  </a:srgbClr>
                </a:solidFill>
                <a:effectLst/>
                <a:uLnTx/>
                <a:uFillTx/>
                <a:latin typeface="Avenir Next"/>
                <a:ea typeface="+mn-ea"/>
                <a:cs typeface="Calibri"/>
                <a:sym typeface="Avenir Next"/>
              </a:rPr>
              <a:t>2023 Nebraska Quality Conference</a:t>
            </a:r>
          </a:p>
        </p:txBody>
      </p:sp>
      <p:sp>
        <p:nvSpPr>
          <p:cNvPr id="4" name="TextBox 3">
            <a:extLst>
              <a:ext uri="{FF2B5EF4-FFF2-40B4-BE49-F238E27FC236}">
                <a16:creationId xmlns:a16="http://schemas.microsoft.com/office/drawing/2014/main" id="{80CE49FA-88BF-EEEF-FAFD-9006B9A7FE3F}"/>
              </a:ext>
            </a:extLst>
          </p:cNvPr>
          <p:cNvSpPr txBox="1"/>
          <p:nvPr/>
        </p:nvSpPr>
        <p:spPr>
          <a:xfrm>
            <a:off x="1401096" y="938218"/>
            <a:ext cx="9564329" cy="29546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3600" dirty="0">
                <a:solidFill>
                  <a:srgbClr val="00B0F0"/>
                </a:solidFill>
                <a:latin typeface="+mj-lt"/>
                <a:ea typeface="+mj-ea"/>
                <a:cs typeface="+mj-cs"/>
                <a:sym typeface="Calibri"/>
              </a:rPr>
              <a:t>2022</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effectLst/>
                <a:uFillTx/>
                <a:latin typeface="+mj-lt"/>
                <a:ea typeface="+mj-ea"/>
                <a:cs typeface="+mj-cs"/>
                <a:sym typeface="Calibri"/>
              </a:rPr>
              <a:t>Fin</a:t>
            </a:r>
            <a:r>
              <a:rPr lang="en-US" sz="1600" dirty="0">
                <a:latin typeface="+mj-lt"/>
                <a:ea typeface="+mj-ea"/>
                <a:cs typeface="+mj-cs"/>
                <a:sym typeface="Calibri"/>
              </a:rPr>
              <a:t>ally saw the implementation of TCM.  Hired additional help for CCM as this program had grown!</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latin typeface="+mj-lt"/>
                <a:ea typeface="+mj-ea"/>
                <a:cs typeface="+mj-cs"/>
                <a:sym typeface="Calibri"/>
              </a:rPr>
              <a:t>Diabetes education is growing</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latin typeface="+mj-lt"/>
                <a:ea typeface="+mj-ea"/>
                <a:cs typeface="+mj-cs"/>
                <a:sym typeface="Calibri"/>
              </a:rPr>
              <a:t>Adding in more value-based plans each year</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latin typeface="+mj-lt"/>
                <a:ea typeface="+mj-ea"/>
                <a:cs typeface="+mj-cs"/>
                <a:sym typeface="Calibri"/>
              </a:rPr>
              <a:t>Classes available for smoking cessation, pre-diabetes, and OB</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effectLst/>
                <a:uFillTx/>
                <a:latin typeface="+mj-lt"/>
                <a:ea typeface="+mj-ea"/>
                <a:cs typeface="+mj-cs"/>
                <a:sym typeface="Calibri"/>
              </a:rPr>
              <a:t>Created a specific clinic </a:t>
            </a:r>
            <a:r>
              <a:rPr lang="en-US" sz="1600" dirty="0">
                <a:latin typeface="+mj-lt"/>
                <a:ea typeface="+mj-ea"/>
                <a:cs typeface="+mj-cs"/>
                <a:sym typeface="Calibri"/>
              </a:rPr>
              <a:t>quality team to look at workflows and program needs based off our data</a:t>
            </a:r>
          </a:p>
          <a:p>
            <a:pPr marL="742950" lvl="1" indent="-285750" hangingPunct="0">
              <a:buFont typeface="Arial" panose="020B0604020202020204" pitchFamily="34" charset="0"/>
              <a:buChar char="•"/>
            </a:pPr>
            <a:r>
              <a:rPr lang="en-US" sz="1600" dirty="0">
                <a:latin typeface="+mj-lt"/>
                <a:ea typeface="+mj-ea"/>
                <a:cs typeface="+mj-cs"/>
                <a:sym typeface="Calibri"/>
              </a:rPr>
              <a:t>Have used this team to align the well child visits and </a:t>
            </a:r>
            <a:r>
              <a:rPr lang="en-US" sz="1600" dirty="0" err="1">
                <a:latin typeface="+mj-lt"/>
                <a:ea typeface="+mj-ea"/>
                <a:cs typeface="+mj-cs"/>
                <a:sym typeface="Calibri"/>
              </a:rPr>
              <a:t>medicare</a:t>
            </a:r>
            <a:r>
              <a:rPr lang="en-US" sz="1600" dirty="0">
                <a:latin typeface="+mj-lt"/>
                <a:ea typeface="+mj-ea"/>
                <a:cs typeface="+mj-cs"/>
                <a:sym typeface="Calibri"/>
              </a:rPr>
              <a:t> annual wellness workflows for the clinic.</a:t>
            </a:r>
          </a:p>
          <a:p>
            <a:pPr marL="742950" lvl="1" indent="-285750" hangingPunct="0">
              <a:buFont typeface="Arial" panose="020B0604020202020204" pitchFamily="34" charset="0"/>
              <a:buChar char="•"/>
            </a:pPr>
            <a:r>
              <a:rPr lang="en-US" sz="1600" dirty="0">
                <a:latin typeface="+mj-lt"/>
                <a:ea typeface="+mj-ea"/>
                <a:cs typeface="+mj-cs"/>
                <a:sym typeface="Calibri"/>
              </a:rPr>
              <a:t>Utilize a PDSA cycle for each of the workflow changes to document the process and study our change</a:t>
            </a:r>
          </a:p>
          <a:p>
            <a:pPr marL="742950" lvl="1" indent="-285750" hangingPunct="0">
              <a:buFont typeface="Arial" panose="020B0604020202020204" pitchFamily="34" charset="0"/>
              <a:buChar char="•"/>
            </a:pPr>
            <a:endParaRPr lang="en-US" sz="1600" dirty="0">
              <a:latin typeface="+mj-lt"/>
              <a:ea typeface="+mj-ea"/>
              <a:cs typeface="+mj-cs"/>
              <a:sym typeface="Calibri"/>
            </a:endParaRPr>
          </a:p>
          <a:p>
            <a:pPr marL="742950" lvl="1" indent="-285750" hangingPunct="0">
              <a:buFont typeface="Arial" panose="020B0604020202020204" pitchFamily="34" charset="0"/>
              <a:buChar char="•"/>
            </a:pPr>
            <a:endParaRPr lang="en-US" sz="1600" dirty="0">
              <a:latin typeface="+mj-lt"/>
              <a:ea typeface="+mj-ea"/>
              <a:cs typeface="+mj-cs"/>
              <a:sym typeface="Calibri"/>
            </a:endParaRPr>
          </a:p>
        </p:txBody>
      </p:sp>
      <p:pic>
        <p:nvPicPr>
          <p:cNvPr id="6" name="Picture 5">
            <a:extLst>
              <a:ext uri="{FF2B5EF4-FFF2-40B4-BE49-F238E27FC236}">
                <a16:creationId xmlns:a16="http://schemas.microsoft.com/office/drawing/2014/main" id="{40198167-2543-D361-DDC9-D0766993426E}"/>
              </a:ext>
            </a:extLst>
          </p:cNvPr>
          <p:cNvPicPr>
            <a:picLocks noChangeAspect="1"/>
          </p:cNvPicPr>
          <p:nvPr/>
        </p:nvPicPr>
        <p:blipFill>
          <a:blip r:embed="rId3"/>
          <a:stretch>
            <a:fillRect/>
          </a:stretch>
        </p:blipFill>
        <p:spPr>
          <a:xfrm>
            <a:off x="1226575" y="3429000"/>
            <a:ext cx="2598549" cy="2471584"/>
          </a:xfrm>
          <a:prstGeom prst="rect">
            <a:avLst/>
          </a:prstGeom>
        </p:spPr>
      </p:pic>
      <p:sp>
        <p:nvSpPr>
          <p:cNvPr id="7" name="TextBox 6">
            <a:extLst>
              <a:ext uri="{FF2B5EF4-FFF2-40B4-BE49-F238E27FC236}">
                <a16:creationId xmlns:a16="http://schemas.microsoft.com/office/drawing/2014/main" id="{3CB5578C-ECF7-3979-6C11-632F2D211C3F}"/>
              </a:ext>
            </a:extLst>
          </p:cNvPr>
          <p:cNvSpPr txBox="1"/>
          <p:nvPr/>
        </p:nvSpPr>
        <p:spPr>
          <a:xfrm>
            <a:off x="5073444" y="3646650"/>
            <a:ext cx="5781369" cy="196976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lang="en-US" sz="2000" dirty="0">
              <a:solidFill>
                <a:srgbClr val="000000"/>
              </a:solidFill>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B0F0"/>
                </a:solidFill>
                <a:effectLst/>
                <a:uFillTx/>
                <a:latin typeface="+mj-lt"/>
                <a:ea typeface="+mj-ea"/>
                <a:cs typeface="+mj-cs"/>
                <a:sym typeface="Calibri"/>
              </a:rPr>
              <a:t>Using a</a:t>
            </a:r>
            <a:r>
              <a:rPr lang="en-US" sz="2400" dirty="0">
                <a:solidFill>
                  <a:srgbClr val="00B0F0"/>
                </a:solidFill>
                <a:latin typeface="+mj-lt"/>
                <a:ea typeface="+mj-ea"/>
                <a:cs typeface="+mj-cs"/>
                <a:sym typeface="Calibri"/>
              </a:rPr>
              <a:t>n improvement plan has set our clinic up for success when implementing new programs and allows us to report on our progress and interventions.</a:t>
            </a:r>
            <a:endParaRPr kumimoji="0" lang="en-US" sz="2400" b="0" i="0" u="none" strike="noStrike" cap="none" spc="0" normalizeH="0" baseline="0" dirty="0">
              <a:ln>
                <a:noFill/>
              </a:ln>
              <a:solidFill>
                <a:srgbClr val="00B0F0"/>
              </a:solidFill>
              <a:effectLst/>
              <a:uFillTx/>
              <a:latin typeface="+mj-lt"/>
              <a:ea typeface="+mj-ea"/>
              <a:cs typeface="+mj-cs"/>
              <a:sym typeface="Calibri"/>
            </a:endParaRPr>
          </a:p>
        </p:txBody>
      </p:sp>
    </p:spTree>
    <p:extLst>
      <p:ext uri="{BB962C8B-B14F-4D97-AF65-F5344CB8AC3E}">
        <p14:creationId xmlns:p14="http://schemas.microsoft.com/office/powerpoint/2010/main" val="56459359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1B9CA"/>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85AF886-0B43-6A49-A4BD-1A27A8E68585}"/>
              </a:ext>
            </a:extLst>
          </p:cNvPr>
          <p:cNvSpPr txBox="1"/>
          <p:nvPr/>
        </p:nvSpPr>
        <p:spPr>
          <a:xfrm>
            <a:off x="1521999" y="2648097"/>
            <a:ext cx="9148002" cy="1015663"/>
          </a:xfrm>
          <a:prstGeom prst="rect">
            <a:avLst/>
          </a:prstGeom>
          <a:noFill/>
        </p:spPr>
        <p:txBody>
          <a:bodyPr wrap="square" rtlCol="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venir Next"/>
                <a:cs typeface="Calibri"/>
                <a:sym typeface="Avenir Next"/>
              </a:rPr>
              <a:t>PDSA Concepts</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Avenir Next"/>
                <a:cs typeface="Calibri"/>
                <a:sym typeface="Avenir Next"/>
              </a:rPr>
              <a:t>Purpose and practical application</a:t>
            </a:r>
            <a:endParaRPr kumimoji="0" lang="en-US" sz="1800" b="0" i="0" u="none" strike="noStrike" kern="0" cap="none" spc="0" normalizeH="0" baseline="0" noProof="0" dirty="0">
              <a:ln>
                <a:noFill/>
              </a:ln>
              <a:solidFill>
                <a:srgbClr val="FFFFFF"/>
              </a:solidFill>
              <a:effectLst/>
              <a:uLnTx/>
              <a:uFillTx/>
              <a:latin typeface="Avenir Next"/>
              <a:cs typeface="Calibri"/>
              <a:sym typeface="Avenir Next"/>
            </a:endParaRPr>
          </a:p>
        </p:txBody>
      </p:sp>
      <p:pic>
        <p:nvPicPr>
          <p:cNvPr id="4" name="Image" descr="Image">
            <a:extLst>
              <a:ext uri="{FF2B5EF4-FFF2-40B4-BE49-F238E27FC236}">
                <a16:creationId xmlns:a16="http://schemas.microsoft.com/office/drawing/2014/main" id="{135D015E-F34C-5648-8D8B-3C4F3190109E}"/>
              </a:ext>
            </a:extLst>
          </p:cNvPr>
          <p:cNvPicPr>
            <a:picLocks noChangeAspect="1"/>
          </p:cNvPicPr>
          <p:nvPr/>
        </p:nvPicPr>
        <p:blipFill>
          <a:blip r:embed="rId2"/>
          <a:srcRect/>
          <a:stretch>
            <a:fillRect/>
          </a:stretch>
        </p:blipFill>
        <p:spPr>
          <a:xfrm>
            <a:off x="10392033" y="6166024"/>
            <a:ext cx="1631780" cy="420774"/>
          </a:xfrm>
          <a:prstGeom prst="rect">
            <a:avLst/>
          </a:prstGeom>
          <a:ln w="12700">
            <a:miter lim="400000"/>
          </a:ln>
        </p:spPr>
      </p:pic>
    </p:spTree>
    <p:extLst>
      <p:ext uri="{BB962C8B-B14F-4D97-AF65-F5344CB8AC3E}">
        <p14:creationId xmlns:p14="http://schemas.microsoft.com/office/powerpoint/2010/main" val="211390968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461C10D9-A606-CF49-8C7F-6D6F4814B992}"/>
              </a:ext>
            </a:extLst>
          </p:cNvPr>
          <p:cNvSpPr txBox="1">
            <a:spLocks/>
          </p:cNvSpPr>
          <p:nvPr/>
        </p:nvSpPr>
        <p:spPr>
          <a:xfrm>
            <a:off x="591482" y="3185189"/>
            <a:ext cx="2613961" cy="3383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venir Next" panose="020B0503020202020204" pitchFamily="34" charset="0"/>
                <a:cs typeface="Arial" panose="020B0604020202020204" pitchFamily="34" charset="0"/>
              </a:rPr>
              <a:t>Search</a:t>
            </a:r>
          </a:p>
        </p:txBody>
      </p:sp>
      <p:pic>
        <p:nvPicPr>
          <p:cNvPr id="5" name="Graphic 4" descr="Folder Search outline">
            <a:extLst>
              <a:ext uri="{FF2B5EF4-FFF2-40B4-BE49-F238E27FC236}">
                <a16:creationId xmlns:a16="http://schemas.microsoft.com/office/drawing/2014/main" id="{88DF1A2B-BD75-524C-B968-861FB9A742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41263" y="2243494"/>
            <a:ext cx="914400" cy="914400"/>
          </a:xfrm>
          <a:prstGeom prst="rect">
            <a:avLst/>
          </a:prstGeom>
        </p:spPr>
      </p:pic>
      <p:pic>
        <p:nvPicPr>
          <p:cNvPr id="6" name="Graphic 5" descr="Filter outline">
            <a:extLst>
              <a:ext uri="{FF2B5EF4-FFF2-40B4-BE49-F238E27FC236}">
                <a16:creationId xmlns:a16="http://schemas.microsoft.com/office/drawing/2014/main" id="{3BBA8026-CCE7-9045-834A-B605EDDAD3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17641" y="2243494"/>
            <a:ext cx="914400" cy="914400"/>
          </a:xfrm>
          <a:prstGeom prst="rect">
            <a:avLst/>
          </a:prstGeom>
        </p:spPr>
      </p:pic>
      <p:sp>
        <p:nvSpPr>
          <p:cNvPr id="7" name="Text Placeholder 8">
            <a:extLst>
              <a:ext uri="{FF2B5EF4-FFF2-40B4-BE49-F238E27FC236}">
                <a16:creationId xmlns:a16="http://schemas.microsoft.com/office/drawing/2014/main" id="{CD4D7822-C3C1-314E-8AAD-77A49251A1BA}"/>
              </a:ext>
            </a:extLst>
          </p:cNvPr>
          <p:cNvSpPr txBox="1">
            <a:spLocks/>
          </p:cNvSpPr>
          <p:nvPr/>
        </p:nvSpPr>
        <p:spPr>
          <a:xfrm>
            <a:off x="2667860" y="3185189"/>
            <a:ext cx="2613961" cy="338328"/>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1334"/>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venir Next" panose="020B0503020202020204" pitchFamily="34" charset="0"/>
                <a:cs typeface="Arial" panose="020B0604020202020204" pitchFamily="34" charset="0"/>
              </a:rPr>
              <a:t>Sort</a:t>
            </a:r>
          </a:p>
        </p:txBody>
      </p:sp>
      <p:pic>
        <p:nvPicPr>
          <p:cNvPr id="8" name="Graphic 7" descr="Document outline">
            <a:extLst>
              <a:ext uri="{FF2B5EF4-FFF2-40B4-BE49-F238E27FC236}">
                <a16:creationId xmlns:a16="http://schemas.microsoft.com/office/drawing/2014/main" id="{56655CE4-CAF0-9943-AF5F-9D13800129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94019" y="2243494"/>
            <a:ext cx="914400" cy="914400"/>
          </a:xfrm>
          <a:prstGeom prst="rect">
            <a:avLst/>
          </a:prstGeom>
        </p:spPr>
      </p:pic>
      <p:sp>
        <p:nvSpPr>
          <p:cNvPr id="9" name="Text Placeholder 8">
            <a:extLst>
              <a:ext uri="{FF2B5EF4-FFF2-40B4-BE49-F238E27FC236}">
                <a16:creationId xmlns:a16="http://schemas.microsoft.com/office/drawing/2014/main" id="{46DF826E-4441-EA4C-864E-91AD21BE2222}"/>
              </a:ext>
            </a:extLst>
          </p:cNvPr>
          <p:cNvSpPr txBox="1">
            <a:spLocks/>
          </p:cNvSpPr>
          <p:nvPr/>
        </p:nvSpPr>
        <p:spPr>
          <a:xfrm>
            <a:off x="4744238" y="3185189"/>
            <a:ext cx="2613961" cy="338328"/>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1334"/>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venir Next" panose="020B0503020202020204" pitchFamily="34" charset="0"/>
                <a:cs typeface="Arial" panose="020B0604020202020204" pitchFamily="34" charset="0"/>
              </a:rPr>
              <a:t>Report</a:t>
            </a:r>
          </a:p>
        </p:txBody>
      </p:sp>
      <p:pic>
        <p:nvPicPr>
          <p:cNvPr id="10" name="Graphic 9" descr="Bathtub outline">
            <a:extLst>
              <a:ext uri="{FF2B5EF4-FFF2-40B4-BE49-F238E27FC236}">
                <a16:creationId xmlns:a16="http://schemas.microsoft.com/office/drawing/2014/main" id="{2E35B450-4853-BF41-9564-C95B301973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46774" y="2243494"/>
            <a:ext cx="914400" cy="914400"/>
          </a:xfrm>
          <a:prstGeom prst="rect">
            <a:avLst/>
          </a:prstGeom>
        </p:spPr>
      </p:pic>
      <p:sp>
        <p:nvSpPr>
          <p:cNvPr id="11" name="Text Placeholder 8">
            <a:extLst>
              <a:ext uri="{FF2B5EF4-FFF2-40B4-BE49-F238E27FC236}">
                <a16:creationId xmlns:a16="http://schemas.microsoft.com/office/drawing/2014/main" id="{095C8A9A-F17D-B849-98FD-EED014A1EBC9}"/>
              </a:ext>
            </a:extLst>
          </p:cNvPr>
          <p:cNvSpPr txBox="1">
            <a:spLocks/>
          </p:cNvSpPr>
          <p:nvPr/>
        </p:nvSpPr>
        <p:spPr>
          <a:xfrm>
            <a:off x="8896993" y="3185189"/>
            <a:ext cx="2613961" cy="338328"/>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1334"/>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venir Next" panose="020B0503020202020204" pitchFamily="34" charset="0"/>
                <a:cs typeface="Arial" panose="020B0604020202020204" pitchFamily="34" charset="0"/>
              </a:rPr>
              <a:t>Rinse &amp; Repeat</a:t>
            </a:r>
          </a:p>
        </p:txBody>
      </p:sp>
      <p:pic>
        <p:nvPicPr>
          <p:cNvPr id="12" name="Graphic 11" descr="Microscope outline">
            <a:extLst>
              <a:ext uri="{FF2B5EF4-FFF2-40B4-BE49-F238E27FC236}">
                <a16:creationId xmlns:a16="http://schemas.microsoft.com/office/drawing/2014/main" id="{B982696C-9E51-9E48-863D-3EF8B3ED29F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70397" y="2243494"/>
            <a:ext cx="914400" cy="914400"/>
          </a:xfrm>
          <a:prstGeom prst="rect">
            <a:avLst/>
          </a:prstGeom>
        </p:spPr>
      </p:pic>
      <p:sp>
        <p:nvSpPr>
          <p:cNvPr id="13" name="Text Placeholder 8">
            <a:extLst>
              <a:ext uri="{FF2B5EF4-FFF2-40B4-BE49-F238E27FC236}">
                <a16:creationId xmlns:a16="http://schemas.microsoft.com/office/drawing/2014/main" id="{4ECEFA7E-9275-AC49-AE86-CDCC22867283}"/>
              </a:ext>
            </a:extLst>
          </p:cNvPr>
          <p:cNvSpPr txBox="1">
            <a:spLocks/>
          </p:cNvSpPr>
          <p:nvPr/>
        </p:nvSpPr>
        <p:spPr>
          <a:xfrm>
            <a:off x="6820616" y="3185189"/>
            <a:ext cx="2613961" cy="338328"/>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1334"/>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venir Next" panose="020B0503020202020204" pitchFamily="34" charset="0"/>
                <a:cs typeface="Arial" panose="020B0604020202020204" pitchFamily="34" charset="0"/>
              </a:rPr>
              <a:t>Analyze</a:t>
            </a:r>
          </a:p>
        </p:txBody>
      </p:sp>
      <p:sp>
        <p:nvSpPr>
          <p:cNvPr id="14" name="Text Placeholder 8">
            <a:extLst>
              <a:ext uri="{FF2B5EF4-FFF2-40B4-BE49-F238E27FC236}">
                <a16:creationId xmlns:a16="http://schemas.microsoft.com/office/drawing/2014/main" id="{93F9028B-3038-E644-BF98-9E0E4E8B71B7}"/>
              </a:ext>
            </a:extLst>
          </p:cNvPr>
          <p:cNvSpPr txBox="1">
            <a:spLocks/>
          </p:cNvSpPr>
          <p:nvPr/>
        </p:nvSpPr>
        <p:spPr>
          <a:xfrm>
            <a:off x="2145035" y="4150030"/>
            <a:ext cx="7996596" cy="874177"/>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1334"/>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cs typeface="Arial" panose="020B0604020202020204" pitchFamily="34" charset="0"/>
              </a:rPr>
              <a:t>The typical reporting process leaves little time for </a:t>
            </a:r>
            <a:r>
              <a:rPr kumimoji="0" lang="en-US" sz="2400" b="1" i="0" u="none" strike="noStrike" kern="1200" cap="none" spc="0" normalizeH="0" baseline="0" noProof="0" dirty="0">
                <a:ln>
                  <a:noFill/>
                </a:ln>
                <a:solidFill>
                  <a:srgbClr val="000000"/>
                </a:solidFill>
                <a:effectLst/>
                <a:uLnTx/>
                <a:uFillTx/>
                <a:latin typeface="Avenir Next" panose="020B0503020202020204" pitchFamily="34" charset="0"/>
                <a:cs typeface="Arial" panose="020B0604020202020204" pitchFamily="34" charset="0"/>
              </a:rPr>
              <a:t>actual</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0000"/>
                </a:solidFill>
                <a:effectLst/>
                <a:uLnTx/>
                <a:uFillTx/>
                <a:latin typeface="Avenir Next" panose="020B0503020202020204" pitchFamily="34" charset="0"/>
                <a:cs typeface="Arial" panose="020B0604020202020204" pitchFamily="34" charset="0"/>
              </a:rPr>
              <a:t>performance improvement</a:t>
            </a:r>
          </a:p>
        </p:txBody>
      </p:sp>
      <p:cxnSp>
        <p:nvCxnSpPr>
          <p:cNvPr id="15" name="Elbow Connector 14">
            <a:extLst>
              <a:ext uri="{FF2B5EF4-FFF2-40B4-BE49-F238E27FC236}">
                <a16:creationId xmlns:a16="http://schemas.microsoft.com/office/drawing/2014/main" id="{E109136A-5D4C-3044-B8A1-90A6E0DF7D36}"/>
              </a:ext>
            </a:extLst>
          </p:cNvPr>
          <p:cNvCxnSpPr>
            <a:stCxn id="10" idx="0"/>
            <a:endCxn id="5" idx="0"/>
          </p:cNvCxnSpPr>
          <p:nvPr/>
        </p:nvCxnSpPr>
        <p:spPr>
          <a:xfrm rot="16200000" flipV="1">
            <a:off x="6051219" y="-1909262"/>
            <a:ext cx="12700" cy="8305511"/>
          </a:xfrm>
          <a:prstGeom prst="bentConnector3">
            <a:avLst>
              <a:gd name="adj1" fmla="val 3519402"/>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78AA882-1889-7F4E-A7BD-88CDF5A14F20}"/>
              </a:ext>
            </a:extLst>
          </p:cNvPr>
          <p:cNvCxnSpPr>
            <a:cxnSpLocks/>
          </p:cNvCxnSpPr>
          <p:nvPr/>
        </p:nvCxnSpPr>
        <p:spPr>
          <a:xfrm>
            <a:off x="8939284" y="2706096"/>
            <a:ext cx="5208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CD4963D-3FE2-9541-ADC7-D818834DAF11}"/>
              </a:ext>
            </a:extLst>
          </p:cNvPr>
          <p:cNvCxnSpPr>
            <a:cxnSpLocks/>
          </p:cNvCxnSpPr>
          <p:nvPr/>
        </p:nvCxnSpPr>
        <p:spPr>
          <a:xfrm>
            <a:off x="2780092" y="2706096"/>
            <a:ext cx="5208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8852FA8-FB9F-CC45-BA70-AE97C38E747A}"/>
              </a:ext>
            </a:extLst>
          </p:cNvPr>
          <p:cNvCxnSpPr>
            <a:cxnSpLocks/>
          </p:cNvCxnSpPr>
          <p:nvPr/>
        </p:nvCxnSpPr>
        <p:spPr>
          <a:xfrm>
            <a:off x="4874526" y="2706096"/>
            <a:ext cx="5208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CEFE57C-B137-8640-9EC1-AB52593DE599}"/>
              </a:ext>
            </a:extLst>
          </p:cNvPr>
          <p:cNvCxnSpPr>
            <a:cxnSpLocks/>
          </p:cNvCxnSpPr>
          <p:nvPr/>
        </p:nvCxnSpPr>
        <p:spPr>
          <a:xfrm>
            <a:off x="6993113" y="2706096"/>
            <a:ext cx="5208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Image" descr="Image">
            <a:extLst>
              <a:ext uri="{FF2B5EF4-FFF2-40B4-BE49-F238E27FC236}">
                <a16:creationId xmlns:a16="http://schemas.microsoft.com/office/drawing/2014/main" id="{BD778A7E-89F6-0E31-2DF3-C61A951256BB}"/>
              </a:ext>
            </a:extLst>
          </p:cNvPr>
          <p:cNvPicPr>
            <a:picLocks noChangeAspect="1"/>
          </p:cNvPicPr>
          <p:nvPr/>
        </p:nvPicPr>
        <p:blipFill>
          <a:blip r:embed="rId12"/>
          <a:srcRect/>
          <a:stretch>
            <a:fillRect/>
          </a:stretch>
        </p:blipFill>
        <p:spPr>
          <a:xfrm>
            <a:off x="354149" y="6242711"/>
            <a:ext cx="1193568" cy="307776"/>
          </a:xfrm>
          <a:prstGeom prst="rect">
            <a:avLst/>
          </a:prstGeom>
          <a:ln w="12700">
            <a:miter lim="400000"/>
          </a:ln>
        </p:spPr>
      </p:pic>
      <p:sp>
        <p:nvSpPr>
          <p:cNvPr id="23" name="TextBox 22">
            <a:extLst>
              <a:ext uri="{FF2B5EF4-FFF2-40B4-BE49-F238E27FC236}">
                <a16:creationId xmlns:a16="http://schemas.microsoft.com/office/drawing/2014/main" id="{A23A94E9-83C5-2EB7-2D5A-F94A16E849D8}"/>
              </a:ext>
            </a:extLst>
          </p:cNvPr>
          <p:cNvSpPr txBox="1"/>
          <p:nvPr/>
        </p:nvSpPr>
        <p:spPr>
          <a:xfrm>
            <a:off x="0" y="414998"/>
            <a:ext cx="121919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venir Next" panose="020B0503020202020204" pitchFamily="34" charset="0"/>
              </a:rPr>
              <a:t>Change how you spend your time</a:t>
            </a:r>
          </a:p>
        </p:txBody>
      </p:sp>
      <p:sp>
        <p:nvSpPr>
          <p:cNvPr id="3" name="TextBox 2">
            <a:extLst>
              <a:ext uri="{FF2B5EF4-FFF2-40B4-BE49-F238E27FC236}">
                <a16:creationId xmlns:a16="http://schemas.microsoft.com/office/drawing/2014/main" id="{E721B574-A3DA-D750-0DD7-0E195859B089}"/>
              </a:ext>
            </a:extLst>
          </p:cNvPr>
          <p:cNvSpPr txBox="1"/>
          <p:nvPr/>
        </p:nvSpPr>
        <p:spPr>
          <a:xfrm>
            <a:off x="10294883" y="6268869"/>
            <a:ext cx="1684171" cy="307777"/>
          </a:xfrm>
          <a:prstGeom prst="rect">
            <a:avLst/>
          </a:prstGeom>
          <a:noFill/>
        </p:spPr>
        <p:txBody>
          <a:bodyPr wrap="square" rtlCol="0">
            <a:spAutoFit/>
          </a:body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rPr>
              <a:t>Slide </a:t>
            </a:r>
            <a:fld id="{E3ACD462-A53A-0048-B30A-76B64DB91F1B}" type="slidenum">
              <a:rPr kumimoji="0" lang="en-US" sz="700" b="1" i="0" u="none" strike="noStrike" kern="1200" cap="none" spc="0" normalizeH="0" baseline="0" noProof="0">
                <a:ln>
                  <a:noFill/>
                </a:ln>
                <a:solidFill>
                  <a:srgbClr val="000000"/>
                </a:solidFill>
                <a:effectLst/>
                <a:uLnTx/>
                <a:uFillTx/>
                <a:latin typeface="Avenir Next" panose="020B0503020202020204" pitchFamily="34" charset="0"/>
                <a:ea typeface="+mn-ea"/>
                <a:cs typeface="+mn-cs"/>
                <a:sym typeface="Calibri"/>
              </a:rPr>
              <a:pPr marL="0" marR="0" lvl="0" indent="0" algn="r" defTabSz="457200" rtl="0" eaLnBrk="1" fontAlgn="auto" latinLnBrk="0" hangingPunct="0">
                <a:lnSpc>
                  <a:spcPct val="100000"/>
                </a:lnSpc>
                <a:spcBef>
                  <a:spcPts val="0"/>
                </a:spcBef>
                <a:spcAft>
                  <a:spcPts val="0"/>
                </a:spcAft>
                <a:buClrTx/>
                <a:buSzTx/>
                <a:buFontTx/>
                <a:buNone/>
                <a:tabLst/>
                <a:defRPr/>
              </a:pPr>
              <a:t>17</a:t>
            </a:fld>
            <a:endPar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endParaRPr>
          </a:p>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lumMod val="75000"/>
                    <a:lumOff val="25000"/>
                  </a:srgbClr>
                </a:solidFill>
                <a:effectLst/>
                <a:uLnTx/>
                <a:uFillTx/>
                <a:latin typeface="Avenir Next"/>
                <a:ea typeface="+mn-ea"/>
                <a:cs typeface="Calibri"/>
                <a:sym typeface="Avenir Next"/>
              </a:rPr>
              <a:t>2023 Nebraska Quality Conference</a:t>
            </a:r>
          </a:p>
        </p:txBody>
      </p:sp>
    </p:spTree>
    <p:extLst>
      <p:ext uri="{BB962C8B-B14F-4D97-AF65-F5344CB8AC3E}">
        <p14:creationId xmlns:p14="http://schemas.microsoft.com/office/powerpoint/2010/main" val="52374340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567DCB16-AA73-A09C-1E65-37D0CDAE4738}"/>
              </a:ext>
            </a:extLst>
          </p:cNvPr>
          <p:cNvPicPr>
            <a:picLocks noChangeAspect="1"/>
          </p:cNvPicPr>
          <p:nvPr/>
        </p:nvPicPr>
        <p:blipFill>
          <a:blip r:embed="rId2"/>
          <a:srcRect/>
          <a:stretch>
            <a:fillRect/>
          </a:stretch>
        </p:blipFill>
        <p:spPr>
          <a:xfrm>
            <a:off x="354149" y="6242711"/>
            <a:ext cx="1193568" cy="307776"/>
          </a:xfrm>
          <a:prstGeom prst="rect">
            <a:avLst/>
          </a:prstGeom>
          <a:ln w="12700">
            <a:miter lim="400000"/>
          </a:ln>
        </p:spPr>
      </p:pic>
      <p:sp>
        <p:nvSpPr>
          <p:cNvPr id="4" name="TextBox 3">
            <a:extLst>
              <a:ext uri="{FF2B5EF4-FFF2-40B4-BE49-F238E27FC236}">
                <a16:creationId xmlns:a16="http://schemas.microsoft.com/office/drawing/2014/main" id="{2003EFA0-372A-F22B-87A5-44B235C8B7C3}"/>
              </a:ext>
            </a:extLst>
          </p:cNvPr>
          <p:cNvSpPr txBox="1"/>
          <p:nvPr/>
        </p:nvSpPr>
        <p:spPr>
          <a:xfrm>
            <a:off x="0" y="414998"/>
            <a:ext cx="121919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venir Next" panose="020B0503020202020204" pitchFamily="34" charset="0"/>
              </a:rPr>
              <a:t>Quality Improvement Model</a:t>
            </a:r>
          </a:p>
        </p:txBody>
      </p:sp>
      <p:pic>
        <p:nvPicPr>
          <p:cNvPr id="5" name="Picture 2" descr="Improving Health and Health Care Worldwide | IHI - Institute for Healthcare  Improvement">
            <a:extLst>
              <a:ext uri="{FF2B5EF4-FFF2-40B4-BE49-F238E27FC236}">
                <a16:creationId xmlns:a16="http://schemas.microsoft.com/office/drawing/2014/main" id="{93CC32AD-6DF5-C54E-27A0-6B02B5E6A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876" y="2885598"/>
            <a:ext cx="2073596" cy="10868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iagram&#10;&#10;Description automatically generated">
            <a:extLst>
              <a:ext uri="{FF2B5EF4-FFF2-40B4-BE49-F238E27FC236}">
                <a16:creationId xmlns:a16="http://schemas.microsoft.com/office/drawing/2014/main" id="{6C0D0BC2-230D-2775-CFB1-48109E912F39}"/>
              </a:ext>
            </a:extLst>
          </p:cNvPr>
          <p:cNvPicPr>
            <a:picLocks noChangeAspect="1"/>
          </p:cNvPicPr>
          <p:nvPr/>
        </p:nvPicPr>
        <p:blipFill>
          <a:blip r:embed="rId4"/>
          <a:stretch>
            <a:fillRect/>
          </a:stretch>
        </p:blipFill>
        <p:spPr>
          <a:xfrm>
            <a:off x="8277378" y="1422400"/>
            <a:ext cx="2933700" cy="4013200"/>
          </a:xfrm>
          <a:prstGeom prst="rect">
            <a:avLst/>
          </a:prstGeom>
        </p:spPr>
      </p:pic>
      <p:sp>
        <p:nvSpPr>
          <p:cNvPr id="10" name="TextBox 143">
            <a:extLst>
              <a:ext uri="{FF2B5EF4-FFF2-40B4-BE49-F238E27FC236}">
                <a16:creationId xmlns:a16="http://schemas.microsoft.com/office/drawing/2014/main" id="{8E2C65F1-6099-9D24-681B-13B8A8AED22F}"/>
              </a:ext>
            </a:extLst>
          </p:cNvPr>
          <p:cNvSpPr txBox="1"/>
          <p:nvPr/>
        </p:nvSpPr>
        <p:spPr>
          <a:xfrm>
            <a:off x="4141706" y="2818240"/>
            <a:ext cx="3494098" cy="132343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76767"/>
                </a:solidFill>
                <a:effectLst/>
                <a:uLnTx/>
                <a:uFillTx/>
                <a:latin typeface="Avenir Next" panose="020B0503020202020204" pitchFamily="34" charset="0"/>
              </a:rPr>
              <a:t>The Plan-Do-Study-Act (PDSA) cycle tests changes in real work settings. The PDSA cycle guides the test of a change to determine if the change is an improvement.</a:t>
            </a:r>
          </a:p>
        </p:txBody>
      </p:sp>
      <p:sp>
        <p:nvSpPr>
          <p:cNvPr id="11" name="TextBox 143">
            <a:extLst>
              <a:ext uri="{FF2B5EF4-FFF2-40B4-BE49-F238E27FC236}">
                <a16:creationId xmlns:a16="http://schemas.microsoft.com/office/drawing/2014/main" id="{E81B9931-9F52-77BD-C3FD-385A095A486E}"/>
              </a:ext>
            </a:extLst>
          </p:cNvPr>
          <p:cNvSpPr txBox="1"/>
          <p:nvPr/>
        </p:nvSpPr>
        <p:spPr>
          <a:xfrm>
            <a:off x="411948" y="3972402"/>
            <a:ext cx="3494098" cy="33855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5600">
                <a:solidFill>
                  <a:srgbClr val="404040"/>
                </a:solidFill>
                <a:latin typeface="Avenir Next"/>
                <a:ea typeface="Avenir Next"/>
                <a:cs typeface="Avenir Next"/>
                <a:sym typeface="Avenir Next"/>
              </a:defRPr>
            </a:pPr>
            <a:r>
              <a:rPr kumimoji="0" lang="en-US" sz="1600" b="0" i="0" u="none" strike="noStrike" kern="0" cap="none" spc="0" normalizeH="0" baseline="0" noProof="0" dirty="0">
                <a:ln>
                  <a:noFill/>
                </a:ln>
                <a:solidFill>
                  <a:srgbClr val="00A0C3"/>
                </a:solidFill>
                <a:effectLst/>
                <a:uLnTx/>
                <a:uFillTx/>
                <a:latin typeface="Avenir Next"/>
                <a:sym typeface="Avenir Next"/>
                <a:hlinkClick r:id="rId5">
                  <a:extLst>
                    <a:ext uri="{A12FA001-AC4F-418D-AE19-62706E023703}">
                      <ahyp:hlinkClr xmlns:ahyp="http://schemas.microsoft.com/office/drawing/2018/hyperlinkcolor" val="tx"/>
                    </a:ext>
                  </a:extLst>
                </a:hlinkClick>
              </a:rPr>
              <a:t>https://www.ihi.org</a:t>
            </a:r>
            <a:r>
              <a:rPr kumimoji="0" lang="en-US" sz="1600" b="0" i="0" u="none" strike="noStrike" kern="0" cap="none" spc="0" normalizeH="0" baseline="0" noProof="0" dirty="0">
                <a:ln>
                  <a:noFill/>
                </a:ln>
                <a:solidFill>
                  <a:srgbClr val="00A0C3"/>
                </a:solidFill>
                <a:effectLst/>
                <a:uLnTx/>
                <a:uFillTx/>
                <a:latin typeface="Avenir Next"/>
                <a:sym typeface="Avenir Next"/>
              </a:rPr>
              <a:t> </a:t>
            </a:r>
            <a:endParaRPr kumimoji="0" sz="1600" b="0" i="0" u="none" strike="noStrike" kern="0" cap="none" spc="0" normalizeH="0" baseline="0" noProof="0" dirty="0">
              <a:ln>
                <a:noFill/>
              </a:ln>
              <a:solidFill>
                <a:srgbClr val="00A0C3"/>
              </a:solidFill>
              <a:effectLst/>
              <a:uLnTx/>
              <a:uFillTx/>
              <a:latin typeface="Avenir Next"/>
              <a:sym typeface="Avenir Next"/>
            </a:endParaRPr>
          </a:p>
        </p:txBody>
      </p:sp>
      <p:sp>
        <p:nvSpPr>
          <p:cNvPr id="3" name="TextBox 2">
            <a:extLst>
              <a:ext uri="{FF2B5EF4-FFF2-40B4-BE49-F238E27FC236}">
                <a16:creationId xmlns:a16="http://schemas.microsoft.com/office/drawing/2014/main" id="{ECA39FA3-A56E-A75B-1F37-1C2505325141}"/>
              </a:ext>
            </a:extLst>
          </p:cNvPr>
          <p:cNvSpPr txBox="1"/>
          <p:nvPr/>
        </p:nvSpPr>
        <p:spPr>
          <a:xfrm>
            <a:off x="10294883" y="6268869"/>
            <a:ext cx="1684171" cy="307777"/>
          </a:xfrm>
          <a:prstGeom prst="rect">
            <a:avLst/>
          </a:prstGeom>
          <a:noFill/>
        </p:spPr>
        <p:txBody>
          <a:bodyPr wrap="square" rtlCol="0">
            <a:spAutoFit/>
          </a:body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rPr>
              <a:t>Slide </a:t>
            </a:r>
            <a:fld id="{E3ACD462-A53A-0048-B30A-76B64DB91F1B}" type="slidenum">
              <a:rPr kumimoji="0" lang="en-US" sz="700" b="1" i="0" u="none" strike="noStrike" kern="1200" cap="none" spc="0" normalizeH="0" baseline="0" noProof="0">
                <a:ln>
                  <a:noFill/>
                </a:ln>
                <a:solidFill>
                  <a:srgbClr val="000000"/>
                </a:solidFill>
                <a:effectLst/>
                <a:uLnTx/>
                <a:uFillTx/>
                <a:latin typeface="Avenir Next" panose="020B0503020202020204" pitchFamily="34" charset="0"/>
                <a:ea typeface="+mn-ea"/>
                <a:cs typeface="+mn-cs"/>
                <a:sym typeface="Calibri"/>
              </a:rPr>
              <a:pPr marL="0" marR="0" lvl="0" indent="0" algn="r" defTabSz="457200" rtl="0" eaLnBrk="1" fontAlgn="auto" latinLnBrk="0" hangingPunct="0">
                <a:lnSpc>
                  <a:spcPct val="100000"/>
                </a:lnSpc>
                <a:spcBef>
                  <a:spcPts val="0"/>
                </a:spcBef>
                <a:spcAft>
                  <a:spcPts val="0"/>
                </a:spcAft>
                <a:buClrTx/>
                <a:buSzTx/>
                <a:buFontTx/>
                <a:buNone/>
                <a:tabLst/>
                <a:defRPr/>
              </a:pPr>
              <a:t>18</a:t>
            </a:fld>
            <a:endPar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endParaRPr>
          </a:p>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lumMod val="75000"/>
                    <a:lumOff val="25000"/>
                  </a:srgbClr>
                </a:solidFill>
                <a:effectLst/>
                <a:uLnTx/>
                <a:uFillTx/>
                <a:latin typeface="Avenir Next"/>
                <a:ea typeface="+mn-ea"/>
                <a:cs typeface="Calibri"/>
                <a:sym typeface="Avenir Next"/>
              </a:rPr>
              <a:t>2023 Nebraska Quality Conference</a:t>
            </a:r>
          </a:p>
        </p:txBody>
      </p:sp>
    </p:spTree>
    <p:extLst>
      <p:ext uri="{BB962C8B-B14F-4D97-AF65-F5344CB8AC3E}">
        <p14:creationId xmlns:p14="http://schemas.microsoft.com/office/powerpoint/2010/main" val="386336273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icon&#10;&#10;Description automatically generated">
            <a:extLst>
              <a:ext uri="{FF2B5EF4-FFF2-40B4-BE49-F238E27FC236}">
                <a16:creationId xmlns:a16="http://schemas.microsoft.com/office/drawing/2014/main" id="{0918BC43-6E8D-2647-BECF-505DA7DFCE50}"/>
              </a:ext>
            </a:extLst>
          </p:cNvPr>
          <p:cNvPicPr>
            <a:picLocks noChangeAspect="1"/>
          </p:cNvPicPr>
          <p:nvPr/>
        </p:nvPicPr>
        <p:blipFill>
          <a:blip r:embed="rId2"/>
          <a:stretch>
            <a:fillRect/>
          </a:stretch>
        </p:blipFill>
        <p:spPr>
          <a:xfrm>
            <a:off x="2852955" y="3272093"/>
            <a:ext cx="1807928" cy="565671"/>
          </a:xfrm>
          <a:prstGeom prst="rect">
            <a:avLst/>
          </a:prstGeom>
          <a:ln>
            <a:noFill/>
          </a:ln>
        </p:spPr>
      </p:pic>
      <p:sp>
        <p:nvSpPr>
          <p:cNvPr id="24" name="Text Placeholder 8">
            <a:extLst>
              <a:ext uri="{FF2B5EF4-FFF2-40B4-BE49-F238E27FC236}">
                <a16:creationId xmlns:a16="http://schemas.microsoft.com/office/drawing/2014/main" id="{EE271CF5-8275-BF4D-9242-7BB900F4C759}"/>
              </a:ext>
            </a:extLst>
          </p:cNvPr>
          <p:cNvSpPr txBox="1">
            <a:spLocks/>
          </p:cNvSpPr>
          <p:nvPr/>
        </p:nvSpPr>
        <p:spPr>
          <a:xfrm>
            <a:off x="1851718" y="3870221"/>
            <a:ext cx="3810401" cy="309355"/>
          </a:xfrm>
          <a:prstGeom prst="rect">
            <a:avLst/>
          </a:prstGeom>
        </p:spPr>
        <p:txBody>
          <a:bodyPr vert="horz" lIns="91440" tIns="45720" rIns="91440" bIns="45720" rtlCol="0" anchor="ctr">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1334"/>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t>Learning and Knowledge Exchange</a:t>
            </a:r>
          </a:p>
        </p:txBody>
      </p:sp>
      <p:pic>
        <p:nvPicPr>
          <p:cNvPr id="25" name="Image" descr="Image">
            <a:extLst>
              <a:ext uri="{FF2B5EF4-FFF2-40B4-BE49-F238E27FC236}">
                <a16:creationId xmlns:a16="http://schemas.microsoft.com/office/drawing/2014/main" id="{1677A88F-6B68-8244-BD80-3F1ED91A3DBF}"/>
              </a:ext>
            </a:extLst>
          </p:cNvPr>
          <p:cNvPicPr>
            <a:picLocks noChangeAspect="1"/>
          </p:cNvPicPr>
          <p:nvPr/>
        </p:nvPicPr>
        <p:blipFill>
          <a:blip r:embed="rId3"/>
          <a:srcRect/>
          <a:stretch>
            <a:fillRect/>
          </a:stretch>
        </p:blipFill>
        <p:spPr>
          <a:xfrm>
            <a:off x="4705649" y="1568580"/>
            <a:ext cx="2589567" cy="667750"/>
          </a:xfrm>
          <a:prstGeom prst="rect">
            <a:avLst/>
          </a:prstGeom>
          <a:ln w="12700">
            <a:miter lim="400000"/>
          </a:ln>
        </p:spPr>
      </p:pic>
      <p:pic>
        <p:nvPicPr>
          <p:cNvPr id="3" name="Picture 2" descr="A picture containing text, clipart&#10;&#10;Description automatically generated">
            <a:extLst>
              <a:ext uri="{FF2B5EF4-FFF2-40B4-BE49-F238E27FC236}">
                <a16:creationId xmlns:a16="http://schemas.microsoft.com/office/drawing/2014/main" id="{64FB10D0-B10A-FD42-8522-3BAF7413572A}"/>
              </a:ext>
            </a:extLst>
          </p:cNvPr>
          <p:cNvPicPr>
            <a:picLocks noChangeAspect="1"/>
          </p:cNvPicPr>
          <p:nvPr/>
        </p:nvPicPr>
        <p:blipFill>
          <a:blip r:embed="rId4"/>
          <a:stretch>
            <a:fillRect/>
          </a:stretch>
        </p:blipFill>
        <p:spPr>
          <a:xfrm>
            <a:off x="7446551" y="3269286"/>
            <a:ext cx="1974688" cy="509447"/>
          </a:xfrm>
          <a:prstGeom prst="rect">
            <a:avLst/>
          </a:prstGeom>
          <a:ln>
            <a:noFill/>
          </a:ln>
        </p:spPr>
      </p:pic>
      <p:sp>
        <p:nvSpPr>
          <p:cNvPr id="26" name="Text Placeholder 8">
            <a:extLst>
              <a:ext uri="{FF2B5EF4-FFF2-40B4-BE49-F238E27FC236}">
                <a16:creationId xmlns:a16="http://schemas.microsoft.com/office/drawing/2014/main" id="{4980E9F0-5014-C347-A44F-2CB73C0AAE5A}"/>
              </a:ext>
            </a:extLst>
          </p:cNvPr>
          <p:cNvSpPr txBox="1">
            <a:spLocks/>
          </p:cNvSpPr>
          <p:nvPr/>
        </p:nvSpPr>
        <p:spPr>
          <a:xfrm>
            <a:off x="6612077" y="3875181"/>
            <a:ext cx="3810401" cy="309355"/>
          </a:xfrm>
          <a:prstGeom prst="rect">
            <a:avLst/>
          </a:prstGeom>
        </p:spPr>
        <p:txBody>
          <a:bodyPr vert="horz" lIns="91440" tIns="45720" rIns="91440" bIns="45720" rtlCol="0" anchor="ctr">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1334"/>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t>Practice Operations National Database</a:t>
            </a:r>
          </a:p>
        </p:txBody>
      </p:sp>
      <p:cxnSp>
        <p:nvCxnSpPr>
          <p:cNvPr id="28" name="Elbow Connector 27">
            <a:extLst>
              <a:ext uri="{FF2B5EF4-FFF2-40B4-BE49-F238E27FC236}">
                <a16:creationId xmlns:a16="http://schemas.microsoft.com/office/drawing/2014/main" id="{446307BB-CE55-444D-8883-623550B0B8F5}"/>
              </a:ext>
            </a:extLst>
          </p:cNvPr>
          <p:cNvCxnSpPr>
            <a:stCxn id="25" idx="2"/>
            <a:endCxn id="3" idx="0"/>
          </p:cNvCxnSpPr>
          <p:nvPr/>
        </p:nvCxnSpPr>
        <p:spPr>
          <a:xfrm rot="16200000" flipH="1">
            <a:off x="6700686" y="1536077"/>
            <a:ext cx="1032956" cy="2433462"/>
          </a:xfrm>
          <a:prstGeom prst="bentConnector3">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41BF8D40-6E8F-494C-93D5-570A9C2609E8}"/>
              </a:ext>
            </a:extLst>
          </p:cNvPr>
          <p:cNvCxnSpPr>
            <a:cxnSpLocks/>
            <a:stCxn id="25" idx="2"/>
            <a:endCxn id="23" idx="0"/>
          </p:cNvCxnSpPr>
          <p:nvPr/>
        </p:nvCxnSpPr>
        <p:spPr>
          <a:xfrm rot="5400000">
            <a:off x="4360795" y="1632454"/>
            <a:ext cx="1035763" cy="2243514"/>
          </a:xfrm>
          <a:prstGeom prst="bentConnector3">
            <a:avLst>
              <a:gd name="adj1" fmla="val 50000"/>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8">
            <a:extLst>
              <a:ext uri="{FF2B5EF4-FFF2-40B4-BE49-F238E27FC236}">
                <a16:creationId xmlns:a16="http://schemas.microsoft.com/office/drawing/2014/main" id="{B7373A79-391C-0040-9AAC-F42469C7A873}"/>
              </a:ext>
            </a:extLst>
          </p:cNvPr>
          <p:cNvSpPr txBox="1">
            <a:spLocks/>
          </p:cNvSpPr>
          <p:nvPr/>
        </p:nvSpPr>
        <p:spPr>
          <a:xfrm>
            <a:off x="1823916" y="4212033"/>
            <a:ext cx="3810401" cy="1122493"/>
          </a:xfrm>
          <a:prstGeom prst="rect">
            <a:avLst/>
          </a:prstGeom>
        </p:spPr>
        <p:txBody>
          <a:bodyPr vert="horz" lIns="91440" tIns="45720" rIns="91440" bIns="45720" rtlCol="0" anchor="ctr">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1334"/>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srgbClr val="0070C0"/>
                </a:solidFill>
                <a:effectLst/>
                <a:uLnTx/>
                <a:uFillTx/>
                <a:latin typeface="Avenir Next" panose="020B0503020202020204" pitchFamily="34" charset="0"/>
                <a:ea typeface="+mn-ea"/>
                <a:cs typeface="Arial" panose="020B0604020202020204" pitchFamily="34" charset="0"/>
              </a:rPr>
              <a:t>Performance improvement tools for rural primary care practices with a core web application designed to help clinics create and manage PDSA initiatives</a:t>
            </a:r>
          </a:p>
        </p:txBody>
      </p:sp>
      <p:sp>
        <p:nvSpPr>
          <p:cNvPr id="33" name="Text Placeholder 8">
            <a:extLst>
              <a:ext uri="{FF2B5EF4-FFF2-40B4-BE49-F238E27FC236}">
                <a16:creationId xmlns:a16="http://schemas.microsoft.com/office/drawing/2014/main" id="{B615F0F8-B228-5F40-8542-67952EC5E3F7}"/>
              </a:ext>
            </a:extLst>
          </p:cNvPr>
          <p:cNvSpPr txBox="1">
            <a:spLocks/>
          </p:cNvSpPr>
          <p:nvPr/>
        </p:nvSpPr>
        <p:spPr>
          <a:xfrm>
            <a:off x="6528694" y="4208017"/>
            <a:ext cx="3810401" cy="1122493"/>
          </a:xfrm>
          <a:prstGeom prst="rect">
            <a:avLst/>
          </a:prstGeom>
        </p:spPr>
        <p:txBody>
          <a:bodyPr vert="horz" lIns="91440" tIns="45720" rIns="91440" bIns="45720" rtlCol="0" anchor="ctr">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1334"/>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srgbClr val="7030A0"/>
                </a:solidFill>
                <a:effectLst/>
                <a:uLnTx/>
                <a:uFillTx/>
                <a:latin typeface="Avenir Next" panose="020B0503020202020204" pitchFamily="34" charset="0"/>
                <a:ea typeface="+mn-ea"/>
                <a:cs typeface="Arial" panose="020B0604020202020204" pitchFamily="34" charset="0"/>
              </a:rPr>
              <a:t>Data collection, reporting and benchmarking of the most rural relevant financial, quality, staffing, productivity and compensation metrics</a:t>
            </a:r>
          </a:p>
        </p:txBody>
      </p:sp>
      <p:sp>
        <p:nvSpPr>
          <p:cNvPr id="34" name="Text Placeholder 8">
            <a:extLst>
              <a:ext uri="{FF2B5EF4-FFF2-40B4-BE49-F238E27FC236}">
                <a16:creationId xmlns:a16="http://schemas.microsoft.com/office/drawing/2014/main" id="{148A146A-2D71-1544-99B5-6DC8987EDEB5}"/>
              </a:ext>
            </a:extLst>
          </p:cNvPr>
          <p:cNvSpPr txBox="1">
            <a:spLocks/>
          </p:cNvSpPr>
          <p:nvPr/>
        </p:nvSpPr>
        <p:spPr>
          <a:xfrm>
            <a:off x="0" y="624688"/>
            <a:ext cx="12192000" cy="628687"/>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1334"/>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t>Technology and Tools</a:t>
            </a:r>
          </a:p>
        </p:txBody>
      </p:sp>
      <p:pic>
        <p:nvPicPr>
          <p:cNvPr id="2" name="Image" descr="Image">
            <a:extLst>
              <a:ext uri="{FF2B5EF4-FFF2-40B4-BE49-F238E27FC236}">
                <a16:creationId xmlns:a16="http://schemas.microsoft.com/office/drawing/2014/main" id="{7550AD91-0D46-20B7-1089-19B379E23509}"/>
              </a:ext>
            </a:extLst>
          </p:cNvPr>
          <p:cNvPicPr>
            <a:picLocks noChangeAspect="1"/>
          </p:cNvPicPr>
          <p:nvPr/>
        </p:nvPicPr>
        <p:blipFill>
          <a:blip r:embed="rId3"/>
          <a:srcRect/>
          <a:stretch>
            <a:fillRect/>
          </a:stretch>
        </p:blipFill>
        <p:spPr>
          <a:xfrm>
            <a:off x="354149" y="6242711"/>
            <a:ext cx="1193568" cy="307776"/>
          </a:xfrm>
          <a:prstGeom prst="rect">
            <a:avLst/>
          </a:prstGeom>
          <a:ln w="12700">
            <a:miter lim="400000"/>
          </a:ln>
        </p:spPr>
      </p:pic>
      <p:sp>
        <p:nvSpPr>
          <p:cNvPr id="4" name="TextBox 3">
            <a:extLst>
              <a:ext uri="{FF2B5EF4-FFF2-40B4-BE49-F238E27FC236}">
                <a16:creationId xmlns:a16="http://schemas.microsoft.com/office/drawing/2014/main" id="{92B29134-ADED-2941-205A-B5C7D67281B1}"/>
              </a:ext>
            </a:extLst>
          </p:cNvPr>
          <p:cNvSpPr txBox="1"/>
          <p:nvPr/>
        </p:nvSpPr>
        <p:spPr>
          <a:xfrm>
            <a:off x="10294883" y="6268869"/>
            <a:ext cx="1684171" cy="307777"/>
          </a:xfrm>
          <a:prstGeom prst="rect">
            <a:avLst/>
          </a:prstGeom>
          <a:noFill/>
        </p:spPr>
        <p:txBody>
          <a:bodyPr wrap="square" rtlCol="0">
            <a:spAutoFit/>
          </a:body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rPr>
              <a:t>Slide </a:t>
            </a:r>
            <a:fld id="{E3ACD462-A53A-0048-B30A-76B64DB91F1B}" type="slidenum">
              <a:rPr kumimoji="0" lang="en-US" sz="700" b="1" i="0" u="none" strike="noStrike" kern="1200" cap="none" spc="0" normalizeH="0" baseline="0" noProof="0">
                <a:ln>
                  <a:noFill/>
                </a:ln>
                <a:solidFill>
                  <a:srgbClr val="000000"/>
                </a:solidFill>
                <a:effectLst/>
                <a:uLnTx/>
                <a:uFillTx/>
                <a:latin typeface="Avenir Next" panose="020B0503020202020204" pitchFamily="34" charset="0"/>
                <a:ea typeface="+mn-ea"/>
                <a:cs typeface="+mn-cs"/>
                <a:sym typeface="Calibri"/>
              </a:rPr>
              <a:pPr marL="0" marR="0" lvl="0" indent="0" algn="r" defTabSz="457200" rtl="0" eaLnBrk="1" fontAlgn="auto" latinLnBrk="0" hangingPunct="0">
                <a:lnSpc>
                  <a:spcPct val="100000"/>
                </a:lnSpc>
                <a:spcBef>
                  <a:spcPts val="0"/>
                </a:spcBef>
                <a:spcAft>
                  <a:spcPts val="0"/>
                </a:spcAft>
                <a:buClrTx/>
                <a:buSzTx/>
                <a:buFontTx/>
                <a:buNone/>
                <a:tabLst/>
                <a:defRPr/>
              </a:pPr>
              <a:t>19</a:t>
            </a:fld>
            <a:endPar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endParaRPr>
          </a:p>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lumMod val="75000"/>
                    <a:lumOff val="25000"/>
                  </a:srgbClr>
                </a:solidFill>
                <a:effectLst/>
                <a:uLnTx/>
                <a:uFillTx/>
                <a:latin typeface="Avenir Next"/>
                <a:ea typeface="+mn-ea"/>
                <a:cs typeface="Calibri"/>
                <a:sym typeface="Avenir Next"/>
              </a:rPr>
              <a:t>2023 Nebraska Quality Conference</a:t>
            </a:r>
          </a:p>
        </p:txBody>
      </p:sp>
    </p:spTree>
    <p:extLst>
      <p:ext uri="{BB962C8B-B14F-4D97-AF65-F5344CB8AC3E}">
        <p14:creationId xmlns:p14="http://schemas.microsoft.com/office/powerpoint/2010/main" val="1498076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BD778A7E-89F6-0E31-2DF3-C61A951256BB}"/>
              </a:ext>
            </a:extLst>
          </p:cNvPr>
          <p:cNvPicPr>
            <a:picLocks noChangeAspect="1"/>
          </p:cNvPicPr>
          <p:nvPr/>
        </p:nvPicPr>
        <p:blipFill>
          <a:blip r:embed="rId2"/>
          <a:srcRect/>
          <a:stretch>
            <a:fillRect/>
          </a:stretch>
        </p:blipFill>
        <p:spPr>
          <a:xfrm>
            <a:off x="354149" y="6242711"/>
            <a:ext cx="1193568" cy="307776"/>
          </a:xfrm>
          <a:prstGeom prst="rect">
            <a:avLst/>
          </a:prstGeom>
          <a:ln w="12700">
            <a:miter lim="400000"/>
          </a:ln>
        </p:spPr>
      </p:pic>
      <p:sp>
        <p:nvSpPr>
          <p:cNvPr id="23" name="TextBox 22">
            <a:extLst>
              <a:ext uri="{FF2B5EF4-FFF2-40B4-BE49-F238E27FC236}">
                <a16:creationId xmlns:a16="http://schemas.microsoft.com/office/drawing/2014/main" id="{A23A94E9-83C5-2EB7-2D5A-F94A16E849D8}"/>
              </a:ext>
            </a:extLst>
          </p:cNvPr>
          <p:cNvSpPr txBox="1"/>
          <p:nvPr/>
        </p:nvSpPr>
        <p:spPr>
          <a:xfrm>
            <a:off x="-190822" y="447615"/>
            <a:ext cx="121919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venir Next" panose="020B0503020202020204" pitchFamily="34" charset="0"/>
              </a:rPr>
              <a:t>Gothenburg Health</a:t>
            </a:r>
          </a:p>
        </p:txBody>
      </p:sp>
      <p:sp>
        <p:nvSpPr>
          <p:cNvPr id="3" name="TextBox 2">
            <a:extLst>
              <a:ext uri="{FF2B5EF4-FFF2-40B4-BE49-F238E27FC236}">
                <a16:creationId xmlns:a16="http://schemas.microsoft.com/office/drawing/2014/main" id="{38E4716B-5E68-A657-D0B1-8051DA8F5899}"/>
              </a:ext>
            </a:extLst>
          </p:cNvPr>
          <p:cNvSpPr txBox="1"/>
          <p:nvPr/>
        </p:nvSpPr>
        <p:spPr>
          <a:xfrm>
            <a:off x="10294883" y="6268869"/>
            <a:ext cx="1684171" cy="307777"/>
          </a:xfrm>
          <a:prstGeom prst="rect">
            <a:avLst/>
          </a:prstGeom>
          <a:noFill/>
        </p:spPr>
        <p:txBody>
          <a:bodyPr wrap="square" rtlCol="0">
            <a:spAutoFit/>
          </a:body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rPr>
              <a:t>Slide </a:t>
            </a:r>
            <a:fld id="{E3ACD462-A53A-0048-B30A-76B64DB91F1B}" type="slidenum">
              <a:rPr kumimoji="0" lang="en-US" sz="700" b="1" i="0" u="none" strike="noStrike" kern="1200" cap="none" spc="0" normalizeH="0" baseline="0" noProof="0">
                <a:ln>
                  <a:noFill/>
                </a:ln>
                <a:solidFill>
                  <a:srgbClr val="000000"/>
                </a:solidFill>
                <a:effectLst/>
                <a:uLnTx/>
                <a:uFillTx/>
                <a:latin typeface="Avenir Next" panose="020B0503020202020204" pitchFamily="34" charset="0"/>
                <a:ea typeface="+mn-ea"/>
                <a:cs typeface="+mn-cs"/>
                <a:sym typeface="Calibri"/>
              </a:rPr>
              <a:pPr marL="0" marR="0" lvl="0" indent="0" algn="r" defTabSz="457200" rtl="0" eaLnBrk="1" fontAlgn="auto" latinLnBrk="0" hangingPunct="0">
                <a:lnSpc>
                  <a:spcPct val="100000"/>
                </a:lnSpc>
                <a:spcBef>
                  <a:spcPts val="0"/>
                </a:spcBef>
                <a:spcAft>
                  <a:spcPts val="0"/>
                </a:spcAft>
                <a:buClrTx/>
                <a:buSzTx/>
                <a:buFontTx/>
                <a:buNone/>
                <a:tabLst/>
                <a:defRPr/>
              </a:pPr>
              <a:t>2</a:t>
            </a:fld>
            <a:endPar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endParaRPr>
          </a:p>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lumMod val="75000"/>
                    <a:lumOff val="25000"/>
                  </a:srgbClr>
                </a:solidFill>
                <a:effectLst/>
                <a:uLnTx/>
                <a:uFillTx/>
                <a:latin typeface="Avenir Next"/>
                <a:ea typeface="+mn-ea"/>
                <a:cs typeface="Calibri"/>
                <a:sym typeface="Avenir Next"/>
              </a:rPr>
              <a:t>2023 Nebraska Quality Conference</a:t>
            </a:r>
          </a:p>
        </p:txBody>
      </p:sp>
      <p:sp>
        <p:nvSpPr>
          <p:cNvPr id="6" name="TextBox 5">
            <a:extLst>
              <a:ext uri="{FF2B5EF4-FFF2-40B4-BE49-F238E27FC236}">
                <a16:creationId xmlns:a16="http://schemas.microsoft.com/office/drawing/2014/main" id="{DB5A1337-A7A2-2B9E-5FA1-706C52030481}"/>
              </a:ext>
            </a:extLst>
          </p:cNvPr>
          <p:cNvSpPr txBox="1"/>
          <p:nvPr/>
        </p:nvSpPr>
        <p:spPr>
          <a:xfrm>
            <a:off x="1054510" y="1076632"/>
            <a:ext cx="10345993"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algn="ctr"/>
            <a:r>
              <a:rPr lang="en-US" sz="2400" b="0" i="0" u="none" strike="noStrike" dirty="0">
                <a:solidFill>
                  <a:srgbClr val="165E8F"/>
                </a:solidFill>
                <a:effectLst/>
                <a:latin typeface="Open Sans" panose="020B0606030504020204" pitchFamily="34" charset="0"/>
              </a:rPr>
              <a:t>Vision</a:t>
            </a:r>
            <a:r>
              <a:rPr lang="en-US" sz="1600" b="0" i="0" u="none" strike="noStrike" dirty="0">
                <a:solidFill>
                  <a:srgbClr val="165E8F"/>
                </a:solidFill>
                <a:effectLst/>
                <a:latin typeface="Open Sans" panose="020B0606030504020204" pitchFamily="34" charset="0"/>
              </a:rPr>
              <a:t> </a:t>
            </a:r>
          </a:p>
          <a:p>
            <a:pPr algn="ctr"/>
            <a:r>
              <a:rPr lang="en-US" sz="1600" b="0" i="0" dirty="0">
                <a:solidFill>
                  <a:srgbClr val="404040"/>
                </a:solidFill>
                <a:effectLst/>
                <a:latin typeface="Open Sans" panose="020B0606030504020204" pitchFamily="34" charset="0"/>
              </a:rPr>
              <a:t>Gothenburg Health leverages our Innovative Culture to optimize Health Communities</a:t>
            </a:r>
          </a:p>
        </p:txBody>
      </p:sp>
      <p:pic>
        <p:nvPicPr>
          <p:cNvPr id="8" name="Picture 7">
            <a:extLst>
              <a:ext uri="{FF2B5EF4-FFF2-40B4-BE49-F238E27FC236}">
                <a16:creationId xmlns:a16="http://schemas.microsoft.com/office/drawing/2014/main" id="{10C67CAA-085B-1FE7-1E0C-7AE51B40AB28}"/>
              </a:ext>
            </a:extLst>
          </p:cNvPr>
          <p:cNvPicPr>
            <a:picLocks noChangeAspect="1"/>
          </p:cNvPicPr>
          <p:nvPr/>
        </p:nvPicPr>
        <p:blipFill>
          <a:blip r:embed="rId3"/>
          <a:stretch>
            <a:fillRect/>
          </a:stretch>
        </p:blipFill>
        <p:spPr>
          <a:xfrm>
            <a:off x="6327058" y="2460937"/>
            <a:ext cx="4685071" cy="3194640"/>
          </a:xfrm>
          <a:prstGeom prst="rect">
            <a:avLst/>
          </a:prstGeom>
        </p:spPr>
      </p:pic>
      <p:sp>
        <p:nvSpPr>
          <p:cNvPr id="9" name="TextBox 8">
            <a:extLst>
              <a:ext uri="{FF2B5EF4-FFF2-40B4-BE49-F238E27FC236}">
                <a16:creationId xmlns:a16="http://schemas.microsoft.com/office/drawing/2014/main" id="{B86DEB5A-8952-0FC5-B923-66ADCD9647AF}"/>
              </a:ext>
            </a:extLst>
          </p:cNvPr>
          <p:cNvSpPr txBox="1"/>
          <p:nvPr/>
        </p:nvSpPr>
        <p:spPr>
          <a:xfrm>
            <a:off x="1179871" y="1898444"/>
            <a:ext cx="5744497" cy="387798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algn="l">
              <a:buFont typeface="Arial" panose="020B0604020202020204" pitchFamily="34" charset="0"/>
              <a:buChar char="•"/>
            </a:pPr>
            <a:endParaRPr lang="en-US" sz="1600" b="0" i="0" u="none" strike="noStrike" dirty="0">
              <a:solidFill>
                <a:srgbClr val="373737"/>
              </a:solidFill>
              <a:effectLst/>
              <a:latin typeface="Open Sans" panose="020B0606030504020204" pitchFamily="34" charset="0"/>
            </a:endParaRPr>
          </a:p>
          <a:p>
            <a:pPr algn="l">
              <a:buFont typeface="Arial" panose="020B0604020202020204" pitchFamily="34" charset="0"/>
              <a:buChar char="•"/>
            </a:pPr>
            <a:endParaRPr lang="en-US" sz="1600" dirty="0">
              <a:solidFill>
                <a:srgbClr val="373737"/>
              </a:solidFill>
              <a:latin typeface="Open Sans" panose="020B0606030504020204" pitchFamily="34" charset="0"/>
            </a:endParaRPr>
          </a:p>
          <a:p>
            <a:pPr algn="l">
              <a:buFont typeface="Arial" panose="020B0604020202020204" pitchFamily="34" charset="0"/>
              <a:buChar char="•"/>
            </a:pPr>
            <a:endParaRPr lang="en-US" sz="1600" b="0" i="0" u="none" strike="noStrike" dirty="0">
              <a:solidFill>
                <a:srgbClr val="373737"/>
              </a:solidFill>
              <a:effectLst/>
              <a:latin typeface="Open Sans" panose="020B0606030504020204" pitchFamily="34" charset="0"/>
            </a:endParaRPr>
          </a:p>
          <a:p>
            <a:pPr algn="l">
              <a:buFont typeface="Arial" panose="020B0604020202020204" pitchFamily="34" charset="0"/>
              <a:buChar char="•"/>
            </a:pPr>
            <a:r>
              <a:rPr lang="en-US" sz="1600" b="0" i="0" u="none" strike="noStrike" dirty="0">
                <a:solidFill>
                  <a:srgbClr val="373737"/>
                </a:solidFill>
                <a:effectLst/>
                <a:latin typeface="Open Sans" panose="020B0606030504020204" pitchFamily="34" charset="0"/>
              </a:rPr>
              <a:t>12 Licensed Beds</a:t>
            </a:r>
          </a:p>
          <a:p>
            <a:pPr algn="l">
              <a:buFont typeface="Arial" panose="020B0604020202020204" pitchFamily="34" charset="0"/>
              <a:buChar char="•"/>
            </a:pPr>
            <a:r>
              <a:rPr lang="en-US" sz="1600" b="0" i="0" u="none" strike="noStrike" dirty="0">
                <a:solidFill>
                  <a:srgbClr val="373737"/>
                </a:solidFill>
                <a:effectLst/>
                <a:latin typeface="Open Sans" panose="020B0606030504020204" pitchFamily="34" charset="0"/>
              </a:rPr>
              <a:t>4 Nursery Beds</a:t>
            </a:r>
          </a:p>
          <a:p>
            <a:pPr algn="l">
              <a:buFont typeface="Arial" panose="020B0604020202020204" pitchFamily="34" charset="0"/>
              <a:buChar char="•"/>
            </a:pPr>
            <a:r>
              <a:rPr lang="en-US" sz="1600" dirty="0">
                <a:solidFill>
                  <a:srgbClr val="373737"/>
                </a:solidFill>
                <a:latin typeface="Open Sans" panose="020B0606030504020204" pitchFamily="34" charset="0"/>
              </a:rPr>
              <a:t>27 RHC clinic rooms</a:t>
            </a:r>
          </a:p>
          <a:p>
            <a:pPr algn="l">
              <a:buFont typeface="Arial" panose="020B0604020202020204" pitchFamily="34" charset="0"/>
              <a:buChar char="•"/>
            </a:pPr>
            <a:r>
              <a:rPr lang="en-US" sz="1600" b="0" i="0" u="none" strike="noStrike" dirty="0">
                <a:solidFill>
                  <a:srgbClr val="373737"/>
                </a:solidFill>
                <a:effectLst/>
                <a:latin typeface="Open Sans" panose="020B0606030504020204" pitchFamily="34" charset="0"/>
              </a:rPr>
              <a:t>4 Active Medical Staff</a:t>
            </a:r>
          </a:p>
          <a:p>
            <a:pPr algn="l">
              <a:buFont typeface="Arial" panose="020B0604020202020204" pitchFamily="34" charset="0"/>
              <a:buChar char="•"/>
            </a:pPr>
            <a:r>
              <a:rPr lang="en-US" sz="1600" b="0" i="0" u="none" strike="noStrike" dirty="0">
                <a:solidFill>
                  <a:srgbClr val="373737"/>
                </a:solidFill>
                <a:effectLst/>
                <a:latin typeface="Open Sans" panose="020B0606030504020204" pitchFamily="34" charset="0"/>
              </a:rPr>
              <a:t>2 Active Advanced Practice Registered Nurse</a:t>
            </a:r>
          </a:p>
          <a:p>
            <a:pPr algn="l">
              <a:buFont typeface="Arial" panose="020B0604020202020204" pitchFamily="34" charset="0"/>
              <a:buChar char="•"/>
            </a:pPr>
            <a:r>
              <a:rPr lang="en-US" sz="1600" b="0" i="0" u="none" strike="noStrike" dirty="0">
                <a:solidFill>
                  <a:srgbClr val="373737"/>
                </a:solidFill>
                <a:effectLst/>
                <a:latin typeface="Open Sans" panose="020B0606030504020204" pitchFamily="34" charset="0"/>
              </a:rPr>
              <a:t>3 Active Physician Assistants</a:t>
            </a:r>
          </a:p>
          <a:p>
            <a:pPr algn="l">
              <a:buFont typeface="Arial" panose="020B0604020202020204" pitchFamily="34" charset="0"/>
              <a:buChar char="•"/>
            </a:pPr>
            <a:r>
              <a:rPr lang="en-US" sz="1600" b="0" i="0" u="none" strike="noStrike" dirty="0">
                <a:solidFill>
                  <a:srgbClr val="373737"/>
                </a:solidFill>
                <a:effectLst/>
                <a:latin typeface="Open Sans" panose="020B0606030504020204" pitchFamily="34" charset="0"/>
              </a:rPr>
              <a:t>2 Active CRNA</a:t>
            </a:r>
          </a:p>
          <a:p>
            <a:pPr algn="l">
              <a:buFont typeface="Arial" panose="020B0604020202020204" pitchFamily="34" charset="0"/>
              <a:buChar char="•"/>
            </a:pPr>
            <a:r>
              <a:rPr lang="en-US" sz="1600" b="0" i="0" u="none" strike="noStrike" dirty="0">
                <a:solidFill>
                  <a:srgbClr val="373737"/>
                </a:solidFill>
                <a:effectLst/>
                <a:latin typeface="Open Sans" panose="020B0606030504020204" pitchFamily="34" charset="0"/>
              </a:rPr>
              <a:t>1 Pharmacists, 1 Clinical Pharmacist</a:t>
            </a:r>
          </a:p>
          <a:p>
            <a:pPr>
              <a:buFont typeface="Arial" panose="020B0604020202020204" pitchFamily="34" charset="0"/>
              <a:buChar char="•"/>
            </a:pPr>
            <a:r>
              <a:rPr lang="en-US" sz="1600" b="0" i="0" u="none" strike="noStrike" dirty="0">
                <a:solidFill>
                  <a:srgbClr val="373737"/>
                </a:solidFill>
                <a:effectLst/>
                <a:latin typeface="Open Sans" panose="020B0606030504020204" pitchFamily="34" charset="0"/>
              </a:rPr>
              <a:t>20+ Courtesy Medical Staff</a:t>
            </a:r>
          </a:p>
          <a:p>
            <a:pPr>
              <a:buFont typeface="Arial" panose="020B0604020202020204" pitchFamily="34" charset="0"/>
              <a:buChar char="•"/>
            </a:pPr>
            <a:endParaRPr lang="en-US" sz="1600" b="0" i="0" u="none" strike="noStrike" dirty="0">
              <a:solidFill>
                <a:srgbClr val="373737"/>
              </a:solidFill>
              <a:effectLst/>
              <a:latin typeface="Open Sans" panose="020B0606030504020204" pitchFamily="34" charset="0"/>
            </a:endParaRPr>
          </a:p>
          <a:p>
            <a:pPr algn="l">
              <a:buFont typeface="Arial" panose="020B0604020202020204" pitchFamily="34" charset="0"/>
              <a:buChar char="•"/>
            </a:pPr>
            <a:endParaRPr lang="en-US" sz="1600" b="0" i="0" u="none" strike="noStrike" dirty="0">
              <a:solidFill>
                <a:srgbClr val="373737"/>
              </a:solidFill>
              <a:effectLst/>
              <a:latin typeface="Open Sans" panose="020B0606030504020204" pitchFamily="34" charset="0"/>
            </a:endParaRPr>
          </a:p>
          <a:p>
            <a:pPr algn="l">
              <a:buFont typeface="Arial" panose="020B0604020202020204" pitchFamily="34" charset="0"/>
              <a:buChar char="•"/>
            </a:pPr>
            <a:endParaRPr lang="en-US" sz="1600" b="0" i="0" u="none" strike="noStrike" dirty="0">
              <a:solidFill>
                <a:srgbClr val="373737"/>
              </a:solidFill>
              <a:effectLst/>
              <a:latin typeface="Open Sans" panose="020B0606030504020204" pitchFamily="34" charset="0"/>
            </a:endParaRPr>
          </a:p>
        </p:txBody>
      </p:sp>
    </p:spTree>
    <p:extLst>
      <p:ext uri="{BB962C8B-B14F-4D97-AF65-F5344CB8AC3E}">
        <p14:creationId xmlns:p14="http://schemas.microsoft.com/office/powerpoint/2010/main" val="429181534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0D9D377-7245-9C42-030B-2F69C9CC3D84}"/>
              </a:ext>
            </a:extLst>
          </p:cNvPr>
          <p:cNvSpPr/>
          <p:nvPr/>
        </p:nvSpPr>
        <p:spPr>
          <a:xfrm>
            <a:off x="3132333" y="5298999"/>
            <a:ext cx="1351722" cy="28616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 name="TextBox 3">
            <a:extLst>
              <a:ext uri="{FF2B5EF4-FFF2-40B4-BE49-F238E27FC236}">
                <a16:creationId xmlns:a16="http://schemas.microsoft.com/office/drawing/2014/main" id="{836A2219-72F6-1DA0-3F39-A031E2791FB3}"/>
              </a:ext>
            </a:extLst>
          </p:cNvPr>
          <p:cNvSpPr txBox="1"/>
          <p:nvPr/>
        </p:nvSpPr>
        <p:spPr>
          <a:xfrm>
            <a:off x="1" y="314318"/>
            <a:ext cx="1219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Diabetes Hemoglobin A1c</a:t>
            </a:r>
          </a:p>
        </p:txBody>
      </p:sp>
      <p:cxnSp>
        <p:nvCxnSpPr>
          <p:cNvPr id="38" name="Straight Connector 37">
            <a:extLst>
              <a:ext uri="{FF2B5EF4-FFF2-40B4-BE49-F238E27FC236}">
                <a16:creationId xmlns:a16="http://schemas.microsoft.com/office/drawing/2014/main" id="{ACC395BD-A82D-7D22-9CCE-F412421E5EEC}"/>
              </a:ext>
            </a:extLst>
          </p:cNvPr>
          <p:cNvCxnSpPr>
            <a:cxnSpLocks/>
            <a:stCxn id="29" idx="2"/>
            <a:endCxn id="39" idx="0"/>
          </p:cNvCxnSpPr>
          <p:nvPr/>
        </p:nvCxnSpPr>
        <p:spPr>
          <a:xfrm>
            <a:off x="3808194" y="5585164"/>
            <a:ext cx="1058" cy="12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DC8F4FE-E066-6E8C-7ACF-653A79B7FAE2}"/>
              </a:ext>
            </a:extLst>
          </p:cNvPr>
          <p:cNvSpPr txBox="1"/>
          <p:nvPr/>
        </p:nvSpPr>
        <p:spPr>
          <a:xfrm>
            <a:off x="3133391" y="5708211"/>
            <a:ext cx="135172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 accuracy with EMR </a:t>
            </a:r>
          </a:p>
        </p:txBody>
      </p:sp>
      <p:sp>
        <p:nvSpPr>
          <p:cNvPr id="22" name="Rectangle 21">
            <a:extLst>
              <a:ext uri="{FF2B5EF4-FFF2-40B4-BE49-F238E27FC236}">
                <a16:creationId xmlns:a16="http://schemas.microsoft.com/office/drawing/2014/main" id="{C5859F7F-661A-6C91-0E2C-2A422A7B58EE}"/>
              </a:ext>
            </a:extLst>
          </p:cNvPr>
          <p:cNvSpPr/>
          <p:nvPr/>
        </p:nvSpPr>
        <p:spPr>
          <a:xfrm>
            <a:off x="3133391" y="2102929"/>
            <a:ext cx="1351722" cy="319607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8" name="Rectangle 7">
            <a:extLst>
              <a:ext uri="{FF2B5EF4-FFF2-40B4-BE49-F238E27FC236}">
                <a16:creationId xmlns:a16="http://schemas.microsoft.com/office/drawing/2014/main" id="{D4B20777-F21F-3938-5DD7-2B64A33BE08F}"/>
              </a:ext>
            </a:extLst>
          </p:cNvPr>
          <p:cNvSpPr/>
          <p:nvPr/>
        </p:nvSpPr>
        <p:spPr>
          <a:xfrm>
            <a:off x="3299043" y="2231334"/>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Convene multidisciplinary team</a:t>
            </a:r>
          </a:p>
        </p:txBody>
      </p:sp>
      <p:sp>
        <p:nvSpPr>
          <p:cNvPr id="7" name="Rectangle 6">
            <a:extLst>
              <a:ext uri="{FF2B5EF4-FFF2-40B4-BE49-F238E27FC236}">
                <a16:creationId xmlns:a16="http://schemas.microsoft.com/office/drawing/2014/main" id="{8C6BD913-5340-E230-FF43-0EAA010148BA}"/>
              </a:ext>
            </a:extLst>
          </p:cNvPr>
          <p:cNvSpPr/>
          <p:nvPr/>
        </p:nvSpPr>
        <p:spPr>
          <a:xfrm>
            <a:off x="3297366" y="3431284"/>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Create data wall</a:t>
            </a:r>
          </a:p>
        </p:txBody>
      </p:sp>
      <p:sp>
        <p:nvSpPr>
          <p:cNvPr id="15" name="Rectangle 14">
            <a:extLst>
              <a:ext uri="{FF2B5EF4-FFF2-40B4-BE49-F238E27FC236}">
                <a16:creationId xmlns:a16="http://schemas.microsoft.com/office/drawing/2014/main" id="{7A245262-54D7-2F00-69F5-5E07C1F71B81}"/>
              </a:ext>
            </a:extLst>
          </p:cNvPr>
          <p:cNvSpPr/>
          <p:nvPr/>
        </p:nvSpPr>
        <p:spPr>
          <a:xfrm>
            <a:off x="3299043" y="2831309"/>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Acquire executive sponsorship</a:t>
            </a:r>
          </a:p>
        </p:txBody>
      </p:sp>
      <p:sp>
        <p:nvSpPr>
          <p:cNvPr id="27" name="TextBox 26">
            <a:extLst>
              <a:ext uri="{FF2B5EF4-FFF2-40B4-BE49-F238E27FC236}">
                <a16:creationId xmlns:a16="http://schemas.microsoft.com/office/drawing/2014/main" id="{C67D06F1-789D-0E7C-4EB8-C672B12BD909}"/>
              </a:ext>
            </a:extLst>
          </p:cNvPr>
          <p:cNvSpPr txBox="1"/>
          <p:nvPr/>
        </p:nvSpPr>
        <p:spPr>
          <a:xfrm>
            <a:off x="3133391" y="1646450"/>
            <a:ext cx="1351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PDSA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Chartering</a:t>
            </a:r>
          </a:p>
        </p:txBody>
      </p:sp>
      <p:sp>
        <p:nvSpPr>
          <p:cNvPr id="23" name="Rectangle 22">
            <a:extLst>
              <a:ext uri="{FF2B5EF4-FFF2-40B4-BE49-F238E27FC236}">
                <a16:creationId xmlns:a16="http://schemas.microsoft.com/office/drawing/2014/main" id="{8C3C3B42-0991-C5D6-8058-6D39C7B1CC67}"/>
              </a:ext>
            </a:extLst>
          </p:cNvPr>
          <p:cNvSpPr/>
          <p:nvPr/>
        </p:nvSpPr>
        <p:spPr>
          <a:xfrm>
            <a:off x="4747013" y="2102929"/>
            <a:ext cx="1351722" cy="319607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9" name="Rectangle 8">
            <a:extLst>
              <a:ext uri="{FF2B5EF4-FFF2-40B4-BE49-F238E27FC236}">
                <a16:creationId xmlns:a16="http://schemas.microsoft.com/office/drawing/2014/main" id="{C3B09360-4B94-763C-FD89-BDE25C2C34C6}"/>
              </a:ext>
            </a:extLst>
          </p:cNvPr>
          <p:cNvSpPr/>
          <p:nvPr/>
        </p:nvSpPr>
        <p:spPr>
          <a:xfrm>
            <a:off x="4909930" y="2236125"/>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Interview staff</a:t>
            </a:r>
          </a:p>
        </p:txBody>
      </p:sp>
      <p:sp>
        <p:nvSpPr>
          <p:cNvPr id="12" name="Rectangle 11">
            <a:extLst>
              <a:ext uri="{FF2B5EF4-FFF2-40B4-BE49-F238E27FC236}">
                <a16:creationId xmlns:a16="http://schemas.microsoft.com/office/drawing/2014/main" id="{3D5B250D-F79A-562C-3DFB-CA602BF26B5D}"/>
              </a:ext>
            </a:extLst>
          </p:cNvPr>
          <p:cNvSpPr/>
          <p:nvPr/>
        </p:nvSpPr>
        <p:spPr>
          <a:xfrm>
            <a:off x="4912665" y="2835048"/>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Adopt standing orders</a:t>
            </a:r>
          </a:p>
        </p:txBody>
      </p:sp>
      <p:sp>
        <p:nvSpPr>
          <p:cNvPr id="32" name="TextBox 31">
            <a:extLst>
              <a:ext uri="{FF2B5EF4-FFF2-40B4-BE49-F238E27FC236}">
                <a16:creationId xmlns:a16="http://schemas.microsoft.com/office/drawing/2014/main" id="{13E88CC6-4AAD-FF72-4168-08D8B2B8EE41}"/>
              </a:ext>
            </a:extLst>
          </p:cNvPr>
          <p:cNvSpPr txBox="1"/>
          <p:nvPr/>
        </p:nvSpPr>
        <p:spPr>
          <a:xfrm>
            <a:off x="4747013" y="1646450"/>
            <a:ext cx="1351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PDSA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Training</a:t>
            </a:r>
          </a:p>
        </p:txBody>
      </p:sp>
      <p:sp>
        <p:nvSpPr>
          <p:cNvPr id="49" name="Rectangle 48">
            <a:extLst>
              <a:ext uri="{FF2B5EF4-FFF2-40B4-BE49-F238E27FC236}">
                <a16:creationId xmlns:a16="http://schemas.microsoft.com/office/drawing/2014/main" id="{05886CC2-330E-501F-3A38-0B61FDDF9D6B}"/>
              </a:ext>
            </a:extLst>
          </p:cNvPr>
          <p:cNvSpPr/>
          <p:nvPr/>
        </p:nvSpPr>
        <p:spPr>
          <a:xfrm>
            <a:off x="4909930" y="3433971"/>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Provide training to staff and clinicians</a:t>
            </a:r>
          </a:p>
        </p:txBody>
      </p:sp>
      <p:sp>
        <p:nvSpPr>
          <p:cNvPr id="50" name="Rectangle 49">
            <a:extLst>
              <a:ext uri="{FF2B5EF4-FFF2-40B4-BE49-F238E27FC236}">
                <a16:creationId xmlns:a16="http://schemas.microsoft.com/office/drawing/2014/main" id="{104A76FA-6FB7-A9DF-E08F-788FBD3F023F}"/>
              </a:ext>
            </a:extLst>
          </p:cNvPr>
          <p:cNvSpPr/>
          <p:nvPr/>
        </p:nvSpPr>
        <p:spPr>
          <a:xfrm>
            <a:off x="4909930" y="4032894"/>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rPr>
              <a:t>Ensure staff proficiency</a:t>
            </a:r>
          </a:p>
        </p:txBody>
      </p:sp>
      <p:sp>
        <p:nvSpPr>
          <p:cNvPr id="24" name="Rectangle 23">
            <a:extLst>
              <a:ext uri="{FF2B5EF4-FFF2-40B4-BE49-F238E27FC236}">
                <a16:creationId xmlns:a16="http://schemas.microsoft.com/office/drawing/2014/main" id="{94B2C02C-BB0C-C86B-8CFF-D489704D350B}"/>
              </a:ext>
            </a:extLst>
          </p:cNvPr>
          <p:cNvSpPr/>
          <p:nvPr/>
        </p:nvSpPr>
        <p:spPr>
          <a:xfrm>
            <a:off x="6360635" y="2102929"/>
            <a:ext cx="1351722" cy="319607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0" name="Rectangle 9">
            <a:extLst>
              <a:ext uri="{FF2B5EF4-FFF2-40B4-BE49-F238E27FC236}">
                <a16:creationId xmlns:a16="http://schemas.microsoft.com/office/drawing/2014/main" id="{9A4B4F1F-E555-868C-F3F7-2C0AD133E3FD}"/>
              </a:ext>
            </a:extLst>
          </p:cNvPr>
          <p:cNvSpPr/>
          <p:nvPr/>
        </p:nvSpPr>
        <p:spPr>
          <a:xfrm>
            <a:off x="6527343" y="2240887"/>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Develop marketing materials</a:t>
            </a:r>
          </a:p>
        </p:txBody>
      </p:sp>
      <p:sp>
        <p:nvSpPr>
          <p:cNvPr id="13" name="Rectangle 12">
            <a:extLst>
              <a:ext uri="{FF2B5EF4-FFF2-40B4-BE49-F238E27FC236}">
                <a16:creationId xmlns:a16="http://schemas.microsoft.com/office/drawing/2014/main" id="{37075D30-1AE8-5B20-6F66-87BE808A317E}"/>
              </a:ext>
            </a:extLst>
          </p:cNvPr>
          <p:cNvSpPr/>
          <p:nvPr/>
        </p:nvSpPr>
        <p:spPr>
          <a:xfrm>
            <a:off x="6526287" y="2836598"/>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Distribute marketing materials</a:t>
            </a:r>
          </a:p>
        </p:txBody>
      </p:sp>
      <p:sp>
        <p:nvSpPr>
          <p:cNvPr id="17" name="Rectangle 16">
            <a:extLst>
              <a:ext uri="{FF2B5EF4-FFF2-40B4-BE49-F238E27FC236}">
                <a16:creationId xmlns:a16="http://schemas.microsoft.com/office/drawing/2014/main" id="{8F3C1BA2-2AE4-4B79-C12E-35DBF31A1C20}"/>
              </a:ext>
            </a:extLst>
          </p:cNvPr>
          <p:cNvSpPr/>
          <p:nvPr/>
        </p:nvSpPr>
        <p:spPr>
          <a:xfrm>
            <a:off x="6526287" y="3432309"/>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rPr>
              <a:t>Implement pilot recall and reminder system</a:t>
            </a:r>
          </a:p>
        </p:txBody>
      </p:sp>
      <p:sp>
        <p:nvSpPr>
          <p:cNvPr id="33" name="TextBox 32">
            <a:extLst>
              <a:ext uri="{FF2B5EF4-FFF2-40B4-BE49-F238E27FC236}">
                <a16:creationId xmlns:a16="http://schemas.microsoft.com/office/drawing/2014/main" id="{63AD2537-BF01-8475-ECBB-3C5E4435E25E}"/>
              </a:ext>
            </a:extLst>
          </p:cNvPr>
          <p:cNvSpPr txBox="1"/>
          <p:nvPr/>
        </p:nvSpPr>
        <p:spPr>
          <a:xfrm>
            <a:off x="6360635" y="1646450"/>
            <a:ext cx="135172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PDSA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Outreach</a:t>
            </a:r>
          </a:p>
        </p:txBody>
      </p:sp>
      <p:sp>
        <p:nvSpPr>
          <p:cNvPr id="25" name="Rectangle 24">
            <a:extLst>
              <a:ext uri="{FF2B5EF4-FFF2-40B4-BE49-F238E27FC236}">
                <a16:creationId xmlns:a16="http://schemas.microsoft.com/office/drawing/2014/main" id="{C917F01C-EFC4-52BA-A8DC-2ED253BF6163}"/>
              </a:ext>
            </a:extLst>
          </p:cNvPr>
          <p:cNvSpPr/>
          <p:nvPr/>
        </p:nvSpPr>
        <p:spPr>
          <a:xfrm>
            <a:off x="7973263" y="2102929"/>
            <a:ext cx="1351722" cy="319607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4" name="Rectangle 13">
            <a:extLst>
              <a:ext uri="{FF2B5EF4-FFF2-40B4-BE49-F238E27FC236}">
                <a16:creationId xmlns:a16="http://schemas.microsoft.com/office/drawing/2014/main" id="{A8FA0D66-F32A-6250-9EBD-093D053AF216}"/>
              </a:ext>
            </a:extLst>
          </p:cNvPr>
          <p:cNvSpPr/>
          <p:nvPr/>
        </p:nvSpPr>
        <p:spPr>
          <a:xfrm>
            <a:off x="8138851" y="2236125"/>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Harmonize EMR scheduled reminders</a:t>
            </a:r>
          </a:p>
        </p:txBody>
      </p:sp>
      <p:sp>
        <p:nvSpPr>
          <p:cNvPr id="34" name="TextBox 33">
            <a:extLst>
              <a:ext uri="{FF2B5EF4-FFF2-40B4-BE49-F238E27FC236}">
                <a16:creationId xmlns:a16="http://schemas.microsoft.com/office/drawing/2014/main" id="{5DFF5B16-080E-4D51-7AD8-09BCC7F0E52E}"/>
              </a:ext>
            </a:extLst>
          </p:cNvPr>
          <p:cNvSpPr txBox="1"/>
          <p:nvPr/>
        </p:nvSpPr>
        <p:spPr>
          <a:xfrm>
            <a:off x="7974258" y="1646450"/>
            <a:ext cx="135172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PDSA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Intervention</a:t>
            </a:r>
          </a:p>
        </p:txBody>
      </p:sp>
      <p:sp>
        <p:nvSpPr>
          <p:cNvPr id="88" name="Left Bracket 87">
            <a:extLst>
              <a:ext uri="{FF2B5EF4-FFF2-40B4-BE49-F238E27FC236}">
                <a16:creationId xmlns:a16="http://schemas.microsoft.com/office/drawing/2014/main" id="{0AF02143-9D99-C50B-C3FF-5AAB2786DA62}"/>
              </a:ext>
            </a:extLst>
          </p:cNvPr>
          <p:cNvSpPr/>
          <p:nvPr/>
        </p:nvSpPr>
        <p:spPr>
          <a:xfrm>
            <a:off x="2710360" y="2102929"/>
            <a:ext cx="45719" cy="3491314"/>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TextBox 88">
            <a:extLst>
              <a:ext uri="{FF2B5EF4-FFF2-40B4-BE49-F238E27FC236}">
                <a16:creationId xmlns:a16="http://schemas.microsoft.com/office/drawing/2014/main" id="{985CF9A8-1F94-E542-FCC4-813352C98FA8}"/>
              </a:ext>
            </a:extLst>
          </p:cNvPr>
          <p:cNvSpPr txBox="1"/>
          <p:nvPr/>
        </p:nvSpPr>
        <p:spPr>
          <a:xfrm>
            <a:off x="1363435" y="3728873"/>
            <a:ext cx="105408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0000"/>
                </a:solidFill>
                <a:effectLst/>
                <a:uLnTx/>
                <a:uFillTx/>
                <a:latin typeface="Avenir Next" panose="020B0503020202020204" pitchFamily="34" charset="0"/>
                <a:ea typeface="+mn-ea"/>
                <a:cs typeface="+mn-cs"/>
              </a:rPr>
              <a:t>Do and Study</a:t>
            </a:r>
          </a:p>
        </p:txBody>
      </p:sp>
      <p:sp>
        <p:nvSpPr>
          <p:cNvPr id="90" name="TextBox 89">
            <a:extLst>
              <a:ext uri="{FF2B5EF4-FFF2-40B4-BE49-F238E27FC236}">
                <a16:creationId xmlns:a16="http://schemas.microsoft.com/office/drawing/2014/main" id="{91C11325-8825-E07F-ED9D-0A90A0C53D2D}"/>
              </a:ext>
            </a:extLst>
          </p:cNvPr>
          <p:cNvSpPr txBox="1"/>
          <p:nvPr/>
        </p:nvSpPr>
        <p:spPr>
          <a:xfrm>
            <a:off x="1474434" y="5692846"/>
            <a:ext cx="94308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0000"/>
                </a:solidFill>
                <a:effectLst/>
                <a:uLnTx/>
                <a:uFillTx/>
                <a:latin typeface="Avenir Next" panose="020B0503020202020204" pitchFamily="34" charset="0"/>
                <a:ea typeface="+mn-ea"/>
                <a:cs typeface="+mn-cs"/>
              </a:rPr>
              <a:t>PDSA Tests</a:t>
            </a:r>
          </a:p>
        </p:txBody>
      </p:sp>
      <p:cxnSp>
        <p:nvCxnSpPr>
          <p:cNvPr id="91" name="Straight Connector 90">
            <a:extLst>
              <a:ext uri="{FF2B5EF4-FFF2-40B4-BE49-F238E27FC236}">
                <a16:creationId xmlns:a16="http://schemas.microsoft.com/office/drawing/2014/main" id="{B28559A1-C8D8-077A-FE53-D9289854F680}"/>
              </a:ext>
            </a:extLst>
          </p:cNvPr>
          <p:cNvCxnSpPr>
            <a:cxnSpLocks/>
            <a:stCxn id="90" idx="3"/>
            <a:endCxn id="39" idx="1"/>
          </p:cNvCxnSpPr>
          <p:nvPr/>
        </p:nvCxnSpPr>
        <p:spPr>
          <a:xfrm flipV="1">
            <a:off x="2417520" y="5815933"/>
            <a:ext cx="715871" cy="771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745C853D-BF7B-EBBF-EE21-C03ADC46FBA5}"/>
              </a:ext>
            </a:extLst>
          </p:cNvPr>
          <p:cNvSpPr/>
          <p:nvPr/>
        </p:nvSpPr>
        <p:spPr>
          <a:xfrm>
            <a:off x="3132333" y="1272421"/>
            <a:ext cx="6192588" cy="261610"/>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NQF # 0059 </a:t>
            </a:r>
            <a:r>
              <a:rPr kumimoji="0" lang="en-US" sz="8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Diabetes Hemoglobin A1c (monitored monthly)</a:t>
            </a:r>
          </a:p>
        </p:txBody>
      </p:sp>
      <p:cxnSp>
        <p:nvCxnSpPr>
          <p:cNvPr id="101" name="Straight Connector 100">
            <a:extLst>
              <a:ext uri="{FF2B5EF4-FFF2-40B4-BE49-F238E27FC236}">
                <a16:creationId xmlns:a16="http://schemas.microsoft.com/office/drawing/2014/main" id="{72FC3FE6-C025-96E8-B084-E8702C703A79}"/>
              </a:ext>
            </a:extLst>
          </p:cNvPr>
          <p:cNvCxnSpPr>
            <a:cxnSpLocks/>
            <a:stCxn id="23" idx="2"/>
            <a:endCxn id="102" idx="0"/>
          </p:cNvCxnSpPr>
          <p:nvPr/>
        </p:nvCxnSpPr>
        <p:spPr>
          <a:xfrm flipH="1">
            <a:off x="5420139" y="5298999"/>
            <a:ext cx="2735" cy="4078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87137479-5B6E-6016-C531-A943970D76E5}"/>
              </a:ext>
            </a:extLst>
          </p:cNvPr>
          <p:cNvSpPr txBox="1"/>
          <p:nvPr/>
        </p:nvSpPr>
        <p:spPr>
          <a:xfrm>
            <a:off x="4744278" y="5706835"/>
            <a:ext cx="135172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 staff competency</a:t>
            </a:r>
          </a:p>
        </p:txBody>
      </p:sp>
      <p:cxnSp>
        <p:nvCxnSpPr>
          <p:cNvPr id="109" name="Straight Connector 108">
            <a:extLst>
              <a:ext uri="{FF2B5EF4-FFF2-40B4-BE49-F238E27FC236}">
                <a16:creationId xmlns:a16="http://schemas.microsoft.com/office/drawing/2014/main" id="{9C86142F-2D14-F875-F547-88C2F11F4801}"/>
              </a:ext>
            </a:extLst>
          </p:cNvPr>
          <p:cNvCxnSpPr>
            <a:cxnSpLocks/>
            <a:stCxn id="89" idx="3"/>
            <a:endCxn id="88" idx="1"/>
          </p:cNvCxnSpPr>
          <p:nvPr/>
        </p:nvCxnSpPr>
        <p:spPr>
          <a:xfrm flipV="1">
            <a:off x="2417520" y="3848586"/>
            <a:ext cx="292840" cy="724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A92D7007-B9CC-9E74-3420-5B2A70C7C638}"/>
              </a:ext>
            </a:extLst>
          </p:cNvPr>
          <p:cNvSpPr/>
          <p:nvPr/>
        </p:nvSpPr>
        <p:spPr>
          <a:xfrm>
            <a:off x="3133392" y="958304"/>
            <a:ext cx="6192588" cy="26161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Initiative Documentation</a:t>
            </a:r>
            <a:r>
              <a:rPr kumimoji="0" lang="en-US" sz="8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 Background, Goal, Data Collection Plan, Measurement</a:t>
            </a:r>
          </a:p>
        </p:txBody>
      </p:sp>
      <p:sp>
        <p:nvSpPr>
          <p:cNvPr id="28" name="TextBox 27">
            <a:extLst>
              <a:ext uri="{FF2B5EF4-FFF2-40B4-BE49-F238E27FC236}">
                <a16:creationId xmlns:a16="http://schemas.microsoft.com/office/drawing/2014/main" id="{CCAEE2FC-1BD4-1C38-3D95-75FC93A9E099}"/>
              </a:ext>
            </a:extLst>
          </p:cNvPr>
          <p:cNvSpPr txBox="1"/>
          <p:nvPr/>
        </p:nvSpPr>
        <p:spPr>
          <a:xfrm>
            <a:off x="3132333" y="5333644"/>
            <a:ext cx="135172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ACT</a:t>
            </a:r>
            <a:r>
              <a:rPr kumimoji="0" lang="en-US" sz="8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 DECISION</a:t>
            </a:r>
          </a:p>
        </p:txBody>
      </p:sp>
      <p:sp>
        <p:nvSpPr>
          <p:cNvPr id="43" name="Rectangle 42">
            <a:extLst>
              <a:ext uri="{FF2B5EF4-FFF2-40B4-BE49-F238E27FC236}">
                <a16:creationId xmlns:a16="http://schemas.microsoft.com/office/drawing/2014/main" id="{7398C906-B7DE-3C99-91BD-358305ACA6B8}"/>
              </a:ext>
            </a:extLst>
          </p:cNvPr>
          <p:cNvSpPr/>
          <p:nvPr/>
        </p:nvSpPr>
        <p:spPr>
          <a:xfrm>
            <a:off x="4747012" y="5298999"/>
            <a:ext cx="1351722" cy="28616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4" name="TextBox 43">
            <a:extLst>
              <a:ext uri="{FF2B5EF4-FFF2-40B4-BE49-F238E27FC236}">
                <a16:creationId xmlns:a16="http://schemas.microsoft.com/office/drawing/2014/main" id="{CA635BA1-6C3F-0B02-97DF-6040C1901D17}"/>
              </a:ext>
            </a:extLst>
          </p:cNvPr>
          <p:cNvSpPr txBox="1"/>
          <p:nvPr/>
        </p:nvSpPr>
        <p:spPr>
          <a:xfrm>
            <a:off x="4747012" y="5333644"/>
            <a:ext cx="135172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ACT</a:t>
            </a:r>
            <a:r>
              <a:rPr kumimoji="0" lang="en-US" sz="8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 DECISION</a:t>
            </a:r>
          </a:p>
        </p:txBody>
      </p:sp>
      <p:sp>
        <p:nvSpPr>
          <p:cNvPr id="45" name="Rectangle 44">
            <a:extLst>
              <a:ext uri="{FF2B5EF4-FFF2-40B4-BE49-F238E27FC236}">
                <a16:creationId xmlns:a16="http://schemas.microsoft.com/office/drawing/2014/main" id="{5B559538-3EAB-CD4C-BB90-85B6B2DFD0E5}"/>
              </a:ext>
            </a:extLst>
          </p:cNvPr>
          <p:cNvSpPr/>
          <p:nvPr/>
        </p:nvSpPr>
        <p:spPr>
          <a:xfrm>
            <a:off x="6361691" y="5298999"/>
            <a:ext cx="1351722" cy="28616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6" name="TextBox 45">
            <a:extLst>
              <a:ext uri="{FF2B5EF4-FFF2-40B4-BE49-F238E27FC236}">
                <a16:creationId xmlns:a16="http://schemas.microsoft.com/office/drawing/2014/main" id="{4FD1CDAC-556E-D76E-19E2-8F1C4CEDA96D}"/>
              </a:ext>
            </a:extLst>
          </p:cNvPr>
          <p:cNvSpPr txBox="1"/>
          <p:nvPr/>
        </p:nvSpPr>
        <p:spPr>
          <a:xfrm>
            <a:off x="6361691" y="5333644"/>
            <a:ext cx="135172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ACT</a:t>
            </a:r>
            <a:r>
              <a:rPr kumimoji="0" lang="en-US" sz="8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 DECISION</a:t>
            </a:r>
          </a:p>
        </p:txBody>
      </p:sp>
      <p:sp>
        <p:nvSpPr>
          <p:cNvPr id="48" name="Rectangle 47">
            <a:extLst>
              <a:ext uri="{FF2B5EF4-FFF2-40B4-BE49-F238E27FC236}">
                <a16:creationId xmlns:a16="http://schemas.microsoft.com/office/drawing/2014/main" id="{55E28718-D344-3835-5FA8-6067C50C434A}"/>
              </a:ext>
            </a:extLst>
          </p:cNvPr>
          <p:cNvSpPr/>
          <p:nvPr/>
        </p:nvSpPr>
        <p:spPr>
          <a:xfrm>
            <a:off x="7973263" y="5298999"/>
            <a:ext cx="1351722" cy="28616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1" name="TextBox 50">
            <a:extLst>
              <a:ext uri="{FF2B5EF4-FFF2-40B4-BE49-F238E27FC236}">
                <a16:creationId xmlns:a16="http://schemas.microsoft.com/office/drawing/2014/main" id="{7378505D-C805-79CA-C2F9-241F09E00371}"/>
              </a:ext>
            </a:extLst>
          </p:cNvPr>
          <p:cNvSpPr txBox="1"/>
          <p:nvPr/>
        </p:nvSpPr>
        <p:spPr>
          <a:xfrm>
            <a:off x="7973263" y="5333644"/>
            <a:ext cx="135172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ACT</a:t>
            </a:r>
            <a:r>
              <a:rPr kumimoji="0" lang="en-US" sz="8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 DECISION</a:t>
            </a:r>
          </a:p>
        </p:txBody>
      </p:sp>
      <p:sp>
        <p:nvSpPr>
          <p:cNvPr id="53" name="Rectangle 52">
            <a:extLst>
              <a:ext uri="{FF2B5EF4-FFF2-40B4-BE49-F238E27FC236}">
                <a16:creationId xmlns:a16="http://schemas.microsoft.com/office/drawing/2014/main" id="{3408A418-3C3B-FCA8-A1C4-5D2BED33A211}"/>
              </a:ext>
            </a:extLst>
          </p:cNvPr>
          <p:cNvSpPr/>
          <p:nvPr/>
        </p:nvSpPr>
        <p:spPr>
          <a:xfrm>
            <a:off x="3297366" y="4031259"/>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rPr>
              <a:t>Validate baseline data integrity</a:t>
            </a:r>
          </a:p>
        </p:txBody>
      </p:sp>
      <p:sp>
        <p:nvSpPr>
          <p:cNvPr id="54" name="Rectangle 53">
            <a:extLst>
              <a:ext uri="{FF2B5EF4-FFF2-40B4-BE49-F238E27FC236}">
                <a16:creationId xmlns:a16="http://schemas.microsoft.com/office/drawing/2014/main" id="{769EBE41-F77F-9A02-AC81-9729B8ED6A61}"/>
              </a:ext>
            </a:extLst>
          </p:cNvPr>
          <p:cNvSpPr/>
          <p:nvPr/>
        </p:nvSpPr>
        <p:spPr>
          <a:xfrm>
            <a:off x="3297366" y="4631235"/>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rPr>
              <a:t>Identify target patient populations</a:t>
            </a:r>
          </a:p>
        </p:txBody>
      </p:sp>
      <p:sp>
        <p:nvSpPr>
          <p:cNvPr id="55" name="Rectangle 54">
            <a:extLst>
              <a:ext uri="{FF2B5EF4-FFF2-40B4-BE49-F238E27FC236}">
                <a16:creationId xmlns:a16="http://schemas.microsoft.com/office/drawing/2014/main" id="{D9489BC8-019E-E332-F453-BC3CAD3088BE}"/>
              </a:ext>
            </a:extLst>
          </p:cNvPr>
          <p:cNvSpPr/>
          <p:nvPr/>
        </p:nvSpPr>
        <p:spPr>
          <a:xfrm>
            <a:off x="8138851" y="2823056"/>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rPr>
              <a:t>Apply interview techniques</a:t>
            </a:r>
          </a:p>
        </p:txBody>
      </p:sp>
      <p:pic>
        <p:nvPicPr>
          <p:cNvPr id="2" name="Image" descr="Image">
            <a:extLst>
              <a:ext uri="{FF2B5EF4-FFF2-40B4-BE49-F238E27FC236}">
                <a16:creationId xmlns:a16="http://schemas.microsoft.com/office/drawing/2014/main" id="{8CA829C8-26F2-27C4-5CEC-8852A1A3DF99}"/>
              </a:ext>
            </a:extLst>
          </p:cNvPr>
          <p:cNvPicPr>
            <a:picLocks noChangeAspect="1"/>
          </p:cNvPicPr>
          <p:nvPr/>
        </p:nvPicPr>
        <p:blipFill>
          <a:blip r:embed="rId2"/>
          <a:srcRect/>
          <a:stretch>
            <a:fillRect/>
          </a:stretch>
        </p:blipFill>
        <p:spPr>
          <a:xfrm>
            <a:off x="354149" y="6242711"/>
            <a:ext cx="1193568" cy="307776"/>
          </a:xfrm>
          <a:prstGeom prst="rect">
            <a:avLst/>
          </a:prstGeom>
          <a:ln w="12700">
            <a:miter lim="400000"/>
          </a:ln>
        </p:spPr>
      </p:pic>
      <p:sp>
        <p:nvSpPr>
          <p:cNvPr id="5" name="Left Bracket 4">
            <a:extLst>
              <a:ext uri="{FF2B5EF4-FFF2-40B4-BE49-F238E27FC236}">
                <a16:creationId xmlns:a16="http://schemas.microsoft.com/office/drawing/2014/main" id="{C06C7C2C-FD14-291F-9AF8-E6FC0FD08280}"/>
              </a:ext>
            </a:extLst>
          </p:cNvPr>
          <p:cNvSpPr/>
          <p:nvPr/>
        </p:nvSpPr>
        <p:spPr>
          <a:xfrm>
            <a:off x="2699231" y="974709"/>
            <a:ext cx="45719" cy="609356"/>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A63675D-D819-6E92-C776-1BD8E6277176}"/>
              </a:ext>
            </a:extLst>
          </p:cNvPr>
          <p:cNvSpPr txBox="1"/>
          <p:nvPr/>
        </p:nvSpPr>
        <p:spPr>
          <a:xfrm>
            <a:off x="1874528" y="1148582"/>
            <a:ext cx="54299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0000"/>
                </a:solidFill>
                <a:effectLst/>
                <a:uLnTx/>
                <a:uFillTx/>
                <a:latin typeface="Avenir Next" panose="020B0503020202020204" pitchFamily="34" charset="0"/>
                <a:ea typeface="+mn-ea"/>
                <a:cs typeface="+mn-cs"/>
              </a:rPr>
              <a:t>Plan</a:t>
            </a:r>
          </a:p>
        </p:txBody>
      </p:sp>
      <p:cxnSp>
        <p:nvCxnSpPr>
          <p:cNvPr id="11" name="Straight Connector 10">
            <a:extLst>
              <a:ext uri="{FF2B5EF4-FFF2-40B4-BE49-F238E27FC236}">
                <a16:creationId xmlns:a16="http://schemas.microsoft.com/office/drawing/2014/main" id="{47A9516D-EB66-62F9-9930-134538477015}"/>
              </a:ext>
            </a:extLst>
          </p:cNvPr>
          <p:cNvCxnSpPr>
            <a:cxnSpLocks/>
            <a:stCxn id="6" idx="3"/>
            <a:endCxn id="5" idx="1"/>
          </p:cNvCxnSpPr>
          <p:nvPr/>
        </p:nvCxnSpPr>
        <p:spPr>
          <a:xfrm>
            <a:off x="2417520" y="1279387"/>
            <a:ext cx="28171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A1709B4-47AB-3A28-96F0-1E7735E83555}"/>
              </a:ext>
            </a:extLst>
          </p:cNvPr>
          <p:cNvSpPr txBox="1"/>
          <p:nvPr/>
        </p:nvSpPr>
        <p:spPr>
          <a:xfrm>
            <a:off x="10294883" y="6268869"/>
            <a:ext cx="1684171" cy="307777"/>
          </a:xfrm>
          <a:prstGeom prst="rect">
            <a:avLst/>
          </a:prstGeom>
          <a:noFill/>
        </p:spPr>
        <p:txBody>
          <a:bodyPr wrap="square" rtlCol="0">
            <a:spAutoFit/>
          </a:body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rPr>
              <a:t>Slide </a:t>
            </a:r>
            <a:fld id="{E3ACD462-A53A-0048-B30A-76B64DB91F1B}" type="slidenum">
              <a:rPr kumimoji="0" lang="en-US" sz="700" b="1" i="0" u="none" strike="noStrike" kern="1200" cap="none" spc="0" normalizeH="0" baseline="0" noProof="0">
                <a:ln>
                  <a:noFill/>
                </a:ln>
                <a:solidFill>
                  <a:srgbClr val="000000"/>
                </a:solidFill>
                <a:effectLst/>
                <a:uLnTx/>
                <a:uFillTx/>
                <a:latin typeface="Avenir Next" panose="020B0503020202020204" pitchFamily="34" charset="0"/>
                <a:ea typeface="+mn-ea"/>
                <a:cs typeface="+mn-cs"/>
                <a:sym typeface="Calibri"/>
              </a:rPr>
              <a:pPr marL="0" marR="0" lvl="0" indent="0" algn="r" defTabSz="457200" rtl="0" eaLnBrk="1" fontAlgn="auto" latinLnBrk="0" hangingPunct="0">
                <a:lnSpc>
                  <a:spcPct val="100000"/>
                </a:lnSpc>
                <a:spcBef>
                  <a:spcPts val="0"/>
                </a:spcBef>
                <a:spcAft>
                  <a:spcPts val="0"/>
                </a:spcAft>
                <a:buClrTx/>
                <a:buSzTx/>
                <a:buFontTx/>
                <a:buNone/>
                <a:tabLst/>
                <a:defRPr/>
              </a:pPr>
              <a:t>20</a:t>
            </a:fld>
            <a:endPar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endParaRPr>
          </a:p>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lumMod val="75000"/>
                    <a:lumOff val="25000"/>
                  </a:srgbClr>
                </a:solidFill>
                <a:effectLst/>
                <a:uLnTx/>
                <a:uFillTx/>
                <a:latin typeface="Avenir Next"/>
                <a:ea typeface="+mn-ea"/>
                <a:cs typeface="Calibri"/>
                <a:sym typeface="Avenir Next"/>
              </a:rPr>
              <a:t>2023 Nebraska Quality Conference</a:t>
            </a:r>
          </a:p>
        </p:txBody>
      </p:sp>
    </p:spTree>
    <p:extLst>
      <p:ext uri="{BB962C8B-B14F-4D97-AF65-F5344CB8AC3E}">
        <p14:creationId xmlns:p14="http://schemas.microsoft.com/office/powerpoint/2010/main" val="193171695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1A0CCD-464A-1D7F-2687-68A4D139FC3D}"/>
              </a:ext>
            </a:extLst>
          </p:cNvPr>
          <p:cNvPicPr>
            <a:picLocks noChangeAspect="1"/>
          </p:cNvPicPr>
          <p:nvPr/>
        </p:nvPicPr>
        <p:blipFill>
          <a:blip r:embed="rId2"/>
          <a:stretch>
            <a:fillRect/>
          </a:stretch>
        </p:blipFill>
        <p:spPr>
          <a:xfrm>
            <a:off x="1752992" y="1441330"/>
            <a:ext cx="1438354" cy="1861400"/>
          </a:xfrm>
          <a:prstGeom prst="rect">
            <a:avLst/>
          </a:prstGeom>
          <a:solidFill>
            <a:schemeClr val="bg1"/>
          </a:solidFill>
          <a:ln w="3175">
            <a:solidFill>
              <a:schemeClr val="bg1">
                <a:lumMod val="50000"/>
              </a:schemeClr>
            </a:solidFill>
          </a:ln>
          <a:effectLst>
            <a:outerShdw blurRad="50800" dist="50800" dir="5400000" algn="ctr" rotWithShape="0">
              <a:schemeClr val="tx1">
                <a:lumMod val="50000"/>
                <a:lumOff val="50000"/>
              </a:schemeClr>
            </a:outerShdw>
          </a:effectLst>
        </p:spPr>
      </p:pic>
      <p:pic>
        <p:nvPicPr>
          <p:cNvPr id="5" name="Image" descr="Image">
            <a:extLst>
              <a:ext uri="{FF2B5EF4-FFF2-40B4-BE49-F238E27FC236}">
                <a16:creationId xmlns:a16="http://schemas.microsoft.com/office/drawing/2014/main" id="{63486AFF-8B14-D46A-EFC6-A6A3FC1A62DD}"/>
              </a:ext>
            </a:extLst>
          </p:cNvPr>
          <p:cNvPicPr>
            <a:picLocks noChangeAspect="1"/>
          </p:cNvPicPr>
          <p:nvPr/>
        </p:nvPicPr>
        <p:blipFill>
          <a:blip r:embed="rId3"/>
          <a:srcRect/>
          <a:stretch>
            <a:fillRect/>
          </a:stretch>
        </p:blipFill>
        <p:spPr>
          <a:xfrm>
            <a:off x="354149" y="6242711"/>
            <a:ext cx="1193568" cy="307776"/>
          </a:xfrm>
          <a:prstGeom prst="rect">
            <a:avLst/>
          </a:prstGeom>
          <a:ln w="12700">
            <a:miter lim="400000"/>
          </a:ln>
        </p:spPr>
      </p:pic>
      <p:sp>
        <p:nvSpPr>
          <p:cNvPr id="7" name="TextBox 6">
            <a:extLst>
              <a:ext uri="{FF2B5EF4-FFF2-40B4-BE49-F238E27FC236}">
                <a16:creationId xmlns:a16="http://schemas.microsoft.com/office/drawing/2014/main" id="{B91F0BAD-2CF4-9D06-B016-3840F7AE452D}"/>
              </a:ext>
            </a:extLst>
          </p:cNvPr>
          <p:cNvSpPr txBox="1"/>
          <p:nvPr/>
        </p:nvSpPr>
        <p:spPr>
          <a:xfrm>
            <a:off x="0" y="414998"/>
            <a:ext cx="121919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venir Next" panose="020B0503020202020204" pitchFamily="34" charset="0"/>
              </a:rPr>
              <a:t>Your Head Start</a:t>
            </a:r>
          </a:p>
        </p:txBody>
      </p:sp>
      <p:sp>
        <p:nvSpPr>
          <p:cNvPr id="8" name="Text Placeholder 8">
            <a:extLst>
              <a:ext uri="{FF2B5EF4-FFF2-40B4-BE49-F238E27FC236}">
                <a16:creationId xmlns:a16="http://schemas.microsoft.com/office/drawing/2014/main" id="{9D0BAE8D-FB61-7AC8-5DDA-D998929D4B03}"/>
              </a:ext>
            </a:extLst>
          </p:cNvPr>
          <p:cNvSpPr txBox="1">
            <a:spLocks/>
          </p:cNvSpPr>
          <p:nvPr/>
        </p:nvSpPr>
        <p:spPr>
          <a:xfrm>
            <a:off x="918765" y="4175082"/>
            <a:ext cx="4193135" cy="1241588"/>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1334"/>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cs typeface="Arial" panose="020B0604020202020204" pitchFamily="34" charset="0"/>
              </a:rPr>
              <a:t>We’ve created PDSA templates for all five (5) measures that include initiative descriptions, tasks and measure suggestions</a:t>
            </a:r>
            <a:endParaRPr kumimoji="0" lang="en-US" sz="1800" b="1" i="0" u="none" strike="noStrike" kern="1200" cap="none" spc="0" normalizeH="0" baseline="0" noProof="0" dirty="0">
              <a:ln>
                <a:noFill/>
              </a:ln>
              <a:solidFill>
                <a:srgbClr val="000000"/>
              </a:solidFill>
              <a:effectLst/>
              <a:uLnTx/>
              <a:uFillTx/>
              <a:latin typeface="Avenir Next" panose="020B0503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C9F3F01-CBD1-D2EC-5DFD-149075B66936}"/>
              </a:ext>
            </a:extLst>
          </p:cNvPr>
          <p:cNvPicPr>
            <a:picLocks noChangeAspect="1"/>
          </p:cNvPicPr>
          <p:nvPr/>
        </p:nvPicPr>
        <p:blipFill>
          <a:blip r:embed="rId2"/>
          <a:stretch>
            <a:fillRect/>
          </a:stretch>
        </p:blipFill>
        <p:spPr>
          <a:xfrm>
            <a:off x="1905392" y="1593730"/>
            <a:ext cx="1438354" cy="1861400"/>
          </a:xfrm>
          <a:prstGeom prst="rect">
            <a:avLst/>
          </a:prstGeom>
          <a:solidFill>
            <a:schemeClr val="bg1"/>
          </a:solidFill>
          <a:ln w="3175">
            <a:solidFill>
              <a:schemeClr val="bg1">
                <a:lumMod val="50000"/>
              </a:schemeClr>
            </a:solidFill>
          </a:ln>
          <a:effectLst>
            <a:outerShdw blurRad="50800" dist="50800" dir="5400000" algn="ctr" rotWithShape="0">
              <a:schemeClr val="tx1">
                <a:lumMod val="50000"/>
                <a:lumOff val="50000"/>
              </a:schemeClr>
            </a:outerShdw>
          </a:effectLst>
        </p:spPr>
      </p:pic>
      <p:pic>
        <p:nvPicPr>
          <p:cNvPr id="10" name="Picture 9">
            <a:extLst>
              <a:ext uri="{FF2B5EF4-FFF2-40B4-BE49-F238E27FC236}">
                <a16:creationId xmlns:a16="http://schemas.microsoft.com/office/drawing/2014/main" id="{81D9EDC4-20AC-A78C-E024-4AB806C4F1A4}"/>
              </a:ext>
            </a:extLst>
          </p:cNvPr>
          <p:cNvPicPr>
            <a:picLocks noChangeAspect="1"/>
          </p:cNvPicPr>
          <p:nvPr/>
        </p:nvPicPr>
        <p:blipFill>
          <a:blip r:embed="rId2"/>
          <a:stretch>
            <a:fillRect/>
          </a:stretch>
        </p:blipFill>
        <p:spPr>
          <a:xfrm>
            <a:off x="2057792" y="1746130"/>
            <a:ext cx="1438354" cy="1861400"/>
          </a:xfrm>
          <a:prstGeom prst="rect">
            <a:avLst/>
          </a:prstGeom>
          <a:solidFill>
            <a:schemeClr val="bg1"/>
          </a:solidFill>
          <a:ln w="3175">
            <a:solidFill>
              <a:schemeClr val="bg1">
                <a:lumMod val="50000"/>
              </a:schemeClr>
            </a:solidFill>
          </a:ln>
          <a:effectLst>
            <a:outerShdw blurRad="50800" dist="50800" dir="5400000" algn="ctr" rotWithShape="0">
              <a:schemeClr val="tx1">
                <a:lumMod val="50000"/>
                <a:lumOff val="50000"/>
              </a:schemeClr>
            </a:outerShdw>
          </a:effectLst>
        </p:spPr>
      </p:pic>
      <p:pic>
        <p:nvPicPr>
          <p:cNvPr id="11" name="Picture 10">
            <a:extLst>
              <a:ext uri="{FF2B5EF4-FFF2-40B4-BE49-F238E27FC236}">
                <a16:creationId xmlns:a16="http://schemas.microsoft.com/office/drawing/2014/main" id="{952A9B24-D309-3619-DFEE-F4E9EF7212D4}"/>
              </a:ext>
            </a:extLst>
          </p:cNvPr>
          <p:cNvPicPr>
            <a:picLocks noChangeAspect="1"/>
          </p:cNvPicPr>
          <p:nvPr/>
        </p:nvPicPr>
        <p:blipFill>
          <a:blip r:embed="rId2"/>
          <a:stretch>
            <a:fillRect/>
          </a:stretch>
        </p:blipFill>
        <p:spPr>
          <a:xfrm>
            <a:off x="2210192" y="1898530"/>
            <a:ext cx="1438354" cy="1861400"/>
          </a:xfrm>
          <a:prstGeom prst="rect">
            <a:avLst/>
          </a:prstGeom>
          <a:solidFill>
            <a:schemeClr val="bg1"/>
          </a:solidFill>
          <a:ln w="3175">
            <a:solidFill>
              <a:schemeClr val="bg1">
                <a:lumMod val="50000"/>
              </a:schemeClr>
            </a:solidFill>
          </a:ln>
          <a:effectLst>
            <a:outerShdw blurRad="50800" dist="50800" dir="5400000" algn="ctr" rotWithShape="0">
              <a:schemeClr val="tx1">
                <a:lumMod val="50000"/>
                <a:lumOff val="50000"/>
              </a:schemeClr>
            </a:outerShdw>
          </a:effectLst>
        </p:spPr>
      </p:pic>
      <p:pic>
        <p:nvPicPr>
          <p:cNvPr id="12" name="Picture 11">
            <a:extLst>
              <a:ext uri="{FF2B5EF4-FFF2-40B4-BE49-F238E27FC236}">
                <a16:creationId xmlns:a16="http://schemas.microsoft.com/office/drawing/2014/main" id="{AC36D754-4A2A-7E5E-FE1F-E7EB4A3D7F1C}"/>
              </a:ext>
            </a:extLst>
          </p:cNvPr>
          <p:cNvPicPr>
            <a:picLocks noChangeAspect="1"/>
          </p:cNvPicPr>
          <p:nvPr/>
        </p:nvPicPr>
        <p:blipFill>
          <a:blip r:embed="rId2"/>
          <a:stretch>
            <a:fillRect/>
          </a:stretch>
        </p:blipFill>
        <p:spPr>
          <a:xfrm>
            <a:off x="2362592" y="2050930"/>
            <a:ext cx="1438354" cy="1861400"/>
          </a:xfrm>
          <a:prstGeom prst="rect">
            <a:avLst/>
          </a:prstGeom>
          <a:solidFill>
            <a:schemeClr val="bg1"/>
          </a:solidFill>
          <a:ln w="3175">
            <a:solidFill>
              <a:schemeClr val="bg1">
                <a:lumMod val="50000"/>
              </a:schemeClr>
            </a:solidFill>
          </a:ln>
          <a:effectLst>
            <a:outerShdw blurRad="50800" dist="50800" dir="5400000" algn="ctr" rotWithShape="0">
              <a:schemeClr val="tx1">
                <a:lumMod val="50000"/>
                <a:lumOff val="50000"/>
              </a:schemeClr>
            </a:outerShdw>
          </a:effectLst>
        </p:spPr>
      </p:pic>
      <p:sp>
        <p:nvSpPr>
          <p:cNvPr id="13" name="Text Placeholder 8">
            <a:extLst>
              <a:ext uri="{FF2B5EF4-FFF2-40B4-BE49-F238E27FC236}">
                <a16:creationId xmlns:a16="http://schemas.microsoft.com/office/drawing/2014/main" id="{6D5B3F9E-EA44-181A-91A7-AFA2294ECB2A}"/>
              </a:ext>
            </a:extLst>
          </p:cNvPr>
          <p:cNvSpPr txBox="1">
            <a:spLocks/>
          </p:cNvSpPr>
          <p:nvPr/>
        </p:nvSpPr>
        <p:spPr>
          <a:xfrm>
            <a:off x="7047722" y="1758178"/>
            <a:ext cx="4163356" cy="3089104"/>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1334"/>
              </a:spcBef>
              <a:buFont typeface="Arial" panose="020B0604020202020204" pitchFamily="34" charset="0"/>
              <a:buNone/>
              <a:defRPr sz="2400" b="0" i="0" kern="1200">
                <a:solidFill>
                  <a:schemeClr val="tx1"/>
                </a:solidFill>
                <a:latin typeface="Arial Nova Light" panose="020B0306020202020204" pitchFamily="34" charset="0"/>
                <a:ea typeface="+mn-ea"/>
                <a:cs typeface="Arial Nova Cond" panose="020F050202020403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1334"/>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cs typeface="Arial" panose="020B0604020202020204" pitchFamily="34" charset="0"/>
              </a:rPr>
              <a:t>Inside LAKE we have created an </a:t>
            </a:r>
            <a:r>
              <a:rPr kumimoji="0" lang="en-US" sz="1800" b="1" i="0" u="none" strike="noStrike" kern="1200" cap="none" spc="0" normalizeH="0" baseline="0" noProof="0" dirty="0">
                <a:ln>
                  <a:noFill/>
                </a:ln>
                <a:solidFill>
                  <a:srgbClr val="000000"/>
                </a:solidFill>
                <a:effectLst/>
                <a:uLnTx/>
                <a:uFillTx/>
                <a:latin typeface="Avenir Next" panose="020B0503020202020204" pitchFamily="34" charset="0"/>
                <a:cs typeface="Arial" panose="020B0604020202020204" pitchFamily="34" charset="0"/>
              </a:rPr>
              <a:t>Initiative Library </a:t>
            </a: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cs typeface="Arial" panose="020B0604020202020204" pitchFamily="34" charset="0"/>
              </a:rPr>
              <a:t>where clinics can review and “go shopping” for PDSA templates.  When you find a template that suits your goals, you can activate the template and move it to your account as an active initiative.  At that point you can modify, add or delete content and establish deadlines and accountabilities specific to your team</a:t>
            </a:r>
            <a:endParaRPr kumimoji="0" lang="en-US" sz="1800" b="1" i="0" u="none" strike="noStrike" kern="1200" cap="none" spc="0" normalizeH="0" baseline="0" noProof="0" dirty="0">
              <a:ln>
                <a:noFill/>
              </a:ln>
              <a:solidFill>
                <a:srgbClr val="000000"/>
              </a:solidFill>
              <a:effectLst/>
              <a:uLnTx/>
              <a:uFillTx/>
              <a:latin typeface="Avenir Next" panose="020B0503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A2325D95-687C-03C1-C711-23FD51446951}"/>
              </a:ext>
            </a:extLst>
          </p:cNvPr>
          <p:cNvSpPr/>
          <p:nvPr/>
        </p:nvSpPr>
        <p:spPr>
          <a:xfrm>
            <a:off x="4766785" y="2781576"/>
            <a:ext cx="1492898" cy="400108"/>
          </a:xfrm>
          <a:prstGeom prst="rect">
            <a:avLst/>
          </a:prstGeom>
          <a:solidFill>
            <a:schemeClr val="accent1">
              <a:lumMod val="7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venir Next" panose="020B0503020202020204" pitchFamily="34" charset="0"/>
                <a:ea typeface="+mj-ea"/>
                <a:cs typeface="Calibri"/>
                <a:sym typeface="Calibri"/>
              </a:rPr>
              <a:t>Activate</a:t>
            </a:r>
          </a:p>
        </p:txBody>
      </p:sp>
      <p:sp>
        <p:nvSpPr>
          <p:cNvPr id="15" name="Right Arrow 14">
            <a:extLst>
              <a:ext uri="{FF2B5EF4-FFF2-40B4-BE49-F238E27FC236}">
                <a16:creationId xmlns:a16="http://schemas.microsoft.com/office/drawing/2014/main" id="{C8DD8A39-C9D0-0C95-7CD3-EEF430A9D0DA}"/>
              </a:ext>
            </a:extLst>
          </p:cNvPr>
          <p:cNvSpPr/>
          <p:nvPr/>
        </p:nvSpPr>
        <p:spPr>
          <a:xfrm>
            <a:off x="4309585" y="2981630"/>
            <a:ext cx="304800" cy="105815"/>
          </a:xfrm>
          <a:prstGeom prst="rightArrow">
            <a:avLst/>
          </a:prstGeom>
          <a:solidFill>
            <a:schemeClr val="accent1">
              <a:lumMod val="75000"/>
            </a:schemeClr>
          </a:solidFill>
          <a:ln w="25400" cap="flat">
            <a:solidFill>
              <a:schemeClr val="accent1">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alibri"/>
              <a:ea typeface="+mj-ea"/>
              <a:cs typeface="Calibri"/>
              <a:sym typeface="Calibri"/>
            </a:endParaRPr>
          </a:p>
        </p:txBody>
      </p:sp>
      <p:sp>
        <p:nvSpPr>
          <p:cNvPr id="16" name="Right Arrow 15">
            <a:extLst>
              <a:ext uri="{FF2B5EF4-FFF2-40B4-BE49-F238E27FC236}">
                <a16:creationId xmlns:a16="http://schemas.microsoft.com/office/drawing/2014/main" id="{25E0215A-9AF3-E6D1-972E-9B3B4A8C23A5}"/>
              </a:ext>
            </a:extLst>
          </p:cNvPr>
          <p:cNvSpPr/>
          <p:nvPr/>
        </p:nvSpPr>
        <p:spPr>
          <a:xfrm>
            <a:off x="6412083" y="2943624"/>
            <a:ext cx="304800" cy="105815"/>
          </a:xfrm>
          <a:prstGeom prst="rightArrow">
            <a:avLst/>
          </a:prstGeom>
          <a:solidFill>
            <a:schemeClr val="accent1">
              <a:lumMod val="75000"/>
            </a:schemeClr>
          </a:solidFill>
          <a:ln w="25400" cap="flat">
            <a:solidFill>
              <a:schemeClr val="accent1">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alibri"/>
              <a:ea typeface="+mj-ea"/>
              <a:cs typeface="Calibri"/>
              <a:sym typeface="Calibri"/>
            </a:endParaRPr>
          </a:p>
        </p:txBody>
      </p:sp>
      <p:sp>
        <p:nvSpPr>
          <p:cNvPr id="3" name="TextBox 2">
            <a:extLst>
              <a:ext uri="{FF2B5EF4-FFF2-40B4-BE49-F238E27FC236}">
                <a16:creationId xmlns:a16="http://schemas.microsoft.com/office/drawing/2014/main" id="{4EF4246B-7AE3-8309-937F-3732232DB63E}"/>
              </a:ext>
            </a:extLst>
          </p:cNvPr>
          <p:cNvSpPr txBox="1"/>
          <p:nvPr/>
        </p:nvSpPr>
        <p:spPr>
          <a:xfrm>
            <a:off x="10294883" y="6268869"/>
            <a:ext cx="1684171" cy="307777"/>
          </a:xfrm>
          <a:prstGeom prst="rect">
            <a:avLst/>
          </a:prstGeom>
          <a:noFill/>
        </p:spPr>
        <p:txBody>
          <a:bodyPr wrap="square" rtlCol="0">
            <a:spAutoFit/>
          </a:body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rPr>
              <a:t>Slide </a:t>
            </a:r>
            <a:fld id="{E3ACD462-A53A-0048-B30A-76B64DB91F1B}" type="slidenum">
              <a:rPr kumimoji="0" lang="en-US" sz="700" b="1" i="0" u="none" strike="noStrike" kern="1200" cap="none" spc="0" normalizeH="0" baseline="0" noProof="0">
                <a:ln>
                  <a:noFill/>
                </a:ln>
                <a:solidFill>
                  <a:srgbClr val="000000"/>
                </a:solidFill>
                <a:effectLst/>
                <a:uLnTx/>
                <a:uFillTx/>
                <a:latin typeface="Avenir Next" panose="020B0503020202020204" pitchFamily="34" charset="0"/>
                <a:ea typeface="+mn-ea"/>
                <a:cs typeface="+mn-cs"/>
                <a:sym typeface="Calibri"/>
              </a:rPr>
              <a:pPr marL="0" marR="0" lvl="0" indent="0" algn="r" defTabSz="457200" rtl="0" eaLnBrk="1" fontAlgn="auto" latinLnBrk="0" hangingPunct="0">
                <a:lnSpc>
                  <a:spcPct val="100000"/>
                </a:lnSpc>
                <a:spcBef>
                  <a:spcPts val="0"/>
                </a:spcBef>
                <a:spcAft>
                  <a:spcPts val="0"/>
                </a:spcAft>
                <a:buClrTx/>
                <a:buSzTx/>
                <a:buFontTx/>
                <a:buNone/>
                <a:tabLst/>
                <a:defRPr/>
              </a:pPr>
              <a:t>21</a:t>
            </a:fld>
            <a:endPar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endParaRPr>
          </a:p>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lumMod val="75000"/>
                    <a:lumOff val="25000"/>
                  </a:srgbClr>
                </a:solidFill>
                <a:effectLst/>
                <a:uLnTx/>
                <a:uFillTx/>
                <a:latin typeface="Avenir Next"/>
                <a:ea typeface="+mn-ea"/>
                <a:cs typeface="Calibri"/>
                <a:sym typeface="Avenir Next"/>
              </a:rPr>
              <a:t>2023 Nebraska Quality Conference</a:t>
            </a:r>
          </a:p>
        </p:txBody>
      </p:sp>
    </p:spTree>
    <p:extLst>
      <p:ext uri="{BB962C8B-B14F-4D97-AF65-F5344CB8AC3E}">
        <p14:creationId xmlns:p14="http://schemas.microsoft.com/office/powerpoint/2010/main" val="322215162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ext Box 4"/>
          <p:cNvSpPr txBox="1"/>
          <p:nvPr/>
        </p:nvSpPr>
        <p:spPr>
          <a:xfrm>
            <a:off x="1582654" y="2136338"/>
            <a:ext cx="9026692" cy="258532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60" tIns="60960" rIns="60960" bIns="60960">
            <a:spAutoFit/>
          </a:bodyPr>
          <a:lstStyle/>
          <a:p>
            <a:pPr algn="ctr"/>
            <a:r>
              <a:rPr lang="en-US" sz="2000" b="0" i="0" u="none" strike="noStrike" dirty="0">
                <a:solidFill>
                  <a:srgbClr val="4D5156"/>
                </a:solidFill>
                <a:effectLst/>
                <a:latin typeface="Avenir Next" panose="020B0503020202020204" pitchFamily="34" charset="0"/>
              </a:rPr>
              <a:t>The </a:t>
            </a:r>
            <a:r>
              <a:rPr lang="en-US" sz="2000" b="0" i="0" u="none" strike="noStrike" dirty="0">
                <a:effectLst/>
                <a:latin typeface="Avenir Next" panose="020B0503020202020204" pitchFamily="34" charset="0"/>
              </a:rPr>
              <a:t>Medicare </a:t>
            </a:r>
            <a:r>
              <a:rPr lang="en-US" sz="2000" b="1" i="0" u="none" strike="noStrike" dirty="0">
                <a:effectLst/>
                <a:latin typeface="Avenir Next" panose="020B0503020202020204" pitchFamily="34" charset="0"/>
              </a:rPr>
              <a:t>Diabetes Prevention Program </a:t>
            </a:r>
            <a:r>
              <a:rPr lang="en-US" sz="2000" b="0" i="0" u="none" strike="noStrike" dirty="0">
                <a:effectLst/>
                <a:latin typeface="Avenir Next" panose="020B0503020202020204" pitchFamily="34" charset="0"/>
              </a:rPr>
              <a:t>(DPP) expanded model is a structured intervention with the goal of preventing type 2 diabetes in individuals with an indication of prediabetes. The clinical intervention consists of a minimum of 16 intensive “core” sessions of a Centers for Disease Control and Prevention (CDC) approved curriculum furnished over six months in a group-based, classroom-style setting that provides practical training in long-term dietary change, increased physical activity, and behavior change strategies for weight control. </a:t>
            </a:r>
          </a:p>
        </p:txBody>
      </p:sp>
      <p:pic>
        <p:nvPicPr>
          <p:cNvPr id="2" name="Image" descr="Image">
            <a:extLst>
              <a:ext uri="{FF2B5EF4-FFF2-40B4-BE49-F238E27FC236}">
                <a16:creationId xmlns:a16="http://schemas.microsoft.com/office/drawing/2014/main" id="{1E0A6085-DDAC-0D6F-703C-EBD2408A6DDD}"/>
              </a:ext>
            </a:extLst>
          </p:cNvPr>
          <p:cNvPicPr>
            <a:picLocks noChangeAspect="1"/>
          </p:cNvPicPr>
          <p:nvPr/>
        </p:nvPicPr>
        <p:blipFill>
          <a:blip r:embed="rId2"/>
          <a:srcRect/>
          <a:stretch>
            <a:fillRect/>
          </a:stretch>
        </p:blipFill>
        <p:spPr>
          <a:xfrm>
            <a:off x="354149" y="6242711"/>
            <a:ext cx="1193568" cy="307776"/>
          </a:xfrm>
          <a:prstGeom prst="rect">
            <a:avLst/>
          </a:prstGeom>
          <a:ln w="12700">
            <a:miter lim="400000"/>
          </a:ln>
        </p:spPr>
      </p:pic>
      <p:sp>
        <p:nvSpPr>
          <p:cNvPr id="4" name="TextBox 3">
            <a:extLst>
              <a:ext uri="{FF2B5EF4-FFF2-40B4-BE49-F238E27FC236}">
                <a16:creationId xmlns:a16="http://schemas.microsoft.com/office/drawing/2014/main" id="{5FFDC4CE-23EF-BFB5-5A50-AD2B84827359}"/>
              </a:ext>
            </a:extLst>
          </p:cNvPr>
          <p:cNvSpPr txBox="1"/>
          <p:nvPr/>
        </p:nvSpPr>
        <p:spPr>
          <a:xfrm>
            <a:off x="1" y="314318"/>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Medicare Diabetes Program</a:t>
            </a:r>
          </a:p>
        </p:txBody>
      </p:sp>
      <p:sp>
        <p:nvSpPr>
          <p:cNvPr id="5" name="TextBox 4">
            <a:extLst>
              <a:ext uri="{FF2B5EF4-FFF2-40B4-BE49-F238E27FC236}">
                <a16:creationId xmlns:a16="http://schemas.microsoft.com/office/drawing/2014/main" id="{0D30633B-B7C5-2CDB-9B7F-D60F343D1771}"/>
              </a:ext>
            </a:extLst>
          </p:cNvPr>
          <p:cNvSpPr txBox="1"/>
          <p:nvPr/>
        </p:nvSpPr>
        <p:spPr>
          <a:xfrm>
            <a:off x="10294883" y="6268869"/>
            <a:ext cx="1684171" cy="307777"/>
          </a:xfrm>
          <a:prstGeom prst="rect">
            <a:avLst/>
          </a:prstGeom>
          <a:noFill/>
        </p:spPr>
        <p:txBody>
          <a:bodyPr wrap="square" rtlCol="0">
            <a:spAutoFit/>
          </a:body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rPr>
              <a:t>Slide </a:t>
            </a:r>
            <a:fld id="{E3ACD462-A53A-0048-B30A-76B64DB91F1B}" type="slidenum">
              <a:rPr kumimoji="0" lang="en-US" sz="700" b="1" i="0" u="none" strike="noStrike" kern="1200" cap="none" spc="0" normalizeH="0" baseline="0" noProof="0">
                <a:ln>
                  <a:noFill/>
                </a:ln>
                <a:solidFill>
                  <a:srgbClr val="000000"/>
                </a:solidFill>
                <a:effectLst/>
                <a:uLnTx/>
                <a:uFillTx/>
                <a:latin typeface="Avenir Next" panose="020B0503020202020204" pitchFamily="34" charset="0"/>
                <a:ea typeface="+mn-ea"/>
                <a:cs typeface="+mn-cs"/>
                <a:sym typeface="Calibri"/>
              </a:rPr>
              <a:pPr marL="0" marR="0" lvl="0" indent="0" algn="r" defTabSz="457200" rtl="0" eaLnBrk="1" fontAlgn="auto" latinLnBrk="0" hangingPunct="0">
                <a:lnSpc>
                  <a:spcPct val="100000"/>
                </a:lnSpc>
                <a:spcBef>
                  <a:spcPts val="0"/>
                </a:spcBef>
                <a:spcAft>
                  <a:spcPts val="0"/>
                </a:spcAft>
                <a:buClrTx/>
                <a:buSzTx/>
                <a:buFontTx/>
                <a:buNone/>
                <a:tabLst/>
                <a:defRPr/>
              </a:pPr>
              <a:t>22</a:t>
            </a:fld>
            <a:endPar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endParaRPr>
          </a:p>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lumMod val="75000"/>
                    <a:lumOff val="25000"/>
                  </a:srgbClr>
                </a:solidFill>
                <a:effectLst/>
                <a:uLnTx/>
                <a:uFillTx/>
                <a:latin typeface="Avenir Next"/>
                <a:ea typeface="+mn-ea"/>
                <a:cs typeface="Calibri"/>
                <a:sym typeface="Avenir Next"/>
              </a:rPr>
              <a:t>2023 Nebraska Quality Conference</a:t>
            </a:r>
          </a:p>
        </p:txBody>
      </p:sp>
    </p:spTree>
    <p:extLst>
      <p:ext uri="{BB962C8B-B14F-4D97-AF65-F5344CB8AC3E}">
        <p14:creationId xmlns:p14="http://schemas.microsoft.com/office/powerpoint/2010/main" val="215726412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0D9D377-7245-9C42-030B-2F69C9CC3D84}"/>
              </a:ext>
            </a:extLst>
          </p:cNvPr>
          <p:cNvSpPr/>
          <p:nvPr/>
        </p:nvSpPr>
        <p:spPr>
          <a:xfrm>
            <a:off x="3132333" y="5298999"/>
            <a:ext cx="1351722" cy="28616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 name="TextBox 3">
            <a:extLst>
              <a:ext uri="{FF2B5EF4-FFF2-40B4-BE49-F238E27FC236}">
                <a16:creationId xmlns:a16="http://schemas.microsoft.com/office/drawing/2014/main" id="{836A2219-72F6-1DA0-3F39-A031E2791FB3}"/>
              </a:ext>
            </a:extLst>
          </p:cNvPr>
          <p:cNvSpPr txBox="1"/>
          <p:nvPr/>
        </p:nvSpPr>
        <p:spPr>
          <a:xfrm>
            <a:off x="1" y="314318"/>
            <a:ext cx="1219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Diabetes Hemoglobin A1c with DPP</a:t>
            </a:r>
          </a:p>
        </p:txBody>
      </p:sp>
      <p:cxnSp>
        <p:nvCxnSpPr>
          <p:cNvPr id="38" name="Straight Connector 37">
            <a:extLst>
              <a:ext uri="{FF2B5EF4-FFF2-40B4-BE49-F238E27FC236}">
                <a16:creationId xmlns:a16="http://schemas.microsoft.com/office/drawing/2014/main" id="{ACC395BD-A82D-7D22-9CCE-F412421E5EEC}"/>
              </a:ext>
            </a:extLst>
          </p:cNvPr>
          <p:cNvCxnSpPr>
            <a:cxnSpLocks/>
            <a:stCxn id="29" idx="2"/>
            <a:endCxn id="39" idx="0"/>
          </p:cNvCxnSpPr>
          <p:nvPr/>
        </p:nvCxnSpPr>
        <p:spPr>
          <a:xfrm>
            <a:off x="3808194" y="5585164"/>
            <a:ext cx="1058" cy="12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DC8F4FE-E066-6E8C-7ACF-653A79B7FAE2}"/>
              </a:ext>
            </a:extLst>
          </p:cNvPr>
          <p:cNvSpPr txBox="1"/>
          <p:nvPr/>
        </p:nvSpPr>
        <p:spPr>
          <a:xfrm>
            <a:off x="3133391" y="5708211"/>
            <a:ext cx="135172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 accuracy with EMR </a:t>
            </a:r>
          </a:p>
        </p:txBody>
      </p:sp>
      <p:sp>
        <p:nvSpPr>
          <p:cNvPr id="22" name="Rectangle 21">
            <a:extLst>
              <a:ext uri="{FF2B5EF4-FFF2-40B4-BE49-F238E27FC236}">
                <a16:creationId xmlns:a16="http://schemas.microsoft.com/office/drawing/2014/main" id="{C5859F7F-661A-6C91-0E2C-2A422A7B58EE}"/>
              </a:ext>
            </a:extLst>
          </p:cNvPr>
          <p:cNvSpPr/>
          <p:nvPr/>
        </p:nvSpPr>
        <p:spPr>
          <a:xfrm>
            <a:off x="3133391" y="2102929"/>
            <a:ext cx="1351722" cy="319607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8" name="Rectangle 7">
            <a:extLst>
              <a:ext uri="{FF2B5EF4-FFF2-40B4-BE49-F238E27FC236}">
                <a16:creationId xmlns:a16="http://schemas.microsoft.com/office/drawing/2014/main" id="{D4B20777-F21F-3938-5DD7-2B64A33BE08F}"/>
              </a:ext>
            </a:extLst>
          </p:cNvPr>
          <p:cNvSpPr/>
          <p:nvPr/>
        </p:nvSpPr>
        <p:spPr>
          <a:xfrm>
            <a:off x="3299043" y="2231334"/>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Convene multidisciplinary team</a:t>
            </a:r>
          </a:p>
        </p:txBody>
      </p:sp>
      <p:sp>
        <p:nvSpPr>
          <p:cNvPr id="7" name="Rectangle 6">
            <a:extLst>
              <a:ext uri="{FF2B5EF4-FFF2-40B4-BE49-F238E27FC236}">
                <a16:creationId xmlns:a16="http://schemas.microsoft.com/office/drawing/2014/main" id="{8C6BD913-5340-E230-FF43-0EAA010148BA}"/>
              </a:ext>
            </a:extLst>
          </p:cNvPr>
          <p:cNvSpPr/>
          <p:nvPr/>
        </p:nvSpPr>
        <p:spPr>
          <a:xfrm>
            <a:off x="3297366" y="3431284"/>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Create data wall</a:t>
            </a:r>
          </a:p>
        </p:txBody>
      </p:sp>
      <p:sp>
        <p:nvSpPr>
          <p:cNvPr id="15" name="Rectangle 14">
            <a:extLst>
              <a:ext uri="{FF2B5EF4-FFF2-40B4-BE49-F238E27FC236}">
                <a16:creationId xmlns:a16="http://schemas.microsoft.com/office/drawing/2014/main" id="{7A245262-54D7-2F00-69F5-5E07C1F71B81}"/>
              </a:ext>
            </a:extLst>
          </p:cNvPr>
          <p:cNvSpPr/>
          <p:nvPr/>
        </p:nvSpPr>
        <p:spPr>
          <a:xfrm>
            <a:off x="3299043" y="2831309"/>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Acquire executive sponsorship</a:t>
            </a:r>
          </a:p>
        </p:txBody>
      </p:sp>
      <p:sp>
        <p:nvSpPr>
          <p:cNvPr id="27" name="TextBox 26">
            <a:extLst>
              <a:ext uri="{FF2B5EF4-FFF2-40B4-BE49-F238E27FC236}">
                <a16:creationId xmlns:a16="http://schemas.microsoft.com/office/drawing/2014/main" id="{C67D06F1-789D-0E7C-4EB8-C672B12BD909}"/>
              </a:ext>
            </a:extLst>
          </p:cNvPr>
          <p:cNvSpPr txBox="1"/>
          <p:nvPr/>
        </p:nvSpPr>
        <p:spPr>
          <a:xfrm>
            <a:off x="3133391" y="1646450"/>
            <a:ext cx="1351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PDSA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Chartering</a:t>
            </a:r>
          </a:p>
        </p:txBody>
      </p:sp>
      <p:sp>
        <p:nvSpPr>
          <p:cNvPr id="23" name="Rectangle 22">
            <a:extLst>
              <a:ext uri="{FF2B5EF4-FFF2-40B4-BE49-F238E27FC236}">
                <a16:creationId xmlns:a16="http://schemas.microsoft.com/office/drawing/2014/main" id="{8C3C3B42-0991-C5D6-8058-6D39C7B1CC67}"/>
              </a:ext>
            </a:extLst>
          </p:cNvPr>
          <p:cNvSpPr/>
          <p:nvPr/>
        </p:nvSpPr>
        <p:spPr>
          <a:xfrm>
            <a:off x="4747013" y="2102929"/>
            <a:ext cx="1351722" cy="319607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9" name="Rectangle 8">
            <a:extLst>
              <a:ext uri="{FF2B5EF4-FFF2-40B4-BE49-F238E27FC236}">
                <a16:creationId xmlns:a16="http://schemas.microsoft.com/office/drawing/2014/main" id="{C3B09360-4B94-763C-FD89-BDE25C2C34C6}"/>
              </a:ext>
            </a:extLst>
          </p:cNvPr>
          <p:cNvSpPr/>
          <p:nvPr/>
        </p:nvSpPr>
        <p:spPr>
          <a:xfrm>
            <a:off x="4909930" y="2236125"/>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Interview staff</a:t>
            </a:r>
          </a:p>
        </p:txBody>
      </p:sp>
      <p:sp>
        <p:nvSpPr>
          <p:cNvPr id="12" name="Rectangle 11">
            <a:extLst>
              <a:ext uri="{FF2B5EF4-FFF2-40B4-BE49-F238E27FC236}">
                <a16:creationId xmlns:a16="http://schemas.microsoft.com/office/drawing/2014/main" id="{3D5B250D-F79A-562C-3DFB-CA602BF26B5D}"/>
              </a:ext>
            </a:extLst>
          </p:cNvPr>
          <p:cNvSpPr/>
          <p:nvPr/>
        </p:nvSpPr>
        <p:spPr>
          <a:xfrm>
            <a:off x="4912665" y="2835048"/>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Adopt standing orders</a:t>
            </a:r>
          </a:p>
        </p:txBody>
      </p:sp>
      <p:sp>
        <p:nvSpPr>
          <p:cNvPr id="32" name="TextBox 31">
            <a:extLst>
              <a:ext uri="{FF2B5EF4-FFF2-40B4-BE49-F238E27FC236}">
                <a16:creationId xmlns:a16="http://schemas.microsoft.com/office/drawing/2014/main" id="{13E88CC6-4AAD-FF72-4168-08D8B2B8EE41}"/>
              </a:ext>
            </a:extLst>
          </p:cNvPr>
          <p:cNvSpPr txBox="1"/>
          <p:nvPr/>
        </p:nvSpPr>
        <p:spPr>
          <a:xfrm>
            <a:off x="4747013" y="1646450"/>
            <a:ext cx="13517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PDSA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Training</a:t>
            </a:r>
          </a:p>
        </p:txBody>
      </p:sp>
      <p:sp>
        <p:nvSpPr>
          <p:cNvPr id="49" name="Rectangle 48">
            <a:extLst>
              <a:ext uri="{FF2B5EF4-FFF2-40B4-BE49-F238E27FC236}">
                <a16:creationId xmlns:a16="http://schemas.microsoft.com/office/drawing/2014/main" id="{05886CC2-330E-501F-3A38-0B61FDDF9D6B}"/>
              </a:ext>
            </a:extLst>
          </p:cNvPr>
          <p:cNvSpPr/>
          <p:nvPr/>
        </p:nvSpPr>
        <p:spPr>
          <a:xfrm>
            <a:off x="4909930" y="4028218"/>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Provide training to staff and clinicians</a:t>
            </a:r>
          </a:p>
        </p:txBody>
      </p:sp>
      <p:sp>
        <p:nvSpPr>
          <p:cNvPr id="50" name="Rectangle 49">
            <a:extLst>
              <a:ext uri="{FF2B5EF4-FFF2-40B4-BE49-F238E27FC236}">
                <a16:creationId xmlns:a16="http://schemas.microsoft.com/office/drawing/2014/main" id="{104A76FA-6FB7-A9DF-E08F-788FBD3F023F}"/>
              </a:ext>
            </a:extLst>
          </p:cNvPr>
          <p:cNvSpPr/>
          <p:nvPr/>
        </p:nvSpPr>
        <p:spPr>
          <a:xfrm>
            <a:off x="4909930" y="4627141"/>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Ensure staff proficiency</a:t>
            </a:r>
          </a:p>
        </p:txBody>
      </p:sp>
      <p:sp>
        <p:nvSpPr>
          <p:cNvPr id="24" name="Rectangle 23">
            <a:extLst>
              <a:ext uri="{FF2B5EF4-FFF2-40B4-BE49-F238E27FC236}">
                <a16:creationId xmlns:a16="http://schemas.microsoft.com/office/drawing/2014/main" id="{94B2C02C-BB0C-C86B-8CFF-D489704D350B}"/>
              </a:ext>
            </a:extLst>
          </p:cNvPr>
          <p:cNvSpPr/>
          <p:nvPr/>
        </p:nvSpPr>
        <p:spPr>
          <a:xfrm>
            <a:off x="6360635" y="2102929"/>
            <a:ext cx="1351722" cy="319607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0" name="Rectangle 9">
            <a:extLst>
              <a:ext uri="{FF2B5EF4-FFF2-40B4-BE49-F238E27FC236}">
                <a16:creationId xmlns:a16="http://schemas.microsoft.com/office/drawing/2014/main" id="{9A4B4F1F-E555-868C-F3F7-2C0AD133E3FD}"/>
              </a:ext>
            </a:extLst>
          </p:cNvPr>
          <p:cNvSpPr/>
          <p:nvPr/>
        </p:nvSpPr>
        <p:spPr>
          <a:xfrm>
            <a:off x="6527343" y="2240887"/>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Develop marketing materials</a:t>
            </a:r>
          </a:p>
        </p:txBody>
      </p:sp>
      <p:sp>
        <p:nvSpPr>
          <p:cNvPr id="13" name="Rectangle 12">
            <a:extLst>
              <a:ext uri="{FF2B5EF4-FFF2-40B4-BE49-F238E27FC236}">
                <a16:creationId xmlns:a16="http://schemas.microsoft.com/office/drawing/2014/main" id="{37075D30-1AE8-5B20-6F66-87BE808A317E}"/>
              </a:ext>
            </a:extLst>
          </p:cNvPr>
          <p:cNvSpPr/>
          <p:nvPr/>
        </p:nvSpPr>
        <p:spPr>
          <a:xfrm>
            <a:off x="6526287" y="2836598"/>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Distribute marketing materials</a:t>
            </a:r>
          </a:p>
        </p:txBody>
      </p:sp>
      <p:sp>
        <p:nvSpPr>
          <p:cNvPr id="17" name="Rectangle 16">
            <a:extLst>
              <a:ext uri="{FF2B5EF4-FFF2-40B4-BE49-F238E27FC236}">
                <a16:creationId xmlns:a16="http://schemas.microsoft.com/office/drawing/2014/main" id="{8F3C1BA2-2AE4-4B79-C12E-35DBF31A1C20}"/>
              </a:ext>
            </a:extLst>
          </p:cNvPr>
          <p:cNvSpPr/>
          <p:nvPr/>
        </p:nvSpPr>
        <p:spPr>
          <a:xfrm>
            <a:off x="6525430" y="4028218"/>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Implement pilot recall and reminder system</a:t>
            </a:r>
          </a:p>
        </p:txBody>
      </p:sp>
      <p:sp>
        <p:nvSpPr>
          <p:cNvPr id="33" name="TextBox 32">
            <a:extLst>
              <a:ext uri="{FF2B5EF4-FFF2-40B4-BE49-F238E27FC236}">
                <a16:creationId xmlns:a16="http://schemas.microsoft.com/office/drawing/2014/main" id="{63AD2537-BF01-8475-ECBB-3C5E4435E25E}"/>
              </a:ext>
            </a:extLst>
          </p:cNvPr>
          <p:cNvSpPr txBox="1"/>
          <p:nvPr/>
        </p:nvSpPr>
        <p:spPr>
          <a:xfrm>
            <a:off x="6360635" y="1646450"/>
            <a:ext cx="135172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PDSA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Outreach</a:t>
            </a:r>
          </a:p>
        </p:txBody>
      </p:sp>
      <p:sp>
        <p:nvSpPr>
          <p:cNvPr id="25" name="Rectangle 24">
            <a:extLst>
              <a:ext uri="{FF2B5EF4-FFF2-40B4-BE49-F238E27FC236}">
                <a16:creationId xmlns:a16="http://schemas.microsoft.com/office/drawing/2014/main" id="{C917F01C-EFC4-52BA-A8DC-2ED253BF6163}"/>
              </a:ext>
            </a:extLst>
          </p:cNvPr>
          <p:cNvSpPr/>
          <p:nvPr/>
        </p:nvSpPr>
        <p:spPr>
          <a:xfrm>
            <a:off x="7973263" y="2102929"/>
            <a:ext cx="1351722" cy="319607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4" name="Rectangle 13">
            <a:extLst>
              <a:ext uri="{FF2B5EF4-FFF2-40B4-BE49-F238E27FC236}">
                <a16:creationId xmlns:a16="http://schemas.microsoft.com/office/drawing/2014/main" id="{A8FA0D66-F32A-6250-9EBD-093D053AF216}"/>
              </a:ext>
            </a:extLst>
          </p:cNvPr>
          <p:cNvSpPr/>
          <p:nvPr/>
        </p:nvSpPr>
        <p:spPr>
          <a:xfrm>
            <a:off x="8138851" y="2236125"/>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Harmonize EMR scheduled reminders</a:t>
            </a:r>
          </a:p>
        </p:txBody>
      </p:sp>
      <p:sp>
        <p:nvSpPr>
          <p:cNvPr id="34" name="TextBox 33">
            <a:extLst>
              <a:ext uri="{FF2B5EF4-FFF2-40B4-BE49-F238E27FC236}">
                <a16:creationId xmlns:a16="http://schemas.microsoft.com/office/drawing/2014/main" id="{5DFF5B16-080E-4D51-7AD8-09BCC7F0E52E}"/>
              </a:ext>
            </a:extLst>
          </p:cNvPr>
          <p:cNvSpPr txBox="1"/>
          <p:nvPr/>
        </p:nvSpPr>
        <p:spPr>
          <a:xfrm>
            <a:off x="7974258" y="1646450"/>
            <a:ext cx="135172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PDSA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Intervention</a:t>
            </a:r>
          </a:p>
        </p:txBody>
      </p:sp>
      <p:sp>
        <p:nvSpPr>
          <p:cNvPr id="88" name="Left Bracket 87">
            <a:extLst>
              <a:ext uri="{FF2B5EF4-FFF2-40B4-BE49-F238E27FC236}">
                <a16:creationId xmlns:a16="http://schemas.microsoft.com/office/drawing/2014/main" id="{0AF02143-9D99-C50B-C3FF-5AAB2786DA62}"/>
              </a:ext>
            </a:extLst>
          </p:cNvPr>
          <p:cNvSpPr/>
          <p:nvPr/>
        </p:nvSpPr>
        <p:spPr>
          <a:xfrm>
            <a:off x="2710360" y="2102929"/>
            <a:ext cx="45719" cy="3491314"/>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TextBox 88">
            <a:extLst>
              <a:ext uri="{FF2B5EF4-FFF2-40B4-BE49-F238E27FC236}">
                <a16:creationId xmlns:a16="http://schemas.microsoft.com/office/drawing/2014/main" id="{985CF9A8-1F94-E542-FCC4-813352C98FA8}"/>
              </a:ext>
            </a:extLst>
          </p:cNvPr>
          <p:cNvSpPr txBox="1"/>
          <p:nvPr/>
        </p:nvSpPr>
        <p:spPr>
          <a:xfrm>
            <a:off x="1363435" y="3728873"/>
            <a:ext cx="105408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0000"/>
                </a:solidFill>
                <a:effectLst/>
                <a:uLnTx/>
                <a:uFillTx/>
                <a:latin typeface="Avenir Next" panose="020B0503020202020204" pitchFamily="34" charset="0"/>
                <a:ea typeface="+mn-ea"/>
                <a:cs typeface="+mn-cs"/>
              </a:rPr>
              <a:t>Do and Study</a:t>
            </a:r>
          </a:p>
        </p:txBody>
      </p:sp>
      <p:sp>
        <p:nvSpPr>
          <p:cNvPr id="90" name="TextBox 89">
            <a:extLst>
              <a:ext uri="{FF2B5EF4-FFF2-40B4-BE49-F238E27FC236}">
                <a16:creationId xmlns:a16="http://schemas.microsoft.com/office/drawing/2014/main" id="{91C11325-8825-E07F-ED9D-0A90A0C53D2D}"/>
              </a:ext>
            </a:extLst>
          </p:cNvPr>
          <p:cNvSpPr txBox="1"/>
          <p:nvPr/>
        </p:nvSpPr>
        <p:spPr>
          <a:xfrm>
            <a:off x="1474434" y="5692846"/>
            <a:ext cx="94308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0000"/>
                </a:solidFill>
                <a:effectLst/>
                <a:uLnTx/>
                <a:uFillTx/>
                <a:latin typeface="Avenir Next" panose="020B0503020202020204" pitchFamily="34" charset="0"/>
                <a:ea typeface="+mn-ea"/>
                <a:cs typeface="+mn-cs"/>
              </a:rPr>
              <a:t>PDSA Tests</a:t>
            </a:r>
          </a:p>
        </p:txBody>
      </p:sp>
      <p:cxnSp>
        <p:nvCxnSpPr>
          <p:cNvPr id="91" name="Straight Connector 90">
            <a:extLst>
              <a:ext uri="{FF2B5EF4-FFF2-40B4-BE49-F238E27FC236}">
                <a16:creationId xmlns:a16="http://schemas.microsoft.com/office/drawing/2014/main" id="{B28559A1-C8D8-077A-FE53-D9289854F680}"/>
              </a:ext>
            </a:extLst>
          </p:cNvPr>
          <p:cNvCxnSpPr>
            <a:cxnSpLocks/>
            <a:stCxn id="90" idx="3"/>
            <a:endCxn id="39" idx="1"/>
          </p:cNvCxnSpPr>
          <p:nvPr/>
        </p:nvCxnSpPr>
        <p:spPr>
          <a:xfrm flipV="1">
            <a:off x="2417520" y="5815933"/>
            <a:ext cx="715871" cy="771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745C853D-BF7B-EBBF-EE21-C03ADC46FBA5}"/>
              </a:ext>
            </a:extLst>
          </p:cNvPr>
          <p:cNvSpPr/>
          <p:nvPr/>
        </p:nvSpPr>
        <p:spPr>
          <a:xfrm>
            <a:off x="3132333" y="1272421"/>
            <a:ext cx="6192588" cy="261610"/>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NQF # 0059 </a:t>
            </a:r>
            <a:r>
              <a:rPr kumimoji="0" lang="en-US" sz="8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Diabetes Hemoglobin A1c (monitored monthly)</a:t>
            </a:r>
          </a:p>
        </p:txBody>
      </p:sp>
      <p:cxnSp>
        <p:nvCxnSpPr>
          <p:cNvPr id="101" name="Straight Connector 100">
            <a:extLst>
              <a:ext uri="{FF2B5EF4-FFF2-40B4-BE49-F238E27FC236}">
                <a16:creationId xmlns:a16="http://schemas.microsoft.com/office/drawing/2014/main" id="{72FC3FE6-C025-96E8-B084-E8702C703A79}"/>
              </a:ext>
            </a:extLst>
          </p:cNvPr>
          <p:cNvCxnSpPr>
            <a:cxnSpLocks/>
            <a:stCxn id="23" idx="2"/>
            <a:endCxn id="102" idx="0"/>
          </p:cNvCxnSpPr>
          <p:nvPr/>
        </p:nvCxnSpPr>
        <p:spPr>
          <a:xfrm flipH="1">
            <a:off x="5420139" y="5298999"/>
            <a:ext cx="2735" cy="4078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87137479-5B6E-6016-C531-A943970D76E5}"/>
              </a:ext>
            </a:extLst>
          </p:cNvPr>
          <p:cNvSpPr txBox="1"/>
          <p:nvPr/>
        </p:nvSpPr>
        <p:spPr>
          <a:xfrm>
            <a:off x="4744278" y="5706835"/>
            <a:ext cx="135172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 staff competency</a:t>
            </a:r>
          </a:p>
        </p:txBody>
      </p:sp>
      <p:cxnSp>
        <p:nvCxnSpPr>
          <p:cNvPr id="109" name="Straight Connector 108">
            <a:extLst>
              <a:ext uri="{FF2B5EF4-FFF2-40B4-BE49-F238E27FC236}">
                <a16:creationId xmlns:a16="http://schemas.microsoft.com/office/drawing/2014/main" id="{9C86142F-2D14-F875-F547-88C2F11F4801}"/>
              </a:ext>
            </a:extLst>
          </p:cNvPr>
          <p:cNvCxnSpPr>
            <a:cxnSpLocks/>
            <a:stCxn id="89" idx="3"/>
            <a:endCxn id="88" idx="1"/>
          </p:cNvCxnSpPr>
          <p:nvPr/>
        </p:nvCxnSpPr>
        <p:spPr>
          <a:xfrm flipV="1">
            <a:off x="2417520" y="3848586"/>
            <a:ext cx="292840" cy="724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A92D7007-B9CC-9E74-3420-5B2A70C7C638}"/>
              </a:ext>
            </a:extLst>
          </p:cNvPr>
          <p:cNvSpPr/>
          <p:nvPr/>
        </p:nvSpPr>
        <p:spPr>
          <a:xfrm>
            <a:off x="3133392" y="958304"/>
            <a:ext cx="6192588" cy="26161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Initiative Documentation</a:t>
            </a:r>
            <a:r>
              <a:rPr kumimoji="0" lang="en-US" sz="8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 Background, Goal, Data Collection Plan, Measurement</a:t>
            </a:r>
          </a:p>
        </p:txBody>
      </p:sp>
      <p:sp>
        <p:nvSpPr>
          <p:cNvPr id="28" name="TextBox 27">
            <a:extLst>
              <a:ext uri="{FF2B5EF4-FFF2-40B4-BE49-F238E27FC236}">
                <a16:creationId xmlns:a16="http://schemas.microsoft.com/office/drawing/2014/main" id="{CCAEE2FC-1BD4-1C38-3D95-75FC93A9E099}"/>
              </a:ext>
            </a:extLst>
          </p:cNvPr>
          <p:cNvSpPr txBox="1"/>
          <p:nvPr/>
        </p:nvSpPr>
        <p:spPr>
          <a:xfrm>
            <a:off x="3132333" y="5333644"/>
            <a:ext cx="135172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ACT</a:t>
            </a:r>
            <a:r>
              <a:rPr kumimoji="0" lang="en-US" sz="8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 DECISION</a:t>
            </a:r>
          </a:p>
        </p:txBody>
      </p:sp>
      <p:sp>
        <p:nvSpPr>
          <p:cNvPr id="43" name="Rectangle 42">
            <a:extLst>
              <a:ext uri="{FF2B5EF4-FFF2-40B4-BE49-F238E27FC236}">
                <a16:creationId xmlns:a16="http://schemas.microsoft.com/office/drawing/2014/main" id="{7398C906-B7DE-3C99-91BD-358305ACA6B8}"/>
              </a:ext>
            </a:extLst>
          </p:cNvPr>
          <p:cNvSpPr/>
          <p:nvPr/>
        </p:nvSpPr>
        <p:spPr>
          <a:xfrm>
            <a:off x="4747012" y="5298999"/>
            <a:ext cx="1351722" cy="28616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4" name="TextBox 43">
            <a:extLst>
              <a:ext uri="{FF2B5EF4-FFF2-40B4-BE49-F238E27FC236}">
                <a16:creationId xmlns:a16="http://schemas.microsoft.com/office/drawing/2014/main" id="{CA635BA1-6C3F-0B02-97DF-6040C1901D17}"/>
              </a:ext>
            </a:extLst>
          </p:cNvPr>
          <p:cNvSpPr txBox="1"/>
          <p:nvPr/>
        </p:nvSpPr>
        <p:spPr>
          <a:xfrm>
            <a:off x="4747012" y="5333644"/>
            <a:ext cx="135172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ACT</a:t>
            </a:r>
            <a:r>
              <a:rPr kumimoji="0" lang="en-US" sz="8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 DECISION</a:t>
            </a:r>
          </a:p>
        </p:txBody>
      </p:sp>
      <p:sp>
        <p:nvSpPr>
          <p:cNvPr id="45" name="Rectangle 44">
            <a:extLst>
              <a:ext uri="{FF2B5EF4-FFF2-40B4-BE49-F238E27FC236}">
                <a16:creationId xmlns:a16="http://schemas.microsoft.com/office/drawing/2014/main" id="{5B559538-3EAB-CD4C-BB90-85B6B2DFD0E5}"/>
              </a:ext>
            </a:extLst>
          </p:cNvPr>
          <p:cNvSpPr/>
          <p:nvPr/>
        </p:nvSpPr>
        <p:spPr>
          <a:xfrm>
            <a:off x="6361691" y="5298999"/>
            <a:ext cx="1351722" cy="28616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6" name="TextBox 45">
            <a:extLst>
              <a:ext uri="{FF2B5EF4-FFF2-40B4-BE49-F238E27FC236}">
                <a16:creationId xmlns:a16="http://schemas.microsoft.com/office/drawing/2014/main" id="{4FD1CDAC-556E-D76E-19E2-8F1C4CEDA96D}"/>
              </a:ext>
            </a:extLst>
          </p:cNvPr>
          <p:cNvSpPr txBox="1"/>
          <p:nvPr/>
        </p:nvSpPr>
        <p:spPr>
          <a:xfrm>
            <a:off x="6361691" y="5333644"/>
            <a:ext cx="135172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ACT</a:t>
            </a:r>
            <a:r>
              <a:rPr kumimoji="0" lang="en-US" sz="8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 DECISION</a:t>
            </a:r>
          </a:p>
        </p:txBody>
      </p:sp>
      <p:sp>
        <p:nvSpPr>
          <p:cNvPr id="48" name="Rectangle 47">
            <a:extLst>
              <a:ext uri="{FF2B5EF4-FFF2-40B4-BE49-F238E27FC236}">
                <a16:creationId xmlns:a16="http://schemas.microsoft.com/office/drawing/2014/main" id="{55E28718-D344-3835-5FA8-6067C50C434A}"/>
              </a:ext>
            </a:extLst>
          </p:cNvPr>
          <p:cNvSpPr/>
          <p:nvPr/>
        </p:nvSpPr>
        <p:spPr>
          <a:xfrm>
            <a:off x="7973263" y="5298999"/>
            <a:ext cx="1351722" cy="28616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1" name="TextBox 50">
            <a:extLst>
              <a:ext uri="{FF2B5EF4-FFF2-40B4-BE49-F238E27FC236}">
                <a16:creationId xmlns:a16="http://schemas.microsoft.com/office/drawing/2014/main" id="{7378505D-C805-79CA-C2F9-241F09E00371}"/>
              </a:ext>
            </a:extLst>
          </p:cNvPr>
          <p:cNvSpPr txBox="1"/>
          <p:nvPr/>
        </p:nvSpPr>
        <p:spPr>
          <a:xfrm>
            <a:off x="7973263" y="5333644"/>
            <a:ext cx="135172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ACT</a:t>
            </a:r>
            <a:r>
              <a:rPr kumimoji="0" lang="en-US" sz="8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 DECISION</a:t>
            </a:r>
          </a:p>
        </p:txBody>
      </p:sp>
      <p:sp>
        <p:nvSpPr>
          <p:cNvPr id="53" name="Rectangle 52">
            <a:extLst>
              <a:ext uri="{FF2B5EF4-FFF2-40B4-BE49-F238E27FC236}">
                <a16:creationId xmlns:a16="http://schemas.microsoft.com/office/drawing/2014/main" id="{3408A418-3C3B-FCA8-A1C4-5D2BED33A211}"/>
              </a:ext>
            </a:extLst>
          </p:cNvPr>
          <p:cNvSpPr/>
          <p:nvPr/>
        </p:nvSpPr>
        <p:spPr>
          <a:xfrm>
            <a:off x="3297366" y="4031259"/>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Validate baseline data integrity</a:t>
            </a:r>
          </a:p>
        </p:txBody>
      </p:sp>
      <p:sp>
        <p:nvSpPr>
          <p:cNvPr id="54" name="Rectangle 53">
            <a:extLst>
              <a:ext uri="{FF2B5EF4-FFF2-40B4-BE49-F238E27FC236}">
                <a16:creationId xmlns:a16="http://schemas.microsoft.com/office/drawing/2014/main" id="{769EBE41-F77F-9A02-AC81-9729B8ED6A61}"/>
              </a:ext>
            </a:extLst>
          </p:cNvPr>
          <p:cNvSpPr/>
          <p:nvPr/>
        </p:nvSpPr>
        <p:spPr>
          <a:xfrm>
            <a:off x="3297366" y="4631235"/>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Identify target patient populations</a:t>
            </a:r>
          </a:p>
        </p:txBody>
      </p:sp>
      <p:sp>
        <p:nvSpPr>
          <p:cNvPr id="55" name="Rectangle 54">
            <a:extLst>
              <a:ext uri="{FF2B5EF4-FFF2-40B4-BE49-F238E27FC236}">
                <a16:creationId xmlns:a16="http://schemas.microsoft.com/office/drawing/2014/main" id="{D9489BC8-019E-E332-F453-BC3CAD3088BE}"/>
              </a:ext>
            </a:extLst>
          </p:cNvPr>
          <p:cNvSpPr/>
          <p:nvPr/>
        </p:nvSpPr>
        <p:spPr>
          <a:xfrm>
            <a:off x="8138851" y="2823056"/>
            <a:ext cx="1020418" cy="5220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Apply interview techniques</a:t>
            </a:r>
          </a:p>
        </p:txBody>
      </p:sp>
      <p:sp>
        <p:nvSpPr>
          <p:cNvPr id="5" name="Left Bracket 4">
            <a:extLst>
              <a:ext uri="{FF2B5EF4-FFF2-40B4-BE49-F238E27FC236}">
                <a16:creationId xmlns:a16="http://schemas.microsoft.com/office/drawing/2014/main" id="{C06C7C2C-FD14-291F-9AF8-E6FC0FD08280}"/>
              </a:ext>
            </a:extLst>
          </p:cNvPr>
          <p:cNvSpPr/>
          <p:nvPr/>
        </p:nvSpPr>
        <p:spPr>
          <a:xfrm>
            <a:off x="2699231" y="974709"/>
            <a:ext cx="45719" cy="609356"/>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A63675D-D819-6E92-C776-1BD8E6277176}"/>
              </a:ext>
            </a:extLst>
          </p:cNvPr>
          <p:cNvSpPr txBox="1"/>
          <p:nvPr/>
        </p:nvSpPr>
        <p:spPr>
          <a:xfrm>
            <a:off x="1874528" y="1148582"/>
            <a:ext cx="54299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0000"/>
                </a:solidFill>
                <a:effectLst/>
                <a:uLnTx/>
                <a:uFillTx/>
                <a:latin typeface="Avenir Next" panose="020B0503020202020204" pitchFamily="34" charset="0"/>
                <a:ea typeface="+mn-ea"/>
                <a:cs typeface="+mn-cs"/>
              </a:rPr>
              <a:t>Plan</a:t>
            </a:r>
          </a:p>
        </p:txBody>
      </p:sp>
      <p:cxnSp>
        <p:nvCxnSpPr>
          <p:cNvPr id="11" name="Straight Connector 10">
            <a:extLst>
              <a:ext uri="{FF2B5EF4-FFF2-40B4-BE49-F238E27FC236}">
                <a16:creationId xmlns:a16="http://schemas.microsoft.com/office/drawing/2014/main" id="{47A9516D-EB66-62F9-9930-134538477015}"/>
              </a:ext>
            </a:extLst>
          </p:cNvPr>
          <p:cNvCxnSpPr>
            <a:cxnSpLocks/>
            <a:stCxn id="6" idx="3"/>
            <a:endCxn id="5" idx="1"/>
          </p:cNvCxnSpPr>
          <p:nvPr/>
        </p:nvCxnSpPr>
        <p:spPr>
          <a:xfrm>
            <a:off x="2417520" y="1279387"/>
            <a:ext cx="28171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D9E589D-E091-04C5-6224-CCB067802ED4}"/>
              </a:ext>
            </a:extLst>
          </p:cNvPr>
          <p:cNvSpPr/>
          <p:nvPr/>
        </p:nvSpPr>
        <p:spPr>
          <a:xfrm>
            <a:off x="4909930" y="3431207"/>
            <a:ext cx="1020418" cy="522099"/>
          </a:xfrm>
          <a:prstGeom prst="rect">
            <a:avLst/>
          </a:prstGeom>
          <a:solidFill>
            <a:srgbClr val="FFFF00">
              <a:alpha val="25098"/>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Identify clinic DPP capacity</a:t>
            </a:r>
          </a:p>
        </p:txBody>
      </p:sp>
      <p:sp>
        <p:nvSpPr>
          <p:cNvPr id="18" name="Rectangle 17">
            <a:extLst>
              <a:ext uri="{FF2B5EF4-FFF2-40B4-BE49-F238E27FC236}">
                <a16:creationId xmlns:a16="http://schemas.microsoft.com/office/drawing/2014/main" id="{798F1E49-8BB4-4FB3-84E7-391C1E1C87A0}"/>
              </a:ext>
            </a:extLst>
          </p:cNvPr>
          <p:cNvSpPr/>
          <p:nvPr/>
        </p:nvSpPr>
        <p:spPr>
          <a:xfrm>
            <a:off x="6525430" y="3431283"/>
            <a:ext cx="1020418" cy="522099"/>
          </a:xfrm>
          <a:prstGeom prst="rect">
            <a:avLst/>
          </a:prstGeom>
          <a:solidFill>
            <a:srgbClr val="FFFF00">
              <a:alpha val="25098"/>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Identify DPP-eligible patient population</a:t>
            </a:r>
          </a:p>
        </p:txBody>
      </p:sp>
      <p:sp>
        <p:nvSpPr>
          <p:cNvPr id="19" name="Rectangle 18">
            <a:extLst>
              <a:ext uri="{FF2B5EF4-FFF2-40B4-BE49-F238E27FC236}">
                <a16:creationId xmlns:a16="http://schemas.microsoft.com/office/drawing/2014/main" id="{0535143C-BEC2-5C99-92BD-5F12ED839964}"/>
              </a:ext>
            </a:extLst>
          </p:cNvPr>
          <p:cNvSpPr/>
          <p:nvPr/>
        </p:nvSpPr>
        <p:spPr>
          <a:xfrm>
            <a:off x="8138851" y="3439915"/>
            <a:ext cx="1020418" cy="522099"/>
          </a:xfrm>
          <a:prstGeom prst="rect">
            <a:avLst/>
          </a:prstGeom>
          <a:solidFill>
            <a:srgbClr val="FFFF00">
              <a:alpha val="25098"/>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Launch initial DPP cohort</a:t>
            </a:r>
          </a:p>
        </p:txBody>
      </p:sp>
      <p:sp>
        <p:nvSpPr>
          <p:cNvPr id="20" name="Rectangle 19">
            <a:extLst>
              <a:ext uri="{FF2B5EF4-FFF2-40B4-BE49-F238E27FC236}">
                <a16:creationId xmlns:a16="http://schemas.microsoft.com/office/drawing/2014/main" id="{4F63A5E6-AECE-65F1-24B6-0ED160206A07}"/>
              </a:ext>
            </a:extLst>
          </p:cNvPr>
          <p:cNvSpPr/>
          <p:nvPr/>
        </p:nvSpPr>
        <p:spPr>
          <a:xfrm>
            <a:off x="8138851" y="4032895"/>
            <a:ext cx="1020418" cy="522099"/>
          </a:xfrm>
          <a:prstGeom prst="rect">
            <a:avLst/>
          </a:prstGeom>
          <a:solidFill>
            <a:srgbClr val="FFFF00">
              <a:alpha val="25098"/>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Evaluate reimbursement integrity</a:t>
            </a:r>
          </a:p>
        </p:txBody>
      </p:sp>
      <p:sp>
        <p:nvSpPr>
          <p:cNvPr id="21" name="Rectangle 20">
            <a:extLst>
              <a:ext uri="{FF2B5EF4-FFF2-40B4-BE49-F238E27FC236}">
                <a16:creationId xmlns:a16="http://schemas.microsoft.com/office/drawing/2014/main" id="{4B8DB976-3945-488F-CA59-3E2AF2EA54E7}"/>
              </a:ext>
            </a:extLst>
          </p:cNvPr>
          <p:cNvSpPr/>
          <p:nvPr/>
        </p:nvSpPr>
        <p:spPr>
          <a:xfrm>
            <a:off x="7142082" y="328979"/>
            <a:ext cx="1229408" cy="358778"/>
          </a:xfrm>
          <a:prstGeom prst="rect">
            <a:avLst/>
          </a:prstGeom>
          <a:solidFill>
            <a:srgbClr val="FFFF00">
              <a:alpha val="2509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endParaRPr>
          </a:p>
        </p:txBody>
      </p:sp>
      <p:pic>
        <p:nvPicPr>
          <p:cNvPr id="26" name="Image" descr="Image">
            <a:extLst>
              <a:ext uri="{FF2B5EF4-FFF2-40B4-BE49-F238E27FC236}">
                <a16:creationId xmlns:a16="http://schemas.microsoft.com/office/drawing/2014/main" id="{2B467655-8A1E-FE4C-B5F0-5394E9BE5BC7}"/>
              </a:ext>
            </a:extLst>
          </p:cNvPr>
          <p:cNvPicPr>
            <a:picLocks noChangeAspect="1"/>
          </p:cNvPicPr>
          <p:nvPr/>
        </p:nvPicPr>
        <p:blipFill>
          <a:blip r:embed="rId2"/>
          <a:srcRect/>
          <a:stretch>
            <a:fillRect/>
          </a:stretch>
        </p:blipFill>
        <p:spPr>
          <a:xfrm>
            <a:off x="354149" y="6242711"/>
            <a:ext cx="1193568" cy="307776"/>
          </a:xfrm>
          <a:prstGeom prst="rect">
            <a:avLst/>
          </a:prstGeom>
          <a:ln w="12700">
            <a:miter lim="400000"/>
          </a:ln>
        </p:spPr>
      </p:pic>
      <p:sp>
        <p:nvSpPr>
          <p:cNvPr id="2" name="TextBox 1">
            <a:extLst>
              <a:ext uri="{FF2B5EF4-FFF2-40B4-BE49-F238E27FC236}">
                <a16:creationId xmlns:a16="http://schemas.microsoft.com/office/drawing/2014/main" id="{3C9D6DBA-CCC5-0A77-DA93-C10719E5D57E}"/>
              </a:ext>
            </a:extLst>
          </p:cNvPr>
          <p:cNvSpPr txBox="1"/>
          <p:nvPr/>
        </p:nvSpPr>
        <p:spPr>
          <a:xfrm>
            <a:off x="9584834" y="4054043"/>
            <a:ext cx="20913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Finance and Revenue Cycle Involvement</a:t>
            </a:r>
          </a:p>
        </p:txBody>
      </p:sp>
      <p:cxnSp>
        <p:nvCxnSpPr>
          <p:cNvPr id="31" name="Straight Connector 30">
            <a:extLst>
              <a:ext uri="{FF2B5EF4-FFF2-40B4-BE49-F238E27FC236}">
                <a16:creationId xmlns:a16="http://schemas.microsoft.com/office/drawing/2014/main" id="{AAD1846E-A846-BFD0-A5BD-410F60716FD0}"/>
              </a:ext>
            </a:extLst>
          </p:cNvPr>
          <p:cNvCxnSpPr>
            <a:cxnSpLocks/>
            <a:stCxn id="20" idx="3"/>
            <a:endCxn id="2" idx="1"/>
          </p:cNvCxnSpPr>
          <p:nvPr/>
        </p:nvCxnSpPr>
        <p:spPr>
          <a:xfrm flipV="1">
            <a:off x="9159269" y="4284876"/>
            <a:ext cx="425565" cy="90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B0B70DF-1FC0-8270-0364-1731F4E49C72}"/>
              </a:ext>
            </a:extLst>
          </p:cNvPr>
          <p:cNvSpPr txBox="1"/>
          <p:nvPr/>
        </p:nvSpPr>
        <p:spPr>
          <a:xfrm>
            <a:off x="10294883" y="6268869"/>
            <a:ext cx="1684171" cy="307777"/>
          </a:xfrm>
          <a:prstGeom prst="rect">
            <a:avLst/>
          </a:prstGeom>
          <a:noFill/>
        </p:spPr>
        <p:txBody>
          <a:bodyPr wrap="square" rtlCol="0">
            <a:spAutoFit/>
          </a:body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rPr>
              <a:t>Slide </a:t>
            </a:r>
            <a:fld id="{E3ACD462-A53A-0048-B30A-76B64DB91F1B}" type="slidenum">
              <a:rPr kumimoji="0" lang="en-US" sz="700" b="1" i="0" u="none" strike="noStrike" kern="1200" cap="none" spc="0" normalizeH="0" baseline="0" noProof="0">
                <a:ln>
                  <a:noFill/>
                </a:ln>
                <a:solidFill>
                  <a:srgbClr val="000000"/>
                </a:solidFill>
                <a:effectLst/>
                <a:uLnTx/>
                <a:uFillTx/>
                <a:latin typeface="Avenir Next" panose="020B0503020202020204" pitchFamily="34" charset="0"/>
                <a:ea typeface="+mn-ea"/>
                <a:cs typeface="+mn-cs"/>
                <a:sym typeface="Calibri"/>
              </a:rPr>
              <a:pPr marL="0" marR="0" lvl="0" indent="0" algn="r" defTabSz="457200" rtl="0" eaLnBrk="1" fontAlgn="auto" latinLnBrk="0" hangingPunct="0">
                <a:lnSpc>
                  <a:spcPct val="100000"/>
                </a:lnSpc>
                <a:spcBef>
                  <a:spcPts val="0"/>
                </a:spcBef>
                <a:spcAft>
                  <a:spcPts val="0"/>
                </a:spcAft>
                <a:buClrTx/>
                <a:buSzTx/>
                <a:buFontTx/>
                <a:buNone/>
                <a:tabLst/>
                <a:defRPr/>
              </a:pPr>
              <a:t>23</a:t>
            </a:fld>
            <a:endPar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endParaRPr>
          </a:p>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lumMod val="75000"/>
                    <a:lumOff val="25000"/>
                  </a:srgbClr>
                </a:solidFill>
                <a:effectLst/>
                <a:uLnTx/>
                <a:uFillTx/>
                <a:latin typeface="Avenir Next"/>
                <a:ea typeface="+mn-ea"/>
                <a:cs typeface="Calibri"/>
                <a:sym typeface="Avenir Next"/>
              </a:rPr>
              <a:t>2023 Nebraska Quality Conference</a:t>
            </a:r>
          </a:p>
        </p:txBody>
      </p:sp>
    </p:spTree>
    <p:extLst>
      <p:ext uri="{BB962C8B-B14F-4D97-AF65-F5344CB8AC3E}">
        <p14:creationId xmlns:p14="http://schemas.microsoft.com/office/powerpoint/2010/main" val="526387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D13E523C-978A-9CAD-4907-44ADA6B9D2CF}"/>
              </a:ext>
            </a:extLst>
          </p:cNvPr>
          <p:cNvPicPr>
            <a:picLocks noChangeAspect="1"/>
          </p:cNvPicPr>
          <p:nvPr/>
        </p:nvPicPr>
        <p:blipFill>
          <a:blip r:embed="rId3"/>
          <a:srcRect/>
          <a:stretch>
            <a:fillRect/>
          </a:stretch>
        </p:blipFill>
        <p:spPr>
          <a:xfrm>
            <a:off x="354149" y="6242711"/>
            <a:ext cx="1193568" cy="307776"/>
          </a:xfrm>
          <a:prstGeom prst="rect">
            <a:avLst/>
          </a:prstGeom>
          <a:ln w="12700">
            <a:miter lim="400000"/>
          </a:ln>
        </p:spPr>
      </p:pic>
      <p:sp>
        <p:nvSpPr>
          <p:cNvPr id="51" name="TextBox 50">
            <a:extLst>
              <a:ext uri="{FF2B5EF4-FFF2-40B4-BE49-F238E27FC236}">
                <a16:creationId xmlns:a16="http://schemas.microsoft.com/office/drawing/2014/main" id="{0580AE93-162A-7538-2954-21A3DB0426FF}"/>
              </a:ext>
            </a:extLst>
          </p:cNvPr>
          <p:cNvSpPr txBox="1"/>
          <p:nvPr/>
        </p:nvSpPr>
        <p:spPr>
          <a:xfrm>
            <a:off x="1" y="314318"/>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Resources and Tools</a:t>
            </a:r>
          </a:p>
        </p:txBody>
      </p:sp>
      <p:pic>
        <p:nvPicPr>
          <p:cNvPr id="3" name="Picture 2" descr="Graphical user interface, table&#10;&#10;Description automatically generated">
            <a:extLst>
              <a:ext uri="{FF2B5EF4-FFF2-40B4-BE49-F238E27FC236}">
                <a16:creationId xmlns:a16="http://schemas.microsoft.com/office/drawing/2014/main" id="{29BA008C-204B-5AA8-EE63-70FFB56AC9CC}"/>
              </a:ext>
            </a:extLst>
          </p:cNvPr>
          <p:cNvPicPr>
            <a:picLocks noChangeAspect="1"/>
          </p:cNvPicPr>
          <p:nvPr/>
        </p:nvPicPr>
        <p:blipFill>
          <a:blip r:embed="rId4"/>
          <a:stretch>
            <a:fillRect/>
          </a:stretch>
        </p:blipFill>
        <p:spPr>
          <a:xfrm>
            <a:off x="8223430" y="1246796"/>
            <a:ext cx="2826877" cy="3657600"/>
          </a:xfrm>
          <a:prstGeom prst="rect">
            <a:avLst/>
          </a:prstGeom>
          <a:solidFill>
            <a:schemeClr val="bg1"/>
          </a:solidFill>
          <a:ln w="3175">
            <a:solidFill>
              <a:schemeClr val="tx1">
                <a:lumMod val="50000"/>
                <a:lumOff val="50000"/>
              </a:schemeClr>
            </a:solidFill>
          </a:ln>
          <a:effectLst>
            <a:outerShdw blurRad="50800" dist="50800" dir="5400000" sx="50000" sy="50000" algn="ctr" rotWithShape="0">
              <a:schemeClr val="tx1">
                <a:lumMod val="50000"/>
                <a:lumOff val="50000"/>
              </a:schemeClr>
            </a:outerShdw>
          </a:effectLst>
        </p:spPr>
      </p:pic>
      <p:pic>
        <p:nvPicPr>
          <p:cNvPr id="9" name="Picture 8" descr="Text&#10;&#10;Description automatically generated">
            <a:extLst>
              <a:ext uri="{FF2B5EF4-FFF2-40B4-BE49-F238E27FC236}">
                <a16:creationId xmlns:a16="http://schemas.microsoft.com/office/drawing/2014/main" id="{C294E369-7395-53A8-394F-AF7476C4FEBD}"/>
              </a:ext>
            </a:extLst>
          </p:cNvPr>
          <p:cNvPicPr>
            <a:picLocks noChangeAspect="1"/>
          </p:cNvPicPr>
          <p:nvPr/>
        </p:nvPicPr>
        <p:blipFill>
          <a:blip r:embed="rId5"/>
          <a:stretch>
            <a:fillRect/>
          </a:stretch>
        </p:blipFill>
        <p:spPr>
          <a:xfrm>
            <a:off x="4686830" y="1246796"/>
            <a:ext cx="2818340" cy="3657600"/>
          </a:xfrm>
          <a:prstGeom prst="rect">
            <a:avLst/>
          </a:prstGeom>
          <a:solidFill>
            <a:schemeClr val="bg1"/>
          </a:solidFill>
          <a:ln w="3175">
            <a:solidFill>
              <a:schemeClr val="tx1">
                <a:lumMod val="50000"/>
                <a:lumOff val="50000"/>
              </a:schemeClr>
            </a:solidFill>
          </a:ln>
          <a:effectLst>
            <a:outerShdw blurRad="50800" dist="50800" dir="5400000" sx="50000" sy="50000" algn="ctr" rotWithShape="0">
              <a:schemeClr val="tx1">
                <a:lumMod val="50000"/>
                <a:lumOff val="50000"/>
              </a:schemeClr>
            </a:outerShdw>
          </a:effectLst>
        </p:spPr>
      </p:pic>
      <p:pic>
        <p:nvPicPr>
          <p:cNvPr id="11" name="Picture 10" descr="Text, letter&#10;&#10;Description automatically generated">
            <a:extLst>
              <a:ext uri="{FF2B5EF4-FFF2-40B4-BE49-F238E27FC236}">
                <a16:creationId xmlns:a16="http://schemas.microsoft.com/office/drawing/2014/main" id="{19EBE8A2-A19A-0865-2091-76DDF6A131AD}"/>
              </a:ext>
            </a:extLst>
          </p:cNvPr>
          <p:cNvPicPr>
            <a:picLocks noChangeAspect="1"/>
          </p:cNvPicPr>
          <p:nvPr/>
        </p:nvPicPr>
        <p:blipFill>
          <a:blip r:embed="rId6"/>
          <a:stretch>
            <a:fillRect/>
          </a:stretch>
        </p:blipFill>
        <p:spPr>
          <a:xfrm>
            <a:off x="1146134" y="1246796"/>
            <a:ext cx="2822436" cy="3657600"/>
          </a:xfrm>
          <a:prstGeom prst="rect">
            <a:avLst/>
          </a:prstGeom>
          <a:solidFill>
            <a:schemeClr val="bg1"/>
          </a:solidFill>
          <a:ln w="3175">
            <a:solidFill>
              <a:schemeClr val="tx1">
                <a:lumMod val="50000"/>
                <a:lumOff val="50000"/>
              </a:schemeClr>
            </a:solidFill>
          </a:ln>
          <a:effectLst>
            <a:outerShdw blurRad="50800" dist="50800" dir="5400000" sx="50000" sy="50000" algn="ctr" rotWithShape="0">
              <a:schemeClr val="tx1">
                <a:lumMod val="50000"/>
                <a:lumOff val="50000"/>
              </a:schemeClr>
            </a:outerShdw>
          </a:effectLst>
        </p:spPr>
      </p:pic>
      <p:sp>
        <p:nvSpPr>
          <p:cNvPr id="12" name="TextBox 11">
            <a:extLst>
              <a:ext uri="{FF2B5EF4-FFF2-40B4-BE49-F238E27FC236}">
                <a16:creationId xmlns:a16="http://schemas.microsoft.com/office/drawing/2014/main" id="{377B9961-2204-1754-C5C7-69FFD94651E5}"/>
              </a:ext>
            </a:extLst>
          </p:cNvPr>
          <p:cNvSpPr txBox="1"/>
          <p:nvPr/>
        </p:nvSpPr>
        <p:spPr>
          <a:xfrm>
            <a:off x="1141694" y="5113598"/>
            <a:ext cx="28201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venir Next" panose="020B0503020202020204" pitchFamily="34" charset="0"/>
              </a:rPr>
              <a:t>Data Integrity Worksheet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venir Next" panose="020B0503020202020204" pitchFamily="34" charset="0"/>
              </a:rPr>
              <a:t>Overview of a suggested method for ensuring your clinic can effectively capture the data related to the quality measure.</a:t>
            </a:r>
          </a:p>
        </p:txBody>
      </p:sp>
      <p:sp>
        <p:nvSpPr>
          <p:cNvPr id="13" name="TextBox 12">
            <a:extLst>
              <a:ext uri="{FF2B5EF4-FFF2-40B4-BE49-F238E27FC236}">
                <a16:creationId xmlns:a16="http://schemas.microsoft.com/office/drawing/2014/main" id="{FCDD07F2-F642-5C73-92FA-AF3DEDBF26A2}"/>
              </a:ext>
            </a:extLst>
          </p:cNvPr>
          <p:cNvSpPr txBox="1"/>
          <p:nvPr/>
        </p:nvSpPr>
        <p:spPr>
          <a:xfrm>
            <a:off x="4685938" y="5113598"/>
            <a:ext cx="28201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venir Next" panose="020B0503020202020204" pitchFamily="34" charset="0"/>
              </a:rPr>
              <a:t>Standing Orders Template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venir Next" panose="020B0503020202020204" pitchFamily="34" charset="0"/>
              </a:rPr>
              <a:t>Sample document outlining the structure and content that may be suitable for standing orders in your clinic related to the specific quality measure.</a:t>
            </a:r>
          </a:p>
        </p:txBody>
      </p:sp>
      <p:sp>
        <p:nvSpPr>
          <p:cNvPr id="14" name="TextBox 13">
            <a:extLst>
              <a:ext uri="{FF2B5EF4-FFF2-40B4-BE49-F238E27FC236}">
                <a16:creationId xmlns:a16="http://schemas.microsoft.com/office/drawing/2014/main" id="{95EF2724-3F6D-3FD2-F39A-24BC8E450AE4}"/>
              </a:ext>
            </a:extLst>
          </p:cNvPr>
          <p:cNvSpPr txBox="1"/>
          <p:nvPr/>
        </p:nvSpPr>
        <p:spPr>
          <a:xfrm>
            <a:off x="8230184" y="5113597"/>
            <a:ext cx="28201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venir Next" panose="020B0503020202020204" pitchFamily="34" charset="0"/>
              </a:rPr>
              <a:t>TCT Needs Assessment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venir Next" panose="020B0503020202020204" pitchFamily="34" charset="0"/>
              </a:rPr>
              <a:t>PDF tool that can be used as part of the patient intake process; it was developed for clinics pursuing or maintaining PCMH accreditation.</a:t>
            </a:r>
          </a:p>
        </p:txBody>
      </p:sp>
      <p:sp>
        <p:nvSpPr>
          <p:cNvPr id="5" name="TextBox 4">
            <a:extLst>
              <a:ext uri="{FF2B5EF4-FFF2-40B4-BE49-F238E27FC236}">
                <a16:creationId xmlns:a16="http://schemas.microsoft.com/office/drawing/2014/main" id="{B78AE5AA-AB83-B6FC-95EC-8CEC02B2F34A}"/>
              </a:ext>
            </a:extLst>
          </p:cNvPr>
          <p:cNvSpPr txBox="1"/>
          <p:nvPr/>
        </p:nvSpPr>
        <p:spPr>
          <a:xfrm>
            <a:off x="10294883" y="6268869"/>
            <a:ext cx="1684171" cy="307777"/>
          </a:xfrm>
          <a:prstGeom prst="rect">
            <a:avLst/>
          </a:prstGeom>
          <a:noFill/>
        </p:spPr>
        <p:txBody>
          <a:bodyPr wrap="square" rtlCol="0">
            <a:spAutoFit/>
          </a:body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rPr>
              <a:t>Slide </a:t>
            </a:r>
            <a:fld id="{E3ACD462-A53A-0048-B30A-76B64DB91F1B}" type="slidenum">
              <a:rPr kumimoji="0" lang="en-US" sz="700" b="1" i="0" u="none" strike="noStrike" kern="1200" cap="none" spc="0" normalizeH="0" baseline="0" noProof="0">
                <a:ln>
                  <a:noFill/>
                </a:ln>
                <a:solidFill>
                  <a:srgbClr val="000000"/>
                </a:solidFill>
                <a:effectLst/>
                <a:uLnTx/>
                <a:uFillTx/>
                <a:latin typeface="Avenir Next" panose="020B0503020202020204" pitchFamily="34" charset="0"/>
                <a:ea typeface="+mn-ea"/>
                <a:cs typeface="+mn-cs"/>
                <a:sym typeface="Calibri"/>
              </a:rPr>
              <a:pPr marL="0" marR="0" lvl="0" indent="0" algn="r" defTabSz="457200" rtl="0" eaLnBrk="1" fontAlgn="auto" latinLnBrk="0" hangingPunct="0">
                <a:lnSpc>
                  <a:spcPct val="100000"/>
                </a:lnSpc>
                <a:spcBef>
                  <a:spcPts val="0"/>
                </a:spcBef>
                <a:spcAft>
                  <a:spcPts val="0"/>
                </a:spcAft>
                <a:buClrTx/>
                <a:buSzTx/>
                <a:buFontTx/>
                <a:buNone/>
                <a:tabLst/>
                <a:defRPr/>
              </a:pPr>
              <a:t>24</a:t>
            </a:fld>
            <a:endPar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endParaRPr>
          </a:p>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lumMod val="75000"/>
                    <a:lumOff val="25000"/>
                  </a:srgbClr>
                </a:solidFill>
                <a:effectLst/>
                <a:uLnTx/>
                <a:uFillTx/>
                <a:latin typeface="Avenir Next"/>
                <a:ea typeface="+mn-ea"/>
                <a:cs typeface="Calibri"/>
                <a:sym typeface="Avenir Next"/>
              </a:rPr>
              <a:t>2023 Nebraska Quality Conference</a:t>
            </a:r>
          </a:p>
        </p:txBody>
      </p:sp>
    </p:spTree>
    <p:extLst>
      <p:ext uri="{BB962C8B-B14F-4D97-AF65-F5344CB8AC3E}">
        <p14:creationId xmlns:p14="http://schemas.microsoft.com/office/powerpoint/2010/main" val="102517563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ext Box 4"/>
          <p:cNvSpPr txBox="1"/>
          <p:nvPr/>
        </p:nvSpPr>
        <p:spPr>
          <a:xfrm>
            <a:off x="1795401" y="3302492"/>
            <a:ext cx="8601197" cy="98488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60" tIns="60960" rIns="60960" bIns="60960">
            <a:spAutoFit/>
          </a:bodyPr>
          <a:lstStyle/>
          <a:p>
            <a:pPr algn="ctr" defTabSz="457200" hangingPunct="0">
              <a:defRPr sz="7200">
                <a:solidFill>
                  <a:srgbClr val="FFFFFF"/>
                </a:solidFill>
                <a:latin typeface="Avenir Next Demi Bold"/>
                <a:ea typeface="Avenir Next Demi Bold"/>
                <a:cs typeface="Avenir Next Demi Bold"/>
                <a:sym typeface="Avenir Next Demi Bold"/>
              </a:defRPr>
            </a:pPr>
            <a:r>
              <a:rPr lang="en-US" sz="1400" kern="0" dirty="0">
                <a:solidFill>
                  <a:srgbClr val="000000">
                    <a:lumMod val="65000"/>
                    <a:lumOff val="35000"/>
                  </a:srgbClr>
                </a:solidFill>
                <a:latin typeface="Avenir Next" panose="020B0503020202020204" pitchFamily="34" charset="0"/>
                <a:sym typeface="Avenir Next Demi Bold"/>
              </a:rPr>
              <a:t>Lilypad is a Maine-based analytics firm that provides mobile and web-based applications for rural primary care practices. We adhere to a core business principle that accountable physicians/clinical leaders and administrators require sound data and simple, innovative tools to be successful in their roles within the emerging value-based care delivery environment.</a:t>
            </a:r>
          </a:p>
        </p:txBody>
      </p:sp>
      <p:sp>
        <p:nvSpPr>
          <p:cNvPr id="208" name="Monday January 20, 2020  3:00 EST"/>
          <p:cNvSpPr txBox="1"/>
          <p:nvPr/>
        </p:nvSpPr>
        <p:spPr>
          <a:xfrm>
            <a:off x="4944883" y="4967514"/>
            <a:ext cx="2302233" cy="52322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45720" bIns="45720">
            <a:spAutoFit/>
          </a:bodyPr>
          <a:lstStyle>
            <a:lvl1pPr algn="ctr">
              <a:defRPr sz="4000">
                <a:solidFill>
                  <a:srgbClr val="FFFFFF"/>
                </a:solidFill>
                <a:latin typeface="Avenir Next"/>
                <a:ea typeface="Avenir Next"/>
                <a:cs typeface="Avenir Next"/>
                <a:sym typeface="Avenir Next"/>
              </a:defRPr>
            </a:lvl1pPr>
          </a:lstStyle>
          <a:p>
            <a:pPr defTabSz="457200" hangingPunct="0">
              <a:defRPr/>
            </a:pPr>
            <a:r>
              <a:rPr lang="en-US" sz="1400" b="1" kern="0" dirty="0">
                <a:solidFill>
                  <a:srgbClr val="000000"/>
                </a:solidFill>
                <a:latin typeface="Avenir Next" panose="020B0503020202020204" pitchFamily="34" charset="0"/>
                <a:sym typeface="Calibri"/>
              </a:rPr>
              <a:t>Gregory Wolf, President</a:t>
            </a:r>
          </a:p>
          <a:p>
            <a:pPr defTabSz="457200" hangingPunct="0">
              <a:defRPr/>
            </a:pPr>
            <a:r>
              <a:rPr lang="en-US" sz="1400" kern="0" dirty="0">
                <a:solidFill>
                  <a:srgbClr val="000000"/>
                </a:solidFill>
                <a:latin typeface="Avenir Next" panose="020B0503020202020204" pitchFamily="34" charset="0"/>
                <a:sym typeface="Calibri"/>
              </a:rPr>
              <a:t>gwolf@lilypad207.com</a:t>
            </a:r>
          </a:p>
        </p:txBody>
      </p:sp>
      <p:pic>
        <p:nvPicPr>
          <p:cNvPr id="5" name="Image" descr="Image">
            <a:extLst>
              <a:ext uri="{FF2B5EF4-FFF2-40B4-BE49-F238E27FC236}">
                <a16:creationId xmlns:a16="http://schemas.microsoft.com/office/drawing/2014/main" id="{6A202DEA-A4B7-7A4C-9D11-B9DB2A4C83A5}"/>
              </a:ext>
            </a:extLst>
          </p:cNvPr>
          <p:cNvPicPr>
            <a:picLocks noChangeAspect="1"/>
          </p:cNvPicPr>
          <p:nvPr/>
        </p:nvPicPr>
        <p:blipFill>
          <a:blip r:embed="rId2"/>
          <a:srcRect/>
          <a:stretch>
            <a:fillRect/>
          </a:stretch>
        </p:blipFill>
        <p:spPr>
          <a:xfrm>
            <a:off x="4597406" y="2091827"/>
            <a:ext cx="2997189" cy="772860"/>
          </a:xfrm>
          <a:prstGeom prst="rect">
            <a:avLst/>
          </a:prstGeom>
          <a:ln w="12700">
            <a:miter lim="400000"/>
          </a:ln>
        </p:spPr>
      </p:pic>
    </p:spTree>
    <p:extLst>
      <p:ext uri="{BB962C8B-B14F-4D97-AF65-F5344CB8AC3E}">
        <p14:creationId xmlns:p14="http://schemas.microsoft.com/office/powerpoint/2010/main" val="68920678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BD778A7E-89F6-0E31-2DF3-C61A951256BB}"/>
              </a:ext>
            </a:extLst>
          </p:cNvPr>
          <p:cNvPicPr>
            <a:picLocks noChangeAspect="1"/>
          </p:cNvPicPr>
          <p:nvPr/>
        </p:nvPicPr>
        <p:blipFill>
          <a:blip r:embed="rId2"/>
          <a:srcRect/>
          <a:stretch>
            <a:fillRect/>
          </a:stretch>
        </p:blipFill>
        <p:spPr>
          <a:xfrm>
            <a:off x="354149" y="6242711"/>
            <a:ext cx="1193568" cy="307776"/>
          </a:xfrm>
          <a:prstGeom prst="rect">
            <a:avLst/>
          </a:prstGeom>
          <a:ln w="12700">
            <a:miter lim="400000"/>
          </a:ln>
        </p:spPr>
      </p:pic>
      <p:sp>
        <p:nvSpPr>
          <p:cNvPr id="23" name="TextBox 22">
            <a:extLst>
              <a:ext uri="{FF2B5EF4-FFF2-40B4-BE49-F238E27FC236}">
                <a16:creationId xmlns:a16="http://schemas.microsoft.com/office/drawing/2014/main" id="{A23A94E9-83C5-2EB7-2D5A-F94A16E849D8}"/>
              </a:ext>
            </a:extLst>
          </p:cNvPr>
          <p:cNvSpPr txBox="1"/>
          <p:nvPr/>
        </p:nvSpPr>
        <p:spPr>
          <a:xfrm>
            <a:off x="0" y="414998"/>
            <a:ext cx="121919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venir Next" panose="020B0503020202020204" pitchFamily="34" charset="0"/>
              </a:rPr>
              <a:t>Gothenburg Clinic</a:t>
            </a:r>
          </a:p>
        </p:txBody>
      </p:sp>
      <p:sp>
        <p:nvSpPr>
          <p:cNvPr id="3" name="TextBox 2">
            <a:extLst>
              <a:ext uri="{FF2B5EF4-FFF2-40B4-BE49-F238E27FC236}">
                <a16:creationId xmlns:a16="http://schemas.microsoft.com/office/drawing/2014/main" id="{38E4716B-5E68-A657-D0B1-8051DA8F5899}"/>
              </a:ext>
            </a:extLst>
          </p:cNvPr>
          <p:cNvSpPr txBox="1"/>
          <p:nvPr/>
        </p:nvSpPr>
        <p:spPr>
          <a:xfrm>
            <a:off x="10294883" y="6268869"/>
            <a:ext cx="1684171" cy="307777"/>
          </a:xfrm>
          <a:prstGeom prst="rect">
            <a:avLst/>
          </a:prstGeom>
          <a:noFill/>
        </p:spPr>
        <p:txBody>
          <a:bodyPr wrap="square" rtlCol="0">
            <a:spAutoFit/>
          </a:body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rPr>
              <a:t>Slide </a:t>
            </a:r>
            <a:fld id="{E3ACD462-A53A-0048-B30A-76B64DB91F1B}" type="slidenum">
              <a:rPr kumimoji="0" lang="en-US" sz="700" b="1" i="0" u="none" strike="noStrike" kern="1200" cap="none" spc="0" normalizeH="0" baseline="0" noProof="0">
                <a:ln>
                  <a:noFill/>
                </a:ln>
                <a:solidFill>
                  <a:srgbClr val="000000"/>
                </a:solidFill>
                <a:effectLst/>
                <a:uLnTx/>
                <a:uFillTx/>
                <a:latin typeface="Avenir Next" panose="020B0503020202020204" pitchFamily="34" charset="0"/>
                <a:ea typeface="+mn-ea"/>
                <a:cs typeface="+mn-cs"/>
                <a:sym typeface="Calibri"/>
              </a:rPr>
              <a:pPr marL="0" marR="0" lvl="0" indent="0" algn="r" defTabSz="457200" rtl="0" eaLnBrk="1" fontAlgn="auto" latinLnBrk="0" hangingPunct="0">
                <a:lnSpc>
                  <a:spcPct val="100000"/>
                </a:lnSpc>
                <a:spcBef>
                  <a:spcPts val="0"/>
                </a:spcBef>
                <a:spcAft>
                  <a:spcPts val="0"/>
                </a:spcAft>
                <a:buClrTx/>
                <a:buSzTx/>
                <a:buFontTx/>
                <a:buNone/>
                <a:tabLst/>
                <a:defRPr/>
              </a:pPr>
              <a:t>3</a:t>
            </a:fld>
            <a:endPar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endParaRPr>
          </a:p>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lumMod val="75000"/>
                    <a:lumOff val="25000"/>
                  </a:srgbClr>
                </a:solidFill>
                <a:effectLst/>
                <a:uLnTx/>
                <a:uFillTx/>
                <a:latin typeface="Avenir Next"/>
                <a:ea typeface="+mn-ea"/>
                <a:cs typeface="Calibri"/>
                <a:sym typeface="Avenir Next"/>
              </a:rPr>
              <a:t>2023 Nebraska Quality Conference</a:t>
            </a:r>
          </a:p>
        </p:txBody>
      </p:sp>
      <p:sp>
        <p:nvSpPr>
          <p:cNvPr id="6" name="TextBox 5">
            <a:extLst>
              <a:ext uri="{FF2B5EF4-FFF2-40B4-BE49-F238E27FC236}">
                <a16:creationId xmlns:a16="http://schemas.microsoft.com/office/drawing/2014/main" id="{8A2A9958-5186-C1A4-D323-626FBB77C2E7}"/>
              </a:ext>
            </a:extLst>
          </p:cNvPr>
          <p:cNvSpPr txBox="1"/>
          <p:nvPr/>
        </p:nvSpPr>
        <p:spPr>
          <a:xfrm>
            <a:off x="354149" y="995516"/>
            <a:ext cx="11053727" cy="892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000" b="0" i="0" u="none" strike="noStrike" dirty="0">
                <a:solidFill>
                  <a:srgbClr val="165E8F"/>
                </a:solidFill>
                <a:effectLst/>
                <a:latin typeface="Open Sans" panose="020B0606030504020204" pitchFamily="34" charset="0"/>
              </a:rPr>
              <a:t>Mission</a:t>
            </a:r>
            <a:r>
              <a:rPr lang="en-US" b="0" i="0" u="none" strike="noStrike" dirty="0">
                <a:solidFill>
                  <a:srgbClr val="165E8F"/>
                </a:solidFill>
                <a:effectLst/>
                <a:latin typeface="Open Sans" panose="020B0606030504020204" pitchFamily="34" charset="0"/>
              </a:rPr>
              <a:t> </a:t>
            </a:r>
          </a:p>
          <a:p>
            <a:pPr algn="ctr"/>
            <a:r>
              <a:rPr lang="en-US" sz="1600" b="0" i="0" dirty="0">
                <a:solidFill>
                  <a:srgbClr val="404040"/>
                </a:solidFill>
                <a:effectLst/>
                <a:latin typeface="Open Sans" panose="020B0606030504020204" pitchFamily="34" charset="0"/>
              </a:rPr>
              <a:t>We exist to be healthcare leaders with unparalleled passion, helping people to live their best lives because we care and we can.</a:t>
            </a:r>
          </a:p>
        </p:txBody>
      </p:sp>
      <p:pic>
        <p:nvPicPr>
          <p:cNvPr id="10" name="Picture 9">
            <a:extLst>
              <a:ext uri="{FF2B5EF4-FFF2-40B4-BE49-F238E27FC236}">
                <a16:creationId xmlns:a16="http://schemas.microsoft.com/office/drawing/2014/main" id="{1762FD01-EC4E-20F5-EA54-42C7EEC1ECE8}"/>
              </a:ext>
            </a:extLst>
          </p:cNvPr>
          <p:cNvPicPr>
            <a:picLocks noChangeAspect="1"/>
          </p:cNvPicPr>
          <p:nvPr/>
        </p:nvPicPr>
        <p:blipFill>
          <a:blip r:embed="rId3"/>
          <a:stretch>
            <a:fillRect/>
          </a:stretch>
        </p:blipFill>
        <p:spPr>
          <a:xfrm>
            <a:off x="784124" y="2711317"/>
            <a:ext cx="4063207" cy="2708144"/>
          </a:xfrm>
          <a:prstGeom prst="rect">
            <a:avLst/>
          </a:prstGeom>
        </p:spPr>
      </p:pic>
      <p:sp>
        <p:nvSpPr>
          <p:cNvPr id="11" name="TextBox 10">
            <a:extLst>
              <a:ext uri="{FF2B5EF4-FFF2-40B4-BE49-F238E27FC236}">
                <a16:creationId xmlns:a16="http://schemas.microsoft.com/office/drawing/2014/main" id="{37DA7FB6-8631-2F3B-A12B-DEE323772FA6}"/>
              </a:ext>
            </a:extLst>
          </p:cNvPr>
          <p:cNvSpPr txBox="1"/>
          <p:nvPr/>
        </p:nvSpPr>
        <p:spPr>
          <a:xfrm>
            <a:off x="6179574" y="1945366"/>
            <a:ext cx="4756355" cy="227754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R="0" algn="ctr" defTabSz="914400" rtl="0" fontAlgn="auto" latinLnBrk="0" hangingPunct="0">
              <a:lnSpc>
                <a:spcPct val="100000"/>
              </a:lnSpc>
              <a:spcBef>
                <a:spcPts val="0"/>
              </a:spcBef>
              <a:spcAft>
                <a:spcPts val="0"/>
              </a:spcAft>
              <a:buClrTx/>
              <a:buSzTx/>
              <a:tabLst/>
            </a:pPr>
            <a:r>
              <a:rPr lang="en-US" sz="2000" dirty="0">
                <a:solidFill>
                  <a:srgbClr val="000000"/>
                </a:solidFill>
                <a:latin typeface="+mj-lt"/>
                <a:ea typeface="+mj-ea"/>
                <a:cs typeface="+mj-cs"/>
                <a:sym typeface="Calibri"/>
              </a:rPr>
              <a:t>RHC programs</a:t>
            </a:r>
          </a:p>
          <a:p>
            <a:pPr marL="571500" marR="0" indent="-5715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solidFill>
                  <a:srgbClr val="000000"/>
                </a:solidFill>
                <a:latin typeface="+mj-lt"/>
                <a:ea typeface="+mj-ea"/>
                <a:cs typeface="+mj-cs"/>
                <a:sym typeface="Calibri"/>
              </a:rPr>
              <a:t>RHC</a:t>
            </a:r>
          </a:p>
          <a:p>
            <a:pPr marL="571500" marR="0" indent="-5715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solidFill>
                  <a:srgbClr val="000000"/>
                </a:solidFill>
                <a:effectLst/>
                <a:uFillTx/>
                <a:latin typeface="+mj-lt"/>
                <a:ea typeface="+mj-ea"/>
                <a:cs typeface="+mj-cs"/>
                <a:sym typeface="Calibri"/>
              </a:rPr>
              <a:t>PCMH</a:t>
            </a:r>
          </a:p>
          <a:p>
            <a:pPr marL="571500" marR="0" indent="-5715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solidFill>
                  <a:srgbClr val="000000"/>
                </a:solidFill>
                <a:latin typeface="+mj-lt"/>
                <a:ea typeface="+mj-ea"/>
                <a:cs typeface="+mj-cs"/>
                <a:sym typeface="Calibri"/>
              </a:rPr>
              <a:t>CCM</a:t>
            </a:r>
          </a:p>
          <a:p>
            <a:pPr marL="571500" marR="0" indent="-5715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solidFill>
                  <a:srgbClr val="000000"/>
                </a:solidFill>
                <a:effectLst/>
                <a:uFillTx/>
                <a:latin typeface="+mj-lt"/>
                <a:ea typeface="+mj-ea"/>
                <a:cs typeface="+mj-cs"/>
                <a:sym typeface="Calibri"/>
              </a:rPr>
              <a:t>TCM</a:t>
            </a:r>
          </a:p>
          <a:p>
            <a:pPr marL="571500" marR="0" indent="-5715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solidFill>
                  <a:srgbClr val="000000"/>
                </a:solidFill>
                <a:effectLst/>
                <a:uFillTx/>
                <a:latin typeface="+mj-lt"/>
                <a:ea typeface="+mj-ea"/>
                <a:cs typeface="+mj-cs"/>
                <a:sym typeface="Calibri"/>
              </a:rPr>
              <a:t>Value based health plans</a:t>
            </a:r>
          </a:p>
          <a:p>
            <a:pPr marL="571500" marR="0" indent="-57150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600" b="0" i="0" u="none" strike="noStrike" cap="none" spc="0" normalizeH="0" baseline="0" dirty="0">
              <a:ln>
                <a:noFill/>
              </a:ln>
              <a:solidFill>
                <a:srgbClr val="000000"/>
              </a:solidFill>
              <a:effectLst/>
              <a:uFillTx/>
              <a:latin typeface="+mj-lt"/>
              <a:ea typeface="+mj-ea"/>
              <a:cs typeface="+mj-cs"/>
              <a:sym typeface="Calibri"/>
            </a:endParaRPr>
          </a:p>
        </p:txBody>
      </p:sp>
      <p:sp>
        <p:nvSpPr>
          <p:cNvPr id="13" name="TextBox 12">
            <a:extLst>
              <a:ext uri="{FF2B5EF4-FFF2-40B4-BE49-F238E27FC236}">
                <a16:creationId xmlns:a16="http://schemas.microsoft.com/office/drawing/2014/main" id="{8E6EC280-298C-ABAD-0C35-D8C2F4FE5D3C}"/>
              </a:ext>
            </a:extLst>
          </p:cNvPr>
          <p:cNvSpPr txBox="1"/>
          <p:nvPr/>
        </p:nvSpPr>
        <p:spPr>
          <a:xfrm>
            <a:off x="5888895" y="3961844"/>
            <a:ext cx="5434779" cy="166199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R="0" algn="ctr" defTabSz="914400" rtl="0" fontAlgn="auto" latinLnBrk="0" hangingPunct="0">
              <a:lnSpc>
                <a:spcPct val="100000"/>
              </a:lnSpc>
              <a:spcBef>
                <a:spcPts val="0"/>
              </a:spcBef>
              <a:spcAft>
                <a:spcPts val="0"/>
              </a:spcAft>
              <a:buClrTx/>
              <a:buSzTx/>
              <a:tabLst/>
            </a:pPr>
            <a:r>
              <a:rPr kumimoji="0" lang="en-US" sz="1600" b="0" i="0" u="none" strike="noStrike" cap="none" spc="0" normalizeH="0" baseline="0" dirty="0">
                <a:ln>
                  <a:noFill/>
                </a:ln>
                <a:solidFill>
                  <a:srgbClr val="000000"/>
                </a:solidFill>
                <a:effectLst/>
                <a:uFillTx/>
                <a:latin typeface="+mj-lt"/>
                <a:ea typeface="+mj-ea"/>
                <a:cs typeface="+mj-cs"/>
                <a:sym typeface="Calibri"/>
              </a:rPr>
              <a:t>Hospital Programs</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solidFill>
                  <a:srgbClr val="000000"/>
                </a:solidFill>
                <a:latin typeface="+mj-lt"/>
                <a:ea typeface="+mj-ea"/>
                <a:cs typeface="+mj-cs"/>
                <a:sym typeface="Calibri"/>
              </a:rPr>
              <a:t>Diabetes Education</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solidFill>
                  <a:srgbClr val="000000"/>
                </a:solidFill>
                <a:effectLst/>
                <a:uFillTx/>
                <a:latin typeface="+mj-lt"/>
                <a:ea typeface="+mj-ea"/>
                <a:cs typeface="+mj-cs"/>
                <a:sym typeface="Calibri"/>
              </a:rPr>
              <a:t>Smoking cessation classes</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solidFill>
                  <a:srgbClr val="000000"/>
                </a:solidFill>
                <a:latin typeface="+mj-lt"/>
                <a:ea typeface="+mj-ea"/>
                <a:cs typeface="+mj-cs"/>
                <a:sym typeface="Calibri"/>
              </a:rPr>
              <a:t>Prevent diabetes classes</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solidFill>
                  <a:srgbClr val="000000"/>
                </a:solidFill>
                <a:effectLst/>
                <a:uFillTx/>
                <a:latin typeface="+mj-lt"/>
                <a:ea typeface="+mj-ea"/>
                <a:cs typeface="+mj-cs"/>
                <a:sym typeface="Calibri"/>
              </a:rPr>
              <a:t>Clinical pharmacy</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51130818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45A2E0-B916-25A8-B5FC-2B49F18663D5}"/>
              </a:ext>
            </a:extLst>
          </p:cNvPr>
          <p:cNvSpPr txBox="1"/>
          <p:nvPr/>
        </p:nvSpPr>
        <p:spPr>
          <a:xfrm>
            <a:off x="0" y="414998"/>
            <a:ext cx="121919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Context</a:t>
            </a:r>
          </a:p>
        </p:txBody>
      </p:sp>
      <p:pic>
        <p:nvPicPr>
          <p:cNvPr id="6" name="Image" descr="Image">
            <a:extLst>
              <a:ext uri="{FF2B5EF4-FFF2-40B4-BE49-F238E27FC236}">
                <a16:creationId xmlns:a16="http://schemas.microsoft.com/office/drawing/2014/main" id="{0F6B2A09-426F-FA20-8DD1-67AFD22F7048}"/>
              </a:ext>
            </a:extLst>
          </p:cNvPr>
          <p:cNvPicPr>
            <a:picLocks noChangeAspect="1"/>
          </p:cNvPicPr>
          <p:nvPr/>
        </p:nvPicPr>
        <p:blipFill>
          <a:blip r:embed="rId2"/>
          <a:srcRect/>
          <a:stretch>
            <a:fillRect/>
          </a:stretch>
        </p:blipFill>
        <p:spPr>
          <a:xfrm>
            <a:off x="354149" y="6242711"/>
            <a:ext cx="1193568" cy="307776"/>
          </a:xfrm>
          <a:prstGeom prst="rect">
            <a:avLst/>
          </a:prstGeom>
          <a:ln w="12700">
            <a:miter lim="400000"/>
          </a:ln>
        </p:spPr>
      </p:pic>
      <p:sp>
        <p:nvSpPr>
          <p:cNvPr id="5" name="TextBox 4">
            <a:extLst>
              <a:ext uri="{FF2B5EF4-FFF2-40B4-BE49-F238E27FC236}">
                <a16:creationId xmlns:a16="http://schemas.microsoft.com/office/drawing/2014/main" id="{29A2E0C5-8C47-F45A-DEA6-34B0242A0110}"/>
              </a:ext>
            </a:extLst>
          </p:cNvPr>
          <p:cNvSpPr txBox="1"/>
          <p:nvPr/>
        </p:nvSpPr>
        <p:spPr>
          <a:xfrm>
            <a:off x="1592905" y="1662545"/>
            <a:ext cx="9006188"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The typical Rural Health Clinic is challenged by its lack of resources, broad scope of practice, chronic staff turnover and poor financial performance relative to other provider organizations.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Yet RHCs often represent the key strategic and operational assets in most rural healthcare delivery systems.</a:t>
            </a:r>
            <a:endParaRPr kumimoji="0" lang="en-US" sz="2400" b="1" i="0" u="none" strike="noStrike" kern="1200" cap="none" spc="0" normalizeH="0" baseline="0" noProof="0" dirty="0">
              <a:ln>
                <a:noFill/>
              </a:ln>
              <a:solidFill>
                <a:srgbClr val="FF0000"/>
              </a:solidFill>
              <a:effectLst/>
              <a:uLnTx/>
              <a:uFillTx/>
              <a:latin typeface="Avenir Next" panose="020B0503020202020204" pitchFamily="34" charset="0"/>
              <a:ea typeface="+mn-ea"/>
              <a:cs typeface="+mn-cs"/>
            </a:endParaRPr>
          </a:p>
        </p:txBody>
      </p:sp>
      <p:sp>
        <p:nvSpPr>
          <p:cNvPr id="2" name="TextBox 1">
            <a:extLst>
              <a:ext uri="{FF2B5EF4-FFF2-40B4-BE49-F238E27FC236}">
                <a16:creationId xmlns:a16="http://schemas.microsoft.com/office/drawing/2014/main" id="{DBB2532F-45F9-1D70-7851-2C7C02800BA4}"/>
              </a:ext>
            </a:extLst>
          </p:cNvPr>
          <p:cNvSpPr txBox="1"/>
          <p:nvPr/>
        </p:nvSpPr>
        <p:spPr>
          <a:xfrm>
            <a:off x="10294883" y="6268869"/>
            <a:ext cx="1684171" cy="307777"/>
          </a:xfrm>
          <a:prstGeom prst="rect">
            <a:avLst/>
          </a:prstGeom>
          <a:noFill/>
        </p:spPr>
        <p:txBody>
          <a:bodyPr wrap="square" rtlCol="0">
            <a:spAutoFit/>
          </a:body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rPr>
              <a:t>Slide </a:t>
            </a:r>
            <a:fld id="{E3ACD462-A53A-0048-B30A-76B64DB91F1B}" type="slidenum">
              <a:rPr kumimoji="0" lang="en-US" sz="700" b="1" i="0" u="none" strike="noStrike" kern="1200" cap="none" spc="0" normalizeH="0" baseline="0" noProof="0">
                <a:ln>
                  <a:noFill/>
                </a:ln>
                <a:solidFill>
                  <a:srgbClr val="000000"/>
                </a:solidFill>
                <a:effectLst/>
                <a:uLnTx/>
                <a:uFillTx/>
                <a:latin typeface="Avenir Next" panose="020B0503020202020204" pitchFamily="34" charset="0"/>
                <a:ea typeface="+mn-ea"/>
                <a:cs typeface="+mn-cs"/>
                <a:sym typeface="Calibri"/>
              </a:rPr>
              <a:pPr marL="0" marR="0" lvl="0" indent="0" algn="r" defTabSz="457200" rtl="0" eaLnBrk="1" fontAlgn="auto" latinLnBrk="0" hangingPunct="0">
                <a:lnSpc>
                  <a:spcPct val="100000"/>
                </a:lnSpc>
                <a:spcBef>
                  <a:spcPts val="0"/>
                </a:spcBef>
                <a:spcAft>
                  <a:spcPts val="0"/>
                </a:spcAft>
                <a:buClrTx/>
                <a:buSzTx/>
                <a:buFontTx/>
                <a:buNone/>
                <a:tabLst/>
                <a:defRPr/>
              </a:pPr>
              <a:t>4</a:t>
            </a:fld>
            <a:endPar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endParaRPr>
          </a:p>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lumMod val="75000"/>
                    <a:lumOff val="25000"/>
                  </a:srgbClr>
                </a:solidFill>
                <a:effectLst/>
                <a:uLnTx/>
                <a:uFillTx/>
                <a:latin typeface="Avenir Next"/>
                <a:ea typeface="+mn-ea"/>
                <a:cs typeface="Calibri"/>
                <a:sym typeface="Avenir Next"/>
              </a:rPr>
              <a:t>2023 Nebraska Quality Conference</a:t>
            </a:r>
          </a:p>
        </p:txBody>
      </p:sp>
    </p:spTree>
    <p:extLst>
      <p:ext uri="{BB962C8B-B14F-4D97-AF65-F5344CB8AC3E}">
        <p14:creationId xmlns:p14="http://schemas.microsoft.com/office/powerpoint/2010/main" val="2792919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BD778A7E-89F6-0E31-2DF3-C61A951256BB}"/>
              </a:ext>
            </a:extLst>
          </p:cNvPr>
          <p:cNvPicPr>
            <a:picLocks noChangeAspect="1"/>
          </p:cNvPicPr>
          <p:nvPr/>
        </p:nvPicPr>
        <p:blipFill>
          <a:blip r:embed="rId2"/>
          <a:srcRect/>
          <a:stretch>
            <a:fillRect/>
          </a:stretch>
        </p:blipFill>
        <p:spPr>
          <a:xfrm>
            <a:off x="354149" y="6242711"/>
            <a:ext cx="1193568" cy="307776"/>
          </a:xfrm>
          <a:prstGeom prst="rect">
            <a:avLst/>
          </a:prstGeom>
          <a:ln w="12700">
            <a:miter lim="400000"/>
          </a:ln>
        </p:spPr>
      </p:pic>
      <p:sp>
        <p:nvSpPr>
          <p:cNvPr id="42" name="TextBox 41">
            <a:extLst>
              <a:ext uri="{FF2B5EF4-FFF2-40B4-BE49-F238E27FC236}">
                <a16:creationId xmlns:a16="http://schemas.microsoft.com/office/drawing/2014/main" id="{D7C8C589-EA98-3215-ADB0-B6C9963CFB95}"/>
              </a:ext>
            </a:extLst>
          </p:cNvPr>
          <p:cNvSpPr txBox="1"/>
          <p:nvPr/>
        </p:nvSpPr>
        <p:spPr>
          <a:xfrm>
            <a:off x="0" y="414998"/>
            <a:ext cx="121919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Quality Improvement </a:t>
            </a:r>
            <a:r>
              <a:rPr lang="en-US" sz="2800" b="1" dirty="0">
                <a:solidFill>
                  <a:prstClr val="black"/>
                </a:solidFill>
                <a:latin typeface="Avenir Next" panose="020B0503020202020204" pitchFamily="34" charset="0"/>
              </a:rPr>
              <a:t>Challenges</a:t>
            </a:r>
            <a:endParaRPr kumimoji="0" lang="en-US" sz="28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endParaRPr>
          </a:p>
        </p:txBody>
      </p:sp>
      <p:sp>
        <p:nvSpPr>
          <p:cNvPr id="11" name="Oval 10">
            <a:extLst>
              <a:ext uri="{FF2B5EF4-FFF2-40B4-BE49-F238E27FC236}">
                <a16:creationId xmlns:a16="http://schemas.microsoft.com/office/drawing/2014/main" id="{D67E3B86-6932-13B0-85FA-0F6A8725FF53}"/>
              </a:ext>
            </a:extLst>
          </p:cNvPr>
          <p:cNvSpPr>
            <a:spLocks noChangeAspect="1"/>
          </p:cNvSpPr>
          <p:nvPr/>
        </p:nvSpPr>
        <p:spPr>
          <a:xfrm>
            <a:off x="2335527" y="1500791"/>
            <a:ext cx="822960" cy="822960"/>
          </a:xfrm>
          <a:prstGeom prst="ellipse">
            <a:avLst/>
          </a:prstGeom>
          <a:solidFill>
            <a:srgbClr val="9493C8">
              <a:alpha val="25098"/>
            </a:srgbClr>
          </a:solidFill>
          <a:ln w="31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j-lt"/>
              <a:ea typeface="+mj-ea"/>
              <a:cs typeface="+mj-cs"/>
              <a:sym typeface="Calibri"/>
            </a:endParaRPr>
          </a:p>
        </p:txBody>
      </p:sp>
      <p:sp>
        <p:nvSpPr>
          <p:cNvPr id="18" name="TextBox 17">
            <a:extLst>
              <a:ext uri="{FF2B5EF4-FFF2-40B4-BE49-F238E27FC236}">
                <a16:creationId xmlns:a16="http://schemas.microsoft.com/office/drawing/2014/main" id="{D61B0728-A8F5-80EE-BFAF-E07ECA15DB3B}"/>
              </a:ext>
            </a:extLst>
          </p:cNvPr>
          <p:cNvSpPr txBox="1"/>
          <p:nvPr/>
        </p:nvSpPr>
        <p:spPr>
          <a:xfrm>
            <a:off x="1123950" y="2446685"/>
            <a:ext cx="3164456" cy="95410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400" b="1" dirty="0">
                <a:solidFill>
                  <a:srgbClr val="000000"/>
                </a:solidFill>
                <a:latin typeface="Avenir Next" panose="020B0503020202020204" pitchFamily="34" charset="0"/>
                <a:ea typeface="+mj-ea"/>
                <a:cs typeface="+mj-cs"/>
                <a:sym typeface="Calibri"/>
              </a:rPr>
              <a:t>Voluntary Reporting</a:t>
            </a:r>
            <a:endParaRPr kumimoji="0" lang="en-US" sz="1400" b="1" i="0" u="none" strike="noStrike" cap="none" spc="0" normalizeH="0" baseline="0" dirty="0">
              <a:ln>
                <a:noFill/>
              </a:ln>
              <a:solidFill>
                <a:srgbClr val="000000"/>
              </a:solidFill>
              <a:effectLst/>
              <a:uFillTx/>
              <a:latin typeface="Avenir Next" panose="020B0503020202020204" pitchFamily="34" charset="0"/>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r>
              <a:rPr lang="en-US" sz="1200" dirty="0">
                <a:solidFill>
                  <a:srgbClr val="000000"/>
                </a:solidFill>
                <a:latin typeface="Avenir Next" panose="020B0503020202020204" pitchFamily="34" charset="0"/>
                <a:ea typeface="+mj-ea"/>
                <a:cs typeface="+mj-cs"/>
                <a:sym typeface="Calibri"/>
              </a:rPr>
              <a:t>Until public reporting exemptions are eliminated, RHCs will continue to push back on data collection</a:t>
            </a:r>
            <a:endParaRPr kumimoji="0" lang="en-US" sz="1200" b="0" i="0" u="none" strike="noStrike" cap="none" spc="0" normalizeH="0" baseline="0" dirty="0">
              <a:ln>
                <a:noFill/>
              </a:ln>
              <a:solidFill>
                <a:srgbClr val="000000"/>
              </a:solidFill>
              <a:effectLst/>
              <a:uFillTx/>
              <a:latin typeface="Avenir Next" panose="020B0503020202020204" pitchFamily="34" charset="0"/>
              <a:ea typeface="+mj-ea"/>
              <a:cs typeface="+mj-cs"/>
              <a:sym typeface="Calibri"/>
            </a:endParaRPr>
          </a:p>
        </p:txBody>
      </p:sp>
      <p:sp>
        <p:nvSpPr>
          <p:cNvPr id="13" name="Oval 12">
            <a:extLst>
              <a:ext uri="{FF2B5EF4-FFF2-40B4-BE49-F238E27FC236}">
                <a16:creationId xmlns:a16="http://schemas.microsoft.com/office/drawing/2014/main" id="{869A6F91-93D9-C3BD-BF75-6DB2A1381848}"/>
              </a:ext>
            </a:extLst>
          </p:cNvPr>
          <p:cNvSpPr>
            <a:spLocks noChangeAspect="1"/>
          </p:cNvSpPr>
          <p:nvPr/>
        </p:nvSpPr>
        <p:spPr>
          <a:xfrm>
            <a:off x="5684517" y="1500791"/>
            <a:ext cx="822960" cy="822960"/>
          </a:xfrm>
          <a:prstGeom prst="ellipse">
            <a:avLst/>
          </a:prstGeom>
          <a:solidFill>
            <a:srgbClr val="9493C8">
              <a:alpha val="25098"/>
            </a:srgbClr>
          </a:solidFill>
          <a:ln w="31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j-lt"/>
              <a:ea typeface="+mj-ea"/>
              <a:cs typeface="+mj-cs"/>
              <a:sym typeface="Calibri"/>
            </a:endParaRPr>
          </a:p>
        </p:txBody>
      </p:sp>
      <p:sp>
        <p:nvSpPr>
          <p:cNvPr id="19" name="TextBox 18">
            <a:extLst>
              <a:ext uri="{FF2B5EF4-FFF2-40B4-BE49-F238E27FC236}">
                <a16:creationId xmlns:a16="http://schemas.microsoft.com/office/drawing/2014/main" id="{F8B50883-0F8E-8F85-A8FE-3BD096F90E3C}"/>
              </a:ext>
            </a:extLst>
          </p:cNvPr>
          <p:cNvSpPr txBox="1"/>
          <p:nvPr/>
        </p:nvSpPr>
        <p:spPr>
          <a:xfrm>
            <a:off x="4667250" y="2446685"/>
            <a:ext cx="2765233" cy="95410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400" b="1" dirty="0">
                <a:solidFill>
                  <a:srgbClr val="000000"/>
                </a:solidFill>
                <a:latin typeface="Avenir Next" panose="020B0503020202020204" pitchFamily="34" charset="0"/>
                <a:ea typeface="+mj-ea"/>
                <a:cs typeface="+mj-cs"/>
                <a:sym typeface="Calibri"/>
              </a:rPr>
              <a:t>Rural Relevance</a:t>
            </a:r>
            <a:endParaRPr kumimoji="0" lang="en-US" sz="1400" b="1" i="0" u="none" strike="noStrike" cap="none" spc="0" normalizeH="0" baseline="0" dirty="0">
              <a:ln>
                <a:noFill/>
              </a:ln>
              <a:solidFill>
                <a:srgbClr val="000000"/>
              </a:solidFill>
              <a:effectLst/>
              <a:uFillTx/>
              <a:latin typeface="Avenir Next" panose="020B0503020202020204" pitchFamily="34" charset="0"/>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r>
              <a:rPr lang="en-US" sz="1200" dirty="0">
                <a:solidFill>
                  <a:srgbClr val="000000"/>
                </a:solidFill>
                <a:latin typeface="Avenir Next" panose="020B0503020202020204" pitchFamily="34" charset="0"/>
                <a:ea typeface="+mj-ea"/>
                <a:cs typeface="+mj-cs"/>
                <a:sym typeface="Calibri"/>
              </a:rPr>
              <a:t>MIPS and ACO primary care measures were not developed for small volume, rural practices</a:t>
            </a:r>
            <a:endParaRPr kumimoji="0" lang="en-US" sz="1200" b="0" i="0" u="none" strike="noStrike" cap="none" spc="0" normalizeH="0" baseline="0" dirty="0">
              <a:ln>
                <a:noFill/>
              </a:ln>
              <a:solidFill>
                <a:srgbClr val="000000"/>
              </a:solidFill>
              <a:effectLst/>
              <a:uFillTx/>
              <a:latin typeface="Avenir Next" panose="020B0503020202020204" pitchFamily="34" charset="0"/>
              <a:ea typeface="+mj-ea"/>
              <a:cs typeface="+mj-cs"/>
              <a:sym typeface="Calibri"/>
            </a:endParaRPr>
          </a:p>
        </p:txBody>
      </p:sp>
      <p:sp>
        <p:nvSpPr>
          <p:cNvPr id="14" name="Oval 13">
            <a:extLst>
              <a:ext uri="{FF2B5EF4-FFF2-40B4-BE49-F238E27FC236}">
                <a16:creationId xmlns:a16="http://schemas.microsoft.com/office/drawing/2014/main" id="{F6712555-BB61-3EFC-E67F-173EB5551B15}"/>
              </a:ext>
            </a:extLst>
          </p:cNvPr>
          <p:cNvSpPr>
            <a:spLocks noChangeAspect="1"/>
          </p:cNvSpPr>
          <p:nvPr/>
        </p:nvSpPr>
        <p:spPr>
          <a:xfrm>
            <a:off x="9001706" y="1519580"/>
            <a:ext cx="822960" cy="822960"/>
          </a:xfrm>
          <a:prstGeom prst="ellipse">
            <a:avLst/>
          </a:prstGeom>
          <a:solidFill>
            <a:srgbClr val="9493C8">
              <a:alpha val="25098"/>
            </a:srgbClr>
          </a:solidFill>
          <a:ln w="31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j-lt"/>
              <a:ea typeface="+mj-ea"/>
              <a:cs typeface="+mj-cs"/>
              <a:sym typeface="Calibri"/>
            </a:endParaRPr>
          </a:p>
        </p:txBody>
      </p:sp>
      <p:sp>
        <p:nvSpPr>
          <p:cNvPr id="20" name="TextBox 19">
            <a:extLst>
              <a:ext uri="{FF2B5EF4-FFF2-40B4-BE49-F238E27FC236}">
                <a16:creationId xmlns:a16="http://schemas.microsoft.com/office/drawing/2014/main" id="{2B2B23C7-B5FC-35BB-D8A9-2663487C08A9}"/>
              </a:ext>
            </a:extLst>
          </p:cNvPr>
          <p:cNvSpPr txBox="1"/>
          <p:nvPr/>
        </p:nvSpPr>
        <p:spPr>
          <a:xfrm>
            <a:off x="7778699" y="2465474"/>
            <a:ext cx="3232201" cy="95410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400" b="1" dirty="0">
                <a:solidFill>
                  <a:srgbClr val="000000"/>
                </a:solidFill>
                <a:latin typeface="Avenir Next" panose="020B0503020202020204" pitchFamily="34" charset="0"/>
                <a:ea typeface="+mj-ea"/>
                <a:cs typeface="+mj-cs"/>
                <a:sym typeface="Calibri"/>
              </a:rPr>
              <a:t>Lack of Integration</a:t>
            </a:r>
            <a:endParaRPr kumimoji="0" lang="en-US" sz="1400" b="1" i="0" u="none" strike="noStrike" cap="none" spc="0" normalizeH="0" baseline="0" dirty="0">
              <a:ln>
                <a:noFill/>
              </a:ln>
              <a:solidFill>
                <a:srgbClr val="000000"/>
              </a:solidFill>
              <a:effectLst/>
              <a:uFillTx/>
              <a:latin typeface="Avenir Next" panose="020B0503020202020204" pitchFamily="34" charset="0"/>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r>
              <a:rPr lang="en-US" sz="1200" dirty="0">
                <a:solidFill>
                  <a:srgbClr val="000000"/>
                </a:solidFill>
                <a:latin typeface="Avenir Next" panose="020B0503020202020204" pitchFamily="34" charset="0"/>
                <a:ea typeface="+mj-ea"/>
                <a:cs typeface="+mj-cs"/>
                <a:sym typeface="Calibri"/>
              </a:rPr>
              <a:t>Too often PB-RHCs are not fulsome members of CAH-based quality improvement programs</a:t>
            </a:r>
            <a:endParaRPr kumimoji="0" lang="en-US" sz="1200" b="0" i="0" u="none" strike="noStrike" cap="none" spc="0" normalizeH="0" baseline="0" dirty="0">
              <a:ln>
                <a:noFill/>
              </a:ln>
              <a:solidFill>
                <a:srgbClr val="000000"/>
              </a:solidFill>
              <a:effectLst/>
              <a:uFillTx/>
              <a:latin typeface="Avenir Next" panose="020B0503020202020204" pitchFamily="34" charset="0"/>
              <a:ea typeface="+mj-ea"/>
              <a:cs typeface="+mj-cs"/>
              <a:sym typeface="Calibri"/>
            </a:endParaRPr>
          </a:p>
        </p:txBody>
      </p:sp>
      <p:sp>
        <p:nvSpPr>
          <p:cNvPr id="6" name="Oval 5">
            <a:extLst>
              <a:ext uri="{FF2B5EF4-FFF2-40B4-BE49-F238E27FC236}">
                <a16:creationId xmlns:a16="http://schemas.microsoft.com/office/drawing/2014/main" id="{C5B66543-732F-11B7-894F-F8EA23773FEA}"/>
              </a:ext>
            </a:extLst>
          </p:cNvPr>
          <p:cNvSpPr>
            <a:spLocks noChangeAspect="1"/>
          </p:cNvSpPr>
          <p:nvPr/>
        </p:nvSpPr>
        <p:spPr>
          <a:xfrm>
            <a:off x="3832030" y="3761088"/>
            <a:ext cx="822960" cy="822960"/>
          </a:xfrm>
          <a:prstGeom prst="ellipse">
            <a:avLst/>
          </a:prstGeom>
          <a:solidFill>
            <a:srgbClr val="9493C8">
              <a:alpha val="25098"/>
            </a:srgbClr>
          </a:solidFill>
          <a:ln w="31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j-lt"/>
              <a:ea typeface="+mj-ea"/>
              <a:cs typeface="+mj-cs"/>
              <a:sym typeface="Calibri"/>
            </a:endParaRPr>
          </a:p>
        </p:txBody>
      </p:sp>
      <p:sp>
        <p:nvSpPr>
          <p:cNvPr id="8" name="TextBox 7">
            <a:extLst>
              <a:ext uri="{FF2B5EF4-FFF2-40B4-BE49-F238E27FC236}">
                <a16:creationId xmlns:a16="http://schemas.microsoft.com/office/drawing/2014/main" id="{6879F42A-E8FE-38F6-C993-7EFD949EBD52}"/>
              </a:ext>
            </a:extLst>
          </p:cNvPr>
          <p:cNvSpPr txBox="1"/>
          <p:nvPr/>
        </p:nvSpPr>
        <p:spPr>
          <a:xfrm>
            <a:off x="2552700" y="4706982"/>
            <a:ext cx="3381620" cy="95410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400" b="1" dirty="0">
                <a:solidFill>
                  <a:srgbClr val="000000"/>
                </a:solidFill>
                <a:latin typeface="Avenir Next" panose="020B0503020202020204" pitchFamily="34" charset="0"/>
                <a:ea typeface="+mj-ea"/>
                <a:cs typeface="+mj-cs"/>
                <a:sym typeface="Calibri"/>
              </a:rPr>
              <a:t>Staff Shortages</a:t>
            </a:r>
            <a:endParaRPr kumimoji="0" lang="en-US" sz="1400" b="1" i="0" u="none" strike="noStrike" cap="none" spc="0" normalizeH="0" baseline="0" dirty="0">
              <a:ln>
                <a:noFill/>
              </a:ln>
              <a:solidFill>
                <a:srgbClr val="000000"/>
              </a:solidFill>
              <a:effectLst/>
              <a:uFillTx/>
              <a:latin typeface="Avenir Next" panose="020B0503020202020204" pitchFamily="34" charset="0"/>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r>
              <a:rPr lang="en-US" sz="1200" dirty="0">
                <a:solidFill>
                  <a:srgbClr val="000000"/>
                </a:solidFill>
                <a:latin typeface="Avenir Next" panose="020B0503020202020204" pitchFamily="34" charset="0"/>
                <a:ea typeface="+mj-ea"/>
                <a:cs typeface="+mj-cs"/>
                <a:sym typeface="Calibri"/>
              </a:rPr>
              <a:t>COVID and other market forces continue to make it difficult to build and maintain bench strength</a:t>
            </a:r>
            <a:endParaRPr kumimoji="0" lang="en-US" sz="1200" b="0" i="0" u="none" strike="noStrike" cap="none" spc="0" normalizeH="0" baseline="0" dirty="0">
              <a:ln>
                <a:noFill/>
              </a:ln>
              <a:solidFill>
                <a:srgbClr val="000000"/>
              </a:solidFill>
              <a:effectLst/>
              <a:uFillTx/>
              <a:latin typeface="Avenir Next" panose="020B0503020202020204" pitchFamily="34" charset="0"/>
              <a:ea typeface="+mj-ea"/>
              <a:cs typeface="+mj-cs"/>
              <a:sym typeface="Calibri"/>
            </a:endParaRPr>
          </a:p>
        </p:txBody>
      </p:sp>
      <p:sp>
        <p:nvSpPr>
          <p:cNvPr id="12" name="Oval 11">
            <a:extLst>
              <a:ext uri="{FF2B5EF4-FFF2-40B4-BE49-F238E27FC236}">
                <a16:creationId xmlns:a16="http://schemas.microsoft.com/office/drawing/2014/main" id="{B152DBD9-6588-8455-8489-84A76AF71BFD}"/>
              </a:ext>
            </a:extLst>
          </p:cNvPr>
          <p:cNvSpPr>
            <a:spLocks noChangeAspect="1"/>
          </p:cNvSpPr>
          <p:nvPr/>
        </p:nvSpPr>
        <p:spPr>
          <a:xfrm>
            <a:off x="7194110" y="3779877"/>
            <a:ext cx="822960" cy="822960"/>
          </a:xfrm>
          <a:prstGeom prst="ellipse">
            <a:avLst/>
          </a:prstGeom>
          <a:solidFill>
            <a:srgbClr val="9493C8">
              <a:alpha val="25098"/>
            </a:srgbClr>
          </a:solidFill>
          <a:ln w="31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j-lt"/>
              <a:ea typeface="+mj-ea"/>
              <a:cs typeface="+mj-cs"/>
              <a:sym typeface="Calibri"/>
            </a:endParaRPr>
          </a:p>
        </p:txBody>
      </p:sp>
      <p:sp>
        <p:nvSpPr>
          <p:cNvPr id="25" name="TextBox 24">
            <a:extLst>
              <a:ext uri="{FF2B5EF4-FFF2-40B4-BE49-F238E27FC236}">
                <a16:creationId xmlns:a16="http://schemas.microsoft.com/office/drawing/2014/main" id="{3A92A9A8-1E4F-2DDA-53A1-2D7C040137A9}"/>
              </a:ext>
            </a:extLst>
          </p:cNvPr>
          <p:cNvSpPr txBox="1"/>
          <p:nvPr/>
        </p:nvSpPr>
        <p:spPr>
          <a:xfrm>
            <a:off x="5914780" y="4725771"/>
            <a:ext cx="3381620" cy="95410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400" b="1" dirty="0">
                <a:solidFill>
                  <a:srgbClr val="000000"/>
                </a:solidFill>
                <a:latin typeface="Avenir Next" panose="020B0503020202020204" pitchFamily="34" charset="0"/>
                <a:ea typeface="+mj-ea"/>
                <a:cs typeface="+mj-cs"/>
                <a:sym typeface="Calibri"/>
              </a:rPr>
              <a:t>Value-Based Payments</a:t>
            </a:r>
            <a:endParaRPr kumimoji="0" lang="en-US" sz="1400" b="1" i="0" u="none" strike="noStrike" cap="none" spc="0" normalizeH="0" baseline="0" dirty="0">
              <a:ln>
                <a:noFill/>
              </a:ln>
              <a:solidFill>
                <a:srgbClr val="000000"/>
              </a:solidFill>
              <a:effectLst/>
              <a:uFillTx/>
              <a:latin typeface="Avenir Next" panose="020B0503020202020204" pitchFamily="34" charset="0"/>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r>
              <a:rPr lang="en-US" sz="1200" dirty="0">
                <a:solidFill>
                  <a:srgbClr val="000000"/>
                </a:solidFill>
                <a:latin typeface="Avenir Next" panose="020B0503020202020204" pitchFamily="34" charset="0"/>
                <a:ea typeface="+mj-ea"/>
                <a:cs typeface="+mj-cs"/>
                <a:sym typeface="Calibri"/>
              </a:rPr>
              <a:t>Until linkages between finance and quality are ratified, quality measurement will be subordinated</a:t>
            </a:r>
            <a:endParaRPr kumimoji="0" lang="en-US" sz="1200" b="0" i="0" u="none" strike="noStrike" cap="none" spc="0" normalizeH="0" baseline="0" dirty="0">
              <a:ln>
                <a:noFill/>
              </a:ln>
              <a:solidFill>
                <a:srgbClr val="000000"/>
              </a:solidFill>
              <a:effectLst/>
              <a:uFillTx/>
              <a:latin typeface="Avenir Next" panose="020B0503020202020204" pitchFamily="34" charset="0"/>
              <a:ea typeface="+mj-ea"/>
              <a:cs typeface="+mj-cs"/>
              <a:sym typeface="Calibri"/>
            </a:endParaRPr>
          </a:p>
        </p:txBody>
      </p:sp>
      <p:pic>
        <p:nvPicPr>
          <p:cNvPr id="27" name="Graphic 26" descr="Document outline">
            <a:extLst>
              <a:ext uri="{FF2B5EF4-FFF2-40B4-BE49-F238E27FC236}">
                <a16:creationId xmlns:a16="http://schemas.microsoft.com/office/drawing/2014/main" id="{90F2B5B4-F775-14C2-E43E-542D0F269F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2687" y="1637951"/>
            <a:ext cx="548640" cy="548640"/>
          </a:xfrm>
          <a:prstGeom prst="rect">
            <a:avLst/>
          </a:prstGeom>
        </p:spPr>
      </p:pic>
      <p:pic>
        <p:nvPicPr>
          <p:cNvPr id="29" name="Graphic 28" descr="Brain in head outline">
            <a:extLst>
              <a:ext uri="{FF2B5EF4-FFF2-40B4-BE49-F238E27FC236}">
                <a16:creationId xmlns:a16="http://schemas.microsoft.com/office/drawing/2014/main" id="{38A0907F-1810-8564-1CE2-A68D08CD0C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22512" y="1656740"/>
            <a:ext cx="548640" cy="548640"/>
          </a:xfrm>
          <a:prstGeom prst="rect">
            <a:avLst/>
          </a:prstGeom>
        </p:spPr>
      </p:pic>
      <p:pic>
        <p:nvPicPr>
          <p:cNvPr id="31" name="Graphic 30" descr="Rope Knot outline">
            <a:extLst>
              <a:ext uri="{FF2B5EF4-FFF2-40B4-BE49-F238E27FC236}">
                <a16:creationId xmlns:a16="http://schemas.microsoft.com/office/drawing/2014/main" id="{94B325B2-20F5-5677-6466-0C3D458095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38872" y="1656740"/>
            <a:ext cx="548640" cy="548640"/>
          </a:xfrm>
          <a:prstGeom prst="rect">
            <a:avLst/>
          </a:prstGeom>
        </p:spPr>
      </p:pic>
      <p:pic>
        <p:nvPicPr>
          <p:cNvPr id="33" name="Graphic 32" descr="Money outline">
            <a:extLst>
              <a:ext uri="{FF2B5EF4-FFF2-40B4-BE49-F238E27FC236}">
                <a16:creationId xmlns:a16="http://schemas.microsoft.com/office/drawing/2014/main" id="{353894D5-CA76-B9BF-7E43-DD4E9FB782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31270" y="3893417"/>
            <a:ext cx="548640" cy="548640"/>
          </a:xfrm>
          <a:prstGeom prst="rect">
            <a:avLst/>
          </a:prstGeom>
        </p:spPr>
      </p:pic>
      <p:pic>
        <p:nvPicPr>
          <p:cNvPr id="35" name="Graphic 34" descr="Doctor female outline">
            <a:extLst>
              <a:ext uri="{FF2B5EF4-FFF2-40B4-BE49-F238E27FC236}">
                <a16:creationId xmlns:a16="http://schemas.microsoft.com/office/drawing/2014/main" id="{5136C26B-E034-D1A3-53FC-2F86A3EFE2B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69190" y="3917037"/>
            <a:ext cx="548640" cy="548640"/>
          </a:xfrm>
          <a:prstGeom prst="rect">
            <a:avLst/>
          </a:prstGeom>
        </p:spPr>
      </p:pic>
      <p:sp>
        <p:nvSpPr>
          <p:cNvPr id="4" name="TextBox 3">
            <a:extLst>
              <a:ext uri="{FF2B5EF4-FFF2-40B4-BE49-F238E27FC236}">
                <a16:creationId xmlns:a16="http://schemas.microsoft.com/office/drawing/2014/main" id="{C98A200F-4452-5B97-E39E-61FF4E693E54}"/>
              </a:ext>
            </a:extLst>
          </p:cNvPr>
          <p:cNvSpPr txBox="1"/>
          <p:nvPr/>
        </p:nvSpPr>
        <p:spPr>
          <a:xfrm>
            <a:off x="10294883" y="6268869"/>
            <a:ext cx="1684171" cy="307777"/>
          </a:xfrm>
          <a:prstGeom prst="rect">
            <a:avLst/>
          </a:prstGeom>
          <a:noFill/>
        </p:spPr>
        <p:txBody>
          <a:bodyPr wrap="square" rtlCol="0">
            <a:spAutoFit/>
          </a:body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rPr>
              <a:t>Slide </a:t>
            </a:r>
            <a:fld id="{E3ACD462-A53A-0048-B30A-76B64DB91F1B}" type="slidenum">
              <a:rPr kumimoji="0" lang="en-US" sz="700" b="1" i="0" u="none" strike="noStrike" kern="1200" cap="none" spc="0" normalizeH="0" baseline="0" noProof="0">
                <a:ln>
                  <a:noFill/>
                </a:ln>
                <a:solidFill>
                  <a:srgbClr val="000000"/>
                </a:solidFill>
                <a:effectLst/>
                <a:uLnTx/>
                <a:uFillTx/>
                <a:latin typeface="Avenir Next" panose="020B0503020202020204" pitchFamily="34" charset="0"/>
                <a:ea typeface="+mn-ea"/>
                <a:cs typeface="+mn-cs"/>
                <a:sym typeface="Calibri"/>
              </a:rPr>
              <a:pPr marL="0" marR="0" lvl="0" indent="0" algn="r" defTabSz="457200" rtl="0" eaLnBrk="1" fontAlgn="auto" latinLnBrk="0" hangingPunct="0">
                <a:lnSpc>
                  <a:spcPct val="100000"/>
                </a:lnSpc>
                <a:spcBef>
                  <a:spcPts val="0"/>
                </a:spcBef>
                <a:spcAft>
                  <a:spcPts val="0"/>
                </a:spcAft>
                <a:buClrTx/>
                <a:buSzTx/>
                <a:buFontTx/>
                <a:buNone/>
                <a:tabLst/>
                <a:defRPr/>
              </a:pPr>
              <a:t>5</a:t>
            </a:fld>
            <a:endPar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endParaRPr>
          </a:p>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lumMod val="75000"/>
                    <a:lumOff val="25000"/>
                  </a:srgbClr>
                </a:solidFill>
                <a:effectLst/>
                <a:uLnTx/>
                <a:uFillTx/>
                <a:latin typeface="Avenir Next"/>
                <a:ea typeface="+mn-ea"/>
                <a:cs typeface="Calibri"/>
                <a:sym typeface="Avenir Next"/>
              </a:rPr>
              <a:t>2023 Nebraska Quality Conference</a:t>
            </a:r>
          </a:p>
        </p:txBody>
      </p:sp>
    </p:spTree>
    <p:extLst>
      <p:ext uri="{BB962C8B-B14F-4D97-AF65-F5344CB8AC3E}">
        <p14:creationId xmlns:p14="http://schemas.microsoft.com/office/powerpoint/2010/main" val="2917345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45A2E0-B916-25A8-B5FC-2B49F18663D5}"/>
              </a:ext>
            </a:extLst>
          </p:cNvPr>
          <p:cNvSpPr txBox="1"/>
          <p:nvPr/>
        </p:nvSpPr>
        <p:spPr>
          <a:xfrm>
            <a:off x="320040" y="385269"/>
            <a:ext cx="121919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What Should RHCs Do?</a:t>
            </a:r>
          </a:p>
        </p:txBody>
      </p:sp>
      <p:pic>
        <p:nvPicPr>
          <p:cNvPr id="6" name="Image" descr="Image">
            <a:extLst>
              <a:ext uri="{FF2B5EF4-FFF2-40B4-BE49-F238E27FC236}">
                <a16:creationId xmlns:a16="http://schemas.microsoft.com/office/drawing/2014/main" id="{0F6B2A09-426F-FA20-8DD1-67AFD22F7048}"/>
              </a:ext>
            </a:extLst>
          </p:cNvPr>
          <p:cNvPicPr>
            <a:picLocks noChangeAspect="1"/>
          </p:cNvPicPr>
          <p:nvPr/>
        </p:nvPicPr>
        <p:blipFill>
          <a:blip r:embed="rId2"/>
          <a:srcRect/>
          <a:stretch>
            <a:fillRect/>
          </a:stretch>
        </p:blipFill>
        <p:spPr>
          <a:xfrm>
            <a:off x="354149" y="6242711"/>
            <a:ext cx="1193568" cy="307776"/>
          </a:xfrm>
          <a:prstGeom prst="rect">
            <a:avLst/>
          </a:prstGeom>
          <a:ln w="12700">
            <a:miter lim="400000"/>
          </a:ln>
        </p:spPr>
      </p:pic>
      <p:sp>
        <p:nvSpPr>
          <p:cNvPr id="5" name="TextBox 4">
            <a:extLst>
              <a:ext uri="{FF2B5EF4-FFF2-40B4-BE49-F238E27FC236}">
                <a16:creationId xmlns:a16="http://schemas.microsoft.com/office/drawing/2014/main" id="{29A2E0C5-8C47-F45A-DEA6-34B0242A0110}"/>
              </a:ext>
            </a:extLst>
          </p:cNvPr>
          <p:cNvSpPr txBox="1"/>
          <p:nvPr/>
        </p:nvSpPr>
        <p:spPr>
          <a:xfrm>
            <a:off x="1379149" y="2907960"/>
            <a:ext cx="25753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venir Next" panose="020B0503020202020204" pitchFamily="34" charset="0"/>
                <a:ea typeface="+mn-ea"/>
                <a:cs typeface="+mn-cs"/>
              </a:rPr>
              <a:t>Make Hay</a:t>
            </a:r>
          </a:p>
        </p:txBody>
      </p:sp>
      <p:sp>
        <p:nvSpPr>
          <p:cNvPr id="2" name="TextBox 1">
            <a:extLst>
              <a:ext uri="{FF2B5EF4-FFF2-40B4-BE49-F238E27FC236}">
                <a16:creationId xmlns:a16="http://schemas.microsoft.com/office/drawing/2014/main" id="{DA488344-AF13-ED92-064B-75BB874062F8}"/>
              </a:ext>
            </a:extLst>
          </p:cNvPr>
          <p:cNvSpPr txBox="1"/>
          <p:nvPr/>
        </p:nvSpPr>
        <p:spPr>
          <a:xfrm>
            <a:off x="1379149" y="3452251"/>
            <a:ext cx="25753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RHC should collect, report, benchmark and use data to drive performance</a:t>
            </a:r>
            <a:endParaRPr kumimoji="0" lang="en-US" sz="1800" b="1" i="0" u="none" strike="noStrike" kern="1200" cap="none" spc="0" normalizeH="0" baseline="0" noProof="0" dirty="0">
              <a:ln>
                <a:noFill/>
              </a:ln>
              <a:solidFill>
                <a:srgbClr val="FF0000"/>
              </a:solidFill>
              <a:effectLst/>
              <a:uLnTx/>
              <a:uFillTx/>
              <a:latin typeface="Avenir Next" panose="020B0503020202020204" pitchFamily="34" charset="0"/>
              <a:ea typeface="+mn-ea"/>
              <a:cs typeface="+mn-cs"/>
            </a:endParaRPr>
          </a:p>
        </p:txBody>
      </p:sp>
      <p:sp>
        <p:nvSpPr>
          <p:cNvPr id="3" name="TextBox 2">
            <a:extLst>
              <a:ext uri="{FF2B5EF4-FFF2-40B4-BE49-F238E27FC236}">
                <a16:creationId xmlns:a16="http://schemas.microsoft.com/office/drawing/2014/main" id="{10EB755D-B6C1-BFD5-1F91-E48281A1A913}"/>
              </a:ext>
            </a:extLst>
          </p:cNvPr>
          <p:cNvSpPr txBox="1"/>
          <p:nvPr/>
        </p:nvSpPr>
        <p:spPr>
          <a:xfrm>
            <a:off x="4808333" y="2907960"/>
            <a:ext cx="25753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venir Next" panose="020B0503020202020204" pitchFamily="34" charset="0"/>
                <a:ea typeface="+mn-ea"/>
                <a:cs typeface="+mn-cs"/>
              </a:rPr>
              <a:t>Improve</a:t>
            </a:r>
          </a:p>
        </p:txBody>
      </p:sp>
      <p:sp>
        <p:nvSpPr>
          <p:cNvPr id="8" name="TextBox 7">
            <a:extLst>
              <a:ext uri="{FF2B5EF4-FFF2-40B4-BE49-F238E27FC236}">
                <a16:creationId xmlns:a16="http://schemas.microsoft.com/office/drawing/2014/main" id="{B55D8E7C-FFF0-5A3D-DB9C-488E6AE85DA2}"/>
              </a:ext>
            </a:extLst>
          </p:cNvPr>
          <p:cNvSpPr txBox="1"/>
          <p:nvPr/>
        </p:nvSpPr>
        <p:spPr>
          <a:xfrm>
            <a:off x="4808333" y="3452251"/>
            <a:ext cx="25753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Focus on provider throughput, scheduling, operations and revenue cycle</a:t>
            </a:r>
            <a:endParaRPr kumimoji="0" lang="en-US" sz="1800" b="1" i="0" u="none" strike="noStrike" kern="1200" cap="none" spc="0" normalizeH="0" baseline="0" noProof="0" dirty="0">
              <a:ln>
                <a:noFill/>
              </a:ln>
              <a:solidFill>
                <a:srgbClr val="FF0000"/>
              </a:solidFill>
              <a:effectLst/>
              <a:uLnTx/>
              <a:uFillTx/>
              <a:latin typeface="Avenir Next" panose="020B0503020202020204" pitchFamily="34" charset="0"/>
              <a:ea typeface="+mn-ea"/>
              <a:cs typeface="+mn-cs"/>
            </a:endParaRPr>
          </a:p>
        </p:txBody>
      </p:sp>
      <p:sp>
        <p:nvSpPr>
          <p:cNvPr id="9" name="TextBox 8">
            <a:extLst>
              <a:ext uri="{FF2B5EF4-FFF2-40B4-BE49-F238E27FC236}">
                <a16:creationId xmlns:a16="http://schemas.microsoft.com/office/drawing/2014/main" id="{F7CD9E5E-8053-8997-C996-DF30BC0040E0}"/>
              </a:ext>
            </a:extLst>
          </p:cNvPr>
          <p:cNvSpPr txBox="1"/>
          <p:nvPr/>
        </p:nvSpPr>
        <p:spPr>
          <a:xfrm>
            <a:off x="8237517" y="2907960"/>
            <a:ext cx="25753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venir Next" panose="020B0503020202020204" pitchFamily="34" charset="0"/>
                <a:ea typeface="+mn-ea"/>
                <a:cs typeface="+mn-cs"/>
              </a:rPr>
              <a:t>Think Value</a:t>
            </a:r>
          </a:p>
        </p:txBody>
      </p:sp>
      <p:sp>
        <p:nvSpPr>
          <p:cNvPr id="10" name="TextBox 9">
            <a:extLst>
              <a:ext uri="{FF2B5EF4-FFF2-40B4-BE49-F238E27FC236}">
                <a16:creationId xmlns:a16="http://schemas.microsoft.com/office/drawing/2014/main" id="{1807E479-A020-F916-A888-C484331DF2B9}"/>
              </a:ext>
            </a:extLst>
          </p:cNvPr>
          <p:cNvSpPr txBox="1"/>
          <p:nvPr/>
        </p:nvSpPr>
        <p:spPr>
          <a:xfrm>
            <a:off x="8237517" y="3452251"/>
            <a:ext cx="25753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Next" panose="020B0503020202020204" pitchFamily="34" charset="0"/>
                <a:ea typeface="+mn-ea"/>
                <a:cs typeface="+mn-cs"/>
              </a:rPr>
              <a:t>Demonstrate performance to succeed under new  VBP models</a:t>
            </a:r>
            <a:endParaRPr kumimoji="0" lang="en-US" sz="1800" b="1" i="0" u="none" strike="noStrike" kern="1200" cap="none" spc="0" normalizeH="0" baseline="0" noProof="0" dirty="0">
              <a:ln>
                <a:noFill/>
              </a:ln>
              <a:solidFill>
                <a:srgbClr val="FF0000"/>
              </a:solidFill>
              <a:effectLst/>
              <a:uLnTx/>
              <a:uFillTx/>
              <a:latin typeface="Avenir Next" panose="020B0503020202020204" pitchFamily="34" charset="0"/>
              <a:ea typeface="+mn-ea"/>
              <a:cs typeface="+mn-cs"/>
            </a:endParaRPr>
          </a:p>
        </p:txBody>
      </p:sp>
      <p:pic>
        <p:nvPicPr>
          <p:cNvPr id="12" name="Graphic 11" descr="Aspiration outline">
            <a:extLst>
              <a:ext uri="{FF2B5EF4-FFF2-40B4-BE49-F238E27FC236}">
                <a16:creationId xmlns:a16="http://schemas.microsoft.com/office/drawing/2014/main" id="{10E75E74-36DC-244E-8070-2E9B013D4A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75960" y="1933972"/>
            <a:ext cx="640080" cy="640080"/>
          </a:xfrm>
          <a:prstGeom prst="rect">
            <a:avLst/>
          </a:prstGeom>
        </p:spPr>
      </p:pic>
      <p:pic>
        <p:nvPicPr>
          <p:cNvPr id="14" name="Graphic 13" descr="Barn outline">
            <a:extLst>
              <a:ext uri="{FF2B5EF4-FFF2-40B4-BE49-F238E27FC236}">
                <a16:creationId xmlns:a16="http://schemas.microsoft.com/office/drawing/2014/main" id="{22FAB872-064D-4F96-4009-20DC1E33C4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46776" y="1894871"/>
            <a:ext cx="640080" cy="640080"/>
          </a:xfrm>
          <a:prstGeom prst="rect">
            <a:avLst/>
          </a:prstGeom>
        </p:spPr>
      </p:pic>
      <p:pic>
        <p:nvPicPr>
          <p:cNvPr id="16" name="Graphic 15" descr="Diamond outline">
            <a:extLst>
              <a:ext uri="{FF2B5EF4-FFF2-40B4-BE49-F238E27FC236}">
                <a16:creationId xmlns:a16="http://schemas.microsoft.com/office/drawing/2014/main" id="{DFDDD876-1D5A-A065-9592-EAA3101918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5144" y="1897008"/>
            <a:ext cx="640080" cy="640080"/>
          </a:xfrm>
          <a:prstGeom prst="rect">
            <a:avLst/>
          </a:prstGeom>
        </p:spPr>
      </p:pic>
      <p:sp>
        <p:nvSpPr>
          <p:cNvPr id="17" name="Oval 16">
            <a:extLst>
              <a:ext uri="{FF2B5EF4-FFF2-40B4-BE49-F238E27FC236}">
                <a16:creationId xmlns:a16="http://schemas.microsoft.com/office/drawing/2014/main" id="{D859D4EF-6F29-11DD-E3E3-03DEFCE2D925}"/>
              </a:ext>
            </a:extLst>
          </p:cNvPr>
          <p:cNvSpPr>
            <a:spLocks noChangeAspect="1"/>
          </p:cNvSpPr>
          <p:nvPr/>
        </p:nvSpPr>
        <p:spPr>
          <a:xfrm>
            <a:off x="5593080" y="1751092"/>
            <a:ext cx="1005840" cy="100584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1FE2ECE5-03FF-701E-F88A-66902288CE7D}"/>
              </a:ext>
            </a:extLst>
          </p:cNvPr>
          <p:cNvSpPr>
            <a:spLocks noChangeAspect="1"/>
          </p:cNvSpPr>
          <p:nvPr/>
        </p:nvSpPr>
        <p:spPr>
          <a:xfrm>
            <a:off x="9022264" y="1711991"/>
            <a:ext cx="1005840" cy="100584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AE23DC69-63C6-C379-8AE2-75F169A3029A}"/>
              </a:ext>
            </a:extLst>
          </p:cNvPr>
          <p:cNvSpPr>
            <a:spLocks noChangeAspect="1"/>
          </p:cNvSpPr>
          <p:nvPr/>
        </p:nvSpPr>
        <p:spPr>
          <a:xfrm>
            <a:off x="2163896" y="1751075"/>
            <a:ext cx="1005840" cy="100584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E06C89B-E563-9AF5-E197-23D84A6AA2DC}"/>
              </a:ext>
            </a:extLst>
          </p:cNvPr>
          <p:cNvSpPr txBox="1"/>
          <p:nvPr/>
        </p:nvSpPr>
        <p:spPr>
          <a:xfrm>
            <a:off x="10294883" y="6268869"/>
            <a:ext cx="1684171" cy="307777"/>
          </a:xfrm>
          <a:prstGeom prst="rect">
            <a:avLst/>
          </a:prstGeom>
          <a:noFill/>
        </p:spPr>
        <p:txBody>
          <a:bodyPr wrap="square" rtlCol="0">
            <a:spAutoFit/>
          </a:body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rPr>
              <a:t>Slide </a:t>
            </a:r>
            <a:fld id="{E3ACD462-A53A-0048-B30A-76B64DB91F1B}" type="slidenum">
              <a:rPr kumimoji="0" lang="en-US" sz="700" b="1" i="0" u="none" strike="noStrike" kern="1200" cap="none" spc="0" normalizeH="0" baseline="0" noProof="0">
                <a:ln>
                  <a:noFill/>
                </a:ln>
                <a:solidFill>
                  <a:srgbClr val="000000"/>
                </a:solidFill>
                <a:effectLst/>
                <a:uLnTx/>
                <a:uFillTx/>
                <a:latin typeface="Avenir Next" panose="020B0503020202020204" pitchFamily="34" charset="0"/>
                <a:ea typeface="+mn-ea"/>
                <a:cs typeface="+mn-cs"/>
                <a:sym typeface="Calibri"/>
              </a:rPr>
              <a:pPr marL="0" marR="0" lvl="0" indent="0" algn="r" defTabSz="457200" rtl="0" eaLnBrk="1" fontAlgn="auto" latinLnBrk="0" hangingPunct="0">
                <a:lnSpc>
                  <a:spcPct val="100000"/>
                </a:lnSpc>
                <a:spcBef>
                  <a:spcPts val="0"/>
                </a:spcBef>
                <a:spcAft>
                  <a:spcPts val="0"/>
                </a:spcAft>
                <a:buClrTx/>
                <a:buSzTx/>
                <a:buFontTx/>
                <a:buNone/>
                <a:tabLst/>
                <a:defRPr/>
              </a:pPr>
              <a:t>6</a:t>
            </a:fld>
            <a:endPar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endParaRPr>
          </a:p>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lumMod val="75000"/>
                    <a:lumOff val="25000"/>
                  </a:srgbClr>
                </a:solidFill>
                <a:effectLst/>
                <a:uLnTx/>
                <a:uFillTx/>
                <a:latin typeface="Avenir Next"/>
                <a:ea typeface="+mn-ea"/>
                <a:cs typeface="Calibri"/>
                <a:sym typeface="Avenir Next"/>
              </a:rPr>
              <a:t>2023 Nebraska Quality Conference</a:t>
            </a:r>
          </a:p>
        </p:txBody>
      </p:sp>
    </p:spTree>
    <p:extLst>
      <p:ext uri="{BB962C8B-B14F-4D97-AF65-F5344CB8AC3E}">
        <p14:creationId xmlns:p14="http://schemas.microsoft.com/office/powerpoint/2010/main" val="973985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1B9CA"/>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85AF886-0B43-6A49-A4BD-1A27A8E68585}"/>
              </a:ext>
            </a:extLst>
          </p:cNvPr>
          <p:cNvSpPr txBox="1"/>
          <p:nvPr/>
        </p:nvSpPr>
        <p:spPr>
          <a:xfrm>
            <a:off x="1521999" y="2648097"/>
            <a:ext cx="9148002" cy="1015663"/>
          </a:xfrm>
          <a:prstGeom prst="rect">
            <a:avLst/>
          </a:prstGeom>
          <a:noFill/>
        </p:spPr>
        <p:txBody>
          <a:bodyPr wrap="square" rtlCol="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venir Next"/>
                <a:cs typeface="Calibri"/>
                <a:sym typeface="Avenir Next"/>
              </a:rPr>
              <a:t>Service Line Growth</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Avenir Next"/>
                <a:cs typeface="Calibri"/>
                <a:sym typeface="Avenir Next"/>
              </a:rPr>
              <a:t>Gothenburg Health</a:t>
            </a:r>
            <a:endParaRPr kumimoji="0" lang="en-US" sz="1800" b="0" i="0" u="none" strike="noStrike" kern="0" cap="none" spc="0" normalizeH="0" baseline="0" noProof="0" dirty="0">
              <a:ln>
                <a:noFill/>
              </a:ln>
              <a:solidFill>
                <a:srgbClr val="FFFFFF"/>
              </a:solidFill>
              <a:effectLst/>
              <a:uLnTx/>
              <a:uFillTx/>
              <a:latin typeface="Avenir Next"/>
              <a:cs typeface="Calibri"/>
              <a:sym typeface="Avenir Next"/>
            </a:endParaRPr>
          </a:p>
        </p:txBody>
      </p:sp>
      <p:pic>
        <p:nvPicPr>
          <p:cNvPr id="4" name="Image" descr="Image">
            <a:extLst>
              <a:ext uri="{FF2B5EF4-FFF2-40B4-BE49-F238E27FC236}">
                <a16:creationId xmlns:a16="http://schemas.microsoft.com/office/drawing/2014/main" id="{135D015E-F34C-5648-8D8B-3C4F3190109E}"/>
              </a:ext>
            </a:extLst>
          </p:cNvPr>
          <p:cNvPicPr>
            <a:picLocks noChangeAspect="1"/>
          </p:cNvPicPr>
          <p:nvPr/>
        </p:nvPicPr>
        <p:blipFill>
          <a:blip r:embed="rId2"/>
          <a:srcRect/>
          <a:stretch>
            <a:fillRect/>
          </a:stretch>
        </p:blipFill>
        <p:spPr>
          <a:xfrm>
            <a:off x="10392033" y="6166024"/>
            <a:ext cx="1631780" cy="420774"/>
          </a:xfrm>
          <a:prstGeom prst="rect">
            <a:avLst/>
          </a:prstGeom>
          <a:ln w="12700">
            <a:miter lim="400000"/>
          </a:ln>
        </p:spPr>
      </p:pic>
    </p:spTree>
    <p:extLst>
      <p:ext uri="{BB962C8B-B14F-4D97-AF65-F5344CB8AC3E}">
        <p14:creationId xmlns:p14="http://schemas.microsoft.com/office/powerpoint/2010/main" val="321959567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BD778A7E-89F6-0E31-2DF3-C61A951256BB}"/>
              </a:ext>
            </a:extLst>
          </p:cNvPr>
          <p:cNvPicPr>
            <a:picLocks noChangeAspect="1"/>
          </p:cNvPicPr>
          <p:nvPr/>
        </p:nvPicPr>
        <p:blipFill>
          <a:blip r:embed="rId2"/>
          <a:srcRect/>
          <a:stretch>
            <a:fillRect/>
          </a:stretch>
        </p:blipFill>
        <p:spPr>
          <a:xfrm>
            <a:off x="354149" y="6242711"/>
            <a:ext cx="1193568" cy="307776"/>
          </a:xfrm>
          <a:prstGeom prst="rect">
            <a:avLst/>
          </a:prstGeom>
          <a:ln w="12700">
            <a:miter lim="400000"/>
          </a:ln>
        </p:spPr>
      </p:pic>
      <p:sp>
        <p:nvSpPr>
          <p:cNvPr id="23" name="TextBox 22">
            <a:extLst>
              <a:ext uri="{FF2B5EF4-FFF2-40B4-BE49-F238E27FC236}">
                <a16:creationId xmlns:a16="http://schemas.microsoft.com/office/drawing/2014/main" id="{A23A94E9-83C5-2EB7-2D5A-F94A16E849D8}"/>
              </a:ext>
            </a:extLst>
          </p:cNvPr>
          <p:cNvSpPr txBox="1"/>
          <p:nvPr/>
        </p:nvSpPr>
        <p:spPr>
          <a:xfrm>
            <a:off x="0" y="414998"/>
            <a:ext cx="121919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venir Next" panose="020B0503020202020204" pitchFamily="34" charset="0"/>
              </a:rPr>
              <a:t>Gothenburg Clinic- Using data to grow service lines</a:t>
            </a:r>
          </a:p>
        </p:txBody>
      </p:sp>
      <p:sp>
        <p:nvSpPr>
          <p:cNvPr id="3" name="TextBox 2">
            <a:extLst>
              <a:ext uri="{FF2B5EF4-FFF2-40B4-BE49-F238E27FC236}">
                <a16:creationId xmlns:a16="http://schemas.microsoft.com/office/drawing/2014/main" id="{38E4716B-5E68-A657-D0B1-8051DA8F5899}"/>
              </a:ext>
            </a:extLst>
          </p:cNvPr>
          <p:cNvSpPr txBox="1"/>
          <p:nvPr/>
        </p:nvSpPr>
        <p:spPr>
          <a:xfrm>
            <a:off x="10294883" y="6268869"/>
            <a:ext cx="1684171" cy="307777"/>
          </a:xfrm>
          <a:prstGeom prst="rect">
            <a:avLst/>
          </a:prstGeom>
          <a:noFill/>
        </p:spPr>
        <p:txBody>
          <a:bodyPr wrap="square" rtlCol="0">
            <a:spAutoFit/>
          </a:body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rPr>
              <a:t>Slide </a:t>
            </a:r>
            <a:fld id="{E3ACD462-A53A-0048-B30A-76B64DB91F1B}" type="slidenum">
              <a:rPr kumimoji="0" lang="en-US" sz="700" b="1" i="0" u="none" strike="noStrike" kern="1200" cap="none" spc="0" normalizeH="0" baseline="0" noProof="0">
                <a:ln>
                  <a:noFill/>
                </a:ln>
                <a:solidFill>
                  <a:srgbClr val="000000"/>
                </a:solidFill>
                <a:effectLst/>
                <a:uLnTx/>
                <a:uFillTx/>
                <a:latin typeface="Avenir Next" panose="020B0503020202020204" pitchFamily="34" charset="0"/>
                <a:ea typeface="+mn-ea"/>
                <a:cs typeface="+mn-cs"/>
                <a:sym typeface="Calibri"/>
              </a:rPr>
              <a:pPr marL="0" marR="0" lvl="0" indent="0" algn="r" defTabSz="457200" rtl="0" eaLnBrk="1" fontAlgn="auto" latinLnBrk="0" hangingPunct="0">
                <a:lnSpc>
                  <a:spcPct val="100000"/>
                </a:lnSpc>
                <a:spcBef>
                  <a:spcPts val="0"/>
                </a:spcBef>
                <a:spcAft>
                  <a:spcPts val="0"/>
                </a:spcAft>
                <a:buClrTx/>
                <a:buSzTx/>
                <a:buFontTx/>
                <a:buNone/>
                <a:tabLst/>
                <a:defRPr/>
              </a:pPr>
              <a:t>8</a:t>
            </a:fld>
            <a:endPar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endParaRPr>
          </a:p>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lumMod val="75000"/>
                    <a:lumOff val="25000"/>
                  </a:srgbClr>
                </a:solidFill>
                <a:effectLst/>
                <a:uLnTx/>
                <a:uFillTx/>
                <a:latin typeface="Avenir Next"/>
                <a:ea typeface="+mn-ea"/>
                <a:cs typeface="Calibri"/>
                <a:sym typeface="Avenir Next"/>
              </a:rPr>
              <a:t>2023 Nebraska Quality Conference</a:t>
            </a:r>
          </a:p>
        </p:txBody>
      </p:sp>
      <p:sp>
        <p:nvSpPr>
          <p:cNvPr id="5" name="TextBox 4">
            <a:extLst>
              <a:ext uri="{FF2B5EF4-FFF2-40B4-BE49-F238E27FC236}">
                <a16:creationId xmlns:a16="http://schemas.microsoft.com/office/drawing/2014/main" id="{F176689A-0DF7-2C36-5CBE-4B42B6BCD63C}"/>
              </a:ext>
            </a:extLst>
          </p:cNvPr>
          <p:cNvSpPr txBox="1"/>
          <p:nvPr/>
        </p:nvSpPr>
        <p:spPr>
          <a:xfrm>
            <a:off x="744794" y="1216742"/>
            <a:ext cx="10994922" cy="196976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3600" dirty="0">
                <a:solidFill>
                  <a:srgbClr val="00B0F0"/>
                </a:solidFill>
                <a:latin typeface="+mj-lt"/>
                <a:ea typeface="+mj-ea"/>
                <a:cs typeface="+mj-cs"/>
                <a:sym typeface="Calibri"/>
              </a:rPr>
              <a:t>The beginning</a:t>
            </a:r>
          </a:p>
          <a:p>
            <a:pPr marL="0" marR="0" indent="0" algn="ctr" defTabSz="914400" rtl="0" fontAlgn="auto" latinLnBrk="0" hangingPunct="0">
              <a:lnSpc>
                <a:spcPct val="100000"/>
              </a:lnSpc>
              <a:spcBef>
                <a:spcPts val="0"/>
              </a:spcBef>
              <a:spcAft>
                <a:spcPts val="0"/>
              </a:spcAft>
              <a:buClrTx/>
              <a:buSzTx/>
              <a:buFontTx/>
              <a:buNone/>
              <a:tabLst/>
            </a:pPr>
            <a:r>
              <a:rPr lang="en-US" sz="1600" dirty="0">
                <a:solidFill>
                  <a:srgbClr val="000000"/>
                </a:solidFill>
                <a:latin typeface="+mj-lt"/>
                <a:ea typeface="+mj-ea"/>
                <a:cs typeface="+mj-cs"/>
                <a:sym typeface="Calibri"/>
              </a:rPr>
              <a:t>2016: RHC’s were able to bill for CCM services</a:t>
            </a:r>
          </a:p>
          <a:p>
            <a:pPr marL="0" marR="0" indent="0" algn="ctr" defTabSz="914400" rtl="0" fontAlgn="auto" latinLnBrk="0" hangingPunct="0">
              <a:lnSpc>
                <a:spcPct val="100000"/>
              </a:lnSpc>
              <a:spcBef>
                <a:spcPts val="0"/>
              </a:spcBef>
              <a:spcAft>
                <a:spcPts val="0"/>
              </a:spcAft>
              <a:buClrTx/>
              <a:buSzTx/>
              <a:buFontTx/>
              <a:buNone/>
              <a:tabLst/>
            </a:pPr>
            <a:r>
              <a:rPr lang="en-US" sz="1600" dirty="0">
                <a:solidFill>
                  <a:srgbClr val="000000"/>
                </a:solidFill>
                <a:latin typeface="+mj-lt"/>
                <a:ea typeface="+mj-ea"/>
                <a:cs typeface="+mj-cs"/>
                <a:sym typeface="Calibri"/>
              </a:rPr>
              <a:t>This was our starting point for collecting data at the population level and creating services for specific populations.</a:t>
            </a:r>
          </a:p>
          <a:p>
            <a:pPr marL="0" marR="0" indent="0" algn="ctr" defTabSz="914400" rtl="0" fontAlgn="auto" latinLnBrk="0" hangingPunct="0">
              <a:lnSpc>
                <a:spcPct val="100000"/>
              </a:lnSpc>
              <a:spcBef>
                <a:spcPts val="0"/>
              </a:spcBef>
              <a:spcAft>
                <a:spcPts val="0"/>
              </a:spcAft>
              <a:buClrTx/>
              <a:buSzTx/>
              <a:buFontTx/>
              <a:buNone/>
              <a:tabLst/>
            </a:pPr>
            <a:r>
              <a:rPr lang="en-US" sz="1600" dirty="0">
                <a:solidFill>
                  <a:srgbClr val="000000"/>
                </a:solidFill>
                <a:latin typeface="+mj-lt"/>
                <a:ea typeface="+mj-ea"/>
                <a:cs typeface="+mj-cs"/>
                <a:sym typeface="Calibri"/>
              </a:rPr>
              <a:t>We started with our diabetic population.</a:t>
            </a:r>
          </a:p>
          <a:p>
            <a:pPr marL="0" marR="0" indent="0" algn="l" defTabSz="914400" rtl="0" fontAlgn="auto" latinLnBrk="0" hangingPunct="0">
              <a:lnSpc>
                <a:spcPct val="100000"/>
              </a:lnSpc>
              <a:spcBef>
                <a:spcPts val="0"/>
              </a:spcBef>
              <a:spcAft>
                <a:spcPts val="0"/>
              </a:spcAft>
              <a:buClrTx/>
              <a:buSzTx/>
              <a:buFontTx/>
              <a:buNone/>
              <a:tabLst/>
            </a:pPr>
            <a:endParaRPr lang="en-US" sz="1600" dirty="0">
              <a:solidFill>
                <a:srgbClr val="000000"/>
              </a:solidFill>
              <a:latin typeface="+mj-lt"/>
              <a:ea typeface="+mj-ea"/>
              <a:cs typeface="+mj-cs"/>
              <a:sym typeface="Calibri"/>
            </a:endParaRPr>
          </a:p>
          <a:p>
            <a:pPr marR="0" algn="l" defTabSz="914400" rtl="0" fontAlgn="auto" latinLnBrk="0" hangingPunct="0">
              <a:lnSpc>
                <a:spcPct val="100000"/>
              </a:lnSpc>
              <a:spcBef>
                <a:spcPts val="0"/>
              </a:spcBef>
              <a:spcAft>
                <a:spcPts val="0"/>
              </a:spcAft>
              <a:buClrTx/>
              <a:buSzTx/>
              <a:tabLst/>
            </a:pPr>
            <a:r>
              <a:rPr kumimoji="0" lang="en-US" sz="1600" b="0" i="0" u="none" strike="noStrike" cap="none" spc="0" normalizeH="0" baseline="0" dirty="0">
                <a:ln>
                  <a:noFill/>
                </a:ln>
                <a:solidFill>
                  <a:srgbClr val="000000"/>
                </a:solidFill>
                <a:effectLst/>
                <a:uFillTx/>
                <a:latin typeface="+mj-lt"/>
                <a:ea typeface="+mj-ea"/>
                <a:cs typeface="+mj-cs"/>
                <a:sym typeface="Calibri"/>
              </a:rPr>
              <a:t>	</a:t>
            </a:r>
          </a:p>
        </p:txBody>
      </p:sp>
      <p:pic>
        <p:nvPicPr>
          <p:cNvPr id="8" name="Picture 7">
            <a:extLst>
              <a:ext uri="{FF2B5EF4-FFF2-40B4-BE49-F238E27FC236}">
                <a16:creationId xmlns:a16="http://schemas.microsoft.com/office/drawing/2014/main" id="{F3894567-57F5-3F6E-843B-E1A194791BE0}"/>
              </a:ext>
            </a:extLst>
          </p:cNvPr>
          <p:cNvPicPr>
            <a:picLocks noChangeAspect="1"/>
          </p:cNvPicPr>
          <p:nvPr/>
        </p:nvPicPr>
        <p:blipFill>
          <a:blip r:embed="rId3"/>
          <a:stretch>
            <a:fillRect/>
          </a:stretch>
        </p:blipFill>
        <p:spPr>
          <a:xfrm>
            <a:off x="605606" y="3001844"/>
            <a:ext cx="3939932" cy="2941955"/>
          </a:xfrm>
          <a:prstGeom prst="rect">
            <a:avLst/>
          </a:prstGeom>
        </p:spPr>
      </p:pic>
      <p:sp>
        <p:nvSpPr>
          <p:cNvPr id="9" name="TextBox 8">
            <a:extLst>
              <a:ext uri="{FF2B5EF4-FFF2-40B4-BE49-F238E27FC236}">
                <a16:creationId xmlns:a16="http://schemas.microsoft.com/office/drawing/2014/main" id="{529F7675-5721-BC6C-46DF-91C8C3095DDD}"/>
              </a:ext>
            </a:extLst>
          </p:cNvPr>
          <p:cNvSpPr txBox="1"/>
          <p:nvPr/>
        </p:nvSpPr>
        <p:spPr>
          <a:xfrm>
            <a:off x="450747" y="5811826"/>
            <a:ext cx="3273220" cy="43088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600" dirty="0">
                <a:solidFill>
                  <a:srgbClr val="000000"/>
                </a:solidFill>
                <a:latin typeface="+mj-lt"/>
                <a:ea typeface="+mj-ea"/>
                <a:cs typeface="+mj-cs"/>
                <a:sym typeface="Calibri"/>
              </a:rPr>
              <a:t>1/1/2016-12/31/2016</a:t>
            </a:r>
            <a:endParaRPr kumimoji="0" lang="en-US" sz="1600" b="0" i="0" u="none" strike="noStrike" cap="none" spc="0" normalizeH="0" baseline="0" dirty="0">
              <a:ln>
                <a:noFill/>
              </a:ln>
              <a:solidFill>
                <a:srgbClr val="000000"/>
              </a:solidFill>
              <a:effectLst/>
              <a:uFillTx/>
              <a:latin typeface="+mj-lt"/>
              <a:ea typeface="+mj-ea"/>
              <a:cs typeface="+mj-cs"/>
              <a:sym typeface="Calibri"/>
            </a:endParaRPr>
          </a:p>
        </p:txBody>
      </p:sp>
      <p:pic>
        <p:nvPicPr>
          <p:cNvPr id="11" name="Picture 10">
            <a:extLst>
              <a:ext uri="{FF2B5EF4-FFF2-40B4-BE49-F238E27FC236}">
                <a16:creationId xmlns:a16="http://schemas.microsoft.com/office/drawing/2014/main" id="{10B3BB06-C47F-11E1-5E07-A25CF34F1029}"/>
              </a:ext>
            </a:extLst>
          </p:cNvPr>
          <p:cNvPicPr>
            <a:picLocks noChangeAspect="1"/>
          </p:cNvPicPr>
          <p:nvPr/>
        </p:nvPicPr>
        <p:blipFill>
          <a:blip r:embed="rId4"/>
          <a:stretch>
            <a:fillRect/>
          </a:stretch>
        </p:blipFill>
        <p:spPr>
          <a:xfrm>
            <a:off x="5088194" y="3831266"/>
            <a:ext cx="6252547" cy="1283109"/>
          </a:xfrm>
          <a:prstGeom prst="rect">
            <a:avLst/>
          </a:prstGeom>
        </p:spPr>
      </p:pic>
    </p:spTree>
    <p:extLst>
      <p:ext uri="{BB962C8B-B14F-4D97-AF65-F5344CB8AC3E}">
        <p14:creationId xmlns:p14="http://schemas.microsoft.com/office/powerpoint/2010/main" val="254915308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BD778A7E-89F6-0E31-2DF3-C61A951256BB}"/>
              </a:ext>
            </a:extLst>
          </p:cNvPr>
          <p:cNvPicPr>
            <a:picLocks noChangeAspect="1"/>
          </p:cNvPicPr>
          <p:nvPr/>
        </p:nvPicPr>
        <p:blipFill>
          <a:blip r:embed="rId2"/>
          <a:srcRect/>
          <a:stretch>
            <a:fillRect/>
          </a:stretch>
        </p:blipFill>
        <p:spPr>
          <a:xfrm>
            <a:off x="354149" y="6242711"/>
            <a:ext cx="1193568" cy="307776"/>
          </a:xfrm>
          <a:prstGeom prst="rect">
            <a:avLst/>
          </a:prstGeom>
          <a:ln w="12700">
            <a:miter lim="400000"/>
          </a:ln>
        </p:spPr>
      </p:pic>
      <p:sp>
        <p:nvSpPr>
          <p:cNvPr id="23" name="TextBox 22">
            <a:extLst>
              <a:ext uri="{FF2B5EF4-FFF2-40B4-BE49-F238E27FC236}">
                <a16:creationId xmlns:a16="http://schemas.microsoft.com/office/drawing/2014/main" id="{A23A94E9-83C5-2EB7-2D5A-F94A16E849D8}"/>
              </a:ext>
            </a:extLst>
          </p:cNvPr>
          <p:cNvSpPr txBox="1"/>
          <p:nvPr/>
        </p:nvSpPr>
        <p:spPr>
          <a:xfrm>
            <a:off x="0" y="414998"/>
            <a:ext cx="121919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venir Next" panose="020B0503020202020204" pitchFamily="34" charset="0"/>
              </a:rPr>
              <a:t>PCMH Accreditation</a:t>
            </a:r>
          </a:p>
        </p:txBody>
      </p:sp>
      <p:sp>
        <p:nvSpPr>
          <p:cNvPr id="3" name="TextBox 2">
            <a:extLst>
              <a:ext uri="{FF2B5EF4-FFF2-40B4-BE49-F238E27FC236}">
                <a16:creationId xmlns:a16="http://schemas.microsoft.com/office/drawing/2014/main" id="{730849F2-54E8-3CCA-573F-35EA65C3630F}"/>
              </a:ext>
            </a:extLst>
          </p:cNvPr>
          <p:cNvSpPr txBox="1"/>
          <p:nvPr/>
        </p:nvSpPr>
        <p:spPr>
          <a:xfrm>
            <a:off x="10294883" y="6268869"/>
            <a:ext cx="1684171" cy="307777"/>
          </a:xfrm>
          <a:prstGeom prst="rect">
            <a:avLst/>
          </a:prstGeom>
          <a:noFill/>
        </p:spPr>
        <p:txBody>
          <a:bodyPr wrap="square" rtlCol="0">
            <a:spAutoFit/>
          </a:body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rPr>
              <a:t>Slide </a:t>
            </a:r>
            <a:fld id="{E3ACD462-A53A-0048-B30A-76B64DB91F1B}" type="slidenum">
              <a:rPr kumimoji="0" lang="en-US" sz="700" b="1" i="0" u="none" strike="noStrike" kern="1200" cap="none" spc="0" normalizeH="0" baseline="0" noProof="0">
                <a:ln>
                  <a:noFill/>
                </a:ln>
                <a:solidFill>
                  <a:srgbClr val="000000"/>
                </a:solidFill>
                <a:effectLst/>
                <a:uLnTx/>
                <a:uFillTx/>
                <a:latin typeface="Avenir Next" panose="020B0503020202020204" pitchFamily="34" charset="0"/>
                <a:ea typeface="+mn-ea"/>
                <a:cs typeface="+mn-cs"/>
                <a:sym typeface="Calibri"/>
              </a:rPr>
              <a:pPr marL="0" marR="0" lvl="0" indent="0" algn="r" defTabSz="457200" rtl="0" eaLnBrk="1" fontAlgn="auto" latinLnBrk="0" hangingPunct="0">
                <a:lnSpc>
                  <a:spcPct val="100000"/>
                </a:lnSpc>
                <a:spcBef>
                  <a:spcPts val="0"/>
                </a:spcBef>
                <a:spcAft>
                  <a:spcPts val="0"/>
                </a:spcAft>
                <a:buClrTx/>
                <a:buSzTx/>
                <a:buFontTx/>
                <a:buNone/>
                <a:tabLst/>
                <a:defRPr/>
              </a:pPr>
              <a:t>9</a:t>
            </a:fld>
            <a:endParaRPr kumimoji="0" lang="en-US" sz="7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Calibri"/>
            </a:endParaRPr>
          </a:p>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lumMod val="75000"/>
                    <a:lumOff val="25000"/>
                  </a:srgbClr>
                </a:solidFill>
                <a:effectLst/>
                <a:uLnTx/>
                <a:uFillTx/>
                <a:latin typeface="Avenir Next"/>
                <a:ea typeface="+mn-ea"/>
                <a:cs typeface="Calibri"/>
                <a:sym typeface="Avenir Next"/>
              </a:rPr>
              <a:t>2023 Nebraska Quality Conference</a:t>
            </a:r>
          </a:p>
        </p:txBody>
      </p:sp>
      <p:sp>
        <p:nvSpPr>
          <p:cNvPr id="4" name="TextBox 3">
            <a:extLst>
              <a:ext uri="{FF2B5EF4-FFF2-40B4-BE49-F238E27FC236}">
                <a16:creationId xmlns:a16="http://schemas.microsoft.com/office/drawing/2014/main" id="{C3D1E688-A196-C9FF-80AC-DB0295D2B64A}"/>
              </a:ext>
            </a:extLst>
          </p:cNvPr>
          <p:cNvSpPr txBox="1"/>
          <p:nvPr/>
        </p:nvSpPr>
        <p:spPr>
          <a:xfrm>
            <a:off x="1002890" y="938218"/>
            <a:ext cx="9726561" cy="190821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j-lt"/>
                <a:ea typeface="+mj-ea"/>
                <a:cs typeface="+mj-cs"/>
                <a:sym typeface="Calibri"/>
              </a:rPr>
              <a:t>2019</a:t>
            </a:r>
            <a:endParaRPr lang="en-US" sz="2400" dirty="0">
              <a:solidFill>
                <a:srgbClr val="000000"/>
              </a:solidFill>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mj-lt"/>
                <a:ea typeface="+mj-ea"/>
                <a:cs typeface="+mj-cs"/>
                <a:sym typeface="Calibri"/>
              </a:rPr>
              <a:t> </a:t>
            </a:r>
            <a:r>
              <a:rPr kumimoji="0" lang="en-US" sz="1600" b="0" i="0" u="none" strike="noStrike" cap="none" spc="0" normalizeH="0" baseline="0" dirty="0">
                <a:ln>
                  <a:noFill/>
                </a:ln>
                <a:solidFill>
                  <a:srgbClr val="000000"/>
                </a:solidFill>
                <a:effectLst/>
                <a:uFillTx/>
                <a:latin typeface="+mj-lt"/>
                <a:ea typeface="+mj-ea"/>
                <a:cs typeface="+mj-cs"/>
                <a:sym typeface="Calibri"/>
              </a:rPr>
              <a:t>Became a PCMH clinic</a:t>
            </a:r>
          </a:p>
          <a:p>
            <a:pPr marL="0" marR="0" indent="0" algn="ctr" defTabSz="914400" rtl="0" fontAlgn="auto" latinLnBrk="0" hangingPunct="0">
              <a:lnSpc>
                <a:spcPct val="100000"/>
              </a:lnSpc>
              <a:spcBef>
                <a:spcPts val="0"/>
              </a:spcBef>
              <a:spcAft>
                <a:spcPts val="0"/>
              </a:spcAft>
              <a:buClrTx/>
              <a:buSzTx/>
              <a:buFontTx/>
              <a:buNone/>
              <a:tabLst/>
            </a:pPr>
            <a:r>
              <a:rPr lang="en-US" sz="1600" dirty="0">
                <a:solidFill>
                  <a:srgbClr val="000000"/>
                </a:solidFill>
                <a:latin typeface="+mj-lt"/>
                <a:ea typeface="+mj-ea"/>
                <a:cs typeface="+mj-cs"/>
                <a:sym typeface="Calibri"/>
              </a:rPr>
              <a:t>This opened the doors to value-based contracts</a:t>
            </a:r>
            <a:endParaRPr kumimoji="0" lang="en-US" sz="16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j-lt"/>
              <a:ea typeface="+mj-ea"/>
              <a:cs typeface="+mj-cs"/>
              <a:sym typeface="Calibri"/>
            </a:endParaRPr>
          </a:p>
        </p:txBody>
      </p:sp>
      <p:pic>
        <p:nvPicPr>
          <p:cNvPr id="6" name="Picture 5">
            <a:extLst>
              <a:ext uri="{FF2B5EF4-FFF2-40B4-BE49-F238E27FC236}">
                <a16:creationId xmlns:a16="http://schemas.microsoft.com/office/drawing/2014/main" id="{0D1B6765-BA03-29AA-A9F4-35FB5DD7C300}"/>
              </a:ext>
            </a:extLst>
          </p:cNvPr>
          <p:cNvPicPr>
            <a:picLocks noChangeAspect="1"/>
          </p:cNvPicPr>
          <p:nvPr/>
        </p:nvPicPr>
        <p:blipFill>
          <a:blip r:embed="rId3"/>
          <a:stretch>
            <a:fillRect/>
          </a:stretch>
        </p:blipFill>
        <p:spPr>
          <a:xfrm>
            <a:off x="816402" y="2778376"/>
            <a:ext cx="3985573" cy="3141406"/>
          </a:xfrm>
          <a:prstGeom prst="rect">
            <a:avLst/>
          </a:prstGeom>
        </p:spPr>
      </p:pic>
      <p:sp>
        <p:nvSpPr>
          <p:cNvPr id="8" name="TextBox 7">
            <a:extLst>
              <a:ext uri="{FF2B5EF4-FFF2-40B4-BE49-F238E27FC236}">
                <a16:creationId xmlns:a16="http://schemas.microsoft.com/office/drawing/2014/main" id="{A5CBAEFB-BC4E-1334-880D-70C18B43A738}"/>
              </a:ext>
            </a:extLst>
          </p:cNvPr>
          <p:cNvSpPr txBox="1"/>
          <p:nvPr/>
        </p:nvSpPr>
        <p:spPr>
          <a:xfrm>
            <a:off x="6341806" y="2662084"/>
            <a:ext cx="4847304" cy="29546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Calibri"/>
              </a:rPr>
              <a:t>PCMH had allowed us to focus on quality improvement for the patient.  By putting the patient first in their care and creating services to meet the needs where the patient is at.</a:t>
            </a:r>
          </a:p>
          <a:p>
            <a:pPr marL="0" marR="0" indent="0" algn="l" defTabSz="914400" rtl="0" fontAlgn="auto" latinLnBrk="0" hangingPunct="0">
              <a:lnSpc>
                <a:spcPct val="100000"/>
              </a:lnSpc>
              <a:spcBef>
                <a:spcPts val="0"/>
              </a:spcBef>
              <a:spcAft>
                <a:spcPts val="0"/>
              </a:spcAft>
              <a:buClrTx/>
              <a:buSzTx/>
              <a:buFontTx/>
              <a:buNone/>
              <a:tabLst/>
            </a:pPr>
            <a:endParaRPr lang="en-US" u="sng" dirty="0">
              <a:solidFill>
                <a:srgbClr val="000000"/>
              </a:solidFill>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u="sng" dirty="0">
              <a:solidFill>
                <a:srgbClr val="000000"/>
              </a:solidFill>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dirty="0">
                <a:solidFill>
                  <a:srgbClr val="000000"/>
                </a:solidFill>
                <a:latin typeface="+mj-lt"/>
                <a:ea typeface="+mj-ea"/>
                <a:cs typeface="+mj-cs"/>
                <a:sym typeface="Calibri"/>
              </a:rPr>
              <a:t>Along with this is allowed us to participate in contracts with insurance companies to make additional money on the care the patient is already receiving.</a:t>
            </a:r>
          </a:p>
        </p:txBody>
      </p:sp>
    </p:spTree>
    <p:extLst>
      <p:ext uri="{BB962C8B-B14F-4D97-AF65-F5344CB8AC3E}">
        <p14:creationId xmlns:p14="http://schemas.microsoft.com/office/powerpoint/2010/main" val="3273927398"/>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D0C6D5B40A0346A025C1266E57D1AA" ma:contentTypeVersion="8" ma:contentTypeDescription="Create a new document." ma:contentTypeScope="" ma:versionID="212aec56f030898b413be0d1c649871d">
  <xsd:schema xmlns:xsd="http://www.w3.org/2001/XMLSchema" xmlns:xs="http://www.w3.org/2001/XMLSchema" xmlns:p="http://schemas.microsoft.com/office/2006/metadata/properties" xmlns:ns3="0905323e-a9ca-4fdb-93f8-5ac80e39013f" xmlns:ns4="fc4ad9d5-5410-4a3b-b64c-5a7bbba8b401" targetNamespace="http://schemas.microsoft.com/office/2006/metadata/properties" ma:root="true" ma:fieldsID="737f9b15571e695f78a809c226fb4780" ns3:_="" ns4:_="">
    <xsd:import namespace="0905323e-a9ca-4fdb-93f8-5ac80e39013f"/>
    <xsd:import namespace="fc4ad9d5-5410-4a3b-b64c-5a7bbba8b40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05323e-a9ca-4fdb-93f8-5ac80e39013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4ad9d5-5410-4a3b-b64c-5a7bbba8b40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C9FD87D-C490-408B-A3DD-D14DBECD1F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05323e-a9ca-4fdb-93f8-5ac80e39013f"/>
    <ds:schemaRef ds:uri="fc4ad9d5-5410-4a3b-b64c-5a7bbba8b4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66D25E-F898-4053-9FC9-F9F735259E08}">
  <ds:schemaRefs>
    <ds:schemaRef ds:uri="http://schemas.microsoft.com/sharepoint/v3/contenttype/forms"/>
  </ds:schemaRefs>
</ds:datastoreItem>
</file>

<file path=customXml/itemProps3.xml><?xml version="1.0" encoding="utf-8"?>
<ds:datastoreItem xmlns:ds="http://schemas.openxmlformats.org/officeDocument/2006/customXml" ds:itemID="{CBE7DEAA-A886-4EC4-9DC1-9DBFD6EBCE85}">
  <ds:schemaRefs>
    <ds:schemaRef ds:uri="http://schemas.microsoft.com/office/2006/metadata/properties"/>
    <ds:schemaRef ds:uri="http://www.w3.org/XML/1998/namespace"/>
    <ds:schemaRef ds:uri="http://schemas.microsoft.com/office/2006/documentManagement/types"/>
    <ds:schemaRef ds:uri="fc4ad9d5-5410-4a3b-b64c-5a7bbba8b401"/>
    <ds:schemaRef ds:uri="0905323e-a9ca-4fdb-93f8-5ac80e39013f"/>
    <ds:schemaRef ds:uri="http://purl.org/dc/dcmitype/"/>
    <ds:schemaRef ds:uri="http://schemas.openxmlformats.org/package/2006/metadata/core-properties"/>
    <ds:schemaRef ds:uri="http://purl.org/dc/terms/"/>
    <ds:schemaRef ds:uri="http://purl.org/dc/elements/1.1/"/>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7281</TotalTime>
  <Words>1555</Words>
  <Application>Microsoft Office PowerPoint</Application>
  <PresentationFormat>Widescreen</PresentationFormat>
  <Paragraphs>295</Paragraphs>
  <Slides>25</Slides>
  <Notes>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Arial</vt:lpstr>
      <vt:lpstr>Avenir Next</vt:lpstr>
      <vt:lpstr>Calibri</vt:lpstr>
      <vt:lpstr>Calibri Light</vt:lpstr>
      <vt:lpstr>Helvetica</vt:lpstr>
      <vt:lpstr>Open Sans</vt:lpstr>
      <vt:lpstr>Trebuchet MS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Gregory Wolf</dc:creator>
  <cp:lastModifiedBy>Alisa Crown</cp:lastModifiedBy>
  <cp:revision>186</cp:revision>
  <cp:lastPrinted>2023-02-23T15:11:59Z</cp:lastPrinted>
  <dcterms:created xsi:type="dcterms:W3CDTF">2022-11-09T18:16:36Z</dcterms:created>
  <dcterms:modified xsi:type="dcterms:W3CDTF">2023-10-26T13:23:17Z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0x01010077D0C6D5B40A0346A025C1266E57D1AA</vt:lpwstr>
  </property>
</Properties>
</file>