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81" r:id="rId4"/>
    <p:sldMasterId id="2147483771" r:id="rId5"/>
  </p:sldMasterIdLst>
  <p:notesMasterIdLst>
    <p:notesMasterId r:id="rId46"/>
  </p:notesMasterIdLst>
  <p:handoutMasterIdLst>
    <p:handoutMasterId r:id="rId47"/>
  </p:handoutMasterIdLst>
  <p:sldIdLst>
    <p:sldId id="321" r:id="rId6"/>
    <p:sldId id="341" r:id="rId7"/>
    <p:sldId id="322" r:id="rId8"/>
    <p:sldId id="323" r:id="rId9"/>
    <p:sldId id="324" r:id="rId10"/>
    <p:sldId id="325" r:id="rId11"/>
    <p:sldId id="326" r:id="rId12"/>
    <p:sldId id="327" r:id="rId13"/>
    <p:sldId id="328" r:id="rId14"/>
    <p:sldId id="329" r:id="rId15"/>
    <p:sldId id="330" r:id="rId16"/>
    <p:sldId id="331" r:id="rId17"/>
    <p:sldId id="332" r:id="rId18"/>
    <p:sldId id="333" r:id="rId19"/>
    <p:sldId id="334" r:id="rId20"/>
    <p:sldId id="335" r:id="rId21"/>
    <p:sldId id="342" r:id="rId22"/>
    <p:sldId id="343" r:id="rId23"/>
    <p:sldId id="344" r:id="rId24"/>
    <p:sldId id="345" r:id="rId25"/>
    <p:sldId id="346" r:id="rId26"/>
    <p:sldId id="347" r:id="rId27"/>
    <p:sldId id="348" r:id="rId28"/>
    <p:sldId id="349" r:id="rId29"/>
    <p:sldId id="350" r:id="rId30"/>
    <p:sldId id="351" r:id="rId31"/>
    <p:sldId id="352" r:id="rId32"/>
    <p:sldId id="353" r:id="rId33"/>
    <p:sldId id="354" r:id="rId34"/>
    <p:sldId id="355" r:id="rId35"/>
    <p:sldId id="356" r:id="rId36"/>
    <p:sldId id="358" r:id="rId37"/>
    <p:sldId id="359" r:id="rId38"/>
    <p:sldId id="360" r:id="rId39"/>
    <p:sldId id="361" r:id="rId40"/>
    <p:sldId id="362" r:id="rId41"/>
    <p:sldId id="337" r:id="rId42"/>
    <p:sldId id="338" r:id="rId43"/>
    <p:sldId id="339" r:id="rId44"/>
    <p:sldId id="340" r:id="rId45"/>
  </p:sldIdLst>
  <p:sldSz cx="12192000" cy="6858000"/>
  <p:notesSz cx="7010400" cy="9223375"/>
  <p:embeddedFontLst>
    <p:embeddedFont>
      <p:font typeface="Gisha" panose="020B0604020202020204" charset="0"/>
      <p:regular r:id="rId48"/>
      <p:bold r:id="rId49"/>
    </p:embeddedFont>
    <p:embeddedFont>
      <p:font typeface="Calibri" panose="020F0502020204030204" pitchFamily="34" charset="0"/>
      <p:regular r:id="rId50"/>
      <p:bold r:id="rId51"/>
      <p:italic r:id="rId52"/>
      <p:boldItalic r:id="rId53"/>
    </p:embeddedFont>
    <p:embeddedFont>
      <p:font typeface="Wingdings 3" panose="05040102010807070707" pitchFamily="18" charset="2"/>
      <p:regular r:id="rId54"/>
    </p:embeddedFont>
    <p:embeddedFont>
      <p:font typeface="Roboto" panose="02000000000000000000" pitchFamily="2" charset="0"/>
      <p:regular r:id="rId55"/>
      <p:bold r:id="rId56"/>
      <p:italic r:id="rId57"/>
      <p:boldItalic r:id="rId58"/>
    </p:embeddedFont>
    <p:embeddedFont>
      <p:font typeface="Roboto Black" panose="02000000000000000000" pitchFamily="2" charset="0"/>
      <p:bold r:id="rId59"/>
      <p:boldItalic r:id="rId60"/>
    </p:embeddedFont>
    <p:embeddedFont>
      <p:font typeface="Montserrat" panose="00000500000000000000" pitchFamily="50" charset="0"/>
      <p:regular r:id="rId61"/>
      <p:bold r:id="rId62"/>
    </p:embeddedFont>
    <p:embeddedFont>
      <p:font typeface="Montserrat Semi Bold" panose="00000700000000000000" pitchFamily="50" charset="0"/>
      <p:bold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E99A9"/>
    <a:srgbClr val="036080"/>
    <a:srgbClr val="FFC843"/>
    <a:srgbClr val="B9C8D3"/>
    <a:srgbClr val="BABF33"/>
    <a:srgbClr val="BB2054"/>
    <a:srgbClr val="0036C9"/>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82732" autoAdjust="0"/>
  </p:normalViewPr>
  <p:slideViewPr>
    <p:cSldViewPr snapToGrid="0">
      <p:cViewPr varScale="1">
        <p:scale>
          <a:sx n="89" d="100"/>
          <a:sy n="89" d="100"/>
        </p:scale>
        <p:origin x="114" y="732"/>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92" d="100"/>
          <a:sy n="92" d="100"/>
        </p:scale>
        <p:origin x="255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font" Target="fonts/font16.fntdata"/><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2.fntdata"/><Relationship Id="rId57" Type="http://schemas.openxmlformats.org/officeDocument/2006/relationships/font" Target="fonts/font10.fntdata"/><Relationship Id="rId61" Type="http://schemas.openxmlformats.org/officeDocument/2006/relationships/font" Target="fonts/font1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font" Target="fonts/font4.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59" Type="http://schemas.openxmlformats.org/officeDocument/2006/relationships/font" Target="fonts/font12.fntdata"/><Relationship Id="rId67"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7.fntdata"/><Relationship Id="rId62" Type="http://schemas.openxmlformats.org/officeDocument/2006/relationships/font" Target="fonts/font1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6"/>
            <a:ext cx="3037840" cy="46305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6"/>
            <a:ext cx="3037840" cy="463059"/>
          </a:xfrm>
          <a:prstGeom prst="rect">
            <a:avLst/>
          </a:prstGeom>
        </p:spPr>
        <p:txBody>
          <a:bodyPr vert="horz" lIns="91440" tIns="45720" rIns="91440" bIns="45720" rtlCol="0"/>
          <a:lstStyle>
            <a:lvl1pPr algn="r">
              <a:defRPr sz="1200"/>
            </a:lvl1pPr>
          </a:lstStyle>
          <a:p>
            <a:fld id="{FA0657D6-E5BC-4EEE-9B53-1F84CEA62985}" type="datetimeFigureOut">
              <a:rPr lang="en-US" smtClean="0"/>
              <a:t>6/3/2020</a:t>
            </a:fld>
            <a:endParaRPr lang="en-US"/>
          </a:p>
        </p:txBody>
      </p:sp>
      <p:sp>
        <p:nvSpPr>
          <p:cNvPr id="4" name="Footer Placeholder 3"/>
          <p:cNvSpPr>
            <a:spLocks noGrp="1"/>
          </p:cNvSpPr>
          <p:nvPr>
            <p:ph type="ftr" sz="quarter" idx="2"/>
          </p:nvPr>
        </p:nvSpPr>
        <p:spPr>
          <a:xfrm>
            <a:off x="0" y="8760319"/>
            <a:ext cx="3037840" cy="463059"/>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5" name="Slide Number Placeholder 4"/>
          <p:cNvSpPr>
            <a:spLocks noGrp="1"/>
          </p:cNvSpPr>
          <p:nvPr>
            <p:ph type="sldNum" sz="quarter" idx="3"/>
          </p:nvPr>
        </p:nvSpPr>
        <p:spPr>
          <a:xfrm>
            <a:off x="3970938" y="8760319"/>
            <a:ext cx="3037840" cy="463059"/>
          </a:xfrm>
          <a:prstGeom prst="rect">
            <a:avLst/>
          </a:prstGeom>
        </p:spPr>
        <p:txBody>
          <a:bodyPr vert="horz" lIns="91440" tIns="45720" rIns="91440" bIns="45720" rtlCol="0" anchor="b"/>
          <a:lstStyle>
            <a:lvl1pPr algn="r">
              <a:defRPr sz="1200"/>
            </a:lvl1pPr>
          </a:lstStyle>
          <a:p>
            <a:fld id="{CE2D82DA-5D93-4F01-ABBC-625518272C17}" type="slidenum">
              <a:rPr lang="en-US" smtClean="0"/>
              <a:t>‹#›</a:t>
            </a:fld>
            <a:endParaRPr lang="en-US"/>
          </a:p>
        </p:txBody>
      </p:sp>
    </p:spTree>
    <p:extLst>
      <p:ext uri="{BB962C8B-B14F-4D97-AF65-F5344CB8AC3E}">
        <p14:creationId xmlns:p14="http://schemas.microsoft.com/office/powerpoint/2010/main" val="196309650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 y="2"/>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44" y="2"/>
            <a:ext cx="3038475" cy="461963"/>
          </a:xfrm>
          <a:prstGeom prst="rect">
            <a:avLst/>
          </a:prstGeom>
        </p:spPr>
        <p:txBody>
          <a:bodyPr vert="horz" lIns="91440" tIns="45720" rIns="91440" bIns="45720" rtlCol="0"/>
          <a:lstStyle>
            <a:lvl1pPr algn="r">
              <a:defRPr sz="1200"/>
            </a:lvl1pPr>
          </a:lstStyle>
          <a:p>
            <a:fld id="{CD473510-9A33-4C2D-814F-062FEB88BA13}" type="datetimeFigureOut">
              <a:rPr lang="en-US" smtClean="0"/>
              <a:t>6/3/2020</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38650"/>
            <a:ext cx="5607050" cy="36322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7" y="8761413"/>
            <a:ext cx="3038475" cy="461962"/>
          </a:xfrm>
          <a:prstGeom prst="rect">
            <a:avLst/>
          </a:prstGeom>
        </p:spPr>
        <p:txBody>
          <a:bodyPr vert="horz" lIns="91440" tIns="45720" rIns="91440" bIns="45720" rtlCol="0" anchor="b"/>
          <a:lstStyle>
            <a:lvl1pPr algn="l">
              <a:defRPr sz="1200"/>
            </a:lvl1pPr>
          </a:lstStyle>
          <a:p>
            <a:r>
              <a:rPr lang="en-US"/>
              <a:t>Helping People Live better Lives.</a:t>
            </a:r>
          </a:p>
        </p:txBody>
      </p:sp>
      <p:sp>
        <p:nvSpPr>
          <p:cNvPr id="7" name="Slide Number Placeholder 6"/>
          <p:cNvSpPr>
            <a:spLocks noGrp="1"/>
          </p:cNvSpPr>
          <p:nvPr>
            <p:ph type="sldNum" sz="quarter" idx="5"/>
          </p:nvPr>
        </p:nvSpPr>
        <p:spPr>
          <a:xfrm>
            <a:off x="3970344" y="8761413"/>
            <a:ext cx="3038475" cy="461962"/>
          </a:xfrm>
          <a:prstGeom prst="rect">
            <a:avLst/>
          </a:prstGeom>
        </p:spPr>
        <p:txBody>
          <a:bodyPr vert="horz" lIns="91440" tIns="45720" rIns="91440" bIns="45720" rtlCol="0" anchor="b"/>
          <a:lstStyle>
            <a:lvl1pPr algn="r">
              <a:defRPr sz="1200"/>
            </a:lvl1pPr>
          </a:lstStyle>
          <a:p>
            <a:fld id="{A06937D5-D888-482B-A8AA-31593E913E0B}" type="slidenum">
              <a:rPr lang="en-US" smtClean="0"/>
              <a:t>‹#›</a:t>
            </a:fld>
            <a:endParaRPr lang="en-US"/>
          </a:p>
        </p:txBody>
      </p:sp>
    </p:spTree>
    <p:extLst>
      <p:ext uri="{BB962C8B-B14F-4D97-AF65-F5344CB8AC3E}">
        <p14:creationId xmlns:p14="http://schemas.microsoft.com/office/powerpoint/2010/main" val="41823318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dhhs.ne.gov" TargetMode="External"/><Relationship Id="rId2" Type="http://schemas.openxmlformats.org/officeDocument/2006/relationships/hyperlink" Target="mailto:First.Last@nebraska.gov" TargetMode="External"/><Relationship Id="rId1" Type="http://schemas.openxmlformats.org/officeDocument/2006/relationships/slideMaster" Target="../slideMasters/slideMaster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3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rand DHHS Photo Layout">
    <p:spTree>
      <p:nvGrpSpPr>
        <p:cNvPr id="1" name=""/>
        <p:cNvGrpSpPr/>
        <p:nvPr/>
      </p:nvGrpSpPr>
      <p:grpSpPr>
        <a:xfrm>
          <a:off x="0" y="0"/>
          <a:ext cx="0" cy="0"/>
          <a:chOff x="0" y="0"/>
          <a:chExt cx="0" cy="0"/>
        </a:xfrm>
      </p:grpSpPr>
      <p:sp>
        <p:nvSpPr>
          <p:cNvPr id="5" name="Smaller Body Text"/>
          <p:cNvSpPr>
            <a:spLocks noGrp="1"/>
          </p:cNvSpPr>
          <p:nvPr>
            <p:ph type="body" sz="quarter" idx="11" hasCustomPrompt="1"/>
          </p:nvPr>
        </p:nvSpPr>
        <p:spPr>
          <a:xfrm>
            <a:off x="373488" y="1104782"/>
            <a:ext cx="4178022" cy="5029318"/>
          </a:xfrm>
          <a:prstGeom prst="rect">
            <a:avLst/>
          </a:prstGeom>
        </p:spPr>
        <p:txBody>
          <a:bodyPr>
            <a:normAutofit/>
          </a:bodyPr>
          <a:lstStyle>
            <a:lvl1pPr marL="0" indent="0" algn="l">
              <a:buNone/>
              <a:defRPr sz="2000">
                <a:solidFill>
                  <a:schemeClr val="tx1"/>
                </a:solidFill>
              </a:defRPr>
            </a:lvl1pPr>
          </a:lstStyle>
          <a:p>
            <a:pPr lvl="0"/>
            <a:r>
              <a:rPr lang="en-US" dirty="0"/>
              <a:t>Click to edit text</a:t>
            </a:r>
          </a:p>
        </p:txBody>
      </p:sp>
      <p:sp>
        <p:nvSpPr>
          <p:cNvPr id="13" name="Picture Placeholder 12"/>
          <p:cNvSpPr>
            <a:spLocks noGrp="1"/>
          </p:cNvSpPr>
          <p:nvPr>
            <p:ph type="pic" sz="quarter" idx="12"/>
          </p:nvPr>
        </p:nvSpPr>
        <p:spPr>
          <a:xfrm>
            <a:off x="7043895" y="1104782"/>
            <a:ext cx="4808380" cy="3818910"/>
          </a:xfrm>
          <a:prstGeom prst="rect">
            <a:avLst/>
          </a:prstGeom>
        </p:spPr>
        <p:txBody>
          <a:bodyPr/>
          <a:lstStyle>
            <a:lvl1pPr>
              <a:defRPr>
                <a:solidFill>
                  <a:srgbClr val="FFC843"/>
                </a:solidFill>
              </a:defRPr>
            </a:lvl1pPr>
          </a:lstStyle>
          <a:p>
            <a:r>
              <a:rPr lang="en-US" dirty="0"/>
              <a:t>Click icon to add picture</a:t>
            </a:r>
          </a:p>
        </p:txBody>
      </p:sp>
      <p:sp>
        <p:nvSpPr>
          <p:cNvPr id="15" name="Picture Placeholder 14"/>
          <p:cNvSpPr>
            <a:spLocks noGrp="1"/>
          </p:cNvSpPr>
          <p:nvPr>
            <p:ph type="pic" sz="quarter" idx="13"/>
          </p:nvPr>
        </p:nvSpPr>
        <p:spPr>
          <a:xfrm>
            <a:off x="4732338" y="1104782"/>
            <a:ext cx="2130729" cy="1819288"/>
          </a:xfrm>
          <a:prstGeom prst="rect">
            <a:avLst/>
          </a:prstGeom>
        </p:spPr>
        <p:txBody>
          <a:bodyPr/>
          <a:lstStyle>
            <a:lvl1pPr>
              <a:defRPr>
                <a:solidFill>
                  <a:srgbClr val="FFC843"/>
                </a:solidFill>
              </a:defRPr>
            </a:lvl1pPr>
          </a:lstStyle>
          <a:p>
            <a:r>
              <a:rPr lang="en-US" dirty="0"/>
              <a:t>Click icon to add picture</a:t>
            </a:r>
          </a:p>
        </p:txBody>
      </p:sp>
      <p:sp>
        <p:nvSpPr>
          <p:cNvPr id="17" name="Picture Placeholder 16"/>
          <p:cNvSpPr>
            <a:spLocks noGrp="1"/>
          </p:cNvSpPr>
          <p:nvPr>
            <p:ph type="pic" sz="quarter" idx="14"/>
          </p:nvPr>
        </p:nvSpPr>
        <p:spPr>
          <a:xfrm>
            <a:off x="4732338" y="3114565"/>
            <a:ext cx="2160587" cy="1809128"/>
          </a:xfrm>
          <a:prstGeom prst="rect">
            <a:avLst/>
          </a:prstGeom>
        </p:spPr>
        <p:txBody>
          <a:bodyPr/>
          <a:lstStyle>
            <a:lvl1pPr>
              <a:defRPr>
                <a:solidFill>
                  <a:srgbClr val="FFC843"/>
                </a:solidFill>
              </a:defRPr>
            </a:lvl1pPr>
          </a:lstStyle>
          <a:p>
            <a:r>
              <a:rPr lang="en-US" dirty="0"/>
              <a:t>Click icon to add picture</a:t>
            </a:r>
          </a:p>
        </p:txBody>
      </p:sp>
      <p:sp>
        <p:nvSpPr>
          <p:cNvPr id="9" name="Title 1"/>
          <p:cNvSpPr>
            <a:spLocks noGrp="1"/>
          </p:cNvSpPr>
          <p:nvPr>
            <p:ph type="title"/>
          </p:nvPr>
        </p:nvSpPr>
        <p:spPr>
          <a:xfrm>
            <a:off x="373488" y="365126"/>
            <a:ext cx="11478084"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084963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Text Placeholder 3"/>
          <p:cNvSpPr>
            <a:spLocks noGrp="1"/>
          </p:cNvSpPr>
          <p:nvPr>
            <p:ph type="body" sz="quarter" idx="10"/>
          </p:nvPr>
        </p:nvSpPr>
        <p:spPr>
          <a:xfrm>
            <a:off x="838200" y="1808702"/>
            <a:ext cx="3211513" cy="3969797"/>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81564" y="1808163"/>
            <a:ext cx="6872235" cy="397033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42711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rand DHHS End Slide Layout">
    <p:spTree>
      <p:nvGrpSpPr>
        <p:cNvPr id="1" name=""/>
        <p:cNvGrpSpPr/>
        <p:nvPr/>
      </p:nvGrpSpPr>
      <p:grpSpPr>
        <a:xfrm>
          <a:off x="0" y="0"/>
          <a:ext cx="0" cy="0"/>
          <a:chOff x="0" y="0"/>
          <a:chExt cx="0" cy="0"/>
        </a:xfrm>
      </p:grpSpPr>
      <p:sp>
        <p:nvSpPr>
          <p:cNvPr id="10" name="Subhead"/>
          <p:cNvSpPr>
            <a:spLocks noGrp="1"/>
          </p:cNvSpPr>
          <p:nvPr>
            <p:ph type="body" sz="quarter" idx="11" hasCustomPrompt="1"/>
          </p:nvPr>
        </p:nvSpPr>
        <p:spPr>
          <a:xfrm>
            <a:off x="838200" y="2755761"/>
            <a:ext cx="10478729" cy="774839"/>
          </a:xfrm>
          <a:prstGeom prst="rect">
            <a:avLst/>
          </a:prstGeom>
          <a:noFill/>
        </p:spPr>
        <p:txBody>
          <a:bodyPr anchor="t" anchorCtr="1">
            <a:noAutofit/>
          </a:bodyPr>
          <a:lstStyle>
            <a:lvl1pPr marL="0" marR="0" indent="0" algn="ctr" defTabSz="914400" rtl="0" eaLnBrk="1" fontAlgn="auto" latinLnBrk="0" hangingPunct="1">
              <a:lnSpc>
                <a:spcPct val="100000"/>
              </a:lnSpc>
              <a:spcBef>
                <a:spcPts val="0"/>
              </a:spcBef>
              <a:spcAft>
                <a:spcPts val="600"/>
              </a:spcAft>
              <a:buClrTx/>
              <a:buSzTx/>
              <a:buFontTx/>
              <a:buNone/>
              <a:tabLst/>
              <a:defRPr sz="2400">
                <a:solidFill>
                  <a:srgbClr val="5690E2"/>
                </a:solidFill>
                <a:latin typeface="Roboto" panose="02000000000000000000" pitchFamily="2" charset="0"/>
                <a:ea typeface="Roboto" panose="02000000000000000000" pitchFamily="2" charset="0"/>
                <a:cs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Title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mn-lt"/>
                <a:ea typeface="+mn-ea"/>
                <a:cs typeface="+mn-cs"/>
              </a:rPr>
              <a:t>Click to edit Department</a:t>
            </a:r>
          </a:p>
        </p:txBody>
      </p:sp>
      <p:sp>
        <p:nvSpPr>
          <p:cNvPr id="11" name="Page Subhead Bold"/>
          <p:cNvSpPr>
            <a:spLocks noGrp="1"/>
          </p:cNvSpPr>
          <p:nvPr>
            <p:ph type="body" sz="quarter" idx="12" hasCustomPrompt="1"/>
          </p:nvPr>
        </p:nvSpPr>
        <p:spPr>
          <a:xfrm>
            <a:off x="838200" y="2240666"/>
            <a:ext cx="10478729" cy="469563"/>
          </a:xfrm>
          <a:prstGeom prst="rect">
            <a:avLst/>
          </a:prstGeom>
          <a:solidFill>
            <a:srgbClr val="036080"/>
          </a:solidFill>
          <a:effectLst>
            <a:innerShdw blurRad="63500" dist="50800" dir="13500000">
              <a:prstClr val="black">
                <a:alpha val="50000"/>
              </a:prstClr>
            </a:innerShdw>
          </a:effectLst>
        </p:spPr>
        <p:txBody>
          <a:bodyPr>
            <a:noAutofit/>
          </a:bodyPr>
          <a:lstStyle>
            <a:lvl1pPr marL="0" indent="0" algn="ctr">
              <a:buClr>
                <a:srgbClr val="0036C9"/>
              </a:buClr>
              <a:buFont typeface="Wingdings 3" panose="05040102010807070707" pitchFamily="18" charset="2"/>
              <a:buNone/>
              <a:defRPr sz="2800" b="1" baseline="0">
                <a:solidFill>
                  <a:schemeClr val="bg1"/>
                </a:solidFill>
              </a:defRPr>
            </a:lvl1pPr>
          </a:lstStyle>
          <a:p>
            <a:pPr lvl="0"/>
            <a:r>
              <a:rPr lang="en-US" dirty="0"/>
              <a:t>Click to edit Contact Name</a:t>
            </a:r>
          </a:p>
        </p:txBody>
      </p:sp>
      <p:sp>
        <p:nvSpPr>
          <p:cNvPr id="13" name="Additonal Text"/>
          <p:cNvSpPr>
            <a:spLocks noGrp="1"/>
          </p:cNvSpPr>
          <p:nvPr>
            <p:ph type="body" sz="quarter" idx="13" hasCustomPrompt="1"/>
          </p:nvPr>
        </p:nvSpPr>
        <p:spPr>
          <a:xfrm>
            <a:off x="840085" y="4610335"/>
            <a:ext cx="10478729" cy="765965"/>
          </a:xfrm>
          <a:prstGeom prst="rect">
            <a:avLst/>
          </a:prstGeom>
        </p:spPr>
        <p:txBody>
          <a:bodyPr/>
          <a:lstStyle>
            <a:lvl1pPr marL="0" indent="0" algn="ctr">
              <a:buClr>
                <a:srgbClr val="0036C9"/>
              </a:buClr>
              <a:buFontTx/>
              <a:buNone/>
              <a:tabLst>
                <a:tab pos="182880" algn="l"/>
              </a:tabLst>
              <a:defRPr sz="1200" baseline="0">
                <a:solidFill>
                  <a:schemeClr val="tx1"/>
                </a:solidFill>
                <a:latin typeface="+mn-lt"/>
              </a:defRPr>
            </a:lvl1pPr>
            <a:lvl2pPr defTabSz="1828800">
              <a:defRPr/>
            </a:lvl2pPr>
            <a:lvl4pPr marL="1097280" indent="0">
              <a:spcBef>
                <a:spcPts val="1000"/>
              </a:spcBef>
              <a:buClr>
                <a:schemeClr val="accent1"/>
              </a:buClr>
              <a:buFontTx/>
              <a:buNone/>
              <a:defRPr/>
            </a:lvl4pPr>
          </a:lstStyle>
          <a:p>
            <a:pPr lvl="0"/>
            <a:r>
              <a:rPr lang="en-US" dirty="0"/>
              <a:t>Click to add additional text</a:t>
            </a:r>
          </a:p>
        </p:txBody>
      </p:sp>
      <p:sp>
        <p:nvSpPr>
          <p:cNvPr id="14" name="Email Text"/>
          <p:cNvSpPr>
            <a:spLocks noGrp="1"/>
          </p:cNvSpPr>
          <p:nvPr>
            <p:ph type="body" sz="quarter" idx="14" hasCustomPrompt="1"/>
          </p:nvPr>
        </p:nvSpPr>
        <p:spPr>
          <a:xfrm>
            <a:off x="846764" y="3585624"/>
            <a:ext cx="10478729" cy="463576"/>
          </a:xfrm>
          <a:prstGeom prst="rect">
            <a:avLst/>
          </a:prstGeom>
        </p:spPr>
        <p:txBody>
          <a:bodyPr>
            <a:normAutofit/>
          </a:bodyPr>
          <a:lstStyle>
            <a:lvl1pPr marL="0" indent="0" algn="ctr">
              <a:buClr>
                <a:srgbClr val="0036C9"/>
              </a:buClr>
              <a:buFontTx/>
              <a:buNone/>
              <a:tabLst>
                <a:tab pos="182880" algn="l"/>
              </a:tabLst>
              <a:defRPr lang="en-US" sz="1600" b="0" kern="1200" baseline="0" dirty="0" smtClean="0">
                <a:solidFill>
                  <a:srgbClr val="036080"/>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solidFill>
                  <a:schemeClr val="accent2">
                    <a:lumMod val="50000"/>
                  </a:schemeClr>
                </a:solidFill>
                <a:hlinkClick r:id="rId2"/>
              </a:rPr>
              <a:t>First.Last@nebraska.gov</a:t>
            </a:r>
            <a:endParaRPr lang="en-US" dirty="0"/>
          </a:p>
        </p:txBody>
      </p:sp>
      <p:sp>
        <p:nvSpPr>
          <p:cNvPr id="16" name="Website"/>
          <p:cNvSpPr txBox="1">
            <a:spLocks/>
          </p:cNvSpPr>
          <p:nvPr/>
        </p:nvSpPr>
        <p:spPr>
          <a:xfrm>
            <a:off x="5194998" y="5431323"/>
            <a:ext cx="1788606" cy="361538"/>
          </a:xfrm>
          <a:prstGeom prst="rect">
            <a:avLst/>
          </a:prstGeom>
          <a:noFill/>
          <a:ln>
            <a:solidFill>
              <a:srgbClr val="FFC843"/>
            </a:solidFill>
          </a:ln>
          <a:effectLst>
            <a:softEdge rad="0"/>
          </a:effectLst>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spc="70" baseline="0" dirty="0">
                <a:solidFill>
                  <a:srgbClr val="036080"/>
                </a:solidFill>
                <a:latin typeface="+mj-lt"/>
                <a:cs typeface="Gisha" panose="020B0502040204020203" pitchFamily="34" charset="-79"/>
                <a:hlinkClick r:id="rId3"/>
              </a:rPr>
              <a:t>dhhs.ne.gov</a:t>
            </a:r>
            <a:endParaRPr lang="en-US" sz="1600" b="1" spc="70" baseline="0" dirty="0">
              <a:solidFill>
                <a:srgbClr val="036080"/>
              </a:solidFill>
              <a:latin typeface="+mj-lt"/>
              <a:cs typeface="Gisha" panose="020B0502040204020203" pitchFamily="34" charset="-79"/>
            </a:endParaRPr>
          </a:p>
        </p:txBody>
      </p:sp>
      <p:pic>
        <p:nvPicPr>
          <p:cNvPr id="7" name="Facebook"/>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2989" y="5360085"/>
            <a:ext cx="457200" cy="432776"/>
          </a:xfrm>
          <a:prstGeom prst="rect">
            <a:avLst/>
          </a:prstGeom>
          <a:effectLst/>
        </p:spPr>
      </p:pic>
      <p:sp>
        <p:nvSpPr>
          <p:cNvPr id="2" name="TextBox 1"/>
          <p:cNvSpPr txBox="1"/>
          <p:nvPr userDrawn="1"/>
        </p:nvSpPr>
        <p:spPr>
          <a:xfrm>
            <a:off x="2064425"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5" name="Twitte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8976" y="5360085"/>
            <a:ext cx="467498" cy="432776"/>
          </a:xfrm>
          <a:prstGeom prst="rect">
            <a:avLst/>
          </a:prstGeom>
        </p:spPr>
      </p:pic>
      <p:sp>
        <p:nvSpPr>
          <p:cNvPr id="17" name="TextBox 16"/>
          <p:cNvSpPr txBox="1"/>
          <p:nvPr userDrawn="1"/>
        </p:nvSpPr>
        <p:spPr>
          <a:xfrm>
            <a:off x="297907" y="5834088"/>
            <a:ext cx="769276" cy="223138"/>
          </a:xfrm>
          <a:prstGeom prst="rect">
            <a:avLst/>
          </a:prstGeom>
          <a:noFill/>
        </p:spPr>
        <p:txBody>
          <a:bodyPr wrap="square" rtlCol="0">
            <a:spAutoFit/>
          </a:bodyPr>
          <a:lstStyle/>
          <a:p>
            <a:r>
              <a:rPr lang="en-US" sz="850" kern="1200" dirty="0">
                <a:solidFill>
                  <a:schemeClr val="tx1"/>
                </a:solidFill>
                <a:effectLst/>
                <a:latin typeface="+mn-lt"/>
                <a:ea typeface="+mn-ea"/>
                <a:cs typeface="+mn-cs"/>
              </a:rPr>
              <a:t>@NEDHHS</a:t>
            </a:r>
            <a:endParaRPr lang="en-US" sz="850" dirty="0"/>
          </a:p>
        </p:txBody>
      </p:sp>
      <p:pic>
        <p:nvPicPr>
          <p:cNvPr id="6" name="You Tube"/>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349525" y="5366159"/>
            <a:ext cx="457200" cy="432776"/>
          </a:xfrm>
          <a:prstGeom prst="rect">
            <a:avLst/>
          </a:prstGeom>
        </p:spPr>
      </p:pic>
      <p:sp>
        <p:nvSpPr>
          <p:cNvPr id="19" name="TextBox 18"/>
          <p:cNvSpPr txBox="1"/>
          <p:nvPr userDrawn="1"/>
        </p:nvSpPr>
        <p:spPr>
          <a:xfrm>
            <a:off x="956618" y="5834088"/>
            <a:ext cx="1213825" cy="223138"/>
          </a:xfrm>
          <a:prstGeom prst="rect">
            <a:avLst/>
          </a:prstGeom>
          <a:noFill/>
        </p:spPr>
        <p:txBody>
          <a:bodyPr wrap="square" rtlCol="0">
            <a:spAutoFit/>
          </a:bodyPr>
          <a:lstStyle/>
          <a:p>
            <a:pPr algn="ctr"/>
            <a:r>
              <a:rPr lang="en-US" sz="850" kern="1200" dirty="0" err="1">
                <a:solidFill>
                  <a:schemeClr val="tx1"/>
                </a:solidFill>
                <a:effectLst/>
                <a:latin typeface="+mn-lt"/>
                <a:ea typeface="+mn-ea"/>
                <a:cs typeface="+mn-cs"/>
              </a:rPr>
              <a:t>NebraskaDHHS</a:t>
            </a:r>
            <a:endParaRPr lang="en-US" sz="850" dirty="0"/>
          </a:p>
        </p:txBody>
      </p:sp>
      <p:sp>
        <p:nvSpPr>
          <p:cNvPr id="18" name="Email Text"/>
          <p:cNvSpPr>
            <a:spLocks noGrp="1"/>
          </p:cNvSpPr>
          <p:nvPr>
            <p:ph type="body" sz="quarter" idx="15" hasCustomPrompt="1"/>
          </p:nvPr>
        </p:nvSpPr>
        <p:spPr>
          <a:xfrm>
            <a:off x="846764" y="4049200"/>
            <a:ext cx="10478729" cy="525982"/>
          </a:xfrm>
          <a:prstGeom prst="rect">
            <a:avLst/>
          </a:prstGeom>
        </p:spPr>
        <p:txBody>
          <a:bodyPr>
            <a:normAutofit/>
          </a:bodyPr>
          <a:lstStyle>
            <a:lvl1pPr marL="0" indent="0" algn="ctr">
              <a:buClr>
                <a:srgbClr val="0036C9"/>
              </a:buClr>
              <a:buFontTx/>
              <a:buNone/>
              <a:tabLst>
                <a:tab pos="182880" algn="l"/>
              </a:tabLst>
              <a:defRPr lang="en-US" sz="2400" b="0" kern="1200" baseline="0" dirty="0" smtClean="0">
                <a:solidFill>
                  <a:srgbClr val="7E99A9"/>
                </a:solidFill>
                <a:latin typeface="+mn-lt"/>
                <a:ea typeface="+mn-ea"/>
                <a:cs typeface="+mn-cs"/>
              </a:defRPr>
            </a:lvl1pPr>
            <a:lvl2pPr defTabSz="1828800">
              <a:defRPr/>
            </a:lvl2pPr>
            <a:lvl4pPr marL="1097280" indent="0">
              <a:spcBef>
                <a:spcPts val="1000"/>
              </a:spcBef>
              <a:buClr>
                <a:schemeClr val="accent1"/>
              </a:buClr>
              <a:buFontTx/>
              <a:buNone/>
              <a:defRPr/>
            </a:lvl4pPr>
          </a:lstStyle>
          <a:p>
            <a:pPr lvl="0"/>
            <a:r>
              <a:rPr lang="en-US" dirty="0"/>
              <a:t>000-000-0000</a:t>
            </a:r>
          </a:p>
        </p:txBody>
      </p:sp>
    </p:spTree>
    <p:extLst>
      <p:ext uri="{BB962C8B-B14F-4D97-AF65-F5344CB8AC3E}">
        <p14:creationId xmlns:p14="http://schemas.microsoft.com/office/powerpoint/2010/main" val="162720345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lstStyle>
            <a:lvl1pPr algn="l">
              <a:defRPr/>
            </a:lvl1pPr>
          </a:lstStyle>
          <a:p>
            <a:r>
              <a:rPr lang="en-US"/>
              <a:t>Click to edit Master title style</a:t>
            </a:r>
            <a:endParaRPr lang="en-US" dirty="0"/>
          </a:p>
        </p:txBody>
      </p:sp>
      <p:cxnSp>
        <p:nvCxnSpPr>
          <p:cNvPr id="9" name="Rule Line"/>
          <p:cNvCxnSpPr/>
          <p:nvPr userDrawn="1"/>
        </p:nvCxnSpPr>
        <p:spPr>
          <a:xfrm>
            <a:off x="432862" y="1148586"/>
            <a:ext cx="11418710" cy="0"/>
          </a:xfrm>
          <a:prstGeom prst="line">
            <a:avLst/>
          </a:prstGeom>
          <a:ln w="15875">
            <a:solidFill>
              <a:srgbClr val="FFC843"/>
            </a:solidFill>
          </a:ln>
        </p:spPr>
        <p:style>
          <a:lnRef idx="1">
            <a:schemeClr val="accent1"/>
          </a:lnRef>
          <a:fillRef idx="0">
            <a:schemeClr val="accent1"/>
          </a:fillRef>
          <a:effectRef idx="0">
            <a:schemeClr val="accent1"/>
          </a:effectRef>
          <a:fontRef idx="minor">
            <a:schemeClr val="tx1"/>
          </a:fontRef>
        </p:style>
      </p:cxnSp>
      <p:sp>
        <p:nvSpPr>
          <p:cNvPr id="6" name="Bulleted Text"/>
          <p:cNvSpPr>
            <a:spLocks noGrp="1"/>
          </p:cNvSpPr>
          <p:nvPr>
            <p:ph type="body" sz="quarter" idx="12" hasCustomPrompt="1"/>
          </p:nvPr>
        </p:nvSpPr>
        <p:spPr>
          <a:xfrm>
            <a:off x="365098" y="1415911"/>
            <a:ext cx="11552349" cy="5356348"/>
          </a:xfrm>
          <a:prstGeom prst="rect">
            <a:avLst/>
          </a:prstGeom>
        </p:spPr>
        <p:txBody>
          <a:bodyPr lIns="0" tIns="45720" rIns="91440"/>
          <a:lstStyle>
            <a:lvl1pPr marL="457200" indent="-274320" algn="l">
              <a:lnSpc>
                <a:spcPct val="150000"/>
              </a:lnSpc>
              <a:spcBef>
                <a:spcPts val="0"/>
              </a:spcBef>
              <a:buClr>
                <a:srgbClr val="0036C9"/>
              </a:buClr>
              <a:buFont typeface="Wingdings 3" panose="05040102010807070707" pitchFamily="18" charset="2"/>
              <a:buChar char=""/>
              <a:defRPr sz="2400" baseline="0">
                <a:solidFill>
                  <a:schemeClr val="tx1"/>
                </a:solidFill>
              </a:defRPr>
            </a:lvl1pPr>
          </a:lstStyle>
          <a:p>
            <a:pPr lvl="0"/>
            <a:r>
              <a:rPr lang="en-US" dirty="0"/>
              <a:t>Click to edit bulleted text</a:t>
            </a:r>
          </a:p>
        </p:txBody>
      </p:sp>
    </p:spTree>
    <p:extLst>
      <p:ext uri="{BB962C8B-B14F-4D97-AF65-F5344CB8AC3E}">
        <p14:creationId xmlns:p14="http://schemas.microsoft.com/office/powerpoint/2010/main" val="1672107990"/>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409699"/>
            <a:ext cx="11552349" cy="5362559"/>
          </a:xfrm>
          <a:prstGeom prst="rect">
            <a:avLst/>
          </a:prstGeom>
        </p:spPr>
        <p:txBody>
          <a:bodyPr wrap="none" numCol="2" spcCol="457200"/>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sp>
        <p:nvSpPr>
          <p:cNvPr id="6" name="Title 1"/>
          <p:cNvSpPr>
            <a:spLocks noGrp="1"/>
          </p:cNvSpPr>
          <p:nvPr>
            <p:ph type="title"/>
          </p:nvPr>
        </p:nvSpPr>
        <p:spPr>
          <a:xfrm>
            <a:off x="373487" y="365126"/>
            <a:ext cx="11552349" cy="696420"/>
          </a:xfrm>
          <a:prstGeom prst="rect">
            <a:avLst/>
          </a:prstGeom>
        </p:spPr>
        <p:txBody>
          <a:bodyPr/>
          <a:lstStyle>
            <a:lvl1pPr algn="l">
              <a:defRPr/>
            </a:lvl1pPr>
          </a:lstStyle>
          <a:p>
            <a:r>
              <a:rPr lang="en-US"/>
              <a:t>Click to edit Master title style</a:t>
            </a:r>
            <a:endParaRPr lang="en-US" dirty="0"/>
          </a:p>
        </p:txBody>
      </p:sp>
      <p:cxnSp>
        <p:nvCxnSpPr>
          <p:cNvPr id="8" name="Rule Line"/>
          <p:cNvCxnSpPr/>
          <p:nvPr userDrawn="1"/>
        </p:nvCxnSpPr>
        <p:spPr>
          <a:xfrm>
            <a:off x="432862" y="1148586"/>
            <a:ext cx="11418710" cy="0"/>
          </a:xfrm>
          <a:prstGeom prst="line">
            <a:avLst/>
          </a:prstGeom>
          <a:ln w="15875">
            <a:solidFill>
              <a:srgbClr val="FFC84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733333"/>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1800737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and Title Page">
    <p:spTree>
      <p:nvGrpSpPr>
        <p:cNvPr id="1" name=""/>
        <p:cNvGrpSpPr/>
        <p:nvPr/>
      </p:nvGrpSpPr>
      <p:grpSpPr>
        <a:xfrm>
          <a:off x="0" y="0"/>
          <a:ext cx="0" cy="0"/>
          <a:chOff x="0" y="0"/>
          <a:chExt cx="0" cy="0"/>
        </a:xfrm>
      </p:grpSpPr>
      <p:cxnSp>
        <p:nvCxnSpPr>
          <p:cNvPr id="5" name="Title Page Rule Line"/>
          <p:cNvCxnSpPr/>
          <p:nvPr/>
        </p:nvCxnSpPr>
        <p:spPr>
          <a:xfrm>
            <a:off x="838200" y="2443431"/>
            <a:ext cx="10515600"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2" name="Master Title"/>
          <p:cNvSpPr>
            <a:spLocks noGrp="1"/>
          </p:cNvSpPr>
          <p:nvPr>
            <p:ph type="title" hasCustomPrompt="1"/>
          </p:nvPr>
        </p:nvSpPr>
        <p:spPr>
          <a:xfrm>
            <a:off x="838200" y="7010"/>
            <a:ext cx="10515600" cy="2417921"/>
          </a:xfrm>
          <a:prstGeom prst="rect">
            <a:avLst/>
          </a:prstGeom>
        </p:spPr>
        <p:txBody>
          <a:bodyPr anchor="b" anchorCtr="0">
            <a:normAutofit/>
          </a:bodyPr>
          <a:lstStyle>
            <a:lvl1pPr>
              <a:defRPr sz="4400">
                <a:solidFill>
                  <a:srgbClr val="036080"/>
                </a:solidFill>
              </a:defRPr>
            </a:lvl1pPr>
          </a:lstStyle>
          <a:p>
            <a:r>
              <a:rPr lang="en-US" dirty="0"/>
              <a:t>Click to edit Master Title</a:t>
            </a:r>
          </a:p>
        </p:txBody>
      </p:sp>
      <p:sp>
        <p:nvSpPr>
          <p:cNvPr id="7" name="Text Placeholder 3"/>
          <p:cNvSpPr>
            <a:spLocks noGrp="1"/>
          </p:cNvSpPr>
          <p:nvPr>
            <p:ph idx="1" hasCustomPrompt="1"/>
          </p:nvPr>
        </p:nvSpPr>
        <p:spPr>
          <a:xfrm>
            <a:off x="838200" y="2587767"/>
            <a:ext cx="10515600" cy="1925893"/>
          </a:xfrm>
          <a:prstGeom prst="rect">
            <a:avLst/>
          </a:prstGeom>
        </p:spPr>
        <p:txBody>
          <a:bodyPr vert="horz" lIns="91440" tIns="45720" rIns="91440" bIns="45720" rtlCol="0">
            <a:normAutofit/>
          </a:bodyPr>
          <a:lstStyle>
            <a:lvl1pPr algn="ctr">
              <a:defRPr sz="320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Subtitle</a:t>
            </a:r>
          </a:p>
        </p:txBody>
      </p:sp>
    </p:spTree>
    <p:extLst>
      <p:ext uri="{BB962C8B-B14F-4D97-AF65-F5344CB8AC3E}">
        <p14:creationId xmlns:p14="http://schemas.microsoft.com/office/powerpoint/2010/main" val="21890270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Brand DHHS Title and Content">
    <p:spTree>
      <p:nvGrpSpPr>
        <p:cNvPr id="1" name=""/>
        <p:cNvGrpSpPr/>
        <p:nvPr/>
      </p:nvGrpSpPr>
      <p:grpSpPr>
        <a:xfrm>
          <a:off x="0" y="0"/>
          <a:ext cx="0" cy="0"/>
          <a:chOff x="0" y="0"/>
          <a:chExt cx="0" cy="0"/>
        </a:xfrm>
      </p:grpSpPr>
      <p:sp>
        <p:nvSpPr>
          <p:cNvPr id="14" name="Body Text"/>
          <p:cNvSpPr>
            <a:spLocks noGrp="1"/>
          </p:cNvSpPr>
          <p:nvPr>
            <p:ph type="body" sz="quarter" idx="10" hasCustomPrompt="1"/>
          </p:nvPr>
        </p:nvSpPr>
        <p:spPr>
          <a:xfrm>
            <a:off x="373487" y="1073568"/>
            <a:ext cx="11552349" cy="5060532"/>
          </a:xfrm>
          <a:prstGeom prst="rect">
            <a:avLst/>
          </a:prstGeom>
        </p:spPr>
        <p:txBody>
          <a:bodyPr/>
          <a:lstStyle>
            <a:lvl1pPr marL="0" indent="0" algn="l">
              <a:buNone/>
              <a:defRPr sz="2000">
                <a:solidFill>
                  <a:schemeClr val="tx1"/>
                </a:solidFill>
              </a:defRPr>
            </a:lvl1pPr>
          </a:lstStyle>
          <a:p>
            <a:pPr lvl="0"/>
            <a:r>
              <a:rPr lang="en-US" dirty="0"/>
              <a:t>Click to edit text</a:t>
            </a:r>
          </a:p>
        </p:txBody>
      </p:sp>
      <p:cxnSp>
        <p:nvCxnSpPr>
          <p:cNvPr id="5" name="Title Page Rule Line"/>
          <p:cNvCxnSpPr/>
          <p:nvPr userDrawn="1"/>
        </p:nvCxnSpPr>
        <p:spPr>
          <a:xfrm>
            <a:off x="373487" y="940992"/>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7" name="Title 1"/>
          <p:cNvSpPr>
            <a:spLocks noGrp="1"/>
          </p:cNvSpPr>
          <p:nvPr>
            <p:ph type="title"/>
          </p:nvPr>
        </p:nvSpPr>
        <p:spPr>
          <a:xfrm>
            <a:off x="373487" y="365126"/>
            <a:ext cx="11552349" cy="696420"/>
          </a:xfrm>
          <a:prstGeom prst="rect">
            <a:avLst/>
          </a:prstGeom>
        </p:spPr>
        <p:txBody>
          <a:bodyPr>
            <a:noAutofit/>
          </a:bodyPr>
          <a:lstStyle>
            <a:lvl1pPr algn="l">
              <a:defRPr sz="3600"/>
            </a:lvl1pPr>
          </a:lstStyle>
          <a:p>
            <a:r>
              <a:rPr lang="en-US" dirty="0"/>
              <a:t>Click to edit Master title style</a:t>
            </a:r>
          </a:p>
        </p:txBody>
      </p:sp>
    </p:spTree>
    <p:extLst>
      <p:ext uri="{BB962C8B-B14F-4D97-AF65-F5344CB8AC3E}">
        <p14:creationId xmlns:p14="http://schemas.microsoft.com/office/powerpoint/2010/main" val="128553262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Brand DHHS 2-Col Title and Content">
    <p:spTree>
      <p:nvGrpSpPr>
        <p:cNvPr id="1" name=""/>
        <p:cNvGrpSpPr/>
        <p:nvPr/>
      </p:nvGrpSpPr>
      <p:grpSpPr>
        <a:xfrm>
          <a:off x="0" y="0"/>
          <a:ext cx="0" cy="0"/>
          <a:chOff x="0" y="0"/>
          <a:chExt cx="0" cy="0"/>
        </a:xfrm>
      </p:grpSpPr>
      <p:sp>
        <p:nvSpPr>
          <p:cNvPr id="7" name="Body Text 3-col"/>
          <p:cNvSpPr>
            <a:spLocks noGrp="1"/>
          </p:cNvSpPr>
          <p:nvPr>
            <p:ph type="body" sz="quarter" idx="11" hasCustomPrompt="1"/>
          </p:nvPr>
        </p:nvSpPr>
        <p:spPr>
          <a:xfrm>
            <a:off x="373487" y="1066736"/>
            <a:ext cx="11552349" cy="5067363"/>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 text</a:t>
            </a:r>
          </a:p>
        </p:txBody>
      </p:sp>
      <p:cxnSp>
        <p:nvCxnSpPr>
          <p:cNvPr id="10" name="Title Page Rule Line"/>
          <p:cNvCxnSpPr/>
          <p:nvPr/>
        </p:nvCxnSpPr>
        <p:spPr>
          <a:xfrm>
            <a:off x="373487" y="92819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37348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268868631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rand DHHS Bullet Text Layout">
    <p:spTree>
      <p:nvGrpSpPr>
        <p:cNvPr id="1" name=""/>
        <p:cNvGrpSpPr/>
        <p:nvPr/>
      </p:nvGrpSpPr>
      <p:grpSpPr>
        <a:xfrm>
          <a:off x="0" y="0"/>
          <a:ext cx="0" cy="0"/>
          <a:chOff x="0" y="0"/>
          <a:chExt cx="0" cy="0"/>
        </a:xfrm>
      </p:grpSpPr>
      <p:sp>
        <p:nvSpPr>
          <p:cNvPr id="8"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cxnSp>
        <p:nvCxnSpPr>
          <p:cNvPr id="10" name="Title Page Rule Line"/>
          <p:cNvCxnSpPr/>
          <p:nvPr/>
        </p:nvCxnSpPr>
        <p:spPr>
          <a:xfrm>
            <a:off x="373487" y="93146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6" name="Bulleted Text"/>
          <p:cNvSpPr>
            <a:spLocks noGrp="1"/>
          </p:cNvSpPr>
          <p:nvPr>
            <p:ph type="body" sz="quarter" idx="12" hasCustomPrompt="1"/>
          </p:nvPr>
        </p:nvSpPr>
        <p:spPr>
          <a:xfrm>
            <a:off x="365098" y="1073276"/>
            <a:ext cx="11552349" cy="5060823"/>
          </a:xfrm>
          <a:prstGeom prst="rect">
            <a:avLst/>
          </a:prstGeom>
        </p:spPr>
        <p:txBody>
          <a:bodyPr lIns="0" tIns="45720" rIns="91440"/>
          <a:lstStyle>
            <a:lvl1pPr marL="457200" indent="-274320" algn="l">
              <a:lnSpc>
                <a:spcPct val="150000"/>
              </a:lnSpc>
              <a:spcBef>
                <a:spcPts val="0"/>
              </a:spcBef>
              <a:buClr>
                <a:srgbClr val="B9C8D3"/>
              </a:buClr>
              <a:buFont typeface="Wingdings 3" panose="05040102010807070707" pitchFamily="18" charset="2"/>
              <a:buChar char=""/>
              <a:defRPr lang="en-US" sz="20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bulleted text</a:t>
            </a:r>
          </a:p>
        </p:txBody>
      </p:sp>
    </p:spTree>
    <p:extLst>
      <p:ext uri="{BB962C8B-B14F-4D97-AF65-F5344CB8AC3E}">
        <p14:creationId xmlns:p14="http://schemas.microsoft.com/office/powerpoint/2010/main" val="110056498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rand DHHS Subhead Layout w Bullets">
    <p:spTree>
      <p:nvGrpSpPr>
        <p:cNvPr id="1" name=""/>
        <p:cNvGrpSpPr/>
        <p:nvPr/>
      </p:nvGrpSpPr>
      <p:grpSpPr>
        <a:xfrm>
          <a:off x="0" y="0"/>
          <a:ext cx="0" cy="0"/>
          <a:chOff x="0" y="0"/>
          <a:chExt cx="0" cy="0"/>
        </a:xfrm>
      </p:grpSpPr>
      <p:sp>
        <p:nvSpPr>
          <p:cNvPr id="5" name="Bulleted Text"/>
          <p:cNvSpPr>
            <a:spLocks noGrp="1"/>
          </p:cNvSpPr>
          <p:nvPr>
            <p:ph type="body" sz="quarter" idx="11" hasCustomPrompt="1"/>
          </p:nvPr>
        </p:nvSpPr>
        <p:spPr>
          <a:xfrm>
            <a:off x="365098" y="1653828"/>
            <a:ext cx="11552349" cy="4480272"/>
          </a:xfrm>
          <a:prstGeom prst="rect">
            <a:avLst/>
          </a:prstGeom>
        </p:spPr>
        <p:txBody>
          <a:bodyPr>
            <a:normAutofit/>
          </a:bodyPr>
          <a:lstStyle>
            <a:lvl1pPr marL="525780" indent="-342900" algn="l">
              <a:buClr>
                <a:srgbClr val="0036C9"/>
              </a:buClr>
              <a:buFont typeface="Wingdings 3" panose="05040102010807070707" pitchFamily="18" charset="2"/>
              <a:buChar char=""/>
              <a:defRPr lang="en-US" sz="2400" kern="1200" baseline="0" dirty="0" smtClean="0">
                <a:solidFill>
                  <a:schemeClr val="tx1"/>
                </a:solidFill>
                <a:latin typeface="Roboto" panose="02000000000000000000" pitchFamily="2" charset="0"/>
                <a:ea typeface="Roboto" panose="02000000000000000000" pitchFamily="2" charset="0"/>
                <a:cs typeface="Roboto" panose="02000000000000000000" pitchFamily="2" charset="0"/>
              </a:defRPr>
            </a:lvl1pPr>
            <a:lvl2pPr>
              <a:defRPr sz="2000"/>
            </a:lvl2pPr>
            <a:lvl3pPr>
              <a:defRPr sz="1800"/>
            </a:lvl3pPr>
            <a:lvl4pPr>
              <a:defRPr sz="1600"/>
            </a:lvl4pPr>
            <a:lvl5pPr>
              <a:defRPr sz="1400"/>
            </a:lvl5pPr>
          </a:lstStyle>
          <a:p>
            <a:pPr lvl="1"/>
            <a:r>
              <a:rPr lang="en-US" dirty="0"/>
              <a:t>Second level</a:t>
            </a:r>
          </a:p>
          <a:p>
            <a:pPr lvl="2"/>
            <a:r>
              <a:rPr lang="en-US" dirty="0"/>
              <a:t>Third level</a:t>
            </a:r>
          </a:p>
          <a:p>
            <a:pPr lvl="3"/>
            <a:r>
              <a:rPr lang="en-US" dirty="0"/>
              <a:t>Fourth level</a:t>
            </a:r>
          </a:p>
          <a:p>
            <a:pPr lvl="4"/>
            <a:r>
              <a:rPr lang="en-US" dirty="0"/>
              <a:t>Fifth level</a:t>
            </a:r>
          </a:p>
        </p:txBody>
      </p:sp>
      <p:cxnSp>
        <p:nvCxnSpPr>
          <p:cNvPr id="12" name="Title Page Rule Line"/>
          <p:cNvCxnSpPr/>
          <p:nvPr/>
        </p:nvCxnSpPr>
        <p:spPr>
          <a:xfrm>
            <a:off x="373487" y="941997"/>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1" name="Page Subhead Bold"/>
          <p:cNvSpPr>
            <a:spLocks noGrp="1"/>
          </p:cNvSpPr>
          <p:nvPr>
            <p:ph type="body" sz="quarter" idx="12" hasCustomPrompt="1"/>
          </p:nvPr>
        </p:nvSpPr>
        <p:spPr>
          <a:xfrm>
            <a:off x="365097" y="1080538"/>
            <a:ext cx="11552349" cy="559488"/>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7"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119883656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rand DHHS Indent Bullets">
    <p:spTree>
      <p:nvGrpSpPr>
        <p:cNvPr id="1" name=""/>
        <p:cNvGrpSpPr/>
        <p:nvPr/>
      </p:nvGrpSpPr>
      <p:grpSpPr>
        <a:xfrm>
          <a:off x="0" y="0"/>
          <a:ext cx="0" cy="0"/>
          <a:chOff x="0" y="0"/>
          <a:chExt cx="0" cy="0"/>
        </a:xfrm>
      </p:grpSpPr>
      <p:sp>
        <p:nvSpPr>
          <p:cNvPr id="9" name="Page Subhead Bold"/>
          <p:cNvSpPr>
            <a:spLocks noGrp="1"/>
          </p:cNvSpPr>
          <p:nvPr>
            <p:ph type="body" sz="quarter" idx="12" hasCustomPrompt="1"/>
          </p:nvPr>
        </p:nvSpPr>
        <p:spPr>
          <a:xfrm>
            <a:off x="365097" y="1066737"/>
            <a:ext cx="11552349" cy="573290"/>
          </a:xfrm>
          <a:prstGeom prst="rect">
            <a:avLst/>
          </a:prstGeom>
        </p:spPr>
        <p:txBody>
          <a:bodyPr>
            <a:normAutofit/>
          </a:bodyPr>
          <a:lstStyle>
            <a:lvl1pPr marL="0" indent="0" algn="l">
              <a:buClr>
                <a:srgbClr val="0036C9"/>
              </a:buClr>
              <a:buFont typeface="Wingdings 3" panose="05040102010807070707" pitchFamily="18" charset="2"/>
              <a:buNone/>
              <a:defRPr sz="2400" b="0">
                <a:solidFill>
                  <a:srgbClr val="7E99A9"/>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a:t>Click to edit bold subhead</a:t>
            </a:r>
          </a:p>
        </p:txBody>
      </p:sp>
      <p:sp>
        <p:nvSpPr>
          <p:cNvPr id="10" name="Bulleted Text"/>
          <p:cNvSpPr>
            <a:spLocks noGrp="1"/>
          </p:cNvSpPr>
          <p:nvPr>
            <p:ph type="body" sz="quarter" idx="13" hasCustomPrompt="1"/>
          </p:nvPr>
        </p:nvSpPr>
        <p:spPr>
          <a:xfrm>
            <a:off x="365098" y="2231152"/>
            <a:ext cx="11552349" cy="3902948"/>
          </a:xfrm>
          <a:prstGeom prst="rect">
            <a:avLst/>
          </a:prstGeom>
        </p:spPr>
        <p:txBody>
          <a:bodyPr/>
          <a:lstStyle>
            <a:lvl1pPr marL="914400" indent="-274320" algn="l">
              <a:buClr>
                <a:srgbClr val="BABF33"/>
              </a:buClr>
              <a:buFont typeface="Wingdings 3" panose="05040102010807070707" pitchFamily="18" charset="2"/>
              <a:buChar char=""/>
              <a:defRPr sz="2400">
                <a:solidFill>
                  <a:schemeClr val="tx1"/>
                </a:solidFill>
              </a:defRPr>
            </a:lvl1pPr>
            <a:lvl2pPr>
              <a:defRPr sz="2000"/>
            </a:lvl2pPr>
          </a:lstStyle>
          <a:p>
            <a:pPr lvl="1"/>
            <a:r>
              <a:rPr lang="en-US" dirty="0"/>
              <a:t>Second level</a:t>
            </a:r>
          </a:p>
        </p:txBody>
      </p:sp>
      <p:cxnSp>
        <p:nvCxnSpPr>
          <p:cNvPr id="14" name="Title Page Rule Line"/>
          <p:cNvCxnSpPr/>
          <p:nvPr/>
        </p:nvCxnSpPr>
        <p:spPr>
          <a:xfrm>
            <a:off x="365097" y="928196"/>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5" name="Body Text 3-col"/>
          <p:cNvSpPr>
            <a:spLocks noGrp="1"/>
          </p:cNvSpPr>
          <p:nvPr>
            <p:ph type="body" sz="quarter" idx="11" hasCustomPrompt="1"/>
          </p:nvPr>
        </p:nvSpPr>
        <p:spPr>
          <a:xfrm>
            <a:off x="365097" y="1667735"/>
            <a:ext cx="11560739" cy="554181"/>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3-column text</a:t>
            </a:r>
          </a:p>
        </p:txBody>
      </p:sp>
      <p:sp>
        <p:nvSpPr>
          <p:cNvPr id="11" name="Title 1"/>
          <p:cNvSpPr>
            <a:spLocks noGrp="1"/>
          </p:cNvSpPr>
          <p:nvPr>
            <p:ph type="title"/>
          </p:nvPr>
        </p:nvSpPr>
        <p:spPr>
          <a:xfrm>
            <a:off x="365097" y="365126"/>
            <a:ext cx="11552349" cy="696420"/>
          </a:xfrm>
          <a:prstGeom prst="rect">
            <a:avLst/>
          </a:prstGeom>
        </p:spPr>
        <p:txBody>
          <a:bodyPr>
            <a:normAutofit/>
          </a:bodyPr>
          <a:lstStyle>
            <a:lvl1pPr algn="l">
              <a:defRPr sz="3600"/>
            </a:lvl1pPr>
          </a:lstStyle>
          <a:p>
            <a:r>
              <a:rPr lang="en-US"/>
              <a:t>Click to edit Master title style</a:t>
            </a:r>
            <a:endParaRPr lang="en-US" dirty="0"/>
          </a:p>
        </p:txBody>
      </p:sp>
    </p:spTree>
    <p:extLst>
      <p:ext uri="{BB962C8B-B14F-4D97-AF65-F5344CB8AC3E}">
        <p14:creationId xmlns:p14="http://schemas.microsoft.com/office/powerpoint/2010/main" val="146944831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rand DHHS Indent Bullets alt">
    <p:spTree>
      <p:nvGrpSpPr>
        <p:cNvPr id="1" name=""/>
        <p:cNvGrpSpPr/>
        <p:nvPr/>
      </p:nvGrpSpPr>
      <p:grpSpPr>
        <a:xfrm>
          <a:off x="0" y="0"/>
          <a:ext cx="0" cy="0"/>
          <a:chOff x="0" y="0"/>
          <a:chExt cx="0" cy="0"/>
        </a:xfrm>
      </p:grpSpPr>
      <p:sp>
        <p:nvSpPr>
          <p:cNvPr id="10" name="Bulleted Text"/>
          <p:cNvSpPr>
            <a:spLocks noGrp="1"/>
          </p:cNvSpPr>
          <p:nvPr>
            <p:ph type="body" sz="quarter" idx="13" hasCustomPrompt="1"/>
          </p:nvPr>
        </p:nvSpPr>
        <p:spPr>
          <a:xfrm>
            <a:off x="365098" y="1512325"/>
            <a:ext cx="11552349" cy="4621775"/>
          </a:xfrm>
          <a:prstGeom prst="rect">
            <a:avLst/>
          </a:prstGeom>
        </p:spPr>
        <p:txBody>
          <a:bodyPr/>
          <a:lstStyle>
            <a:lvl1pPr marL="914400" indent="-274320" algn="l">
              <a:buClr>
                <a:srgbClr val="BABF33"/>
              </a:buClr>
              <a:buFont typeface="Wingdings 3" panose="05040102010807070707" pitchFamily="18" charset="2"/>
              <a:buChar char=""/>
              <a:tabLst>
                <a:tab pos="182880" algn="l"/>
              </a:tabLst>
              <a:defRPr sz="2800">
                <a:solidFill>
                  <a:schemeClr val="tx1"/>
                </a:solidFill>
              </a:defRPr>
            </a:lvl1pPr>
            <a:lvl2pPr defTabSz="1828800">
              <a:defRPr sz="2000"/>
            </a:lvl2pPr>
            <a:lvl4pPr marL="1371600" indent="-274320">
              <a:spcBef>
                <a:spcPts val="1000"/>
              </a:spcBef>
              <a:buClr>
                <a:srgbClr val="BABF33"/>
              </a:buClr>
              <a:defRPr/>
            </a:lvl4pPr>
          </a:lstStyle>
          <a:p>
            <a:pPr lvl="1"/>
            <a:r>
              <a:rPr lang="en-US" dirty="0"/>
              <a:t>Second level</a:t>
            </a:r>
          </a:p>
        </p:txBody>
      </p:sp>
      <p:sp>
        <p:nvSpPr>
          <p:cNvPr id="8" name="Title 1"/>
          <p:cNvSpPr>
            <a:spLocks noGrp="1"/>
          </p:cNvSpPr>
          <p:nvPr>
            <p:ph type="title"/>
          </p:nvPr>
        </p:nvSpPr>
        <p:spPr>
          <a:xfrm>
            <a:off x="365097" y="365126"/>
            <a:ext cx="11552349" cy="696420"/>
          </a:xfrm>
          <a:prstGeom prst="rect">
            <a:avLst/>
          </a:prstGeom>
        </p:spPr>
        <p:txBody>
          <a:bodyPr/>
          <a:lstStyle>
            <a:lvl1pPr algn="l">
              <a:defRPr sz="3600"/>
            </a:lvl1pPr>
          </a:lstStyle>
          <a:p>
            <a:r>
              <a:rPr lang="en-US"/>
              <a:t>Click to edit Master title style</a:t>
            </a:r>
            <a:endParaRPr lang="en-US" dirty="0"/>
          </a:p>
        </p:txBody>
      </p:sp>
      <p:cxnSp>
        <p:nvCxnSpPr>
          <p:cNvPr id="12" name="Title Page Rule Line"/>
          <p:cNvCxnSpPr/>
          <p:nvPr/>
        </p:nvCxnSpPr>
        <p:spPr>
          <a:xfrm>
            <a:off x="373487" y="930510"/>
            <a:ext cx="11552349" cy="0"/>
          </a:xfrm>
          <a:prstGeom prst="line">
            <a:avLst/>
          </a:prstGeom>
          <a:ln w="15875">
            <a:solidFill>
              <a:srgbClr val="FFC843"/>
            </a:solidFill>
          </a:ln>
        </p:spPr>
        <p:style>
          <a:lnRef idx="2">
            <a:schemeClr val="accent1"/>
          </a:lnRef>
          <a:fillRef idx="0">
            <a:schemeClr val="accent1"/>
          </a:fillRef>
          <a:effectRef idx="1">
            <a:schemeClr val="accent1"/>
          </a:effectRef>
          <a:fontRef idx="minor">
            <a:schemeClr val="tx1"/>
          </a:fontRef>
        </p:style>
      </p:cxnSp>
      <p:sp>
        <p:nvSpPr>
          <p:cNvPr id="13" name="Body Text 3-col"/>
          <p:cNvSpPr>
            <a:spLocks noGrp="1"/>
          </p:cNvSpPr>
          <p:nvPr>
            <p:ph type="body" sz="quarter" idx="11" hasCustomPrompt="1"/>
          </p:nvPr>
        </p:nvSpPr>
        <p:spPr>
          <a:xfrm>
            <a:off x="365097" y="1005850"/>
            <a:ext cx="11560739" cy="486552"/>
          </a:xfrm>
          <a:prstGeom prst="rect">
            <a:avLst/>
          </a:prstGeom>
        </p:spPr>
        <p:txBody>
          <a:bodyPr wrap="none" numCol="2" spcCol="457200">
            <a:normAutofit/>
          </a:bodyP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a:solidFill>
                  <a:schemeClr val="tx1"/>
                </a:solidFill>
              </a:defRPr>
            </a:lvl1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lang="en-US" dirty="0"/>
              <a:t>Click to edit 2-column</a:t>
            </a:r>
          </a:p>
        </p:txBody>
      </p:sp>
    </p:spTree>
    <p:extLst>
      <p:ext uri="{BB962C8B-B14F-4D97-AF65-F5344CB8AC3E}">
        <p14:creationId xmlns:p14="http://schemas.microsoft.com/office/powerpoint/2010/main" val="129316401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6"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4.jp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41" y="10049"/>
            <a:ext cx="12170664" cy="6839924"/>
          </a:xfrm>
          <a:prstGeom prst="rect">
            <a:avLst/>
          </a:prstGeom>
          <a:ln>
            <a:solidFill>
              <a:schemeClr val="tx1"/>
            </a:solidFill>
          </a:ln>
        </p:spPr>
      </p:pic>
      <p:pic>
        <p:nvPicPr>
          <p:cNvPr id="7" name="Picture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475089" y="4845428"/>
            <a:ext cx="2360315" cy="971453"/>
          </a:xfrm>
          <a:prstGeom prst="rect">
            <a:avLst/>
          </a:prstGeom>
        </p:spPr>
      </p:pic>
      <p:sp>
        <p:nvSpPr>
          <p:cNvPr id="13" name="Rectangle 12"/>
          <p:cNvSpPr/>
          <p:nvPr userDrawn="1"/>
        </p:nvSpPr>
        <p:spPr>
          <a:xfrm>
            <a:off x="2852230" y="6055600"/>
            <a:ext cx="2885379" cy="276999"/>
          </a:xfrm>
          <a:prstGeom prst="rect">
            <a:avLst/>
          </a:prstGeom>
          <a:effectLst>
            <a:outerShdw blurRad="50800" dist="38100" dir="2700000" algn="tl" rotWithShape="0">
              <a:sysClr val="window" lastClr="FFFFFF">
                <a:alpha val="40000"/>
              </a:sys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1" u="none" strike="noStrike" kern="0" cap="none" spc="20" normalizeH="0" baseline="0" noProof="0" dirty="0">
                <a:ln>
                  <a:noFill/>
                </a:ln>
                <a:solidFill>
                  <a:srgbClr val="036080"/>
                </a:solidFill>
                <a:effectLst/>
                <a:uLnTx/>
                <a:uFillTx/>
                <a:latin typeface="Montserrat"/>
              </a:rPr>
              <a:t>Helping People Live Better Lives.</a:t>
            </a:r>
          </a:p>
        </p:txBody>
      </p:sp>
    </p:spTree>
    <p:extLst>
      <p:ext uri="{BB962C8B-B14F-4D97-AF65-F5344CB8AC3E}">
        <p14:creationId xmlns:p14="http://schemas.microsoft.com/office/powerpoint/2010/main" val="4112078921"/>
      </p:ext>
    </p:extLst>
  </p:cSld>
  <p:clrMap bg1="lt1" tx1="dk1" bg2="lt2" tx2="dk2" accent1="accent1" accent2="accent2" accent3="accent3" accent4="accent4" accent5="accent5" accent6="accent6" hlink="hlink" folHlink="folHlink"/>
  <p:sldLayoutIdLst>
    <p:sldLayoutId id="21474837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058496" y="5086067"/>
            <a:ext cx="1776908" cy="731336"/>
          </a:xfrm>
          <a:prstGeom prst="rect">
            <a:avLst/>
          </a:prstGeom>
        </p:spPr>
      </p:pic>
      <p:sp>
        <p:nvSpPr>
          <p:cNvPr id="2" name="Rectangle 1"/>
          <p:cNvSpPr/>
          <p:nvPr userDrawn="1"/>
        </p:nvSpPr>
        <p:spPr>
          <a:xfrm>
            <a:off x="0" y="0"/>
            <a:ext cx="12181952" cy="6858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852230" y="6055600"/>
            <a:ext cx="2885379" cy="276999"/>
          </a:xfrm>
          <a:prstGeom prst="rect">
            <a:avLst/>
          </a:prstGeom>
          <a:effectLst>
            <a:outerShdw blurRad="50800" dist="38100" dir="2700000" algn="tl" rotWithShape="0">
              <a:schemeClr val="bg1">
                <a:alpha val="40000"/>
              </a:schemeClr>
            </a:outerShdw>
          </a:effectLst>
        </p:spPr>
        <p:txBody>
          <a:bodyPr wrap="square">
            <a:spAutoFit/>
          </a:bodyPr>
          <a:lstStyle/>
          <a:p>
            <a:r>
              <a:rPr lang="en-US" sz="1200" i="1" spc="20" baseline="0" dirty="0">
                <a:solidFill>
                  <a:srgbClr val="036080"/>
                </a:solidFill>
              </a:rPr>
              <a:t>Helping People Live Better Lives.</a:t>
            </a:r>
          </a:p>
        </p:txBody>
      </p:sp>
    </p:spTree>
    <p:extLst>
      <p:ext uri="{BB962C8B-B14F-4D97-AF65-F5344CB8AC3E}">
        <p14:creationId xmlns:p14="http://schemas.microsoft.com/office/powerpoint/2010/main" val="1527444400"/>
      </p:ext>
    </p:extLst>
  </p:cSld>
  <p:clrMap bg1="lt1" tx1="dk1" bg2="lt2" tx2="dk2" accent1="accent1" accent2="accent2" accent3="accent3" accent4="accent4" accent5="accent5" accent6="accent6" hlink="hlink" folHlink="folHlink"/>
  <p:sldLayoutIdLst>
    <p:sldLayoutId id="2147483782"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6" r:id="rId10"/>
    <p:sldLayoutId id="2147483780" r:id="rId11"/>
    <p:sldLayoutId id="2147483784" r:id="rId12"/>
    <p:sldLayoutId id="2147483785" r:id="rId13"/>
  </p:sldLayoutIdLst>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hf hdr="0" dt="0"/>
  <p:txStyles>
    <p:titleStyle>
      <a:lvl1pPr algn="ctr" defTabSz="914400" rtl="0" eaLnBrk="1" latinLnBrk="0" hangingPunct="1">
        <a:lnSpc>
          <a:spcPct val="90000"/>
        </a:lnSpc>
        <a:spcBef>
          <a:spcPct val="0"/>
        </a:spcBef>
        <a:buNone/>
        <a:defRPr sz="4400" kern="1200" baseline="0">
          <a:ln>
            <a:noFill/>
          </a:ln>
          <a:solidFill>
            <a:srgbClr val="036080"/>
          </a:solidFill>
          <a:latin typeface="Montserrat Semi Bold" panose="00000700000000000000" pitchFamily="50" charset="0"/>
          <a:ea typeface="+mj-ea"/>
          <a:cs typeface="+mj-cs"/>
        </a:defRPr>
      </a:lvl1pPr>
    </p:titleStyle>
    <p:bodyStyle>
      <a:lvl1pPr marL="0" indent="0" algn="ctr" defTabSz="914400" rtl="0" eaLnBrk="1" latinLnBrk="0" hangingPunct="1">
        <a:lnSpc>
          <a:spcPct val="100000"/>
        </a:lnSpc>
        <a:spcBef>
          <a:spcPts val="1000"/>
        </a:spcBef>
        <a:buFont typeface="Arial" panose="020B0604020202020204" pitchFamily="34" charset="0"/>
        <a:buNone/>
        <a:defRPr sz="3200" kern="1200" baseline="0">
          <a:solidFill>
            <a:srgbClr val="BABF33"/>
          </a:solidFill>
          <a:latin typeface="Roboto" panose="02000000000000000000" pitchFamily="2" charset="0"/>
          <a:ea typeface="Roboto" panose="02000000000000000000" pitchFamily="2" charset="0"/>
          <a:cs typeface="Roboto" panose="02000000000000000000" pitchFamily="2" charset="0"/>
        </a:defRPr>
      </a:lvl1pPr>
      <a:lvl2pPr marL="685800" indent="-228600" algn="l" defTabSz="914400" rtl="0" eaLnBrk="1" latinLnBrk="0" hangingPunct="1">
        <a:lnSpc>
          <a:spcPct val="90000"/>
        </a:lnSpc>
        <a:spcBef>
          <a:spcPts val="500"/>
        </a:spcBef>
        <a:buClr>
          <a:srgbClr val="B9C8D3"/>
        </a:buClr>
        <a:buFont typeface="Wingdings 3" panose="05040102010807070707" pitchFamily="18" charset="2"/>
        <a:buChar char=""/>
        <a:defRPr sz="2400" kern="1200">
          <a:solidFill>
            <a:schemeClr val="tx1"/>
          </a:solidFill>
          <a:latin typeface="Roboto" panose="02000000000000000000" pitchFamily="2" charset="0"/>
          <a:ea typeface="Roboto" panose="02000000000000000000" pitchFamily="2" charset="0"/>
          <a:cs typeface="Roboto" panose="02000000000000000000" pitchFamily="2" charset="0"/>
        </a:defRPr>
      </a:lvl2pPr>
      <a:lvl3pPr marL="1143000" indent="-228600" algn="l" defTabSz="914400" rtl="0" eaLnBrk="1" latinLnBrk="0" hangingPunct="1">
        <a:lnSpc>
          <a:spcPct val="90000"/>
        </a:lnSpc>
        <a:spcBef>
          <a:spcPts val="500"/>
        </a:spcBef>
        <a:buClr>
          <a:srgbClr val="B9C8D3"/>
        </a:buClr>
        <a:buFont typeface="Wingdings 3" panose="05040102010807070707" pitchFamily="18" charset="2"/>
        <a:buChar char=""/>
        <a:defRPr sz="2000" kern="1200">
          <a:solidFill>
            <a:schemeClr val="tx1"/>
          </a:solidFill>
          <a:latin typeface="Roboto" panose="02000000000000000000" pitchFamily="2" charset="0"/>
          <a:ea typeface="Roboto" panose="02000000000000000000" pitchFamily="2" charset="0"/>
          <a:cs typeface="Roboto" panose="02000000000000000000" pitchFamily="2" charset="0"/>
        </a:defRPr>
      </a:lvl3pPr>
      <a:lvl4pPr marL="16002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Clr>
          <a:srgbClr val="B9C8D3"/>
        </a:buClr>
        <a:buFont typeface="Wingdings 3" panose="05040102010807070707" pitchFamily="18" charset="2"/>
        <a:buChar char=""/>
        <a:defRPr sz="180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864"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nebraskahospitals.org/coronavirus-covid-19-information.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hyperlink" Target="https://www.nejm.org/doi/full/10.1056/NEJMc2007800" TargetMode="Externa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hyperlink" Target="https://www.ncbi.nlm.nih.gov/pmc/articles/PMC4868605/" TargetMode="Externa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colorTemperature colorTemp="6037"/>
                    </a14:imgEffect>
                    <a14:imgEffect>
                      <a14:saturation sat="56000"/>
                    </a14:imgEffect>
                  </a14:imgLayer>
                </a14:imgProps>
              </a:ext>
            </a:extLst>
          </a:blip>
          <a:stretch>
            <a:fillRect/>
          </a:stretch>
        </p:blipFill>
        <p:spPr>
          <a:xfrm>
            <a:off x="-276224" y="7010"/>
            <a:ext cx="12468224" cy="6850989"/>
          </a:xfrm>
          <a:prstGeom prst="rect">
            <a:avLst/>
          </a:prstGeom>
          <a:ln>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ln>
          <a:effectLst>
            <a:glow>
              <a:schemeClr val="accent4">
                <a:lumMod val="40000"/>
                <a:lumOff val="60000"/>
              </a:schemeClr>
            </a:glow>
            <a:outerShdw blurRad="50800" dist="50800" dir="5400000" algn="ctr" rotWithShape="0">
              <a:srgbClr val="000000"/>
            </a:outerShdw>
            <a:softEdge rad="0"/>
          </a:effectLst>
        </p:spPr>
      </p:pic>
      <p:sp>
        <p:nvSpPr>
          <p:cNvPr id="2" name="Title 1"/>
          <p:cNvSpPr>
            <a:spLocks noGrp="1"/>
          </p:cNvSpPr>
          <p:nvPr>
            <p:ph type="title"/>
          </p:nvPr>
        </p:nvSpPr>
        <p:spPr/>
        <p:txBody>
          <a:bodyPr>
            <a:normAutofit fontScale="90000"/>
          </a:bodyPr>
          <a:lstStyle/>
          <a:p>
            <a:r>
              <a:rPr lang="en-US" b="1" dirty="0">
                <a:solidFill>
                  <a:schemeClr val="bg1"/>
                </a:solidFill>
              </a:rPr>
              <a:t/>
            </a:r>
            <a:br>
              <a:rPr lang="en-US" b="1" dirty="0">
                <a:solidFill>
                  <a:schemeClr val="bg1"/>
                </a:solidFill>
              </a:rPr>
            </a:br>
            <a:r>
              <a:rPr lang="en-US" b="1" dirty="0">
                <a:solidFill>
                  <a:schemeClr val="tx1"/>
                </a:solidFill>
              </a:rPr>
              <a:t/>
            </a:r>
            <a:br>
              <a:rPr lang="en-US" b="1" dirty="0">
                <a:solidFill>
                  <a:schemeClr val="tx1"/>
                </a:solidFill>
              </a:rPr>
            </a:br>
            <a:r>
              <a:rPr lang="en-US" sz="5300" b="1" dirty="0">
                <a:ln>
                  <a:solidFill>
                    <a:schemeClr val="accent4">
                      <a:lumMod val="60000"/>
                      <a:lumOff val="40000"/>
                    </a:schemeClr>
                  </a:solidFill>
                </a:ln>
                <a:solidFill>
                  <a:schemeClr val="tx1"/>
                </a:solidFill>
              </a:rPr>
              <a:t>Covid-19 </a:t>
            </a:r>
            <a:r>
              <a:rPr lang="en-US" sz="5300" b="1" dirty="0" err="1" smtClean="0">
                <a:ln>
                  <a:solidFill>
                    <a:schemeClr val="accent4">
                      <a:lumMod val="60000"/>
                      <a:lumOff val="40000"/>
                    </a:schemeClr>
                  </a:solidFill>
                </a:ln>
                <a:solidFill>
                  <a:schemeClr val="tx1"/>
                </a:solidFill>
              </a:rPr>
              <a:t>Webex</a:t>
            </a:r>
            <a:r>
              <a:rPr lang="en-US" sz="5300" b="1" dirty="0" smtClean="0">
                <a:ln>
                  <a:solidFill>
                    <a:schemeClr val="accent4">
                      <a:lumMod val="60000"/>
                      <a:lumOff val="40000"/>
                    </a:schemeClr>
                  </a:solidFill>
                </a:ln>
                <a:solidFill>
                  <a:schemeClr val="tx1"/>
                </a:solidFill>
              </a:rPr>
              <a:t> </a:t>
            </a:r>
            <a:r>
              <a:rPr lang="en-US" sz="5300" b="1" dirty="0">
                <a:ln>
                  <a:solidFill>
                    <a:schemeClr val="accent4">
                      <a:lumMod val="60000"/>
                      <a:lumOff val="40000"/>
                    </a:schemeClr>
                  </a:solidFill>
                </a:ln>
                <a:solidFill>
                  <a:schemeClr val="tx1"/>
                </a:solidFill>
              </a:rPr>
              <a:t>Update </a:t>
            </a:r>
            <a:br>
              <a:rPr lang="en-US" sz="5300" b="1" dirty="0">
                <a:ln>
                  <a:solidFill>
                    <a:schemeClr val="accent4">
                      <a:lumMod val="60000"/>
                      <a:lumOff val="40000"/>
                    </a:schemeClr>
                  </a:solidFill>
                </a:ln>
                <a:solidFill>
                  <a:schemeClr val="tx1"/>
                </a:solidFill>
              </a:rPr>
            </a:br>
            <a:r>
              <a:rPr lang="en-US" sz="5300" b="1" dirty="0">
                <a:ln>
                  <a:solidFill>
                    <a:schemeClr val="accent4">
                      <a:lumMod val="60000"/>
                      <a:lumOff val="40000"/>
                    </a:schemeClr>
                  </a:solidFill>
                </a:ln>
                <a:solidFill>
                  <a:schemeClr val="tx1"/>
                </a:solidFill>
              </a:rPr>
              <a:t>on ACH for COVID-19 </a:t>
            </a:r>
            <a:r>
              <a:rPr lang="en-US" sz="5300" b="1" dirty="0" smtClean="0">
                <a:ln>
                  <a:solidFill>
                    <a:schemeClr val="accent4">
                      <a:lumMod val="60000"/>
                      <a:lumOff val="40000"/>
                    </a:schemeClr>
                  </a:solidFill>
                </a:ln>
                <a:solidFill>
                  <a:schemeClr val="tx1"/>
                </a:solidFill>
              </a:rPr>
              <a:t>6-3</a:t>
            </a:r>
            <a:r>
              <a:rPr lang="en-US" sz="5300" b="1" dirty="0" smtClean="0">
                <a:ln>
                  <a:solidFill>
                    <a:schemeClr val="accent4">
                      <a:lumMod val="60000"/>
                      <a:lumOff val="40000"/>
                    </a:schemeClr>
                  </a:solidFill>
                </a:ln>
                <a:solidFill>
                  <a:schemeClr val="tx1"/>
                </a:solidFill>
              </a:rPr>
              <a:t>-20</a:t>
            </a:r>
            <a:endParaRPr lang="en-US" sz="5300" dirty="0">
              <a:ln>
                <a:solidFill>
                  <a:schemeClr val="accent4">
                    <a:lumMod val="60000"/>
                    <a:lumOff val="40000"/>
                  </a:schemeClr>
                </a:solidFill>
              </a:ln>
              <a:solidFill>
                <a:schemeClr val="tx1"/>
              </a:solidFill>
            </a:endParaRPr>
          </a:p>
        </p:txBody>
      </p:sp>
      <p:sp>
        <p:nvSpPr>
          <p:cNvPr id="3" name="Content Placeholder 2"/>
          <p:cNvSpPr>
            <a:spLocks noGrp="1"/>
          </p:cNvSpPr>
          <p:nvPr>
            <p:ph idx="1"/>
          </p:nvPr>
        </p:nvSpPr>
        <p:spPr>
          <a:xfrm>
            <a:off x="838200" y="2905124"/>
            <a:ext cx="10515600" cy="2333849"/>
          </a:xfrm>
          <a:effectLst>
            <a:glow rad="139700">
              <a:schemeClr val="accent1">
                <a:satMod val="175000"/>
                <a:alpha val="40000"/>
              </a:schemeClr>
            </a:glow>
          </a:effectLst>
        </p:spPr>
        <p:txBody>
          <a:bodyPr>
            <a:normAutofit lnSpcReduction="10000"/>
          </a:bodyPr>
          <a:lstStyle/>
          <a:p>
            <a:r>
              <a:rPr lang="en-US" b="1" i="1" dirty="0" smtClean="0">
                <a:ln>
                  <a:solidFill>
                    <a:schemeClr val="tx1"/>
                  </a:solidFill>
                </a:ln>
                <a:solidFill>
                  <a:srgbClr val="FFFF00"/>
                </a:solidFill>
              </a:rPr>
              <a:t>Tom </a:t>
            </a:r>
            <a:r>
              <a:rPr lang="en-US" b="1" i="1" dirty="0">
                <a:ln>
                  <a:solidFill>
                    <a:schemeClr val="tx1"/>
                  </a:solidFill>
                </a:ln>
                <a:solidFill>
                  <a:srgbClr val="FFFF00"/>
                </a:solidFill>
              </a:rPr>
              <a:t>Safranek, MD, State </a:t>
            </a:r>
            <a:r>
              <a:rPr lang="en-US" b="1" i="1" dirty="0" smtClean="0">
                <a:ln>
                  <a:solidFill>
                    <a:schemeClr val="tx1"/>
                  </a:solidFill>
                </a:ln>
                <a:solidFill>
                  <a:srgbClr val="FFFF00"/>
                </a:solidFill>
              </a:rPr>
              <a:t>Epidemiologist</a:t>
            </a:r>
          </a:p>
          <a:p>
            <a:endParaRPr lang="en-US" b="1" i="1" dirty="0" smtClean="0">
              <a:ln>
                <a:solidFill>
                  <a:schemeClr val="tx1"/>
                </a:solidFill>
              </a:ln>
              <a:solidFill>
                <a:srgbClr val="FFFF00"/>
              </a:solidFill>
            </a:endParaRPr>
          </a:p>
          <a:p>
            <a:r>
              <a:rPr lang="en-US" b="1" i="1" dirty="0" smtClean="0">
                <a:ln>
                  <a:solidFill>
                    <a:schemeClr val="tx1"/>
                  </a:solidFill>
                </a:ln>
                <a:solidFill>
                  <a:srgbClr val="FFFF00"/>
                </a:solidFill>
              </a:rPr>
              <a:t>Louis Safranek, MD, PhD,</a:t>
            </a:r>
          </a:p>
          <a:p>
            <a:r>
              <a:rPr lang="en-US" b="1" i="1" dirty="0" smtClean="0">
                <a:ln>
                  <a:solidFill>
                    <a:schemeClr val="tx1"/>
                  </a:solidFill>
                </a:ln>
                <a:solidFill>
                  <a:srgbClr val="FFFF00"/>
                </a:solidFill>
              </a:rPr>
              <a:t>Board certified specialist, Infectious Disease</a:t>
            </a:r>
            <a:endParaRPr lang="en-US" b="1" i="1" dirty="0">
              <a:ln>
                <a:solidFill>
                  <a:schemeClr val="tx1"/>
                </a:solidFill>
              </a:ln>
              <a:solidFill>
                <a:srgbClr val="FFFF00"/>
              </a:solidFill>
            </a:endParaRPr>
          </a:p>
          <a:p>
            <a:endParaRPr lang="en-US" dirty="0">
              <a:solidFill>
                <a:srgbClr val="FFFF00"/>
              </a:solidFill>
            </a:endParaRPr>
          </a:p>
        </p:txBody>
      </p:sp>
    </p:spTree>
    <p:extLst>
      <p:ext uri="{BB962C8B-B14F-4D97-AF65-F5344CB8AC3E}">
        <p14:creationId xmlns:p14="http://schemas.microsoft.com/office/powerpoint/2010/main" val="364466175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4487" y="623887"/>
            <a:ext cx="8963025" cy="5610225"/>
          </a:xfrm>
          <a:prstGeom prst="rect">
            <a:avLst/>
          </a:prstGeom>
        </p:spPr>
      </p:pic>
    </p:spTree>
    <p:extLst>
      <p:ext uri="{BB962C8B-B14F-4D97-AF65-F5344CB8AC3E}">
        <p14:creationId xmlns:p14="http://schemas.microsoft.com/office/powerpoint/2010/main" val="346645922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19187" y="609600"/>
            <a:ext cx="9953625" cy="5638800"/>
          </a:xfrm>
          <a:prstGeom prst="rect">
            <a:avLst/>
          </a:prstGeom>
        </p:spPr>
      </p:pic>
    </p:spTree>
    <p:extLst>
      <p:ext uri="{BB962C8B-B14F-4D97-AF65-F5344CB8AC3E}">
        <p14:creationId xmlns:p14="http://schemas.microsoft.com/office/powerpoint/2010/main" val="419893351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5837" y="552450"/>
            <a:ext cx="10220325" cy="5753100"/>
          </a:xfrm>
          <a:prstGeom prst="rect">
            <a:avLst/>
          </a:prstGeom>
        </p:spPr>
      </p:pic>
    </p:spTree>
    <p:extLst>
      <p:ext uri="{BB962C8B-B14F-4D97-AF65-F5344CB8AC3E}">
        <p14:creationId xmlns:p14="http://schemas.microsoft.com/office/powerpoint/2010/main" val="192861885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81075" y="576262"/>
            <a:ext cx="10229850" cy="5705475"/>
          </a:xfrm>
          <a:prstGeom prst="rect">
            <a:avLst/>
          </a:prstGeom>
        </p:spPr>
      </p:pic>
    </p:spTree>
    <p:extLst>
      <p:ext uri="{BB962C8B-B14F-4D97-AF65-F5344CB8AC3E}">
        <p14:creationId xmlns:p14="http://schemas.microsoft.com/office/powerpoint/2010/main" val="378355903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09862" y="1257300"/>
            <a:ext cx="6772275" cy="4343400"/>
          </a:xfrm>
          <a:prstGeom prst="rect">
            <a:avLst/>
          </a:prstGeom>
        </p:spPr>
      </p:pic>
    </p:spTree>
    <p:extLst>
      <p:ext uri="{BB962C8B-B14F-4D97-AF65-F5344CB8AC3E}">
        <p14:creationId xmlns:p14="http://schemas.microsoft.com/office/powerpoint/2010/main" val="405568936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57499" y="868568"/>
            <a:ext cx="7115175" cy="4819650"/>
          </a:xfrm>
          <a:prstGeom prst="rect">
            <a:avLst/>
          </a:prstGeom>
        </p:spPr>
      </p:pic>
    </p:spTree>
    <p:extLst>
      <p:ext uri="{BB962C8B-B14F-4D97-AF65-F5344CB8AC3E}">
        <p14:creationId xmlns:p14="http://schemas.microsoft.com/office/powerpoint/2010/main" val="344660024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042750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1340203"/>
            <a:ext cx="11680779" cy="4621775"/>
          </a:xfrm>
        </p:spPr>
        <p:txBody>
          <a:bodyPr/>
          <a:lstStyle/>
          <a:p>
            <a:r>
              <a:rPr lang="en-US" dirty="0"/>
              <a:t>Does a falling tree make a sound if no one is listening?</a:t>
            </a:r>
          </a:p>
          <a:p>
            <a:r>
              <a:rPr lang="en-US" dirty="0"/>
              <a:t>A “superspreader” can exist only if surrounded by many people who can be infected.  </a:t>
            </a:r>
          </a:p>
          <a:p>
            <a:r>
              <a:rPr lang="en-US" dirty="0"/>
              <a:t>The spreader will encounter many people if he is within a large group.  These groups often occur within confined spaces in which groups come together for prolonged periods.  </a:t>
            </a:r>
          </a:p>
        </p:txBody>
      </p:sp>
      <p:sp>
        <p:nvSpPr>
          <p:cNvPr id="3" name="Title 2"/>
          <p:cNvSpPr>
            <a:spLocks noGrp="1"/>
          </p:cNvSpPr>
          <p:nvPr>
            <p:ph type="title"/>
          </p:nvPr>
        </p:nvSpPr>
        <p:spPr/>
        <p:txBody>
          <a:bodyPr/>
          <a:lstStyle/>
          <a:p>
            <a:r>
              <a:rPr lang="en-US" dirty="0"/>
              <a:t>Do superspreaders exist?</a:t>
            </a:r>
          </a:p>
        </p:txBody>
      </p:sp>
    </p:spTree>
    <p:extLst>
      <p:ext uri="{BB962C8B-B14F-4D97-AF65-F5344CB8AC3E}">
        <p14:creationId xmlns:p14="http://schemas.microsoft.com/office/powerpoint/2010/main" val="34814268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Even a “regular” spreader may become a “superspreader” in an appropriate space where many attendees are confined for an extended period.  In such a space, the viral load may progressively increase during the course of the gathering, causing naïve individuals themselves to encounter a high viral load.  </a:t>
            </a:r>
          </a:p>
          <a:p>
            <a:pPr marL="640080" indent="0">
              <a:buNone/>
            </a:pPr>
            <a:endParaRPr lang="en-US" dirty="0"/>
          </a:p>
        </p:txBody>
      </p:sp>
      <p:sp>
        <p:nvSpPr>
          <p:cNvPr id="3" name="Title 2"/>
          <p:cNvSpPr>
            <a:spLocks noGrp="1"/>
          </p:cNvSpPr>
          <p:nvPr>
            <p:ph type="title"/>
          </p:nvPr>
        </p:nvSpPr>
        <p:spPr/>
        <p:txBody>
          <a:bodyPr/>
          <a:lstStyle/>
          <a:p>
            <a:r>
              <a:rPr lang="en-US" dirty="0"/>
              <a:t>Superspreaders?</a:t>
            </a:r>
          </a:p>
        </p:txBody>
      </p:sp>
    </p:spTree>
    <p:extLst>
      <p:ext uri="{BB962C8B-B14F-4D97-AF65-F5344CB8AC3E}">
        <p14:creationId xmlns:p14="http://schemas.microsoft.com/office/powerpoint/2010/main" val="236673642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1344707"/>
            <a:ext cx="11917447" cy="4789394"/>
          </a:xfrm>
        </p:spPr>
        <p:txBody>
          <a:bodyPr/>
          <a:lstStyle/>
          <a:p>
            <a:r>
              <a:rPr lang="en-US" dirty="0"/>
              <a:t>Pattern of Exposure and Measles Mortality in Senegal</a:t>
            </a:r>
          </a:p>
          <a:p>
            <a:pPr lvl="3">
              <a:lnSpc>
                <a:spcPct val="150000"/>
              </a:lnSpc>
            </a:pPr>
            <a:r>
              <a:rPr lang="en-US" sz="2400" dirty="0"/>
              <a:t>Fatality was associated with degree of exposure </a:t>
            </a:r>
            <a:r>
              <a:rPr lang="en-US" sz="2400" dirty="0" smtClean="0"/>
              <a:t>to index </a:t>
            </a:r>
            <a:r>
              <a:rPr lang="en-US" sz="2400" dirty="0"/>
              <a:t>case: highest for those living in the same hut, lower for those living in the same household but not in the same hut, lowest for those living in the same compound but not in the same household or hut.  Case fatality rate mounted as the epidemic intensified.  </a:t>
            </a:r>
            <a:endParaRPr lang="en-US" sz="2400" dirty="0" smtClean="0"/>
          </a:p>
          <a:p>
            <a:pPr lvl="3">
              <a:lnSpc>
                <a:spcPct val="150000"/>
              </a:lnSpc>
            </a:pPr>
            <a:r>
              <a:rPr lang="en-US" sz="2400" dirty="0" smtClean="0"/>
              <a:t>JID </a:t>
            </a:r>
            <a:r>
              <a:rPr lang="en-US" sz="2400" dirty="0"/>
              <a:t>161:1088ff.</a:t>
            </a:r>
          </a:p>
          <a:p>
            <a:pPr marL="640080" indent="0">
              <a:buNone/>
            </a:pPr>
            <a:endParaRPr lang="en-US" dirty="0"/>
          </a:p>
        </p:txBody>
      </p:sp>
      <p:sp>
        <p:nvSpPr>
          <p:cNvPr id="3" name="Title 2"/>
          <p:cNvSpPr>
            <a:spLocks noGrp="1"/>
          </p:cNvSpPr>
          <p:nvPr>
            <p:ph type="title"/>
          </p:nvPr>
        </p:nvSpPr>
        <p:spPr/>
        <p:txBody>
          <a:bodyPr/>
          <a:lstStyle/>
          <a:p>
            <a:r>
              <a:rPr lang="en-US" dirty="0"/>
              <a:t>Does intensity of exposure matter?</a:t>
            </a:r>
          </a:p>
        </p:txBody>
      </p:sp>
    </p:spTree>
    <p:extLst>
      <p:ext uri="{BB962C8B-B14F-4D97-AF65-F5344CB8AC3E}">
        <p14:creationId xmlns:p14="http://schemas.microsoft.com/office/powerpoint/2010/main" val="156118411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607" y="663513"/>
            <a:ext cx="11433502" cy="2246769"/>
          </a:xfrm>
          <a:prstGeom prst="rect">
            <a:avLst/>
          </a:prstGeom>
          <a:noFill/>
        </p:spPr>
        <p:txBody>
          <a:bodyPr wrap="square" rtlCol="0">
            <a:spAutoFit/>
          </a:bodyPr>
          <a:lstStyle/>
          <a:p>
            <a:pPr algn="ctr"/>
            <a:r>
              <a:rPr lang="en-US" sz="2800" dirty="0"/>
              <a:t>Thank you for joining us!  </a:t>
            </a:r>
          </a:p>
          <a:p>
            <a:pPr algn="ctr"/>
            <a:endParaRPr lang="en-US" sz="2800" dirty="0"/>
          </a:p>
          <a:p>
            <a:pPr algn="ctr"/>
            <a:r>
              <a:rPr lang="en-US" sz="2800" dirty="0"/>
              <a:t>Slides and recording of today’s presentation will be available at </a:t>
            </a:r>
          </a:p>
          <a:p>
            <a:pPr algn="ctr"/>
            <a:r>
              <a:rPr lang="en-US" sz="2800" dirty="0">
                <a:hlinkClick r:id="rId2"/>
              </a:rPr>
              <a:t>https://www.nebraskahospitals.org/coronavirus-covid-19-information.html</a:t>
            </a:r>
            <a:endParaRPr lang="en-US" sz="2800" dirty="0"/>
          </a:p>
        </p:txBody>
      </p:sp>
      <p:sp>
        <p:nvSpPr>
          <p:cNvPr id="3" name="TextBox 2"/>
          <p:cNvSpPr txBox="1"/>
          <p:nvPr/>
        </p:nvSpPr>
        <p:spPr>
          <a:xfrm>
            <a:off x="686308" y="3882407"/>
            <a:ext cx="3452555" cy="830997"/>
          </a:xfrm>
          <a:prstGeom prst="rect">
            <a:avLst/>
          </a:prstGeom>
          <a:noFill/>
        </p:spPr>
        <p:txBody>
          <a:bodyPr wrap="square" rtlCol="0">
            <a:spAutoFit/>
          </a:bodyPr>
          <a:lstStyle/>
          <a:p>
            <a:pPr algn="ctr"/>
            <a:r>
              <a:rPr lang="en-US" sz="2400" dirty="0"/>
              <a:t>Scroll to the bottom of the page</a:t>
            </a:r>
          </a:p>
        </p:txBody>
      </p:sp>
      <p:cxnSp>
        <p:nvCxnSpPr>
          <p:cNvPr id="4" name="Straight Arrow Connector 3"/>
          <p:cNvCxnSpPr/>
          <p:nvPr/>
        </p:nvCxnSpPr>
        <p:spPr>
          <a:xfrm flipV="1">
            <a:off x="3946358" y="4090738"/>
            <a:ext cx="1054017" cy="20716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3"/>
          <a:srcRect l="4088" r="6149" b="6493"/>
          <a:stretch/>
        </p:blipFill>
        <p:spPr>
          <a:xfrm>
            <a:off x="5120639" y="2990780"/>
            <a:ext cx="4292301" cy="3065775"/>
          </a:xfrm>
          <a:prstGeom prst="rect">
            <a:avLst/>
          </a:prstGeom>
          <a:ln>
            <a:solidFill>
              <a:schemeClr val="tx1"/>
            </a:solidFill>
          </a:ln>
        </p:spPr>
      </p:pic>
    </p:spTree>
    <p:extLst>
      <p:ext uri="{BB962C8B-B14F-4D97-AF65-F5344CB8AC3E}">
        <p14:creationId xmlns:p14="http://schemas.microsoft.com/office/powerpoint/2010/main" val="269836899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48088" y="1318688"/>
            <a:ext cx="11552349" cy="4621775"/>
          </a:xfrm>
        </p:spPr>
        <p:txBody>
          <a:bodyPr/>
          <a:lstStyle/>
          <a:p>
            <a:r>
              <a:rPr lang="en-US" dirty="0"/>
              <a:t>Varicella Zoster in Guinea-Bissau: Intensity of Exposure and Severity of </a:t>
            </a:r>
            <a:r>
              <a:rPr lang="en-US" dirty="0" smtClean="0"/>
              <a:t>Infection</a:t>
            </a:r>
          </a:p>
          <a:p>
            <a:endParaRPr lang="en-US" sz="1200" dirty="0"/>
          </a:p>
          <a:p>
            <a:pPr lvl="3"/>
            <a:r>
              <a:rPr lang="en-US" sz="2000" dirty="0"/>
              <a:t>Incubation period, number of pox, magnitude of fever, and incidence of pneumonia were related to intensity of exposure (index case in household vs secondary cases, number of infected individuals in the household.</a:t>
            </a:r>
          </a:p>
          <a:p>
            <a:pPr lvl="1"/>
            <a:endParaRPr lang="en-US" sz="1400" dirty="0"/>
          </a:p>
          <a:p>
            <a:pPr lvl="3"/>
            <a:r>
              <a:rPr lang="en-US" sz="2000" dirty="0"/>
              <a:t>Pediatric Infectious Disease 24:102-107</a:t>
            </a:r>
          </a:p>
          <a:p>
            <a:endParaRPr lang="en-US" dirty="0"/>
          </a:p>
        </p:txBody>
      </p:sp>
      <p:sp>
        <p:nvSpPr>
          <p:cNvPr id="3" name="Title 2"/>
          <p:cNvSpPr>
            <a:spLocks noGrp="1"/>
          </p:cNvSpPr>
          <p:nvPr>
            <p:ph type="title"/>
          </p:nvPr>
        </p:nvSpPr>
        <p:spPr/>
        <p:txBody>
          <a:bodyPr/>
          <a:lstStyle/>
          <a:p>
            <a:r>
              <a:rPr lang="en-US" dirty="0"/>
              <a:t>Does intensity of exposure matter?</a:t>
            </a:r>
          </a:p>
        </p:txBody>
      </p:sp>
    </p:spTree>
    <p:extLst>
      <p:ext uri="{BB962C8B-B14F-4D97-AF65-F5344CB8AC3E}">
        <p14:creationId xmlns:p14="http://schemas.microsoft.com/office/powerpoint/2010/main" val="3580581007"/>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39187" y="1318687"/>
            <a:ext cx="11552349" cy="4621775"/>
          </a:xfrm>
        </p:spPr>
        <p:txBody>
          <a:bodyPr/>
          <a:lstStyle/>
          <a:p>
            <a:r>
              <a:rPr lang="en-US" dirty="0"/>
              <a:t>Intensive Exposure as a Risk Factor for Severe Polio: A Study of Multiple Family Cases</a:t>
            </a:r>
          </a:p>
          <a:p>
            <a:pPr lvl="3"/>
            <a:r>
              <a:rPr lang="en-US" sz="2000" dirty="0"/>
              <a:t>Retrospective study of 429 polio cases in Denmark</a:t>
            </a:r>
          </a:p>
          <a:p>
            <a:pPr lvl="3"/>
            <a:r>
              <a:rPr lang="en-US" sz="2000" dirty="0"/>
              <a:t>“A short incubation period is associated with severe disease and a prolonged incubation period with milder infections. Furthermore, intensive exposure from being infected within the household increased severity. These observations therefore suggest that intensity of exposure and dose of infection are important factors in the severity of poliomyelitis. “</a:t>
            </a:r>
          </a:p>
          <a:p>
            <a:endParaRPr lang="en-US" dirty="0"/>
          </a:p>
        </p:txBody>
      </p:sp>
      <p:sp>
        <p:nvSpPr>
          <p:cNvPr id="3" name="Title 2"/>
          <p:cNvSpPr>
            <a:spLocks noGrp="1"/>
          </p:cNvSpPr>
          <p:nvPr>
            <p:ph type="title"/>
          </p:nvPr>
        </p:nvSpPr>
        <p:spPr/>
        <p:txBody>
          <a:bodyPr/>
          <a:lstStyle/>
          <a:p>
            <a:r>
              <a:rPr lang="en-US" dirty="0"/>
              <a:t>Does intensity of exposure matter?</a:t>
            </a:r>
          </a:p>
        </p:txBody>
      </p:sp>
    </p:spTree>
    <p:extLst>
      <p:ext uri="{BB962C8B-B14F-4D97-AF65-F5344CB8AC3E}">
        <p14:creationId xmlns:p14="http://schemas.microsoft.com/office/powerpoint/2010/main" val="205700627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97481" y="1372476"/>
            <a:ext cx="11552349" cy="4621775"/>
          </a:xfrm>
        </p:spPr>
        <p:txBody>
          <a:bodyPr/>
          <a:lstStyle/>
          <a:p>
            <a:r>
              <a:rPr lang="en-US" dirty="0"/>
              <a:t>If intensity of exposure leads to more severe disease, acquisition of a high dose of virus in a superspreading encounter may lead to a more severely infected person who themselves may be more likely to generate a superspreading encounter.  </a:t>
            </a:r>
          </a:p>
          <a:p>
            <a:endParaRPr lang="en-US" dirty="0"/>
          </a:p>
        </p:txBody>
      </p:sp>
      <p:sp>
        <p:nvSpPr>
          <p:cNvPr id="3" name="Title 2"/>
          <p:cNvSpPr>
            <a:spLocks noGrp="1"/>
          </p:cNvSpPr>
          <p:nvPr>
            <p:ph type="title"/>
          </p:nvPr>
        </p:nvSpPr>
        <p:spPr>
          <a:xfrm>
            <a:off x="365097" y="0"/>
            <a:ext cx="11552349" cy="696420"/>
          </a:xfrm>
        </p:spPr>
        <p:txBody>
          <a:bodyPr/>
          <a:lstStyle/>
          <a:p>
            <a:r>
              <a:rPr lang="en-US" dirty="0"/>
              <a:t>Are superspreaders vampires, creating yet more superspreaders</a:t>
            </a:r>
          </a:p>
        </p:txBody>
      </p:sp>
    </p:spTree>
    <p:extLst>
      <p:ext uri="{BB962C8B-B14F-4D97-AF65-F5344CB8AC3E}">
        <p14:creationId xmlns:p14="http://schemas.microsoft.com/office/powerpoint/2010/main" val="283550451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1512325"/>
            <a:ext cx="11552349" cy="4621775"/>
          </a:xfrm>
        </p:spPr>
        <p:txBody>
          <a:bodyPr/>
          <a:lstStyle/>
          <a:p>
            <a:r>
              <a:rPr lang="en-US" dirty="0"/>
              <a:t>Outbreaks associated with numerous cases and fatalities have been documented in nursing homes, prisons, packing houses, church choirs and additional confined settings occupied by many people for extended periods of time. </a:t>
            </a:r>
          </a:p>
        </p:txBody>
      </p:sp>
      <p:sp>
        <p:nvSpPr>
          <p:cNvPr id="3" name="Title 2"/>
          <p:cNvSpPr>
            <a:spLocks noGrp="1"/>
          </p:cNvSpPr>
          <p:nvPr>
            <p:ph type="title"/>
          </p:nvPr>
        </p:nvSpPr>
        <p:spPr>
          <a:xfrm>
            <a:off x="373487" y="0"/>
            <a:ext cx="11552349" cy="696420"/>
          </a:xfrm>
        </p:spPr>
        <p:txBody>
          <a:bodyPr/>
          <a:lstStyle/>
          <a:p>
            <a:r>
              <a:rPr lang="en-US" dirty="0"/>
              <a:t>Evidence for the importance of intensity of exposure in Covid-19</a:t>
            </a:r>
          </a:p>
        </p:txBody>
      </p:sp>
    </p:spTree>
    <p:extLst>
      <p:ext uri="{BB962C8B-B14F-4D97-AF65-F5344CB8AC3E}">
        <p14:creationId xmlns:p14="http://schemas.microsoft.com/office/powerpoint/2010/main" val="26418856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1297172"/>
            <a:ext cx="11552349" cy="4621775"/>
          </a:xfrm>
        </p:spPr>
        <p:txBody>
          <a:bodyPr/>
          <a:lstStyle/>
          <a:p>
            <a:r>
              <a:rPr lang="en-US" dirty="0"/>
              <a:t>In a study by Liu et al., patients were stratified by severity of illness at presentation. </a:t>
            </a:r>
            <a:endParaRPr lang="en-US" dirty="0" smtClean="0"/>
          </a:p>
          <a:p>
            <a:r>
              <a:rPr lang="en-US" dirty="0" smtClean="0"/>
              <a:t>Viral </a:t>
            </a:r>
            <a:r>
              <a:rPr lang="en-US" dirty="0"/>
              <a:t>load in nasal swabs was </a:t>
            </a:r>
            <a:r>
              <a:rPr lang="en-US" dirty="0" smtClean="0"/>
              <a:t>measured</a:t>
            </a:r>
          </a:p>
          <a:p>
            <a:endParaRPr lang="en-US" sz="1600" dirty="0"/>
          </a:p>
          <a:p>
            <a:pPr lvl="3"/>
            <a:r>
              <a:rPr lang="en-US" sz="2000" dirty="0"/>
              <a:t>The mean viral load of severe cases was found to be </a:t>
            </a:r>
            <a:r>
              <a:rPr lang="en-US" sz="2000" i="1" u="sng" dirty="0"/>
              <a:t>around  60 times higher </a:t>
            </a:r>
            <a:r>
              <a:rPr lang="en-US" sz="2000" dirty="0"/>
              <a:t>than that of mild cases, suggesting that higher viral loads might be associated with severe clinical </a:t>
            </a:r>
            <a:r>
              <a:rPr lang="en-US" sz="2000" dirty="0" smtClean="0"/>
              <a:t>outcomes.</a:t>
            </a:r>
          </a:p>
          <a:p>
            <a:pPr lvl="3"/>
            <a:r>
              <a:rPr lang="en-US" sz="2000" dirty="0" smtClean="0">
                <a:latin typeface="Roboto" panose="02000000000000000000" pitchFamily="2" charset="0"/>
                <a:ea typeface="Roboto" panose="02000000000000000000" pitchFamily="2" charset="0"/>
                <a:cs typeface="Roboto" panose="02000000000000000000" pitchFamily="2" charset="0"/>
              </a:rPr>
              <a:t>Lancet </a:t>
            </a:r>
            <a:r>
              <a:rPr lang="en-US" sz="2000" dirty="0">
                <a:latin typeface="Roboto" panose="02000000000000000000" pitchFamily="2" charset="0"/>
                <a:ea typeface="Roboto" panose="02000000000000000000" pitchFamily="2" charset="0"/>
                <a:cs typeface="Roboto" panose="02000000000000000000" pitchFamily="2" charset="0"/>
              </a:rPr>
              <a:t>Infect Dis. 2020; </a:t>
            </a:r>
            <a:r>
              <a:rPr lang="en-US" sz="2000" dirty="0" err="1">
                <a:latin typeface="Roboto" panose="02000000000000000000" pitchFamily="2" charset="0"/>
                <a:ea typeface="Roboto" panose="02000000000000000000" pitchFamily="2" charset="0"/>
                <a:cs typeface="Roboto" panose="02000000000000000000" pitchFamily="2" charset="0"/>
              </a:rPr>
              <a:t>pii</a:t>
            </a:r>
            <a:r>
              <a:rPr lang="en-US" sz="2000" dirty="0">
                <a:latin typeface="Roboto" panose="02000000000000000000" pitchFamily="2" charset="0"/>
                <a:ea typeface="Roboto" panose="02000000000000000000" pitchFamily="2" charset="0"/>
                <a:cs typeface="Roboto" panose="02000000000000000000" pitchFamily="2" charset="0"/>
              </a:rPr>
              <a:t>: S1473-3099(20)30232-2. </a:t>
            </a:r>
            <a:r>
              <a:rPr lang="en-US" sz="2000" dirty="0" err="1">
                <a:latin typeface="Roboto" panose="02000000000000000000" pitchFamily="2" charset="0"/>
                <a:ea typeface="Roboto" panose="02000000000000000000" pitchFamily="2" charset="0"/>
                <a:cs typeface="Roboto" panose="02000000000000000000" pitchFamily="2" charset="0"/>
              </a:rPr>
              <a:t>doi</a:t>
            </a:r>
            <a:r>
              <a:rPr lang="en-US" sz="2000" dirty="0">
                <a:latin typeface="Roboto" panose="02000000000000000000" pitchFamily="2" charset="0"/>
                <a:ea typeface="Roboto" panose="02000000000000000000" pitchFamily="2" charset="0"/>
                <a:cs typeface="Roboto" panose="02000000000000000000" pitchFamily="2" charset="0"/>
              </a:rPr>
              <a:t>: 10.1016/S1473-3099(20)30232-2. </a:t>
            </a:r>
          </a:p>
          <a:p>
            <a:endParaRPr lang="en-US" dirty="0"/>
          </a:p>
        </p:txBody>
      </p:sp>
      <p:sp>
        <p:nvSpPr>
          <p:cNvPr id="3" name="Title 2"/>
          <p:cNvSpPr>
            <a:spLocks noGrp="1"/>
          </p:cNvSpPr>
          <p:nvPr>
            <p:ph type="title"/>
          </p:nvPr>
        </p:nvSpPr>
        <p:spPr/>
        <p:txBody>
          <a:bodyPr/>
          <a:lstStyle/>
          <a:p>
            <a:r>
              <a:rPr lang="en-US" dirty="0"/>
              <a:t>Intensity of infection matters</a:t>
            </a:r>
          </a:p>
        </p:txBody>
      </p:sp>
    </p:spTree>
    <p:extLst>
      <p:ext uri="{BB962C8B-B14F-4D97-AF65-F5344CB8AC3E}">
        <p14:creationId xmlns:p14="http://schemas.microsoft.com/office/powerpoint/2010/main" val="266573400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Face masks</a:t>
            </a:r>
          </a:p>
          <a:p>
            <a:r>
              <a:rPr lang="en-US" dirty="0"/>
              <a:t>Minimize large gatherings in enclosed spaces</a:t>
            </a:r>
          </a:p>
          <a:p>
            <a:r>
              <a:rPr lang="en-US" dirty="0"/>
              <a:t>Social distancing</a:t>
            </a:r>
          </a:p>
          <a:p>
            <a:r>
              <a:rPr lang="en-US" dirty="0"/>
              <a:t>Eye protection, surface sterilization</a:t>
            </a:r>
          </a:p>
          <a:p>
            <a:endParaRPr lang="en-US" dirty="0"/>
          </a:p>
        </p:txBody>
      </p:sp>
      <p:sp>
        <p:nvSpPr>
          <p:cNvPr id="3" name="Title 2"/>
          <p:cNvSpPr>
            <a:spLocks noGrp="1"/>
          </p:cNvSpPr>
          <p:nvPr>
            <p:ph type="title"/>
          </p:nvPr>
        </p:nvSpPr>
        <p:spPr/>
        <p:txBody>
          <a:bodyPr/>
          <a:lstStyle/>
          <a:p>
            <a:r>
              <a:rPr lang="en-US" dirty="0"/>
              <a:t>How can we reduce the intensity of exposure?</a:t>
            </a:r>
          </a:p>
        </p:txBody>
      </p:sp>
    </p:spTree>
    <p:extLst>
      <p:ext uri="{BB962C8B-B14F-4D97-AF65-F5344CB8AC3E}">
        <p14:creationId xmlns:p14="http://schemas.microsoft.com/office/powerpoint/2010/main" val="89020633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39187" y="1340202"/>
            <a:ext cx="11552349" cy="4621775"/>
          </a:xfrm>
        </p:spPr>
        <p:txBody>
          <a:bodyPr/>
          <a:lstStyle/>
          <a:p>
            <a:r>
              <a:rPr lang="en-US" b="1" dirty="0"/>
              <a:t>Visualizing Speech-Generated Oral Fluid Droplets with Laser Light Scattering</a:t>
            </a:r>
            <a:endParaRPr lang="en-US" dirty="0">
              <a:hlinkClick r:id="rId2"/>
            </a:endParaRPr>
          </a:p>
          <a:p>
            <a:r>
              <a:rPr lang="en-US" dirty="0">
                <a:hlinkClick r:id="rId2"/>
              </a:rPr>
              <a:t>https://www.nejm.org/doi/full/10.1056/NEJMc2007800</a:t>
            </a:r>
            <a:endParaRPr lang="en-US" dirty="0"/>
          </a:p>
          <a:p>
            <a:endParaRPr lang="en-US" dirty="0"/>
          </a:p>
        </p:txBody>
      </p:sp>
      <p:sp>
        <p:nvSpPr>
          <p:cNvPr id="3" name="Title 2"/>
          <p:cNvSpPr>
            <a:spLocks noGrp="1"/>
          </p:cNvSpPr>
          <p:nvPr>
            <p:ph type="title"/>
          </p:nvPr>
        </p:nvSpPr>
        <p:spPr/>
        <p:txBody>
          <a:bodyPr/>
          <a:lstStyle/>
          <a:p>
            <a:r>
              <a:rPr lang="en-US" dirty="0"/>
              <a:t>Face masks do make a difference!</a:t>
            </a:r>
          </a:p>
        </p:txBody>
      </p:sp>
    </p:spTree>
    <p:extLst>
      <p:ext uri="{BB962C8B-B14F-4D97-AF65-F5344CB8AC3E}">
        <p14:creationId xmlns:p14="http://schemas.microsoft.com/office/powerpoint/2010/main" val="71267683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49945" y="1189596"/>
            <a:ext cx="11552349" cy="4621775"/>
          </a:xfrm>
        </p:spPr>
        <p:txBody>
          <a:bodyPr/>
          <a:lstStyle/>
          <a:p>
            <a:r>
              <a:rPr lang="en-US" dirty="0"/>
              <a:t>Cochrane review from 2011: </a:t>
            </a:r>
          </a:p>
          <a:p>
            <a:r>
              <a:rPr lang="en-US" dirty="0"/>
              <a:t>Physical interventions to interrupt or reduce the spread of respiratory </a:t>
            </a:r>
            <a:r>
              <a:rPr lang="en-US" dirty="0" smtClean="0"/>
              <a:t>viruses</a:t>
            </a:r>
          </a:p>
          <a:p>
            <a:endParaRPr lang="en-US" sz="1100" dirty="0"/>
          </a:p>
          <a:p>
            <a:pPr lvl="3"/>
            <a:r>
              <a:rPr lang="en-US" sz="2000" dirty="0"/>
              <a:t>Review of 67 studies.</a:t>
            </a:r>
          </a:p>
          <a:p>
            <a:pPr lvl="3"/>
            <a:r>
              <a:rPr lang="en-US" sz="2000" dirty="0"/>
              <a:t>“Surgical masks or N95 respirators were the most consistent and comprehensive supportive measures.  N95 respirators were non-inferior to simple surgical masks but more  expensive, uncomfortable, and irritating to skin.  </a:t>
            </a:r>
          </a:p>
          <a:p>
            <a:endParaRPr lang="en-US" dirty="0"/>
          </a:p>
        </p:txBody>
      </p:sp>
      <p:sp>
        <p:nvSpPr>
          <p:cNvPr id="3" name="Title 2"/>
          <p:cNvSpPr>
            <a:spLocks noGrp="1"/>
          </p:cNvSpPr>
          <p:nvPr>
            <p:ph type="title"/>
          </p:nvPr>
        </p:nvSpPr>
        <p:spPr/>
        <p:txBody>
          <a:bodyPr/>
          <a:lstStyle/>
          <a:p>
            <a:r>
              <a:rPr lang="en-US" dirty="0"/>
              <a:t>Face masks make a difference</a:t>
            </a:r>
          </a:p>
        </p:txBody>
      </p:sp>
    </p:spTree>
    <p:extLst>
      <p:ext uri="{BB962C8B-B14F-4D97-AF65-F5344CB8AC3E}">
        <p14:creationId xmlns:p14="http://schemas.microsoft.com/office/powerpoint/2010/main" val="326167209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1361718"/>
            <a:ext cx="11672047" cy="4621775"/>
          </a:xfrm>
        </p:spPr>
        <p:txBody>
          <a:bodyPr/>
          <a:lstStyle/>
          <a:p>
            <a:r>
              <a:rPr lang="en-US" b="1" dirty="0"/>
              <a:t>Effectiveness of N95 Respirators Versus Surgical Masks in Protecting Health Care Workers From Acute Respiratory Infection: A Systematic Review and Meta-Analysis </a:t>
            </a:r>
            <a:endParaRPr lang="en-US" b="1" dirty="0" smtClean="0"/>
          </a:p>
          <a:p>
            <a:endParaRPr lang="en-US" sz="1400" b="1" dirty="0"/>
          </a:p>
          <a:p>
            <a:pPr lvl="3"/>
            <a:r>
              <a:rPr lang="en-US" sz="2000" dirty="0"/>
              <a:t>Although N95 respirators appeared to have a protective advantage over surgical masks in laboratory settings, our meta-analysis showed that there were insufficient data to determine definitively whether N95 respirators are superior to surgical masks in protecting health care workers against transmissible acute respiratory infections in clinical </a:t>
            </a:r>
            <a:r>
              <a:rPr lang="en-US" sz="2000" dirty="0" smtClean="0"/>
              <a:t>settings</a:t>
            </a:r>
          </a:p>
          <a:p>
            <a:pPr lvl="4"/>
            <a:endParaRPr lang="en-US" sz="1600" dirty="0"/>
          </a:p>
          <a:p>
            <a:pPr lvl="3"/>
            <a:r>
              <a:rPr lang="en-US" dirty="0">
                <a:hlinkClick r:id="rId2"/>
              </a:rPr>
              <a:t>CMAJ</a:t>
            </a:r>
            <a:r>
              <a:rPr lang="en-US" dirty="0"/>
              <a:t>. 2016 May 17; 188(8): 567–574. </a:t>
            </a:r>
          </a:p>
          <a:p>
            <a:endParaRPr lang="en-US" dirty="0"/>
          </a:p>
        </p:txBody>
      </p:sp>
      <p:sp>
        <p:nvSpPr>
          <p:cNvPr id="3" name="Title 2"/>
          <p:cNvSpPr>
            <a:spLocks noGrp="1"/>
          </p:cNvSpPr>
          <p:nvPr>
            <p:ph type="title"/>
          </p:nvPr>
        </p:nvSpPr>
        <p:spPr/>
        <p:txBody>
          <a:bodyPr/>
          <a:lstStyle/>
          <a:p>
            <a:r>
              <a:rPr lang="en-US" dirty="0"/>
              <a:t>Surgical masks vs N95</a:t>
            </a:r>
          </a:p>
        </p:txBody>
      </p:sp>
    </p:spTree>
    <p:extLst>
      <p:ext uri="{BB962C8B-B14F-4D97-AF65-F5344CB8AC3E}">
        <p14:creationId xmlns:p14="http://schemas.microsoft.com/office/powerpoint/2010/main" val="405853311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28430" y="1437021"/>
            <a:ext cx="11552349" cy="4621775"/>
          </a:xfrm>
        </p:spPr>
        <p:txBody>
          <a:bodyPr/>
          <a:lstStyle/>
          <a:p>
            <a:r>
              <a:rPr lang="en-US" dirty="0" smtClean="0"/>
              <a:t>“Hand </a:t>
            </a:r>
            <a:r>
              <a:rPr lang="en-US" dirty="0"/>
              <a:t>hygiene and risk of influenza virus infections in the community: A systematic review and meta-analysis</a:t>
            </a:r>
            <a:r>
              <a:rPr lang="en-US" dirty="0" smtClean="0"/>
              <a:t>”</a:t>
            </a:r>
          </a:p>
          <a:p>
            <a:pPr marL="640080" indent="0">
              <a:buNone/>
            </a:pPr>
            <a:endParaRPr lang="en-US" sz="1100" dirty="0"/>
          </a:p>
          <a:p>
            <a:pPr lvl="3"/>
            <a:r>
              <a:rPr lang="en-US" sz="2000" dirty="0"/>
              <a:t>“The combination of hand hygiene with facemasks was found to have statistically significant efficacy against laboratory confirmed influenza while hand hygiene alone did not. </a:t>
            </a:r>
          </a:p>
          <a:p>
            <a:pPr lvl="1"/>
            <a:endParaRPr lang="en-US" dirty="0"/>
          </a:p>
          <a:p>
            <a:pPr lvl="3"/>
            <a:r>
              <a:rPr lang="en-US" sz="2000" dirty="0" err="1"/>
              <a:t>Epidemiol</a:t>
            </a:r>
            <a:r>
              <a:rPr lang="en-US" sz="2000" dirty="0"/>
              <a:t>. Infect. 2014 12:922</a:t>
            </a:r>
          </a:p>
          <a:p>
            <a:endParaRPr lang="en-US" dirty="0"/>
          </a:p>
        </p:txBody>
      </p:sp>
      <p:sp>
        <p:nvSpPr>
          <p:cNvPr id="3" name="Title 2"/>
          <p:cNvSpPr>
            <a:spLocks noGrp="1"/>
          </p:cNvSpPr>
          <p:nvPr>
            <p:ph type="title"/>
          </p:nvPr>
        </p:nvSpPr>
        <p:spPr/>
        <p:txBody>
          <a:bodyPr/>
          <a:lstStyle/>
          <a:p>
            <a:r>
              <a:rPr lang="en-US" dirty="0"/>
              <a:t>Face masks make a difference</a:t>
            </a:r>
          </a:p>
        </p:txBody>
      </p:sp>
    </p:spTree>
    <p:extLst>
      <p:ext uri="{BB962C8B-B14F-4D97-AF65-F5344CB8AC3E}">
        <p14:creationId xmlns:p14="http://schemas.microsoft.com/office/powerpoint/2010/main" val="349711096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95550" y="709612"/>
            <a:ext cx="7200900" cy="5438775"/>
          </a:xfrm>
          <a:prstGeom prst="rect">
            <a:avLst/>
          </a:prstGeom>
        </p:spPr>
      </p:pic>
    </p:spTree>
    <p:extLst>
      <p:ext uri="{BB962C8B-B14F-4D97-AF65-F5344CB8AC3E}">
        <p14:creationId xmlns:p14="http://schemas.microsoft.com/office/powerpoint/2010/main" val="2376286800"/>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366423" y="1318687"/>
            <a:ext cx="12113773" cy="4621775"/>
          </a:xfrm>
        </p:spPr>
        <p:txBody>
          <a:bodyPr/>
          <a:lstStyle/>
          <a:p>
            <a:r>
              <a:rPr lang="en-US" dirty="0"/>
              <a:t>“Surgical face masks worn by patients with multi-drug resistant tuberculosis”</a:t>
            </a:r>
          </a:p>
          <a:p>
            <a:pPr lvl="3"/>
            <a:r>
              <a:rPr lang="en-US" sz="2000" dirty="0"/>
              <a:t>Experience on MDR-TB ward in South Africa with evaluation of guinea pigs breathing ward air </a:t>
            </a:r>
          </a:p>
          <a:p>
            <a:pPr lvl="3"/>
            <a:r>
              <a:rPr lang="en-US" sz="2000" dirty="0" smtClean="0"/>
              <a:t>“</a:t>
            </a:r>
            <a:r>
              <a:rPr lang="en-US" sz="2000" dirty="0"/>
              <a:t>Surgical face masks on patients with MDR-TB significantly reduced transmission from </a:t>
            </a:r>
            <a:r>
              <a:rPr lang="en-US" sz="2000" dirty="0" smtClean="0"/>
              <a:t>	infectious </a:t>
            </a:r>
            <a:r>
              <a:rPr lang="en-US" sz="2000" dirty="0"/>
              <a:t>patients”</a:t>
            </a:r>
          </a:p>
          <a:p>
            <a:pPr lvl="1"/>
            <a:endParaRPr lang="en-US" dirty="0"/>
          </a:p>
          <a:p>
            <a:pPr lvl="3"/>
            <a:r>
              <a:rPr lang="en-US" sz="2000" dirty="0"/>
              <a:t>Am J </a:t>
            </a:r>
            <a:r>
              <a:rPr lang="en-US" sz="2000" dirty="0" err="1"/>
              <a:t>Respir</a:t>
            </a:r>
            <a:r>
              <a:rPr lang="en-US" sz="2000" dirty="0"/>
              <a:t> </a:t>
            </a:r>
            <a:r>
              <a:rPr lang="en-US" sz="2000" dirty="0" err="1"/>
              <a:t>Crit</a:t>
            </a:r>
            <a:r>
              <a:rPr lang="en-US" sz="2000" dirty="0"/>
              <a:t> Care Med 185:1104-1109 (2012)</a:t>
            </a:r>
          </a:p>
          <a:p>
            <a:pPr marL="640080" indent="0">
              <a:buNone/>
            </a:pPr>
            <a:endParaRPr lang="en-US" dirty="0"/>
          </a:p>
        </p:txBody>
      </p:sp>
      <p:sp>
        <p:nvSpPr>
          <p:cNvPr id="3" name="Title 2"/>
          <p:cNvSpPr>
            <a:spLocks noGrp="1"/>
          </p:cNvSpPr>
          <p:nvPr>
            <p:ph type="title"/>
          </p:nvPr>
        </p:nvSpPr>
        <p:spPr/>
        <p:txBody>
          <a:bodyPr/>
          <a:lstStyle/>
          <a:p>
            <a:r>
              <a:rPr lang="en-US" dirty="0"/>
              <a:t>Face masks on the infected patient</a:t>
            </a:r>
          </a:p>
        </p:txBody>
      </p:sp>
    </p:spTree>
    <p:extLst>
      <p:ext uri="{BB962C8B-B14F-4D97-AF65-F5344CB8AC3E}">
        <p14:creationId xmlns:p14="http://schemas.microsoft.com/office/powerpoint/2010/main" val="284366426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1383233"/>
            <a:ext cx="11552349" cy="4621775"/>
          </a:xfrm>
        </p:spPr>
        <p:txBody>
          <a:bodyPr/>
          <a:lstStyle/>
          <a:p>
            <a:r>
              <a:rPr lang="en-US" dirty="0"/>
              <a:t>“Physical distancing, face masks, and eye protection to prevent person-to-person transmission of SARS-CoV-2 and COVID-19</a:t>
            </a:r>
            <a:r>
              <a:rPr lang="en-US" dirty="0" smtClean="0"/>
              <a:t>”</a:t>
            </a:r>
            <a:endParaRPr lang="en-US" dirty="0"/>
          </a:p>
          <a:p>
            <a:pPr lvl="3"/>
            <a:r>
              <a:rPr lang="en-US" sz="2000" dirty="0"/>
              <a:t>Physical distancing of at least 1 meter, and ideally 2 or more meters is useful, as is eye protection.</a:t>
            </a:r>
          </a:p>
          <a:p>
            <a:pPr lvl="3"/>
            <a:r>
              <a:rPr lang="en-US" sz="2000" dirty="0"/>
              <a:t>“Face mask use could result in a large reduction in risk of infection.” </a:t>
            </a:r>
          </a:p>
          <a:p>
            <a:pPr lvl="3"/>
            <a:r>
              <a:rPr lang="en-US" sz="2000" dirty="0" smtClean="0"/>
              <a:t>Lancet </a:t>
            </a:r>
            <a:r>
              <a:rPr lang="en-US" sz="2000" dirty="0"/>
              <a:t>June 1, 2020</a:t>
            </a:r>
          </a:p>
          <a:p>
            <a:endParaRPr lang="en-US" dirty="0"/>
          </a:p>
        </p:txBody>
      </p:sp>
      <p:sp>
        <p:nvSpPr>
          <p:cNvPr id="3" name="Title 2"/>
          <p:cNvSpPr>
            <a:spLocks noGrp="1"/>
          </p:cNvSpPr>
          <p:nvPr>
            <p:ph type="title"/>
          </p:nvPr>
        </p:nvSpPr>
        <p:spPr/>
        <p:txBody>
          <a:bodyPr/>
          <a:lstStyle/>
          <a:p>
            <a:r>
              <a:rPr lang="en-US" dirty="0"/>
              <a:t>Face masks are effective for Covid-19</a:t>
            </a:r>
          </a:p>
        </p:txBody>
      </p:sp>
    </p:spTree>
    <p:extLst>
      <p:ext uri="{BB962C8B-B14F-4D97-AF65-F5344CB8AC3E}">
        <p14:creationId xmlns:p14="http://schemas.microsoft.com/office/powerpoint/2010/main" val="80616270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1340202"/>
            <a:ext cx="11552349" cy="4621775"/>
          </a:xfrm>
        </p:spPr>
        <p:txBody>
          <a:bodyPr/>
          <a:lstStyle/>
          <a:p>
            <a:r>
              <a:rPr lang="en-US" dirty="0"/>
              <a:t>“The role of community-wide wearing of face mask for control of coronavirus disease 2019 (COVID-19) epidemic due to SARS-CoV-2”</a:t>
            </a:r>
          </a:p>
          <a:p>
            <a:pPr lvl="3"/>
            <a:r>
              <a:rPr lang="en-US" sz="2000" dirty="0"/>
              <a:t>Hong Kong adopted community wide wearing of masks at the outset of the epidemic.</a:t>
            </a:r>
          </a:p>
          <a:p>
            <a:pPr lvl="3"/>
            <a:r>
              <a:rPr lang="en-US" sz="2000" dirty="0"/>
              <a:t>Compliance was 97%.</a:t>
            </a:r>
          </a:p>
          <a:p>
            <a:pPr lvl="3"/>
            <a:r>
              <a:rPr lang="en-US" sz="2000" dirty="0"/>
              <a:t>The COVID-19 incidence was significantly lower than that of other countries/communities worldwide.</a:t>
            </a:r>
          </a:p>
          <a:p>
            <a:pPr lvl="3"/>
            <a:r>
              <a:rPr lang="en-US" sz="2000" dirty="0"/>
              <a:t>11 COVID-19 clusters occurred in recreational mask-off settings vs 3 clusters in workplace mask-on settings.  </a:t>
            </a:r>
          </a:p>
          <a:p>
            <a:pPr marL="640080" indent="0">
              <a:buNone/>
            </a:pPr>
            <a:endParaRPr lang="en-US" dirty="0"/>
          </a:p>
        </p:txBody>
      </p:sp>
      <p:sp>
        <p:nvSpPr>
          <p:cNvPr id="3" name="Title 2"/>
          <p:cNvSpPr>
            <a:spLocks noGrp="1"/>
          </p:cNvSpPr>
          <p:nvPr>
            <p:ph type="title"/>
          </p:nvPr>
        </p:nvSpPr>
        <p:spPr/>
        <p:txBody>
          <a:bodyPr/>
          <a:lstStyle/>
          <a:p>
            <a:r>
              <a:rPr lang="en-US" dirty="0"/>
              <a:t>Masks are working in Hong Kong</a:t>
            </a:r>
          </a:p>
        </p:txBody>
      </p:sp>
    </p:spTree>
    <p:extLst>
      <p:ext uri="{BB962C8B-B14F-4D97-AF65-F5344CB8AC3E}">
        <p14:creationId xmlns:p14="http://schemas.microsoft.com/office/powerpoint/2010/main" val="229699558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06914" y="1286414"/>
            <a:ext cx="11552349" cy="4621775"/>
          </a:xfrm>
        </p:spPr>
        <p:txBody>
          <a:bodyPr/>
          <a:lstStyle/>
          <a:p>
            <a:pPr marL="640080" indent="0">
              <a:buNone/>
            </a:pPr>
            <a:r>
              <a:rPr lang="en-US" dirty="0"/>
              <a:t>“We believe that it is still advisable to encourage people to wear face masks in the public….Moreover, wearing a cloth mask with less filtration efficiency may still be better than no mask at all in communities of high transmission.”</a:t>
            </a:r>
          </a:p>
          <a:p>
            <a:endParaRPr lang="en-US" dirty="0"/>
          </a:p>
          <a:p>
            <a:pPr marL="640080" indent="0">
              <a:buNone/>
            </a:pPr>
            <a:r>
              <a:rPr lang="en-US" dirty="0" smtClean="0"/>
              <a:t>						J</a:t>
            </a:r>
            <a:r>
              <a:rPr lang="en-US" dirty="0"/>
              <a:t>. of Infection Cheng et al., 2020 </a:t>
            </a:r>
          </a:p>
          <a:p>
            <a:endParaRPr lang="en-US" dirty="0"/>
          </a:p>
        </p:txBody>
      </p:sp>
      <p:sp>
        <p:nvSpPr>
          <p:cNvPr id="3" name="Title 2"/>
          <p:cNvSpPr>
            <a:spLocks noGrp="1"/>
          </p:cNvSpPr>
          <p:nvPr>
            <p:ph type="title"/>
          </p:nvPr>
        </p:nvSpPr>
        <p:spPr/>
        <p:txBody>
          <a:bodyPr/>
          <a:lstStyle/>
          <a:p>
            <a:r>
              <a:rPr lang="en-US" dirty="0"/>
              <a:t>Hong Kong Experience</a:t>
            </a:r>
          </a:p>
        </p:txBody>
      </p:sp>
    </p:spTree>
    <p:extLst>
      <p:ext uri="{BB962C8B-B14F-4D97-AF65-F5344CB8AC3E}">
        <p14:creationId xmlns:p14="http://schemas.microsoft.com/office/powerpoint/2010/main" val="136552231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61365" y="1254141"/>
            <a:ext cx="11897958" cy="4621775"/>
          </a:xfrm>
        </p:spPr>
        <p:txBody>
          <a:bodyPr/>
          <a:lstStyle/>
          <a:p>
            <a:r>
              <a:rPr lang="en-US" dirty="0"/>
              <a:t>“Surgical mask partition reduces the risk of non-contact transmission in a golden Syrian hamster model for coronavirus disease 2019 (COVID-19</a:t>
            </a:r>
            <a:r>
              <a:rPr lang="en-US" dirty="0" smtClean="0"/>
              <a:t>)</a:t>
            </a:r>
          </a:p>
          <a:p>
            <a:pPr lvl="2"/>
            <a:endParaRPr lang="en-US" dirty="0"/>
          </a:p>
          <a:p>
            <a:pPr lvl="2"/>
            <a:r>
              <a:rPr lang="en-US" dirty="0" smtClean="0"/>
              <a:t>COVID-19 </a:t>
            </a:r>
            <a:r>
              <a:rPr lang="en-US" dirty="0"/>
              <a:t>infected hamsters were placed in cages adjoining uninfected hamsters with no direct contact.  When a surgical mask was placed between the cages, spread of infection was diminished and delayed and </a:t>
            </a:r>
            <a:r>
              <a:rPr lang="en-US" i="1" dirty="0"/>
              <a:t>severity of infection reduced</a:t>
            </a:r>
            <a:r>
              <a:rPr lang="en-US" dirty="0" smtClean="0"/>
              <a:t>.</a:t>
            </a:r>
          </a:p>
          <a:p>
            <a:pPr lvl="2"/>
            <a:endParaRPr lang="en-US" dirty="0"/>
          </a:p>
          <a:p>
            <a:pPr lvl="2"/>
            <a:r>
              <a:rPr lang="en-US" dirty="0"/>
              <a:t>CID</a:t>
            </a:r>
          </a:p>
          <a:p>
            <a:endParaRPr lang="en-US" dirty="0"/>
          </a:p>
        </p:txBody>
      </p:sp>
      <p:sp>
        <p:nvSpPr>
          <p:cNvPr id="3" name="Title 2"/>
          <p:cNvSpPr>
            <a:spLocks noGrp="1"/>
          </p:cNvSpPr>
          <p:nvPr>
            <p:ph type="title"/>
          </p:nvPr>
        </p:nvSpPr>
        <p:spPr/>
        <p:txBody>
          <a:bodyPr/>
          <a:lstStyle/>
          <a:p>
            <a:r>
              <a:rPr lang="en-US" dirty="0"/>
              <a:t>Experimental findings on masks</a:t>
            </a:r>
          </a:p>
        </p:txBody>
      </p:sp>
    </p:spTree>
    <p:extLst>
      <p:ext uri="{BB962C8B-B14F-4D97-AF65-F5344CB8AC3E}">
        <p14:creationId xmlns:p14="http://schemas.microsoft.com/office/powerpoint/2010/main" val="4032464895"/>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0" y="1243384"/>
            <a:ext cx="11552349" cy="4621775"/>
          </a:xfrm>
        </p:spPr>
        <p:txBody>
          <a:bodyPr/>
          <a:lstStyle/>
          <a:p>
            <a:pPr marL="640080" indent="0">
              <a:buNone/>
            </a:pPr>
            <a:r>
              <a:rPr lang="en-US" dirty="0" smtClean="0"/>
              <a:t>“Stupidity </a:t>
            </a:r>
            <a:r>
              <a:rPr lang="en-US" dirty="0"/>
              <a:t>always carries doggedly on, as people would notice if they were not always thinking about themselves. In this respect, the citizens of Oran were like the rest of the world, they thought about themselves, in other words, they were humanists: they did not believe in pestilence. A pestilence does not have human dimensions, so people tell themselves that it is unreal, that it is a bad dream which will end. But it does not always end and, from one bad dream to the next, it is people who end, humanists first of all because they have not prepared themselves.” </a:t>
            </a:r>
          </a:p>
          <a:p>
            <a:pPr marL="640080" indent="0">
              <a:buNone/>
            </a:pPr>
            <a:r>
              <a:rPr lang="en-US" b="1" dirty="0" smtClean="0"/>
              <a:t>							</a:t>
            </a:r>
            <a:r>
              <a:rPr lang="en-US" dirty="0" smtClean="0"/>
              <a:t>Camus</a:t>
            </a:r>
            <a:r>
              <a:rPr lang="en-US" dirty="0"/>
              <a:t>, The Plague</a:t>
            </a:r>
          </a:p>
          <a:p>
            <a:endParaRPr lang="en-US" dirty="0"/>
          </a:p>
        </p:txBody>
      </p:sp>
      <p:sp>
        <p:nvSpPr>
          <p:cNvPr id="3" name="Title 2"/>
          <p:cNvSpPr>
            <a:spLocks noGrp="1"/>
          </p:cNvSpPr>
          <p:nvPr>
            <p:ph type="title"/>
          </p:nvPr>
        </p:nvSpPr>
        <p:spPr/>
        <p:txBody>
          <a:bodyPr/>
          <a:lstStyle/>
          <a:p>
            <a:r>
              <a:rPr lang="en-US" dirty="0"/>
              <a:t>Reflections</a:t>
            </a:r>
          </a:p>
        </p:txBody>
      </p:sp>
    </p:spTree>
    <p:extLst>
      <p:ext uri="{BB962C8B-B14F-4D97-AF65-F5344CB8AC3E}">
        <p14:creationId xmlns:p14="http://schemas.microsoft.com/office/powerpoint/2010/main" val="402558304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09453" y="1221868"/>
            <a:ext cx="12425744" cy="4621775"/>
          </a:xfrm>
        </p:spPr>
        <p:txBody>
          <a:bodyPr/>
          <a:lstStyle/>
          <a:p>
            <a:r>
              <a:rPr lang="en-US" dirty="0"/>
              <a:t>Aerosols from infected persons may therefore pose an inhalation threat even at considerable distances and in enclosed spaces, particularly if there is poor ventilation. The possible contribution of infective aerosols to the current pandemic suggests the advisability of wearing a suitable mask whenever it is thought that infected persons may be nearby and of providing adequate ventilation of enclosed spaces where such persons are known to be or may recently have been.</a:t>
            </a:r>
          </a:p>
          <a:p>
            <a:r>
              <a:rPr lang="en-US" dirty="0" smtClean="0"/>
              <a:t>Matthew </a:t>
            </a:r>
            <a:r>
              <a:rPr lang="en-US" dirty="0"/>
              <a:t>Meselson, Ph.D.</a:t>
            </a:r>
            <a:br>
              <a:rPr lang="en-US" dirty="0"/>
            </a:br>
            <a:r>
              <a:rPr lang="en-US" dirty="0"/>
              <a:t>Harvard University, Cambridge, MA </a:t>
            </a:r>
          </a:p>
          <a:p>
            <a:r>
              <a:rPr lang="en-US" dirty="0"/>
              <a:t>N </a:t>
            </a:r>
            <a:r>
              <a:rPr lang="en-US" dirty="0" err="1"/>
              <a:t>Engl</a:t>
            </a:r>
            <a:r>
              <a:rPr lang="en-US" dirty="0"/>
              <a:t> J Med 2020; 382:2063</a:t>
            </a:r>
          </a:p>
          <a:p>
            <a:endParaRPr lang="en-US" dirty="0"/>
          </a:p>
        </p:txBody>
      </p:sp>
      <p:sp>
        <p:nvSpPr>
          <p:cNvPr id="3" name="Title 2"/>
          <p:cNvSpPr>
            <a:spLocks noGrp="1"/>
          </p:cNvSpPr>
          <p:nvPr>
            <p:ph type="title"/>
          </p:nvPr>
        </p:nvSpPr>
        <p:spPr>
          <a:xfrm>
            <a:off x="375854" y="0"/>
            <a:ext cx="11552349" cy="696420"/>
          </a:xfrm>
        </p:spPr>
        <p:txBody>
          <a:bodyPr/>
          <a:lstStyle/>
          <a:p>
            <a:r>
              <a:rPr lang="en-US" b="1" dirty="0"/>
              <a:t>Droplets and Aerosols in the Transmission of SARS-CoV-2</a:t>
            </a:r>
            <a:endParaRPr lang="en-US" dirty="0"/>
          </a:p>
        </p:txBody>
      </p:sp>
    </p:spTree>
    <p:extLst>
      <p:ext uri="{BB962C8B-B14F-4D97-AF65-F5344CB8AC3E}">
        <p14:creationId xmlns:p14="http://schemas.microsoft.com/office/powerpoint/2010/main" val="364494139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4614" y="388732"/>
            <a:ext cx="11058525" cy="4552950"/>
          </a:xfrm>
          <a:prstGeom prst="rect">
            <a:avLst/>
          </a:prstGeom>
        </p:spPr>
      </p:pic>
    </p:spTree>
    <p:extLst>
      <p:ext uri="{BB962C8B-B14F-4D97-AF65-F5344CB8AC3E}">
        <p14:creationId xmlns:p14="http://schemas.microsoft.com/office/powerpoint/2010/main" val="18827279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9134479"/>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658295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09725" y="595312"/>
            <a:ext cx="8972550" cy="5667375"/>
          </a:xfrm>
          <a:prstGeom prst="rect">
            <a:avLst/>
          </a:prstGeom>
        </p:spPr>
      </p:pic>
    </p:spTree>
    <p:extLst>
      <p:ext uri="{BB962C8B-B14F-4D97-AF65-F5344CB8AC3E}">
        <p14:creationId xmlns:p14="http://schemas.microsoft.com/office/powerpoint/2010/main" val="3856548464"/>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9608671"/>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9250" y="585787"/>
            <a:ext cx="8953500" cy="5686425"/>
          </a:xfrm>
          <a:prstGeom prst="rect">
            <a:avLst/>
          </a:prstGeom>
        </p:spPr>
      </p:pic>
    </p:spTree>
    <p:extLst>
      <p:ext uri="{BB962C8B-B14F-4D97-AF65-F5344CB8AC3E}">
        <p14:creationId xmlns:p14="http://schemas.microsoft.com/office/powerpoint/2010/main" val="424446725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95437" y="581025"/>
            <a:ext cx="9001125" cy="5695950"/>
          </a:xfrm>
          <a:prstGeom prst="rect">
            <a:avLst/>
          </a:prstGeom>
        </p:spPr>
      </p:pic>
    </p:spTree>
    <p:extLst>
      <p:ext uri="{BB962C8B-B14F-4D97-AF65-F5344CB8AC3E}">
        <p14:creationId xmlns:p14="http://schemas.microsoft.com/office/powerpoint/2010/main" val="344605912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28775" y="566737"/>
            <a:ext cx="8934450" cy="5724525"/>
          </a:xfrm>
          <a:prstGeom prst="rect">
            <a:avLst/>
          </a:prstGeom>
        </p:spPr>
      </p:pic>
    </p:spTree>
    <p:extLst>
      <p:ext uri="{BB962C8B-B14F-4D97-AF65-F5344CB8AC3E}">
        <p14:creationId xmlns:p14="http://schemas.microsoft.com/office/powerpoint/2010/main" val="1473666016"/>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19250" y="595312"/>
            <a:ext cx="8953500" cy="5667375"/>
          </a:xfrm>
          <a:prstGeom prst="rect">
            <a:avLst/>
          </a:prstGeom>
        </p:spPr>
      </p:pic>
    </p:spTree>
    <p:extLst>
      <p:ext uri="{BB962C8B-B14F-4D97-AF65-F5344CB8AC3E}">
        <p14:creationId xmlns:p14="http://schemas.microsoft.com/office/powerpoint/2010/main" val="1769470768"/>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90662" y="633412"/>
            <a:ext cx="9210675" cy="5591175"/>
          </a:xfrm>
          <a:prstGeom prst="rect">
            <a:avLst/>
          </a:prstGeom>
        </p:spPr>
      </p:pic>
    </p:spTree>
    <p:extLst>
      <p:ext uri="{BB962C8B-B14F-4D97-AF65-F5344CB8AC3E}">
        <p14:creationId xmlns:p14="http://schemas.microsoft.com/office/powerpoint/2010/main" val="2374155663"/>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rand Theme Master">
  <a:themeElements>
    <a:clrScheme name="New Brand Colors">
      <a:dk1>
        <a:sysClr val="windowText" lastClr="000000"/>
      </a:dk1>
      <a:lt1>
        <a:sysClr val="window" lastClr="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Brand fonts">
      <a:majorFont>
        <a:latin typeface="Roboto Black"/>
        <a:ea typeface=""/>
        <a:cs typeface=""/>
      </a:majorFont>
      <a:minorFont>
        <a:latin typeface="Montserra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AND PPT TEMPLATE" id="{B6D2EE42-8E16-4743-BA5A-6A556B75F7D0}" vid="{7CE6E7F2-AB64-449A-AFF9-DE15E83D1FA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escription0 xmlns="2f9a96d6-9b2b-4797-a61c-7fe1f15b622d">This PowerPoint template is to be used by employees agency-wide to provide a consistent visual for DHHS presentations.  The cover slide and three content slides are prepared and provide information about DHHS.  Talking points are provided in the Notes section.</Description0>
    <Category xmlns="2f9a96d6-9b2b-4797-a61c-7fe1f15b622d">PowerPoint Template</Category>
    <Sub_x002d_Category xmlns="2f9a96d6-9b2b-4797-a61c-7fe1f15b622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2B6389463AD8D489B748E08E45C361A" ma:contentTypeVersion="3" ma:contentTypeDescription="Create a new document." ma:contentTypeScope="" ma:versionID="52dcef107bd0fbfaa8a3760c055b255d">
  <xsd:schema xmlns:xsd="http://www.w3.org/2001/XMLSchema" xmlns:xs="http://www.w3.org/2001/XMLSchema" xmlns:p="http://schemas.microsoft.com/office/2006/metadata/properties" xmlns:ns2="2f9a96d6-9b2b-4797-a61c-7fe1f15b622d" targetNamespace="http://schemas.microsoft.com/office/2006/metadata/properties" ma:root="true" ma:fieldsID="ab27a8a2f7bbe9a0a47441d94adf8875" ns2:_="">
    <xsd:import namespace="2f9a96d6-9b2b-4797-a61c-7fe1f15b622d"/>
    <xsd:element name="properties">
      <xsd:complexType>
        <xsd:sequence>
          <xsd:element name="documentManagement">
            <xsd:complexType>
              <xsd:all>
                <xsd:element ref="ns2:Category" minOccurs="0"/>
                <xsd:element ref="ns2:Sub_x002d_Category" minOccurs="0"/>
                <xsd:element ref="ns2: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9a96d6-9b2b-4797-a61c-7fe1f15b622d" elementFormDefault="qualified">
    <xsd:import namespace="http://schemas.microsoft.com/office/2006/documentManagement/types"/>
    <xsd:import namespace="http://schemas.microsoft.com/office/infopath/2007/PartnerControls"/>
    <xsd:element name="Category" ma:index="8" nillable="true" ma:displayName="Category" ma:format="Dropdown" ma:internalName="Category">
      <xsd:simpleType>
        <xsd:restriction base="dms:Choice">
          <xsd:enumeration value="Branding Standards and Q&amp;A"/>
          <xsd:enumeration value="Business Card"/>
          <xsd:enumeration value="Email Signature Block"/>
          <xsd:enumeration value="Fact Sheet Template"/>
          <xsd:enumeration value="FAQ"/>
          <xsd:enumeration value="Letterhead"/>
          <xsd:enumeration value="Logos"/>
          <xsd:enumeration value="Out of Office Messages"/>
          <xsd:enumeration value="PowerPoint Template"/>
        </xsd:restriction>
      </xsd:simpleType>
    </xsd:element>
    <xsd:element name="Sub_x002d_Category" ma:index="9" nillable="true" ma:displayName="Sub-Category" ma:format="Dropdown" ma:internalName="Sub_x002d_Category">
      <xsd:simpleType>
        <xsd:restriction base="dms:Choice">
          <xsd:enumeration value="Department Brand Only"/>
          <xsd:enumeration value="Tag Line Only"/>
          <xsd:enumeration value="Department and Tag Line"/>
          <xsd:enumeration value="Print"/>
          <xsd:enumeration value="Web"/>
        </xsd:restriction>
      </xsd:simpleType>
    </xsd:element>
    <xsd:element name="Description0" ma:index="10" nillable="true" ma:displayName="Description" ma:internalName="Description0">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F364444-3E31-4591-BF65-8E77F441987D}">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2f9a96d6-9b2b-4797-a61c-7fe1f15b622d"/>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38C09399-4B09-4F4C-A5E7-1E4A27AA60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9a96d6-9b2b-4797-a61c-7fe1f15b62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962A91-727D-4433-AE21-DFF73B4AAD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BRAND PPT TEMPLATE</Template>
  <TotalTime>4306</TotalTime>
  <Words>1310</Words>
  <Application>Microsoft Office PowerPoint</Application>
  <PresentationFormat>Widescreen</PresentationFormat>
  <Paragraphs>100</Paragraphs>
  <Slides>40</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40</vt:i4>
      </vt:variant>
    </vt:vector>
  </HeadingPairs>
  <TitlesOfParts>
    <vt:vector size="50" baseType="lpstr">
      <vt:lpstr>Gisha</vt:lpstr>
      <vt:lpstr>Calibri</vt:lpstr>
      <vt:lpstr>Wingdings 3</vt:lpstr>
      <vt:lpstr>Roboto</vt:lpstr>
      <vt:lpstr>Roboto Black</vt:lpstr>
      <vt:lpstr>Arial</vt:lpstr>
      <vt:lpstr>Montserrat</vt:lpstr>
      <vt:lpstr>Montserrat Semi Bold</vt:lpstr>
      <vt:lpstr>Custom Design</vt:lpstr>
      <vt:lpstr>Brand Theme Master</vt:lpstr>
      <vt:lpstr>  Covid-19 Webex Update  on ACH for COVID-19 6-3-20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 superspreaders exist?</vt:lpstr>
      <vt:lpstr>Superspreaders?</vt:lpstr>
      <vt:lpstr>Does intensity of exposure matter?</vt:lpstr>
      <vt:lpstr>Does intensity of exposure matter?</vt:lpstr>
      <vt:lpstr>Does intensity of exposure matter?</vt:lpstr>
      <vt:lpstr>Are superspreaders vampires, creating yet more superspreaders</vt:lpstr>
      <vt:lpstr>Evidence for the importance of intensity of exposure in Covid-19</vt:lpstr>
      <vt:lpstr>Intensity of infection matters</vt:lpstr>
      <vt:lpstr>How can we reduce the intensity of exposure?</vt:lpstr>
      <vt:lpstr>Face masks do make a difference!</vt:lpstr>
      <vt:lpstr>Face masks make a difference</vt:lpstr>
      <vt:lpstr>Surgical masks vs N95</vt:lpstr>
      <vt:lpstr>Face masks make a difference</vt:lpstr>
      <vt:lpstr>Face masks on the infected patient</vt:lpstr>
      <vt:lpstr>Face masks are effective for Covid-19</vt:lpstr>
      <vt:lpstr>Masks are working in Hong Kong</vt:lpstr>
      <vt:lpstr>Hong Kong Experience</vt:lpstr>
      <vt:lpstr>Experimental findings on masks</vt:lpstr>
      <vt:lpstr>Reflections</vt:lpstr>
      <vt:lpstr>Droplets and Aerosols in the Transmission of SARS-CoV-2</vt:lpstr>
      <vt:lpstr>PowerPoint Presentation</vt:lpstr>
      <vt:lpstr>PowerPoint Presentation</vt:lpstr>
      <vt:lpstr>PowerPoint Presentation</vt:lpstr>
      <vt:lpstr>PowerPoint Presentation</vt:lpstr>
    </vt:vector>
  </TitlesOfParts>
  <Company>State of Nebraska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Title</dc:title>
  <dc:creator>Cynthia Schneider</dc:creator>
  <cp:lastModifiedBy>Nicole Effle</cp:lastModifiedBy>
  <cp:revision>346</cp:revision>
  <cp:lastPrinted>2016-10-25T21:04:27Z</cp:lastPrinted>
  <dcterms:created xsi:type="dcterms:W3CDTF">2016-09-27T14:31:05Z</dcterms:created>
  <dcterms:modified xsi:type="dcterms:W3CDTF">2020-06-03T17:01:53Z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799645133</vt:i4>
  </property>
  <property fmtid="{D5CDD505-2E9C-101B-9397-08002B2CF9AE}" pid="3" name="_NewReviewCycle">
    <vt:lpwstr/>
  </property>
  <property fmtid="{D5CDD505-2E9C-101B-9397-08002B2CF9AE}" pid="4" name="_EmailSubject">
    <vt:lpwstr>Your Webex meeting content is available: COVID-19 Update for Acute Care Hospitals Including Infection Prevention, Screening, and Testing</vt:lpwstr>
  </property>
  <property fmtid="{D5CDD505-2E9C-101B-9397-08002B2CF9AE}" pid="5" name="_AuthorEmailDisplayName">
    <vt:lpwstr>Effle, Nicole</vt:lpwstr>
  </property>
  <property fmtid="{D5CDD505-2E9C-101B-9397-08002B2CF9AE}" pid="6" name="_PreviousAdHocReviewCycleID">
    <vt:i4>-670888006</vt:i4>
  </property>
  <property fmtid="{D5CDD505-2E9C-101B-9397-08002B2CF9AE}" pid="7" name="_AuthorEmail">
    <vt:lpwstr>Nicole.Effle@nebraska.gov</vt:lpwstr>
  </property>
  <property fmtid="{D5CDD505-2E9C-101B-9397-08002B2CF9AE}" pid="8" name="ContentTypeId">
    <vt:lpwstr>0x01010052B6389463AD8D489B748E08E45C361A</vt:lpwstr>
  </property>
</Properties>
</file>