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781" r:id="rId4"/>
    <p:sldMasterId id="2147483771" r:id="rId5"/>
  </p:sldMasterIdLst>
  <p:notesMasterIdLst>
    <p:notesMasterId r:id="rId69"/>
  </p:notesMasterIdLst>
  <p:handoutMasterIdLst>
    <p:handoutMasterId r:id="rId70"/>
  </p:handoutMasterIdLst>
  <p:sldIdLst>
    <p:sldId id="321" r:id="rId6"/>
    <p:sldId id="455" r:id="rId7"/>
    <p:sldId id="548" r:id="rId8"/>
    <p:sldId id="267" r:id="rId9"/>
    <p:sldId id="259" r:id="rId10"/>
    <p:sldId id="265" r:id="rId11"/>
    <p:sldId id="268" r:id="rId12"/>
    <p:sldId id="270" r:id="rId13"/>
    <p:sldId id="271" r:id="rId14"/>
    <p:sldId id="272" r:id="rId15"/>
    <p:sldId id="274" r:id="rId16"/>
    <p:sldId id="275" r:id="rId17"/>
    <p:sldId id="576" r:id="rId18"/>
    <p:sldId id="276" r:id="rId19"/>
    <p:sldId id="277" r:id="rId20"/>
    <p:sldId id="580" r:id="rId21"/>
    <p:sldId id="578" r:id="rId22"/>
    <p:sldId id="284" r:id="rId23"/>
    <p:sldId id="573" r:id="rId24"/>
    <p:sldId id="574" r:id="rId25"/>
    <p:sldId id="572" r:id="rId26"/>
    <p:sldId id="566" r:id="rId27"/>
    <p:sldId id="563" r:id="rId28"/>
    <p:sldId id="554" r:id="rId29"/>
    <p:sldId id="555" r:id="rId30"/>
    <p:sldId id="562" r:id="rId31"/>
    <p:sldId id="556" r:id="rId32"/>
    <p:sldId id="575" r:id="rId33"/>
    <p:sldId id="570" r:id="rId34"/>
    <p:sldId id="569" r:id="rId35"/>
    <p:sldId id="577" r:id="rId36"/>
    <p:sldId id="560" r:id="rId37"/>
    <p:sldId id="469" r:id="rId38"/>
    <p:sldId id="568" r:id="rId39"/>
    <p:sldId id="551" r:id="rId40"/>
    <p:sldId id="286" r:id="rId41"/>
    <p:sldId id="486" r:id="rId42"/>
    <p:sldId id="440" r:id="rId43"/>
    <p:sldId id="567" r:id="rId44"/>
    <p:sldId id="515" r:id="rId45"/>
    <p:sldId id="518" r:id="rId46"/>
    <p:sldId id="571" r:id="rId47"/>
    <p:sldId id="546" r:id="rId48"/>
    <p:sldId id="407" r:id="rId49"/>
    <p:sldId id="564" r:id="rId50"/>
    <p:sldId id="492" r:id="rId51"/>
    <p:sldId id="335" r:id="rId52"/>
    <p:sldId id="346" r:id="rId53"/>
    <p:sldId id="579" r:id="rId54"/>
    <p:sldId id="475" r:id="rId55"/>
    <p:sldId id="539" r:id="rId56"/>
    <p:sldId id="540" r:id="rId57"/>
    <p:sldId id="541" r:id="rId58"/>
    <p:sldId id="462" r:id="rId59"/>
    <p:sldId id="542" r:id="rId60"/>
    <p:sldId id="544" r:id="rId61"/>
    <p:sldId id="310" r:id="rId62"/>
    <p:sldId id="474" r:id="rId63"/>
    <p:sldId id="412" r:id="rId64"/>
    <p:sldId id="411" r:id="rId65"/>
    <p:sldId id="510" r:id="rId66"/>
    <p:sldId id="266" r:id="rId67"/>
    <p:sldId id="324" r:id="rId68"/>
  </p:sldIdLst>
  <p:sldSz cx="12192000" cy="6858000"/>
  <p:notesSz cx="7010400" cy="9223375"/>
  <p:embeddedFontLst>
    <p:embeddedFont>
      <p:font typeface="Roboto" panose="02000000000000000000" pitchFamily="2" charset="0"/>
      <p:regular r:id="rId71"/>
      <p:bold r:id="rId72"/>
      <p:italic r:id="rId73"/>
      <p:boldItalic r:id="rId74"/>
    </p:embeddedFont>
    <p:embeddedFont>
      <p:font typeface="Gisha" panose="020B0604020202020204" charset="-79"/>
      <p:regular r:id="rId75"/>
      <p:bold r:id="rId76"/>
    </p:embeddedFont>
    <p:embeddedFont>
      <p:font typeface="Calibri" panose="020F0502020204030204" pitchFamily="34" charset="0"/>
      <p:regular r:id="rId77"/>
      <p:bold r:id="rId78"/>
      <p:italic r:id="rId79"/>
      <p:boldItalic r:id="rId80"/>
    </p:embeddedFont>
    <p:embeddedFont>
      <p:font typeface="Montserrat Semi Bold" panose="00000700000000000000" pitchFamily="50" charset="0"/>
      <p:bold r:id="rId81"/>
    </p:embeddedFont>
    <p:embeddedFont>
      <p:font typeface="Montserrat" panose="00000500000000000000" pitchFamily="50" charset="0"/>
      <p:regular r:id="rId82"/>
      <p:bold r:id="rId83"/>
    </p:embeddedFont>
    <p:embeddedFont>
      <p:font typeface="Wingdings 3" panose="05040102010807070707" pitchFamily="18" charset="2"/>
      <p:regular r:id="rId84"/>
    </p:embeddedFont>
    <p:embeddedFont>
      <p:font typeface="Segoe UI" panose="020B0502040204020203" pitchFamily="34" charset="0"/>
      <p:regular r:id="rId85"/>
      <p:bold r:id="rId86"/>
      <p:italic r:id="rId87"/>
      <p:boldItalic r:id="rId88"/>
    </p:embeddedFont>
    <p:embeddedFont>
      <p:font typeface="Roboto Black" panose="02000000000000000000" pitchFamily="2" charset="0"/>
      <p:bold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2732" autoAdjust="0"/>
  </p:normalViewPr>
  <p:slideViewPr>
    <p:cSldViewPr snapToGrid="0">
      <p:cViewPr varScale="1">
        <p:scale>
          <a:sx n="120" d="100"/>
          <a:sy n="120" d="100"/>
        </p:scale>
        <p:origin x="120" y="35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1.fntdata"/><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2.fntdata"/><Relationship Id="rId90"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4/25/2020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4/25/2020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4</a:t>
            </a:fld>
            <a:endParaRPr lang="en-US"/>
          </a:p>
        </p:txBody>
      </p:sp>
    </p:spTree>
    <p:extLst>
      <p:ext uri="{BB962C8B-B14F-4D97-AF65-F5344CB8AC3E}">
        <p14:creationId xmlns:p14="http://schemas.microsoft.com/office/powerpoint/2010/main" val="236168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Add the title of your presentation, your division, name, etc.</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a:p>
        </p:txBody>
      </p:sp>
    </p:spTree>
    <p:extLst>
      <p:ext uri="{BB962C8B-B14F-4D97-AF65-F5344CB8AC3E}">
        <p14:creationId xmlns:p14="http://schemas.microsoft.com/office/powerpoint/2010/main" val="2415757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13</a:t>
            </a:fld>
            <a:endParaRPr lang="en-US"/>
          </a:p>
        </p:txBody>
      </p:sp>
    </p:spTree>
    <p:extLst>
      <p:ext uri="{BB962C8B-B14F-4D97-AF65-F5344CB8AC3E}">
        <p14:creationId xmlns:p14="http://schemas.microsoft.com/office/powerpoint/2010/main" val="103096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want to alert people that</a:t>
            </a:r>
            <a:r>
              <a:rPr lang="en-US" baseline="0" dirty="0"/>
              <a:t> the CDC has updated their PPE Optimization Strategies. Some highlights are included here. It is worth reading to see if this gives facilities any new ideas, but frankly catches CDC up to what has been under discussion in Nebraska for awhile- including strategies from NETEC and </a:t>
            </a:r>
            <a:r>
              <a:rPr lang="en-US" baseline="0"/>
              <a:t>Nebraska Medicine. </a:t>
            </a:r>
            <a:endParaRPr lang="en-US" dirty="0"/>
          </a:p>
        </p:txBody>
      </p:sp>
      <p:sp>
        <p:nvSpPr>
          <p:cNvPr id="4" name="Slide Number Placeholder 3"/>
          <p:cNvSpPr>
            <a:spLocks noGrp="1"/>
          </p:cNvSpPr>
          <p:nvPr>
            <p:ph type="sldNum" sz="quarter" idx="10"/>
          </p:nvPr>
        </p:nvSpPr>
        <p:spPr/>
        <p:txBody>
          <a:bodyPr/>
          <a:lstStyle/>
          <a:p>
            <a:fld id="{FB6C254E-E03D-4BB2-88EA-ED40D6A2DABB}" type="slidenum">
              <a:rPr lang="en-US" smtClean="0"/>
              <a:t>58</a:t>
            </a:fld>
            <a:endParaRPr lang="en-US"/>
          </a:p>
        </p:txBody>
      </p:sp>
    </p:spTree>
    <p:extLst>
      <p:ext uri="{BB962C8B-B14F-4D97-AF65-F5344CB8AC3E}">
        <p14:creationId xmlns:p14="http://schemas.microsoft.com/office/powerpoint/2010/main" val="354790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60</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62</a:t>
            </a:fld>
            <a:endParaRPr lang="en-US"/>
          </a:p>
        </p:txBody>
      </p:sp>
    </p:spTree>
    <p:extLst>
      <p:ext uri="{BB962C8B-B14F-4D97-AF65-F5344CB8AC3E}">
        <p14:creationId xmlns:p14="http://schemas.microsoft.com/office/powerpoint/2010/main" val="2332766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7" y="395832"/>
            <a:ext cx="10809692" cy="1359153"/>
          </a:xfrm>
        </p:spPr>
        <p:txBody>
          <a:bodyPr tIns="0" bIns="0"/>
          <a:lstStyle/>
          <a:p>
            <a:r>
              <a:rPr lang="en-US" dirty="0"/>
              <a:t>Click to edit Master title style</a:t>
            </a:r>
          </a:p>
        </p:txBody>
      </p:sp>
      <p:sp>
        <p:nvSpPr>
          <p:cNvPr id="10" name="Content Placeholder 2"/>
          <p:cNvSpPr>
            <a:spLocks noGrp="1"/>
          </p:cNvSpPr>
          <p:nvPr>
            <p:ph idx="1"/>
          </p:nvPr>
        </p:nvSpPr>
        <p:spPr>
          <a:xfrm>
            <a:off x="826577" y="1882620"/>
            <a:ext cx="10809692" cy="419666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4/25/2020</a:t>
            </a:fld>
            <a:endParaRPr lang="en-US" dirty="0"/>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6376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1477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4576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340963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4.jp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91" r:id="rId15"/>
    <p:sldLayoutId id="2147483793" r:id="rId16"/>
    <p:sldLayoutId id="2147483795" r:id="rId17"/>
    <p:sldLayoutId id="2147483796" r:id="rId18"/>
    <p:sldLayoutId id="2147483797" r:id="rId19"/>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www.washingtonpost.com/health/2020/04/19/fda-antibody-tests-coronavirus-review" TargetMode="External"/><Relationship Id="rId2" Type="http://schemas.openxmlformats.org/officeDocument/2006/relationships/hyperlink" Target="https://www.centerforhealthsecurity.org/our-work/publications/developing-a-national-strategy-for-serology-antibody-testing-in-the-U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nebraska.maps.arcgis.com/apps/opsdashboard/index.html#/4213f719a45647bc873ffb58783ffef3"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www1.nyc.gov/assets/doh/downloads/pdf/imm/covid-19-deaths-race-ethnicity-04162020-1.pdf" TargetMode="External"/><Relationship Id="rId2" Type="http://schemas.openxmlformats.org/officeDocument/2006/relationships/hyperlink" Target="https://www.cdc.gov/mmwr/volumes/69/wr/mm6915e3.htm?s_cid=mm6915e3_w"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mailview.bulletinhealthcare.com/mailview.aspx?m=2020041701idsa&amp;r=8755537-9803&amp;l=00c-83c&amp;t=c" TargetMode="External"/><Relationship Id="rId2" Type="http://schemas.openxmlformats.org/officeDocument/2006/relationships/hyperlink" Target="https://mailview.bulletinhealthcare.com/mailview.aspx?m=2020041701idsa&amp;r=8755537-9803&amp;l=00b-80b&amp;t=c"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www.ncbi.nlm.nih.gov/pubmed/?term=Veress%20LA%5BAuthor%5D&amp;cauthor=true&amp;cauthor_uid=32267998" TargetMode="External"/><Relationship Id="rId3" Type="http://schemas.openxmlformats.org/officeDocument/2006/relationships/hyperlink" Target="https://www.ncbi.nlm.nih.gov/pubmed/?term=Wang%20J%5BAuthor%5D&amp;cauthor=true&amp;cauthor_uid=32267998" TargetMode="External"/><Relationship Id="rId7" Type="http://schemas.openxmlformats.org/officeDocument/2006/relationships/hyperlink" Target="https://www.ncbi.nlm.nih.gov/pubmed/?term=Moore%20PK%5BAuthor%5D&amp;cauthor=true&amp;cauthor_uid=32267998" TargetMode="External"/><Relationship Id="rId2" Type="http://schemas.openxmlformats.org/officeDocument/2006/relationships/hyperlink" Target="https://www.ncbi.nlm.nih.gov/pubmed/32267998" TargetMode="External"/><Relationship Id="rId1" Type="http://schemas.openxmlformats.org/officeDocument/2006/relationships/slideLayout" Target="../slideLayouts/slideLayout4.xml"/><Relationship Id="rId6" Type="http://schemas.openxmlformats.org/officeDocument/2006/relationships/hyperlink" Target="https://www.ncbi.nlm.nih.gov/pubmed/?term=McIntyre%20RC%5BAuthor%5D&amp;cauthor=true&amp;cauthor_uid=32267998" TargetMode="External"/><Relationship Id="rId11" Type="http://schemas.openxmlformats.org/officeDocument/2006/relationships/hyperlink" Target="https://www.ncbi.nlm.nih.gov/pubmed/?term=Barrett%20CD%5BAuthor%5D&amp;cauthor=true&amp;cauthor_uid=32267998" TargetMode="External"/><Relationship Id="rId5" Type="http://schemas.openxmlformats.org/officeDocument/2006/relationships/hyperlink" Target="https://www.ncbi.nlm.nih.gov/pubmed/?term=Moore%20EE%5BAuthor%5D&amp;cauthor=true&amp;cauthor_uid=32267998" TargetMode="External"/><Relationship Id="rId10" Type="http://schemas.openxmlformats.org/officeDocument/2006/relationships/hyperlink" Target="https://www.ncbi.nlm.nih.gov/pubmed/?term=Moore%20HB%5BAuthor%5D&amp;cauthor=true&amp;cauthor_uid=32267998" TargetMode="External"/><Relationship Id="rId4" Type="http://schemas.openxmlformats.org/officeDocument/2006/relationships/hyperlink" Target="https://www.ncbi.nlm.nih.gov/pubmed/?term=Hajizadeh%20N%5BAuthor%5D&amp;cauthor=true&amp;cauthor_uid=32267998" TargetMode="External"/><Relationship Id="rId9" Type="http://schemas.openxmlformats.org/officeDocument/2006/relationships/hyperlink" Target="https://www.ncbi.nlm.nih.gov/pubmed/?term=Yaffe%20MB%5BAuthor%5D&amp;cauthor=true&amp;cauthor_uid=3226799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www.medrxiv.org/content/what-unrefereed-preprint"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file:///C:\Users\QC%20Client\AppData\Local\Temp\EUA-ThermoFisher-Applied-Biosystems-TaqPath-COVID-19-Combo-Kit-Rutgers-University-Summary.pdf"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www.mmsend43.com/link.cfm?r=WCMNvvOuGFZ86GrYCbddrQ~~&amp;pe=xNnTX8uVOqjyL7UYenFBuczzsnCwy71ohIZpMdejMzvVOy1ZA14_ME9gGfE9TwUwEe3Qh0P-MNv7kV5y2xfHvg~~&amp;t=3MGfalrSVDn6yyvEokKMPg~~"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s://gcc02.safelinks.protection.outlook.com/?url=https%3A%2F%2Fform.jotform.com%2FNebraskaDHHS%2FPPERequestForm&amp;data=02%7C01%7CNicole.Effle%40nebraska.gov%7C3ddafcaa2eae43872a9308d7e07a80b3%7C043207dfe6894bf6902001038f11f0b1%7C0%7C0%7C637224689054320387&amp;sdata=wd0UEQltOALoGbO3apwujtNqMRvOZN8E5avuyTfeNO0%3D&amp;reserved=0" TargetMode="Externa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coronavirus/2019-ncov/hcp/ppe-strategy/burn-calculator.html" TargetMode="External"/><Relationship Id="rId2" Type="http://schemas.openxmlformats.org/officeDocument/2006/relationships/hyperlink" Target="https://www.cdc.gov/coronavirus/2019-ncov/downloads/PPE-Burn-Rate-Calculator-03152020v12.xlsx"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gcc02.safelinks.protection.outlook.com/?url=https://repository.netecweb.org/files/original/fe9a813e5643ab774a62b4b1778117e0.pdf&amp;data=02|01|Maureen.Tierney@nebraska.gov|6cb9b38f528449d5dc7008d7cf29c0f4|043207dfe6894bf6902001038f11f0b1|0|0|637205651020669126&amp;sdata=O5V9taNHNbx7BSMMAVypPyySp3yGi5LgTJ1UCmgDh2w%3D&amp;reserved=0"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nebraskahospitals.org/coronavirus-covid-19-information.html"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s://icap.nebraskamed.com/wp-content/uploads/sites/2/2020/04/Cohorting-Plan-for-LTCF-4.16.20.pdf" TargetMode="External"/><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hyperlink" Target="mailto:Caryn.Vincent@nebraska.gov"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icap.nebraskamed.com/"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cdc.gov/niosh/topics/hcwcontrols/recommendedguidanceextuse.html#ref19" TargetMode="External"/><Relationship Id="rId2" Type="http://schemas.openxmlformats.org/officeDocument/2006/relationships/hyperlink" Target="https://www.cdc.gov/niosh/topics/hcwcontrols/recommendedguidanceextuse.html#ref18" TargetMode="External"/><Relationship Id="rId1" Type="http://schemas.openxmlformats.org/officeDocument/2006/relationships/slideLayout" Target="../slideLayouts/slideLayout4.xml"/><Relationship Id="rId5" Type="http://schemas.openxmlformats.org/officeDocument/2006/relationships/hyperlink" Target="https://www.cdc.gov/niosh/topics/hcwcontrols/recommendedguidanceextuse.html#ref16" TargetMode="External"/><Relationship Id="rId4" Type="http://schemas.openxmlformats.org/officeDocument/2006/relationships/hyperlink" Target="https://www.cdc.gov/niosh/topics/hcwcontrols/recommendedguidanceextuse.html#ref20"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ref11"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pGXiUyAoEd8" TargetMode="Externa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58.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hyperlink" Target="https://www.nebraskamed.com/sites/default/files/documents/covid-19/surgical-mask-policy-and-faq-nebraska-med.pdf"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www.cdc.gov/coronavirus/2019-ncov/hcp/ppe-strategy/face-masks.html" TargetMode="External"/><Relationship Id="rId5" Type="http://schemas.openxmlformats.org/officeDocument/2006/relationships/hyperlink" Target="https://www.cdc.gov/coronavirus/2019-ncov/hcp/ppe-strategy/index.html" TargetMode="External"/><Relationship Id="rId4" Type="http://schemas.openxmlformats.org/officeDocument/2006/relationships/hyperlink" Target="https://www.cdc.gov/coronavirus/2019-ncov/need-extra-precautions/pregnancy-breastfeeding.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r>
              <a:rPr lang="en-US" b="1" dirty="0">
                <a:solidFill>
                  <a:schemeClr val="bg1"/>
                </a:solidFill>
              </a:rPr>
              <a:t/>
            </a:r>
            <a:br>
              <a:rPr lang="en-US" b="1" dirty="0">
                <a:solidFill>
                  <a:schemeClr val="bg1"/>
                </a:solidFill>
              </a:rPr>
            </a:br>
            <a:r>
              <a:rPr lang="en-US" b="1" dirty="0">
                <a:solidFill>
                  <a:schemeClr val="tx1"/>
                </a:solidFill>
              </a:rPr>
              <a:t/>
            </a:r>
            <a:br>
              <a:rPr lang="en-US" b="1" dirty="0">
                <a:solidFill>
                  <a:schemeClr val="tx1"/>
                </a:solidFill>
              </a:rPr>
            </a:br>
            <a:r>
              <a:rPr lang="en-US" sz="5300" b="1" dirty="0">
                <a:ln>
                  <a:solidFill>
                    <a:schemeClr val="accent4">
                      <a:lumMod val="60000"/>
                      <a:lumOff val="40000"/>
                    </a:schemeClr>
                  </a:solidFill>
                </a:ln>
                <a:solidFill>
                  <a:schemeClr val="tx1"/>
                </a:solidFill>
              </a:rPr>
              <a:t>Covid-19 Webex 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4-24-20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Infections Medical 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8213" y="129686"/>
            <a:ext cx="8365370" cy="6376622"/>
          </a:xfrm>
          <a:prstGeom prst="rect">
            <a:avLst/>
          </a:prstGeom>
        </p:spPr>
      </p:pic>
    </p:spTree>
    <p:extLst>
      <p:ext uri="{BB962C8B-B14F-4D97-AF65-F5344CB8AC3E}">
        <p14:creationId xmlns:p14="http://schemas.microsoft.com/office/powerpoint/2010/main" val="3508275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3155" y="0"/>
            <a:ext cx="8714275" cy="6532952"/>
          </a:xfrm>
          <a:prstGeom prst="rect">
            <a:avLst/>
          </a:prstGeom>
        </p:spPr>
      </p:pic>
    </p:spTree>
    <p:extLst>
      <p:ext uri="{BB962C8B-B14F-4D97-AF65-F5344CB8AC3E}">
        <p14:creationId xmlns:p14="http://schemas.microsoft.com/office/powerpoint/2010/main" val="149180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46918" y="180608"/>
            <a:ext cx="11517190" cy="6496042"/>
          </a:xfrm>
          <a:prstGeom prst="rect">
            <a:avLst/>
          </a:prstGeom>
        </p:spPr>
      </p:pic>
    </p:spTree>
    <p:extLst>
      <p:ext uri="{BB962C8B-B14F-4D97-AF65-F5344CB8AC3E}">
        <p14:creationId xmlns:p14="http://schemas.microsoft.com/office/powerpoint/2010/main" val="113066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3" name="Picture 2"/>
          <p:cNvPicPr>
            <a:picLocks noChangeAspect="1"/>
          </p:cNvPicPr>
          <p:nvPr/>
        </p:nvPicPr>
        <p:blipFill>
          <a:blip r:embed="rId3"/>
          <a:stretch>
            <a:fillRect/>
          </a:stretch>
        </p:blipFill>
        <p:spPr>
          <a:xfrm>
            <a:off x="150202" y="104042"/>
            <a:ext cx="11775634" cy="6697253"/>
          </a:xfrm>
          <a:prstGeom prst="rect">
            <a:avLst/>
          </a:prstGeom>
        </p:spPr>
      </p:pic>
    </p:spTree>
    <p:extLst>
      <p:ext uri="{BB962C8B-B14F-4D97-AF65-F5344CB8AC3E}">
        <p14:creationId xmlns:p14="http://schemas.microsoft.com/office/powerpoint/2010/main" val="2635899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6507" y="169251"/>
            <a:ext cx="8631115" cy="6424665"/>
          </a:xfrm>
          <a:prstGeom prst="rect">
            <a:avLst/>
          </a:prstGeom>
        </p:spPr>
      </p:pic>
    </p:spTree>
    <p:extLst>
      <p:ext uri="{BB962C8B-B14F-4D97-AF65-F5344CB8AC3E}">
        <p14:creationId xmlns:p14="http://schemas.microsoft.com/office/powerpoint/2010/main" val="176348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03333" y="98547"/>
            <a:ext cx="11812465" cy="6663723"/>
          </a:xfrm>
          <a:prstGeom prst="rect">
            <a:avLst/>
          </a:prstGeom>
        </p:spPr>
      </p:pic>
    </p:spTree>
    <p:extLst>
      <p:ext uri="{BB962C8B-B14F-4D97-AF65-F5344CB8AC3E}">
        <p14:creationId xmlns:p14="http://schemas.microsoft.com/office/powerpoint/2010/main" val="311436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834252"/>
            <a:ext cx="10515600" cy="756009"/>
          </a:xfrm>
        </p:spPr>
        <p:txBody>
          <a:bodyPr/>
          <a:lstStyle/>
          <a:p>
            <a:r>
              <a:rPr lang="en-US" sz="3200" dirty="0" smtClean="0"/>
              <a:t>Articles mentioned by Dr. Safranek</a:t>
            </a:r>
            <a:endParaRPr lang="en-US" sz="3200" dirty="0"/>
          </a:p>
        </p:txBody>
      </p:sp>
      <p:sp>
        <p:nvSpPr>
          <p:cNvPr id="3" name="TextBox 2"/>
          <p:cNvSpPr txBox="1"/>
          <p:nvPr/>
        </p:nvSpPr>
        <p:spPr>
          <a:xfrm>
            <a:off x="2263471" y="1868557"/>
            <a:ext cx="7691562" cy="3139321"/>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Developing a National Strategy for COVID Antibody Testing:  </a:t>
            </a:r>
            <a:r>
              <a:rPr lang="en-US" u="sng" dirty="0">
                <a:latin typeface="Roboto" panose="02000000000000000000" pitchFamily="2" charset="0"/>
                <a:ea typeface="Roboto" panose="02000000000000000000" pitchFamily="2" charset="0"/>
                <a:cs typeface="Roboto" panose="02000000000000000000" pitchFamily="2" charset="0"/>
                <a:hlinkClick r:id="rId2"/>
              </a:rPr>
              <a:t>https://</a:t>
            </a:r>
            <a:r>
              <a:rPr lang="en-US" u="sng" dirty="0" smtClean="0">
                <a:latin typeface="Roboto" panose="02000000000000000000" pitchFamily="2" charset="0"/>
                <a:ea typeface="Roboto" panose="02000000000000000000" pitchFamily="2" charset="0"/>
                <a:cs typeface="Roboto" panose="02000000000000000000" pitchFamily="2" charset="0"/>
                <a:hlinkClick r:id="rId2"/>
              </a:rPr>
              <a:t>www.centerforhealthsecurity.org/our-work/publications/developing-a-national-strategy-for-serology-antibody-testing-in-the-US</a:t>
            </a:r>
            <a:endParaRPr lang="en-US" u="sng" dirty="0" smtClean="0">
              <a:latin typeface="Roboto" panose="02000000000000000000" pitchFamily="2" charset="0"/>
              <a:ea typeface="Roboto" panose="02000000000000000000" pitchFamily="2" charset="0"/>
              <a:cs typeface="Roboto" panose="02000000000000000000" pitchFamily="2" charset="0"/>
            </a:endParaRPr>
          </a:p>
          <a:p>
            <a:endParaRPr lang="en-US" u="sng" dirty="0">
              <a:latin typeface="Roboto" panose="02000000000000000000" pitchFamily="2" charset="0"/>
              <a:ea typeface="Roboto" panose="02000000000000000000" pitchFamily="2" charset="0"/>
              <a:cs typeface="Roboto" panose="02000000000000000000" pitchFamily="2" charset="0"/>
            </a:endParaRPr>
          </a:p>
          <a:p>
            <a:r>
              <a:rPr lang="en-US" dirty="0" smtClean="0">
                <a:latin typeface="Roboto" panose="02000000000000000000" pitchFamily="2" charset="0"/>
                <a:ea typeface="Roboto" panose="02000000000000000000" pitchFamily="2" charset="0"/>
                <a:cs typeface="Roboto" panose="02000000000000000000" pitchFamily="2" charset="0"/>
              </a:rPr>
              <a:t>Washington </a:t>
            </a:r>
            <a:r>
              <a:rPr lang="en-US" dirty="0">
                <a:latin typeface="Roboto" panose="02000000000000000000" pitchFamily="2" charset="0"/>
                <a:ea typeface="Roboto" panose="02000000000000000000" pitchFamily="2" charset="0"/>
                <a:cs typeface="Roboto" panose="02000000000000000000" pitchFamily="2" charset="0"/>
              </a:rPr>
              <a:t>Post story on the antibody tests: be cautious:  </a:t>
            </a:r>
          </a:p>
          <a:p>
            <a:r>
              <a:rPr lang="en-US" dirty="0">
                <a:latin typeface="Roboto" panose="02000000000000000000" pitchFamily="2" charset="0"/>
                <a:ea typeface="Roboto" panose="02000000000000000000" pitchFamily="2" charset="0"/>
                <a:cs typeface="Roboto" panose="02000000000000000000" pitchFamily="2" charset="0"/>
                <a:hlinkClick r:id="rId3"/>
              </a:rPr>
              <a:t>https://www.washingtonpost.com/health/2020/04/19/fda-antibody-tests-coronavirus-review</a:t>
            </a:r>
            <a:endParaRPr lang="en-US" u="sng" dirty="0" smtClean="0">
              <a:latin typeface="Roboto" panose="02000000000000000000" pitchFamily="2" charset="0"/>
              <a:ea typeface="Roboto" panose="02000000000000000000" pitchFamily="2" charset="0"/>
              <a:cs typeface="Roboto" panose="02000000000000000000" pitchFamily="2" charset="0"/>
            </a:endParaRPr>
          </a:p>
          <a:p>
            <a:endParaRPr lang="en-US" u="sng"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103314240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817D4-FAF6-49C4-9009-9AF046720F71}"/>
              </a:ext>
            </a:extLst>
          </p:cNvPr>
          <p:cNvSpPr>
            <a:spLocks noGrp="1"/>
          </p:cNvSpPr>
          <p:nvPr>
            <p:ph type="title"/>
          </p:nvPr>
        </p:nvSpPr>
        <p:spPr/>
        <p:txBody>
          <a:bodyPr/>
          <a:lstStyle/>
          <a:p>
            <a:r>
              <a:rPr lang="en-US" dirty="0"/>
              <a:t>Bed and Vent Availability</a:t>
            </a:r>
          </a:p>
        </p:txBody>
      </p:sp>
      <p:sp>
        <p:nvSpPr>
          <p:cNvPr id="4" name="Text Placeholder 3">
            <a:extLst>
              <a:ext uri="{FF2B5EF4-FFF2-40B4-BE49-F238E27FC236}">
                <a16:creationId xmlns:a16="http://schemas.microsoft.com/office/drawing/2014/main" id="{AE9CB32B-7CA4-4F6E-B11E-A5F6C8E53E23}"/>
              </a:ext>
            </a:extLst>
          </p:cNvPr>
          <p:cNvSpPr>
            <a:spLocks noGrp="1"/>
          </p:cNvSpPr>
          <p:nvPr>
            <p:ph type="body" sz="quarter" idx="12"/>
          </p:nvPr>
        </p:nvSpPr>
        <p:spPr/>
        <p:txBody>
          <a:bodyPr/>
          <a:lstStyle/>
          <a:p>
            <a:r>
              <a:rPr lang="en-US" dirty="0">
                <a:hlinkClick r:id="rId2"/>
              </a:rPr>
              <a:t>https://nebraska.maps.arcgis.com/apps/opsdashboard/index.html#/4213f719a45647bc873ffb58783ffef3</a:t>
            </a:r>
            <a:endParaRPr lang="en-US" dirty="0"/>
          </a:p>
          <a:p>
            <a:endParaRPr lang="en-US" dirty="0"/>
          </a:p>
          <a:p>
            <a:r>
              <a:rPr lang="en-US" dirty="0"/>
              <a:t>48% hospital beds available</a:t>
            </a:r>
          </a:p>
          <a:p>
            <a:r>
              <a:rPr lang="en-US" dirty="0"/>
              <a:t>42% ICU beds available</a:t>
            </a:r>
          </a:p>
          <a:p>
            <a:r>
              <a:rPr lang="en-US" dirty="0"/>
              <a:t>74% ventilators available</a:t>
            </a:r>
          </a:p>
        </p:txBody>
      </p:sp>
    </p:spTree>
    <p:extLst>
      <p:ext uri="{BB962C8B-B14F-4D97-AF65-F5344CB8AC3E}">
        <p14:creationId xmlns:p14="http://schemas.microsoft.com/office/powerpoint/2010/main" val="38105206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8401" y="86267"/>
            <a:ext cx="7276733" cy="3879795"/>
          </a:xfrm>
          <a:prstGeom prst="rect">
            <a:avLst/>
          </a:prstGeom>
        </p:spPr>
      </p:pic>
      <p:pic>
        <p:nvPicPr>
          <p:cNvPr id="4" name="Picture 3"/>
          <p:cNvPicPr>
            <a:picLocks noChangeAspect="1"/>
          </p:cNvPicPr>
          <p:nvPr/>
        </p:nvPicPr>
        <p:blipFill>
          <a:blip r:embed="rId3"/>
          <a:stretch>
            <a:fillRect/>
          </a:stretch>
        </p:blipFill>
        <p:spPr>
          <a:xfrm>
            <a:off x="819516" y="3896822"/>
            <a:ext cx="8601075" cy="2809875"/>
          </a:xfrm>
          <a:prstGeom prst="rect">
            <a:avLst/>
          </a:prstGeom>
        </p:spPr>
      </p:pic>
    </p:spTree>
    <p:extLst>
      <p:ext uri="{BB962C8B-B14F-4D97-AF65-F5344CB8AC3E}">
        <p14:creationId xmlns:p14="http://schemas.microsoft.com/office/powerpoint/2010/main" val="213303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77721F-F33B-462E-AEE0-1018115054C5}"/>
              </a:ext>
            </a:extLst>
          </p:cNvPr>
          <p:cNvSpPr>
            <a:spLocks noGrp="1"/>
          </p:cNvSpPr>
          <p:nvPr>
            <p:ph type="body" sz="quarter" idx="10"/>
          </p:nvPr>
        </p:nvSpPr>
        <p:spPr/>
        <p:txBody>
          <a:bodyPr/>
          <a:lstStyle/>
          <a:p>
            <a:r>
              <a:rPr lang="en-US" dirty="0"/>
              <a:t>A recent </a:t>
            </a:r>
            <a:r>
              <a:rPr lang="en-US" u="sng" dirty="0">
                <a:hlinkClick r:id="rId2"/>
              </a:rPr>
              <a:t>CDC MMWR report</a:t>
            </a:r>
            <a:r>
              <a:rPr lang="en-US" dirty="0"/>
              <a:t> included race and ethnicity data from 580 patients hospitalized with lab-confirmed COVID-19 found that </a:t>
            </a:r>
          </a:p>
          <a:p>
            <a:r>
              <a:rPr lang="en-US" dirty="0"/>
              <a:t>45% of individuals for whom race or ethnicity data was available were white, compared to 55% of individuals in the surrounding community. </a:t>
            </a:r>
          </a:p>
          <a:p>
            <a:r>
              <a:rPr lang="en-US" dirty="0"/>
              <a:t>However, 33% of hospitalized patients were black compared to 18% in the community and </a:t>
            </a:r>
          </a:p>
          <a:p>
            <a:r>
              <a:rPr lang="en-US" dirty="0"/>
              <a:t>8% were Hispanic, compared to 14% in the community. </a:t>
            </a:r>
          </a:p>
          <a:p>
            <a:r>
              <a:rPr lang="en-US" dirty="0"/>
              <a:t>These data suggest an overrepresentation of blacks among hospitalized patients. Among COVID-19 deaths for which race and ethnicity data were available, </a:t>
            </a:r>
            <a:r>
              <a:rPr lang="en-US" u="sng" dirty="0">
                <a:hlinkClick r:id="rId3"/>
              </a:rPr>
              <a:t>New York </a:t>
            </a:r>
            <a:r>
              <a:rPr lang="en-US" u="sng" dirty="0" err="1">
                <a:hlinkClick r:id="rId3"/>
              </a:rPr>
              <a:t>City</a:t>
            </a:r>
            <a:r>
              <a:rPr lang="en-US" dirty="0" err="1">
                <a:hlinkClick r:id="rId3"/>
              </a:rPr>
              <a:t>pdf</a:t>
            </a:r>
            <a:r>
              <a:rPr lang="en-US" dirty="0">
                <a:hlinkClick r:id="rId3"/>
              </a:rPr>
              <a:t> </a:t>
            </a:r>
            <a:r>
              <a:rPr lang="en-US" dirty="0" err="1">
                <a:hlinkClick r:id="rId3"/>
              </a:rPr>
              <a:t>iconexternal</a:t>
            </a:r>
            <a:r>
              <a:rPr lang="en-US" dirty="0">
                <a:hlinkClick r:id="rId3"/>
              </a:rPr>
              <a:t> icon</a:t>
            </a:r>
            <a:r>
              <a:rPr lang="en-US" dirty="0"/>
              <a:t> identified death rates among Black/African American persons (92.3 deaths per 100,000 population) and Hispanic/Latino persons (74.3) that were substantially higher than that of white (45.2) or Asian (34.5) persons.  Studies are underway to confirm these data and understand and potentially reduce the impact of COVID-19 on the health of racial and ethnic minorities.</a:t>
            </a:r>
          </a:p>
        </p:txBody>
      </p:sp>
      <p:sp>
        <p:nvSpPr>
          <p:cNvPr id="3" name="Title 2">
            <a:extLst>
              <a:ext uri="{FF2B5EF4-FFF2-40B4-BE49-F238E27FC236}">
                <a16:creationId xmlns:a16="http://schemas.microsoft.com/office/drawing/2014/main" id="{72EF14C2-89D5-4CCE-AA9C-BBB18252178E}"/>
              </a:ext>
            </a:extLst>
          </p:cNvPr>
          <p:cNvSpPr>
            <a:spLocks noGrp="1"/>
          </p:cNvSpPr>
          <p:nvPr>
            <p:ph type="title"/>
          </p:nvPr>
        </p:nvSpPr>
        <p:spPr/>
        <p:txBody>
          <a:bodyPr/>
          <a:lstStyle/>
          <a:p>
            <a:r>
              <a:rPr lang="en-US" dirty="0"/>
              <a:t>CDC Race Data</a:t>
            </a:r>
          </a:p>
        </p:txBody>
      </p:sp>
    </p:spTree>
    <p:extLst>
      <p:ext uri="{BB962C8B-B14F-4D97-AF65-F5344CB8AC3E}">
        <p14:creationId xmlns:p14="http://schemas.microsoft.com/office/powerpoint/2010/main" val="376307753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65D-30CB-48BB-BBD8-4DB0E04D0FA6}"/>
              </a:ext>
            </a:extLst>
          </p:cNvPr>
          <p:cNvSpPr>
            <a:spLocks noGrp="1"/>
          </p:cNvSpPr>
          <p:nvPr>
            <p:ph type="title"/>
          </p:nvPr>
        </p:nvSpPr>
        <p:spPr/>
        <p:txBody>
          <a:bodyPr/>
          <a:lstStyle/>
          <a:p>
            <a:r>
              <a:rPr lang="en-US" dirty="0"/>
              <a:t>We are one in this fight</a:t>
            </a:r>
          </a:p>
        </p:txBody>
      </p:sp>
      <p:sp>
        <p:nvSpPr>
          <p:cNvPr id="3" name="Content Placeholder 2">
            <a:extLst>
              <a:ext uri="{FF2B5EF4-FFF2-40B4-BE49-F238E27FC236}">
                <a16:creationId xmlns:a16="http://schemas.microsoft.com/office/drawing/2014/main" id="{9A1899E3-C12A-4228-9ADE-33801B636002}"/>
              </a:ext>
            </a:extLst>
          </p:cNvPr>
          <p:cNvSpPr>
            <a:spLocks noGrp="1"/>
          </p:cNvSpPr>
          <p:nvPr>
            <p:ph idx="1"/>
          </p:nvPr>
        </p:nvSpPr>
        <p:spPr/>
        <p:txBody>
          <a:bodyPr/>
          <a:lstStyle/>
          <a:p>
            <a:r>
              <a:rPr lang="en-US" dirty="0"/>
              <a:t>Frontline Heroes</a:t>
            </a:r>
          </a:p>
          <a:p>
            <a:r>
              <a:rPr lang="en-US" dirty="0"/>
              <a:t>Public Health Heroes</a:t>
            </a:r>
          </a:p>
          <a:p>
            <a:r>
              <a:rPr lang="en-US" dirty="0"/>
              <a:t>First Responder Heroes</a:t>
            </a:r>
          </a:p>
        </p:txBody>
      </p:sp>
    </p:spTree>
    <p:extLst>
      <p:ext uri="{BB962C8B-B14F-4D97-AF65-F5344CB8AC3E}">
        <p14:creationId xmlns:p14="http://schemas.microsoft.com/office/powerpoint/2010/main" val="810792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50CDA-082C-4422-93D7-09B2DCCBF8FA}"/>
              </a:ext>
            </a:extLst>
          </p:cNvPr>
          <p:cNvSpPr>
            <a:spLocks noGrp="1"/>
          </p:cNvSpPr>
          <p:nvPr>
            <p:ph type="body" sz="quarter" idx="10"/>
          </p:nvPr>
        </p:nvSpPr>
        <p:spPr/>
        <p:txBody>
          <a:bodyPr/>
          <a:lstStyle/>
          <a:p>
            <a:r>
              <a:rPr lang="en-US" dirty="0"/>
              <a:t>Previously</a:t>
            </a:r>
          </a:p>
          <a:p>
            <a:r>
              <a:rPr lang="en-US" dirty="0"/>
              <a:t>Fever</a:t>
            </a:r>
          </a:p>
          <a:p>
            <a:r>
              <a:rPr lang="en-US" dirty="0"/>
              <a:t>Cough</a:t>
            </a:r>
          </a:p>
          <a:p>
            <a:r>
              <a:rPr lang="en-US" dirty="0"/>
              <a:t>Shortness of Breath</a:t>
            </a:r>
          </a:p>
          <a:p>
            <a:r>
              <a:rPr lang="en-US" dirty="0"/>
              <a:t>This weekend, the CDC expanded its list to include the following signs:</a:t>
            </a:r>
          </a:p>
          <a:p>
            <a:r>
              <a:rPr lang="en-US" dirty="0"/>
              <a:t>Chills</a:t>
            </a:r>
          </a:p>
          <a:p>
            <a:r>
              <a:rPr lang="en-US" dirty="0"/>
              <a:t>Repeated shaking with chills</a:t>
            </a:r>
          </a:p>
          <a:p>
            <a:r>
              <a:rPr lang="en-US" dirty="0"/>
              <a:t>Muscle pain</a:t>
            </a:r>
          </a:p>
          <a:p>
            <a:r>
              <a:rPr lang="en-US" dirty="0"/>
              <a:t>Headache</a:t>
            </a:r>
          </a:p>
          <a:p>
            <a:r>
              <a:rPr lang="en-US" dirty="0"/>
              <a:t>Sore throat</a:t>
            </a:r>
          </a:p>
          <a:p>
            <a:r>
              <a:rPr lang="en-US" dirty="0"/>
              <a:t>New loss of taste or smell </a:t>
            </a:r>
          </a:p>
          <a:p>
            <a:endParaRPr lang="en-US" dirty="0"/>
          </a:p>
        </p:txBody>
      </p:sp>
      <p:sp>
        <p:nvSpPr>
          <p:cNvPr id="3" name="Title 2">
            <a:extLst>
              <a:ext uri="{FF2B5EF4-FFF2-40B4-BE49-F238E27FC236}">
                <a16:creationId xmlns:a16="http://schemas.microsoft.com/office/drawing/2014/main" id="{094A68A5-67B2-4A27-9560-5BFADB79DDD7}"/>
              </a:ext>
            </a:extLst>
          </p:cNvPr>
          <p:cNvSpPr>
            <a:spLocks noGrp="1"/>
          </p:cNvSpPr>
          <p:nvPr>
            <p:ph type="title"/>
          </p:nvPr>
        </p:nvSpPr>
        <p:spPr>
          <a:xfrm>
            <a:off x="639651" y="350578"/>
            <a:ext cx="11552349" cy="696420"/>
          </a:xfrm>
        </p:spPr>
        <p:txBody>
          <a:bodyPr/>
          <a:lstStyle/>
          <a:p>
            <a:r>
              <a:rPr lang="en-US" sz="3200" b="1" dirty="0"/>
              <a:t>CDC'S CURRENT LIST OF CORONAVIRUS SYMPTOMS </a:t>
            </a:r>
            <a:r>
              <a:rPr lang="en-US" b="1" dirty="0"/>
              <a:t/>
            </a:r>
            <a:br>
              <a:rPr lang="en-US" b="1" dirty="0"/>
            </a:br>
            <a:endParaRPr lang="en-US" dirty="0"/>
          </a:p>
        </p:txBody>
      </p:sp>
    </p:spTree>
    <p:extLst>
      <p:ext uri="{BB962C8B-B14F-4D97-AF65-F5344CB8AC3E}">
        <p14:creationId xmlns:p14="http://schemas.microsoft.com/office/powerpoint/2010/main" val="136385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2AA8DB-3D60-4C61-9359-6895F02D6F77}"/>
              </a:ext>
            </a:extLst>
          </p:cNvPr>
          <p:cNvSpPr>
            <a:spLocks noGrp="1"/>
          </p:cNvSpPr>
          <p:nvPr>
            <p:ph type="title"/>
          </p:nvPr>
        </p:nvSpPr>
        <p:spPr/>
        <p:txBody>
          <a:bodyPr/>
          <a:lstStyle/>
          <a:p>
            <a:r>
              <a:rPr lang="en-US" dirty="0"/>
              <a:t>Pet cats Positive</a:t>
            </a:r>
          </a:p>
        </p:txBody>
      </p:sp>
      <p:sp>
        <p:nvSpPr>
          <p:cNvPr id="4" name="Text Placeholder 3">
            <a:extLst>
              <a:ext uri="{FF2B5EF4-FFF2-40B4-BE49-F238E27FC236}">
                <a16:creationId xmlns:a16="http://schemas.microsoft.com/office/drawing/2014/main" id="{C3567DDF-E609-4ED7-97A0-6B879C43F768}"/>
              </a:ext>
            </a:extLst>
          </p:cNvPr>
          <p:cNvSpPr>
            <a:spLocks noGrp="1"/>
          </p:cNvSpPr>
          <p:nvPr>
            <p:ph type="body" sz="quarter" idx="12"/>
          </p:nvPr>
        </p:nvSpPr>
        <p:spPr/>
        <p:txBody>
          <a:bodyPr/>
          <a:lstStyle/>
          <a:p>
            <a:r>
              <a:rPr lang="en-US" dirty="0"/>
              <a:t>Until we know more, CDC recommends the following:</a:t>
            </a:r>
          </a:p>
          <a:p>
            <a:r>
              <a:rPr lang="en-US" dirty="0"/>
              <a:t>Do not let pets interact with people or other animals outside the household.</a:t>
            </a:r>
          </a:p>
          <a:p>
            <a:r>
              <a:rPr lang="en-US" dirty="0"/>
              <a:t>Keep cats indoors when possible to prevent them from interacting with other animals or people.</a:t>
            </a:r>
          </a:p>
          <a:p>
            <a:r>
              <a:rPr lang="en-US" dirty="0"/>
              <a:t>Walk dogs on a leash, maintaining at least 6 feet from other people and animals.</a:t>
            </a:r>
          </a:p>
          <a:p>
            <a:r>
              <a:rPr lang="en-US" dirty="0"/>
              <a:t>Avoid dog parks or public places where a large number of people and dogs gather.</a:t>
            </a:r>
          </a:p>
          <a:p>
            <a:endParaRPr lang="en-US" dirty="0"/>
          </a:p>
        </p:txBody>
      </p:sp>
    </p:spTree>
    <p:extLst>
      <p:ext uri="{BB962C8B-B14F-4D97-AF65-F5344CB8AC3E}">
        <p14:creationId xmlns:p14="http://schemas.microsoft.com/office/powerpoint/2010/main" val="35975556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7D84B-FAC3-45DB-912A-F01BC9AD3039}"/>
              </a:ext>
            </a:extLst>
          </p:cNvPr>
          <p:cNvSpPr>
            <a:spLocks noGrp="1"/>
          </p:cNvSpPr>
          <p:nvPr>
            <p:ph type="title"/>
          </p:nvPr>
        </p:nvSpPr>
        <p:spPr/>
        <p:txBody>
          <a:bodyPr>
            <a:normAutofit fontScale="90000"/>
          </a:bodyPr>
          <a:lstStyle/>
          <a:p>
            <a:r>
              <a:rPr lang="en-US" sz="2700" b="1" dirty="0"/>
              <a:t>Temporal dynamics in viral shedding and transmissibility of COVID-19*</a:t>
            </a:r>
            <a:r>
              <a:rPr lang="en-US" b="1" dirty="0"/>
              <a:t/>
            </a:r>
            <a:br>
              <a:rPr lang="en-US" b="1" dirty="0"/>
            </a:br>
            <a:endParaRPr lang="en-US" dirty="0"/>
          </a:p>
        </p:txBody>
      </p:sp>
      <p:sp>
        <p:nvSpPr>
          <p:cNvPr id="4" name="Text Placeholder 3">
            <a:extLst>
              <a:ext uri="{FF2B5EF4-FFF2-40B4-BE49-F238E27FC236}">
                <a16:creationId xmlns:a16="http://schemas.microsoft.com/office/drawing/2014/main" id="{89A53563-DB47-4421-A3C5-1C9A3F788281}"/>
              </a:ext>
            </a:extLst>
          </p:cNvPr>
          <p:cNvSpPr>
            <a:spLocks noGrp="1"/>
          </p:cNvSpPr>
          <p:nvPr>
            <p:ph type="body" sz="quarter" idx="12"/>
          </p:nvPr>
        </p:nvSpPr>
        <p:spPr/>
        <p:txBody>
          <a:bodyPr/>
          <a:lstStyle/>
          <a:p>
            <a:r>
              <a:rPr lang="en-US" dirty="0"/>
              <a:t>Key Takeaways-</a:t>
            </a:r>
          </a:p>
          <a:p>
            <a:r>
              <a:rPr lang="en-US" dirty="0"/>
              <a:t>Highest viral load in throat swabs at the time of symptom onset, declining over the first week of illness</a:t>
            </a:r>
          </a:p>
          <a:p>
            <a:r>
              <a:rPr lang="en-US" dirty="0"/>
              <a:t>Modeling transmission pairs (index case and secondary case) showed that infectiousness peaked on or before symptom onset. </a:t>
            </a:r>
          </a:p>
          <a:p>
            <a:r>
              <a:rPr lang="en-US" dirty="0"/>
              <a:t>Estimated that 44% of secondary cases were infected during the index cases’ presymptomatic stage </a:t>
            </a:r>
          </a:p>
          <a:p>
            <a:r>
              <a:rPr lang="en-US" b="1" i="1" dirty="0"/>
              <a:t>Supports the use of universal masking strategy</a:t>
            </a:r>
            <a:r>
              <a:rPr lang="en-US" dirty="0"/>
              <a:t>…..</a:t>
            </a:r>
            <a:r>
              <a:rPr lang="en-US" b="1" dirty="0"/>
              <a:t> James Lawler, MD, MPH, FIDSA</a:t>
            </a:r>
            <a:r>
              <a:rPr lang="en-US" dirty="0"/>
              <a:t>        </a:t>
            </a:r>
          </a:p>
          <a:p>
            <a:pPr marL="182880" indent="0">
              <a:buNone/>
            </a:pPr>
            <a:r>
              <a:rPr lang="en-US" dirty="0"/>
              <a:t>* April 2020 Nature Medicine, Xi He et al. </a:t>
            </a:r>
          </a:p>
        </p:txBody>
      </p:sp>
    </p:spTree>
    <p:extLst>
      <p:ext uri="{BB962C8B-B14F-4D97-AF65-F5344CB8AC3E}">
        <p14:creationId xmlns:p14="http://schemas.microsoft.com/office/powerpoint/2010/main" val="25809468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3249-A075-4296-89D6-258F9E35FD03}"/>
              </a:ext>
            </a:extLst>
          </p:cNvPr>
          <p:cNvSpPr>
            <a:spLocks noGrp="1"/>
          </p:cNvSpPr>
          <p:nvPr>
            <p:ph type="title"/>
          </p:nvPr>
        </p:nvSpPr>
        <p:spPr/>
        <p:txBody>
          <a:bodyPr/>
          <a:lstStyle/>
          <a:p>
            <a:r>
              <a:rPr lang="en-US" dirty="0" err="1"/>
              <a:t>Remdesivir</a:t>
            </a:r>
            <a:r>
              <a:rPr lang="en-US" dirty="0"/>
              <a:t> Trials</a:t>
            </a:r>
          </a:p>
        </p:txBody>
      </p:sp>
      <p:sp>
        <p:nvSpPr>
          <p:cNvPr id="3" name="Text Placeholder 2">
            <a:extLst>
              <a:ext uri="{FF2B5EF4-FFF2-40B4-BE49-F238E27FC236}">
                <a16:creationId xmlns:a16="http://schemas.microsoft.com/office/drawing/2014/main" id="{A0FD7B57-0653-4420-9978-0D1A2AD1883F}"/>
              </a:ext>
            </a:extLst>
          </p:cNvPr>
          <p:cNvSpPr>
            <a:spLocks noGrp="1"/>
          </p:cNvSpPr>
          <p:nvPr>
            <p:ph type="body" sz="quarter" idx="12"/>
          </p:nvPr>
        </p:nvSpPr>
        <p:spPr/>
        <p:txBody>
          <a:bodyPr/>
          <a:lstStyle/>
          <a:p>
            <a:r>
              <a:rPr lang="en-US" sz="1800" dirty="0"/>
              <a:t>Severe Disease 2400 at 132 sites</a:t>
            </a:r>
          </a:p>
          <a:p>
            <a:r>
              <a:rPr lang="en-US" sz="1800" dirty="0"/>
              <a:t>Moderate Disease 1600 at 169 sites</a:t>
            </a:r>
          </a:p>
          <a:p>
            <a:r>
              <a:rPr lang="en-US" sz="1800" b="1" dirty="0"/>
              <a:t>Clinical benefit of remdesivir in rhesus macaques infected with SARS-CoV-2</a:t>
            </a:r>
          </a:p>
          <a:p>
            <a:pPr fontAlgn="base"/>
            <a:r>
              <a:rPr lang="en-US" sz="1800" b="1" dirty="0"/>
              <a:t>Conclusions</a:t>
            </a:r>
            <a:r>
              <a:rPr lang="en-US" sz="1800" dirty="0"/>
              <a:t> Therapeutic remdesivir treatment initiated early during infection has a clear clinical benefit in SARS-CoV-2-infected rhesus macaques. These data support early remdesivir treatment initiation in COVID-19 patients to prevent progression to severe pneumonia.</a:t>
            </a:r>
          </a:p>
          <a:p>
            <a:pPr fontAlgn="base"/>
            <a:r>
              <a:rPr lang="en-US" sz="1800" b="1" dirty="0"/>
              <a:t>Early Results from Study in China</a:t>
            </a:r>
          </a:p>
          <a:p>
            <a:pPr fontAlgn="base"/>
            <a:r>
              <a:rPr lang="en-US" sz="1800" b="1" dirty="0"/>
              <a:t>13.8 vs 12.9 (?) results mortality; small trial, late in course</a:t>
            </a:r>
          </a:p>
          <a:p>
            <a:endParaRPr lang="en-US" dirty="0"/>
          </a:p>
          <a:p>
            <a:pPr marL="182880" indent="0">
              <a:buNone/>
            </a:pPr>
            <a:endParaRPr lang="en-US" dirty="0"/>
          </a:p>
        </p:txBody>
      </p:sp>
    </p:spTree>
    <p:extLst>
      <p:ext uri="{BB962C8B-B14F-4D97-AF65-F5344CB8AC3E}">
        <p14:creationId xmlns:p14="http://schemas.microsoft.com/office/powerpoint/2010/main" val="16577715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AE15F-41E4-41E6-BFFD-B4897FE35DBE}"/>
              </a:ext>
            </a:extLst>
          </p:cNvPr>
          <p:cNvSpPr>
            <a:spLocks noGrp="1"/>
          </p:cNvSpPr>
          <p:nvPr>
            <p:ph type="title"/>
          </p:nvPr>
        </p:nvSpPr>
        <p:spPr/>
        <p:txBody>
          <a:bodyPr/>
          <a:lstStyle/>
          <a:p>
            <a:r>
              <a:rPr lang="en-US" dirty="0"/>
              <a:t>Prone Positioning References</a:t>
            </a:r>
          </a:p>
        </p:txBody>
      </p:sp>
      <p:sp>
        <p:nvSpPr>
          <p:cNvPr id="3" name="Text Placeholder 2">
            <a:extLst>
              <a:ext uri="{FF2B5EF4-FFF2-40B4-BE49-F238E27FC236}">
                <a16:creationId xmlns:a16="http://schemas.microsoft.com/office/drawing/2014/main" id="{22863FE7-26E6-4CE3-A205-793F2DE87B2F}"/>
              </a:ext>
            </a:extLst>
          </p:cNvPr>
          <p:cNvSpPr>
            <a:spLocks noGrp="1"/>
          </p:cNvSpPr>
          <p:nvPr>
            <p:ph type="body" sz="quarter" idx="12"/>
          </p:nvPr>
        </p:nvSpPr>
        <p:spPr/>
        <p:txBody>
          <a:bodyPr/>
          <a:lstStyle/>
          <a:p>
            <a:pPr marL="182880" indent="0">
              <a:buNone/>
            </a:pPr>
            <a:endParaRPr lang="en-US" sz="1600" dirty="0"/>
          </a:p>
          <a:p>
            <a:pPr marL="182880" indent="0">
              <a:buNone/>
            </a:pPr>
            <a:r>
              <a:rPr lang="en-US" sz="1600" dirty="0"/>
              <a:t>1) Wu Z, </a:t>
            </a:r>
            <a:r>
              <a:rPr lang="en-US" sz="1600" dirty="0" err="1"/>
              <a:t>McCoogan</a:t>
            </a:r>
            <a:r>
              <a:rPr lang="en-US" sz="1600" dirty="0"/>
              <a:t>, JM. Characteristics of and important lessons from the Coronavirus Disease 2019 (COVID-19) outbreak in China: summary of a report of 72314 cases from the Chinese center for disease control and prevention. JAMA 2020.  </a:t>
            </a:r>
          </a:p>
          <a:p>
            <a:pPr marL="182880" indent="0">
              <a:buNone/>
            </a:pPr>
            <a:r>
              <a:rPr lang="en-US" sz="1600" dirty="0"/>
              <a:t>2) </a:t>
            </a:r>
            <a:r>
              <a:rPr lang="en-US" sz="1600" dirty="0" err="1"/>
              <a:t>Alhazzani</a:t>
            </a:r>
            <a:r>
              <a:rPr lang="en-US" sz="1600" dirty="0"/>
              <a:t> W, Moller M, Rhodes A et al. Surviving Sepsis Campaign: guidelines on the management of critically ill adults with Coronavirus Disease 2019 (COVID-19). Intensive Care Medicine 2020. </a:t>
            </a:r>
          </a:p>
          <a:p>
            <a:pPr marL="182880" indent="0">
              <a:buNone/>
            </a:pPr>
            <a:r>
              <a:rPr lang="en-US" sz="1600" dirty="0"/>
              <a:t>3) </a:t>
            </a:r>
            <a:r>
              <a:rPr lang="en-US" sz="1600" dirty="0" err="1"/>
              <a:t>Guérin</a:t>
            </a:r>
            <a:r>
              <a:rPr lang="en-US" sz="1600" dirty="0"/>
              <a:t>, C., </a:t>
            </a:r>
            <a:r>
              <a:rPr lang="en-US" sz="1600" dirty="0" err="1"/>
              <a:t>Reignier</a:t>
            </a:r>
            <a:r>
              <a:rPr lang="en-US" sz="1600" dirty="0"/>
              <a:t>, J., Richard, JC. Et al. PROSEVA Study Group. Prone Positioning in Severe Acute Respiratory Distress Syndrome. N </a:t>
            </a:r>
            <a:r>
              <a:rPr lang="en-US" sz="1600" dirty="0" err="1"/>
              <a:t>Engl</a:t>
            </a:r>
            <a:r>
              <a:rPr lang="en-US" sz="1600" dirty="0"/>
              <a:t> J Med (2013); 368: 2159–2168. </a:t>
            </a:r>
          </a:p>
          <a:p>
            <a:pPr marL="182880" indent="0">
              <a:buNone/>
            </a:pPr>
            <a:r>
              <a:rPr lang="en-US" sz="1600" dirty="0"/>
              <a:t>4) Sud, S., Friedrich, J., Adhikari, N. et al. Effect of prone positioning during mechanical ventilation on mortality among patients with acute respiratory distress syndrome: a systematic review and meta-analysis. CMAJ (2014); 186 (10): 381-390.  5) Bloomfield, R., Noble, D., </a:t>
            </a:r>
            <a:r>
              <a:rPr lang="en-US" sz="1600" dirty="0" err="1"/>
              <a:t>Sudlow</a:t>
            </a:r>
            <a:r>
              <a:rPr lang="en-US" sz="1600" dirty="0"/>
              <a:t>, A. (2015) Prone position for acute respiratory failure in adults. Cochrane database of systematic reviews. CD008095.pub2 </a:t>
            </a:r>
          </a:p>
          <a:p>
            <a:r>
              <a:rPr lang="en-US" sz="3200" dirty="0"/>
              <a:t> </a:t>
            </a:r>
          </a:p>
          <a:p>
            <a:r>
              <a:rPr lang="en-US" sz="3200" dirty="0"/>
              <a:t> </a:t>
            </a:r>
          </a:p>
          <a:p>
            <a:r>
              <a:rPr lang="en-US" sz="3200" dirty="0" err="1"/>
              <a:t>tPA</a:t>
            </a:r>
            <a:r>
              <a:rPr lang="en-US" sz="3200" dirty="0"/>
              <a:t> and similar products</a:t>
            </a:r>
          </a:p>
          <a:p>
            <a:endParaRPr lang="en-US" dirty="0"/>
          </a:p>
        </p:txBody>
      </p:sp>
    </p:spTree>
    <p:extLst>
      <p:ext uri="{BB962C8B-B14F-4D97-AF65-F5344CB8AC3E}">
        <p14:creationId xmlns:p14="http://schemas.microsoft.com/office/powerpoint/2010/main" val="55806915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5026-84FD-4CF5-B9A0-AD46567FE3BA}"/>
              </a:ext>
            </a:extLst>
          </p:cNvPr>
          <p:cNvSpPr>
            <a:spLocks noGrp="1"/>
          </p:cNvSpPr>
          <p:nvPr>
            <p:ph type="body" sz="quarter" idx="10"/>
          </p:nvPr>
        </p:nvSpPr>
        <p:spPr/>
        <p:txBody>
          <a:bodyPr/>
          <a:lstStyle/>
          <a:p>
            <a:r>
              <a:rPr lang="en-US" dirty="0"/>
              <a:t>Theoretical Benefits to Prone Positioning in the Conscious COVID 19 Patient</a:t>
            </a:r>
          </a:p>
          <a:p>
            <a:r>
              <a:rPr lang="en-US" dirty="0"/>
              <a:t>• Improved VQ matching and reduced </a:t>
            </a:r>
            <a:r>
              <a:rPr lang="en-US" dirty="0" err="1"/>
              <a:t>hypoxaemia</a:t>
            </a:r>
            <a:r>
              <a:rPr lang="en-US" dirty="0"/>
              <a:t> (secondary to more homogeneous aeration of lung and ameliorating the ventral-dorsal transpulmonary pressure gradient) </a:t>
            </a:r>
          </a:p>
          <a:p>
            <a:r>
              <a:rPr lang="en-US" dirty="0"/>
              <a:t>• Reduced shunt (perfusion pattern remaining relatively constant while lung aeration becomes more homogenous) </a:t>
            </a:r>
          </a:p>
          <a:p>
            <a:r>
              <a:rPr lang="en-US" dirty="0"/>
              <a:t>• Recruitment of the posterior lung segments due to reversal of atelectasis </a:t>
            </a:r>
          </a:p>
          <a:p>
            <a:r>
              <a:rPr lang="en-US" dirty="0"/>
              <a:t>• Improved secretion clearance</a:t>
            </a:r>
          </a:p>
          <a:p>
            <a:r>
              <a:rPr lang="en-US" b="1" dirty="0"/>
              <a:t>One local expert-try and lay prone for 1 hour-4 to 5 times a day, stretching, deep breaths. </a:t>
            </a:r>
          </a:p>
          <a:p>
            <a:endParaRPr lang="en-US" b="1" dirty="0"/>
          </a:p>
          <a:p>
            <a:r>
              <a:rPr lang="en-US" dirty="0"/>
              <a:t>*Intensive Case Society</a:t>
            </a:r>
          </a:p>
        </p:txBody>
      </p:sp>
      <p:sp>
        <p:nvSpPr>
          <p:cNvPr id="3" name="Title 2">
            <a:extLst>
              <a:ext uri="{FF2B5EF4-FFF2-40B4-BE49-F238E27FC236}">
                <a16:creationId xmlns:a16="http://schemas.microsoft.com/office/drawing/2014/main" id="{2681C64D-1889-4837-BE3B-0308F3465B0E}"/>
              </a:ext>
            </a:extLst>
          </p:cNvPr>
          <p:cNvSpPr>
            <a:spLocks noGrp="1"/>
          </p:cNvSpPr>
          <p:nvPr>
            <p:ph type="title"/>
          </p:nvPr>
        </p:nvSpPr>
        <p:spPr/>
        <p:txBody>
          <a:bodyPr/>
          <a:lstStyle/>
          <a:p>
            <a:r>
              <a:rPr lang="en-US" dirty="0"/>
              <a:t>ICS* Guidance on Prone Positioning in COVID</a:t>
            </a:r>
          </a:p>
        </p:txBody>
      </p:sp>
    </p:spTree>
    <p:extLst>
      <p:ext uri="{BB962C8B-B14F-4D97-AF65-F5344CB8AC3E}">
        <p14:creationId xmlns:p14="http://schemas.microsoft.com/office/powerpoint/2010/main" val="40886088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748144-66E7-4F6E-A12C-42BEBFBA119B}"/>
              </a:ext>
            </a:extLst>
          </p:cNvPr>
          <p:cNvSpPr>
            <a:spLocks noGrp="1"/>
          </p:cNvSpPr>
          <p:nvPr>
            <p:ph type="body" sz="quarter" idx="10"/>
          </p:nvPr>
        </p:nvSpPr>
        <p:spPr/>
        <p:txBody>
          <a:bodyPr/>
          <a:lstStyle/>
          <a:p>
            <a:endParaRPr lang="en-US" dirty="0"/>
          </a:p>
          <a:p>
            <a:endParaRPr lang="en-US" dirty="0"/>
          </a:p>
          <a:p>
            <a:r>
              <a:rPr lang="en-US" b="1" dirty="0"/>
              <a:t>Patient With COVID-19 Who Was Critically Ill Recovers After ECMO Treatment, Report Says</a:t>
            </a:r>
          </a:p>
          <a:p>
            <a:r>
              <a:rPr lang="en-US" u="sng" dirty="0" err="1">
                <a:hlinkClick r:id="rId2"/>
              </a:rPr>
              <a:t>MedPage</a:t>
            </a:r>
            <a:r>
              <a:rPr lang="en-US" u="sng" dirty="0">
                <a:hlinkClick r:id="rId2"/>
              </a:rPr>
              <a:t> Today</a:t>
            </a:r>
            <a:r>
              <a:rPr lang="en-US" dirty="0"/>
              <a:t> (4/16, Boyles) reports a 53-year-old man in Phoenix with COVID-19 who “was very near death” recovered after receiving extracorporeal membrane oxygenation (ECMO) therapy. Dr. Robert Riley, chief of cardiothoracic surgery at Honor Health Deer Valley Medical Center, said, “When we made the decision to use ECMO he probably had no more than 6 to 8 hours to live without it.” </a:t>
            </a:r>
            <a:r>
              <a:rPr lang="en-US" dirty="0" err="1"/>
              <a:t>MedPage</a:t>
            </a:r>
            <a:r>
              <a:rPr lang="en-US" dirty="0"/>
              <a:t> Today says a group of experts “recently published an ECMO treatment </a:t>
            </a:r>
            <a:r>
              <a:rPr lang="en-US" u="sng" dirty="0">
                <a:hlinkClick r:id="rId3"/>
              </a:rPr>
              <a:t>guideline</a:t>
            </a:r>
            <a:r>
              <a:rPr lang="en-US" dirty="0"/>
              <a:t> in Annals of the American Thoracic Society.” </a:t>
            </a:r>
          </a:p>
          <a:p>
            <a:endParaRPr lang="en-US" dirty="0"/>
          </a:p>
        </p:txBody>
      </p:sp>
      <p:sp>
        <p:nvSpPr>
          <p:cNvPr id="3" name="Title 2">
            <a:extLst>
              <a:ext uri="{FF2B5EF4-FFF2-40B4-BE49-F238E27FC236}">
                <a16:creationId xmlns:a16="http://schemas.microsoft.com/office/drawing/2014/main" id="{DE9DAA7D-F1E7-4E11-8B9C-045016607251}"/>
              </a:ext>
            </a:extLst>
          </p:cNvPr>
          <p:cNvSpPr>
            <a:spLocks noGrp="1"/>
          </p:cNvSpPr>
          <p:nvPr>
            <p:ph type="title"/>
          </p:nvPr>
        </p:nvSpPr>
        <p:spPr/>
        <p:txBody>
          <a:bodyPr/>
          <a:lstStyle/>
          <a:p>
            <a:r>
              <a:rPr lang="en-US" dirty="0"/>
              <a:t>ECMO?</a:t>
            </a:r>
          </a:p>
        </p:txBody>
      </p:sp>
    </p:spTree>
    <p:extLst>
      <p:ext uri="{BB962C8B-B14F-4D97-AF65-F5344CB8AC3E}">
        <p14:creationId xmlns:p14="http://schemas.microsoft.com/office/powerpoint/2010/main" val="26137345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D6E845-5EDC-419A-9B5F-DC98C8276074}"/>
              </a:ext>
            </a:extLst>
          </p:cNvPr>
          <p:cNvSpPr>
            <a:spLocks noGrp="1"/>
          </p:cNvSpPr>
          <p:nvPr>
            <p:ph type="body" sz="quarter" idx="10"/>
          </p:nvPr>
        </p:nvSpPr>
        <p:spPr/>
        <p:txBody>
          <a:bodyPr/>
          <a:lstStyle/>
          <a:p>
            <a:r>
              <a:rPr lang="en-US" dirty="0">
                <a:hlinkClick r:id="rId2" tooltip="Journal of thrombosis and haemostasis : JTH."/>
              </a:rPr>
              <a:t>J </a:t>
            </a:r>
            <a:r>
              <a:rPr lang="en-US" dirty="0" err="1">
                <a:hlinkClick r:id="rId2" tooltip="Journal of thrombosis and haemostasis : JTH."/>
              </a:rPr>
              <a:t>Thromb</a:t>
            </a:r>
            <a:r>
              <a:rPr lang="en-US" dirty="0">
                <a:hlinkClick r:id="rId2" tooltip="Journal of thrombosis and haemostasis : JTH."/>
              </a:rPr>
              <a:t> </a:t>
            </a:r>
            <a:r>
              <a:rPr lang="en-US" dirty="0" err="1">
                <a:hlinkClick r:id="rId2" tooltip="Journal of thrombosis and haemostasis : JTH."/>
              </a:rPr>
              <a:t>Haemost</a:t>
            </a:r>
            <a:r>
              <a:rPr lang="en-US" dirty="0">
                <a:hlinkClick r:id="rId2" tooltip="Journal of thrombosis and haemostasis : JTH."/>
              </a:rPr>
              <a:t>.</a:t>
            </a:r>
            <a:r>
              <a:rPr lang="en-US" dirty="0"/>
              <a:t> 2020 Apr 8. </a:t>
            </a:r>
            <a:r>
              <a:rPr lang="en-US" dirty="0" err="1"/>
              <a:t>doi</a:t>
            </a:r>
            <a:r>
              <a:rPr lang="en-US" dirty="0"/>
              <a:t>: 10.1111/jth.14828. [</a:t>
            </a:r>
            <a:r>
              <a:rPr lang="en-US" dirty="0" err="1"/>
              <a:t>Epub</a:t>
            </a:r>
            <a:r>
              <a:rPr lang="en-US" dirty="0"/>
              <a:t> ahead of print]</a:t>
            </a:r>
          </a:p>
          <a:p>
            <a:r>
              <a:rPr lang="en-US" dirty="0">
                <a:hlinkClick r:id="rId3"/>
              </a:rPr>
              <a:t>Wang J</a:t>
            </a:r>
            <a:r>
              <a:rPr lang="en-US" baseline="30000" dirty="0"/>
              <a:t>1</a:t>
            </a:r>
            <a:r>
              <a:rPr lang="en-US" dirty="0"/>
              <a:t>, </a:t>
            </a:r>
            <a:r>
              <a:rPr lang="en-US" dirty="0" err="1">
                <a:hlinkClick r:id="rId4"/>
              </a:rPr>
              <a:t>Hajizadeh</a:t>
            </a:r>
            <a:r>
              <a:rPr lang="en-US" dirty="0">
                <a:hlinkClick r:id="rId4"/>
              </a:rPr>
              <a:t> N</a:t>
            </a:r>
            <a:r>
              <a:rPr lang="en-US" baseline="30000" dirty="0"/>
              <a:t>1</a:t>
            </a:r>
            <a:r>
              <a:rPr lang="en-US" dirty="0"/>
              <a:t>, </a:t>
            </a:r>
            <a:r>
              <a:rPr lang="en-US" dirty="0">
                <a:hlinkClick r:id="rId5"/>
              </a:rPr>
              <a:t>Moore EE</a:t>
            </a:r>
            <a:r>
              <a:rPr lang="en-US" baseline="30000" dirty="0"/>
              <a:t>2,3</a:t>
            </a:r>
            <a:r>
              <a:rPr lang="en-US" dirty="0"/>
              <a:t>, </a:t>
            </a:r>
            <a:r>
              <a:rPr lang="en-US" dirty="0">
                <a:hlinkClick r:id="rId6"/>
              </a:rPr>
              <a:t>McIntyre RC</a:t>
            </a:r>
            <a:r>
              <a:rPr lang="en-US" baseline="30000" dirty="0"/>
              <a:t>3</a:t>
            </a:r>
            <a:r>
              <a:rPr lang="en-US" dirty="0"/>
              <a:t>, </a:t>
            </a:r>
            <a:r>
              <a:rPr lang="en-US" dirty="0">
                <a:hlinkClick r:id="rId7"/>
              </a:rPr>
              <a:t>Moore PK</a:t>
            </a:r>
            <a:r>
              <a:rPr lang="en-US" baseline="30000" dirty="0"/>
              <a:t>4</a:t>
            </a:r>
            <a:r>
              <a:rPr lang="en-US" dirty="0"/>
              <a:t>, </a:t>
            </a:r>
            <a:r>
              <a:rPr lang="en-US" dirty="0" err="1">
                <a:hlinkClick r:id="rId8"/>
              </a:rPr>
              <a:t>Veress</a:t>
            </a:r>
            <a:r>
              <a:rPr lang="en-US" dirty="0">
                <a:hlinkClick r:id="rId8"/>
              </a:rPr>
              <a:t> LA</a:t>
            </a:r>
            <a:r>
              <a:rPr lang="en-US" baseline="30000" dirty="0"/>
              <a:t>5</a:t>
            </a:r>
            <a:r>
              <a:rPr lang="en-US" dirty="0"/>
              <a:t>, </a:t>
            </a:r>
            <a:r>
              <a:rPr lang="en-US" dirty="0" err="1">
                <a:hlinkClick r:id="rId9"/>
              </a:rPr>
              <a:t>Yaffe</a:t>
            </a:r>
            <a:r>
              <a:rPr lang="en-US" dirty="0">
                <a:hlinkClick r:id="rId9"/>
              </a:rPr>
              <a:t> MB</a:t>
            </a:r>
            <a:r>
              <a:rPr lang="en-US" baseline="30000" dirty="0"/>
              <a:t>6,7</a:t>
            </a:r>
            <a:r>
              <a:rPr lang="en-US" dirty="0"/>
              <a:t>, </a:t>
            </a:r>
            <a:r>
              <a:rPr lang="en-US" dirty="0">
                <a:hlinkClick r:id="rId10"/>
              </a:rPr>
              <a:t>Moore HB</a:t>
            </a:r>
            <a:r>
              <a:rPr lang="en-US" baseline="30000" dirty="0"/>
              <a:t>3</a:t>
            </a:r>
            <a:r>
              <a:rPr lang="en-US" dirty="0"/>
              <a:t>, </a:t>
            </a:r>
            <a:r>
              <a:rPr lang="en-US" dirty="0">
                <a:hlinkClick r:id="rId11"/>
              </a:rPr>
              <a:t>Barrett CD</a:t>
            </a:r>
            <a:r>
              <a:rPr lang="en-US" baseline="30000" dirty="0"/>
              <a:t>6,7</a:t>
            </a:r>
            <a:r>
              <a:rPr lang="en-US" dirty="0"/>
              <a:t>.</a:t>
            </a:r>
            <a:endParaRPr lang="en-US" b="1" dirty="0"/>
          </a:p>
          <a:p>
            <a:endParaRPr lang="en-US" b="1" dirty="0"/>
          </a:p>
          <a:p>
            <a:r>
              <a:rPr lang="en-US" b="1" dirty="0"/>
              <a:t>Abstract</a:t>
            </a:r>
          </a:p>
          <a:p>
            <a:r>
              <a:rPr lang="en-US" sz="1600" dirty="0"/>
              <a:t>A hallmark of severe COVID-19 is coagulopathy, with 71.4% of patients who die of COVID-19 meeting ISTH criteria for disseminated intravascular coagulation (DIC) while only 0.6% of patients who survive meet these criteria (1). Additionally, it has become clear that this is not a bleeding diathesis but rather a predominantly pro-thrombotic DIC with high venous thromboembolism rates, elevated D-dimer levels, high fibrinogen levels in concert with low anti-thrombin levels, and pulmonary congestion with microvascular thrombosis and occlusion on pathology in addition to mounting experience with high rates of central line thrombosis and vascular occlusive events (e.g. ischemic limbs, strokes, etc.) observed by those who care for critically ill COVID-19 patients (1-7). There is evidence in both animals and humans that fibrinolytic therapy in Acute Lung Injury and ARDS improves survival, which also points to fibrin deposition in the pulmonary microvasculature as a contributory cause of ARDS and would be expected to be seen in patients with ARDS and concomitant diagnoses of DIC on their laboratory values such as what is observed in more than 70% of those who die of COVID-19 (8-10).</a:t>
            </a:r>
          </a:p>
          <a:p>
            <a:endParaRPr lang="en-US" dirty="0"/>
          </a:p>
        </p:txBody>
      </p:sp>
      <p:sp>
        <p:nvSpPr>
          <p:cNvPr id="3" name="Title 2">
            <a:extLst>
              <a:ext uri="{FF2B5EF4-FFF2-40B4-BE49-F238E27FC236}">
                <a16:creationId xmlns:a16="http://schemas.microsoft.com/office/drawing/2014/main" id="{E4D6AA4A-2551-41FE-9CC5-CB86A641590B}"/>
              </a:ext>
            </a:extLst>
          </p:cNvPr>
          <p:cNvSpPr>
            <a:spLocks noGrp="1"/>
          </p:cNvSpPr>
          <p:nvPr>
            <p:ph type="title"/>
          </p:nvPr>
        </p:nvSpPr>
        <p:spPr/>
        <p:txBody>
          <a:bodyPr/>
          <a:lstStyle/>
          <a:p>
            <a:r>
              <a:rPr lang="en-US" sz="2000" b="1" dirty="0"/>
              <a:t>Tissue Plasminogen Activator (</a:t>
            </a:r>
            <a:r>
              <a:rPr lang="en-US" sz="2000" b="1" dirty="0" err="1"/>
              <a:t>tPA</a:t>
            </a:r>
            <a:r>
              <a:rPr lang="en-US" sz="2000" b="1" dirty="0"/>
              <a:t>) Treatment for COVID-19 Associated Acute Respiratory Distress Syndrome (ARDS): A Case Series.</a:t>
            </a:r>
            <a:r>
              <a:rPr lang="en-US" b="1" dirty="0"/>
              <a:t/>
            </a:r>
            <a:br>
              <a:rPr lang="en-US" b="1" dirty="0"/>
            </a:br>
            <a:endParaRPr lang="en-US" dirty="0"/>
          </a:p>
        </p:txBody>
      </p:sp>
    </p:spTree>
    <p:extLst>
      <p:ext uri="{BB962C8B-B14F-4D97-AF65-F5344CB8AC3E}">
        <p14:creationId xmlns:p14="http://schemas.microsoft.com/office/powerpoint/2010/main" val="26973591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4EAFC-6A6D-4187-9F39-A007366219CA}"/>
              </a:ext>
            </a:extLst>
          </p:cNvPr>
          <p:cNvSpPr>
            <a:spLocks noGrp="1"/>
          </p:cNvSpPr>
          <p:nvPr>
            <p:ph type="title"/>
          </p:nvPr>
        </p:nvSpPr>
        <p:spPr/>
        <p:txBody>
          <a:bodyPr/>
          <a:lstStyle/>
          <a:p>
            <a:r>
              <a:rPr lang="en-US" dirty="0"/>
              <a:t>New York Serology</a:t>
            </a:r>
          </a:p>
        </p:txBody>
      </p:sp>
      <p:sp>
        <p:nvSpPr>
          <p:cNvPr id="5" name="Text Placeholder 4">
            <a:extLst>
              <a:ext uri="{FF2B5EF4-FFF2-40B4-BE49-F238E27FC236}">
                <a16:creationId xmlns:a16="http://schemas.microsoft.com/office/drawing/2014/main" id="{3D951ECE-A55E-43E7-896B-B74DF656C4AB}"/>
              </a:ext>
            </a:extLst>
          </p:cNvPr>
          <p:cNvSpPr>
            <a:spLocks noGrp="1"/>
          </p:cNvSpPr>
          <p:nvPr>
            <p:ph type="body" sz="quarter" idx="12"/>
          </p:nvPr>
        </p:nvSpPr>
        <p:spPr/>
        <p:txBody>
          <a:bodyPr/>
          <a:lstStyle/>
          <a:p>
            <a:r>
              <a:rPr lang="en-US" dirty="0"/>
              <a:t>New York State-14%</a:t>
            </a:r>
          </a:p>
          <a:p>
            <a:r>
              <a:rPr lang="en-US" dirty="0"/>
              <a:t>New York City 21%</a:t>
            </a:r>
          </a:p>
          <a:p>
            <a:r>
              <a:rPr lang="en-US" dirty="0"/>
              <a:t>NYC-14% in Pregnant Women (</a:t>
            </a:r>
            <a:r>
              <a:rPr lang="en-US" b="1" dirty="0"/>
              <a:t>Universal Screening for SARS-CoV-2 in Women Adm for Delivery NYC NEJM)</a:t>
            </a:r>
            <a:endParaRPr lang="en-US" dirty="0"/>
          </a:p>
        </p:txBody>
      </p:sp>
    </p:spTree>
    <p:extLst>
      <p:ext uri="{BB962C8B-B14F-4D97-AF65-F5344CB8AC3E}">
        <p14:creationId xmlns:p14="http://schemas.microsoft.com/office/powerpoint/2010/main" val="65990022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44691C-AF40-4F64-BD12-21039DC07388}"/>
              </a:ext>
            </a:extLst>
          </p:cNvPr>
          <p:cNvSpPr>
            <a:spLocks noGrp="1"/>
          </p:cNvSpPr>
          <p:nvPr>
            <p:ph type="body" sz="quarter" idx="10"/>
          </p:nvPr>
        </p:nvSpPr>
        <p:spPr/>
        <p:txBody>
          <a:bodyPr/>
          <a:lstStyle/>
          <a:p>
            <a:pPr fontAlgn="base"/>
            <a:r>
              <a:rPr lang="en-US" dirty="0"/>
              <a:t>Eran </a:t>
            </a:r>
            <a:r>
              <a:rPr lang="en-US" dirty="0" err="1"/>
              <a:t>Bendavid</a:t>
            </a:r>
            <a:r>
              <a:rPr lang="en-US" dirty="0"/>
              <a:t>, Bianca </a:t>
            </a:r>
            <a:r>
              <a:rPr lang="en-US" dirty="0" err="1"/>
              <a:t>Mulaney</a:t>
            </a:r>
            <a:r>
              <a:rPr lang="en-US" dirty="0"/>
              <a:t>, Neeraj </a:t>
            </a:r>
            <a:r>
              <a:rPr lang="en-US" dirty="0" err="1"/>
              <a:t>Sood</a:t>
            </a:r>
            <a:r>
              <a:rPr lang="en-US" dirty="0"/>
              <a:t>, Soleil Shah, Emilia Ling, Rebecca Bromley-</a:t>
            </a:r>
            <a:r>
              <a:rPr lang="en-US" dirty="0" err="1"/>
              <a:t>Dulfano</a:t>
            </a:r>
            <a:r>
              <a:rPr lang="en-US" dirty="0"/>
              <a:t>, Cara Lai, Zoe Weissberg, Rodrigo Saavedra, James </a:t>
            </a:r>
            <a:r>
              <a:rPr lang="en-US" dirty="0" err="1"/>
              <a:t>Tedrow</a:t>
            </a:r>
            <a:r>
              <a:rPr lang="en-US" dirty="0"/>
              <a:t>, Dona Tversky, Andrew </a:t>
            </a:r>
            <a:r>
              <a:rPr lang="en-US" dirty="0" err="1"/>
              <a:t>Bogan</a:t>
            </a:r>
            <a:r>
              <a:rPr lang="en-US" dirty="0"/>
              <a:t>, Thomas </a:t>
            </a:r>
            <a:r>
              <a:rPr lang="en-US" dirty="0" err="1"/>
              <a:t>Kupiec</a:t>
            </a:r>
            <a:r>
              <a:rPr lang="en-US" dirty="0"/>
              <a:t>, Daniel Eichner, </a:t>
            </a:r>
            <a:r>
              <a:rPr lang="en-US" dirty="0" err="1"/>
              <a:t>Ribhav</a:t>
            </a:r>
            <a:r>
              <a:rPr lang="en-US" dirty="0"/>
              <a:t> Gupta, John Ioannidis, Jay Bhattacharya</a:t>
            </a:r>
          </a:p>
          <a:p>
            <a:pPr fontAlgn="base"/>
            <a:r>
              <a:rPr lang="en-US" b="1" dirty="0" err="1"/>
              <a:t>doi</a:t>
            </a:r>
            <a:r>
              <a:rPr lang="en-US" b="1" dirty="0"/>
              <a:t>:</a:t>
            </a:r>
            <a:r>
              <a:rPr lang="en-US" dirty="0"/>
              <a:t> https://doi.org/10.1101/2020.04.14.20062463</a:t>
            </a:r>
            <a:r>
              <a:rPr lang="en-US" b="1" dirty="0">
                <a:hlinkClick r:id="rId2"/>
              </a:rPr>
              <a:t>This article is a preprint and has not been certified by peer review It reports new medical research that has yet to be evaluated and so should </a:t>
            </a:r>
            <a:r>
              <a:rPr lang="en-US" b="1" i="1" dirty="0">
                <a:hlinkClick r:id="rId2"/>
              </a:rPr>
              <a:t>not</a:t>
            </a:r>
            <a:r>
              <a:rPr lang="en-US" b="1" dirty="0">
                <a:hlinkClick r:id="rId2"/>
              </a:rPr>
              <a:t> be used to guide clinical practice.</a:t>
            </a:r>
            <a:endParaRPr lang="en-US" b="1" dirty="0"/>
          </a:p>
          <a:p>
            <a:r>
              <a:rPr lang="en-US" dirty="0"/>
              <a:t>Overall 1.4% (range from 2.5 to 4.2% in selected population groups)</a:t>
            </a:r>
          </a:p>
          <a:p>
            <a:r>
              <a:rPr lang="en-US" dirty="0"/>
              <a:t>Total 3330 tested</a:t>
            </a:r>
          </a:p>
          <a:p>
            <a:r>
              <a:rPr lang="en-US" dirty="0"/>
              <a:t>Lateral flow immunoassay</a:t>
            </a:r>
          </a:p>
          <a:p>
            <a:endParaRPr lang="en-US" dirty="0"/>
          </a:p>
        </p:txBody>
      </p:sp>
      <p:sp>
        <p:nvSpPr>
          <p:cNvPr id="3" name="Title 2">
            <a:extLst>
              <a:ext uri="{FF2B5EF4-FFF2-40B4-BE49-F238E27FC236}">
                <a16:creationId xmlns:a16="http://schemas.microsoft.com/office/drawing/2014/main" id="{CA6F24BA-57FE-47EC-933F-FCF9CEE037B6}"/>
              </a:ext>
            </a:extLst>
          </p:cNvPr>
          <p:cNvSpPr>
            <a:spLocks noGrp="1"/>
          </p:cNvSpPr>
          <p:nvPr>
            <p:ph type="title"/>
          </p:nvPr>
        </p:nvSpPr>
        <p:spPr/>
        <p:txBody>
          <a:bodyPr/>
          <a:lstStyle/>
          <a:p>
            <a:r>
              <a:rPr lang="en-US" sz="2800" b="1" dirty="0"/>
              <a:t>COVID-19 Antibody Seroprevalence in Santa Clara County, CA</a:t>
            </a:r>
            <a:r>
              <a:rPr lang="en-US" b="1" dirty="0"/>
              <a:t/>
            </a:r>
            <a:br>
              <a:rPr lang="en-US" b="1" dirty="0"/>
            </a:br>
            <a:r>
              <a:rPr lang="en-US" b="1" dirty="0"/>
              <a:t/>
            </a:r>
            <a:br>
              <a:rPr lang="en-US" b="1" dirty="0"/>
            </a:br>
            <a:r>
              <a:rPr lang="en-US" b="1" dirty="0"/>
              <a:t/>
            </a:r>
            <a:br>
              <a:rPr lang="en-US" b="1" dirty="0"/>
            </a:br>
            <a:endParaRPr lang="en-US" dirty="0"/>
          </a:p>
        </p:txBody>
      </p:sp>
    </p:spTree>
    <p:extLst>
      <p:ext uri="{BB962C8B-B14F-4D97-AF65-F5344CB8AC3E}">
        <p14:creationId xmlns:p14="http://schemas.microsoft.com/office/powerpoint/2010/main" val="360562514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FB32-D8AB-48BE-B4E4-5B065F773C2A}"/>
              </a:ext>
            </a:extLst>
          </p:cNvPr>
          <p:cNvSpPr>
            <a:spLocks noGrp="1"/>
          </p:cNvSpPr>
          <p:nvPr>
            <p:ph type="title"/>
          </p:nvPr>
        </p:nvSpPr>
        <p:spPr/>
        <p:txBody>
          <a:bodyPr/>
          <a:lstStyle/>
          <a:p>
            <a:r>
              <a:rPr lang="en-US" dirty="0"/>
              <a:t>George’s Cloth Mask</a:t>
            </a:r>
          </a:p>
        </p:txBody>
      </p:sp>
      <p:pic>
        <p:nvPicPr>
          <p:cNvPr id="7" name="Content Placeholder 6" descr="A picture containing window, person, sitting, table&#10;&#10;Description automatically generated">
            <a:extLst>
              <a:ext uri="{FF2B5EF4-FFF2-40B4-BE49-F238E27FC236}">
                <a16:creationId xmlns:a16="http://schemas.microsoft.com/office/drawing/2014/main" id="{8D14A072-8B0B-4249-B65C-9AA4EB63D10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5865" y="2587625"/>
            <a:ext cx="3223893" cy="2417920"/>
          </a:xfrm>
        </p:spPr>
      </p:pic>
    </p:spTree>
    <p:extLst>
      <p:ext uri="{BB962C8B-B14F-4D97-AF65-F5344CB8AC3E}">
        <p14:creationId xmlns:p14="http://schemas.microsoft.com/office/powerpoint/2010/main" val="366573866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0FF2A1-0F39-460A-8F57-A753CBFB0B6D}"/>
              </a:ext>
            </a:extLst>
          </p:cNvPr>
          <p:cNvSpPr>
            <a:spLocks noGrp="1"/>
          </p:cNvSpPr>
          <p:nvPr>
            <p:ph type="title"/>
          </p:nvPr>
        </p:nvSpPr>
        <p:spPr/>
        <p:txBody>
          <a:bodyPr/>
          <a:lstStyle/>
          <a:p>
            <a:r>
              <a:rPr lang="en-US" dirty="0"/>
              <a:t>COVID-19 Serology Tests EUAs</a:t>
            </a:r>
          </a:p>
        </p:txBody>
      </p:sp>
      <p:graphicFrame>
        <p:nvGraphicFramePr>
          <p:cNvPr id="8" name="Table 8">
            <a:extLst>
              <a:ext uri="{FF2B5EF4-FFF2-40B4-BE49-F238E27FC236}">
                <a16:creationId xmlns:a16="http://schemas.microsoft.com/office/drawing/2014/main" id="{97747FC8-1AC8-45CC-8F45-79039F927D61}"/>
              </a:ext>
            </a:extLst>
          </p:cNvPr>
          <p:cNvGraphicFramePr>
            <a:graphicFrameLocks noGrp="1"/>
          </p:cNvGraphicFramePr>
          <p:nvPr>
            <p:ph idx="1"/>
            <p:extLst>
              <p:ext uri="{D42A27DB-BD31-4B8C-83A1-F6EECF244321}">
                <p14:modId xmlns:p14="http://schemas.microsoft.com/office/powerpoint/2010/main" val="2354754620"/>
              </p:ext>
            </p:extLst>
          </p:nvPr>
        </p:nvGraphicFramePr>
        <p:xfrm>
          <a:off x="827088" y="1882775"/>
          <a:ext cx="10809284" cy="4302760"/>
        </p:xfrm>
        <a:graphic>
          <a:graphicData uri="http://schemas.openxmlformats.org/drawingml/2006/table">
            <a:tbl>
              <a:tblPr firstRow="1" bandRow="1">
                <a:tableStyleId>{5C22544A-7EE6-4342-B048-85BDC9FD1C3A}</a:tableStyleId>
              </a:tblPr>
              <a:tblGrid>
                <a:gridCol w="2702321">
                  <a:extLst>
                    <a:ext uri="{9D8B030D-6E8A-4147-A177-3AD203B41FA5}">
                      <a16:colId xmlns:a16="http://schemas.microsoft.com/office/drawing/2014/main" val="135550076"/>
                    </a:ext>
                  </a:extLst>
                </a:gridCol>
                <a:gridCol w="2702321">
                  <a:extLst>
                    <a:ext uri="{9D8B030D-6E8A-4147-A177-3AD203B41FA5}">
                      <a16:colId xmlns:a16="http://schemas.microsoft.com/office/drawing/2014/main" val="147406694"/>
                    </a:ext>
                  </a:extLst>
                </a:gridCol>
                <a:gridCol w="2702321">
                  <a:extLst>
                    <a:ext uri="{9D8B030D-6E8A-4147-A177-3AD203B41FA5}">
                      <a16:colId xmlns:a16="http://schemas.microsoft.com/office/drawing/2014/main" val="572515464"/>
                    </a:ext>
                  </a:extLst>
                </a:gridCol>
                <a:gridCol w="2702321">
                  <a:extLst>
                    <a:ext uri="{9D8B030D-6E8A-4147-A177-3AD203B41FA5}">
                      <a16:colId xmlns:a16="http://schemas.microsoft.com/office/drawing/2014/main" val="1203922100"/>
                    </a:ext>
                  </a:extLst>
                </a:gridCol>
              </a:tblGrid>
              <a:tr h="370840">
                <a:tc>
                  <a:txBody>
                    <a:bodyPr/>
                    <a:lstStyle/>
                    <a:p>
                      <a:r>
                        <a:rPr lang="en-US" dirty="0"/>
                        <a:t>EUA Date Issued</a:t>
                      </a:r>
                    </a:p>
                  </a:txBody>
                  <a:tcPr/>
                </a:tc>
                <a:tc>
                  <a:txBody>
                    <a:bodyPr/>
                    <a:lstStyle/>
                    <a:p>
                      <a:r>
                        <a:rPr lang="en-US" dirty="0"/>
                        <a:t>Company</a:t>
                      </a:r>
                    </a:p>
                  </a:txBody>
                  <a:tcPr/>
                </a:tc>
                <a:tc>
                  <a:txBody>
                    <a:bodyPr/>
                    <a:lstStyle/>
                    <a:p>
                      <a:r>
                        <a:rPr lang="en-US" dirty="0"/>
                        <a:t>Type of Test </a:t>
                      </a:r>
                    </a:p>
                  </a:txBody>
                  <a:tcPr/>
                </a:tc>
                <a:tc>
                  <a:txBody>
                    <a:bodyPr/>
                    <a:lstStyle/>
                    <a:p>
                      <a:r>
                        <a:rPr lang="en-US" dirty="0"/>
                        <a:t>comments</a:t>
                      </a:r>
                    </a:p>
                  </a:txBody>
                  <a:tcPr/>
                </a:tc>
                <a:extLst>
                  <a:ext uri="{0D108BD9-81ED-4DB2-BD59-A6C34878D82A}">
                    <a16:rowId xmlns:a16="http://schemas.microsoft.com/office/drawing/2014/main" val="2674048196"/>
                  </a:ext>
                </a:extLst>
              </a:tr>
              <a:tr h="370840">
                <a:tc>
                  <a:txBody>
                    <a:bodyPr/>
                    <a:lstStyle/>
                    <a:p>
                      <a:r>
                        <a:rPr lang="en-US" dirty="0"/>
                        <a:t>4/15</a:t>
                      </a:r>
                    </a:p>
                  </a:txBody>
                  <a:tcPr/>
                </a:tc>
                <a:tc>
                  <a:txBody>
                    <a:bodyPr/>
                    <a:lstStyle/>
                    <a:p>
                      <a:r>
                        <a:rPr lang="en-US" dirty="0"/>
                        <a:t>Mt. Sinai Lab NYC</a:t>
                      </a:r>
                    </a:p>
                  </a:txBody>
                  <a:tcPr/>
                </a:tc>
                <a:tc>
                  <a:txBody>
                    <a:bodyPr/>
                    <a:lstStyle/>
                    <a:p>
                      <a:r>
                        <a:rPr lang="en-US" dirty="0"/>
                        <a:t>COVID-19 ELISA IgG Ab Test</a:t>
                      </a:r>
                    </a:p>
                  </a:txBody>
                  <a:tcPr/>
                </a:tc>
                <a:tc>
                  <a:txBody>
                    <a:bodyPr/>
                    <a:lstStyle/>
                    <a:p>
                      <a:r>
                        <a:rPr lang="en-US" dirty="0"/>
                        <a:t>Qualitative</a:t>
                      </a:r>
                    </a:p>
                  </a:txBody>
                  <a:tcPr/>
                </a:tc>
                <a:extLst>
                  <a:ext uri="{0D108BD9-81ED-4DB2-BD59-A6C34878D82A}">
                    <a16:rowId xmlns:a16="http://schemas.microsoft.com/office/drawing/2014/main" val="3282614462"/>
                  </a:ext>
                </a:extLst>
              </a:tr>
              <a:tr h="370840">
                <a:tc>
                  <a:txBody>
                    <a:bodyPr/>
                    <a:lstStyle/>
                    <a:p>
                      <a:r>
                        <a:rPr lang="en-US" dirty="0"/>
                        <a:t>4/14</a:t>
                      </a:r>
                    </a:p>
                  </a:txBody>
                  <a:tcPr/>
                </a:tc>
                <a:tc>
                  <a:txBody>
                    <a:bodyPr/>
                    <a:lstStyle/>
                    <a:p>
                      <a:r>
                        <a:rPr lang="en-US" dirty="0" err="1"/>
                        <a:t>Chembio</a:t>
                      </a:r>
                      <a:r>
                        <a:rPr lang="en-US" dirty="0"/>
                        <a:t> Diagnostic System, Inc. </a:t>
                      </a:r>
                    </a:p>
                  </a:txBody>
                  <a:tcPr/>
                </a:tc>
                <a:tc>
                  <a:txBody>
                    <a:bodyPr/>
                    <a:lstStyle/>
                    <a:p>
                      <a:r>
                        <a:rPr lang="en-US" dirty="0"/>
                        <a:t>DPP COVID-19IgM/IgG system</a:t>
                      </a:r>
                    </a:p>
                  </a:txBody>
                  <a:tcPr/>
                </a:tc>
                <a:tc>
                  <a:txBody>
                    <a:bodyPr/>
                    <a:lstStyle/>
                    <a:p>
                      <a:r>
                        <a:rPr lang="en-US" dirty="0"/>
                        <a:t>Qualitative </a:t>
                      </a:r>
                    </a:p>
                    <a:p>
                      <a:r>
                        <a:rPr lang="en-US" dirty="0"/>
                        <a:t>IgG / IgM reported separately</a:t>
                      </a:r>
                    </a:p>
                    <a:p>
                      <a:r>
                        <a:rPr lang="en-US" dirty="0"/>
                        <a:t>FS 20-30 min</a:t>
                      </a:r>
                    </a:p>
                  </a:txBody>
                  <a:tcPr/>
                </a:tc>
                <a:extLst>
                  <a:ext uri="{0D108BD9-81ED-4DB2-BD59-A6C34878D82A}">
                    <a16:rowId xmlns:a16="http://schemas.microsoft.com/office/drawing/2014/main" val="2199586542"/>
                  </a:ext>
                </a:extLst>
              </a:tr>
              <a:tr h="370840">
                <a:tc>
                  <a:txBody>
                    <a:bodyPr/>
                    <a:lstStyle/>
                    <a:p>
                      <a:r>
                        <a:rPr lang="en-US" dirty="0"/>
                        <a:t>4/14</a:t>
                      </a:r>
                    </a:p>
                  </a:txBody>
                  <a:tcPr/>
                </a:tc>
                <a:tc>
                  <a:txBody>
                    <a:bodyPr/>
                    <a:lstStyle/>
                    <a:p>
                      <a:r>
                        <a:rPr lang="en-US" dirty="0"/>
                        <a:t>Ortho Clinical Diagnostics</a:t>
                      </a:r>
                    </a:p>
                  </a:txBody>
                  <a:tcPr/>
                </a:tc>
                <a:tc>
                  <a:txBody>
                    <a:bodyPr/>
                    <a:lstStyle/>
                    <a:p>
                      <a:r>
                        <a:rPr lang="en-US" dirty="0"/>
                        <a:t>VITROS Total Ab Immunodiagnostic Anti-SARS-CoV-2 Total Reagent Pak</a:t>
                      </a:r>
                    </a:p>
                  </a:txBody>
                  <a:tcPr/>
                </a:tc>
                <a:tc>
                  <a:txBody>
                    <a:bodyPr/>
                    <a:lstStyle/>
                    <a:p>
                      <a:r>
                        <a:rPr lang="en-US" dirty="0"/>
                        <a:t>Qualitative</a:t>
                      </a:r>
                    </a:p>
                    <a:p>
                      <a:r>
                        <a:rPr lang="en-US" dirty="0"/>
                        <a:t>Total IgG and M</a:t>
                      </a:r>
                    </a:p>
                  </a:txBody>
                  <a:tcPr/>
                </a:tc>
                <a:extLst>
                  <a:ext uri="{0D108BD9-81ED-4DB2-BD59-A6C34878D82A}">
                    <a16:rowId xmlns:a16="http://schemas.microsoft.com/office/drawing/2014/main" val="2780698635"/>
                  </a:ext>
                </a:extLst>
              </a:tr>
              <a:tr h="370840">
                <a:tc>
                  <a:txBody>
                    <a:bodyPr/>
                    <a:lstStyle/>
                    <a:p>
                      <a:r>
                        <a:rPr lang="en-US" dirty="0"/>
                        <a:t>4/1</a:t>
                      </a:r>
                    </a:p>
                  </a:txBody>
                  <a:tcPr/>
                </a:tc>
                <a:tc>
                  <a:txBody>
                    <a:bodyPr/>
                    <a:lstStyle/>
                    <a:p>
                      <a:r>
                        <a:rPr lang="en-US" dirty="0" err="1"/>
                        <a:t>Celley</a:t>
                      </a:r>
                      <a:r>
                        <a:rPr lang="en-US" dirty="0"/>
                        <a:t> Inc. </a:t>
                      </a:r>
                    </a:p>
                  </a:txBody>
                  <a:tcPr/>
                </a:tc>
                <a:tc>
                  <a:txBody>
                    <a:bodyPr/>
                    <a:lstStyle/>
                    <a:p>
                      <a:r>
                        <a:rPr lang="en-US" dirty="0"/>
                        <a:t>SARS-CoV-2 IgG/IgM Rapid Test</a:t>
                      </a:r>
                    </a:p>
                  </a:txBody>
                  <a:tcPr/>
                </a:tc>
                <a:tc>
                  <a:txBody>
                    <a:bodyPr/>
                    <a:lstStyle/>
                    <a:p>
                      <a:r>
                        <a:rPr lang="en-US" dirty="0"/>
                        <a:t>20 min</a:t>
                      </a:r>
                    </a:p>
                    <a:p>
                      <a:r>
                        <a:rPr lang="en-US" dirty="0"/>
                        <a:t>Yes/No </a:t>
                      </a:r>
                    </a:p>
                    <a:p>
                      <a:r>
                        <a:rPr lang="en-US" dirty="0"/>
                        <a:t>IgG or IgM</a:t>
                      </a:r>
                    </a:p>
                  </a:txBody>
                  <a:tcPr/>
                </a:tc>
                <a:extLst>
                  <a:ext uri="{0D108BD9-81ED-4DB2-BD59-A6C34878D82A}">
                    <a16:rowId xmlns:a16="http://schemas.microsoft.com/office/drawing/2014/main" val="1788863172"/>
                  </a:ext>
                </a:extLst>
              </a:tr>
            </a:tbl>
          </a:graphicData>
        </a:graphic>
      </p:graphicFrame>
    </p:spTree>
    <p:extLst>
      <p:ext uri="{BB962C8B-B14F-4D97-AF65-F5344CB8AC3E}">
        <p14:creationId xmlns:p14="http://schemas.microsoft.com/office/powerpoint/2010/main" val="20297131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0AAC25-AE49-47F1-9AA0-816D1687ACD6}"/>
              </a:ext>
            </a:extLst>
          </p:cNvPr>
          <p:cNvSpPr>
            <a:spLocks noGrp="1"/>
          </p:cNvSpPr>
          <p:nvPr>
            <p:ph type="title"/>
          </p:nvPr>
        </p:nvSpPr>
        <p:spPr/>
        <p:txBody>
          <a:bodyPr/>
          <a:lstStyle/>
          <a:p>
            <a:r>
              <a:rPr lang="en-US" dirty="0"/>
              <a:t>Other Serology</a:t>
            </a:r>
          </a:p>
        </p:txBody>
      </p:sp>
      <p:sp>
        <p:nvSpPr>
          <p:cNvPr id="7" name="Text Placeholder 6">
            <a:extLst>
              <a:ext uri="{FF2B5EF4-FFF2-40B4-BE49-F238E27FC236}">
                <a16:creationId xmlns:a16="http://schemas.microsoft.com/office/drawing/2014/main" id="{82BC627D-31A7-45CD-9B1A-E4363C29F93A}"/>
              </a:ext>
            </a:extLst>
          </p:cNvPr>
          <p:cNvSpPr>
            <a:spLocks noGrp="1"/>
          </p:cNvSpPr>
          <p:nvPr>
            <p:ph type="body" sz="quarter" idx="12"/>
          </p:nvPr>
        </p:nvSpPr>
        <p:spPr/>
        <p:txBody>
          <a:bodyPr/>
          <a:lstStyle/>
          <a:p>
            <a:r>
              <a:rPr lang="en-US" dirty="0"/>
              <a:t>LabCorp home test-EUA approved</a:t>
            </a:r>
          </a:p>
          <a:p>
            <a:r>
              <a:rPr lang="en-US" dirty="0"/>
              <a:t>Many other serology tests without EUA-be very wary, unknown accuracy</a:t>
            </a:r>
          </a:p>
          <a:p>
            <a:endParaRPr lang="en-US" dirty="0"/>
          </a:p>
          <a:p>
            <a:r>
              <a:rPr lang="en-US" dirty="0"/>
              <a:t>Should have EUA approved tests available possible as early as next week in NE</a:t>
            </a:r>
          </a:p>
        </p:txBody>
      </p:sp>
      <p:sp>
        <p:nvSpPr>
          <p:cNvPr id="5" name="Slide Number Placeholder 4">
            <a:extLst>
              <a:ext uri="{FF2B5EF4-FFF2-40B4-BE49-F238E27FC236}">
                <a16:creationId xmlns:a16="http://schemas.microsoft.com/office/drawing/2014/main" id="{B0D1FEBA-246F-4901-B1B8-3CA55F99032B}"/>
              </a:ext>
            </a:extLst>
          </p:cNvPr>
          <p:cNvSpPr>
            <a:spLocks noGrp="1"/>
          </p:cNvSpPr>
          <p:nvPr>
            <p:ph type="sldNum" sz="quarter" idx="4294967295"/>
          </p:nvPr>
        </p:nvSpPr>
        <p:spPr>
          <a:xfrm>
            <a:off x="10509250" y="5935663"/>
            <a:ext cx="1682750" cy="365125"/>
          </a:xfrm>
          <a:prstGeom prst="rect">
            <a:avLst/>
          </a:prstGeom>
        </p:spPr>
        <p:txBody>
          <a:bodyPr/>
          <a:lstStyle/>
          <a:p>
            <a:fld id="{C2F1CAA2-7C6D-8F48-BAEE-2DAFD071A580}" type="slidenum">
              <a:rPr lang="en-US" smtClean="0"/>
              <a:pPr/>
              <a:t>31</a:t>
            </a:fld>
            <a:endParaRPr lang="en-US" dirty="0"/>
          </a:p>
        </p:txBody>
      </p:sp>
    </p:spTree>
    <p:extLst>
      <p:ext uri="{BB962C8B-B14F-4D97-AF65-F5344CB8AC3E}">
        <p14:creationId xmlns:p14="http://schemas.microsoft.com/office/powerpoint/2010/main" val="27098185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ACC6C-6481-4BB5-8663-7AA5D1A3ADC7}"/>
              </a:ext>
            </a:extLst>
          </p:cNvPr>
          <p:cNvSpPr>
            <a:spLocks noGrp="1"/>
          </p:cNvSpPr>
          <p:nvPr>
            <p:ph type="body" sz="quarter" idx="10"/>
          </p:nvPr>
        </p:nvSpPr>
        <p:spPr/>
        <p:txBody>
          <a:bodyPr/>
          <a:lstStyle/>
          <a:p>
            <a:r>
              <a:rPr lang="en-US" dirty="0"/>
              <a:t>People who have fully recovered from COVID-19 for at least two weeks are encouraged to consider donating plasma, which may help save the lives of other patients. COVID-19 convalescent plasma must only be collected from recovered individuals if they are eligible to donate blood. Individuals must have had a prior diagnosis of COVID-19 documented by a laboratory test and meet other donor criteria. Individuals must have complete resolution of symptoms for at least 28 days before they donate, or alternatively have no symptoms for at least 14 days prior to donation and have a negative lab test for active COVID-19 disease.</a:t>
            </a:r>
          </a:p>
          <a:p>
            <a:r>
              <a:rPr lang="en-US" dirty="0"/>
              <a:t>~American Red Cross</a:t>
            </a:r>
          </a:p>
          <a:p>
            <a:r>
              <a:rPr lang="en-US" dirty="0"/>
              <a:t>~Innovative Blood resources (IBR) which is based out of the twin cities (MN) in con partnership with  Nebraska Community Blood Bank NPCC </a:t>
            </a:r>
          </a:p>
          <a:p>
            <a:r>
              <a:rPr lang="en-US" dirty="0"/>
              <a:t>CHI facilities involved in Mayo Clinic Protocol-convalescent plasma</a:t>
            </a:r>
          </a:p>
          <a:p>
            <a:r>
              <a:rPr lang="en-US" dirty="0"/>
              <a:t>New development-6 labs working together to create super plasma</a:t>
            </a:r>
          </a:p>
          <a:p>
            <a:endParaRPr lang="en-US" dirty="0"/>
          </a:p>
          <a:p>
            <a:r>
              <a:rPr lang="en-US" dirty="0"/>
              <a:t/>
            </a:r>
            <a:br>
              <a:rPr lang="en-US" dirty="0"/>
            </a:br>
            <a:endParaRPr lang="en-US" dirty="0"/>
          </a:p>
        </p:txBody>
      </p:sp>
      <p:sp>
        <p:nvSpPr>
          <p:cNvPr id="3" name="Title 2">
            <a:extLst>
              <a:ext uri="{FF2B5EF4-FFF2-40B4-BE49-F238E27FC236}">
                <a16:creationId xmlns:a16="http://schemas.microsoft.com/office/drawing/2014/main" id="{70130720-7BC1-4B76-8CF3-134AE8FEA872}"/>
              </a:ext>
            </a:extLst>
          </p:cNvPr>
          <p:cNvSpPr>
            <a:spLocks noGrp="1"/>
          </p:cNvSpPr>
          <p:nvPr>
            <p:ph type="title"/>
          </p:nvPr>
        </p:nvSpPr>
        <p:spPr/>
        <p:txBody>
          <a:bodyPr/>
          <a:lstStyle/>
          <a:p>
            <a:r>
              <a:rPr lang="en-US" dirty="0"/>
              <a:t>Donating Plasma</a:t>
            </a:r>
          </a:p>
        </p:txBody>
      </p:sp>
    </p:spTree>
    <p:extLst>
      <p:ext uri="{BB962C8B-B14F-4D97-AF65-F5344CB8AC3E}">
        <p14:creationId xmlns:p14="http://schemas.microsoft.com/office/powerpoint/2010/main" val="7181209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EBF0A-CA4E-4919-AAC1-3D7C5CA63762}"/>
              </a:ext>
            </a:extLst>
          </p:cNvPr>
          <p:cNvSpPr>
            <a:spLocks noGrp="1"/>
          </p:cNvSpPr>
          <p:nvPr>
            <p:ph type="body" sz="quarter" idx="10"/>
          </p:nvPr>
        </p:nvSpPr>
        <p:spPr/>
        <p:txBody>
          <a:bodyPr/>
          <a:lstStyle/>
          <a:p>
            <a:r>
              <a:rPr lang="en-US" dirty="0"/>
              <a:t>Over 90% SE/SPEC\(probably over 95 % in good lab hands-which NPHL, UNMC, and CHI labs are. </a:t>
            </a:r>
          </a:p>
          <a:p>
            <a:r>
              <a:rPr lang="en-US" dirty="0"/>
              <a:t>Rapid 15 min test-60% to 70% sensitivity; </a:t>
            </a:r>
            <a:r>
              <a:rPr lang="en-US" b="1" dirty="0"/>
              <a:t>Abbott’s Rapid Coronavirus Test Can Produce False Negatives When Following Company’s Initial Guidance, Experts Say</a:t>
            </a:r>
          </a:p>
          <a:p>
            <a:r>
              <a:rPr lang="en-US" b="1" dirty="0"/>
              <a:t>Some recent data about risks to test those preparing and reading test.</a:t>
            </a:r>
          </a:p>
          <a:p>
            <a:r>
              <a:rPr lang="en-US" dirty="0"/>
              <a:t>?Saliva test from Rutgers??-see next slide</a:t>
            </a:r>
          </a:p>
          <a:p>
            <a:r>
              <a:rPr lang="en-US" dirty="0"/>
              <a:t>Cepheid testing</a:t>
            </a:r>
          </a:p>
          <a:p>
            <a:r>
              <a:rPr lang="en-US" dirty="0"/>
              <a:t>Can use saline if out of VTM, must be refrigerated , can be frozen</a:t>
            </a:r>
          </a:p>
          <a:p>
            <a:endParaRPr lang="en-US" dirty="0"/>
          </a:p>
        </p:txBody>
      </p:sp>
      <p:sp>
        <p:nvSpPr>
          <p:cNvPr id="3" name="Title 2">
            <a:extLst>
              <a:ext uri="{FF2B5EF4-FFF2-40B4-BE49-F238E27FC236}">
                <a16:creationId xmlns:a16="http://schemas.microsoft.com/office/drawing/2014/main" id="{6B715A58-9877-420F-9CA3-D9D656B4686B}"/>
              </a:ext>
            </a:extLst>
          </p:cNvPr>
          <p:cNvSpPr>
            <a:spLocks noGrp="1"/>
          </p:cNvSpPr>
          <p:nvPr>
            <p:ph type="title"/>
          </p:nvPr>
        </p:nvSpPr>
        <p:spPr/>
        <p:txBody>
          <a:bodyPr/>
          <a:lstStyle/>
          <a:p>
            <a:r>
              <a:rPr lang="en-US"/>
              <a:t>Testing </a:t>
            </a:r>
            <a:r>
              <a:rPr lang="en-US" dirty="0"/>
              <a:t>Performance</a:t>
            </a:r>
          </a:p>
        </p:txBody>
      </p:sp>
    </p:spTree>
    <p:extLst>
      <p:ext uri="{BB962C8B-B14F-4D97-AF65-F5344CB8AC3E}">
        <p14:creationId xmlns:p14="http://schemas.microsoft.com/office/powerpoint/2010/main" val="417271470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A7247-4D3F-4E8D-9781-EA15BC993823}"/>
              </a:ext>
            </a:extLst>
          </p:cNvPr>
          <p:cNvSpPr>
            <a:spLocks noGrp="1"/>
          </p:cNvSpPr>
          <p:nvPr>
            <p:ph type="body" sz="quarter" idx="10"/>
          </p:nvPr>
        </p:nvSpPr>
        <p:spPr/>
        <p:txBody>
          <a:bodyPr/>
          <a:lstStyle/>
          <a:p>
            <a:r>
              <a:rPr lang="en-US" dirty="0">
                <a:hlinkClick r:id="rId2" action="ppaction://hlinkfile"/>
              </a:rPr>
              <a:t>file:///C:/Users/QCCLIE~1/AppData/Local/Temp/EUA-ThermoFisher-Applied-Biosystems-TaqPath-COVID-19-Combo-Kit-Rutgers-University-Summary.pdf</a:t>
            </a:r>
            <a:endParaRPr lang="en-US" dirty="0"/>
          </a:p>
          <a:p>
            <a:r>
              <a:rPr lang="en-US" dirty="0"/>
              <a:t>Saliva compared to NP/OP swabs</a:t>
            </a:r>
          </a:p>
          <a:p>
            <a:r>
              <a:rPr lang="en-US" dirty="0"/>
              <a:t>Sixty patients</a:t>
            </a:r>
          </a:p>
          <a:p>
            <a:r>
              <a:rPr lang="en-US" dirty="0"/>
              <a:t>30 positive-100% concordance (27 with NP, 3 with OP)</a:t>
            </a:r>
          </a:p>
          <a:p>
            <a:r>
              <a:rPr lang="en-US" dirty="0"/>
              <a:t>30 Negative-100% concordance</a:t>
            </a:r>
          </a:p>
        </p:txBody>
      </p:sp>
      <p:sp>
        <p:nvSpPr>
          <p:cNvPr id="3" name="Title 2">
            <a:extLst>
              <a:ext uri="{FF2B5EF4-FFF2-40B4-BE49-F238E27FC236}">
                <a16:creationId xmlns:a16="http://schemas.microsoft.com/office/drawing/2014/main" id="{3B2BEE64-891A-4C36-B2C8-877DC2E341D8}"/>
              </a:ext>
            </a:extLst>
          </p:cNvPr>
          <p:cNvSpPr>
            <a:spLocks noGrp="1"/>
          </p:cNvSpPr>
          <p:nvPr>
            <p:ph type="title"/>
          </p:nvPr>
        </p:nvSpPr>
        <p:spPr/>
        <p:txBody>
          <a:bodyPr/>
          <a:lstStyle/>
          <a:p>
            <a:r>
              <a:rPr lang="en-US" dirty="0"/>
              <a:t>Rutgers Medical School Lab</a:t>
            </a:r>
          </a:p>
        </p:txBody>
      </p:sp>
    </p:spTree>
    <p:extLst>
      <p:ext uri="{BB962C8B-B14F-4D97-AF65-F5344CB8AC3E}">
        <p14:creationId xmlns:p14="http://schemas.microsoft.com/office/powerpoint/2010/main" val="27102496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263D5D-060D-4CD2-B1B3-1E09F50451FF}"/>
              </a:ext>
            </a:extLst>
          </p:cNvPr>
          <p:cNvSpPr>
            <a:spLocks noGrp="1"/>
          </p:cNvSpPr>
          <p:nvPr>
            <p:ph type="body" sz="quarter" idx="10"/>
          </p:nvPr>
        </p:nvSpPr>
        <p:spPr/>
        <p:txBody>
          <a:bodyPr/>
          <a:lstStyle/>
          <a:p>
            <a:r>
              <a:rPr lang="en-US" dirty="0"/>
              <a:t>CDC recently updated its infection prevention and control interim guidance for PUIs in healthcare settings. SHEA members should note the following key points in the updated guidance:   </a:t>
            </a:r>
          </a:p>
          <a:p>
            <a:r>
              <a:rPr lang="en-US" b="1" dirty="0"/>
              <a:t>Cloth face coverings should not be considered PPE and should NOT be worn instead of a respirator or facemask if more than source control is required</a:t>
            </a:r>
            <a:r>
              <a:rPr lang="en-US" dirty="0"/>
              <a:t>.</a:t>
            </a:r>
          </a:p>
          <a:p>
            <a:r>
              <a:rPr lang="en-US" dirty="0"/>
              <a:t>Healthcare personnel should consider continuing to wear their respirator or facemask (extended use) while in the healthcare facility instead of intermittently switching back to their cloth face covering, which could cause self-contamination. Healthcare personnel should remove their respirator or facemask and put on their cloth face covering when leaving the facility at the end of their shift.</a:t>
            </a:r>
          </a:p>
          <a:p>
            <a:r>
              <a:rPr lang="en-US" dirty="0"/>
              <a:t>Visitors and patients should be wearing their own cloth face covering upon arrival to the facility per </a:t>
            </a:r>
            <a:r>
              <a:rPr lang="en-US" u="sng" dirty="0">
                <a:hlinkClick r:id="rId2"/>
              </a:rPr>
              <a:t>CDC recommendations to the general public</a:t>
            </a:r>
            <a:r>
              <a:rPr lang="en-US" dirty="0"/>
              <a:t>. If they are not, they should be offered a facemask or cloth face covering, as supplies allow, and instructed to wear it while in the facility.</a:t>
            </a:r>
          </a:p>
          <a:p>
            <a:endParaRPr lang="en-US" dirty="0"/>
          </a:p>
          <a:p>
            <a:endParaRPr lang="en-US" dirty="0"/>
          </a:p>
        </p:txBody>
      </p:sp>
      <p:sp>
        <p:nvSpPr>
          <p:cNvPr id="3" name="Title 2">
            <a:extLst>
              <a:ext uri="{FF2B5EF4-FFF2-40B4-BE49-F238E27FC236}">
                <a16:creationId xmlns:a16="http://schemas.microsoft.com/office/drawing/2014/main" id="{9D2EE54C-7706-4C82-9114-6D5CEAB6947D}"/>
              </a:ext>
            </a:extLst>
          </p:cNvPr>
          <p:cNvSpPr>
            <a:spLocks noGrp="1"/>
          </p:cNvSpPr>
          <p:nvPr>
            <p:ph type="title"/>
          </p:nvPr>
        </p:nvSpPr>
        <p:spPr/>
        <p:txBody>
          <a:bodyPr/>
          <a:lstStyle/>
          <a:p>
            <a:r>
              <a:rPr lang="en-US" dirty="0"/>
              <a:t>Updates to CDC Infection Prevention for HCP</a:t>
            </a:r>
          </a:p>
        </p:txBody>
      </p:sp>
    </p:spTree>
    <p:extLst>
      <p:ext uri="{BB962C8B-B14F-4D97-AF65-F5344CB8AC3E}">
        <p14:creationId xmlns:p14="http://schemas.microsoft.com/office/powerpoint/2010/main" val="203545968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Request Form</a:t>
            </a:r>
          </a:p>
        </p:txBody>
      </p:sp>
      <p:sp>
        <p:nvSpPr>
          <p:cNvPr id="3" name="Rectangle 2"/>
          <p:cNvSpPr/>
          <p:nvPr/>
        </p:nvSpPr>
        <p:spPr>
          <a:xfrm>
            <a:off x="2963918" y="2601312"/>
            <a:ext cx="5817475" cy="646331"/>
          </a:xfrm>
          <a:prstGeom prst="rect">
            <a:avLst/>
          </a:prstGeom>
        </p:spPr>
        <p:txBody>
          <a:bodyPr wrap="square">
            <a:spAutoFit/>
          </a:bodyPr>
          <a:lstStyle/>
          <a:p>
            <a:r>
              <a:rPr lang="en-US" u="sng" dirty="0">
                <a:solidFill>
                  <a:srgbClr val="0563C1"/>
                </a:solidFill>
                <a:latin typeface="Times New Roman" panose="02020603050405020304" pitchFamily="18" charset="0"/>
                <a:ea typeface="Calibri" panose="020F0502020204030204" pitchFamily="34" charset="0"/>
                <a:hlinkClick r:id="rId2"/>
              </a:rPr>
              <a:t>https://form.jotform.com/NebraskaDHHS/PPERequestForm</a:t>
            </a:r>
            <a:r>
              <a:rPr lang="en-US" sz="1200" dirty="0">
                <a:latin typeface="Segoe UI" panose="020B0502040204020203" pitchFamily="34"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r>
              <a:rPr lang="en-US" dirty="0">
                <a:solidFill>
                  <a:srgbClr val="1F497D"/>
                </a:solidFill>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7345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A8130-9533-4024-AC8E-D9215119D615}"/>
              </a:ext>
            </a:extLst>
          </p:cNvPr>
          <p:cNvSpPr>
            <a:spLocks noGrp="1"/>
          </p:cNvSpPr>
          <p:nvPr>
            <p:ph type="body" sz="quarter" idx="10"/>
          </p:nvPr>
        </p:nvSpPr>
        <p:spPr/>
        <p:txBody>
          <a:bodyPr/>
          <a:lstStyle/>
          <a:p>
            <a:r>
              <a:rPr lang="en-US" dirty="0"/>
              <a:t>PPE Burn Rate Calculator</a:t>
            </a:r>
          </a:p>
          <a:p>
            <a:r>
              <a:rPr lang="en-US" dirty="0">
                <a:hlinkClick r:id="rId2"/>
              </a:rPr>
              <a:t>Personal Protective Equipment Burn Rate Calculator excel icon[XLS – 39 KB]</a:t>
            </a:r>
            <a:endParaRPr lang="en-US" dirty="0"/>
          </a:p>
          <a:p>
            <a:r>
              <a:rPr lang="en-US" dirty="0"/>
              <a:t>This spreadsheet can help healthcare facilities plan and optimize the use of personal protective equipment (PPE) for response to coronavirus disease 2019 (COVID-19). </a:t>
            </a:r>
            <a:r>
              <a:rPr lang="en-US" dirty="0">
                <a:hlinkClick r:id="rId3"/>
              </a:rPr>
              <a:t>Get the Instructions</a:t>
            </a:r>
            <a:endParaRPr lang="en-US" dirty="0"/>
          </a:p>
          <a:p>
            <a:endParaRPr lang="en-US" dirty="0"/>
          </a:p>
          <a:p>
            <a:r>
              <a:rPr lang="en-US" dirty="0"/>
              <a:t>PPE Requests need to go to LHD, shipments go out to LHD and then from LHD to facilities as soon as possible. Often don’t know when shipments are arriving. </a:t>
            </a:r>
          </a:p>
          <a:p>
            <a:endParaRPr lang="en-US" dirty="0"/>
          </a:p>
        </p:txBody>
      </p:sp>
      <p:sp>
        <p:nvSpPr>
          <p:cNvPr id="3" name="Title 2">
            <a:extLst>
              <a:ext uri="{FF2B5EF4-FFF2-40B4-BE49-F238E27FC236}">
                <a16:creationId xmlns:a16="http://schemas.microsoft.com/office/drawing/2014/main" id="{56AEF489-485E-4AB6-AB72-F584A36E3B8A}"/>
              </a:ext>
            </a:extLst>
          </p:cNvPr>
          <p:cNvSpPr>
            <a:spLocks noGrp="1"/>
          </p:cNvSpPr>
          <p:nvPr>
            <p:ph type="title"/>
          </p:nvPr>
        </p:nvSpPr>
        <p:spPr/>
        <p:txBody>
          <a:bodyPr/>
          <a:lstStyle/>
          <a:p>
            <a:r>
              <a:rPr lang="en-US" dirty="0"/>
              <a:t>How to determine PPE needs</a:t>
            </a:r>
          </a:p>
        </p:txBody>
      </p:sp>
    </p:spTree>
    <p:extLst>
      <p:ext uri="{BB962C8B-B14F-4D97-AF65-F5344CB8AC3E}">
        <p14:creationId xmlns:p14="http://schemas.microsoft.com/office/powerpoint/2010/main" val="415257545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E8001-47DD-49F1-ACAF-B4529C3D8576}"/>
              </a:ext>
            </a:extLst>
          </p:cNvPr>
          <p:cNvSpPr>
            <a:spLocks noGrp="1"/>
          </p:cNvSpPr>
          <p:nvPr>
            <p:ph type="body" sz="quarter" idx="10"/>
          </p:nvPr>
        </p:nvSpPr>
        <p:spPr/>
        <p:txBody>
          <a:bodyPr/>
          <a:lstStyle/>
          <a:p>
            <a:r>
              <a:rPr lang="en-US" dirty="0"/>
              <a:t>“A team led by </a:t>
            </a:r>
            <a:r>
              <a:rPr lang="en-US" b="1" dirty="0"/>
              <a:t>John Lowe, PhD</a:t>
            </a:r>
            <a:r>
              <a:rPr lang="en-US" dirty="0"/>
              <a:t>, UNMC assistant vice chancellor for inter-professional health security training and education has developed a safe and effective method to decontaminate N95 respirators so they can be used multiple times, instead of just once. It involves using ultraviolet light towers to irradiate high numbers of N95 respirators.</a:t>
            </a:r>
          </a:p>
          <a:p>
            <a:r>
              <a:rPr lang="en-US" dirty="0"/>
              <a:t>The decontamination of these items works like this: groups of N95s are safely bagged and transported to a room inside Nebraska Medical Center, which is equipped with two ultraviolet light towers. The N95 respirators are hung on wires stretching the length of the room and then decontaminated when the lights are powered on. They are then removed and returned to the original owners for reuse.”</a:t>
            </a:r>
          </a:p>
          <a:p>
            <a:r>
              <a:rPr lang="en-US" dirty="0"/>
              <a:t>This is public facing now on the NETEC site.</a:t>
            </a:r>
          </a:p>
          <a:p>
            <a:r>
              <a:rPr lang="en-US" dirty="0">
                <a:hlinkClick r:id="rId2"/>
              </a:rPr>
              <a:t>https://repository.netecweb.org/files/original/fe9a813e5643ab774a62b4b1778117e0.pdf</a:t>
            </a:r>
            <a:endParaRPr lang="en-US" dirty="0"/>
          </a:p>
          <a:p>
            <a:r>
              <a:rPr lang="en-US" dirty="0"/>
              <a:t>UV sights around the state 4-5 places outside the metro-will have more info Wed</a:t>
            </a:r>
          </a:p>
          <a:p>
            <a:endParaRPr lang="en-US" dirty="0"/>
          </a:p>
        </p:txBody>
      </p:sp>
      <p:sp>
        <p:nvSpPr>
          <p:cNvPr id="3" name="Title 2">
            <a:extLst>
              <a:ext uri="{FF2B5EF4-FFF2-40B4-BE49-F238E27FC236}">
                <a16:creationId xmlns:a16="http://schemas.microsoft.com/office/drawing/2014/main" id="{91880018-15A3-4273-8563-238C38092B47}"/>
              </a:ext>
            </a:extLst>
          </p:cNvPr>
          <p:cNvSpPr>
            <a:spLocks noGrp="1"/>
          </p:cNvSpPr>
          <p:nvPr>
            <p:ph type="title"/>
          </p:nvPr>
        </p:nvSpPr>
        <p:spPr/>
        <p:txBody>
          <a:bodyPr/>
          <a:lstStyle/>
          <a:p>
            <a:r>
              <a:rPr lang="en-US" dirty="0"/>
              <a:t>UV Disinfection of PPE</a:t>
            </a:r>
          </a:p>
        </p:txBody>
      </p:sp>
    </p:spTree>
    <p:extLst>
      <p:ext uri="{BB962C8B-B14F-4D97-AF65-F5344CB8AC3E}">
        <p14:creationId xmlns:p14="http://schemas.microsoft.com/office/powerpoint/2010/main" val="32291659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5CEF8-1DD7-46EA-B747-63D8284FFCC7}"/>
              </a:ext>
            </a:extLst>
          </p:cNvPr>
          <p:cNvSpPr>
            <a:spLocks noGrp="1"/>
          </p:cNvSpPr>
          <p:nvPr>
            <p:ph type="body" sz="quarter" idx="10"/>
          </p:nvPr>
        </p:nvSpPr>
        <p:spPr/>
        <p:txBody>
          <a:bodyPr/>
          <a:lstStyle/>
          <a:p>
            <a:endParaRPr lang="en-US" dirty="0"/>
          </a:p>
          <a:p>
            <a:r>
              <a:rPr lang="en-US" dirty="0"/>
              <a:t>TRIMRS:  CHI Good Samaritan, Kearney</a:t>
            </a:r>
          </a:p>
          <a:p>
            <a:r>
              <a:rPr lang="en-US" dirty="0"/>
              <a:t>PRIMRS:  Region West, Scottsbluff        </a:t>
            </a:r>
          </a:p>
          <a:p>
            <a:r>
              <a:rPr lang="en-US" dirty="0"/>
              <a:t>OMHCC:  </a:t>
            </a:r>
            <a:r>
              <a:rPr lang="en-US" dirty="0" err="1"/>
              <a:t>OrthoNE</a:t>
            </a:r>
            <a:r>
              <a:rPr lang="en-US" dirty="0"/>
              <a:t>, Omaha</a:t>
            </a:r>
          </a:p>
          <a:p>
            <a:r>
              <a:rPr lang="en-US" dirty="0"/>
              <a:t>RROMRS:  Avera, O’Neill</a:t>
            </a:r>
          </a:p>
          <a:p>
            <a:r>
              <a:rPr lang="en-US" dirty="0"/>
              <a:t>NPHCC:  Chase County, Imperial </a:t>
            </a:r>
          </a:p>
          <a:p>
            <a:r>
              <a:rPr lang="en-US" dirty="0"/>
              <a:t>SENHCC:  City of Lincoln / Transportation &amp; Utilities, Lincoln </a:t>
            </a:r>
          </a:p>
          <a:p>
            <a:endParaRPr lang="en-US" dirty="0"/>
          </a:p>
        </p:txBody>
      </p:sp>
      <p:sp>
        <p:nvSpPr>
          <p:cNvPr id="3" name="Title 2">
            <a:extLst>
              <a:ext uri="{FF2B5EF4-FFF2-40B4-BE49-F238E27FC236}">
                <a16:creationId xmlns:a16="http://schemas.microsoft.com/office/drawing/2014/main" id="{A89ED085-BB0A-4B31-A81F-79490B988FBA}"/>
              </a:ext>
            </a:extLst>
          </p:cNvPr>
          <p:cNvSpPr>
            <a:spLocks noGrp="1"/>
          </p:cNvSpPr>
          <p:nvPr>
            <p:ph type="title"/>
          </p:nvPr>
        </p:nvSpPr>
        <p:spPr/>
        <p:txBody>
          <a:bodyPr/>
          <a:lstStyle/>
          <a:p>
            <a:r>
              <a:rPr lang="en-US" dirty="0"/>
              <a:t>UV Disinfecting Stations around Nebraska </a:t>
            </a:r>
          </a:p>
        </p:txBody>
      </p:sp>
    </p:spTree>
    <p:extLst>
      <p:ext uri="{BB962C8B-B14F-4D97-AF65-F5344CB8AC3E}">
        <p14:creationId xmlns:p14="http://schemas.microsoft.com/office/powerpoint/2010/main" val="427608364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Box 2"/>
          <p:cNvSpPr txBox="1"/>
          <p:nvPr/>
        </p:nvSpPr>
        <p:spPr>
          <a:xfrm>
            <a:off x="373487" y="1061546"/>
            <a:ext cx="11433502" cy="2246769"/>
          </a:xfrm>
          <a:prstGeom prst="rect">
            <a:avLst/>
          </a:prstGeom>
          <a:noFill/>
        </p:spPr>
        <p:txBody>
          <a:bodyPr wrap="square" rtlCol="0">
            <a:spAutoFit/>
          </a:bodyPr>
          <a:lstStyle/>
          <a:p>
            <a:pPr algn="ctr"/>
            <a:r>
              <a:rPr lang="en-US" sz="2800" dirty="0"/>
              <a:t>Thank you for joining us!  </a:t>
            </a:r>
          </a:p>
          <a:p>
            <a:pPr algn="ctr"/>
            <a:endParaRPr lang="en-US" sz="2800" dirty="0"/>
          </a:p>
          <a:p>
            <a:pPr algn="ctr"/>
            <a:r>
              <a:rPr lang="en-US" sz="2800" dirty="0"/>
              <a:t>Slides and recording of today’s presentation will be available at </a:t>
            </a:r>
          </a:p>
          <a:p>
            <a:pPr algn="ctr"/>
            <a:r>
              <a:rPr lang="en-US" sz="2800" dirty="0">
                <a:hlinkClick r:id="rId3"/>
              </a:rPr>
              <a:t>https://www.nebraskahospitals.org/coronavirus-covid-19-information.html</a:t>
            </a:r>
            <a:endParaRPr lang="en-US" sz="2800" dirty="0"/>
          </a:p>
        </p:txBody>
      </p:sp>
      <p:pic>
        <p:nvPicPr>
          <p:cNvPr id="4" name="Picture 3"/>
          <p:cNvPicPr>
            <a:picLocks noChangeAspect="1"/>
          </p:cNvPicPr>
          <p:nvPr/>
        </p:nvPicPr>
        <p:blipFill>
          <a:blip r:embed="rId4"/>
          <a:stretch>
            <a:fillRect/>
          </a:stretch>
        </p:blipFill>
        <p:spPr>
          <a:xfrm>
            <a:off x="5000375" y="3491417"/>
            <a:ext cx="3534026" cy="2027318"/>
          </a:xfrm>
          <a:prstGeom prst="rect">
            <a:avLst/>
          </a:prstGeom>
        </p:spPr>
      </p:pic>
      <p:sp>
        <p:nvSpPr>
          <p:cNvPr id="6" name="TextBox 5"/>
          <p:cNvSpPr txBox="1"/>
          <p:nvPr/>
        </p:nvSpPr>
        <p:spPr>
          <a:xfrm>
            <a:off x="686308" y="3882407"/>
            <a:ext cx="3452555" cy="830997"/>
          </a:xfrm>
          <a:prstGeom prst="rect">
            <a:avLst/>
          </a:prstGeom>
          <a:noFill/>
        </p:spPr>
        <p:txBody>
          <a:bodyPr wrap="square" rtlCol="0">
            <a:spAutoFit/>
          </a:bodyPr>
          <a:lstStyle/>
          <a:p>
            <a:pPr algn="ctr"/>
            <a:r>
              <a:rPr lang="en-US" sz="2400" dirty="0"/>
              <a:t>Scroll to the bottom of the page</a:t>
            </a:r>
          </a:p>
        </p:txBody>
      </p:sp>
      <p:cxnSp>
        <p:nvCxnSpPr>
          <p:cNvPr id="8" name="Straight Arrow Connector 7"/>
          <p:cNvCxnSpPr/>
          <p:nvPr/>
        </p:nvCxnSpPr>
        <p:spPr>
          <a:xfrm flipV="1">
            <a:off x="3946358" y="4090738"/>
            <a:ext cx="1054017" cy="207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5439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85955-9728-4B69-B73A-E0140020BB7F}"/>
              </a:ext>
            </a:extLst>
          </p:cNvPr>
          <p:cNvSpPr>
            <a:spLocks noGrp="1"/>
          </p:cNvSpPr>
          <p:nvPr>
            <p:ph type="body" sz="quarter" idx="10"/>
          </p:nvPr>
        </p:nvSpPr>
        <p:spPr/>
        <p:txBody>
          <a:bodyPr/>
          <a:lstStyle/>
          <a:p>
            <a:pPr marL="457200" indent="-457200">
              <a:buAutoNum type="arabicPeriod"/>
            </a:pPr>
            <a:r>
              <a:rPr lang="en-US" sz="1800" dirty="0"/>
              <a:t>Evaluation including LHD, DHHS Epi, NE CMS, ICAP, to help determine level of exposure, staffing needs, support needed for staff and infection prevention.</a:t>
            </a:r>
          </a:p>
          <a:p>
            <a:pPr marL="457200" indent="-457200">
              <a:buAutoNum type="arabicPeriod"/>
            </a:pPr>
            <a:r>
              <a:rPr lang="en-US" sz="1800" dirty="0"/>
              <a:t>When feasible keep HCPs who have been exposed at home for 14 days if staffing permits. </a:t>
            </a:r>
          </a:p>
          <a:p>
            <a:pPr marL="457200" indent="-457200">
              <a:buAutoNum type="arabicPeriod"/>
            </a:pPr>
            <a:r>
              <a:rPr lang="en-US" sz="1800" dirty="0"/>
              <a:t>If cannot do #2, assess level of exposure, if can triage medium risk HCPs back to work but keep out high risk exposures in Q do so;</a:t>
            </a:r>
          </a:p>
          <a:p>
            <a:pPr marL="457200" indent="-457200">
              <a:buAutoNum type="arabicPeriod"/>
            </a:pPr>
            <a:r>
              <a:rPr lang="en-US" sz="1800" dirty="0"/>
              <a:t>If #3 not possible, according to CDC and CMS “facilities could consider allowing asymptomatic HCP who have had an exposure to a COVID-19 patient to continue to work after options to improve staffing have been exhausted and in consultation with their occupational health program (or LHD, CMD, DHHS and/or ICAP) </a:t>
            </a:r>
          </a:p>
          <a:p>
            <a:pPr marL="457200" indent="-457200">
              <a:buAutoNum type="arabicPeriod"/>
            </a:pPr>
            <a:r>
              <a:rPr lang="en-US" sz="1800" dirty="0"/>
              <a:t>These HCP should still report temperature and absence of symptoms each day prior to starting work.  Facilities should have exposed HCP wear a </a:t>
            </a:r>
            <a:r>
              <a:rPr lang="en-US" sz="1800" b="1" u="sng" dirty="0"/>
              <a:t>facemask</a:t>
            </a:r>
            <a:r>
              <a:rPr lang="en-US" sz="1800" dirty="0"/>
              <a:t> while at work for the 14 days after the exposure.</a:t>
            </a:r>
          </a:p>
          <a:p>
            <a:pPr marL="457200" indent="-457200">
              <a:buAutoNum type="arabicPeriod"/>
            </a:pPr>
            <a:r>
              <a:rPr lang="en-US" sz="1800" dirty="0"/>
              <a:t>If HCP develop even mild symptoms consistent with COVID-19, they must cease patient care activities, don a facemask (if not already wearing), and notify their supervisor or occupational health services prior to leaving work.</a:t>
            </a:r>
          </a:p>
        </p:txBody>
      </p:sp>
      <p:sp>
        <p:nvSpPr>
          <p:cNvPr id="3" name="Title 2">
            <a:extLst>
              <a:ext uri="{FF2B5EF4-FFF2-40B4-BE49-F238E27FC236}">
                <a16:creationId xmlns:a16="http://schemas.microsoft.com/office/drawing/2014/main" id="{7CC98C8A-FE54-4103-87C5-565970334197}"/>
              </a:ext>
            </a:extLst>
          </p:cNvPr>
          <p:cNvSpPr>
            <a:spLocks noGrp="1"/>
          </p:cNvSpPr>
          <p:nvPr>
            <p:ph type="title"/>
          </p:nvPr>
        </p:nvSpPr>
        <p:spPr/>
        <p:txBody>
          <a:bodyPr/>
          <a:lstStyle/>
          <a:p>
            <a:r>
              <a:rPr lang="en-US" sz="2000" dirty="0"/>
              <a:t>         What to Do When Large Numbers of Staff Exposed (Mostly LTC Issue, but also SCAH)</a:t>
            </a:r>
          </a:p>
        </p:txBody>
      </p:sp>
    </p:spTree>
    <p:extLst>
      <p:ext uri="{BB962C8B-B14F-4D97-AF65-F5344CB8AC3E}">
        <p14:creationId xmlns:p14="http://schemas.microsoft.com/office/powerpoint/2010/main" val="12802900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676A4-095C-4640-8B32-657E3851747F}"/>
              </a:ext>
            </a:extLst>
          </p:cNvPr>
          <p:cNvSpPr>
            <a:spLocks noGrp="1"/>
          </p:cNvSpPr>
          <p:nvPr>
            <p:ph type="body" sz="quarter" idx="10"/>
          </p:nvPr>
        </p:nvSpPr>
        <p:spPr/>
        <p:txBody>
          <a:bodyPr/>
          <a:lstStyle/>
          <a:p>
            <a:pPr marL="342900" indent="-342900">
              <a:buAutoNum type="arabicPeriod"/>
            </a:pPr>
            <a:r>
              <a:rPr lang="en-US" sz="1800" dirty="0"/>
              <a:t>HCPs and First Responders who wish to Q away from family in hotels- call 833 220 0018</a:t>
            </a:r>
          </a:p>
          <a:p>
            <a:pPr marL="342900" indent="-342900">
              <a:buAutoNum type="arabicPeriod"/>
            </a:pPr>
            <a:r>
              <a:rPr lang="en-US" sz="1800" dirty="0"/>
              <a:t>Department of Health and Human Resources (NEDHHS) will be expanding its pilot program to provide temporary accommodations to residents exposed to coronavirus disease (COVID-19) who need to quarantine or isolate. The program, coined NAP </a:t>
            </a:r>
            <a:r>
              <a:rPr lang="en-US" sz="1800" b="1" dirty="0"/>
              <a:t>the Nebraska Accommodation Project</a:t>
            </a:r>
            <a:r>
              <a:rPr lang="en-US" sz="1800" dirty="0"/>
              <a:t>, (on NE DHHS COVID 19 website)is a joint collaboration between the Department of Health and Human Services (DHHS) the University of Nebraska and the Nebraska National Guard. Originally, the program was only available to first responders. </a:t>
            </a:r>
          </a:p>
          <a:p>
            <a:r>
              <a:rPr lang="en-US" sz="1800" dirty="0"/>
              <a:t> The goal of this program is to offer temporary housing to Nebraskans that have been exposed to COVID-19 and are in need of a quarantine and/or isolation location outside of the normally defined household due to a high-risk household member. These accommodations will be available in a dormitory room setting and are open to anyone that meets the application criteria. Applications must be completed online at http://dhhs.ne.gov/Pages/Coronavirus look for the Nebraska Accommodation Project (NAP) header. </a:t>
            </a:r>
          </a:p>
          <a:p>
            <a:r>
              <a:rPr lang="en-US" sz="1800" dirty="0"/>
              <a:t>3. Initially, the University of Nebraska Omaha (UNO) will be used for NAP. Along with UNO, the State has agreements with the following colleges and universities to run similar programs: University of Nebraska Lincoln, University of Nebraska Kearney, Nebraska College of Technical Agriculture, Peru State College, </a:t>
            </a:r>
          </a:p>
          <a:p>
            <a:r>
              <a:rPr lang="en-US" sz="1800" dirty="0"/>
              <a:t>Wayne State College, and Chadron State College.</a:t>
            </a:r>
          </a:p>
        </p:txBody>
      </p:sp>
      <p:sp>
        <p:nvSpPr>
          <p:cNvPr id="3" name="Title 2">
            <a:extLst>
              <a:ext uri="{FF2B5EF4-FFF2-40B4-BE49-F238E27FC236}">
                <a16:creationId xmlns:a16="http://schemas.microsoft.com/office/drawing/2014/main" id="{6A8F8170-5DF6-4064-9D7C-F00FB9C42657}"/>
              </a:ext>
            </a:extLst>
          </p:cNvPr>
          <p:cNvSpPr>
            <a:spLocks noGrp="1"/>
          </p:cNvSpPr>
          <p:nvPr>
            <p:ph type="title"/>
          </p:nvPr>
        </p:nvSpPr>
        <p:spPr/>
        <p:txBody>
          <a:bodyPr/>
          <a:lstStyle/>
          <a:p>
            <a:r>
              <a:rPr lang="en-US" dirty="0"/>
              <a:t>Off Site Quarantine and Convalescence</a:t>
            </a:r>
          </a:p>
        </p:txBody>
      </p:sp>
    </p:spTree>
    <p:extLst>
      <p:ext uri="{BB962C8B-B14F-4D97-AF65-F5344CB8AC3E}">
        <p14:creationId xmlns:p14="http://schemas.microsoft.com/office/powerpoint/2010/main" val="31651886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D49BE-0CAC-48C8-8DCC-FB37CE6A7FB9}"/>
              </a:ext>
            </a:extLst>
          </p:cNvPr>
          <p:cNvSpPr>
            <a:spLocks noGrp="1"/>
          </p:cNvSpPr>
          <p:nvPr>
            <p:ph type="body" sz="quarter" idx="10"/>
          </p:nvPr>
        </p:nvSpPr>
        <p:spPr/>
        <p:txBody>
          <a:bodyPr/>
          <a:lstStyle/>
          <a:p>
            <a:r>
              <a:rPr lang="en-US" dirty="0"/>
              <a:t>• </a:t>
            </a:r>
            <a:r>
              <a:rPr lang="en-US" b="1" dirty="0"/>
              <a:t>Discontinuation from self-isolation for a symptomatic case (confirmed or probable):</a:t>
            </a:r>
          </a:p>
          <a:p>
            <a:r>
              <a:rPr lang="en-US" dirty="0"/>
              <a:t> CDC guidance (https://www.cdc.gov/coronavirus/2019-ncov/hcp/disposition-in-homepatients.html) states that an individual can stop self-isolation if it has been at least 7 days since symptoms first appeared AND No fever for at least 72 hours (fever-free for 3 full days off fever-reducing medicine) AND All other symptoms have improved (e.g., cough has improved).</a:t>
            </a:r>
          </a:p>
          <a:p>
            <a:r>
              <a:rPr lang="en-US" dirty="0"/>
              <a:t> • </a:t>
            </a:r>
            <a:r>
              <a:rPr lang="en-US" b="1" dirty="0"/>
              <a:t>Discontinuation from self-isolation for an asymptomatic laboratory-confirmed case</a:t>
            </a:r>
            <a:r>
              <a:rPr lang="en-US" dirty="0"/>
              <a:t>.</a:t>
            </a:r>
          </a:p>
          <a:p>
            <a:r>
              <a:rPr lang="en-US" dirty="0"/>
              <a:t>•</a:t>
            </a:r>
            <a:r>
              <a:rPr lang="en-US" b="1" dirty="0"/>
              <a:t>Persons with laboratory-confirmed COVID-19 who have not had </a:t>
            </a:r>
            <a:r>
              <a:rPr lang="en-US" b="1" u="sng" dirty="0"/>
              <a:t>any</a:t>
            </a:r>
            <a:r>
              <a:rPr lang="en-US" b="1" dirty="0"/>
              <a:t> symptoms</a:t>
            </a:r>
            <a:r>
              <a:rPr lang="en-US" dirty="0"/>
              <a:t> may discontinue isolation when at least 7 days have passed since the date of their first positive COVID-19 diagnostic test and have had no subsequent illness provided they remain asymptomatic. For 3 days following discontinuation of isolation, these persons should continue to limit contact (stay 6 feet away from others) and limit potential of dispersal of respiratory secretions by wearing a covering for their nose and mouth whenever they are in settings where other persons are present. In community settings, this covering may be a barrier mask, such as a bandana, scarf, or cloth mask. The covering does not refer to a medical mask or respirator.</a:t>
            </a:r>
          </a:p>
          <a:p>
            <a:endParaRPr lang="en-US" dirty="0"/>
          </a:p>
          <a:p>
            <a:endParaRPr lang="en-US" dirty="0"/>
          </a:p>
        </p:txBody>
      </p:sp>
      <p:sp>
        <p:nvSpPr>
          <p:cNvPr id="3" name="Title 2">
            <a:extLst>
              <a:ext uri="{FF2B5EF4-FFF2-40B4-BE49-F238E27FC236}">
                <a16:creationId xmlns:a16="http://schemas.microsoft.com/office/drawing/2014/main" id="{C915F00F-88C4-415B-8A07-51D8D119BEC5}"/>
              </a:ext>
            </a:extLst>
          </p:cNvPr>
          <p:cNvSpPr>
            <a:spLocks noGrp="1"/>
          </p:cNvSpPr>
          <p:nvPr>
            <p:ph type="title"/>
          </p:nvPr>
        </p:nvSpPr>
        <p:spPr/>
        <p:txBody>
          <a:bodyPr/>
          <a:lstStyle/>
          <a:p>
            <a:r>
              <a:rPr lang="en-US" dirty="0"/>
              <a:t>When home quarantine and isolation are over</a:t>
            </a:r>
          </a:p>
        </p:txBody>
      </p:sp>
    </p:spTree>
    <p:extLst>
      <p:ext uri="{BB962C8B-B14F-4D97-AF65-F5344CB8AC3E}">
        <p14:creationId xmlns:p14="http://schemas.microsoft.com/office/powerpoint/2010/main" val="10236479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36A6E7-DCF2-4DBA-B6C0-06D7F119A102}"/>
              </a:ext>
            </a:extLst>
          </p:cNvPr>
          <p:cNvSpPr>
            <a:spLocks noGrp="1"/>
          </p:cNvSpPr>
          <p:nvPr>
            <p:ph type="body" sz="quarter" idx="10"/>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Discontinuation of self-monitoring and self-quarantine</a:t>
            </a:r>
            <a:r>
              <a:rPr lang="en-US" dirty="0"/>
              <a:t>: </a:t>
            </a:r>
          </a:p>
          <a:p>
            <a:pPr marL="1028700" lvl="1" indent="-342900">
              <a:buFont typeface="Arial" panose="020B0604020202020204" pitchFamily="34" charset="0"/>
              <a:buChar char="•"/>
            </a:pPr>
            <a:r>
              <a:rPr lang="en-US" sz="2000" dirty="0"/>
              <a:t>Self-quarantine and self monitoring may stop if after 14 days from most recent exposure, there has been NO development of respiratory illness symptoms. Symptoms may include: cough, shortness of breath, fever, sore throat, and fatigue, myalgias, diarrhea. </a:t>
            </a:r>
          </a:p>
          <a:p>
            <a:pPr marL="342900" indent="-342900">
              <a:buFont typeface="Arial" panose="020B0604020202020204" pitchFamily="34" charset="0"/>
              <a:buChar char="•"/>
            </a:pPr>
            <a:r>
              <a:rPr lang="en-US" b="1" dirty="0"/>
              <a:t>Discontinuation of quarantine for household members of a person with COVID-19 who is under self-isolation: </a:t>
            </a:r>
          </a:p>
          <a:p>
            <a:pPr marL="1028700" lvl="1" indent="-342900">
              <a:buFont typeface="Arial" panose="020B0604020202020204" pitchFamily="34" charset="0"/>
              <a:buChar char="•"/>
            </a:pPr>
            <a:r>
              <a:rPr lang="en-US" sz="2000" dirty="0"/>
              <a:t>Individuals who are at home with someone that has (or is suspected of having) COVID-19 should continue self-quarantine for 7 days after patient has been released from isolation AND then continue 7 more days with self-monitoring (total of 14 days).</a:t>
            </a:r>
          </a:p>
          <a:p>
            <a:pPr marL="342900" indent="-342900">
              <a:buFont typeface="Arial" panose="020B0604020202020204" pitchFamily="34" charset="0"/>
              <a:buChar char="•"/>
            </a:pPr>
            <a:r>
              <a:rPr lang="en-US" dirty="0"/>
              <a:t>These guidelines may not always pertain decisions regarding admission/discharge and transfer to/from healthcare facilities.</a:t>
            </a:r>
          </a:p>
        </p:txBody>
      </p:sp>
      <p:sp>
        <p:nvSpPr>
          <p:cNvPr id="3" name="Title 2">
            <a:extLst>
              <a:ext uri="{FF2B5EF4-FFF2-40B4-BE49-F238E27FC236}">
                <a16:creationId xmlns:a16="http://schemas.microsoft.com/office/drawing/2014/main" id="{84D67F05-FBFE-4E72-BB62-181E180998F2}"/>
              </a:ext>
            </a:extLst>
          </p:cNvPr>
          <p:cNvSpPr>
            <a:spLocks noGrp="1"/>
          </p:cNvSpPr>
          <p:nvPr>
            <p:ph type="title"/>
          </p:nvPr>
        </p:nvSpPr>
        <p:spPr/>
        <p:txBody>
          <a:bodyPr/>
          <a:lstStyle/>
          <a:p>
            <a:r>
              <a:rPr lang="en-US" dirty="0"/>
              <a:t>When Home Q and Isolation are Over (continued)</a:t>
            </a:r>
          </a:p>
        </p:txBody>
      </p:sp>
    </p:spTree>
    <p:extLst>
      <p:ext uri="{BB962C8B-B14F-4D97-AF65-F5344CB8AC3E}">
        <p14:creationId xmlns:p14="http://schemas.microsoft.com/office/powerpoint/2010/main" val="327880721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2DE4A-7C3F-442E-8E08-82ABE5B044E0}"/>
              </a:ext>
            </a:extLst>
          </p:cNvPr>
          <p:cNvSpPr>
            <a:spLocks noGrp="1"/>
          </p:cNvSpPr>
          <p:nvPr>
            <p:ph type="body" sz="quarter" idx="10"/>
          </p:nvPr>
        </p:nvSpPr>
        <p:spPr/>
        <p:txBody>
          <a:bodyPr/>
          <a:lstStyle/>
          <a:p>
            <a:r>
              <a:rPr lang="en-US" sz="1600" b="1" dirty="0"/>
              <a:t>HCP with laboratory-confirmed COVID-19 who have not had any symptoms should be excluded </a:t>
            </a:r>
            <a:r>
              <a:rPr lang="en-US" sz="1600" b="1" u="sng" dirty="0"/>
              <a:t>from work until 10 days </a:t>
            </a:r>
            <a:r>
              <a:rPr lang="en-US" sz="1600" b="1" dirty="0"/>
              <a:t>have passed since the date of their first positive COVID-19 diagnostic test assuming they have not subsequently developed symptoms since their positive test.</a:t>
            </a:r>
          </a:p>
          <a:p>
            <a:r>
              <a:rPr lang="en-US" sz="1600" dirty="0"/>
              <a:t>If HCP had COVID-19 ruled out and have an alternate diagnosis (e.g., tested positive for influenza), criteria for return to work should be based on that diagnosis.</a:t>
            </a:r>
          </a:p>
          <a:p>
            <a:r>
              <a:rPr lang="en-US" sz="1600" dirty="0"/>
              <a:t>for 3 days following discontinuation of isolation a cloth or surgical mask should be worn while near other people (https://www.cdc.gov/coronavirus/2019-ncov/hcp/ disposition-in-home-patients.html) </a:t>
            </a:r>
          </a:p>
          <a:p>
            <a:r>
              <a:rPr lang="en-US" sz="1600" dirty="0"/>
              <a:t>	Emphasize the need for social distancing for 14 days or longer if possible </a:t>
            </a:r>
          </a:p>
          <a:p>
            <a:pPr marL="457200" indent="-457200">
              <a:buAutoNum type="arabicPeriod"/>
            </a:pPr>
            <a:r>
              <a:rPr lang="en-US" sz="1600" dirty="0"/>
              <a:t>Follow guidelines on the prior 2 slides for the particular pertinent situation . Some medical systems follow 10 days since onset of symptoms and 5 days of being afebrile and symptom improvement. </a:t>
            </a:r>
          </a:p>
          <a:p>
            <a:pPr marL="457200" indent="-457200">
              <a:buAutoNum type="arabicPeriod"/>
            </a:pPr>
            <a:r>
              <a:rPr lang="en-US" sz="1600" dirty="0"/>
              <a:t>Wear a facemask until all symptoms are resolved or 14 days after symptom onset whichever is longer</a:t>
            </a:r>
          </a:p>
          <a:p>
            <a:pPr marL="457200" indent="-457200">
              <a:buAutoNum type="arabicPeriod"/>
            </a:pPr>
            <a:r>
              <a:rPr lang="en-US" sz="1600" dirty="0"/>
              <a:t>Be restricted from contact with severely immunocompromised patients</a:t>
            </a:r>
          </a:p>
          <a:p>
            <a:pPr marL="457200" indent="-457200">
              <a:buAutoNum type="arabicPeriod"/>
            </a:pPr>
            <a:r>
              <a:rPr lang="en-US" sz="1600" dirty="0"/>
              <a:t>Adhere to HH and respiratory etiquette as recommended for control of COVID-19 in the interim guidance</a:t>
            </a:r>
          </a:p>
          <a:p>
            <a:pPr marL="457200" indent="-457200">
              <a:buAutoNum type="arabicPeriod"/>
            </a:pPr>
            <a:r>
              <a:rPr lang="en-US" sz="1600"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15231523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26178-24C6-40EF-88EA-C18355CF3CC7}"/>
              </a:ext>
            </a:extLst>
          </p:cNvPr>
          <p:cNvSpPr>
            <a:spLocks noGrp="1"/>
          </p:cNvSpPr>
          <p:nvPr>
            <p:ph type="body" sz="quarter" idx="10"/>
          </p:nvPr>
        </p:nvSpPr>
        <p:spPr/>
        <p:txBody>
          <a:bodyPr/>
          <a:lstStyle/>
          <a:p>
            <a:r>
              <a:rPr lang="en-US" sz="1800" dirty="0"/>
              <a:t>Hospitalized patients may have longer periods of SARS-CoV-2 RNA detection compared to patients with mild or moderate disease. Severely immunocompromised patients (e.g., medical treatment with immunosuppressive drugs, bone marrow or solid organ transplant recipients, inherited immunodeficiency, poorly controlled HIV) may also have longer periods of SARS-CoV-2 RNA detection and prolonged shedding of infectious recovery. These groups may be contagious for longer than others.  In addition, placing a patient in a setting where they will have close contact with individuals at risk for severe disease warrants a conservative approach.</a:t>
            </a:r>
          </a:p>
          <a:p>
            <a:r>
              <a:rPr lang="en-US" sz="1800" dirty="0"/>
              <a:t>Hence, a test-based strategy is preferred for discontinuation of transmission-based precautions for patients who are</a:t>
            </a:r>
          </a:p>
          <a:p>
            <a:r>
              <a:rPr lang="en-US" sz="1800" dirty="0"/>
              <a:t>Hospitalized or</a:t>
            </a:r>
          </a:p>
          <a:p>
            <a:r>
              <a:rPr lang="en-US" sz="1800" dirty="0"/>
              <a:t>Severely immunocompromised or</a:t>
            </a:r>
          </a:p>
          <a:p>
            <a:r>
              <a:rPr lang="en-US" sz="1800" dirty="0"/>
              <a:t>Being transferred to a long-term care or assisted living facility</a:t>
            </a:r>
          </a:p>
          <a:p>
            <a:r>
              <a:rPr lang="en-US" sz="1800" dirty="0"/>
              <a:t>If testing is not readily available, facilities should use the non-test-based strategy for discontinuation of Transmission-Based Precautions or extend the period of isolation beyond the non-test-based-strategy duration, on a case by case basis in consultation with local and state public health authorities</a:t>
            </a:r>
            <a:r>
              <a:rPr lang="en-US" dirty="0"/>
              <a:t>.</a:t>
            </a:r>
          </a:p>
          <a:p>
            <a:r>
              <a:rPr lang="en-US" dirty="0"/>
              <a:t>From CDC updated IP Guidance 4/15/20</a:t>
            </a:r>
            <a:br>
              <a:rPr lang="en-US" dirty="0"/>
            </a:br>
            <a:endParaRPr lang="en-US" dirty="0"/>
          </a:p>
        </p:txBody>
      </p:sp>
      <p:sp>
        <p:nvSpPr>
          <p:cNvPr id="3" name="Title 2">
            <a:extLst>
              <a:ext uri="{FF2B5EF4-FFF2-40B4-BE49-F238E27FC236}">
                <a16:creationId xmlns:a16="http://schemas.microsoft.com/office/drawing/2014/main" id="{42948E57-84DA-4467-9D68-7112DA8D5E14}"/>
              </a:ext>
            </a:extLst>
          </p:cNvPr>
          <p:cNvSpPr>
            <a:spLocks noGrp="1"/>
          </p:cNvSpPr>
          <p:nvPr>
            <p:ph type="title"/>
          </p:nvPr>
        </p:nvSpPr>
        <p:spPr/>
        <p:txBody>
          <a:bodyPr/>
          <a:lstStyle/>
          <a:p>
            <a:r>
              <a:rPr lang="en-US" b="1" dirty="0"/>
              <a:t>When a Testing-Based Strategy is Preferred</a:t>
            </a:r>
            <a:r>
              <a:rPr lang="en-US" dirty="0"/>
              <a:t/>
            </a:r>
            <a:br>
              <a:rPr lang="en-US" dirty="0"/>
            </a:br>
            <a:endParaRPr lang="en-US" dirty="0"/>
          </a:p>
        </p:txBody>
      </p:sp>
    </p:spTree>
    <p:extLst>
      <p:ext uri="{BB962C8B-B14F-4D97-AF65-F5344CB8AC3E}">
        <p14:creationId xmlns:p14="http://schemas.microsoft.com/office/powerpoint/2010/main" val="11306743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C31FF-8025-4469-AD8B-44AC13502FC0}"/>
              </a:ext>
            </a:extLst>
          </p:cNvPr>
          <p:cNvSpPr>
            <a:spLocks noGrp="1"/>
          </p:cNvSpPr>
          <p:nvPr>
            <p:ph type="body" sz="quarter" idx="10"/>
          </p:nvPr>
        </p:nvSpPr>
        <p:spPr/>
        <p:txBody>
          <a:bodyPr/>
          <a:lstStyle/>
          <a:p>
            <a:r>
              <a:rPr lang="en-US" b="1" dirty="0"/>
              <a:t>When should a nursing home accept a resident who was diagnosed with COVID-19 from a hospital?</a:t>
            </a:r>
            <a:endParaRPr lang="en-US" dirty="0"/>
          </a:p>
          <a:p>
            <a:r>
              <a:rPr lang="en-US" u="sng" dirty="0"/>
              <a:t>A nursing home can accept a resident diagnosed with COVID-19 and still under Transmission-Based Precautions for COVID-19 as long as the facility can follow CDC guidance for Transmission-Based Precautions. If a nursing home cannot, it must wait until these precautions are discontinued. </a:t>
            </a:r>
            <a:r>
              <a:rPr lang="en-US" dirty="0"/>
              <a:t>CDC has released Interim Guidance for Discontinuing Transmission-Based Precautions or In-Home Isolation for Persons with Laboratory-confirmed COVID-19. Information on the duration of infectivity is limited, and the interim guidance has been developed with available information from similar coronaviruses. CDC states that decisions to discontinue Transmission-based Precautions in hospitals will be made on a case-by-case basis in consultation with clinicians, infection prevention and control specialists, and public health officials. Discontinuation will be based on multiple factors (see current CDC guidance for further details).</a:t>
            </a:r>
          </a:p>
          <a:p>
            <a:r>
              <a:rPr lang="en-US" dirty="0"/>
              <a:t> </a:t>
            </a:r>
          </a:p>
          <a:p>
            <a:endParaRPr lang="en-US" dirty="0"/>
          </a:p>
        </p:txBody>
      </p:sp>
      <p:sp>
        <p:nvSpPr>
          <p:cNvPr id="3" name="Title 2">
            <a:extLst>
              <a:ext uri="{FF2B5EF4-FFF2-40B4-BE49-F238E27FC236}">
                <a16:creationId xmlns:a16="http://schemas.microsoft.com/office/drawing/2014/main" id="{2316CB81-23D5-4D7F-9FC0-12B492A422B4}"/>
              </a:ext>
            </a:extLst>
          </p:cNvPr>
          <p:cNvSpPr>
            <a:spLocks noGrp="1"/>
          </p:cNvSpPr>
          <p:nvPr>
            <p:ph type="title"/>
          </p:nvPr>
        </p:nvSpPr>
        <p:spPr/>
        <p:txBody>
          <a:bodyPr/>
          <a:lstStyle/>
          <a:p>
            <a:r>
              <a:rPr lang="en-US" dirty="0"/>
              <a:t>LTC Accepting Patients</a:t>
            </a:r>
          </a:p>
        </p:txBody>
      </p:sp>
    </p:spTree>
    <p:extLst>
      <p:ext uri="{BB962C8B-B14F-4D97-AF65-F5344CB8AC3E}">
        <p14:creationId xmlns:p14="http://schemas.microsoft.com/office/powerpoint/2010/main" val="186719126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43932" y="690618"/>
            <a:ext cx="8107269" cy="5516298"/>
          </a:xfrm>
        </p:spPr>
        <p:txBody>
          <a:bodyPr>
            <a:normAutofit/>
          </a:bodyPr>
          <a:lstStyle/>
          <a:p>
            <a:endParaRPr lang="en-US" sz="1800" u="sng" dirty="0">
              <a:latin typeface="+mn-lt"/>
            </a:endParaRPr>
          </a:p>
          <a:p>
            <a:endParaRPr lang="en-US" sz="1800" dirty="0">
              <a:latin typeface="+mn-lt"/>
            </a:endParaRPr>
          </a:p>
        </p:txBody>
      </p:sp>
      <p:pic>
        <p:nvPicPr>
          <p:cNvPr id="3" name="Picture 2"/>
          <p:cNvPicPr>
            <a:picLocks noChangeAspect="1"/>
          </p:cNvPicPr>
          <p:nvPr/>
        </p:nvPicPr>
        <p:blipFill>
          <a:blip r:embed="rId2"/>
          <a:stretch>
            <a:fillRect/>
          </a:stretch>
        </p:blipFill>
        <p:spPr>
          <a:xfrm>
            <a:off x="2411909" y="15003"/>
            <a:ext cx="5693000" cy="6842998"/>
          </a:xfrm>
          <a:prstGeom prst="rect">
            <a:avLst/>
          </a:prstGeom>
        </p:spPr>
      </p:pic>
    </p:spTree>
    <p:extLst>
      <p:ext uri="{BB962C8B-B14F-4D97-AF65-F5344CB8AC3E}">
        <p14:creationId xmlns:p14="http://schemas.microsoft.com/office/powerpoint/2010/main" val="695533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242" y="690619"/>
            <a:ext cx="8107269" cy="997055"/>
          </a:xfrm>
        </p:spPr>
        <p:txBody>
          <a:bodyPr>
            <a:noAutofit/>
          </a:bodyPr>
          <a:lstStyle/>
          <a:p>
            <a:r>
              <a:rPr lang="en-US" sz="3600" dirty="0"/>
              <a:t/>
            </a:r>
            <a:br>
              <a:rPr lang="en-US" sz="3600" dirty="0"/>
            </a:br>
            <a:endParaRPr lang="en-US" sz="3600" dirty="0">
              <a:latin typeface="+mj-lt"/>
            </a:endParaRPr>
          </a:p>
        </p:txBody>
      </p:sp>
      <p:pic>
        <p:nvPicPr>
          <p:cNvPr id="4"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a:xfrm>
            <a:off x="1798748" y="304801"/>
            <a:ext cx="8548255" cy="5520403"/>
          </a:xfrm>
        </p:spPr>
        <p:txBody>
          <a:bodyPr>
            <a:normAutofit/>
          </a:bodyPr>
          <a:lstStyle/>
          <a:p>
            <a:pPr lvl="0"/>
            <a:r>
              <a:rPr lang="en-US" sz="2400" dirty="0">
                <a:latin typeface="+mn-lt"/>
              </a:rPr>
              <a:t>		</a:t>
            </a:r>
          </a:p>
        </p:txBody>
      </p:sp>
      <p:sp>
        <p:nvSpPr>
          <p:cNvPr id="3" name="Rectangle 2"/>
          <p:cNvSpPr/>
          <p:nvPr/>
        </p:nvSpPr>
        <p:spPr>
          <a:xfrm>
            <a:off x="1798748" y="302456"/>
            <a:ext cx="8758417" cy="273473"/>
          </a:xfrm>
          <a:prstGeom prst="rect">
            <a:avLst/>
          </a:prstGeom>
        </p:spPr>
        <p:txBody>
          <a:bodyPr wrap="square">
            <a:spAutoFit/>
          </a:bodyPr>
          <a:lstStyle/>
          <a:p>
            <a:pPr marL="914400">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7" name="Table 6"/>
          <p:cNvGraphicFramePr>
            <a:graphicFrameLocks noGrp="1"/>
          </p:cNvGraphicFramePr>
          <p:nvPr/>
        </p:nvGraphicFramePr>
        <p:xfrm>
          <a:off x="1798748" y="920742"/>
          <a:ext cx="8869253" cy="3827114"/>
        </p:xfrm>
        <a:graphic>
          <a:graphicData uri="http://schemas.openxmlformats.org/drawingml/2006/table">
            <a:tbl>
              <a:tblPr firstRow="1" firstCol="1" bandRow="1"/>
              <a:tblGrid>
                <a:gridCol w="1210251">
                  <a:extLst>
                    <a:ext uri="{9D8B030D-6E8A-4147-A177-3AD203B41FA5}">
                      <a16:colId xmlns:a16="http://schemas.microsoft.com/office/drawing/2014/main" val="3099459776"/>
                    </a:ext>
                  </a:extLst>
                </a:gridCol>
                <a:gridCol w="3829501">
                  <a:extLst>
                    <a:ext uri="{9D8B030D-6E8A-4147-A177-3AD203B41FA5}">
                      <a16:colId xmlns:a16="http://schemas.microsoft.com/office/drawing/2014/main" val="2831014684"/>
                    </a:ext>
                  </a:extLst>
                </a:gridCol>
                <a:gridCol w="3829501">
                  <a:extLst>
                    <a:ext uri="{9D8B030D-6E8A-4147-A177-3AD203B41FA5}">
                      <a16:colId xmlns:a16="http://schemas.microsoft.com/office/drawing/2014/main" val="62926968"/>
                    </a:ext>
                  </a:extLst>
                </a:gridCol>
              </a:tblGrid>
              <a:tr h="331690">
                <a:tc row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Red Zone (Isolation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Dark 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Residents with Positive COVID-19 test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881465088"/>
                  </a:ext>
                </a:extLst>
              </a:tr>
              <a:tr h="331690">
                <a:tc v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Light 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Symptomatic residents suspected of having COVID-19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899012588"/>
                  </a:ext>
                </a:extLst>
              </a:tr>
              <a:tr h="663378">
                <a:tc grid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Yellow Zone (Quarantine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Asymptomatic residents who may have been exposed to COVID-19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7329150"/>
                  </a:ext>
                </a:extLst>
              </a:tr>
              <a:tr h="663378">
                <a:tc grid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Green Zone (COVID-19 free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Asymptomatic residents without any exposure to COVID-19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89408753"/>
                  </a:ext>
                </a:extLst>
              </a:tr>
              <a:tr h="1658445">
                <a:tc gridSpan="2">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Gray Zone (Transitional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Residents who are being transferred from the hospital/outside facilities (but have no known exposure to COVID-19) are usually kept in this zone for 14 days and if remains asymptomatic at the end of 14 day will be moved to Green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64940470"/>
                  </a:ext>
                </a:extLst>
              </a:tr>
            </a:tbl>
          </a:graphicData>
        </a:graphic>
      </p:graphicFrame>
      <p:sp>
        <p:nvSpPr>
          <p:cNvPr id="8" name="Rectangle 1"/>
          <p:cNvSpPr>
            <a:spLocks noChangeArrowheads="1"/>
          </p:cNvSpPr>
          <p:nvPr/>
        </p:nvSpPr>
        <p:spPr bwMode="auto">
          <a:xfrm>
            <a:off x="1798748" y="194788"/>
            <a:ext cx="83277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000" dirty="0">
                <a:latin typeface="Calibri" panose="020F0502020204030204" pitchFamily="34" charset="0"/>
                <a:ea typeface="Calibri" panose="020F0502020204030204" pitchFamily="34" charset="0"/>
                <a:cs typeface="Times New Roman" panose="02020603050405020304" pitchFamily="18" charset="0"/>
              </a:rPr>
              <a:t>Figure: </a:t>
            </a:r>
            <a:r>
              <a:rPr lang="en-US" altLang="en-US" sz="2000" dirty="0" err="1">
                <a:latin typeface="Calibri" panose="020F0502020204030204" pitchFamily="34" charset="0"/>
                <a:ea typeface="Calibri" panose="020F0502020204030204" pitchFamily="34" charset="0"/>
                <a:cs typeface="Times New Roman" panose="02020603050405020304" pitchFamily="18" charset="0"/>
              </a:rPr>
              <a:t>Cohorting</a:t>
            </a:r>
            <a:r>
              <a:rPr lang="en-US" altLang="en-US" sz="2000" dirty="0">
                <a:latin typeface="Calibri" panose="020F0502020204030204" pitchFamily="34" charset="0"/>
                <a:ea typeface="Calibri" panose="020F0502020204030204" pitchFamily="34" charset="0"/>
                <a:cs typeface="Times New Roman" panose="02020603050405020304" pitchFamily="18" charset="0"/>
              </a:rPr>
              <a:t> Residents in the Long-Term Care Facilities</a:t>
            </a:r>
            <a:endParaRPr lang="en-US" altLang="en-US" sz="2000" dirty="0">
              <a:latin typeface="Arial" panose="020B0604020202020204" pitchFamily="34" charset="0"/>
            </a:endParaRPr>
          </a:p>
        </p:txBody>
      </p:sp>
      <p:sp>
        <p:nvSpPr>
          <p:cNvPr id="5" name="Rectangle 4"/>
          <p:cNvSpPr/>
          <p:nvPr/>
        </p:nvSpPr>
        <p:spPr>
          <a:xfrm>
            <a:off x="1798747" y="5216306"/>
            <a:ext cx="8565632" cy="646331"/>
          </a:xfrm>
          <a:prstGeom prst="rect">
            <a:avLst/>
          </a:prstGeom>
        </p:spPr>
        <p:txBody>
          <a:bodyPr wrap="square">
            <a:spAutoFit/>
          </a:bodyPr>
          <a:lstStyle/>
          <a:p>
            <a:r>
              <a:rPr lang="en-US" dirty="0">
                <a:hlinkClick r:id="rId3"/>
              </a:rPr>
              <a:t>https://icap.nebraskamed.com/wp-content/uploads/sites/2/2020/04/Cohorting-Plan-for-LTCF-4.16.20.pdf</a:t>
            </a:r>
            <a:r>
              <a:rPr lang="en-US" dirty="0"/>
              <a:t>. </a:t>
            </a:r>
          </a:p>
        </p:txBody>
      </p:sp>
    </p:spTree>
    <p:extLst>
      <p:ext uri="{BB962C8B-B14F-4D97-AF65-F5344CB8AC3E}">
        <p14:creationId xmlns:p14="http://schemas.microsoft.com/office/powerpoint/2010/main" val="2758754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6EFB47-EC87-4B82-90DE-5B5D4A85713F}"/>
              </a:ext>
            </a:extLst>
          </p:cNvPr>
          <p:cNvSpPr>
            <a:spLocks noGrp="1"/>
          </p:cNvSpPr>
          <p:nvPr>
            <p:ph type="title"/>
          </p:nvPr>
        </p:nvSpPr>
        <p:spPr/>
        <p:txBody>
          <a:bodyPr/>
          <a:lstStyle/>
          <a:p>
            <a:r>
              <a:rPr lang="en-US" dirty="0"/>
              <a:t>Staffing Needs</a:t>
            </a:r>
          </a:p>
        </p:txBody>
      </p:sp>
      <p:sp>
        <p:nvSpPr>
          <p:cNvPr id="7" name="Text Placeholder 6">
            <a:extLst>
              <a:ext uri="{FF2B5EF4-FFF2-40B4-BE49-F238E27FC236}">
                <a16:creationId xmlns:a16="http://schemas.microsoft.com/office/drawing/2014/main" id="{03387BB8-A9EC-4853-AD1B-588A2B14949E}"/>
              </a:ext>
            </a:extLst>
          </p:cNvPr>
          <p:cNvSpPr>
            <a:spLocks noGrp="1"/>
          </p:cNvSpPr>
          <p:nvPr>
            <p:ph type="body" sz="quarter" idx="12"/>
          </p:nvPr>
        </p:nvSpPr>
        <p:spPr/>
        <p:txBody>
          <a:bodyPr/>
          <a:lstStyle/>
          <a:p>
            <a:r>
              <a:rPr lang="en-US" dirty="0"/>
              <a:t>NE DHHS COVID Staffing Support Program</a:t>
            </a:r>
          </a:p>
          <a:p>
            <a:r>
              <a:rPr lang="en-US" b="1" dirty="0"/>
              <a:t>Caryn N Vincent, MPH | </a:t>
            </a:r>
            <a:r>
              <a:rPr lang="en-US" i="1" dirty="0"/>
              <a:t>Interim Deputy Director, Public Health</a:t>
            </a:r>
            <a:r>
              <a:rPr lang="en-US" dirty="0"/>
              <a:t> | Nebraska Department of Health and Human Services</a:t>
            </a:r>
          </a:p>
          <a:p>
            <a:r>
              <a:rPr lang="en-US" dirty="0"/>
              <a:t>Email: </a:t>
            </a:r>
            <a:r>
              <a:rPr lang="en-US" u="sng" dirty="0">
                <a:hlinkClick r:id="rId2"/>
              </a:rPr>
              <a:t>Caryn.Vincent@nebraska.gov</a:t>
            </a:r>
            <a:endParaRPr lang="en-US" dirty="0"/>
          </a:p>
          <a:p>
            <a:r>
              <a:rPr lang="en-US" dirty="0"/>
              <a:t>Phone: 402-471-1595 or 402-613-2377</a:t>
            </a:r>
          </a:p>
          <a:p>
            <a:r>
              <a:rPr lang="en-US" dirty="0"/>
              <a:t>Please provide facility name, type of professional support needed, and contact information. Someone will contact you regarding your request within 24 hours.</a:t>
            </a:r>
          </a:p>
          <a:p>
            <a:endParaRPr lang="en-US" dirty="0"/>
          </a:p>
        </p:txBody>
      </p:sp>
      <p:sp>
        <p:nvSpPr>
          <p:cNvPr id="5" name="Slide Number Placeholder 4">
            <a:extLst>
              <a:ext uri="{FF2B5EF4-FFF2-40B4-BE49-F238E27FC236}">
                <a16:creationId xmlns:a16="http://schemas.microsoft.com/office/drawing/2014/main" id="{F5457158-D8BA-48B5-833A-F2D73418A57A}"/>
              </a:ext>
            </a:extLst>
          </p:cNvPr>
          <p:cNvSpPr>
            <a:spLocks noGrp="1"/>
          </p:cNvSpPr>
          <p:nvPr>
            <p:ph type="sldNum" sz="quarter" idx="4294967295"/>
          </p:nvPr>
        </p:nvSpPr>
        <p:spPr>
          <a:xfrm>
            <a:off x="10509250" y="5935663"/>
            <a:ext cx="1682750" cy="365125"/>
          </a:xfrm>
          <a:prstGeom prst="rect">
            <a:avLst/>
          </a:prstGeom>
        </p:spPr>
        <p:txBody>
          <a:bodyPr/>
          <a:lstStyle/>
          <a:p>
            <a:fld id="{C2F1CAA2-7C6D-8F48-BAEE-2DAFD071A580}" type="slidenum">
              <a:rPr lang="en-US" smtClean="0"/>
              <a:pPr/>
              <a:t>49</a:t>
            </a:fld>
            <a:endParaRPr lang="en-US" dirty="0"/>
          </a:p>
        </p:txBody>
      </p:sp>
    </p:spTree>
    <p:extLst>
      <p:ext uri="{BB962C8B-B14F-4D97-AF65-F5344CB8AC3E}">
        <p14:creationId xmlns:p14="http://schemas.microsoft.com/office/powerpoint/2010/main" val="14299987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Nebraska Acute Care Call every M,W, F at noon</a:t>
            </a:r>
          </a:p>
          <a:p>
            <a:r>
              <a:rPr lang="en-US" dirty="0"/>
              <a:t>	previous calls can be found Nebraska Hospital Association</a:t>
            </a:r>
          </a:p>
          <a:p>
            <a:r>
              <a:rPr lang="en-US" dirty="0"/>
              <a:t>	 </a:t>
            </a:r>
            <a:r>
              <a:rPr lang="en-US" dirty="0">
                <a:hlinkClick r:id="" action="ppaction://noaction"/>
              </a:rPr>
              <a:t>https://www.nebraskahospitals.org/coronavirus-covid-19-information.html</a:t>
            </a:r>
          </a:p>
          <a:p>
            <a:endParaRPr lang="en-US" dirty="0">
              <a:hlinkClick r:id="" action="ppaction://noaction"/>
            </a:endParaRPr>
          </a:p>
          <a:p>
            <a:r>
              <a:rPr lang="en-US" dirty="0"/>
              <a:t>Nebraska ICAP Long Term Care Webinars every Thursday at noon</a:t>
            </a:r>
          </a:p>
          <a:p>
            <a:r>
              <a:rPr lang="en-US" dirty="0"/>
              <a:t>	previous webinars and questions and answers found on ICAP website</a:t>
            </a:r>
          </a:p>
          <a:p>
            <a:r>
              <a:rPr lang="en-US" dirty="0"/>
              <a:t>	</a:t>
            </a:r>
            <a:r>
              <a:rPr lang="en-US" dirty="0">
                <a:hlinkClick r:id="rId2"/>
              </a:rPr>
              <a:t>https://icap.nebraskamed.com/</a:t>
            </a:r>
            <a:endParaRPr lang="en-US" dirty="0"/>
          </a:p>
          <a:p>
            <a:r>
              <a:rPr lang="en-US" dirty="0">
                <a:highlight>
                  <a:srgbClr val="FFFF00"/>
                </a:highlight>
              </a:rPr>
              <a:t>NEW</a:t>
            </a:r>
          </a:p>
          <a:p>
            <a:r>
              <a:rPr lang="en-US" b="1" u="sng" dirty="0"/>
              <a:t>Nebraska ICAP Combined Critical Access and Outpatient Webinars every Tuesday at non</a:t>
            </a:r>
          </a:p>
          <a:p>
            <a:r>
              <a:rPr lang="en-US" b="1" dirty="0"/>
              <a:t>	</a:t>
            </a:r>
            <a:r>
              <a:rPr lang="en-US" b="1" u="sng" dirty="0"/>
              <a:t>previous webinars and questions and answers found on ICAP website</a:t>
            </a:r>
          </a:p>
          <a:p>
            <a:r>
              <a:rPr lang="en-US" b="1" dirty="0"/>
              <a:t>	</a:t>
            </a:r>
            <a:r>
              <a:rPr lang="en-US" b="1" u="sng" dirty="0">
                <a:hlinkClick r:id="rId2"/>
              </a:rPr>
              <a:t>https://icap.nebraskamed.com/</a:t>
            </a:r>
            <a:endParaRPr lang="en-US" b="1" u="sng" dirty="0"/>
          </a:p>
          <a:p>
            <a:endParaRPr lang="en-US" dirty="0"/>
          </a:p>
        </p:txBody>
      </p:sp>
      <p:sp>
        <p:nvSpPr>
          <p:cNvPr id="3" name="Title 2"/>
          <p:cNvSpPr>
            <a:spLocks noGrp="1"/>
          </p:cNvSpPr>
          <p:nvPr>
            <p:ph type="title"/>
          </p:nvPr>
        </p:nvSpPr>
        <p:spPr/>
        <p:txBody>
          <a:bodyPr/>
          <a:lstStyle/>
          <a:p>
            <a:r>
              <a:rPr lang="en-US" dirty="0"/>
              <a:t>Links to Nebraska webinars</a:t>
            </a:r>
          </a:p>
        </p:txBody>
      </p:sp>
    </p:spTree>
    <p:extLst>
      <p:ext uri="{BB962C8B-B14F-4D97-AF65-F5344CB8AC3E}">
        <p14:creationId xmlns:p14="http://schemas.microsoft.com/office/powerpoint/2010/main" val="33227612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04110" y="395832"/>
            <a:ext cx="8963890" cy="1359153"/>
          </a:xfrm>
        </p:spPr>
        <p:txBody>
          <a:bodyPr>
            <a:normAutofit/>
          </a:bodyPr>
          <a:lstStyle/>
          <a:p>
            <a:r>
              <a:rPr lang="en-US" dirty="0">
                <a:latin typeface="+mj-lt"/>
              </a:rPr>
              <a:t>   Infection Prevention and Control</a:t>
            </a:r>
            <a:br>
              <a:rPr lang="en-US" dirty="0">
                <a:latin typeface="+mj-lt"/>
              </a:rPr>
            </a:br>
            <a:r>
              <a:rPr lang="en-US" dirty="0">
                <a:latin typeface="+mj-lt"/>
              </a:rPr>
              <a:t>   Office 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2444556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3CA926-C98D-4C9C-823A-101F2D48428E}"/>
              </a:ext>
            </a:extLst>
          </p:cNvPr>
          <p:cNvSpPr>
            <a:spLocks noGrp="1"/>
          </p:cNvSpPr>
          <p:nvPr>
            <p:ph type="body" sz="quarter" idx="10"/>
          </p:nvPr>
        </p:nvSpPr>
        <p:spPr/>
        <p:txBody>
          <a:bodyPr/>
          <a:lstStyle/>
          <a:p>
            <a:r>
              <a:rPr lang="en-US" dirty="0"/>
              <a:t>A key consideration for safe extended use is that the respirator must maintain its fit and function. </a:t>
            </a:r>
            <a:r>
              <a:rPr lang="en-US" b="1" dirty="0"/>
              <a:t>Workers in other industries routinely use N95 respirators for several hours….can function within their design specifications for 8 hours of continuous or intermittent use</a:t>
            </a:r>
            <a:r>
              <a:rPr lang="en-US" dirty="0"/>
              <a:t>…... Thus, the maximum length of continuous use in non-dusty healthcare workplaces is typically dictated by hygienic concerns (e.g., the respirator was discarded because it became contaminated) or practical considerations (e.g., need to use the restroom, meal breaks, etc.), rather than a pre-determined number of hours.</a:t>
            </a:r>
          </a:p>
          <a:p>
            <a:r>
              <a:rPr lang="en-US" dirty="0"/>
              <a:t>If extended use of N95 respirators is permitted, respiratory protection program administrators should ensure adherence to administrative and engineering controls to limit potential N95 respirator surface contamination (e.g., use of barriers to prevent droplet spray contamination) and consider additional training and reminders (e.g., posters) for staff to reinforce the need to minimize unnecessary contact with the respirator surface, strict adherence to hand hygiene practices, and proper Personal Protective Equipment (PPE) donning and doffing technique. Healthcare facilities should develop clearly written procedures to advise staff to take the following steps to reduce contact transmission after donning:</a:t>
            </a:r>
          </a:p>
          <a:p>
            <a:endParaRPr lang="en-US" dirty="0"/>
          </a:p>
        </p:txBody>
      </p:sp>
      <p:sp>
        <p:nvSpPr>
          <p:cNvPr id="3" name="Title 2">
            <a:extLst>
              <a:ext uri="{FF2B5EF4-FFF2-40B4-BE49-F238E27FC236}">
                <a16:creationId xmlns:a16="http://schemas.microsoft.com/office/drawing/2014/main" id="{B68ABEF8-23C0-4488-90EA-AC832E93C79D}"/>
              </a:ext>
            </a:extLst>
          </p:cNvPr>
          <p:cNvSpPr>
            <a:spLocks noGrp="1"/>
          </p:cNvSpPr>
          <p:nvPr>
            <p:ph type="title"/>
          </p:nvPr>
        </p:nvSpPr>
        <p:spPr/>
        <p:txBody>
          <a:bodyPr/>
          <a:lstStyle/>
          <a:p>
            <a:r>
              <a:rPr lang="en-US" dirty="0"/>
              <a:t>Extended Use Update from CDC Guidance</a:t>
            </a:r>
          </a:p>
        </p:txBody>
      </p:sp>
    </p:spTree>
    <p:extLst>
      <p:ext uri="{BB962C8B-B14F-4D97-AF65-F5344CB8AC3E}">
        <p14:creationId xmlns:p14="http://schemas.microsoft.com/office/powerpoint/2010/main" val="37404822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4A53AD-76B4-40D7-826D-CECCC2BF1D6F}"/>
              </a:ext>
            </a:extLst>
          </p:cNvPr>
          <p:cNvSpPr>
            <a:spLocks noGrp="1"/>
          </p:cNvSpPr>
          <p:nvPr>
            <p:ph type="body" sz="quarter" idx="10"/>
          </p:nvPr>
        </p:nvSpPr>
        <p:spPr/>
        <p:txBody>
          <a:bodyPr/>
          <a:lstStyle/>
          <a:p>
            <a:r>
              <a:rPr lang="en-US" b="1" dirty="0"/>
              <a:t>Discard N95 respirators following use during aerosol generating procedures</a:t>
            </a:r>
            <a:r>
              <a:rPr lang="en-US" dirty="0"/>
              <a:t>.</a:t>
            </a:r>
          </a:p>
          <a:p>
            <a:r>
              <a:rPr lang="en-US" dirty="0"/>
              <a:t>Discard N95 respirators contaminated with blood, respiratory or nasal secretions, or other bodily fluids from patients.</a:t>
            </a:r>
          </a:p>
          <a:p>
            <a:r>
              <a:rPr lang="en-US" dirty="0"/>
              <a:t>Discard N95 respirators following close contact with, or exit from, the care area of any patient co-infected with an infectious disease requiring contact precautions.</a:t>
            </a:r>
          </a:p>
          <a:p>
            <a:r>
              <a:rPr lang="en-US" b="1" dirty="0"/>
              <a:t>Consider use of a cleanable face shield (preferred</a:t>
            </a:r>
            <a:r>
              <a:rPr lang="en-US" b="1" baseline="30000" dirty="0">
                <a:hlinkClick r:id="rId2"/>
              </a:rPr>
              <a:t>3</a:t>
            </a:r>
            <a:r>
              <a:rPr lang="en-US" b="1" dirty="0"/>
              <a:t>) over an N95 respirator and/or other steps (e.g., masking patients, use of engineering controls) to reduce surface contamination</a:t>
            </a:r>
            <a:r>
              <a:rPr lang="en-US" dirty="0"/>
              <a:t>.</a:t>
            </a:r>
          </a:p>
          <a:p>
            <a:r>
              <a:rPr lang="en-US" b="1" dirty="0"/>
              <a:t>Perform hand hygiene with soap and water or an alcohol-based hand sanitizer before and after touching or adjusting the respirator (if necessary for comfort or to maintain fit).</a:t>
            </a:r>
          </a:p>
          <a:p>
            <a:r>
              <a:rPr lang="en-US" b="1" dirty="0"/>
              <a:t>Extended use alone is unlikely to degrade respiratory protection</a:t>
            </a:r>
            <a:r>
              <a:rPr lang="en-US" dirty="0"/>
              <a:t>. </a:t>
            </a:r>
          </a:p>
          <a:p>
            <a:endParaRPr lang="en-US" dirty="0"/>
          </a:p>
        </p:txBody>
      </p:sp>
      <p:sp>
        <p:nvSpPr>
          <p:cNvPr id="3" name="Title 2">
            <a:extLst>
              <a:ext uri="{FF2B5EF4-FFF2-40B4-BE49-F238E27FC236}">
                <a16:creationId xmlns:a16="http://schemas.microsoft.com/office/drawing/2014/main" id="{7E88BAA3-626B-4EA5-B432-0350C13BB1CB}"/>
              </a:ext>
            </a:extLst>
          </p:cNvPr>
          <p:cNvSpPr>
            <a:spLocks noGrp="1"/>
          </p:cNvSpPr>
          <p:nvPr>
            <p:ph type="title"/>
          </p:nvPr>
        </p:nvSpPr>
        <p:spPr/>
        <p:txBody>
          <a:bodyPr/>
          <a:lstStyle/>
          <a:p>
            <a:r>
              <a:rPr lang="en-US" dirty="0"/>
              <a:t>Extended Use (continued)</a:t>
            </a:r>
          </a:p>
        </p:txBody>
      </p:sp>
    </p:spTree>
    <p:extLst>
      <p:ext uri="{BB962C8B-B14F-4D97-AF65-F5344CB8AC3E}">
        <p14:creationId xmlns:p14="http://schemas.microsoft.com/office/powerpoint/2010/main" val="359190044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384BC-5CE1-4D47-ADFF-F5AF150832F3}"/>
              </a:ext>
            </a:extLst>
          </p:cNvPr>
          <p:cNvSpPr>
            <a:spLocks noGrp="1"/>
          </p:cNvSpPr>
          <p:nvPr>
            <p:ph type="body" sz="quarter" idx="10"/>
          </p:nvPr>
        </p:nvSpPr>
        <p:spPr/>
        <p:txBody>
          <a:bodyPr/>
          <a:lstStyle/>
          <a:p>
            <a:r>
              <a:rPr lang="en-US" dirty="0"/>
              <a:t>There is no way of determining the maximum possible number of safe reuses for an N95 respirator as a generic number to be applied in all cases. Safe N95 reuse is affected by a number of variables that impact respirator function and contamination over time.(</a:t>
            </a:r>
            <a:r>
              <a:rPr lang="en-US" u="sng" dirty="0">
                <a:hlinkClick r:id="rId2"/>
              </a:rPr>
              <a:t>18</a:t>
            </a:r>
            <a:r>
              <a:rPr lang="en-US" dirty="0"/>
              <a:t>, </a:t>
            </a:r>
            <a:r>
              <a:rPr lang="en-US" u="sng" dirty="0">
                <a:hlinkClick r:id="rId3"/>
              </a:rPr>
              <a:t>19</a:t>
            </a:r>
            <a:r>
              <a:rPr lang="en-US" dirty="0"/>
              <a:t>) However, manufacturers of N95 respirators may have specific guidance regarding reuse of their </a:t>
            </a:r>
            <a:r>
              <a:rPr lang="en-US" dirty="0" err="1"/>
              <a:t>product.The</a:t>
            </a:r>
            <a:r>
              <a:rPr lang="en-US" dirty="0"/>
              <a:t> recommendations below are designed to provide practical advice so that N95 respirators are discarded before they become a significant risk for contact transmission or their functionality is reduced. If no manufacturer guidance is available, preliminary data(</a:t>
            </a:r>
            <a:r>
              <a:rPr lang="en-US" u="sng" dirty="0">
                <a:hlinkClick r:id="rId3"/>
              </a:rPr>
              <a:t>19</a:t>
            </a:r>
            <a:r>
              <a:rPr lang="en-US" dirty="0"/>
              <a:t>, </a:t>
            </a:r>
            <a:r>
              <a:rPr lang="en-US" u="sng" dirty="0">
                <a:hlinkClick r:id="rId4"/>
              </a:rPr>
              <a:t>20</a:t>
            </a:r>
            <a:r>
              <a:rPr lang="en-US" dirty="0"/>
              <a:t>) suggests limiting the number of reuses to no more than five uses per device </a:t>
            </a:r>
          </a:p>
          <a:p>
            <a:r>
              <a:rPr lang="en-US" dirty="0"/>
              <a:t>If reuse of N95 respirators is permitted, respiratory protection program administrators should ensure adherence to administrative and engineering controls to limit potential N95 respirator surface contamination (e.g., use of barriers to prevent droplet spray contamination) and consider additional training and/or reminders (e.g., posters) for staff to reinforce the need to minimize unnecessary contact with the respirator surface, strict adherence to hand hygiene practices, and proper PPE donning and doffing technique, including physical inspection and performing a user seal check.(</a:t>
            </a:r>
            <a:r>
              <a:rPr lang="en-US" u="sng" dirty="0">
                <a:hlinkClick r:id="rId5"/>
              </a:rPr>
              <a:t>16</a:t>
            </a:r>
            <a:r>
              <a:rPr lang="en-US" dirty="0"/>
              <a:t>) Healthcare facilities should develop clearly written procedures to advise staff to take the following steps to reduce contact transmission:</a:t>
            </a:r>
          </a:p>
          <a:p>
            <a:endParaRPr lang="en-US" dirty="0"/>
          </a:p>
        </p:txBody>
      </p:sp>
      <p:sp>
        <p:nvSpPr>
          <p:cNvPr id="3" name="Title 2">
            <a:extLst>
              <a:ext uri="{FF2B5EF4-FFF2-40B4-BE49-F238E27FC236}">
                <a16:creationId xmlns:a16="http://schemas.microsoft.com/office/drawing/2014/main" id="{D4F32688-3ABC-450C-9D7A-91BAAE714F36}"/>
              </a:ext>
            </a:extLst>
          </p:cNvPr>
          <p:cNvSpPr>
            <a:spLocks noGrp="1"/>
          </p:cNvSpPr>
          <p:nvPr>
            <p:ph type="title"/>
          </p:nvPr>
        </p:nvSpPr>
        <p:spPr/>
        <p:txBody>
          <a:bodyPr/>
          <a:lstStyle/>
          <a:p>
            <a:r>
              <a:rPr lang="en-US" dirty="0"/>
              <a:t>Respirator Reuse Recommendations</a:t>
            </a:r>
            <a:br>
              <a:rPr lang="en-US" dirty="0"/>
            </a:br>
            <a:endParaRPr lang="en-US" dirty="0"/>
          </a:p>
        </p:txBody>
      </p:sp>
    </p:spTree>
    <p:extLst>
      <p:ext uri="{BB962C8B-B14F-4D97-AF65-F5344CB8AC3E}">
        <p14:creationId xmlns:p14="http://schemas.microsoft.com/office/powerpoint/2010/main" val="216618928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CC285-17E8-465E-BB0A-A916A6E11003}"/>
              </a:ext>
            </a:extLst>
          </p:cNvPr>
          <p:cNvSpPr>
            <a:spLocks noGrp="1"/>
          </p:cNvSpPr>
          <p:nvPr>
            <p:ph type="body" sz="quarter" idx="10"/>
          </p:nvPr>
        </p:nvSpPr>
        <p:spPr/>
        <p:txBody>
          <a:bodyPr/>
          <a:lstStyle/>
          <a:p>
            <a:r>
              <a:rPr lang="en-US" dirty="0"/>
              <a:t>The pathogens on the filter materials of the FFR may be transferred to the wearer upon contact with the FFR during activities such as adjusting the FFR, improper doffing of the FFR, or when performing a user-seal check when </a:t>
            </a:r>
            <a:r>
              <a:rPr lang="en-US" dirty="0" err="1"/>
              <a:t>redoffing</a:t>
            </a:r>
            <a:r>
              <a:rPr lang="en-US" dirty="0"/>
              <a:t> a previously worn FFR. A study evaluating the persistence of SARS-CoV-2 (the virus that causes COVID-19) on plastic, stainless steel, and carboard surfaces showed that the virus is able to survive for up to 72-hours [1]. </a:t>
            </a:r>
            <a:r>
              <a:rPr lang="en-US" b="1" u="sng" dirty="0"/>
              <a:t>One strategy to mitigate the contact transfer of pathogens from the FFR to the wearer during reuse is to issue five respirators to each healthcare worker who may care for patients with suspected or confirmed COVID-19</a:t>
            </a:r>
            <a:r>
              <a:rPr lang="en-US" dirty="0"/>
              <a:t>. </a:t>
            </a:r>
          </a:p>
          <a:p>
            <a:r>
              <a:rPr lang="en-US" dirty="0"/>
              <a:t>The healthcare worker will wear one respirator each day and store it in a </a:t>
            </a:r>
            <a:r>
              <a:rPr lang="en-US" b="1" dirty="0"/>
              <a:t>breathable paper bag </a:t>
            </a:r>
            <a:r>
              <a:rPr lang="en-US" dirty="0"/>
              <a:t>at the end of each shift. The order of FFR use should be repeated with a minimum of five days between each FFR use. This will result in each worker requiring a minimum of five FFRs, providing that they put on, take off, care for them and store them properly each day. Healthcare workers should still treat the FFRs as though they are still contaminated and follow the precautions outlined in our reuse recommendations. If supplies are even more constrained and five respirators are not available for each worker who needs them, FFR decontamination may be necessary.</a:t>
            </a:r>
          </a:p>
        </p:txBody>
      </p:sp>
      <p:sp>
        <p:nvSpPr>
          <p:cNvPr id="3" name="Title 2">
            <a:extLst>
              <a:ext uri="{FF2B5EF4-FFF2-40B4-BE49-F238E27FC236}">
                <a16:creationId xmlns:a16="http://schemas.microsoft.com/office/drawing/2014/main" id="{FBD98569-51BF-4DD1-84A1-64F6BDF4DD34}"/>
              </a:ext>
            </a:extLst>
          </p:cNvPr>
          <p:cNvSpPr>
            <a:spLocks noGrp="1"/>
          </p:cNvSpPr>
          <p:nvPr>
            <p:ph type="title"/>
          </p:nvPr>
        </p:nvSpPr>
        <p:spPr/>
        <p:txBody>
          <a:bodyPr/>
          <a:lstStyle/>
          <a:p>
            <a:r>
              <a:rPr lang="en-US" dirty="0"/>
              <a:t>Strategies for Re-Use of masks</a:t>
            </a:r>
          </a:p>
        </p:txBody>
      </p:sp>
    </p:spTree>
    <p:extLst>
      <p:ext uri="{BB962C8B-B14F-4D97-AF65-F5344CB8AC3E}">
        <p14:creationId xmlns:p14="http://schemas.microsoft.com/office/powerpoint/2010/main" val="31568769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0241A7-E48A-4CFF-BA5C-7EABD5F3D4A6}"/>
              </a:ext>
            </a:extLst>
          </p:cNvPr>
          <p:cNvSpPr>
            <a:spLocks noGrp="1"/>
          </p:cNvSpPr>
          <p:nvPr>
            <p:ph type="body" sz="quarter" idx="10"/>
          </p:nvPr>
        </p:nvSpPr>
        <p:spPr/>
        <p:txBody>
          <a:bodyPr/>
          <a:lstStyle/>
          <a:p>
            <a:r>
              <a:rPr lang="en-US" sz="1800" dirty="0"/>
              <a:t>Discard N95 respirators following use during aerosol generating procedures.</a:t>
            </a:r>
          </a:p>
          <a:p>
            <a:r>
              <a:rPr lang="en-US" sz="1800" dirty="0"/>
              <a:t>Discard N95 respirators contaminated with blood, resp or nasal secretions, or other bodily fluids </a:t>
            </a:r>
          </a:p>
          <a:p>
            <a:r>
              <a:rPr lang="en-US" sz="1800" b="1" dirty="0"/>
              <a:t>Discard N95 respirators after close contact with </a:t>
            </a:r>
            <a:r>
              <a:rPr lang="en-US" sz="1800" b="1" dirty="0" err="1"/>
              <a:t>pt</a:t>
            </a:r>
            <a:r>
              <a:rPr lang="en-US" sz="1800" b="1" dirty="0"/>
              <a:t> co-infected with an ID requiring contact prec.</a:t>
            </a:r>
          </a:p>
          <a:p>
            <a:r>
              <a:rPr lang="en-US" sz="1800" b="1" dirty="0"/>
              <a:t>Consider use of a cleanable face shield (preferred</a:t>
            </a:r>
            <a:r>
              <a:rPr lang="en-US" sz="1800" b="1" baseline="30000" dirty="0"/>
              <a:t>3</a:t>
            </a:r>
            <a:r>
              <a:rPr lang="en-US" sz="1800" b="1" dirty="0"/>
              <a:t>) over an N95 respirator and/or other steps (e.g., masking patients, engineering controls), when feasible to reduce surface contamination </a:t>
            </a:r>
          </a:p>
          <a:p>
            <a:r>
              <a:rPr lang="en-US" sz="1800" b="1" u="sng"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Storage containers should be disposed of or cleaned regularly.</a:t>
            </a:r>
          </a:p>
          <a:p>
            <a:r>
              <a:rPr lang="en-US" sz="1800" b="1" dirty="0"/>
              <a:t>Clean hands with soap and water or an alcohol-based hand sanitizer before and after touching or adjusting the respirator (if necessary for comfort or to maintain fit).</a:t>
            </a:r>
          </a:p>
          <a:p>
            <a:r>
              <a:rPr lang="en-US" sz="1800" b="1" dirty="0">
                <a:solidFill>
                  <a:srgbClr val="FF0000"/>
                </a:solidFill>
              </a:rPr>
              <a:t>Avoid touching the inside of the respirator</a:t>
            </a:r>
            <a:r>
              <a:rPr lang="en-US" sz="1800" dirty="0"/>
              <a:t>. If inadvertent contact is made with the inside of the respirator, discard the respirator and perform hand hygiene as described above.</a:t>
            </a:r>
          </a:p>
          <a:p>
            <a:r>
              <a:rPr lang="en-US" sz="1800" b="1" dirty="0">
                <a:solidFill>
                  <a:srgbClr val="FF0000"/>
                </a:solidFill>
              </a:rPr>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037D8CB2-C6DD-4FD9-8A5A-A780AA1BAFC3}"/>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9373411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E55C5-D729-4B4C-839B-1C5F726F6E7B}"/>
              </a:ext>
            </a:extLst>
          </p:cNvPr>
          <p:cNvSpPr>
            <a:spLocks noGrp="1"/>
          </p:cNvSpPr>
          <p:nvPr>
            <p:ph type="body" sz="quarter" idx="10"/>
          </p:nvPr>
        </p:nvSpPr>
        <p:spPr/>
        <p:txBody>
          <a:bodyPr/>
          <a:lstStyle/>
          <a:p>
            <a:r>
              <a:rPr lang="en-US" b="1" dirty="0"/>
              <a:t>Follow the manufacturer’s user instructions, including conducting a user seal check.</a:t>
            </a:r>
          </a:p>
          <a:p>
            <a:r>
              <a:rPr lang="en-US" b="1" dirty="0"/>
              <a:t>Follow the employer’s maximum number of </a:t>
            </a:r>
            <a:r>
              <a:rPr lang="en-US" b="1" dirty="0" err="1"/>
              <a:t>donnings</a:t>
            </a:r>
            <a:r>
              <a:rPr lang="en-US" b="1" dirty="0"/>
              <a:t> (or up to five if the manufacturer does not provide a recommendation) and recommended inspection </a:t>
            </a:r>
            <a:r>
              <a:rPr lang="en-US" b="1" dirty="0" err="1"/>
              <a:t>procedures</a:t>
            </a:r>
            <a:r>
              <a:rPr lang="en-US" dirty="0" err="1"/>
              <a:t>.</a:t>
            </a:r>
            <a:r>
              <a:rPr lang="en-US" b="1" dirty="0" err="1"/>
              <a:t>and</a:t>
            </a:r>
            <a:r>
              <a:rPr lang="en-US" b="1" dirty="0"/>
              <a:t> post UV or H2O2 disinfection</a:t>
            </a:r>
          </a:p>
          <a:p>
            <a:r>
              <a:rPr lang="en-US" dirty="0"/>
              <a:t>Discard any respirator that is obviously damaged or becomes hard to breathe through.</a:t>
            </a:r>
          </a:p>
          <a:p>
            <a:r>
              <a:rPr lang="en-US" dirty="0"/>
              <a:t>Pack or store respirators between uses so that they do not become damaged or deformed.</a:t>
            </a:r>
          </a:p>
          <a:p>
            <a:r>
              <a:rPr lang="en-US" dirty="0"/>
              <a:t>Secondary exposures can occur from respirator reuse if respirators are shared among users and at least one of the users is infectious (symptomatic or asymptomatic). </a:t>
            </a:r>
            <a:r>
              <a:rPr lang="en-US" b="1" dirty="0"/>
              <a:t>Thus, N95 respirators must only be used by a single wearer. </a:t>
            </a:r>
            <a:r>
              <a:rPr lang="en-US" dirty="0"/>
              <a:t>To prevent inadvertent sharing of respirators, healthcare facilities should develop clearly written procedures to inform users to:</a:t>
            </a:r>
          </a:p>
          <a:p>
            <a:r>
              <a:rPr lang="en-US" dirty="0"/>
              <a:t>Label containers used for storing respirators or label the respirator itself (e.g., on the straps(</a:t>
            </a:r>
            <a:r>
              <a:rPr lang="en-US" u="sng" dirty="0">
                <a:hlinkClick r:id="rId2"/>
              </a:rPr>
              <a:t>11</a:t>
            </a:r>
            <a:r>
              <a:rPr lang="en-US" dirty="0"/>
              <a:t>)) between uses with the user’s name to reduce accidental usage of another person’s respirator.</a:t>
            </a:r>
          </a:p>
          <a:p>
            <a:endParaRPr lang="en-US" dirty="0"/>
          </a:p>
        </p:txBody>
      </p:sp>
      <p:sp>
        <p:nvSpPr>
          <p:cNvPr id="3" name="Title 2">
            <a:extLst>
              <a:ext uri="{FF2B5EF4-FFF2-40B4-BE49-F238E27FC236}">
                <a16:creationId xmlns:a16="http://schemas.microsoft.com/office/drawing/2014/main" id="{69DA4FCD-279E-4828-AD11-0F6FD84CFB0C}"/>
              </a:ext>
            </a:extLst>
          </p:cNvPr>
          <p:cNvSpPr>
            <a:spLocks noGrp="1"/>
          </p:cNvSpPr>
          <p:nvPr>
            <p:ph type="title"/>
          </p:nvPr>
        </p:nvSpPr>
        <p:spPr/>
        <p:txBody>
          <a:bodyPr/>
          <a:lstStyle/>
          <a:p>
            <a:r>
              <a:rPr lang="en-US" dirty="0"/>
              <a:t>Re Use continued</a:t>
            </a:r>
          </a:p>
        </p:txBody>
      </p:sp>
    </p:spTree>
    <p:extLst>
      <p:ext uri="{BB962C8B-B14F-4D97-AF65-F5344CB8AC3E}">
        <p14:creationId xmlns:p14="http://schemas.microsoft.com/office/powerpoint/2010/main" val="25342229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FAF37-853C-421C-9F5F-B5A9015AC748}"/>
              </a:ext>
            </a:extLst>
          </p:cNvPr>
          <p:cNvSpPr>
            <a:spLocks noGrp="1"/>
          </p:cNvSpPr>
          <p:nvPr>
            <p:ph type="body" sz="quarter" idx="10"/>
          </p:nvPr>
        </p:nvSpPr>
        <p:spPr>
          <a:xfrm>
            <a:off x="1773382" y="1073568"/>
            <a:ext cx="8894618" cy="5060532"/>
          </a:xfrm>
        </p:spPr>
        <p:txBody>
          <a:bodyPr>
            <a:normAutofit/>
          </a:bodyPr>
          <a:lstStyle/>
          <a:p>
            <a:r>
              <a:rPr lang="en-US" sz="2800" dirty="0">
                <a:latin typeface="+mn-lt"/>
                <a:hlinkClick r:id="rId2"/>
              </a:rPr>
              <a:t>https://www.youtube.com/watch?v=pGXiUyAoEd8</a:t>
            </a:r>
            <a:r>
              <a:rPr lang="en-US" sz="2800" dirty="0">
                <a:latin typeface="+mn-lt"/>
              </a:rPr>
              <a:t>.</a:t>
            </a:r>
          </a:p>
          <a:p>
            <a:endParaRPr lang="en-US" sz="2800" dirty="0">
              <a:latin typeface="+mn-lt"/>
            </a:endParaRPr>
          </a:p>
          <a:p>
            <a:r>
              <a:rPr lang="en-US" sz="2800" dirty="0">
                <a:latin typeface="+mn-lt"/>
              </a:rPr>
              <a:t> </a:t>
            </a:r>
          </a:p>
        </p:txBody>
      </p:sp>
      <p:sp>
        <p:nvSpPr>
          <p:cNvPr id="3" name="Title 2">
            <a:extLst>
              <a:ext uri="{FF2B5EF4-FFF2-40B4-BE49-F238E27FC236}">
                <a16:creationId xmlns:a16="http://schemas.microsoft.com/office/drawing/2014/main" id="{7D62BD30-C9EB-44E6-A96F-AB0B4B75D3F9}"/>
              </a:ext>
            </a:extLst>
          </p:cNvPr>
          <p:cNvSpPr>
            <a:spLocks noGrp="1"/>
          </p:cNvSpPr>
          <p:nvPr>
            <p:ph type="title"/>
          </p:nvPr>
        </p:nvSpPr>
        <p:spPr>
          <a:xfrm>
            <a:off x="2003738" y="18762"/>
            <a:ext cx="8664262" cy="696420"/>
          </a:xfrm>
        </p:spPr>
        <p:txBody>
          <a:bodyPr/>
          <a:lstStyle/>
          <a:p>
            <a:r>
              <a:rPr lang="en-US" sz="4000" dirty="0">
                <a:latin typeface="+mj-lt"/>
              </a:rPr>
              <a:t>User seal check for N95 respirators</a:t>
            </a:r>
          </a:p>
        </p:txBody>
      </p:sp>
      <p:pic>
        <p:nvPicPr>
          <p:cNvPr id="4"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545" y="1714501"/>
            <a:ext cx="5957455" cy="4468091"/>
          </a:xfrm>
          <a:prstGeom prst="rect">
            <a:avLst/>
          </a:prstGeom>
        </p:spPr>
      </p:pic>
    </p:spTree>
    <p:extLst>
      <p:ext uri="{BB962C8B-B14F-4D97-AF65-F5344CB8AC3E}">
        <p14:creationId xmlns:p14="http://schemas.microsoft.com/office/powerpoint/2010/main" val="2843618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normAutofit fontScale="90000"/>
          </a:bodyPr>
          <a:lstStyle/>
          <a:p>
            <a:r>
              <a:rPr lang="en-US" dirty="0"/>
              <a:t>CDC Updates PPE Optimization Strategies</a:t>
            </a:r>
          </a:p>
        </p:txBody>
      </p:sp>
      <p:sp>
        <p:nvSpPr>
          <p:cNvPr id="3" name="Content Placeholder 2"/>
          <p:cNvSpPr>
            <a:spLocks noGrp="1"/>
          </p:cNvSpPr>
          <p:nvPr>
            <p:ph idx="1"/>
          </p:nvPr>
        </p:nvSpPr>
        <p:spPr>
          <a:xfrm>
            <a:off x="681789" y="1260809"/>
            <a:ext cx="10515600" cy="4351338"/>
          </a:xfrm>
        </p:spPr>
        <p:txBody>
          <a:bodyPr/>
          <a:lstStyle/>
          <a:p>
            <a:r>
              <a:rPr lang="en-US" sz="2000" dirty="0"/>
              <a:t>Alert facilities that updates have been made</a:t>
            </a:r>
          </a:p>
          <a:p>
            <a:r>
              <a:rPr lang="en-US" sz="2000" dirty="0"/>
              <a:t>Encourage review of guidance at </a:t>
            </a:r>
            <a:r>
              <a:rPr lang="en-US" sz="2000" dirty="0">
                <a:hlinkClick r:id="rId3"/>
              </a:rPr>
              <a:t>https://www.cdc.gov/coronavirus/2019-ncov/hcp/ppe-strategy/index.html</a:t>
            </a:r>
            <a:endParaRPr lang="en-US" sz="2000" dirty="0"/>
          </a:p>
          <a:p>
            <a:r>
              <a:rPr lang="en-US" sz="2000" dirty="0"/>
              <a:t>Highlights:</a:t>
            </a:r>
          </a:p>
          <a:p>
            <a:pPr lvl="1"/>
            <a:r>
              <a:rPr lang="en-US" sz="2000" dirty="0"/>
              <a:t>Extended use and limited re-use of facemasks</a:t>
            </a:r>
          </a:p>
          <a:p>
            <a:pPr lvl="1"/>
            <a:r>
              <a:rPr lang="en-US" sz="2000" dirty="0"/>
              <a:t>“When no facemasks are available” guidance</a:t>
            </a:r>
          </a:p>
          <a:p>
            <a:pPr lvl="1"/>
            <a:r>
              <a:rPr lang="en-US" sz="2000" dirty="0"/>
              <a:t>No resources for Crisis/Alternative Strategies for N95s</a:t>
            </a:r>
          </a:p>
          <a:p>
            <a:pPr lvl="1"/>
            <a:r>
              <a:rPr lang="en-US" sz="2000" dirty="0"/>
              <a:t>Option for reprocessing eye protection</a:t>
            </a:r>
          </a:p>
          <a:p>
            <a:pPr lvl="1"/>
            <a:r>
              <a:rPr lang="en-US" sz="2000" dirty="0"/>
              <a:t>Strategies to Allocate Ventilators from Stockpiles to Facilities</a:t>
            </a:r>
          </a:p>
          <a:p>
            <a:pPr lvl="1"/>
            <a:r>
              <a:rPr lang="en-US" sz="2000" dirty="0"/>
              <a:t>Additional crisis strategies for gowns, including “when no gowns are available”</a:t>
            </a:r>
          </a:p>
        </p:txBody>
      </p:sp>
    </p:spTree>
    <p:extLst>
      <p:ext uri="{BB962C8B-B14F-4D97-AF65-F5344CB8AC3E}">
        <p14:creationId xmlns:p14="http://schemas.microsoft.com/office/powerpoint/2010/main" val="550041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9667" y="140955"/>
            <a:ext cx="8467436" cy="6308027"/>
          </a:xfrm>
          <a:prstGeom prst="rect">
            <a:avLst/>
          </a:prstGeom>
        </p:spPr>
      </p:pic>
    </p:spTree>
    <p:extLst>
      <p:ext uri="{BB962C8B-B14F-4D97-AF65-F5344CB8AC3E}">
        <p14:creationId xmlns:p14="http://schemas.microsoft.com/office/powerpoint/2010/main" val="2554059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2E6E5-AA47-4BAD-BC26-8D6F4F1B168A}"/>
              </a:ext>
            </a:extLst>
          </p:cNvPr>
          <p:cNvSpPr>
            <a:spLocks noGrp="1"/>
          </p:cNvSpPr>
          <p:nvPr>
            <p:ph type="title"/>
          </p:nvPr>
        </p:nvSpPr>
        <p:spPr/>
        <p:txBody>
          <a:bodyPr/>
          <a:lstStyle/>
          <a:p>
            <a:r>
              <a:rPr lang="en-US" dirty="0"/>
              <a:t>Thanks to NM procedure sharing</a:t>
            </a:r>
          </a:p>
        </p:txBody>
      </p:sp>
      <p:sp>
        <p:nvSpPr>
          <p:cNvPr id="5" name="Text Placeholder 4">
            <a:extLst>
              <a:ext uri="{FF2B5EF4-FFF2-40B4-BE49-F238E27FC236}">
                <a16:creationId xmlns:a16="http://schemas.microsoft.com/office/drawing/2014/main" id="{627348AF-77A3-49AB-9185-A9F7AB3BEE9D}"/>
              </a:ext>
            </a:extLst>
          </p:cNvPr>
          <p:cNvSpPr>
            <a:spLocks noGrp="1"/>
          </p:cNvSpPr>
          <p:nvPr>
            <p:ph type="body" sz="quarter" idx="12"/>
          </p:nvPr>
        </p:nvSpPr>
        <p:spPr/>
        <p:txBody>
          <a:bodyPr/>
          <a:lstStyle/>
          <a:p>
            <a:r>
              <a:rPr lang="en-US" dirty="0">
                <a:hlinkClick r:id="rId2"/>
              </a:rPr>
              <a:t>https://www.nebraskamed.com/sites/default/files/documents/covid-19/surgical-mask-policy-and-faq-nebraska-med.pdf</a:t>
            </a:r>
            <a:endParaRPr lang="en-US" dirty="0"/>
          </a:p>
          <a:p>
            <a:endParaRPr lang="en-US" dirty="0"/>
          </a:p>
          <a:p>
            <a:pPr marL="182880" indent="0">
              <a:buNone/>
            </a:pPr>
            <a:r>
              <a:rPr lang="en-US" dirty="0"/>
              <a:t>For pictures on how to lay out mask on a paper towel go to above website</a:t>
            </a:r>
          </a:p>
        </p:txBody>
      </p:sp>
    </p:spTree>
    <p:extLst>
      <p:ext uri="{BB962C8B-B14F-4D97-AF65-F5344CB8AC3E}">
        <p14:creationId xmlns:p14="http://schemas.microsoft.com/office/powerpoint/2010/main" val="31997963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4" name="Rectangle 3"/>
          <p:cNvSpPr/>
          <p:nvPr/>
        </p:nvSpPr>
        <p:spPr>
          <a:xfrm>
            <a:off x="373486" y="2267193"/>
            <a:ext cx="11552349" cy="646331"/>
          </a:xfrm>
          <a:prstGeom prst="rect">
            <a:avLst/>
          </a:prstGeom>
        </p:spPr>
        <p:txBody>
          <a:bodyPr wrap="square">
            <a:spAutoFit/>
          </a:bodyPr>
          <a:lstStyle/>
          <a:p>
            <a:r>
              <a:rPr lang="en-US" dirty="0"/>
              <a:t>Guidance for pregnant and breastfeeding mothers</a:t>
            </a:r>
            <a:endParaRPr lang="en-US" dirty="0">
              <a:hlinkClick r:id="rId3"/>
            </a:endParaRPr>
          </a:p>
          <a:p>
            <a:r>
              <a:rPr lang="en-US" dirty="0">
                <a:hlinkClick r:id="rId4"/>
              </a:rPr>
              <a:t>https://www.cdc.gov/coronavirus/2019-ncov/need-extra-precautions/pregnancy-breastfeeding.html</a:t>
            </a:r>
            <a:r>
              <a:rPr lang="en-US" dirty="0">
                <a:hlinkClick r:id="rId3"/>
              </a:rPr>
              <a:t>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5"/>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6"/>
            </a:endParaRPr>
          </a:p>
          <a:p>
            <a:pPr lvl="1"/>
            <a:r>
              <a:rPr lang="en-US" dirty="0">
                <a:hlinkClick r:id="rId6"/>
              </a:rPr>
              <a:t>https://www.cdc.gov/coronavirus/2019-ncov/hcp/ppe-strategy/face-masks.html</a:t>
            </a:r>
            <a:endParaRPr lang="en-US" dirty="0"/>
          </a:p>
        </p:txBody>
      </p:sp>
    </p:spTree>
    <p:extLst>
      <p:ext uri="{BB962C8B-B14F-4D97-AF65-F5344CB8AC3E}">
        <p14:creationId xmlns:p14="http://schemas.microsoft.com/office/powerpoint/2010/main" val="11965814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7950" y="188918"/>
            <a:ext cx="8692427" cy="6475858"/>
          </a:xfrm>
          <a:prstGeom prst="rect">
            <a:avLst/>
          </a:prstGeom>
        </p:spPr>
      </p:pic>
    </p:spTree>
    <p:extLst>
      <p:ext uri="{BB962C8B-B14F-4D97-AF65-F5344CB8AC3E}">
        <p14:creationId xmlns:p14="http://schemas.microsoft.com/office/powerpoint/2010/main" val="387771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7727" y="166320"/>
            <a:ext cx="8601442" cy="6513293"/>
          </a:xfrm>
          <a:prstGeom prst="rect">
            <a:avLst/>
          </a:prstGeom>
        </p:spPr>
      </p:pic>
    </p:spTree>
    <p:extLst>
      <p:ext uri="{BB962C8B-B14F-4D97-AF65-F5344CB8AC3E}">
        <p14:creationId xmlns:p14="http://schemas.microsoft.com/office/powerpoint/2010/main" val="351500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0276" y="231531"/>
            <a:ext cx="8500499" cy="6353908"/>
          </a:xfrm>
          <a:prstGeom prst="rect">
            <a:avLst/>
          </a:prstGeom>
        </p:spPr>
      </p:pic>
    </p:spTree>
    <p:extLst>
      <p:ext uri="{BB962C8B-B14F-4D97-AF65-F5344CB8AC3E}">
        <p14:creationId xmlns:p14="http://schemas.microsoft.com/office/powerpoint/2010/main" val="28369344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364444-3E31-4591-BF65-8E77F441987D}">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2f9a96d6-9b2b-4797-a61c-7fe1f15b622d"/>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962A91-727D-4433-AE21-DFF73B4AA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BRAND PPT TEMPLATE</Template>
  <TotalTime>10645</TotalTime>
  <Words>4009</Words>
  <Application>Microsoft Office PowerPoint</Application>
  <PresentationFormat>Widescreen</PresentationFormat>
  <Paragraphs>352</Paragraphs>
  <Slides>63</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Roboto</vt:lpstr>
      <vt:lpstr>Gisha</vt:lpstr>
      <vt:lpstr>Calibri</vt:lpstr>
      <vt:lpstr>Montserrat Semi Bold</vt:lpstr>
      <vt:lpstr>Montserrat</vt:lpstr>
      <vt:lpstr>Times New Roman</vt:lpstr>
      <vt:lpstr>Wingdings 3</vt:lpstr>
      <vt:lpstr>Segoe UI</vt:lpstr>
      <vt:lpstr>Arial</vt:lpstr>
      <vt:lpstr>Roboto Black</vt:lpstr>
      <vt:lpstr>Custom Design</vt:lpstr>
      <vt:lpstr>Brand Theme Master</vt:lpstr>
      <vt:lpstr>  Covid-19 Webex Update  4-24-20</vt:lpstr>
      <vt:lpstr>We are one in this fight</vt:lpstr>
      <vt:lpstr>George’s Cloth Mask</vt:lpstr>
      <vt:lpstr> </vt:lpstr>
      <vt:lpstr>Links to Nebraska webinars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Articles mentioned by Dr. Safranek</vt:lpstr>
      <vt:lpstr>Bed and Vent Availability</vt:lpstr>
      <vt:lpstr>PowerPoint Presentation</vt:lpstr>
      <vt:lpstr>CDC Race Data</vt:lpstr>
      <vt:lpstr>CDC'S CURRENT LIST OF CORONAVIRUS SYMPTOMS  </vt:lpstr>
      <vt:lpstr>Pet cats Positive</vt:lpstr>
      <vt:lpstr>Temporal dynamics in viral shedding and transmissibility of COVID-19* </vt:lpstr>
      <vt:lpstr>Remdesivir Trials</vt:lpstr>
      <vt:lpstr>Prone Positioning References</vt:lpstr>
      <vt:lpstr>ICS* Guidance on Prone Positioning in COVID</vt:lpstr>
      <vt:lpstr>ECMO?</vt:lpstr>
      <vt:lpstr>Tissue Plasminogen Activator (tPA) Treatment for COVID-19 Associated Acute Respiratory Distress Syndrome (ARDS): A Case Series. </vt:lpstr>
      <vt:lpstr>New York Serology</vt:lpstr>
      <vt:lpstr>COVID-19 Antibody Seroprevalence in Santa Clara County, CA   </vt:lpstr>
      <vt:lpstr>COVID-19 Serology Tests EUAs</vt:lpstr>
      <vt:lpstr>Other Serology</vt:lpstr>
      <vt:lpstr>Donating Plasma</vt:lpstr>
      <vt:lpstr>Testing Performance</vt:lpstr>
      <vt:lpstr>Rutgers Medical School Lab</vt:lpstr>
      <vt:lpstr>Updates to CDC Infection Prevention for HCP</vt:lpstr>
      <vt:lpstr>PPE Request Form</vt:lpstr>
      <vt:lpstr>How to determine PPE needs</vt:lpstr>
      <vt:lpstr>UV Disinfection of PPE</vt:lpstr>
      <vt:lpstr>UV Disinfecting Stations around Nebraska </vt:lpstr>
      <vt:lpstr>         What to Do When Large Numbers of Staff Exposed (Mostly LTC Issue, but also SCAH)</vt:lpstr>
      <vt:lpstr>Off Site Quarantine and Convalescence</vt:lpstr>
      <vt:lpstr>When home quarantine and isolation are over</vt:lpstr>
      <vt:lpstr>When Home Q and Isolation are Over (continued)</vt:lpstr>
      <vt:lpstr>HCP Return to work</vt:lpstr>
      <vt:lpstr>When a Testing-Based Strategy is Preferred </vt:lpstr>
      <vt:lpstr>LTC Accepting Patients</vt:lpstr>
      <vt:lpstr>PowerPoint Presentation</vt:lpstr>
      <vt:lpstr> </vt:lpstr>
      <vt:lpstr>Staffing Needs</vt:lpstr>
      <vt:lpstr>   Infection Prevention and Control    Office Hours</vt:lpstr>
      <vt:lpstr>Extended Use Update from CDC Guidance</vt:lpstr>
      <vt:lpstr>Extended Use (continued)</vt:lpstr>
      <vt:lpstr>Respirator Reuse Recommendations </vt:lpstr>
      <vt:lpstr>Strategies for Re-Use of masks</vt:lpstr>
      <vt:lpstr>Re-Use of N-95s</vt:lpstr>
      <vt:lpstr>Re Use continued</vt:lpstr>
      <vt:lpstr>User seal check for N95 respirators</vt:lpstr>
      <vt:lpstr>CDC Updates PPE Optimization Strategies</vt:lpstr>
      <vt:lpstr>Registration link: https://unmc.zoom.us/webinar/register/WN_9jB8mb2CQmWeuD82yxbJ2g</vt:lpstr>
      <vt:lpstr>PowerPoint Presentation</vt:lpstr>
      <vt:lpstr>Thanks to NM procedure sharing</vt:lpstr>
      <vt:lpstr> Resources (as of 8:00am 3/30/20)</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Nicole Effle</cp:lastModifiedBy>
  <cp:revision>467</cp:revision>
  <cp:lastPrinted>2016-10-25T21:04:27Z</cp:lastPrinted>
  <dcterms:created xsi:type="dcterms:W3CDTF">2016-09-27T14:31:05Z</dcterms:created>
  <dcterms:modified xsi:type="dcterms:W3CDTF">2020-04-25T15:04:20Z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-235780236</vt:i4>
  </property>
  <property fmtid="{D5CDD505-2E9C-101B-9397-08002B2CF9AE}" pid="3" name="_NewReviewCycle">
    <vt:lpwstr/>
  </property>
  <property fmtid="{D5CDD505-2E9C-101B-9397-08002B2CF9AE}" pid="4" name="_EmailSubject">
    <vt:lpwstr>ACH updated slides 04242020</vt:lpwstr>
  </property>
  <property fmtid="{D5CDD505-2E9C-101B-9397-08002B2CF9AE}" pid="5" name="_AuthorEmailDisplayName">
    <vt:lpwstr>Effle, Nicole</vt:lpwstr>
  </property>
  <property fmtid="{D5CDD505-2E9C-101B-9397-08002B2CF9AE}" pid="6" name="_PreviousAdHocReviewCycleID">
    <vt:i4>-643145199</vt:i4>
  </property>
  <property fmtid="{D5CDD505-2E9C-101B-9397-08002B2CF9AE}" pid="7" name="_AuthorEmail">
    <vt:lpwstr>Nicole.Effle@nebraska.gov</vt:lpwstr>
  </property>
  <property fmtid="{D5CDD505-2E9C-101B-9397-08002B2CF9AE}" pid="8" name="ContentTypeId">
    <vt:lpwstr>0x01010052B6389463AD8D489B748E08E45C361A</vt:lpwstr>
  </property>
</Properties>
</file>