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452" r:id="rId5"/>
    <p:sldId id="271" r:id="rId6"/>
    <p:sldId id="1727" r:id="rId7"/>
    <p:sldId id="277" r:id="rId8"/>
    <p:sldId id="1734" r:id="rId9"/>
    <p:sldId id="1731" r:id="rId10"/>
    <p:sldId id="1743" r:id="rId11"/>
    <p:sldId id="1535" r:id="rId12"/>
    <p:sldId id="286" r:id="rId13"/>
    <p:sldId id="258" r:id="rId14"/>
    <p:sldId id="1721" r:id="rId15"/>
    <p:sldId id="1605" r:id="rId16"/>
    <p:sldId id="1763" r:id="rId17"/>
    <p:sldId id="1588" r:id="rId18"/>
    <p:sldId id="1610" r:id="rId19"/>
    <p:sldId id="1611" r:id="rId20"/>
    <p:sldId id="1764" r:id="rId21"/>
    <p:sldId id="1619" r:id="rId22"/>
    <p:sldId id="1775" r:id="rId23"/>
    <p:sldId id="1551" r:id="rId24"/>
    <p:sldId id="1765" r:id="rId25"/>
    <p:sldId id="1766" r:id="rId26"/>
    <p:sldId id="1767" r:id="rId27"/>
    <p:sldId id="1768" r:id="rId28"/>
    <p:sldId id="1720" r:id="rId29"/>
    <p:sldId id="1723" r:id="rId30"/>
    <p:sldId id="1771" r:id="rId31"/>
    <p:sldId id="1724" r:id="rId32"/>
    <p:sldId id="1585" r:id="rId33"/>
    <p:sldId id="1645" r:id="rId34"/>
    <p:sldId id="1644" r:id="rId35"/>
    <p:sldId id="1647" r:id="rId36"/>
    <p:sldId id="1646" r:id="rId37"/>
    <p:sldId id="1648" r:id="rId38"/>
    <p:sldId id="292" r:id="rId39"/>
    <p:sldId id="1776" r:id="rId40"/>
  </p:sldIdLst>
  <p:sldSz cx="9144000" cy="6858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Gadeken" initials="SG" lastIdx="1" clrIdx="0">
    <p:extLst>
      <p:ext uri="{19B8F6BF-5375-455C-9EA6-DF929625EA0E}">
        <p15:presenceInfo xmlns:p15="http://schemas.microsoft.com/office/powerpoint/2012/main" userId="S::sgadeken@floodcomm.com::b726f3f5-2d66-48e9-9924-ccfef8c52b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830"/>
    <a:srgbClr val="0072B4"/>
    <a:srgbClr val="EDEEF0"/>
    <a:srgbClr val="001530"/>
    <a:srgbClr val="C6C6C6"/>
    <a:srgbClr val="145680"/>
    <a:srgbClr val="32B7F8"/>
    <a:srgbClr val="D7182A"/>
    <a:srgbClr val="005589"/>
    <a:srgbClr val="384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35" autoAdjust="0"/>
    <p:restoredTop sz="96357" autoAdjust="0"/>
  </p:normalViewPr>
  <p:slideViewPr>
    <p:cSldViewPr snapToGrid="0">
      <p:cViewPr varScale="1">
        <p:scale>
          <a:sx n="108" d="100"/>
          <a:sy n="108" d="100"/>
        </p:scale>
        <p:origin x="13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F446588-4589-4395-8E5F-4A65ACDD6668}" type="datetimeFigureOut">
              <a:rPr lang="en-US" smtClean="0"/>
              <a:t>6/7/2024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AD25DF-B215-463E-8957-5016F9E78F0C}" type="slidenum">
              <a:rPr lang="en-US" smtClean="0"/>
              <a:t>‹#›</a:t>
            </a:fld>
            <a:endParaRPr lang="en-US"/>
          </a:p>
        </p:txBody>
      </p:sp>
    </p:spTree>
    <p:extLst>
      <p:ext uri="{BB962C8B-B14F-4D97-AF65-F5344CB8AC3E}">
        <p14:creationId xmlns:p14="http://schemas.microsoft.com/office/powerpoint/2010/main" val="488871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8</a:t>
            </a:fld>
            <a:endParaRPr lang="en-US" altLang="en-US" dirty="0"/>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45365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20</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86303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21</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808128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22</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77009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23</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458717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24</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3066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29</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54428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5B2FFB-EE32-4746-9E4F-5322CF85B140}" type="slidenum">
              <a:rPr lang="en-US" smtClean="0"/>
              <a:t>30</a:t>
            </a:fld>
            <a:endParaRPr lang="en-US"/>
          </a:p>
        </p:txBody>
      </p:sp>
    </p:spTree>
    <p:extLst>
      <p:ext uri="{BB962C8B-B14F-4D97-AF65-F5344CB8AC3E}">
        <p14:creationId xmlns:p14="http://schemas.microsoft.com/office/powerpoint/2010/main" val="97957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5B2FFB-EE32-4746-9E4F-5322CF85B140}" type="slidenum">
              <a:rPr lang="en-US" smtClean="0"/>
              <a:t>31</a:t>
            </a:fld>
            <a:endParaRPr lang="en-US"/>
          </a:p>
        </p:txBody>
      </p:sp>
    </p:spTree>
    <p:extLst>
      <p:ext uri="{BB962C8B-B14F-4D97-AF65-F5344CB8AC3E}">
        <p14:creationId xmlns:p14="http://schemas.microsoft.com/office/powerpoint/2010/main" val="107837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5B2FFB-EE32-4746-9E4F-5322CF85B140}" type="slidenum">
              <a:rPr lang="en-US" smtClean="0"/>
              <a:t>32</a:t>
            </a:fld>
            <a:endParaRPr lang="en-US"/>
          </a:p>
        </p:txBody>
      </p:sp>
    </p:spTree>
    <p:extLst>
      <p:ext uri="{BB962C8B-B14F-4D97-AF65-F5344CB8AC3E}">
        <p14:creationId xmlns:p14="http://schemas.microsoft.com/office/powerpoint/2010/main" val="2049812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5B2FFB-EE32-4746-9E4F-5322CF85B140}" type="slidenum">
              <a:rPr lang="en-US" smtClean="0"/>
              <a:t>33</a:t>
            </a:fld>
            <a:endParaRPr lang="en-US"/>
          </a:p>
        </p:txBody>
      </p:sp>
    </p:spTree>
    <p:extLst>
      <p:ext uri="{BB962C8B-B14F-4D97-AF65-F5344CB8AC3E}">
        <p14:creationId xmlns:p14="http://schemas.microsoft.com/office/powerpoint/2010/main" val="228954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12</a:t>
            </a:fld>
            <a:endParaRPr lang="en-US" dirty="0"/>
          </a:p>
        </p:txBody>
      </p:sp>
    </p:spTree>
    <p:extLst>
      <p:ext uri="{BB962C8B-B14F-4D97-AF65-F5344CB8AC3E}">
        <p14:creationId xmlns:p14="http://schemas.microsoft.com/office/powerpoint/2010/main" val="1955743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5B2FFB-EE32-4746-9E4F-5322CF85B140}" type="slidenum">
              <a:rPr lang="en-US" smtClean="0"/>
              <a:t>34</a:t>
            </a:fld>
            <a:endParaRPr lang="en-US"/>
          </a:p>
        </p:txBody>
      </p:sp>
    </p:spTree>
    <p:extLst>
      <p:ext uri="{BB962C8B-B14F-4D97-AF65-F5344CB8AC3E}">
        <p14:creationId xmlns:p14="http://schemas.microsoft.com/office/powerpoint/2010/main" val="100390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13</a:t>
            </a:fld>
            <a:endParaRPr lang="en-US" dirty="0"/>
          </a:p>
        </p:txBody>
      </p:sp>
    </p:spTree>
    <p:extLst>
      <p:ext uri="{BB962C8B-B14F-4D97-AF65-F5344CB8AC3E}">
        <p14:creationId xmlns:p14="http://schemas.microsoft.com/office/powerpoint/2010/main" val="209674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0250" indent="-277813">
              <a:spcBef>
                <a:spcPct val="30000"/>
              </a:spcBef>
              <a:defRPr sz="1200">
                <a:solidFill>
                  <a:schemeClr val="tx1"/>
                </a:solidFill>
                <a:latin typeface="Arial" panose="020B0604020202020204" pitchFamily="34" charset="0"/>
              </a:defRPr>
            </a:lvl2pPr>
            <a:lvl3pPr marL="1123950" indent="-220663">
              <a:spcBef>
                <a:spcPct val="30000"/>
              </a:spcBef>
              <a:defRPr sz="1200">
                <a:solidFill>
                  <a:schemeClr val="tx1"/>
                </a:solidFill>
                <a:latin typeface="Arial" panose="020B0604020202020204" pitchFamily="34" charset="0"/>
              </a:defRPr>
            </a:lvl3pPr>
            <a:lvl4pPr marL="1571625" indent="-220663">
              <a:spcBef>
                <a:spcPct val="30000"/>
              </a:spcBef>
              <a:defRPr sz="1200">
                <a:solidFill>
                  <a:schemeClr val="tx1"/>
                </a:solidFill>
                <a:latin typeface="Arial" panose="020B0604020202020204" pitchFamily="34" charset="0"/>
              </a:defRPr>
            </a:lvl4pPr>
            <a:lvl5pPr marL="2024063" indent="-220663">
              <a:spcBef>
                <a:spcPct val="30000"/>
              </a:spcBef>
              <a:defRPr sz="1200">
                <a:solidFill>
                  <a:schemeClr val="tx1"/>
                </a:solidFill>
                <a:latin typeface="Arial" panose="020B0604020202020204" pitchFamily="34" charset="0"/>
              </a:defRPr>
            </a:lvl5pPr>
            <a:lvl6pPr marL="2481263" indent="-220663" eaLnBrk="0" fontAlgn="base" hangingPunct="0">
              <a:spcBef>
                <a:spcPct val="30000"/>
              </a:spcBef>
              <a:spcAft>
                <a:spcPct val="0"/>
              </a:spcAft>
              <a:defRPr sz="1200">
                <a:solidFill>
                  <a:schemeClr val="tx1"/>
                </a:solidFill>
                <a:latin typeface="Arial" panose="020B0604020202020204" pitchFamily="34" charset="0"/>
              </a:defRPr>
            </a:lvl6pPr>
            <a:lvl7pPr marL="2938463" indent="-220663" eaLnBrk="0" fontAlgn="base" hangingPunct="0">
              <a:spcBef>
                <a:spcPct val="30000"/>
              </a:spcBef>
              <a:spcAft>
                <a:spcPct val="0"/>
              </a:spcAft>
              <a:defRPr sz="1200">
                <a:solidFill>
                  <a:schemeClr val="tx1"/>
                </a:solidFill>
                <a:latin typeface="Arial" panose="020B0604020202020204" pitchFamily="34" charset="0"/>
              </a:defRPr>
            </a:lvl7pPr>
            <a:lvl8pPr marL="3395663" indent="-220663" eaLnBrk="0" fontAlgn="base" hangingPunct="0">
              <a:spcBef>
                <a:spcPct val="30000"/>
              </a:spcBef>
              <a:spcAft>
                <a:spcPct val="0"/>
              </a:spcAft>
              <a:defRPr sz="1200">
                <a:solidFill>
                  <a:schemeClr val="tx1"/>
                </a:solidFill>
                <a:latin typeface="Arial" panose="020B0604020202020204" pitchFamily="34" charset="0"/>
              </a:defRPr>
            </a:lvl8pPr>
            <a:lvl9pPr marL="3852863"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14</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xfrm>
            <a:off x="1371600" y="1143000"/>
            <a:ext cx="4114800" cy="3086100"/>
          </a:xfrm>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24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15</a:t>
            </a:fld>
            <a:endParaRPr lang="en-US" dirty="0"/>
          </a:p>
        </p:txBody>
      </p:sp>
    </p:spTree>
    <p:extLst>
      <p:ext uri="{BB962C8B-B14F-4D97-AF65-F5344CB8AC3E}">
        <p14:creationId xmlns:p14="http://schemas.microsoft.com/office/powerpoint/2010/main" val="113767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16</a:t>
            </a:fld>
            <a:endParaRPr lang="en-US" dirty="0"/>
          </a:p>
        </p:txBody>
      </p:sp>
    </p:spTree>
    <p:extLst>
      <p:ext uri="{BB962C8B-B14F-4D97-AF65-F5344CB8AC3E}">
        <p14:creationId xmlns:p14="http://schemas.microsoft.com/office/powerpoint/2010/main" val="1907274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08B5644-64F6-447A-9519-C6DE681A57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4125" indent="-283091">
              <a:spcBef>
                <a:spcPct val="30000"/>
              </a:spcBef>
              <a:defRPr sz="1200">
                <a:solidFill>
                  <a:schemeClr val="tx1"/>
                </a:solidFill>
                <a:latin typeface="Arial" panose="020B0604020202020204" pitchFamily="34" charset="0"/>
              </a:defRPr>
            </a:lvl2pPr>
            <a:lvl3pPr marL="1145305" indent="-224856">
              <a:spcBef>
                <a:spcPct val="30000"/>
              </a:spcBef>
              <a:defRPr sz="1200">
                <a:solidFill>
                  <a:schemeClr val="tx1"/>
                </a:solidFill>
                <a:latin typeface="Arial" panose="020B0604020202020204" pitchFamily="34" charset="0"/>
              </a:defRPr>
            </a:lvl3pPr>
            <a:lvl4pPr marL="1601486" indent="-224856">
              <a:spcBef>
                <a:spcPct val="30000"/>
              </a:spcBef>
              <a:defRPr sz="1200">
                <a:solidFill>
                  <a:schemeClr val="tx1"/>
                </a:solidFill>
                <a:latin typeface="Arial" panose="020B0604020202020204" pitchFamily="34" charset="0"/>
              </a:defRPr>
            </a:lvl4pPr>
            <a:lvl5pPr marL="2062520" indent="-224856">
              <a:spcBef>
                <a:spcPct val="30000"/>
              </a:spcBef>
              <a:defRPr sz="1200">
                <a:solidFill>
                  <a:schemeClr val="tx1"/>
                </a:solidFill>
                <a:latin typeface="Arial" panose="020B0604020202020204" pitchFamily="34" charset="0"/>
              </a:defRPr>
            </a:lvl5pPr>
            <a:lvl6pPr marL="2528407" indent="-224856" eaLnBrk="0" fontAlgn="base" hangingPunct="0">
              <a:spcBef>
                <a:spcPct val="30000"/>
              </a:spcBef>
              <a:spcAft>
                <a:spcPct val="0"/>
              </a:spcAft>
              <a:defRPr sz="1200">
                <a:solidFill>
                  <a:schemeClr val="tx1"/>
                </a:solidFill>
                <a:latin typeface="Arial" panose="020B0604020202020204" pitchFamily="34" charset="0"/>
              </a:defRPr>
            </a:lvl6pPr>
            <a:lvl7pPr marL="2994294" indent="-224856" eaLnBrk="0" fontAlgn="base" hangingPunct="0">
              <a:spcBef>
                <a:spcPct val="30000"/>
              </a:spcBef>
              <a:spcAft>
                <a:spcPct val="0"/>
              </a:spcAft>
              <a:defRPr sz="1200">
                <a:solidFill>
                  <a:schemeClr val="tx1"/>
                </a:solidFill>
                <a:latin typeface="Arial" panose="020B0604020202020204" pitchFamily="34" charset="0"/>
              </a:defRPr>
            </a:lvl7pPr>
            <a:lvl8pPr marL="3460181" indent="-224856" eaLnBrk="0" fontAlgn="base" hangingPunct="0">
              <a:spcBef>
                <a:spcPct val="30000"/>
              </a:spcBef>
              <a:spcAft>
                <a:spcPct val="0"/>
              </a:spcAft>
              <a:defRPr sz="1200">
                <a:solidFill>
                  <a:schemeClr val="tx1"/>
                </a:solidFill>
                <a:latin typeface="Arial" panose="020B0604020202020204" pitchFamily="34" charset="0"/>
              </a:defRPr>
            </a:lvl8pPr>
            <a:lvl9pPr marL="3926067" indent="-22485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9FFE28-04D5-487F-99A6-EADCB2BFEE8D}" type="slidenum">
              <a:rPr lang="en-US" altLang="en-US" smtClean="0"/>
              <a:pPr>
                <a:spcBef>
                  <a:spcPct val="0"/>
                </a:spcBef>
              </a:pPr>
              <a:t>17</a:t>
            </a:fld>
            <a:endParaRPr lang="en-US" altLang="en-US"/>
          </a:p>
        </p:txBody>
      </p:sp>
      <p:sp>
        <p:nvSpPr>
          <p:cNvPr id="6147" name="Rectangle 2">
            <a:extLst>
              <a:ext uri="{FF2B5EF4-FFF2-40B4-BE49-F238E27FC236}">
                <a16:creationId xmlns:a16="http://schemas.microsoft.com/office/drawing/2014/main" id="{F604B730-1DAE-4BDF-A420-D3F545F65A7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1BBE284-88A2-4860-8AB2-BA19AD2F6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551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18</a:t>
            </a:fld>
            <a:endParaRPr lang="en-US" dirty="0"/>
          </a:p>
        </p:txBody>
      </p:sp>
    </p:spTree>
    <p:extLst>
      <p:ext uri="{BB962C8B-B14F-4D97-AF65-F5344CB8AC3E}">
        <p14:creationId xmlns:p14="http://schemas.microsoft.com/office/powerpoint/2010/main" val="293323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2EC2E3-4CD4-9C4D-B8A1-6909B1B8CBAB}" type="slidenum">
              <a:rPr lang="en-US" smtClean="0"/>
              <a:pPr/>
              <a:t>19</a:t>
            </a:fld>
            <a:endParaRPr lang="en-US" dirty="0"/>
          </a:p>
        </p:txBody>
      </p:sp>
    </p:spTree>
    <p:extLst>
      <p:ext uri="{BB962C8B-B14F-4D97-AF65-F5344CB8AC3E}">
        <p14:creationId xmlns:p14="http://schemas.microsoft.com/office/powerpoint/2010/main" val="1593238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06EB27-4AAE-4CDD-8E3B-08C8A947D7C2}"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213856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6EB27-4AAE-4CDD-8E3B-08C8A947D7C2}"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3000239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6EB27-4AAE-4CDD-8E3B-08C8A947D7C2}"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385569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Rectangle 2"/>
          <p:cNvSpPr/>
          <p:nvPr userDrawn="1"/>
        </p:nvSpPr>
        <p:spPr>
          <a:xfrm flipV="1">
            <a:off x="0" y="1032933"/>
            <a:ext cx="9144000" cy="5825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59870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6EB27-4AAE-4CDD-8E3B-08C8A947D7C2}"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30290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06EB27-4AAE-4CDD-8E3B-08C8A947D7C2}"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4171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06EB27-4AAE-4CDD-8E3B-08C8A947D7C2}"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384153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06EB27-4AAE-4CDD-8E3B-08C8A947D7C2}"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189685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06EB27-4AAE-4CDD-8E3B-08C8A947D7C2}"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68169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06EB27-4AAE-4CDD-8E3B-08C8A947D7C2}"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24717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06EB27-4AAE-4CDD-8E3B-08C8A947D7C2}"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326374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06EB27-4AAE-4CDD-8E3B-08C8A947D7C2}"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BAA76E-36E2-4468-A1CB-5B3334252AD0}" type="slidenum">
              <a:rPr lang="en-US" smtClean="0"/>
              <a:t>‹#›</a:t>
            </a:fld>
            <a:endParaRPr lang="en-US"/>
          </a:p>
        </p:txBody>
      </p:sp>
    </p:spTree>
    <p:extLst>
      <p:ext uri="{BB962C8B-B14F-4D97-AF65-F5344CB8AC3E}">
        <p14:creationId xmlns:p14="http://schemas.microsoft.com/office/powerpoint/2010/main" val="140424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6EB27-4AAE-4CDD-8E3B-08C8A947D7C2}" type="datetimeFigureOut">
              <a:rPr lang="en-US" smtClean="0"/>
              <a:t>6/7/2024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AA76E-36E2-4468-A1CB-5B3334252AD0}" type="slidenum">
              <a:rPr lang="en-US" smtClean="0"/>
              <a:t>‹#›</a:t>
            </a:fld>
            <a:endParaRPr lang="en-US"/>
          </a:p>
        </p:txBody>
      </p:sp>
      <p:sp>
        <p:nvSpPr>
          <p:cNvPr id="7" name="Freeform 6">
            <a:extLst>
              <a:ext uri="{FF2B5EF4-FFF2-40B4-BE49-F238E27FC236}">
                <a16:creationId xmlns:a16="http://schemas.microsoft.com/office/drawing/2014/main" id="{2498FF5B-9A72-7B2B-8B61-95063FA93DE7}"/>
              </a:ext>
            </a:extLst>
          </p:cNvPr>
          <p:cNvSpPr/>
          <p:nvPr userDrawn="1"/>
        </p:nvSpPr>
        <p:spPr>
          <a:xfrm>
            <a:off x="0" y="0"/>
            <a:ext cx="9144000" cy="980388"/>
          </a:xfrm>
          <a:custGeom>
            <a:avLst/>
            <a:gdLst/>
            <a:ahLst/>
            <a:cxnLst/>
            <a:rect l="l" t="t" r="r" b="b"/>
            <a:pathLst>
              <a:path w="2798042" h="1212558">
                <a:moveTo>
                  <a:pt x="0" y="0"/>
                </a:moveTo>
                <a:lnTo>
                  <a:pt x="2798042" y="0"/>
                </a:lnTo>
                <a:lnTo>
                  <a:pt x="2798042" y="1212558"/>
                </a:lnTo>
                <a:lnTo>
                  <a:pt x="0" y="1212558"/>
                </a:lnTo>
                <a:lnTo>
                  <a:pt x="0" y="0"/>
                </a:lnTo>
                <a:close/>
              </a:path>
            </a:pathLst>
          </a:custGeom>
          <a:gradFill>
            <a:gsLst>
              <a:gs pos="22000">
                <a:srgbClr val="001530"/>
              </a:gs>
              <a:gs pos="100000">
                <a:srgbClr val="32B7F8"/>
              </a:gs>
            </a:gsLst>
            <a:lin ang="6000000" scaled="0"/>
          </a:gradFill>
        </p:spPr>
        <p:txBody>
          <a:bodyPr/>
          <a:lstStyle/>
          <a:p>
            <a:endParaRPr lang="en-US"/>
          </a:p>
        </p:txBody>
      </p:sp>
    </p:spTree>
    <p:extLst>
      <p:ext uri="{BB962C8B-B14F-4D97-AF65-F5344CB8AC3E}">
        <p14:creationId xmlns:p14="http://schemas.microsoft.com/office/powerpoint/2010/main" val="296248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sv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7.gif"/><Relationship Id="rId4" Type="http://schemas.openxmlformats.org/officeDocument/2006/relationships/image" Target="../media/image46.gif"/></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gif"/><Relationship Id="rId4" Type="http://schemas.openxmlformats.org/officeDocument/2006/relationships/image" Target="../media/image48.png"/><Relationship Id="rId9" Type="http://schemas.openxmlformats.org/officeDocument/2006/relationships/image" Target="../media/image53.gif"/></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41.png"/><Relationship Id="rId15" Type="http://schemas.openxmlformats.org/officeDocument/2006/relationships/image" Target="../media/image2.png"/><Relationship Id="rId10" Type="http://schemas.openxmlformats.org/officeDocument/2006/relationships/image" Target="../media/image67.png"/><Relationship Id="rId4" Type="http://schemas.openxmlformats.org/officeDocument/2006/relationships/image" Target="../media/image39.png"/><Relationship Id="rId9" Type="http://schemas.openxmlformats.org/officeDocument/2006/relationships/image" Target="../media/image40.png"/><Relationship Id="rId14" Type="http://schemas.openxmlformats.org/officeDocument/2006/relationships/image" Target="../media/image71.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gif"/><Relationship Id="rId7" Type="http://schemas.openxmlformats.org/officeDocument/2006/relationships/image" Target="../media/image82.gif"/><Relationship Id="rId12"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1.gif"/><Relationship Id="rId11" Type="http://schemas.openxmlformats.org/officeDocument/2006/relationships/image" Target="../media/image47.gif"/><Relationship Id="rId5" Type="http://schemas.openxmlformats.org/officeDocument/2006/relationships/image" Target="../media/image80.gif"/><Relationship Id="rId10" Type="http://schemas.openxmlformats.org/officeDocument/2006/relationships/image" Target="../media/image46.gif"/><Relationship Id="rId4" Type="http://schemas.openxmlformats.org/officeDocument/2006/relationships/image" Target="../media/image79.gif"/><Relationship Id="rId9" Type="http://schemas.openxmlformats.org/officeDocument/2006/relationships/image" Target="../media/image84.gif"/></Relationships>
</file>

<file path=ppt/slides/_rels/slide32.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5.gif"/><Relationship Id="rId7" Type="http://schemas.openxmlformats.org/officeDocument/2006/relationships/image" Target="../media/image89.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8.gif"/><Relationship Id="rId11" Type="http://schemas.openxmlformats.org/officeDocument/2006/relationships/image" Target="../media/image93.gif"/><Relationship Id="rId5" Type="http://schemas.openxmlformats.org/officeDocument/2006/relationships/image" Target="../media/image87.gif"/><Relationship Id="rId10" Type="http://schemas.openxmlformats.org/officeDocument/2006/relationships/image" Target="../media/image92.gif"/><Relationship Id="rId4" Type="http://schemas.openxmlformats.org/officeDocument/2006/relationships/image" Target="../media/image86.gif"/><Relationship Id="rId9" Type="http://schemas.openxmlformats.org/officeDocument/2006/relationships/image" Target="../media/image91.gif"/></Relationships>
</file>

<file path=ppt/slides/_rels/slide33.xml.rels><?xml version="1.0" encoding="UTF-8" standalone="yes"?>
<Relationships xmlns="http://schemas.openxmlformats.org/package/2006/relationships"><Relationship Id="rId8" Type="http://schemas.openxmlformats.org/officeDocument/2006/relationships/image" Target="../media/image99.gif"/><Relationship Id="rId3" Type="http://schemas.openxmlformats.org/officeDocument/2006/relationships/image" Target="../media/image94.gif"/><Relationship Id="rId7" Type="http://schemas.openxmlformats.org/officeDocument/2006/relationships/image" Target="../media/image98.gi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7.gif"/><Relationship Id="rId11" Type="http://schemas.openxmlformats.org/officeDocument/2006/relationships/image" Target="../media/image102.gif"/><Relationship Id="rId5" Type="http://schemas.openxmlformats.org/officeDocument/2006/relationships/image" Target="../media/image96.gif"/><Relationship Id="rId10" Type="http://schemas.openxmlformats.org/officeDocument/2006/relationships/image" Target="../media/image101.gif"/><Relationship Id="rId4" Type="http://schemas.openxmlformats.org/officeDocument/2006/relationships/image" Target="../media/image95.gif"/><Relationship Id="rId9" Type="http://schemas.openxmlformats.org/officeDocument/2006/relationships/image" Target="../media/image100.gif"/></Relationships>
</file>

<file path=ppt/slides/_rels/slide34.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103.gif"/><Relationship Id="rId7" Type="http://schemas.openxmlformats.org/officeDocument/2006/relationships/image" Target="../media/image105.gi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4.gif"/><Relationship Id="rId5" Type="http://schemas.openxmlformats.org/officeDocument/2006/relationships/image" Target="../media/image57.gif"/><Relationship Id="rId4" Type="http://schemas.openxmlformats.org/officeDocument/2006/relationships/image" Target="../media/image56.gif"/><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116">
            <a:extLst>
              <a:ext uri="{FF2B5EF4-FFF2-40B4-BE49-F238E27FC236}">
                <a16:creationId xmlns:a16="http://schemas.microsoft.com/office/drawing/2014/main" id="{A108406D-37A6-47D3-BE3C-B4D8321D4AE4}"/>
              </a:ext>
            </a:extLst>
          </p:cNvPr>
          <p:cNvSpPr txBox="1">
            <a:spLocks noChangeArrowheads="1"/>
          </p:cNvSpPr>
          <p:nvPr/>
        </p:nvSpPr>
        <p:spPr bwMode="auto">
          <a:xfrm>
            <a:off x="489712" y="4457700"/>
            <a:ext cx="8164576"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3600" b="1" i="0" u="none" strike="noStrike" baseline="0" dirty="0">
                <a:solidFill>
                  <a:srgbClr val="211D1E"/>
                </a:solidFill>
                <a:latin typeface="Futura PT Book"/>
              </a:rPr>
              <a:t>Maximizing Advertising Budgets</a:t>
            </a:r>
          </a:p>
          <a:p>
            <a:pPr algn="ctr"/>
            <a:r>
              <a:rPr lang="en-US" sz="1400" b="1" i="0" u="none" strike="noStrike" baseline="0" dirty="0">
                <a:solidFill>
                  <a:srgbClr val="211D1E"/>
                </a:solidFill>
                <a:latin typeface="Futura PT Book"/>
              </a:rPr>
              <a:t> </a:t>
            </a:r>
          </a:p>
          <a:p>
            <a:pPr algn="ctr"/>
            <a:r>
              <a:rPr lang="en-US" sz="3600" b="1" i="0" u="none" strike="noStrike" baseline="0" dirty="0">
                <a:solidFill>
                  <a:srgbClr val="211D1E"/>
                </a:solidFill>
                <a:latin typeface="Futura PT Book"/>
              </a:rPr>
              <a:t>for Critical Access Hospitals 	</a:t>
            </a:r>
          </a:p>
        </p:txBody>
      </p:sp>
      <p:pic>
        <p:nvPicPr>
          <p:cNvPr id="52" name="Picture 51" descr="A blue and black logo&#10;&#10;Description automatically generated">
            <a:extLst>
              <a:ext uri="{FF2B5EF4-FFF2-40B4-BE49-F238E27FC236}">
                <a16:creationId xmlns:a16="http://schemas.microsoft.com/office/drawing/2014/main" id="{ADCEB964-B45E-6B90-0839-EAE9595A7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855" y="2130017"/>
            <a:ext cx="7102951" cy="1298983"/>
          </a:xfrm>
          <a:prstGeom prst="rect">
            <a:avLst/>
          </a:prstGeom>
        </p:spPr>
      </p:pic>
    </p:spTree>
    <p:extLst>
      <p:ext uri="{BB962C8B-B14F-4D97-AF65-F5344CB8AC3E}">
        <p14:creationId xmlns:p14="http://schemas.microsoft.com/office/powerpoint/2010/main" val="2171284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Digital Patient Journey">
            <a:extLst>
              <a:ext uri="{FF2B5EF4-FFF2-40B4-BE49-F238E27FC236}">
                <a16:creationId xmlns:a16="http://schemas.microsoft.com/office/drawing/2014/main" id="{3B2E0A4D-1A3B-9D42-1693-65089D3F0F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876" b="39639"/>
          <a:stretch/>
        </p:blipFill>
        <p:spPr bwMode="auto">
          <a:xfrm>
            <a:off x="382768" y="2195139"/>
            <a:ext cx="8378463" cy="2446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7">
            <a:extLst>
              <a:ext uri="{FF2B5EF4-FFF2-40B4-BE49-F238E27FC236}">
                <a16:creationId xmlns:a16="http://schemas.microsoft.com/office/drawing/2014/main" id="{797AB947-331F-8B9D-42A6-EFD3F80424BF}"/>
              </a:ext>
            </a:extLst>
          </p:cNvPr>
          <p:cNvSpPr txBox="1"/>
          <p:nvPr/>
        </p:nvSpPr>
        <p:spPr>
          <a:xfrm>
            <a:off x="1114943" y="316716"/>
            <a:ext cx="8029057" cy="492443"/>
          </a:xfrm>
          <a:prstGeom prst="rect">
            <a:avLst/>
          </a:prstGeom>
        </p:spPr>
        <p:txBody>
          <a:bodyPr wrap="square" lIns="0" tIns="0" rIns="0" bIns="0" rtlCol="0" anchor="t">
            <a:spAutoFit/>
          </a:bodyPr>
          <a:lstStyle/>
          <a:p>
            <a:r>
              <a:rPr lang="en-US" sz="3200" b="1" dirty="0">
                <a:solidFill>
                  <a:schemeClr val="bg1"/>
                </a:solidFill>
                <a:latin typeface="Roboto" pitchFamily="2" charset="0"/>
                <a:ea typeface="Times New Roman" panose="02020603050405020304" pitchFamily="18" charset="0"/>
              </a:rPr>
              <a:t>You Want to Own the Patient Journey</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17" name="Picture 16" descr="A blue and black logo&#10;&#10;Description automatically generated">
            <a:extLst>
              <a:ext uri="{FF2B5EF4-FFF2-40B4-BE49-F238E27FC236}">
                <a16:creationId xmlns:a16="http://schemas.microsoft.com/office/drawing/2014/main" id="{75C3CF48-C6D1-A762-023E-CC8AD477B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18" name="TextBox 17">
            <a:extLst>
              <a:ext uri="{FF2B5EF4-FFF2-40B4-BE49-F238E27FC236}">
                <a16:creationId xmlns:a16="http://schemas.microsoft.com/office/drawing/2014/main" id="{034D9356-C42D-4B42-88C9-94658E017D36}"/>
              </a:ext>
            </a:extLst>
          </p:cNvPr>
          <p:cNvSpPr txBox="1"/>
          <p:nvPr/>
        </p:nvSpPr>
        <p:spPr>
          <a:xfrm>
            <a:off x="317016" y="1001996"/>
            <a:ext cx="8729573" cy="1323439"/>
          </a:xfrm>
          <a:prstGeom prst="rect">
            <a:avLst/>
          </a:prstGeom>
          <a:noFill/>
        </p:spPr>
        <p:txBody>
          <a:bodyPr wrap="square" rtlCol="0">
            <a:spAutoFit/>
          </a:bodyPr>
          <a:lstStyle/>
          <a:p>
            <a:pPr algn="ctr"/>
            <a:r>
              <a:rPr lang="en-US" altLang="en-US" sz="2000" b="1" dirty="0">
                <a:latin typeface="Roboto" pitchFamily="2" charset="0"/>
                <a:ea typeface="Roboto" pitchFamily="2" charset="0"/>
              </a:rPr>
              <a:t>The healthcare industry is constantly changing…</a:t>
            </a:r>
          </a:p>
          <a:p>
            <a:pPr algn="ctr"/>
            <a:r>
              <a:rPr lang="en-US" altLang="en-US" sz="2000" b="1" dirty="0">
                <a:latin typeface="Roboto" pitchFamily="2" charset="0"/>
                <a:ea typeface="Roboto" pitchFamily="2" charset="0"/>
              </a:rPr>
              <a:t>and so are the ways that patients find new providers and facilities. </a:t>
            </a:r>
          </a:p>
          <a:p>
            <a:pPr algn="ctr"/>
            <a:endParaRPr lang="en-US" altLang="en-US" sz="2000" b="1" dirty="0">
              <a:latin typeface="Roboto" pitchFamily="2" charset="0"/>
              <a:ea typeface="Roboto" pitchFamily="2" charset="0"/>
            </a:endParaRPr>
          </a:p>
          <a:p>
            <a:pPr algn="ctr"/>
            <a:r>
              <a:rPr lang="en-US" altLang="en-US" sz="2000" b="1" dirty="0">
                <a:latin typeface="Roboto" pitchFamily="2" charset="0"/>
                <a:ea typeface="Roboto" pitchFamily="2" charset="0"/>
              </a:rPr>
              <a:t>It’s vital that you find multiple ways to get in front of your target patients.</a:t>
            </a:r>
          </a:p>
        </p:txBody>
      </p:sp>
      <p:sp>
        <p:nvSpPr>
          <p:cNvPr id="3" name="TextBox 2">
            <a:extLst>
              <a:ext uri="{FF2B5EF4-FFF2-40B4-BE49-F238E27FC236}">
                <a16:creationId xmlns:a16="http://schemas.microsoft.com/office/drawing/2014/main" id="{68CF0716-CE36-1FD4-FA45-C9BE5FA451E2}"/>
              </a:ext>
            </a:extLst>
          </p:cNvPr>
          <p:cNvSpPr txBox="1"/>
          <p:nvPr/>
        </p:nvSpPr>
        <p:spPr>
          <a:xfrm>
            <a:off x="1939947" y="5671338"/>
            <a:ext cx="5483709" cy="369332"/>
          </a:xfrm>
          <a:prstGeom prst="rect">
            <a:avLst/>
          </a:prstGeom>
          <a:noFill/>
        </p:spPr>
        <p:txBody>
          <a:bodyPr wrap="square">
            <a:spAutoFit/>
          </a:bodyPr>
          <a:lstStyle/>
          <a:p>
            <a:pPr algn="ctr"/>
            <a:r>
              <a:rPr lang="en-US" altLang="en-US" sz="1800" b="1" dirty="0">
                <a:solidFill>
                  <a:srgbClr val="051830"/>
                </a:solidFill>
                <a:latin typeface="Roboto" pitchFamily="2" charset="0"/>
                <a:ea typeface="Roboto" pitchFamily="2" charset="0"/>
              </a:rPr>
              <a:t>That’s where digital targeting comes into play. </a:t>
            </a:r>
            <a:endParaRPr lang="en-US" sz="1800" b="1" dirty="0">
              <a:solidFill>
                <a:srgbClr val="051830"/>
              </a:solidFill>
              <a:latin typeface="Roboto" pitchFamily="2" charset="0"/>
              <a:ea typeface="Roboto" pitchFamily="2" charset="0"/>
            </a:endParaRPr>
          </a:p>
        </p:txBody>
      </p:sp>
      <p:sp>
        <p:nvSpPr>
          <p:cNvPr id="6" name="TextBox 5">
            <a:extLst>
              <a:ext uri="{FF2B5EF4-FFF2-40B4-BE49-F238E27FC236}">
                <a16:creationId xmlns:a16="http://schemas.microsoft.com/office/drawing/2014/main" id="{D43A7EF0-B823-EF4B-8C81-F469450C9C38}"/>
              </a:ext>
            </a:extLst>
          </p:cNvPr>
          <p:cNvSpPr txBox="1"/>
          <p:nvPr/>
        </p:nvSpPr>
        <p:spPr>
          <a:xfrm>
            <a:off x="2001663" y="4447292"/>
            <a:ext cx="968342" cy="523220"/>
          </a:xfrm>
          <a:prstGeom prst="rect">
            <a:avLst/>
          </a:prstGeom>
          <a:noFill/>
        </p:spPr>
        <p:txBody>
          <a:bodyPr wrap="none" rtlCol="0">
            <a:spAutoFit/>
          </a:bodyPr>
          <a:lstStyle/>
          <a:p>
            <a:pPr algn="ctr"/>
            <a:r>
              <a:rPr lang="en-US" sz="1400" b="1" dirty="0"/>
              <a:t>Googling </a:t>
            </a:r>
          </a:p>
          <a:p>
            <a:pPr algn="ctr"/>
            <a:r>
              <a:rPr lang="en-US" sz="1400" b="1" dirty="0"/>
              <a:t>Symptoms</a:t>
            </a:r>
          </a:p>
        </p:txBody>
      </p:sp>
      <p:sp>
        <p:nvSpPr>
          <p:cNvPr id="7" name="TextBox 6">
            <a:extLst>
              <a:ext uri="{FF2B5EF4-FFF2-40B4-BE49-F238E27FC236}">
                <a16:creationId xmlns:a16="http://schemas.microsoft.com/office/drawing/2014/main" id="{F318E794-581D-2E4E-0106-4B4D1EC28BFD}"/>
              </a:ext>
            </a:extLst>
          </p:cNvPr>
          <p:cNvSpPr txBox="1"/>
          <p:nvPr/>
        </p:nvSpPr>
        <p:spPr>
          <a:xfrm>
            <a:off x="2928191" y="4601180"/>
            <a:ext cx="1415644" cy="738664"/>
          </a:xfrm>
          <a:prstGeom prst="rect">
            <a:avLst/>
          </a:prstGeom>
          <a:noFill/>
        </p:spPr>
        <p:txBody>
          <a:bodyPr wrap="none" rtlCol="0">
            <a:spAutoFit/>
          </a:bodyPr>
          <a:lstStyle/>
          <a:p>
            <a:pPr algn="ctr"/>
            <a:r>
              <a:rPr lang="en-US" sz="1400" b="1" dirty="0"/>
              <a:t>Searching </a:t>
            </a:r>
          </a:p>
          <a:p>
            <a:pPr algn="ctr"/>
            <a:r>
              <a:rPr lang="en-US" sz="1400" b="1" dirty="0"/>
              <a:t>Options/</a:t>
            </a:r>
          </a:p>
          <a:p>
            <a:pPr algn="ctr"/>
            <a:r>
              <a:rPr lang="en-US" sz="1400" b="1" dirty="0"/>
              <a:t>Reading Content</a:t>
            </a:r>
          </a:p>
        </p:txBody>
      </p:sp>
      <p:sp>
        <p:nvSpPr>
          <p:cNvPr id="8" name="TextBox 7">
            <a:extLst>
              <a:ext uri="{FF2B5EF4-FFF2-40B4-BE49-F238E27FC236}">
                <a16:creationId xmlns:a16="http://schemas.microsoft.com/office/drawing/2014/main" id="{12013F96-E049-41C9-2AE3-8A2D84617851}"/>
              </a:ext>
            </a:extLst>
          </p:cNvPr>
          <p:cNvSpPr txBox="1"/>
          <p:nvPr/>
        </p:nvSpPr>
        <p:spPr>
          <a:xfrm>
            <a:off x="4359045" y="4447292"/>
            <a:ext cx="1084912" cy="738664"/>
          </a:xfrm>
          <a:prstGeom prst="rect">
            <a:avLst/>
          </a:prstGeom>
          <a:noFill/>
        </p:spPr>
        <p:txBody>
          <a:bodyPr wrap="none" rtlCol="0">
            <a:spAutoFit/>
          </a:bodyPr>
          <a:lstStyle/>
          <a:p>
            <a:pPr algn="ctr"/>
            <a:r>
              <a:rPr lang="en-US" sz="1400" b="1" dirty="0"/>
              <a:t>Hospital </a:t>
            </a:r>
          </a:p>
          <a:p>
            <a:pPr algn="ctr"/>
            <a:r>
              <a:rPr lang="en-US" sz="1400" b="1" dirty="0"/>
              <a:t>Website &amp; </a:t>
            </a:r>
          </a:p>
          <a:p>
            <a:pPr algn="ctr"/>
            <a:r>
              <a:rPr lang="en-US" sz="1400" b="1" dirty="0"/>
              <a:t>Social Pages</a:t>
            </a:r>
          </a:p>
        </p:txBody>
      </p:sp>
      <p:sp>
        <p:nvSpPr>
          <p:cNvPr id="9" name="TextBox 8">
            <a:extLst>
              <a:ext uri="{FF2B5EF4-FFF2-40B4-BE49-F238E27FC236}">
                <a16:creationId xmlns:a16="http://schemas.microsoft.com/office/drawing/2014/main" id="{F056D5CB-258F-361C-191F-5AE98AE03441}"/>
              </a:ext>
            </a:extLst>
          </p:cNvPr>
          <p:cNvSpPr txBox="1"/>
          <p:nvPr/>
        </p:nvSpPr>
        <p:spPr>
          <a:xfrm>
            <a:off x="5653786" y="4567482"/>
            <a:ext cx="823238" cy="523220"/>
          </a:xfrm>
          <a:prstGeom prst="rect">
            <a:avLst/>
          </a:prstGeom>
          <a:noFill/>
        </p:spPr>
        <p:txBody>
          <a:bodyPr wrap="none" rtlCol="0">
            <a:spAutoFit/>
          </a:bodyPr>
          <a:lstStyle/>
          <a:p>
            <a:pPr algn="ctr"/>
            <a:r>
              <a:rPr lang="en-US" sz="1400" b="1" dirty="0"/>
              <a:t>Reading </a:t>
            </a:r>
          </a:p>
          <a:p>
            <a:pPr algn="ctr"/>
            <a:r>
              <a:rPr lang="en-US" sz="1400" b="1" dirty="0"/>
              <a:t>Reviews</a:t>
            </a:r>
          </a:p>
        </p:txBody>
      </p:sp>
      <p:sp>
        <p:nvSpPr>
          <p:cNvPr id="10" name="TextBox 9">
            <a:extLst>
              <a:ext uri="{FF2B5EF4-FFF2-40B4-BE49-F238E27FC236}">
                <a16:creationId xmlns:a16="http://schemas.microsoft.com/office/drawing/2014/main" id="{00C6A352-3A33-70D7-AD3A-B10E64EC9501}"/>
              </a:ext>
            </a:extLst>
          </p:cNvPr>
          <p:cNvSpPr txBox="1"/>
          <p:nvPr/>
        </p:nvSpPr>
        <p:spPr>
          <a:xfrm>
            <a:off x="6679532" y="4532566"/>
            <a:ext cx="1156214" cy="738664"/>
          </a:xfrm>
          <a:prstGeom prst="rect">
            <a:avLst/>
          </a:prstGeom>
          <a:noFill/>
        </p:spPr>
        <p:txBody>
          <a:bodyPr wrap="none" rtlCol="0">
            <a:spAutoFit/>
          </a:bodyPr>
          <a:lstStyle/>
          <a:p>
            <a:pPr algn="ctr"/>
            <a:r>
              <a:rPr lang="en-US" sz="1400" b="1" dirty="0"/>
              <a:t>Testimonies, </a:t>
            </a:r>
          </a:p>
          <a:p>
            <a:pPr algn="ctr"/>
            <a:r>
              <a:rPr lang="en-US" sz="1400" b="1" dirty="0"/>
              <a:t>Asking </a:t>
            </a:r>
          </a:p>
          <a:p>
            <a:pPr algn="ctr"/>
            <a:r>
              <a:rPr lang="en-US" sz="1400" b="1" dirty="0"/>
              <a:t>Others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ue and black logo&#10;&#10;Description automatically generated">
            <a:extLst>
              <a:ext uri="{FF2B5EF4-FFF2-40B4-BE49-F238E27FC236}">
                <a16:creationId xmlns:a16="http://schemas.microsoft.com/office/drawing/2014/main" id="{E5018CE8-876F-452F-4E3F-CEA3D2C0E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32" name="TextBox 31">
            <a:extLst>
              <a:ext uri="{FF2B5EF4-FFF2-40B4-BE49-F238E27FC236}">
                <a16:creationId xmlns:a16="http://schemas.microsoft.com/office/drawing/2014/main" id="{2C66198E-F3BF-E004-761E-3ED15688D375}"/>
              </a:ext>
            </a:extLst>
          </p:cNvPr>
          <p:cNvSpPr txBox="1"/>
          <p:nvPr/>
        </p:nvSpPr>
        <p:spPr>
          <a:xfrm>
            <a:off x="502098" y="1710809"/>
            <a:ext cx="4079840" cy="4154984"/>
          </a:xfrm>
          <a:prstGeom prst="rect">
            <a:avLst/>
          </a:prstGeom>
          <a:noFill/>
        </p:spPr>
        <p:txBody>
          <a:bodyPr wrap="square" rtlCol="0">
            <a:spAutoFit/>
          </a:bodyPr>
          <a:lstStyle/>
          <a:p>
            <a:pPr algn="just"/>
            <a:r>
              <a:rPr lang="en-US" sz="2400" b="1" dirty="0">
                <a:solidFill>
                  <a:srgbClr val="202124"/>
                </a:solidFill>
                <a:latin typeface="Roboto" pitchFamily="2" charset="0"/>
                <a:ea typeface="Roboto" pitchFamily="2" charset="0"/>
              </a:rPr>
              <a:t>Digital targeting </a:t>
            </a:r>
            <a:r>
              <a:rPr lang="en-US" sz="2400" b="1" dirty="0">
                <a:solidFill>
                  <a:srgbClr val="040C28"/>
                </a:solidFill>
                <a:latin typeface="Roboto" pitchFamily="2" charset="0"/>
                <a:ea typeface="Roboto" pitchFamily="2" charset="0"/>
              </a:rPr>
              <a:t>plays a significant role in attracting, engaging, and retaining patients</a:t>
            </a:r>
            <a:r>
              <a:rPr lang="en-US" sz="2400" b="1" dirty="0">
                <a:solidFill>
                  <a:srgbClr val="202124"/>
                </a:solidFill>
                <a:latin typeface="Roboto" pitchFamily="2" charset="0"/>
                <a:ea typeface="Roboto" pitchFamily="2" charset="0"/>
              </a:rPr>
              <a:t>. </a:t>
            </a:r>
          </a:p>
          <a:p>
            <a:pPr algn="just"/>
            <a:endParaRPr lang="en-US" sz="2400" b="1" dirty="0">
              <a:solidFill>
                <a:srgbClr val="202124"/>
              </a:solidFill>
              <a:latin typeface="Roboto" pitchFamily="2" charset="0"/>
              <a:ea typeface="Roboto" pitchFamily="2" charset="0"/>
            </a:endParaRPr>
          </a:p>
          <a:p>
            <a:pPr algn="just"/>
            <a:r>
              <a:rPr lang="en-US" sz="2400" b="1" dirty="0">
                <a:solidFill>
                  <a:srgbClr val="202124"/>
                </a:solidFill>
                <a:latin typeface="Roboto" pitchFamily="2" charset="0"/>
                <a:ea typeface="Roboto" pitchFamily="2" charset="0"/>
              </a:rPr>
              <a:t>The </a:t>
            </a:r>
            <a:r>
              <a:rPr lang="en-US" sz="2400" b="1" u="sng" dirty="0">
                <a:solidFill>
                  <a:srgbClr val="202124"/>
                </a:solidFill>
                <a:latin typeface="Roboto" pitchFamily="2" charset="0"/>
                <a:ea typeface="Roboto" pitchFamily="2" charset="0"/>
              </a:rPr>
              <a:t>right digital content</a:t>
            </a:r>
            <a:r>
              <a:rPr lang="en-US" sz="2400" b="1" dirty="0">
                <a:solidFill>
                  <a:srgbClr val="202124"/>
                </a:solidFill>
                <a:latin typeface="Roboto" pitchFamily="2" charset="0"/>
                <a:ea typeface="Roboto" pitchFamily="2" charset="0"/>
              </a:rPr>
              <a:t> can help build trust, establish credibility, and position your healthcare organization as a thought leader in the industry.</a:t>
            </a:r>
            <a:endParaRPr lang="en-US" sz="2400" b="1" dirty="0">
              <a:latin typeface="Roboto" pitchFamily="2" charset="0"/>
              <a:ea typeface="Roboto" pitchFamily="2" charset="0"/>
            </a:endParaRPr>
          </a:p>
        </p:txBody>
      </p:sp>
      <p:sp>
        <p:nvSpPr>
          <p:cNvPr id="2" name="TextBox 7">
            <a:extLst>
              <a:ext uri="{FF2B5EF4-FFF2-40B4-BE49-F238E27FC236}">
                <a16:creationId xmlns:a16="http://schemas.microsoft.com/office/drawing/2014/main" id="{0314C88D-856C-38BF-AB3F-53482EB83CCE}"/>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4" name="Picture 2" descr="How to Increase Your Lead-to-Patient Conversion | Healthcare ...">
            <a:extLst>
              <a:ext uri="{FF2B5EF4-FFF2-40B4-BE49-F238E27FC236}">
                <a16:creationId xmlns:a16="http://schemas.microsoft.com/office/drawing/2014/main" id="{B34D87A0-3717-766A-D5D4-D4C9265F6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13"/>
          <a:stretch/>
        </p:blipFill>
        <p:spPr bwMode="auto">
          <a:xfrm>
            <a:off x="4816922" y="1772364"/>
            <a:ext cx="4079840" cy="403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004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bject 3">
            <a:extLst>
              <a:ext uri="{FF2B5EF4-FFF2-40B4-BE49-F238E27FC236}">
                <a16:creationId xmlns:a16="http://schemas.microsoft.com/office/drawing/2014/main" id="{872E58E9-39AE-4889-9A28-D55335408297}"/>
              </a:ext>
            </a:extLst>
          </p:cNvPr>
          <p:cNvSpPr txBox="1"/>
          <p:nvPr/>
        </p:nvSpPr>
        <p:spPr>
          <a:xfrm>
            <a:off x="396440" y="1555435"/>
            <a:ext cx="7988042" cy="3521477"/>
          </a:xfrm>
          <a:prstGeom prst="rect">
            <a:avLst/>
          </a:prstGeom>
        </p:spPr>
        <p:txBody>
          <a:bodyPr vert="horz" wrap="square" lIns="0" tIns="12700" rIns="0" bIns="0" rtlCol="0">
            <a:spAutoFit/>
          </a:bodyPr>
          <a:lstStyle/>
          <a:p>
            <a:pPr algn="ctr">
              <a:defRPr/>
            </a:pPr>
            <a:r>
              <a:rPr lang="en-US" sz="3200" b="1" dirty="0">
                <a:solidFill>
                  <a:srgbClr val="051830"/>
                </a:solidFill>
                <a:latin typeface="Roboto" pitchFamily="2" charset="0"/>
                <a:ea typeface="Roboto" pitchFamily="2" charset="0"/>
              </a:rPr>
              <a:t>WHY IS </a:t>
            </a:r>
          </a:p>
          <a:p>
            <a:pPr algn="ctr">
              <a:defRPr/>
            </a:pPr>
            <a:r>
              <a:rPr lang="en-US" sz="4400" b="1" dirty="0">
                <a:solidFill>
                  <a:srgbClr val="051830"/>
                </a:solidFill>
                <a:latin typeface="Roboto" pitchFamily="2" charset="0"/>
                <a:ea typeface="Roboto" pitchFamily="2" charset="0"/>
              </a:rPr>
              <a:t>TARGETED ADVERTISNG </a:t>
            </a:r>
          </a:p>
          <a:p>
            <a:pPr algn="ctr">
              <a:defRPr/>
            </a:pPr>
            <a:r>
              <a:rPr lang="en-US" sz="3200" b="1" dirty="0">
                <a:solidFill>
                  <a:srgbClr val="051830"/>
                </a:solidFill>
                <a:latin typeface="Roboto" pitchFamily="2" charset="0"/>
                <a:ea typeface="Roboto" pitchFamily="2" charset="0"/>
              </a:rPr>
              <a:t>BASED ON </a:t>
            </a:r>
          </a:p>
          <a:p>
            <a:pPr algn="ctr">
              <a:defRPr/>
            </a:pPr>
            <a:r>
              <a:rPr lang="en-US" sz="4400" b="1" dirty="0">
                <a:solidFill>
                  <a:srgbClr val="051830"/>
                </a:solidFill>
                <a:latin typeface="Roboto" pitchFamily="2" charset="0"/>
                <a:ea typeface="Roboto" pitchFamily="2" charset="0"/>
              </a:rPr>
              <a:t>DEMOGRAPHICS</a:t>
            </a:r>
            <a:r>
              <a:rPr lang="en-US" sz="3200" b="1" dirty="0">
                <a:solidFill>
                  <a:srgbClr val="051830"/>
                </a:solidFill>
                <a:latin typeface="Roboto" pitchFamily="2" charset="0"/>
                <a:ea typeface="Roboto" pitchFamily="2" charset="0"/>
              </a:rPr>
              <a:t> </a:t>
            </a:r>
          </a:p>
          <a:p>
            <a:pPr algn="ctr">
              <a:defRPr/>
            </a:pPr>
            <a:r>
              <a:rPr lang="en-US" sz="3200" b="1" dirty="0">
                <a:solidFill>
                  <a:srgbClr val="051830"/>
                </a:solidFill>
                <a:latin typeface="Roboto" pitchFamily="2" charset="0"/>
                <a:ea typeface="Roboto" pitchFamily="2" charset="0"/>
              </a:rPr>
              <a:t>AND </a:t>
            </a:r>
            <a:r>
              <a:rPr lang="en-US" sz="4400" b="1" dirty="0">
                <a:solidFill>
                  <a:srgbClr val="051830"/>
                </a:solidFill>
                <a:latin typeface="Roboto" pitchFamily="2" charset="0"/>
                <a:ea typeface="Roboto" pitchFamily="2" charset="0"/>
              </a:rPr>
              <a:t>BEHAVIOR</a:t>
            </a:r>
            <a:r>
              <a:rPr lang="en-US" sz="3200" b="1" dirty="0">
                <a:solidFill>
                  <a:srgbClr val="051830"/>
                </a:solidFill>
                <a:latin typeface="Roboto" pitchFamily="2" charset="0"/>
                <a:ea typeface="Roboto" pitchFamily="2" charset="0"/>
              </a:rPr>
              <a:t> </a:t>
            </a:r>
          </a:p>
          <a:p>
            <a:pPr algn="ctr">
              <a:defRPr/>
            </a:pPr>
            <a:r>
              <a:rPr lang="en-US" sz="3200" b="1" dirty="0">
                <a:solidFill>
                  <a:srgbClr val="051830"/>
                </a:solidFill>
                <a:latin typeface="Roboto" pitchFamily="2" charset="0"/>
                <a:ea typeface="Roboto" pitchFamily="2" charset="0"/>
              </a:rPr>
              <a:t>BENEFICIAL?</a:t>
            </a:r>
            <a:endParaRPr lang="en-US" sz="2000" b="1" dirty="0">
              <a:solidFill>
                <a:srgbClr val="051830"/>
              </a:solidFill>
              <a:latin typeface="Roboto" pitchFamily="2" charset="0"/>
              <a:ea typeface="Roboto" pitchFamily="2" charset="0"/>
            </a:endParaRPr>
          </a:p>
        </p:txBody>
      </p:sp>
      <p:sp>
        <p:nvSpPr>
          <p:cNvPr id="2" name="TextBox 7">
            <a:extLst>
              <a:ext uri="{FF2B5EF4-FFF2-40B4-BE49-F238E27FC236}">
                <a16:creationId xmlns:a16="http://schemas.microsoft.com/office/drawing/2014/main" id="{5234837B-9EDB-E7D0-E809-9458ADDFCB1A}"/>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3" name="Picture 2" descr="A blue and black logo&#10;&#10;Description automatically generated">
            <a:extLst>
              <a:ext uri="{FF2B5EF4-FFF2-40B4-BE49-F238E27FC236}">
                <a16:creationId xmlns:a16="http://schemas.microsoft.com/office/drawing/2014/main" id="{DB217612-DF93-D3AD-992D-2404E2C38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2342280788"/>
      </p:ext>
    </p:extLst>
  </p:cSld>
  <p:clrMapOvr>
    <a:masterClrMapping/>
  </p:clrMapOvr>
  <mc:AlternateContent xmlns:mc="http://schemas.openxmlformats.org/markup-compatibility/2006" xmlns:p14="http://schemas.microsoft.com/office/powerpoint/2010/main">
    <mc:Choice Requires="p14">
      <p:transition spd="slow" p14:dur="2000" advTm="9324"/>
    </mc:Choice>
    <mc:Fallback xmlns="">
      <p:transition spd="slow" advTm="932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5234837B-9EDB-E7D0-E809-9458ADDFCB1A}"/>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3" name="Picture 2" descr="A blue and black logo&#10;&#10;Description automatically generated">
            <a:extLst>
              <a:ext uri="{FF2B5EF4-FFF2-40B4-BE49-F238E27FC236}">
                <a16:creationId xmlns:a16="http://schemas.microsoft.com/office/drawing/2014/main" id="{DB217612-DF93-D3AD-992D-2404E2C38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5" name="Text Placeholder 1">
            <a:extLst>
              <a:ext uri="{FF2B5EF4-FFF2-40B4-BE49-F238E27FC236}">
                <a16:creationId xmlns:a16="http://schemas.microsoft.com/office/drawing/2014/main" id="{723A00D3-FF00-4B3E-B81F-16461AEE6773}"/>
              </a:ext>
            </a:extLst>
          </p:cNvPr>
          <p:cNvSpPr txBox="1">
            <a:spLocks/>
          </p:cNvSpPr>
          <p:nvPr/>
        </p:nvSpPr>
        <p:spPr>
          <a:xfrm>
            <a:off x="400051" y="1566695"/>
            <a:ext cx="7896225" cy="3724609"/>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200" b="1" dirty="0">
                <a:solidFill>
                  <a:srgbClr val="051830"/>
                </a:solidFill>
                <a:latin typeface="Roboto" pitchFamily="2" charset="0"/>
                <a:ea typeface="Roboto" pitchFamily="2" charset="0"/>
                <a:cs typeface="Century Gothic"/>
              </a:rPr>
              <a:t>DEMOGRAPHICS</a:t>
            </a:r>
          </a:p>
          <a:p>
            <a:pPr marL="0" indent="0" algn="ctr">
              <a:lnSpc>
                <a:spcPct val="90000"/>
              </a:lnSpc>
              <a:buNone/>
            </a:pPr>
            <a:endParaRPr lang="en-US" sz="900" b="1" dirty="0">
              <a:solidFill>
                <a:srgbClr val="051830"/>
              </a:solidFill>
              <a:latin typeface="Roboto" pitchFamily="2" charset="0"/>
              <a:ea typeface="Roboto" pitchFamily="2" charset="0"/>
              <a:cs typeface="Century Gothic"/>
            </a:endParaRPr>
          </a:p>
          <a:p>
            <a:pPr marL="0" indent="0" algn="ctr">
              <a:lnSpc>
                <a:spcPct val="90000"/>
              </a:lnSpc>
              <a:buNone/>
            </a:pPr>
            <a:r>
              <a:rPr lang="en-US" sz="3200" b="1" dirty="0">
                <a:solidFill>
                  <a:srgbClr val="051830"/>
                </a:solidFill>
                <a:latin typeface="Roboto" pitchFamily="2" charset="0"/>
                <a:ea typeface="Roboto" pitchFamily="2" charset="0"/>
                <a:cs typeface="Century Gothic"/>
              </a:rPr>
              <a:t>Audience Segments can help get one step closer to reaching those you believe are a potential patient. </a:t>
            </a:r>
          </a:p>
          <a:p>
            <a:pPr marL="0" indent="0" algn="ctr">
              <a:lnSpc>
                <a:spcPct val="90000"/>
              </a:lnSpc>
              <a:buNone/>
            </a:pPr>
            <a:endParaRPr lang="en-US" sz="1000" b="1" dirty="0">
              <a:solidFill>
                <a:srgbClr val="051830"/>
              </a:solidFill>
              <a:latin typeface="Roboto" pitchFamily="2" charset="0"/>
              <a:ea typeface="Roboto" pitchFamily="2" charset="0"/>
              <a:cs typeface="Century Gothic"/>
            </a:endParaRPr>
          </a:p>
          <a:p>
            <a:pPr marL="0" indent="0" algn="ctr">
              <a:lnSpc>
                <a:spcPct val="90000"/>
              </a:lnSpc>
              <a:buNone/>
            </a:pPr>
            <a:r>
              <a:rPr lang="en-US" sz="3200" b="1" dirty="0">
                <a:solidFill>
                  <a:srgbClr val="051830"/>
                </a:solidFill>
                <a:latin typeface="Roboto" pitchFamily="2" charset="0"/>
                <a:ea typeface="Roboto" pitchFamily="2" charset="0"/>
                <a:cs typeface="Century Gothic"/>
              </a:rPr>
              <a:t>Plus, these ads can inspire interest among these audiences even before there is intent. </a:t>
            </a:r>
          </a:p>
        </p:txBody>
      </p:sp>
    </p:spTree>
    <p:extLst>
      <p:ext uri="{BB962C8B-B14F-4D97-AF65-F5344CB8AC3E}">
        <p14:creationId xmlns:p14="http://schemas.microsoft.com/office/powerpoint/2010/main" val="3746223659"/>
      </p:ext>
    </p:extLst>
  </p:cSld>
  <p:clrMapOvr>
    <a:masterClrMapping/>
  </p:clrMapOvr>
  <mc:AlternateContent xmlns:mc="http://schemas.openxmlformats.org/markup-compatibility/2006" xmlns:p14="http://schemas.microsoft.com/office/powerpoint/2010/main">
    <mc:Choice Requires="p14">
      <p:transition spd="slow" p14:dur="2000" advTm="9324"/>
    </mc:Choice>
    <mc:Fallback xmlns="">
      <p:transition spd="slow" advTm="932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7F8B2E-6689-02D4-8D00-341547F75D6F}"/>
              </a:ext>
            </a:extLst>
          </p:cNvPr>
          <p:cNvSpPr txBox="1"/>
          <p:nvPr/>
        </p:nvSpPr>
        <p:spPr>
          <a:xfrm>
            <a:off x="2095500" y="1634481"/>
            <a:ext cx="7048500" cy="4708981"/>
          </a:xfrm>
          <a:prstGeom prst="rect">
            <a:avLst/>
          </a:prstGeom>
          <a:noFill/>
        </p:spPr>
        <p:txBody>
          <a:bodyPr wrap="square" rtlCol="0">
            <a:spAutoFit/>
          </a:bodyPr>
          <a:lstStyle/>
          <a:p>
            <a:r>
              <a:rPr lang="en-US" sz="2000" b="1" dirty="0">
                <a:solidFill>
                  <a:srgbClr val="051830"/>
                </a:solidFill>
                <a:latin typeface="Roboto" pitchFamily="2" charset="0"/>
                <a:ea typeface="Roboto" pitchFamily="2" charset="0"/>
              </a:rPr>
              <a:t>Age</a:t>
            </a:r>
          </a:p>
          <a:p>
            <a:r>
              <a:rPr lang="en-US" sz="2000" b="1" dirty="0">
                <a:solidFill>
                  <a:srgbClr val="051830"/>
                </a:solidFill>
                <a:latin typeface="Roboto" pitchFamily="2" charset="0"/>
                <a:ea typeface="Roboto" pitchFamily="2" charset="0"/>
              </a:rPr>
              <a:t>Education</a:t>
            </a:r>
          </a:p>
          <a:p>
            <a:r>
              <a:rPr lang="en-US" sz="2000" b="1" dirty="0">
                <a:solidFill>
                  <a:srgbClr val="051830"/>
                </a:solidFill>
                <a:latin typeface="Roboto" pitchFamily="2" charset="0"/>
                <a:ea typeface="Roboto" pitchFamily="2" charset="0"/>
              </a:rPr>
              <a:t>Ethnicity</a:t>
            </a:r>
          </a:p>
          <a:p>
            <a:r>
              <a:rPr lang="en-US" sz="2000" b="1" dirty="0">
                <a:solidFill>
                  <a:srgbClr val="051830"/>
                </a:solidFill>
                <a:latin typeface="Roboto" pitchFamily="2" charset="0"/>
                <a:ea typeface="Roboto" pitchFamily="2" charset="0"/>
              </a:rPr>
              <a:t>Gender</a:t>
            </a:r>
          </a:p>
          <a:p>
            <a:r>
              <a:rPr lang="en-US" sz="2000" b="1" dirty="0">
                <a:solidFill>
                  <a:srgbClr val="051830"/>
                </a:solidFill>
                <a:latin typeface="Roboto" pitchFamily="2" charset="0"/>
                <a:ea typeface="Roboto" pitchFamily="2" charset="0"/>
              </a:rPr>
              <a:t>Language</a:t>
            </a:r>
          </a:p>
          <a:p>
            <a:r>
              <a:rPr lang="en-US" sz="2000" b="1" dirty="0">
                <a:solidFill>
                  <a:srgbClr val="051830"/>
                </a:solidFill>
                <a:latin typeface="Roboto" pitchFamily="2" charset="0"/>
                <a:ea typeface="Roboto" pitchFamily="2" charset="0"/>
              </a:rPr>
              <a:t>Income Level</a:t>
            </a:r>
          </a:p>
          <a:p>
            <a:r>
              <a:rPr lang="en-US" sz="2000" b="1" dirty="0">
                <a:solidFill>
                  <a:srgbClr val="051830"/>
                </a:solidFill>
                <a:latin typeface="Roboto" pitchFamily="2" charset="0"/>
                <a:ea typeface="Roboto" pitchFamily="2" charset="0"/>
              </a:rPr>
              <a:t>Occupation</a:t>
            </a:r>
          </a:p>
          <a:p>
            <a:r>
              <a:rPr lang="en-US" sz="2000" b="1" dirty="0">
                <a:solidFill>
                  <a:srgbClr val="051830"/>
                </a:solidFill>
                <a:latin typeface="Roboto" pitchFamily="2" charset="0"/>
                <a:ea typeface="Roboto" pitchFamily="2" charset="0"/>
              </a:rPr>
              <a:t>Residence</a:t>
            </a:r>
          </a:p>
          <a:p>
            <a:r>
              <a:rPr lang="en-US" sz="2000" b="1" dirty="0">
                <a:solidFill>
                  <a:srgbClr val="051830"/>
                </a:solidFill>
                <a:latin typeface="Roboto" pitchFamily="2" charset="0"/>
                <a:ea typeface="Roboto" pitchFamily="2" charset="0"/>
              </a:rPr>
              <a:t>New Movers</a:t>
            </a:r>
          </a:p>
          <a:p>
            <a:r>
              <a:rPr lang="en-US" sz="2000" b="1" dirty="0">
                <a:solidFill>
                  <a:srgbClr val="051830"/>
                </a:solidFill>
                <a:latin typeface="Roboto" pitchFamily="2" charset="0"/>
                <a:ea typeface="Roboto" pitchFamily="2" charset="0"/>
              </a:rPr>
              <a:t>Interests &amp; Hobbies</a:t>
            </a:r>
          </a:p>
          <a:p>
            <a:r>
              <a:rPr lang="en-US" sz="2000" b="1" dirty="0">
                <a:solidFill>
                  <a:srgbClr val="051830"/>
                </a:solidFill>
                <a:latin typeface="Roboto" pitchFamily="2" charset="0"/>
                <a:ea typeface="Roboto" pitchFamily="2" charset="0"/>
              </a:rPr>
              <a:t>Life Events</a:t>
            </a:r>
          </a:p>
          <a:p>
            <a:r>
              <a:rPr lang="en-US" sz="2000" b="1" dirty="0">
                <a:solidFill>
                  <a:srgbClr val="051830"/>
                </a:solidFill>
                <a:latin typeface="Roboto" pitchFamily="2" charset="0"/>
                <a:ea typeface="Roboto" pitchFamily="2" charset="0"/>
              </a:rPr>
              <a:t>Household Composition</a:t>
            </a:r>
          </a:p>
          <a:p>
            <a:r>
              <a:rPr lang="en-US" sz="2000" b="1" dirty="0">
                <a:solidFill>
                  <a:srgbClr val="051830"/>
                </a:solidFill>
                <a:latin typeface="Roboto" pitchFamily="2" charset="0"/>
                <a:ea typeface="Roboto" pitchFamily="2" charset="0"/>
              </a:rPr>
              <a:t>Presence of Children &amp; Ages</a:t>
            </a:r>
          </a:p>
          <a:p>
            <a:r>
              <a:rPr lang="en-US" sz="2000" i="1" dirty="0">
                <a:solidFill>
                  <a:srgbClr val="FF0000"/>
                </a:solidFill>
                <a:latin typeface="Roboto" pitchFamily="2" charset="0"/>
                <a:ea typeface="Roboto" pitchFamily="2" charset="0"/>
              </a:rPr>
              <a:t>*When working with us, we have over 500 Demographic variables to choose from! </a:t>
            </a:r>
          </a:p>
        </p:txBody>
      </p:sp>
      <p:sp>
        <p:nvSpPr>
          <p:cNvPr id="12" name="Text Placeholder 1">
            <a:extLst>
              <a:ext uri="{FF2B5EF4-FFF2-40B4-BE49-F238E27FC236}">
                <a16:creationId xmlns:a16="http://schemas.microsoft.com/office/drawing/2014/main" id="{36B68F7C-C488-6FD5-E529-29A0B003BC71}"/>
              </a:ext>
            </a:extLst>
          </p:cNvPr>
          <p:cNvSpPr txBox="1">
            <a:spLocks/>
          </p:cNvSpPr>
          <p:nvPr/>
        </p:nvSpPr>
        <p:spPr>
          <a:xfrm>
            <a:off x="400051" y="1191283"/>
            <a:ext cx="7896225" cy="443198"/>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200" b="1" dirty="0">
                <a:solidFill>
                  <a:srgbClr val="051830"/>
                </a:solidFill>
                <a:latin typeface="Roboto" pitchFamily="2" charset="0"/>
                <a:ea typeface="Roboto" pitchFamily="2" charset="0"/>
                <a:cs typeface="Century Gothic"/>
              </a:rPr>
              <a:t>DEMOGRAPHICS</a:t>
            </a:r>
          </a:p>
        </p:txBody>
      </p:sp>
      <p:pic>
        <p:nvPicPr>
          <p:cNvPr id="17" name="Picture 3">
            <a:extLst>
              <a:ext uri="{FF2B5EF4-FFF2-40B4-BE49-F238E27FC236}">
                <a16:creationId xmlns:a16="http://schemas.microsoft.com/office/drawing/2014/main" id="{D918374D-174E-4DDB-8CB2-5E4D2E63CF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 t="18904" r="-230" b="16538"/>
          <a:stretch/>
        </p:blipFill>
        <p:spPr bwMode="auto">
          <a:xfrm>
            <a:off x="4946896" y="2246258"/>
            <a:ext cx="3664116" cy="236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7">
            <a:extLst>
              <a:ext uri="{FF2B5EF4-FFF2-40B4-BE49-F238E27FC236}">
                <a16:creationId xmlns:a16="http://schemas.microsoft.com/office/drawing/2014/main" id="{8DB9B62E-F978-3A4A-5D63-A01950112A8D}"/>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13" name="Picture 12" descr="A blue and black logo&#10;&#10;Description automatically generated">
            <a:extLst>
              <a:ext uri="{FF2B5EF4-FFF2-40B4-BE49-F238E27FC236}">
                <a16:creationId xmlns:a16="http://schemas.microsoft.com/office/drawing/2014/main" id="{A9AC726D-1D9B-7319-C3B7-6F50C6F29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941290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23A00D3-FF00-4B3E-B81F-16461AEE6773}"/>
              </a:ext>
            </a:extLst>
          </p:cNvPr>
          <p:cNvSpPr txBox="1">
            <a:spLocks/>
          </p:cNvSpPr>
          <p:nvPr/>
        </p:nvSpPr>
        <p:spPr>
          <a:xfrm>
            <a:off x="0" y="1630233"/>
            <a:ext cx="9044595" cy="3440429"/>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200" b="1" dirty="0">
                <a:solidFill>
                  <a:srgbClr val="001530"/>
                </a:solidFill>
                <a:latin typeface="Roboto" pitchFamily="2" charset="0"/>
                <a:ea typeface="Roboto" pitchFamily="2" charset="0"/>
                <a:cs typeface="Century Gothic"/>
              </a:rPr>
              <a:t>HOWEVER:</a:t>
            </a:r>
          </a:p>
          <a:p>
            <a:pPr marL="0" indent="0" algn="ctr">
              <a:lnSpc>
                <a:spcPct val="90000"/>
              </a:lnSpc>
              <a:buNone/>
            </a:pPr>
            <a:r>
              <a:rPr lang="en-US" sz="3200" b="1" dirty="0">
                <a:solidFill>
                  <a:srgbClr val="001530"/>
                </a:solidFill>
                <a:latin typeface="Roboto" pitchFamily="2" charset="0"/>
                <a:ea typeface="Roboto" pitchFamily="2" charset="0"/>
                <a:cs typeface="Century Gothic"/>
              </a:rPr>
              <a:t>WHEN YOU TRY TO REACH YOUR AUDIENCE </a:t>
            </a:r>
          </a:p>
          <a:p>
            <a:pPr marL="0" indent="0" algn="ctr">
              <a:lnSpc>
                <a:spcPct val="90000"/>
              </a:lnSpc>
              <a:buNone/>
            </a:pPr>
            <a:r>
              <a:rPr lang="en-US" sz="4400" b="1" dirty="0">
                <a:solidFill>
                  <a:srgbClr val="001530"/>
                </a:solidFill>
                <a:latin typeface="Roboto" pitchFamily="2" charset="0"/>
                <a:ea typeface="Roboto" pitchFamily="2" charset="0"/>
                <a:cs typeface="Century Gothic"/>
              </a:rPr>
              <a:t>SOLEY ON DEMOGRAPHICS </a:t>
            </a:r>
          </a:p>
          <a:p>
            <a:pPr marL="0" indent="0" algn="ctr">
              <a:lnSpc>
                <a:spcPct val="90000"/>
              </a:lnSpc>
              <a:buNone/>
            </a:pPr>
            <a:r>
              <a:rPr lang="en-US" sz="3200" b="1" dirty="0">
                <a:solidFill>
                  <a:srgbClr val="001530"/>
                </a:solidFill>
                <a:latin typeface="Roboto" pitchFamily="2" charset="0"/>
                <a:ea typeface="Roboto" pitchFamily="2" charset="0"/>
                <a:cs typeface="Century Gothic"/>
              </a:rPr>
              <a:t>YOU RISK MISSING</a:t>
            </a:r>
          </a:p>
          <a:p>
            <a:pPr marL="0" indent="0" algn="ctr">
              <a:lnSpc>
                <a:spcPct val="90000"/>
              </a:lnSpc>
              <a:buNone/>
            </a:pPr>
            <a:r>
              <a:rPr lang="en-US" sz="4400" b="1" dirty="0">
                <a:solidFill>
                  <a:srgbClr val="001530"/>
                </a:solidFill>
                <a:latin typeface="Roboto" pitchFamily="2" charset="0"/>
                <a:ea typeface="Roboto" pitchFamily="2" charset="0"/>
                <a:cs typeface="Century Gothic"/>
              </a:rPr>
              <a:t>MORE THAN 60% </a:t>
            </a:r>
          </a:p>
          <a:p>
            <a:pPr marL="0" indent="0" algn="ctr">
              <a:lnSpc>
                <a:spcPct val="90000"/>
              </a:lnSpc>
              <a:buNone/>
            </a:pPr>
            <a:r>
              <a:rPr lang="en-US" sz="3200" b="1" dirty="0">
                <a:solidFill>
                  <a:srgbClr val="001530"/>
                </a:solidFill>
                <a:latin typeface="Roboto" pitchFamily="2" charset="0"/>
                <a:ea typeface="Roboto" pitchFamily="2" charset="0"/>
                <a:cs typeface="Century Gothic"/>
              </a:rPr>
              <a:t>OF POTENTIAL PATIENTS</a:t>
            </a:r>
          </a:p>
        </p:txBody>
      </p:sp>
      <p:sp>
        <p:nvSpPr>
          <p:cNvPr id="2" name="TextBox 7">
            <a:extLst>
              <a:ext uri="{FF2B5EF4-FFF2-40B4-BE49-F238E27FC236}">
                <a16:creationId xmlns:a16="http://schemas.microsoft.com/office/drawing/2014/main" id="{09B9630C-C4A5-4C50-F727-DF52C1695C66}"/>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3" name="Picture 2" descr="A blue and black logo&#10;&#10;Description automatically generated">
            <a:extLst>
              <a:ext uri="{FF2B5EF4-FFF2-40B4-BE49-F238E27FC236}">
                <a16:creationId xmlns:a16="http://schemas.microsoft.com/office/drawing/2014/main" id="{7E350C67-9621-EBCD-12A3-28D1EAC94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3632999823"/>
      </p:ext>
    </p:extLst>
  </p:cSld>
  <p:clrMapOvr>
    <a:masterClrMapping/>
  </p:clrMapOvr>
  <mc:AlternateContent xmlns:mc="http://schemas.openxmlformats.org/markup-compatibility/2006" xmlns:p14="http://schemas.microsoft.com/office/powerpoint/2010/main">
    <mc:Choice Requires="p14">
      <p:transition spd="slow" p14:dur="2000" advTm="9958"/>
    </mc:Choice>
    <mc:Fallback xmlns="">
      <p:transition spd="slow" advTm="99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723A00D3-FF00-4B3E-B81F-16461AEE6773}"/>
              </a:ext>
            </a:extLst>
          </p:cNvPr>
          <p:cNvSpPr txBox="1">
            <a:spLocks/>
          </p:cNvSpPr>
          <p:nvPr/>
        </p:nvSpPr>
        <p:spPr>
          <a:xfrm>
            <a:off x="569177" y="1597213"/>
            <a:ext cx="7924490" cy="2284728"/>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600" b="1" dirty="0">
                <a:solidFill>
                  <a:srgbClr val="001530"/>
                </a:solidFill>
                <a:latin typeface="Roboto" pitchFamily="2" charset="0"/>
                <a:ea typeface="Roboto" pitchFamily="2" charset="0"/>
                <a:cs typeface="Century Gothic"/>
              </a:rPr>
              <a:t>Knowing what interests a person </a:t>
            </a:r>
          </a:p>
          <a:p>
            <a:pPr marL="0" indent="0" algn="ctr">
              <a:lnSpc>
                <a:spcPct val="90000"/>
              </a:lnSpc>
              <a:buNone/>
            </a:pPr>
            <a:r>
              <a:rPr lang="en-US" sz="4400" b="1" dirty="0">
                <a:solidFill>
                  <a:srgbClr val="FF0000"/>
                </a:solidFill>
                <a:latin typeface="Roboto" pitchFamily="2" charset="0"/>
                <a:ea typeface="Roboto" pitchFamily="2" charset="0"/>
                <a:cs typeface="Century Gothic"/>
              </a:rPr>
              <a:t>BASED ON THEIR BEHAVIOR </a:t>
            </a:r>
          </a:p>
          <a:p>
            <a:pPr marL="0" indent="0" algn="ctr">
              <a:lnSpc>
                <a:spcPct val="90000"/>
              </a:lnSpc>
              <a:buNone/>
            </a:pPr>
            <a:r>
              <a:rPr lang="en-US" sz="3600" b="1" dirty="0">
                <a:solidFill>
                  <a:srgbClr val="001530"/>
                </a:solidFill>
                <a:latin typeface="Roboto" pitchFamily="2" charset="0"/>
                <a:ea typeface="Roboto" pitchFamily="2" charset="0"/>
                <a:cs typeface="Century Gothic"/>
              </a:rPr>
              <a:t>is just as much if not more valuable than knowing WHO they are.</a:t>
            </a:r>
          </a:p>
        </p:txBody>
      </p:sp>
      <p:pic>
        <p:nvPicPr>
          <p:cNvPr id="4" name="Picture 3" descr="BullseyeMark.png">
            <a:extLst>
              <a:ext uri="{FF2B5EF4-FFF2-40B4-BE49-F238E27FC236}">
                <a16:creationId xmlns:a16="http://schemas.microsoft.com/office/drawing/2014/main" id="{BB2D571A-0135-4C36-8C4F-C5E46005C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386" y="4020029"/>
            <a:ext cx="2314089" cy="2318574"/>
          </a:xfrm>
          <a:prstGeom prst="rect">
            <a:avLst/>
          </a:prstGeom>
        </p:spPr>
      </p:pic>
      <p:sp>
        <p:nvSpPr>
          <p:cNvPr id="2" name="TextBox 7">
            <a:extLst>
              <a:ext uri="{FF2B5EF4-FFF2-40B4-BE49-F238E27FC236}">
                <a16:creationId xmlns:a16="http://schemas.microsoft.com/office/drawing/2014/main" id="{5EC67B3E-BC99-F395-1FF0-CCBFB5A250E4}"/>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3" name="Picture 2" descr="A blue and black logo&#10;&#10;Description automatically generated">
            <a:extLst>
              <a:ext uri="{FF2B5EF4-FFF2-40B4-BE49-F238E27FC236}">
                <a16:creationId xmlns:a16="http://schemas.microsoft.com/office/drawing/2014/main" id="{896F3FE1-359D-87BA-202E-37611C7856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1766731354"/>
      </p:ext>
    </p:extLst>
  </p:cSld>
  <p:clrMapOvr>
    <a:masterClrMapping/>
  </p:clrMapOvr>
  <mc:AlternateContent xmlns:mc="http://schemas.openxmlformats.org/markup-compatibility/2006" xmlns:p14="http://schemas.microsoft.com/office/powerpoint/2010/main">
    <mc:Choice Requires="p14">
      <p:transition spd="slow" p14:dur="2000" advTm="9712"/>
    </mc:Choice>
    <mc:Fallback xmlns="">
      <p:transition spd="slow" advTm="971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black logo&#10;&#10;Description automatically generated">
            <a:extLst>
              <a:ext uri="{FF2B5EF4-FFF2-40B4-BE49-F238E27FC236}">
                <a16:creationId xmlns:a16="http://schemas.microsoft.com/office/drawing/2014/main" id="{A732B188-482C-9642-ED5D-3D5C9FCA3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2" name="TextBox 7">
            <a:extLst>
              <a:ext uri="{FF2B5EF4-FFF2-40B4-BE49-F238E27FC236}">
                <a16:creationId xmlns:a16="http://schemas.microsoft.com/office/drawing/2014/main" id="{FDFC58A7-1263-A1C4-6FA0-67C87057341E}"/>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sp>
        <p:nvSpPr>
          <p:cNvPr id="8" name="Text Placeholder 1">
            <a:extLst>
              <a:ext uri="{FF2B5EF4-FFF2-40B4-BE49-F238E27FC236}">
                <a16:creationId xmlns:a16="http://schemas.microsoft.com/office/drawing/2014/main" id="{7822CF07-4C32-8FFD-200B-52F471011B98}"/>
              </a:ext>
            </a:extLst>
          </p:cNvPr>
          <p:cNvSpPr txBox="1">
            <a:spLocks/>
          </p:cNvSpPr>
          <p:nvPr/>
        </p:nvSpPr>
        <p:spPr>
          <a:xfrm>
            <a:off x="533081" y="1118093"/>
            <a:ext cx="7924490" cy="498598"/>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600" b="1" dirty="0">
                <a:solidFill>
                  <a:srgbClr val="001530"/>
                </a:solidFill>
                <a:latin typeface="Roboto" pitchFamily="2" charset="0"/>
                <a:ea typeface="Roboto" pitchFamily="2" charset="0"/>
                <a:cs typeface="Century Gothic"/>
              </a:rPr>
              <a:t>BEHAVIOR</a:t>
            </a:r>
          </a:p>
        </p:txBody>
      </p:sp>
      <p:grpSp>
        <p:nvGrpSpPr>
          <p:cNvPr id="9" name="Group 8">
            <a:extLst>
              <a:ext uri="{FF2B5EF4-FFF2-40B4-BE49-F238E27FC236}">
                <a16:creationId xmlns:a16="http://schemas.microsoft.com/office/drawing/2014/main" id="{F9A3F203-CD93-EBC7-03C2-7A1B5C6C09B4}"/>
              </a:ext>
            </a:extLst>
          </p:cNvPr>
          <p:cNvGrpSpPr/>
          <p:nvPr/>
        </p:nvGrpSpPr>
        <p:grpSpPr>
          <a:xfrm>
            <a:off x="400800" y="4390808"/>
            <a:ext cx="733666" cy="733662"/>
            <a:chOff x="6419379" y="2133573"/>
            <a:chExt cx="544513" cy="544511"/>
          </a:xfrm>
        </p:grpSpPr>
        <p:sp>
          <p:nvSpPr>
            <p:cNvPr id="12" name="Rectangle: Rounded Corners 11">
              <a:extLst>
                <a:ext uri="{FF2B5EF4-FFF2-40B4-BE49-F238E27FC236}">
                  <a16:creationId xmlns:a16="http://schemas.microsoft.com/office/drawing/2014/main" id="{F4943EBA-F843-FA6E-4A48-2EEECB369ECE}"/>
                </a:ext>
              </a:extLst>
            </p:cNvPr>
            <p:cNvSpPr/>
            <p:nvPr/>
          </p:nvSpPr>
          <p:spPr bwMode="auto">
            <a:xfrm>
              <a:off x="6419379" y="2133573"/>
              <a:ext cx="544513" cy="544511"/>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13" name="Picture 25" descr="A close up of a logo&#10;&#10;Description automatically generated">
              <a:extLst>
                <a:ext uri="{FF2B5EF4-FFF2-40B4-BE49-F238E27FC236}">
                  <a16:creationId xmlns:a16="http://schemas.microsoft.com/office/drawing/2014/main" id="{F9CD6D72-A238-BC5A-7AFF-3C584EC64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095" y="2171661"/>
              <a:ext cx="468364" cy="46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9">
            <a:extLst>
              <a:ext uri="{FF2B5EF4-FFF2-40B4-BE49-F238E27FC236}">
                <a16:creationId xmlns:a16="http://schemas.microsoft.com/office/drawing/2014/main" id="{126AC602-74E2-F569-7323-C0218E89C9CF}"/>
              </a:ext>
            </a:extLst>
          </p:cNvPr>
          <p:cNvGrpSpPr/>
          <p:nvPr/>
        </p:nvGrpSpPr>
        <p:grpSpPr>
          <a:xfrm>
            <a:off x="427985" y="1886820"/>
            <a:ext cx="733666" cy="733662"/>
            <a:chOff x="-886686" y="4641926"/>
            <a:chExt cx="544513" cy="544511"/>
          </a:xfrm>
        </p:grpSpPr>
        <p:sp>
          <p:nvSpPr>
            <p:cNvPr id="16" name="Rectangle: Rounded Corners 15">
              <a:extLst>
                <a:ext uri="{FF2B5EF4-FFF2-40B4-BE49-F238E27FC236}">
                  <a16:creationId xmlns:a16="http://schemas.microsoft.com/office/drawing/2014/main" id="{9B56F3D8-CDA3-FF40-F851-81009B871818}"/>
                </a:ext>
              </a:extLst>
            </p:cNvPr>
            <p:cNvSpPr/>
            <p:nvPr/>
          </p:nvSpPr>
          <p:spPr bwMode="auto">
            <a:xfrm>
              <a:off x="-886686" y="4641926"/>
              <a:ext cx="544513" cy="544511"/>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17" name="Picture 4" descr="White Search Icon Button PNG IMG | Citypng">
              <a:extLst>
                <a:ext uri="{FF2B5EF4-FFF2-40B4-BE49-F238E27FC236}">
                  <a16:creationId xmlns:a16="http://schemas.microsoft.com/office/drawing/2014/main" id="{5DD24DF1-5FE7-8204-D51D-D24744310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686" y="4714717"/>
              <a:ext cx="395992" cy="39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4BD8EDE2-A835-C8B8-A8B5-3BC8EA5F2659}"/>
              </a:ext>
            </a:extLst>
          </p:cNvPr>
          <p:cNvGrpSpPr/>
          <p:nvPr/>
        </p:nvGrpSpPr>
        <p:grpSpPr>
          <a:xfrm>
            <a:off x="422030" y="2979064"/>
            <a:ext cx="733666" cy="733662"/>
            <a:chOff x="-769527" y="4640296"/>
            <a:chExt cx="484127" cy="484125"/>
          </a:xfrm>
        </p:grpSpPr>
        <p:sp>
          <p:nvSpPr>
            <p:cNvPr id="19" name="Rectangle: Rounded Corners 18">
              <a:extLst>
                <a:ext uri="{FF2B5EF4-FFF2-40B4-BE49-F238E27FC236}">
                  <a16:creationId xmlns:a16="http://schemas.microsoft.com/office/drawing/2014/main" id="{3503ED7C-FF57-59F1-B3A0-F323A7FF8FFC}"/>
                </a:ext>
              </a:extLst>
            </p:cNvPr>
            <p:cNvSpPr/>
            <p:nvPr/>
          </p:nvSpPr>
          <p:spPr bwMode="auto">
            <a:xfrm>
              <a:off x="-769527" y="4640296"/>
              <a:ext cx="484127" cy="48412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20" name="Picture 19" descr="Icon&#10;&#10;Description automatically generated">
              <a:extLst>
                <a:ext uri="{FF2B5EF4-FFF2-40B4-BE49-F238E27FC236}">
                  <a16:creationId xmlns:a16="http://schemas.microsoft.com/office/drawing/2014/main" id="{0A7559F0-CD71-F048-1FD7-2EEB7D38D0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443" y="4689503"/>
              <a:ext cx="265231" cy="385710"/>
            </a:xfrm>
            <a:prstGeom prst="rect">
              <a:avLst/>
            </a:prstGeom>
          </p:spPr>
        </p:pic>
      </p:grpSp>
      <p:sp>
        <p:nvSpPr>
          <p:cNvPr id="21" name="TextBox 20">
            <a:extLst>
              <a:ext uri="{FF2B5EF4-FFF2-40B4-BE49-F238E27FC236}">
                <a16:creationId xmlns:a16="http://schemas.microsoft.com/office/drawing/2014/main" id="{B3282B40-7D55-454E-368A-D3B9A5807355}"/>
              </a:ext>
            </a:extLst>
          </p:cNvPr>
          <p:cNvSpPr txBox="1"/>
          <p:nvPr/>
        </p:nvSpPr>
        <p:spPr>
          <a:xfrm>
            <a:off x="1245435" y="1789110"/>
            <a:ext cx="6898440" cy="5170646"/>
          </a:xfrm>
          <a:prstGeom prst="rect">
            <a:avLst/>
          </a:prstGeom>
          <a:noFill/>
        </p:spPr>
        <p:txBody>
          <a:bodyPr wrap="square" rtlCol="0">
            <a:spAutoFit/>
          </a:bodyPr>
          <a:lstStyle/>
          <a:p>
            <a:pPr algn="just">
              <a:spcBef>
                <a:spcPts val="2400"/>
              </a:spcBef>
            </a:pPr>
            <a:r>
              <a:rPr lang="en-US" b="1" u="sng" dirty="0">
                <a:latin typeface="Roboto" pitchFamily="2" charset="0"/>
                <a:ea typeface="Roboto" pitchFamily="2" charset="0"/>
              </a:rPr>
              <a:t>Search/Keyword Targeting</a:t>
            </a:r>
            <a:r>
              <a:rPr lang="en-US" b="1" dirty="0">
                <a:latin typeface="Roboto" pitchFamily="2" charset="0"/>
                <a:ea typeface="Roboto" pitchFamily="2" charset="0"/>
              </a:rPr>
              <a:t> </a:t>
            </a:r>
            <a:r>
              <a:rPr lang="en-US" dirty="0">
                <a:latin typeface="Roboto" pitchFamily="2" charset="0"/>
                <a:ea typeface="Roboto" pitchFamily="2" charset="0"/>
              </a:rPr>
              <a:t>By leveraging keyword tracking solutions, you can target those searching for or reading </a:t>
            </a:r>
            <a:r>
              <a:rPr lang="en-US" b="1" dirty="0">
                <a:solidFill>
                  <a:srgbClr val="005589"/>
                </a:solidFill>
                <a:latin typeface="Roboto" pitchFamily="2" charset="0"/>
                <a:ea typeface="Roboto" pitchFamily="2" charset="0"/>
              </a:rPr>
              <a:t>related content online to what you provide.</a:t>
            </a:r>
          </a:p>
          <a:p>
            <a:pPr algn="just">
              <a:spcBef>
                <a:spcPts val="2400"/>
              </a:spcBef>
            </a:pPr>
            <a:r>
              <a:rPr lang="en-US" b="1" u="sng" dirty="0">
                <a:latin typeface="Roboto" pitchFamily="2" charset="0"/>
                <a:ea typeface="Roboto" pitchFamily="2" charset="0"/>
              </a:rPr>
              <a:t>Site Retargeting</a:t>
            </a:r>
            <a:r>
              <a:rPr lang="en-US" b="1" dirty="0">
                <a:latin typeface="Roboto" pitchFamily="2" charset="0"/>
                <a:ea typeface="Roboto" pitchFamily="2" charset="0"/>
              </a:rPr>
              <a:t> </a:t>
            </a:r>
            <a:r>
              <a:rPr lang="en-US" dirty="0">
                <a:latin typeface="Roboto" pitchFamily="2" charset="0"/>
                <a:ea typeface="Roboto" pitchFamily="2" charset="0"/>
              </a:rPr>
              <a:t>gives you the ability to retarget ads to users that have engaged with you before online, such as those viewing </a:t>
            </a:r>
            <a:r>
              <a:rPr lang="en-US" b="1" dirty="0">
                <a:solidFill>
                  <a:srgbClr val="005589"/>
                </a:solidFill>
                <a:latin typeface="Roboto" pitchFamily="2" charset="0"/>
                <a:ea typeface="Roboto" pitchFamily="2" charset="0"/>
              </a:rPr>
              <a:t>your contact page, your hospital services page, or went to your career tab to learn more about your facility. </a:t>
            </a:r>
          </a:p>
          <a:p>
            <a:pPr algn="just">
              <a:spcBef>
                <a:spcPts val="2400"/>
              </a:spcBef>
            </a:pPr>
            <a:r>
              <a:rPr lang="en-US" b="1" u="sng" dirty="0">
                <a:latin typeface="Roboto" pitchFamily="2" charset="0"/>
                <a:ea typeface="Roboto" pitchFamily="2" charset="0"/>
              </a:rPr>
              <a:t>Geofencing/Event Targeting</a:t>
            </a:r>
            <a:r>
              <a:rPr lang="en-US" b="1" dirty="0">
                <a:latin typeface="Roboto" pitchFamily="2" charset="0"/>
                <a:ea typeface="Roboto" pitchFamily="2" charset="0"/>
              </a:rPr>
              <a:t> </a:t>
            </a:r>
            <a:r>
              <a:rPr lang="en-US" dirty="0">
                <a:latin typeface="Roboto" pitchFamily="2" charset="0"/>
                <a:ea typeface="Roboto" pitchFamily="2" charset="0"/>
              </a:rPr>
              <a:t>leverages a virtual boundary around a specific location to target people in that zone using GPS. For example: </a:t>
            </a:r>
            <a:r>
              <a:rPr lang="en-US" b="1" dirty="0">
                <a:solidFill>
                  <a:srgbClr val="005589"/>
                </a:solidFill>
                <a:latin typeface="Roboto" pitchFamily="2" charset="0"/>
                <a:ea typeface="Roboto" pitchFamily="2" charset="0"/>
              </a:rPr>
              <a:t>Targeting those who are attending a health fair, career fair, or walking into a specific business location. </a:t>
            </a:r>
            <a:r>
              <a:rPr lang="en-US" dirty="0">
                <a:latin typeface="Roboto" pitchFamily="2" charset="0"/>
                <a:ea typeface="Roboto" pitchFamily="2" charset="0"/>
              </a:rPr>
              <a:t>This is a very powerful way to ensure you are reaching specific audiences in your service areas. </a:t>
            </a:r>
          </a:p>
          <a:p>
            <a:pPr algn="just"/>
            <a:r>
              <a:rPr lang="en-US" dirty="0">
                <a:solidFill>
                  <a:srgbClr val="FF0000"/>
                </a:solidFill>
                <a:latin typeface="Roboto" pitchFamily="2" charset="0"/>
                <a:ea typeface="Roboto" pitchFamily="2" charset="0"/>
              </a:rPr>
              <a:t>*When using our services, we are HIPAA and COPPA-compliant.</a:t>
            </a:r>
            <a:endParaRPr lang="en-US" b="1" dirty="0">
              <a:solidFill>
                <a:srgbClr val="FF0000"/>
              </a:solidFill>
              <a:latin typeface="Roboto" pitchFamily="2" charset="0"/>
              <a:ea typeface="Roboto" pitchFamily="2" charset="0"/>
            </a:endParaRPr>
          </a:p>
          <a:p>
            <a:pPr algn="just">
              <a:spcBef>
                <a:spcPts val="2400"/>
              </a:spcBef>
            </a:pPr>
            <a:r>
              <a:rPr lang="en-US" dirty="0">
                <a:latin typeface="Roboto" pitchFamily="2" charset="0"/>
                <a:ea typeface="Roboto" pitchFamily="2" charset="0"/>
              </a:rPr>
              <a:t>. </a:t>
            </a:r>
          </a:p>
        </p:txBody>
      </p:sp>
    </p:spTree>
    <p:extLst>
      <p:ext uri="{BB962C8B-B14F-4D97-AF65-F5344CB8AC3E}">
        <p14:creationId xmlns:p14="http://schemas.microsoft.com/office/powerpoint/2010/main" val="1124024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D78FFF3A-A06B-4A33-AF74-9525A156C2A3}"/>
              </a:ext>
            </a:extLst>
          </p:cNvPr>
          <p:cNvSpPr txBox="1">
            <a:spLocks/>
          </p:cNvSpPr>
          <p:nvPr/>
        </p:nvSpPr>
        <p:spPr>
          <a:xfrm>
            <a:off x="2775930" y="3305216"/>
            <a:ext cx="5891820" cy="461665"/>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51830"/>
                </a:solidFill>
                <a:latin typeface="Roboto" pitchFamily="2" charset="0"/>
                <a:ea typeface="Roboto" pitchFamily="2" charset="0"/>
                <a:cs typeface="Franklin Gothic Book"/>
              </a:rPr>
              <a:t>Walk-in Conversions into your Facility</a:t>
            </a:r>
          </a:p>
        </p:txBody>
      </p:sp>
      <p:sp>
        <p:nvSpPr>
          <p:cNvPr id="18" name="Content Placeholder 6">
            <a:extLst>
              <a:ext uri="{FF2B5EF4-FFF2-40B4-BE49-F238E27FC236}">
                <a16:creationId xmlns:a16="http://schemas.microsoft.com/office/drawing/2014/main" id="{5E8D8AB3-7185-47B5-9730-4A9D9F1F067B}"/>
              </a:ext>
            </a:extLst>
          </p:cNvPr>
          <p:cNvSpPr txBox="1">
            <a:spLocks/>
          </p:cNvSpPr>
          <p:nvPr/>
        </p:nvSpPr>
        <p:spPr>
          <a:xfrm>
            <a:off x="2737830" y="2409093"/>
            <a:ext cx="5968020" cy="904863"/>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51830"/>
                </a:solidFill>
                <a:latin typeface="Roboto" pitchFamily="2" charset="0"/>
                <a:ea typeface="Roboto" pitchFamily="2" charset="0"/>
                <a:cs typeface="Franklin Gothic Book"/>
              </a:rPr>
              <a:t>Clicks &amp; Click-through-rate</a:t>
            </a:r>
          </a:p>
          <a:p>
            <a:pPr marL="0" indent="0">
              <a:buNone/>
            </a:pPr>
            <a:r>
              <a:rPr lang="en-US" sz="2400" b="1" dirty="0">
                <a:solidFill>
                  <a:srgbClr val="051830"/>
                </a:solidFill>
                <a:latin typeface="Roboto" pitchFamily="2" charset="0"/>
                <a:ea typeface="Roboto" pitchFamily="2" charset="0"/>
                <a:cs typeface="Franklin Gothic Book"/>
              </a:rPr>
              <a:t>View Throughs &amp; Return Website Visits</a:t>
            </a:r>
          </a:p>
        </p:txBody>
      </p:sp>
      <p:sp>
        <p:nvSpPr>
          <p:cNvPr id="19" name="Content Placeholder 6">
            <a:extLst>
              <a:ext uri="{FF2B5EF4-FFF2-40B4-BE49-F238E27FC236}">
                <a16:creationId xmlns:a16="http://schemas.microsoft.com/office/drawing/2014/main" id="{7629496B-28FB-4444-AF76-DCA9D18E02FC}"/>
              </a:ext>
            </a:extLst>
          </p:cNvPr>
          <p:cNvSpPr txBox="1">
            <a:spLocks/>
          </p:cNvSpPr>
          <p:nvPr/>
        </p:nvSpPr>
        <p:spPr>
          <a:xfrm>
            <a:off x="2737830" y="1981001"/>
            <a:ext cx="5182061" cy="461665"/>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rgbClr val="051830"/>
                </a:solidFill>
                <a:latin typeface="Roboto" pitchFamily="2" charset="0"/>
                <a:ea typeface="Roboto" pitchFamily="2" charset="0"/>
                <a:cs typeface="Franklin Gothic Book"/>
              </a:rPr>
              <a:t>Ad Impressions delivered </a:t>
            </a:r>
          </a:p>
        </p:txBody>
      </p:sp>
      <p:sp>
        <p:nvSpPr>
          <p:cNvPr id="20" name="Text Placeholder 1">
            <a:extLst>
              <a:ext uri="{FF2B5EF4-FFF2-40B4-BE49-F238E27FC236}">
                <a16:creationId xmlns:a16="http://schemas.microsoft.com/office/drawing/2014/main" id="{F2B45DAB-9E6B-4D78-AFDD-77DE5E6199A2}"/>
              </a:ext>
            </a:extLst>
          </p:cNvPr>
          <p:cNvSpPr txBox="1">
            <a:spLocks/>
          </p:cNvSpPr>
          <p:nvPr/>
        </p:nvSpPr>
        <p:spPr>
          <a:xfrm>
            <a:off x="0" y="1273482"/>
            <a:ext cx="9139771" cy="451406"/>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200" b="1" dirty="0">
                <a:solidFill>
                  <a:srgbClr val="051830"/>
                </a:solidFill>
                <a:latin typeface="Roboto" pitchFamily="2" charset="0"/>
                <a:ea typeface="Roboto" pitchFamily="2" charset="0"/>
                <a:cs typeface="Century Gothic"/>
              </a:rPr>
              <a:t>WHAT CAN BE MEASURED/REPORTED</a:t>
            </a:r>
          </a:p>
        </p:txBody>
      </p:sp>
      <p:sp>
        <p:nvSpPr>
          <p:cNvPr id="2" name="TextBox 7">
            <a:extLst>
              <a:ext uri="{FF2B5EF4-FFF2-40B4-BE49-F238E27FC236}">
                <a16:creationId xmlns:a16="http://schemas.microsoft.com/office/drawing/2014/main" id="{29143BDC-146C-7089-38A1-06080FB214FD}"/>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3" name="Graphic 2">
            <a:extLst>
              <a:ext uri="{FF2B5EF4-FFF2-40B4-BE49-F238E27FC236}">
                <a16:creationId xmlns:a16="http://schemas.microsoft.com/office/drawing/2014/main" id="{A73D9384-AFD6-0C3D-E0E2-DED03B7D5C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961" y="2053320"/>
            <a:ext cx="1632205" cy="1632205"/>
          </a:xfrm>
          <a:prstGeom prst="rect">
            <a:avLst/>
          </a:prstGeom>
        </p:spPr>
      </p:pic>
      <p:pic>
        <p:nvPicPr>
          <p:cNvPr id="4" name="Picture 3">
            <a:extLst>
              <a:ext uri="{FF2B5EF4-FFF2-40B4-BE49-F238E27FC236}">
                <a16:creationId xmlns:a16="http://schemas.microsoft.com/office/drawing/2014/main" id="{D3DCA727-19AB-FD98-F2EE-251938E12411}"/>
              </a:ext>
            </a:extLst>
          </p:cNvPr>
          <p:cNvPicPr>
            <a:picLocks noChangeAspect="1"/>
          </p:cNvPicPr>
          <p:nvPr/>
        </p:nvPicPr>
        <p:blipFill rotWithShape="1">
          <a:blip r:embed="rId5"/>
          <a:srcRect b="28118"/>
          <a:stretch/>
        </p:blipFill>
        <p:spPr>
          <a:xfrm>
            <a:off x="125286" y="3907618"/>
            <a:ext cx="8771476" cy="2102553"/>
          </a:xfrm>
          <a:prstGeom prst="rect">
            <a:avLst/>
          </a:prstGeom>
        </p:spPr>
      </p:pic>
      <p:pic>
        <p:nvPicPr>
          <p:cNvPr id="5" name="Picture 4" descr="A blue and black logo&#10;&#10;Description automatically generated">
            <a:extLst>
              <a:ext uri="{FF2B5EF4-FFF2-40B4-BE49-F238E27FC236}">
                <a16:creationId xmlns:a16="http://schemas.microsoft.com/office/drawing/2014/main" id="{0227B633-8EBA-C131-4B0E-8D3D5AC756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3746587143"/>
      </p:ext>
    </p:extLst>
  </p:cSld>
  <p:clrMapOvr>
    <a:masterClrMapping/>
  </p:clrMapOvr>
  <mc:AlternateContent xmlns:mc="http://schemas.openxmlformats.org/markup-compatibility/2006" xmlns:p14="http://schemas.microsoft.com/office/powerpoint/2010/main">
    <mc:Choice Requires="p14">
      <p:transition spd="slow" p14:dur="2000" advTm="9747"/>
    </mc:Choice>
    <mc:Fallback xmlns="">
      <p:transition spd="slow" advTm="974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F2B45DAB-9E6B-4D78-AFDD-77DE5E6199A2}"/>
              </a:ext>
            </a:extLst>
          </p:cNvPr>
          <p:cNvSpPr txBox="1">
            <a:spLocks/>
          </p:cNvSpPr>
          <p:nvPr/>
        </p:nvSpPr>
        <p:spPr>
          <a:xfrm>
            <a:off x="99392" y="1879222"/>
            <a:ext cx="9139771" cy="1585562"/>
          </a:xfrm>
          <a:prstGeom prst="rect">
            <a:avLst/>
          </a:prstGeom>
        </p:spPr>
        <p:txBody>
          <a:bodyPr wrap="square" lIns="0" tIns="0" rIns="0" bIns="0" anchor="ctr">
            <a:sp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lnSpc>
                <a:spcPct val="90000"/>
              </a:lnSpc>
              <a:buNone/>
            </a:pPr>
            <a:r>
              <a:rPr lang="en-US" sz="3600" b="1" dirty="0">
                <a:solidFill>
                  <a:srgbClr val="051830"/>
                </a:solidFill>
                <a:latin typeface="Roboto" pitchFamily="2" charset="0"/>
                <a:ea typeface="Roboto" pitchFamily="2" charset="0"/>
                <a:cs typeface="Century Gothic"/>
              </a:rPr>
              <a:t>Say I am searching for Nursing Jobs online…</a:t>
            </a:r>
          </a:p>
          <a:p>
            <a:pPr marL="0" indent="0" algn="ctr">
              <a:lnSpc>
                <a:spcPct val="90000"/>
              </a:lnSpc>
              <a:buNone/>
            </a:pPr>
            <a:r>
              <a:rPr lang="en-US" sz="3600" b="1" dirty="0">
                <a:solidFill>
                  <a:srgbClr val="051830"/>
                </a:solidFill>
                <a:latin typeface="Roboto" pitchFamily="2" charset="0"/>
                <a:ea typeface="Roboto" pitchFamily="2" charset="0"/>
                <a:cs typeface="Century Gothic"/>
              </a:rPr>
              <a:t>WHAT THEN? WHAT HAPPENS?</a:t>
            </a:r>
          </a:p>
        </p:txBody>
      </p:sp>
      <p:sp>
        <p:nvSpPr>
          <p:cNvPr id="2" name="TextBox 7">
            <a:extLst>
              <a:ext uri="{FF2B5EF4-FFF2-40B4-BE49-F238E27FC236}">
                <a16:creationId xmlns:a16="http://schemas.microsoft.com/office/drawing/2014/main" id="{29143BDC-146C-7089-38A1-06080FB214FD}"/>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DIGITAL TARGETING</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5" name="Picture 4" descr="A blue and black logo&#10;&#10;Description automatically generated">
            <a:extLst>
              <a:ext uri="{FF2B5EF4-FFF2-40B4-BE49-F238E27FC236}">
                <a16:creationId xmlns:a16="http://schemas.microsoft.com/office/drawing/2014/main" id="{0227B633-8EBA-C131-4B0E-8D3D5AC75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1405445499"/>
      </p:ext>
    </p:extLst>
  </p:cSld>
  <p:clrMapOvr>
    <a:masterClrMapping/>
  </p:clrMapOvr>
  <mc:AlternateContent xmlns:mc="http://schemas.openxmlformats.org/markup-compatibility/2006" xmlns:p14="http://schemas.microsoft.com/office/powerpoint/2010/main">
    <mc:Choice Requires="p14">
      <p:transition spd="slow" p14:dur="2000" advTm="9747"/>
    </mc:Choice>
    <mc:Fallback xmlns="">
      <p:transition spd="slow" advTm="97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and black logo&#10;&#10;Description automatically generated">
            <a:extLst>
              <a:ext uri="{FF2B5EF4-FFF2-40B4-BE49-F238E27FC236}">
                <a16:creationId xmlns:a16="http://schemas.microsoft.com/office/drawing/2014/main" id="{18FA298A-3F0E-E62F-E51E-455054A85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19" name="TextBox 10">
            <a:extLst>
              <a:ext uri="{FF2B5EF4-FFF2-40B4-BE49-F238E27FC236}">
                <a16:creationId xmlns:a16="http://schemas.microsoft.com/office/drawing/2014/main" id="{96A52E86-728B-E074-AD3E-B2551CB3CDCD}"/>
              </a:ext>
            </a:extLst>
          </p:cNvPr>
          <p:cNvSpPr txBox="1"/>
          <p:nvPr/>
        </p:nvSpPr>
        <p:spPr>
          <a:xfrm>
            <a:off x="2543307" y="377978"/>
            <a:ext cx="3907603" cy="480516"/>
          </a:xfrm>
          <a:prstGeom prst="rect">
            <a:avLst/>
          </a:prstGeom>
        </p:spPr>
        <p:txBody>
          <a:bodyPr wrap="square" lIns="0" tIns="0" rIns="0" bIns="0" rtlCol="0" anchor="t">
            <a:spAutoFit/>
          </a:bodyPr>
          <a:lstStyle/>
          <a:p>
            <a:pPr algn="ctr">
              <a:lnSpc>
                <a:spcPts val="3601"/>
              </a:lnSpc>
            </a:pPr>
            <a:r>
              <a:rPr lang="en-US" sz="4187" b="1" dirty="0">
                <a:solidFill>
                  <a:schemeClr val="bg1"/>
                </a:solidFill>
                <a:latin typeface="Roboto" pitchFamily="2" charset="0"/>
                <a:ea typeface="Roboto" pitchFamily="2" charset="0"/>
              </a:rPr>
              <a:t>Who We Are</a:t>
            </a:r>
          </a:p>
        </p:txBody>
      </p:sp>
      <p:sp>
        <p:nvSpPr>
          <p:cNvPr id="18" name="TextBox 17">
            <a:extLst>
              <a:ext uri="{FF2B5EF4-FFF2-40B4-BE49-F238E27FC236}">
                <a16:creationId xmlns:a16="http://schemas.microsoft.com/office/drawing/2014/main" id="{884EC789-3FE5-6DEA-0BD0-D796F83F699F}"/>
              </a:ext>
            </a:extLst>
          </p:cNvPr>
          <p:cNvSpPr txBox="1"/>
          <p:nvPr/>
        </p:nvSpPr>
        <p:spPr>
          <a:xfrm>
            <a:off x="882152" y="1300523"/>
            <a:ext cx="7580766" cy="871585"/>
          </a:xfrm>
          <a:prstGeom prst="rect">
            <a:avLst/>
          </a:prstGeom>
          <a:noFill/>
        </p:spPr>
        <p:txBody>
          <a:bodyPr wrap="square" rtlCol="0">
            <a:spAutoFit/>
          </a:bodyPr>
          <a:lstStyle/>
          <a:p>
            <a:pPr algn="just"/>
            <a:r>
              <a:rPr lang="en-US" sz="1688" dirty="0">
                <a:solidFill>
                  <a:srgbClr val="1B2744"/>
                </a:solidFill>
                <a:latin typeface="Roboto" pitchFamily="2" charset="0"/>
                <a:ea typeface="Roboto" pitchFamily="2" charset="0"/>
              </a:rPr>
              <a:t>Critical Marketing, a branch of Flood Communications is a local </a:t>
            </a:r>
            <a:r>
              <a:rPr lang="en-US" sz="1688" b="1" u="sng" dirty="0">
                <a:solidFill>
                  <a:srgbClr val="1B2744"/>
                </a:solidFill>
                <a:latin typeface="Roboto" pitchFamily="2" charset="0"/>
                <a:ea typeface="Roboto" pitchFamily="2" charset="0"/>
              </a:rPr>
              <a:t>medical marketing agency</a:t>
            </a:r>
            <a:r>
              <a:rPr lang="en-US" sz="1688" b="1" dirty="0">
                <a:solidFill>
                  <a:srgbClr val="1B2744"/>
                </a:solidFill>
                <a:latin typeface="Roboto" pitchFamily="2" charset="0"/>
                <a:ea typeface="Roboto" pitchFamily="2" charset="0"/>
              </a:rPr>
              <a:t> </a:t>
            </a:r>
            <a:r>
              <a:rPr lang="en-US" sz="1688" dirty="0">
                <a:solidFill>
                  <a:srgbClr val="1B2744"/>
                </a:solidFill>
                <a:latin typeface="Roboto" pitchFamily="2" charset="0"/>
                <a:ea typeface="Roboto" pitchFamily="2" charset="0"/>
              </a:rPr>
              <a:t>specializing in serving Critical Access Hospitals.</a:t>
            </a:r>
          </a:p>
          <a:p>
            <a:pPr algn="just"/>
            <a:endParaRPr lang="en-US" sz="1688" dirty="0">
              <a:solidFill>
                <a:srgbClr val="1B2744"/>
              </a:solidFill>
              <a:latin typeface="Roboto" pitchFamily="2" charset="0"/>
              <a:ea typeface="Roboto" pitchFamily="2" charset="0"/>
            </a:endParaRPr>
          </a:p>
        </p:txBody>
      </p:sp>
      <p:sp>
        <p:nvSpPr>
          <p:cNvPr id="26" name="Freeform 10">
            <a:extLst>
              <a:ext uri="{FF2B5EF4-FFF2-40B4-BE49-F238E27FC236}">
                <a16:creationId xmlns:a16="http://schemas.microsoft.com/office/drawing/2014/main" id="{58C86531-4902-E793-E34E-4C8EB587C01D}"/>
              </a:ext>
            </a:extLst>
          </p:cNvPr>
          <p:cNvSpPr/>
          <p:nvPr/>
        </p:nvSpPr>
        <p:spPr>
          <a:xfrm>
            <a:off x="681082" y="1425539"/>
            <a:ext cx="142875" cy="142875"/>
          </a:xfrm>
          <a:custGeom>
            <a:avLst/>
            <a:gdLst/>
            <a:ahLst/>
            <a:cxnLst/>
            <a:rect l="l" t="t" r="r" b="b"/>
            <a:pathLst>
              <a:path w="728493" h="728493">
                <a:moveTo>
                  <a:pt x="0" y="0"/>
                </a:moveTo>
                <a:lnTo>
                  <a:pt x="728494" y="0"/>
                </a:lnTo>
                <a:lnTo>
                  <a:pt x="728494" y="728494"/>
                </a:lnTo>
                <a:lnTo>
                  <a:pt x="0" y="728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pic>
        <p:nvPicPr>
          <p:cNvPr id="2" name="Picture 45" descr="Image result for lobo977">
            <a:extLst>
              <a:ext uri="{FF2B5EF4-FFF2-40B4-BE49-F238E27FC236}">
                <a16:creationId xmlns:a16="http://schemas.microsoft.com/office/drawing/2014/main" id="{6D854A3F-1A31-3385-F748-8434AC9AB6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27963" b="29224"/>
          <a:stretch>
            <a:fillRect/>
          </a:stretch>
        </p:blipFill>
        <p:spPr bwMode="auto">
          <a:xfrm>
            <a:off x="3969310" y="5604619"/>
            <a:ext cx="1438539" cy="59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7" descr="Image result for b103 nebraska">
            <a:extLst>
              <a:ext uri="{FF2B5EF4-FFF2-40B4-BE49-F238E27FC236}">
                <a16:creationId xmlns:a16="http://schemas.microsoft.com/office/drawing/2014/main" id="{084CFB70-5C80-8ED6-23A2-CAF5244A82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3499" y="4171884"/>
            <a:ext cx="1331929" cy="6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9" descr="Image result for ol red radio nebraska">
            <a:extLst>
              <a:ext uri="{FF2B5EF4-FFF2-40B4-BE49-F238E27FC236}">
                <a16:creationId xmlns:a16="http://schemas.microsoft.com/office/drawing/2014/main" id="{AF38D73B-D241-F34A-E86D-1474507FC0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4746" y="5042101"/>
            <a:ext cx="1245964" cy="47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1" descr="Image result for kgmt radio nebraska">
            <a:extLst>
              <a:ext uri="{FF2B5EF4-FFF2-40B4-BE49-F238E27FC236}">
                <a16:creationId xmlns:a16="http://schemas.microsoft.com/office/drawing/2014/main" id="{4FAEFBF9-5399-49E4-0ABF-131639E2E7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4865" y="5006671"/>
            <a:ext cx="1037649" cy="47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5" descr="Image result for otoe radio nebraska">
            <a:extLst>
              <a:ext uri="{FF2B5EF4-FFF2-40B4-BE49-F238E27FC236}">
                <a16:creationId xmlns:a16="http://schemas.microsoft.com/office/drawing/2014/main" id="{9A48A269-ADFA-3D5A-E22E-6C368E8951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19691" y="4272339"/>
            <a:ext cx="824247" cy="48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7" descr="Image result for kwbe radio nebraska">
            <a:extLst>
              <a:ext uri="{FF2B5EF4-FFF2-40B4-BE49-F238E27FC236}">
                <a16:creationId xmlns:a16="http://schemas.microsoft.com/office/drawing/2014/main" id="{F7CC91ED-E2E6-D6C1-7433-0D1D08F399C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6118" y="5042101"/>
            <a:ext cx="1245964" cy="41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3">
            <a:extLst>
              <a:ext uri="{FF2B5EF4-FFF2-40B4-BE49-F238E27FC236}">
                <a16:creationId xmlns:a16="http://schemas.microsoft.com/office/drawing/2014/main" id="{040D1CD3-B958-866E-B9C4-16756B68DCC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r="63898" b="8905"/>
          <a:stretch>
            <a:fillRect/>
          </a:stretch>
        </p:blipFill>
        <p:spPr bwMode="auto">
          <a:xfrm>
            <a:off x="510440" y="4757996"/>
            <a:ext cx="933943" cy="89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5">
            <a:extLst>
              <a:ext uri="{FF2B5EF4-FFF2-40B4-BE49-F238E27FC236}">
                <a16:creationId xmlns:a16="http://schemas.microsoft.com/office/drawing/2014/main" id="{AAEE3A11-E79B-5B36-BD7C-EB7E68133E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2" r="57410" b="3909"/>
          <a:stretch>
            <a:fillRect/>
          </a:stretch>
        </p:blipFill>
        <p:spPr bwMode="auto">
          <a:xfrm>
            <a:off x="1596354" y="4768501"/>
            <a:ext cx="1047449" cy="89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10;&#10;Description automatically generated">
            <a:extLst>
              <a:ext uri="{FF2B5EF4-FFF2-40B4-BE49-F238E27FC236}">
                <a16:creationId xmlns:a16="http://schemas.microsoft.com/office/drawing/2014/main" id="{311376A5-F34B-FE76-360A-FD132B2EA9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532" y="4230493"/>
            <a:ext cx="707037" cy="597383"/>
          </a:xfrm>
          <a:prstGeom prst="rect">
            <a:avLst/>
          </a:prstGeom>
        </p:spPr>
      </p:pic>
      <p:pic>
        <p:nvPicPr>
          <p:cNvPr id="13" name="Picture 12" descr="Logo&#10;&#10;Description automatically generated">
            <a:extLst>
              <a:ext uri="{FF2B5EF4-FFF2-40B4-BE49-F238E27FC236}">
                <a16:creationId xmlns:a16="http://schemas.microsoft.com/office/drawing/2014/main" id="{1ED053EA-C067-6D18-B00E-36803CF0EB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903" y="4358701"/>
            <a:ext cx="1236523" cy="340965"/>
          </a:xfrm>
          <a:prstGeom prst="rect">
            <a:avLst/>
          </a:prstGeom>
        </p:spPr>
      </p:pic>
      <p:pic>
        <p:nvPicPr>
          <p:cNvPr id="14" name="Picture 13" descr="Logo, company name&#10;&#10;Description automatically generated">
            <a:extLst>
              <a:ext uri="{FF2B5EF4-FFF2-40B4-BE49-F238E27FC236}">
                <a16:creationId xmlns:a16="http://schemas.microsoft.com/office/drawing/2014/main" id="{E41ED586-AD37-304C-5386-0062727179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95470" y="3976087"/>
            <a:ext cx="1106192" cy="1106192"/>
          </a:xfrm>
          <a:prstGeom prst="rect">
            <a:avLst/>
          </a:prstGeom>
        </p:spPr>
      </p:pic>
      <p:pic>
        <p:nvPicPr>
          <p:cNvPr id="15" name="Picture 14">
            <a:extLst>
              <a:ext uri="{FF2B5EF4-FFF2-40B4-BE49-F238E27FC236}">
                <a16:creationId xmlns:a16="http://schemas.microsoft.com/office/drawing/2014/main" id="{ACF651EC-58E5-6334-2C3B-0AE849B63560}"/>
              </a:ext>
            </a:extLst>
          </p:cNvPr>
          <p:cNvPicPr>
            <a:picLocks noChangeAspect="1"/>
          </p:cNvPicPr>
          <p:nvPr/>
        </p:nvPicPr>
        <p:blipFill>
          <a:blip r:embed="rId16">
            <a:clrChange>
              <a:clrFrom>
                <a:srgbClr val="FEFEFE"/>
              </a:clrFrom>
              <a:clrTo>
                <a:srgbClr val="FEFEFE">
                  <a:alpha val="0"/>
                </a:srgbClr>
              </a:clrTo>
            </a:clrChange>
          </a:blip>
          <a:stretch>
            <a:fillRect/>
          </a:stretch>
        </p:blipFill>
        <p:spPr>
          <a:xfrm>
            <a:off x="5597662" y="5604618"/>
            <a:ext cx="1029840" cy="650723"/>
          </a:xfrm>
          <a:prstGeom prst="rect">
            <a:avLst/>
          </a:prstGeom>
        </p:spPr>
      </p:pic>
      <p:pic>
        <p:nvPicPr>
          <p:cNvPr id="16" name="Picture 15" descr="Logo&#10;&#10;Description automatically generated">
            <a:extLst>
              <a:ext uri="{FF2B5EF4-FFF2-40B4-BE49-F238E27FC236}">
                <a16:creationId xmlns:a16="http://schemas.microsoft.com/office/drawing/2014/main" id="{34C72BA2-D4D4-8600-FA29-B6AA9C7ECEE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5317" y="4215801"/>
            <a:ext cx="1062013" cy="597383"/>
          </a:xfrm>
          <a:prstGeom prst="rect">
            <a:avLst/>
          </a:prstGeom>
        </p:spPr>
      </p:pic>
      <p:pic>
        <p:nvPicPr>
          <p:cNvPr id="20" name="Picture 19" descr="A picture containing arrow&#10;&#10;Description automatically generated">
            <a:extLst>
              <a:ext uri="{FF2B5EF4-FFF2-40B4-BE49-F238E27FC236}">
                <a16:creationId xmlns:a16="http://schemas.microsoft.com/office/drawing/2014/main" id="{D5E897AA-652E-8FC0-B7A9-1360C427D81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6744" b="21385"/>
          <a:stretch/>
        </p:blipFill>
        <p:spPr>
          <a:xfrm>
            <a:off x="4477959" y="3329845"/>
            <a:ext cx="3050444" cy="789711"/>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F17EF163-1A15-C1CA-30D7-763F9F123F7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05828" y="3499720"/>
            <a:ext cx="2983245" cy="500212"/>
          </a:xfrm>
          <a:prstGeom prst="rect">
            <a:avLst/>
          </a:prstGeom>
        </p:spPr>
      </p:pic>
      <p:pic>
        <p:nvPicPr>
          <p:cNvPr id="22" name="Picture 9" descr="Logo, company name&#10;&#10;Description automatically generated">
            <a:extLst>
              <a:ext uri="{FF2B5EF4-FFF2-40B4-BE49-F238E27FC236}">
                <a16:creationId xmlns:a16="http://schemas.microsoft.com/office/drawing/2014/main" id="{92DC6D87-82E5-BCEB-24BE-4449BF965FF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l="13602" t="29333" r="16991" b="35457"/>
          <a:stretch>
            <a:fillRect/>
          </a:stretch>
        </p:blipFill>
        <p:spPr bwMode="auto">
          <a:xfrm>
            <a:off x="2817958" y="4999427"/>
            <a:ext cx="1092633" cy="55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logo with text on it&#10;&#10;Description automatically generated">
            <a:extLst>
              <a:ext uri="{FF2B5EF4-FFF2-40B4-BE49-F238E27FC236}">
                <a16:creationId xmlns:a16="http://schemas.microsoft.com/office/drawing/2014/main" id="{6F2A6769-D705-AAB4-D595-F57C3C493F25}"/>
              </a:ext>
            </a:extLst>
          </p:cNvPr>
          <p:cNvPicPr>
            <a:picLocks noChangeAspect="1"/>
          </p:cNvPicPr>
          <p:nvPr/>
        </p:nvPicPr>
        <p:blipFill rotWithShape="1">
          <a:blip r:embed="rId21"/>
          <a:srcRect l="14523" t="32818" r="14408" b="32500"/>
          <a:stretch/>
        </p:blipFill>
        <p:spPr>
          <a:xfrm>
            <a:off x="3721302" y="4257707"/>
            <a:ext cx="1372776" cy="473799"/>
          </a:xfrm>
          <a:prstGeom prst="rect">
            <a:avLst/>
          </a:prstGeom>
        </p:spPr>
      </p:pic>
      <p:pic>
        <p:nvPicPr>
          <p:cNvPr id="24" name="Picture 23" descr="A blue cartoon character holding a microphone&#10;&#10;Description automatically generated">
            <a:extLst>
              <a:ext uri="{FF2B5EF4-FFF2-40B4-BE49-F238E27FC236}">
                <a16:creationId xmlns:a16="http://schemas.microsoft.com/office/drawing/2014/main" id="{420EAE6E-CF85-E2A8-0D0F-C6C2FC674665}"/>
              </a:ext>
            </a:extLst>
          </p:cNvPr>
          <p:cNvPicPr>
            <a:picLocks noChangeAspect="1"/>
          </p:cNvPicPr>
          <p:nvPr/>
        </p:nvPicPr>
        <p:blipFill rotWithShape="1">
          <a:blip r:embed="rId22"/>
          <a:srcRect t="19273" b="21358"/>
          <a:stretch/>
        </p:blipFill>
        <p:spPr>
          <a:xfrm>
            <a:off x="2359933" y="5498267"/>
            <a:ext cx="1330344" cy="789811"/>
          </a:xfrm>
          <a:prstGeom prst="rect">
            <a:avLst/>
          </a:prstGeom>
        </p:spPr>
      </p:pic>
      <p:pic>
        <p:nvPicPr>
          <p:cNvPr id="25" name="Graphic 24">
            <a:extLst>
              <a:ext uri="{FF2B5EF4-FFF2-40B4-BE49-F238E27FC236}">
                <a16:creationId xmlns:a16="http://schemas.microsoft.com/office/drawing/2014/main" id="{979E69F1-09E8-295A-2640-F8A33A7F75B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08493" y="2291441"/>
            <a:ext cx="1997255" cy="961877"/>
          </a:xfrm>
          <a:prstGeom prst="rect">
            <a:avLst/>
          </a:prstGeom>
        </p:spPr>
      </p:pic>
    </p:spTree>
    <p:extLst>
      <p:ext uri="{BB962C8B-B14F-4D97-AF65-F5344CB8AC3E}">
        <p14:creationId xmlns:p14="http://schemas.microsoft.com/office/powerpoint/2010/main" val="2839972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0D3EB4-5CDE-FA67-74E9-4548A4D84F09}"/>
              </a:ext>
            </a:extLst>
          </p:cNvPr>
          <p:cNvPicPr>
            <a:picLocks noChangeAspect="1"/>
          </p:cNvPicPr>
          <p:nvPr/>
        </p:nvPicPr>
        <p:blipFill>
          <a:blip r:embed="rId3"/>
          <a:stretch>
            <a:fillRect/>
          </a:stretch>
        </p:blipFill>
        <p:spPr>
          <a:xfrm>
            <a:off x="104643" y="1032075"/>
            <a:ext cx="8629782" cy="5219137"/>
          </a:xfrm>
          <a:prstGeom prst="rect">
            <a:avLst/>
          </a:prstGeom>
        </p:spPr>
      </p:pic>
      <p:pic>
        <p:nvPicPr>
          <p:cNvPr id="7" name="Picture 6">
            <a:extLst>
              <a:ext uri="{FF2B5EF4-FFF2-40B4-BE49-F238E27FC236}">
                <a16:creationId xmlns:a16="http://schemas.microsoft.com/office/drawing/2014/main" id="{2073A528-742E-481F-F269-1CEA8802AF0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3303" y="2032751"/>
            <a:ext cx="5192462" cy="586699"/>
          </a:xfrm>
          <a:prstGeom prst="rect">
            <a:avLst/>
          </a:prstGeom>
        </p:spPr>
      </p:pic>
      <p:pic>
        <p:nvPicPr>
          <p:cNvPr id="6" name="Picture 5">
            <a:extLst>
              <a:ext uri="{FF2B5EF4-FFF2-40B4-BE49-F238E27FC236}">
                <a16:creationId xmlns:a16="http://schemas.microsoft.com/office/drawing/2014/main" id="{FC033982-ACF5-1D83-5DA3-F5981E3624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42155" y="4490126"/>
            <a:ext cx="1801745" cy="1501455"/>
          </a:xfrm>
          <a:prstGeom prst="rect">
            <a:avLst/>
          </a:prstGeom>
        </p:spPr>
      </p:pic>
      <p:sp>
        <p:nvSpPr>
          <p:cNvPr id="10" name="Oval 9">
            <a:extLst>
              <a:ext uri="{FF2B5EF4-FFF2-40B4-BE49-F238E27FC236}">
                <a16:creationId xmlns:a16="http://schemas.microsoft.com/office/drawing/2014/main" id="{5CDC076D-4F51-2A1B-1918-6F979B305573}"/>
              </a:ext>
            </a:extLst>
          </p:cNvPr>
          <p:cNvSpPr/>
          <p:nvPr/>
        </p:nvSpPr>
        <p:spPr>
          <a:xfrm>
            <a:off x="1459359" y="1692477"/>
            <a:ext cx="5985510" cy="12913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96F7BB-125F-CC98-B215-5D10DEDBD2C7}"/>
              </a:ext>
            </a:extLst>
          </p:cNvPr>
          <p:cNvSpPr/>
          <p:nvPr/>
        </p:nvSpPr>
        <p:spPr>
          <a:xfrm>
            <a:off x="6132010" y="4110902"/>
            <a:ext cx="2571750" cy="23964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D87BB0EB-184F-8511-FC9C-3DDDE850C017}"/>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AD PLACEMENT EXAMPLES</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18" name="Picture 17" descr="A blue and black logo&#10;&#10;Description automatically generated">
            <a:extLst>
              <a:ext uri="{FF2B5EF4-FFF2-40B4-BE49-F238E27FC236}">
                <a16:creationId xmlns:a16="http://schemas.microsoft.com/office/drawing/2014/main" id="{B9DE637E-B11D-ED62-F0D2-5BAAE9AC80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3674031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D87BB0EB-184F-8511-FC9C-3DDDE850C017}"/>
              </a:ext>
            </a:extLst>
          </p:cNvPr>
          <p:cNvSpPr txBox="1"/>
          <p:nvPr/>
        </p:nvSpPr>
        <p:spPr>
          <a:xfrm>
            <a:off x="247237" y="272271"/>
            <a:ext cx="8649525" cy="574453"/>
          </a:xfrm>
          <a:prstGeom prst="rect">
            <a:avLst/>
          </a:prstGeom>
        </p:spPr>
        <p:txBody>
          <a:bodyPr wrap="square" lIns="0" tIns="0" rIns="0" bIns="0" rtlCol="0" anchor="t">
            <a:spAutoFit/>
          </a:bodyPr>
          <a:lstStyle/>
          <a:p>
            <a:pPr algn="ctr"/>
            <a:r>
              <a:rPr lang="en-US" sz="3733" b="1" dirty="0">
                <a:solidFill>
                  <a:schemeClr val="bg1"/>
                </a:solidFill>
                <a:latin typeface="Roboto" pitchFamily="2" charset="0"/>
                <a:ea typeface="Times New Roman" panose="02020603050405020304" pitchFamily="18" charset="0"/>
              </a:rPr>
              <a:t>AD PLACEMENT EXAMPLES</a:t>
            </a:r>
            <a:endParaRPr lang="en-US" sz="3733" b="1" dirty="0">
              <a:solidFill>
                <a:schemeClr val="bg1"/>
              </a:solidFill>
              <a:latin typeface="Times New Roman" panose="02020603050405020304" pitchFamily="18" charset="0"/>
              <a:ea typeface="Times New Roman" panose="02020603050405020304" pitchFamily="18" charset="0"/>
            </a:endParaRPr>
          </a:p>
        </p:txBody>
      </p:sp>
      <p:pic>
        <p:nvPicPr>
          <p:cNvPr id="18" name="Picture 17" descr="A blue and black logo&#10;&#10;Description automatically generated">
            <a:extLst>
              <a:ext uri="{FF2B5EF4-FFF2-40B4-BE49-F238E27FC236}">
                <a16:creationId xmlns:a16="http://schemas.microsoft.com/office/drawing/2014/main" id="{B9DE637E-B11D-ED62-F0D2-5BAAE9AC8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grpSp>
        <p:nvGrpSpPr>
          <p:cNvPr id="8" name="Group 7">
            <a:extLst>
              <a:ext uri="{FF2B5EF4-FFF2-40B4-BE49-F238E27FC236}">
                <a16:creationId xmlns:a16="http://schemas.microsoft.com/office/drawing/2014/main" id="{626BF03A-3CA8-05FA-01ED-4A18D9DA77FF}"/>
              </a:ext>
            </a:extLst>
          </p:cNvPr>
          <p:cNvGrpSpPr/>
          <p:nvPr/>
        </p:nvGrpSpPr>
        <p:grpSpPr>
          <a:xfrm>
            <a:off x="7363095" y="1122513"/>
            <a:ext cx="1403825" cy="2760406"/>
            <a:chOff x="5795237" y="2199872"/>
            <a:chExt cx="1403825" cy="2760406"/>
          </a:xfrm>
        </p:grpSpPr>
        <p:pic>
          <p:nvPicPr>
            <p:cNvPr id="9" name="Picture 8">
              <a:extLst>
                <a:ext uri="{FF2B5EF4-FFF2-40B4-BE49-F238E27FC236}">
                  <a16:creationId xmlns:a16="http://schemas.microsoft.com/office/drawing/2014/main" id="{0A505301-EF59-6350-F37A-A4395DDA532E}"/>
                </a:ext>
              </a:extLst>
            </p:cNvPr>
            <p:cNvPicPr>
              <a:picLocks noChangeAspect="1"/>
            </p:cNvPicPr>
            <p:nvPr/>
          </p:nvPicPr>
          <p:blipFill>
            <a:blip r:embed="rId4"/>
            <a:stretch>
              <a:fillRect/>
            </a:stretch>
          </p:blipFill>
          <p:spPr>
            <a:xfrm>
              <a:off x="5795237" y="2199872"/>
              <a:ext cx="1403825" cy="2760406"/>
            </a:xfrm>
            <a:prstGeom prst="rect">
              <a:avLst/>
            </a:prstGeom>
          </p:spPr>
        </p:pic>
        <p:grpSp>
          <p:nvGrpSpPr>
            <p:cNvPr id="12" name="Group 11">
              <a:extLst>
                <a:ext uri="{FF2B5EF4-FFF2-40B4-BE49-F238E27FC236}">
                  <a16:creationId xmlns:a16="http://schemas.microsoft.com/office/drawing/2014/main" id="{10D5DD39-1137-FC2F-6F79-69DD17961A3F}"/>
                </a:ext>
              </a:extLst>
            </p:cNvPr>
            <p:cNvGrpSpPr/>
            <p:nvPr/>
          </p:nvGrpSpPr>
          <p:grpSpPr>
            <a:xfrm>
              <a:off x="5908601" y="2391216"/>
              <a:ext cx="1177098" cy="2420441"/>
              <a:chOff x="5908601" y="2391216"/>
              <a:chExt cx="1177098" cy="2420441"/>
            </a:xfrm>
          </p:grpSpPr>
          <p:pic>
            <p:nvPicPr>
              <p:cNvPr id="13" name="Picture 2">
                <a:extLst>
                  <a:ext uri="{FF2B5EF4-FFF2-40B4-BE49-F238E27FC236}">
                    <a16:creationId xmlns:a16="http://schemas.microsoft.com/office/drawing/2014/main" id="{DB36DE19-2443-9560-AE66-15DA0A32E7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483" b="63744"/>
              <a:stretch/>
            </p:blipFill>
            <p:spPr bwMode="auto">
              <a:xfrm>
                <a:off x="5908601" y="2391216"/>
                <a:ext cx="1177098" cy="58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a:extLst>
                  <a:ext uri="{FF2B5EF4-FFF2-40B4-BE49-F238E27FC236}">
                    <a16:creationId xmlns:a16="http://schemas.microsoft.com/office/drawing/2014/main" id="{F472CBF8-AFDB-0AAB-A91F-0A5A198000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667" b="16755"/>
              <a:stretch/>
            </p:blipFill>
            <p:spPr bwMode="auto">
              <a:xfrm>
                <a:off x="5910441" y="2931042"/>
                <a:ext cx="1175258" cy="188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5" name="Group 14">
            <a:extLst>
              <a:ext uri="{FF2B5EF4-FFF2-40B4-BE49-F238E27FC236}">
                <a16:creationId xmlns:a16="http://schemas.microsoft.com/office/drawing/2014/main" id="{32945B62-0369-D39B-A92C-075E006A6109}"/>
              </a:ext>
            </a:extLst>
          </p:cNvPr>
          <p:cNvGrpSpPr/>
          <p:nvPr/>
        </p:nvGrpSpPr>
        <p:grpSpPr>
          <a:xfrm>
            <a:off x="7363095" y="3917775"/>
            <a:ext cx="1403825" cy="2760406"/>
            <a:chOff x="7318699" y="2199872"/>
            <a:chExt cx="1403825" cy="2760406"/>
          </a:xfrm>
        </p:grpSpPr>
        <p:pic>
          <p:nvPicPr>
            <p:cNvPr id="16" name="Picture 15">
              <a:extLst>
                <a:ext uri="{FF2B5EF4-FFF2-40B4-BE49-F238E27FC236}">
                  <a16:creationId xmlns:a16="http://schemas.microsoft.com/office/drawing/2014/main" id="{3226D7EB-2904-5288-DB1E-EC5126202FFB}"/>
                </a:ext>
              </a:extLst>
            </p:cNvPr>
            <p:cNvPicPr>
              <a:picLocks noChangeAspect="1"/>
            </p:cNvPicPr>
            <p:nvPr/>
          </p:nvPicPr>
          <p:blipFill>
            <a:blip r:embed="rId4"/>
            <a:stretch>
              <a:fillRect/>
            </a:stretch>
          </p:blipFill>
          <p:spPr>
            <a:xfrm>
              <a:off x="7318699" y="2199872"/>
              <a:ext cx="1403825" cy="2760406"/>
            </a:xfrm>
            <a:prstGeom prst="rect">
              <a:avLst/>
            </a:prstGeom>
          </p:spPr>
        </p:pic>
        <p:pic>
          <p:nvPicPr>
            <p:cNvPr id="19" name="Picture 4">
              <a:extLst>
                <a:ext uri="{FF2B5EF4-FFF2-40B4-BE49-F238E27FC236}">
                  <a16:creationId xmlns:a16="http://schemas.microsoft.com/office/drawing/2014/main" id="{2399C7F2-6A2B-30A8-9FA9-5A05C466077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671"/>
            <a:stretch/>
          </p:blipFill>
          <p:spPr bwMode="auto">
            <a:xfrm>
              <a:off x="7421054" y="2391216"/>
              <a:ext cx="1216032" cy="235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Oval 19">
            <a:extLst>
              <a:ext uri="{FF2B5EF4-FFF2-40B4-BE49-F238E27FC236}">
                <a16:creationId xmlns:a16="http://schemas.microsoft.com/office/drawing/2014/main" id="{AB478CBA-8F94-8803-183D-A7D66B3F9DC5}"/>
              </a:ext>
            </a:extLst>
          </p:cNvPr>
          <p:cNvSpPr/>
          <p:nvPr/>
        </p:nvSpPr>
        <p:spPr>
          <a:xfrm>
            <a:off x="7499669" y="6082562"/>
            <a:ext cx="1249105" cy="3302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E2536A1-42F8-A24B-B108-B007F9FACC06}"/>
              </a:ext>
            </a:extLst>
          </p:cNvPr>
          <p:cNvSpPr/>
          <p:nvPr/>
        </p:nvSpPr>
        <p:spPr>
          <a:xfrm>
            <a:off x="7427863" y="2568803"/>
            <a:ext cx="1313744" cy="11402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0C74AFA-F7B6-062C-C6A7-6B8ECDD2FB2D}"/>
              </a:ext>
            </a:extLst>
          </p:cNvPr>
          <p:cNvGrpSpPr/>
          <p:nvPr/>
        </p:nvGrpSpPr>
        <p:grpSpPr>
          <a:xfrm>
            <a:off x="137652" y="1102268"/>
            <a:ext cx="6862916" cy="5047781"/>
            <a:chOff x="137652" y="1102268"/>
            <a:chExt cx="6862916" cy="5047781"/>
          </a:xfrm>
        </p:grpSpPr>
        <p:pic>
          <p:nvPicPr>
            <p:cNvPr id="23" name="Picture 22">
              <a:extLst>
                <a:ext uri="{FF2B5EF4-FFF2-40B4-BE49-F238E27FC236}">
                  <a16:creationId xmlns:a16="http://schemas.microsoft.com/office/drawing/2014/main" id="{5F3FFFF2-FBCB-A4E3-ACD0-7ACCAE3FABAF}"/>
                </a:ext>
              </a:extLst>
            </p:cNvPr>
            <p:cNvPicPr>
              <a:picLocks noChangeAspect="1"/>
            </p:cNvPicPr>
            <p:nvPr/>
          </p:nvPicPr>
          <p:blipFill rotWithShape="1">
            <a:blip r:embed="rId8"/>
            <a:srcRect l="11994" r="3321"/>
            <a:stretch/>
          </p:blipFill>
          <p:spPr>
            <a:xfrm>
              <a:off x="137652" y="1102268"/>
              <a:ext cx="6862916" cy="5047781"/>
            </a:xfrm>
            <a:prstGeom prst="rect">
              <a:avLst/>
            </a:prstGeom>
          </p:spPr>
        </p:pic>
        <p:sp>
          <p:nvSpPr>
            <p:cNvPr id="28" name="Rectangle 27">
              <a:extLst>
                <a:ext uri="{FF2B5EF4-FFF2-40B4-BE49-F238E27FC236}">
                  <a16:creationId xmlns:a16="http://schemas.microsoft.com/office/drawing/2014/main" id="{DC37DFAE-6B7A-C9E0-3241-D19FFA89789A}"/>
                </a:ext>
              </a:extLst>
            </p:cNvPr>
            <p:cNvSpPr/>
            <p:nvPr/>
          </p:nvSpPr>
          <p:spPr>
            <a:xfrm>
              <a:off x="402393" y="1650492"/>
              <a:ext cx="6465132" cy="512064"/>
            </a:xfrm>
            <a:prstGeom prst="rect">
              <a:avLst/>
            </a:prstGeom>
            <a:solidFill>
              <a:srgbClr val="ED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pic>
        <p:nvPicPr>
          <p:cNvPr id="25" name="Picture 24">
            <a:extLst>
              <a:ext uri="{FF2B5EF4-FFF2-40B4-BE49-F238E27FC236}">
                <a16:creationId xmlns:a16="http://schemas.microsoft.com/office/drawing/2014/main" id="{33CB15B0-6D5F-767A-7977-09BF3E29908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6304" y="1644486"/>
            <a:ext cx="4222287" cy="471871"/>
          </a:xfrm>
          <a:prstGeom prst="rect">
            <a:avLst/>
          </a:prstGeom>
        </p:spPr>
      </p:pic>
      <p:pic>
        <p:nvPicPr>
          <p:cNvPr id="30" name="Picture 29">
            <a:extLst>
              <a:ext uri="{FF2B5EF4-FFF2-40B4-BE49-F238E27FC236}">
                <a16:creationId xmlns:a16="http://schemas.microsoft.com/office/drawing/2014/main" id="{4E49926B-4FF9-28BF-8BCA-9A1A41B161C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148780" y="3829285"/>
            <a:ext cx="1466705" cy="1222254"/>
          </a:xfrm>
          <a:prstGeom prst="rect">
            <a:avLst/>
          </a:prstGeom>
        </p:spPr>
      </p:pic>
      <p:sp>
        <p:nvSpPr>
          <p:cNvPr id="31" name="Oval 30">
            <a:extLst>
              <a:ext uri="{FF2B5EF4-FFF2-40B4-BE49-F238E27FC236}">
                <a16:creationId xmlns:a16="http://schemas.microsoft.com/office/drawing/2014/main" id="{9FEA364B-E76A-EAF2-2B98-193F4630D231}"/>
              </a:ext>
            </a:extLst>
          </p:cNvPr>
          <p:cNvSpPr/>
          <p:nvPr/>
        </p:nvSpPr>
        <p:spPr>
          <a:xfrm>
            <a:off x="402393" y="1440396"/>
            <a:ext cx="5158589" cy="8265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C2E1F21-09B9-9A9E-7F8D-B092E0D6FBB8}"/>
              </a:ext>
            </a:extLst>
          </p:cNvPr>
          <p:cNvSpPr/>
          <p:nvPr/>
        </p:nvSpPr>
        <p:spPr>
          <a:xfrm>
            <a:off x="4806189" y="3508292"/>
            <a:ext cx="2151885" cy="19093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A3831FE-AA30-F75B-65F6-DD153F5B0607}"/>
              </a:ext>
            </a:extLst>
          </p:cNvPr>
          <p:cNvSpPr/>
          <p:nvPr/>
        </p:nvSpPr>
        <p:spPr>
          <a:xfrm>
            <a:off x="2420114" y="2519905"/>
            <a:ext cx="2151885" cy="19093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296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D87BB0EB-184F-8511-FC9C-3DDDE850C017}"/>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SPANISH AD PLACEMENT EXAMPLES</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18" name="Picture 17" descr="A blue and black logo&#10;&#10;Description automatically generated">
            <a:extLst>
              <a:ext uri="{FF2B5EF4-FFF2-40B4-BE49-F238E27FC236}">
                <a16:creationId xmlns:a16="http://schemas.microsoft.com/office/drawing/2014/main" id="{B9DE637E-B11D-ED62-F0D2-5BAAE9AC8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pic>
        <p:nvPicPr>
          <p:cNvPr id="3" name="Picture 2">
            <a:extLst>
              <a:ext uri="{FF2B5EF4-FFF2-40B4-BE49-F238E27FC236}">
                <a16:creationId xmlns:a16="http://schemas.microsoft.com/office/drawing/2014/main" id="{232A2E14-7D63-C781-34B2-4D6026578249}"/>
              </a:ext>
            </a:extLst>
          </p:cNvPr>
          <p:cNvPicPr>
            <a:picLocks noChangeAspect="1"/>
          </p:cNvPicPr>
          <p:nvPr/>
        </p:nvPicPr>
        <p:blipFill>
          <a:blip r:embed="rId4"/>
          <a:stretch>
            <a:fillRect/>
          </a:stretch>
        </p:blipFill>
        <p:spPr>
          <a:xfrm>
            <a:off x="830061" y="1061191"/>
            <a:ext cx="7104313" cy="5170933"/>
          </a:xfrm>
          <a:prstGeom prst="rect">
            <a:avLst/>
          </a:prstGeom>
        </p:spPr>
      </p:pic>
      <p:pic>
        <p:nvPicPr>
          <p:cNvPr id="6" name="Picture 5">
            <a:extLst>
              <a:ext uri="{FF2B5EF4-FFF2-40B4-BE49-F238E27FC236}">
                <a16:creationId xmlns:a16="http://schemas.microsoft.com/office/drawing/2014/main" id="{5D7ACD40-64E4-8C2F-1B54-8BC52D5145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80543" y="5520580"/>
            <a:ext cx="5252917" cy="649399"/>
          </a:xfrm>
          <a:prstGeom prst="rect">
            <a:avLst/>
          </a:prstGeom>
        </p:spPr>
      </p:pic>
      <p:pic>
        <p:nvPicPr>
          <p:cNvPr id="7" name="Picture 6">
            <a:extLst>
              <a:ext uri="{FF2B5EF4-FFF2-40B4-BE49-F238E27FC236}">
                <a16:creationId xmlns:a16="http://schemas.microsoft.com/office/drawing/2014/main" id="{8856F89C-6456-0F8E-226E-72D24C6C2E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174473" y="1927463"/>
            <a:ext cx="1628732" cy="1357276"/>
          </a:xfrm>
          <a:prstGeom prst="rect">
            <a:avLst/>
          </a:prstGeom>
        </p:spPr>
      </p:pic>
      <p:sp>
        <p:nvSpPr>
          <p:cNvPr id="4" name="Oval 3">
            <a:extLst>
              <a:ext uri="{FF2B5EF4-FFF2-40B4-BE49-F238E27FC236}">
                <a16:creationId xmlns:a16="http://schemas.microsoft.com/office/drawing/2014/main" id="{40E98B7E-89E4-2031-2B25-8014CF4E9EAE}"/>
              </a:ext>
            </a:extLst>
          </p:cNvPr>
          <p:cNvSpPr/>
          <p:nvPr/>
        </p:nvSpPr>
        <p:spPr>
          <a:xfrm>
            <a:off x="5918658" y="1708678"/>
            <a:ext cx="2142265" cy="18867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8CFAB48-5C9B-1E7D-2C77-378930BAEA9C}"/>
              </a:ext>
            </a:extLst>
          </p:cNvPr>
          <p:cNvSpPr/>
          <p:nvPr/>
        </p:nvSpPr>
        <p:spPr>
          <a:xfrm>
            <a:off x="1094851" y="5209863"/>
            <a:ext cx="6368606" cy="1375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005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D87BB0EB-184F-8511-FC9C-3DDDE850C017}"/>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IMPORTANCE OF GOOD AD DESIGN</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18" name="Picture 17" descr="A blue and black logo&#10;&#10;Description automatically generated">
            <a:extLst>
              <a:ext uri="{FF2B5EF4-FFF2-40B4-BE49-F238E27FC236}">
                <a16:creationId xmlns:a16="http://schemas.microsoft.com/office/drawing/2014/main" id="{B9DE637E-B11D-ED62-F0D2-5BAAE9AC8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2" name="TextBox 1">
            <a:extLst>
              <a:ext uri="{FF2B5EF4-FFF2-40B4-BE49-F238E27FC236}">
                <a16:creationId xmlns:a16="http://schemas.microsoft.com/office/drawing/2014/main" id="{FEE59488-49C0-E8E4-2891-BA79DA6DE46F}"/>
              </a:ext>
            </a:extLst>
          </p:cNvPr>
          <p:cNvSpPr txBox="1"/>
          <p:nvPr/>
        </p:nvSpPr>
        <p:spPr>
          <a:xfrm>
            <a:off x="705677" y="1102490"/>
            <a:ext cx="7732643" cy="1523494"/>
          </a:xfrm>
          <a:prstGeom prst="rect">
            <a:avLst/>
          </a:prstGeom>
          <a:noFill/>
        </p:spPr>
        <p:txBody>
          <a:bodyPr wrap="square" rtlCol="0">
            <a:spAutoFit/>
          </a:bodyPr>
          <a:lstStyle/>
          <a:p>
            <a:pPr algn="ctr"/>
            <a:r>
              <a:rPr lang="en-US" altLang="en-US" sz="2800" b="1" dirty="0">
                <a:solidFill>
                  <a:srgbClr val="11263E"/>
                </a:solidFill>
                <a:latin typeface="Roboto" pitchFamily="2" charset="0"/>
                <a:ea typeface="Roboto" pitchFamily="2" charset="0"/>
              </a:rPr>
              <a:t>The Creative can be the most influential element of a successful or failed ad campaign.</a:t>
            </a:r>
          </a:p>
          <a:p>
            <a:pPr algn="ctr">
              <a:spcBef>
                <a:spcPts val="600"/>
              </a:spcBef>
            </a:pPr>
            <a:r>
              <a:rPr lang="en-US" altLang="en-US" sz="3200" b="1" dirty="0">
                <a:solidFill>
                  <a:srgbClr val="11263E"/>
                </a:solidFill>
                <a:latin typeface="Roboto Bk" pitchFamily="2" charset="0"/>
                <a:ea typeface="Roboto Bk" pitchFamily="2" charset="0"/>
              </a:rPr>
              <a:t>Creative is that important!</a:t>
            </a:r>
          </a:p>
        </p:txBody>
      </p:sp>
      <p:sp>
        <p:nvSpPr>
          <p:cNvPr id="8" name="TextBox 7">
            <a:extLst>
              <a:ext uri="{FF2B5EF4-FFF2-40B4-BE49-F238E27FC236}">
                <a16:creationId xmlns:a16="http://schemas.microsoft.com/office/drawing/2014/main" id="{FEE59488-49C0-E8E4-2891-BA79DA6DE46F}"/>
              </a:ext>
            </a:extLst>
          </p:cNvPr>
          <p:cNvSpPr txBox="1"/>
          <p:nvPr/>
        </p:nvSpPr>
        <p:spPr>
          <a:xfrm>
            <a:off x="1700897" y="3784058"/>
            <a:ext cx="6031746" cy="2554545"/>
          </a:xfrm>
          <a:prstGeom prst="rect">
            <a:avLst/>
          </a:prstGeom>
          <a:noFill/>
        </p:spPr>
        <p:txBody>
          <a:bodyPr wrap="square" rtlCol="0">
            <a:spAutoFit/>
          </a:bodyPr>
          <a:lstStyle/>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Have a Powerful Message</a:t>
            </a:r>
          </a:p>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Use Keywords</a:t>
            </a:r>
          </a:p>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Keep It Simple ( Less is more)</a:t>
            </a:r>
          </a:p>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Have a Clear Call-to-Action</a:t>
            </a:r>
          </a:p>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Show of the Brand with Coloring and Logo</a:t>
            </a:r>
          </a:p>
          <a:p>
            <a:pPr marL="457189" indent="-457189">
              <a:buFont typeface="Arial" panose="020B0604020202020204" pitchFamily="34" charset="0"/>
              <a:buChar char="•"/>
            </a:pPr>
            <a:r>
              <a:rPr lang="en-US" altLang="en-US" sz="2000" dirty="0">
                <a:solidFill>
                  <a:srgbClr val="11263E"/>
                </a:solidFill>
                <a:latin typeface="Roboto Bk" pitchFamily="2" charset="0"/>
                <a:ea typeface="Roboto Bk" pitchFamily="2" charset="0"/>
              </a:rPr>
              <a:t>Keep it Fresh (Even if you run the same message for a while, change the look of the ad)</a:t>
            </a:r>
          </a:p>
          <a:p>
            <a:pPr marL="457189" indent="-457189">
              <a:buFont typeface="Arial" panose="020B0604020202020204" pitchFamily="34" charset="0"/>
              <a:buChar char="•"/>
            </a:pPr>
            <a:endParaRPr lang="en-US" altLang="en-US" sz="2000" dirty="0">
              <a:solidFill>
                <a:srgbClr val="11263E"/>
              </a:solidFill>
              <a:latin typeface="Roboto Bk" pitchFamily="2" charset="0"/>
              <a:ea typeface="Roboto Bk" pitchFamily="2" charset="0"/>
            </a:endParaRPr>
          </a:p>
        </p:txBody>
      </p:sp>
      <p:sp>
        <p:nvSpPr>
          <p:cNvPr id="9" name="TextBox 7">
            <a:extLst>
              <a:ext uri="{FF2B5EF4-FFF2-40B4-BE49-F238E27FC236}">
                <a16:creationId xmlns:a16="http://schemas.microsoft.com/office/drawing/2014/main" id="{2D905961-5489-1D8B-B3E6-9C64E3048C5F}"/>
              </a:ext>
            </a:extLst>
          </p:cNvPr>
          <p:cNvSpPr txBox="1"/>
          <p:nvPr/>
        </p:nvSpPr>
        <p:spPr>
          <a:xfrm>
            <a:off x="2129325" y="3181688"/>
            <a:ext cx="6308995" cy="492443"/>
          </a:xfrm>
          <a:prstGeom prst="rect">
            <a:avLst/>
          </a:prstGeom>
        </p:spPr>
        <p:txBody>
          <a:bodyPr wrap="square" lIns="0" tIns="0" rIns="0" bIns="0" rtlCol="0" anchor="t">
            <a:spAutoFit/>
          </a:bodyPr>
          <a:lstStyle/>
          <a:p>
            <a:r>
              <a:rPr lang="en-US" altLang="en-US" sz="3200" b="1" dirty="0">
                <a:solidFill>
                  <a:srgbClr val="00B0F0"/>
                </a:solidFill>
                <a:latin typeface="Roboto" pitchFamily="2" charset="0"/>
                <a:ea typeface="Roboto" pitchFamily="2" charset="0"/>
              </a:rPr>
              <a:t>Your Messaging Should:</a:t>
            </a:r>
          </a:p>
        </p:txBody>
      </p:sp>
    </p:spTree>
    <p:extLst>
      <p:ext uri="{BB962C8B-B14F-4D97-AF65-F5344CB8AC3E}">
        <p14:creationId xmlns:p14="http://schemas.microsoft.com/office/powerpoint/2010/main" val="2577116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D87BB0EB-184F-8511-FC9C-3DDDE850C017}"/>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HOW TO JUDGE SUCCESS</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18" name="Picture 17" descr="A blue and black logo&#10;&#10;Description automatically generated">
            <a:extLst>
              <a:ext uri="{FF2B5EF4-FFF2-40B4-BE49-F238E27FC236}">
                <a16:creationId xmlns:a16="http://schemas.microsoft.com/office/drawing/2014/main" id="{B9DE637E-B11D-ED62-F0D2-5BAAE9AC8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2" name="TextBox 1">
            <a:extLst>
              <a:ext uri="{FF2B5EF4-FFF2-40B4-BE49-F238E27FC236}">
                <a16:creationId xmlns:a16="http://schemas.microsoft.com/office/drawing/2014/main" id="{FEE59488-49C0-E8E4-2891-BA79DA6DE46F}"/>
              </a:ext>
            </a:extLst>
          </p:cNvPr>
          <p:cNvSpPr txBox="1"/>
          <p:nvPr/>
        </p:nvSpPr>
        <p:spPr>
          <a:xfrm>
            <a:off x="506894" y="1078563"/>
            <a:ext cx="7732643" cy="523220"/>
          </a:xfrm>
          <a:prstGeom prst="rect">
            <a:avLst/>
          </a:prstGeom>
          <a:noFill/>
        </p:spPr>
        <p:txBody>
          <a:bodyPr wrap="square" rtlCol="0">
            <a:spAutoFit/>
          </a:bodyPr>
          <a:lstStyle/>
          <a:p>
            <a:pPr algn="ctr"/>
            <a:r>
              <a:rPr lang="en-US" altLang="en-US" sz="2800" b="1" u="sng" dirty="0">
                <a:solidFill>
                  <a:srgbClr val="11263E"/>
                </a:solidFill>
                <a:latin typeface="Roboto" pitchFamily="2" charset="0"/>
                <a:ea typeface="Roboto" pitchFamily="2" charset="0"/>
              </a:rPr>
              <a:t>What is Your Goal?</a:t>
            </a:r>
            <a:endParaRPr lang="en-US" altLang="en-US" sz="3200" b="1" u="sng" dirty="0">
              <a:solidFill>
                <a:srgbClr val="11263E"/>
              </a:solidFill>
              <a:latin typeface="Roboto Bk" pitchFamily="2" charset="0"/>
              <a:ea typeface="Roboto Bk" pitchFamily="2" charset="0"/>
            </a:endParaRPr>
          </a:p>
        </p:txBody>
      </p:sp>
      <p:sp>
        <p:nvSpPr>
          <p:cNvPr id="61" name="object 18">
            <a:extLst>
              <a:ext uri="{FF2B5EF4-FFF2-40B4-BE49-F238E27FC236}">
                <a16:creationId xmlns:a16="http://schemas.microsoft.com/office/drawing/2014/main" id="{875E39B1-C753-4D2B-919B-8CD2CA708032}"/>
              </a:ext>
            </a:extLst>
          </p:cNvPr>
          <p:cNvSpPr txBox="1"/>
          <p:nvPr/>
        </p:nvSpPr>
        <p:spPr>
          <a:xfrm>
            <a:off x="1315009" y="1768383"/>
            <a:ext cx="7663071" cy="2982868"/>
          </a:xfrm>
          <a:prstGeom prst="rect">
            <a:avLst/>
          </a:prstGeom>
        </p:spPr>
        <p:txBody>
          <a:bodyPr vert="horz" wrap="square" lIns="0" tIns="12700" rIns="0" bIns="0" rtlCol="0">
            <a:spAutoFit/>
          </a:bodyPr>
          <a:lstStyle/>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Generate More Website Visits?</a:t>
            </a:r>
          </a:p>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Gain More Social Media Followers?</a:t>
            </a:r>
          </a:p>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Get More Foot Traffic Through the Door?</a:t>
            </a:r>
          </a:p>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Reach a Specific Area?</a:t>
            </a:r>
          </a:p>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Reach a Specific Demographic?</a:t>
            </a:r>
          </a:p>
          <a:p>
            <a:pPr marL="285750" indent="-285750">
              <a:spcBef>
                <a:spcPts val="600"/>
              </a:spcBef>
              <a:buFont typeface="Arial" panose="020B0604020202020204" pitchFamily="34" charset="0"/>
              <a:buChar char="•"/>
            </a:pPr>
            <a:r>
              <a:rPr lang="en-US" sz="2800" b="1" spc="60" dirty="0">
                <a:solidFill>
                  <a:srgbClr val="004B7B"/>
                </a:solidFill>
                <a:latin typeface="Roboto" pitchFamily="2" charset="0"/>
                <a:ea typeface="Roboto" pitchFamily="2" charset="0"/>
                <a:cs typeface="Trebuchet MS"/>
              </a:rPr>
              <a:t>Develop Brand Awareness?</a:t>
            </a:r>
          </a:p>
        </p:txBody>
      </p:sp>
      <p:sp>
        <p:nvSpPr>
          <p:cNvPr id="5" name="TextBox 4">
            <a:extLst>
              <a:ext uri="{FF2B5EF4-FFF2-40B4-BE49-F238E27FC236}">
                <a16:creationId xmlns:a16="http://schemas.microsoft.com/office/drawing/2014/main" id="{3D7E0572-755B-1A7E-ECC9-DC40C689898A}"/>
              </a:ext>
            </a:extLst>
          </p:cNvPr>
          <p:cNvSpPr txBox="1"/>
          <p:nvPr/>
        </p:nvSpPr>
        <p:spPr>
          <a:xfrm>
            <a:off x="506894" y="5190984"/>
            <a:ext cx="7732643" cy="707886"/>
          </a:xfrm>
          <a:prstGeom prst="rect">
            <a:avLst/>
          </a:prstGeom>
          <a:noFill/>
        </p:spPr>
        <p:txBody>
          <a:bodyPr wrap="square" rtlCol="0">
            <a:spAutoFit/>
          </a:bodyPr>
          <a:lstStyle/>
          <a:p>
            <a:pPr algn="ctr"/>
            <a:r>
              <a:rPr lang="en-US" altLang="en-US" sz="2000" b="1" dirty="0">
                <a:solidFill>
                  <a:srgbClr val="11263E"/>
                </a:solidFill>
                <a:latin typeface="Roboto" pitchFamily="2" charset="0"/>
                <a:ea typeface="Roboto" pitchFamily="2" charset="0"/>
              </a:rPr>
              <a:t>Make sure your ad campaign is not only the right message, but it is delivered to the right person, at the right place and time.</a:t>
            </a:r>
            <a:endParaRPr lang="en-US" altLang="en-US" sz="2000" b="1" dirty="0">
              <a:solidFill>
                <a:srgbClr val="11263E"/>
              </a:solidFill>
              <a:latin typeface="Roboto Bk" pitchFamily="2" charset="0"/>
              <a:ea typeface="Roboto Bk" pitchFamily="2" charset="0"/>
            </a:endParaRPr>
          </a:p>
        </p:txBody>
      </p:sp>
    </p:spTree>
    <p:extLst>
      <p:ext uri="{BB962C8B-B14F-4D97-AF65-F5344CB8AC3E}">
        <p14:creationId xmlns:p14="http://schemas.microsoft.com/office/powerpoint/2010/main" val="2614802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337FC921-4369-80BE-4F36-6D1948C8D0B0}"/>
              </a:ext>
            </a:extLst>
          </p:cNvPr>
          <p:cNvGrpSpPr/>
          <p:nvPr/>
        </p:nvGrpSpPr>
        <p:grpSpPr>
          <a:xfrm>
            <a:off x="801434" y="1570687"/>
            <a:ext cx="694798" cy="690413"/>
            <a:chOff x="-1698696" y="548548"/>
            <a:chExt cx="1016734" cy="1010316"/>
          </a:xfrm>
        </p:grpSpPr>
        <p:sp>
          <p:nvSpPr>
            <p:cNvPr id="79" name="Rectangle: Rounded Corners 78">
              <a:extLst>
                <a:ext uri="{FF2B5EF4-FFF2-40B4-BE49-F238E27FC236}">
                  <a16:creationId xmlns:a16="http://schemas.microsoft.com/office/drawing/2014/main" id="{606823AA-B2FB-4526-4970-71C21EB8F3E4}"/>
                </a:ext>
              </a:extLst>
            </p:cNvPr>
            <p:cNvSpPr/>
            <p:nvPr/>
          </p:nvSpPr>
          <p:spPr>
            <a:xfrm>
              <a:off x="-1692277" y="548548"/>
              <a:ext cx="1010315" cy="1010316"/>
            </a:xfrm>
            <a:prstGeom prst="roundRect">
              <a:avLst/>
            </a:prstGeom>
            <a:solidFill>
              <a:srgbClr val="1B2744"/>
            </a:solidFill>
            <a:ln>
              <a:solidFill>
                <a:srgbClr val="1B274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88"/>
            </a:p>
          </p:txBody>
        </p:sp>
        <p:pic>
          <p:nvPicPr>
            <p:cNvPr id="80" name="Picture 79" descr="A picture containing arrow&#10;&#10;Description automatically generated">
              <a:extLst>
                <a:ext uri="{FF2B5EF4-FFF2-40B4-BE49-F238E27FC236}">
                  <a16:creationId xmlns:a16="http://schemas.microsoft.com/office/drawing/2014/main" id="{F732D2CA-669C-C9C3-00F8-DE2E855432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64" t="29849" r="27455" b="32763"/>
            <a:stretch/>
          </p:blipFill>
          <p:spPr>
            <a:xfrm>
              <a:off x="-1698696" y="714254"/>
              <a:ext cx="1016733" cy="688547"/>
            </a:xfrm>
            <a:prstGeom prst="rect">
              <a:avLst/>
            </a:prstGeom>
          </p:spPr>
        </p:pic>
      </p:grpSp>
      <p:grpSp>
        <p:nvGrpSpPr>
          <p:cNvPr id="87" name="Group 86">
            <a:extLst>
              <a:ext uri="{FF2B5EF4-FFF2-40B4-BE49-F238E27FC236}">
                <a16:creationId xmlns:a16="http://schemas.microsoft.com/office/drawing/2014/main" id="{9149EEE0-1BE8-A533-91FA-6BF272791726}"/>
              </a:ext>
            </a:extLst>
          </p:cNvPr>
          <p:cNvGrpSpPr/>
          <p:nvPr/>
        </p:nvGrpSpPr>
        <p:grpSpPr>
          <a:xfrm>
            <a:off x="802962" y="2612723"/>
            <a:ext cx="690413" cy="690413"/>
            <a:chOff x="-1505199" y="4456873"/>
            <a:chExt cx="479640" cy="479640"/>
          </a:xfrm>
        </p:grpSpPr>
        <p:sp>
          <p:nvSpPr>
            <p:cNvPr id="88" name="Rectangle: Rounded Corners 87">
              <a:extLst>
                <a:ext uri="{FF2B5EF4-FFF2-40B4-BE49-F238E27FC236}">
                  <a16:creationId xmlns:a16="http://schemas.microsoft.com/office/drawing/2014/main" id="{C2F5E3C7-3D35-283B-2148-D9B15B4B3EFA}"/>
                </a:ext>
              </a:extLst>
            </p:cNvPr>
            <p:cNvSpPr/>
            <p:nvPr/>
          </p:nvSpPr>
          <p:spPr>
            <a:xfrm>
              <a:off x="-1505199" y="4456873"/>
              <a:ext cx="479640" cy="479640"/>
            </a:xfrm>
            <a:prstGeom prst="roundRect">
              <a:avLst/>
            </a:prstGeom>
            <a:solidFill>
              <a:srgbClr val="1B27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88"/>
            </a:p>
          </p:txBody>
        </p:sp>
        <p:pic>
          <p:nvPicPr>
            <p:cNvPr id="89" name="Picture 88" descr="Icon&#10;&#10;Description automatically generated">
              <a:extLst>
                <a:ext uri="{FF2B5EF4-FFF2-40B4-BE49-F238E27FC236}">
                  <a16:creationId xmlns:a16="http://schemas.microsoft.com/office/drawing/2014/main" id="{34A24AED-426E-E562-2DE1-69E026E3E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164" y="4496803"/>
              <a:ext cx="399569" cy="399780"/>
            </a:xfrm>
            <a:prstGeom prst="rect">
              <a:avLst/>
            </a:prstGeom>
          </p:spPr>
        </p:pic>
      </p:grpSp>
      <p:sp>
        <p:nvSpPr>
          <p:cNvPr id="93" name="TextBox 92">
            <a:extLst>
              <a:ext uri="{FF2B5EF4-FFF2-40B4-BE49-F238E27FC236}">
                <a16:creationId xmlns:a16="http://schemas.microsoft.com/office/drawing/2014/main" id="{D26864ED-6386-5A30-4475-3D86D4B1D35A}"/>
              </a:ext>
            </a:extLst>
          </p:cNvPr>
          <p:cNvSpPr txBox="1"/>
          <p:nvPr/>
        </p:nvSpPr>
        <p:spPr>
          <a:xfrm>
            <a:off x="1610210" y="1601352"/>
            <a:ext cx="6812348" cy="2718180"/>
          </a:xfrm>
          <a:prstGeom prst="rect">
            <a:avLst/>
          </a:prstGeom>
          <a:noFill/>
        </p:spPr>
        <p:txBody>
          <a:bodyPr wrap="square" rtlCol="0">
            <a:spAutoFit/>
          </a:bodyPr>
          <a:lstStyle/>
          <a:p>
            <a:pPr algn="just"/>
            <a:r>
              <a:rPr lang="en-US" altLang="en-US" sz="2133" b="1" dirty="0">
                <a:solidFill>
                  <a:srgbClr val="17171A"/>
                </a:solidFill>
                <a:latin typeface="Roboto" pitchFamily="2" charset="0"/>
                <a:ea typeface="Roboto" pitchFamily="2" charset="0"/>
              </a:rPr>
              <a:t>Treat you as a collaborative partner, where we are both mutually invested in achieving success.  </a:t>
            </a:r>
          </a:p>
          <a:p>
            <a:pPr algn="just"/>
            <a:endParaRPr lang="en-US" altLang="en-US" sz="2133" b="1" dirty="0">
              <a:solidFill>
                <a:srgbClr val="17171A"/>
              </a:solidFill>
              <a:latin typeface="Roboto" pitchFamily="2" charset="0"/>
              <a:ea typeface="Roboto" pitchFamily="2" charset="0"/>
            </a:endParaRPr>
          </a:p>
          <a:p>
            <a:pPr algn="just"/>
            <a:r>
              <a:rPr lang="en-US" altLang="en-US" sz="2133" b="1" dirty="0">
                <a:solidFill>
                  <a:srgbClr val="17171A"/>
                </a:solidFill>
                <a:latin typeface="Roboto" pitchFamily="2" charset="0"/>
                <a:ea typeface="Roboto" pitchFamily="2" charset="0"/>
              </a:rPr>
              <a:t>Provide clients with integrated digital and traditional marketing services.</a:t>
            </a:r>
          </a:p>
          <a:p>
            <a:pPr algn="just"/>
            <a:endParaRPr lang="en-US" altLang="en-US" sz="2133" b="1" dirty="0">
              <a:solidFill>
                <a:srgbClr val="17171A"/>
              </a:solidFill>
              <a:latin typeface="Roboto" pitchFamily="2" charset="0"/>
              <a:ea typeface="Roboto" pitchFamily="2" charset="0"/>
            </a:endParaRPr>
          </a:p>
          <a:p>
            <a:pPr algn="just"/>
            <a:r>
              <a:rPr lang="en-US" altLang="en-US" sz="2133" b="1" dirty="0">
                <a:solidFill>
                  <a:srgbClr val="17171A"/>
                </a:solidFill>
                <a:latin typeface="Roboto" pitchFamily="2" charset="0"/>
                <a:ea typeface="Roboto" pitchFamily="2" charset="0"/>
              </a:rPr>
              <a:t>Proactive in the healthcare industry by offering Critical Access Hospitals with cost saving strategies. </a:t>
            </a:r>
          </a:p>
        </p:txBody>
      </p:sp>
      <p:grpSp>
        <p:nvGrpSpPr>
          <p:cNvPr id="8" name="Group 7">
            <a:extLst>
              <a:ext uri="{FF2B5EF4-FFF2-40B4-BE49-F238E27FC236}">
                <a16:creationId xmlns:a16="http://schemas.microsoft.com/office/drawing/2014/main" id="{19096E54-55A5-9C57-F79D-E9D734559A19}"/>
              </a:ext>
            </a:extLst>
          </p:cNvPr>
          <p:cNvGrpSpPr/>
          <p:nvPr/>
        </p:nvGrpSpPr>
        <p:grpSpPr>
          <a:xfrm>
            <a:off x="660995" y="3581426"/>
            <a:ext cx="949045" cy="795583"/>
            <a:chOff x="308590" y="3562839"/>
            <a:chExt cx="463582" cy="388620"/>
          </a:xfrm>
        </p:grpSpPr>
        <p:sp>
          <p:nvSpPr>
            <p:cNvPr id="4" name="Rectangle: Rounded Corners 3">
              <a:extLst>
                <a:ext uri="{FF2B5EF4-FFF2-40B4-BE49-F238E27FC236}">
                  <a16:creationId xmlns:a16="http://schemas.microsoft.com/office/drawing/2014/main" id="{3E977852-D599-98FB-5212-B469257FAAAF}"/>
                </a:ext>
              </a:extLst>
            </p:cNvPr>
            <p:cNvSpPr/>
            <p:nvPr/>
          </p:nvSpPr>
          <p:spPr>
            <a:xfrm>
              <a:off x="379723" y="3588526"/>
              <a:ext cx="337247" cy="337247"/>
            </a:xfrm>
            <a:prstGeom prst="roundRect">
              <a:avLst/>
            </a:prstGeom>
            <a:solidFill>
              <a:srgbClr val="1B27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88"/>
            </a:p>
          </p:txBody>
        </p:sp>
        <p:pic>
          <p:nvPicPr>
            <p:cNvPr id="7" name="Picture 6" descr="A white dollar sign in a circle&#10;&#10;Description automatically generated">
              <a:extLst>
                <a:ext uri="{FF2B5EF4-FFF2-40B4-BE49-F238E27FC236}">
                  <a16:creationId xmlns:a16="http://schemas.microsoft.com/office/drawing/2014/main" id="{329858B2-831E-9FF9-B05E-337529E1E873}"/>
                </a:ext>
              </a:extLst>
            </p:cNvPr>
            <p:cNvPicPr>
              <a:picLocks noChangeAspect="1"/>
            </p:cNvPicPr>
            <p:nvPr/>
          </p:nvPicPr>
          <p:blipFill>
            <a:blip r:embed="rId4"/>
            <a:stretch>
              <a:fillRect/>
            </a:stretch>
          </p:blipFill>
          <p:spPr>
            <a:xfrm>
              <a:off x="308590" y="3562839"/>
              <a:ext cx="463582" cy="388620"/>
            </a:xfrm>
            <a:prstGeom prst="rect">
              <a:avLst/>
            </a:prstGeom>
          </p:spPr>
        </p:pic>
      </p:grpSp>
      <p:sp>
        <p:nvSpPr>
          <p:cNvPr id="2" name="TextBox 7">
            <a:extLst>
              <a:ext uri="{FF2B5EF4-FFF2-40B4-BE49-F238E27FC236}">
                <a16:creationId xmlns:a16="http://schemas.microsoft.com/office/drawing/2014/main" id="{A8D7FDA9-7DA0-DAC6-E1FA-34960F27764D}"/>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HOW WE CAN HELP</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5" name="Picture 4" descr="A blue and black logo&#10;&#10;Description automatically generated">
            <a:extLst>
              <a:ext uri="{FF2B5EF4-FFF2-40B4-BE49-F238E27FC236}">
                <a16:creationId xmlns:a16="http://schemas.microsoft.com/office/drawing/2014/main" id="{9758F19E-18EB-0BB8-F694-612B0C5716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6" name="TextBox 16">
            <a:extLst>
              <a:ext uri="{FF2B5EF4-FFF2-40B4-BE49-F238E27FC236}">
                <a16:creationId xmlns:a16="http://schemas.microsoft.com/office/drawing/2014/main" id="{D882FA8D-3EC5-0E13-4A16-CB0B4EFFB45C}"/>
              </a:ext>
            </a:extLst>
          </p:cNvPr>
          <p:cNvSpPr txBox="1"/>
          <p:nvPr/>
        </p:nvSpPr>
        <p:spPr>
          <a:xfrm>
            <a:off x="1881001" y="4495896"/>
            <a:ext cx="6061999" cy="1231106"/>
          </a:xfrm>
          <a:prstGeom prst="rect">
            <a:avLst/>
          </a:prstGeom>
        </p:spPr>
        <p:txBody>
          <a:bodyPr wrap="square" lIns="0" tIns="0" rIns="0" bIns="0" rtlCol="0" anchor="t">
            <a:spAutoFit/>
          </a:bodyPr>
          <a:lstStyle/>
          <a:p>
            <a:pPr marL="457200" indent="-228600">
              <a:buFont typeface="Arial" panose="020B0604020202020204" pitchFamily="34" charset="0"/>
              <a:buChar char="•"/>
            </a:pPr>
            <a:r>
              <a:rPr lang="en-US" sz="2000" b="1" spc="18" dirty="0">
                <a:solidFill>
                  <a:srgbClr val="0072B4"/>
                </a:solidFill>
                <a:latin typeface="Roboto" pitchFamily="2" charset="0"/>
                <a:ea typeface="Roboto" pitchFamily="2" charset="0"/>
              </a:rPr>
              <a:t>Offer our Experience &amp; Expertise</a:t>
            </a:r>
          </a:p>
          <a:p>
            <a:pPr marL="457200" indent="-228600">
              <a:buFont typeface="Arial" panose="020B0604020202020204" pitchFamily="34" charset="0"/>
              <a:buChar char="•"/>
            </a:pPr>
            <a:r>
              <a:rPr lang="en-US" sz="2000" b="1" spc="18" dirty="0">
                <a:solidFill>
                  <a:srgbClr val="0072B4"/>
                </a:solidFill>
                <a:latin typeface="Roboto" pitchFamily="2" charset="0"/>
                <a:ea typeface="Roboto" pitchFamily="2" charset="0"/>
              </a:rPr>
              <a:t>Simple Invoicing for Reimbursements</a:t>
            </a:r>
          </a:p>
          <a:p>
            <a:pPr marL="457200" indent="-228600">
              <a:buFont typeface="Arial" panose="020B0604020202020204" pitchFamily="34" charset="0"/>
              <a:buChar char="•"/>
            </a:pPr>
            <a:r>
              <a:rPr lang="en-US" sz="2000" b="1" spc="18" dirty="0">
                <a:solidFill>
                  <a:srgbClr val="0072B4"/>
                </a:solidFill>
                <a:latin typeface="Roboto" pitchFamily="2" charset="0"/>
                <a:ea typeface="Roboto" pitchFamily="2" charset="0"/>
              </a:rPr>
              <a:t>Strategic Marketing Plans</a:t>
            </a:r>
          </a:p>
          <a:p>
            <a:pPr marL="457200" indent="-228600">
              <a:buFont typeface="Arial" panose="020B0604020202020204" pitchFamily="34" charset="0"/>
              <a:buChar char="•"/>
            </a:pPr>
            <a:r>
              <a:rPr lang="en-US" sz="2000" b="1" spc="18" dirty="0">
                <a:solidFill>
                  <a:srgbClr val="0072B4"/>
                </a:solidFill>
                <a:latin typeface="Roboto" pitchFamily="2" charset="0"/>
                <a:ea typeface="Roboto" pitchFamily="2" charset="0"/>
              </a:rPr>
              <a:t>Supported by Legal Counsel</a:t>
            </a:r>
          </a:p>
        </p:txBody>
      </p:sp>
    </p:spTree>
    <p:extLst>
      <p:ext uri="{BB962C8B-B14F-4D97-AF65-F5344CB8AC3E}">
        <p14:creationId xmlns:p14="http://schemas.microsoft.com/office/powerpoint/2010/main" val="159901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blue and black logo&#10;&#10;Description automatically generated">
            <a:extLst>
              <a:ext uri="{FF2B5EF4-FFF2-40B4-BE49-F238E27FC236}">
                <a16:creationId xmlns:a16="http://schemas.microsoft.com/office/drawing/2014/main" id="{BFE72172-B0E1-F370-2E61-7C8F2C2B36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2" name="TextBox 1">
            <a:extLst>
              <a:ext uri="{FF2B5EF4-FFF2-40B4-BE49-F238E27FC236}">
                <a16:creationId xmlns:a16="http://schemas.microsoft.com/office/drawing/2014/main" id="{E001A65F-DE2B-FD8E-8131-9ED64797EE8C}"/>
              </a:ext>
            </a:extLst>
          </p:cNvPr>
          <p:cNvSpPr txBox="1"/>
          <p:nvPr/>
        </p:nvSpPr>
        <p:spPr>
          <a:xfrm>
            <a:off x="1304219" y="1295166"/>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GENERAL HEALTH</a:t>
            </a:r>
          </a:p>
        </p:txBody>
      </p:sp>
      <p:sp>
        <p:nvSpPr>
          <p:cNvPr id="3" name="TextBox 2">
            <a:extLst>
              <a:ext uri="{FF2B5EF4-FFF2-40B4-BE49-F238E27FC236}">
                <a16:creationId xmlns:a16="http://schemas.microsoft.com/office/drawing/2014/main" id="{F6145411-2A08-BACE-DEE9-5F452B1F2CB9}"/>
              </a:ext>
            </a:extLst>
          </p:cNvPr>
          <p:cNvSpPr txBox="1"/>
          <p:nvPr/>
        </p:nvSpPr>
        <p:spPr>
          <a:xfrm>
            <a:off x="1190790" y="1580414"/>
            <a:ext cx="2076210" cy="2061205"/>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Flu Shot</a:t>
            </a:r>
          </a:p>
          <a:p>
            <a:pPr algn="ctr"/>
            <a:r>
              <a:rPr lang="en-US" sz="984" i="1" dirty="0">
                <a:solidFill>
                  <a:srgbClr val="0882D9"/>
                </a:solidFill>
                <a:latin typeface="Roboto Lt" pitchFamily="2" charset="0"/>
                <a:ea typeface="Roboto Lt" pitchFamily="2" charset="0"/>
              </a:rPr>
              <a:t>Health Screening</a:t>
            </a:r>
          </a:p>
          <a:p>
            <a:pPr algn="ctr"/>
            <a:r>
              <a:rPr lang="en-US" sz="984" i="1" dirty="0">
                <a:solidFill>
                  <a:srgbClr val="0882D9"/>
                </a:solidFill>
                <a:latin typeface="Roboto Lt" pitchFamily="2" charset="0"/>
                <a:ea typeface="Roboto Lt" pitchFamily="2" charset="0"/>
              </a:rPr>
              <a:t>Preventative Care / Wellness</a:t>
            </a:r>
          </a:p>
          <a:p>
            <a:pPr algn="ctr"/>
            <a:r>
              <a:rPr lang="en-US" sz="984" i="1" dirty="0">
                <a:solidFill>
                  <a:srgbClr val="0882D9"/>
                </a:solidFill>
                <a:latin typeface="Roboto Lt" pitchFamily="2" charset="0"/>
                <a:ea typeface="Roboto Lt" pitchFamily="2" charset="0"/>
              </a:rPr>
              <a:t>Nutritional and Dietary Counseling</a:t>
            </a:r>
          </a:p>
          <a:p>
            <a:pPr algn="ctr"/>
            <a:r>
              <a:rPr lang="en-US" sz="984" i="1" dirty="0">
                <a:solidFill>
                  <a:srgbClr val="0882D9"/>
                </a:solidFill>
                <a:latin typeface="Roboto Lt" pitchFamily="2" charset="0"/>
                <a:ea typeface="Roboto Lt" pitchFamily="2" charset="0"/>
              </a:rPr>
              <a:t>Diagnostic Imaging/Radiology</a:t>
            </a:r>
          </a:p>
          <a:p>
            <a:pPr algn="ctr"/>
            <a:r>
              <a:rPr lang="en-US" sz="984" i="1" dirty="0">
                <a:solidFill>
                  <a:srgbClr val="0882D9"/>
                </a:solidFill>
                <a:latin typeface="Roboto Lt" pitchFamily="2" charset="0"/>
                <a:ea typeface="Roboto Lt" pitchFamily="2" charset="0"/>
              </a:rPr>
              <a:t>Colonoscopy</a:t>
            </a:r>
          </a:p>
          <a:p>
            <a:pPr algn="ctr"/>
            <a:r>
              <a:rPr lang="en-US" sz="984" i="1" dirty="0">
                <a:solidFill>
                  <a:srgbClr val="0882D9"/>
                </a:solidFill>
                <a:latin typeface="Roboto Lt" pitchFamily="2" charset="0"/>
                <a:ea typeface="Roboto Lt" pitchFamily="2" charset="0"/>
              </a:rPr>
              <a:t>Mental Health Services</a:t>
            </a:r>
          </a:p>
          <a:p>
            <a:pPr algn="ctr"/>
            <a:r>
              <a:rPr lang="en-US" sz="984" i="1" dirty="0">
                <a:solidFill>
                  <a:srgbClr val="0882D9"/>
                </a:solidFill>
                <a:latin typeface="Roboto Lt" pitchFamily="2" charset="0"/>
                <a:ea typeface="Roboto Lt" pitchFamily="2" charset="0"/>
              </a:rPr>
              <a:t>Behavioral health</a:t>
            </a:r>
          </a:p>
          <a:p>
            <a:pPr algn="ctr"/>
            <a:r>
              <a:rPr lang="en-US" sz="984" i="1" dirty="0">
                <a:solidFill>
                  <a:srgbClr val="0882D9"/>
                </a:solidFill>
                <a:latin typeface="Roboto Lt" pitchFamily="2" charset="0"/>
                <a:ea typeface="Roboto Lt" pitchFamily="2" charset="0"/>
              </a:rPr>
              <a:t>Diabetes Awareness</a:t>
            </a:r>
          </a:p>
          <a:p>
            <a:pPr algn="ctr"/>
            <a:r>
              <a:rPr lang="en-US" sz="984" i="1" dirty="0">
                <a:solidFill>
                  <a:srgbClr val="0882D9"/>
                </a:solidFill>
                <a:latin typeface="Roboto Lt" pitchFamily="2" charset="0"/>
                <a:ea typeface="Roboto Lt" pitchFamily="2" charset="0"/>
              </a:rPr>
              <a:t>Internal Medicine</a:t>
            </a:r>
          </a:p>
          <a:p>
            <a:pPr algn="ctr"/>
            <a:r>
              <a:rPr lang="en-US" sz="984" i="1" dirty="0">
                <a:solidFill>
                  <a:srgbClr val="0882D9"/>
                </a:solidFill>
                <a:latin typeface="Roboto Lt" pitchFamily="2" charset="0"/>
                <a:ea typeface="Roboto Lt" pitchFamily="2" charset="0"/>
              </a:rPr>
              <a:t>Sports Physicals</a:t>
            </a:r>
          </a:p>
          <a:p>
            <a:pPr algn="ctr"/>
            <a:r>
              <a:rPr lang="en-US" sz="984" i="1" dirty="0">
                <a:solidFill>
                  <a:srgbClr val="0882D9"/>
                </a:solidFill>
                <a:latin typeface="Roboto Lt" pitchFamily="2" charset="0"/>
                <a:ea typeface="Roboto Lt" pitchFamily="2" charset="0"/>
              </a:rPr>
              <a:t>Lab Wellness Clinics</a:t>
            </a:r>
          </a:p>
          <a:p>
            <a:pPr algn="ctr"/>
            <a:endParaRPr lang="en-US" sz="984" i="1" dirty="0">
              <a:solidFill>
                <a:srgbClr val="0882D9"/>
              </a:solidFill>
              <a:latin typeface="Roboto Lt" pitchFamily="2" charset="0"/>
              <a:ea typeface="Roboto Lt" pitchFamily="2" charset="0"/>
            </a:endParaRPr>
          </a:p>
        </p:txBody>
      </p:sp>
      <p:sp>
        <p:nvSpPr>
          <p:cNvPr id="8" name="TextBox 7">
            <a:extLst>
              <a:ext uri="{FF2B5EF4-FFF2-40B4-BE49-F238E27FC236}">
                <a16:creationId xmlns:a16="http://schemas.microsoft.com/office/drawing/2014/main" id="{50D19237-24B9-B203-9756-372F628A2ED6}"/>
              </a:ext>
            </a:extLst>
          </p:cNvPr>
          <p:cNvSpPr txBox="1"/>
          <p:nvPr/>
        </p:nvSpPr>
        <p:spPr>
          <a:xfrm>
            <a:off x="3768813" y="1295166"/>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WOMEN’S HEALTH</a:t>
            </a:r>
          </a:p>
        </p:txBody>
      </p:sp>
      <p:sp>
        <p:nvSpPr>
          <p:cNvPr id="9" name="TextBox 8">
            <a:extLst>
              <a:ext uri="{FF2B5EF4-FFF2-40B4-BE49-F238E27FC236}">
                <a16:creationId xmlns:a16="http://schemas.microsoft.com/office/drawing/2014/main" id="{EF469442-2BF3-DE20-9C5B-6E8AB0192983}"/>
              </a:ext>
            </a:extLst>
          </p:cNvPr>
          <p:cNvSpPr txBox="1"/>
          <p:nvPr/>
        </p:nvSpPr>
        <p:spPr>
          <a:xfrm>
            <a:off x="3759536" y="1580414"/>
            <a:ext cx="1955985" cy="2364109"/>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General</a:t>
            </a:r>
          </a:p>
          <a:p>
            <a:pPr algn="ctr"/>
            <a:r>
              <a:rPr lang="en-US" sz="984" i="1" dirty="0">
                <a:solidFill>
                  <a:srgbClr val="0882D9"/>
                </a:solidFill>
                <a:latin typeface="Roboto Lt" pitchFamily="2" charset="0"/>
                <a:ea typeface="Roboto Lt" pitchFamily="2" charset="0"/>
              </a:rPr>
              <a:t>Obstetrics</a:t>
            </a:r>
          </a:p>
          <a:p>
            <a:pPr algn="ctr"/>
            <a:r>
              <a:rPr lang="en-US" sz="984" i="1" dirty="0">
                <a:solidFill>
                  <a:srgbClr val="0882D9"/>
                </a:solidFill>
                <a:latin typeface="Roboto Lt" pitchFamily="2" charset="0"/>
                <a:ea typeface="Roboto Lt" pitchFamily="2" charset="0"/>
              </a:rPr>
              <a:t>Breast Cancer</a:t>
            </a:r>
          </a:p>
          <a:p>
            <a:pPr algn="ctr"/>
            <a:r>
              <a:rPr lang="en-US" sz="984" i="1" dirty="0">
                <a:solidFill>
                  <a:srgbClr val="0882D9"/>
                </a:solidFill>
                <a:latin typeface="Roboto Lt" pitchFamily="2" charset="0"/>
                <a:ea typeface="Roboto Lt" pitchFamily="2" charset="0"/>
              </a:rPr>
              <a:t>Mammograms</a:t>
            </a:r>
          </a:p>
          <a:p>
            <a:pPr algn="ctr"/>
            <a:r>
              <a:rPr lang="en-US" sz="984" i="1" dirty="0">
                <a:solidFill>
                  <a:srgbClr val="0882D9"/>
                </a:solidFill>
                <a:latin typeface="Roboto Lt" pitchFamily="2" charset="0"/>
                <a:ea typeface="Roboto Lt" pitchFamily="2" charset="0"/>
              </a:rPr>
              <a:t>Imaging</a:t>
            </a:r>
          </a:p>
          <a:p>
            <a:pPr algn="ctr"/>
            <a:r>
              <a:rPr lang="en-US" sz="984" i="1" dirty="0">
                <a:solidFill>
                  <a:srgbClr val="0882D9"/>
                </a:solidFill>
                <a:latin typeface="Roboto Lt" pitchFamily="2" charset="0"/>
                <a:ea typeface="Roboto Lt" pitchFamily="2" charset="0"/>
              </a:rPr>
              <a:t>Gynecology</a:t>
            </a:r>
          </a:p>
          <a:p>
            <a:pPr algn="ctr"/>
            <a:r>
              <a:rPr lang="en-US" sz="984" i="1" dirty="0">
                <a:solidFill>
                  <a:srgbClr val="0882D9"/>
                </a:solidFill>
                <a:latin typeface="Roboto Lt" pitchFamily="2" charset="0"/>
                <a:ea typeface="Roboto Lt" pitchFamily="2" charset="0"/>
              </a:rPr>
              <a:t>Wellness Checks</a:t>
            </a:r>
          </a:p>
          <a:p>
            <a:pPr algn="ctr"/>
            <a:r>
              <a:rPr lang="en-US" sz="984" i="1" dirty="0">
                <a:solidFill>
                  <a:srgbClr val="0882D9"/>
                </a:solidFill>
                <a:latin typeface="Roboto Lt" pitchFamily="2" charset="0"/>
                <a:ea typeface="Roboto Lt" pitchFamily="2" charset="0"/>
              </a:rPr>
              <a:t>Menopause Care</a:t>
            </a:r>
          </a:p>
          <a:p>
            <a:pPr algn="ctr"/>
            <a:r>
              <a:rPr lang="en-US" sz="984" i="1" dirty="0">
                <a:solidFill>
                  <a:srgbClr val="0882D9"/>
                </a:solidFill>
                <a:latin typeface="Roboto Lt" pitchFamily="2" charset="0"/>
                <a:ea typeface="Roboto Lt" pitchFamily="2" charset="0"/>
              </a:rPr>
              <a:t>Urogynecology</a:t>
            </a:r>
          </a:p>
          <a:p>
            <a:pPr algn="ctr"/>
            <a:r>
              <a:rPr lang="en-US" sz="984" i="1" dirty="0">
                <a:solidFill>
                  <a:srgbClr val="0882D9"/>
                </a:solidFill>
                <a:latin typeface="Roboto Lt" pitchFamily="2" charset="0"/>
                <a:ea typeface="Roboto Lt" pitchFamily="2" charset="0"/>
              </a:rPr>
              <a:t>Hormone Replacement Therapy</a:t>
            </a:r>
          </a:p>
          <a:p>
            <a:pPr algn="ctr"/>
            <a:r>
              <a:rPr lang="en-US" sz="984" i="1" dirty="0">
                <a:solidFill>
                  <a:srgbClr val="0882D9"/>
                </a:solidFill>
                <a:latin typeface="Roboto Lt" pitchFamily="2" charset="0"/>
                <a:ea typeface="Roboto Lt" pitchFamily="2" charset="0"/>
              </a:rPr>
              <a:t>Plastic Surgery</a:t>
            </a:r>
          </a:p>
          <a:p>
            <a:pPr algn="ctr"/>
            <a:r>
              <a:rPr lang="en-US" sz="984" i="1" dirty="0">
                <a:solidFill>
                  <a:srgbClr val="0882D9"/>
                </a:solidFill>
                <a:latin typeface="Roboto Lt" pitchFamily="2" charset="0"/>
                <a:ea typeface="Roboto Lt" pitchFamily="2" charset="0"/>
              </a:rPr>
              <a:t>Reproductive Health</a:t>
            </a:r>
          </a:p>
          <a:p>
            <a:pPr algn="ctr"/>
            <a:r>
              <a:rPr lang="en-US" sz="984" i="1" dirty="0">
                <a:solidFill>
                  <a:srgbClr val="0882D9"/>
                </a:solidFill>
                <a:latin typeface="Roboto Lt" pitchFamily="2" charset="0"/>
                <a:ea typeface="Roboto Lt" pitchFamily="2" charset="0"/>
              </a:rPr>
              <a:t>Hormones / endocrinology</a:t>
            </a:r>
          </a:p>
          <a:p>
            <a:pPr algn="ctr"/>
            <a:endParaRPr lang="en-US" sz="984" i="1" dirty="0">
              <a:solidFill>
                <a:srgbClr val="0882D9"/>
              </a:solidFill>
              <a:latin typeface="Roboto Lt" pitchFamily="2" charset="0"/>
              <a:ea typeface="Roboto Lt" pitchFamily="2" charset="0"/>
            </a:endParaRPr>
          </a:p>
          <a:p>
            <a:pPr algn="ctr"/>
            <a:endParaRPr lang="en-US" sz="984" i="1" dirty="0">
              <a:solidFill>
                <a:srgbClr val="0882D9"/>
              </a:solidFill>
              <a:latin typeface="Roboto Lt" pitchFamily="2" charset="0"/>
              <a:ea typeface="Roboto Lt" pitchFamily="2" charset="0"/>
            </a:endParaRPr>
          </a:p>
        </p:txBody>
      </p:sp>
      <p:sp>
        <p:nvSpPr>
          <p:cNvPr id="12" name="TextBox 11">
            <a:extLst>
              <a:ext uri="{FF2B5EF4-FFF2-40B4-BE49-F238E27FC236}">
                <a16:creationId xmlns:a16="http://schemas.microsoft.com/office/drawing/2014/main" id="{D76FC0A5-176E-ACD6-FF47-4AC07E8DA16E}"/>
              </a:ext>
            </a:extLst>
          </p:cNvPr>
          <p:cNvSpPr txBox="1"/>
          <p:nvPr/>
        </p:nvSpPr>
        <p:spPr>
          <a:xfrm>
            <a:off x="5524358" y="3808871"/>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ORTHO</a:t>
            </a:r>
          </a:p>
        </p:txBody>
      </p:sp>
      <p:sp>
        <p:nvSpPr>
          <p:cNvPr id="13" name="TextBox 12">
            <a:extLst>
              <a:ext uri="{FF2B5EF4-FFF2-40B4-BE49-F238E27FC236}">
                <a16:creationId xmlns:a16="http://schemas.microsoft.com/office/drawing/2014/main" id="{1DFE75A8-01DA-4047-C377-C9E8D902FAD4}"/>
              </a:ext>
            </a:extLst>
          </p:cNvPr>
          <p:cNvSpPr txBox="1"/>
          <p:nvPr/>
        </p:nvSpPr>
        <p:spPr>
          <a:xfrm>
            <a:off x="5390095" y="4114349"/>
            <a:ext cx="1152881" cy="1152495"/>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General</a:t>
            </a:r>
          </a:p>
          <a:p>
            <a:pPr algn="ctr"/>
            <a:r>
              <a:rPr lang="en-US" sz="984" i="1" dirty="0">
                <a:solidFill>
                  <a:srgbClr val="0882D9"/>
                </a:solidFill>
                <a:latin typeface="Roboto Lt" pitchFamily="2" charset="0"/>
                <a:ea typeface="Roboto Lt" pitchFamily="2" charset="0"/>
              </a:rPr>
              <a:t>Sports Medicine</a:t>
            </a:r>
          </a:p>
          <a:p>
            <a:pPr algn="ctr"/>
            <a:r>
              <a:rPr lang="en-US" sz="984" i="1" dirty="0">
                <a:solidFill>
                  <a:srgbClr val="0882D9"/>
                </a:solidFill>
                <a:latin typeface="Roboto Lt" pitchFamily="2" charset="0"/>
                <a:ea typeface="Roboto Lt" pitchFamily="2" charset="0"/>
              </a:rPr>
              <a:t>Spine</a:t>
            </a:r>
          </a:p>
          <a:p>
            <a:pPr algn="ctr"/>
            <a:r>
              <a:rPr lang="en-US" sz="984" i="1" dirty="0">
                <a:solidFill>
                  <a:srgbClr val="0882D9"/>
                </a:solidFill>
                <a:latin typeface="Roboto Lt" pitchFamily="2" charset="0"/>
                <a:ea typeface="Roboto Lt" pitchFamily="2" charset="0"/>
              </a:rPr>
              <a:t>Hip &amp; Knee</a:t>
            </a:r>
          </a:p>
          <a:p>
            <a:pPr algn="ctr"/>
            <a:r>
              <a:rPr lang="en-US" sz="984" i="1" dirty="0">
                <a:solidFill>
                  <a:srgbClr val="0882D9"/>
                </a:solidFill>
                <a:latin typeface="Roboto Lt" pitchFamily="2" charset="0"/>
                <a:ea typeface="Roboto Lt" pitchFamily="2" charset="0"/>
              </a:rPr>
              <a:t>Shoulder &amp; Elbow</a:t>
            </a:r>
          </a:p>
          <a:p>
            <a:pPr algn="ctr"/>
            <a:r>
              <a:rPr lang="en-US" sz="984" i="1" dirty="0">
                <a:solidFill>
                  <a:srgbClr val="0882D9"/>
                </a:solidFill>
                <a:latin typeface="Roboto Lt" pitchFamily="2" charset="0"/>
                <a:ea typeface="Roboto Lt" pitchFamily="2" charset="0"/>
              </a:rPr>
              <a:t>Foot &amp; Ankle</a:t>
            </a:r>
          </a:p>
          <a:p>
            <a:pPr algn="ctr"/>
            <a:endParaRPr lang="en-US" sz="984" i="1" dirty="0">
              <a:solidFill>
                <a:srgbClr val="0882D9"/>
              </a:solidFill>
              <a:latin typeface="Roboto Lt" pitchFamily="2" charset="0"/>
              <a:ea typeface="Roboto Lt" pitchFamily="2" charset="0"/>
            </a:endParaRPr>
          </a:p>
        </p:txBody>
      </p:sp>
      <p:sp>
        <p:nvSpPr>
          <p:cNvPr id="15" name="TextBox 14">
            <a:extLst>
              <a:ext uri="{FF2B5EF4-FFF2-40B4-BE49-F238E27FC236}">
                <a16:creationId xmlns:a16="http://schemas.microsoft.com/office/drawing/2014/main" id="{9F7A884A-03E2-8680-B97F-375FE3F1175A}"/>
              </a:ext>
            </a:extLst>
          </p:cNvPr>
          <p:cNvSpPr txBox="1"/>
          <p:nvPr/>
        </p:nvSpPr>
        <p:spPr>
          <a:xfrm>
            <a:off x="247237" y="3765284"/>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PHYSICAL THERAPY</a:t>
            </a:r>
          </a:p>
        </p:txBody>
      </p:sp>
      <p:sp>
        <p:nvSpPr>
          <p:cNvPr id="16" name="TextBox 15">
            <a:extLst>
              <a:ext uri="{FF2B5EF4-FFF2-40B4-BE49-F238E27FC236}">
                <a16:creationId xmlns:a16="http://schemas.microsoft.com/office/drawing/2014/main" id="{75EC59C5-AE44-A24C-9C3E-516D326CB3FC}"/>
              </a:ext>
            </a:extLst>
          </p:cNvPr>
          <p:cNvSpPr txBox="1"/>
          <p:nvPr/>
        </p:nvSpPr>
        <p:spPr>
          <a:xfrm>
            <a:off x="372483" y="4069817"/>
            <a:ext cx="1749198" cy="1758302"/>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General</a:t>
            </a:r>
          </a:p>
          <a:p>
            <a:pPr algn="ctr"/>
            <a:r>
              <a:rPr lang="en-US" sz="984" i="1" dirty="0">
                <a:solidFill>
                  <a:srgbClr val="0882D9"/>
                </a:solidFill>
                <a:latin typeface="Roboto Lt" pitchFamily="2" charset="0"/>
                <a:ea typeface="Roboto Lt" pitchFamily="2" charset="0"/>
              </a:rPr>
              <a:t>Pediatric  </a:t>
            </a:r>
          </a:p>
          <a:p>
            <a:pPr algn="ctr"/>
            <a:r>
              <a:rPr lang="en-US" sz="984" i="1" dirty="0">
                <a:solidFill>
                  <a:srgbClr val="0882D9"/>
                </a:solidFill>
                <a:latin typeface="Roboto Lt" pitchFamily="2" charset="0"/>
                <a:ea typeface="Roboto Lt" pitchFamily="2" charset="0"/>
              </a:rPr>
              <a:t>Geriatric </a:t>
            </a:r>
          </a:p>
          <a:p>
            <a:pPr algn="ctr"/>
            <a:r>
              <a:rPr lang="en-US" sz="984" i="1" dirty="0">
                <a:solidFill>
                  <a:srgbClr val="0882D9"/>
                </a:solidFill>
                <a:latin typeface="Roboto Lt" pitchFamily="2" charset="0"/>
                <a:ea typeface="Roboto Lt" pitchFamily="2" charset="0"/>
              </a:rPr>
              <a:t>Cardiovascular </a:t>
            </a:r>
          </a:p>
          <a:p>
            <a:pPr algn="ctr"/>
            <a:r>
              <a:rPr lang="en-US" sz="984" i="1" dirty="0">
                <a:solidFill>
                  <a:srgbClr val="0882D9"/>
                </a:solidFill>
                <a:latin typeface="Roboto Lt" pitchFamily="2" charset="0"/>
                <a:ea typeface="Roboto Lt" pitchFamily="2" charset="0"/>
              </a:rPr>
              <a:t>Pre &amp; Post-Surgery Therapy</a:t>
            </a:r>
          </a:p>
          <a:p>
            <a:pPr algn="ctr"/>
            <a:r>
              <a:rPr lang="en-US" sz="984" i="1" dirty="0">
                <a:solidFill>
                  <a:srgbClr val="0882D9"/>
                </a:solidFill>
                <a:latin typeface="Roboto Lt" pitchFamily="2" charset="0"/>
                <a:ea typeface="Roboto Lt" pitchFamily="2" charset="0"/>
              </a:rPr>
              <a:t>Pain Management</a:t>
            </a:r>
          </a:p>
          <a:p>
            <a:pPr algn="ctr"/>
            <a:r>
              <a:rPr lang="en-US" sz="984" i="1" dirty="0">
                <a:solidFill>
                  <a:srgbClr val="0882D9"/>
                </a:solidFill>
                <a:latin typeface="Roboto Lt" pitchFamily="2" charset="0"/>
                <a:ea typeface="Roboto Lt" pitchFamily="2" charset="0"/>
              </a:rPr>
              <a:t>Occupational Therapy</a:t>
            </a:r>
          </a:p>
          <a:p>
            <a:pPr algn="ctr"/>
            <a:r>
              <a:rPr lang="en-US" sz="984" i="1" dirty="0">
                <a:solidFill>
                  <a:srgbClr val="0882D9"/>
                </a:solidFill>
                <a:latin typeface="Roboto Lt" pitchFamily="2" charset="0"/>
                <a:ea typeface="Roboto Lt" pitchFamily="2" charset="0"/>
              </a:rPr>
              <a:t>Speech - Language Therapy</a:t>
            </a:r>
          </a:p>
          <a:p>
            <a:pPr algn="ctr"/>
            <a:r>
              <a:rPr lang="en-US" sz="984" i="1" dirty="0">
                <a:solidFill>
                  <a:srgbClr val="0882D9"/>
                </a:solidFill>
                <a:latin typeface="Roboto Lt" pitchFamily="2" charset="0"/>
                <a:ea typeface="Roboto Lt" pitchFamily="2" charset="0"/>
              </a:rPr>
              <a:t>Sports Medicine</a:t>
            </a:r>
          </a:p>
          <a:p>
            <a:pPr algn="ctr"/>
            <a:endParaRPr lang="en-US" sz="984" i="1" dirty="0">
              <a:solidFill>
                <a:srgbClr val="0882D9"/>
              </a:solidFill>
              <a:latin typeface="Roboto Lt" pitchFamily="2" charset="0"/>
              <a:ea typeface="Roboto Lt" pitchFamily="2" charset="0"/>
            </a:endParaRPr>
          </a:p>
          <a:p>
            <a:pPr algn="ctr"/>
            <a:endParaRPr lang="en-US" sz="984" i="1" dirty="0">
              <a:solidFill>
                <a:srgbClr val="0882D9"/>
              </a:solidFill>
              <a:latin typeface="Roboto Lt" pitchFamily="2" charset="0"/>
              <a:ea typeface="Roboto Lt" pitchFamily="2" charset="0"/>
            </a:endParaRPr>
          </a:p>
        </p:txBody>
      </p:sp>
      <p:sp>
        <p:nvSpPr>
          <p:cNvPr id="18" name="TextBox 17">
            <a:extLst>
              <a:ext uri="{FF2B5EF4-FFF2-40B4-BE49-F238E27FC236}">
                <a16:creationId xmlns:a16="http://schemas.microsoft.com/office/drawing/2014/main" id="{AAC97ECD-6795-A698-77F7-67AAA1CBDC10}"/>
              </a:ext>
            </a:extLst>
          </p:cNvPr>
          <p:cNvSpPr txBox="1"/>
          <p:nvPr/>
        </p:nvSpPr>
        <p:spPr>
          <a:xfrm>
            <a:off x="3186155" y="3786574"/>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SPECIALTY</a:t>
            </a:r>
          </a:p>
        </p:txBody>
      </p:sp>
      <p:sp>
        <p:nvSpPr>
          <p:cNvPr id="19" name="TextBox 18">
            <a:extLst>
              <a:ext uri="{FF2B5EF4-FFF2-40B4-BE49-F238E27FC236}">
                <a16:creationId xmlns:a16="http://schemas.microsoft.com/office/drawing/2014/main" id="{4EB854D7-83A7-8FAC-39ED-B793E5957C49}"/>
              </a:ext>
            </a:extLst>
          </p:cNvPr>
          <p:cNvSpPr txBox="1"/>
          <p:nvPr/>
        </p:nvSpPr>
        <p:spPr>
          <a:xfrm>
            <a:off x="3057436" y="4103808"/>
            <a:ext cx="1401346" cy="2667012"/>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General Surgery</a:t>
            </a:r>
          </a:p>
          <a:p>
            <a:pPr algn="ctr"/>
            <a:r>
              <a:rPr lang="en-US" sz="984" i="1" dirty="0">
                <a:solidFill>
                  <a:srgbClr val="0882D9"/>
                </a:solidFill>
                <a:latin typeface="Roboto Lt" pitchFamily="2" charset="0"/>
                <a:ea typeface="Roboto Lt" pitchFamily="2" charset="0"/>
              </a:rPr>
              <a:t>Cardiology </a:t>
            </a:r>
          </a:p>
          <a:p>
            <a:pPr algn="ctr"/>
            <a:r>
              <a:rPr lang="en-US" sz="984" i="1" dirty="0">
                <a:solidFill>
                  <a:srgbClr val="0882D9"/>
                </a:solidFill>
                <a:latin typeface="Roboto Lt" pitchFamily="2" charset="0"/>
                <a:ea typeface="Roboto Lt" pitchFamily="2" charset="0"/>
              </a:rPr>
              <a:t>ENT/Audiology</a:t>
            </a:r>
          </a:p>
          <a:p>
            <a:pPr algn="ctr"/>
            <a:r>
              <a:rPr lang="en-US" sz="984" i="1" dirty="0">
                <a:solidFill>
                  <a:srgbClr val="0882D9"/>
                </a:solidFill>
                <a:latin typeface="Roboto Lt" pitchFamily="2" charset="0"/>
                <a:ea typeface="Roboto Lt" pitchFamily="2" charset="0"/>
              </a:rPr>
              <a:t>Dermatology</a:t>
            </a:r>
          </a:p>
          <a:p>
            <a:pPr algn="ctr"/>
            <a:r>
              <a:rPr lang="en-US" sz="984" i="1" dirty="0">
                <a:solidFill>
                  <a:srgbClr val="0882D9"/>
                </a:solidFill>
                <a:latin typeface="Roboto Lt" pitchFamily="2" charset="0"/>
                <a:ea typeface="Roboto Lt" pitchFamily="2" charset="0"/>
              </a:rPr>
              <a:t>Vascular/Wound</a:t>
            </a:r>
          </a:p>
          <a:p>
            <a:pPr algn="ctr"/>
            <a:r>
              <a:rPr lang="en-US" sz="984" i="1" dirty="0">
                <a:solidFill>
                  <a:srgbClr val="0882D9"/>
                </a:solidFill>
                <a:latin typeface="Roboto Lt" pitchFamily="2" charset="0"/>
                <a:ea typeface="Roboto Lt" pitchFamily="2" charset="0"/>
              </a:rPr>
              <a:t>Pediatrics</a:t>
            </a:r>
          </a:p>
          <a:p>
            <a:pPr algn="ctr"/>
            <a:r>
              <a:rPr lang="en-US" sz="984" i="1" dirty="0">
                <a:solidFill>
                  <a:srgbClr val="0882D9"/>
                </a:solidFill>
                <a:latin typeface="Roboto Lt" pitchFamily="2" charset="0"/>
                <a:ea typeface="Roboto Lt" pitchFamily="2" charset="0"/>
              </a:rPr>
              <a:t>Endoscopy</a:t>
            </a:r>
          </a:p>
          <a:p>
            <a:pPr algn="ctr"/>
            <a:r>
              <a:rPr lang="en-US" sz="984" i="1" dirty="0">
                <a:solidFill>
                  <a:srgbClr val="0882D9"/>
                </a:solidFill>
                <a:latin typeface="Roboto Lt" pitchFamily="2" charset="0"/>
                <a:ea typeface="Roboto Lt" pitchFamily="2" charset="0"/>
              </a:rPr>
              <a:t>Pain Management</a:t>
            </a:r>
          </a:p>
          <a:p>
            <a:pPr algn="ctr"/>
            <a:r>
              <a:rPr lang="en-US" sz="984" i="1" dirty="0">
                <a:solidFill>
                  <a:srgbClr val="0882D9"/>
                </a:solidFill>
                <a:latin typeface="Roboto Lt" pitchFamily="2" charset="0"/>
                <a:ea typeface="Roboto Lt" pitchFamily="2" charset="0"/>
              </a:rPr>
              <a:t>Podiatry</a:t>
            </a:r>
          </a:p>
          <a:p>
            <a:pPr algn="ctr"/>
            <a:r>
              <a:rPr lang="en-US" sz="984" i="1" dirty="0">
                <a:solidFill>
                  <a:srgbClr val="0882D9"/>
                </a:solidFill>
                <a:latin typeface="Roboto Lt" pitchFamily="2" charset="0"/>
                <a:ea typeface="Roboto Lt" pitchFamily="2" charset="0"/>
              </a:rPr>
              <a:t>Pulmonology</a:t>
            </a:r>
          </a:p>
          <a:p>
            <a:pPr algn="ctr"/>
            <a:r>
              <a:rPr lang="en-US" sz="984" i="1" dirty="0">
                <a:solidFill>
                  <a:srgbClr val="0882D9"/>
                </a:solidFill>
                <a:latin typeface="Roboto Lt" pitchFamily="2" charset="0"/>
                <a:ea typeface="Roboto Lt" pitchFamily="2" charset="0"/>
              </a:rPr>
              <a:t>Oncology</a:t>
            </a:r>
          </a:p>
          <a:p>
            <a:pPr algn="ctr"/>
            <a:r>
              <a:rPr lang="en-US" sz="984" i="1" dirty="0">
                <a:solidFill>
                  <a:srgbClr val="0882D9"/>
                </a:solidFill>
                <a:latin typeface="Roboto Lt" pitchFamily="2" charset="0"/>
                <a:ea typeface="Roboto Lt" pitchFamily="2" charset="0"/>
              </a:rPr>
              <a:t>Ophthalmology</a:t>
            </a:r>
          </a:p>
          <a:p>
            <a:pPr algn="ctr"/>
            <a:r>
              <a:rPr lang="en-US" sz="984" i="1" dirty="0">
                <a:solidFill>
                  <a:srgbClr val="0882D9"/>
                </a:solidFill>
                <a:latin typeface="Roboto Lt" pitchFamily="2" charset="0"/>
                <a:ea typeface="Roboto Lt" pitchFamily="2" charset="0"/>
              </a:rPr>
              <a:t>Spine/Back Surgery</a:t>
            </a:r>
          </a:p>
          <a:p>
            <a:pPr algn="ctr"/>
            <a:r>
              <a:rPr lang="en-US" sz="984" i="1" dirty="0">
                <a:solidFill>
                  <a:srgbClr val="0882D9"/>
                </a:solidFill>
                <a:latin typeface="Roboto Lt" pitchFamily="2" charset="0"/>
                <a:ea typeface="Roboto Lt" pitchFamily="2" charset="0"/>
              </a:rPr>
              <a:t>Urology</a:t>
            </a:r>
          </a:p>
          <a:p>
            <a:pPr algn="ctr"/>
            <a:r>
              <a:rPr lang="en-US" sz="984" i="1" dirty="0">
                <a:solidFill>
                  <a:srgbClr val="0882D9"/>
                </a:solidFill>
                <a:latin typeface="Roboto Lt" pitchFamily="2" charset="0"/>
                <a:ea typeface="Roboto Lt" pitchFamily="2" charset="0"/>
              </a:rPr>
              <a:t>Allergy &amp; Immunology</a:t>
            </a:r>
          </a:p>
          <a:p>
            <a:pPr algn="ctr"/>
            <a:r>
              <a:rPr lang="en-US" sz="984" i="1" dirty="0">
                <a:solidFill>
                  <a:srgbClr val="0882D9"/>
                </a:solidFill>
                <a:latin typeface="Roboto Lt" pitchFamily="2" charset="0"/>
                <a:ea typeface="Roboto Lt" pitchFamily="2" charset="0"/>
              </a:rPr>
              <a:t>Eye Surgery</a:t>
            </a:r>
          </a:p>
          <a:p>
            <a:pPr algn="ctr"/>
            <a:r>
              <a:rPr lang="en-US" sz="984" i="1" dirty="0">
                <a:solidFill>
                  <a:srgbClr val="0882D9"/>
                </a:solidFill>
                <a:latin typeface="Roboto Lt" pitchFamily="2" charset="0"/>
                <a:ea typeface="Roboto Lt" pitchFamily="2" charset="0"/>
              </a:rPr>
              <a:t>Rheumatology</a:t>
            </a:r>
          </a:p>
        </p:txBody>
      </p:sp>
      <p:sp>
        <p:nvSpPr>
          <p:cNvPr id="22" name="TextBox 21">
            <a:extLst>
              <a:ext uri="{FF2B5EF4-FFF2-40B4-BE49-F238E27FC236}">
                <a16:creationId xmlns:a16="http://schemas.microsoft.com/office/drawing/2014/main" id="{49A62D84-81AB-2478-7109-D37DCC1024CD}"/>
              </a:ext>
            </a:extLst>
          </p:cNvPr>
          <p:cNvSpPr txBox="1"/>
          <p:nvPr/>
        </p:nvSpPr>
        <p:spPr>
          <a:xfrm>
            <a:off x="6988365" y="3808871"/>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RECRUITMENT</a:t>
            </a:r>
          </a:p>
        </p:txBody>
      </p:sp>
      <p:sp>
        <p:nvSpPr>
          <p:cNvPr id="23" name="TextBox 22">
            <a:extLst>
              <a:ext uri="{FF2B5EF4-FFF2-40B4-BE49-F238E27FC236}">
                <a16:creationId xmlns:a16="http://schemas.microsoft.com/office/drawing/2014/main" id="{6A051EAD-8F26-72D5-E551-A351BB7B75D9}"/>
              </a:ext>
            </a:extLst>
          </p:cNvPr>
          <p:cNvSpPr txBox="1"/>
          <p:nvPr/>
        </p:nvSpPr>
        <p:spPr>
          <a:xfrm>
            <a:off x="6838349" y="4138185"/>
            <a:ext cx="1692315" cy="1606850"/>
          </a:xfrm>
          <a:prstGeom prst="rect">
            <a:avLst/>
          </a:prstGeom>
          <a:noFill/>
        </p:spPr>
        <p:txBody>
          <a:bodyPr wrap="square" rtlCol="0">
            <a:spAutoFit/>
          </a:bodyPr>
          <a:lstStyle/>
          <a:p>
            <a:pPr algn="ctr"/>
            <a:r>
              <a:rPr lang="en-US" sz="984" i="1" dirty="0">
                <a:solidFill>
                  <a:srgbClr val="0882D9"/>
                </a:solidFill>
                <a:latin typeface="Roboto Lt" pitchFamily="2" charset="0"/>
                <a:ea typeface="Roboto Lt" pitchFamily="2" charset="0"/>
              </a:rPr>
              <a:t>Nurses (RN, LPN, Nurse Practitioners)</a:t>
            </a:r>
          </a:p>
          <a:p>
            <a:pPr algn="ctr"/>
            <a:r>
              <a:rPr lang="en-US" sz="984" i="1" dirty="0">
                <a:solidFill>
                  <a:srgbClr val="0882D9"/>
                </a:solidFill>
                <a:latin typeface="Roboto Lt" pitchFamily="2" charset="0"/>
                <a:ea typeface="Roboto Lt" pitchFamily="2" charset="0"/>
              </a:rPr>
              <a:t>Physicians</a:t>
            </a:r>
          </a:p>
          <a:p>
            <a:pPr algn="ctr"/>
            <a:r>
              <a:rPr lang="en-US" sz="984" i="1" dirty="0">
                <a:solidFill>
                  <a:srgbClr val="0882D9"/>
                </a:solidFill>
                <a:latin typeface="Roboto Lt" pitchFamily="2" charset="0"/>
                <a:ea typeface="Roboto Lt" pitchFamily="2" charset="0"/>
              </a:rPr>
              <a:t>Radiology (X-ray tech)</a:t>
            </a:r>
          </a:p>
          <a:p>
            <a:pPr algn="ctr"/>
            <a:r>
              <a:rPr lang="en-US" sz="984" i="1" dirty="0">
                <a:solidFill>
                  <a:srgbClr val="0882D9"/>
                </a:solidFill>
                <a:latin typeface="Roboto Lt" pitchFamily="2" charset="0"/>
                <a:ea typeface="Roboto Lt" pitchFamily="2" charset="0"/>
              </a:rPr>
              <a:t>Pharmacists</a:t>
            </a:r>
          </a:p>
          <a:p>
            <a:pPr algn="ctr"/>
            <a:r>
              <a:rPr lang="en-US" sz="984" i="1" dirty="0">
                <a:solidFill>
                  <a:srgbClr val="0882D9"/>
                </a:solidFill>
                <a:latin typeface="Roboto Lt" pitchFamily="2" charset="0"/>
                <a:ea typeface="Roboto Lt" pitchFamily="2" charset="0"/>
              </a:rPr>
              <a:t>Therapists (Physical, Occupational, Speech)</a:t>
            </a:r>
          </a:p>
          <a:p>
            <a:pPr algn="ctr"/>
            <a:r>
              <a:rPr lang="en-US" sz="984" i="1" dirty="0">
                <a:solidFill>
                  <a:srgbClr val="0882D9"/>
                </a:solidFill>
                <a:latin typeface="Roboto Lt" pitchFamily="2" charset="0"/>
                <a:ea typeface="Roboto Lt" pitchFamily="2" charset="0"/>
              </a:rPr>
              <a:t>Lab Technicians</a:t>
            </a:r>
          </a:p>
          <a:p>
            <a:pPr algn="ctr"/>
            <a:r>
              <a:rPr lang="en-US" sz="984" i="1" dirty="0">
                <a:solidFill>
                  <a:srgbClr val="0882D9"/>
                </a:solidFill>
                <a:latin typeface="Roboto Lt" pitchFamily="2" charset="0"/>
                <a:ea typeface="Roboto Lt" pitchFamily="2" charset="0"/>
              </a:rPr>
              <a:t>Administrative &amp; Management</a:t>
            </a:r>
          </a:p>
        </p:txBody>
      </p:sp>
      <p:sp>
        <p:nvSpPr>
          <p:cNvPr id="28" name="TextBox 27">
            <a:extLst>
              <a:ext uri="{FF2B5EF4-FFF2-40B4-BE49-F238E27FC236}">
                <a16:creationId xmlns:a16="http://schemas.microsoft.com/office/drawing/2014/main" id="{6370DDD5-62A8-D004-A062-DBB451F871F6}"/>
              </a:ext>
            </a:extLst>
          </p:cNvPr>
          <p:cNvSpPr txBox="1"/>
          <p:nvPr/>
        </p:nvSpPr>
        <p:spPr>
          <a:xfrm>
            <a:off x="6140301" y="1275138"/>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PUBLIC IMAGE</a:t>
            </a:r>
          </a:p>
        </p:txBody>
      </p:sp>
      <p:sp>
        <p:nvSpPr>
          <p:cNvPr id="29" name="TextBox 28">
            <a:extLst>
              <a:ext uri="{FF2B5EF4-FFF2-40B4-BE49-F238E27FC236}">
                <a16:creationId xmlns:a16="http://schemas.microsoft.com/office/drawing/2014/main" id="{D60A586D-FC44-C318-6598-E7CAD0BA4EC4}"/>
              </a:ext>
            </a:extLst>
          </p:cNvPr>
          <p:cNvSpPr txBox="1"/>
          <p:nvPr/>
        </p:nvSpPr>
        <p:spPr>
          <a:xfrm>
            <a:off x="5871626" y="1601746"/>
            <a:ext cx="2058577" cy="2212657"/>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Branding (critical access hospital)</a:t>
            </a:r>
          </a:p>
          <a:p>
            <a:pPr algn="ctr"/>
            <a:r>
              <a:rPr lang="en-US" sz="984" i="1" dirty="0">
                <a:solidFill>
                  <a:srgbClr val="0882D9"/>
                </a:solidFill>
                <a:latin typeface="Roboto Lt" pitchFamily="2" charset="0"/>
                <a:ea typeface="Roboto Lt" pitchFamily="2" charset="0"/>
              </a:rPr>
              <a:t>Emergency Service</a:t>
            </a:r>
          </a:p>
          <a:p>
            <a:pPr algn="ctr"/>
            <a:r>
              <a:rPr lang="en-US" sz="984" i="1" dirty="0">
                <a:solidFill>
                  <a:srgbClr val="0882D9"/>
                </a:solidFill>
                <a:latin typeface="Roboto Lt" pitchFamily="2" charset="0"/>
                <a:ea typeface="Roboto Lt" pitchFamily="2" charset="0"/>
              </a:rPr>
              <a:t>Location Marketing</a:t>
            </a:r>
          </a:p>
          <a:p>
            <a:pPr algn="ctr"/>
            <a:r>
              <a:rPr lang="en-US" sz="984" i="1" dirty="0">
                <a:solidFill>
                  <a:srgbClr val="0882D9"/>
                </a:solidFill>
                <a:latin typeface="Roboto Lt" pitchFamily="2" charset="0"/>
                <a:ea typeface="Roboto Lt" pitchFamily="2" charset="0"/>
              </a:rPr>
              <a:t>Acute Care</a:t>
            </a:r>
          </a:p>
          <a:p>
            <a:pPr algn="ctr"/>
            <a:r>
              <a:rPr lang="en-US" sz="984" i="1" dirty="0">
                <a:solidFill>
                  <a:srgbClr val="0882D9"/>
                </a:solidFill>
                <a:latin typeface="Roboto Lt" pitchFamily="2" charset="0"/>
                <a:ea typeface="Roboto Lt" pitchFamily="2" charset="0"/>
              </a:rPr>
              <a:t>Pharmacy</a:t>
            </a:r>
          </a:p>
          <a:p>
            <a:pPr algn="ctr"/>
            <a:r>
              <a:rPr lang="en-US" sz="984" i="1" dirty="0">
                <a:solidFill>
                  <a:srgbClr val="0882D9"/>
                </a:solidFill>
                <a:latin typeface="Roboto Lt" pitchFamily="2" charset="0"/>
                <a:ea typeface="Roboto Lt" pitchFamily="2" charset="0"/>
              </a:rPr>
              <a:t>ER</a:t>
            </a:r>
          </a:p>
          <a:p>
            <a:pPr algn="ctr"/>
            <a:r>
              <a:rPr lang="en-US" sz="984" i="1" dirty="0">
                <a:solidFill>
                  <a:srgbClr val="0882D9"/>
                </a:solidFill>
                <a:latin typeface="Roboto Lt" pitchFamily="2" charset="0"/>
                <a:ea typeface="Roboto Lt" pitchFamily="2" charset="0"/>
              </a:rPr>
              <a:t>Business Office</a:t>
            </a:r>
          </a:p>
          <a:p>
            <a:pPr algn="ctr"/>
            <a:r>
              <a:rPr lang="en-US" sz="984" i="1" dirty="0">
                <a:solidFill>
                  <a:srgbClr val="0882D9"/>
                </a:solidFill>
                <a:latin typeface="Roboto Lt" pitchFamily="2" charset="0"/>
                <a:ea typeface="Roboto Lt" pitchFamily="2" charset="0"/>
              </a:rPr>
              <a:t>Assisted Living</a:t>
            </a:r>
          </a:p>
          <a:p>
            <a:pPr algn="ctr"/>
            <a:r>
              <a:rPr lang="en-US" sz="984" i="1" dirty="0">
                <a:solidFill>
                  <a:srgbClr val="0882D9"/>
                </a:solidFill>
                <a:latin typeface="Roboto Lt" pitchFamily="2" charset="0"/>
                <a:ea typeface="Roboto Lt" pitchFamily="2" charset="0"/>
              </a:rPr>
              <a:t>Long Term Care</a:t>
            </a:r>
          </a:p>
          <a:p>
            <a:pPr algn="ctr"/>
            <a:r>
              <a:rPr lang="en-US" sz="984" i="1" dirty="0">
                <a:solidFill>
                  <a:srgbClr val="0882D9"/>
                </a:solidFill>
                <a:latin typeface="Roboto Lt" pitchFamily="2" charset="0"/>
                <a:ea typeface="Roboto Lt" pitchFamily="2" charset="0"/>
              </a:rPr>
              <a:t>Walk-in Clinic</a:t>
            </a:r>
          </a:p>
          <a:p>
            <a:pPr algn="ctr"/>
            <a:r>
              <a:rPr lang="en-US" sz="984" i="1" dirty="0">
                <a:solidFill>
                  <a:srgbClr val="0882D9"/>
                </a:solidFill>
                <a:latin typeface="Roboto Lt" pitchFamily="2" charset="0"/>
                <a:ea typeface="Roboto Lt" pitchFamily="2" charset="0"/>
              </a:rPr>
              <a:t>Years of Service Awards</a:t>
            </a:r>
          </a:p>
          <a:p>
            <a:pPr algn="ctr"/>
            <a:r>
              <a:rPr lang="en-US" sz="984" i="1" dirty="0">
                <a:solidFill>
                  <a:srgbClr val="0882D9"/>
                </a:solidFill>
                <a:latin typeface="Roboto Lt" pitchFamily="2" charset="0"/>
                <a:ea typeface="Roboto Lt" pitchFamily="2" charset="0"/>
              </a:rPr>
              <a:t>Caring Kind</a:t>
            </a:r>
          </a:p>
          <a:p>
            <a:pPr algn="ctr"/>
            <a:r>
              <a:rPr lang="en-US" sz="984" i="1" dirty="0">
                <a:solidFill>
                  <a:srgbClr val="0882D9"/>
                </a:solidFill>
                <a:latin typeface="Roboto Lt" pitchFamily="2" charset="0"/>
                <a:ea typeface="Roboto Lt" pitchFamily="2" charset="0"/>
              </a:rPr>
              <a:t>Home Health</a:t>
            </a:r>
          </a:p>
          <a:p>
            <a:pPr algn="ctr"/>
            <a:endParaRPr lang="en-US" sz="984" i="1" dirty="0">
              <a:solidFill>
                <a:srgbClr val="0882D9"/>
              </a:solidFill>
              <a:latin typeface="Roboto Lt" pitchFamily="2" charset="0"/>
              <a:ea typeface="Roboto Lt" pitchFamily="2" charset="0"/>
            </a:endParaRPr>
          </a:p>
        </p:txBody>
      </p:sp>
      <p:sp>
        <p:nvSpPr>
          <p:cNvPr id="31" name="TextBox 30">
            <a:extLst>
              <a:ext uri="{FF2B5EF4-FFF2-40B4-BE49-F238E27FC236}">
                <a16:creationId xmlns:a16="http://schemas.microsoft.com/office/drawing/2014/main" id="{96C78642-19FD-237F-44AB-A99101AEDE9F}"/>
              </a:ext>
            </a:extLst>
          </p:cNvPr>
          <p:cNvSpPr txBox="1"/>
          <p:nvPr/>
        </p:nvSpPr>
        <p:spPr>
          <a:xfrm>
            <a:off x="5478816" y="5264579"/>
            <a:ext cx="2643188" cy="323165"/>
          </a:xfrm>
          <a:prstGeom prst="rect">
            <a:avLst/>
          </a:prstGeom>
          <a:noFill/>
        </p:spPr>
        <p:txBody>
          <a:bodyPr wrap="square" rtlCol="0">
            <a:spAutoFit/>
          </a:bodyPr>
          <a:lstStyle/>
          <a:p>
            <a:pPr algn="just"/>
            <a:r>
              <a:rPr lang="en-US" sz="1500" b="1" dirty="0">
                <a:solidFill>
                  <a:srgbClr val="1B2744"/>
                </a:solidFill>
                <a:latin typeface="Roboto" pitchFamily="2" charset="0"/>
                <a:ea typeface="Roboto" pitchFamily="2" charset="0"/>
              </a:rPr>
              <a:t>ELDERLY</a:t>
            </a:r>
          </a:p>
        </p:txBody>
      </p:sp>
      <p:sp>
        <p:nvSpPr>
          <p:cNvPr id="32" name="TextBox 31">
            <a:extLst>
              <a:ext uri="{FF2B5EF4-FFF2-40B4-BE49-F238E27FC236}">
                <a16:creationId xmlns:a16="http://schemas.microsoft.com/office/drawing/2014/main" id="{C4338185-9B3E-13FF-6414-72855ADA64F1}"/>
              </a:ext>
            </a:extLst>
          </p:cNvPr>
          <p:cNvSpPr txBox="1"/>
          <p:nvPr/>
        </p:nvSpPr>
        <p:spPr>
          <a:xfrm>
            <a:off x="5182651" y="5570056"/>
            <a:ext cx="1476687" cy="849592"/>
          </a:xfrm>
          <a:prstGeom prst="rect">
            <a:avLst/>
          </a:prstGeom>
          <a:noFill/>
        </p:spPr>
        <p:txBody>
          <a:bodyPr wrap="none" rtlCol="0">
            <a:spAutoFit/>
          </a:bodyPr>
          <a:lstStyle/>
          <a:p>
            <a:pPr algn="ctr"/>
            <a:r>
              <a:rPr lang="en-US" sz="984" i="1" dirty="0">
                <a:solidFill>
                  <a:srgbClr val="0882D9"/>
                </a:solidFill>
                <a:latin typeface="Roboto Lt" pitchFamily="2" charset="0"/>
                <a:ea typeface="Roboto Lt" pitchFamily="2" charset="0"/>
              </a:rPr>
              <a:t>Memory Care</a:t>
            </a:r>
          </a:p>
          <a:p>
            <a:pPr algn="ctr"/>
            <a:r>
              <a:rPr lang="en-US" sz="984" i="1" dirty="0">
                <a:solidFill>
                  <a:srgbClr val="0882D9"/>
                </a:solidFill>
                <a:latin typeface="Roboto Lt" pitchFamily="2" charset="0"/>
                <a:ea typeface="Roboto Lt" pitchFamily="2" charset="0"/>
              </a:rPr>
              <a:t>Diabetes Education</a:t>
            </a:r>
          </a:p>
          <a:p>
            <a:pPr algn="ctr"/>
            <a:r>
              <a:rPr lang="en-US" sz="984" i="1" dirty="0">
                <a:solidFill>
                  <a:srgbClr val="0882D9"/>
                </a:solidFill>
                <a:latin typeface="Roboto Lt" pitchFamily="2" charset="0"/>
                <a:ea typeface="Roboto Lt" pitchFamily="2" charset="0"/>
              </a:rPr>
              <a:t>Dietary</a:t>
            </a:r>
          </a:p>
          <a:p>
            <a:pPr algn="ctr"/>
            <a:r>
              <a:rPr lang="en-US" sz="984" i="1" dirty="0">
                <a:solidFill>
                  <a:srgbClr val="0882D9"/>
                </a:solidFill>
                <a:latin typeface="Roboto Lt" pitchFamily="2" charset="0"/>
                <a:ea typeface="Roboto Lt" pitchFamily="2" charset="0"/>
              </a:rPr>
              <a:t>Home Health (Hospice)</a:t>
            </a:r>
          </a:p>
          <a:p>
            <a:pPr algn="ctr"/>
            <a:endParaRPr lang="en-US" sz="984" i="1" dirty="0">
              <a:solidFill>
                <a:srgbClr val="0882D9"/>
              </a:solidFill>
              <a:latin typeface="Roboto Lt" pitchFamily="2" charset="0"/>
              <a:ea typeface="Roboto Lt" pitchFamily="2" charset="0"/>
            </a:endParaRPr>
          </a:p>
        </p:txBody>
      </p:sp>
      <p:sp>
        <p:nvSpPr>
          <p:cNvPr id="4" name="TextBox 3">
            <a:extLst>
              <a:ext uri="{FF2B5EF4-FFF2-40B4-BE49-F238E27FC236}">
                <a16:creationId xmlns:a16="http://schemas.microsoft.com/office/drawing/2014/main" id="{98F03EEB-4643-0B4A-D928-685DCD1FB29E}"/>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MULTIPLE CATEGORIES</a:t>
            </a:r>
            <a:endParaRPr lang="en-US" sz="32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8123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7A4F58-EBB4-1B41-C930-9F9A0A60DB0F}"/>
              </a:ext>
            </a:extLst>
          </p:cNvPr>
          <p:cNvSpPr txBox="1"/>
          <p:nvPr/>
        </p:nvSpPr>
        <p:spPr>
          <a:xfrm>
            <a:off x="623264" y="2248576"/>
            <a:ext cx="7910724" cy="3477875"/>
          </a:xfrm>
          <a:prstGeom prst="rect">
            <a:avLst/>
          </a:prstGeom>
          <a:noFill/>
        </p:spPr>
        <p:txBody>
          <a:bodyPr wrap="square" rtlCol="0">
            <a:spAutoFit/>
          </a:bodyPr>
          <a:lstStyle/>
          <a:p>
            <a:pPr marL="267891" indent="-267891">
              <a:buFont typeface="Arial" panose="020B0604020202020204" pitchFamily="34" charset="0"/>
              <a:buChar char="•"/>
            </a:pPr>
            <a:r>
              <a:rPr lang="en-US" sz="2000" b="1" dirty="0">
                <a:solidFill>
                  <a:srgbClr val="0076BA"/>
                </a:solidFill>
                <a:latin typeface="Roboto" pitchFamily="2" charset="0"/>
                <a:ea typeface="Roboto" pitchFamily="2" charset="0"/>
              </a:rPr>
              <a:t>Advertising costs are deemed non-allowable = No reimbursement for these costs. </a:t>
            </a:r>
          </a:p>
          <a:p>
            <a:pPr marL="267891" indent="-267891">
              <a:buFont typeface="Arial" panose="020B0604020202020204" pitchFamily="34" charset="0"/>
              <a:buChar char="•"/>
            </a:pPr>
            <a:endParaRPr lang="en-US" sz="2000" b="1" dirty="0">
              <a:solidFill>
                <a:srgbClr val="0076BA"/>
              </a:solidFill>
              <a:latin typeface="Roboto" pitchFamily="2" charset="0"/>
              <a:ea typeface="Roboto" pitchFamily="2" charset="0"/>
            </a:endParaRPr>
          </a:p>
          <a:p>
            <a:pPr marL="267891" indent="-267891">
              <a:buFont typeface="Arial" panose="020B0604020202020204" pitchFamily="34" charset="0"/>
              <a:buChar char="•"/>
            </a:pPr>
            <a:r>
              <a:rPr lang="en-US" sz="2000" b="1" dirty="0">
                <a:solidFill>
                  <a:srgbClr val="0076BA"/>
                </a:solidFill>
                <a:latin typeface="Roboto" pitchFamily="2" charset="0"/>
                <a:ea typeface="Roboto" pitchFamily="2" charset="0"/>
              </a:rPr>
              <a:t>Recoupment of any funds previously reimbursed. </a:t>
            </a:r>
          </a:p>
          <a:p>
            <a:pPr marL="267891" indent="-267891">
              <a:buFont typeface="Arial" panose="020B0604020202020204" pitchFamily="34" charset="0"/>
              <a:buChar char="•"/>
            </a:pPr>
            <a:endParaRPr lang="en-US" sz="2000" b="1" dirty="0">
              <a:solidFill>
                <a:srgbClr val="0076BA"/>
              </a:solidFill>
              <a:latin typeface="Roboto" pitchFamily="2" charset="0"/>
              <a:ea typeface="Roboto" pitchFamily="2" charset="0"/>
            </a:endParaRPr>
          </a:p>
          <a:p>
            <a:pPr marL="267891" indent="-267891">
              <a:buFont typeface="Arial" panose="020B0604020202020204" pitchFamily="34" charset="0"/>
              <a:buChar char="•"/>
            </a:pPr>
            <a:r>
              <a:rPr lang="en-US" sz="2000" b="1" dirty="0">
                <a:solidFill>
                  <a:srgbClr val="0076BA"/>
                </a:solidFill>
                <a:latin typeface="Roboto" pitchFamily="2" charset="0"/>
                <a:ea typeface="Roboto" pitchFamily="2" charset="0"/>
              </a:rPr>
              <a:t>Potential for audit of prior cost reports. </a:t>
            </a:r>
          </a:p>
          <a:p>
            <a:pPr marL="267891" indent="-267891">
              <a:buFont typeface="Arial" panose="020B0604020202020204" pitchFamily="34" charset="0"/>
              <a:buChar char="•"/>
            </a:pPr>
            <a:endParaRPr lang="en-US" sz="2000" b="1" dirty="0">
              <a:solidFill>
                <a:srgbClr val="0076BA"/>
              </a:solidFill>
              <a:latin typeface="Roboto" pitchFamily="2" charset="0"/>
              <a:ea typeface="Roboto" pitchFamily="2" charset="0"/>
            </a:endParaRPr>
          </a:p>
          <a:p>
            <a:pPr marL="267891" indent="-267891">
              <a:buFont typeface="Arial" panose="020B0604020202020204" pitchFamily="34" charset="0"/>
              <a:buChar char="•"/>
            </a:pPr>
            <a:r>
              <a:rPr lang="en-US" sz="2000" b="1" dirty="0">
                <a:solidFill>
                  <a:srgbClr val="0076BA"/>
                </a:solidFill>
                <a:latin typeface="Roboto" pitchFamily="2" charset="0"/>
                <a:ea typeface="Roboto" pitchFamily="2" charset="0"/>
              </a:rPr>
              <a:t>Expenses associated with audit (time/resources, administrative costs, legal fees, etc.). </a:t>
            </a:r>
          </a:p>
          <a:p>
            <a:pPr marL="267891" indent="-267891">
              <a:buFont typeface="Arial" panose="020B0604020202020204" pitchFamily="34" charset="0"/>
              <a:buChar char="•"/>
            </a:pPr>
            <a:endParaRPr lang="en-US" sz="2000" b="1" dirty="0">
              <a:solidFill>
                <a:srgbClr val="0076BA"/>
              </a:solidFill>
              <a:latin typeface="Roboto" pitchFamily="2" charset="0"/>
              <a:ea typeface="Roboto" pitchFamily="2" charset="0"/>
            </a:endParaRPr>
          </a:p>
          <a:p>
            <a:pPr marL="267891" indent="-267891">
              <a:buFont typeface="Arial" panose="020B0604020202020204" pitchFamily="34" charset="0"/>
              <a:buChar char="•"/>
            </a:pPr>
            <a:r>
              <a:rPr lang="en-US" sz="2000" b="1" dirty="0">
                <a:solidFill>
                  <a:srgbClr val="0076BA"/>
                </a:solidFill>
                <a:latin typeface="Roboto" pitchFamily="2" charset="0"/>
                <a:ea typeface="Roboto" pitchFamily="2" charset="0"/>
              </a:rPr>
              <a:t>Costs incurred in connection with appeals. </a:t>
            </a:r>
          </a:p>
        </p:txBody>
      </p:sp>
      <p:sp>
        <p:nvSpPr>
          <p:cNvPr id="4" name="TextBox 10">
            <a:extLst>
              <a:ext uri="{FF2B5EF4-FFF2-40B4-BE49-F238E27FC236}">
                <a16:creationId xmlns:a16="http://schemas.microsoft.com/office/drawing/2014/main" id="{C4AA44A6-002B-20BB-1509-0B5997116E07}"/>
              </a:ext>
            </a:extLst>
          </p:cNvPr>
          <p:cNvSpPr txBox="1"/>
          <p:nvPr/>
        </p:nvSpPr>
        <p:spPr>
          <a:xfrm>
            <a:off x="428624" y="1389770"/>
            <a:ext cx="8286750" cy="430887"/>
          </a:xfrm>
          <a:prstGeom prst="rect">
            <a:avLst/>
          </a:prstGeom>
        </p:spPr>
        <p:txBody>
          <a:bodyPr wrap="square" lIns="0" tIns="0" rIns="0" bIns="0" rtlCol="0" anchor="t">
            <a:spAutoFit/>
          </a:bodyPr>
          <a:lstStyle/>
          <a:p>
            <a:pPr algn="ctr"/>
            <a:r>
              <a:rPr lang="en-US" sz="2800" b="1" dirty="0">
                <a:solidFill>
                  <a:srgbClr val="051830"/>
                </a:solidFill>
                <a:latin typeface="Roboto" pitchFamily="2" charset="0"/>
                <a:ea typeface="Roboto" pitchFamily="2" charset="0"/>
              </a:rPr>
              <a:t>Without Our Services:</a:t>
            </a:r>
          </a:p>
        </p:txBody>
      </p:sp>
      <p:sp>
        <p:nvSpPr>
          <p:cNvPr id="8" name="TextBox 7">
            <a:extLst>
              <a:ext uri="{FF2B5EF4-FFF2-40B4-BE49-F238E27FC236}">
                <a16:creationId xmlns:a16="http://schemas.microsoft.com/office/drawing/2014/main" id="{09B8905A-D369-4635-EFEC-CC98542428A1}"/>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The Cost of Getting it Wrong </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9" name="Picture 8" descr="A blue and black logo&#10;&#10;Description automatically generated">
            <a:extLst>
              <a:ext uri="{FF2B5EF4-FFF2-40B4-BE49-F238E27FC236}">
                <a16:creationId xmlns:a16="http://schemas.microsoft.com/office/drawing/2014/main" id="{9E4CDC4D-3301-1293-F4E9-D588165E93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4274584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7D551CC-7373-C9FB-2CC6-14D02846FD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1750" y="1800661"/>
            <a:ext cx="7563796" cy="3728177"/>
          </a:xfrm>
          <a:prstGeom prst="rect">
            <a:avLst/>
          </a:prstGeom>
        </p:spPr>
      </p:pic>
      <p:sp>
        <p:nvSpPr>
          <p:cNvPr id="3" name="TextBox 7">
            <a:extLst>
              <a:ext uri="{FF2B5EF4-FFF2-40B4-BE49-F238E27FC236}">
                <a16:creationId xmlns:a16="http://schemas.microsoft.com/office/drawing/2014/main" id="{90E5B31A-057E-64B4-70CE-74C9B930F2C0}"/>
              </a:ext>
            </a:extLst>
          </p:cNvPr>
          <p:cNvSpPr txBox="1"/>
          <p:nvPr/>
        </p:nvSpPr>
        <p:spPr>
          <a:xfrm>
            <a:off x="247237" y="285175"/>
            <a:ext cx="8649525" cy="492443"/>
          </a:xfrm>
          <a:prstGeom prst="rect">
            <a:avLst/>
          </a:prstGeom>
        </p:spPr>
        <p:txBody>
          <a:bodyPr wrap="square" lIns="0" tIns="0" rIns="0" bIns="0" rtlCol="0" anchor="t">
            <a:spAutoFit/>
          </a:bodyPr>
          <a:lstStyle/>
          <a:p>
            <a:pPr algn="ctr"/>
            <a:r>
              <a:rPr lang="en-US" sz="3200" b="1" dirty="0">
                <a:solidFill>
                  <a:schemeClr val="bg1"/>
                </a:solidFill>
                <a:latin typeface="Roboto" pitchFamily="2" charset="0"/>
                <a:ea typeface="Times New Roman" panose="02020603050405020304" pitchFamily="18" charset="0"/>
              </a:rPr>
              <a:t>ADDITIONAL MARKETING SERVICES</a:t>
            </a:r>
            <a:endParaRPr lang="en-US" sz="3200" b="1" dirty="0">
              <a:solidFill>
                <a:schemeClr val="bg1"/>
              </a:solidFill>
              <a:latin typeface="Times New Roman" panose="02020603050405020304" pitchFamily="18" charset="0"/>
              <a:ea typeface="Times New Roman" panose="02020603050405020304" pitchFamily="18" charset="0"/>
            </a:endParaRPr>
          </a:p>
        </p:txBody>
      </p:sp>
      <p:pic>
        <p:nvPicPr>
          <p:cNvPr id="4" name="Picture 3" descr="A blue and black logo&#10;&#10;Description automatically generated">
            <a:extLst>
              <a:ext uri="{FF2B5EF4-FFF2-40B4-BE49-F238E27FC236}">
                <a16:creationId xmlns:a16="http://schemas.microsoft.com/office/drawing/2014/main" id="{33FCDE4A-6719-D6F8-F260-209231C02C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1814893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93681F1-8C05-8AF6-E547-03A2FAB33944}"/>
              </a:ext>
            </a:extLst>
          </p:cNvPr>
          <p:cNvGrpSpPr/>
          <p:nvPr/>
        </p:nvGrpSpPr>
        <p:grpSpPr>
          <a:xfrm>
            <a:off x="7632341" y="4567282"/>
            <a:ext cx="396419" cy="395267"/>
            <a:chOff x="2032890" y="3709054"/>
            <a:chExt cx="546100" cy="544513"/>
          </a:xfrm>
        </p:grpSpPr>
        <p:sp>
          <p:nvSpPr>
            <p:cNvPr id="14" name="Rectangle: Rounded Corners 13">
              <a:extLst>
                <a:ext uri="{FF2B5EF4-FFF2-40B4-BE49-F238E27FC236}">
                  <a16:creationId xmlns:a16="http://schemas.microsoft.com/office/drawing/2014/main" id="{0F589D9C-52C9-42B1-51F5-19596409F0EA}"/>
                </a:ext>
              </a:extLst>
            </p:cNvPr>
            <p:cNvSpPr/>
            <p:nvPr/>
          </p:nvSpPr>
          <p:spPr bwMode="auto">
            <a:xfrm>
              <a:off x="2032890" y="3709054"/>
              <a:ext cx="546100" cy="544513"/>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15" name="Picture 95" descr="Image result for social media icon png">
              <a:extLst>
                <a:ext uri="{FF2B5EF4-FFF2-40B4-BE49-F238E27FC236}">
                  <a16:creationId xmlns:a16="http://schemas.microsoft.com/office/drawing/2014/main" id="{CCF20B86-706E-3A35-D0B8-B6E7556FC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3705" y="3766237"/>
              <a:ext cx="420610" cy="42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D9E2F81B-540C-8F3B-ED91-C42257104117}"/>
              </a:ext>
            </a:extLst>
          </p:cNvPr>
          <p:cNvGrpSpPr/>
          <p:nvPr/>
        </p:nvGrpSpPr>
        <p:grpSpPr>
          <a:xfrm>
            <a:off x="5501589" y="1257427"/>
            <a:ext cx="395267" cy="395265"/>
            <a:chOff x="6419379" y="2133573"/>
            <a:chExt cx="544513" cy="544511"/>
          </a:xfrm>
        </p:grpSpPr>
        <p:sp>
          <p:nvSpPr>
            <p:cNvPr id="24" name="Rectangle: Rounded Corners 23">
              <a:extLst>
                <a:ext uri="{FF2B5EF4-FFF2-40B4-BE49-F238E27FC236}">
                  <a16:creationId xmlns:a16="http://schemas.microsoft.com/office/drawing/2014/main" id="{A0C548FB-8F3B-4673-2DA1-49BF2AFE538D}"/>
                </a:ext>
              </a:extLst>
            </p:cNvPr>
            <p:cNvSpPr/>
            <p:nvPr/>
          </p:nvSpPr>
          <p:spPr bwMode="auto">
            <a:xfrm>
              <a:off x="6419379" y="2133573"/>
              <a:ext cx="544513" cy="544511"/>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25" name="Picture 25" descr="A close up of a logo&#10;&#10;Description automatically generated">
              <a:extLst>
                <a:ext uri="{FF2B5EF4-FFF2-40B4-BE49-F238E27FC236}">
                  <a16:creationId xmlns:a16="http://schemas.microsoft.com/office/drawing/2014/main" id="{D8DBA3EF-CE3F-CADD-68EF-A98E62FDE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2095" y="2171661"/>
              <a:ext cx="468364" cy="468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a:extLst>
              <a:ext uri="{FF2B5EF4-FFF2-40B4-BE49-F238E27FC236}">
                <a16:creationId xmlns:a16="http://schemas.microsoft.com/office/drawing/2014/main" id="{53608870-A9EF-5285-047F-0565BF5EEC93}"/>
              </a:ext>
            </a:extLst>
          </p:cNvPr>
          <p:cNvGrpSpPr/>
          <p:nvPr/>
        </p:nvGrpSpPr>
        <p:grpSpPr>
          <a:xfrm>
            <a:off x="3346221" y="2905424"/>
            <a:ext cx="395267" cy="395265"/>
            <a:chOff x="-769527" y="4640296"/>
            <a:chExt cx="484127" cy="484125"/>
          </a:xfrm>
        </p:grpSpPr>
        <p:sp>
          <p:nvSpPr>
            <p:cNvPr id="53" name="Rectangle: Rounded Corners 52">
              <a:extLst>
                <a:ext uri="{FF2B5EF4-FFF2-40B4-BE49-F238E27FC236}">
                  <a16:creationId xmlns:a16="http://schemas.microsoft.com/office/drawing/2014/main" id="{2CB31651-6FB9-4FE1-F4E2-739285914F78}"/>
                </a:ext>
              </a:extLst>
            </p:cNvPr>
            <p:cNvSpPr/>
            <p:nvPr/>
          </p:nvSpPr>
          <p:spPr bwMode="auto">
            <a:xfrm>
              <a:off x="-769527" y="4640296"/>
              <a:ext cx="484127" cy="48412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 name="Picture 50" descr="Icon&#10;&#10;Description automatically generated">
              <a:extLst>
                <a:ext uri="{FF2B5EF4-FFF2-40B4-BE49-F238E27FC236}">
                  <a16:creationId xmlns:a16="http://schemas.microsoft.com/office/drawing/2014/main" id="{B5505856-4BEE-F332-C780-B4F57BC09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43" y="4689503"/>
              <a:ext cx="265231" cy="385710"/>
            </a:xfrm>
            <a:prstGeom prst="rect">
              <a:avLst/>
            </a:prstGeom>
          </p:spPr>
        </p:pic>
      </p:grpSp>
      <p:grpSp>
        <p:nvGrpSpPr>
          <p:cNvPr id="60" name="Group 59">
            <a:extLst>
              <a:ext uri="{FF2B5EF4-FFF2-40B4-BE49-F238E27FC236}">
                <a16:creationId xmlns:a16="http://schemas.microsoft.com/office/drawing/2014/main" id="{55598A34-0A40-CFD0-9655-ACA24CD27C15}"/>
              </a:ext>
            </a:extLst>
          </p:cNvPr>
          <p:cNvGrpSpPr/>
          <p:nvPr/>
        </p:nvGrpSpPr>
        <p:grpSpPr>
          <a:xfrm>
            <a:off x="5437373" y="4558311"/>
            <a:ext cx="395267" cy="395265"/>
            <a:chOff x="-913185" y="5771610"/>
            <a:chExt cx="484127" cy="484125"/>
          </a:xfrm>
        </p:grpSpPr>
        <p:sp>
          <p:nvSpPr>
            <p:cNvPr id="56" name="Rectangle: Rounded Corners 55">
              <a:extLst>
                <a:ext uri="{FF2B5EF4-FFF2-40B4-BE49-F238E27FC236}">
                  <a16:creationId xmlns:a16="http://schemas.microsoft.com/office/drawing/2014/main" id="{7E5C89E8-B4AA-28BF-D25D-2F2EF5BBAFC7}"/>
                </a:ext>
              </a:extLst>
            </p:cNvPr>
            <p:cNvSpPr/>
            <p:nvPr/>
          </p:nvSpPr>
          <p:spPr bwMode="auto">
            <a:xfrm>
              <a:off x="-913185" y="5771610"/>
              <a:ext cx="484127" cy="48412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9" name="Picture 58" descr="Icon&#10;&#10;Description automatically generated">
              <a:extLst>
                <a:ext uri="{FF2B5EF4-FFF2-40B4-BE49-F238E27FC236}">
                  <a16:creationId xmlns:a16="http://schemas.microsoft.com/office/drawing/2014/main" id="{F2507F54-5EAB-3491-84B7-F7651333B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862" y="5806932"/>
              <a:ext cx="413480" cy="413480"/>
            </a:xfrm>
            <a:prstGeom prst="rect">
              <a:avLst/>
            </a:prstGeom>
          </p:spPr>
        </p:pic>
      </p:grpSp>
      <p:grpSp>
        <p:nvGrpSpPr>
          <p:cNvPr id="63" name="Group 62">
            <a:extLst>
              <a:ext uri="{FF2B5EF4-FFF2-40B4-BE49-F238E27FC236}">
                <a16:creationId xmlns:a16="http://schemas.microsoft.com/office/drawing/2014/main" id="{B2A020DD-1478-3FEA-BECE-2A006E9B428D}"/>
              </a:ext>
            </a:extLst>
          </p:cNvPr>
          <p:cNvGrpSpPr/>
          <p:nvPr/>
        </p:nvGrpSpPr>
        <p:grpSpPr>
          <a:xfrm>
            <a:off x="1216082" y="4550085"/>
            <a:ext cx="395266" cy="395266"/>
            <a:chOff x="473255" y="5072789"/>
            <a:chExt cx="484126" cy="484126"/>
          </a:xfrm>
        </p:grpSpPr>
        <p:sp>
          <p:nvSpPr>
            <p:cNvPr id="61" name="Rectangle: Rounded Corners 60">
              <a:extLst>
                <a:ext uri="{FF2B5EF4-FFF2-40B4-BE49-F238E27FC236}">
                  <a16:creationId xmlns:a16="http://schemas.microsoft.com/office/drawing/2014/main" id="{2CB5EC26-8F3D-2B4E-3259-FF607BB8F9BF}"/>
                </a:ext>
              </a:extLst>
            </p:cNvPr>
            <p:cNvSpPr/>
            <p:nvPr/>
          </p:nvSpPr>
          <p:spPr bwMode="auto">
            <a:xfrm>
              <a:off x="473255" y="5072789"/>
              <a:ext cx="484126" cy="484126"/>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62" name="Picture 77" descr="Image result for video icon png">
              <a:extLst>
                <a:ext uri="{FF2B5EF4-FFF2-40B4-BE49-F238E27FC236}">
                  <a16:creationId xmlns:a16="http://schemas.microsoft.com/office/drawing/2014/main" id="{5EC05826-33E0-40FB-E4EC-31FD7F29B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495" y="5120386"/>
              <a:ext cx="409227" cy="40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2" name="Group 5121">
            <a:extLst>
              <a:ext uri="{FF2B5EF4-FFF2-40B4-BE49-F238E27FC236}">
                <a16:creationId xmlns:a16="http://schemas.microsoft.com/office/drawing/2014/main" id="{805522D3-92F1-B35B-1DF5-7110D947D1B8}"/>
              </a:ext>
            </a:extLst>
          </p:cNvPr>
          <p:cNvGrpSpPr/>
          <p:nvPr/>
        </p:nvGrpSpPr>
        <p:grpSpPr>
          <a:xfrm>
            <a:off x="1216082" y="2897520"/>
            <a:ext cx="395267" cy="395265"/>
            <a:chOff x="-1308861" y="5072789"/>
            <a:chExt cx="484127" cy="484125"/>
          </a:xfrm>
        </p:grpSpPr>
        <p:sp>
          <p:nvSpPr>
            <p:cNvPr id="55" name="Rectangle: Rounded Corners 54">
              <a:extLst>
                <a:ext uri="{FF2B5EF4-FFF2-40B4-BE49-F238E27FC236}">
                  <a16:creationId xmlns:a16="http://schemas.microsoft.com/office/drawing/2014/main" id="{606EB1B0-9820-AB89-69ED-07B5084D4B58}"/>
                </a:ext>
              </a:extLst>
            </p:cNvPr>
            <p:cNvSpPr/>
            <p:nvPr/>
          </p:nvSpPr>
          <p:spPr bwMode="auto">
            <a:xfrm>
              <a:off x="-1308861" y="5072789"/>
              <a:ext cx="484127" cy="48412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21" name="Picture 5120" descr="Icon&#10;&#10;Description automatically generated">
              <a:extLst>
                <a:ext uri="{FF2B5EF4-FFF2-40B4-BE49-F238E27FC236}">
                  <a16:creationId xmlns:a16="http://schemas.microsoft.com/office/drawing/2014/main" id="{A69FA4AD-6EA9-495A-8EB4-29C4982F7F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9367" y="5166597"/>
              <a:ext cx="383501" cy="322412"/>
            </a:xfrm>
            <a:prstGeom prst="rect">
              <a:avLst/>
            </a:prstGeom>
          </p:spPr>
        </p:pic>
      </p:grpSp>
      <p:grpSp>
        <p:nvGrpSpPr>
          <p:cNvPr id="13" name="Group 12">
            <a:extLst>
              <a:ext uri="{FF2B5EF4-FFF2-40B4-BE49-F238E27FC236}">
                <a16:creationId xmlns:a16="http://schemas.microsoft.com/office/drawing/2014/main" id="{62D7AE03-7A7E-1BF7-7D12-8DE845C00D31}"/>
              </a:ext>
            </a:extLst>
          </p:cNvPr>
          <p:cNvGrpSpPr/>
          <p:nvPr/>
        </p:nvGrpSpPr>
        <p:grpSpPr>
          <a:xfrm>
            <a:off x="3396242" y="1257227"/>
            <a:ext cx="395267" cy="395265"/>
            <a:chOff x="-886686" y="4641926"/>
            <a:chExt cx="544513" cy="544511"/>
          </a:xfrm>
        </p:grpSpPr>
        <p:sp>
          <p:nvSpPr>
            <p:cNvPr id="16" name="Rectangle: Rounded Corners 15">
              <a:extLst>
                <a:ext uri="{FF2B5EF4-FFF2-40B4-BE49-F238E27FC236}">
                  <a16:creationId xmlns:a16="http://schemas.microsoft.com/office/drawing/2014/main" id="{A5D042D8-92F7-4E09-0141-EF8A843A8540}"/>
                </a:ext>
              </a:extLst>
            </p:cNvPr>
            <p:cNvSpPr/>
            <p:nvPr/>
          </p:nvSpPr>
          <p:spPr bwMode="auto">
            <a:xfrm>
              <a:off x="-886686" y="4641926"/>
              <a:ext cx="544513" cy="544511"/>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17" name="Picture 4" descr="White Search Icon Button PNG IMG | Citypng">
              <a:extLst>
                <a:ext uri="{FF2B5EF4-FFF2-40B4-BE49-F238E27FC236}">
                  <a16:creationId xmlns:a16="http://schemas.microsoft.com/office/drawing/2014/main" id="{62886E7B-8AC9-F22B-DA0A-F687828BB7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86" y="4714717"/>
              <a:ext cx="395992" cy="39599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FE43718F-F97C-3D3A-799F-B7557637E1C2}"/>
              </a:ext>
            </a:extLst>
          </p:cNvPr>
          <p:cNvSpPr txBox="1"/>
          <p:nvPr/>
        </p:nvSpPr>
        <p:spPr>
          <a:xfrm>
            <a:off x="2502933" y="4943972"/>
            <a:ext cx="1977215" cy="1138773"/>
          </a:xfrm>
          <a:prstGeom prst="rect">
            <a:avLst/>
          </a:prstGeom>
          <a:noFill/>
        </p:spPr>
        <p:txBody>
          <a:bodyPr wrap="square" rtlCol="0">
            <a:spAutoFit/>
          </a:bodyPr>
          <a:lstStyle/>
          <a:p>
            <a:pPr algn="ctr"/>
            <a:r>
              <a:rPr lang="en-US" sz="1400" b="1" u="sng" dirty="0">
                <a:solidFill>
                  <a:srgbClr val="005589"/>
                </a:solidFill>
                <a:latin typeface="+mj-lt"/>
              </a:rPr>
              <a:t>Google Listing Ads</a:t>
            </a:r>
          </a:p>
          <a:p>
            <a:pPr algn="ctr"/>
            <a:endParaRPr lang="en-US" sz="400" b="1" u="sng" dirty="0">
              <a:latin typeface="+mj-lt"/>
            </a:endParaRPr>
          </a:p>
          <a:p>
            <a:pPr algn="ctr"/>
            <a:r>
              <a:rPr lang="en-US" sz="1000" dirty="0">
                <a:latin typeface="+mj-lt"/>
              </a:rPr>
              <a:t>We get you in front of those doing Google searches at the top of search results by leveraging our keyword tracking and pay per click ad solutions.</a:t>
            </a:r>
          </a:p>
        </p:txBody>
      </p:sp>
      <p:sp>
        <p:nvSpPr>
          <p:cNvPr id="20" name="TextBox 19">
            <a:extLst>
              <a:ext uri="{FF2B5EF4-FFF2-40B4-BE49-F238E27FC236}">
                <a16:creationId xmlns:a16="http://schemas.microsoft.com/office/drawing/2014/main" id="{43BA7134-F6F3-1E0E-75D1-54ECEB1E6F8D}"/>
              </a:ext>
            </a:extLst>
          </p:cNvPr>
          <p:cNvSpPr txBox="1"/>
          <p:nvPr/>
        </p:nvSpPr>
        <p:spPr>
          <a:xfrm>
            <a:off x="458665" y="1640375"/>
            <a:ext cx="1868384" cy="1138773"/>
          </a:xfrm>
          <a:prstGeom prst="rect">
            <a:avLst/>
          </a:prstGeom>
          <a:noFill/>
        </p:spPr>
        <p:txBody>
          <a:bodyPr wrap="square">
            <a:spAutoFit/>
          </a:bodyPr>
          <a:lstStyle/>
          <a:p>
            <a:pPr algn="ctr"/>
            <a:r>
              <a:rPr lang="en-US" sz="1400" b="1" u="sng" dirty="0">
                <a:solidFill>
                  <a:srgbClr val="005589"/>
                </a:solidFill>
                <a:latin typeface="+mj-lt"/>
              </a:rPr>
              <a:t>Content Writing</a:t>
            </a:r>
          </a:p>
          <a:p>
            <a:pPr algn="ctr"/>
            <a:endParaRPr lang="en-US" sz="400" dirty="0">
              <a:latin typeface="+mj-lt"/>
            </a:endParaRPr>
          </a:p>
          <a:p>
            <a:pPr algn="ctr"/>
            <a:r>
              <a:rPr lang="en-US" sz="1000" dirty="0">
                <a:latin typeface="+mj-lt"/>
              </a:rPr>
              <a:t>Regularly posting relevant, high-quality content in the form of blogs on your website shows Google that you are an authority in your market. </a:t>
            </a:r>
          </a:p>
        </p:txBody>
      </p:sp>
      <p:grpSp>
        <p:nvGrpSpPr>
          <p:cNvPr id="30" name="Group 29">
            <a:extLst>
              <a:ext uri="{FF2B5EF4-FFF2-40B4-BE49-F238E27FC236}">
                <a16:creationId xmlns:a16="http://schemas.microsoft.com/office/drawing/2014/main" id="{3F59DADC-D365-6178-4B41-3FB7114B3396}"/>
              </a:ext>
            </a:extLst>
          </p:cNvPr>
          <p:cNvGrpSpPr/>
          <p:nvPr/>
        </p:nvGrpSpPr>
        <p:grpSpPr>
          <a:xfrm>
            <a:off x="1221938" y="1257316"/>
            <a:ext cx="395267" cy="395265"/>
            <a:chOff x="10426309" y="919150"/>
            <a:chExt cx="395267" cy="395265"/>
          </a:xfrm>
        </p:grpSpPr>
        <p:sp>
          <p:nvSpPr>
            <p:cNvPr id="28" name="Rectangle: Rounded Corners 27">
              <a:extLst>
                <a:ext uri="{FF2B5EF4-FFF2-40B4-BE49-F238E27FC236}">
                  <a16:creationId xmlns:a16="http://schemas.microsoft.com/office/drawing/2014/main" id="{1A3D1417-7834-1A18-6CDF-98D309FCA438}"/>
                </a:ext>
              </a:extLst>
            </p:cNvPr>
            <p:cNvSpPr/>
            <p:nvPr/>
          </p:nvSpPr>
          <p:spPr bwMode="auto">
            <a:xfrm>
              <a:off x="10426309" y="919150"/>
              <a:ext cx="395267" cy="39526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pic>
          <p:nvPicPr>
            <p:cNvPr id="22" name="Picture 21" descr="Icon&#10;&#10;Description automatically generated">
              <a:extLst>
                <a:ext uri="{FF2B5EF4-FFF2-40B4-BE49-F238E27FC236}">
                  <a16:creationId xmlns:a16="http://schemas.microsoft.com/office/drawing/2014/main" id="{D5AF1F55-A679-B69D-1A04-144D4A3253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5906" y="968347"/>
              <a:ext cx="301285" cy="296869"/>
            </a:xfrm>
            <a:prstGeom prst="rect">
              <a:avLst/>
            </a:prstGeom>
          </p:spPr>
        </p:pic>
      </p:grpSp>
      <p:sp>
        <p:nvSpPr>
          <p:cNvPr id="31" name="TextBox 30">
            <a:extLst>
              <a:ext uri="{FF2B5EF4-FFF2-40B4-BE49-F238E27FC236}">
                <a16:creationId xmlns:a16="http://schemas.microsoft.com/office/drawing/2014/main" id="{3E2B4C83-DCB6-FFF1-9BB1-FE5F073861E0}"/>
              </a:ext>
            </a:extLst>
          </p:cNvPr>
          <p:cNvSpPr txBox="1"/>
          <p:nvPr/>
        </p:nvSpPr>
        <p:spPr>
          <a:xfrm>
            <a:off x="2533424" y="3306500"/>
            <a:ext cx="1954250" cy="1138773"/>
          </a:xfrm>
          <a:prstGeom prst="rect">
            <a:avLst/>
          </a:prstGeom>
          <a:noFill/>
        </p:spPr>
        <p:txBody>
          <a:bodyPr wrap="square" rtlCol="0">
            <a:spAutoFit/>
          </a:bodyPr>
          <a:lstStyle/>
          <a:p>
            <a:pPr algn="ctr"/>
            <a:r>
              <a:rPr lang="en-US" sz="1400" b="1" u="sng" dirty="0">
                <a:solidFill>
                  <a:srgbClr val="005589"/>
                </a:solidFill>
                <a:latin typeface="+mj-lt"/>
              </a:rPr>
              <a:t>Website Retargeting Ads</a:t>
            </a:r>
          </a:p>
          <a:p>
            <a:pPr algn="ctr"/>
            <a:endParaRPr lang="en-US" sz="400" dirty="0">
              <a:latin typeface="+mj-lt"/>
            </a:endParaRPr>
          </a:p>
          <a:p>
            <a:pPr algn="ctr"/>
            <a:r>
              <a:rPr lang="en-US" sz="1000" dirty="0">
                <a:latin typeface="+mj-lt"/>
              </a:rPr>
              <a:t>We can capture those visiting your website, which gives us the ability to retarget to future patients that have engaged with you before online. </a:t>
            </a:r>
          </a:p>
        </p:txBody>
      </p:sp>
      <p:sp>
        <p:nvSpPr>
          <p:cNvPr id="32" name="TextBox 31">
            <a:extLst>
              <a:ext uri="{FF2B5EF4-FFF2-40B4-BE49-F238E27FC236}">
                <a16:creationId xmlns:a16="http://schemas.microsoft.com/office/drawing/2014/main" id="{95B38CD3-E32E-74D0-4C53-C735643BDF88}"/>
              </a:ext>
            </a:extLst>
          </p:cNvPr>
          <p:cNvSpPr txBox="1"/>
          <p:nvPr/>
        </p:nvSpPr>
        <p:spPr>
          <a:xfrm>
            <a:off x="4651695" y="1659604"/>
            <a:ext cx="1989039" cy="1138773"/>
          </a:xfrm>
          <a:prstGeom prst="rect">
            <a:avLst/>
          </a:prstGeom>
          <a:noFill/>
        </p:spPr>
        <p:txBody>
          <a:bodyPr wrap="square" rtlCol="0">
            <a:spAutoFit/>
          </a:bodyPr>
          <a:lstStyle/>
          <a:p>
            <a:pPr algn="ctr"/>
            <a:r>
              <a:rPr lang="en-US" sz="1400" b="1" u="sng" dirty="0">
                <a:solidFill>
                  <a:srgbClr val="005589"/>
                </a:solidFill>
                <a:latin typeface="+mj-lt"/>
              </a:rPr>
              <a:t>Geofencing </a:t>
            </a:r>
          </a:p>
          <a:p>
            <a:pPr algn="ctr"/>
            <a:endParaRPr lang="en-US" sz="400" dirty="0">
              <a:latin typeface="+mj-lt"/>
            </a:endParaRPr>
          </a:p>
          <a:p>
            <a:pPr algn="ctr"/>
            <a:r>
              <a:rPr lang="en-US" sz="1000" dirty="0">
                <a:latin typeface="+mj-lt"/>
              </a:rPr>
              <a:t>Leverage a virtual boundary to target people in a specific area with GPS. This a very powerful way to ensure we are reaching future customers. </a:t>
            </a:r>
          </a:p>
        </p:txBody>
      </p:sp>
      <p:sp>
        <p:nvSpPr>
          <p:cNvPr id="54" name="TextBox 53">
            <a:extLst>
              <a:ext uri="{FF2B5EF4-FFF2-40B4-BE49-F238E27FC236}">
                <a16:creationId xmlns:a16="http://schemas.microsoft.com/office/drawing/2014/main" id="{62DE5EF2-7BCA-A1CD-867D-9C5BC433E0B2}"/>
              </a:ext>
            </a:extLst>
          </p:cNvPr>
          <p:cNvSpPr txBox="1"/>
          <p:nvPr/>
        </p:nvSpPr>
        <p:spPr>
          <a:xfrm>
            <a:off x="421249" y="3215428"/>
            <a:ext cx="1973264" cy="1231106"/>
          </a:xfrm>
          <a:prstGeom prst="rect">
            <a:avLst/>
          </a:prstGeom>
          <a:noFill/>
        </p:spPr>
        <p:txBody>
          <a:bodyPr wrap="square" rtlCol="0">
            <a:spAutoFit/>
          </a:bodyPr>
          <a:lstStyle/>
          <a:p>
            <a:pPr algn="ctr"/>
            <a:r>
              <a:rPr lang="en-US" sz="1400" b="1" u="sng" dirty="0">
                <a:solidFill>
                  <a:srgbClr val="005589"/>
                </a:solidFill>
                <a:latin typeface="+mj-lt"/>
              </a:rPr>
              <a:t>Captivating Graphics</a:t>
            </a:r>
          </a:p>
          <a:p>
            <a:pPr algn="ctr"/>
            <a:r>
              <a:rPr lang="en-US" sz="1000" dirty="0">
                <a:latin typeface="+mj-lt"/>
              </a:rPr>
              <a:t>Creating attention grabbing, personalized messages that carries the brand across all channels to create cohesion. (logo’s, info graphics, flyers, brochures etc.)</a:t>
            </a:r>
          </a:p>
          <a:p>
            <a:pPr algn="ctr"/>
            <a:endParaRPr lang="en-US" sz="1000" dirty="0">
              <a:latin typeface="+mj-lt"/>
            </a:endParaRPr>
          </a:p>
        </p:txBody>
      </p:sp>
      <p:sp>
        <p:nvSpPr>
          <p:cNvPr id="58" name="TextBox 57">
            <a:extLst>
              <a:ext uri="{FF2B5EF4-FFF2-40B4-BE49-F238E27FC236}">
                <a16:creationId xmlns:a16="http://schemas.microsoft.com/office/drawing/2014/main" id="{33128487-98BE-A93C-A607-13A60E6A1737}"/>
              </a:ext>
            </a:extLst>
          </p:cNvPr>
          <p:cNvSpPr txBox="1"/>
          <p:nvPr/>
        </p:nvSpPr>
        <p:spPr>
          <a:xfrm>
            <a:off x="417144" y="4922943"/>
            <a:ext cx="1999000" cy="969496"/>
          </a:xfrm>
          <a:prstGeom prst="rect">
            <a:avLst/>
          </a:prstGeom>
          <a:noFill/>
        </p:spPr>
        <p:txBody>
          <a:bodyPr wrap="square" rtlCol="0">
            <a:spAutoFit/>
          </a:bodyPr>
          <a:lstStyle/>
          <a:p>
            <a:pPr algn="ctr"/>
            <a:r>
              <a:rPr lang="en-US" sz="1400" b="1" u="sng" dirty="0">
                <a:solidFill>
                  <a:srgbClr val="005589"/>
                </a:solidFill>
                <a:latin typeface="+mj-lt"/>
              </a:rPr>
              <a:t>Branding Videos</a:t>
            </a:r>
          </a:p>
          <a:p>
            <a:pPr algn="ctr"/>
            <a:endParaRPr lang="en-US" sz="300" b="1" u="sng" dirty="0">
              <a:solidFill>
                <a:srgbClr val="005589"/>
              </a:solidFill>
              <a:latin typeface="+mj-lt"/>
            </a:endParaRPr>
          </a:p>
          <a:p>
            <a:pPr algn="ctr"/>
            <a:r>
              <a:rPr lang="en-US" sz="1000" dirty="0">
                <a:latin typeface="+mj-lt"/>
              </a:rPr>
              <a:t>Capture your story, educate your audience and attract new customers by connecting with the viewer on a more intimate level.</a:t>
            </a:r>
          </a:p>
        </p:txBody>
      </p:sp>
      <p:sp>
        <p:nvSpPr>
          <p:cNvPr id="5120" name="TextBox 5119">
            <a:extLst>
              <a:ext uri="{FF2B5EF4-FFF2-40B4-BE49-F238E27FC236}">
                <a16:creationId xmlns:a16="http://schemas.microsoft.com/office/drawing/2014/main" id="{27684B93-53DB-E371-F985-A21FE55146CA}"/>
              </a:ext>
            </a:extLst>
          </p:cNvPr>
          <p:cNvSpPr txBox="1"/>
          <p:nvPr/>
        </p:nvSpPr>
        <p:spPr>
          <a:xfrm>
            <a:off x="6766922" y="4953576"/>
            <a:ext cx="2015038" cy="1077218"/>
          </a:xfrm>
          <a:prstGeom prst="rect">
            <a:avLst/>
          </a:prstGeom>
          <a:noFill/>
        </p:spPr>
        <p:txBody>
          <a:bodyPr wrap="square" rtlCol="0">
            <a:spAutoFit/>
          </a:bodyPr>
          <a:lstStyle/>
          <a:p>
            <a:pPr algn="ctr"/>
            <a:r>
              <a:rPr lang="en-US" sz="1400" b="1" u="sng" dirty="0">
                <a:solidFill>
                  <a:srgbClr val="005589"/>
                </a:solidFill>
                <a:latin typeface="+mj-lt"/>
              </a:rPr>
              <a:t>Social Media Ads/Posts</a:t>
            </a:r>
          </a:p>
          <a:p>
            <a:pPr algn="ctr"/>
            <a:r>
              <a:rPr lang="en-US" sz="1000" dirty="0">
                <a:latin typeface="+mj-lt"/>
              </a:rPr>
              <a:t>Social networks help you increase brand authority, trustworthiness, and engage. Let us help you create community connections. </a:t>
            </a:r>
          </a:p>
          <a:p>
            <a:pPr algn="ctr"/>
            <a:r>
              <a:rPr lang="en-US" sz="1000" dirty="0">
                <a:latin typeface="+mj-lt"/>
              </a:rPr>
              <a:t>(Facebook, </a:t>
            </a:r>
            <a:r>
              <a:rPr lang="en-US" sz="1000" dirty="0" err="1">
                <a:latin typeface="+mj-lt"/>
              </a:rPr>
              <a:t>Youtube</a:t>
            </a:r>
            <a:r>
              <a:rPr lang="en-US" sz="1000" dirty="0">
                <a:latin typeface="+mj-lt"/>
              </a:rPr>
              <a:t>, and LinkedIn)</a:t>
            </a:r>
          </a:p>
        </p:txBody>
      </p:sp>
      <p:grpSp>
        <p:nvGrpSpPr>
          <p:cNvPr id="5131" name="Group 5130">
            <a:extLst>
              <a:ext uri="{FF2B5EF4-FFF2-40B4-BE49-F238E27FC236}">
                <a16:creationId xmlns:a16="http://schemas.microsoft.com/office/drawing/2014/main" id="{F9FC7A7C-33C2-A367-FDC4-04C3F84BA640}"/>
              </a:ext>
            </a:extLst>
          </p:cNvPr>
          <p:cNvGrpSpPr/>
          <p:nvPr/>
        </p:nvGrpSpPr>
        <p:grpSpPr>
          <a:xfrm>
            <a:off x="5452044" y="2897519"/>
            <a:ext cx="395267" cy="395265"/>
            <a:chOff x="10948631" y="1477419"/>
            <a:chExt cx="395267" cy="395265"/>
          </a:xfrm>
        </p:grpSpPr>
        <p:sp>
          <p:nvSpPr>
            <p:cNvPr id="5124" name="Rectangle: Rounded Corners 5123">
              <a:extLst>
                <a:ext uri="{FF2B5EF4-FFF2-40B4-BE49-F238E27FC236}">
                  <a16:creationId xmlns:a16="http://schemas.microsoft.com/office/drawing/2014/main" id="{98C8C251-1433-A428-FFEF-1B352C584AC3}"/>
                </a:ext>
              </a:extLst>
            </p:cNvPr>
            <p:cNvSpPr/>
            <p:nvPr/>
          </p:nvSpPr>
          <p:spPr bwMode="auto">
            <a:xfrm>
              <a:off x="10948631" y="1477419"/>
              <a:ext cx="395267" cy="39526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30" name="Picture 5129" descr="A picture containing text, weapon, brass knucks&#10;&#10;Description automatically generated">
              <a:extLst>
                <a:ext uri="{FF2B5EF4-FFF2-40B4-BE49-F238E27FC236}">
                  <a16:creationId xmlns:a16="http://schemas.microsoft.com/office/drawing/2014/main" id="{9D0E21CE-2726-5A69-9B8A-5F331D3DE1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7322" y="1506493"/>
              <a:ext cx="337883" cy="337116"/>
            </a:xfrm>
            <a:prstGeom prst="rect">
              <a:avLst/>
            </a:prstGeom>
          </p:spPr>
        </p:pic>
      </p:grpSp>
      <p:grpSp>
        <p:nvGrpSpPr>
          <p:cNvPr id="5137" name="Group 5136">
            <a:extLst>
              <a:ext uri="{FF2B5EF4-FFF2-40B4-BE49-F238E27FC236}">
                <a16:creationId xmlns:a16="http://schemas.microsoft.com/office/drawing/2014/main" id="{5968CA51-F06D-08F5-1099-1A7364B4D471}"/>
              </a:ext>
            </a:extLst>
          </p:cNvPr>
          <p:cNvGrpSpPr/>
          <p:nvPr/>
        </p:nvGrpSpPr>
        <p:grpSpPr>
          <a:xfrm>
            <a:off x="3355094" y="4548707"/>
            <a:ext cx="395267" cy="395265"/>
            <a:chOff x="10340305" y="332869"/>
            <a:chExt cx="395267" cy="395265"/>
          </a:xfrm>
        </p:grpSpPr>
        <p:sp>
          <p:nvSpPr>
            <p:cNvPr id="5133" name="Rectangle: Rounded Corners 5132">
              <a:extLst>
                <a:ext uri="{FF2B5EF4-FFF2-40B4-BE49-F238E27FC236}">
                  <a16:creationId xmlns:a16="http://schemas.microsoft.com/office/drawing/2014/main" id="{0CBF4FF6-C875-2906-C3C8-5191635885FD}"/>
                </a:ext>
              </a:extLst>
            </p:cNvPr>
            <p:cNvSpPr/>
            <p:nvPr/>
          </p:nvSpPr>
          <p:spPr bwMode="auto">
            <a:xfrm>
              <a:off x="10340305" y="332869"/>
              <a:ext cx="395267" cy="39526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36" name="Picture 5135" descr="Logo, icon&#10;&#10;Description automatically generated">
              <a:extLst>
                <a:ext uri="{FF2B5EF4-FFF2-40B4-BE49-F238E27FC236}">
                  <a16:creationId xmlns:a16="http://schemas.microsoft.com/office/drawing/2014/main" id="{EF6FCED6-58D8-FB14-1CFC-E1A7C81CC8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1503" y="408734"/>
              <a:ext cx="253887" cy="253887"/>
            </a:xfrm>
            <a:prstGeom prst="rect">
              <a:avLst/>
            </a:prstGeom>
          </p:spPr>
        </p:pic>
      </p:grpSp>
      <p:sp>
        <p:nvSpPr>
          <p:cNvPr id="5138" name="TextBox 5137">
            <a:extLst>
              <a:ext uri="{FF2B5EF4-FFF2-40B4-BE49-F238E27FC236}">
                <a16:creationId xmlns:a16="http://schemas.microsoft.com/office/drawing/2014/main" id="{FEEEA667-9DB2-37C3-7DF9-92CCD3077AD8}"/>
              </a:ext>
            </a:extLst>
          </p:cNvPr>
          <p:cNvSpPr txBox="1"/>
          <p:nvPr/>
        </p:nvSpPr>
        <p:spPr>
          <a:xfrm>
            <a:off x="2572657" y="1675486"/>
            <a:ext cx="1942939" cy="1231106"/>
          </a:xfrm>
          <a:prstGeom prst="rect">
            <a:avLst/>
          </a:prstGeom>
          <a:noFill/>
        </p:spPr>
        <p:txBody>
          <a:bodyPr wrap="square" rtlCol="0">
            <a:spAutoFit/>
          </a:bodyPr>
          <a:lstStyle/>
          <a:p>
            <a:pPr algn="ctr"/>
            <a:r>
              <a:rPr lang="en-US" sz="1400" b="1" u="sng" dirty="0">
                <a:solidFill>
                  <a:srgbClr val="005589"/>
                </a:solidFill>
                <a:latin typeface="+mj-lt"/>
              </a:rPr>
              <a:t>Keyword Search Ads</a:t>
            </a:r>
            <a:r>
              <a:rPr lang="en-US" sz="1400" b="1" dirty="0">
                <a:solidFill>
                  <a:srgbClr val="005589"/>
                </a:solidFill>
                <a:latin typeface="+mj-lt"/>
              </a:rPr>
              <a:t> </a:t>
            </a:r>
          </a:p>
          <a:p>
            <a:pPr algn="ctr"/>
            <a:r>
              <a:rPr lang="en-US" sz="1000" dirty="0">
                <a:latin typeface="+mj-lt"/>
              </a:rPr>
              <a:t>Leveraging our keyword tracking solutions, we can target those searching for or reading about related content to what you offer online in multiple languages. </a:t>
            </a:r>
          </a:p>
          <a:p>
            <a:pPr algn="ctr"/>
            <a:endParaRPr lang="en-US" sz="1000" dirty="0">
              <a:latin typeface="+mj-lt"/>
            </a:endParaRPr>
          </a:p>
        </p:txBody>
      </p:sp>
      <p:grpSp>
        <p:nvGrpSpPr>
          <p:cNvPr id="5145" name="Group 5144">
            <a:extLst>
              <a:ext uri="{FF2B5EF4-FFF2-40B4-BE49-F238E27FC236}">
                <a16:creationId xmlns:a16="http://schemas.microsoft.com/office/drawing/2014/main" id="{6F801449-A052-D745-2D47-52C36C6D23E3}"/>
              </a:ext>
            </a:extLst>
          </p:cNvPr>
          <p:cNvGrpSpPr/>
          <p:nvPr/>
        </p:nvGrpSpPr>
        <p:grpSpPr>
          <a:xfrm>
            <a:off x="7619396" y="1264339"/>
            <a:ext cx="395267" cy="395265"/>
            <a:chOff x="10776841" y="1582078"/>
            <a:chExt cx="395267" cy="395265"/>
          </a:xfrm>
        </p:grpSpPr>
        <p:sp>
          <p:nvSpPr>
            <p:cNvPr id="5140" name="Rectangle: Rounded Corners 5139">
              <a:extLst>
                <a:ext uri="{FF2B5EF4-FFF2-40B4-BE49-F238E27FC236}">
                  <a16:creationId xmlns:a16="http://schemas.microsoft.com/office/drawing/2014/main" id="{013B8154-A0D1-D9ED-36D1-348EA72FF1AC}"/>
                </a:ext>
              </a:extLst>
            </p:cNvPr>
            <p:cNvSpPr/>
            <p:nvPr/>
          </p:nvSpPr>
          <p:spPr bwMode="auto">
            <a:xfrm>
              <a:off x="10776841" y="1582078"/>
              <a:ext cx="395267" cy="395265"/>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43" name="Picture 5142" descr="Icon&#10;&#10;Description automatically generated">
              <a:extLst>
                <a:ext uri="{FF2B5EF4-FFF2-40B4-BE49-F238E27FC236}">
                  <a16:creationId xmlns:a16="http://schemas.microsoft.com/office/drawing/2014/main" id="{9426D4BB-1A54-048E-1691-6F3CDC1F6B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14676" y="1632010"/>
              <a:ext cx="313942" cy="308523"/>
            </a:xfrm>
            <a:prstGeom prst="rect">
              <a:avLst/>
            </a:prstGeom>
          </p:spPr>
        </p:pic>
      </p:grpSp>
      <p:sp>
        <p:nvSpPr>
          <p:cNvPr id="5146" name="TextBox 5145">
            <a:extLst>
              <a:ext uri="{FF2B5EF4-FFF2-40B4-BE49-F238E27FC236}">
                <a16:creationId xmlns:a16="http://schemas.microsoft.com/office/drawing/2014/main" id="{8E3F0EE4-CB46-CFBD-E211-2ED2065EA333}"/>
              </a:ext>
            </a:extLst>
          </p:cNvPr>
          <p:cNvSpPr txBox="1"/>
          <p:nvPr/>
        </p:nvSpPr>
        <p:spPr>
          <a:xfrm>
            <a:off x="4634539" y="3306499"/>
            <a:ext cx="1989039" cy="1138773"/>
          </a:xfrm>
          <a:prstGeom prst="rect">
            <a:avLst/>
          </a:prstGeom>
          <a:noFill/>
        </p:spPr>
        <p:txBody>
          <a:bodyPr wrap="square" rtlCol="0">
            <a:spAutoFit/>
          </a:bodyPr>
          <a:lstStyle/>
          <a:p>
            <a:pPr algn="ctr"/>
            <a:r>
              <a:rPr lang="en-US" sz="1400" b="1" u="sng" dirty="0">
                <a:solidFill>
                  <a:srgbClr val="005589"/>
                </a:solidFill>
                <a:latin typeface="+mj-lt"/>
              </a:rPr>
              <a:t>Addressable Household Geo-Fencing</a:t>
            </a:r>
            <a:r>
              <a:rPr lang="en-US" sz="1400" u="sng" dirty="0">
                <a:solidFill>
                  <a:srgbClr val="005589"/>
                </a:solidFill>
                <a:latin typeface="+mj-lt"/>
              </a:rPr>
              <a:t> </a:t>
            </a:r>
          </a:p>
          <a:p>
            <a:pPr algn="ctr"/>
            <a:r>
              <a:rPr lang="en-US" sz="1000" dirty="0">
                <a:latin typeface="+mj-lt"/>
              </a:rPr>
              <a:t>Target specific audiences in zip codes you choose, with over 500 demographic and interests' variables. </a:t>
            </a:r>
            <a:endParaRPr lang="en-US" sz="1000" dirty="0"/>
          </a:p>
        </p:txBody>
      </p:sp>
      <p:sp>
        <p:nvSpPr>
          <p:cNvPr id="5147" name="TextBox 5146">
            <a:extLst>
              <a:ext uri="{FF2B5EF4-FFF2-40B4-BE49-F238E27FC236}">
                <a16:creationId xmlns:a16="http://schemas.microsoft.com/office/drawing/2014/main" id="{8B2A9056-1351-F30A-302D-73D050CF5F45}"/>
              </a:ext>
            </a:extLst>
          </p:cNvPr>
          <p:cNvSpPr txBox="1"/>
          <p:nvPr/>
        </p:nvSpPr>
        <p:spPr>
          <a:xfrm>
            <a:off x="4644501" y="4943972"/>
            <a:ext cx="1989039" cy="1231106"/>
          </a:xfrm>
          <a:prstGeom prst="rect">
            <a:avLst/>
          </a:prstGeom>
          <a:noFill/>
        </p:spPr>
        <p:txBody>
          <a:bodyPr wrap="square" rtlCol="0">
            <a:spAutoFit/>
          </a:bodyPr>
          <a:lstStyle/>
          <a:p>
            <a:pPr algn="ctr"/>
            <a:r>
              <a:rPr lang="en-US" sz="1400" b="1" u="sng" dirty="0">
                <a:solidFill>
                  <a:srgbClr val="005589"/>
                </a:solidFill>
                <a:latin typeface="+mj-lt"/>
              </a:rPr>
              <a:t>CRM Targeting</a:t>
            </a:r>
            <a:endParaRPr lang="en-US" sz="1400" u="sng" dirty="0">
              <a:solidFill>
                <a:srgbClr val="005589"/>
              </a:solidFill>
              <a:latin typeface="+mj-lt"/>
            </a:endParaRPr>
          </a:p>
          <a:p>
            <a:pPr algn="ctr"/>
            <a:r>
              <a:rPr lang="en-US" sz="1000" dirty="0">
                <a:latin typeface="+mj-lt"/>
              </a:rPr>
              <a:t>Do you send out mailers or email blasts? Let us attract new customers and improve communication with existing ones by digitally targeting your current CRM list. </a:t>
            </a:r>
            <a:endParaRPr lang="en-US" sz="1000" dirty="0"/>
          </a:p>
        </p:txBody>
      </p:sp>
      <p:sp>
        <p:nvSpPr>
          <p:cNvPr id="5149" name="TextBox 5148">
            <a:extLst>
              <a:ext uri="{FF2B5EF4-FFF2-40B4-BE49-F238E27FC236}">
                <a16:creationId xmlns:a16="http://schemas.microsoft.com/office/drawing/2014/main" id="{0B68BF2F-8E7A-FAC0-A95B-45F471AAAE1A}"/>
              </a:ext>
            </a:extLst>
          </p:cNvPr>
          <p:cNvSpPr txBox="1"/>
          <p:nvPr/>
        </p:nvSpPr>
        <p:spPr>
          <a:xfrm>
            <a:off x="6753943" y="1640375"/>
            <a:ext cx="1996162" cy="1138773"/>
          </a:xfrm>
          <a:prstGeom prst="rect">
            <a:avLst/>
          </a:prstGeom>
          <a:noFill/>
        </p:spPr>
        <p:txBody>
          <a:bodyPr wrap="square" rtlCol="0">
            <a:spAutoFit/>
          </a:bodyPr>
          <a:lstStyle/>
          <a:p>
            <a:pPr algn="ctr"/>
            <a:r>
              <a:rPr lang="en-US" sz="1400" b="1" u="sng" dirty="0">
                <a:solidFill>
                  <a:srgbClr val="005589"/>
                </a:solidFill>
                <a:latin typeface="+mj-lt"/>
              </a:rPr>
              <a:t>Local Broadcast</a:t>
            </a:r>
          </a:p>
          <a:p>
            <a:pPr algn="ctr"/>
            <a:endParaRPr lang="en-US" sz="400" dirty="0">
              <a:latin typeface="+mj-lt"/>
            </a:endParaRPr>
          </a:p>
          <a:p>
            <a:pPr algn="ctr"/>
            <a:r>
              <a:rPr lang="en-US" sz="1000" dirty="0">
                <a:latin typeface="+mj-lt"/>
              </a:rPr>
              <a:t>Large local reach on Radio and TV. (Offering Radio ads, live radio remotes, local tv commercials and branding news segments, digital ads on local news platforms) </a:t>
            </a:r>
          </a:p>
        </p:txBody>
      </p:sp>
      <p:sp>
        <p:nvSpPr>
          <p:cNvPr id="5150" name="TextBox 5149">
            <a:extLst>
              <a:ext uri="{FF2B5EF4-FFF2-40B4-BE49-F238E27FC236}">
                <a16:creationId xmlns:a16="http://schemas.microsoft.com/office/drawing/2014/main" id="{0C2E713E-B578-0BC2-C025-C342A152D1C5}"/>
              </a:ext>
            </a:extLst>
          </p:cNvPr>
          <p:cNvSpPr txBox="1"/>
          <p:nvPr/>
        </p:nvSpPr>
        <p:spPr>
          <a:xfrm>
            <a:off x="6749398" y="3300689"/>
            <a:ext cx="2032562" cy="1138773"/>
          </a:xfrm>
          <a:prstGeom prst="rect">
            <a:avLst/>
          </a:prstGeom>
          <a:noFill/>
        </p:spPr>
        <p:txBody>
          <a:bodyPr wrap="square" rtlCol="0">
            <a:spAutoFit/>
          </a:bodyPr>
          <a:lstStyle/>
          <a:p>
            <a:pPr algn="ctr"/>
            <a:r>
              <a:rPr lang="en-US" sz="1400" b="1" u="sng" dirty="0">
                <a:solidFill>
                  <a:srgbClr val="005589"/>
                </a:solidFill>
                <a:latin typeface="+mj-lt"/>
              </a:rPr>
              <a:t>OTT/CTV Streaming TV</a:t>
            </a:r>
          </a:p>
          <a:p>
            <a:pPr algn="ctr"/>
            <a:endParaRPr lang="en-US" sz="400" dirty="0">
              <a:latin typeface="+mj-lt"/>
            </a:endParaRPr>
          </a:p>
          <a:p>
            <a:pPr algn="ctr"/>
            <a:r>
              <a:rPr lang="en-US" sz="1000" dirty="0">
                <a:latin typeface="+mj-lt"/>
              </a:rPr>
              <a:t>Target video ads to specific audiences in specific areas on whatever device, channel, app, or network they are actively streaming. </a:t>
            </a:r>
          </a:p>
        </p:txBody>
      </p:sp>
      <p:grpSp>
        <p:nvGrpSpPr>
          <p:cNvPr id="5159" name="Group 5158">
            <a:extLst>
              <a:ext uri="{FF2B5EF4-FFF2-40B4-BE49-F238E27FC236}">
                <a16:creationId xmlns:a16="http://schemas.microsoft.com/office/drawing/2014/main" id="{9A284888-2F14-B1AA-E560-62F19DDA75EE}"/>
              </a:ext>
            </a:extLst>
          </p:cNvPr>
          <p:cNvGrpSpPr/>
          <p:nvPr/>
        </p:nvGrpSpPr>
        <p:grpSpPr>
          <a:xfrm>
            <a:off x="7640042" y="2905424"/>
            <a:ext cx="396419" cy="395267"/>
            <a:chOff x="10709595" y="3860095"/>
            <a:chExt cx="396419" cy="395267"/>
          </a:xfrm>
        </p:grpSpPr>
        <p:sp>
          <p:nvSpPr>
            <p:cNvPr id="5157" name="Rectangle: Rounded Corners 5156">
              <a:extLst>
                <a:ext uri="{FF2B5EF4-FFF2-40B4-BE49-F238E27FC236}">
                  <a16:creationId xmlns:a16="http://schemas.microsoft.com/office/drawing/2014/main" id="{C712EB25-627A-EC74-4B66-35B2A0D936E9}"/>
                </a:ext>
              </a:extLst>
            </p:cNvPr>
            <p:cNvSpPr/>
            <p:nvPr/>
          </p:nvSpPr>
          <p:spPr bwMode="auto">
            <a:xfrm>
              <a:off x="10709595" y="3860095"/>
              <a:ext cx="396419" cy="395267"/>
            </a:xfrm>
            <a:prstGeom prst="roundRect">
              <a:avLst/>
            </a:prstGeom>
            <a:solidFill>
              <a:srgbClr val="004B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pic>
          <p:nvPicPr>
            <p:cNvPr id="5155" name="Picture 5154">
              <a:extLst>
                <a:ext uri="{FF2B5EF4-FFF2-40B4-BE49-F238E27FC236}">
                  <a16:creationId xmlns:a16="http://schemas.microsoft.com/office/drawing/2014/main" id="{E77632AB-24C0-0910-73B6-70A45009A611}"/>
                </a:ext>
              </a:extLst>
            </p:cNvPr>
            <p:cNvPicPr>
              <a:picLocks noChangeAspect="1"/>
            </p:cNvPicPr>
            <p:nvPr/>
          </p:nvPicPr>
          <p:blipFill>
            <a:blip r:embed="rId14"/>
            <a:srcRect/>
            <a:stretch/>
          </p:blipFill>
          <p:spPr>
            <a:xfrm>
              <a:off x="10709595" y="3946367"/>
              <a:ext cx="348931" cy="222722"/>
            </a:xfrm>
            <a:prstGeom prst="rect">
              <a:avLst/>
            </a:prstGeom>
          </p:spPr>
        </p:pic>
      </p:grpSp>
      <p:sp>
        <p:nvSpPr>
          <p:cNvPr id="6" name="TextBox 55">
            <a:extLst>
              <a:ext uri="{FF2B5EF4-FFF2-40B4-BE49-F238E27FC236}">
                <a16:creationId xmlns:a16="http://schemas.microsoft.com/office/drawing/2014/main" id="{8CE51B3A-FAA5-71DD-580A-2D2C4F26BBE9}"/>
              </a:ext>
            </a:extLst>
          </p:cNvPr>
          <p:cNvSpPr txBox="1">
            <a:spLocks noChangeArrowheads="1"/>
          </p:cNvSpPr>
          <p:nvPr/>
        </p:nvSpPr>
        <p:spPr bwMode="auto">
          <a:xfrm>
            <a:off x="4984989" y="366217"/>
            <a:ext cx="42513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dirty="0">
                <a:solidFill>
                  <a:schemeClr val="bg1"/>
                </a:solidFill>
                <a:latin typeface="+mj-lt"/>
                <a:ea typeface="Ebrima" panose="02000000000000000000" pitchFamily="2" charset="0"/>
                <a:cs typeface="Ebrima" panose="02000000000000000000" pitchFamily="2" charset="0"/>
              </a:rPr>
              <a:t>The Right Time     |    The Right Place     |    The Right Person</a:t>
            </a:r>
          </a:p>
        </p:txBody>
      </p:sp>
      <p:sp>
        <p:nvSpPr>
          <p:cNvPr id="12" name="TextBox 55">
            <a:extLst>
              <a:ext uri="{FF2B5EF4-FFF2-40B4-BE49-F238E27FC236}">
                <a16:creationId xmlns:a16="http://schemas.microsoft.com/office/drawing/2014/main" id="{A705780C-6275-C057-3AC0-2D82FEA374F5}"/>
              </a:ext>
            </a:extLst>
          </p:cNvPr>
          <p:cNvSpPr txBox="1">
            <a:spLocks noChangeArrowheads="1"/>
          </p:cNvSpPr>
          <p:nvPr/>
        </p:nvSpPr>
        <p:spPr bwMode="auto">
          <a:xfrm>
            <a:off x="417144" y="296242"/>
            <a:ext cx="75271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a:solidFill>
                  <a:schemeClr val="bg1"/>
                </a:solidFill>
                <a:latin typeface="+mj-lt"/>
                <a:ea typeface="Ebrima" panose="02000000000000000000" pitchFamily="2" charset="0"/>
                <a:cs typeface="Ebrima" panose="02000000000000000000" pitchFamily="2" charset="0"/>
              </a:rPr>
              <a:t>OFFERING A FULL MARKETING APPROACH </a:t>
            </a:r>
          </a:p>
        </p:txBody>
      </p:sp>
      <p:pic>
        <p:nvPicPr>
          <p:cNvPr id="5" name="Picture 4" descr="A blue and black logo&#10;&#10;Description automatically generated">
            <a:extLst>
              <a:ext uri="{FF2B5EF4-FFF2-40B4-BE49-F238E27FC236}">
                <a16:creationId xmlns:a16="http://schemas.microsoft.com/office/drawing/2014/main" id="{051D02AA-CF94-F9E2-CF43-9E85058112F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1109368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ue and black logo&#10;&#10;Description automatically generated">
            <a:extLst>
              <a:ext uri="{FF2B5EF4-FFF2-40B4-BE49-F238E27FC236}">
                <a16:creationId xmlns:a16="http://schemas.microsoft.com/office/drawing/2014/main" id="{18FA298A-3F0E-E62F-E51E-455054A85E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19" name="TextBox 10">
            <a:extLst>
              <a:ext uri="{FF2B5EF4-FFF2-40B4-BE49-F238E27FC236}">
                <a16:creationId xmlns:a16="http://schemas.microsoft.com/office/drawing/2014/main" id="{96A52E86-728B-E074-AD3E-B2551CB3CDCD}"/>
              </a:ext>
            </a:extLst>
          </p:cNvPr>
          <p:cNvSpPr txBox="1"/>
          <p:nvPr/>
        </p:nvSpPr>
        <p:spPr>
          <a:xfrm>
            <a:off x="2543307" y="377978"/>
            <a:ext cx="3907603" cy="480516"/>
          </a:xfrm>
          <a:prstGeom prst="rect">
            <a:avLst/>
          </a:prstGeom>
        </p:spPr>
        <p:txBody>
          <a:bodyPr wrap="square" lIns="0" tIns="0" rIns="0" bIns="0" rtlCol="0" anchor="t">
            <a:spAutoFit/>
          </a:bodyPr>
          <a:lstStyle/>
          <a:p>
            <a:pPr algn="ctr">
              <a:lnSpc>
                <a:spcPts val="3601"/>
              </a:lnSpc>
            </a:pPr>
            <a:r>
              <a:rPr lang="en-US" sz="4187" b="1" dirty="0">
                <a:solidFill>
                  <a:schemeClr val="bg1"/>
                </a:solidFill>
                <a:latin typeface="Roboto" pitchFamily="2" charset="0"/>
                <a:ea typeface="Roboto" pitchFamily="2" charset="0"/>
              </a:rPr>
              <a:t>Who We Are</a:t>
            </a:r>
          </a:p>
        </p:txBody>
      </p:sp>
      <p:sp>
        <p:nvSpPr>
          <p:cNvPr id="18" name="TextBox 17">
            <a:extLst>
              <a:ext uri="{FF2B5EF4-FFF2-40B4-BE49-F238E27FC236}">
                <a16:creationId xmlns:a16="http://schemas.microsoft.com/office/drawing/2014/main" id="{884EC789-3FE5-6DEA-0BD0-D796F83F699F}"/>
              </a:ext>
            </a:extLst>
          </p:cNvPr>
          <p:cNvSpPr txBox="1"/>
          <p:nvPr/>
        </p:nvSpPr>
        <p:spPr>
          <a:xfrm>
            <a:off x="882152" y="1300523"/>
            <a:ext cx="7580766" cy="871585"/>
          </a:xfrm>
          <a:prstGeom prst="rect">
            <a:avLst/>
          </a:prstGeom>
          <a:noFill/>
        </p:spPr>
        <p:txBody>
          <a:bodyPr wrap="square" rtlCol="0">
            <a:spAutoFit/>
          </a:bodyPr>
          <a:lstStyle/>
          <a:p>
            <a:pPr algn="just"/>
            <a:r>
              <a:rPr lang="en-US" sz="1688" dirty="0">
                <a:solidFill>
                  <a:srgbClr val="1B2744"/>
                </a:solidFill>
                <a:latin typeface="Roboto" pitchFamily="2" charset="0"/>
                <a:ea typeface="Roboto" pitchFamily="2" charset="0"/>
              </a:rPr>
              <a:t>Critical Marketing, a branch of Flood Communications is a local </a:t>
            </a:r>
            <a:r>
              <a:rPr lang="en-US" sz="1688" b="1" u="sng" dirty="0">
                <a:solidFill>
                  <a:srgbClr val="1B2744"/>
                </a:solidFill>
                <a:latin typeface="Roboto" pitchFamily="2" charset="0"/>
                <a:ea typeface="Roboto" pitchFamily="2" charset="0"/>
              </a:rPr>
              <a:t>medical marketing agency</a:t>
            </a:r>
            <a:r>
              <a:rPr lang="en-US" sz="1688" b="1" dirty="0">
                <a:solidFill>
                  <a:srgbClr val="1B2744"/>
                </a:solidFill>
                <a:latin typeface="Roboto" pitchFamily="2" charset="0"/>
                <a:ea typeface="Roboto" pitchFamily="2" charset="0"/>
              </a:rPr>
              <a:t> </a:t>
            </a:r>
            <a:r>
              <a:rPr lang="en-US" sz="1688" dirty="0">
                <a:solidFill>
                  <a:srgbClr val="1B2744"/>
                </a:solidFill>
                <a:latin typeface="Roboto" pitchFamily="2" charset="0"/>
                <a:ea typeface="Roboto" pitchFamily="2" charset="0"/>
              </a:rPr>
              <a:t>specializing in serving Critical Access Hospitals.</a:t>
            </a:r>
          </a:p>
          <a:p>
            <a:pPr algn="just"/>
            <a:endParaRPr lang="en-US" sz="1688" dirty="0">
              <a:solidFill>
                <a:srgbClr val="1B2744"/>
              </a:solidFill>
              <a:latin typeface="Roboto" pitchFamily="2" charset="0"/>
              <a:ea typeface="Roboto" pitchFamily="2" charset="0"/>
            </a:endParaRPr>
          </a:p>
        </p:txBody>
      </p:sp>
      <p:sp>
        <p:nvSpPr>
          <p:cNvPr id="26" name="Freeform 10">
            <a:extLst>
              <a:ext uri="{FF2B5EF4-FFF2-40B4-BE49-F238E27FC236}">
                <a16:creationId xmlns:a16="http://schemas.microsoft.com/office/drawing/2014/main" id="{58C86531-4902-E793-E34E-4C8EB587C01D}"/>
              </a:ext>
            </a:extLst>
          </p:cNvPr>
          <p:cNvSpPr/>
          <p:nvPr/>
        </p:nvSpPr>
        <p:spPr>
          <a:xfrm>
            <a:off x="681082" y="1425539"/>
            <a:ext cx="142875" cy="142875"/>
          </a:xfrm>
          <a:custGeom>
            <a:avLst/>
            <a:gdLst/>
            <a:ahLst/>
            <a:cxnLst/>
            <a:rect l="l" t="t" r="r" b="b"/>
            <a:pathLst>
              <a:path w="728493" h="728493">
                <a:moveTo>
                  <a:pt x="0" y="0"/>
                </a:moveTo>
                <a:lnTo>
                  <a:pt x="728494" y="0"/>
                </a:lnTo>
                <a:lnTo>
                  <a:pt x="728494" y="728494"/>
                </a:lnTo>
                <a:lnTo>
                  <a:pt x="0" y="728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4" name="TextBox 3">
            <a:extLst>
              <a:ext uri="{FF2B5EF4-FFF2-40B4-BE49-F238E27FC236}">
                <a16:creationId xmlns:a16="http://schemas.microsoft.com/office/drawing/2014/main" id="{71FD249A-21E9-EBE1-7D98-7207185EBDC6}"/>
              </a:ext>
            </a:extLst>
          </p:cNvPr>
          <p:cNvSpPr txBox="1"/>
          <p:nvPr/>
        </p:nvSpPr>
        <p:spPr>
          <a:xfrm>
            <a:off x="838200" y="2391183"/>
            <a:ext cx="7580766" cy="3728841"/>
          </a:xfrm>
          <a:prstGeom prst="rect">
            <a:avLst/>
          </a:prstGeom>
          <a:noFill/>
        </p:spPr>
        <p:txBody>
          <a:bodyPr wrap="square" rtlCol="0">
            <a:spAutoFit/>
          </a:bodyPr>
          <a:lstStyle/>
          <a:p>
            <a:pPr algn="just"/>
            <a:r>
              <a:rPr lang="en-US" sz="1688" dirty="0">
                <a:solidFill>
                  <a:srgbClr val="1B2744"/>
                </a:solidFill>
                <a:latin typeface="Roboto" pitchFamily="2" charset="0"/>
                <a:ea typeface="Roboto" pitchFamily="2" charset="0"/>
              </a:rPr>
              <a:t>We have a unique understanding of the healthcare landscape; providing </a:t>
            </a:r>
            <a:r>
              <a:rPr lang="en-US" sz="1688" b="1" u="sng" dirty="0">
                <a:solidFill>
                  <a:srgbClr val="1B2744"/>
                </a:solidFill>
                <a:latin typeface="Roboto" pitchFamily="2" charset="0"/>
                <a:ea typeface="Roboto" pitchFamily="2" charset="0"/>
              </a:rPr>
              <a:t>tailored marketing and advertising strategies </a:t>
            </a:r>
            <a:r>
              <a:rPr lang="en-US" sz="1688" dirty="0">
                <a:solidFill>
                  <a:srgbClr val="1B2744"/>
                </a:solidFill>
                <a:latin typeface="Roboto" pitchFamily="2" charset="0"/>
                <a:ea typeface="Roboto" pitchFamily="2" charset="0"/>
              </a:rPr>
              <a:t>that not only bring in new patients but also enhance engagement with the current ones, as well as past patients.</a:t>
            </a:r>
          </a:p>
          <a:p>
            <a:pPr algn="just"/>
            <a:endParaRPr lang="en-US" sz="1688" dirty="0">
              <a:solidFill>
                <a:srgbClr val="1B2744"/>
              </a:solidFill>
              <a:latin typeface="Roboto" pitchFamily="2" charset="0"/>
              <a:ea typeface="Roboto" pitchFamily="2" charset="0"/>
            </a:endParaRPr>
          </a:p>
          <a:p>
            <a:pPr algn="just"/>
            <a:endParaRPr lang="en-US" sz="1688" dirty="0">
              <a:solidFill>
                <a:srgbClr val="1B2744"/>
              </a:solidFill>
              <a:latin typeface="Roboto" pitchFamily="2" charset="0"/>
              <a:ea typeface="Roboto" pitchFamily="2" charset="0"/>
            </a:endParaRPr>
          </a:p>
          <a:p>
            <a:pPr algn="just"/>
            <a:r>
              <a:rPr lang="en-US" sz="1688" dirty="0">
                <a:solidFill>
                  <a:srgbClr val="1B2744"/>
                </a:solidFill>
                <a:latin typeface="Roboto" pitchFamily="2" charset="0"/>
                <a:ea typeface="Roboto" pitchFamily="2" charset="0"/>
              </a:rPr>
              <a:t>Our team delivers </a:t>
            </a:r>
            <a:r>
              <a:rPr lang="en-US" sz="1688" b="1" u="sng" dirty="0">
                <a:solidFill>
                  <a:srgbClr val="1B2744"/>
                </a:solidFill>
                <a:latin typeface="Roboto" pitchFamily="2" charset="0"/>
                <a:ea typeface="Roboto" pitchFamily="2" charset="0"/>
              </a:rPr>
              <a:t>comprehensive marketing solutions</a:t>
            </a:r>
            <a:r>
              <a:rPr lang="en-US" sz="1688" dirty="0">
                <a:solidFill>
                  <a:srgbClr val="1B2744"/>
                </a:solidFill>
                <a:latin typeface="Roboto" pitchFamily="2" charset="0"/>
                <a:ea typeface="Roboto" pitchFamily="2" charset="0"/>
              </a:rPr>
              <a:t> that spotlight your offerings across multiple channels and platforms, integrating a variety of strategies to help achieve your business objectives.</a:t>
            </a:r>
          </a:p>
          <a:p>
            <a:pPr algn="just"/>
            <a:endParaRPr lang="en-US" sz="1688" dirty="0">
              <a:solidFill>
                <a:srgbClr val="1B2744"/>
              </a:solidFill>
              <a:latin typeface="Roboto" pitchFamily="2" charset="0"/>
              <a:ea typeface="Roboto" pitchFamily="2" charset="0"/>
            </a:endParaRPr>
          </a:p>
          <a:p>
            <a:pPr algn="just"/>
            <a:r>
              <a:rPr lang="en-US" sz="1688" b="1" dirty="0">
                <a:solidFill>
                  <a:srgbClr val="1B2744"/>
                </a:solidFill>
                <a:latin typeface="Roboto" pitchFamily="2" charset="0"/>
                <a:ea typeface="Roboto" pitchFamily="2" charset="0"/>
              </a:rPr>
              <a:t>AND THE BEST PART IS…</a:t>
            </a:r>
          </a:p>
          <a:p>
            <a:pPr algn="just"/>
            <a:r>
              <a:rPr lang="en-US" sz="1688" dirty="0">
                <a:solidFill>
                  <a:srgbClr val="1B2744"/>
                </a:solidFill>
                <a:latin typeface="Roboto" pitchFamily="2" charset="0"/>
                <a:ea typeface="Roboto" pitchFamily="2" charset="0"/>
              </a:rPr>
              <a:t>We specialize in </a:t>
            </a:r>
            <a:r>
              <a:rPr lang="en-US" sz="1688" b="1" u="sng" dirty="0">
                <a:solidFill>
                  <a:srgbClr val="1B2744"/>
                </a:solidFill>
                <a:latin typeface="Roboto" pitchFamily="2" charset="0"/>
                <a:ea typeface="Roboto" pitchFamily="2" charset="0"/>
              </a:rPr>
              <a:t>reimbursable marketing plans </a:t>
            </a:r>
            <a:r>
              <a:rPr lang="en-US" sz="1688" dirty="0">
                <a:solidFill>
                  <a:srgbClr val="1B2744"/>
                </a:solidFill>
                <a:latin typeface="Roboto" pitchFamily="2" charset="0"/>
                <a:ea typeface="Roboto" pitchFamily="2" charset="0"/>
              </a:rPr>
              <a:t>to maximize your advertising dollars, enabling you to invest more effectively in expanding your reach and impact. </a:t>
            </a:r>
          </a:p>
        </p:txBody>
      </p:sp>
      <p:sp>
        <p:nvSpPr>
          <p:cNvPr id="5" name="Freeform 10">
            <a:extLst>
              <a:ext uri="{FF2B5EF4-FFF2-40B4-BE49-F238E27FC236}">
                <a16:creationId xmlns:a16="http://schemas.microsoft.com/office/drawing/2014/main" id="{D1D8F790-F84D-D463-773E-FBD59703CBA9}"/>
              </a:ext>
            </a:extLst>
          </p:cNvPr>
          <p:cNvSpPr/>
          <p:nvPr/>
        </p:nvSpPr>
        <p:spPr>
          <a:xfrm>
            <a:off x="677409" y="2473289"/>
            <a:ext cx="142875" cy="142875"/>
          </a:xfrm>
          <a:custGeom>
            <a:avLst/>
            <a:gdLst/>
            <a:ahLst/>
            <a:cxnLst/>
            <a:rect l="l" t="t" r="r" b="b"/>
            <a:pathLst>
              <a:path w="728493" h="728493">
                <a:moveTo>
                  <a:pt x="0" y="0"/>
                </a:moveTo>
                <a:lnTo>
                  <a:pt x="728494" y="0"/>
                </a:lnTo>
                <a:lnTo>
                  <a:pt x="728494" y="728494"/>
                </a:lnTo>
                <a:lnTo>
                  <a:pt x="0" y="728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27" name="Freeform 10">
            <a:extLst>
              <a:ext uri="{FF2B5EF4-FFF2-40B4-BE49-F238E27FC236}">
                <a16:creationId xmlns:a16="http://schemas.microsoft.com/office/drawing/2014/main" id="{7C52D855-E4A6-7A09-A7F1-D20C0BA40C22}"/>
              </a:ext>
            </a:extLst>
          </p:cNvPr>
          <p:cNvSpPr/>
          <p:nvPr/>
        </p:nvSpPr>
        <p:spPr>
          <a:xfrm>
            <a:off x="691696" y="4000778"/>
            <a:ext cx="142875" cy="142875"/>
          </a:xfrm>
          <a:custGeom>
            <a:avLst/>
            <a:gdLst/>
            <a:ahLst/>
            <a:cxnLst/>
            <a:rect l="l" t="t" r="r" b="b"/>
            <a:pathLst>
              <a:path w="728493" h="728493">
                <a:moveTo>
                  <a:pt x="0" y="0"/>
                </a:moveTo>
                <a:lnTo>
                  <a:pt x="728494" y="0"/>
                </a:lnTo>
                <a:lnTo>
                  <a:pt x="728494" y="728494"/>
                </a:lnTo>
                <a:lnTo>
                  <a:pt x="0" y="728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
        <p:nvSpPr>
          <p:cNvPr id="2" name="Freeform 10">
            <a:extLst>
              <a:ext uri="{FF2B5EF4-FFF2-40B4-BE49-F238E27FC236}">
                <a16:creationId xmlns:a16="http://schemas.microsoft.com/office/drawing/2014/main" id="{1267E988-D852-A3D0-8EE9-12FE2D2DB1FF}"/>
              </a:ext>
            </a:extLst>
          </p:cNvPr>
          <p:cNvSpPr/>
          <p:nvPr/>
        </p:nvSpPr>
        <p:spPr>
          <a:xfrm>
            <a:off x="678454" y="5290853"/>
            <a:ext cx="142875" cy="142875"/>
          </a:xfrm>
          <a:custGeom>
            <a:avLst/>
            <a:gdLst/>
            <a:ahLst/>
            <a:cxnLst/>
            <a:rect l="l" t="t" r="r" b="b"/>
            <a:pathLst>
              <a:path w="728493" h="728493">
                <a:moveTo>
                  <a:pt x="0" y="0"/>
                </a:moveTo>
                <a:lnTo>
                  <a:pt x="728494" y="0"/>
                </a:lnTo>
                <a:lnTo>
                  <a:pt x="728494" y="728494"/>
                </a:lnTo>
                <a:lnTo>
                  <a:pt x="0" y="7284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688"/>
          </a:p>
        </p:txBody>
      </p:sp>
    </p:spTree>
    <p:extLst>
      <p:ext uri="{BB962C8B-B14F-4D97-AF65-F5344CB8AC3E}">
        <p14:creationId xmlns:p14="http://schemas.microsoft.com/office/powerpoint/2010/main" val="894234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0">
            <a:extLst>
              <a:ext uri="{FF2B5EF4-FFF2-40B4-BE49-F238E27FC236}">
                <a16:creationId xmlns:a16="http://schemas.microsoft.com/office/drawing/2014/main" id="{87EBFB6B-4631-7DBA-DF38-3A5F0DDD5FD0}"/>
              </a:ext>
            </a:extLst>
          </p:cNvPr>
          <p:cNvSpPr txBox="1"/>
          <p:nvPr/>
        </p:nvSpPr>
        <p:spPr>
          <a:xfrm>
            <a:off x="1360845" y="215510"/>
            <a:ext cx="6215063" cy="441018"/>
          </a:xfrm>
          <a:prstGeom prst="rect">
            <a:avLst/>
          </a:prstGeom>
        </p:spPr>
        <p:txBody>
          <a:bodyPr wrap="square" lIns="0" tIns="0" rIns="0" bIns="0" rtlCol="0" anchor="t">
            <a:spAutoFit/>
          </a:bodyPr>
          <a:lstStyle/>
          <a:p>
            <a:pPr algn="ctr">
              <a:lnSpc>
                <a:spcPts val="3601"/>
              </a:lnSpc>
            </a:pPr>
            <a:r>
              <a:rPr lang="en-US" sz="2800" b="1" dirty="0">
                <a:solidFill>
                  <a:schemeClr val="bg1"/>
                </a:solidFill>
                <a:ea typeface="Roboto" pitchFamily="2" charset="0"/>
              </a:rPr>
              <a:t>Allowable Ad Examples- Public Image</a:t>
            </a:r>
          </a:p>
        </p:txBody>
      </p:sp>
      <p:pic>
        <p:nvPicPr>
          <p:cNvPr id="13" name="Picture 12">
            <a:extLst>
              <a:ext uri="{FF2B5EF4-FFF2-40B4-BE49-F238E27FC236}">
                <a16:creationId xmlns:a16="http://schemas.microsoft.com/office/drawing/2014/main" id="{746329B9-5B3B-B4A8-D14F-7772D0F1C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40357" y="5107126"/>
            <a:ext cx="2823769" cy="441213"/>
          </a:xfrm>
          <a:prstGeom prst="rect">
            <a:avLst/>
          </a:prstGeom>
        </p:spPr>
      </p:pic>
      <p:pic>
        <p:nvPicPr>
          <p:cNvPr id="14" name="Picture 13">
            <a:extLst>
              <a:ext uri="{FF2B5EF4-FFF2-40B4-BE49-F238E27FC236}">
                <a16:creationId xmlns:a16="http://schemas.microsoft.com/office/drawing/2014/main" id="{97ED6045-A7EF-E943-D6B5-558F078027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40357" y="4328391"/>
            <a:ext cx="4843067" cy="598730"/>
          </a:xfrm>
          <a:prstGeom prst="rect">
            <a:avLst/>
          </a:prstGeom>
        </p:spPr>
      </p:pic>
      <p:pic>
        <p:nvPicPr>
          <p:cNvPr id="15" name="Picture 14">
            <a:extLst>
              <a:ext uri="{FF2B5EF4-FFF2-40B4-BE49-F238E27FC236}">
                <a16:creationId xmlns:a16="http://schemas.microsoft.com/office/drawing/2014/main" id="{33C911C6-5B9F-1099-5AAF-80009E0A4DD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8180" y="4328391"/>
            <a:ext cx="1954143" cy="1628453"/>
          </a:xfrm>
          <a:prstGeom prst="rect">
            <a:avLst/>
          </a:prstGeom>
        </p:spPr>
      </p:pic>
      <p:pic>
        <p:nvPicPr>
          <p:cNvPr id="20" name="Picture 19">
            <a:extLst>
              <a:ext uri="{FF2B5EF4-FFF2-40B4-BE49-F238E27FC236}">
                <a16:creationId xmlns:a16="http://schemas.microsoft.com/office/drawing/2014/main" id="{1B8E80AF-D6D8-0E02-4F04-872E374ACD3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40359" y="3053733"/>
            <a:ext cx="2823763" cy="441213"/>
          </a:xfrm>
          <a:prstGeom prst="rect">
            <a:avLst/>
          </a:prstGeom>
        </p:spPr>
      </p:pic>
      <p:pic>
        <p:nvPicPr>
          <p:cNvPr id="22" name="Picture 21">
            <a:extLst>
              <a:ext uri="{FF2B5EF4-FFF2-40B4-BE49-F238E27FC236}">
                <a16:creationId xmlns:a16="http://schemas.microsoft.com/office/drawing/2014/main" id="{02C31B23-D588-3AB7-F7A4-02A318A4BC8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40359" y="2274998"/>
            <a:ext cx="4843060" cy="598730"/>
          </a:xfrm>
          <a:prstGeom prst="rect">
            <a:avLst/>
          </a:prstGeom>
        </p:spPr>
      </p:pic>
      <p:pic>
        <p:nvPicPr>
          <p:cNvPr id="23" name="Picture 22">
            <a:extLst>
              <a:ext uri="{FF2B5EF4-FFF2-40B4-BE49-F238E27FC236}">
                <a16:creationId xmlns:a16="http://schemas.microsoft.com/office/drawing/2014/main" id="{A76F9689-EE92-F6A6-A4F1-89BE23BD3A2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8179" y="2274998"/>
            <a:ext cx="1954143" cy="1628452"/>
          </a:xfrm>
          <a:prstGeom prst="rect">
            <a:avLst/>
          </a:prstGeom>
        </p:spPr>
      </p:pic>
      <p:pic>
        <p:nvPicPr>
          <p:cNvPr id="4" name="Picture 3" descr="A blue and black logo&#10;&#10;Description automatically generated">
            <a:extLst>
              <a:ext uri="{FF2B5EF4-FFF2-40B4-BE49-F238E27FC236}">
                <a16:creationId xmlns:a16="http://schemas.microsoft.com/office/drawing/2014/main" id="{F620A92E-C5C4-AA25-CC7E-E2C5E91D4B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4116744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47B190BD-1DC1-F670-EA57-74FF1A70D642}"/>
              </a:ext>
            </a:extLst>
          </p:cNvPr>
          <p:cNvSpPr/>
          <p:nvPr/>
        </p:nvSpPr>
        <p:spPr>
          <a:xfrm>
            <a:off x="0" y="868998"/>
            <a:ext cx="9144000" cy="467855"/>
          </a:xfrm>
          <a:custGeom>
            <a:avLst/>
            <a:gdLst/>
            <a:ahLst/>
            <a:cxnLst/>
            <a:rect l="l" t="t" r="r" b="b"/>
            <a:pathLst>
              <a:path w="2798042" h="1212558">
                <a:moveTo>
                  <a:pt x="0" y="0"/>
                </a:moveTo>
                <a:lnTo>
                  <a:pt x="2798042" y="0"/>
                </a:lnTo>
                <a:lnTo>
                  <a:pt x="2798042" y="1212558"/>
                </a:lnTo>
                <a:lnTo>
                  <a:pt x="0" y="1212558"/>
                </a:lnTo>
                <a:lnTo>
                  <a:pt x="0" y="0"/>
                </a:lnTo>
                <a:close/>
              </a:path>
            </a:pathLst>
          </a:custGeom>
          <a:gradFill>
            <a:gsLst>
              <a:gs pos="22000">
                <a:srgbClr val="001530"/>
              </a:gs>
              <a:gs pos="100000">
                <a:srgbClr val="32B7F8"/>
              </a:gs>
            </a:gsLst>
            <a:lin ang="6000000" scaled="0"/>
          </a:gradFill>
        </p:spPr>
        <p:txBody>
          <a:bodyPr/>
          <a:lstStyle/>
          <a:p>
            <a:endParaRPr lang="en-US"/>
          </a:p>
        </p:txBody>
      </p:sp>
      <p:sp>
        <p:nvSpPr>
          <p:cNvPr id="21" name="TextBox 10">
            <a:extLst>
              <a:ext uri="{FF2B5EF4-FFF2-40B4-BE49-F238E27FC236}">
                <a16:creationId xmlns:a16="http://schemas.microsoft.com/office/drawing/2014/main" id="{87EBFB6B-4631-7DBA-DF38-3A5F0DDD5FD0}"/>
              </a:ext>
            </a:extLst>
          </p:cNvPr>
          <p:cNvSpPr txBox="1"/>
          <p:nvPr/>
        </p:nvSpPr>
        <p:spPr>
          <a:xfrm>
            <a:off x="1245435" y="865789"/>
            <a:ext cx="6215063" cy="441018"/>
          </a:xfrm>
          <a:prstGeom prst="rect">
            <a:avLst/>
          </a:prstGeom>
        </p:spPr>
        <p:txBody>
          <a:bodyPr wrap="square" lIns="0" tIns="0" rIns="0" bIns="0" rtlCol="0" anchor="t">
            <a:spAutoFit/>
          </a:bodyPr>
          <a:lstStyle/>
          <a:p>
            <a:pPr algn="ctr">
              <a:lnSpc>
                <a:spcPts val="3601"/>
              </a:lnSpc>
            </a:pPr>
            <a:r>
              <a:rPr lang="en-US" sz="2800" b="1" dirty="0">
                <a:solidFill>
                  <a:schemeClr val="bg1"/>
                </a:solidFill>
                <a:ea typeface="Roboto" pitchFamily="2" charset="0"/>
              </a:rPr>
              <a:t>Allowable Ad Examples- Recruiting</a:t>
            </a:r>
          </a:p>
        </p:txBody>
      </p:sp>
      <p:pic>
        <p:nvPicPr>
          <p:cNvPr id="19" name="Picture 18">
            <a:extLst>
              <a:ext uri="{FF2B5EF4-FFF2-40B4-BE49-F238E27FC236}">
                <a16:creationId xmlns:a16="http://schemas.microsoft.com/office/drawing/2014/main" id="{C54A5097-C733-4BEA-B0F6-5D64FEC0A6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4133" y="2295592"/>
            <a:ext cx="2823769" cy="441213"/>
          </a:xfrm>
          <a:prstGeom prst="rect">
            <a:avLst/>
          </a:prstGeom>
        </p:spPr>
      </p:pic>
      <p:pic>
        <p:nvPicPr>
          <p:cNvPr id="20" name="Picture 19">
            <a:extLst>
              <a:ext uri="{FF2B5EF4-FFF2-40B4-BE49-F238E27FC236}">
                <a16:creationId xmlns:a16="http://schemas.microsoft.com/office/drawing/2014/main" id="{013C4F71-8570-D249-3BBE-8C3405D219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4133" y="1516857"/>
            <a:ext cx="4843067" cy="598730"/>
          </a:xfrm>
          <a:prstGeom prst="rect">
            <a:avLst/>
          </a:prstGeom>
        </p:spPr>
      </p:pic>
      <p:pic>
        <p:nvPicPr>
          <p:cNvPr id="22" name="Picture 21">
            <a:extLst>
              <a:ext uri="{FF2B5EF4-FFF2-40B4-BE49-F238E27FC236}">
                <a16:creationId xmlns:a16="http://schemas.microsoft.com/office/drawing/2014/main" id="{BCF505F4-7B93-8AE6-3A77-FB28163C62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956" y="1516857"/>
            <a:ext cx="1954143" cy="1628453"/>
          </a:xfrm>
          <a:prstGeom prst="rect">
            <a:avLst/>
          </a:prstGeom>
        </p:spPr>
      </p:pic>
      <p:pic>
        <p:nvPicPr>
          <p:cNvPr id="3" name="Picture 2">
            <a:extLst>
              <a:ext uri="{FF2B5EF4-FFF2-40B4-BE49-F238E27FC236}">
                <a16:creationId xmlns:a16="http://schemas.microsoft.com/office/drawing/2014/main" id="{00FCAD64-A8C1-3BC2-D521-956AD41359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4133" y="5803607"/>
            <a:ext cx="2823769" cy="441213"/>
          </a:xfrm>
          <a:prstGeom prst="rect">
            <a:avLst/>
          </a:prstGeom>
        </p:spPr>
      </p:pic>
      <p:pic>
        <p:nvPicPr>
          <p:cNvPr id="4" name="Picture 3">
            <a:extLst>
              <a:ext uri="{FF2B5EF4-FFF2-40B4-BE49-F238E27FC236}">
                <a16:creationId xmlns:a16="http://schemas.microsoft.com/office/drawing/2014/main" id="{200A5F9A-2ED2-1A21-9ADE-B569783F2A0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34133" y="5024872"/>
            <a:ext cx="4843067" cy="598730"/>
          </a:xfrm>
          <a:prstGeom prst="rect">
            <a:avLst/>
          </a:prstGeom>
        </p:spPr>
      </p:pic>
      <p:pic>
        <p:nvPicPr>
          <p:cNvPr id="5" name="Picture 4">
            <a:extLst>
              <a:ext uri="{FF2B5EF4-FFF2-40B4-BE49-F238E27FC236}">
                <a16:creationId xmlns:a16="http://schemas.microsoft.com/office/drawing/2014/main" id="{8E5EC7A3-A294-C504-3C60-47614C9259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1956" y="5024872"/>
            <a:ext cx="1954143" cy="1628453"/>
          </a:xfrm>
          <a:prstGeom prst="rect">
            <a:avLst/>
          </a:prstGeom>
        </p:spPr>
      </p:pic>
      <p:pic>
        <p:nvPicPr>
          <p:cNvPr id="6" name="Picture 5">
            <a:extLst>
              <a:ext uri="{FF2B5EF4-FFF2-40B4-BE49-F238E27FC236}">
                <a16:creationId xmlns:a16="http://schemas.microsoft.com/office/drawing/2014/main" id="{F2BA7863-1C10-9977-9F3E-DBA5E7E4854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34132" y="4049661"/>
            <a:ext cx="2823769" cy="441213"/>
          </a:xfrm>
          <a:prstGeom prst="rect">
            <a:avLst/>
          </a:prstGeom>
        </p:spPr>
      </p:pic>
      <p:pic>
        <p:nvPicPr>
          <p:cNvPr id="7" name="Picture 6">
            <a:extLst>
              <a:ext uri="{FF2B5EF4-FFF2-40B4-BE49-F238E27FC236}">
                <a16:creationId xmlns:a16="http://schemas.microsoft.com/office/drawing/2014/main" id="{2073A528-742E-481F-F269-1CEA8802AF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34132" y="3270926"/>
            <a:ext cx="4843067" cy="598730"/>
          </a:xfrm>
          <a:prstGeom prst="rect">
            <a:avLst/>
          </a:prstGeom>
        </p:spPr>
      </p:pic>
      <p:pic>
        <p:nvPicPr>
          <p:cNvPr id="8" name="Picture 7">
            <a:extLst>
              <a:ext uri="{FF2B5EF4-FFF2-40B4-BE49-F238E27FC236}">
                <a16:creationId xmlns:a16="http://schemas.microsoft.com/office/drawing/2014/main" id="{FC033982-ACF5-1D83-5DA3-F5981E3624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1955" y="3270926"/>
            <a:ext cx="1954143" cy="1628453"/>
          </a:xfrm>
          <a:prstGeom prst="rect">
            <a:avLst/>
          </a:prstGeom>
        </p:spPr>
      </p:pic>
      <p:pic>
        <p:nvPicPr>
          <p:cNvPr id="9" name="Picture 8" descr="A blue and black logo&#10;&#10;Description automatically generated">
            <a:extLst>
              <a:ext uri="{FF2B5EF4-FFF2-40B4-BE49-F238E27FC236}">
                <a16:creationId xmlns:a16="http://schemas.microsoft.com/office/drawing/2014/main" id="{4106F07A-B918-A139-725B-812E17518E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854" y="234910"/>
            <a:ext cx="2435571" cy="445416"/>
          </a:xfrm>
          <a:prstGeom prst="rect">
            <a:avLst/>
          </a:prstGeom>
        </p:spPr>
      </p:pic>
    </p:spTree>
    <p:extLst>
      <p:ext uri="{BB962C8B-B14F-4D97-AF65-F5344CB8AC3E}">
        <p14:creationId xmlns:p14="http://schemas.microsoft.com/office/powerpoint/2010/main" val="3925351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0">
            <a:extLst>
              <a:ext uri="{FF2B5EF4-FFF2-40B4-BE49-F238E27FC236}">
                <a16:creationId xmlns:a16="http://schemas.microsoft.com/office/drawing/2014/main" id="{87EBFB6B-4631-7DBA-DF38-3A5F0DDD5FD0}"/>
              </a:ext>
            </a:extLst>
          </p:cNvPr>
          <p:cNvSpPr txBox="1"/>
          <p:nvPr/>
        </p:nvSpPr>
        <p:spPr>
          <a:xfrm>
            <a:off x="1369723" y="328938"/>
            <a:ext cx="6215063" cy="441018"/>
          </a:xfrm>
          <a:prstGeom prst="rect">
            <a:avLst/>
          </a:prstGeom>
        </p:spPr>
        <p:txBody>
          <a:bodyPr wrap="square" lIns="0" tIns="0" rIns="0" bIns="0" rtlCol="0" anchor="t">
            <a:spAutoFit/>
          </a:bodyPr>
          <a:lstStyle/>
          <a:p>
            <a:pPr algn="ctr">
              <a:lnSpc>
                <a:spcPts val="3601"/>
              </a:lnSpc>
            </a:pPr>
            <a:r>
              <a:rPr lang="en-US" sz="2800" b="1" dirty="0">
                <a:solidFill>
                  <a:schemeClr val="bg1"/>
                </a:solidFill>
                <a:ea typeface="Roboto" pitchFamily="2" charset="0"/>
              </a:rPr>
              <a:t>Allowable Ad Examples- Informational</a:t>
            </a:r>
          </a:p>
        </p:txBody>
      </p:sp>
      <p:pic>
        <p:nvPicPr>
          <p:cNvPr id="19" name="Picture 18">
            <a:extLst>
              <a:ext uri="{FF2B5EF4-FFF2-40B4-BE49-F238E27FC236}">
                <a16:creationId xmlns:a16="http://schemas.microsoft.com/office/drawing/2014/main" id="{7AC15129-6CEC-AF20-2C2D-863013CC0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4136" y="2295592"/>
            <a:ext cx="2823763" cy="441213"/>
          </a:xfrm>
          <a:prstGeom prst="rect">
            <a:avLst/>
          </a:prstGeom>
        </p:spPr>
      </p:pic>
      <p:pic>
        <p:nvPicPr>
          <p:cNvPr id="20" name="Picture 19">
            <a:extLst>
              <a:ext uri="{FF2B5EF4-FFF2-40B4-BE49-F238E27FC236}">
                <a16:creationId xmlns:a16="http://schemas.microsoft.com/office/drawing/2014/main" id="{8919298C-38B7-FA4D-4354-B5EB76D519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4136" y="1516857"/>
            <a:ext cx="4843060" cy="598730"/>
          </a:xfrm>
          <a:prstGeom prst="rect">
            <a:avLst/>
          </a:prstGeom>
        </p:spPr>
      </p:pic>
      <p:pic>
        <p:nvPicPr>
          <p:cNvPr id="22" name="Picture 21">
            <a:extLst>
              <a:ext uri="{FF2B5EF4-FFF2-40B4-BE49-F238E27FC236}">
                <a16:creationId xmlns:a16="http://schemas.microsoft.com/office/drawing/2014/main" id="{5E155597-D91B-8C30-195B-63C3627BFB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956" y="1516857"/>
            <a:ext cx="1954143" cy="1628452"/>
          </a:xfrm>
          <a:prstGeom prst="rect">
            <a:avLst/>
          </a:prstGeom>
        </p:spPr>
      </p:pic>
      <p:pic>
        <p:nvPicPr>
          <p:cNvPr id="23" name="Picture 22">
            <a:extLst>
              <a:ext uri="{FF2B5EF4-FFF2-40B4-BE49-F238E27FC236}">
                <a16:creationId xmlns:a16="http://schemas.microsoft.com/office/drawing/2014/main" id="{63BE4C75-DFA9-B0B6-0BE9-2191D590BB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4136" y="5803607"/>
            <a:ext cx="2823763" cy="441213"/>
          </a:xfrm>
          <a:prstGeom prst="rect">
            <a:avLst/>
          </a:prstGeom>
        </p:spPr>
      </p:pic>
      <p:pic>
        <p:nvPicPr>
          <p:cNvPr id="24" name="Picture 23">
            <a:extLst>
              <a:ext uri="{FF2B5EF4-FFF2-40B4-BE49-F238E27FC236}">
                <a16:creationId xmlns:a16="http://schemas.microsoft.com/office/drawing/2014/main" id="{B20163E7-94DF-8706-280F-F0F0D59585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34136" y="5024872"/>
            <a:ext cx="4843060" cy="598730"/>
          </a:xfrm>
          <a:prstGeom prst="rect">
            <a:avLst/>
          </a:prstGeom>
        </p:spPr>
      </p:pic>
      <p:pic>
        <p:nvPicPr>
          <p:cNvPr id="25" name="Picture 24">
            <a:extLst>
              <a:ext uri="{FF2B5EF4-FFF2-40B4-BE49-F238E27FC236}">
                <a16:creationId xmlns:a16="http://schemas.microsoft.com/office/drawing/2014/main" id="{FF4A4070-85B5-A0CB-9E00-38A953E2045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1956" y="5024872"/>
            <a:ext cx="1954143" cy="1628452"/>
          </a:xfrm>
          <a:prstGeom prst="rect">
            <a:avLst/>
          </a:prstGeom>
        </p:spPr>
      </p:pic>
      <p:pic>
        <p:nvPicPr>
          <p:cNvPr id="26" name="Picture 25">
            <a:extLst>
              <a:ext uri="{FF2B5EF4-FFF2-40B4-BE49-F238E27FC236}">
                <a16:creationId xmlns:a16="http://schemas.microsoft.com/office/drawing/2014/main" id="{1338ADF3-EDBF-AB5C-DB7E-222C09011C1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34135" y="4049661"/>
            <a:ext cx="2823763" cy="441213"/>
          </a:xfrm>
          <a:prstGeom prst="rect">
            <a:avLst/>
          </a:prstGeom>
        </p:spPr>
      </p:pic>
      <p:pic>
        <p:nvPicPr>
          <p:cNvPr id="27" name="Picture 26">
            <a:extLst>
              <a:ext uri="{FF2B5EF4-FFF2-40B4-BE49-F238E27FC236}">
                <a16:creationId xmlns:a16="http://schemas.microsoft.com/office/drawing/2014/main" id="{B6E58B02-19B4-9C4B-A125-FEC3C5C6846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34135" y="3270926"/>
            <a:ext cx="4843060" cy="598730"/>
          </a:xfrm>
          <a:prstGeom prst="rect">
            <a:avLst/>
          </a:prstGeom>
        </p:spPr>
      </p:pic>
      <p:pic>
        <p:nvPicPr>
          <p:cNvPr id="28" name="Picture 27">
            <a:extLst>
              <a:ext uri="{FF2B5EF4-FFF2-40B4-BE49-F238E27FC236}">
                <a16:creationId xmlns:a16="http://schemas.microsoft.com/office/drawing/2014/main" id="{4E49926B-4FF9-28BF-8BCA-9A1A41B161C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1955" y="3270926"/>
            <a:ext cx="1954143" cy="1628452"/>
          </a:xfrm>
          <a:prstGeom prst="rect">
            <a:avLst/>
          </a:prstGeom>
        </p:spPr>
      </p:pic>
    </p:spTree>
    <p:extLst>
      <p:ext uri="{BB962C8B-B14F-4D97-AF65-F5344CB8AC3E}">
        <p14:creationId xmlns:p14="http://schemas.microsoft.com/office/powerpoint/2010/main" val="177187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0">
            <a:extLst>
              <a:ext uri="{FF2B5EF4-FFF2-40B4-BE49-F238E27FC236}">
                <a16:creationId xmlns:a16="http://schemas.microsoft.com/office/drawing/2014/main" id="{87EBFB6B-4631-7DBA-DF38-3A5F0DDD5FD0}"/>
              </a:ext>
            </a:extLst>
          </p:cNvPr>
          <p:cNvSpPr txBox="1"/>
          <p:nvPr/>
        </p:nvSpPr>
        <p:spPr>
          <a:xfrm>
            <a:off x="1343090" y="222798"/>
            <a:ext cx="6215063" cy="441018"/>
          </a:xfrm>
          <a:prstGeom prst="rect">
            <a:avLst/>
          </a:prstGeom>
        </p:spPr>
        <p:txBody>
          <a:bodyPr wrap="square" lIns="0" tIns="0" rIns="0" bIns="0" rtlCol="0" anchor="t">
            <a:spAutoFit/>
          </a:bodyPr>
          <a:lstStyle/>
          <a:p>
            <a:pPr algn="ctr">
              <a:lnSpc>
                <a:spcPts val="3601"/>
              </a:lnSpc>
            </a:pPr>
            <a:r>
              <a:rPr lang="en-US" sz="2800" b="1" dirty="0">
                <a:solidFill>
                  <a:schemeClr val="bg1"/>
                </a:solidFill>
                <a:ea typeface="Roboto" pitchFamily="2" charset="0"/>
              </a:rPr>
              <a:t>Allowable Ad Examples- Informational</a:t>
            </a:r>
          </a:p>
        </p:txBody>
      </p:sp>
      <p:pic>
        <p:nvPicPr>
          <p:cNvPr id="19" name="Picture 18">
            <a:extLst>
              <a:ext uri="{FF2B5EF4-FFF2-40B4-BE49-F238E27FC236}">
                <a16:creationId xmlns:a16="http://schemas.microsoft.com/office/drawing/2014/main" id="{7AC15129-6CEC-AF20-2C2D-863013CC09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4133" y="2295592"/>
            <a:ext cx="2823769" cy="441213"/>
          </a:xfrm>
          <a:prstGeom prst="rect">
            <a:avLst/>
          </a:prstGeom>
        </p:spPr>
      </p:pic>
      <p:pic>
        <p:nvPicPr>
          <p:cNvPr id="20" name="Picture 19">
            <a:extLst>
              <a:ext uri="{FF2B5EF4-FFF2-40B4-BE49-F238E27FC236}">
                <a16:creationId xmlns:a16="http://schemas.microsoft.com/office/drawing/2014/main" id="{8919298C-38B7-FA4D-4354-B5EB76D519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4133" y="1516857"/>
            <a:ext cx="4843067" cy="598730"/>
          </a:xfrm>
          <a:prstGeom prst="rect">
            <a:avLst/>
          </a:prstGeom>
        </p:spPr>
      </p:pic>
      <p:pic>
        <p:nvPicPr>
          <p:cNvPr id="22" name="Picture 21">
            <a:extLst>
              <a:ext uri="{FF2B5EF4-FFF2-40B4-BE49-F238E27FC236}">
                <a16:creationId xmlns:a16="http://schemas.microsoft.com/office/drawing/2014/main" id="{5E155597-D91B-8C30-195B-63C3627BFB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956" y="1516857"/>
            <a:ext cx="1954143" cy="1628453"/>
          </a:xfrm>
          <a:prstGeom prst="rect">
            <a:avLst/>
          </a:prstGeom>
        </p:spPr>
      </p:pic>
      <p:pic>
        <p:nvPicPr>
          <p:cNvPr id="23" name="Picture 22">
            <a:extLst>
              <a:ext uri="{FF2B5EF4-FFF2-40B4-BE49-F238E27FC236}">
                <a16:creationId xmlns:a16="http://schemas.microsoft.com/office/drawing/2014/main" id="{63BE4C75-DFA9-B0B6-0BE9-2191D590BB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4133" y="5803607"/>
            <a:ext cx="2823769" cy="441213"/>
          </a:xfrm>
          <a:prstGeom prst="rect">
            <a:avLst/>
          </a:prstGeom>
        </p:spPr>
      </p:pic>
      <p:pic>
        <p:nvPicPr>
          <p:cNvPr id="24" name="Picture 23">
            <a:extLst>
              <a:ext uri="{FF2B5EF4-FFF2-40B4-BE49-F238E27FC236}">
                <a16:creationId xmlns:a16="http://schemas.microsoft.com/office/drawing/2014/main" id="{B20163E7-94DF-8706-280F-F0F0D59585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34133" y="5024872"/>
            <a:ext cx="4843067" cy="598730"/>
          </a:xfrm>
          <a:prstGeom prst="rect">
            <a:avLst/>
          </a:prstGeom>
        </p:spPr>
      </p:pic>
      <p:pic>
        <p:nvPicPr>
          <p:cNvPr id="25" name="Picture 24">
            <a:extLst>
              <a:ext uri="{FF2B5EF4-FFF2-40B4-BE49-F238E27FC236}">
                <a16:creationId xmlns:a16="http://schemas.microsoft.com/office/drawing/2014/main" id="{FF4A4070-85B5-A0CB-9E00-38A953E2045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1956" y="5024872"/>
            <a:ext cx="1954143" cy="1628453"/>
          </a:xfrm>
          <a:prstGeom prst="rect">
            <a:avLst/>
          </a:prstGeom>
        </p:spPr>
      </p:pic>
      <p:pic>
        <p:nvPicPr>
          <p:cNvPr id="26" name="Picture 25">
            <a:extLst>
              <a:ext uri="{FF2B5EF4-FFF2-40B4-BE49-F238E27FC236}">
                <a16:creationId xmlns:a16="http://schemas.microsoft.com/office/drawing/2014/main" id="{1338ADF3-EDBF-AB5C-DB7E-222C09011C1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234132" y="4049661"/>
            <a:ext cx="2823769" cy="441213"/>
          </a:xfrm>
          <a:prstGeom prst="rect">
            <a:avLst/>
          </a:prstGeom>
        </p:spPr>
      </p:pic>
      <p:pic>
        <p:nvPicPr>
          <p:cNvPr id="27" name="Picture 26">
            <a:extLst>
              <a:ext uri="{FF2B5EF4-FFF2-40B4-BE49-F238E27FC236}">
                <a16:creationId xmlns:a16="http://schemas.microsoft.com/office/drawing/2014/main" id="{B6E58B02-19B4-9C4B-A125-FEC3C5C6846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234132" y="3270926"/>
            <a:ext cx="4843067" cy="598730"/>
          </a:xfrm>
          <a:prstGeom prst="rect">
            <a:avLst/>
          </a:prstGeom>
        </p:spPr>
      </p:pic>
      <p:pic>
        <p:nvPicPr>
          <p:cNvPr id="28" name="Picture 27">
            <a:extLst>
              <a:ext uri="{FF2B5EF4-FFF2-40B4-BE49-F238E27FC236}">
                <a16:creationId xmlns:a16="http://schemas.microsoft.com/office/drawing/2014/main" id="{4E49926B-4FF9-28BF-8BCA-9A1A41B161C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1955" y="3270926"/>
            <a:ext cx="1954143" cy="1628453"/>
          </a:xfrm>
          <a:prstGeom prst="rect">
            <a:avLst/>
          </a:prstGeom>
        </p:spPr>
      </p:pic>
    </p:spTree>
    <p:extLst>
      <p:ext uri="{BB962C8B-B14F-4D97-AF65-F5344CB8AC3E}">
        <p14:creationId xmlns:p14="http://schemas.microsoft.com/office/powerpoint/2010/main" val="3118097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10">
            <a:extLst>
              <a:ext uri="{FF2B5EF4-FFF2-40B4-BE49-F238E27FC236}">
                <a16:creationId xmlns:a16="http://schemas.microsoft.com/office/drawing/2014/main" id="{87EBFB6B-4631-7DBA-DF38-3A5F0DDD5FD0}"/>
              </a:ext>
            </a:extLst>
          </p:cNvPr>
          <p:cNvSpPr txBox="1"/>
          <p:nvPr/>
        </p:nvSpPr>
        <p:spPr>
          <a:xfrm>
            <a:off x="1245435" y="264717"/>
            <a:ext cx="6215063" cy="441018"/>
          </a:xfrm>
          <a:prstGeom prst="rect">
            <a:avLst/>
          </a:prstGeom>
        </p:spPr>
        <p:txBody>
          <a:bodyPr wrap="square" lIns="0" tIns="0" rIns="0" bIns="0" rtlCol="0" anchor="t">
            <a:spAutoFit/>
          </a:bodyPr>
          <a:lstStyle/>
          <a:p>
            <a:pPr algn="ctr">
              <a:lnSpc>
                <a:spcPts val="3601"/>
              </a:lnSpc>
            </a:pPr>
            <a:r>
              <a:rPr lang="en-US" sz="2800" b="1" dirty="0">
                <a:solidFill>
                  <a:schemeClr val="bg1"/>
                </a:solidFill>
                <a:ea typeface="Roboto" pitchFamily="2" charset="0"/>
              </a:rPr>
              <a:t>Allowable Ad Examples- Hispanic</a:t>
            </a:r>
          </a:p>
        </p:txBody>
      </p:sp>
      <p:pic>
        <p:nvPicPr>
          <p:cNvPr id="5" name="Picture 4">
            <a:extLst>
              <a:ext uri="{FF2B5EF4-FFF2-40B4-BE49-F238E27FC236}">
                <a16:creationId xmlns:a16="http://schemas.microsoft.com/office/drawing/2014/main" id="{08A1A28A-A33F-2D48-7AA2-ED324FF983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4136" y="2295592"/>
            <a:ext cx="2823763" cy="441213"/>
          </a:xfrm>
          <a:prstGeom prst="rect">
            <a:avLst/>
          </a:prstGeom>
        </p:spPr>
      </p:pic>
      <p:pic>
        <p:nvPicPr>
          <p:cNvPr id="6" name="Picture 5">
            <a:extLst>
              <a:ext uri="{FF2B5EF4-FFF2-40B4-BE49-F238E27FC236}">
                <a16:creationId xmlns:a16="http://schemas.microsoft.com/office/drawing/2014/main" id="{5D7ACD40-64E4-8C2F-1B54-8BC52D514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4136" y="1516857"/>
            <a:ext cx="4843060" cy="598730"/>
          </a:xfrm>
          <a:prstGeom prst="rect">
            <a:avLst/>
          </a:prstGeom>
        </p:spPr>
      </p:pic>
      <p:pic>
        <p:nvPicPr>
          <p:cNvPr id="7" name="Picture 6">
            <a:extLst>
              <a:ext uri="{FF2B5EF4-FFF2-40B4-BE49-F238E27FC236}">
                <a16:creationId xmlns:a16="http://schemas.microsoft.com/office/drawing/2014/main" id="{8856F89C-6456-0F8E-226E-72D24C6C2E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31956" y="1516857"/>
            <a:ext cx="1954143" cy="1628452"/>
          </a:xfrm>
          <a:prstGeom prst="rect">
            <a:avLst/>
          </a:prstGeom>
        </p:spPr>
      </p:pic>
      <p:pic>
        <p:nvPicPr>
          <p:cNvPr id="8" name="Picture 7">
            <a:extLst>
              <a:ext uri="{FF2B5EF4-FFF2-40B4-BE49-F238E27FC236}">
                <a16:creationId xmlns:a16="http://schemas.microsoft.com/office/drawing/2014/main" id="{76C0AC7E-ECCF-D485-EB50-1456F85AFD0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3234135" y="4049661"/>
            <a:ext cx="2823763" cy="441213"/>
          </a:xfrm>
          <a:prstGeom prst="rect">
            <a:avLst/>
          </a:prstGeom>
        </p:spPr>
      </p:pic>
      <p:pic>
        <p:nvPicPr>
          <p:cNvPr id="9" name="Picture 8">
            <a:extLst>
              <a:ext uri="{FF2B5EF4-FFF2-40B4-BE49-F238E27FC236}">
                <a16:creationId xmlns:a16="http://schemas.microsoft.com/office/drawing/2014/main" id="{122C637E-812A-CCD6-CD4C-FCA115FDF54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234135" y="3270926"/>
            <a:ext cx="4843060" cy="598730"/>
          </a:xfrm>
          <a:prstGeom prst="rect">
            <a:avLst/>
          </a:prstGeom>
        </p:spPr>
      </p:pic>
      <p:pic>
        <p:nvPicPr>
          <p:cNvPr id="10" name="Picture 9">
            <a:extLst>
              <a:ext uri="{FF2B5EF4-FFF2-40B4-BE49-F238E27FC236}">
                <a16:creationId xmlns:a16="http://schemas.microsoft.com/office/drawing/2014/main" id="{EE623C66-684B-C488-E84D-C3A7F3AE9D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31955" y="3270926"/>
            <a:ext cx="1954143" cy="1628452"/>
          </a:xfrm>
          <a:prstGeom prst="rect">
            <a:avLst/>
          </a:prstGeom>
        </p:spPr>
      </p:pic>
      <p:pic>
        <p:nvPicPr>
          <p:cNvPr id="4" name="Picture 3" descr="A blue and black logo&#10;&#10;Description automatically generated">
            <a:extLst>
              <a:ext uri="{FF2B5EF4-FFF2-40B4-BE49-F238E27FC236}">
                <a16:creationId xmlns:a16="http://schemas.microsoft.com/office/drawing/2014/main" id="{314B5B82-1350-50D2-FC50-DB42C17FDC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251145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01A65F-DE2B-FD8E-8131-9ED64797EE8C}"/>
              </a:ext>
            </a:extLst>
          </p:cNvPr>
          <p:cNvSpPr txBox="1"/>
          <p:nvPr/>
        </p:nvSpPr>
        <p:spPr>
          <a:xfrm>
            <a:off x="399918" y="3554067"/>
            <a:ext cx="1906351"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GENERAL HEALTH</a:t>
            </a:r>
          </a:p>
        </p:txBody>
      </p:sp>
      <p:sp>
        <p:nvSpPr>
          <p:cNvPr id="3" name="TextBox 2">
            <a:extLst>
              <a:ext uri="{FF2B5EF4-FFF2-40B4-BE49-F238E27FC236}">
                <a16:creationId xmlns:a16="http://schemas.microsoft.com/office/drawing/2014/main" id="{F6145411-2A08-BACE-DEE9-5F452B1F2CB9}"/>
              </a:ext>
            </a:extLst>
          </p:cNvPr>
          <p:cNvSpPr txBox="1"/>
          <p:nvPr/>
        </p:nvSpPr>
        <p:spPr>
          <a:xfrm>
            <a:off x="434003" y="3781491"/>
            <a:ext cx="1555234" cy="1323439"/>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Flu Shot</a:t>
            </a:r>
          </a:p>
          <a:p>
            <a:r>
              <a:rPr lang="en-US" sz="800" i="1" dirty="0">
                <a:solidFill>
                  <a:srgbClr val="0882D9"/>
                </a:solidFill>
                <a:latin typeface="Roboto Lt" pitchFamily="2" charset="0"/>
                <a:ea typeface="Roboto Lt" pitchFamily="2" charset="0"/>
              </a:rPr>
              <a:t>Health Screening</a:t>
            </a:r>
          </a:p>
          <a:p>
            <a:r>
              <a:rPr lang="en-US" sz="800" i="1" dirty="0">
                <a:solidFill>
                  <a:srgbClr val="0882D9"/>
                </a:solidFill>
                <a:latin typeface="Roboto Lt" pitchFamily="2" charset="0"/>
                <a:ea typeface="Roboto Lt" pitchFamily="2" charset="0"/>
              </a:rPr>
              <a:t>Preventative Care / Wellness</a:t>
            </a:r>
          </a:p>
          <a:p>
            <a:r>
              <a:rPr lang="en-US" sz="800" i="1" dirty="0">
                <a:solidFill>
                  <a:srgbClr val="0882D9"/>
                </a:solidFill>
                <a:latin typeface="Roboto Lt" pitchFamily="2" charset="0"/>
                <a:ea typeface="Roboto Lt" pitchFamily="2" charset="0"/>
              </a:rPr>
              <a:t>Nutritional and Dietary </a:t>
            </a:r>
          </a:p>
          <a:p>
            <a:r>
              <a:rPr lang="en-US" sz="800" i="1" dirty="0">
                <a:solidFill>
                  <a:srgbClr val="0882D9"/>
                </a:solidFill>
                <a:latin typeface="Roboto Lt" pitchFamily="2" charset="0"/>
                <a:ea typeface="Roboto Lt" pitchFamily="2" charset="0"/>
              </a:rPr>
              <a:t>Diagnostic Imaging/Radiology</a:t>
            </a:r>
          </a:p>
          <a:p>
            <a:r>
              <a:rPr lang="en-US" sz="800" i="1" dirty="0">
                <a:solidFill>
                  <a:srgbClr val="0882D9"/>
                </a:solidFill>
                <a:latin typeface="Roboto Lt" pitchFamily="2" charset="0"/>
                <a:ea typeface="Roboto Lt" pitchFamily="2" charset="0"/>
              </a:rPr>
              <a:t>Colonoscopy</a:t>
            </a:r>
          </a:p>
          <a:p>
            <a:r>
              <a:rPr lang="en-US" sz="800" i="1" dirty="0">
                <a:solidFill>
                  <a:srgbClr val="0882D9"/>
                </a:solidFill>
                <a:latin typeface="Roboto Lt" pitchFamily="2" charset="0"/>
                <a:ea typeface="Roboto Lt" pitchFamily="2" charset="0"/>
              </a:rPr>
              <a:t>Mental Health Services</a:t>
            </a:r>
          </a:p>
          <a:p>
            <a:r>
              <a:rPr lang="en-US" sz="800" i="1" dirty="0">
                <a:solidFill>
                  <a:srgbClr val="0882D9"/>
                </a:solidFill>
                <a:latin typeface="Roboto Lt" pitchFamily="2" charset="0"/>
                <a:ea typeface="Roboto Lt" pitchFamily="2" charset="0"/>
              </a:rPr>
              <a:t>Behavioral Health</a:t>
            </a:r>
          </a:p>
          <a:p>
            <a:r>
              <a:rPr lang="en-US" sz="800" i="1" dirty="0">
                <a:solidFill>
                  <a:srgbClr val="0882D9"/>
                </a:solidFill>
                <a:latin typeface="Roboto Lt" pitchFamily="2" charset="0"/>
                <a:ea typeface="Roboto Lt" pitchFamily="2" charset="0"/>
              </a:rPr>
              <a:t>Diabetes Awareness</a:t>
            </a:r>
          </a:p>
          <a:p>
            <a:r>
              <a:rPr lang="en-US" sz="800" i="1" dirty="0">
                <a:solidFill>
                  <a:srgbClr val="0882D9"/>
                </a:solidFill>
                <a:latin typeface="Roboto Lt" pitchFamily="2" charset="0"/>
                <a:ea typeface="Roboto Lt" pitchFamily="2" charset="0"/>
              </a:rPr>
              <a:t>Sports Physicals</a:t>
            </a:r>
          </a:p>
        </p:txBody>
      </p:sp>
      <p:sp>
        <p:nvSpPr>
          <p:cNvPr id="8" name="TextBox 7">
            <a:extLst>
              <a:ext uri="{FF2B5EF4-FFF2-40B4-BE49-F238E27FC236}">
                <a16:creationId xmlns:a16="http://schemas.microsoft.com/office/drawing/2014/main" id="{50D19237-24B9-B203-9756-372F628A2ED6}"/>
              </a:ext>
            </a:extLst>
          </p:cNvPr>
          <p:cNvSpPr txBox="1"/>
          <p:nvPr/>
        </p:nvSpPr>
        <p:spPr>
          <a:xfrm>
            <a:off x="2257423" y="3556412"/>
            <a:ext cx="2643188" cy="276999"/>
          </a:xfrm>
          <a:prstGeom prst="rect">
            <a:avLst/>
          </a:prstGeom>
          <a:noFill/>
        </p:spPr>
        <p:txBody>
          <a:bodyPr wrap="square" rtlCol="0">
            <a:spAutoFit/>
          </a:bodyPr>
          <a:lstStyle/>
          <a:p>
            <a:r>
              <a:rPr lang="en-US" sz="1200" b="1" dirty="0">
                <a:solidFill>
                  <a:srgbClr val="1B2744"/>
                </a:solidFill>
                <a:latin typeface="Roboto" pitchFamily="2" charset="0"/>
                <a:ea typeface="Roboto" pitchFamily="2" charset="0"/>
              </a:rPr>
              <a:t>WOMEN’S HEALTH</a:t>
            </a:r>
          </a:p>
        </p:txBody>
      </p:sp>
      <p:sp>
        <p:nvSpPr>
          <p:cNvPr id="9" name="TextBox 8">
            <a:extLst>
              <a:ext uri="{FF2B5EF4-FFF2-40B4-BE49-F238E27FC236}">
                <a16:creationId xmlns:a16="http://schemas.microsoft.com/office/drawing/2014/main" id="{EF469442-2BF3-DE20-9C5B-6E8AB0192983}"/>
              </a:ext>
            </a:extLst>
          </p:cNvPr>
          <p:cNvSpPr txBox="1"/>
          <p:nvPr/>
        </p:nvSpPr>
        <p:spPr>
          <a:xfrm>
            <a:off x="2300499" y="3782459"/>
            <a:ext cx="1535998" cy="1323439"/>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General</a:t>
            </a:r>
          </a:p>
          <a:p>
            <a:r>
              <a:rPr lang="en-US" sz="800" i="1" dirty="0">
                <a:solidFill>
                  <a:srgbClr val="0882D9"/>
                </a:solidFill>
                <a:latin typeface="Roboto Lt" pitchFamily="2" charset="0"/>
                <a:ea typeface="Roboto Lt" pitchFamily="2" charset="0"/>
              </a:rPr>
              <a:t>Obstetrics</a:t>
            </a:r>
          </a:p>
          <a:p>
            <a:r>
              <a:rPr lang="en-US" sz="800" i="1" dirty="0">
                <a:solidFill>
                  <a:srgbClr val="0882D9"/>
                </a:solidFill>
                <a:latin typeface="Roboto Lt" pitchFamily="2" charset="0"/>
                <a:ea typeface="Roboto Lt" pitchFamily="2" charset="0"/>
              </a:rPr>
              <a:t>Breast Cancer/Mammograms</a:t>
            </a:r>
          </a:p>
          <a:p>
            <a:r>
              <a:rPr lang="en-US" sz="800" i="1" dirty="0">
                <a:solidFill>
                  <a:srgbClr val="0882D9"/>
                </a:solidFill>
                <a:latin typeface="Roboto Lt" pitchFamily="2" charset="0"/>
                <a:ea typeface="Roboto Lt" pitchFamily="2" charset="0"/>
              </a:rPr>
              <a:t>Imaging</a:t>
            </a:r>
          </a:p>
          <a:p>
            <a:r>
              <a:rPr lang="en-US" sz="800" i="1" dirty="0">
                <a:solidFill>
                  <a:srgbClr val="0882D9"/>
                </a:solidFill>
                <a:latin typeface="Roboto Lt" pitchFamily="2" charset="0"/>
                <a:ea typeface="Roboto Lt" pitchFamily="2" charset="0"/>
              </a:rPr>
              <a:t>Gynecology</a:t>
            </a:r>
          </a:p>
          <a:p>
            <a:r>
              <a:rPr lang="en-US" sz="800" i="1" dirty="0">
                <a:solidFill>
                  <a:srgbClr val="0882D9"/>
                </a:solidFill>
                <a:latin typeface="Roboto Lt" pitchFamily="2" charset="0"/>
                <a:ea typeface="Roboto Lt" pitchFamily="2" charset="0"/>
              </a:rPr>
              <a:t>Wellness Checks</a:t>
            </a:r>
          </a:p>
          <a:p>
            <a:r>
              <a:rPr lang="en-US" sz="800" i="1" dirty="0">
                <a:solidFill>
                  <a:srgbClr val="0882D9"/>
                </a:solidFill>
                <a:latin typeface="Roboto Lt" pitchFamily="2" charset="0"/>
                <a:ea typeface="Roboto Lt" pitchFamily="2" charset="0"/>
              </a:rPr>
              <a:t>Menopause Care</a:t>
            </a:r>
          </a:p>
          <a:p>
            <a:r>
              <a:rPr lang="en-US" sz="800" i="1" dirty="0">
                <a:solidFill>
                  <a:srgbClr val="0882D9"/>
                </a:solidFill>
                <a:latin typeface="Roboto Lt" pitchFamily="2" charset="0"/>
                <a:ea typeface="Roboto Lt" pitchFamily="2" charset="0"/>
              </a:rPr>
              <a:t>Urogynecology</a:t>
            </a:r>
          </a:p>
          <a:p>
            <a:r>
              <a:rPr lang="en-US" sz="800" i="1" dirty="0">
                <a:solidFill>
                  <a:srgbClr val="0882D9"/>
                </a:solidFill>
                <a:latin typeface="Roboto Lt" pitchFamily="2" charset="0"/>
                <a:ea typeface="Roboto Lt" pitchFamily="2" charset="0"/>
              </a:rPr>
              <a:t>Reproductive Health</a:t>
            </a:r>
          </a:p>
          <a:p>
            <a:r>
              <a:rPr lang="en-US" sz="800" i="1" dirty="0">
                <a:solidFill>
                  <a:srgbClr val="0882D9"/>
                </a:solidFill>
                <a:latin typeface="Roboto Lt" pitchFamily="2" charset="0"/>
                <a:ea typeface="Roboto Lt" pitchFamily="2" charset="0"/>
              </a:rPr>
              <a:t>Hormones / Endocrinology</a:t>
            </a:r>
          </a:p>
        </p:txBody>
      </p:sp>
      <p:sp>
        <p:nvSpPr>
          <p:cNvPr id="12" name="TextBox 11">
            <a:extLst>
              <a:ext uri="{FF2B5EF4-FFF2-40B4-BE49-F238E27FC236}">
                <a16:creationId xmlns:a16="http://schemas.microsoft.com/office/drawing/2014/main" id="{D76FC0A5-176E-ACD6-FF47-4AC07E8DA16E}"/>
              </a:ext>
            </a:extLst>
          </p:cNvPr>
          <p:cNvSpPr txBox="1"/>
          <p:nvPr/>
        </p:nvSpPr>
        <p:spPr>
          <a:xfrm>
            <a:off x="4301906" y="3555746"/>
            <a:ext cx="1301319"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ORTHO</a:t>
            </a:r>
          </a:p>
        </p:txBody>
      </p:sp>
      <p:sp>
        <p:nvSpPr>
          <p:cNvPr id="13" name="TextBox 12">
            <a:extLst>
              <a:ext uri="{FF2B5EF4-FFF2-40B4-BE49-F238E27FC236}">
                <a16:creationId xmlns:a16="http://schemas.microsoft.com/office/drawing/2014/main" id="{1DFE75A8-01DA-4047-C377-C9E8D902FAD4}"/>
              </a:ext>
            </a:extLst>
          </p:cNvPr>
          <p:cNvSpPr txBox="1"/>
          <p:nvPr/>
        </p:nvSpPr>
        <p:spPr>
          <a:xfrm>
            <a:off x="4322520" y="3811743"/>
            <a:ext cx="976549" cy="830997"/>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General</a:t>
            </a:r>
          </a:p>
          <a:p>
            <a:r>
              <a:rPr lang="en-US" sz="800" i="1" dirty="0">
                <a:solidFill>
                  <a:srgbClr val="0882D9"/>
                </a:solidFill>
                <a:latin typeface="Roboto Lt" pitchFamily="2" charset="0"/>
                <a:ea typeface="Roboto Lt" pitchFamily="2" charset="0"/>
              </a:rPr>
              <a:t>Sports Medicine</a:t>
            </a:r>
          </a:p>
          <a:p>
            <a:r>
              <a:rPr lang="en-US" sz="800" i="1" dirty="0">
                <a:solidFill>
                  <a:srgbClr val="0882D9"/>
                </a:solidFill>
                <a:latin typeface="Roboto Lt" pitchFamily="2" charset="0"/>
                <a:ea typeface="Roboto Lt" pitchFamily="2" charset="0"/>
              </a:rPr>
              <a:t>Spine</a:t>
            </a:r>
          </a:p>
          <a:p>
            <a:r>
              <a:rPr lang="en-US" sz="800" i="1" dirty="0">
                <a:solidFill>
                  <a:srgbClr val="0882D9"/>
                </a:solidFill>
                <a:latin typeface="Roboto Lt" pitchFamily="2" charset="0"/>
                <a:ea typeface="Roboto Lt" pitchFamily="2" charset="0"/>
              </a:rPr>
              <a:t>Hip &amp; Knee</a:t>
            </a:r>
          </a:p>
          <a:p>
            <a:r>
              <a:rPr lang="en-US" sz="800" i="1" dirty="0">
                <a:solidFill>
                  <a:srgbClr val="0882D9"/>
                </a:solidFill>
                <a:latin typeface="Roboto Lt" pitchFamily="2" charset="0"/>
                <a:ea typeface="Roboto Lt" pitchFamily="2" charset="0"/>
              </a:rPr>
              <a:t>Shoulder &amp; Elbow</a:t>
            </a:r>
          </a:p>
          <a:p>
            <a:r>
              <a:rPr lang="en-US" sz="800" i="1" dirty="0">
                <a:solidFill>
                  <a:srgbClr val="0882D9"/>
                </a:solidFill>
                <a:latin typeface="Roboto Lt" pitchFamily="2" charset="0"/>
                <a:ea typeface="Roboto Lt" pitchFamily="2" charset="0"/>
              </a:rPr>
              <a:t>Foot &amp; Ankle</a:t>
            </a:r>
          </a:p>
        </p:txBody>
      </p:sp>
      <p:sp>
        <p:nvSpPr>
          <p:cNvPr id="15" name="TextBox 14">
            <a:extLst>
              <a:ext uri="{FF2B5EF4-FFF2-40B4-BE49-F238E27FC236}">
                <a16:creationId xmlns:a16="http://schemas.microsoft.com/office/drawing/2014/main" id="{9F7A884A-03E2-8680-B97F-375FE3F1175A}"/>
              </a:ext>
            </a:extLst>
          </p:cNvPr>
          <p:cNvSpPr txBox="1"/>
          <p:nvPr/>
        </p:nvSpPr>
        <p:spPr>
          <a:xfrm>
            <a:off x="2248336" y="5326703"/>
            <a:ext cx="2643188"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PHYSICAL THERAPY</a:t>
            </a:r>
          </a:p>
        </p:txBody>
      </p:sp>
      <p:sp>
        <p:nvSpPr>
          <p:cNvPr id="16" name="TextBox 15">
            <a:extLst>
              <a:ext uri="{FF2B5EF4-FFF2-40B4-BE49-F238E27FC236}">
                <a16:creationId xmlns:a16="http://schemas.microsoft.com/office/drawing/2014/main" id="{75EC59C5-AE44-A24C-9C3E-516D326CB3FC}"/>
              </a:ext>
            </a:extLst>
          </p:cNvPr>
          <p:cNvSpPr txBox="1"/>
          <p:nvPr/>
        </p:nvSpPr>
        <p:spPr>
          <a:xfrm>
            <a:off x="2257423" y="5561148"/>
            <a:ext cx="1459054" cy="1200329"/>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General</a:t>
            </a:r>
          </a:p>
          <a:p>
            <a:r>
              <a:rPr lang="en-US" sz="800" i="1" dirty="0">
                <a:solidFill>
                  <a:srgbClr val="0882D9"/>
                </a:solidFill>
                <a:latin typeface="Roboto Lt" pitchFamily="2" charset="0"/>
                <a:ea typeface="Roboto Lt" pitchFamily="2" charset="0"/>
              </a:rPr>
              <a:t>Pediatric  </a:t>
            </a:r>
          </a:p>
          <a:p>
            <a:r>
              <a:rPr lang="en-US" sz="800" i="1" dirty="0">
                <a:solidFill>
                  <a:srgbClr val="0882D9"/>
                </a:solidFill>
                <a:latin typeface="Roboto Lt" pitchFamily="2" charset="0"/>
                <a:ea typeface="Roboto Lt" pitchFamily="2" charset="0"/>
              </a:rPr>
              <a:t>Geriatric </a:t>
            </a:r>
          </a:p>
          <a:p>
            <a:r>
              <a:rPr lang="en-US" sz="800" i="1" dirty="0">
                <a:solidFill>
                  <a:srgbClr val="0882D9"/>
                </a:solidFill>
                <a:latin typeface="Roboto Lt" pitchFamily="2" charset="0"/>
                <a:ea typeface="Roboto Lt" pitchFamily="2" charset="0"/>
              </a:rPr>
              <a:t>Cardiovascular </a:t>
            </a:r>
          </a:p>
          <a:p>
            <a:r>
              <a:rPr lang="en-US" sz="800" i="1" dirty="0">
                <a:solidFill>
                  <a:srgbClr val="0882D9"/>
                </a:solidFill>
                <a:latin typeface="Roboto Lt" pitchFamily="2" charset="0"/>
                <a:ea typeface="Roboto Lt" pitchFamily="2" charset="0"/>
              </a:rPr>
              <a:t>Pre &amp; Post-Surgery Therapy</a:t>
            </a:r>
          </a:p>
          <a:p>
            <a:r>
              <a:rPr lang="en-US" sz="800" i="1" dirty="0">
                <a:solidFill>
                  <a:srgbClr val="0882D9"/>
                </a:solidFill>
                <a:latin typeface="Roboto Lt" pitchFamily="2" charset="0"/>
                <a:ea typeface="Roboto Lt" pitchFamily="2" charset="0"/>
              </a:rPr>
              <a:t>Pain Management</a:t>
            </a:r>
          </a:p>
          <a:p>
            <a:r>
              <a:rPr lang="en-US" sz="800" i="1" dirty="0">
                <a:solidFill>
                  <a:srgbClr val="0882D9"/>
                </a:solidFill>
                <a:latin typeface="Roboto Lt" pitchFamily="2" charset="0"/>
                <a:ea typeface="Roboto Lt" pitchFamily="2" charset="0"/>
              </a:rPr>
              <a:t>Occupational Therapy</a:t>
            </a:r>
          </a:p>
          <a:p>
            <a:r>
              <a:rPr lang="en-US" sz="800" i="1" dirty="0">
                <a:solidFill>
                  <a:srgbClr val="0882D9"/>
                </a:solidFill>
                <a:latin typeface="Roboto Lt" pitchFamily="2" charset="0"/>
                <a:ea typeface="Roboto Lt" pitchFamily="2" charset="0"/>
              </a:rPr>
              <a:t>Speech - Language Therapy</a:t>
            </a:r>
          </a:p>
          <a:p>
            <a:r>
              <a:rPr lang="en-US" sz="800" i="1" dirty="0">
                <a:solidFill>
                  <a:srgbClr val="0882D9"/>
                </a:solidFill>
                <a:latin typeface="Roboto Lt" pitchFamily="2" charset="0"/>
                <a:ea typeface="Roboto Lt" pitchFamily="2" charset="0"/>
              </a:rPr>
              <a:t>Sports Medicine</a:t>
            </a:r>
          </a:p>
        </p:txBody>
      </p:sp>
      <p:sp>
        <p:nvSpPr>
          <p:cNvPr id="18" name="TextBox 17">
            <a:extLst>
              <a:ext uri="{FF2B5EF4-FFF2-40B4-BE49-F238E27FC236}">
                <a16:creationId xmlns:a16="http://schemas.microsoft.com/office/drawing/2014/main" id="{AAC97ECD-6795-A698-77F7-67AAA1CBDC10}"/>
              </a:ext>
            </a:extLst>
          </p:cNvPr>
          <p:cNvSpPr txBox="1"/>
          <p:nvPr/>
        </p:nvSpPr>
        <p:spPr>
          <a:xfrm>
            <a:off x="4295366" y="4849785"/>
            <a:ext cx="1307859"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SPECIALTY</a:t>
            </a:r>
          </a:p>
        </p:txBody>
      </p:sp>
      <p:sp>
        <p:nvSpPr>
          <p:cNvPr id="19" name="TextBox 18">
            <a:extLst>
              <a:ext uri="{FF2B5EF4-FFF2-40B4-BE49-F238E27FC236}">
                <a16:creationId xmlns:a16="http://schemas.microsoft.com/office/drawing/2014/main" id="{4EB854D7-83A7-8FAC-39ED-B793E5957C49}"/>
              </a:ext>
            </a:extLst>
          </p:cNvPr>
          <p:cNvSpPr txBox="1"/>
          <p:nvPr/>
        </p:nvSpPr>
        <p:spPr>
          <a:xfrm>
            <a:off x="4310884" y="5107916"/>
            <a:ext cx="1176925" cy="1692771"/>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Allergy &amp; Immunology</a:t>
            </a:r>
          </a:p>
          <a:p>
            <a:r>
              <a:rPr lang="en-US" sz="800" i="1" dirty="0">
                <a:solidFill>
                  <a:srgbClr val="0882D9"/>
                </a:solidFill>
                <a:latin typeface="Roboto Lt" pitchFamily="2" charset="0"/>
                <a:ea typeface="Roboto Lt" pitchFamily="2" charset="0"/>
              </a:rPr>
              <a:t>Cardiology </a:t>
            </a:r>
          </a:p>
          <a:p>
            <a:r>
              <a:rPr lang="en-US" sz="800" i="1" dirty="0">
                <a:solidFill>
                  <a:srgbClr val="0882D9"/>
                </a:solidFill>
                <a:latin typeface="Roboto Lt" pitchFamily="2" charset="0"/>
                <a:ea typeface="Roboto Lt" pitchFamily="2" charset="0"/>
              </a:rPr>
              <a:t>Dermatology</a:t>
            </a:r>
          </a:p>
          <a:p>
            <a:r>
              <a:rPr lang="en-US" sz="800" i="1" dirty="0">
                <a:solidFill>
                  <a:srgbClr val="0882D9"/>
                </a:solidFill>
                <a:latin typeface="Roboto Lt" pitchFamily="2" charset="0"/>
                <a:ea typeface="Roboto Lt" pitchFamily="2" charset="0"/>
              </a:rPr>
              <a:t>Endoscopy</a:t>
            </a:r>
          </a:p>
          <a:p>
            <a:r>
              <a:rPr lang="en-US" sz="800" i="1" dirty="0">
                <a:solidFill>
                  <a:srgbClr val="0882D9"/>
                </a:solidFill>
                <a:latin typeface="Roboto Lt" pitchFamily="2" charset="0"/>
                <a:ea typeface="Roboto Lt" pitchFamily="2" charset="0"/>
              </a:rPr>
              <a:t>ENT/Audiology</a:t>
            </a:r>
          </a:p>
          <a:p>
            <a:r>
              <a:rPr lang="en-US" sz="800" i="1" dirty="0">
                <a:solidFill>
                  <a:srgbClr val="0882D9"/>
                </a:solidFill>
                <a:latin typeface="Roboto Lt" pitchFamily="2" charset="0"/>
                <a:ea typeface="Roboto Lt" pitchFamily="2" charset="0"/>
              </a:rPr>
              <a:t>General Surgery</a:t>
            </a:r>
          </a:p>
          <a:p>
            <a:r>
              <a:rPr lang="en-US" sz="800" i="1" dirty="0">
                <a:solidFill>
                  <a:srgbClr val="0882D9"/>
                </a:solidFill>
                <a:latin typeface="Roboto Lt" pitchFamily="2" charset="0"/>
                <a:ea typeface="Roboto Lt" pitchFamily="2" charset="0"/>
              </a:rPr>
              <a:t>Oncology</a:t>
            </a:r>
          </a:p>
          <a:p>
            <a:r>
              <a:rPr lang="en-US" sz="800" i="1" dirty="0">
                <a:solidFill>
                  <a:srgbClr val="0882D9"/>
                </a:solidFill>
                <a:latin typeface="Roboto Lt" pitchFamily="2" charset="0"/>
                <a:ea typeface="Roboto Lt" pitchFamily="2" charset="0"/>
              </a:rPr>
              <a:t>Pain Management</a:t>
            </a:r>
          </a:p>
          <a:p>
            <a:r>
              <a:rPr lang="en-US" sz="800" i="1" dirty="0">
                <a:solidFill>
                  <a:srgbClr val="0882D9"/>
                </a:solidFill>
                <a:latin typeface="Roboto Lt" pitchFamily="2" charset="0"/>
                <a:ea typeface="Roboto Lt" pitchFamily="2" charset="0"/>
              </a:rPr>
              <a:t>Pediatrics</a:t>
            </a:r>
          </a:p>
          <a:p>
            <a:r>
              <a:rPr lang="en-US" sz="800" i="1" dirty="0">
                <a:solidFill>
                  <a:srgbClr val="0882D9"/>
                </a:solidFill>
                <a:latin typeface="Roboto Lt" pitchFamily="2" charset="0"/>
                <a:ea typeface="Roboto Lt" pitchFamily="2" charset="0"/>
              </a:rPr>
              <a:t>Pulmonology</a:t>
            </a:r>
          </a:p>
          <a:p>
            <a:r>
              <a:rPr lang="en-US" sz="800" i="1" dirty="0">
                <a:solidFill>
                  <a:srgbClr val="0882D9"/>
                </a:solidFill>
                <a:latin typeface="Roboto Lt" pitchFamily="2" charset="0"/>
                <a:ea typeface="Roboto Lt" pitchFamily="2" charset="0"/>
              </a:rPr>
              <a:t>Respiratory Therapy</a:t>
            </a:r>
          </a:p>
          <a:p>
            <a:r>
              <a:rPr lang="en-US" sz="800" i="1" dirty="0">
                <a:solidFill>
                  <a:srgbClr val="0882D9"/>
                </a:solidFill>
                <a:latin typeface="Roboto Lt" pitchFamily="2" charset="0"/>
                <a:ea typeface="Roboto Lt" pitchFamily="2" charset="0"/>
              </a:rPr>
              <a:t>Urology</a:t>
            </a:r>
          </a:p>
          <a:p>
            <a:endParaRPr lang="en-US" sz="800" i="1" dirty="0">
              <a:solidFill>
                <a:srgbClr val="0882D9"/>
              </a:solidFill>
              <a:latin typeface="Roboto Lt" pitchFamily="2" charset="0"/>
              <a:ea typeface="Roboto Lt" pitchFamily="2" charset="0"/>
            </a:endParaRPr>
          </a:p>
        </p:txBody>
      </p:sp>
      <p:sp>
        <p:nvSpPr>
          <p:cNvPr id="22" name="TextBox 21">
            <a:extLst>
              <a:ext uri="{FF2B5EF4-FFF2-40B4-BE49-F238E27FC236}">
                <a16:creationId xmlns:a16="http://schemas.microsoft.com/office/drawing/2014/main" id="{49A62D84-81AB-2478-7109-D37DCC1024CD}"/>
              </a:ext>
            </a:extLst>
          </p:cNvPr>
          <p:cNvSpPr txBox="1"/>
          <p:nvPr/>
        </p:nvSpPr>
        <p:spPr>
          <a:xfrm>
            <a:off x="7244100" y="3548112"/>
            <a:ext cx="1725948"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RECRUITMENT</a:t>
            </a:r>
          </a:p>
        </p:txBody>
      </p:sp>
      <p:sp>
        <p:nvSpPr>
          <p:cNvPr id="23" name="TextBox 22">
            <a:extLst>
              <a:ext uri="{FF2B5EF4-FFF2-40B4-BE49-F238E27FC236}">
                <a16:creationId xmlns:a16="http://schemas.microsoft.com/office/drawing/2014/main" id="{6A051EAD-8F26-72D5-E551-A351BB7B75D9}"/>
              </a:ext>
            </a:extLst>
          </p:cNvPr>
          <p:cNvSpPr txBox="1"/>
          <p:nvPr/>
        </p:nvSpPr>
        <p:spPr>
          <a:xfrm>
            <a:off x="7277733" y="3811743"/>
            <a:ext cx="1692315" cy="1569660"/>
          </a:xfrm>
          <a:prstGeom prst="rect">
            <a:avLst/>
          </a:prstGeom>
          <a:noFill/>
        </p:spPr>
        <p:txBody>
          <a:bodyPr wrap="square" rtlCol="0">
            <a:spAutoFit/>
          </a:bodyPr>
          <a:lstStyle/>
          <a:p>
            <a:r>
              <a:rPr lang="en-US" sz="800" i="1" dirty="0">
                <a:solidFill>
                  <a:srgbClr val="0882D9"/>
                </a:solidFill>
                <a:latin typeface="Roboto Lt" pitchFamily="2" charset="0"/>
                <a:ea typeface="Roboto Lt" pitchFamily="2" charset="0"/>
              </a:rPr>
              <a:t>CNA </a:t>
            </a:r>
          </a:p>
          <a:p>
            <a:r>
              <a:rPr lang="en-US" sz="800" i="1" dirty="0">
                <a:solidFill>
                  <a:srgbClr val="0882D9"/>
                </a:solidFill>
                <a:latin typeface="Roboto Lt" pitchFamily="2" charset="0"/>
                <a:ea typeface="Roboto Lt" pitchFamily="2" charset="0"/>
              </a:rPr>
              <a:t>General Hiring</a:t>
            </a:r>
          </a:p>
          <a:p>
            <a:r>
              <a:rPr lang="en-US" sz="800" i="1" dirty="0">
                <a:solidFill>
                  <a:srgbClr val="0882D9"/>
                </a:solidFill>
                <a:latin typeface="Roboto Lt" pitchFamily="2" charset="0"/>
                <a:ea typeface="Roboto Lt" pitchFamily="2" charset="0"/>
              </a:rPr>
              <a:t>Lab Technicians</a:t>
            </a:r>
          </a:p>
          <a:p>
            <a:r>
              <a:rPr lang="en-US" sz="800" i="1" dirty="0">
                <a:solidFill>
                  <a:srgbClr val="0882D9"/>
                </a:solidFill>
                <a:latin typeface="Roboto Lt" pitchFamily="2" charset="0"/>
                <a:ea typeface="Roboto Lt" pitchFamily="2" charset="0"/>
              </a:rPr>
              <a:t>Nurses (RN, LPN, Nurse Practitioners)</a:t>
            </a:r>
          </a:p>
          <a:p>
            <a:r>
              <a:rPr lang="en-US" sz="800" i="1" dirty="0">
                <a:solidFill>
                  <a:srgbClr val="0882D9"/>
                </a:solidFill>
                <a:latin typeface="Roboto Lt" pitchFamily="2" charset="0"/>
                <a:ea typeface="Roboto Lt" pitchFamily="2" charset="0"/>
              </a:rPr>
              <a:t>Pharmacists</a:t>
            </a:r>
          </a:p>
          <a:p>
            <a:r>
              <a:rPr lang="en-US" sz="800" i="1" dirty="0">
                <a:solidFill>
                  <a:srgbClr val="0882D9"/>
                </a:solidFill>
                <a:latin typeface="Roboto Lt" pitchFamily="2" charset="0"/>
                <a:ea typeface="Roboto Lt" pitchFamily="2" charset="0"/>
              </a:rPr>
              <a:t>Physicians</a:t>
            </a:r>
          </a:p>
          <a:p>
            <a:r>
              <a:rPr lang="en-US" sz="800" i="1" dirty="0">
                <a:solidFill>
                  <a:srgbClr val="0882D9"/>
                </a:solidFill>
                <a:latin typeface="Roboto Lt" pitchFamily="2" charset="0"/>
                <a:ea typeface="Roboto Lt" pitchFamily="2" charset="0"/>
              </a:rPr>
              <a:t>Radiology (X-ray tech)</a:t>
            </a:r>
          </a:p>
          <a:p>
            <a:r>
              <a:rPr lang="en-US" sz="800" i="1" dirty="0">
                <a:solidFill>
                  <a:srgbClr val="0882D9"/>
                </a:solidFill>
                <a:latin typeface="Roboto Lt" pitchFamily="2" charset="0"/>
                <a:ea typeface="Roboto Lt" pitchFamily="2" charset="0"/>
              </a:rPr>
              <a:t>Support Roles(assistants, secretary, janitorial)</a:t>
            </a:r>
          </a:p>
          <a:p>
            <a:r>
              <a:rPr lang="en-US" sz="800" i="1" dirty="0">
                <a:solidFill>
                  <a:srgbClr val="0882D9"/>
                </a:solidFill>
                <a:latin typeface="Roboto Lt" pitchFamily="2" charset="0"/>
                <a:ea typeface="Roboto Lt" pitchFamily="2" charset="0"/>
              </a:rPr>
              <a:t>Therapists (Physical, Occupational, Speech)</a:t>
            </a:r>
          </a:p>
        </p:txBody>
      </p:sp>
      <p:sp>
        <p:nvSpPr>
          <p:cNvPr id="28" name="TextBox 27">
            <a:extLst>
              <a:ext uri="{FF2B5EF4-FFF2-40B4-BE49-F238E27FC236}">
                <a16:creationId xmlns:a16="http://schemas.microsoft.com/office/drawing/2014/main" id="{6370DDD5-62A8-D004-A062-DBB451F871F6}"/>
              </a:ext>
            </a:extLst>
          </p:cNvPr>
          <p:cNvSpPr txBox="1"/>
          <p:nvPr/>
        </p:nvSpPr>
        <p:spPr>
          <a:xfrm>
            <a:off x="5700435" y="3548012"/>
            <a:ext cx="1515718"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PUBLIC IMAGE</a:t>
            </a:r>
          </a:p>
        </p:txBody>
      </p:sp>
      <p:sp>
        <p:nvSpPr>
          <p:cNvPr id="29" name="TextBox 28">
            <a:extLst>
              <a:ext uri="{FF2B5EF4-FFF2-40B4-BE49-F238E27FC236}">
                <a16:creationId xmlns:a16="http://schemas.microsoft.com/office/drawing/2014/main" id="{D60A586D-FC44-C318-6598-E7CAD0BA4EC4}"/>
              </a:ext>
            </a:extLst>
          </p:cNvPr>
          <p:cNvSpPr txBox="1"/>
          <p:nvPr/>
        </p:nvSpPr>
        <p:spPr>
          <a:xfrm>
            <a:off x="5692986" y="3834122"/>
            <a:ext cx="1301959" cy="1815882"/>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Acute Care</a:t>
            </a:r>
          </a:p>
          <a:p>
            <a:r>
              <a:rPr lang="en-US" sz="800" i="1" dirty="0">
                <a:solidFill>
                  <a:srgbClr val="0882D9"/>
                </a:solidFill>
                <a:latin typeface="Roboto Lt" pitchFamily="2" charset="0"/>
                <a:ea typeface="Roboto Lt" pitchFamily="2" charset="0"/>
              </a:rPr>
              <a:t>Assisted Living</a:t>
            </a:r>
          </a:p>
          <a:p>
            <a:r>
              <a:rPr lang="en-US" sz="800" i="1" dirty="0">
                <a:solidFill>
                  <a:srgbClr val="0882D9"/>
                </a:solidFill>
                <a:latin typeface="Roboto Lt" pitchFamily="2" charset="0"/>
                <a:ea typeface="Roboto Lt" pitchFamily="2" charset="0"/>
              </a:rPr>
              <a:t>Branding-Critical Access</a:t>
            </a:r>
          </a:p>
          <a:p>
            <a:r>
              <a:rPr lang="en-US" sz="800" i="1" dirty="0">
                <a:solidFill>
                  <a:srgbClr val="0882D9"/>
                </a:solidFill>
                <a:latin typeface="Roboto Lt" pitchFamily="2" charset="0"/>
                <a:ea typeface="Roboto Lt" pitchFamily="2" charset="0"/>
              </a:rPr>
              <a:t>Caring Kind</a:t>
            </a:r>
          </a:p>
          <a:p>
            <a:r>
              <a:rPr lang="en-US" sz="800" i="1" dirty="0">
                <a:solidFill>
                  <a:srgbClr val="0882D9"/>
                </a:solidFill>
                <a:latin typeface="Roboto Lt" pitchFamily="2" charset="0"/>
                <a:ea typeface="Roboto Lt" pitchFamily="2" charset="0"/>
              </a:rPr>
              <a:t>Emergency Service</a:t>
            </a:r>
          </a:p>
          <a:p>
            <a:r>
              <a:rPr lang="en-US" sz="800" i="1" dirty="0">
                <a:solidFill>
                  <a:srgbClr val="0882D9"/>
                </a:solidFill>
                <a:latin typeface="Roboto Lt" pitchFamily="2" charset="0"/>
                <a:ea typeface="Roboto Lt" pitchFamily="2" charset="0"/>
              </a:rPr>
              <a:t>Event </a:t>
            </a:r>
          </a:p>
          <a:p>
            <a:r>
              <a:rPr lang="en-US" sz="800" i="1" dirty="0">
                <a:solidFill>
                  <a:srgbClr val="0882D9"/>
                </a:solidFill>
                <a:latin typeface="Roboto Lt" pitchFamily="2" charset="0"/>
                <a:ea typeface="Roboto Lt" pitchFamily="2" charset="0"/>
              </a:rPr>
              <a:t>Home Health</a:t>
            </a:r>
          </a:p>
          <a:p>
            <a:r>
              <a:rPr lang="en-US" sz="800" i="1" dirty="0">
                <a:solidFill>
                  <a:srgbClr val="0882D9"/>
                </a:solidFill>
                <a:latin typeface="Roboto Lt" pitchFamily="2" charset="0"/>
                <a:ea typeface="Roboto Lt" pitchFamily="2" charset="0"/>
              </a:rPr>
              <a:t>Intern Program</a:t>
            </a:r>
          </a:p>
          <a:p>
            <a:r>
              <a:rPr lang="en-US" sz="800" i="1" dirty="0">
                <a:solidFill>
                  <a:srgbClr val="0882D9"/>
                </a:solidFill>
                <a:latin typeface="Roboto Lt" pitchFamily="2" charset="0"/>
                <a:ea typeface="Roboto Lt" pitchFamily="2" charset="0"/>
              </a:rPr>
              <a:t>Location Marketing</a:t>
            </a:r>
          </a:p>
          <a:p>
            <a:r>
              <a:rPr lang="en-US" sz="800" i="1" dirty="0">
                <a:solidFill>
                  <a:srgbClr val="0882D9"/>
                </a:solidFill>
                <a:latin typeface="Roboto Lt" pitchFamily="2" charset="0"/>
                <a:ea typeface="Roboto Lt" pitchFamily="2" charset="0"/>
              </a:rPr>
              <a:t>Long Term Care</a:t>
            </a:r>
          </a:p>
          <a:p>
            <a:r>
              <a:rPr lang="en-US" sz="800" i="1" dirty="0">
                <a:solidFill>
                  <a:srgbClr val="0882D9"/>
                </a:solidFill>
                <a:latin typeface="Roboto Lt" pitchFamily="2" charset="0"/>
                <a:ea typeface="Roboto Lt" pitchFamily="2" charset="0"/>
              </a:rPr>
              <a:t>Pharmacy</a:t>
            </a:r>
          </a:p>
          <a:p>
            <a:r>
              <a:rPr lang="en-US" sz="800" i="1" dirty="0">
                <a:solidFill>
                  <a:srgbClr val="0882D9"/>
                </a:solidFill>
                <a:latin typeface="Roboto Lt" pitchFamily="2" charset="0"/>
                <a:ea typeface="Roboto Lt" pitchFamily="2" charset="0"/>
              </a:rPr>
              <a:t>Walk-in Clinic</a:t>
            </a:r>
          </a:p>
          <a:p>
            <a:r>
              <a:rPr lang="en-US" sz="800" i="1" dirty="0">
                <a:solidFill>
                  <a:srgbClr val="0882D9"/>
                </a:solidFill>
                <a:latin typeface="Roboto Lt" pitchFamily="2" charset="0"/>
                <a:ea typeface="Roboto Lt" pitchFamily="2" charset="0"/>
              </a:rPr>
              <a:t>Years of Service Awards</a:t>
            </a:r>
          </a:p>
          <a:p>
            <a:endParaRPr lang="en-US" sz="800" i="1" dirty="0">
              <a:solidFill>
                <a:srgbClr val="0882D9"/>
              </a:solidFill>
              <a:latin typeface="Roboto Lt" pitchFamily="2" charset="0"/>
              <a:ea typeface="Roboto Lt" pitchFamily="2" charset="0"/>
            </a:endParaRPr>
          </a:p>
        </p:txBody>
      </p:sp>
      <p:sp>
        <p:nvSpPr>
          <p:cNvPr id="31" name="TextBox 30">
            <a:extLst>
              <a:ext uri="{FF2B5EF4-FFF2-40B4-BE49-F238E27FC236}">
                <a16:creationId xmlns:a16="http://schemas.microsoft.com/office/drawing/2014/main" id="{96C78642-19FD-237F-44AB-A99101AEDE9F}"/>
              </a:ext>
            </a:extLst>
          </p:cNvPr>
          <p:cNvSpPr txBox="1"/>
          <p:nvPr/>
        </p:nvSpPr>
        <p:spPr>
          <a:xfrm>
            <a:off x="417959" y="5325735"/>
            <a:ext cx="1476687" cy="276999"/>
          </a:xfrm>
          <a:prstGeom prst="rect">
            <a:avLst/>
          </a:prstGeom>
          <a:noFill/>
        </p:spPr>
        <p:txBody>
          <a:bodyPr wrap="square" rtlCol="0">
            <a:spAutoFit/>
          </a:bodyPr>
          <a:lstStyle/>
          <a:p>
            <a:pPr algn="just"/>
            <a:r>
              <a:rPr lang="en-US" sz="1200" b="1" dirty="0">
                <a:solidFill>
                  <a:srgbClr val="1B2744"/>
                </a:solidFill>
                <a:latin typeface="Roboto" pitchFamily="2" charset="0"/>
                <a:ea typeface="Roboto" pitchFamily="2" charset="0"/>
              </a:rPr>
              <a:t>ELDERLY</a:t>
            </a:r>
          </a:p>
        </p:txBody>
      </p:sp>
      <p:sp>
        <p:nvSpPr>
          <p:cNvPr id="32" name="TextBox 31">
            <a:extLst>
              <a:ext uri="{FF2B5EF4-FFF2-40B4-BE49-F238E27FC236}">
                <a16:creationId xmlns:a16="http://schemas.microsoft.com/office/drawing/2014/main" id="{C4338185-9B3E-13FF-6414-72855ADA64F1}"/>
              </a:ext>
            </a:extLst>
          </p:cNvPr>
          <p:cNvSpPr txBox="1"/>
          <p:nvPr/>
        </p:nvSpPr>
        <p:spPr>
          <a:xfrm>
            <a:off x="424791" y="5603294"/>
            <a:ext cx="1239442" cy="707886"/>
          </a:xfrm>
          <a:prstGeom prst="rect">
            <a:avLst/>
          </a:prstGeom>
          <a:noFill/>
        </p:spPr>
        <p:txBody>
          <a:bodyPr wrap="none" rtlCol="0">
            <a:spAutoFit/>
          </a:bodyPr>
          <a:lstStyle/>
          <a:p>
            <a:r>
              <a:rPr lang="en-US" sz="800" i="1" dirty="0">
                <a:solidFill>
                  <a:srgbClr val="0882D9"/>
                </a:solidFill>
                <a:latin typeface="Roboto Lt" pitchFamily="2" charset="0"/>
                <a:ea typeface="Roboto Lt" pitchFamily="2" charset="0"/>
              </a:rPr>
              <a:t>Extended Care</a:t>
            </a:r>
          </a:p>
          <a:p>
            <a:r>
              <a:rPr lang="en-US" sz="800" i="1" dirty="0">
                <a:solidFill>
                  <a:srgbClr val="0882D9"/>
                </a:solidFill>
                <a:latin typeface="Roboto Lt" pitchFamily="2" charset="0"/>
                <a:ea typeface="Roboto Lt" pitchFamily="2" charset="0"/>
              </a:rPr>
              <a:t>General</a:t>
            </a:r>
          </a:p>
          <a:p>
            <a:r>
              <a:rPr lang="en-US" sz="800" i="1" dirty="0">
                <a:solidFill>
                  <a:srgbClr val="0882D9"/>
                </a:solidFill>
                <a:latin typeface="Roboto Lt" pitchFamily="2" charset="0"/>
                <a:ea typeface="Roboto Lt" pitchFamily="2" charset="0"/>
              </a:rPr>
              <a:t>Memory Care</a:t>
            </a:r>
          </a:p>
          <a:p>
            <a:r>
              <a:rPr lang="en-US" sz="800" i="1" dirty="0">
                <a:solidFill>
                  <a:srgbClr val="0882D9"/>
                </a:solidFill>
                <a:latin typeface="Roboto Lt" pitchFamily="2" charset="0"/>
                <a:ea typeface="Roboto Lt" pitchFamily="2" charset="0"/>
              </a:rPr>
              <a:t>Home Health (Hospice)</a:t>
            </a:r>
          </a:p>
          <a:p>
            <a:endParaRPr lang="en-US" sz="800" i="1" dirty="0">
              <a:solidFill>
                <a:srgbClr val="0882D9"/>
              </a:solidFill>
              <a:latin typeface="Roboto Lt" pitchFamily="2" charset="0"/>
              <a:ea typeface="Roboto Lt" pitchFamily="2" charset="0"/>
            </a:endParaRPr>
          </a:p>
        </p:txBody>
      </p:sp>
      <p:sp>
        <p:nvSpPr>
          <p:cNvPr id="5" name="TextBox 55">
            <a:extLst>
              <a:ext uri="{FF2B5EF4-FFF2-40B4-BE49-F238E27FC236}">
                <a16:creationId xmlns:a16="http://schemas.microsoft.com/office/drawing/2014/main" id="{B4695A23-F062-7696-6691-A079D434E8F0}"/>
              </a:ext>
            </a:extLst>
          </p:cNvPr>
          <p:cNvSpPr txBox="1">
            <a:spLocks noChangeArrowheads="1"/>
          </p:cNvSpPr>
          <p:nvPr/>
        </p:nvSpPr>
        <p:spPr bwMode="auto">
          <a:xfrm>
            <a:off x="596706" y="309639"/>
            <a:ext cx="75271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a:solidFill>
                  <a:schemeClr val="bg1"/>
                </a:solidFill>
                <a:latin typeface="+mj-lt"/>
                <a:ea typeface="Ebrima" panose="02000000000000000000" pitchFamily="2" charset="0"/>
                <a:cs typeface="Ebrima" panose="02000000000000000000" pitchFamily="2" charset="0"/>
              </a:rPr>
              <a:t>PLANNING THE MONTHLY STRATEGY</a:t>
            </a:r>
          </a:p>
        </p:txBody>
      </p:sp>
      <p:sp>
        <p:nvSpPr>
          <p:cNvPr id="17" name="TextBox 16">
            <a:extLst>
              <a:ext uri="{FF2B5EF4-FFF2-40B4-BE49-F238E27FC236}">
                <a16:creationId xmlns:a16="http://schemas.microsoft.com/office/drawing/2014/main" id="{7E57ED76-14EA-F930-6FA4-CEF6998CF32C}"/>
              </a:ext>
            </a:extLst>
          </p:cNvPr>
          <p:cNvSpPr txBox="1"/>
          <p:nvPr/>
        </p:nvSpPr>
        <p:spPr>
          <a:xfrm>
            <a:off x="455372" y="1166462"/>
            <a:ext cx="8349360" cy="1723549"/>
          </a:xfrm>
          <a:prstGeom prst="rect">
            <a:avLst/>
          </a:prstGeom>
          <a:noFill/>
        </p:spPr>
        <p:txBody>
          <a:bodyPr wrap="square" rtlCol="0">
            <a:spAutoFit/>
          </a:bodyPr>
          <a:lstStyle/>
          <a:p>
            <a:pPr>
              <a:buNone/>
            </a:pPr>
            <a:r>
              <a:rPr lang="en-US" sz="1600" b="1" u="sng" dirty="0">
                <a:latin typeface="+mj-lt"/>
              </a:rPr>
              <a:t>STEP 1</a:t>
            </a:r>
            <a:r>
              <a:rPr lang="en-US" sz="1600" b="1" i="1" u="sng" dirty="0">
                <a:latin typeface="+mj-lt"/>
              </a:rPr>
              <a:t> </a:t>
            </a:r>
            <a:r>
              <a:rPr lang="en-US" sz="1600" b="1" i="1" dirty="0">
                <a:latin typeface="+mj-lt"/>
              </a:rPr>
              <a:t> </a:t>
            </a:r>
            <a:r>
              <a:rPr lang="en-US" sz="1400" b="1" i="1" dirty="0">
                <a:latin typeface="+mj-lt"/>
              </a:rPr>
              <a:t>-  </a:t>
            </a:r>
            <a:r>
              <a:rPr lang="en-US" sz="1200" b="1" dirty="0">
                <a:latin typeface="+mj-lt"/>
              </a:rPr>
              <a:t>Choose up to 3 campaign messages you would like to run for the month (Informational, Public Image, Recruiting)</a:t>
            </a:r>
          </a:p>
          <a:p>
            <a:pPr marL="171450" indent="-171450"/>
            <a:r>
              <a:rPr lang="en-US" sz="1000" i="1" dirty="0">
                <a:latin typeface="+mj-lt"/>
              </a:rPr>
              <a:t>-Our team can preselect your informational campaigns per month for you</a:t>
            </a:r>
          </a:p>
          <a:p>
            <a:pPr marL="171450" indent="-171450"/>
            <a:endParaRPr lang="en-US" sz="800" b="1" dirty="0">
              <a:latin typeface="+mj-lt"/>
            </a:endParaRPr>
          </a:p>
          <a:p>
            <a:pPr>
              <a:buNone/>
            </a:pPr>
            <a:r>
              <a:rPr lang="en-US" sz="1600" b="1" u="sng" dirty="0">
                <a:latin typeface="+mj-lt"/>
              </a:rPr>
              <a:t>STEP 2</a:t>
            </a:r>
            <a:r>
              <a:rPr lang="en-US" sz="1600" b="1" i="1" u="sng" dirty="0">
                <a:latin typeface="+mj-lt"/>
              </a:rPr>
              <a:t> </a:t>
            </a:r>
            <a:r>
              <a:rPr lang="en-US" sz="1600" b="1" i="1" dirty="0">
                <a:latin typeface="+mj-lt"/>
              </a:rPr>
              <a:t> </a:t>
            </a:r>
            <a:r>
              <a:rPr lang="en-US" sz="1400" b="1" i="1" dirty="0">
                <a:latin typeface="+mj-lt"/>
              </a:rPr>
              <a:t>-  </a:t>
            </a:r>
            <a:r>
              <a:rPr lang="en-US" sz="1200" b="1" dirty="0">
                <a:latin typeface="+mj-lt"/>
              </a:rPr>
              <a:t>Tactic Development. Select target radius to reach, keywords, geofence locations and any other specifics for the campaign. </a:t>
            </a:r>
            <a:endParaRPr lang="en-US" sz="1200" dirty="0">
              <a:latin typeface="+mj-lt"/>
            </a:endParaRPr>
          </a:p>
          <a:p>
            <a:pPr marL="171450" indent="-171450"/>
            <a:r>
              <a:rPr lang="en-US" sz="1000" i="1" dirty="0">
                <a:latin typeface="+mj-lt"/>
              </a:rPr>
              <a:t>-Our team already has predetermined radius/keywords set for each campaign’s success; however, you can make changes as needed. </a:t>
            </a:r>
          </a:p>
          <a:p>
            <a:pPr marL="171450" indent="-171450"/>
            <a:endParaRPr lang="en-US" sz="800" i="1" dirty="0">
              <a:latin typeface="+mj-lt"/>
            </a:endParaRPr>
          </a:p>
          <a:p>
            <a:pPr>
              <a:buNone/>
            </a:pPr>
            <a:r>
              <a:rPr lang="en-US" sz="1600" b="1" u="sng" dirty="0">
                <a:latin typeface="+mj-lt"/>
              </a:rPr>
              <a:t>STEP 3</a:t>
            </a:r>
            <a:r>
              <a:rPr lang="en-US" sz="1600" b="1" i="1" u="sng" dirty="0">
                <a:latin typeface="+mj-lt"/>
              </a:rPr>
              <a:t> </a:t>
            </a:r>
            <a:r>
              <a:rPr lang="en-US" sz="1600" b="1" i="1" dirty="0">
                <a:latin typeface="+mj-lt"/>
              </a:rPr>
              <a:t> </a:t>
            </a:r>
            <a:r>
              <a:rPr lang="en-US" sz="1400" b="1" i="1" dirty="0">
                <a:latin typeface="+mj-lt"/>
              </a:rPr>
              <a:t>-  </a:t>
            </a:r>
            <a:r>
              <a:rPr lang="en-US" sz="1200" b="1" dirty="0">
                <a:latin typeface="+mj-lt"/>
              </a:rPr>
              <a:t>Approval of Creative. </a:t>
            </a:r>
            <a:endParaRPr lang="en-US" sz="1200" dirty="0">
              <a:latin typeface="+mj-lt"/>
            </a:endParaRPr>
          </a:p>
          <a:p>
            <a:pPr marL="171450" indent="-171450"/>
            <a:r>
              <a:rPr lang="en-US" sz="1000" i="1" dirty="0">
                <a:latin typeface="+mj-lt"/>
              </a:rPr>
              <a:t>-We will provide ad copy with your branded logo and coloring for approval prior to campaign launch. </a:t>
            </a:r>
            <a:endParaRPr lang="en-US" sz="1000" dirty="0">
              <a:latin typeface="+mj-lt"/>
            </a:endParaRPr>
          </a:p>
          <a:p>
            <a:pPr marL="171450" indent="-171450"/>
            <a:endParaRPr lang="en-US" sz="1200" dirty="0">
              <a:latin typeface="+mj-lt"/>
            </a:endParaRPr>
          </a:p>
        </p:txBody>
      </p:sp>
      <p:cxnSp>
        <p:nvCxnSpPr>
          <p:cNvPr id="30" name="Straight Connector 29">
            <a:extLst>
              <a:ext uri="{FF2B5EF4-FFF2-40B4-BE49-F238E27FC236}">
                <a16:creationId xmlns:a16="http://schemas.microsoft.com/office/drawing/2014/main" id="{AACF7152-4AC4-43A9-8463-3D30D15637FB}"/>
              </a:ext>
            </a:extLst>
          </p:cNvPr>
          <p:cNvCxnSpPr/>
          <p:nvPr/>
        </p:nvCxnSpPr>
        <p:spPr>
          <a:xfrm>
            <a:off x="224749" y="3429000"/>
            <a:ext cx="8640576" cy="0"/>
          </a:xfrm>
          <a:prstGeom prst="line">
            <a:avLst/>
          </a:prstGeom>
          <a:ln w="28575">
            <a:solidFill>
              <a:srgbClr val="C6C6C6"/>
            </a:solidFill>
          </a:ln>
        </p:spPr>
        <p:style>
          <a:lnRef idx="1">
            <a:schemeClr val="accent1"/>
          </a:lnRef>
          <a:fillRef idx="0">
            <a:schemeClr val="accent1"/>
          </a:fillRef>
          <a:effectRef idx="0">
            <a:schemeClr val="accent1"/>
          </a:effectRef>
          <a:fontRef idx="minor">
            <a:schemeClr val="tx1"/>
          </a:fontRef>
        </p:style>
      </p:cxnSp>
      <p:sp>
        <p:nvSpPr>
          <p:cNvPr id="20" name="TextBox 55">
            <a:extLst>
              <a:ext uri="{FF2B5EF4-FFF2-40B4-BE49-F238E27FC236}">
                <a16:creationId xmlns:a16="http://schemas.microsoft.com/office/drawing/2014/main" id="{B422EAD2-4653-1F20-23B4-0EF04D93EC6F}"/>
              </a:ext>
            </a:extLst>
          </p:cNvPr>
          <p:cNvSpPr txBox="1">
            <a:spLocks noChangeArrowheads="1"/>
          </p:cNvSpPr>
          <p:nvPr/>
        </p:nvSpPr>
        <p:spPr bwMode="auto">
          <a:xfrm>
            <a:off x="399918" y="3008170"/>
            <a:ext cx="24268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dirty="0">
                <a:latin typeface="+mj-lt"/>
                <a:ea typeface="Ebrima" panose="02000000000000000000" pitchFamily="2" charset="0"/>
                <a:cs typeface="Ebrima" panose="02000000000000000000" pitchFamily="2" charset="0"/>
              </a:rPr>
              <a:t>EXAMPLE AD TOPICS BELOW:</a:t>
            </a:r>
          </a:p>
        </p:txBody>
      </p:sp>
      <p:pic>
        <p:nvPicPr>
          <p:cNvPr id="6" name="Picture 5" descr="A blue and black logo&#10;&#10;Description automatically generated">
            <a:extLst>
              <a:ext uri="{FF2B5EF4-FFF2-40B4-BE49-F238E27FC236}">
                <a16:creationId xmlns:a16="http://schemas.microsoft.com/office/drawing/2014/main" id="{5D9786CE-BC3C-6FAB-7743-FC0218E3C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Tree>
    <p:extLst>
      <p:ext uri="{BB962C8B-B14F-4D97-AF65-F5344CB8AC3E}">
        <p14:creationId xmlns:p14="http://schemas.microsoft.com/office/powerpoint/2010/main" val="3762836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5">
            <a:extLst>
              <a:ext uri="{FF2B5EF4-FFF2-40B4-BE49-F238E27FC236}">
                <a16:creationId xmlns:a16="http://schemas.microsoft.com/office/drawing/2014/main" id="{B4695A23-F062-7696-6691-A079D434E8F0}"/>
              </a:ext>
            </a:extLst>
          </p:cNvPr>
          <p:cNvSpPr txBox="1">
            <a:spLocks noChangeArrowheads="1"/>
          </p:cNvSpPr>
          <p:nvPr/>
        </p:nvSpPr>
        <p:spPr bwMode="auto">
          <a:xfrm>
            <a:off x="641095" y="132085"/>
            <a:ext cx="75271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dirty="0">
                <a:solidFill>
                  <a:schemeClr val="bg1"/>
                </a:solidFill>
                <a:latin typeface="+mj-lt"/>
                <a:ea typeface="Ebrima" panose="02000000000000000000" pitchFamily="2" charset="0"/>
                <a:cs typeface="Ebrima" panose="02000000000000000000" pitchFamily="2" charset="0"/>
              </a:rPr>
              <a:t>Contact </a:t>
            </a:r>
          </a:p>
        </p:txBody>
      </p:sp>
      <p:pic>
        <p:nvPicPr>
          <p:cNvPr id="24" name="Picture 23">
            <a:extLst>
              <a:ext uri="{FF2B5EF4-FFF2-40B4-BE49-F238E27FC236}">
                <a16:creationId xmlns:a16="http://schemas.microsoft.com/office/drawing/2014/main" id="{29CA121D-BD00-253D-EA33-FD5B9F765453}"/>
              </a:ext>
            </a:extLst>
          </p:cNvPr>
          <p:cNvPicPr>
            <a:picLocks noChangeAspect="1"/>
          </p:cNvPicPr>
          <p:nvPr/>
        </p:nvPicPr>
        <p:blipFill>
          <a:blip r:embed="rId2"/>
          <a:stretch>
            <a:fillRect/>
          </a:stretch>
        </p:blipFill>
        <p:spPr>
          <a:xfrm>
            <a:off x="0" y="948401"/>
            <a:ext cx="9144000" cy="4961197"/>
          </a:xfrm>
          <a:prstGeom prst="rect">
            <a:avLst/>
          </a:prstGeom>
        </p:spPr>
      </p:pic>
    </p:spTree>
    <p:extLst>
      <p:ext uri="{BB962C8B-B14F-4D97-AF65-F5344CB8AC3E}">
        <p14:creationId xmlns:p14="http://schemas.microsoft.com/office/powerpoint/2010/main" val="190632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3828702" y="176667"/>
            <a:ext cx="1981896" cy="779124"/>
          </a:xfrm>
          <a:prstGeom prst="rect">
            <a:avLst/>
          </a:prstGeom>
        </p:spPr>
        <p:txBody>
          <a:bodyPr wrap="square" lIns="0" tIns="0" rIns="0" bIns="0" rtlCol="0" anchor="t">
            <a:spAutoFit/>
          </a:bodyPr>
          <a:lstStyle/>
          <a:p>
            <a:r>
              <a:rPr lang="en-US" sz="5063" b="1" dirty="0">
                <a:solidFill>
                  <a:schemeClr val="bg1"/>
                </a:solidFill>
                <a:latin typeface="Roboto" pitchFamily="2" charset="0"/>
                <a:ea typeface="Roboto" pitchFamily="2" charset="0"/>
              </a:rPr>
              <a:t>FACT:</a:t>
            </a:r>
            <a:endParaRPr lang="en-US" sz="4125" b="1" dirty="0">
              <a:solidFill>
                <a:schemeClr val="bg1"/>
              </a:solidFill>
              <a:latin typeface="Roboto" pitchFamily="2" charset="0"/>
              <a:ea typeface="Roboto" pitchFamily="2" charset="0"/>
            </a:endParaRPr>
          </a:p>
        </p:txBody>
      </p:sp>
      <p:pic>
        <p:nvPicPr>
          <p:cNvPr id="29" name="Picture 28" descr="A blue and black logo&#10;&#10;Description automatically generated">
            <a:extLst>
              <a:ext uri="{FF2B5EF4-FFF2-40B4-BE49-F238E27FC236}">
                <a16:creationId xmlns:a16="http://schemas.microsoft.com/office/drawing/2014/main" id="{99E05054-99B8-BF1D-B353-0CF9BB921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pic>
        <p:nvPicPr>
          <p:cNvPr id="31" name="Picture 30" descr="A hand holding a dollar sign&#10;&#10;Description automatically generated">
            <a:extLst>
              <a:ext uri="{FF2B5EF4-FFF2-40B4-BE49-F238E27FC236}">
                <a16:creationId xmlns:a16="http://schemas.microsoft.com/office/drawing/2014/main" id="{48CAB8EE-6045-5766-2C99-C27F4C332F41}"/>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311498" y="4846974"/>
            <a:ext cx="1981895" cy="1661418"/>
          </a:xfrm>
          <a:prstGeom prst="rect">
            <a:avLst/>
          </a:prstGeom>
          <a:noFill/>
        </p:spPr>
      </p:pic>
      <p:sp>
        <p:nvSpPr>
          <p:cNvPr id="3" name="TextBox 14">
            <a:extLst>
              <a:ext uri="{FF2B5EF4-FFF2-40B4-BE49-F238E27FC236}">
                <a16:creationId xmlns:a16="http://schemas.microsoft.com/office/drawing/2014/main" id="{FAFF2ECE-DC94-F20D-5A60-D30D0E94C5F3}"/>
              </a:ext>
            </a:extLst>
          </p:cNvPr>
          <p:cNvSpPr txBox="1"/>
          <p:nvPr/>
        </p:nvSpPr>
        <p:spPr>
          <a:xfrm>
            <a:off x="756291" y="1406466"/>
            <a:ext cx="7387583" cy="3318281"/>
          </a:xfrm>
          <a:prstGeom prst="rect">
            <a:avLst/>
          </a:prstGeom>
        </p:spPr>
        <p:txBody>
          <a:bodyPr wrap="square" lIns="0" tIns="0" rIns="0" bIns="0" rtlCol="0" anchor="t">
            <a:spAutoFit/>
          </a:bodyPr>
          <a:lstStyle/>
          <a:p>
            <a:pPr algn="ctr"/>
            <a:r>
              <a:rPr lang="en-US" sz="4125" b="1" dirty="0">
                <a:solidFill>
                  <a:srgbClr val="001530"/>
                </a:solidFill>
                <a:latin typeface="Roboto" pitchFamily="2" charset="0"/>
                <a:ea typeface="Roboto" pitchFamily="2" charset="0"/>
              </a:rPr>
              <a:t>Most Critical Access Hospitals Are NOT</a:t>
            </a:r>
          </a:p>
          <a:p>
            <a:pPr algn="ctr"/>
            <a:r>
              <a:rPr lang="en-US" sz="4125" b="1" dirty="0">
                <a:solidFill>
                  <a:srgbClr val="001530"/>
                </a:solidFill>
                <a:latin typeface="Roboto" pitchFamily="2" charset="0"/>
                <a:ea typeface="Roboto" pitchFamily="2" charset="0"/>
              </a:rPr>
              <a:t>Getting Properly </a:t>
            </a:r>
            <a:r>
              <a:rPr lang="en-US" sz="5063" b="1" dirty="0">
                <a:solidFill>
                  <a:srgbClr val="001530"/>
                </a:solidFill>
                <a:latin typeface="Roboto" pitchFamily="2" charset="0"/>
                <a:ea typeface="Roboto" pitchFamily="2" charset="0"/>
              </a:rPr>
              <a:t>REIMBURSED </a:t>
            </a:r>
          </a:p>
          <a:p>
            <a:pPr algn="ctr"/>
            <a:r>
              <a:rPr lang="en-US" sz="4125" b="1" dirty="0">
                <a:solidFill>
                  <a:srgbClr val="001530"/>
                </a:solidFill>
                <a:latin typeface="Roboto" pitchFamily="2" charset="0"/>
                <a:ea typeface="Roboto" pitchFamily="2" charset="0"/>
              </a:rPr>
              <a:t>For Marketing Expenses</a:t>
            </a:r>
          </a:p>
        </p:txBody>
      </p:sp>
    </p:spTree>
    <p:extLst>
      <p:ext uri="{BB962C8B-B14F-4D97-AF65-F5344CB8AC3E}">
        <p14:creationId xmlns:p14="http://schemas.microsoft.com/office/powerpoint/2010/main" val="336247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3828702" y="176667"/>
            <a:ext cx="1981896" cy="779124"/>
          </a:xfrm>
          <a:prstGeom prst="rect">
            <a:avLst/>
          </a:prstGeom>
        </p:spPr>
        <p:txBody>
          <a:bodyPr wrap="square" lIns="0" tIns="0" rIns="0" bIns="0" rtlCol="0" anchor="t">
            <a:spAutoFit/>
          </a:bodyPr>
          <a:lstStyle/>
          <a:p>
            <a:r>
              <a:rPr lang="en-US" sz="5063" b="1" dirty="0">
                <a:solidFill>
                  <a:schemeClr val="bg1"/>
                </a:solidFill>
                <a:latin typeface="Roboto" pitchFamily="2" charset="0"/>
                <a:ea typeface="Roboto" pitchFamily="2" charset="0"/>
              </a:rPr>
              <a:t>WHY:</a:t>
            </a:r>
            <a:endParaRPr lang="en-US" sz="4125" b="1" dirty="0">
              <a:solidFill>
                <a:schemeClr val="bg1"/>
              </a:solidFill>
              <a:latin typeface="Roboto" pitchFamily="2" charset="0"/>
              <a:ea typeface="Roboto" pitchFamily="2" charset="0"/>
            </a:endParaRPr>
          </a:p>
        </p:txBody>
      </p:sp>
      <p:pic>
        <p:nvPicPr>
          <p:cNvPr id="29" name="Picture 28" descr="A blue and black logo&#10;&#10;Description automatically generated">
            <a:extLst>
              <a:ext uri="{FF2B5EF4-FFF2-40B4-BE49-F238E27FC236}">
                <a16:creationId xmlns:a16="http://schemas.microsoft.com/office/drawing/2014/main" id="{99E05054-99B8-BF1D-B353-0CF9BB921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3" name="TextBox 14">
            <a:extLst>
              <a:ext uri="{FF2B5EF4-FFF2-40B4-BE49-F238E27FC236}">
                <a16:creationId xmlns:a16="http://schemas.microsoft.com/office/drawing/2014/main" id="{FAFF2ECE-DC94-F20D-5A60-D30D0E94C5F3}"/>
              </a:ext>
            </a:extLst>
          </p:cNvPr>
          <p:cNvSpPr txBox="1"/>
          <p:nvPr/>
        </p:nvSpPr>
        <p:spPr>
          <a:xfrm>
            <a:off x="533400" y="1394222"/>
            <a:ext cx="8369784" cy="4401205"/>
          </a:xfrm>
          <a:prstGeom prst="rect">
            <a:avLst/>
          </a:prstGeom>
        </p:spPr>
        <p:txBody>
          <a:bodyPr wrap="square" lIns="0" tIns="0" rIns="0" bIns="0" rtlCol="0" anchor="t">
            <a:spAutoFit/>
          </a:bodyPr>
          <a:lstStyle/>
          <a:p>
            <a:pPr marL="742950" indent="-742950">
              <a:spcAft>
                <a:spcPts val="1200"/>
              </a:spcAft>
              <a:buFont typeface="+mj-lt"/>
              <a:buAutoNum type="arabicPeriod"/>
            </a:pPr>
            <a:r>
              <a:rPr lang="en-US" sz="3200" b="1" dirty="0">
                <a:solidFill>
                  <a:srgbClr val="001530"/>
                </a:solidFill>
                <a:latin typeface="Roboto" pitchFamily="2" charset="0"/>
                <a:ea typeface="Roboto" pitchFamily="2" charset="0"/>
              </a:rPr>
              <a:t>Many do not know it is available</a:t>
            </a:r>
          </a:p>
          <a:p>
            <a:pPr marL="742950" indent="-742950">
              <a:spcAft>
                <a:spcPts val="1200"/>
              </a:spcAft>
              <a:buFont typeface="+mj-lt"/>
              <a:buAutoNum type="arabicPeriod"/>
            </a:pPr>
            <a:r>
              <a:rPr lang="en-US" sz="3200" b="1" dirty="0">
                <a:solidFill>
                  <a:srgbClr val="001530"/>
                </a:solidFill>
                <a:latin typeface="Roboto" pitchFamily="2" charset="0"/>
                <a:ea typeface="Roboto" pitchFamily="2" charset="0"/>
              </a:rPr>
              <a:t>Not understanding what is allowable vs. nonallowable for advertising costs</a:t>
            </a:r>
          </a:p>
          <a:p>
            <a:pPr marL="742950" indent="-742950">
              <a:spcAft>
                <a:spcPts val="1200"/>
              </a:spcAft>
              <a:buFont typeface="+mj-lt"/>
              <a:buAutoNum type="arabicPeriod"/>
            </a:pPr>
            <a:r>
              <a:rPr lang="en-US" sz="3200" b="1" dirty="0">
                <a:solidFill>
                  <a:srgbClr val="001530"/>
                </a:solidFill>
                <a:latin typeface="Roboto" pitchFamily="2" charset="0"/>
                <a:ea typeface="Roboto" pitchFamily="2" charset="0"/>
              </a:rPr>
              <a:t>Do not have the time and resources to research and fully understand how to execute </a:t>
            </a:r>
          </a:p>
          <a:p>
            <a:pPr marL="742950" indent="-742950">
              <a:spcAft>
                <a:spcPts val="1200"/>
              </a:spcAft>
              <a:buFont typeface="+mj-lt"/>
              <a:buAutoNum type="arabicPeriod"/>
            </a:pPr>
            <a:r>
              <a:rPr lang="en-US" sz="3200" b="1" dirty="0">
                <a:solidFill>
                  <a:srgbClr val="001530"/>
                </a:solidFill>
                <a:latin typeface="Roboto" pitchFamily="2" charset="0"/>
                <a:ea typeface="Roboto" pitchFamily="2" charset="0"/>
              </a:rPr>
              <a:t>Fearing the risk of marketing expenses not being approved by Medicare</a:t>
            </a:r>
          </a:p>
        </p:txBody>
      </p:sp>
    </p:spTree>
    <p:extLst>
      <p:ext uri="{BB962C8B-B14F-4D97-AF65-F5344CB8AC3E}">
        <p14:creationId xmlns:p14="http://schemas.microsoft.com/office/powerpoint/2010/main" val="191660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3828702" y="176667"/>
            <a:ext cx="1981896" cy="779124"/>
          </a:xfrm>
          <a:prstGeom prst="rect">
            <a:avLst/>
          </a:prstGeom>
        </p:spPr>
        <p:txBody>
          <a:bodyPr wrap="square" lIns="0" tIns="0" rIns="0" bIns="0" rtlCol="0" anchor="t">
            <a:spAutoFit/>
          </a:bodyPr>
          <a:lstStyle/>
          <a:p>
            <a:r>
              <a:rPr lang="en-US" sz="5063" b="1" dirty="0">
                <a:solidFill>
                  <a:schemeClr val="bg1"/>
                </a:solidFill>
                <a:latin typeface="Roboto" pitchFamily="2" charset="0"/>
                <a:ea typeface="Roboto" pitchFamily="2" charset="0"/>
              </a:rPr>
              <a:t>HOW:</a:t>
            </a:r>
            <a:endParaRPr lang="en-US" sz="4125" b="1" dirty="0">
              <a:solidFill>
                <a:schemeClr val="bg1"/>
              </a:solidFill>
              <a:latin typeface="Roboto" pitchFamily="2" charset="0"/>
              <a:ea typeface="Roboto" pitchFamily="2" charset="0"/>
            </a:endParaRPr>
          </a:p>
        </p:txBody>
      </p:sp>
      <p:pic>
        <p:nvPicPr>
          <p:cNvPr id="29" name="Picture 28" descr="A blue and black logo&#10;&#10;Description automatically generated">
            <a:extLst>
              <a:ext uri="{FF2B5EF4-FFF2-40B4-BE49-F238E27FC236}">
                <a16:creationId xmlns:a16="http://schemas.microsoft.com/office/drawing/2014/main" id="{99E05054-99B8-BF1D-B353-0CF9BB921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3" name="TextBox 14">
            <a:extLst>
              <a:ext uri="{FF2B5EF4-FFF2-40B4-BE49-F238E27FC236}">
                <a16:creationId xmlns:a16="http://schemas.microsoft.com/office/drawing/2014/main" id="{FAFF2ECE-DC94-F20D-5A60-D30D0E94C5F3}"/>
              </a:ext>
            </a:extLst>
          </p:cNvPr>
          <p:cNvSpPr txBox="1"/>
          <p:nvPr/>
        </p:nvSpPr>
        <p:spPr>
          <a:xfrm>
            <a:off x="203442" y="4797980"/>
            <a:ext cx="8623542" cy="707886"/>
          </a:xfrm>
          <a:prstGeom prst="rect">
            <a:avLst/>
          </a:prstGeom>
        </p:spPr>
        <p:txBody>
          <a:bodyPr wrap="square" lIns="0" tIns="0" rIns="0" bIns="0" rtlCol="0" anchor="t">
            <a:spAutoFit/>
          </a:bodyPr>
          <a:lstStyle/>
          <a:p>
            <a:pPr algn="ctr"/>
            <a:r>
              <a:rPr lang="en-US" sz="2800" b="1" u="sng" dirty="0">
                <a:solidFill>
                  <a:srgbClr val="001530"/>
                </a:solidFill>
                <a:latin typeface="Roboto" pitchFamily="2" charset="0"/>
                <a:ea typeface="Roboto" pitchFamily="2" charset="0"/>
              </a:rPr>
              <a:t>Centers for Medicare &amp; Medicaid Services (CMC)</a:t>
            </a:r>
          </a:p>
          <a:p>
            <a:pPr algn="ctr"/>
            <a:r>
              <a:rPr lang="en-US" b="1" i="1" dirty="0">
                <a:solidFill>
                  <a:srgbClr val="001530"/>
                </a:solidFill>
                <a:latin typeface="Roboto" pitchFamily="2" charset="0"/>
                <a:ea typeface="Roboto" pitchFamily="2" charset="0"/>
              </a:rPr>
              <a:t>Outlines costs related to Patient Care in the Provider Reimbursement Manual</a:t>
            </a:r>
          </a:p>
        </p:txBody>
      </p:sp>
      <p:sp>
        <p:nvSpPr>
          <p:cNvPr id="6" name="TextBox 5">
            <a:extLst>
              <a:ext uri="{FF2B5EF4-FFF2-40B4-BE49-F238E27FC236}">
                <a16:creationId xmlns:a16="http://schemas.microsoft.com/office/drawing/2014/main" id="{842F51D7-FC2B-BCA6-6D41-189E9E3A397F}"/>
              </a:ext>
            </a:extLst>
          </p:cNvPr>
          <p:cNvSpPr txBox="1"/>
          <p:nvPr/>
        </p:nvSpPr>
        <p:spPr>
          <a:xfrm>
            <a:off x="909274" y="1284142"/>
            <a:ext cx="7439025" cy="3539430"/>
          </a:xfrm>
          <a:prstGeom prst="rect">
            <a:avLst/>
          </a:prstGeom>
          <a:noFill/>
        </p:spPr>
        <p:txBody>
          <a:bodyPr wrap="square" rtlCol="0">
            <a:spAutoFit/>
          </a:bodyPr>
          <a:lstStyle/>
          <a:p>
            <a:r>
              <a:rPr lang="en-US" sz="3200" b="1" u="sng" dirty="0">
                <a:solidFill>
                  <a:srgbClr val="001530"/>
                </a:solidFill>
                <a:latin typeface="Roboto" pitchFamily="2" charset="0"/>
                <a:ea typeface="Roboto" pitchFamily="2" charset="0"/>
              </a:rPr>
              <a:t>To be successful at this on your own, you will need:</a:t>
            </a:r>
          </a:p>
          <a:p>
            <a:pPr marL="457200" indent="-457200">
              <a:buFont typeface="Arial" panose="020B0604020202020204" pitchFamily="34" charset="0"/>
              <a:buChar char="•"/>
            </a:pPr>
            <a:r>
              <a:rPr lang="en-US" sz="3200" b="1" dirty="0">
                <a:solidFill>
                  <a:srgbClr val="001530"/>
                </a:solidFill>
                <a:latin typeface="Roboto" pitchFamily="2" charset="0"/>
                <a:ea typeface="Roboto" pitchFamily="2" charset="0"/>
              </a:rPr>
              <a:t>Time </a:t>
            </a:r>
          </a:p>
          <a:p>
            <a:pPr marL="457200" indent="-457200">
              <a:buFont typeface="Arial" panose="020B0604020202020204" pitchFamily="34" charset="0"/>
              <a:buChar char="•"/>
            </a:pPr>
            <a:r>
              <a:rPr lang="en-US" sz="3200" b="1" dirty="0">
                <a:solidFill>
                  <a:srgbClr val="001530"/>
                </a:solidFill>
                <a:latin typeface="Roboto" pitchFamily="2" charset="0"/>
                <a:ea typeface="Roboto" pitchFamily="2" charset="0"/>
              </a:rPr>
              <a:t>Knowledge</a:t>
            </a:r>
          </a:p>
          <a:p>
            <a:pPr marL="457200" indent="-457200">
              <a:buFont typeface="Arial" panose="020B0604020202020204" pitchFamily="34" charset="0"/>
              <a:buChar char="•"/>
            </a:pPr>
            <a:r>
              <a:rPr lang="en-US" sz="3200" b="1" dirty="0">
                <a:solidFill>
                  <a:srgbClr val="001530"/>
                </a:solidFill>
                <a:latin typeface="Roboto" pitchFamily="2" charset="0"/>
                <a:ea typeface="Roboto" pitchFamily="2" charset="0"/>
              </a:rPr>
              <a:t>Ad Design Team</a:t>
            </a:r>
          </a:p>
          <a:p>
            <a:pPr marL="457200" indent="-457200">
              <a:buFont typeface="Arial" panose="020B0604020202020204" pitchFamily="34" charset="0"/>
              <a:buChar char="•"/>
            </a:pPr>
            <a:r>
              <a:rPr lang="en-US" sz="3200" b="1" dirty="0">
                <a:solidFill>
                  <a:srgbClr val="001530"/>
                </a:solidFill>
                <a:latin typeface="Roboto" pitchFamily="2" charset="0"/>
                <a:ea typeface="Roboto" pitchFamily="2" charset="0"/>
              </a:rPr>
              <a:t>Legal Support</a:t>
            </a:r>
          </a:p>
          <a:p>
            <a:endParaRPr lang="en-US" sz="3200" dirty="0"/>
          </a:p>
        </p:txBody>
      </p:sp>
    </p:spTree>
    <p:extLst>
      <p:ext uri="{BB962C8B-B14F-4D97-AF65-F5344CB8AC3E}">
        <p14:creationId xmlns:p14="http://schemas.microsoft.com/office/powerpoint/2010/main" val="3210232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3828702" y="176667"/>
            <a:ext cx="1981896" cy="779124"/>
          </a:xfrm>
          <a:prstGeom prst="rect">
            <a:avLst/>
          </a:prstGeom>
        </p:spPr>
        <p:txBody>
          <a:bodyPr wrap="square" lIns="0" tIns="0" rIns="0" bIns="0" rtlCol="0" anchor="t">
            <a:spAutoFit/>
          </a:bodyPr>
          <a:lstStyle/>
          <a:p>
            <a:r>
              <a:rPr lang="en-US" sz="5063" b="1" dirty="0">
                <a:solidFill>
                  <a:schemeClr val="bg1"/>
                </a:solidFill>
                <a:latin typeface="Roboto" pitchFamily="2" charset="0"/>
                <a:ea typeface="Roboto" pitchFamily="2" charset="0"/>
              </a:rPr>
              <a:t>HOW:</a:t>
            </a:r>
            <a:endParaRPr lang="en-US" sz="4125" b="1" dirty="0">
              <a:solidFill>
                <a:schemeClr val="bg1"/>
              </a:solidFill>
              <a:latin typeface="Roboto" pitchFamily="2" charset="0"/>
              <a:ea typeface="Roboto" pitchFamily="2" charset="0"/>
            </a:endParaRPr>
          </a:p>
        </p:txBody>
      </p:sp>
      <p:pic>
        <p:nvPicPr>
          <p:cNvPr id="29" name="Picture 28" descr="A blue and black logo&#10;&#10;Description automatically generated">
            <a:extLst>
              <a:ext uri="{FF2B5EF4-FFF2-40B4-BE49-F238E27FC236}">
                <a16:creationId xmlns:a16="http://schemas.microsoft.com/office/drawing/2014/main" id="{99E05054-99B8-BF1D-B353-0CF9BB921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3" name="TextBox 14">
            <a:extLst>
              <a:ext uri="{FF2B5EF4-FFF2-40B4-BE49-F238E27FC236}">
                <a16:creationId xmlns:a16="http://schemas.microsoft.com/office/drawing/2014/main" id="{FAFF2ECE-DC94-F20D-5A60-D30D0E94C5F3}"/>
              </a:ext>
            </a:extLst>
          </p:cNvPr>
          <p:cNvSpPr txBox="1"/>
          <p:nvPr/>
        </p:nvSpPr>
        <p:spPr>
          <a:xfrm>
            <a:off x="161925" y="1098956"/>
            <a:ext cx="8623542" cy="3385542"/>
          </a:xfrm>
          <a:prstGeom prst="rect">
            <a:avLst/>
          </a:prstGeom>
        </p:spPr>
        <p:txBody>
          <a:bodyPr wrap="square" lIns="0" tIns="0" rIns="0" bIns="0" rtlCol="0" anchor="t">
            <a:spAutoFit/>
          </a:bodyPr>
          <a:lstStyle/>
          <a:p>
            <a:pPr algn="ctr"/>
            <a:r>
              <a:rPr lang="en-US" sz="2800" b="1" u="sng" dirty="0">
                <a:solidFill>
                  <a:srgbClr val="001530"/>
                </a:solidFill>
                <a:latin typeface="Roboto" pitchFamily="2" charset="0"/>
                <a:ea typeface="Roboto" pitchFamily="2" charset="0"/>
              </a:rPr>
              <a:t>Centers for Medicare &amp; Medicaid Services (CMC)</a:t>
            </a:r>
          </a:p>
          <a:p>
            <a:pPr algn="ctr"/>
            <a:r>
              <a:rPr lang="en-US" b="1" i="1" dirty="0">
                <a:solidFill>
                  <a:srgbClr val="001530"/>
                </a:solidFill>
                <a:latin typeface="Roboto" pitchFamily="2" charset="0"/>
                <a:ea typeface="Roboto" pitchFamily="2" charset="0"/>
              </a:rPr>
              <a:t>Outlines costs related to Patient Care in the Provider Reimbursement Manual</a:t>
            </a:r>
          </a:p>
          <a:p>
            <a:pPr algn="ctr"/>
            <a:endParaRPr lang="en-US" b="1" i="1" dirty="0">
              <a:solidFill>
                <a:srgbClr val="001530"/>
              </a:solidFill>
              <a:latin typeface="Roboto" pitchFamily="2" charset="0"/>
              <a:ea typeface="Roboto" pitchFamily="2" charset="0"/>
            </a:endParaRPr>
          </a:p>
          <a:p>
            <a:pPr algn="ctr"/>
            <a:endParaRPr lang="en-US" sz="3200" b="1" dirty="0">
              <a:solidFill>
                <a:srgbClr val="001530"/>
              </a:solidFill>
              <a:latin typeface="Roboto" pitchFamily="2" charset="0"/>
              <a:ea typeface="Roboto" pitchFamily="2" charset="0"/>
            </a:endParaRPr>
          </a:p>
          <a:p>
            <a:pPr algn="ctr"/>
            <a:r>
              <a:rPr lang="en-US" sz="3200" b="1" dirty="0">
                <a:solidFill>
                  <a:srgbClr val="001530"/>
                </a:solidFill>
                <a:latin typeface="Roboto" pitchFamily="2" charset="0"/>
                <a:ea typeface="Roboto" pitchFamily="2" charset="0"/>
              </a:rPr>
              <a:t>It’s best to work with a company that specializes in understanding allowable costs, and one that is backed by legal support.</a:t>
            </a:r>
          </a:p>
          <a:p>
            <a:pPr algn="ctr"/>
            <a:endParaRPr lang="en-US" sz="2800" b="1" dirty="0">
              <a:solidFill>
                <a:srgbClr val="001530"/>
              </a:solidFill>
              <a:latin typeface="Roboto" pitchFamily="2" charset="0"/>
              <a:ea typeface="Roboto" pitchFamily="2" charset="0"/>
            </a:endParaRPr>
          </a:p>
        </p:txBody>
      </p:sp>
      <p:pic>
        <p:nvPicPr>
          <p:cNvPr id="2" name="Picture 4" descr="Eide Bailly - AEE WORLD | Energy Conference &amp; Expo">
            <a:extLst>
              <a:ext uri="{FF2B5EF4-FFF2-40B4-BE49-F238E27FC236}">
                <a16:creationId xmlns:a16="http://schemas.microsoft.com/office/drawing/2014/main" id="{6A1D4E14-0908-5DAD-CF02-C21D8F389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31" y="4501516"/>
            <a:ext cx="2212952" cy="147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Dorsey &amp; Whitney LLP | LinkedIn">
            <a:extLst>
              <a:ext uri="{FF2B5EF4-FFF2-40B4-BE49-F238E27FC236}">
                <a16:creationId xmlns:a16="http://schemas.microsoft.com/office/drawing/2014/main" id="{4D6DFF7C-57C9-6DBA-2EEC-62B8A10A35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326" b="39061"/>
          <a:stretch/>
        </p:blipFill>
        <p:spPr bwMode="auto">
          <a:xfrm>
            <a:off x="5686773" y="4892980"/>
            <a:ext cx="2397403" cy="566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utz and McDermott &amp; Miller Join Forces">
            <a:extLst>
              <a:ext uri="{FF2B5EF4-FFF2-40B4-BE49-F238E27FC236}">
                <a16:creationId xmlns:a16="http://schemas.microsoft.com/office/drawing/2014/main" id="{71799129-4094-8F2C-CEDB-2790D4AA5F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51" y="4484498"/>
            <a:ext cx="2629776" cy="125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21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eform 6">
            <a:extLst>
              <a:ext uri="{FF2B5EF4-FFF2-40B4-BE49-F238E27FC236}">
                <a16:creationId xmlns:a16="http://schemas.microsoft.com/office/drawing/2014/main" id="{B1B9E142-9345-2478-A95D-CFD52427086C}"/>
              </a:ext>
            </a:extLst>
          </p:cNvPr>
          <p:cNvSpPr/>
          <p:nvPr/>
        </p:nvSpPr>
        <p:spPr>
          <a:xfrm>
            <a:off x="0" y="868998"/>
            <a:ext cx="9144000" cy="467855"/>
          </a:xfrm>
          <a:custGeom>
            <a:avLst/>
            <a:gdLst/>
            <a:ahLst/>
            <a:cxnLst/>
            <a:rect l="l" t="t" r="r" b="b"/>
            <a:pathLst>
              <a:path w="2798042" h="1212558">
                <a:moveTo>
                  <a:pt x="0" y="0"/>
                </a:moveTo>
                <a:lnTo>
                  <a:pt x="2798042" y="0"/>
                </a:lnTo>
                <a:lnTo>
                  <a:pt x="2798042" y="1212558"/>
                </a:lnTo>
                <a:lnTo>
                  <a:pt x="0" y="1212558"/>
                </a:lnTo>
                <a:lnTo>
                  <a:pt x="0" y="0"/>
                </a:lnTo>
                <a:close/>
              </a:path>
            </a:pathLst>
          </a:custGeom>
          <a:gradFill>
            <a:gsLst>
              <a:gs pos="22000">
                <a:srgbClr val="001530"/>
              </a:gs>
              <a:gs pos="100000">
                <a:srgbClr val="32B7F8"/>
              </a:gs>
            </a:gsLst>
            <a:lin ang="6000000" scaled="0"/>
          </a:gradFill>
        </p:spPr>
        <p:txBody>
          <a:bodyPr/>
          <a:lstStyle/>
          <a:p>
            <a:endParaRPr lang="en-US"/>
          </a:p>
        </p:txBody>
      </p:sp>
      <p:sp>
        <p:nvSpPr>
          <p:cNvPr id="5144" name="TextBox 55">
            <a:extLst>
              <a:ext uri="{FF2B5EF4-FFF2-40B4-BE49-F238E27FC236}">
                <a16:creationId xmlns:a16="http://schemas.microsoft.com/office/drawing/2014/main" id="{47CBE7A8-6E76-4365-AA2F-421514EF08E7}"/>
              </a:ext>
            </a:extLst>
          </p:cNvPr>
          <p:cNvSpPr txBox="1">
            <a:spLocks noChangeArrowheads="1"/>
          </p:cNvSpPr>
          <p:nvPr/>
        </p:nvSpPr>
        <p:spPr bwMode="auto">
          <a:xfrm>
            <a:off x="4860701" y="966550"/>
            <a:ext cx="42513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i="1" dirty="0">
                <a:solidFill>
                  <a:schemeClr val="bg1"/>
                </a:solidFill>
                <a:latin typeface="+mj-lt"/>
                <a:ea typeface="Ebrima" panose="02000000000000000000" pitchFamily="2" charset="0"/>
                <a:cs typeface="Ebrima" panose="02000000000000000000" pitchFamily="2" charset="0"/>
              </a:rPr>
              <a:t>The Right Time     |    The Right Place     |    The Right Person</a:t>
            </a:r>
          </a:p>
        </p:txBody>
      </p:sp>
      <p:sp>
        <p:nvSpPr>
          <p:cNvPr id="7" name="Rectangle 6">
            <a:extLst>
              <a:ext uri="{FF2B5EF4-FFF2-40B4-BE49-F238E27FC236}">
                <a16:creationId xmlns:a16="http://schemas.microsoft.com/office/drawing/2014/main" id="{6B4446B2-A5FB-6194-EB18-6A77BEEDD0E5}"/>
              </a:ext>
            </a:extLst>
          </p:cNvPr>
          <p:cNvSpPr/>
          <p:nvPr/>
        </p:nvSpPr>
        <p:spPr>
          <a:xfrm>
            <a:off x="447046" y="4096128"/>
            <a:ext cx="1989039" cy="1338936"/>
          </a:xfrm>
          <a:prstGeom prst="rect">
            <a:avLst/>
          </a:prstGeom>
          <a:noFill/>
          <a:ln w="28575">
            <a:solidFill>
              <a:srgbClr val="007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8831835-0B3D-152B-EF12-4F40AAB4D27C}"/>
              </a:ext>
            </a:extLst>
          </p:cNvPr>
          <p:cNvSpPr/>
          <p:nvPr/>
        </p:nvSpPr>
        <p:spPr>
          <a:xfrm>
            <a:off x="2553691" y="4096128"/>
            <a:ext cx="1989039" cy="1338936"/>
          </a:xfrm>
          <a:prstGeom prst="rect">
            <a:avLst/>
          </a:prstGeom>
          <a:noFill/>
          <a:ln w="28575">
            <a:solidFill>
              <a:srgbClr val="007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6FB72DA-9060-B8F1-FF3A-1A1D1486AC88}"/>
              </a:ext>
            </a:extLst>
          </p:cNvPr>
          <p:cNvSpPr/>
          <p:nvPr/>
        </p:nvSpPr>
        <p:spPr>
          <a:xfrm>
            <a:off x="4664443" y="4104992"/>
            <a:ext cx="1989039" cy="1338936"/>
          </a:xfrm>
          <a:prstGeom prst="rect">
            <a:avLst/>
          </a:prstGeom>
          <a:noFill/>
          <a:ln w="28575">
            <a:solidFill>
              <a:srgbClr val="007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674BD23-37E4-B8E7-18BB-9AA1ADF35EEE}"/>
              </a:ext>
            </a:extLst>
          </p:cNvPr>
          <p:cNvSpPr/>
          <p:nvPr/>
        </p:nvSpPr>
        <p:spPr>
          <a:xfrm>
            <a:off x="6786863" y="4104992"/>
            <a:ext cx="1989039" cy="1338936"/>
          </a:xfrm>
          <a:prstGeom prst="rect">
            <a:avLst/>
          </a:prstGeom>
          <a:noFill/>
          <a:ln w="28575">
            <a:solidFill>
              <a:srgbClr val="0072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8" name="TextBox 55">
            <a:extLst>
              <a:ext uri="{FF2B5EF4-FFF2-40B4-BE49-F238E27FC236}">
                <a16:creationId xmlns:a16="http://schemas.microsoft.com/office/drawing/2014/main" id="{B93976D5-420F-1FF8-F0BF-910151098495}"/>
              </a:ext>
            </a:extLst>
          </p:cNvPr>
          <p:cNvSpPr txBox="1">
            <a:spLocks noChangeArrowheads="1"/>
          </p:cNvSpPr>
          <p:nvPr/>
        </p:nvSpPr>
        <p:spPr bwMode="auto">
          <a:xfrm>
            <a:off x="388039" y="926639"/>
            <a:ext cx="7527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chemeClr val="bg1"/>
                </a:solidFill>
                <a:latin typeface="+mj-lt"/>
                <a:ea typeface="Ebrima" panose="02000000000000000000" pitchFamily="2" charset="0"/>
                <a:cs typeface="Ebrima" panose="02000000000000000000" pitchFamily="2" charset="0"/>
              </a:rPr>
              <a:t>OFFERING A FULL MARKETING APPROACH </a:t>
            </a:r>
          </a:p>
        </p:txBody>
      </p:sp>
      <p:pic>
        <p:nvPicPr>
          <p:cNvPr id="1026" name="Picture 2" descr="Brandingpublic">
            <a:extLst>
              <a:ext uri="{FF2B5EF4-FFF2-40B4-BE49-F238E27FC236}">
                <a16:creationId xmlns:a16="http://schemas.microsoft.com/office/drawing/2014/main" id="{630E42AB-5704-0A9F-B874-D7E6DA03AB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080" y="4453646"/>
            <a:ext cx="1056175" cy="1056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fomarketing">
            <a:extLst>
              <a:ext uri="{FF2B5EF4-FFF2-40B4-BE49-F238E27FC236}">
                <a16:creationId xmlns:a16="http://schemas.microsoft.com/office/drawing/2014/main" id="{736CD078-9995-49CC-BB50-6CD5D69C7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14" y="4471207"/>
            <a:ext cx="997629" cy="9976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cruitment">
            <a:extLst>
              <a:ext uri="{FF2B5EF4-FFF2-40B4-BE49-F238E27FC236}">
                <a16:creationId xmlns:a16="http://schemas.microsoft.com/office/drawing/2014/main" id="{E02390AF-8C3D-99D4-912A-9EDF90386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659" y="4431787"/>
            <a:ext cx="998716" cy="9987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ataanalysis">
            <a:extLst>
              <a:ext uri="{FF2B5EF4-FFF2-40B4-BE49-F238E27FC236}">
                <a16:creationId xmlns:a16="http://schemas.microsoft.com/office/drawing/2014/main" id="{EF018B37-3E1F-4DCC-AC9C-CCD21E176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4167" y="4527287"/>
            <a:ext cx="861994" cy="86199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6">
            <a:extLst>
              <a:ext uri="{FF2B5EF4-FFF2-40B4-BE49-F238E27FC236}">
                <a16:creationId xmlns:a16="http://schemas.microsoft.com/office/drawing/2014/main" id="{72637664-3CC5-E103-6DBA-73FEFED28CC8}"/>
              </a:ext>
            </a:extLst>
          </p:cNvPr>
          <p:cNvSpPr/>
          <p:nvPr/>
        </p:nvSpPr>
        <p:spPr>
          <a:xfrm>
            <a:off x="452297" y="4087664"/>
            <a:ext cx="1977932" cy="371594"/>
          </a:xfrm>
          <a:custGeom>
            <a:avLst/>
            <a:gdLst/>
            <a:ahLst/>
            <a:cxnLst/>
            <a:rect l="l" t="t" r="r" b="b"/>
            <a:pathLst>
              <a:path w="2798042" h="1212558">
                <a:moveTo>
                  <a:pt x="0" y="0"/>
                </a:moveTo>
                <a:lnTo>
                  <a:pt x="2798042" y="0"/>
                </a:lnTo>
                <a:lnTo>
                  <a:pt x="2798042" y="1212558"/>
                </a:lnTo>
                <a:lnTo>
                  <a:pt x="0" y="1212558"/>
                </a:lnTo>
                <a:lnTo>
                  <a:pt x="0" y="0"/>
                </a:lnTo>
                <a:close/>
              </a:path>
            </a:pathLst>
          </a:custGeom>
          <a:solidFill>
            <a:srgbClr val="051830"/>
          </a:solidFill>
        </p:spPr>
        <p:txBody>
          <a:bodyPr/>
          <a:lstStyle/>
          <a:p>
            <a:endParaRPr lang="en-US"/>
          </a:p>
        </p:txBody>
      </p:sp>
      <p:sp>
        <p:nvSpPr>
          <p:cNvPr id="2" name="TextBox 1">
            <a:extLst>
              <a:ext uri="{FF2B5EF4-FFF2-40B4-BE49-F238E27FC236}">
                <a16:creationId xmlns:a16="http://schemas.microsoft.com/office/drawing/2014/main" id="{F4D9E440-21C9-47AB-2C8E-F727F689F5FD}"/>
              </a:ext>
            </a:extLst>
          </p:cNvPr>
          <p:cNvSpPr txBox="1"/>
          <p:nvPr/>
        </p:nvSpPr>
        <p:spPr>
          <a:xfrm>
            <a:off x="388039" y="4156394"/>
            <a:ext cx="2115795" cy="307777"/>
          </a:xfrm>
          <a:prstGeom prst="rect">
            <a:avLst/>
          </a:prstGeom>
          <a:noFill/>
        </p:spPr>
        <p:txBody>
          <a:bodyPr wrap="square" rtlCol="0">
            <a:spAutoFit/>
          </a:bodyPr>
          <a:lstStyle/>
          <a:p>
            <a:pPr algn="ctr"/>
            <a:r>
              <a:rPr lang="en-US" sz="1400" b="1" i="0" dirty="0">
                <a:solidFill>
                  <a:schemeClr val="bg1"/>
                </a:solidFill>
                <a:effectLst/>
                <a:latin typeface="var(--secondary-font)"/>
              </a:rPr>
              <a:t>Branding &amp; Public Image</a:t>
            </a:r>
          </a:p>
        </p:txBody>
      </p:sp>
      <p:sp>
        <p:nvSpPr>
          <p:cNvPr id="21" name="Freeform 6">
            <a:extLst>
              <a:ext uri="{FF2B5EF4-FFF2-40B4-BE49-F238E27FC236}">
                <a16:creationId xmlns:a16="http://schemas.microsoft.com/office/drawing/2014/main" id="{E6B6A320-A8D2-8169-B1CD-B77D88C6F2C7}"/>
              </a:ext>
            </a:extLst>
          </p:cNvPr>
          <p:cNvSpPr/>
          <p:nvPr/>
        </p:nvSpPr>
        <p:spPr>
          <a:xfrm>
            <a:off x="2566904" y="4096128"/>
            <a:ext cx="1977932" cy="371594"/>
          </a:xfrm>
          <a:custGeom>
            <a:avLst/>
            <a:gdLst/>
            <a:ahLst/>
            <a:cxnLst/>
            <a:rect l="l" t="t" r="r" b="b"/>
            <a:pathLst>
              <a:path w="2798042" h="1212558">
                <a:moveTo>
                  <a:pt x="0" y="0"/>
                </a:moveTo>
                <a:lnTo>
                  <a:pt x="2798042" y="0"/>
                </a:lnTo>
                <a:lnTo>
                  <a:pt x="2798042" y="1212558"/>
                </a:lnTo>
                <a:lnTo>
                  <a:pt x="0" y="1212558"/>
                </a:lnTo>
                <a:lnTo>
                  <a:pt x="0" y="0"/>
                </a:lnTo>
                <a:close/>
              </a:path>
            </a:pathLst>
          </a:custGeom>
          <a:solidFill>
            <a:srgbClr val="051830"/>
          </a:solidFill>
        </p:spPr>
        <p:txBody>
          <a:bodyPr/>
          <a:lstStyle/>
          <a:p>
            <a:endParaRPr lang="en-US"/>
          </a:p>
        </p:txBody>
      </p:sp>
      <p:sp>
        <p:nvSpPr>
          <p:cNvPr id="26" name="TextBox 25">
            <a:extLst>
              <a:ext uri="{FF2B5EF4-FFF2-40B4-BE49-F238E27FC236}">
                <a16:creationId xmlns:a16="http://schemas.microsoft.com/office/drawing/2014/main" id="{CE5194E3-1DA2-B846-F872-AA3327152119}"/>
              </a:ext>
            </a:extLst>
          </p:cNvPr>
          <p:cNvSpPr txBox="1"/>
          <p:nvPr/>
        </p:nvSpPr>
        <p:spPr>
          <a:xfrm>
            <a:off x="2457004" y="4164858"/>
            <a:ext cx="2206023" cy="307777"/>
          </a:xfrm>
          <a:prstGeom prst="rect">
            <a:avLst/>
          </a:prstGeom>
          <a:noFill/>
        </p:spPr>
        <p:txBody>
          <a:bodyPr wrap="square" rtlCol="0">
            <a:spAutoFit/>
          </a:bodyPr>
          <a:lstStyle/>
          <a:p>
            <a:pPr algn="ctr"/>
            <a:r>
              <a:rPr lang="en-US" sz="1400" b="1" i="0" dirty="0">
                <a:solidFill>
                  <a:schemeClr val="bg1"/>
                </a:solidFill>
                <a:effectLst/>
                <a:latin typeface="var(--secondary-font)"/>
              </a:rPr>
              <a:t>Informational Marketing</a:t>
            </a:r>
          </a:p>
        </p:txBody>
      </p:sp>
      <p:sp>
        <p:nvSpPr>
          <p:cNvPr id="27" name="Freeform 6">
            <a:extLst>
              <a:ext uri="{FF2B5EF4-FFF2-40B4-BE49-F238E27FC236}">
                <a16:creationId xmlns:a16="http://schemas.microsoft.com/office/drawing/2014/main" id="{1F6E0AB2-2D6E-9E2E-DA8A-0B6D6BDE70DF}"/>
              </a:ext>
            </a:extLst>
          </p:cNvPr>
          <p:cNvSpPr/>
          <p:nvPr/>
        </p:nvSpPr>
        <p:spPr>
          <a:xfrm>
            <a:off x="4675855" y="4096128"/>
            <a:ext cx="1977932" cy="371594"/>
          </a:xfrm>
          <a:custGeom>
            <a:avLst/>
            <a:gdLst/>
            <a:ahLst/>
            <a:cxnLst/>
            <a:rect l="l" t="t" r="r" b="b"/>
            <a:pathLst>
              <a:path w="2798042" h="1212558">
                <a:moveTo>
                  <a:pt x="0" y="0"/>
                </a:moveTo>
                <a:lnTo>
                  <a:pt x="2798042" y="0"/>
                </a:lnTo>
                <a:lnTo>
                  <a:pt x="2798042" y="1212558"/>
                </a:lnTo>
                <a:lnTo>
                  <a:pt x="0" y="1212558"/>
                </a:lnTo>
                <a:lnTo>
                  <a:pt x="0" y="0"/>
                </a:lnTo>
                <a:close/>
              </a:path>
            </a:pathLst>
          </a:custGeom>
          <a:solidFill>
            <a:srgbClr val="051830"/>
          </a:solidFill>
        </p:spPr>
        <p:txBody>
          <a:bodyPr/>
          <a:lstStyle/>
          <a:p>
            <a:endParaRPr lang="en-US"/>
          </a:p>
        </p:txBody>
      </p:sp>
      <p:sp>
        <p:nvSpPr>
          <p:cNvPr id="29" name="TextBox 28">
            <a:extLst>
              <a:ext uri="{FF2B5EF4-FFF2-40B4-BE49-F238E27FC236}">
                <a16:creationId xmlns:a16="http://schemas.microsoft.com/office/drawing/2014/main" id="{E67E3915-F54B-46C0-2B16-2F18E8C05AE3}"/>
              </a:ext>
            </a:extLst>
          </p:cNvPr>
          <p:cNvSpPr txBox="1"/>
          <p:nvPr/>
        </p:nvSpPr>
        <p:spPr>
          <a:xfrm>
            <a:off x="4515806" y="4164858"/>
            <a:ext cx="2261986" cy="307777"/>
          </a:xfrm>
          <a:prstGeom prst="rect">
            <a:avLst/>
          </a:prstGeom>
          <a:noFill/>
        </p:spPr>
        <p:txBody>
          <a:bodyPr wrap="square" rtlCol="0">
            <a:spAutoFit/>
          </a:bodyPr>
          <a:lstStyle/>
          <a:p>
            <a:pPr algn="ctr"/>
            <a:r>
              <a:rPr lang="en-US" sz="1400" b="1" i="0" dirty="0">
                <a:solidFill>
                  <a:schemeClr val="bg1"/>
                </a:solidFill>
                <a:effectLst/>
                <a:latin typeface="var(--secondary-font)"/>
              </a:rPr>
              <a:t>Recruitment Strategies</a:t>
            </a:r>
          </a:p>
        </p:txBody>
      </p:sp>
      <p:sp>
        <p:nvSpPr>
          <p:cNvPr id="33" name="Freeform 6">
            <a:extLst>
              <a:ext uri="{FF2B5EF4-FFF2-40B4-BE49-F238E27FC236}">
                <a16:creationId xmlns:a16="http://schemas.microsoft.com/office/drawing/2014/main" id="{9869B272-3E9D-6361-FD0F-3C476FF32AF5}"/>
              </a:ext>
            </a:extLst>
          </p:cNvPr>
          <p:cNvSpPr/>
          <p:nvPr/>
        </p:nvSpPr>
        <p:spPr>
          <a:xfrm>
            <a:off x="6794197" y="4096128"/>
            <a:ext cx="1977932" cy="371594"/>
          </a:xfrm>
          <a:custGeom>
            <a:avLst/>
            <a:gdLst/>
            <a:ahLst/>
            <a:cxnLst/>
            <a:rect l="l" t="t" r="r" b="b"/>
            <a:pathLst>
              <a:path w="2798042" h="1212558">
                <a:moveTo>
                  <a:pt x="0" y="0"/>
                </a:moveTo>
                <a:lnTo>
                  <a:pt x="2798042" y="0"/>
                </a:lnTo>
                <a:lnTo>
                  <a:pt x="2798042" y="1212558"/>
                </a:lnTo>
                <a:lnTo>
                  <a:pt x="0" y="1212558"/>
                </a:lnTo>
                <a:lnTo>
                  <a:pt x="0" y="0"/>
                </a:lnTo>
                <a:close/>
              </a:path>
            </a:pathLst>
          </a:custGeom>
          <a:solidFill>
            <a:srgbClr val="051830"/>
          </a:solidFill>
        </p:spPr>
        <p:txBody>
          <a:bodyPr/>
          <a:lstStyle/>
          <a:p>
            <a:endParaRPr lang="en-US"/>
          </a:p>
        </p:txBody>
      </p:sp>
      <p:sp>
        <p:nvSpPr>
          <p:cNvPr id="34" name="TextBox 33">
            <a:extLst>
              <a:ext uri="{FF2B5EF4-FFF2-40B4-BE49-F238E27FC236}">
                <a16:creationId xmlns:a16="http://schemas.microsoft.com/office/drawing/2014/main" id="{5BA4D065-CEAF-ABF5-0A9D-70FBB72CAED9}"/>
              </a:ext>
            </a:extLst>
          </p:cNvPr>
          <p:cNvSpPr txBox="1"/>
          <p:nvPr/>
        </p:nvSpPr>
        <p:spPr>
          <a:xfrm>
            <a:off x="6604712" y="4164858"/>
            <a:ext cx="2396609" cy="307777"/>
          </a:xfrm>
          <a:prstGeom prst="rect">
            <a:avLst/>
          </a:prstGeom>
          <a:noFill/>
        </p:spPr>
        <p:txBody>
          <a:bodyPr wrap="square" rtlCol="0">
            <a:spAutoFit/>
          </a:bodyPr>
          <a:lstStyle/>
          <a:p>
            <a:pPr algn="ctr"/>
            <a:r>
              <a:rPr lang="en-US" sz="1400" b="1" i="0" dirty="0">
                <a:solidFill>
                  <a:schemeClr val="bg1"/>
                </a:solidFill>
                <a:effectLst/>
                <a:latin typeface="var(--secondary-font)"/>
              </a:rPr>
              <a:t>Data Analysis &amp; Reporting</a:t>
            </a:r>
          </a:p>
        </p:txBody>
      </p:sp>
      <p:pic>
        <p:nvPicPr>
          <p:cNvPr id="3" name="Picture 2" descr="A picture containing drawing&#10;&#10;Description automatically generated">
            <a:extLst>
              <a:ext uri="{FF2B5EF4-FFF2-40B4-BE49-F238E27FC236}">
                <a16:creationId xmlns:a16="http://schemas.microsoft.com/office/drawing/2014/main" id="{7688E68B-F6AB-FDE2-BC21-DB794B43328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6410" y="6416766"/>
            <a:ext cx="487030" cy="24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text, device&#10;&#10;Description automatically generated">
            <a:extLst>
              <a:ext uri="{FF2B5EF4-FFF2-40B4-BE49-F238E27FC236}">
                <a16:creationId xmlns:a16="http://schemas.microsoft.com/office/drawing/2014/main" id="{3740B74D-FF40-4D64-695D-2D933E1A33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749" y="6413287"/>
            <a:ext cx="214089" cy="214089"/>
          </a:xfrm>
          <a:prstGeom prst="rect">
            <a:avLst/>
          </a:prstGeom>
        </p:spPr>
      </p:pic>
      <p:pic>
        <p:nvPicPr>
          <p:cNvPr id="5" name="Picture 4" descr="A blue and black logo&#10;&#10;Description automatically generated">
            <a:extLst>
              <a:ext uri="{FF2B5EF4-FFF2-40B4-BE49-F238E27FC236}">
                <a16:creationId xmlns:a16="http://schemas.microsoft.com/office/drawing/2014/main" id="{EF268C70-9736-262B-A8CA-85524BBA29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854" y="234910"/>
            <a:ext cx="2435571" cy="445416"/>
          </a:xfrm>
          <a:prstGeom prst="rect">
            <a:avLst/>
          </a:prstGeom>
        </p:spPr>
      </p:pic>
      <p:sp>
        <p:nvSpPr>
          <p:cNvPr id="12" name="TextBox 11">
            <a:extLst>
              <a:ext uri="{FF2B5EF4-FFF2-40B4-BE49-F238E27FC236}">
                <a16:creationId xmlns:a16="http://schemas.microsoft.com/office/drawing/2014/main" id="{003F02ED-A715-25A3-32FA-4A117E7F57A2}"/>
              </a:ext>
            </a:extLst>
          </p:cNvPr>
          <p:cNvSpPr txBox="1"/>
          <p:nvPr/>
        </p:nvSpPr>
        <p:spPr>
          <a:xfrm>
            <a:off x="861847" y="1801725"/>
            <a:ext cx="7420305" cy="1815882"/>
          </a:xfrm>
          <a:prstGeom prst="rect">
            <a:avLst/>
          </a:prstGeom>
          <a:noFill/>
        </p:spPr>
        <p:txBody>
          <a:bodyPr wrap="square" rtlCol="0">
            <a:spAutoFit/>
          </a:bodyPr>
          <a:lstStyle/>
          <a:p>
            <a:pPr algn="ctr"/>
            <a:r>
              <a:rPr lang="en-US" sz="1400" b="0" i="0" dirty="0">
                <a:solidFill>
                  <a:srgbClr val="0D0D0D"/>
                </a:solidFill>
                <a:effectLst/>
                <a:latin typeface="+mj-lt"/>
                <a:ea typeface="Roboto" pitchFamily="2" charset="0"/>
              </a:rPr>
              <a:t>Hospitals across the nation are consistently seeking strategies to </a:t>
            </a:r>
            <a:r>
              <a:rPr lang="en-US" sz="1400" b="1" i="0" dirty="0">
                <a:solidFill>
                  <a:srgbClr val="0D0D0D"/>
                </a:solidFill>
                <a:effectLst/>
                <a:latin typeface="+mj-lt"/>
                <a:ea typeface="Roboto" pitchFamily="2" charset="0"/>
              </a:rPr>
              <a:t>reduce costs, enhance profitability, and improve patient experiences. </a:t>
            </a:r>
            <a:r>
              <a:rPr lang="en-US" sz="1400" b="0" i="0" dirty="0">
                <a:solidFill>
                  <a:srgbClr val="0D0D0D"/>
                </a:solidFill>
                <a:effectLst/>
                <a:latin typeface="+mj-lt"/>
                <a:ea typeface="Roboto" pitchFamily="2" charset="0"/>
              </a:rPr>
              <a:t>With Critical Marketing, our team of experts </a:t>
            </a:r>
            <a:r>
              <a:rPr lang="en-US" sz="1400" dirty="0">
                <a:solidFill>
                  <a:srgbClr val="0D0D0D"/>
                </a:solidFill>
                <a:latin typeface="+mj-lt"/>
                <a:ea typeface="Roboto" pitchFamily="2" charset="0"/>
              </a:rPr>
              <a:t>are dedicated to </a:t>
            </a:r>
            <a:r>
              <a:rPr lang="en-US" sz="1400" b="1" dirty="0">
                <a:solidFill>
                  <a:srgbClr val="0D0D0D"/>
                </a:solidFill>
                <a:latin typeface="+mj-lt"/>
                <a:ea typeface="Roboto" pitchFamily="2" charset="0"/>
              </a:rPr>
              <a:t>maximizing advertising budgets </a:t>
            </a:r>
            <a:r>
              <a:rPr lang="en-US" sz="1400" dirty="0">
                <a:solidFill>
                  <a:srgbClr val="0D0D0D"/>
                </a:solidFill>
                <a:latin typeface="+mj-lt"/>
                <a:ea typeface="Roboto" pitchFamily="2" charset="0"/>
              </a:rPr>
              <a:t>for Critical Access Hospitals with </a:t>
            </a:r>
            <a:r>
              <a:rPr lang="en-US" sz="1400" b="1" dirty="0">
                <a:solidFill>
                  <a:srgbClr val="0D0D0D"/>
                </a:solidFill>
                <a:latin typeface="+mj-lt"/>
                <a:ea typeface="Roboto" pitchFamily="2" charset="0"/>
              </a:rPr>
              <a:t>simple, pre-made plans, easy reimbursement methods that go on your cost reports, and legal support</a:t>
            </a:r>
            <a:r>
              <a:rPr lang="en-US" sz="1400" b="1" i="0" dirty="0">
                <a:solidFill>
                  <a:srgbClr val="0D0D0D"/>
                </a:solidFill>
                <a:effectLst/>
                <a:latin typeface="+mj-lt"/>
                <a:ea typeface="Roboto" pitchFamily="2" charset="0"/>
              </a:rPr>
              <a:t>. </a:t>
            </a:r>
          </a:p>
          <a:p>
            <a:pPr algn="ctr"/>
            <a:endParaRPr lang="en-US" sz="1400" dirty="0">
              <a:solidFill>
                <a:srgbClr val="0D0D0D"/>
              </a:solidFill>
              <a:latin typeface="+mj-lt"/>
              <a:ea typeface="Roboto" pitchFamily="2" charset="0"/>
            </a:endParaRPr>
          </a:p>
          <a:p>
            <a:pPr algn="ctr"/>
            <a:r>
              <a:rPr lang="en-US" sz="1400" dirty="0">
                <a:latin typeface="+mj-lt"/>
                <a:ea typeface="Roboto" pitchFamily="2" charset="0"/>
              </a:rPr>
              <a:t>We amplify your brand by creating high-quality content that grabs attention, establishing you as the trusted source and thought leader in healthcare. By leveraging demographic data, browsing trends, and search behaviors, we put you in front of your target audience at the right place and time.</a:t>
            </a:r>
          </a:p>
        </p:txBody>
      </p:sp>
    </p:spTree>
    <p:extLst>
      <p:ext uri="{BB962C8B-B14F-4D97-AF65-F5344CB8AC3E}">
        <p14:creationId xmlns:p14="http://schemas.microsoft.com/office/powerpoint/2010/main" val="80810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blue and black logo&#10;&#10;Description automatically generated">
            <a:extLst>
              <a:ext uri="{FF2B5EF4-FFF2-40B4-BE49-F238E27FC236}">
                <a16:creationId xmlns:a16="http://schemas.microsoft.com/office/drawing/2014/main" id="{99E05054-99B8-BF1D-B353-0CF9BB9211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016" y="6338603"/>
            <a:ext cx="1856839" cy="339578"/>
          </a:xfrm>
          <a:prstGeom prst="rect">
            <a:avLst/>
          </a:prstGeom>
        </p:spPr>
      </p:pic>
      <p:sp>
        <p:nvSpPr>
          <p:cNvPr id="11" name="TextBox 10">
            <a:extLst>
              <a:ext uri="{FF2B5EF4-FFF2-40B4-BE49-F238E27FC236}">
                <a16:creationId xmlns:a16="http://schemas.microsoft.com/office/drawing/2014/main" id="{E92F89F8-103D-F835-F68D-A919E5BC74AA}"/>
              </a:ext>
            </a:extLst>
          </p:cNvPr>
          <p:cNvSpPr txBox="1"/>
          <p:nvPr/>
        </p:nvSpPr>
        <p:spPr>
          <a:xfrm>
            <a:off x="324100" y="1363574"/>
            <a:ext cx="8819900" cy="4401205"/>
          </a:xfrm>
          <a:prstGeom prst="rect">
            <a:avLst/>
          </a:prstGeom>
          <a:noFill/>
        </p:spPr>
        <p:txBody>
          <a:bodyPr wrap="square" rtlCol="0">
            <a:spAutoFit/>
          </a:bodyPr>
          <a:lstStyle/>
          <a:p>
            <a:pPr marL="267891" indent="-267891">
              <a:buFont typeface="Arial" panose="020B0604020202020204" pitchFamily="34" charset="0"/>
              <a:buChar char="•"/>
            </a:pPr>
            <a:r>
              <a:rPr lang="en-US" sz="2800" b="1" dirty="0">
                <a:solidFill>
                  <a:srgbClr val="001530"/>
                </a:solidFill>
                <a:latin typeface="Roboto" pitchFamily="2" charset="0"/>
                <a:ea typeface="Roboto" pitchFamily="2" charset="0"/>
              </a:rPr>
              <a:t>Ads should be focused on presentation of a </a:t>
            </a:r>
            <a:r>
              <a:rPr lang="en-US" sz="2800" b="1" u="sng" dirty="0">
                <a:solidFill>
                  <a:srgbClr val="001530"/>
                </a:solidFill>
                <a:latin typeface="Roboto" pitchFamily="2" charset="0"/>
                <a:ea typeface="Roboto" pitchFamily="2" charset="0"/>
              </a:rPr>
              <a:t>good public image</a:t>
            </a:r>
            <a:r>
              <a:rPr lang="en-US" sz="2800" b="1" dirty="0">
                <a:solidFill>
                  <a:srgbClr val="001530"/>
                </a:solidFill>
                <a:latin typeface="Roboto" pitchFamily="2" charset="0"/>
                <a:ea typeface="Roboto" pitchFamily="2" charset="0"/>
              </a:rPr>
              <a:t> and related to patient care.  </a:t>
            </a:r>
            <a:br>
              <a:rPr lang="en-US" sz="2800" b="1" dirty="0">
                <a:solidFill>
                  <a:srgbClr val="001530"/>
                </a:solidFill>
                <a:latin typeface="Roboto" pitchFamily="2" charset="0"/>
                <a:ea typeface="Roboto" pitchFamily="2" charset="0"/>
              </a:rPr>
            </a:br>
            <a:endParaRPr lang="en-US" sz="2800" b="1" dirty="0">
              <a:solidFill>
                <a:srgbClr val="001530"/>
              </a:solidFill>
              <a:latin typeface="Roboto" pitchFamily="2" charset="0"/>
              <a:ea typeface="Roboto" pitchFamily="2" charset="0"/>
            </a:endParaRPr>
          </a:p>
          <a:p>
            <a:pPr marL="267891" indent="-267891">
              <a:buFont typeface="Arial" panose="020B0604020202020204" pitchFamily="34" charset="0"/>
              <a:buChar char="•"/>
            </a:pPr>
            <a:r>
              <a:rPr lang="en-US" sz="2800" b="1" dirty="0">
                <a:solidFill>
                  <a:srgbClr val="001530"/>
                </a:solidFill>
                <a:latin typeface="Roboto" pitchFamily="2" charset="0"/>
                <a:ea typeface="Roboto" pitchFamily="2" charset="0"/>
              </a:rPr>
              <a:t>Ensure the ad contains </a:t>
            </a:r>
            <a:r>
              <a:rPr lang="en-US" sz="2800" b="1" u="sng" dirty="0">
                <a:solidFill>
                  <a:srgbClr val="001530"/>
                </a:solidFill>
                <a:latin typeface="Roboto" pitchFamily="2" charset="0"/>
                <a:ea typeface="Roboto" pitchFamily="2" charset="0"/>
              </a:rPr>
              <a:t>general information</a:t>
            </a:r>
            <a:r>
              <a:rPr lang="en-US" sz="2800" b="1" dirty="0">
                <a:solidFill>
                  <a:srgbClr val="001530"/>
                </a:solidFill>
                <a:latin typeface="Roboto" pitchFamily="2" charset="0"/>
                <a:ea typeface="Roboto" pitchFamily="2" charset="0"/>
              </a:rPr>
              <a:t> about the provider.  </a:t>
            </a:r>
            <a:br>
              <a:rPr lang="en-US" sz="2800" b="1" dirty="0">
                <a:solidFill>
                  <a:srgbClr val="001530"/>
                </a:solidFill>
                <a:latin typeface="Roboto" pitchFamily="2" charset="0"/>
                <a:ea typeface="Roboto" pitchFamily="2" charset="0"/>
              </a:rPr>
            </a:br>
            <a:endParaRPr lang="en-US" sz="2800" b="1" dirty="0">
              <a:solidFill>
                <a:srgbClr val="001530"/>
              </a:solidFill>
              <a:latin typeface="Roboto" pitchFamily="2" charset="0"/>
              <a:ea typeface="Roboto" pitchFamily="2" charset="0"/>
            </a:endParaRPr>
          </a:p>
          <a:p>
            <a:pPr marL="267891" indent="-267891">
              <a:buFont typeface="Arial" panose="020B0604020202020204" pitchFamily="34" charset="0"/>
              <a:buChar char="•"/>
            </a:pPr>
            <a:r>
              <a:rPr lang="en-US" sz="2800" b="1" dirty="0">
                <a:solidFill>
                  <a:srgbClr val="001530"/>
                </a:solidFill>
                <a:latin typeface="Roboto" pitchFamily="2" charset="0"/>
                <a:ea typeface="Roboto" pitchFamily="2" charset="0"/>
              </a:rPr>
              <a:t>Ads directed solely to </a:t>
            </a:r>
            <a:r>
              <a:rPr lang="en-US" sz="2800" b="1" u="sng" dirty="0">
                <a:solidFill>
                  <a:srgbClr val="001530"/>
                </a:solidFill>
                <a:latin typeface="Roboto" pitchFamily="2" charset="0"/>
                <a:ea typeface="Roboto" pitchFamily="2" charset="0"/>
              </a:rPr>
              <a:t>educating</a:t>
            </a:r>
            <a:r>
              <a:rPr lang="en-US" sz="2800" b="1" dirty="0">
                <a:solidFill>
                  <a:srgbClr val="001530"/>
                </a:solidFill>
                <a:latin typeface="Roboto" pitchFamily="2" charset="0"/>
                <a:ea typeface="Roboto" pitchFamily="2" charset="0"/>
              </a:rPr>
              <a:t> patients.</a:t>
            </a:r>
          </a:p>
          <a:p>
            <a:pPr marL="267891" indent="-267891">
              <a:buFont typeface="Arial" panose="020B0604020202020204" pitchFamily="34" charset="0"/>
              <a:buChar char="•"/>
            </a:pPr>
            <a:endParaRPr lang="en-US" sz="2800" b="1" dirty="0">
              <a:solidFill>
                <a:srgbClr val="001530"/>
              </a:solidFill>
              <a:latin typeface="Roboto" pitchFamily="2" charset="0"/>
              <a:ea typeface="Roboto" pitchFamily="2" charset="0"/>
            </a:endParaRPr>
          </a:p>
          <a:p>
            <a:pPr marL="267891" indent="-267891">
              <a:buFont typeface="Arial" panose="020B0604020202020204" pitchFamily="34" charset="0"/>
              <a:buChar char="•"/>
            </a:pPr>
            <a:r>
              <a:rPr lang="en-US" sz="2800" b="1" dirty="0">
                <a:solidFill>
                  <a:srgbClr val="001530"/>
                </a:solidFill>
                <a:latin typeface="Roboto" pitchFamily="2" charset="0"/>
                <a:ea typeface="Roboto" pitchFamily="2" charset="0"/>
              </a:rPr>
              <a:t>Ensure the ad is deployed in </a:t>
            </a:r>
            <a:r>
              <a:rPr lang="en-US" sz="2800" b="1" u="sng" dirty="0">
                <a:solidFill>
                  <a:srgbClr val="001530"/>
                </a:solidFill>
                <a:latin typeface="Roboto" pitchFamily="2" charset="0"/>
                <a:ea typeface="Roboto" pitchFamily="2" charset="0"/>
              </a:rPr>
              <a:t>a targeted manner.</a:t>
            </a:r>
            <a:r>
              <a:rPr lang="en-US" sz="2800" b="1" dirty="0">
                <a:solidFill>
                  <a:srgbClr val="001530"/>
                </a:solidFill>
                <a:latin typeface="Roboto" pitchFamily="2" charset="0"/>
                <a:ea typeface="Roboto" pitchFamily="2" charset="0"/>
              </a:rPr>
              <a:t> </a:t>
            </a:r>
          </a:p>
          <a:p>
            <a:pPr marL="267891" indent="-267891">
              <a:buFont typeface="Arial" panose="020B0604020202020204" pitchFamily="34" charset="0"/>
              <a:buChar char="•"/>
            </a:pPr>
            <a:endParaRPr lang="en-US" sz="2800" b="1" dirty="0">
              <a:solidFill>
                <a:srgbClr val="001530"/>
              </a:solidFill>
              <a:latin typeface="Roboto" pitchFamily="2" charset="0"/>
              <a:ea typeface="Roboto" pitchFamily="2" charset="0"/>
            </a:endParaRPr>
          </a:p>
        </p:txBody>
      </p:sp>
      <p:sp>
        <p:nvSpPr>
          <p:cNvPr id="4" name="Freeform 6">
            <a:extLst>
              <a:ext uri="{FF2B5EF4-FFF2-40B4-BE49-F238E27FC236}">
                <a16:creationId xmlns:a16="http://schemas.microsoft.com/office/drawing/2014/main" id="{84392246-B877-6CD5-6EFB-32F98986CF16}"/>
              </a:ext>
            </a:extLst>
          </p:cNvPr>
          <p:cNvSpPr/>
          <p:nvPr/>
        </p:nvSpPr>
        <p:spPr>
          <a:xfrm>
            <a:off x="0" y="0"/>
            <a:ext cx="9144000" cy="980388"/>
          </a:xfrm>
          <a:custGeom>
            <a:avLst/>
            <a:gdLst/>
            <a:ahLst/>
            <a:cxnLst/>
            <a:rect l="l" t="t" r="r" b="b"/>
            <a:pathLst>
              <a:path w="2798042" h="1212558">
                <a:moveTo>
                  <a:pt x="0" y="0"/>
                </a:moveTo>
                <a:lnTo>
                  <a:pt x="2798042" y="0"/>
                </a:lnTo>
                <a:lnTo>
                  <a:pt x="2798042" y="1212558"/>
                </a:lnTo>
                <a:lnTo>
                  <a:pt x="0" y="1212558"/>
                </a:lnTo>
                <a:lnTo>
                  <a:pt x="0" y="0"/>
                </a:lnTo>
                <a:close/>
              </a:path>
            </a:pathLst>
          </a:custGeom>
          <a:gradFill>
            <a:gsLst>
              <a:gs pos="22000">
                <a:srgbClr val="001530"/>
              </a:gs>
              <a:gs pos="100000">
                <a:srgbClr val="32B7F8"/>
              </a:gs>
            </a:gsLst>
            <a:lin ang="6000000" scaled="0"/>
          </a:gradFill>
        </p:spPr>
        <p:txBody>
          <a:bodyPr/>
          <a:lstStyle/>
          <a:p>
            <a:endParaRPr lang="en-US"/>
          </a:p>
        </p:txBody>
      </p:sp>
      <p:sp>
        <p:nvSpPr>
          <p:cNvPr id="8" name="TextBox 10">
            <a:extLst>
              <a:ext uri="{FF2B5EF4-FFF2-40B4-BE49-F238E27FC236}">
                <a16:creationId xmlns:a16="http://schemas.microsoft.com/office/drawing/2014/main" id="{28FC0BA0-60C3-0E61-63E4-32DE6C32B160}"/>
              </a:ext>
            </a:extLst>
          </p:cNvPr>
          <p:cNvSpPr txBox="1"/>
          <p:nvPr/>
        </p:nvSpPr>
        <p:spPr>
          <a:xfrm>
            <a:off x="1892826" y="328085"/>
            <a:ext cx="6644887" cy="461665"/>
          </a:xfrm>
          <a:prstGeom prst="rect">
            <a:avLst/>
          </a:prstGeom>
        </p:spPr>
        <p:txBody>
          <a:bodyPr wrap="square" lIns="0" tIns="0" rIns="0" bIns="0" rtlCol="0" anchor="t">
            <a:spAutoFit/>
          </a:bodyPr>
          <a:lstStyle/>
          <a:p>
            <a:pPr>
              <a:lnSpc>
                <a:spcPts val="3601"/>
              </a:lnSpc>
            </a:pPr>
            <a:r>
              <a:rPr lang="en-US" sz="3200" b="1" dirty="0">
                <a:solidFill>
                  <a:schemeClr val="bg1"/>
                </a:solidFill>
                <a:latin typeface="Roboto" pitchFamily="2" charset="0"/>
                <a:ea typeface="Roboto" pitchFamily="2" charset="0"/>
              </a:rPr>
              <a:t>When Designing Ad Creative:</a:t>
            </a:r>
          </a:p>
        </p:txBody>
      </p:sp>
    </p:spTree>
    <p:extLst>
      <p:ext uri="{BB962C8B-B14F-4D97-AF65-F5344CB8AC3E}">
        <p14:creationId xmlns:p14="http://schemas.microsoft.com/office/powerpoint/2010/main" val="6574687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a8f7166-8d22-4d53-ba9f-b1915616617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672AC9DE4FF4EA6866487D36ABBD1" ma:contentTypeVersion="17" ma:contentTypeDescription="Create a new document." ma:contentTypeScope="" ma:versionID="f3c92aec8efb8ac29623ec826f95f294">
  <xsd:schema xmlns:xsd="http://www.w3.org/2001/XMLSchema" xmlns:xs="http://www.w3.org/2001/XMLSchema" xmlns:p="http://schemas.microsoft.com/office/2006/metadata/properties" xmlns:ns3="64ffadb5-f164-4aa7-8ca3-ce09edd7ceaa" xmlns:ns4="2a8f7166-8d22-4d53-ba9f-b1915616617e" targetNamespace="http://schemas.microsoft.com/office/2006/metadata/properties" ma:root="true" ma:fieldsID="c83b3f4c65c8e208bdcd2921c94766cc" ns3:_="" ns4:_="">
    <xsd:import namespace="64ffadb5-f164-4aa7-8ca3-ce09edd7ceaa"/>
    <xsd:import namespace="2a8f7166-8d22-4d53-ba9f-b1915616617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DateTaken" minOccurs="0"/>
                <xsd:element ref="ns4:MediaLengthInSeconds" minOccurs="0"/>
                <xsd:element ref="ns4:MediaServiceLocation"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ffadb5-f164-4aa7-8ca3-ce09edd7ce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8f7166-8d22-4d53-ba9f-b1915616617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888BC-EA59-4CE6-84F4-C7A578117661}">
  <ds:schemaRefs>
    <ds:schemaRef ds:uri="http://purl.org/dc/elements/1.1/"/>
    <ds:schemaRef ds:uri="http://schemas.microsoft.com/office/2006/documentManagement/types"/>
    <ds:schemaRef ds:uri="2a8f7166-8d22-4d53-ba9f-b1915616617e"/>
    <ds:schemaRef ds:uri="http://purl.org/dc/dcmitype/"/>
    <ds:schemaRef ds:uri="http://www.w3.org/XML/1998/namespace"/>
    <ds:schemaRef ds:uri="http://purl.org/dc/terms/"/>
    <ds:schemaRef ds:uri="http://schemas.microsoft.com/office/infopath/2007/PartnerControls"/>
    <ds:schemaRef ds:uri="http://schemas.openxmlformats.org/package/2006/metadata/core-properties"/>
    <ds:schemaRef ds:uri="64ffadb5-f164-4aa7-8ca3-ce09edd7ceaa"/>
    <ds:schemaRef ds:uri="http://schemas.microsoft.com/office/2006/metadata/properties"/>
  </ds:schemaRefs>
</ds:datastoreItem>
</file>

<file path=customXml/itemProps2.xml><?xml version="1.0" encoding="utf-8"?>
<ds:datastoreItem xmlns:ds="http://schemas.openxmlformats.org/officeDocument/2006/customXml" ds:itemID="{4B21B1E3-A1F7-41B2-828B-4C950EBAD09C}">
  <ds:schemaRefs>
    <ds:schemaRef ds:uri="http://schemas.microsoft.com/sharepoint/v3/contenttype/forms"/>
  </ds:schemaRefs>
</ds:datastoreItem>
</file>

<file path=customXml/itemProps3.xml><?xml version="1.0" encoding="utf-8"?>
<ds:datastoreItem xmlns:ds="http://schemas.openxmlformats.org/officeDocument/2006/customXml" ds:itemID="{DBCFE5BD-8080-424E-A052-0757A2FCD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ffadb5-f164-4aa7-8ca3-ce09edd7ceaa"/>
    <ds:schemaRef ds:uri="2a8f7166-8d22-4d53-ba9f-b191561661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118326</TotalTime>
  <Words>2118</Words>
  <Application>Microsoft Office PowerPoint</Application>
  <PresentationFormat>Letter Paper (8.5x11 in)</PresentationFormat>
  <Paragraphs>416</Paragraphs>
  <Slides>36</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Futura PT Book</vt:lpstr>
      <vt:lpstr>Roboto</vt:lpstr>
      <vt:lpstr>Roboto Bk</vt:lpstr>
      <vt:lpstr>Roboto Lt</vt:lpstr>
      <vt:lpstr>Times New Roman</vt:lpstr>
      <vt:lpstr>var(--secondary-font)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Gadeken</dc:creator>
  <cp:lastModifiedBy>Sara Gadeken</cp:lastModifiedBy>
  <cp:revision>697</cp:revision>
  <cp:lastPrinted>2022-07-05T19:03:44Z</cp:lastPrinted>
  <dcterms:created xsi:type="dcterms:W3CDTF">2020-02-07T20:52:29Z</dcterms:created>
  <dcterms:modified xsi:type="dcterms:W3CDTF">2024-06-07T15:42:26Z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0x0101005F0672AC9DE4FF4EA6866487D36ABBD1</vt:lpwstr>
  </property>
  <property fmtid="{D5CDD505-2E9C-101B-9397-08002B2CF9AE}" pid="3" name="MediaServiceImageTags">
    <vt:lpwstr/>
  </property>
</Properties>
</file>