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3B_56E52027.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3E_C237119B.xml" ContentType="application/vnd.ms-powerpoint.comments+xml"/>
  <Override PartName="/ppt/notesSlides/notesSlide15.xml" ContentType="application/vnd.openxmlformats-officedocument.presentationml.notesSlide+xml"/>
  <Override PartName="/ppt/comments/modernComment_165_67D17349.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40_465D25E4.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43_FFAA6EF2.xml" ContentType="application/vnd.ms-powerpoint.comments+xml"/>
  <Override PartName="/ppt/notesSlides/notesSlide22.xml" ContentType="application/vnd.openxmlformats-officedocument.presentationml.notesSlide+xml"/>
  <Override PartName="/ppt/comments/modernComment_144_4B24E549.xml" ContentType="application/vnd.ms-powerpoint.comments+xml"/>
  <Override PartName="/ppt/notesSlides/notesSlide23.xml" ContentType="application/vnd.openxmlformats-officedocument.presentationml.notesSlide+xml"/>
  <Override PartName="/ppt/comments/modernComment_133_157D66BA.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771" r:id="rId5"/>
  </p:sldMasterIdLst>
  <p:notesMasterIdLst>
    <p:notesMasterId r:id="rId48"/>
  </p:notesMasterIdLst>
  <p:handoutMasterIdLst>
    <p:handoutMasterId r:id="rId49"/>
  </p:handoutMasterIdLst>
  <p:sldIdLst>
    <p:sldId id="265" r:id="rId6"/>
    <p:sldId id="298" r:id="rId7"/>
    <p:sldId id="299" r:id="rId8"/>
    <p:sldId id="270" r:id="rId9"/>
    <p:sldId id="272" r:id="rId10"/>
    <p:sldId id="311" r:id="rId11"/>
    <p:sldId id="308" r:id="rId12"/>
    <p:sldId id="300" r:id="rId13"/>
    <p:sldId id="292" r:id="rId14"/>
    <p:sldId id="314" r:id="rId15"/>
    <p:sldId id="315" r:id="rId16"/>
    <p:sldId id="316" r:id="rId17"/>
    <p:sldId id="286" r:id="rId18"/>
    <p:sldId id="290" r:id="rId19"/>
    <p:sldId id="317" r:id="rId20"/>
    <p:sldId id="327" r:id="rId21"/>
    <p:sldId id="318" r:id="rId22"/>
    <p:sldId id="357" r:id="rId23"/>
    <p:sldId id="319" r:id="rId24"/>
    <p:sldId id="320" r:id="rId25"/>
    <p:sldId id="321" r:id="rId26"/>
    <p:sldId id="322" r:id="rId27"/>
    <p:sldId id="354" r:id="rId28"/>
    <p:sldId id="323" r:id="rId29"/>
    <p:sldId id="324" r:id="rId30"/>
    <p:sldId id="307" r:id="rId31"/>
    <p:sldId id="325" r:id="rId32"/>
    <p:sldId id="326" r:id="rId33"/>
    <p:sldId id="330" r:id="rId34"/>
    <p:sldId id="331" r:id="rId35"/>
    <p:sldId id="332" r:id="rId36"/>
    <p:sldId id="355" r:id="rId37"/>
    <p:sldId id="356" r:id="rId38"/>
    <p:sldId id="280" r:id="rId39"/>
    <p:sldId id="349" r:id="rId40"/>
    <p:sldId id="350" r:id="rId41"/>
    <p:sldId id="351" r:id="rId42"/>
    <p:sldId id="352" r:id="rId43"/>
    <p:sldId id="353" r:id="rId44"/>
    <p:sldId id="275" r:id="rId45"/>
    <p:sldId id="276" r:id="rId46"/>
    <p:sldId id="271" r:id="rId47"/>
  </p:sldIdLst>
  <p:sldSz cx="12192000" cy="6858000"/>
  <p:notesSz cx="6858000" cy="9296400"/>
  <p:embeddedFontLst>
    <p:embeddedFont>
      <p:font typeface="Calibri" panose="020F0502020204030204" pitchFamily="34" charset="0"/>
      <p:regular r:id="rId50"/>
      <p:bold r:id="rId51"/>
      <p:italic r:id="rId52"/>
      <p:boldItalic r:id="rId53"/>
    </p:embeddedFont>
    <p:embeddedFont>
      <p:font typeface="Montserrat" panose="00000500000000000000" pitchFamily="50" charset="0"/>
      <p:regular r:id="rId54"/>
      <p:bold r:id="rId55"/>
    </p:embeddedFont>
    <p:embeddedFont>
      <p:font typeface="Montserrat Semi Bold" panose="00000700000000000000" pitchFamily="50" charset="0"/>
      <p:bold r:id="rId56"/>
    </p:embeddedFont>
    <p:embeddedFont>
      <p:font typeface="Roboto" panose="02000000000000000000" pitchFamily="2" charset="0"/>
      <p:regular r:id="rId57"/>
      <p:bold r:id="rId58"/>
      <p:italic r:id="rId59"/>
      <p:boldItalic r:id="rId60"/>
    </p:embeddedFont>
    <p:embeddedFont>
      <p:font typeface="Roboto Black" panose="02000000000000000000" pitchFamily="2" charset="0"/>
      <p:bold r:id="rId61"/>
      <p:boldItalic r:id="rId62"/>
    </p:embeddedFont>
    <p:embeddedFont>
      <p:font typeface="Wingdings 3" panose="05040102010807070707" pitchFamily="18" charset="2"/>
      <p:regular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C175C8-A0D6-1D69-5BAF-58B80489DC0D}" name="Shannon, Amanda" initials="SA" userId="S::Amanda.Shannon@nebraska.gov::73920bb1-4b91-4215-86ad-afa35c99b6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rew Preston" initials="DP" lastIdx="1" clrIdx="0">
    <p:extLst>
      <p:ext uri="{19B8F6BF-5375-455C-9EA6-DF929625EA0E}">
        <p15:presenceInfo xmlns:p15="http://schemas.microsoft.com/office/powerpoint/2012/main" userId="S-1-5-21-874590670-1633117062-1544898942-5408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CC"/>
    <a:srgbClr val="000000"/>
    <a:srgbClr val="E77924"/>
    <a:srgbClr val="002060"/>
    <a:srgbClr val="A1C73A"/>
    <a:srgbClr val="BB2054"/>
    <a:srgbClr val="036080"/>
    <a:srgbClr val="BB1F53"/>
    <a:srgbClr val="7E99A9"/>
    <a:srgbClr val="FFC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7226" autoAdjust="0"/>
  </p:normalViewPr>
  <p:slideViewPr>
    <p:cSldViewPr snapToGrid="0">
      <p:cViewPr varScale="1">
        <p:scale>
          <a:sx n="92" d="100"/>
          <a:sy n="92" d="100"/>
        </p:scale>
        <p:origin x="444" y="9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4.fntdata"/><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font" Target="fonts/font12.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commentAuthors" Target="commentAuthors.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0.fntdata"/><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font" Target="fonts/font1.fntdata"/><Relationship Id="rId55" Type="http://schemas.openxmlformats.org/officeDocument/2006/relationships/font" Target="fonts/font6.fntdata"/></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a:t>Nebraska Medicaid and CHIP Enrollment,</a:t>
            </a:r>
          </a:p>
          <a:p>
            <a:pPr>
              <a:defRPr/>
            </a:pPr>
            <a:r>
              <a:rPr lang="en-US" dirty="0"/>
              <a:t>October 2022</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4E1B-4F91-B1B4-F9FFA1232BE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4E1B-4F91-B1B4-F9FFA1232BEA}"/>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4E1B-4F91-B1B4-F9FFA1232BEA}"/>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4E1B-4F91-B1B4-F9FFA1232BEA}"/>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4E1B-4F91-B1B4-F9FFA1232BEA}"/>
              </c:ext>
            </c:extLst>
          </c:dPt>
          <c:dLbls>
            <c:dLbl>
              <c:idx val="0"/>
              <c:layout>
                <c:manualLayout>
                  <c:x val="0.18055555555555566"/>
                  <c:y val="-4.1666666666666685E-2"/>
                </c:manualLayout>
              </c:layout>
              <c:tx>
                <c:rich>
                  <a:bodyPr/>
                  <a:lstStyle/>
                  <a:p>
                    <a:fld id="{61C9BEE2-6FDD-40B2-87B0-1C9AC090AB32}" type="CATEGORYNAME">
                      <a:rPr lang="en-US" sz="1400"/>
                      <a:pPr/>
                      <a:t>[CATEGORY NAME]</a:t>
                    </a:fld>
                    <a:r>
                      <a:rPr lang="en-US" baseline="0" dirty="0"/>
                      <a:t>
</a:t>
                    </a:r>
                    <a:fld id="{A5481A89-D23F-4A98-95D8-C09C463BDD65}" type="PERCENTAGE">
                      <a:rPr lang="en-US" sz="1200"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1B-4F91-B1B4-F9FFA1232BEA}"/>
                </c:ext>
              </c:extLst>
            </c:dLbl>
            <c:dLbl>
              <c:idx val="1"/>
              <c:layout>
                <c:manualLayout>
                  <c:x val="0.11388888888888889"/>
                  <c:y val="-4.6296296296297144E-3"/>
                </c:manualLayout>
              </c:layout>
              <c:tx>
                <c:rich>
                  <a:bodyPr/>
                  <a:lstStyle/>
                  <a:p>
                    <a:fld id="{B76F0C85-E0B6-4564-A2F7-9562FA3FC88A}" type="CATEGORYNAME">
                      <a:rPr lang="en-US" sz="1400"/>
                      <a:pPr/>
                      <a:t>[CATEGORY NAME]</a:t>
                    </a:fld>
                    <a:r>
                      <a:rPr lang="en-US" sz="1400" baseline="0" dirty="0"/>
                      <a:t>
</a:t>
                    </a:r>
                    <a:fld id="{7D0A3E66-CAAA-48AD-8A17-181E3332409C}" type="PERCENTAGE">
                      <a:rPr lang="en-US" sz="1400" baseline="0"/>
                      <a:pPr/>
                      <a:t>[PERCENTAGE]</a:t>
                    </a:fld>
                    <a:endParaRPr lang="en-US" sz="14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E1B-4F91-B1B4-F9FFA1232BEA}"/>
                </c:ext>
              </c:extLst>
            </c:dLbl>
            <c:dLbl>
              <c:idx val="2"/>
              <c:layout>
                <c:manualLayout>
                  <c:x val="4.9999999999999899E-2"/>
                  <c:y val="1.3888888888888888E-2"/>
                </c:manualLayout>
              </c:layout>
              <c:tx>
                <c:rich>
                  <a:bodyPr/>
                  <a:lstStyle/>
                  <a:p>
                    <a:fld id="{FB0338E4-E9AD-4171-B365-1327A796C582}" type="CATEGORYNAME">
                      <a:rPr lang="en-US" sz="1400"/>
                      <a:pPr/>
                      <a:t>[CATEGORY NAME]</a:t>
                    </a:fld>
                    <a:r>
                      <a:rPr lang="en-US" sz="1400" baseline="0" dirty="0"/>
                      <a:t>
</a:t>
                    </a:r>
                    <a:fld id="{7B003A8B-0757-4C5C-B383-3854CC7C5176}" type="PERCENTAGE">
                      <a:rPr lang="en-US" sz="1400" baseline="0"/>
                      <a:pPr/>
                      <a:t>[PERCENTAGE]</a:t>
                    </a:fld>
                    <a:endParaRPr lang="en-US" sz="14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E1B-4F91-B1B4-F9FFA1232BEA}"/>
                </c:ext>
              </c:extLst>
            </c:dLbl>
            <c:dLbl>
              <c:idx val="3"/>
              <c:layout>
                <c:manualLayout>
                  <c:x val="-0.18974360843783417"/>
                  <c:y val="-0.23118523631797139"/>
                </c:manualLayout>
              </c:layout>
              <c:tx>
                <c:rich>
                  <a:bodyPr/>
                  <a:lstStyle/>
                  <a:p>
                    <a:fld id="{F4FCD689-4DE3-4243-84E1-7CDF7D355870}" type="CATEGORYNAME">
                      <a:rPr lang="en-US" sz="1400"/>
                      <a:pPr/>
                      <a:t>[CATEGORY NAME]</a:t>
                    </a:fld>
                    <a:r>
                      <a:rPr lang="en-US" sz="1400" baseline="0" dirty="0"/>
                      <a:t>
</a:t>
                    </a:r>
                    <a:fld id="{B483E284-06D8-4E0A-8EF3-DA301955715E}" type="PERCENTAGE">
                      <a:rPr lang="en-US" sz="1400" baseline="0"/>
                      <a:pPr/>
                      <a:t>[PERCENTAGE]</a:t>
                    </a:fld>
                    <a:endParaRPr lang="en-US" sz="14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E1B-4F91-B1B4-F9FFA1232BEA}"/>
                </c:ext>
              </c:extLst>
            </c:dLbl>
            <c:dLbl>
              <c:idx val="4"/>
              <c:layout>
                <c:manualLayout>
                  <c:x val="-0.1027777777777778"/>
                  <c:y val="8.3333333333333329E-2"/>
                </c:manualLayout>
              </c:layout>
              <c:tx>
                <c:rich>
                  <a:bodyPr/>
                  <a:lstStyle/>
                  <a:p>
                    <a:fld id="{C7914C65-F759-44DA-81E5-201E273E16F3}" type="CATEGORYNAME">
                      <a:rPr lang="en-US" sz="1400"/>
                      <a:pPr/>
                      <a:t>[CATEGORY NAME]</a:t>
                    </a:fld>
                    <a:r>
                      <a:rPr lang="en-US" sz="1400" baseline="0" dirty="0"/>
                      <a:t>
</a:t>
                    </a:r>
                    <a:fld id="{0A8E8D98-6847-4493-839D-282165242DF0}" type="PERCENTAGE">
                      <a:rPr lang="en-US" sz="1400" baseline="0"/>
                      <a:pPr/>
                      <a:t>[PERCENTAGE]</a:t>
                    </a:fld>
                    <a:endParaRPr lang="en-US" sz="14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E1B-4F91-B1B4-F9FFA1232BE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Adult        </c:v>
                </c:pt>
                <c:pt idx="1">
                  <c:v>Aged         </c:v>
                </c:pt>
                <c:pt idx="2">
                  <c:v>Blind/Disabled</c:v>
                </c:pt>
                <c:pt idx="3">
                  <c:v>Child/CHIP   </c:v>
                </c:pt>
                <c:pt idx="4">
                  <c:v>Expansion    </c:v>
                </c:pt>
              </c:strCache>
            </c:strRef>
          </c:cat>
          <c:val>
            <c:numRef>
              <c:f>Sheet1!$B$2:$B$6</c:f>
              <c:numCache>
                <c:formatCode>#,##0</c:formatCode>
                <c:ptCount val="5"/>
                <c:pt idx="0">
                  <c:v>47954</c:v>
                </c:pt>
                <c:pt idx="1">
                  <c:v>20179</c:v>
                </c:pt>
                <c:pt idx="2">
                  <c:v>36019</c:v>
                </c:pt>
                <c:pt idx="3">
                  <c:v>195739</c:v>
                </c:pt>
                <c:pt idx="4">
                  <c:v>72339</c:v>
                </c:pt>
              </c:numCache>
            </c:numRef>
          </c:val>
          <c:extLst>
            <c:ext xmlns:c16="http://schemas.microsoft.com/office/drawing/2014/chart" uri="{C3380CC4-5D6E-409C-BE32-E72D297353CC}">
              <c16:uniqueId val="{0000000A-4E1B-4F91-B1B4-F9FFA1232BE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omments/modernComment_133_157D66BA.xml><?xml version="1.0" encoding="utf-8"?>
<p188:cmLst xmlns:a="http://schemas.openxmlformats.org/drawingml/2006/main" xmlns:r="http://schemas.openxmlformats.org/officeDocument/2006/relationships" xmlns:p188="http://schemas.microsoft.com/office/powerpoint/2018/8/main">
  <p188:cm id="{4C5E6FEF-3266-43E8-B644-DF169CBE8415}" authorId="{71C175C8-A0D6-1D69-5BAF-58B80489DC0D}" created="2023-10-19T15:07:04.941">
    <ac:deMkLst xmlns:ac="http://schemas.microsoft.com/office/drawing/2013/main/command">
      <pc:docMk xmlns:pc="http://schemas.microsoft.com/office/powerpoint/2013/main/command"/>
      <pc:sldMk xmlns:pc="http://schemas.microsoft.com/office/powerpoint/2013/main/command" cId="360539834" sldId="307"/>
      <ac:picMk id="4" creationId="{FE6D2260-4C7A-35B2-39A6-343CE7598328}"/>
    </ac:deMkLst>
    <p188:txBody>
      <a:bodyPr/>
      <a:lstStyle/>
      <a:p>
        <a:r>
          <a:rPr lang="en-US"/>
          <a:t>Updated page to reflect iServe</a:t>
        </a:r>
      </a:p>
    </p188:txBody>
  </p188:cm>
</p188:cmLst>
</file>

<file path=ppt/comments/modernComment_13B_56E52027.xml><?xml version="1.0" encoding="utf-8"?>
<p188:cmLst xmlns:a="http://schemas.openxmlformats.org/drawingml/2006/main" xmlns:r="http://schemas.openxmlformats.org/officeDocument/2006/relationships" xmlns:p188="http://schemas.microsoft.com/office/powerpoint/2018/8/main">
  <p188:cm id="{5FDD24AC-5D0D-41B4-B587-7F79487F1F8C}" authorId="{71C175C8-A0D6-1D69-5BAF-58B80489DC0D}" created="2023-10-19T14:27:51.001">
    <pc:sldMkLst xmlns:pc="http://schemas.microsoft.com/office/powerpoint/2013/main/command">
      <pc:docMk/>
      <pc:sldMk cId="1457856551" sldId="315"/>
    </pc:sldMkLst>
    <p188:txBody>
      <a:bodyPr/>
      <a:lstStyle/>
      <a:p>
        <a:r>
          <a:rPr lang="en-US"/>
          <a:t>Updated 2023 income numbers using the ABD program, and noted the figures are for aged and disabled</a:t>
        </a:r>
      </a:p>
    </p188:txBody>
  </p188:cm>
</p188:cmLst>
</file>

<file path=ppt/comments/modernComment_13E_C237119B.xml><?xml version="1.0" encoding="utf-8"?>
<p188:cmLst xmlns:a="http://schemas.openxmlformats.org/drawingml/2006/main" xmlns:r="http://schemas.openxmlformats.org/officeDocument/2006/relationships" xmlns:p188="http://schemas.microsoft.com/office/powerpoint/2018/8/main">
  <p188:cm id="{ABBCC8CD-7DFE-412B-97EE-BAC47DE69F1C}" authorId="{71C175C8-A0D6-1D69-5BAF-58B80489DC0D}" created="2023-10-19T14:45:46.984">
    <pc:sldMkLst xmlns:pc="http://schemas.microsoft.com/office/powerpoint/2013/main/command">
      <pc:docMk/>
      <pc:sldMk cId="3258388891" sldId="318"/>
    </pc:sldMkLst>
    <p188:txBody>
      <a:bodyPr/>
      <a:lstStyle/>
      <a:p>
        <a:r>
          <a:rPr lang="en-US"/>
          <a:t>I added this page
I feel like this may be getting in the weeds some - but I feel it's a good plug for the iServe site, AND if we have any newness to Medicaid it can give good guidance on how to complete. </a:t>
        </a:r>
      </a:p>
    </p188:txBody>
  </p188:cm>
</p188:cmLst>
</file>

<file path=ppt/comments/modernComment_140_465D25E4.xml><?xml version="1.0" encoding="utf-8"?>
<p188:cmLst xmlns:a="http://schemas.openxmlformats.org/drawingml/2006/main" xmlns:r="http://schemas.openxmlformats.org/officeDocument/2006/relationships" xmlns:p188="http://schemas.microsoft.com/office/powerpoint/2018/8/main">
  <p188:cm id="{2C04700C-1D61-4EF5-8D96-D93AE8785591}" authorId="{71C175C8-A0D6-1D69-5BAF-58B80489DC0D}" created="2023-10-19T14:47:18.320">
    <ac:txMkLst xmlns:ac="http://schemas.microsoft.com/office/drawing/2013/main/command">
      <pc:docMk xmlns:pc="http://schemas.microsoft.com/office/powerpoint/2013/main/command"/>
      <pc:sldMk xmlns:pc="http://schemas.microsoft.com/office/powerpoint/2013/main/command" cId="1180509668" sldId="320"/>
      <ac:spMk id="2" creationId="{30C96E28-12D2-616D-0FE5-FF6B48B48840}"/>
      <ac:txMk cp="254" len="6">
        <ac:context len="374" hash="4205052695"/>
      </ac:txMk>
    </ac:txMkLst>
    <p188:pos x="10019763" y="1445235"/>
    <p188:txBody>
      <a:bodyPr/>
      <a:lstStyle/>
      <a:p>
        <a:r>
          <a:rPr lang="en-US"/>
          <a:t>Updated</a:t>
        </a:r>
      </a:p>
    </p188:txBody>
  </p188:cm>
</p188:cmLst>
</file>

<file path=ppt/comments/modernComment_143_FFAA6EF2.xml><?xml version="1.0" encoding="utf-8"?>
<p188:cmLst xmlns:a="http://schemas.openxmlformats.org/drawingml/2006/main" xmlns:r="http://schemas.openxmlformats.org/officeDocument/2006/relationships" xmlns:p188="http://schemas.microsoft.com/office/powerpoint/2018/8/main">
  <p188:cm id="{10E277C5-25C2-42FC-A2E7-C5959E3CF63B}" authorId="{71C175C8-A0D6-1D69-5BAF-58B80489DC0D}" created="2023-10-19T14:49:32.824">
    <ac:txMkLst xmlns:ac="http://schemas.microsoft.com/office/drawing/2013/main/command">
      <pc:docMk xmlns:pc="http://schemas.microsoft.com/office/powerpoint/2013/main/command"/>
      <pc:sldMk xmlns:pc="http://schemas.microsoft.com/office/powerpoint/2013/main/command" cId="4289359602" sldId="323"/>
      <ac:spMk id="2" creationId="{733037EB-6941-9F48-B025-317A6760CDD4}"/>
      <ac:txMk cp="325" len="99">
        <ac:context len="631" hash="2937902304"/>
      </ac:txMk>
    </ac:txMkLst>
    <p188:pos x="11011436" y="2608933"/>
    <p188:txBody>
      <a:bodyPr/>
      <a:lstStyle/>
      <a:p>
        <a:r>
          <a:rPr lang="en-US"/>
          <a:t>Added to match the "is a new application needed" in MERL.</a:t>
        </a:r>
      </a:p>
    </p188:txBody>
  </p188:cm>
</p188:cmLst>
</file>

<file path=ppt/comments/modernComment_144_4B24E549.xml><?xml version="1.0" encoding="utf-8"?>
<p188:cmLst xmlns:a="http://schemas.openxmlformats.org/drawingml/2006/main" xmlns:r="http://schemas.openxmlformats.org/officeDocument/2006/relationships" xmlns:p188="http://schemas.microsoft.com/office/powerpoint/2018/8/main">
  <p188:cm id="{18A96635-1101-4783-9BA6-18AEDB76B3D7}" authorId="{71C175C8-A0D6-1D69-5BAF-58B80489DC0D}" created="2023-10-19T15:00:51.692">
    <ac:txMkLst xmlns:ac="http://schemas.microsoft.com/office/drawing/2013/main/command">
      <pc:docMk xmlns:pc="http://schemas.microsoft.com/office/powerpoint/2013/main/command"/>
      <pc:sldMk xmlns:pc="http://schemas.microsoft.com/office/powerpoint/2013/main/command" cId="1260709193" sldId="324"/>
      <ac:spMk id="2" creationId="{9A753CE5-CE87-269A-72D8-F2C96E68E8FB}"/>
      <ac:txMk cp="51" len="45">
        <ac:context len="422" hash="2447589178"/>
      </ac:txMk>
    </ac:txMkLst>
    <p188:pos x="10058399" y="347499"/>
    <p188:txBody>
      <a:bodyPr/>
      <a:lstStyle/>
      <a:p>
        <a:r>
          <a:rPr lang="en-US"/>
          <a:t>Updated to report changes to iServe site</a:t>
        </a:r>
      </a:p>
    </p188:txBody>
  </p188:cm>
</p188:cmLst>
</file>

<file path=ppt/comments/modernComment_165_67D17349.xml><?xml version="1.0" encoding="utf-8"?>
<p188:cmLst xmlns:a="http://schemas.openxmlformats.org/drawingml/2006/main" xmlns:r="http://schemas.openxmlformats.org/officeDocument/2006/relationships" xmlns:p188="http://schemas.microsoft.com/office/powerpoint/2018/8/main">
  <p188:cm id="{B5917304-AC79-4241-9191-1960E35120EB}" authorId="{71C175C8-A0D6-1D69-5BAF-58B80489DC0D}" created="2023-10-19T14:28:36.906">
    <ac:deMkLst xmlns:ac="http://schemas.microsoft.com/office/drawing/2013/main/command">
      <pc:docMk xmlns:pc="http://schemas.microsoft.com/office/powerpoint/2013/main/command"/>
      <pc:sldMk xmlns:pc="http://schemas.microsoft.com/office/powerpoint/2013/main/command" cId="1741779785" sldId="357"/>
      <ac:spMk id="2" creationId="{18B59C92-B185-4F7C-4EBF-8DD2A8B359B2}"/>
    </ac:deMkLst>
    <p188:txBody>
      <a:bodyPr/>
      <a:lstStyle/>
      <a:p>
        <a:r>
          <a:rPr lang="en-US"/>
          <a:t>Updated: Listed public form page site, and noted can search document name on public site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7"/>
            <a:ext cx="2971800" cy="466725"/>
          </a:xfrm>
          <a:prstGeom prst="rect">
            <a:avLst/>
          </a:prstGeom>
        </p:spPr>
        <p:txBody>
          <a:bodyPr vert="horz" lIns="91440" tIns="45720" rIns="91440" bIns="45720" rtlCol="0"/>
          <a:lstStyle>
            <a:lvl1pPr algn="r">
              <a:defRPr sz="1200"/>
            </a:lvl1pPr>
          </a:lstStyle>
          <a:p>
            <a:fld id="{FA0657D6-E5BC-4EEE-9B53-1F84CEA62985}" type="datetimeFigureOut">
              <a:rPr lang="en-US" smtClean="0"/>
              <a:t>10/24/2023</a:t>
            </a:fld>
            <a:endParaRPr lang="en-US"/>
          </a:p>
        </p:txBody>
      </p:sp>
      <p:sp>
        <p:nvSpPr>
          <p:cNvPr id="4" name="Footer Placeholder 3"/>
          <p:cNvSpPr>
            <a:spLocks noGrp="1"/>
          </p:cNvSpPr>
          <p:nvPr>
            <p:ph type="ftr" sz="quarter" idx="2"/>
          </p:nvPr>
        </p:nvSpPr>
        <p:spPr>
          <a:xfrm>
            <a:off x="0" y="8829678"/>
            <a:ext cx="2971800" cy="466725"/>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884613" y="8829678"/>
            <a:ext cx="2971800" cy="466725"/>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2972421"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33" y="2"/>
            <a:ext cx="2972421" cy="465621"/>
          </a:xfrm>
          <a:prstGeom prst="rect">
            <a:avLst/>
          </a:prstGeom>
        </p:spPr>
        <p:txBody>
          <a:bodyPr vert="horz" lIns="91440" tIns="45720" rIns="91440" bIns="45720" rtlCol="0"/>
          <a:lstStyle>
            <a:lvl1pPr algn="r">
              <a:defRPr sz="1200"/>
            </a:lvl1pPr>
          </a:lstStyle>
          <a:p>
            <a:fld id="{CD473510-9A33-4C2D-814F-062FEB88BA13}" type="datetimeFigureOut">
              <a:rPr lang="en-US" smtClean="0"/>
              <a:t>10/24/2023</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73792"/>
            <a:ext cx="5485158" cy="36609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830780"/>
            <a:ext cx="2972421" cy="465620"/>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884033" y="8830780"/>
            <a:ext cx="2972421" cy="465620"/>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a:t>
            </a:fld>
            <a:endParaRPr lang="en-US"/>
          </a:p>
        </p:txBody>
      </p:sp>
    </p:spTree>
    <p:extLst>
      <p:ext uri="{BB962C8B-B14F-4D97-AF65-F5344CB8AC3E}">
        <p14:creationId xmlns:p14="http://schemas.microsoft.com/office/powerpoint/2010/main" val="2409570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Highlighted to discuss for LTC information</a:t>
            </a: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13</a:t>
            </a:fld>
            <a:endParaRPr lang="en-US"/>
          </a:p>
        </p:txBody>
      </p:sp>
    </p:spTree>
    <p:extLst>
      <p:ext uri="{BB962C8B-B14F-4D97-AF65-F5344CB8AC3E}">
        <p14:creationId xmlns:p14="http://schemas.microsoft.com/office/powerpoint/2010/main" val="2347819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ADRC </a:t>
            </a:r>
            <a:r>
              <a:rPr lang="en-US" dirty="0" err="1"/>
              <a:t>ppt</a:t>
            </a:r>
            <a:r>
              <a:rPr lang="en-US" dirty="0"/>
              <a:t> in external</a:t>
            </a:r>
            <a:r>
              <a:rPr lang="en-US" baseline="0" dirty="0"/>
              <a:t> </a:t>
            </a:r>
            <a:r>
              <a:rPr lang="en-US" baseline="0" dirty="0" err="1"/>
              <a:t>comms</a:t>
            </a:r>
            <a:r>
              <a:rPr lang="en-US" baseline="0" dirty="0"/>
              <a:t>] </a:t>
            </a:r>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14</a:t>
            </a:fld>
            <a:endParaRPr lang="en-US"/>
          </a:p>
        </p:txBody>
      </p:sp>
    </p:spTree>
    <p:extLst>
      <p:ext uri="{BB962C8B-B14F-4D97-AF65-F5344CB8AC3E}">
        <p14:creationId xmlns:p14="http://schemas.microsoft.com/office/powerpoint/2010/main" val="3870642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added to talk about Medicare Premium payment and MIWD</a:t>
            </a:r>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15</a:t>
            </a:fld>
            <a:endParaRPr lang="en-US"/>
          </a:p>
        </p:txBody>
      </p:sp>
    </p:spTree>
    <p:extLst>
      <p:ext uri="{BB962C8B-B14F-4D97-AF65-F5344CB8AC3E}">
        <p14:creationId xmlns:p14="http://schemas.microsoft.com/office/powerpoint/2010/main" val="192719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16</a:t>
            </a:fld>
            <a:endParaRPr lang="en-US"/>
          </a:p>
        </p:txBody>
      </p:sp>
    </p:spTree>
    <p:extLst>
      <p:ext uri="{BB962C8B-B14F-4D97-AF65-F5344CB8AC3E}">
        <p14:creationId xmlns:p14="http://schemas.microsoft.com/office/powerpoint/2010/main" val="3981979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new </a:t>
            </a:r>
            <a:r>
              <a:rPr lang="en-US" dirty="0" err="1"/>
              <a:t>iServe</a:t>
            </a:r>
            <a:r>
              <a:rPr lang="en-US" dirty="0"/>
              <a:t> site – how it’s a one app for many programs which may be beneficial if you have clients discharging home and may need help with meals, </a:t>
            </a:r>
            <a:r>
              <a:rPr lang="en-US" dirty="0" err="1"/>
              <a:t>etc</a:t>
            </a:r>
            <a:r>
              <a:rPr lang="en-US" dirty="0"/>
              <a:t> if they are not already getting it. </a:t>
            </a:r>
          </a:p>
          <a:p>
            <a:endParaRPr lang="en-US" dirty="0"/>
          </a:p>
          <a:p>
            <a:r>
              <a:rPr lang="en-US" dirty="0"/>
              <a:t>Note for paper application the MILTC-64 is preferred, as it reviews everything. </a:t>
            </a:r>
            <a:br>
              <a:rPr lang="en-US" dirty="0"/>
            </a:br>
            <a:r>
              <a:rPr lang="en-US" dirty="0"/>
              <a:t>For non-aged or disabled clients, they can do the MILTC-53</a:t>
            </a:r>
          </a:p>
          <a:p>
            <a:br>
              <a:rPr lang="en-US" dirty="0"/>
            </a:br>
            <a:r>
              <a:rPr lang="en-US" dirty="0"/>
              <a:t>Also note clients can also visit local offices</a:t>
            </a:r>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17</a:t>
            </a:fld>
            <a:endParaRPr lang="en-US"/>
          </a:p>
        </p:txBody>
      </p:sp>
    </p:spTree>
    <p:extLst>
      <p:ext uri="{BB962C8B-B14F-4D97-AF65-F5344CB8AC3E}">
        <p14:creationId xmlns:p14="http://schemas.microsoft.com/office/powerpoint/2010/main" val="1831026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LTC individuals, these two documents were recently created and uploaded to DHHS forms website. </a:t>
            </a:r>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18</a:t>
            </a:fld>
            <a:endParaRPr lang="en-US"/>
          </a:p>
        </p:txBody>
      </p:sp>
    </p:spTree>
    <p:extLst>
      <p:ext uri="{BB962C8B-B14F-4D97-AF65-F5344CB8AC3E}">
        <p14:creationId xmlns:p14="http://schemas.microsoft.com/office/powerpoint/2010/main" val="4095508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an inclusive list</a:t>
            </a:r>
          </a:p>
          <a:p>
            <a:r>
              <a:rPr lang="en-US" dirty="0"/>
              <a:t>Discuss the Asset Verification System – now brings forward property and bank accounts established – 10 days to receive return</a:t>
            </a:r>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19</a:t>
            </a:fld>
            <a:endParaRPr lang="en-US"/>
          </a:p>
        </p:txBody>
      </p:sp>
    </p:spTree>
    <p:extLst>
      <p:ext uri="{BB962C8B-B14F-4D97-AF65-F5344CB8AC3E}">
        <p14:creationId xmlns:p14="http://schemas.microsoft.com/office/powerpoint/2010/main" val="1521002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technical process to look at these documents and compare to the regulatory allowances</a:t>
            </a:r>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20</a:t>
            </a:fld>
            <a:endParaRPr lang="en-US"/>
          </a:p>
        </p:txBody>
      </p:sp>
    </p:spTree>
    <p:extLst>
      <p:ext uri="{BB962C8B-B14F-4D97-AF65-F5344CB8AC3E}">
        <p14:creationId xmlns:p14="http://schemas.microsoft.com/office/powerpoint/2010/main" val="467219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team in Lincoln has to review this information for the most part</a:t>
            </a:r>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21</a:t>
            </a:fld>
            <a:endParaRPr lang="en-US"/>
          </a:p>
        </p:txBody>
      </p:sp>
    </p:spTree>
    <p:extLst>
      <p:ext uri="{BB962C8B-B14F-4D97-AF65-F5344CB8AC3E}">
        <p14:creationId xmlns:p14="http://schemas.microsoft.com/office/powerpoint/2010/main" val="470948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22</a:t>
            </a:fld>
            <a:endParaRPr lang="en-US"/>
          </a:p>
        </p:txBody>
      </p:sp>
    </p:spTree>
    <p:extLst>
      <p:ext uri="{BB962C8B-B14F-4D97-AF65-F5344CB8AC3E}">
        <p14:creationId xmlns:p14="http://schemas.microsoft.com/office/powerpoint/2010/main" val="413181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to list what the presentation is about</a:t>
            </a:r>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2</a:t>
            </a:fld>
            <a:endParaRPr lang="en-US"/>
          </a:p>
        </p:txBody>
      </p:sp>
    </p:spTree>
    <p:extLst>
      <p:ext uri="{BB962C8B-B14F-4D97-AF65-F5344CB8AC3E}">
        <p14:creationId xmlns:p14="http://schemas.microsoft.com/office/powerpoint/2010/main" val="745301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23</a:t>
            </a:fld>
            <a:endParaRPr lang="en-US"/>
          </a:p>
        </p:txBody>
      </p:sp>
    </p:spTree>
    <p:extLst>
      <p:ext uri="{BB962C8B-B14F-4D97-AF65-F5344CB8AC3E}">
        <p14:creationId xmlns:p14="http://schemas.microsoft.com/office/powerpoint/2010/main" val="2267599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slide so they can understand why some people have to reapply and some are given 90 days</a:t>
            </a:r>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24</a:t>
            </a:fld>
            <a:endParaRPr lang="en-US"/>
          </a:p>
        </p:txBody>
      </p:sp>
    </p:spTree>
    <p:extLst>
      <p:ext uri="{BB962C8B-B14F-4D97-AF65-F5344CB8AC3E}">
        <p14:creationId xmlns:p14="http://schemas.microsoft.com/office/powerpoint/2010/main" val="1145742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slide so they can see what information we are looking for from facilities</a:t>
            </a:r>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25</a:t>
            </a:fld>
            <a:endParaRPr lang="en-US"/>
          </a:p>
        </p:txBody>
      </p:sp>
    </p:spTree>
    <p:extLst>
      <p:ext uri="{BB962C8B-B14F-4D97-AF65-F5344CB8AC3E}">
        <p14:creationId xmlns:p14="http://schemas.microsoft.com/office/powerpoint/2010/main" val="1977639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26</a:t>
            </a:fld>
            <a:endParaRPr lang="en-US"/>
          </a:p>
        </p:txBody>
      </p:sp>
    </p:spTree>
    <p:extLst>
      <p:ext uri="{BB962C8B-B14F-4D97-AF65-F5344CB8AC3E}">
        <p14:creationId xmlns:p14="http://schemas.microsoft.com/office/powerpoint/2010/main" val="621042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32</a:t>
            </a:fld>
            <a:endParaRPr lang="en-US"/>
          </a:p>
        </p:txBody>
      </p:sp>
    </p:spTree>
    <p:extLst>
      <p:ext uri="{BB962C8B-B14F-4D97-AF65-F5344CB8AC3E}">
        <p14:creationId xmlns:p14="http://schemas.microsoft.com/office/powerpoint/2010/main" val="569491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33</a:t>
            </a:fld>
            <a:endParaRPr lang="en-US"/>
          </a:p>
        </p:txBody>
      </p:sp>
    </p:spTree>
    <p:extLst>
      <p:ext uri="{BB962C8B-B14F-4D97-AF65-F5344CB8AC3E}">
        <p14:creationId xmlns:p14="http://schemas.microsoft.com/office/powerpoint/2010/main" val="254051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35</a:t>
            </a:fld>
            <a:endParaRPr lang="en-US"/>
          </a:p>
        </p:txBody>
      </p:sp>
    </p:spTree>
    <p:extLst>
      <p:ext uri="{BB962C8B-B14F-4D97-AF65-F5344CB8AC3E}">
        <p14:creationId xmlns:p14="http://schemas.microsoft.com/office/powerpoint/2010/main" val="1183426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allowed until next renewal to change ownership</a:t>
            </a:r>
          </a:p>
          <a:p>
            <a:endParaRPr lang="en-US" dirty="0"/>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41</a:t>
            </a:fld>
            <a:endParaRPr lang="en-US"/>
          </a:p>
        </p:txBody>
      </p:sp>
    </p:spTree>
    <p:extLst>
      <p:ext uri="{BB962C8B-B14F-4D97-AF65-F5344CB8AC3E}">
        <p14:creationId xmlns:p14="http://schemas.microsoft.com/office/powerpoint/2010/main" val="163816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for budget: MLTC annual report 2021 </a:t>
            </a: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4</a:t>
            </a:fld>
            <a:endParaRPr lang="en-US"/>
          </a:p>
        </p:txBody>
      </p:sp>
    </p:spTree>
    <p:extLst>
      <p:ext uri="{BB962C8B-B14F-4D97-AF65-F5344CB8AC3E}">
        <p14:creationId xmlns:p14="http://schemas.microsoft.com/office/powerpoint/2010/main" val="35660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Enrollment numbers are average monthly</a:t>
            </a:r>
            <a:r>
              <a:rPr lang="en-US" baseline="0" dirty="0"/>
              <a:t> enrollment nationally.</a:t>
            </a:r>
            <a:endParaRPr lang="en-US" dirty="0"/>
          </a:p>
          <a:p>
            <a:endParaRPr lang="en-US" dirty="0"/>
          </a:p>
          <a:p>
            <a:r>
              <a:rPr lang="en-US" dirty="0"/>
              <a:t>Source</a:t>
            </a:r>
            <a:r>
              <a:rPr lang="en-US" baseline="0" dirty="0"/>
              <a:t> for enrollment figures: CMS fast facts, July 2020</a:t>
            </a:r>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5</a:t>
            </a:fld>
            <a:endParaRPr lang="en-US"/>
          </a:p>
        </p:txBody>
      </p:sp>
    </p:spTree>
    <p:extLst>
      <p:ext uri="{BB962C8B-B14F-4D97-AF65-F5344CB8AC3E}">
        <p14:creationId xmlns:p14="http://schemas.microsoft.com/office/powerpoint/2010/main" val="404134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Indicators Report</a:t>
            </a:r>
          </a:p>
          <a:p>
            <a:r>
              <a:rPr lang="en-US" dirty="0"/>
              <a:t>Form Facility Resident count of 4/4/23, 9872 total residents. 5721 are Medicaid and 4151 are non-Medicaid</a:t>
            </a: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6</a:t>
            </a:fld>
            <a:endParaRPr lang="en-US"/>
          </a:p>
        </p:txBody>
      </p:sp>
    </p:spTree>
    <p:extLst>
      <p:ext uri="{BB962C8B-B14F-4D97-AF65-F5344CB8AC3E}">
        <p14:creationId xmlns:p14="http://schemas.microsoft.com/office/powerpoint/2010/main" val="3795892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7</a:t>
            </a:fld>
            <a:endParaRPr lang="en-US"/>
          </a:p>
        </p:txBody>
      </p:sp>
    </p:spTree>
    <p:extLst>
      <p:ext uri="{BB962C8B-B14F-4D97-AF65-F5344CB8AC3E}">
        <p14:creationId xmlns:p14="http://schemas.microsoft.com/office/powerpoint/2010/main" val="351526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to be more specific for LTC</a:t>
            </a: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10</a:t>
            </a:fld>
            <a:endParaRPr lang="en-US"/>
          </a:p>
        </p:txBody>
      </p:sp>
    </p:spTree>
    <p:extLst>
      <p:ext uri="{BB962C8B-B14F-4D97-AF65-F5344CB8AC3E}">
        <p14:creationId xmlns:p14="http://schemas.microsoft.com/office/powerpoint/2010/main" val="4229072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11</a:t>
            </a:fld>
            <a:endParaRPr lang="en-US"/>
          </a:p>
        </p:txBody>
      </p:sp>
    </p:spTree>
    <p:extLst>
      <p:ext uri="{BB962C8B-B14F-4D97-AF65-F5344CB8AC3E}">
        <p14:creationId xmlns:p14="http://schemas.microsoft.com/office/powerpoint/2010/main" val="4039837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12</a:t>
            </a:fld>
            <a:endParaRPr lang="en-US"/>
          </a:p>
        </p:txBody>
      </p:sp>
    </p:spTree>
    <p:extLst>
      <p:ext uri="{BB962C8B-B14F-4D97-AF65-F5344CB8AC3E}">
        <p14:creationId xmlns:p14="http://schemas.microsoft.com/office/powerpoint/2010/main" val="175224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104782"/>
            <a:ext cx="4178022" cy="5029318"/>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104782"/>
            <a:ext cx="4808380" cy="3818910"/>
          </a:xfrm>
          <a:prstGeom prst="rect">
            <a:avLst/>
          </a:prstGeom>
        </p:spPr>
        <p:txBody>
          <a:bodyPr/>
          <a:lstStyle>
            <a:lvl1pPr>
              <a:defRPr>
                <a:solidFill>
                  <a:srgbClr val="FFC843"/>
                </a:solidFill>
              </a:defRPr>
            </a:lvl1pPr>
          </a:lstStyle>
          <a:p>
            <a:r>
              <a:rPr lang="en-US" dirty="0"/>
              <a:t>Click icon to add picture</a:t>
            </a:r>
          </a:p>
        </p:txBody>
      </p:sp>
      <p:sp>
        <p:nvSpPr>
          <p:cNvPr id="15" name="Picture Placeholder 14"/>
          <p:cNvSpPr>
            <a:spLocks noGrp="1"/>
          </p:cNvSpPr>
          <p:nvPr>
            <p:ph type="pic" sz="quarter" idx="13"/>
          </p:nvPr>
        </p:nvSpPr>
        <p:spPr>
          <a:xfrm>
            <a:off x="4732338" y="1104782"/>
            <a:ext cx="2130729" cy="1819288"/>
          </a:xfrm>
          <a:prstGeom prst="rect">
            <a:avLst/>
          </a:prstGeom>
        </p:spPr>
        <p:txBody>
          <a:bodyPr/>
          <a:lstStyle>
            <a:lvl1pPr>
              <a:defRPr>
                <a:solidFill>
                  <a:srgbClr val="FFC843"/>
                </a:solidFill>
              </a:defRPr>
            </a:lvl1pPr>
          </a:lstStyle>
          <a:p>
            <a:r>
              <a:rPr lang="en-US" dirty="0"/>
              <a:t>Click icon to add picture</a:t>
            </a:r>
          </a:p>
        </p:txBody>
      </p:sp>
      <p:sp>
        <p:nvSpPr>
          <p:cNvPr id="17" name="Picture Placeholder 16"/>
          <p:cNvSpPr>
            <a:spLocks noGrp="1"/>
          </p:cNvSpPr>
          <p:nvPr>
            <p:ph type="pic" sz="quarter" idx="14"/>
          </p:nvPr>
        </p:nvSpPr>
        <p:spPr>
          <a:xfrm>
            <a:off x="4732338" y="3114565"/>
            <a:ext cx="2160587" cy="1809128"/>
          </a:xfrm>
          <a:prstGeom prst="rect">
            <a:avLst/>
          </a:prstGeom>
        </p:spPr>
        <p:txBody>
          <a:bodyPr/>
          <a:lstStyle>
            <a:lvl1pPr>
              <a:defRPr>
                <a:solidFill>
                  <a:srgbClr val="FFC843"/>
                </a:solidFill>
              </a:defRPr>
            </a:lvl1pPr>
          </a:lstStyle>
          <a:p>
            <a:r>
              <a:rPr lang="en-US" dirty="0"/>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8496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838200" y="1808702"/>
            <a:ext cx="3211513" cy="396979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81564" y="1808163"/>
            <a:ext cx="6872235" cy="39703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271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16272034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a:t>Click to edit bulleted text</a:t>
            </a:r>
          </a:p>
        </p:txBody>
      </p:sp>
    </p:spTree>
    <p:extLst>
      <p:ext uri="{BB962C8B-B14F-4D97-AF65-F5344CB8AC3E}">
        <p14:creationId xmlns:p14="http://schemas.microsoft.com/office/powerpoint/2010/main" val="16721079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804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line / 1-column bullet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456174" y="6356350"/>
            <a:ext cx="2283542" cy="365125"/>
          </a:xfrm>
          <a:prstGeom prst="rect">
            <a:avLst/>
          </a:prstGeom>
        </p:spPr>
        <p:txBody>
          <a:bodyPr/>
          <a:lstStyle/>
          <a:p>
            <a:fld id="{07E7C557-6977-4010-A8B0-973A074F99DE}" type="slidenum">
              <a:rPr lang="en-US" smtClean="0"/>
              <a:pPr/>
              <a:t>‹#›</a:t>
            </a:fld>
            <a:endParaRPr lang="en-US" dirty="0"/>
          </a:p>
        </p:txBody>
      </p:sp>
      <p:sp>
        <p:nvSpPr>
          <p:cNvPr id="5" name="Text Placeholder 3"/>
          <p:cNvSpPr>
            <a:spLocks noGrp="1"/>
          </p:cNvSpPr>
          <p:nvPr>
            <p:ph type="body" sz="quarter" idx="11" hasCustomPrompt="1"/>
          </p:nvPr>
        </p:nvSpPr>
        <p:spPr>
          <a:xfrm>
            <a:off x="365097" y="1081210"/>
            <a:ext cx="11560739" cy="4716953"/>
          </a:xfrm>
          <a:prstGeom prst="rect">
            <a:avLst/>
          </a:prstGeom>
        </p:spPr>
        <p:txBody>
          <a:bodyPr spcCol="274320"/>
          <a:lstStyle>
            <a:lvl2pPr marL="685800" indent="-22860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1"/>
            <a:r>
              <a:rPr lang="en-US" dirty="0"/>
              <a:t>Bulleted</a:t>
            </a:r>
          </a:p>
          <a:p>
            <a:pPr lvl="2"/>
            <a:r>
              <a:rPr lang="en-US" dirty="0"/>
              <a:t>Bulleted</a:t>
            </a:r>
          </a:p>
          <a:p>
            <a:pPr lvl="3"/>
            <a:r>
              <a:rPr lang="en-US" dirty="0"/>
              <a:t>Bulleted</a:t>
            </a:r>
          </a:p>
          <a:p>
            <a:pPr lvl="4"/>
            <a:r>
              <a:rPr lang="en-US" dirty="0"/>
              <a:t>Bulleted</a:t>
            </a:r>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6346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800737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1890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073568"/>
            <a:ext cx="11552349" cy="5060532"/>
          </a:xfrm>
          <a:prstGeom prst="rect">
            <a:avLst/>
          </a:prstGeom>
        </p:spPr>
        <p:txBody>
          <a:bodyPr/>
          <a:lstStyle>
            <a:lvl1pPr marL="0" indent="0" algn="l">
              <a:buNone/>
              <a:defRPr sz="2000">
                <a:solidFill>
                  <a:schemeClr val="tx1"/>
                </a:solidFill>
              </a:defRPr>
            </a:lvl1pPr>
          </a:lstStyle>
          <a:p>
            <a:pPr lvl="0"/>
            <a:r>
              <a:rPr lang="en-US" dirty="0"/>
              <a:t>Click to edit text</a:t>
            </a:r>
          </a:p>
        </p:txBody>
      </p:sp>
      <p:cxnSp>
        <p:nvCxnSpPr>
          <p:cNvPr id="5"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1285532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066736"/>
            <a:ext cx="11552349" cy="5067363"/>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cxnSp>
        <p:nvCxnSpPr>
          <p:cNvPr id="10" name="Title Page Rule Line"/>
          <p:cNvCxnSpPr/>
          <p:nvPr/>
        </p:nvCxnSpPr>
        <p:spPr>
          <a:xfrm>
            <a:off x="37348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26886863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93146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Bulleted Text"/>
          <p:cNvSpPr>
            <a:spLocks noGrp="1"/>
          </p:cNvSpPr>
          <p:nvPr>
            <p:ph type="body" sz="quarter" idx="12" hasCustomPrompt="1"/>
          </p:nvPr>
        </p:nvSpPr>
        <p:spPr>
          <a:xfrm>
            <a:off x="365098" y="1073276"/>
            <a:ext cx="11552349" cy="5060823"/>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spTree>
    <p:extLst>
      <p:ext uri="{BB962C8B-B14F-4D97-AF65-F5344CB8AC3E}">
        <p14:creationId xmlns:p14="http://schemas.microsoft.com/office/powerpoint/2010/main" val="11005649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653828"/>
            <a:ext cx="11552349" cy="4480272"/>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1"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198836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06673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231152"/>
            <a:ext cx="11552349" cy="3902948"/>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cxnSp>
        <p:nvCxnSpPr>
          <p:cNvPr id="14" name="Title Page Rule Line"/>
          <p:cNvCxnSpPr/>
          <p:nvPr/>
        </p:nvCxnSpPr>
        <p:spPr>
          <a:xfrm>
            <a:off x="36509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66773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4694483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512325"/>
            <a:ext cx="11552349" cy="4621775"/>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305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0058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12931640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5.png"/><Relationship Id="rId2" Type="http://schemas.openxmlformats.org/officeDocument/2006/relationships/slideLayout" Target="../slideLayouts/slideLayout3.xml"/><Relationship Id="rId16"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058496" y="5086067"/>
            <a:ext cx="1776908" cy="731336"/>
          </a:xfrm>
          <a:prstGeom prst="rect">
            <a:avLst/>
          </a:prstGeom>
        </p:spPr>
      </p:pic>
      <p:sp>
        <p:nvSpPr>
          <p:cNvPr id="2" name="Rectangle 1"/>
          <p:cNvSpPr/>
          <p:nvPr userDrawn="1"/>
        </p:nvSpPr>
        <p:spPr>
          <a:xfrm>
            <a:off x="0" y="0"/>
            <a:ext cx="12181952"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2230" y="6055600"/>
            <a:ext cx="2885379" cy="276999"/>
          </a:xfrm>
          <a:prstGeom prst="rect">
            <a:avLst/>
          </a:prstGeom>
          <a:effectLst>
            <a:outerShdw blurRad="50800" dist="38100" dir="2700000" algn="tl" rotWithShape="0">
              <a:schemeClr val="bg1">
                <a:alpha val="40000"/>
              </a:schemeClr>
            </a:outerShdw>
          </a:effectLst>
        </p:spPr>
        <p:txBody>
          <a:bodyPr wrap="square">
            <a:spAutoFit/>
          </a:bodyPr>
          <a:lstStyle/>
          <a:p>
            <a:r>
              <a:rPr lang="en-US" sz="1200" i="1" spc="20" baseline="0" dirty="0">
                <a:solidFill>
                  <a:srgbClr val="036080"/>
                </a:solidFill>
              </a:rPr>
              <a:t>Helping People Live Better Lives.</a:t>
            </a:r>
          </a:p>
        </p:txBody>
      </p:sp>
    </p:spTree>
    <p:extLst>
      <p:ext uri="{BB962C8B-B14F-4D97-AF65-F5344CB8AC3E}">
        <p14:creationId xmlns:p14="http://schemas.microsoft.com/office/powerpoint/2010/main" val="1527444400"/>
      </p:ext>
    </p:extLst>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6" r:id="rId10"/>
    <p:sldLayoutId id="2147483780" r:id="rId11"/>
    <p:sldLayoutId id="2147483784" r:id="rId12"/>
    <p:sldLayoutId id="2147483787" r:id="rId13"/>
    <p:sldLayoutId id="2147483789" r:id="rId14"/>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3B_56E52027.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3E_C237119B.xm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hyperlink" Target="https://iserve.nebraska.gov/" TargetMode="External"/></Relationships>
</file>

<file path=ppt/slides/_rels/slide18.xml.rels><?xml version="1.0" encoding="UTF-8" standalone="yes"?>
<Relationships xmlns="http://schemas.openxmlformats.org/package/2006/relationships"><Relationship Id="rId3" Type="http://schemas.microsoft.com/office/2018/10/relationships/comments" Target="../comments/modernComment_165_67D17349.xml"/><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hyperlink" Target="https://dhhs.ne.gov/Guidance%20Docs/Financial%20Preparedness%20for%20Long-Term%20Health%20Care%20Needs.pdf#search=financial%20preparedness" TargetMode="External"/><Relationship Id="rId4" Type="http://schemas.openxmlformats.org/officeDocument/2006/relationships/hyperlink" Target="https://dhhs.ne.gov/Guidance%20Docs/Medicaid%20Long-Term%20Care%20Documentation%20Guide.pdf#search=medicaid%20long%2Dterm%20care%20documenta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40_465D25E4.xm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43_FFAA6EF2.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44_4B24E549.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33_157D66BA.xml"/><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hyperlink" Target="https://iserve.nebraska.gov/"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hyperlink" Target="https://www.healthcare.gov/" TargetMode="Externa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03" y="-421890"/>
            <a:ext cx="12262605" cy="8204450"/>
          </a:xfrm>
          <a:prstGeom prst="rect">
            <a:avLst/>
          </a:prstGeom>
        </p:spPr>
      </p:pic>
      <p:sp>
        <p:nvSpPr>
          <p:cNvPr id="3" name="Content Placeholder 2"/>
          <p:cNvSpPr>
            <a:spLocks noGrp="1"/>
          </p:cNvSpPr>
          <p:nvPr>
            <p:ph idx="1"/>
          </p:nvPr>
        </p:nvSpPr>
        <p:spPr>
          <a:xfrm>
            <a:off x="124907" y="5344160"/>
            <a:ext cx="5089909" cy="2157683"/>
          </a:xfrm>
          <a:noFill/>
        </p:spPr>
        <p:style>
          <a:lnRef idx="0">
            <a:schemeClr val="accent4"/>
          </a:lnRef>
          <a:fillRef idx="3">
            <a:schemeClr val="accent4"/>
          </a:fillRef>
          <a:effectRef idx="3">
            <a:schemeClr val="accent4"/>
          </a:effectRef>
          <a:fontRef idx="minor">
            <a:schemeClr val="lt1"/>
          </a:fontRef>
        </p:style>
        <p:txBody>
          <a:bodyPr>
            <a:noAutofit/>
          </a:bodyPr>
          <a:lstStyle/>
          <a:p>
            <a:pPr algn="l">
              <a:spcBef>
                <a:spcPts val="600"/>
              </a:spcBef>
            </a:pPr>
            <a:r>
              <a:rPr lang="en-US" sz="2400" dirty="0">
                <a:solidFill>
                  <a:schemeClr val="bg1"/>
                </a:solidFill>
              </a:rPr>
              <a:t>Marnie Carr and Amanda Shannon</a:t>
            </a:r>
          </a:p>
          <a:p>
            <a:pPr algn="l">
              <a:spcBef>
                <a:spcPts val="600"/>
              </a:spcBef>
            </a:pPr>
            <a:r>
              <a:rPr lang="en-US" sz="2400" dirty="0">
                <a:solidFill>
                  <a:schemeClr val="bg1"/>
                </a:solidFill>
              </a:rPr>
              <a:t>Social Service Supervisors</a:t>
            </a:r>
          </a:p>
          <a:p>
            <a:pPr algn="l">
              <a:spcBef>
                <a:spcPts val="600"/>
              </a:spcBef>
            </a:pPr>
            <a:r>
              <a:rPr lang="en-US" sz="2400" dirty="0">
                <a:solidFill>
                  <a:schemeClr val="bg1"/>
                </a:solidFill>
              </a:rPr>
              <a:t>Medicaid &amp; Long-Term Care</a:t>
            </a:r>
          </a:p>
        </p:txBody>
      </p:sp>
      <p:sp>
        <p:nvSpPr>
          <p:cNvPr id="5" name="TextBox 4"/>
          <p:cNvSpPr txBox="1"/>
          <p:nvPr/>
        </p:nvSpPr>
        <p:spPr>
          <a:xfrm>
            <a:off x="8266025" y="5484746"/>
            <a:ext cx="184731" cy="461665"/>
          </a:xfrm>
          <a:prstGeom prst="rect">
            <a:avLst/>
          </a:prstGeom>
          <a:noFill/>
        </p:spPr>
        <p:txBody>
          <a:bodyPr wrap="none" rtlCol="0">
            <a:spAutoFit/>
          </a:bodyPr>
          <a:lstStyle/>
          <a:p>
            <a:endParaRPr lang="en-US" sz="2400" dirty="0">
              <a:solidFill>
                <a:schemeClr val="bg1"/>
              </a:solidFill>
              <a:latin typeface="+mj-lt"/>
            </a:endParaRPr>
          </a:p>
        </p:txBody>
      </p:sp>
      <p:sp>
        <p:nvSpPr>
          <p:cNvPr id="7" name="Title 6">
            <a:extLst>
              <a:ext uri="{FF2B5EF4-FFF2-40B4-BE49-F238E27FC236}">
                <a16:creationId xmlns:a16="http://schemas.microsoft.com/office/drawing/2014/main" id="{B5355524-3912-ED58-69A2-6BB1409468D1}"/>
              </a:ext>
            </a:extLst>
          </p:cNvPr>
          <p:cNvSpPr>
            <a:spLocks noGrp="1"/>
          </p:cNvSpPr>
          <p:nvPr>
            <p:ph type="title"/>
          </p:nvPr>
        </p:nvSpPr>
        <p:spPr>
          <a:xfrm>
            <a:off x="124907" y="2550017"/>
            <a:ext cx="11942186" cy="1319258"/>
          </a:xfrm>
        </p:spPr>
        <p:txBody>
          <a:bodyPr>
            <a:normAutofit fontScale="90000"/>
          </a:bodyPr>
          <a:lstStyle/>
          <a:p>
            <a:pPr>
              <a:lnSpc>
                <a:spcPct val="100000"/>
              </a:lnSpc>
              <a:spcBef>
                <a:spcPts val="0"/>
              </a:spcBef>
            </a:pPr>
            <a:br>
              <a:rPr lang="en-US" sz="5400" dirty="0">
                <a:solidFill>
                  <a:srgbClr val="002060"/>
                </a:solidFill>
              </a:rPr>
            </a:br>
            <a:r>
              <a:rPr lang="en-US" dirty="0">
                <a:solidFill>
                  <a:srgbClr val="002060"/>
                </a:solidFill>
              </a:rPr>
              <a:t>Supporting Nebraskans with </a:t>
            </a:r>
            <a:br>
              <a:rPr lang="en-US" dirty="0">
                <a:solidFill>
                  <a:srgbClr val="002060"/>
                </a:solidFill>
              </a:rPr>
            </a:br>
            <a:r>
              <a:rPr lang="en-US" dirty="0">
                <a:solidFill>
                  <a:srgbClr val="002060"/>
                </a:solidFill>
              </a:rPr>
              <a:t>Applications for Long-Term Care</a:t>
            </a:r>
          </a:p>
        </p:txBody>
      </p:sp>
      <p:sp>
        <p:nvSpPr>
          <p:cNvPr id="9" name="TextBox 8">
            <a:extLst>
              <a:ext uri="{FF2B5EF4-FFF2-40B4-BE49-F238E27FC236}">
                <a16:creationId xmlns:a16="http://schemas.microsoft.com/office/drawing/2014/main" id="{B875D71A-7445-78B4-48EA-3194EFD1D6D1}"/>
              </a:ext>
            </a:extLst>
          </p:cNvPr>
          <p:cNvSpPr txBox="1"/>
          <p:nvPr/>
        </p:nvSpPr>
        <p:spPr>
          <a:xfrm>
            <a:off x="124907" y="1626811"/>
            <a:ext cx="12067093" cy="1015663"/>
          </a:xfrm>
          <a:prstGeom prst="rect">
            <a:avLst/>
          </a:prstGeom>
          <a:noFill/>
        </p:spPr>
        <p:txBody>
          <a:bodyPr wrap="square">
            <a:spAutoFit/>
          </a:bodyPr>
          <a:lstStyle/>
          <a:p>
            <a:pPr algn="ctr"/>
            <a:r>
              <a:rPr lang="en-US" sz="6000" b="1" dirty="0">
                <a:solidFill>
                  <a:srgbClr val="002060"/>
                </a:solidFill>
              </a:rPr>
              <a:t>Nebraska Medicaid</a:t>
            </a:r>
            <a:endParaRPr lang="en-US" sz="6000" b="1" dirty="0"/>
          </a:p>
        </p:txBody>
      </p:sp>
    </p:spTree>
    <p:extLst>
      <p:ext uri="{BB962C8B-B14F-4D97-AF65-F5344CB8AC3E}">
        <p14:creationId xmlns:p14="http://schemas.microsoft.com/office/powerpoint/2010/main" val="255405937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Documents to provide</a:t>
            </a:r>
          </a:p>
        </p:txBody>
      </p:sp>
      <p:sp>
        <p:nvSpPr>
          <p:cNvPr id="2" name="Text Placeholder 1"/>
          <p:cNvSpPr>
            <a:spLocks noGrp="1"/>
          </p:cNvSpPr>
          <p:nvPr>
            <p:ph type="body" sz="quarter" idx="11"/>
          </p:nvPr>
        </p:nvSpPr>
        <p:spPr>
          <a:xfrm>
            <a:off x="373488" y="1104782"/>
            <a:ext cx="11323212" cy="5029318"/>
          </a:xfrm>
        </p:spPr>
        <p:txBody>
          <a:bodyPr/>
          <a:lstStyle/>
          <a:p>
            <a:pPr marL="342900" indent="-342900">
              <a:buFont typeface="Arial" panose="020B0604020202020204" pitchFamily="34" charset="0"/>
              <a:buChar char="•"/>
            </a:pPr>
            <a:r>
              <a:rPr lang="en-US" sz="2800" dirty="0"/>
              <a:t>To complete an application there are a few documents to provide</a:t>
            </a:r>
          </a:p>
          <a:p>
            <a:pPr marL="1028700" lvl="1" indent="-342900">
              <a:buFont typeface="Arial" panose="020B0604020202020204" pitchFamily="34" charset="0"/>
              <a:buChar char="•"/>
            </a:pPr>
            <a:r>
              <a:rPr lang="en-US" dirty="0"/>
              <a:t>Legal Documents (POA, Guardianship, Designation of Authorized Representative)</a:t>
            </a:r>
          </a:p>
          <a:p>
            <a:pPr marL="1028700" lvl="1" indent="-342900">
              <a:buFont typeface="Arial" panose="020B0604020202020204" pitchFamily="34" charset="0"/>
              <a:buChar char="•"/>
            </a:pPr>
            <a:r>
              <a:rPr lang="en-US" dirty="0"/>
              <a:t>Immigration documents (if applicable)</a:t>
            </a:r>
          </a:p>
          <a:p>
            <a:pPr marL="1028700" lvl="1" indent="-342900">
              <a:buFont typeface="Arial" panose="020B0604020202020204" pitchFamily="34" charset="0"/>
              <a:buChar char="•"/>
            </a:pPr>
            <a:r>
              <a:rPr lang="en-US" dirty="0"/>
              <a:t>Proof of income/resources</a:t>
            </a:r>
          </a:p>
          <a:p>
            <a:pPr marL="1485900" lvl="2" indent="-342900">
              <a:buFont typeface="Arial" panose="020B0604020202020204" pitchFamily="34" charset="0"/>
              <a:buChar char="•"/>
            </a:pPr>
            <a:r>
              <a:rPr lang="en-US" sz="2400" dirty="0"/>
              <a:t>Pension Award Letter </a:t>
            </a:r>
          </a:p>
          <a:p>
            <a:pPr marL="1485900" lvl="2" indent="-342900">
              <a:buFont typeface="Arial" panose="020B0604020202020204" pitchFamily="34" charset="0"/>
              <a:buChar char="•"/>
            </a:pPr>
            <a:r>
              <a:rPr lang="en-US" sz="2400" dirty="0"/>
              <a:t>Trust Documents</a:t>
            </a:r>
          </a:p>
          <a:p>
            <a:pPr marL="1485900" lvl="2" indent="-342900">
              <a:buFont typeface="Arial" panose="020B0604020202020204" pitchFamily="34" charset="0"/>
              <a:buChar char="•"/>
            </a:pPr>
            <a:r>
              <a:rPr lang="en-US" sz="2400" dirty="0"/>
              <a:t>Bank statements, Investment statements</a:t>
            </a:r>
          </a:p>
          <a:p>
            <a:pPr marL="1485900" lvl="2" indent="-342900">
              <a:buFont typeface="Arial" panose="020B0604020202020204" pitchFamily="34" charset="0"/>
              <a:buChar char="•"/>
            </a:pPr>
            <a:r>
              <a:rPr lang="en-US" sz="2400" dirty="0"/>
              <a:t>Real Property Deeds</a:t>
            </a:r>
          </a:p>
          <a:p>
            <a:pPr marL="1485900" lvl="2" indent="-342900">
              <a:buFont typeface="Arial" panose="020B0604020202020204" pitchFamily="34" charset="0"/>
              <a:buChar char="•"/>
            </a:pPr>
            <a:r>
              <a:rPr lang="en-US" sz="2400" dirty="0"/>
              <a:t>Vehicle Titles</a:t>
            </a:r>
          </a:p>
          <a:p>
            <a:pPr marL="1485900" lvl="2" indent="-342900">
              <a:buFont typeface="Arial" panose="020B0604020202020204" pitchFamily="34" charset="0"/>
              <a:buChar char="•"/>
            </a:pPr>
            <a:r>
              <a:rPr lang="en-US" sz="2400" dirty="0"/>
              <a:t>Current health insurance premiums</a:t>
            </a:r>
          </a:p>
        </p:txBody>
      </p:sp>
    </p:spTree>
    <p:extLst>
      <p:ext uri="{BB962C8B-B14F-4D97-AF65-F5344CB8AC3E}">
        <p14:creationId xmlns:p14="http://schemas.microsoft.com/office/powerpoint/2010/main" val="74549938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73488" y="1104782"/>
            <a:ext cx="4121394" cy="5029318"/>
          </a:xfrm>
        </p:spPr>
        <p:txBody>
          <a:bodyPr>
            <a:normAutofit/>
          </a:bodyPr>
          <a:lstStyle/>
          <a:p>
            <a:pPr marL="342900" indent="-342900">
              <a:buFont typeface="Arial" panose="020B0604020202020204" pitchFamily="34" charset="0"/>
              <a:buChar char="•"/>
            </a:pPr>
            <a:r>
              <a:rPr lang="en-US" dirty="0"/>
              <a:t>Qualifications based on medical need are set in statute</a:t>
            </a:r>
          </a:p>
          <a:p>
            <a:pPr marL="1028700" lvl="1" indent="-342900">
              <a:buFont typeface="Arial" panose="020B0604020202020204" pitchFamily="34" charset="0"/>
              <a:buChar char="•"/>
            </a:pPr>
            <a:r>
              <a:rPr lang="en-US" sz="2000" dirty="0"/>
              <a:t>Figures are for Aged and Disabled applicants</a:t>
            </a:r>
          </a:p>
          <a:p>
            <a:pPr marL="342900" indent="-342900">
              <a:buFont typeface="Arial" panose="020B0604020202020204" pitchFamily="34" charset="0"/>
              <a:buChar char="•"/>
            </a:pPr>
            <a:r>
              <a:rPr lang="en-US" dirty="0"/>
              <a:t>Income guidelines are based around the </a:t>
            </a:r>
            <a:r>
              <a:rPr lang="en-US" b="1" dirty="0"/>
              <a:t>federal poverty level</a:t>
            </a:r>
          </a:p>
          <a:p>
            <a:pPr marL="342900" indent="-342900">
              <a:buFont typeface="Arial" panose="020B0604020202020204" pitchFamily="34" charset="0"/>
              <a:buChar char="•"/>
            </a:pPr>
            <a:r>
              <a:rPr lang="en-US" dirty="0"/>
              <a:t>Potential applicants can apply through our web portal, ACCESS Nebraska, via paper applications, or over the phone</a:t>
            </a:r>
          </a:p>
          <a:p>
            <a:pPr marL="342900" indent="-342900">
              <a:buFont typeface="Arial" panose="020B0604020202020204" pitchFamily="34" charset="0"/>
              <a:buChar char="•"/>
            </a:pPr>
            <a:endParaRPr lang="en-US" dirty="0"/>
          </a:p>
        </p:txBody>
      </p:sp>
      <p:sp>
        <p:nvSpPr>
          <p:cNvPr id="6" name="Title 5"/>
          <p:cNvSpPr>
            <a:spLocks noGrp="1"/>
          </p:cNvSpPr>
          <p:nvPr>
            <p:ph type="title"/>
          </p:nvPr>
        </p:nvSpPr>
        <p:spPr/>
        <p:txBody>
          <a:bodyPr/>
          <a:lstStyle/>
          <a:p>
            <a:r>
              <a:rPr lang="en-US" dirty="0"/>
              <a:t>How is Eligibility Determined? </a:t>
            </a:r>
          </a:p>
        </p:txBody>
      </p:sp>
      <p:graphicFrame>
        <p:nvGraphicFramePr>
          <p:cNvPr id="3" name="Table 2"/>
          <p:cNvGraphicFramePr>
            <a:graphicFrameLocks noGrp="1"/>
          </p:cNvGraphicFramePr>
          <p:nvPr>
            <p:extLst>
              <p:ext uri="{D42A27DB-BD31-4B8C-83A1-F6EECF244321}">
                <p14:modId xmlns:p14="http://schemas.microsoft.com/office/powerpoint/2010/main" val="1747644205"/>
              </p:ext>
            </p:extLst>
          </p:nvPr>
        </p:nvGraphicFramePr>
        <p:xfrm>
          <a:off x="5136440" y="1276035"/>
          <a:ext cx="6491116" cy="3474720"/>
        </p:xfrm>
        <a:graphic>
          <a:graphicData uri="http://schemas.openxmlformats.org/drawingml/2006/table">
            <a:tbl>
              <a:tblPr firstRow="1" bandRow="1">
                <a:tableStyleId>{00A15C55-8517-42AA-B614-E9B94910E393}</a:tableStyleId>
              </a:tblPr>
              <a:tblGrid>
                <a:gridCol w="3245558">
                  <a:extLst>
                    <a:ext uri="{9D8B030D-6E8A-4147-A177-3AD203B41FA5}">
                      <a16:colId xmlns:a16="http://schemas.microsoft.com/office/drawing/2014/main" val="1775210627"/>
                    </a:ext>
                  </a:extLst>
                </a:gridCol>
                <a:gridCol w="3245558">
                  <a:extLst>
                    <a:ext uri="{9D8B030D-6E8A-4147-A177-3AD203B41FA5}">
                      <a16:colId xmlns:a16="http://schemas.microsoft.com/office/drawing/2014/main" val="1676742639"/>
                    </a:ext>
                  </a:extLst>
                </a:gridCol>
              </a:tblGrid>
              <a:tr h="345867">
                <a:tc>
                  <a:txBody>
                    <a:bodyPr/>
                    <a:lstStyle/>
                    <a:p>
                      <a:r>
                        <a:rPr lang="en-US" dirty="0"/>
                        <a:t>Family Size</a:t>
                      </a:r>
                    </a:p>
                  </a:txBody>
                  <a:tcPr/>
                </a:tc>
                <a:tc>
                  <a:txBody>
                    <a:bodyPr/>
                    <a:lstStyle/>
                    <a:p>
                      <a:r>
                        <a:rPr lang="en-US" dirty="0"/>
                        <a:t>2023 Income</a:t>
                      </a:r>
                      <a:r>
                        <a:rPr lang="en-US" baseline="0" dirty="0"/>
                        <a:t> Numbers</a:t>
                      </a:r>
                      <a:endParaRPr lang="en-US" dirty="0"/>
                    </a:p>
                  </a:txBody>
                  <a:tcPr/>
                </a:tc>
                <a:extLst>
                  <a:ext uri="{0D108BD9-81ED-4DB2-BD59-A6C34878D82A}">
                    <a16:rowId xmlns:a16="http://schemas.microsoft.com/office/drawing/2014/main" val="66708673"/>
                  </a:ext>
                </a:extLst>
              </a:tr>
              <a:tr h="444962">
                <a:tc>
                  <a:txBody>
                    <a:bodyPr/>
                    <a:lstStyle/>
                    <a:p>
                      <a:r>
                        <a:rPr lang="en-US" dirty="0"/>
                        <a:t>For individuals</a:t>
                      </a:r>
                    </a:p>
                  </a:txBody>
                  <a:tcPr/>
                </a:tc>
                <a:tc>
                  <a:txBody>
                    <a:bodyPr/>
                    <a:lstStyle/>
                    <a:p>
                      <a:pPr algn="l"/>
                      <a:r>
                        <a:rPr lang="en-US" dirty="0">
                          <a:effectLst/>
                        </a:rPr>
                        <a:t>$14,580</a:t>
                      </a:r>
                    </a:p>
                  </a:txBody>
                  <a:tcPr marL="121920" marR="121920" marT="121920" marB="121920" anchor="ctr"/>
                </a:tc>
                <a:extLst>
                  <a:ext uri="{0D108BD9-81ED-4DB2-BD59-A6C34878D82A}">
                    <a16:rowId xmlns:a16="http://schemas.microsoft.com/office/drawing/2014/main" val="4206564410"/>
                  </a:ext>
                </a:extLst>
              </a:tr>
              <a:tr h="444962">
                <a:tc>
                  <a:txBody>
                    <a:bodyPr/>
                    <a:lstStyle/>
                    <a:p>
                      <a:pPr algn="l"/>
                      <a:r>
                        <a:rPr lang="en-US" dirty="0">
                          <a:effectLst/>
                        </a:rPr>
                        <a:t>For a family of 2</a:t>
                      </a:r>
                    </a:p>
                  </a:txBody>
                  <a:tcPr marL="121920" marR="121920" marT="121920" marB="121920" anchor="ctr"/>
                </a:tc>
                <a:tc>
                  <a:txBody>
                    <a:bodyPr/>
                    <a:lstStyle/>
                    <a:p>
                      <a:pPr algn="l"/>
                      <a:r>
                        <a:rPr lang="en-US" dirty="0">
                          <a:effectLst/>
                        </a:rPr>
                        <a:t>$19,728</a:t>
                      </a:r>
                    </a:p>
                  </a:txBody>
                  <a:tcPr marL="121920" marR="121920" marT="121920" marB="121920" anchor="ctr"/>
                </a:tc>
                <a:extLst>
                  <a:ext uri="{0D108BD9-81ED-4DB2-BD59-A6C34878D82A}">
                    <a16:rowId xmlns:a16="http://schemas.microsoft.com/office/drawing/2014/main" val="2753704910"/>
                  </a:ext>
                </a:extLst>
              </a:tr>
              <a:tr h="444962">
                <a:tc>
                  <a:txBody>
                    <a:bodyPr/>
                    <a:lstStyle/>
                    <a:p>
                      <a:pPr algn="l"/>
                      <a:r>
                        <a:rPr lang="en-US" dirty="0">
                          <a:effectLst/>
                        </a:rPr>
                        <a:t>For a family of 3</a:t>
                      </a:r>
                    </a:p>
                  </a:txBody>
                  <a:tcPr marL="121920" marR="121920" marT="121920" marB="121920" anchor="ctr"/>
                </a:tc>
                <a:tc>
                  <a:txBody>
                    <a:bodyPr/>
                    <a:lstStyle/>
                    <a:p>
                      <a:pPr algn="l"/>
                      <a:r>
                        <a:rPr lang="en-US" dirty="0">
                          <a:effectLst/>
                        </a:rPr>
                        <a:t>$24,864</a:t>
                      </a:r>
                    </a:p>
                  </a:txBody>
                  <a:tcPr marL="121920" marR="121920" marT="121920" marB="121920" anchor="ctr"/>
                </a:tc>
                <a:extLst>
                  <a:ext uri="{0D108BD9-81ED-4DB2-BD59-A6C34878D82A}">
                    <a16:rowId xmlns:a16="http://schemas.microsoft.com/office/drawing/2014/main" val="1606674346"/>
                  </a:ext>
                </a:extLst>
              </a:tr>
              <a:tr h="444962">
                <a:tc>
                  <a:txBody>
                    <a:bodyPr/>
                    <a:lstStyle/>
                    <a:p>
                      <a:pPr algn="l"/>
                      <a:r>
                        <a:rPr lang="en-US" dirty="0">
                          <a:effectLst/>
                        </a:rPr>
                        <a:t>For a family of 4</a:t>
                      </a:r>
                    </a:p>
                  </a:txBody>
                  <a:tcPr marL="121920" marR="121920" marT="121920" marB="121920" anchor="ctr"/>
                </a:tc>
                <a:tc>
                  <a:txBody>
                    <a:bodyPr/>
                    <a:lstStyle/>
                    <a:p>
                      <a:pPr algn="l"/>
                      <a:r>
                        <a:rPr lang="en-US" dirty="0">
                          <a:effectLst/>
                        </a:rPr>
                        <a:t>$30,000</a:t>
                      </a:r>
                    </a:p>
                  </a:txBody>
                  <a:tcPr marL="121920" marR="121920" marT="121920" marB="121920" anchor="ctr"/>
                </a:tc>
                <a:extLst>
                  <a:ext uri="{0D108BD9-81ED-4DB2-BD59-A6C34878D82A}">
                    <a16:rowId xmlns:a16="http://schemas.microsoft.com/office/drawing/2014/main" val="3059655448"/>
                  </a:ext>
                </a:extLst>
              </a:tr>
              <a:tr h="444962">
                <a:tc>
                  <a:txBody>
                    <a:bodyPr/>
                    <a:lstStyle/>
                    <a:p>
                      <a:pPr algn="l"/>
                      <a:r>
                        <a:rPr lang="en-US" dirty="0">
                          <a:effectLst/>
                        </a:rPr>
                        <a:t>For a family of 5</a:t>
                      </a:r>
                    </a:p>
                  </a:txBody>
                  <a:tcPr marL="121920" marR="121920" marT="121920" marB="121920" anchor="ctr"/>
                </a:tc>
                <a:tc>
                  <a:txBody>
                    <a:bodyPr/>
                    <a:lstStyle/>
                    <a:p>
                      <a:pPr algn="l"/>
                      <a:r>
                        <a:rPr lang="en-US" dirty="0">
                          <a:effectLst/>
                        </a:rPr>
                        <a:t>$35,148</a:t>
                      </a:r>
                    </a:p>
                  </a:txBody>
                  <a:tcPr marL="121920" marR="121920" marT="121920" marB="121920" anchor="ctr"/>
                </a:tc>
                <a:extLst>
                  <a:ext uri="{0D108BD9-81ED-4DB2-BD59-A6C34878D82A}">
                    <a16:rowId xmlns:a16="http://schemas.microsoft.com/office/drawing/2014/main" val="3148749567"/>
                  </a:ext>
                </a:extLst>
              </a:tr>
              <a:tr h="444962">
                <a:tc>
                  <a:txBody>
                    <a:bodyPr/>
                    <a:lstStyle/>
                    <a:p>
                      <a:pPr algn="l"/>
                      <a:r>
                        <a:rPr lang="en-US" dirty="0">
                          <a:effectLst/>
                        </a:rPr>
                        <a:t>For a family of 6</a:t>
                      </a:r>
                    </a:p>
                  </a:txBody>
                  <a:tcPr marL="121920" marR="121920" marT="121920" marB="121920" anchor="ctr"/>
                </a:tc>
                <a:tc>
                  <a:txBody>
                    <a:bodyPr/>
                    <a:lstStyle/>
                    <a:p>
                      <a:pPr algn="l"/>
                      <a:r>
                        <a:rPr lang="en-US" dirty="0">
                          <a:effectLst/>
                        </a:rPr>
                        <a:t>$40,284</a:t>
                      </a:r>
                    </a:p>
                  </a:txBody>
                  <a:tcPr marL="121920" marR="121920" marT="121920" marB="121920" anchor="ctr"/>
                </a:tc>
                <a:extLst>
                  <a:ext uri="{0D108BD9-81ED-4DB2-BD59-A6C34878D82A}">
                    <a16:rowId xmlns:a16="http://schemas.microsoft.com/office/drawing/2014/main" val="2320194463"/>
                  </a:ext>
                </a:extLst>
              </a:tr>
            </a:tbl>
          </a:graphicData>
        </a:graphic>
      </p:graphicFrame>
    </p:spTree>
    <p:extLst>
      <p:ext uri="{BB962C8B-B14F-4D97-AF65-F5344CB8AC3E}">
        <p14:creationId xmlns:p14="http://schemas.microsoft.com/office/powerpoint/2010/main" val="14578565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73487" y="1104782"/>
            <a:ext cx="10932687" cy="3181468"/>
          </a:xfrm>
        </p:spPr>
        <p:txBody>
          <a:bodyPr numCol="1">
            <a:normAutofit/>
          </a:bodyPr>
          <a:lstStyle/>
          <a:p>
            <a:pPr marL="342900" indent="-342900">
              <a:buFont typeface="Arial" panose="020B0604020202020204" pitchFamily="34" charset="0"/>
              <a:buChar char="•"/>
            </a:pPr>
            <a:r>
              <a:rPr lang="en-US" sz="2400" dirty="0"/>
              <a:t>This section of the presentation will touch on all the different ways someone could become eligible</a:t>
            </a:r>
          </a:p>
          <a:p>
            <a:pPr marL="342900" indent="-342900">
              <a:buFont typeface="Arial" panose="020B0604020202020204" pitchFamily="34" charset="0"/>
              <a:buChar char="•"/>
            </a:pPr>
            <a:r>
              <a:rPr lang="en-US" sz="2400" dirty="0"/>
              <a:t>There is a lot of detailed information about the program. Don’t worry about taking notes on every last detail – if you’re interested we can share this presentation for future reference</a:t>
            </a:r>
          </a:p>
          <a:p>
            <a:pPr marL="342900" indent="-342900">
              <a:buFont typeface="Arial" panose="020B0604020202020204" pitchFamily="34" charset="0"/>
              <a:buChar char="•"/>
            </a:pPr>
            <a:r>
              <a:rPr lang="en-US" sz="2400" dirty="0"/>
              <a:t>Social services workers at DHHS are ready to help those who are interested in applying navigate the process and find out how they may be eligible</a:t>
            </a:r>
          </a:p>
        </p:txBody>
      </p:sp>
      <p:sp>
        <p:nvSpPr>
          <p:cNvPr id="6" name="Title 5"/>
          <p:cNvSpPr>
            <a:spLocks noGrp="1"/>
          </p:cNvSpPr>
          <p:nvPr>
            <p:ph type="title"/>
          </p:nvPr>
        </p:nvSpPr>
        <p:spPr/>
        <p:txBody>
          <a:bodyPr/>
          <a:lstStyle/>
          <a:p>
            <a:r>
              <a:rPr lang="en-US" dirty="0"/>
              <a:t>Many Ways to Qualify</a:t>
            </a:r>
          </a:p>
        </p:txBody>
      </p:sp>
    </p:spTree>
    <p:extLst>
      <p:ext uri="{BB962C8B-B14F-4D97-AF65-F5344CB8AC3E}">
        <p14:creationId xmlns:p14="http://schemas.microsoft.com/office/powerpoint/2010/main" val="283437413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73488" y="1104782"/>
            <a:ext cx="9403558" cy="1206339"/>
          </a:xfrm>
        </p:spPr>
        <p:txBody>
          <a:bodyPr numCol="1">
            <a:normAutofit/>
          </a:bodyPr>
          <a:lstStyle/>
          <a:p>
            <a:pPr marL="342900" indent="-342900">
              <a:buFont typeface="Arial" panose="020B0604020202020204" pitchFamily="34" charset="0"/>
              <a:buChar char="•"/>
            </a:pPr>
            <a:r>
              <a:rPr lang="en-US" dirty="0"/>
              <a:t>MAGI- Modified Adjusted Gross Income</a:t>
            </a:r>
          </a:p>
          <a:p>
            <a:pPr marL="342900" indent="-342900">
              <a:buFont typeface="Arial" panose="020B0604020202020204" pitchFamily="34" charset="0"/>
              <a:buChar char="•"/>
            </a:pPr>
            <a:r>
              <a:rPr lang="en-US" dirty="0"/>
              <a:t>Eligibility for certain Medicaid programs are determined primarily by medical need, other programs are based primarily on income</a:t>
            </a:r>
          </a:p>
          <a:p>
            <a:pPr marL="342900" indent="-342900">
              <a:buFont typeface="Arial" panose="020B0604020202020204" pitchFamily="34" charset="0"/>
              <a:buChar char="•"/>
            </a:pPr>
            <a:endParaRPr lang="en-US" sz="1600" dirty="0"/>
          </a:p>
          <a:p>
            <a:pPr marL="1028700" lvl="1" indent="-342900">
              <a:buFont typeface="Arial" panose="020B0604020202020204" pitchFamily="34" charset="0"/>
              <a:buChar char="•"/>
            </a:pPr>
            <a:endParaRPr lang="en-US" dirty="0"/>
          </a:p>
        </p:txBody>
      </p:sp>
      <p:sp>
        <p:nvSpPr>
          <p:cNvPr id="6" name="Title 5"/>
          <p:cNvSpPr>
            <a:spLocks noGrp="1"/>
          </p:cNvSpPr>
          <p:nvPr>
            <p:ph type="title"/>
          </p:nvPr>
        </p:nvSpPr>
        <p:spPr/>
        <p:txBody>
          <a:bodyPr/>
          <a:lstStyle/>
          <a:p>
            <a:r>
              <a:rPr lang="en-US" dirty="0"/>
              <a:t>Two Types of Medicaid: MAGI and Non-MAGI </a:t>
            </a:r>
          </a:p>
        </p:txBody>
      </p:sp>
      <p:sp>
        <p:nvSpPr>
          <p:cNvPr id="4" name="TextBox 3"/>
          <p:cNvSpPr txBox="1"/>
          <p:nvPr/>
        </p:nvSpPr>
        <p:spPr>
          <a:xfrm>
            <a:off x="733529" y="2311121"/>
            <a:ext cx="3922869" cy="2831544"/>
          </a:xfrm>
          <a:prstGeom prst="rect">
            <a:avLst/>
          </a:prstGeom>
          <a:noFill/>
        </p:spPr>
        <p:txBody>
          <a:bodyPr wrap="none" rtlCol="0">
            <a:spAutoFit/>
          </a:bodyPr>
          <a:lstStyle/>
          <a:p>
            <a:pPr marL="342900" lvl="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MAGI programs include:</a:t>
            </a:r>
          </a:p>
          <a:p>
            <a:pPr marL="742950" lvl="1"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Children’s Medicaid</a:t>
            </a:r>
          </a:p>
          <a:p>
            <a:pPr marL="742950" lvl="1"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CHIP</a:t>
            </a:r>
          </a:p>
          <a:p>
            <a:pPr marL="742950" lvl="1"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Parent/Caretaker relatives</a:t>
            </a:r>
          </a:p>
          <a:p>
            <a:pPr marL="742950" lvl="1"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Pregnant women</a:t>
            </a:r>
          </a:p>
          <a:p>
            <a:pPr marL="742950" lvl="1"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599 CHIP</a:t>
            </a:r>
          </a:p>
          <a:p>
            <a:pPr marL="742950" lvl="1"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Hospital presumptive</a:t>
            </a:r>
          </a:p>
          <a:p>
            <a:pPr marL="742950" lvl="1" indent="-285750">
              <a:buFont typeface="Arial" panose="020B0604020202020204" pitchFamily="34" charset="0"/>
              <a:buChar char="•"/>
            </a:pPr>
            <a:r>
              <a:rPr lang="en-US" sz="2000" dirty="0">
                <a:highlight>
                  <a:srgbClr val="FFFF00"/>
                </a:highlight>
                <a:latin typeface="Roboto" panose="02000000000000000000" pitchFamily="2" charset="0"/>
                <a:ea typeface="Roboto" panose="02000000000000000000" pitchFamily="2" charset="0"/>
                <a:cs typeface="Roboto" panose="02000000000000000000" pitchFamily="2" charset="0"/>
              </a:rPr>
              <a:t>Expansion</a:t>
            </a:r>
          </a:p>
          <a:p>
            <a:endParaRPr lang="en-US" dirty="0"/>
          </a:p>
        </p:txBody>
      </p:sp>
      <p:sp>
        <p:nvSpPr>
          <p:cNvPr id="5" name="TextBox 4"/>
          <p:cNvSpPr txBox="1"/>
          <p:nvPr/>
        </p:nvSpPr>
        <p:spPr>
          <a:xfrm>
            <a:off x="5129620" y="2311121"/>
            <a:ext cx="4580100" cy="2831544"/>
          </a:xfrm>
          <a:prstGeom prst="rect">
            <a:avLst/>
          </a:prstGeom>
          <a:noFill/>
        </p:spPr>
        <p:txBody>
          <a:bodyPr wrap="none" rtlCol="0">
            <a:spAutoFit/>
          </a:bodyPr>
          <a:lstStyle/>
          <a:p>
            <a:pPr marL="285750" lvl="0"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Non-MAGI programs include:</a:t>
            </a:r>
          </a:p>
          <a:p>
            <a:pPr marL="742950" lvl="1" indent="-285750">
              <a:buFont typeface="Arial" panose="020B0604020202020204" pitchFamily="34" charset="0"/>
              <a:buChar char="•"/>
            </a:pPr>
            <a:r>
              <a:rPr lang="en-US" sz="2000" dirty="0">
                <a:highlight>
                  <a:srgbClr val="FFFF00"/>
                </a:highlight>
                <a:latin typeface="Roboto" panose="02000000000000000000" pitchFamily="2" charset="0"/>
                <a:ea typeface="Roboto" panose="02000000000000000000" pitchFamily="2" charset="0"/>
                <a:cs typeface="Roboto" panose="02000000000000000000" pitchFamily="2" charset="0"/>
              </a:rPr>
              <a:t>Aged, blind and disabled</a:t>
            </a:r>
          </a:p>
          <a:p>
            <a:pPr marL="742950" lvl="1"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Medicare Part B beneficiaries</a:t>
            </a:r>
          </a:p>
          <a:p>
            <a:pPr marL="742950" lvl="1" indent="-285750">
              <a:buFont typeface="Arial" panose="020B0604020202020204" pitchFamily="34" charset="0"/>
              <a:buChar char="•"/>
            </a:pPr>
            <a:r>
              <a:rPr lang="en-US" sz="2000" dirty="0">
                <a:highlight>
                  <a:srgbClr val="FFFF00"/>
                </a:highlight>
                <a:latin typeface="Roboto" panose="02000000000000000000" pitchFamily="2" charset="0"/>
                <a:ea typeface="Roboto" panose="02000000000000000000" pitchFamily="2" charset="0"/>
                <a:cs typeface="Roboto" panose="02000000000000000000" pitchFamily="2" charset="0"/>
              </a:rPr>
              <a:t>Medically Needy</a:t>
            </a:r>
          </a:p>
          <a:p>
            <a:pPr marL="742950" lvl="1"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Transitional Medical Assistance</a:t>
            </a:r>
          </a:p>
          <a:p>
            <a:pPr marL="742950" lvl="1"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Former Foster Care</a:t>
            </a:r>
          </a:p>
          <a:p>
            <a:pPr marL="742950" lvl="1"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EMSA</a:t>
            </a:r>
          </a:p>
          <a:p>
            <a:pPr marL="742950" lvl="1"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Women’s Cancer Program </a:t>
            </a:r>
          </a:p>
          <a:p>
            <a:endParaRPr lang="en-US" dirty="0"/>
          </a:p>
        </p:txBody>
      </p:sp>
    </p:spTree>
    <p:extLst>
      <p:ext uri="{BB962C8B-B14F-4D97-AF65-F5344CB8AC3E}">
        <p14:creationId xmlns:p14="http://schemas.microsoft.com/office/powerpoint/2010/main" val="27515353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73487" y="1104782"/>
            <a:ext cx="5889527" cy="5029318"/>
          </a:xfrm>
        </p:spPr>
        <p:txBody>
          <a:bodyPr>
            <a:noAutofit/>
          </a:bodyPr>
          <a:lstStyle/>
          <a:p>
            <a:pPr marL="342900" indent="-342900">
              <a:buFont typeface="Arial" panose="020B0604020202020204" pitchFamily="34" charset="0"/>
              <a:buChar char="•"/>
            </a:pPr>
            <a:r>
              <a:rPr lang="en-US" sz="2400" dirty="0"/>
              <a:t>Age 65 or older</a:t>
            </a:r>
          </a:p>
          <a:p>
            <a:pPr marL="342900" indent="-342900">
              <a:buFont typeface="Arial" panose="020B0604020202020204" pitchFamily="34" charset="0"/>
              <a:buChar char="•"/>
            </a:pPr>
            <a:r>
              <a:rPr lang="en-US" sz="2400" dirty="0"/>
              <a:t>Anyone blind or disabled and receiving Social Security disability benefits</a:t>
            </a:r>
          </a:p>
          <a:p>
            <a:pPr marL="1028700" lvl="1" indent="-342900">
              <a:buFont typeface="Arial" panose="020B0604020202020204" pitchFamily="34" charset="0"/>
              <a:buChar char="•"/>
            </a:pPr>
            <a:r>
              <a:rPr lang="en-US" dirty="0"/>
              <a:t>Disabled clients must be determined disabled by Social Security </a:t>
            </a:r>
          </a:p>
          <a:p>
            <a:pPr marL="342900" indent="-342900">
              <a:buFont typeface="Arial" panose="020B0604020202020204" pitchFamily="34" charset="0"/>
              <a:buChar char="•"/>
            </a:pPr>
            <a:r>
              <a:rPr lang="en-US" sz="2400" dirty="0"/>
              <a:t>Income guideline is 100 percent FPL</a:t>
            </a:r>
          </a:p>
          <a:p>
            <a:pPr marL="342900" indent="-342900">
              <a:buFont typeface="Arial" panose="020B0604020202020204" pitchFamily="34" charset="0"/>
              <a:buChar char="•"/>
            </a:pPr>
            <a:r>
              <a:rPr lang="en-US" sz="2400" dirty="0"/>
              <a:t>Clients can have private health insurance alongside Medicaid</a:t>
            </a:r>
          </a:p>
          <a:p>
            <a:pPr marL="342900" indent="-342900">
              <a:buFont typeface="Arial" panose="020B0604020202020204" pitchFamily="34" charset="0"/>
              <a:buChar char="•"/>
            </a:pPr>
            <a:r>
              <a:rPr lang="en-US" sz="2400" dirty="0"/>
              <a:t>Resource limit is $4,000 for one person, $6,000 for two</a:t>
            </a:r>
          </a:p>
        </p:txBody>
      </p:sp>
      <p:pic>
        <p:nvPicPr>
          <p:cNvPr id="7" name="Picture Placeholder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7176" r="7176"/>
          <a:stretch>
            <a:fillRect/>
          </a:stretch>
        </p:blipFill>
        <p:spPr>
          <a:xfrm>
            <a:off x="6451042" y="1104782"/>
            <a:ext cx="4808380" cy="3818910"/>
          </a:xfrm>
        </p:spPr>
      </p:pic>
      <p:sp>
        <p:nvSpPr>
          <p:cNvPr id="6" name="Title 5"/>
          <p:cNvSpPr>
            <a:spLocks noGrp="1"/>
          </p:cNvSpPr>
          <p:nvPr>
            <p:ph type="title"/>
          </p:nvPr>
        </p:nvSpPr>
        <p:spPr/>
        <p:txBody>
          <a:bodyPr/>
          <a:lstStyle/>
          <a:p>
            <a:r>
              <a:rPr lang="en-US" dirty="0"/>
              <a:t>Aged, Blind, or Disabled</a:t>
            </a:r>
          </a:p>
        </p:txBody>
      </p:sp>
    </p:spTree>
    <p:extLst>
      <p:ext uri="{BB962C8B-B14F-4D97-AF65-F5344CB8AC3E}">
        <p14:creationId xmlns:p14="http://schemas.microsoft.com/office/powerpoint/2010/main" val="267421011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899B06-EA62-DAEB-57B1-94FFE3C5A625}"/>
              </a:ext>
            </a:extLst>
          </p:cNvPr>
          <p:cNvSpPr>
            <a:spLocks noGrp="1"/>
          </p:cNvSpPr>
          <p:nvPr>
            <p:ph type="body" sz="quarter" idx="11"/>
          </p:nvPr>
        </p:nvSpPr>
        <p:spPr>
          <a:xfrm>
            <a:off x="373488" y="1061546"/>
            <a:ext cx="10838799" cy="5029318"/>
          </a:xfrm>
        </p:spPr>
        <p:txBody>
          <a:bodyPr>
            <a:noAutofit/>
          </a:bodyPr>
          <a:lstStyle/>
          <a:p>
            <a:pPr marL="342900" indent="-342900">
              <a:buFont typeface="Arial" panose="020B0604020202020204" pitchFamily="34" charset="0"/>
              <a:buChar char="•"/>
            </a:pPr>
            <a:r>
              <a:rPr lang="en-US" dirty="0"/>
              <a:t>State of Nebraska will pay the Medicare premium for certain recipients. Medicaid eligible receive their Medicare premium paid. </a:t>
            </a:r>
          </a:p>
          <a:p>
            <a:pPr lvl="1" indent="0">
              <a:buNone/>
            </a:pPr>
            <a:r>
              <a:rPr lang="en-US" sz="2000" dirty="0"/>
              <a:t>   Income under 135% FPL</a:t>
            </a:r>
          </a:p>
          <a:p>
            <a:pPr marL="342900" indent="-342900">
              <a:buFont typeface="Arial" panose="020B0604020202020204" pitchFamily="34" charset="0"/>
              <a:buChar char="•"/>
            </a:pPr>
            <a:r>
              <a:rPr lang="en-US" dirty="0"/>
              <a:t>Higher Resource and Income level Medicare payment programs are: </a:t>
            </a:r>
          </a:p>
          <a:p>
            <a:pPr marL="342900" indent="-342900">
              <a:buFont typeface="Arial" panose="020B0604020202020204" pitchFamily="34" charset="0"/>
              <a:buChar char="•"/>
            </a:pPr>
            <a:r>
              <a:rPr lang="en-US" dirty="0"/>
              <a:t>Medicare Savings Program (100% FPL / $9,090 for 1 / $13, 630 for 2) These clients may have a Share of Cost and State of Nebraska pays Medicare premium. </a:t>
            </a:r>
          </a:p>
          <a:p>
            <a:pPr marL="342900" indent="-342900">
              <a:buFont typeface="Arial" panose="020B0604020202020204" pitchFamily="34" charset="0"/>
              <a:buChar char="•"/>
            </a:pPr>
            <a:r>
              <a:rPr lang="en-US" dirty="0"/>
              <a:t>Specified Low Income Medicare Beneficiary (120% FPL / $4,000 for 1, $6,000 for 2)</a:t>
            </a:r>
          </a:p>
          <a:p>
            <a:pPr marL="342900" indent="-342900">
              <a:buFont typeface="Arial" panose="020B0604020202020204" pitchFamily="34" charset="0"/>
              <a:buChar char="•"/>
            </a:pPr>
            <a:r>
              <a:rPr lang="en-US" dirty="0"/>
              <a:t>Qualified Medicare Beneficiary and Medicare Savings Program (135% FPL / $9,090 for 1 / $13,630 for 2 )</a:t>
            </a:r>
          </a:p>
          <a:p>
            <a:pPr marL="342900" indent="-342900">
              <a:buFont typeface="Arial" panose="020B0604020202020204" pitchFamily="34" charset="0"/>
              <a:buChar char="•"/>
            </a:pPr>
            <a:r>
              <a:rPr lang="en-US" dirty="0"/>
              <a:t>Medical Insurance for the Working Disabled (200% FPL)</a:t>
            </a:r>
          </a:p>
          <a:p>
            <a:r>
              <a:rPr lang="en-US" dirty="0"/>
              <a:t>	Disabled</a:t>
            </a:r>
          </a:p>
          <a:p>
            <a:r>
              <a:rPr lang="en-US" dirty="0"/>
              <a:t>	Employed</a:t>
            </a:r>
          </a:p>
        </p:txBody>
      </p:sp>
      <p:sp>
        <p:nvSpPr>
          <p:cNvPr id="6" name="Title 5">
            <a:extLst>
              <a:ext uri="{FF2B5EF4-FFF2-40B4-BE49-F238E27FC236}">
                <a16:creationId xmlns:a16="http://schemas.microsoft.com/office/drawing/2014/main" id="{4CD6B417-9FD9-898C-94F2-23EEE71CEA0F}"/>
              </a:ext>
            </a:extLst>
          </p:cNvPr>
          <p:cNvSpPr>
            <a:spLocks noGrp="1"/>
          </p:cNvSpPr>
          <p:nvPr>
            <p:ph type="title"/>
          </p:nvPr>
        </p:nvSpPr>
        <p:spPr/>
        <p:txBody>
          <a:bodyPr/>
          <a:lstStyle/>
          <a:p>
            <a:r>
              <a:rPr lang="en-US" dirty="0"/>
              <a:t>Medicare Premium Payment and MIWD</a:t>
            </a:r>
          </a:p>
        </p:txBody>
      </p:sp>
    </p:spTree>
    <p:extLst>
      <p:ext uri="{BB962C8B-B14F-4D97-AF65-F5344CB8AC3E}">
        <p14:creationId xmlns:p14="http://schemas.microsoft.com/office/powerpoint/2010/main" val="326844976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011CAB-6061-D759-8FA5-841D27BC81EC}"/>
              </a:ext>
            </a:extLst>
          </p:cNvPr>
          <p:cNvSpPr>
            <a:spLocks noGrp="1"/>
          </p:cNvSpPr>
          <p:nvPr>
            <p:ph type="title"/>
          </p:nvPr>
        </p:nvSpPr>
        <p:spPr>
          <a:xfrm>
            <a:off x="373488" y="2286000"/>
            <a:ext cx="11478084" cy="2694213"/>
          </a:xfrm>
        </p:spPr>
        <p:txBody>
          <a:bodyPr/>
          <a:lstStyle/>
          <a:p>
            <a:pPr algn="just"/>
            <a:r>
              <a:rPr lang="en-US" dirty="0"/>
              <a:t>				</a:t>
            </a:r>
            <a:r>
              <a:rPr lang="en-US" sz="6000" b="1" dirty="0">
                <a:ea typeface="Roboto" panose="02000000000000000000" pitchFamily="2" charset="0"/>
                <a:cs typeface="Roboto" panose="02000000000000000000" pitchFamily="2" charset="0"/>
              </a:rPr>
              <a:t>Questions?</a:t>
            </a:r>
          </a:p>
        </p:txBody>
      </p:sp>
    </p:spTree>
    <p:extLst>
      <p:ext uri="{BB962C8B-B14F-4D97-AF65-F5344CB8AC3E}">
        <p14:creationId xmlns:p14="http://schemas.microsoft.com/office/powerpoint/2010/main" val="16335836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B59C92-B185-4F7C-4EBF-8DD2A8B359B2}"/>
              </a:ext>
            </a:extLst>
          </p:cNvPr>
          <p:cNvSpPr>
            <a:spLocks noGrp="1"/>
          </p:cNvSpPr>
          <p:nvPr>
            <p:ph type="body" sz="quarter" idx="11"/>
          </p:nvPr>
        </p:nvSpPr>
        <p:spPr>
          <a:xfrm>
            <a:off x="373489" y="1061546"/>
            <a:ext cx="11478083" cy="5029318"/>
          </a:xfrm>
        </p:spPr>
        <p:txBody>
          <a:bodyPr>
            <a:normAutofit fontScale="85000" lnSpcReduction="20000"/>
          </a:bodyPr>
          <a:lstStyle/>
          <a:p>
            <a:r>
              <a:rPr lang="en-US" sz="3000" dirty="0"/>
              <a:t>Applications can be completed a variety of ways:</a:t>
            </a:r>
          </a:p>
          <a:p>
            <a:pPr marL="457200" indent="-457200">
              <a:buFont typeface="Arial" panose="020B0604020202020204" pitchFamily="34" charset="0"/>
              <a:buChar char="•"/>
            </a:pPr>
            <a:r>
              <a:rPr lang="en-US" sz="2700" dirty="0"/>
              <a:t>Call Customer Service Center:</a:t>
            </a:r>
          </a:p>
          <a:p>
            <a:pPr marL="1143000" lvl="1" indent="-457200">
              <a:buFont typeface="Arial" panose="020B0604020202020204" pitchFamily="34" charset="0"/>
              <a:buChar char="•"/>
            </a:pPr>
            <a:r>
              <a:rPr lang="en-US" sz="2700" dirty="0"/>
              <a:t>Toll Free: 855-632-7633</a:t>
            </a:r>
          </a:p>
          <a:p>
            <a:pPr marL="1143000" lvl="1" indent="-457200">
              <a:buFont typeface="Arial" panose="020B0604020202020204" pitchFamily="34" charset="0"/>
              <a:buChar char="•"/>
            </a:pPr>
            <a:r>
              <a:rPr lang="en-US" sz="2700" dirty="0"/>
              <a:t>From Omaha: 402-595-1178</a:t>
            </a:r>
          </a:p>
          <a:p>
            <a:pPr marL="1143000" lvl="1" indent="-457200">
              <a:buFont typeface="Arial" panose="020B0604020202020204" pitchFamily="34" charset="0"/>
              <a:buChar char="•"/>
            </a:pPr>
            <a:r>
              <a:rPr lang="en-US" sz="2700" dirty="0"/>
              <a:t>From Lincoln: 402-473-7000</a:t>
            </a:r>
          </a:p>
          <a:p>
            <a:pPr marL="1143000" lvl="1" indent="-457200">
              <a:buFont typeface="Arial" panose="020B0604020202020204" pitchFamily="34" charset="0"/>
              <a:buChar char="•"/>
            </a:pPr>
            <a:r>
              <a:rPr lang="en-US" sz="2700" dirty="0"/>
              <a:t>TDD: (402) 471-7256</a:t>
            </a:r>
          </a:p>
          <a:p>
            <a:pPr marL="457200" indent="-457200">
              <a:lnSpc>
                <a:spcPct val="120000"/>
              </a:lnSpc>
              <a:spcBef>
                <a:spcPts val="1200"/>
              </a:spcBef>
              <a:buFont typeface="Arial" panose="020B0604020202020204" pitchFamily="34" charset="0"/>
              <a:buChar char="•"/>
            </a:pPr>
            <a:r>
              <a:rPr lang="en-US" sz="2700" dirty="0"/>
              <a:t>Online: </a:t>
            </a:r>
          </a:p>
          <a:p>
            <a:pPr marL="1143000" lvl="1" indent="-457200">
              <a:buFont typeface="Arial" panose="020B0604020202020204" pitchFamily="34" charset="0"/>
              <a:buChar char="•"/>
            </a:pPr>
            <a:r>
              <a:rPr lang="en-US" sz="2700" u="sng" dirty="0">
                <a:hlinkClick r:id="rId4"/>
              </a:rPr>
              <a:t>iServe.Nebraska.gov</a:t>
            </a:r>
            <a:endParaRPr lang="en-US" sz="2700" u="sng" dirty="0"/>
          </a:p>
          <a:p>
            <a:pPr marL="457200" indent="-457200">
              <a:lnSpc>
                <a:spcPct val="120000"/>
              </a:lnSpc>
              <a:spcBef>
                <a:spcPts val="1200"/>
              </a:spcBef>
              <a:buFont typeface="Arial" panose="020B0604020202020204" pitchFamily="34" charset="0"/>
              <a:buChar char="•"/>
            </a:pPr>
            <a:r>
              <a:rPr lang="en-US" sz="2700" dirty="0"/>
              <a:t>Paper application: </a:t>
            </a:r>
          </a:p>
          <a:p>
            <a:pPr marL="1143000" lvl="1" indent="-457200">
              <a:buFont typeface="Arial" panose="020B0604020202020204" pitchFamily="34" charset="0"/>
              <a:buChar char="•"/>
            </a:pPr>
            <a:r>
              <a:rPr lang="en-US" sz="2700" dirty="0"/>
              <a:t>Search in public forms site: https://public-dhhs.ne.gov/forms</a:t>
            </a:r>
          </a:p>
          <a:p>
            <a:pPr marL="1600200" lvl="2" indent="-457200">
              <a:buFont typeface="Arial" panose="020B0604020202020204" pitchFamily="34" charset="0"/>
              <a:buChar char="•"/>
            </a:pPr>
            <a:r>
              <a:rPr lang="en-US" sz="2700" dirty="0"/>
              <a:t>MILTC-64, Application for Nebraska Medicaid for Aged and Disabled</a:t>
            </a:r>
          </a:p>
          <a:p>
            <a:pPr lvl="1" indent="0">
              <a:buNone/>
            </a:pPr>
            <a:r>
              <a:rPr lang="en-US" sz="2700" dirty="0"/>
              <a:t>	OR </a:t>
            </a:r>
          </a:p>
          <a:p>
            <a:pPr marL="1600200" lvl="2" indent="-457200">
              <a:buFont typeface="Arial" panose="020B0604020202020204" pitchFamily="34" charset="0"/>
              <a:buChar char="•"/>
            </a:pPr>
            <a:r>
              <a:rPr lang="en-US" sz="2700" dirty="0"/>
              <a:t>MILTC-53, Medicaid and Insurance Affordability </a:t>
            </a:r>
          </a:p>
          <a:p>
            <a:pPr lvl="3" indent="0">
              <a:buNone/>
            </a:pPr>
            <a:r>
              <a:rPr lang="en-US" sz="2700" dirty="0"/>
              <a:t>and MILTC-51 for each additional person in the household. </a:t>
            </a:r>
          </a:p>
          <a:p>
            <a:pPr marL="457200" indent="-457200">
              <a:buFont typeface="Arial" panose="020B0604020202020204" pitchFamily="34" charset="0"/>
              <a:buChar char="•"/>
            </a:pPr>
            <a:endParaRPr lang="en-US" sz="2700" dirty="0"/>
          </a:p>
          <a:p>
            <a:endParaRPr lang="en-US" dirty="0"/>
          </a:p>
        </p:txBody>
      </p:sp>
      <p:sp>
        <p:nvSpPr>
          <p:cNvPr id="6" name="Title 5">
            <a:extLst>
              <a:ext uri="{FF2B5EF4-FFF2-40B4-BE49-F238E27FC236}">
                <a16:creationId xmlns:a16="http://schemas.microsoft.com/office/drawing/2014/main" id="{EDF08BE0-95D4-A6B3-DB23-831FDBB37BFD}"/>
              </a:ext>
            </a:extLst>
          </p:cNvPr>
          <p:cNvSpPr>
            <a:spLocks noGrp="1"/>
          </p:cNvSpPr>
          <p:nvPr>
            <p:ph type="title"/>
          </p:nvPr>
        </p:nvSpPr>
        <p:spPr/>
        <p:txBody>
          <a:bodyPr>
            <a:normAutofit fontScale="90000"/>
          </a:bodyPr>
          <a:lstStyle/>
          <a:p>
            <a:r>
              <a:rPr lang="en-US" sz="3600" dirty="0"/>
              <a:t>Application Process</a:t>
            </a:r>
            <a:br>
              <a:rPr lang="en-US" sz="3600" dirty="0"/>
            </a:br>
            <a:endParaRPr lang="en-US" dirty="0"/>
          </a:p>
        </p:txBody>
      </p:sp>
    </p:spTree>
    <p:extLst>
      <p:ext uri="{BB962C8B-B14F-4D97-AF65-F5344CB8AC3E}">
        <p14:creationId xmlns:p14="http://schemas.microsoft.com/office/powerpoint/2010/main" val="32583888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B59C92-B185-4F7C-4EBF-8DD2A8B359B2}"/>
              </a:ext>
            </a:extLst>
          </p:cNvPr>
          <p:cNvSpPr>
            <a:spLocks noGrp="1"/>
          </p:cNvSpPr>
          <p:nvPr>
            <p:ph type="body" sz="quarter" idx="11"/>
          </p:nvPr>
        </p:nvSpPr>
        <p:spPr>
          <a:xfrm>
            <a:off x="373489" y="1061546"/>
            <a:ext cx="11478083" cy="5029318"/>
          </a:xfrm>
        </p:spPr>
        <p:txBody>
          <a:bodyPr>
            <a:normAutofit/>
          </a:bodyPr>
          <a:lstStyle/>
          <a:p>
            <a:pPr marL="457200" indent="-457200">
              <a:buFont typeface="Arial" panose="020B0604020202020204" pitchFamily="34" charset="0"/>
              <a:buChar char="•"/>
            </a:pPr>
            <a:r>
              <a:rPr lang="en-US" sz="2800" i="1" dirty="0"/>
              <a:t>Medicaid Long-Term Care Documentation Guide Fact Sheet</a:t>
            </a:r>
          </a:p>
          <a:p>
            <a:pPr marL="1143000" lvl="1" indent="-457200">
              <a:buFont typeface="Arial" panose="020B0604020202020204" pitchFamily="34" charset="0"/>
              <a:buChar char="•"/>
            </a:pPr>
            <a:r>
              <a:rPr lang="en-US" sz="2800" dirty="0"/>
              <a:t>Comprehensive listing of what is needed when applying for Medicaid</a:t>
            </a:r>
            <a:endParaRPr lang="en-US" sz="2800" u="sng" dirty="0"/>
          </a:p>
          <a:p>
            <a:pPr marL="342900" indent="-342900">
              <a:buFont typeface="Arial" panose="020B0604020202020204" pitchFamily="34" charset="0"/>
              <a:buChar char="•"/>
            </a:pPr>
            <a:r>
              <a:rPr lang="en-US" sz="2800" i="1" dirty="0"/>
              <a:t>Financial Preparedness for Long-Term Healthcare Needs Checklist </a:t>
            </a:r>
          </a:p>
          <a:p>
            <a:pPr marL="1028700" lvl="1" indent="-342900">
              <a:buFont typeface="Arial" panose="020B0604020202020204" pitchFamily="34" charset="0"/>
              <a:buChar char="•"/>
            </a:pPr>
            <a:r>
              <a:rPr lang="en-US" sz="2800" dirty="0"/>
              <a:t>Overall Information document for preparing for LTC health needs</a:t>
            </a:r>
          </a:p>
          <a:p>
            <a:pPr marL="457200" indent="-457200">
              <a:buFont typeface="Arial" panose="020B0604020202020204" pitchFamily="34" charset="0"/>
              <a:buChar char="•"/>
            </a:pPr>
            <a:r>
              <a:rPr lang="en-US" sz="2800" dirty="0"/>
              <a:t>Location of Forms: </a:t>
            </a:r>
          </a:p>
          <a:p>
            <a:pPr marL="1143000" lvl="1" indent="-457200">
              <a:buFont typeface="Arial" panose="020B0604020202020204" pitchFamily="34" charset="0"/>
              <a:buChar char="•"/>
            </a:pPr>
            <a:r>
              <a:rPr lang="en-US" sz="2800" dirty="0"/>
              <a:t>Search form name on public website, dhhs.ne.gov</a:t>
            </a:r>
          </a:p>
          <a:p>
            <a:pPr marL="1143000" lvl="1" indent="-457200">
              <a:buFont typeface="Arial" panose="020B0604020202020204" pitchFamily="34" charset="0"/>
              <a:buChar char="•"/>
            </a:pPr>
            <a:r>
              <a:rPr lang="en-US" sz="2800" dirty="0"/>
              <a:t>Search in public forms site: https://public-dhhs.ne.gov/forms</a:t>
            </a:r>
          </a:p>
          <a:p>
            <a:pPr marL="1600200" lvl="2" indent="-457200">
              <a:buFont typeface="Arial" panose="020B0604020202020204" pitchFamily="34" charset="0"/>
              <a:buChar char="•"/>
            </a:pPr>
            <a:r>
              <a:rPr lang="en-US" sz="2800" dirty="0">
                <a:hlinkClick r:id="rId4"/>
              </a:rPr>
              <a:t>Form MLTC-OTH-46</a:t>
            </a:r>
            <a:r>
              <a:rPr lang="en-US" sz="2800" dirty="0"/>
              <a:t> (guide)</a:t>
            </a:r>
          </a:p>
          <a:p>
            <a:pPr marL="1600200" lvl="2" indent="-457200">
              <a:buFont typeface="Arial" panose="020B0604020202020204" pitchFamily="34" charset="0"/>
              <a:buChar char="•"/>
            </a:pPr>
            <a:r>
              <a:rPr lang="en-US" sz="2800" dirty="0">
                <a:hlinkClick r:id="rId5"/>
              </a:rPr>
              <a:t>Form MLTC-82</a:t>
            </a:r>
            <a:r>
              <a:rPr lang="en-US" sz="2800" dirty="0"/>
              <a:t> (checklist)</a:t>
            </a:r>
          </a:p>
          <a:p>
            <a:pPr marL="1143000" lvl="1" indent="-457200">
              <a:buFont typeface="Arial" panose="020B0604020202020204" pitchFamily="34" charset="0"/>
              <a:buChar char="•"/>
            </a:pPr>
            <a:endParaRPr lang="en-US" sz="3200" u="sng" dirty="0"/>
          </a:p>
          <a:p>
            <a:pPr marL="457200" indent="-457200">
              <a:buFont typeface="Arial" panose="020B0604020202020204" pitchFamily="34" charset="0"/>
              <a:buChar char="•"/>
            </a:pPr>
            <a:endParaRPr lang="en-US" sz="2800" dirty="0"/>
          </a:p>
          <a:p>
            <a:endParaRPr lang="en-US" dirty="0"/>
          </a:p>
        </p:txBody>
      </p:sp>
      <p:sp>
        <p:nvSpPr>
          <p:cNvPr id="6" name="Title 5">
            <a:extLst>
              <a:ext uri="{FF2B5EF4-FFF2-40B4-BE49-F238E27FC236}">
                <a16:creationId xmlns:a16="http://schemas.microsoft.com/office/drawing/2014/main" id="{EDF08BE0-95D4-A6B3-DB23-831FDBB37BFD}"/>
              </a:ext>
            </a:extLst>
          </p:cNvPr>
          <p:cNvSpPr>
            <a:spLocks noGrp="1"/>
          </p:cNvSpPr>
          <p:nvPr>
            <p:ph type="title"/>
          </p:nvPr>
        </p:nvSpPr>
        <p:spPr/>
        <p:txBody>
          <a:bodyPr>
            <a:normAutofit fontScale="90000"/>
          </a:bodyPr>
          <a:lstStyle/>
          <a:p>
            <a:r>
              <a:rPr lang="en-US" sz="3600" dirty="0"/>
              <a:t>Application Process - Guidance</a:t>
            </a:r>
            <a:br>
              <a:rPr lang="en-US" sz="3600" dirty="0"/>
            </a:br>
            <a:endParaRPr lang="en-US" dirty="0"/>
          </a:p>
        </p:txBody>
      </p:sp>
    </p:spTree>
    <p:extLst>
      <p:ext uri="{BB962C8B-B14F-4D97-AF65-F5344CB8AC3E}">
        <p14:creationId xmlns:p14="http://schemas.microsoft.com/office/powerpoint/2010/main" val="17417797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08A74C-79A0-89AD-DD87-F915A8406034}"/>
              </a:ext>
            </a:extLst>
          </p:cNvPr>
          <p:cNvSpPr>
            <a:spLocks noGrp="1"/>
          </p:cNvSpPr>
          <p:nvPr>
            <p:ph type="body" sz="quarter" idx="11"/>
          </p:nvPr>
        </p:nvSpPr>
        <p:spPr/>
        <p:txBody>
          <a:bodyPr>
            <a:normAutofit/>
          </a:bodyPr>
          <a:lstStyle/>
          <a:p>
            <a:r>
              <a:rPr lang="en-US" sz="2400" dirty="0"/>
              <a:t>Cash</a:t>
            </a:r>
          </a:p>
          <a:p>
            <a:r>
              <a:rPr lang="en-US" sz="2400" dirty="0"/>
              <a:t>Resident Trust Fund</a:t>
            </a:r>
          </a:p>
          <a:p>
            <a:r>
              <a:rPr lang="en-US" sz="2400" dirty="0"/>
              <a:t>Bank Accounts </a:t>
            </a:r>
          </a:p>
          <a:p>
            <a:r>
              <a:rPr lang="en-US" sz="2400" dirty="0"/>
              <a:t>Investments</a:t>
            </a:r>
          </a:p>
          <a:p>
            <a:r>
              <a:rPr lang="en-US" sz="2400" dirty="0"/>
              <a:t>Life Insurance (available cash value)</a:t>
            </a:r>
          </a:p>
          <a:p>
            <a:r>
              <a:rPr lang="en-US" sz="2400" dirty="0"/>
              <a:t>Trusts</a:t>
            </a:r>
          </a:p>
          <a:p>
            <a:r>
              <a:rPr lang="en-US" sz="2400" dirty="0"/>
              <a:t>Real Property</a:t>
            </a:r>
          </a:p>
          <a:p>
            <a:r>
              <a:rPr lang="en-US" sz="2400" dirty="0"/>
              <a:t>Burial Plans</a:t>
            </a:r>
          </a:p>
        </p:txBody>
      </p:sp>
      <p:sp>
        <p:nvSpPr>
          <p:cNvPr id="6" name="Title 5">
            <a:extLst>
              <a:ext uri="{FF2B5EF4-FFF2-40B4-BE49-F238E27FC236}">
                <a16:creationId xmlns:a16="http://schemas.microsoft.com/office/drawing/2014/main" id="{1D35298E-E5A9-4073-1A57-37E71AB28D0F}"/>
              </a:ext>
            </a:extLst>
          </p:cNvPr>
          <p:cNvSpPr>
            <a:spLocks noGrp="1"/>
          </p:cNvSpPr>
          <p:nvPr>
            <p:ph type="title"/>
          </p:nvPr>
        </p:nvSpPr>
        <p:spPr/>
        <p:txBody>
          <a:bodyPr/>
          <a:lstStyle/>
          <a:p>
            <a:r>
              <a:rPr lang="en-US" dirty="0"/>
              <a:t>Resources</a:t>
            </a:r>
          </a:p>
        </p:txBody>
      </p:sp>
      <p:pic>
        <p:nvPicPr>
          <p:cNvPr id="1028" name="Picture 4" descr="stack of one hundred dollars notes stack of one hundred dollars notes on dollars background Currency Stock Photo">
            <a:extLst>
              <a:ext uri="{FF2B5EF4-FFF2-40B4-BE49-F238E27FC236}">
                <a16:creationId xmlns:a16="http://schemas.microsoft.com/office/drawing/2014/main" id="{593A88D4-B435-C2CE-EBE6-00395B2DB761}"/>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5802" r="5802"/>
          <a:stretch>
            <a:fillRect/>
          </a:stretch>
        </p:blipFill>
        <p:spPr bwMode="auto">
          <a:xfrm>
            <a:off x="5862159" y="1110166"/>
            <a:ext cx="4808380" cy="381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6687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3487" y="1073568"/>
            <a:ext cx="9443753" cy="5060532"/>
          </a:xfrm>
        </p:spPr>
        <p:txBody>
          <a:bodyPr/>
          <a:lstStyle/>
          <a:p>
            <a:pPr marL="342900" indent="-342900">
              <a:buFont typeface="Arial" panose="020B0604020202020204" pitchFamily="34" charset="0"/>
              <a:buChar char="•"/>
            </a:pPr>
            <a:r>
              <a:rPr lang="en-US" sz="3200" dirty="0"/>
              <a:t>Medicaid History and Overview</a:t>
            </a:r>
          </a:p>
          <a:p>
            <a:pPr marL="342900" indent="-342900">
              <a:buFont typeface="Arial" panose="020B0604020202020204" pitchFamily="34" charset="0"/>
              <a:buChar char="•"/>
            </a:pPr>
            <a:r>
              <a:rPr lang="en-US" sz="3200" dirty="0"/>
              <a:t>Medicaid Eligibility and Programs</a:t>
            </a:r>
          </a:p>
          <a:p>
            <a:pPr marL="342900" indent="-342900">
              <a:buFont typeface="Arial" panose="020B0604020202020204" pitchFamily="34" charset="0"/>
              <a:buChar char="•"/>
            </a:pPr>
            <a:r>
              <a:rPr lang="en-US" sz="3200" dirty="0"/>
              <a:t>Application Process</a:t>
            </a:r>
          </a:p>
          <a:p>
            <a:pPr marL="342900" indent="-342900">
              <a:buFont typeface="Arial" panose="020B0604020202020204" pitchFamily="34" charset="0"/>
              <a:buChar char="•"/>
            </a:pPr>
            <a:r>
              <a:rPr lang="en-US" sz="3200" dirty="0"/>
              <a:t>Designation of Authorized Representative vs Release of Information</a:t>
            </a:r>
          </a:p>
          <a:p>
            <a:pPr marL="342900" indent="-342900">
              <a:buFont typeface="Arial" panose="020B0604020202020204" pitchFamily="34" charset="0"/>
              <a:buChar char="•"/>
            </a:pPr>
            <a:r>
              <a:rPr lang="en-US" sz="3200" dirty="0"/>
              <a:t>Resource &amp; Income Information</a:t>
            </a:r>
          </a:p>
          <a:p>
            <a:pPr marL="342900" indent="-342900">
              <a:buFont typeface="Arial" panose="020B0604020202020204" pitchFamily="34" charset="0"/>
              <a:buChar char="•"/>
            </a:pPr>
            <a:r>
              <a:rPr lang="en-US" sz="3200" dirty="0"/>
              <a:t>Renewal Information</a:t>
            </a:r>
          </a:p>
          <a:p>
            <a:pPr marL="342900" indent="-342900">
              <a:buFont typeface="Arial" panose="020B0604020202020204" pitchFamily="34" charset="0"/>
              <a:buChar char="•"/>
            </a:pPr>
            <a:r>
              <a:rPr lang="en-US" sz="3200" dirty="0"/>
              <a:t>Spousal Impoverishment</a:t>
            </a:r>
          </a:p>
        </p:txBody>
      </p:sp>
      <p:sp>
        <p:nvSpPr>
          <p:cNvPr id="3" name="Title 2"/>
          <p:cNvSpPr>
            <a:spLocks noGrp="1"/>
          </p:cNvSpPr>
          <p:nvPr>
            <p:ph type="title"/>
          </p:nvPr>
        </p:nvSpPr>
        <p:spPr/>
        <p:txBody>
          <a:bodyPr/>
          <a:lstStyle/>
          <a:p>
            <a:r>
              <a:rPr lang="en-US" dirty="0"/>
              <a:t>Today’s Discussion</a:t>
            </a:r>
          </a:p>
        </p:txBody>
      </p:sp>
    </p:spTree>
    <p:extLst>
      <p:ext uri="{BB962C8B-B14F-4D97-AF65-F5344CB8AC3E}">
        <p14:creationId xmlns:p14="http://schemas.microsoft.com/office/powerpoint/2010/main" val="17104314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C96E28-12D2-616D-0FE5-FF6B48B48840}"/>
              </a:ext>
            </a:extLst>
          </p:cNvPr>
          <p:cNvSpPr>
            <a:spLocks noGrp="1"/>
          </p:cNvSpPr>
          <p:nvPr>
            <p:ph type="body" sz="quarter" idx="11"/>
          </p:nvPr>
        </p:nvSpPr>
        <p:spPr>
          <a:xfrm>
            <a:off x="373488" y="1104782"/>
            <a:ext cx="11274226" cy="5029318"/>
          </a:xfrm>
        </p:spPr>
        <p:txBody>
          <a:bodyPr>
            <a:normAutofit/>
          </a:bodyPr>
          <a:lstStyle/>
          <a:p>
            <a:pPr marL="342900" indent="-342900">
              <a:buFont typeface="Arial" panose="020B0604020202020204" pitchFamily="34" charset="0"/>
              <a:buChar char="•"/>
            </a:pPr>
            <a:r>
              <a:rPr lang="en-US" sz="2400" dirty="0"/>
              <a:t>Life Insurance – DHHS considers available cash value. Agency reviews if beneficiary has been Irrevocably Assigned and if so, to whom and when, cash surrender value at the time of transfer</a:t>
            </a:r>
          </a:p>
          <a:p>
            <a:pPr marL="342900" indent="-342900">
              <a:buFont typeface="Arial" panose="020B0604020202020204" pitchFamily="34" charset="0"/>
              <a:buChar char="•"/>
            </a:pPr>
            <a:r>
              <a:rPr lang="en-US" sz="2400" dirty="0"/>
              <a:t>Burial Trusts have limits that are increased each year. Currently $6,346</a:t>
            </a:r>
          </a:p>
          <a:p>
            <a:pPr marL="1028700" lvl="1" indent="-342900">
              <a:buFont typeface="Arial" panose="020B0604020202020204" pitchFamily="34" charset="0"/>
              <a:buChar char="•"/>
            </a:pPr>
            <a:r>
              <a:rPr lang="en-US" dirty="0"/>
              <a:t>Some Items that may be excluded include: </a:t>
            </a:r>
          </a:p>
          <a:p>
            <a:pPr lvl="2"/>
            <a:r>
              <a:rPr lang="en-US" sz="2400" dirty="0"/>
              <a:t>Casket</a:t>
            </a:r>
          </a:p>
          <a:p>
            <a:pPr lvl="2"/>
            <a:r>
              <a:rPr lang="en-US" sz="2400" dirty="0"/>
              <a:t>Urn</a:t>
            </a:r>
          </a:p>
          <a:p>
            <a:pPr lvl="2"/>
            <a:r>
              <a:rPr lang="en-US" sz="2400" dirty="0"/>
              <a:t>Opening/Closing of Grave</a:t>
            </a:r>
          </a:p>
          <a:p>
            <a:pPr lvl="2"/>
            <a:r>
              <a:rPr lang="en-US" sz="2400" dirty="0"/>
              <a:t>Crypt / Mausoleum</a:t>
            </a:r>
          </a:p>
          <a:p>
            <a:pPr lvl="2"/>
            <a:r>
              <a:rPr lang="en-US" sz="2400" dirty="0"/>
              <a:t>Sales Tax</a:t>
            </a:r>
          </a:p>
          <a:p>
            <a:pPr lvl="2"/>
            <a:r>
              <a:rPr lang="en-US" sz="2400" dirty="0"/>
              <a:t>Marker</a:t>
            </a:r>
          </a:p>
        </p:txBody>
      </p:sp>
      <p:sp>
        <p:nvSpPr>
          <p:cNvPr id="6" name="Title 5">
            <a:extLst>
              <a:ext uri="{FF2B5EF4-FFF2-40B4-BE49-F238E27FC236}">
                <a16:creationId xmlns:a16="http://schemas.microsoft.com/office/drawing/2014/main" id="{FE4109B4-0119-BAA4-82B3-758F6B9E13B8}"/>
              </a:ext>
            </a:extLst>
          </p:cNvPr>
          <p:cNvSpPr>
            <a:spLocks noGrp="1"/>
          </p:cNvSpPr>
          <p:nvPr>
            <p:ph type="title"/>
          </p:nvPr>
        </p:nvSpPr>
        <p:spPr/>
        <p:txBody>
          <a:bodyPr/>
          <a:lstStyle/>
          <a:p>
            <a:r>
              <a:rPr lang="en-US" dirty="0"/>
              <a:t>Life Insurance and Burial Trusts</a:t>
            </a:r>
          </a:p>
        </p:txBody>
      </p:sp>
    </p:spTree>
    <p:extLst>
      <p:ext uri="{BB962C8B-B14F-4D97-AF65-F5344CB8AC3E}">
        <p14:creationId xmlns:p14="http://schemas.microsoft.com/office/powerpoint/2010/main" val="118050966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A35B9B-21A5-F8AB-F0EE-7F917F15B8A2}"/>
              </a:ext>
            </a:extLst>
          </p:cNvPr>
          <p:cNvSpPr>
            <a:spLocks noGrp="1"/>
          </p:cNvSpPr>
          <p:nvPr>
            <p:ph type="body" sz="quarter" idx="11"/>
          </p:nvPr>
        </p:nvSpPr>
        <p:spPr>
          <a:xfrm>
            <a:off x="373487" y="1104782"/>
            <a:ext cx="11478083" cy="5029318"/>
          </a:xfrm>
        </p:spPr>
        <p:txBody>
          <a:bodyPr>
            <a:normAutofit/>
          </a:bodyPr>
          <a:lstStyle/>
          <a:p>
            <a:pPr marL="457200" indent="-457200">
              <a:buFont typeface="Arial" panose="020B0604020202020204" pitchFamily="34" charset="0"/>
              <a:buChar char="•"/>
            </a:pPr>
            <a:r>
              <a:rPr lang="en-US" sz="3200" dirty="0"/>
              <a:t>Trust- Document that established the trust</a:t>
            </a:r>
          </a:p>
          <a:p>
            <a:pPr marL="1143000" lvl="1" indent="-457200">
              <a:buFont typeface="Arial" panose="020B0604020202020204" pitchFamily="34" charset="0"/>
              <a:buChar char="•"/>
            </a:pPr>
            <a:r>
              <a:rPr lang="en-US" sz="3200" dirty="0"/>
              <a:t>Current statement of all assets included in the trust</a:t>
            </a:r>
          </a:p>
          <a:p>
            <a:pPr marL="1143000" lvl="1" indent="-457200">
              <a:buFont typeface="Arial" panose="020B0604020202020204" pitchFamily="34" charset="0"/>
              <a:buChar char="•"/>
            </a:pPr>
            <a:r>
              <a:rPr lang="en-US" sz="3200" dirty="0"/>
              <a:t>Documentation of trust income/expenses</a:t>
            </a:r>
          </a:p>
          <a:p>
            <a:pPr marL="457200" indent="-457200">
              <a:buFont typeface="Arial" panose="020B0604020202020204" pitchFamily="34" charset="0"/>
              <a:buChar char="•"/>
            </a:pPr>
            <a:r>
              <a:rPr lang="en-US" sz="3200" dirty="0"/>
              <a:t>Life Estate </a:t>
            </a:r>
          </a:p>
          <a:p>
            <a:pPr marL="1143000" lvl="1" indent="-457200">
              <a:buFont typeface="Arial" panose="020B0604020202020204" pitchFamily="34" charset="0"/>
              <a:buChar char="•"/>
            </a:pPr>
            <a:r>
              <a:rPr lang="en-US" sz="3200" dirty="0"/>
              <a:t>Deed that moved property to life estate</a:t>
            </a:r>
          </a:p>
          <a:p>
            <a:pPr marL="1143000" lvl="1" indent="-457200">
              <a:buFont typeface="Arial" panose="020B0604020202020204" pitchFamily="34" charset="0"/>
              <a:buChar char="•"/>
            </a:pPr>
            <a:r>
              <a:rPr lang="en-US" sz="3200" dirty="0"/>
              <a:t>Life estate income and expenses</a:t>
            </a:r>
            <a:endParaRPr lang="en-US" sz="3600" dirty="0"/>
          </a:p>
          <a:p>
            <a:pPr marL="457200" indent="-457200">
              <a:buFont typeface="Arial" panose="020B0604020202020204" pitchFamily="34" charset="0"/>
              <a:buChar char="•"/>
            </a:pPr>
            <a:r>
              <a:rPr lang="en-US" sz="3200" dirty="0"/>
              <a:t>Annuities</a:t>
            </a:r>
          </a:p>
          <a:p>
            <a:pPr marL="1143000" lvl="1" indent="-457200">
              <a:buFont typeface="Arial" panose="020B0604020202020204" pitchFamily="34" charset="0"/>
              <a:buChar char="•"/>
            </a:pPr>
            <a:r>
              <a:rPr lang="en-US" sz="2800" dirty="0"/>
              <a:t>MLTC provides form to send to company</a:t>
            </a:r>
          </a:p>
          <a:p>
            <a:pPr marL="1143000" lvl="1" indent="-457200">
              <a:buFont typeface="Arial" panose="020B0604020202020204" pitchFamily="34" charset="0"/>
              <a:buChar char="•"/>
            </a:pPr>
            <a:r>
              <a:rPr lang="en-US" sz="2800" dirty="0"/>
              <a:t>Retirement annuity – award letter</a:t>
            </a:r>
          </a:p>
        </p:txBody>
      </p:sp>
      <p:sp>
        <p:nvSpPr>
          <p:cNvPr id="6" name="Title 5">
            <a:extLst>
              <a:ext uri="{FF2B5EF4-FFF2-40B4-BE49-F238E27FC236}">
                <a16:creationId xmlns:a16="http://schemas.microsoft.com/office/drawing/2014/main" id="{2F03FBC1-D3BD-8174-D05D-87953C5F12C2}"/>
              </a:ext>
            </a:extLst>
          </p:cNvPr>
          <p:cNvSpPr>
            <a:spLocks noGrp="1"/>
          </p:cNvSpPr>
          <p:nvPr>
            <p:ph type="title"/>
          </p:nvPr>
        </p:nvSpPr>
        <p:spPr/>
        <p:txBody>
          <a:bodyPr/>
          <a:lstStyle/>
          <a:p>
            <a:r>
              <a:rPr lang="en-US" dirty="0"/>
              <a:t>Trusts, Life Estates, and Annuities</a:t>
            </a:r>
          </a:p>
        </p:txBody>
      </p:sp>
    </p:spTree>
    <p:extLst>
      <p:ext uri="{BB962C8B-B14F-4D97-AF65-F5344CB8AC3E}">
        <p14:creationId xmlns:p14="http://schemas.microsoft.com/office/powerpoint/2010/main" val="415456352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1180DD-97AD-C8CF-2E1F-30A5766FBDAA}"/>
              </a:ext>
            </a:extLst>
          </p:cNvPr>
          <p:cNvSpPr>
            <a:spLocks noGrp="1"/>
          </p:cNvSpPr>
          <p:nvPr>
            <p:ph type="body" sz="quarter" idx="11"/>
          </p:nvPr>
        </p:nvSpPr>
        <p:spPr>
          <a:xfrm>
            <a:off x="373487" y="1104782"/>
            <a:ext cx="11478083" cy="5029318"/>
          </a:xfrm>
        </p:spPr>
        <p:txBody>
          <a:bodyPr>
            <a:normAutofit/>
          </a:bodyPr>
          <a:lstStyle/>
          <a:p>
            <a:pPr marL="457200" indent="-457200">
              <a:buFont typeface="Arial" panose="020B0604020202020204" pitchFamily="34" charset="0"/>
              <a:buChar char="•"/>
            </a:pPr>
            <a:r>
              <a:rPr lang="en-US" sz="2800" dirty="0"/>
              <a:t>Any action take by applicant or client or any other person or entity, which reduces or eliminates the applicant’s, client’s, or spouse’s recorded ownership or control of the asset for less than fair market value is a deprivation of resource.</a:t>
            </a:r>
          </a:p>
          <a:p>
            <a:pPr lvl="1"/>
            <a:r>
              <a:rPr lang="en-US" sz="2800" dirty="0"/>
              <a:t>Transfer of ownership of property</a:t>
            </a:r>
          </a:p>
          <a:p>
            <a:pPr lvl="1"/>
            <a:r>
              <a:rPr lang="en-US" sz="2800" dirty="0"/>
              <a:t>Purchase of irrevocable, non-assignable annuity if Medicaid is not the preferred beneficiary and the annuity was issued on or after February 6, 2006</a:t>
            </a:r>
          </a:p>
          <a:p>
            <a:pPr lvl="1"/>
            <a:r>
              <a:rPr lang="en-US" sz="2800" dirty="0"/>
              <a:t>Burial ownership – Irrevocable assignment over allowable level</a:t>
            </a:r>
          </a:p>
          <a:p>
            <a:pPr lvl="1"/>
            <a:r>
              <a:rPr lang="en-US" sz="2800" dirty="0"/>
              <a:t>Flagged transfers</a:t>
            </a:r>
          </a:p>
          <a:p>
            <a:endParaRPr lang="en-US" sz="2800" dirty="0"/>
          </a:p>
        </p:txBody>
      </p:sp>
      <p:sp>
        <p:nvSpPr>
          <p:cNvPr id="6" name="Title 5">
            <a:extLst>
              <a:ext uri="{FF2B5EF4-FFF2-40B4-BE49-F238E27FC236}">
                <a16:creationId xmlns:a16="http://schemas.microsoft.com/office/drawing/2014/main" id="{CE2E9F1E-8759-20DA-CF1D-AE0F2DF3617C}"/>
              </a:ext>
            </a:extLst>
          </p:cNvPr>
          <p:cNvSpPr>
            <a:spLocks noGrp="1"/>
          </p:cNvSpPr>
          <p:nvPr>
            <p:ph type="title"/>
          </p:nvPr>
        </p:nvSpPr>
        <p:spPr/>
        <p:txBody>
          <a:bodyPr/>
          <a:lstStyle/>
          <a:p>
            <a:r>
              <a:rPr lang="en-US" dirty="0"/>
              <a:t>Deprivation of Assets</a:t>
            </a:r>
          </a:p>
        </p:txBody>
      </p:sp>
    </p:spTree>
    <p:extLst>
      <p:ext uri="{BB962C8B-B14F-4D97-AF65-F5344CB8AC3E}">
        <p14:creationId xmlns:p14="http://schemas.microsoft.com/office/powerpoint/2010/main" val="359084795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011CAB-6061-D759-8FA5-841D27BC81EC}"/>
              </a:ext>
            </a:extLst>
          </p:cNvPr>
          <p:cNvSpPr>
            <a:spLocks noGrp="1"/>
          </p:cNvSpPr>
          <p:nvPr>
            <p:ph type="title"/>
          </p:nvPr>
        </p:nvSpPr>
        <p:spPr>
          <a:xfrm>
            <a:off x="373488" y="2286000"/>
            <a:ext cx="11478084" cy="2694213"/>
          </a:xfrm>
        </p:spPr>
        <p:txBody>
          <a:bodyPr/>
          <a:lstStyle/>
          <a:p>
            <a:pPr algn="just"/>
            <a:r>
              <a:rPr lang="en-US" dirty="0"/>
              <a:t>				</a:t>
            </a:r>
            <a:r>
              <a:rPr lang="en-US" sz="6000" b="1" dirty="0">
                <a:ea typeface="Roboto" panose="02000000000000000000" pitchFamily="2" charset="0"/>
                <a:cs typeface="Roboto" panose="02000000000000000000" pitchFamily="2" charset="0"/>
              </a:rPr>
              <a:t>Questions?</a:t>
            </a:r>
          </a:p>
        </p:txBody>
      </p:sp>
    </p:spTree>
    <p:extLst>
      <p:ext uri="{BB962C8B-B14F-4D97-AF65-F5344CB8AC3E}">
        <p14:creationId xmlns:p14="http://schemas.microsoft.com/office/powerpoint/2010/main" val="10817703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3037EB-6941-9F48-B025-317A6760CDD4}"/>
              </a:ext>
            </a:extLst>
          </p:cNvPr>
          <p:cNvSpPr>
            <a:spLocks noGrp="1"/>
          </p:cNvSpPr>
          <p:nvPr>
            <p:ph type="body" sz="quarter" idx="11"/>
          </p:nvPr>
        </p:nvSpPr>
        <p:spPr>
          <a:xfrm>
            <a:off x="373488" y="1061546"/>
            <a:ext cx="11579026" cy="5029318"/>
          </a:xfrm>
        </p:spPr>
        <p:txBody>
          <a:bodyPr>
            <a:normAutofit lnSpcReduction="10000"/>
          </a:bodyPr>
          <a:lstStyle/>
          <a:p>
            <a:pPr marL="457200" indent="-457200">
              <a:buFont typeface="Arial" panose="020B0604020202020204" pitchFamily="34" charset="0"/>
              <a:buChar char="•"/>
            </a:pPr>
            <a:r>
              <a:rPr lang="en-US" sz="2800" u="sng" dirty="0"/>
              <a:t>Application Received date </a:t>
            </a:r>
            <a:r>
              <a:rPr lang="en-US" sz="2800" dirty="0"/>
              <a:t>– members have 90 days to provide DHHS with the information required</a:t>
            </a:r>
          </a:p>
          <a:p>
            <a:pPr marL="1143000" lvl="1" indent="-457200">
              <a:buFont typeface="Arial" panose="020B0604020202020204" pitchFamily="34" charset="0"/>
              <a:buChar char="•"/>
            </a:pPr>
            <a:r>
              <a:rPr lang="en-US" sz="2800" dirty="0"/>
              <a:t>Failure to Provide – members have a 90 day grace period from renewal date to send in necessary information</a:t>
            </a:r>
          </a:p>
          <a:p>
            <a:pPr marL="1143000" lvl="1" indent="-457200">
              <a:buFont typeface="Arial" panose="020B0604020202020204" pitchFamily="34" charset="0"/>
              <a:buChar char="•"/>
            </a:pPr>
            <a:r>
              <a:rPr lang="en-US" sz="2800" dirty="0"/>
              <a:t>Eligibility reason – People who lose coverage because their resources exceed standards will need to submit new application if an update is not provided within 90 days of closure to show now within eligibility requirement. </a:t>
            </a:r>
          </a:p>
          <a:p>
            <a:pPr marL="457200" indent="-457200">
              <a:buFont typeface="Arial" panose="020B0604020202020204" pitchFamily="34" charset="0"/>
              <a:buChar char="•"/>
            </a:pPr>
            <a:r>
              <a:rPr lang="en-US" sz="2800" u="sng" dirty="0"/>
              <a:t>Verification Request </a:t>
            </a:r>
            <a:r>
              <a:rPr lang="en-US" sz="2800" dirty="0"/>
              <a:t>– members have 30 days to provide information</a:t>
            </a:r>
          </a:p>
          <a:p>
            <a:pPr marL="457200" indent="-457200">
              <a:buFont typeface="Arial" panose="020B0604020202020204" pitchFamily="34" charset="0"/>
              <a:buChar char="•"/>
            </a:pPr>
            <a:r>
              <a:rPr lang="en-US" sz="2800" u="sng" dirty="0"/>
              <a:t>Notice of Action </a:t>
            </a:r>
            <a:r>
              <a:rPr lang="en-US" sz="2800" dirty="0"/>
              <a:t>– Defines the action taken by the worker. If we are aware of the facility, we add them as a Nursing Home Representative. </a:t>
            </a:r>
          </a:p>
        </p:txBody>
      </p:sp>
      <p:sp>
        <p:nvSpPr>
          <p:cNvPr id="6" name="Title 5">
            <a:extLst>
              <a:ext uri="{FF2B5EF4-FFF2-40B4-BE49-F238E27FC236}">
                <a16:creationId xmlns:a16="http://schemas.microsoft.com/office/drawing/2014/main" id="{E15066DE-E04F-44D3-817B-419ABAA70244}"/>
              </a:ext>
            </a:extLst>
          </p:cNvPr>
          <p:cNvSpPr>
            <a:spLocks noGrp="1"/>
          </p:cNvSpPr>
          <p:nvPr>
            <p:ph type="title"/>
          </p:nvPr>
        </p:nvSpPr>
        <p:spPr/>
        <p:txBody>
          <a:bodyPr/>
          <a:lstStyle/>
          <a:p>
            <a:r>
              <a:rPr lang="en-US" dirty="0"/>
              <a:t>Eligibility</a:t>
            </a:r>
          </a:p>
        </p:txBody>
      </p:sp>
    </p:spTree>
    <p:extLst>
      <p:ext uri="{BB962C8B-B14F-4D97-AF65-F5344CB8AC3E}">
        <p14:creationId xmlns:p14="http://schemas.microsoft.com/office/powerpoint/2010/main" val="428935960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753CE5-CE87-269A-72D8-F2C96E68E8FB}"/>
              </a:ext>
            </a:extLst>
          </p:cNvPr>
          <p:cNvSpPr>
            <a:spLocks noGrp="1"/>
          </p:cNvSpPr>
          <p:nvPr>
            <p:ph type="body" sz="quarter" idx="11"/>
          </p:nvPr>
        </p:nvSpPr>
        <p:spPr>
          <a:xfrm>
            <a:off x="373488" y="1159329"/>
            <a:ext cx="11478084" cy="4974770"/>
          </a:xfrm>
        </p:spPr>
        <p:txBody>
          <a:bodyPr/>
          <a:lstStyle/>
          <a:p>
            <a:pPr marL="342900" indent="-342900">
              <a:buFont typeface="Arial" panose="020B0604020202020204" pitchFamily="34" charset="0"/>
              <a:buChar char="•"/>
            </a:pPr>
            <a:r>
              <a:rPr lang="en-US" sz="2600" dirty="0"/>
              <a:t>Facility has the ability to report changes through </a:t>
            </a:r>
            <a:r>
              <a:rPr lang="en-US" sz="2600" dirty="0" err="1"/>
              <a:t>iServe</a:t>
            </a:r>
            <a:r>
              <a:rPr lang="en-US" sz="2600" dirty="0"/>
              <a:t> Nebraska (https://iServe.Nebraska.gov)</a:t>
            </a:r>
          </a:p>
          <a:p>
            <a:pPr marL="342900" indent="-342900">
              <a:buFont typeface="Arial" panose="020B0604020202020204" pitchFamily="34" charset="0"/>
              <a:buChar char="•"/>
            </a:pPr>
            <a:r>
              <a:rPr lang="en-US" sz="2600" dirty="0"/>
              <a:t>Information good to have: </a:t>
            </a:r>
          </a:p>
          <a:p>
            <a:pPr marL="1028700" lvl="1" indent="-342900">
              <a:buFont typeface="Arial" panose="020B0604020202020204" pitchFamily="34" charset="0"/>
              <a:buChar char="•"/>
            </a:pPr>
            <a:r>
              <a:rPr lang="en-US" sz="2600" dirty="0"/>
              <a:t>Admit Date and facility contact information</a:t>
            </a:r>
          </a:p>
          <a:p>
            <a:pPr marL="1028700" lvl="1" indent="-342900">
              <a:buFont typeface="Arial" panose="020B0604020202020204" pitchFamily="34" charset="0"/>
              <a:buChar char="•"/>
            </a:pPr>
            <a:r>
              <a:rPr lang="en-US" sz="2600" dirty="0"/>
              <a:t>Long-Term or Short-term stay (if known)</a:t>
            </a:r>
          </a:p>
          <a:p>
            <a:pPr marL="1028700" lvl="1" indent="-342900">
              <a:buFont typeface="Arial" panose="020B0604020202020204" pitchFamily="34" charset="0"/>
              <a:buChar char="•"/>
            </a:pPr>
            <a:r>
              <a:rPr lang="en-US" sz="2600" dirty="0"/>
              <a:t>Medicare Days involved and end date (if known)</a:t>
            </a:r>
          </a:p>
          <a:p>
            <a:pPr marL="1028700" lvl="1" indent="-342900">
              <a:buFont typeface="Arial" panose="020B0604020202020204" pitchFamily="34" charset="0"/>
              <a:buChar char="•"/>
            </a:pPr>
            <a:r>
              <a:rPr lang="en-US" sz="2600" dirty="0"/>
              <a:t>POA/Case representative name, contact information</a:t>
            </a:r>
          </a:p>
          <a:p>
            <a:pPr marL="1028700" lvl="1" indent="-342900">
              <a:buFont typeface="Arial" panose="020B0604020202020204" pitchFamily="34" charset="0"/>
              <a:buChar char="•"/>
            </a:pPr>
            <a:r>
              <a:rPr lang="en-US" sz="2600" dirty="0"/>
              <a:t>Waiver Services needed</a:t>
            </a:r>
          </a:p>
          <a:p>
            <a:pPr marL="1028700" lvl="1" indent="-342900">
              <a:buFont typeface="Arial" panose="020B0604020202020204" pitchFamily="34" charset="0"/>
              <a:buChar char="•"/>
            </a:pPr>
            <a:r>
              <a:rPr lang="en-US" sz="2600" dirty="0"/>
              <a:t>Insurance information, both LTC and Medicare Supplement</a:t>
            </a:r>
          </a:p>
          <a:p>
            <a:pPr marL="1028700" lvl="1" indent="-342900">
              <a:buFont typeface="Arial" panose="020B0604020202020204" pitchFamily="34" charset="0"/>
              <a:buChar char="•"/>
            </a:pPr>
            <a:r>
              <a:rPr lang="en-US" sz="2600" dirty="0"/>
              <a:t>Resident Trust Fund balance and date</a:t>
            </a:r>
          </a:p>
          <a:p>
            <a:endParaRPr lang="en-US" dirty="0"/>
          </a:p>
        </p:txBody>
      </p:sp>
      <p:sp>
        <p:nvSpPr>
          <p:cNvPr id="6" name="Title 5">
            <a:extLst>
              <a:ext uri="{FF2B5EF4-FFF2-40B4-BE49-F238E27FC236}">
                <a16:creationId xmlns:a16="http://schemas.microsoft.com/office/drawing/2014/main" id="{23A3978E-BE15-8A91-D2EC-6FE2E4F1421B}"/>
              </a:ext>
            </a:extLst>
          </p:cNvPr>
          <p:cNvSpPr>
            <a:spLocks noGrp="1"/>
          </p:cNvSpPr>
          <p:nvPr>
            <p:ph type="title"/>
          </p:nvPr>
        </p:nvSpPr>
        <p:spPr>
          <a:xfrm>
            <a:off x="373488" y="365125"/>
            <a:ext cx="11478084" cy="549275"/>
          </a:xfrm>
        </p:spPr>
        <p:txBody>
          <a:bodyPr>
            <a:normAutofit fontScale="90000"/>
          </a:bodyPr>
          <a:lstStyle/>
          <a:p>
            <a:r>
              <a:rPr lang="en-US" sz="4400" dirty="0"/>
              <a:t>Change Report</a:t>
            </a:r>
          </a:p>
        </p:txBody>
      </p:sp>
    </p:spTree>
    <p:extLst>
      <p:ext uri="{BB962C8B-B14F-4D97-AF65-F5344CB8AC3E}">
        <p14:creationId xmlns:p14="http://schemas.microsoft.com/office/powerpoint/2010/main" val="126070919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9059" y="439555"/>
            <a:ext cx="5240503" cy="696420"/>
          </a:xfrm>
        </p:spPr>
        <p:txBody>
          <a:bodyPr>
            <a:noAutofit/>
          </a:bodyPr>
          <a:lstStyle/>
          <a:p>
            <a:r>
              <a:rPr lang="en-US" sz="2900" b="1" dirty="0">
                <a:latin typeface="Calibri" panose="020F0502020204030204" pitchFamily="34" charset="0"/>
                <a:cs typeface="Calibri" panose="020F0502020204030204" pitchFamily="34" charset="0"/>
              </a:rPr>
              <a:t>Change Report Option</a:t>
            </a:r>
          </a:p>
        </p:txBody>
      </p:sp>
      <p:sp>
        <p:nvSpPr>
          <p:cNvPr id="8" name="Text Placeholder 1"/>
          <p:cNvSpPr>
            <a:spLocks noGrp="1"/>
          </p:cNvSpPr>
          <p:nvPr>
            <p:ph type="body" sz="quarter" idx="11"/>
          </p:nvPr>
        </p:nvSpPr>
        <p:spPr>
          <a:xfrm>
            <a:off x="299059" y="1104782"/>
            <a:ext cx="4374541" cy="5029318"/>
          </a:xfrm>
        </p:spPr>
        <p:txBody>
          <a:bodyPr>
            <a:norm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Visit </a:t>
            </a:r>
            <a:r>
              <a:rPr lang="en-US" sz="2400" dirty="0">
                <a:latin typeface="Calibri" panose="020F0502020204030204" pitchFamily="34" charset="0"/>
                <a:cs typeface="Calibri" panose="020F0502020204030204" pitchFamily="34" charset="0"/>
                <a:hlinkClick r:id="rId4"/>
              </a:rPr>
              <a:t>https://iServe.Nebraska.gov</a:t>
            </a: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Scroll down, you will see a link named “Report Changes to your situation”</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Click on that box to make reported changes on a case.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A pop up will appear, follow prompts to report changes</a:t>
            </a:r>
            <a:endParaRPr lang="en-US" sz="2400" dirty="0"/>
          </a:p>
        </p:txBody>
      </p:sp>
      <p:pic>
        <p:nvPicPr>
          <p:cNvPr id="4" name="Picture 3">
            <a:extLst>
              <a:ext uri="{FF2B5EF4-FFF2-40B4-BE49-F238E27FC236}">
                <a16:creationId xmlns:a16="http://schemas.microsoft.com/office/drawing/2014/main" id="{FE6D2260-4C7A-35B2-39A6-343CE7598328}"/>
              </a:ext>
            </a:extLst>
          </p:cNvPr>
          <p:cNvPicPr>
            <a:picLocks noChangeAspect="1"/>
          </p:cNvPicPr>
          <p:nvPr/>
        </p:nvPicPr>
        <p:blipFill>
          <a:blip r:embed="rId5"/>
          <a:stretch>
            <a:fillRect/>
          </a:stretch>
        </p:blipFill>
        <p:spPr>
          <a:xfrm>
            <a:off x="5279841" y="334655"/>
            <a:ext cx="6613099" cy="5799445"/>
          </a:xfrm>
          <a:prstGeom prst="rect">
            <a:avLst/>
          </a:prstGeom>
        </p:spPr>
      </p:pic>
      <p:sp>
        <p:nvSpPr>
          <p:cNvPr id="6" name="Arrow: Right 5">
            <a:extLst>
              <a:ext uri="{FF2B5EF4-FFF2-40B4-BE49-F238E27FC236}">
                <a16:creationId xmlns:a16="http://schemas.microsoft.com/office/drawing/2014/main" id="{C9D404B7-97A1-9037-0CD2-2D62133F6482}"/>
              </a:ext>
            </a:extLst>
          </p:cNvPr>
          <p:cNvSpPr/>
          <p:nvPr/>
        </p:nvSpPr>
        <p:spPr>
          <a:xfrm rot="8989213">
            <a:off x="9637125" y="5015005"/>
            <a:ext cx="1360085" cy="306503"/>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53983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37D463-7189-9CBC-A1B4-5BB420BFC811}"/>
              </a:ext>
            </a:extLst>
          </p:cNvPr>
          <p:cNvSpPr>
            <a:spLocks noGrp="1"/>
          </p:cNvSpPr>
          <p:nvPr>
            <p:ph type="body" sz="quarter" idx="11"/>
          </p:nvPr>
        </p:nvSpPr>
        <p:spPr>
          <a:xfrm>
            <a:off x="373488" y="1104782"/>
            <a:ext cx="11478084" cy="5029318"/>
          </a:xfrm>
        </p:spPr>
        <p:txBody>
          <a:bodyPr>
            <a:normAutofit/>
          </a:bodyPr>
          <a:lstStyle/>
          <a:p>
            <a:pPr marL="342900" indent="-342900">
              <a:buFont typeface="Arial" panose="020B0604020202020204" pitchFamily="34" charset="0"/>
              <a:buChar char="•"/>
            </a:pPr>
            <a:r>
              <a:rPr lang="en-US" sz="2800" dirty="0"/>
              <a:t>Nebraska Medicaid generally reviews all members’ eligibility once per year to see if they still qualify for coverage.</a:t>
            </a:r>
          </a:p>
          <a:p>
            <a:pPr marL="342900" indent="-342900">
              <a:buFont typeface="Arial" panose="020B0604020202020204" pitchFamily="34" charset="0"/>
              <a:buChar char="•"/>
            </a:pPr>
            <a:r>
              <a:rPr lang="en-US" sz="2800" dirty="0"/>
              <a:t>During the </a:t>
            </a:r>
            <a:r>
              <a:rPr lang="en-US" sz="2800" dirty="0" err="1"/>
              <a:t>PHE</a:t>
            </a:r>
            <a:r>
              <a:rPr lang="en-US" sz="2800" dirty="0"/>
              <a:t>, we have continued to review eligibility, but no Nebraskan has involuntarily lost coverage. Regular communication with many members has not happened during the pandemic.</a:t>
            </a:r>
          </a:p>
          <a:p>
            <a:pPr marL="342900" indent="-342900">
              <a:buFont typeface="Arial" panose="020B0604020202020204" pitchFamily="34" charset="0"/>
              <a:buChar char="•"/>
            </a:pPr>
            <a:r>
              <a:rPr lang="en-US" sz="2800" dirty="0"/>
              <a:t>On March 1, 2023, Nebraska Medicaid began the “unwind” of the continuous coverage requirement. As we return to normal operations, members may be required to provide information as part of the return to normal. </a:t>
            </a:r>
          </a:p>
          <a:p>
            <a:endParaRPr lang="en-US" dirty="0"/>
          </a:p>
        </p:txBody>
      </p:sp>
      <p:sp>
        <p:nvSpPr>
          <p:cNvPr id="6" name="Title 5">
            <a:extLst>
              <a:ext uri="{FF2B5EF4-FFF2-40B4-BE49-F238E27FC236}">
                <a16:creationId xmlns:a16="http://schemas.microsoft.com/office/drawing/2014/main" id="{781B87D3-1645-9E65-B985-C6142E05FF7D}"/>
              </a:ext>
            </a:extLst>
          </p:cNvPr>
          <p:cNvSpPr>
            <a:spLocks noGrp="1"/>
          </p:cNvSpPr>
          <p:nvPr>
            <p:ph type="title"/>
          </p:nvPr>
        </p:nvSpPr>
        <p:spPr/>
        <p:txBody>
          <a:bodyPr/>
          <a:lstStyle/>
          <a:p>
            <a:r>
              <a:rPr lang="en-US" dirty="0"/>
              <a:t>Renewals</a:t>
            </a:r>
          </a:p>
        </p:txBody>
      </p:sp>
    </p:spTree>
    <p:extLst>
      <p:ext uri="{BB962C8B-B14F-4D97-AF65-F5344CB8AC3E}">
        <p14:creationId xmlns:p14="http://schemas.microsoft.com/office/powerpoint/2010/main" val="387372031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E36A46-AF0A-91AD-646B-E050564B20F2}"/>
              </a:ext>
            </a:extLst>
          </p:cNvPr>
          <p:cNvSpPr>
            <a:spLocks noGrp="1"/>
          </p:cNvSpPr>
          <p:nvPr>
            <p:ph type="body" sz="quarter" idx="11"/>
          </p:nvPr>
        </p:nvSpPr>
        <p:spPr>
          <a:xfrm>
            <a:off x="373488" y="1104782"/>
            <a:ext cx="11478084" cy="5029318"/>
          </a:xfrm>
        </p:spPr>
        <p:txBody>
          <a:bodyPr/>
          <a:lstStyle/>
          <a:p>
            <a:pPr marL="342900" indent="-342900">
              <a:buFont typeface="Arial" panose="020B0604020202020204" pitchFamily="34" charset="0"/>
              <a:buChar char="•"/>
            </a:pPr>
            <a:r>
              <a:rPr lang="en-US" sz="2800" dirty="0"/>
              <a:t>On March 1, 2023, DHHS started completing renewals for all Medicaid members.</a:t>
            </a:r>
          </a:p>
          <a:p>
            <a:pPr marL="1028700" lvl="1" indent="-342900">
              <a:buFont typeface="Arial" panose="020B0604020202020204" pitchFamily="34" charset="0"/>
              <a:buChar char="•"/>
            </a:pPr>
            <a:r>
              <a:rPr lang="en-US" sz="2800" dirty="0"/>
              <a:t>We will be spreading this work out over the following year </a:t>
            </a:r>
            <a:br>
              <a:rPr lang="en-US" sz="2800" dirty="0"/>
            </a:br>
            <a:r>
              <a:rPr lang="en-US" sz="2800" dirty="0"/>
              <a:t>(March 2023 to April 2024)</a:t>
            </a:r>
          </a:p>
          <a:p>
            <a:pPr marL="1028700" lvl="1" indent="-342900">
              <a:buFont typeface="Arial" panose="020B0604020202020204" pitchFamily="34" charset="0"/>
              <a:buChar char="•"/>
            </a:pPr>
            <a:r>
              <a:rPr lang="en-US" sz="2800" dirty="0"/>
              <a:t>The federal government is allowing states up to 14 months to complete renewals following the end of the continuous coverage requirement.</a:t>
            </a:r>
          </a:p>
          <a:p>
            <a:pPr marL="342900" indent="-342900">
              <a:buFont typeface="Arial" panose="020B0604020202020204" pitchFamily="34" charset="0"/>
              <a:buChar char="•"/>
            </a:pPr>
            <a:r>
              <a:rPr lang="en-US" sz="2800" dirty="0"/>
              <a:t>Nebraska Medicaid’s aim is to prevent unnecessary loss of coverage.</a:t>
            </a:r>
            <a:endParaRPr lang="en-US" sz="2400" dirty="0"/>
          </a:p>
          <a:p>
            <a:endParaRPr lang="en-US" dirty="0"/>
          </a:p>
        </p:txBody>
      </p:sp>
      <p:sp>
        <p:nvSpPr>
          <p:cNvPr id="6" name="Title 5">
            <a:extLst>
              <a:ext uri="{FF2B5EF4-FFF2-40B4-BE49-F238E27FC236}">
                <a16:creationId xmlns:a16="http://schemas.microsoft.com/office/drawing/2014/main" id="{A09F0E8A-A60E-F169-A767-8FF35DD3E401}"/>
              </a:ext>
            </a:extLst>
          </p:cNvPr>
          <p:cNvSpPr>
            <a:spLocks noGrp="1"/>
          </p:cNvSpPr>
          <p:nvPr>
            <p:ph type="title"/>
          </p:nvPr>
        </p:nvSpPr>
        <p:spPr/>
        <p:txBody>
          <a:bodyPr/>
          <a:lstStyle/>
          <a:p>
            <a:r>
              <a:rPr lang="en-US" dirty="0"/>
              <a:t>Conducting Renewals</a:t>
            </a:r>
          </a:p>
        </p:txBody>
      </p:sp>
    </p:spTree>
    <p:extLst>
      <p:ext uri="{BB962C8B-B14F-4D97-AF65-F5344CB8AC3E}">
        <p14:creationId xmlns:p14="http://schemas.microsoft.com/office/powerpoint/2010/main" val="320524814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44ADF7-0DD2-BC53-121B-DC8AA4D890BD}"/>
              </a:ext>
            </a:extLst>
          </p:cNvPr>
          <p:cNvSpPr>
            <a:spLocks noGrp="1"/>
          </p:cNvSpPr>
          <p:nvPr>
            <p:ph type="body" sz="quarter" idx="11"/>
          </p:nvPr>
        </p:nvSpPr>
        <p:spPr>
          <a:xfrm>
            <a:off x="373488" y="1104782"/>
            <a:ext cx="11478084" cy="5029318"/>
          </a:xfrm>
        </p:spPr>
        <p:txBody>
          <a:bodyPr>
            <a:normAutofit/>
          </a:bodyPr>
          <a:lstStyle/>
          <a:p>
            <a:pPr marL="342900" indent="-342900">
              <a:buFont typeface="Arial" panose="020B0604020202020204" pitchFamily="34" charset="0"/>
              <a:buChar char="•"/>
            </a:pPr>
            <a:r>
              <a:rPr lang="en-US" sz="2800" dirty="0"/>
              <a:t>Nebraska Medicaid will begin by trying to automatically renew a member’s coverage. If we know a member has not moved and has not had a change in income, we can automatically renew. </a:t>
            </a:r>
          </a:p>
          <a:p>
            <a:pPr marL="1028700" lvl="1" indent="-342900">
              <a:buFont typeface="Arial" panose="020B0604020202020204" pitchFamily="34" charset="0"/>
              <a:buChar char="•"/>
            </a:pPr>
            <a:r>
              <a:rPr lang="en-US" dirty="0"/>
              <a:t>For example: a long-term nursing home resident. </a:t>
            </a:r>
          </a:p>
          <a:p>
            <a:pPr marL="342900" indent="-342900">
              <a:buFont typeface="Arial" panose="020B0604020202020204" pitchFamily="34" charset="0"/>
              <a:buChar char="•"/>
            </a:pPr>
            <a:r>
              <a:rPr lang="en-US" sz="2800" dirty="0"/>
              <a:t>If we can’t complete an automatic renewal, we will mail a printed renewal form to the member.</a:t>
            </a:r>
          </a:p>
          <a:p>
            <a:pPr marL="1028700" lvl="1" indent="-342900">
              <a:buFont typeface="Arial" panose="020B0604020202020204" pitchFamily="34" charset="0"/>
              <a:buChar char="•"/>
            </a:pPr>
            <a:r>
              <a:rPr lang="en-US" dirty="0"/>
              <a:t>These forms are mailed up to 60 days before the member’s renewal must be completed</a:t>
            </a:r>
            <a:r>
              <a:rPr lang="en-US" dirty="0">
                <a:latin typeface="Calibri" panose="020F0502020204030204" pitchFamily="34" charset="0"/>
                <a:cs typeface="Calibri" panose="020F0502020204030204" pitchFamily="34" charset="0"/>
              </a:rPr>
              <a:t>.</a:t>
            </a:r>
          </a:p>
          <a:p>
            <a:endParaRPr lang="en-US" dirty="0"/>
          </a:p>
        </p:txBody>
      </p:sp>
      <p:sp>
        <p:nvSpPr>
          <p:cNvPr id="6" name="Title 5">
            <a:extLst>
              <a:ext uri="{FF2B5EF4-FFF2-40B4-BE49-F238E27FC236}">
                <a16:creationId xmlns:a16="http://schemas.microsoft.com/office/drawing/2014/main" id="{1ED3AEFA-6683-B799-D29A-18A816EC45EC}"/>
              </a:ext>
            </a:extLst>
          </p:cNvPr>
          <p:cNvSpPr>
            <a:spLocks noGrp="1"/>
          </p:cNvSpPr>
          <p:nvPr>
            <p:ph type="title"/>
          </p:nvPr>
        </p:nvSpPr>
        <p:spPr/>
        <p:txBody>
          <a:bodyPr/>
          <a:lstStyle/>
          <a:p>
            <a:r>
              <a:rPr lang="en-US" dirty="0"/>
              <a:t>Conducting Renewals</a:t>
            </a:r>
          </a:p>
        </p:txBody>
      </p:sp>
    </p:spTree>
    <p:extLst>
      <p:ext uri="{BB962C8B-B14F-4D97-AF65-F5344CB8AC3E}">
        <p14:creationId xmlns:p14="http://schemas.microsoft.com/office/powerpoint/2010/main" val="387665498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9121" y="2515437"/>
            <a:ext cx="9586965" cy="769441"/>
          </a:xfrm>
          <a:prstGeom prst="rect">
            <a:avLst/>
          </a:prstGeom>
          <a:noFill/>
        </p:spPr>
        <p:txBody>
          <a:bodyPr wrap="square" rtlCol="0">
            <a:spAutoFit/>
          </a:bodyPr>
          <a:lstStyle/>
          <a:p>
            <a:r>
              <a:rPr lang="en-US" sz="4400" dirty="0">
                <a:solidFill>
                  <a:srgbClr val="036080"/>
                </a:solidFill>
                <a:latin typeface="Montserrat Semi Bold" panose="00000700000000000000" pitchFamily="50" charset="0"/>
              </a:rPr>
              <a:t>Medicaid History and Overview</a:t>
            </a:r>
          </a:p>
        </p:txBody>
      </p:sp>
    </p:spTree>
    <p:extLst>
      <p:ext uri="{BB962C8B-B14F-4D97-AF65-F5344CB8AC3E}">
        <p14:creationId xmlns:p14="http://schemas.microsoft.com/office/powerpoint/2010/main" val="2622794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C55569-D79F-57B1-24BC-CBCA110F1638}"/>
              </a:ext>
            </a:extLst>
          </p:cNvPr>
          <p:cNvSpPr>
            <a:spLocks noGrp="1"/>
          </p:cNvSpPr>
          <p:nvPr>
            <p:ph type="body" sz="quarter" idx="11"/>
          </p:nvPr>
        </p:nvSpPr>
        <p:spPr>
          <a:xfrm>
            <a:off x="373488" y="1104782"/>
            <a:ext cx="11478084" cy="5029318"/>
          </a:xfrm>
        </p:spPr>
        <p:txBody>
          <a:bodyPr>
            <a:normAutofit/>
          </a:bodyPr>
          <a:lstStyle/>
          <a:p>
            <a:pPr marL="342900" indent="-342900">
              <a:buFont typeface="Arial" panose="020B0604020202020204" pitchFamily="34" charset="0"/>
              <a:buChar char="•"/>
            </a:pPr>
            <a:r>
              <a:rPr lang="en-US" sz="2800" dirty="0"/>
              <a:t>If a member doesn’t respond, they can lose their coverage for failing to provide information. If we don’t have up-to-date information, we can’t be sure a member is actually eligible.</a:t>
            </a:r>
          </a:p>
          <a:p>
            <a:pPr marL="1028700" lvl="1" indent="-342900">
              <a:buFont typeface="Arial" panose="020B0604020202020204" pitchFamily="34" charset="0"/>
              <a:buChar char="•"/>
            </a:pPr>
            <a:r>
              <a:rPr lang="en-US" sz="2800" dirty="0"/>
              <a:t>If a member loses coverage for this reason, they have up to 90 days after their coverage is ended to complete their renewal.</a:t>
            </a:r>
          </a:p>
          <a:p>
            <a:pPr marL="1028700" lvl="1" indent="-342900">
              <a:buFont typeface="Arial" panose="020B0604020202020204" pitchFamily="34" charset="0"/>
              <a:buChar char="•"/>
            </a:pPr>
            <a:r>
              <a:rPr lang="en-US" sz="2800" dirty="0"/>
              <a:t>Their coverage will resume if they are still eligible after this renewal.</a:t>
            </a:r>
          </a:p>
          <a:p>
            <a:endParaRPr lang="en-US" dirty="0"/>
          </a:p>
        </p:txBody>
      </p:sp>
      <p:sp>
        <p:nvSpPr>
          <p:cNvPr id="6" name="Title 5">
            <a:extLst>
              <a:ext uri="{FF2B5EF4-FFF2-40B4-BE49-F238E27FC236}">
                <a16:creationId xmlns:a16="http://schemas.microsoft.com/office/drawing/2014/main" id="{BC872C14-3558-9AB2-6CE5-EA7FA1BA9284}"/>
              </a:ext>
            </a:extLst>
          </p:cNvPr>
          <p:cNvSpPr>
            <a:spLocks noGrp="1"/>
          </p:cNvSpPr>
          <p:nvPr>
            <p:ph type="title"/>
          </p:nvPr>
        </p:nvSpPr>
        <p:spPr/>
        <p:txBody>
          <a:bodyPr/>
          <a:lstStyle/>
          <a:p>
            <a:r>
              <a:rPr lang="en-US" dirty="0"/>
              <a:t>Conducting Renewals</a:t>
            </a:r>
          </a:p>
        </p:txBody>
      </p:sp>
    </p:spTree>
    <p:extLst>
      <p:ext uri="{BB962C8B-B14F-4D97-AF65-F5344CB8AC3E}">
        <p14:creationId xmlns:p14="http://schemas.microsoft.com/office/powerpoint/2010/main" val="284330170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44CD8-5874-E1B8-FFD1-1FAA726D1693}"/>
              </a:ext>
            </a:extLst>
          </p:cNvPr>
          <p:cNvSpPr>
            <a:spLocks noGrp="1"/>
          </p:cNvSpPr>
          <p:nvPr>
            <p:ph type="body" sz="quarter" idx="11"/>
          </p:nvPr>
        </p:nvSpPr>
        <p:spPr>
          <a:xfrm>
            <a:off x="373487" y="1104782"/>
            <a:ext cx="11478083" cy="5029318"/>
          </a:xfrm>
        </p:spPr>
        <p:txBody>
          <a:bodyPr>
            <a:normAutofit/>
          </a:bodyPr>
          <a:lstStyle/>
          <a:p>
            <a:pPr marL="342900" indent="-342900">
              <a:buFont typeface="Arial" panose="020B0604020202020204" pitchFamily="34" charset="0"/>
              <a:buChar char="•"/>
            </a:pPr>
            <a:r>
              <a:rPr lang="en-US" sz="2400" dirty="0"/>
              <a:t>If a member is no longer eligible for Medicaid, we will send them a notice and may also send their information to the federal marketplace.</a:t>
            </a:r>
          </a:p>
          <a:p>
            <a:pPr marL="1028700" lvl="1" indent="-342900">
              <a:buFont typeface="Arial" panose="020B0604020202020204" pitchFamily="34" charset="0"/>
              <a:buChar char="•"/>
            </a:pPr>
            <a:r>
              <a:rPr lang="en-US" dirty="0"/>
              <a:t>This does not happen in cases that are closed for failure to provide information.</a:t>
            </a:r>
          </a:p>
          <a:p>
            <a:pPr marL="342900" indent="-342900">
              <a:buFont typeface="Arial" panose="020B0604020202020204" pitchFamily="34" charset="0"/>
              <a:buChar char="•"/>
            </a:pPr>
            <a:r>
              <a:rPr lang="en-US" sz="2400" dirty="0"/>
              <a:t>The marketplace will send the member a letter so they can complete an application and see if they qualify for financial assistance for coverage.</a:t>
            </a:r>
          </a:p>
          <a:p>
            <a:pPr marL="342900" indent="-342900">
              <a:buFont typeface="Arial" panose="020B0604020202020204" pitchFamily="34" charset="0"/>
              <a:buChar char="•"/>
            </a:pPr>
            <a:r>
              <a:rPr lang="en-US" sz="2400" dirty="0"/>
              <a:t>Health coverage through the marketplace covers prescription drugs, doctor visits, urgent care, hospital visits, and more.</a:t>
            </a:r>
          </a:p>
          <a:p>
            <a:pPr marL="342900" indent="-342900">
              <a:buFont typeface="Arial" panose="020B0604020202020204" pitchFamily="34" charset="0"/>
              <a:buChar char="•"/>
            </a:pPr>
            <a:r>
              <a:rPr lang="en-US" sz="2400" dirty="0"/>
              <a:t>Marketplace web site: </a:t>
            </a:r>
            <a:r>
              <a:rPr lang="en-US" sz="2400" dirty="0">
                <a:hlinkClick r:id="rId2"/>
              </a:rPr>
              <a:t>https://</a:t>
            </a:r>
            <a:r>
              <a:rPr lang="en-US" sz="2400" dirty="0" err="1">
                <a:hlinkClick r:id="rId2"/>
              </a:rPr>
              <a:t>www.HealthCare.gov</a:t>
            </a:r>
            <a:r>
              <a:rPr lang="en-US" sz="2400" dirty="0">
                <a:hlinkClick r:id="rId2"/>
              </a:rPr>
              <a:t>/</a:t>
            </a:r>
            <a:r>
              <a:rPr lang="en-US" sz="2400" dirty="0"/>
              <a:t> </a:t>
            </a:r>
          </a:p>
          <a:p>
            <a:endParaRPr lang="en-US" sz="1800" dirty="0"/>
          </a:p>
        </p:txBody>
      </p:sp>
      <p:sp>
        <p:nvSpPr>
          <p:cNvPr id="6" name="Title 5">
            <a:extLst>
              <a:ext uri="{FF2B5EF4-FFF2-40B4-BE49-F238E27FC236}">
                <a16:creationId xmlns:a16="http://schemas.microsoft.com/office/drawing/2014/main" id="{4DCA8FC1-E0FB-0764-E9D7-F19BE2796019}"/>
              </a:ext>
            </a:extLst>
          </p:cNvPr>
          <p:cNvSpPr>
            <a:spLocks noGrp="1"/>
          </p:cNvSpPr>
          <p:nvPr>
            <p:ph type="title"/>
          </p:nvPr>
        </p:nvSpPr>
        <p:spPr/>
        <p:txBody>
          <a:bodyPr/>
          <a:lstStyle/>
          <a:p>
            <a:r>
              <a:rPr lang="en-US" dirty="0"/>
              <a:t>Medicaid Members Who are no Longer Eligible</a:t>
            </a:r>
          </a:p>
        </p:txBody>
      </p:sp>
    </p:spTree>
    <p:extLst>
      <p:ext uri="{BB962C8B-B14F-4D97-AF65-F5344CB8AC3E}">
        <p14:creationId xmlns:p14="http://schemas.microsoft.com/office/powerpoint/2010/main" val="141786497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011CAB-6061-D759-8FA5-841D27BC81EC}"/>
              </a:ext>
            </a:extLst>
          </p:cNvPr>
          <p:cNvSpPr>
            <a:spLocks noGrp="1"/>
          </p:cNvSpPr>
          <p:nvPr>
            <p:ph type="title"/>
          </p:nvPr>
        </p:nvSpPr>
        <p:spPr>
          <a:xfrm>
            <a:off x="373488" y="2286000"/>
            <a:ext cx="11478084" cy="2694213"/>
          </a:xfrm>
        </p:spPr>
        <p:txBody>
          <a:bodyPr/>
          <a:lstStyle/>
          <a:p>
            <a:pPr algn="just"/>
            <a:r>
              <a:rPr lang="en-US" dirty="0"/>
              <a:t>				</a:t>
            </a:r>
            <a:r>
              <a:rPr lang="en-US" sz="6000" b="1" dirty="0">
                <a:ea typeface="Roboto" panose="02000000000000000000" pitchFamily="2" charset="0"/>
                <a:cs typeface="Roboto" panose="02000000000000000000" pitchFamily="2" charset="0"/>
              </a:rPr>
              <a:t>Questions?</a:t>
            </a:r>
          </a:p>
        </p:txBody>
      </p:sp>
    </p:spTree>
    <p:extLst>
      <p:ext uri="{BB962C8B-B14F-4D97-AF65-F5344CB8AC3E}">
        <p14:creationId xmlns:p14="http://schemas.microsoft.com/office/powerpoint/2010/main" val="1316960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011CAB-6061-D759-8FA5-841D27BC81EC}"/>
              </a:ext>
            </a:extLst>
          </p:cNvPr>
          <p:cNvSpPr>
            <a:spLocks noGrp="1"/>
          </p:cNvSpPr>
          <p:nvPr>
            <p:ph type="title"/>
          </p:nvPr>
        </p:nvSpPr>
        <p:spPr>
          <a:xfrm>
            <a:off x="373488" y="2286000"/>
            <a:ext cx="11478084" cy="2694213"/>
          </a:xfrm>
        </p:spPr>
        <p:txBody>
          <a:bodyPr/>
          <a:lstStyle/>
          <a:p>
            <a:r>
              <a:rPr lang="en-US" dirty="0"/>
              <a:t>		Medicaid Spousal Impoverishment 							Program</a:t>
            </a:r>
            <a:br>
              <a:rPr lang="en-US" dirty="0"/>
            </a:br>
            <a:endParaRPr lang="en-US" sz="6000" b="1" dirty="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1510701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F6620A-4AB3-482A-B700-E78AD509BC61}"/>
              </a:ext>
            </a:extLst>
          </p:cNvPr>
          <p:cNvSpPr>
            <a:spLocks noGrp="1"/>
          </p:cNvSpPr>
          <p:nvPr>
            <p:ph type="body" sz="quarter" idx="11"/>
          </p:nvPr>
        </p:nvSpPr>
        <p:spPr/>
        <p:txBody>
          <a:bodyPr/>
          <a:lstStyle/>
          <a:p>
            <a:pPr algn="l"/>
            <a:r>
              <a:rPr lang="en-US" dirty="0">
                <a:solidFill>
                  <a:schemeClr val="tx1"/>
                </a:solidFill>
              </a:rPr>
              <a:t>70% of people who reach age 65 will need long-term services</a:t>
            </a:r>
          </a:p>
          <a:p>
            <a:pPr algn="l"/>
            <a:r>
              <a:rPr lang="en-US" dirty="0">
                <a:solidFill>
                  <a:schemeClr val="tx1"/>
                </a:solidFill>
              </a:rPr>
              <a:t>24% will need those services for two years or more </a:t>
            </a:r>
          </a:p>
          <a:p>
            <a:pPr algn="l"/>
            <a:r>
              <a:rPr lang="en-US" dirty="0">
                <a:solidFill>
                  <a:schemeClr val="tx1"/>
                </a:solidFill>
              </a:rPr>
              <a:t>In Nebraska, the average cost of a private nursing home room was $8,289 per month (2021)</a:t>
            </a:r>
          </a:p>
          <a:p>
            <a:pPr lvl="1"/>
            <a:r>
              <a:rPr lang="en-US" dirty="0"/>
              <a:t>$99,468 annually</a:t>
            </a:r>
          </a:p>
          <a:p>
            <a:pPr algn="l"/>
            <a:r>
              <a:rPr lang="en-US" dirty="0">
                <a:solidFill>
                  <a:schemeClr val="tx1"/>
                </a:solidFill>
              </a:rPr>
              <a:t>Even with careful retirement planning, the cost of long-term care can quickly reduce your assets</a:t>
            </a:r>
          </a:p>
          <a:p>
            <a:pPr algn="l"/>
            <a:r>
              <a:rPr lang="en-US" dirty="0">
                <a:solidFill>
                  <a:schemeClr val="tx1"/>
                </a:solidFill>
              </a:rPr>
              <a:t>Medicaid is the largest payer of long-term care</a:t>
            </a:r>
          </a:p>
          <a:p>
            <a:pPr lvl="1"/>
            <a:r>
              <a:rPr lang="en-US" dirty="0"/>
              <a:t>Nationwide, Medicaid pays 42.1% of all long-term care costs</a:t>
            </a:r>
          </a:p>
        </p:txBody>
      </p:sp>
      <p:sp>
        <p:nvSpPr>
          <p:cNvPr id="3" name="Title 2">
            <a:extLst>
              <a:ext uri="{FF2B5EF4-FFF2-40B4-BE49-F238E27FC236}">
                <a16:creationId xmlns:a16="http://schemas.microsoft.com/office/drawing/2014/main" id="{FD83AD27-EF6A-49F7-AE92-41F5514B70F9}"/>
              </a:ext>
            </a:extLst>
          </p:cNvPr>
          <p:cNvSpPr>
            <a:spLocks noGrp="1"/>
          </p:cNvSpPr>
          <p:nvPr>
            <p:ph type="title"/>
          </p:nvPr>
        </p:nvSpPr>
        <p:spPr/>
        <p:txBody>
          <a:bodyPr/>
          <a:lstStyle/>
          <a:p>
            <a:r>
              <a:rPr lang="en-US" dirty="0"/>
              <a:t>Why Talk About Medicaid?</a:t>
            </a:r>
          </a:p>
        </p:txBody>
      </p:sp>
    </p:spTree>
    <p:extLst>
      <p:ext uri="{BB962C8B-B14F-4D97-AF65-F5344CB8AC3E}">
        <p14:creationId xmlns:p14="http://schemas.microsoft.com/office/powerpoint/2010/main" val="3177966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l"/>
            <a:r>
              <a:rPr lang="en-US" sz="2400" dirty="0">
                <a:solidFill>
                  <a:schemeClr val="tx1"/>
                </a:solidFill>
              </a:rPr>
              <a:t>The Spousal Impoverishment program was created to address the situation where one spouse needs nursing home care, but the other spouse is healthy enough to remain in the community.</a:t>
            </a:r>
          </a:p>
          <a:p>
            <a:pPr algn="l"/>
            <a:r>
              <a:rPr lang="en-US" sz="2400" dirty="0">
                <a:solidFill>
                  <a:schemeClr val="tx1"/>
                </a:solidFill>
              </a:rPr>
              <a:t>Before Spousal Impoverishment, a couple would have to qualify as a single unit before they could receive Medicaid.  Due to Medicaid’s means tested formula, this would often result in the community spouse being unable to provide for their own needs.</a:t>
            </a:r>
          </a:p>
          <a:p>
            <a:pPr algn="l"/>
            <a:r>
              <a:rPr lang="en-US" sz="2400" dirty="0">
                <a:solidFill>
                  <a:schemeClr val="tx1"/>
                </a:solidFill>
              </a:rPr>
              <a:t>The Spousal Impoverishment program created a way to allow the spouse with medical needs to receive necessary care while allowing the healthy spouse to remain at home.</a:t>
            </a:r>
          </a:p>
          <a:p>
            <a:endParaRPr lang="en-US" dirty="0"/>
          </a:p>
        </p:txBody>
      </p:sp>
      <p:sp>
        <p:nvSpPr>
          <p:cNvPr id="3" name="Title 2"/>
          <p:cNvSpPr>
            <a:spLocks noGrp="1"/>
          </p:cNvSpPr>
          <p:nvPr>
            <p:ph type="title"/>
          </p:nvPr>
        </p:nvSpPr>
        <p:spPr/>
        <p:txBody>
          <a:bodyPr/>
          <a:lstStyle/>
          <a:p>
            <a:r>
              <a:rPr lang="en-US" dirty="0"/>
              <a:t>What is the Spousal Impoverishment program?</a:t>
            </a:r>
          </a:p>
        </p:txBody>
      </p:sp>
    </p:spTree>
    <p:extLst>
      <p:ext uri="{BB962C8B-B14F-4D97-AF65-F5344CB8AC3E}">
        <p14:creationId xmlns:p14="http://schemas.microsoft.com/office/powerpoint/2010/main" val="2915888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l"/>
            <a:r>
              <a:rPr lang="en-US" sz="2400" dirty="0">
                <a:solidFill>
                  <a:schemeClr val="tx1"/>
                </a:solidFill>
              </a:rPr>
              <a:t>The program is available when one spouse needs nursing home level of care for more than 30 days.</a:t>
            </a:r>
          </a:p>
          <a:p>
            <a:pPr algn="l"/>
            <a:r>
              <a:rPr lang="en-US" sz="2400" dirty="0">
                <a:solidFill>
                  <a:schemeClr val="tx1"/>
                </a:solidFill>
              </a:rPr>
              <a:t>The program also covers Home and Community Based Services (Waiver).  If one spouse is likely to need in-home services through Medicaid for more than 30 days, then Spousal Impoverishment is an option.  Home and Community Based Services can be received either at home or in an assisted living facility.</a:t>
            </a:r>
          </a:p>
          <a:p>
            <a:pPr algn="l"/>
            <a:r>
              <a:rPr lang="en-US" sz="2400" dirty="0">
                <a:solidFill>
                  <a:schemeClr val="tx1"/>
                </a:solidFill>
              </a:rPr>
              <a:t>The couple can start the process any time that they meet the level of care and duration requirements, even if they are not qualified for Medicaid at the time</a:t>
            </a:r>
            <a:r>
              <a:rPr lang="en-US" dirty="0">
                <a:solidFill>
                  <a:schemeClr val="tx1"/>
                </a:solidFill>
              </a:rPr>
              <a:t>.</a:t>
            </a:r>
          </a:p>
          <a:p>
            <a:pPr algn="l"/>
            <a:r>
              <a:rPr lang="en-US" sz="2400" dirty="0">
                <a:solidFill>
                  <a:schemeClr val="tx1"/>
                </a:solidFill>
              </a:rPr>
              <a:t>Being separated does not negate the requirement of the SIMP regulations. </a:t>
            </a:r>
          </a:p>
          <a:p>
            <a:endParaRPr lang="en-US" dirty="0"/>
          </a:p>
        </p:txBody>
      </p:sp>
      <p:sp>
        <p:nvSpPr>
          <p:cNvPr id="3" name="Title 2"/>
          <p:cNvSpPr>
            <a:spLocks noGrp="1"/>
          </p:cNvSpPr>
          <p:nvPr>
            <p:ph type="title"/>
          </p:nvPr>
        </p:nvSpPr>
        <p:spPr/>
        <p:txBody>
          <a:bodyPr/>
          <a:lstStyle/>
          <a:p>
            <a:r>
              <a:rPr lang="en-US" dirty="0"/>
              <a:t>When is Spousal Impoverishment an option?</a:t>
            </a:r>
          </a:p>
        </p:txBody>
      </p:sp>
    </p:spTree>
    <p:extLst>
      <p:ext uri="{BB962C8B-B14F-4D97-AF65-F5344CB8AC3E}">
        <p14:creationId xmlns:p14="http://schemas.microsoft.com/office/powerpoint/2010/main" val="3162659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l"/>
            <a:r>
              <a:rPr lang="en-US" sz="2400" dirty="0">
                <a:solidFill>
                  <a:schemeClr val="tx1"/>
                </a:solidFill>
              </a:rPr>
              <a:t>When the level of care and duration requirements are met, a couple may request an Assessment of Resources.  </a:t>
            </a:r>
          </a:p>
          <a:p>
            <a:pPr algn="l"/>
            <a:r>
              <a:rPr lang="en-US" sz="2400" dirty="0">
                <a:solidFill>
                  <a:schemeClr val="tx1"/>
                </a:solidFill>
              </a:rPr>
              <a:t>The Assessment of Resources catalogs the assets owned by both spouses at the time that one entered long-term care.</a:t>
            </a:r>
          </a:p>
          <a:p>
            <a:pPr lvl="1"/>
            <a:r>
              <a:rPr lang="en-US" dirty="0"/>
              <a:t>The total assets are divided by two.  The community spouse can reserve half of the total, subject to a minimum and maximum amount</a:t>
            </a:r>
            <a:r>
              <a:rPr lang="en-US" sz="2000" dirty="0"/>
              <a:t>.</a:t>
            </a:r>
          </a:p>
          <a:p>
            <a:pPr algn="l"/>
            <a:r>
              <a:rPr lang="en-US" sz="2400" dirty="0">
                <a:solidFill>
                  <a:schemeClr val="tx1"/>
                </a:solidFill>
              </a:rPr>
              <a:t>When the couple has spent down their resources to the determined amount, then they may qualify for the Spousal Impoverishment program.</a:t>
            </a:r>
          </a:p>
          <a:p>
            <a:pPr algn="l"/>
            <a:r>
              <a:rPr lang="en-US" sz="2400" dirty="0">
                <a:solidFill>
                  <a:schemeClr val="tx1"/>
                </a:solidFill>
              </a:rPr>
              <a:t>The couple can designate which assets are held by the community spouse.</a:t>
            </a:r>
          </a:p>
          <a:p>
            <a:endParaRPr lang="en-US" dirty="0"/>
          </a:p>
        </p:txBody>
      </p:sp>
      <p:sp>
        <p:nvSpPr>
          <p:cNvPr id="3" name="Title 2"/>
          <p:cNvSpPr>
            <a:spLocks noGrp="1"/>
          </p:cNvSpPr>
          <p:nvPr>
            <p:ph type="title"/>
          </p:nvPr>
        </p:nvSpPr>
        <p:spPr/>
        <p:txBody>
          <a:bodyPr/>
          <a:lstStyle/>
          <a:p>
            <a:r>
              <a:rPr lang="en-US" dirty="0"/>
              <a:t>How does the program work?</a:t>
            </a:r>
          </a:p>
        </p:txBody>
      </p:sp>
    </p:spTree>
    <p:extLst>
      <p:ext uri="{BB962C8B-B14F-4D97-AF65-F5344CB8AC3E}">
        <p14:creationId xmlns:p14="http://schemas.microsoft.com/office/powerpoint/2010/main" val="2478048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l"/>
            <a:r>
              <a:rPr lang="en-US" sz="2400" dirty="0">
                <a:solidFill>
                  <a:schemeClr val="tx1"/>
                </a:solidFill>
              </a:rPr>
              <a:t>Meet general Medicaid eligibility requirements</a:t>
            </a:r>
          </a:p>
          <a:p>
            <a:pPr lvl="1"/>
            <a:r>
              <a:rPr lang="en-US" dirty="0"/>
              <a:t>US Citizen or a qualified non-citizen</a:t>
            </a:r>
          </a:p>
          <a:p>
            <a:pPr lvl="1"/>
            <a:r>
              <a:rPr lang="en-US" dirty="0"/>
              <a:t>Nebraska resident</a:t>
            </a:r>
          </a:p>
          <a:p>
            <a:pPr algn="l"/>
            <a:r>
              <a:rPr lang="en-US" sz="2400" dirty="0">
                <a:solidFill>
                  <a:schemeClr val="tx1"/>
                </a:solidFill>
              </a:rPr>
              <a:t>Income is not sufficient to pay for medical needs</a:t>
            </a:r>
          </a:p>
          <a:p>
            <a:pPr algn="l"/>
            <a:r>
              <a:rPr lang="en-US" sz="2400" dirty="0">
                <a:solidFill>
                  <a:schemeClr val="tx1"/>
                </a:solidFill>
              </a:rPr>
              <a:t>Resources must be within Spousal Impoverishment limits</a:t>
            </a:r>
          </a:p>
          <a:p>
            <a:pPr algn="l"/>
            <a:r>
              <a:rPr lang="en-US" sz="2400" dirty="0">
                <a:solidFill>
                  <a:schemeClr val="tx1"/>
                </a:solidFill>
              </a:rPr>
              <a:t>Cannot have transferred or gifted any resources in the last five years</a:t>
            </a:r>
          </a:p>
          <a:p>
            <a:endParaRPr lang="en-US" dirty="0"/>
          </a:p>
        </p:txBody>
      </p:sp>
      <p:sp>
        <p:nvSpPr>
          <p:cNvPr id="3" name="Title 2"/>
          <p:cNvSpPr>
            <a:spLocks noGrp="1"/>
          </p:cNvSpPr>
          <p:nvPr>
            <p:ph type="title"/>
          </p:nvPr>
        </p:nvSpPr>
        <p:spPr/>
        <p:txBody>
          <a:bodyPr/>
          <a:lstStyle/>
          <a:p>
            <a:r>
              <a:rPr lang="en-US" dirty="0"/>
              <a:t>What is needed to qualify?</a:t>
            </a:r>
          </a:p>
        </p:txBody>
      </p:sp>
    </p:spTree>
    <p:extLst>
      <p:ext uri="{BB962C8B-B14F-4D97-AF65-F5344CB8AC3E}">
        <p14:creationId xmlns:p14="http://schemas.microsoft.com/office/powerpoint/2010/main" val="3285196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l"/>
            <a:r>
              <a:rPr lang="en-US" sz="2400" dirty="0">
                <a:solidFill>
                  <a:schemeClr val="tx1"/>
                </a:solidFill>
              </a:rPr>
              <a:t>2023 Community spouse resource reserved amounts</a:t>
            </a:r>
          </a:p>
          <a:p>
            <a:pPr lvl="1"/>
            <a:r>
              <a:rPr lang="en-US" dirty="0"/>
              <a:t>Minimum of $29,724</a:t>
            </a:r>
          </a:p>
          <a:p>
            <a:pPr lvl="1"/>
            <a:r>
              <a:rPr lang="en-US" dirty="0"/>
              <a:t>Maximum of $148,620</a:t>
            </a:r>
          </a:p>
          <a:p>
            <a:pPr lvl="1"/>
            <a:r>
              <a:rPr lang="en-US" dirty="0"/>
              <a:t>Amounts are adjusted annually for inflation</a:t>
            </a:r>
          </a:p>
          <a:p>
            <a:pPr lvl="1"/>
            <a:endParaRPr lang="en-US" dirty="0"/>
          </a:p>
          <a:p>
            <a:pPr algn="l"/>
            <a:r>
              <a:rPr lang="en-US" sz="2400" dirty="0">
                <a:solidFill>
                  <a:schemeClr val="tx1"/>
                </a:solidFill>
              </a:rPr>
              <a:t>Community Spouse maximum income allowance of $3,716 per month</a:t>
            </a:r>
          </a:p>
          <a:p>
            <a:pPr algn="l"/>
            <a:endParaRPr lang="en-US" sz="2400" dirty="0">
              <a:solidFill>
                <a:schemeClr val="tx1"/>
              </a:solidFill>
            </a:endParaRPr>
          </a:p>
          <a:p>
            <a:pPr algn="l"/>
            <a:r>
              <a:rPr lang="en-US" sz="2400" dirty="0">
                <a:solidFill>
                  <a:schemeClr val="tx1"/>
                </a:solidFill>
              </a:rPr>
              <a:t>Home Equity Maximum of </a:t>
            </a:r>
            <a:r>
              <a:rPr lang="en-US" sz="2400">
                <a:solidFill>
                  <a:schemeClr val="tx1"/>
                </a:solidFill>
              </a:rPr>
              <a:t>$688,000</a:t>
            </a:r>
            <a:endParaRPr lang="en-US" sz="2400" dirty="0">
              <a:solidFill>
                <a:schemeClr val="tx1"/>
              </a:solidFill>
            </a:endParaRPr>
          </a:p>
          <a:p>
            <a:endParaRPr lang="en-US" dirty="0"/>
          </a:p>
          <a:p>
            <a:endParaRPr lang="en-US" dirty="0"/>
          </a:p>
        </p:txBody>
      </p:sp>
      <p:sp>
        <p:nvSpPr>
          <p:cNvPr id="3" name="Title 2"/>
          <p:cNvSpPr>
            <a:spLocks noGrp="1"/>
          </p:cNvSpPr>
          <p:nvPr>
            <p:ph type="title"/>
          </p:nvPr>
        </p:nvSpPr>
        <p:spPr/>
        <p:txBody>
          <a:bodyPr/>
          <a:lstStyle/>
          <a:p>
            <a:r>
              <a:rPr lang="en-US" dirty="0"/>
              <a:t>What are the program limits?</a:t>
            </a:r>
          </a:p>
        </p:txBody>
      </p:sp>
    </p:spTree>
    <p:extLst>
      <p:ext uri="{BB962C8B-B14F-4D97-AF65-F5344CB8AC3E}">
        <p14:creationId xmlns:p14="http://schemas.microsoft.com/office/powerpoint/2010/main" val="2660882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Medicaid? </a:t>
            </a:r>
          </a:p>
        </p:txBody>
      </p:sp>
      <p:sp>
        <p:nvSpPr>
          <p:cNvPr id="2" name="Text Placeholder 1"/>
          <p:cNvSpPr>
            <a:spLocks noGrp="1"/>
          </p:cNvSpPr>
          <p:nvPr>
            <p:ph type="body" sz="quarter" idx="11"/>
          </p:nvPr>
        </p:nvSpPr>
        <p:spPr>
          <a:xfrm>
            <a:off x="373488" y="1104782"/>
            <a:ext cx="4782406" cy="4845081"/>
          </a:xfrm>
        </p:spPr>
        <p:txBody>
          <a:bodyPr>
            <a:noAutofit/>
          </a:bodyPr>
          <a:lstStyle/>
          <a:p>
            <a:pPr marL="342900" indent="-342900">
              <a:buFont typeface="Arial" panose="020B0604020202020204" pitchFamily="34" charset="0"/>
              <a:buChar char="•"/>
            </a:pPr>
            <a:r>
              <a:rPr lang="en-US" sz="2400" dirty="0"/>
              <a:t>A jointly administered state and federal program that assists low-income, disabled, and other populations obtain health care </a:t>
            </a:r>
          </a:p>
          <a:p>
            <a:pPr marL="342900" indent="-342900">
              <a:buFont typeface="Arial" panose="020B0604020202020204" pitchFamily="34" charset="0"/>
              <a:buChar char="•"/>
            </a:pPr>
            <a:r>
              <a:rPr lang="en-US" sz="2400" dirty="0"/>
              <a:t>One of the State of Nebraska’s largest expenditures approx. $2 billion per year</a:t>
            </a:r>
          </a:p>
          <a:p>
            <a:pPr marL="1028700" lvl="1" indent="-342900">
              <a:buFont typeface="Arial" panose="020B0604020202020204" pitchFamily="34" charset="0"/>
              <a:buChar char="•"/>
            </a:pPr>
            <a:r>
              <a:rPr lang="en-US" dirty="0"/>
              <a:t>Funding for Medicaid comes from both state and federal sources</a:t>
            </a:r>
          </a:p>
          <a:p>
            <a:pPr marL="1028700" lvl="1" indent="-342900">
              <a:buFont typeface="Arial" panose="020B0604020202020204" pitchFamily="34" charset="0"/>
              <a:buChar char="•"/>
            </a:pPr>
            <a:r>
              <a:rPr lang="en-US" dirty="0"/>
              <a:t>Slightly over 50% comes from federal funds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3200" y="1104782"/>
            <a:ext cx="5702300" cy="3801533"/>
          </a:xfrm>
          <a:prstGeom prst="rect">
            <a:avLst/>
          </a:prstGeom>
        </p:spPr>
      </p:pic>
    </p:spTree>
    <p:extLst>
      <p:ext uri="{BB962C8B-B14F-4D97-AF65-F5344CB8AC3E}">
        <p14:creationId xmlns:p14="http://schemas.microsoft.com/office/powerpoint/2010/main" val="160903783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l"/>
            <a:r>
              <a:rPr lang="en-US" sz="2400" dirty="0">
                <a:solidFill>
                  <a:schemeClr val="tx1"/>
                </a:solidFill>
              </a:rPr>
              <a:t>The Assessment of Resources can be requested at any time one spouse is likely to need 30 days or more of institutional level of care.</a:t>
            </a:r>
          </a:p>
          <a:p>
            <a:pPr algn="l"/>
            <a:r>
              <a:rPr lang="en-US" sz="2400" dirty="0">
                <a:solidFill>
                  <a:schemeClr val="tx1"/>
                </a:solidFill>
              </a:rPr>
              <a:t>This can be done regardless of the level of resources at the time.</a:t>
            </a:r>
          </a:p>
          <a:p>
            <a:pPr algn="l"/>
            <a:r>
              <a:rPr lang="en-US" sz="2400" dirty="0">
                <a:solidFill>
                  <a:schemeClr val="tx1"/>
                </a:solidFill>
              </a:rPr>
              <a:t>The Assessment is always considers the amount of resources owned at the time of the first entry into long-term care.  If a couple does not qualify for Medicaid at the time of entry, it may still be to their advantage to request an Assessment.  </a:t>
            </a:r>
          </a:p>
          <a:p>
            <a:pPr algn="l"/>
            <a:r>
              <a:rPr lang="en-US" sz="2400" dirty="0">
                <a:solidFill>
                  <a:schemeClr val="tx1"/>
                </a:solidFill>
              </a:rPr>
              <a:t>Couple may need to spend down some of their resources before they can become eligible.</a:t>
            </a:r>
          </a:p>
          <a:p>
            <a:pPr algn="l"/>
            <a:r>
              <a:rPr lang="en-US" sz="2400" dirty="0">
                <a:solidFill>
                  <a:schemeClr val="tx1"/>
                </a:solidFill>
              </a:rPr>
              <a:t>When resources are within program guidelines, the couple can apply for Medicaid.</a:t>
            </a:r>
          </a:p>
          <a:p>
            <a:endParaRPr lang="en-US" dirty="0"/>
          </a:p>
        </p:txBody>
      </p:sp>
      <p:sp>
        <p:nvSpPr>
          <p:cNvPr id="3" name="Title 2"/>
          <p:cNvSpPr>
            <a:spLocks noGrp="1"/>
          </p:cNvSpPr>
          <p:nvPr>
            <p:ph type="title"/>
          </p:nvPr>
        </p:nvSpPr>
        <p:spPr/>
        <p:txBody>
          <a:bodyPr/>
          <a:lstStyle/>
          <a:p>
            <a:r>
              <a:rPr lang="en-US" dirty="0"/>
              <a:t>What is the process to qualify?</a:t>
            </a:r>
          </a:p>
        </p:txBody>
      </p:sp>
    </p:spTree>
    <p:extLst>
      <p:ext uri="{BB962C8B-B14F-4D97-AF65-F5344CB8AC3E}">
        <p14:creationId xmlns:p14="http://schemas.microsoft.com/office/powerpoint/2010/main" val="300083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l"/>
            <a:r>
              <a:rPr lang="en-US" sz="2400" dirty="0">
                <a:solidFill>
                  <a:schemeClr val="tx1"/>
                </a:solidFill>
              </a:rPr>
              <a:t>Upon application, the couple’s resources are verified.  This step may take some time, depending on the assets.</a:t>
            </a:r>
          </a:p>
          <a:p>
            <a:pPr algn="l"/>
            <a:r>
              <a:rPr lang="en-US" sz="2400" dirty="0">
                <a:solidFill>
                  <a:schemeClr val="tx1"/>
                </a:solidFill>
              </a:rPr>
              <a:t>After eligibility is determined, a Designation of Resources is completed.</a:t>
            </a:r>
          </a:p>
          <a:p>
            <a:pPr algn="l"/>
            <a:r>
              <a:rPr lang="en-US" sz="2400" dirty="0">
                <a:solidFill>
                  <a:schemeClr val="tx1"/>
                </a:solidFill>
              </a:rPr>
              <a:t>The Designation allows the couple to determine which spouse will keep each asset.  </a:t>
            </a:r>
          </a:p>
          <a:p>
            <a:pPr algn="l"/>
            <a:r>
              <a:rPr lang="en-US" sz="2400" dirty="0">
                <a:solidFill>
                  <a:schemeClr val="tx1"/>
                </a:solidFill>
              </a:rPr>
              <a:t>Some income of the Medicaid spouse can be allocated to the community spouse to ensure that their needs are met.</a:t>
            </a:r>
          </a:p>
          <a:p>
            <a:endParaRPr lang="en-US" dirty="0"/>
          </a:p>
        </p:txBody>
      </p:sp>
      <p:sp>
        <p:nvSpPr>
          <p:cNvPr id="3" name="Title 2"/>
          <p:cNvSpPr>
            <a:spLocks noGrp="1"/>
          </p:cNvSpPr>
          <p:nvPr>
            <p:ph type="title"/>
          </p:nvPr>
        </p:nvSpPr>
        <p:spPr/>
        <p:txBody>
          <a:bodyPr/>
          <a:lstStyle/>
          <a:p>
            <a:r>
              <a:rPr lang="en-US" dirty="0"/>
              <a:t>Medicaid Application </a:t>
            </a:r>
          </a:p>
        </p:txBody>
      </p:sp>
    </p:spTree>
    <p:extLst>
      <p:ext uri="{BB962C8B-B14F-4D97-AF65-F5344CB8AC3E}">
        <p14:creationId xmlns:p14="http://schemas.microsoft.com/office/powerpoint/2010/main" val="230707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56635" y="1031420"/>
            <a:ext cx="10478729" cy="2148198"/>
          </a:xfrm>
        </p:spPr>
        <p:txBody>
          <a:bodyPr/>
          <a:lstStyle/>
          <a:p>
            <a:pPr>
              <a:spcAft>
                <a:spcPts val="0"/>
              </a:spcAft>
            </a:pPr>
            <a:r>
              <a:rPr lang="en-US" sz="2200" dirty="0">
                <a:solidFill>
                  <a:srgbClr val="002060"/>
                </a:solidFill>
              </a:rPr>
              <a:t>Social Service Supervisor</a:t>
            </a:r>
          </a:p>
          <a:p>
            <a:r>
              <a:rPr lang="en-US" sz="2200" dirty="0">
                <a:solidFill>
                  <a:srgbClr val="002060"/>
                </a:solidFill>
              </a:rPr>
              <a:t>Division of Medicaid &amp; Long-Term Care</a:t>
            </a:r>
          </a:p>
          <a:p>
            <a:r>
              <a:rPr lang="en-US" sz="2200" dirty="0">
                <a:solidFill>
                  <a:srgbClr val="002060"/>
                </a:solidFill>
              </a:rPr>
              <a:t>Marnie.Carr@nebraska.gov</a:t>
            </a:r>
          </a:p>
          <a:p>
            <a:r>
              <a:rPr lang="en-US" sz="2200" dirty="0">
                <a:solidFill>
                  <a:srgbClr val="002060"/>
                </a:solidFill>
              </a:rPr>
              <a:t>308-865-5010</a:t>
            </a:r>
            <a:endParaRPr lang="en-US" sz="1600" dirty="0">
              <a:solidFill>
                <a:srgbClr val="002060"/>
              </a:solidFill>
              <a:latin typeface="+mn-lt"/>
            </a:endParaRPr>
          </a:p>
          <a:p>
            <a:endParaRPr lang="en-US" dirty="0"/>
          </a:p>
        </p:txBody>
      </p:sp>
      <p:sp>
        <p:nvSpPr>
          <p:cNvPr id="3" name="Text Placeholder 2"/>
          <p:cNvSpPr>
            <a:spLocks noGrp="1"/>
          </p:cNvSpPr>
          <p:nvPr>
            <p:ph type="body" sz="quarter" idx="12"/>
          </p:nvPr>
        </p:nvSpPr>
        <p:spPr>
          <a:xfrm>
            <a:off x="856635" y="506833"/>
            <a:ext cx="10478729" cy="469563"/>
          </a:xfrm>
        </p:spPr>
        <p:txBody>
          <a:bodyPr/>
          <a:lstStyle/>
          <a:p>
            <a:r>
              <a:rPr lang="en-US" dirty="0"/>
              <a:t>Marnie Carr</a:t>
            </a:r>
          </a:p>
        </p:txBody>
      </p:sp>
      <p:sp>
        <p:nvSpPr>
          <p:cNvPr id="10" name="Text Placeholder 1">
            <a:extLst>
              <a:ext uri="{FF2B5EF4-FFF2-40B4-BE49-F238E27FC236}">
                <a16:creationId xmlns:a16="http://schemas.microsoft.com/office/drawing/2014/main" id="{ECBC8F1E-60C2-5F85-996D-CCAB393D37E1}"/>
              </a:ext>
            </a:extLst>
          </p:cNvPr>
          <p:cNvSpPr txBox="1">
            <a:spLocks/>
          </p:cNvSpPr>
          <p:nvPr/>
        </p:nvSpPr>
        <p:spPr>
          <a:xfrm>
            <a:off x="856635" y="3469423"/>
            <a:ext cx="10478729" cy="1768340"/>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kern="1200" baseline="0">
                <a:solidFill>
                  <a:srgbClr val="5690E2"/>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2200" dirty="0">
                <a:solidFill>
                  <a:srgbClr val="002060"/>
                </a:solidFill>
              </a:rPr>
              <a:t>Social Service Supervisor</a:t>
            </a:r>
          </a:p>
          <a:p>
            <a:r>
              <a:rPr lang="en-US" sz="2200" dirty="0">
                <a:solidFill>
                  <a:srgbClr val="002060"/>
                </a:solidFill>
              </a:rPr>
              <a:t>Division of Medicaid &amp; Long-Term Care</a:t>
            </a:r>
          </a:p>
          <a:p>
            <a:r>
              <a:rPr lang="en-US" sz="2200" dirty="0">
                <a:solidFill>
                  <a:srgbClr val="002060"/>
                </a:solidFill>
              </a:rPr>
              <a:t>Amanda.Shannon@nebraska.gov</a:t>
            </a:r>
          </a:p>
          <a:p>
            <a:r>
              <a:rPr lang="en-US" sz="2200" dirty="0">
                <a:solidFill>
                  <a:srgbClr val="002060"/>
                </a:solidFill>
              </a:rPr>
              <a:t>402-759-9221</a:t>
            </a:r>
            <a:endParaRPr lang="en-US" sz="1600" dirty="0">
              <a:solidFill>
                <a:srgbClr val="002060"/>
              </a:solidFill>
              <a:latin typeface="+mn-lt"/>
            </a:endParaRPr>
          </a:p>
          <a:p>
            <a:endParaRPr lang="en-US" dirty="0"/>
          </a:p>
        </p:txBody>
      </p:sp>
      <p:sp>
        <p:nvSpPr>
          <p:cNvPr id="11" name="Text Placeholder 2">
            <a:extLst>
              <a:ext uri="{FF2B5EF4-FFF2-40B4-BE49-F238E27FC236}">
                <a16:creationId xmlns:a16="http://schemas.microsoft.com/office/drawing/2014/main" id="{B5EE8EE5-EE45-6FA3-8C1E-BAA269853E4F}"/>
              </a:ext>
            </a:extLst>
          </p:cNvPr>
          <p:cNvSpPr txBox="1">
            <a:spLocks/>
          </p:cNvSpPr>
          <p:nvPr/>
        </p:nvSpPr>
        <p:spPr>
          <a:xfrm>
            <a:off x="856635" y="294483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defTabSz="914400" rtl="0" eaLnBrk="1" latinLnBrk="0" hangingPunct="1">
              <a:lnSpc>
                <a:spcPct val="100000"/>
              </a:lnSpc>
              <a:spcBef>
                <a:spcPts val="1000"/>
              </a:spcBef>
              <a:buClr>
                <a:srgbClr val="0036C9"/>
              </a:buClr>
              <a:buFont typeface="Wingdings 3" panose="05040102010807070707" pitchFamily="18" charset="2"/>
              <a:buNone/>
              <a:defRPr sz="2800" b="1" kern="1200" baseline="0">
                <a:solidFill>
                  <a:schemeClr val="bg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Amanda Shannon</a:t>
            </a:r>
          </a:p>
        </p:txBody>
      </p:sp>
    </p:spTree>
    <p:extLst>
      <p:ext uri="{BB962C8B-B14F-4D97-AF65-F5344CB8AC3E}">
        <p14:creationId xmlns:p14="http://schemas.microsoft.com/office/powerpoint/2010/main" val="241112953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History of Medicaid</a:t>
            </a:r>
          </a:p>
        </p:txBody>
      </p:sp>
      <p:sp>
        <p:nvSpPr>
          <p:cNvPr id="2" name="Text Placeholder 1"/>
          <p:cNvSpPr>
            <a:spLocks noGrp="1"/>
          </p:cNvSpPr>
          <p:nvPr>
            <p:ph type="body" sz="quarter" idx="11"/>
          </p:nvPr>
        </p:nvSpPr>
        <p:spPr>
          <a:xfrm>
            <a:off x="373487" y="1043592"/>
            <a:ext cx="5601427" cy="5029318"/>
          </a:xfrm>
        </p:spPr>
        <p:txBody>
          <a:bodyPr>
            <a:normAutofit/>
          </a:bodyPr>
          <a:lstStyle/>
          <a:p>
            <a:pPr marL="342900" indent="-342900">
              <a:buFont typeface="Arial" panose="020B0604020202020204" pitchFamily="34" charset="0"/>
              <a:buChar char="•"/>
            </a:pPr>
            <a:r>
              <a:rPr lang="en-US" sz="2200" dirty="0"/>
              <a:t>Created in 1965 via amendments to the Social Security Act of 1935</a:t>
            </a:r>
          </a:p>
          <a:p>
            <a:pPr marL="1028700" lvl="1" indent="-342900">
              <a:buFont typeface="Arial" panose="020B0604020202020204" pitchFamily="34" charset="0"/>
              <a:buChar char="•"/>
            </a:pPr>
            <a:r>
              <a:rPr lang="en-US" sz="2200" dirty="0"/>
              <a:t>Title XVIII- Medicare</a:t>
            </a:r>
          </a:p>
          <a:p>
            <a:pPr marL="1028700" lvl="1" indent="-342900">
              <a:buFont typeface="Arial" panose="020B0604020202020204" pitchFamily="34" charset="0"/>
              <a:buChar char="•"/>
            </a:pPr>
            <a:r>
              <a:rPr lang="en-US" sz="2200" dirty="0"/>
              <a:t>Title XIX- Medicaid</a:t>
            </a:r>
          </a:p>
          <a:p>
            <a:pPr marL="342900" indent="-342900">
              <a:buFont typeface="Arial" panose="020B0604020202020204" pitchFamily="34" charset="0"/>
              <a:buChar char="•"/>
            </a:pPr>
            <a:r>
              <a:rPr lang="en-US" dirty="0"/>
              <a:t> Patient Protection and Affordable Care Act (2010) </a:t>
            </a:r>
          </a:p>
          <a:p>
            <a:pPr marL="1028700" lvl="1" indent="-342900">
              <a:buFont typeface="Arial" panose="020B0604020202020204" pitchFamily="34" charset="0"/>
              <a:buChar char="•"/>
            </a:pPr>
            <a:r>
              <a:rPr lang="en-US" sz="2000" dirty="0"/>
              <a:t>Increased funding to states for Medicaid and gave the states the option to expand Medicaid</a:t>
            </a:r>
          </a:p>
          <a:p>
            <a:pPr marL="342900" indent="-342900">
              <a:buFont typeface="Arial" panose="020B0604020202020204" pitchFamily="34" charset="0"/>
              <a:buChar char="•"/>
            </a:pPr>
            <a:r>
              <a:rPr lang="en-US" sz="2200" dirty="0"/>
              <a:t>About 76.5 million people on Medicaid nationally, vs 63.3 million on Medicare (source: CMS, July 2021)</a:t>
            </a:r>
          </a:p>
          <a:p>
            <a:pPr marL="1028700" lvl="1" indent="-342900">
              <a:buFont typeface="Arial" panose="020B0604020202020204" pitchFamily="34" charset="0"/>
              <a:buChar char="•"/>
            </a:pPr>
            <a:r>
              <a:rPr lang="en-US" sz="2200" dirty="0"/>
              <a:t>Populations can overlap</a:t>
            </a:r>
          </a:p>
          <a:p>
            <a:pPr marL="1028700" lvl="1" indent="-342900">
              <a:buFont typeface="Arial" panose="020B0604020202020204" pitchFamily="34" charset="0"/>
              <a:buChar char="•"/>
            </a:pPr>
            <a:endParaRPr lang="en-US" dirty="0"/>
          </a:p>
        </p:txBody>
      </p:sp>
      <p:pic>
        <p:nvPicPr>
          <p:cNvPr id="3" name="Picture 2"/>
          <p:cNvPicPr>
            <a:picLocks noChangeAspect="1"/>
          </p:cNvPicPr>
          <p:nvPr/>
        </p:nvPicPr>
        <p:blipFill>
          <a:blip r:embed="rId3"/>
          <a:stretch>
            <a:fillRect/>
          </a:stretch>
        </p:blipFill>
        <p:spPr>
          <a:xfrm>
            <a:off x="6112530" y="1061546"/>
            <a:ext cx="5245100" cy="3503564"/>
          </a:xfrm>
          <a:prstGeom prst="rect">
            <a:avLst/>
          </a:prstGeom>
        </p:spPr>
      </p:pic>
    </p:spTree>
    <p:extLst>
      <p:ext uri="{BB962C8B-B14F-4D97-AF65-F5344CB8AC3E}">
        <p14:creationId xmlns:p14="http://schemas.microsoft.com/office/powerpoint/2010/main" val="145755739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marL="342900" indent="-342900">
              <a:buFont typeface="Arial" panose="020B0604020202020204" pitchFamily="34" charset="0"/>
              <a:buChar char="•"/>
            </a:pPr>
            <a:r>
              <a:rPr lang="en-US" dirty="0"/>
              <a:t>As of October 2022 there were 380,476 enrollees in Nebraska Medicaid- about 19 percent of Nebraska’s population</a:t>
            </a:r>
          </a:p>
          <a:p>
            <a:pPr marL="342900" indent="-342900">
              <a:buFont typeface="Arial" panose="020B0604020202020204" pitchFamily="34" charset="0"/>
              <a:buChar char="•"/>
            </a:pPr>
            <a:r>
              <a:rPr lang="en-US" dirty="0"/>
              <a:t>Children are more than half of enrollees (191,005) </a:t>
            </a:r>
          </a:p>
          <a:p>
            <a:pPr marL="342900" indent="-342900">
              <a:buFont typeface="Arial" panose="020B0604020202020204" pitchFamily="34" charset="0"/>
              <a:buChar char="•"/>
            </a:pPr>
            <a:r>
              <a:rPr lang="en-US" dirty="0"/>
              <a:t>The rest of the population is broken down accordingly: </a:t>
            </a:r>
          </a:p>
          <a:p>
            <a:pPr marL="1028700" lvl="1" indent="-342900">
              <a:buFont typeface="Arial" panose="020B0604020202020204" pitchFamily="34" charset="0"/>
              <a:buChar char="•"/>
            </a:pPr>
            <a:r>
              <a:rPr lang="en-US" sz="2000" dirty="0"/>
              <a:t>Parents/Caretaker adults: 41,558</a:t>
            </a:r>
          </a:p>
          <a:p>
            <a:pPr marL="1028700" lvl="1" indent="-342900">
              <a:buFont typeface="Arial" panose="020B0604020202020204" pitchFamily="34" charset="0"/>
              <a:buChar char="•"/>
            </a:pPr>
            <a:r>
              <a:rPr lang="en-US" sz="2000" dirty="0"/>
              <a:t>Aged: 21,643</a:t>
            </a:r>
          </a:p>
          <a:p>
            <a:pPr marL="1028700" lvl="1" indent="-342900">
              <a:buFont typeface="Arial" panose="020B0604020202020204" pitchFamily="34" charset="0"/>
              <a:buChar char="•"/>
            </a:pPr>
            <a:r>
              <a:rPr lang="en-US" sz="2000" dirty="0"/>
              <a:t>Blind/Disabled: 36,802 </a:t>
            </a:r>
          </a:p>
          <a:p>
            <a:pPr marL="1028700" lvl="1" indent="-342900">
              <a:buFont typeface="Arial" panose="020B0604020202020204" pitchFamily="34" charset="0"/>
              <a:buChar char="•"/>
            </a:pPr>
            <a:r>
              <a:rPr lang="en-US" sz="2000" dirty="0"/>
              <a:t>Expansion: 76,091</a:t>
            </a:r>
          </a:p>
        </p:txBody>
      </p:sp>
      <p:sp>
        <p:nvSpPr>
          <p:cNvPr id="6" name="Title 5"/>
          <p:cNvSpPr>
            <a:spLocks noGrp="1"/>
          </p:cNvSpPr>
          <p:nvPr>
            <p:ph type="title"/>
          </p:nvPr>
        </p:nvSpPr>
        <p:spPr/>
        <p:txBody>
          <a:bodyPr/>
          <a:lstStyle/>
          <a:p>
            <a:r>
              <a:rPr lang="en-US" dirty="0"/>
              <a:t>Who is on Medicaid in Nebraska? </a:t>
            </a:r>
          </a:p>
        </p:txBody>
      </p:sp>
      <p:graphicFrame>
        <p:nvGraphicFramePr>
          <p:cNvPr id="8" name="Chart 7"/>
          <p:cNvGraphicFramePr>
            <a:graphicFrameLocks/>
          </p:cNvGraphicFramePr>
          <p:nvPr>
            <p:extLst>
              <p:ext uri="{D42A27DB-BD31-4B8C-83A1-F6EECF244321}">
                <p14:modId xmlns:p14="http://schemas.microsoft.com/office/powerpoint/2010/main" val="540804371"/>
              </p:ext>
            </p:extLst>
          </p:nvPr>
        </p:nvGraphicFramePr>
        <p:xfrm>
          <a:off x="3474720" y="1264920"/>
          <a:ext cx="8229600" cy="51282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75700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Medicaid Expansion in Nebraska</a:t>
            </a:r>
          </a:p>
        </p:txBody>
      </p:sp>
      <p:sp>
        <p:nvSpPr>
          <p:cNvPr id="2" name="Text Placeholder 1"/>
          <p:cNvSpPr>
            <a:spLocks noGrp="1"/>
          </p:cNvSpPr>
          <p:nvPr>
            <p:ph type="body" sz="quarter" idx="11"/>
          </p:nvPr>
        </p:nvSpPr>
        <p:spPr>
          <a:xfrm>
            <a:off x="373488" y="1104782"/>
            <a:ext cx="9517487" cy="5029318"/>
          </a:xfrm>
        </p:spPr>
        <p:txBody>
          <a:bodyPr/>
          <a:lstStyle/>
          <a:p>
            <a:pPr marL="342900" indent="-342900">
              <a:buFont typeface="Arial" panose="020B0604020202020204" pitchFamily="34" charset="0"/>
              <a:buChar char="•"/>
            </a:pPr>
            <a:r>
              <a:rPr lang="en-US" sz="2800" dirty="0"/>
              <a:t>In November 2018, Nebraska’s voters approved Initiative 427, extending Medicaid coverage to adults ages 19-64 who annually earn up to 138% of the federal poverty level</a:t>
            </a:r>
          </a:p>
          <a:p>
            <a:pPr marL="1028700" lvl="1" indent="-342900">
              <a:buFont typeface="Arial" panose="020B0604020202020204" pitchFamily="34" charset="0"/>
              <a:buChar char="•"/>
            </a:pPr>
            <a:r>
              <a:rPr lang="en-US" sz="2800" dirty="0"/>
              <a:t>This is about $17,000 per year for an individual</a:t>
            </a:r>
          </a:p>
          <a:p>
            <a:pPr marL="342900" indent="-342900">
              <a:buFont typeface="Arial" panose="020B0604020202020204" pitchFamily="34" charset="0"/>
              <a:buChar char="•"/>
            </a:pPr>
            <a:r>
              <a:rPr lang="en-US" sz="2800" dirty="0"/>
              <a:t>In 2018, DHHS estimated about 90,000 people would be newly Medicaid eligible</a:t>
            </a:r>
          </a:p>
          <a:p>
            <a:pPr marL="342900" indent="-342900">
              <a:buFont typeface="Arial" panose="020B0604020202020204" pitchFamily="34" charset="0"/>
              <a:buChar char="•"/>
            </a:pPr>
            <a:r>
              <a:rPr lang="en-US" sz="2800" dirty="0"/>
              <a:t>In the past, low-income adults eligible for Medicaid either had to have children or have special medical needs</a:t>
            </a:r>
          </a:p>
          <a:p>
            <a:pPr marL="342900" indent="-342900">
              <a:buFont typeface="Arial" panose="020B0604020202020204" pitchFamily="34" charset="0"/>
              <a:buChar char="•"/>
            </a:pPr>
            <a:r>
              <a:rPr lang="en-US" sz="2800" dirty="0"/>
              <a:t>Adults may be eligible for Medicaid Expansion and in a facility.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12522131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0461" y="2482780"/>
            <a:ext cx="9791078" cy="769441"/>
          </a:xfrm>
          <a:prstGeom prst="rect">
            <a:avLst/>
          </a:prstGeom>
          <a:noFill/>
        </p:spPr>
        <p:txBody>
          <a:bodyPr wrap="none" rtlCol="0">
            <a:spAutoFit/>
          </a:bodyPr>
          <a:lstStyle/>
          <a:p>
            <a:r>
              <a:rPr lang="en-US" sz="4400" dirty="0">
                <a:solidFill>
                  <a:srgbClr val="036080"/>
                </a:solidFill>
                <a:latin typeface="Montserrat Semi Bold" panose="00000700000000000000" pitchFamily="50" charset="0"/>
              </a:rPr>
              <a:t>Medicaid Eligibility and Programs</a:t>
            </a:r>
          </a:p>
        </p:txBody>
      </p:sp>
    </p:spTree>
    <p:extLst>
      <p:ext uri="{BB962C8B-B14F-4D97-AF65-F5344CB8AC3E}">
        <p14:creationId xmlns:p14="http://schemas.microsoft.com/office/powerpoint/2010/main" val="20078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35437" y="1410313"/>
            <a:ext cx="6703587" cy="5029318"/>
          </a:xfrm>
        </p:spPr>
        <p:txBody>
          <a:bodyPr/>
          <a:lstStyle/>
          <a:p>
            <a:pPr>
              <a:spcBef>
                <a:spcPts val="800"/>
              </a:spcBef>
              <a:buFont typeface="Arial" panose="020B0604020202020204" pitchFamily="34" charset="0"/>
              <a:buChar char="•"/>
            </a:pPr>
            <a:r>
              <a:rPr lang="en-US" sz="2400" dirty="0"/>
              <a:t>Need to submit an application</a:t>
            </a:r>
          </a:p>
          <a:p>
            <a:pPr>
              <a:spcBef>
                <a:spcPts val="800"/>
              </a:spcBef>
              <a:buFont typeface="Arial" panose="020B0604020202020204" pitchFamily="34" charset="0"/>
              <a:buChar char="•"/>
            </a:pPr>
            <a:r>
              <a:rPr lang="en-US" sz="2400" dirty="0"/>
              <a:t>Citizen of the United States</a:t>
            </a:r>
          </a:p>
          <a:p>
            <a:pPr>
              <a:spcBef>
                <a:spcPts val="800"/>
              </a:spcBef>
              <a:buFont typeface="Arial" panose="020B0604020202020204" pitchFamily="34" charset="0"/>
              <a:buChar char="•"/>
            </a:pPr>
            <a:r>
              <a:rPr lang="en-US" sz="2400" dirty="0"/>
              <a:t>Nebraska Resident</a:t>
            </a:r>
          </a:p>
          <a:p>
            <a:pPr>
              <a:spcBef>
                <a:spcPts val="800"/>
              </a:spcBef>
              <a:buFont typeface="Arial" panose="020B0604020202020204" pitchFamily="34" charset="0"/>
              <a:buChar char="•"/>
            </a:pPr>
            <a:r>
              <a:rPr lang="en-US" sz="2400" dirty="0"/>
              <a:t>Social Security Number</a:t>
            </a:r>
          </a:p>
          <a:p>
            <a:pPr>
              <a:spcBef>
                <a:spcPts val="800"/>
              </a:spcBef>
              <a:buFont typeface="Arial" panose="020B0604020202020204" pitchFamily="34" charset="0"/>
              <a:buChar char="•"/>
            </a:pPr>
            <a:r>
              <a:rPr lang="en-US" sz="2400" dirty="0"/>
              <a:t>Let Medicaid know about household size</a:t>
            </a:r>
          </a:p>
          <a:p>
            <a:pPr>
              <a:spcBef>
                <a:spcPts val="800"/>
              </a:spcBef>
              <a:buFont typeface="Arial" panose="020B0604020202020204" pitchFamily="34" charset="0"/>
              <a:buChar char="•"/>
            </a:pPr>
            <a:r>
              <a:rPr lang="en-US" sz="2400" dirty="0"/>
              <a:t>Assignment of Third Party medical payments</a:t>
            </a:r>
          </a:p>
          <a:p>
            <a:pPr>
              <a:spcBef>
                <a:spcPts val="800"/>
              </a:spcBef>
              <a:buFont typeface="Arial" panose="020B0604020202020204" pitchFamily="34" charset="0"/>
              <a:buChar char="•"/>
            </a:pPr>
            <a:r>
              <a:rPr lang="en-US" sz="2400" dirty="0"/>
              <a:t>Income and Resource Requirements</a:t>
            </a:r>
            <a:endParaRPr lang="en-US" dirty="0"/>
          </a:p>
        </p:txBody>
      </p:sp>
      <p:pic>
        <p:nvPicPr>
          <p:cNvPr id="7" name="Picture Placeholder 6"/>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10284" b="10284"/>
          <a:stretch>
            <a:fillRect/>
          </a:stretch>
        </p:blipFill>
        <p:spPr>
          <a:xfrm>
            <a:off x="6961415" y="1435330"/>
            <a:ext cx="4808380" cy="3406928"/>
          </a:xfrm>
        </p:spPr>
      </p:pic>
      <p:sp>
        <p:nvSpPr>
          <p:cNvPr id="6" name="Title 5"/>
          <p:cNvSpPr>
            <a:spLocks noGrp="1"/>
          </p:cNvSpPr>
          <p:nvPr>
            <p:ph type="title"/>
          </p:nvPr>
        </p:nvSpPr>
        <p:spPr/>
        <p:txBody>
          <a:bodyPr/>
          <a:lstStyle/>
          <a:p>
            <a:r>
              <a:rPr lang="en-US" dirty="0"/>
              <a:t>Primary Eligibility Requirements</a:t>
            </a:r>
          </a:p>
        </p:txBody>
      </p:sp>
    </p:spTree>
    <p:extLst>
      <p:ext uri="{BB962C8B-B14F-4D97-AF65-F5344CB8AC3E}">
        <p14:creationId xmlns:p14="http://schemas.microsoft.com/office/powerpoint/2010/main" val="7018932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heme Master">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PPT TEMPLATE" id="{B6D2EE42-8E16-4743-BA5A-6A556B75F7D0}" vid="{7CE6E7F2-AB64-449A-AFF9-DE15E83D1F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4939702C9E194D951F67110AEC54B1" ma:contentTypeVersion="0" ma:contentTypeDescription="Create a new document." ma:contentTypeScope="" ma:versionID="41678c33b9660d35757b5b8f3b111135">
  <xsd:schema xmlns:xsd="http://www.w3.org/2001/XMLSchema" xmlns:xs="http://www.w3.org/2001/XMLSchema" xmlns:p="http://schemas.microsoft.com/office/2006/metadata/properties" xmlns:ns1="ee0d1eb2-a5b3-4b31-b5dc-e8cb4ae00f32" xmlns:ns3="80312839-c55f-45aa-9829-85e1df394a24" targetNamespace="http://schemas.microsoft.com/office/2006/metadata/properties" ma:root="true" ma:fieldsID="aaac876af185325d144a0781b3af61a2" ns1:_="" ns3:_="">
    <xsd:import namespace="ee0d1eb2-a5b3-4b31-b5dc-e8cb4ae00f32"/>
    <xsd:import namespace="80312839-c55f-45aa-9829-85e1df394a24"/>
    <xsd:element name="properties">
      <xsd:complexType>
        <xsd:sequence>
          <xsd:element name="documentManagement">
            <xsd:complexType>
              <xsd:all>
                <xsd:element ref="ns1:Year"/>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d1eb2-a5b3-4b31-b5dc-e8cb4ae00f32" elementFormDefault="qualified">
    <xsd:import namespace="http://schemas.microsoft.com/office/2006/documentManagement/types"/>
    <xsd:import namespace="http://schemas.microsoft.com/office/infopath/2007/PartnerControls"/>
    <xsd:element name="Year" ma:index="0" ma:displayName="Category" ma:default="2022" ma:format="Dropdown" ma:internalName="Year">
      <xsd:simpleType>
        <xsd:restriction base="dms:Choice">
          <xsd:enumeration value="2015"/>
          <xsd:enumeration value="2016"/>
          <xsd:enumeration value="2017"/>
          <xsd:enumeration value="2018"/>
          <xsd:enumeration value="2019"/>
          <xsd:enumeration value="2020"/>
          <xsd:enumeration value="2021"/>
          <xsd:enumeration value="2022"/>
          <xsd:enumeration value="Promo Items"/>
        </xsd:restriction>
      </xsd:simpleType>
    </xsd:element>
  </xsd:schema>
  <xsd:schema xmlns:xsd="http://www.w3.org/2001/XMLSchema" xmlns:xs="http://www.w3.org/2001/XMLSchema" xmlns:dms="http://schemas.microsoft.com/office/2006/documentManagement/types" xmlns:pc="http://schemas.microsoft.com/office/infopath/2007/PartnerControls" targetNamespace="80312839-c55f-45aa-9829-85e1df394a24"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ee0d1eb2-a5b3-4b31-b5dc-e8cb4ae00f32">2022</Year>
    <SharedWithUsers xmlns="80312839-c55f-45aa-9829-85e1df394a24">
      <UserInfo>
        <DisplayName/>
        <AccountId xsi:nil="true"/>
        <AccountType/>
      </UserInfo>
    </SharedWithUsers>
  </documentManagement>
</p:properties>
</file>

<file path=customXml/itemProps1.xml><?xml version="1.0" encoding="utf-8"?>
<ds:datastoreItem xmlns:ds="http://schemas.openxmlformats.org/officeDocument/2006/customXml" ds:itemID="{7D210686-4C69-41E0-A32D-A8253B8673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0d1eb2-a5b3-4b31-b5dc-e8cb4ae00f32"/>
    <ds:schemaRef ds:uri="80312839-c55f-45aa-9829-85e1df394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962A91-727D-4433-AE21-DFF73B4AAD2C}">
  <ds:schemaRefs>
    <ds:schemaRef ds:uri="http://schemas.microsoft.com/sharepoint/v3/contenttype/forms"/>
  </ds:schemaRefs>
</ds:datastoreItem>
</file>

<file path=customXml/itemProps3.xml><?xml version="1.0" encoding="utf-8"?>
<ds:datastoreItem xmlns:ds="http://schemas.openxmlformats.org/officeDocument/2006/customXml" ds:itemID="{9F364444-3E31-4591-BF65-8E77F441987D}">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ee0d1eb2-a5b3-4b31-b5dc-e8cb4ae00f32"/>
    <ds:schemaRef ds:uri="http://purl.org/dc/terms/"/>
    <ds:schemaRef ds:uri="http://schemas.openxmlformats.org/package/2006/metadata/core-properties"/>
    <ds:schemaRef ds:uri="80312839-c55f-45aa-9829-85e1df394a2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BRAND PPT TEMPLATE</Template>
  <TotalTime>4100</TotalTime>
  <Words>3185</Words>
  <Application>Microsoft Office PowerPoint</Application>
  <PresentationFormat>Widescreen</PresentationFormat>
  <Paragraphs>374</Paragraphs>
  <Slides>42</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Roboto Black</vt:lpstr>
      <vt:lpstr>Roboto</vt:lpstr>
      <vt:lpstr>Montserrat</vt:lpstr>
      <vt:lpstr>Arial</vt:lpstr>
      <vt:lpstr>Montserrat Semi Bold</vt:lpstr>
      <vt:lpstr>Calibri</vt:lpstr>
      <vt:lpstr>Wingdings 3</vt:lpstr>
      <vt:lpstr>Custom Design</vt:lpstr>
      <vt:lpstr>Brand Theme Master</vt:lpstr>
      <vt:lpstr> Supporting Nebraskans with  Applications for Long-Term Care</vt:lpstr>
      <vt:lpstr>Today’s Discussion</vt:lpstr>
      <vt:lpstr>PowerPoint Presentation</vt:lpstr>
      <vt:lpstr>What is Medicaid? </vt:lpstr>
      <vt:lpstr>History of Medicaid</vt:lpstr>
      <vt:lpstr>Who is on Medicaid in Nebraska? </vt:lpstr>
      <vt:lpstr>Medicaid Expansion in Nebraska</vt:lpstr>
      <vt:lpstr>PowerPoint Presentation</vt:lpstr>
      <vt:lpstr>Primary Eligibility Requirements</vt:lpstr>
      <vt:lpstr>Documents to provide</vt:lpstr>
      <vt:lpstr>How is Eligibility Determined? </vt:lpstr>
      <vt:lpstr>Many Ways to Qualify</vt:lpstr>
      <vt:lpstr>Two Types of Medicaid: MAGI and Non-MAGI </vt:lpstr>
      <vt:lpstr>Aged, Blind, or Disabled</vt:lpstr>
      <vt:lpstr>Medicare Premium Payment and MIWD</vt:lpstr>
      <vt:lpstr>    Questions?</vt:lpstr>
      <vt:lpstr>Application Process </vt:lpstr>
      <vt:lpstr>Application Process - Guidance </vt:lpstr>
      <vt:lpstr>Resources</vt:lpstr>
      <vt:lpstr>Life Insurance and Burial Trusts</vt:lpstr>
      <vt:lpstr>Trusts, Life Estates, and Annuities</vt:lpstr>
      <vt:lpstr>Deprivation of Assets</vt:lpstr>
      <vt:lpstr>    Questions?</vt:lpstr>
      <vt:lpstr>Eligibility</vt:lpstr>
      <vt:lpstr>Change Report</vt:lpstr>
      <vt:lpstr>Change Report Option</vt:lpstr>
      <vt:lpstr>Renewals</vt:lpstr>
      <vt:lpstr>Conducting Renewals</vt:lpstr>
      <vt:lpstr>Conducting Renewals</vt:lpstr>
      <vt:lpstr>Conducting Renewals</vt:lpstr>
      <vt:lpstr>Medicaid Members Who are no Longer Eligible</vt:lpstr>
      <vt:lpstr>    Questions?</vt:lpstr>
      <vt:lpstr>  Medicaid Spousal Impoverishment        Program </vt:lpstr>
      <vt:lpstr>Why Talk About Medicaid?</vt:lpstr>
      <vt:lpstr>What is the Spousal Impoverishment program?</vt:lpstr>
      <vt:lpstr>When is Spousal Impoverishment an option?</vt:lpstr>
      <vt:lpstr>How does the program work?</vt:lpstr>
      <vt:lpstr>What is needed to qualify?</vt:lpstr>
      <vt:lpstr>What are the program limits?</vt:lpstr>
      <vt:lpstr>What is the process to qualify?</vt:lpstr>
      <vt:lpstr>Medicaid Application </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Shannon, Amanda</cp:lastModifiedBy>
  <cp:revision>242</cp:revision>
  <cp:lastPrinted>2018-03-21T14:06:27Z</cp:lastPrinted>
  <dcterms:created xsi:type="dcterms:W3CDTF">2016-09-27T14:31:05Z</dcterms:created>
  <dcterms:modified xsi:type="dcterms:W3CDTF">2023-10-24T15:21:16Z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0x010100E44939702C9E194D951F67110AEC54B1</vt:lpwstr>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ies>
</file>