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7"/>
  </p:notesMasterIdLst>
  <p:sldIdLst>
    <p:sldId id="4129" r:id="rId3"/>
    <p:sldId id="257" r:id="rId4"/>
    <p:sldId id="4102" r:id="rId5"/>
    <p:sldId id="4120" r:id="rId6"/>
    <p:sldId id="4121" r:id="rId7"/>
    <p:sldId id="4122" r:id="rId8"/>
    <p:sldId id="4123" r:id="rId9"/>
    <p:sldId id="4125" r:id="rId10"/>
    <p:sldId id="4124" r:id="rId11"/>
    <p:sldId id="4126" r:id="rId12"/>
    <p:sldId id="4128" r:id="rId13"/>
    <p:sldId id="4149" r:id="rId14"/>
    <p:sldId id="4146" r:id="rId15"/>
    <p:sldId id="4145" r:id="rId16"/>
    <p:sldId id="4141" r:id="rId17"/>
    <p:sldId id="4147" r:id="rId18"/>
    <p:sldId id="4144" r:id="rId19"/>
    <p:sldId id="4143" r:id="rId20"/>
    <p:sldId id="4105" r:id="rId21"/>
    <p:sldId id="275" r:id="rId22"/>
    <p:sldId id="277" r:id="rId23"/>
    <p:sldId id="4130" r:id="rId24"/>
    <p:sldId id="4131" r:id="rId25"/>
    <p:sldId id="4132" r:id="rId26"/>
    <p:sldId id="4134" r:id="rId27"/>
    <p:sldId id="4135" r:id="rId28"/>
    <p:sldId id="4136" r:id="rId29"/>
    <p:sldId id="4104" r:id="rId30"/>
    <p:sldId id="4137" r:id="rId31"/>
    <p:sldId id="4138" r:id="rId32"/>
    <p:sldId id="4103" r:id="rId33"/>
    <p:sldId id="4139" r:id="rId34"/>
    <p:sldId id="4142" r:id="rId35"/>
    <p:sldId id="4148"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830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83A5A3-584E-42E2-B1CA-C8063D56C9A7}" v="29" dt="2023-10-08T13:30:05.2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62" autoAdjust="0"/>
    <p:restoredTop sz="59198" autoAdjust="0"/>
  </p:normalViewPr>
  <p:slideViewPr>
    <p:cSldViewPr snapToGrid="0">
      <p:cViewPr>
        <p:scale>
          <a:sx n="60" d="100"/>
          <a:sy n="60" d="100"/>
        </p:scale>
        <p:origin x="2928" y="216"/>
      </p:cViewPr>
      <p:guideLst/>
    </p:cSldViewPr>
  </p:slideViewPr>
  <p:notesTextViewPr>
    <p:cViewPr>
      <p:scale>
        <a:sx n="1" d="1"/>
        <a:sy n="1" d="1"/>
      </p:scale>
      <p:origin x="0" y="0"/>
    </p:cViewPr>
  </p:notesTextViewPr>
  <p:notesViewPr>
    <p:cSldViewPr snapToGrid="0">
      <p:cViewPr varScale="1">
        <p:scale>
          <a:sx n="93" d="100"/>
          <a:sy n="93" d="100"/>
        </p:scale>
        <p:origin x="359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C8AB44-5B21-4657-BFC4-7DAA72920EF2}"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6D8D7CB5-367B-49E1-B513-84C4F7D07E28}">
      <dgm:prSet/>
      <dgm:spPr>
        <a:ln>
          <a:solidFill>
            <a:schemeClr val="tx1"/>
          </a:solidFill>
        </a:ln>
      </dgm:spPr>
      <dgm:t>
        <a:bodyPr/>
        <a:lstStyle/>
        <a:p>
          <a:r>
            <a:rPr lang="en-US" b="1" dirty="0"/>
            <a:t>Describe</a:t>
          </a:r>
        </a:p>
      </dgm:t>
    </dgm:pt>
    <dgm:pt modelId="{AFE38EA3-72D2-42CC-A723-E005503C6228}" type="parTrans" cxnId="{50A8BF0D-DA9B-4869-917D-2FB51B6B733B}">
      <dgm:prSet/>
      <dgm:spPr/>
      <dgm:t>
        <a:bodyPr/>
        <a:lstStyle/>
        <a:p>
          <a:endParaRPr lang="en-US"/>
        </a:p>
      </dgm:t>
    </dgm:pt>
    <dgm:pt modelId="{AFE0B3A8-11DF-4E6C-9350-4BE146761F5C}" type="sibTrans" cxnId="{50A8BF0D-DA9B-4869-917D-2FB51B6B733B}">
      <dgm:prSet/>
      <dgm:spPr/>
      <dgm:t>
        <a:bodyPr/>
        <a:lstStyle/>
        <a:p>
          <a:endParaRPr lang="en-US"/>
        </a:p>
      </dgm:t>
    </dgm:pt>
    <dgm:pt modelId="{3439CF9F-BBBF-4CE7-B7E2-019EA59F5C37}">
      <dgm:prSet custT="1"/>
      <dgm:spPr/>
      <dgm:t>
        <a:bodyPr/>
        <a:lstStyle/>
        <a:p>
          <a:pPr algn="l">
            <a:buNone/>
          </a:pPr>
          <a:r>
            <a:rPr lang="en-US" sz="3600" i="1" dirty="0"/>
            <a:t>Culture Change and Change Management at the Facility</a:t>
          </a:r>
          <a:r>
            <a:rPr lang="en-US" sz="3900" i="1" dirty="0"/>
            <a:t>.</a:t>
          </a:r>
        </a:p>
      </dgm:t>
    </dgm:pt>
    <dgm:pt modelId="{859753E2-D8D1-4208-9FC8-A71DE2CBD08C}" type="parTrans" cxnId="{2AF1B174-4461-4D4A-B2B0-B0EF3C68891C}">
      <dgm:prSet/>
      <dgm:spPr/>
      <dgm:t>
        <a:bodyPr/>
        <a:lstStyle/>
        <a:p>
          <a:endParaRPr lang="en-US"/>
        </a:p>
      </dgm:t>
    </dgm:pt>
    <dgm:pt modelId="{36503E05-F975-46E5-A297-D4A94765344D}" type="sibTrans" cxnId="{2AF1B174-4461-4D4A-B2B0-B0EF3C68891C}">
      <dgm:prSet/>
      <dgm:spPr/>
      <dgm:t>
        <a:bodyPr/>
        <a:lstStyle/>
        <a:p>
          <a:endParaRPr lang="en-US"/>
        </a:p>
      </dgm:t>
    </dgm:pt>
    <dgm:pt modelId="{414355EE-1135-4314-BDBA-458BA5693A8B}">
      <dgm:prSet/>
      <dgm:spPr>
        <a:ln>
          <a:solidFill>
            <a:schemeClr val="tx1"/>
          </a:solidFill>
        </a:ln>
      </dgm:spPr>
      <dgm:t>
        <a:bodyPr/>
        <a:lstStyle/>
        <a:p>
          <a:r>
            <a:rPr lang="en-US" b="1" i="1" dirty="0"/>
            <a:t>State</a:t>
          </a:r>
        </a:p>
      </dgm:t>
    </dgm:pt>
    <dgm:pt modelId="{90507056-5298-4086-900F-631E0F6CE689}" type="parTrans" cxnId="{978E4BCB-9398-45EE-AF71-2A4EF00FD5F3}">
      <dgm:prSet/>
      <dgm:spPr/>
      <dgm:t>
        <a:bodyPr/>
        <a:lstStyle/>
        <a:p>
          <a:endParaRPr lang="en-US"/>
        </a:p>
      </dgm:t>
    </dgm:pt>
    <dgm:pt modelId="{442964CA-5166-4F6D-920D-B4FD9A25DD65}" type="sibTrans" cxnId="{978E4BCB-9398-45EE-AF71-2A4EF00FD5F3}">
      <dgm:prSet/>
      <dgm:spPr/>
      <dgm:t>
        <a:bodyPr/>
        <a:lstStyle/>
        <a:p>
          <a:endParaRPr lang="en-US"/>
        </a:p>
      </dgm:t>
    </dgm:pt>
    <dgm:pt modelId="{00A75566-3ABA-4F9C-93A9-D3F302FCF6DE}">
      <dgm:prSet custT="1"/>
      <dgm:spPr/>
      <dgm:t>
        <a:bodyPr/>
        <a:lstStyle/>
        <a:p>
          <a:pPr algn="l">
            <a:buNone/>
          </a:pPr>
          <a:r>
            <a:rPr lang="en-US" sz="3600" i="1" dirty="0"/>
            <a:t>Key Elements of Effective Culture Change.</a:t>
          </a:r>
        </a:p>
      </dgm:t>
    </dgm:pt>
    <dgm:pt modelId="{F71242B5-D428-412A-AB5E-FAD24BFF186E}" type="parTrans" cxnId="{0D1A4A66-4D4A-438B-A009-BE5395191EE0}">
      <dgm:prSet/>
      <dgm:spPr/>
      <dgm:t>
        <a:bodyPr/>
        <a:lstStyle/>
        <a:p>
          <a:endParaRPr lang="en-US"/>
        </a:p>
      </dgm:t>
    </dgm:pt>
    <dgm:pt modelId="{512FD2D3-3EFD-4D5C-9102-FA4F581713A6}" type="sibTrans" cxnId="{0D1A4A66-4D4A-438B-A009-BE5395191EE0}">
      <dgm:prSet/>
      <dgm:spPr/>
      <dgm:t>
        <a:bodyPr/>
        <a:lstStyle/>
        <a:p>
          <a:endParaRPr lang="en-US"/>
        </a:p>
      </dgm:t>
    </dgm:pt>
    <dgm:pt modelId="{9A189918-6B9F-4560-939E-A7158F59CB45}">
      <dgm:prSet/>
      <dgm:spPr>
        <a:ln>
          <a:solidFill>
            <a:schemeClr val="tx1"/>
          </a:solidFill>
        </a:ln>
      </dgm:spPr>
      <dgm:t>
        <a:bodyPr/>
        <a:lstStyle/>
        <a:p>
          <a:r>
            <a:rPr lang="en-US" b="1" dirty="0"/>
            <a:t>Explain</a:t>
          </a:r>
        </a:p>
      </dgm:t>
    </dgm:pt>
    <dgm:pt modelId="{307C198A-5DAB-4F17-9D59-3ADA14B9B5E6}" type="parTrans" cxnId="{C6095F6F-203A-4F32-AE61-3A2E1613F4D1}">
      <dgm:prSet/>
      <dgm:spPr/>
      <dgm:t>
        <a:bodyPr/>
        <a:lstStyle/>
        <a:p>
          <a:endParaRPr lang="en-US"/>
        </a:p>
      </dgm:t>
    </dgm:pt>
    <dgm:pt modelId="{C45510B5-CD22-4A41-8164-3B422EE7523E}" type="sibTrans" cxnId="{C6095F6F-203A-4F32-AE61-3A2E1613F4D1}">
      <dgm:prSet/>
      <dgm:spPr/>
      <dgm:t>
        <a:bodyPr/>
        <a:lstStyle/>
        <a:p>
          <a:endParaRPr lang="en-US"/>
        </a:p>
      </dgm:t>
    </dgm:pt>
    <dgm:pt modelId="{58910BDB-99C5-4C25-98C9-5AA3F09A75FC}">
      <dgm:prSet custT="1"/>
      <dgm:spPr/>
      <dgm:t>
        <a:bodyPr/>
        <a:lstStyle/>
        <a:p>
          <a:pPr algn="l">
            <a:buNone/>
          </a:pPr>
          <a:r>
            <a:rPr lang="en-US" sz="3600" i="1" dirty="0"/>
            <a:t>Change Management Components.</a:t>
          </a:r>
        </a:p>
      </dgm:t>
    </dgm:pt>
    <dgm:pt modelId="{1444B723-622C-4BA3-926D-A2010C6E5187}" type="parTrans" cxnId="{0B1B9B81-E66E-40F2-8E43-6D77EE0E619C}">
      <dgm:prSet/>
      <dgm:spPr/>
      <dgm:t>
        <a:bodyPr/>
        <a:lstStyle/>
        <a:p>
          <a:endParaRPr lang="en-US"/>
        </a:p>
      </dgm:t>
    </dgm:pt>
    <dgm:pt modelId="{809A1B1A-A9F4-4974-97EF-24878C65EB4F}" type="sibTrans" cxnId="{0B1B9B81-E66E-40F2-8E43-6D77EE0E619C}">
      <dgm:prSet/>
      <dgm:spPr/>
      <dgm:t>
        <a:bodyPr/>
        <a:lstStyle/>
        <a:p>
          <a:endParaRPr lang="en-US"/>
        </a:p>
      </dgm:t>
    </dgm:pt>
    <dgm:pt modelId="{8D67F8E6-0261-4AD5-A10A-CE2A5ED6B73B}" type="pres">
      <dgm:prSet presAssocID="{65C8AB44-5B21-4657-BFC4-7DAA72920EF2}" presName="linearFlow" presStyleCnt="0">
        <dgm:presLayoutVars>
          <dgm:dir/>
          <dgm:animLvl val="lvl"/>
          <dgm:resizeHandles val="exact"/>
        </dgm:presLayoutVars>
      </dgm:prSet>
      <dgm:spPr/>
    </dgm:pt>
    <dgm:pt modelId="{FCFDD0E0-54B7-47F1-BFA3-FED2110F2440}" type="pres">
      <dgm:prSet presAssocID="{6D8D7CB5-367B-49E1-B513-84C4F7D07E28}" presName="composite" presStyleCnt="0"/>
      <dgm:spPr/>
    </dgm:pt>
    <dgm:pt modelId="{9A5FAA52-B6AA-4EEC-B13D-3EDC308BB42A}" type="pres">
      <dgm:prSet presAssocID="{6D8D7CB5-367B-49E1-B513-84C4F7D07E28}" presName="parentText" presStyleLbl="alignNode1" presStyleIdx="0" presStyleCnt="3">
        <dgm:presLayoutVars>
          <dgm:chMax val="1"/>
          <dgm:bulletEnabled val="1"/>
        </dgm:presLayoutVars>
      </dgm:prSet>
      <dgm:spPr/>
    </dgm:pt>
    <dgm:pt modelId="{0CF83B28-9778-4E4D-81E0-B4DECE83836F}" type="pres">
      <dgm:prSet presAssocID="{6D8D7CB5-367B-49E1-B513-84C4F7D07E28}" presName="descendantText" presStyleLbl="alignAcc1" presStyleIdx="0" presStyleCnt="3">
        <dgm:presLayoutVars>
          <dgm:bulletEnabled val="1"/>
        </dgm:presLayoutVars>
      </dgm:prSet>
      <dgm:spPr/>
    </dgm:pt>
    <dgm:pt modelId="{81454432-82B8-4728-B4A0-933734563580}" type="pres">
      <dgm:prSet presAssocID="{AFE0B3A8-11DF-4E6C-9350-4BE146761F5C}" presName="sp" presStyleCnt="0"/>
      <dgm:spPr/>
    </dgm:pt>
    <dgm:pt modelId="{6B621608-C708-425E-9600-DDC0DDE8C3A5}" type="pres">
      <dgm:prSet presAssocID="{414355EE-1135-4314-BDBA-458BA5693A8B}" presName="composite" presStyleCnt="0"/>
      <dgm:spPr/>
    </dgm:pt>
    <dgm:pt modelId="{0B3AFAA0-A946-40F1-9CD5-30E7E94B3822}" type="pres">
      <dgm:prSet presAssocID="{414355EE-1135-4314-BDBA-458BA5693A8B}" presName="parentText" presStyleLbl="alignNode1" presStyleIdx="1" presStyleCnt="3">
        <dgm:presLayoutVars>
          <dgm:chMax val="1"/>
          <dgm:bulletEnabled val="1"/>
        </dgm:presLayoutVars>
      </dgm:prSet>
      <dgm:spPr/>
    </dgm:pt>
    <dgm:pt modelId="{9F0EB701-B919-4B4F-8C93-E1E2CABF1DCB}" type="pres">
      <dgm:prSet presAssocID="{414355EE-1135-4314-BDBA-458BA5693A8B}" presName="descendantText" presStyleLbl="alignAcc1" presStyleIdx="1" presStyleCnt="3">
        <dgm:presLayoutVars>
          <dgm:bulletEnabled val="1"/>
        </dgm:presLayoutVars>
      </dgm:prSet>
      <dgm:spPr/>
    </dgm:pt>
    <dgm:pt modelId="{925DAB8A-618B-413A-ACF9-6565230332DB}" type="pres">
      <dgm:prSet presAssocID="{442964CA-5166-4F6D-920D-B4FD9A25DD65}" presName="sp" presStyleCnt="0"/>
      <dgm:spPr/>
    </dgm:pt>
    <dgm:pt modelId="{CC1D8FCF-2C59-4ABA-8030-A35F5DBE83E6}" type="pres">
      <dgm:prSet presAssocID="{9A189918-6B9F-4560-939E-A7158F59CB45}" presName="composite" presStyleCnt="0"/>
      <dgm:spPr/>
    </dgm:pt>
    <dgm:pt modelId="{04A01341-7428-4371-8792-E732FD1717DC}" type="pres">
      <dgm:prSet presAssocID="{9A189918-6B9F-4560-939E-A7158F59CB45}" presName="parentText" presStyleLbl="alignNode1" presStyleIdx="2" presStyleCnt="3" custLinFactNeighborX="2892" custLinFactNeighborY="284">
        <dgm:presLayoutVars>
          <dgm:chMax val="1"/>
          <dgm:bulletEnabled val="1"/>
        </dgm:presLayoutVars>
      </dgm:prSet>
      <dgm:spPr/>
    </dgm:pt>
    <dgm:pt modelId="{5EDAA56C-F140-4A6B-AEE6-07EE42EFD4F6}" type="pres">
      <dgm:prSet presAssocID="{9A189918-6B9F-4560-939E-A7158F59CB45}" presName="descendantText" presStyleLbl="alignAcc1" presStyleIdx="2" presStyleCnt="3">
        <dgm:presLayoutVars>
          <dgm:bulletEnabled val="1"/>
        </dgm:presLayoutVars>
      </dgm:prSet>
      <dgm:spPr/>
    </dgm:pt>
  </dgm:ptLst>
  <dgm:cxnLst>
    <dgm:cxn modelId="{50A8BF0D-DA9B-4869-917D-2FB51B6B733B}" srcId="{65C8AB44-5B21-4657-BFC4-7DAA72920EF2}" destId="{6D8D7CB5-367B-49E1-B513-84C4F7D07E28}" srcOrd="0" destOrd="0" parTransId="{AFE38EA3-72D2-42CC-A723-E005503C6228}" sibTransId="{AFE0B3A8-11DF-4E6C-9350-4BE146761F5C}"/>
    <dgm:cxn modelId="{798C4F2F-D430-407F-903A-34B691E7BBD4}" type="presOf" srcId="{65C8AB44-5B21-4657-BFC4-7DAA72920EF2}" destId="{8D67F8E6-0261-4AD5-A10A-CE2A5ED6B73B}" srcOrd="0" destOrd="0" presId="urn:microsoft.com/office/officeart/2005/8/layout/chevron2"/>
    <dgm:cxn modelId="{7E3F0842-BDC0-4BDD-8652-C7C03698741A}" type="presOf" srcId="{6D8D7CB5-367B-49E1-B513-84C4F7D07E28}" destId="{9A5FAA52-B6AA-4EEC-B13D-3EDC308BB42A}" srcOrd="0" destOrd="0" presId="urn:microsoft.com/office/officeart/2005/8/layout/chevron2"/>
    <dgm:cxn modelId="{39392F49-8BB7-4EAC-AB71-6689BD0EA9C1}" type="presOf" srcId="{9A189918-6B9F-4560-939E-A7158F59CB45}" destId="{04A01341-7428-4371-8792-E732FD1717DC}" srcOrd="0" destOrd="0" presId="urn:microsoft.com/office/officeart/2005/8/layout/chevron2"/>
    <dgm:cxn modelId="{0D1A4A66-4D4A-438B-A009-BE5395191EE0}" srcId="{414355EE-1135-4314-BDBA-458BA5693A8B}" destId="{00A75566-3ABA-4F9C-93A9-D3F302FCF6DE}" srcOrd="0" destOrd="0" parTransId="{F71242B5-D428-412A-AB5E-FAD24BFF186E}" sibTransId="{512FD2D3-3EFD-4D5C-9102-FA4F581713A6}"/>
    <dgm:cxn modelId="{C6095F6F-203A-4F32-AE61-3A2E1613F4D1}" srcId="{65C8AB44-5B21-4657-BFC4-7DAA72920EF2}" destId="{9A189918-6B9F-4560-939E-A7158F59CB45}" srcOrd="2" destOrd="0" parTransId="{307C198A-5DAB-4F17-9D59-3ADA14B9B5E6}" sibTransId="{C45510B5-CD22-4A41-8164-3B422EE7523E}"/>
    <dgm:cxn modelId="{2AF1B174-4461-4D4A-B2B0-B0EF3C68891C}" srcId="{6D8D7CB5-367B-49E1-B513-84C4F7D07E28}" destId="{3439CF9F-BBBF-4CE7-B7E2-019EA59F5C37}" srcOrd="0" destOrd="0" parTransId="{859753E2-D8D1-4208-9FC8-A71DE2CBD08C}" sibTransId="{36503E05-F975-46E5-A297-D4A94765344D}"/>
    <dgm:cxn modelId="{0B1B9B81-E66E-40F2-8E43-6D77EE0E619C}" srcId="{9A189918-6B9F-4560-939E-A7158F59CB45}" destId="{58910BDB-99C5-4C25-98C9-5AA3F09A75FC}" srcOrd="0" destOrd="0" parTransId="{1444B723-622C-4BA3-926D-A2010C6E5187}" sibTransId="{809A1B1A-A9F4-4974-97EF-24878C65EB4F}"/>
    <dgm:cxn modelId="{99E51B96-7CBC-4B01-A661-628C340E5179}" type="presOf" srcId="{00A75566-3ABA-4F9C-93A9-D3F302FCF6DE}" destId="{9F0EB701-B919-4B4F-8C93-E1E2CABF1DCB}" srcOrd="0" destOrd="0" presId="urn:microsoft.com/office/officeart/2005/8/layout/chevron2"/>
    <dgm:cxn modelId="{5B3B0DA5-57C0-4C6F-8423-3105AA219E3B}" type="presOf" srcId="{414355EE-1135-4314-BDBA-458BA5693A8B}" destId="{0B3AFAA0-A946-40F1-9CD5-30E7E94B3822}" srcOrd="0" destOrd="0" presId="urn:microsoft.com/office/officeart/2005/8/layout/chevron2"/>
    <dgm:cxn modelId="{AC215CAC-4662-4019-AA15-80ACCE36D1F1}" type="presOf" srcId="{3439CF9F-BBBF-4CE7-B7E2-019EA59F5C37}" destId="{0CF83B28-9778-4E4D-81E0-B4DECE83836F}" srcOrd="0" destOrd="0" presId="urn:microsoft.com/office/officeart/2005/8/layout/chevron2"/>
    <dgm:cxn modelId="{391F1FB0-9064-4339-8ECE-9F80F2E2AD3F}" type="presOf" srcId="{58910BDB-99C5-4C25-98C9-5AA3F09A75FC}" destId="{5EDAA56C-F140-4A6B-AEE6-07EE42EFD4F6}" srcOrd="0" destOrd="0" presId="urn:microsoft.com/office/officeart/2005/8/layout/chevron2"/>
    <dgm:cxn modelId="{978E4BCB-9398-45EE-AF71-2A4EF00FD5F3}" srcId="{65C8AB44-5B21-4657-BFC4-7DAA72920EF2}" destId="{414355EE-1135-4314-BDBA-458BA5693A8B}" srcOrd="1" destOrd="0" parTransId="{90507056-5298-4086-900F-631E0F6CE689}" sibTransId="{442964CA-5166-4F6D-920D-B4FD9A25DD65}"/>
    <dgm:cxn modelId="{55734A95-8E87-4BEB-AB13-4232B1F91DBD}" type="presParOf" srcId="{8D67F8E6-0261-4AD5-A10A-CE2A5ED6B73B}" destId="{FCFDD0E0-54B7-47F1-BFA3-FED2110F2440}" srcOrd="0" destOrd="0" presId="urn:microsoft.com/office/officeart/2005/8/layout/chevron2"/>
    <dgm:cxn modelId="{F5F70880-2AEA-48F4-9A90-EDB5958E50DE}" type="presParOf" srcId="{FCFDD0E0-54B7-47F1-BFA3-FED2110F2440}" destId="{9A5FAA52-B6AA-4EEC-B13D-3EDC308BB42A}" srcOrd="0" destOrd="0" presId="urn:microsoft.com/office/officeart/2005/8/layout/chevron2"/>
    <dgm:cxn modelId="{1CFAD7D1-6522-4268-8CBB-CA0A297CC239}" type="presParOf" srcId="{FCFDD0E0-54B7-47F1-BFA3-FED2110F2440}" destId="{0CF83B28-9778-4E4D-81E0-B4DECE83836F}" srcOrd="1" destOrd="0" presId="urn:microsoft.com/office/officeart/2005/8/layout/chevron2"/>
    <dgm:cxn modelId="{CA76FB63-B52D-45FF-8A34-219C57CE10D4}" type="presParOf" srcId="{8D67F8E6-0261-4AD5-A10A-CE2A5ED6B73B}" destId="{81454432-82B8-4728-B4A0-933734563580}" srcOrd="1" destOrd="0" presId="urn:microsoft.com/office/officeart/2005/8/layout/chevron2"/>
    <dgm:cxn modelId="{BBDA561E-CF43-44FE-930A-2D01F2D40CBC}" type="presParOf" srcId="{8D67F8E6-0261-4AD5-A10A-CE2A5ED6B73B}" destId="{6B621608-C708-425E-9600-DDC0DDE8C3A5}" srcOrd="2" destOrd="0" presId="urn:microsoft.com/office/officeart/2005/8/layout/chevron2"/>
    <dgm:cxn modelId="{DA4ABFC8-218B-4FED-83EE-C4C095AD114E}" type="presParOf" srcId="{6B621608-C708-425E-9600-DDC0DDE8C3A5}" destId="{0B3AFAA0-A946-40F1-9CD5-30E7E94B3822}" srcOrd="0" destOrd="0" presId="urn:microsoft.com/office/officeart/2005/8/layout/chevron2"/>
    <dgm:cxn modelId="{8B304653-312D-4E3F-A499-72B6C22B0B01}" type="presParOf" srcId="{6B621608-C708-425E-9600-DDC0DDE8C3A5}" destId="{9F0EB701-B919-4B4F-8C93-E1E2CABF1DCB}" srcOrd="1" destOrd="0" presId="urn:microsoft.com/office/officeart/2005/8/layout/chevron2"/>
    <dgm:cxn modelId="{801F871C-2ADE-452E-8E52-DF65E995D574}" type="presParOf" srcId="{8D67F8E6-0261-4AD5-A10A-CE2A5ED6B73B}" destId="{925DAB8A-618B-413A-ACF9-6565230332DB}" srcOrd="3" destOrd="0" presId="urn:microsoft.com/office/officeart/2005/8/layout/chevron2"/>
    <dgm:cxn modelId="{EDE2A85C-D9B8-4726-A746-00F2FCB1A6FB}" type="presParOf" srcId="{8D67F8E6-0261-4AD5-A10A-CE2A5ED6B73B}" destId="{CC1D8FCF-2C59-4ABA-8030-A35F5DBE83E6}" srcOrd="4" destOrd="0" presId="urn:microsoft.com/office/officeart/2005/8/layout/chevron2"/>
    <dgm:cxn modelId="{7E762586-0C34-4A23-B1AE-4F45C1E8DF3F}" type="presParOf" srcId="{CC1D8FCF-2C59-4ABA-8030-A35F5DBE83E6}" destId="{04A01341-7428-4371-8792-E732FD1717DC}" srcOrd="0" destOrd="0" presId="urn:microsoft.com/office/officeart/2005/8/layout/chevron2"/>
    <dgm:cxn modelId="{6C5B480A-8977-4186-94CA-031272BFF939}" type="presParOf" srcId="{CC1D8FCF-2C59-4ABA-8030-A35F5DBE83E6}" destId="{5EDAA56C-F140-4A6B-AEE6-07EE42EFD4F6}"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8D85F5E-2C30-4933-A6F9-2837218BFCE1}"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3C3AC84-A10B-4E56-9E83-F499E1636F06}">
      <dgm:prSet/>
      <dgm:spPr/>
      <dgm:t>
        <a:bodyPr/>
        <a:lstStyle/>
        <a:p>
          <a:pPr>
            <a:lnSpc>
              <a:spcPct val="100000"/>
            </a:lnSpc>
          </a:pPr>
          <a:r>
            <a:rPr lang="en-US" b="0" i="0" dirty="0"/>
            <a:t>Resistance to Change</a:t>
          </a:r>
          <a:endParaRPr lang="en-US" dirty="0"/>
        </a:p>
      </dgm:t>
    </dgm:pt>
    <dgm:pt modelId="{7E1DBC48-D102-42C2-9D67-282EECF789A3}" type="parTrans" cxnId="{4E1C7B02-A700-4242-83A5-21671D15800C}">
      <dgm:prSet/>
      <dgm:spPr/>
      <dgm:t>
        <a:bodyPr/>
        <a:lstStyle/>
        <a:p>
          <a:endParaRPr lang="en-US"/>
        </a:p>
      </dgm:t>
    </dgm:pt>
    <dgm:pt modelId="{7E4BC7D8-D86A-407D-90BC-926BB7C623C7}" type="sibTrans" cxnId="{4E1C7B02-A700-4242-83A5-21671D15800C}">
      <dgm:prSet/>
      <dgm:spPr/>
      <dgm:t>
        <a:bodyPr/>
        <a:lstStyle/>
        <a:p>
          <a:pPr>
            <a:lnSpc>
              <a:spcPct val="100000"/>
            </a:lnSpc>
          </a:pPr>
          <a:endParaRPr lang="en-US"/>
        </a:p>
      </dgm:t>
    </dgm:pt>
    <dgm:pt modelId="{5BF99ABB-6EB2-43FA-9092-C17FDE74929C}">
      <dgm:prSet/>
      <dgm:spPr/>
      <dgm:t>
        <a:bodyPr/>
        <a:lstStyle/>
        <a:p>
          <a:pPr>
            <a:lnSpc>
              <a:spcPct val="100000"/>
            </a:lnSpc>
          </a:pPr>
          <a:r>
            <a:rPr lang="en-US" b="0" i="0" dirty="0"/>
            <a:t>Lack of Leadership Alignment</a:t>
          </a:r>
          <a:endParaRPr lang="en-US" dirty="0"/>
        </a:p>
      </dgm:t>
    </dgm:pt>
    <dgm:pt modelId="{50B08580-9986-4F91-B984-E5D44F206A38}" type="parTrans" cxnId="{1D605C8D-E560-41B3-8588-263808040F00}">
      <dgm:prSet/>
      <dgm:spPr/>
      <dgm:t>
        <a:bodyPr/>
        <a:lstStyle/>
        <a:p>
          <a:endParaRPr lang="en-US"/>
        </a:p>
      </dgm:t>
    </dgm:pt>
    <dgm:pt modelId="{59682BFC-9967-47ED-B953-866A0482F1BF}" type="sibTrans" cxnId="{1D605C8D-E560-41B3-8588-263808040F00}">
      <dgm:prSet/>
      <dgm:spPr/>
      <dgm:t>
        <a:bodyPr/>
        <a:lstStyle/>
        <a:p>
          <a:pPr>
            <a:lnSpc>
              <a:spcPct val="100000"/>
            </a:lnSpc>
          </a:pPr>
          <a:endParaRPr lang="en-US"/>
        </a:p>
      </dgm:t>
    </dgm:pt>
    <dgm:pt modelId="{B81EDAC9-D471-4451-8FAD-B5DAE4E4FA4B}">
      <dgm:prSet/>
      <dgm:spPr/>
      <dgm:t>
        <a:bodyPr/>
        <a:lstStyle/>
        <a:p>
          <a:pPr>
            <a:lnSpc>
              <a:spcPct val="100000"/>
            </a:lnSpc>
          </a:pPr>
          <a:r>
            <a:rPr lang="en-US" b="0" i="0" dirty="0"/>
            <a:t>Balancing Change Implementation</a:t>
          </a:r>
          <a:endParaRPr lang="en-US" dirty="0"/>
        </a:p>
      </dgm:t>
    </dgm:pt>
    <dgm:pt modelId="{8E03BBDA-760E-47FB-B7DE-C91EBFCAB501}" type="parTrans" cxnId="{F8131C48-1BD3-4729-9FB5-735B4D9B7B64}">
      <dgm:prSet/>
      <dgm:spPr/>
      <dgm:t>
        <a:bodyPr/>
        <a:lstStyle/>
        <a:p>
          <a:endParaRPr lang="en-US"/>
        </a:p>
      </dgm:t>
    </dgm:pt>
    <dgm:pt modelId="{58F76AAA-5A7F-4DAD-A046-B7559ADE9366}" type="sibTrans" cxnId="{F8131C48-1BD3-4729-9FB5-735B4D9B7B64}">
      <dgm:prSet/>
      <dgm:spPr/>
      <dgm:t>
        <a:bodyPr/>
        <a:lstStyle/>
        <a:p>
          <a:pPr>
            <a:lnSpc>
              <a:spcPct val="100000"/>
            </a:lnSpc>
          </a:pPr>
          <a:endParaRPr lang="en-US"/>
        </a:p>
      </dgm:t>
    </dgm:pt>
    <dgm:pt modelId="{C6950A39-3AF9-46FF-BD77-24DA31E46CE6}">
      <dgm:prSet/>
      <dgm:spPr/>
      <dgm:t>
        <a:bodyPr/>
        <a:lstStyle/>
        <a:p>
          <a:pPr>
            <a:lnSpc>
              <a:spcPct val="100000"/>
            </a:lnSpc>
          </a:pPr>
          <a:r>
            <a:rPr lang="en-US" b="0" i="0" dirty="0"/>
            <a:t>Limited Resources</a:t>
          </a:r>
          <a:endParaRPr lang="en-US" dirty="0"/>
        </a:p>
      </dgm:t>
    </dgm:pt>
    <dgm:pt modelId="{F3AD9FD0-E05F-487F-B6BC-761B7CEC791F}" type="parTrans" cxnId="{441219FD-8D6B-43BF-8CD5-0278DA4AF955}">
      <dgm:prSet/>
      <dgm:spPr/>
      <dgm:t>
        <a:bodyPr/>
        <a:lstStyle/>
        <a:p>
          <a:endParaRPr lang="en-US"/>
        </a:p>
      </dgm:t>
    </dgm:pt>
    <dgm:pt modelId="{DC1C3476-03D6-4E2B-932B-4D194899F123}" type="sibTrans" cxnId="{441219FD-8D6B-43BF-8CD5-0278DA4AF955}">
      <dgm:prSet/>
      <dgm:spPr/>
      <dgm:t>
        <a:bodyPr/>
        <a:lstStyle/>
        <a:p>
          <a:endParaRPr lang="en-US"/>
        </a:p>
      </dgm:t>
    </dgm:pt>
    <dgm:pt modelId="{9A26746E-AC91-46A9-B5A0-F665779D2F52}">
      <dgm:prSet/>
      <dgm:spPr/>
      <dgm:t>
        <a:bodyPr/>
        <a:lstStyle/>
        <a:p>
          <a:pPr>
            <a:lnSpc>
              <a:spcPct val="100000"/>
            </a:lnSpc>
          </a:pPr>
          <a:r>
            <a:rPr lang="en-US" b="0" i="0" dirty="0"/>
            <a:t>Complexity of the Healthcare System</a:t>
          </a:r>
          <a:endParaRPr lang="en-US" dirty="0"/>
        </a:p>
      </dgm:t>
    </dgm:pt>
    <dgm:pt modelId="{E8FF209D-6B70-464C-9FA0-7D8B798D0C3E}" type="parTrans" cxnId="{F1FE557A-619E-40DF-A6E3-7F775A4FF900}">
      <dgm:prSet/>
      <dgm:spPr/>
      <dgm:t>
        <a:bodyPr/>
        <a:lstStyle/>
        <a:p>
          <a:endParaRPr lang="en-US"/>
        </a:p>
      </dgm:t>
    </dgm:pt>
    <dgm:pt modelId="{C267DC52-058E-436B-B7BE-DF0028B46197}" type="sibTrans" cxnId="{F1FE557A-619E-40DF-A6E3-7F775A4FF900}">
      <dgm:prSet/>
      <dgm:spPr/>
      <dgm:t>
        <a:bodyPr/>
        <a:lstStyle/>
        <a:p>
          <a:pPr>
            <a:lnSpc>
              <a:spcPct val="100000"/>
            </a:lnSpc>
          </a:pPr>
          <a:endParaRPr lang="en-US"/>
        </a:p>
      </dgm:t>
    </dgm:pt>
    <dgm:pt modelId="{F436E89E-64F3-4B2A-A6CC-DDFED31866D1}" type="pres">
      <dgm:prSet presAssocID="{88D85F5E-2C30-4933-A6F9-2837218BFCE1}" presName="root" presStyleCnt="0">
        <dgm:presLayoutVars>
          <dgm:dir/>
          <dgm:resizeHandles val="exact"/>
        </dgm:presLayoutVars>
      </dgm:prSet>
      <dgm:spPr/>
    </dgm:pt>
    <dgm:pt modelId="{09B9FB2D-3407-4929-B1B6-F2BF569D144D}" type="pres">
      <dgm:prSet presAssocID="{88D85F5E-2C30-4933-A6F9-2837218BFCE1}" presName="container" presStyleCnt="0">
        <dgm:presLayoutVars>
          <dgm:dir/>
          <dgm:resizeHandles val="exact"/>
        </dgm:presLayoutVars>
      </dgm:prSet>
      <dgm:spPr/>
    </dgm:pt>
    <dgm:pt modelId="{8557C7AB-47E1-491F-9603-0052D5FBD0D1}" type="pres">
      <dgm:prSet presAssocID="{9A26746E-AC91-46A9-B5A0-F665779D2F52}" presName="compNode" presStyleCnt="0"/>
      <dgm:spPr/>
    </dgm:pt>
    <dgm:pt modelId="{0ED96575-D92E-4599-87A2-202CA9D08C28}" type="pres">
      <dgm:prSet presAssocID="{9A26746E-AC91-46A9-B5A0-F665779D2F52}" presName="iconBgRect" presStyleLbl="bgShp" presStyleIdx="0" presStyleCnt="5"/>
      <dgm:spPr/>
    </dgm:pt>
    <dgm:pt modelId="{5EF6578B-D195-47C5-876E-8FAB7518E82A}" type="pres">
      <dgm:prSet presAssocID="{9A26746E-AC91-46A9-B5A0-F665779D2F5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nimize"/>
        </a:ext>
      </dgm:extLst>
    </dgm:pt>
    <dgm:pt modelId="{3625C66E-84BA-4150-B611-F2B3B60346AF}" type="pres">
      <dgm:prSet presAssocID="{9A26746E-AC91-46A9-B5A0-F665779D2F52}" presName="spaceRect" presStyleCnt="0"/>
      <dgm:spPr/>
    </dgm:pt>
    <dgm:pt modelId="{D4FC2DD2-1A7A-44B6-B35A-C93C47A15F75}" type="pres">
      <dgm:prSet presAssocID="{9A26746E-AC91-46A9-B5A0-F665779D2F52}" presName="textRect" presStyleLbl="revTx" presStyleIdx="0" presStyleCnt="5">
        <dgm:presLayoutVars>
          <dgm:chMax val="1"/>
          <dgm:chPref val="1"/>
        </dgm:presLayoutVars>
      </dgm:prSet>
      <dgm:spPr/>
    </dgm:pt>
    <dgm:pt modelId="{371782E4-14A2-455C-9D6C-006E04305B05}" type="pres">
      <dgm:prSet presAssocID="{C267DC52-058E-436B-B7BE-DF0028B46197}" presName="sibTrans" presStyleLbl="sibTrans2D1" presStyleIdx="0" presStyleCnt="0"/>
      <dgm:spPr/>
    </dgm:pt>
    <dgm:pt modelId="{EB050D37-5EDC-4780-BFCE-73ACB23E01A5}" type="pres">
      <dgm:prSet presAssocID="{F3C3AC84-A10B-4E56-9E83-F499E1636F06}" presName="compNode" presStyleCnt="0"/>
      <dgm:spPr/>
    </dgm:pt>
    <dgm:pt modelId="{095219D8-A583-4838-88A5-A98EE7E38EA3}" type="pres">
      <dgm:prSet presAssocID="{F3C3AC84-A10B-4E56-9E83-F499E1636F06}" presName="iconBgRect" presStyleLbl="bgShp" presStyleIdx="1" presStyleCnt="5"/>
      <dgm:spPr/>
    </dgm:pt>
    <dgm:pt modelId="{B38458B1-B3A7-4639-9429-D84AF429B5C1}" type="pres">
      <dgm:prSet presAssocID="{F3C3AC84-A10B-4E56-9E83-F499E1636F0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newableEnergy"/>
        </a:ext>
      </dgm:extLst>
    </dgm:pt>
    <dgm:pt modelId="{71F34433-2B3D-4522-ACA4-0E57F28E9912}" type="pres">
      <dgm:prSet presAssocID="{F3C3AC84-A10B-4E56-9E83-F499E1636F06}" presName="spaceRect" presStyleCnt="0"/>
      <dgm:spPr/>
    </dgm:pt>
    <dgm:pt modelId="{2B6587F5-1AAA-4739-BC52-2B9C997D3FAC}" type="pres">
      <dgm:prSet presAssocID="{F3C3AC84-A10B-4E56-9E83-F499E1636F06}" presName="textRect" presStyleLbl="revTx" presStyleIdx="1" presStyleCnt="5">
        <dgm:presLayoutVars>
          <dgm:chMax val="1"/>
          <dgm:chPref val="1"/>
        </dgm:presLayoutVars>
      </dgm:prSet>
      <dgm:spPr/>
    </dgm:pt>
    <dgm:pt modelId="{B38ABA37-DFAE-431A-A717-5F62FFD8BB77}" type="pres">
      <dgm:prSet presAssocID="{7E4BC7D8-D86A-407D-90BC-926BB7C623C7}" presName="sibTrans" presStyleLbl="sibTrans2D1" presStyleIdx="0" presStyleCnt="0"/>
      <dgm:spPr/>
    </dgm:pt>
    <dgm:pt modelId="{AE5DA6FF-950A-4410-8B4C-E45C6A027D96}" type="pres">
      <dgm:prSet presAssocID="{5BF99ABB-6EB2-43FA-9092-C17FDE74929C}" presName="compNode" presStyleCnt="0"/>
      <dgm:spPr/>
    </dgm:pt>
    <dgm:pt modelId="{3D89BE92-E71B-4870-BDC4-E3C7AF19497D}" type="pres">
      <dgm:prSet presAssocID="{5BF99ABB-6EB2-43FA-9092-C17FDE74929C}" presName="iconBgRect" presStyleLbl="bgShp" presStyleIdx="2" presStyleCnt="5"/>
      <dgm:spPr/>
    </dgm:pt>
    <dgm:pt modelId="{5E9CDD71-3643-432D-9B01-EF55E919118B}" type="pres">
      <dgm:prSet presAssocID="{5BF99ABB-6EB2-43FA-9092-C17FDE74929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07423412-B03F-4718-B0BF-CD48AAD20B27}" type="pres">
      <dgm:prSet presAssocID="{5BF99ABB-6EB2-43FA-9092-C17FDE74929C}" presName="spaceRect" presStyleCnt="0"/>
      <dgm:spPr/>
    </dgm:pt>
    <dgm:pt modelId="{A796AC46-715E-4496-8AB5-BD349D137AEC}" type="pres">
      <dgm:prSet presAssocID="{5BF99ABB-6EB2-43FA-9092-C17FDE74929C}" presName="textRect" presStyleLbl="revTx" presStyleIdx="2" presStyleCnt="5">
        <dgm:presLayoutVars>
          <dgm:chMax val="1"/>
          <dgm:chPref val="1"/>
        </dgm:presLayoutVars>
      </dgm:prSet>
      <dgm:spPr/>
    </dgm:pt>
    <dgm:pt modelId="{4F0D4F33-AB77-D44D-867A-738D7A8E75CB}" type="pres">
      <dgm:prSet presAssocID="{59682BFC-9967-47ED-B953-866A0482F1BF}" presName="sibTrans" presStyleLbl="sibTrans2D1" presStyleIdx="0" presStyleCnt="0"/>
      <dgm:spPr/>
    </dgm:pt>
    <dgm:pt modelId="{8115D5C8-2929-4444-B033-6B11FBA4AFA8}" type="pres">
      <dgm:prSet presAssocID="{B81EDAC9-D471-4451-8FAD-B5DAE4E4FA4B}" presName="compNode" presStyleCnt="0"/>
      <dgm:spPr/>
    </dgm:pt>
    <dgm:pt modelId="{9047AF63-B7F3-479C-8541-B6B7A85FA297}" type="pres">
      <dgm:prSet presAssocID="{B81EDAC9-D471-4451-8FAD-B5DAE4E4FA4B}" presName="iconBgRect" presStyleLbl="bgShp" presStyleIdx="3" presStyleCnt="5"/>
      <dgm:spPr/>
    </dgm:pt>
    <dgm:pt modelId="{E760D3B0-F586-4B44-9991-6A9A1D3D3B4B}" type="pres">
      <dgm:prSet presAssocID="{B81EDAC9-D471-4451-8FAD-B5DAE4E4FA4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F7B8970F-B0AB-464E-BF14-7B901FBDCFB8}" type="pres">
      <dgm:prSet presAssocID="{B81EDAC9-D471-4451-8FAD-B5DAE4E4FA4B}" presName="spaceRect" presStyleCnt="0"/>
      <dgm:spPr/>
    </dgm:pt>
    <dgm:pt modelId="{D00A4877-4962-4312-9D62-CAD07B28BDF1}" type="pres">
      <dgm:prSet presAssocID="{B81EDAC9-D471-4451-8FAD-B5DAE4E4FA4B}" presName="textRect" presStyleLbl="revTx" presStyleIdx="3" presStyleCnt="5">
        <dgm:presLayoutVars>
          <dgm:chMax val="1"/>
          <dgm:chPref val="1"/>
        </dgm:presLayoutVars>
      </dgm:prSet>
      <dgm:spPr/>
    </dgm:pt>
    <dgm:pt modelId="{40AD209D-6302-D54C-A089-90134AB8A99B}" type="pres">
      <dgm:prSet presAssocID="{58F76AAA-5A7F-4DAD-A046-B7559ADE9366}" presName="sibTrans" presStyleLbl="sibTrans2D1" presStyleIdx="0" presStyleCnt="0"/>
      <dgm:spPr/>
    </dgm:pt>
    <dgm:pt modelId="{18F62C47-5928-4669-B22F-4D187D2B9478}" type="pres">
      <dgm:prSet presAssocID="{C6950A39-3AF9-46FF-BD77-24DA31E46CE6}" presName="compNode" presStyleCnt="0"/>
      <dgm:spPr/>
    </dgm:pt>
    <dgm:pt modelId="{4B52551D-8410-4331-87C6-D857F772F2B6}" type="pres">
      <dgm:prSet presAssocID="{C6950A39-3AF9-46FF-BD77-24DA31E46CE6}" presName="iconBgRect" presStyleLbl="bgShp" presStyleIdx="4" presStyleCnt="5"/>
      <dgm:spPr/>
    </dgm:pt>
    <dgm:pt modelId="{83C6BB48-05EB-4CF4-A97F-317CF8F4FDA5}" type="pres">
      <dgm:prSet presAssocID="{C6950A39-3AF9-46FF-BD77-24DA31E46CE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ears"/>
        </a:ext>
      </dgm:extLst>
    </dgm:pt>
    <dgm:pt modelId="{28934FDE-6BC7-4E4C-856C-5E47113F929A}" type="pres">
      <dgm:prSet presAssocID="{C6950A39-3AF9-46FF-BD77-24DA31E46CE6}" presName="spaceRect" presStyleCnt="0"/>
      <dgm:spPr/>
    </dgm:pt>
    <dgm:pt modelId="{6E0F0D10-CF89-4071-B8E7-95B90E3C76C7}" type="pres">
      <dgm:prSet presAssocID="{C6950A39-3AF9-46FF-BD77-24DA31E46CE6}" presName="textRect" presStyleLbl="revTx" presStyleIdx="4" presStyleCnt="5">
        <dgm:presLayoutVars>
          <dgm:chMax val="1"/>
          <dgm:chPref val="1"/>
        </dgm:presLayoutVars>
      </dgm:prSet>
      <dgm:spPr/>
    </dgm:pt>
  </dgm:ptLst>
  <dgm:cxnLst>
    <dgm:cxn modelId="{4E1C7B02-A700-4242-83A5-21671D15800C}" srcId="{88D85F5E-2C30-4933-A6F9-2837218BFCE1}" destId="{F3C3AC84-A10B-4E56-9E83-F499E1636F06}" srcOrd="1" destOrd="0" parTransId="{7E1DBC48-D102-42C2-9D67-282EECF789A3}" sibTransId="{7E4BC7D8-D86A-407D-90BC-926BB7C623C7}"/>
    <dgm:cxn modelId="{6256CC02-D942-E64A-AECD-2FE93DBA2F50}" type="presOf" srcId="{C267DC52-058E-436B-B7BE-DF0028B46197}" destId="{371782E4-14A2-455C-9D6C-006E04305B05}" srcOrd="0" destOrd="0" presId="urn:microsoft.com/office/officeart/2018/2/layout/IconCircleList"/>
    <dgm:cxn modelId="{8AC4A80C-402B-A440-9ABE-F73C42F57E38}" type="presOf" srcId="{59682BFC-9967-47ED-B953-866A0482F1BF}" destId="{4F0D4F33-AB77-D44D-867A-738D7A8E75CB}" srcOrd="0" destOrd="0" presId="urn:microsoft.com/office/officeart/2018/2/layout/IconCircleList"/>
    <dgm:cxn modelId="{F8131C48-1BD3-4729-9FB5-735B4D9B7B64}" srcId="{88D85F5E-2C30-4933-A6F9-2837218BFCE1}" destId="{B81EDAC9-D471-4451-8FAD-B5DAE4E4FA4B}" srcOrd="3" destOrd="0" parTransId="{8E03BBDA-760E-47FB-B7DE-C91EBFCAB501}" sibTransId="{58F76AAA-5A7F-4DAD-A046-B7559ADE9366}"/>
    <dgm:cxn modelId="{AE5C175D-98E0-004A-9C2F-8511834999CE}" type="presOf" srcId="{C6950A39-3AF9-46FF-BD77-24DA31E46CE6}" destId="{6E0F0D10-CF89-4071-B8E7-95B90E3C76C7}" srcOrd="0" destOrd="0" presId="urn:microsoft.com/office/officeart/2018/2/layout/IconCircleList"/>
    <dgm:cxn modelId="{F1FE557A-619E-40DF-A6E3-7F775A4FF900}" srcId="{88D85F5E-2C30-4933-A6F9-2837218BFCE1}" destId="{9A26746E-AC91-46A9-B5A0-F665779D2F52}" srcOrd="0" destOrd="0" parTransId="{E8FF209D-6B70-464C-9FA0-7D8B798D0C3E}" sibTransId="{C267DC52-058E-436B-B7BE-DF0028B46197}"/>
    <dgm:cxn modelId="{1D605C8D-E560-41B3-8588-263808040F00}" srcId="{88D85F5E-2C30-4933-A6F9-2837218BFCE1}" destId="{5BF99ABB-6EB2-43FA-9092-C17FDE74929C}" srcOrd="2" destOrd="0" parTransId="{50B08580-9986-4F91-B984-E5D44F206A38}" sibTransId="{59682BFC-9967-47ED-B953-866A0482F1BF}"/>
    <dgm:cxn modelId="{B1B1D28E-BD4B-594E-91FD-AF3EF3795D9E}" type="presOf" srcId="{5BF99ABB-6EB2-43FA-9092-C17FDE74929C}" destId="{A796AC46-715E-4496-8AB5-BD349D137AEC}" srcOrd="0" destOrd="0" presId="urn:microsoft.com/office/officeart/2018/2/layout/IconCircleList"/>
    <dgm:cxn modelId="{FCA2D595-9B8F-9E4A-9A10-E5D9DA5B3604}" type="presOf" srcId="{B81EDAC9-D471-4451-8FAD-B5DAE4E4FA4B}" destId="{D00A4877-4962-4312-9D62-CAD07B28BDF1}" srcOrd="0" destOrd="0" presId="urn:microsoft.com/office/officeart/2018/2/layout/IconCircleList"/>
    <dgm:cxn modelId="{ABF10BDC-FD97-4C49-9C5D-C1751AF39D8C}" type="presOf" srcId="{F3C3AC84-A10B-4E56-9E83-F499E1636F06}" destId="{2B6587F5-1AAA-4739-BC52-2B9C997D3FAC}" srcOrd="0" destOrd="0" presId="urn:microsoft.com/office/officeart/2018/2/layout/IconCircleList"/>
    <dgm:cxn modelId="{858168E7-3A60-C641-A756-5BEF40CE85E2}" type="presOf" srcId="{7E4BC7D8-D86A-407D-90BC-926BB7C623C7}" destId="{B38ABA37-DFAE-431A-A717-5F62FFD8BB77}" srcOrd="0" destOrd="0" presId="urn:microsoft.com/office/officeart/2018/2/layout/IconCircleList"/>
    <dgm:cxn modelId="{235E6BE7-B916-EA4A-9574-9275601A9444}" type="presOf" srcId="{88D85F5E-2C30-4933-A6F9-2837218BFCE1}" destId="{F436E89E-64F3-4B2A-A6CC-DDFED31866D1}" srcOrd="0" destOrd="0" presId="urn:microsoft.com/office/officeart/2018/2/layout/IconCircleList"/>
    <dgm:cxn modelId="{1055D6E7-9200-3A47-AFCD-11FAB2001C75}" type="presOf" srcId="{58F76AAA-5A7F-4DAD-A046-B7559ADE9366}" destId="{40AD209D-6302-D54C-A089-90134AB8A99B}" srcOrd="0" destOrd="0" presId="urn:microsoft.com/office/officeart/2018/2/layout/IconCircleList"/>
    <dgm:cxn modelId="{D3A6CAF7-FFE7-A844-B1BE-9F8FA7FF47EE}" type="presOf" srcId="{9A26746E-AC91-46A9-B5A0-F665779D2F52}" destId="{D4FC2DD2-1A7A-44B6-B35A-C93C47A15F75}" srcOrd="0" destOrd="0" presId="urn:microsoft.com/office/officeart/2018/2/layout/IconCircleList"/>
    <dgm:cxn modelId="{441219FD-8D6B-43BF-8CD5-0278DA4AF955}" srcId="{88D85F5E-2C30-4933-A6F9-2837218BFCE1}" destId="{C6950A39-3AF9-46FF-BD77-24DA31E46CE6}" srcOrd="4" destOrd="0" parTransId="{F3AD9FD0-E05F-487F-B6BC-761B7CEC791F}" sibTransId="{DC1C3476-03D6-4E2B-932B-4D194899F123}"/>
    <dgm:cxn modelId="{B29D41EC-BE11-6549-B6A6-A14AAB28A0C8}" type="presParOf" srcId="{F436E89E-64F3-4B2A-A6CC-DDFED31866D1}" destId="{09B9FB2D-3407-4929-B1B6-F2BF569D144D}" srcOrd="0" destOrd="0" presId="urn:microsoft.com/office/officeart/2018/2/layout/IconCircleList"/>
    <dgm:cxn modelId="{27B044F8-AE65-2E42-8E0A-F1454B9FEBF3}" type="presParOf" srcId="{09B9FB2D-3407-4929-B1B6-F2BF569D144D}" destId="{8557C7AB-47E1-491F-9603-0052D5FBD0D1}" srcOrd="0" destOrd="0" presId="urn:microsoft.com/office/officeart/2018/2/layout/IconCircleList"/>
    <dgm:cxn modelId="{28BB9AEA-4596-E147-825A-E9FF5D3B17EC}" type="presParOf" srcId="{8557C7AB-47E1-491F-9603-0052D5FBD0D1}" destId="{0ED96575-D92E-4599-87A2-202CA9D08C28}" srcOrd="0" destOrd="0" presId="urn:microsoft.com/office/officeart/2018/2/layout/IconCircleList"/>
    <dgm:cxn modelId="{02344BF1-5BBF-F44D-BD3F-9EFED46571BF}" type="presParOf" srcId="{8557C7AB-47E1-491F-9603-0052D5FBD0D1}" destId="{5EF6578B-D195-47C5-876E-8FAB7518E82A}" srcOrd="1" destOrd="0" presId="urn:microsoft.com/office/officeart/2018/2/layout/IconCircleList"/>
    <dgm:cxn modelId="{4AC9C4E2-9436-E841-B484-84AE2E45BE2A}" type="presParOf" srcId="{8557C7AB-47E1-491F-9603-0052D5FBD0D1}" destId="{3625C66E-84BA-4150-B611-F2B3B60346AF}" srcOrd="2" destOrd="0" presId="urn:microsoft.com/office/officeart/2018/2/layout/IconCircleList"/>
    <dgm:cxn modelId="{96FDDDD3-0132-7340-B428-7FFC45B8ADAB}" type="presParOf" srcId="{8557C7AB-47E1-491F-9603-0052D5FBD0D1}" destId="{D4FC2DD2-1A7A-44B6-B35A-C93C47A15F75}" srcOrd="3" destOrd="0" presId="urn:microsoft.com/office/officeart/2018/2/layout/IconCircleList"/>
    <dgm:cxn modelId="{CDA7CF60-4F8E-0B4E-B8E2-F9AAB5913263}" type="presParOf" srcId="{09B9FB2D-3407-4929-B1B6-F2BF569D144D}" destId="{371782E4-14A2-455C-9D6C-006E04305B05}" srcOrd="1" destOrd="0" presId="urn:microsoft.com/office/officeart/2018/2/layout/IconCircleList"/>
    <dgm:cxn modelId="{CC03E10E-CA1C-C24A-99F3-5194969FBA7D}" type="presParOf" srcId="{09B9FB2D-3407-4929-B1B6-F2BF569D144D}" destId="{EB050D37-5EDC-4780-BFCE-73ACB23E01A5}" srcOrd="2" destOrd="0" presId="urn:microsoft.com/office/officeart/2018/2/layout/IconCircleList"/>
    <dgm:cxn modelId="{2086BDFB-4E50-5B4C-9DF4-E4A88A7C8A68}" type="presParOf" srcId="{EB050D37-5EDC-4780-BFCE-73ACB23E01A5}" destId="{095219D8-A583-4838-88A5-A98EE7E38EA3}" srcOrd="0" destOrd="0" presId="urn:microsoft.com/office/officeart/2018/2/layout/IconCircleList"/>
    <dgm:cxn modelId="{A3CD771A-B357-424B-A5CF-6164104D09A4}" type="presParOf" srcId="{EB050D37-5EDC-4780-BFCE-73ACB23E01A5}" destId="{B38458B1-B3A7-4639-9429-D84AF429B5C1}" srcOrd="1" destOrd="0" presId="urn:microsoft.com/office/officeart/2018/2/layout/IconCircleList"/>
    <dgm:cxn modelId="{77427A67-9BD8-3B42-9510-764F5A86B3B8}" type="presParOf" srcId="{EB050D37-5EDC-4780-BFCE-73ACB23E01A5}" destId="{71F34433-2B3D-4522-ACA4-0E57F28E9912}" srcOrd="2" destOrd="0" presId="urn:microsoft.com/office/officeart/2018/2/layout/IconCircleList"/>
    <dgm:cxn modelId="{73835CDC-0B4E-BD47-B9D9-1774369770E9}" type="presParOf" srcId="{EB050D37-5EDC-4780-BFCE-73ACB23E01A5}" destId="{2B6587F5-1AAA-4739-BC52-2B9C997D3FAC}" srcOrd="3" destOrd="0" presId="urn:microsoft.com/office/officeart/2018/2/layout/IconCircleList"/>
    <dgm:cxn modelId="{6E147E97-D5F7-2541-A139-A827F62810DC}" type="presParOf" srcId="{09B9FB2D-3407-4929-B1B6-F2BF569D144D}" destId="{B38ABA37-DFAE-431A-A717-5F62FFD8BB77}" srcOrd="3" destOrd="0" presId="urn:microsoft.com/office/officeart/2018/2/layout/IconCircleList"/>
    <dgm:cxn modelId="{3A39C558-801A-6B41-8C03-BA30CD7CBB71}" type="presParOf" srcId="{09B9FB2D-3407-4929-B1B6-F2BF569D144D}" destId="{AE5DA6FF-950A-4410-8B4C-E45C6A027D96}" srcOrd="4" destOrd="0" presId="urn:microsoft.com/office/officeart/2018/2/layout/IconCircleList"/>
    <dgm:cxn modelId="{49F84E06-003D-6E46-AE58-08EBBC1BE8B3}" type="presParOf" srcId="{AE5DA6FF-950A-4410-8B4C-E45C6A027D96}" destId="{3D89BE92-E71B-4870-BDC4-E3C7AF19497D}" srcOrd="0" destOrd="0" presId="urn:microsoft.com/office/officeart/2018/2/layout/IconCircleList"/>
    <dgm:cxn modelId="{C4E4B4B0-7248-CF4D-8B61-1A08329DB66A}" type="presParOf" srcId="{AE5DA6FF-950A-4410-8B4C-E45C6A027D96}" destId="{5E9CDD71-3643-432D-9B01-EF55E919118B}" srcOrd="1" destOrd="0" presId="urn:microsoft.com/office/officeart/2018/2/layout/IconCircleList"/>
    <dgm:cxn modelId="{3E5988E5-C959-6847-9D75-9D96A881569F}" type="presParOf" srcId="{AE5DA6FF-950A-4410-8B4C-E45C6A027D96}" destId="{07423412-B03F-4718-B0BF-CD48AAD20B27}" srcOrd="2" destOrd="0" presId="urn:microsoft.com/office/officeart/2018/2/layout/IconCircleList"/>
    <dgm:cxn modelId="{8874132C-A46A-C44F-8CB7-9E51C39BFEB7}" type="presParOf" srcId="{AE5DA6FF-950A-4410-8B4C-E45C6A027D96}" destId="{A796AC46-715E-4496-8AB5-BD349D137AEC}" srcOrd="3" destOrd="0" presId="urn:microsoft.com/office/officeart/2018/2/layout/IconCircleList"/>
    <dgm:cxn modelId="{C9A5E1EB-6B35-4342-8DFC-B3DAABA2C1CA}" type="presParOf" srcId="{09B9FB2D-3407-4929-B1B6-F2BF569D144D}" destId="{4F0D4F33-AB77-D44D-867A-738D7A8E75CB}" srcOrd="5" destOrd="0" presId="urn:microsoft.com/office/officeart/2018/2/layout/IconCircleList"/>
    <dgm:cxn modelId="{F5829ACB-8908-5946-8E5B-A08C1696A58B}" type="presParOf" srcId="{09B9FB2D-3407-4929-B1B6-F2BF569D144D}" destId="{8115D5C8-2929-4444-B033-6B11FBA4AFA8}" srcOrd="6" destOrd="0" presId="urn:microsoft.com/office/officeart/2018/2/layout/IconCircleList"/>
    <dgm:cxn modelId="{0D614B8B-96F5-4040-9A18-BAF925DAA214}" type="presParOf" srcId="{8115D5C8-2929-4444-B033-6B11FBA4AFA8}" destId="{9047AF63-B7F3-479C-8541-B6B7A85FA297}" srcOrd="0" destOrd="0" presId="urn:microsoft.com/office/officeart/2018/2/layout/IconCircleList"/>
    <dgm:cxn modelId="{BD8C4417-2AA6-E14B-BA23-66C712A550F6}" type="presParOf" srcId="{8115D5C8-2929-4444-B033-6B11FBA4AFA8}" destId="{E760D3B0-F586-4B44-9991-6A9A1D3D3B4B}" srcOrd="1" destOrd="0" presId="urn:microsoft.com/office/officeart/2018/2/layout/IconCircleList"/>
    <dgm:cxn modelId="{70EF0610-84B0-9643-A814-9810A2EE7E23}" type="presParOf" srcId="{8115D5C8-2929-4444-B033-6B11FBA4AFA8}" destId="{F7B8970F-B0AB-464E-BF14-7B901FBDCFB8}" srcOrd="2" destOrd="0" presId="urn:microsoft.com/office/officeart/2018/2/layout/IconCircleList"/>
    <dgm:cxn modelId="{7A7F5803-0931-1345-8871-FA765EF325B5}" type="presParOf" srcId="{8115D5C8-2929-4444-B033-6B11FBA4AFA8}" destId="{D00A4877-4962-4312-9D62-CAD07B28BDF1}" srcOrd="3" destOrd="0" presId="urn:microsoft.com/office/officeart/2018/2/layout/IconCircleList"/>
    <dgm:cxn modelId="{B1469274-FB1F-FA49-AD66-7553E745B7C3}" type="presParOf" srcId="{09B9FB2D-3407-4929-B1B6-F2BF569D144D}" destId="{40AD209D-6302-D54C-A089-90134AB8A99B}" srcOrd="7" destOrd="0" presId="urn:microsoft.com/office/officeart/2018/2/layout/IconCircleList"/>
    <dgm:cxn modelId="{9B51AA96-DAC8-3F49-B57C-FE2E669C6307}" type="presParOf" srcId="{09B9FB2D-3407-4929-B1B6-F2BF569D144D}" destId="{18F62C47-5928-4669-B22F-4D187D2B9478}" srcOrd="8" destOrd="0" presId="urn:microsoft.com/office/officeart/2018/2/layout/IconCircleList"/>
    <dgm:cxn modelId="{D2080FF3-5DEA-5745-9865-6AEF17874417}" type="presParOf" srcId="{18F62C47-5928-4669-B22F-4D187D2B9478}" destId="{4B52551D-8410-4331-87C6-D857F772F2B6}" srcOrd="0" destOrd="0" presId="urn:microsoft.com/office/officeart/2018/2/layout/IconCircleList"/>
    <dgm:cxn modelId="{F381C75B-DF1F-6347-A221-E6C09929FDF2}" type="presParOf" srcId="{18F62C47-5928-4669-B22F-4D187D2B9478}" destId="{83C6BB48-05EB-4CF4-A97F-317CF8F4FDA5}" srcOrd="1" destOrd="0" presId="urn:microsoft.com/office/officeart/2018/2/layout/IconCircleList"/>
    <dgm:cxn modelId="{C17C3143-90C1-8B44-A0FE-68790A99FA26}" type="presParOf" srcId="{18F62C47-5928-4669-B22F-4D187D2B9478}" destId="{28934FDE-6BC7-4E4C-856C-5E47113F929A}" srcOrd="2" destOrd="0" presId="urn:microsoft.com/office/officeart/2018/2/layout/IconCircleList"/>
    <dgm:cxn modelId="{AB4CE060-C9D9-6D40-9D04-0E4DC4F7257B}" type="presParOf" srcId="{18F62C47-5928-4669-B22F-4D187D2B9478}" destId="{6E0F0D10-CF89-4071-B8E7-95B90E3C76C7}"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C92EC1-8020-4229-BE04-F17E9D95FA03}" type="doc">
      <dgm:prSet loTypeId="urn:microsoft.com/office/officeart/2018/2/layout/IconLabelList" loCatId="icon" qsTypeId="urn:microsoft.com/office/officeart/2005/8/quickstyle/simple4" qsCatId="simple" csTypeId="urn:microsoft.com/office/officeart/2005/8/colors/accent1_2" csCatId="accent1" phldr="1"/>
      <dgm:spPr/>
      <dgm:t>
        <a:bodyPr/>
        <a:lstStyle/>
        <a:p>
          <a:endParaRPr lang="en-US"/>
        </a:p>
      </dgm:t>
    </dgm:pt>
    <dgm:pt modelId="{086BE2DD-ABB5-4F35-B5C0-459A57A04649}">
      <dgm:prSet/>
      <dgm:spPr/>
      <dgm:t>
        <a:bodyPr anchor="ctr"/>
        <a:lstStyle/>
        <a:p>
          <a:pPr>
            <a:lnSpc>
              <a:spcPct val="100000"/>
            </a:lnSpc>
          </a:pPr>
          <a:r>
            <a:rPr lang="en-US"/>
            <a:t>Emotional Awareness</a:t>
          </a:r>
        </a:p>
      </dgm:t>
    </dgm:pt>
    <dgm:pt modelId="{488204C6-7E54-4AA5-81CE-8B0E327B3A0E}" type="parTrans" cxnId="{050CCC8C-9134-44FE-BFCE-2C7C4B5E3FF2}">
      <dgm:prSet/>
      <dgm:spPr/>
      <dgm:t>
        <a:bodyPr/>
        <a:lstStyle/>
        <a:p>
          <a:endParaRPr lang="en-US"/>
        </a:p>
      </dgm:t>
    </dgm:pt>
    <dgm:pt modelId="{3143511C-C10F-4D21-AFB6-E3F8CE5440B9}" type="sibTrans" cxnId="{050CCC8C-9134-44FE-BFCE-2C7C4B5E3FF2}">
      <dgm:prSet/>
      <dgm:spPr/>
      <dgm:t>
        <a:bodyPr/>
        <a:lstStyle/>
        <a:p>
          <a:endParaRPr lang="en-US"/>
        </a:p>
      </dgm:t>
    </dgm:pt>
    <dgm:pt modelId="{44018A89-B743-47C6-9F65-D31FB8CD0FCB}">
      <dgm:prSet/>
      <dgm:spPr/>
      <dgm:t>
        <a:bodyPr anchor="ctr"/>
        <a:lstStyle/>
        <a:p>
          <a:pPr>
            <a:lnSpc>
              <a:spcPct val="100000"/>
            </a:lnSpc>
          </a:pPr>
          <a:r>
            <a:rPr lang="en-US"/>
            <a:t>Education</a:t>
          </a:r>
        </a:p>
      </dgm:t>
    </dgm:pt>
    <dgm:pt modelId="{4DFA6C4B-CE86-49F7-B130-35EA5B17F166}" type="parTrans" cxnId="{6678FA4A-0EEE-4219-B378-D765EDFAF55A}">
      <dgm:prSet/>
      <dgm:spPr/>
      <dgm:t>
        <a:bodyPr/>
        <a:lstStyle/>
        <a:p>
          <a:endParaRPr lang="en-US"/>
        </a:p>
      </dgm:t>
    </dgm:pt>
    <dgm:pt modelId="{FA3B6D53-ABBB-446F-BDBC-F65C14C173CD}" type="sibTrans" cxnId="{6678FA4A-0EEE-4219-B378-D765EDFAF55A}">
      <dgm:prSet/>
      <dgm:spPr/>
      <dgm:t>
        <a:bodyPr/>
        <a:lstStyle/>
        <a:p>
          <a:endParaRPr lang="en-US"/>
        </a:p>
      </dgm:t>
    </dgm:pt>
    <dgm:pt modelId="{54AD8FF9-7910-40C9-971C-421BD2909CC3}">
      <dgm:prSet/>
      <dgm:spPr/>
      <dgm:t>
        <a:bodyPr anchor="ctr"/>
        <a:lstStyle/>
        <a:p>
          <a:pPr>
            <a:lnSpc>
              <a:spcPct val="100000"/>
            </a:lnSpc>
          </a:pPr>
          <a:r>
            <a:rPr lang="en-US"/>
            <a:t>Celebrating</a:t>
          </a:r>
        </a:p>
      </dgm:t>
    </dgm:pt>
    <dgm:pt modelId="{CEEE984C-E09D-44B6-BD7C-74D186404136}" type="parTrans" cxnId="{23EA93A1-448B-4E93-A93E-7DB177EBDCE6}">
      <dgm:prSet/>
      <dgm:spPr/>
      <dgm:t>
        <a:bodyPr/>
        <a:lstStyle/>
        <a:p>
          <a:endParaRPr lang="en-US"/>
        </a:p>
      </dgm:t>
    </dgm:pt>
    <dgm:pt modelId="{4991F86C-4568-4248-BB24-30F3616E8E0A}" type="sibTrans" cxnId="{23EA93A1-448B-4E93-A93E-7DB177EBDCE6}">
      <dgm:prSet/>
      <dgm:spPr/>
      <dgm:t>
        <a:bodyPr/>
        <a:lstStyle/>
        <a:p>
          <a:endParaRPr lang="en-US"/>
        </a:p>
      </dgm:t>
    </dgm:pt>
    <dgm:pt modelId="{141DD21E-AC9F-4FAA-8767-173251643A12}">
      <dgm:prSet/>
      <dgm:spPr/>
      <dgm:t>
        <a:bodyPr anchor="ctr"/>
        <a:lstStyle/>
        <a:p>
          <a:pPr>
            <a:lnSpc>
              <a:spcPct val="100000"/>
            </a:lnSpc>
          </a:pPr>
          <a:r>
            <a:rPr lang="en-US"/>
            <a:t>Communication</a:t>
          </a:r>
        </a:p>
      </dgm:t>
    </dgm:pt>
    <dgm:pt modelId="{2D535653-3FE2-4A10-9846-8014EB32D587}" type="parTrans" cxnId="{BB9C8DCD-F634-4DE1-9C13-A054B5775F80}">
      <dgm:prSet/>
      <dgm:spPr/>
      <dgm:t>
        <a:bodyPr/>
        <a:lstStyle/>
        <a:p>
          <a:endParaRPr lang="en-US"/>
        </a:p>
      </dgm:t>
    </dgm:pt>
    <dgm:pt modelId="{4AAC0D87-47DD-4A9F-9EB2-D9B859FF6915}" type="sibTrans" cxnId="{BB9C8DCD-F634-4DE1-9C13-A054B5775F80}">
      <dgm:prSet/>
      <dgm:spPr/>
      <dgm:t>
        <a:bodyPr/>
        <a:lstStyle/>
        <a:p>
          <a:endParaRPr lang="en-US"/>
        </a:p>
      </dgm:t>
    </dgm:pt>
    <dgm:pt modelId="{634EC64A-58C7-4241-A77F-5EC0767C1987}" type="pres">
      <dgm:prSet presAssocID="{C7C92EC1-8020-4229-BE04-F17E9D95FA03}" presName="root" presStyleCnt="0">
        <dgm:presLayoutVars>
          <dgm:dir/>
          <dgm:resizeHandles val="exact"/>
        </dgm:presLayoutVars>
      </dgm:prSet>
      <dgm:spPr/>
    </dgm:pt>
    <dgm:pt modelId="{23D3D5E8-25F6-49D9-BD09-B7036C1E96D0}" type="pres">
      <dgm:prSet presAssocID="{086BE2DD-ABB5-4F35-B5C0-459A57A04649}" presName="compNode" presStyleCnt="0"/>
      <dgm:spPr/>
    </dgm:pt>
    <dgm:pt modelId="{9B21AF8C-EB8E-4E24-BFFE-64471CE0D4C1}" type="pres">
      <dgm:prSet presAssocID="{086BE2DD-ABB5-4F35-B5C0-459A57A0464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rama"/>
        </a:ext>
      </dgm:extLst>
    </dgm:pt>
    <dgm:pt modelId="{F06B2AF3-6A92-48C3-941C-45D9D4A1657F}" type="pres">
      <dgm:prSet presAssocID="{086BE2DD-ABB5-4F35-B5C0-459A57A04649}" presName="spaceRect" presStyleCnt="0"/>
      <dgm:spPr/>
    </dgm:pt>
    <dgm:pt modelId="{5437BFE2-926A-4B5D-9042-06D4A0329593}" type="pres">
      <dgm:prSet presAssocID="{086BE2DD-ABB5-4F35-B5C0-459A57A04649}" presName="textRect" presStyleLbl="revTx" presStyleIdx="0" presStyleCnt="4">
        <dgm:presLayoutVars>
          <dgm:chMax val="1"/>
          <dgm:chPref val="1"/>
        </dgm:presLayoutVars>
      </dgm:prSet>
      <dgm:spPr/>
    </dgm:pt>
    <dgm:pt modelId="{EDAAF6F3-CBB6-4A80-9183-1599C88EEEFD}" type="pres">
      <dgm:prSet presAssocID="{3143511C-C10F-4D21-AFB6-E3F8CE5440B9}" presName="sibTrans" presStyleCnt="0"/>
      <dgm:spPr/>
    </dgm:pt>
    <dgm:pt modelId="{620F9055-8C8A-4011-A0BE-8EF986FF6A25}" type="pres">
      <dgm:prSet presAssocID="{141DD21E-AC9F-4FAA-8767-173251643A12}" presName="compNode" presStyleCnt="0"/>
      <dgm:spPr/>
    </dgm:pt>
    <dgm:pt modelId="{6FB0DE2D-7201-4FC6-8BC4-9FC637838A9C}" type="pres">
      <dgm:prSet presAssocID="{141DD21E-AC9F-4FAA-8767-173251643A12}"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at with solid fill"/>
        </a:ext>
      </dgm:extLst>
    </dgm:pt>
    <dgm:pt modelId="{B2A1FFA7-0735-43A7-BD08-D7C77B17D322}" type="pres">
      <dgm:prSet presAssocID="{141DD21E-AC9F-4FAA-8767-173251643A12}" presName="spaceRect" presStyleCnt="0"/>
      <dgm:spPr/>
    </dgm:pt>
    <dgm:pt modelId="{58B2D4C9-2E33-4803-97E0-27AD7E2D7132}" type="pres">
      <dgm:prSet presAssocID="{141DD21E-AC9F-4FAA-8767-173251643A12}" presName="textRect" presStyleLbl="revTx" presStyleIdx="1" presStyleCnt="4">
        <dgm:presLayoutVars>
          <dgm:chMax val="1"/>
          <dgm:chPref val="1"/>
        </dgm:presLayoutVars>
      </dgm:prSet>
      <dgm:spPr/>
    </dgm:pt>
    <dgm:pt modelId="{C08FDF18-0DC6-4225-8E5C-CDE1CC918C28}" type="pres">
      <dgm:prSet presAssocID="{4AAC0D87-47DD-4A9F-9EB2-D9B859FF6915}" presName="sibTrans" presStyleCnt="0"/>
      <dgm:spPr/>
    </dgm:pt>
    <dgm:pt modelId="{7D8AD0AB-295B-4F9C-8395-F17D873F83F9}" type="pres">
      <dgm:prSet presAssocID="{44018A89-B743-47C6-9F65-D31FB8CD0FCB}" presName="compNode" presStyleCnt="0"/>
      <dgm:spPr/>
    </dgm:pt>
    <dgm:pt modelId="{68D39627-4656-4173-B9F7-B7B8557437E5}" type="pres">
      <dgm:prSet presAssocID="{44018A89-B743-47C6-9F65-D31FB8CD0FCB}" presName="iconRect" presStyleLbl="node1" presStyleIdx="2"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2BB31863-01CB-451A-A569-F3B008740E6B}" type="pres">
      <dgm:prSet presAssocID="{44018A89-B743-47C6-9F65-D31FB8CD0FCB}" presName="spaceRect" presStyleCnt="0"/>
      <dgm:spPr/>
    </dgm:pt>
    <dgm:pt modelId="{590BF6A3-C4DF-4D8D-8E85-5B33DD2654CA}" type="pres">
      <dgm:prSet presAssocID="{44018A89-B743-47C6-9F65-D31FB8CD0FCB}" presName="textRect" presStyleLbl="revTx" presStyleIdx="2" presStyleCnt="4">
        <dgm:presLayoutVars>
          <dgm:chMax val="1"/>
          <dgm:chPref val="1"/>
        </dgm:presLayoutVars>
      </dgm:prSet>
      <dgm:spPr/>
    </dgm:pt>
    <dgm:pt modelId="{BC89E020-67C0-46FE-A1E1-51370B838A09}" type="pres">
      <dgm:prSet presAssocID="{FA3B6D53-ABBB-446F-BDBC-F65C14C173CD}" presName="sibTrans" presStyleCnt="0"/>
      <dgm:spPr/>
    </dgm:pt>
    <dgm:pt modelId="{0E52AD81-863B-44C1-BB9B-8A044704F097}" type="pres">
      <dgm:prSet presAssocID="{54AD8FF9-7910-40C9-971C-421BD2909CC3}" presName="compNode" presStyleCnt="0"/>
      <dgm:spPr/>
    </dgm:pt>
    <dgm:pt modelId="{9099E791-7BBD-45C1-93F9-294B5A8AE598}" type="pres">
      <dgm:prSet presAssocID="{54AD8FF9-7910-40C9-971C-421BD2909CC3}"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lephone"/>
        </a:ext>
      </dgm:extLst>
    </dgm:pt>
    <dgm:pt modelId="{FAA57791-FFB9-45FA-A0D5-861122D3E536}" type="pres">
      <dgm:prSet presAssocID="{54AD8FF9-7910-40C9-971C-421BD2909CC3}" presName="spaceRect" presStyleCnt="0"/>
      <dgm:spPr/>
    </dgm:pt>
    <dgm:pt modelId="{10EDB174-181C-4976-92B1-F04F4CED2677}" type="pres">
      <dgm:prSet presAssocID="{54AD8FF9-7910-40C9-971C-421BD2909CC3}" presName="textRect" presStyleLbl="revTx" presStyleIdx="3" presStyleCnt="4">
        <dgm:presLayoutVars>
          <dgm:chMax val="1"/>
          <dgm:chPref val="1"/>
        </dgm:presLayoutVars>
      </dgm:prSet>
      <dgm:spPr/>
    </dgm:pt>
  </dgm:ptLst>
  <dgm:cxnLst>
    <dgm:cxn modelId="{3CC59E0F-598A-3743-B77A-62FB61EF15D2}" type="presOf" srcId="{C7C92EC1-8020-4229-BE04-F17E9D95FA03}" destId="{634EC64A-58C7-4241-A77F-5EC0767C1987}" srcOrd="0" destOrd="0" presId="urn:microsoft.com/office/officeart/2018/2/layout/IconLabelList"/>
    <dgm:cxn modelId="{E64A122B-BA11-2A4E-882D-50EB1117C20D}" type="presOf" srcId="{44018A89-B743-47C6-9F65-D31FB8CD0FCB}" destId="{590BF6A3-C4DF-4D8D-8E85-5B33DD2654CA}" srcOrd="0" destOrd="0" presId="urn:microsoft.com/office/officeart/2018/2/layout/IconLabelList"/>
    <dgm:cxn modelId="{6678FA4A-0EEE-4219-B378-D765EDFAF55A}" srcId="{C7C92EC1-8020-4229-BE04-F17E9D95FA03}" destId="{44018A89-B743-47C6-9F65-D31FB8CD0FCB}" srcOrd="2" destOrd="0" parTransId="{4DFA6C4B-CE86-49F7-B130-35EA5B17F166}" sibTransId="{FA3B6D53-ABBB-446F-BDBC-F65C14C173CD}"/>
    <dgm:cxn modelId="{3E5A605A-416A-0E46-AB87-A0645B18518B}" type="presOf" srcId="{086BE2DD-ABB5-4F35-B5C0-459A57A04649}" destId="{5437BFE2-926A-4B5D-9042-06D4A0329593}" srcOrd="0" destOrd="0" presId="urn:microsoft.com/office/officeart/2018/2/layout/IconLabelList"/>
    <dgm:cxn modelId="{050CCC8C-9134-44FE-BFCE-2C7C4B5E3FF2}" srcId="{C7C92EC1-8020-4229-BE04-F17E9D95FA03}" destId="{086BE2DD-ABB5-4F35-B5C0-459A57A04649}" srcOrd="0" destOrd="0" parTransId="{488204C6-7E54-4AA5-81CE-8B0E327B3A0E}" sibTransId="{3143511C-C10F-4D21-AFB6-E3F8CE5440B9}"/>
    <dgm:cxn modelId="{149B1499-A0A4-E54A-815B-F5805EFF8E5B}" type="presOf" srcId="{141DD21E-AC9F-4FAA-8767-173251643A12}" destId="{58B2D4C9-2E33-4803-97E0-27AD7E2D7132}" srcOrd="0" destOrd="0" presId="urn:microsoft.com/office/officeart/2018/2/layout/IconLabelList"/>
    <dgm:cxn modelId="{23EA93A1-448B-4E93-A93E-7DB177EBDCE6}" srcId="{C7C92EC1-8020-4229-BE04-F17E9D95FA03}" destId="{54AD8FF9-7910-40C9-971C-421BD2909CC3}" srcOrd="3" destOrd="0" parTransId="{CEEE984C-E09D-44B6-BD7C-74D186404136}" sibTransId="{4991F86C-4568-4248-BB24-30F3616E8E0A}"/>
    <dgm:cxn modelId="{BB9C8DCD-F634-4DE1-9C13-A054B5775F80}" srcId="{C7C92EC1-8020-4229-BE04-F17E9D95FA03}" destId="{141DD21E-AC9F-4FAA-8767-173251643A12}" srcOrd="1" destOrd="0" parTransId="{2D535653-3FE2-4A10-9846-8014EB32D587}" sibTransId="{4AAC0D87-47DD-4A9F-9EB2-D9B859FF6915}"/>
    <dgm:cxn modelId="{FBB45AF7-CF3D-834F-98A0-ED20E4A2E5BD}" type="presOf" srcId="{54AD8FF9-7910-40C9-971C-421BD2909CC3}" destId="{10EDB174-181C-4976-92B1-F04F4CED2677}" srcOrd="0" destOrd="0" presId="urn:microsoft.com/office/officeart/2018/2/layout/IconLabelList"/>
    <dgm:cxn modelId="{83ABA2CE-3344-0F40-8D57-FAF211EAB961}" type="presParOf" srcId="{634EC64A-58C7-4241-A77F-5EC0767C1987}" destId="{23D3D5E8-25F6-49D9-BD09-B7036C1E96D0}" srcOrd="0" destOrd="0" presId="urn:microsoft.com/office/officeart/2018/2/layout/IconLabelList"/>
    <dgm:cxn modelId="{958CBAD4-11D9-704E-81C3-76536DE390BD}" type="presParOf" srcId="{23D3D5E8-25F6-49D9-BD09-B7036C1E96D0}" destId="{9B21AF8C-EB8E-4E24-BFFE-64471CE0D4C1}" srcOrd="0" destOrd="0" presId="urn:microsoft.com/office/officeart/2018/2/layout/IconLabelList"/>
    <dgm:cxn modelId="{01ED74C5-B234-6F4F-88E3-0C016D5AB5BB}" type="presParOf" srcId="{23D3D5E8-25F6-49D9-BD09-B7036C1E96D0}" destId="{F06B2AF3-6A92-48C3-941C-45D9D4A1657F}" srcOrd="1" destOrd="0" presId="urn:microsoft.com/office/officeart/2018/2/layout/IconLabelList"/>
    <dgm:cxn modelId="{B38B1E5A-9037-A248-92E5-FCFFDE1CB57E}" type="presParOf" srcId="{23D3D5E8-25F6-49D9-BD09-B7036C1E96D0}" destId="{5437BFE2-926A-4B5D-9042-06D4A0329593}" srcOrd="2" destOrd="0" presId="urn:microsoft.com/office/officeart/2018/2/layout/IconLabelList"/>
    <dgm:cxn modelId="{E9244B6B-8870-B24B-83DD-CE4843BC9AD1}" type="presParOf" srcId="{634EC64A-58C7-4241-A77F-5EC0767C1987}" destId="{EDAAF6F3-CBB6-4A80-9183-1599C88EEEFD}" srcOrd="1" destOrd="0" presId="urn:microsoft.com/office/officeart/2018/2/layout/IconLabelList"/>
    <dgm:cxn modelId="{BAB76FAE-7FBE-E840-A00D-C85319743B97}" type="presParOf" srcId="{634EC64A-58C7-4241-A77F-5EC0767C1987}" destId="{620F9055-8C8A-4011-A0BE-8EF986FF6A25}" srcOrd="2" destOrd="0" presId="urn:microsoft.com/office/officeart/2018/2/layout/IconLabelList"/>
    <dgm:cxn modelId="{8B96E37B-8FBF-F842-BAB8-3C2EBB25B1E6}" type="presParOf" srcId="{620F9055-8C8A-4011-A0BE-8EF986FF6A25}" destId="{6FB0DE2D-7201-4FC6-8BC4-9FC637838A9C}" srcOrd="0" destOrd="0" presId="urn:microsoft.com/office/officeart/2018/2/layout/IconLabelList"/>
    <dgm:cxn modelId="{6ACC131C-5DD7-2E4C-BA9B-8103E58BA27E}" type="presParOf" srcId="{620F9055-8C8A-4011-A0BE-8EF986FF6A25}" destId="{B2A1FFA7-0735-43A7-BD08-D7C77B17D322}" srcOrd="1" destOrd="0" presId="urn:microsoft.com/office/officeart/2018/2/layout/IconLabelList"/>
    <dgm:cxn modelId="{A91BFF94-D91A-974C-A351-DCF5776BE244}" type="presParOf" srcId="{620F9055-8C8A-4011-A0BE-8EF986FF6A25}" destId="{58B2D4C9-2E33-4803-97E0-27AD7E2D7132}" srcOrd="2" destOrd="0" presId="urn:microsoft.com/office/officeart/2018/2/layout/IconLabelList"/>
    <dgm:cxn modelId="{BB6BCE05-3D95-DC40-B134-8C40B84C7695}" type="presParOf" srcId="{634EC64A-58C7-4241-A77F-5EC0767C1987}" destId="{C08FDF18-0DC6-4225-8E5C-CDE1CC918C28}" srcOrd="3" destOrd="0" presId="urn:microsoft.com/office/officeart/2018/2/layout/IconLabelList"/>
    <dgm:cxn modelId="{A8BCED21-7E00-654F-9515-AEC4620D1072}" type="presParOf" srcId="{634EC64A-58C7-4241-A77F-5EC0767C1987}" destId="{7D8AD0AB-295B-4F9C-8395-F17D873F83F9}" srcOrd="4" destOrd="0" presId="urn:microsoft.com/office/officeart/2018/2/layout/IconLabelList"/>
    <dgm:cxn modelId="{8D08FC58-6485-704A-A842-D8386945B5B4}" type="presParOf" srcId="{7D8AD0AB-295B-4F9C-8395-F17D873F83F9}" destId="{68D39627-4656-4173-B9F7-B7B8557437E5}" srcOrd="0" destOrd="0" presId="urn:microsoft.com/office/officeart/2018/2/layout/IconLabelList"/>
    <dgm:cxn modelId="{7FCEBFE7-2992-A444-A004-BE37D9121426}" type="presParOf" srcId="{7D8AD0AB-295B-4F9C-8395-F17D873F83F9}" destId="{2BB31863-01CB-451A-A569-F3B008740E6B}" srcOrd="1" destOrd="0" presId="urn:microsoft.com/office/officeart/2018/2/layout/IconLabelList"/>
    <dgm:cxn modelId="{69D06A67-2C28-8F44-B827-B8038DA9FCB4}" type="presParOf" srcId="{7D8AD0AB-295B-4F9C-8395-F17D873F83F9}" destId="{590BF6A3-C4DF-4D8D-8E85-5B33DD2654CA}" srcOrd="2" destOrd="0" presId="urn:microsoft.com/office/officeart/2018/2/layout/IconLabelList"/>
    <dgm:cxn modelId="{0834068B-C19A-A942-B119-B21961F651BA}" type="presParOf" srcId="{634EC64A-58C7-4241-A77F-5EC0767C1987}" destId="{BC89E020-67C0-46FE-A1E1-51370B838A09}" srcOrd="5" destOrd="0" presId="urn:microsoft.com/office/officeart/2018/2/layout/IconLabelList"/>
    <dgm:cxn modelId="{92B3CF26-4DE4-A94D-B9AB-F83D6B13B96D}" type="presParOf" srcId="{634EC64A-58C7-4241-A77F-5EC0767C1987}" destId="{0E52AD81-863B-44C1-BB9B-8A044704F097}" srcOrd="6" destOrd="0" presId="urn:microsoft.com/office/officeart/2018/2/layout/IconLabelList"/>
    <dgm:cxn modelId="{5614B638-607C-0949-98EB-41D8BACAF704}" type="presParOf" srcId="{0E52AD81-863B-44C1-BB9B-8A044704F097}" destId="{9099E791-7BBD-45C1-93F9-294B5A8AE598}" srcOrd="0" destOrd="0" presId="urn:microsoft.com/office/officeart/2018/2/layout/IconLabelList"/>
    <dgm:cxn modelId="{2DF6D5B6-DD3D-A349-9B6F-3164BBF3600F}" type="presParOf" srcId="{0E52AD81-863B-44C1-BB9B-8A044704F097}" destId="{FAA57791-FFB9-45FA-A0D5-861122D3E536}" srcOrd="1" destOrd="0" presId="urn:microsoft.com/office/officeart/2018/2/layout/IconLabelList"/>
    <dgm:cxn modelId="{D7C8CDB6-944A-944F-B517-7BB50C6CA45B}" type="presParOf" srcId="{0E52AD81-863B-44C1-BB9B-8A044704F097}" destId="{10EDB174-181C-4976-92B1-F04F4CED267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6C8C73-7EFA-C04F-B728-C0CE212C2035}" type="doc">
      <dgm:prSet loTypeId="urn:microsoft.com/office/officeart/2008/layout/LinedList" loCatId="list" qsTypeId="urn:microsoft.com/office/officeart/2005/8/quickstyle/simple5" qsCatId="simple" csTypeId="urn:microsoft.com/office/officeart/2005/8/colors/accent0_3" csCatId="mainScheme" phldr="1"/>
      <dgm:spPr/>
      <dgm:t>
        <a:bodyPr/>
        <a:lstStyle/>
        <a:p>
          <a:endParaRPr lang="en-US"/>
        </a:p>
      </dgm:t>
    </dgm:pt>
    <dgm:pt modelId="{6FFC4A99-0E53-D846-A91E-89C45CB05421}">
      <dgm:prSet phldrT="[Text]"/>
      <dgm:spPr>
        <a:xfrm>
          <a:off x="5934013" y="594045"/>
          <a:ext cx="1720809" cy="860404"/>
        </a:xfrm>
      </dgm:spPr>
      <dgm:t>
        <a:bodyPr/>
        <a:lstStyle/>
        <a:p>
          <a:pPr>
            <a:buNone/>
          </a:pPr>
          <a:r>
            <a:rPr lang="en-US" b="1">
              <a:latin typeface="Calibri" panose="020F0502020204030204"/>
              <a:ea typeface="+mn-ea"/>
              <a:cs typeface="+mn-cs"/>
            </a:rPr>
            <a:t>2. Assess</a:t>
          </a:r>
        </a:p>
      </dgm:t>
    </dgm:pt>
    <dgm:pt modelId="{D0A93F95-C600-9F48-93BC-43D1EF0E7FFF}" type="parTrans" cxnId="{C2C12C67-BEF7-5E4D-A68B-FCB9CAFC1B1A}">
      <dgm:prSet/>
      <dgm:spPr/>
      <dgm:t>
        <a:bodyPr/>
        <a:lstStyle/>
        <a:p>
          <a:endParaRPr lang="en-US"/>
        </a:p>
      </dgm:t>
    </dgm:pt>
    <dgm:pt modelId="{2118AD67-B505-FE47-8B64-57B6DD2FE0F2}" type="sibTrans" cxnId="{C2C12C67-BEF7-5E4D-A68B-FCB9CAFC1B1A}">
      <dgm:prSet/>
      <dgm:spPr/>
      <dgm:t>
        <a:bodyPr/>
        <a:lstStyle/>
        <a:p>
          <a:endParaRPr lang="en-US"/>
        </a:p>
      </dgm:t>
    </dgm:pt>
    <dgm:pt modelId="{5933ECD2-8AE8-E442-A2A7-0DCF00E00D09}">
      <dgm:prSet phldrT="[Text]"/>
      <dgm:spPr>
        <a:xfrm>
          <a:off x="7052450" y="2133441"/>
          <a:ext cx="1720809" cy="860404"/>
        </a:xfrm>
      </dgm:spPr>
      <dgm:t>
        <a:bodyPr/>
        <a:lstStyle/>
        <a:p>
          <a:pPr>
            <a:buNone/>
          </a:pPr>
          <a:r>
            <a:rPr lang="en-US" b="1">
              <a:latin typeface="Calibri" panose="020F0502020204030204"/>
              <a:ea typeface="+mn-ea"/>
              <a:cs typeface="+mn-cs"/>
            </a:rPr>
            <a:t>3. Team Collaboration</a:t>
          </a:r>
        </a:p>
      </dgm:t>
    </dgm:pt>
    <dgm:pt modelId="{78B5FC1B-C128-F343-A882-CB7CAD9376BC}" type="parTrans" cxnId="{9567D227-F9F5-0A47-83BE-2174C88E2904}">
      <dgm:prSet/>
      <dgm:spPr/>
      <dgm:t>
        <a:bodyPr/>
        <a:lstStyle/>
        <a:p>
          <a:endParaRPr lang="en-US"/>
        </a:p>
      </dgm:t>
    </dgm:pt>
    <dgm:pt modelId="{65D18B99-1624-1F43-95C3-1312919C47B3}" type="sibTrans" cxnId="{9567D227-F9F5-0A47-83BE-2174C88E2904}">
      <dgm:prSet/>
      <dgm:spPr/>
      <dgm:t>
        <a:bodyPr/>
        <a:lstStyle/>
        <a:p>
          <a:endParaRPr lang="en-US"/>
        </a:p>
      </dgm:t>
    </dgm:pt>
    <dgm:pt modelId="{42085E9D-D6F4-754A-94DA-694C73ED43A1}">
      <dgm:prSet phldrT="[Text]"/>
      <dgm:spPr>
        <a:xfrm>
          <a:off x="7052450" y="4036239"/>
          <a:ext cx="1720809" cy="860404"/>
        </a:xfrm>
      </dgm:spPr>
      <dgm:t>
        <a:bodyPr/>
        <a:lstStyle/>
        <a:p>
          <a:pPr>
            <a:buNone/>
          </a:pPr>
          <a:r>
            <a:rPr lang="en-US" b="1">
              <a:latin typeface="Calibri" panose="020F0502020204030204"/>
              <a:ea typeface="+mn-ea"/>
              <a:cs typeface="+mn-cs"/>
            </a:rPr>
            <a:t>4. Vision</a:t>
          </a:r>
        </a:p>
      </dgm:t>
    </dgm:pt>
    <dgm:pt modelId="{EC169B8D-941A-C141-A231-BD104ACFA342}" type="parTrans" cxnId="{9DFDCD15-A8F4-4249-8068-66E5150809EE}">
      <dgm:prSet/>
      <dgm:spPr/>
      <dgm:t>
        <a:bodyPr/>
        <a:lstStyle/>
        <a:p>
          <a:endParaRPr lang="en-US"/>
        </a:p>
      </dgm:t>
    </dgm:pt>
    <dgm:pt modelId="{B8421536-D461-F246-A5D9-9FD94D2FA2D0}" type="sibTrans" cxnId="{9DFDCD15-A8F4-4249-8068-66E5150809EE}">
      <dgm:prSet/>
      <dgm:spPr/>
      <dgm:t>
        <a:bodyPr/>
        <a:lstStyle/>
        <a:p>
          <a:endParaRPr lang="en-US"/>
        </a:p>
      </dgm:t>
    </dgm:pt>
    <dgm:pt modelId="{C1587380-62B0-7642-B914-01AD7A3AACA7}">
      <dgm:prSet phldrT="[Text]"/>
      <dgm:spPr>
        <a:xfrm>
          <a:off x="5934013" y="5575635"/>
          <a:ext cx="1720809" cy="860404"/>
        </a:xfrm>
      </dgm:spPr>
      <dgm:t>
        <a:bodyPr/>
        <a:lstStyle/>
        <a:p>
          <a:pPr>
            <a:buNone/>
          </a:pPr>
          <a:r>
            <a:rPr lang="en-US" b="1">
              <a:latin typeface="Calibri" panose="020F0502020204030204"/>
              <a:ea typeface="+mn-ea"/>
              <a:cs typeface="+mn-cs"/>
            </a:rPr>
            <a:t>5. Strategy</a:t>
          </a:r>
        </a:p>
      </dgm:t>
    </dgm:pt>
    <dgm:pt modelId="{8DCA8313-DEDB-F343-8475-844D955E4F62}" type="parTrans" cxnId="{164455BB-1115-2E4F-A875-8418E7EFAD8C}">
      <dgm:prSet/>
      <dgm:spPr/>
      <dgm:t>
        <a:bodyPr/>
        <a:lstStyle/>
        <a:p>
          <a:endParaRPr lang="en-US"/>
        </a:p>
      </dgm:t>
    </dgm:pt>
    <dgm:pt modelId="{E0E477C7-3537-C544-8077-CCAD7DA9E897}" type="sibTrans" cxnId="{164455BB-1115-2E4F-A875-8418E7EFAD8C}">
      <dgm:prSet/>
      <dgm:spPr/>
      <dgm:t>
        <a:bodyPr/>
        <a:lstStyle/>
        <a:p>
          <a:endParaRPr lang="en-US"/>
        </a:p>
      </dgm:t>
    </dgm:pt>
    <dgm:pt modelId="{4DEA10F4-3718-0349-8C4F-3F0B6BE66176}">
      <dgm:prSet phldrT="[Text]"/>
      <dgm:spPr>
        <a:xfrm>
          <a:off x="1196239" y="4036239"/>
          <a:ext cx="1720809" cy="860404"/>
        </a:xfrm>
      </dgm:spPr>
      <dgm:t>
        <a:bodyPr/>
        <a:lstStyle/>
        <a:p>
          <a:pPr>
            <a:buNone/>
          </a:pPr>
          <a:r>
            <a:rPr lang="en-US" b="1">
              <a:latin typeface="Calibri" panose="020F0502020204030204"/>
              <a:ea typeface="+mn-ea"/>
              <a:cs typeface="+mn-cs"/>
            </a:rPr>
            <a:t>8. Implementation</a:t>
          </a:r>
        </a:p>
      </dgm:t>
    </dgm:pt>
    <dgm:pt modelId="{58D9FEC4-16CE-7941-8858-E6B94AE2A9CB}" type="parTrans" cxnId="{07828C84-8D33-2846-928A-88A482E1F806}">
      <dgm:prSet/>
      <dgm:spPr/>
      <dgm:t>
        <a:bodyPr/>
        <a:lstStyle/>
        <a:p>
          <a:endParaRPr lang="en-US"/>
        </a:p>
      </dgm:t>
    </dgm:pt>
    <dgm:pt modelId="{E4AD1404-9F0B-D44E-B5BF-C041F9DE3350}" type="sibTrans" cxnId="{07828C84-8D33-2846-928A-88A482E1F806}">
      <dgm:prSet/>
      <dgm:spPr/>
      <dgm:t>
        <a:bodyPr/>
        <a:lstStyle/>
        <a:p>
          <a:endParaRPr lang="en-US"/>
        </a:p>
      </dgm:t>
    </dgm:pt>
    <dgm:pt modelId="{22D945E4-938C-194D-8633-9BCF8B54663E}">
      <dgm:prSet phldrT="[Text]"/>
      <dgm:spPr>
        <a:xfrm>
          <a:off x="4124345" y="6048"/>
          <a:ext cx="1720809" cy="860404"/>
        </a:xfrm>
      </dgm:spPr>
      <dgm:t>
        <a:bodyPr/>
        <a:lstStyle/>
        <a:p>
          <a:pPr>
            <a:buNone/>
          </a:pPr>
          <a:r>
            <a:rPr lang="en-US" b="1">
              <a:latin typeface="Calibri" panose="020F0502020204030204"/>
              <a:ea typeface="+mn-ea"/>
              <a:cs typeface="+mn-cs"/>
            </a:rPr>
            <a:t>1. Identify</a:t>
          </a:r>
        </a:p>
      </dgm:t>
    </dgm:pt>
    <dgm:pt modelId="{AC010F1C-3143-1847-A883-99F4A6F760EB}" type="parTrans" cxnId="{A7C0A8DC-3064-B54D-A35F-EF69CA142BD3}">
      <dgm:prSet/>
      <dgm:spPr/>
      <dgm:t>
        <a:bodyPr/>
        <a:lstStyle/>
        <a:p>
          <a:endParaRPr lang="en-US"/>
        </a:p>
      </dgm:t>
    </dgm:pt>
    <dgm:pt modelId="{1DEE38CC-BA62-2641-903D-80EEB190B07E}" type="sibTrans" cxnId="{A7C0A8DC-3064-B54D-A35F-EF69CA142BD3}">
      <dgm:prSet/>
      <dgm:spPr>
        <a:xfrm>
          <a:off x="1374866" y="-89456"/>
          <a:ext cx="7219767" cy="7219767"/>
        </a:xfrm>
      </dgm:spPr>
      <dgm:t>
        <a:bodyPr/>
        <a:lstStyle/>
        <a:p>
          <a:endParaRPr lang="en-US"/>
        </a:p>
      </dgm:t>
    </dgm:pt>
    <dgm:pt modelId="{DD917CEB-7955-BF41-9957-11E8917B79EE}">
      <dgm:prSet/>
      <dgm:spPr>
        <a:xfrm>
          <a:off x="4124345" y="6163632"/>
          <a:ext cx="1720809" cy="860404"/>
        </a:xfrm>
      </dgm:spPr>
      <dgm:t>
        <a:bodyPr/>
        <a:lstStyle/>
        <a:p>
          <a:pPr>
            <a:buNone/>
          </a:pPr>
          <a:r>
            <a:rPr lang="en-US" b="1">
              <a:latin typeface="Calibri" panose="020F0502020204030204"/>
              <a:ea typeface="+mn-ea"/>
              <a:cs typeface="+mn-cs"/>
            </a:rPr>
            <a:t>6. Communication</a:t>
          </a:r>
        </a:p>
      </dgm:t>
    </dgm:pt>
    <dgm:pt modelId="{BB28FBA1-45C9-C44F-9324-7E29AF140927}" type="parTrans" cxnId="{82F03A62-522D-B647-B8D0-9845A9DB4BFD}">
      <dgm:prSet/>
      <dgm:spPr/>
      <dgm:t>
        <a:bodyPr/>
        <a:lstStyle/>
        <a:p>
          <a:endParaRPr lang="en-US"/>
        </a:p>
      </dgm:t>
    </dgm:pt>
    <dgm:pt modelId="{2BF5386F-56CE-434A-8413-A2E60B5508BD}" type="sibTrans" cxnId="{82F03A62-522D-B647-B8D0-9845A9DB4BFD}">
      <dgm:prSet/>
      <dgm:spPr/>
      <dgm:t>
        <a:bodyPr/>
        <a:lstStyle/>
        <a:p>
          <a:endParaRPr lang="en-US"/>
        </a:p>
      </dgm:t>
    </dgm:pt>
    <dgm:pt modelId="{B41162B5-8227-494E-8835-7FDB7440D25A}">
      <dgm:prSet phldrT="[Text]"/>
      <dgm:spPr>
        <a:xfrm>
          <a:off x="1196239" y="2133441"/>
          <a:ext cx="1720809" cy="860404"/>
        </a:xfrm>
      </dgm:spPr>
      <dgm:t>
        <a:bodyPr/>
        <a:lstStyle/>
        <a:p>
          <a:pPr>
            <a:buNone/>
          </a:pPr>
          <a:r>
            <a:rPr lang="en-US" b="1">
              <a:latin typeface="Calibri" panose="020F0502020204030204"/>
              <a:ea typeface="+mn-ea"/>
              <a:cs typeface="+mn-cs"/>
            </a:rPr>
            <a:t>9. Evaluate</a:t>
          </a:r>
        </a:p>
      </dgm:t>
    </dgm:pt>
    <dgm:pt modelId="{F50DAA16-6086-4C44-9AAB-1C83A1C28599}" type="parTrans" cxnId="{827EA6DC-4E22-274D-A14E-EE6B754661E9}">
      <dgm:prSet/>
      <dgm:spPr/>
      <dgm:t>
        <a:bodyPr/>
        <a:lstStyle/>
        <a:p>
          <a:endParaRPr lang="en-US"/>
        </a:p>
      </dgm:t>
    </dgm:pt>
    <dgm:pt modelId="{1853C614-A292-BD42-A3E6-8564325F3509}" type="sibTrans" cxnId="{827EA6DC-4E22-274D-A14E-EE6B754661E9}">
      <dgm:prSet/>
      <dgm:spPr/>
      <dgm:t>
        <a:bodyPr/>
        <a:lstStyle/>
        <a:p>
          <a:endParaRPr lang="en-US"/>
        </a:p>
      </dgm:t>
    </dgm:pt>
    <dgm:pt modelId="{BF1831BD-416A-6E47-A6B5-14E1F1183B04}">
      <dgm:prSet/>
      <dgm:spPr>
        <a:xfrm>
          <a:off x="2314676" y="5575635"/>
          <a:ext cx="1720809" cy="860404"/>
        </a:xfrm>
      </dgm:spPr>
      <dgm:t>
        <a:bodyPr/>
        <a:lstStyle/>
        <a:p>
          <a:pPr>
            <a:buNone/>
          </a:pPr>
          <a:r>
            <a:rPr lang="en-US" b="1">
              <a:latin typeface="Calibri" panose="020F0502020204030204"/>
              <a:ea typeface="+mn-ea"/>
              <a:cs typeface="+mn-cs"/>
            </a:rPr>
            <a:t>7. Support</a:t>
          </a:r>
        </a:p>
      </dgm:t>
    </dgm:pt>
    <dgm:pt modelId="{CFC3C4E8-AF8A-884B-98DF-742267C8354C}" type="parTrans" cxnId="{C6771D15-0442-3C43-A7E8-2D4DDAD69ACE}">
      <dgm:prSet/>
      <dgm:spPr/>
      <dgm:t>
        <a:bodyPr/>
        <a:lstStyle/>
        <a:p>
          <a:endParaRPr lang="en-US"/>
        </a:p>
      </dgm:t>
    </dgm:pt>
    <dgm:pt modelId="{18396555-C5E1-4B4D-86EE-808448654215}" type="sibTrans" cxnId="{C6771D15-0442-3C43-A7E8-2D4DDAD69ACE}">
      <dgm:prSet/>
      <dgm:spPr/>
      <dgm:t>
        <a:bodyPr/>
        <a:lstStyle/>
        <a:p>
          <a:endParaRPr lang="en-US"/>
        </a:p>
      </dgm:t>
    </dgm:pt>
    <dgm:pt modelId="{68EDA799-F679-BA4D-9691-9E340A855E85}">
      <dgm:prSet phldrT="[Text]"/>
      <dgm:spPr>
        <a:xfrm>
          <a:off x="2314676" y="594045"/>
          <a:ext cx="1720809" cy="860404"/>
        </a:xfrm>
      </dgm:spPr>
      <dgm:t>
        <a:bodyPr/>
        <a:lstStyle/>
        <a:p>
          <a:pPr>
            <a:buNone/>
          </a:pPr>
          <a:r>
            <a:rPr lang="en-US" b="1">
              <a:latin typeface="Calibri" panose="020F0502020204030204"/>
              <a:ea typeface="+mn-ea"/>
              <a:cs typeface="+mn-cs"/>
            </a:rPr>
            <a:t>10. Sustain</a:t>
          </a:r>
        </a:p>
      </dgm:t>
    </dgm:pt>
    <dgm:pt modelId="{7BA66F09-CB46-3B44-9B7B-244FD060581A}" type="parTrans" cxnId="{EC1385EC-237B-0343-82FC-BFCD9B045CBB}">
      <dgm:prSet/>
      <dgm:spPr/>
      <dgm:t>
        <a:bodyPr/>
        <a:lstStyle/>
        <a:p>
          <a:endParaRPr lang="en-US"/>
        </a:p>
      </dgm:t>
    </dgm:pt>
    <dgm:pt modelId="{21E44447-5972-4C44-9462-F3715950A3AE}" type="sibTrans" cxnId="{EC1385EC-237B-0343-82FC-BFCD9B045CBB}">
      <dgm:prSet/>
      <dgm:spPr/>
      <dgm:t>
        <a:bodyPr/>
        <a:lstStyle/>
        <a:p>
          <a:endParaRPr lang="en-US"/>
        </a:p>
      </dgm:t>
    </dgm:pt>
    <dgm:pt modelId="{7C03191C-23C0-8B4E-B54B-4D5048AC58A0}" type="pres">
      <dgm:prSet presAssocID="{1D6C8C73-7EFA-C04F-B728-C0CE212C2035}" presName="vert0" presStyleCnt="0">
        <dgm:presLayoutVars>
          <dgm:dir/>
          <dgm:animOne val="branch"/>
          <dgm:animLvl val="lvl"/>
        </dgm:presLayoutVars>
      </dgm:prSet>
      <dgm:spPr/>
    </dgm:pt>
    <dgm:pt modelId="{15295036-F262-DA46-8046-5E64FF5CBBC7}" type="pres">
      <dgm:prSet presAssocID="{22D945E4-938C-194D-8633-9BCF8B54663E}" presName="thickLine" presStyleLbl="alignNode1" presStyleIdx="0" presStyleCnt="10"/>
      <dgm:spPr/>
    </dgm:pt>
    <dgm:pt modelId="{69D751CD-5A96-3148-963E-C7EAF18B74FF}" type="pres">
      <dgm:prSet presAssocID="{22D945E4-938C-194D-8633-9BCF8B54663E}" presName="horz1" presStyleCnt="0"/>
      <dgm:spPr/>
    </dgm:pt>
    <dgm:pt modelId="{84C3E777-57E2-F04B-831E-D9FBF137AC34}" type="pres">
      <dgm:prSet presAssocID="{22D945E4-938C-194D-8633-9BCF8B54663E}" presName="tx1" presStyleLbl="revTx" presStyleIdx="0" presStyleCnt="10"/>
      <dgm:spPr/>
    </dgm:pt>
    <dgm:pt modelId="{44C549E2-7B7A-BA47-9713-B1F56C1B71F9}" type="pres">
      <dgm:prSet presAssocID="{22D945E4-938C-194D-8633-9BCF8B54663E}" presName="vert1" presStyleCnt="0"/>
      <dgm:spPr/>
    </dgm:pt>
    <dgm:pt modelId="{DB3A6D02-878A-2D4A-B485-E8E9B0DF58B0}" type="pres">
      <dgm:prSet presAssocID="{6FFC4A99-0E53-D846-A91E-89C45CB05421}" presName="thickLine" presStyleLbl="alignNode1" presStyleIdx="1" presStyleCnt="10"/>
      <dgm:spPr/>
    </dgm:pt>
    <dgm:pt modelId="{74B1D7FE-BFD4-934C-9808-49302C9430DB}" type="pres">
      <dgm:prSet presAssocID="{6FFC4A99-0E53-D846-A91E-89C45CB05421}" presName="horz1" presStyleCnt="0"/>
      <dgm:spPr/>
    </dgm:pt>
    <dgm:pt modelId="{FF1952B7-7338-1748-9F70-FDBF9AF9753D}" type="pres">
      <dgm:prSet presAssocID="{6FFC4A99-0E53-D846-A91E-89C45CB05421}" presName="tx1" presStyleLbl="revTx" presStyleIdx="1" presStyleCnt="10"/>
      <dgm:spPr/>
    </dgm:pt>
    <dgm:pt modelId="{AAAA9BBD-B4A0-BB42-9457-C97FACE1B29F}" type="pres">
      <dgm:prSet presAssocID="{6FFC4A99-0E53-D846-A91E-89C45CB05421}" presName="vert1" presStyleCnt="0"/>
      <dgm:spPr/>
    </dgm:pt>
    <dgm:pt modelId="{81EF1A23-DB9C-EC43-85F9-771FB1A3A2EE}" type="pres">
      <dgm:prSet presAssocID="{5933ECD2-8AE8-E442-A2A7-0DCF00E00D09}" presName="thickLine" presStyleLbl="alignNode1" presStyleIdx="2" presStyleCnt="10"/>
      <dgm:spPr/>
    </dgm:pt>
    <dgm:pt modelId="{B5509548-DAFD-794D-A5C2-B45AA37030D7}" type="pres">
      <dgm:prSet presAssocID="{5933ECD2-8AE8-E442-A2A7-0DCF00E00D09}" presName="horz1" presStyleCnt="0"/>
      <dgm:spPr/>
    </dgm:pt>
    <dgm:pt modelId="{89FB6665-ADD7-0140-9904-0F21FD2BEBC4}" type="pres">
      <dgm:prSet presAssocID="{5933ECD2-8AE8-E442-A2A7-0DCF00E00D09}" presName="tx1" presStyleLbl="revTx" presStyleIdx="2" presStyleCnt="10"/>
      <dgm:spPr/>
    </dgm:pt>
    <dgm:pt modelId="{28A69A50-C948-F245-ACDB-B19216A44846}" type="pres">
      <dgm:prSet presAssocID="{5933ECD2-8AE8-E442-A2A7-0DCF00E00D09}" presName="vert1" presStyleCnt="0"/>
      <dgm:spPr/>
    </dgm:pt>
    <dgm:pt modelId="{EE5A37DD-F804-9F4C-ABAD-5AA9CF59F37F}" type="pres">
      <dgm:prSet presAssocID="{42085E9D-D6F4-754A-94DA-694C73ED43A1}" presName="thickLine" presStyleLbl="alignNode1" presStyleIdx="3" presStyleCnt="10"/>
      <dgm:spPr/>
    </dgm:pt>
    <dgm:pt modelId="{C80A3F3D-BC3B-7D4A-9B1F-EA42FA7C77EC}" type="pres">
      <dgm:prSet presAssocID="{42085E9D-D6F4-754A-94DA-694C73ED43A1}" presName="horz1" presStyleCnt="0"/>
      <dgm:spPr/>
    </dgm:pt>
    <dgm:pt modelId="{BC53AC6F-CA6D-D147-B8DC-094AF8E0830B}" type="pres">
      <dgm:prSet presAssocID="{42085E9D-D6F4-754A-94DA-694C73ED43A1}" presName="tx1" presStyleLbl="revTx" presStyleIdx="3" presStyleCnt="10"/>
      <dgm:spPr/>
    </dgm:pt>
    <dgm:pt modelId="{84070295-2227-AC46-848F-61FFA23A6ABA}" type="pres">
      <dgm:prSet presAssocID="{42085E9D-D6F4-754A-94DA-694C73ED43A1}" presName="vert1" presStyleCnt="0"/>
      <dgm:spPr/>
    </dgm:pt>
    <dgm:pt modelId="{8891CAE7-0A7C-804B-B047-EABA5F1F35A5}" type="pres">
      <dgm:prSet presAssocID="{C1587380-62B0-7642-B914-01AD7A3AACA7}" presName="thickLine" presStyleLbl="alignNode1" presStyleIdx="4" presStyleCnt="10"/>
      <dgm:spPr/>
    </dgm:pt>
    <dgm:pt modelId="{8CC99F98-E01E-6846-B9A2-0B2B522069F3}" type="pres">
      <dgm:prSet presAssocID="{C1587380-62B0-7642-B914-01AD7A3AACA7}" presName="horz1" presStyleCnt="0"/>
      <dgm:spPr/>
    </dgm:pt>
    <dgm:pt modelId="{E47422F9-BB12-D144-B94E-8559038EEF8A}" type="pres">
      <dgm:prSet presAssocID="{C1587380-62B0-7642-B914-01AD7A3AACA7}" presName="tx1" presStyleLbl="revTx" presStyleIdx="4" presStyleCnt="10"/>
      <dgm:spPr/>
    </dgm:pt>
    <dgm:pt modelId="{4036D903-98A3-6944-8B4B-1895AD497C89}" type="pres">
      <dgm:prSet presAssocID="{C1587380-62B0-7642-B914-01AD7A3AACA7}" presName="vert1" presStyleCnt="0"/>
      <dgm:spPr/>
    </dgm:pt>
    <dgm:pt modelId="{F1AA752C-A077-AE42-A661-8F47BB19B870}" type="pres">
      <dgm:prSet presAssocID="{DD917CEB-7955-BF41-9957-11E8917B79EE}" presName="thickLine" presStyleLbl="alignNode1" presStyleIdx="5" presStyleCnt="10"/>
      <dgm:spPr/>
    </dgm:pt>
    <dgm:pt modelId="{FE34ABE8-130E-444D-9480-2230D3A1741F}" type="pres">
      <dgm:prSet presAssocID="{DD917CEB-7955-BF41-9957-11E8917B79EE}" presName="horz1" presStyleCnt="0"/>
      <dgm:spPr/>
    </dgm:pt>
    <dgm:pt modelId="{CDD82D94-B649-B349-A060-A254E7D9D419}" type="pres">
      <dgm:prSet presAssocID="{DD917CEB-7955-BF41-9957-11E8917B79EE}" presName="tx1" presStyleLbl="revTx" presStyleIdx="5" presStyleCnt="10"/>
      <dgm:spPr/>
    </dgm:pt>
    <dgm:pt modelId="{C91F0FFE-7207-4546-B5F1-8DA20CB917AE}" type="pres">
      <dgm:prSet presAssocID="{DD917CEB-7955-BF41-9957-11E8917B79EE}" presName="vert1" presStyleCnt="0"/>
      <dgm:spPr/>
    </dgm:pt>
    <dgm:pt modelId="{56AEEB80-41D4-BC46-BF93-113155624018}" type="pres">
      <dgm:prSet presAssocID="{BF1831BD-416A-6E47-A6B5-14E1F1183B04}" presName="thickLine" presStyleLbl="alignNode1" presStyleIdx="6" presStyleCnt="10"/>
      <dgm:spPr/>
    </dgm:pt>
    <dgm:pt modelId="{798CA30F-0DFE-7B41-A90E-F5A0C88EB606}" type="pres">
      <dgm:prSet presAssocID="{BF1831BD-416A-6E47-A6B5-14E1F1183B04}" presName="horz1" presStyleCnt="0"/>
      <dgm:spPr/>
    </dgm:pt>
    <dgm:pt modelId="{A5B89A65-60D7-D64C-9420-EA89437F6C5F}" type="pres">
      <dgm:prSet presAssocID="{BF1831BD-416A-6E47-A6B5-14E1F1183B04}" presName="tx1" presStyleLbl="revTx" presStyleIdx="6" presStyleCnt="10"/>
      <dgm:spPr/>
    </dgm:pt>
    <dgm:pt modelId="{EE46402D-09AC-F144-9B8B-CB82FAD155F5}" type="pres">
      <dgm:prSet presAssocID="{BF1831BD-416A-6E47-A6B5-14E1F1183B04}" presName="vert1" presStyleCnt="0"/>
      <dgm:spPr/>
    </dgm:pt>
    <dgm:pt modelId="{56771874-5CC2-7F44-869A-C4445CFCF1A8}" type="pres">
      <dgm:prSet presAssocID="{4DEA10F4-3718-0349-8C4F-3F0B6BE66176}" presName="thickLine" presStyleLbl="alignNode1" presStyleIdx="7" presStyleCnt="10"/>
      <dgm:spPr/>
    </dgm:pt>
    <dgm:pt modelId="{0D46F525-6CFB-C446-91B4-38D879058EE5}" type="pres">
      <dgm:prSet presAssocID="{4DEA10F4-3718-0349-8C4F-3F0B6BE66176}" presName="horz1" presStyleCnt="0"/>
      <dgm:spPr/>
    </dgm:pt>
    <dgm:pt modelId="{A4A2B0AB-8AE2-7449-9E4E-1DF18A7A7B20}" type="pres">
      <dgm:prSet presAssocID="{4DEA10F4-3718-0349-8C4F-3F0B6BE66176}" presName="tx1" presStyleLbl="revTx" presStyleIdx="7" presStyleCnt="10"/>
      <dgm:spPr/>
    </dgm:pt>
    <dgm:pt modelId="{2B1067E2-A116-8B4E-9B15-3BE709FA80E0}" type="pres">
      <dgm:prSet presAssocID="{4DEA10F4-3718-0349-8C4F-3F0B6BE66176}" presName="vert1" presStyleCnt="0"/>
      <dgm:spPr/>
    </dgm:pt>
    <dgm:pt modelId="{F09FAE61-EE6F-474F-AD05-3575382BD866}" type="pres">
      <dgm:prSet presAssocID="{B41162B5-8227-494E-8835-7FDB7440D25A}" presName="thickLine" presStyleLbl="alignNode1" presStyleIdx="8" presStyleCnt="10"/>
      <dgm:spPr/>
    </dgm:pt>
    <dgm:pt modelId="{B81C8302-77D7-0A48-A22F-AACE91BB1BF0}" type="pres">
      <dgm:prSet presAssocID="{B41162B5-8227-494E-8835-7FDB7440D25A}" presName="horz1" presStyleCnt="0"/>
      <dgm:spPr/>
    </dgm:pt>
    <dgm:pt modelId="{4D470BAF-496F-5243-9C3F-77D26B8FEBF3}" type="pres">
      <dgm:prSet presAssocID="{B41162B5-8227-494E-8835-7FDB7440D25A}" presName="tx1" presStyleLbl="revTx" presStyleIdx="8" presStyleCnt="10"/>
      <dgm:spPr/>
    </dgm:pt>
    <dgm:pt modelId="{0AD521F2-F6CD-6A41-883D-E45787D7D7A9}" type="pres">
      <dgm:prSet presAssocID="{B41162B5-8227-494E-8835-7FDB7440D25A}" presName="vert1" presStyleCnt="0"/>
      <dgm:spPr/>
    </dgm:pt>
    <dgm:pt modelId="{DAAF3FFD-7D5B-B841-8514-812EC59BEB97}" type="pres">
      <dgm:prSet presAssocID="{68EDA799-F679-BA4D-9691-9E340A855E85}" presName="thickLine" presStyleLbl="alignNode1" presStyleIdx="9" presStyleCnt="10"/>
      <dgm:spPr/>
    </dgm:pt>
    <dgm:pt modelId="{DEF0ADAE-9944-2147-AE3B-2AF6E4EADE2A}" type="pres">
      <dgm:prSet presAssocID="{68EDA799-F679-BA4D-9691-9E340A855E85}" presName="horz1" presStyleCnt="0"/>
      <dgm:spPr/>
    </dgm:pt>
    <dgm:pt modelId="{520EE598-433F-1241-A39C-6050774A9B23}" type="pres">
      <dgm:prSet presAssocID="{68EDA799-F679-BA4D-9691-9E340A855E85}" presName="tx1" presStyleLbl="revTx" presStyleIdx="9" presStyleCnt="10"/>
      <dgm:spPr/>
    </dgm:pt>
    <dgm:pt modelId="{41911123-BD04-B445-BFC5-282A5D3A406B}" type="pres">
      <dgm:prSet presAssocID="{68EDA799-F679-BA4D-9691-9E340A855E85}" presName="vert1" presStyleCnt="0"/>
      <dgm:spPr/>
    </dgm:pt>
  </dgm:ptLst>
  <dgm:cxnLst>
    <dgm:cxn modelId="{542FD506-81E2-CD4D-A40E-C8536654B148}" type="presOf" srcId="{4DEA10F4-3718-0349-8C4F-3F0B6BE66176}" destId="{A4A2B0AB-8AE2-7449-9E4E-1DF18A7A7B20}" srcOrd="0" destOrd="0" presId="urn:microsoft.com/office/officeart/2008/layout/LinedList"/>
    <dgm:cxn modelId="{B89BE411-10A1-124E-991B-7A0AFEF44E69}" type="presOf" srcId="{BF1831BD-416A-6E47-A6B5-14E1F1183B04}" destId="{A5B89A65-60D7-D64C-9420-EA89437F6C5F}" srcOrd="0" destOrd="0" presId="urn:microsoft.com/office/officeart/2008/layout/LinedList"/>
    <dgm:cxn modelId="{C6771D15-0442-3C43-A7E8-2D4DDAD69ACE}" srcId="{1D6C8C73-7EFA-C04F-B728-C0CE212C2035}" destId="{BF1831BD-416A-6E47-A6B5-14E1F1183B04}" srcOrd="6" destOrd="0" parTransId="{CFC3C4E8-AF8A-884B-98DF-742267C8354C}" sibTransId="{18396555-C5E1-4B4D-86EE-808448654215}"/>
    <dgm:cxn modelId="{9DFDCD15-A8F4-4249-8068-66E5150809EE}" srcId="{1D6C8C73-7EFA-C04F-B728-C0CE212C2035}" destId="{42085E9D-D6F4-754A-94DA-694C73ED43A1}" srcOrd="3" destOrd="0" parTransId="{EC169B8D-941A-C141-A231-BD104ACFA342}" sibTransId="{B8421536-D461-F246-A5D9-9FD94D2FA2D0}"/>
    <dgm:cxn modelId="{9567D227-F9F5-0A47-83BE-2174C88E2904}" srcId="{1D6C8C73-7EFA-C04F-B728-C0CE212C2035}" destId="{5933ECD2-8AE8-E442-A2A7-0DCF00E00D09}" srcOrd="2" destOrd="0" parTransId="{78B5FC1B-C128-F343-A882-CB7CAD9376BC}" sibTransId="{65D18B99-1624-1F43-95C3-1312919C47B3}"/>
    <dgm:cxn modelId="{47184F2F-5339-7448-B1A0-874BDCA7026C}" type="presOf" srcId="{C1587380-62B0-7642-B914-01AD7A3AACA7}" destId="{E47422F9-BB12-D144-B94E-8559038EEF8A}" srcOrd="0" destOrd="0" presId="urn:microsoft.com/office/officeart/2008/layout/LinedList"/>
    <dgm:cxn modelId="{B12A7E3B-9E0B-A841-8917-8EB42744E5EC}" type="presOf" srcId="{22D945E4-938C-194D-8633-9BCF8B54663E}" destId="{84C3E777-57E2-F04B-831E-D9FBF137AC34}" srcOrd="0" destOrd="0" presId="urn:microsoft.com/office/officeart/2008/layout/LinedList"/>
    <dgm:cxn modelId="{FB2C0754-B6B4-834E-A537-8FE9CC7971A8}" type="presOf" srcId="{6FFC4A99-0E53-D846-A91E-89C45CB05421}" destId="{FF1952B7-7338-1748-9F70-FDBF9AF9753D}" srcOrd="0" destOrd="0" presId="urn:microsoft.com/office/officeart/2008/layout/LinedList"/>
    <dgm:cxn modelId="{82F03A62-522D-B647-B8D0-9845A9DB4BFD}" srcId="{1D6C8C73-7EFA-C04F-B728-C0CE212C2035}" destId="{DD917CEB-7955-BF41-9957-11E8917B79EE}" srcOrd="5" destOrd="0" parTransId="{BB28FBA1-45C9-C44F-9324-7E29AF140927}" sibTransId="{2BF5386F-56CE-434A-8413-A2E60B5508BD}"/>
    <dgm:cxn modelId="{C2C12C67-BEF7-5E4D-A68B-FCB9CAFC1B1A}" srcId="{1D6C8C73-7EFA-C04F-B728-C0CE212C2035}" destId="{6FFC4A99-0E53-D846-A91E-89C45CB05421}" srcOrd="1" destOrd="0" parTransId="{D0A93F95-C600-9F48-93BC-43D1EF0E7FFF}" sibTransId="{2118AD67-B505-FE47-8B64-57B6DD2FE0F2}"/>
    <dgm:cxn modelId="{092F8169-1891-AC42-8B9E-E168A9116534}" type="presOf" srcId="{DD917CEB-7955-BF41-9957-11E8917B79EE}" destId="{CDD82D94-B649-B349-A060-A254E7D9D419}" srcOrd="0" destOrd="0" presId="urn:microsoft.com/office/officeart/2008/layout/LinedList"/>
    <dgm:cxn modelId="{986E3A6E-D8BE-4743-ABDE-FAA1E3E1CEF8}" type="presOf" srcId="{5933ECD2-8AE8-E442-A2A7-0DCF00E00D09}" destId="{89FB6665-ADD7-0140-9904-0F21FD2BEBC4}" srcOrd="0" destOrd="0" presId="urn:microsoft.com/office/officeart/2008/layout/LinedList"/>
    <dgm:cxn modelId="{07828C84-8D33-2846-928A-88A482E1F806}" srcId="{1D6C8C73-7EFA-C04F-B728-C0CE212C2035}" destId="{4DEA10F4-3718-0349-8C4F-3F0B6BE66176}" srcOrd="7" destOrd="0" parTransId="{58D9FEC4-16CE-7941-8858-E6B94AE2A9CB}" sibTransId="{E4AD1404-9F0B-D44E-B5BF-C041F9DE3350}"/>
    <dgm:cxn modelId="{0C75FE89-EE0D-3142-94BD-662834B5F082}" type="presOf" srcId="{68EDA799-F679-BA4D-9691-9E340A855E85}" destId="{520EE598-433F-1241-A39C-6050774A9B23}" srcOrd="0" destOrd="0" presId="urn:microsoft.com/office/officeart/2008/layout/LinedList"/>
    <dgm:cxn modelId="{3EC45C97-EF07-9641-8178-C12355631385}" type="presOf" srcId="{1D6C8C73-7EFA-C04F-B728-C0CE212C2035}" destId="{7C03191C-23C0-8B4E-B54B-4D5048AC58A0}" srcOrd="0" destOrd="0" presId="urn:microsoft.com/office/officeart/2008/layout/LinedList"/>
    <dgm:cxn modelId="{033590AF-2B31-5F43-B181-DA5EC06692D4}" type="presOf" srcId="{B41162B5-8227-494E-8835-7FDB7440D25A}" destId="{4D470BAF-496F-5243-9C3F-77D26B8FEBF3}" srcOrd="0" destOrd="0" presId="urn:microsoft.com/office/officeart/2008/layout/LinedList"/>
    <dgm:cxn modelId="{164455BB-1115-2E4F-A875-8418E7EFAD8C}" srcId="{1D6C8C73-7EFA-C04F-B728-C0CE212C2035}" destId="{C1587380-62B0-7642-B914-01AD7A3AACA7}" srcOrd="4" destOrd="0" parTransId="{8DCA8313-DEDB-F343-8475-844D955E4F62}" sibTransId="{E0E477C7-3537-C544-8077-CCAD7DA9E897}"/>
    <dgm:cxn modelId="{237A68D0-F1CD-554D-86C4-943E3840A1B0}" type="presOf" srcId="{42085E9D-D6F4-754A-94DA-694C73ED43A1}" destId="{BC53AC6F-CA6D-D147-B8DC-094AF8E0830B}" srcOrd="0" destOrd="0" presId="urn:microsoft.com/office/officeart/2008/layout/LinedList"/>
    <dgm:cxn modelId="{827EA6DC-4E22-274D-A14E-EE6B754661E9}" srcId="{1D6C8C73-7EFA-C04F-B728-C0CE212C2035}" destId="{B41162B5-8227-494E-8835-7FDB7440D25A}" srcOrd="8" destOrd="0" parTransId="{F50DAA16-6086-4C44-9AAB-1C83A1C28599}" sibTransId="{1853C614-A292-BD42-A3E6-8564325F3509}"/>
    <dgm:cxn modelId="{A7C0A8DC-3064-B54D-A35F-EF69CA142BD3}" srcId="{1D6C8C73-7EFA-C04F-B728-C0CE212C2035}" destId="{22D945E4-938C-194D-8633-9BCF8B54663E}" srcOrd="0" destOrd="0" parTransId="{AC010F1C-3143-1847-A883-99F4A6F760EB}" sibTransId="{1DEE38CC-BA62-2641-903D-80EEB190B07E}"/>
    <dgm:cxn modelId="{EC1385EC-237B-0343-82FC-BFCD9B045CBB}" srcId="{1D6C8C73-7EFA-C04F-B728-C0CE212C2035}" destId="{68EDA799-F679-BA4D-9691-9E340A855E85}" srcOrd="9" destOrd="0" parTransId="{7BA66F09-CB46-3B44-9B7B-244FD060581A}" sibTransId="{21E44447-5972-4C44-9462-F3715950A3AE}"/>
    <dgm:cxn modelId="{7AD0AD90-8FB0-B143-A4BE-1A0D5376F92D}" type="presParOf" srcId="{7C03191C-23C0-8B4E-B54B-4D5048AC58A0}" destId="{15295036-F262-DA46-8046-5E64FF5CBBC7}" srcOrd="0" destOrd="0" presId="urn:microsoft.com/office/officeart/2008/layout/LinedList"/>
    <dgm:cxn modelId="{58AF653B-51CC-124D-828D-0283CF99BC4C}" type="presParOf" srcId="{7C03191C-23C0-8B4E-B54B-4D5048AC58A0}" destId="{69D751CD-5A96-3148-963E-C7EAF18B74FF}" srcOrd="1" destOrd="0" presId="urn:microsoft.com/office/officeart/2008/layout/LinedList"/>
    <dgm:cxn modelId="{DC6F693E-5879-B54A-9B52-5F9EE0ED48B2}" type="presParOf" srcId="{69D751CD-5A96-3148-963E-C7EAF18B74FF}" destId="{84C3E777-57E2-F04B-831E-D9FBF137AC34}" srcOrd="0" destOrd="0" presId="urn:microsoft.com/office/officeart/2008/layout/LinedList"/>
    <dgm:cxn modelId="{EA396307-20E3-AF4F-B8F7-0709C08B9614}" type="presParOf" srcId="{69D751CD-5A96-3148-963E-C7EAF18B74FF}" destId="{44C549E2-7B7A-BA47-9713-B1F56C1B71F9}" srcOrd="1" destOrd="0" presId="urn:microsoft.com/office/officeart/2008/layout/LinedList"/>
    <dgm:cxn modelId="{515686B8-AF2E-1A42-8FD3-838027E1AA3F}" type="presParOf" srcId="{7C03191C-23C0-8B4E-B54B-4D5048AC58A0}" destId="{DB3A6D02-878A-2D4A-B485-E8E9B0DF58B0}" srcOrd="2" destOrd="0" presId="urn:microsoft.com/office/officeart/2008/layout/LinedList"/>
    <dgm:cxn modelId="{9B7319A4-A6DC-534D-AFD6-61FD32D2DCC2}" type="presParOf" srcId="{7C03191C-23C0-8B4E-B54B-4D5048AC58A0}" destId="{74B1D7FE-BFD4-934C-9808-49302C9430DB}" srcOrd="3" destOrd="0" presId="urn:microsoft.com/office/officeart/2008/layout/LinedList"/>
    <dgm:cxn modelId="{B930808B-B288-C940-8947-3F9742C2A8D3}" type="presParOf" srcId="{74B1D7FE-BFD4-934C-9808-49302C9430DB}" destId="{FF1952B7-7338-1748-9F70-FDBF9AF9753D}" srcOrd="0" destOrd="0" presId="urn:microsoft.com/office/officeart/2008/layout/LinedList"/>
    <dgm:cxn modelId="{0479AE89-A22B-B54C-AE60-1ABE5C012DDD}" type="presParOf" srcId="{74B1D7FE-BFD4-934C-9808-49302C9430DB}" destId="{AAAA9BBD-B4A0-BB42-9457-C97FACE1B29F}" srcOrd="1" destOrd="0" presId="urn:microsoft.com/office/officeart/2008/layout/LinedList"/>
    <dgm:cxn modelId="{15EE8A7C-46EC-F948-9E2D-6E62F61E43EF}" type="presParOf" srcId="{7C03191C-23C0-8B4E-B54B-4D5048AC58A0}" destId="{81EF1A23-DB9C-EC43-85F9-771FB1A3A2EE}" srcOrd="4" destOrd="0" presId="urn:microsoft.com/office/officeart/2008/layout/LinedList"/>
    <dgm:cxn modelId="{2F67598F-0277-4F49-9CFF-97E131D8A296}" type="presParOf" srcId="{7C03191C-23C0-8B4E-B54B-4D5048AC58A0}" destId="{B5509548-DAFD-794D-A5C2-B45AA37030D7}" srcOrd="5" destOrd="0" presId="urn:microsoft.com/office/officeart/2008/layout/LinedList"/>
    <dgm:cxn modelId="{28C77E4E-D4FA-D947-A0CD-76D5DF8C0EE7}" type="presParOf" srcId="{B5509548-DAFD-794D-A5C2-B45AA37030D7}" destId="{89FB6665-ADD7-0140-9904-0F21FD2BEBC4}" srcOrd="0" destOrd="0" presId="urn:microsoft.com/office/officeart/2008/layout/LinedList"/>
    <dgm:cxn modelId="{CB9735E3-3496-FD48-B1FC-B2C6FBDDB354}" type="presParOf" srcId="{B5509548-DAFD-794D-A5C2-B45AA37030D7}" destId="{28A69A50-C948-F245-ACDB-B19216A44846}" srcOrd="1" destOrd="0" presId="urn:microsoft.com/office/officeart/2008/layout/LinedList"/>
    <dgm:cxn modelId="{58DAACE5-08E3-4242-9257-AA0956C956C2}" type="presParOf" srcId="{7C03191C-23C0-8B4E-B54B-4D5048AC58A0}" destId="{EE5A37DD-F804-9F4C-ABAD-5AA9CF59F37F}" srcOrd="6" destOrd="0" presId="urn:microsoft.com/office/officeart/2008/layout/LinedList"/>
    <dgm:cxn modelId="{91366A05-C6BB-9244-AC9C-B38F2C254ED0}" type="presParOf" srcId="{7C03191C-23C0-8B4E-B54B-4D5048AC58A0}" destId="{C80A3F3D-BC3B-7D4A-9B1F-EA42FA7C77EC}" srcOrd="7" destOrd="0" presId="urn:microsoft.com/office/officeart/2008/layout/LinedList"/>
    <dgm:cxn modelId="{164F35B1-7401-CB49-A633-A6FBB7DE7F66}" type="presParOf" srcId="{C80A3F3D-BC3B-7D4A-9B1F-EA42FA7C77EC}" destId="{BC53AC6F-CA6D-D147-B8DC-094AF8E0830B}" srcOrd="0" destOrd="0" presId="urn:microsoft.com/office/officeart/2008/layout/LinedList"/>
    <dgm:cxn modelId="{9143CD64-92B2-3845-85F5-BE07A2456FA1}" type="presParOf" srcId="{C80A3F3D-BC3B-7D4A-9B1F-EA42FA7C77EC}" destId="{84070295-2227-AC46-848F-61FFA23A6ABA}" srcOrd="1" destOrd="0" presId="urn:microsoft.com/office/officeart/2008/layout/LinedList"/>
    <dgm:cxn modelId="{E4EF6BBE-C534-1D4B-9698-07DD1871BB41}" type="presParOf" srcId="{7C03191C-23C0-8B4E-B54B-4D5048AC58A0}" destId="{8891CAE7-0A7C-804B-B047-EABA5F1F35A5}" srcOrd="8" destOrd="0" presId="urn:microsoft.com/office/officeart/2008/layout/LinedList"/>
    <dgm:cxn modelId="{2AF42807-5967-7C44-A9A1-C2D910CB0D34}" type="presParOf" srcId="{7C03191C-23C0-8B4E-B54B-4D5048AC58A0}" destId="{8CC99F98-E01E-6846-B9A2-0B2B522069F3}" srcOrd="9" destOrd="0" presId="urn:microsoft.com/office/officeart/2008/layout/LinedList"/>
    <dgm:cxn modelId="{C2B88F57-7AA2-3844-909D-7FB61B623354}" type="presParOf" srcId="{8CC99F98-E01E-6846-B9A2-0B2B522069F3}" destId="{E47422F9-BB12-D144-B94E-8559038EEF8A}" srcOrd="0" destOrd="0" presId="urn:microsoft.com/office/officeart/2008/layout/LinedList"/>
    <dgm:cxn modelId="{1397F034-2294-7B4E-BA7C-01BCDDAAE7D2}" type="presParOf" srcId="{8CC99F98-E01E-6846-B9A2-0B2B522069F3}" destId="{4036D903-98A3-6944-8B4B-1895AD497C89}" srcOrd="1" destOrd="0" presId="urn:microsoft.com/office/officeart/2008/layout/LinedList"/>
    <dgm:cxn modelId="{BC60021A-6A44-1B47-8A20-D341B16D8800}" type="presParOf" srcId="{7C03191C-23C0-8B4E-B54B-4D5048AC58A0}" destId="{F1AA752C-A077-AE42-A661-8F47BB19B870}" srcOrd="10" destOrd="0" presId="urn:microsoft.com/office/officeart/2008/layout/LinedList"/>
    <dgm:cxn modelId="{0B25BF13-E5C4-E645-8281-FC5D56D51D51}" type="presParOf" srcId="{7C03191C-23C0-8B4E-B54B-4D5048AC58A0}" destId="{FE34ABE8-130E-444D-9480-2230D3A1741F}" srcOrd="11" destOrd="0" presId="urn:microsoft.com/office/officeart/2008/layout/LinedList"/>
    <dgm:cxn modelId="{A236BC10-FCDE-8347-9F1A-6A452223AC00}" type="presParOf" srcId="{FE34ABE8-130E-444D-9480-2230D3A1741F}" destId="{CDD82D94-B649-B349-A060-A254E7D9D419}" srcOrd="0" destOrd="0" presId="urn:microsoft.com/office/officeart/2008/layout/LinedList"/>
    <dgm:cxn modelId="{B406A9E1-5B56-914A-83BA-70745AC0E6E8}" type="presParOf" srcId="{FE34ABE8-130E-444D-9480-2230D3A1741F}" destId="{C91F0FFE-7207-4546-B5F1-8DA20CB917AE}" srcOrd="1" destOrd="0" presId="urn:microsoft.com/office/officeart/2008/layout/LinedList"/>
    <dgm:cxn modelId="{A54E7E32-E190-644B-8973-F6742A2BF92C}" type="presParOf" srcId="{7C03191C-23C0-8B4E-B54B-4D5048AC58A0}" destId="{56AEEB80-41D4-BC46-BF93-113155624018}" srcOrd="12" destOrd="0" presId="urn:microsoft.com/office/officeart/2008/layout/LinedList"/>
    <dgm:cxn modelId="{DD044428-83FF-D849-872B-74802E078535}" type="presParOf" srcId="{7C03191C-23C0-8B4E-B54B-4D5048AC58A0}" destId="{798CA30F-0DFE-7B41-A90E-F5A0C88EB606}" srcOrd="13" destOrd="0" presId="urn:microsoft.com/office/officeart/2008/layout/LinedList"/>
    <dgm:cxn modelId="{48773B4B-890A-714E-857F-1BC2E29344DC}" type="presParOf" srcId="{798CA30F-0DFE-7B41-A90E-F5A0C88EB606}" destId="{A5B89A65-60D7-D64C-9420-EA89437F6C5F}" srcOrd="0" destOrd="0" presId="urn:microsoft.com/office/officeart/2008/layout/LinedList"/>
    <dgm:cxn modelId="{E7886C6A-6332-2D48-84D2-67935B46A2B0}" type="presParOf" srcId="{798CA30F-0DFE-7B41-A90E-F5A0C88EB606}" destId="{EE46402D-09AC-F144-9B8B-CB82FAD155F5}" srcOrd="1" destOrd="0" presId="urn:microsoft.com/office/officeart/2008/layout/LinedList"/>
    <dgm:cxn modelId="{6ACD609A-7790-144D-AF6B-078FB44DA327}" type="presParOf" srcId="{7C03191C-23C0-8B4E-B54B-4D5048AC58A0}" destId="{56771874-5CC2-7F44-869A-C4445CFCF1A8}" srcOrd="14" destOrd="0" presId="urn:microsoft.com/office/officeart/2008/layout/LinedList"/>
    <dgm:cxn modelId="{1E5D5E09-4958-DF4B-A1DC-ED4968C08676}" type="presParOf" srcId="{7C03191C-23C0-8B4E-B54B-4D5048AC58A0}" destId="{0D46F525-6CFB-C446-91B4-38D879058EE5}" srcOrd="15" destOrd="0" presId="urn:microsoft.com/office/officeart/2008/layout/LinedList"/>
    <dgm:cxn modelId="{4442FF2F-189D-5046-89FF-FB2448D63F40}" type="presParOf" srcId="{0D46F525-6CFB-C446-91B4-38D879058EE5}" destId="{A4A2B0AB-8AE2-7449-9E4E-1DF18A7A7B20}" srcOrd="0" destOrd="0" presId="urn:microsoft.com/office/officeart/2008/layout/LinedList"/>
    <dgm:cxn modelId="{4256D474-FE6C-E943-B6B7-7023695735AF}" type="presParOf" srcId="{0D46F525-6CFB-C446-91B4-38D879058EE5}" destId="{2B1067E2-A116-8B4E-9B15-3BE709FA80E0}" srcOrd="1" destOrd="0" presId="urn:microsoft.com/office/officeart/2008/layout/LinedList"/>
    <dgm:cxn modelId="{694BB718-3354-F440-91AF-44E2B9538C65}" type="presParOf" srcId="{7C03191C-23C0-8B4E-B54B-4D5048AC58A0}" destId="{F09FAE61-EE6F-474F-AD05-3575382BD866}" srcOrd="16" destOrd="0" presId="urn:microsoft.com/office/officeart/2008/layout/LinedList"/>
    <dgm:cxn modelId="{A7002CD0-259C-5744-A370-5F4D505DB9A1}" type="presParOf" srcId="{7C03191C-23C0-8B4E-B54B-4D5048AC58A0}" destId="{B81C8302-77D7-0A48-A22F-AACE91BB1BF0}" srcOrd="17" destOrd="0" presId="urn:microsoft.com/office/officeart/2008/layout/LinedList"/>
    <dgm:cxn modelId="{CF284406-3D84-9642-8096-105CEF52F944}" type="presParOf" srcId="{B81C8302-77D7-0A48-A22F-AACE91BB1BF0}" destId="{4D470BAF-496F-5243-9C3F-77D26B8FEBF3}" srcOrd="0" destOrd="0" presId="urn:microsoft.com/office/officeart/2008/layout/LinedList"/>
    <dgm:cxn modelId="{101F2B07-7090-F348-BE58-D40781B13786}" type="presParOf" srcId="{B81C8302-77D7-0A48-A22F-AACE91BB1BF0}" destId="{0AD521F2-F6CD-6A41-883D-E45787D7D7A9}" srcOrd="1" destOrd="0" presId="urn:microsoft.com/office/officeart/2008/layout/LinedList"/>
    <dgm:cxn modelId="{E0E863CD-72D4-C846-BD42-900D34E447DE}" type="presParOf" srcId="{7C03191C-23C0-8B4E-B54B-4D5048AC58A0}" destId="{DAAF3FFD-7D5B-B841-8514-812EC59BEB97}" srcOrd="18" destOrd="0" presId="urn:microsoft.com/office/officeart/2008/layout/LinedList"/>
    <dgm:cxn modelId="{F5CD4320-D727-CA4B-B647-CE4FC5AF0D8F}" type="presParOf" srcId="{7C03191C-23C0-8B4E-B54B-4D5048AC58A0}" destId="{DEF0ADAE-9944-2147-AE3B-2AF6E4EADE2A}" srcOrd="19" destOrd="0" presId="urn:microsoft.com/office/officeart/2008/layout/LinedList"/>
    <dgm:cxn modelId="{FD157ADD-C137-4347-A72E-284B7F3CE4A7}" type="presParOf" srcId="{DEF0ADAE-9944-2147-AE3B-2AF6E4EADE2A}" destId="{520EE598-433F-1241-A39C-6050774A9B23}" srcOrd="0" destOrd="0" presId="urn:microsoft.com/office/officeart/2008/layout/LinedList"/>
    <dgm:cxn modelId="{DF147D08-6959-BC49-88C7-1ECF493E8A8C}" type="presParOf" srcId="{DEF0ADAE-9944-2147-AE3B-2AF6E4EADE2A}" destId="{41911123-BD04-B445-BFC5-282A5D3A406B}" srcOrd="1" destOrd="0" presId="urn:microsoft.com/office/officeart/2008/layout/Lined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FAA52-B6AA-4EEC-B13D-3EDC308BB42A}">
      <dsp:nvSpPr>
        <dsp:cNvPr id="0" name=""/>
        <dsp:cNvSpPr/>
      </dsp:nvSpPr>
      <dsp:spPr>
        <a:xfrm rot="5400000">
          <a:off x="-292748" y="293870"/>
          <a:ext cx="1951659" cy="1366161"/>
        </a:xfrm>
        <a:prstGeom prst="chevron">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b="1" kern="1200" dirty="0"/>
            <a:t>Describe</a:t>
          </a:r>
        </a:p>
      </dsp:txBody>
      <dsp:txXfrm rot="-5400000">
        <a:off x="2" y="684202"/>
        <a:ext cx="1366161" cy="585498"/>
      </dsp:txXfrm>
    </dsp:sp>
    <dsp:sp modelId="{0CF83B28-9778-4E4D-81E0-B4DECE83836F}">
      <dsp:nvSpPr>
        <dsp:cNvPr id="0" name=""/>
        <dsp:cNvSpPr/>
      </dsp:nvSpPr>
      <dsp:spPr>
        <a:xfrm rot="5400000">
          <a:off x="4308558" y="-2941275"/>
          <a:ext cx="1268578" cy="7153373"/>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en-US" sz="3600" i="1" kern="1200" dirty="0"/>
            <a:t>Culture Change and Change Management at the Facility</a:t>
          </a:r>
          <a:r>
            <a:rPr lang="en-US" sz="3900" i="1" kern="1200" dirty="0"/>
            <a:t>.</a:t>
          </a:r>
        </a:p>
      </dsp:txBody>
      <dsp:txXfrm rot="-5400000">
        <a:off x="1366161" y="63049"/>
        <a:ext cx="7091446" cy="1144724"/>
      </dsp:txXfrm>
    </dsp:sp>
    <dsp:sp modelId="{0B3AFAA0-A946-40F1-9CD5-30E7E94B3822}">
      <dsp:nvSpPr>
        <dsp:cNvPr id="0" name=""/>
        <dsp:cNvSpPr/>
      </dsp:nvSpPr>
      <dsp:spPr>
        <a:xfrm rot="5400000">
          <a:off x="-292748" y="2054589"/>
          <a:ext cx="1951659" cy="1366161"/>
        </a:xfrm>
        <a:prstGeom prst="chevron">
          <a:avLst/>
        </a:prstGeom>
        <a:solidFill>
          <a:schemeClr val="accent5">
            <a:hueOff val="-3379271"/>
            <a:satOff val="-8710"/>
            <a:lumOff val="-5883"/>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b="1" i="1" kern="1200" dirty="0"/>
            <a:t>State</a:t>
          </a:r>
        </a:p>
      </dsp:txBody>
      <dsp:txXfrm rot="-5400000">
        <a:off x="2" y="2444921"/>
        <a:ext cx="1366161" cy="585498"/>
      </dsp:txXfrm>
    </dsp:sp>
    <dsp:sp modelId="{9F0EB701-B919-4B4F-8C93-E1E2CABF1DCB}">
      <dsp:nvSpPr>
        <dsp:cNvPr id="0" name=""/>
        <dsp:cNvSpPr/>
      </dsp:nvSpPr>
      <dsp:spPr>
        <a:xfrm rot="5400000">
          <a:off x="4308558" y="-1180556"/>
          <a:ext cx="1268578" cy="7153373"/>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en-US" sz="3600" i="1" kern="1200" dirty="0"/>
            <a:t>Key Elements of Effective Culture Change.</a:t>
          </a:r>
        </a:p>
      </dsp:txBody>
      <dsp:txXfrm rot="-5400000">
        <a:off x="1366161" y="1823768"/>
        <a:ext cx="7091446" cy="1144724"/>
      </dsp:txXfrm>
    </dsp:sp>
    <dsp:sp modelId="{04A01341-7428-4371-8792-E732FD1717DC}">
      <dsp:nvSpPr>
        <dsp:cNvPr id="0" name=""/>
        <dsp:cNvSpPr/>
      </dsp:nvSpPr>
      <dsp:spPr>
        <a:xfrm rot="5400000">
          <a:off x="-253239" y="3816430"/>
          <a:ext cx="1951659" cy="1366161"/>
        </a:xfrm>
        <a:prstGeom prst="chevron">
          <a:avLst/>
        </a:prstGeom>
        <a:solidFill>
          <a:schemeClr val="accent5">
            <a:hueOff val="-6758543"/>
            <a:satOff val="-17419"/>
            <a:lumOff val="-11765"/>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b="1" kern="1200" dirty="0"/>
            <a:t>Explain</a:t>
          </a:r>
        </a:p>
      </dsp:txBody>
      <dsp:txXfrm rot="-5400000">
        <a:off x="39511" y="4206762"/>
        <a:ext cx="1366161" cy="585498"/>
      </dsp:txXfrm>
    </dsp:sp>
    <dsp:sp modelId="{5EDAA56C-F140-4A6B-AEE6-07EE42EFD4F6}">
      <dsp:nvSpPr>
        <dsp:cNvPr id="0" name=""/>
        <dsp:cNvSpPr/>
      </dsp:nvSpPr>
      <dsp:spPr>
        <a:xfrm rot="5400000">
          <a:off x="4308558" y="580162"/>
          <a:ext cx="1268578" cy="7153373"/>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en-US" sz="3600" i="1" kern="1200" dirty="0"/>
            <a:t>Change Management Components.</a:t>
          </a:r>
        </a:p>
      </dsp:txBody>
      <dsp:txXfrm rot="-5400000">
        <a:off x="1366161" y="3584487"/>
        <a:ext cx="7091446" cy="1144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96575-D92E-4599-87A2-202CA9D08C28}">
      <dsp:nvSpPr>
        <dsp:cNvPr id="0" name=""/>
        <dsp:cNvSpPr/>
      </dsp:nvSpPr>
      <dsp:spPr>
        <a:xfrm>
          <a:off x="334403" y="2600"/>
          <a:ext cx="955560" cy="95556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F6578B-D195-47C5-876E-8FAB7518E82A}">
      <dsp:nvSpPr>
        <dsp:cNvPr id="0" name=""/>
        <dsp:cNvSpPr/>
      </dsp:nvSpPr>
      <dsp:spPr>
        <a:xfrm>
          <a:off x="535070" y="203268"/>
          <a:ext cx="554225" cy="554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FC2DD2-1A7A-44B6-B35A-C93C47A15F75}">
      <dsp:nvSpPr>
        <dsp:cNvPr id="0" name=""/>
        <dsp:cNvSpPr/>
      </dsp:nvSpPr>
      <dsp:spPr>
        <a:xfrm>
          <a:off x="1494726"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b="0" i="0" kern="1200" dirty="0"/>
            <a:t>Complexity of the Healthcare System</a:t>
          </a:r>
          <a:endParaRPr lang="en-US" sz="2300" kern="1200" dirty="0"/>
        </a:p>
      </dsp:txBody>
      <dsp:txXfrm>
        <a:off x="1494726" y="2600"/>
        <a:ext cx="2252392" cy="955560"/>
      </dsp:txXfrm>
    </dsp:sp>
    <dsp:sp modelId="{095219D8-A583-4838-88A5-A98EE7E38EA3}">
      <dsp:nvSpPr>
        <dsp:cNvPr id="0" name=""/>
        <dsp:cNvSpPr/>
      </dsp:nvSpPr>
      <dsp:spPr>
        <a:xfrm>
          <a:off x="4139581" y="2600"/>
          <a:ext cx="955560" cy="95556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8458B1-B3A7-4639-9429-D84AF429B5C1}">
      <dsp:nvSpPr>
        <dsp:cNvPr id="0" name=""/>
        <dsp:cNvSpPr/>
      </dsp:nvSpPr>
      <dsp:spPr>
        <a:xfrm>
          <a:off x="4340248" y="203268"/>
          <a:ext cx="554225" cy="5542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6587F5-1AAA-4739-BC52-2B9C997D3FAC}">
      <dsp:nvSpPr>
        <dsp:cNvPr id="0" name=""/>
        <dsp:cNvSpPr/>
      </dsp:nvSpPr>
      <dsp:spPr>
        <a:xfrm>
          <a:off x="5299904"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b="0" i="0" kern="1200" dirty="0"/>
            <a:t>Resistance to Change</a:t>
          </a:r>
          <a:endParaRPr lang="en-US" sz="2300" kern="1200" dirty="0"/>
        </a:p>
      </dsp:txBody>
      <dsp:txXfrm>
        <a:off x="5299904" y="2600"/>
        <a:ext cx="2252392" cy="955560"/>
      </dsp:txXfrm>
    </dsp:sp>
    <dsp:sp modelId="{3D89BE92-E71B-4870-BDC4-E3C7AF19497D}">
      <dsp:nvSpPr>
        <dsp:cNvPr id="0" name=""/>
        <dsp:cNvSpPr/>
      </dsp:nvSpPr>
      <dsp:spPr>
        <a:xfrm>
          <a:off x="334403" y="1697888"/>
          <a:ext cx="955560" cy="95556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CDD71-3643-432D-9B01-EF55E919118B}">
      <dsp:nvSpPr>
        <dsp:cNvPr id="0" name=""/>
        <dsp:cNvSpPr/>
      </dsp:nvSpPr>
      <dsp:spPr>
        <a:xfrm>
          <a:off x="535070" y="1898556"/>
          <a:ext cx="554225" cy="5542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96AC46-715E-4496-8AB5-BD349D137AEC}">
      <dsp:nvSpPr>
        <dsp:cNvPr id="0" name=""/>
        <dsp:cNvSpPr/>
      </dsp:nvSpPr>
      <dsp:spPr>
        <a:xfrm>
          <a:off x="1494726"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b="0" i="0" kern="1200" dirty="0"/>
            <a:t>Lack of Leadership Alignment</a:t>
          </a:r>
          <a:endParaRPr lang="en-US" sz="2300" kern="1200" dirty="0"/>
        </a:p>
      </dsp:txBody>
      <dsp:txXfrm>
        <a:off x="1494726" y="1697888"/>
        <a:ext cx="2252392" cy="955560"/>
      </dsp:txXfrm>
    </dsp:sp>
    <dsp:sp modelId="{9047AF63-B7F3-479C-8541-B6B7A85FA297}">
      <dsp:nvSpPr>
        <dsp:cNvPr id="0" name=""/>
        <dsp:cNvSpPr/>
      </dsp:nvSpPr>
      <dsp:spPr>
        <a:xfrm>
          <a:off x="4139581" y="1697888"/>
          <a:ext cx="955560" cy="95556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60D3B0-F586-4B44-9991-6A9A1D3D3B4B}">
      <dsp:nvSpPr>
        <dsp:cNvPr id="0" name=""/>
        <dsp:cNvSpPr/>
      </dsp:nvSpPr>
      <dsp:spPr>
        <a:xfrm>
          <a:off x="4340248" y="1898556"/>
          <a:ext cx="554225" cy="5542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0A4877-4962-4312-9D62-CAD07B28BDF1}">
      <dsp:nvSpPr>
        <dsp:cNvPr id="0" name=""/>
        <dsp:cNvSpPr/>
      </dsp:nvSpPr>
      <dsp:spPr>
        <a:xfrm>
          <a:off x="5299904"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b="0" i="0" kern="1200" dirty="0"/>
            <a:t>Balancing Change Implementation</a:t>
          </a:r>
          <a:endParaRPr lang="en-US" sz="2300" kern="1200" dirty="0"/>
        </a:p>
      </dsp:txBody>
      <dsp:txXfrm>
        <a:off x="5299904" y="1697888"/>
        <a:ext cx="2252392" cy="955560"/>
      </dsp:txXfrm>
    </dsp:sp>
    <dsp:sp modelId="{4B52551D-8410-4331-87C6-D857F772F2B6}">
      <dsp:nvSpPr>
        <dsp:cNvPr id="0" name=""/>
        <dsp:cNvSpPr/>
      </dsp:nvSpPr>
      <dsp:spPr>
        <a:xfrm>
          <a:off x="334403" y="3393176"/>
          <a:ext cx="955560" cy="95556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6BB48-05EB-4CF4-A97F-317CF8F4FDA5}">
      <dsp:nvSpPr>
        <dsp:cNvPr id="0" name=""/>
        <dsp:cNvSpPr/>
      </dsp:nvSpPr>
      <dsp:spPr>
        <a:xfrm>
          <a:off x="535070" y="3593844"/>
          <a:ext cx="554225" cy="5542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0F0D10-CF89-4071-B8E7-95B90E3C76C7}">
      <dsp:nvSpPr>
        <dsp:cNvPr id="0" name=""/>
        <dsp:cNvSpPr/>
      </dsp:nvSpPr>
      <dsp:spPr>
        <a:xfrm>
          <a:off x="1494726" y="3393176"/>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b="0" i="0" kern="1200" dirty="0"/>
            <a:t>Limited Resources</a:t>
          </a:r>
          <a:endParaRPr lang="en-US" sz="2300" kern="1200" dirty="0"/>
        </a:p>
      </dsp:txBody>
      <dsp:txXfrm>
        <a:off x="1494726" y="3393176"/>
        <a:ext cx="2252392" cy="955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1AF8C-EB8E-4E24-BFFE-64471CE0D4C1}">
      <dsp:nvSpPr>
        <dsp:cNvPr id="0" name=""/>
        <dsp:cNvSpPr/>
      </dsp:nvSpPr>
      <dsp:spPr>
        <a:xfrm>
          <a:off x="521033" y="130116"/>
          <a:ext cx="716660" cy="7166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437BFE2-926A-4B5D-9042-06D4A0329593}">
      <dsp:nvSpPr>
        <dsp:cNvPr id="0" name=""/>
        <dsp:cNvSpPr/>
      </dsp:nvSpPr>
      <dsp:spPr>
        <a:xfrm>
          <a:off x="83074" y="1085729"/>
          <a:ext cx="1592578" cy="63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100000"/>
            </a:lnSpc>
            <a:spcBef>
              <a:spcPct val="0"/>
            </a:spcBef>
            <a:spcAft>
              <a:spcPct val="35000"/>
            </a:spcAft>
            <a:buNone/>
          </a:pPr>
          <a:r>
            <a:rPr lang="en-US" sz="1900" kern="1200"/>
            <a:t>Emotional Awareness</a:t>
          </a:r>
        </a:p>
      </dsp:txBody>
      <dsp:txXfrm>
        <a:off x="83074" y="1085729"/>
        <a:ext cx="1592578" cy="637031"/>
      </dsp:txXfrm>
    </dsp:sp>
    <dsp:sp modelId="{6FB0DE2D-7201-4FC6-8BC4-9FC637838A9C}">
      <dsp:nvSpPr>
        <dsp:cNvPr id="0" name=""/>
        <dsp:cNvSpPr/>
      </dsp:nvSpPr>
      <dsp:spPr>
        <a:xfrm>
          <a:off x="2392313" y="130116"/>
          <a:ext cx="716660" cy="71666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8B2D4C9-2E33-4803-97E0-27AD7E2D7132}">
      <dsp:nvSpPr>
        <dsp:cNvPr id="0" name=""/>
        <dsp:cNvSpPr/>
      </dsp:nvSpPr>
      <dsp:spPr>
        <a:xfrm>
          <a:off x="1954354" y="1085729"/>
          <a:ext cx="1592578" cy="63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100000"/>
            </a:lnSpc>
            <a:spcBef>
              <a:spcPct val="0"/>
            </a:spcBef>
            <a:spcAft>
              <a:spcPct val="35000"/>
            </a:spcAft>
            <a:buNone/>
          </a:pPr>
          <a:r>
            <a:rPr lang="en-US" sz="1900" kern="1200"/>
            <a:t>Communication</a:t>
          </a:r>
        </a:p>
      </dsp:txBody>
      <dsp:txXfrm>
        <a:off x="1954354" y="1085729"/>
        <a:ext cx="1592578" cy="637031"/>
      </dsp:txXfrm>
    </dsp:sp>
    <dsp:sp modelId="{68D39627-4656-4173-B9F7-B7B8557437E5}">
      <dsp:nvSpPr>
        <dsp:cNvPr id="0" name=""/>
        <dsp:cNvSpPr/>
      </dsp:nvSpPr>
      <dsp:spPr>
        <a:xfrm>
          <a:off x="521033" y="2120905"/>
          <a:ext cx="716660" cy="716660"/>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90BF6A3-C4DF-4D8D-8E85-5B33DD2654CA}">
      <dsp:nvSpPr>
        <dsp:cNvPr id="0" name=""/>
        <dsp:cNvSpPr/>
      </dsp:nvSpPr>
      <dsp:spPr>
        <a:xfrm>
          <a:off x="83074" y="3076518"/>
          <a:ext cx="1592578" cy="63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100000"/>
            </a:lnSpc>
            <a:spcBef>
              <a:spcPct val="0"/>
            </a:spcBef>
            <a:spcAft>
              <a:spcPct val="35000"/>
            </a:spcAft>
            <a:buNone/>
          </a:pPr>
          <a:r>
            <a:rPr lang="en-US" sz="1900" kern="1200"/>
            <a:t>Education</a:t>
          </a:r>
        </a:p>
      </dsp:txBody>
      <dsp:txXfrm>
        <a:off x="83074" y="3076518"/>
        <a:ext cx="1592578" cy="637031"/>
      </dsp:txXfrm>
    </dsp:sp>
    <dsp:sp modelId="{9099E791-7BBD-45C1-93F9-294B5A8AE598}">
      <dsp:nvSpPr>
        <dsp:cNvPr id="0" name=""/>
        <dsp:cNvSpPr/>
      </dsp:nvSpPr>
      <dsp:spPr>
        <a:xfrm>
          <a:off x="2392313" y="2120905"/>
          <a:ext cx="716660" cy="716660"/>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EDB174-181C-4976-92B1-F04F4CED2677}">
      <dsp:nvSpPr>
        <dsp:cNvPr id="0" name=""/>
        <dsp:cNvSpPr/>
      </dsp:nvSpPr>
      <dsp:spPr>
        <a:xfrm>
          <a:off x="1954354" y="3076518"/>
          <a:ext cx="1592578" cy="637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100000"/>
            </a:lnSpc>
            <a:spcBef>
              <a:spcPct val="0"/>
            </a:spcBef>
            <a:spcAft>
              <a:spcPct val="35000"/>
            </a:spcAft>
            <a:buNone/>
          </a:pPr>
          <a:r>
            <a:rPr lang="en-US" sz="1900" kern="1200"/>
            <a:t>Celebrating</a:t>
          </a:r>
        </a:p>
      </dsp:txBody>
      <dsp:txXfrm>
        <a:off x="1954354" y="3076518"/>
        <a:ext cx="1592578" cy="637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95036-F262-DA46-8046-5E64FF5CBBC7}">
      <dsp:nvSpPr>
        <dsp:cNvPr id="0" name=""/>
        <dsp:cNvSpPr/>
      </dsp:nvSpPr>
      <dsp:spPr>
        <a:xfrm>
          <a:off x="0" y="493"/>
          <a:ext cx="3956251" cy="0"/>
        </a:xfrm>
        <a:prstGeom prst="line">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w="12700" cap="rnd" cmpd="sng" algn="ctr">
          <a:solidFill>
            <a:schemeClr val="dk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84C3E777-57E2-F04B-831E-D9FBF137AC34}">
      <dsp:nvSpPr>
        <dsp:cNvPr id="0" name=""/>
        <dsp:cNvSpPr/>
      </dsp:nvSpPr>
      <dsp:spPr>
        <a:xfrm>
          <a:off x="0" y="493"/>
          <a:ext cx="3956251" cy="40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panose="020F0502020204030204"/>
              <a:ea typeface="+mn-ea"/>
              <a:cs typeface="+mn-cs"/>
            </a:rPr>
            <a:t>1. Identify</a:t>
          </a:r>
        </a:p>
      </dsp:txBody>
      <dsp:txXfrm>
        <a:off x="0" y="493"/>
        <a:ext cx="3956251" cy="404469"/>
      </dsp:txXfrm>
    </dsp:sp>
    <dsp:sp modelId="{DB3A6D02-878A-2D4A-B485-E8E9B0DF58B0}">
      <dsp:nvSpPr>
        <dsp:cNvPr id="0" name=""/>
        <dsp:cNvSpPr/>
      </dsp:nvSpPr>
      <dsp:spPr>
        <a:xfrm>
          <a:off x="0" y="404963"/>
          <a:ext cx="3956251" cy="0"/>
        </a:xfrm>
        <a:prstGeom prst="line">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w="12700" cap="rnd" cmpd="sng" algn="ctr">
          <a:solidFill>
            <a:schemeClr val="dk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FF1952B7-7338-1748-9F70-FDBF9AF9753D}">
      <dsp:nvSpPr>
        <dsp:cNvPr id="0" name=""/>
        <dsp:cNvSpPr/>
      </dsp:nvSpPr>
      <dsp:spPr>
        <a:xfrm>
          <a:off x="0" y="404963"/>
          <a:ext cx="3956251" cy="40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panose="020F0502020204030204"/>
              <a:ea typeface="+mn-ea"/>
              <a:cs typeface="+mn-cs"/>
            </a:rPr>
            <a:t>2. Assess</a:t>
          </a:r>
        </a:p>
      </dsp:txBody>
      <dsp:txXfrm>
        <a:off x="0" y="404963"/>
        <a:ext cx="3956251" cy="404469"/>
      </dsp:txXfrm>
    </dsp:sp>
    <dsp:sp modelId="{81EF1A23-DB9C-EC43-85F9-771FB1A3A2EE}">
      <dsp:nvSpPr>
        <dsp:cNvPr id="0" name=""/>
        <dsp:cNvSpPr/>
      </dsp:nvSpPr>
      <dsp:spPr>
        <a:xfrm>
          <a:off x="0" y="809432"/>
          <a:ext cx="3956251" cy="0"/>
        </a:xfrm>
        <a:prstGeom prst="line">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w="12700" cap="rnd" cmpd="sng" algn="ctr">
          <a:solidFill>
            <a:schemeClr val="dk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89FB6665-ADD7-0140-9904-0F21FD2BEBC4}">
      <dsp:nvSpPr>
        <dsp:cNvPr id="0" name=""/>
        <dsp:cNvSpPr/>
      </dsp:nvSpPr>
      <dsp:spPr>
        <a:xfrm>
          <a:off x="0" y="809432"/>
          <a:ext cx="3956251" cy="40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panose="020F0502020204030204"/>
              <a:ea typeface="+mn-ea"/>
              <a:cs typeface="+mn-cs"/>
            </a:rPr>
            <a:t>3. Team Collaboration</a:t>
          </a:r>
        </a:p>
      </dsp:txBody>
      <dsp:txXfrm>
        <a:off x="0" y="809432"/>
        <a:ext cx="3956251" cy="404469"/>
      </dsp:txXfrm>
    </dsp:sp>
    <dsp:sp modelId="{EE5A37DD-F804-9F4C-ABAD-5AA9CF59F37F}">
      <dsp:nvSpPr>
        <dsp:cNvPr id="0" name=""/>
        <dsp:cNvSpPr/>
      </dsp:nvSpPr>
      <dsp:spPr>
        <a:xfrm>
          <a:off x="0" y="1213902"/>
          <a:ext cx="3956251" cy="0"/>
        </a:xfrm>
        <a:prstGeom prst="line">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w="12700" cap="rnd" cmpd="sng" algn="ctr">
          <a:solidFill>
            <a:schemeClr val="dk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BC53AC6F-CA6D-D147-B8DC-094AF8E0830B}">
      <dsp:nvSpPr>
        <dsp:cNvPr id="0" name=""/>
        <dsp:cNvSpPr/>
      </dsp:nvSpPr>
      <dsp:spPr>
        <a:xfrm>
          <a:off x="0" y="1213902"/>
          <a:ext cx="3956251" cy="40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panose="020F0502020204030204"/>
              <a:ea typeface="+mn-ea"/>
              <a:cs typeface="+mn-cs"/>
            </a:rPr>
            <a:t>4. Vision</a:t>
          </a:r>
        </a:p>
      </dsp:txBody>
      <dsp:txXfrm>
        <a:off x="0" y="1213902"/>
        <a:ext cx="3956251" cy="404469"/>
      </dsp:txXfrm>
    </dsp:sp>
    <dsp:sp modelId="{8891CAE7-0A7C-804B-B047-EABA5F1F35A5}">
      <dsp:nvSpPr>
        <dsp:cNvPr id="0" name=""/>
        <dsp:cNvSpPr/>
      </dsp:nvSpPr>
      <dsp:spPr>
        <a:xfrm>
          <a:off x="0" y="1618371"/>
          <a:ext cx="3956251" cy="0"/>
        </a:xfrm>
        <a:prstGeom prst="line">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w="12700" cap="rnd" cmpd="sng" algn="ctr">
          <a:solidFill>
            <a:schemeClr val="dk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E47422F9-BB12-D144-B94E-8559038EEF8A}">
      <dsp:nvSpPr>
        <dsp:cNvPr id="0" name=""/>
        <dsp:cNvSpPr/>
      </dsp:nvSpPr>
      <dsp:spPr>
        <a:xfrm>
          <a:off x="0" y="1618371"/>
          <a:ext cx="3956251" cy="40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panose="020F0502020204030204"/>
              <a:ea typeface="+mn-ea"/>
              <a:cs typeface="+mn-cs"/>
            </a:rPr>
            <a:t>5. Strategy</a:t>
          </a:r>
        </a:p>
      </dsp:txBody>
      <dsp:txXfrm>
        <a:off x="0" y="1618371"/>
        <a:ext cx="3956251" cy="404469"/>
      </dsp:txXfrm>
    </dsp:sp>
    <dsp:sp modelId="{F1AA752C-A077-AE42-A661-8F47BB19B870}">
      <dsp:nvSpPr>
        <dsp:cNvPr id="0" name=""/>
        <dsp:cNvSpPr/>
      </dsp:nvSpPr>
      <dsp:spPr>
        <a:xfrm>
          <a:off x="0" y="2022841"/>
          <a:ext cx="3956251" cy="0"/>
        </a:xfrm>
        <a:prstGeom prst="line">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w="12700" cap="rnd" cmpd="sng" algn="ctr">
          <a:solidFill>
            <a:schemeClr val="dk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CDD82D94-B649-B349-A060-A254E7D9D419}">
      <dsp:nvSpPr>
        <dsp:cNvPr id="0" name=""/>
        <dsp:cNvSpPr/>
      </dsp:nvSpPr>
      <dsp:spPr>
        <a:xfrm>
          <a:off x="0" y="2022841"/>
          <a:ext cx="3956251" cy="40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panose="020F0502020204030204"/>
              <a:ea typeface="+mn-ea"/>
              <a:cs typeface="+mn-cs"/>
            </a:rPr>
            <a:t>6. Communication</a:t>
          </a:r>
        </a:p>
      </dsp:txBody>
      <dsp:txXfrm>
        <a:off x="0" y="2022841"/>
        <a:ext cx="3956251" cy="404469"/>
      </dsp:txXfrm>
    </dsp:sp>
    <dsp:sp modelId="{56AEEB80-41D4-BC46-BF93-113155624018}">
      <dsp:nvSpPr>
        <dsp:cNvPr id="0" name=""/>
        <dsp:cNvSpPr/>
      </dsp:nvSpPr>
      <dsp:spPr>
        <a:xfrm>
          <a:off x="0" y="2427311"/>
          <a:ext cx="3956251" cy="0"/>
        </a:xfrm>
        <a:prstGeom prst="line">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w="12700" cap="rnd" cmpd="sng" algn="ctr">
          <a:solidFill>
            <a:schemeClr val="dk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A5B89A65-60D7-D64C-9420-EA89437F6C5F}">
      <dsp:nvSpPr>
        <dsp:cNvPr id="0" name=""/>
        <dsp:cNvSpPr/>
      </dsp:nvSpPr>
      <dsp:spPr>
        <a:xfrm>
          <a:off x="0" y="2427311"/>
          <a:ext cx="3956251" cy="40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panose="020F0502020204030204"/>
              <a:ea typeface="+mn-ea"/>
              <a:cs typeface="+mn-cs"/>
            </a:rPr>
            <a:t>7. Support</a:t>
          </a:r>
        </a:p>
      </dsp:txBody>
      <dsp:txXfrm>
        <a:off x="0" y="2427311"/>
        <a:ext cx="3956251" cy="404469"/>
      </dsp:txXfrm>
    </dsp:sp>
    <dsp:sp modelId="{56771874-5CC2-7F44-869A-C4445CFCF1A8}">
      <dsp:nvSpPr>
        <dsp:cNvPr id="0" name=""/>
        <dsp:cNvSpPr/>
      </dsp:nvSpPr>
      <dsp:spPr>
        <a:xfrm>
          <a:off x="0" y="2831780"/>
          <a:ext cx="3956251" cy="0"/>
        </a:xfrm>
        <a:prstGeom prst="line">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w="12700" cap="rnd" cmpd="sng" algn="ctr">
          <a:solidFill>
            <a:schemeClr val="dk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A4A2B0AB-8AE2-7449-9E4E-1DF18A7A7B20}">
      <dsp:nvSpPr>
        <dsp:cNvPr id="0" name=""/>
        <dsp:cNvSpPr/>
      </dsp:nvSpPr>
      <dsp:spPr>
        <a:xfrm>
          <a:off x="0" y="2831780"/>
          <a:ext cx="3956251" cy="40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panose="020F0502020204030204"/>
              <a:ea typeface="+mn-ea"/>
              <a:cs typeface="+mn-cs"/>
            </a:rPr>
            <a:t>8. Implementation</a:t>
          </a:r>
        </a:p>
      </dsp:txBody>
      <dsp:txXfrm>
        <a:off x="0" y="2831780"/>
        <a:ext cx="3956251" cy="404469"/>
      </dsp:txXfrm>
    </dsp:sp>
    <dsp:sp modelId="{F09FAE61-EE6F-474F-AD05-3575382BD866}">
      <dsp:nvSpPr>
        <dsp:cNvPr id="0" name=""/>
        <dsp:cNvSpPr/>
      </dsp:nvSpPr>
      <dsp:spPr>
        <a:xfrm>
          <a:off x="0" y="3236250"/>
          <a:ext cx="3956251" cy="0"/>
        </a:xfrm>
        <a:prstGeom prst="line">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w="12700" cap="rnd" cmpd="sng" algn="ctr">
          <a:solidFill>
            <a:schemeClr val="dk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4D470BAF-496F-5243-9C3F-77D26B8FEBF3}">
      <dsp:nvSpPr>
        <dsp:cNvPr id="0" name=""/>
        <dsp:cNvSpPr/>
      </dsp:nvSpPr>
      <dsp:spPr>
        <a:xfrm>
          <a:off x="0" y="3236250"/>
          <a:ext cx="3956251" cy="40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panose="020F0502020204030204"/>
              <a:ea typeface="+mn-ea"/>
              <a:cs typeface="+mn-cs"/>
            </a:rPr>
            <a:t>9. Evaluate</a:t>
          </a:r>
        </a:p>
      </dsp:txBody>
      <dsp:txXfrm>
        <a:off x="0" y="3236250"/>
        <a:ext cx="3956251" cy="404469"/>
      </dsp:txXfrm>
    </dsp:sp>
    <dsp:sp modelId="{DAAF3FFD-7D5B-B841-8514-812EC59BEB97}">
      <dsp:nvSpPr>
        <dsp:cNvPr id="0" name=""/>
        <dsp:cNvSpPr/>
      </dsp:nvSpPr>
      <dsp:spPr>
        <a:xfrm>
          <a:off x="0" y="3640719"/>
          <a:ext cx="3956251" cy="0"/>
        </a:xfrm>
        <a:prstGeom prst="line">
          <a:avLst/>
        </a:prstGeom>
        <a:gradFill rotWithShape="0">
          <a:gsLst>
            <a:gs pos="0">
              <a:schemeClr val="dk2">
                <a:hueOff val="0"/>
                <a:satOff val="0"/>
                <a:lumOff val="0"/>
                <a:alphaOff val="0"/>
                <a:tint val="98000"/>
                <a:lumMod val="110000"/>
              </a:schemeClr>
            </a:gs>
            <a:gs pos="84000">
              <a:schemeClr val="dk2">
                <a:hueOff val="0"/>
                <a:satOff val="0"/>
                <a:lumOff val="0"/>
                <a:alphaOff val="0"/>
                <a:shade val="90000"/>
                <a:lumMod val="88000"/>
              </a:schemeClr>
            </a:gs>
          </a:gsLst>
          <a:lin ang="5400000" scaled="0"/>
        </a:gradFill>
        <a:ln w="12700" cap="rnd" cmpd="sng" algn="ctr">
          <a:solidFill>
            <a:schemeClr val="dk2">
              <a:hueOff val="0"/>
              <a:satOff val="0"/>
              <a:lumOff val="0"/>
              <a:alphaOff val="0"/>
            </a:schemeClr>
          </a:solidFill>
          <a:prstDash val="solid"/>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1">
          <a:scrgbClr r="0" g="0" b="0"/>
        </a:lnRef>
        <a:fillRef idx="3">
          <a:scrgbClr r="0" g="0" b="0"/>
        </a:fillRef>
        <a:effectRef idx="3">
          <a:scrgbClr r="0" g="0" b="0"/>
        </a:effectRef>
        <a:fontRef idx="minor">
          <a:schemeClr val="lt1"/>
        </a:fontRef>
      </dsp:style>
    </dsp:sp>
    <dsp:sp modelId="{520EE598-433F-1241-A39C-6050774A9B23}">
      <dsp:nvSpPr>
        <dsp:cNvPr id="0" name=""/>
        <dsp:cNvSpPr/>
      </dsp:nvSpPr>
      <dsp:spPr>
        <a:xfrm>
          <a:off x="0" y="3640719"/>
          <a:ext cx="3956251" cy="40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latin typeface="Calibri" panose="020F0502020204030204"/>
              <a:ea typeface="+mn-ea"/>
              <a:cs typeface="+mn-cs"/>
            </a:rPr>
            <a:t>10. Sustain</a:t>
          </a:r>
        </a:p>
      </dsp:txBody>
      <dsp:txXfrm>
        <a:off x="0" y="3640719"/>
        <a:ext cx="3956251" cy="40446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ECFF3-C5A6-495E-808E-64414471D05E}" type="datetimeFigureOut">
              <a:rPr lang="en-US" smtClean="0"/>
              <a:t>10/24/23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F38FE-87BE-4299-837D-18BDD65C108B}" type="slidenum">
              <a:rPr lang="en-US" smtClean="0"/>
              <a:t>‹#›</a:t>
            </a:fld>
            <a:endParaRPr lang="en-US"/>
          </a:p>
        </p:txBody>
      </p:sp>
    </p:spTree>
    <p:extLst>
      <p:ext uri="{BB962C8B-B14F-4D97-AF65-F5344CB8AC3E}">
        <p14:creationId xmlns:p14="http://schemas.microsoft.com/office/powerpoint/2010/main" val="226207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Hello – Can you hear me all okay?   I am going to discuss with you this session about Culture Change and Change Management.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So today in healthcare we all face several challenges when it comes to culture change and change management. </a:t>
            </a:r>
            <a:r>
              <a:rPr lang="en-US" sz="1200" b="0" kern="100" dirty="0">
                <a:effectLst/>
                <a:latin typeface="Calibri" panose="020F0502020204030204" pitchFamily="34" charset="0"/>
                <a:ea typeface="Times New Roman" panose="02020603050405020304" pitchFamily="18" charset="0"/>
                <a:cs typeface="Times New Roman" panose="02020603050405020304" pitchFamily="18" charset="0"/>
              </a:rPr>
              <a:t>The complexity of the healthcare system in itself  is a challenge.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As you know everything in healthcare is constantly changing, being modified, and is ever evolving. Just when one change has been implemented or being digested, the next one is arriving bringing more challenges and requiring more effort from an already taxed team. </a:t>
            </a:r>
            <a:endParaRPr lang="en-US" sz="1200" b="1"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100" dirty="0">
                <a:effectLst/>
                <a:latin typeface="Calibri" panose="020F0502020204030204" pitchFamily="34" charset="0"/>
                <a:ea typeface="Times New Roman" panose="02020603050405020304" pitchFamily="18" charset="0"/>
                <a:cs typeface="Times New Roman" panose="02020603050405020304" pitchFamily="18" charset="0"/>
              </a:rPr>
              <a:t>Many of you come from healthcare organizations that are large and some that are small, regardless  it is still difficult to implement consistent change cross the board. We all have our struggles.</a:t>
            </a:r>
            <a:endParaRPr lang="en-US" b="1" dirty="0">
              <a:solidFill>
                <a:srgbClr val="FF0000"/>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1200"/>
              </a:spcAft>
            </a:pPr>
            <a:r>
              <a:rPr lang="en-US" sz="1200" b="0" kern="100" dirty="0">
                <a:effectLst/>
                <a:latin typeface="Calibri" panose="020F0502020204030204" pitchFamily="34" charset="0"/>
                <a:ea typeface="Times New Roman" panose="02020603050405020304" pitchFamily="18" charset="0"/>
                <a:cs typeface="Times New Roman" panose="02020603050405020304" pitchFamily="18" charset="0"/>
              </a:rPr>
              <a:t>By adopting a thoughtful and inclusive approach to culture and change management, leaders can pave the way for successful change in healthcare organizations.</a:t>
            </a: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F38FE-87BE-4299-837D-18BDD65C10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834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prior Chief doesn’t really work out and decides to move on, so No CHANGE island gets another Chief.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interim Chief steps in. This Chief has lived on the island with the first no Change CEO. He is open to change but is a new leader! He has never been a chief before.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is still in a bit of chaos, and there is still much work to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this point, the work is needed for financial viability. As the pandemic comes to an end, many hospitals financially and operationally are a mess.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F38FE-87BE-4299-837D-18BDD65C10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336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interim CEO is eventually hired as the 2</a:t>
            </a:r>
            <a:r>
              <a:rPr lang="en-US" baseline="30000" dirty="0"/>
              <a:t>nd</a:t>
            </a:r>
            <a:r>
              <a:rPr lang="en-US" dirty="0"/>
              <a:t> CEO in 2 and half years. With the New CEO – more changes occur at the leadership level. The facility decides to add a CMO and a Compliance Officer.</a:t>
            </a:r>
          </a:p>
          <a:p>
            <a:endParaRPr lang="en-US" dirty="0"/>
          </a:p>
          <a:p>
            <a:r>
              <a:rPr lang="en-US" dirty="0"/>
              <a:t>During this time there were changes to pay structures and pay practices. Travelers were needed for nursing and other areas post covid.</a:t>
            </a:r>
          </a:p>
          <a:p>
            <a:endParaRPr lang="en-US" dirty="0"/>
          </a:p>
          <a:p>
            <a:r>
              <a:rPr lang="en-US" dirty="0"/>
              <a:t>Change was still occurring feverishly but there were old wounds of covid, and prior leadership that hindered culture change as well as implementing key strategy.  The psychological safety of the organization was still recovering and each new changed caused more distress to many on the team.</a:t>
            </a:r>
          </a:p>
          <a:p>
            <a:endParaRPr lang="en-US" dirty="0"/>
          </a:p>
          <a:p>
            <a:r>
              <a:rPr lang="en-US" dirty="0"/>
              <a:t>The culture was struggling, and everyone was exhausted.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in review of my organization, you heard a lot of the struggle of culture and of all the changes that were trying to occur.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us to now begin to talk about what is culture and what is effective culture change.</a:t>
            </a:r>
            <a:endParaRPr lang="en-US" b="1" i="0" dirty="0">
              <a:effectLst/>
              <a:latin typeface="Open Sans" panose="020B0606030504020204" pitchFamily="34" charset="0"/>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F38FE-87BE-4299-837D-18BDD65C10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926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sz="1200" b="0" i="0" dirty="0">
              <a:solidFill>
                <a:srgbClr val="000000"/>
              </a:solidFill>
              <a:effectLst/>
              <a:latin typeface="tahoma" panose="020B060403050404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solidFill>
                  <a:srgbClr val="000000"/>
                </a:solidFill>
                <a:effectLst/>
                <a:latin typeface="tahoma" panose="020B0604030504040204" pitchFamily="34" charset="0"/>
              </a:rPr>
              <a:t>Culture is a system of shared assumptions, values, and beliefs, which governs how people behave in organizations. Culture is often invisible and intangible. But it exerts a powerful influence on how employees think, feel, and act. </a:t>
            </a:r>
          </a:p>
          <a:p>
            <a:pPr algn="l" fontAlgn="base"/>
            <a:endParaRPr lang="en-US" sz="1200" b="0" i="0" dirty="0">
              <a:solidFill>
                <a:srgbClr val="000000"/>
              </a:solidFill>
              <a:effectLst/>
              <a:latin typeface="tahoma" panose="020B0604030504040204" pitchFamily="34" charset="0"/>
            </a:endParaRPr>
          </a:p>
          <a:p>
            <a:pPr algn="l" fontAlgn="base"/>
            <a:endParaRPr lang="en-US" sz="1200" b="0" i="0" dirty="0">
              <a:solidFill>
                <a:srgbClr val="8E8D8A"/>
              </a:solidFill>
              <a:effectLst/>
              <a:latin typeface="Lato" panose="020F050202020403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solidFill>
                  <a:srgbClr val="000000"/>
                </a:solidFill>
                <a:effectLst/>
                <a:latin typeface="tahoma" panose="020B0604030504040204" pitchFamily="34" charset="0"/>
              </a:rPr>
              <a:t>It is how people in organizations do things. It is the attitude of the people. It is also the unwritten rules and norms that employees follow. Just as every individual is unique, every organization has a unique culture. You all have a culture you are apart of. And if you have worked in other healthcare facilities you understand that cultures can be different.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tahoma" panose="020B060403050404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dirty="0">
              <a:solidFill>
                <a:srgbClr val="333333"/>
              </a:solidFill>
              <a:effectLst/>
              <a:latin typeface="Georgia" panose="02040502050405020303" pitchFamily="18" charset="0"/>
            </a:endParaRPr>
          </a:p>
          <a:p>
            <a:pPr algn="l" fontAlgn="base"/>
            <a:r>
              <a:rPr lang="en-US" sz="1200" b="0" i="0" dirty="0">
                <a:solidFill>
                  <a:srgbClr val="333333"/>
                </a:solidFill>
                <a:effectLst/>
                <a:latin typeface="Georgia" panose="02040502050405020303" pitchFamily="18" charset="0"/>
              </a:rPr>
              <a:t>Culture is also a set of shared automatic thoughts.  Automatic thoughts are the </a:t>
            </a:r>
            <a:r>
              <a:rPr lang="en-US" sz="1200" b="0" i="0" dirty="0">
                <a:solidFill>
                  <a:srgbClr val="212529"/>
                </a:solidFill>
                <a:effectLst/>
                <a:latin typeface="system-ui"/>
              </a:rPr>
              <a:t>thoughts that are instantaneous, habitual, and nonconscious.</a:t>
            </a:r>
            <a:r>
              <a:rPr lang="en-US" sz="1200" b="0" i="0" dirty="0">
                <a:solidFill>
                  <a:srgbClr val="333333"/>
                </a:solidFill>
                <a:effectLst/>
                <a:latin typeface="Georgia" panose="02040502050405020303" pitchFamily="18" charset="0"/>
              </a:rPr>
              <a:t> These are </a:t>
            </a:r>
            <a:r>
              <a:rPr lang="en-US" sz="1200" b="0" i="0" dirty="0">
                <a:solidFill>
                  <a:srgbClr val="212529"/>
                </a:solidFill>
                <a:effectLst/>
                <a:latin typeface="system-ui"/>
              </a:rPr>
              <a:t>thoughts that have been so well learned and habitually repeated that they occur without cognitive effort. Certain experience trigger these automatic thoughts. Often it can be negative thinking.  </a:t>
            </a:r>
          </a:p>
          <a:p>
            <a:pPr algn="l" fontAlgn="base"/>
            <a:endParaRPr lang="en-US" sz="1200" b="0" i="0" dirty="0">
              <a:solidFill>
                <a:srgbClr val="212529"/>
              </a:solidFill>
              <a:effectLst/>
              <a:latin typeface="system-ui"/>
            </a:endParaRPr>
          </a:p>
          <a:p>
            <a:pPr algn="l" fontAlgn="base"/>
            <a:r>
              <a:rPr lang="en-US" sz="1200" b="0" i="0" dirty="0">
                <a:solidFill>
                  <a:srgbClr val="212529"/>
                </a:solidFill>
                <a:effectLst/>
                <a:latin typeface="system-ui"/>
              </a:rPr>
              <a:t>For example, coming here today you dressed warm because conferences are always cold.</a:t>
            </a:r>
          </a:p>
          <a:p>
            <a:pPr algn="l" fontAlgn="base"/>
            <a:endParaRPr lang="en-US" sz="1200" b="0" i="0" dirty="0">
              <a:solidFill>
                <a:srgbClr val="212529"/>
              </a:solidFill>
              <a:effectLst/>
              <a:latin typeface="system-ui"/>
            </a:endParaRPr>
          </a:p>
          <a:p>
            <a:pPr algn="l" fontAlgn="base"/>
            <a:r>
              <a:rPr lang="en-US" sz="1200" b="0" i="0" dirty="0">
                <a:solidFill>
                  <a:srgbClr val="212529"/>
                </a:solidFill>
                <a:effectLst/>
                <a:latin typeface="system-ui"/>
              </a:rPr>
              <a:t> </a:t>
            </a:r>
            <a:r>
              <a:rPr lang="en-US" sz="1200" b="0" i="0" dirty="0">
                <a:solidFill>
                  <a:srgbClr val="333333"/>
                </a:solidFill>
                <a:effectLst/>
                <a:latin typeface="Georgia" panose="02040502050405020303" pitchFamily="18" charset="0"/>
              </a:rPr>
              <a:t>So to change these deeply engrained thoughts, you have to change the habits of how people think. And as we know habit change is also difficult.</a:t>
            </a:r>
          </a:p>
          <a:p>
            <a:pPr algn="l" fontAlgn="base"/>
            <a:endParaRPr lang="en-US" sz="1200" b="0" i="0" dirty="0">
              <a:solidFill>
                <a:srgbClr val="000000"/>
              </a:solidFill>
              <a:effectLst/>
              <a:latin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63DF38FE-87BE-4299-837D-18BDD65C108B}" type="slidenum">
              <a:rPr lang="en-US" smtClean="0"/>
              <a:t>12</a:t>
            </a:fld>
            <a:endParaRPr lang="en-US"/>
          </a:p>
        </p:txBody>
      </p:sp>
    </p:spTree>
    <p:extLst>
      <p:ext uri="{BB962C8B-B14F-4D97-AF65-F5344CB8AC3E}">
        <p14:creationId xmlns:p14="http://schemas.microsoft.com/office/powerpoint/2010/main" val="1218148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b charter"/>
              </a:rPr>
              <a:t> I want you to begin to think about your company cultures like an operating system. </a:t>
            </a:r>
          </a:p>
          <a:p>
            <a:endParaRPr lang="en-US" b="0" i="0" dirty="0">
              <a:solidFill>
                <a:srgbClr val="333333"/>
              </a:solidFill>
              <a:effectLst/>
              <a:latin typeface="sb charter"/>
            </a:endParaRPr>
          </a:p>
          <a:p>
            <a:r>
              <a:rPr lang="en-US" b="0" i="0" dirty="0">
                <a:solidFill>
                  <a:srgbClr val="333333"/>
                </a:solidFill>
                <a:effectLst/>
                <a:latin typeface="sb charter"/>
              </a:rPr>
              <a:t>We could refer to the values and principles as what makes up the operating system. </a:t>
            </a:r>
          </a:p>
          <a:p>
            <a:endParaRPr lang="en-US" b="0" i="0" dirty="0">
              <a:solidFill>
                <a:srgbClr val="333333"/>
              </a:solidFill>
              <a:effectLst/>
              <a:latin typeface="sb charter"/>
            </a:endParaRPr>
          </a:p>
          <a:p>
            <a:r>
              <a:rPr lang="en-US" b="0" i="0" dirty="0">
                <a:solidFill>
                  <a:srgbClr val="333333"/>
                </a:solidFill>
                <a:effectLst/>
                <a:latin typeface="sb charter"/>
              </a:rPr>
              <a:t>It’s like your phone’s operating system — it works invisibly in the background to connect your apps and help you get things done. You also expect it to be regularly updated with enhancements, performance improvements, and new features. </a:t>
            </a:r>
          </a:p>
          <a:p>
            <a:endParaRPr lang="en-US" b="0" i="0" dirty="0">
              <a:solidFill>
                <a:srgbClr val="333333"/>
              </a:solidFill>
              <a:effectLst/>
              <a:latin typeface="sb charter"/>
            </a:endParaRPr>
          </a:p>
          <a:p>
            <a:r>
              <a:rPr lang="en-US" b="0" i="0" dirty="0">
                <a:solidFill>
                  <a:srgbClr val="333333"/>
                </a:solidFill>
                <a:effectLst/>
                <a:latin typeface="sb charter"/>
              </a:rPr>
              <a:t>The same is true for company culture. The operating system needs to be updated to ensure that it’s staying current with where the company is and where it’s going.</a:t>
            </a:r>
          </a:p>
          <a:p>
            <a:endParaRPr lang="en-US" b="0" i="0" dirty="0">
              <a:solidFill>
                <a:srgbClr val="333333"/>
              </a:solidFill>
              <a:effectLst/>
              <a:latin typeface="sb charter"/>
            </a:endParaRPr>
          </a:p>
          <a:p>
            <a:r>
              <a:rPr lang="en-US" b="0" i="0" dirty="0">
                <a:solidFill>
                  <a:srgbClr val="333333"/>
                </a:solidFill>
                <a:effectLst/>
                <a:latin typeface="sb charter"/>
              </a:rPr>
              <a:t>As I discussed with earlier with No Change Island, the operating system of that culture was </a:t>
            </a:r>
            <a:r>
              <a:rPr lang="en-US" b="0" i="0" dirty="0" err="1">
                <a:solidFill>
                  <a:srgbClr val="333333"/>
                </a:solidFill>
                <a:effectLst/>
                <a:latin typeface="sb charter"/>
              </a:rPr>
              <a:t>kinda</a:t>
            </a:r>
            <a:r>
              <a:rPr lang="en-US" b="0" i="0" dirty="0">
                <a:solidFill>
                  <a:srgbClr val="333333"/>
                </a:solidFill>
                <a:effectLst/>
                <a:latin typeface="sb charter"/>
              </a:rPr>
              <a:t> still a DOS.</a:t>
            </a:r>
            <a:endParaRPr lang="en-US" dirty="0"/>
          </a:p>
        </p:txBody>
      </p:sp>
      <p:sp>
        <p:nvSpPr>
          <p:cNvPr id="4" name="Slide Number Placeholder 3"/>
          <p:cNvSpPr>
            <a:spLocks noGrp="1"/>
          </p:cNvSpPr>
          <p:nvPr>
            <p:ph type="sldNum" sz="quarter" idx="5"/>
          </p:nvPr>
        </p:nvSpPr>
        <p:spPr/>
        <p:txBody>
          <a:bodyPr/>
          <a:lstStyle/>
          <a:p>
            <a:fld id="{63DF38FE-87BE-4299-837D-18BDD65C108B}" type="slidenum">
              <a:rPr lang="en-US" smtClean="0"/>
              <a:t>13</a:t>
            </a:fld>
            <a:endParaRPr lang="en-US"/>
          </a:p>
        </p:txBody>
      </p:sp>
    </p:spTree>
    <p:extLst>
      <p:ext uri="{BB962C8B-B14F-4D97-AF65-F5344CB8AC3E}">
        <p14:creationId xmlns:p14="http://schemas.microsoft.com/office/powerpoint/2010/main" val="3282378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dirty="0">
                <a:solidFill>
                  <a:srgbClr val="333333"/>
                </a:solidFill>
                <a:effectLst/>
                <a:latin typeface="sb charter"/>
              </a:rPr>
              <a:t>So how many of you have heard this famous saying - Culture eats strategy for breakfast or you may have also heard lunch.....</a:t>
            </a:r>
          </a:p>
          <a:p>
            <a:pPr marL="0" indent="0">
              <a:buNone/>
            </a:pPr>
            <a:endParaRPr lang="en-US" sz="1200" b="0" i="0" dirty="0">
              <a:solidFill>
                <a:srgbClr val="333333"/>
              </a:solidFill>
              <a:effectLst/>
              <a:latin typeface="sb charter"/>
            </a:endParaRPr>
          </a:p>
          <a:p>
            <a:pPr marL="0" indent="0">
              <a:buNone/>
            </a:pPr>
            <a:r>
              <a:rPr lang="en-US" sz="1200" b="0" i="0" dirty="0">
                <a:solidFill>
                  <a:srgbClr val="333333"/>
                </a:solidFill>
                <a:effectLst/>
                <a:latin typeface="sb charter"/>
              </a:rPr>
              <a:t>Culture </a:t>
            </a:r>
            <a:r>
              <a:rPr lang="en-US" sz="1200" b="0" i="1" dirty="0">
                <a:solidFill>
                  <a:srgbClr val="333333"/>
                </a:solidFill>
                <a:effectLst/>
                <a:latin typeface="sb charter"/>
              </a:rPr>
              <a:t>is</a:t>
            </a:r>
            <a:r>
              <a:rPr lang="en-US" sz="1200" b="0" i="0" dirty="0">
                <a:solidFill>
                  <a:srgbClr val="333333"/>
                </a:solidFill>
                <a:effectLst/>
                <a:latin typeface="sb charter"/>
              </a:rPr>
              <a:t> important. And a good strategy can, in fact, be consumed by a bad culture. You can have the best plan in the world, and if the culture isn’t going to let it happen, if you do not share the message just right.  I see repeatedly organizations struggle as the culture is not in aligned with the strategy.</a:t>
            </a:r>
            <a:endParaRPr lang="en-US" sz="1200" b="0" i="0" dirty="0">
              <a:solidFill>
                <a:srgbClr val="000000"/>
              </a:solidFill>
              <a:effectLst/>
              <a:latin typeface="tahoma" panose="020B0604030504040204" pitchFamily="34" charset="0"/>
            </a:endParaRPr>
          </a:p>
          <a:p>
            <a:pPr algn="l" fontAlgn="base"/>
            <a:endParaRPr lang="en-US" sz="1200" b="0" i="0" dirty="0">
              <a:solidFill>
                <a:srgbClr val="000000"/>
              </a:solidFill>
              <a:effectLst/>
              <a:latin typeface="tahoma" panose="020B0604030504040204" pitchFamily="34" charset="0"/>
            </a:endParaRPr>
          </a:p>
          <a:p>
            <a:pPr algn="l" fontAlgn="base"/>
            <a:r>
              <a:rPr lang="en-US" sz="1200" b="0" i="0" dirty="0">
                <a:solidFill>
                  <a:srgbClr val="000000"/>
                </a:solidFill>
                <a:effectLst/>
                <a:latin typeface="tahoma" panose="020B0604030504040204" pitchFamily="34" charset="0"/>
              </a:rPr>
              <a:t>So how does culture specifically eat  strategy for breakfast</a:t>
            </a:r>
            <a:r>
              <a:rPr lang="en-US" sz="1200" b="0" i="0" dirty="0">
                <a:solidFill>
                  <a:srgbClr val="000000"/>
                </a:solidFill>
                <a:effectLst/>
                <a:latin typeface="Bai Jamjuree"/>
              </a:rPr>
              <a:t>?</a:t>
            </a:r>
          </a:p>
          <a:p>
            <a:pPr algn="l" fontAlgn="base"/>
            <a:endParaRPr lang="en-US" sz="1200" b="0" i="0" dirty="0">
              <a:solidFill>
                <a:srgbClr val="000000"/>
              </a:solidFill>
              <a:effectLst/>
              <a:latin typeface="Bai Jamjuree"/>
            </a:endParaRPr>
          </a:p>
          <a:p>
            <a:pPr algn="l" fontAlgn="base"/>
            <a:r>
              <a:rPr lang="en-US" sz="1200" b="0" i="0" dirty="0">
                <a:solidFill>
                  <a:srgbClr val="000000"/>
                </a:solidFill>
                <a:effectLst/>
                <a:latin typeface="tahoma" panose="020B0604030504040204" pitchFamily="34" charset="0"/>
              </a:rPr>
              <a:t>Culture has inertia and loves the status quo. It resists all attempts to change. Even if the strategy is brilliant, it cannot succeed without considering culture as a factor.</a:t>
            </a:r>
          </a:p>
          <a:p>
            <a:pPr algn="l" fontAlgn="base"/>
            <a:endParaRPr lang="en-US" sz="1200" b="0" i="0" dirty="0">
              <a:solidFill>
                <a:srgbClr val="000000"/>
              </a:solidFill>
              <a:effectLst/>
              <a:latin typeface="tahoma" panose="020B0604030504040204" pitchFamily="34" charset="0"/>
            </a:endParaRPr>
          </a:p>
          <a:p>
            <a:pPr algn="l" fontAlgn="base"/>
            <a:r>
              <a:rPr lang="en-US" sz="1200" b="0" i="0" dirty="0">
                <a:solidFill>
                  <a:srgbClr val="000000"/>
                </a:solidFill>
                <a:effectLst/>
                <a:latin typeface="tahoma" panose="020B0604030504040204" pitchFamily="34" charset="0"/>
              </a:rPr>
              <a:t>If  the culture is supportive then the strategy has a good chance of getting implemented. Otherwise, it is quite likely that the culture will eat the strategy for breakfast! </a:t>
            </a:r>
          </a:p>
          <a:p>
            <a:pPr algn="l" fontAlgn="base"/>
            <a:endParaRPr lang="en-US" sz="1200" b="0" i="0" dirty="0">
              <a:solidFill>
                <a:srgbClr val="000000"/>
              </a:solidFill>
              <a:effectLst/>
              <a:latin typeface="tahoma" panose="020B0604030504040204" pitchFamily="34" charset="0"/>
            </a:endParaRPr>
          </a:p>
          <a:p>
            <a:pPr algn="l" fontAlgn="base"/>
            <a:r>
              <a:rPr lang="en-US" sz="1200" b="0" i="0" dirty="0">
                <a:solidFill>
                  <a:srgbClr val="000000"/>
                </a:solidFill>
                <a:effectLst/>
                <a:latin typeface="tahoma" panose="020B0604030504040204" pitchFamily="34" charset="0"/>
              </a:rPr>
              <a:t>Culture and strategy are two sides of the same coin.</a:t>
            </a:r>
            <a:r>
              <a:rPr lang="en-US" sz="1200" b="0" i="0" dirty="0">
                <a:solidFill>
                  <a:srgbClr val="8E8D8A"/>
                </a:solidFill>
                <a:effectLst/>
                <a:latin typeface="Lato" panose="020F0502020204030203" pitchFamily="34" charset="0"/>
              </a:rPr>
              <a:t> </a:t>
            </a:r>
            <a:r>
              <a:rPr lang="en-US" sz="1200" b="0" i="0" dirty="0">
                <a:solidFill>
                  <a:srgbClr val="000000"/>
                </a:solidFill>
                <a:effectLst/>
                <a:latin typeface="tahoma" panose="020B0604030504040204" pitchFamily="34" charset="0"/>
              </a:rPr>
              <a:t>Often strategy gets attention, and culture doesn’t. Companies pay a heavy price for ignoring culture while working on their strategy.</a:t>
            </a:r>
          </a:p>
          <a:p>
            <a:pPr algn="l" fontAlgn="base"/>
            <a:endParaRPr lang="en-US" sz="1200" b="0" i="0" dirty="0">
              <a:solidFill>
                <a:srgbClr val="8E8D8A"/>
              </a:solidFill>
              <a:effectLst/>
              <a:latin typeface="Lato" panose="020F0502020204030203" pitchFamily="34" charset="0"/>
            </a:endParaRPr>
          </a:p>
          <a:p>
            <a:pPr algn="l" fontAlgn="base"/>
            <a:r>
              <a:rPr lang="en-US" sz="1200" b="0" i="0" dirty="0">
                <a:solidFill>
                  <a:srgbClr val="000000"/>
                </a:solidFill>
                <a:effectLst/>
                <a:latin typeface="tahoma" panose="020B0604030504040204" pitchFamily="34" charset="0"/>
              </a:rPr>
              <a:t>Planning a strategy without considering the culture is like planting the seed without considering the type of soil. If you plant the right seed in the wrong soil, the seed will die.</a:t>
            </a:r>
            <a:endParaRPr lang="en-US" sz="1200" b="0" i="0" dirty="0">
              <a:solidFill>
                <a:srgbClr val="8E8D8A"/>
              </a:solidFill>
              <a:effectLst/>
              <a:latin typeface="Lato" panose="020F0502020204030203" pitchFamily="34" charset="0"/>
            </a:endParaRPr>
          </a:p>
          <a:p>
            <a:pPr algn="l" fontAlgn="base"/>
            <a:r>
              <a:rPr lang="en-US" sz="1200" b="0" i="0" dirty="0">
                <a:solidFill>
                  <a:srgbClr val="000000"/>
                </a:solidFill>
                <a:effectLst/>
                <a:latin typeface="tahoma" panose="020B0604030504040204" pitchFamily="34" charset="0"/>
              </a:rPr>
              <a:t>Similarly, if you have a strategy for which the culture is not conducive, it will fail miserably. </a:t>
            </a:r>
          </a:p>
          <a:p>
            <a:pPr algn="l" fontAlgn="base"/>
            <a:endParaRPr lang="en-US" sz="1200" b="0" i="0" dirty="0">
              <a:solidFill>
                <a:srgbClr val="000000"/>
              </a:solidFill>
              <a:effectLst/>
              <a:latin typeface="tahoma" panose="020B0604030504040204" pitchFamily="34" charset="0"/>
            </a:endParaRPr>
          </a:p>
          <a:p>
            <a:pPr algn="l" fontAlgn="base"/>
            <a:r>
              <a:rPr lang="en-US" sz="1200" b="0" i="0" dirty="0">
                <a:solidFill>
                  <a:srgbClr val="000000"/>
                </a:solidFill>
                <a:effectLst/>
                <a:latin typeface="tahoma" panose="020B0604030504040204" pitchFamily="34" charset="0"/>
              </a:rPr>
              <a:t>Culture and strategy are interrelated, and they reinforce each other.</a:t>
            </a:r>
            <a:endParaRPr lang="en-US" sz="1200" b="0" i="0" dirty="0">
              <a:solidFill>
                <a:srgbClr val="8E8D8A"/>
              </a:solidFill>
              <a:effectLst/>
              <a:latin typeface="Lato" panose="020F0502020204030203" pitchFamily="34" charset="0"/>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63DF38FE-87BE-4299-837D-18BDD65C108B}" type="slidenum">
              <a:rPr lang="en-US" smtClean="0"/>
              <a:t>14</a:t>
            </a:fld>
            <a:endParaRPr lang="en-US"/>
          </a:p>
        </p:txBody>
      </p:sp>
    </p:spTree>
    <p:extLst>
      <p:ext uri="{BB962C8B-B14F-4D97-AF65-F5344CB8AC3E}">
        <p14:creationId xmlns:p14="http://schemas.microsoft.com/office/powerpoint/2010/main" val="2453666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rial" panose="020B0604020202020204" pitchFamily="34" charset="0"/>
              </a:rPr>
              <a:t>But that is easier said than done Culture change and change management in healthcare can pose several challenges due to the complex nature of the industry and the impact it has on patients and healthcare professionals. Here are some common challenges:</a:t>
            </a:r>
          </a:p>
          <a:p>
            <a:pPr algn="l"/>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We already mentioned the complexity of the healthcare system. There are  multiple stakeholders, departments, and hierarchies. Coordinating and aligning all these components during culture change can be a significant challenge, requiring effective communication and collaboration.</a:t>
            </a: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Then there is the challenge if there is lack of leadership alignment: If leaders within the healthcare organization are not aligned or do not fully support the cultural change, it can create confusion and hinder progress. Consistent and visible support from leadership is essential  to overcoming resistance and driving change.</a:t>
            </a: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Then you can have resource limitations. Healthcare organizations often face resource constraints, including time, budget, and staffing. Allocating resources for change management initiatives and providing adequate training and support can be challenging, potentially impacting the pace and effectiveness of the cultural transformation.</a:t>
            </a: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What about the biggest one - Resistance to change: Healthcare organizations often have long-established traditions, practices, and beliefs, making it challenging to introduce and implement new cultural norms. Resistance may stem from fear of the unknown, concern about the impact on patient care, or skepticism about the effectiveness of the change. Overcoming ingrained behaviors: Changing deeply ingrained behaviors and attitudes can be difficult. </a:t>
            </a: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Then you have Balancing the change implementation: Is too much changing happening at once.  Implementing culture change while maintaining high-quality patient care can be a delicate balance. Teams must adapt to new processes and ways of working without compromising patient safety or outcomes.  It is a fine balance.</a:t>
            </a:r>
          </a:p>
          <a:p>
            <a:pPr algn="l"/>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But despite these challenges, addressing them with a thoughtful and comprehensive change management strategy, effective communication, and engagement with stakeholders can increase the likelihood of successful culture change in healthcare. </a:t>
            </a:r>
            <a:br>
              <a:rPr lang="en-US" dirty="0"/>
            </a:br>
            <a:endParaRPr lang="en-US" dirty="0"/>
          </a:p>
        </p:txBody>
      </p:sp>
      <p:sp>
        <p:nvSpPr>
          <p:cNvPr id="4" name="Slide Number Placeholder 3"/>
          <p:cNvSpPr>
            <a:spLocks noGrp="1"/>
          </p:cNvSpPr>
          <p:nvPr>
            <p:ph type="sldNum" sz="quarter" idx="5"/>
          </p:nvPr>
        </p:nvSpPr>
        <p:spPr/>
        <p:txBody>
          <a:bodyPr/>
          <a:lstStyle/>
          <a:p>
            <a:fld id="{63DF38FE-87BE-4299-837D-18BDD65C108B}" type="slidenum">
              <a:rPr lang="en-US" smtClean="0"/>
              <a:t>15</a:t>
            </a:fld>
            <a:endParaRPr lang="en-US"/>
          </a:p>
        </p:txBody>
      </p:sp>
    </p:spTree>
    <p:extLst>
      <p:ext uri="{BB962C8B-B14F-4D97-AF65-F5344CB8AC3E}">
        <p14:creationId xmlns:p14="http://schemas.microsoft.com/office/powerpoint/2010/main" val="1394965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remember our island, I want to loop back into our timeline..... We are about here in the story between the end of 22 and 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organization struggled with those challenges I just discussed.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Things were only getting harder for everyone in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F38FE-87BE-4299-837D-18BDD65C10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280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this point I start struggling with my own limitations as a leader with my current mindset as a leader.</a:t>
            </a:r>
          </a:p>
          <a:p>
            <a:endParaRPr lang="en-US" dirty="0"/>
          </a:p>
          <a:p>
            <a:r>
              <a:rPr lang="en-US" dirty="0"/>
              <a:t>My approach and behavior was one of the biggest changes I had to make as a leader. I am like many leaders had an EGO, a big one.  I came from large health system rooted in EBP as well as very high patient care standards. The cultures I came from were mostly corporate so being progressively number one in the industry was survival amongst your competitors. So progressive forward thinking was how I was raised as clinician and leader.</a:t>
            </a:r>
          </a:p>
          <a:p>
            <a:endParaRPr lang="en-US" dirty="0"/>
          </a:p>
          <a:p>
            <a:r>
              <a:rPr lang="en-US" dirty="0"/>
              <a:t>This culture was the opposite, not progressive, computers started being used in 2014 (put that in perspective my daughter is 9) so they started using computers when my daughter was born. EBP was not a common term, in fact it was a bit of crazy talk.</a:t>
            </a:r>
          </a:p>
          <a:p>
            <a:endParaRPr lang="en-US" dirty="0"/>
          </a:p>
          <a:p>
            <a:r>
              <a:rPr lang="en-US" dirty="0"/>
              <a:t>To put this into perspective even more, We still use taped report at my facility.  I struggled with this, even fought it .... and I lost with the nursing staff. </a:t>
            </a:r>
          </a:p>
          <a:p>
            <a:endParaRPr lang="en-US" dirty="0"/>
          </a:p>
          <a:p>
            <a:r>
              <a:rPr lang="en-US" dirty="0"/>
              <a:t>I could have demanded it, but I chose to really lean into the current culture, as if I did not, I would lose trust forever of the nursing team. </a:t>
            </a:r>
          </a:p>
          <a:p>
            <a:endParaRPr lang="en-US" dirty="0"/>
          </a:p>
          <a:p>
            <a:r>
              <a:rPr lang="en-US" dirty="0"/>
              <a:t>Remember that rocky bit of psychological safety I shared earlier and the burnout. I came from a place where bedside shift report was the standard. So, talk about a change for me and my automatic thoughts.</a:t>
            </a:r>
          </a:p>
          <a:p>
            <a:endParaRPr lang="en-US" b="0" dirty="0"/>
          </a:p>
          <a:p>
            <a:r>
              <a:rPr lang="en-US" b="0" i="0" dirty="0">
                <a:solidFill>
                  <a:srgbClr val="333333"/>
                </a:solidFill>
                <a:effectLst/>
                <a:latin typeface="Georgia" panose="02040502050405020303" pitchFamily="18" charset="0"/>
              </a:rPr>
              <a:t>As leaders we need to recognizes that we are ‘a voice’ around the table, not ‘thee voice.’ This is a huge challenge, as leaders often see themselves as the only person capable and authorized to make decisions.</a:t>
            </a:r>
          </a:p>
          <a:p>
            <a:endParaRPr lang="en-US"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I chose that day to allow the voice of the nursing body to prevail, shared governance at its finest. Even though know one knew what that meant at the organization, I recognized in that very moment they had a powerful voice and I needed to get on the right side of that for to lead them effectively. </a:t>
            </a:r>
          </a:p>
          <a:p>
            <a:endParaRPr lang="en-US"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 While it’s true that leaders make the decisions, we  also need to listen honestly to other people’s opinions. I learned that it is so valuable to make sure people feel validated for their opinions, and when you make a decision, take those opinions into account.</a:t>
            </a:r>
          </a:p>
          <a:p>
            <a:endParaRPr lang="en-US" b="0" i="0" dirty="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As leaders you must change your mindsets to help change the culture. A bad leader will hinder the culture change. I had to change for my team. </a:t>
            </a:r>
            <a:r>
              <a:rPr lang="en-US" dirty="0"/>
              <a:t>Meeting the culture where it is at can be a crucial piece to a successful culture change. </a:t>
            </a:r>
          </a:p>
          <a:p>
            <a:endParaRPr lang="en-US" dirty="0"/>
          </a:p>
        </p:txBody>
      </p:sp>
      <p:sp>
        <p:nvSpPr>
          <p:cNvPr id="4" name="Slide Number Placeholder 3"/>
          <p:cNvSpPr>
            <a:spLocks noGrp="1"/>
          </p:cNvSpPr>
          <p:nvPr>
            <p:ph type="sldNum" sz="quarter" idx="5"/>
          </p:nvPr>
        </p:nvSpPr>
        <p:spPr/>
        <p:txBody>
          <a:bodyPr/>
          <a:lstStyle/>
          <a:p>
            <a:fld id="{63DF38FE-87BE-4299-837D-18BDD65C108B}" type="slidenum">
              <a:rPr lang="en-US" smtClean="0"/>
              <a:t>17</a:t>
            </a:fld>
            <a:endParaRPr lang="en-US"/>
          </a:p>
        </p:txBody>
      </p:sp>
    </p:spTree>
    <p:extLst>
      <p:ext uri="{BB962C8B-B14F-4D97-AF65-F5344CB8AC3E}">
        <p14:creationId xmlns:p14="http://schemas.microsoft.com/office/powerpoint/2010/main" val="1506007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t>So, as I stated I was struggling as a leader and as a team we were as well and  as organization we continued to struggle with our culture and we began saying frequently that the Culture is eating our strategy for Breakfast, Lunch, and Dinner... This just kept reappearing. To the point we decided to seek out a culture change program for the organization and started really working on how as leaders we were contributing to the culture problems. </a:t>
            </a:r>
          </a:p>
          <a:p>
            <a:endParaRPr lang="en-US" dirty="0"/>
          </a:p>
          <a:p>
            <a:r>
              <a:rPr lang="en-US" dirty="0"/>
              <a:t>Here are a few examples on how we were failing and how we had to change. </a:t>
            </a:r>
          </a:p>
          <a:p>
            <a:pPr marL="0" marR="0" indent="0" algn="l" rtl="0" eaLnBrk="1" fontAlgn="auto" latinLnBrk="0" hangingPunct="1">
              <a:spcBef>
                <a:spcPts val="0"/>
              </a:spcBef>
              <a:spcAft>
                <a:spcPts val="0"/>
              </a:spcAft>
            </a:pPr>
            <a:endParaRPr lang="en-US"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b="0" i="0" u="none" strike="noStrike" kern="1200" spc="0" baseline="0" dirty="0">
                <a:ln>
                  <a:noFill/>
                </a:ln>
                <a:solidFill>
                  <a:srgbClr val="002060"/>
                </a:solidFill>
                <a:effectLst/>
              </a:rPr>
              <a:t>Going too fast, poor timing.</a:t>
            </a:r>
            <a:endParaRPr lang="en-US" b="0" i="0" u="none" strike="noStrike" dirty="0">
              <a:effectLst/>
            </a:endParaRPr>
          </a:p>
          <a:p>
            <a:pPr marL="0" algn="l" rtl="0" eaLnBrk="1" fontAlgn="t" latinLnBrk="0" hangingPunct="1">
              <a:spcBef>
                <a:spcPts val="0"/>
              </a:spcBef>
              <a:spcAft>
                <a:spcPts val="0"/>
              </a:spcAft>
            </a:pPr>
            <a:r>
              <a:rPr lang="en-US" b="0" i="0" u="none" strike="noStrike" kern="1200" dirty="0">
                <a:solidFill>
                  <a:srgbClr val="002060"/>
                </a:solidFill>
                <a:effectLst/>
              </a:rPr>
              <a:t>We started slowing WAY DOWN!  Remember balancing change – we started to do that.</a:t>
            </a:r>
          </a:p>
          <a:p>
            <a:pPr marL="0" algn="l" rtl="0" eaLnBrk="1" fontAlgn="t" latinLnBrk="0" hangingPunct="1">
              <a:spcBef>
                <a:spcPts val="0"/>
              </a:spcBef>
              <a:spcAft>
                <a:spcPts val="0"/>
              </a:spcAft>
            </a:pPr>
            <a:endParaRPr lang="en-US" b="0" i="0" u="none" strike="noStrike" dirty="0">
              <a:effectLst/>
            </a:endParaRPr>
          </a:p>
          <a:p>
            <a:pPr marL="0" marR="0" indent="0" algn="l" rtl="0" eaLnBrk="1" fontAlgn="auto" latinLnBrk="0" hangingPunct="1">
              <a:spcBef>
                <a:spcPts val="0"/>
              </a:spcBef>
              <a:spcAft>
                <a:spcPts val="0"/>
              </a:spcAft>
            </a:pPr>
            <a:r>
              <a:rPr lang="en-US" b="0" i="0" u="none" strike="noStrike" kern="1200" spc="0" baseline="0" dirty="0">
                <a:ln>
                  <a:noFill/>
                </a:ln>
                <a:solidFill>
                  <a:srgbClr val="002060"/>
                </a:solidFill>
                <a:effectLst/>
              </a:rPr>
              <a:t>Not properly explaining the why.</a:t>
            </a:r>
            <a:endParaRPr lang="en-US" b="0" i="0" u="none" strike="noStrike" dirty="0">
              <a:effectLst/>
            </a:endParaRPr>
          </a:p>
          <a:p>
            <a:pPr marL="0" algn="l" rtl="0" eaLnBrk="1" fontAlgn="t" latinLnBrk="0" hangingPunct="1">
              <a:spcBef>
                <a:spcPts val="0"/>
              </a:spcBef>
              <a:spcAft>
                <a:spcPts val="0"/>
              </a:spcAft>
            </a:pPr>
            <a:r>
              <a:rPr lang="en-US" b="0" i="0" u="none" strike="noStrike" kern="1200" dirty="0">
                <a:solidFill>
                  <a:srgbClr val="002060"/>
                </a:solidFill>
                <a:effectLst/>
              </a:rPr>
              <a:t>Started proactively communicating – Sending out the whys of a job posting.</a:t>
            </a:r>
          </a:p>
          <a:p>
            <a:pPr marL="0" algn="l" rtl="0" eaLnBrk="1" fontAlgn="t" latinLnBrk="0" hangingPunct="1">
              <a:spcBef>
                <a:spcPts val="0"/>
              </a:spcBef>
              <a:spcAft>
                <a:spcPts val="0"/>
              </a:spcAft>
            </a:pPr>
            <a:endParaRPr lang="en-US" b="0" i="0" u="none" strike="noStrike" dirty="0">
              <a:effectLst/>
            </a:endParaRPr>
          </a:p>
          <a:p>
            <a:pPr marL="0" marR="0" indent="0" algn="l" rtl="0" eaLnBrk="1" fontAlgn="auto" latinLnBrk="0" hangingPunct="1">
              <a:spcBef>
                <a:spcPts val="0"/>
              </a:spcBef>
              <a:spcAft>
                <a:spcPts val="0"/>
              </a:spcAft>
            </a:pPr>
            <a:r>
              <a:rPr lang="en-US" b="0" i="0" u="none" strike="noStrike" kern="1200" spc="0" baseline="0" dirty="0">
                <a:ln>
                  <a:noFill/>
                </a:ln>
                <a:solidFill>
                  <a:srgbClr val="002060"/>
                </a:solidFill>
                <a:effectLst/>
              </a:rPr>
              <a:t>Changing longstanding traditions and not recognizing the impact.</a:t>
            </a:r>
            <a:endParaRPr lang="en-US" b="0" i="0" u="none" strike="noStrike" dirty="0">
              <a:effectLst/>
            </a:endParaRPr>
          </a:p>
          <a:p>
            <a:pPr marL="0" algn="l" rtl="0" eaLnBrk="1" fontAlgn="t" latinLnBrk="0" hangingPunct="1">
              <a:spcBef>
                <a:spcPts val="0"/>
              </a:spcBef>
              <a:spcAft>
                <a:spcPts val="0"/>
              </a:spcAft>
            </a:pPr>
            <a:r>
              <a:rPr lang="en-US" b="0" i="0" u="none" strike="noStrike" kern="1200" dirty="0">
                <a:solidFill>
                  <a:srgbClr val="002060"/>
                </a:solidFill>
                <a:effectLst/>
              </a:rPr>
              <a:t>Discussing the change first, getting by in from the group. Make it their voice, listening to staff</a:t>
            </a:r>
          </a:p>
          <a:p>
            <a:pPr marL="0" algn="l" rtl="0" eaLnBrk="1" fontAlgn="t" latinLnBrk="0" hangingPunct="1">
              <a:spcBef>
                <a:spcPts val="0"/>
              </a:spcBef>
              <a:spcAft>
                <a:spcPts val="0"/>
              </a:spcAft>
            </a:pPr>
            <a:endParaRPr lang="en-US" b="0" i="0" u="none" strike="noStrike" dirty="0">
              <a:effectLst/>
            </a:endParaRPr>
          </a:p>
          <a:p>
            <a:pPr marL="0" marR="0" indent="0" algn="l" rtl="0" eaLnBrk="1" fontAlgn="auto" latinLnBrk="0" hangingPunct="1">
              <a:spcBef>
                <a:spcPts val="0"/>
              </a:spcBef>
              <a:spcAft>
                <a:spcPts val="0"/>
              </a:spcAft>
            </a:pPr>
            <a:r>
              <a:rPr lang="en-US" b="0" i="0" u="none" strike="noStrike" kern="1200" spc="0" baseline="0" dirty="0">
                <a:ln>
                  <a:noFill/>
                </a:ln>
                <a:solidFill>
                  <a:srgbClr val="002060"/>
                </a:solidFill>
                <a:effectLst/>
              </a:rPr>
              <a:t>Breaking trust – action speak louder than words – everyone is watching.</a:t>
            </a:r>
            <a:endParaRPr lang="en-US" b="0" i="0" u="none" strike="noStrike" dirty="0">
              <a:effectLst/>
            </a:endParaRPr>
          </a:p>
          <a:p>
            <a:pPr marL="0" algn="l" rtl="0" eaLnBrk="1" fontAlgn="t" latinLnBrk="0" hangingPunct="1">
              <a:spcBef>
                <a:spcPts val="0"/>
              </a:spcBef>
              <a:spcAft>
                <a:spcPts val="0"/>
              </a:spcAft>
            </a:pPr>
            <a:r>
              <a:rPr lang="en-US" b="0" i="0" u="none" strike="noStrike" kern="1200" dirty="0">
                <a:solidFill>
                  <a:srgbClr val="002060"/>
                </a:solidFill>
                <a:effectLst/>
              </a:rPr>
              <a:t>Being very mindful of the timing, communication, and behaviors around the change.</a:t>
            </a:r>
          </a:p>
          <a:p>
            <a:pPr marL="0" algn="l" rtl="0" eaLnBrk="1" fontAlgn="t" latinLnBrk="0" hangingPunct="1">
              <a:spcBef>
                <a:spcPts val="0"/>
              </a:spcBef>
              <a:spcAft>
                <a:spcPts val="0"/>
              </a:spcAft>
            </a:pPr>
            <a:endParaRPr lang="en-US" b="0" i="0" u="none" strike="noStrike" kern="1200" dirty="0">
              <a:solidFill>
                <a:srgbClr val="002060"/>
              </a:solidFill>
              <a:effectLst/>
            </a:endParaRPr>
          </a:p>
          <a:p>
            <a:pPr marL="0" algn="l" rtl="0" eaLnBrk="1" fontAlgn="t" latinLnBrk="0" hangingPunct="1">
              <a:spcBef>
                <a:spcPts val="0"/>
              </a:spcBef>
              <a:spcAft>
                <a:spcPts val="0"/>
              </a:spcAft>
            </a:pPr>
            <a:r>
              <a:rPr lang="en-US" b="0" i="0" u="none" strike="noStrike" kern="1200" dirty="0">
                <a:solidFill>
                  <a:srgbClr val="002060"/>
                </a:solidFill>
                <a:effectLst/>
              </a:rPr>
              <a:t>How did we get there with team trust being an issue?, we had to really examine key components of how we were being ineffective as leaders with change management.</a:t>
            </a:r>
            <a:endParaRPr lang="en-US" b="0" i="0" u="none" strike="noStrike"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63DF38FE-87BE-4299-837D-18BDD65C108B}" type="slidenum">
              <a:rPr lang="en-US" smtClean="0"/>
              <a:t>18</a:t>
            </a:fld>
            <a:endParaRPr lang="en-US"/>
          </a:p>
        </p:txBody>
      </p:sp>
    </p:spTree>
    <p:extLst>
      <p:ext uri="{BB962C8B-B14F-4D97-AF65-F5344CB8AC3E}">
        <p14:creationId xmlns:p14="http://schemas.microsoft.com/office/powerpoint/2010/main" val="340717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2475" y="4400550"/>
            <a:ext cx="6400799" cy="6975206"/>
          </a:xfrm>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kern="100" dirty="0">
                <a:effectLst/>
                <a:latin typeface="Calibri" panose="020F0502020204030204" pitchFamily="34" charset="0"/>
                <a:ea typeface="Calibri" panose="020F0502020204030204" pitchFamily="34" charset="0"/>
                <a:cs typeface="Times New Roman" panose="02020603050405020304" pitchFamily="18" charset="0"/>
              </a:rPr>
              <a:t>So as a team we came to realize that we needed to change how we were approaching change so we could be effective with change management.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kern="100" dirty="0">
                <a:effectLst/>
                <a:latin typeface="Calibri" panose="020F0502020204030204" pitchFamily="34" charset="0"/>
                <a:ea typeface="Calibri" panose="020F0502020204030204" pitchFamily="34" charset="0"/>
                <a:cs typeface="Times New Roman" panose="02020603050405020304" pitchFamily="18" charset="0"/>
              </a:rPr>
              <a:t>Remember I discussed the trust aspect. We were not very emotionally aware. Change management involves managing the emotions and responses of individuals during periods of change more than anything.  It is composed of several components, all of which have their own significance.</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So as leaders we had to start developing Emotional Awareness: We had to recognize, understand, and acknowledging the emotions of healthcare team and patients during change. Being emotionally aware helps in predicting possible reactions and planning strategies to handle them. We also had to have better empathy: understanding and addressing the concerns and fears of those affected by the change. By showing empathy, you can gain the trust and support for the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 had to also start communicating better. Clear and regular communication is crucial in managing change effectively. It reduces uncertainty and fear, thereby making the change more acceptable. It includes informing about what the change entails, why it is necessary, and how it will be implemented.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15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 also started educating our team on culture and change. This included providing necessary training to the healthcare team to adapt to the change and continuous support to help them overcome any challenges they face during the transition. As I stated our organization has invested in a three-year culture change program that all employees are required to participate in.  We also became more open to feedback and making necessary adjustments in the change process based on the feedback received. Sometimes that wasn’t easy but we started really leaning in.</a:t>
            </a:r>
          </a:p>
          <a:p>
            <a:pPr marL="0" marR="0">
              <a:lnSpc>
                <a:spcPct val="115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 also began recognizing and rewarding the efforts of those who adapt to the change encourages others to do the same. It created ,more positivity and change became more acceptable. </a:t>
            </a:r>
          </a:p>
          <a:p>
            <a:pPr marL="0" marR="0">
              <a:lnSpc>
                <a:spcPct val="115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year we receive the Best of for Dawson and Gosper County in several key categories. That meant more to me than the accolade itself. It meant after the 3 years of all that chaos and change as a health system we were going in one direction together. </a:t>
            </a:r>
          </a:p>
          <a:p>
            <a:endParaRPr lang="en-US" dirty="0"/>
          </a:p>
        </p:txBody>
      </p:sp>
      <p:sp>
        <p:nvSpPr>
          <p:cNvPr id="4" name="Slide Number Placeholder 3"/>
          <p:cNvSpPr>
            <a:spLocks noGrp="1"/>
          </p:cNvSpPr>
          <p:nvPr>
            <p:ph type="sldNum" sz="quarter" idx="5"/>
          </p:nvPr>
        </p:nvSpPr>
        <p:spPr/>
        <p:txBody>
          <a:bodyPr/>
          <a:lstStyle/>
          <a:p>
            <a:fld id="{63DF38FE-87BE-4299-837D-18BDD65C108B}" type="slidenum">
              <a:rPr lang="en-US" smtClean="0"/>
              <a:t>19</a:t>
            </a:fld>
            <a:endParaRPr lang="en-US"/>
          </a:p>
        </p:txBody>
      </p:sp>
    </p:spTree>
    <p:extLst>
      <p:ext uri="{BB962C8B-B14F-4D97-AF65-F5344CB8AC3E}">
        <p14:creationId xmlns:p14="http://schemas.microsoft.com/office/powerpoint/2010/main" val="366872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12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Today I am going to talk about these very things.</a:t>
            </a:r>
          </a:p>
          <a:p>
            <a:endParaRPr lang="en-US" sz="1200" dirty="0"/>
          </a:p>
          <a:p>
            <a:r>
              <a:rPr lang="en-US" sz="1200" dirty="0"/>
              <a:t>We will discuss my own journey and experiences with culture change.</a:t>
            </a:r>
          </a:p>
          <a:p>
            <a:endParaRPr lang="en-US" sz="1200" dirty="0"/>
          </a:p>
          <a:p>
            <a:pPr lvl="0"/>
            <a:r>
              <a:rPr lang="en-US" sz="1200" b="1" dirty="0"/>
              <a:t>Describe </a:t>
            </a:r>
            <a:r>
              <a:rPr lang="en-US" sz="1200" i="1" dirty="0"/>
              <a:t>Culture Change and Change Management at the facility I currently reside.</a:t>
            </a:r>
          </a:p>
          <a:p>
            <a:pPr lvl="0"/>
            <a:endParaRPr lang="en-US" sz="1200" b="1" i="1" dirty="0"/>
          </a:p>
          <a:p>
            <a:pPr lvl="0"/>
            <a:r>
              <a:rPr lang="en-US" sz="1200" b="1" i="1" dirty="0"/>
              <a:t>State </a:t>
            </a:r>
            <a:r>
              <a:rPr lang="en-US" sz="1200" i="1" dirty="0"/>
              <a:t>Key Elements of Effective Culture Change.</a:t>
            </a:r>
          </a:p>
          <a:p>
            <a:pPr lvl="0"/>
            <a:endParaRPr lang="en-US" sz="1200" b="1" dirty="0"/>
          </a:p>
          <a:p>
            <a:pPr lvl="0"/>
            <a:r>
              <a:rPr lang="en-US" sz="1200" b="1" dirty="0"/>
              <a:t>and Explain</a:t>
            </a:r>
            <a:r>
              <a:rPr lang="en-US" sz="1200" b="1" i="0" dirty="0"/>
              <a:t> </a:t>
            </a:r>
            <a:r>
              <a:rPr lang="en-US" sz="1200" i="1" dirty="0"/>
              <a:t>Change Management Components.</a:t>
            </a:r>
          </a:p>
          <a:p>
            <a:endParaRPr lang="en-US" dirty="0"/>
          </a:p>
        </p:txBody>
      </p:sp>
      <p:sp>
        <p:nvSpPr>
          <p:cNvPr id="4" name="Slide Number Placeholder 3"/>
          <p:cNvSpPr>
            <a:spLocks noGrp="1"/>
          </p:cNvSpPr>
          <p:nvPr>
            <p:ph type="sldNum" sz="quarter" idx="5"/>
          </p:nvPr>
        </p:nvSpPr>
        <p:spPr/>
        <p:txBody>
          <a:bodyPr/>
          <a:lstStyle/>
          <a:p>
            <a:fld id="{63DF38FE-87BE-4299-837D-18BDD65C108B}" type="slidenum">
              <a:rPr lang="en-US" smtClean="0"/>
              <a:t>2</a:t>
            </a:fld>
            <a:endParaRPr lang="en-US"/>
          </a:p>
        </p:txBody>
      </p:sp>
    </p:spTree>
    <p:extLst>
      <p:ext uri="{BB962C8B-B14F-4D97-AF65-F5344CB8AC3E}">
        <p14:creationId xmlns:p14="http://schemas.microsoft.com/office/powerpoint/2010/main" val="2993777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dirty="0"/>
              <a:t>So we have discussed culture change and components of effective change management but now lets talk about how you make change happen.</a:t>
            </a:r>
          </a:p>
          <a:p>
            <a:pPr marL="0" marR="0">
              <a:lnSpc>
                <a:spcPct val="115000"/>
              </a:lnSpc>
              <a:spcBef>
                <a:spcPts val="0"/>
              </a:spcBef>
              <a:spcAft>
                <a:spcPts val="800"/>
              </a:spcAft>
            </a:pPr>
            <a:endParaRPr lang="en-US" sz="1200" dirty="0"/>
          </a:p>
          <a:p>
            <a:pPr marL="0" marR="0">
              <a:lnSpc>
                <a:spcPct val="115000"/>
              </a:lnSpc>
              <a:spcBef>
                <a:spcPts val="0"/>
              </a:spcBef>
              <a:spcAft>
                <a:spcPts val="800"/>
              </a:spcAft>
            </a:pPr>
            <a:r>
              <a:rPr lang="en-US" sz="1200" dirty="0"/>
              <a:t>Through my experience in health care, I've developed a systematic model to achieve successful change management. </a:t>
            </a:r>
          </a:p>
          <a:p>
            <a:pPr marL="0" marR="0">
              <a:lnSpc>
                <a:spcPct val="115000"/>
              </a:lnSpc>
              <a:spcBef>
                <a:spcPts val="0"/>
              </a:spcBef>
              <a:spcAft>
                <a:spcPts val="800"/>
              </a:spcAft>
            </a:pPr>
            <a:endParaRPr lang="en-US" sz="1200" dirty="0"/>
          </a:p>
          <a:p>
            <a:pPr marL="0" marR="0">
              <a:lnSpc>
                <a:spcPct val="115000"/>
              </a:lnSpc>
              <a:spcBef>
                <a:spcPts val="0"/>
              </a:spcBef>
              <a:spcAft>
                <a:spcPts val="800"/>
              </a:spcAft>
            </a:pPr>
            <a:r>
              <a:rPr lang="en-US" sz="1200" dirty="0"/>
              <a:t>Each step of the model highlight concepts within the change models of Lewin’s change management, </a:t>
            </a:r>
            <a:r>
              <a:rPr lang="en-US" sz="1200" dirty="0" err="1"/>
              <a:t>Tuckmans</a:t>
            </a:r>
            <a:r>
              <a:rPr lang="en-US" sz="1200" dirty="0"/>
              <a:t>, Kotter’s change management theory and ADKAR change theory.</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I have added a few more steps.</a:t>
            </a:r>
          </a:p>
          <a:p>
            <a:pPr marL="0" marR="0">
              <a:lnSpc>
                <a:spcPct val="115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a:p>
            <a:r>
              <a:rPr lang="en-US" dirty="0"/>
              <a:t>The ten-step model helps to ensure that regardless of skill-level, any staff member can be a change agent and facilitate change.</a:t>
            </a:r>
          </a:p>
          <a:p>
            <a:endParaRPr lang="en-US" dirty="0"/>
          </a:p>
          <a:p>
            <a:r>
              <a:rPr lang="en-US" dirty="0"/>
              <a:t> Each step is required to achieve successful change systematically and empower and guide staff through the process. </a:t>
            </a:r>
          </a:p>
          <a:p>
            <a:endParaRPr lang="en-US" dirty="0"/>
          </a:p>
          <a:p>
            <a:r>
              <a:rPr lang="en-US" dirty="0"/>
              <a:t>I am breaking these down pretty elementary so for some of you these steps can be down in twos and threes. But if you are going to do change right you have to have these elements.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F601B3-1BDD-9845-87EC-E18550922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667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step in the Change Model is to identify the need for a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must be the question what needs to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F601B3-1BDD-9845-87EC-E18550922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326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step is to assess what change is exactly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step is required as the assessment brings clarity to the depth of the change needed and what will be required to achieve the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change is proactive the organization is looking to make active improvements before a major situation or event occurs. The benefit of proactive change is that it can often be planned out leisurely and sensibly.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other type of change is reactive change. With reactive change a sense of urgency occurs and quick decisions are made in regard to what changes need to be made often from a crisis, serious event, or when obligatory requirements exist.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this step the financial implications of the change will be determined, the time required along with what resources are needed for the change to occur.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Assessing the change leads into the next step of determining the right team and elements required to build a collaborative steering team for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F601B3-1BDD-9845-87EC-E18550922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764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third step you have team collaboration.  You need to chose a team to help guide and facilitate the change. This could be a large or small team and it is best if it is diverse.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Team members will operate as a steering committee or change champions and bring support to the change identified.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what is needed to be changed, will depend on what members are invited to participate on the steering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that the steering team has executive decision-making abilities and executive support so that they can make decisions on the needed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team carries an important role as they are responsible for the success or failure of the determined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a:r>
              <a:rPr lang="en-US" b="0" i="0" dirty="0">
                <a:solidFill>
                  <a:srgbClr val="666666"/>
                </a:solidFill>
                <a:effectLst/>
              </a:rPr>
              <a:t>Many of you are probably familiar with the Forming Storming idea. </a:t>
            </a:r>
          </a:p>
          <a:p>
            <a:pPr algn="l"/>
            <a:endParaRPr lang="en-US" b="0" i="0" dirty="0">
              <a:solidFill>
                <a:srgbClr val="666666"/>
              </a:solidFill>
              <a:effectLst/>
            </a:endParaRPr>
          </a:p>
          <a:p>
            <a:pPr algn="l"/>
            <a:r>
              <a:rPr lang="en-US" b="0" i="0" dirty="0">
                <a:solidFill>
                  <a:srgbClr val="666666"/>
                </a:solidFill>
                <a:effectLst/>
              </a:rPr>
              <a:t>This is key with your steering committee to have a strong partnership as they lead the change. During your change your steering committee will go through these stages. This also can mirror the depth of the culture and the different stages of the change different pockets of employees are experiencing.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F601B3-1BDD-9845-87EC-E18550922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992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After the steering committee develops the fourth step is to create a vision for the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 this step the deep why for the change is discovered along with what the outcome goal will be determined by the steering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vision will guide the strategy for change management as well as help to influence others to accept the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vision will also help to determine change objectives that will lead to the next step involving strategy.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E4449"/>
                </a:solidFill>
                <a:effectLst/>
              </a:rPr>
              <a:t>Creating a vision which everyone in the company can understand and remember is crucial along with setting goals or milestones.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E4449"/>
              </a:solidFill>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F601B3-1BDD-9845-87EC-E18550922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33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fifth step, the strategy for the change will be developed by the steering team.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Strategy will encompass the needed structure and a systematic approach for the change to be a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Education, resources, and communication can also be apart of the strategy. Timelines, action plans and an execution strategy will also support the needed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culture eats strategy so be mindful in this step.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E4449"/>
                </a:solidFill>
                <a:effectLst/>
              </a:rPr>
              <a:t>You might want to undergo the change in phases. I recommend this as it can keep the process at the right pace and you can maintain better control of the change.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F601B3-1BDD-9845-87EC-E18550922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77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9966" y="4385051"/>
            <a:ext cx="6307810" cy="4464481"/>
          </a:xfrm>
        </p:spPr>
        <p:txBody>
          <a:bodyPr/>
          <a:lstStyle/>
          <a:p>
            <a:r>
              <a:rPr lang="en-US" sz="1100" dirty="0"/>
              <a:t>In the sixth step of the change model, communication is key for explaining strategy and the vision for the change. </a:t>
            </a:r>
          </a:p>
          <a:p>
            <a:endParaRPr lang="en-US" sz="1100" dirty="0"/>
          </a:p>
          <a:p>
            <a:r>
              <a:rPr lang="en-US" sz="1100" dirty="0"/>
              <a:t>During communication, the why is explained behind the change and timelines are shared. </a:t>
            </a:r>
          </a:p>
          <a:p>
            <a:endParaRPr lang="en-US" sz="1100" dirty="0"/>
          </a:p>
          <a:p>
            <a:r>
              <a:rPr lang="en-US" sz="1100" dirty="0"/>
              <a:t>It is important for the change committee to communicate the change in an influential manner to help strengthen the engagement on change. </a:t>
            </a:r>
          </a:p>
          <a:p>
            <a:endParaRPr lang="en-US" sz="1100" dirty="0"/>
          </a:p>
          <a:p>
            <a:r>
              <a:rPr lang="en-US" sz="1100" dirty="0"/>
              <a:t>The goal of the communication is to adequately prepare and communicate to all involved about the oncoming change.  How will this be communicated, what mediums and venues will be used to share the vision of the change.</a:t>
            </a:r>
          </a:p>
          <a:p>
            <a:endParaRPr lang="en-US" sz="1100" dirty="0"/>
          </a:p>
          <a:p>
            <a:r>
              <a:rPr lang="en-US" sz="1100" dirty="0"/>
              <a:t>Once communication occurs, staff then determine how they will approach the change on an emotional level. At this phase of the process, staff might become resistant to the change or the new process. </a:t>
            </a:r>
          </a:p>
          <a:p>
            <a:endParaRPr lang="en-US" sz="1100" dirty="0"/>
          </a:p>
          <a:p>
            <a:r>
              <a:rPr lang="en-US" sz="1100" dirty="0"/>
              <a:t>The next step in the change model is support which helps others to leverage the change in a healthy manner and accept the change instead of resisting.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E4449"/>
                </a:solidFill>
                <a:effectLst/>
              </a:rPr>
              <a:t>Be transparent about the changes you’re trying to achieve, address employees’ concerns and let them express those concerns. No matter how advanced we become, there is nothing more powerful than communication that is clear, honest and consistent. This type of communication builds trust and would engage employees in the process. </a:t>
            </a:r>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F601B3-1BDD-9845-87EC-E18550922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828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1959" y="4400549"/>
            <a:ext cx="6245817"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 the seventh step of the change model, support is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After strategy has been determined and communication has occurred, support will be needed for those involved with the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Indirect support of making sure resources are available for a successful change along with direct support of making sure staff are handling the change with a positive approach and are prepared to overcome barriers and understand that challenges will lie ahead.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Change is hard for many so having the proper support to guide staff during change will help the culture of the organization with future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D3935"/>
                </a:solidFill>
                <a:effectLst/>
              </a:rPr>
              <a:t>I am often asked ‘what do we do with the person who just doesn’t want to change’. In my experience some of the people who have been identified as ‘never will change’ often have the greatest epiphanies and become extraordinary advocates for the change. This epiphany is often a combination of insight and peer pressure (as other peers start to change the individual becomes more and more uncomfortable staying in the old way). My advice is this, suspend your judgement and give people a chance to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D3935"/>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D3935"/>
                </a:solidFill>
                <a:effectLst/>
              </a:rPr>
              <a:t>At the end of 6 months, you will know those that will not and willfully choose not to change; those that are struggling to change but making an effort and those that are starting to become your role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D3935"/>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D3935"/>
                </a:solidFill>
                <a:effectLst/>
              </a:rPr>
              <a:t>During this time, I often use the phrase, lets try this for 90 days or pilot this change to see if this is a change we should stick with. This often reduces anxiety with the situation as those involved fill like they have an option or say if it doesn't work.</a:t>
            </a:r>
            <a:endParaRPr lang="en-US" sz="11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F601B3-1BDD-9845-87EC-E18550922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216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9485" y="4400550"/>
            <a:ext cx="6478291" cy="3600450"/>
          </a:xfrm>
        </p:spPr>
        <p:txBody>
          <a:bodyPr/>
          <a:lstStyle/>
          <a:p>
            <a:pPr algn="l"/>
            <a:r>
              <a:rPr lang="en-US" sz="1000" b="0" i="0" dirty="0">
                <a:effectLst/>
                <a:latin typeface="Libre Franklin" panose="020F0502020204030204" pitchFamily="34" charset="0"/>
              </a:rPr>
              <a:t>So, this is the Learning Zone Model which was originally developed by psychologist Lev Vygotsky, but has since been popularized by many other educational professionals. </a:t>
            </a:r>
          </a:p>
          <a:p>
            <a:pPr algn="l"/>
            <a:endParaRPr lang="en-US" sz="1000" b="0" i="0" dirty="0">
              <a:effectLst/>
              <a:latin typeface="Libre Franklin" panose="020F0502020204030204" pitchFamily="34" charset="0"/>
            </a:endParaRPr>
          </a:p>
          <a:p>
            <a:pPr algn="l"/>
            <a:r>
              <a:rPr lang="en-US" sz="1000" b="0" i="0" dirty="0">
                <a:effectLst/>
                <a:latin typeface="Libre Franklin" panose="020F0502020204030204" pitchFamily="34" charset="0"/>
              </a:rPr>
              <a:t>We look at this a lot in our organization. </a:t>
            </a:r>
            <a:br>
              <a:rPr lang="en-US" sz="1000" dirty="0"/>
            </a:br>
            <a:endParaRPr lang="en-US" sz="1000" b="1" i="0" dirty="0">
              <a:effectLst/>
              <a:latin typeface="-apple-system"/>
            </a:endParaRPr>
          </a:p>
          <a:p>
            <a:pPr algn="l" fontAlgn="auto"/>
            <a:r>
              <a:rPr lang="en-US" sz="1000" b="0" i="0" dirty="0">
                <a:effectLst/>
                <a:latin typeface="-apple-system"/>
              </a:rPr>
              <a:t>So, you first have the comfort zone which is a place of security and familiarity. </a:t>
            </a:r>
          </a:p>
          <a:p>
            <a:pPr algn="l" fontAlgn="auto"/>
            <a:br>
              <a:rPr lang="en-US" sz="1000" b="0" dirty="0"/>
            </a:br>
            <a:r>
              <a:rPr lang="en-US" sz="1000" b="0" i="0" dirty="0">
                <a:effectLst/>
                <a:latin typeface="-apple-system"/>
              </a:rPr>
              <a:t>The fear zone is a place of fear and stress. </a:t>
            </a:r>
          </a:p>
          <a:p>
            <a:pPr algn="l" fontAlgn="auto"/>
            <a:endParaRPr lang="en-US" sz="1000" b="0" i="0" dirty="0">
              <a:effectLst/>
              <a:latin typeface="-apple-system"/>
            </a:endParaRPr>
          </a:p>
          <a:p>
            <a:pPr algn="l" fontAlgn="auto"/>
            <a:r>
              <a:rPr lang="en-US" sz="1000" b="0" i="0" dirty="0">
                <a:effectLst/>
                <a:latin typeface="-apple-system"/>
              </a:rPr>
              <a:t>At the beginning of the change the comfort and fear zone are the longest and hardest zones to push through.</a:t>
            </a:r>
          </a:p>
          <a:p>
            <a:pPr algn="l" fontAlgn="auto"/>
            <a:endParaRPr lang="en-US" sz="1000" b="0" i="0" dirty="0">
              <a:effectLst/>
              <a:latin typeface="-apple-system"/>
            </a:endParaRPr>
          </a:p>
          <a:p>
            <a:pPr algn="l" fontAlgn="auto"/>
            <a:r>
              <a:rPr lang="en-US" sz="1000" b="0" i="0" dirty="0">
                <a:effectLst/>
                <a:latin typeface="-apple-system"/>
              </a:rPr>
              <a:t>The learning zone is a place of exploration and discovery and the growth zone is a place of challenge and change. </a:t>
            </a:r>
          </a:p>
          <a:p>
            <a:pPr algn="l" fontAlgn="auto"/>
            <a:endParaRPr lang="en-US" sz="1000" b="0" i="0" dirty="0">
              <a:effectLst/>
              <a:latin typeface="-apple-system"/>
            </a:endParaRPr>
          </a:p>
          <a:p>
            <a:pPr algn="l" fontAlgn="auto"/>
            <a:r>
              <a:rPr lang="en-US" sz="1000" dirty="0"/>
              <a:t>This is a great tool to use throughout your change to check in on where everyone is with the change. When you start having more in the Learning Zone the energy shift and momentum usually pulls everyone over.</a:t>
            </a:r>
          </a:p>
          <a:p>
            <a:endParaRPr lang="en-US" dirty="0"/>
          </a:p>
        </p:txBody>
      </p:sp>
      <p:sp>
        <p:nvSpPr>
          <p:cNvPr id="4" name="Slide Number Placeholder 3"/>
          <p:cNvSpPr>
            <a:spLocks noGrp="1"/>
          </p:cNvSpPr>
          <p:nvPr>
            <p:ph type="sldNum" sz="quarter" idx="5"/>
          </p:nvPr>
        </p:nvSpPr>
        <p:spPr/>
        <p:txBody>
          <a:bodyPr/>
          <a:lstStyle/>
          <a:p>
            <a:fld id="{63DF38FE-87BE-4299-837D-18BDD65C108B}" type="slidenum">
              <a:rPr lang="en-US" smtClean="0"/>
              <a:t>28</a:t>
            </a:fld>
            <a:endParaRPr lang="en-US"/>
          </a:p>
        </p:txBody>
      </p:sp>
    </p:spTree>
    <p:extLst>
      <p:ext uri="{BB962C8B-B14F-4D97-AF65-F5344CB8AC3E}">
        <p14:creationId xmlns:p14="http://schemas.microsoft.com/office/powerpoint/2010/main" val="1386186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at the eighth step of the model, you begin to  implement your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strategized, shared the vision through great communication, offered support of the change and now you are ready to begin.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implementation, the strategy for change is fully executed.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E4449"/>
                </a:solidFill>
                <a:effectLst/>
              </a:rPr>
              <a:t>Change Champions/ and your steering team play a key role in the transformation process during this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E4449"/>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E4449"/>
                </a:solidFill>
                <a:effectLst/>
              </a:rPr>
              <a:t>Change Champions begin multiplying as implementation goes on as  employees at all levels within the organization begin to promote the change process formally and informally.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E4449"/>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E4449"/>
                </a:solidFill>
                <a:effectLst/>
              </a:rPr>
              <a:t>During implementation you need to make sure you focus on overcoming the barriers during your implementation of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E4449"/>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E4449"/>
                </a:solidFill>
                <a:effectLst/>
              </a:rPr>
              <a:t>Be emotionally awareness, give support, listen.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F601B3-1BDD-9845-87EC-E18550922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615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review on my own organization. </a:t>
            </a:r>
          </a:p>
          <a:p>
            <a:endParaRPr lang="en-US" dirty="0"/>
          </a:p>
          <a:p>
            <a:r>
              <a:rPr lang="en-US" dirty="0"/>
              <a:t>As I share I want you to listen for key elements in my story that reference the culture and change management strategies. </a:t>
            </a:r>
          </a:p>
          <a:p>
            <a:endParaRPr lang="en-US" dirty="0"/>
          </a:p>
          <a:p>
            <a:r>
              <a:rPr lang="en-US" dirty="0"/>
              <a:t>I am going to frequently reference this timeline as it helps to illustrate the many key changes that occurred at my organization in recent years.  </a:t>
            </a:r>
          </a:p>
          <a:p>
            <a:endParaRPr lang="en-US" dirty="0"/>
          </a:p>
          <a:p>
            <a:r>
              <a:rPr lang="en-US" dirty="0"/>
              <a:t>I have experienced parts of three different cultures in almost 3 years. So, I have a lot of experience with change management and cultures.</a:t>
            </a:r>
          </a:p>
          <a:p>
            <a:endParaRPr lang="en-US" dirty="0"/>
          </a:p>
          <a:p>
            <a:r>
              <a:rPr lang="en-US" dirty="0"/>
              <a:t>Prior to my arrival the former CEO had been at our facility for over 25 years and accomplished some amazing things for our Health System. </a:t>
            </a:r>
          </a:p>
          <a:p>
            <a:endParaRPr lang="en-US" dirty="0"/>
          </a:p>
          <a:p>
            <a:r>
              <a:rPr lang="en-US" dirty="0"/>
              <a:t>But as you can image after that many years things get a bit stagnant. </a:t>
            </a:r>
          </a:p>
          <a:p>
            <a:endParaRPr lang="en-US" dirty="0"/>
          </a:p>
          <a:p>
            <a:r>
              <a:rPr lang="en-US" dirty="0"/>
              <a:t>Things were so good that the facility was like its own private island with limited disruptions.</a:t>
            </a:r>
          </a:p>
          <a:p>
            <a:endParaRPr lang="en-US" dirty="0"/>
          </a:p>
          <a:p>
            <a:r>
              <a:rPr lang="en-US" dirty="0"/>
              <a:t> I think I am probably one of the the first CNOs you will ever say that felt like the nursing and organizational retention actually hindered the growth of the organization. </a:t>
            </a:r>
          </a:p>
          <a:p>
            <a:endParaRPr lang="en-US" dirty="0"/>
          </a:p>
          <a:p>
            <a:r>
              <a:rPr lang="en-US" dirty="0"/>
              <a:t>I know quality can be a bit sterile and structured so lets discuss culture and change management a bit informally.</a:t>
            </a:r>
          </a:p>
        </p:txBody>
      </p:sp>
      <p:sp>
        <p:nvSpPr>
          <p:cNvPr id="4" name="Slide Number Placeholder 3"/>
          <p:cNvSpPr>
            <a:spLocks noGrp="1"/>
          </p:cNvSpPr>
          <p:nvPr>
            <p:ph type="sldNum" sz="quarter" idx="5"/>
          </p:nvPr>
        </p:nvSpPr>
        <p:spPr/>
        <p:txBody>
          <a:bodyPr/>
          <a:lstStyle/>
          <a:p>
            <a:fld id="{63DF38FE-87BE-4299-837D-18BDD65C108B}" type="slidenum">
              <a:rPr lang="en-US" smtClean="0"/>
              <a:t>3</a:t>
            </a:fld>
            <a:endParaRPr lang="en-US"/>
          </a:p>
        </p:txBody>
      </p:sp>
    </p:spTree>
    <p:extLst>
      <p:ext uri="{BB962C8B-B14F-4D97-AF65-F5344CB8AC3E}">
        <p14:creationId xmlns:p14="http://schemas.microsoft.com/office/powerpoint/2010/main" val="269337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ninth step of the change model, evaluation is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Evaluation of the change can determine the success of the chain and is required prior to sustaining the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this step, the change is evaluated and determined if additional time or change is still needed to reach the preferred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you need to change strategy or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be so blind by your investment to the project that your ego gets in the way of seeing the truth of the progress.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it is unsuccessful that is okay, learn from it and pivot.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successful don’t forget to celebrate and reflect on the change.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F601B3-1BDD-9845-87EC-E18550922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864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change process in full view. Visuals are always helpful as it helps you to see where you are and how close you are to the New Status Quo.  </a:t>
            </a:r>
          </a:p>
          <a:p>
            <a:endParaRPr lang="en-US" dirty="0"/>
          </a:p>
          <a:p>
            <a:r>
              <a:rPr lang="en-US" dirty="0"/>
              <a:t>How is everyone doing where are they at?</a:t>
            </a:r>
          </a:p>
        </p:txBody>
      </p:sp>
      <p:sp>
        <p:nvSpPr>
          <p:cNvPr id="4" name="Slide Number Placeholder 3"/>
          <p:cNvSpPr>
            <a:spLocks noGrp="1"/>
          </p:cNvSpPr>
          <p:nvPr>
            <p:ph type="sldNum" sz="quarter" idx="5"/>
          </p:nvPr>
        </p:nvSpPr>
        <p:spPr/>
        <p:txBody>
          <a:bodyPr/>
          <a:lstStyle/>
          <a:p>
            <a:fld id="{63DF38FE-87BE-4299-837D-18BDD65C108B}" type="slidenum">
              <a:rPr lang="en-US" smtClean="0"/>
              <a:t>31</a:t>
            </a:fld>
            <a:endParaRPr lang="en-US"/>
          </a:p>
        </p:txBody>
      </p:sp>
    </p:spTree>
    <p:extLst>
      <p:ext uri="{BB962C8B-B14F-4D97-AF65-F5344CB8AC3E}">
        <p14:creationId xmlns:p14="http://schemas.microsoft.com/office/powerpoint/2010/main" val="1783358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sustaining is the final step of the Model. In this step chosen strategies are used to hardwire the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Strategies such as auditing, tracking and trending, accountability and coaching to sustain the new change occur during this step. This is often the hardest step as the team falls off here. The work has been done and hardwiring the change doesn’t care much momentum as you are securing the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remember a true effective change is change that is sustained and hardwired for long term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E4449"/>
                </a:solidFill>
                <a:effectLst/>
                <a:latin typeface="Open Sans" panose="020B0606030504020204" pitchFamily="34" charset="0"/>
              </a:rPr>
              <a:t>For sustained change, you need to treat the transformation as a continuous process and work on reinforcing it further by recognizing the positive effects of the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E4449"/>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F601B3-1BDD-9845-87EC-E18550922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157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E4449"/>
                </a:solidFill>
                <a:effectLst/>
                <a:latin typeface="Open Sans" panose="020B0606030504020204" pitchFamily="34" charset="0"/>
              </a:rPr>
              <a:t>Cultural transformation is a long-term effort, but the results are rewarding and well worth the investment. </a:t>
            </a:r>
          </a:p>
          <a:p>
            <a:endParaRPr lang="en-US" b="0" i="0" dirty="0">
              <a:solidFill>
                <a:srgbClr val="3E4449"/>
              </a:solidFill>
              <a:effectLst/>
              <a:latin typeface="Open Sans" panose="020B0606030504020204" pitchFamily="34" charset="0"/>
            </a:endParaRPr>
          </a:p>
          <a:p>
            <a:r>
              <a:rPr lang="en-US" b="0" i="0" dirty="0">
                <a:solidFill>
                  <a:srgbClr val="3E4449"/>
                </a:solidFill>
                <a:effectLst/>
                <a:latin typeface="Open Sans" panose="020B0606030504020204" pitchFamily="34" charset="0"/>
              </a:rPr>
              <a:t>Ongoing change becomes a new muscle for the organization. The more change is effectively occurring, the easier it becomes for the team to manage change.</a:t>
            </a:r>
          </a:p>
          <a:p>
            <a:pPr marL="0" marR="0">
              <a:lnSpc>
                <a:spcPct val="115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Change can create a more positive and supportive work environment, which can increase job satisfaction and reduce turnover directly supporting your overall culture.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Change can lead to better patient care as healthcare professionals who are more comfortable with change can focus on leading or supporting future projects to improve patient outcomes or encourage more ideas for better healthcare services.</a:t>
            </a:r>
          </a:p>
          <a:p>
            <a:pPr marL="0" marR="0">
              <a:lnSpc>
                <a:spcPct val="115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DF38FE-87BE-4299-837D-18BDD65C108B}" type="slidenum">
              <a:rPr lang="en-US" smtClean="0"/>
              <a:t>33</a:t>
            </a:fld>
            <a:endParaRPr lang="en-US"/>
          </a:p>
        </p:txBody>
      </p:sp>
    </p:spTree>
    <p:extLst>
      <p:ext uri="{BB962C8B-B14F-4D97-AF65-F5344CB8AC3E}">
        <p14:creationId xmlns:p14="http://schemas.microsoft.com/office/powerpoint/2010/main" val="1851311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2060"/>
                </a:solidFill>
                <a:latin typeface="Gill Sans MT" panose="020B0502020104020203" pitchFamily="34" charset="77"/>
              </a:rPr>
              <a:t>So, in closing 3 takeaways....</a:t>
            </a:r>
          </a:p>
          <a:p>
            <a:endParaRPr lang="en-US" sz="1200" dirty="0">
              <a:solidFill>
                <a:srgbClr val="002060"/>
              </a:solidFill>
              <a:latin typeface="Gill Sans MT" panose="020B0502020104020203" pitchFamily="34" charset="77"/>
            </a:endParaRPr>
          </a:p>
          <a:p>
            <a:r>
              <a:rPr lang="en-US" sz="1200" dirty="0">
                <a:solidFill>
                  <a:srgbClr val="002060"/>
                </a:solidFill>
                <a:latin typeface="Gill Sans MT" panose="020B0502020104020203" pitchFamily="34" charset="77"/>
              </a:rPr>
              <a:t>Remember to meet the culture where it is. That might involve you as leader changing your style and behaviors.</a:t>
            </a:r>
          </a:p>
          <a:p>
            <a:pPr marL="0" indent="0">
              <a:buNone/>
            </a:pPr>
            <a:endParaRPr lang="en-US" sz="1200" dirty="0">
              <a:solidFill>
                <a:srgbClr val="002060"/>
              </a:solidFill>
              <a:latin typeface="Gill Sans MT" panose="020B0502020104020203" pitchFamily="34" charset="77"/>
            </a:endParaRPr>
          </a:p>
          <a:p>
            <a:r>
              <a:rPr lang="en-US" sz="1200" dirty="0">
                <a:solidFill>
                  <a:srgbClr val="002060"/>
                </a:solidFill>
                <a:latin typeface="Gill Sans MT" panose="020B0502020104020203" pitchFamily="34" charset="77"/>
              </a:rPr>
              <a:t>Culture eats strategy at every meal, so to be an effective organization you must have a culture where everyone is rowing the same way.</a:t>
            </a:r>
          </a:p>
          <a:p>
            <a:pPr marL="0" indent="0">
              <a:buNone/>
            </a:pPr>
            <a:endParaRPr lang="en-US" sz="1200" dirty="0">
              <a:solidFill>
                <a:srgbClr val="002060"/>
              </a:solidFill>
              <a:latin typeface="Gill Sans MT" panose="020B0502020104020203" pitchFamily="34" charset="77"/>
            </a:endParaRPr>
          </a:p>
          <a:p>
            <a:r>
              <a:rPr lang="en-US" sz="1200" dirty="0">
                <a:solidFill>
                  <a:srgbClr val="002060"/>
                </a:solidFill>
                <a:latin typeface="Gill Sans MT" panose="020B0502020104020203" pitchFamily="34" charset="77"/>
              </a:rPr>
              <a:t>Change management needs to occur in a structured manner rooted in good strategy.</a:t>
            </a:r>
          </a:p>
          <a:p>
            <a:endParaRPr lang="en-US" dirty="0"/>
          </a:p>
          <a:p>
            <a:r>
              <a:rPr lang="en-US" dirty="0"/>
              <a:t>Thank you all for your time. I am available at the conference if you have any questions, please seek me out.</a:t>
            </a:r>
          </a:p>
          <a:p>
            <a:endParaRPr lang="en-US" dirty="0"/>
          </a:p>
          <a:p>
            <a:r>
              <a:rPr lang="en-US" dirty="0"/>
              <a:t>Enjoy the rest of </a:t>
            </a:r>
            <a:r>
              <a:rPr lang="en-US"/>
              <a:t>your conference.</a:t>
            </a:r>
            <a:endParaRPr lang="en-US" dirty="0"/>
          </a:p>
        </p:txBody>
      </p:sp>
      <p:sp>
        <p:nvSpPr>
          <p:cNvPr id="4" name="Slide Number Placeholder 3"/>
          <p:cNvSpPr>
            <a:spLocks noGrp="1"/>
          </p:cNvSpPr>
          <p:nvPr>
            <p:ph type="sldNum" sz="quarter" idx="5"/>
          </p:nvPr>
        </p:nvSpPr>
        <p:spPr/>
        <p:txBody>
          <a:bodyPr/>
          <a:lstStyle/>
          <a:p>
            <a:fld id="{63DF38FE-87BE-4299-837D-18BDD65C108B}" type="slidenum">
              <a:rPr lang="en-US" smtClean="0"/>
              <a:t>34</a:t>
            </a:fld>
            <a:endParaRPr lang="en-US"/>
          </a:p>
        </p:txBody>
      </p:sp>
    </p:spTree>
    <p:extLst>
      <p:ext uri="{BB962C8B-B14F-4D97-AF65-F5344CB8AC3E}">
        <p14:creationId xmlns:p14="http://schemas.microsoft.com/office/powerpoint/2010/main" val="3663591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as I stated prior to my arrival the former CEO had been at our facility for over 25 years. He made all the decisions for the island! It was a very centralized decision-making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was reserved  and conservative, and practical in his thinking and future things like ACOs, HIE, and computers felt way out of his comfort zone and within the philosophy of his domain of health care practicality.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stated retention hindered the facility. SO metaphorically speaking no one left the island unless you completely left the island aka moved or you were voted off. If you stayed on the island, you felt comfort in knowing that this island everything would stay the same, without change. Meaning no growth with EBP and no big ideas. Everyone liked the way things were. After some time though without change and challenge the island started to get a bit run down...... </a:t>
            </a:r>
          </a:p>
          <a:p>
            <a:endParaRPr lang="en-US" dirty="0"/>
          </a:p>
          <a:p>
            <a:r>
              <a:rPr lang="en-US" dirty="0"/>
              <a:t>On occasion, other visitors would come to this isolated island and try to bring suggestions or new ideas, but the CULTURE of the ISLAND did not welcome much change.</a:t>
            </a:r>
          </a:p>
        </p:txBody>
      </p:sp>
      <p:sp>
        <p:nvSpPr>
          <p:cNvPr id="4" name="Slide Number Placeholder 3"/>
          <p:cNvSpPr>
            <a:spLocks noGrp="1"/>
          </p:cNvSpPr>
          <p:nvPr>
            <p:ph type="sldNum" sz="quarter" idx="5"/>
          </p:nvPr>
        </p:nvSpPr>
        <p:spPr/>
        <p:txBody>
          <a:bodyPr/>
          <a:lstStyle/>
          <a:p>
            <a:fld id="{63DF38FE-87BE-4299-837D-18BDD65C108B}" type="slidenum">
              <a:rPr lang="en-US" smtClean="0"/>
              <a:t>4</a:t>
            </a:fld>
            <a:endParaRPr lang="en-US"/>
          </a:p>
        </p:txBody>
      </p:sp>
    </p:spTree>
    <p:extLst>
      <p:ext uri="{BB962C8B-B14F-4D97-AF65-F5344CB8AC3E}">
        <p14:creationId xmlns:p14="http://schemas.microsoft.com/office/powerpoint/2010/main" val="4248529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surrounding this No Change Island there were islands much more open to change – lets call them Progressive Islands. These islands welcomed change and visitors. They were progressive, competitive and always changing, by staying up to date. </a:t>
            </a:r>
          </a:p>
          <a:p>
            <a:endParaRPr lang="en-US" dirty="0"/>
          </a:p>
          <a:p>
            <a:r>
              <a:rPr lang="en-US" dirty="0"/>
              <a:t>They are change ready, prepared for the future and ATTRACTIVE to others as they have more to offer then NO CHANGE ISLAND.</a:t>
            </a:r>
          </a:p>
        </p:txBody>
      </p:sp>
      <p:sp>
        <p:nvSpPr>
          <p:cNvPr id="4" name="Slide Number Placeholder 3"/>
          <p:cNvSpPr>
            <a:spLocks noGrp="1"/>
          </p:cNvSpPr>
          <p:nvPr>
            <p:ph type="sldNum" sz="quarter" idx="5"/>
          </p:nvPr>
        </p:nvSpPr>
        <p:spPr/>
        <p:txBody>
          <a:bodyPr/>
          <a:lstStyle/>
          <a:p>
            <a:fld id="{63DF38FE-87BE-4299-837D-18BDD65C108B}" type="slidenum">
              <a:rPr lang="en-US" smtClean="0"/>
              <a:t>5</a:t>
            </a:fld>
            <a:endParaRPr lang="en-US"/>
          </a:p>
        </p:txBody>
      </p:sp>
    </p:spTree>
    <p:extLst>
      <p:ext uri="{BB962C8B-B14F-4D97-AF65-F5344CB8AC3E}">
        <p14:creationId xmlns:p14="http://schemas.microsoft.com/office/powerpoint/2010/main" val="2570449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CHANGE island goes though it’s first big change after over  25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Eventually the island gets a new chief and this Chief LOVES change. In fact, the Chief enjoys coming to islands to make everything change! The chief is very progressive.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created excitement for change from the island, and new leader, with great ideas... most of the island wanted a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are just not prepared for what that means fully.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F38FE-87BE-4299-837D-18BDD65C10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70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everything begins to go under construction - I mean everything – the organizational chart, the facility structure, everything is being evaluated... processes, procedures, operations..... And COVID hits!</a:t>
            </a:r>
          </a:p>
          <a:p>
            <a:endParaRPr lang="en-US" dirty="0"/>
          </a:p>
          <a:p>
            <a:r>
              <a:rPr lang="en-US" dirty="0"/>
              <a:t>The New Chief leads change through a very difficult time and from this uses the experience of current leaderships to determine who is joining the new c suite team the chief is putting into place. </a:t>
            </a:r>
          </a:p>
          <a:p>
            <a:endParaRPr lang="en-US" dirty="0"/>
          </a:p>
          <a:p>
            <a:r>
              <a:rPr lang="en-US" dirty="0"/>
              <a:t>A complete restructuring and change to the organization occurs, with disruption so great that the psyche of many is jeopardized and the Psychological Safety of the island has been turned completely upside down.  </a:t>
            </a:r>
          </a:p>
          <a:p>
            <a:endParaRPr lang="en-US" dirty="0"/>
          </a:p>
          <a:p>
            <a:r>
              <a:rPr lang="en-US" dirty="0"/>
              <a:t>As I stated the organization was dealing with Covid there was already emotional panic - this made everything more traumatic for the leaders involved during this time.</a:t>
            </a:r>
          </a:p>
          <a:p>
            <a:endParaRPr lang="en-US" dirty="0"/>
          </a:p>
          <a:p>
            <a:endParaRPr lang="en-US" dirty="0"/>
          </a:p>
        </p:txBody>
      </p:sp>
      <p:sp>
        <p:nvSpPr>
          <p:cNvPr id="4" name="Slide Number Placeholder 3"/>
          <p:cNvSpPr>
            <a:spLocks noGrp="1"/>
          </p:cNvSpPr>
          <p:nvPr>
            <p:ph type="sldNum" sz="quarter" idx="5"/>
          </p:nvPr>
        </p:nvSpPr>
        <p:spPr/>
        <p:txBody>
          <a:bodyPr/>
          <a:lstStyle/>
          <a:p>
            <a:fld id="{63DF38FE-87BE-4299-837D-18BDD65C108B}" type="slidenum">
              <a:rPr lang="en-US" smtClean="0"/>
              <a:t>7</a:t>
            </a:fld>
            <a:endParaRPr lang="en-US"/>
          </a:p>
        </p:txBody>
      </p:sp>
    </p:spTree>
    <p:extLst>
      <p:ext uri="{BB962C8B-B14F-4D97-AF65-F5344CB8AC3E}">
        <p14:creationId xmlns:p14="http://schemas.microsoft.com/office/powerpoint/2010/main" val="314886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enter here into the organization. Completely clueless to the dynamics of the organization.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F38FE-87BE-4299-837D-18BDD65C10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35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the change that was needed by the new Chiefs recommendation. </a:t>
            </a:r>
          </a:p>
          <a:p>
            <a:endParaRPr lang="en-US" dirty="0"/>
          </a:p>
          <a:p>
            <a:r>
              <a:rPr lang="en-US" dirty="0"/>
              <a:t>Strategy, Operations, Compliance, Board Changes </a:t>
            </a:r>
          </a:p>
          <a:p>
            <a:endParaRPr lang="en-US" dirty="0"/>
          </a:p>
          <a:p>
            <a:r>
              <a:rPr lang="en-US" dirty="0"/>
              <a:t>Its overwhelming but the island had fallen so far behind that the to do list was large.  </a:t>
            </a:r>
          </a:p>
          <a:p>
            <a:endParaRPr lang="en-US" dirty="0"/>
          </a:p>
          <a:p>
            <a:r>
              <a:rPr lang="en-US" dirty="0"/>
              <a:t>In the midst of a Pandemic – people were tired, burnt out, and resistant to change. Covid had really pushed this island to the point of exhaustion as they were not ready for all of the changed that occurred during that time.</a:t>
            </a:r>
          </a:p>
        </p:txBody>
      </p:sp>
      <p:sp>
        <p:nvSpPr>
          <p:cNvPr id="4" name="Slide Number Placeholder 3"/>
          <p:cNvSpPr>
            <a:spLocks noGrp="1"/>
          </p:cNvSpPr>
          <p:nvPr>
            <p:ph type="sldNum" sz="quarter" idx="5"/>
          </p:nvPr>
        </p:nvSpPr>
        <p:spPr/>
        <p:txBody>
          <a:bodyPr/>
          <a:lstStyle/>
          <a:p>
            <a:fld id="{63DF38FE-87BE-4299-837D-18BDD65C108B}" type="slidenum">
              <a:rPr lang="en-US" smtClean="0"/>
              <a:t>9</a:t>
            </a:fld>
            <a:endParaRPr lang="en-US"/>
          </a:p>
        </p:txBody>
      </p:sp>
    </p:spTree>
    <p:extLst>
      <p:ext uri="{BB962C8B-B14F-4D97-AF65-F5344CB8AC3E}">
        <p14:creationId xmlns:p14="http://schemas.microsoft.com/office/powerpoint/2010/main" val="2486914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125E30-F9F4-4F0B-8A63-A4B2DD559802}" type="datetimeFigureOut">
              <a:rPr lang="en-US" smtClean="0"/>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40CD2-F3F7-46D7-9D0B-E88868CAC2F1}" type="slidenum">
              <a:rPr lang="en-US" smtClean="0"/>
              <a:t>‹#›</a:t>
            </a:fld>
            <a:endParaRPr lang="en-US"/>
          </a:p>
        </p:txBody>
      </p:sp>
    </p:spTree>
    <p:extLst>
      <p:ext uri="{BB962C8B-B14F-4D97-AF65-F5344CB8AC3E}">
        <p14:creationId xmlns:p14="http://schemas.microsoft.com/office/powerpoint/2010/main" val="4266812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125E30-F9F4-4F0B-8A63-A4B2DD559802}" type="datetimeFigureOut">
              <a:rPr lang="en-US" smtClean="0"/>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40CD2-F3F7-46D7-9D0B-E88868CAC2F1}" type="slidenum">
              <a:rPr lang="en-US" smtClean="0"/>
              <a:t>‹#›</a:t>
            </a:fld>
            <a:endParaRPr lang="en-US"/>
          </a:p>
        </p:txBody>
      </p:sp>
    </p:spTree>
    <p:extLst>
      <p:ext uri="{BB962C8B-B14F-4D97-AF65-F5344CB8AC3E}">
        <p14:creationId xmlns:p14="http://schemas.microsoft.com/office/powerpoint/2010/main" val="102667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125E30-F9F4-4F0B-8A63-A4B2DD559802}" type="datetimeFigureOut">
              <a:rPr lang="en-US" smtClean="0"/>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40CD2-F3F7-46D7-9D0B-E88868CAC2F1}" type="slidenum">
              <a:rPr lang="en-US" smtClean="0"/>
              <a:t>‹#›</a:t>
            </a:fld>
            <a:endParaRPr lang="en-US"/>
          </a:p>
        </p:txBody>
      </p:sp>
    </p:spTree>
    <p:extLst>
      <p:ext uri="{BB962C8B-B14F-4D97-AF65-F5344CB8AC3E}">
        <p14:creationId xmlns:p14="http://schemas.microsoft.com/office/powerpoint/2010/main" val="427918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849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3085765"/>
            <a:ext cx="8447150"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704463" y="5956138"/>
            <a:ext cx="21336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10/26/23</a:t>
            </a:fld>
            <a:endParaRPr lang="en-US" dirty="0"/>
          </a:p>
        </p:txBody>
      </p:sp>
      <p:sp>
        <p:nvSpPr>
          <p:cNvPr id="5" name="Footer Placeholder 4"/>
          <p:cNvSpPr>
            <a:spLocks noGrp="1"/>
          </p:cNvSpPr>
          <p:nvPr>
            <p:ph type="ftr" sz="quarter" idx="11"/>
          </p:nvPr>
        </p:nvSpPr>
        <p:spPr>
          <a:xfrm>
            <a:off x="435894" y="5951812"/>
            <a:ext cx="5187908"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7918725" y="5956138"/>
            <a:ext cx="76233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7488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2180497"/>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18725" y="5956138"/>
            <a:ext cx="789381"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5125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3043911"/>
            <a:ext cx="8272211" cy="1497507"/>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10/26/23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1425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2228004"/>
            <a:ext cx="4066793"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1313" y="2228004"/>
            <a:ext cx="4066794"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6986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729658"/>
            <a:ext cx="8272212"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5415" y="2250893"/>
            <a:ext cx="3815306" cy="536005"/>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6" y="2926053"/>
            <a:ext cx="404482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2" y="2250893"/>
            <a:ext cx="3815305" cy="553373"/>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2" y="2926053"/>
            <a:ext cx="404482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3483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10/26/23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330512" y="606555"/>
            <a:ext cx="847502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729658"/>
            <a:ext cx="8272212"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882451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6267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125E30-F9F4-4F0B-8A63-A4B2DD559802}" type="datetimeFigureOut">
              <a:rPr lang="en-US" smtClean="0"/>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40CD2-F3F7-46D7-9D0B-E88868CAC2F1}" type="slidenum">
              <a:rPr lang="en-US" smtClean="0"/>
              <a:t>‹#›</a:t>
            </a:fld>
            <a:endParaRPr lang="en-US"/>
          </a:p>
        </p:txBody>
      </p:sp>
    </p:spTree>
    <p:extLst>
      <p:ext uri="{BB962C8B-B14F-4D97-AF65-F5344CB8AC3E}">
        <p14:creationId xmlns:p14="http://schemas.microsoft.com/office/powerpoint/2010/main" val="1739235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5141973"/>
            <a:ext cx="847365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2296"/>
            <a:ext cx="3682084" cy="689514"/>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35862" y="601200"/>
            <a:ext cx="8469630" cy="42048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8" y="5262297"/>
            <a:ext cx="4402490" cy="689515"/>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10/26/23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4137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599725"/>
            <a:ext cx="8468144" cy="3557252"/>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435894" y="5260128"/>
            <a:ext cx="8272213" cy="598671"/>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4057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702156"/>
            <a:ext cx="8272212"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864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599725"/>
            <a:ext cx="2180113"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675727"/>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3" y="675727"/>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8"/>
            <a:ext cx="996106" cy="365125"/>
          </a:xfrm>
        </p:spPr>
        <p:txBody>
          <a:bodyPr/>
          <a:lstStyle>
            <a:lvl1pPr>
              <a:defRPr>
                <a:solidFill>
                  <a:schemeClr val="accent1">
                    <a:lumMod val="75000"/>
                    <a:lumOff val="25000"/>
                  </a:schemeClr>
                </a:solidFill>
              </a:defRPr>
            </a:lvl1pPr>
          </a:lstStyle>
          <a:p>
            <a:fld id="{B61BEF0D-F0BB-DE4B-95CE-6DB70DBA9567}" type="datetimeFigureOut">
              <a:rPr lang="en-US" smtClean="0"/>
              <a:pPr/>
              <a:t>10/26/23</a:t>
            </a:fld>
            <a:endParaRPr lang="en-US" dirty="0"/>
          </a:p>
        </p:txBody>
      </p:sp>
      <p:sp>
        <p:nvSpPr>
          <p:cNvPr id="5" name="Footer Placeholder 4"/>
          <p:cNvSpPr>
            <a:spLocks noGrp="1"/>
          </p:cNvSpPr>
          <p:nvPr>
            <p:ph type="ftr" sz="quarter" idx="11"/>
          </p:nvPr>
        </p:nvSpPr>
        <p:spPr>
          <a:xfrm>
            <a:off x="581193" y="5951812"/>
            <a:ext cx="5922209" cy="365125"/>
          </a:xfrm>
        </p:spPr>
        <p:txBody>
          <a:bodyPr/>
          <a:lstStyle/>
          <a:p>
            <a:endParaRPr lang="en-US" dirty="0"/>
          </a:p>
        </p:txBody>
      </p:sp>
      <p:sp>
        <p:nvSpPr>
          <p:cNvPr id="6" name="Slide Number Placeholder 5"/>
          <p:cNvSpPr>
            <a:spLocks noGrp="1"/>
          </p:cNvSpPr>
          <p:nvPr>
            <p:ph type="sldNum" sz="quarter" idx="12"/>
          </p:nvPr>
        </p:nvSpPr>
        <p:spPr>
          <a:xfrm>
            <a:off x="7834962" y="5956138"/>
            <a:ext cx="873146"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486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125E30-F9F4-4F0B-8A63-A4B2DD559802}" type="datetimeFigureOut">
              <a:rPr lang="en-US" smtClean="0"/>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40CD2-F3F7-46D7-9D0B-E88868CAC2F1}" type="slidenum">
              <a:rPr lang="en-US" smtClean="0"/>
              <a:t>‹#›</a:t>
            </a:fld>
            <a:endParaRPr lang="en-US"/>
          </a:p>
        </p:txBody>
      </p:sp>
    </p:spTree>
    <p:extLst>
      <p:ext uri="{BB962C8B-B14F-4D97-AF65-F5344CB8AC3E}">
        <p14:creationId xmlns:p14="http://schemas.microsoft.com/office/powerpoint/2010/main" val="253509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125E30-F9F4-4F0B-8A63-A4B2DD559802}" type="datetimeFigureOut">
              <a:rPr lang="en-US" smtClean="0"/>
              <a:t>10/24/23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40CD2-F3F7-46D7-9D0B-E88868CAC2F1}" type="slidenum">
              <a:rPr lang="en-US" smtClean="0"/>
              <a:t>‹#›</a:t>
            </a:fld>
            <a:endParaRPr lang="en-US"/>
          </a:p>
        </p:txBody>
      </p:sp>
    </p:spTree>
    <p:extLst>
      <p:ext uri="{BB962C8B-B14F-4D97-AF65-F5344CB8AC3E}">
        <p14:creationId xmlns:p14="http://schemas.microsoft.com/office/powerpoint/2010/main" val="67400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125E30-F9F4-4F0B-8A63-A4B2DD559802}" type="datetimeFigureOut">
              <a:rPr lang="en-US" smtClean="0"/>
              <a:t>10/24/23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440CD2-F3F7-46D7-9D0B-E88868CAC2F1}" type="slidenum">
              <a:rPr lang="en-US" smtClean="0"/>
              <a:t>‹#›</a:t>
            </a:fld>
            <a:endParaRPr lang="en-US"/>
          </a:p>
        </p:txBody>
      </p:sp>
    </p:spTree>
    <p:extLst>
      <p:ext uri="{BB962C8B-B14F-4D97-AF65-F5344CB8AC3E}">
        <p14:creationId xmlns:p14="http://schemas.microsoft.com/office/powerpoint/2010/main" val="829970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125E30-F9F4-4F0B-8A63-A4B2DD559802}" type="datetimeFigureOut">
              <a:rPr lang="en-US" smtClean="0"/>
              <a:t>10/24/23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440CD2-F3F7-46D7-9D0B-E88868CAC2F1}" type="slidenum">
              <a:rPr lang="en-US" smtClean="0"/>
              <a:t>‹#›</a:t>
            </a:fld>
            <a:endParaRPr lang="en-US"/>
          </a:p>
        </p:txBody>
      </p:sp>
    </p:spTree>
    <p:extLst>
      <p:ext uri="{BB962C8B-B14F-4D97-AF65-F5344CB8AC3E}">
        <p14:creationId xmlns:p14="http://schemas.microsoft.com/office/powerpoint/2010/main" val="215223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25E30-F9F4-4F0B-8A63-A4B2DD559802}" type="datetimeFigureOut">
              <a:rPr lang="en-US" smtClean="0"/>
              <a:t>10/24/23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440CD2-F3F7-46D7-9D0B-E88868CAC2F1}" type="slidenum">
              <a:rPr lang="en-US" smtClean="0"/>
              <a:t>‹#›</a:t>
            </a:fld>
            <a:endParaRPr lang="en-US"/>
          </a:p>
        </p:txBody>
      </p:sp>
    </p:spTree>
    <p:extLst>
      <p:ext uri="{BB962C8B-B14F-4D97-AF65-F5344CB8AC3E}">
        <p14:creationId xmlns:p14="http://schemas.microsoft.com/office/powerpoint/2010/main" val="1343800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125E30-F9F4-4F0B-8A63-A4B2DD559802}" type="datetimeFigureOut">
              <a:rPr lang="en-US" smtClean="0"/>
              <a:t>10/24/23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40CD2-F3F7-46D7-9D0B-E88868CAC2F1}" type="slidenum">
              <a:rPr lang="en-US" smtClean="0"/>
              <a:t>‹#›</a:t>
            </a:fld>
            <a:endParaRPr lang="en-US"/>
          </a:p>
        </p:txBody>
      </p:sp>
    </p:spTree>
    <p:extLst>
      <p:ext uri="{BB962C8B-B14F-4D97-AF65-F5344CB8AC3E}">
        <p14:creationId xmlns:p14="http://schemas.microsoft.com/office/powerpoint/2010/main" val="1790702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125E30-F9F4-4F0B-8A63-A4B2DD559802}" type="datetimeFigureOut">
              <a:rPr lang="en-US" smtClean="0"/>
              <a:t>10/24/23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40CD2-F3F7-46D7-9D0B-E88868CAC2F1}" type="slidenum">
              <a:rPr lang="en-US" smtClean="0"/>
              <a:t>‹#›</a:t>
            </a:fld>
            <a:endParaRPr lang="en-US"/>
          </a:p>
        </p:txBody>
      </p:sp>
    </p:spTree>
    <p:extLst>
      <p:ext uri="{BB962C8B-B14F-4D97-AF65-F5344CB8AC3E}">
        <p14:creationId xmlns:p14="http://schemas.microsoft.com/office/powerpoint/2010/main" val="1762749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25E30-F9F4-4F0B-8A63-A4B2DD559802}" type="datetimeFigureOut">
              <a:rPr lang="en-US" smtClean="0"/>
              <a:t>10/24/23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40CD2-F3F7-46D7-9D0B-E88868CAC2F1}" type="slidenum">
              <a:rPr lang="en-US" smtClean="0"/>
              <a:t>‹#›</a:t>
            </a:fld>
            <a:endParaRPr lang="en-US"/>
          </a:p>
        </p:txBody>
      </p:sp>
    </p:spTree>
    <p:extLst>
      <p:ext uri="{BB962C8B-B14F-4D97-AF65-F5344CB8AC3E}">
        <p14:creationId xmlns:p14="http://schemas.microsoft.com/office/powerpoint/2010/main" val="2420687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2336003"/>
            <a:ext cx="8272212"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5956138"/>
            <a:ext cx="2133599" cy="365125"/>
          </a:xfrm>
          <a:prstGeom prst="rect">
            <a:avLst/>
          </a:prstGeom>
        </p:spPr>
        <p:txBody>
          <a:bodyPr vert="horz" lIns="91440" tIns="45720" rIns="91440" bIns="45720" rtlCol="0" anchor="ctr"/>
          <a:lstStyle>
            <a:lvl1pPr algn="r">
              <a:defRPr sz="675">
                <a:solidFill>
                  <a:schemeClr val="accent2"/>
                </a:solidFill>
              </a:defRPr>
            </a:lvl1pPr>
          </a:lstStyle>
          <a:p>
            <a:fld id="{B61BEF0D-F0BB-DE4B-95CE-6DB70DBA9567}" type="datetimeFigureOut">
              <a:rPr lang="en-US" smtClean="0"/>
              <a:pPr/>
              <a:t>10/26/23</a:t>
            </a:fld>
            <a:endParaRPr lang="en-US" dirty="0"/>
          </a:p>
        </p:txBody>
      </p:sp>
      <p:sp>
        <p:nvSpPr>
          <p:cNvPr id="5" name="Footer Placeholder 4"/>
          <p:cNvSpPr>
            <a:spLocks noGrp="1"/>
          </p:cNvSpPr>
          <p:nvPr>
            <p:ph type="ftr" sz="quarter" idx="3"/>
          </p:nvPr>
        </p:nvSpPr>
        <p:spPr>
          <a:xfrm>
            <a:off x="435894" y="5951812"/>
            <a:ext cx="5187908" cy="365125"/>
          </a:xfrm>
          <a:prstGeom prst="rect">
            <a:avLst/>
          </a:prstGeom>
        </p:spPr>
        <p:txBody>
          <a:bodyPr vert="horz" lIns="91440" tIns="45720" rIns="91440" bIns="45720" rtlCol="0" anchor="ctr"/>
          <a:lstStyle>
            <a:lvl1pPr algn="l">
              <a:defRPr sz="675"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918725" y="5956138"/>
            <a:ext cx="789383" cy="365125"/>
          </a:xfrm>
          <a:prstGeom prst="rect">
            <a:avLst/>
          </a:prstGeom>
        </p:spPr>
        <p:txBody>
          <a:bodyPr vert="horz" lIns="91440" tIns="45720" rIns="91440" bIns="45720" rtlCol="0" anchor="ctr"/>
          <a:lstStyle>
            <a:lvl1pPr algn="r">
              <a:defRPr sz="675">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334901"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6399217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5.jpeg"/><Relationship Id="rId7" Type="http://schemas.openxmlformats.org/officeDocument/2006/relationships/diagramQuickStyle" Target="../diagrams/quickStyle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pn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35.png"/><Relationship Id="rId7" Type="http://schemas.openxmlformats.org/officeDocument/2006/relationships/diagramLayout" Target="../diagrams/layout4.xm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diagramData" Target="../diagrams/data4.xml"/><Relationship Id="rId5" Type="http://schemas.openxmlformats.org/officeDocument/2006/relationships/image" Target="../media/image5.png"/><Relationship Id="rId10" Type="http://schemas.microsoft.com/office/2007/relationships/diagramDrawing" Target="../diagrams/drawing4.xml"/><Relationship Id="rId4" Type="http://schemas.microsoft.com/office/2007/relationships/hdphoto" Target="../media/hdphoto2.wdp"/><Relationship Id="rId9"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62FDD7-8D91-5F86-FBC7-826BDA29FC9D}"/>
              </a:ext>
            </a:extLst>
          </p:cNvPr>
          <p:cNvSpPr>
            <a:spLocks noGrp="1"/>
          </p:cNvSpPr>
          <p:nvPr>
            <p:ph type="title"/>
          </p:nvPr>
        </p:nvSpPr>
        <p:spPr>
          <a:xfrm>
            <a:off x="201266" y="3907576"/>
            <a:ext cx="8942713" cy="2382997"/>
          </a:xfrm>
        </p:spPr>
        <p:txBody>
          <a:bodyPr vert="horz" wrap="square" lIns="91440" tIns="45720" rIns="91440" bIns="45720" rtlCol="0" anchor="b">
            <a:normAutofit/>
          </a:bodyPr>
          <a:lstStyle/>
          <a:p>
            <a:pPr algn="ctr"/>
            <a:r>
              <a:rPr lang="en-US" sz="4000" dirty="0">
                <a:solidFill>
                  <a:schemeClr val="bg1"/>
                </a:solidFill>
              </a:rPr>
              <a:t>Challenges of Culture Change and Change Management</a:t>
            </a:r>
            <a:br>
              <a:rPr lang="en-US" sz="2000" dirty="0">
                <a:solidFill>
                  <a:schemeClr val="bg1"/>
                </a:solidFill>
              </a:rPr>
            </a:br>
            <a:br>
              <a:rPr lang="en-US" sz="2000" dirty="0">
                <a:solidFill>
                  <a:schemeClr val="bg1"/>
                </a:solidFill>
              </a:rPr>
            </a:br>
            <a:endParaRPr lang="en-US" sz="2000" dirty="0">
              <a:solidFill>
                <a:schemeClr val="bg1"/>
              </a:solidFill>
            </a:endParaRPr>
          </a:p>
        </p:txBody>
      </p:sp>
      <p:grpSp>
        <p:nvGrpSpPr>
          <p:cNvPr id="12" name="Group 11">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3" name="Freeform: Shape 12">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63E04A01-CBEA-E1EB-0A56-61B76F000E70}"/>
              </a:ext>
            </a:extLst>
          </p:cNvPr>
          <p:cNvSpPr txBox="1"/>
          <p:nvPr/>
        </p:nvSpPr>
        <p:spPr>
          <a:xfrm>
            <a:off x="2559326" y="5835103"/>
            <a:ext cx="495962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Chandra Anderson, MBA, MSN, RN, CNML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ropical island, beach, vector | Custom-Designed Illustrations ~ Creative Market">
            <a:extLst>
              <a:ext uri="{FF2B5EF4-FFF2-40B4-BE49-F238E27FC236}">
                <a16:creationId xmlns:a16="http://schemas.microsoft.com/office/drawing/2014/main" id="{41637801-9F8D-E5AA-A878-88818F042A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298" b="26637"/>
          <a:stretch/>
        </p:blipFill>
        <p:spPr bwMode="auto">
          <a:xfrm>
            <a:off x="352875" y="228601"/>
            <a:ext cx="8438250" cy="32142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505E146-C489-D301-022B-17ED0C2DCB5F}"/>
              </a:ext>
            </a:extLst>
          </p:cNvPr>
          <p:cNvPicPr>
            <a:picLocks noChangeAspect="1"/>
          </p:cNvPicPr>
          <p:nvPr/>
        </p:nvPicPr>
        <p:blipFill>
          <a:blip r:embed="rId5"/>
          <a:stretch>
            <a:fillRect/>
          </a:stretch>
        </p:blipFill>
        <p:spPr>
          <a:xfrm>
            <a:off x="201245" y="6019769"/>
            <a:ext cx="1397072" cy="609631"/>
          </a:xfrm>
          <a:prstGeom prst="rect">
            <a:avLst/>
          </a:prstGeom>
        </p:spPr>
      </p:pic>
      <p:pic>
        <p:nvPicPr>
          <p:cNvPr id="6" name="Picture 5">
            <a:extLst>
              <a:ext uri="{FF2B5EF4-FFF2-40B4-BE49-F238E27FC236}">
                <a16:creationId xmlns:a16="http://schemas.microsoft.com/office/drawing/2014/main" id="{4BB449AC-B87E-E5CB-4C6C-CC09AA83929F}"/>
              </a:ext>
            </a:extLst>
          </p:cNvPr>
          <p:cNvPicPr>
            <a:picLocks noChangeAspect="1"/>
          </p:cNvPicPr>
          <p:nvPr/>
        </p:nvPicPr>
        <p:blipFill>
          <a:blip r:embed="rId6"/>
          <a:stretch>
            <a:fillRect/>
          </a:stretch>
        </p:blipFill>
        <p:spPr>
          <a:xfrm>
            <a:off x="3211348" y="991403"/>
            <a:ext cx="784928" cy="1607959"/>
          </a:xfrm>
          <a:prstGeom prst="rect">
            <a:avLst/>
          </a:prstGeom>
        </p:spPr>
      </p:pic>
    </p:spTree>
    <p:extLst>
      <p:ext uri="{BB962C8B-B14F-4D97-AF65-F5344CB8AC3E}">
        <p14:creationId xmlns:p14="http://schemas.microsoft.com/office/powerpoint/2010/main" val="3970735869"/>
      </p:ext>
    </p:extLst>
  </p:cSld>
  <p:clrMapOvr>
    <a:masterClrMapping/>
  </p:clrMapOvr>
  <mc:AlternateContent xmlns:mc="http://schemas.openxmlformats.org/markup-compatibility/2006">
    <mc:Choice xmlns:p14="http://schemas.microsoft.com/office/powerpoint/2010/main" Requires="p14">
      <p:transition spd="slow" p14:dur="2000" advTm="145010"/>
    </mc:Choice>
    <mc:Fallback>
      <p:transition spd="slow" advTm="14501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8" name="Rectangle 615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CED665-6199-9CD8-1062-338393A49EDC}"/>
              </a:ext>
            </a:extLst>
          </p:cNvPr>
          <p:cNvSpPr>
            <a:spLocks noGrp="1"/>
          </p:cNvSpPr>
          <p:nvPr>
            <p:ph type="title"/>
          </p:nvPr>
        </p:nvSpPr>
        <p:spPr>
          <a:xfrm>
            <a:off x="670622" y="2235200"/>
            <a:ext cx="3454005" cy="2387600"/>
          </a:xfrm>
        </p:spPr>
        <p:txBody>
          <a:bodyPr vert="horz" lIns="91440" tIns="45720" rIns="91440" bIns="45720" rtlCol="0" anchor="b">
            <a:normAutofit/>
          </a:bodyPr>
          <a:lstStyle/>
          <a:p>
            <a:pPr algn="ctr"/>
            <a:r>
              <a:rPr lang="en-US" sz="4100" b="1" dirty="0">
                <a:solidFill>
                  <a:schemeClr val="bg1"/>
                </a:solidFill>
              </a:rPr>
              <a:t>No Change Island</a:t>
            </a:r>
            <a:br>
              <a:rPr lang="en-US" sz="4100" b="1" dirty="0">
                <a:solidFill>
                  <a:schemeClr val="bg1"/>
                </a:solidFill>
              </a:rPr>
            </a:br>
            <a:r>
              <a:rPr lang="en-US" sz="4100" b="1" dirty="0">
                <a:solidFill>
                  <a:schemeClr val="bg1"/>
                </a:solidFill>
              </a:rPr>
              <a:t>Gets another New CHIEF!</a:t>
            </a:r>
          </a:p>
        </p:txBody>
      </p:sp>
      <p:pic>
        <p:nvPicPr>
          <p:cNvPr id="2050" name="Picture 2" descr="Tropical island, beach, vector | Custom-Designed Illustrations ~ Creative Market">
            <a:extLst>
              <a:ext uri="{FF2B5EF4-FFF2-40B4-BE49-F238E27FC236}">
                <a16:creationId xmlns:a16="http://schemas.microsoft.com/office/drawing/2014/main" id="{D90112FE-0776-F240-E830-5C6176AF4E6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8086" r="19463" b="2"/>
          <a:stretch/>
        </p:blipFill>
        <p:spPr bwMode="auto">
          <a:xfrm>
            <a:off x="4350550" y="1057275"/>
            <a:ext cx="4438051" cy="4743450"/>
          </a:xfrm>
          <a:prstGeom prst="rect">
            <a:avLst/>
          </a:prstGeom>
          <a:noFill/>
          <a:extLst>
            <a:ext uri="{909E8E84-426E-40DD-AFC4-6F175D3DCCD1}">
              <a14:hiddenFill xmlns:a14="http://schemas.microsoft.com/office/drawing/2010/main">
                <a:solidFill>
                  <a:srgbClr val="FFFFFF"/>
                </a:solidFill>
              </a14:hiddenFill>
            </a:ext>
          </a:extLst>
        </p:spPr>
      </p:pic>
      <p:sp>
        <p:nvSpPr>
          <p:cNvPr id="6160" name="Rectangle 6159">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17053B6-A90F-3FD7-AABA-5979BCDB5E20}"/>
              </a:ext>
            </a:extLst>
          </p:cNvPr>
          <p:cNvPicPr>
            <a:picLocks noChangeAspect="1"/>
          </p:cNvPicPr>
          <p:nvPr/>
        </p:nvPicPr>
        <p:blipFill>
          <a:blip r:embed="rId4"/>
          <a:stretch>
            <a:fillRect/>
          </a:stretch>
        </p:blipFill>
        <p:spPr>
          <a:xfrm>
            <a:off x="6263622" y="3000774"/>
            <a:ext cx="418078" cy="856451"/>
          </a:xfrm>
          <a:prstGeom prst="rect">
            <a:avLst/>
          </a:prstGeom>
        </p:spPr>
      </p:pic>
      <p:pic>
        <p:nvPicPr>
          <p:cNvPr id="4" name="Picture 3" descr="A logo with blue and green text&#10;&#10;Description automatically generated">
            <a:extLst>
              <a:ext uri="{FF2B5EF4-FFF2-40B4-BE49-F238E27FC236}">
                <a16:creationId xmlns:a16="http://schemas.microsoft.com/office/drawing/2014/main" id="{88515EC9-9AD5-D193-6B73-FE58B6ABB69B}"/>
              </a:ext>
            </a:extLst>
          </p:cNvPr>
          <p:cNvPicPr>
            <a:picLocks noChangeAspect="1"/>
          </p:cNvPicPr>
          <p:nvPr/>
        </p:nvPicPr>
        <p:blipFill>
          <a:blip r:embed="rId5"/>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27629196"/>
      </p:ext>
    </p:extLst>
  </p:cSld>
  <p:clrMapOvr>
    <a:masterClrMapping/>
  </p:clrMapOvr>
  <mc:AlternateContent xmlns:mc="http://schemas.openxmlformats.org/markup-compatibility/2006">
    <mc:Choice xmlns:p14="http://schemas.microsoft.com/office/powerpoint/2010/main" Requires="p14">
      <p:transition spd="slow" p14:dur="2000" advTm="27820"/>
    </mc:Choice>
    <mc:Fallback>
      <p:transition spd="slow" advTm="2782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A529B230-EB26-914A-9449-EEE3045ED943}"/>
              </a:ext>
            </a:extLst>
          </p:cNvPr>
          <p:cNvCxnSpPr>
            <a:cxnSpLocks/>
          </p:cNvCxnSpPr>
          <p:nvPr/>
        </p:nvCxnSpPr>
        <p:spPr>
          <a:xfrm>
            <a:off x="570458" y="2935460"/>
            <a:ext cx="8003084" cy="1603619"/>
          </a:xfrm>
          <a:prstGeom prst="line">
            <a:avLst/>
          </a:pr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Freeform 298">
            <a:extLst>
              <a:ext uri="{FF2B5EF4-FFF2-40B4-BE49-F238E27FC236}">
                <a16:creationId xmlns:a16="http://schemas.microsoft.com/office/drawing/2014/main" id="{21641495-A6E2-4A4C-85C1-58A01F0FF7FE}"/>
              </a:ext>
            </a:extLst>
          </p:cNvPr>
          <p:cNvSpPr>
            <a:spLocks noChangeArrowheads="1"/>
          </p:cNvSpPr>
          <p:nvPr/>
        </p:nvSpPr>
        <p:spPr bwMode="auto">
          <a:xfrm>
            <a:off x="2526432" y="3280925"/>
            <a:ext cx="143651" cy="141491"/>
          </a:xfrm>
          <a:custGeom>
            <a:avLst/>
            <a:gdLst>
              <a:gd name="T0" fmla="*/ 105660 w 307"/>
              <a:gd name="T1" fmla="*/ 0 h 305"/>
              <a:gd name="T2" fmla="*/ 105660 w 307"/>
              <a:gd name="T3" fmla="*/ 0 h 305"/>
              <a:gd name="T4" fmla="*/ 211319 w 307"/>
              <a:gd name="T5" fmla="*/ 104147 h 305"/>
              <a:gd name="T6" fmla="*/ 211319 w 307"/>
              <a:gd name="T7" fmla="*/ 104147 h 305"/>
              <a:gd name="T8" fmla="*/ 105660 w 307"/>
              <a:gd name="T9" fmla="*/ 208295 h 305"/>
              <a:gd name="T10" fmla="*/ 105660 w 307"/>
              <a:gd name="T11" fmla="*/ 208295 h 305"/>
              <a:gd name="T12" fmla="*/ 0 w 307"/>
              <a:gd name="T13" fmla="*/ 104147 h 305"/>
              <a:gd name="T14" fmla="*/ 0 w 307"/>
              <a:gd name="T15" fmla="*/ 104147 h 305"/>
              <a:gd name="T16" fmla="*/ 105660 w 307"/>
              <a:gd name="T17" fmla="*/ 0 h 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5">
                <a:moveTo>
                  <a:pt x="153" y="0"/>
                </a:moveTo>
                <a:lnTo>
                  <a:pt x="153" y="0"/>
                </a:lnTo>
                <a:cubicBezTo>
                  <a:pt x="237" y="0"/>
                  <a:pt x="306" y="68"/>
                  <a:pt x="306" y="152"/>
                </a:cubicBezTo>
                <a:cubicBezTo>
                  <a:pt x="306" y="236"/>
                  <a:pt x="237" y="304"/>
                  <a:pt x="153" y="304"/>
                </a:cubicBezTo>
                <a:cubicBezTo>
                  <a:pt x="69" y="304"/>
                  <a:pt x="0" y="236"/>
                  <a:pt x="0" y="152"/>
                </a:cubicBezTo>
                <a:cubicBezTo>
                  <a:pt x="0" y="68"/>
                  <a:pt x="69" y="0"/>
                  <a:pt x="153" y="0"/>
                </a:cubicBezTo>
              </a:path>
            </a:pathLst>
          </a:custGeom>
          <a:solidFill>
            <a:schemeClr val="accent2"/>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0" name="Freeform 299">
            <a:extLst>
              <a:ext uri="{FF2B5EF4-FFF2-40B4-BE49-F238E27FC236}">
                <a16:creationId xmlns:a16="http://schemas.microsoft.com/office/drawing/2014/main" id="{E20DC756-58A2-6742-AA87-8BDA9E1AAAF6}"/>
              </a:ext>
            </a:extLst>
          </p:cNvPr>
          <p:cNvSpPr>
            <a:spLocks noChangeArrowheads="1"/>
          </p:cNvSpPr>
          <p:nvPr/>
        </p:nvSpPr>
        <p:spPr bwMode="auto">
          <a:xfrm>
            <a:off x="5156648" y="3804862"/>
            <a:ext cx="143651" cy="143652"/>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8"/>
                  <a:pt x="306" y="153"/>
                </a:cubicBezTo>
                <a:cubicBezTo>
                  <a:pt x="306" y="237"/>
                  <a:pt x="238" y="306"/>
                  <a:pt x="153" y="306"/>
                </a:cubicBezTo>
                <a:cubicBezTo>
                  <a:pt x="69" y="306"/>
                  <a:pt x="0" y="237"/>
                  <a:pt x="0" y="153"/>
                </a:cubicBezTo>
                <a:cubicBezTo>
                  <a:pt x="0" y="68"/>
                  <a:pt x="69" y="0"/>
                  <a:pt x="153" y="0"/>
                </a:cubicBezTo>
              </a:path>
            </a:pathLst>
          </a:custGeom>
          <a:solidFill>
            <a:schemeClr val="accent4"/>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1" name="Freeform 300">
            <a:extLst>
              <a:ext uri="{FF2B5EF4-FFF2-40B4-BE49-F238E27FC236}">
                <a16:creationId xmlns:a16="http://schemas.microsoft.com/office/drawing/2014/main" id="{BBCC6525-0419-8240-8F5A-9C8CBA25CA81}"/>
              </a:ext>
            </a:extLst>
          </p:cNvPr>
          <p:cNvSpPr>
            <a:spLocks noChangeArrowheads="1"/>
          </p:cNvSpPr>
          <p:nvPr/>
        </p:nvSpPr>
        <p:spPr bwMode="auto">
          <a:xfrm>
            <a:off x="6474110" y="4067912"/>
            <a:ext cx="144731" cy="144731"/>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9"/>
                  <a:pt x="306" y="153"/>
                </a:cubicBezTo>
                <a:cubicBezTo>
                  <a:pt x="306" y="237"/>
                  <a:pt x="238" y="306"/>
                  <a:pt x="153" y="306"/>
                </a:cubicBezTo>
                <a:cubicBezTo>
                  <a:pt x="69" y="306"/>
                  <a:pt x="0" y="237"/>
                  <a:pt x="0" y="153"/>
                </a:cubicBezTo>
                <a:cubicBezTo>
                  <a:pt x="0" y="69"/>
                  <a:pt x="69" y="0"/>
                  <a:pt x="153" y="0"/>
                </a:cubicBezTo>
              </a:path>
            </a:pathLst>
          </a:custGeom>
          <a:solidFill>
            <a:schemeClr val="accent5"/>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2" name="Freeform 301">
            <a:extLst>
              <a:ext uri="{FF2B5EF4-FFF2-40B4-BE49-F238E27FC236}">
                <a16:creationId xmlns:a16="http://schemas.microsoft.com/office/drawing/2014/main" id="{B7F2B0E6-CEAD-364B-8203-62C7B78A9CC3}"/>
              </a:ext>
            </a:extLst>
          </p:cNvPr>
          <p:cNvSpPr>
            <a:spLocks noChangeArrowheads="1"/>
          </p:cNvSpPr>
          <p:nvPr/>
        </p:nvSpPr>
        <p:spPr bwMode="auto">
          <a:xfrm>
            <a:off x="7787946" y="4332041"/>
            <a:ext cx="144731" cy="143652"/>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9"/>
                  <a:pt x="306" y="153"/>
                </a:cubicBezTo>
                <a:cubicBezTo>
                  <a:pt x="306" y="238"/>
                  <a:pt x="238" y="306"/>
                  <a:pt x="153" y="306"/>
                </a:cubicBezTo>
                <a:cubicBezTo>
                  <a:pt x="69" y="306"/>
                  <a:pt x="0" y="238"/>
                  <a:pt x="0" y="153"/>
                </a:cubicBezTo>
                <a:cubicBezTo>
                  <a:pt x="0" y="69"/>
                  <a:pt x="69" y="0"/>
                  <a:pt x="153" y="0"/>
                </a:cubicBezTo>
              </a:path>
            </a:pathLst>
          </a:custGeom>
          <a:solidFill>
            <a:schemeClr val="accent6"/>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4" name="Freeform 298">
            <a:extLst>
              <a:ext uri="{FF2B5EF4-FFF2-40B4-BE49-F238E27FC236}">
                <a16:creationId xmlns:a16="http://schemas.microsoft.com/office/drawing/2014/main" id="{E56AAC26-C755-0A49-AE80-D914ABE252F0}"/>
              </a:ext>
            </a:extLst>
          </p:cNvPr>
          <p:cNvSpPr>
            <a:spLocks noChangeArrowheads="1"/>
          </p:cNvSpPr>
          <p:nvPr/>
        </p:nvSpPr>
        <p:spPr bwMode="auto">
          <a:xfrm>
            <a:off x="1211323" y="3020037"/>
            <a:ext cx="143651" cy="141491"/>
          </a:xfrm>
          <a:custGeom>
            <a:avLst/>
            <a:gdLst>
              <a:gd name="T0" fmla="*/ 105660 w 307"/>
              <a:gd name="T1" fmla="*/ 0 h 305"/>
              <a:gd name="T2" fmla="*/ 105660 w 307"/>
              <a:gd name="T3" fmla="*/ 0 h 305"/>
              <a:gd name="T4" fmla="*/ 211319 w 307"/>
              <a:gd name="T5" fmla="*/ 104147 h 305"/>
              <a:gd name="T6" fmla="*/ 211319 w 307"/>
              <a:gd name="T7" fmla="*/ 104147 h 305"/>
              <a:gd name="T8" fmla="*/ 105660 w 307"/>
              <a:gd name="T9" fmla="*/ 208295 h 305"/>
              <a:gd name="T10" fmla="*/ 105660 w 307"/>
              <a:gd name="T11" fmla="*/ 208295 h 305"/>
              <a:gd name="T12" fmla="*/ 0 w 307"/>
              <a:gd name="T13" fmla="*/ 104147 h 305"/>
              <a:gd name="T14" fmla="*/ 0 w 307"/>
              <a:gd name="T15" fmla="*/ 104147 h 305"/>
              <a:gd name="T16" fmla="*/ 105660 w 307"/>
              <a:gd name="T17" fmla="*/ 0 h 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5">
                <a:moveTo>
                  <a:pt x="153" y="0"/>
                </a:moveTo>
                <a:lnTo>
                  <a:pt x="153" y="0"/>
                </a:lnTo>
                <a:cubicBezTo>
                  <a:pt x="237" y="0"/>
                  <a:pt x="306" y="68"/>
                  <a:pt x="306" y="152"/>
                </a:cubicBezTo>
                <a:cubicBezTo>
                  <a:pt x="306" y="236"/>
                  <a:pt x="237" y="304"/>
                  <a:pt x="153" y="304"/>
                </a:cubicBezTo>
                <a:cubicBezTo>
                  <a:pt x="69" y="304"/>
                  <a:pt x="0" y="236"/>
                  <a:pt x="0" y="152"/>
                </a:cubicBezTo>
                <a:cubicBezTo>
                  <a:pt x="0" y="68"/>
                  <a:pt x="69" y="0"/>
                  <a:pt x="153" y="0"/>
                </a:cubicBezTo>
              </a:path>
            </a:pathLst>
          </a:custGeom>
          <a:solidFill>
            <a:schemeClr val="accent1"/>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5" name="Freeform 299">
            <a:extLst>
              <a:ext uri="{FF2B5EF4-FFF2-40B4-BE49-F238E27FC236}">
                <a16:creationId xmlns:a16="http://schemas.microsoft.com/office/drawing/2014/main" id="{5A451FB5-25B2-8240-B93A-E3CB029F1C5F}"/>
              </a:ext>
            </a:extLst>
          </p:cNvPr>
          <p:cNvSpPr>
            <a:spLocks noChangeArrowheads="1"/>
          </p:cNvSpPr>
          <p:nvPr/>
        </p:nvSpPr>
        <p:spPr bwMode="auto">
          <a:xfrm>
            <a:off x="3745043" y="3502411"/>
            <a:ext cx="143651" cy="143652"/>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8"/>
                  <a:pt x="306" y="153"/>
                </a:cubicBezTo>
                <a:cubicBezTo>
                  <a:pt x="306" y="237"/>
                  <a:pt x="238" y="306"/>
                  <a:pt x="153" y="306"/>
                </a:cubicBezTo>
                <a:cubicBezTo>
                  <a:pt x="69" y="306"/>
                  <a:pt x="0" y="237"/>
                  <a:pt x="0" y="153"/>
                </a:cubicBezTo>
                <a:cubicBezTo>
                  <a:pt x="0" y="68"/>
                  <a:pt x="69" y="0"/>
                  <a:pt x="153" y="0"/>
                </a:cubicBezTo>
              </a:path>
            </a:pathLst>
          </a:custGeom>
          <a:solidFill>
            <a:schemeClr val="accent3"/>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cxnSp>
        <p:nvCxnSpPr>
          <p:cNvPr id="28" name="Straight Arrow Connector 27">
            <a:extLst>
              <a:ext uri="{FF2B5EF4-FFF2-40B4-BE49-F238E27FC236}">
                <a16:creationId xmlns:a16="http://schemas.microsoft.com/office/drawing/2014/main" id="{6F792636-0D8F-6743-AC40-086FC1F90B5C}"/>
              </a:ext>
            </a:extLst>
          </p:cNvPr>
          <p:cNvCxnSpPr>
            <a:cxnSpLocks/>
          </p:cNvCxnSpPr>
          <p:nvPr/>
        </p:nvCxnSpPr>
        <p:spPr>
          <a:xfrm>
            <a:off x="1259859" y="3322800"/>
            <a:ext cx="0" cy="411587"/>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32" name="Subtitle 2">
            <a:extLst>
              <a:ext uri="{FF2B5EF4-FFF2-40B4-BE49-F238E27FC236}">
                <a16:creationId xmlns:a16="http://schemas.microsoft.com/office/drawing/2014/main" id="{0724C024-4130-DF43-9E5D-43D4870CB16E}"/>
              </a:ext>
            </a:extLst>
          </p:cNvPr>
          <p:cNvSpPr txBox="1">
            <a:spLocks/>
          </p:cNvSpPr>
          <p:nvPr/>
        </p:nvSpPr>
        <p:spPr>
          <a:xfrm>
            <a:off x="413333" y="4438435"/>
            <a:ext cx="1603755" cy="368058"/>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Organization </a:t>
            </a:r>
            <a:r>
              <a:rPr kumimoji="0" lang="en-US" sz="12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Mukta ExtraLight" panose="020B0000000000000000" pitchFamily="34" charset="77"/>
              </a:rPr>
              <a:t>begins </a:t>
            </a: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using computers</a:t>
            </a:r>
          </a:p>
        </p:txBody>
      </p:sp>
      <p:sp>
        <p:nvSpPr>
          <p:cNvPr id="33" name="TextBox 32">
            <a:extLst>
              <a:ext uri="{FF2B5EF4-FFF2-40B4-BE49-F238E27FC236}">
                <a16:creationId xmlns:a16="http://schemas.microsoft.com/office/drawing/2014/main" id="{FAE5F4BA-DC41-6440-A130-2EEE8EB8612D}"/>
              </a:ext>
            </a:extLst>
          </p:cNvPr>
          <p:cNvSpPr txBox="1"/>
          <p:nvPr/>
        </p:nvSpPr>
        <p:spPr>
          <a:xfrm>
            <a:off x="701051" y="3847889"/>
            <a:ext cx="1117615"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2014</a:t>
            </a:r>
          </a:p>
        </p:txBody>
      </p:sp>
      <p:cxnSp>
        <p:nvCxnSpPr>
          <p:cNvPr id="43" name="Straight Arrow Connector 42">
            <a:extLst>
              <a:ext uri="{FF2B5EF4-FFF2-40B4-BE49-F238E27FC236}">
                <a16:creationId xmlns:a16="http://schemas.microsoft.com/office/drawing/2014/main" id="{E0F6A0AF-FB10-6C47-86DD-D59B42D2F5E6}"/>
              </a:ext>
            </a:extLst>
          </p:cNvPr>
          <p:cNvCxnSpPr>
            <a:cxnSpLocks/>
          </p:cNvCxnSpPr>
          <p:nvPr/>
        </p:nvCxnSpPr>
        <p:spPr>
          <a:xfrm>
            <a:off x="3816868" y="3804862"/>
            <a:ext cx="0" cy="411587"/>
          </a:xfrm>
          <a:prstGeom prst="straightConnector1">
            <a:avLst/>
          </a:prstGeom>
          <a:ln w="1270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5" name="Subtitle 2">
            <a:extLst>
              <a:ext uri="{FF2B5EF4-FFF2-40B4-BE49-F238E27FC236}">
                <a16:creationId xmlns:a16="http://schemas.microsoft.com/office/drawing/2014/main" id="{1CFDA0FE-1464-5D4C-8D4E-0772063E3025}"/>
              </a:ext>
            </a:extLst>
          </p:cNvPr>
          <p:cNvSpPr txBox="1">
            <a:spLocks/>
          </p:cNvSpPr>
          <p:nvPr/>
        </p:nvSpPr>
        <p:spPr>
          <a:xfrm>
            <a:off x="3154880" y="4926148"/>
            <a:ext cx="1519863" cy="201345"/>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srgbClr val="7030A0"/>
                </a:solidFill>
                <a:effectLst/>
                <a:uLnTx/>
                <a:uFillTx/>
                <a:latin typeface="Lato Light" panose="020F0502020204030203" pitchFamily="34" charset="0"/>
                <a:ea typeface="Lato Light" panose="020F0502020204030203" pitchFamily="34" charset="0"/>
                <a:cs typeface="Mukta ExtraLight" panose="020B0000000000000000" pitchFamily="34" charset="77"/>
              </a:rPr>
              <a:t>Pandemic Begins</a:t>
            </a:r>
          </a:p>
        </p:txBody>
      </p:sp>
      <p:sp>
        <p:nvSpPr>
          <p:cNvPr id="46" name="TextBox 45">
            <a:extLst>
              <a:ext uri="{FF2B5EF4-FFF2-40B4-BE49-F238E27FC236}">
                <a16:creationId xmlns:a16="http://schemas.microsoft.com/office/drawing/2014/main" id="{A6138A06-5FDA-7942-A31F-FEA1B84DE742}"/>
              </a:ext>
            </a:extLst>
          </p:cNvPr>
          <p:cNvSpPr txBox="1"/>
          <p:nvPr/>
        </p:nvSpPr>
        <p:spPr>
          <a:xfrm>
            <a:off x="3320738" y="4347191"/>
            <a:ext cx="1188146"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2020</a:t>
            </a:r>
          </a:p>
        </p:txBody>
      </p:sp>
      <p:cxnSp>
        <p:nvCxnSpPr>
          <p:cNvPr id="47" name="Straight Arrow Connector 46">
            <a:extLst>
              <a:ext uri="{FF2B5EF4-FFF2-40B4-BE49-F238E27FC236}">
                <a16:creationId xmlns:a16="http://schemas.microsoft.com/office/drawing/2014/main" id="{58A171D5-8918-C340-AD58-129DF9BED844}"/>
              </a:ext>
            </a:extLst>
          </p:cNvPr>
          <p:cNvCxnSpPr>
            <a:cxnSpLocks/>
          </p:cNvCxnSpPr>
          <p:nvPr/>
        </p:nvCxnSpPr>
        <p:spPr>
          <a:xfrm>
            <a:off x="6546476" y="4332026"/>
            <a:ext cx="0" cy="411587"/>
          </a:xfrm>
          <a:prstGeom prst="straightConnector1">
            <a:avLst/>
          </a:prstGeom>
          <a:ln w="1270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9" name="Subtitle 2">
            <a:extLst>
              <a:ext uri="{FF2B5EF4-FFF2-40B4-BE49-F238E27FC236}">
                <a16:creationId xmlns:a16="http://schemas.microsoft.com/office/drawing/2014/main" id="{BFCE47C8-CA2F-7242-AEA5-F60A8D356DBB}"/>
              </a:ext>
            </a:extLst>
          </p:cNvPr>
          <p:cNvSpPr txBox="1">
            <a:spLocks/>
          </p:cNvSpPr>
          <p:nvPr/>
        </p:nvSpPr>
        <p:spPr>
          <a:xfrm>
            <a:off x="5805497" y="5439440"/>
            <a:ext cx="1519863" cy="201345"/>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srgbClr val="0070C0"/>
                </a:solidFill>
                <a:effectLst/>
                <a:uLnTx/>
                <a:uFillTx/>
                <a:latin typeface="Lato Light" panose="020F0502020204030203" pitchFamily="34" charset="0"/>
                <a:ea typeface="Lato Light" panose="020F0502020204030203" pitchFamily="34" charset="0"/>
                <a:cs typeface="Mukta ExtraLight" panose="020B0000000000000000" pitchFamily="34" charset="77"/>
              </a:rPr>
              <a:t>Interim Hired</a:t>
            </a:r>
          </a:p>
        </p:txBody>
      </p:sp>
      <p:sp>
        <p:nvSpPr>
          <p:cNvPr id="50" name="TextBox 49">
            <a:extLst>
              <a:ext uri="{FF2B5EF4-FFF2-40B4-BE49-F238E27FC236}">
                <a16:creationId xmlns:a16="http://schemas.microsoft.com/office/drawing/2014/main" id="{32C590D7-D0EC-4248-960A-53B3C10BF901}"/>
              </a:ext>
            </a:extLst>
          </p:cNvPr>
          <p:cNvSpPr txBox="1"/>
          <p:nvPr/>
        </p:nvSpPr>
        <p:spPr>
          <a:xfrm>
            <a:off x="5947293" y="4835105"/>
            <a:ext cx="1154483"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2022</a:t>
            </a:r>
          </a:p>
        </p:txBody>
      </p:sp>
      <p:cxnSp>
        <p:nvCxnSpPr>
          <p:cNvPr id="51" name="Straight Arrow Connector 50">
            <a:extLst>
              <a:ext uri="{FF2B5EF4-FFF2-40B4-BE49-F238E27FC236}">
                <a16:creationId xmlns:a16="http://schemas.microsoft.com/office/drawing/2014/main" id="{32D2D76E-018F-2144-A2CD-4CE2B77D8493}"/>
              </a:ext>
            </a:extLst>
          </p:cNvPr>
          <p:cNvCxnSpPr>
            <a:cxnSpLocks/>
          </p:cNvCxnSpPr>
          <p:nvPr/>
        </p:nvCxnSpPr>
        <p:spPr>
          <a:xfrm flipV="1">
            <a:off x="2590216" y="2750402"/>
            <a:ext cx="0" cy="411587"/>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Subtitle 2">
            <a:extLst>
              <a:ext uri="{FF2B5EF4-FFF2-40B4-BE49-F238E27FC236}">
                <a16:creationId xmlns:a16="http://schemas.microsoft.com/office/drawing/2014/main" id="{FC89A73D-80B4-EB4C-8EAE-94EA17539EC1}"/>
              </a:ext>
            </a:extLst>
          </p:cNvPr>
          <p:cNvSpPr txBox="1">
            <a:spLocks/>
          </p:cNvSpPr>
          <p:nvPr/>
        </p:nvSpPr>
        <p:spPr>
          <a:xfrm>
            <a:off x="1625758" y="2183192"/>
            <a:ext cx="1928916" cy="404991"/>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srgbClr val="0070C0"/>
                </a:solidFill>
                <a:effectLst/>
                <a:uLnTx/>
                <a:uFillTx/>
                <a:latin typeface="Lato Light" panose="020F0502020204030203" pitchFamily="34" charset="0"/>
                <a:ea typeface="Lato Light" panose="020F0502020204030203" pitchFamily="34" charset="0"/>
                <a:cs typeface="Mukta ExtraLight" panose="020B0000000000000000" pitchFamily="34" charset="77"/>
              </a:rPr>
              <a:t>CEO retires </a:t>
            </a: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after 27 years.</a:t>
            </a:r>
          </a:p>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 New CEO starts</a:t>
            </a:r>
          </a:p>
        </p:txBody>
      </p:sp>
      <p:sp>
        <p:nvSpPr>
          <p:cNvPr id="53" name="TextBox 52">
            <a:extLst>
              <a:ext uri="{FF2B5EF4-FFF2-40B4-BE49-F238E27FC236}">
                <a16:creationId xmlns:a16="http://schemas.microsoft.com/office/drawing/2014/main" id="{5C75D1BE-66EB-EC44-A630-37D181E64EEA}"/>
              </a:ext>
            </a:extLst>
          </p:cNvPr>
          <p:cNvSpPr txBox="1"/>
          <p:nvPr/>
        </p:nvSpPr>
        <p:spPr>
          <a:xfrm>
            <a:off x="1079775" y="1648553"/>
            <a:ext cx="1091966"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2019</a:t>
            </a:r>
          </a:p>
        </p:txBody>
      </p:sp>
      <p:cxnSp>
        <p:nvCxnSpPr>
          <p:cNvPr id="55" name="Straight Arrow Connector 54">
            <a:extLst>
              <a:ext uri="{FF2B5EF4-FFF2-40B4-BE49-F238E27FC236}">
                <a16:creationId xmlns:a16="http://schemas.microsoft.com/office/drawing/2014/main" id="{EA1C3034-8C15-C24B-B3F9-D4BACB00EAC8}"/>
              </a:ext>
            </a:extLst>
          </p:cNvPr>
          <p:cNvCxnSpPr>
            <a:cxnSpLocks/>
          </p:cNvCxnSpPr>
          <p:nvPr/>
        </p:nvCxnSpPr>
        <p:spPr>
          <a:xfrm flipV="1">
            <a:off x="5222891" y="3278791"/>
            <a:ext cx="0" cy="411587"/>
          </a:xfrm>
          <a:prstGeom prst="straightConnector1">
            <a:avLst/>
          </a:prstGeom>
          <a:ln w="1270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6" name="Subtitle 2">
            <a:extLst>
              <a:ext uri="{FF2B5EF4-FFF2-40B4-BE49-F238E27FC236}">
                <a16:creationId xmlns:a16="http://schemas.microsoft.com/office/drawing/2014/main" id="{DC20365B-448B-5C44-AB59-3CC3C08019A8}"/>
              </a:ext>
            </a:extLst>
          </p:cNvPr>
          <p:cNvSpPr txBox="1">
            <a:spLocks/>
          </p:cNvSpPr>
          <p:nvPr/>
        </p:nvSpPr>
        <p:spPr>
          <a:xfrm>
            <a:off x="4462959" y="2699799"/>
            <a:ext cx="1519863" cy="368058"/>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srgbClr val="0070C0"/>
                </a:solidFill>
                <a:effectLst/>
                <a:uLnTx/>
                <a:uFillTx/>
                <a:latin typeface="Lato Light" panose="020F0502020204030203" pitchFamily="34" charset="0"/>
                <a:ea typeface="Lato Light" panose="020F0502020204030203" pitchFamily="34" charset="0"/>
                <a:cs typeface="Mukta ExtraLight" panose="020B0000000000000000" pitchFamily="34" charset="77"/>
              </a:rPr>
              <a:t>CEO leaves</a:t>
            </a: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 Interim CEO </a:t>
            </a:r>
          </a:p>
        </p:txBody>
      </p:sp>
      <p:sp>
        <p:nvSpPr>
          <p:cNvPr id="57" name="TextBox 56">
            <a:extLst>
              <a:ext uri="{FF2B5EF4-FFF2-40B4-BE49-F238E27FC236}">
                <a16:creationId xmlns:a16="http://schemas.microsoft.com/office/drawing/2014/main" id="{9BE97EB8-95B8-AD49-9F3F-BCB43C91706E}"/>
              </a:ext>
            </a:extLst>
          </p:cNvPr>
          <p:cNvSpPr txBox="1"/>
          <p:nvPr/>
        </p:nvSpPr>
        <p:spPr>
          <a:xfrm>
            <a:off x="4645652" y="2087213"/>
            <a:ext cx="1154483"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2022</a:t>
            </a:r>
          </a:p>
        </p:txBody>
      </p:sp>
      <p:cxnSp>
        <p:nvCxnSpPr>
          <p:cNvPr id="58" name="Straight Arrow Connector 57">
            <a:extLst>
              <a:ext uri="{FF2B5EF4-FFF2-40B4-BE49-F238E27FC236}">
                <a16:creationId xmlns:a16="http://schemas.microsoft.com/office/drawing/2014/main" id="{3EE006C8-C806-1D4F-B38F-8F0227B6D5D7}"/>
              </a:ext>
            </a:extLst>
          </p:cNvPr>
          <p:cNvCxnSpPr>
            <a:cxnSpLocks/>
          </p:cNvCxnSpPr>
          <p:nvPr/>
        </p:nvCxnSpPr>
        <p:spPr>
          <a:xfrm flipV="1">
            <a:off x="7864835" y="3797909"/>
            <a:ext cx="0" cy="411587"/>
          </a:xfrm>
          <a:prstGeom prst="straightConnector1">
            <a:avLst/>
          </a:prstGeom>
          <a:ln w="1270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Subtitle 2">
            <a:extLst>
              <a:ext uri="{FF2B5EF4-FFF2-40B4-BE49-F238E27FC236}">
                <a16:creationId xmlns:a16="http://schemas.microsoft.com/office/drawing/2014/main" id="{C334FA0B-1F3C-3842-A708-2929C2646CA1}"/>
              </a:ext>
            </a:extLst>
          </p:cNvPr>
          <p:cNvSpPr txBox="1">
            <a:spLocks/>
          </p:cNvSpPr>
          <p:nvPr/>
        </p:nvSpPr>
        <p:spPr>
          <a:xfrm>
            <a:off x="7104904" y="3218917"/>
            <a:ext cx="1519863" cy="368058"/>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Organization begins culture change</a:t>
            </a:r>
          </a:p>
        </p:txBody>
      </p:sp>
      <p:sp>
        <p:nvSpPr>
          <p:cNvPr id="60" name="TextBox 59">
            <a:extLst>
              <a:ext uri="{FF2B5EF4-FFF2-40B4-BE49-F238E27FC236}">
                <a16:creationId xmlns:a16="http://schemas.microsoft.com/office/drawing/2014/main" id="{574FBADA-A9C7-B345-9469-B8656726B17D}"/>
              </a:ext>
            </a:extLst>
          </p:cNvPr>
          <p:cNvSpPr txBox="1"/>
          <p:nvPr/>
        </p:nvSpPr>
        <p:spPr>
          <a:xfrm>
            <a:off x="7280381" y="2606332"/>
            <a:ext cx="1168911"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2023</a:t>
            </a:r>
          </a:p>
        </p:txBody>
      </p:sp>
      <p:sp>
        <p:nvSpPr>
          <p:cNvPr id="5" name="Subtitle 2">
            <a:extLst>
              <a:ext uri="{FF2B5EF4-FFF2-40B4-BE49-F238E27FC236}">
                <a16:creationId xmlns:a16="http://schemas.microsoft.com/office/drawing/2014/main" id="{DDBDA215-E385-1835-0B71-B84B12B4C845}"/>
              </a:ext>
            </a:extLst>
          </p:cNvPr>
          <p:cNvSpPr txBox="1">
            <a:spLocks/>
          </p:cNvSpPr>
          <p:nvPr/>
        </p:nvSpPr>
        <p:spPr>
          <a:xfrm>
            <a:off x="3383769" y="2985481"/>
            <a:ext cx="1553613" cy="370109"/>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600" b="1" i="1"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Mukta ExtraLight" panose="020B0000000000000000" pitchFamily="34" charset="77"/>
              </a:rPr>
              <a:t>Leadership Structure Change</a:t>
            </a:r>
          </a:p>
        </p:txBody>
      </p:sp>
      <p:cxnSp>
        <p:nvCxnSpPr>
          <p:cNvPr id="7" name="Straight Connector 6">
            <a:extLst>
              <a:ext uri="{FF2B5EF4-FFF2-40B4-BE49-F238E27FC236}">
                <a16:creationId xmlns:a16="http://schemas.microsoft.com/office/drawing/2014/main" id="{7BE45FA6-5AE3-FF67-0A1A-05095B1C1473}"/>
              </a:ext>
            </a:extLst>
          </p:cNvPr>
          <p:cNvCxnSpPr>
            <a:cxnSpLocks/>
          </p:cNvCxnSpPr>
          <p:nvPr/>
        </p:nvCxnSpPr>
        <p:spPr>
          <a:xfrm flipH="1">
            <a:off x="4145293" y="3422416"/>
            <a:ext cx="76812" cy="24954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8138DF07-BB06-DD35-E119-8F3146BCA6F2}"/>
              </a:ext>
            </a:extLst>
          </p:cNvPr>
          <p:cNvSpPr txBox="1">
            <a:spLocks/>
          </p:cNvSpPr>
          <p:nvPr/>
        </p:nvSpPr>
        <p:spPr>
          <a:xfrm>
            <a:off x="5760518" y="3370235"/>
            <a:ext cx="1519863" cy="370109"/>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600" b="1" i="1"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Mukta ExtraLight" panose="020B0000000000000000" pitchFamily="34" charset="77"/>
              </a:rPr>
              <a:t>Several Changes C Suite Roles</a:t>
            </a:r>
          </a:p>
        </p:txBody>
      </p:sp>
      <p:cxnSp>
        <p:nvCxnSpPr>
          <p:cNvPr id="13" name="Straight Connector 12">
            <a:extLst>
              <a:ext uri="{FF2B5EF4-FFF2-40B4-BE49-F238E27FC236}">
                <a16:creationId xmlns:a16="http://schemas.microsoft.com/office/drawing/2014/main" id="{40684E94-DC35-E580-D6F8-360BFE78C1C3}"/>
              </a:ext>
            </a:extLst>
          </p:cNvPr>
          <p:cNvCxnSpPr>
            <a:cxnSpLocks/>
          </p:cNvCxnSpPr>
          <p:nvPr/>
        </p:nvCxnSpPr>
        <p:spPr>
          <a:xfrm>
            <a:off x="6783709" y="3740344"/>
            <a:ext cx="0" cy="3275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2B63F8C-1E20-1E43-125D-228E419280A7}"/>
              </a:ext>
            </a:extLst>
          </p:cNvPr>
          <p:cNvSpPr txBox="1"/>
          <p:nvPr/>
        </p:nvSpPr>
        <p:spPr>
          <a:xfrm>
            <a:off x="215901" y="5358569"/>
            <a:ext cx="854507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ED7D31"/>
                </a:solidFill>
                <a:effectLst/>
                <a:uLnTx/>
                <a:uFillTx/>
                <a:latin typeface="Calibri" panose="020F0502020204030204"/>
                <a:ea typeface="+mn-ea"/>
                <a:cs typeface="+mn-cs"/>
              </a:rPr>
              <a:t>3 CEOs in 3 Years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70AD47">
                    <a:lumMod val="75000"/>
                  </a:srgbClr>
                </a:solidFill>
                <a:effectLst/>
                <a:uLnTx/>
                <a:uFillTx/>
                <a:latin typeface="Calibri" panose="020F0502020204030204"/>
                <a:ea typeface="+mn-ea"/>
                <a:cs typeface="+mn-cs"/>
              </a:rPr>
              <a:t>3 Cultures in 3 Years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70C0"/>
                </a:solidFill>
                <a:effectLst/>
                <a:uLnTx/>
                <a:uFillTx/>
                <a:latin typeface="Calibri" panose="020F0502020204030204"/>
                <a:ea typeface="+mn-ea"/>
                <a:cs typeface="+mn-cs"/>
              </a:rPr>
              <a:t> &amp; a Pandemic!</a:t>
            </a:r>
          </a:p>
        </p:txBody>
      </p:sp>
      <p:pic>
        <p:nvPicPr>
          <p:cNvPr id="4" name="Picture 3">
            <a:extLst>
              <a:ext uri="{FF2B5EF4-FFF2-40B4-BE49-F238E27FC236}">
                <a16:creationId xmlns:a16="http://schemas.microsoft.com/office/drawing/2014/main" id="{3F819BC0-5E40-7AEB-D53B-F2F9AB09E463}"/>
              </a:ext>
            </a:extLst>
          </p:cNvPr>
          <p:cNvPicPr>
            <a:picLocks noChangeAspect="1"/>
          </p:cNvPicPr>
          <p:nvPr/>
        </p:nvPicPr>
        <p:blipFill rotWithShape="1">
          <a:blip r:embed="rId3"/>
          <a:srcRect t="28741"/>
          <a:stretch/>
        </p:blipFill>
        <p:spPr>
          <a:xfrm>
            <a:off x="42989" y="198368"/>
            <a:ext cx="5215072" cy="1081932"/>
          </a:xfrm>
          <a:prstGeom prst="rect">
            <a:avLst/>
          </a:prstGeom>
        </p:spPr>
      </p:pic>
      <p:sp>
        <p:nvSpPr>
          <p:cNvPr id="3" name="TextBox 2">
            <a:extLst>
              <a:ext uri="{FF2B5EF4-FFF2-40B4-BE49-F238E27FC236}">
                <a16:creationId xmlns:a16="http://schemas.microsoft.com/office/drawing/2014/main" id="{594C9AB7-AC87-0B4E-88AF-9ABB20077B43}"/>
              </a:ext>
            </a:extLst>
          </p:cNvPr>
          <p:cNvSpPr txBox="1"/>
          <p:nvPr/>
        </p:nvSpPr>
        <p:spPr>
          <a:xfrm>
            <a:off x="3255753" y="195558"/>
            <a:ext cx="5088764" cy="954107"/>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113"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TIMELINE OF ORGANIZATION EVENTS</a:t>
            </a:r>
          </a:p>
        </p:txBody>
      </p:sp>
      <p:sp>
        <p:nvSpPr>
          <p:cNvPr id="6" name="Star: 4 Points 5">
            <a:extLst>
              <a:ext uri="{FF2B5EF4-FFF2-40B4-BE49-F238E27FC236}">
                <a16:creationId xmlns:a16="http://schemas.microsoft.com/office/drawing/2014/main" id="{BA9AFB5A-BA80-1B04-82C7-1514BFD95F58}"/>
              </a:ext>
            </a:extLst>
          </p:cNvPr>
          <p:cNvSpPr/>
          <p:nvPr/>
        </p:nvSpPr>
        <p:spPr>
          <a:xfrm>
            <a:off x="4113702" y="3645131"/>
            <a:ext cx="531950" cy="411587"/>
          </a:xfrm>
          <a:prstGeom prst="star4">
            <a:avLst/>
          </a:prstGeom>
          <a:solidFill>
            <a:srgbClr val="D830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11D9063-A9A3-3E4B-1CEE-EF6371240AD9}"/>
              </a:ext>
            </a:extLst>
          </p:cNvPr>
          <p:cNvSpPr txBox="1"/>
          <p:nvPr/>
        </p:nvSpPr>
        <p:spPr>
          <a:xfrm>
            <a:off x="2505265" y="1648553"/>
            <a:ext cx="1188147"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2020</a:t>
            </a:r>
          </a:p>
        </p:txBody>
      </p:sp>
    </p:spTree>
    <p:extLst>
      <p:ext uri="{BB962C8B-B14F-4D97-AF65-F5344CB8AC3E}">
        <p14:creationId xmlns:p14="http://schemas.microsoft.com/office/powerpoint/2010/main" val="3554584203"/>
      </p:ext>
    </p:extLst>
  </p:cSld>
  <p:clrMapOvr>
    <a:masterClrMapping/>
  </p:clrMapOvr>
  <mc:AlternateContent xmlns:mc="http://schemas.openxmlformats.org/markup-compatibility/2006">
    <mc:Choice xmlns:p14="http://schemas.microsoft.com/office/powerpoint/2010/main" Requires="p14">
      <p:transition spd="slow" p14:dur="2000" advTm="43146"/>
    </mc:Choice>
    <mc:Fallback>
      <p:transition spd="slow" advTm="4314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3" name="Rectangle 8212">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8F60D-5EEA-7396-F84F-AFC29FA659B2}"/>
              </a:ext>
            </a:extLst>
          </p:cNvPr>
          <p:cNvSpPr>
            <a:spLocks noGrp="1"/>
          </p:cNvSpPr>
          <p:nvPr>
            <p:ph type="title"/>
          </p:nvPr>
        </p:nvSpPr>
        <p:spPr>
          <a:xfrm>
            <a:off x="473202" y="502920"/>
            <a:ext cx="2564892" cy="1463040"/>
          </a:xfrm>
        </p:spPr>
        <p:txBody>
          <a:bodyPr anchor="ctr">
            <a:normAutofit/>
          </a:bodyPr>
          <a:lstStyle/>
          <a:p>
            <a:r>
              <a:rPr lang="en-US" sz="4200" b="1" u="sng"/>
              <a:t>What is Culture?</a:t>
            </a:r>
          </a:p>
        </p:txBody>
      </p:sp>
      <p:sp>
        <p:nvSpPr>
          <p:cNvPr id="8215"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80309" y="1227582"/>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4FECCEA-5DF2-B18B-13CB-89415FCEBCA6}"/>
              </a:ext>
            </a:extLst>
          </p:cNvPr>
          <p:cNvSpPr>
            <a:spLocks noGrp="1"/>
          </p:cNvSpPr>
          <p:nvPr>
            <p:ph idx="1"/>
          </p:nvPr>
        </p:nvSpPr>
        <p:spPr>
          <a:xfrm>
            <a:off x="3490721" y="502920"/>
            <a:ext cx="5170932" cy="1463040"/>
          </a:xfrm>
        </p:spPr>
        <p:txBody>
          <a:bodyPr anchor="ctr">
            <a:normAutofit/>
          </a:bodyPr>
          <a:lstStyle/>
          <a:p>
            <a:pPr marL="0" indent="0">
              <a:buNone/>
            </a:pPr>
            <a:r>
              <a:rPr lang="en-US" sz="1900" b="0" i="0">
                <a:effectLst/>
              </a:rPr>
              <a:t>Culture is a system of shared assumptions, values, and beliefs, </a:t>
            </a:r>
            <a:r>
              <a:rPr lang="en-US" sz="1900"/>
              <a:t> </a:t>
            </a:r>
            <a:r>
              <a:rPr lang="en-US" sz="1900" b="0" i="0">
                <a:effectLst/>
              </a:rPr>
              <a:t>which governs how people behave in organizations.</a:t>
            </a:r>
            <a:endParaRPr lang="en-US" sz="1900"/>
          </a:p>
        </p:txBody>
      </p:sp>
      <p:pic>
        <p:nvPicPr>
          <p:cNvPr id="8198" name="Picture 6" descr="Feelings and thoughts and judgments. Oh my! | Living Fully Wellness">
            <a:extLst>
              <a:ext uri="{FF2B5EF4-FFF2-40B4-BE49-F238E27FC236}">
                <a16:creationId xmlns:a16="http://schemas.microsoft.com/office/drawing/2014/main" id="{79D1A51F-F35F-A7C7-B207-CB2A513F0E2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27860" y="2290936"/>
            <a:ext cx="5279136" cy="3959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40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an computers programs run on Windows and iOS?">
            <a:extLst>
              <a:ext uri="{FF2B5EF4-FFF2-40B4-BE49-F238E27FC236}">
                <a16:creationId xmlns:a16="http://schemas.microsoft.com/office/drawing/2014/main" id="{E6A807F8-67C7-4439-17C9-D592156F8CF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377" r="28875"/>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B000AE-F60E-6C10-3D3E-33D2E947DE3E}"/>
              </a:ext>
            </a:extLst>
          </p:cNvPr>
          <p:cNvSpPr>
            <a:spLocks noGrp="1"/>
          </p:cNvSpPr>
          <p:nvPr>
            <p:ph type="title"/>
          </p:nvPr>
        </p:nvSpPr>
        <p:spPr>
          <a:xfrm>
            <a:off x="5951551" y="743447"/>
            <a:ext cx="2584324" cy="3692028"/>
          </a:xfrm>
          <a:noFill/>
        </p:spPr>
        <p:txBody>
          <a:bodyPr vert="horz" lIns="91440" tIns="45720" rIns="91440" bIns="45720" rtlCol="0" anchor="b">
            <a:normAutofit/>
          </a:bodyPr>
          <a:lstStyle/>
          <a:p>
            <a:r>
              <a:rPr lang="en-US" sz="4500" dirty="0"/>
              <a:t>Company Cultures = Operating System</a:t>
            </a:r>
          </a:p>
        </p:txBody>
      </p:sp>
    </p:spTree>
    <p:extLst>
      <p:ext uri="{BB962C8B-B14F-4D97-AF65-F5344CB8AC3E}">
        <p14:creationId xmlns:p14="http://schemas.microsoft.com/office/powerpoint/2010/main" val="1792778473"/>
      </p:ext>
    </p:extLst>
  </p:cSld>
  <p:clrMapOvr>
    <a:masterClrMapping/>
  </p:clrMapOvr>
  <mc:AlternateContent xmlns:mc="http://schemas.openxmlformats.org/markup-compatibility/2006">
    <mc:Choice xmlns:p14="http://schemas.microsoft.com/office/powerpoint/2010/main" Requires="p14">
      <p:transition spd="slow" p14:dur="2000" advTm="36252"/>
    </mc:Choice>
    <mc:Fallback>
      <p:transition spd="slow" advTm="3625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51" name="Rectangle 5150">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47484F-D93A-B3D3-066C-3EADCB4AB3CF}"/>
              </a:ext>
            </a:extLst>
          </p:cNvPr>
          <p:cNvSpPr>
            <a:spLocks noGrp="1"/>
          </p:cNvSpPr>
          <p:nvPr>
            <p:ph type="title"/>
          </p:nvPr>
        </p:nvSpPr>
        <p:spPr>
          <a:xfrm>
            <a:off x="628650" y="4242090"/>
            <a:ext cx="7886700" cy="1270232"/>
          </a:xfrm>
        </p:spPr>
        <p:txBody>
          <a:bodyPr vert="horz" lIns="91440" tIns="45720" rIns="91440" bIns="45720" rtlCol="0" anchor="b">
            <a:normAutofit/>
          </a:bodyPr>
          <a:lstStyle/>
          <a:p>
            <a:pPr algn="ctr"/>
            <a:r>
              <a:rPr lang="en-US" sz="4000" kern="1200">
                <a:solidFill>
                  <a:schemeClr val="tx1"/>
                </a:solidFill>
                <a:latin typeface="+mj-lt"/>
                <a:ea typeface="+mj-ea"/>
                <a:cs typeface="+mj-cs"/>
              </a:rPr>
              <a:t>Culture Eats Strategy For Breakfast</a:t>
            </a:r>
          </a:p>
        </p:txBody>
      </p:sp>
      <p:pic>
        <p:nvPicPr>
          <p:cNvPr id="5124" name="Picture 4" descr="3,800+ Fertile Soil Illustrations, Royalty-Free Vector Graphics &amp; Clip Art  - iStock | Rich soil, Water drop, Soil texture">
            <a:extLst>
              <a:ext uri="{FF2B5EF4-FFF2-40B4-BE49-F238E27FC236}">
                <a16:creationId xmlns:a16="http://schemas.microsoft.com/office/drawing/2014/main" id="{FA67DFE8-59F2-F049-894C-D3696962E9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76" r="14840" b="-2"/>
          <a:stretch/>
        </p:blipFill>
        <p:spPr bwMode="auto">
          <a:xfrm>
            <a:off x="382773" y="400051"/>
            <a:ext cx="2643666"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Is Your Company Culture Eating Your Business Strategy for Breakfast?">
            <a:extLst>
              <a:ext uri="{FF2B5EF4-FFF2-40B4-BE49-F238E27FC236}">
                <a16:creationId xmlns:a16="http://schemas.microsoft.com/office/drawing/2014/main" id="{4380CF19-D956-8847-E3FE-D3A48A23D1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60" r="13755" b="-4"/>
          <a:stretch/>
        </p:blipFill>
        <p:spPr bwMode="auto">
          <a:xfrm>
            <a:off x="3250167" y="400051"/>
            <a:ext cx="2643666"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2" descr="Tropical island, beach, vector | Custom-Designed Illustrations ~ Creative Market">
            <a:extLst>
              <a:ext uri="{FF2B5EF4-FFF2-40B4-BE49-F238E27FC236}">
                <a16:creationId xmlns:a16="http://schemas.microsoft.com/office/drawing/2014/main" id="{B8705A84-47DC-EF2F-9895-F98C678961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67" r="26049" b="-3"/>
          <a:stretch/>
        </p:blipFill>
        <p:spPr bwMode="auto">
          <a:xfrm>
            <a:off x="6117560" y="400052"/>
            <a:ext cx="2643666"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a:noFill/>
          <a:extLst>
            <a:ext uri="{909E8E84-426E-40DD-AFC4-6F175D3DCCD1}">
              <a14:hiddenFill xmlns:a14="http://schemas.microsoft.com/office/drawing/2010/main">
                <a:solidFill>
                  <a:srgbClr val="FFFFFF"/>
                </a:solidFill>
              </a14:hiddenFill>
            </a:ext>
          </a:extLst>
        </p:spPr>
      </p:pic>
      <p:sp>
        <p:nvSpPr>
          <p:cNvPr id="5153"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9511" y="5512322"/>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with blue and green text&#10;&#10;Description automatically generated">
            <a:extLst>
              <a:ext uri="{FF2B5EF4-FFF2-40B4-BE49-F238E27FC236}">
                <a16:creationId xmlns:a16="http://schemas.microsoft.com/office/drawing/2014/main" id="{EA826E89-4B9D-0F15-873F-123CA86F940F}"/>
              </a:ext>
            </a:extLst>
          </p:cNvPr>
          <p:cNvPicPr>
            <a:picLocks noChangeAspect="1"/>
          </p:cNvPicPr>
          <p:nvPr/>
        </p:nvPicPr>
        <p:blipFill>
          <a:blip r:embed="rId6"/>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2938771"/>
      </p:ext>
    </p:extLst>
  </p:cSld>
  <p:clrMapOvr>
    <a:masterClrMapping/>
  </p:clrMapOvr>
  <mc:AlternateContent xmlns:mc="http://schemas.openxmlformats.org/markup-compatibility/2006">
    <mc:Choice xmlns:p14="http://schemas.microsoft.com/office/powerpoint/2010/main" Requires="p14">
      <p:transition spd="slow" p14:dur="2000" advTm="170704"/>
    </mc:Choice>
    <mc:Fallback>
      <p:transition spd="slow" advTm="17070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 name="Picture 94">
            <a:extLst>
              <a:ext uri="{FF2B5EF4-FFF2-40B4-BE49-F238E27FC236}">
                <a16:creationId xmlns:a16="http://schemas.microsoft.com/office/drawing/2014/main" id="{FE6A0A6A-197C-082F-0D4E-784B4FF08B56}"/>
              </a:ext>
            </a:extLst>
          </p:cNvPr>
          <p:cNvPicPr>
            <a:picLocks noChangeAspect="1"/>
          </p:cNvPicPr>
          <p:nvPr/>
        </p:nvPicPr>
        <p:blipFill rotWithShape="1">
          <a:blip r:embed="rId3"/>
          <a:srcRect r="7666"/>
          <a:stretch/>
        </p:blipFill>
        <p:spPr>
          <a:xfrm>
            <a:off x="0" y="365125"/>
            <a:ext cx="9143980" cy="6857990"/>
          </a:xfrm>
          <a:prstGeom prst="rect">
            <a:avLst/>
          </a:prstGeom>
        </p:spPr>
      </p:pic>
      <p:sp>
        <p:nvSpPr>
          <p:cNvPr id="99" name="Rectangle 98">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7A0CEC-C136-5FF2-0589-ACD416BFB83C}"/>
              </a:ext>
            </a:extLst>
          </p:cNvPr>
          <p:cNvSpPr>
            <a:spLocks noGrp="1"/>
          </p:cNvSpPr>
          <p:nvPr>
            <p:ph type="title"/>
          </p:nvPr>
        </p:nvSpPr>
        <p:spPr>
          <a:xfrm>
            <a:off x="628650" y="365125"/>
            <a:ext cx="7886700" cy="1325563"/>
          </a:xfrm>
        </p:spPr>
        <p:txBody>
          <a:bodyPr vert="horz" lIns="91440" tIns="45720" rIns="91440" bIns="45720" rtlCol="0">
            <a:normAutofit/>
          </a:bodyPr>
          <a:lstStyle/>
          <a:p>
            <a:r>
              <a:rPr lang="en-US" b="1" u="sng"/>
              <a:t> Culture Change Challenges</a:t>
            </a:r>
          </a:p>
        </p:txBody>
      </p:sp>
      <p:pic>
        <p:nvPicPr>
          <p:cNvPr id="6" name="Picture 5" descr="A logo with blue and green text&#10;&#10;Description automatically generated">
            <a:extLst>
              <a:ext uri="{FF2B5EF4-FFF2-40B4-BE49-F238E27FC236}">
                <a16:creationId xmlns:a16="http://schemas.microsoft.com/office/drawing/2014/main" id="{C69B0B47-90A9-0043-1AF5-AD5AA7514553}"/>
              </a:ext>
            </a:extLst>
          </p:cNvPr>
          <p:cNvPicPr>
            <a:picLocks noChangeAspect="1"/>
          </p:cNvPicPr>
          <p:nvPr/>
        </p:nvPicPr>
        <p:blipFill>
          <a:blip r:embed="rId4"/>
          <a:stretch>
            <a:fillRect/>
          </a:stretch>
        </p:blipFill>
        <p:spPr>
          <a:xfrm>
            <a:off x="7737242" y="6107691"/>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8" name="TextBox 58">
            <a:extLst>
              <a:ext uri="{FF2B5EF4-FFF2-40B4-BE49-F238E27FC236}">
                <a16:creationId xmlns:a16="http://schemas.microsoft.com/office/drawing/2014/main" id="{E3F199EB-BD04-C2AD-4775-374529EBFBA0}"/>
              </a:ext>
            </a:extLst>
          </p:cNvPr>
          <p:cNvGraphicFramePr/>
          <p:nvPr>
            <p:extLst>
              <p:ext uri="{D42A27DB-BD31-4B8C-83A1-F6EECF244321}">
                <p14:modId xmlns:p14="http://schemas.microsoft.com/office/powerpoint/2010/main" val="184404262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39311461"/>
      </p:ext>
    </p:extLst>
  </p:cSld>
  <p:clrMapOvr>
    <a:masterClrMapping/>
  </p:clrMapOvr>
  <mc:AlternateContent xmlns:mc="http://schemas.openxmlformats.org/markup-compatibility/2006">
    <mc:Choice xmlns:p14="http://schemas.microsoft.com/office/powerpoint/2010/main" Requires="p14">
      <p:transition spd="slow" p14:dur="2000" advTm="147610"/>
    </mc:Choice>
    <mc:Fallback>
      <p:transition spd="slow" advTm="14761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A529B230-EB26-914A-9449-EEE3045ED943}"/>
              </a:ext>
            </a:extLst>
          </p:cNvPr>
          <p:cNvCxnSpPr>
            <a:cxnSpLocks/>
          </p:cNvCxnSpPr>
          <p:nvPr/>
        </p:nvCxnSpPr>
        <p:spPr>
          <a:xfrm>
            <a:off x="570458" y="2935460"/>
            <a:ext cx="8003084" cy="1603619"/>
          </a:xfrm>
          <a:prstGeom prst="line">
            <a:avLst/>
          </a:pr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Freeform 298">
            <a:extLst>
              <a:ext uri="{FF2B5EF4-FFF2-40B4-BE49-F238E27FC236}">
                <a16:creationId xmlns:a16="http://schemas.microsoft.com/office/drawing/2014/main" id="{21641495-A6E2-4A4C-85C1-58A01F0FF7FE}"/>
              </a:ext>
            </a:extLst>
          </p:cNvPr>
          <p:cNvSpPr>
            <a:spLocks noChangeArrowheads="1"/>
          </p:cNvSpPr>
          <p:nvPr/>
        </p:nvSpPr>
        <p:spPr bwMode="auto">
          <a:xfrm>
            <a:off x="2526432" y="3280925"/>
            <a:ext cx="143651" cy="141491"/>
          </a:xfrm>
          <a:custGeom>
            <a:avLst/>
            <a:gdLst>
              <a:gd name="T0" fmla="*/ 105660 w 307"/>
              <a:gd name="T1" fmla="*/ 0 h 305"/>
              <a:gd name="T2" fmla="*/ 105660 w 307"/>
              <a:gd name="T3" fmla="*/ 0 h 305"/>
              <a:gd name="T4" fmla="*/ 211319 w 307"/>
              <a:gd name="T5" fmla="*/ 104147 h 305"/>
              <a:gd name="T6" fmla="*/ 211319 w 307"/>
              <a:gd name="T7" fmla="*/ 104147 h 305"/>
              <a:gd name="T8" fmla="*/ 105660 w 307"/>
              <a:gd name="T9" fmla="*/ 208295 h 305"/>
              <a:gd name="T10" fmla="*/ 105660 w 307"/>
              <a:gd name="T11" fmla="*/ 208295 h 305"/>
              <a:gd name="T12" fmla="*/ 0 w 307"/>
              <a:gd name="T13" fmla="*/ 104147 h 305"/>
              <a:gd name="T14" fmla="*/ 0 w 307"/>
              <a:gd name="T15" fmla="*/ 104147 h 305"/>
              <a:gd name="T16" fmla="*/ 105660 w 307"/>
              <a:gd name="T17" fmla="*/ 0 h 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5">
                <a:moveTo>
                  <a:pt x="153" y="0"/>
                </a:moveTo>
                <a:lnTo>
                  <a:pt x="153" y="0"/>
                </a:lnTo>
                <a:cubicBezTo>
                  <a:pt x="237" y="0"/>
                  <a:pt x="306" y="68"/>
                  <a:pt x="306" y="152"/>
                </a:cubicBezTo>
                <a:cubicBezTo>
                  <a:pt x="306" y="236"/>
                  <a:pt x="237" y="304"/>
                  <a:pt x="153" y="304"/>
                </a:cubicBezTo>
                <a:cubicBezTo>
                  <a:pt x="69" y="304"/>
                  <a:pt x="0" y="236"/>
                  <a:pt x="0" y="152"/>
                </a:cubicBezTo>
                <a:cubicBezTo>
                  <a:pt x="0" y="68"/>
                  <a:pt x="69" y="0"/>
                  <a:pt x="153" y="0"/>
                </a:cubicBezTo>
              </a:path>
            </a:pathLst>
          </a:custGeom>
          <a:solidFill>
            <a:schemeClr val="accent2"/>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0" name="Freeform 299">
            <a:extLst>
              <a:ext uri="{FF2B5EF4-FFF2-40B4-BE49-F238E27FC236}">
                <a16:creationId xmlns:a16="http://schemas.microsoft.com/office/drawing/2014/main" id="{E20DC756-58A2-6742-AA87-8BDA9E1AAAF6}"/>
              </a:ext>
            </a:extLst>
          </p:cNvPr>
          <p:cNvSpPr>
            <a:spLocks noChangeArrowheads="1"/>
          </p:cNvSpPr>
          <p:nvPr/>
        </p:nvSpPr>
        <p:spPr bwMode="auto">
          <a:xfrm>
            <a:off x="5156648" y="3804862"/>
            <a:ext cx="143651" cy="143652"/>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8"/>
                  <a:pt x="306" y="153"/>
                </a:cubicBezTo>
                <a:cubicBezTo>
                  <a:pt x="306" y="237"/>
                  <a:pt x="238" y="306"/>
                  <a:pt x="153" y="306"/>
                </a:cubicBezTo>
                <a:cubicBezTo>
                  <a:pt x="69" y="306"/>
                  <a:pt x="0" y="237"/>
                  <a:pt x="0" y="153"/>
                </a:cubicBezTo>
                <a:cubicBezTo>
                  <a:pt x="0" y="68"/>
                  <a:pt x="69" y="0"/>
                  <a:pt x="153" y="0"/>
                </a:cubicBezTo>
              </a:path>
            </a:pathLst>
          </a:custGeom>
          <a:solidFill>
            <a:schemeClr val="accent4"/>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1" name="Freeform 300">
            <a:extLst>
              <a:ext uri="{FF2B5EF4-FFF2-40B4-BE49-F238E27FC236}">
                <a16:creationId xmlns:a16="http://schemas.microsoft.com/office/drawing/2014/main" id="{BBCC6525-0419-8240-8F5A-9C8CBA25CA81}"/>
              </a:ext>
            </a:extLst>
          </p:cNvPr>
          <p:cNvSpPr>
            <a:spLocks noChangeArrowheads="1"/>
          </p:cNvSpPr>
          <p:nvPr/>
        </p:nvSpPr>
        <p:spPr bwMode="auto">
          <a:xfrm>
            <a:off x="6474110" y="4067912"/>
            <a:ext cx="144731" cy="144731"/>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9"/>
                  <a:pt x="306" y="153"/>
                </a:cubicBezTo>
                <a:cubicBezTo>
                  <a:pt x="306" y="237"/>
                  <a:pt x="238" y="306"/>
                  <a:pt x="153" y="306"/>
                </a:cubicBezTo>
                <a:cubicBezTo>
                  <a:pt x="69" y="306"/>
                  <a:pt x="0" y="237"/>
                  <a:pt x="0" y="153"/>
                </a:cubicBezTo>
                <a:cubicBezTo>
                  <a:pt x="0" y="69"/>
                  <a:pt x="69" y="0"/>
                  <a:pt x="153" y="0"/>
                </a:cubicBezTo>
              </a:path>
            </a:pathLst>
          </a:custGeom>
          <a:solidFill>
            <a:schemeClr val="accent5"/>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2" name="Freeform 301">
            <a:extLst>
              <a:ext uri="{FF2B5EF4-FFF2-40B4-BE49-F238E27FC236}">
                <a16:creationId xmlns:a16="http://schemas.microsoft.com/office/drawing/2014/main" id="{B7F2B0E6-CEAD-364B-8203-62C7B78A9CC3}"/>
              </a:ext>
            </a:extLst>
          </p:cNvPr>
          <p:cNvSpPr>
            <a:spLocks noChangeArrowheads="1"/>
          </p:cNvSpPr>
          <p:nvPr/>
        </p:nvSpPr>
        <p:spPr bwMode="auto">
          <a:xfrm>
            <a:off x="7787946" y="4332041"/>
            <a:ext cx="144731" cy="143652"/>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9"/>
                  <a:pt x="306" y="153"/>
                </a:cubicBezTo>
                <a:cubicBezTo>
                  <a:pt x="306" y="238"/>
                  <a:pt x="238" y="306"/>
                  <a:pt x="153" y="306"/>
                </a:cubicBezTo>
                <a:cubicBezTo>
                  <a:pt x="69" y="306"/>
                  <a:pt x="0" y="238"/>
                  <a:pt x="0" y="153"/>
                </a:cubicBezTo>
                <a:cubicBezTo>
                  <a:pt x="0" y="69"/>
                  <a:pt x="69" y="0"/>
                  <a:pt x="153" y="0"/>
                </a:cubicBezTo>
              </a:path>
            </a:pathLst>
          </a:custGeom>
          <a:solidFill>
            <a:schemeClr val="accent6"/>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4" name="Freeform 298">
            <a:extLst>
              <a:ext uri="{FF2B5EF4-FFF2-40B4-BE49-F238E27FC236}">
                <a16:creationId xmlns:a16="http://schemas.microsoft.com/office/drawing/2014/main" id="{E56AAC26-C755-0A49-AE80-D914ABE252F0}"/>
              </a:ext>
            </a:extLst>
          </p:cNvPr>
          <p:cNvSpPr>
            <a:spLocks noChangeArrowheads="1"/>
          </p:cNvSpPr>
          <p:nvPr/>
        </p:nvSpPr>
        <p:spPr bwMode="auto">
          <a:xfrm>
            <a:off x="1211323" y="3020037"/>
            <a:ext cx="143651" cy="141491"/>
          </a:xfrm>
          <a:custGeom>
            <a:avLst/>
            <a:gdLst>
              <a:gd name="T0" fmla="*/ 105660 w 307"/>
              <a:gd name="T1" fmla="*/ 0 h 305"/>
              <a:gd name="T2" fmla="*/ 105660 w 307"/>
              <a:gd name="T3" fmla="*/ 0 h 305"/>
              <a:gd name="T4" fmla="*/ 211319 w 307"/>
              <a:gd name="T5" fmla="*/ 104147 h 305"/>
              <a:gd name="T6" fmla="*/ 211319 w 307"/>
              <a:gd name="T7" fmla="*/ 104147 h 305"/>
              <a:gd name="T8" fmla="*/ 105660 w 307"/>
              <a:gd name="T9" fmla="*/ 208295 h 305"/>
              <a:gd name="T10" fmla="*/ 105660 w 307"/>
              <a:gd name="T11" fmla="*/ 208295 h 305"/>
              <a:gd name="T12" fmla="*/ 0 w 307"/>
              <a:gd name="T13" fmla="*/ 104147 h 305"/>
              <a:gd name="T14" fmla="*/ 0 w 307"/>
              <a:gd name="T15" fmla="*/ 104147 h 305"/>
              <a:gd name="T16" fmla="*/ 105660 w 307"/>
              <a:gd name="T17" fmla="*/ 0 h 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5">
                <a:moveTo>
                  <a:pt x="153" y="0"/>
                </a:moveTo>
                <a:lnTo>
                  <a:pt x="153" y="0"/>
                </a:lnTo>
                <a:cubicBezTo>
                  <a:pt x="237" y="0"/>
                  <a:pt x="306" y="68"/>
                  <a:pt x="306" y="152"/>
                </a:cubicBezTo>
                <a:cubicBezTo>
                  <a:pt x="306" y="236"/>
                  <a:pt x="237" y="304"/>
                  <a:pt x="153" y="304"/>
                </a:cubicBezTo>
                <a:cubicBezTo>
                  <a:pt x="69" y="304"/>
                  <a:pt x="0" y="236"/>
                  <a:pt x="0" y="152"/>
                </a:cubicBezTo>
                <a:cubicBezTo>
                  <a:pt x="0" y="68"/>
                  <a:pt x="69" y="0"/>
                  <a:pt x="153" y="0"/>
                </a:cubicBezTo>
              </a:path>
            </a:pathLst>
          </a:custGeom>
          <a:solidFill>
            <a:schemeClr val="accent1"/>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5" name="Freeform 299">
            <a:extLst>
              <a:ext uri="{FF2B5EF4-FFF2-40B4-BE49-F238E27FC236}">
                <a16:creationId xmlns:a16="http://schemas.microsoft.com/office/drawing/2014/main" id="{5A451FB5-25B2-8240-B93A-E3CB029F1C5F}"/>
              </a:ext>
            </a:extLst>
          </p:cNvPr>
          <p:cNvSpPr>
            <a:spLocks noChangeArrowheads="1"/>
          </p:cNvSpPr>
          <p:nvPr/>
        </p:nvSpPr>
        <p:spPr bwMode="auto">
          <a:xfrm>
            <a:off x="3745043" y="3502411"/>
            <a:ext cx="143651" cy="143652"/>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8"/>
                  <a:pt x="306" y="153"/>
                </a:cubicBezTo>
                <a:cubicBezTo>
                  <a:pt x="306" y="237"/>
                  <a:pt x="238" y="306"/>
                  <a:pt x="153" y="306"/>
                </a:cubicBezTo>
                <a:cubicBezTo>
                  <a:pt x="69" y="306"/>
                  <a:pt x="0" y="237"/>
                  <a:pt x="0" y="153"/>
                </a:cubicBezTo>
                <a:cubicBezTo>
                  <a:pt x="0" y="68"/>
                  <a:pt x="69" y="0"/>
                  <a:pt x="153" y="0"/>
                </a:cubicBezTo>
              </a:path>
            </a:pathLst>
          </a:custGeom>
          <a:solidFill>
            <a:schemeClr val="accent3"/>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cxnSp>
        <p:nvCxnSpPr>
          <p:cNvPr id="28" name="Straight Arrow Connector 27">
            <a:extLst>
              <a:ext uri="{FF2B5EF4-FFF2-40B4-BE49-F238E27FC236}">
                <a16:creationId xmlns:a16="http://schemas.microsoft.com/office/drawing/2014/main" id="{6F792636-0D8F-6743-AC40-086FC1F90B5C}"/>
              </a:ext>
            </a:extLst>
          </p:cNvPr>
          <p:cNvCxnSpPr>
            <a:cxnSpLocks/>
          </p:cNvCxnSpPr>
          <p:nvPr/>
        </p:nvCxnSpPr>
        <p:spPr>
          <a:xfrm>
            <a:off x="1259859" y="3322800"/>
            <a:ext cx="0" cy="411587"/>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32" name="Subtitle 2">
            <a:extLst>
              <a:ext uri="{FF2B5EF4-FFF2-40B4-BE49-F238E27FC236}">
                <a16:creationId xmlns:a16="http://schemas.microsoft.com/office/drawing/2014/main" id="{0724C024-4130-DF43-9E5D-43D4870CB16E}"/>
              </a:ext>
            </a:extLst>
          </p:cNvPr>
          <p:cNvSpPr txBox="1">
            <a:spLocks/>
          </p:cNvSpPr>
          <p:nvPr/>
        </p:nvSpPr>
        <p:spPr>
          <a:xfrm>
            <a:off x="413333" y="4438435"/>
            <a:ext cx="1603755" cy="368058"/>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Organization </a:t>
            </a:r>
            <a:r>
              <a:rPr kumimoji="0" lang="en-US" sz="12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Mukta ExtraLight" panose="020B0000000000000000" pitchFamily="34" charset="77"/>
              </a:rPr>
              <a:t>begins </a:t>
            </a: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using computers</a:t>
            </a:r>
          </a:p>
        </p:txBody>
      </p:sp>
      <p:sp>
        <p:nvSpPr>
          <p:cNvPr id="33" name="TextBox 32">
            <a:extLst>
              <a:ext uri="{FF2B5EF4-FFF2-40B4-BE49-F238E27FC236}">
                <a16:creationId xmlns:a16="http://schemas.microsoft.com/office/drawing/2014/main" id="{FAE5F4BA-DC41-6440-A130-2EEE8EB8612D}"/>
              </a:ext>
            </a:extLst>
          </p:cNvPr>
          <p:cNvSpPr txBox="1"/>
          <p:nvPr/>
        </p:nvSpPr>
        <p:spPr>
          <a:xfrm>
            <a:off x="701051" y="3847889"/>
            <a:ext cx="1117615"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2014</a:t>
            </a:r>
          </a:p>
        </p:txBody>
      </p:sp>
      <p:cxnSp>
        <p:nvCxnSpPr>
          <p:cNvPr id="43" name="Straight Arrow Connector 42">
            <a:extLst>
              <a:ext uri="{FF2B5EF4-FFF2-40B4-BE49-F238E27FC236}">
                <a16:creationId xmlns:a16="http://schemas.microsoft.com/office/drawing/2014/main" id="{E0F6A0AF-FB10-6C47-86DD-D59B42D2F5E6}"/>
              </a:ext>
            </a:extLst>
          </p:cNvPr>
          <p:cNvCxnSpPr>
            <a:cxnSpLocks/>
          </p:cNvCxnSpPr>
          <p:nvPr/>
        </p:nvCxnSpPr>
        <p:spPr>
          <a:xfrm>
            <a:off x="3816868" y="3804862"/>
            <a:ext cx="0" cy="411587"/>
          </a:xfrm>
          <a:prstGeom prst="straightConnector1">
            <a:avLst/>
          </a:prstGeom>
          <a:ln w="1270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5" name="Subtitle 2">
            <a:extLst>
              <a:ext uri="{FF2B5EF4-FFF2-40B4-BE49-F238E27FC236}">
                <a16:creationId xmlns:a16="http://schemas.microsoft.com/office/drawing/2014/main" id="{1CFDA0FE-1464-5D4C-8D4E-0772063E3025}"/>
              </a:ext>
            </a:extLst>
          </p:cNvPr>
          <p:cNvSpPr txBox="1">
            <a:spLocks/>
          </p:cNvSpPr>
          <p:nvPr/>
        </p:nvSpPr>
        <p:spPr>
          <a:xfrm>
            <a:off x="3154880" y="4926148"/>
            <a:ext cx="1519863" cy="201345"/>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srgbClr val="7030A0"/>
                </a:solidFill>
                <a:effectLst/>
                <a:uLnTx/>
                <a:uFillTx/>
                <a:latin typeface="Lato Light" panose="020F0502020204030203" pitchFamily="34" charset="0"/>
                <a:ea typeface="Lato Light" panose="020F0502020204030203" pitchFamily="34" charset="0"/>
                <a:cs typeface="Mukta ExtraLight" panose="020B0000000000000000" pitchFamily="34" charset="77"/>
              </a:rPr>
              <a:t>Pandemic Begins</a:t>
            </a:r>
          </a:p>
        </p:txBody>
      </p:sp>
      <p:sp>
        <p:nvSpPr>
          <p:cNvPr id="46" name="TextBox 45">
            <a:extLst>
              <a:ext uri="{FF2B5EF4-FFF2-40B4-BE49-F238E27FC236}">
                <a16:creationId xmlns:a16="http://schemas.microsoft.com/office/drawing/2014/main" id="{A6138A06-5FDA-7942-A31F-FEA1B84DE742}"/>
              </a:ext>
            </a:extLst>
          </p:cNvPr>
          <p:cNvSpPr txBox="1"/>
          <p:nvPr/>
        </p:nvSpPr>
        <p:spPr>
          <a:xfrm>
            <a:off x="3320738" y="4347191"/>
            <a:ext cx="1188146"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2020</a:t>
            </a:r>
          </a:p>
        </p:txBody>
      </p:sp>
      <p:cxnSp>
        <p:nvCxnSpPr>
          <p:cNvPr id="47" name="Straight Arrow Connector 46">
            <a:extLst>
              <a:ext uri="{FF2B5EF4-FFF2-40B4-BE49-F238E27FC236}">
                <a16:creationId xmlns:a16="http://schemas.microsoft.com/office/drawing/2014/main" id="{58A171D5-8918-C340-AD58-129DF9BED844}"/>
              </a:ext>
            </a:extLst>
          </p:cNvPr>
          <p:cNvCxnSpPr>
            <a:cxnSpLocks/>
          </p:cNvCxnSpPr>
          <p:nvPr/>
        </p:nvCxnSpPr>
        <p:spPr>
          <a:xfrm>
            <a:off x="6546476" y="4332026"/>
            <a:ext cx="0" cy="411587"/>
          </a:xfrm>
          <a:prstGeom prst="straightConnector1">
            <a:avLst/>
          </a:prstGeom>
          <a:ln w="1270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9" name="Subtitle 2">
            <a:extLst>
              <a:ext uri="{FF2B5EF4-FFF2-40B4-BE49-F238E27FC236}">
                <a16:creationId xmlns:a16="http://schemas.microsoft.com/office/drawing/2014/main" id="{BFCE47C8-CA2F-7242-AEA5-F60A8D356DBB}"/>
              </a:ext>
            </a:extLst>
          </p:cNvPr>
          <p:cNvSpPr txBox="1">
            <a:spLocks/>
          </p:cNvSpPr>
          <p:nvPr/>
        </p:nvSpPr>
        <p:spPr>
          <a:xfrm>
            <a:off x="5805497" y="5439440"/>
            <a:ext cx="1519863" cy="201345"/>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srgbClr val="0070C0"/>
                </a:solidFill>
                <a:effectLst/>
                <a:uLnTx/>
                <a:uFillTx/>
                <a:latin typeface="Lato Light" panose="020F0502020204030203" pitchFamily="34" charset="0"/>
                <a:ea typeface="Lato Light" panose="020F0502020204030203" pitchFamily="34" charset="0"/>
                <a:cs typeface="Mukta ExtraLight" panose="020B0000000000000000" pitchFamily="34" charset="77"/>
              </a:rPr>
              <a:t>Interim Hired</a:t>
            </a:r>
          </a:p>
        </p:txBody>
      </p:sp>
      <p:sp>
        <p:nvSpPr>
          <p:cNvPr id="50" name="TextBox 49">
            <a:extLst>
              <a:ext uri="{FF2B5EF4-FFF2-40B4-BE49-F238E27FC236}">
                <a16:creationId xmlns:a16="http://schemas.microsoft.com/office/drawing/2014/main" id="{32C590D7-D0EC-4248-960A-53B3C10BF901}"/>
              </a:ext>
            </a:extLst>
          </p:cNvPr>
          <p:cNvSpPr txBox="1"/>
          <p:nvPr/>
        </p:nvSpPr>
        <p:spPr>
          <a:xfrm>
            <a:off x="5947293" y="4835105"/>
            <a:ext cx="1154483"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2022</a:t>
            </a:r>
          </a:p>
        </p:txBody>
      </p:sp>
      <p:cxnSp>
        <p:nvCxnSpPr>
          <p:cNvPr id="51" name="Straight Arrow Connector 50">
            <a:extLst>
              <a:ext uri="{FF2B5EF4-FFF2-40B4-BE49-F238E27FC236}">
                <a16:creationId xmlns:a16="http://schemas.microsoft.com/office/drawing/2014/main" id="{32D2D76E-018F-2144-A2CD-4CE2B77D8493}"/>
              </a:ext>
            </a:extLst>
          </p:cNvPr>
          <p:cNvCxnSpPr>
            <a:cxnSpLocks/>
          </p:cNvCxnSpPr>
          <p:nvPr/>
        </p:nvCxnSpPr>
        <p:spPr>
          <a:xfrm flipV="1">
            <a:off x="2590216" y="2750402"/>
            <a:ext cx="0" cy="411587"/>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Subtitle 2">
            <a:extLst>
              <a:ext uri="{FF2B5EF4-FFF2-40B4-BE49-F238E27FC236}">
                <a16:creationId xmlns:a16="http://schemas.microsoft.com/office/drawing/2014/main" id="{FC89A73D-80B4-EB4C-8EAE-94EA17539EC1}"/>
              </a:ext>
            </a:extLst>
          </p:cNvPr>
          <p:cNvSpPr txBox="1">
            <a:spLocks/>
          </p:cNvSpPr>
          <p:nvPr/>
        </p:nvSpPr>
        <p:spPr>
          <a:xfrm>
            <a:off x="1625758" y="2183192"/>
            <a:ext cx="1928916" cy="404991"/>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srgbClr val="0070C0"/>
                </a:solidFill>
                <a:effectLst/>
                <a:uLnTx/>
                <a:uFillTx/>
                <a:latin typeface="Lato Light" panose="020F0502020204030203" pitchFamily="34" charset="0"/>
                <a:ea typeface="Lato Light" panose="020F0502020204030203" pitchFamily="34" charset="0"/>
                <a:cs typeface="Mukta ExtraLight" panose="020B0000000000000000" pitchFamily="34" charset="77"/>
              </a:rPr>
              <a:t>CEO retires </a:t>
            </a: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after 27 years.</a:t>
            </a:r>
          </a:p>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 New CEO starts</a:t>
            </a:r>
          </a:p>
        </p:txBody>
      </p:sp>
      <p:sp>
        <p:nvSpPr>
          <p:cNvPr id="53" name="TextBox 52">
            <a:extLst>
              <a:ext uri="{FF2B5EF4-FFF2-40B4-BE49-F238E27FC236}">
                <a16:creationId xmlns:a16="http://schemas.microsoft.com/office/drawing/2014/main" id="{5C75D1BE-66EB-EC44-A630-37D181E64EEA}"/>
              </a:ext>
            </a:extLst>
          </p:cNvPr>
          <p:cNvSpPr txBox="1"/>
          <p:nvPr/>
        </p:nvSpPr>
        <p:spPr>
          <a:xfrm>
            <a:off x="1079775" y="1648553"/>
            <a:ext cx="1091966"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2019</a:t>
            </a:r>
          </a:p>
        </p:txBody>
      </p:sp>
      <p:cxnSp>
        <p:nvCxnSpPr>
          <p:cNvPr id="55" name="Straight Arrow Connector 54">
            <a:extLst>
              <a:ext uri="{FF2B5EF4-FFF2-40B4-BE49-F238E27FC236}">
                <a16:creationId xmlns:a16="http://schemas.microsoft.com/office/drawing/2014/main" id="{EA1C3034-8C15-C24B-B3F9-D4BACB00EAC8}"/>
              </a:ext>
            </a:extLst>
          </p:cNvPr>
          <p:cNvCxnSpPr>
            <a:cxnSpLocks/>
          </p:cNvCxnSpPr>
          <p:nvPr/>
        </p:nvCxnSpPr>
        <p:spPr>
          <a:xfrm flipV="1">
            <a:off x="5222891" y="3278791"/>
            <a:ext cx="0" cy="411587"/>
          </a:xfrm>
          <a:prstGeom prst="straightConnector1">
            <a:avLst/>
          </a:prstGeom>
          <a:ln w="1270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6" name="Subtitle 2">
            <a:extLst>
              <a:ext uri="{FF2B5EF4-FFF2-40B4-BE49-F238E27FC236}">
                <a16:creationId xmlns:a16="http://schemas.microsoft.com/office/drawing/2014/main" id="{DC20365B-448B-5C44-AB59-3CC3C08019A8}"/>
              </a:ext>
            </a:extLst>
          </p:cNvPr>
          <p:cNvSpPr txBox="1">
            <a:spLocks/>
          </p:cNvSpPr>
          <p:nvPr/>
        </p:nvSpPr>
        <p:spPr>
          <a:xfrm>
            <a:off x="4462959" y="2699799"/>
            <a:ext cx="1519863" cy="368058"/>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srgbClr val="0070C0"/>
                </a:solidFill>
                <a:effectLst/>
                <a:uLnTx/>
                <a:uFillTx/>
                <a:latin typeface="Lato Light" panose="020F0502020204030203" pitchFamily="34" charset="0"/>
                <a:ea typeface="Lato Light" panose="020F0502020204030203" pitchFamily="34" charset="0"/>
                <a:cs typeface="Mukta ExtraLight" panose="020B0000000000000000" pitchFamily="34" charset="77"/>
              </a:rPr>
              <a:t>CEO leaves</a:t>
            </a: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 Interim CEO </a:t>
            </a:r>
          </a:p>
        </p:txBody>
      </p:sp>
      <p:sp>
        <p:nvSpPr>
          <p:cNvPr id="57" name="TextBox 56">
            <a:extLst>
              <a:ext uri="{FF2B5EF4-FFF2-40B4-BE49-F238E27FC236}">
                <a16:creationId xmlns:a16="http://schemas.microsoft.com/office/drawing/2014/main" id="{9BE97EB8-95B8-AD49-9F3F-BCB43C91706E}"/>
              </a:ext>
            </a:extLst>
          </p:cNvPr>
          <p:cNvSpPr txBox="1"/>
          <p:nvPr/>
        </p:nvSpPr>
        <p:spPr>
          <a:xfrm>
            <a:off x="4645652" y="2087213"/>
            <a:ext cx="1154483"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2022</a:t>
            </a:r>
          </a:p>
        </p:txBody>
      </p:sp>
      <p:cxnSp>
        <p:nvCxnSpPr>
          <p:cNvPr id="58" name="Straight Arrow Connector 57">
            <a:extLst>
              <a:ext uri="{FF2B5EF4-FFF2-40B4-BE49-F238E27FC236}">
                <a16:creationId xmlns:a16="http://schemas.microsoft.com/office/drawing/2014/main" id="{3EE006C8-C806-1D4F-B38F-8F0227B6D5D7}"/>
              </a:ext>
            </a:extLst>
          </p:cNvPr>
          <p:cNvCxnSpPr>
            <a:cxnSpLocks/>
          </p:cNvCxnSpPr>
          <p:nvPr/>
        </p:nvCxnSpPr>
        <p:spPr>
          <a:xfrm flipV="1">
            <a:off x="7864835" y="3797909"/>
            <a:ext cx="0" cy="411587"/>
          </a:xfrm>
          <a:prstGeom prst="straightConnector1">
            <a:avLst/>
          </a:prstGeom>
          <a:ln w="1270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Subtitle 2">
            <a:extLst>
              <a:ext uri="{FF2B5EF4-FFF2-40B4-BE49-F238E27FC236}">
                <a16:creationId xmlns:a16="http://schemas.microsoft.com/office/drawing/2014/main" id="{C334FA0B-1F3C-3842-A708-2929C2646CA1}"/>
              </a:ext>
            </a:extLst>
          </p:cNvPr>
          <p:cNvSpPr txBox="1">
            <a:spLocks/>
          </p:cNvSpPr>
          <p:nvPr/>
        </p:nvSpPr>
        <p:spPr>
          <a:xfrm>
            <a:off x="7104904" y="3218917"/>
            <a:ext cx="1519863" cy="368058"/>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Organization begins culture change</a:t>
            </a:r>
          </a:p>
        </p:txBody>
      </p:sp>
      <p:sp>
        <p:nvSpPr>
          <p:cNvPr id="60" name="TextBox 59">
            <a:extLst>
              <a:ext uri="{FF2B5EF4-FFF2-40B4-BE49-F238E27FC236}">
                <a16:creationId xmlns:a16="http://schemas.microsoft.com/office/drawing/2014/main" id="{574FBADA-A9C7-B345-9469-B8656726B17D}"/>
              </a:ext>
            </a:extLst>
          </p:cNvPr>
          <p:cNvSpPr txBox="1"/>
          <p:nvPr/>
        </p:nvSpPr>
        <p:spPr>
          <a:xfrm>
            <a:off x="7280381" y="2606332"/>
            <a:ext cx="1168911"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2023</a:t>
            </a:r>
          </a:p>
        </p:txBody>
      </p:sp>
      <p:sp>
        <p:nvSpPr>
          <p:cNvPr id="5" name="Subtitle 2">
            <a:extLst>
              <a:ext uri="{FF2B5EF4-FFF2-40B4-BE49-F238E27FC236}">
                <a16:creationId xmlns:a16="http://schemas.microsoft.com/office/drawing/2014/main" id="{DDBDA215-E385-1835-0B71-B84B12B4C845}"/>
              </a:ext>
            </a:extLst>
          </p:cNvPr>
          <p:cNvSpPr txBox="1">
            <a:spLocks/>
          </p:cNvSpPr>
          <p:nvPr/>
        </p:nvSpPr>
        <p:spPr>
          <a:xfrm>
            <a:off x="3383769" y="2985481"/>
            <a:ext cx="1553613" cy="370109"/>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600" b="1" i="1"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Mukta ExtraLight" panose="020B0000000000000000" pitchFamily="34" charset="77"/>
              </a:rPr>
              <a:t>Leadership Structure Change</a:t>
            </a:r>
          </a:p>
        </p:txBody>
      </p:sp>
      <p:cxnSp>
        <p:nvCxnSpPr>
          <p:cNvPr id="7" name="Straight Connector 6">
            <a:extLst>
              <a:ext uri="{FF2B5EF4-FFF2-40B4-BE49-F238E27FC236}">
                <a16:creationId xmlns:a16="http://schemas.microsoft.com/office/drawing/2014/main" id="{7BE45FA6-5AE3-FF67-0A1A-05095B1C1473}"/>
              </a:ext>
            </a:extLst>
          </p:cNvPr>
          <p:cNvCxnSpPr>
            <a:cxnSpLocks/>
          </p:cNvCxnSpPr>
          <p:nvPr/>
        </p:nvCxnSpPr>
        <p:spPr>
          <a:xfrm flipH="1">
            <a:off x="4145293" y="3422416"/>
            <a:ext cx="76812" cy="24954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8138DF07-BB06-DD35-E119-8F3146BCA6F2}"/>
              </a:ext>
            </a:extLst>
          </p:cNvPr>
          <p:cNvSpPr txBox="1">
            <a:spLocks/>
          </p:cNvSpPr>
          <p:nvPr/>
        </p:nvSpPr>
        <p:spPr>
          <a:xfrm>
            <a:off x="5760518" y="3370235"/>
            <a:ext cx="1519863" cy="370109"/>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600" b="1" i="1"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Mukta ExtraLight" panose="020B0000000000000000" pitchFamily="34" charset="77"/>
              </a:rPr>
              <a:t>Several Changes C Suite Roles</a:t>
            </a:r>
          </a:p>
        </p:txBody>
      </p:sp>
      <p:cxnSp>
        <p:nvCxnSpPr>
          <p:cNvPr id="13" name="Straight Connector 12">
            <a:extLst>
              <a:ext uri="{FF2B5EF4-FFF2-40B4-BE49-F238E27FC236}">
                <a16:creationId xmlns:a16="http://schemas.microsoft.com/office/drawing/2014/main" id="{40684E94-DC35-E580-D6F8-360BFE78C1C3}"/>
              </a:ext>
            </a:extLst>
          </p:cNvPr>
          <p:cNvCxnSpPr>
            <a:cxnSpLocks/>
          </p:cNvCxnSpPr>
          <p:nvPr/>
        </p:nvCxnSpPr>
        <p:spPr>
          <a:xfrm>
            <a:off x="6783709" y="3740344"/>
            <a:ext cx="0" cy="3275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2B63F8C-1E20-1E43-125D-228E419280A7}"/>
              </a:ext>
            </a:extLst>
          </p:cNvPr>
          <p:cNvSpPr txBox="1"/>
          <p:nvPr/>
        </p:nvSpPr>
        <p:spPr>
          <a:xfrm>
            <a:off x="215901" y="5358569"/>
            <a:ext cx="854507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ED7D31"/>
                </a:solidFill>
                <a:effectLst/>
                <a:uLnTx/>
                <a:uFillTx/>
                <a:latin typeface="Calibri" panose="020F0502020204030204"/>
                <a:ea typeface="+mn-ea"/>
                <a:cs typeface="+mn-cs"/>
              </a:rPr>
              <a:t>3 CEOs in 3 Years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70AD47">
                    <a:lumMod val="75000"/>
                  </a:srgbClr>
                </a:solidFill>
                <a:effectLst/>
                <a:uLnTx/>
                <a:uFillTx/>
                <a:latin typeface="Calibri" panose="020F0502020204030204"/>
                <a:ea typeface="+mn-ea"/>
                <a:cs typeface="+mn-cs"/>
              </a:rPr>
              <a:t>3 Cultures in 3 Years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70C0"/>
                </a:solidFill>
                <a:effectLst/>
                <a:uLnTx/>
                <a:uFillTx/>
                <a:latin typeface="Calibri" panose="020F0502020204030204"/>
                <a:ea typeface="+mn-ea"/>
                <a:cs typeface="+mn-cs"/>
              </a:rPr>
              <a:t> &amp; a Pandemic!</a:t>
            </a:r>
          </a:p>
        </p:txBody>
      </p:sp>
      <p:pic>
        <p:nvPicPr>
          <p:cNvPr id="4" name="Picture 3">
            <a:extLst>
              <a:ext uri="{FF2B5EF4-FFF2-40B4-BE49-F238E27FC236}">
                <a16:creationId xmlns:a16="http://schemas.microsoft.com/office/drawing/2014/main" id="{3F819BC0-5E40-7AEB-D53B-F2F9AB09E463}"/>
              </a:ext>
            </a:extLst>
          </p:cNvPr>
          <p:cNvPicPr>
            <a:picLocks noChangeAspect="1"/>
          </p:cNvPicPr>
          <p:nvPr/>
        </p:nvPicPr>
        <p:blipFill rotWithShape="1">
          <a:blip r:embed="rId3"/>
          <a:srcRect t="28741"/>
          <a:stretch/>
        </p:blipFill>
        <p:spPr>
          <a:xfrm>
            <a:off x="42989" y="198368"/>
            <a:ext cx="5215072" cy="1081932"/>
          </a:xfrm>
          <a:prstGeom prst="rect">
            <a:avLst/>
          </a:prstGeom>
        </p:spPr>
      </p:pic>
      <p:sp>
        <p:nvSpPr>
          <p:cNvPr id="3" name="TextBox 2">
            <a:extLst>
              <a:ext uri="{FF2B5EF4-FFF2-40B4-BE49-F238E27FC236}">
                <a16:creationId xmlns:a16="http://schemas.microsoft.com/office/drawing/2014/main" id="{594C9AB7-AC87-0B4E-88AF-9ABB20077B43}"/>
              </a:ext>
            </a:extLst>
          </p:cNvPr>
          <p:cNvSpPr txBox="1"/>
          <p:nvPr/>
        </p:nvSpPr>
        <p:spPr>
          <a:xfrm>
            <a:off x="3255753" y="195558"/>
            <a:ext cx="5088764" cy="954107"/>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113"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TIMELINE OF ORGANIZATION EVENTS</a:t>
            </a:r>
          </a:p>
        </p:txBody>
      </p:sp>
      <p:sp>
        <p:nvSpPr>
          <p:cNvPr id="6" name="Star: 4 Points 5">
            <a:extLst>
              <a:ext uri="{FF2B5EF4-FFF2-40B4-BE49-F238E27FC236}">
                <a16:creationId xmlns:a16="http://schemas.microsoft.com/office/drawing/2014/main" id="{BA9AFB5A-BA80-1B04-82C7-1514BFD95F58}"/>
              </a:ext>
            </a:extLst>
          </p:cNvPr>
          <p:cNvSpPr/>
          <p:nvPr/>
        </p:nvSpPr>
        <p:spPr>
          <a:xfrm>
            <a:off x="4113702" y="3645131"/>
            <a:ext cx="531950" cy="411587"/>
          </a:xfrm>
          <a:prstGeom prst="star4">
            <a:avLst/>
          </a:prstGeom>
          <a:solidFill>
            <a:srgbClr val="D830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11D9063-A9A3-3E4B-1CEE-EF6371240AD9}"/>
              </a:ext>
            </a:extLst>
          </p:cNvPr>
          <p:cNvSpPr txBox="1"/>
          <p:nvPr/>
        </p:nvSpPr>
        <p:spPr>
          <a:xfrm>
            <a:off x="2505265" y="1648553"/>
            <a:ext cx="1188147"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2020</a:t>
            </a:r>
          </a:p>
        </p:txBody>
      </p:sp>
    </p:spTree>
    <p:extLst>
      <p:ext uri="{BB962C8B-B14F-4D97-AF65-F5344CB8AC3E}">
        <p14:creationId xmlns:p14="http://schemas.microsoft.com/office/powerpoint/2010/main" val="1820238123"/>
      </p:ext>
    </p:extLst>
  </p:cSld>
  <p:clrMapOvr>
    <a:masterClrMapping/>
  </p:clrMapOvr>
  <mc:AlternateContent xmlns:mc="http://schemas.openxmlformats.org/markup-compatibility/2006">
    <mc:Choice xmlns:p14="http://schemas.microsoft.com/office/powerpoint/2010/main" Requires="p14">
      <p:transition spd="slow" p14:dur="2000" advTm="12891"/>
    </mc:Choice>
    <mc:Fallback>
      <p:transition spd="slow" advTm="1289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ropical island, beach, vector | Custom-Designed Illustrations ~ Creative Market">
            <a:extLst>
              <a:ext uri="{FF2B5EF4-FFF2-40B4-BE49-F238E27FC236}">
                <a16:creationId xmlns:a16="http://schemas.microsoft.com/office/drawing/2014/main" id="{6C704620-4C4F-9F50-3661-7D655EAD0F90}"/>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27433" r="27917" b="-1"/>
          <a:stretch/>
        </p:blipFill>
        <p:spPr bwMode="auto">
          <a:xfrm>
            <a:off x="19" y="10"/>
            <a:ext cx="7292031"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5FEE60-E46A-A137-ED46-709FBAF4292A}"/>
              </a:ext>
            </a:extLst>
          </p:cNvPr>
          <p:cNvSpPr>
            <a:spLocks noGrp="1"/>
          </p:cNvSpPr>
          <p:nvPr>
            <p:ph type="title"/>
          </p:nvPr>
        </p:nvSpPr>
        <p:spPr>
          <a:xfrm>
            <a:off x="628651" y="474261"/>
            <a:ext cx="7884410" cy="1566002"/>
          </a:xfrm>
          <a:solidFill>
            <a:schemeClr val="bg1">
              <a:alpha val="56000"/>
            </a:schemeClr>
          </a:solidFill>
        </p:spPr>
        <p:txBody>
          <a:bodyPr vert="horz" lIns="91440" tIns="45720" rIns="91440" bIns="45720" rtlCol="0" anchor="ctr">
            <a:normAutofit/>
          </a:bodyPr>
          <a:lstStyle/>
          <a:p>
            <a:r>
              <a:rPr lang="en-US" sz="4800" b="1" kern="1200" dirty="0">
                <a:solidFill>
                  <a:srgbClr val="002060"/>
                </a:solidFill>
                <a:latin typeface="+mj-lt"/>
                <a:ea typeface="+mj-ea"/>
                <a:cs typeface="+mj-cs"/>
              </a:rPr>
              <a:t>Meeting the Culture </a:t>
            </a:r>
            <a:br>
              <a:rPr lang="en-US" sz="4800" b="1" kern="1200" dirty="0">
                <a:solidFill>
                  <a:srgbClr val="002060"/>
                </a:solidFill>
                <a:latin typeface="+mj-lt"/>
                <a:ea typeface="+mj-ea"/>
                <a:cs typeface="+mj-cs"/>
              </a:rPr>
            </a:br>
            <a:r>
              <a:rPr lang="en-US" sz="4800" b="1" kern="1200" dirty="0">
                <a:solidFill>
                  <a:srgbClr val="002060"/>
                </a:solidFill>
                <a:latin typeface="+mj-lt"/>
                <a:ea typeface="+mj-ea"/>
                <a:cs typeface="+mj-cs"/>
              </a:rPr>
              <a:t>                      Where It Is At</a:t>
            </a:r>
          </a:p>
        </p:txBody>
      </p:sp>
      <p:sp>
        <p:nvSpPr>
          <p:cNvPr id="5" name="TextBox 4">
            <a:extLst>
              <a:ext uri="{FF2B5EF4-FFF2-40B4-BE49-F238E27FC236}">
                <a16:creationId xmlns:a16="http://schemas.microsoft.com/office/drawing/2014/main" id="{EDEB8AEB-0481-CB25-31D2-F8C60040FA1E}"/>
              </a:ext>
            </a:extLst>
          </p:cNvPr>
          <p:cNvSpPr txBox="1"/>
          <p:nvPr/>
        </p:nvSpPr>
        <p:spPr>
          <a:xfrm>
            <a:off x="412102" y="2476377"/>
            <a:ext cx="8592243" cy="3712053"/>
          </a:xfrm>
          <a:prstGeom prst="rect">
            <a:avLst/>
          </a:prstGeom>
          <a:solidFill>
            <a:schemeClr val="bg1"/>
          </a:solidFill>
        </p:spPr>
        <p:txBody>
          <a:bodyPr wrap="square" rtlCol="0">
            <a:spAutoFit/>
          </a:bodyPr>
          <a:lstStyle/>
          <a:p>
            <a:endParaRPr lang="en-US" dirty="0"/>
          </a:p>
        </p:txBody>
      </p:sp>
      <p:pic>
        <p:nvPicPr>
          <p:cNvPr id="4098" name="Picture 2" descr="Changing leadership mindsets to develop organisational  culture">
            <a:extLst>
              <a:ext uri="{FF2B5EF4-FFF2-40B4-BE49-F238E27FC236}">
                <a16:creationId xmlns:a16="http://schemas.microsoft.com/office/drawing/2014/main" id="{13C6DB3B-53D3-0F51-8468-7F385169062D}"/>
              </a:ext>
            </a:extLst>
          </p:cNvPr>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412101" y="2514513"/>
            <a:ext cx="8592244" cy="3350974"/>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6" name="Picture 5" descr="A logo with blue and green text&#10;&#10;Description automatically generated">
            <a:extLst>
              <a:ext uri="{FF2B5EF4-FFF2-40B4-BE49-F238E27FC236}">
                <a16:creationId xmlns:a16="http://schemas.microsoft.com/office/drawing/2014/main" id="{6B74756A-39BE-B82D-A801-0B4F71EFD758}"/>
              </a:ext>
            </a:extLst>
          </p:cNvPr>
          <p:cNvPicPr>
            <a:picLocks noChangeAspect="1"/>
          </p:cNvPicPr>
          <p:nvPr/>
        </p:nvPicPr>
        <p:blipFill>
          <a:blip r:embed="rId6"/>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7681534"/>
      </p:ext>
    </p:extLst>
  </p:cSld>
  <p:clrMapOvr>
    <a:masterClrMapping/>
  </p:clrMapOvr>
  <mc:AlternateContent xmlns:mc="http://schemas.openxmlformats.org/markup-compatibility/2006">
    <mc:Choice xmlns:p14="http://schemas.microsoft.com/office/powerpoint/2010/main" Requires="p14">
      <p:transition spd="slow" p14:dur="2000" advTm="140827"/>
    </mc:Choice>
    <mc:Fallback>
      <p:transition spd="slow" advTm="14082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opical island, beach, vector | Custom-Designed Illustrations ~ Creative Market">
            <a:extLst>
              <a:ext uri="{FF2B5EF4-FFF2-40B4-BE49-F238E27FC236}">
                <a16:creationId xmlns:a16="http://schemas.microsoft.com/office/drawing/2014/main" id="{FDEE8074-AB9E-6BDF-FC7F-63243D32C002}"/>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5258" r="5741" b="-2"/>
          <a:stretch/>
        </p:blipFill>
        <p:spPr bwMode="auto">
          <a:xfrm>
            <a:off x="0" y="312515"/>
            <a:ext cx="9101814" cy="6342927"/>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2DFBF2DC-D0AC-8D54-3D30-93D6C98BF6C6}"/>
              </a:ext>
            </a:extLst>
          </p:cNvPr>
          <p:cNvGraphicFramePr>
            <a:graphicFrameLocks noGrp="1"/>
          </p:cNvGraphicFramePr>
          <p:nvPr>
            <p:extLst>
              <p:ext uri="{D42A27DB-BD31-4B8C-83A1-F6EECF244321}">
                <p14:modId xmlns:p14="http://schemas.microsoft.com/office/powerpoint/2010/main" val="2747501853"/>
              </p:ext>
            </p:extLst>
          </p:nvPr>
        </p:nvGraphicFramePr>
        <p:xfrm>
          <a:off x="312516" y="533817"/>
          <a:ext cx="8623140" cy="5579501"/>
        </p:xfrm>
        <a:graphic>
          <a:graphicData uri="http://schemas.openxmlformats.org/drawingml/2006/table">
            <a:tbl>
              <a:tblPr firstRow="1" firstCol="1" lastRow="1" lastCol="1" bandRow="1" bandCol="1">
                <a:tableStyleId>{2D5ABB26-0587-4C30-8999-92F81FD0307C}</a:tableStyleId>
              </a:tblPr>
              <a:tblGrid>
                <a:gridCol w="4152693">
                  <a:extLst>
                    <a:ext uri="{9D8B030D-6E8A-4147-A177-3AD203B41FA5}">
                      <a16:colId xmlns:a16="http://schemas.microsoft.com/office/drawing/2014/main" val="2590076469"/>
                    </a:ext>
                  </a:extLst>
                </a:gridCol>
                <a:gridCol w="4470447">
                  <a:extLst>
                    <a:ext uri="{9D8B030D-6E8A-4147-A177-3AD203B41FA5}">
                      <a16:colId xmlns:a16="http://schemas.microsoft.com/office/drawing/2014/main" val="3939521818"/>
                    </a:ext>
                  </a:extLst>
                </a:gridCol>
              </a:tblGrid>
              <a:tr h="4979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u="sng" dirty="0">
                          <a:solidFill>
                            <a:srgbClr val="002060"/>
                          </a:solidFill>
                          <a:effectLst/>
                        </a:rPr>
                        <a:t>How We were Failing</a:t>
                      </a:r>
                      <a:endParaRPr lang="en-US" sz="2800" b="0" i="0" u="sng" dirty="0">
                        <a:solidFill>
                          <a:srgbClr val="002060"/>
                        </a:solidFill>
                        <a:effectLst/>
                        <a:latin typeface="Gill Sans MT" panose="020B0502020104020203" pitchFamily="34" charset="77"/>
                      </a:endParaRPr>
                    </a:p>
                  </a:txBody>
                  <a:tcPr>
                    <a:solidFill>
                      <a:schemeClr val="bg1">
                        <a:alpha val="82000"/>
                      </a:schemeClr>
                    </a:solidFill>
                  </a:tcPr>
                </a:tc>
                <a:tc>
                  <a:txBody>
                    <a:bodyPr/>
                    <a:lstStyle/>
                    <a:p>
                      <a:pPr algn="ctr"/>
                      <a:r>
                        <a:rPr lang="en-US" sz="2800" u="sng" dirty="0">
                          <a:solidFill>
                            <a:srgbClr val="002060"/>
                          </a:solidFill>
                        </a:rPr>
                        <a:t>How We Are Changing</a:t>
                      </a:r>
                      <a:endParaRPr lang="en-US" sz="2800" u="sng" dirty="0">
                        <a:solidFill>
                          <a:srgbClr val="002060"/>
                        </a:solidFill>
                        <a:latin typeface="Gill Sans MT" panose="020B0502020104020203" pitchFamily="34" charset="77"/>
                      </a:endParaRPr>
                    </a:p>
                  </a:txBody>
                  <a:tcPr>
                    <a:solidFill>
                      <a:schemeClr val="bg1">
                        <a:alpha val="82000"/>
                      </a:schemeClr>
                    </a:solidFill>
                  </a:tcPr>
                </a:tc>
                <a:extLst>
                  <a:ext uri="{0D108BD9-81ED-4DB2-BD59-A6C34878D82A}">
                    <a16:rowId xmlns:a16="http://schemas.microsoft.com/office/drawing/2014/main" val="3369022978"/>
                  </a:ext>
                </a:extLst>
              </a:tr>
              <a:tr h="93857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u="none" strike="noStrike" kern="1200" cap="none" spc="0" normalizeH="0" baseline="0" noProof="0" dirty="0">
                        <a:ln>
                          <a:noFill/>
                        </a:ln>
                        <a:solidFill>
                          <a:srgbClr val="002060"/>
                        </a:solidFill>
                        <a:effectLst/>
                        <a:uLnTx/>
                        <a:uFillTx/>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2060"/>
                          </a:solidFill>
                          <a:effectLst/>
                          <a:uLnTx/>
                          <a:uFillTx/>
                        </a:rPr>
                        <a:t>Going too fast, poor timing.</a:t>
                      </a:r>
                      <a:endParaRPr kumimoji="0" lang="en-US" sz="2000" b="0" i="0" u="none" strike="noStrike" kern="1200" cap="none" spc="0" normalizeH="0" baseline="0" noProof="0" dirty="0">
                        <a:ln>
                          <a:noFill/>
                        </a:ln>
                        <a:solidFill>
                          <a:srgbClr val="002060"/>
                        </a:solidFill>
                        <a:effectLst/>
                        <a:uLnTx/>
                        <a:uFillTx/>
                        <a:latin typeface="Gill Sans MT" panose="020B0502020104020203" pitchFamily="34" charset="77"/>
                        <a:ea typeface="+mn-ea"/>
                        <a:cs typeface="+mn-cs"/>
                      </a:endParaRPr>
                    </a:p>
                  </a:txBody>
                  <a:tcPr>
                    <a:solidFill>
                      <a:schemeClr val="bg1">
                        <a:alpha val="82000"/>
                      </a:schemeClr>
                    </a:solidFill>
                  </a:tcPr>
                </a:tc>
                <a:tc>
                  <a:txBody>
                    <a:bodyPr/>
                    <a:lstStyle/>
                    <a:p>
                      <a:pPr algn="ctr"/>
                      <a:endParaRPr lang="en-US" sz="2000" dirty="0">
                        <a:solidFill>
                          <a:srgbClr val="002060"/>
                        </a:solidFill>
                      </a:endParaRPr>
                    </a:p>
                    <a:p>
                      <a:pPr algn="ctr"/>
                      <a:r>
                        <a:rPr lang="en-US" sz="2000" dirty="0">
                          <a:solidFill>
                            <a:srgbClr val="002060"/>
                          </a:solidFill>
                        </a:rPr>
                        <a:t>We started slowing WAY DOWN!</a:t>
                      </a:r>
                      <a:endParaRPr lang="en-US" sz="2000" dirty="0">
                        <a:solidFill>
                          <a:srgbClr val="002060"/>
                        </a:solidFill>
                        <a:latin typeface="Gill Sans MT" panose="020B0502020104020203" pitchFamily="34" charset="77"/>
                      </a:endParaRPr>
                    </a:p>
                  </a:txBody>
                  <a:tcPr>
                    <a:solidFill>
                      <a:schemeClr val="bg1">
                        <a:alpha val="82000"/>
                      </a:schemeClr>
                    </a:solidFill>
                  </a:tcPr>
                </a:tc>
                <a:extLst>
                  <a:ext uri="{0D108BD9-81ED-4DB2-BD59-A6C34878D82A}">
                    <a16:rowId xmlns:a16="http://schemas.microsoft.com/office/drawing/2014/main" val="2138866493"/>
                  </a:ext>
                </a:extLst>
              </a:tr>
              <a:tr h="110285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u="none" strike="noStrike" kern="1200" cap="none" spc="0" normalizeH="0" baseline="0" noProof="0" dirty="0">
                        <a:ln>
                          <a:noFill/>
                        </a:ln>
                        <a:solidFill>
                          <a:srgbClr val="002060"/>
                        </a:solidFill>
                        <a:effectLst/>
                        <a:uLnTx/>
                        <a:uFillTx/>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2060"/>
                          </a:solidFill>
                          <a:effectLst/>
                          <a:uLnTx/>
                          <a:uFillTx/>
                        </a:rPr>
                        <a:t>Not properly explaining the why.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Gill Sans MT" panose="020B0502020104020203" pitchFamily="34" charset="77"/>
                        <a:ea typeface="+mn-ea"/>
                        <a:cs typeface="+mn-cs"/>
                      </a:endParaRPr>
                    </a:p>
                  </a:txBody>
                  <a:tcPr>
                    <a:solidFill>
                      <a:schemeClr val="bg1">
                        <a:alpha val="82000"/>
                      </a:schemeClr>
                    </a:solidFill>
                  </a:tcPr>
                </a:tc>
                <a:tc>
                  <a:txBody>
                    <a:bodyPr/>
                    <a:lstStyle/>
                    <a:p>
                      <a:pPr algn="ctr"/>
                      <a:endParaRPr lang="en-US" sz="2000" dirty="0">
                        <a:solidFill>
                          <a:srgbClr val="002060"/>
                        </a:solidFill>
                      </a:endParaRPr>
                    </a:p>
                    <a:p>
                      <a:pPr algn="ctr"/>
                      <a:r>
                        <a:rPr lang="en-US" sz="2000" dirty="0">
                          <a:solidFill>
                            <a:srgbClr val="002060"/>
                          </a:solidFill>
                        </a:rPr>
                        <a:t>Started proactively communicating </a:t>
                      </a:r>
                      <a:endParaRPr lang="en-US" sz="2000" dirty="0">
                        <a:solidFill>
                          <a:srgbClr val="002060"/>
                        </a:solidFill>
                        <a:latin typeface="Gill Sans MT" panose="020B0502020104020203" pitchFamily="34" charset="77"/>
                      </a:endParaRPr>
                    </a:p>
                  </a:txBody>
                  <a:tcPr>
                    <a:solidFill>
                      <a:schemeClr val="bg1">
                        <a:alpha val="82000"/>
                      </a:schemeClr>
                    </a:solidFill>
                  </a:tcPr>
                </a:tc>
                <a:extLst>
                  <a:ext uri="{0D108BD9-81ED-4DB2-BD59-A6C34878D82A}">
                    <a16:rowId xmlns:a16="http://schemas.microsoft.com/office/drawing/2014/main" val="3357541427"/>
                  </a:ext>
                </a:extLst>
              </a:tr>
              <a:tr h="121324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u="none" strike="noStrike" kern="1200" cap="none" spc="0" normalizeH="0" baseline="0" noProof="0" dirty="0">
                        <a:ln>
                          <a:noFill/>
                        </a:ln>
                        <a:solidFill>
                          <a:srgbClr val="002060"/>
                        </a:solidFill>
                        <a:effectLst/>
                        <a:uLnTx/>
                        <a:uFillTx/>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2060"/>
                          </a:solidFill>
                          <a:effectLst/>
                          <a:uLnTx/>
                          <a:uFillTx/>
                        </a:rPr>
                        <a:t>Changing longstanding traditions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2060"/>
                          </a:solidFill>
                          <a:effectLst/>
                          <a:uLnTx/>
                          <a:uFillTx/>
                        </a:rPr>
                        <a:t>and not recognizing the impact.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Gill Sans MT" panose="020B0502020104020203" pitchFamily="34" charset="77"/>
                        <a:ea typeface="+mn-ea"/>
                        <a:cs typeface="+mn-cs"/>
                      </a:endParaRPr>
                    </a:p>
                  </a:txBody>
                  <a:tcPr>
                    <a:solidFill>
                      <a:schemeClr val="bg1">
                        <a:alpha val="82000"/>
                      </a:schemeClr>
                    </a:solidFill>
                  </a:tcPr>
                </a:tc>
                <a:tc>
                  <a:txBody>
                    <a:bodyPr/>
                    <a:lstStyle/>
                    <a:p>
                      <a:pPr algn="ctr"/>
                      <a:endParaRPr lang="en-US" sz="2000" dirty="0">
                        <a:solidFill>
                          <a:srgbClr val="002060"/>
                        </a:solidFill>
                      </a:endParaRPr>
                    </a:p>
                    <a:p>
                      <a:pPr algn="ctr"/>
                      <a:r>
                        <a:rPr lang="en-US" sz="2000" dirty="0">
                          <a:solidFill>
                            <a:srgbClr val="002060"/>
                          </a:solidFill>
                        </a:rPr>
                        <a:t>Discussing the change first, getting by in from the group. </a:t>
                      </a:r>
                      <a:endParaRPr lang="en-US" sz="2000" dirty="0">
                        <a:solidFill>
                          <a:srgbClr val="002060"/>
                        </a:solidFill>
                        <a:latin typeface="Gill Sans MT" panose="020B0502020104020203" pitchFamily="34" charset="77"/>
                      </a:endParaRPr>
                    </a:p>
                  </a:txBody>
                  <a:tcPr>
                    <a:solidFill>
                      <a:schemeClr val="bg1">
                        <a:alpha val="82000"/>
                      </a:schemeClr>
                    </a:solidFill>
                  </a:tcPr>
                </a:tc>
                <a:extLst>
                  <a:ext uri="{0D108BD9-81ED-4DB2-BD59-A6C34878D82A}">
                    <a16:rowId xmlns:a16="http://schemas.microsoft.com/office/drawing/2014/main" val="3892058832"/>
                  </a:ext>
                </a:extLst>
              </a:tr>
              <a:tr h="170927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u="none" strike="noStrike" kern="1200" cap="none" spc="0" normalizeH="0" baseline="0" noProof="0" dirty="0">
                        <a:ln>
                          <a:noFill/>
                        </a:ln>
                        <a:solidFill>
                          <a:srgbClr val="002060"/>
                        </a:solidFill>
                        <a:effectLst/>
                        <a:uLnTx/>
                        <a:uFillTx/>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2060"/>
                          </a:solidFill>
                          <a:effectLst/>
                          <a:uLnTx/>
                          <a:uFillTx/>
                        </a:rPr>
                        <a:t>Breaking trust – action speak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2060"/>
                          </a:solidFill>
                          <a:effectLst/>
                          <a:uLnTx/>
                          <a:uFillTx/>
                        </a:rPr>
                        <a:t>louder than words – everyone is watching.</a:t>
                      </a:r>
                      <a:endParaRPr kumimoji="0" lang="en-US" sz="2000" b="0" i="0" u="none" strike="noStrike" kern="1200" cap="none" spc="0" normalizeH="0" baseline="0" noProof="0" dirty="0">
                        <a:ln>
                          <a:noFill/>
                        </a:ln>
                        <a:solidFill>
                          <a:srgbClr val="002060"/>
                        </a:solidFill>
                        <a:effectLst/>
                        <a:uLnTx/>
                        <a:uFillTx/>
                        <a:latin typeface="Gill Sans MT" panose="020B0502020104020203" pitchFamily="34" charset="77"/>
                        <a:ea typeface="+mn-ea"/>
                        <a:cs typeface="+mn-cs"/>
                      </a:endParaRPr>
                    </a:p>
                  </a:txBody>
                  <a:tcPr>
                    <a:solidFill>
                      <a:schemeClr val="bg1">
                        <a:alpha val="82000"/>
                      </a:schemeClr>
                    </a:solidFill>
                  </a:tcPr>
                </a:tc>
                <a:tc>
                  <a:txBody>
                    <a:bodyPr/>
                    <a:lstStyle/>
                    <a:p>
                      <a:pPr algn="ctr"/>
                      <a:endParaRPr lang="en-US" sz="2000" dirty="0">
                        <a:solidFill>
                          <a:srgbClr val="002060"/>
                        </a:solidFill>
                      </a:endParaRPr>
                    </a:p>
                    <a:p>
                      <a:pPr algn="ctr"/>
                      <a:r>
                        <a:rPr lang="en-US" sz="2000" dirty="0">
                          <a:solidFill>
                            <a:srgbClr val="002060"/>
                          </a:solidFill>
                        </a:rPr>
                        <a:t>Being very mindful of the timing, communication, and behaviors around the change.</a:t>
                      </a:r>
                      <a:endParaRPr lang="en-US" sz="2000" dirty="0">
                        <a:solidFill>
                          <a:srgbClr val="002060"/>
                        </a:solidFill>
                        <a:latin typeface="Gill Sans MT" panose="020B0502020104020203" pitchFamily="34" charset="77"/>
                      </a:endParaRPr>
                    </a:p>
                  </a:txBody>
                  <a:tcPr>
                    <a:solidFill>
                      <a:schemeClr val="bg1">
                        <a:alpha val="82000"/>
                      </a:schemeClr>
                    </a:solidFill>
                  </a:tcPr>
                </a:tc>
                <a:extLst>
                  <a:ext uri="{0D108BD9-81ED-4DB2-BD59-A6C34878D82A}">
                    <a16:rowId xmlns:a16="http://schemas.microsoft.com/office/drawing/2014/main" val="3586207214"/>
                  </a:ext>
                </a:extLst>
              </a:tr>
            </a:tbl>
          </a:graphicData>
        </a:graphic>
      </p:graphicFrame>
      <p:sp>
        <p:nvSpPr>
          <p:cNvPr id="8" name="Right Arrow 7">
            <a:extLst>
              <a:ext uri="{FF2B5EF4-FFF2-40B4-BE49-F238E27FC236}">
                <a16:creationId xmlns:a16="http://schemas.microsoft.com/office/drawing/2014/main" id="{DF05018B-D17E-9EFE-6818-F8DEA13EE4AC}"/>
              </a:ext>
            </a:extLst>
          </p:cNvPr>
          <p:cNvSpPr/>
          <p:nvPr/>
        </p:nvSpPr>
        <p:spPr>
          <a:xfrm>
            <a:off x="4166886" y="1427314"/>
            <a:ext cx="381965" cy="2893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62173092-F142-88E9-A860-D453720C29B2}"/>
              </a:ext>
            </a:extLst>
          </p:cNvPr>
          <p:cNvSpPr/>
          <p:nvPr/>
        </p:nvSpPr>
        <p:spPr>
          <a:xfrm>
            <a:off x="4166886" y="2369012"/>
            <a:ext cx="381965" cy="2893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2B3B45E3-B752-17F9-9684-E8F4A927E93D}"/>
              </a:ext>
            </a:extLst>
          </p:cNvPr>
          <p:cNvSpPr/>
          <p:nvPr/>
        </p:nvSpPr>
        <p:spPr>
          <a:xfrm>
            <a:off x="4190035" y="3483979"/>
            <a:ext cx="381965" cy="2893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8F09D462-C649-5DE6-7E00-CAD7E6CFED61}"/>
              </a:ext>
            </a:extLst>
          </p:cNvPr>
          <p:cNvSpPr/>
          <p:nvPr/>
        </p:nvSpPr>
        <p:spPr>
          <a:xfrm>
            <a:off x="4166885" y="4798648"/>
            <a:ext cx="381965" cy="2893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logo with blue and green text&#10;&#10;Description automatically generated">
            <a:extLst>
              <a:ext uri="{FF2B5EF4-FFF2-40B4-BE49-F238E27FC236}">
                <a16:creationId xmlns:a16="http://schemas.microsoft.com/office/drawing/2014/main" id="{5494D3D6-7B7A-8E9C-5F8A-4775BD93711B}"/>
              </a:ext>
            </a:extLst>
          </p:cNvPr>
          <p:cNvPicPr>
            <a:picLocks noChangeAspect="1"/>
          </p:cNvPicPr>
          <p:nvPr/>
        </p:nvPicPr>
        <p:blipFill>
          <a:blip r:embed="rId4"/>
          <a:stretch>
            <a:fillRect/>
          </a:stretch>
        </p:blipFill>
        <p:spPr>
          <a:xfrm>
            <a:off x="7927445" y="5903068"/>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6200301"/>
      </p:ext>
    </p:extLst>
  </p:cSld>
  <p:clrMapOvr>
    <a:masterClrMapping/>
  </p:clrMapOvr>
  <mc:AlternateContent xmlns:mc="http://schemas.openxmlformats.org/markup-compatibility/2006">
    <mc:Choice xmlns:p14="http://schemas.microsoft.com/office/powerpoint/2010/main" Requires="p14">
      <p:transition spd="slow" p14:dur="2000" advTm="82045"/>
    </mc:Choice>
    <mc:Fallback>
      <p:transition spd="slow" advTm="8204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B1225-DF3F-3D0E-C61D-A18C3336770C}"/>
              </a:ext>
            </a:extLst>
          </p:cNvPr>
          <p:cNvSpPr>
            <a:spLocks noGrp="1"/>
          </p:cNvSpPr>
          <p:nvPr>
            <p:ph type="title"/>
          </p:nvPr>
        </p:nvSpPr>
        <p:spPr>
          <a:xfrm>
            <a:off x="4885341" y="365125"/>
            <a:ext cx="3630007" cy="1807305"/>
          </a:xfrm>
        </p:spPr>
        <p:txBody>
          <a:bodyPr vert="horz" lIns="91440" tIns="45720" rIns="91440" bIns="45720" rtlCol="0">
            <a:normAutofit/>
          </a:bodyPr>
          <a:lstStyle/>
          <a:p>
            <a:pPr algn="ctr"/>
            <a:r>
              <a:rPr lang="en-US" sz="4100" b="1" dirty="0"/>
              <a:t>Components of Change Management</a:t>
            </a:r>
          </a:p>
        </p:txBody>
      </p:sp>
      <p:graphicFrame>
        <p:nvGraphicFramePr>
          <p:cNvPr id="11" name="Content Placeholder 2">
            <a:extLst>
              <a:ext uri="{FF2B5EF4-FFF2-40B4-BE49-F238E27FC236}">
                <a16:creationId xmlns:a16="http://schemas.microsoft.com/office/drawing/2014/main" id="{0AC31DB4-9B62-76E8-BED3-FA734B7809D1}"/>
              </a:ext>
            </a:extLst>
          </p:cNvPr>
          <p:cNvGraphicFramePr>
            <a:graphicFrameLocks noGrp="1"/>
          </p:cNvGraphicFramePr>
          <p:nvPr>
            <p:ph idx="1"/>
            <p:extLst>
              <p:ext uri="{D42A27DB-BD31-4B8C-83A1-F6EECF244321}">
                <p14:modId xmlns:p14="http://schemas.microsoft.com/office/powerpoint/2010/main" val="1217831320"/>
              </p:ext>
            </p:extLst>
          </p:nvPr>
        </p:nvGraphicFramePr>
        <p:xfrm>
          <a:off x="4885341" y="2333297"/>
          <a:ext cx="3630007" cy="3843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logo with blue and green text&#10;&#10;Description automatically generated">
            <a:extLst>
              <a:ext uri="{FF2B5EF4-FFF2-40B4-BE49-F238E27FC236}">
                <a16:creationId xmlns:a16="http://schemas.microsoft.com/office/drawing/2014/main" id="{37E61298-82ED-CE1B-E062-04EB2D87681A}"/>
              </a:ext>
            </a:extLst>
          </p:cNvPr>
          <p:cNvPicPr>
            <a:picLocks noChangeAspect="1"/>
          </p:cNvPicPr>
          <p:nvPr/>
        </p:nvPicPr>
        <p:blipFill>
          <a:blip r:embed="rId8"/>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Tropical island, beach, vector | Custom-Designed Illustrations ~ Creative Market">
            <a:extLst>
              <a:ext uri="{FF2B5EF4-FFF2-40B4-BE49-F238E27FC236}">
                <a16:creationId xmlns:a16="http://schemas.microsoft.com/office/drawing/2014/main" id="{F0EEF0BB-FEC0-49AA-DE06-781CA532054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433" r="27917" b="-1"/>
          <a:stretch/>
        </p:blipFill>
        <p:spPr bwMode="auto">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323331"/>
      </p:ext>
    </p:extLst>
  </p:cSld>
  <p:clrMapOvr>
    <a:masterClrMapping/>
  </p:clrMapOvr>
  <mc:AlternateContent xmlns:mc="http://schemas.openxmlformats.org/markup-compatibility/2006">
    <mc:Choice xmlns:p14="http://schemas.microsoft.com/office/powerpoint/2010/main" Requires="p14">
      <p:transition spd="slow" p14:dur="2000" advTm="118328"/>
    </mc:Choice>
    <mc:Fallback>
      <p:transition spd="slow" advTm="11832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A3AF36-30B4-CFD5-ADDC-ECBB666E8736}"/>
              </a:ext>
            </a:extLst>
          </p:cNvPr>
          <p:cNvSpPr>
            <a:spLocks noGrp="1"/>
          </p:cNvSpPr>
          <p:nvPr>
            <p:ph type="title"/>
          </p:nvPr>
        </p:nvSpPr>
        <p:spPr>
          <a:xfrm>
            <a:off x="-2" y="369651"/>
            <a:ext cx="3686434" cy="784628"/>
          </a:xfrm>
        </p:spPr>
        <p:txBody>
          <a:bodyPr>
            <a:normAutofit/>
          </a:bodyPr>
          <a:lstStyle/>
          <a:p>
            <a:pPr algn="ctr"/>
            <a:r>
              <a:rPr lang="en-US" sz="4800" b="1" u="sng" dirty="0"/>
              <a:t>OBJECTIVES:</a:t>
            </a:r>
          </a:p>
        </p:txBody>
      </p:sp>
      <p:pic>
        <p:nvPicPr>
          <p:cNvPr id="11" name="Picture 10" descr="A logo with blue and green text&#10;&#10;Description automatically generated">
            <a:extLst>
              <a:ext uri="{FF2B5EF4-FFF2-40B4-BE49-F238E27FC236}">
                <a16:creationId xmlns:a16="http://schemas.microsoft.com/office/drawing/2014/main" id="{1DAC7579-5B0E-884C-5620-1F9D2478C2B8}"/>
              </a:ext>
            </a:extLst>
          </p:cNvPr>
          <p:cNvPicPr>
            <a:picLocks noChangeAspect="1"/>
          </p:cNvPicPr>
          <p:nvPr/>
        </p:nvPicPr>
        <p:blipFill>
          <a:blip r:embed="rId3"/>
          <a:stretch>
            <a:fillRect/>
          </a:stretch>
        </p:blipFill>
        <p:spPr>
          <a:xfrm>
            <a:off x="6877355" y="5798245"/>
            <a:ext cx="2143906" cy="945565"/>
          </a:xfrm>
          <a:prstGeom prst="rect">
            <a:avLst/>
          </a:prstGeom>
        </p:spPr>
      </p:pic>
      <p:graphicFrame>
        <p:nvGraphicFramePr>
          <p:cNvPr id="8" name="Content Placeholder 2">
            <a:extLst>
              <a:ext uri="{FF2B5EF4-FFF2-40B4-BE49-F238E27FC236}">
                <a16:creationId xmlns:a16="http://schemas.microsoft.com/office/drawing/2014/main" id="{10ECB202-456A-038A-B2D4-77A9F94A8787}"/>
              </a:ext>
            </a:extLst>
          </p:cNvPr>
          <p:cNvGraphicFramePr/>
          <p:nvPr>
            <p:extLst>
              <p:ext uri="{D42A27DB-BD31-4B8C-83A1-F6EECF244321}">
                <p14:modId xmlns:p14="http://schemas.microsoft.com/office/powerpoint/2010/main" val="4068912283"/>
              </p:ext>
            </p:extLst>
          </p:nvPr>
        </p:nvGraphicFramePr>
        <p:xfrm>
          <a:off x="311088" y="1013008"/>
          <a:ext cx="8519535" cy="5475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76413268"/>
      </p:ext>
    </p:extLst>
  </p:cSld>
  <p:clrMapOvr>
    <a:masterClrMapping/>
  </p:clrMapOvr>
  <mc:AlternateContent xmlns:mc="http://schemas.openxmlformats.org/markup-compatibility/2006">
    <mc:Choice xmlns:p14="http://schemas.microsoft.com/office/powerpoint/2010/main" Requires="p14">
      <p:transition spd="slow" p14:dur="2000" advTm="18693"/>
    </mc:Choice>
    <mc:Fallback>
      <p:transition spd="slow" advTm="1869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3" name="Rectangle 9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5" name="Rectangle 9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7" name="Rectangle 96">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42827CD-F24F-4E44-AE11-B1ED131B9377}"/>
              </a:ext>
            </a:extLst>
          </p:cNvPr>
          <p:cNvSpPr>
            <a:spLocks noGrp="1"/>
          </p:cNvSpPr>
          <p:nvPr>
            <p:ph type="title" idx="4294967295"/>
          </p:nvPr>
        </p:nvSpPr>
        <p:spPr>
          <a:xfrm>
            <a:off x="435894" y="702156"/>
            <a:ext cx="8272212" cy="1013800"/>
          </a:xfrm>
        </p:spPr>
        <p:txBody>
          <a:bodyPr vert="horz" lIns="91440" tIns="45720" rIns="91440" bIns="45720" rtlCol="0" anchor="b">
            <a:normAutofit/>
          </a:bodyPr>
          <a:lstStyle/>
          <a:p>
            <a:pPr defTabSz="457200"/>
            <a:r>
              <a:rPr lang="en-US" sz="2800"/>
              <a:t>HEALTH CARE  10 STEP </a:t>
            </a:r>
            <a:br>
              <a:rPr lang="en-US" sz="2800"/>
            </a:br>
            <a:r>
              <a:rPr lang="en-US" sz="2800"/>
              <a:t>CHANGE MODEL</a:t>
            </a:r>
          </a:p>
        </p:txBody>
      </p:sp>
      <p:sp>
        <p:nvSpPr>
          <p:cNvPr id="99" name="Rectangle 98">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2180496"/>
            <a:ext cx="405348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ropical island, beach, vector | Custom-Designed Illustrations ~ Creative Market">
            <a:extLst>
              <a:ext uri="{FF2B5EF4-FFF2-40B4-BE49-F238E27FC236}">
                <a16:creationId xmlns:a16="http://schemas.microsoft.com/office/drawing/2014/main" id="{2C01B1B3-06A0-EF49-5237-E87EE834DC5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15444" r="16474" b="-4"/>
          <a:stretch/>
        </p:blipFill>
        <p:spPr bwMode="auto">
          <a:xfrm>
            <a:off x="492918" y="2361056"/>
            <a:ext cx="3721894" cy="3649219"/>
          </a:xfrm>
          <a:prstGeom prst="rect">
            <a:avLst/>
          </a:prstGeom>
          <a:extLst>
            <a:ext uri="{909E8E84-426E-40DD-AFC4-6F175D3DCCD1}">
              <a14:hiddenFill xmlns:a14="http://schemas.microsoft.com/office/drawing/2010/main">
                <a:solidFill>
                  <a:srgbClr val="FFFFFF"/>
                </a:solidFill>
              </a14:hiddenFill>
            </a:ext>
          </a:extLst>
        </p:spPr>
      </p:pic>
      <p:pic>
        <p:nvPicPr>
          <p:cNvPr id="8" name="Picture 7" descr="A logo with blue and green text&#10;&#10;Description automatically generated">
            <a:extLst>
              <a:ext uri="{FF2B5EF4-FFF2-40B4-BE49-F238E27FC236}">
                <a16:creationId xmlns:a16="http://schemas.microsoft.com/office/drawing/2014/main" id="{6D499EB6-7DC3-E6D1-1B92-4DBF0AA8EF3E}"/>
              </a:ext>
            </a:extLst>
          </p:cNvPr>
          <p:cNvPicPr>
            <a:picLocks noChangeAspect="1"/>
          </p:cNvPicPr>
          <p:nvPr/>
        </p:nvPicPr>
        <p:blipFill>
          <a:blip r:embed="rId5"/>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Diagram 3">
            <a:extLst>
              <a:ext uri="{FF2B5EF4-FFF2-40B4-BE49-F238E27FC236}">
                <a16:creationId xmlns:a16="http://schemas.microsoft.com/office/drawing/2014/main" id="{3BD0D990-4E30-7046-A07D-C26EA24652F0}"/>
              </a:ext>
            </a:extLst>
          </p:cNvPr>
          <p:cNvGraphicFramePr/>
          <p:nvPr>
            <p:extLst>
              <p:ext uri="{D42A27DB-BD31-4B8C-83A1-F6EECF244321}">
                <p14:modId xmlns:p14="http://schemas.microsoft.com/office/powerpoint/2010/main" val="857027730"/>
              </p:ext>
            </p:extLst>
          </p:nvPr>
        </p:nvGraphicFramePr>
        <p:xfrm>
          <a:off x="4751853" y="2180496"/>
          <a:ext cx="3956251" cy="40456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87474577"/>
      </p:ext>
    </p:extLst>
  </p:cSld>
  <p:clrMapOvr>
    <a:masterClrMapping/>
  </p:clrMapOvr>
  <mc:AlternateContent xmlns:mc="http://schemas.openxmlformats.org/markup-compatibility/2006">
    <mc:Choice xmlns:p14="http://schemas.microsoft.com/office/powerpoint/2010/main" Requires="p14">
      <p:transition spd="slow" p14:dur="2000" advTm="41733"/>
    </mc:Choice>
    <mc:Fallback>
      <p:transition spd="slow" advTm="4173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Rectangle 47">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49">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51">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1">
            <a:extLst>
              <a:ext uri="{FF2B5EF4-FFF2-40B4-BE49-F238E27FC236}">
                <a16:creationId xmlns:a16="http://schemas.microsoft.com/office/drawing/2014/main" id="{FC5850EA-4096-3334-F0B6-02B655D6E61E}"/>
              </a:ext>
            </a:extLst>
          </p:cNvPr>
          <p:cNvSpPr txBox="1">
            <a:spLocks/>
          </p:cNvSpPr>
          <p:nvPr/>
        </p:nvSpPr>
        <p:spPr>
          <a:xfrm>
            <a:off x="435894" y="702156"/>
            <a:ext cx="8272212" cy="1013800"/>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200">
              <a:spcAft>
                <a:spcPts val="600"/>
              </a:spcAft>
            </a:pPr>
            <a:r>
              <a:rPr lang="en-US" sz="2800" dirty="0"/>
              <a:t>HEALTH CARE  10 STEP </a:t>
            </a:r>
            <a:br>
              <a:rPr lang="en-US" sz="2800" dirty="0"/>
            </a:br>
            <a:r>
              <a:rPr lang="en-US" sz="2800" dirty="0"/>
              <a:t>CHANGE MODEL</a:t>
            </a:r>
          </a:p>
        </p:txBody>
      </p:sp>
      <p:sp>
        <p:nvSpPr>
          <p:cNvPr id="54" name="Rectangle 53">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2180496"/>
            <a:ext cx="405348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Tropical island, beach, vector | Custom-Designed Illustrations ~ Creative Market">
            <a:extLst>
              <a:ext uri="{FF2B5EF4-FFF2-40B4-BE49-F238E27FC236}">
                <a16:creationId xmlns:a16="http://schemas.microsoft.com/office/drawing/2014/main" id="{ACB31EF0-C98A-817D-67FA-1842D81C2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72" r="16646" b="-4"/>
          <a:stretch/>
        </p:blipFill>
        <p:spPr bwMode="auto">
          <a:xfrm>
            <a:off x="492918" y="2361056"/>
            <a:ext cx="3721894" cy="364921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E7CF069-6C32-EA4E-8A06-5DB04BDAC465}"/>
              </a:ext>
            </a:extLst>
          </p:cNvPr>
          <p:cNvSpPr txBox="1"/>
          <p:nvPr/>
        </p:nvSpPr>
        <p:spPr>
          <a:xfrm>
            <a:off x="4546398" y="2434960"/>
            <a:ext cx="4335273" cy="4045683"/>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r>
              <a:rPr lang="en-US" sz="3200" dirty="0">
                <a:solidFill>
                  <a:srgbClr val="002060"/>
                </a:solidFill>
              </a:rPr>
              <a:t>1. </a:t>
            </a:r>
            <a:r>
              <a:rPr lang="en-US" sz="3200" u="sng" dirty="0">
                <a:solidFill>
                  <a:srgbClr val="002060"/>
                </a:solidFill>
              </a:rPr>
              <a:t>IDENTIFY</a:t>
            </a:r>
            <a:r>
              <a:rPr lang="en-US" sz="3200" dirty="0">
                <a:solidFill>
                  <a:srgbClr val="002060"/>
                </a:solidFill>
              </a:rPr>
              <a:t> the Change</a:t>
            </a:r>
          </a:p>
          <a:p>
            <a:pPr>
              <a:spcBef>
                <a:spcPct val="20000"/>
              </a:spcBef>
              <a:spcAft>
                <a:spcPts val="600"/>
              </a:spcAft>
              <a:buClr>
                <a:schemeClr val="accent2"/>
              </a:buClr>
              <a:buSzPct val="92000"/>
            </a:pPr>
            <a:endParaRPr lang="en-US" sz="3200" dirty="0">
              <a:solidFill>
                <a:srgbClr val="002060"/>
              </a:solidFill>
            </a:endParaRPr>
          </a:p>
          <a:p>
            <a:pPr marL="342900" lvl="1">
              <a:spcBef>
                <a:spcPct val="20000"/>
              </a:spcBef>
              <a:spcAft>
                <a:spcPts val="600"/>
              </a:spcAft>
              <a:buClr>
                <a:schemeClr val="accent2"/>
              </a:buClr>
              <a:buSzPct val="92000"/>
            </a:pPr>
            <a:r>
              <a:rPr lang="en-US" sz="3200" i="1" dirty="0">
                <a:solidFill>
                  <a:srgbClr val="002060"/>
                </a:solidFill>
              </a:rPr>
              <a:t>What needs change?</a:t>
            </a:r>
          </a:p>
          <a:p>
            <a:pPr marL="685800" lvl="1" indent="-342900">
              <a:spcBef>
                <a:spcPct val="20000"/>
              </a:spcBef>
              <a:spcAft>
                <a:spcPts val="600"/>
              </a:spcAft>
              <a:buClr>
                <a:schemeClr val="accent2"/>
              </a:buClr>
              <a:buSzPct val="92000"/>
              <a:buFont typeface="Wingdings 2" panose="05020102010507070707" pitchFamily="18" charset="2"/>
              <a:buChar char=""/>
            </a:pPr>
            <a:endParaRPr lang="en-US" dirty="0">
              <a:solidFill>
                <a:schemeClr val="tx2"/>
              </a:solidFill>
            </a:endParaRPr>
          </a:p>
          <a:p>
            <a:pPr marL="342900" lvl="1">
              <a:spcBef>
                <a:spcPct val="20000"/>
              </a:spcBef>
              <a:spcAft>
                <a:spcPts val="600"/>
              </a:spcAft>
              <a:buClr>
                <a:schemeClr val="accent2"/>
              </a:buClr>
              <a:buSzPct val="92000"/>
              <a:buFont typeface="Wingdings 2" panose="05020102010507070707" pitchFamily="18" charset="2"/>
              <a:buChar char=""/>
            </a:pPr>
            <a:endParaRPr lang="en-US" dirty="0">
              <a:solidFill>
                <a:schemeClr val="tx2"/>
              </a:solidFill>
            </a:endParaRPr>
          </a:p>
          <a:p>
            <a:pPr marL="1028700" lvl="3">
              <a:spcBef>
                <a:spcPct val="20000"/>
              </a:spcBef>
              <a:spcAft>
                <a:spcPts val="600"/>
              </a:spcAft>
              <a:buClr>
                <a:schemeClr val="accent2"/>
              </a:buClr>
              <a:buSzPct val="92000"/>
              <a:buFont typeface="Wingdings 2" panose="05020102010507070707" pitchFamily="18" charset="2"/>
              <a:buChar char=""/>
            </a:pPr>
            <a:endParaRPr lang="en-US" dirty="0">
              <a:solidFill>
                <a:schemeClr val="tx2"/>
              </a:solidFill>
            </a:endParaRPr>
          </a:p>
        </p:txBody>
      </p:sp>
      <p:pic>
        <p:nvPicPr>
          <p:cNvPr id="9" name="Picture 8" descr="A logo with blue and green text&#10;&#10;Description automatically generated">
            <a:extLst>
              <a:ext uri="{FF2B5EF4-FFF2-40B4-BE49-F238E27FC236}">
                <a16:creationId xmlns:a16="http://schemas.microsoft.com/office/drawing/2014/main" id="{E72A2898-AB8F-7CF4-9C12-4279F23D6D7F}"/>
              </a:ext>
            </a:extLst>
          </p:cNvPr>
          <p:cNvPicPr>
            <a:picLocks noChangeAspect="1"/>
          </p:cNvPicPr>
          <p:nvPr/>
        </p:nvPicPr>
        <p:blipFill>
          <a:blip r:embed="rId4"/>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1358210"/>
      </p:ext>
    </p:extLst>
  </p:cSld>
  <p:clrMapOvr>
    <a:masterClrMapping/>
  </p:clrMapOvr>
  <mc:AlternateContent xmlns:mc="http://schemas.openxmlformats.org/markup-compatibility/2006">
    <mc:Choice xmlns:p14="http://schemas.microsoft.com/office/powerpoint/2010/main" Requires="p14">
      <p:transition spd="slow" p14:dur="2000" advTm="8518"/>
    </mc:Choice>
    <mc:Fallback>
      <p:transition spd="slow" advTm="851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Rectangle 6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6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Rectangle 6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67" name="Rectangle 66">
            <a:extLst>
              <a:ext uri="{FF2B5EF4-FFF2-40B4-BE49-F238E27FC236}">
                <a16:creationId xmlns:a16="http://schemas.microsoft.com/office/drawing/2014/main" id="{42AC7AAA-F039-4011-98DE-17464A67B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85EBB90B-3A54-4B2B-9FA6-7B47E1075F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453643"/>
            <a:ext cx="8474200" cy="98554"/>
            <a:chOff x="446534" y="453643"/>
            <a:chExt cx="11298933" cy="98554"/>
          </a:xfrm>
        </p:grpSpPr>
        <p:sp>
          <p:nvSpPr>
            <p:cNvPr id="70" name="Rectangle 69">
              <a:extLst>
                <a:ext uri="{FF2B5EF4-FFF2-40B4-BE49-F238E27FC236}">
                  <a16:creationId xmlns:a16="http://schemas.microsoft.com/office/drawing/2014/main" id="{E04116F5-E398-4593-B279-7099177A0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Rectangle 70">
              <a:extLst>
                <a:ext uri="{FF2B5EF4-FFF2-40B4-BE49-F238E27FC236}">
                  <a16:creationId xmlns:a16="http://schemas.microsoft.com/office/drawing/2014/main" id="{DC1AD6AE-28AC-4C67-A749-1BC18D86C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Rectangle 71">
              <a:extLst>
                <a:ext uri="{FF2B5EF4-FFF2-40B4-BE49-F238E27FC236}">
                  <a16:creationId xmlns:a16="http://schemas.microsoft.com/office/drawing/2014/main" id="{D122DC0F-D6EF-4A88-9742-855D48E4E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TextBox 2">
            <a:extLst>
              <a:ext uri="{FF2B5EF4-FFF2-40B4-BE49-F238E27FC236}">
                <a16:creationId xmlns:a16="http://schemas.microsoft.com/office/drawing/2014/main" id="{37C5986D-0EE2-0F48-8015-506F2BCC38E6}"/>
              </a:ext>
            </a:extLst>
          </p:cNvPr>
          <p:cNvSpPr txBox="1"/>
          <p:nvPr/>
        </p:nvSpPr>
        <p:spPr>
          <a:xfrm>
            <a:off x="-234748" y="1902013"/>
            <a:ext cx="6427893" cy="3962266"/>
          </a:xfrm>
          <a:prstGeom prst="rect">
            <a:avLst/>
          </a:prstGeom>
        </p:spPr>
        <p:txBody>
          <a:bodyPr vert="horz" lIns="91440" tIns="45720" rIns="91440" bIns="45720" rtlCol="0" anchor="ctr">
            <a:normAutofit/>
          </a:bodyPr>
          <a:lstStyle/>
          <a:p>
            <a:pPr algn="ctr">
              <a:spcBef>
                <a:spcPct val="20000"/>
              </a:spcBef>
              <a:spcAft>
                <a:spcPts val="600"/>
              </a:spcAft>
              <a:buClr>
                <a:schemeClr val="accent2"/>
              </a:buClr>
              <a:buSzPct val="92000"/>
            </a:pPr>
            <a:r>
              <a:rPr lang="en-US" sz="3200" dirty="0">
                <a:solidFill>
                  <a:srgbClr val="002060"/>
                </a:solidFill>
              </a:rPr>
              <a:t>2.  </a:t>
            </a:r>
            <a:r>
              <a:rPr lang="en-US" sz="3200" u="sng" dirty="0">
                <a:solidFill>
                  <a:srgbClr val="002060"/>
                </a:solidFill>
              </a:rPr>
              <a:t>ASSESS</a:t>
            </a:r>
            <a:r>
              <a:rPr lang="en-US" sz="3200" dirty="0">
                <a:solidFill>
                  <a:srgbClr val="002060"/>
                </a:solidFill>
              </a:rPr>
              <a:t> the type of Change</a:t>
            </a:r>
          </a:p>
          <a:p>
            <a:pPr marL="342900" lvl="1">
              <a:spcBef>
                <a:spcPct val="20000"/>
              </a:spcBef>
              <a:spcAft>
                <a:spcPts val="600"/>
              </a:spcAft>
              <a:buClr>
                <a:schemeClr val="accent2"/>
              </a:buClr>
              <a:buSzPct val="92000"/>
            </a:pPr>
            <a:endParaRPr lang="en-US" sz="3200" i="1" dirty="0">
              <a:solidFill>
                <a:srgbClr val="002060"/>
              </a:solidFill>
            </a:endParaRPr>
          </a:p>
          <a:p>
            <a:pPr algn="ctr">
              <a:spcBef>
                <a:spcPct val="20000"/>
              </a:spcBef>
              <a:spcAft>
                <a:spcPts val="600"/>
              </a:spcAft>
              <a:buClr>
                <a:schemeClr val="accent2"/>
              </a:buClr>
              <a:buSzPct val="92000"/>
            </a:pPr>
            <a:r>
              <a:rPr lang="en-US" sz="3200" i="1" dirty="0">
                <a:solidFill>
                  <a:srgbClr val="002060"/>
                </a:solidFill>
              </a:rPr>
              <a:t>Proactive/ Reactive Change</a:t>
            </a:r>
          </a:p>
          <a:p>
            <a:pPr indent="-114300" algn="ctr">
              <a:spcBef>
                <a:spcPct val="20000"/>
              </a:spcBef>
              <a:spcAft>
                <a:spcPts val="600"/>
              </a:spcAft>
              <a:buClr>
                <a:schemeClr val="accent2"/>
              </a:buClr>
              <a:buSzPct val="92000"/>
            </a:pPr>
            <a:endParaRPr lang="en-US" sz="1000" i="1" dirty="0">
              <a:solidFill>
                <a:srgbClr val="002060"/>
              </a:solidFill>
            </a:endParaRPr>
          </a:p>
          <a:p>
            <a:pPr algn="ctr">
              <a:spcBef>
                <a:spcPct val="20000"/>
              </a:spcBef>
              <a:spcAft>
                <a:spcPts val="600"/>
              </a:spcAft>
              <a:buClr>
                <a:schemeClr val="accent2"/>
              </a:buClr>
              <a:buSzPct val="92000"/>
            </a:pPr>
            <a:r>
              <a:rPr lang="en-US" sz="3200" i="1" dirty="0">
                <a:solidFill>
                  <a:srgbClr val="002060"/>
                </a:solidFill>
              </a:rPr>
              <a:t>Cost/Energy/Resource Requirement</a:t>
            </a:r>
          </a:p>
        </p:txBody>
      </p:sp>
      <p:pic>
        <p:nvPicPr>
          <p:cNvPr id="8" name="Picture 2" descr="Tropical island, beach, vector | Custom-Designed Illustrations ~ Creative Market">
            <a:extLst>
              <a:ext uri="{FF2B5EF4-FFF2-40B4-BE49-F238E27FC236}">
                <a16:creationId xmlns:a16="http://schemas.microsoft.com/office/drawing/2014/main" id="{ACB31EF0-C98A-817D-67FA-1842D81C2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787" r="34273" b="1"/>
          <a:stretch/>
        </p:blipFill>
        <p:spPr bwMode="auto">
          <a:xfrm>
            <a:off x="6031610" y="600075"/>
            <a:ext cx="2771871" cy="579278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C6F929D-51C3-1406-4F66-F6FF9EFB1126}"/>
              </a:ext>
            </a:extLst>
          </p:cNvPr>
          <p:cNvSpPr txBox="1">
            <a:spLocks/>
          </p:cNvSpPr>
          <p:nvPr/>
        </p:nvSpPr>
        <p:spPr>
          <a:xfrm>
            <a:off x="435894" y="702156"/>
            <a:ext cx="5522968" cy="1013800"/>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200">
              <a:spcAft>
                <a:spcPts val="600"/>
              </a:spcAft>
            </a:pPr>
            <a:r>
              <a:rPr lang="en-US" sz="2800" dirty="0">
                <a:solidFill>
                  <a:srgbClr val="002060"/>
                </a:solidFill>
              </a:rPr>
              <a:t>HEALTH CARE  10 STEP </a:t>
            </a:r>
            <a:br>
              <a:rPr lang="en-US" sz="2800" dirty="0">
                <a:solidFill>
                  <a:srgbClr val="002060"/>
                </a:solidFill>
              </a:rPr>
            </a:br>
            <a:r>
              <a:rPr lang="en-US" sz="2800" dirty="0">
                <a:solidFill>
                  <a:srgbClr val="002060"/>
                </a:solidFill>
              </a:rPr>
              <a:t>CHANGE MODEL</a:t>
            </a:r>
          </a:p>
        </p:txBody>
      </p:sp>
      <p:pic>
        <p:nvPicPr>
          <p:cNvPr id="9" name="Picture 8" descr="A logo with blue and green text&#10;&#10;Description automatically generated">
            <a:extLst>
              <a:ext uri="{FF2B5EF4-FFF2-40B4-BE49-F238E27FC236}">
                <a16:creationId xmlns:a16="http://schemas.microsoft.com/office/drawing/2014/main" id="{B12DBAD2-1C13-B8C8-79BB-93F5C94D597C}"/>
              </a:ext>
            </a:extLst>
          </p:cNvPr>
          <p:cNvPicPr>
            <a:picLocks noChangeAspect="1"/>
          </p:cNvPicPr>
          <p:nvPr/>
        </p:nvPicPr>
        <p:blipFill>
          <a:blip r:embed="rId4"/>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4160441"/>
      </p:ext>
    </p:extLst>
  </p:cSld>
  <p:clrMapOvr>
    <a:masterClrMapping/>
  </p:clrMapOvr>
  <mc:AlternateContent xmlns:mc="http://schemas.openxmlformats.org/markup-compatibility/2006">
    <mc:Choice xmlns:p14="http://schemas.microsoft.com/office/powerpoint/2010/main" Requires="p14">
      <p:transition spd="slow" p14:dur="2000" advTm="54331"/>
    </mc:Choice>
    <mc:Fallback>
      <p:transition spd="slow" advTm="5433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4" name="Rectangle 73">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Rectangle 75">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Rectangle 77">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80" name="Rectangle 79">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9144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1782" y="614407"/>
            <a:ext cx="2780608"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itle 1">
            <a:extLst>
              <a:ext uri="{FF2B5EF4-FFF2-40B4-BE49-F238E27FC236}">
                <a16:creationId xmlns:a16="http://schemas.microsoft.com/office/drawing/2014/main" id="{FC5850EA-4096-3334-F0B6-02B655D6E61E}"/>
              </a:ext>
            </a:extLst>
          </p:cNvPr>
          <p:cNvSpPr txBox="1">
            <a:spLocks/>
          </p:cNvSpPr>
          <p:nvPr/>
        </p:nvSpPr>
        <p:spPr>
          <a:xfrm>
            <a:off x="3570857" y="789905"/>
            <a:ext cx="5177493" cy="1013800"/>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defTabSz="457200" fontAlgn="auto">
              <a:lnSpc>
                <a:spcPct val="90000"/>
              </a:lnSpc>
              <a:spcAft>
                <a:spcPts val="600"/>
              </a:spcAft>
              <a:buClrTx/>
              <a:buSzTx/>
              <a:tabLst/>
              <a:defRPr/>
            </a:pPr>
            <a:r>
              <a:rPr kumimoji="0" lang="en-US" sz="2200" i="0" u="none" strike="noStrike" spc="0" normalizeH="0" baseline="0" noProof="0" dirty="0">
                <a:ln>
                  <a:noFill/>
                </a:ln>
                <a:effectLst/>
                <a:uLnTx/>
                <a:uFillTx/>
              </a:rPr>
              <a:t>HEALTH CARE  10 STEP </a:t>
            </a:r>
            <a:br>
              <a:rPr kumimoji="0" lang="en-US" sz="2200" i="0" u="none" strike="noStrike" spc="0" normalizeH="0" baseline="0" noProof="0" dirty="0">
                <a:ln>
                  <a:noFill/>
                </a:ln>
                <a:effectLst/>
                <a:uLnTx/>
                <a:uFillTx/>
              </a:rPr>
            </a:br>
            <a:r>
              <a:rPr kumimoji="0" lang="en-US" sz="2200" i="0" u="none" strike="noStrike" spc="0" normalizeH="0" baseline="0" noProof="0" dirty="0">
                <a:ln>
                  <a:noFill/>
                </a:ln>
                <a:effectLst/>
                <a:uLnTx/>
                <a:uFillTx/>
              </a:rPr>
              <a:t>CHANGE MODEL</a:t>
            </a:r>
          </a:p>
        </p:txBody>
      </p:sp>
      <p:sp>
        <p:nvSpPr>
          <p:cNvPr id="3" name="TextBox 2">
            <a:extLst>
              <a:ext uri="{FF2B5EF4-FFF2-40B4-BE49-F238E27FC236}">
                <a16:creationId xmlns:a16="http://schemas.microsoft.com/office/drawing/2014/main" id="{A19C6967-C0E1-EAC3-BC34-835153EC3DDE}"/>
              </a:ext>
            </a:extLst>
          </p:cNvPr>
          <p:cNvSpPr txBox="1"/>
          <p:nvPr/>
        </p:nvSpPr>
        <p:spPr>
          <a:xfrm>
            <a:off x="429148" y="690107"/>
            <a:ext cx="2683242" cy="5008655"/>
          </a:xfrm>
          <a:prstGeom prst="rect">
            <a:avLst/>
          </a:prstGeom>
        </p:spPr>
        <p:txBody>
          <a:bodyPr vert="horz" lIns="91440" tIns="45720" rIns="91440" bIns="45720" rtlCol="0" anchor="ctr">
            <a:normAutofit/>
          </a:bodyPr>
          <a:lstStyle/>
          <a:p>
            <a:pPr marL="342900" lvl="1">
              <a:spcBef>
                <a:spcPct val="20000"/>
              </a:spcBef>
              <a:spcAft>
                <a:spcPts val="600"/>
              </a:spcAft>
              <a:buClr>
                <a:schemeClr val="accent2"/>
              </a:buClr>
              <a:buSzPct val="92000"/>
              <a:buFont typeface="Wingdings 2" panose="05020102010507070707" pitchFamily="18" charset="2"/>
              <a:buChar char=""/>
            </a:pPr>
            <a:endParaRPr lang="en-US" i="1" dirty="0">
              <a:solidFill>
                <a:schemeClr val="bg1"/>
              </a:solidFill>
            </a:endParaRPr>
          </a:p>
          <a:p>
            <a:pPr indent="-114300" algn="ctr">
              <a:spcBef>
                <a:spcPct val="20000"/>
              </a:spcBef>
              <a:spcAft>
                <a:spcPts val="600"/>
              </a:spcAft>
              <a:buClr>
                <a:schemeClr val="accent2"/>
              </a:buClr>
              <a:buSzPct val="92000"/>
              <a:buFont typeface="Wingdings 2" panose="05020102010507070707" pitchFamily="18" charset="2"/>
              <a:buChar char=""/>
            </a:pPr>
            <a:r>
              <a:rPr lang="en-US" sz="3200" i="1" dirty="0">
                <a:solidFill>
                  <a:schemeClr val="bg1"/>
                </a:solidFill>
              </a:rPr>
              <a:t>What participation is needed?</a:t>
            </a:r>
          </a:p>
          <a:p>
            <a:pPr indent="-114300" algn="ctr">
              <a:spcBef>
                <a:spcPct val="20000"/>
              </a:spcBef>
              <a:spcAft>
                <a:spcPts val="600"/>
              </a:spcAft>
              <a:buClr>
                <a:schemeClr val="accent2"/>
              </a:buClr>
              <a:buSzPct val="92000"/>
              <a:buFont typeface="Wingdings 2" panose="05020102010507070707" pitchFamily="18" charset="2"/>
              <a:buChar char=""/>
            </a:pPr>
            <a:r>
              <a:rPr lang="en-US" sz="3200" i="1" dirty="0">
                <a:solidFill>
                  <a:schemeClr val="bg1"/>
                </a:solidFill>
              </a:rPr>
              <a:t>Who are the experts?</a:t>
            </a:r>
          </a:p>
          <a:p>
            <a:pPr indent="-114300" algn="ctr">
              <a:spcBef>
                <a:spcPct val="20000"/>
              </a:spcBef>
              <a:spcAft>
                <a:spcPts val="600"/>
              </a:spcAft>
              <a:buClr>
                <a:schemeClr val="accent2"/>
              </a:buClr>
              <a:buSzPct val="92000"/>
              <a:buFont typeface="Wingdings 2" panose="05020102010507070707" pitchFamily="18" charset="2"/>
              <a:buChar char=""/>
            </a:pPr>
            <a:r>
              <a:rPr lang="en-US" sz="3200" i="1" dirty="0">
                <a:solidFill>
                  <a:schemeClr val="bg1"/>
                </a:solidFill>
              </a:rPr>
              <a:t>Is the team diverse?</a:t>
            </a:r>
          </a:p>
        </p:txBody>
      </p:sp>
      <p:pic>
        <p:nvPicPr>
          <p:cNvPr id="5" name="Picture 4">
            <a:extLst>
              <a:ext uri="{FF2B5EF4-FFF2-40B4-BE49-F238E27FC236}">
                <a16:creationId xmlns:a16="http://schemas.microsoft.com/office/drawing/2014/main" id="{A0315E5C-1AD1-025F-3261-9C85CFE50454}"/>
              </a:ext>
            </a:extLst>
          </p:cNvPr>
          <p:cNvPicPr>
            <a:picLocks noChangeAspect="1"/>
          </p:cNvPicPr>
          <p:nvPr/>
        </p:nvPicPr>
        <p:blipFill rotWithShape="1">
          <a:blip r:embed="rId3">
            <a:extLst>
              <a:ext uri="{28A0092B-C50C-407E-A947-70E740481C1C}">
                <a14:useLocalDpi xmlns:a14="http://schemas.microsoft.com/office/drawing/2010/main" val="0"/>
              </a:ext>
            </a:extLst>
          </a:blip>
          <a:srcRect t="30374" b="41227"/>
          <a:stretch/>
        </p:blipFill>
        <p:spPr>
          <a:xfrm>
            <a:off x="3265870" y="2008482"/>
            <a:ext cx="5559728" cy="3413855"/>
          </a:xfrm>
          <a:prstGeom prst="rect">
            <a:avLst/>
          </a:prstGeom>
        </p:spPr>
      </p:pic>
      <p:pic>
        <p:nvPicPr>
          <p:cNvPr id="4" name="Picture 3" descr="A logo with blue and green text&#10;&#10;Description automatically generated">
            <a:extLst>
              <a:ext uri="{FF2B5EF4-FFF2-40B4-BE49-F238E27FC236}">
                <a16:creationId xmlns:a16="http://schemas.microsoft.com/office/drawing/2014/main" id="{EAB581E6-25CE-9247-AE29-BCD3B62FA8E2}"/>
              </a:ext>
            </a:extLst>
          </p:cNvPr>
          <p:cNvPicPr>
            <a:picLocks noChangeAspect="1"/>
          </p:cNvPicPr>
          <p:nvPr/>
        </p:nvPicPr>
        <p:blipFill>
          <a:blip r:embed="rId4"/>
          <a:stretch>
            <a:fillRect/>
          </a:stretch>
        </p:blipFill>
        <p:spPr>
          <a:xfrm>
            <a:off x="7696156" y="690107"/>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618EF24B-DDDA-C549-A23F-3A19C90426AA}"/>
              </a:ext>
            </a:extLst>
          </p:cNvPr>
          <p:cNvSpPr txBox="1">
            <a:spLocks/>
          </p:cNvSpPr>
          <p:nvPr/>
        </p:nvSpPr>
        <p:spPr>
          <a:xfrm>
            <a:off x="3671162" y="490373"/>
            <a:ext cx="5522968" cy="1013800"/>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200">
              <a:spcAft>
                <a:spcPts val="600"/>
              </a:spcAft>
            </a:pPr>
            <a:r>
              <a:rPr lang="en-US" sz="2800" dirty="0">
                <a:solidFill>
                  <a:srgbClr val="002060"/>
                </a:solidFill>
              </a:rPr>
              <a:t>HEALTH CARE  10 STEP </a:t>
            </a:r>
            <a:br>
              <a:rPr lang="en-US" sz="2800" dirty="0">
                <a:solidFill>
                  <a:srgbClr val="002060"/>
                </a:solidFill>
              </a:rPr>
            </a:br>
            <a:r>
              <a:rPr lang="en-US" sz="2800" dirty="0">
                <a:solidFill>
                  <a:srgbClr val="002060"/>
                </a:solidFill>
              </a:rPr>
              <a:t>CHANGE MODEL</a:t>
            </a:r>
          </a:p>
        </p:txBody>
      </p:sp>
      <p:sp>
        <p:nvSpPr>
          <p:cNvPr id="10" name="TextBox 9">
            <a:extLst>
              <a:ext uri="{FF2B5EF4-FFF2-40B4-BE49-F238E27FC236}">
                <a16:creationId xmlns:a16="http://schemas.microsoft.com/office/drawing/2014/main" id="{BEFA0BAB-937D-C097-F58F-C84CD6F51A48}"/>
              </a:ext>
            </a:extLst>
          </p:cNvPr>
          <p:cNvSpPr txBox="1"/>
          <p:nvPr/>
        </p:nvSpPr>
        <p:spPr>
          <a:xfrm>
            <a:off x="3428088" y="5632889"/>
            <a:ext cx="5235292" cy="830997"/>
          </a:xfrm>
          <a:prstGeom prst="rect">
            <a:avLst/>
          </a:prstGeom>
          <a:noFill/>
        </p:spPr>
        <p:txBody>
          <a:bodyPr wrap="square">
            <a:spAutoFit/>
          </a:bodyPr>
          <a:lstStyle/>
          <a:p>
            <a:pPr>
              <a:spcBef>
                <a:spcPct val="20000"/>
              </a:spcBef>
              <a:spcAft>
                <a:spcPts val="600"/>
              </a:spcAft>
              <a:buClr>
                <a:schemeClr val="accent2"/>
              </a:buClr>
              <a:buSzPct val="92000"/>
            </a:pPr>
            <a:r>
              <a:rPr lang="en-US" sz="3200" u="sng" dirty="0">
                <a:solidFill>
                  <a:srgbClr val="002060"/>
                </a:solidFill>
              </a:rPr>
              <a:t>3</a:t>
            </a:r>
            <a:r>
              <a:rPr lang="en-US" sz="4800" u="sng" dirty="0">
                <a:solidFill>
                  <a:srgbClr val="002060"/>
                </a:solidFill>
              </a:rPr>
              <a:t>. </a:t>
            </a:r>
            <a:r>
              <a:rPr lang="en-US" sz="3200" u="sng" dirty="0">
                <a:solidFill>
                  <a:srgbClr val="002060"/>
                </a:solidFill>
              </a:rPr>
              <a:t>TEAM COLLABORATION</a:t>
            </a:r>
            <a:endParaRPr lang="en-US" sz="1800" dirty="0">
              <a:solidFill>
                <a:srgbClr val="002060"/>
              </a:solidFill>
            </a:endParaRPr>
          </a:p>
        </p:txBody>
      </p:sp>
    </p:spTree>
    <p:extLst>
      <p:ext uri="{BB962C8B-B14F-4D97-AF65-F5344CB8AC3E}">
        <p14:creationId xmlns:p14="http://schemas.microsoft.com/office/powerpoint/2010/main" val="2968642354"/>
      </p:ext>
    </p:extLst>
  </p:cSld>
  <p:clrMapOvr>
    <a:masterClrMapping/>
  </p:clrMapOvr>
  <mc:AlternateContent xmlns:mc="http://schemas.openxmlformats.org/markup-compatibility/2006">
    <mc:Choice xmlns:p14="http://schemas.microsoft.com/office/powerpoint/2010/main" Requires="p14">
      <p:transition spd="slow" p14:dur="2000" advTm="32061"/>
    </mc:Choice>
    <mc:Fallback>
      <p:transition spd="slow" advTm="3206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5986D-0EE2-0F48-8015-506F2BCC38E6}"/>
              </a:ext>
            </a:extLst>
          </p:cNvPr>
          <p:cNvSpPr txBox="1"/>
          <p:nvPr/>
        </p:nvSpPr>
        <p:spPr>
          <a:xfrm>
            <a:off x="374044" y="1515336"/>
            <a:ext cx="5757251" cy="3962266"/>
          </a:xfrm>
          <a:prstGeom prst="rect">
            <a:avLst/>
          </a:prstGeom>
        </p:spPr>
        <p:txBody>
          <a:bodyPr vert="horz" lIns="91440" tIns="45720" rIns="91440" bIns="45720" rtlCol="0" anchor="ctr">
            <a:normAutofit/>
          </a:bodyPr>
          <a:lstStyle/>
          <a:p>
            <a:pPr defTabSz="342900">
              <a:spcAft>
                <a:spcPts val="450"/>
              </a:spcAft>
            </a:pPr>
            <a:r>
              <a:rPr lang="en-US" sz="3200" dirty="0">
                <a:solidFill>
                  <a:srgbClr val="002060"/>
                </a:solidFill>
                <a:latin typeface="Gill Sans MT" panose="020B0502020104020203"/>
              </a:rPr>
              <a:t>4.  </a:t>
            </a:r>
            <a:r>
              <a:rPr lang="en-US" sz="3200" u="sng" dirty="0">
                <a:solidFill>
                  <a:srgbClr val="002060"/>
                </a:solidFill>
                <a:latin typeface="Gill Sans MT" panose="020B0502020104020203"/>
              </a:rPr>
              <a:t>VISION for Change</a:t>
            </a:r>
          </a:p>
          <a:p>
            <a:pPr defTabSz="342900">
              <a:spcAft>
                <a:spcPts val="450"/>
              </a:spcAft>
            </a:pPr>
            <a:endParaRPr lang="en-US" sz="3200" dirty="0">
              <a:solidFill>
                <a:srgbClr val="002060"/>
              </a:solidFill>
              <a:latin typeface="Gill Sans MT" panose="020B0502020104020203"/>
            </a:endParaRPr>
          </a:p>
          <a:p>
            <a:pPr marL="342900" lvl="1" defTabSz="342900">
              <a:spcAft>
                <a:spcPts val="450"/>
              </a:spcAft>
            </a:pPr>
            <a:r>
              <a:rPr lang="en-US" sz="3200" i="1" dirty="0">
                <a:solidFill>
                  <a:srgbClr val="002060"/>
                </a:solidFill>
                <a:latin typeface="Gill Sans MT" panose="020B0502020104020203"/>
              </a:rPr>
              <a:t>What will the change look like?</a:t>
            </a:r>
          </a:p>
        </p:txBody>
      </p:sp>
      <p:pic>
        <p:nvPicPr>
          <p:cNvPr id="8" name="Picture 2" descr="Tropical island, beach, vector | Custom-Designed Illustrations ~ Creative Market">
            <a:extLst>
              <a:ext uri="{FF2B5EF4-FFF2-40B4-BE49-F238E27FC236}">
                <a16:creationId xmlns:a16="http://schemas.microsoft.com/office/drawing/2014/main" id="{ACB31EF0-C98A-817D-67FA-1842D81C2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787" r="34273" b="1"/>
          <a:stretch/>
        </p:blipFill>
        <p:spPr bwMode="auto">
          <a:xfrm>
            <a:off x="6031610" y="600075"/>
            <a:ext cx="2771871" cy="579278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C6F929D-51C3-1406-4F66-F6FF9EFB1126}"/>
              </a:ext>
            </a:extLst>
          </p:cNvPr>
          <p:cNvSpPr txBox="1">
            <a:spLocks/>
          </p:cNvSpPr>
          <p:nvPr/>
        </p:nvSpPr>
        <p:spPr>
          <a:xfrm>
            <a:off x="435894" y="702156"/>
            <a:ext cx="5522968" cy="1013800"/>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200">
              <a:spcAft>
                <a:spcPts val="600"/>
              </a:spcAft>
            </a:pPr>
            <a:r>
              <a:rPr lang="en-US" sz="2800">
                <a:solidFill>
                  <a:srgbClr val="002060"/>
                </a:solidFill>
              </a:rPr>
              <a:t>HEALTH CARE  10 STEP </a:t>
            </a:r>
            <a:br>
              <a:rPr lang="en-US" sz="2800">
                <a:solidFill>
                  <a:srgbClr val="002060"/>
                </a:solidFill>
              </a:rPr>
            </a:br>
            <a:r>
              <a:rPr lang="en-US" sz="2800">
                <a:solidFill>
                  <a:srgbClr val="002060"/>
                </a:solidFill>
              </a:rPr>
              <a:t>CHANGE MODEL</a:t>
            </a:r>
          </a:p>
        </p:txBody>
      </p:sp>
      <p:pic>
        <p:nvPicPr>
          <p:cNvPr id="2" name="Picture 1" descr="A logo with blue and green text&#10;&#10;Description automatically generated">
            <a:extLst>
              <a:ext uri="{FF2B5EF4-FFF2-40B4-BE49-F238E27FC236}">
                <a16:creationId xmlns:a16="http://schemas.microsoft.com/office/drawing/2014/main" id="{9A24E2F8-842C-63DB-7ED4-561CEC443848}"/>
              </a:ext>
            </a:extLst>
          </p:cNvPr>
          <p:cNvPicPr>
            <a:picLocks noChangeAspect="1"/>
          </p:cNvPicPr>
          <p:nvPr/>
        </p:nvPicPr>
        <p:blipFill>
          <a:blip r:embed="rId4"/>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2748282"/>
      </p:ext>
    </p:extLst>
  </p:cSld>
  <p:clrMapOvr>
    <a:masterClrMapping/>
  </p:clrMapOvr>
  <mc:AlternateContent xmlns:mc="http://schemas.openxmlformats.org/markup-compatibility/2006">
    <mc:Choice xmlns:p14="http://schemas.microsoft.com/office/powerpoint/2010/main" Requires="p14">
      <p:transition spd="slow" p14:dur="2000" advTm="37871"/>
    </mc:Choice>
    <mc:Fallback>
      <p:transition spd="slow" advTm="3787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1" name="Rectangle 60">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3" name="Rectangle 62">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5" name="Rectangle 64">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Title 1">
            <a:extLst>
              <a:ext uri="{FF2B5EF4-FFF2-40B4-BE49-F238E27FC236}">
                <a16:creationId xmlns:a16="http://schemas.microsoft.com/office/drawing/2014/main" id="{FC5850EA-4096-3334-F0B6-02B655D6E61E}"/>
              </a:ext>
            </a:extLst>
          </p:cNvPr>
          <p:cNvSpPr txBox="1">
            <a:spLocks/>
          </p:cNvSpPr>
          <p:nvPr/>
        </p:nvSpPr>
        <p:spPr>
          <a:xfrm>
            <a:off x="435894" y="702156"/>
            <a:ext cx="8272212" cy="1013800"/>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800" b="0" i="0" u="none" strike="noStrike" kern="1200" cap="all" spc="0" normalizeH="0" baseline="0" noProof="0">
                <a:ln>
                  <a:noFill/>
                </a:ln>
                <a:solidFill>
                  <a:prstClr val="white"/>
                </a:solidFill>
                <a:effectLst/>
                <a:uLnTx/>
                <a:uFillTx/>
                <a:latin typeface="Gill Sans MT" panose="020B0502020104020203"/>
                <a:ea typeface="+mj-ea"/>
                <a:cs typeface="+mj-cs"/>
              </a:rPr>
              <a:t>HEALTH CARE  10 STEP </a:t>
            </a:r>
            <a:br>
              <a:rPr kumimoji="0" lang="en-US" sz="2800" b="0" i="0" u="none" strike="noStrike" kern="1200" cap="all" spc="0" normalizeH="0" baseline="0" noProof="0">
                <a:ln>
                  <a:noFill/>
                </a:ln>
                <a:solidFill>
                  <a:prstClr val="white"/>
                </a:solidFill>
                <a:effectLst/>
                <a:uLnTx/>
                <a:uFillTx/>
                <a:latin typeface="Gill Sans MT" panose="020B0502020104020203"/>
                <a:ea typeface="+mj-ea"/>
                <a:cs typeface="+mj-cs"/>
              </a:rPr>
            </a:br>
            <a:r>
              <a:rPr kumimoji="0" lang="en-US" sz="2800" b="0" i="0" u="none" strike="noStrike" kern="1200" cap="all" spc="0" normalizeH="0" baseline="0" noProof="0">
                <a:ln>
                  <a:noFill/>
                </a:ln>
                <a:solidFill>
                  <a:prstClr val="white"/>
                </a:solidFill>
                <a:effectLst/>
                <a:uLnTx/>
                <a:uFillTx/>
                <a:latin typeface="Gill Sans MT" panose="020B0502020104020203"/>
                <a:ea typeface="+mj-ea"/>
                <a:cs typeface="+mj-cs"/>
              </a:rPr>
              <a:t>CHANGE MODEL</a:t>
            </a:r>
          </a:p>
        </p:txBody>
      </p:sp>
      <p:sp>
        <p:nvSpPr>
          <p:cNvPr id="67" name="Rectangle 66">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180496"/>
            <a:ext cx="277749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8" name="Picture 2" descr="Tropical island, beach, vector | Custom-Designed Illustrations ~ Creative Market">
            <a:extLst>
              <a:ext uri="{FF2B5EF4-FFF2-40B4-BE49-F238E27FC236}">
                <a16:creationId xmlns:a16="http://schemas.microsoft.com/office/drawing/2014/main" id="{ACB31EF0-C98A-817D-67FA-1842D81C2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72" r="16646" b="-4"/>
          <a:stretch/>
        </p:blipFill>
        <p:spPr bwMode="auto">
          <a:xfrm>
            <a:off x="492918" y="2970426"/>
            <a:ext cx="2478882" cy="24304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9C6967-C0E1-EAC3-BC34-835153EC3DDE}"/>
              </a:ext>
            </a:extLst>
          </p:cNvPr>
          <p:cNvSpPr txBox="1"/>
          <p:nvPr/>
        </p:nvSpPr>
        <p:spPr>
          <a:xfrm>
            <a:off x="3015997" y="2110161"/>
            <a:ext cx="6031225" cy="404568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20000"/>
              </a:spcBef>
              <a:spcAft>
                <a:spcPts val="600"/>
              </a:spcAft>
              <a:buClr>
                <a:srgbClr val="4590B8"/>
              </a:buClr>
              <a:buSzPct val="92000"/>
              <a:buFontTx/>
              <a:buNone/>
              <a:tabLst/>
              <a:defRPr/>
            </a:pPr>
            <a:endParaRPr kumimoji="0" lang="en-US" sz="3200" b="0" i="1" u="none" strike="noStrike" kern="1200" cap="none" spc="0" normalizeH="0" baseline="0" noProof="0" dirty="0">
              <a:ln>
                <a:noFill/>
              </a:ln>
              <a:solidFill>
                <a:srgbClr val="002060"/>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E744490B-016D-7406-1FC2-167DF8950F58}"/>
              </a:ext>
            </a:extLst>
          </p:cNvPr>
          <p:cNvSpPr txBox="1"/>
          <p:nvPr/>
        </p:nvSpPr>
        <p:spPr>
          <a:xfrm>
            <a:off x="3240311" y="2970426"/>
            <a:ext cx="5678989" cy="2062103"/>
          </a:xfrm>
          <a:prstGeom prst="rect">
            <a:avLst/>
          </a:prstGeom>
          <a:noFill/>
        </p:spPr>
        <p:txBody>
          <a:bodyPr wrap="square">
            <a:spAutoFit/>
          </a:bodyPr>
          <a:lstStyle/>
          <a:p>
            <a:r>
              <a:rPr lang="en-US" sz="3200" dirty="0">
                <a:solidFill>
                  <a:srgbClr val="002060"/>
                </a:solidFill>
              </a:rPr>
              <a:t>5. </a:t>
            </a:r>
            <a:r>
              <a:rPr lang="en-US" sz="3200" u="sng" dirty="0">
                <a:solidFill>
                  <a:srgbClr val="002060"/>
                </a:solidFill>
              </a:rPr>
              <a:t>STRATEGY </a:t>
            </a:r>
            <a:r>
              <a:rPr lang="en-US" sz="3200" dirty="0">
                <a:solidFill>
                  <a:srgbClr val="002060"/>
                </a:solidFill>
              </a:rPr>
              <a:t>for Change</a:t>
            </a:r>
          </a:p>
          <a:p>
            <a:endParaRPr lang="en-US" sz="3200" dirty="0">
              <a:solidFill>
                <a:srgbClr val="002060"/>
              </a:solidFill>
            </a:endParaRPr>
          </a:p>
          <a:p>
            <a:pPr algn="ctr"/>
            <a:r>
              <a:rPr lang="en-US" sz="3200" i="1" dirty="0">
                <a:solidFill>
                  <a:srgbClr val="002060"/>
                </a:solidFill>
              </a:rPr>
              <a:t>How will change happen systematically?</a:t>
            </a:r>
          </a:p>
        </p:txBody>
      </p:sp>
      <p:pic>
        <p:nvPicPr>
          <p:cNvPr id="5" name="Picture 4" descr="A logo with blue and green text&#10;&#10;Description automatically generated">
            <a:extLst>
              <a:ext uri="{FF2B5EF4-FFF2-40B4-BE49-F238E27FC236}">
                <a16:creationId xmlns:a16="http://schemas.microsoft.com/office/drawing/2014/main" id="{BA71C4AD-7A60-5319-B779-47B786CC4752}"/>
              </a:ext>
            </a:extLst>
          </p:cNvPr>
          <p:cNvPicPr>
            <a:picLocks noChangeAspect="1"/>
          </p:cNvPicPr>
          <p:nvPr/>
        </p:nvPicPr>
        <p:blipFill>
          <a:blip r:embed="rId4"/>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1073854"/>
      </p:ext>
    </p:extLst>
  </p:cSld>
  <p:clrMapOvr>
    <a:masterClrMapping/>
  </p:clrMapOvr>
  <mc:AlternateContent xmlns:mc="http://schemas.openxmlformats.org/markup-compatibility/2006">
    <mc:Choice xmlns:p14="http://schemas.microsoft.com/office/powerpoint/2010/main" Requires="p14">
      <p:transition spd="slow" p14:dur="2000" advTm="25564"/>
    </mc:Choice>
    <mc:Fallback>
      <p:transition spd="slow" advTm="2556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5986D-0EE2-0F48-8015-506F2BCC38E6}"/>
              </a:ext>
            </a:extLst>
          </p:cNvPr>
          <p:cNvSpPr txBox="1"/>
          <p:nvPr/>
        </p:nvSpPr>
        <p:spPr>
          <a:xfrm>
            <a:off x="340519" y="1932025"/>
            <a:ext cx="5757251" cy="3962266"/>
          </a:xfrm>
          <a:prstGeom prst="rect">
            <a:avLst/>
          </a:prstGeom>
        </p:spPr>
        <p:txBody>
          <a:bodyPr vert="horz" lIns="91440" tIns="45720" rIns="91440" bIns="45720" rtlCol="0" anchor="ctr">
            <a:normAutofit/>
          </a:bodyPr>
          <a:lstStyle/>
          <a:p>
            <a:pPr defTabSz="342900">
              <a:spcAft>
                <a:spcPts val="450"/>
              </a:spcAft>
            </a:pPr>
            <a:r>
              <a:rPr lang="en-US" sz="3200" dirty="0">
                <a:solidFill>
                  <a:srgbClr val="002060"/>
                </a:solidFill>
                <a:latin typeface="Gill Sans MT" panose="020B0502020104020203"/>
              </a:rPr>
              <a:t>6. </a:t>
            </a:r>
            <a:r>
              <a:rPr lang="en-US" sz="3200" u="sng" dirty="0">
                <a:solidFill>
                  <a:srgbClr val="002060"/>
                </a:solidFill>
                <a:latin typeface="Gill Sans MT" panose="020B0502020104020203"/>
              </a:rPr>
              <a:t>COMMUNICATION</a:t>
            </a:r>
          </a:p>
          <a:p>
            <a:pPr defTabSz="342900">
              <a:spcAft>
                <a:spcPts val="450"/>
              </a:spcAft>
            </a:pPr>
            <a:endParaRPr lang="en-US" sz="3200" dirty="0">
              <a:solidFill>
                <a:srgbClr val="002060"/>
              </a:solidFill>
              <a:latin typeface="Gill Sans MT" panose="020B0502020104020203"/>
            </a:endParaRPr>
          </a:p>
          <a:p>
            <a:pPr algn="ctr" defTabSz="342900">
              <a:spcAft>
                <a:spcPts val="450"/>
              </a:spcAft>
            </a:pPr>
            <a:r>
              <a:rPr lang="en-US" sz="3200" i="1" dirty="0">
                <a:solidFill>
                  <a:srgbClr val="002060"/>
                </a:solidFill>
                <a:latin typeface="Gill Sans MT" panose="020B0502020104020203"/>
              </a:rPr>
              <a:t>The why for change</a:t>
            </a:r>
          </a:p>
          <a:p>
            <a:pPr algn="ctr" defTabSz="342900">
              <a:spcAft>
                <a:spcPts val="450"/>
              </a:spcAft>
            </a:pPr>
            <a:r>
              <a:rPr lang="en-US" sz="3200" i="1" dirty="0">
                <a:solidFill>
                  <a:srgbClr val="002060"/>
                </a:solidFill>
                <a:latin typeface="Gill Sans MT" panose="020B0502020104020203"/>
              </a:rPr>
              <a:t>Strategy and vision</a:t>
            </a:r>
          </a:p>
          <a:p>
            <a:pPr algn="ctr" defTabSz="342900">
              <a:spcAft>
                <a:spcPts val="450"/>
              </a:spcAft>
            </a:pPr>
            <a:r>
              <a:rPr lang="en-US" sz="3200" i="1" dirty="0">
                <a:solidFill>
                  <a:srgbClr val="002060"/>
                </a:solidFill>
                <a:latin typeface="Gill Sans MT" panose="020B0502020104020203"/>
              </a:rPr>
              <a:t>Build engagement/ support</a:t>
            </a:r>
          </a:p>
        </p:txBody>
      </p:sp>
      <p:pic>
        <p:nvPicPr>
          <p:cNvPr id="8" name="Picture 2" descr="Tropical island, beach, vector | Custom-Designed Illustrations ~ Creative Market">
            <a:extLst>
              <a:ext uri="{FF2B5EF4-FFF2-40B4-BE49-F238E27FC236}">
                <a16:creationId xmlns:a16="http://schemas.microsoft.com/office/drawing/2014/main" id="{ACB31EF0-C98A-817D-67FA-1842D81C2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787" r="34273" b="1"/>
          <a:stretch/>
        </p:blipFill>
        <p:spPr bwMode="auto">
          <a:xfrm>
            <a:off x="6031610" y="600075"/>
            <a:ext cx="2771871" cy="579278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C6F929D-51C3-1406-4F66-F6FF9EFB1126}"/>
              </a:ext>
            </a:extLst>
          </p:cNvPr>
          <p:cNvSpPr txBox="1">
            <a:spLocks/>
          </p:cNvSpPr>
          <p:nvPr/>
        </p:nvSpPr>
        <p:spPr>
          <a:xfrm>
            <a:off x="435894" y="702156"/>
            <a:ext cx="5522968" cy="1013800"/>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200">
              <a:spcAft>
                <a:spcPts val="600"/>
              </a:spcAft>
            </a:pPr>
            <a:r>
              <a:rPr lang="en-US" sz="2800">
                <a:solidFill>
                  <a:srgbClr val="002060"/>
                </a:solidFill>
              </a:rPr>
              <a:t>HEALTH CARE  10 STEP </a:t>
            </a:r>
            <a:br>
              <a:rPr lang="en-US" sz="2800">
                <a:solidFill>
                  <a:srgbClr val="002060"/>
                </a:solidFill>
              </a:rPr>
            </a:br>
            <a:r>
              <a:rPr lang="en-US" sz="2800">
                <a:solidFill>
                  <a:srgbClr val="002060"/>
                </a:solidFill>
              </a:rPr>
              <a:t>CHANGE MODEL</a:t>
            </a:r>
          </a:p>
        </p:txBody>
      </p:sp>
      <p:pic>
        <p:nvPicPr>
          <p:cNvPr id="2" name="Picture 1" descr="A logo with blue and green text&#10;&#10;Description automatically generated">
            <a:extLst>
              <a:ext uri="{FF2B5EF4-FFF2-40B4-BE49-F238E27FC236}">
                <a16:creationId xmlns:a16="http://schemas.microsoft.com/office/drawing/2014/main" id="{FCC39D13-BD3A-CAA2-62F4-CB5421201F4E}"/>
              </a:ext>
            </a:extLst>
          </p:cNvPr>
          <p:cNvPicPr>
            <a:picLocks noChangeAspect="1"/>
          </p:cNvPicPr>
          <p:nvPr/>
        </p:nvPicPr>
        <p:blipFill>
          <a:blip r:embed="rId4"/>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4415612"/>
      </p:ext>
    </p:extLst>
  </p:cSld>
  <p:clrMapOvr>
    <a:masterClrMapping/>
  </p:clrMapOvr>
  <mc:AlternateContent xmlns:mc="http://schemas.openxmlformats.org/markup-compatibility/2006">
    <mc:Choice xmlns:p14="http://schemas.microsoft.com/office/powerpoint/2010/main" Requires="p14">
      <p:transition spd="slow" p14:dur="2000" advTm="76845"/>
    </mc:Choice>
    <mc:Fallback>
      <p:transition spd="slow" advTm="7684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1" name="Rectangle 60">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3" name="Rectangle 62">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5" name="Rectangle 64">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Title 1">
            <a:extLst>
              <a:ext uri="{FF2B5EF4-FFF2-40B4-BE49-F238E27FC236}">
                <a16:creationId xmlns:a16="http://schemas.microsoft.com/office/drawing/2014/main" id="{FC5850EA-4096-3334-F0B6-02B655D6E61E}"/>
              </a:ext>
            </a:extLst>
          </p:cNvPr>
          <p:cNvSpPr txBox="1">
            <a:spLocks/>
          </p:cNvSpPr>
          <p:nvPr/>
        </p:nvSpPr>
        <p:spPr>
          <a:xfrm>
            <a:off x="435894" y="702156"/>
            <a:ext cx="8272212" cy="1013800"/>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800" b="0" i="0" u="none" strike="noStrike" kern="1200" cap="all" spc="0" normalizeH="0" baseline="0" noProof="0">
                <a:ln>
                  <a:noFill/>
                </a:ln>
                <a:solidFill>
                  <a:prstClr val="white"/>
                </a:solidFill>
                <a:effectLst/>
                <a:uLnTx/>
                <a:uFillTx/>
                <a:latin typeface="Gill Sans MT" panose="020B0502020104020203"/>
                <a:ea typeface="+mj-ea"/>
                <a:cs typeface="+mj-cs"/>
              </a:rPr>
              <a:t>HEALTH CARE  10 STEP </a:t>
            </a:r>
            <a:br>
              <a:rPr kumimoji="0" lang="en-US" sz="2800" b="0" i="0" u="none" strike="noStrike" kern="1200" cap="all" spc="0" normalizeH="0" baseline="0" noProof="0">
                <a:ln>
                  <a:noFill/>
                </a:ln>
                <a:solidFill>
                  <a:prstClr val="white"/>
                </a:solidFill>
                <a:effectLst/>
                <a:uLnTx/>
                <a:uFillTx/>
                <a:latin typeface="Gill Sans MT" panose="020B0502020104020203"/>
                <a:ea typeface="+mj-ea"/>
                <a:cs typeface="+mj-cs"/>
              </a:rPr>
            </a:br>
            <a:r>
              <a:rPr kumimoji="0" lang="en-US" sz="2800" b="0" i="0" u="none" strike="noStrike" kern="1200" cap="all" spc="0" normalizeH="0" baseline="0" noProof="0">
                <a:ln>
                  <a:noFill/>
                </a:ln>
                <a:solidFill>
                  <a:prstClr val="white"/>
                </a:solidFill>
                <a:effectLst/>
                <a:uLnTx/>
                <a:uFillTx/>
                <a:latin typeface="Gill Sans MT" panose="020B0502020104020203"/>
                <a:ea typeface="+mj-ea"/>
                <a:cs typeface="+mj-cs"/>
              </a:rPr>
              <a:t>CHANGE MODEL</a:t>
            </a:r>
          </a:p>
        </p:txBody>
      </p:sp>
      <p:sp>
        <p:nvSpPr>
          <p:cNvPr id="67" name="Rectangle 66">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180496"/>
            <a:ext cx="277749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8" name="Picture 2" descr="Tropical island, beach, vector | Custom-Designed Illustrations ~ Creative Market">
            <a:extLst>
              <a:ext uri="{FF2B5EF4-FFF2-40B4-BE49-F238E27FC236}">
                <a16:creationId xmlns:a16="http://schemas.microsoft.com/office/drawing/2014/main" id="{ACB31EF0-C98A-817D-67FA-1842D81C2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72" r="16646" b="-4"/>
          <a:stretch/>
        </p:blipFill>
        <p:spPr bwMode="auto">
          <a:xfrm>
            <a:off x="492918" y="2970426"/>
            <a:ext cx="2478882" cy="24304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9C6967-C0E1-EAC3-BC34-835153EC3DDE}"/>
              </a:ext>
            </a:extLst>
          </p:cNvPr>
          <p:cNvSpPr txBox="1"/>
          <p:nvPr/>
        </p:nvSpPr>
        <p:spPr>
          <a:xfrm>
            <a:off x="3015997" y="2110161"/>
            <a:ext cx="6031225" cy="404568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20000"/>
              </a:spcBef>
              <a:spcAft>
                <a:spcPts val="600"/>
              </a:spcAft>
              <a:buClr>
                <a:srgbClr val="4590B8"/>
              </a:buClr>
              <a:buSzPct val="92000"/>
              <a:buFontTx/>
              <a:buNone/>
              <a:tabLst/>
              <a:defRPr/>
            </a:pPr>
            <a:endParaRPr kumimoji="0" lang="en-US" sz="3200" b="0" i="1" u="none" strike="noStrike" kern="1200" cap="none" spc="0" normalizeH="0" baseline="0" noProof="0" dirty="0">
              <a:ln>
                <a:noFill/>
              </a:ln>
              <a:solidFill>
                <a:srgbClr val="002060"/>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E744490B-016D-7406-1FC2-167DF8950F58}"/>
              </a:ext>
            </a:extLst>
          </p:cNvPr>
          <p:cNvSpPr txBox="1"/>
          <p:nvPr/>
        </p:nvSpPr>
        <p:spPr>
          <a:xfrm>
            <a:off x="2640082" y="2727489"/>
            <a:ext cx="5149680" cy="2811026"/>
          </a:xfrm>
          <a:prstGeom prst="rect">
            <a:avLst/>
          </a:prstGeom>
          <a:noFill/>
        </p:spPr>
        <p:txBody>
          <a:bodyPr wrap="square">
            <a:spAutoFit/>
          </a:bodyPr>
          <a:lstStyle/>
          <a:p>
            <a:pPr algn="ctr" defTabSz="342900">
              <a:spcAft>
                <a:spcPts val="450"/>
              </a:spcAft>
            </a:pPr>
            <a:r>
              <a:rPr lang="en-US" sz="3200" dirty="0">
                <a:solidFill>
                  <a:srgbClr val="002060"/>
                </a:solidFill>
                <a:latin typeface="Gill Sans MT" panose="020B0502020104020203"/>
              </a:rPr>
              <a:t>7. </a:t>
            </a:r>
            <a:r>
              <a:rPr lang="en-US" sz="3200" u="sng" dirty="0">
                <a:solidFill>
                  <a:srgbClr val="002060"/>
                </a:solidFill>
                <a:latin typeface="Gill Sans MT" panose="020B0502020104020203"/>
              </a:rPr>
              <a:t>SUPPORT</a:t>
            </a:r>
          </a:p>
          <a:p>
            <a:pPr algn="ctr" defTabSz="342900">
              <a:spcAft>
                <a:spcPts val="450"/>
              </a:spcAft>
            </a:pPr>
            <a:endParaRPr lang="en-US" sz="3200" i="1" u="sng" dirty="0">
              <a:solidFill>
                <a:srgbClr val="002060"/>
              </a:solidFill>
              <a:latin typeface="Gill Sans MT" panose="020B0502020104020203"/>
            </a:endParaRPr>
          </a:p>
          <a:p>
            <a:pPr marL="685800" lvl="2" algn="r" defTabSz="342900">
              <a:spcAft>
                <a:spcPts val="450"/>
              </a:spcAft>
            </a:pPr>
            <a:r>
              <a:rPr lang="en-US" sz="3200" i="1" dirty="0">
                <a:solidFill>
                  <a:srgbClr val="002060"/>
                </a:solidFill>
                <a:latin typeface="Gill Sans MT" panose="020B0502020104020203"/>
              </a:rPr>
              <a:t>Indirect/Direct</a:t>
            </a:r>
          </a:p>
          <a:p>
            <a:pPr marL="1143000" lvl="2" indent="-457200" algn="r" defTabSz="342900">
              <a:spcAft>
                <a:spcPts val="450"/>
              </a:spcAft>
              <a:buFont typeface="Arial" panose="020B0604020202020204" pitchFamily="34" charset="0"/>
              <a:buChar char="•"/>
            </a:pPr>
            <a:endParaRPr lang="en-US" sz="3200" i="1" dirty="0">
              <a:solidFill>
                <a:srgbClr val="002060"/>
              </a:solidFill>
              <a:latin typeface="Gill Sans MT" panose="020B0502020104020203"/>
            </a:endParaRPr>
          </a:p>
          <a:p>
            <a:pPr marL="685800" lvl="2" algn="r" defTabSz="342900">
              <a:spcAft>
                <a:spcPts val="450"/>
              </a:spcAft>
            </a:pPr>
            <a:r>
              <a:rPr lang="en-US" sz="3200" i="1" dirty="0">
                <a:solidFill>
                  <a:srgbClr val="002060"/>
                </a:solidFill>
                <a:latin typeface="Gill Sans MT" panose="020B0502020104020203"/>
              </a:rPr>
              <a:t>Emotional</a:t>
            </a:r>
          </a:p>
        </p:txBody>
      </p:sp>
      <p:pic>
        <p:nvPicPr>
          <p:cNvPr id="2" name="Picture 1" descr="A logo with blue and green text&#10;&#10;Description automatically generated">
            <a:extLst>
              <a:ext uri="{FF2B5EF4-FFF2-40B4-BE49-F238E27FC236}">
                <a16:creationId xmlns:a16="http://schemas.microsoft.com/office/drawing/2014/main" id="{7ADEF53B-291D-4C2A-5285-9F5CFDF6B6E1}"/>
              </a:ext>
            </a:extLst>
          </p:cNvPr>
          <p:cNvPicPr>
            <a:picLocks noChangeAspect="1"/>
          </p:cNvPicPr>
          <p:nvPr/>
        </p:nvPicPr>
        <p:blipFill>
          <a:blip r:embed="rId4"/>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7236659"/>
      </p:ext>
    </p:extLst>
  </p:cSld>
  <p:clrMapOvr>
    <a:masterClrMapping/>
  </p:clrMapOvr>
  <mc:AlternateContent xmlns:mc="http://schemas.openxmlformats.org/markup-compatibility/2006">
    <mc:Choice xmlns:p14="http://schemas.microsoft.com/office/powerpoint/2010/main" Requires="p14">
      <p:transition spd="slow" p14:dur="2000" advTm="77866"/>
    </mc:Choice>
    <mc:Fallback>
      <p:transition spd="slow" advTm="7786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8C56AC-57B8-7DF8-0AC8-31A9890FBDF6}"/>
              </a:ext>
            </a:extLst>
          </p:cNvPr>
          <p:cNvPicPr>
            <a:picLocks noChangeAspect="1"/>
          </p:cNvPicPr>
          <p:nvPr/>
        </p:nvPicPr>
        <p:blipFill>
          <a:blip r:embed="rId3"/>
          <a:stretch>
            <a:fillRect/>
          </a:stretch>
        </p:blipFill>
        <p:spPr>
          <a:xfrm>
            <a:off x="1609345" y="177800"/>
            <a:ext cx="6658355" cy="65659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descr="A logo with blue and green text&#10;&#10;Description automatically generated">
            <a:extLst>
              <a:ext uri="{FF2B5EF4-FFF2-40B4-BE49-F238E27FC236}">
                <a16:creationId xmlns:a16="http://schemas.microsoft.com/office/drawing/2014/main" id="{28DA964F-042A-CC8A-A632-40C458715657}"/>
              </a:ext>
            </a:extLst>
          </p:cNvPr>
          <p:cNvPicPr>
            <a:picLocks noChangeAspect="1"/>
          </p:cNvPicPr>
          <p:nvPr/>
        </p:nvPicPr>
        <p:blipFill>
          <a:blip r:embed="rId4"/>
          <a:stretch>
            <a:fillRect/>
          </a:stretch>
        </p:blipFill>
        <p:spPr>
          <a:xfrm>
            <a:off x="6918360" y="5979733"/>
            <a:ext cx="1588189" cy="700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2063840"/>
      </p:ext>
    </p:extLst>
  </p:cSld>
  <p:clrMapOvr>
    <a:masterClrMapping/>
  </p:clrMapOvr>
  <mc:AlternateContent xmlns:mc="http://schemas.openxmlformats.org/markup-compatibility/2006">
    <mc:Choice xmlns:p14="http://schemas.microsoft.com/office/powerpoint/2010/main" Requires="p14">
      <p:transition spd="slow" p14:dur="2000" advTm="167340"/>
    </mc:Choice>
    <mc:Fallback>
      <p:transition spd="slow" advTm="16734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5986D-0EE2-0F48-8015-506F2BCC38E6}"/>
              </a:ext>
            </a:extLst>
          </p:cNvPr>
          <p:cNvSpPr txBox="1"/>
          <p:nvPr/>
        </p:nvSpPr>
        <p:spPr>
          <a:xfrm>
            <a:off x="-319238" y="1839428"/>
            <a:ext cx="5757251" cy="3531226"/>
          </a:xfrm>
          <a:prstGeom prst="rect">
            <a:avLst/>
          </a:prstGeom>
        </p:spPr>
        <p:txBody>
          <a:bodyPr vert="horz" lIns="91440" tIns="45720" rIns="91440" bIns="45720" rtlCol="0" anchor="ctr">
            <a:normAutofit/>
          </a:bodyPr>
          <a:lstStyle/>
          <a:p>
            <a:pPr defTabSz="342900">
              <a:spcAft>
                <a:spcPts val="450"/>
              </a:spcAft>
            </a:pPr>
            <a:endParaRPr lang="en-US" sz="2400" dirty="0">
              <a:solidFill>
                <a:srgbClr val="002060"/>
              </a:solidFill>
              <a:latin typeface="Gill Sans MT" panose="020B0502020104020203"/>
            </a:endParaRPr>
          </a:p>
          <a:p>
            <a:pPr algn="ctr" defTabSz="342900">
              <a:spcAft>
                <a:spcPts val="450"/>
              </a:spcAft>
            </a:pPr>
            <a:r>
              <a:rPr lang="en-US" sz="3200" dirty="0">
                <a:solidFill>
                  <a:srgbClr val="002060"/>
                </a:solidFill>
                <a:latin typeface="Gill Sans MT" panose="020B0502020104020203"/>
              </a:rPr>
              <a:t>8. </a:t>
            </a:r>
            <a:r>
              <a:rPr lang="en-US" sz="3200" u="sng" dirty="0">
                <a:solidFill>
                  <a:srgbClr val="002060"/>
                </a:solidFill>
                <a:latin typeface="Gill Sans MT" panose="020B0502020104020203"/>
              </a:rPr>
              <a:t>IMPLEMENTATION</a:t>
            </a:r>
          </a:p>
          <a:p>
            <a:pPr defTabSz="342900">
              <a:spcAft>
                <a:spcPts val="450"/>
              </a:spcAft>
            </a:pPr>
            <a:endParaRPr lang="en-US" sz="3200" dirty="0">
              <a:solidFill>
                <a:srgbClr val="002060"/>
              </a:solidFill>
              <a:latin typeface="Gill Sans MT" panose="020B0502020104020203"/>
            </a:endParaRPr>
          </a:p>
          <a:p>
            <a:pPr marL="685800" lvl="2" algn="ctr" defTabSz="342900">
              <a:spcAft>
                <a:spcPts val="450"/>
              </a:spcAft>
            </a:pPr>
            <a:r>
              <a:rPr lang="en-US" sz="3200" i="1" dirty="0">
                <a:solidFill>
                  <a:srgbClr val="002060"/>
                </a:solidFill>
                <a:latin typeface="Gill Sans MT" panose="020B0502020104020203"/>
              </a:rPr>
              <a:t>Execution of strategy</a:t>
            </a:r>
          </a:p>
          <a:p>
            <a:pPr marL="685800" lvl="2" algn="ctr" defTabSz="342900">
              <a:spcAft>
                <a:spcPts val="450"/>
              </a:spcAft>
            </a:pPr>
            <a:r>
              <a:rPr lang="en-US" sz="3200" i="1" dirty="0">
                <a:solidFill>
                  <a:srgbClr val="002060"/>
                </a:solidFill>
                <a:latin typeface="Gill Sans MT" panose="020B0502020104020203"/>
              </a:rPr>
              <a:t>Include Change Champions</a:t>
            </a:r>
          </a:p>
          <a:p>
            <a:pPr marL="0" marR="0" lvl="0" indent="0" algn="ctr" defTabSz="342900" rtl="0" eaLnBrk="1" fontAlgn="auto" latinLnBrk="0" hangingPunct="1">
              <a:lnSpc>
                <a:spcPct val="100000"/>
              </a:lnSpc>
              <a:spcBef>
                <a:spcPts val="0"/>
              </a:spcBef>
              <a:spcAft>
                <a:spcPts val="450"/>
              </a:spcAft>
              <a:buClrTx/>
              <a:buSzTx/>
              <a:buFontTx/>
              <a:buNone/>
              <a:tabLst/>
              <a:defRPr/>
            </a:pPr>
            <a:endParaRPr kumimoji="0" lang="en-US" sz="3200" b="0" i="1" u="none" strike="noStrike" kern="1200" cap="none" spc="0" normalizeH="0" baseline="0" noProof="0" dirty="0">
              <a:ln>
                <a:noFill/>
              </a:ln>
              <a:solidFill>
                <a:srgbClr val="002060"/>
              </a:solidFill>
              <a:effectLst/>
              <a:uLnTx/>
              <a:uFillTx/>
              <a:latin typeface="Gill Sans MT" panose="020B0502020104020203"/>
              <a:ea typeface="+mn-ea"/>
              <a:cs typeface="+mn-cs"/>
            </a:endParaRPr>
          </a:p>
        </p:txBody>
      </p:sp>
      <p:pic>
        <p:nvPicPr>
          <p:cNvPr id="8" name="Picture 2" descr="Tropical island, beach, vector | Custom-Designed Illustrations ~ Creative Market">
            <a:extLst>
              <a:ext uri="{FF2B5EF4-FFF2-40B4-BE49-F238E27FC236}">
                <a16:creationId xmlns:a16="http://schemas.microsoft.com/office/drawing/2014/main" id="{ACB31EF0-C98A-817D-67FA-1842D81C2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787" r="34273" b="1"/>
          <a:stretch/>
        </p:blipFill>
        <p:spPr bwMode="auto">
          <a:xfrm>
            <a:off x="6031610" y="600075"/>
            <a:ext cx="2771871" cy="579278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C6F929D-51C3-1406-4F66-F6FF9EFB1126}"/>
              </a:ext>
            </a:extLst>
          </p:cNvPr>
          <p:cNvSpPr txBox="1">
            <a:spLocks/>
          </p:cNvSpPr>
          <p:nvPr/>
        </p:nvSpPr>
        <p:spPr>
          <a:xfrm>
            <a:off x="435894" y="702156"/>
            <a:ext cx="5522968" cy="1013800"/>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800" b="0" i="0" u="none" strike="noStrike" kern="1200" cap="all" spc="0" normalizeH="0" baseline="0" noProof="0">
                <a:ln>
                  <a:noFill/>
                </a:ln>
                <a:solidFill>
                  <a:srgbClr val="002060"/>
                </a:solidFill>
                <a:effectLst/>
                <a:uLnTx/>
                <a:uFillTx/>
                <a:latin typeface="Gill Sans MT" panose="020B0502020104020203"/>
                <a:ea typeface="+mj-ea"/>
                <a:cs typeface="+mj-cs"/>
              </a:rPr>
              <a:t>HEALTH CARE  10 STEP </a:t>
            </a:r>
            <a:br>
              <a:rPr kumimoji="0" lang="en-US" sz="2800" b="0" i="0" u="none" strike="noStrike" kern="1200" cap="all" spc="0" normalizeH="0" baseline="0" noProof="0">
                <a:ln>
                  <a:noFill/>
                </a:ln>
                <a:solidFill>
                  <a:srgbClr val="002060"/>
                </a:solidFill>
                <a:effectLst/>
                <a:uLnTx/>
                <a:uFillTx/>
                <a:latin typeface="Gill Sans MT" panose="020B0502020104020203"/>
                <a:ea typeface="+mj-ea"/>
                <a:cs typeface="+mj-cs"/>
              </a:rPr>
            </a:br>
            <a:r>
              <a:rPr kumimoji="0" lang="en-US" sz="2800" b="0" i="0" u="none" strike="noStrike" kern="1200" cap="all" spc="0" normalizeH="0" baseline="0" noProof="0">
                <a:ln>
                  <a:noFill/>
                </a:ln>
                <a:solidFill>
                  <a:srgbClr val="002060"/>
                </a:solidFill>
                <a:effectLst/>
                <a:uLnTx/>
                <a:uFillTx/>
                <a:latin typeface="Gill Sans MT" panose="020B0502020104020203"/>
                <a:ea typeface="+mj-ea"/>
                <a:cs typeface="+mj-cs"/>
              </a:rPr>
              <a:t>CHANGE MODEL</a:t>
            </a:r>
          </a:p>
        </p:txBody>
      </p:sp>
      <p:pic>
        <p:nvPicPr>
          <p:cNvPr id="2" name="Picture 1" descr="A logo with blue and green text&#10;&#10;Description automatically generated">
            <a:extLst>
              <a:ext uri="{FF2B5EF4-FFF2-40B4-BE49-F238E27FC236}">
                <a16:creationId xmlns:a16="http://schemas.microsoft.com/office/drawing/2014/main" id="{E305D297-3EE3-EB86-F000-18E7F22F8B54}"/>
              </a:ext>
            </a:extLst>
          </p:cNvPr>
          <p:cNvPicPr>
            <a:picLocks noChangeAspect="1"/>
          </p:cNvPicPr>
          <p:nvPr/>
        </p:nvPicPr>
        <p:blipFill>
          <a:blip r:embed="rId4"/>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81784913"/>
      </p:ext>
    </p:extLst>
  </p:cSld>
  <p:clrMapOvr>
    <a:masterClrMapping/>
  </p:clrMapOvr>
  <mc:AlternateContent xmlns:mc="http://schemas.openxmlformats.org/markup-compatibility/2006">
    <mc:Choice xmlns:p14="http://schemas.microsoft.com/office/powerpoint/2010/main" Requires="p14">
      <p:transition spd="slow" p14:dur="2000" advTm="26303"/>
    </mc:Choice>
    <mc:Fallback>
      <p:transition spd="slow" advTm="263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A529B230-EB26-914A-9449-EEE3045ED943}"/>
              </a:ext>
            </a:extLst>
          </p:cNvPr>
          <p:cNvCxnSpPr>
            <a:cxnSpLocks/>
          </p:cNvCxnSpPr>
          <p:nvPr/>
        </p:nvCxnSpPr>
        <p:spPr>
          <a:xfrm>
            <a:off x="570458" y="2935460"/>
            <a:ext cx="8003084" cy="1603619"/>
          </a:xfrm>
          <a:prstGeom prst="line">
            <a:avLst/>
          </a:pr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Freeform 298">
            <a:extLst>
              <a:ext uri="{FF2B5EF4-FFF2-40B4-BE49-F238E27FC236}">
                <a16:creationId xmlns:a16="http://schemas.microsoft.com/office/drawing/2014/main" id="{21641495-A6E2-4A4C-85C1-58A01F0FF7FE}"/>
              </a:ext>
            </a:extLst>
          </p:cNvPr>
          <p:cNvSpPr>
            <a:spLocks noChangeArrowheads="1"/>
          </p:cNvSpPr>
          <p:nvPr/>
        </p:nvSpPr>
        <p:spPr bwMode="auto">
          <a:xfrm>
            <a:off x="2526432" y="3280925"/>
            <a:ext cx="143651" cy="141491"/>
          </a:xfrm>
          <a:custGeom>
            <a:avLst/>
            <a:gdLst>
              <a:gd name="T0" fmla="*/ 105660 w 307"/>
              <a:gd name="T1" fmla="*/ 0 h 305"/>
              <a:gd name="T2" fmla="*/ 105660 w 307"/>
              <a:gd name="T3" fmla="*/ 0 h 305"/>
              <a:gd name="T4" fmla="*/ 211319 w 307"/>
              <a:gd name="T5" fmla="*/ 104147 h 305"/>
              <a:gd name="T6" fmla="*/ 211319 w 307"/>
              <a:gd name="T7" fmla="*/ 104147 h 305"/>
              <a:gd name="T8" fmla="*/ 105660 w 307"/>
              <a:gd name="T9" fmla="*/ 208295 h 305"/>
              <a:gd name="T10" fmla="*/ 105660 w 307"/>
              <a:gd name="T11" fmla="*/ 208295 h 305"/>
              <a:gd name="T12" fmla="*/ 0 w 307"/>
              <a:gd name="T13" fmla="*/ 104147 h 305"/>
              <a:gd name="T14" fmla="*/ 0 w 307"/>
              <a:gd name="T15" fmla="*/ 104147 h 305"/>
              <a:gd name="T16" fmla="*/ 105660 w 307"/>
              <a:gd name="T17" fmla="*/ 0 h 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5">
                <a:moveTo>
                  <a:pt x="153" y="0"/>
                </a:moveTo>
                <a:lnTo>
                  <a:pt x="153" y="0"/>
                </a:lnTo>
                <a:cubicBezTo>
                  <a:pt x="237" y="0"/>
                  <a:pt x="306" y="68"/>
                  <a:pt x="306" y="152"/>
                </a:cubicBezTo>
                <a:cubicBezTo>
                  <a:pt x="306" y="236"/>
                  <a:pt x="237" y="304"/>
                  <a:pt x="153" y="304"/>
                </a:cubicBezTo>
                <a:cubicBezTo>
                  <a:pt x="69" y="304"/>
                  <a:pt x="0" y="236"/>
                  <a:pt x="0" y="152"/>
                </a:cubicBezTo>
                <a:cubicBezTo>
                  <a:pt x="0" y="68"/>
                  <a:pt x="69" y="0"/>
                  <a:pt x="153" y="0"/>
                </a:cubicBezTo>
              </a:path>
            </a:pathLst>
          </a:custGeom>
          <a:solidFill>
            <a:schemeClr val="accent2"/>
          </a:solidFill>
          <a:ln>
            <a:noFill/>
          </a:ln>
          <a:effectLst/>
        </p:spPr>
        <p:txBody>
          <a:bodyPr wrap="none" anchor="ctr"/>
          <a:lstStyle/>
          <a:p>
            <a:endParaRPr lang="en-US" sz="2449" dirty="0">
              <a:latin typeface="Lato Light" panose="020F0502020204030203" pitchFamily="34" charset="0"/>
            </a:endParaRPr>
          </a:p>
        </p:txBody>
      </p:sp>
      <p:sp>
        <p:nvSpPr>
          <p:cNvPr id="10" name="Freeform 299">
            <a:extLst>
              <a:ext uri="{FF2B5EF4-FFF2-40B4-BE49-F238E27FC236}">
                <a16:creationId xmlns:a16="http://schemas.microsoft.com/office/drawing/2014/main" id="{E20DC756-58A2-6742-AA87-8BDA9E1AAAF6}"/>
              </a:ext>
            </a:extLst>
          </p:cNvPr>
          <p:cNvSpPr>
            <a:spLocks noChangeArrowheads="1"/>
          </p:cNvSpPr>
          <p:nvPr/>
        </p:nvSpPr>
        <p:spPr bwMode="auto">
          <a:xfrm>
            <a:off x="5156648" y="3804862"/>
            <a:ext cx="143651" cy="143652"/>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8"/>
                  <a:pt x="306" y="153"/>
                </a:cubicBezTo>
                <a:cubicBezTo>
                  <a:pt x="306" y="237"/>
                  <a:pt x="238" y="306"/>
                  <a:pt x="153" y="306"/>
                </a:cubicBezTo>
                <a:cubicBezTo>
                  <a:pt x="69" y="306"/>
                  <a:pt x="0" y="237"/>
                  <a:pt x="0" y="153"/>
                </a:cubicBezTo>
                <a:cubicBezTo>
                  <a:pt x="0" y="68"/>
                  <a:pt x="69" y="0"/>
                  <a:pt x="153" y="0"/>
                </a:cubicBezTo>
              </a:path>
            </a:pathLst>
          </a:custGeom>
          <a:solidFill>
            <a:schemeClr val="accent4"/>
          </a:solidFill>
          <a:ln>
            <a:noFill/>
          </a:ln>
          <a:effectLst/>
        </p:spPr>
        <p:txBody>
          <a:bodyPr wrap="none" anchor="ctr"/>
          <a:lstStyle/>
          <a:p>
            <a:endParaRPr lang="en-US" sz="2449" dirty="0">
              <a:latin typeface="Lato Light" panose="020F0502020204030203" pitchFamily="34" charset="0"/>
            </a:endParaRPr>
          </a:p>
        </p:txBody>
      </p:sp>
      <p:sp>
        <p:nvSpPr>
          <p:cNvPr id="11" name="Freeform 300">
            <a:extLst>
              <a:ext uri="{FF2B5EF4-FFF2-40B4-BE49-F238E27FC236}">
                <a16:creationId xmlns:a16="http://schemas.microsoft.com/office/drawing/2014/main" id="{BBCC6525-0419-8240-8F5A-9C8CBA25CA81}"/>
              </a:ext>
            </a:extLst>
          </p:cNvPr>
          <p:cNvSpPr>
            <a:spLocks noChangeArrowheads="1"/>
          </p:cNvSpPr>
          <p:nvPr/>
        </p:nvSpPr>
        <p:spPr bwMode="auto">
          <a:xfrm>
            <a:off x="6474110" y="4067912"/>
            <a:ext cx="144731" cy="144731"/>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9"/>
                  <a:pt x="306" y="153"/>
                </a:cubicBezTo>
                <a:cubicBezTo>
                  <a:pt x="306" y="237"/>
                  <a:pt x="238" y="306"/>
                  <a:pt x="153" y="306"/>
                </a:cubicBezTo>
                <a:cubicBezTo>
                  <a:pt x="69" y="306"/>
                  <a:pt x="0" y="237"/>
                  <a:pt x="0" y="153"/>
                </a:cubicBezTo>
                <a:cubicBezTo>
                  <a:pt x="0" y="69"/>
                  <a:pt x="69" y="0"/>
                  <a:pt x="153" y="0"/>
                </a:cubicBezTo>
              </a:path>
            </a:pathLst>
          </a:custGeom>
          <a:solidFill>
            <a:schemeClr val="accent5"/>
          </a:solidFill>
          <a:ln>
            <a:noFill/>
          </a:ln>
          <a:effectLst/>
        </p:spPr>
        <p:txBody>
          <a:bodyPr wrap="none" anchor="ctr"/>
          <a:lstStyle/>
          <a:p>
            <a:endParaRPr lang="en-US" sz="2449" dirty="0">
              <a:latin typeface="Lato Light" panose="020F0502020204030203" pitchFamily="34" charset="0"/>
            </a:endParaRPr>
          </a:p>
        </p:txBody>
      </p:sp>
      <p:sp>
        <p:nvSpPr>
          <p:cNvPr id="12" name="Freeform 301">
            <a:extLst>
              <a:ext uri="{FF2B5EF4-FFF2-40B4-BE49-F238E27FC236}">
                <a16:creationId xmlns:a16="http://schemas.microsoft.com/office/drawing/2014/main" id="{B7F2B0E6-CEAD-364B-8203-62C7B78A9CC3}"/>
              </a:ext>
            </a:extLst>
          </p:cNvPr>
          <p:cNvSpPr>
            <a:spLocks noChangeArrowheads="1"/>
          </p:cNvSpPr>
          <p:nvPr/>
        </p:nvSpPr>
        <p:spPr bwMode="auto">
          <a:xfrm>
            <a:off x="7787946" y="4332041"/>
            <a:ext cx="144731" cy="143652"/>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9"/>
                  <a:pt x="306" y="153"/>
                </a:cubicBezTo>
                <a:cubicBezTo>
                  <a:pt x="306" y="238"/>
                  <a:pt x="238" y="306"/>
                  <a:pt x="153" y="306"/>
                </a:cubicBezTo>
                <a:cubicBezTo>
                  <a:pt x="69" y="306"/>
                  <a:pt x="0" y="238"/>
                  <a:pt x="0" y="153"/>
                </a:cubicBezTo>
                <a:cubicBezTo>
                  <a:pt x="0" y="69"/>
                  <a:pt x="69" y="0"/>
                  <a:pt x="153" y="0"/>
                </a:cubicBezTo>
              </a:path>
            </a:pathLst>
          </a:custGeom>
          <a:solidFill>
            <a:schemeClr val="accent6"/>
          </a:solidFill>
          <a:ln>
            <a:noFill/>
          </a:ln>
          <a:effectLst/>
        </p:spPr>
        <p:txBody>
          <a:bodyPr wrap="none" anchor="ctr"/>
          <a:lstStyle/>
          <a:p>
            <a:endParaRPr lang="en-US" sz="2449" dirty="0">
              <a:latin typeface="Lato Light" panose="020F0502020204030203" pitchFamily="34" charset="0"/>
            </a:endParaRPr>
          </a:p>
        </p:txBody>
      </p:sp>
      <p:sp>
        <p:nvSpPr>
          <p:cNvPr id="24" name="Freeform 298">
            <a:extLst>
              <a:ext uri="{FF2B5EF4-FFF2-40B4-BE49-F238E27FC236}">
                <a16:creationId xmlns:a16="http://schemas.microsoft.com/office/drawing/2014/main" id="{E56AAC26-C755-0A49-AE80-D914ABE252F0}"/>
              </a:ext>
            </a:extLst>
          </p:cNvPr>
          <p:cNvSpPr>
            <a:spLocks noChangeArrowheads="1"/>
          </p:cNvSpPr>
          <p:nvPr/>
        </p:nvSpPr>
        <p:spPr bwMode="auto">
          <a:xfrm>
            <a:off x="1211323" y="3020037"/>
            <a:ext cx="143651" cy="141491"/>
          </a:xfrm>
          <a:custGeom>
            <a:avLst/>
            <a:gdLst>
              <a:gd name="T0" fmla="*/ 105660 w 307"/>
              <a:gd name="T1" fmla="*/ 0 h 305"/>
              <a:gd name="T2" fmla="*/ 105660 w 307"/>
              <a:gd name="T3" fmla="*/ 0 h 305"/>
              <a:gd name="T4" fmla="*/ 211319 w 307"/>
              <a:gd name="T5" fmla="*/ 104147 h 305"/>
              <a:gd name="T6" fmla="*/ 211319 w 307"/>
              <a:gd name="T7" fmla="*/ 104147 h 305"/>
              <a:gd name="T8" fmla="*/ 105660 w 307"/>
              <a:gd name="T9" fmla="*/ 208295 h 305"/>
              <a:gd name="T10" fmla="*/ 105660 w 307"/>
              <a:gd name="T11" fmla="*/ 208295 h 305"/>
              <a:gd name="T12" fmla="*/ 0 w 307"/>
              <a:gd name="T13" fmla="*/ 104147 h 305"/>
              <a:gd name="T14" fmla="*/ 0 w 307"/>
              <a:gd name="T15" fmla="*/ 104147 h 305"/>
              <a:gd name="T16" fmla="*/ 105660 w 307"/>
              <a:gd name="T17" fmla="*/ 0 h 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5">
                <a:moveTo>
                  <a:pt x="153" y="0"/>
                </a:moveTo>
                <a:lnTo>
                  <a:pt x="153" y="0"/>
                </a:lnTo>
                <a:cubicBezTo>
                  <a:pt x="237" y="0"/>
                  <a:pt x="306" y="68"/>
                  <a:pt x="306" y="152"/>
                </a:cubicBezTo>
                <a:cubicBezTo>
                  <a:pt x="306" y="236"/>
                  <a:pt x="237" y="304"/>
                  <a:pt x="153" y="304"/>
                </a:cubicBezTo>
                <a:cubicBezTo>
                  <a:pt x="69" y="304"/>
                  <a:pt x="0" y="236"/>
                  <a:pt x="0" y="152"/>
                </a:cubicBezTo>
                <a:cubicBezTo>
                  <a:pt x="0" y="68"/>
                  <a:pt x="69" y="0"/>
                  <a:pt x="153" y="0"/>
                </a:cubicBezTo>
              </a:path>
            </a:pathLst>
          </a:custGeom>
          <a:solidFill>
            <a:schemeClr val="accent1"/>
          </a:solidFill>
          <a:ln>
            <a:noFill/>
          </a:ln>
          <a:effectLst/>
        </p:spPr>
        <p:txBody>
          <a:bodyPr wrap="none" anchor="ctr"/>
          <a:lstStyle/>
          <a:p>
            <a:endParaRPr lang="en-US" sz="2449" dirty="0">
              <a:latin typeface="Lato Light" panose="020F0502020204030203" pitchFamily="34" charset="0"/>
            </a:endParaRPr>
          </a:p>
        </p:txBody>
      </p:sp>
      <p:sp>
        <p:nvSpPr>
          <p:cNvPr id="25" name="Freeform 299">
            <a:extLst>
              <a:ext uri="{FF2B5EF4-FFF2-40B4-BE49-F238E27FC236}">
                <a16:creationId xmlns:a16="http://schemas.microsoft.com/office/drawing/2014/main" id="{5A451FB5-25B2-8240-B93A-E3CB029F1C5F}"/>
              </a:ext>
            </a:extLst>
          </p:cNvPr>
          <p:cNvSpPr>
            <a:spLocks noChangeArrowheads="1"/>
          </p:cNvSpPr>
          <p:nvPr/>
        </p:nvSpPr>
        <p:spPr bwMode="auto">
          <a:xfrm>
            <a:off x="3745043" y="3502411"/>
            <a:ext cx="143651" cy="143652"/>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8"/>
                  <a:pt x="306" y="153"/>
                </a:cubicBezTo>
                <a:cubicBezTo>
                  <a:pt x="306" y="237"/>
                  <a:pt x="238" y="306"/>
                  <a:pt x="153" y="306"/>
                </a:cubicBezTo>
                <a:cubicBezTo>
                  <a:pt x="69" y="306"/>
                  <a:pt x="0" y="237"/>
                  <a:pt x="0" y="153"/>
                </a:cubicBezTo>
                <a:cubicBezTo>
                  <a:pt x="0" y="68"/>
                  <a:pt x="69" y="0"/>
                  <a:pt x="153" y="0"/>
                </a:cubicBezTo>
              </a:path>
            </a:pathLst>
          </a:custGeom>
          <a:solidFill>
            <a:schemeClr val="accent3"/>
          </a:solidFill>
          <a:ln>
            <a:noFill/>
          </a:ln>
          <a:effectLst/>
        </p:spPr>
        <p:txBody>
          <a:bodyPr wrap="none" anchor="ctr"/>
          <a:lstStyle/>
          <a:p>
            <a:endParaRPr lang="en-US" sz="2449" dirty="0">
              <a:latin typeface="Lato Light" panose="020F0502020204030203" pitchFamily="34" charset="0"/>
            </a:endParaRPr>
          </a:p>
        </p:txBody>
      </p:sp>
      <p:cxnSp>
        <p:nvCxnSpPr>
          <p:cNvPr id="28" name="Straight Arrow Connector 27">
            <a:extLst>
              <a:ext uri="{FF2B5EF4-FFF2-40B4-BE49-F238E27FC236}">
                <a16:creationId xmlns:a16="http://schemas.microsoft.com/office/drawing/2014/main" id="{6F792636-0D8F-6743-AC40-086FC1F90B5C}"/>
              </a:ext>
            </a:extLst>
          </p:cNvPr>
          <p:cNvCxnSpPr>
            <a:cxnSpLocks/>
          </p:cNvCxnSpPr>
          <p:nvPr/>
        </p:nvCxnSpPr>
        <p:spPr>
          <a:xfrm>
            <a:off x="1259859" y="3322800"/>
            <a:ext cx="0" cy="411587"/>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32" name="Subtitle 2">
            <a:extLst>
              <a:ext uri="{FF2B5EF4-FFF2-40B4-BE49-F238E27FC236}">
                <a16:creationId xmlns:a16="http://schemas.microsoft.com/office/drawing/2014/main" id="{0724C024-4130-DF43-9E5D-43D4870CB16E}"/>
              </a:ext>
            </a:extLst>
          </p:cNvPr>
          <p:cNvSpPr txBox="1">
            <a:spLocks/>
          </p:cNvSpPr>
          <p:nvPr/>
        </p:nvSpPr>
        <p:spPr>
          <a:xfrm>
            <a:off x="413333" y="4438435"/>
            <a:ext cx="1603755" cy="368058"/>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Organization </a:t>
            </a:r>
            <a:r>
              <a:rPr lang="en-US" sz="1200" b="1" dirty="0">
                <a:solidFill>
                  <a:srgbClr val="FF0000"/>
                </a:solidFill>
                <a:latin typeface="Lato Light" panose="020F0502020204030203" pitchFamily="34" charset="0"/>
                <a:ea typeface="Lato Light" panose="020F0502020204030203" pitchFamily="34" charset="0"/>
                <a:cs typeface="Mukta ExtraLight" panose="020B0000000000000000" pitchFamily="34" charset="77"/>
              </a:rPr>
              <a:t>begins </a:t>
            </a:r>
            <a:r>
              <a:rPr lang="en-US" sz="1200"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using computers</a:t>
            </a:r>
          </a:p>
        </p:txBody>
      </p:sp>
      <p:sp>
        <p:nvSpPr>
          <p:cNvPr id="33" name="TextBox 32">
            <a:extLst>
              <a:ext uri="{FF2B5EF4-FFF2-40B4-BE49-F238E27FC236}">
                <a16:creationId xmlns:a16="http://schemas.microsoft.com/office/drawing/2014/main" id="{FAE5F4BA-DC41-6440-A130-2EEE8EB8612D}"/>
              </a:ext>
            </a:extLst>
          </p:cNvPr>
          <p:cNvSpPr txBox="1"/>
          <p:nvPr/>
        </p:nvSpPr>
        <p:spPr>
          <a:xfrm>
            <a:off x="701051" y="3847889"/>
            <a:ext cx="1117615" cy="584775"/>
          </a:xfrm>
          <a:prstGeom prst="rect">
            <a:avLst/>
          </a:prstGeom>
          <a:noFill/>
        </p:spPr>
        <p:txBody>
          <a:bodyPr wrap="non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2014</a:t>
            </a:r>
          </a:p>
        </p:txBody>
      </p:sp>
      <p:cxnSp>
        <p:nvCxnSpPr>
          <p:cNvPr id="43" name="Straight Arrow Connector 42">
            <a:extLst>
              <a:ext uri="{FF2B5EF4-FFF2-40B4-BE49-F238E27FC236}">
                <a16:creationId xmlns:a16="http://schemas.microsoft.com/office/drawing/2014/main" id="{E0F6A0AF-FB10-6C47-86DD-D59B42D2F5E6}"/>
              </a:ext>
            </a:extLst>
          </p:cNvPr>
          <p:cNvCxnSpPr>
            <a:cxnSpLocks/>
          </p:cNvCxnSpPr>
          <p:nvPr/>
        </p:nvCxnSpPr>
        <p:spPr>
          <a:xfrm>
            <a:off x="3816868" y="3804862"/>
            <a:ext cx="0" cy="411587"/>
          </a:xfrm>
          <a:prstGeom prst="straightConnector1">
            <a:avLst/>
          </a:prstGeom>
          <a:ln w="1270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5" name="Subtitle 2">
            <a:extLst>
              <a:ext uri="{FF2B5EF4-FFF2-40B4-BE49-F238E27FC236}">
                <a16:creationId xmlns:a16="http://schemas.microsoft.com/office/drawing/2014/main" id="{1CFDA0FE-1464-5D4C-8D4E-0772063E3025}"/>
              </a:ext>
            </a:extLst>
          </p:cNvPr>
          <p:cNvSpPr txBox="1">
            <a:spLocks/>
          </p:cNvSpPr>
          <p:nvPr/>
        </p:nvSpPr>
        <p:spPr>
          <a:xfrm>
            <a:off x="3154880" y="4926148"/>
            <a:ext cx="1519863" cy="201345"/>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b="1" dirty="0">
                <a:solidFill>
                  <a:srgbClr val="7030A0"/>
                </a:solidFill>
                <a:latin typeface="Lato Light" panose="020F0502020204030203" pitchFamily="34" charset="0"/>
                <a:ea typeface="Lato Light" panose="020F0502020204030203" pitchFamily="34" charset="0"/>
                <a:cs typeface="Mukta ExtraLight" panose="020B0000000000000000" pitchFamily="34" charset="77"/>
              </a:rPr>
              <a:t>Pandemic Begins</a:t>
            </a:r>
          </a:p>
        </p:txBody>
      </p:sp>
      <p:sp>
        <p:nvSpPr>
          <p:cNvPr id="46" name="TextBox 45">
            <a:extLst>
              <a:ext uri="{FF2B5EF4-FFF2-40B4-BE49-F238E27FC236}">
                <a16:creationId xmlns:a16="http://schemas.microsoft.com/office/drawing/2014/main" id="{A6138A06-5FDA-7942-A31F-FEA1B84DE742}"/>
              </a:ext>
            </a:extLst>
          </p:cNvPr>
          <p:cNvSpPr txBox="1"/>
          <p:nvPr/>
        </p:nvSpPr>
        <p:spPr>
          <a:xfrm>
            <a:off x="3377644" y="4347191"/>
            <a:ext cx="1074333" cy="584775"/>
          </a:xfrm>
          <a:prstGeom prst="rect">
            <a:avLst/>
          </a:prstGeom>
          <a:noFill/>
        </p:spPr>
        <p:txBody>
          <a:bodyPr wrap="non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2021</a:t>
            </a:r>
          </a:p>
        </p:txBody>
      </p:sp>
      <p:cxnSp>
        <p:nvCxnSpPr>
          <p:cNvPr id="47" name="Straight Arrow Connector 46">
            <a:extLst>
              <a:ext uri="{FF2B5EF4-FFF2-40B4-BE49-F238E27FC236}">
                <a16:creationId xmlns:a16="http://schemas.microsoft.com/office/drawing/2014/main" id="{58A171D5-8918-C340-AD58-129DF9BED844}"/>
              </a:ext>
            </a:extLst>
          </p:cNvPr>
          <p:cNvCxnSpPr>
            <a:cxnSpLocks/>
          </p:cNvCxnSpPr>
          <p:nvPr/>
        </p:nvCxnSpPr>
        <p:spPr>
          <a:xfrm>
            <a:off x="6546476" y="4332026"/>
            <a:ext cx="0" cy="411587"/>
          </a:xfrm>
          <a:prstGeom prst="straightConnector1">
            <a:avLst/>
          </a:prstGeom>
          <a:ln w="1270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9" name="Subtitle 2">
            <a:extLst>
              <a:ext uri="{FF2B5EF4-FFF2-40B4-BE49-F238E27FC236}">
                <a16:creationId xmlns:a16="http://schemas.microsoft.com/office/drawing/2014/main" id="{BFCE47C8-CA2F-7242-AEA5-F60A8D356DBB}"/>
              </a:ext>
            </a:extLst>
          </p:cNvPr>
          <p:cNvSpPr txBox="1">
            <a:spLocks/>
          </p:cNvSpPr>
          <p:nvPr/>
        </p:nvSpPr>
        <p:spPr>
          <a:xfrm>
            <a:off x="5805497" y="5439440"/>
            <a:ext cx="1519863" cy="201345"/>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b="1" dirty="0">
                <a:solidFill>
                  <a:srgbClr val="0070C0"/>
                </a:solidFill>
                <a:latin typeface="Lato Light" panose="020F0502020204030203" pitchFamily="34" charset="0"/>
                <a:ea typeface="Lato Light" panose="020F0502020204030203" pitchFamily="34" charset="0"/>
                <a:cs typeface="Mukta ExtraLight" panose="020B0000000000000000" pitchFamily="34" charset="77"/>
              </a:rPr>
              <a:t>Interim Hired</a:t>
            </a:r>
          </a:p>
        </p:txBody>
      </p:sp>
      <p:sp>
        <p:nvSpPr>
          <p:cNvPr id="50" name="TextBox 49">
            <a:extLst>
              <a:ext uri="{FF2B5EF4-FFF2-40B4-BE49-F238E27FC236}">
                <a16:creationId xmlns:a16="http://schemas.microsoft.com/office/drawing/2014/main" id="{32C590D7-D0EC-4248-960A-53B3C10BF901}"/>
              </a:ext>
            </a:extLst>
          </p:cNvPr>
          <p:cNvSpPr txBox="1"/>
          <p:nvPr/>
        </p:nvSpPr>
        <p:spPr>
          <a:xfrm>
            <a:off x="5947293" y="4835105"/>
            <a:ext cx="1154483" cy="584775"/>
          </a:xfrm>
          <a:prstGeom prst="rect">
            <a:avLst/>
          </a:prstGeom>
          <a:noFill/>
        </p:spPr>
        <p:txBody>
          <a:bodyPr wrap="non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2022</a:t>
            </a:r>
          </a:p>
        </p:txBody>
      </p:sp>
      <p:cxnSp>
        <p:nvCxnSpPr>
          <p:cNvPr id="51" name="Straight Arrow Connector 50">
            <a:extLst>
              <a:ext uri="{FF2B5EF4-FFF2-40B4-BE49-F238E27FC236}">
                <a16:creationId xmlns:a16="http://schemas.microsoft.com/office/drawing/2014/main" id="{32D2D76E-018F-2144-A2CD-4CE2B77D8493}"/>
              </a:ext>
            </a:extLst>
          </p:cNvPr>
          <p:cNvCxnSpPr>
            <a:cxnSpLocks/>
          </p:cNvCxnSpPr>
          <p:nvPr/>
        </p:nvCxnSpPr>
        <p:spPr>
          <a:xfrm flipV="1">
            <a:off x="2590216" y="2750402"/>
            <a:ext cx="0" cy="411587"/>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Subtitle 2">
            <a:extLst>
              <a:ext uri="{FF2B5EF4-FFF2-40B4-BE49-F238E27FC236}">
                <a16:creationId xmlns:a16="http://schemas.microsoft.com/office/drawing/2014/main" id="{FC89A73D-80B4-EB4C-8EAE-94EA17539EC1}"/>
              </a:ext>
            </a:extLst>
          </p:cNvPr>
          <p:cNvSpPr txBox="1">
            <a:spLocks/>
          </p:cNvSpPr>
          <p:nvPr/>
        </p:nvSpPr>
        <p:spPr>
          <a:xfrm>
            <a:off x="1625758" y="2183192"/>
            <a:ext cx="1928916" cy="404991"/>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b="1" dirty="0">
                <a:solidFill>
                  <a:srgbClr val="0070C0"/>
                </a:solidFill>
                <a:latin typeface="Lato Light" panose="020F0502020204030203" pitchFamily="34" charset="0"/>
                <a:ea typeface="Lato Light" panose="020F0502020204030203" pitchFamily="34" charset="0"/>
                <a:cs typeface="Mukta ExtraLight" panose="020B0000000000000000" pitchFamily="34" charset="77"/>
              </a:rPr>
              <a:t>CEO retires </a:t>
            </a:r>
            <a:r>
              <a:rPr lang="en-US" sz="1200"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after 27 years.</a:t>
            </a:r>
          </a:p>
          <a:p>
            <a:pPr>
              <a:lnSpc>
                <a:spcPts val="1313"/>
              </a:lnSpc>
            </a:pPr>
            <a:r>
              <a:rPr lang="en-US" sz="1200"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New CEO starts</a:t>
            </a:r>
          </a:p>
        </p:txBody>
      </p:sp>
      <p:sp>
        <p:nvSpPr>
          <p:cNvPr id="53" name="TextBox 52">
            <a:extLst>
              <a:ext uri="{FF2B5EF4-FFF2-40B4-BE49-F238E27FC236}">
                <a16:creationId xmlns:a16="http://schemas.microsoft.com/office/drawing/2014/main" id="{5C75D1BE-66EB-EC44-A630-37D181E64EEA}"/>
              </a:ext>
            </a:extLst>
          </p:cNvPr>
          <p:cNvSpPr txBox="1"/>
          <p:nvPr/>
        </p:nvSpPr>
        <p:spPr>
          <a:xfrm>
            <a:off x="1079775" y="1602083"/>
            <a:ext cx="1091966" cy="584775"/>
          </a:xfrm>
          <a:prstGeom prst="rect">
            <a:avLst/>
          </a:prstGeom>
          <a:noFill/>
        </p:spPr>
        <p:txBody>
          <a:bodyPr wrap="non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2019</a:t>
            </a:r>
          </a:p>
        </p:txBody>
      </p:sp>
      <p:cxnSp>
        <p:nvCxnSpPr>
          <p:cNvPr id="55" name="Straight Arrow Connector 54">
            <a:extLst>
              <a:ext uri="{FF2B5EF4-FFF2-40B4-BE49-F238E27FC236}">
                <a16:creationId xmlns:a16="http://schemas.microsoft.com/office/drawing/2014/main" id="{EA1C3034-8C15-C24B-B3F9-D4BACB00EAC8}"/>
              </a:ext>
            </a:extLst>
          </p:cNvPr>
          <p:cNvCxnSpPr>
            <a:cxnSpLocks/>
          </p:cNvCxnSpPr>
          <p:nvPr/>
        </p:nvCxnSpPr>
        <p:spPr>
          <a:xfrm flipV="1">
            <a:off x="5222891" y="3278791"/>
            <a:ext cx="0" cy="411587"/>
          </a:xfrm>
          <a:prstGeom prst="straightConnector1">
            <a:avLst/>
          </a:prstGeom>
          <a:ln w="1270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6" name="Subtitle 2">
            <a:extLst>
              <a:ext uri="{FF2B5EF4-FFF2-40B4-BE49-F238E27FC236}">
                <a16:creationId xmlns:a16="http://schemas.microsoft.com/office/drawing/2014/main" id="{DC20365B-448B-5C44-AB59-3CC3C08019A8}"/>
              </a:ext>
            </a:extLst>
          </p:cNvPr>
          <p:cNvSpPr txBox="1">
            <a:spLocks/>
          </p:cNvSpPr>
          <p:nvPr/>
        </p:nvSpPr>
        <p:spPr>
          <a:xfrm>
            <a:off x="4462959" y="2699799"/>
            <a:ext cx="1519863" cy="368058"/>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b="1" dirty="0">
                <a:solidFill>
                  <a:srgbClr val="0070C0"/>
                </a:solidFill>
                <a:latin typeface="Lato Light" panose="020F0502020204030203" pitchFamily="34" charset="0"/>
                <a:ea typeface="Lato Light" panose="020F0502020204030203" pitchFamily="34" charset="0"/>
                <a:cs typeface="Mukta ExtraLight" panose="020B0000000000000000" pitchFamily="34" charset="77"/>
              </a:rPr>
              <a:t>CEO leaves</a:t>
            </a:r>
            <a:r>
              <a:rPr lang="en-US" sz="1200"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Interim CEO </a:t>
            </a:r>
          </a:p>
        </p:txBody>
      </p:sp>
      <p:sp>
        <p:nvSpPr>
          <p:cNvPr id="57" name="TextBox 56">
            <a:extLst>
              <a:ext uri="{FF2B5EF4-FFF2-40B4-BE49-F238E27FC236}">
                <a16:creationId xmlns:a16="http://schemas.microsoft.com/office/drawing/2014/main" id="{9BE97EB8-95B8-AD49-9F3F-BCB43C91706E}"/>
              </a:ext>
            </a:extLst>
          </p:cNvPr>
          <p:cNvSpPr txBox="1"/>
          <p:nvPr/>
        </p:nvSpPr>
        <p:spPr>
          <a:xfrm>
            <a:off x="4645652" y="2087213"/>
            <a:ext cx="1154483" cy="584775"/>
          </a:xfrm>
          <a:prstGeom prst="rect">
            <a:avLst/>
          </a:prstGeom>
          <a:noFill/>
        </p:spPr>
        <p:txBody>
          <a:bodyPr wrap="non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2022</a:t>
            </a:r>
          </a:p>
        </p:txBody>
      </p:sp>
      <p:cxnSp>
        <p:nvCxnSpPr>
          <p:cNvPr id="58" name="Straight Arrow Connector 57">
            <a:extLst>
              <a:ext uri="{FF2B5EF4-FFF2-40B4-BE49-F238E27FC236}">
                <a16:creationId xmlns:a16="http://schemas.microsoft.com/office/drawing/2014/main" id="{3EE006C8-C806-1D4F-B38F-8F0227B6D5D7}"/>
              </a:ext>
            </a:extLst>
          </p:cNvPr>
          <p:cNvCxnSpPr>
            <a:cxnSpLocks/>
          </p:cNvCxnSpPr>
          <p:nvPr/>
        </p:nvCxnSpPr>
        <p:spPr>
          <a:xfrm flipV="1">
            <a:off x="7864835" y="3797909"/>
            <a:ext cx="0" cy="411587"/>
          </a:xfrm>
          <a:prstGeom prst="straightConnector1">
            <a:avLst/>
          </a:prstGeom>
          <a:ln w="1270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Subtitle 2">
            <a:extLst>
              <a:ext uri="{FF2B5EF4-FFF2-40B4-BE49-F238E27FC236}">
                <a16:creationId xmlns:a16="http://schemas.microsoft.com/office/drawing/2014/main" id="{C334FA0B-1F3C-3842-A708-2929C2646CA1}"/>
              </a:ext>
            </a:extLst>
          </p:cNvPr>
          <p:cNvSpPr txBox="1">
            <a:spLocks/>
          </p:cNvSpPr>
          <p:nvPr/>
        </p:nvSpPr>
        <p:spPr>
          <a:xfrm>
            <a:off x="7104904" y="3218917"/>
            <a:ext cx="1519863" cy="368058"/>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200"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Organization begins culture change</a:t>
            </a:r>
          </a:p>
        </p:txBody>
      </p:sp>
      <p:sp>
        <p:nvSpPr>
          <p:cNvPr id="60" name="TextBox 59">
            <a:extLst>
              <a:ext uri="{FF2B5EF4-FFF2-40B4-BE49-F238E27FC236}">
                <a16:creationId xmlns:a16="http://schemas.microsoft.com/office/drawing/2014/main" id="{574FBADA-A9C7-B345-9469-B8656726B17D}"/>
              </a:ext>
            </a:extLst>
          </p:cNvPr>
          <p:cNvSpPr txBox="1"/>
          <p:nvPr/>
        </p:nvSpPr>
        <p:spPr>
          <a:xfrm>
            <a:off x="7280381" y="2606332"/>
            <a:ext cx="1168911" cy="584775"/>
          </a:xfrm>
          <a:prstGeom prst="rect">
            <a:avLst/>
          </a:prstGeom>
          <a:noFill/>
        </p:spPr>
        <p:txBody>
          <a:bodyPr wrap="non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2023</a:t>
            </a:r>
          </a:p>
        </p:txBody>
      </p:sp>
      <p:sp>
        <p:nvSpPr>
          <p:cNvPr id="5" name="Subtitle 2">
            <a:extLst>
              <a:ext uri="{FF2B5EF4-FFF2-40B4-BE49-F238E27FC236}">
                <a16:creationId xmlns:a16="http://schemas.microsoft.com/office/drawing/2014/main" id="{DDBDA215-E385-1835-0B71-B84B12B4C845}"/>
              </a:ext>
            </a:extLst>
          </p:cNvPr>
          <p:cNvSpPr txBox="1">
            <a:spLocks/>
          </p:cNvSpPr>
          <p:nvPr/>
        </p:nvSpPr>
        <p:spPr>
          <a:xfrm>
            <a:off x="3383769" y="2985481"/>
            <a:ext cx="1553613" cy="370109"/>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600" b="1" i="1" dirty="0">
                <a:solidFill>
                  <a:srgbClr val="FF0000"/>
                </a:solidFill>
                <a:latin typeface="Lato Light" panose="020F0502020204030203" pitchFamily="34" charset="0"/>
                <a:ea typeface="Lato Light" panose="020F0502020204030203" pitchFamily="34" charset="0"/>
                <a:cs typeface="Mukta ExtraLight" panose="020B0000000000000000" pitchFamily="34" charset="77"/>
              </a:rPr>
              <a:t>Leadership Structure Change</a:t>
            </a:r>
          </a:p>
        </p:txBody>
      </p:sp>
      <p:cxnSp>
        <p:nvCxnSpPr>
          <p:cNvPr id="7" name="Straight Connector 6">
            <a:extLst>
              <a:ext uri="{FF2B5EF4-FFF2-40B4-BE49-F238E27FC236}">
                <a16:creationId xmlns:a16="http://schemas.microsoft.com/office/drawing/2014/main" id="{7BE45FA6-5AE3-FF67-0A1A-05095B1C1473}"/>
              </a:ext>
            </a:extLst>
          </p:cNvPr>
          <p:cNvCxnSpPr>
            <a:cxnSpLocks/>
          </p:cNvCxnSpPr>
          <p:nvPr/>
        </p:nvCxnSpPr>
        <p:spPr>
          <a:xfrm flipH="1">
            <a:off x="4145293" y="3422416"/>
            <a:ext cx="76812" cy="24954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8138DF07-BB06-DD35-E119-8F3146BCA6F2}"/>
              </a:ext>
            </a:extLst>
          </p:cNvPr>
          <p:cNvSpPr txBox="1">
            <a:spLocks/>
          </p:cNvSpPr>
          <p:nvPr/>
        </p:nvSpPr>
        <p:spPr>
          <a:xfrm>
            <a:off x="5760518" y="3370235"/>
            <a:ext cx="1519863" cy="370109"/>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313"/>
              </a:lnSpc>
            </a:pPr>
            <a:r>
              <a:rPr lang="en-US" sz="1600" b="1" i="1" dirty="0">
                <a:solidFill>
                  <a:srgbClr val="FF0000"/>
                </a:solidFill>
                <a:latin typeface="Lato Light" panose="020F0502020204030203" pitchFamily="34" charset="0"/>
                <a:ea typeface="Lato Light" panose="020F0502020204030203" pitchFamily="34" charset="0"/>
                <a:cs typeface="Mukta ExtraLight" panose="020B0000000000000000" pitchFamily="34" charset="77"/>
              </a:rPr>
              <a:t>Several Changes C Suite Roles</a:t>
            </a:r>
          </a:p>
        </p:txBody>
      </p:sp>
      <p:cxnSp>
        <p:nvCxnSpPr>
          <p:cNvPr id="13" name="Straight Connector 12">
            <a:extLst>
              <a:ext uri="{FF2B5EF4-FFF2-40B4-BE49-F238E27FC236}">
                <a16:creationId xmlns:a16="http://schemas.microsoft.com/office/drawing/2014/main" id="{40684E94-DC35-E580-D6F8-360BFE78C1C3}"/>
              </a:ext>
            </a:extLst>
          </p:cNvPr>
          <p:cNvCxnSpPr>
            <a:cxnSpLocks/>
          </p:cNvCxnSpPr>
          <p:nvPr/>
        </p:nvCxnSpPr>
        <p:spPr>
          <a:xfrm>
            <a:off x="6783709" y="3740344"/>
            <a:ext cx="0" cy="3275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2B63F8C-1E20-1E43-125D-228E419280A7}"/>
              </a:ext>
            </a:extLst>
          </p:cNvPr>
          <p:cNvSpPr txBox="1"/>
          <p:nvPr/>
        </p:nvSpPr>
        <p:spPr>
          <a:xfrm>
            <a:off x="215901" y="5358569"/>
            <a:ext cx="8545078" cy="1384995"/>
          </a:xfrm>
          <a:prstGeom prst="rect">
            <a:avLst/>
          </a:prstGeom>
          <a:noFill/>
        </p:spPr>
        <p:txBody>
          <a:bodyPr wrap="square" rtlCol="0">
            <a:spAutoFit/>
          </a:bodyPr>
          <a:lstStyle/>
          <a:p>
            <a:r>
              <a:rPr lang="en-US" sz="2800" b="1" u="sng" dirty="0">
                <a:solidFill>
                  <a:schemeClr val="accent2"/>
                </a:solidFill>
              </a:rPr>
              <a:t>3 CEOs in 3 Years</a:t>
            </a:r>
          </a:p>
          <a:p>
            <a:pPr algn="ctr"/>
            <a:r>
              <a:rPr lang="en-US" sz="2800" b="1" u="sng" dirty="0">
                <a:solidFill>
                  <a:schemeClr val="accent6">
                    <a:lumMod val="75000"/>
                  </a:schemeClr>
                </a:solidFill>
              </a:rPr>
              <a:t>3 Cultures in 3 Years</a:t>
            </a:r>
          </a:p>
          <a:p>
            <a:pPr algn="r"/>
            <a:r>
              <a:rPr lang="en-US" sz="2800" b="1" u="sng" dirty="0">
                <a:solidFill>
                  <a:srgbClr val="0070C0"/>
                </a:solidFill>
              </a:rPr>
              <a:t> &amp; a Pandemic!</a:t>
            </a:r>
          </a:p>
        </p:txBody>
      </p:sp>
      <p:pic>
        <p:nvPicPr>
          <p:cNvPr id="4" name="Picture 3">
            <a:extLst>
              <a:ext uri="{FF2B5EF4-FFF2-40B4-BE49-F238E27FC236}">
                <a16:creationId xmlns:a16="http://schemas.microsoft.com/office/drawing/2014/main" id="{3F819BC0-5E40-7AEB-D53B-F2F9AB09E463}"/>
              </a:ext>
            </a:extLst>
          </p:cNvPr>
          <p:cNvPicPr>
            <a:picLocks noChangeAspect="1"/>
          </p:cNvPicPr>
          <p:nvPr/>
        </p:nvPicPr>
        <p:blipFill rotWithShape="1">
          <a:blip r:embed="rId3"/>
          <a:srcRect t="28741"/>
          <a:stretch/>
        </p:blipFill>
        <p:spPr>
          <a:xfrm>
            <a:off x="42989" y="198368"/>
            <a:ext cx="5215072" cy="1081932"/>
          </a:xfrm>
          <a:prstGeom prst="rect">
            <a:avLst/>
          </a:prstGeom>
        </p:spPr>
      </p:pic>
      <p:sp>
        <p:nvSpPr>
          <p:cNvPr id="3" name="TextBox 2">
            <a:extLst>
              <a:ext uri="{FF2B5EF4-FFF2-40B4-BE49-F238E27FC236}">
                <a16:creationId xmlns:a16="http://schemas.microsoft.com/office/drawing/2014/main" id="{594C9AB7-AC87-0B4E-88AF-9ABB20077B43}"/>
              </a:ext>
            </a:extLst>
          </p:cNvPr>
          <p:cNvSpPr txBox="1"/>
          <p:nvPr/>
        </p:nvSpPr>
        <p:spPr>
          <a:xfrm>
            <a:off x="3255753" y="195558"/>
            <a:ext cx="5088764" cy="954107"/>
          </a:xfrm>
          <a:prstGeom prst="rect">
            <a:avLst/>
          </a:prstGeom>
          <a:noFill/>
          <a:ln>
            <a:solidFill>
              <a:schemeClr val="tx1"/>
            </a:solidFill>
          </a:ln>
        </p:spPr>
        <p:txBody>
          <a:bodyPr wrap="square" rtlCol="0">
            <a:spAutoFit/>
          </a:bodyPr>
          <a:lstStyle/>
          <a:p>
            <a:pPr algn="ctr"/>
            <a:r>
              <a:rPr lang="en-US" sz="2800" b="1" u="sng" spc="113" dirty="0">
                <a:latin typeface="Poppins" panose="00000500000000000000" pitchFamily="2" charset="0"/>
                <a:cs typeface="Poppins" panose="00000500000000000000" pitchFamily="2" charset="0"/>
              </a:rPr>
              <a:t>TIMELINE OF ORGANIZATION EVENTS</a:t>
            </a:r>
          </a:p>
        </p:txBody>
      </p:sp>
      <p:sp>
        <p:nvSpPr>
          <p:cNvPr id="6" name="Star: 4 Points 5">
            <a:extLst>
              <a:ext uri="{FF2B5EF4-FFF2-40B4-BE49-F238E27FC236}">
                <a16:creationId xmlns:a16="http://schemas.microsoft.com/office/drawing/2014/main" id="{BA9AFB5A-BA80-1B04-82C7-1514BFD95F58}"/>
              </a:ext>
            </a:extLst>
          </p:cNvPr>
          <p:cNvSpPr/>
          <p:nvPr/>
        </p:nvSpPr>
        <p:spPr>
          <a:xfrm>
            <a:off x="4113702" y="3645131"/>
            <a:ext cx="531950" cy="411587"/>
          </a:xfrm>
          <a:prstGeom prst="star4">
            <a:avLst/>
          </a:prstGeom>
          <a:solidFill>
            <a:srgbClr val="D830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031CEEB-C89D-0B49-BF38-0097E56C89A5}"/>
              </a:ext>
            </a:extLst>
          </p:cNvPr>
          <p:cNvSpPr txBox="1"/>
          <p:nvPr/>
        </p:nvSpPr>
        <p:spPr>
          <a:xfrm>
            <a:off x="2526432" y="1623390"/>
            <a:ext cx="1188147" cy="584775"/>
          </a:xfrm>
          <a:prstGeom prst="rect">
            <a:avLst/>
          </a:prstGeom>
          <a:noFill/>
        </p:spPr>
        <p:txBody>
          <a:bodyPr wrap="non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2020</a:t>
            </a:r>
          </a:p>
        </p:txBody>
      </p:sp>
    </p:spTree>
    <p:extLst>
      <p:ext uri="{BB962C8B-B14F-4D97-AF65-F5344CB8AC3E}">
        <p14:creationId xmlns:p14="http://schemas.microsoft.com/office/powerpoint/2010/main" val="2843083719"/>
      </p:ext>
    </p:extLst>
  </p:cSld>
  <p:clrMapOvr>
    <a:masterClrMapping/>
  </p:clrMapOvr>
  <mc:AlternateContent xmlns:mc="http://schemas.openxmlformats.org/markup-compatibility/2006">
    <mc:Choice xmlns:p14="http://schemas.microsoft.com/office/powerpoint/2010/main" Requires="p14">
      <p:transition spd="slow" p14:dur="2000" advTm="67305"/>
    </mc:Choice>
    <mc:Fallback>
      <p:transition spd="slow" advTm="6730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57200"/>
            <a:ext cx="277749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1" name="Rectangle 60">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453643"/>
            <a:ext cx="277749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3" name="Rectangle 62">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457200"/>
            <a:ext cx="277749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5" name="Rectangle 64">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614407"/>
            <a:ext cx="848200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Title 1">
            <a:extLst>
              <a:ext uri="{FF2B5EF4-FFF2-40B4-BE49-F238E27FC236}">
                <a16:creationId xmlns:a16="http://schemas.microsoft.com/office/drawing/2014/main" id="{FC5850EA-4096-3334-F0B6-02B655D6E61E}"/>
              </a:ext>
            </a:extLst>
          </p:cNvPr>
          <p:cNvSpPr txBox="1">
            <a:spLocks/>
          </p:cNvSpPr>
          <p:nvPr/>
        </p:nvSpPr>
        <p:spPr>
          <a:xfrm>
            <a:off x="435894" y="702156"/>
            <a:ext cx="8272212" cy="1013800"/>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800" b="0" i="0" u="none" strike="noStrike" kern="1200" cap="all" spc="0" normalizeH="0" baseline="0" noProof="0">
                <a:ln>
                  <a:noFill/>
                </a:ln>
                <a:solidFill>
                  <a:prstClr val="white"/>
                </a:solidFill>
                <a:effectLst/>
                <a:uLnTx/>
                <a:uFillTx/>
                <a:latin typeface="Gill Sans MT" panose="020B0502020104020203"/>
                <a:ea typeface="+mj-ea"/>
                <a:cs typeface="+mj-cs"/>
              </a:rPr>
              <a:t>HEALTH CARE  10 STEP </a:t>
            </a:r>
            <a:br>
              <a:rPr kumimoji="0" lang="en-US" sz="2800" b="0" i="0" u="none" strike="noStrike" kern="1200" cap="all" spc="0" normalizeH="0" baseline="0" noProof="0">
                <a:ln>
                  <a:noFill/>
                </a:ln>
                <a:solidFill>
                  <a:prstClr val="white"/>
                </a:solidFill>
                <a:effectLst/>
                <a:uLnTx/>
                <a:uFillTx/>
                <a:latin typeface="Gill Sans MT" panose="020B0502020104020203"/>
                <a:ea typeface="+mj-ea"/>
                <a:cs typeface="+mj-cs"/>
              </a:rPr>
            </a:br>
            <a:r>
              <a:rPr kumimoji="0" lang="en-US" sz="2800" b="0" i="0" u="none" strike="noStrike" kern="1200" cap="all" spc="0" normalizeH="0" baseline="0" noProof="0">
                <a:ln>
                  <a:noFill/>
                </a:ln>
                <a:solidFill>
                  <a:prstClr val="white"/>
                </a:solidFill>
                <a:effectLst/>
                <a:uLnTx/>
                <a:uFillTx/>
                <a:latin typeface="Gill Sans MT" panose="020B0502020104020203"/>
                <a:ea typeface="+mj-ea"/>
                <a:cs typeface="+mj-cs"/>
              </a:rPr>
              <a:t>CHANGE MODEL</a:t>
            </a:r>
          </a:p>
        </p:txBody>
      </p:sp>
      <p:sp>
        <p:nvSpPr>
          <p:cNvPr id="67" name="Rectangle 66">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180496"/>
            <a:ext cx="277749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8" name="Picture 2" descr="Tropical island, beach, vector | Custom-Designed Illustrations ~ Creative Market">
            <a:extLst>
              <a:ext uri="{FF2B5EF4-FFF2-40B4-BE49-F238E27FC236}">
                <a16:creationId xmlns:a16="http://schemas.microsoft.com/office/drawing/2014/main" id="{ACB31EF0-C98A-817D-67FA-1842D81C2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72" r="16646" b="-4"/>
          <a:stretch/>
        </p:blipFill>
        <p:spPr bwMode="auto">
          <a:xfrm>
            <a:off x="492918" y="2970426"/>
            <a:ext cx="2478882" cy="24304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9C6967-C0E1-EAC3-BC34-835153EC3DDE}"/>
              </a:ext>
            </a:extLst>
          </p:cNvPr>
          <p:cNvSpPr txBox="1"/>
          <p:nvPr/>
        </p:nvSpPr>
        <p:spPr>
          <a:xfrm>
            <a:off x="3015997" y="2110161"/>
            <a:ext cx="6031225" cy="4045683"/>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20000"/>
              </a:spcBef>
              <a:spcAft>
                <a:spcPts val="600"/>
              </a:spcAft>
              <a:buClr>
                <a:srgbClr val="4590B8"/>
              </a:buClr>
              <a:buSzPct val="92000"/>
              <a:buFontTx/>
              <a:buNone/>
              <a:tabLst/>
              <a:defRPr/>
            </a:pPr>
            <a:endParaRPr kumimoji="0" lang="en-US" sz="3200" b="0" i="1" u="none" strike="noStrike" kern="1200" cap="none" spc="0" normalizeH="0" baseline="0" noProof="0" dirty="0">
              <a:ln>
                <a:noFill/>
              </a:ln>
              <a:solidFill>
                <a:srgbClr val="002060"/>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E744490B-016D-7406-1FC2-167DF8950F58}"/>
              </a:ext>
            </a:extLst>
          </p:cNvPr>
          <p:cNvSpPr txBox="1"/>
          <p:nvPr/>
        </p:nvSpPr>
        <p:spPr>
          <a:xfrm>
            <a:off x="3456769" y="2836100"/>
            <a:ext cx="5149680" cy="2564805"/>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450"/>
              </a:spcAft>
              <a:buClrTx/>
              <a:buSzTx/>
              <a:buFontTx/>
              <a:buNone/>
              <a:tabLst/>
              <a:defRPr/>
            </a:pPr>
            <a:r>
              <a:rPr kumimoji="0" lang="en-US" sz="3200" b="0" i="0" strike="noStrike" kern="1200" cap="none" spc="0" normalizeH="0" baseline="0" noProof="0" dirty="0">
                <a:ln>
                  <a:noFill/>
                </a:ln>
                <a:solidFill>
                  <a:srgbClr val="002060"/>
                </a:solidFill>
                <a:effectLst/>
                <a:uLnTx/>
                <a:uFillTx/>
                <a:latin typeface="Gill Sans MT" panose="020B0502020104020203"/>
                <a:ea typeface="+mn-ea"/>
                <a:cs typeface="+mn-cs"/>
              </a:rPr>
              <a:t>9. </a:t>
            </a:r>
            <a:r>
              <a:rPr kumimoji="0" lang="en-US" sz="3200" b="0" i="0" u="sng" strike="noStrike" kern="1200" cap="none" spc="0" normalizeH="0" baseline="0" noProof="0" dirty="0">
                <a:ln>
                  <a:noFill/>
                </a:ln>
                <a:solidFill>
                  <a:srgbClr val="002060"/>
                </a:solidFill>
                <a:effectLst/>
                <a:uLnTx/>
                <a:uFillTx/>
                <a:latin typeface="Gill Sans MT" panose="020B0502020104020203"/>
                <a:ea typeface="+mn-ea"/>
                <a:cs typeface="+mn-cs"/>
              </a:rPr>
              <a:t>EVALUATE</a:t>
            </a:r>
          </a:p>
          <a:p>
            <a:pPr marL="0" marR="0" lvl="0" indent="0" algn="ctr" defTabSz="342900" rtl="0" eaLnBrk="1" fontAlgn="auto" latinLnBrk="0" hangingPunct="1">
              <a:lnSpc>
                <a:spcPct val="100000"/>
              </a:lnSpc>
              <a:spcBef>
                <a:spcPts val="0"/>
              </a:spcBef>
              <a:spcAft>
                <a:spcPts val="45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Gill Sans MT" panose="020B0502020104020203"/>
              <a:ea typeface="+mn-ea"/>
              <a:cs typeface="+mn-cs"/>
            </a:endParaRPr>
          </a:p>
          <a:p>
            <a:pPr marL="0" marR="0" lvl="0" indent="0" algn="ctr" defTabSz="342900" rtl="0" eaLnBrk="1" fontAlgn="auto" latinLnBrk="0" hangingPunct="1">
              <a:lnSpc>
                <a:spcPct val="100000"/>
              </a:lnSpc>
              <a:spcBef>
                <a:spcPts val="0"/>
              </a:spcBef>
              <a:spcAft>
                <a:spcPts val="450"/>
              </a:spcAft>
              <a:buClrTx/>
              <a:buSzTx/>
              <a:buFontTx/>
              <a:buNone/>
              <a:tabLst/>
              <a:defRPr/>
            </a:pPr>
            <a:r>
              <a:rPr kumimoji="0" lang="en-US" sz="3200" b="0" i="1" u="none" strike="noStrike" kern="1200" cap="none" spc="0" normalizeH="0" baseline="0" noProof="0" dirty="0">
                <a:ln>
                  <a:noFill/>
                </a:ln>
                <a:solidFill>
                  <a:srgbClr val="002060"/>
                </a:solidFill>
                <a:effectLst/>
                <a:uLnTx/>
                <a:uFillTx/>
                <a:latin typeface="Gill Sans MT" panose="020B0502020104020203"/>
                <a:ea typeface="+mn-ea"/>
                <a:cs typeface="+mn-cs"/>
              </a:rPr>
              <a:t>Successful?</a:t>
            </a:r>
          </a:p>
          <a:p>
            <a:pPr marL="0" marR="0" lvl="0" indent="0" algn="ctr" defTabSz="342900" rtl="0" eaLnBrk="1" fontAlgn="auto" latinLnBrk="0" hangingPunct="1">
              <a:lnSpc>
                <a:spcPct val="100000"/>
              </a:lnSpc>
              <a:spcBef>
                <a:spcPts val="0"/>
              </a:spcBef>
              <a:spcAft>
                <a:spcPts val="450"/>
              </a:spcAft>
              <a:buClrTx/>
              <a:buSzTx/>
              <a:buFontTx/>
              <a:buNone/>
              <a:tabLst/>
              <a:defRPr/>
            </a:pPr>
            <a:r>
              <a:rPr kumimoji="0" lang="en-US" sz="3200" b="0" i="1" u="none" strike="noStrike" kern="1200" cap="none" spc="0" normalizeH="0" baseline="0" noProof="0" dirty="0">
                <a:ln>
                  <a:noFill/>
                </a:ln>
                <a:solidFill>
                  <a:srgbClr val="002060"/>
                </a:solidFill>
                <a:effectLst/>
                <a:uLnTx/>
                <a:uFillTx/>
                <a:latin typeface="Gill Sans MT" panose="020B0502020104020203"/>
                <a:ea typeface="+mn-ea"/>
                <a:cs typeface="+mn-cs"/>
              </a:rPr>
              <a:t>Unsuccessful?</a:t>
            </a:r>
          </a:p>
          <a:p>
            <a:pPr marL="0" marR="0" lvl="0" indent="0" algn="ctr" defTabSz="342900" rtl="0" eaLnBrk="1" fontAlgn="auto" latinLnBrk="0" hangingPunct="1">
              <a:lnSpc>
                <a:spcPct val="100000"/>
              </a:lnSpc>
              <a:spcBef>
                <a:spcPts val="0"/>
              </a:spcBef>
              <a:spcAft>
                <a:spcPts val="450"/>
              </a:spcAft>
              <a:buClrTx/>
              <a:buSzTx/>
              <a:buFontTx/>
              <a:buNone/>
              <a:tabLst/>
              <a:defRPr/>
            </a:pPr>
            <a:r>
              <a:rPr kumimoji="0" lang="en-US" sz="3200" b="0" i="1" u="none" strike="noStrike" kern="1200" cap="none" spc="0" normalizeH="0" baseline="0" noProof="0" dirty="0">
                <a:ln>
                  <a:noFill/>
                </a:ln>
                <a:solidFill>
                  <a:srgbClr val="002060"/>
                </a:solidFill>
                <a:effectLst/>
                <a:uLnTx/>
                <a:uFillTx/>
                <a:latin typeface="Gill Sans MT" panose="020B0502020104020203"/>
                <a:ea typeface="+mn-ea"/>
                <a:cs typeface="+mn-cs"/>
              </a:rPr>
              <a:t>Additional changes needed?</a:t>
            </a:r>
          </a:p>
        </p:txBody>
      </p:sp>
      <p:pic>
        <p:nvPicPr>
          <p:cNvPr id="2" name="Picture 1" descr="A logo with blue and green text&#10;&#10;Description automatically generated">
            <a:extLst>
              <a:ext uri="{FF2B5EF4-FFF2-40B4-BE49-F238E27FC236}">
                <a16:creationId xmlns:a16="http://schemas.microsoft.com/office/drawing/2014/main" id="{76BB9E01-F4B0-42EE-9D40-2314A2821FD8}"/>
              </a:ext>
            </a:extLst>
          </p:cNvPr>
          <p:cNvPicPr>
            <a:picLocks noChangeAspect="1"/>
          </p:cNvPicPr>
          <p:nvPr/>
        </p:nvPicPr>
        <p:blipFill>
          <a:blip r:embed="rId4"/>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9726956"/>
      </p:ext>
    </p:extLst>
  </p:cSld>
  <p:clrMapOvr>
    <a:masterClrMapping/>
  </p:clrMapOvr>
  <mc:AlternateContent xmlns:mc="http://schemas.openxmlformats.org/markup-compatibility/2006">
    <mc:Choice xmlns:p14="http://schemas.microsoft.com/office/powerpoint/2010/main" Requires="p14">
      <p:transition spd="slow" p14:dur="2000" advTm="30333"/>
    </mc:Choice>
    <mc:Fallback>
      <p:transition spd="slow" advTm="3033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change process&#10;&#10;Description automatically generated">
            <a:extLst>
              <a:ext uri="{FF2B5EF4-FFF2-40B4-BE49-F238E27FC236}">
                <a16:creationId xmlns:a16="http://schemas.microsoft.com/office/drawing/2014/main" id="{18ADA58D-5207-51D6-E7AA-3A0CE93F1C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15650" y="524594"/>
            <a:ext cx="8112700" cy="6104806"/>
          </a:xfrm>
          <a:prstGeom prst="rect">
            <a:avLst/>
          </a:prstGeom>
          <a:ln w="38100">
            <a:solidFill>
              <a:schemeClr val="accent1"/>
            </a:solidFill>
          </a:ln>
        </p:spPr>
      </p:pic>
    </p:spTree>
    <p:extLst>
      <p:ext uri="{BB962C8B-B14F-4D97-AF65-F5344CB8AC3E}">
        <p14:creationId xmlns:p14="http://schemas.microsoft.com/office/powerpoint/2010/main" val="1023123760"/>
      </p:ext>
    </p:extLst>
  </p:cSld>
  <p:clrMapOvr>
    <a:masterClrMapping/>
  </p:clrMapOvr>
  <mc:AlternateContent xmlns:mc="http://schemas.openxmlformats.org/markup-compatibility/2006">
    <mc:Choice xmlns:p14="http://schemas.microsoft.com/office/powerpoint/2010/main" Requires="p14">
      <p:transition spd="slow" p14:dur="2000" advTm="11877"/>
    </mc:Choice>
    <mc:Fallback>
      <p:transition spd="slow" advTm="1187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5986D-0EE2-0F48-8015-506F2BCC38E6}"/>
              </a:ext>
            </a:extLst>
          </p:cNvPr>
          <p:cNvSpPr txBox="1"/>
          <p:nvPr/>
        </p:nvSpPr>
        <p:spPr>
          <a:xfrm>
            <a:off x="-319238" y="1839428"/>
            <a:ext cx="5757251" cy="3531226"/>
          </a:xfrm>
          <a:prstGeom prst="rect">
            <a:avLst/>
          </a:prstGeom>
        </p:spPr>
        <p:txBody>
          <a:bodyPr vert="horz" lIns="91440" tIns="45720" rIns="91440" bIns="45720" rtlCol="0" anchor="ctr">
            <a:normAutofit/>
          </a:bodyPr>
          <a:lstStyle/>
          <a:p>
            <a:pPr defTabSz="342900">
              <a:spcAft>
                <a:spcPts val="450"/>
              </a:spcAft>
            </a:pPr>
            <a:endParaRPr lang="en-US" sz="2400" dirty="0">
              <a:solidFill>
                <a:srgbClr val="002060"/>
              </a:solidFill>
              <a:latin typeface="Gill Sans MT" panose="020B0502020104020203"/>
            </a:endParaRPr>
          </a:p>
          <a:p>
            <a:pPr algn="ctr" defTabSz="342900">
              <a:spcAft>
                <a:spcPts val="450"/>
              </a:spcAft>
            </a:pPr>
            <a:r>
              <a:rPr lang="en-US" sz="3200" dirty="0">
                <a:solidFill>
                  <a:srgbClr val="002060"/>
                </a:solidFill>
                <a:latin typeface="Gill Sans MT" panose="020B0502020104020203"/>
              </a:rPr>
              <a:t>10. </a:t>
            </a:r>
            <a:r>
              <a:rPr lang="en-US" sz="3200" u="sng" dirty="0">
                <a:solidFill>
                  <a:srgbClr val="002060"/>
                </a:solidFill>
                <a:latin typeface="Gill Sans MT" panose="020B0502020104020203"/>
              </a:rPr>
              <a:t>SUSTAIN</a:t>
            </a:r>
          </a:p>
          <a:p>
            <a:pPr algn="ctr" defTabSz="342900">
              <a:spcAft>
                <a:spcPts val="450"/>
              </a:spcAft>
            </a:pPr>
            <a:endParaRPr lang="en-US" sz="3200" i="1" dirty="0">
              <a:solidFill>
                <a:srgbClr val="002060"/>
              </a:solidFill>
              <a:latin typeface="Gill Sans MT" panose="020B0502020104020203"/>
            </a:endParaRPr>
          </a:p>
          <a:p>
            <a:pPr marL="342900" lvl="1" algn="ctr" defTabSz="342900">
              <a:spcAft>
                <a:spcPts val="450"/>
              </a:spcAft>
            </a:pPr>
            <a:r>
              <a:rPr lang="en-US" sz="3200" i="1" dirty="0">
                <a:solidFill>
                  <a:srgbClr val="002060"/>
                </a:solidFill>
                <a:latin typeface="Gill Sans MT" panose="020B0502020104020203"/>
              </a:rPr>
              <a:t>Hardwiring change</a:t>
            </a:r>
          </a:p>
          <a:p>
            <a:pPr marL="0" marR="0" lvl="0" indent="0" algn="ctr" defTabSz="342900" rtl="0" eaLnBrk="1" fontAlgn="auto" latinLnBrk="0" hangingPunct="1">
              <a:lnSpc>
                <a:spcPct val="100000"/>
              </a:lnSpc>
              <a:spcBef>
                <a:spcPts val="0"/>
              </a:spcBef>
              <a:spcAft>
                <a:spcPts val="450"/>
              </a:spcAft>
              <a:buClrTx/>
              <a:buSzTx/>
              <a:buFontTx/>
              <a:buNone/>
              <a:tabLst/>
              <a:defRPr/>
            </a:pPr>
            <a:endParaRPr kumimoji="0" lang="en-US" sz="3200" b="0" i="1" u="none" strike="noStrike" kern="1200" cap="none" spc="0" normalizeH="0" baseline="0" noProof="0" dirty="0">
              <a:ln>
                <a:noFill/>
              </a:ln>
              <a:solidFill>
                <a:srgbClr val="002060"/>
              </a:solidFill>
              <a:effectLst/>
              <a:uLnTx/>
              <a:uFillTx/>
              <a:latin typeface="Gill Sans MT" panose="020B0502020104020203"/>
              <a:ea typeface="+mn-ea"/>
              <a:cs typeface="+mn-cs"/>
            </a:endParaRPr>
          </a:p>
        </p:txBody>
      </p:sp>
      <p:pic>
        <p:nvPicPr>
          <p:cNvPr id="8" name="Picture 2" descr="Tropical island, beach, vector | Custom-Designed Illustrations ~ Creative Market">
            <a:extLst>
              <a:ext uri="{FF2B5EF4-FFF2-40B4-BE49-F238E27FC236}">
                <a16:creationId xmlns:a16="http://schemas.microsoft.com/office/drawing/2014/main" id="{ACB31EF0-C98A-817D-67FA-1842D81C26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787" r="34273" b="1"/>
          <a:stretch/>
        </p:blipFill>
        <p:spPr bwMode="auto">
          <a:xfrm>
            <a:off x="6031610" y="600075"/>
            <a:ext cx="2771871" cy="579278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1C6F929D-51C3-1406-4F66-F6FF9EFB1126}"/>
              </a:ext>
            </a:extLst>
          </p:cNvPr>
          <p:cNvSpPr txBox="1">
            <a:spLocks/>
          </p:cNvSpPr>
          <p:nvPr/>
        </p:nvSpPr>
        <p:spPr>
          <a:xfrm>
            <a:off x="435894" y="702156"/>
            <a:ext cx="5522968" cy="1013800"/>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800" b="0" i="0" u="none" strike="noStrike" kern="1200" cap="all" spc="0" normalizeH="0" baseline="0" noProof="0">
                <a:ln>
                  <a:noFill/>
                </a:ln>
                <a:solidFill>
                  <a:srgbClr val="002060"/>
                </a:solidFill>
                <a:effectLst/>
                <a:uLnTx/>
                <a:uFillTx/>
                <a:latin typeface="Gill Sans MT" panose="020B0502020104020203"/>
                <a:ea typeface="+mj-ea"/>
                <a:cs typeface="+mj-cs"/>
              </a:rPr>
              <a:t>HEALTH CARE  10 STEP </a:t>
            </a:r>
            <a:br>
              <a:rPr kumimoji="0" lang="en-US" sz="2800" b="0" i="0" u="none" strike="noStrike" kern="1200" cap="all" spc="0" normalizeH="0" baseline="0" noProof="0">
                <a:ln>
                  <a:noFill/>
                </a:ln>
                <a:solidFill>
                  <a:srgbClr val="002060"/>
                </a:solidFill>
                <a:effectLst/>
                <a:uLnTx/>
                <a:uFillTx/>
                <a:latin typeface="Gill Sans MT" panose="020B0502020104020203"/>
                <a:ea typeface="+mj-ea"/>
                <a:cs typeface="+mj-cs"/>
              </a:rPr>
            </a:br>
            <a:r>
              <a:rPr kumimoji="0" lang="en-US" sz="2800" b="0" i="0" u="none" strike="noStrike" kern="1200" cap="all" spc="0" normalizeH="0" baseline="0" noProof="0">
                <a:ln>
                  <a:noFill/>
                </a:ln>
                <a:solidFill>
                  <a:srgbClr val="002060"/>
                </a:solidFill>
                <a:effectLst/>
                <a:uLnTx/>
                <a:uFillTx/>
                <a:latin typeface="Gill Sans MT" panose="020B0502020104020203"/>
                <a:ea typeface="+mj-ea"/>
                <a:cs typeface="+mj-cs"/>
              </a:rPr>
              <a:t>CHANGE MODEL</a:t>
            </a:r>
          </a:p>
        </p:txBody>
      </p:sp>
      <p:pic>
        <p:nvPicPr>
          <p:cNvPr id="2" name="Picture 1" descr="A logo with blue and green text&#10;&#10;Description automatically generated">
            <a:extLst>
              <a:ext uri="{FF2B5EF4-FFF2-40B4-BE49-F238E27FC236}">
                <a16:creationId xmlns:a16="http://schemas.microsoft.com/office/drawing/2014/main" id="{728FD8C3-66A9-28CA-CE1F-9470AD2FA270}"/>
              </a:ext>
            </a:extLst>
          </p:cNvPr>
          <p:cNvPicPr>
            <a:picLocks noChangeAspect="1"/>
          </p:cNvPicPr>
          <p:nvPr/>
        </p:nvPicPr>
        <p:blipFill>
          <a:blip r:embed="rId4"/>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6411632"/>
      </p:ext>
    </p:extLst>
  </p:cSld>
  <p:clrMapOvr>
    <a:masterClrMapping/>
  </p:clrMapOvr>
  <mc:AlternateContent xmlns:mc="http://schemas.openxmlformats.org/markup-compatibility/2006">
    <mc:Choice xmlns:p14="http://schemas.microsoft.com/office/powerpoint/2010/main" Requires="p14">
      <p:transition spd="slow" p14:dur="2000" advTm="27605"/>
    </mc:Choice>
    <mc:Fallback>
      <p:transition spd="slow" advTm="2760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308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Rectangle 308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he Secret to Changing Culture is in the Genes">
            <a:extLst>
              <a:ext uri="{FF2B5EF4-FFF2-40B4-BE49-F238E27FC236}">
                <a16:creationId xmlns:a16="http://schemas.microsoft.com/office/drawing/2014/main" id="{FEA7CB09-6B08-6321-B134-B7884F767F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82600" y="1149160"/>
            <a:ext cx="8178799" cy="45596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193677"/>
      </p:ext>
    </p:extLst>
  </p:cSld>
  <p:clrMapOvr>
    <a:masterClrMapping/>
  </p:clrMapOvr>
  <mc:AlternateContent xmlns:mc="http://schemas.openxmlformats.org/markup-compatibility/2006">
    <mc:Choice xmlns:p14="http://schemas.microsoft.com/office/powerpoint/2010/main" Requires="p14">
      <p:transition spd="slow" p14:dur="2000" advTm="34422"/>
    </mc:Choice>
    <mc:Fallback>
      <p:transition spd="slow" advTm="3442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BB5C-260D-1009-9B66-F13F189B4B2F}"/>
              </a:ext>
            </a:extLst>
          </p:cNvPr>
          <p:cNvSpPr>
            <a:spLocks noGrp="1"/>
          </p:cNvSpPr>
          <p:nvPr>
            <p:ph type="title"/>
          </p:nvPr>
        </p:nvSpPr>
        <p:spPr>
          <a:xfrm>
            <a:off x="360758" y="327025"/>
            <a:ext cx="3993358" cy="1630363"/>
          </a:xfrm>
        </p:spPr>
        <p:txBody>
          <a:bodyPr anchor="b">
            <a:normAutofit/>
          </a:bodyPr>
          <a:lstStyle/>
          <a:p>
            <a:r>
              <a:rPr lang="en-US" sz="3100" b="1" u="sng" dirty="0"/>
              <a:t>3 Take Aways</a:t>
            </a:r>
          </a:p>
        </p:txBody>
      </p:sp>
      <p:sp>
        <p:nvSpPr>
          <p:cNvPr id="3" name="Content Placeholder 2">
            <a:extLst>
              <a:ext uri="{FF2B5EF4-FFF2-40B4-BE49-F238E27FC236}">
                <a16:creationId xmlns:a16="http://schemas.microsoft.com/office/drawing/2014/main" id="{7915A1F2-B043-FD2A-371C-21425E5B03D5}"/>
              </a:ext>
            </a:extLst>
          </p:cNvPr>
          <p:cNvSpPr>
            <a:spLocks noGrp="1"/>
          </p:cNvSpPr>
          <p:nvPr>
            <p:ph idx="1"/>
          </p:nvPr>
        </p:nvSpPr>
        <p:spPr>
          <a:xfrm>
            <a:off x="360759" y="2286001"/>
            <a:ext cx="3993357" cy="3919538"/>
          </a:xfrm>
        </p:spPr>
        <p:txBody>
          <a:bodyPr anchor="t">
            <a:normAutofit/>
          </a:bodyPr>
          <a:lstStyle/>
          <a:p>
            <a:pPr marL="514350" indent="-514350">
              <a:buFont typeface="+mj-lt"/>
              <a:buAutoNum type="arabicPeriod"/>
            </a:pPr>
            <a:r>
              <a:rPr lang="en-US" sz="2000" dirty="0">
                <a:latin typeface="Gill Sans MT" panose="020B0502020104020203" pitchFamily="34" charset="77"/>
              </a:rPr>
              <a:t>Meet the culture where it is.</a:t>
            </a:r>
          </a:p>
          <a:p>
            <a:pPr marL="514350" indent="-514350">
              <a:buFont typeface="+mj-lt"/>
              <a:buAutoNum type="arabicPeriod"/>
            </a:pPr>
            <a:endParaRPr lang="en-US" sz="2000" dirty="0">
              <a:latin typeface="Gill Sans MT" panose="020B0502020104020203" pitchFamily="34" charset="77"/>
            </a:endParaRPr>
          </a:p>
          <a:p>
            <a:pPr marL="514350" indent="-514350">
              <a:buFont typeface="+mj-lt"/>
              <a:buAutoNum type="arabicPeriod"/>
            </a:pPr>
            <a:r>
              <a:rPr lang="en-US" sz="2000" dirty="0">
                <a:latin typeface="Gill Sans MT" panose="020B0502020104020203" pitchFamily="34" charset="77"/>
              </a:rPr>
              <a:t>Culture eats strategy at every meal.</a:t>
            </a:r>
          </a:p>
          <a:p>
            <a:pPr marL="514350" indent="-514350">
              <a:buFont typeface="+mj-lt"/>
              <a:buAutoNum type="arabicPeriod"/>
            </a:pPr>
            <a:endParaRPr lang="en-US" sz="2000" dirty="0">
              <a:latin typeface="Gill Sans MT" panose="020B0502020104020203" pitchFamily="34" charset="77"/>
            </a:endParaRPr>
          </a:p>
          <a:p>
            <a:pPr marL="514350" indent="-514350">
              <a:buFont typeface="+mj-lt"/>
              <a:buAutoNum type="arabicPeriod"/>
            </a:pPr>
            <a:r>
              <a:rPr lang="en-US" sz="2000" dirty="0">
                <a:latin typeface="Gill Sans MT" panose="020B0502020104020203" pitchFamily="34" charset="77"/>
              </a:rPr>
              <a:t>Change management requires a good strategy and plan.</a:t>
            </a:r>
          </a:p>
          <a:p>
            <a:endParaRPr lang="en-US" sz="1600" dirty="0"/>
          </a:p>
        </p:txBody>
      </p:sp>
      <p:pic>
        <p:nvPicPr>
          <p:cNvPr id="4" name="Picture 2" descr="Tropical island, beach, vector | Custom-Designed Illustrations ~ Creative Market">
            <a:extLst>
              <a:ext uri="{FF2B5EF4-FFF2-40B4-BE49-F238E27FC236}">
                <a16:creationId xmlns:a16="http://schemas.microsoft.com/office/drawing/2014/main" id="{DFEC19F3-E667-FDF7-7016-D2B021E9BC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29" r="27513" b="-2"/>
          <a:stretch/>
        </p:blipFill>
        <p:spPr bwMode="auto">
          <a:xfrm>
            <a:off x="4474766" y="1"/>
            <a:ext cx="4669234"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867408"/>
      </p:ext>
    </p:extLst>
  </p:cSld>
  <p:clrMapOvr>
    <a:masterClrMapping/>
  </p:clrMapOvr>
  <mc:AlternateContent xmlns:mc="http://schemas.openxmlformats.org/markup-compatibility/2006">
    <mc:Choice xmlns:p14="http://schemas.microsoft.com/office/powerpoint/2010/main" Requires="p14">
      <p:transition spd="slow" p14:dur="2000" advTm="40123"/>
    </mc:Choice>
    <mc:Fallback>
      <p:transition spd="slow" advTm="4012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2" name="Rectangle 206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ED665-6199-9CD8-1062-338393A49EDC}"/>
              </a:ext>
            </a:extLst>
          </p:cNvPr>
          <p:cNvSpPr>
            <a:spLocks noGrp="1"/>
          </p:cNvSpPr>
          <p:nvPr>
            <p:ph type="title"/>
          </p:nvPr>
        </p:nvSpPr>
        <p:spPr>
          <a:xfrm>
            <a:off x="941294" y="5516594"/>
            <a:ext cx="7261411" cy="739880"/>
          </a:xfrm>
        </p:spPr>
        <p:txBody>
          <a:bodyPr vert="horz" lIns="91440" tIns="45720" rIns="91440" bIns="45720" rtlCol="0" anchor="b">
            <a:normAutofit/>
          </a:bodyPr>
          <a:lstStyle/>
          <a:p>
            <a:pPr algn="ctr"/>
            <a:r>
              <a:rPr lang="en-US" b="1" dirty="0">
                <a:solidFill>
                  <a:schemeClr val="tx1">
                    <a:lumMod val="85000"/>
                    <a:lumOff val="15000"/>
                  </a:schemeClr>
                </a:solidFill>
              </a:rPr>
              <a:t>No Change Island</a:t>
            </a:r>
          </a:p>
        </p:txBody>
      </p:sp>
      <p:pic>
        <p:nvPicPr>
          <p:cNvPr id="2050" name="Picture 2" descr="Tropical island, beach, vector | Custom-Designed Illustrations ~ Creative Market">
            <a:extLst>
              <a:ext uri="{FF2B5EF4-FFF2-40B4-BE49-F238E27FC236}">
                <a16:creationId xmlns:a16="http://schemas.microsoft.com/office/drawing/2014/main" id="{D90112FE-0776-F240-E830-5C6176AF4E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9" b="1418"/>
          <a:stretch/>
        </p:blipFill>
        <p:spPr bwMode="auto">
          <a:xfrm>
            <a:off x="21" y="369951"/>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662FD2F-210E-7E6F-068F-C6A96F28D6A6}"/>
              </a:ext>
            </a:extLst>
          </p:cNvPr>
          <p:cNvPicPr>
            <a:picLocks noChangeAspect="1"/>
          </p:cNvPicPr>
          <p:nvPr/>
        </p:nvPicPr>
        <p:blipFill>
          <a:blip r:embed="rId4"/>
          <a:stretch>
            <a:fillRect/>
          </a:stretch>
        </p:blipFill>
        <p:spPr>
          <a:xfrm>
            <a:off x="4179536" y="2139291"/>
            <a:ext cx="784928" cy="1607959"/>
          </a:xfrm>
          <a:prstGeom prst="rect">
            <a:avLst/>
          </a:prstGeom>
        </p:spPr>
      </p:pic>
      <p:pic>
        <p:nvPicPr>
          <p:cNvPr id="6" name="Picture 5" descr="A logo with blue and green text&#10;&#10;Description automatically generated">
            <a:extLst>
              <a:ext uri="{FF2B5EF4-FFF2-40B4-BE49-F238E27FC236}">
                <a16:creationId xmlns:a16="http://schemas.microsoft.com/office/drawing/2014/main" id="{E7C1718B-FE5C-CCE7-8D11-90238C31CE11}"/>
              </a:ext>
            </a:extLst>
          </p:cNvPr>
          <p:cNvPicPr>
            <a:picLocks noChangeAspect="1"/>
          </p:cNvPicPr>
          <p:nvPr/>
        </p:nvPicPr>
        <p:blipFill>
          <a:blip r:embed="rId5"/>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4128321"/>
      </p:ext>
    </p:extLst>
  </p:cSld>
  <p:clrMapOvr>
    <a:masterClrMapping/>
  </p:clrMapOvr>
  <mc:AlternateContent xmlns:mc="http://schemas.openxmlformats.org/markup-compatibility/2006">
    <mc:Choice xmlns:p14="http://schemas.microsoft.com/office/powerpoint/2010/main" Requires="p14">
      <p:transition spd="slow" p14:dur="2000" advTm="66452"/>
    </mc:Choice>
    <mc:Fallback>
      <p:transition spd="slow" advTm="6645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4" name="Rectangle 309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6" name="Freeform: Shape 3095">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72D7C-6198-88DB-C515-4D636E73713C}"/>
              </a:ext>
            </a:extLst>
          </p:cNvPr>
          <p:cNvSpPr>
            <a:spLocks noGrp="1"/>
          </p:cNvSpPr>
          <p:nvPr>
            <p:ph type="title"/>
          </p:nvPr>
        </p:nvSpPr>
        <p:spPr>
          <a:xfrm>
            <a:off x="802399" y="5532718"/>
            <a:ext cx="7261411" cy="739880"/>
          </a:xfrm>
        </p:spPr>
        <p:txBody>
          <a:bodyPr vert="horz" lIns="91440" tIns="45720" rIns="91440" bIns="45720" rtlCol="0" anchor="b">
            <a:normAutofit/>
          </a:bodyPr>
          <a:lstStyle/>
          <a:p>
            <a:pPr algn="ctr"/>
            <a:r>
              <a:rPr lang="en-US" b="1" kern="1200" dirty="0">
                <a:solidFill>
                  <a:schemeClr val="tx1">
                    <a:lumMod val="85000"/>
                    <a:lumOff val="15000"/>
                  </a:schemeClr>
                </a:solidFill>
                <a:latin typeface="+mj-lt"/>
                <a:ea typeface="+mj-ea"/>
                <a:cs typeface="+mj-cs"/>
              </a:rPr>
              <a:t>Progressive Islands</a:t>
            </a:r>
          </a:p>
        </p:txBody>
      </p:sp>
      <p:pic>
        <p:nvPicPr>
          <p:cNvPr id="3076" name="Picture 4" descr="Hawaii Tropical Island Landmarks Travel Flat Concept Vector Illustration Stock Illustration ...">
            <a:extLst>
              <a:ext uri="{FF2B5EF4-FFF2-40B4-BE49-F238E27FC236}">
                <a16:creationId xmlns:a16="http://schemas.microsoft.com/office/drawing/2014/main" id="{B204B514-646A-1A63-A2F5-BB8F98B59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95" b="15245"/>
          <a:stretch/>
        </p:blipFill>
        <p:spPr bwMode="auto">
          <a:xfrm>
            <a:off x="467315" y="821168"/>
            <a:ext cx="8209369" cy="37411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EA3090-A9E0-BB10-75D1-2F5B7C070485}"/>
              </a:ext>
            </a:extLst>
          </p:cNvPr>
          <p:cNvPicPr>
            <a:picLocks noChangeAspect="1"/>
          </p:cNvPicPr>
          <p:nvPr/>
        </p:nvPicPr>
        <p:blipFill rotWithShape="1">
          <a:blip r:embed="rId4"/>
          <a:srcRect b="30744"/>
          <a:stretch/>
        </p:blipFill>
        <p:spPr>
          <a:xfrm>
            <a:off x="2916820" y="2251956"/>
            <a:ext cx="642000" cy="910826"/>
          </a:xfrm>
          <a:prstGeom prst="rect">
            <a:avLst/>
          </a:prstGeom>
        </p:spPr>
      </p:pic>
      <p:pic>
        <p:nvPicPr>
          <p:cNvPr id="5" name="Picture 4" descr="A logo with blue and green text&#10;&#10;Description automatically generated">
            <a:extLst>
              <a:ext uri="{FF2B5EF4-FFF2-40B4-BE49-F238E27FC236}">
                <a16:creationId xmlns:a16="http://schemas.microsoft.com/office/drawing/2014/main" id="{DB6FDCDA-A1D9-71AA-9608-831005AE0137}"/>
              </a:ext>
            </a:extLst>
          </p:cNvPr>
          <p:cNvPicPr>
            <a:picLocks noChangeAspect="1"/>
          </p:cNvPicPr>
          <p:nvPr/>
        </p:nvPicPr>
        <p:blipFill>
          <a:blip r:embed="rId5"/>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2588139"/>
      </p:ext>
    </p:extLst>
  </p:cSld>
  <p:clrMapOvr>
    <a:masterClrMapping/>
  </p:clrMapOvr>
  <mc:AlternateContent xmlns:mc="http://schemas.openxmlformats.org/markup-compatibility/2006">
    <mc:Choice xmlns:p14="http://schemas.microsoft.com/office/powerpoint/2010/main" Requires="p14">
      <p:transition spd="slow" p14:dur="2000" advTm="24087"/>
    </mc:Choice>
    <mc:Fallback>
      <p:transition spd="slow" advTm="2408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8" name="Rectangle 4117">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0" name="Rectangle 4119">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ropical island, beach, vector | Custom-Designed Illustrations ~ Creative Market">
            <a:extLst>
              <a:ext uri="{FF2B5EF4-FFF2-40B4-BE49-F238E27FC236}">
                <a16:creationId xmlns:a16="http://schemas.microsoft.com/office/drawing/2014/main" id="{D90112FE-0776-F240-E830-5C6176AF4E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8" r="5741" b="-2"/>
          <a:stretch/>
        </p:blipFill>
        <p:spPr bwMode="auto">
          <a:xfrm>
            <a:off x="229" y="370385"/>
            <a:ext cx="9143771"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CED665-6199-9CD8-1062-338393A49EDC}"/>
              </a:ext>
            </a:extLst>
          </p:cNvPr>
          <p:cNvSpPr>
            <a:spLocks noGrp="1"/>
          </p:cNvSpPr>
          <p:nvPr>
            <p:ph type="title"/>
          </p:nvPr>
        </p:nvSpPr>
        <p:spPr>
          <a:xfrm>
            <a:off x="0" y="5977623"/>
            <a:ext cx="5198489" cy="752217"/>
          </a:xfrm>
        </p:spPr>
        <p:txBody>
          <a:bodyPr vert="horz" lIns="91440" tIns="45720" rIns="91440" bIns="45720" rtlCol="0" anchor="b">
            <a:noAutofit/>
          </a:bodyPr>
          <a:lstStyle/>
          <a:p>
            <a:r>
              <a:rPr lang="en-US" b="1" dirty="0">
                <a:solidFill>
                  <a:schemeClr val="tx1">
                    <a:lumMod val="85000"/>
                    <a:lumOff val="15000"/>
                  </a:schemeClr>
                </a:solidFill>
              </a:rPr>
              <a:t>No Change Island</a:t>
            </a:r>
            <a:br>
              <a:rPr lang="en-US" b="1" dirty="0">
                <a:solidFill>
                  <a:schemeClr val="tx1">
                    <a:lumMod val="85000"/>
                    <a:lumOff val="15000"/>
                  </a:schemeClr>
                </a:solidFill>
              </a:rPr>
            </a:br>
            <a:r>
              <a:rPr lang="en-US" b="1" dirty="0">
                <a:solidFill>
                  <a:schemeClr val="tx1">
                    <a:lumMod val="85000"/>
                    <a:lumOff val="15000"/>
                  </a:schemeClr>
                </a:solidFill>
              </a:rPr>
              <a:t>Gets a </a:t>
            </a:r>
            <a:r>
              <a:rPr lang="en-US" b="1" dirty="0">
                <a:solidFill>
                  <a:srgbClr val="0070C0"/>
                </a:solidFill>
              </a:rPr>
              <a:t>New CHIEF</a:t>
            </a:r>
          </a:p>
        </p:txBody>
      </p:sp>
      <p:pic>
        <p:nvPicPr>
          <p:cNvPr id="3" name="Picture 2">
            <a:extLst>
              <a:ext uri="{FF2B5EF4-FFF2-40B4-BE49-F238E27FC236}">
                <a16:creationId xmlns:a16="http://schemas.microsoft.com/office/drawing/2014/main" id="{233C0D2D-04C9-A9BA-8C3D-2590038133EC}"/>
              </a:ext>
            </a:extLst>
          </p:cNvPr>
          <p:cNvPicPr>
            <a:picLocks noChangeAspect="1"/>
          </p:cNvPicPr>
          <p:nvPr/>
        </p:nvPicPr>
        <p:blipFill>
          <a:blip r:embed="rId4"/>
          <a:stretch>
            <a:fillRect/>
          </a:stretch>
        </p:blipFill>
        <p:spPr>
          <a:xfrm>
            <a:off x="4063789" y="2558079"/>
            <a:ext cx="784928" cy="1607959"/>
          </a:xfrm>
          <a:prstGeom prst="rect">
            <a:avLst/>
          </a:prstGeom>
        </p:spPr>
      </p:pic>
      <p:pic>
        <p:nvPicPr>
          <p:cNvPr id="4" name="Picture 3" descr="A logo with blue and green text&#10;&#10;Description automatically generated">
            <a:extLst>
              <a:ext uri="{FF2B5EF4-FFF2-40B4-BE49-F238E27FC236}">
                <a16:creationId xmlns:a16="http://schemas.microsoft.com/office/drawing/2014/main" id="{68939559-00F1-F311-AA5E-D8FBFAE641A8}"/>
              </a:ext>
            </a:extLst>
          </p:cNvPr>
          <p:cNvPicPr>
            <a:picLocks noChangeAspect="1"/>
          </p:cNvPicPr>
          <p:nvPr/>
        </p:nvPicPr>
        <p:blipFill>
          <a:blip r:embed="rId5"/>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80925257"/>
      </p:ext>
    </p:extLst>
  </p:cSld>
  <p:clrMapOvr>
    <a:masterClrMapping/>
  </p:clrMapOvr>
  <mc:AlternateContent xmlns:mc="http://schemas.openxmlformats.org/markup-compatibility/2006">
    <mc:Choice xmlns:p14="http://schemas.microsoft.com/office/powerpoint/2010/main" Requires="p14">
      <p:transition spd="slow" p14:dur="2000" advTm="22927"/>
    </mc:Choice>
    <mc:Fallback>
      <p:transition spd="slow" advTm="2292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69" name="Rectangle 5168">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ropical island, beach, vector | Custom-Designed Illustrations ~ Creative Market">
            <a:extLst>
              <a:ext uri="{FF2B5EF4-FFF2-40B4-BE49-F238E27FC236}">
                <a16:creationId xmlns:a16="http://schemas.microsoft.com/office/drawing/2014/main" id="{CF7EC97F-2EC2-18B8-A0E6-C3109912C6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8" r="5741" b="-2"/>
          <a:stretch/>
        </p:blipFill>
        <p:spPr bwMode="auto">
          <a:xfrm>
            <a:off x="1015035" y="1997775"/>
            <a:ext cx="7469208" cy="4211655"/>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a:extLst>
            <a:ext uri="{909E8E84-426E-40DD-AFC4-6F175D3DCCD1}">
              <a14:hiddenFill xmlns:a14="http://schemas.microsoft.com/office/drawing/2010/main">
                <a:solidFill>
                  <a:srgbClr val="FFFFFF"/>
                </a:solidFill>
              </a14:hiddenFill>
            </a:ext>
          </a:extLst>
        </p:spPr>
      </p:pic>
      <p:pic>
        <p:nvPicPr>
          <p:cNvPr id="5122" name="Picture 2" descr="Image result for  Island remodel ClipArt">
            <a:extLst>
              <a:ext uri="{FF2B5EF4-FFF2-40B4-BE49-F238E27FC236}">
                <a16:creationId xmlns:a16="http://schemas.microsoft.com/office/drawing/2014/main" id="{D185A6EA-C6CD-94CA-5C96-29269FB6B5EB}"/>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tretch>
            <a:fillRect/>
          </a:stretch>
        </p:blipFill>
        <p:spPr bwMode="auto">
          <a:xfrm rot="21043057">
            <a:off x="1210188" y="2102083"/>
            <a:ext cx="2274922" cy="1444130"/>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1E95D1E-77B0-DE24-A2B0-DAD587F4F814}"/>
              </a:ext>
            </a:extLst>
          </p:cNvPr>
          <p:cNvPicPr>
            <a:picLocks noChangeAspect="1"/>
          </p:cNvPicPr>
          <p:nvPr/>
        </p:nvPicPr>
        <p:blipFill>
          <a:blip r:embed="rId5"/>
          <a:stretch>
            <a:fillRect/>
          </a:stretch>
        </p:blipFill>
        <p:spPr>
          <a:xfrm>
            <a:off x="4094203" y="3518436"/>
            <a:ext cx="407985" cy="890463"/>
          </a:xfrm>
          <a:prstGeom prst="rect">
            <a:avLst/>
          </a:prstGeom>
        </p:spPr>
      </p:pic>
      <p:pic>
        <p:nvPicPr>
          <p:cNvPr id="5124" name="Picture 4" descr="Cartoon coronavirus virus Royalty Free Vector Image">
            <a:extLst>
              <a:ext uri="{FF2B5EF4-FFF2-40B4-BE49-F238E27FC236}">
                <a16:creationId xmlns:a16="http://schemas.microsoft.com/office/drawing/2014/main" id="{5B6AD5B1-ED38-847E-CA4D-79248AEF94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998"/>
          <a:stretch/>
        </p:blipFill>
        <p:spPr bwMode="auto">
          <a:xfrm>
            <a:off x="6270507" y="737951"/>
            <a:ext cx="1858458" cy="1792166"/>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D77576-6386-59B0-387A-954BC5A1C3F7}"/>
              </a:ext>
            </a:extLst>
          </p:cNvPr>
          <p:cNvSpPr>
            <a:spLocks noGrp="1"/>
          </p:cNvSpPr>
          <p:nvPr>
            <p:ph type="title"/>
          </p:nvPr>
        </p:nvSpPr>
        <p:spPr>
          <a:xfrm>
            <a:off x="665886" y="691370"/>
            <a:ext cx="5841598" cy="942664"/>
          </a:xfrm>
        </p:spPr>
        <p:txBody>
          <a:bodyPr vert="horz" lIns="91440" tIns="45720" rIns="91440" bIns="45720" rtlCol="0">
            <a:normAutofit/>
          </a:bodyPr>
          <a:lstStyle/>
          <a:p>
            <a:pPr algn="ctr"/>
            <a:r>
              <a:rPr lang="en-US" sz="4500" b="1" dirty="0"/>
              <a:t>CHAOS ENSUES!</a:t>
            </a:r>
          </a:p>
        </p:txBody>
      </p:sp>
      <p:pic>
        <p:nvPicPr>
          <p:cNvPr id="5" name="Picture 4" descr="A logo with blue and green text&#10;&#10;Description automatically generated">
            <a:extLst>
              <a:ext uri="{FF2B5EF4-FFF2-40B4-BE49-F238E27FC236}">
                <a16:creationId xmlns:a16="http://schemas.microsoft.com/office/drawing/2014/main" id="{B6D36304-4DA7-91BB-3565-1D51BFD3DB07}"/>
              </a:ext>
            </a:extLst>
          </p:cNvPr>
          <p:cNvPicPr>
            <a:picLocks noChangeAspect="1"/>
          </p:cNvPicPr>
          <p:nvPr/>
        </p:nvPicPr>
        <p:blipFill>
          <a:blip r:embed="rId7"/>
          <a:stretch>
            <a:fillRect/>
          </a:stretch>
        </p:blipFill>
        <p:spPr>
          <a:xfrm>
            <a:off x="7657060" y="6256474"/>
            <a:ext cx="1091290" cy="481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3191130"/>
      </p:ext>
    </p:extLst>
  </p:cSld>
  <p:clrMapOvr>
    <a:masterClrMapping/>
  </p:clrMapOvr>
  <mc:AlternateContent xmlns:mc="http://schemas.openxmlformats.org/markup-compatibility/2006">
    <mc:Choice xmlns:p14="http://schemas.microsoft.com/office/powerpoint/2010/main" Requires="p14">
      <p:transition spd="slow" p14:dur="2000" advTm="15950"/>
    </mc:Choice>
    <mc:Fallback>
      <p:transition spd="slow" advTm="1595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A529B230-EB26-914A-9449-EEE3045ED943}"/>
              </a:ext>
            </a:extLst>
          </p:cNvPr>
          <p:cNvCxnSpPr>
            <a:cxnSpLocks/>
          </p:cNvCxnSpPr>
          <p:nvPr/>
        </p:nvCxnSpPr>
        <p:spPr>
          <a:xfrm>
            <a:off x="570458" y="2935460"/>
            <a:ext cx="8003084" cy="1603619"/>
          </a:xfrm>
          <a:prstGeom prst="line">
            <a:avLst/>
          </a:pr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Freeform 298">
            <a:extLst>
              <a:ext uri="{FF2B5EF4-FFF2-40B4-BE49-F238E27FC236}">
                <a16:creationId xmlns:a16="http://schemas.microsoft.com/office/drawing/2014/main" id="{21641495-A6E2-4A4C-85C1-58A01F0FF7FE}"/>
              </a:ext>
            </a:extLst>
          </p:cNvPr>
          <p:cNvSpPr>
            <a:spLocks noChangeArrowheads="1"/>
          </p:cNvSpPr>
          <p:nvPr/>
        </p:nvSpPr>
        <p:spPr bwMode="auto">
          <a:xfrm>
            <a:off x="2526432" y="3280925"/>
            <a:ext cx="143651" cy="141491"/>
          </a:xfrm>
          <a:custGeom>
            <a:avLst/>
            <a:gdLst>
              <a:gd name="T0" fmla="*/ 105660 w 307"/>
              <a:gd name="T1" fmla="*/ 0 h 305"/>
              <a:gd name="T2" fmla="*/ 105660 w 307"/>
              <a:gd name="T3" fmla="*/ 0 h 305"/>
              <a:gd name="T4" fmla="*/ 211319 w 307"/>
              <a:gd name="T5" fmla="*/ 104147 h 305"/>
              <a:gd name="T6" fmla="*/ 211319 w 307"/>
              <a:gd name="T7" fmla="*/ 104147 h 305"/>
              <a:gd name="T8" fmla="*/ 105660 w 307"/>
              <a:gd name="T9" fmla="*/ 208295 h 305"/>
              <a:gd name="T10" fmla="*/ 105660 w 307"/>
              <a:gd name="T11" fmla="*/ 208295 h 305"/>
              <a:gd name="T12" fmla="*/ 0 w 307"/>
              <a:gd name="T13" fmla="*/ 104147 h 305"/>
              <a:gd name="T14" fmla="*/ 0 w 307"/>
              <a:gd name="T15" fmla="*/ 104147 h 305"/>
              <a:gd name="T16" fmla="*/ 105660 w 307"/>
              <a:gd name="T17" fmla="*/ 0 h 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5">
                <a:moveTo>
                  <a:pt x="153" y="0"/>
                </a:moveTo>
                <a:lnTo>
                  <a:pt x="153" y="0"/>
                </a:lnTo>
                <a:cubicBezTo>
                  <a:pt x="237" y="0"/>
                  <a:pt x="306" y="68"/>
                  <a:pt x="306" y="152"/>
                </a:cubicBezTo>
                <a:cubicBezTo>
                  <a:pt x="306" y="236"/>
                  <a:pt x="237" y="304"/>
                  <a:pt x="153" y="304"/>
                </a:cubicBezTo>
                <a:cubicBezTo>
                  <a:pt x="69" y="304"/>
                  <a:pt x="0" y="236"/>
                  <a:pt x="0" y="152"/>
                </a:cubicBezTo>
                <a:cubicBezTo>
                  <a:pt x="0" y="68"/>
                  <a:pt x="69" y="0"/>
                  <a:pt x="153" y="0"/>
                </a:cubicBezTo>
              </a:path>
            </a:pathLst>
          </a:custGeom>
          <a:solidFill>
            <a:schemeClr val="accent2"/>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0" name="Freeform 299">
            <a:extLst>
              <a:ext uri="{FF2B5EF4-FFF2-40B4-BE49-F238E27FC236}">
                <a16:creationId xmlns:a16="http://schemas.microsoft.com/office/drawing/2014/main" id="{E20DC756-58A2-6742-AA87-8BDA9E1AAAF6}"/>
              </a:ext>
            </a:extLst>
          </p:cNvPr>
          <p:cNvSpPr>
            <a:spLocks noChangeArrowheads="1"/>
          </p:cNvSpPr>
          <p:nvPr/>
        </p:nvSpPr>
        <p:spPr bwMode="auto">
          <a:xfrm>
            <a:off x="5156648" y="3804862"/>
            <a:ext cx="143651" cy="143652"/>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8"/>
                  <a:pt x="306" y="153"/>
                </a:cubicBezTo>
                <a:cubicBezTo>
                  <a:pt x="306" y="237"/>
                  <a:pt x="238" y="306"/>
                  <a:pt x="153" y="306"/>
                </a:cubicBezTo>
                <a:cubicBezTo>
                  <a:pt x="69" y="306"/>
                  <a:pt x="0" y="237"/>
                  <a:pt x="0" y="153"/>
                </a:cubicBezTo>
                <a:cubicBezTo>
                  <a:pt x="0" y="68"/>
                  <a:pt x="69" y="0"/>
                  <a:pt x="153" y="0"/>
                </a:cubicBezTo>
              </a:path>
            </a:pathLst>
          </a:custGeom>
          <a:solidFill>
            <a:schemeClr val="accent4"/>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1" name="Freeform 300">
            <a:extLst>
              <a:ext uri="{FF2B5EF4-FFF2-40B4-BE49-F238E27FC236}">
                <a16:creationId xmlns:a16="http://schemas.microsoft.com/office/drawing/2014/main" id="{BBCC6525-0419-8240-8F5A-9C8CBA25CA81}"/>
              </a:ext>
            </a:extLst>
          </p:cNvPr>
          <p:cNvSpPr>
            <a:spLocks noChangeArrowheads="1"/>
          </p:cNvSpPr>
          <p:nvPr/>
        </p:nvSpPr>
        <p:spPr bwMode="auto">
          <a:xfrm>
            <a:off x="6474110" y="4067912"/>
            <a:ext cx="144731" cy="144731"/>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9"/>
                  <a:pt x="306" y="153"/>
                </a:cubicBezTo>
                <a:cubicBezTo>
                  <a:pt x="306" y="237"/>
                  <a:pt x="238" y="306"/>
                  <a:pt x="153" y="306"/>
                </a:cubicBezTo>
                <a:cubicBezTo>
                  <a:pt x="69" y="306"/>
                  <a:pt x="0" y="237"/>
                  <a:pt x="0" y="153"/>
                </a:cubicBezTo>
                <a:cubicBezTo>
                  <a:pt x="0" y="69"/>
                  <a:pt x="69" y="0"/>
                  <a:pt x="153" y="0"/>
                </a:cubicBezTo>
              </a:path>
            </a:pathLst>
          </a:custGeom>
          <a:solidFill>
            <a:schemeClr val="accent5"/>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2" name="Freeform 301">
            <a:extLst>
              <a:ext uri="{FF2B5EF4-FFF2-40B4-BE49-F238E27FC236}">
                <a16:creationId xmlns:a16="http://schemas.microsoft.com/office/drawing/2014/main" id="{B7F2B0E6-CEAD-364B-8203-62C7B78A9CC3}"/>
              </a:ext>
            </a:extLst>
          </p:cNvPr>
          <p:cNvSpPr>
            <a:spLocks noChangeArrowheads="1"/>
          </p:cNvSpPr>
          <p:nvPr/>
        </p:nvSpPr>
        <p:spPr bwMode="auto">
          <a:xfrm>
            <a:off x="7787946" y="4332041"/>
            <a:ext cx="144731" cy="143652"/>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9"/>
                  <a:pt x="306" y="153"/>
                </a:cubicBezTo>
                <a:cubicBezTo>
                  <a:pt x="306" y="238"/>
                  <a:pt x="238" y="306"/>
                  <a:pt x="153" y="306"/>
                </a:cubicBezTo>
                <a:cubicBezTo>
                  <a:pt x="69" y="306"/>
                  <a:pt x="0" y="238"/>
                  <a:pt x="0" y="153"/>
                </a:cubicBezTo>
                <a:cubicBezTo>
                  <a:pt x="0" y="69"/>
                  <a:pt x="69" y="0"/>
                  <a:pt x="153" y="0"/>
                </a:cubicBezTo>
              </a:path>
            </a:pathLst>
          </a:custGeom>
          <a:solidFill>
            <a:schemeClr val="accent6"/>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4" name="Freeform 298">
            <a:extLst>
              <a:ext uri="{FF2B5EF4-FFF2-40B4-BE49-F238E27FC236}">
                <a16:creationId xmlns:a16="http://schemas.microsoft.com/office/drawing/2014/main" id="{E56AAC26-C755-0A49-AE80-D914ABE252F0}"/>
              </a:ext>
            </a:extLst>
          </p:cNvPr>
          <p:cNvSpPr>
            <a:spLocks noChangeArrowheads="1"/>
          </p:cNvSpPr>
          <p:nvPr/>
        </p:nvSpPr>
        <p:spPr bwMode="auto">
          <a:xfrm>
            <a:off x="1211323" y="3020037"/>
            <a:ext cx="143651" cy="141491"/>
          </a:xfrm>
          <a:custGeom>
            <a:avLst/>
            <a:gdLst>
              <a:gd name="T0" fmla="*/ 105660 w 307"/>
              <a:gd name="T1" fmla="*/ 0 h 305"/>
              <a:gd name="T2" fmla="*/ 105660 w 307"/>
              <a:gd name="T3" fmla="*/ 0 h 305"/>
              <a:gd name="T4" fmla="*/ 211319 w 307"/>
              <a:gd name="T5" fmla="*/ 104147 h 305"/>
              <a:gd name="T6" fmla="*/ 211319 w 307"/>
              <a:gd name="T7" fmla="*/ 104147 h 305"/>
              <a:gd name="T8" fmla="*/ 105660 w 307"/>
              <a:gd name="T9" fmla="*/ 208295 h 305"/>
              <a:gd name="T10" fmla="*/ 105660 w 307"/>
              <a:gd name="T11" fmla="*/ 208295 h 305"/>
              <a:gd name="T12" fmla="*/ 0 w 307"/>
              <a:gd name="T13" fmla="*/ 104147 h 305"/>
              <a:gd name="T14" fmla="*/ 0 w 307"/>
              <a:gd name="T15" fmla="*/ 104147 h 305"/>
              <a:gd name="T16" fmla="*/ 105660 w 307"/>
              <a:gd name="T17" fmla="*/ 0 h 3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5">
                <a:moveTo>
                  <a:pt x="153" y="0"/>
                </a:moveTo>
                <a:lnTo>
                  <a:pt x="153" y="0"/>
                </a:lnTo>
                <a:cubicBezTo>
                  <a:pt x="237" y="0"/>
                  <a:pt x="306" y="68"/>
                  <a:pt x="306" y="152"/>
                </a:cubicBezTo>
                <a:cubicBezTo>
                  <a:pt x="306" y="236"/>
                  <a:pt x="237" y="304"/>
                  <a:pt x="153" y="304"/>
                </a:cubicBezTo>
                <a:cubicBezTo>
                  <a:pt x="69" y="304"/>
                  <a:pt x="0" y="236"/>
                  <a:pt x="0" y="152"/>
                </a:cubicBezTo>
                <a:cubicBezTo>
                  <a:pt x="0" y="68"/>
                  <a:pt x="69" y="0"/>
                  <a:pt x="153" y="0"/>
                </a:cubicBezTo>
              </a:path>
            </a:pathLst>
          </a:custGeom>
          <a:solidFill>
            <a:schemeClr val="accent1"/>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5" name="Freeform 299">
            <a:extLst>
              <a:ext uri="{FF2B5EF4-FFF2-40B4-BE49-F238E27FC236}">
                <a16:creationId xmlns:a16="http://schemas.microsoft.com/office/drawing/2014/main" id="{5A451FB5-25B2-8240-B93A-E3CB029F1C5F}"/>
              </a:ext>
            </a:extLst>
          </p:cNvPr>
          <p:cNvSpPr>
            <a:spLocks noChangeArrowheads="1"/>
          </p:cNvSpPr>
          <p:nvPr/>
        </p:nvSpPr>
        <p:spPr bwMode="auto">
          <a:xfrm>
            <a:off x="3745043" y="3502411"/>
            <a:ext cx="143651" cy="143652"/>
          </a:xfrm>
          <a:custGeom>
            <a:avLst/>
            <a:gdLst>
              <a:gd name="T0" fmla="*/ 105660 w 307"/>
              <a:gd name="T1" fmla="*/ 0 h 307"/>
              <a:gd name="T2" fmla="*/ 105660 w 307"/>
              <a:gd name="T3" fmla="*/ 0 h 307"/>
              <a:gd name="T4" fmla="*/ 211319 w 307"/>
              <a:gd name="T5" fmla="*/ 105660 h 307"/>
              <a:gd name="T6" fmla="*/ 211319 w 307"/>
              <a:gd name="T7" fmla="*/ 105660 h 307"/>
              <a:gd name="T8" fmla="*/ 105660 w 307"/>
              <a:gd name="T9" fmla="*/ 211319 h 307"/>
              <a:gd name="T10" fmla="*/ 105660 w 307"/>
              <a:gd name="T11" fmla="*/ 211319 h 307"/>
              <a:gd name="T12" fmla="*/ 0 w 307"/>
              <a:gd name="T13" fmla="*/ 105660 h 307"/>
              <a:gd name="T14" fmla="*/ 0 w 307"/>
              <a:gd name="T15" fmla="*/ 105660 h 307"/>
              <a:gd name="T16" fmla="*/ 105660 w 307"/>
              <a:gd name="T17" fmla="*/ 0 h 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307">
                <a:moveTo>
                  <a:pt x="153" y="0"/>
                </a:moveTo>
                <a:lnTo>
                  <a:pt x="153" y="0"/>
                </a:lnTo>
                <a:cubicBezTo>
                  <a:pt x="238" y="0"/>
                  <a:pt x="306" y="68"/>
                  <a:pt x="306" y="153"/>
                </a:cubicBezTo>
                <a:cubicBezTo>
                  <a:pt x="306" y="237"/>
                  <a:pt x="238" y="306"/>
                  <a:pt x="153" y="306"/>
                </a:cubicBezTo>
                <a:cubicBezTo>
                  <a:pt x="69" y="306"/>
                  <a:pt x="0" y="237"/>
                  <a:pt x="0" y="153"/>
                </a:cubicBezTo>
                <a:cubicBezTo>
                  <a:pt x="0" y="68"/>
                  <a:pt x="69" y="0"/>
                  <a:pt x="153" y="0"/>
                </a:cubicBezTo>
              </a:path>
            </a:pathLst>
          </a:custGeom>
          <a:solidFill>
            <a:schemeClr val="accent3"/>
          </a:solidFill>
          <a:ln>
            <a:noFill/>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cxnSp>
        <p:nvCxnSpPr>
          <p:cNvPr id="28" name="Straight Arrow Connector 27">
            <a:extLst>
              <a:ext uri="{FF2B5EF4-FFF2-40B4-BE49-F238E27FC236}">
                <a16:creationId xmlns:a16="http://schemas.microsoft.com/office/drawing/2014/main" id="{6F792636-0D8F-6743-AC40-086FC1F90B5C}"/>
              </a:ext>
            </a:extLst>
          </p:cNvPr>
          <p:cNvCxnSpPr>
            <a:cxnSpLocks/>
          </p:cNvCxnSpPr>
          <p:nvPr/>
        </p:nvCxnSpPr>
        <p:spPr>
          <a:xfrm>
            <a:off x="1259859" y="3322800"/>
            <a:ext cx="0" cy="411587"/>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32" name="Subtitle 2">
            <a:extLst>
              <a:ext uri="{FF2B5EF4-FFF2-40B4-BE49-F238E27FC236}">
                <a16:creationId xmlns:a16="http://schemas.microsoft.com/office/drawing/2014/main" id="{0724C024-4130-DF43-9E5D-43D4870CB16E}"/>
              </a:ext>
            </a:extLst>
          </p:cNvPr>
          <p:cNvSpPr txBox="1">
            <a:spLocks/>
          </p:cNvSpPr>
          <p:nvPr/>
        </p:nvSpPr>
        <p:spPr>
          <a:xfrm>
            <a:off x="413333" y="4438435"/>
            <a:ext cx="1603755" cy="368058"/>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Organization </a:t>
            </a:r>
            <a:r>
              <a:rPr kumimoji="0" lang="en-US" sz="12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Mukta ExtraLight" panose="020B0000000000000000" pitchFamily="34" charset="77"/>
              </a:rPr>
              <a:t>begins </a:t>
            </a: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using computers</a:t>
            </a:r>
          </a:p>
        </p:txBody>
      </p:sp>
      <p:sp>
        <p:nvSpPr>
          <p:cNvPr id="33" name="TextBox 32">
            <a:extLst>
              <a:ext uri="{FF2B5EF4-FFF2-40B4-BE49-F238E27FC236}">
                <a16:creationId xmlns:a16="http://schemas.microsoft.com/office/drawing/2014/main" id="{FAE5F4BA-DC41-6440-A130-2EEE8EB8612D}"/>
              </a:ext>
            </a:extLst>
          </p:cNvPr>
          <p:cNvSpPr txBox="1"/>
          <p:nvPr/>
        </p:nvSpPr>
        <p:spPr>
          <a:xfrm>
            <a:off x="701051" y="3847889"/>
            <a:ext cx="1117615"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2014</a:t>
            </a:r>
          </a:p>
        </p:txBody>
      </p:sp>
      <p:cxnSp>
        <p:nvCxnSpPr>
          <p:cNvPr id="43" name="Straight Arrow Connector 42">
            <a:extLst>
              <a:ext uri="{FF2B5EF4-FFF2-40B4-BE49-F238E27FC236}">
                <a16:creationId xmlns:a16="http://schemas.microsoft.com/office/drawing/2014/main" id="{E0F6A0AF-FB10-6C47-86DD-D59B42D2F5E6}"/>
              </a:ext>
            </a:extLst>
          </p:cNvPr>
          <p:cNvCxnSpPr>
            <a:cxnSpLocks/>
          </p:cNvCxnSpPr>
          <p:nvPr/>
        </p:nvCxnSpPr>
        <p:spPr>
          <a:xfrm>
            <a:off x="3816868" y="3804862"/>
            <a:ext cx="0" cy="411587"/>
          </a:xfrm>
          <a:prstGeom prst="straightConnector1">
            <a:avLst/>
          </a:prstGeom>
          <a:ln w="1270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5" name="Subtitle 2">
            <a:extLst>
              <a:ext uri="{FF2B5EF4-FFF2-40B4-BE49-F238E27FC236}">
                <a16:creationId xmlns:a16="http://schemas.microsoft.com/office/drawing/2014/main" id="{1CFDA0FE-1464-5D4C-8D4E-0772063E3025}"/>
              </a:ext>
            </a:extLst>
          </p:cNvPr>
          <p:cNvSpPr txBox="1">
            <a:spLocks/>
          </p:cNvSpPr>
          <p:nvPr/>
        </p:nvSpPr>
        <p:spPr>
          <a:xfrm>
            <a:off x="3154880" y="4926148"/>
            <a:ext cx="1519863" cy="201345"/>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srgbClr val="7030A0"/>
                </a:solidFill>
                <a:effectLst/>
                <a:uLnTx/>
                <a:uFillTx/>
                <a:latin typeface="Lato Light" panose="020F0502020204030203" pitchFamily="34" charset="0"/>
                <a:ea typeface="Lato Light" panose="020F0502020204030203" pitchFamily="34" charset="0"/>
                <a:cs typeface="Mukta ExtraLight" panose="020B0000000000000000" pitchFamily="34" charset="77"/>
              </a:rPr>
              <a:t>Pandemic Begins</a:t>
            </a:r>
          </a:p>
        </p:txBody>
      </p:sp>
      <p:sp>
        <p:nvSpPr>
          <p:cNvPr id="46" name="TextBox 45">
            <a:extLst>
              <a:ext uri="{FF2B5EF4-FFF2-40B4-BE49-F238E27FC236}">
                <a16:creationId xmlns:a16="http://schemas.microsoft.com/office/drawing/2014/main" id="{A6138A06-5FDA-7942-A31F-FEA1B84DE742}"/>
              </a:ext>
            </a:extLst>
          </p:cNvPr>
          <p:cNvSpPr txBox="1"/>
          <p:nvPr/>
        </p:nvSpPr>
        <p:spPr>
          <a:xfrm>
            <a:off x="3377644" y="4347191"/>
            <a:ext cx="1074333"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2021</a:t>
            </a:r>
          </a:p>
        </p:txBody>
      </p:sp>
      <p:cxnSp>
        <p:nvCxnSpPr>
          <p:cNvPr id="47" name="Straight Arrow Connector 46">
            <a:extLst>
              <a:ext uri="{FF2B5EF4-FFF2-40B4-BE49-F238E27FC236}">
                <a16:creationId xmlns:a16="http://schemas.microsoft.com/office/drawing/2014/main" id="{58A171D5-8918-C340-AD58-129DF9BED844}"/>
              </a:ext>
            </a:extLst>
          </p:cNvPr>
          <p:cNvCxnSpPr>
            <a:cxnSpLocks/>
          </p:cNvCxnSpPr>
          <p:nvPr/>
        </p:nvCxnSpPr>
        <p:spPr>
          <a:xfrm>
            <a:off x="6546476" y="4332026"/>
            <a:ext cx="0" cy="411587"/>
          </a:xfrm>
          <a:prstGeom prst="straightConnector1">
            <a:avLst/>
          </a:prstGeom>
          <a:ln w="1270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9" name="Subtitle 2">
            <a:extLst>
              <a:ext uri="{FF2B5EF4-FFF2-40B4-BE49-F238E27FC236}">
                <a16:creationId xmlns:a16="http://schemas.microsoft.com/office/drawing/2014/main" id="{BFCE47C8-CA2F-7242-AEA5-F60A8D356DBB}"/>
              </a:ext>
            </a:extLst>
          </p:cNvPr>
          <p:cNvSpPr txBox="1">
            <a:spLocks/>
          </p:cNvSpPr>
          <p:nvPr/>
        </p:nvSpPr>
        <p:spPr>
          <a:xfrm>
            <a:off x="5805497" y="5439440"/>
            <a:ext cx="1519863" cy="201345"/>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srgbClr val="0070C0"/>
                </a:solidFill>
                <a:effectLst/>
                <a:uLnTx/>
                <a:uFillTx/>
                <a:latin typeface="Lato Light" panose="020F0502020204030203" pitchFamily="34" charset="0"/>
                <a:ea typeface="Lato Light" panose="020F0502020204030203" pitchFamily="34" charset="0"/>
                <a:cs typeface="Mukta ExtraLight" panose="020B0000000000000000" pitchFamily="34" charset="77"/>
              </a:rPr>
              <a:t>Interim Hired</a:t>
            </a:r>
          </a:p>
        </p:txBody>
      </p:sp>
      <p:sp>
        <p:nvSpPr>
          <p:cNvPr id="50" name="TextBox 49">
            <a:extLst>
              <a:ext uri="{FF2B5EF4-FFF2-40B4-BE49-F238E27FC236}">
                <a16:creationId xmlns:a16="http://schemas.microsoft.com/office/drawing/2014/main" id="{32C590D7-D0EC-4248-960A-53B3C10BF901}"/>
              </a:ext>
            </a:extLst>
          </p:cNvPr>
          <p:cNvSpPr txBox="1"/>
          <p:nvPr/>
        </p:nvSpPr>
        <p:spPr>
          <a:xfrm>
            <a:off x="5947293" y="4835105"/>
            <a:ext cx="1154483"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2022</a:t>
            </a:r>
          </a:p>
        </p:txBody>
      </p:sp>
      <p:cxnSp>
        <p:nvCxnSpPr>
          <p:cNvPr id="51" name="Straight Arrow Connector 50">
            <a:extLst>
              <a:ext uri="{FF2B5EF4-FFF2-40B4-BE49-F238E27FC236}">
                <a16:creationId xmlns:a16="http://schemas.microsoft.com/office/drawing/2014/main" id="{32D2D76E-018F-2144-A2CD-4CE2B77D8493}"/>
              </a:ext>
            </a:extLst>
          </p:cNvPr>
          <p:cNvCxnSpPr>
            <a:cxnSpLocks/>
          </p:cNvCxnSpPr>
          <p:nvPr/>
        </p:nvCxnSpPr>
        <p:spPr>
          <a:xfrm flipV="1">
            <a:off x="2590216" y="2750402"/>
            <a:ext cx="0" cy="411587"/>
          </a:xfrm>
          <a:prstGeom prst="straightConnector1">
            <a:avLst/>
          </a:prstGeom>
          <a:ln w="1270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Subtitle 2">
            <a:extLst>
              <a:ext uri="{FF2B5EF4-FFF2-40B4-BE49-F238E27FC236}">
                <a16:creationId xmlns:a16="http://schemas.microsoft.com/office/drawing/2014/main" id="{FC89A73D-80B4-EB4C-8EAE-94EA17539EC1}"/>
              </a:ext>
            </a:extLst>
          </p:cNvPr>
          <p:cNvSpPr txBox="1">
            <a:spLocks/>
          </p:cNvSpPr>
          <p:nvPr/>
        </p:nvSpPr>
        <p:spPr>
          <a:xfrm>
            <a:off x="1625758" y="2183192"/>
            <a:ext cx="1928916" cy="404991"/>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srgbClr val="0070C0"/>
                </a:solidFill>
                <a:effectLst/>
                <a:uLnTx/>
                <a:uFillTx/>
                <a:latin typeface="Lato Light" panose="020F0502020204030203" pitchFamily="34" charset="0"/>
                <a:ea typeface="Lato Light" panose="020F0502020204030203" pitchFamily="34" charset="0"/>
                <a:cs typeface="Mukta ExtraLight" panose="020B0000000000000000" pitchFamily="34" charset="77"/>
              </a:rPr>
              <a:t>CEO retires </a:t>
            </a: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after 27 years.</a:t>
            </a:r>
          </a:p>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 New CEO starts</a:t>
            </a:r>
          </a:p>
        </p:txBody>
      </p:sp>
      <p:sp>
        <p:nvSpPr>
          <p:cNvPr id="53" name="TextBox 52">
            <a:extLst>
              <a:ext uri="{FF2B5EF4-FFF2-40B4-BE49-F238E27FC236}">
                <a16:creationId xmlns:a16="http://schemas.microsoft.com/office/drawing/2014/main" id="{5C75D1BE-66EB-EC44-A630-37D181E64EEA}"/>
              </a:ext>
            </a:extLst>
          </p:cNvPr>
          <p:cNvSpPr txBox="1"/>
          <p:nvPr/>
        </p:nvSpPr>
        <p:spPr>
          <a:xfrm>
            <a:off x="2391936" y="1582566"/>
            <a:ext cx="1188147"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2020</a:t>
            </a:r>
          </a:p>
        </p:txBody>
      </p:sp>
      <p:cxnSp>
        <p:nvCxnSpPr>
          <p:cNvPr id="55" name="Straight Arrow Connector 54">
            <a:extLst>
              <a:ext uri="{FF2B5EF4-FFF2-40B4-BE49-F238E27FC236}">
                <a16:creationId xmlns:a16="http://schemas.microsoft.com/office/drawing/2014/main" id="{EA1C3034-8C15-C24B-B3F9-D4BACB00EAC8}"/>
              </a:ext>
            </a:extLst>
          </p:cNvPr>
          <p:cNvCxnSpPr>
            <a:cxnSpLocks/>
          </p:cNvCxnSpPr>
          <p:nvPr/>
        </p:nvCxnSpPr>
        <p:spPr>
          <a:xfrm flipV="1">
            <a:off x="5222891" y="3278791"/>
            <a:ext cx="0" cy="411587"/>
          </a:xfrm>
          <a:prstGeom prst="straightConnector1">
            <a:avLst/>
          </a:prstGeom>
          <a:ln w="1270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6" name="Subtitle 2">
            <a:extLst>
              <a:ext uri="{FF2B5EF4-FFF2-40B4-BE49-F238E27FC236}">
                <a16:creationId xmlns:a16="http://schemas.microsoft.com/office/drawing/2014/main" id="{DC20365B-448B-5C44-AB59-3CC3C08019A8}"/>
              </a:ext>
            </a:extLst>
          </p:cNvPr>
          <p:cNvSpPr txBox="1">
            <a:spLocks/>
          </p:cNvSpPr>
          <p:nvPr/>
        </p:nvSpPr>
        <p:spPr>
          <a:xfrm>
            <a:off x="4462959" y="2699799"/>
            <a:ext cx="1519863" cy="368058"/>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srgbClr val="0070C0"/>
                </a:solidFill>
                <a:effectLst/>
                <a:uLnTx/>
                <a:uFillTx/>
                <a:latin typeface="Lato Light" panose="020F0502020204030203" pitchFamily="34" charset="0"/>
                <a:ea typeface="Lato Light" panose="020F0502020204030203" pitchFamily="34" charset="0"/>
                <a:cs typeface="Mukta ExtraLight" panose="020B0000000000000000" pitchFamily="34" charset="77"/>
              </a:rPr>
              <a:t>CEO leaves</a:t>
            </a: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 Interim CEO </a:t>
            </a:r>
          </a:p>
        </p:txBody>
      </p:sp>
      <p:sp>
        <p:nvSpPr>
          <p:cNvPr id="57" name="TextBox 56">
            <a:extLst>
              <a:ext uri="{FF2B5EF4-FFF2-40B4-BE49-F238E27FC236}">
                <a16:creationId xmlns:a16="http://schemas.microsoft.com/office/drawing/2014/main" id="{9BE97EB8-95B8-AD49-9F3F-BCB43C91706E}"/>
              </a:ext>
            </a:extLst>
          </p:cNvPr>
          <p:cNvSpPr txBox="1"/>
          <p:nvPr/>
        </p:nvSpPr>
        <p:spPr>
          <a:xfrm>
            <a:off x="4645652" y="2087213"/>
            <a:ext cx="1154483"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2022</a:t>
            </a:r>
          </a:p>
        </p:txBody>
      </p:sp>
      <p:cxnSp>
        <p:nvCxnSpPr>
          <p:cNvPr id="58" name="Straight Arrow Connector 57">
            <a:extLst>
              <a:ext uri="{FF2B5EF4-FFF2-40B4-BE49-F238E27FC236}">
                <a16:creationId xmlns:a16="http://schemas.microsoft.com/office/drawing/2014/main" id="{3EE006C8-C806-1D4F-B38F-8F0227B6D5D7}"/>
              </a:ext>
            </a:extLst>
          </p:cNvPr>
          <p:cNvCxnSpPr>
            <a:cxnSpLocks/>
          </p:cNvCxnSpPr>
          <p:nvPr/>
        </p:nvCxnSpPr>
        <p:spPr>
          <a:xfrm flipV="1">
            <a:off x="7864835" y="3797909"/>
            <a:ext cx="0" cy="411587"/>
          </a:xfrm>
          <a:prstGeom prst="straightConnector1">
            <a:avLst/>
          </a:prstGeom>
          <a:ln w="1270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9" name="Subtitle 2">
            <a:extLst>
              <a:ext uri="{FF2B5EF4-FFF2-40B4-BE49-F238E27FC236}">
                <a16:creationId xmlns:a16="http://schemas.microsoft.com/office/drawing/2014/main" id="{C334FA0B-1F3C-3842-A708-2929C2646CA1}"/>
              </a:ext>
            </a:extLst>
          </p:cNvPr>
          <p:cNvSpPr txBox="1">
            <a:spLocks/>
          </p:cNvSpPr>
          <p:nvPr/>
        </p:nvSpPr>
        <p:spPr>
          <a:xfrm>
            <a:off x="7104904" y="3218917"/>
            <a:ext cx="1519863" cy="368058"/>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200" b="1"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Organization begins culture change</a:t>
            </a:r>
          </a:p>
        </p:txBody>
      </p:sp>
      <p:sp>
        <p:nvSpPr>
          <p:cNvPr id="60" name="TextBox 59">
            <a:extLst>
              <a:ext uri="{FF2B5EF4-FFF2-40B4-BE49-F238E27FC236}">
                <a16:creationId xmlns:a16="http://schemas.microsoft.com/office/drawing/2014/main" id="{574FBADA-A9C7-B345-9469-B8656726B17D}"/>
              </a:ext>
            </a:extLst>
          </p:cNvPr>
          <p:cNvSpPr txBox="1"/>
          <p:nvPr/>
        </p:nvSpPr>
        <p:spPr>
          <a:xfrm>
            <a:off x="7280381" y="2606332"/>
            <a:ext cx="1168911"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2023</a:t>
            </a:r>
          </a:p>
        </p:txBody>
      </p:sp>
      <p:sp>
        <p:nvSpPr>
          <p:cNvPr id="5" name="Subtitle 2">
            <a:extLst>
              <a:ext uri="{FF2B5EF4-FFF2-40B4-BE49-F238E27FC236}">
                <a16:creationId xmlns:a16="http://schemas.microsoft.com/office/drawing/2014/main" id="{DDBDA215-E385-1835-0B71-B84B12B4C845}"/>
              </a:ext>
            </a:extLst>
          </p:cNvPr>
          <p:cNvSpPr txBox="1">
            <a:spLocks/>
          </p:cNvSpPr>
          <p:nvPr/>
        </p:nvSpPr>
        <p:spPr>
          <a:xfrm>
            <a:off x="3383769" y="2985481"/>
            <a:ext cx="1553613" cy="370109"/>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600" b="1" i="1"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Mukta ExtraLight" panose="020B0000000000000000" pitchFamily="34" charset="77"/>
              </a:rPr>
              <a:t>Leadership Structure Change</a:t>
            </a:r>
          </a:p>
        </p:txBody>
      </p:sp>
      <p:cxnSp>
        <p:nvCxnSpPr>
          <p:cNvPr id="7" name="Straight Connector 6">
            <a:extLst>
              <a:ext uri="{FF2B5EF4-FFF2-40B4-BE49-F238E27FC236}">
                <a16:creationId xmlns:a16="http://schemas.microsoft.com/office/drawing/2014/main" id="{7BE45FA6-5AE3-FF67-0A1A-05095B1C1473}"/>
              </a:ext>
            </a:extLst>
          </p:cNvPr>
          <p:cNvCxnSpPr>
            <a:cxnSpLocks/>
          </p:cNvCxnSpPr>
          <p:nvPr/>
        </p:nvCxnSpPr>
        <p:spPr>
          <a:xfrm flipH="1">
            <a:off x="4145293" y="3422416"/>
            <a:ext cx="76812" cy="24954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8138DF07-BB06-DD35-E119-8F3146BCA6F2}"/>
              </a:ext>
            </a:extLst>
          </p:cNvPr>
          <p:cNvSpPr txBox="1">
            <a:spLocks/>
          </p:cNvSpPr>
          <p:nvPr/>
        </p:nvSpPr>
        <p:spPr>
          <a:xfrm>
            <a:off x="5760518" y="3370235"/>
            <a:ext cx="1519863" cy="370109"/>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313"/>
              </a:lnSpc>
              <a:spcBef>
                <a:spcPct val="20000"/>
              </a:spcBef>
              <a:spcAft>
                <a:spcPts val="0"/>
              </a:spcAft>
              <a:buClrTx/>
              <a:buSzTx/>
              <a:buFont typeface="Arial"/>
              <a:buNone/>
              <a:tabLst/>
              <a:defRPr/>
            </a:pPr>
            <a:r>
              <a:rPr kumimoji="0" lang="en-US" sz="1600" b="1" i="1"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Mukta ExtraLight" panose="020B0000000000000000" pitchFamily="34" charset="77"/>
              </a:rPr>
              <a:t>Several Changes C Suite Roles</a:t>
            </a:r>
          </a:p>
        </p:txBody>
      </p:sp>
      <p:cxnSp>
        <p:nvCxnSpPr>
          <p:cNvPr id="13" name="Straight Connector 12">
            <a:extLst>
              <a:ext uri="{FF2B5EF4-FFF2-40B4-BE49-F238E27FC236}">
                <a16:creationId xmlns:a16="http://schemas.microsoft.com/office/drawing/2014/main" id="{40684E94-DC35-E580-D6F8-360BFE78C1C3}"/>
              </a:ext>
            </a:extLst>
          </p:cNvPr>
          <p:cNvCxnSpPr>
            <a:cxnSpLocks/>
          </p:cNvCxnSpPr>
          <p:nvPr/>
        </p:nvCxnSpPr>
        <p:spPr>
          <a:xfrm>
            <a:off x="6783709" y="3740344"/>
            <a:ext cx="0" cy="32756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2B63F8C-1E20-1E43-125D-228E419280A7}"/>
              </a:ext>
            </a:extLst>
          </p:cNvPr>
          <p:cNvSpPr txBox="1"/>
          <p:nvPr/>
        </p:nvSpPr>
        <p:spPr>
          <a:xfrm>
            <a:off x="215901" y="5358569"/>
            <a:ext cx="854507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ED7D31"/>
                </a:solidFill>
                <a:effectLst/>
                <a:uLnTx/>
                <a:uFillTx/>
                <a:latin typeface="Calibri" panose="020F0502020204030204"/>
                <a:ea typeface="+mn-ea"/>
                <a:cs typeface="+mn-cs"/>
              </a:rPr>
              <a:t>3 CEOs in 3 Years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70AD47">
                    <a:lumMod val="75000"/>
                  </a:srgbClr>
                </a:solidFill>
                <a:effectLst/>
                <a:uLnTx/>
                <a:uFillTx/>
                <a:latin typeface="Calibri" panose="020F0502020204030204"/>
                <a:ea typeface="+mn-ea"/>
                <a:cs typeface="+mn-cs"/>
              </a:rPr>
              <a:t>3 Cultures in 3 Years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70C0"/>
                </a:solidFill>
                <a:effectLst/>
                <a:uLnTx/>
                <a:uFillTx/>
                <a:latin typeface="Calibri" panose="020F0502020204030204"/>
                <a:ea typeface="+mn-ea"/>
                <a:cs typeface="+mn-cs"/>
              </a:rPr>
              <a:t> &amp; a Pandemic!</a:t>
            </a:r>
          </a:p>
        </p:txBody>
      </p:sp>
      <p:pic>
        <p:nvPicPr>
          <p:cNvPr id="4" name="Picture 3">
            <a:extLst>
              <a:ext uri="{FF2B5EF4-FFF2-40B4-BE49-F238E27FC236}">
                <a16:creationId xmlns:a16="http://schemas.microsoft.com/office/drawing/2014/main" id="{3F819BC0-5E40-7AEB-D53B-F2F9AB09E463}"/>
              </a:ext>
            </a:extLst>
          </p:cNvPr>
          <p:cNvPicPr>
            <a:picLocks noChangeAspect="1"/>
          </p:cNvPicPr>
          <p:nvPr/>
        </p:nvPicPr>
        <p:blipFill rotWithShape="1">
          <a:blip r:embed="rId3"/>
          <a:srcRect t="28741"/>
          <a:stretch/>
        </p:blipFill>
        <p:spPr>
          <a:xfrm>
            <a:off x="42989" y="198368"/>
            <a:ext cx="5215072" cy="1081932"/>
          </a:xfrm>
          <a:prstGeom prst="rect">
            <a:avLst/>
          </a:prstGeom>
        </p:spPr>
      </p:pic>
      <p:sp>
        <p:nvSpPr>
          <p:cNvPr id="3" name="TextBox 2">
            <a:extLst>
              <a:ext uri="{FF2B5EF4-FFF2-40B4-BE49-F238E27FC236}">
                <a16:creationId xmlns:a16="http://schemas.microsoft.com/office/drawing/2014/main" id="{594C9AB7-AC87-0B4E-88AF-9ABB20077B43}"/>
              </a:ext>
            </a:extLst>
          </p:cNvPr>
          <p:cNvSpPr txBox="1"/>
          <p:nvPr/>
        </p:nvSpPr>
        <p:spPr>
          <a:xfrm>
            <a:off x="3255753" y="195558"/>
            <a:ext cx="5088764" cy="954107"/>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113"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TIMELINE OF ORGANIZATION EVENTS</a:t>
            </a:r>
          </a:p>
        </p:txBody>
      </p:sp>
      <p:sp>
        <p:nvSpPr>
          <p:cNvPr id="6" name="Star: 4 Points 5">
            <a:extLst>
              <a:ext uri="{FF2B5EF4-FFF2-40B4-BE49-F238E27FC236}">
                <a16:creationId xmlns:a16="http://schemas.microsoft.com/office/drawing/2014/main" id="{BA9AFB5A-BA80-1B04-82C7-1514BFD95F58}"/>
              </a:ext>
            </a:extLst>
          </p:cNvPr>
          <p:cNvSpPr/>
          <p:nvPr/>
        </p:nvSpPr>
        <p:spPr>
          <a:xfrm>
            <a:off x="3997438" y="3345183"/>
            <a:ext cx="1016455" cy="794951"/>
          </a:xfrm>
          <a:prstGeom prst="star4">
            <a:avLst/>
          </a:prstGeom>
          <a:solidFill>
            <a:srgbClr val="D830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9334759-1F38-58BD-0151-8CF8FBBEB591}"/>
              </a:ext>
            </a:extLst>
          </p:cNvPr>
          <p:cNvSpPr txBox="1"/>
          <p:nvPr/>
        </p:nvSpPr>
        <p:spPr>
          <a:xfrm>
            <a:off x="719480" y="1578620"/>
            <a:ext cx="1091966" cy="584775"/>
          </a:xfrm>
          <a:prstGeom prst="rect">
            <a:avLst/>
          </a:prstGeom>
          <a:noFill/>
        </p:spPr>
        <p:txBody>
          <a:bodyPr wrap="none" rtlCol="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546A"/>
                </a:solidFill>
                <a:effectLst/>
                <a:uLnTx/>
                <a:uFillTx/>
                <a:latin typeface="Poppins" pitchFamily="2" charset="77"/>
                <a:ea typeface="League Spartan" charset="0"/>
                <a:cs typeface="Poppins" pitchFamily="2" charset="77"/>
              </a:rPr>
              <a:t>2019</a:t>
            </a:r>
          </a:p>
        </p:txBody>
      </p:sp>
    </p:spTree>
    <p:extLst>
      <p:ext uri="{BB962C8B-B14F-4D97-AF65-F5344CB8AC3E}">
        <p14:creationId xmlns:p14="http://schemas.microsoft.com/office/powerpoint/2010/main" val="3930837959"/>
      </p:ext>
    </p:extLst>
  </p:cSld>
  <p:clrMapOvr>
    <a:masterClrMapping/>
  </p:clrMapOvr>
  <mc:AlternateContent xmlns:mc="http://schemas.openxmlformats.org/markup-compatibility/2006">
    <mc:Choice xmlns:p14="http://schemas.microsoft.com/office/powerpoint/2010/main" Requires="p14">
      <p:transition spd="slow" p14:dur="2000" advTm="39400"/>
    </mc:Choice>
    <mc:Fallback>
      <p:transition spd="slow" advTm="394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9B998-C09E-4791-C419-2D667F991870}"/>
              </a:ext>
            </a:extLst>
          </p:cNvPr>
          <p:cNvPicPr>
            <a:picLocks noChangeAspect="1"/>
          </p:cNvPicPr>
          <p:nvPr/>
        </p:nvPicPr>
        <p:blipFill>
          <a:blip r:embed="rId3"/>
          <a:stretch>
            <a:fillRect/>
          </a:stretch>
        </p:blipFill>
        <p:spPr>
          <a:xfrm>
            <a:off x="471789" y="512560"/>
            <a:ext cx="8200422" cy="58328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052318766"/>
      </p:ext>
    </p:extLst>
  </p:cSld>
  <p:clrMapOvr>
    <a:masterClrMapping/>
  </p:clrMapOvr>
  <mc:AlternateContent xmlns:mc="http://schemas.openxmlformats.org/markup-compatibility/2006">
    <mc:Choice xmlns:p14="http://schemas.microsoft.com/office/powerpoint/2010/main" Requires="p14">
      <p:transition spd="slow" p14:dur="2000" advTm="31727"/>
    </mc:Choice>
    <mc:Fallback>
      <p:transition spd="slow" advTm="31727"/>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20071</TotalTime>
  <Words>6174</Words>
  <Application>Microsoft Macintosh PowerPoint</Application>
  <PresentationFormat>On-screen Show (4:3)</PresentationFormat>
  <Paragraphs>578</Paragraphs>
  <Slides>34</Slides>
  <Notes>34</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34</vt:i4>
      </vt:variant>
    </vt:vector>
  </HeadingPairs>
  <TitlesOfParts>
    <vt:vector size="52" baseType="lpstr">
      <vt:lpstr>-apple-system</vt:lpstr>
      <vt:lpstr>Arial</vt:lpstr>
      <vt:lpstr>Bai Jamjuree</vt:lpstr>
      <vt:lpstr>Calibri</vt:lpstr>
      <vt:lpstr>Calibri Light</vt:lpstr>
      <vt:lpstr>Georgia</vt:lpstr>
      <vt:lpstr>Gill Sans MT</vt:lpstr>
      <vt:lpstr>Lato</vt:lpstr>
      <vt:lpstr>Lato Light</vt:lpstr>
      <vt:lpstr>Libre Franklin</vt:lpstr>
      <vt:lpstr>Open Sans</vt:lpstr>
      <vt:lpstr>Poppins</vt:lpstr>
      <vt:lpstr>sb charter</vt:lpstr>
      <vt:lpstr>system-ui</vt:lpstr>
      <vt:lpstr>tahoma</vt:lpstr>
      <vt:lpstr>Wingdings 2</vt:lpstr>
      <vt:lpstr>Office Theme</vt:lpstr>
      <vt:lpstr>Dividend</vt:lpstr>
      <vt:lpstr>Challenges of Culture Change and Change Management  </vt:lpstr>
      <vt:lpstr>OBJECTIVES:</vt:lpstr>
      <vt:lpstr>PowerPoint Presentation</vt:lpstr>
      <vt:lpstr>No Change Island</vt:lpstr>
      <vt:lpstr>Progressive Islands</vt:lpstr>
      <vt:lpstr>No Change Island Gets a New CHIEF</vt:lpstr>
      <vt:lpstr>CHAOS ENSUES!</vt:lpstr>
      <vt:lpstr>PowerPoint Presentation</vt:lpstr>
      <vt:lpstr>PowerPoint Presentation</vt:lpstr>
      <vt:lpstr>No Change Island Gets another New CHIEF!</vt:lpstr>
      <vt:lpstr>PowerPoint Presentation</vt:lpstr>
      <vt:lpstr>What is Culture?</vt:lpstr>
      <vt:lpstr>Company Cultures = Operating System</vt:lpstr>
      <vt:lpstr>Culture Eats Strategy For Breakfast</vt:lpstr>
      <vt:lpstr> Culture Change Challenges</vt:lpstr>
      <vt:lpstr>PowerPoint Presentation</vt:lpstr>
      <vt:lpstr>Meeting the Culture                        Where It Is At</vt:lpstr>
      <vt:lpstr>PowerPoint Presentation</vt:lpstr>
      <vt:lpstr>Components of Change Management</vt:lpstr>
      <vt:lpstr>HEALTH CARE  10 STEP  CHANGE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Take 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of Culture Change and Change Management  </dc:title>
  <dc:creator>Chandra Anderson</dc:creator>
  <cp:lastModifiedBy>Chandra E Anderson</cp:lastModifiedBy>
  <cp:revision>21</cp:revision>
  <cp:lastPrinted>2023-11-03T00:53:20Z</cp:lastPrinted>
  <dcterms:created xsi:type="dcterms:W3CDTF">2023-10-08T02:23:39Z</dcterms:created>
  <dcterms:modified xsi:type="dcterms:W3CDTF">2023-11-06T01:16:31Z</dcterms:modified>
</cp:coreProperties>
</file>