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23"/>
  </p:notesMasterIdLst>
  <p:sldIdLst>
    <p:sldId id="256" r:id="rId3"/>
    <p:sldId id="259" r:id="rId4"/>
    <p:sldId id="260" r:id="rId5"/>
    <p:sldId id="269" r:id="rId6"/>
    <p:sldId id="261" r:id="rId7"/>
    <p:sldId id="262" r:id="rId8"/>
    <p:sldId id="263" r:id="rId9"/>
    <p:sldId id="268" r:id="rId10"/>
    <p:sldId id="270" r:id="rId11"/>
    <p:sldId id="271" r:id="rId12"/>
    <p:sldId id="274" r:id="rId13"/>
    <p:sldId id="272" r:id="rId14"/>
    <p:sldId id="273" r:id="rId15"/>
    <p:sldId id="275"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1" Type="http://schemas.openxmlformats.org/officeDocument/2006/relationships/hyperlink" Target="https://www.healthit.gov/topic/privacy-security-and-hipaa/security-risk-assessment-too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1" Type="http://schemas.openxmlformats.org/officeDocument/2006/relationships/hyperlink" Target="https://www.healthit.gov/topic/privacy-security-and-hipaa/security-risk-assessment-too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02357-AE67-4E29-BC7F-4100F5C7FF1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C9C750-B968-4615-BE9E-5CAE57F48B12}">
      <dgm:prSet/>
      <dgm:spPr/>
      <dgm:t>
        <a:bodyPr/>
        <a:lstStyle/>
        <a:p>
          <a:pPr>
            <a:lnSpc>
              <a:spcPct val="100000"/>
            </a:lnSpc>
          </a:pPr>
          <a:r>
            <a:rPr lang="en-US" dirty="0"/>
            <a:t>Stolen Employee Credentials</a:t>
          </a:r>
        </a:p>
      </dgm:t>
    </dgm:pt>
    <dgm:pt modelId="{B1901BBD-ED41-4672-AE32-5137EA6CB2DD}" type="parTrans" cxnId="{5CD35CE0-34D8-4216-80C2-D86C05F68536}">
      <dgm:prSet/>
      <dgm:spPr/>
      <dgm:t>
        <a:bodyPr/>
        <a:lstStyle/>
        <a:p>
          <a:endParaRPr lang="en-US"/>
        </a:p>
      </dgm:t>
    </dgm:pt>
    <dgm:pt modelId="{E9434198-8BD5-4551-B219-BFE126D44388}" type="sibTrans" cxnId="{5CD35CE0-34D8-4216-80C2-D86C05F68536}">
      <dgm:prSet/>
      <dgm:spPr/>
      <dgm:t>
        <a:bodyPr/>
        <a:lstStyle/>
        <a:p>
          <a:endParaRPr lang="en-US"/>
        </a:p>
      </dgm:t>
    </dgm:pt>
    <dgm:pt modelId="{CF4DBBD0-245E-4CCC-B000-B09F7BA72E87}">
      <dgm:prSet/>
      <dgm:spPr/>
      <dgm:t>
        <a:bodyPr/>
        <a:lstStyle/>
        <a:p>
          <a:pPr>
            <a:lnSpc>
              <a:spcPct val="100000"/>
            </a:lnSpc>
          </a:pPr>
          <a:r>
            <a:rPr lang="en-US" dirty="0"/>
            <a:t>Remote Desktop Access</a:t>
          </a:r>
        </a:p>
      </dgm:t>
    </dgm:pt>
    <dgm:pt modelId="{E204EAA2-8AE2-47FB-9175-280E910C0C71}" type="parTrans" cxnId="{ABF2DABB-3DCF-4F89-802D-E1C3C754F2B9}">
      <dgm:prSet/>
      <dgm:spPr/>
      <dgm:t>
        <a:bodyPr/>
        <a:lstStyle/>
        <a:p>
          <a:endParaRPr lang="en-US"/>
        </a:p>
      </dgm:t>
    </dgm:pt>
    <dgm:pt modelId="{795B5404-2326-4DCE-A6AD-E89CD5656252}" type="sibTrans" cxnId="{ABF2DABB-3DCF-4F89-802D-E1C3C754F2B9}">
      <dgm:prSet/>
      <dgm:spPr/>
      <dgm:t>
        <a:bodyPr/>
        <a:lstStyle/>
        <a:p>
          <a:endParaRPr lang="en-US"/>
        </a:p>
      </dgm:t>
    </dgm:pt>
    <dgm:pt modelId="{764FEF74-CB1F-4C62-B9AA-A75DFACDCD88}">
      <dgm:prSet/>
      <dgm:spPr/>
      <dgm:t>
        <a:bodyPr/>
        <a:lstStyle/>
        <a:p>
          <a:pPr>
            <a:lnSpc>
              <a:spcPct val="100000"/>
            </a:lnSpc>
          </a:pPr>
          <a:r>
            <a:rPr lang="en-US" b="1" dirty="0"/>
            <a:t>An “easy break-in”: </a:t>
          </a:r>
          <a:r>
            <a:rPr lang="en-US" dirty="0"/>
            <a:t>NO multi-factor authentication on the remote access</a:t>
          </a:r>
        </a:p>
      </dgm:t>
    </dgm:pt>
    <dgm:pt modelId="{7B1F7772-9CD6-48E2-8C31-F0392763839B}" type="sibTrans" cxnId="{2EED8524-18E2-4B07-AE3E-16BFC30AA6D6}">
      <dgm:prSet/>
      <dgm:spPr/>
      <dgm:t>
        <a:bodyPr/>
        <a:lstStyle/>
        <a:p>
          <a:endParaRPr lang="en-US"/>
        </a:p>
      </dgm:t>
    </dgm:pt>
    <dgm:pt modelId="{3FA52D0E-C1F3-434A-BBD6-8D7D13E5635B}" type="parTrans" cxnId="{2EED8524-18E2-4B07-AE3E-16BFC30AA6D6}">
      <dgm:prSet/>
      <dgm:spPr/>
      <dgm:t>
        <a:bodyPr/>
        <a:lstStyle/>
        <a:p>
          <a:endParaRPr lang="en-US"/>
        </a:p>
      </dgm:t>
    </dgm:pt>
    <dgm:pt modelId="{39640ECB-1B4C-434E-A7A5-2017325A48C3}" type="pres">
      <dgm:prSet presAssocID="{5AC02357-AE67-4E29-BC7F-4100F5C7FF1E}" presName="root" presStyleCnt="0">
        <dgm:presLayoutVars>
          <dgm:dir/>
          <dgm:resizeHandles val="exact"/>
        </dgm:presLayoutVars>
      </dgm:prSet>
      <dgm:spPr/>
    </dgm:pt>
    <dgm:pt modelId="{D8EBABFB-74F1-4D2A-BEA3-78065010C410}" type="pres">
      <dgm:prSet presAssocID="{764FEF74-CB1F-4C62-B9AA-A75DFACDCD88}" presName="compNode" presStyleCnt="0"/>
      <dgm:spPr/>
    </dgm:pt>
    <dgm:pt modelId="{FC9B9233-705C-4C39-8399-25C7BC2FEDE6}" type="pres">
      <dgm:prSet presAssocID="{764FEF74-CB1F-4C62-B9AA-A75DFACDCD88}" presName="bgRect" presStyleLbl="bgShp" presStyleIdx="0" presStyleCnt="3"/>
      <dgm:spPr/>
    </dgm:pt>
    <dgm:pt modelId="{1CECC30D-D12D-4DB3-82C0-649EF268C4F4}" type="pres">
      <dgm:prSet presAssocID="{764FEF74-CB1F-4C62-B9AA-A75DFACDCD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nlock"/>
        </a:ext>
      </dgm:extLst>
    </dgm:pt>
    <dgm:pt modelId="{78B61746-79C9-40EF-A171-059456F1478D}" type="pres">
      <dgm:prSet presAssocID="{764FEF74-CB1F-4C62-B9AA-A75DFACDCD88}" presName="spaceRect" presStyleCnt="0"/>
      <dgm:spPr/>
    </dgm:pt>
    <dgm:pt modelId="{932D7D66-AA25-4C62-9720-17551C26B976}" type="pres">
      <dgm:prSet presAssocID="{764FEF74-CB1F-4C62-B9AA-A75DFACDCD88}" presName="parTx" presStyleLbl="revTx" presStyleIdx="0" presStyleCnt="3">
        <dgm:presLayoutVars>
          <dgm:chMax val="0"/>
          <dgm:chPref val="0"/>
        </dgm:presLayoutVars>
      </dgm:prSet>
      <dgm:spPr/>
    </dgm:pt>
    <dgm:pt modelId="{E00489A0-D58B-4D70-87B9-80B7428FB0A9}" type="pres">
      <dgm:prSet presAssocID="{7B1F7772-9CD6-48E2-8C31-F0392763839B}" presName="sibTrans" presStyleCnt="0"/>
      <dgm:spPr/>
    </dgm:pt>
    <dgm:pt modelId="{8C47707D-043E-4FF1-A1A1-E6F872DE3A5E}" type="pres">
      <dgm:prSet presAssocID="{BEC9C750-B968-4615-BE9E-5CAE57F48B12}" presName="compNode" presStyleCnt="0"/>
      <dgm:spPr/>
    </dgm:pt>
    <dgm:pt modelId="{24E6981D-E3AD-43DE-9B17-DCD959D772EF}" type="pres">
      <dgm:prSet presAssocID="{BEC9C750-B968-4615-BE9E-5CAE57F48B12}" presName="bgRect" presStyleLbl="bgShp" presStyleIdx="1" presStyleCnt="3"/>
      <dgm:spPr/>
    </dgm:pt>
    <dgm:pt modelId="{F4CC2A9A-DC4F-49E4-9055-97ECB8B07CE7}" type="pres">
      <dgm:prSet presAssocID="{BEC9C750-B968-4615-BE9E-5CAE57F48B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4C735C88-547E-402E-80CF-BF632DD2EE61}" type="pres">
      <dgm:prSet presAssocID="{BEC9C750-B968-4615-BE9E-5CAE57F48B12}" presName="spaceRect" presStyleCnt="0"/>
      <dgm:spPr/>
    </dgm:pt>
    <dgm:pt modelId="{BB249047-A1C9-41D4-9902-CF8B264F2385}" type="pres">
      <dgm:prSet presAssocID="{BEC9C750-B968-4615-BE9E-5CAE57F48B12}" presName="parTx" presStyleLbl="revTx" presStyleIdx="1" presStyleCnt="3">
        <dgm:presLayoutVars>
          <dgm:chMax val="0"/>
          <dgm:chPref val="0"/>
        </dgm:presLayoutVars>
      </dgm:prSet>
      <dgm:spPr/>
    </dgm:pt>
    <dgm:pt modelId="{323205A4-3126-4409-AC25-1E7890175516}" type="pres">
      <dgm:prSet presAssocID="{E9434198-8BD5-4551-B219-BFE126D44388}" presName="sibTrans" presStyleCnt="0"/>
      <dgm:spPr/>
    </dgm:pt>
    <dgm:pt modelId="{5AC0C821-AB04-4A63-96C9-5EAE472E3C53}" type="pres">
      <dgm:prSet presAssocID="{CF4DBBD0-245E-4CCC-B000-B09F7BA72E87}" presName="compNode" presStyleCnt="0"/>
      <dgm:spPr/>
    </dgm:pt>
    <dgm:pt modelId="{08DEA4DE-1AF8-4AB3-8555-A5AC277E0420}" type="pres">
      <dgm:prSet presAssocID="{CF4DBBD0-245E-4CCC-B000-B09F7BA72E87}" presName="bgRect" presStyleLbl="bgShp" presStyleIdx="2" presStyleCnt="3" custLinFactNeighborX="0"/>
      <dgm:spPr/>
    </dgm:pt>
    <dgm:pt modelId="{7698D05F-F0FF-4D17-9C07-98103094C11A}" type="pres">
      <dgm:prSet presAssocID="{CF4DBBD0-245E-4CCC-B000-B09F7BA72E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mote control"/>
        </a:ext>
      </dgm:extLst>
    </dgm:pt>
    <dgm:pt modelId="{03803599-7F59-4028-ACC6-D2C2D9408D78}" type="pres">
      <dgm:prSet presAssocID="{CF4DBBD0-245E-4CCC-B000-B09F7BA72E87}" presName="spaceRect" presStyleCnt="0"/>
      <dgm:spPr/>
    </dgm:pt>
    <dgm:pt modelId="{C471DE63-4927-43C8-8567-1377B667FF25}" type="pres">
      <dgm:prSet presAssocID="{CF4DBBD0-245E-4CCC-B000-B09F7BA72E87}" presName="parTx" presStyleLbl="revTx" presStyleIdx="2" presStyleCnt="3">
        <dgm:presLayoutVars>
          <dgm:chMax val="0"/>
          <dgm:chPref val="0"/>
        </dgm:presLayoutVars>
      </dgm:prSet>
      <dgm:spPr/>
    </dgm:pt>
  </dgm:ptLst>
  <dgm:cxnLst>
    <dgm:cxn modelId="{2EED8524-18E2-4B07-AE3E-16BFC30AA6D6}" srcId="{5AC02357-AE67-4E29-BC7F-4100F5C7FF1E}" destId="{764FEF74-CB1F-4C62-B9AA-A75DFACDCD88}" srcOrd="0" destOrd="0" parTransId="{3FA52D0E-C1F3-434A-BBD6-8D7D13E5635B}" sibTransId="{7B1F7772-9CD6-48E2-8C31-F0392763839B}"/>
    <dgm:cxn modelId="{3AF0CE3F-8FCD-4D7D-A0BA-033801F750B1}" type="presOf" srcId="{764FEF74-CB1F-4C62-B9AA-A75DFACDCD88}" destId="{932D7D66-AA25-4C62-9720-17551C26B976}" srcOrd="0" destOrd="0" presId="urn:microsoft.com/office/officeart/2018/2/layout/IconVerticalSolidList"/>
    <dgm:cxn modelId="{A9E05FB4-ED81-4C3B-88B3-99D4B2678649}" type="presOf" srcId="{CF4DBBD0-245E-4CCC-B000-B09F7BA72E87}" destId="{C471DE63-4927-43C8-8567-1377B667FF25}" srcOrd="0" destOrd="0" presId="urn:microsoft.com/office/officeart/2018/2/layout/IconVerticalSolidList"/>
    <dgm:cxn modelId="{ABF2DABB-3DCF-4F89-802D-E1C3C754F2B9}" srcId="{5AC02357-AE67-4E29-BC7F-4100F5C7FF1E}" destId="{CF4DBBD0-245E-4CCC-B000-B09F7BA72E87}" srcOrd="2" destOrd="0" parTransId="{E204EAA2-8AE2-47FB-9175-280E910C0C71}" sibTransId="{795B5404-2326-4DCE-A6AD-E89CD5656252}"/>
    <dgm:cxn modelId="{46B987BE-4967-4952-BE1D-ABDA5BFD9869}" type="presOf" srcId="{5AC02357-AE67-4E29-BC7F-4100F5C7FF1E}" destId="{39640ECB-1B4C-434E-A7A5-2017325A48C3}" srcOrd="0" destOrd="0" presId="urn:microsoft.com/office/officeart/2018/2/layout/IconVerticalSolidList"/>
    <dgm:cxn modelId="{C6DA5BDA-7CE1-4F75-996D-BAFEFD5A204F}" type="presOf" srcId="{BEC9C750-B968-4615-BE9E-5CAE57F48B12}" destId="{BB249047-A1C9-41D4-9902-CF8B264F2385}" srcOrd="0" destOrd="0" presId="urn:microsoft.com/office/officeart/2018/2/layout/IconVerticalSolidList"/>
    <dgm:cxn modelId="{5CD35CE0-34D8-4216-80C2-D86C05F68536}" srcId="{5AC02357-AE67-4E29-BC7F-4100F5C7FF1E}" destId="{BEC9C750-B968-4615-BE9E-5CAE57F48B12}" srcOrd="1" destOrd="0" parTransId="{B1901BBD-ED41-4672-AE32-5137EA6CB2DD}" sibTransId="{E9434198-8BD5-4551-B219-BFE126D44388}"/>
    <dgm:cxn modelId="{D6EE3E56-B67E-4DB9-8740-B4DD6AD44B52}" type="presParOf" srcId="{39640ECB-1B4C-434E-A7A5-2017325A48C3}" destId="{D8EBABFB-74F1-4D2A-BEA3-78065010C410}" srcOrd="0" destOrd="0" presId="urn:microsoft.com/office/officeart/2018/2/layout/IconVerticalSolidList"/>
    <dgm:cxn modelId="{1A56106F-CB7B-4FC2-89E9-4A1B30C2DBC0}" type="presParOf" srcId="{D8EBABFB-74F1-4D2A-BEA3-78065010C410}" destId="{FC9B9233-705C-4C39-8399-25C7BC2FEDE6}" srcOrd="0" destOrd="0" presId="urn:microsoft.com/office/officeart/2018/2/layout/IconVerticalSolidList"/>
    <dgm:cxn modelId="{A13C392F-A4F7-4E75-A92C-A20420BA2C12}" type="presParOf" srcId="{D8EBABFB-74F1-4D2A-BEA3-78065010C410}" destId="{1CECC30D-D12D-4DB3-82C0-649EF268C4F4}" srcOrd="1" destOrd="0" presId="urn:microsoft.com/office/officeart/2018/2/layout/IconVerticalSolidList"/>
    <dgm:cxn modelId="{6CA0A9D6-511C-4CBC-9915-B0E3A1CA972B}" type="presParOf" srcId="{D8EBABFB-74F1-4D2A-BEA3-78065010C410}" destId="{78B61746-79C9-40EF-A171-059456F1478D}" srcOrd="2" destOrd="0" presId="urn:microsoft.com/office/officeart/2018/2/layout/IconVerticalSolidList"/>
    <dgm:cxn modelId="{4B1EC43D-FA80-4629-9EAF-8D92AA51563A}" type="presParOf" srcId="{D8EBABFB-74F1-4D2A-BEA3-78065010C410}" destId="{932D7D66-AA25-4C62-9720-17551C26B976}" srcOrd="3" destOrd="0" presId="urn:microsoft.com/office/officeart/2018/2/layout/IconVerticalSolidList"/>
    <dgm:cxn modelId="{5A7430CF-136D-4F75-9D90-0BABFFBFDD0A}" type="presParOf" srcId="{39640ECB-1B4C-434E-A7A5-2017325A48C3}" destId="{E00489A0-D58B-4D70-87B9-80B7428FB0A9}" srcOrd="1" destOrd="0" presId="urn:microsoft.com/office/officeart/2018/2/layout/IconVerticalSolidList"/>
    <dgm:cxn modelId="{637359D8-09D6-4DC5-AB29-21FF072B5F91}" type="presParOf" srcId="{39640ECB-1B4C-434E-A7A5-2017325A48C3}" destId="{8C47707D-043E-4FF1-A1A1-E6F872DE3A5E}" srcOrd="2" destOrd="0" presId="urn:microsoft.com/office/officeart/2018/2/layout/IconVerticalSolidList"/>
    <dgm:cxn modelId="{243AA351-EC76-4452-88F2-00045CDA50D4}" type="presParOf" srcId="{8C47707D-043E-4FF1-A1A1-E6F872DE3A5E}" destId="{24E6981D-E3AD-43DE-9B17-DCD959D772EF}" srcOrd="0" destOrd="0" presId="urn:microsoft.com/office/officeart/2018/2/layout/IconVerticalSolidList"/>
    <dgm:cxn modelId="{97851642-ECB2-4DCA-99E7-146E30D4924B}" type="presParOf" srcId="{8C47707D-043E-4FF1-A1A1-E6F872DE3A5E}" destId="{F4CC2A9A-DC4F-49E4-9055-97ECB8B07CE7}" srcOrd="1" destOrd="0" presId="urn:microsoft.com/office/officeart/2018/2/layout/IconVerticalSolidList"/>
    <dgm:cxn modelId="{FDB236C5-85DC-4714-98C4-886D26F65738}" type="presParOf" srcId="{8C47707D-043E-4FF1-A1A1-E6F872DE3A5E}" destId="{4C735C88-547E-402E-80CF-BF632DD2EE61}" srcOrd="2" destOrd="0" presId="urn:microsoft.com/office/officeart/2018/2/layout/IconVerticalSolidList"/>
    <dgm:cxn modelId="{EFE54694-A686-4569-89A3-D801FADE6674}" type="presParOf" srcId="{8C47707D-043E-4FF1-A1A1-E6F872DE3A5E}" destId="{BB249047-A1C9-41D4-9902-CF8B264F2385}" srcOrd="3" destOrd="0" presId="urn:microsoft.com/office/officeart/2018/2/layout/IconVerticalSolidList"/>
    <dgm:cxn modelId="{9CB6AC7E-213E-4C65-A15B-F9B7A4B583D2}" type="presParOf" srcId="{39640ECB-1B4C-434E-A7A5-2017325A48C3}" destId="{323205A4-3126-4409-AC25-1E7890175516}" srcOrd="3" destOrd="0" presId="urn:microsoft.com/office/officeart/2018/2/layout/IconVerticalSolidList"/>
    <dgm:cxn modelId="{8157AFF7-1614-4E1E-93DE-7A447EDD991E}" type="presParOf" srcId="{39640ECB-1B4C-434E-A7A5-2017325A48C3}" destId="{5AC0C821-AB04-4A63-96C9-5EAE472E3C53}" srcOrd="4" destOrd="0" presId="urn:microsoft.com/office/officeart/2018/2/layout/IconVerticalSolidList"/>
    <dgm:cxn modelId="{C0023CAB-B829-43A4-A8FC-0757707C0B42}" type="presParOf" srcId="{5AC0C821-AB04-4A63-96C9-5EAE472E3C53}" destId="{08DEA4DE-1AF8-4AB3-8555-A5AC277E0420}" srcOrd="0" destOrd="0" presId="urn:microsoft.com/office/officeart/2018/2/layout/IconVerticalSolidList"/>
    <dgm:cxn modelId="{6406FF1C-FDFC-47D7-A110-63880032B2E8}" type="presParOf" srcId="{5AC0C821-AB04-4A63-96C9-5EAE472E3C53}" destId="{7698D05F-F0FF-4D17-9C07-98103094C11A}" srcOrd="1" destOrd="0" presId="urn:microsoft.com/office/officeart/2018/2/layout/IconVerticalSolidList"/>
    <dgm:cxn modelId="{03015F5E-D71C-4CD1-A4F4-4B1B44F672DB}" type="presParOf" srcId="{5AC0C821-AB04-4A63-96C9-5EAE472E3C53}" destId="{03803599-7F59-4028-ACC6-D2C2D9408D78}" srcOrd="2" destOrd="0" presId="urn:microsoft.com/office/officeart/2018/2/layout/IconVerticalSolidList"/>
    <dgm:cxn modelId="{474E51E1-5105-4FA0-AD8A-31E7881EA84E}" type="presParOf" srcId="{5AC0C821-AB04-4A63-96C9-5EAE472E3C53}" destId="{C471DE63-4927-43C8-8567-1377B667FF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EEEFB-B391-478F-8446-F120FBC15C92}" type="doc">
      <dgm:prSet loTypeId="urn:microsoft.com/office/officeart/2005/8/layout/cycle6" loCatId="relationship" qsTypeId="urn:microsoft.com/office/officeart/2005/8/quickstyle/simple1" qsCatId="simple" csTypeId="urn:microsoft.com/office/officeart/2005/8/colors/accent1_2" csCatId="accent1"/>
      <dgm:spPr/>
      <dgm:t>
        <a:bodyPr/>
        <a:lstStyle/>
        <a:p>
          <a:endParaRPr lang="en-US"/>
        </a:p>
      </dgm:t>
    </dgm:pt>
    <dgm:pt modelId="{2DDF34AF-BA74-4DBA-9810-6DE19E0C8E06}">
      <dgm:prSet/>
      <dgm:spPr/>
      <dgm:t>
        <a:bodyPr/>
        <a:lstStyle/>
        <a:p>
          <a:r>
            <a:rPr lang="en-US" dirty="0"/>
            <a:t>The things you use to prove you are that person are </a:t>
          </a:r>
          <a:r>
            <a:rPr lang="en-US" b="1" u="sng" dirty="0"/>
            <a:t>authentication</a:t>
          </a:r>
        </a:p>
      </dgm:t>
    </dgm:pt>
    <dgm:pt modelId="{3C1461BC-D161-44AE-8E7E-6F17F6CB950A}" type="parTrans" cxnId="{1D1BB890-9B46-4957-B4A7-8BE96097D03E}">
      <dgm:prSet/>
      <dgm:spPr/>
      <dgm:t>
        <a:bodyPr/>
        <a:lstStyle/>
        <a:p>
          <a:endParaRPr lang="en-US"/>
        </a:p>
      </dgm:t>
    </dgm:pt>
    <dgm:pt modelId="{F087BAB5-077B-47AE-9F12-1677426D81BF}" type="sibTrans" cxnId="{1D1BB890-9B46-4957-B4A7-8BE96097D03E}">
      <dgm:prSet/>
      <dgm:spPr/>
      <dgm:t>
        <a:bodyPr/>
        <a:lstStyle/>
        <a:p>
          <a:endParaRPr lang="en-US"/>
        </a:p>
      </dgm:t>
    </dgm:pt>
    <dgm:pt modelId="{36BB1D13-1650-4C0D-8491-7B132742FB28}">
      <dgm:prSet/>
      <dgm:spPr/>
      <dgm:t>
        <a:bodyPr/>
        <a:lstStyle/>
        <a:p>
          <a:r>
            <a:rPr lang="en-US" dirty="0"/>
            <a:t>Your username is your </a:t>
          </a:r>
          <a:r>
            <a:rPr lang="en-US" b="1" u="sng" dirty="0"/>
            <a:t>identification</a:t>
          </a:r>
        </a:p>
      </dgm:t>
    </dgm:pt>
    <dgm:pt modelId="{88E98CBB-A922-4063-8F3C-959195361251}" type="sibTrans" cxnId="{75B66F0C-5D3B-4D28-BAC7-298FD087EAA0}">
      <dgm:prSet/>
      <dgm:spPr/>
      <dgm:t>
        <a:bodyPr/>
        <a:lstStyle/>
        <a:p>
          <a:endParaRPr lang="en-US"/>
        </a:p>
      </dgm:t>
    </dgm:pt>
    <dgm:pt modelId="{4E984CBC-7809-48E8-89C7-936F3CAB3BAA}" type="parTrans" cxnId="{75B66F0C-5D3B-4D28-BAC7-298FD087EAA0}">
      <dgm:prSet/>
      <dgm:spPr/>
      <dgm:t>
        <a:bodyPr/>
        <a:lstStyle/>
        <a:p>
          <a:endParaRPr lang="en-US"/>
        </a:p>
      </dgm:t>
    </dgm:pt>
    <dgm:pt modelId="{7F27E83B-A451-47BD-BBAF-7B77A7DE85CB}" type="pres">
      <dgm:prSet presAssocID="{474EEEFB-B391-478F-8446-F120FBC15C92}" presName="cycle" presStyleCnt="0">
        <dgm:presLayoutVars>
          <dgm:dir/>
          <dgm:resizeHandles val="exact"/>
        </dgm:presLayoutVars>
      </dgm:prSet>
      <dgm:spPr/>
    </dgm:pt>
    <dgm:pt modelId="{E74422FB-1ED7-40C1-BE6F-1AC8CADCEEA6}" type="pres">
      <dgm:prSet presAssocID="{36BB1D13-1650-4C0D-8491-7B132742FB28}" presName="node" presStyleLbl="node1" presStyleIdx="0" presStyleCnt="2">
        <dgm:presLayoutVars>
          <dgm:bulletEnabled val="1"/>
        </dgm:presLayoutVars>
      </dgm:prSet>
      <dgm:spPr/>
    </dgm:pt>
    <dgm:pt modelId="{883A89FF-36AF-43A3-9E73-1462CDF40DA2}" type="pres">
      <dgm:prSet presAssocID="{36BB1D13-1650-4C0D-8491-7B132742FB28}" presName="spNode" presStyleCnt="0"/>
      <dgm:spPr/>
    </dgm:pt>
    <dgm:pt modelId="{4FF5D417-F842-4560-8DF7-F3F037662B15}" type="pres">
      <dgm:prSet presAssocID="{88E98CBB-A922-4063-8F3C-959195361251}" presName="sibTrans" presStyleLbl="sibTrans1D1" presStyleIdx="0" presStyleCnt="2"/>
      <dgm:spPr/>
    </dgm:pt>
    <dgm:pt modelId="{DA2A30F8-8C9F-4BD0-A202-9A7E3A051B92}" type="pres">
      <dgm:prSet presAssocID="{2DDF34AF-BA74-4DBA-9810-6DE19E0C8E06}" presName="node" presStyleLbl="node1" presStyleIdx="1" presStyleCnt="2">
        <dgm:presLayoutVars>
          <dgm:bulletEnabled val="1"/>
        </dgm:presLayoutVars>
      </dgm:prSet>
      <dgm:spPr/>
    </dgm:pt>
    <dgm:pt modelId="{F4AA9680-7968-47E5-8239-A5F87507B442}" type="pres">
      <dgm:prSet presAssocID="{2DDF34AF-BA74-4DBA-9810-6DE19E0C8E06}" presName="spNode" presStyleCnt="0"/>
      <dgm:spPr/>
    </dgm:pt>
    <dgm:pt modelId="{84A507CE-FA27-48B3-9A57-B25DA0D8294D}" type="pres">
      <dgm:prSet presAssocID="{F087BAB5-077B-47AE-9F12-1677426D81BF}" presName="sibTrans" presStyleLbl="sibTrans1D1" presStyleIdx="1" presStyleCnt="2"/>
      <dgm:spPr/>
    </dgm:pt>
  </dgm:ptLst>
  <dgm:cxnLst>
    <dgm:cxn modelId="{75B66F0C-5D3B-4D28-BAC7-298FD087EAA0}" srcId="{474EEEFB-B391-478F-8446-F120FBC15C92}" destId="{36BB1D13-1650-4C0D-8491-7B132742FB28}" srcOrd="0" destOrd="0" parTransId="{4E984CBC-7809-48E8-89C7-936F3CAB3BAA}" sibTransId="{88E98CBB-A922-4063-8F3C-959195361251}"/>
    <dgm:cxn modelId="{6B978926-F4FA-4D1D-95A2-93D4EF6846B0}" type="presOf" srcId="{2DDF34AF-BA74-4DBA-9810-6DE19E0C8E06}" destId="{DA2A30F8-8C9F-4BD0-A202-9A7E3A051B92}" srcOrd="0" destOrd="0" presId="urn:microsoft.com/office/officeart/2005/8/layout/cycle6"/>
    <dgm:cxn modelId="{F383323B-FD9C-4135-BD35-E9ECBA60E9B4}" type="presOf" srcId="{36BB1D13-1650-4C0D-8491-7B132742FB28}" destId="{E74422FB-1ED7-40C1-BE6F-1AC8CADCEEA6}" srcOrd="0" destOrd="0" presId="urn:microsoft.com/office/officeart/2005/8/layout/cycle6"/>
    <dgm:cxn modelId="{10D1C15F-2D51-4A17-8C3E-C3E4C3555280}" type="presOf" srcId="{474EEEFB-B391-478F-8446-F120FBC15C92}" destId="{7F27E83B-A451-47BD-BBAF-7B77A7DE85CB}" srcOrd="0" destOrd="0" presId="urn:microsoft.com/office/officeart/2005/8/layout/cycle6"/>
    <dgm:cxn modelId="{10006E66-2885-4D8F-BD10-8B44581B15E9}" type="presOf" srcId="{F087BAB5-077B-47AE-9F12-1677426D81BF}" destId="{84A507CE-FA27-48B3-9A57-B25DA0D8294D}" srcOrd="0" destOrd="0" presId="urn:microsoft.com/office/officeart/2005/8/layout/cycle6"/>
    <dgm:cxn modelId="{1D1BB890-9B46-4957-B4A7-8BE96097D03E}" srcId="{474EEEFB-B391-478F-8446-F120FBC15C92}" destId="{2DDF34AF-BA74-4DBA-9810-6DE19E0C8E06}" srcOrd="1" destOrd="0" parTransId="{3C1461BC-D161-44AE-8E7E-6F17F6CB950A}" sibTransId="{F087BAB5-077B-47AE-9F12-1677426D81BF}"/>
    <dgm:cxn modelId="{C08F979C-4324-4FEF-A370-557393C78C2F}" type="presOf" srcId="{88E98CBB-A922-4063-8F3C-959195361251}" destId="{4FF5D417-F842-4560-8DF7-F3F037662B15}" srcOrd="0" destOrd="0" presId="urn:microsoft.com/office/officeart/2005/8/layout/cycle6"/>
    <dgm:cxn modelId="{956017D7-680E-428B-8E40-D2F341198C76}" type="presParOf" srcId="{7F27E83B-A451-47BD-BBAF-7B77A7DE85CB}" destId="{E74422FB-1ED7-40C1-BE6F-1AC8CADCEEA6}" srcOrd="0" destOrd="0" presId="urn:microsoft.com/office/officeart/2005/8/layout/cycle6"/>
    <dgm:cxn modelId="{C779817F-C17D-4DA8-BFD8-CF39BA021920}" type="presParOf" srcId="{7F27E83B-A451-47BD-BBAF-7B77A7DE85CB}" destId="{883A89FF-36AF-43A3-9E73-1462CDF40DA2}" srcOrd="1" destOrd="0" presId="urn:microsoft.com/office/officeart/2005/8/layout/cycle6"/>
    <dgm:cxn modelId="{85A77001-3437-42AE-B8F0-86F3F1D9B14B}" type="presParOf" srcId="{7F27E83B-A451-47BD-BBAF-7B77A7DE85CB}" destId="{4FF5D417-F842-4560-8DF7-F3F037662B15}" srcOrd="2" destOrd="0" presId="urn:microsoft.com/office/officeart/2005/8/layout/cycle6"/>
    <dgm:cxn modelId="{8E33E904-5B29-4D61-8408-23910A2BCA84}" type="presParOf" srcId="{7F27E83B-A451-47BD-BBAF-7B77A7DE85CB}" destId="{DA2A30F8-8C9F-4BD0-A202-9A7E3A051B92}" srcOrd="3" destOrd="0" presId="urn:microsoft.com/office/officeart/2005/8/layout/cycle6"/>
    <dgm:cxn modelId="{048486DF-CA6A-4E35-87AB-C5351CF4A208}" type="presParOf" srcId="{7F27E83B-A451-47BD-BBAF-7B77A7DE85CB}" destId="{F4AA9680-7968-47E5-8239-A5F87507B442}" srcOrd="4" destOrd="0" presId="urn:microsoft.com/office/officeart/2005/8/layout/cycle6"/>
    <dgm:cxn modelId="{49E2DB52-0D96-4E5D-97A6-80D05D1481E2}" type="presParOf" srcId="{7F27E83B-A451-47BD-BBAF-7B77A7DE85CB}" destId="{84A507CE-FA27-48B3-9A57-B25DA0D8294D}"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8D4E99-3C91-4A8D-941D-5B6FFA98EFBF}"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BE171D13-F2EE-4D0A-97FD-F77D06261BC7}">
      <dgm:prSet custT="1"/>
      <dgm:spPr/>
      <dgm:t>
        <a:bodyPr/>
        <a:lstStyle/>
        <a:p>
          <a:pPr>
            <a:lnSpc>
              <a:spcPct val="100000"/>
            </a:lnSpc>
            <a:defRPr b="1"/>
          </a:pPr>
          <a:r>
            <a:rPr lang="en-US" sz="3600" dirty="0">
              <a:solidFill>
                <a:schemeClr val="tx2"/>
              </a:solidFill>
              <a:latin typeface="Calibri" panose="020F0502020204030204" pitchFamily="34" charset="0"/>
              <a:cs typeface="Calibri" panose="020F0502020204030204" pitchFamily="34" charset="0"/>
            </a:rPr>
            <a:t>Something you know </a:t>
          </a:r>
        </a:p>
        <a:p>
          <a:pPr>
            <a:lnSpc>
              <a:spcPct val="100000"/>
            </a:lnSpc>
            <a:defRPr b="1"/>
          </a:pPr>
          <a:r>
            <a:rPr lang="en-US" sz="1400" dirty="0">
              <a:solidFill>
                <a:schemeClr val="tx2"/>
              </a:solidFill>
              <a:latin typeface="Calibri" panose="020F0502020204030204" pitchFamily="34" charset="0"/>
              <a:cs typeface="Calibri" panose="020F0502020204030204" pitchFamily="34" charset="0"/>
            </a:rPr>
            <a:t>e.g., password</a:t>
          </a:r>
        </a:p>
      </dgm:t>
    </dgm:pt>
    <dgm:pt modelId="{845DE943-7229-4ADB-AD30-7F4951B37A09}" type="parTrans" cxnId="{21D5963A-B414-4AC2-A0BC-76FC3D7D6CCC}">
      <dgm:prSet/>
      <dgm:spPr/>
      <dgm:t>
        <a:bodyPr/>
        <a:lstStyle/>
        <a:p>
          <a:endParaRPr lang="en-US">
            <a:latin typeface="Calibri" panose="020F0502020204030204" pitchFamily="34" charset="0"/>
            <a:cs typeface="Calibri" panose="020F0502020204030204" pitchFamily="34" charset="0"/>
          </a:endParaRPr>
        </a:p>
      </dgm:t>
    </dgm:pt>
    <dgm:pt modelId="{5E0B2093-A4E6-4E55-9DE0-4E241FF3F75C}" type="sibTrans" cxnId="{21D5963A-B414-4AC2-A0BC-76FC3D7D6CCC}">
      <dgm:prSet/>
      <dgm:spPr/>
      <dgm:t>
        <a:bodyPr/>
        <a:lstStyle/>
        <a:p>
          <a:endParaRPr lang="en-US">
            <a:latin typeface="Calibri" panose="020F0502020204030204" pitchFamily="34" charset="0"/>
            <a:cs typeface="Calibri" panose="020F0502020204030204" pitchFamily="34" charset="0"/>
          </a:endParaRPr>
        </a:p>
      </dgm:t>
    </dgm:pt>
    <dgm:pt modelId="{03FBE8B8-E11F-48D7-B0A1-E530CA7A62A0}">
      <dgm:prSet custT="1"/>
      <dgm:spPr/>
      <dgm:t>
        <a:bodyPr/>
        <a:lstStyle/>
        <a:p>
          <a:pPr>
            <a:lnSpc>
              <a:spcPct val="100000"/>
            </a:lnSpc>
            <a:defRPr b="1"/>
          </a:pPr>
          <a:r>
            <a:rPr lang="en-US" sz="3600" dirty="0">
              <a:solidFill>
                <a:schemeClr val="tx2"/>
              </a:solidFill>
              <a:latin typeface="Calibri" panose="020F0502020204030204" pitchFamily="34" charset="0"/>
              <a:cs typeface="Calibri" panose="020F0502020204030204" pitchFamily="34" charset="0"/>
            </a:rPr>
            <a:t>Something you have </a:t>
          </a:r>
        </a:p>
        <a:p>
          <a:pPr>
            <a:lnSpc>
              <a:spcPct val="100000"/>
            </a:lnSpc>
            <a:defRPr b="1"/>
          </a:pPr>
          <a:r>
            <a:rPr lang="en-US" sz="1400" dirty="0">
              <a:solidFill>
                <a:schemeClr val="tx2"/>
              </a:solidFill>
              <a:latin typeface="Calibri" panose="020F0502020204030204" pitchFamily="34" charset="0"/>
              <a:cs typeface="Calibri" panose="020F0502020204030204" pitchFamily="34" charset="0"/>
            </a:rPr>
            <a:t>e.g., physical key, number token</a:t>
          </a:r>
        </a:p>
      </dgm:t>
    </dgm:pt>
    <dgm:pt modelId="{92A3C2E0-C96E-4FE3-ADBC-F00572668953}" type="parTrans" cxnId="{3FC52810-226E-4AF2-9902-56B13C06C308}">
      <dgm:prSet/>
      <dgm:spPr/>
      <dgm:t>
        <a:bodyPr/>
        <a:lstStyle/>
        <a:p>
          <a:endParaRPr lang="en-US">
            <a:latin typeface="Calibri" panose="020F0502020204030204" pitchFamily="34" charset="0"/>
            <a:cs typeface="Calibri" panose="020F0502020204030204" pitchFamily="34" charset="0"/>
          </a:endParaRPr>
        </a:p>
      </dgm:t>
    </dgm:pt>
    <dgm:pt modelId="{BF33368D-0A42-46AC-8BD8-F1BBF3EAB4E8}" type="sibTrans" cxnId="{3FC52810-226E-4AF2-9902-56B13C06C308}">
      <dgm:prSet/>
      <dgm:spPr/>
      <dgm:t>
        <a:bodyPr/>
        <a:lstStyle/>
        <a:p>
          <a:endParaRPr lang="en-US">
            <a:latin typeface="Calibri" panose="020F0502020204030204" pitchFamily="34" charset="0"/>
            <a:cs typeface="Calibri" panose="020F0502020204030204" pitchFamily="34" charset="0"/>
          </a:endParaRPr>
        </a:p>
      </dgm:t>
    </dgm:pt>
    <dgm:pt modelId="{22F1B1F3-6B43-4D28-BEC7-09A2EFC6595F}">
      <dgm:prSet custT="1"/>
      <dgm:spPr/>
      <dgm:t>
        <a:bodyPr/>
        <a:lstStyle/>
        <a:p>
          <a:pPr>
            <a:lnSpc>
              <a:spcPct val="100000"/>
            </a:lnSpc>
            <a:defRPr b="1"/>
          </a:pPr>
          <a:r>
            <a:rPr lang="en-US" sz="3600" dirty="0">
              <a:solidFill>
                <a:schemeClr val="tx2"/>
              </a:solidFill>
              <a:latin typeface="Calibri" panose="020F0502020204030204" pitchFamily="34" charset="0"/>
              <a:cs typeface="Calibri" panose="020F0502020204030204" pitchFamily="34" charset="0"/>
            </a:rPr>
            <a:t>Something you are</a:t>
          </a:r>
        </a:p>
        <a:p>
          <a:pPr>
            <a:lnSpc>
              <a:spcPct val="100000"/>
            </a:lnSpc>
            <a:defRPr b="1"/>
          </a:pPr>
          <a:r>
            <a:rPr lang="en-US" sz="1400" dirty="0">
              <a:solidFill>
                <a:schemeClr val="tx2"/>
              </a:solidFill>
              <a:latin typeface="Calibri" panose="020F0502020204030204" pitchFamily="34" charset="0"/>
              <a:cs typeface="Calibri" panose="020F0502020204030204" pitchFamily="34" charset="0"/>
            </a:rPr>
            <a:t>e.g., Biometrics—face scan, fingerprint</a:t>
          </a:r>
        </a:p>
      </dgm:t>
    </dgm:pt>
    <dgm:pt modelId="{55EC23C9-5DCC-4F55-8274-C70126EFDF51}" type="parTrans" cxnId="{3CEE67CD-787A-46C2-A885-9EE55D275CD9}">
      <dgm:prSet/>
      <dgm:spPr/>
      <dgm:t>
        <a:bodyPr/>
        <a:lstStyle/>
        <a:p>
          <a:endParaRPr lang="en-US">
            <a:latin typeface="Calibri" panose="020F0502020204030204" pitchFamily="34" charset="0"/>
            <a:cs typeface="Calibri" panose="020F0502020204030204" pitchFamily="34" charset="0"/>
          </a:endParaRPr>
        </a:p>
      </dgm:t>
    </dgm:pt>
    <dgm:pt modelId="{09126155-C8FD-4760-A5D0-79114A27115B}" type="sibTrans" cxnId="{3CEE67CD-787A-46C2-A885-9EE55D275CD9}">
      <dgm:prSet/>
      <dgm:spPr/>
      <dgm:t>
        <a:bodyPr/>
        <a:lstStyle/>
        <a:p>
          <a:endParaRPr lang="en-US">
            <a:latin typeface="Calibri" panose="020F0502020204030204" pitchFamily="34" charset="0"/>
            <a:cs typeface="Calibri" panose="020F0502020204030204" pitchFamily="34" charset="0"/>
          </a:endParaRPr>
        </a:p>
      </dgm:t>
    </dgm:pt>
    <dgm:pt modelId="{CA104B9A-203A-4B57-A47B-7B4B33DA7E70}">
      <dgm:prSet/>
      <dgm:spPr/>
      <dgm:t>
        <a:bodyPr/>
        <a:lstStyle/>
        <a:p>
          <a:pPr>
            <a:lnSpc>
              <a:spcPct val="100000"/>
            </a:lnSpc>
          </a:pPr>
          <a:endParaRPr lang="en-US" dirty="0">
            <a:latin typeface="Calibri" panose="020F0502020204030204" pitchFamily="34" charset="0"/>
            <a:cs typeface="Calibri" panose="020F0502020204030204" pitchFamily="34" charset="0"/>
          </a:endParaRPr>
        </a:p>
      </dgm:t>
    </dgm:pt>
    <dgm:pt modelId="{38338BE7-D91B-4EE3-AC2E-E394215FD17D}" type="parTrans" cxnId="{32D170C3-D8AB-41C1-8F4B-5AAC1C5E421F}">
      <dgm:prSet/>
      <dgm:spPr/>
      <dgm:t>
        <a:bodyPr/>
        <a:lstStyle/>
        <a:p>
          <a:endParaRPr lang="en-US">
            <a:latin typeface="Calibri" panose="020F0502020204030204" pitchFamily="34" charset="0"/>
            <a:cs typeface="Calibri" panose="020F0502020204030204" pitchFamily="34" charset="0"/>
          </a:endParaRPr>
        </a:p>
      </dgm:t>
    </dgm:pt>
    <dgm:pt modelId="{E58FD85E-0CD1-4142-B5AE-9887F45B5AFD}" type="sibTrans" cxnId="{32D170C3-D8AB-41C1-8F4B-5AAC1C5E421F}">
      <dgm:prSet/>
      <dgm:spPr/>
      <dgm:t>
        <a:bodyPr/>
        <a:lstStyle/>
        <a:p>
          <a:endParaRPr lang="en-US">
            <a:latin typeface="Calibri" panose="020F0502020204030204" pitchFamily="34" charset="0"/>
            <a:cs typeface="Calibri" panose="020F0502020204030204" pitchFamily="34" charset="0"/>
          </a:endParaRPr>
        </a:p>
      </dgm:t>
    </dgm:pt>
    <dgm:pt modelId="{7442E100-C36A-4712-B356-F71FEA50B74E}" type="pres">
      <dgm:prSet presAssocID="{BF8D4E99-3C91-4A8D-941D-5B6FFA98EFBF}" presName="root" presStyleCnt="0">
        <dgm:presLayoutVars>
          <dgm:dir/>
          <dgm:resizeHandles val="exact"/>
        </dgm:presLayoutVars>
      </dgm:prSet>
      <dgm:spPr/>
    </dgm:pt>
    <dgm:pt modelId="{056B9759-FFC4-4405-871E-A2EE7CBFBB32}" type="pres">
      <dgm:prSet presAssocID="{BE171D13-F2EE-4D0A-97FD-F77D06261BC7}" presName="compNode" presStyleCnt="0"/>
      <dgm:spPr/>
    </dgm:pt>
    <dgm:pt modelId="{96CBD357-CF98-48B2-BB4A-F8A45E8D265A}" type="pres">
      <dgm:prSet presAssocID="{BE171D13-F2EE-4D0A-97FD-F77D06261B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C44AAFC3-056E-49BC-AACF-4EFD75A16A5D}" type="pres">
      <dgm:prSet presAssocID="{BE171D13-F2EE-4D0A-97FD-F77D06261BC7}" presName="iconSpace" presStyleCnt="0"/>
      <dgm:spPr/>
    </dgm:pt>
    <dgm:pt modelId="{D56C8637-91E3-426B-80F6-E4E073294E87}" type="pres">
      <dgm:prSet presAssocID="{BE171D13-F2EE-4D0A-97FD-F77D06261BC7}" presName="parTx" presStyleLbl="revTx" presStyleIdx="0" presStyleCnt="6">
        <dgm:presLayoutVars>
          <dgm:chMax val="0"/>
          <dgm:chPref val="0"/>
        </dgm:presLayoutVars>
      </dgm:prSet>
      <dgm:spPr/>
    </dgm:pt>
    <dgm:pt modelId="{20691728-6479-4244-A4FF-4C36F54D59C6}" type="pres">
      <dgm:prSet presAssocID="{BE171D13-F2EE-4D0A-97FD-F77D06261BC7}" presName="txSpace" presStyleCnt="0"/>
      <dgm:spPr/>
    </dgm:pt>
    <dgm:pt modelId="{6CC6E66C-8A58-4A96-BAF4-54C286836C99}" type="pres">
      <dgm:prSet presAssocID="{BE171D13-F2EE-4D0A-97FD-F77D06261BC7}" presName="desTx" presStyleLbl="revTx" presStyleIdx="1" presStyleCnt="6">
        <dgm:presLayoutVars/>
      </dgm:prSet>
      <dgm:spPr/>
    </dgm:pt>
    <dgm:pt modelId="{E7816EE8-A2E6-4877-B352-315C6386E7E5}" type="pres">
      <dgm:prSet presAssocID="{5E0B2093-A4E6-4E55-9DE0-4E241FF3F75C}" presName="sibTrans" presStyleCnt="0"/>
      <dgm:spPr/>
    </dgm:pt>
    <dgm:pt modelId="{4953C2B0-A605-4FA3-B04F-B22CD1B7FFBC}" type="pres">
      <dgm:prSet presAssocID="{03FBE8B8-E11F-48D7-B0A1-E530CA7A62A0}" presName="compNode" presStyleCnt="0"/>
      <dgm:spPr/>
    </dgm:pt>
    <dgm:pt modelId="{D4E5E62A-D9BF-47D3-AFD8-37A6AE57CEB0}" type="pres">
      <dgm:prSet presAssocID="{03FBE8B8-E11F-48D7-B0A1-E530CA7A62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ey"/>
        </a:ext>
      </dgm:extLst>
    </dgm:pt>
    <dgm:pt modelId="{AD343981-1BB4-46E2-B761-FDE9FEEF9EA0}" type="pres">
      <dgm:prSet presAssocID="{03FBE8B8-E11F-48D7-B0A1-E530CA7A62A0}" presName="iconSpace" presStyleCnt="0"/>
      <dgm:spPr/>
    </dgm:pt>
    <dgm:pt modelId="{2FDA4D0B-8D58-4E60-9803-F46DB25C6E85}" type="pres">
      <dgm:prSet presAssocID="{03FBE8B8-E11F-48D7-B0A1-E530CA7A62A0}" presName="parTx" presStyleLbl="revTx" presStyleIdx="2" presStyleCnt="6">
        <dgm:presLayoutVars>
          <dgm:chMax val="0"/>
          <dgm:chPref val="0"/>
        </dgm:presLayoutVars>
      </dgm:prSet>
      <dgm:spPr/>
    </dgm:pt>
    <dgm:pt modelId="{E5A138FE-ADF5-4498-9AEF-E963D407CF5F}" type="pres">
      <dgm:prSet presAssocID="{03FBE8B8-E11F-48D7-B0A1-E530CA7A62A0}" presName="txSpace" presStyleCnt="0"/>
      <dgm:spPr/>
    </dgm:pt>
    <dgm:pt modelId="{95F656E5-5F57-4E8A-9303-0A401DEF66C8}" type="pres">
      <dgm:prSet presAssocID="{03FBE8B8-E11F-48D7-B0A1-E530CA7A62A0}" presName="desTx" presStyleLbl="revTx" presStyleIdx="3" presStyleCnt="6">
        <dgm:presLayoutVars/>
      </dgm:prSet>
      <dgm:spPr/>
    </dgm:pt>
    <dgm:pt modelId="{A7A2A6B7-A960-4D4B-9706-D24B6BFFC8CF}" type="pres">
      <dgm:prSet presAssocID="{BF33368D-0A42-46AC-8BD8-F1BBF3EAB4E8}" presName="sibTrans" presStyleCnt="0"/>
      <dgm:spPr/>
    </dgm:pt>
    <dgm:pt modelId="{FE296E28-BD36-48EB-99DB-971BB0B44CD7}" type="pres">
      <dgm:prSet presAssocID="{22F1B1F3-6B43-4D28-BEC7-09A2EFC6595F}" presName="compNode" presStyleCnt="0"/>
      <dgm:spPr/>
    </dgm:pt>
    <dgm:pt modelId="{2C57076C-6292-4E7D-A1F4-E071ECFF8682}" type="pres">
      <dgm:prSet presAssocID="{22F1B1F3-6B43-4D28-BEC7-09A2EFC659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nger Print"/>
        </a:ext>
      </dgm:extLst>
    </dgm:pt>
    <dgm:pt modelId="{45C8D889-7000-4479-BCFE-7C120385BF52}" type="pres">
      <dgm:prSet presAssocID="{22F1B1F3-6B43-4D28-BEC7-09A2EFC6595F}" presName="iconSpace" presStyleCnt="0"/>
      <dgm:spPr/>
    </dgm:pt>
    <dgm:pt modelId="{431C7A23-CAC6-4818-AC89-609E7DE0F142}" type="pres">
      <dgm:prSet presAssocID="{22F1B1F3-6B43-4D28-BEC7-09A2EFC6595F}" presName="parTx" presStyleLbl="revTx" presStyleIdx="4" presStyleCnt="6">
        <dgm:presLayoutVars>
          <dgm:chMax val="0"/>
          <dgm:chPref val="0"/>
        </dgm:presLayoutVars>
      </dgm:prSet>
      <dgm:spPr/>
    </dgm:pt>
    <dgm:pt modelId="{03D732B2-3C86-462A-B8C3-EA5F838E2523}" type="pres">
      <dgm:prSet presAssocID="{22F1B1F3-6B43-4D28-BEC7-09A2EFC6595F}" presName="txSpace" presStyleCnt="0"/>
      <dgm:spPr/>
    </dgm:pt>
    <dgm:pt modelId="{C718C9B7-56A8-444B-AB1A-97334EBEAE10}" type="pres">
      <dgm:prSet presAssocID="{22F1B1F3-6B43-4D28-BEC7-09A2EFC6595F}" presName="desTx" presStyleLbl="revTx" presStyleIdx="5" presStyleCnt="6">
        <dgm:presLayoutVars/>
      </dgm:prSet>
      <dgm:spPr/>
    </dgm:pt>
  </dgm:ptLst>
  <dgm:cxnLst>
    <dgm:cxn modelId="{3FC52810-226E-4AF2-9902-56B13C06C308}" srcId="{BF8D4E99-3C91-4A8D-941D-5B6FFA98EFBF}" destId="{03FBE8B8-E11F-48D7-B0A1-E530CA7A62A0}" srcOrd="1" destOrd="0" parTransId="{92A3C2E0-C96E-4FE3-ADBC-F00572668953}" sibTransId="{BF33368D-0A42-46AC-8BD8-F1BBF3EAB4E8}"/>
    <dgm:cxn modelId="{D8F6E323-AE39-4C43-BEEC-42E5DE59EE7F}" type="presOf" srcId="{03FBE8B8-E11F-48D7-B0A1-E530CA7A62A0}" destId="{2FDA4D0B-8D58-4E60-9803-F46DB25C6E85}" srcOrd="0" destOrd="0" presId="urn:microsoft.com/office/officeart/2018/5/layout/CenteredIconLabelDescriptionList"/>
    <dgm:cxn modelId="{21D5963A-B414-4AC2-A0BC-76FC3D7D6CCC}" srcId="{BF8D4E99-3C91-4A8D-941D-5B6FFA98EFBF}" destId="{BE171D13-F2EE-4D0A-97FD-F77D06261BC7}" srcOrd="0" destOrd="0" parTransId="{845DE943-7229-4ADB-AD30-7F4951B37A09}" sibTransId="{5E0B2093-A4E6-4E55-9DE0-4E241FF3F75C}"/>
    <dgm:cxn modelId="{F24F0C3C-9D42-4CF8-8639-10B3A31CB3F2}" type="presOf" srcId="{22F1B1F3-6B43-4D28-BEC7-09A2EFC6595F}" destId="{431C7A23-CAC6-4818-AC89-609E7DE0F142}" srcOrd="0" destOrd="0" presId="urn:microsoft.com/office/officeart/2018/5/layout/CenteredIconLabelDescriptionList"/>
    <dgm:cxn modelId="{1A4DFB50-D4FD-4B10-A54B-FF92F3917E01}" type="presOf" srcId="{CA104B9A-203A-4B57-A47B-7B4B33DA7E70}" destId="{C718C9B7-56A8-444B-AB1A-97334EBEAE10}" srcOrd="0" destOrd="0" presId="urn:microsoft.com/office/officeart/2018/5/layout/CenteredIconLabelDescriptionList"/>
    <dgm:cxn modelId="{056CBCB2-0A17-4C35-82AC-3E34A562D7AC}" type="presOf" srcId="{BF8D4E99-3C91-4A8D-941D-5B6FFA98EFBF}" destId="{7442E100-C36A-4712-B356-F71FEA50B74E}" srcOrd="0" destOrd="0" presId="urn:microsoft.com/office/officeart/2018/5/layout/CenteredIconLabelDescriptionList"/>
    <dgm:cxn modelId="{26BCF7B3-E32B-4FFE-8BC7-0C0CFB0F5D4D}" type="presOf" srcId="{BE171D13-F2EE-4D0A-97FD-F77D06261BC7}" destId="{D56C8637-91E3-426B-80F6-E4E073294E87}" srcOrd="0" destOrd="0" presId="urn:microsoft.com/office/officeart/2018/5/layout/CenteredIconLabelDescriptionList"/>
    <dgm:cxn modelId="{32D170C3-D8AB-41C1-8F4B-5AAC1C5E421F}" srcId="{22F1B1F3-6B43-4D28-BEC7-09A2EFC6595F}" destId="{CA104B9A-203A-4B57-A47B-7B4B33DA7E70}" srcOrd="0" destOrd="0" parTransId="{38338BE7-D91B-4EE3-AC2E-E394215FD17D}" sibTransId="{E58FD85E-0CD1-4142-B5AE-9887F45B5AFD}"/>
    <dgm:cxn modelId="{3CEE67CD-787A-46C2-A885-9EE55D275CD9}" srcId="{BF8D4E99-3C91-4A8D-941D-5B6FFA98EFBF}" destId="{22F1B1F3-6B43-4D28-BEC7-09A2EFC6595F}" srcOrd="2" destOrd="0" parTransId="{55EC23C9-5DCC-4F55-8274-C70126EFDF51}" sibTransId="{09126155-C8FD-4760-A5D0-79114A27115B}"/>
    <dgm:cxn modelId="{F5278F7B-1981-4302-A51A-0D096B41E273}" type="presParOf" srcId="{7442E100-C36A-4712-B356-F71FEA50B74E}" destId="{056B9759-FFC4-4405-871E-A2EE7CBFBB32}" srcOrd="0" destOrd="0" presId="urn:microsoft.com/office/officeart/2018/5/layout/CenteredIconLabelDescriptionList"/>
    <dgm:cxn modelId="{442C34C1-BAD3-48D9-8F35-4286EB9D5ADB}" type="presParOf" srcId="{056B9759-FFC4-4405-871E-A2EE7CBFBB32}" destId="{96CBD357-CF98-48B2-BB4A-F8A45E8D265A}" srcOrd="0" destOrd="0" presId="urn:microsoft.com/office/officeart/2018/5/layout/CenteredIconLabelDescriptionList"/>
    <dgm:cxn modelId="{D46D9C09-195B-40E3-9A0A-348F16CEE563}" type="presParOf" srcId="{056B9759-FFC4-4405-871E-A2EE7CBFBB32}" destId="{C44AAFC3-056E-49BC-AACF-4EFD75A16A5D}" srcOrd="1" destOrd="0" presId="urn:microsoft.com/office/officeart/2018/5/layout/CenteredIconLabelDescriptionList"/>
    <dgm:cxn modelId="{C465DA11-4A59-414D-9B08-13EE22CDBBB3}" type="presParOf" srcId="{056B9759-FFC4-4405-871E-A2EE7CBFBB32}" destId="{D56C8637-91E3-426B-80F6-E4E073294E87}" srcOrd="2" destOrd="0" presId="urn:microsoft.com/office/officeart/2018/5/layout/CenteredIconLabelDescriptionList"/>
    <dgm:cxn modelId="{75630BEB-07C7-4141-B509-DCC982399864}" type="presParOf" srcId="{056B9759-FFC4-4405-871E-A2EE7CBFBB32}" destId="{20691728-6479-4244-A4FF-4C36F54D59C6}" srcOrd="3" destOrd="0" presId="urn:microsoft.com/office/officeart/2018/5/layout/CenteredIconLabelDescriptionList"/>
    <dgm:cxn modelId="{E08A3934-36CD-4FF2-8425-24151222E805}" type="presParOf" srcId="{056B9759-FFC4-4405-871E-A2EE7CBFBB32}" destId="{6CC6E66C-8A58-4A96-BAF4-54C286836C99}" srcOrd="4" destOrd="0" presId="urn:microsoft.com/office/officeart/2018/5/layout/CenteredIconLabelDescriptionList"/>
    <dgm:cxn modelId="{DD81BB71-C7BD-4141-945D-666BB7E5FE97}" type="presParOf" srcId="{7442E100-C36A-4712-B356-F71FEA50B74E}" destId="{E7816EE8-A2E6-4877-B352-315C6386E7E5}" srcOrd="1" destOrd="0" presId="urn:microsoft.com/office/officeart/2018/5/layout/CenteredIconLabelDescriptionList"/>
    <dgm:cxn modelId="{9BAB366E-1305-4D29-9770-656C70509990}" type="presParOf" srcId="{7442E100-C36A-4712-B356-F71FEA50B74E}" destId="{4953C2B0-A605-4FA3-B04F-B22CD1B7FFBC}" srcOrd="2" destOrd="0" presId="urn:microsoft.com/office/officeart/2018/5/layout/CenteredIconLabelDescriptionList"/>
    <dgm:cxn modelId="{9C2E6C0B-06D0-4613-81A6-EB00DF40BEBA}" type="presParOf" srcId="{4953C2B0-A605-4FA3-B04F-B22CD1B7FFBC}" destId="{D4E5E62A-D9BF-47D3-AFD8-37A6AE57CEB0}" srcOrd="0" destOrd="0" presId="urn:microsoft.com/office/officeart/2018/5/layout/CenteredIconLabelDescriptionList"/>
    <dgm:cxn modelId="{6FFB88A8-C85B-44B8-BF94-2F147C674D7D}" type="presParOf" srcId="{4953C2B0-A605-4FA3-B04F-B22CD1B7FFBC}" destId="{AD343981-1BB4-46E2-B761-FDE9FEEF9EA0}" srcOrd="1" destOrd="0" presId="urn:microsoft.com/office/officeart/2018/5/layout/CenteredIconLabelDescriptionList"/>
    <dgm:cxn modelId="{36056E63-C720-485E-87DB-1F06EC9651AC}" type="presParOf" srcId="{4953C2B0-A605-4FA3-B04F-B22CD1B7FFBC}" destId="{2FDA4D0B-8D58-4E60-9803-F46DB25C6E85}" srcOrd="2" destOrd="0" presId="urn:microsoft.com/office/officeart/2018/5/layout/CenteredIconLabelDescriptionList"/>
    <dgm:cxn modelId="{DAD8A84B-6616-4AA6-B4D4-C1257716EEB2}" type="presParOf" srcId="{4953C2B0-A605-4FA3-B04F-B22CD1B7FFBC}" destId="{E5A138FE-ADF5-4498-9AEF-E963D407CF5F}" srcOrd="3" destOrd="0" presId="urn:microsoft.com/office/officeart/2018/5/layout/CenteredIconLabelDescriptionList"/>
    <dgm:cxn modelId="{A30EB115-80CC-4514-90D9-C37FCD3C9828}" type="presParOf" srcId="{4953C2B0-A605-4FA3-B04F-B22CD1B7FFBC}" destId="{95F656E5-5F57-4E8A-9303-0A401DEF66C8}" srcOrd="4" destOrd="0" presId="urn:microsoft.com/office/officeart/2018/5/layout/CenteredIconLabelDescriptionList"/>
    <dgm:cxn modelId="{DF5A7658-B92A-42C6-AA2A-CD7F5615C728}" type="presParOf" srcId="{7442E100-C36A-4712-B356-F71FEA50B74E}" destId="{A7A2A6B7-A960-4D4B-9706-D24B6BFFC8CF}" srcOrd="3" destOrd="0" presId="urn:microsoft.com/office/officeart/2018/5/layout/CenteredIconLabelDescriptionList"/>
    <dgm:cxn modelId="{BF4D5400-92A9-4AE3-AD2D-837AAC759386}" type="presParOf" srcId="{7442E100-C36A-4712-B356-F71FEA50B74E}" destId="{FE296E28-BD36-48EB-99DB-971BB0B44CD7}" srcOrd="4" destOrd="0" presId="urn:microsoft.com/office/officeart/2018/5/layout/CenteredIconLabelDescriptionList"/>
    <dgm:cxn modelId="{0A6E9A78-B36E-43F8-83C9-582B7250042A}" type="presParOf" srcId="{FE296E28-BD36-48EB-99DB-971BB0B44CD7}" destId="{2C57076C-6292-4E7D-A1F4-E071ECFF8682}" srcOrd="0" destOrd="0" presId="urn:microsoft.com/office/officeart/2018/5/layout/CenteredIconLabelDescriptionList"/>
    <dgm:cxn modelId="{283B2100-1717-4D62-BC45-3033C448C32C}" type="presParOf" srcId="{FE296E28-BD36-48EB-99DB-971BB0B44CD7}" destId="{45C8D889-7000-4479-BCFE-7C120385BF52}" srcOrd="1" destOrd="0" presId="urn:microsoft.com/office/officeart/2018/5/layout/CenteredIconLabelDescriptionList"/>
    <dgm:cxn modelId="{C134C1EC-241D-4E94-A397-1FB021BF4C92}" type="presParOf" srcId="{FE296E28-BD36-48EB-99DB-971BB0B44CD7}" destId="{431C7A23-CAC6-4818-AC89-609E7DE0F142}" srcOrd="2" destOrd="0" presId="urn:microsoft.com/office/officeart/2018/5/layout/CenteredIconLabelDescriptionList"/>
    <dgm:cxn modelId="{79527D46-99A5-4660-9F22-ACDEA14583CE}" type="presParOf" srcId="{FE296E28-BD36-48EB-99DB-971BB0B44CD7}" destId="{03D732B2-3C86-462A-B8C3-EA5F838E2523}" srcOrd="3" destOrd="0" presId="urn:microsoft.com/office/officeart/2018/5/layout/CenteredIconLabelDescriptionList"/>
    <dgm:cxn modelId="{8E606681-FB27-4B31-BAD3-D5D5A1C25EF3}" type="presParOf" srcId="{FE296E28-BD36-48EB-99DB-971BB0B44CD7}" destId="{C718C9B7-56A8-444B-AB1A-97334EBEAE1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4A9098-ACFF-4FA7-901C-C74358D762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4A5B86-B870-4EBF-9C37-D0AC60FD4E58}">
      <dgm:prSet/>
      <dgm:spPr/>
      <dgm:t>
        <a:bodyPr/>
        <a:lstStyle/>
        <a:p>
          <a:r>
            <a:rPr lang="en-US" dirty="0"/>
            <a:t>Limitations of Liability?</a:t>
          </a:r>
        </a:p>
      </dgm:t>
    </dgm:pt>
    <dgm:pt modelId="{7A506E8F-8642-4E12-8A45-280EBE1647F6}" type="parTrans" cxnId="{C1FA69BF-3E93-4A9A-861A-A66B0B6C2510}">
      <dgm:prSet/>
      <dgm:spPr/>
      <dgm:t>
        <a:bodyPr/>
        <a:lstStyle/>
        <a:p>
          <a:endParaRPr lang="en-US"/>
        </a:p>
      </dgm:t>
    </dgm:pt>
    <dgm:pt modelId="{9D0D4471-91D6-4ACD-BEF4-AB5E599B4148}" type="sibTrans" cxnId="{C1FA69BF-3E93-4A9A-861A-A66B0B6C2510}">
      <dgm:prSet/>
      <dgm:spPr/>
      <dgm:t>
        <a:bodyPr/>
        <a:lstStyle/>
        <a:p>
          <a:endParaRPr lang="en-US"/>
        </a:p>
      </dgm:t>
    </dgm:pt>
    <dgm:pt modelId="{89197E99-EF8C-4A3B-BB79-187EE688543B}">
      <dgm:prSet/>
      <dgm:spPr/>
      <dgm:t>
        <a:bodyPr/>
        <a:lstStyle/>
        <a:p>
          <a:r>
            <a:rPr lang="en-US"/>
            <a:t>“Gross Negligence” clauses?</a:t>
          </a:r>
        </a:p>
      </dgm:t>
    </dgm:pt>
    <dgm:pt modelId="{50CADFB3-FB49-4FBB-99F0-8D1142D4654F}" type="parTrans" cxnId="{6F789D80-659A-491A-9256-FD0D6CED4386}">
      <dgm:prSet/>
      <dgm:spPr/>
      <dgm:t>
        <a:bodyPr/>
        <a:lstStyle/>
        <a:p>
          <a:endParaRPr lang="en-US"/>
        </a:p>
      </dgm:t>
    </dgm:pt>
    <dgm:pt modelId="{A46D00BE-65E7-4F2C-81BE-5E6FCE7F0582}" type="sibTrans" cxnId="{6F789D80-659A-491A-9256-FD0D6CED4386}">
      <dgm:prSet/>
      <dgm:spPr/>
      <dgm:t>
        <a:bodyPr/>
        <a:lstStyle/>
        <a:p>
          <a:endParaRPr lang="en-US"/>
        </a:p>
      </dgm:t>
    </dgm:pt>
    <dgm:pt modelId="{3972F15E-32C3-4321-B1C7-CE374DAD8FB0}">
      <dgm:prSet/>
      <dgm:spPr/>
      <dgm:t>
        <a:bodyPr/>
        <a:lstStyle/>
        <a:p>
          <a:r>
            <a:rPr lang="en-US" dirty="0"/>
            <a:t>Business Associate Agreements in place and up to date?</a:t>
          </a:r>
        </a:p>
      </dgm:t>
    </dgm:pt>
    <dgm:pt modelId="{5D13070E-0468-49C5-B2D1-18A330624854}" type="parTrans" cxnId="{E16139B6-686A-4CA5-9762-8E42BA348BD9}">
      <dgm:prSet/>
      <dgm:spPr/>
      <dgm:t>
        <a:bodyPr/>
        <a:lstStyle/>
        <a:p>
          <a:endParaRPr lang="en-US"/>
        </a:p>
      </dgm:t>
    </dgm:pt>
    <dgm:pt modelId="{C857D72A-D248-4C48-9564-C7EC0EBD04A8}" type="sibTrans" cxnId="{E16139B6-686A-4CA5-9762-8E42BA348BD9}">
      <dgm:prSet/>
      <dgm:spPr/>
      <dgm:t>
        <a:bodyPr/>
        <a:lstStyle/>
        <a:p>
          <a:endParaRPr lang="en-US"/>
        </a:p>
      </dgm:t>
    </dgm:pt>
    <dgm:pt modelId="{9519520C-10BD-4E0A-991F-39DF75E55FF0}" type="pres">
      <dgm:prSet presAssocID="{A54A9098-ACFF-4FA7-901C-C74358D762BF}" presName="linear" presStyleCnt="0">
        <dgm:presLayoutVars>
          <dgm:animLvl val="lvl"/>
          <dgm:resizeHandles val="exact"/>
        </dgm:presLayoutVars>
      </dgm:prSet>
      <dgm:spPr/>
    </dgm:pt>
    <dgm:pt modelId="{01404251-8797-43C5-BA29-BBC1C636D0E5}" type="pres">
      <dgm:prSet presAssocID="{A24A5B86-B870-4EBF-9C37-D0AC60FD4E58}" presName="parentText" presStyleLbl="node1" presStyleIdx="0" presStyleCnt="3">
        <dgm:presLayoutVars>
          <dgm:chMax val="0"/>
          <dgm:bulletEnabled val="1"/>
        </dgm:presLayoutVars>
      </dgm:prSet>
      <dgm:spPr/>
    </dgm:pt>
    <dgm:pt modelId="{10432286-471E-4DE0-8E09-658859EDA4EA}" type="pres">
      <dgm:prSet presAssocID="{9D0D4471-91D6-4ACD-BEF4-AB5E599B4148}" presName="spacer" presStyleCnt="0"/>
      <dgm:spPr/>
    </dgm:pt>
    <dgm:pt modelId="{1A2FDEC0-DA6A-4271-B055-9DDED0C0300B}" type="pres">
      <dgm:prSet presAssocID="{89197E99-EF8C-4A3B-BB79-187EE688543B}" presName="parentText" presStyleLbl="node1" presStyleIdx="1" presStyleCnt="3">
        <dgm:presLayoutVars>
          <dgm:chMax val="0"/>
          <dgm:bulletEnabled val="1"/>
        </dgm:presLayoutVars>
      </dgm:prSet>
      <dgm:spPr/>
    </dgm:pt>
    <dgm:pt modelId="{B0AE44B1-CB69-4AD9-8243-55FA39E73F7A}" type="pres">
      <dgm:prSet presAssocID="{A46D00BE-65E7-4F2C-81BE-5E6FCE7F0582}" presName="spacer" presStyleCnt="0"/>
      <dgm:spPr/>
    </dgm:pt>
    <dgm:pt modelId="{CF92D595-ADAE-4108-AD48-C9D9970B9578}" type="pres">
      <dgm:prSet presAssocID="{3972F15E-32C3-4321-B1C7-CE374DAD8FB0}" presName="parentText" presStyleLbl="node1" presStyleIdx="2" presStyleCnt="3">
        <dgm:presLayoutVars>
          <dgm:chMax val="0"/>
          <dgm:bulletEnabled val="1"/>
        </dgm:presLayoutVars>
      </dgm:prSet>
      <dgm:spPr/>
    </dgm:pt>
  </dgm:ptLst>
  <dgm:cxnLst>
    <dgm:cxn modelId="{4C6D3501-46FD-4124-A943-5959772D82A0}" type="presOf" srcId="{89197E99-EF8C-4A3B-BB79-187EE688543B}" destId="{1A2FDEC0-DA6A-4271-B055-9DDED0C0300B}" srcOrd="0" destOrd="0" presId="urn:microsoft.com/office/officeart/2005/8/layout/vList2"/>
    <dgm:cxn modelId="{6F789D80-659A-491A-9256-FD0D6CED4386}" srcId="{A54A9098-ACFF-4FA7-901C-C74358D762BF}" destId="{89197E99-EF8C-4A3B-BB79-187EE688543B}" srcOrd="1" destOrd="0" parTransId="{50CADFB3-FB49-4FBB-99F0-8D1142D4654F}" sibTransId="{A46D00BE-65E7-4F2C-81BE-5E6FCE7F0582}"/>
    <dgm:cxn modelId="{61EAE396-A95E-444B-B555-E8C9F403CF1C}" type="presOf" srcId="{A54A9098-ACFF-4FA7-901C-C74358D762BF}" destId="{9519520C-10BD-4E0A-991F-39DF75E55FF0}" srcOrd="0" destOrd="0" presId="urn:microsoft.com/office/officeart/2005/8/layout/vList2"/>
    <dgm:cxn modelId="{E16139B6-686A-4CA5-9762-8E42BA348BD9}" srcId="{A54A9098-ACFF-4FA7-901C-C74358D762BF}" destId="{3972F15E-32C3-4321-B1C7-CE374DAD8FB0}" srcOrd="2" destOrd="0" parTransId="{5D13070E-0468-49C5-B2D1-18A330624854}" sibTransId="{C857D72A-D248-4C48-9564-C7EC0EBD04A8}"/>
    <dgm:cxn modelId="{C1FA69BF-3E93-4A9A-861A-A66B0B6C2510}" srcId="{A54A9098-ACFF-4FA7-901C-C74358D762BF}" destId="{A24A5B86-B870-4EBF-9C37-D0AC60FD4E58}" srcOrd="0" destOrd="0" parTransId="{7A506E8F-8642-4E12-8A45-280EBE1647F6}" sibTransId="{9D0D4471-91D6-4ACD-BEF4-AB5E599B4148}"/>
    <dgm:cxn modelId="{A12803C8-62AD-48D6-9941-18D6FFEC5285}" type="presOf" srcId="{3972F15E-32C3-4321-B1C7-CE374DAD8FB0}" destId="{CF92D595-ADAE-4108-AD48-C9D9970B9578}" srcOrd="0" destOrd="0" presId="urn:microsoft.com/office/officeart/2005/8/layout/vList2"/>
    <dgm:cxn modelId="{B61ED4EB-34C7-4419-9472-2B700EC16251}" type="presOf" srcId="{A24A5B86-B870-4EBF-9C37-D0AC60FD4E58}" destId="{01404251-8797-43C5-BA29-BBC1C636D0E5}" srcOrd="0" destOrd="0" presId="urn:microsoft.com/office/officeart/2005/8/layout/vList2"/>
    <dgm:cxn modelId="{B4BDE39D-49AE-4430-8F14-1F9B73C90D27}" type="presParOf" srcId="{9519520C-10BD-4E0A-991F-39DF75E55FF0}" destId="{01404251-8797-43C5-BA29-BBC1C636D0E5}" srcOrd="0" destOrd="0" presId="urn:microsoft.com/office/officeart/2005/8/layout/vList2"/>
    <dgm:cxn modelId="{6154B42A-D1E6-4D55-BAA4-AC7E6BB11E6F}" type="presParOf" srcId="{9519520C-10BD-4E0A-991F-39DF75E55FF0}" destId="{10432286-471E-4DE0-8E09-658859EDA4EA}" srcOrd="1" destOrd="0" presId="urn:microsoft.com/office/officeart/2005/8/layout/vList2"/>
    <dgm:cxn modelId="{6BEA6AC8-425F-4F65-98A2-D50E6926D23D}" type="presParOf" srcId="{9519520C-10BD-4E0A-991F-39DF75E55FF0}" destId="{1A2FDEC0-DA6A-4271-B055-9DDED0C0300B}" srcOrd="2" destOrd="0" presId="urn:microsoft.com/office/officeart/2005/8/layout/vList2"/>
    <dgm:cxn modelId="{B2BCC01C-0673-4488-89A4-92D0927F7B8C}" type="presParOf" srcId="{9519520C-10BD-4E0A-991F-39DF75E55FF0}" destId="{B0AE44B1-CB69-4AD9-8243-55FA39E73F7A}" srcOrd="3" destOrd="0" presId="urn:microsoft.com/office/officeart/2005/8/layout/vList2"/>
    <dgm:cxn modelId="{4CA4BEAF-C4BC-49B0-9AE0-EC5E77B5F5D5}" type="presParOf" srcId="{9519520C-10BD-4E0A-991F-39DF75E55FF0}" destId="{CF92D595-ADAE-4108-AD48-C9D9970B95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22B04D-7FC9-40BC-906B-F99B902E3F5C}" type="doc">
      <dgm:prSet loTypeId="urn:microsoft.com/office/officeart/2016/7/layout/LinearBlockProcessNumbered" loCatId="process" qsTypeId="urn:microsoft.com/office/officeart/2005/8/quickstyle/simple4" qsCatId="simple" csTypeId="urn:microsoft.com/office/officeart/2005/8/colors/accent1_2" csCatId="accent1" phldr="1"/>
      <dgm:spPr/>
      <dgm:t>
        <a:bodyPr/>
        <a:lstStyle/>
        <a:p>
          <a:endParaRPr lang="en-US"/>
        </a:p>
      </dgm:t>
    </dgm:pt>
    <dgm:pt modelId="{78D3991A-7293-49C9-938D-B1FDE1734B19}">
      <dgm:prSet custT="1"/>
      <dgm:spPr/>
      <dgm:t>
        <a:bodyPr/>
        <a:lstStyle/>
        <a:p>
          <a:r>
            <a:rPr lang="en-US" sz="2000" dirty="0">
              <a:latin typeface="Calibri" panose="020F0502020204030204" pitchFamily="34" charset="0"/>
              <a:cs typeface="Calibri" panose="020F0502020204030204" pitchFamily="34" charset="0"/>
            </a:rPr>
            <a:t>Limits and Sublimits: Enough? </a:t>
          </a:r>
        </a:p>
      </dgm:t>
    </dgm:pt>
    <dgm:pt modelId="{ED92BF0D-3BDB-49F3-A090-11DC56239A19}" type="parTrans" cxnId="{3FC22DFA-69BA-45B2-83F2-0529FB15C13D}">
      <dgm:prSet/>
      <dgm:spPr/>
      <dgm:t>
        <a:bodyPr/>
        <a:lstStyle/>
        <a:p>
          <a:endParaRPr lang="en-US">
            <a:latin typeface="Calibri" panose="020F0502020204030204" pitchFamily="34" charset="0"/>
            <a:cs typeface="Calibri" panose="020F0502020204030204" pitchFamily="34" charset="0"/>
          </a:endParaRPr>
        </a:p>
      </dgm:t>
    </dgm:pt>
    <dgm:pt modelId="{D90436CA-1381-4DA0-9B93-C8A7D8374442}" type="sibTrans" cxnId="{3FC22DFA-69BA-45B2-83F2-0529FB15C13D}">
      <dgm:prSet phldrT="01"/>
      <dgm:spPr/>
      <dgm:t>
        <a:bodyPr/>
        <a:lstStyle/>
        <a:p>
          <a:r>
            <a:rPr lang="en-US">
              <a:latin typeface="Calibri" panose="020F0502020204030204" pitchFamily="34" charset="0"/>
              <a:cs typeface="Calibri" panose="020F0502020204030204" pitchFamily="34" charset="0"/>
            </a:rPr>
            <a:t>01</a:t>
          </a:r>
        </a:p>
      </dgm:t>
    </dgm:pt>
    <dgm:pt modelId="{CFF6E542-C587-454E-A654-6143FD4DA403}">
      <dgm:prSet custT="1"/>
      <dgm:spPr/>
      <dgm:t>
        <a:bodyPr/>
        <a:lstStyle/>
        <a:p>
          <a:r>
            <a:rPr lang="en-US" sz="2000" dirty="0">
              <a:latin typeface="Calibri" panose="020F0502020204030204" pitchFamily="34" charset="0"/>
              <a:cs typeface="Calibri" panose="020F0502020204030204" pitchFamily="34" charset="0"/>
            </a:rPr>
            <a:t>Many policies limit recovery for incidents at vendors</a:t>
          </a:r>
        </a:p>
      </dgm:t>
    </dgm:pt>
    <dgm:pt modelId="{CCF300A5-13AE-45AD-A867-599583CAF83C}" type="parTrans" cxnId="{B6E06DDC-94BC-4BC9-AF66-418DED615B7F}">
      <dgm:prSet/>
      <dgm:spPr/>
      <dgm:t>
        <a:bodyPr/>
        <a:lstStyle/>
        <a:p>
          <a:endParaRPr lang="en-US">
            <a:latin typeface="Calibri" panose="020F0502020204030204" pitchFamily="34" charset="0"/>
            <a:cs typeface="Calibri" panose="020F0502020204030204" pitchFamily="34" charset="0"/>
          </a:endParaRPr>
        </a:p>
      </dgm:t>
    </dgm:pt>
    <dgm:pt modelId="{D6008780-54B8-44DF-8D81-0784F3381C6E}" type="sibTrans" cxnId="{B6E06DDC-94BC-4BC9-AF66-418DED615B7F}">
      <dgm:prSet phldrT="02"/>
      <dgm:spPr/>
      <dgm:t>
        <a:bodyPr/>
        <a:lstStyle/>
        <a:p>
          <a:r>
            <a:rPr lang="en-US">
              <a:latin typeface="Calibri" panose="020F0502020204030204" pitchFamily="34" charset="0"/>
              <a:cs typeface="Calibri" panose="020F0502020204030204" pitchFamily="34" charset="0"/>
            </a:rPr>
            <a:t>02</a:t>
          </a:r>
        </a:p>
      </dgm:t>
    </dgm:pt>
    <dgm:pt modelId="{B7179FD1-CD10-4F84-9559-81C9A5612065}">
      <dgm:prSet custT="1"/>
      <dgm:spPr/>
      <dgm:t>
        <a:bodyPr/>
        <a:lstStyle/>
        <a:p>
          <a:r>
            <a:rPr lang="en-US" sz="2000" dirty="0">
              <a:latin typeface="Calibri" panose="020F0502020204030204" pitchFamily="34" charset="0"/>
              <a:cs typeface="Calibri" panose="020F0502020204030204" pitchFamily="34" charset="0"/>
            </a:rPr>
            <a:t>Business interruption insurance?</a:t>
          </a:r>
        </a:p>
      </dgm:t>
    </dgm:pt>
    <dgm:pt modelId="{A4DB91FF-2C05-4671-B5F8-8BFFABAFBDB7}" type="parTrans" cxnId="{C3ED641C-4956-41B6-BDB3-2245D4896D09}">
      <dgm:prSet/>
      <dgm:spPr/>
      <dgm:t>
        <a:bodyPr/>
        <a:lstStyle/>
        <a:p>
          <a:endParaRPr lang="en-US">
            <a:latin typeface="Calibri" panose="020F0502020204030204" pitchFamily="34" charset="0"/>
            <a:cs typeface="Calibri" panose="020F0502020204030204" pitchFamily="34" charset="0"/>
          </a:endParaRPr>
        </a:p>
      </dgm:t>
    </dgm:pt>
    <dgm:pt modelId="{F8FA8C16-3081-43CE-9D1E-51CA635AC5B8}" type="sibTrans" cxnId="{C3ED641C-4956-41B6-BDB3-2245D4896D09}">
      <dgm:prSet phldrT="03"/>
      <dgm:spPr/>
      <dgm:t>
        <a:bodyPr/>
        <a:lstStyle/>
        <a:p>
          <a:r>
            <a:rPr lang="en-US" dirty="0">
              <a:latin typeface="Calibri" panose="020F0502020204030204" pitchFamily="34" charset="0"/>
              <a:cs typeface="Calibri" panose="020F0502020204030204" pitchFamily="34" charset="0"/>
            </a:rPr>
            <a:t>03</a:t>
          </a:r>
        </a:p>
      </dgm:t>
    </dgm:pt>
    <dgm:pt modelId="{08857E01-0E48-49C7-AC0C-F018EF2C4B8B}">
      <dgm:prSet custT="1"/>
      <dgm:spPr/>
      <dgm:t>
        <a:bodyPr/>
        <a:lstStyle/>
        <a:p>
          <a:r>
            <a:rPr lang="en-US" sz="1600" dirty="0">
              <a:latin typeface="Calibri" panose="020F0502020204030204" pitchFamily="34" charset="0"/>
              <a:cs typeface="Calibri" panose="020F0502020204030204" pitchFamily="34" charset="0"/>
            </a:rPr>
            <a:t>How long is the “waiting period”</a:t>
          </a:r>
        </a:p>
      </dgm:t>
    </dgm:pt>
    <dgm:pt modelId="{46267F7D-A35E-4A69-A0FA-E14D3308BF6C}" type="parTrans" cxnId="{AE3A43BB-CD85-45CD-9547-10A496AB30C1}">
      <dgm:prSet/>
      <dgm:spPr/>
      <dgm:t>
        <a:bodyPr/>
        <a:lstStyle/>
        <a:p>
          <a:endParaRPr lang="en-US">
            <a:latin typeface="Calibri" panose="020F0502020204030204" pitchFamily="34" charset="0"/>
            <a:cs typeface="Calibri" panose="020F0502020204030204" pitchFamily="34" charset="0"/>
          </a:endParaRPr>
        </a:p>
      </dgm:t>
    </dgm:pt>
    <dgm:pt modelId="{05B36BD4-0822-4F94-B8DC-FC98851A4C71}" type="sibTrans" cxnId="{AE3A43BB-CD85-45CD-9547-10A496AB30C1}">
      <dgm:prSet/>
      <dgm:spPr/>
      <dgm:t>
        <a:bodyPr/>
        <a:lstStyle/>
        <a:p>
          <a:endParaRPr lang="en-US">
            <a:latin typeface="Calibri" panose="020F0502020204030204" pitchFamily="34" charset="0"/>
            <a:cs typeface="Calibri" panose="020F0502020204030204" pitchFamily="34" charset="0"/>
          </a:endParaRPr>
        </a:p>
      </dgm:t>
    </dgm:pt>
    <dgm:pt modelId="{547136F5-A890-4258-9B57-2B066658A604}">
      <dgm:prSet custT="1"/>
      <dgm:spPr/>
      <dgm:t>
        <a:bodyPr/>
        <a:lstStyle/>
        <a:p>
          <a:r>
            <a:rPr lang="en-US" sz="1600" dirty="0">
              <a:latin typeface="Calibri" panose="020F0502020204030204" pitchFamily="34" charset="0"/>
              <a:cs typeface="Calibri" panose="020F0502020204030204" pitchFamily="34" charset="0"/>
            </a:rPr>
            <a:t>Are cyber risks excluded?</a:t>
          </a:r>
        </a:p>
      </dgm:t>
    </dgm:pt>
    <dgm:pt modelId="{EF08986B-EA24-499D-8796-A41F51830B35}" type="parTrans" cxnId="{92EAEA29-56F5-41E7-B128-BF5D99B064E9}">
      <dgm:prSet/>
      <dgm:spPr/>
      <dgm:t>
        <a:bodyPr/>
        <a:lstStyle/>
        <a:p>
          <a:endParaRPr lang="en-US">
            <a:latin typeface="Calibri" panose="020F0502020204030204" pitchFamily="34" charset="0"/>
            <a:cs typeface="Calibri" panose="020F0502020204030204" pitchFamily="34" charset="0"/>
          </a:endParaRPr>
        </a:p>
      </dgm:t>
    </dgm:pt>
    <dgm:pt modelId="{77447305-5F6C-4B90-A15A-4FDC27FC536C}" type="sibTrans" cxnId="{92EAEA29-56F5-41E7-B128-BF5D99B064E9}">
      <dgm:prSet/>
      <dgm:spPr/>
      <dgm:t>
        <a:bodyPr/>
        <a:lstStyle/>
        <a:p>
          <a:endParaRPr lang="en-US">
            <a:latin typeface="Calibri" panose="020F0502020204030204" pitchFamily="34" charset="0"/>
            <a:cs typeface="Calibri" panose="020F0502020204030204" pitchFamily="34" charset="0"/>
          </a:endParaRPr>
        </a:p>
      </dgm:t>
    </dgm:pt>
    <dgm:pt modelId="{7A4E9C46-F2EF-4A47-9398-A27761E0D271}" type="pres">
      <dgm:prSet presAssocID="{D922B04D-7FC9-40BC-906B-F99B902E3F5C}" presName="Name0" presStyleCnt="0">
        <dgm:presLayoutVars>
          <dgm:animLvl val="lvl"/>
          <dgm:resizeHandles val="exact"/>
        </dgm:presLayoutVars>
      </dgm:prSet>
      <dgm:spPr/>
    </dgm:pt>
    <dgm:pt modelId="{8D55C3BA-A88B-4C48-BFA6-52C069278DD0}" type="pres">
      <dgm:prSet presAssocID="{78D3991A-7293-49C9-938D-B1FDE1734B19}" presName="compositeNode" presStyleCnt="0">
        <dgm:presLayoutVars>
          <dgm:bulletEnabled val="1"/>
        </dgm:presLayoutVars>
      </dgm:prSet>
      <dgm:spPr/>
    </dgm:pt>
    <dgm:pt modelId="{5BDE3405-A6B1-4954-B62B-11C82672553B}" type="pres">
      <dgm:prSet presAssocID="{78D3991A-7293-49C9-938D-B1FDE1734B19}" presName="bgRect" presStyleLbl="alignNode1" presStyleIdx="0" presStyleCnt="3" custScaleY="134335"/>
      <dgm:spPr/>
    </dgm:pt>
    <dgm:pt modelId="{630F27BC-3D32-4CE4-92DA-FFB40011CCEB}" type="pres">
      <dgm:prSet presAssocID="{D90436CA-1381-4DA0-9B93-C8A7D8374442}" presName="sibTransNodeRect" presStyleLbl="alignNode1" presStyleIdx="0" presStyleCnt="3">
        <dgm:presLayoutVars>
          <dgm:chMax val="0"/>
          <dgm:bulletEnabled val="1"/>
        </dgm:presLayoutVars>
      </dgm:prSet>
      <dgm:spPr/>
    </dgm:pt>
    <dgm:pt modelId="{2643F375-23D6-4739-9929-958FA1E89214}" type="pres">
      <dgm:prSet presAssocID="{78D3991A-7293-49C9-938D-B1FDE1734B19}" presName="nodeRect" presStyleLbl="alignNode1" presStyleIdx="0" presStyleCnt="3">
        <dgm:presLayoutVars>
          <dgm:bulletEnabled val="1"/>
        </dgm:presLayoutVars>
      </dgm:prSet>
      <dgm:spPr/>
    </dgm:pt>
    <dgm:pt modelId="{BA796D27-027B-43AF-A3E7-02EBA3C99D58}" type="pres">
      <dgm:prSet presAssocID="{D90436CA-1381-4DA0-9B93-C8A7D8374442}" presName="sibTrans" presStyleCnt="0"/>
      <dgm:spPr/>
    </dgm:pt>
    <dgm:pt modelId="{EC62B747-E409-4D3C-8BA7-C9C38F2BED29}" type="pres">
      <dgm:prSet presAssocID="{CFF6E542-C587-454E-A654-6143FD4DA403}" presName="compositeNode" presStyleCnt="0">
        <dgm:presLayoutVars>
          <dgm:bulletEnabled val="1"/>
        </dgm:presLayoutVars>
      </dgm:prSet>
      <dgm:spPr/>
    </dgm:pt>
    <dgm:pt modelId="{8DBBF0B9-2547-4D38-9B8A-F0E27EBD9F85}" type="pres">
      <dgm:prSet presAssocID="{CFF6E542-C587-454E-A654-6143FD4DA403}" presName="bgRect" presStyleLbl="alignNode1" presStyleIdx="1" presStyleCnt="3" custScaleY="134247"/>
      <dgm:spPr/>
    </dgm:pt>
    <dgm:pt modelId="{52F382F9-D93D-4BB5-9555-A1356689F98B}" type="pres">
      <dgm:prSet presAssocID="{D6008780-54B8-44DF-8D81-0784F3381C6E}" presName="sibTransNodeRect" presStyleLbl="alignNode1" presStyleIdx="1" presStyleCnt="3">
        <dgm:presLayoutVars>
          <dgm:chMax val="0"/>
          <dgm:bulletEnabled val="1"/>
        </dgm:presLayoutVars>
      </dgm:prSet>
      <dgm:spPr/>
    </dgm:pt>
    <dgm:pt modelId="{BAB849E5-9537-433C-93FD-F765F1B78411}" type="pres">
      <dgm:prSet presAssocID="{CFF6E542-C587-454E-A654-6143FD4DA403}" presName="nodeRect" presStyleLbl="alignNode1" presStyleIdx="1" presStyleCnt="3">
        <dgm:presLayoutVars>
          <dgm:bulletEnabled val="1"/>
        </dgm:presLayoutVars>
      </dgm:prSet>
      <dgm:spPr/>
    </dgm:pt>
    <dgm:pt modelId="{61D8A531-3A7F-49CE-99D2-BF0BE2DCB72A}" type="pres">
      <dgm:prSet presAssocID="{D6008780-54B8-44DF-8D81-0784F3381C6E}" presName="sibTrans" presStyleCnt="0"/>
      <dgm:spPr/>
    </dgm:pt>
    <dgm:pt modelId="{0C7CA955-7302-4C48-ADF9-FB10234A61E7}" type="pres">
      <dgm:prSet presAssocID="{B7179FD1-CD10-4F84-9559-81C9A5612065}" presName="compositeNode" presStyleCnt="0">
        <dgm:presLayoutVars>
          <dgm:bulletEnabled val="1"/>
        </dgm:presLayoutVars>
      </dgm:prSet>
      <dgm:spPr/>
    </dgm:pt>
    <dgm:pt modelId="{3D9D7321-F567-4A29-9114-64F0863A0051}" type="pres">
      <dgm:prSet presAssocID="{B7179FD1-CD10-4F84-9559-81C9A5612065}" presName="bgRect" presStyleLbl="alignNode1" presStyleIdx="2" presStyleCnt="3" custScaleY="133996"/>
      <dgm:spPr/>
    </dgm:pt>
    <dgm:pt modelId="{F2457133-2F65-4BD4-BA41-C0F50CE90C21}" type="pres">
      <dgm:prSet presAssocID="{F8FA8C16-3081-43CE-9D1E-51CA635AC5B8}" presName="sibTransNodeRect" presStyleLbl="alignNode1" presStyleIdx="2" presStyleCnt="3">
        <dgm:presLayoutVars>
          <dgm:chMax val="0"/>
          <dgm:bulletEnabled val="1"/>
        </dgm:presLayoutVars>
      </dgm:prSet>
      <dgm:spPr/>
    </dgm:pt>
    <dgm:pt modelId="{45D30840-DAAD-4195-8DCC-17C7D65CC11F}" type="pres">
      <dgm:prSet presAssocID="{B7179FD1-CD10-4F84-9559-81C9A5612065}" presName="nodeRect" presStyleLbl="alignNode1" presStyleIdx="2" presStyleCnt="3">
        <dgm:presLayoutVars>
          <dgm:bulletEnabled val="1"/>
        </dgm:presLayoutVars>
      </dgm:prSet>
      <dgm:spPr/>
    </dgm:pt>
  </dgm:ptLst>
  <dgm:cxnLst>
    <dgm:cxn modelId="{1D64970C-01D4-4DBD-9AFD-374BEEB8FEFD}" type="presOf" srcId="{B7179FD1-CD10-4F84-9559-81C9A5612065}" destId="{3D9D7321-F567-4A29-9114-64F0863A0051}" srcOrd="0" destOrd="0" presId="urn:microsoft.com/office/officeart/2016/7/layout/LinearBlockProcessNumbered"/>
    <dgm:cxn modelId="{C3ED641C-4956-41B6-BDB3-2245D4896D09}" srcId="{D922B04D-7FC9-40BC-906B-F99B902E3F5C}" destId="{B7179FD1-CD10-4F84-9559-81C9A5612065}" srcOrd="2" destOrd="0" parTransId="{A4DB91FF-2C05-4671-B5F8-8BFFABAFBDB7}" sibTransId="{F8FA8C16-3081-43CE-9D1E-51CA635AC5B8}"/>
    <dgm:cxn modelId="{92EAEA29-56F5-41E7-B128-BF5D99B064E9}" srcId="{B7179FD1-CD10-4F84-9559-81C9A5612065}" destId="{547136F5-A890-4258-9B57-2B066658A604}" srcOrd="1" destOrd="0" parTransId="{EF08986B-EA24-499D-8796-A41F51830B35}" sibTransId="{77447305-5F6C-4B90-A15A-4FDC27FC536C}"/>
    <dgm:cxn modelId="{48066338-3869-42DC-B924-8E7B0C6311D2}" type="presOf" srcId="{CFF6E542-C587-454E-A654-6143FD4DA403}" destId="{8DBBF0B9-2547-4D38-9B8A-F0E27EBD9F85}" srcOrd="0" destOrd="0" presId="urn:microsoft.com/office/officeart/2016/7/layout/LinearBlockProcessNumbered"/>
    <dgm:cxn modelId="{9D484B5F-98A2-498D-B151-5F95470E1DB1}" type="presOf" srcId="{08857E01-0E48-49C7-AC0C-F018EF2C4B8B}" destId="{45D30840-DAAD-4195-8DCC-17C7D65CC11F}" srcOrd="0" destOrd="1" presId="urn:microsoft.com/office/officeart/2016/7/layout/LinearBlockProcessNumbered"/>
    <dgm:cxn modelId="{19B57761-1E8C-4CEF-8832-24B00943B9D7}" type="presOf" srcId="{547136F5-A890-4258-9B57-2B066658A604}" destId="{45D30840-DAAD-4195-8DCC-17C7D65CC11F}" srcOrd="0" destOrd="2" presId="urn:microsoft.com/office/officeart/2016/7/layout/LinearBlockProcessNumbered"/>
    <dgm:cxn modelId="{6A88C049-87A8-4B60-85B7-BCB9E5D1980C}" type="presOf" srcId="{B7179FD1-CD10-4F84-9559-81C9A5612065}" destId="{45D30840-DAAD-4195-8DCC-17C7D65CC11F}" srcOrd="1" destOrd="0" presId="urn:microsoft.com/office/officeart/2016/7/layout/LinearBlockProcessNumbered"/>
    <dgm:cxn modelId="{06C9BE87-79F1-4FE5-A6E4-9824A8B915F8}" type="presOf" srcId="{78D3991A-7293-49C9-938D-B1FDE1734B19}" destId="{5BDE3405-A6B1-4954-B62B-11C82672553B}" srcOrd="0" destOrd="0" presId="urn:microsoft.com/office/officeart/2016/7/layout/LinearBlockProcessNumbered"/>
    <dgm:cxn modelId="{519CCAAE-0CFF-4C2E-84E1-938ECBD751E5}" type="presOf" srcId="{F8FA8C16-3081-43CE-9D1E-51CA635AC5B8}" destId="{F2457133-2F65-4BD4-BA41-C0F50CE90C21}" srcOrd="0" destOrd="0" presId="urn:microsoft.com/office/officeart/2016/7/layout/LinearBlockProcessNumbered"/>
    <dgm:cxn modelId="{AE3A43BB-CD85-45CD-9547-10A496AB30C1}" srcId="{B7179FD1-CD10-4F84-9559-81C9A5612065}" destId="{08857E01-0E48-49C7-AC0C-F018EF2C4B8B}" srcOrd="0" destOrd="0" parTransId="{46267F7D-A35E-4A69-A0FA-E14D3308BF6C}" sibTransId="{05B36BD4-0822-4F94-B8DC-FC98851A4C71}"/>
    <dgm:cxn modelId="{5CCB4CC5-C6E4-430F-8C35-FB2994C2B9E5}" type="presOf" srcId="{CFF6E542-C587-454E-A654-6143FD4DA403}" destId="{BAB849E5-9537-433C-93FD-F765F1B78411}" srcOrd="1" destOrd="0" presId="urn:microsoft.com/office/officeart/2016/7/layout/LinearBlockProcessNumbered"/>
    <dgm:cxn modelId="{C64A08C9-E545-4DD3-91B3-88947722E4E0}" type="presOf" srcId="{D922B04D-7FC9-40BC-906B-F99B902E3F5C}" destId="{7A4E9C46-F2EF-4A47-9398-A27761E0D271}" srcOrd="0" destOrd="0" presId="urn:microsoft.com/office/officeart/2016/7/layout/LinearBlockProcessNumbered"/>
    <dgm:cxn modelId="{CA7318D3-C5AD-4E97-A75A-78A4BCB9E911}" type="presOf" srcId="{D90436CA-1381-4DA0-9B93-C8A7D8374442}" destId="{630F27BC-3D32-4CE4-92DA-FFB40011CCEB}" srcOrd="0" destOrd="0" presId="urn:microsoft.com/office/officeart/2016/7/layout/LinearBlockProcessNumbered"/>
    <dgm:cxn modelId="{B6E06DDC-94BC-4BC9-AF66-418DED615B7F}" srcId="{D922B04D-7FC9-40BC-906B-F99B902E3F5C}" destId="{CFF6E542-C587-454E-A654-6143FD4DA403}" srcOrd="1" destOrd="0" parTransId="{CCF300A5-13AE-45AD-A867-599583CAF83C}" sibTransId="{D6008780-54B8-44DF-8D81-0784F3381C6E}"/>
    <dgm:cxn modelId="{7F3E1BDE-E602-4232-8000-C35FBD8D5596}" type="presOf" srcId="{78D3991A-7293-49C9-938D-B1FDE1734B19}" destId="{2643F375-23D6-4739-9929-958FA1E89214}" srcOrd="1" destOrd="0" presId="urn:microsoft.com/office/officeart/2016/7/layout/LinearBlockProcessNumbered"/>
    <dgm:cxn modelId="{75CA77E5-28C9-43CE-B485-98D0BA2621D6}" type="presOf" srcId="{D6008780-54B8-44DF-8D81-0784F3381C6E}" destId="{52F382F9-D93D-4BB5-9555-A1356689F98B}" srcOrd="0" destOrd="0" presId="urn:microsoft.com/office/officeart/2016/7/layout/LinearBlockProcessNumbered"/>
    <dgm:cxn modelId="{3FC22DFA-69BA-45B2-83F2-0529FB15C13D}" srcId="{D922B04D-7FC9-40BC-906B-F99B902E3F5C}" destId="{78D3991A-7293-49C9-938D-B1FDE1734B19}" srcOrd="0" destOrd="0" parTransId="{ED92BF0D-3BDB-49F3-A090-11DC56239A19}" sibTransId="{D90436CA-1381-4DA0-9B93-C8A7D8374442}"/>
    <dgm:cxn modelId="{C1C7C842-2BA7-4F73-9F8D-FB04A7DD2211}" type="presParOf" srcId="{7A4E9C46-F2EF-4A47-9398-A27761E0D271}" destId="{8D55C3BA-A88B-4C48-BFA6-52C069278DD0}" srcOrd="0" destOrd="0" presId="urn:microsoft.com/office/officeart/2016/7/layout/LinearBlockProcessNumbered"/>
    <dgm:cxn modelId="{53C6C4CA-1288-4C1B-8B71-BD06E574AA5B}" type="presParOf" srcId="{8D55C3BA-A88B-4C48-BFA6-52C069278DD0}" destId="{5BDE3405-A6B1-4954-B62B-11C82672553B}" srcOrd="0" destOrd="0" presId="urn:microsoft.com/office/officeart/2016/7/layout/LinearBlockProcessNumbered"/>
    <dgm:cxn modelId="{D8F15EFA-E912-4639-852C-DD5CEFC9AC9F}" type="presParOf" srcId="{8D55C3BA-A88B-4C48-BFA6-52C069278DD0}" destId="{630F27BC-3D32-4CE4-92DA-FFB40011CCEB}" srcOrd="1" destOrd="0" presId="urn:microsoft.com/office/officeart/2016/7/layout/LinearBlockProcessNumbered"/>
    <dgm:cxn modelId="{11699765-DE99-47F9-BBC1-FB8D27DAC483}" type="presParOf" srcId="{8D55C3BA-A88B-4C48-BFA6-52C069278DD0}" destId="{2643F375-23D6-4739-9929-958FA1E89214}" srcOrd="2" destOrd="0" presId="urn:microsoft.com/office/officeart/2016/7/layout/LinearBlockProcessNumbered"/>
    <dgm:cxn modelId="{DA01860C-90DB-4CE1-A301-3D453C529E01}" type="presParOf" srcId="{7A4E9C46-F2EF-4A47-9398-A27761E0D271}" destId="{BA796D27-027B-43AF-A3E7-02EBA3C99D58}" srcOrd="1" destOrd="0" presId="urn:microsoft.com/office/officeart/2016/7/layout/LinearBlockProcessNumbered"/>
    <dgm:cxn modelId="{48DCD085-6389-46CC-97FB-B848266976A2}" type="presParOf" srcId="{7A4E9C46-F2EF-4A47-9398-A27761E0D271}" destId="{EC62B747-E409-4D3C-8BA7-C9C38F2BED29}" srcOrd="2" destOrd="0" presId="urn:microsoft.com/office/officeart/2016/7/layout/LinearBlockProcessNumbered"/>
    <dgm:cxn modelId="{42250EA7-1088-4FF9-AE1E-8F5E0CF85DE0}" type="presParOf" srcId="{EC62B747-E409-4D3C-8BA7-C9C38F2BED29}" destId="{8DBBF0B9-2547-4D38-9B8A-F0E27EBD9F85}" srcOrd="0" destOrd="0" presId="urn:microsoft.com/office/officeart/2016/7/layout/LinearBlockProcessNumbered"/>
    <dgm:cxn modelId="{100E7CBD-E1B6-4FC8-8243-71368B457291}" type="presParOf" srcId="{EC62B747-E409-4D3C-8BA7-C9C38F2BED29}" destId="{52F382F9-D93D-4BB5-9555-A1356689F98B}" srcOrd="1" destOrd="0" presId="urn:microsoft.com/office/officeart/2016/7/layout/LinearBlockProcessNumbered"/>
    <dgm:cxn modelId="{B08F822F-1F1A-4005-8888-1EDE8355B54F}" type="presParOf" srcId="{EC62B747-E409-4D3C-8BA7-C9C38F2BED29}" destId="{BAB849E5-9537-433C-93FD-F765F1B78411}" srcOrd="2" destOrd="0" presId="urn:microsoft.com/office/officeart/2016/7/layout/LinearBlockProcessNumbered"/>
    <dgm:cxn modelId="{85FAF3E5-5538-40B4-A9A4-B0DE5BDFA9A8}" type="presParOf" srcId="{7A4E9C46-F2EF-4A47-9398-A27761E0D271}" destId="{61D8A531-3A7F-49CE-99D2-BF0BE2DCB72A}" srcOrd="3" destOrd="0" presId="urn:microsoft.com/office/officeart/2016/7/layout/LinearBlockProcessNumbered"/>
    <dgm:cxn modelId="{634A2F27-6AD9-429A-8523-3760906C550A}" type="presParOf" srcId="{7A4E9C46-F2EF-4A47-9398-A27761E0D271}" destId="{0C7CA955-7302-4C48-ADF9-FB10234A61E7}" srcOrd="4" destOrd="0" presId="urn:microsoft.com/office/officeart/2016/7/layout/LinearBlockProcessNumbered"/>
    <dgm:cxn modelId="{54B0CDB8-9823-48B7-9BBF-2AD1A35D01F2}" type="presParOf" srcId="{0C7CA955-7302-4C48-ADF9-FB10234A61E7}" destId="{3D9D7321-F567-4A29-9114-64F0863A0051}" srcOrd="0" destOrd="0" presId="urn:microsoft.com/office/officeart/2016/7/layout/LinearBlockProcessNumbered"/>
    <dgm:cxn modelId="{D1129A65-A712-4E9B-BCF1-85D83E147B4F}" type="presParOf" srcId="{0C7CA955-7302-4C48-ADF9-FB10234A61E7}" destId="{F2457133-2F65-4BD4-BA41-C0F50CE90C21}" srcOrd="1" destOrd="0" presId="urn:microsoft.com/office/officeart/2016/7/layout/LinearBlockProcessNumbered"/>
    <dgm:cxn modelId="{530B63E8-10F5-411B-BFD1-9A2A01FF6298}" type="presParOf" srcId="{0C7CA955-7302-4C48-ADF9-FB10234A61E7}" destId="{45D30840-DAAD-4195-8DCC-17C7D65CC11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116B9D-10EC-433D-AEB3-7E22A68965A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043156B-90B3-42AA-A955-F3AD98248C83}">
      <dgm:prSet/>
      <dgm:spPr/>
      <dgm:t>
        <a:bodyPr/>
        <a:lstStyle/>
        <a:p>
          <a:r>
            <a:rPr lang="en-US"/>
            <a:t>Penetration tests and audits</a:t>
          </a:r>
        </a:p>
      </dgm:t>
    </dgm:pt>
    <dgm:pt modelId="{AC1C1351-CF72-4032-8EE6-6E94672E3527}" type="parTrans" cxnId="{E03F1277-35BD-4FD1-A8E8-741B9F311FBA}">
      <dgm:prSet/>
      <dgm:spPr/>
      <dgm:t>
        <a:bodyPr/>
        <a:lstStyle/>
        <a:p>
          <a:endParaRPr lang="en-US"/>
        </a:p>
      </dgm:t>
    </dgm:pt>
    <dgm:pt modelId="{1E1BA142-F5F4-4823-BAFF-171A25C911CE}" type="sibTrans" cxnId="{E03F1277-35BD-4FD1-A8E8-741B9F311FBA}">
      <dgm:prSet/>
      <dgm:spPr/>
      <dgm:t>
        <a:bodyPr/>
        <a:lstStyle/>
        <a:p>
          <a:endParaRPr lang="en-US"/>
        </a:p>
      </dgm:t>
    </dgm:pt>
    <dgm:pt modelId="{DB4940F8-4C0D-4DDB-9C8B-121DE7ADD04A}">
      <dgm:prSet/>
      <dgm:spPr/>
      <dgm:t>
        <a:bodyPr/>
        <a:lstStyle/>
        <a:p>
          <a:r>
            <a:rPr lang="en-US" dirty="0"/>
            <a:t>HIPAA Security Risk Analysis </a:t>
          </a:r>
          <a:r>
            <a:rPr lang="en-US" dirty="0">
              <a:hlinkClick xmlns:r="http://schemas.openxmlformats.org/officeDocument/2006/relationships" r:id="rId1"/>
            </a:rPr>
            <a:t>[link]</a:t>
          </a:r>
          <a:endParaRPr lang="en-US" dirty="0"/>
        </a:p>
      </dgm:t>
    </dgm:pt>
    <dgm:pt modelId="{95F54D09-43ED-4DA0-B80F-B45E110D2E56}" type="parTrans" cxnId="{10D5A3B9-5495-46DA-A882-8647B930054A}">
      <dgm:prSet/>
      <dgm:spPr/>
      <dgm:t>
        <a:bodyPr/>
        <a:lstStyle/>
        <a:p>
          <a:endParaRPr lang="en-US"/>
        </a:p>
      </dgm:t>
    </dgm:pt>
    <dgm:pt modelId="{393FC7B4-83E0-454E-8C1B-BE00A68A9FA4}" type="sibTrans" cxnId="{10D5A3B9-5495-46DA-A882-8647B930054A}">
      <dgm:prSet/>
      <dgm:spPr/>
      <dgm:t>
        <a:bodyPr/>
        <a:lstStyle/>
        <a:p>
          <a:endParaRPr lang="en-US"/>
        </a:p>
      </dgm:t>
    </dgm:pt>
    <dgm:pt modelId="{1B5C7DA4-F92F-4442-8E6C-FC5E82E42CA8}">
      <dgm:prSet/>
      <dgm:spPr/>
      <dgm:t>
        <a:bodyPr/>
        <a:lstStyle/>
        <a:p>
          <a:r>
            <a:rPr lang="en-US"/>
            <a:t>Cyber Insurance Application</a:t>
          </a:r>
        </a:p>
      </dgm:t>
    </dgm:pt>
    <dgm:pt modelId="{84F338EC-A782-4806-9652-05B0F5262980}" type="parTrans" cxnId="{4AF6BDBB-EE59-4633-B929-CDC3649737D1}">
      <dgm:prSet/>
      <dgm:spPr/>
      <dgm:t>
        <a:bodyPr/>
        <a:lstStyle/>
        <a:p>
          <a:endParaRPr lang="en-US"/>
        </a:p>
      </dgm:t>
    </dgm:pt>
    <dgm:pt modelId="{7540703F-2DD4-45ED-B6DC-184655EC1D06}" type="sibTrans" cxnId="{4AF6BDBB-EE59-4633-B929-CDC3649737D1}">
      <dgm:prSet/>
      <dgm:spPr/>
      <dgm:t>
        <a:bodyPr/>
        <a:lstStyle/>
        <a:p>
          <a:endParaRPr lang="en-US"/>
        </a:p>
      </dgm:t>
    </dgm:pt>
    <dgm:pt modelId="{564DD6CD-DAE1-42C8-B6C6-77DC8F405B06}" type="pres">
      <dgm:prSet presAssocID="{47116B9D-10EC-433D-AEB3-7E22A68965A1}" presName="hierChild1" presStyleCnt="0">
        <dgm:presLayoutVars>
          <dgm:chPref val="1"/>
          <dgm:dir/>
          <dgm:animOne val="branch"/>
          <dgm:animLvl val="lvl"/>
          <dgm:resizeHandles/>
        </dgm:presLayoutVars>
      </dgm:prSet>
      <dgm:spPr/>
    </dgm:pt>
    <dgm:pt modelId="{84A65078-B1E3-4B99-B364-9FABFC5A7191}" type="pres">
      <dgm:prSet presAssocID="{4043156B-90B3-42AA-A955-F3AD98248C83}" presName="hierRoot1" presStyleCnt="0"/>
      <dgm:spPr/>
    </dgm:pt>
    <dgm:pt modelId="{2233AF18-BDC9-4934-9073-6D144FC2BA91}" type="pres">
      <dgm:prSet presAssocID="{4043156B-90B3-42AA-A955-F3AD98248C83}" presName="composite" presStyleCnt="0"/>
      <dgm:spPr/>
    </dgm:pt>
    <dgm:pt modelId="{95BCB208-28BE-4150-95E1-B430CA3DC56C}" type="pres">
      <dgm:prSet presAssocID="{4043156B-90B3-42AA-A955-F3AD98248C83}" presName="background" presStyleLbl="node0" presStyleIdx="0" presStyleCnt="3"/>
      <dgm:spPr/>
    </dgm:pt>
    <dgm:pt modelId="{26F5340D-21A4-493F-A334-8BB8AADC2F53}" type="pres">
      <dgm:prSet presAssocID="{4043156B-90B3-42AA-A955-F3AD98248C83}" presName="text" presStyleLbl="fgAcc0" presStyleIdx="0" presStyleCnt="3">
        <dgm:presLayoutVars>
          <dgm:chPref val="3"/>
        </dgm:presLayoutVars>
      </dgm:prSet>
      <dgm:spPr/>
    </dgm:pt>
    <dgm:pt modelId="{ED9E2E89-45C8-4AE0-AFDF-A31613A9A168}" type="pres">
      <dgm:prSet presAssocID="{4043156B-90B3-42AA-A955-F3AD98248C83}" presName="hierChild2" presStyleCnt="0"/>
      <dgm:spPr/>
    </dgm:pt>
    <dgm:pt modelId="{A424B506-4D2F-4C76-B902-7D699F93C5EE}" type="pres">
      <dgm:prSet presAssocID="{DB4940F8-4C0D-4DDB-9C8B-121DE7ADD04A}" presName="hierRoot1" presStyleCnt="0"/>
      <dgm:spPr/>
    </dgm:pt>
    <dgm:pt modelId="{4FFAB5A2-4133-4E0D-B523-5C190473D4A8}" type="pres">
      <dgm:prSet presAssocID="{DB4940F8-4C0D-4DDB-9C8B-121DE7ADD04A}" presName="composite" presStyleCnt="0"/>
      <dgm:spPr/>
    </dgm:pt>
    <dgm:pt modelId="{0CEB3FF9-CFA7-492B-ACD1-B0EA598DF9F1}" type="pres">
      <dgm:prSet presAssocID="{DB4940F8-4C0D-4DDB-9C8B-121DE7ADD04A}" presName="background" presStyleLbl="node0" presStyleIdx="1" presStyleCnt="3"/>
      <dgm:spPr/>
    </dgm:pt>
    <dgm:pt modelId="{BEF0D303-DAF5-4109-B31E-389F9E927B57}" type="pres">
      <dgm:prSet presAssocID="{DB4940F8-4C0D-4DDB-9C8B-121DE7ADD04A}" presName="text" presStyleLbl="fgAcc0" presStyleIdx="1" presStyleCnt="3">
        <dgm:presLayoutVars>
          <dgm:chPref val="3"/>
        </dgm:presLayoutVars>
      </dgm:prSet>
      <dgm:spPr/>
    </dgm:pt>
    <dgm:pt modelId="{2525D886-2A4E-40CF-859B-3C678076524C}" type="pres">
      <dgm:prSet presAssocID="{DB4940F8-4C0D-4DDB-9C8B-121DE7ADD04A}" presName="hierChild2" presStyleCnt="0"/>
      <dgm:spPr/>
    </dgm:pt>
    <dgm:pt modelId="{F4088E79-6573-4884-B80C-9E71148BA5CE}" type="pres">
      <dgm:prSet presAssocID="{1B5C7DA4-F92F-4442-8E6C-FC5E82E42CA8}" presName="hierRoot1" presStyleCnt="0"/>
      <dgm:spPr/>
    </dgm:pt>
    <dgm:pt modelId="{6D9815D6-AF27-437A-8C5F-AFCFF08B77CE}" type="pres">
      <dgm:prSet presAssocID="{1B5C7DA4-F92F-4442-8E6C-FC5E82E42CA8}" presName="composite" presStyleCnt="0"/>
      <dgm:spPr/>
    </dgm:pt>
    <dgm:pt modelId="{D5A1554D-9310-479A-B8E4-B42C44E2D682}" type="pres">
      <dgm:prSet presAssocID="{1B5C7DA4-F92F-4442-8E6C-FC5E82E42CA8}" presName="background" presStyleLbl="node0" presStyleIdx="2" presStyleCnt="3"/>
      <dgm:spPr/>
    </dgm:pt>
    <dgm:pt modelId="{8F74070B-7F5D-4FE2-AE0B-09F15E5A8A64}" type="pres">
      <dgm:prSet presAssocID="{1B5C7DA4-F92F-4442-8E6C-FC5E82E42CA8}" presName="text" presStyleLbl="fgAcc0" presStyleIdx="2" presStyleCnt="3">
        <dgm:presLayoutVars>
          <dgm:chPref val="3"/>
        </dgm:presLayoutVars>
      </dgm:prSet>
      <dgm:spPr/>
    </dgm:pt>
    <dgm:pt modelId="{3C86187E-00AA-4DF5-A3EE-F072484DD705}" type="pres">
      <dgm:prSet presAssocID="{1B5C7DA4-F92F-4442-8E6C-FC5E82E42CA8}" presName="hierChild2" presStyleCnt="0"/>
      <dgm:spPr/>
    </dgm:pt>
  </dgm:ptLst>
  <dgm:cxnLst>
    <dgm:cxn modelId="{E03F1277-35BD-4FD1-A8E8-741B9F311FBA}" srcId="{47116B9D-10EC-433D-AEB3-7E22A68965A1}" destId="{4043156B-90B3-42AA-A955-F3AD98248C83}" srcOrd="0" destOrd="0" parTransId="{AC1C1351-CF72-4032-8EE6-6E94672E3527}" sibTransId="{1E1BA142-F5F4-4823-BAFF-171A25C911CE}"/>
    <dgm:cxn modelId="{C6203587-C702-4602-8B8E-C42CED348F07}" type="presOf" srcId="{47116B9D-10EC-433D-AEB3-7E22A68965A1}" destId="{564DD6CD-DAE1-42C8-B6C6-77DC8F405B06}" srcOrd="0" destOrd="0" presId="urn:microsoft.com/office/officeart/2005/8/layout/hierarchy1"/>
    <dgm:cxn modelId="{57AFC297-B474-4944-BEC9-90E099A49EC4}" type="presOf" srcId="{4043156B-90B3-42AA-A955-F3AD98248C83}" destId="{26F5340D-21A4-493F-A334-8BB8AADC2F53}" srcOrd="0" destOrd="0" presId="urn:microsoft.com/office/officeart/2005/8/layout/hierarchy1"/>
    <dgm:cxn modelId="{14D3369B-29FE-41E3-AF52-5B2C1A94714A}" type="presOf" srcId="{1B5C7DA4-F92F-4442-8E6C-FC5E82E42CA8}" destId="{8F74070B-7F5D-4FE2-AE0B-09F15E5A8A64}" srcOrd="0" destOrd="0" presId="urn:microsoft.com/office/officeart/2005/8/layout/hierarchy1"/>
    <dgm:cxn modelId="{10D5A3B9-5495-46DA-A882-8647B930054A}" srcId="{47116B9D-10EC-433D-AEB3-7E22A68965A1}" destId="{DB4940F8-4C0D-4DDB-9C8B-121DE7ADD04A}" srcOrd="1" destOrd="0" parTransId="{95F54D09-43ED-4DA0-B80F-B45E110D2E56}" sibTransId="{393FC7B4-83E0-454E-8C1B-BE00A68A9FA4}"/>
    <dgm:cxn modelId="{4AF6BDBB-EE59-4633-B929-CDC3649737D1}" srcId="{47116B9D-10EC-433D-AEB3-7E22A68965A1}" destId="{1B5C7DA4-F92F-4442-8E6C-FC5E82E42CA8}" srcOrd="2" destOrd="0" parTransId="{84F338EC-A782-4806-9652-05B0F5262980}" sibTransId="{7540703F-2DD4-45ED-B6DC-184655EC1D06}"/>
    <dgm:cxn modelId="{A30816D7-4F5F-4909-BAA3-A4023E1D166F}" type="presOf" srcId="{DB4940F8-4C0D-4DDB-9C8B-121DE7ADD04A}" destId="{BEF0D303-DAF5-4109-B31E-389F9E927B57}" srcOrd="0" destOrd="0" presId="urn:microsoft.com/office/officeart/2005/8/layout/hierarchy1"/>
    <dgm:cxn modelId="{D03F0094-84EE-4F17-9087-B0BB255684E6}" type="presParOf" srcId="{564DD6CD-DAE1-42C8-B6C6-77DC8F405B06}" destId="{84A65078-B1E3-4B99-B364-9FABFC5A7191}" srcOrd="0" destOrd="0" presId="urn:microsoft.com/office/officeart/2005/8/layout/hierarchy1"/>
    <dgm:cxn modelId="{E782FD9A-1230-4E76-97C1-38CE2764963B}" type="presParOf" srcId="{84A65078-B1E3-4B99-B364-9FABFC5A7191}" destId="{2233AF18-BDC9-4934-9073-6D144FC2BA91}" srcOrd="0" destOrd="0" presId="urn:microsoft.com/office/officeart/2005/8/layout/hierarchy1"/>
    <dgm:cxn modelId="{BC0C5BD2-D03E-48A6-823D-02CE14756780}" type="presParOf" srcId="{2233AF18-BDC9-4934-9073-6D144FC2BA91}" destId="{95BCB208-28BE-4150-95E1-B430CA3DC56C}" srcOrd="0" destOrd="0" presId="urn:microsoft.com/office/officeart/2005/8/layout/hierarchy1"/>
    <dgm:cxn modelId="{6DEBF6FF-60FA-4301-B8EE-3E1B169091C0}" type="presParOf" srcId="{2233AF18-BDC9-4934-9073-6D144FC2BA91}" destId="{26F5340D-21A4-493F-A334-8BB8AADC2F53}" srcOrd="1" destOrd="0" presId="urn:microsoft.com/office/officeart/2005/8/layout/hierarchy1"/>
    <dgm:cxn modelId="{66392217-2208-41F6-B95D-0BE40DB15009}" type="presParOf" srcId="{84A65078-B1E3-4B99-B364-9FABFC5A7191}" destId="{ED9E2E89-45C8-4AE0-AFDF-A31613A9A168}" srcOrd="1" destOrd="0" presId="urn:microsoft.com/office/officeart/2005/8/layout/hierarchy1"/>
    <dgm:cxn modelId="{921F8D92-D307-4316-A13C-C7D73453C84F}" type="presParOf" srcId="{564DD6CD-DAE1-42C8-B6C6-77DC8F405B06}" destId="{A424B506-4D2F-4C76-B902-7D699F93C5EE}" srcOrd="1" destOrd="0" presId="urn:microsoft.com/office/officeart/2005/8/layout/hierarchy1"/>
    <dgm:cxn modelId="{1C1F941C-FF7F-402F-A873-2B7028956B09}" type="presParOf" srcId="{A424B506-4D2F-4C76-B902-7D699F93C5EE}" destId="{4FFAB5A2-4133-4E0D-B523-5C190473D4A8}" srcOrd="0" destOrd="0" presId="urn:microsoft.com/office/officeart/2005/8/layout/hierarchy1"/>
    <dgm:cxn modelId="{44B1888F-2AFF-488D-AA83-F0BFDF119E86}" type="presParOf" srcId="{4FFAB5A2-4133-4E0D-B523-5C190473D4A8}" destId="{0CEB3FF9-CFA7-492B-ACD1-B0EA598DF9F1}" srcOrd="0" destOrd="0" presId="urn:microsoft.com/office/officeart/2005/8/layout/hierarchy1"/>
    <dgm:cxn modelId="{6EB15948-3ACA-4474-92C3-EBC39767F41E}" type="presParOf" srcId="{4FFAB5A2-4133-4E0D-B523-5C190473D4A8}" destId="{BEF0D303-DAF5-4109-B31E-389F9E927B57}" srcOrd="1" destOrd="0" presId="urn:microsoft.com/office/officeart/2005/8/layout/hierarchy1"/>
    <dgm:cxn modelId="{9FF60091-A953-4122-B417-D277A1D6AA25}" type="presParOf" srcId="{A424B506-4D2F-4C76-B902-7D699F93C5EE}" destId="{2525D886-2A4E-40CF-859B-3C678076524C}" srcOrd="1" destOrd="0" presId="urn:microsoft.com/office/officeart/2005/8/layout/hierarchy1"/>
    <dgm:cxn modelId="{71E03313-0B81-40B6-9433-FF6DAC7CE0D1}" type="presParOf" srcId="{564DD6CD-DAE1-42C8-B6C6-77DC8F405B06}" destId="{F4088E79-6573-4884-B80C-9E71148BA5CE}" srcOrd="2" destOrd="0" presId="urn:microsoft.com/office/officeart/2005/8/layout/hierarchy1"/>
    <dgm:cxn modelId="{A657B40E-375D-432C-94B7-5CDBD4189AFB}" type="presParOf" srcId="{F4088E79-6573-4884-B80C-9E71148BA5CE}" destId="{6D9815D6-AF27-437A-8C5F-AFCFF08B77CE}" srcOrd="0" destOrd="0" presId="urn:microsoft.com/office/officeart/2005/8/layout/hierarchy1"/>
    <dgm:cxn modelId="{8DF550F0-2994-4494-BACF-8F6058F11529}" type="presParOf" srcId="{6D9815D6-AF27-437A-8C5F-AFCFF08B77CE}" destId="{D5A1554D-9310-479A-B8E4-B42C44E2D682}" srcOrd="0" destOrd="0" presId="urn:microsoft.com/office/officeart/2005/8/layout/hierarchy1"/>
    <dgm:cxn modelId="{3961F818-A2FC-4385-BD46-A27E6805A2E4}" type="presParOf" srcId="{6D9815D6-AF27-437A-8C5F-AFCFF08B77CE}" destId="{8F74070B-7F5D-4FE2-AE0B-09F15E5A8A64}" srcOrd="1" destOrd="0" presId="urn:microsoft.com/office/officeart/2005/8/layout/hierarchy1"/>
    <dgm:cxn modelId="{1D61B27C-22A9-4FBE-94AE-C6868B6B9D55}" type="presParOf" srcId="{F4088E79-6573-4884-B80C-9E71148BA5CE}" destId="{3C86187E-00AA-4DF5-A3EE-F072484DD7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B9233-705C-4C39-8399-25C7BC2FEDE6}">
      <dsp:nvSpPr>
        <dsp:cNvPr id="0" name=""/>
        <dsp:cNvSpPr/>
      </dsp:nvSpPr>
      <dsp:spPr>
        <a:xfrm>
          <a:off x="0" y="416"/>
          <a:ext cx="9518124" cy="9740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CC30D-D12D-4DB3-82C0-649EF268C4F4}">
      <dsp:nvSpPr>
        <dsp:cNvPr id="0" name=""/>
        <dsp:cNvSpPr/>
      </dsp:nvSpPr>
      <dsp:spPr>
        <a:xfrm>
          <a:off x="294639" y="219569"/>
          <a:ext cx="535707" cy="5357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D7D66-AA25-4C62-9720-17551C26B976}">
      <dsp:nvSpPr>
        <dsp:cNvPr id="0" name=""/>
        <dsp:cNvSpPr/>
      </dsp:nvSpPr>
      <dsp:spPr>
        <a:xfrm>
          <a:off x="1124985" y="416"/>
          <a:ext cx="8393139" cy="97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83" tIns="103083" rIns="103083" bIns="103083" numCol="1" spcCol="1270" anchor="ctr" anchorCtr="0">
          <a:noAutofit/>
        </a:bodyPr>
        <a:lstStyle/>
        <a:p>
          <a:pPr marL="0" lvl="0" indent="0" algn="l" defTabSz="1066800">
            <a:lnSpc>
              <a:spcPct val="100000"/>
            </a:lnSpc>
            <a:spcBef>
              <a:spcPct val="0"/>
            </a:spcBef>
            <a:spcAft>
              <a:spcPct val="35000"/>
            </a:spcAft>
            <a:buNone/>
          </a:pPr>
          <a:r>
            <a:rPr lang="en-US" sz="2400" b="1" kern="1200" dirty="0"/>
            <a:t>An “easy break-in”: </a:t>
          </a:r>
          <a:r>
            <a:rPr lang="en-US" sz="2400" kern="1200" dirty="0"/>
            <a:t>NO multi-factor authentication on the remote access</a:t>
          </a:r>
        </a:p>
      </dsp:txBody>
      <dsp:txXfrm>
        <a:off x="1124985" y="416"/>
        <a:ext cx="8393139" cy="974013"/>
      </dsp:txXfrm>
    </dsp:sp>
    <dsp:sp modelId="{24E6981D-E3AD-43DE-9B17-DCD959D772EF}">
      <dsp:nvSpPr>
        <dsp:cNvPr id="0" name=""/>
        <dsp:cNvSpPr/>
      </dsp:nvSpPr>
      <dsp:spPr>
        <a:xfrm>
          <a:off x="0" y="1217932"/>
          <a:ext cx="9518124" cy="9740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C2A9A-DC4F-49E4-9055-97ECB8B07CE7}">
      <dsp:nvSpPr>
        <dsp:cNvPr id="0" name=""/>
        <dsp:cNvSpPr/>
      </dsp:nvSpPr>
      <dsp:spPr>
        <a:xfrm>
          <a:off x="294639" y="1437085"/>
          <a:ext cx="535707" cy="535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49047-A1C9-41D4-9902-CF8B264F2385}">
      <dsp:nvSpPr>
        <dsp:cNvPr id="0" name=""/>
        <dsp:cNvSpPr/>
      </dsp:nvSpPr>
      <dsp:spPr>
        <a:xfrm>
          <a:off x="1124985" y="1217932"/>
          <a:ext cx="8393139" cy="97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83" tIns="103083" rIns="103083" bIns="103083" numCol="1" spcCol="1270" anchor="ctr" anchorCtr="0">
          <a:noAutofit/>
        </a:bodyPr>
        <a:lstStyle/>
        <a:p>
          <a:pPr marL="0" lvl="0" indent="0" algn="l" defTabSz="1066800">
            <a:lnSpc>
              <a:spcPct val="100000"/>
            </a:lnSpc>
            <a:spcBef>
              <a:spcPct val="0"/>
            </a:spcBef>
            <a:spcAft>
              <a:spcPct val="35000"/>
            </a:spcAft>
            <a:buNone/>
          </a:pPr>
          <a:r>
            <a:rPr lang="en-US" sz="2400" kern="1200" dirty="0"/>
            <a:t>Stolen Employee Credentials</a:t>
          </a:r>
        </a:p>
      </dsp:txBody>
      <dsp:txXfrm>
        <a:off x="1124985" y="1217932"/>
        <a:ext cx="8393139" cy="974013"/>
      </dsp:txXfrm>
    </dsp:sp>
    <dsp:sp modelId="{08DEA4DE-1AF8-4AB3-8555-A5AC277E0420}">
      <dsp:nvSpPr>
        <dsp:cNvPr id="0" name=""/>
        <dsp:cNvSpPr/>
      </dsp:nvSpPr>
      <dsp:spPr>
        <a:xfrm>
          <a:off x="0" y="2435449"/>
          <a:ext cx="9518124" cy="9740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98D05F-F0FF-4D17-9C07-98103094C11A}">
      <dsp:nvSpPr>
        <dsp:cNvPr id="0" name=""/>
        <dsp:cNvSpPr/>
      </dsp:nvSpPr>
      <dsp:spPr>
        <a:xfrm>
          <a:off x="294639" y="2654602"/>
          <a:ext cx="535707" cy="535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1DE63-4927-43C8-8567-1377B667FF25}">
      <dsp:nvSpPr>
        <dsp:cNvPr id="0" name=""/>
        <dsp:cNvSpPr/>
      </dsp:nvSpPr>
      <dsp:spPr>
        <a:xfrm>
          <a:off x="1124985" y="2435449"/>
          <a:ext cx="8393139" cy="97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83" tIns="103083" rIns="103083" bIns="103083" numCol="1" spcCol="1270" anchor="ctr" anchorCtr="0">
          <a:noAutofit/>
        </a:bodyPr>
        <a:lstStyle/>
        <a:p>
          <a:pPr marL="0" lvl="0" indent="0" algn="l" defTabSz="1066800">
            <a:lnSpc>
              <a:spcPct val="100000"/>
            </a:lnSpc>
            <a:spcBef>
              <a:spcPct val="0"/>
            </a:spcBef>
            <a:spcAft>
              <a:spcPct val="35000"/>
            </a:spcAft>
            <a:buNone/>
          </a:pPr>
          <a:r>
            <a:rPr lang="en-US" sz="2400" kern="1200" dirty="0"/>
            <a:t>Remote Desktop Access</a:t>
          </a:r>
        </a:p>
      </dsp:txBody>
      <dsp:txXfrm>
        <a:off x="1124985" y="2435449"/>
        <a:ext cx="8393139" cy="974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422FB-1ED7-40C1-BE6F-1AC8CADCEEA6}">
      <dsp:nvSpPr>
        <dsp:cNvPr id="0" name=""/>
        <dsp:cNvSpPr/>
      </dsp:nvSpPr>
      <dsp:spPr>
        <a:xfrm>
          <a:off x="2369429" y="954134"/>
          <a:ext cx="2746995" cy="17855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Your username is your </a:t>
          </a:r>
          <a:r>
            <a:rPr lang="en-US" sz="2300" b="1" u="sng" kern="1200" dirty="0"/>
            <a:t>identification</a:t>
          </a:r>
        </a:p>
      </dsp:txBody>
      <dsp:txXfrm>
        <a:off x="2456592" y="1041297"/>
        <a:ext cx="2572669" cy="1611220"/>
      </dsp:txXfrm>
    </dsp:sp>
    <dsp:sp modelId="{4FF5D417-F842-4560-8DF7-F3F037662B15}">
      <dsp:nvSpPr>
        <dsp:cNvPr id="0" name=""/>
        <dsp:cNvSpPr/>
      </dsp:nvSpPr>
      <dsp:spPr>
        <a:xfrm>
          <a:off x="3742927" y="332034"/>
          <a:ext cx="3029745" cy="3029745"/>
        </a:xfrm>
        <a:custGeom>
          <a:avLst/>
          <a:gdLst/>
          <a:ahLst/>
          <a:cxnLst/>
          <a:rect l="0" t="0" r="0" b="0"/>
          <a:pathLst>
            <a:path>
              <a:moveTo>
                <a:pt x="305612" y="602442"/>
              </a:moveTo>
              <a:arcTo wR="1514872" hR="1514872" stAng="13022152" swAng="6355695"/>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2A30F8-8C9F-4BD0-A202-9A7E3A051B92}">
      <dsp:nvSpPr>
        <dsp:cNvPr id="0" name=""/>
        <dsp:cNvSpPr/>
      </dsp:nvSpPr>
      <dsp:spPr>
        <a:xfrm>
          <a:off x="5399175" y="954134"/>
          <a:ext cx="2746995" cy="17855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things you use to prove you are that person are </a:t>
          </a:r>
          <a:r>
            <a:rPr lang="en-US" sz="2300" b="1" u="sng" kern="1200" dirty="0"/>
            <a:t>authentication</a:t>
          </a:r>
        </a:p>
      </dsp:txBody>
      <dsp:txXfrm>
        <a:off x="5486338" y="1041297"/>
        <a:ext cx="2572669" cy="1611220"/>
      </dsp:txXfrm>
    </dsp:sp>
    <dsp:sp modelId="{84A507CE-FA27-48B3-9A57-B25DA0D8294D}">
      <dsp:nvSpPr>
        <dsp:cNvPr id="0" name=""/>
        <dsp:cNvSpPr/>
      </dsp:nvSpPr>
      <dsp:spPr>
        <a:xfrm>
          <a:off x="3742927" y="332034"/>
          <a:ext cx="3029745" cy="3029745"/>
        </a:xfrm>
        <a:custGeom>
          <a:avLst/>
          <a:gdLst/>
          <a:ahLst/>
          <a:cxnLst/>
          <a:rect l="0" t="0" r="0" b="0"/>
          <a:pathLst>
            <a:path>
              <a:moveTo>
                <a:pt x="2724132" y="2427303"/>
              </a:moveTo>
              <a:arcTo wR="1514872" hR="1514872" stAng="2222152" swAng="6355695"/>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BD357-CF98-48B2-BB4A-F8A45E8D265A}">
      <dsp:nvSpPr>
        <dsp:cNvPr id="0" name=""/>
        <dsp:cNvSpPr/>
      </dsp:nvSpPr>
      <dsp:spPr>
        <a:xfrm>
          <a:off x="1079331" y="776678"/>
          <a:ext cx="1159101" cy="11591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C8637-91E3-426B-80F6-E4E073294E87}">
      <dsp:nvSpPr>
        <dsp:cNvPr id="0" name=""/>
        <dsp:cNvSpPr/>
      </dsp:nvSpPr>
      <dsp:spPr>
        <a:xfrm>
          <a:off x="3022" y="2072306"/>
          <a:ext cx="3311718" cy="154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solidFill>
                <a:schemeClr val="tx2"/>
              </a:solidFill>
              <a:latin typeface="Calibri" panose="020F0502020204030204" pitchFamily="34" charset="0"/>
              <a:cs typeface="Calibri" panose="020F0502020204030204" pitchFamily="34" charset="0"/>
            </a:rPr>
            <a:t>Something you know </a:t>
          </a:r>
        </a:p>
        <a:p>
          <a:pPr marL="0" lvl="0" indent="0" algn="ctr" defTabSz="1600200">
            <a:lnSpc>
              <a:spcPct val="100000"/>
            </a:lnSpc>
            <a:spcBef>
              <a:spcPct val="0"/>
            </a:spcBef>
            <a:spcAft>
              <a:spcPct val="35000"/>
            </a:spcAft>
            <a:buNone/>
            <a:defRPr b="1"/>
          </a:pPr>
          <a:r>
            <a:rPr lang="en-US" sz="1400" kern="1200" dirty="0">
              <a:solidFill>
                <a:schemeClr val="tx2"/>
              </a:solidFill>
              <a:latin typeface="Calibri" panose="020F0502020204030204" pitchFamily="34" charset="0"/>
              <a:cs typeface="Calibri" panose="020F0502020204030204" pitchFamily="34" charset="0"/>
            </a:rPr>
            <a:t>e.g., password</a:t>
          </a:r>
        </a:p>
      </dsp:txBody>
      <dsp:txXfrm>
        <a:off x="3022" y="2072306"/>
        <a:ext cx="3311718" cy="1549125"/>
      </dsp:txXfrm>
    </dsp:sp>
    <dsp:sp modelId="{6CC6E66C-8A58-4A96-BAF4-54C286836C99}">
      <dsp:nvSpPr>
        <dsp:cNvPr id="0" name=""/>
        <dsp:cNvSpPr/>
      </dsp:nvSpPr>
      <dsp:spPr>
        <a:xfrm>
          <a:off x="3022" y="3684933"/>
          <a:ext cx="3311718" cy="266797"/>
        </a:xfrm>
        <a:prstGeom prst="rect">
          <a:avLst/>
        </a:prstGeom>
        <a:noFill/>
        <a:ln>
          <a:noFill/>
        </a:ln>
        <a:effectLst/>
      </dsp:spPr>
      <dsp:style>
        <a:lnRef idx="0">
          <a:scrgbClr r="0" g="0" b="0"/>
        </a:lnRef>
        <a:fillRef idx="0">
          <a:scrgbClr r="0" g="0" b="0"/>
        </a:fillRef>
        <a:effectRef idx="0">
          <a:scrgbClr r="0" g="0" b="0"/>
        </a:effectRef>
        <a:fontRef idx="minor"/>
      </dsp:style>
    </dsp:sp>
    <dsp:sp modelId="{D4E5E62A-D9BF-47D3-AFD8-37A6AE57CEB0}">
      <dsp:nvSpPr>
        <dsp:cNvPr id="0" name=""/>
        <dsp:cNvSpPr/>
      </dsp:nvSpPr>
      <dsp:spPr>
        <a:xfrm>
          <a:off x="4970600" y="776678"/>
          <a:ext cx="1159101" cy="11591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A4D0B-8D58-4E60-9803-F46DB25C6E85}">
      <dsp:nvSpPr>
        <dsp:cNvPr id="0" name=""/>
        <dsp:cNvSpPr/>
      </dsp:nvSpPr>
      <dsp:spPr>
        <a:xfrm>
          <a:off x="3894292" y="2072306"/>
          <a:ext cx="3311718" cy="154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solidFill>
                <a:schemeClr val="tx2"/>
              </a:solidFill>
              <a:latin typeface="Calibri" panose="020F0502020204030204" pitchFamily="34" charset="0"/>
              <a:cs typeface="Calibri" panose="020F0502020204030204" pitchFamily="34" charset="0"/>
            </a:rPr>
            <a:t>Something you have </a:t>
          </a:r>
        </a:p>
        <a:p>
          <a:pPr marL="0" lvl="0" indent="0" algn="ctr" defTabSz="1600200">
            <a:lnSpc>
              <a:spcPct val="100000"/>
            </a:lnSpc>
            <a:spcBef>
              <a:spcPct val="0"/>
            </a:spcBef>
            <a:spcAft>
              <a:spcPct val="35000"/>
            </a:spcAft>
            <a:buNone/>
            <a:defRPr b="1"/>
          </a:pPr>
          <a:r>
            <a:rPr lang="en-US" sz="1400" kern="1200" dirty="0">
              <a:solidFill>
                <a:schemeClr val="tx2"/>
              </a:solidFill>
              <a:latin typeface="Calibri" panose="020F0502020204030204" pitchFamily="34" charset="0"/>
              <a:cs typeface="Calibri" panose="020F0502020204030204" pitchFamily="34" charset="0"/>
            </a:rPr>
            <a:t>e.g., physical key, number token</a:t>
          </a:r>
        </a:p>
      </dsp:txBody>
      <dsp:txXfrm>
        <a:off x="3894292" y="2072306"/>
        <a:ext cx="3311718" cy="1549125"/>
      </dsp:txXfrm>
    </dsp:sp>
    <dsp:sp modelId="{95F656E5-5F57-4E8A-9303-0A401DEF66C8}">
      <dsp:nvSpPr>
        <dsp:cNvPr id="0" name=""/>
        <dsp:cNvSpPr/>
      </dsp:nvSpPr>
      <dsp:spPr>
        <a:xfrm>
          <a:off x="3894292" y="3684933"/>
          <a:ext cx="3311718" cy="266797"/>
        </a:xfrm>
        <a:prstGeom prst="rect">
          <a:avLst/>
        </a:prstGeom>
        <a:noFill/>
        <a:ln>
          <a:noFill/>
        </a:ln>
        <a:effectLst/>
      </dsp:spPr>
      <dsp:style>
        <a:lnRef idx="0">
          <a:scrgbClr r="0" g="0" b="0"/>
        </a:lnRef>
        <a:fillRef idx="0">
          <a:scrgbClr r="0" g="0" b="0"/>
        </a:fillRef>
        <a:effectRef idx="0">
          <a:scrgbClr r="0" g="0" b="0"/>
        </a:effectRef>
        <a:fontRef idx="minor"/>
      </dsp:style>
    </dsp:sp>
    <dsp:sp modelId="{2C57076C-6292-4E7D-A1F4-E071ECFF8682}">
      <dsp:nvSpPr>
        <dsp:cNvPr id="0" name=""/>
        <dsp:cNvSpPr/>
      </dsp:nvSpPr>
      <dsp:spPr>
        <a:xfrm>
          <a:off x="8861870" y="776678"/>
          <a:ext cx="1159101" cy="11591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C7A23-CAC6-4818-AC89-609E7DE0F142}">
      <dsp:nvSpPr>
        <dsp:cNvPr id="0" name=""/>
        <dsp:cNvSpPr/>
      </dsp:nvSpPr>
      <dsp:spPr>
        <a:xfrm>
          <a:off x="7785561" y="2072306"/>
          <a:ext cx="3311718" cy="154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solidFill>
                <a:schemeClr val="tx2"/>
              </a:solidFill>
              <a:latin typeface="Calibri" panose="020F0502020204030204" pitchFamily="34" charset="0"/>
              <a:cs typeface="Calibri" panose="020F0502020204030204" pitchFamily="34" charset="0"/>
            </a:rPr>
            <a:t>Something you are</a:t>
          </a:r>
        </a:p>
        <a:p>
          <a:pPr marL="0" lvl="0" indent="0" algn="ctr" defTabSz="1600200">
            <a:lnSpc>
              <a:spcPct val="100000"/>
            </a:lnSpc>
            <a:spcBef>
              <a:spcPct val="0"/>
            </a:spcBef>
            <a:spcAft>
              <a:spcPct val="35000"/>
            </a:spcAft>
            <a:buNone/>
            <a:defRPr b="1"/>
          </a:pPr>
          <a:r>
            <a:rPr lang="en-US" sz="1400" kern="1200" dirty="0">
              <a:solidFill>
                <a:schemeClr val="tx2"/>
              </a:solidFill>
              <a:latin typeface="Calibri" panose="020F0502020204030204" pitchFamily="34" charset="0"/>
              <a:cs typeface="Calibri" panose="020F0502020204030204" pitchFamily="34" charset="0"/>
            </a:rPr>
            <a:t>e.g., Biometrics—face scan, fingerprint</a:t>
          </a:r>
        </a:p>
      </dsp:txBody>
      <dsp:txXfrm>
        <a:off x="7785561" y="2072306"/>
        <a:ext cx="3311718" cy="1549125"/>
      </dsp:txXfrm>
    </dsp:sp>
    <dsp:sp modelId="{C718C9B7-56A8-444B-AB1A-97334EBEAE10}">
      <dsp:nvSpPr>
        <dsp:cNvPr id="0" name=""/>
        <dsp:cNvSpPr/>
      </dsp:nvSpPr>
      <dsp:spPr>
        <a:xfrm>
          <a:off x="7785561" y="3684933"/>
          <a:ext cx="3311718" cy="26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latin typeface="Calibri" panose="020F0502020204030204" pitchFamily="34" charset="0"/>
            <a:cs typeface="Calibri" panose="020F0502020204030204" pitchFamily="34" charset="0"/>
          </a:endParaRPr>
        </a:p>
      </dsp:txBody>
      <dsp:txXfrm>
        <a:off x="7785561" y="3684933"/>
        <a:ext cx="3311718" cy="266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04251-8797-43C5-BA29-BBC1C636D0E5}">
      <dsp:nvSpPr>
        <dsp:cNvPr id="0" name=""/>
        <dsp:cNvSpPr/>
      </dsp:nvSpPr>
      <dsp:spPr>
        <a:xfrm>
          <a:off x="0" y="640166"/>
          <a:ext cx="9949873"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Limitations of Liability?</a:t>
          </a:r>
        </a:p>
      </dsp:txBody>
      <dsp:txXfrm>
        <a:off x="37182" y="677348"/>
        <a:ext cx="9875509" cy="687306"/>
      </dsp:txXfrm>
    </dsp:sp>
    <dsp:sp modelId="{1A2FDEC0-DA6A-4271-B055-9DDED0C0300B}">
      <dsp:nvSpPr>
        <dsp:cNvPr id="0" name=""/>
        <dsp:cNvSpPr/>
      </dsp:nvSpPr>
      <dsp:spPr>
        <a:xfrm>
          <a:off x="0" y="1491116"/>
          <a:ext cx="9949873"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“Gross Negligence” clauses?</a:t>
          </a:r>
        </a:p>
      </dsp:txBody>
      <dsp:txXfrm>
        <a:off x="37182" y="1528298"/>
        <a:ext cx="9875509" cy="687306"/>
      </dsp:txXfrm>
    </dsp:sp>
    <dsp:sp modelId="{CF92D595-ADAE-4108-AD48-C9D9970B9578}">
      <dsp:nvSpPr>
        <dsp:cNvPr id="0" name=""/>
        <dsp:cNvSpPr/>
      </dsp:nvSpPr>
      <dsp:spPr>
        <a:xfrm>
          <a:off x="0" y="2342066"/>
          <a:ext cx="9949873"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Business Associate Agreements in place and up to date?</a:t>
          </a:r>
        </a:p>
      </dsp:txBody>
      <dsp:txXfrm>
        <a:off x="37182" y="2379248"/>
        <a:ext cx="9875509" cy="687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E3405-A6B1-4954-B62B-11C82672553B}">
      <dsp:nvSpPr>
        <dsp:cNvPr id="0" name=""/>
        <dsp:cNvSpPr/>
      </dsp:nvSpPr>
      <dsp:spPr>
        <a:xfrm>
          <a:off x="530" y="1077463"/>
          <a:ext cx="2148922" cy="34641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2266" tIns="0" rIns="212266" bIns="330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Limits and Sublimits: Enough? </a:t>
          </a:r>
        </a:p>
      </dsp:txBody>
      <dsp:txXfrm>
        <a:off x="530" y="2463105"/>
        <a:ext cx="2148922" cy="2078463"/>
      </dsp:txXfrm>
    </dsp:sp>
    <dsp:sp modelId="{630F27BC-3D32-4CE4-92DA-FFB40011CCEB}">
      <dsp:nvSpPr>
        <dsp:cNvPr id="0" name=""/>
        <dsp:cNvSpPr/>
      </dsp:nvSpPr>
      <dsp:spPr>
        <a:xfrm>
          <a:off x="530" y="1520163"/>
          <a:ext cx="2148922" cy="1031482"/>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12266" tIns="165100" rIns="212266" bIns="165100" numCol="1" spcCol="1270" anchor="ctr" anchorCtr="0">
          <a:noAutofit/>
        </a:bodyPr>
        <a:lstStyle/>
        <a:p>
          <a:pPr marL="0" lvl="0" indent="0" algn="l" defTabSz="2222500">
            <a:lnSpc>
              <a:spcPct val="90000"/>
            </a:lnSpc>
            <a:spcBef>
              <a:spcPct val="0"/>
            </a:spcBef>
            <a:spcAft>
              <a:spcPct val="35000"/>
            </a:spcAft>
            <a:buNone/>
          </a:pPr>
          <a:r>
            <a:rPr lang="en-US" sz="5000" kern="1200">
              <a:latin typeface="Calibri" panose="020F0502020204030204" pitchFamily="34" charset="0"/>
              <a:cs typeface="Calibri" panose="020F0502020204030204" pitchFamily="34" charset="0"/>
            </a:rPr>
            <a:t>01</a:t>
          </a:r>
        </a:p>
      </dsp:txBody>
      <dsp:txXfrm>
        <a:off x="530" y="1520163"/>
        <a:ext cx="2148922" cy="1031482"/>
      </dsp:txXfrm>
    </dsp:sp>
    <dsp:sp modelId="{8DBBF0B9-2547-4D38-9B8A-F0E27EBD9F85}">
      <dsp:nvSpPr>
        <dsp:cNvPr id="0" name=""/>
        <dsp:cNvSpPr/>
      </dsp:nvSpPr>
      <dsp:spPr>
        <a:xfrm>
          <a:off x="2321366" y="1077463"/>
          <a:ext cx="2148922" cy="34618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2266" tIns="0" rIns="212266" bIns="330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Many policies limit recovery for incidents at vendors</a:t>
          </a:r>
        </a:p>
      </dsp:txBody>
      <dsp:txXfrm>
        <a:off x="2321366" y="2462198"/>
        <a:ext cx="2148922" cy="2077101"/>
      </dsp:txXfrm>
    </dsp:sp>
    <dsp:sp modelId="{52F382F9-D93D-4BB5-9555-A1356689F98B}">
      <dsp:nvSpPr>
        <dsp:cNvPr id="0" name=""/>
        <dsp:cNvSpPr/>
      </dsp:nvSpPr>
      <dsp:spPr>
        <a:xfrm>
          <a:off x="2321366" y="1519028"/>
          <a:ext cx="2148922" cy="1031482"/>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12266" tIns="165100" rIns="212266" bIns="165100" numCol="1" spcCol="1270" anchor="ctr" anchorCtr="0">
          <a:noAutofit/>
        </a:bodyPr>
        <a:lstStyle/>
        <a:p>
          <a:pPr marL="0" lvl="0" indent="0" algn="l" defTabSz="2222500">
            <a:lnSpc>
              <a:spcPct val="90000"/>
            </a:lnSpc>
            <a:spcBef>
              <a:spcPct val="0"/>
            </a:spcBef>
            <a:spcAft>
              <a:spcPct val="35000"/>
            </a:spcAft>
            <a:buNone/>
          </a:pPr>
          <a:r>
            <a:rPr lang="en-US" sz="5000" kern="1200">
              <a:latin typeface="Calibri" panose="020F0502020204030204" pitchFamily="34" charset="0"/>
              <a:cs typeface="Calibri" panose="020F0502020204030204" pitchFamily="34" charset="0"/>
            </a:rPr>
            <a:t>02</a:t>
          </a:r>
        </a:p>
      </dsp:txBody>
      <dsp:txXfrm>
        <a:off x="2321366" y="1519028"/>
        <a:ext cx="2148922" cy="1031482"/>
      </dsp:txXfrm>
    </dsp:sp>
    <dsp:sp modelId="{3D9D7321-F567-4A29-9114-64F0863A0051}">
      <dsp:nvSpPr>
        <dsp:cNvPr id="0" name=""/>
        <dsp:cNvSpPr/>
      </dsp:nvSpPr>
      <dsp:spPr>
        <a:xfrm>
          <a:off x="4642202" y="1077463"/>
          <a:ext cx="2148922" cy="34553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2266" tIns="0" rIns="212266" bIns="330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Business interruption insurance?</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How long is the “waiting period”</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Are cyber risks excluded?</a:t>
          </a:r>
        </a:p>
      </dsp:txBody>
      <dsp:txXfrm>
        <a:off x="4642202" y="2459609"/>
        <a:ext cx="2148922" cy="2073218"/>
      </dsp:txXfrm>
    </dsp:sp>
    <dsp:sp modelId="{F2457133-2F65-4BD4-BA41-C0F50CE90C21}">
      <dsp:nvSpPr>
        <dsp:cNvPr id="0" name=""/>
        <dsp:cNvSpPr/>
      </dsp:nvSpPr>
      <dsp:spPr>
        <a:xfrm>
          <a:off x="4642202" y="1515792"/>
          <a:ext cx="2148922" cy="1031482"/>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12266" tIns="165100" rIns="212266" bIns="165100" numCol="1" spcCol="1270" anchor="ctr" anchorCtr="0">
          <a:noAutofit/>
        </a:bodyPr>
        <a:lstStyle/>
        <a:p>
          <a:pPr marL="0" lvl="0" indent="0" algn="l" defTabSz="2222500">
            <a:lnSpc>
              <a:spcPct val="90000"/>
            </a:lnSpc>
            <a:spcBef>
              <a:spcPct val="0"/>
            </a:spcBef>
            <a:spcAft>
              <a:spcPct val="35000"/>
            </a:spcAft>
            <a:buNone/>
          </a:pPr>
          <a:r>
            <a:rPr lang="en-US" sz="5000" kern="1200" dirty="0">
              <a:latin typeface="Calibri" panose="020F0502020204030204" pitchFamily="34" charset="0"/>
              <a:cs typeface="Calibri" panose="020F0502020204030204" pitchFamily="34" charset="0"/>
            </a:rPr>
            <a:t>03</a:t>
          </a:r>
        </a:p>
      </dsp:txBody>
      <dsp:txXfrm>
        <a:off x="4642202" y="1515792"/>
        <a:ext cx="2148922" cy="1031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CB208-28BE-4150-95E1-B430CA3DC56C}">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5340D-21A4-493F-A334-8BB8AADC2F53}">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Penetration tests and audits</a:t>
          </a:r>
        </a:p>
      </dsp:txBody>
      <dsp:txXfrm>
        <a:off x="383617" y="1447754"/>
        <a:ext cx="2847502" cy="1768010"/>
      </dsp:txXfrm>
    </dsp:sp>
    <dsp:sp modelId="{0CEB3FF9-CFA7-492B-ACD1-B0EA598DF9F1}">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0D303-DAF5-4109-B31E-389F9E927B5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HIPAA Security Risk Analysis </a:t>
          </a:r>
          <a:r>
            <a:rPr lang="en-US" sz="3400" kern="1200" dirty="0">
              <a:hlinkClick xmlns:r="http://schemas.openxmlformats.org/officeDocument/2006/relationships" r:id="rId1"/>
            </a:rPr>
            <a:t>[link]</a:t>
          </a:r>
          <a:endParaRPr lang="en-US" sz="3400" kern="1200" dirty="0"/>
        </a:p>
      </dsp:txBody>
      <dsp:txXfrm>
        <a:off x="3998355" y="1447754"/>
        <a:ext cx="2847502" cy="1768010"/>
      </dsp:txXfrm>
    </dsp:sp>
    <dsp:sp modelId="{D5A1554D-9310-479A-B8E4-B42C44E2D682}">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4070B-7F5D-4FE2-AE0B-09F15E5A8A64}">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Cyber Insurance Application</a:t>
          </a:r>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86563-4062-48F5-9D61-A1A195F0EE6D}"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53C26-8815-4B51-A28E-528F4A7CB10F}" type="slidenum">
              <a:rPr lang="en-US" smtClean="0"/>
              <a:t>‹#›</a:t>
            </a:fld>
            <a:endParaRPr lang="en-US"/>
          </a:p>
        </p:txBody>
      </p:sp>
    </p:spTree>
    <p:extLst>
      <p:ext uri="{BB962C8B-B14F-4D97-AF65-F5344CB8AC3E}">
        <p14:creationId xmlns:p14="http://schemas.microsoft.com/office/powerpoint/2010/main" val="267513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isa.gov/stopransomwa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attack impacted a wide range of critical services used by healthcare providers across the U.S., including payment processing, prescription writing, and insurance claims, and caused financial damages estimated at $872 million. (Bleep).</a:t>
            </a:r>
          </a:p>
        </p:txBody>
      </p:sp>
      <p:sp>
        <p:nvSpPr>
          <p:cNvPr id="4" name="Slide Number Placeholder 3"/>
          <p:cNvSpPr>
            <a:spLocks noGrp="1"/>
          </p:cNvSpPr>
          <p:nvPr>
            <p:ph type="sldNum" sz="quarter" idx="5"/>
          </p:nvPr>
        </p:nvSpPr>
        <p:spPr/>
        <p:txBody>
          <a:bodyPr/>
          <a:lstStyle/>
          <a:p>
            <a:fld id="{2FF53C26-8815-4B51-A28E-528F4A7CB10F}" type="slidenum">
              <a:rPr lang="en-US" smtClean="0"/>
              <a:t>3</a:t>
            </a:fld>
            <a:endParaRPr lang="en-US"/>
          </a:p>
        </p:txBody>
      </p:sp>
    </p:spTree>
    <p:extLst>
      <p:ext uri="{BB962C8B-B14F-4D97-AF65-F5344CB8AC3E}">
        <p14:creationId xmlns:p14="http://schemas.microsoft.com/office/powerpoint/2010/main" val="45942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18 months, ALPHV/Blackcat has emerged as the second most prolific ransomware-as-a-service variant in the world based on the hundreds of millions of dollars in ransoms paid by victims around the world.  Due to the global scale of these crimes, multiple foreign law enforcement agencies are conducting parallel investigations. (US Dept. of Justice)</a:t>
            </a:r>
          </a:p>
        </p:txBody>
      </p:sp>
      <p:sp>
        <p:nvSpPr>
          <p:cNvPr id="4" name="Slide Number Placeholder 3"/>
          <p:cNvSpPr>
            <a:spLocks noGrp="1"/>
          </p:cNvSpPr>
          <p:nvPr>
            <p:ph type="sldNum" sz="quarter" idx="5"/>
          </p:nvPr>
        </p:nvSpPr>
        <p:spPr/>
        <p:txBody>
          <a:bodyPr/>
          <a:lstStyle/>
          <a:p>
            <a:fld id="{2FF53C26-8815-4B51-A28E-528F4A7CB10F}" type="slidenum">
              <a:rPr lang="en-US" smtClean="0"/>
              <a:t>5</a:t>
            </a:fld>
            <a:endParaRPr lang="en-US"/>
          </a:p>
        </p:txBody>
      </p:sp>
    </p:spTree>
    <p:extLst>
      <p:ext uri="{BB962C8B-B14F-4D97-AF65-F5344CB8AC3E}">
        <p14:creationId xmlns:p14="http://schemas.microsoft.com/office/powerpoint/2010/main" val="208351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Witty, United Health CEO, confirmed that the attacker had access to the company’s network for 10 days before deploying their encryptors </a:t>
            </a:r>
          </a:p>
          <a:p>
            <a:r>
              <a:rPr lang="en-US" dirty="0"/>
              <a:t>-With no multifactor authentication to a remote desktop access portal, hackers only needs compromised credentials to access it</a:t>
            </a:r>
          </a:p>
          <a:p>
            <a:endParaRPr lang="en-US" dirty="0"/>
          </a:p>
        </p:txBody>
      </p:sp>
      <p:sp>
        <p:nvSpPr>
          <p:cNvPr id="4" name="Slide Number Placeholder 3"/>
          <p:cNvSpPr>
            <a:spLocks noGrp="1"/>
          </p:cNvSpPr>
          <p:nvPr>
            <p:ph type="sldNum" sz="quarter" idx="5"/>
          </p:nvPr>
        </p:nvSpPr>
        <p:spPr/>
        <p:txBody>
          <a:bodyPr/>
          <a:lstStyle/>
          <a:p>
            <a:fld id="{2FF53C26-8815-4B51-A28E-528F4A7CB10F}" type="slidenum">
              <a:rPr lang="en-US" smtClean="0"/>
              <a:t>6</a:t>
            </a:fld>
            <a:endParaRPr lang="en-US"/>
          </a:p>
        </p:txBody>
      </p:sp>
    </p:spTree>
    <p:extLst>
      <p:ext uri="{BB962C8B-B14F-4D97-AF65-F5344CB8AC3E}">
        <p14:creationId xmlns:p14="http://schemas.microsoft.com/office/powerpoint/2010/main" val="391647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Roboto" panose="02000000000000000000" pitchFamily="2" charset="0"/>
              </a:rPr>
              <a:t>According to Verizon’s “2023 Data Breach Investigations Report,” 74% of breaches involve a human factor, whether through negligence, stolen passwords, or falling prey to phishing scams. With the average overall cost of a </a:t>
            </a:r>
            <a:r>
              <a:rPr lang="en-US" b="0" i="0" u="none" strike="noStrike" dirty="0">
                <a:solidFill>
                  <a:srgbClr val="CC3366"/>
                </a:solidFill>
                <a:effectLst/>
                <a:highlight>
                  <a:srgbClr val="FFFFFF"/>
                </a:highlight>
                <a:latin typeface="Roboto" panose="02000000000000000000" pitchFamily="2" charset="0"/>
                <a:hlinkClick r:id="rId3"/>
              </a:rPr>
              <a:t>ransomware</a:t>
            </a:r>
            <a:r>
              <a:rPr lang="en-US" b="0" i="0" dirty="0">
                <a:solidFill>
                  <a:srgbClr val="000000"/>
                </a:solidFill>
                <a:effectLst/>
                <a:highlight>
                  <a:srgbClr val="FFFFFF"/>
                </a:highlight>
                <a:latin typeface="Roboto" panose="02000000000000000000" pitchFamily="2" charset="0"/>
              </a:rPr>
              <a:t> breach is $5.13 million, companies must undergo ransomware training to assist employees in recognizing and mitigating the threat.</a:t>
            </a:r>
            <a:endParaRPr lang="en-US" dirty="0"/>
          </a:p>
        </p:txBody>
      </p:sp>
      <p:sp>
        <p:nvSpPr>
          <p:cNvPr id="4" name="Slide Number Placeholder 3"/>
          <p:cNvSpPr>
            <a:spLocks noGrp="1"/>
          </p:cNvSpPr>
          <p:nvPr>
            <p:ph type="sldNum" sz="quarter" idx="5"/>
          </p:nvPr>
        </p:nvSpPr>
        <p:spPr/>
        <p:txBody>
          <a:bodyPr/>
          <a:lstStyle/>
          <a:p>
            <a:fld id="{2FF53C26-8815-4B51-A28E-528F4A7CB10F}" type="slidenum">
              <a:rPr lang="en-US" smtClean="0"/>
              <a:t>16</a:t>
            </a:fld>
            <a:endParaRPr lang="en-US"/>
          </a:p>
        </p:txBody>
      </p:sp>
    </p:spTree>
    <p:extLst>
      <p:ext uri="{BB962C8B-B14F-4D97-AF65-F5344CB8AC3E}">
        <p14:creationId xmlns:p14="http://schemas.microsoft.com/office/powerpoint/2010/main" val="411521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E959-9FF3-8E02-A9BF-862AA4B0CE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982C4-7E3A-15D9-C109-1F030F07F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577A8E-D8F1-9ED4-1BCE-2161616DF516}"/>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5" name="Footer Placeholder 4">
            <a:extLst>
              <a:ext uri="{FF2B5EF4-FFF2-40B4-BE49-F238E27FC236}">
                <a16:creationId xmlns:a16="http://schemas.microsoft.com/office/drawing/2014/main" id="{59F8A133-8C2A-5EBB-BA92-62F87730D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2D4E5-00ED-E0C5-191B-1D5C0E801A9E}"/>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170770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DE18-5DE2-94D3-EBD9-4CC7592AA2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BE0B96-B939-A53F-09F0-49F257AE8E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7B0AF-4C00-8A92-8CE3-4A0AE4E81397}"/>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5" name="Footer Placeholder 4">
            <a:extLst>
              <a:ext uri="{FF2B5EF4-FFF2-40B4-BE49-F238E27FC236}">
                <a16:creationId xmlns:a16="http://schemas.microsoft.com/office/drawing/2014/main" id="{56641230-A2E5-88C4-69C4-A064C44DE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4A0EA-5E15-6456-BB25-FCC9CAA1FE29}"/>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129287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11B58-45BC-D1ED-BD1D-99EB8952D2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1B479-97C5-B1D3-F740-723773D89E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80E21-3E8D-5C1B-55DC-14F427713A38}"/>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5" name="Footer Placeholder 4">
            <a:extLst>
              <a:ext uri="{FF2B5EF4-FFF2-40B4-BE49-F238E27FC236}">
                <a16:creationId xmlns:a16="http://schemas.microsoft.com/office/drawing/2014/main" id="{D52B0406-A72B-C2DE-8E4C-D8B0D8C46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D9984-B0D6-9D3E-63AD-6F8C6B2745F8}"/>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113424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C525-3EA6-C746-9409-07E3C5ECA1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86C8A-40F2-7246-BC80-77C89C81A9C7}"/>
              </a:ext>
            </a:extLst>
          </p:cNvPr>
          <p:cNvSpPr>
            <a:spLocks noGrp="1"/>
          </p:cNvSpPr>
          <p:nvPr>
            <p:ph type="dt" sz="half" idx="10"/>
          </p:nvPr>
        </p:nvSpPr>
        <p:spPr>
          <a:xfrm>
            <a:off x="3048000" y="6619875"/>
            <a:ext cx="533400" cy="101600"/>
          </a:xfrm>
          <a:prstGeom prst="rect">
            <a:avLst/>
          </a:prstGeom>
        </p:spPr>
        <p:txBody>
          <a:bodyPr/>
          <a:lstStyle/>
          <a:p>
            <a:fld id="{997A4E3D-0A92-0E40-B5A4-EC425A30C0DE}" type="datetimeFigureOut">
              <a:rPr lang="en-US" smtClean="0"/>
              <a:t>5/17/2024</a:t>
            </a:fld>
            <a:endParaRPr lang="en-US"/>
          </a:p>
        </p:txBody>
      </p:sp>
      <p:sp>
        <p:nvSpPr>
          <p:cNvPr id="4" name="Footer Placeholder 3">
            <a:extLst>
              <a:ext uri="{FF2B5EF4-FFF2-40B4-BE49-F238E27FC236}">
                <a16:creationId xmlns:a16="http://schemas.microsoft.com/office/drawing/2014/main" id="{DB98FD34-A41E-3F48-B95F-5409A039468F}"/>
              </a:ext>
            </a:extLst>
          </p:cNvPr>
          <p:cNvSpPr>
            <a:spLocks noGrp="1"/>
          </p:cNvSpPr>
          <p:nvPr>
            <p:ph type="ftr" sz="quarter" idx="11"/>
          </p:nvPr>
        </p:nvSpPr>
        <p:spPr>
          <a:xfrm flipV="1">
            <a:off x="5410198" y="6721475"/>
            <a:ext cx="2743201" cy="45719"/>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D59C4B-8804-D945-A09C-430834921197}"/>
              </a:ext>
            </a:extLst>
          </p:cNvPr>
          <p:cNvSpPr>
            <a:spLocks noGrp="1"/>
          </p:cNvSpPr>
          <p:nvPr>
            <p:ph type="sldNum" sz="quarter" idx="12"/>
          </p:nvPr>
        </p:nvSpPr>
        <p:spPr>
          <a:xfrm>
            <a:off x="9906000" y="6492875"/>
            <a:ext cx="1447800" cy="228600"/>
          </a:xfrm>
          <a:prstGeom prst="rect">
            <a:avLst/>
          </a:prstGeom>
        </p:spPr>
        <p:txBody>
          <a:bodyPr/>
          <a:lstStyle/>
          <a:p>
            <a:fld id="{EC07D9AE-77E6-DE40-96D8-B94C0B709459}" type="slidenum">
              <a:rPr lang="en-US" smtClean="0"/>
              <a:t>‹#›</a:t>
            </a:fld>
            <a:endParaRPr lang="en-US"/>
          </a:p>
        </p:txBody>
      </p:sp>
      <p:sp>
        <p:nvSpPr>
          <p:cNvPr id="7" name="Text Placeholder 6">
            <a:extLst>
              <a:ext uri="{FF2B5EF4-FFF2-40B4-BE49-F238E27FC236}">
                <a16:creationId xmlns:a16="http://schemas.microsoft.com/office/drawing/2014/main" id="{0C5A6BE0-8E16-4609-B185-922A75C7D236}"/>
              </a:ext>
            </a:extLst>
          </p:cNvPr>
          <p:cNvSpPr>
            <a:spLocks noGrp="1"/>
          </p:cNvSpPr>
          <p:nvPr>
            <p:ph type="body" sz="quarter" idx="13"/>
          </p:nvPr>
        </p:nvSpPr>
        <p:spPr>
          <a:xfrm>
            <a:off x="381000" y="2257425"/>
            <a:ext cx="11734800" cy="318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32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E959-9FF3-8E02-A9BF-862AA4B0CE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982C4-7E3A-15D9-C109-1F030F07F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577A8E-D8F1-9ED4-1BCE-2161616DF516}"/>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5" name="Footer Placeholder 4">
            <a:extLst>
              <a:ext uri="{FF2B5EF4-FFF2-40B4-BE49-F238E27FC236}">
                <a16:creationId xmlns:a16="http://schemas.microsoft.com/office/drawing/2014/main" id="{59F8A133-8C2A-5EBB-BA92-62F87730D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2D4E5-00ED-E0C5-191B-1D5C0E801A9E}"/>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404213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A230-A7F4-82E7-177E-0B8F552D6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9149C-2045-39A0-09D0-945889005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0249F-5CD5-BC8C-085E-0AFFCD5FCF61}"/>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5" name="Footer Placeholder 4">
            <a:extLst>
              <a:ext uri="{FF2B5EF4-FFF2-40B4-BE49-F238E27FC236}">
                <a16:creationId xmlns:a16="http://schemas.microsoft.com/office/drawing/2014/main" id="{52AC4F54-2061-C19F-C47B-90E41F75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B9DF0-012B-A224-2892-0B2D6FFBF8C9}"/>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21928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406E-16FF-731A-09EE-0D8835C910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A38275-6CFC-6C6D-2FC4-B9989058F5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C353E1-B4BA-438E-CADF-1393C93E58C8}"/>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5" name="Footer Placeholder 4">
            <a:extLst>
              <a:ext uri="{FF2B5EF4-FFF2-40B4-BE49-F238E27FC236}">
                <a16:creationId xmlns:a16="http://schemas.microsoft.com/office/drawing/2014/main" id="{CB9A9ED5-F4B4-3251-3A21-48E5BFA5F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BBB8D-5711-D618-8F6B-61782B048DD7}"/>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244764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1576-7854-BA8E-CC43-7E02C15C27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20844-B9B1-9FD2-0E25-D15E2CA94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6E3627-DEB8-BA7C-2CB7-2905E9023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FE645F-815C-00BF-54BC-26E261D805BC}"/>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6" name="Footer Placeholder 5">
            <a:extLst>
              <a:ext uri="{FF2B5EF4-FFF2-40B4-BE49-F238E27FC236}">
                <a16:creationId xmlns:a16="http://schemas.microsoft.com/office/drawing/2014/main" id="{FC3ABDBF-74AC-6838-F41D-8B7DE9047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87F3A8-FB24-2863-95A2-95B9C89F1CE3}"/>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132353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53CC-9825-CEE4-F129-68C94175A1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C3C1F6-2CE0-41EA-3E95-B9813279B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AF9CB8-D4DD-DBA5-AB22-18092608F5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53DBEE-8686-F527-B9F4-739F982D3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A67EE-66D5-C266-790B-26652F1969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204422-77BC-9470-DBB5-3FD05F31CED3}"/>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8" name="Footer Placeholder 7">
            <a:extLst>
              <a:ext uri="{FF2B5EF4-FFF2-40B4-BE49-F238E27FC236}">
                <a16:creationId xmlns:a16="http://schemas.microsoft.com/office/drawing/2014/main" id="{4D54CFCE-9E32-CF02-13E5-D494613F92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6B3DA4-C54F-41F0-E600-9428100CE06F}"/>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78730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01E6-4C47-B447-0DFF-5C5DE8DA5B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9DDB30-A8E5-1D35-0DE2-884DD0522E53}"/>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4" name="Footer Placeholder 3">
            <a:extLst>
              <a:ext uri="{FF2B5EF4-FFF2-40B4-BE49-F238E27FC236}">
                <a16:creationId xmlns:a16="http://schemas.microsoft.com/office/drawing/2014/main" id="{180821B4-E25C-34C7-CFB6-06B140C23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758F3C-B9F3-A291-4398-9AC55FAF6670}"/>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361630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787F7-7747-F8B0-C298-1EC086DEFE86}"/>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3" name="Footer Placeholder 2">
            <a:extLst>
              <a:ext uri="{FF2B5EF4-FFF2-40B4-BE49-F238E27FC236}">
                <a16:creationId xmlns:a16="http://schemas.microsoft.com/office/drawing/2014/main" id="{7CC8121D-B7BB-97A3-7E6E-EA9E646458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5850CB-226E-CAD0-666F-0D39D82B29B0}"/>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232858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6E43-89DC-7E42-277B-33F8B3983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439CC3-34A0-76ED-662E-159C69A10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85F4E0-9F03-ACCD-06D7-3E740B1C6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FA23A4-E358-C56C-F5A4-4AAB42ABC617}"/>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6" name="Footer Placeholder 5">
            <a:extLst>
              <a:ext uri="{FF2B5EF4-FFF2-40B4-BE49-F238E27FC236}">
                <a16:creationId xmlns:a16="http://schemas.microsoft.com/office/drawing/2014/main" id="{07160023-33DF-87C6-C1C6-E27026FEA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504F4-6352-92C6-940A-5B2F4F01E9BA}"/>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362890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09BD-C057-889B-367D-132DB50C8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66C2CF-0A6E-064B-02BF-BFCA17CF9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1642D-437B-BACB-0DC4-07B8519A6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E920C-22F9-3980-5230-6CA1B38DAC91}"/>
              </a:ext>
            </a:extLst>
          </p:cNvPr>
          <p:cNvSpPr>
            <a:spLocks noGrp="1"/>
          </p:cNvSpPr>
          <p:nvPr>
            <p:ph type="dt" sz="half" idx="10"/>
          </p:nvPr>
        </p:nvSpPr>
        <p:spPr/>
        <p:txBody>
          <a:bodyPr/>
          <a:lstStyle/>
          <a:p>
            <a:fld id="{14C1D399-0C78-45B9-9F09-11546EACFF0A}" type="datetimeFigureOut">
              <a:rPr lang="en-US" smtClean="0"/>
              <a:t>5/17/2024</a:t>
            </a:fld>
            <a:endParaRPr lang="en-US"/>
          </a:p>
        </p:txBody>
      </p:sp>
      <p:sp>
        <p:nvSpPr>
          <p:cNvPr id="6" name="Footer Placeholder 5">
            <a:extLst>
              <a:ext uri="{FF2B5EF4-FFF2-40B4-BE49-F238E27FC236}">
                <a16:creationId xmlns:a16="http://schemas.microsoft.com/office/drawing/2014/main" id="{4ADA029E-14C8-F8B6-07C8-A6546DAAB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06F8E-1715-9DC1-BB3D-79C839507732}"/>
              </a:ext>
            </a:extLst>
          </p:cNvPr>
          <p:cNvSpPr>
            <a:spLocks noGrp="1"/>
          </p:cNvSpPr>
          <p:nvPr>
            <p:ph type="sldNum" sz="quarter" idx="12"/>
          </p:nvPr>
        </p:nvSpPr>
        <p:spPr/>
        <p:txBody>
          <a:bodyPr/>
          <a:lstStyle/>
          <a:p>
            <a:fld id="{FFAEF8B3-2BDD-4B04-AD92-22C439135180}" type="slidenum">
              <a:rPr lang="en-US" smtClean="0"/>
              <a:t>‹#›</a:t>
            </a:fld>
            <a:endParaRPr lang="en-US"/>
          </a:p>
        </p:txBody>
      </p:sp>
    </p:spTree>
    <p:extLst>
      <p:ext uri="{BB962C8B-B14F-4D97-AF65-F5344CB8AC3E}">
        <p14:creationId xmlns:p14="http://schemas.microsoft.com/office/powerpoint/2010/main" val="278698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01F12-C167-94EB-C73F-41EDF609C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67EF1-4A87-8725-E27B-2997B98E0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6787F-A0F5-C4F6-D586-2DC017E27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C1D399-0C78-45B9-9F09-11546EACFF0A}" type="datetimeFigureOut">
              <a:rPr lang="en-US" smtClean="0"/>
              <a:t>5/17/2024</a:t>
            </a:fld>
            <a:endParaRPr lang="en-US"/>
          </a:p>
        </p:txBody>
      </p:sp>
      <p:sp>
        <p:nvSpPr>
          <p:cNvPr id="5" name="Footer Placeholder 4">
            <a:extLst>
              <a:ext uri="{FF2B5EF4-FFF2-40B4-BE49-F238E27FC236}">
                <a16:creationId xmlns:a16="http://schemas.microsoft.com/office/drawing/2014/main" id="{78FD9E29-0B7D-14D4-1FC9-C07C1DFAD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5FE279-5814-6D9A-6BD6-8108FC4E4B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AEF8B3-2BDD-4B04-AD92-22C439135180}" type="slidenum">
              <a:rPr lang="en-US" smtClean="0"/>
              <a:t>‹#›</a:t>
            </a:fld>
            <a:endParaRPr lang="en-US"/>
          </a:p>
        </p:txBody>
      </p:sp>
    </p:spTree>
    <p:extLst>
      <p:ext uri="{BB962C8B-B14F-4D97-AF65-F5344CB8AC3E}">
        <p14:creationId xmlns:p14="http://schemas.microsoft.com/office/powerpoint/2010/main" val="124773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391B7D-238B-264D-9EE9-148691F95A3A}"/>
              </a:ext>
            </a:extLst>
          </p:cNvPr>
          <p:cNvSpPr>
            <a:spLocks noGrp="1"/>
          </p:cNvSpPr>
          <p:nvPr>
            <p:ph type="title"/>
          </p:nvPr>
        </p:nvSpPr>
        <p:spPr>
          <a:xfrm>
            <a:off x="0" y="365125"/>
            <a:ext cx="12192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B5498E-AADC-A340-BE27-D19DB22BB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F2B2110-9ABE-4A90-A401-FE527C2278DA}"/>
              </a:ext>
            </a:extLst>
          </p:cNvPr>
          <p:cNvPicPr>
            <a:picLocks noChangeAspect="1"/>
          </p:cNvPicPr>
          <p:nvPr/>
        </p:nvPicPr>
        <p:blipFill>
          <a:blip r:embed="rId4"/>
          <a:stretch>
            <a:fillRect/>
          </a:stretch>
        </p:blipFill>
        <p:spPr>
          <a:xfrm>
            <a:off x="0" y="5600700"/>
            <a:ext cx="12192000" cy="1257300"/>
          </a:xfrm>
          <a:prstGeom prst="rect">
            <a:avLst/>
          </a:prstGeom>
        </p:spPr>
      </p:pic>
    </p:spTree>
    <p:extLst>
      <p:ext uri="{BB962C8B-B14F-4D97-AF65-F5344CB8AC3E}">
        <p14:creationId xmlns:p14="http://schemas.microsoft.com/office/powerpoint/2010/main" val="2963797245"/>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9975A6-C2F9-06CD-096A-BDB0DDE9FDA0}"/>
              </a:ext>
            </a:extLst>
          </p:cNvPr>
          <p:cNvPicPr>
            <a:picLocks noChangeAspect="1"/>
          </p:cNvPicPr>
          <p:nvPr/>
        </p:nvPicPr>
        <p:blipFill rotWithShape="1">
          <a:blip r:embed="rId2"/>
          <a:srcRect/>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176E6-AFD9-AC5E-6B80-A912670E0AE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b="1" u="sng" dirty="0">
                <a:solidFill>
                  <a:srgbClr val="FFFFFF"/>
                </a:solidFill>
                <a:latin typeface="Calibri" panose="020F0502020204030204" pitchFamily="34" charset="0"/>
                <a:cs typeface="Calibri" panose="020F0502020204030204" pitchFamily="34" charset="0"/>
              </a:rPr>
              <a:t>Don't Relax Yet: </a:t>
            </a:r>
            <a:br>
              <a:rPr lang="en-US" sz="5200" dirty="0">
                <a:solidFill>
                  <a:srgbClr val="FFFFFF"/>
                </a:solidFill>
                <a:latin typeface="Calibri" panose="020F0502020204030204" pitchFamily="34" charset="0"/>
                <a:cs typeface="Calibri" panose="020F0502020204030204" pitchFamily="34" charset="0"/>
              </a:rPr>
            </a:br>
            <a:r>
              <a:rPr lang="en-US" sz="5200" dirty="0">
                <a:solidFill>
                  <a:srgbClr val="FFFFFF"/>
                </a:solidFill>
                <a:latin typeface="Calibri" panose="020F0502020204030204" pitchFamily="34" charset="0"/>
                <a:cs typeface="Calibri" panose="020F0502020204030204" pitchFamily="34" charset="0"/>
              </a:rPr>
              <a:t>The Ongoing Threat of Ransomware in Healthcare</a:t>
            </a:r>
          </a:p>
        </p:txBody>
      </p:sp>
      <p:sp>
        <p:nvSpPr>
          <p:cNvPr id="3" name="Subtitle 2">
            <a:extLst>
              <a:ext uri="{FF2B5EF4-FFF2-40B4-BE49-F238E27FC236}">
                <a16:creationId xmlns:a16="http://schemas.microsoft.com/office/drawing/2014/main" id="{E22AB2D0-2BD4-1983-5C4A-9D302E6CF2A6}"/>
              </a:ext>
            </a:extLst>
          </p:cNvPr>
          <p:cNvSpPr>
            <a:spLocks noGrp="1"/>
          </p:cNvSpPr>
          <p:nvPr>
            <p:ph type="subTitle" idx="1"/>
          </p:nvPr>
        </p:nvSpPr>
        <p:spPr>
          <a:xfrm>
            <a:off x="1097280" y="418981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Calibri" panose="020F0502020204030204" pitchFamily="34" charset="0"/>
                <a:cs typeface="Calibri" panose="020F0502020204030204" pitchFamily="34" charset="0"/>
              </a:rPr>
              <a:t>RICHARD P. JEFFRIES</a:t>
            </a:r>
          </a:p>
          <a:p>
            <a:r>
              <a:rPr lang="en-US" dirty="0">
                <a:solidFill>
                  <a:srgbClr val="FFFFFF"/>
                </a:solidFill>
                <a:latin typeface="Calibri" panose="020F0502020204030204" pitchFamily="34" charset="0"/>
                <a:cs typeface="Calibri" panose="020F0502020204030204" pitchFamily="34" charset="0"/>
              </a:rPr>
              <a:t>MARISSA J. SALBER</a:t>
            </a:r>
          </a:p>
        </p:txBody>
      </p:sp>
    </p:spTree>
    <p:extLst>
      <p:ext uri="{BB962C8B-B14F-4D97-AF65-F5344CB8AC3E}">
        <p14:creationId xmlns:p14="http://schemas.microsoft.com/office/powerpoint/2010/main" val="188580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6E60-564E-E9D4-CF44-A63EB7D46AE8}"/>
              </a:ext>
            </a:extLst>
          </p:cNvPr>
          <p:cNvSpPr>
            <a:spLocks noGrp="1"/>
          </p:cNvSpPr>
          <p:nvPr>
            <p:ph type="title"/>
          </p:nvPr>
        </p:nvSpPr>
        <p:spPr/>
        <p:txBody>
          <a:bodyPr/>
          <a:lstStyle/>
          <a:p>
            <a:r>
              <a:rPr lang="en-US" b="1" dirty="0">
                <a:solidFill>
                  <a:schemeClr val="tx2"/>
                </a:solidFill>
                <a:latin typeface="Calibri" panose="020F0502020204030204" pitchFamily="34" charset="0"/>
                <a:cs typeface="Calibri" panose="020F0502020204030204" pitchFamily="34" charset="0"/>
              </a:rPr>
              <a:t>How Does MFA Reduce Ransomware Risk?</a:t>
            </a:r>
          </a:p>
        </p:txBody>
      </p:sp>
      <p:sp>
        <p:nvSpPr>
          <p:cNvPr id="3" name="Content Placeholder 2">
            <a:extLst>
              <a:ext uri="{FF2B5EF4-FFF2-40B4-BE49-F238E27FC236}">
                <a16:creationId xmlns:a16="http://schemas.microsoft.com/office/drawing/2014/main" id="{B04437CA-7359-AD8D-F5A3-F42F1861DF9B}"/>
              </a:ext>
            </a:extLst>
          </p:cNvPr>
          <p:cNvSpPr>
            <a:spLocks noGrp="1"/>
          </p:cNvSpPr>
          <p:nvPr>
            <p:ph idx="1"/>
          </p:nvPr>
        </p:nvSpPr>
        <p:spPr>
          <a:xfrm>
            <a:off x="838200" y="1579851"/>
            <a:ext cx="10515600" cy="4351338"/>
          </a:xfrm>
        </p:spPr>
        <p:txBody>
          <a:bodyPr/>
          <a:lstStyle/>
          <a:p>
            <a:r>
              <a:rPr lang="en-US" b="1" dirty="0">
                <a:solidFill>
                  <a:schemeClr val="tx2"/>
                </a:solidFill>
                <a:latin typeface="Calibri" panose="020F0502020204030204" pitchFamily="34" charset="0"/>
                <a:cs typeface="Calibri" panose="020F0502020204030204" pitchFamily="34" charset="0"/>
              </a:rPr>
              <a:t>Greatly reduces the effect of stolen credentials</a:t>
            </a:r>
          </a:p>
          <a:p>
            <a:pPr lvl="1"/>
            <a:r>
              <a:rPr lang="en-US" dirty="0">
                <a:solidFill>
                  <a:schemeClr val="tx2"/>
                </a:solidFill>
                <a:latin typeface="Calibri" panose="020F0502020204030204" pitchFamily="34" charset="0"/>
                <a:cs typeface="Calibri" panose="020F0502020204030204" pitchFamily="34" charset="0"/>
              </a:rPr>
              <a:t>An attacker may find credentials with </a:t>
            </a:r>
            <a:r>
              <a:rPr lang="en-US" b="1" u="sng" dirty="0">
                <a:solidFill>
                  <a:schemeClr val="tx2"/>
                </a:solidFill>
                <a:latin typeface="Calibri" panose="020F0502020204030204" pitchFamily="34" charset="0"/>
                <a:cs typeface="Calibri" panose="020F0502020204030204" pitchFamily="34" charset="0"/>
              </a:rPr>
              <a:t>brute force</a:t>
            </a:r>
            <a:r>
              <a:rPr lang="en-US" dirty="0">
                <a:solidFill>
                  <a:schemeClr val="tx2"/>
                </a:solidFill>
                <a:latin typeface="Calibri" panose="020F0502020204030204" pitchFamily="34" charset="0"/>
                <a:cs typeface="Calibri" panose="020F0502020204030204" pitchFamily="34" charset="0"/>
              </a:rPr>
              <a:t>, but without other authentication factors, they cannot access the system</a:t>
            </a:r>
          </a:p>
          <a:p>
            <a:pPr lvl="1"/>
            <a:r>
              <a:rPr lang="en-US" dirty="0">
                <a:solidFill>
                  <a:schemeClr val="tx2"/>
                </a:solidFill>
                <a:latin typeface="Calibri" panose="020F0502020204030204" pitchFamily="34" charset="0"/>
                <a:cs typeface="Calibri" panose="020F0502020204030204" pitchFamily="34" charset="0"/>
              </a:rPr>
              <a:t>MFA adds an additional layer of protection against </a:t>
            </a:r>
            <a:r>
              <a:rPr lang="en-US" b="1" u="sng" dirty="0">
                <a:solidFill>
                  <a:schemeClr val="tx2"/>
                </a:solidFill>
                <a:latin typeface="Calibri" panose="020F0502020204030204" pitchFamily="34" charset="0"/>
                <a:cs typeface="Calibri" panose="020F0502020204030204" pitchFamily="34" charset="0"/>
              </a:rPr>
              <a:t>social engineering</a:t>
            </a:r>
            <a:r>
              <a:rPr lang="en-US" dirty="0">
                <a:solidFill>
                  <a:schemeClr val="tx2"/>
                </a:solidFill>
                <a:latin typeface="Calibri" panose="020F0502020204030204" pitchFamily="34" charset="0"/>
                <a:cs typeface="Calibri" panose="020F0502020204030204" pitchFamily="34" charset="0"/>
              </a:rPr>
              <a:t> scams as it relies on more than one factor, such as passwords, to verify the customer’s identity.</a:t>
            </a:r>
          </a:p>
        </p:txBody>
      </p:sp>
      <p:pic>
        <p:nvPicPr>
          <p:cNvPr id="4" name="Picture 3">
            <a:extLst>
              <a:ext uri="{FF2B5EF4-FFF2-40B4-BE49-F238E27FC236}">
                <a16:creationId xmlns:a16="http://schemas.microsoft.com/office/drawing/2014/main" id="{0E0418AA-5E78-334D-9AC8-F153B3AED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9575"/>
            <a:ext cx="12267446" cy="1278425"/>
          </a:xfrm>
          <a:prstGeom prst="rect">
            <a:avLst/>
          </a:prstGeom>
        </p:spPr>
      </p:pic>
      <p:pic>
        <p:nvPicPr>
          <p:cNvPr id="6" name="Picture 5" descr="A diagram of a computer system&#10;&#10;Description automatically generated">
            <a:extLst>
              <a:ext uri="{FF2B5EF4-FFF2-40B4-BE49-F238E27FC236}">
                <a16:creationId xmlns:a16="http://schemas.microsoft.com/office/drawing/2014/main" id="{E9FC6AC2-3B35-AA31-CB44-23A9335B19BE}"/>
              </a:ext>
            </a:extLst>
          </p:cNvPr>
          <p:cNvPicPr>
            <a:picLocks noChangeAspect="1"/>
          </p:cNvPicPr>
          <p:nvPr/>
        </p:nvPicPr>
        <p:blipFill rotWithShape="1">
          <a:blip r:embed="rId3">
            <a:extLst>
              <a:ext uri="{28A0092B-C50C-407E-A947-70E740481C1C}">
                <a14:useLocalDpi xmlns:a14="http://schemas.microsoft.com/office/drawing/2010/main" val="0"/>
              </a:ext>
            </a:extLst>
          </a:blip>
          <a:srcRect t="5982" b="13446"/>
          <a:stretch/>
        </p:blipFill>
        <p:spPr>
          <a:xfrm>
            <a:off x="5126181" y="3639717"/>
            <a:ext cx="5792298" cy="1939857"/>
          </a:xfrm>
          <a:prstGeom prst="rect">
            <a:avLst/>
          </a:prstGeom>
        </p:spPr>
      </p:pic>
      <p:sp>
        <p:nvSpPr>
          <p:cNvPr id="5" name="TextBox 4">
            <a:extLst>
              <a:ext uri="{FF2B5EF4-FFF2-40B4-BE49-F238E27FC236}">
                <a16:creationId xmlns:a16="http://schemas.microsoft.com/office/drawing/2014/main" id="{D1A24457-2D2F-63D6-9F73-059F9154DCA4}"/>
              </a:ext>
            </a:extLst>
          </p:cNvPr>
          <p:cNvSpPr txBox="1"/>
          <p:nvPr/>
        </p:nvSpPr>
        <p:spPr>
          <a:xfrm>
            <a:off x="10766613" y="4572000"/>
            <a:ext cx="1228164" cy="646331"/>
          </a:xfrm>
          <a:prstGeom prst="rect">
            <a:avLst/>
          </a:prstGeom>
          <a:noFill/>
        </p:spPr>
        <p:txBody>
          <a:bodyPr wrap="square" rtlCol="0">
            <a:spAutoFit/>
          </a:bodyPr>
          <a:lstStyle/>
          <a:p>
            <a:r>
              <a:rPr lang="en-US" dirty="0"/>
              <a:t>Source:</a:t>
            </a:r>
          </a:p>
          <a:p>
            <a:r>
              <a:rPr lang="en-US" dirty="0"/>
              <a:t>OneLogin</a:t>
            </a:r>
          </a:p>
        </p:txBody>
      </p:sp>
    </p:spTree>
    <p:extLst>
      <p:ext uri="{BB962C8B-B14F-4D97-AF65-F5344CB8AC3E}">
        <p14:creationId xmlns:p14="http://schemas.microsoft.com/office/powerpoint/2010/main" val="8550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94DD-D722-5F3C-58BA-00DB5C700ADB}"/>
              </a:ext>
            </a:extLst>
          </p:cNvPr>
          <p:cNvSpPr>
            <a:spLocks noGrp="1"/>
          </p:cNvSpPr>
          <p:nvPr>
            <p:ph type="ctrTitle"/>
          </p:nvPr>
        </p:nvSpPr>
        <p:spPr>
          <a:xfrm>
            <a:off x="1524000" y="1502608"/>
            <a:ext cx="9144000" cy="2387600"/>
          </a:xfrm>
        </p:spPr>
        <p:txBody>
          <a:bodyPr/>
          <a:lstStyle/>
          <a:p>
            <a:r>
              <a:rPr lang="en-US" b="1" dirty="0">
                <a:solidFill>
                  <a:schemeClr val="tx2"/>
                </a:solidFill>
                <a:latin typeface="Calibri" panose="020F0502020204030204" pitchFamily="34" charset="0"/>
                <a:cs typeface="Calibri" panose="020F0502020204030204" pitchFamily="34" charset="0"/>
              </a:rPr>
              <a:t>Managing the Risks of Ransomware</a:t>
            </a:r>
          </a:p>
        </p:txBody>
      </p:sp>
      <p:pic>
        <p:nvPicPr>
          <p:cNvPr id="4" name="Picture 3">
            <a:extLst>
              <a:ext uri="{FF2B5EF4-FFF2-40B4-BE49-F238E27FC236}">
                <a16:creationId xmlns:a16="http://schemas.microsoft.com/office/drawing/2014/main" id="{05E1894F-F399-D31F-F95A-BF951617F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9575"/>
            <a:ext cx="12267446" cy="1278425"/>
          </a:xfrm>
          <a:prstGeom prst="rect">
            <a:avLst/>
          </a:prstGeom>
        </p:spPr>
      </p:pic>
    </p:spTree>
    <p:extLst>
      <p:ext uri="{BB962C8B-B14F-4D97-AF65-F5344CB8AC3E}">
        <p14:creationId xmlns:p14="http://schemas.microsoft.com/office/powerpoint/2010/main" val="208612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98CB-1B2F-B1E7-EAE5-BF2C263A0321}"/>
              </a:ext>
            </a:extLst>
          </p:cNvPr>
          <p:cNvSpPr>
            <a:spLocks noGrp="1"/>
          </p:cNvSpPr>
          <p:nvPr>
            <p:ph type="title"/>
          </p:nvPr>
        </p:nvSpPr>
        <p:spPr>
          <a:xfrm>
            <a:off x="5243578" y="365483"/>
            <a:ext cx="5720169" cy="1616203"/>
          </a:xfrm>
        </p:spPr>
        <p:txBody>
          <a:bodyPr anchor="b">
            <a:normAutofit/>
          </a:bodyPr>
          <a:lstStyle/>
          <a:p>
            <a:r>
              <a:rPr lang="en-US" sz="5400" b="1" dirty="0">
                <a:solidFill>
                  <a:schemeClr val="tx2"/>
                </a:solidFill>
                <a:latin typeface="Calibri" panose="020F0502020204030204" pitchFamily="34" charset="0"/>
                <a:cs typeface="Calibri" panose="020F0502020204030204" pitchFamily="34" charset="0"/>
              </a:rPr>
              <a:t>Dark Clouds: The Vendor Problem</a:t>
            </a:r>
          </a:p>
        </p:txBody>
      </p:sp>
      <p:pic>
        <p:nvPicPr>
          <p:cNvPr id="5" name="Picture 4" descr="Dark and gloomy clouds">
            <a:extLst>
              <a:ext uri="{FF2B5EF4-FFF2-40B4-BE49-F238E27FC236}">
                <a16:creationId xmlns:a16="http://schemas.microsoft.com/office/drawing/2014/main" id="{EFE9A756-0778-9AC1-C325-464DBF40FACA}"/>
              </a:ext>
            </a:extLst>
          </p:cNvPr>
          <p:cNvPicPr>
            <a:picLocks noChangeAspect="1"/>
          </p:cNvPicPr>
          <p:nvPr/>
        </p:nvPicPr>
        <p:blipFill rotWithShape="1">
          <a:blip r:embed="rId2"/>
          <a:srcRect l="11578" r="38284" b="-1"/>
          <a:stretch/>
        </p:blipFill>
        <p:spPr>
          <a:xfrm>
            <a:off x="0" y="0"/>
            <a:ext cx="4499571" cy="5997144"/>
          </a:xfrm>
          <a:prstGeom prst="rect">
            <a:avLst/>
          </a:prstGeom>
        </p:spPr>
      </p:pic>
      <p:sp>
        <p:nvSpPr>
          <p:cNvPr id="3" name="Content Placeholder 2">
            <a:extLst>
              <a:ext uri="{FF2B5EF4-FFF2-40B4-BE49-F238E27FC236}">
                <a16:creationId xmlns:a16="http://schemas.microsoft.com/office/drawing/2014/main" id="{7FB33C2A-7867-785D-ACB0-F4344CA72C8E}"/>
              </a:ext>
            </a:extLst>
          </p:cNvPr>
          <p:cNvSpPr>
            <a:spLocks noGrp="1"/>
          </p:cNvSpPr>
          <p:nvPr>
            <p:ph idx="1"/>
          </p:nvPr>
        </p:nvSpPr>
        <p:spPr>
          <a:xfrm>
            <a:off x="5243577" y="2223818"/>
            <a:ext cx="5720170" cy="3448225"/>
          </a:xfrm>
        </p:spPr>
        <p:txBody>
          <a:bodyPr anchor="t">
            <a:normAutofit/>
          </a:bodyPr>
          <a:lstStyle/>
          <a:p>
            <a:r>
              <a:rPr lang="en-US" sz="2400" dirty="0">
                <a:latin typeface="Calibri" panose="020F0502020204030204" pitchFamily="34" charset="0"/>
                <a:cs typeface="Calibri" panose="020F0502020204030204" pitchFamily="34" charset="0"/>
              </a:rPr>
              <a:t>There is no such thing as “The Cloud”, only other people’s computers</a:t>
            </a:r>
          </a:p>
          <a:p>
            <a:r>
              <a:rPr lang="en-US" sz="2400" dirty="0">
                <a:latin typeface="Calibri" panose="020F0502020204030204" pitchFamily="34" charset="0"/>
                <a:cs typeface="Calibri" panose="020F0502020204030204" pitchFamily="34" charset="0"/>
              </a:rPr>
              <a:t>Other peoples’ computers can be hacked too</a:t>
            </a:r>
          </a:p>
          <a:p>
            <a:r>
              <a:rPr lang="en-US" sz="2400" dirty="0">
                <a:latin typeface="Calibri" panose="020F0502020204030204" pitchFamily="34" charset="0"/>
                <a:cs typeface="Calibri" panose="020F0502020204030204" pitchFamily="34" charset="0"/>
              </a:rPr>
              <a:t>What do you know about their security regime?</a:t>
            </a:r>
          </a:p>
          <a:p>
            <a:r>
              <a:rPr lang="en-US" sz="2400" dirty="0">
                <a:latin typeface="Calibri" panose="020F0502020204030204" pitchFamily="34" charset="0"/>
                <a:cs typeface="Calibri" panose="020F0502020204030204" pitchFamily="34" charset="0"/>
              </a:rPr>
              <a:t>What do they promise in case of an incident?</a:t>
            </a:r>
          </a:p>
        </p:txBody>
      </p:sp>
      <p:grpSp>
        <p:nvGrpSpPr>
          <p:cNvPr id="25" name="Group 24">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2" name="Rectangle 21">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29A65087-2DF4-4AC3-3DE5-8E0245EFF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9575"/>
            <a:ext cx="12267446" cy="1278425"/>
          </a:xfrm>
          <a:prstGeom prst="rect">
            <a:avLst/>
          </a:prstGeom>
        </p:spPr>
      </p:pic>
    </p:spTree>
    <p:extLst>
      <p:ext uri="{BB962C8B-B14F-4D97-AF65-F5344CB8AC3E}">
        <p14:creationId xmlns:p14="http://schemas.microsoft.com/office/powerpoint/2010/main" val="259358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253E-9197-E74E-0838-EBEFDE3B7979}"/>
              </a:ext>
            </a:extLst>
          </p:cNvPr>
          <p:cNvSpPr>
            <a:spLocks noGrp="1"/>
          </p:cNvSpPr>
          <p:nvPr>
            <p:ph type="title"/>
          </p:nvPr>
        </p:nvSpPr>
        <p:spPr>
          <a:xfrm>
            <a:off x="838200" y="455660"/>
            <a:ext cx="10515600" cy="1325563"/>
          </a:xfrm>
        </p:spPr>
        <p:txBody>
          <a:bodyPr/>
          <a:lstStyle/>
          <a:p>
            <a:r>
              <a:rPr lang="en-US" b="1" dirty="0">
                <a:solidFill>
                  <a:schemeClr val="tx2"/>
                </a:solidFill>
                <a:latin typeface="Calibri" panose="020F0502020204030204" pitchFamily="34" charset="0"/>
                <a:cs typeface="Calibri" panose="020F0502020204030204" pitchFamily="34" charset="0"/>
              </a:rPr>
              <a:t>Mitigation Strategies: Vendor Contract Management Disclaimers?</a:t>
            </a:r>
          </a:p>
        </p:txBody>
      </p:sp>
      <p:graphicFrame>
        <p:nvGraphicFramePr>
          <p:cNvPr id="5" name="Content Placeholder 2">
            <a:extLst>
              <a:ext uri="{FF2B5EF4-FFF2-40B4-BE49-F238E27FC236}">
                <a16:creationId xmlns:a16="http://schemas.microsoft.com/office/drawing/2014/main" id="{AFAACD49-1274-42B0-D101-6B2C6B4F4D79}"/>
              </a:ext>
            </a:extLst>
          </p:cNvPr>
          <p:cNvGraphicFramePr>
            <a:graphicFrameLocks noGrp="1"/>
          </p:cNvGraphicFramePr>
          <p:nvPr>
            <p:ph idx="1"/>
            <p:extLst>
              <p:ext uri="{D42A27DB-BD31-4B8C-83A1-F6EECF244321}">
                <p14:modId xmlns:p14="http://schemas.microsoft.com/office/powerpoint/2010/main" val="3117832765"/>
              </p:ext>
            </p:extLst>
          </p:nvPr>
        </p:nvGraphicFramePr>
        <p:xfrm>
          <a:off x="838200" y="1557049"/>
          <a:ext cx="9949873" cy="3743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E97F59D-BCBE-5CCC-6C3D-B124699088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579575"/>
            <a:ext cx="12267446" cy="1278425"/>
          </a:xfrm>
          <a:prstGeom prst="rect">
            <a:avLst/>
          </a:prstGeom>
        </p:spPr>
      </p:pic>
    </p:spTree>
    <p:extLst>
      <p:ext uri="{BB962C8B-B14F-4D97-AF65-F5344CB8AC3E}">
        <p14:creationId xmlns:p14="http://schemas.microsoft.com/office/powerpoint/2010/main" val="324674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98C7990-55F1-9FE5-CE44-2F304482345E}"/>
              </a:ext>
            </a:extLst>
          </p:cNvPr>
          <p:cNvSpPr>
            <a:spLocks noGrp="1"/>
          </p:cNvSpPr>
          <p:nvPr>
            <p:ph type="title"/>
          </p:nvPr>
        </p:nvSpPr>
        <p:spPr>
          <a:xfrm>
            <a:off x="620115" y="1591608"/>
            <a:ext cx="3115265" cy="2396359"/>
          </a:xfrm>
        </p:spPr>
        <p:txBody>
          <a:bodyPr anchor="b">
            <a:normAutofit/>
          </a:bodyPr>
          <a:lstStyle/>
          <a:p>
            <a:pPr algn="r"/>
            <a:r>
              <a:rPr lang="en-US" sz="4800" b="1" dirty="0">
                <a:solidFill>
                  <a:srgbClr val="FFFFFF"/>
                </a:solidFill>
                <a:latin typeface="Calibri" panose="020F0502020204030204" pitchFamily="34" charset="0"/>
                <a:cs typeface="Calibri" panose="020F0502020204030204" pitchFamily="34" charset="0"/>
              </a:rPr>
              <a:t>Mitigation Strategies: Insurance</a:t>
            </a:r>
          </a:p>
        </p:txBody>
      </p:sp>
      <p:graphicFrame>
        <p:nvGraphicFramePr>
          <p:cNvPr id="6" name="Content Placeholder 2">
            <a:extLst>
              <a:ext uri="{FF2B5EF4-FFF2-40B4-BE49-F238E27FC236}">
                <a16:creationId xmlns:a16="http://schemas.microsoft.com/office/drawing/2014/main" id="{409DF6E7-43BF-B209-3FBE-7ABAEF36D883}"/>
              </a:ext>
            </a:extLst>
          </p:cNvPr>
          <p:cNvGraphicFramePr>
            <a:graphicFrameLocks noGrp="1"/>
          </p:cNvGraphicFramePr>
          <p:nvPr>
            <p:ph idx="1"/>
            <p:extLst>
              <p:ext uri="{D42A27DB-BD31-4B8C-83A1-F6EECF244321}">
                <p14:modId xmlns:p14="http://schemas.microsoft.com/office/powerpoint/2010/main" val="1003616664"/>
              </p:ext>
            </p:extLst>
          </p:nvPr>
        </p:nvGraphicFramePr>
        <p:xfrm>
          <a:off x="4780230" y="134717"/>
          <a:ext cx="6791655" cy="5619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86304EE1-0443-67CC-2A2D-5F0B507DE2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3" y="5579575"/>
            <a:ext cx="12267446" cy="1278425"/>
          </a:xfrm>
          <a:prstGeom prst="rect">
            <a:avLst/>
          </a:prstGeom>
        </p:spPr>
      </p:pic>
    </p:spTree>
    <p:extLst>
      <p:ext uri="{BB962C8B-B14F-4D97-AF65-F5344CB8AC3E}">
        <p14:creationId xmlns:p14="http://schemas.microsoft.com/office/powerpoint/2010/main" val="252326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8AB7735-18A2-1C20-0DB2-0AC0E4038290}"/>
              </a:ext>
            </a:extLst>
          </p:cNvPr>
          <p:cNvSpPr>
            <a:spLocks noGrp="1"/>
          </p:cNvSpPr>
          <p:nvPr>
            <p:ph type="title"/>
          </p:nvPr>
        </p:nvSpPr>
        <p:spPr>
          <a:xfrm>
            <a:off x="4574825" y="503197"/>
            <a:ext cx="6798541" cy="1675623"/>
          </a:xfrm>
        </p:spPr>
        <p:txBody>
          <a:bodyPr anchor="b">
            <a:noAutofit/>
          </a:bodyPr>
          <a:lstStyle/>
          <a:p>
            <a:r>
              <a:rPr lang="en-US" b="1" dirty="0">
                <a:solidFill>
                  <a:schemeClr val="tx2"/>
                </a:solidFill>
                <a:latin typeface="Calibri" panose="020F0502020204030204" pitchFamily="34" charset="0"/>
                <a:cs typeface="Calibri" panose="020F0502020204030204" pitchFamily="34" charset="0"/>
              </a:rPr>
              <a:t>Mitigation Strategies: Keeping Your Own Systems Secure</a:t>
            </a:r>
          </a:p>
        </p:txBody>
      </p:sp>
      <p:pic>
        <p:nvPicPr>
          <p:cNvPr id="6" name="Picture 5" descr="Padlock on computer motherboard">
            <a:extLst>
              <a:ext uri="{FF2B5EF4-FFF2-40B4-BE49-F238E27FC236}">
                <a16:creationId xmlns:a16="http://schemas.microsoft.com/office/drawing/2014/main" id="{E8F846C3-1A8F-625B-A387-0FFB91AC0FCC}"/>
              </a:ext>
            </a:extLst>
          </p:cNvPr>
          <p:cNvPicPr>
            <a:picLocks noChangeAspect="1"/>
          </p:cNvPicPr>
          <p:nvPr/>
        </p:nvPicPr>
        <p:blipFill rotWithShape="1">
          <a:blip r:embed="rId2"/>
          <a:srcRect l="17900" r="41254"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47DE2A8B-CC0D-A3D1-492A-A8761896F472}"/>
              </a:ext>
            </a:extLst>
          </p:cNvPr>
          <p:cNvSpPr>
            <a:spLocks noGrp="1"/>
          </p:cNvSpPr>
          <p:nvPr>
            <p:ph idx="1"/>
          </p:nvPr>
        </p:nvSpPr>
        <p:spPr>
          <a:xfrm>
            <a:off x="4662373" y="2328932"/>
            <a:ext cx="6798539" cy="3705217"/>
          </a:xfrm>
        </p:spPr>
        <p:txBody>
          <a:bodyPr>
            <a:normAutofit/>
          </a:bodyPr>
          <a:lstStyle/>
          <a:p>
            <a:r>
              <a:rPr lang="en-US" sz="2400" dirty="0">
                <a:solidFill>
                  <a:schemeClr val="tx2"/>
                </a:solidFill>
                <a:latin typeface="Calibri" panose="020F0502020204030204" pitchFamily="34" charset="0"/>
                <a:cs typeface="Calibri" panose="020F0502020204030204" pitchFamily="34" charset="0"/>
              </a:rPr>
              <a:t>Password hygiene</a:t>
            </a:r>
          </a:p>
          <a:p>
            <a:pPr lvl="1"/>
            <a:r>
              <a:rPr lang="en-US" dirty="0">
                <a:solidFill>
                  <a:schemeClr val="tx2"/>
                </a:solidFill>
                <a:latin typeface="Calibri" panose="020F0502020204030204" pitchFamily="34" charset="0"/>
                <a:cs typeface="Calibri" panose="020F0502020204030204" pitchFamily="34" charset="0"/>
              </a:rPr>
              <a:t>Length &gt; complexity</a:t>
            </a:r>
          </a:p>
          <a:p>
            <a:pPr lvl="1"/>
            <a:r>
              <a:rPr lang="en-US" dirty="0">
                <a:solidFill>
                  <a:schemeClr val="tx2"/>
                </a:solidFill>
                <a:latin typeface="Calibri" panose="020F0502020204030204" pitchFamily="34" charset="0"/>
                <a:cs typeface="Calibri" panose="020F0502020204030204" pitchFamily="34" charset="0"/>
              </a:rPr>
              <a:t>Only force change when necessary</a:t>
            </a:r>
          </a:p>
          <a:p>
            <a:r>
              <a:rPr lang="en-US" sz="2400" dirty="0">
                <a:solidFill>
                  <a:schemeClr val="tx2"/>
                </a:solidFill>
                <a:latin typeface="Calibri" panose="020F0502020204030204" pitchFamily="34" charset="0"/>
                <a:cs typeface="Calibri" panose="020F0502020204030204" pitchFamily="34" charset="0"/>
              </a:rPr>
              <a:t>Multifactor authentication</a:t>
            </a:r>
          </a:p>
          <a:p>
            <a:r>
              <a:rPr lang="en-US" sz="2400" dirty="0">
                <a:solidFill>
                  <a:schemeClr val="tx2"/>
                </a:solidFill>
                <a:latin typeface="Calibri" panose="020F0502020204030204" pitchFamily="34" charset="0"/>
                <a:cs typeface="Calibri" panose="020F0502020204030204" pitchFamily="34" charset="0"/>
              </a:rPr>
              <a:t>Permit access only as needed</a:t>
            </a:r>
          </a:p>
          <a:p>
            <a:r>
              <a:rPr lang="en-US" sz="2400" dirty="0">
                <a:solidFill>
                  <a:schemeClr val="tx2"/>
                </a:solidFill>
                <a:latin typeface="Calibri" panose="020F0502020204030204" pitchFamily="34" charset="0"/>
                <a:cs typeface="Calibri" panose="020F0502020204030204" pitchFamily="34" charset="0"/>
              </a:rPr>
              <a:t>Segregate PHI whenever possible</a:t>
            </a:r>
          </a:p>
          <a:p>
            <a:r>
              <a:rPr lang="en-US" sz="2400" dirty="0">
                <a:solidFill>
                  <a:schemeClr val="tx2"/>
                </a:solidFill>
                <a:latin typeface="Calibri" panose="020F0502020204030204" pitchFamily="34" charset="0"/>
                <a:cs typeface="Calibri" panose="020F0502020204030204" pitchFamily="34" charset="0"/>
              </a:rPr>
              <a:t>Authority and Access: Janitors have keys!</a:t>
            </a:r>
          </a:p>
          <a:p>
            <a:pPr marL="457200" lvl="1" indent="0">
              <a:buNone/>
            </a:pPr>
            <a:endParaRPr lang="en-US" dirty="0">
              <a:solidFill>
                <a:schemeClr val="tx2"/>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4D15A54-B546-3C54-0852-DA076764E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 y="5579575"/>
            <a:ext cx="12267446" cy="1278425"/>
          </a:xfrm>
          <a:prstGeom prst="rect">
            <a:avLst/>
          </a:prstGeom>
        </p:spPr>
      </p:pic>
    </p:spTree>
    <p:extLst>
      <p:ext uri="{BB962C8B-B14F-4D97-AF65-F5344CB8AC3E}">
        <p14:creationId xmlns:p14="http://schemas.microsoft.com/office/powerpoint/2010/main" val="29752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0CEE6-4657-A98E-6A2F-6D0DE35877AB}"/>
              </a:ext>
            </a:extLst>
          </p:cNvPr>
          <p:cNvSpPr>
            <a:spLocks noGrp="1"/>
          </p:cNvSpPr>
          <p:nvPr>
            <p:ph idx="1"/>
          </p:nvPr>
        </p:nvSpPr>
        <p:spPr>
          <a:xfrm>
            <a:off x="618276" y="2120946"/>
            <a:ext cx="5861365" cy="4351338"/>
          </a:xfrm>
        </p:spPr>
        <p:txBody>
          <a:bodyPr/>
          <a:lstStyle/>
          <a:p>
            <a:r>
              <a:rPr lang="en-US" dirty="0">
                <a:latin typeface="Calibri" panose="020F0502020204030204" pitchFamily="34" charset="0"/>
                <a:cs typeface="Calibri" panose="020F0502020204030204" pitchFamily="34" charset="0"/>
              </a:rPr>
              <a:t>Employees are a line of protection against ransomware threats</a:t>
            </a:r>
          </a:p>
          <a:p>
            <a:r>
              <a:rPr lang="en-US" dirty="0">
                <a:latin typeface="Calibri" panose="020F0502020204030204" pitchFamily="34" charset="0"/>
                <a:cs typeface="Calibri" panose="020F0502020204030204" pitchFamily="34" charset="0"/>
              </a:rPr>
              <a:t>Constantly teach them what the threat looks like and how it works</a:t>
            </a:r>
          </a:p>
          <a:p>
            <a:r>
              <a:rPr lang="en-US" dirty="0">
                <a:latin typeface="Calibri" panose="020F0502020204030204" pitchFamily="34" charset="0"/>
                <a:cs typeface="Calibri" panose="020F0502020204030204" pitchFamily="34" charset="0"/>
              </a:rPr>
              <a:t>Build a culture of trust and reporting</a:t>
            </a:r>
          </a:p>
          <a:p>
            <a:r>
              <a:rPr lang="en-US" dirty="0">
                <a:latin typeface="Calibri" panose="020F0502020204030204" pitchFamily="34" charset="0"/>
                <a:cs typeface="Calibri" panose="020F0502020204030204" pitchFamily="34" charset="0"/>
              </a:rPr>
              <a:t>Make your people your best infosec allies</a:t>
            </a:r>
          </a:p>
        </p:txBody>
      </p:sp>
      <p:sp>
        <p:nvSpPr>
          <p:cNvPr id="4" name="Title 1">
            <a:extLst>
              <a:ext uri="{FF2B5EF4-FFF2-40B4-BE49-F238E27FC236}">
                <a16:creationId xmlns:a16="http://schemas.microsoft.com/office/drawing/2014/main" id="{A8B7F84F-A065-1B37-BF01-06D04600F732}"/>
              </a:ext>
            </a:extLst>
          </p:cNvPr>
          <p:cNvSpPr>
            <a:spLocks noGrp="1"/>
          </p:cNvSpPr>
          <p:nvPr>
            <p:ph type="title"/>
          </p:nvPr>
        </p:nvSpPr>
        <p:spPr>
          <a:xfrm>
            <a:off x="618276" y="924002"/>
            <a:ext cx="6513214" cy="1010923"/>
          </a:xfrm>
        </p:spPr>
        <p:txBody>
          <a:bodyPr anchor="b">
            <a:noAutofit/>
          </a:bodyPr>
          <a:lstStyle/>
          <a:p>
            <a:r>
              <a:rPr lang="en-US" sz="4800" b="1" dirty="0">
                <a:solidFill>
                  <a:schemeClr val="tx2"/>
                </a:solidFill>
                <a:latin typeface="Calibri" panose="020F0502020204030204" pitchFamily="34" charset="0"/>
                <a:cs typeface="Calibri" panose="020F0502020204030204" pitchFamily="34" charset="0"/>
              </a:rPr>
              <a:t>Mitigation Strategies: Continuous Training</a:t>
            </a:r>
          </a:p>
        </p:txBody>
      </p:sp>
      <p:pic>
        <p:nvPicPr>
          <p:cNvPr id="6" name="Picture 5">
            <a:extLst>
              <a:ext uri="{FF2B5EF4-FFF2-40B4-BE49-F238E27FC236}">
                <a16:creationId xmlns:a16="http://schemas.microsoft.com/office/drawing/2014/main" id="{0BACEFCE-6B4C-5263-63E4-1B595FDC0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 y="5579575"/>
            <a:ext cx="12267446" cy="1278425"/>
          </a:xfrm>
          <a:prstGeom prst="rect">
            <a:avLst/>
          </a:prstGeom>
        </p:spPr>
      </p:pic>
      <p:pic>
        <p:nvPicPr>
          <p:cNvPr id="1026" name="Picture 2" descr="8 Best Ransomware Training Tools for Employees in 2024">
            <a:extLst>
              <a:ext uri="{FF2B5EF4-FFF2-40B4-BE49-F238E27FC236}">
                <a16:creationId xmlns:a16="http://schemas.microsoft.com/office/drawing/2014/main" id="{91D8BE73-1CDA-0AC8-5028-13C8BCCA50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93" t="3128" r="50693" b="2842"/>
          <a:stretch/>
        </p:blipFill>
        <p:spPr bwMode="auto">
          <a:xfrm>
            <a:off x="7004365" y="0"/>
            <a:ext cx="5187635" cy="557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9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DBC4B961-69B6-A701-8A25-6E02510BC286}"/>
              </a:ext>
            </a:extLst>
          </p:cNvPr>
          <p:cNvGraphicFramePr>
            <a:graphicFrameLocks noGrp="1"/>
          </p:cNvGraphicFramePr>
          <p:nvPr>
            <p:ph idx="1"/>
            <p:extLst>
              <p:ext uri="{D42A27DB-BD31-4B8C-83A1-F6EECF244321}">
                <p14:modId xmlns:p14="http://schemas.microsoft.com/office/powerpoint/2010/main" val="1988106630"/>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F64CE84-6856-3877-BCB1-028B6612CF9E}"/>
              </a:ext>
            </a:extLst>
          </p:cNvPr>
          <p:cNvSpPr>
            <a:spLocks noGrp="1"/>
          </p:cNvSpPr>
          <p:nvPr>
            <p:ph type="title"/>
          </p:nvPr>
        </p:nvSpPr>
        <p:spPr>
          <a:xfrm>
            <a:off x="838200" y="543207"/>
            <a:ext cx="10515600" cy="1010923"/>
          </a:xfrm>
        </p:spPr>
        <p:txBody>
          <a:bodyPr anchor="b">
            <a:normAutofit/>
          </a:bodyPr>
          <a:lstStyle/>
          <a:p>
            <a:r>
              <a:rPr lang="en-US" sz="4800" b="1" dirty="0">
                <a:solidFill>
                  <a:schemeClr val="tx2"/>
                </a:solidFill>
                <a:latin typeface="Calibri" panose="020F0502020204030204" pitchFamily="34" charset="0"/>
                <a:cs typeface="Calibri" panose="020F0502020204030204" pitchFamily="34" charset="0"/>
              </a:rPr>
              <a:t>Mitigation Strategies: Self-Assessment</a:t>
            </a:r>
          </a:p>
        </p:txBody>
      </p:sp>
      <p:pic>
        <p:nvPicPr>
          <p:cNvPr id="7" name="Picture 6">
            <a:extLst>
              <a:ext uri="{FF2B5EF4-FFF2-40B4-BE49-F238E27FC236}">
                <a16:creationId xmlns:a16="http://schemas.microsoft.com/office/drawing/2014/main" id="{48A4B0A9-689C-BDEB-4759-57EBBE4D41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3" y="5579575"/>
            <a:ext cx="12267446" cy="1278425"/>
          </a:xfrm>
          <a:prstGeom prst="rect">
            <a:avLst/>
          </a:prstGeom>
        </p:spPr>
      </p:pic>
    </p:spTree>
    <p:extLst>
      <p:ext uri="{BB962C8B-B14F-4D97-AF65-F5344CB8AC3E}">
        <p14:creationId xmlns:p14="http://schemas.microsoft.com/office/powerpoint/2010/main" val="99806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3F350B4-E170-7FCA-1E23-1B6C25590473}"/>
              </a:ext>
            </a:extLst>
          </p:cNvPr>
          <p:cNvSpPr>
            <a:spLocks noGrp="1"/>
          </p:cNvSpPr>
          <p:nvPr>
            <p:ph type="title"/>
          </p:nvPr>
        </p:nvSpPr>
        <p:spPr>
          <a:xfrm>
            <a:off x="4553733" y="548464"/>
            <a:ext cx="6798541" cy="1675623"/>
          </a:xfrm>
        </p:spPr>
        <p:txBody>
          <a:bodyPr anchor="b">
            <a:normAutofit/>
          </a:bodyPr>
          <a:lstStyle/>
          <a:p>
            <a:r>
              <a:rPr lang="en-US" sz="4800" b="1" dirty="0">
                <a:solidFill>
                  <a:schemeClr val="tx2"/>
                </a:solidFill>
                <a:latin typeface="Calibri" panose="020F0502020204030204" pitchFamily="34" charset="0"/>
                <a:cs typeface="Calibri" panose="020F0502020204030204" pitchFamily="34" charset="0"/>
              </a:rPr>
              <a:t>Mitigation Strategies: Financial Stress Test</a:t>
            </a:r>
          </a:p>
        </p:txBody>
      </p:sp>
      <p:pic>
        <p:nvPicPr>
          <p:cNvPr id="17" name="Picture 16" descr="Pen placed on top of a signature line">
            <a:extLst>
              <a:ext uri="{FF2B5EF4-FFF2-40B4-BE49-F238E27FC236}">
                <a16:creationId xmlns:a16="http://schemas.microsoft.com/office/drawing/2014/main" id="{CD283A52-3C56-A731-D5CE-29508CE69BB9}"/>
              </a:ext>
            </a:extLst>
          </p:cNvPr>
          <p:cNvPicPr>
            <a:picLocks noChangeAspect="1"/>
          </p:cNvPicPr>
          <p:nvPr/>
        </p:nvPicPr>
        <p:blipFill rotWithShape="1">
          <a:blip r:embed="rId2"/>
          <a:srcRect l="54524" r="4630"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48514820-7828-0915-0BBC-75D1FC6C8515}"/>
              </a:ext>
            </a:extLst>
          </p:cNvPr>
          <p:cNvSpPr>
            <a:spLocks noGrp="1"/>
          </p:cNvSpPr>
          <p:nvPr>
            <p:ph idx="1"/>
          </p:nvPr>
        </p:nvSpPr>
        <p:spPr>
          <a:xfrm>
            <a:off x="4553734" y="2409830"/>
            <a:ext cx="6798539" cy="3705217"/>
          </a:xfrm>
        </p:spPr>
        <p:txBody>
          <a:bodyPr>
            <a:normAutofit/>
          </a:bodyPr>
          <a:lstStyle/>
          <a:p>
            <a:r>
              <a:rPr lang="en-US" sz="3200" dirty="0">
                <a:solidFill>
                  <a:schemeClr val="tx2"/>
                </a:solidFill>
                <a:latin typeface="Calibri" panose="020F0502020204030204" pitchFamily="34" charset="0"/>
                <a:cs typeface="Calibri" panose="020F0502020204030204" pitchFamily="34" charset="0"/>
              </a:rPr>
              <a:t>Are your vendors solvent?</a:t>
            </a:r>
          </a:p>
          <a:p>
            <a:r>
              <a:rPr lang="en-US" sz="3200" dirty="0">
                <a:solidFill>
                  <a:schemeClr val="tx2"/>
                </a:solidFill>
                <a:latin typeface="Calibri" panose="020F0502020204030204" pitchFamily="34" charset="0"/>
                <a:cs typeface="Calibri" panose="020F0502020204030204" pitchFamily="34" charset="0"/>
              </a:rPr>
              <a:t>Can you withstand 30 days without:</a:t>
            </a:r>
          </a:p>
          <a:p>
            <a:pPr lvl="1"/>
            <a:r>
              <a:rPr lang="en-US" sz="3200" dirty="0">
                <a:solidFill>
                  <a:schemeClr val="tx2"/>
                </a:solidFill>
                <a:latin typeface="Calibri" panose="020F0502020204030204" pitchFamily="34" charset="0"/>
                <a:cs typeface="Calibri" panose="020F0502020204030204" pitchFamily="34" charset="0"/>
              </a:rPr>
              <a:t>Treating patients?</a:t>
            </a:r>
          </a:p>
          <a:p>
            <a:pPr lvl="1"/>
            <a:r>
              <a:rPr lang="en-US" sz="3200" dirty="0">
                <a:solidFill>
                  <a:schemeClr val="tx2"/>
                </a:solidFill>
                <a:latin typeface="Calibri" panose="020F0502020204030204" pitchFamily="34" charset="0"/>
                <a:cs typeface="Calibri" panose="020F0502020204030204" pitchFamily="34" charset="0"/>
              </a:rPr>
              <a:t>Being paid?</a:t>
            </a:r>
          </a:p>
        </p:txBody>
      </p:sp>
      <p:pic>
        <p:nvPicPr>
          <p:cNvPr id="5" name="Picture 4">
            <a:extLst>
              <a:ext uri="{FF2B5EF4-FFF2-40B4-BE49-F238E27FC236}">
                <a16:creationId xmlns:a16="http://schemas.microsoft.com/office/drawing/2014/main" id="{C750B76C-BEF5-E8C0-65B8-458ADE117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 y="5579575"/>
            <a:ext cx="12267446" cy="1278425"/>
          </a:xfrm>
          <a:prstGeom prst="rect">
            <a:avLst/>
          </a:prstGeom>
        </p:spPr>
      </p:pic>
    </p:spTree>
    <p:extLst>
      <p:ext uri="{BB962C8B-B14F-4D97-AF65-F5344CB8AC3E}">
        <p14:creationId xmlns:p14="http://schemas.microsoft.com/office/powerpoint/2010/main" val="107692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18F357-1732-9048-998A-73A35C20779F}"/>
              </a:ext>
            </a:extLst>
          </p:cNvPr>
          <p:cNvSpPr>
            <a:spLocks noGrp="1"/>
          </p:cNvSpPr>
          <p:nvPr>
            <p:ph type="body" sz="quarter" idx="13"/>
          </p:nvPr>
        </p:nvSpPr>
        <p:spPr>
          <a:xfrm>
            <a:off x="693346" y="2154238"/>
            <a:ext cx="5553546" cy="3182938"/>
          </a:xfrm>
        </p:spPr>
        <p:txBody>
          <a:bodyPr/>
          <a:lstStyle/>
          <a:p>
            <a:r>
              <a:rPr lang="en-US" dirty="0"/>
              <a:t>Have a </a:t>
            </a:r>
            <a:r>
              <a:rPr lang="en-US" i="1" dirty="0"/>
              <a:t>physical</a:t>
            </a:r>
            <a:r>
              <a:rPr lang="en-US" dirty="0"/>
              <a:t> recovery plan</a:t>
            </a:r>
          </a:p>
          <a:p>
            <a:r>
              <a:rPr lang="en-US" dirty="0"/>
              <a:t>If your system is hacked, you do not want your plan to require an operative system to access </a:t>
            </a:r>
          </a:p>
          <a:p>
            <a:r>
              <a:rPr lang="en-US" dirty="0"/>
              <a:t>Comprehensive checklist</a:t>
            </a:r>
          </a:p>
          <a:p>
            <a:r>
              <a:rPr lang="en-US" dirty="0"/>
              <a:t>Have someone in charge</a:t>
            </a:r>
          </a:p>
          <a:p>
            <a:endParaRPr lang="en-US" dirty="0"/>
          </a:p>
          <a:p>
            <a:endParaRPr lang="en-US" dirty="0"/>
          </a:p>
        </p:txBody>
      </p:sp>
      <p:sp>
        <p:nvSpPr>
          <p:cNvPr id="4" name="Title 1">
            <a:extLst>
              <a:ext uri="{FF2B5EF4-FFF2-40B4-BE49-F238E27FC236}">
                <a16:creationId xmlns:a16="http://schemas.microsoft.com/office/drawing/2014/main" id="{D09D4DBB-D2FD-32CC-4166-345951B9B1D7}"/>
              </a:ext>
            </a:extLst>
          </p:cNvPr>
          <p:cNvSpPr>
            <a:spLocks noGrp="1"/>
          </p:cNvSpPr>
          <p:nvPr>
            <p:ph type="title"/>
          </p:nvPr>
        </p:nvSpPr>
        <p:spPr>
          <a:xfrm>
            <a:off x="523215" y="760490"/>
            <a:ext cx="11145570" cy="1010923"/>
          </a:xfrm>
        </p:spPr>
        <p:txBody>
          <a:bodyPr anchor="b">
            <a:noAutofit/>
          </a:bodyPr>
          <a:lstStyle/>
          <a:p>
            <a:r>
              <a:rPr lang="en-US" sz="4800" b="1" dirty="0">
                <a:solidFill>
                  <a:schemeClr val="tx2"/>
                </a:solidFill>
                <a:latin typeface="Calibri" panose="020F0502020204030204" pitchFamily="34" charset="0"/>
                <a:cs typeface="Calibri" panose="020F0502020204030204" pitchFamily="34" charset="0"/>
              </a:rPr>
              <a:t>Mitigation Strategies: </a:t>
            </a:r>
            <a:br>
              <a:rPr lang="en-US" sz="4800" b="1" dirty="0">
                <a:solidFill>
                  <a:schemeClr val="tx2"/>
                </a:solidFill>
                <a:latin typeface="Calibri" panose="020F0502020204030204" pitchFamily="34" charset="0"/>
                <a:cs typeface="Calibri" panose="020F0502020204030204" pitchFamily="34" charset="0"/>
              </a:rPr>
            </a:br>
            <a:r>
              <a:rPr lang="en-US" sz="4800" b="1" dirty="0">
                <a:solidFill>
                  <a:schemeClr val="tx2"/>
                </a:solidFill>
                <a:latin typeface="Calibri" panose="020F0502020204030204" pitchFamily="34" charset="0"/>
                <a:cs typeface="Calibri" panose="020F0502020204030204" pitchFamily="34" charset="0"/>
              </a:rPr>
              <a:t>Incident Response Plan</a:t>
            </a:r>
            <a:r>
              <a:rPr lang="en-US" sz="4800" dirty="0">
                <a:solidFill>
                  <a:schemeClr val="tx2"/>
                </a:solidFill>
                <a:latin typeface="Calibri" panose="020F0502020204030204" pitchFamily="34" charset="0"/>
                <a:cs typeface="Calibri" panose="020F0502020204030204" pitchFamily="34" charset="0"/>
              </a:rPr>
              <a:t>—</a:t>
            </a:r>
            <a:r>
              <a:rPr lang="en-US" sz="4800" dirty="0">
                <a:solidFill>
                  <a:srgbClr val="FF0000"/>
                </a:solidFill>
                <a:latin typeface="Calibri" panose="020F0502020204030204" pitchFamily="34" charset="0"/>
                <a:cs typeface="Calibri" panose="020F0502020204030204" pitchFamily="34" charset="0"/>
              </a:rPr>
              <a:t>“The Red Binder”</a:t>
            </a:r>
            <a:endParaRPr lang="en-US" sz="4800" b="1" dirty="0">
              <a:solidFill>
                <a:srgbClr val="FF000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D490078-EF56-B3BA-68F0-C65755AC7F11}"/>
              </a:ext>
            </a:extLst>
          </p:cNvPr>
          <p:cNvPicPr>
            <a:picLocks noChangeAspect="1"/>
          </p:cNvPicPr>
          <p:nvPr/>
        </p:nvPicPr>
        <p:blipFill>
          <a:blip r:embed="rId2"/>
          <a:stretch>
            <a:fillRect/>
          </a:stretch>
        </p:blipFill>
        <p:spPr>
          <a:xfrm>
            <a:off x="6621997" y="2154238"/>
            <a:ext cx="5267325" cy="2971800"/>
          </a:xfrm>
          <a:prstGeom prst="rect">
            <a:avLst/>
          </a:prstGeom>
        </p:spPr>
      </p:pic>
    </p:spTree>
    <p:extLst>
      <p:ext uri="{BB962C8B-B14F-4D97-AF65-F5344CB8AC3E}">
        <p14:creationId xmlns:p14="http://schemas.microsoft.com/office/powerpoint/2010/main" val="344906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7F24EC-687B-EA42-884C-6DD1F9D0265A}"/>
              </a:ext>
            </a:extLst>
          </p:cNvPr>
          <p:cNvSpPr>
            <a:spLocks noGrp="1"/>
          </p:cNvSpPr>
          <p:nvPr>
            <p:ph type="title"/>
          </p:nvPr>
        </p:nvSpPr>
        <p:spPr/>
        <p:txBody>
          <a:bodyPr/>
          <a:lstStyle/>
          <a:p>
            <a:r>
              <a:rPr lang="en-US" dirty="0">
                <a:latin typeface="+mn-lt"/>
              </a:rPr>
              <a:t>Change Healthcare </a:t>
            </a:r>
            <a:r>
              <a:rPr lang="en-US" dirty="0">
                <a:solidFill>
                  <a:srgbClr val="FF0000"/>
                </a:solidFill>
                <a:latin typeface="+mn-lt"/>
              </a:rPr>
              <a:t>HACKED</a:t>
            </a:r>
          </a:p>
        </p:txBody>
      </p:sp>
      <p:sp>
        <p:nvSpPr>
          <p:cNvPr id="5" name="Text Placeholder 4">
            <a:extLst>
              <a:ext uri="{FF2B5EF4-FFF2-40B4-BE49-F238E27FC236}">
                <a16:creationId xmlns:a16="http://schemas.microsoft.com/office/drawing/2014/main" id="{2866D964-E827-994A-B945-E9BC5B754054}"/>
              </a:ext>
            </a:extLst>
          </p:cNvPr>
          <p:cNvSpPr>
            <a:spLocks noGrp="1"/>
          </p:cNvSpPr>
          <p:nvPr>
            <p:ph type="body" sz="quarter" idx="13"/>
          </p:nvPr>
        </p:nvSpPr>
        <p:spPr>
          <a:xfrm>
            <a:off x="228600" y="1690688"/>
            <a:ext cx="11734800" cy="3182938"/>
          </a:xfrm>
        </p:spPr>
        <p:txBody>
          <a:bodyPr>
            <a:normAutofit/>
          </a:bodyPr>
          <a:lstStyle/>
          <a:p>
            <a:r>
              <a:rPr lang="en-US" sz="3200" dirty="0"/>
              <a:t>Ransomware attack on Change Healthcare’s network</a:t>
            </a:r>
          </a:p>
          <a:p>
            <a:r>
              <a:rPr lang="en-US" sz="3200" dirty="0"/>
              <a:t>US Dept. of Health and Human Services calls it an “</a:t>
            </a:r>
            <a:r>
              <a:rPr lang="en-US" sz="3200" i="1" dirty="0"/>
              <a:t>Unprecedented attack on patient care and privacy</a:t>
            </a:r>
            <a:r>
              <a:rPr lang="en-US" sz="3200" dirty="0"/>
              <a:t>”</a:t>
            </a:r>
          </a:p>
          <a:p>
            <a:r>
              <a:rPr lang="en-US" sz="3200" dirty="0"/>
              <a:t>Up to </a:t>
            </a:r>
            <a:r>
              <a:rPr lang="en-US" sz="3200" b="1" u="sng" dirty="0"/>
              <a:t>1/3</a:t>
            </a:r>
            <a:r>
              <a:rPr lang="en-US" sz="3200" dirty="0"/>
              <a:t> of Americans had data stolen</a:t>
            </a:r>
          </a:p>
          <a:p>
            <a:endParaRPr lang="en-US" dirty="0"/>
          </a:p>
        </p:txBody>
      </p:sp>
      <p:pic>
        <p:nvPicPr>
          <p:cNvPr id="2" name="Picture 1">
            <a:extLst>
              <a:ext uri="{FF2B5EF4-FFF2-40B4-BE49-F238E27FC236}">
                <a16:creationId xmlns:a16="http://schemas.microsoft.com/office/drawing/2014/main" id="{C1423032-4C7C-0798-ECAC-92CB50ED0E69}"/>
              </a:ext>
            </a:extLst>
          </p:cNvPr>
          <p:cNvPicPr>
            <a:picLocks noChangeAspect="1"/>
          </p:cNvPicPr>
          <p:nvPr/>
        </p:nvPicPr>
        <p:blipFill rotWithShape="1">
          <a:blip r:embed="rId2"/>
          <a:srcRect l="21046" t="7460" r="16060" b="24825"/>
          <a:stretch/>
        </p:blipFill>
        <p:spPr>
          <a:xfrm>
            <a:off x="7505321" y="3151406"/>
            <a:ext cx="3802457" cy="2442361"/>
          </a:xfrm>
          <a:prstGeom prst="rect">
            <a:avLst/>
          </a:prstGeom>
        </p:spPr>
      </p:pic>
    </p:spTree>
    <p:extLst>
      <p:ext uri="{BB962C8B-B14F-4D97-AF65-F5344CB8AC3E}">
        <p14:creationId xmlns:p14="http://schemas.microsoft.com/office/powerpoint/2010/main" val="415331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9975A6-C2F9-06CD-096A-BDB0DDE9FDA0}"/>
              </a:ext>
            </a:extLst>
          </p:cNvPr>
          <p:cNvPicPr>
            <a:picLocks noChangeAspect="1"/>
          </p:cNvPicPr>
          <p:nvPr/>
        </p:nvPicPr>
        <p:blipFill rotWithShape="1">
          <a:blip r:embed="rId2"/>
          <a:srcRect/>
          <a:stretch/>
        </p:blipFill>
        <p:spPr>
          <a:xfrm>
            <a:off x="-3047" y="10"/>
            <a:ext cx="12191999" cy="6857990"/>
          </a:xfrm>
          <a:prstGeom prst="rect">
            <a:avLst/>
          </a:prstGeom>
        </p:spPr>
      </p:pic>
      <p:sp>
        <p:nvSpPr>
          <p:cNvPr id="2" name="Title 1">
            <a:extLst>
              <a:ext uri="{FF2B5EF4-FFF2-40B4-BE49-F238E27FC236}">
                <a16:creationId xmlns:a16="http://schemas.microsoft.com/office/drawing/2014/main" id="{B24176E6-AFD9-AC5E-6B80-A912670E0AEE}"/>
              </a:ext>
            </a:extLst>
          </p:cNvPr>
          <p:cNvSpPr>
            <a:spLocks noGrp="1"/>
          </p:cNvSpPr>
          <p:nvPr>
            <p:ph type="ctrTitle"/>
          </p:nvPr>
        </p:nvSpPr>
        <p:spPr>
          <a:xfrm>
            <a:off x="1100051" y="1503250"/>
            <a:ext cx="10058400" cy="1745603"/>
          </a:xfrm>
          <a:effectLst>
            <a:outerShdw blurRad="50800" dist="38100" dir="2700000" algn="tl" rotWithShape="0">
              <a:prstClr val="black">
                <a:alpha val="40000"/>
              </a:prstClr>
            </a:outerShdw>
          </a:effectLst>
        </p:spPr>
        <p:txBody>
          <a:bodyPr>
            <a:normAutofit/>
          </a:bodyPr>
          <a:lstStyle/>
          <a:p>
            <a:r>
              <a:rPr lang="en-US" sz="5200" b="1" dirty="0">
                <a:solidFill>
                  <a:srgbClr val="FFFFFF"/>
                </a:solidFill>
                <a:latin typeface="Calibri" panose="020F0502020204030204" pitchFamily="34" charset="0"/>
                <a:cs typeface="Calibri" panose="020F0502020204030204" pitchFamily="34" charset="0"/>
              </a:rPr>
              <a:t>Questions?</a:t>
            </a:r>
            <a:endParaRPr lang="en-US" sz="5200" dirty="0">
              <a:solidFill>
                <a:srgbClr val="FFFFFF"/>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22AB2D0-2BD4-1983-5C4A-9D302E6CF2A6}"/>
              </a:ext>
            </a:extLst>
          </p:cNvPr>
          <p:cNvSpPr>
            <a:spLocks noGrp="1"/>
          </p:cNvSpPr>
          <p:nvPr>
            <p:ph type="subTitle" idx="1"/>
          </p:nvPr>
        </p:nvSpPr>
        <p:spPr>
          <a:xfrm>
            <a:off x="1100051" y="3609148"/>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Calibri" panose="020F0502020204030204" pitchFamily="34" charset="0"/>
                <a:cs typeface="Calibri" panose="020F0502020204030204" pitchFamily="34" charset="0"/>
              </a:rPr>
              <a:t>Richard P. Jeffries</a:t>
            </a:r>
          </a:p>
          <a:p>
            <a:r>
              <a:rPr lang="en-US" b="1" u="sng" dirty="0">
                <a:solidFill>
                  <a:srgbClr val="FFFFFF"/>
                </a:solidFill>
                <a:latin typeface="Calibri" panose="020F0502020204030204" pitchFamily="34" charset="0"/>
                <a:cs typeface="Calibri" panose="020F0502020204030204" pitchFamily="34" charset="0"/>
              </a:rPr>
              <a:t>rickjeffries@clinewilliams.com</a:t>
            </a:r>
          </a:p>
        </p:txBody>
      </p:sp>
    </p:spTree>
    <p:extLst>
      <p:ext uri="{BB962C8B-B14F-4D97-AF65-F5344CB8AC3E}">
        <p14:creationId xmlns:p14="http://schemas.microsoft.com/office/powerpoint/2010/main" val="355507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7F24EC-687B-EA42-884C-6DD1F9D0265A}"/>
              </a:ext>
            </a:extLst>
          </p:cNvPr>
          <p:cNvSpPr>
            <a:spLocks noGrp="1"/>
          </p:cNvSpPr>
          <p:nvPr>
            <p:ph type="title"/>
          </p:nvPr>
        </p:nvSpPr>
        <p:spPr>
          <a:xfrm>
            <a:off x="0" y="509981"/>
            <a:ext cx="12192000" cy="1325563"/>
          </a:xfrm>
        </p:spPr>
        <p:txBody>
          <a:bodyPr>
            <a:normAutofit/>
          </a:bodyPr>
          <a:lstStyle/>
          <a:p>
            <a:r>
              <a:rPr lang="en-US" sz="4800" dirty="0">
                <a:latin typeface="+mn-lt"/>
              </a:rPr>
              <a:t>The Effects of the Ransomware Attack</a:t>
            </a:r>
          </a:p>
        </p:txBody>
      </p:sp>
      <p:sp>
        <p:nvSpPr>
          <p:cNvPr id="5" name="Text Placeholder 4">
            <a:extLst>
              <a:ext uri="{FF2B5EF4-FFF2-40B4-BE49-F238E27FC236}">
                <a16:creationId xmlns:a16="http://schemas.microsoft.com/office/drawing/2014/main" id="{2866D964-E827-994A-B945-E9BC5B754054}"/>
              </a:ext>
            </a:extLst>
          </p:cNvPr>
          <p:cNvSpPr>
            <a:spLocks noGrp="1"/>
          </p:cNvSpPr>
          <p:nvPr>
            <p:ph type="body" sz="quarter" idx="13"/>
          </p:nvPr>
        </p:nvSpPr>
        <p:spPr>
          <a:xfrm>
            <a:off x="663166" y="2049242"/>
            <a:ext cx="6335163" cy="3182938"/>
          </a:xfrm>
        </p:spPr>
        <p:txBody>
          <a:bodyPr>
            <a:normAutofit/>
          </a:bodyPr>
          <a:lstStyle/>
          <a:p>
            <a:r>
              <a:rPr lang="en-US" sz="3200" dirty="0"/>
              <a:t>Stolen protected health information (PHI)</a:t>
            </a:r>
          </a:p>
          <a:p>
            <a:r>
              <a:rPr lang="en-US" sz="3200" dirty="0"/>
              <a:t>HHS Investigation</a:t>
            </a:r>
          </a:p>
          <a:p>
            <a:r>
              <a:rPr lang="en-US" sz="3200" dirty="0"/>
              <a:t>Mandatory reports to HHS</a:t>
            </a:r>
          </a:p>
          <a:p>
            <a:r>
              <a:rPr lang="en-US" sz="3200" dirty="0"/>
              <a:t>Severe disruption to revenue cycle</a:t>
            </a:r>
          </a:p>
          <a:p>
            <a:endParaRPr lang="en-US" sz="3600" dirty="0"/>
          </a:p>
          <a:p>
            <a:endParaRPr lang="en-US" sz="3600" dirty="0"/>
          </a:p>
        </p:txBody>
      </p:sp>
      <p:pic>
        <p:nvPicPr>
          <p:cNvPr id="3074" name="Picture 2" descr="Top 7 Ransomware Attack Vectors &amp; How to Avoid Becoming a Victim">
            <a:extLst>
              <a:ext uri="{FF2B5EF4-FFF2-40B4-BE49-F238E27FC236}">
                <a16:creationId xmlns:a16="http://schemas.microsoft.com/office/drawing/2014/main" id="{58FED231-B5A0-4743-5C51-F88FE3375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917" y="2049242"/>
            <a:ext cx="4906978" cy="275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9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5B6E-B1E5-6B46-C3FA-1BD4F05E5F06}"/>
              </a:ext>
            </a:extLst>
          </p:cNvPr>
          <p:cNvSpPr>
            <a:spLocks noGrp="1"/>
          </p:cNvSpPr>
          <p:nvPr>
            <p:ph type="title"/>
          </p:nvPr>
        </p:nvSpPr>
        <p:spPr>
          <a:xfrm>
            <a:off x="0" y="255314"/>
            <a:ext cx="12192000" cy="914400"/>
          </a:xfrm>
        </p:spPr>
        <p:txBody>
          <a:bodyPr/>
          <a:lstStyle/>
          <a:p>
            <a:r>
              <a:rPr lang="en-US" dirty="0">
                <a:latin typeface="+mn-lt"/>
              </a:rPr>
              <a:t>…and, of course, class action suits!</a:t>
            </a:r>
          </a:p>
        </p:txBody>
      </p:sp>
      <p:pic>
        <p:nvPicPr>
          <p:cNvPr id="5" name="Picture 4" descr="A screenshot of a computer&#10;&#10;Description automatically generated">
            <a:extLst>
              <a:ext uri="{FF2B5EF4-FFF2-40B4-BE49-F238E27FC236}">
                <a16:creationId xmlns:a16="http://schemas.microsoft.com/office/drawing/2014/main" id="{3B95765A-C556-A3C4-B83F-8D0FBB4509C6}"/>
              </a:ext>
            </a:extLst>
          </p:cNvPr>
          <p:cNvPicPr>
            <a:picLocks noChangeAspect="1"/>
          </p:cNvPicPr>
          <p:nvPr/>
        </p:nvPicPr>
        <p:blipFill rotWithShape="1">
          <a:blip r:embed="rId2">
            <a:extLst>
              <a:ext uri="{28A0092B-C50C-407E-A947-70E740481C1C}">
                <a14:useLocalDpi xmlns:a14="http://schemas.microsoft.com/office/drawing/2010/main" val="0"/>
              </a:ext>
            </a:extLst>
          </a:blip>
          <a:srcRect b="5678"/>
          <a:stretch/>
        </p:blipFill>
        <p:spPr>
          <a:xfrm>
            <a:off x="0" y="1169714"/>
            <a:ext cx="12192000" cy="5688286"/>
          </a:xfrm>
          <a:prstGeom prst="rect">
            <a:avLst/>
          </a:prstGeom>
        </p:spPr>
      </p:pic>
    </p:spTree>
    <p:extLst>
      <p:ext uri="{BB962C8B-B14F-4D97-AF65-F5344CB8AC3E}">
        <p14:creationId xmlns:p14="http://schemas.microsoft.com/office/powerpoint/2010/main" val="284606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F93FB-F649-2DEF-8589-0797429B62D7}"/>
              </a:ext>
            </a:extLst>
          </p:cNvPr>
          <p:cNvPicPr>
            <a:picLocks noChangeAspect="1"/>
          </p:cNvPicPr>
          <p:nvPr/>
        </p:nvPicPr>
        <p:blipFill>
          <a:blip r:embed="rId3"/>
          <a:stretch>
            <a:fillRect/>
          </a:stretch>
        </p:blipFill>
        <p:spPr>
          <a:xfrm>
            <a:off x="0" y="-1348967"/>
            <a:ext cx="12255374" cy="6953061"/>
          </a:xfrm>
          <a:prstGeom prst="rect">
            <a:avLst/>
          </a:prstGeom>
        </p:spPr>
      </p:pic>
      <p:sp>
        <p:nvSpPr>
          <p:cNvPr id="4" name="Title 3">
            <a:extLst>
              <a:ext uri="{FF2B5EF4-FFF2-40B4-BE49-F238E27FC236}">
                <a16:creationId xmlns:a16="http://schemas.microsoft.com/office/drawing/2014/main" id="{D97F24EC-687B-EA42-884C-6DD1F9D0265A}"/>
              </a:ext>
            </a:extLst>
          </p:cNvPr>
          <p:cNvSpPr>
            <a:spLocks noGrp="1"/>
          </p:cNvSpPr>
          <p:nvPr>
            <p:ph type="title"/>
          </p:nvPr>
        </p:nvSpPr>
        <p:spPr/>
        <p:txBody>
          <a:bodyPr/>
          <a:lstStyle/>
          <a:p>
            <a:r>
              <a:rPr lang="en-US" dirty="0">
                <a:solidFill>
                  <a:schemeClr val="bg1"/>
                </a:solidFill>
                <a:latin typeface="+mn-lt"/>
              </a:rPr>
              <a:t>The Evildoers: </a:t>
            </a:r>
            <a:r>
              <a:rPr lang="en-US" dirty="0">
                <a:solidFill>
                  <a:srgbClr val="FF0000"/>
                </a:solidFill>
                <a:latin typeface="+mn-lt"/>
              </a:rPr>
              <a:t>BlackCat Cyber Gang</a:t>
            </a:r>
          </a:p>
        </p:txBody>
      </p:sp>
      <p:sp>
        <p:nvSpPr>
          <p:cNvPr id="5" name="Text Placeholder 4">
            <a:extLst>
              <a:ext uri="{FF2B5EF4-FFF2-40B4-BE49-F238E27FC236}">
                <a16:creationId xmlns:a16="http://schemas.microsoft.com/office/drawing/2014/main" id="{2866D964-E827-994A-B945-E9BC5B754054}"/>
              </a:ext>
            </a:extLst>
          </p:cNvPr>
          <p:cNvSpPr>
            <a:spLocks noGrp="1"/>
          </p:cNvSpPr>
          <p:nvPr>
            <p:ph type="body" sz="quarter" idx="13"/>
          </p:nvPr>
        </p:nvSpPr>
        <p:spPr>
          <a:xfrm>
            <a:off x="260287" y="2541713"/>
            <a:ext cx="11734800" cy="3182938"/>
          </a:xfrm>
        </p:spPr>
        <p:txBody>
          <a:bodyPr>
            <a:normAutofit/>
          </a:bodyPr>
          <a:lstStyle/>
          <a:p>
            <a:r>
              <a:rPr lang="en-US" sz="3200" dirty="0">
                <a:solidFill>
                  <a:schemeClr val="bg1"/>
                </a:solidFill>
              </a:rPr>
              <a:t>BlackCat, or ALPHV, is a prominent Russian ransomware group</a:t>
            </a:r>
          </a:p>
          <a:p>
            <a:r>
              <a:rPr lang="en-US" sz="3200" dirty="0">
                <a:solidFill>
                  <a:schemeClr val="bg1"/>
                </a:solidFill>
              </a:rPr>
              <a:t>Targeted the computer networks of over </a:t>
            </a:r>
            <a:r>
              <a:rPr lang="en-US" sz="3200" dirty="0">
                <a:solidFill>
                  <a:srgbClr val="FF0000"/>
                </a:solidFill>
              </a:rPr>
              <a:t>1,000 victims </a:t>
            </a:r>
            <a:r>
              <a:rPr lang="en-US" sz="3200" dirty="0">
                <a:solidFill>
                  <a:schemeClr val="bg1"/>
                </a:solidFill>
              </a:rPr>
              <a:t>globally</a:t>
            </a:r>
          </a:p>
          <a:p>
            <a:pPr lvl="1"/>
            <a:r>
              <a:rPr lang="en-US" sz="2000" i="1" dirty="0">
                <a:solidFill>
                  <a:schemeClr val="bg1"/>
                </a:solidFill>
              </a:rPr>
              <a:t>May 2022 $5 million in ransom attack on European government</a:t>
            </a:r>
          </a:p>
          <a:p>
            <a:r>
              <a:rPr lang="en-US" sz="3200" dirty="0">
                <a:solidFill>
                  <a:schemeClr val="bg1"/>
                </a:solidFill>
              </a:rPr>
              <a:t>U.S. Dept. of State is offering rewards of up to $10 million to locate gang leaders</a:t>
            </a:r>
          </a:p>
        </p:txBody>
      </p:sp>
    </p:spTree>
    <p:extLst>
      <p:ext uri="{BB962C8B-B14F-4D97-AF65-F5344CB8AC3E}">
        <p14:creationId xmlns:p14="http://schemas.microsoft.com/office/powerpoint/2010/main" val="258518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7F24EC-687B-EA42-884C-6DD1F9D0265A}"/>
              </a:ext>
            </a:extLst>
          </p:cNvPr>
          <p:cNvSpPr>
            <a:spLocks noGrp="1"/>
          </p:cNvSpPr>
          <p:nvPr>
            <p:ph type="title"/>
          </p:nvPr>
        </p:nvSpPr>
        <p:spPr/>
        <p:txBody>
          <a:bodyPr>
            <a:normAutofit/>
          </a:bodyPr>
          <a:lstStyle/>
          <a:p>
            <a:r>
              <a:rPr lang="en-US" sz="5400" dirty="0">
                <a:latin typeface="+mn-lt"/>
              </a:rPr>
              <a:t>The Method</a:t>
            </a:r>
          </a:p>
        </p:txBody>
      </p:sp>
      <p:graphicFrame>
        <p:nvGraphicFramePr>
          <p:cNvPr id="8" name="Content Placeholder 2">
            <a:extLst>
              <a:ext uri="{FF2B5EF4-FFF2-40B4-BE49-F238E27FC236}">
                <a16:creationId xmlns:a16="http://schemas.microsoft.com/office/drawing/2014/main" id="{DD9BB7FC-11AF-9841-5119-E19C60C54FA7}"/>
              </a:ext>
            </a:extLst>
          </p:cNvPr>
          <p:cNvGraphicFramePr>
            <a:graphicFrameLocks/>
          </p:cNvGraphicFramePr>
          <p:nvPr>
            <p:extLst>
              <p:ext uri="{D42A27DB-BD31-4B8C-83A1-F6EECF244321}">
                <p14:modId xmlns:p14="http://schemas.microsoft.com/office/powerpoint/2010/main" val="330425213"/>
              </p:ext>
            </p:extLst>
          </p:nvPr>
        </p:nvGraphicFramePr>
        <p:xfrm>
          <a:off x="1336937" y="1690688"/>
          <a:ext cx="9518125" cy="3409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20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ows Defender Browser Protection Tech Support Scam">
            <a:extLst>
              <a:ext uri="{FF2B5EF4-FFF2-40B4-BE49-F238E27FC236}">
                <a16:creationId xmlns:a16="http://schemas.microsoft.com/office/drawing/2014/main" id="{6127524C-60E6-2EE2-F0CD-5D4580109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082"/>
            <a:ext cx="12192000" cy="8293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D29B39-B812-7250-FBA5-E58412A4391D}"/>
              </a:ext>
            </a:extLst>
          </p:cNvPr>
          <p:cNvSpPr txBox="1"/>
          <p:nvPr/>
        </p:nvSpPr>
        <p:spPr>
          <a:xfrm>
            <a:off x="2429435" y="6024282"/>
            <a:ext cx="3316941" cy="369332"/>
          </a:xfrm>
          <a:prstGeom prst="rect">
            <a:avLst/>
          </a:prstGeom>
          <a:noFill/>
        </p:spPr>
        <p:txBody>
          <a:bodyPr wrap="square" rtlCol="0">
            <a:spAutoFit/>
          </a:bodyPr>
          <a:lstStyle/>
          <a:p>
            <a:r>
              <a:rPr lang="en-US" dirty="0">
                <a:solidFill>
                  <a:schemeClr val="bg1"/>
                </a:solidFill>
              </a:rPr>
              <a:t>Source: Bleeping Computer</a:t>
            </a:r>
          </a:p>
        </p:txBody>
      </p:sp>
    </p:spTree>
    <p:extLst>
      <p:ext uri="{BB962C8B-B14F-4D97-AF65-F5344CB8AC3E}">
        <p14:creationId xmlns:p14="http://schemas.microsoft.com/office/powerpoint/2010/main" val="320835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5192-1F71-F456-B09B-F541E3CBCFBD}"/>
              </a:ext>
            </a:extLst>
          </p:cNvPr>
          <p:cNvSpPr>
            <a:spLocks noGrp="1"/>
          </p:cNvSpPr>
          <p:nvPr>
            <p:ph type="title"/>
          </p:nvPr>
        </p:nvSpPr>
        <p:spPr>
          <a:xfrm>
            <a:off x="838199" y="196095"/>
            <a:ext cx="10515600" cy="1325563"/>
          </a:xfrm>
        </p:spPr>
        <p:txBody>
          <a:bodyPr/>
          <a:lstStyle/>
          <a:p>
            <a:pPr algn="ctr"/>
            <a:r>
              <a:rPr lang="en-US" b="1" dirty="0">
                <a:solidFill>
                  <a:schemeClr val="tx2"/>
                </a:solidFill>
                <a:latin typeface="Calibri" panose="020F0502020204030204" pitchFamily="34" charset="0"/>
                <a:cs typeface="Calibri" panose="020F0502020204030204" pitchFamily="34" charset="0"/>
              </a:rPr>
              <a:t>About Multifactor Authentication</a:t>
            </a:r>
          </a:p>
        </p:txBody>
      </p:sp>
      <p:graphicFrame>
        <p:nvGraphicFramePr>
          <p:cNvPr id="8" name="Content Placeholder 5">
            <a:extLst>
              <a:ext uri="{FF2B5EF4-FFF2-40B4-BE49-F238E27FC236}">
                <a16:creationId xmlns:a16="http://schemas.microsoft.com/office/drawing/2014/main" id="{BD13FCD2-160D-CF0A-7846-D193B332EEAC}"/>
              </a:ext>
            </a:extLst>
          </p:cNvPr>
          <p:cNvGraphicFramePr>
            <a:graphicFrameLocks noGrp="1"/>
          </p:cNvGraphicFramePr>
          <p:nvPr>
            <p:ph idx="1"/>
            <p:extLst>
              <p:ext uri="{D42A27DB-BD31-4B8C-83A1-F6EECF244321}">
                <p14:modId xmlns:p14="http://schemas.microsoft.com/office/powerpoint/2010/main" val="1571681286"/>
              </p:ext>
            </p:extLst>
          </p:nvPr>
        </p:nvGraphicFramePr>
        <p:xfrm>
          <a:off x="754267" y="932506"/>
          <a:ext cx="10515600" cy="3693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F6B578A9-B50F-C9EA-C2D3-B7C0D75952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587437"/>
            <a:ext cx="12192000" cy="1270563"/>
          </a:xfrm>
          <a:prstGeom prst="rect">
            <a:avLst/>
          </a:prstGeom>
        </p:spPr>
      </p:pic>
      <p:sp>
        <p:nvSpPr>
          <p:cNvPr id="12" name="Text Placeholder 4">
            <a:extLst>
              <a:ext uri="{FF2B5EF4-FFF2-40B4-BE49-F238E27FC236}">
                <a16:creationId xmlns:a16="http://schemas.microsoft.com/office/drawing/2014/main" id="{1A60D7B8-55D1-A856-0002-D9DFD768E4C4}"/>
              </a:ext>
            </a:extLst>
          </p:cNvPr>
          <p:cNvSpPr txBox="1">
            <a:spLocks/>
          </p:cNvSpPr>
          <p:nvPr/>
        </p:nvSpPr>
        <p:spPr>
          <a:xfrm>
            <a:off x="710319" y="4516220"/>
            <a:ext cx="10771361" cy="1071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Multifactor Authentication (MFA) = using more than one thing to prove you are who you say</a:t>
            </a:r>
          </a:p>
          <a:p>
            <a:endParaRPr lang="en-US" dirty="0"/>
          </a:p>
        </p:txBody>
      </p:sp>
    </p:spTree>
    <p:extLst>
      <p:ext uri="{BB962C8B-B14F-4D97-AF65-F5344CB8AC3E}">
        <p14:creationId xmlns:p14="http://schemas.microsoft.com/office/powerpoint/2010/main" val="191113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3BF7-6DF3-2C3B-CBDC-BAC43ACE512A}"/>
              </a:ext>
            </a:extLst>
          </p:cNvPr>
          <p:cNvSpPr>
            <a:spLocks noGrp="1"/>
          </p:cNvSpPr>
          <p:nvPr>
            <p:ph type="title"/>
          </p:nvPr>
        </p:nvSpPr>
        <p:spPr/>
        <p:txBody>
          <a:bodyPr>
            <a:normAutofit/>
          </a:bodyPr>
          <a:lstStyle/>
          <a:p>
            <a:pPr algn="ctr"/>
            <a:r>
              <a:rPr lang="en-US" sz="4800" b="1" dirty="0">
                <a:solidFill>
                  <a:schemeClr val="tx2"/>
                </a:solidFill>
                <a:latin typeface="Calibri" panose="020F0502020204030204" pitchFamily="34" charset="0"/>
                <a:cs typeface="Calibri" panose="020F0502020204030204" pitchFamily="34" charset="0"/>
              </a:rPr>
              <a:t>Authenticating Factors</a:t>
            </a:r>
          </a:p>
        </p:txBody>
      </p:sp>
      <p:graphicFrame>
        <p:nvGraphicFramePr>
          <p:cNvPr id="6" name="Text Placeholder 4">
            <a:extLst>
              <a:ext uri="{FF2B5EF4-FFF2-40B4-BE49-F238E27FC236}">
                <a16:creationId xmlns:a16="http://schemas.microsoft.com/office/drawing/2014/main" id="{E72A639A-F1D7-0F6A-0693-8BBA85FCEE41}"/>
              </a:ext>
            </a:extLst>
          </p:cNvPr>
          <p:cNvGraphicFramePr>
            <a:graphicFrameLocks noGrp="1"/>
          </p:cNvGraphicFramePr>
          <p:nvPr>
            <p:ph idx="1"/>
            <p:extLst>
              <p:ext uri="{D42A27DB-BD31-4B8C-83A1-F6EECF244321}">
                <p14:modId xmlns:p14="http://schemas.microsoft.com/office/powerpoint/2010/main" val="422874722"/>
              </p:ext>
            </p:extLst>
          </p:nvPr>
        </p:nvGraphicFramePr>
        <p:xfrm>
          <a:off x="545848" y="1176950"/>
          <a:ext cx="11100303" cy="4728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38457554-E319-1396-4B1F-CDE12525CD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579575"/>
            <a:ext cx="12267446" cy="1278425"/>
          </a:xfrm>
          <a:prstGeom prst="rect">
            <a:avLst/>
          </a:prstGeom>
        </p:spPr>
      </p:pic>
    </p:spTree>
    <p:extLst>
      <p:ext uri="{BB962C8B-B14F-4D97-AF65-F5344CB8AC3E}">
        <p14:creationId xmlns:p14="http://schemas.microsoft.com/office/powerpoint/2010/main" val="209898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W Bottom Banner PPT">
  <a:themeElements>
    <a:clrScheme name="Custom 33">
      <a:dk1>
        <a:sysClr val="windowText" lastClr="000000"/>
      </a:dk1>
      <a:lt1>
        <a:sysClr val="window" lastClr="FFFFFF"/>
      </a:lt1>
      <a:dk2>
        <a:srgbClr val="00206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 Bottom Banner PPT" id="{0A867164-30B9-4FA2-9E83-BD48888F49C2}" vid="{DCC411B1-FAAE-49EA-9055-30E3CF3AA0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718</TotalTime>
  <Words>822</Words>
  <Application>Microsoft Office PowerPoint</Application>
  <PresentationFormat>Widescreen</PresentationFormat>
  <Paragraphs>98</Paragraphs>
  <Slides>20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Aptos Display</vt:lpstr>
      <vt:lpstr>Arial</vt:lpstr>
      <vt:lpstr>Calibri</vt:lpstr>
      <vt:lpstr>Calibri Light</vt:lpstr>
      <vt:lpstr>Roboto</vt:lpstr>
      <vt:lpstr>Office Theme</vt:lpstr>
      <vt:lpstr>CW Bottom Banner PPT</vt:lpstr>
      <vt:lpstr>Don't Relax Yet:  The Ongoing Threat of Ransomware in Healthcare</vt:lpstr>
      <vt:lpstr>Change Healthcare HACKED</vt:lpstr>
      <vt:lpstr>The Effects of the Ransomware Attack</vt:lpstr>
      <vt:lpstr>…and, of course, class action suits!</vt:lpstr>
      <vt:lpstr>The Evildoers: BlackCat Cyber Gang</vt:lpstr>
      <vt:lpstr>The Method</vt:lpstr>
      <vt:lpstr>PowerPoint Presentation</vt:lpstr>
      <vt:lpstr>About Multifactor Authentication</vt:lpstr>
      <vt:lpstr>Authenticating Factors</vt:lpstr>
      <vt:lpstr>How Does MFA Reduce Ransomware Risk?</vt:lpstr>
      <vt:lpstr>Managing the Risks of Ransomware</vt:lpstr>
      <vt:lpstr>Dark Clouds: The Vendor Problem</vt:lpstr>
      <vt:lpstr>Mitigation Strategies: Vendor Contract Management Disclaimers?</vt:lpstr>
      <vt:lpstr>Mitigation Strategies: Insurance</vt:lpstr>
      <vt:lpstr>Mitigation Strategies: Keeping Your Own Systems Secure</vt:lpstr>
      <vt:lpstr>Mitigation Strategies: Continuous Training</vt:lpstr>
      <vt:lpstr>Mitigation Strategies: Self-Assessment</vt:lpstr>
      <vt:lpstr>Mitigation Strategies: Financial Stress Test</vt:lpstr>
      <vt:lpstr>Mitigation Strategies:  Incident Response Plan—“The Red Binder”</vt:lpstr>
      <vt:lpstr>Questions?</vt:lpstr>
    </vt:vector>
  </TitlesOfParts>
  <Company>Cline Williams Wright Johnson and Oldfather,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Relax Yet:  The Ongoing Threat of Ransomware in Healthcare</dc:title>
  <dc:creator>Marissa J. Salber</dc:creator>
  <cp:lastModifiedBy>Marissa J. Salber</cp:lastModifiedBy>
  <cp:revision>11</cp:revision>
  <dcterms:created xsi:type="dcterms:W3CDTF">2024-05-13T19:36:44Z</dcterms:created>
  <dcterms:modified xsi:type="dcterms:W3CDTF">2024-05-17T16:29:50Z</dcterms:modified>
</cp:coreProperties>
</file>