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74" r:id="rId3"/>
    <p:sldId id="257" r:id="rId4"/>
    <p:sldId id="258" r:id="rId5"/>
    <p:sldId id="261" r:id="rId6"/>
    <p:sldId id="262" r:id="rId7"/>
    <p:sldId id="263" r:id="rId8"/>
    <p:sldId id="265" r:id="rId9"/>
    <p:sldId id="267" r:id="rId10"/>
    <p:sldId id="268" r:id="rId11"/>
    <p:sldId id="269" r:id="rId12"/>
    <p:sldId id="270" r:id="rId13"/>
    <p:sldId id="275" r:id="rId14"/>
    <p:sldId id="276" r:id="rId15"/>
    <p:sldId id="277" r:id="rId16"/>
    <p:sldId id="278" r:id="rId17"/>
    <p:sldId id="279" r:id="rId18"/>
    <p:sldId id="273"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5708" autoAdjust="0"/>
  </p:normalViewPr>
  <p:slideViewPr>
    <p:cSldViewPr snapToGrid="0">
      <p:cViewPr varScale="1">
        <p:scale>
          <a:sx n="54" d="100"/>
          <a:sy n="54" d="100"/>
        </p:scale>
        <p:origin x="13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D7F49-51A1-4FCF-8EEB-AEE2075D3445}" type="datetimeFigureOut">
              <a:rPr lang="en-US" smtClean="0"/>
              <a:t>10/25/2020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9F778-B1D3-4A69-AA36-2F6857AE2618}" type="slidenum">
              <a:rPr lang="en-US" smtClean="0"/>
              <a:t>‹#›</a:t>
            </a:fld>
            <a:endParaRPr lang="en-US"/>
          </a:p>
        </p:txBody>
      </p:sp>
    </p:spTree>
    <p:extLst>
      <p:ext uri="{BB962C8B-B14F-4D97-AF65-F5344CB8AC3E}">
        <p14:creationId xmlns:p14="http://schemas.microsoft.com/office/powerpoint/2010/main" val="238585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97/AOG.000000000000110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this slide as to the objectives of the PowerPoint </a:t>
            </a:r>
          </a:p>
        </p:txBody>
      </p:sp>
      <p:sp>
        <p:nvSpPr>
          <p:cNvPr id="4" name="Slide Number Placeholder 3"/>
          <p:cNvSpPr>
            <a:spLocks noGrp="1"/>
          </p:cNvSpPr>
          <p:nvPr>
            <p:ph type="sldNum" sz="quarter" idx="5"/>
          </p:nvPr>
        </p:nvSpPr>
        <p:spPr/>
        <p:txBody>
          <a:bodyPr/>
          <a:lstStyle/>
          <a:p>
            <a:fld id="{E549F778-B1D3-4A69-AA36-2F6857AE2618}" type="slidenum">
              <a:rPr lang="en-US" smtClean="0"/>
              <a:t>2</a:t>
            </a:fld>
            <a:endParaRPr lang="en-US"/>
          </a:p>
        </p:txBody>
      </p:sp>
    </p:spTree>
    <p:extLst>
      <p:ext uri="{BB962C8B-B14F-4D97-AF65-F5344CB8AC3E}">
        <p14:creationId xmlns:p14="http://schemas.microsoft.com/office/powerpoint/2010/main" val="3716549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guideline that could be placed in policy and protocol at the healthcare system to help physicians and nurses with decision making.</a:t>
            </a:r>
          </a:p>
          <a:p>
            <a:endParaRPr lang="en-US" dirty="0"/>
          </a:p>
          <a:p>
            <a:r>
              <a:rPr lang="en-US" dirty="0"/>
              <a:t>I would review the slide and walk through the yes and no answers.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American College of Obstetricians and Gynecologists. (2016, July). Committee Opinion No. 667: Hospital-based triage of obstetric patients. Retrieved from https://www.acog.org/clinical/clinical-guidance/committee-opinion/articles/2016/07/hospital-based-triage-of-obstetric-patients 202007161600231359672904</a:t>
            </a: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11</a:t>
            </a:fld>
            <a:endParaRPr lang="en-US"/>
          </a:p>
        </p:txBody>
      </p:sp>
    </p:spTree>
    <p:extLst>
      <p:ext uri="{BB962C8B-B14F-4D97-AF65-F5344CB8AC3E}">
        <p14:creationId xmlns:p14="http://schemas.microsoft.com/office/powerpoint/2010/main" val="219425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slide where I would stop the PowerPoint and review the policy on emergent obstetrical delivery, and the education plan developed for CNO’s to use to provide training within their facility.</a:t>
            </a:r>
          </a:p>
        </p:txBody>
      </p:sp>
      <p:sp>
        <p:nvSpPr>
          <p:cNvPr id="4" name="Slide Number Placeholder 3"/>
          <p:cNvSpPr>
            <a:spLocks noGrp="1"/>
          </p:cNvSpPr>
          <p:nvPr>
            <p:ph type="sldNum" sz="quarter" idx="5"/>
          </p:nvPr>
        </p:nvSpPr>
        <p:spPr/>
        <p:txBody>
          <a:bodyPr/>
          <a:lstStyle/>
          <a:p>
            <a:fld id="{E549F778-B1D3-4A69-AA36-2F6857AE2618}" type="slidenum">
              <a:rPr lang="en-US" smtClean="0"/>
              <a:t>12</a:t>
            </a:fld>
            <a:endParaRPr lang="en-US"/>
          </a:p>
        </p:txBody>
      </p:sp>
    </p:spTree>
    <p:extLst>
      <p:ext uri="{BB962C8B-B14F-4D97-AF65-F5344CB8AC3E}">
        <p14:creationId xmlns:p14="http://schemas.microsoft.com/office/powerpoint/2010/main" val="3074153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OBJECTIVE :  To be able to safely delivery baby by an emergency vaginal delivery.</a:t>
            </a:r>
          </a:p>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 emergent vaginal delivery or precipitous delivery occurs quickly and typically under 3 hours of labor.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nurse needs to be prepared to assist the physician with the delivery.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goals of an emergent delivery 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Establish a clean, safe, private area for the birth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Facilitate a controlled delivery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Prevent maternal and fetal complications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After delivery, transport mother and neonate to the appropriate level of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EQUIPMENT</a:t>
            </a: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Have on hand and in working condition: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Vital signs monitoring equipment; blood pressure cuffs available for mother and neonate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Stethoscope, adult and pediatric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Sterile gloves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Sterile gowns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PPE:  shoe coverings, caps, mask with face shield or mask and googles, gloves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Fluid impermeable pads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Sterile towels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Sterile Kelly clamps or cord clamps, minimum of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Sterile scissors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Bulb syringe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Warm blankets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Basins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Neonatal hat, gown, blankets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Adult and Neonatal resuscitation equipment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Identifications bracelets for mother, father, and neonate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Peri bottle with warm water; perineal pads; ice packs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Facility approved cleansing solution or wipes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Bedpan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Additional linens and towels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Facility approved antiseptic solution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Blood sampling supplies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Optional but nice to have: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additional light source, sterile gauze, oxytocin, IV administration equipment and supplies, doppler device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 facility may have on hand a pre-packaged Obstetrics delivery kit that would have necessary supplies and equipment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Equipment and supplies need to be inspected on a routine schedule to make sure it is not compromised or expired.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DELIVERY</a:t>
            </a: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Confirm patient’s identity using facility approved 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Perform hand hygiene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Have another team member call the physician and other emergency personnel; you should always remain with the patient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other team member gathers equipment and supplies and readies the room for delivery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Explain the procedure to the patient and the significant 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Complete history as time allows to include estimated due date, prenatal care received, any pregnancy complications, the time of membrane rupture and a description of the amniotic fluid, pertinent medical conditions to include group B streptococcus status, number of pregnancies, and types of previous deliveries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Assist the patient to pant during contractions and to rest and breath normal between contractions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Assist the patient into a gown and remove any clothing that obscures the perineum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Position the patient on the bed or cart in a dorsal recumbent, squatting, or side-lying position; this will promote uteroplacental blood flow; do not place patient in supine position as this will compromise blood flow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Assess the patient for signs of an imminent delivery which can include a bulging perineum, vaginal bleeding, urgency to push, and crowning of the presenting part; if the cord presents before the head, the cord has prolapsed; if the presenting fetal part if not a head, the fetus may be in a breech position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Assess feta heart tones using either the stethoscope or doppler device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Monitor patient vital signs, if possible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delivery draws closer, don in the PPE to include gloves, cap, shoe covers, and mask with googles or mask with face shield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Cleanse the perineum with the approved antiseptic solution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Remove gloves and perform hand hygiene and don in sterile gown and gloves; assist physician with sterile donning of PPE prior to donning in your sterile gown and gloves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the delivery is progressing faster than anticipated and the physician is not present at the time the fetus is coming, complete the following:</a:t>
            </a: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As the fetal head descend in the birth canal, instruct the patient to pant or blow through the contractions; instruct patient not to forceful bear down to help avoid with tearing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Place one of your hands on the perineum to help support the fetal head and control the speed of the expulsion; do not stop fetal descent as this can cause injury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the head begins to emerge, support the head with one hand and support the perineum with the other hand using a sterile towel or gauze; as the fetus emerges cover the faces with the towel or gauze to prevent fecal contamination to the face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Carefully support the head of the fetus with both hands at the head rotates to one side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the amniotic sac is intact, break the sac by inserting your finger into the fetus’s mouth or snipping it with sterile scissors at the nape of the fetus neck; carefully pull the membrane away for the fetus’s face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Locate the umbilical cord by placing one or two fingers along the back of the emerging head to make sure the cord is not around the neonate’s neck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the cord is loosely around the neck, slip it gently over the head; if the cord is tightly wrapped around the neck, the cord must be clamped in 2 places using the Kelly clams and then using the sterile scissors to the cut the cord between the clamps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Instruct the patient to bear down with the next contraction to aid in the delivery of the shoulders; position your hand on either side of the head and support the neonate’s neck; exert a gently downward pressure to deliver the anterior shoulder, then exert a gently upward pressure to deliver the posterior shoulder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Use a sterile towel to receive the neonate; the neonate will be slippery due to the amniotic fluid and vernix; take extra care to securely support the neonate’s body after the shoulders are freed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Note the time of delivery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Position the neonate in a slightly head down position to facilitate drainage of mucus; wipe the excess mucus from the face; if the neonate doesn’t spontaneously breathe, flick the bottom of the feet or rub the back to stimulation the neonate; do not suspend the neonate by the feet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warranted, use the bulb syringe to suction the neonate’s mouth and then nares; do not deep suction the neonate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Pat the neonate’s back and hair with a towel and place the hat the on the head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time allows, place the neonate on the mother’s abdomen and cover with a warm blanket to foster bonding and thermoregulation of the neonate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Maintain the neonate at the level of the maternal uterus until the umbilical cord stops pulsating; delay cord clamping for at least 30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To clamp the cord, place a clamp in the umbilical cord several inches from the neonate’s abdomen and place a second clamp several inches closer to the mother; cut the umbilical cord between the 2 clamps using sterile scissors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Collect blood sample from the placental end of the cord in the appropriate blood collection tube and arrange for transfer to the laboratory to determine neonate’s blood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Assess the neonate’s Apgar score at 1- and 5-minute intervals and document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Monitor for signs of placenta separation such as a gush of vaginal blood, cord lengthening, and a firm uterus rising in the mother’s abdomen; the placenta will usually separate within 5 to 30 minutes after delivery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When placenta separation is noted, instruct the mother to bear down to expel the placenta; if needed gentle traction can be applied to the cord to aid in delivery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Assess the placenta for intactness; place the placenta in a basin or container for later examination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After delivery of the placenta, gently massage the patient’s fundus with one hand while supporting the uterus with the other hand to contract the uterus and prevent maternal hemorrhage; the uterus will feel like a grapefruit and be palpable at the umbilicus when contracted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Assess the perineum for lacerations; if noted, apply pressure until bleeding slows and they can be repaired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Cleanse the area with the peri bottle filled with warm water and apply the ice pack and perineal pad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Apply the identification bands to mother, neonate, and father before prepping them for transport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Encourage and assist with breastfeeding if time allows; this will also help with uterine contraction and prevent maternal hemorrhage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Monitor maternal vital signs, fundal status, and vaginal bleeding every 15 minutes or at the frequency determined by facility policy until mother is transferred to the appropriate level of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Monitor neonate vital signs, color, tone, activity, and respiratory effort every 30 minutes or at a frequency determined by facility policy until neonate is transferred to the appropriate level of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Prepare mother, neonate, documents, and placenta for transfer and provide hand off communication to the transfer team and the receiving facility on the mother and neonate.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Clean up the room per facility 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POSSIBLE COMPLICATIONS AFTER BIRTH</a:t>
            </a: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If the neonate doesn’t have good tone or isn’t breathing or crying, move the neonate from mother to a radiant warmer; make sure the airway is clear of secretions and nothing is blocking the airway; dry and stimulate the neonate; if the neonate fails to breathe spontaneously after birth, ventilate and oxygenate thee neonate and initiate chest compressions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Maternal complications could include infection, retained placenta, postpartum hemorrhage, amniotic fluid embolism, and/or cervical, vaginal, or perineal lacerations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Neonate complications could include meconium aspiration, a birth injury, hypovolemia, hypervolemia, and/or respiratory distress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DOCUMENTATION</a:t>
            </a: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Document the care and delivery per your facility 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Items that must be documented 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Initial time of maternal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Initial and ongoing assessment and 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Presentation and position of fetus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Characteristics of amniotic fluid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Record time of delivery and any complications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Note time of placenta expulsion, placenta appearance and intactness, amount of postpartum bleeding, status if uterine tone, contractions, and lacerations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Interventions provided and patient’s response to interventions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Medications administered; document all details on the medication administration record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Evidence of maternal bonding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Neonate’s gender, Apgar scores, assessment findings, and if any resuscitation measures were used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Breastfeeding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Teaching provided to patient, family, and their understanding of the teaching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13</a:t>
            </a:fld>
            <a:endParaRPr lang="en-US"/>
          </a:p>
        </p:txBody>
      </p:sp>
    </p:spTree>
    <p:extLst>
      <p:ext uri="{BB962C8B-B14F-4D97-AF65-F5344CB8AC3E}">
        <p14:creationId xmlns:p14="http://schemas.microsoft.com/office/powerpoint/2010/main" val="331231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15</a:t>
            </a:fld>
            <a:endParaRPr lang="en-US"/>
          </a:p>
        </p:txBody>
      </p:sp>
    </p:spTree>
    <p:extLst>
      <p:ext uri="{BB962C8B-B14F-4D97-AF65-F5344CB8AC3E}">
        <p14:creationId xmlns:p14="http://schemas.microsoft.com/office/powerpoint/2010/main" val="244319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Nebraska Hospital Association (NHA) is responsible providing guidance to hospitals within the Nebraska Hospital Association on emergent delivery of an obstetrical patient in a non-delivery hospital. The NHA Quality Department will act as a steering committee in the release and dissemination of such guidance. </a:t>
            </a: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PURPOSE:</a:t>
            </a: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To define the role and responsibilities of the staff during an emergent vaginal delivery.</a:t>
            </a: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POLICY STATEMENT:</a:t>
            </a: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hospital must provide safe obstetric care to any patient that presents where a transfer to a delivering healthcare system will not be possible before the delivery. </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Triage of the patient will include assessment of the following.  See Appendix A for the tool.</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Maternal vital signs</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Fetal heart rate</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Uterine contractions</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Chief concern</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Status of labor that includes presence of uterine contractions, vaginal bleeding, and status of membranes</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Maternal perception of fetal movement</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High-risk medical or obstetric conditions</a:t>
            </a: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Preparation for the delivery will be initiated as dictated by the patient’s parity, status of labor, fetal presentation, and high-risk medical or obstetric conditions.</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physician on call will be notified of the imminent delivery.  The patient’s obstetrician or receiving hospital will be notified of the imminent delivery after it has been determined that a transfer will not happen until after the delivery.</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registered nurse will be in attendance to:</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Provide all nursing care to mother/baby</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Assure patient and newborn safety</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Complete all legal records and identifying procedures</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Assist the physician</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Encourage bonding with mother/infant</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Facilitate transfer of mother/baby</a:t>
            </a: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PROCEDURE:</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Set up the room for delivery</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Gather the equipment for delivery</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PPE to include protective eyewear, shoe coverings, gowns, and gloves</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Sterile gloves in various sizes</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Delivery instruments or OB delivery pack</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Sutures</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Stirrups or footrests</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Portable lighting</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Anesthetic agents and equipment</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Resuscitation equipment</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Supplies to obtain lab specimens and for preserve placenta</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Gather equipment for baby</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Resuscitation equipment</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Emergency drugs for a pediatric patient</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Bulb syringe</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Identification bracelets</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Eye prophylaxis</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Infant warmer and transport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isolette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Critical Care equipment to be on hand</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ECG Monitor</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Crash Cart for adult and pediatrics</a:t>
            </a:r>
          </a:p>
          <a:p>
            <a:pPr marL="1143000" marR="0" lvl="2" indent="-228600">
              <a:lnSpc>
                <a:spcPct val="200000"/>
              </a:lnSpc>
              <a:spcBef>
                <a:spcPts val="0"/>
              </a:spcBef>
              <a:spcAft>
                <a:spcPts val="0"/>
              </a:spcAft>
              <a:buFont typeface="+mj-lt"/>
              <a:buAutoNum type="romanL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Defibrillator</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fluids (e.g., sterile water, etc.) out of original container to be labeled</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 initial count of sponges will be performed concurrently, visually, and audibly by registered nurse and one other staff.</a:t>
            </a:r>
          </a:p>
          <a:p>
            <a:pPr marL="68580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Verify infant warmer and resuscitation equipment is functioning.</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Monitor and record fetal heart tones, mother vital signs, cervical dilation and effacement, fetal presentation, and status of membranes as ordered by physician and indicated by maternal status.</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When delivery is imminent, position mother by placing her legs in the stirrups and positioning her buttocks over edge of table and prepare for delivery.</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Notify second nurse to be present </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Assist the physician in gowning</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Prep the perineum with prep solution as ordered by physician starting with the pubic area, the outer labia, vaginal opening, and inner thighs.</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Following delivery of baby, the physician will clamp the umbilical cord and cut the umbilical cord.</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Allow bonding of mother and baby by placing baby skin to skin with the mother if baby’s condition allows.</a:t>
            </a:r>
          </a:p>
          <a:p>
            <a:pPr marL="342900" marR="0" lvl="0" indent="-342900">
              <a:lnSpc>
                <a:spcPct val="200000"/>
              </a:lnSpc>
              <a:spcBef>
                <a:spcPts val="0"/>
              </a:spcBef>
              <a:spcAft>
                <a:spcPts val="80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Monitor maternal vital signs, fundal status, and vaginal bleeding every 15 minutes or at the frequency determined by facility policy until mother is transferred to the appropriate level of care.</a:t>
            </a:r>
          </a:p>
          <a:p>
            <a:pPr marL="342900" marR="0" lvl="0" indent="-342900">
              <a:lnSpc>
                <a:spcPct val="200000"/>
              </a:lnSpc>
              <a:spcBef>
                <a:spcPts val="0"/>
              </a:spcBef>
              <a:spcAft>
                <a:spcPts val="80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Monitor neonate Apgar scores, vital signs, color, tone, activity, and respiratory effort every 30 minutes or at a frequency determined by facility policy until neonate is transferred to the appropriate level of care.  See appendix B for Apgar scoring tool.</a:t>
            </a:r>
          </a:p>
          <a:p>
            <a:pPr marL="342900" marR="0" lvl="0" indent="-342900">
              <a:lnSpc>
                <a:spcPct val="200000"/>
              </a:lnSpc>
              <a:spcBef>
                <a:spcPts val="0"/>
              </a:spcBef>
              <a:spcAft>
                <a:spcPts val="80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Prepare mother, neonate, documents, and placenta for transfer and provide hand off communication to the transfer team and the receiving facility on the mother and neonate.  </a:t>
            </a: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DOCUMENTATION:</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Delivery summary of mother and delivery</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Initial and ongoing assessment of baby</a:t>
            </a:r>
          </a:p>
          <a:p>
            <a:pPr marL="342900" marR="0" lvl="0" indent="-342900">
              <a:lnSpc>
                <a:spcPct val="200000"/>
              </a:lnSpc>
              <a:spcBef>
                <a:spcPts val="0"/>
              </a:spcBef>
              <a:spcAft>
                <a:spcPts val="0"/>
              </a:spcAft>
              <a:buFont typeface="+mj-lt"/>
              <a:buAutoNum type="alphaU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Label specimens and prepare to transfer with mother and baby:</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Placenta</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Cord Blood</a:t>
            </a:r>
          </a:p>
          <a:p>
            <a:pPr marL="742950" marR="0" lvl="1" indent="-285750">
              <a:lnSpc>
                <a:spcPct val="200000"/>
              </a:lnSpc>
              <a:spcBef>
                <a:spcPts val="0"/>
              </a:spcBef>
              <a:spcAft>
                <a:spcPts val="0"/>
              </a:spcAft>
              <a:buFont typeface="+mj-lt"/>
              <a:buAutoNum type="arabicPeriod"/>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Cord pH and/or blood gases</a:t>
            </a:r>
          </a:p>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REFERENCES:American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Academy Of Pediatrics The American College of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Obstricians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and Gynecologists 2017 Guidelines for Perinatal Care20200709145816353743791</a:t>
            </a: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American College of Obstetricians and Gynecologists, &amp; American Academy of Pediatrics. (2015). Committee Opinion No. 644: the Apgar score.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Obstet. Gynecol., 126</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 e52-55. </a:t>
            </a:r>
            <a:r>
              <a:rPr lang="en-US" sz="1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https://doi.org/10.1097/AOG.0000000000001108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American Academy of Pediatrics, &amp; The American College of Obstetricians and Gynecologists. (2017).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Guidelines for Perinatal Care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(8 ed.). AAP Committee on Fetus and Newborn and ACOG Committee on Obstetric Practice.  </a:t>
            </a: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Bock S F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Brengman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 L 1986 delivery room you can set up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anywhere.Bock</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 F.,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Brengman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 L. (1986). A delivery room you can set up anywhere.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RN, 49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 28-30.  20200709155549354654908</a:t>
            </a: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Chi Health 202005 Vaginal delivery--Staff roles and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responsibilitiesChi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Health. (2020, May). Vaginal delivery--Staff roles and responsibilities.  20200709162627845634937</a:t>
            </a: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Lippincott. (2020, February). Emergency delivery. Retrieved from https://www.procedures.lww.com/lnp/view.do?pId=5977737&amp;disciplineId=12460</a:t>
            </a:r>
          </a:p>
          <a:p>
            <a:pPr marL="0" marR="0" indent="457200">
              <a:lnSpc>
                <a:spcPct val="200000"/>
              </a:lnSpc>
              <a:spcBef>
                <a:spcPts val="0"/>
              </a:spcBef>
              <a:spcAft>
                <a:spcPts val="0"/>
              </a:spcAft>
            </a:pPr>
            <a:br>
              <a:rPr lang="en-US" sz="1200" dirty="0">
                <a:effectLst/>
                <a:latin typeface="Times New Roman" panose="02020603050405020304" pitchFamily="18" charset="0"/>
                <a:ea typeface="Calibri" panose="020F0502020204030204" pitchFamily="34" charset="0"/>
              </a:rPr>
            </a:b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17</a:t>
            </a:fld>
            <a:endParaRPr lang="en-US"/>
          </a:p>
        </p:txBody>
      </p:sp>
    </p:spTree>
    <p:extLst>
      <p:ext uri="{BB962C8B-B14F-4D97-AF65-F5344CB8AC3E}">
        <p14:creationId xmlns:p14="http://schemas.microsoft.com/office/powerpoint/2010/main" val="23777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18</a:t>
            </a:fld>
            <a:endParaRPr lang="en-US"/>
          </a:p>
        </p:txBody>
      </p:sp>
    </p:spTree>
    <p:extLst>
      <p:ext uri="{BB962C8B-B14F-4D97-AF65-F5344CB8AC3E}">
        <p14:creationId xmlns:p14="http://schemas.microsoft.com/office/powerpoint/2010/main" val="421979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rural hospitals have remained open or became critical access hospitals.  The problem is specialty service lines have been discontinued including obstetrics and gynecologic services.  Some of the reasons include:  low birth volumes, low revenue due to the payer mix, difficulty in recruiting and maintain the skill of providers and staff, concerns with high cost of malpractice insurance.</a:t>
            </a:r>
          </a:p>
          <a:p>
            <a:endParaRPr lang="en-US" dirty="0"/>
          </a:p>
          <a:p>
            <a:r>
              <a:rPr lang="en-US" dirty="0"/>
              <a:t>Nebraska has a mixture of hospital obstetrics for full closure to no services as displayed by the different colors of blue.  White areas represent a more urban or metropolitan region.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Centers for Medicare &amp; Medicaid. (2019, June). Improving access to maternal health care in rural communities. Retrieved from </a:t>
            </a:r>
            <a:r>
              <a:rPr lang="en-US" sz="1200" u="sng" kern="1200" dirty="0">
                <a:solidFill>
                  <a:schemeClr val="tx1"/>
                </a:solidFill>
                <a:effectLst/>
                <a:latin typeface="+mn-lt"/>
                <a:ea typeface="+mn-ea"/>
                <a:cs typeface="+mn-cs"/>
              </a:rPr>
              <a:t>https://www.cms.gov/About-CMS/Agency-Information/OMH/equity-initiatives/rural-health/09032019-Maternal-Health-Care-in-Rural-Communities.pdf </a:t>
            </a: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3</a:t>
            </a:fld>
            <a:endParaRPr lang="en-US"/>
          </a:p>
        </p:txBody>
      </p:sp>
    </p:spTree>
    <p:extLst>
      <p:ext uri="{BB962C8B-B14F-4D97-AF65-F5344CB8AC3E}">
        <p14:creationId xmlns:p14="http://schemas.microsoft.com/office/powerpoint/2010/main" val="336678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is women in rural areas have less access to OB care as well as their travel time increase in order to travel to receive OB-GYN care.</a:t>
            </a:r>
          </a:p>
          <a:p>
            <a:endParaRPr lang="en-US" dirty="0"/>
          </a:p>
          <a:p>
            <a:r>
              <a:rPr lang="en-US" dirty="0"/>
              <a:t>In the statistics from 2004-2014, complied for the issue brief “Improving Access to Maternal Health Care in Rural Communities” by the Center of Medicare &amp; Medicaid in 2019, nearly half of the rural counties in the US had no hospital that offered obstetric services.</a:t>
            </a:r>
          </a:p>
          <a:p>
            <a:endParaRPr lang="en-US" dirty="0"/>
          </a:p>
          <a:p>
            <a:r>
              <a:rPr lang="en-US" dirty="0"/>
              <a:t>Challenges with social services and behavioral services were even greater in counties that had a high population of racial and ethnic minority women.  This is true due to those hospital service line closures happened in communities with a higher percentage of Black, Hispanic, and unemployed residents.</a:t>
            </a:r>
          </a:p>
          <a:p>
            <a:endParaRPr lang="en-US" dirty="0"/>
          </a:p>
          <a:p>
            <a:r>
              <a:rPr lang="en-US" dirty="0"/>
              <a:t>The gaps in maternal care (obstetrical and gynecological) affected the women's access to labor and delivery services, as well as to prenatal and postpartum care that is associated with a wide range of infant and maternal health outcomes in the United States.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Centers for Medicare &amp; Medicaid. (2019, June). Improving access to maternal health care in rural communities. Retrieved from </a:t>
            </a:r>
            <a:r>
              <a:rPr lang="en-US" sz="1200" u="sng" kern="1200" dirty="0">
                <a:solidFill>
                  <a:schemeClr val="tx1"/>
                </a:solidFill>
                <a:effectLst/>
                <a:latin typeface="+mn-lt"/>
                <a:ea typeface="+mn-ea"/>
                <a:cs typeface="+mn-cs"/>
              </a:rPr>
              <a:t>https://www.cms.gov/About-CMS/Agency-Information/OMH/equity-initiatives/rural-health/09032019-Maternal-Health-Care-in-Rural-Communities.pdf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4</a:t>
            </a:fld>
            <a:endParaRPr lang="en-US"/>
          </a:p>
        </p:txBody>
      </p:sp>
    </p:spTree>
    <p:extLst>
      <p:ext uri="{BB962C8B-B14F-4D97-AF65-F5344CB8AC3E}">
        <p14:creationId xmlns:p14="http://schemas.microsoft.com/office/powerpoint/2010/main" val="79734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College of Obstetricians and Gynecologist released the position statement on “Practice Considerations for Rural and Low-Volume </a:t>
            </a:r>
            <a:r>
              <a:rPr lang="en-US" dirty="0" err="1"/>
              <a:t>Obsteric</a:t>
            </a:r>
            <a:r>
              <a:rPr lang="en-US" dirty="0"/>
              <a:t> Settings” in May of 2016 and reaffirmed in July 2018.</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American College of Obstetricians and Gynecologists. (2018, July). Practice considerations for rural and low-volume obstetric setting. Retrieved from https://www.acog.org/clinical-(Kozhimannil et al. , 2018) information/policy-and-position-statements/position-statements/2018/practice-considerations-for-rural-and-low-volume-obstetric-settings</a:t>
            </a: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5</a:t>
            </a:fld>
            <a:endParaRPr lang="en-US"/>
          </a:p>
        </p:txBody>
      </p:sp>
    </p:spTree>
    <p:extLst>
      <p:ext uri="{BB962C8B-B14F-4D97-AF65-F5344CB8AC3E}">
        <p14:creationId xmlns:p14="http://schemas.microsoft.com/office/powerpoint/2010/main" val="258464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maintain the skills of the providers and nursing staff and provide patient safety in a low volume obstetric facility can be enhanced by the activity as listed here.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American College of Obstetricians and Gynecologists. (2018, July). Practice considerations for rural and low-volume obstetric setting. Retrieved from https://www.acog.org/clinical-(Kozhimannil et al. , 2018) information/policy-and-position-statements/position-statements/2018/practice-considerations-for-rural-and-low-volume-obstetric-settings</a:t>
            </a: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6</a:t>
            </a:fld>
            <a:endParaRPr lang="en-US"/>
          </a:p>
        </p:txBody>
      </p:sp>
    </p:spTree>
    <p:extLst>
      <p:ext uri="{BB962C8B-B14F-4D97-AF65-F5344CB8AC3E}">
        <p14:creationId xmlns:p14="http://schemas.microsoft.com/office/powerpoint/2010/main" val="403817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ability to maintain the skills of the providers and nursing staff and provide patient safety in a low volume obstetric facility can be enhanced by the activity as listed here.</a:t>
            </a:r>
          </a:p>
          <a:p>
            <a:endParaRPr lang="en-US" dirty="0"/>
          </a:p>
          <a:p>
            <a:r>
              <a:rPr lang="en-US" dirty="0"/>
              <a:t>Additional options as listed by the position statements that could be implemented to improve a patient’s safety and provide clinical support to the healthcare team is telemedicine or teleconsultation capabilities.</a:t>
            </a:r>
          </a:p>
          <a:p>
            <a:r>
              <a:rPr lang="en-US" dirty="0"/>
              <a:t>Supporting the healthcare providers in rural settings or low volume settings must be a shared responsibility of the community, the government (local, state, and federal), the payers and each healthcare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American College of Obstetricians and Gynecologists. (2018, July). Practice considerations for rural and low-volume obstetric setting. Retrieved from https://www.acog.org/clinical-(Kozhimannil et al. , 2018) information/policy-and-position-statements/position-statements/2018/practice-considerations-for-rural-and-low-volume-obstetric-settings</a:t>
            </a: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7</a:t>
            </a:fld>
            <a:endParaRPr lang="en-US"/>
          </a:p>
        </p:txBody>
      </p:sp>
    </p:spTree>
    <p:extLst>
      <p:ext uri="{BB962C8B-B14F-4D97-AF65-F5344CB8AC3E}">
        <p14:creationId xmlns:p14="http://schemas.microsoft.com/office/powerpoint/2010/main" val="6567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the woman can experience any of the following.  An important thing to remember that even if the woman plans an out of hospital birth, if complications arises during the labor, more times than not, the woman will arrive in the emergency department of the closet healthcare facility.  This reinforces the need to be prepared to handle emergent obstetrical deliveries and immediate postpartum care to the mother and infant.</a:t>
            </a:r>
          </a:p>
          <a:p>
            <a:endParaRPr lang="en-US" dirty="0"/>
          </a:p>
          <a:p>
            <a:endParaRPr lang="en-US" dirty="0"/>
          </a:p>
          <a:p>
            <a:r>
              <a:rPr lang="en-US" sz="1200" kern="1200" dirty="0" err="1">
                <a:solidFill>
                  <a:schemeClr val="tx1"/>
                </a:solidFill>
                <a:effectLst/>
                <a:latin typeface="+mn-lt"/>
                <a:ea typeface="+mn-ea"/>
                <a:cs typeface="+mn-cs"/>
              </a:rPr>
              <a:t>Kozhimannil</a:t>
            </a:r>
            <a:r>
              <a:rPr lang="en-US" sz="1200" kern="1200" dirty="0">
                <a:solidFill>
                  <a:schemeClr val="tx1"/>
                </a:solidFill>
                <a:effectLst/>
                <a:latin typeface="+mn-lt"/>
                <a:ea typeface="+mn-ea"/>
                <a:cs typeface="+mn-cs"/>
              </a:rPr>
              <a:t>, K. B., Hung, P., Henning-smith, C., Casey, M. M., &amp; Prasad, S. (2018). Association between loss of hospital-based obstetric services and birth outcomes in rural counties in the United States. </a:t>
            </a:r>
            <a:r>
              <a:rPr lang="en-US" sz="1200" i="1" kern="1200" dirty="0">
                <a:solidFill>
                  <a:schemeClr val="tx1"/>
                </a:solidFill>
                <a:effectLst/>
                <a:latin typeface="+mn-lt"/>
                <a:ea typeface="+mn-ea"/>
                <a:cs typeface="+mn-cs"/>
              </a:rPr>
              <a:t>Journal of the American Medical Association, 319</a:t>
            </a:r>
            <a:r>
              <a:rPr lang="en-US" sz="1200" kern="1200" dirty="0">
                <a:solidFill>
                  <a:schemeClr val="tx1"/>
                </a:solidFill>
                <a:effectLst/>
                <a:latin typeface="+mn-lt"/>
                <a:ea typeface="+mn-ea"/>
                <a:cs typeface="+mn-cs"/>
              </a:rPr>
              <a:t>(12), 1239-1246. https://doi.org/10.1001/jama.2018.1830 </a:t>
            </a:r>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8</a:t>
            </a:fld>
            <a:endParaRPr lang="en-US"/>
          </a:p>
        </p:txBody>
      </p:sp>
    </p:spTree>
    <p:extLst>
      <p:ext uri="{BB962C8B-B14F-4D97-AF65-F5344CB8AC3E}">
        <p14:creationId xmlns:p14="http://schemas.microsoft.com/office/powerpoint/2010/main" val="8294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Pregnant women can present for care to any healthcare facility that provides urgent or emergent care.  OB patients are best served  when those facility have policies and protocols in place.  The best scenario is to transfer the pregnant woman to the facility where her physician practices. With transferring a patient, all guideline and regulations from local and national organizations (such as the State of NE depart of health, the Joint Commission, CMS) must be followed.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American College of Obstetricians and Gynecologists. (2016, July). Committee Opinion No. 667: Hospital-based triage of obstetric patients. Retrieved from https://www.acog.org/clinical/clinical-guidance/committee-opinion/articles/2016/07/hospital-based-triage-of-obstetric-patients 202007161600231359672904</a:t>
            </a: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9</a:t>
            </a:fld>
            <a:endParaRPr lang="en-US"/>
          </a:p>
        </p:txBody>
      </p:sp>
    </p:spTree>
    <p:extLst>
      <p:ext uri="{BB962C8B-B14F-4D97-AF65-F5344CB8AC3E}">
        <p14:creationId xmlns:p14="http://schemas.microsoft.com/office/powerpoint/2010/main" val="130598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event transfer is deemed too risky to mother and fetus, an emergent delivery may happen in your facility.</a:t>
            </a:r>
          </a:p>
          <a:p>
            <a:endParaRPr lang="en-US" dirty="0"/>
          </a:p>
          <a:p>
            <a:r>
              <a:rPr lang="en-US" dirty="0"/>
              <a:t>Examination is critical by a certified professional, the physician, is necessary as transfer of the laboring patient is recommended fi there is time, even if the membranes have ruptured, as antenatal transfer is associated with improved neonatal outcomes as compared to the transfer after the birth.</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American College of Obstetricians and Gynecologists. (2016, July). Committee Opinion No. 667: Hospital-based triage of obstetric patients. Retrieved from https://www.acog.org/clinical/clinical-guidance/committee-opinion/articles/2016/07/hospital-based-triage-of-obstetric-patients 202007161600231359672904</a:t>
            </a:r>
          </a:p>
          <a:p>
            <a:endParaRPr lang="en-US" dirty="0"/>
          </a:p>
        </p:txBody>
      </p:sp>
      <p:sp>
        <p:nvSpPr>
          <p:cNvPr id="4" name="Slide Number Placeholder 3"/>
          <p:cNvSpPr>
            <a:spLocks noGrp="1"/>
          </p:cNvSpPr>
          <p:nvPr>
            <p:ph type="sldNum" sz="quarter" idx="5"/>
          </p:nvPr>
        </p:nvSpPr>
        <p:spPr/>
        <p:txBody>
          <a:bodyPr/>
          <a:lstStyle/>
          <a:p>
            <a:fld id="{E549F778-B1D3-4A69-AA36-2F6857AE2618}" type="slidenum">
              <a:rPr lang="en-US" smtClean="0"/>
              <a:t>10</a:t>
            </a:fld>
            <a:endParaRPr lang="en-US"/>
          </a:p>
        </p:txBody>
      </p:sp>
    </p:spTree>
    <p:extLst>
      <p:ext uri="{BB962C8B-B14F-4D97-AF65-F5344CB8AC3E}">
        <p14:creationId xmlns:p14="http://schemas.microsoft.com/office/powerpoint/2010/main" val="411841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10/25/2020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woeppel@nebraskahospitals.or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mailto:kfeagler@nebrwesleyan.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About-CMS/Agency-Information/OMH/equity-" TargetMode="External"/><Relationship Id="rId2" Type="http://schemas.openxmlformats.org/officeDocument/2006/relationships/hyperlink" Target="https://www.acog.org/clinical/clinical-" TargetMode="External"/><Relationship Id="rId1" Type="http://schemas.openxmlformats.org/officeDocument/2006/relationships/slideLayout" Target="../slideLayouts/slideLayout2.xml"/><Relationship Id="rId4" Type="http://schemas.openxmlformats.org/officeDocument/2006/relationships/hyperlink" Target="https://www.acog.org/clinical-information/policy-an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8CCE-F207-4122-9009-580AB3442F68}"/>
              </a:ext>
            </a:extLst>
          </p:cNvPr>
          <p:cNvSpPr>
            <a:spLocks noGrp="1"/>
          </p:cNvSpPr>
          <p:nvPr>
            <p:ph type="ctrTitle"/>
          </p:nvPr>
        </p:nvSpPr>
        <p:spPr>
          <a:xfrm>
            <a:off x="2766356" y="2129742"/>
            <a:ext cx="8574622" cy="1104305"/>
          </a:xfrm>
        </p:spPr>
        <p:txBody>
          <a:bodyPr>
            <a:normAutofit fontScale="90000"/>
          </a:bodyPr>
          <a:lstStyle/>
          <a:p>
            <a:pPr algn="ctr"/>
            <a:r>
              <a:rPr lang="en-US" sz="5300" dirty="0"/>
              <a:t>Emergent Obstetrical Delivery</a:t>
            </a:r>
            <a:br>
              <a:rPr lang="en-US" sz="4800" dirty="0"/>
            </a:br>
            <a:endParaRPr lang="en-US" sz="4800" dirty="0"/>
          </a:p>
        </p:txBody>
      </p:sp>
      <p:sp>
        <p:nvSpPr>
          <p:cNvPr id="3" name="Subtitle 2">
            <a:extLst>
              <a:ext uri="{FF2B5EF4-FFF2-40B4-BE49-F238E27FC236}">
                <a16:creationId xmlns:a16="http://schemas.microsoft.com/office/drawing/2014/main" id="{185ADA54-2006-4E7D-B3CE-FFF3FA902F71}"/>
              </a:ext>
            </a:extLst>
          </p:cNvPr>
          <p:cNvSpPr>
            <a:spLocks noGrp="1"/>
          </p:cNvSpPr>
          <p:nvPr>
            <p:ph type="subTitle" idx="1"/>
          </p:nvPr>
        </p:nvSpPr>
        <p:spPr/>
        <p:txBody>
          <a:bodyPr>
            <a:normAutofit fontScale="92500" lnSpcReduction="10000"/>
          </a:bodyPr>
          <a:lstStyle/>
          <a:p>
            <a:r>
              <a:rPr lang="en-US" sz="1600" dirty="0"/>
              <a:t>Katherine Feagler RN BSN OCN</a:t>
            </a:r>
          </a:p>
          <a:p>
            <a:r>
              <a:rPr lang="en-US" sz="1600" dirty="0"/>
              <a:t>MSN/MBA Student </a:t>
            </a:r>
          </a:p>
          <a:p>
            <a:r>
              <a:rPr lang="en-US" sz="1600" dirty="0"/>
              <a:t>Nebraska Wesleyan University</a:t>
            </a:r>
          </a:p>
          <a:p>
            <a:r>
              <a:rPr lang="en-US" sz="1600" dirty="0"/>
              <a:t>July 2020</a:t>
            </a:r>
          </a:p>
          <a:p>
            <a:endParaRPr lang="en-US" sz="1600" dirty="0"/>
          </a:p>
          <a:p>
            <a:endParaRPr lang="en-US" sz="1600" dirty="0"/>
          </a:p>
        </p:txBody>
      </p:sp>
      <p:pic>
        <p:nvPicPr>
          <p:cNvPr id="4" name="Picture 3">
            <a:extLst>
              <a:ext uri="{FF2B5EF4-FFF2-40B4-BE49-F238E27FC236}">
                <a16:creationId xmlns:a16="http://schemas.microsoft.com/office/drawing/2014/main" id="{7F6D3A96-B5D1-4EF9-9337-CE1EBDE044C2}"/>
              </a:ext>
            </a:extLst>
          </p:cNvPr>
          <p:cNvPicPr>
            <a:picLocks noChangeAspect="1"/>
          </p:cNvPicPr>
          <p:nvPr/>
        </p:nvPicPr>
        <p:blipFill>
          <a:blip r:embed="rId2"/>
          <a:stretch>
            <a:fillRect/>
          </a:stretch>
        </p:blipFill>
        <p:spPr>
          <a:xfrm>
            <a:off x="5324354" y="398527"/>
            <a:ext cx="3518704" cy="981541"/>
          </a:xfrm>
          <a:prstGeom prst="rect">
            <a:avLst/>
          </a:prstGeom>
        </p:spPr>
      </p:pic>
    </p:spTree>
    <p:extLst>
      <p:ext uri="{BB962C8B-B14F-4D97-AF65-F5344CB8AC3E}">
        <p14:creationId xmlns:p14="http://schemas.microsoft.com/office/powerpoint/2010/main" val="3885086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CDFE-2EFC-4DB8-965A-42478B625F53}"/>
              </a:ext>
            </a:extLst>
          </p:cNvPr>
          <p:cNvSpPr>
            <a:spLocks noGrp="1"/>
          </p:cNvSpPr>
          <p:nvPr>
            <p:ph type="title"/>
          </p:nvPr>
        </p:nvSpPr>
        <p:spPr/>
        <p:txBody>
          <a:bodyPr/>
          <a:lstStyle/>
          <a:p>
            <a:r>
              <a:rPr lang="en-US" dirty="0"/>
              <a:t>EMTALA, continued</a:t>
            </a:r>
          </a:p>
        </p:txBody>
      </p:sp>
      <p:sp>
        <p:nvSpPr>
          <p:cNvPr id="3" name="Content Placeholder 2">
            <a:extLst>
              <a:ext uri="{FF2B5EF4-FFF2-40B4-BE49-F238E27FC236}">
                <a16:creationId xmlns:a16="http://schemas.microsoft.com/office/drawing/2014/main" id="{3E021C85-789F-4E55-AE68-D4A6444EEAF1}"/>
              </a:ext>
            </a:extLst>
          </p:cNvPr>
          <p:cNvSpPr>
            <a:spLocks noGrp="1"/>
          </p:cNvSpPr>
          <p:nvPr>
            <p:ph idx="1"/>
          </p:nvPr>
        </p:nvSpPr>
        <p:spPr/>
        <p:txBody>
          <a:bodyPr/>
          <a:lstStyle/>
          <a:p>
            <a:r>
              <a:rPr lang="en-US" dirty="0"/>
              <a:t>A woman in labor is unstable for transfer from laten phase of labor through the delivery of the placenta </a:t>
            </a:r>
            <a:r>
              <a:rPr lang="en-US" b="1" u="sng" dirty="0"/>
              <a:t>IF</a:t>
            </a:r>
            <a:r>
              <a:rPr lang="en-US" dirty="0"/>
              <a:t>:</a:t>
            </a:r>
          </a:p>
          <a:p>
            <a:pPr lvl="1"/>
            <a:r>
              <a:rPr lang="en-US" dirty="0"/>
              <a:t>Inadequate time to transfer before delivery of the fetus</a:t>
            </a:r>
          </a:p>
          <a:p>
            <a:pPr lvl="1"/>
            <a:r>
              <a:rPr lang="en-US" dirty="0"/>
              <a:t>Transfer poses a threat to the laboring woman or fetus’s health or safety</a:t>
            </a:r>
          </a:p>
          <a:p>
            <a:pPr lvl="1" algn="r"/>
            <a:r>
              <a:rPr lang="en-US" sz="1000" dirty="0"/>
              <a:t>(The American College of Obstetricians and Gynecologists, 2016)</a:t>
            </a:r>
          </a:p>
          <a:p>
            <a:pPr lvl="1" algn="r"/>
            <a:endParaRPr lang="en-US" dirty="0"/>
          </a:p>
          <a:p>
            <a:pPr lvl="1"/>
            <a:endParaRPr lang="en-US" dirty="0"/>
          </a:p>
        </p:txBody>
      </p:sp>
    </p:spTree>
    <p:extLst>
      <p:ext uri="{BB962C8B-B14F-4D97-AF65-F5344CB8AC3E}">
        <p14:creationId xmlns:p14="http://schemas.microsoft.com/office/powerpoint/2010/main" val="82948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7E1F-9D48-4EFE-ACF8-3AFA1EF7F45A}"/>
              </a:ext>
            </a:extLst>
          </p:cNvPr>
          <p:cNvSpPr>
            <a:spLocks noGrp="1"/>
          </p:cNvSpPr>
          <p:nvPr>
            <p:ph type="title"/>
          </p:nvPr>
        </p:nvSpPr>
        <p:spPr>
          <a:xfrm>
            <a:off x="489099" y="685800"/>
            <a:ext cx="11013926" cy="1752599"/>
          </a:xfrm>
        </p:spPr>
        <p:txBody>
          <a:bodyPr/>
          <a:lstStyle/>
          <a:p>
            <a:r>
              <a:rPr lang="en-US" dirty="0"/>
              <a:t>Triage Guideline to Determine a Safe Transfer</a:t>
            </a:r>
            <a:br>
              <a:rPr lang="en-US" dirty="0"/>
            </a:br>
            <a:r>
              <a:rPr lang="en-US" sz="1000" dirty="0"/>
              <a:t>(The American College of Obstetricians and Gynecologists, 2016)</a:t>
            </a:r>
            <a:endParaRPr lang="en-US" dirty="0"/>
          </a:p>
        </p:txBody>
      </p:sp>
      <p:pic>
        <p:nvPicPr>
          <p:cNvPr id="5" name="Content Placeholder 4">
            <a:extLst>
              <a:ext uri="{FF2B5EF4-FFF2-40B4-BE49-F238E27FC236}">
                <a16:creationId xmlns:a16="http://schemas.microsoft.com/office/drawing/2014/main" id="{001B3935-1B41-4B4D-B7D0-129B4ACA7318}"/>
              </a:ext>
            </a:extLst>
          </p:cNvPr>
          <p:cNvPicPr>
            <a:picLocks noGrp="1" noChangeAspect="1"/>
          </p:cNvPicPr>
          <p:nvPr>
            <p:ph idx="1"/>
          </p:nvPr>
        </p:nvPicPr>
        <p:blipFill>
          <a:blip r:embed="rId3"/>
          <a:stretch>
            <a:fillRect/>
          </a:stretch>
        </p:blipFill>
        <p:spPr>
          <a:xfrm>
            <a:off x="3657600" y="2095018"/>
            <a:ext cx="5046562" cy="4514125"/>
          </a:xfrm>
        </p:spPr>
      </p:pic>
    </p:spTree>
    <p:extLst>
      <p:ext uri="{BB962C8B-B14F-4D97-AF65-F5344CB8AC3E}">
        <p14:creationId xmlns:p14="http://schemas.microsoft.com/office/powerpoint/2010/main" val="168118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33FE-E9E6-4AE4-B9FB-7F63B2CD25B8}"/>
              </a:ext>
            </a:extLst>
          </p:cNvPr>
          <p:cNvSpPr>
            <a:spLocks noGrp="1"/>
          </p:cNvSpPr>
          <p:nvPr>
            <p:ph type="title"/>
          </p:nvPr>
        </p:nvSpPr>
        <p:spPr/>
        <p:txBody>
          <a:bodyPr/>
          <a:lstStyle/>
          <a:p>
            <a:r>
              <a:rPr lang="en-US" dirty="0"/>
              <a:t>Emergent Obstetrical Delivery</a:t>
            </a:r>
          </a:p>
        </p:txBody>
      </p:sp>
      <p:sp>
        <p:nvSpPr>
          <p:cNvPr id="3" name="Content Placeholder 2">
            <a:extLst>
              <a:ext uri="{FF2B5EF4-FFF2-40B4-BE49-F238E27FC236}">
                <a16:creationId xmlns:a16="http://schemas.microsoft.com/office/drawing/2014/main" id="{A2F91BE3-6C11-42CB-8721-6D21445676F4}"/>
              </a:ext>
            </a:extLst>
          </p:cNvPr>
          <p:cNvSpPr>
            <a:spLocks noGrp="1"/>
          </p:cNvSpPr>
          <p:nvPr>
            <p:ph idx="1"/>
          </p:nvPr>
        </p:nvSpPr>
        <p:spPr/>
        <p:txBody>
          <a:bodyPr/>
          <a:lstStyle/>
          <a:p>
            <a:r>
              <a:rPr lang="en-US" dirty="0"/>
              <a:t>Non-delivery hospitals must be prepared to handle an emergent delivery through the following:</a:t>
            </a:r>
          </a:p>
          <a:p>
            <a:pPr lvl="1"/>
            <a:r>
              <a:rPr lang="en-US" dirty="0"/>
              <a:t>Policy to address emergent obstetrical delivery</a:t>
            </a:r>
          </a:p>
          <a:p>
            <a:pPr lvl="1"/>
            <a:r>
              <a:rPr lang="en-US" dirty="0"/>
              <a:t>Yearly education and competency of clinical staff on birthing process</a:t>
            </a:r>
          </a:p>
          <a:p>
            <a:pPr lvl="1"/>
            <a:r>
              <a:rPr lang="en-US" dirty="0"/>
              <a:t>Basic equipment and supplies on hand to handle a delivery </a:t>
            </a:r>
          </a:p>
          <a:p>
            <a:pPr lvl="1"/>
            <a:r>
              <a:rPr lang="en-US" dirty="0"/>
              <a:t>Agreements in place with adjacent healthcare systems to accept the mom/baby transfer</a:t>
            </a:r>
          </a:p>
        </p:txBody>
      </p:sp>
    </p:spTree>
    <p:extLst>
      <p:ext uri="{BB962C8B-B14F-4D97-AF65-F5344CB8AC3E}">
        <p14:creationId xmlns:p14="http://schemas.microsoft.com/office/powerpoint/2010/main" val="190151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60F8-A790-400D-B24B-CA5AEE7A53CD}"/>
              </a:ext>
            </a:extLst>
          </p:cNvPr>
          <p:cNvSpPr>
            <a:spLocks noGrp="1"/>
          </p:cNvSpPr>
          <p:nvPr>
            <p:ph type="title"/>
          </p:nvPr>
        </p:nvSpPr>
        <p:spPr/>
        <p:txBody>
          <a:bodyPr/>
          <a:lstStyle/>
          <a:p>
            <a:r>
              <a:rPr lang="en-US" dirty="0"/>
              <a:t>Educational Plan</a:t>
            </a:r>
          </a:p>
        </p:txBody>
      </p:sp>
      <p:sp>
        <p:nvSpPr>
          <p:cNvPr id="3" name="Content Placeholder 2">
            <a:extLst>
              <a:ext uri="{FF2B5EF4-FFF2-40B4-BE49-F238E27FC236}">
                <a16:creationId xmlns:a16="http://schemas.microsoft.com/office/drawing/2014/main" id="{63012A1A-F256-481A-B030-FB77EC136A65}"/>
              </a:ext>
            </a:extLst>
          </p:cNvPr>
          <p:cNvSpPr>
            <a:spLocks noGrp="1"/>
          </p:cNvSpPr>
          <p:nvPr>
            <p:ph idx="1"/>
          </p:nvPr>
        </p:nvSpPr>
        <p:spPr/>
        <p:txBody>
          <a:bodyPr>
            <a:normAutofit/>
          </a:bodyPr>
          <a:lstStyle/>
          <a:p>
            <a:r>
              <a:rPr lang="en-US" sz="3200" dirty="0">
                <a:effectLst/>
                <a:ea typeface="Calibri" panose="020F0502020204030204" pitchFamily="34" charset="0"/>
              </a:rPr>
              <a:t>The goal of the educational plan is to provide a guide for rural and critical access hospitals to base their facilities education for staff on the delivery of an emergent obstetric patient. The plan will be documented within each facility per their policy and procedure</a:t>
            </a:r>
            <a:endParaRPr lang="en-US" sz="3200" dirty="0"/>
          </a:p>
        </p:txBody>
      </p:sp>
    </p:spTree>
    <p:extLst>
      <p:ext uri="{BB962C8B-B14F-4D97-AF65-F5344CB8AC3E}">
        <p14:creationId xmlns:p14="http://schemas.microsoft.com/office/powerpoint/2010/main" val="383253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DBEA0F-A108-4353-90A7-BF17D0B8D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995CA3FF-C7B7-4925-839C-2964031A2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2F295FED-2731-4AE1-8A15-70625050D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44695954-F76F-43EF-9154-7F75A1FAF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D259EAC8-11A2-41BF-9DED-1E0926E4F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09E28710-F8B9-4D97-87F8-2FB672BE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BFA17A07-C153-4CAA-80DD-675249B97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Freeform: Shape 16">
            <a:extLst>
              <a:ext uri="{FF2B5EF4-FFF2-40B4-BE49-F238E27FC236}">
                <a16:creationId xmlns:a16="http://schemas.microsoft.com/office/drawing/2014/main" id="{DADCEC0B-C4E5-43D6-9C25-53BA2F56D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C9869A-9B54-48A7-8544-4EE7FCF231CE}"/>
              </a:ext>
            </a:extLst>
          </p:cNvPr>
          <p:cNvPicPr>
            <a:picLocks noChangeAspect="1"/>
          </p:cNvPicPr>
          <p:nvPr/>
        </p:nvPicPr>
        <p:blipFill>
          <a:blip r:embed="rId3"/>
          <a:stretch>
            <a:fillRect/>
          </a:stretch>
        </p:blipFill>
        <p:spPr>
          <a:xfrm>
            <a:off x="6785402" y="1028512"/>
            <a:ext cx="3711011" cy="4899025"/>
          </a:xfrm>
          <a:prstGeom prst="rect">
            <a:avLst/>
          </a:prstGeom>
        </p:spPr>
      </p:pic>
      <p:pic>
        <p:nvPicPr>
          <p:cNvPr id="3" name="Picture 2">
            <a:extLst>
              <a:ext uri="{FF2B5EF4-FFF2-40B4-BE49-F238E27FC236}">
                <a16:creationId xmlns:a16="http://schemas.microsoft.com/office/drawing/2014/main" id="{B03B97B1-988A-4B14-ADFB-B640115BDB09}"/>
              </a:ext>
            </a:extLst>
          </p:cNvPr>
          <p:cNvPicPr>
            <a:picLocks noChangeAspect="1"/>
          </p:cNvPicPr>
          <p:nvPr/>
        </p:nvPicPr>
        <p:blipFill>
          <a:blip r:embed="rId4"/>
          <a:stretch>
            <a:fillRect/>
          </a:stretch>
        </p:blipFill>
        <p:spPr>
          <a:xfrm>
            <a:off x="2022581" y="992652"/>
            <a:ext cx="3858954" cy="4899025"/>
          </a:xfrm>
          <a:prstGeom prst="rect">
            <a:avLst/>
          </a:prstGeom>
        </p:spPr>
      </p:pic>
    </p:spTree>
    <p:extLst>
      <p:ext uri="{BB962C8B-B14F-4D97-AF65-F5344CB8AC3E}">
        <p14:creationId xmlns:p14="http://schemas.microsoft.com/office/powerpoint/2010/main" val="58744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CDBEA0F-A108-4353-90A7-BF17D0B8D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995CA3FF-C7B7-4925-839C-2964031A2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2F295FED-2731-4AE1-8A15-70625050D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44695954-F76F-43EF-9154-7F75A1FAF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D259EAC8-11A2-41BF-9DED-1E0926E4F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09E28710-F8B9-4D97-87F8-2FB672BE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BFA17A07-C153-4CAA-80DD-675249B97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8" name="Freeform: Shape 17">
            <a:extLst>
              <a:ext uri="{FF2B5EF4-FFF2-40B4-BE49-F238E27FC236}">
                <a16:creationId xmlns:a16="http://schemas.microsoft.com/office/drawing/2014/main" id="{DADCEC0B-C4E5-43D6-9C25-53BA2F56D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1C0040-A849-4564-8D7B-04D986B01F02}"/>
              </a:ext>
            </a:extLst>
          </p:cNvPr>
          <p:cNvPicPr>
            <a:picLocks noChangeAspect="1"/>
          </p:cNvPicPr>
          <p:nvPr/>
        </p:nvPicPr>
        <p:blipFill>
          <a:blip r:embed="rId4"/>
          <a:stretch>
            <a:fillRect/>
          </a:stretch>
        </p:blipFill>
        <p:spPr>
          <a:xfrm>
            <a:off x="2599765" y="974724"/>
            <a:ext cx="3585882" cy="4899025"/>
          </a:xfrm>
          <a:prstGeom prst="rect">
            <a:avLst/>
          </a:prstGeom>
        </p:spPr>
      </p:pic>
      <p:pic>
        <p:nvPicPr>
          <p:cNvPr id="4" name="Picture 3">
            <a:extLst>
              <a:ext uri="{FF2B5EF4-FFF2-40B4-BE49-F238E27FC236}">
                <a16:creationId xmlns:a16="http://schemas.microsoft.com/office/drawing/2014/main" id="{BBC612B7-01BC-4705-A7E0-F2EB2DB740E5}"/>
              </a:ext>
            </a:extLst>
          </p:cNvPr>
          <p:cNvPicPr>
            <a:picLocks noChangeAspect="1"/>
          </p:cNvPicPr>
          <p:nvPr/>
        </p:nvPicPr>
        <p:blipFill>
          <a:blip r:embed="rId5"/>
          <a:stretch>
            <a:fillRect/>
          </a:stretch>
        </p:blipFill>
        <p:spPr>
          <a:xfrm>
            <a:off x="7655860" y="974723"/>
            <a:ext cx="3406588" cy="4899025"/>
          </a:xfrm>
          <a:prstGeom prst="rect">
            <a:avLst/>
          </a:prstGeom>
        </p:spPr>
      </p:pic>
    </p:spTree>
    <p:extLst>
      <p:ext uri="{BB962C8B-B14F-4D97-AF65-F5344CB8AC3E}">
        <p14:creationId xmlns:p14="http://schemas.microsoft.com/office/powerpoint/2010/main" val="313640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CDBEA0F-A108-4353-90A7-BF17D0B8D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995CA3FF-C7B7-4925-839C-2964031A2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2F295FED-2731-4AE1-8A15-70625050D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44695954-F76F-43EF-9154-7F75A1FAF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D259EAC8-11A2-41BF-9DED-1E0926E4F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09E28710-F8B9-4D97-87F8-2FB672BE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BFA17A07-C153-4CAA-80DD-675249B97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Freeform: Shape 16">
            <a:extLst>
              <a:ext uri="{FF2B5EF4-FFF2-40B4-BE49-F238E27FC236}">
                <a16:creationId xmlns:a16="http://schemas.microsoft.com/office/drawing/2014/main" id="{DADCEC0B-C4E5-43D6-9C25-53BA2F56D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 timeline&#10;&#10;Description automatically generated">
            <a:extLst>
              <a:ext uri="{FF2B5EF4-FFF2-40B4-BE49-F238E27FC236}">
                <a16:creationId xmlns:a16="http://schemas.microsoft.com/office/drawing/2014/main" id="{E370B1A3-A561-4776-A49D-784F43BFEC50}"/>
              </a:ext>
            </a:extLst>
          </p:cNvPr>
          <p:cNvPicPr>
            <a:picLocks noChangeAspect="1"/>
          </p:cNvPicPr>
          <p:nvPr/>
        </p:nvPicPr>
        <p:blipFill>
          <a:blip r:embed="rId3"/>
          <a:stretch>
            <a:fillRect/>
          </a:stretch>
        </p:blipFill>
        <p:spPr>
          <a:xfrm>
            <a:off x="2553594" y="974724"/>
            <a:ext cx="3604369" cy="4899025"/>
          </a:xfrm>
          <a:prstGeom prst="rect">
            <a:avLst/>
          </a:prstGeom>
        </p:spPr>
      </p:pic>
      <p:pic>
        <p:nvPicPr>
          <p:cNvPr id="4" name="Picture 3" descr="Table&#10;&#10;Description automatically generated">
            <a:extLst>
              <a:ext uri="{FF2B5EF4-FFF2-40B4-BE49-F238E27FC236}">
                <a16:creationId xmlns:a16="http://schemas.microsoft.com/office/drawing/2014/main" id="{13FB2330-240C-4797-953E-8DD0746D8A33}"/>
              </a:ext>
            </a:extLst>
          </p:cNvPr>
          <p:cNvPicPr>
            <a:picLocks noChangeAspect="1"/>
          </p:cNvPicPr>
          <p:nvPr/>
        </p:nvPicPr>
        <p:blipFill>
          <a:blip r:embed="rId4"/>
          <a:stretch>
            <a:fillRect/>
          </a:stretch>
        </p:blipFill>
        <p:spPr>
          <a:xfrm>
            <a:off x="7075737" y="1500940"/>
            <a:ext cx="4151702" cy="3846590"/>
          </a:xfrm>
          <a:prstGeom prst="rect">
            <a:avLst/>
          </a:prstGeom>
        </p:spPr>
      </p:pic>
    </p:spTree>
    <p:extLst>
      <p:ext uri="{BB962C8B-B14F-4D97-AF65-F5344CB8AC3E}">
        <p14:creationId xmlns:p14="http://schemas.microsoft.com/office/powerpoint/2010/main" val="2376905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BBC7-773A-448B-97C5-1CD4C3C5ED92}"/>
              </a:ext>
            </a:extLst>
          </p:cNvPr>
          <p:cNvSpPr>
            <a:spLocks noGrp="1"/>
          </p:cNvSpPr>
          <p:nvPr>
            <p:ph type="title"/>
          </p:nvPr>
        </p:nvSpPr>
        <p:spPr/>
        <p:txBody>
          <a:bodyPr/>
          <a:lstStyle/>
          <a:p>
            <a:r>
              <a:rPr lang="en-US" dirty="0"/>
              <a:t>Available on Request</a:t>
            </a:r>
          </a:p>
        </p:txBody>
      </p:sp>
      <p:sp>
        <p:nvSpPr>
          <p:cNvPr id="3" name="Content Placeholder 2">
            <a:extLst>
              <a:ext uri="{FF2B5EF4-FFF2-40B4-BE49-F238E27FC236}">
                <a16:creationId xmlns:a16="http://schemas.microsoft.com/office/drawing/2014/main" id="{0ADA2980-EB76-4AD2-9A5D-A3723102CE50}"/>
              </a:ext>
            </a:extLst>
          </p:cNvPr>
          <p:cNvSpPr>
            <a:spLocks noGrp="1"/>
          </p:cNvSpPr>
          <p:nvPr>
            <p:ph idx="1"/>
          </p:nvPr>
        </p:nvSpPr>
        <p:spPr/>
        <p:txBody>
          <a:bodyPr/>
          <a:lstStyle/>
          <a:p>
            <a:r>
              <a:rPr lang="en-US" dirty="0"/>
              <a:t>Policy to address an emergent delivery that can customized to your institution</a:t>
            </a:r>
          </a:p>
        </p:txBody>
      </p:sp>
    </p:spTree>
    <p:extLst>
      <p:ext uri="{BB962C8B-B14F-4D97-AF65-F5344CB8AC3E}">
        <p14:creationId xmlns:p14="http://schemas.microsoft.com/office/powerpoint/2010/main" val="3281877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18D8-37F6-4D44-AD12-FB17D814AC7D}"/>
              </a:ext>
            </a:extLst>
          </p:cNvPr>
          <p:cNvSpPr>
            <a:spLocks noGrp="1"/>
          </p:cNvSpPr>
          <p:nvPr>
            <p:ph type="title"/>
          </p:nvPr>
        </p:nvSpPr>
        <p:spPr/>
        <p:txBody>
          <a:bodyPr/>
          <a:lstStyle/>
          <a:p>
            <a:r>
              <a:rPr lang="en-US" dirty="0"/>
              <a:t>For more information contact:</a:t>
            </a:r>
          </a:p>
        </p:txBody>
      </p:sp>
      <p:sp>
        <p:nvSpPr>
          <p:cNvPr id="4" name="Text Placeholder 3">
            <a:extLst>
              <a:ext uri="{FF2B5EF4-FFF2-40B4-BE49-F238E27FC236}">
                <a16:creationId xmlns:a16="http://schemas.microsoft.com/office/drawing/2014/main" id="{84D46F71-D064-4E2A-AA6A-6711D411EF61}"/>
              </a:ext>
            </a:extLst>
          </p:cNvPr>
          <p:cNvSpPr>
            <a:spLocks noGrp="1"/>
          </p:cNvSpPr>
          <p:nvPr>
            <p:ph type="body" sz="half" idx="2"/>
          </p:nvPr>
        </p:nvSpPr>
        <p:spPr>
          <a:xfrm>
            <a:off x="1484312" y="3872753"/>
            <a:ext cx="3549121" cy="2779059"/>
          </a:xfrm>
        </p:spPr>
        <p:txBody>
          <a:bodyPr>
            <a:normAutofit/>
          </a:bodyPr>
          <a:lstStyle/>
          <a:p>
            <a:r>
              <a:rPr lang="en-US" dirty="0"/>
              <a:t>Margaret </a:t>
            </a:r>
            <a:r>
              <a:rPr lang="en-US" dirty="0" err="1"/>
              <a:t>Woeppel</a:t>
            </a:r>
            <a:r>
              <a:rPr lang="en-US" dirty="0"/>
              <a:t>, MSN, RN, CPHQ</a:t>
            </a:r>
          </a:p>
          <a:p>
            <a:r>
              <a:rPr lang="en-US" dirty="0"/>
              <a:t>VP of Quality &amp; Data</a:t>
            </a:r>
          </a:p>
          <a:p>
            <a:r>
              <a:rPr lang="en-US" dirty="0"/>
              <a:t>402-742-8145</a:t>
            </a:r>
          </a:p>
          <a:p>
            <a:r>
              <a:rPr lang="en-US" dirty="0">
                <a:hlinkClick r:id="rId3"/>
              </a:rPr>
              <a:t>mwoeppel@nebraskahospitals.org</a:t>
            </a:r>
            <a:endParaRPr lang="en-US" dirty="0"/>
          </a:p>
          <a:p>
            <a:r>
              <a:rPr lang="en-US" dirty="0"/>
              <a:t>Katherine Feagler, RN, BSN, OCN</a:t>
            </a:r>
          </a:p>
          <a:p>
            <a:r>
              <a:rPr lang="en-US" dirty="0"/>
              <a:t>MSN/MBA Student</a:t>
            </a:r>
          </a:p>
          <a:p>
            <a:r>
              <a:rPr lang="en-US" dirty="0">
                <a:hlinkClick r:id="rId4"/>
              </a:rPr>
              <a:t>kfeagler@nebrwesleyan.edu</a:t>
            </a:r>
            <a:endParaRPr lang="en-US" dirty="0"/>
          </a:p>
          <a:p>
            <a:endParaRPr lang="en-US" dirty="0"/>
          </a:p>
          <a:p>
            <a:endParaRPr lang="en-US" dirty="0"/>
          </a:p>
        </p:txBody>
      </p:sp>
      <p:pic>
        <p:nvPicPr>
          <p:cNvPr id="8" name="Content Placeholder 7">
            <a:extLst>
              <a:ext uri="{FF2B5EF4-FFF2-40B4-BE49-F238E27FC236}">
                <a16:creationId xmlns:a16="http://schemas.microsoft.com/office/drawing/2014/main" id="{267CA322-D7AB-452C-BADB-D721A539B119}"/>
              </a:ext>
            </a:extLst>
          </p:cNvPr>
          <p:cNvPicPr>
            <a:picLocks noGrp="1" noChangeAspect="1"/>
          </p:cNvPicPr>
          <p:nvPr>
            <p:ph idx="1"/>
          </p:nvPr>
        </p:nvPicPr>
        <p:blipFill>
          <a:blip r:embed="rId5"/>
          <a:stretch>
            <a:fillRect/>
          </a:stretch>
        </p:blipFill>
        <p:spPr>
          <a:xfrm>
            <a:off x="6177517" y="1499191"/>
            <a:ext cx="4530172" cy="2838893"/>
          </a:xfrm>
          <a:prstGeom prst="rect">
            <a:avLst/>
          </a:prstGeom>
        </p:spPr>
      </p:pic>
    </p:spTree>
    <p:extLst>
      <p:ext uri="{BB962C8B-B14F-4D97-AF65-F5344CB8AC3E}">
        <p14:creationId xmlns:p14="http://schemas.microsoft.com/office/powerpoint/2010/main" val="67558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7246-A49C-47DB-86F3-42DBE441B764}"/>
              </a:ext>
            </a:extLst>
          </p:cNvPr>
          <p:cNvSpPr>
            <a:spLocks noGrp="1"/>
          </p:cNvSpPr>
          <p:nvPr>
            <p:ph type="title"/>
          </p:nvPr>
        </p:nvSpPr>
        <p:spPr>
          <a:xfrm>
            <a:off x="1484311" y="685800"/>
            <a:ext cx="10018713" cy="866553"/>
          </a:xfrm>
        </p:spPr>
        <p:txBody>
          <a:bodyPr/>
          <a:lstStyle/>
          <a:p>
            <a:r>
              <a:rPr lang="en-US" dirty="0"/>
              <a:t>References</a:t>
            </a:r>
          </a:p>
        </p:txBody>
      </p:sp>
      <p:sp>
        <p:nvSpPr>
          <p:cNvPr id="3" name="Content Placeholder 2">
            <a:extLst>
              <a:ext uri="{FF2B5EF4-FFF2-40B4-BE49-F238E27FC236}">
                <a16:creationId xmlns:a16="http://schemas.microsoft.com/office/drawing/2014/main" id="{03D03767-A321-4C7F-8B0C-BDABB9A6386F}"/>
              </a:ext>
            </a:extLst>
          </p:cNvPr>
          <p:cNvSpPr>
            <a:spLocks noGrp="1"/>
          </p:cNvSpPr>
          <p:nvPr>
            <p:ph idx="1"/>
          </p:nvPr>
        </p:nvSpPr>
        <p:spPr>
          <a:xfrm>
            <a:off x="1484310" y="1924493"/>
            <a:ext cx="10018713" cy="4338084"/>
          </a:xfrm>
        </p:spPr>
        <p:txBody>
          <a:bodyPr>
            <a:normAutofit fontScale="77500" lnSpcReduction="20000"/>
          </a:bodyPr>
          <a:lstStyle/>
          <a:p>
            <a:r>
              <a:rPr lang="en-US" dirty="0"/>
              <a:t>The American College of Obstetricians and Gynecologists. (2016, July). Committee 	Opinion No. 667: 	Hospital-based triage of obstetric patients. Retrieved from 	</a:t>
            </a:r>
            <a:r>
              <a:rPr lang="en-US" u="sng" dirty="0">
                <a:hlinkClick r:id="rId2">
                  <a:extLst>
                    <a:ext uri="{A12FA001-AC4F-418D-AE19-62706E023703}">
                      <ahyp:hlinkClr xmlns:ahyp="http://schemas.microsoft.com/office/drawing/2018/hyperlinkcolor" val="tx"/>
                    </a:ext>
                  </a:extLst>
                </a:hlinkClick>
              </a:rPr>
              <a:t>https://www.acog.org/clinical/clinical-</a:t>
            </a:r>
            <a:r>
              <a:rPr lang="en-US" u="sng" dirty="0"/>
              <a:t>guidance/committee-	opinion/articles/2016/07/hospital-based-triage-of-obstetric-patients </a:t>
            </a:r>
          </a:p>
          <a:p>
            <a:r>
              <a:rPr lang="en-US" dirty="0"/>
              <a:t>Centers for Medicare &amp; Medicaid. (2019, June). Improving access to maternal health 	care in rural 	communities. Retrieved from </a:t>
            </a:r>
            <a:r>
              <a:rPr lang="en-US" dirty="0">
                <a:hlinkClick r:id="rId3">
                  <a:extLst>
                    <a:ext uri="{A12FA001-AC4F-418D-AE19-62706E023703}">
                      <ahyp:hlinkClr xmlns:ahyp="http://schemas.microsoft.com/office/drawing/2018/hyperlinkcolor" val="tx"/>
                    </a:ext>
                  </a:extLst>
                </a:hlinkClick>
              </a:rPr>
              <a:t>https://www.cms.gov/About-CMS/Agency-</a:t>
            </a:r>
            <a:r>
              <a:rPr lang="en-US" dirty="0">
                <a:solidFill>
                  <a:srgbClr val="3085ED"/>
                </a:solidFill>
                <a:hlinkClick r:id="rId3">
                  <a:extLst>
                    <a:ext uri="{A12FA001-AC4F-418D-AE19-62706E023703}">
                      <ahyp:hlinkClr xmlns:ahyp="http://schemas.microsoft.com/office/drawing/2018/hyperlinkcolor" val="tx"/>
                    </a:ext>
                  </a:extLst>
                </a:hlinkClick>
              </a:rPr>
              <a:t>	</a:t>
            </a:r>
            <a:r>
              <a:rPr lang="en-US" dirty="0">
                <a:hlinkClick r:id="rId3">
                  <a:extLst>
                    <a:ext uri="{A12FA001-AC4F-418D-AE19-62706E023703}">
                      <ahyp:hlinkClr xmlns:ahyp="http://schemas.microsoft.com/office/drawing/2018/hyperlinkcolor" val="tx"/>
                    </a:ext>
                  </a:extLst>
                </a:hlinkClick>
              </a:rPr>
              <a:t>Information/OMH/</a:t>
            </a:r>
            <a:r>
              <a:rPr lang="en-US" u="sng" dirty="0">
                <a:hlinkClick r:id="rId3">
                  <a:extLst>
                    <a:ext uri="{A12FA001-AC4F-418D-AE19-62706E023703}">
                      <ahyp:hlinkClr xmlns:ahyp="http://schemas.microsoft.com/office/drawing/2018/hyperlinkcolor" val="tx"/>
                    </a:ext>
                  </a:extLst>
                </a:hlinkClick>
              </a:rPr>
              <a:t>equity-</a:t>
            </a:r>
            <a:r>
              <a:rPr lang="en-US" u="sng" dirty="0"/>
              <a:t>initiatives/rural-health/09032019-Maternal-Health-Care-in-	Rural-Communities.pdf </a:t>
            </a:r>
          </a:p>
          <a:p>
            <a:r>
              <a:rPr lang="en-US" dirty="0"/>
              <a:t>Kozhimannil, K. B., Hung, P., Henning-smith, C., Casey, M. M., &amp; Prasad, S. (2018). 	Association between loss of hospital-based obstetric services and birth outcomes in 	rural counties in the United States. </a:t>
            </a:r>
            <a:r>
              <a:rPr lang="en-US" i="1" dirty="0"/>
              <a:t>Journal of 	the American Medical Association, 	319</a:t>
            </a:r>
            <a:r>
              <a:rPr lang="en-US" dirty="0"/>
              <a:t>(12), 1239-1246. https://doi.org/10.1001/jama.2018.1830 </a:t>
            </a:r>
          </a:p>
          <a:p>
            <a:r>
              <a:rPr lang="en-US" dirty="0"/>
              <a:t>The American College of Obstetricians and Gynecologists. (2018, July). Practice 	considerations for rural and 	low-volume obstetric setting. Retrieved from 	</a:t>
            </a:r>
            <a:r>
              <a:rPr lang="en-US" u="sng" dirty="0">
                <a:hlinkClick r:id="rId4">
                  <a:extLst>
                    <a:ext uri="{A12FA001-AC4F-418D-AE19-62706E023703}">
                      <ahyp:hlinkClr xmlns:ahyp="http://schemas.microsoft.com/office/drawing/2018/hyperlinkcolor" val="tx"/>
                    </a:ext>
                  </a:extLst>
                </a:hlinkClick>
              </a:rPr>
              <a:t>https://www.acog.org/clinical-information/policy-and-</a:t>
            </a:r>
            <a:r>
              <a:rPr lang="en-US" u="sng" dirty="0"/>
              <a:t>position-statements/position-	statements/2018/practice-considerations-for-rural-and-low-volume-	obstetric-settings</a:t>
            </a:r>
          </a:p>
          <a:p>
            <a:endParaRPr lang="en-US" dirty="0"/>
          </a:p>
        </p:txBody>
      </p:sp>
    </p:spTree>
    <p:extLst>
      <p:ext uri="{BB962C8B-B14F-4D97-AF65-F5344CB8AC3E}">
        <p14:creationId xmlns:p14="http://schemas.microsoft.com/office/powerpoint/2010/main" val="329030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56DC-1DE0-41EA-894B-A532FA1D703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E006724-6C1B-4839-B608-F0EA80A9C1E2}"/>
              </a:ext>
            </a:extLst>
          </p:cNvPr>
          <p:cNvSpPr>
            <a:spLocks noGrp="1"/>
          </p:cNvSpPr>
          <p:nvPr>
            <p:ph idx="1"/>
          </p:nvPr>
        </p:nvSpPr>
        <p:spPr>
          <a:xfrm>
            <a:off x="1484310" y="2438399"/>
            <a:ext cx="10018713" cy="3352801"/>
          </a:xfrm>
        </p:spPr>
        <p:txBody>
          <a:bodyPr/>
          <a:lstStyle/>
          <a:p>
            <a:r>
              <a:rPr lang="en-US" dirty="0"/>
              <a:t>Rural hospitals or Critical Access Hospitals have stopped their Obstetrical services due to cost, malpractice issues, and/or low volume, high risk situations.</a:t>
            </a:r>
          </a:p>
          <a:p>
            <a:r>
              <a:rPr lang="en-US" dirty="0"/>
              <a:t>Hospitals must be able to handle emergent obstetrical deliveries in the event the delivery risk outweighs the transfer risk to mother and fetus.</a:t>
            </a:r>
          </a:p>
        </p:txBody>
      </p:sp>
    </p:spTree>
    <p:extLst>
      <p:ext uri="{BB962C8B-B14F-4D97-AF65-F5344CB8AC3E}">
        <p14:creationId xmlns:p14="http://schemas.microsoft.com/office/powerpoint/2010/main" val="90140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ECC1-2273-41A9-B7A9-B9065F577DD0}"/>
              </a:ext>
            </a:extLst>
          </p:cNvPr>
          <p:cNvSpPr>
            <a:spLocks noGrp="1"/>
          </p:cNvSpPr>
          <p:nvPr>
            <p:ph type="title"/>
          </p:nvPr>
        </p:nvSpPr>
        <p:spPr>
          <a:xfrm>
            <a:off x="404037" y="685800"/>
            <a:ext cx="11098988" cy="1752599"/>
          </a:xfrm>
        </p:spPr>
        <p:txBody>
          <a:bodyPr>
            <a:normAutofit/>
          </a:bodyPr>
          <a:lstStyle/>
          <a:p>
            <a:r>
              <a:rPr lang="en-US" dirty="0"/>
              <a:t>Hospital Obstetrics in Rural Counties 2004-2014</a:t>
            </a:r>
            <a:br>
              <a:rPr lang="en-US" sz="3600" dirty="0"/>
            </a:br>
            <a:r>
              <a:rPr lang="en-US" sz="1000" dirty="0"/>
              <a:t>(Centers for Medicare &amp; Medicaid, 2019)</a:t>
            </a:r>
            <a:endParaRPr lang="en-US" sz="3600" dirty="0"/>
          </a:p>
        </p:txBody>
      </p:sp>
      <p:pic>
        <p:nvPicPr>
          <p:cNvPr id="5" name="Content Placeholder 4">
            <a:extLst>
              <a:ext uri="{FF2B5EF4-FFF2-40B4-BE49-F238E27FC236}">
                <a16:creationId xmlns:a16="http://schemas.microsoft.com/office/drawing/2014/main" id="{67302D86-6ABB-44C7-A61E-48209DDAC6E5}"/>
              </a:ext>
            </a:extLst>
          </p:cNvPr>
          <p:cNvPicPr>
            <a:picLocks noGrp="1" noChangeAspect="1"/>
          </p:cNvPicPr>
          <p:nvPr>
            <p:ph idx="1"/>
          </p:nvPr>
        </p:nvPicPr>
        <p:blipFill>
          <a:blip r:embed="rId3"/>
          <a:stretch>
            <a:fillRect/>
          </a:stretch>
        </p:blipFill>
        <p:spPr>
          <a:xfrm>
            <a:off x="3275636" y="2268638"/>
            <a:ext cx="6399992" cy="3903562"/>
          </a:xfrm>
        </p:spPr>
      </p:pic>
    </p:spTree>
    <p:extLst>
      <p:ext uri="{BB962C8B-B14F-4D97-AF65-F5344CB8AC3E}">
        <p14:creationId xmlns:p14="http://schemas.microsoft.com/office/powerpoint/2010/main" val="16231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085D-1A8C-4E46-BE1E-0085356D2471}"/>
              </a:ext>
            </a:extLst>
          </p:cNvPr>
          <p:cNvSpPr>
            <a:spLocks noGrp="1"/>
          </p:cNvSpPr>
          <p:nvPr>
            <p:ph type="title"/>
          </p:nvPr>
        </p:nvSpPr>
        <p:spPr/>
        <p:txBody>
          <a:bodyPr>
            <a:normAutofit/>
          </a:bodyPr>
          <a:lstStyle/>
          <a:p>
            <a:r>
              <a:rPr lang="en-US" dirty="0"/>
              <a:t>Challenges in Rural Hospitals</a:t>
            </a:r>
          </a:p>
        </p:txBody>
      </p:sp>
      <p:sp>
        <p:nvSpPr>
          <p:cNvPr id="3" name="Content Placeholder 2">
            <a:extLst>
              <a:ext uri="{FF2B5EF4-FFF2-40B4-BE49-F238E27FC236}">
                <a16:creationId xmlns:a16="http://schemas.microsoft.com/office/drawing/2014/main" id="{1B3906CA-8C67-4EDE-B2E3-62D9EAA1E769}"/>
              </a:ext>
            </a:extLst>
          </p:cNvPr>
          <p:cNvSpPr>
            <a:spLocks noGrp="1"/>
          </p:cNvSpPr>
          <p:nvPr>
            <p:ph idx="1"/>
          </p:nvPr>
        </p:nvSpPr>
        <p:spPr/>
        <p:txBody>
          <a:bodyPr>
            <a:normAutofit fontScale="92500" lnSpcReduction="20000"/>
          </a:bodyPr>
          <a:lstStyle/>
          <a:p>
            <a:r>
              <a:rPr lang="en-US" sz="2600" dirty="0"/>
              <a:t>Lack of obstetrical services have affected women’s access to and timeliness in maternal health care.</a:t>
            </a:r>
          </a:p>
          <a:p>
            <a:r>
              <a:rPr lang="en-US" sz="2600" dirty="0"/>
              <a:t>Less than 50% of rural women have access to perinatal services within a 30-minute drive.</a:t>
            </a:r>
          </a:p>
          <a:p>
            <a:r>
              <a:rPr lang="en-US" sz="2600" dirty="0"/>
              <a:t>More than 10% of rural women drive over 100 miles for perinatal services.</a:t>
            </a:r>
          </a:p>
          <a:p>
            <a:r>
              <a:rPr lang="en-US" sz="2600" dirty="0"/>
              <a:t>Social services and Behavioral services are inadequate to promote healthy pregnancies and outcomes.</a:t>
            </a:r>
          </a:p>
          <a:p>
            <a:pPr algn="r"/>
            <a:r>
              <a:rPr lang="en-US" sz="1100" dirty="0"/>
              <a:t>(Center for Medicare &amp; Medicaid, 2019)</a:t>
            </a:r>
          </a:p>
        </p:txBody>
      </p:sp>
    </p:spTree>
    <p:extLst>
      <p:ext uri="{BB962C8B-B14F-4D97-AF65-F5344CB8AC3E}">
        <p14:creationId xmlns:p14="http://schemas.microsoft.com/office/powerpoint/2010/main" val="25954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D815-02D6-48CE-8BAA-26FACD8412EC}"/>
              </a:ext>
            </a:extLst>
          </p:cNvPr>
          <p:cNvSpPr>
            <a:spLocks noGrp="1"/>
          </p:cNvSpPr>
          <p:nvPr>
            <p:ph type="title"/>
          </p:nvPr>
        </p:nvSpPr>
        <p:spPr>
          <a:xfrm>
            <a:off x="669851" y="685800"/>
            <a:ext cx="10833173" cy="1752599"/>
          </a:xfrm>
        </p:spPr>
        <p:txBody>
          <a:bodyPr/>
          <a:lstStyle/>
          <a:p>
            <a:r>
              <a:rPr lang="en-US" dirty="0"/>
              <a:t>Position Statement on Rural Obstetric Settings</a:t>
            </a:r>
          </a:p>
        </p:txBody>
      </p:sp>
      <p:sp>
        <p:nvSpPr>
          <p:cNvPr id="3" name="Content Placeholder 2">
            <a:extLst>
              <a:ext uri="{FF2B5EF4-FFF2-40B4-BE49-F238E27FC236}">
                <a16:creationId xmlns:a16="http://schemas.microsoft.com/office/drawing/2014/main" id="{B59DB67A-E930-421E-A352-644B39A7AF84}"/>
              </a:ext>
            </a:extLst>
          </p:cNvPr>
          <p:cNvSpPr>
            <a:spLocks noGrp="1"/>
          </p:cNvSpPr>
          <p:nvPr>
            <p:ph idx="1"/>
          </p:nvPr>
        </p:nvSpPr>
        <p:spPr/>
        <p:txBody>
          <a:bodyPr/>
          <a:lstStyle/>
          <a:p>
            <a:r>
              <a:rPr lang="en-US" dirty="0"/>
              <a:t>According to The American College of Obstetricians and Gynecologists (2018), “The provision of safe obstetric care requires a commitment to lifelong learning and maintenance of knowledge and skills. Rural settings, low-volume settings, or both may present challenges in maintain clinician and nursing skills because of limited volume and, therefore limited opportunity to participate in various aspects of care” (para. 1). </a:t>
            </a:r>
          </a:p>
        </p:txBody>
      </p:sp>
    </p:spTree>
    <p:extLst>
      <p:ext uri="{BB962C8B-B14F-4D97-AF65-F5344CB8AC3E}">
        <p14:creationId xmlns:p14="http://schemas.microsoft.com/office/powerpoint/2010/main" val="222121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764E-BA5B-4B0A-B8DE-40C0FDBFF539}"/>
              </a:ext>
            </a:extLst>
          </p:cNvPr>
          <p:cNvSpPr>
            <a:spLocks noGrp="1"/>
          </p:cNvSpPr>
          <p:nvPr>
            <p:ph type="title"/>
          </p:nvPr>
        </p:nvSpPr>
        <p:spPr>
          <a:xfrm>
            <a:off x="1484311" y="685800"/>
            <a:ext cx="10018713" cy="1004777"/>
          </a:xfrm>
        </p:spPr>
        <p:txBody>
          <a:bodyPr/>
          <a:lstStyle/>
          <a:p>
            <a:r>
              <a:rPr lang="en-US" dirty="0"/>
              <a:t>ACOG Position, continued</a:t>
            </a:r>
          </a:p>
        </p:txBody>
      </p:sp>
      <p:sp>
        <p:nvSpPr>
          <p:cNvPr id="3" name="Content Placeholder 2">
            <a:extLst>
              <a:ext uri="{FF2B5EF4-FFF2-40B4-BE49-F238E27FC236}">
                <a16:creationId xmlns:a16="http://schemas.microsoft.com/office/drawing/2014/main" id="{D07E7057-035C-4609-9E9E-B56D572043AC}"/>
              </a:ext>
            </a:extLst>
          </p:cNvPr>
          <p:cNvSpPr>
            <a:spLocks noGrp="1"/>
          </p:cNvSpPr>
          <p:nvPr>
            <p:ph idx="1"/>
          </p:nvPr>
        </p:nvSpPr>
        <p:spPr>
          <a:xfrm>
            <a:off x="1484310" y="2200941"/>
            <a:ext cx="10018713" cy="3590260"/>
          </a:xfrm>
        </p:spPr>
        <p:txBody>
          <a:bodyPr>
            <a:normAutofit fontScale="92500" lnSpcReduction="10000"/>
          </a:bodyPr>
          <a:lstStyle/>
          <a:p>
            <a:r>
              <a:rPr lang="en-US" dirty="0"/>
              <a:t>Maximize the number of health care providers (nursing and providers) in a delivery to leverage the available experience.</a:t>
            </a:r>
          </a:p>
          <a:p>
            <a:r>
              <a:rPr lang="en-US" dirty="0"/>
              <a:t>Periodically rotate health care providers to larger, higher volume, regional facilities to gain and maintain clinical experience. </a:t>
            </a:r>
          </a:p>
          <a:p>
            <a:r>
              <a:rPr lang="en-US" dirty="0"/>
              <a:t>Provide a structured orientation program for all health care providers who are new to the rural practice setting. Include local and regional practices and standards for delivery.</a:t>
            </a:r>
          </a:p>
          <a:p>
            <a:r>
              <a:rPr lang="en-US" dirty="0"/>
              <a:t>Conduct structured multidisciplinary drills and simulations based on hospital policy.</a:t>
            </a:r>
          </a:p>
          <a:p>
            <a:pPr algn="r"/>
            <a:r>
              <a:rPr lang="en-US" sz="1200" dirty="0"/>
              <a:t>(The American College of Obstetricians and Gynecologists, 2018)</a:t>
            </a:r>
          </a:p>
          <a:p>
            <a:pPr algn="r"/>
            <a:endParaRPr lang="en-US" sz="1200" dirty="0"/>
          </a:p>
          <a:p>
            <a:endParaRPr lang="en-US" dirty="0"/>
          </a:p>
        </p:txBody>
      </p:sp>
    </p:spTree>
    <p:extLst>
      <p:ext uri="{BB962C8B-B14F-4D97-AF65-F5344CB8AC3E}">
        <p14:creationId xmlns:p14="http://schemas.microsoft.com/office/powerpoint/2010/main" val="347706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D05C-1CBA-4344-914A-40B53A13E24B}"/>
              </a:ext>
            </a:extLst>
          </p:cNvPr>
          <p:cNvSpPr>
            <a:spLocks noGrp="1"/>
          </p:cNvSpPr>
          <p:nvPr>
            <p:ph type="title"/>
          </p:nvPr>
        </p:nvSpPr>
        <p:spPr/>
        <p:txBody>
          <a:bodyPr/>
          <a:lstStyle/>
          <a:p>
            <a:r>
              <a:rPr lang="en-US" dirty="0"/>
              <a:t>ACOG Position, continued</a:t>
            </a:r>
            <a:br>
              <a:rPr lang="en-US" dirty="0"/>
            </a:br>
            <a:endParaRPr lang="en-US" dirty="0"/>
          </a:p>
        </p:txBody>
      </p:sp>
      <p:sp>
        <p:nvSpPr>
          <p:cNvPr id="3" name="Content Placeholder 2">
            <a:extLst>
              <a:ext uri="{FF2B5EF4-FFF2-40B4-BE49-F238E27FC236}">
                <a16:creationId xmlns:a16="http://schemas.microsoft.com/office/drawing/2014/main" id="{B4253ED9-7388-4E7C-AE83-A67BA2331B2D}"/>
              </a:ext>
            </a:extLst>
          </p:cNvPr>
          <p:cNvSpPr>
            <a:spLocks noGrp="1"/>
          </p:cNvSpPr>
          <p:nvPr>
            <p:ph idx="1"/>
          </p:nvPr>
        </p:nvSpPr>
        <p:spPr>
          <a:xfrm>
            <a:off x="1484310" y="2073349"/>
            <a:ext cx="10018713" cy="3717851"/>
          </a:xfrm>
        </p:spPr>
        <p:txBody>
          <a:bodyPr>
            <a:normAutofit fontScale="92500"/>
          </a:bodyPr>
          <a:lstStyle/>
          <a:p>
            <a:r>
              <a:rPr lang="en-US" dirty="0"/>
              <a:t>Partner with healthcare systems to ready access to consultation and referral when needed, outreach education, and  analysis and evaluation of regional data (facilitated by the healthcare system’s perinatal centers).</a:t>
            </a:r>
          </a:p>
          <a:p>
            <a:r>
              <a:rPr lang="en-US" dirty="0"/>
              <a:t>Have established agreements with policies and procedures for timely transport, where a woman who needs urgent or emergent delivery (cesarean delivery) can be expeditiously transported to an accepting physician and facility.</a:t>
            </a:r>
          </a:p>
          <a:p>
            <a:r>
              <a:rPr lang="en-US" dirty="0"/>
              <a:t>Have essential obstetric medications and supplies available (such as magnesium sulfate, antenatal corticosteroids, and tocolytics).</a:t>
            </a:r>
          </a:p>
          <a:p>
            <a:pPr algn="r"/>
            <a:r>
              <a:rPr lang="en-US" sz="1400" dirty="0"/>
              <a:t>(The American College of Obstetricians and Gynecologists, 2018)</a:t>
            </a:r>
          </a:p>
        </p:txBody>
      </p:sp>
    </p:spTree>
    <p:extLst>
      <p:ext uri="{BB962C8B-B14F-4D97-AF65-F5344CB8AC3E}">
        <p14:creationId xmlns:p14="http://schemas.microsoft.com/office/powerpoint/2010/main" val="232560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D107-D761-48CF-B07E-E6A8C05437B2}"/>
              </a:ext>
            </a:extLst>
          </p:cNvPr>
          <p:cNvSpPr>
            <a:spLocks noGrp="1"/>
          </p:cNvSpPr>
          <p:nvPr>
            <p:ph type="title"/>
          </p:nvPr>
        </p:nvSpPr>
        <p:spPr>
          <a:xfrm>
            <a:off x="688977" y="696432"/>
            <a:ext cx="10889879" cy="1752599"/>
          </a:xfrm>
        </p:spPr>
        <p:txBody>
          <a:bodyPr/>
          <a:lstStyle/>
          <a:p>
            <a:r>
              <a:rPr lang="en-US" dirty="0"/>
              <a:t>Consequences of Lack of Obstetrical Services</a:t>
            </a:r>
          </a:p>
        </p:txBody>
      </p:sp>
      <p:sp>
        <p:nvSpPr>
          <p:cNvPr id="3" name="Content Placeholder 2">
            <a:extLst>
              <a:ext uri="{FF2B5EF4-FFF2-40B4-BE49-F238E27FC236}">
                <a16:creationId xmlns:a16="http://schemas.microsoft.com/office/drawing/2014/main" id="{8408D13A-8AD8-46E3-918D-831FB2F7DB34}"/>
              </a:ext>
            </a:extLst>
          </p:cNvPr>
          <p:cNvSpPr>
            <a:spLocks noGrp="1"/>
          </p:cNvSpPr>
          <p:nvPr>
            <p:ph idx="1"/>
          </p:nvPr>
        </p:nvSpPr>
        <p:spPr>
          <a:xfrm>
            <a:off x="1484310" y="2328531"/>
            <a:ext cx="10018713" cy="3462670"/>
          </a:xfrm>
        </p:spPr>
        <p:txBody>
          <a:bodyPr>
            <a:normAutofit/>
          </a:bodyPr>
          <a:lstStyle/>
          <a:p>
            <a:r>
              <a:rPr lang="en-US" dirty="0"/>
              <a:t>If labor progresses rapidly, the following can happen:</a:t>
            </a:r>
          </a:p>
          <a:p>
            <a:pPr lvl="1"/>
            <a:r>
              <a:rPr lang="en-US" dirty="0"/>
              <a:t>The woman gives birth at the closest hospital</a:t>
            </a:r>
          </a:p>
          <a:p>
            <a:pPr lvl="1"/>
            <a:r>
              <a:rPr lang="en-US" dirty="0"/>
              <a:t>Experiences an unplanned out-of-hospital birth</a:t>
            </a:r>
          </a:p>
          <a:p>
            <a:pPr lvl="1"/>
            <a:r>
              <a:rPr lang="en-US" dirty="0"/>
              <a:t>Plans an out-of-hospital birth</a:t>
            </a:r>
          </a:p>
          <a:p>
            <a:r>
              <a:rPr lang="en-US" dirty="0"/>
              <a:t>Successful management of either type of birth, requires preparation and readiness of the local providers and hospitals.</a:t>
            </a:r>
          </a:p>
          <a:p>
            <a:pPr algn="r"/>
            <a:r>
              <a:rPr lang="en-US" sz="1000" dirty="0"/>
              <a:t>(Kozhimannil et al., 2018)</a:t>
            </a:r>
          </a:p>
          <a:p>
            <a:endParaRPr lang="en-US" dirty="0"/>
          </a:p>
        </p:txBody>
      </p:sp>
    </p:spTree>
    <p:extLst>
      <p:ext uri="{BB962C8B-B14F-4D97-AF65-F5344CB8AC3E}">
        <p14:creationId xmlns:p14="http://schemas.microsoft.com/office/powerpoint/2010/main" val="299986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69D0-1A76-474D-A939-D5B28F41B7D8}"/>
              </a:ext>
            </a:extLst>
          </p:cNvPr>
          <p:cNvSpPr>
            <a:spLocks noGrp="1"/>
          </p:cNvSpPr>
          <p:nvPr>
            <p:ph type="title"/>
          </p:nvPr>
        </p:nvSpPr>
        <p:spPr>
          <a:xfrm>
            <a:off x="829341" y="685800"/>
            <a:ext cx="10673684" cy="1752599"/>
          </a:xfrm>
        </p:spPr>
        <p:txBody>
          <a:bodyPr/>
          <a:lstStyle/>
          <a:p>
            <a:r>
              <a:rPr lang="en-US" dirty="0"/>
              <a:t>Emergency Medical Treatment and Labor Act (EMTALA)</a:t>
            </a:r>
          </a:p>
        </p:txBody>
      </p:sp>
      <p:sp>
        <p:nvSpPr>
          <p:cNvPr id="3" name="Content Placeholder 2">
            <a:extLst>
              <a:ext uri="{FF2B5EF4-FFF2-40B4-BE49-F238E27FC236}">
                <a16:creationId xmlns:a16="http://schemas.microsoft.com/office/drawing/2014/main" id="{070703DF-ED8B-45DB-B67C-726C8ADB523D}"/>
              </a:ext>
            </a:extLst>
          </p:cNvPr>
          <p:cNvSpPr>
            <a:spLocks noGrp="1"/>
          </p:cNvSpPr>
          <p:nvPr>
            <p:ph idx="1"/>
          </p:nvPr>
        </p:nvSpPr>
        <p:spPr/>
        <p:txBody>
          <a:bodyPr/>
          <a:lstStyle/>
          <a:p>
            <a:r>
              <a:rPr lang="en-US" dirty="0"/>
              <a:t>Legal requirement related to obstetric care:</a:t>
            </a:r>
          </a:p>
          <a:p>
            <a:pPr lvl="1"/>
            <a:r>
              <a:rPr lang="en-US" dirty="0"/>
              <a:t>An individual deemed qualified by hospital policy must perform an appropriate medical screening to determine of an emergency conditions exists.  In relation to a woman in labor, this must take into consideration the health of both mother and baby.</a:t>
            </a:r>
          </a:p>
          <a:p>
            <a:pPr lvl="1"/>
            <a:r>
              <a:rPr lang="en-US" dirty="0"/>
              <a:t>If the emergency condition exists, stabilize the patient for transfer only if the benefit of transfer outweighs the risks.  Written certification is required.</a:t>
            </a:r>
          </a:p>
          <a:p>
            <a:pPr lvl="1" algn="r"/>
            <a:r>
              <a:rPr lang="en-US" sz="1000" dirty="0"/>
              <a:t>(The American College of Obstetricians and Gynecologists, 2016)</a:t>
            </a:r>
          </a:p>
        </p:txBody>
      </p:sp>
    </p:spTree>
    <p:extLst>
      <p:ext uri="{BB962C8B-B14F-4D97-AF65-F5344CB8AC3E}">
        <p14:creationId xmlns:p14="http://schemas.microsoft.com/office/powerpoint/2010/main" val="4116786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4909</Words>
  <Application>Microsoft Office PowerPoint</Application>
  <PresentationFormat>Widescreen</PresentationFormat>
  <Paragraphs>313</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Symbol</vt:lpstr>
      <vt:lpstr>Times New Roman</vt:lpstr>
      <vt:lpstr>Parallax</vt:lpstr>
      <vt:lpstr>Emergent Obstetrical Delivery </vt:lpstr>
      <vt:lpstr>Background</vt:lpstr>
      <vt:lpstr>Hospital Obstetrics in Rural Counties 2004-2014 (Centers for Medicare &amp; Medicaid, 2019)</vt:lpstr>
      <vt:lpstr>Challenges in Rural Hospitals</vt:lpstr>
      <vt:lpstr>Position Statement on Rural Obstetric Settings</vt:lpstr>
      <vt:lpstr>ACOG Position, continued</vt:lpstr>
      <vt:lpstr>ACOG Position, continued </vt:lpstr>
      <vt:lpstr>Consequences of Lack of Obstetrical Services</vt:lpstr>
      <vt:lpstr>Emergency Medical Treatment and Labor Act (EMTALA)</vt:lpstr>
      <vt:lpstr>EMTALA, continued</vt:lpstr>
      <vt:lpstr>Triage Guideline to Determine a Safe Transfer (The American College of Obstetricians and Gynecologists, 2016)</vt:lpstr>
      <vt:lpstr>Emergent Obstetrical Delivery</vt:lpstr>
      <vt:lpstr>Educational Plan</vt:lpstr>
      <vt:lpstr>PowerPoint Presentation</vt:lpstr>
      <vt:lpstr>PowerPoint Presentation</vt:lpstr>
      <vt:lpstr>PowerPoint Presentation</vt:lpstr>
      <vt:lpstr>Available on Request</vt:lpstr>
      <vt:lpstr>For more information contact: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Emergent Obstetrical Delivery </dc:title>
  <dc:creator>Katherine Feagler</dc:creator>
  <cp:lastModifiedBy>Katherine Feagler</cp:lastModifiedBy>
  <cp:revision>2</cp:revision>
  <dcterms:created xsi:type="dcterms:W3CDTF">2020-10-25T22:03:38Z</dcterms:created>
  <dcterms:modified xsi:type="dcterms:W3CDTF">2020-10-25T22:12:25Z</dcterms:modified>
</cp:coreProperties>
</file>