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</p:sldMasterIdLst>
  <p:notesMasterIdLst>
    <p:notesMasterId r:id="rId14"/>
  </p:notesMasterIdLst>
  <p:handoutMasterIdLst>
    <p:handoutMasterId r:id="rId15"/>
  </p:handoutMasterIdLst>
  <p:sldIdLst>
    <p:sldId id="315" r:id="rId5"/>
    <p:sldId id="266" r:id="rId6"/>
    <p:sldId id="318" r:id="rId7"/>
    <p:sldId id="319" r:id="rId8"/>
    <p:sldId id="310" r:id="rId9"/>
    <p:sldId id="317" r:id="rId10"/>
    <p:sldId id="305" r:id="rId11"/>
    <p:sldId id="313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5AA1BD55-57CD-466E-0725-B6CBA11E0D12}" name="Lauren Weldy (ALLEGIS GROUP SERVICES)" initials="LW" userId="S::v-lweldy@microsoft.com::07a2285c-a352-4b96-8658-ecc34365c1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FED527-9CC8-4563-A9F5-961DD22A67EE}" v="3" dt="2024-04-26T19:27:01.613"/>
  </p1510:revLst>
</p1510:revInfo>
</file>

<file path=ppt/tableStyles.xml><?xml version="1.0" encoding="utf-8"?>
<a:tblStyleLst xmlns:a="http://schemas.openxmlformats.org/drawingml/2006/main" def="{8A107856-5554-42FB-B03E-39F5DBC370B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88" autoAdjust="0"/>
  </p:normalViewPr>
  <p:slideViewPr>
    <p:cSldViewPr snapToGrid="0">
      <p:cViewPr varScale="1">
        <p:scale>
          <a:sx n="109" d="100"/>
          <a:sy n="109" d="100"/>
        </p:scale>
        <p:origin x="67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>
        <p:scale>
          <a:sx n="1" d="2"/>
          <a:sy n="1" d="2"/>
        </p:scale>
        <p:origin x="2640" y="28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zanne Doudney" userId="08fbf1b5-cf82-44b9-989e-5760c4c1a6d2" providerId="ADAL" clId="{33FED527-9CC8-4563-A9F5-961DD22A67EE}"/>
    <pc:docChg chg="undo custSel addSld delSld modSld">
      <pc:chgData name="Suzanne Doudney" userId="08fbf1b5-cf82-44b9-989e-5760c4c1a6d2" providerId="ADAL" clId="{33FED527-9CC8-4563-A9F5-961DD22A67EE}" dt="2024-04-26T19:30:00.557" v="488" actId="1036"/>
      <pc:docMkLst>
        <pc:docMk/>
      </pc:docMkLst>
      <pc:sldChg chg="modSp mod">
        <pc:chgData name="Suzanne Doudney" userId="08fbf1b5-cf82-44b9-989e-5760c4c1a6d2" providerId="ADAL" clId="{33FED527-9CC8-4563-A9F5-961DD22A67EE}" dt="2024-04-26T19:25:59.765" v="306" actId="20577"/>
        <pc:sldMkLst>
          <pc:docMk/>
          <pc:sldMk cId="3318299500" sldId="266"/>
        </pc:sldMkLst>
        <pc:spChg chg="mod">
          <ac:chgData name="Suzanne Doudney" userId="08fbf1b5-cf82-44b9-989e-5760c4c1a6d2" providerId="ADAL" clId="{33FED527-9CC8-4563-A9F5-961DD22A67EE}" dt="2024-04-26T19:25:59.765" v="306" actId="20577"/>
          <ac:spMkLst>
            <pc:docMk/>
            <pc:sldMk cId="3318299500" sldId="266"/>
            <ac:spMk id="5" creationId="{30EB58E2-A9A0-481A-8B5B-381B836CE40B}"/>
          </ac:spMkLst>
        </pc:spChg>
      </pc:sldChg>
      <pc:sldChg chg="delSp modSp mod">
        <pc:chgData name="Suzanne Doudney" userId="08fbf1b5-cf82-44b9-989e-5760c4c1a6d2" providerId="ADAL" clId="{33FED527-9CC8-4563-A9F5-961DD22A67EE}" dt="2024-04-26T19:29:07.214" v="406" actId="20577"/>
        <pc:sldMkLst>
          <pc:docMk/>
          <pc:sldMk cId="4065057152" sldId="310"/>
        </pc:sldMkLst>
        <pc:spChg chg="mod">
          <ac:chgData name="Suzanne Doudney" userId="08fbf1b5-cf82-44b9-989e-5760c4c1a6d2" providerId="ADAL" clId="{33FED527-9CC8-4563-A9F5-961DD22A67EE}" dt="2024-04-26T19:29:07.214" v="406" actId="20577"/>
          <ac:spMkLst>
            <pc:docMk/>
            <pc:sldMk cId="4065057152" sldId="310"/>
            <ac:spMk id="3" creationId="{3EAD3192-D337-8C2E-FAAC-9B46B5DFBD21}"/>
          </ac:spMkLst>
        </pc:spChg>
        <pc:spChg chg="del">
          <ac:chgData name="Suzanne Doudney" userId="08fbf1b5-cf82-44b9-989e-5760c4c1a6d2" providerId="ADAL" clId="{33FED527-9CC8-4563-A9F5-961DD22A67EE}" dt="2024-04-26T19:28:21.926" v="376" actId="478"/>
          <ac:spMkLst>
            <pc:docMk/>
            <pc:sldMk cId="4065057152" sldId="310"/>
            <ac:spMk id="5" creationId="{3E221B61-AE76-F082-2B2D-3316A4EDACFC}"/>
          </ac:spMkLst>
        </pc:spChg>
      </pc:sldChg>
      <pc:sldChg chg="modSp del mod">
        <pc:chgData name="Suzanne Doudney" userId="08fbf1b5-cf82-44b9-989e-5760c4c1a6d2" providerId="ADAL" clId="{33FED527-9CC8-4563-A9F5-961DD22A67EE}" dt="2024-04-26T19:23:55.564" v="22" actId="47"/>
        <pc:sldMkLst>
          <pc:docMk/>
          <pc:sldMk cId="1230700268" sldId="312"/>
        </pc:sldMkLst>
        <pc:spChg chg="mod">
          <ac:chgData name="Suzanne Doudney" userId="08fbf1b5-cf82-44b9-989e-5760c4c1a6d2" providerId="ADAL" clId="{33FED527-9CC8-4563-A9F5-961DD22A67EE}" dt="2024-04-26T19:23:03.437" v="18" actId="20577"/>
          <ac:spMkLst>
            <pc:docMk/>
            <pc:sldMk cId="1230700268" sldId="312"/>
            <ac:spMk id="3" creationId="{41191CC7-9CF2-71F0-1AD4-791EA9CBAD97}"/>
          </ac:spMkLst>
        </pc:spChg>
      </pc:sldChg>
      <pc:sldChg chg="modSp mod">
        <pc:chgData name="Suzanne Doudney" userId="08fbf1b5-cf82-44b9-989e-5760c4c1a6d2" providerId="ADAL" clId="{33FED527-9CC8-4563-A9F5-961DD22A67EE}" dt="2024-04-26T19:30:00.557" v="488" actId="1036"/>
        <pc:sldMkLst>
          <pc:docMk/>
          <pc:sldMk cId="837163274" sldId="317"/>
        </pc:sldMkLst>
        <pc:spChg chg="mod">
          <ac:chgData name="Suzanne Doudney" userId="08fbf1b5-cf82-44b9-989e-5760c4c1a6d2" providerId="ADAL" clId="{33FED527-9CC8-4563-A9F5-961DD22A67EE}" dt="2024-04-26T19:29:40.645" v="445" actId="1036"/>
          <ac:spMkLst>
            <pc:docMk/>
            <pc:sldMk cId="837163274" sldId="317"/>
            <ac:spMk id="3" creationId="{3EAD3192-D337-8C2E-FAAC-9B46B5DFBD21}"/>
          </ac:spMkLst>
        </pc:spChg>
        <pc:spChg chg="mod">
          <ac:chgData name="Suzanne Doudney" userId="08fbf1b5-cf82-44b9-989e-5760c4c1a6d2" providerId="ADAL" clId="{33FED527-9CC8-4563-A9F5-961DD22A67EE}" dt="2024-04-26T19:30:00.557" v="488" actId="1036"/>
          <ac:spMkLst>
            <pc:docMk/>
            <pc:sldMk cId="837163274" sldId="317"/>
            <ac:spMk id="9" creationId="{BD5CBAA7-36B4-F218-D10E-255237E23232}"/>
          </ac:spMkLst>
        </pc:spChg>
      </pc:sldChg>
      <pc:sldChg chg="addSp delSp modSp add mod">
        <pc:chgData name="Suzanne Doudney" userId="08fbf1b5-cf82-44b9-989e-5760c4c1a6d2" providerId="ADAL" clId="{33FED527-9CC8-4563-A9F5-961DD22A67EE}" dt="2024-04-26T19:26:55.471" v="310" actId="22"/>
        <pc:sldMkLst>
          <pc:docMk/>
          <pc:sldMk cId="628267387" sldId="318"/>
        </pc:sldMkLst>
        <pc:spChg chg="mod">
          <ac:chgData name="Suzanne Doudney" userId="08fbf1b5-cf82-44b9-989e-5760c4c1a6d2" providerId="ADAL" clId="{33FED527-9CC8-4563-A9F5-961DD22A67EE}" dt="2024-04-26T19:24:06.707" v="43" actId="5793"/>
          <ac:spMkLst>
            <pc:docMk/>
            <pc:sldMk cId="628267387" sldId="318"/>
            <ac:spMk id="2" creationId="{E2D30E0F-10C6-298A-C347-E831FFF4ECB8}"/>
          </ac:spMkLst>
        </pc:spChg>
        <pc:spChg chg="mod">
          <ac:chgData name="Suzanne Doudney" userId="08fbf1b5-cf82-44b9-989e-5760c4c1a6d2" providerId="ADAL" clId="{33FED527-9CC8-4563-A9F5-961DD22A67EE}" dt="2024-04-26T19:26:06.622" v="308" actId="20577"/>
          <ac:spMkLst>
            <pc:docMk/>
            <pc:sldMk cId="628267387" sldId="318"/>
            <ac:spMk id="3" creationId="{41191CC7-9CF2-71F0-1AD4-791EA9CBAD97}"/>
          </ac:spMkLst>
        </pc:spChg>
        <pc:picChg chg="add del">
          <ac:chgData name="Suzanne Doudney" userId="08fbf1b5-cf82-44b9-989e-5760c4c1a6d2" providerId="ADAL" clId="{33FED527-9CC8-4563-A9F5-961DD22A67EE}" dt="2024-04-26T19:26:55.471" v="310" actId="22"/>
          <ac:picMkLst>
            <pc:docMk/>
            <pc:sldMk cId="628267387" sldId="318"/>
            <ac:picMk id="5" creationId="{2413DA60-7F87-6FA2-DEF1-8DE371D68863}"/>
          </ac:picMkLst>
        </pc:picChg>
      </pc:sldChg>
      <pc:sldChg chg="add del">
        <pc:chgData name="Suzanne Doudney" userId="08fbf1b5-cf82-44b9-989e-5760c4c1a6d2" providerId="ADAL" clId="{33FED527-9CC8-4563-A9F5-961DD22A67EE}" dt="2024-04-26T19:23:41.363" v="20" actId="47"/>
        <pc:sldMkLst>
          <pc:docMk/>
          <pc:sldMk cId="1436605534" sldId="318"/>
        </pc:sldMkLst>
      </pc:sldChg>
      <pc:sldChg chg="delSp modSp add mod">
        <pc:chgData name="Suzanne Doudney" userId="08fbf1b5-cf82-44b9-989e-5760c4c1a6d2" providerId="ADAL" clId="{33FED527-9CC8-4563-A9F5-961DD22A67EE}" dt="2024-04-26T19:28:13.926" v="375" actId="20577"/>
        <pc:sldMkLst>
          <pc:docMk/>
          <pc:sldMk cId="1936454055" sldId="319"/>
        </pc:sldMkLst>
        <pc:spChg chg="mod">
          <ac:chgData name="Suzanne Doudney" userId="08fbf1b5-cf82-44b9-989e-5760c4c1a6d2" providerId="ADAL" clId="{33FED527-9CC8-4563-A9F5-961DD22A67EE}" dt="2024-04-26T19:27:25.981" v="316"/>
          <ac:spMkLst>
            <pc:docMk/>
            <pc:sldMk cId="1936454055" sldId="319"/>
            <ac:spMk id="2" creationId="{6A0D2769-08DE-E62F-163A-27A5442A9FFA}"/>
          </ac:spMkLst>
        </pc:spChg>
        <pc:spChg chg="mod">
          <ac:chgData name="Suzanne Doudney" userId="08fbf1b5-cf82-44b9-989e-5760c4c1a6d2" providerId="ADAL" clId="{33FED527-9CC8-4563-A9F5-961DD22A67EE}" dt="2024-04-26T19:28:13.926" v="375" actId="20577"/>
          <ac:spMkLst>
            <pc:docMk/>
            <pc:sldMk cId="1936454055" sldId="319"/>
            <ac:spMk id="3" creationId="{3EAD3192-D337-8C2E-FAAC-9B46B5DFBD21}"/>
          </ac:spMkLst>
        </pc:spChg>
        <pc:spChg chg="del">
          <ac:chgData name="Suzanne Doudney" userId="08fbf1b5-cf82-44b9-989e-5760c4c1a6d2" providerId="ADAL" clId="{33FED527-9CC8-4563-A9F5-961DD22A67EE}" dt="2024-04-26T19:27:29.662" v="317" actId="478"/>
          <ac:spMkLst>
            <pc:docMk/>
            <pc:sldMk cId="1936454055" sldId="319"/>
            <ac:spMk id="5" creationId="{3E221B61-AE76-F082-2B2D-3316A4EDACFC}"/>
          </ac:spMkLst>
        </pc:spChg>
      </pc:sldChg>
      <pc:sldMasterChg chg="delSldLayout">
        <pc:chgData name="Suzanne Doudney" userId="08fbf1b5-cf82-44b9-989e-5760c4c1a6d2" providerId="ADAL" clId="{33FED527-9CC8-4563-A9F5-961DD22A67EE}" dt="2024-04-26T19:23:55.564" v="22" actId="47"/>
        <pc:sldMasterMkLst>
          <pc:docMk/>
          <pc:sldMasterMk cId="647548972" sldId="2147483686"/>
        </pc:sldMasterMkLst>
        <pc:sldLayoutChg chg="del">
          <pc:chgData name="Suzanne Doudney" userId="08fbf1b5-cf82-44b9-989e-5760c4c1a6d2" providerId="ADAL" clId="{33FED527-9CC8-4563-A9F5-961DD22A67EE}" dt="2024-04-26T19:23:55.564" v="22" actId="47"/>
          <pc:sldLayoutMkLst>
            <pc:docMk/>
            <pc:sldMasterMk cId="647548972" sldId="2147483686"/>
            <pc:sldLayoutMk cId="1924306407" sldId="214748370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89D207-BE08-4B33-B5B0-5A5A94C951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58DB9-49DC-495B-A68F-33D105C90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A1AC4-3AE8-4F87-AAED-904EC6054702}" type="datetimeFigureOut">
              <a:rPr lang="en-US" smtClean="0"/>
              <a:t>4/26/2024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6337E-DAD5-442C-9B8F-E10EB7D97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3BDF2-02BD-4181-AC28-FD56172CC6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8A362-CAFC-4987-9A50-475705283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6653-6123-4FE4-861F-5F9583BF59B0}" type="datetimeFigureOut">
              <a:rPr lang="en-US" smtClean="0"/>
              <a:t>4/26/2024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EB602-95FC-483A-B12D-216A7AD7E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8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51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38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854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603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814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27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912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97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6206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365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2157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F5F5DFA-1BC3-4062-9356-6145C9F7C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B5D461-AEC0-477F-A77A-6227F95A8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75813" y="0"/>
            <a:ext cx="4016188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1A041D-DE47-45FA-AC78-CC7FD0257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614254-52EF-4F58-99B1-CDA7C3922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9134" y="1095508"/>
            <a:ext cx="8203482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D3B3ABA-0408-41EA-935D-D4F4586A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7178" y="1361923"/>
            <a:ext cx="6623040" cy="1421898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EA5BF-04A6-2B17-0703-8419C4DB97F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7399" y="2916772"/>
            <a:ext cx="6622819" cy="2852639"/>
          </a:xfrm>
        </p:spPr>
        <p:txBody>
          <a:bodyPr anchor="t"/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2000" b="0"/>
            </a:lvl1pPr>
            <a:lvl2pPr>
              <a:lnSpc>
                <a:spcPct val="125000"/>
              </a:lnSpc>
              <a:spcAft>
                <a:spcPts val="600"/>
              </a:spcAft>
              <a:defRPr/>
            </a:lvl2pPr>
            <a:lvl3pPr>
              <a:lnSpc>
                <a:spcPct val="125000"/>
              </a:lnSpc>
              <a:spcAft>
                <a:spcPts val="600"/>
              </a:spcAft>
              <a:defRPr/>
            </a:lvl3pPr>
            <a:lvl4pPr>
              <a:lnSpc>
                <a:spcPct val="125000"/>
              </a:lnSpc>
              <a:spcAft>
                <a:spcPts val="600"/>
              </a:spcAft>
              <a:defRPr/>
            </a:lvl4pPr>
            <a:lvl5pPr>
              <a:lnSpc>
                <a:spcPct val="125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37301C-2B9B-4119-9002-BD6DB2AB8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6144405"/>
            <a:ext cx="8150087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12738D-D0ED-4899-A01C-42439B5B3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206532" y="6167615"/>
            <a:ext cx="398241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ED261D-45B9-40C1-8341-8B8B796E8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7">
            <a:extLst>
              <a:ext uri="{FF2B5EF4-FFF2-40B4-BE49-F238E27FC236}">
                <a16:creationId xmlns:a16="http://schemas.microsoft.com/office/drawing/2014/main" id="{182CF530-D736-4104-8678-850EEDF9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7178" y="6309360"/>
            <a:ext cx="662304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Date Placeholder 5">
            <a:extLst>
              <a:ext uri="{FF2B5EF4-FFF2-40B4-BE49-F238E27FC236}">
                <a16:creationId xmlns:a16="http://schemas.microsoft.com/office/drawing/2014/main" id="{8DEDB7CE-711E-4E43-9450-4C7BECE2FC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79537" y="6309360"/>
            <a:ext cx="1885598" cy="457200"/>
          </a:xfrm>
        </p:spPr>
        <p:txBody>
          <a:bodyPr/>
          <a:lstStyle/>
          <a:p>
            <a:r>
              <a:rPr lang="en-US" dirty="0"/>
              <a:t>9/8/20XX</a:t>
            </a:r>
          </a:p>
        </p:txBody>
      </p:sp>
      <p:sp>
        <p:nvSpPr>
          <p:cNvPr id="20" name="Slide Number Placeholder 9">
            <a:extLst>
              <a:ext uri="{FF2B5EF4-FFF2-40B4-BE49-F238E27FC236}">
                <a16:creationId xmlns:a16="http://schemas.microsoft.com/office/drawing/2014/main" id="{F5D9588C-9E6B-42F6-8B42-D1838862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E23953F-BF80-48E0-8282-62907D6C29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42523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79D74E-6357-D3E7-30C0-09B4B82BA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203482" y="1095507"/>
            <a:ext cx="3997653" cy="50168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34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DF88512-9E62-4695-B350-39488566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CD596D-95F4-4C5C-A0E7-86D747FE70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53E9F-DCBF-4BEE-A261-5AA97361A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9B0EB0-AEBA-44ED-BC77-4188C74861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1" y="962423"/>
            <a:ext cx="10013710" cy="1216152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52AD8E1-37CB-EB1E-9394-A293E1F2107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542563" y="2590800"/>
            <a:ext cx="6441412" cy="3718557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sz="1800"/>
            </a:lvl2pPr>
            <a:lvl3pPr marL="566928">
              <a:lnSpc>
                <a:spcPct val="125000"/>
              </a:lnSpc>
              <a:spcAft>
                <a:spcPts val="600"/>
              </a:spcAft>
              <a:defRPr sz="1800"/>
            </a:lvl3pPr>
            <a:lvl4pPr marL="850392">
              <a:lnSpc>
                <a:spcPct val="125000"/>
              </a:lnSpc>
              <a:spcAft>
                <a:spcPts val="600"/>
              </a:spcAft>
              <a:defRPr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B37B294-6F01-986D-E8E5-119AE9A8F2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97362" y="2590800"/>
            <a:ext cx="3522849" cy="3718557"/>
          </a:xfrm>
        </p:spPr>
        <p:txBody>
          <a:bodyPr anchor="t">
            <a:normAutofit/>
          </a:bodyPr>
          <a:lstStyle>
            <a:lvl1pPr marL="285750" indent="-285750">
              <a:lnSpc>
                <a:spcPct val="125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 sz="1800" b="0"/>
            </a:lvl1pPr>
            <a:lvl2pPr>
              <a:lnSpc>
                <a:spcPct val="125000"/>
              </a:lnSpc>
              <a:spcAft>
                <a:spcPts val="600"/>
              </a:spcAft>
              <a:defRPr sz="1800"/>
            </a:lvl2pPr>
            <a:lvl3pPr>
              <a:lnSpc>
                <a:spcPct val="125000"/>
              </a:lnSpc>
              <a:spcAft>
                <a:spcPts val="600"/>
              </a:spcAft>
              <a:defRPr sz="1800"/>
            </a:lvl3pPr>
            <a:lvl4pPr>
              <a:lnSpc>
                <a:spcPct val="125000"/>
              </a:lnSpc>
              <a:spcAft>
                <a:spcPts val="600"/>
              </a:spcAft>
              <a:defRPr sz="1800"/>
            </a:lvl4pPr>
            <a:lvl5pPr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78DD10-67BC-4E87-A788-A45C6093F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769F5-486B-4B48-A543-2C70359DF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47BB165-F380-48C4-B95B-C09C9189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1" y="6309360"/>
            <a:ext cx="5049579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0805E9B-6657-4167-BD79-CAC59C0D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0EFA1AD-93FB-148E-CFC6-A6E5D99674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8168" y="6309360"/>
            <a:ext cx="2148840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9/8/20XX</a:t>
            </a:r>
          </a:p>
        </p:txBody>
      </p:sp>
    </p:spTree>
    <p:extLst>
      <p:ext uri="{BB962C8B-B14F-4D97-AF65-F5344CB8AC3E}">
        <p14:creationId xmlns:p14="http://schemas.microsoft.com/office/powerpoint/2010/main" val="1616477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F5F5DFA-1BC3-4062-9356-6145C9F7C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B5D461-AEC0-477F-A77A-6227F95A8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016188" cy="1056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1A041D-DE47-45FA-AC78-CC7FD0257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614254-52EF-4F58-99B1-CDA7C3922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8518" y="1095508"/>
            <a:ext cx="8203482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D3B3ABA-0408-41EA-935D-D4F4586A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06511" y="1393926"/>
            <a:ext cx="7042570" cy="1626225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EF27B53-079D-232F-8AA5-ED461B34E8D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506741" y="3153103"/>
            <a:ext cx="7042335" cy="2648312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>
              <a:lnSpc>
                <a:spcPct val="125000"/>
              </a:lnSpc>
              <a:spcAft>
                <a:spcPts val="600"/>
              </a:spcAft>
              <a:defRPr sz="1800"/>
            </a:lvl2pPr>
            <a:lvl3pPr>
              <a:lnSpc>
                <a:spcPct val="125000"/>
              </a:lnSpc>
              <a:spcAft>
                <a:spcPts val="600"/>
              </a:spcAft>
              <a:defRPr sz="1800"/>
            </a:lvl3pPr>
            <a:lvl4pPr>
              <a:lnSpc>
                <a:spcPct val="125000"/>
              </a:lnSpc>
              <a:spcAft>
                <a:spcPts val="600"/>
              </a:spcAft>
              <a:defRPr sz="1800"/>
            </a:lvl4pPr>
            <a:lvl5pPr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37301C-2B9B-4119-9002-BD6DB2AB8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41913" y="6144405"/>
            <a:ext cx="8150087" cy="7135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12738D-D0ED-4899-A01C-42439B5B3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167615"/>
            <a:ext cx="398241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ED261D-45B9-40C1-8341-8B8B796E8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E23953F-BF80-48E0-8282-62907D6C29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6412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4F4FDF97-2780-775F-9416-96F7A9066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2" y="6309360"/>
            <a:ext cx="4280135" cy="457200"/>
          </a:xfrm>
        </p:spPr>
        <p:txBody>
          <a:bodyPr/>
          <a:lstStyle>
            <a:lvl1pPr algn="ctr">
              <a:defRPr>
                <a:effectLst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A03787D1-4AB7-2166-D4DB-A3878CBB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6511" y="6309360"/>
            <a:ext cx="1513289" cy="457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9/8/20XX</a:t>
            </a:r>
            <a:endParaRPr lang="en-US" dirty="0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4F8C5CD2-BF99-0846-2E4A-179E6C459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00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2A19A957-1FB5-43F8-B325-BBD9FEF23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A5410A-92A6-4C0B-9D89-186B7DDB2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3516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A26073-23A2-4B91-A128-79AA1BE935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351619"/>
            <a:ext cx="12192000" cy="474948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4D5DFA-0CEA-43F0-98EE-6C9F741F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6107836"/>
            <a:ext cx="4651248" cy="750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E19795B-1103-80EF-6098-1E8371D07D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935" y="91439"/>
            <a:ext cx="10900146" cy="1168739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4F766-C576-F298-E93A-CD0D832F8E4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8935" y="1646102"/>
            <a:ext cx="3819652" cy="4160520"/>
          </a:xfrm>
        </p:spPr>
        <p:txBody>
          <a:bodyPr anchor="t">
            <a:normAutofit/>
          </a:bodyPr>
          <a:lstStyle>
            <a:lvl1pPr>
              <a:lnSpc>
                <a:spcPct val="125000"/>
              </a:lnSpc>
              <a:spcAft>
                <a:spcPts val="600"/>
              </a:spcAft>
              <a:defRPr sz="1800" b="0"/>
            </a:lvl1pPr>
            <a:lvl2pPr>
              <a:lnSpc>
                <a:spcPct val="125000"/>
              </a:lnSpc>
              <a:spcAft>
                <a:spcPts val="600"/>
              </a:spcAft>
              <a:defRPr sz="1800"/>
            </a:lvl2pPr>
            <a:lvl3pPr>
              <a:lnSpc>
                <a:spcPct val="125000"/>
              </a:lnSpc>
              <a:spcAft>
                <a:spcPts val="600"/>
              </a:spcAft>
              <a:defRPr sz="1800"/>
            </a:lvl3pPr>
            <a:lvl4pPr>
              <a:lnSpc>
                <a:spcPct val="125000"/>
              </a:lnSpc>
              <a:spcAft>
                <a:spcPts val="600"/>
              </a:spcAft>
              <a:defRPr sz="1800"/>
            </a:lvl4pPr>
            <a:lvl5pPr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52712D-F957-4B22-8B50-BE10410FF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6101107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29">
            <a:extLst>
              <a:ext uri="{FF2B5EF4-FFF2-40B4-BE49-F238E27FC236}">
                <a16:creationId xmlns:a16="http://schemas.microsoft.com/office/drawing/2014/main" id="{26FD74F8-42BB-4CB4-ABF1-5F149743B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2917" y="6309360"/>
            <a:ext cx="3423986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Date Placeholder 28">
            <a:extLst>
              <a:ext uri="{FF2B5EF4-FFF2-40B4-BE49-F238E27FC236}">
                <a16:creationId xmlns:a16="http://schemas.microsoft.com/office/drawing/2014/main" id="{5B031752-6400-4BFB-979F-E2EE795E4B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73620" y="6309360"/>
            <a:ext cx="3411973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2" name="Slide Number Placeholder 30">
            <a:extLst>
              <a:ext uri="{FF2B5EF4-FFF2-40B4-BE49-F238E27FC236}">
                <a16:creationId xmlns:a16="http://schemas.microsoft.com/office/drawing/2014/main" id="{6A5CAEAF-7DEC-4B20-8B1E-301A9D0E6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B696A3-EA34-4924-9037-E330B1CB8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33798" y="6117631"/>
            <a:ext cx="64008" cy="7403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E94D0A7-4358-49BF-96EE-8DEB6F4DCF56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679661" y="1646102"/>
            <a:ext cx="6863403" cy="4160520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sz="1800"/>
            </a:lvl2pPr>
            <a:lvl3pPr marL="566928">
              <a:lnSpc>
                <a:spcPct val="125000"/>
              </a:lnSpc>
              <a:spcAft>
                <a:spcPts val="600"/>
              </a:spcAft>
              <a:defRPr sz="1800"/>
            </a:lvl3pPr>
            <a:lvl4pPr marL="850392">
              <a:lnSpc>
                <a:spcPct val="125000"/>
              </a:lnSpc>
              <a:spcAft>
                <a:spcPts val="600"/>
              </a:spcAft>
              <a:defRPr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736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3DC2F0A-1748-49AE-AF72-D6BBB4F8F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3DF7B1-E0C5-4E09-BB5C-F11EA14D7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66789"/>
            <a:ext cx="6833381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C678EC-E47C-4AC2-A75A-7022CECD00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4622" y="848455"/>
            <a:ext cx="5102365" cy="2601914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74E69A-5ABD-42DF-A2B0-997A62625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063" y="920164"/>
            <a:ext cx="1070775" cy="24661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B6D0A-4A1F-4B59-B429-AD3FABC74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B66529-F6B7-4C1C-8291-8139628DF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48456"/>
            <a:ext cx="6833382" cy="717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2245B9-34B5-4F89-8EA6-C018B9D4F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58023" y="3442673"/>
            <a:ext cx="5333977" cy="34153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0814BE-76E8-43EC-9616-A1F02F053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96996"/>
            <a:ext cx="1219200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AAA0A6-9D4B-4AA2-82F0-77E5ECF4B64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86762" y="3928342"/>
            <a:ext cx="4162319" cy="228500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1800" b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7" name="Footer Placeholder 12">
            <a:extLst>
              <a:ext uri="{FF2B5EF4-FFF2-40B4-BE49-F238E27FC236}">
                <a16:creationId xmlns:a16="http://schemas.microsoft.com/office/drawing/2014/main" id="{8E3FFD99-95F0-47A4-8642-FB9FECEC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5917" y="6309360"/>
            <a:ext cx="4946592" cy="457200"/>
          </a:xfrm>
        </p:spPr>
        <p:txBody>
          <a:bodyPr/>
          <a:lstStyle>
            <a:lvl1pPr>
              <a:defRPr lang="en-US" sz="12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727536-E532-4015-A178-0ABB6B09C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ate Placeholder 11">
            <a:extLst>
              <a:ext uri="{FF2B5EF4-FFF2-40B4-BE49-F238E27FC236}">
                <a16:creationId xmlns:a16="http://schemas.microsoft.com/office/drawing/2014/main" id="{22977876-C29D-4D32-9948-303465AE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77730" y="6309360"/>
            <a:ext cx="2736329" cy="457200"/>
          </a:xfrm>
        </p:spPr>
        <p:txBody>
          <a:bodyPr/>
          <a:lstStyle/>
          <a:p>
            <a:r>
              <a:rPr lang="en-US" dirty="0"/>
              <a:t>9/8/20XX</a:t>
            </a:r>
          </a:p>
        </p:txBody>
      </p:sp>
      <p:sp>
        <p:nvSpPr>
          <p:cNvPr id="20" name="Slide Number Placeholder 15">
            <a:extLst>
              <a:ext uri="{FF2B5EF4-FFF2-40B4-BE49-F238E27FC236}">
                <a16:creationId xmlns:a16="http://schemas.microsoft.com/office/drawing/2014/main" id="{6A7BC11E-2EF0-4989-9A7E-7AB377DB8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557ABF-B75C-BD78-1A04-E483A57A9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67712" y="0"/>
            <a:ext cx="5728216" cy="845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3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A8D8870-8337-4ABD-9EA6-3D5AAB7E4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C3B2DB-2CCA-4BD4-8D63-98257049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6629" y="825687"/>
            <a:ext cx="9643772" cy="5201730"/>
          </a:xfrm>
        </p:spPr>
        <p:txBody>
          <a:bodyPr tIns="182880" anchor="ctr" anchorCtr="0">
            <a:noAutofit/>
          </a:bodyPr>
          <a:lstStyle>
            <a:lvl1pPr algn="l">
              <a:lnSpc>
                <a:spcPct val="100000"/>
              </a:lnSpc>
              <a:defRPr sz="4800" cap="all" baseline="0">
                <a:solidFill>
                  <a:schemeClr val="bg1"/>
                </a:solidFill>
              </a:defRPr>
            </a:lvl1pPr>
          </a:lstStyle>
          <a:p>
            <a:r>
              <a:rPr lang="en-US" sz="4400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92E4C-AD3B-4E88-8540-E757597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32632F-9ED1-4328-BBE3-B4E01415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124D3C-01E3-4B96-BDF0-54851D17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7A64FF-37A7-4837-8033-CBEA22697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C0C09F-8990-542B-199E-E6FADE2FE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F60C3-341E-9533-2415-66360A254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53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944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43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5859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5215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4/26/2024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94837D5C-EE88-BE2B-5940-6A8E20CAE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D6331A-AE6C-3009-DDD4-1671FF7E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D7D28B-DE67-0B99-CDEB-A037FFC56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B9F3E3-6134-5423-F75E-B36E71A65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1F677F-A1EC-4CDA-E80E-4B3695465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E2C06-C49E-A5AA-07A3-D134EFA3D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BA39D8-E4F7-CD36-B80A-49D228C0F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6F4721-4B2C-0638-8409-054F6738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94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2554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4089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3196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4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704" r:id="rId13"/>
    <p:sldLayoutId id="2147483705" r:id="rId14"/>
    <p:sldLayoutId id="2147483707" r:id="rId15"/>
    <p:sldLayoutId id="2147483709" r:id="rId16"/>
    <p:sldLayoutId id="2147483682" r:id="rId17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14B6A3-5F3E-4909-8ED5-87FE824922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109728" tIns="109728" rIns="109728" bIns="91440" rtlCol="0" anchor="ctr">
            <a:normAutofit/>
          </a:bodyPr>
          <a:lstStyle/>
          <a:p>
            <a:r>
              <a:rPr lang="en-US" sz="3600" dirty="0"/>
              <a:t>NHA Revenue Cycle Residency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140CF6-2BF1-E5FE-BE96-AEAC0CDDB272}"/>
              </a:ext>
            </a:extLst>
          </p:cNvPr>
          <p:cNvSpPr txBox="1"/>
          <p:nvPr/>
        </p:nvSpPr>
        <p:spPr>
          <a:xfrm>
            <a:off x="3110750" y="3601616"/>
            <a:ext cx="5728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Cozad Community Health System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Suzanne Doudney &amp; Peyton Ventura</a:t>
            </a:r>
          </a:p>
        </p:txBody>
      </p:sp>
    </p:spTree>
    <p:extLst>
      <p:ext uri="{BB962C8B-B14F-4D97-AF65-F5344CB8AC3E}">
        <p14:creationId xmlns:p14="http://schemas.microsoft.com/office/powerpoint/2010/main" val="232390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FDE6B89-9484-4E50-8387-C55E031D8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Denials Management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EB58E2-A9A0-481A-8B5B-381B836CE40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Over the last year we have seen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significant number of denials and there was not a process to work with departments to address them and create a plan to avoid them. </a:t>
            </a:r>
          </a:p>
          <a:p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 realized that we need to track trends as well.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299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0E0F-10C6-298A-C347-E831FFF4E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done…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91CC7-9CF2-71F0-1AD4-791EA9CBAD9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318260" cy="3889131"/>
          </a:xfrm>
        </p:spPr>
        <p:txBody>
          <a:bodyPr>
            <a:normAutofit/>
          </a:bodyPr>
          <a:lstStyle/>
          <a:p>
            <a:r>
              <a:rPr lang="en-US" dirty="0"/>
              <a:t>Created a team:</a:t>
            </a:r>
            <a:br>
              <a:rPr lang="en-US" dirty="0"/>
            </a:br>
            <a:r>
              <a:rPr lang="en-US" dirty="0"/>
              <a:t>	Revenue Cycle Director</a:t>
            </a:r>
            <a:br>
              <a:rPr lang="en-US" dirty="0"/>
            </a:br>
            <a:r>
              <a:rPr lang="en-US" dirty="0"/>
              <a:t>	HIM Manager</a:t>
            </a:r>
            <a:br>
              <a:rPr lang="en-US" dirty="0"/>
            </a:br>
            <a:r>
              <a:rPr lang="en-US" dirty="0"/>
              <a:t>	Coder with knowledge of coding/billing/reimbursements</a:t>
            </a:r>
          </a:p>
          <a:p>
            <a:r>
              <a:rPr lang="en-US" dirty="0"/>
              <a:t>Denials report run bi-weekly</a:t>
            </a:r>
          </a:p>
          <a:p>
            <a:r>
              <a:rPr lang="en-US" dirty="0"/>
              <a:t>Include departments that are experiencing denials</a:t>
            </a:r>
          </a:p>
          <a:p>
            <a:r>
              <a:rPr lang="en-US" dirty="0"/>
              <a:t>Create processes and workflows</a:t>
            </a:r>
          </a:p>
        </p:txBody>
      </p:sp>
    </p:spTree>
    <p:extLst>
      <p:ext uri="{BB962C8B-B14F-4D97-AF65-F5344CB8AC3E}">
        <p14:creationId xmlns:p14="http://schemas.microsoft.com/office/powerpoint/2010/main" val="62826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2769-08DE-E62F-163A-27A5442A9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044" y="1088252"/>
            <a:ext cx="4226712" cy="766346"/>
          </a:xfrm>
        </p:spPr>
        <p:txBody>
          <a:bodyPr/>
          <a:lstStyle/>
          <a:p>
            <a:r>
              <a:rPr lang="en-US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Resources needed: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D3192-D337-8C2E-FAAC-9B46B5DFBD2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898571" y="1723969"/>
            <a:ext cx="6820677" cy="4045780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Aptos" panose="020B0004020202020204" pitchFamily="34" charset="0"/>
                <a:cs typeface="Times New Roman" panose="02020603050405020304" pitchFamily="18" charset="0"/>
              </a:rPr>
              <a:t>Time</a:t>
            </a:r>
          </a:p>
          <a:p>
            <a:r>
              <a:rPr lang="en-US" sz="1800" dirty="0">
                <a:latin typeface="Aptos" panose="020B0004020202020204" pitchFamily="34" charset="0"/>
                <a:cs typeface="Times New Roman" panose="02020603050405020304" pitchFamily="18" charset="0"/>
              </a:rPr>
              <a:t>Knowledge</a:t>
            </a:r>
          </a:p>
          <a:p>
            <a:r>
              <a:rPr lang="en-US" sz="1800" dirty="0">
                <a:latin typeface="Aptos" panose="020B0004020202020204" pitchFamily="34" charset="0"/>
                <a:cs typeface="Times New Roman" panose="02020603050405020304" pitchFamily="18" charset="0"/>
              </a:rPr>
              <a:t>The right people at the table: </a:t>
            </a:r>
            <a:br>
              <a:rPr lang="en-US" sz="1800" dirty="0">
                <a:latin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latin typeface="Aptos" panose="020B0004020202020204" pitchFamily="34" charset="0"/>
                <a:cs typeface="Times New Roman" panose="02020603050405020304" pitchFamily="18" charset="0"/>
              </a:rPr>
              <a:t>	Affected departments</a:t>
            </a:r>
            <a:br>
              <a:rPr lang="en-US" sz="1800" dirty="0">
                <a:latin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latin typeface="Aptos" panose="020B0004020202020204" pitchFamily="34" charset="0"/>
                <a:cs typeface="Times New Roman" panose="02020603050405020304" pitchFamily="18" charset="0"/>
              </a:rPr>
              <a:t>	HIM</a:t>
            </a:r>
            <a:br>
              <a:rPr lang="en-US" dirty="0">
                <a:latin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Aptos" panose="020B000402020202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latin typeface="Aptos" panose="020B0004020202020204" pitchFamily="34" charset="0"/>
                <a:cs typeface="Times New Roman" panose="02020603050405020304" pitchFamily="18" charset="0"/>
              </a:rPr>
              <a:t>Revenue Cycle Director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454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2769-08DE-E62F-163A-27A5442A9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044" y="1088252"/>
            <a:ext cx="4226712" cy="766346"/>
          </a:xfrm>
        </p:spPr>
        <p:txBody>
          <a:bodyPr/>
          <a:lstStyle/>
          <a:p>
            <a:r>
              <a:rPr lang="en-US" sz="2800" dirty="0"/>
              <a:t>Identify the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D3192-D337-8C2E-FAAC-9B46B5DFBD2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898571" y="1723969"/>
            <a:ext cx="6820677" cy="4045780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‘Avoidable Write Off Report’ after EOM.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This is very reactive, and we would like to be more proactive. So that is why we created this denials management team.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Going forward, we will evaluate the success of the team by the ‘Avoidable Write Off Report’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057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2769-08DE-E62F-163A-27A5442A9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2302" y="1082351"/>
            <a:ext cx="4161454" cy="772247"/>
          </a:xfrm>
        </p:spPr>
        <p:txBody>
          <a:bodyPr/>
          <a:lstStyle/>
          <a:p>
            <a:r>
              <a:rPr lang="en-US" sz="2800" dirty="0"/>
              <a:t>Expected obstacle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D3192-D337-8C2E-FAAC-9B46B5DFBD2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963886" y="3859823"/>
            <a:ext cx="6820677" cy="2514600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Currently we are running the report and working it as able.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goal is to start meeting with department heads in June to address any trends and make corrections as needed.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D5CBAA7-36B4-F218-D10E-255237E23232}"/>
              </a:ext>
            </a:extLst>
          </p:cNvPr>
          <p:cNvSpPr txBox="1">
            <a:spLocks/>
          </p:cNvSpPr>
          <p:nvPr/>
        </p:nvSpPr>
        <p:spPr>
          <a:xfrm>
            <a:off x="5880623" y="3157910"/>
            <a:ext cx="4161454" cy="772247"/>
          </a:xfrm>
          <a:prstGeom prst="rect">
            <a:avLst/>
          </a:prstGeom>
        </p:spPr>
        <p:txBody>
          <a:bodyPr vert="horz" lIns="109728" tIns="109728" rIns="109728" bIns="91440" rtlCol="0" anchor="b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Timeline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CF5651D-D149-AFFA-A70D-9268D28C3A25}"/>
              </a:ext>
            </a:extLst>
          </p:cNvPr>
          <p:cNvSpPr txBox="1">
            <a:spLocks/>
          </p:cNvSpPr>
          <p:nvPr/>
        </p:nvSpPr>
        <p:spPr>
          <a:xfrm>
            <a:off x="5050971" y="1876369"/>
            <a:ext cx="6820677" cy="1233835"/>
          </a:xfrm>
          <a:prstGeom prst="rect">
            <a:avLst/>
          </a:prstGeom>
        </p:spPr>
        <p:txBody>
          <a:bodyPr vert="horz" lIns="109728" tIns="109728" rIns="109728" bIns="9144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5000"/>
              </a:lnSpc>
              <a:spcBef>
                <a:spcPts val="930"/>
              </a:spcBef>
              <a:spcAft>
                <a:spcPts val="600"/>
              </a:spcAft>
              <a:buFont typeface="Corbel" panose="020B0503020204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25000"/>
              </a:lnSpc>
              <a:spcBef>
                <a:spcPts val="930"/>
              </a:spcBef>
              <a:spcAft>
                <a:spcPts val="600"/>
              </a:spcAft>
              <a:buFont typeface="Corbel" panose="020B0503020204020204" pitchFamily="34" charset="0"/>
              <a:buNone/>
              <a:defRPr sz="18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25000"/>
              </a:lnSpc>
              <a:spcBef>
                <a:spcPts val="930"/>
              </a:spcBef>
              <a:spcAft>
                <a:spcPts val="600"/>
              </a:spcAft>
              <a:buFont typeface="Corbel" panose="020B0503020204020204" pitchFamily="34" charset="0"/>
              <a:buChar char="–"/>
              <a:defRPr sz="18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25000"/>
              </a:lnSpc>
              <a:spcBef>
                <a:spcPts val="930"/>
              </a:spcBef>
              <a:spcAft>
                <a:spcPts val="600"/>
              </a:spcAft>
              <a:buFont typeface="Corbel" panose="020B0503020204020204" pitchFamily="34" charset="0"/>
              <a:buChar char="–"/>
              <a:defRPr sz="18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25000"/>
              </a:lnSpc>
              <a:spcBef>
                <a:spcPts val="930"/>
              </a:spcBef>
              <a:spcAft>
                <a:spcPts val="600"/>
              </a:spcAft>
              <a:buFont typeface="Corbel" panose="020B0503020204020204" pitchFamily="34" charset="0"/>
              <a:buChar char="–"/>
              <a:defRPr sz="18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Time</a:t>
            </a:r>
            <a:r>
              <a:rPr lang="en-US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just having the time to do it </a:t>
            </a:r>
            <a:br>
              <a:rPr lang="en-US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b="1" u="sng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People</a:t>
            </a:r>
            <a:r>
              <a:rPr lang="en-US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who is the right person and how does it get fixed.</a:t>
            </a:r>
          </a:p>
        </p:txBody>
      </p:sp>
    </p:spTree>
    <p:extLst>
      <p:ext uri="{BB962C8B-B14F-4D97-AF65-F5344CB8AC3E}">
        <p14:creationId xmlns:p14="http://schemas.microsoft.com/office/powerpoint/2010/main" val="837163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0E0F-10C6-298A-C347-E831FFF4E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91CC7-9CF2-71F0-1AD4-791EA9CBAD97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/>
          </a:bodyPr>
          <a:lstStyle/>
          <a:p>
            <a:r>
              <a:rPr lang="en-US" dirty="0"/>
              <a:t>Reduce Denials</a:t>
            </a:r>
          </a:p>
          <a:p>
            <a:r>
              <a:rPr lang="en-US"/>
              <a:t>Reduce Rebills</a:t>
            </a:r>
            <a:endParaRPr lang="en-US" dirty="0"/>
          </a:p>
          <a:p>
            <a:r>
              <a:rPr lang="en-US" dirty="0"/>
              <a:t>Educate </a:t>
            </a:r>
            <a:r>
              <a:rPr lang="en-US" sz="18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departments on what is being denied and what can be done to avoid those denials if anything.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637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0E0F-10C6-298A-C347-E831FFF4E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 Performance Indicator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91CC7-9CF2-71F0-1AD4-791EA9CBAD9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8934" y="1646102"/>
            <a:ext cx="10715751" cy="3849629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eduction in denials will indicate that this project is successful!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 have already seen a significant reduction in our ‘Avoidable Write Offs’ in 3 months.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247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4081DB-1923-4878-AB15-AD54F35A1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55816F-F516-477A-8EF2-D8CA20267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Suzanne Doudney</a:t>
            </a:r>
          </a:p>
          <a:p>
            <a:r>
              <a:rPr lang="en-US" dirty="0"/>
              <a:t>Peyton Ventura</a:t>
            </a:r>
          </a:p>
          <a:p>
            <a:r>
              <a:rPr lang="en-US" sz="1400" dirty="0"/>
              <a:t>Cozad Community Health System</a:t>
            </a:r>
          </a:p>
        </p:txBody>
      </p:sp>
    </p:spTree>
    <p:extLst>
      <p:ext uri="{BB962C8B-B14F-4D97-AF65-F5344CB8AC3E}">
        <p14:creationId xmlns:p14="http://schemas.microsoft.com/office/powerpoint/2010/main" val="798203993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0BDBC3A13B8B47B2EBD880EB8144A2" ma:contentTypeVersion="4" ma:contentTypeDescription="Create a new document." ma:contentTypeScope="" ma:versionID="45e7aae0c38a87b80ad9351aa2fb3718">
  <xsd:schema xmlns:xsd="http://www.w3.org/2001/XMLSchema" xmlns:xs="http://www.w3.org/2001/XMLSchema" xmlns:p="http://schemas.microsoft.com/office/2006/metadata/properties" xmlns:ns2="afd353d2-c48b-498b-8dc7-96787ed633de" targetNamespace="http://schemas.microsoft.com/office/2006/metadata/properties" ma:root="true" ma:fieldsID="bc3139dcb39d5444a7033bd76100ee76" ns2:_="">
    <xsd:import namespace="afd353d2-c48b-498b-8dc7-96787ed633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d353d2-c48b-498b-8dc7-96787ed633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FF477C-132F-44F8-8C56-EBFF95FAF9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6F36CB81-A037-44A8-88EB-C0C0F17FD4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AA02FA-900D-4749-945A-43C67EC13A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d353d2-c48b-498b-8dc7-96787ed633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{A8B7B5E5-DBF4-48BB-9511-8530C8DDD094}tf56000440_win32</Template>
  <TotalTime>45</TotalTime>
  <Words>318</Words>
  <Application>Microsoft Office PowerPoint</Application>
  <PresentationFormat>Widescreen</PresentationFormat>
  <Paragraphs>49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Meiryo</vt:lpstr>
      <vt:lpstr>Aptos</vt:lpstr>
      <vt:lpstr>Calibri</vt:lpstr>
      <vt:lpstr>Corbel</vt:lpstr>
      <vt:lpstr>Wingdings</vt:lpstr>
      <vt:lpstr>ShojiVTI</vt:lpstr>
      <vt:lpstr>NHA Revenue Cycle Residency</vt:lpstr>
      <vt:lpstr>Denials Management</vt:lpstr>
      <vt:lpstr>What we have done…</vt:lpstr>
      <vt:lpstr>Resources needed:</vt:lpstr>
      <vt:lpstr>Identify the scope</vt:lpstr>
      <vt:lpstr>Expected obstacle</vt:lpstr>
      <vt:lpstr>Expected Outcomes</vt:lpstr>
      <vt:lpstr>Key Performance Indicator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NHA Revenue Cycle Residency</dc:title>
  <dc:creator>Suzanne Doudney</dc:creator>
  <cp:lastModifiedBy>Suzanne Doudney</cp:lastModifiedBy>
  <cp:revision>1</cp:revision>
  <dcterms:created xsi:type="dcterms:W3CDTF">2024-04-12T20:24:33Z</dcterms:created>
  <dcterms:modified xsi:type="dcterms:W3CDTF">2024-04-26T19:30:04Z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0x0101005F0BDBC3A13B8B47B2EBD880EB8144A2</vt:lpwstr>
  </property>
  <property fmtid="{D5CDD505-2E9C-101B-9397-08002B2CF9AE}" pid="3" name="MediaServiceImageTags">
    <vt:lpwstr/>
  </property>
  <property fmtid="{D5CDD505-2E9C-101B-9397-08002B2CF9AE}" pid="4" name="Order">
    <vt:r8>840100</vt:r8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</Properties>
</file>