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Classic" panose="020B0604020202020204" charset="0"/>
      <p:regular r:id="rId16"/>
    </p:embeddedFont>
    <p:embeddedFont>
      <p:font typeface="Montserrat Extra-Bold" panose="020B0604020202020204" charset="0"/>
      <p:regular r:id="rId17"/>
    </p:embeddedFont>
    <p:embeddedFont>
      <p:font typeface="Montserrat Extra-Bold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0955" y="1252087"/>
            <a:ext cx="2758345" cy="4122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829775" y="4088040"/>
            <a:ext cx="1324842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1E3262"/>
                </a:solidFill>
                <a:latin typeface="Montserrat Extra-Bold"/>
              </a:rPr>
              <a:t>Quality Residency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29775" y="5238750"/>
            <a:ext cx="1218162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BFD734"/>
                </a:solidFill>
                <a:latin typeface="Montserrat Extra-Bold"/>
              </a:rPr>
              <a:t>Capstone Project</a:t>
            </a:r>
          </a:p>
        </p:txBody>
      </p:sp>
      <p:sp>
        <p:nvSpPr>
          <p:cNvPr id="11" name="TextBox 11"/>
          <p:cNvSpPr txBox="1"/>
          <p:nvPr/>
        </p:nvSpPr>
        <p:spPr>
          <a:xfrm rot="-5400000">
            <a:off x="-746525" y="6928250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25B1DD"/>
                </a:solidFill>
                <a:latin typeface="Montserrat Classic"/>
              </a:rPr>
              <a:t>nebraskahospitals.org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29775" y="7008131"/>
            <a:ext cx="9288593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spc="963" dirty="0">
                <a:solidFill>
                  <a:srgbClr val="25B1DD"/>
                </a:solidFill>
                <a:latin typeface="Montserrat Classic"/>
              </a:rPr>
              <a:t>Name, Date, Organization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94627" y="4105507"/>
            <a:ext cx="15188573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1E3262"/>
                </a:solidFill>
                <a:latin typeface="Montserrat Extra-Bold"/>
              </a:rPr>
              <a:t>THANK YOU/Questions</a:t>
            </a:r>
          </a:p>
        </p:txBody>
      </p:sp>
      <p:sp>
        <p:nvSpPr>
          <p:cNvPr id="6" name="TextBox 6"/>
          <p:cNvSpPr txBox="1"/>
          <p:nvPr/>
        </p:nvSpPr>
        <p:spPr>
          <a:xfrm rot="-5400000">
            <a:off x="-775100" y="6890150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25B1DD"/>
                </a:solidFill>
                <a:latin typeface="Montserrat Classic"/>
              </a:rPr>
              <a:t>nebraskahospitals.org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94627" y="5795414"/>
            <a:ext cx="9288593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Montserrat Classic"/>
              </a:rPr>
              <a:t>Name and Contact Information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0955" y="1252087"/>
            <a:ext cx="2758345" cy="412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62895"/>
            <a:ext cx="14897100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Introduction to the Organization, Project, Team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712248"/>
            <a:ext cx="16230600" cy="3002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Tell us a little bit more about your organization. i.e. size, services, location, changes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D262A"/>
              </a:solidFill>
              <a:latin typeface="Montserrat Classic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Give an overview of the project. i.e. what project did you choose, why did you choose this project, which unit did you focus on.  Brief elevator speech – tell us why is this work important in 1 minute.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D262A"/>
              </a:solidFill>
              <a:latin typeface="Montserrat Classic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Describe your team.  i.e. who is on the team, why did you select those members, has the team make-up changed throughout the project (added or removed members), discuss C-Suite support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1595293"/>
            <a:ext cx="2758345" cy="47625"/>
            <a:chOff x="0" y="0"/>
            <a:chExt cx="726478" cy="125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26478" cy="12543"/>
            </a:xfrm>
            <a:custGeom>
              <a:avLst/>
              <a:gdLst/>
              <a:ahLst/>
              <a:cxnLst/>
              <a:rect l="l" t="t" r="r" b="b"/>
              <a:pathLst>
                <a:path w="726478" h="12543">
                  <a:moveTo>
                    <a:pt x="0" y="0"/>
                  </a:moveTo>
                  <a:lnTo>
                    <a:pt x="726478" y="0"/>
                  </a:lnTo>
                  <a:lnTo>
                    <a:pt x="72647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2476500"/>
            <a:ext cx="6448950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AIM Statement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8475" y="3551935"/>
            <a:ext cx="16230600" cy="5618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Share your AIM Statement: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D262A"/>
              </a:solidFill>
              <a:latin typeface="Montserrat Classic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The aim of this project is to (</a:t>
            </a:r>
            <a:r>
              <a:rPr lang="en-US" sz="2400" i="1" dirty="0">
                <a:solidFill>
                  <a:srgbClr val="2D262A"/>
                </a:solidFill>
                <a:latin typeface="Montserrat Classic"/>
              </a:rPr>
              <a:t>increase/decrease – what metric are you changing and how is it measured – by what amount – in what timeframe).  </a:t>
            </a: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*** you can include the baseline data and what the goal metric will be i.e. we will decrease fall rate per 1000 patient days by 10% from 4.2 to 3.78.  </a:t>
            </a: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*** if you are looking at a specific patient type or unit – include that in your AIM statement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D262A"/>
              </a:solidFill>
              <a:latin typeface="Montserrat Classic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AIM Statement Example:</a:t>
            </a:r>
          </a:p>
          <a:p>
            <a:pPr>
              <a:lnSpc>
                <a:spcPts val="3359"/>
              </a:lnSpc>
            </a:pPr>
            <a:r>
              <a:rPr lang="en-US" sz="2400" i="1" dirty="0">
                <a:solidFill>
                  <a:srgbClr val="2D262A"/>
                </a:solidFill>
                <a:latin typeface="Montserrat Classic"/>
              </a:rPr>
              <a:t>The aim of this project is to decrease the number of ED admission</a:t>
            </a: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s at XYZ </a:t>
            </a:r>
            <a:r>
              <a:rPr lang="en-US" sz="2400" i="1" dirty="0">
                <a:solidFill>
                  <a:srgbClr val="2D262A"/>
                </a:solidFill>
                <a:latin typeface="Montserrat Classic"/>
              </a:rPr>
              <a:t>hospital with a primary diagnosis of uncontrolled hypertension by 50% from 110 to 55 within 1 year from January 2022-December 2022..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D262A"/>
              </a:solidFill>
              <a:latin typeface="Montserrat Classic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028700" y="1595293"/>
            <a:ext cx="2758345" cy="47625"/>
            <a:chOff x="0" y="0"/>
            <a:chExt cx="726478" cy="125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26478" cy="12543"/>
            </a:xfrm>
            <a:custGeom>
              <a:avLst/>
              <a:gdLst/>
              <a:ahLst/>
              <a:cxnLst/>
              <a:rect l="l" t="t" r="r" b="b"/>
              <a:pathLst>
                <a:path w="726478" h="12543">
                  <a:moveTo>
                    <a:pt x="0" y="0"/>
                  </a:moveTo>
                  <a:lnTo>
                    <a:pt x="726478" y="0"/>
                  </a:lnTo>
                  <a:lnTo>
                    <a:pt x="72647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4419600" y="1181100"/>
            <a:ext cx="9168075" cy="687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600" dirty="0">
                <a:solidFill>
                  <a:srgbClr val="1E3262"/>
                </a:solidFill>
                <a:latin typeface="Montserrat Extra-Bold Bold"/>
              </a:rPr>
              <a:t>Measuring Success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28800" y="2589322"/>
            <a:ext cx="14859000" cy="6490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000" dirty="0">
                <a:solidFill>
                  <a:srgbClr val="2D262A"/>
                </a:solidFill>
                <a:latin typeface="Montserrat Classic"/>
              </a:rPr>
              <a:t>The team will use quantitative metrics to determine if the specific changes are leading to improvement</a:t>
            </a: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. 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D262A"/>
              </a:solidFill>
              <a:latin typeface="Montserrat Classic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Describe how you will know if your project is creating the change that you are working towards.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D262A"/>
              </a:solidFill>
              <a:latin typeface="Montserrat Classic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Describe what you will measure, how you will measure it, who will measure it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D262A"/>
              </a:solidFill>
              <a:latin typeface="Montserrat Classic"/>
            </a:endParaRPr>
          </a:p>
          <a:p>
            <a:pPr>
              <a:lnSpc>
                <a:spcPts val="3359"/>
              </a:lnSpc>
            </a:pPr>
            <a:r>
              <a:rPr lang="en-US" sz="2400" i="1" dirty="0">
                <a:solidFill>
                  <a:srgbClr val="2D262A"/>
                </a:solidFill>
                <a:latin typeface="Montserrat Classic"/>
              </a:rPr>
              <a:t>i.e. Metrics:</a:t>
            </a:r>
          </a:p>
          <a:p>
            <a:pPr marL="342900" indent="-342900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rgbClr val="2D262A"/>
                </a:solidFill>
                <a:latin typeface="Montserrat Classic"/>
              </a:rPr>
              <a:t>Total number of ED admissions</a:t>
            </a:r>
          </a:p>
          <a:p>
            <a:pPr marL="342900" indent="-342900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rgbClr val="2D262A"/>
                </a:solidFill>
                <a:latin typeface="Montserrat Classic"/>
              </a:rPr>
              <a:t>Stratified by primary diagnosis</a:t>
            </a:r>
          </a:p>
          <a:p>
            <a:pPr marL="342900" indent="-342900">
              <a:lnSpc>
                <a:spcPts val="3359"/>
              </a:lnSpc>
              <a:buFont typeface="Wingdings" panose="05000000000000000000" pitchFamily="2" charset="2"/>
              <a:buChar char="ü"/>
            </a:pPr>
            <a:endParaRPr lang="en-US" sz="2400" i="1" dirty="0">
              <a:solidFill>
                <a:srgbClr val="2D262A"/>
              </a:solidFill>
              <a:latin typeface="Montserrat Classic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D262A"/>
                </a:solidFill>
                <a:latin typeface="Montserrat Classic"/>
              </a:rPr>
              <a:t>Run report from EHR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D262A"/>
                </a:solidFill>
                <a:latin typeface="Montserrat Classic"/>
              </a:rPr>
              <a:t>Filter by diagnosis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D262A"/>
              </a:solidFill>
              <a:latin typeface="Montserrat Classic"/>
            </a:endParaRP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D262A"/>
              </a:solidFill>
              <a:latin typeface="Montserrat Class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00200" y="2396393"/>
            <a:ext cx="6448950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Selecting Changes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1595293"/>
            <a:ext cx="2758345" cy="47625"/>
          </a:xfrm>
          <a:custGeom>
            <a:avLst/>
            <a:gdLst/>
            <a:ahLst/>
            <a:cxnLst/>
            <a:rect l="l" t="t" r="r" b="b"/>
            <a:pathLst>
              <a:path w="726478" h="12543">
                <a:moveTo>
                  <a:pt x="0" y="0"/>
                </a:moveTo>
                <a:lnTo>
                  <a:pt x="726478" y="0"/>
                </a:lnTo>
                <a:lnTo>
                  <a:pt x="726478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BFD734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845833-5AC4-DE77-417A-A8BF6936C596}"/>
              </a:ext>
            </a:extLst>
          </p:cNvPr>
          <p:cNvSpPr txBox="1"/>
          <p:nvPr/>
        </p:nvSpPr>
        <p:spPr>
          <a:xfrm>
            <a:off x="1600200" y="3658020"/>
            <a:ext cx="150876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Montserrat Classic" panose="020B0604020202020204" charset="0"/>
              </a:rPr>
              <a:t>What changes will be made to work towards improvement goals?</a:t>
            </a:r>
          </a:p>
          <a:p>
            <a:endParaRPr lang="en-US" sz="2400" dirty="0">
              <a:latin typeface="Montserrat Classic" panose="020B0604020202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Classic" panose="020B0604020202020204" charset="0"/>
              </a:rPr>
              <a:t>Brainstorm change options with team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Classic" panose="020B0604020202020204" charset="0"/>
              </a:rPr>
              <a:t>Assess feasibility of implementation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Classic" panose="020B0604020202020204" charset="0"/>
              </a:rPr>
              <a:t>Create a plan for education and support of change management</a:t>
            </a:r>
          </a:p>
          <a:p>
            <a:pPr lvl="1"/>
            <a:endParaRPr lang="en-US" sz="2400" dirty="0">
              <a:latin typeface="Montserrat Classic" panose="020B0604020202020204" charset="0"/>
            </a:endParaRPr>
          </a:p>
          <a:p>
            <a:pPr lvl="1"/>
            <a:endParaRPr lang="en-US" sz="2400" dirty="0">
              <a:latin typeface="Montserrat Classic" panose="020B0604020202020204" charset="0"/>
            </a:endParaRPr>
          </a:p>
          <a:p>
            <a:pPr lvl="1"/>
            <a:r>
              <a:rPr lang="en-US" sz="2400" i="1" dirty="0">
                <a:latin typeface="Montserrat Classic" panose="020B0604020202020204" charset="0"/>
              </a:rPr>
              <a:t>PDSA Cycles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43000" y="3086100"/>
            <a:ext cx="1097280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00" b="1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Plan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I plan to: 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I hope this produces: 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Steps to execute:</a:t>
            </a:r>
          </a:p>
          <a:p>
            <a:pPr algn="l"/>
            <a:r>
              <a:rPr lang="en-US" sz="2400" b="1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Do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How long will you observe new changes?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What did you observe?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B1B1B"/>
                </a:solidFill>
                <a:latin typeface="Montserrat Classic" panose="020B0604020202020204" charset="0"/>
              </a:rPr>
              <a:t>Are the changes creating consequences – intended or unintended?</a:t>
            </a:r>
            <a:endParaRPr lang="en-US" sz="2400" i="0" dirty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  <a:p>
            <a:pPr algn="l"/>
            <a:r>
              <a:rPr lang="en-US" sz="2400" b="1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Study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What did you learn? 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Did you meet your measurement goal?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B1B1B"/>
                </a:solidFill>
                <a:latin typeface="Montserrat Classic" panose="020B0604020202020204" charset="0"/>
              </a:rPr>
              <a:t>Do you need more observation time?</a:t>
            </a:r>
            <a:endParaRPr lang="en-US" sz="2400" i="0" dirty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  <a:p>
            <a:pPr algn="l"/>
            <a:r>
              <a:rPr lang="en-US" sz="2400" b="1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Act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What did you conclude from this cycle?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B1B1B"/>
                </a:solidFill>
                <a:latin typeface="Montserrat Classic" panose="020B0604020202020204" charset="0"/>
              </a:rPr>
              <a:t>Will you sustain the changes?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B1B1B"/>
                </a:solidFill>
                <a:latin typeface="Montserrat Classic" panose="020B0604020202020204" charset="0"/>
              </a:rPr>
              <a:t>Does the change need adjusted or removed?</a:t>
            </a:r>
            <a:endParaRPr lang="en-US" sz="2400" i="0" dirty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028700" y="1595293"/>
            <a:ext cx="2758345" cy="47625"/>
          </a:xfrm>
          <a:custGeom>
            <a:avLst/>
            <a:gdLst/>
            <a:ahLst/>
            <a:cxnLst/>
            <a:rect l="l" t="t" r="r" b="b"/>
            <a:pathLst>
              <a:path w="726478" h="12543">
                <a:moveTo>
                  <a:pt x="0" y="0"/>
                </a:moveTo>
                <a:lnTo>
                  <a:pt x="726478" y="0"/>
                </a:lnTo>
                <a:lnTo>
                  <a:pt x="726478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BFD734"/>
          </a:solidFill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B313D652-9C39-7482-6AFD-DA9FBABC230A}"/>
              </a:ext>
            </a:extLst>
          </p:cNvPr>
          <p:cNvSpPr txBox="1"/>
          <p:nvPr/>
        </p:nvSpPr>
        <p:spPr>
          <a:xfrm>
            <a:off x="1600200" y="2396393"/>
            <a:ext cx="7620000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Plan ~ Do ~ Study ~ Act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9FB019-C70B-6DDB-ECEA-95FB029A5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9400" y="2222270"/>
            <a:ext cx="3337654" cy="6573167"/>
          </a:xfrm>
          <a:prstGeom prst="rect">
            <a:avLst/>
          </a:prstGeom>
        </p:spPr>
      </p:pic>
      <p:sp>
        <p:nvSpPr>
          <p:cNvPr id="32" name="TextBox 10">
            <a:extLst>
              <a:ext uri="{FF2B5EF4-FFF2-40B4-BE49-F238E27FC236}">
                <a16:creationId xmlns:a16="http://schemas.microsoft.com/office/drawing/2014/main" id="{6EB350E9-062B-D552-5C2E-9C50906C636E}"/>
              </a:ext>
            </a:extLst>
          </p:cNvPr>
          <p:cNvSpPr txBox="1"/>
          <p:nvPr/>
        </p:nvSpPr>
        <p:spPr>
          <a:xfrm>
            <a:off x="9224962" y="7351873"/>
            <a:ext cx="3957638" cy="1976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</a:pPr>
            <a:r>
              <a:rPr lang="en-US" sz="3200" dirty="0">
                <a:solidFill>
                  <a:srgbClr val="25B1DD"/>
                </a:solidFill>
                <a:latin typeface="Montserrat Extra-Bold Bold"/>
              </a:rPr>
              <a:t>***Each project will likely require more than 1 PDSA cycle.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00955" y="2413635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BFD734"/>
          </a:solidFill>
        </p:spPr>
      </p:sp>
      <p:sp>
        <p:nvSpPr>
          <p:cNvPr id="7" name="TextBox 7"/>
          <p:cNvSpPr txBox="1"/>
          <p:nvPr/>
        </p:nvSpPr>
        <p:spPr>
          <a:xfrm>
            <a:off x="1315878" y="2897577"/>
            <a:ext cx="6448950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Data and Trends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1595293"/>
            <a:ext cx="2758345" cy="47625"/>
            <a:chOff x="0" y="0"/>
            <a:chExt cx="726478" cy="125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26478" cy="12543"/>
            </a:xfrm>
            <a:custGeom>
              <a:avLst/>
              <a:gdLst/>
              <a:ahLst/>
              <a:cxnLst/>
              <a:rect l="l" t="t" r="r" b="b"/>
              <a:pathLst>
                <a:path w="726478" h="12543">
                  <a:moveTo>
                    <a:pt x="0" y="0"/>
                  </a:moveTo>
                  <a:lnTo>
                    <a:pt x="726478" y="0"/>
                  </a:lnTo>
                  <a:lnTo>
                    <a:pt x="72647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625C02-4935-4C92-3FAA-5D727F0CF65A}"/>
              </a:ext>
            </a:extLst>
          </p:cNvPr>
          <p:cNvSpPr txBox="1"/>
          <p:nvPr/>
        </p:nvSpPr>
        <p:spPr>
          <a:xfrm>
            <a:off x="1600200" y="3658020"/>
            <a:ext cx="150876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Montserrat Classic" panose="020B0604020202020204" charset="0"/>
              </a:rPr>
              <a:t>Include actual data collected</a:t>
            </a:r>
          </a:p>
          <a:p>
            <a:r>
              <a:rPr lang="en-US" sz="3000" dirty="0">
                <a:latin typeface="Montserrat Classic" panose="020B0604020202020204" charset="0"/>
              </a:rPr>
              <a:t>Include at least 1 run chart</a:t>
            </a:r>
          </a:p>
          <a:p>
            <a:r>
              <a:rPr lang="en-US" sz="3000" dirty="0">
                <a:latin typeface="Montserrat Classic" panose="020B0604020202020204" charset="0"/>
              </a:rPr>
              <a:t>Note baseline data – improvement or worsening after intervention</a:t>
            </a:r>
          </a:p>
          <a:p>
            <a:endParaRPr lang="en-US" sz="2400" dirty="0">
              <a:latin typeface="Montserrat Classic" panose="020B0604020202020204" charset="0"/>
            </a:endParaRPr>
          </a:p>
          <a:p>
            <a:pPr lvl="1"/>
            <a:endParaRPr lang="en-US" sz="2400" dirty="0">
              <a:latin typeface="Montserrat Classic" panose="020B0604020202020204" charset="0"/>
            </a:endParaRPr>
          </a:p>
          <a:p>
            <a:pPr lvl="1"/>
            <a:endParaRPr lang="en-US" sz="2400" dirty="0">
              <a:latin typeface="Montserrat Classic" panose="020B0604020202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00955" y="2413635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BFD734"/>
          </a:solidFill>
        </p:spPr>
      </p:sp>
      <p:sp>
        <p:nvSpPr>
          <p:cNvPr id="7" name="TextBox 7"/>
          <p:cNvSpPr txBox="1"/>
          <p:nvPr/>
        </p:nvSpPr>
        <p:spPr>
          <a:xfrm>
            <a:off x="1371600" y="2413635"/>
            <a:ext cx="9580722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Return on Investment (ROI)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1595293"/>
            <a:ext cx="2758345" cy="47625"/>
            <a:chOff x="0" y="0"/>
            <a:chExt cx="726478" cy="125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26478" cy="12543"/>
            </a:xfrm>
            <a:custGeom>
              <a:avLst/>
              <a:gdLst/>
              <a:ahLst/>
              <a:cxnLst/>
              <a:rect l="l" t="t" r="r" b="b"/>
              <a:pathLst>
                <a:path w="726478" h="12543">
                  <a:moveTo>
                    <a:pt x="0" y="0"/>
                  </a:moveTo>
                  <a:lnTo>
                    <a:pt x="726478" y="0"/>
                  </a:lnTo>
                  <a:lnTo>
                    <a:pt x="72647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625C02-4935-4C92-3FAA-5D727F0CF65A}"/>
              </a:ext>
            </a:extLst>
          </p:cNvPr>
          <p:cNvSpPr txBox="1"/>
          <p:nvPr/>
        </p:nvSpPr>
        <p:spPr>
          <a:xfrm>
            <a:off x="1371600" y="3088721"/>
            <a:ext cx="15773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Montserrat Classic" panose="020B0604020202020204" charset="0"/>
              </a:rPr>
              <a:t>Explore the financial implications of the project:</a:t>
            </a:r>
          </a:p>
          <a:p>
            <a:endParaRPr lang="en-US" sz="3200" dirty="0">
              <a:latin typeface="Montserrat Classic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Montserrat Classic" panose="020B0604020202020204" charset="0"/>
              </a:rPr>
              <a:t>Will costs/expenses be incurred to make noted changes?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Additional staff?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Additional hours?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Equipment?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IT expense?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latin typeface="Montserrat Classic" panose="020B060402020202020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latin typeface="Montserrat Classic" panose="020B0604020202020204" charset="0"/>
            </a:endParaRPr>
          </a:p>
          <a:p>
            <a:pPr lvl="1"/>
            <a:endParaRPr lang="en-US" sz="2000" dirty="0">
              <a:latin typeface="Montserrat Classic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Montserrat Classic" panose="020B0604020202020204" charset="0"/>
              </a:rPr>
              <a:t>What savings/revenue will be noted?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Decreased harms?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Increased billable codes?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Decreased staff hours?</a:t>
            </a:r>
          </a:p>
          <a:p>
            <a:endParaRPr lang="en-US" sz="2400" dirty="0">
              <a:latin typeface="Montserrat Classic" panose="020B0604020202020204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21D048D8-078B-74B4-4540-46D9282EF535}"/>
              </a:ext>
            </a:extLst>
          </p:cNvPr>
          <p:cNvSpPr txBox="1"/>
          <p:nvPr/>
        </p:nvSpPr>
        <p:spPr>
          <a:xfrm>
            <a:off x="1371600" y="8598131"/>
            <a:ext cx="14630400" cy="976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</a:pPr>
            <a:r>
              <a:rPr lang="en-US" sz="3200" dirty="0">
                <a:solidFill>
                  <a:srgbClr val="25B1DD"/>
                </a:solidFill>
                <a:latin typeface="Montserrat Extra-Bold Bold"/>
              </a:rPr>
              <a:t>Total Savings/Revenue – Total Costs/Expenses = Total ROI</a:t>
            </a:r>
          </a:p>
          <a:p>
            <a:pPr algn="ctr">
              <a:lnSpc>
                <a:spcPts val="3947"/>
              </a:lnSpc>
            </a:pPr>
            <a:r>
              <a:rPr lang="en-US" sz="3200" dirty="0">
                <a:solidFill>
                  <a:srgbClr val="25B1DD"/>
                </a:solidFill>
                <a:latin typeface="Montserrat Extra-Bold Bold"/>
              </a:rPr>
              <a:t>Positive ROI = Dollars Earned ~~ Negative ROI = Dollars Lost</a:t>
            </a:r>
          </a:p>
        </p:txBody>
      </p:sp>
    </p:spTree>
    <p:extLst>
      <p:ext uri="{BB962C8B-B14F-4D97-AF65-F5344CB8AC3E}">
        <p14:creationId xmlns:p14="http://schemas.microsoft.com/office/powerpoint/2010/main" val="309267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00955" y="2413635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BFD734"/>
          </a:solidFill>
        </p:spPr>
      </p:sp>
      <p:sp>
        <p:nvSpPr>
          <p:cNvPr id="7" name="TextBox 7"/>
          <p:cNvSpPr txBox="1"/>
          <p:nvPr/>
        </p:nvSpPr>
        <p:spPr>
          <a:xfrm>
            <a:off x="1485900" y="1913128"/>
            <a:ext cx="15773400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Spreading / Sustaining / Maintaining / Replicating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1595293"/>
            <a:ext cx="2758345" cy="47625"/>
            <a:chOff x="0" y="0"/>
            <a:chExt cx="726478" cy="125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26478" cy="12543"/>
            </a:xfrm>
            <a:custGeom>
              <a:avLst/>
              <a:gdLst/>
              <a:ahLst/>
              <a:cxnLst/>
              <a:rect l="l" t="t" r="r" b="b"/>
              <a:pathLst>
                <a:path w="726478" h="12543">
                  <a:moveTo>
                    <a:pt x="0" y="0"/>
                  </a:moveTo>
                  <a:lnTo>
                    <a:pt x="726478" y="0"/>
                  </a:lnTo>
                  <a:lnTo>
                    <a:pt x="72647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625C02-4935-4C92-3FAA-5D727F0CF65A}"/>
              </a:ext>
            </a:extLst>
          </p:cNvPr>
          <p:cNvSpPr txBox="1"/>
          <p:nvPr/>
        </p:nvSpPr>
        <p:spPr>
          <a:xfrm>
            <a:off x="1371600" y="3088721"/>
            <a:ext cx="157734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Montserrat Classic" panose="020B0604020202020204" charset="0"/>
              </a:rPr>
              <a:t>Ensure successful changes is spread to all units, staff, appropriate areas</a:t>
            </a:r>
          </a:p>
          <a:p>
            <a:endParaRPr lang="en-US" sz="3200" dirty="0">
              <a:latin typeface="Montserrat Classic" panose="020B0604020202020204" charset="0"/>
            </a:endParaRPr>
          </a:p>
          <a:p>
            <a:r>
              <a:rPr lang="en-US" sz="3200" dirty="0">
                <a:latin typeface="Montserrat Classic" panose="020B0604020202020204" charset="0"/>
              </a:rPr>
              <a:t>Audits and spot checks to assess sustainability and maintenance</a:t>
            </a:r>
          </a:p>
          <a:p>
            <a:endParaRPr lang="en-US" sz="3200" dirty="0">
              <a:latin typeface="Montserrat Classic" panose="020B0604020202020204" charset="0"/>
            </a:endParaRPr>
          </a:p>
          <a:p>
            <a:r>
              <a:rPr lang="en-US" sz="3200" dirty="0">
                <a:latin typeface="Montserrat Classic" panose="020B0604020202020204" charset="0"/>
              </a:rPr>
              <a:t>Can the program be replicated in other areas or organizations?</a:t>
            </a:r>
          </a:p>
          <a:p>
            <a:endParaRPr lang="en-US" sz="2000" dirty="0">
              <a:latin typeface="Montserrat Classic" panose="020B0604020202020204" charset="0"/>
            </a:endParaRPr>
          </a:p>
          <a:p>
            <a:endParaRPr lang="en-US" sz="2400" dirty="0">
              <a:latin typeface="Montserrat Class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87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619</Words>
  <Application>Microsoft Office PowerPoint</Application>
  <PresentationFormat>Custom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Courier New</vt:lpstr>
      <vt:lpstr>Montserrat Classic</vt:lpstr>
      <vt:lpstr>Montserrat Extra-Bold</vt:lpstr>
      <vt:lpstr>Montserrat Extra-Bold Bold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cp:lastModifiedBy>Dana Steiner</cp:lastModifiedBy>
  <cp:revision>16</cp:revision>
  <dcterms:created xsi:type="dcterms:W3CDTF">2006-08-16T00:00:00Z</dcterms:created>
  <dcterms:modified xsi:type="dcterms:W3CDTF">2023-05-28T16:08:34Z</dcterms:modified>
  <dc:identifier>DAFdG9NIIkM</dc:identifier>
</cp:coreProperties>
</file>