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48" r:id="rId6"/>
  </p:sldMasterIdLst>
  <p:notesMasterIdLst>
    <p:notesMasterId r:id="rId49"/>
  </p:notesMasterIdLst>
  <p:sldIdLst>
    <p:sldId id="256" r:id="rId7"/>
    <p:sldId id="3338" r:id="rId8"/>
    <p:sldId id="1372" r:id="rId9"/>
    <p:sldId id="258" r:id="rId10"/>
    <p:sldId id="1371" r:id="rId11"/>
    <p:sldId id="1370" r:id="rId12"/>
    <p:sldId id="1358" r:id="rId13"/>
    <p:sldId id="1369" r:id="rId14"/>
    <p:sldId id="3327" r:id="rId15"/>
    <p:sldId id="1356" r:id="rId16"/>
    <p:sldId id="3320" r:id="rId17"/>
    <p:sldId id="2889" r:id="rId18"/>
    <p:sldId id="2888" r:id="rId19"/>
    <p:sldId id="2895" r:id="rId20"/>
    <p:sldId id="3341" r:id="rId21"/>
    <p:sldId id="3342" r:id="rId22"/>
    <p:sldId id="3343" r:id="rId23"/>
    <p:sldId id="3339" r:id="rId24"/>
    <p:sldId id="3347" r:id="rId25"/>
    <p:sldId id="3346" r:id="rId26"/>
    <p:sldId id="3325" r:id="rId27"/>
    <p:sldId id="2896" r:id="rId28"/>
    <p:sldId id="3334" r:id="rId29"/>
    <p:sldId id="2897" r:id="rId30"/>
    <p:sldId id="2898" r:id="rId31"/>
    <p:sldId id="3335" r:id="rId32"/>
    <p:sldId id="295" r:id="rId33"/>
    <p:sldId id="3336" r:id="rId34"/>
    <p:sldId id="3337" r:id="rId35"/>
    <p:sldId id="3321" r:id="rId36"/>
    <p:sldId id="3322" r:id="rId37"/>
    <p:sldId id="1373" r:id="rId38"/>
    <p:sldId id="3328" r:id="rId39"/>
    <p:sldId id="3329" r:id="rId40"/>
    <p:sldId id="3330" r:id="rId41"/>
    <p:sldId id="3331" r:id="rId42"/>
    <p:sldId id="3332" r:id="rId43"/>
    <p:sldId id="1374" r:id="rId44"/>
    <p:sldId id="3333" r:id="rId45"/>
    <p:sldId id="3324" r:id="rId46"/>
    <p:sldId id="3326" r:id="rId47"/>
    <p:sldId id="29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D43B6-0E61-C7A7-441F-40A576BDEDDF}" v="204" dt="2024-05-19T20:55:08.306"/>
    <p1510:client id="{A4C85F4F-B6E6-4CCD-BE4E-D4D693E3DDE8}" v="3" dt="2024-05-20T16:59:48.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735" autoAdjust="0"/>
  </p:normalViewPr>
  <p:slideViewPr>
    <p:cSldViewPr snapToGrid="0">
      <p:cViewPr varScale="1">
        <p:scale>
          <a:sx n="72" d="100"/>
          <a:sy n="72" d="100"/>
        </p:scale>
        <p:origin x="1056" y="62"/>
      </p:cViewPr>
      <p:guideLst/>
    </p:cSldViewPr>
  </p:slideViewPr>
  <p:notesTextViewPr>
    <p:cViewPr>
      <p:scale>
        <a:sx n="1" d="1"/>
        <a:sy n="1" d="1"/>
      </p:scale>
      <p:origin x="0" y="-211"/>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Thorell" userId="S::nthorell@wintergreenme.com::dc4fd38f-3e08-40cf-9b29-4c9fe5e4e0c8" providerId="AD" clId="Web-{2BED43B6-0E61-C7A7-441F-40A576BDEDDF}"/>
    <pc:docChg chg="delSld modSld">
      <pc:chgData name="Nicole Thorell" userId="S::nthorell@wintergreenme.com::dc4fd38f-3e08-40cf-9b29-4c9fe5e4e0c8" providerId="AD" clId="Web-{2BED43B6-0E61-C7A7-441F-40A576BDEDDF}" dt="2024-05-19T20:55:07.649" v="297"/>
      <pc:docMkLst>
        <pc:docMk/>
      </pc:docMkLst>
      <pc:sldChg chg="modSp">
        <pc:chgData name="Nicole Thorell" userId="S::nthorell@wintergreenme.com::dc4fd38f-3e08-40cf-9b29-4c9fe5e4e0c8" providerId="AD" clId="Web-{2BED43B6-0E61-C7A7-441F-40A576BDEDDF}" dt="2024-05-19T20:54:51.962" v="296" actId="14100"/>
        <pc:sldMkLst>
          <pc:docMk/>
          <pc:sldMk cId="3150021268" sldId="3339"/>
        </pc:sldMkLst>
        <pc:spChg chg="mod">
          <ac:chgData name="Nicole Thorell" userId="S::nthorell@wintergreenme.com::dc4fd38f-3e08-40cf-9b29-4c9fe5e4e0c8" providerId="AD" clId="Web-{2BED43B6-0E61-C7A7-441F-40A576BDEDDF}" dt="2024-05-19T20:54:51.962" v="296" actId="14100"/>
          <ac:spMkLst>
            <pc:docMk/>
            <pc:sldMk cId="3150021268" sldId="3339"/>
            <ac:spMk id="3" creationId="{FF4BFBC7-72B1-5F37-47A2-AD6B017BAF3D}"/>
          </ac:spMkLst>
        </pc:spChg>
        <pc:picChg chg="mod">
          <ac:chgData name="Nicole Thorell" userId="S::nthorell@wintergreenme.com::dc4fd38f-3e08-40cf-9b29-4c9fe5e4e0c8" providerId="AD" clId="Web-{2BED43B6-0E61-C7A7-441F-40A576BDEDDF}" dt="2024-05-19T20:37:23.075" v="2" actId="1076"/>
          <ac:picMkLst>
            <pc:docMk/>
            <pc:sldMk cId="3150021268" sldId="3339"/>
            <ac:picMk id="5" creationId="{E161E3FD-7666-98C9-158D-D8B9D155AAF2}"/>
          </ac:picMkLst>
        </pc:picChg>
      </pc:sldChg>
      <pc:sldChg chg="del modNotes">
        <pc:chgData name="Nicole Thorell" userId="S::nthorell@wintergreenme.com::dc4fd38f-3e08-40cf-9b29-4c9fe5e4e0c8" providerId="AD" clId="Web-{2BED43B6-0E61-C7A7-441F-40A576BDEDDF}" dt="2024-05-19T20:53:23.789" v="210"/>
        <pc:sldMkLst>
          <pc:docMk/>
          <pc:sldMk cId="1526333031" sldId="3343"/>
        </pc:sldMkLst>
      </pc:sldChg>
      <pc:sldChg chg="del">
        <pc:chgData name="Nicole Thorell" userId="S::nthorell@wintergreenme.com::dc4fd38f-3e08-40cf-9b29-4c9fe5e4e0c8" providerId="AD" clId="Web-{2BED43B6-0E61-C7A7-441F-40A576BDEDDF}" dt="2024-05-19T20:55:07.649" v="297"/>
        <pc:sldMkLst>
          <pc:docMk/>
          <pc:sldMk cId="504318179" sldId="3344"/>
        </pc:sldMkLst>
      </pc:sldChg>
      <pc:sldChg chg="modSp">
        <pc:chgData name="Nicole Thorell" userId="S::nthorell@wintergreenme.com::dc4fd38f-3e08-40cf-9b29-4c9fe5e4e0c8" providerId="AD" clId="Web-{2BED43B6-0E61-C7A7-441F-40A576BDEDDF}" dt="2024-05-19T20:40:22.030" v="111" actId="20577"/>
        <pc:sldMkLst>
          <pc:docMk/>
          <pc:sldMk cId="2579228613" sldId="3347"/>
        </pc:sldMkLst>
        <pc:spChg chg="mod">
          <ac:chgData name="Nicole Thorell" userId="S::nthorell@wintergreenme.com::dc4fd38f-3e08-40cf-9b29-4c9fe5e4e0c8" providerId="AD" clId="Web-{2BED43B6-0E61-C7A7-441F-40A576BDEDDF}" dt="2024-05-19T20:40:13.905" v="109" actId="20577"/>
          <ac:spMkLst>
            <pc:docMk/>
            <pc:sldMk cId="2579228613" sldId="3347"/>
            <ac:spMk id="4" creationId="{2025B0D0-7AEF-89C9-0586-B3B32FE71360}"/>
          </ac:spMkLst>
        </pc:spChg>
        <pc:spChg chg="mod">
          <ac:chgData name="Nicole Thorell" userId="S::nthorell@wintergreenme.com::dc4fd38f-3e08-40cf-9b29-4c9fe5e4e0c8" providerId="AD" clId="Web-{2BED43B6-0E61-C7A7-441F-40A576BDEDDF}" dt="2024-05-19T20:40:22.030" v="111" actId="20577"/>
          <ac:spMkLst>
            <pc:docMk/>
            <pc:sldMk cId="2579228613" sldId="3347"/>
            <ac:spMk id="6" creationId="{BC5AAB80-DDB6-DDED-9245-E3F42C11B133}"/>
          </ac:spMkLst>
        </pc:spChg>
      </pc:sldChg>
    </pc:docChg>
  </pc:docChgLst>
  <pc:docChgLst>
    <pc:chgData name="Rob Bloom" userId="8f6adb17-429b-4a0b-a76e-23e116ba5030" providerId="ADAL" clId="{A4C85F4F-B6E6-4CCD-BE4E-D4D693E3DDE8}"/>
    <pc:docChg chg="undo custSel addSld delSld modSld sldOrd">
      <pc:chgData name="Rob Bloom" userId="8f6adb17-429b-4a0b-a76e-23e116ba5030" providerId="ADAL" clId="{A4C85F4F-B6E6-4CCD-BE4E-D4D693E3DDE8}" dt="2024-05-20T16:59:39.754" v="316" actId="2"/>
      <pc:docMkLst>
        <pc:docMk/>
      </pc:docMkLst>
      <pc:sldChg chg="modSp mod">
        <pc:chgData name="Rob Bloom" userId="8f6adb17-429b-4a0b-a76e-23e116ba5030" providerId="ADAL" clId="{A4C85F4F-B6E6-4CCD-BE4E-D4D693E3DDE8}" dt="2024-05-13T21:45:31.782" v="113" actId="1036"/>
        <pc:sldMkLst>
          <pc:docMk/>
          <pc:sldMk cId="2594248642" sldId="256"/>
        </pc:sldMkLst>
        <pc:spChg chg="mod">
          <ac:chgData name="Rob Bloom" userId="8f6adb17-429b-4a0b-a76e-23e116ba5030" providerId="ADAL" clId="{A4C85F4F-B6E6-4CCD-BE4E-D4D693E3DDE8}" dt="2024-05-13T21:45:31.782" v="113" actId="1036"/>
          <ac:spMkLst>
            <pc:docMk/>
            <pc:sldMk cId="2594248642" sldId="256"/>
            <ac:spMk id="2" creationId="{49FAC81C-6733-B16D-4AEB-D140F5E9E624}"/>
          </ac:spMkLst>
        </pc:spChg>
        <pc:spChg chg="mod">
          <ac:chgData name="Rob Bloom" userId="8f6adb17-429b-4a0b-a76e-23e116ba5030" providerId="ADAL" clId="{A4C85F4F-B6E6-4CCD-BE4E-D4D693E3DDE8}" dt="2024-05-13T21:45:21.917" v="73" actId="1036"/>
          <ac:spMkLst>
            <pc:docMk/>
            <pc:sldMk cId="2594248642" sldId="256"/>
            <ac:spMk id="3" creationId="{5270D5B9-68EB-C9F4-4CD1-80194CAAA475}"/>
          </ac:spMkLst>
        </pc:spChg>
      </pc:sldChg>
      <pc:sldChg chg="del">
        <pc:chgData name="Rob Bloom" userId="8f6adb17-429b-4a0b-a76e-23e116ba5030" providerId="ADAL" clId="{A4C85F4F-B6E6-4CCD-BE4E-D4D693E3DDE8}" dt="2024-05-13T21:50:36.474" v="136" actId="47"/>
        <pc:sldMkLst>
          <pc:docMk/>
          <pc:sldMk cId="3447106494" sldId="257"/>
        </pc:sldMkLst>
      </pc:sldChg>
      <pc:sldChg chg="add ord modTransition">
        <pc:chgData name="Rob Bloom" userId="8f6adb17-429b-4a0b-a76e-23e116ba5030" providerId="ADAL" clId="{A4C85F4F-B6E6-4CCD-BE4E-D4D693E3DDE8}" dt="2024-05-13T21:50:10.212" v="135"/>
        <pc:sldMkLst>
          <pc:docMk/>
          <pc:sldMk cId="138840652" sldId="258"/>
        </pc:sldMkLst>
      </pc:sldChg>
      <pc:sldChg chg="add">
        <pc:chgData name="Rob Bloom" userId="8f6adb17-429b-4a0b-a76e-23e116ba5030" providerId="ADAL" clId="{A4C85F4F-B6E6-4CCD-BE4E-D4D693E3DDE8}" dt="2024-05-13T21:48:46.355" v="116"/>
        <pc:sldMkLst>
          <pc:docMk/>
          <pc:sldMk cId="2278840514" sldId="295"/>
        </pc:sldMkLst>
      </pc:sldChg>
      <pc:sldChg chg="addSp modSp add mod">
        <pc:chgData name="Rob Bloom" userId="8f6adb17-429b-4a0b-a76e-23e116ba5030" providerId="ADAL" clId="{A4C85F4F-B6E6-4CCD-BE4E-D4D693E3DDE8}" dt="2024-05-20T16:59:39.754" v="316" actId="2"/>
        <pc:sldMkLst>
          <pc:docMk/>
          <pc:sldMk cId="4146361860" sldId="299"/>
        </pc:sldMkLst>
        <pc:spChg chg="add mod">
          <ac:chgData name="Rob Bloom" userId="8f6adb17-429b-4a0b-a76e-23e116ba5030" providerId="ADAL" clId="{A4C85F4F-B6E6-4CCD-BE4E-D4D693E3DDE8}" dt="2024-05-20T16:59:39.754" v="316" actId="2"/>
          <ac:spMkLst>
            <pc:docMk/>
            <pc:sldMk cId="4146361860" sldId="299"/>
            <ac:spMk id="2" creationId="{7A32F497-86B8-1188-001F-1F62E231AF91}"/>
          </ac:spMkLst>
        </pc:spChg>
        <pc:spChg chg="mod">
          <ac:chgData name="Rob Bloom" userId="8f6adb17-429b-4a0b-a76e-23e116ba5030" providerId="ADAL" clId="{A4C85F4F-B6E6-4CCD-BE4E-D4D693E3DDE8}" dt="2024-05-13T21:52:33.021" v="284" actId="27636"/>
          <ac:spMkLst>
            <pc:docMk/>
            <pc:sldMk cId="4146361860" sldId="299"/>
            <ac:spMk id="7" creationId="{DF8EEA14-1FBA-E941-3BBF-65F385740B58}"/>
          </ac:spMkLst>
        </pc:spChg>
        <pc:picChg chg="mod">
          <ac:chgData name="Rob Bloom" userId="8f6adb17-429b-4a0b-a76e-23e116ba5030" providerId="ADAL" clId="{A4C85F4F-B6E6-4CCD-BE4E-D4D693E3DDE8}" dt="2024-05-13T21:51:08.650" v="179" actId="1035"/>
          <ac:picMkLst>
            <pc:docMk/>
            <pc:sldMk cId="4146361860" sldId="299"/>
            <ac:picMk id="4" creationId="{538CAB1F-6A3E-8827-9239-A99193C3A5A7}"/>
          </ac:picMkLst>
        </pc:picChg>
      </pc:sldChg>
      <pc:sldChg chg="add">
        <pc:chgData name="Rob Bloom" userId="8f6adb17-429b-4a0b-a76e-23e116ba5030" providerId="ADAL" clId="{A4C85F4F-B6E6-4CCD-BE4E-D4D693E3DDE8}" dt="2024-05-13T21:47:33.087" v="115"/>
        <pc:sldMkLst>
          <pc:docMk/>
          <pc:sldMk cId="1587544586" sldId="1356"/>
        </pc:sldMkLst>
      </pc:sldChg>
      <pc:sldChg chg="add">
        <pc:chgData name="Rob Bloom" userId="8f6adb17-429b-4a0b-a76e-23e116ba5030" providerId="ADAL" clId="{A4C85F4F-B6E6-4CCD-BE4E-D4D693E3DDE8}" dt="2024-05-13T21:49:33.327" v="133"/>
        <pc:sldMkLst>
          <pc:docMk/>
          <pc:sldMk cId="386512082" sldId="1358"/>
        </pc:sldMkLst>
      </pc:sldChg>
      <pc:sldChg chg="add del">
        <pc:chgData name="Rob Bloom" userId="8f6adb17-429b-4a0b-a76e-23e116ba5030" providerId="ADAL" clId="{A4C85F4F-B6E6-4CCD-BE4E-D4D693E3DDE8}" dt="2024-05-13T21:49:26.183" v="132" actId="2696"/>
        <pc:sldMkLst>
          <pc:docMk/>
          <pc:sldMk cId="3104055023" sldId="1358"/>
        </pc:sldMkLst>
      </pc:sldChg>
      <pc:sldChg chg="add">
        <pc:chgData name="Rob Bloom" userId="8f6adb17-429b-4a0b-a76e-23e116ba5030" providerId="ADAL" clId="{A4C85F4F-B6E6-4CCD-BE4E-D4D693E3DDE8}" dt="2024-05-13T21:49:33.327" v="133"/>
        <pc:sldMkLst>
          <pc:docMk/>
          <pc:sldMk cId="3538741646" sldId="1369"/>
        </pc:sldMkLst>
      </pc:sldChg>
      <pc:sldChg chg="add del">
        <pc:chgData name="Rob Bloom" userId="8f6adb17-429b-4a0b-a76e-23e116ba5030" providerId="ADAL" clId="{A4C85F4F-B6E6-4CCD-BE4E-D4D693E3DDE8}" dt="2024-05-13T21:49:26.183" v="132" actId="2696"/>
        <pc:sldMkLst>
          <pc:docMk/>
          <pc:sldMk cId="4168133075" sldId="1369"/>
        </pc:sldMkLst>
      </pc:sldChg>
      <pc:sldChg chg="add del modTransition">
        <pc:chgData name="Rob Bloom" userId="8f6adb17-429b-4a0b-a76e-23e116ba5030" providerId="ADAL" clId="{A4C85F4F-B6E6-4CCD-BE4E-D4D693E3DDE8}" dt="2024-05-13T21:49:26.183" v="132" actId="2696"/>
        <pc:sldMkLst>
          <pc:docMk/>
          <pc:sldMk cId="3133651916" sldId="1370"/>
        </pc:sldMkLst>
      </pc:sldChg>
      <pc:sldChg chg="add">
        <pc:chgData name="Rob Bloom" userId="8f6adb17-429b-4a0b-a76e-23e116ba5030" providerId="ADAL" clId="{A4C85F4F-B6E6-4CCD-BE4E-D4D693E3DDE8}" dt="2024-05-13T21:49:33.327" v="133"/>
        <pc:sldMkLst>
          <pc:docMk/>
          <pc:sldMk cId="4238220322" sldId="1370"/>
        </pc:sldMkLst>
      </pc:sldChg>
      <pc:sldChg chg="add ord">
        <pc:chgData name="Rob Bloom" userId="8f6adb17-429b-4a0b-a76e-23e116ba5030" providerId="ADAL" clId="{A4C85F4F-B6E6-4CCD-BE4E-D4D693E3DDE8}" dt="2024-05-13T21:50:10.212" v="135"/>
        <pc:sldMkLst>
          <pc:docMk/>
          <pc:sldMk cId="1507565428" sldId="1371"/>
        </pc:sldMkLst>
      </pc:sldChg>
      <pc:sldChg chg="add del">
        <pc:chgData name="Rob Bloom" userId="8f6adb17-429b-4a0b-a76e-23e116ba5030" providerId="ADAL" clId="{A4C85F4F-B6E6-4CCD-BE4E-D4D693E3DDE8}" dt="2024-05-13T21:49:26.183" v="132" actId="2696"/>
        <pc:sldMkLst>
          <pc:docMk/>
          <pc:sldMk cId="1692064602" sldId="1372"/>
        </pc:sldMkLst>
      </pc:sldChg>
      <pc:sldChg chg="add">
        <pc:chgData name="Rob Bloom" userId="8f6adb17-429b-4a0b-a76e-23e116ba5030" providerId="ADAL" clId="{A4C85F4F-B6E6-4CCD-BE4E-D4D693E3DDE8}" dt="2024-05-13T21:49:33.327" v="133"/>
        <pc:sldMkLst>
          <pc:docMk/>
          <pc:sldMk cId="1784263577" sldId="1372"/>
        </pc:sldMkLst>
      </pc:sldChg>
      <pc:sldChg chg="add">
        <pc:chgData name="Rob Bloom" userId="8f6adb17-429b-4a0b-a76e-23e116ba5030" providerId="ADAL" clId="{A4C85F4F-B6E6-4CCD-BE4E-D4D693E3DDE8}" dt="2024-05-13T21:46:39.876" v="114"/>
        <pc:sldMkLst>
          <pc:docMk/>
          <pc:sldMk cId="3321472913" sldId="1373"/>
        </pc:sldMkLst>
      </pc:sldChg>
      <pc:sldChg chg="add">
        <pc:chgData name="Rob Bloom" userId="8f6adb17-429b-4a0b-a76e-23e116ba5030" providerId="ADAL" clId="{A4C85F4F-B6E6-4CCD-BE4E-D4D693E3DDE8}" dt="2024-05-13T21:46:39.876" v="114"/>
        <pc:sldMkLst>
          <pc:docMk/>
          <pc:sldMk cId="2641734506" sldId="1374"/>
        </pc:sldMkLst>
      </pc:sldChg>
      <pc:sldChg chg="add">
        <pc:chgData name="Rob Bloom" userId="8f6adb17-429b-4a0b-a76e-23e116ba5030" providerId="ADAL" clId="{A4C85F4F-B6E6-4CCD-BE4E-D4D693E3DDE8}" dt="2024-05-13T21:48:46.355" v="116"/>
        <pc:sldMkLst>
          <pc:docMk/>
          <pc:sldMk cId="3946316879" sldId="2888"/>
        </pc:sldMkLst>
      </pc:sldChg>
      <pc:sldChg chg="add">
        <pc:chgData name="Rob Bloom" userId="8f6adb17-429b-4a0b-a76e-23e116ba5030" providerId="ADAL" clId="{A4C85F4F-B6E6-4CCD-BE4E-D4D693E3DDE8}" dt="2024-05-13T21:48:46.355" v="116"/>
        <pc:sldMkLst>
          <pc:docMk/>
          <pc:sldMk cId="1715007180" sldId="2889"/>
        </pc:sldMkLst>
      </pc:sldChg>
      <pc:sldChg chg="add">
        <pc:chgData name="Rob Bloom" userId="8f6adb17-429b-4a0b-a76e-23e116ba5030" providerId="ADAL" clId="{A4C85F4F-B6E6-4CCD-BE4E-D4D693E3DDE8}" dt="2024-05-13T21:48:46.355" v="116"/>
        <pc:sldMkLst>
          <pc:docMk/>
          <pc:sldMk cId="1256592165" sldId="2895"/>
        </pc:sldMkLst>
      </pc:sldChg>
      <pc:sldChg chg="add">
        <pc:chgData name="Rob Bloom" userId="8f6adb17-429b-4a0b-a76e-23e116ba5030" providerId="ADAL" clId="{A4C85F4F-B6E6-4CCD-BE4E-D4D693E3DDE8}" dt="2024-05-13T21:48:46.355" v="116"/>
        <pc:sldMkLst>
          <pc:docMk/>
          <pc:sldMk cId="3940297514" sldId="2896"/>
        </pc:sldMkLst>
      </pc:sldChg>
      <pc:sldChg chg="add">
        <pc:chgData name="Rob Bloom" userId="8f6adb17-429b-4a0b-a76e-23e116ba5030" providerId="ADAL" clId="{A4C85F4F-B6E6-4CCD-BE4E-D4D693E3DDE8}" dt="2024-05-13T21:48:46.355" v="116"/>
        <pc:sldMkLst>
          <pc:docMk/>
          <pc:sldMk cId="1482035670" sldId="2897"/>
        </pc:sldMkLst>
      </pc:sldChg>
      <pc:sldChg chg="add">
        <pc:chgData name="Rob Bloom" userId="8f6adb17-429b-4a0b-a76e-23e116ba5030" providerId="ADAL" clId="{A4C85F4F-B6E6-4CCD-BE4E-D4D693E3DDE8}" dt="2024-05-13T21:48:46.355" v="116"/>
        <pc:sldMkLst>
          <pc:docMk/>
          <pc:sldMk cId="3229965842" sldId="2898"/>
        </pc:sldMkLst>
      </pc:sldChg>
      <pc:sldChg chg="modSp add mod">
        <pc:chgData name="Rob Bloom" userId="8f6adb17-429b-4a0b-a76e-23e116ba5030" providerId="ADAL" clId="{A4C85F4F-B6E6-4CCD-BE4E-D4D693E3DDE8}" dt="2024-05-13T21:48:56.843" v="131" actId="20577"/>
        <pc:sldMkLst>
          <pc:docMk/>
          <pc:sldMk cId="476285758" sldId="3320"/>
        </pc:sldMkLst>
        <pc:spChg chg="mod">
          <ac:chgData name="Rob Bloom" userId="8f6adb17-429b-4a0b-a76e-23e116ba5030" providerId="ADAL" clId="{A4C85F4F-B6E6-4CCD-BE4E-D4D693E3DDE8}" dt="2024-05-13T21:48:56.843" v="131" actId="20577"/>
          <ac:spMkLst>
            <pc:docMk/>
            <pc:sldMk cId="476285758" sldId="3320"/>
            <ac:spMk id="2" creationId="{737DD3F6-48B2-08B4-C14D-D8E55D5E11AA}"/>
          </ac:spMkLst>
        </pc:spChg>
      </pc:sldChg>
      <pc:sldChg chg="add">
        <pc:chgData name="Rob Bloom" userId="8f6adb17-429b-4a0b-a76e-23e116ba5030" providerId="ADAL" clId="{A4C85F4F-B6E6-4CCD-BE4E-D4D693E3DDE8}" dt="2024-05-13T21:48:46.355" v="116"/>
        <pc:sldMkLst>
          <pc:docMk/>
          <pc:sldMk cId="97551540" sldId="3321"/>
        </pc:sldMkLst>
      </pc:sldChg>
      <pc:sldChg chg="add">
        <pc:chgData name="Rob Bloom" userId="8f6adb17-429b-4a0b-a76e-23e116ba5030" providerId="ADAL" clId="{A4C85F4F-B6E6-4CCD-BE4E-D4D693E3DDE8}" dt="2024-05-13T21:48:46.355" v="116"/>
        <pc:sldMkLst>
          <pc:docMk/>
          <pc:sldMk cId="1982154659" sldId="3322"/>
        </pc:sldMkLst>
      </pc:sldChg>
      <pc:sldChg chg="add">
        <pc:chgData name="Rob Bloom" userId="8f6adb17-429b-4a0b-a76e-23e116ba5030" providerId="ADAL" clId="{A4C85F4F-B6E6-4CCD-BE4E-D4D693E3DDE8}" dt="2024-05-13T21:46:39.876" v="114"/>
        <pc:sldMkLst>
          <pc:docMk/>
          <pc:sldMk cId="3015325209" sldId="3324"/>
        </pc:sldMkLst>
      </pc:sldChg>
      <pc:sldChg chg="add">
        <pc:chgData name="Rob Bloom" userId="8f6adb17-429b-4a0b-a76e-23e116ba5030" providerId="ADAL" clId="{A4C85F4F-B6E6-4CCD-BE4E-D4D693E3DDE8}" dt="2024-05-13T21:48:46.355" v="116"/>
        <pc:sldMkLst>
          <pc:docMk/>
          <pc:sldMk cId="4051807291" sldId="3325"/>
        </pc:sldMkLst>
      </pc:sldChg>
      <pc:sldChg chg="add">
        <pc:chgData name="Rob Bloom" userId="8f6adb17-429b-4a0b-a76e-23e116ba5030" providerId="ADAL" clId="{A4C85F4F-B6E6-4CCD-BE4E-D4D693E3DDE8}" dt="2024-05-13T21:46:39.876" v="114"/>
        <pc:sldMkLst>
          <pc:docMk/>
          <pc:sldMk cId="3270557581" sldId="3326"/>
        </pc:sldMkLst>
      </pc:sldChg>
      <pc:sldChg chg="add">
        <pc:chgData name="Rob Bloom" userId="8f6adb17-429b-4a0b-a76e-23e116ba5030" providerId="ADAL" clId="{A4C85F4F-B6E6-4CCD-BE4E-D4D693E3DDE8}" dt="2024-05-13T21:47:33.087" v="115"/>
        <pc:sldMkLst>
          <pc:docMk/>
          <pc:sldMk cId="825765268" sldId="3327"/>
        </pc:sldMkLst>
      </pc:sldChg>
      <pc:sldChg chg="add">
        <pc:chgData name="Rob Bloom" userId="8f6adb17-429b-4a0b-a76e-23e116ba5030" providerId="ADAL" clId="{A4C85F4F-B6E6-4CCD-BE4E-D4D693E3DDE8}" dt="2024-05-13T21:46:39.876" v="114"/>
        <pc:sldMkLst>
          <pc:docMk/>
          <pc:sldMk cId="1725857185" sldId="3328"/>
        </pc:sldMkLst>
      </pc:sldChg>
      <pc:sldChg chg="add modTransition">
        <pc:chgData name="Rob Bloom" userId="8f6adb17-429b-4a0b-a76e-23e116ba5030" providerId="ADAL" clId="{A4C85F4F-B6E6-4CCD-BE4E-D4D693E3DDE8}" dt="2024-05-13T21:46:39.876" v="114"/>
        <pc:sldMkLst>
          <pc:docMk/>
          <pc:sldMk cId="1006259664" sldId="3329"/>
        </pc:sldMkLst>
      </pc:sldChg>
      <pc:sldChg chg="add modTransition">
        <pc:chgData name="Rob Bloom" userId="8f6adb17-429b-4a0b-a76e-23e116ba5030" providerId="ADAL" clId="{A4C85F4F-B6E6-4CCD-BE4E-D4D693E3DDE8}" dt="2024-05-13T21:46:39.876" v="114"/>
        <pc:sldMkLst>
          <pc:docMk/>
          <pc:sldMk cId="2636581037" sldId="3330"/>
        </pc:sldMkLst>
      </pc:sldChg>
      <pc:sldChg chg="add modTransition">
        <pc:chgData name="Rob Bloom" userId="8f6adb17-429b-4a0b-a76e-23e116ba5030" providerId="ADAL" clId="{A4C85F4F-B6E6-4CCD-BE4E-D4D693E3DDE8}" dt="2024-05-13T21:46:39.876" v="114"/>
        <pc:sldMkLst>
          <pc:docMk/>
          <pc:sldMk cId="4140808467" sldId="3331"/>
        </pc:sldMkLst>
      </pc:sldChg>
      <pc:sldChg chg="add">
        <pc:chgData name="Rob Bloom" userId="8f6adb17-429b-4a0b-a76e-23e116ba5030" providerId="ADAL" clId="{A4C85F4F-B6E6-4CCD-BE4E-D4D693E3DDE8}" dt="2024-05-13T21:46:39.876" v="114"/>
        <pc:sldMkLst>
          <pc:docMk/>
          <pc:sldMk cId="2013800223" sldId="3332"/>
        </pc:sldMkLst>
      </pc:sldChg>
      <pc:sldChg chg="add">
        <pc:chgData name="Rob Bloom" userId="8f6adb17-429b-4a0b-a76e-23e116ba5030" providerId="ADAL" clId="{A4C85F4F-B6E6-4CCD-BE4E-D4D693E3DDE8}" dt="2024-05-13T21:46:39.876" v="114"/>
        <pc:sldMkLst>
          <pc:docMk/>
          <pc:sldMk cId="3659200544" sldId="3333"/>
        </pc:sldMkLst>
      </pc:sldChg>
      <pc:sldChg chg="add">
        <pc:chgData name="Rob Bloom" userId="8f6adb17-429b-4a0b-a76e-23e116ba5030" providerId="ADAL" clId="{A4C85F4F-B6E6-4CCD-BE4E-D4D693E3DDE8}" dt="2024-05-13T21:48:46.355" v="116"/>
        <pc:sldMkLst>
          <pc:docMk/>
          <pc:sldMk cId="2589203203" sldId="3334"/>
        </pc:sldMkLst>
      </pc:sldChg>
      <pc:sldChg chg="add">
        <pc:chgData name="Rob Bloom" userId="8f6adb17-429b-4a0b-a76e-23e116ba5030" providerId="ADAL" clId="{A4C85F4F-B6E6-4CCD-BE4E-D4D693E3DDE8}" dt="2024-05-13T21:48:46.355" v="116"/>
        <pc:sldMkLst>
          <pc:docMk/>
          <pc:sldMk cId="3457197703" sldId="3335"/>
        </pc:sldMkLst>
      </pc:sldChg>
      <pc:sldChg chg="add">
        <pc:chgData name="Rob Bloom" userId="8f6adb17-429b-4a0b-a76e-23e116ba5030" providerId="ADAL" clId="{A4C85F4F-B6E6-4CCD-BE4E-D4D693E3DDE8}" dt="2024-05-13T21:48:46.355" v="116"/>
        <pc:sldMkLst>
          <pc:docMk/>
          <pc:sldMk cId="2693821929" sldId="3336"/>
        </pc:sldMkLst>
      </pc:sldChg>
      <pc:sldChg chg="add">
        <pc:chgData name="Rob Bloom" userId="8f6adb17-429b-4a0b-a76e-23e116ba5030" providerId="ADAL" clId="{A4C85F4F-B6E6-4CCD-BE4E-D4D693E3DDE8}" dt="2024-05-13T21:48:46.355" v="116"/>
        <pc:sldMkLst>
          <pc:docMk/>
          <pc:sldMk cId="2330758194" sldId="3337"/>
        </pc:sldMkLst>
      </pc:sldChg>
      <pc:sldChg chg="modNotesTx">
        <pc:chgData name="Rob Bloom" userId="8f6adb17-429b-4a0b-a76e-23e116ba5030" providerId="ADAL" clId="{A4C85F4F-B6E6-4CCD-BE4E-D4D693E3DDE8}" dt="2024-05-20T16:59:18.273" v="308" actId="313"/>
        <pc:sldMkLst>
          <pc:docMk/>
          <pc:sldMk cId="627098109" sldId="3342"/>
        </pc:sldMkLst>
      </pc:sldChg>
      <pc:sldChg chg="modNotesTx">
        <pc:chgData name="Rob Bloom" userId="8f6adb17-429b-4a0b-a76e-23e116ba5030" providerId="ADAL" clId="{A4C85F4F-B6E6-4CCD-BE4E-D4D693E3DDE8}" dt="2024-05-20T16:59:31.495" v="313" actId="313"/>
        <pc:sldMkLst>
          <pc:docMk/>
          <pc:sldMk cId="1526333031" sldId="3343"/>
        </pc:sldMkLst>
      </pc:sldChg>
      <pc:sldChg chg="modNotesTx">
        <pc:chgData name="Rob Bloom" userId="8f6adb17-429b-4a0b-a76e-23e116ba5030" providerId="ADAL" clId="{A4C85F4F-B6E6-4CCD-BE4E-D4D693E3DDE8}" dt="2024-05-20T16:59:35.060" v="315" actId="313"/>
        <pc:sldMkLst>
          <pc:docMk/>
          <pc:sldMk cId="1929755162" sldId="3346"/>
        </pc:sldMkLst>
      </pc:sldChg>
      <pc:sldChg chg="modSp mod">
        <pc:chgData name="Rob Bloom" userId="8f6adb17-429b-4a0b-a76e-23e116ba5030" providerId="ADAL" clId="{A4C85F4F-B6E6-4CCD-BE4E-D4D693E3DDE8}" dt="2024-05-20T16:59:34.455" v="314" actId="313"/>
        <pc:sldMkLst>
          <pc:docMk/>
          <pc:sldMk cId="2579228613" sldId="3347"/>
        </pc:sldMkLst>
        <pc:spChg chg="mod">
          <ac:chgData name="Rob Bloom" userId="8f6adb17-429b-4a0b-a76e-23e116ba5030" providerId="ADAL" clId="{A4C85F4F-B6E6-4CCD-BE4E-D4D693E3DDE8}" dt="2024-05-20T16:59:34.455" v="314" actId="313"/>
          <ac:spMkLst>
            <pc:docMk/>
            <pc:sldMk cId="2579228613" sldId="3347"/>
            <ac:spMk id="6" creationId="{BC5AAB80-DDB6-DDED-9245-E3F42C11B133}"/>
          </ac:spMkLst>
        </pc:spChg>
      </pc:sldChg>
    </pc:docChg>
  </pc:docChgLst>
  <pc:docChgLst>
    <pc:chgData name="Nicole Thorell" userId="dc4fd38f-3e08-40cf-9b29-4c9fe5e4e0c8" providerId="ADAL" clId="{64C5C773-FA34-46E0-A702-6467C8519BA6}"/>
    <pc:docChg chg="undo custSel addSld delSld modSld sldOrd addMainMaster modMainMaster">
      <pc:chgData name="Nicole Thorell" userId="dc4fd38f-3e08-40cf-9b29-4c9fe5e4e0c8" providerId="ADAL" clId="{64C5C773-FA34-46E0-A702-6467C8519BA6}" dt="2024-05-15T18:20:39.985" v="4299"/>
      <pc:docMkLst>
        <pc:docMk/>
      </pc:docMkLst>
      <pc:sldChg chg="setBg">
        <pc:chgData name="Nicole Thorell" userId="dc4fd38f-3e08-40cf-9b29-4c9fe5e4e0c8" providerId="ADAL" clId="{64C5C773-FA34-46E0-A702-6467C8519BA6}" dt="2024-05-15T14:30:18.552" v="413"/>
        <pc:sldMkLst>
          <pc:docMk/>
          <pc:sldMk cId="1784263577" sldId="1372"/>
        </pc:sldMkLst>
      </pc:sldChg>
      <pc:sldChg chg="modSp mod modNotesTx">
        <pc:chgData name="Nicole Thorell" userId="dc4fd38f-3e08-40cf-9b29-4c9fe5e4e0c8" providerId="ADAL" clId="{64C5C773-FA34-46E0-A702-6467C8519BA6}" dt="2024-05-15T15:50:11.548" v="1872" actId="20577"/>
        <pc:sldMkLst>
          <pc:docMk/>
          <pc:sldMk cId="1256592165" sldId="2895"/>
        </pc:sldMkLst>
        <pc:spChg chg="mod">
          <ac:chgData name="Nicole Thorell" userId="dc4fd38f-3e08-40cf-9b29-4c9fe5e4e0c8" providerId="ADAL" clId="{64C5C773-FA34-46E0-A702-6467C8519BA6}" dt="2024-05-15T15:28:07.135" v="1179" actId="20577"/>
          <ac:spMkLst>
            <pc:docMk/>
            <pc:sldMk cId="1256592165" sldId="2895"/>
            <ac:spMk id="3" creationId="{F409A5B4-7AA0-6868-5A57-1165C8A38552}"/>
          </ac:spMkLst>
        </pc:spChg>
      </pc:sldChg>
      <pc:sldChg chg="ord">
        <pc:chgData name="Nicole Thorell" userId="dc4fd38f-3e08-40cf-9b29-4c9fe5e4e0c8" providerId="ADAL" clId="{64C5C773-FA34-46E0-A702-6467C8519BA6}" dt="2024-05-15T18:20:39.985" v="4299"/>
        <pc:sldMkLst>
          <pc:docMk/>
          <pc:sldMk cId="3940297514" sldId="2896"/>
        </pc:sldMkLst>
      </pc:sldChg>
      <pc:sldChg chg="addSp delSp modSp new mod modClrScheme chgLayout">
        <pc:chgData name="Nicole Thorell" userId="dc4fd38f-3e08-40cf-9b29-4c9fe5e4e0c8" providerId="ADAL" clId="{64C5C773-FA34-46E0-A702-6467C8519BA6}" dt="2024-05-15T14:58:07.089" v="416" actId="207"/>
        <pc:sldMkLst>
          <pc:docMk/>
          <pc:sldMk cId="1770812886" sldId="3338"/>
        </pc:sldMkLst>
        <pc:spChg chg="mod">
          <ac:chgData name="Nicole Thorell" userId="dc4fd38f-3e08-40cf-9b29-4c9fe5e4e0c8" providerId="ADAL" clId="{64C5C773-FA34-46E0-A702-6467C8519BA6}" dt="2024-05-15T14:27:28.319" v="398" actId="26606"/>
          <ac:spMkLst>
            <pc:docMk/>
            <pc:sldMk cId="1770812886" sldId="3338"/>
            <ac:spMk id="2" creationId="{0CA136C9-8E7D-9722-0624-4C5ABCC98148}"/>
          </ac:spMkLst>
        </pc:spChg>
        <pc:spChg chg="add del mod">
          <ac:chgData name="Nicole Thorell" userId="dc4fd38f-3e08-40cf-9b29-4c9fe5e4e0c8" providerId="ADAL" clId="{64C5C773-FA34-46E0-A702-6467C8519BA6}" dt="2024-05-15T14:26:38.877" v="391" actId="26606"/>
          <ac:spMkLst>
            <pc:docMk/>
            <pc:sldMk cId="1770812886" sldId="3338"/>
            <ac:spMk id="3" creationId="{3053AE62-96CD-7866-3DCB-DF28D1F33F02}"/>
          </ac:spMkLst>
        </pc:spChg>
        <pc:spChg chg="add del mod">
          <ac:chgData name="Nicole Thorell" userId="dc4fd38f-3e08-40cf-9b29-4c9fe5e4e0c8" providerId="ADAL" clId="{64C5C773-FA34-46E0-A702-6467C8519BA6}" dt="2024-05-15T14:27:06.072" v="396" actId="478"/>
          <ac:spMkLst>
            <pc:docMk/>
            <pc:sldMk cId="1770812886" sldId="3338"/>
            <ac:spMk id="9" creationId="{454CB372-367B-9290-0F97-A027B810BDCB}"/>
          </ac:spMkLst>
        </pc:spChg>
        <pc:graphicFrameChg chg="add del mod">
          <ac:chgData name="Nicole Thorell" userId="dc4fd38f-3e08-40cf-9b29-4c9fe5e4e0c8" providerId="ADAL" clId="{64C5C773-FA34-46E0-A702-6467C8519BA6}" dt="2024-05-15T14:26:38.843" v="390" actId="26606"/>
          <ac:graphicFrameMkLst>
            <pc:docMk/>
            <pc:sldMk cId="1770812886" sldId="3338"/>
            <ac:graphicFrameMk id="5" creationId="{92490370-870F-BC3E-E396-089FD1C6B194}"/>
          </ac:graphicFrameMkLst>
        </pc:graphicFrameChg>
        <pc:graphicFrameChg chg="add mod modGraphic">
          <ac:chgData name="Nicole Thorell" userId="dc4fd38f-3e08-40cf-9b29-4c9fe5e4e0c8" providerId="ADAL" clId="{64C5C773-FA34-46E0-A702-6467C8519BA6}" dt="2024-05-15T14:58:07.089" v="416" actId="207"/>
          <ac:graphicFrameMkLst>
            <pc:docMk/>
            <pc:sldMk cId="1770812886" sldId="3338"/>
            <ac:graphicFrameMk id="7" creationId="{4A7A58EB-E790-7D35-7937-FE503C6C5E7B}"/>
          </ac:graphicFrameMkLst>
        </pc:graphicFrameChg>
      </pc:sldChg>
      <pc:sldChg chg="add">
        <pc:chgData name="Nicole Thorell" userId="dc4fd38f-3e08-40cf-9b29-4c9fe5e4e0c8" providerId="ADAL" clId="{64C5C773-FA34-46E0-A702-6467C8519BA6}" dt="2024-05-15T15:05:23.783" v="418"/>
        <pc:sldMkLst>
          <pc:docMk/>
          <pc:sldMk cId="3150021268" sldId="3339"/>
        </pc:sldMkLst>
      </pc:sldChg>
      <pc:sldChg chg="add del modNotesTx">
        <pc:chgData name="Nicole Thorell" userId="dc4fd38f-3e08-40cf-9b29-4c9fe5e4e0c8" providerId="ADAL" clId="{64C5C773-FA34-46E0-A702-6467C8519BA6}" dt="2024-05-15T15:08:48.653" v="435" actId="47"/>
        <pc:sldMkLst>
          <pc:docMk/>
          <pc:sldMk cId="504318179" sldId="3340"/>
        </pc:sldMkLst>
      </pc:sldChg>
      <pc:sldChg chg="add ord">
        <pc:chgData name="Nicole Thorell" userId="dc4fd38f-3e08-40cf-9b29-4c9fe5e4e0c8" providerId="ADAL" clId="{64C5C773-FA34-46E0-A702-6467C8519BA6}" dt="2024-05-15T15:06:32.268" v="430"/>
        <pc:sldMkLst>
          <pc:docMk/>
          <pc:sldMk cId="2555082661" sldId="3341"/>
        </pc:sldMkLst>
      </pc:sldChg>
      <pc:sldChg chg="modSp add mod ord">
        <pc:chgData name="Nicole Thorell" userId="dc4fd38f-3e08-40cf-9b29-4c9fe5e4e0c8" providerId="ADAL" clId="{64C5C773-FA34-46E0-A702-6467C8519BA6}" dt="2024-05-15T18:14:45.179" v="3365" actId="255"/>
        <pc:sldMkLst>
          <pc:docMk/>
          <pc:sldMk cId="627098109" sldId="3342"/>
        </pc:sldMkLst>
        <pc:spChg chg="mod">
          <ac:chgData name="Nicole Thorell" userId="dc4fd38f-3e08-40cf-9b29-4c9fe5e4e0c8" providerId="ADAL" clId="{64C5C773-FA34-46E0-A702-6467C8519BA6}" dt="2024-05-15T18:14:45.179" v="3365" actId="255"/>
          <ac:spMkLst>
            <pc:docMk/>
            <pc:sldMk cId="627098109" sldId="3342"/>
            <ac:spMk id="2" creationId="{00000000-0000-0000-0000-000000000000}"/>
          </ac:spMkLst>
        </pc:spChg>
      </pc:sldChg>
      <pc:sldChg chg="add">
        <pc:chgData name="Nicole Thorell" userId="dc4fd38f-3e08-40cf-9b29-4c9fe5e4e0c8" providerId="ADAL" clId="{64C5C773-FA34-46E0-A702-6467C8519BA6}" dt="2024-05-15T15:06:41.063" v="432"/>
        <pc:sldMkLst>
          <pc:docMk/>
          <pc:sldMk cId="1526333031" sldId="3343"/>
        </pc:sldMkLst>
      </pc:sldChg>
      <pc:sldChg chg="add">
        <pc:chgData name="Nicole Thorell" userId="dc4fd38f-3e08-40cf-9b29-4c9fe5e4e0c8" providerId="ADAL" clId="{64C5C773-FA34-46E0-A702-6467C8519BA6}" dt="2024-05-15T15:19:14.677" v="1070"/>
        <pc:sldMkLst>
          <pc:docMk/>
          <pc:sldMk cId="504318179" sldId="3344"/>
        </pc:sldMkLst>
      </pc:sldChg>
      <pc:sldChg chg="modSp new del mod ord modNotesTx">
        <pc:chgData name="Nicole Thorell" userId="dc4fd38f-3e08-40cf-9b29-4c9fe5e4e0c8" providerId="ADAL" clId="{64C5C773-FA34-46E0-A702-6467C8519BA6}" dt="2024-05-15T15:53:30.317" v="1907" actId="47"/>
        <pc:sldMkLst>
          <pc:docMk/>
          <pc:sldMk cId="1319917000" sldId="3345"/>
        </pc:sldMkLst>
        <pc:spChg chg="mod">
          <ac:chgData name="Nicole Thorell" userId="dc4fd38f-3e08-40cf-9b29-4c9fe5e4e0c8" providerId="ADAL" clId="{64C5C773-FA34-46E0-A702-6467C8519BA6}" dt="2024-05-15T15:28:39.669" v="1246" actId="14100"/>
          <ac:spMkLst>
            <pc:docMk/>
            <pc:sldMk cId="1319917000" sldId="3345"/>
            <ac:spMk id="2" creationId="{BE3D8F07-76F0-F2ED-A7E8-BF14C7CD03F5}"/>
          </ac:spMkLst>
        </pc:spChg>
        <pc:spChg chg="mod">
          <ac:chgData name="Nicole Thorell" userId="dc4fd38f-3e08-40cf-9b29-4c9fe5e4e0c8" providerId="ADAL" clId="{64C5C773-FA34-46E0-A702-6467C8519BA6}" dt="2024-05-15T15:40:58.789" v="1538" actId="20577"/>
          <ac:spMkLst>
            <pc:docMk/>
            <pc:sldMk cId="1319917000" sldId="3345"/>
            <ac:spMk id="3" creationId="{D1F79557-DE77-708E-9068-09FAF727FE37}"/>
          </ac:spMkLst>
        </pc:spChg>
      </pc:sldChg>
      <pc:sldChg chg="modSp new del mod">
        <pc:chgData name="Nicole Thorell" userId="dc4fd38f-3e08-40cf-9b29-4c9fe5e4e0c8" providerId="ADAL" clId="{64C5C773-FA34-46E0-A702-6467C8519BA6}" dt="2024-05-15T15:28:19.168" v="1195" actId="47"/>
        <pc:sldMkLst>
          <pc:docMk/>
          <pc:sldMk cId="3268105256" sldId="3345"/>
        </pc:sldMkLst>
        <pc:spChg chg="mod">
          <ac:chgData name="Nicole Thorell" userId="dc4fd38f-3e08-40cf-9b29-4c9fe5e4e0c8" providerId="ADAL" clId="{64C5C773-FA34-46E0-A702-6467C8519BA6}" dt="2024-05-15T15:28:16.581" v="1194" actId="20577"/>
          <ac:spMkLst>
            <pc:docMk/>
            <pc:sldMk cId="3268105256" sldId="3345"/>
            <ac:spMk id="2" creationId="{65469EFA-AD5A-A401-7435-10CBFF7DBDBC}"/>
          </ac:spMkLst>
        </pc:spChg>
      </pc:sldChg>
      <pc:sldChg chg="addSp delSp modSp new mod modClrScheme chgLayout modNotesTx">
        <pc:chgData name="Nicole Thorell" userId="dc4fd38f-3e08-40cf-9b29-4c9fe5e4e0c8" providerId="ADAL" clId="{64C5C773-FA34-46E0-A702-6467C8519BA6}" dt="2024-05-15T18:19:23.012" v="4297" actId="313"/>
        <pc:sldMkLst>
          <pc:docMk/>
          <pc:sldMk cId="1929755162" sldId="3346"/>
        </pc:sldMkLst>
        <pc:spChg chg="mod">
          <ac:chgData name="Nicole Thorell" userId="dc4fd38f-3e08-40cf-9b29-4c9fe5e4e0c8" providerId="ADAL" clId="{64C5C773-FA34-46E0-A702-6467C8519BA6}" dt="2024-05-15T18:09:54.649" v="2632" actId="26606"/>
          <ac:spMkLst>
            <pc:docMk/>
            <pc:sldMk cId="1929755162" sldId="3346"/>
            <ac:spMk id="2" creationId="{C0B5E640-98D8-2369-3F76-9620766116E8}"/>
          </ac:spMkLst>
        </pc:spChg>
        <pc:spChg chg="del mod">
          <ac:chgData name="Nicole Thorell" userId="dc4fd38f-3e08-40cf-9b29-4c9fe5e4e0c8" providerId="ADAL" clId="{64C5C773-FA34-46E0-A702-6467C8519BA6}" dt="2024-05-15T18:09:54.649" v="2632" actId="26606"/>
          <ac:spMkLst>
            <pc:docMk/>
            <pc:sldMk cId="1929755162" sldId="3346"/>
            <ac:spMk id="3" creationId="{3AFF2785-6007-F9FB-5FBD-D6FF195562D2}"/>
          </ac:spMkLst>
        </pc:spChg>
        <pc:graphicFrameChg chg="add mod">
          <ac:chgData name="Nicole Thorell" userId="dc4fd38f-3e08-40cf-9b29-4c9fe5e4e0c8" providerId="ADAL" clId="{64C5C773-FA34-46E0-A702-6467C8519BA6}" dt="2024-05-15T18:10:11.346" v="2634" actId="12100"/>
          <ac:graphicFrameMkLst>
            <pc:docMk/>
            <pc:sldMk cId="1929755162" sldId="3346"/>
            <ac:graphicFrameMk id="5" creationId="{ABCCDB8A-B6B7-0452-1859-1C0DBC42AB97}"/>
          </ac:graphicFrameMkLst>
        </pc:graphicFrameChg>
      </pc:sldChg>
      <pc:sldChg chg="addSp delSp modSp new mod modNotesTx">
        <pc:chgData name="Nicole Thorell" userId="dc4fd38f-3e08-40cf-9b29-4c9fe5e4e0c8" providerId="ADAL" clId="{64C5C773-FA34-46E0-A702-6467C8519BA6}" dt="2024-05-15T18:04:36.225" v="1922" actId="1076"/>
        <pc:sldMkLst>
          <pc:docMk/>
          <pc:sldMk cId="2579228613" sldId="3347"/>
        </pc:sldMkLst>
        <pc:spChg chg="del">
          <ac:chgData name="Nicole Thorell" userId="dc4fd38f-3e08-40cf-9b29-4c9fe5e4e0c8" providerId="ADAL" clId="{64C5C773-FA34-46E0-A702-6467C8519BA6}" dt="2024-05-15T15:41:25.933" v="1544" actId="478"/>
          <ac:spMkLst>
            <pc:docMk/>
            <pc:sldMk cId="2579228613" sldId="3347"/>
            <ac:spMk id="2" creationId="{FEAD0641-2291-5204-D0FA-14A1410AD3E5}"/>
          </ac:spMkLst>
        </pc:spChg>
        <pc:spChg chg="mod">
          <ac:chgData name="Nicole Thorell" userId="dc4fd38f-3e08-40cf-9b29-4c9fe5e4e0c8" providerId="ADAL" clId="{64C5C773-FA34-46E0-A702-6467C8519BA6}" dt="2024-05-15T15:41:33.787" v="1546" actId="1076"/>
          <ac:spMkLst>
            <pc:docMk/>
            <pc:sldMk cId="2579228613" sldId="3347"/>
            <ac:spMk id="3" creationId="{58CD8F7D-C07E-DFE3-9ED6-86E1A2879D8D}"/>
          </ac:spMkLst>
        </pc:spChg>
        <pc:spChg chg="mod">
          <ac:chgData name="Nicole Thorell" userId="dc4fd38f-3e08-40cf-9b29-4c9fe5e4e0c8" providerId="ADAL" clId="{64C5C773-FA34-46E0-A702-6467C8519BA6}" dt="2024-05-15T15:51:19.350" v="1902" actId="6549"/>
          <ac:spMkLst>
            <pc:docMk/>
            <pc:sldMk cId="2579228613" sldId="3347"/>
            <ac:spMk id="4" creationId="{2025B0D0-7AEF-89C9-0586-B3B32FE71360}"/>
          </ac:spMkLst>
        </pc:spChg>
        <pc:spChg chg="mod">
          <ac:chgData name="Nicole Thorell" userId="dc4fd38f-3e08-40cf-9b29-4c9fe5e4e0c8" providerId="ADAL" clId="{64C5C773-FA34-46E0-A702-6467C8519BA6}" dt="2024-05-15T18:04:19.817" v="1918" actId="1076"/>
          <ac:spMkLst>
            <pc:docMk/>
            <pc:sldMk cId="2579228613" sldId="3347"/>
            <ac:spMk id="5" creationId="{5CB7D812-E35E-E7D6-101C-479FAA2A8FEA}"/>
          </ac:spMkLst>
        </pc:spChg>
        <pc:spChg chg="mod">
          <ac:chgData name="Nicole Thorell" userId="dc4fd38f-3e08-40cf-9b29-4c9fe5e4e0c8" providerId="ADAL" clId="{64C5C773-FA34-46E0-A702-6467C8519BA6}" dt="2024-05-15T18:04:30.888" v="1920" actId="1076"/>
          <ac:spMkLst>
            <pc:docMk/>
            <pc:sldMk cId="2579228613" sldId="3347"/>
            <ac:spMk id="6" creationId="{BC5AAB80-DDB6-DDED-9245-E3F42C11B133}"/>
          </ac:spMkLst>
        </pc:spChg>
        <pc:spChg chg="add mod">
          <ac:chgData name="Nicole Thorell" userId="dc4fd38f-3e08-40cf-9b29-4c9fe5e4e0c8" providerId="ADAL" clId="{64C5C773-FA34-46E0-A702-6467C8519BA6}" dt="2024-05-15T15:41:27.398" v="1545"/>
          <ac:spMkLst>
            <pc:docMk/>
            <pc:sldMk cId="2579228613" sldId="3347"/>
            <ac:spMk id="7" creationId="{1B922AC7-BE64-F550-3DDA-BD6AC59813E2}"/>
          </ac:spMkLst>
        </pc:spChg>
        <pc:picChg chg="add mod">
          <ac:chgData name="Nicole Thorell" userId="dc4fd38f-3e08-40cf-9b29-4c9fe5e4e0c8" providerId="ADAL" clId="{64C5C773-FA34-46E0-A702-6467C8519BA6}" dt="2024-05-15T18:04:36.225" v="1922" actId="1076"/>
          <ac:picMkLst>
            <pc:docMk/>
            <pc:sldMk cId="2579228613" sldId="3347"/>
            <ac:picMk id="9" creationId="{4A596983-D51D-D194-0F69-AB8DFCE9D329}"/>
          </ac:picMkLst>
        </pc:picChg>
      </pc:sldChg>
      <pc:sldMasterChg chg="add addSldLayout">
        <pc:chgData name="Nicole Thorell" userId="dc4fd38f-3e08-40cf-9b29-4c9fe5e4e0c8" providerId="ADAL" clId="{64C5C773-FA34-46E0-A702-6467C8519BA6}" dt="2024-05-15T15:05:27.488" v="419" actId="27028"/>
        <pc:sldMasterMkLst>
          <pc:docMk/>
          <pc:sldMasterMk cId="2563760958" sldId="2147483648"/>
        </pc:sldMasterMkLst>
        <pc:sldLayoutChg chg="add">
          <pc:chgData name="Nicole Thorell" userId="dc4fd38f-3e08-40cf-9b29-4c9fe5e4e0c8" providerId="ADAL" clId="{64C5C773-FA34-46E0-A702-6467C8519BA6}" dt="2024-05-15T15:05:27.488" v="419" actId="27028"/>
          <pc:sldLayoutMkLst>
            <pc:docMk/>
            <pc:sldMasterMk cId="2563760958" sldId="2147483648"/>
            <pc:sldLayoutMk cId="4159342245" sldId="2147483650"/>
          </pc:sldLayoutMkLst>
        </pc:sldLayoutChg>
        <pc:sldLayoutChg chg="add">
          <pc:chgData name="Nicole Thorell" userId="dc4fd38f-3e08-40cf-9b29-4c9fe5e4e0c8" providerId="ADAL" clId="{64C5C773-FA34-46E0-A702-6467C8519BA6}" dt="2024-05-15T15:05:23.778" v="417" actId="27028"/>
          <pc:sldLayoutMkLst>
            <pc:docMk/>
            <pc:sldMasterMk cId="2563760958" sldId="2147483648"/>
            <pc:sldLayoutMk cId="3117078411" sldId="2147483661"/>
          </pc:sldLayoutMkLst>
        </pc:sldLayoutChg>
      </pc:sldMasterChg>
      <pc:sldMasterChg chg="modSldLayout">
        <pc:chgData name="Nicole Thorell" userId="dc4fd38f-3e08-40cf-9b29-4c9fe5e4e0c8" providerId="ADAL" clId="{64C5C773-FA34-46E0-A702-6467C8519BA6}" dt="2024-05-15T15:05:23.778" v="417" actId="27028"/>
        <pc:sldMasterMkLst>
          <pc:docMk/>
          <pc:sldMasterMk cId="2322973599" sldId="2147483660"/>
        </pc:sldMasterMkLst>
        <pc:sldLayoutChg chg="replId">
          <pc:chgData name="Nicole Thorell" userId="dc4fd38f-3e08-40cf-9b29-4c9fe5e4e0c8" providerId="ADAL" clId="{64C5C773-FA34-46E0-A702-6467C8519BA6}" dt="2024-05-15T15:05:23.778" v="417" actId="27028"/>
          <pc:sldLayoutMkLst>
            <pc:docMk/>
            <pc:sldMasterMk cId="2322973599" sldId="2147483660"/>
            <pc:sldLayoutMk cId="2697892900" sldId="2147483685"/>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9D5F8-F04E-4B86-B749-7B9AAD626D09}"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B596A876-A661-4A8F-80C0-EF29D69B8184}">
      <dgm:prSet/>
      <dgm:spPr/>
      <dgm:t>
        <a:bodyPr/>
        <a:lstStyle/>
        <a:p>
          <a:r>
            <a:rPr lang="en-US" dirty="0"/>
            <a:t>Discuss the impact and integration of behavioral health in rural healthcare</a:t>
          </a:r>
        </a:p>
      </dgm:t>
    </dgm:pt>
    <dgm:pt modelId="{A44390D2-730F-4B40-B000-851689EF5D03}" type="parTrans" cxnId="{D00E8845-9723-4543-B345-1C74C127C9BF}">
      <dgm:prSet/>
      <dgm:spPr/>
      <dgm:t>
        <a:bodyPr/>
        <a:lstStyle/>
        <a:p>
          <a:endParaRPr lang="en-US"/>
        </a:p>
      </dgm:t>
    </dgm:pt>
    <dgm:pt modelId="{FCA85AF5-5B90-4F5C-A037-0F3A3190FE98}" type="sibTrans" cxnId="{D00E8845-9723-4543-B345-1C74C127C9BF}">
      <dgm:prSet/>
      <dgm:spPr/>
      <dgm:t>
        <a:bodyPr/>
        <a:lstStyle/>
        <a:p>
          <a:endParaRPr lang="en-US"/>
        </a:p>
      </dgm:t>
    </dgm:pt>
    <dgm:pt modelId="{A887DA94-8103-42E4-BF0B-9EE1821BC050}">
      <dgm:prSet/>
      <dgm:spPr/>
      <dgm:t>
        <a:bodyPr/>
        <a:lstStyle/>
        <a:p>
          <a:r>
            <a:rPr lang="en-US" dirty="0"/>
            <a:t>State recent federal changes and the opportunities related to these changes</a:t>
          </a:r>
        </a:p>
      </dgm:t>
    </dgm:pt>
    <dgm:pt modelId="{F101C2A5-CFC0-467A-A7C4-AAFBB2536FD7}" type="parTrans" cxnId="{6029A009-6A75-421A-B19F-D69B29B8A389}">
      <dgm:prSet/>
      <dgm:spPr/>
      <dgm:t>
        <a:bodyPr/>
        <a:lstStyle/>
        <a:p>
          <a:endParaRPr lang="en-US"/>
        </a:p>
      </dgm:t>
    </dgm:pt>
    <dgm:pt modelId="{CA344CF4-B8BF-4034-B3D5-FB90937D4BDE}" type="sibTrans" cxnId="{6029A009-6A75-421A-B19F-D69B29B8A389}">
      <dgm:prSet/>
      <dgm:spPr/>
      <dgm:t>
        <a:bodyPr/>
        <a:lstStyle/>
        <a:p>
          <a:endParaRPr lang="en-US"/>
        </a:p>
      </dgm:t>
    </dgm:pt>
    <dgm:pt modelId="{608955C7-8A00-4854-8539-B9D72A3C59B8}">
      <dgm:prSet/>
      <dgm:spPr/>
      <dgm:t>
        <a:bodyPr/>
        <a:lstStyle/>
        <a:p>
          <a:r>
            <a:rPr lang="en-US" dirty="0"/>
            <a:t>List opportunities related to services and provider types</a:t>
          </a:r>
        </a:p>
      </dgm:t>
    </dgm:pt>
    <dgm:pt modelId="{1177D810-DB6F-4325-B826-39562CD3AFFB}" type="parTrans" cxnId="{66285AF6-3BD5-4A55-B324-D3D47813E36B}">
      <dgm:prSet/>
      <dgm:spPr/>
      <dgm:t>
        <a:bodyPr/>
        <a:lstStyle/>
        <a:p>
          <a:endParaRPr lang="en-US"/>
        </a:p>
      </dgm:t>
    </dgm:pt>
    <dgm:pt modelId="{5A90FFCD-63BE-4C4B-B1A7-2BD816FB6041}" type="sibTrans" cxnId="{66285AF6-3BD5-4A55-B324-D3D47813E36B}">
      <dgm:prSet/>
      <dgm:spPr/>
      <dgm:t>
        <a:bodyPr/>
        <a:lstStyle/>
        <a:p>
          <a:endParaRPr lang="en-US"/>
        </a:p>
      </dgm:t>
    </dgm:pt>
    <dgm:pt modelId="{64C71659-58ED-4B50-9E92-35425B9C2E64}">
      <dgm:prSet/>
      <dgm:spPr/>
      <dgm:t>
        <a:bodyPr/>
        <a:lstStyle/>
        <a:p>
          <a:r>
            <a:rPr lang="en-US" dirty="0"/>
            <a:t>Examine strategy opportunities for implementation of behavioral health</a:t>
          </a:r>
        </a:p>
      </dgm:t>
    </dgm:pt>
    <dgm:pt modelId="{EAD6BBDA-8EA8-4CAC-8500-6674300242E6}" type="parTrans" cxnId="{640DD94C-7FEC-4CF7-834C-F92DD076D58F}">
      <dgm:prSet/>
      <dgm:spPr/>
      <dgm:t>
        <a:bodyPr/>
        <a:lstStyle/>
        <a:p>
          <a:endParaRPr lang="en-US"/>
        </a:p>
      </dgm:t>
    </dgm:pt>
    <dgm:pt modelId="{61B3E0FA-73BF-45AE-8DC9-6B786D640A44}" type="sibTrans" cxnId="{640DD94C-7FEC-4CF7-834C-F92DD076D58F}">
      <dgm:prSet/>
      <dgm:spPr/>
      <dgm:t>
        <a:bodyPr/>
        <a:lstStyle/>
        <a:p>
          <a:endParaRPr lang="en-US"/>
        </a:p>
      </dgm:t>
    </dgm:pt>
    <dgm:pt modelId="{25F0BC47-E9E0-4323-BC19-700AFD47B5EE}" type="pres">
      <dgm:prSet presAssocID="{E1F9D5F8-F04E-4B86-B749-7B9AAD626D09}" presName="root" presStyleCnt="0">
        <dgm:presLayoutVars>
          <dgm:dir/>
          <dgm:resizeHandles val="exact"/>
        </dgm:presLayoutVars>
      </dgm:prSet>
      <dgm:spPr/>
    </dgm:pt>
    <dgm:pt modelId="{0A727063-65F4-4531-A270-B1B340A1BBF2}" type="pres">
      <dgm:prSet presAssocID="{E1F9D5F8-F04E-4B86-B749-7B9AAD626D09}" presName="container" presStyleCnt="0">
        <dgm:presLayoutVars>
          <dgm:dir/>
          <dgm:resizeHandles val="exact"/>
        </dgm:presLayoutVars>
      </dgm:prSet>
      <dgm:spPr/>
    </dgm:pt>
    <dgm:pt modelId="{EC5CBD43-D590-419C-B7B6-961DF48D130D}" type="pres">
      <dgm:prSet presAssocID="{B596A876-A661-4A8F-80C0-EF29D69B8184}" presName="compNode" presStyleCnt="0"/>
      <dgm:spPr/>
    </dgm:pt>
    <dgm:pt modelId="{FE16521F-762A-4339-8B43-4E3328041D59}" type="pres">
      <dgm:prSet presAssocID="{B596A876-A661-4A8F-80C0-EF29D69B8184}" presName="iconBgRect" presStyleLbl="bgShp" presStyleIdx="0" presStyleCnt="4"/>
      <dgm:spPr>
        <a:solidFill>
          <a:schemeClr val="accent1">
            <a:lumMod val="40000"/>
            <a:lumOff val="60000"/>
          </a:schemeClr>
        </a:solidFill>
        <a:ln>
          <a:solidFill>
            <a:schemeClr val="accent1">
              <a:lumMod val="40000"/>
              <a:lumOff val="60000"/>
            </a:schemeClr>
          </a:solidFill>
        </a:ln>
      </dgm:spPr>
    </dgm:pt>
    <dgm:pt modelId="{8E263573-606D-47FE-8591-03662AEB03C4}" type="pres">
      <dgm:prSet presAssocID="{B596A876-A661-4A8F-80C0-EF29D69B818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4E7C784B-A436-4D18-99F1-311F3ACDED76}" type="pres">
      <dgm:prSet presAssocID="{B596A876-A661-4A8F-80C0-EF29D69B8184}" presName="spaceRect" presStyleCnt="0"/>
      <dgm:spPr/>
    </dgm:pt>
    <dgm:pt modelId="{6F08B3CA-EED5-4D07-9648-66A98125A627}" type="pres">
      <dgm:prSet presAssocID="{B596A876-A661-4A8F-80C0-EF29D69B8184}" presName="textRect" presStyleLbl="revTx" presStyleIdx="0" presStyleCnt="4">
        <dgm:presLayoutVars>
          <dgm:chMax val="1"/>
          <dgm:chPref val="1"/>
        </dgm:presLayoutVars>
      </dgm:prSet>
      <dgm:spPr/>
    </dgm:pt>
    <dgm:pt modelId="{15D23929-C4A9-4D9F-8D0E-5FDCF2609AD1}" type="pres">
      <dgm:prSet presAssocID="{FCA85AF5-5B90-4F5C-A037-0F3A3190FE98}" presName="sibTrans" presStyleLbl="sibTrans2D1" presStyleIdx="0" presStyleCnt="0"/>
      <dgm:spPr/>
    </dgm:pt>
    <dgm:pt modelId="{C0E9C2AD-89F8-49B4-9273-C6462571021C}" type="pres">
      <dgm:prSet presAssocID="{A887DA94-8103-42E4-BF0B-9EE1821BC050}" presName="compNode" presStyleCnt="0"/>
      <dgm:spPr/>
    </dgm:pt>
    <dgm:pt modelId="{6ED8DCF9-AA13-4B3B-8BAA-61F0ACD705DA}" type="pres">
      <dgm:prSet presAssocID="{A887DA94-8103-42E4-BF0B-9EE1821BC050}" presName="iconBgRect" presStyleLbl="bgShp" presStyleIdx="1" presStyleCnt="4"/>
      <dgm:spPr>
        <a:solidFill>
          <a:schemeClr val="accent1">
            <a:lumMod val="40000"/>
            <a:lumOff val="60000"/>
          </a:schemeClr>
        </a:solidFill>
      </dgm:spPr>
    </dgm:pt>
    <dgm:pt modelId="{D98590CF-AFBF-4A24-A0C9-849140A796C5}" type="pres">
      <dgm:prSet presAssocID="{A887DA94-8103-42E4-BF0B-9EE1821BC05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91317BDB-482E-4587-8604-DEAF4E1CDEE7}" type="pres">
      <dgm:prSet presAssocID="{A887DA94-8103-42E4-BF0B-9EE1821BC050}" presName="spaceRect" presStyleCnt="0"/>
      <dgm:spPr/>
    </dgm:pt>
    <dgm:pt modelId="{646054BB-6F61-449F-9409-C7401F7F3D0D}" type="pres">
      <dgm:prSet presAssocID="{A887DA94-8103-42E4-BF0B-9EE1821BC050}" presName="textRect" presStyleLbl="revTx" presStyleIdx="1" presStyleCnt="4">
        <dgm:presLayoutVars>
          <dgm:chMax val="1"/>
          <dgm:chPref val="1"/>
        </dgm:presLayoutVars>
      </dgm:prSet>
      <dgm:spPr/>
    </dgm:pt>
    <dgm:pt modelId="{9BC4C1F9-9D51-457E-A630-7D3B187F4EF3}" type="pres">
      <dgm:prSet presAssocID="{CA344CF4-B8BF-4034-B3D5-FB90937D4BDE}" presName="sibTrans" presStyleLbl="sibTrans2D1" presStyleIdx="0" presStyleCnt="0"/>
      <dgm:spPr/>
    </dgm:pt>
    <dgm:pt modelId="{2E450169-FEC5-4F0F-B3FF-03C1AC40A91A}" type="pres">
      <dgm:prSet presAssocID="{608955C7-8A00-4854-8539-B9D72A3C59B8}" presName="compNode" presStyleCnt="0"/>
      <dgm:spPr/>
    </dgm:pt>
    <dgm:pt modelId="{FEB49878-2FF1-4959-9EDA-6CE1E2F88259}" type="pres">
      <dgm:prSet presAssocID="{608955C7-8A00-4854-8539-B9D72A3C59B8}" presName="iconBgRect" presStyleLbl="bgShp" presStyleIdx="2" presStyleCnt="4"/>
      <dgm:spPr>
        <a:solidFill>
          <a:schemeClr val="accent1">
            <a:lumMod val="40000"/>
            <a:lumOff val="60000"/>
          </a:schemeClr>
        </a:solidFill>
        <a:ln>
          <a:solidFill>
            <a:schemeClr val="accent1">
              <a:lumMod val="40000"/>
              <a:lumOff val="60000"/>
            </a:schemeClr>
          </a:solidFill>
        </a:ln>
      </dgm:spPr>
    </dgm:pt>
    <dgm:pt modelId="{C2231A09-666F-41F2-989A-C6663C08D8A9}" type="pres">
      <dgm:prSet presAssocID="{608955C7-8A00-4854-8539-B9D72A3C59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BE404A4-8734-4C1E-B8F1-9CFDA64CF27E}" type="pres">
      <dgm:prSet presAssocID="{608955C7-8A00-4854-8539-B9D72A3C59B8}" presName="spaceRect" presStyleCnt="0"/>
      <dgm:spPr/>
    </dgm:pt>
    <dgm:pt modelId="{2D2EC55C-ACE1-43F2-886A-34EC4DCAB0CE}" type="pres">
      <dgm:prSet presAssocID="{608955C7-8A00-4854-8539-B9D72A3C59B8}" presName="textRect" presStyleLbl="revTx" presStyleIdx="2" presStyleCnt="4">
        <dgm:presLayoutVars>
          <dgm:chMax val="1"/>
          <dgm:chPref val="1"/>
        </dgm:presLayoutVars>
      </dgm:prSet>
      <dgm:spPr/>
    </dgm:pt>
    <dgm:pt modelId="{E1778027-B6D6-4F45-91D9-B08E60BA6A5A}" type="pres">
      <dgm:prSet presAssocID="{5A90FFCD-63BE-4C4B-B1A7-2BD816FB6041}" presName="sibTrans" presStyleLbl="sibTrans2D1" presStyleIdx="0" presStyleCnt="0"/>
      <dgm:spPr/>
    </dgm:pt>
    <dgm:pt modelId="{51B0373D-4BDE-4390-822B-F56348DEAC0B}" type="pres">
      <dgm:prSet presAssocID="{64C71659-58ED-4B50-9E92-35425B9C2E64}" presName="compNode" presStyleCnt="0"/>
      <dgm:spPr/>
    </dgm:pt>
    <dgm:pt modelId="{40E49223-3263-4E70-BB71-2412DEC44502}" type="pres">
      <dgm:prSet presAssocID="{64C71659-58ED-4B50-9E92-35425B9C2E64}" presName="iconBgRect" presStyleLbl="bgShp" presStyleIdx="3" presStyleCnt="4"/>
      <dgm:spPr>
        <a:solidFill>
          <a:schemeClr val="accent1">
            <a:lumMod val="40000"/>
            <a:lumOff val="60000"/>
          </a:schemeClr>
        </a:solidFill>
      </dgm:spPr>
    </dgm:pt>
    <dgm:pt modelId="{D4D36003-897E-4875-BB76-B21D1D83B877}" type="pres">
      <dgm:prSet presAssocID="{64C71659-58ED-4B50-9E92-35425B9C2E6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3D484027-6A82-4B17-9926-B328F73C6140}" type="pres">
      <dgm:prSet presAssocID="{64C71659-58ED-4B50-9E92-35425B9C2E64}" presName="spaceRect" presStyleCnt="0"/>
      <dgm:spPr/>
    </dgm:pt>
    <dgm:pt modelId="{655B2B5F-A278-4030-AF9C-AB2A8DFC06BB}" type="pres">
      <dgm:prSet presAssocID="{64C71659-58ED-4B50-9E92-35425B9C2E64}" presName="textRect" presStyleLbl="revTx" presStyleIdx="3" presStyleCnt="4">
        <dgm:presLayoutVars>
          <dgm:chMax val="1"/>
          <dgm:chPref val="1"/>
        </dgm:presLayoutVars>
      </dgm:prSet>
      <dgm:spPr/>
    </dgm:pt>
  </dgm:ptLst>
  <dgm:cxnLst>
    <dgm:cxn modelId="{A810E004-969F-4AF2-B7AB-3D45A90A2063}" type="presOf" srcId="{CA344CF4-B8BF-4034-B3D5-FB90937D4BDE}" destId="{9BC4C1F9-9D51-457E-A630-7D3B187F4EF3}" srcOrd="0" destOrd="0" presId="urn:microsoft.com/office/officeart/2018/2/layout/IconCircleList"/>
    <dgm:cxn modelId="{6029A009-6A75-421A-B19F-D69B29B8A389}" srcId="{E1F9D5F8-F04E-4B86-B749-7B9AAD626D09}" destId="{A887DA94-8103-42E4-BF0B-9EE1821BC050}" srcOrd="1" destOrd="0" parTransId="{F101C2A5-CFC0-467A-A7C4-AAFBB2536FD7}" sibTransId="{CA344CF4-B8BF-4034-B3D5-FB90937D4BDE}"/>
    <dgm:cxn modelId="{6B6A6F41-DC6A-4816-BC02-A044BEA909C6}" type="presOf" srcId="{64C71659-58ED-4B50-9E92-35425B9C2E64}" destId="{655B2B5F-A278-4030-AF9C-AB2A8DFC06BB}" srcOrd="0" destOrd="0" presId="urn:microsoft.com/office/officeart/2018/2/layout/IconCircleList"/>
    <dgm:cxn modelId="{D00E8845-9723-4543-B345-1C74C127C9BF}" srcId="{E1F9D5F8-F04E-4B86-B749-7B9AAD626D09}" destId="{B596A876-A661-4A8F-80C0-EF29D69B8184}" srcOrd="0" destOrd="0" parTransId="{A44390D2-730F-4B40-B000-851689EF5D03}" sibTransId="{FCA85AF5-5B90-4F5C-A037-0F3A3190FE98}"/>
    <dgm:cxn modelId="{640DD94C-7FEC-4CF7-834C-F92DD076D58F}" srcId="{E1F9D5F8-F04E-4B86-B749-7B9AAD626D09}" destId="{64C71659-58ED-4B50-9E92-35425B9C2E64}" srcOrd="3" destOrd="0" parTransId="{EAD6BBDA-8EA8-4CAC-8500-6674300242E6}" sibTransId="{61B3E0FA-73BF-45AE-8DC9-6B786D640A44}"/>
    <dgm:cxn modelId="{91CBF258-06E9-4364-A872-AA59766FB335}" type="presOf" srcId="{E1F9D5F8-F04E-4B86-B749-7B9AAD626D09}" destId="{25F0BC47-E9E0-4323-BC19-700AFD47B5EE}" srcOrd="0" destOrd="0" presId="urn:microsoft.com/office/officeart/2018/2/layout/IconCircleList"/>
    <dgm:cxn modelId="{57442390-09E3-41E5-B6A6-5A17A7102709}" type="presOf" srcId="{A887DA94-8103-42E4-BF0B-9EE1821BC050}" destId="{646054BB-6F61-449F-9409-C7401F7F3D0D}" srcOrd="0" destOrd="0" presId="urn:microsoft.com/office/officeart/2018/2/layout/IconCircleList"/>
    <dgm:cxn modelId="{6A97C7C7-A5D6-42A4-9232-79156D673487}" type="presOf" srcId="{FCA85AF5-5B90-4F5C-A037-0F3A3190FE98}" destId="{15D23929-C4A9-4D9F-8D0E-5FDCF2609AD1}" srcOrd="0" destOrd="0" presId="urn:microsoft.com/office/officeart/2018/2/layout/IconCircleList"/>
    <dgm:cxn modelId="{A96D90CF-5EC2-460A-95A6-DC61D282E9E2}" type="presOf" srcId="{608955C7-8A00-4854-8539-B9D72A3C59B8}" destId="{2D2EC55C-ACE1-43F2-886A-34EC4DCAB0CE}" srcOrd="0" destOrd="0" presId="urn:microsoft.com/office/officeart/2018/2/layout/IconCircleList"/>
    <dgm:cxn modelId="{E0F459F6-FCF1-4DA3-9842-CDE18614F04C}" type="presOf" srcId="{5A90FFCD-63BE-4C4B-B1A7-2BD816FB6041}" destId="{E1778027-B6D6-4F45-91D9-B08E60BA6A5A}" srcOrd="0" destOrd="0" presId="urn:microsoft.com/office/officeart/2018/2/layout/IconCircleList"/>
    <dgm:cxn modelId="{66285AF6-3BD5-4A55-B324-D3D47813E36B}" srcId="{E1F9D5F8-F04E-4B86-B749-7B9AAD626D09}" destId="{608955C7-8A00-4854-8539-B9D72A3C59B8}" srcOrd="2" destOrd="0" parTransId="{1177D810-DB6F-4325-B826-39562CD3AFFB}" sibTransId="{5A90FFCD-63BE-4C4B-B1A7-2BD816FB6041}"/>
    <dgm:cxn modelId="{F3E9D9FD-826C-4CD4-8952-064AC7494D06}" type="presOf" srcId="{B596A876-A661-4A8F-80C0-EF29D69B8184}" destId="{6F08B3CA-EED5-4D07-9648-66A98125A627}" srcOrd="0" destOrd="0" presId="urn:microsoft.com/office/officeart/2018/2/layout/IconCircleList"/>
    <dgm:cxn modelId="{7FCEDD3D-21A9-4772-8C07-64BDD68DA244}" type="presParOf" srcId="{25F0BC47-E9E0-4323-BC19-700AFD47B5EE}" destId="{0A727063-65F4-4531-A270-B1B340A1BBF2}" srcOrd="0" destOrd="0" presId="urn:microsoft.com/office/officeart/2018/2/layout/IconCircleList"/>
    <dgm:cxn modelId="{C6262DED-9380-4A21-BE13-0F85FC76E998}" type="presParOf" srcId="{0A727063-65F4-4531-A270-B1B340A1BBF2}" destId="{EC5CBD43-D590-419C-B7B6-961DF48D130D}" srcOrd="0" destOrd="0" presId="urn:microsoft.com/office/officeart/2018/2/layout/IconCircleList"/>
    <dgm:cxn modelId="{BDA064E2-E4D1-41CA-8CB5-8BEDF8577078}" type="presParOf" srcId="{EC5CBD43-D590-419C-B7B6-961DF48D130D}" destId="{FE16521F-762A-4339-8B43-4E3328041D59}" srcOrd="0" destOrd="0" presId="urn:microsoft.com/office/officeart/2018/2/layout/IconCircleList"/>
    <dgm:cxn modelId="{5C55A5A3-0FED-41AA-BD2B-48D9A65B053C}" type="presParOf" srcId="{EC5CBD43-D590-419C-B7B6-961DF48D130D}" destId="{8E263573-606D-47FE-8591-03662AEB03C4}" srcOrd="1" destOrd="0" presId="urn:microsoft.com/office/officeart/2018/2/layout/IconCircleList"/>
    <dgm:cxn modelId="{DB056617-79F3-4354-9D9E-25830C1864F5}" type="presParOf" srcId="{EC5CBD43-D590-419C-B7B6-961DF48D130D}" destId="{4E7C784B-A436-4D18-99F1-311F3ACDED76}" srcOrd="2" destOrd="0" presId="urn:microsoft.com/office/officeart/2018/2/layout/IconCircleList"/>
    <dgm:cxn modelId="{E72648F8-1330-4807-8CA3-C1D20D61E67E}" type="presParOf" srcId="{EC5CBD43-D590-419C-B7B6-961DF48D130D}" destId="{6F08B3CA-EED5-4D07-9648-66A98125A627}" srcOrd="3" destOrd="0" presId="urn:microsoft.com/office/officeart/2018/2/layout/IconCircleList"/>
    <dgm:cxn modelId="{9732B449-C914-46CE-B18D-DBD83B3254C8}" type="presParOf" srcId="{0A727063-65F4-4531-A270-B1B340A1BBF2}" destId="{15D23929-C4A9-4D9F-8D0E-5FDCF2609AD1}" srcOrd="1" destOrd="0" presId="urn:microsoft.com/office/officeart/2018/2/layout/IconCircleList"/>
    <dgm:cxn modelId="{35EF60CA-4145-4489-8492-445CC28B4825}" type="presParOf" srcId="{0A727063-65F4-4531-A270-B1B340A1BBF2}" destId="{C0E9C2AD-89F8-49B4-9273-C6462571021C}" srcOrd="2" destOrd="0" presId="urn:microsoft.com/office/officeart/2018/2/layout/IconCircleList"/>
    <dgm:cxn modelId="{A6E61017-21E3-43A5-8B45-F682EC750A49}" type="presParOf" srcId="{C0E9C2AD-89F8-49B4-9273-C6462571021C}" destId="{6ED8DCF9-AA13-4B3B-8BAA-61F0ACD705DA}" srcOrd="0" destOrd="0" presId="urn:microsoft.com/office/officeart/2018/2/layout/IconCircleList"/>
    <dgm:cxn modelId="{F4F8A3DF-80B2-4FEC-ADE6-CD31548A6682}" type="presParOf" srcId="{C0E9C2AD-89F8-49B4-9273-C6462571021C}" destId="{D98590CF-AFBF-4A24-A0C9-849140A796C5}" srcOrd="1" destOrd="0" presId="urn:microsoft.com/office/officeart/2018/2/layout/IconCircleList"/>
    <dgm:cxn modelId="{C43B2D02-EC90-4E3E-902E-3FCE6CBEF898}" type="presParOf" srcId="{C0E9C2AD-89F8-49B4-9273-C6462571021C}" destId="{91317BDB-482E-4587-8604-DEAF4E1CDEE7}" srcOrd="2" destOrd="0" presId="urn:microsoft.com/office/officeart/2018/2/layout/IconCircleList"/>
    <dgm:cxn modelId="{BB6C9938-FA40-4B1D-A22D-0426A6B61D64}" type="presParOf" srcId="{C0E9C2AD-89F8-49B4-9273-C6462571021C}" destId="{646054BB-6F61-449F-9409-C7401F7F3D0D}" srcOrd="3" destOrd="0" presId="urn:microsoft.com/office/officeart/2018/2/layout/IconCircleList"/>
    <dgm:cxn modelId="{94452AB6-9BE4-4CAA-97CB-F32042602E12}" type="presParOf" srcId="{0A727063-65F4-4531-A270-B1B340A1BBF2}" destId="{9BC4C1F9-9D51-457E-A630-7D3B187F4EF3}" srcOrd="3" destOrd="0" presId="urn:microsoft.com/office/officeart/2018/2/layout/IconCircleList"/>
    <dgm:cxn modelId="{F79C43B6-347F-42E9-8152-F81D9BEE157C}" type="presParOf" srcId="{0A727063-65F4-4531-A270-B1B340A1BBF2}" destId="{2E450169-FEC5-4F0F-B3FF-03C1AC40A91A}" srcOrd="4" destOrd="0" presId="urn:microsoft.com/office/officeart/2018/2/layout/IconCircleList"/>
    <dgm:cxn modelId="{03D317A9-E507-42B0-ACCD-AF6FDD8E8FC0}" type="presParOf" srcId="{2E450169-FEC5-4F0F-B3FF-03C1AC40A91A}" destId="{FEB49878-2FF1-4959-9EDA-6CE1E2F88259}" srcOrd="0" destOrd="0" presId="urn:microsoft.com/office/officeart/2018/2/layout/IconCircleList"/>
    <dgm:cxn modelId="{A66301A3-0943-4032-8592-C65E60E81B75}" type="presParOf" srcId="{2E450169-FEC5-4F0F-B3FF-03C1AC40A91A}" destId="{C2231A09-666F-41F2-989A-C6663C08D8A9}" srcOrd="1" destOrd="0" presId="urn:microsoft.com/office/officeart/2018/2/layout/IconCircleList"/>
    <dgm:cxn modelId="{E600D7B7-3121-4B04-BFF8-B611F43CE188}" type="presParOf" srcId="{2E450169-FEC5-4F0F-B3FF-03C1AC40A91A}" destId="{ABE404A4-8734-4C1E-B8F1-9CFDA64CF27E}" srcOrd="2" destOrd="0" presId="urn:microsoft.com/office/officeart/2018/2/layout/IconCircleList"/>
    <dgm:cxn modelId="{14D80FF7-8F2F-4B73-AB70-F381A5E68AE6}" type="presParOf" srcId="{2E450169-FEC5-4F0F-B3FF-03C1AC40A91A}" destId="{2D2EC55C-ACE1-43F2-886A-34EC4DCAB0CE}" srcOrd="3" destOrd="0" presId="urn:microsoft.com/office/officeart/2018/2/layout/IconCircleList"/>
    <dgm:cxn modelId="{3C9F7A3D-E198-48D8-A20A-98DBAD9EAAD3}" type="presParOf" srcId="{0A727063-65F4-4531-A270-B1B340A1BBF2}" destId="{E1778027-B6D6-4F45-91D9-B08E60BA6A5A}" srcOrd="5" destOrd="0" presId="urn:microsoft.com/office/officeart/2018/2/layout/IconCircleList"/>
    <dgm:cxn modelId="{228981D9-7083-4ED2-A3A0-DDD3E6B6B05A}" type="presParOf" srcId="{0A727063-65F4-4531-A270-B1B340A1BBF2}" destId="{51B0373D-4BDE-4390-822B-F56348DEAC0B}" srcOrd="6" destOrd="0" presId="urn:microsoft.com/office/officeart/2018/2/layout/IconCircleList"/>
    <dgm:cxn modelId="{F6BBD64C-05DE-4BB5-8A10-DA6FC2D0CC62}" type="presParOf" srcId="{51B0373D-4BDE-4390-822B-F56348DEAC0B}" destId="{40E49223-3263-4E70-BB71-2412DEC44502}" srcOrd="0" destOrd="0" presId="urn:microsoft.com/office/officeart/2018/2/layout/IconCircleList"/>
    <dgm:cxn modelId="{2C414292-DDCB-4F92-BF9F-2D32BA5121B2}" type="presParOf" srcId="{51B0373D-4BDE-4390-822B-F56348DEAC0B}" destId="{D4D36003-897E-4875-BB76-B21D1D83B877}" srcOrd="1" destOrd="0" presId="urn:microsoft.com/office/officeart/2018/2/layout/IconCircleList"/>
    <dgm:cxn modelId="{2D9BA530-202F-4E93-8354-6BEACAF1B19C}" type="presParOf" srcId="{51B0373D-4BDE-4390-822B-F56348DEAC0B}" destId="{3D484027-6A82-4B17-9926-B328F73C6140}" srcOrd="2" destOrd="0" presId="urn:microsoft.com/office/officeart/2018/2/layout/IconCircleList"/>
    <dgm:cxn modelId="{EB6A2A97-B830-4D78-B816-3F1CE05462FA}" type="presParOf" srcId="{51B0373D-4BDE-4390-822B-F56348DEAC0B}" destId="{655B2B5F-A278-4030-AF9C-AB2A8DFC06B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4E8CE0-2674-4DD3-9E65-3569BBC8AF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13F241F-AFB6-4D29-A0FE-345FB5A24742}">
      <dgm:prSet/>
      <dgm:spPr/>
      <dgm:t>
        <a:bodyPr/>
        <a:lstStyle/>
        <a:p>
          <a:pPr>
            <a:lnSpc>
              <a:spcPct val="100000"/>
            </a:lnSpc>
          </a:pPr>
          <a:r>
            <a:rPr lang="en-US" dirty="0"/>
            <a:t>Work to develop competitive wage and benefit packages that offer incentives not common in the market</a:t>
          </a:r>
        </a:p>
      </dgm:t>
    </dgm:pt>
    <dgm:pt modelId="{7B24E625-F991-4B76-8FC8-7F2CA6679F41}" type="parTrans" cxnId="{D0D5CA6A-346C-4CED-BBA1-7221440FAE30}">
      <dgm:prSet/>
      <dgm:spPr/>
      <dgm:t>
        <a:bodyPr/>
        <a:lstStyle/>
        <a:p>
          <a:endParaRPr lang="en-US"/>
        </a:p>
      </dgm:t>
    </dgm:pt>
    <dgm:pt modelId="{CEBAAC63-F1A9-45BC-92E5-F62A09768E28}" type="sibTrans" cxnId="{D0D5CA6A-346C-4CED-BBA1-7221440FAE30}">
      <dgm:prSet/>
      <dgm:spPr/>
      <dgm:t>
        <a:bodyPr/>
        <a:lstStyle/>
        <a:p>
          <a:endParaRPr lang="en-US"/>
        </a:p>
      </dgm:t>
    </dgm:pt>
    <dgm:pt modelId="{2BBCFFDC-3ABA-43FA-91D4-C10B65DD96B9}">
      <dgm:prSet/>
      <dgm:spPr/>
      <dgm:t>
        <a:bodyPr/>
        <a:lstStyle/>
        <a:p>
          <a:pPr>
            <a:lnSpc>
              <a:spcPct val="100000"/>
            </a:lnSpc>
          </a:pPr>
          <a:r>
            <a:rPr lang="en-US" dirty="0"/>
            <a:t>Partner with university programs to reach prospective employees early</a:t>
          </a:r>
        </a:p>
      </dgm:t>
    </dgm:pt>
    <dgm:pt modelId="{42FD424E-DE34-42DA-BE70-215FBCBDC9D0}" type="parTrans" cxnId="{6FF13D42-958A-4EAC-8B6E-B368CCB6975C}">
      <dgm:prSet/>
      <dgm:spPr/>
      <dgm:t>
        <a:bodyPr/>
        <a:lstStyle/>
        <a:p>
          <a:endParaRPr lang="en-US"/>
        </a:p>
      </dgm:t>
    </dgm:pt>
    <dgm:pt modelId="{962CDBD2-3C48-4238-94A6-02B5A46F145D}" type="sibTrans" cxnId="{6FF13D42-958A-4EAC-8B6E-B368CCB6975C}">
      <dgm:prSet/>
      <dgm:spPr/>
      <dgm:t>
        <a:bodyPr/>
        <a:lstStyle/>
        <a:p>
          <a:endParaRPr lang="en-US"/>
        </a:p>
      </dgm:t>
    </dgm:pt>
    <dgm:pt modelId="{6EC0DA03-1811-4C8D-A898-2657B32B06DB}">
      <dgm:prSet/>
      <dgm:spPr/>
      <dgm:t>
        <a:bodyPr/>
        <a:lstStyle/>
        <a:p>
          <a:pPr>
            <a:lnSpc>
              <a:spcPct val="100000"/>
            </a:lnSpc>
          </a:pPr>
          <a:r>
            <a:rPr lang="en-US" dirty="0"/>
            <a:t>Update work-flows to increase the potential applicant pool</a:t>
          </a:r>
        </a:p>
      </dgm:t>
    </dgm:pt>
    <dgm:pt modelId="{A729FE5D-0729-4F4C-BC33-9DC6710BC988}" type="parTrans" cxnId="{7625F943-9280-465F-9C9B-F3D1F8D96D3B}">
      <dgm:prSet/>
      <dgm:spPr/>
      <dgm:t>
        <a:bodyPr/>
        <a:lstStyle/>
        <a:p>
          <a:endParaRPr lang="en-US"/>
        </a:p>
      </dgm:t>
    </dgm:pt>
    <dgm:pt modelId="{405B3B19-9729-443F-AD79-36C9A4D91358}" type="sibTrans" cxnId="{7625F943-9280-465F-9C9B-F3D1F8D96D3B}">
      <dgm:prSet/>
      <dgm:spPr/>
      <dgm:t>
        <a:bodyPr/>
        <a:lstStyle/>
        <a:p>
          <a:endParaRPr lang="en-US"/>
        </a:p>
      </dgm:t>
    </dgm:pt>
    <dgm:pt modelId="{F94A76FC-72FD-4459-9848-3D7DFEDD9CDD}" type="pres">
      <dgm:prSet presAssocID="{984E8CE0-2674-4DD3-9E65-3569BBC8AF93}" presName="root" presStyleCnt="0">
        <dgm:presLayoutVars>
          <dgm:dir/>
          <dgm:resizeHandles val="exact"/>
        </dgm:presLayoutVars>
      </dgm:prSet>
      <dgm:spPr/>
    </dgm:pt>
    <dgm:pt modelId="{760D2E36-D7EC-46A6-BCB4-07C1E6873677}" type="pres">
      <dgm:prSet presAssocID="{913F241F-AFB6-4D29-A0FE-345FB5A24742}" presName="compNode" presStyleCnt="0"/>
      <dgm:spPr/>
    </dgm:pt>
    <dgm:pt modelId="{8E7E7CF7-6786-4DFB-94BB-B6E96F28B0E9}" type="pres">
      <dgm:prSet presAssocID="{913F241F-AFB6-4D29-A0FE-345FB5A24742}" presName="bgRect" presStyleLbl="bgShp" presStyleIdx="0" presStyleCnt="3"/>
      <dgm:spPr/>
    </dgm:pt>
    <dgm:pt modelId="{A85ABB3C-4653-4045-8423-B6592E7DFAFF}" type="pres">
      <dgm:prSet presAssocID="{913F241F-AFB6-4D29-A0FE-345FB5A247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142BBF75-1FB6-4378-A40B-A6B5F1357F35}" type="pres">
      <dgm:prSet presAssocID="{913F241F-AFB6-4D29-A0FE-345FB5A24742}" presName="spaceRect" presStyleCnt="0"/>
      <dgm:spPr/>
    </dgm:pt>
    <dgm:pt modelId="{5E6FF8A6-FD62-41E6-8511-81E85EBA9320}" type="pres">
      <dgm:prSet presAssocID="{913F241F-AFB6-4D29-A0FE-345FB5A24742}" presName="parTx" presStyleLbl="revTx" presStyleIdx="0" presStyleCnt="3">
        <dgm:presLayoutVars>
          <dgm:chMax val="0"/>
          <dgm:chPref val="0"/>
        </dgm:presLayoutVars>
      </dgm:prSet>
      <dgm:spPr/>
    </dgm:pt>
    <dgm:pt modelId="{3EE85C2F-2871-4378-A0C7-8D3CC6883506}" type="pres">
      <dgm:prSet presAssocID="{CEBAAC63-F1A9-45BC-92E5-F62A09768E28}" presName="sibTrans" presStyleCnt="0"/>
      <dgm:spPr/>
    </dgm:pt>
    <dgm:pt modelId="{C54E71F2-7D36-4B2F-A08D-C6CD93DDA926}" type="pres">
      <dgm:prSet presAssocID="{2BBCFFDC-3ABA-43FA-91D4-C10B65DD96B9}" presName="compNode" presStyleCnt="0"/>
      <dgm:spPr/>
    </dgm:pt>
    <dgm:pt modelId="{DA773558-8738-4196-AE94-662B94984F26}" type="pres">
      <dgm:prSet presAssocID="{2BBCFFDC-3ABA-43FA-91D4-C10B65DD96B9}" presName="bgRect" presStyleLbl="bgShp" presStyleIdx="1" presStyleCnt="3"/>
      <dgm:spPr/>
    </dgm:pt>
    <dgm:pt modelId="{9CEC349B-6085-4D48-B9D1-F90A53EBF3EA}" type="pres">
      <dgm:prSet presAssocID="{2BBCFFDC-3ABA-43FA-91D4-C10B65DD96B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aduation cap outline"/>
        </a:ext>
      </dgm:extLst>
    </dgm:pt>
    <dgm:pt modelId="{D024EF70-20A4-4FCD-919A-14C556360AB7}" type="pres">
      <dgm:prSet presAssocID="{2BBCFFDC-3ABA-43FA-91D4-C10B65DD96B9}" presName="spaceRect" presStyleCnt="0"/>
      <dgm:spPr/>
    </dgm:pt>
    <dgm:pt modelId="{67C44541-E0C2-4840-8BA3-6FA2436E6255}" type="pres">
      <dgm:prSet presAssocID="{2BBCFFDC-3ABA-43FA-91D4-C10B65DD96B9}" presName="parTx" presStyleLbl="revTx" presStyleIdx="1" presStyleCnt="3">
        <dgm:presLayoutVars>
          <dgm:chMax val="0"/>
          <dgm:chPref val="0"/>
        </dgm:presLayoutVars>
      </dgm:prSet>
      <dgm:spPr/>
    </dgm:pt>
    <dgm:pt modelId="{0002D50F-507B-4464-ABE8-00973B1597F8}" type="pres">
      <dgm:prSet presAssocID="{962CDBD2-3C48-4238-94A6-02B5A46F145D}" presName="sibTrans" presStyleCnt="0"/>
      <dgm:spPr/>
    </dgm:pt>
    <dgm:pt modelId="{84F2CEA2-111B-49AF-8A87-A16A874F9A02}" type="pres">
      <dgm:prSet presAssocID="{6EC0DA03-1811-4C8D-A898-2657B32B06DB}" presName="compNode" presStyleCnt="0"/>
      <dgm:spPr/>
    </dgm:pt>
    <dgm:pt modelId="{A36426C3-6762-426C-B6CE-A9EE3CC0C0C8}" type="pres">
      <dgm:prSet presAssocID="{6EC0DA03-1811-4C8D-A898-2657B32B06DB}" presName="bgRect" presStyleLbl="bgShp" presStyleIdx="2" presStyleCnt="3"/>
      <dgm:spPr/>
    </dgm:pt>
    <dgm:pt modelId="{23891282-8C2C-4421-B780-D67992FD695E}" type="pres">
      <dgm:prSet presAssocID="{6EC0DA03-1811-4C8D-A898-2657B32B06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of people with solid fill"/>
        </a:ext>
      </dgm:extLst>
    </dgm:pt>
    <dgm:pt modelId="{66077D67-F51E-4E72-A2CA-017E3718E581}" type="pres">
      <dgm:prSet presAssocID="{6EC0DA03-1811-4C8D-A898-2657B32B06DB}" presName="spaceRect" presStyleCnt="0"/>
      <dgm:spPr/>
    </dgm:pt>
    <dgm:pt modelId="{A9DC20DC-980E-4DDD-B352-E39DC7206F39}" type="pres">
      <dgm:prSet presAssocID="{6EC0DA03-1811-4C8D-A898-2657B32B06DB}" presName="parTx" presStyleLbl="revTx" presStyleIdx="2" presStyleCnt="3">
        <dgm:presLayoutVars>
          <dgm:chMax val="0"/>
          <dgm:chPref val="0"/>
        </dgm:presLayoutVars>
      </dgm:prSet>
      <dgm:spPr/>
    </dgm:pt>
  </dgm:ptLst>
  <dgm:cxnLst>
    <dgm:cxn modelId="{6FF13D42-958A-4EAC-8B6E-B368CCB6975C}" srcId="{984E8CE0-2674-4DD3-9E65-3569BBC8AF93}" destId="{2BBCFFDC-3ABA-43FA-91D4-C10B65DD96B9}" srcOrd="1" destOrd="0" parTransId="{42FD424E-DE34-42DA-BE70-215FBCBDC9D0}" sibTransId="{962CDBD2-3C48-4238-94A6-02B5A46F145D}"/>
    <dgm:cxn modelId="{7625F943-9280-465F-9C9B-F3D1F8D96D3B}" srcId="{984E8CE0-2674-4DD3-9E65-3569BBC8AF93}" destId="{6EC0DA03-1811-4C8D-A898-2657B32B06DB}" srcOrd="2" destOrd="0" parTransId="{A729FE5D-0729-4F4C-BC33-9DC6710BC988}" sibTransId="{405B3B19-9729-443F-AD79-36C9A4D91358}"/>
    <dgm:cxn modelId="{D0D5CA6A-346C-4CED-BBA1-7221440FAE30}" srcId="{984E8CE0-2674-4DD3-9E65-3569BBC8AF93}" destId="{913F241F-AFB6-4D29-A0FE-345FB5A24742}" srcOrd="0" destOrd="0" parTransId="{7B24E625-F991-4B76-8FC8-7F2CA6679F41}" sibTransId="{CEBAAC63-F1A9-45BC-92E5-F62A09768E28}"/>
    <dgm:cxn modelId="{52813E4F-E171-4FDF-A2F5-AA637726667B}" type="presOf" srcId="{6EC0DA03-1811-4C8D-A898-2657B32B06DB}" destId="{A9DC20DC-980E-4DDD-B352-E39DC7206F39}" srcOrd="0" destOrd="0" presId="urn:microsoft.com/office/officeart/2018/2/layout/IconVerticalSolidList"/>
    <dgm:cxn modelId="{719F7485-4523-41AE-B16B-71721D1075EC}" type="presOf" srcId="{913F241F-AFB6-4D29-A0FE-345FB5A24742}" destId="{5E6FF8A6-FD62-41E6-8511-81E85EBA9320}" srcOrd="0" destOrd="0" presId="urn:microsoft.com/office/officeart/2018/2/layout/IconVerticalSolidList"/>
    <dgm:cxn modelId="{D7808294-29F6-45C5-AFF3-E51943C88DCD}" type="presOf" srcId="{984E8CE0-2674-4DD3-9E65-3569BBC8AF93}" destId="{F94A76FC-72FD-4459-9848-3D7DFEDD9CDD}" srcOrd="0" destOrd="0" presId="urn:microsoft.com/office/officeart/2018/2/layout/IconVerticalSolidList"/>
    <dgm:cxn modelId="{5E9D77FB-B46F-4712-89C5-CA09DB6887DA}" type="presOf" srcId="{2BBCFFDC-3ABA-43FA-91D4-C10B65DD96B9}" destId="{67C44541-E0C2-4840-8BA3-6FA2436E6255}" srcOrd="0" destOrd="0" presId="urn:microsoft.com/office/officeart/2018/2/layout/IconVerticalSolidList"/>
    <dgm:cxn modelId="{4005D084-4CFD-4368-839C-FACAD4895817}" type="presParOf" srcId="{F94A76FC-72FD-4459-9848-3D7DFEDD9CDD}" destId="{760D2E36-D7EC-46A6-BCB4-07C1E6873677}" srcOrd="0" destOrd="0" presId="urn:microsoft.com/office/officeart/2018/2/layout/IconVerticalSolidList"/>
    <dgm:cxn modelId="{21C68154-7B71-444B-B346-3CBCCFE53B4C}" type="presParOf" srcId="{760D2E36-D7EC-46A6-BCB4-07C1E6873677}" destId="{8E7E7CF7-6786-4DFB-94BB-B6E96F28B0E9}" srcOrd="0" destOrd="0" presId="urn:microsoft.com/office/officeart/2018/2/layout/IconVerticalSolidList"/>
    <dgm:cxn modelId="{49002946-1A9C-4499-910A-B7583FBF5022}" type="presParOf" srcId="{760D2E36-D7EC-46A6-BCB4-07C1E6873677}" destId="{A85ABB3C-4653-4045-8423-B6592E7DFAFF}" srcOrd="1" destOrd="0" presId="urn:microsoft.com/office/officeart/2018/2/layout/IconVerticalSolidList"/>
    <dgm:cxn modelId="{8E1773C9-4F53-484A-85DB-47893A2CFC9D}" type="presParOf" srcId="{760D2E36-D7EC-46A6-BCB4-07C1E6873677}" destId="{142BBF75-1FB6-4378-A40B-A6B5F1357F35}" srcOrd="2" destOrd="0" presId="urn:microsoft.com/office/officeart/2018/2/layout/IconVerticalSolidList"/>
    <dgm:cxn modelId="{4A9882A1-18F7-4A2C-B8D8-96BB630ACA02}" type="presParOf" srcId="{760D2E36-D7EC-46A6-BCB4-07C1E6873677}" destId="{5E6FF8A6-FD62-41E6-8511-81E85EBA9320}" srcOrd="3" destOrd="0" presId="urn:microsoft.com/office/officeart/2018/2/layout/IconVerticalSolidList"/>
    <dgm:cxn modelId="{0CC1F0A7-BE20-4E4E-9D4C-3712D48EB1FE}" type="presParOf" srcId="{F94A76FC-72FD-4459-9848-3D7DFEDD9CDD}" destId="{3EE85C2F-2871-4378-A0C7-8D3CC6883506}" srcOrd="1" destOrd="0" presId="urn:microsoft.com/office/officeart/2018/2/layout/IconVerticalSolidList"/>
    <dgm:cxn modelId="{21C04886-AF48-4085-B920-5BF2ACCD7F46}" type="presParOf" srcId="{F94A76FC-72FD-4459-9848-3D7DFEDD9CDD}" destId="{C54E71F2-7D36-4B2F-A08D-C6CD93DDA926}" srcOrd="2" destOrd="0" presId="urn:microsoft.com/office/officeart/2018/2/layout/IconVerticalSolidList"/>
    <dgm:cxn modelId="{0F806E4D-F3E5-4C04-9A06-1C6E906DEE16}" type="presParOf" srcId="{C54E71F2-7D36-4B2F-A08D-C6CD93DDA926}" destId="{DA773558-8738-4196-AE94-662B94984F26}" srcOrd="0" destOrd="0" presId="urn:microsoft.com/office/officeart/2018/2/layout/IconVerticalSolidList"/>
    <dgm:cxn modelId="{15A04737-7579-4643-A201-052A0D62C7AB}" type="presParOf" srcId="{C54E71F2-7D36-4B2F-A08D-C6CD93DDA926}" destId="{9CEC349B-6085-4D48-B9D1-F90A53EBF3EA}" srcOrd="1" destOrd="0" presId="urn:microsoft.com/office/officeart/2018/2/layout/IconVerticalSolidList"/>
    <dgm:cxn modelId="{9166EDDC-599D-4C9F-921E-7652657C7149}" type="presParOf" srcId="{C54E71F2-7D36-4B2F-A08D-C6CD93DDA926}" destId="{D024EF70-20A4-4FCD-919A-14C556360AB7}" srcOrd="2" destOrd="0" presId="urn:microsoft.com/office/officeart/2018/2/layout/IconVerticalSolidList"/>
    <dgm:cxn modelId="{438CF05B-B2C1-46EB-82B0-E03BB78F0EF0}" type="presParOf" srcId="{C54E71F2-7D36-4B2F-A08D-C6CD93DDA926}" destId="{67C44541-E0C2-4840-8BA3-6FA2436E6255}" srcOrd="3" destOrd="0" presId="urn:microsoft.com/office/officeart/2018/2/layout/IconVerticalSolidList"/>
    <dgm:cxn modelId="{5342BDA4-E6F0-4F88-A72F-9F88C64F1E97}" type="presParOf" srcId="{F94A76FC-72FD-4459-9848-3D7DFEDD9CDD}" destId="{0002D50F-507B-4464-ABE8-00973B1597F8}" srcOrd="3" destOrd="0" presId="urn:microsoft.com/office/officeart/2018/2/layout/IconVerticalSolidList"/>
    <dgm:cxn modelId="{650A9D4F-D0CE-4B69-8AE5-0C69073E5846}" type="presParOf" srcId="{F94A76FC-72FD-4459-9848-3D7DFEDD9CDD}" destId="{84F2CEA2-111B-49AF-8A87-A16A874F9A02}" srcOrd="4" destOrd="0" presId="urn:microsoft.com/office/officeart/2018/2/layout/IconVerticalSolidList"/>
    <dgm:cxn modelId="{3FB7F311-6733-43CF-B885-3C07E1F1E8D1}" type="presParOf" srcId="{84F2CEA2-111B-49AF-8A87-A16A874F9A02}" destId="{A36426C3-6762-426C-B6CE-A9EE3CC0C0C8}" srcOrd="0" destOrd="0" presId="urn:microsoft.com/office/officeart/2018/2/layout/IconVerticalSolidList"/>
    <dgm:cxn modelId="{86CDD17D-F7E4-4A3F-A424-20F2E40FA353}" type="presParOf" srcId="{84F2CEA2-111B-49AF-8A87-A16A874F9A02}" destId="{23891282-8C2C-4421-B780-D67992FD695E}" srcOrd="1" destOrd="0" presId="urn:microsoft.com/office/officeart/2018/2/layout/IconVerticalSolidList"/>
    <dgm:cxn modelId="{0DEF1C07-2A94-486B-A00C-9E2CCA6B6863}" type="presParOf" srcId="{84F2CEA2-111B-49AF-8A87-A16A874F9A02}" destId="{66077D67-F51E-4E72-A2CA-017E3718E581}" srcOrd="2" destOrd="0" presId="urn:microsoft.com/office/officeart/2018/2/layout/IconVerticalSolidList"/>
    <dgm:cxn modelId="{2FE6E0A4-5B18-46E0-BBCE-9FF9F908CC64}" type="presParOf" srcId="{84F2CEA2-111B-49AF-8A87-A16A874F9A02}" destId="{A9DC20DC-980E-4DDD-B352-E39DC7206F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9ECC26-E67F-43FF-9661-026E649DD35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C31BE531-641F-4F1B-A75A-922DFA76067C}">
      <dgm:prSet phldrT="[Text]"/>
      <dgm:spPr>
        <a:solidFill>
          <a:schemeClr val="accent1">
            <a:lumMod val="50000"/>
          </a:schemeClr>
        </a:solidFill>
      </dgm:spPr>
      <dgm:t>
        <a:bodyPr/>
        <a:lstStyle/>
        <a:p>
          <a:r>
            <a:rPr lang="en-US" dirty="0"/>
            <a:t>Employees</a:t>
          </a:r>
        </a:p>
      </dgm:t>
    </dgm:pt>
    <dgm:pt modelId="{AD337860-B91E-4476-9024-736B7E5BE43C}" type="parTrans" cxnId="{DB38CC2A-CC95-44A7-B48E-B3C8B53DEDE4}">
      <dgm:prSet/>
      <dgm:spPr/>
      <dgm:t>
        <a:bodyPr/>
        <a:lstStyle/>
        <a:p>
          <a:endParaRPr lang="en-US"/>
        </a:p>
      </dgm:t>
    </dgm:pt>
    <dgm:pt modelId="{2FBE4085-D5EB-480E-B573-28F48B354802}" type="sibTrans" cxnId="{DB38CC2A-CC95-44A7-B48E-B3C8B53DEDE4}">
      <dgm:prSet/>
      <dgm:spPr/>
      <dgm:t>
        <a:bodyPr/>
        <a:lstStyle/>
        <a:p>
          <a:endParaRPr lang="en-US"/>
        </a:p>
      </dgm:t>
    </dgm:pt>
    <dgm:pt modelId="{9FE918FB-1225-4C46-8B3E-B05981210421}">
      <dgm:prSet phldrT="[Text]"/>
      <dgm:spPr>
        <a:solidFill>
          <a:schemeClr val="bg1">
            <a:lumMod val="65000"/>
          </a:schemeClr>
        </a:solidFill>
      </dgm:spPr>
      <dgm:t>
        <a:bodyPr/>
        <a:lstStyle/>
        <a:p>
          <a:r>
            <a:rPr lang="en-US" dirty="0"/>
            <a:t>Strategy</a:t>
          </a:r>
        </a:p>
      </dgm:t>
    </dgm:pt>
    <dgm:pt modelId="{F4527DF9-09F2-41D5-8992-45EE53799E85}" type="parTrans" cxnId="{B5B7DE43-E92D-4BF7-BA7B-542B6465417E}">
      <dgm:prSet/>
      <dgm:spPr/>
      <dgm:t>
        <a:bodyPr/>
        <a:lstStyle/>
        <a:p>
          <a:endParaRPr lang="en-US"/>
        </a:p>
      </dgm:t>
    </dgm:pt>
    <dgm:pt modelId="{3B9DD970-0448-4DB2-9CE9-49658E6C1F6A}" type="sibTrans" cxnId="{B5B7DE43-E92D-4BF7-BA7B-542B6465417E}">
      <dgm:prSet/>
      <dgm:spPr/>
      <dgm:t>
        <a:bodyPr/>
        <a:lstStyle/>
        <a:p>
          <a:endParaRPr lang="en-US"/>
        </a:p>
      </dgm:t>
    </dgm:pt>
    <dgm:pt modelId="{0805E800-393A-4112-9366-E20CD2DBB56E}">
      <dgm:prSet phldrT="[Text]"/>
      <dgm:spPr>
        <a:solidFill>
          <a:schemeClr val="tx1">
            <a:lumMod val="75000"/>
          </a:schemeClr>
        </a:solidFill>
      </dgm:spPr>
      <dgm:t>
        <a:bodyPr/>
        <a:lstStyle/>
        <a:p>
          <a:r>
            <a:rPr lang="en-US" dirty="0"/>
            <a:t>Contracts</a:t>
          </a:r>
        </a:p>
      </dgm:t>
    </dgm:pt>
    <dgm:pt modelId="{DF08C4C1-5542-4022-8E41-E55EBF31EFDD}" type="parTrans" cxnId="{14F9FB34-E9FA-4B0F-BB8A-6A51B7B84206}">
      <dgm:prSet/>
      <dgm:spPr/>
      <dgm:t>
        <a:bodyPr/>
        <a:lstStyle/>
        <a:p>
          <a:endParaRPr lang="en-US"/>
        </a:p>
      </dgm:t>
    </dgm:pt>
    <dgm:pt modelId="{462D3F26-DCB3-440D-B0C9-668A08B75676}" type="sibTrans" cxnId="{14F9FB34-E9FA-4B0F-BB8A-6A51B7B84206}">
      <dgm:prSet/>
      <dgm:spPr/>
      <dgm:t>
        <a:bodyPr/>
        <a:lstStyle/>
        <a:p>
          <a:endParaRPr lang="en-US"/>
        </a:p>
      </dgm:t>
    </dgm:pt>
    <dgm:pt modelId="{7732644F-F6E4-4E47-9F3A-0F59E0943AF2}">
      <dgm:prSet phldrT="[Text]"/>
      <dgm:spPr/>
      <dgm:t>
        <a:bodyPr/>
        <a:lstStyle/>
        <a:p>
          <a:r>
            <a:rPr lang="en-US" dirty="0"/>
            <a:t>Community</a:t>
          </a:r>
        </a:p>
      </dgm:t>
    </dgm:pt>
    <dgm:pt modelId="{8C8009B5-79BB-4D84-AF58-3D7241752513}" type="parTrans" cxnId="{645BFD81-C1F6-47BD-8A76-0B19B05B0BAD}">
      <dgm:prSet/>
      <dgm:spPr/>
      <dgm:t>
        <a:bodyPr/>
        <a:lstStyle/>
        <a:p>
          <a:endParaRPr lang="en-US"/>
        </a:p>
      </dgm:t>
    </dgm:pt>
    <dgm:pt modelId="{7047EFF5-5212-40A8-8E56-01387CFD99DE}" type="sibTrans" cxnId="{645BFD81-C1F6-47BD-8A76-0B19B05B0BAD}">
      <dgm:prSet/>
      <dgm:spPr/>
      <dgm:t>
        <a:bodyPr/>
        <a:lstStyle/>
        <a:p>
          <a:endParaRPr lang="en-US"/>
        </a:p>
      </dgm:t>
    </dgm:pt>
    <dgm:pt modelId="{CF2992DE-8CA5-4D97-8566-CDA13F646659}">
      <dgm:prSet/>
      <dgm:spPr/>
      <dgm:t>
        <a:bodyPr/>
        <a:lstStyle/>
        <a:p>
          <a:endParaRPr lang="en-US"/>
        </a:p>
      </dgm:t>
    </dgm:pt>
    <dgm:pt modelId="{BBB5007A-362B-47B2-843A-EB2EBC17C32D}" type="parTrans" cxnId="{0E15402F-18D9-4645-ABAD-5A66547858F2}">
      <dgm:prSet/>
      <dgm:spPr/>
      <dgm:t>
        <a:bodyPr/>
        <a:lstStyle/>
        <a:p>
          <a:endParaRPr lang="en-US"/>
        </a:p>
      </dgm:t>
    </dgm:pt>
    <dgm:pt modelId="{C2951148-EDC6-400B-BD68-A586F5119FCB}" type="sibTrans" cxnId="{0E15402F-18D9-4645-ABAD-5A66547858F2}">
      <dgm:prSet/>
      <dgm:spPr/>
      <dgm:t>
        <a:bodyPr/>
        <a:lstStyle/>
        <a:p>
          <a:endParaRPr lang="en-US"/>
        </a:p>
      </dgm:t>
    </dgm:pt>
    <dgm:pt modelId="{C9176EFC-F993-47B1-8BE2-E0DCFF14F392}">
      <dgm:prSet phldrT="[Text]"/>
      <dgm:spPr/>
      <dgm:t>
        <a:bodyPr/>
        <a:lstStyle/>
        <a:p>
          <a:endParaRPr lang="en-US"/>
        </a:p>
      </dgm:t>
    </dgm:pt>
    <dgm:pt modelId="{68F677BA-D056-4994-87BC-AA6C836325D3}" type="parTrans" cxnId="{A119BA7D-F185-4008-BF01-C2DF5D809BAE}">
      <dgm:prSet/>
      <dgm:spPr/>
      <dgm:t>
        <a:bodyPr/>
        <a:lstStyle/>
        <a:p>
          <a:endParaRPr lang="en-US"/>
        </a:p>
      </dgm:t>
    </dgm:pt>
    <dgm:pt modelId="{C3B0974C-460C-451F-867B-175652FE7073}" type="sibTrans" cxnId="{A119BA7D-F185-4008-BF01-C2DF5D809BAE}">
      <dgm:prSet/>
      <dgm:spPr/>
      <dgm:t>
        <a:bodyPr/>
        <a:lstStyle/>
        <a:p>
          <a:endParaRPr lang="en-US"/>
        </a:p>
      </dgm:t>
    </dgm:pt>
    <dgm:pt modelId="{A572CC5F-647C-4DAF-AB53-9CA4E3EE5940}" type="pres">
      <dgm:prSet presAssocID="{B39ECC26-E67F-43FF-9661-026E649DD358}" presName="cycleMatrixDiagram" presStyleCnt="0">
        <dgm:presLayoutVars>
          <dgm:chMax val="1"/>
          <dgm:dir/>
          <dgm:animLvl val="lvl"/>
          <dgm:resizeHandles val="exact"/>
        </dgm:presLayoutVars>
      </dgm:prSet>
      <dgm:spPr/>
    </dgm:pt>
    <dgm:pt modelId="{DA8DE460-BEE5-4E6F-A32D-E27D3800B22C}" type="pres">
      <dgm:prSet presAssocID="{B39ECC26-E67F-43FF-9661-026E649DD358}" presName="children" presStyleCnt="0"/>
      <dgm:spPr/>
    </dgm:pt>
    <dgm:pt modelId="{D35BA025-2EE4-460C-8185-50C2C013E02E}" type="pres">
      <dgm:prSet presAssocID="{B39ECC26-E67F-43FF-9661-026E649DD358}" presName="childPlaceholder" presStyleCnt="0"/>
      <dgm:spPr/>
    </dgm:pt>
    <dgm:pt modelId="{35E07154-C520-4A12-A876-A8A9235587F1}" type="pres">
      <dgm:prSet presAssocID="{B39ECC26-E67F-43FF-9661-026E649DD358}" presName="circle" presStyleCnt="0"/>
      <dgm:spPr/>
    </dgm:pt>
    <dgm:pt modelId="{BF9A55E3-770E-4523-BEF7-20255BA713E0}" type="pres">
      <dgm:prSet presAssocID="{B39ECC26-E67F-43FF-9661-026E649DD358}" presName="quadrant1" presStyleLbl="node1" presStyleIdx="0" presStyleCnt="4">
        <dgm:presLayoutVars>
          <dgm:chMax val="1"/>
          <dgm:bulletEnabled val="1"/>
        </dgm:presLayoutVars>
      </dgm:prSet>
      <dgm:spPr/>
    </dgm:pt>
    <dgm:pt modelId="{1A2D51AE-F8B5-4210-9964-ABBAE6AB316E}" type="pres">
      <dgm:prSet presAssocID="{B39ECC26-E67F-43FF-9661-026E649DD358}" presName="quadrant2" presStyleLbl="node1" presStyleIdx="1" presStyleCnt="4">
        <dgm:presLayoutVars>
          <dgm:chMax val="1"/>
          <dgm:bulletEnabled val="1"/>
        </dgm:presLayoutVars>
      </dgm:prSet>
      <dgm:spPr/>
    </dgm:pt>
    <dgm:pt modelId="{9A488C04-3C09-4ADD-A963-C35482187247}" type="pres">
      <dgm:prSet presAssocID="{B39ECC26-E67F-43FF-9661-026E649DD358}" presName="quadrant3" presStyleLbl="node1" presStyleIdx="2" presStyleCnt="4">
        <dgm:presLayoutVars>
          <dgm:chMax val="1"/>
          <dgm:bulletEnabled val="1"/>
        </dgm:presLayoutVars>
      </dgm:prSet>
      <dgm:spPr/>
    </dgm:pt>
    <dgm:pt modelId="{7DED6B1C-A0F9-4F24-BAC6-01FAA90F984D}" type="pres">
      <dgm:prSet presAssocID="{B39ECC26-E67F-43FF-9661-026E649DD358}" presName="quadrant4" presStyleLbl="node1" presStyleIdx="3" presStyleCnt="4">
        <dgm:presLayoutVars>
          <dgm:chMax val="1"/>
          <dgm:bulletEnabled val="1"/>
        </dgm:presLayoutVars>
      </dgm:prSet>
      <dgm:spPr/>
    </dgm:pt>
    <dgm:pt modelId="{B2411F4B-CC23-44F5-AB23-31578DA042B5}" type="pres">
      <dgm:prSet presAssocID="{B39ECC26-E67F-43FF-9661-026E649DD358}" presName="quadrantPlaceholder" presStyleCnt="0"/>
      <dgm:spPr/>
    </dgm:pt>
    <dgm:pt modelId="{2EE7C3C8-4A55-4817-9D9B-5C151CCF18A6}" type="pres">
      <dgm:prSet presAssocID="{B39ECC26-E67F-43FF-9661-026E649DD358}" presName="center1" presStyleLbl="fgShp" presStyleIdx="0" presStyleCnt="2"/>
      <dgm:spPr/>
    </dgm:pt>
    <dgm:pt modelId="{7469B180-F2C8-4561-90C3-FCE765B33622}" type="pres">
      <dgm:prSet presAssocID="{B39ECC26-E67F-43FF-9661-026E649DD358}" presName="center2" presStyleLbl="fgShp" presStyleIdx="1" presStyleCnt="2"/>
      <dgm:spPr/>
    </dgm:pt>
  </dgm:ptLst>
  <dgm:cxnLst>
    <dgm:cxn modelId="{63037B1F-B2BD-4337-87B7-EA798EA6BD82}" type="presOf" srcId="{C31BE531-641F-4F1B-A75A-922DFA76067C}" destId="{BF9A55E3-770E-4523-BEF7-20255BA713E0}" srcOrd="0" destOrd="0" presId="urn:microsoft.com/office/officeart/2005/8/layout/cycle4"/>
    <dgm:cxn modelId="{DB38CC2A-CC95-44A7-B48E-B3C8B53DEDE4}" srcId="{B39ECC26-E67F-43FF-9661-026E649DD358}" destId="{C31BE531-641F-4F1B-A75A-922DFA76067C}" srcOrd="0" destOrd="0" parTransId="{AD337860-B91E-4476-9024-736B7E5BE43C}" sibTransId="{2FBE4085-D5EB-480E-B573-28F48B354802}"/>
    <dgm:cxn modelId="{0E15402F-18D9-4645-ABAD-5A66547858F2}" srcId="{B39ECC26-E67F-43FF-9661-026E649DD358}" destId="{CF2992DE-8CA5-4D97-8566-CDA13F646659}" srcOrd="4" destOrd="0" parTransId="{BBB5007A-362B-47B2-843A-EB2EBC17C32D}" sibTransId="{C2951148-EDC6-400B-BD68-A586F5119FCB}"/>
    <dgm:cxn modelId="{14F9FB34-E9FA-4B0F-BB8A-6A51B7B84206}" srcId="{B39ECC26-E67F-43FF-9661-026E649DD358}" destId="{0805E800-393A-4112-9366-E20CD2DBB56E}" srcOrd="2" destOrd="0" parTransId="{DF08C4C1-5542-4022-8E41-E55EBF31EFDD}" sibTransId="{462D3F26-DCB3-440D-B0C9-668A08B75676}"/>
    <dgm:cxn modelId="{B5B7DE43-E92D-4BF7-BA7B-542B6465417E}" srcId="{B39ECC26-E67F-43FF-9661-026E649DD358}" destId="{9FE918FB-1225-4C46-8B3E-B05981210421}" srcOrd="1" destOrd="0" parTransId="{F4527DF9-09F2-41D5-8992-45EE53799E85}" sibTransId="{3B9DD970-0448-4DB2-9CE9-49658E6C1F6A}"/>
    <dgm:cxn modelId="{32D70F44-C3DA-4CA8-8EBB-E742B0B7A815}" type="presOf" srcId="{B39ECC26-E67F-43FF-9661-026E649DD358}" destId="{A572CC5F-647C-4DAF-AB53-9CA4E3EE5940}" srcOrd="0" destOrd="0" presId="urn:microsoft.com/office/officeart/2005/8/layout/cycle4"/>
    <dgm:cxn modelId="{299E694F-0D4E-43B5-8C64-B9D65EACE178}" type="presOf" srcId="{7732644F-F6E4-4E47-9F3A-0F59E0943AF2}" destId="{7DED6B1C-A0F9-4F24-BAC6-01FAA90F984D}" srcOrd="0" destOrd="0" presId="urn:microsoft.com/office/officeart/2005/8/layout/cycle4"/>
    <dgm:cxn modelId="{A119BA7D-F185-4008-BF01-C2DF5D809BAE}" srcId="{B39ECC26-E67F-43FF-9661-026E649DD358}" destId="{C9176EFC-F993-47B1-8BE2-E0DCFF14F392}" srcOrd="5" destOrd="0" parTransId="{68F677BA-D056-4994-87BC-AA6C836325D3}" sibTransId="{C3B0974C-460C-451F-867B-175652FE7073}"/>
    <dgm:cxn modelId="{645BFD81-C1F6-47BD-8A76-0B19B05B0BAD}" srcId="{B39ECC26-E67F-43FF-9661-026E649DD358}" destId="{7732644F-F6E4-4E47-9F3A-0F59E0943AF2}" srcOrd="3" destOrd="0" parTransId="{8C8009B5-79BB-4D84-AF58-3D7241752513}" sibTransId="{7047EFF5-5212-40A8-8E56-01387CFD99DE}"/>
    <dgm:cxn modelId="{660BC098-29D5-4A32-8044-AAB54E44F2E3}" type="presOf" srcId="{0805E800-393A-4112-9366-E20CD2DBB56E}" destId="{9A488C04-3C09-4ADD-A963-C35482187247}" srcOrd="0" destOrd="0" presId="urn:microsoft.com/office/officeart/2005/8/layout/cycle4"/>
    <dgm:cxn modelId="{16405CF5-B22B-45E3-878C-354A59A53091}" type="presOf" srcId="{9FE918FB-1225-4C46-8B3E-B05981210421}" destId="{1A2D51AE-F8B5-4210-9964-ABBAE6AB316E}" srcOrd="0" destOrd="0" presId="urn:microsoft.com/office/officeart/2005/8/layout/cycle4"/>
    <dgm:cxn modelId="{0D8B92E0-29F4-4719-B069-3E6F942C1DED}" type="presParOf" srcId="{A572CC5F-647C-4DAF-AB53-9CA4E3EE5940}" destId="{DA8DE460-BEE5-4E6F-A32D-E27D3800B22C}" srcOrd="0" destOrd="0" presId="urn:microsoft.com/office/officeart/2005/8/layout/cycle4"/>
    <dgm:cxn modelId="{135A20CD-DB98-4FE3-9CF7-FA2B737B0A90}" type="presParOf" srcId="{DA8DE460-BEE5-4E6F-A32D-E27D3800B22C}" destId="{D35BA025-2EE4-460C-8185-50C2C013E02E}" srcOrd="0" destOrd="0" presId="urn:microsoft.com/office/officeart/2005/8/layout/cycle4"/>
    <dgm:cxn modelId="{EFB10DC0-A570-45E6-B97E-5C9B4BB2044E}" type="presParOf" srcId="{A572CC5F-647C-4DAF-AB53-9CA4E3EE5940}" destId="{35E07154-C520-4A12-A876-A8A9235587F1}" srcOrd="1" destOrd="0" presId="urn:microsoft.com/office/officeart/2005/8/layout/cycle4"/>
    <dgm:cxn modelId="{A919E44E-805A-4E2B-A452-8B87EF27FE0C}" type="presParOf" srcId="{35E07154-C520-4A12-A876-A8A9235587F1}" destId="{BF9A55E3-770E-4523-BEF7-20255BA713E0}" srcOrd="0" destOrd="0" presId="urn:microsoft.com/office/officeart/2005/8/layout/cycle4"/>
    <dgm:cxn modelId="{9155C692-0F2F-41E0-945F-60876A5D5D65}" type="presParOf" srcId="{35E07154-C520-4A12-A876-A8A9235587F1}" destId="{1A2D51AE-F8B5-4210-9964-ABBAE6AB316E}" srcOrd="1" destOrd="0" presId="urn:microsoft.com/office/officeart/2005/8/layout/cycle4"/>
    <dgm:cxn modelId="{4A0D6344-AEB0-4D3C-826E-97EDF3FFAC5D}" type="presParOf" srcId="{35E07154-C520-4A12-A876-A8A9235587F1}" destId="{9A488C04-3C09-4ADD-A963-C35482187247}" srcOrd="2" destOrd="0" presId="urn:microsoft.com/office/officeart/2005/8/layout/cycle4"/>
    <dgm:cxn modelId="{CD0F554D-C70E-4798-BFA9-7A6A10E14404}" type="presParOf" srcId="{35E07154-C520-4A12-A876-A8A9235587F1}" destId="{7DED6B1C-A0F9-4F24-BAC6-01FAA90F984D}" srcOrd="3" destOrd="0" presId="urn:microsoft.com/office/officeart/2005/8/layout/cycle4"/>
    <dgm:cxn modelId="{B2A8AD36-1EA0-4155-92D3-B252636FA669}" type="presParOf" srcId="{35E07154-C520-4A12-A876-A8A9235587F1}" destId="{B2411F4B-CC23-44F5-AB23-31578DA042B5}" srcOrd="4" destOrd="0" presId="urn:microsoft.com/office/officeart/2005/8/layout/cycle4"/>
    <dgm:cxn modelId="{0CD7FDD7-AC41-4ED5-9D8C-E026C2E6055D}" type="presParOf" srcId="{A572CC5F-647C-4DAF-AB53-9CA4E3EE5940}" destId="{2EE7C3C8-4A55-4817-9D9B-5C151CCF18A6}" srcOrd="2" destOrd="0" presId="urn:microsoft.com/office/officeart/2005/8/layout/cycle4"/>
    <dgm:cxn modelId="{E06A3D5C-CCAA-4475-BA96-2EF0CA6DAA7E}" type="presParOf" srcId="{A572CC5F-647C-4DAF-AB53-9CA4E3EE5940}" destId="{7469B180-F2C8-4561-90C3-FCE765B3362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296ECC-299F-4262-9A5F-69738EF0B50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9ACC52-06F8-4EEB-8CD0-4872E70E732C}">
      <dgm:prSet/>
      <dgm:spPr/>
      <dgm:t>
        <a:bodyPr/>
        <a:lstStyle/>
        <a:p>
          <a:r>
            <a:rPr lang="en-US" dirty="0"/>
            <a:t>BH integration into the care continuum represents an opportunity for increased value.</a:t>
          </a:r>
        </a:p>
      </dgm:t>
    </dgm:pt>
    <dgm:pt modelId="{B91D7D29-5679-4AA1-B998-75EF15B71339}" type="parTrans" cxnId="{9D0069B4-B24A-48DD-8CAF-7E4EC7158580}">
      <dgm:prSet/>
      <dgm:spPr/>
      <dgm:t>
        <a:bodyPr/>
        <a:lstStyle/>
        <a:p>
          <a:endParaRPr lang="en-US"/>
        </a:p>
      </dgm:t>
    </dgm:pt>
    <dgm:pt modelId="{3071D5C8-F4AE-4335-ADBE-AD1B903D718F}" type="sibTrans" cxnId="{9D0069B4-B24A-48DD-8CAF-7E4EC7158580}">
      <dgm:prSet/>
      <dgm:spPr/>
      <dgm:t>
        <a:bodyPr/>
        <a:lstStyle/>
        <a:p>
          <a:endParaRPr lang="en-US"/>
        </a:p>
      </dgm:t>
    </dgm:pt>
    <dgm:pt modelId="{DF5CC81A-98B9-462D-8707-6DA8E70E427D}">
      <dgm:prSet/>
      <dgm:spPr/>
      <dgm:t>
        <a:bodyPr/>
        <a:lstStyle/>
        <a:p>
          <a:r>
            <a:rPr lang="en-US" dirty="0"/>
            <a:t>Physical healthcare costs can be favorably impacted by appropriate BH intervention</a:t>
          </a:r>
        </a:p>
      </dgm:t>
    </dgm:pt>
    <dgm:pt modelId="{D983CF9A-47A1-42D6-AB9B-9E873513057B}" type="parTrans" cxnId="{05B28C0C-A8AE-4FAB-AD40-3CF1B25D7800}">
      <dgm:prSet/>
      <dgm:spPr/>
      <dgm:t>
        <a:bodyPr/>
        <a:lstStyle/>
        <a:p>
          <a:endParaRPr lang="en-US"/>
        </a:p>
      </dgm:t>
    </dgm:pt>
    <dgm:pt modelId="{547BF281-45F5-4EE2-A610-E156950129FB}" type="sibTrans" cxnId="{05B28C0C-A8AE-4FAB-AD40-3CF1B25D7800}">
      <dgm:prSet/>
      <dgm:spPr/>
      <dgm:t>
        <a:bodyPr/>
        <a:lstStyle/>
        <a:p>
          <a:endParaRPr lang="en-US"/>
        </a:p>
      </dgm:t>
    </dgm:pt>
    <dgm:pt modelId="{A21D7DE0-5A96-4FD2-9522-41995384E5BF}">
      <dgm:prSet/>
      <dgm:spPr/>
      <dgm:t>
        <a:bodyPr/>
        <a:lstStyle/>
        <a:p>
          <a:r>
            <a:rPr lang="en-US" dirty="0"/>
            <a:t>Ensure payers know the intent to bring efficiency to the table as part of a holistic approach to care.</a:t>
          </a:r>
        </a:p>
      </dgm:t>
    </dgm:pt>
    <dgm:pt modelId="{B3DE1B16-17D4-4A4C-BE64-E6F856A0B0EB}" type="parTrans" cxnId="{E7EB14F3-EDB8-4C37-B670-95BBFDB3BA6A}">
      <dgm:prSet/>
      <dgm:spPr/>
      <dgm:t>
        <a:bodyPr/>
        <a:lstStyle/>
        <a:p>
          <a:endParaRPr lang="en-US"/>
        </a:p>
      </dgm:t>
    </dgm:pt>
    <dgm:pt modelId="{F49B54CE-1483-4D3E-B17D-71BF870BA367}" type="sibTrans" cxnId="{E7EB14F3-EDB8-4C37-B670-95BBFDB3BA6A}">
      <dgm:prSet/>
      <dgm:spPr/>
      <dgm:t>
        <a:bodyPr/>
        <a:lstStyle/>
        <a:p>
          <a:endParaRPr lang="en-US"/>
        </a:p>
      </dgm:t>
    </dgm:pt>
    <dgm:pt modelId="{86B7E53D-6D32-4F91-8FB1-5C659C6A2675}" type="pres">
      <dgm:prSet presAssocID="{3A296ECC-299F-4262-9A5F-69738EF0B506}" presName="root" presStyleCnt="0">
        <dgm:presLayoutVars>
          <dgm:dir/>
          <dgm:resizeHandles val="exact"/>
        </dgm:presLayoutVars>
      </dgm:prSet>
      <dgm:spPr/>
    </dgm:pt>
    <dgm:pt modelId="{0054E5A7-B76A-408F-926D-A96795C055E5}" type="pres">
      <dgm:prSet presAssocID="{C89ACC52-06F8-4EEB-8CD0-4872E70E732C}" presName="compNode" presStyleCnt="0"/>
      <dgm:spPr/>
    </dgm:pt>
    <dgm:pt modelId="{028CD813-E0EE-4406-A65B-2DBEC65BBD9A}" type="pres">
      <dgm:prSet presAssocID="{C89ACC52-06F8-4EEB-8CD0-4872E70E732C}" presName="bgRect" presStyleLbl="bgShp" presStyleIdx="0" presStyleCnt="3"/>
      <dgm:spPr/>
    </dgm:pt>
    <dgm:pt modelId="{D78C281B-75A3-4067-A4E4-1EA9D1291C86}" type="pres">
      <dgm:prSet presAssocID="{C89ACC52-06F8-4EEB-8CD0-4872E70E73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Diagram"/>
        </a:ext>
      </dgm:extLst>
    </dgm:pt>
    <dgm:pt modelId="{C36454A8-26A9-4E1C-9EEA-BBDB89623CDB}" type="pres">
      <dgm:prSet presAssocID="{C89ACC52-06F8-4EEB-8CD0-4872E70E732C}" presName="spaceRect" presStyleCnt="0"/>
      <dgm:spPr/>
    </dgm:pt>
    <dgm:pt modelId="{BDD2E14E-FC7F-4815-BEFF-1172A2B7C3A5}" type="pres">
      <dgm:prSet presAssocID="{C89ACC52-06F8-4EEB-8CD0-4872E70E732C}" presName="parTx" presStyleLbl="revTx" presStyleIdx="0" presStyleCnt="3">
        <dgm:presLayoutVars>
          <dgm:chMax val="0"/>
          <dgm:chPref val="0"/>
        </dgm:presLayoutVars>
      </dgm:prSet>
      <dgm:spPr/>
    </dgm:pt>
    <dgm:pt modelId="{AF833963-C4D2-4403-8DFB-BE42B848522E}" type="pres">
      <dgm:prSet presAssocID="{3071D5C8-F4AE-4335-ADBE-AD1B903D718F}" presName="sibTrans" presStyleCnt="0"/>
      <dgm:spPr/>
    </dgm:pt>
    <dgm:pt modelId="{830D4C1A-15BE-460A-A237-A5595B60D702}" type="pres">
      <dgm:prSet presAssocID="{DF5CC81A-98B9-462D-8707-6DA8E70E427D}" presName="compNode" presStyleCnt="0"/>
      <dgm:spPr/>
    </dgm:pt>
    <dgm:pt modelId="{511A6DCB-FE14-4D50-A220-BC79B308614F}" type="pres">
      <dgm:prSet presAssocID="{DF5CC81A-98B9-462D-8707-6DA8E70E427D}" presName="bgRect" presStyleLbl="bgShp" presStyleIdx="1" presStyleCnt="3"/>
      <dgm:spPr/>
    </dgm:pt>
    <dgm:pt modelId="{D6BE4C70-D1EF-42C5-A27A-FB04199DB8A6}" type="pres">
      <dgm:prSet presAssocID="{DF5CC81A-98B9-462D-8707-6DA8E70E42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427708F3-A152-4552-898A-ADF6D79E04DE}" type="pres">
      <dgm:prSet presAssocID="{DF5CC81A-98B9-462D-8707-6DA8E70E427D}" presName="spaceRect" presStyleCnt="0"/>
      <dgm:spPr/>
    </dgm:pt>
    <dgm:pt modelId="{2057AD6E-6139-4F8E-AE7C-F4B1FF90D22B}" type="pres">
      <dgm:prSet presAssocID="{DF5CC81A-98B9-462D-8707-6DA8E70E427D}" presName="parTx" presStyleLbl="revTx" presStyleIdx="1" presStyleCnt="3">
        <dgm:presLayoutVars>
          <dgm:chMax val="0"/>
          <dgm:chPref val="0"/>
        </dgm:presLayoutVars>
      </dgm:prSet>
      <dgm:spPr/>
    </dgm:pt>
    <dgm:pt modelId="{EC0330D1-63FF-439A-8172-0B231CFAC6C4}" type="pres">
      <dgm:prSet presAssocID="{547BF281-45F5-4EE2-A610-E156950129FB}" presName="sibTrans" presStyleCnt="0"/>
      <dgm:spPr/>
    </dgm:pt>
    <dgm:pt modelId="{332B7043-738C-4D8F-8898-45F039D1F497}" type="pres">
      <dgm:prSet presAssocID="{A21D7DE0-5A96-4FD2-9522-41995384E5BF}" presName="compNode" presStyleCnt="0"/>
      <dgm:spPr/>
    </dgm:pt>
    <dgm:pt modelId="{A672264E-B5CC-4520-9AC7-B6D818966C1E}" type="pres">
      <dgm:prSet presAssocID="{A21D7DE0-5A96-4FD2-9522-41995384E5BF}" presName="bgRect" presStyleLbl="bgShp" presStyleIdx="2" presStyleCnt="3"/>
      <dgm:spPr/>
    </dgm:pt>
    <dgm:pt modelId="{6D2B3AF5-28F1-4915-9771-57E47E5FCA76}" type="pres">
      <dgm:prSet presAssocID="{A21D7DE0-5A96-4FD2-9522-41995384E5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AA59B93-51A8-4D24-9378-BD3E98246346}" type="pres">
      <dgm:prSet presAssocID="{A21D7DE0-5A96-4FD2-9522-41995384E5BF}" presName="spaceRect" presStyleCnt="0"/>
      <dgm:spPr/>
    </dgm:pt>
    <dgm:pt modelId="{E46C1023-C9D1-4883-944C-5B88C8F350CC}" type="pres">
      <dgm:prSet presAssocID="{A21D7DE0-5A96-4FD2-9522-41995384E5BF}" presName="parTx" presStyleLbl="revTx" presStyleIdx="2" presStyleCnt="3">
        <dgm:presLayoutVars>
          <dgm:chMax val="0"/>
          <dgm:chPref val="0"/>
        </dgm:presLayoutVars>
      </dgm:prSet>
      <dgm:spPr/>
    </dgm:pt>
  </dgm:ptLst>
  <dgm:cxnLst>
    <dgm:cxn modelId="{05B28C0C-A8AE-4FAB-AD40-3CF1B25D7800}" srcId="{3A296ECC-299F-4262-9A5F-69738EF0B506}" destId="{DF5CC81A-98B9-462D-8707-6DA8E70E427D}" srcOrd="1" destOrd="0" parTransId="{D983CF9A-47A1-42D6-AB9B-9E873513057B}" sibTransId="{547BF281-45F5-4EE2-A610-E156950129FB}"/>
    <dgm:cxn modelId="{017F8D45-34F9-473F-828F-E170C7FEE15B}" type="presOf" srcId="{DF5CC81A-98B9-462D-8707-6DA8E70E427D}" destId="{2057AD6E-6139-4F8E-AE7C-F4B1FF90D22B}" srcOrd="0" destOrd="0" presId="urn:microsoft.com/office/officeart/2018/2/layout/IconVerticalSolidList"/>
    <dgm:cxn modelId="{589B926E-5048-40B5-A000-B18F0EC8EC15}" type="presOf" srcId="{A21D7DE0-5A96-4FD2-9522-41995384E5BF}" destId="{E46C1023-C9D1-4883-944C-5B88C8F350CC}" srcOrd="0" destOrd="0" presId="urn:microsoft.com/office/officeart/2018/2/layout/IconVerticalSolidList"/>
    <dgm:cxn modelId="{9D0069B4-B24A-48DD-8CAF-7E4EC7158580}" srcId="{3A296ECC-299F-4262-9A5F-69738EF0B506}" destId="{C89ACC52-06F8-4EEB-8CD0-4872E70E732C}" srcOrd="0" destOrd="0" parTransId="{B91D7D29-5679-4AA1-B998-75EF15B71339}" sibTransId="{3071D5C8-F4AE-4335-ADBE-AD1B903D718F}"/>
    <dgm:cxn modelId="{313A3FC9-0901-4E06-99B3-2A3957A5104C}" type="presOf" srcId="{C89ACC52-06F8-4EEB-8CD0-4872E70E732C}" destId="{BDD2E14E-FC7F-4815-BEFF-1172A2B7C3A5}" srcOrd="0" destOrd="0" presId="urn:microsoft.com/office/officeart/2018/2/layout/IconVerticalSolidList"/>
    <dgm:cxn modelId="{E7EB14F3-EDB8-4C37-B670-95BBFDB3BA6A}" srcId="{3A296ECC-299F-4262-9A5F-69738EF0B506}" destId="{A21D7DE0-5A96-4FD2-9522-41995384E5BF}" srcOrd="2" destOrd="0" parTransId="{B3DE1B16-17D4-4A4C-BE64-E6F856A0B0EB}" sibTransId="{F49B54CE-1483-4D3E-B17D-71BF870BA367}"/>
    <dgm:cxn modelId="{62E970FE-F321-43AE-A013-01FD3A58C9D2}" type="presOf" srcId="{3A296ECC-299F-4262-9A5F-69738EF0B506}" destId="{86B7E53D-6D32-4F91-8FB1-5C659C6A2675}" srcOrd="0" destOrd="0" presId="urn:microsoft.com/office/officeart/2018/2/layout/IconVerticalSolidList"/>
    <dgm:cxn modelId="{BEBB6389-3C50-4E6F-960F-422AE59FBFC9}" type="presParOf" srcId="{86B7E53D-6D32-4F91-8FB1-5C659C6A2675}" destId="{0054E5A7-B76A-408F-926D-A96795C055E5}" srcOrd="0" destOrd="0" presId="urn:microsoft.com/office/officeart/2018/2/layout/IconVerticalSolidList"/>
    <dgm:cxn modelId="{25E88C13-1ACB-407D-A7EB-8BDF6A64298B}" type="presParOf" srcId="{0054E5A7-B76A-408F-926D-A96795C055E5}" destId="{028CD813-E0EE-4406-A65B-2DBEC65BBD9A}" srcOrd="0" destOrd="0" presId="urn:microsoft.com/office/officeart/2018/2/layout/IconVerticalSolidList"/>
    <dgm:cxn modelId="{BAC3BCBA-9B6A-4E72-85AD-DE32102C7F46}" type="presParOf" srcId="{0054E5A7-B76A-408F-926D-A96795C055E5}" destId="{D78C281B-75A3-4067-A4E4-1EA9D1291C86}" srcOrd="1" destOrd="0" presId="urn:microsoft.com/office/officeart/2018/2/layout/IconVerticalSolidList"/>
    <dgm:cxn modelId="{69DC98E6-6431-493E-9722-6E0B8588AE07}" type="presParOf" srcId="{0054E5A7-B76A-408F-926D-A96795C055E5}" destId="{C36454A8-26A9-4E1C-9EEA-BBDB89623CDB}" srcOrd="2" destOrd="0" presId="urn:microsoft.com/office/officeart/2018/2/layout/IconVerticalSolidList"/>
    <dgm:cxn modelId="{7359B037-8BCB-4449-85D0-2848C244D830}" type="presParOf" srcId="{0054E5A7-B76A-408F-926D-A96795C055E5}" destId="{BDD2E14E-FC7F-4815-BEFF-1172A2B7C3A5}" srcOrd="3" destOrd="0" presId="urn:microsoft.com/office/officeart/2018/2/layout/IconVerticalSolidList"/>
    <dgm:cxn modelId="{45EC82ED-1AD5-4FBC-A0DB-D6A325074AE0}" type="presParOf" srcId="{86B7E53D-6D32-4F91-8FB1-5C659C6A2675}" destId="{AF833963-C4D2-4403-8DFB-BE42B848522E}" srcOrd="1" destOrd="0" presId="urn:microsoft.com/office/officeart/2018/2/layout/IconVerticalSolidList"/>
    <dgm:cxn modelId="{60EB44AD-1181-4005-AD68-492F7288A54D}" type="presParOf" srcId="{86B7E53D-6D32-4F91-8FB1-5C659C6A2675}" destId="{830D4C1A-15BE-460A-A237-A5595B60D702}" srcOrd="2" destOrd="0" presId="urn:microsoft.com/office/officeart/2018/2/layout/IconVerticalSolidList"/>
    <dgm:cxn modelId="{826EBC9E-F6ED-48B0-98ED-A781C9D6708F}" type="presParOf" srcId="{830D4C1A-15BE-460A-A237-A5595B60D702}" destId="{511A6DCB-FE14-4D50-A220-BC79B308614F}" srcOrd="0" destOrd="0" presId="urn:microsoft.com/office/officeart/2018/2/layout/IconVerticalSolidList"/>
    <dgm:cxn modelId="{A28FE969-53C8-4039-877B-DB88F5617154}" type="presParOf" srcId="{830D4C1A-15BE-460A-A237-A5595B60D702}" destId="{D6BE4C70-D1EF-42C5-A27A-FB04199DB8A6}" srcOrd="1" destOrd="0" presId="urn:microsoft.com/office/officeart/2018/2/layout/IconVerticalSolidList"/>
    <dgm:cxn modelId="{DC1A8428-376F-4308-AAC9-0B2BFE6470A7}" type="presParOf" srcId="{830D4C1A-15BE-460A-A237-A5595B60D702}" destId="{427708F3-A152-4552-898A-ADF6D79E04DE}" srcOrd="2" destOrd="0" presId="urn:microsoft.com/office/officeart/2018/2/layout/IconVerticalSolidList"/>
    <dgm:cxn modelId="{B5297B63-6878-4812-86C0-E438E0BE1E5A}" type="presParOf" srcId="{830D4C1A-15BE-460A-A237-A5595B60D702}" destId="{2057AD6E-6139-4F8E-AE7C-F4B1FF90D22B}" srcOrd="3" destOrd="0" presId="urn:microsoft.com/office/officeart/2018/2/layout/IconVerticalSolidList"/>
    <dgm:cxn modelId="{C3C73F4A-4C9B-44CF-8F01-E036F7F6890D}" type="presParOf" srcId="{86B7E53D-6D32-4F91-8FB1-5C659C6A2675}" destId="{EC0330D1-63FF-439A-8172-0B231CFAC6C4}" srcOrd="3" destOrd="0" presId="urn:microsoft.com/office/officeart/2018/2/layout/IconVerticalSolidList"/>
    <dgm:cxn modelId="{36E5F968-F9AB-412E-90A1-99ED966423F4}" type="presParOf" srcId="{86B7E53D-6D32-4F91-8FB1-5C659C6A2675}" destId="{332B7043-738C-4D8F-8898-45F039D1F497}" srcOrd="4" destOrd="0" presId="urn:microsoft.com/office/officeart/2018/2/layout/IconVerticalSolidList"/>
    <dgm:cxn modelId="{CBD37BD4-DF8B-401D-A4C3-C0B0B51D9048}" type="presParOf" srcId="{332B7043-738C-4D8F-8898-45F039D1F497}" destId="{A672264E-B5CC-4520-9AC7-B6D818966C1E}" srcOrd="0" destOrd="0" presId="urn:microsoft.com/office/officeart/2018/2/layout/IconVerticalSolidList"/>
    <dgm:cxn modelId="{663E8128-53F6-4E20-BE75-C8D0FF1F816C}" type="presParOf" srcId="{332B7043-738C-4D8F-8898-45F039D1F497}" destId="{6D2B3AF5-28F1-4915-9771-57E47E5FCA76}" srcOrd="1" destOrd="0" presId="urn:microsoft.com/office/officeart/2018/2/layout/IconVerticalSolidList"/>
    <dgm:cxn modelId="{5B9D7FCA-E139-4482-8E40-E278D1023526}" type="presParOf" srcId="{332B7043-738C-4D8F-8898-45F039D1F497}" destId="{9AA59B93-51A8-4D24-9378-BD3E98246346}" srcOrd="2" destOrd="0" presId="urn:microsoft.com/office/officeart/2018/2/layout/IconVerticalSolidList"/>
    <dgm:cxn modelId="{4796205E-F603-48BA-9FBD-5E319E1D3E76}" type="presParOf" srcId="{332B7043-738C-4D8F-8898-45F039D1F497}" destId="{E46C1023-C9D1-4883-944C-5B88C8F350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585588-9A81-4B2D-AEAA-14FE39F1EE27}"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27457CD6-DCF2-49A6-A14E-2B41CA81EC5A}">
      <dgm:prSet phldrT="[Text]" custT="1"/>
      <dgm:spPr>
        <a:solidFill>
          <a:schemeClr val="tx1">
            <a:lumMod val="65000"/>
            <a:lumOff val="35000"/>
          </a:schemeClr>
        </a:solidFill>
      </dgm:spPr>
      <dgm:t>
        <a:bodyPr/>
        <a:lstStyle/>
        <a:p>
          <a:r>
            <a:rPr lang="en-US" sz="1100" dirty="0">
              <a:latin typeface="Avenir Next" panose="020B0503020202020204" pitchFamily="34" charset="0"/>
            </a:rPr>
            <a:t>Behavioral Health</a:t>
          </a:r>
        </a:p>
      </dgm:t>
    </dgm:pt>
    <dgm:pt modelId="{2F2074D1-D233-4105-B104-3990E6FC031B}" type="parTrans" cxnId="{2398653F-8BCF-4A11-8037-B9F9CA1F2F36}">
      <dgm:prSet/>
      <dgm:spPr/>
      <dgm:t>
        <a:bodyPr/>
        <a:lstStyle/>
        <a:p>
          <a:endParaRPr lang="en-US" sz="1200">
            <a:latin typeface="Avenir Next" panose="020B0503020202020204" pitchFamily="34" charset="0"/>
          </a:endParaRPr>
        </a:p>
      </dgm:t>
    </dgm:pt>
    <dgm:pt modelId="{894DD0DC-F520-4294-A3B3-4DF1065B3504}" type="sibTrans" cxnId="{2398653F-8BCF-4A11-8037-B9F9CA1F2F36}">
      <dgm:prSet/>
      <dgm:spPr/>
      <dgm:t>
        <a:bodyPr/>
        <a:lstStyle/>
        <a:p>
          <a:endParaRPr lang="en-US" sz="1200">
            <a:latin typeface="Avenir Next" panose="020B0503020202020204" pitchFamily="34" charset="0"/>
          </a:endParaRPr>
        </a:p>
      </dgm:t>
    </dgm:pt>
    <dgm:pt modelId="{14D3753D-83BF-40D1-AB9F-A92A8ACDE7BF}">
      <dgm:prSet phldrT="[Text]" custT="1"/>
      <dgm:spPr>
        <a:solidFill>
          <a:schemeClr val="accent3">
            <a:lumMod val="40000"/>
            <a:lumOff val="60000"/>
          </a:schemeClr>
        </a:solidFill>
      </dgm:spPr>
      <dgm:t>
        <a:bodyPr/>
        <a:lstStyle/>
        <a:p>
          <a:r>
            <a:rPr lang="en-US" sz="1000" dirty="0">
              <a:latin typeface="Avenir Next" panose="020B0503020202020204" pitchFamily="34" charset="0"/>
            </a:rPr>
            <a:t>Community Value</a:t>
          </a:r>
        </a:p>
      </dgm:t>
    </dgm:pt>
    <dgm:pt modelId="{1E64DF16-88D6-4115-A98A-3B3FC2894098}" type="parTrans" cxnId="{BA26DF39-BD9A-47CE-8E37-B782E787A47F}">
      <dgm:prSet/>
      <dgm:spPr/>
      <dgm:t>
        <a:bodyPr/>
        <a:lstStyle/>
        <a:p>
          <a:endParaRPr lang="en-US" sz="1200">
            <a:latin typeface="Avenir Next" panose="020B0503020202020204" pitchFamily="34" charset="0"/>
          </a:endParaRPr>
        </a:p>
      </dgm:t>
    </dgm:pt>
    <dgm:pt modelId="{BEEF7C76-E89B-4A1A-995C-206DA59BCB83}" type="sibTrans" cxnId="{BA26DF39-BD9A-47CE-8E37-B782E787A47F}">
      <dgm:prSet/>
      <dgm:spPr>
        <a:solidFill>
          <a:schemeClr val="bg1">
            <a:lumMod val="65000"/>
          </a:schemeClr>
        </a:solidFill>
      </dgm:spPr>
      <dgm:t>
        <a:bodyPr/>
        <a:lstStyle/>
        <a:p>
          <a:endParaRPr lang="en-US" sz="1200">
            <a:latin typeface="Avenir Next" panose="020B0503020202020204" pitchFamily="34" charset="0"/>
          </a:endParaRPr>
        </a:p>
      </dgm:t>
    </dgm:pt>
    <dgm:pt modelId="{3613E12F-E1CB-416A-97D3-C2750F10ACF8}">
      <dgm:prSet phldrT="[Text]" custT="1"/>
      <dgm:spPr>
        <a:solidFill>
          <a:schemeClr val="accent3">
            <a:lumMod val="75000"/>
          </a:schemeClr>
        </a:solidFill>
      </dgm:spPr>
      <dgm:t>
        <a:bodyPr/>
        <a:lstStyle/>
        <a:p>
          <a:r>
            <a:rPr lang="en-US" sz="900" dirty="0">
              <a:latin typeface="Avenir Next" panose="020B0503020202020204" pitchFamily="34" charset="0"/>
            </a:rPr>
            <a:t>Organizational Value</a:t>
          </a:r>
        </a:p>
      </dgm:t>
    </dgm:pt>
    <dgm:pt modelId="{9906C609-9913-4D7E-9F31-480482783D13}" type="parTrans" cxnId="{B0E4E2E2-EE0F-4937-BDB3-FD00A1EF8F66}">
      <dgm:prSet/>
      <dgm:spPr/>
      <dgm:t>
        <a:bodyPr/>
        <a:lstStyle/>
        <a:p>
          <a:endParaRPr lang="en-US" sz="1200">
            <a:latin typeface="Avenir Next" panose="020B0503020202020204" pitchFamily="34" charset="0"/>
          </a:endParaRPr>
        </a:p>
      </dgm:t>
    </dgm:pt>
    <dgm:pt modelId="{720D8E80-FFA0-4A2A-A93C-59F36628E70D}" type="sibTrans" cxnId="{B0E4E2E2-EE0F-4937-BDB3-FD00A1EF8F66}">
      <dgm:prSet/>
      <dgm:spPr>
        <a:solidFill>
          <a:schemeClr val="bg1">
            <a:lumMod val="65000"/>
          </a:schemeClr>
        </a:solidFill>
        <a:ln cmpd="sng">
          <a:solidFill>
            <a:schemeClr val="bg1">
              <a:lumMod val="65000"/>
            </a:schemeClr>
          </a:solidFill>
        </a:ln>
      </dgm:spPr>
      <dgm:t>
        <a:bodyPr/>
        <a:lstStyle/>
        <a:p>
          <a:endParaRPr lang="en-US" sz="1200">
            <a:latin typeface="Avenir Next" panose="020B0503020202020204" pitchFamily="34" charset="0"/>
          </a:endParaRPr>
        </a:p>
      </dgm:t>
    </dgm:pt>
    <dgm:pt modelId="{E5FA02D2-63CB-414F-8CAE-7C89584F3B86}">
      <dgm:prSet phldrT="[Text]" custT="1"/>
      <dgm:spPr>
        <a:solidFill>
          <a:schemeClr val="accent1">
            <a:lumMod val="75000"/>
          </a:schemeClr>
        </a:solidFill>
      </dgm:spPr>
      <dgm:t>
        <a:bodyPr/>
        <a:lstStyle/>
        <a:p>
          <a:r>
            <a:rPr lang="en-US" sz="1000" dirty="0">
              <a:latin typeface="Avenir Next" panose="020B0503020202020204" pitchFamily="34" charset="0"/>
            </a:rPr>
            <a:t>Employee Value</a:t>
          </a:r>
        </a:p>
      </dgm:t>
    </dgm:pt>
    <dgm:pt modelId="{2FE4F29E-683D-4D8A-AD44-A3BC1B0D5A8D}" type="parTrans" cxnId="{68DA5732-BBFE-45E6-B3BE-C5D66E5CDA08}">
      <dgm:prSet/>
      <dgm:spPr/>
      <dgm:t>
        <a:bodyPr/>
        <a:lstStyle/>
        <a:p>
          <a:endParaRPr lang="en-US" sz="1200">
            <a:latin typeface="Avenir Next" panose="020B0503020202020204" pitchFamily="34" charset="0"/>
          </a:endParaRPr>
        </a:p>
      </dgm:t>
    </dgm:pt>
    <dgm:pt modelId="{AD5201D4-B47F-4E15-AA43-568840FEFE77}" type="sibTrans" cxnId="{68DA5732-BBFE-45E6-B3BE-C5D66E5CDA08}">
      <dgm:prSet/>
      <dgm:spPr>
        <a:solidFill>
          <a:schemeClr val="bg1">
            <a:lumMod val="65000"/>
          </a:schemeClr>
        </a:solidFill>
      </dgm:spPr>
      <dgm:t>
        <a:bodyPr/>
        <a:lstStyle/>
        <a:p>
          <a:endParaRPr lang="en-US" sz="1200">
            <a:latin typeface="Avenir Next" panose="020B0503020202020204" pitchFamily="34" charset="0"/>
          </a:endParaRPr>
        </a:p>
      </dgm:t>
    </dgm:pt>
    <dgm:pt modelId="{BB2C6F00-46D4-4FA0-AF9B-8C7A2158EC4D}">
      <dgm:prSet phldrT="[Text]" custT="1"/>
      <dgm:spPr>
        <a:solidFill>
          <a:schemeClr val="accent1"/>
        </a:solidFill>
      </dgm:spPr>
      <dgm:t>
        <a:bodyPr/>
        <a:lstStyle/>
        <a:p>
          <a:r>
            <a:rPr lang="en-US" sz="1000" dirty="0">
              <a:latin typeface="Avenir Next" panose="020B0503020202020204" pitchFamily="34" charset="0"/>
            </a:rPr>
            <a:t>Payor Value</a:t>
          </a:r>
        </a:p>
      </dgm:t>
    </dgm:pt>
    <dgm:pt modelId="{BDE5D086-2F4F-421E-94C8-8147E9705374}" type="parTrans" cxnId="{E4C3B0CB-CF28-4F8E-A543-1B64F90C32AF}">
      <dgm:prSet/>
      <dgm:spPr/>
      <dgm:t>
        <a:bodyPr/>
        <a:lstStyle/>
        <a:p>
          <a:endParaRPr lang="en-US" sz="1200">
            <a:latin typeface="Avenir Next" panose="020B0503020202020204" pitchFamily="34" charset="0"/>
          </a:endParaRPr>
        </a:p>
      </dgm:t>
    </dgm:pt>
    <dgm:pt modelId="{FC11D7E9-9573-4097-BCF9-AEB3CC503744}" type="sibTrans" cxnId="{E4C3B0CB-CF28-4F8E-A543-1B64F90C32AF}">
      <dgm:prSet/>
      <dgm:spPr>
        <a:solidFill>
          <a:schemeClr val="bg1">
            <a:lumMod val="65000"/>
          </a:schemeClr>
        </a:solidFill>
      </dgm:spPr>
      <dgm:t>
        <a:bodyPr/>
        <a:lstStyle/>
        <a:p>
          <a:endParaRPr lang="en-US" sz="1200">
            <a:latin typeface="Avenir Next" panose="020B0503020202020204" pitchFamily="34" charset="0"/>
          </a:endParaRPr>
        </a:p>
      </dgm:t>
    </dgm:pt>
    <dgm:pt modelId="{74718702-9395-402D-BC2B-C249939FC4C1}" type="pres">
      <dgm:prSet presAssocID="{FC585588-9A81-4B2D-AEAA-14FE39F1EE27}" presName="Name0" presStyleCnt="0">
        <dgm:presLayoutVars>
          <dgm:chMax val="1"/>
          <dgm:dir/>
          <dgm:animLvl val="ctr"/>
          <dgm:resizeHandles val="exact"/>
        </dgm:presLayoutVars>
      </dgm:prSet>
      <dgm:spPr/>
    </dgm:pt>
    <dgm:pt modelId="{D91625D1-84E4-4478-AEE9-59F1B48030E9}" type="pres">
      <dgm:prSet presAssocID="{27457CD6-DCF2-49A6-A14E-2B41CA81EC5A}" presName="centerShape" presStyleLbl="node0" presStyleIdx="0" presStyleCnt="1"/>
      <dgm:spPr/>
    </dgm:pt>
    <dgm:pt modelId="{A10EC853-3665-4C25-AC7E-E8B14484DDA5}" type="pres">
      <dgm:prSet presAssocID="{14D3753D-83BF-40D1-AB9F-A92A8ACDE7BF}" presName="node" presStyleLbl="node1" presStyleIdx="0" presStyleCnt="4" custScaleX="115701" custScaleY="119002">
        <dgm:presLayoutVars>
          <dgm:bulletEnabled val="1"/>
        </dgm:presLayoutVars>
      </dgm:prSet>
      <dgm:spPr/>
    </dgm:pt>
    <dgm:pt modelId="{EFEC4A62-4F39-4C9B-8850-9A2EF4DA281A}" type="pres">
      <dgm:prSet presAssocID="{14D3753D-83BF-40D1-AB9F-A92A8ACDE7BF}" presName="dummy" presStyleCnt="0"/>
      <dgm:spPr/>
    </dgm:pt>
    <dgm:pt modelId="{77F69F95-E3C7-4426-9F93-84451D6C0F92}" type="pres">
      <dgm:prSet presAssocID="{BEEF7C76-E89B-4A1A-995C-206DA59BCB83}" presName="sibTrans" presStyleLbl="sibTrans2D1" presStyleIdx="0" presStyleCnt="4"/>
      <dgm:spPr/>
    </dgm:pt>
    <dgm:pt modelId="{280698EC-9872-46B6-A805-FE8AB42F11D3}" type="pres">
      <dgm:prSet presAssocID="{3613E12F-E1CB-416A-97D3-C2750F10ACF8}" presName="node" presStyleLbl="node1" presStyleIdx="1" presStyleCnt="4" custScaleX="115701" custScaleY="119002">
        <dgm:presLayoutVars>
          <dgm:bulletEnabled val="1"/>
        </dgm:presLayoutVars>
      </dgm:prSet>
      <dgm:spPr/>
    </dgm:pt>
    <dgm:pt modelId="{47ECEFBC-661E-4147-A7A3-91C95CAD7C94}" type="pres">
      <dgm:prSet presAssocID="{3613E12F-E1CB-416A-97D3-C2750F10ACF8}" presName="dummy" presStyleCnt="0"/>
      <dgm:spPr/>
    </dgm:pt>
    <dgm:pt modelId="{F8C15DEF-1D3F-4C2C-A9F2-A880FC566FB9}" type="pres">
      <dgm:prSet presAssocID="{720D8E80-FFA0-4A2A-A93C-59F36628E70D}" presName="sibTrans" presStyleLbl="sibTrans2D1" presStyleIdx="1" presStyleCnt="4"/>
      <dgm:spPr/>
    </dgm:pt>
    <dgm:pt modelId="{ECCC626F-766B-464F-BE8D-CCA6DAD1F8E0}" type="pres">
      <dgm:prSet presAssocID="{E5FA02D2-63CB-414F-8CAE-7C89584F3B86}" presName="node" presStyleLbl="node1" presStyleIdx="2" presStyleCnt="4" custScaleX="115701" custScaleY="119002">
        <dgm:presLayoutVars>
          <dgm:bulletEnabled val="1"/>
        </dgm:presLayoutVars>
      </dgm:prSet>
      <dgm:spPr/>
    </dgm:pt>
    <dgm:pt modelId="{5ADBEDAE-DA92-47BD-A951-410475981A3A}" type="pres">
      <dgm:prSet presAssocID="{E5FA02D2-63CB-414F-8CAE-7C89584F3B86}" presName="dummy" presStyleCnt="0"/>
      <dgm:spPr/>
    </dgm:pt>
    <dgm:pt modelId="{0EDF0739-4FE6-4FEE-911F-5517C2AA2943}" type="pres">
      <dgm:prSet presAssocID="{AD5201D4-B47F-4E15-AA43-568840FEFE77}" presName="sibTrans" presStyleLbl="sibTrans2D1" presStyleIdx="2" presStyleCnt="4"/>
      <dgm:spPr/>
    </dgm:pt>
    <dgm:pt modelId="{DC502CD4-923D-44A9-A399-19071FE40A83}" type="pres">
      <dgm:prSet presAssocID="{BB2C6F00-46D4-4FA0-AF9B-8C7A2158EC4D}" presName="node" presStyleLbl="node1" presStyleIdx="3" presStyleCnt="4" custScaleX="115701" custScaleY="119002">
        <dgm:presLayoutVars>
          <dgm:bulletEnabled val="1"/>
        </dgm:presLayoutVars>
      </dgm:prSet>
      <dgm:spPr/>
    </dgm:pt>
    <dgm:pt modelId="{FF4D469E-7024-4F0B-96DF-1D537113601C}" type="pres">
      <dgm:prSet presAssocID="{BB2C6F00-46D4-4FA0-AF9B-8C7A2158EC4D}" presName="dummy" presStyleCnt="0"/>
      <dgm:spPr/>
    </dgm:pt>
    <dgm:pt modelId="{F9E28C94-9953-487D-A273-903C8ABC990D}" type="pres">
      <dgm:prSet presAssocID="{FC11D7E9-9573-4097-BCF9-AEB3CC503744}" presName="sibTrans" presStyleLbl="sibTrans2D1" presStyleIdx="3" presStyleCnt="4"/>
      <dgm:spPr/>
    </dgm:pt>
  </dgm:ptLst>
  <dgm:cxnLst>
    <dgm:cxn modelId="{0462CA26-A006-4C12-AED4-B7F871BB7A7A}" type="presOf" srcId="{FC585588-9A81-4B2D-AEAA-14FE39F1EE27}" destId="{74718702-9395-402D-BC2B-C249939FC4C1}" srcOrd="0" destOrd="0" presId="urn:microsoft.com/office/officeart/2005/8/layout/radial6"/>
    <dgm:cxn modelId="{68DA5732-BBFE-45E6-B3BE-C5D66E5CDA08}" srcId="{27457CD6-DCF2-49A6-A14E-2B41CA81EC5A}" destId="{E5FA02D2-63CB-414F-8CAE-7C89584F3B86}" srcOrd="2" destOrd="0" parTransId="{2FE4F29E-683D-4D8A-AD44-A3BC1B0D5A8D}" sibTransId="{AD5201D4-B47F-4E15-AA43-568840FEFE77}"/>
    <dgm:cxn modelId="{BA26DF39-BD9A-47CE-8E37-B782E787A47F}" srcId="{27457CD6-DCF2-49A6-A14E-2B41CA81EC5A}" destId="{14D3753D-83BF-40D1-AB9F-A92A8ACDE7BF}" srcOrd="0" destOrd="0" parTransId="{1E64DF16-88D6-4115-A98A-3B3FC2894098}" sibTransId="{BEEF7C76-E89B-4A1A-995C-206DA59BCB83}"/>
    <dgm:cxn modelId="{2398653F-8BCF-4A11-8037-B9F9CA1F2F36}" srcId="{FC585588-9A81-4B2D-AEAA-14FE39F1EE27}" destId="{27457CD6-DCF2-49A6-A14E-2B41CA81EC5A}" srcOrd="0" destOrd="0" parTransId="{2F2074D1-D233-4105-B104-3990E6FC031B}" sibTransId="{894DD0DC-F520-4294-A3B3-4DF1065B3504}"/>
    <dgm:cxn modelId="{F7CEEC3F-2CA9-4E34-8320-578CE9963EA5}" type="presOf" srcId="{BEEF7C76-E89B-4A1A-995C-206DA59BCB83}" destId="{77F69F95-E3C7-4426-9F93-84451D6C0F92}" srcOrd="0" destOrd="0" presId="urn:microsoft.com/office/officeart/2005/8/layout/radial6"/>
    <dgm:cxn modelId="{3DA85E49-4A5D-4B9B-8CD7-19B19FD03BD2}" type="presOf" srcId="{27457CD6-DCF2-49A6-A14E-2B41CA81EC5A}" destId="{D91625D1-84E4-4478-AEE9-59F1B48030E9}" srcOrd="0" destOrd="0" presId="urn:microsoft.com/office/officeart/2005/8/layout/radial6"/>
    <dgm:cxn modelId="{9387B671-D67C-4B77-BA35-802CB789AD4C}" type="presOf" srcId="{FC11D7E9-9573-4097-BCF9-AEB3CC503744}" destId="{F9E28C94-9953-487D-A273-903C8ABC990D}" srcOrd="0" destOrd="0" presId="urn:microsoft.com/office/officeart/2005/8/layout/radial6"/>
    <dgm:cxn modelId="{DF99E356-3EC5-4561-B6CC-2B8D1390B960}" type="presOf" srcId="{3613E12F-E1CB-416A-97D3-C2750F10ACF8}" destId="{280698EC-9872-46B6-A805-FE8AB42F11D3}" srcOrd="0" destOrd="0" presId="urn:microsoft.com/office/officeart/2005/8/layout/radial6"/>
    <dgm:cxn modelId="{99CC5784-4C46-40CE-909A-10AB56D2BB77}" type="presOf" srcId="{720D8E80-FFA0-4A2A-A93C-59F36628E70D}" destId="{F8C15DEF-1D3F-4C2C-A9F2-A880FC566FB9}" srcOrd="0" destOrd="0" presId="urn:microsoft.com/office/officeart/2005/8/layout/radial6"/>
    <dgm:cxn modelId="{6D8192A5-FA0F-4C07-BA32-AE1905F77166}" type="presOf" srcId="{AD5201D4-B47F-4E15-AA43-568840FEFE77}" destId="{0EDF0739-4FE6-4FEE-911F-5517C2AA2943}" srcOrd="0" destOrd="0" presId="urn:microsoft.com/office/officeart/2005/8/layout/radial6"/>
    <dgm:cxn modelId="{DDB596BD-3A56-41B3-A2E8-466569170E24}" type="presOf" srcId="{BB2C6F00-46D4-4FA0-AF9B-8C7A2158EC4D}" destId="{DC502CD4-923D-44A9-A399-19071FE40A83}" srcOrd="0" destOrd="0" presId="urn:microsoft.com/office/officeart/2005/8/layout/radial6"/>
    <dgm:cxn modelId="{903EF4BD-DB39-4A2D-8CAE-038C60AA062A}" type="presOf" srcId="{14D3753D-83BF-40D1-AB9F-A92A8ACDE7BF}" destId="{A10EC853-3665-4C25-AC7E-E8B14484DDA5}" srcOrd="0" destOrd="0" presId="urn:microsoft.com/office/officeart/2005/8/layout/radial6"/>
    <dgm:cxn modelId="{E4C3B0CB-CF28-4F8E-A543-1B64F90C32AF}" srcId="{27457CD6-DCF2-49A6-A14E-2B41CA81EC5A}" destId="{BB2C6F00-46D4-4FA0-AF9B-8C7A2158EC4D}" srcOrd="3" destOrd="0" parTransId="{BDE5D086-2F4F-421E-94C8-8147E9705374}" sibTransId="{FC11D7E9-9573-4097-BCF9-AEB3CC503744}"/>
    <dgm:cxn modelId="{D69591D1-DE16-4B22-BD8B-779B71C47F72}" type="presOf" srcId="{E5FA02D2-63CB-414F-8CAE-7C89584F3B86}" destId="{ECCC626F-766B-464F-BE8D-CCA6DAD1F8E0}" srcOrd="0" destOrd="0" presId="urn:microsoft.com/office/officeart/2005/8/layout/radial6"/>
    <dgm:cxn modelId="{B0E4E2E2-EE0F-4937-BDB3-FD00A1EF8F66}" srcId="{27457CD6-DCF2-49A6-A14E-2B41CA81EC5A}" destId="{3613E12F-E1CB-416A-97D3-C2750F10ACF8}" srcOrd="1" destOrd="0" parTransId="{9906C609-9913-4D7E-9F31-480482783D13}" sibTransId="{720D8E80-FFA0-4A2A-A93C-59F36628E70D}"/>
    <dgm:cxn modelId="{1288E31F-D365-42C6-9029-C5E278AF8F20}" type="presParOf" srcId="{74718702-9395-402D-BC2B-C249939FC4C1}" destId="{D91625D1-84E4-4478-AEE9-59F1B48030E9}" srcOrd="0" destOrd="0" presId="urn:microsoft.com/office/officeart/2005/8/layout/radial6"/>
    <dgm:cxn modelId="{3861C8E9-7D66-4C78-BA94-805F20BA7146}" type="presParOf" srcId="{74718702-9395-402D-BC2B-C249939FC4C1}" destId="{A10EC853-3665-4C25-AC7E-E8B14484DDA5}" srcOrd="1" destOrd="0" presId="urn:microsoft.com/office/officeart/2005/8/layout/radial6"/>
    <dgm:cxn modelId="{A7F69EBC-01C3-4F15-AE0D-4F4D2226DC9D}" type="presParOf" srcId="{74718702-9395-402D-BC2B-C249939FC4C1}" destId="{EFEC4A62-4F39-4C9B-8850-9A2EF4DA281A}" srcOrd="2" destOrd="0" presId="urn:microsoft.com/office/officeart/2005/8/layout/radial6"/>
    <dgm:cxn modelId="{9ECBE379-DD0A-449E-B877-8F8291FC42D3}" type="presParOf" srcId="{74718702-9395-402D-BC2B-C249939FC4C1}" destId="{77F69F95-E3C7-4426-9F93-84451D6C0F92}" srcOrd="3" destOrd="0" presId="urn:microsoft.com/office/officeart/2005/8/layout/radial6"/>
    <dgm:cxn modelId="{6FE0FE70-431D-422C-9BBA-4A56D497D085}" type="presParOf" srcId="{74718702-9395-402D-BC2B-C249939FC4C1}" destId="{280698EC-9872-46B6-A805-FE8AB42F11D3}" srcOrd="4" destOrd="0" presId="urn:microsoft.com/office/officeart/2005/8/layout/radial6"/>
    <dgm:cxn modelId="{66CFDEB7-BFEA-412D-94BA-B16EACFB5919}" type="presParOf" srcId="{74718702-9395-402D-BC2B-C249939FC4C1}" destId="{47ECEFBC-661E-4147-A7A3-91C95CAD7C94}" srcOrd="5" destOrd="0" presId="urn:microsoft.com/office/officeart/2005/8/layout/radial6"/>
    <dgm:cxn modelId="{C92AB706-B26D-4EC0-A872-E5F29C4C00DB}" type="presParOf" srcId="{74718702-9395-402D-BC2B-C249939FC4C1}" destId="{F8C15DEF-1D3F-4C2C-A9F2-A880FC566FB9}" srcOrd="6" destOrd="0" presId="urn:microsoft.com/office/officeart/2005/8/layout/radial6"/>
    <dgm:cxn modelId="{249B61FC-5CCC-4AD3-8101-607F5DE8C3A8}" type="presParOf" srcId="{74718702-9395-402D-BC2B-C249939FC4C1}" destId="{ECCC626F-766B-464F-BE8D-CCA6DAD1F8E0}" srcOrd="7" destOrd="0" presId="urn:microsoft.com/office/officeart/2005/8/layout/radial6"/>
    <dgm:cxn modelId="{BBD4E823-BCB7-4A85-A999-B12B6F52EE40}" type="presParOf" srcId="{74718702-9395-402D-BC2B-C249939FC4C1}" destId="{5ADBEDAE-DA92-47BD-A951-410475981A3A}" srcOrd="8" destOrd="0" presId="urn:microsoft.com/office/officeart/2005/8/layout/radial6"/>
    <dgm:cxn modelId="{2A475A1F-4F49-4473-823D-F93C0C10AC38}" type="presParOf" srcId="{74718702-9395-402D-BC2B-C249939FC4C1}" destId="{0EDF0739-4FE6-4FEE-911F-5517C2AA2943}" srcOrd="9" destOrd="0" presId="urn:microsoft.com/office/officeart/2005/8/layout/radial6"/>
    <dgm:cxn modelId="{D27588CD-A33B-4790-A9AB-EBC9CEE779A8}" type="presParOf" srcId="{74718702-9395-402D-BC2B-C249939FC4C1}" destId="{DC502CD4-923D-44A9-A399-19071FE40A83}" srcOrd="10" destOrd="0" presId="urn:microsoft.com/office/officeart/2005/8/layout/radial6"/>
    <dgm:cxn modelId="{9E8E097E-FA61-4B01-B990-7D584A59D819}" type="presParOf" srcId="{74718702-9395-402D-BC2B-C249939FC4C1}" destId="{FF4D469E-7024-4F0B-96DF-1D537113601C}" srcOrd="11" destOrd="0" presId="urn:microsoft.com/office/officeart/2005/8/layout/radial6"/>
    <dgm:cxn modelId="{49E27B55-F87D-4B76-8F61-B6F07278B579}" type="presParOf" srcId="{74718702-9395-402D-BC2B-C249939FC4C1}" destId="{F9E28C94-9953-487D-A273-903C8ABC990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20EA06-4BEB-4BAF-BAAB-6B1BC2487C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A270E17-46EA-418F-BAC4-5F9E92AA26C8}">
      <dgm:prSet phldrT="[Text]" custT="1"/>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CCM</a:t>
          </a:r>
        </a:p>
      </dgm:t>
    </dgm:pt>
    <dgm:pt modelId="{2B8AC033-52A6-4E4D-B7E3-D6019E0458DB}" type="parTrans" cxnId="{DACD67B4-2F43-43AA-B4E3-FD52B16F58E6}">
      <dgm:prSet/>
      <dgm:spPr/>
      <dgm:t>
        <a:bodyPr/>
        <a:lstStyle/>
        <a:p>
          <a:endParaRPr lang="en-US"/>
        </a:p>
      </dgm:t>
    </dgm:pt>
    <dgm:pt modelId="{D2BEF9DA-01F7-45FA-85E1-8089BA125B7C}" type="sibTrans" cxnId="{DACD67B4-2F43-43AA-B4E3-FD52B16F58E6}">
      <dgm:prSet/>
      <dgm:spPr/>
      <dgm:t>
        <a:bodyPr/>
        <a:lstStyle/>
        <a:p>
          <a:endParaRPr lang="en-US"/>
        </a:p>
      </dgm:t>
    </dgm:pt>
    <dgm:pt modelId="{95131A1D-0B3B-419A-851F-444E42DB9A1B}">
      <dgm:prSet phldrT="[Text]" custT="1"/>
      <dgm:spPr>
        <a:solidFill>
          <a:schemeClr val="accent1">
            <a:lumMod val="75000"/>
          </a:schemeClr>
        </a:solidFill>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Structured recording of patient health information</a:t>
          </a:r>
        </a:p>
      </dgm:t>
    </dgm:pt>
    <dgm:pt modelId="{A3067920-982F-4CF6-990A-5002FDF06005}" type="parTrans" cxnId="{5D079991-B8CC-4AF8-9C32-E78522714DD4}">
      <dgm:prSet/>
      <dgm:spPr/>
      <dgm:t>
        <a:bodyPr/>
        <a:lstStyle/>
        <a:p>
          <a:endParaRPr lang="en-US"/>
        </a:p>
      </dgm:t>
    </dgm:pt>
    <dgm:pt modelId="{5D9D0813-2A75-49FE-98AF-29D4266D9CE2}" type="sibTrans" cxnId="{5D079991-B8CC-4AF8-9C32-E78522714DD4}">
      <dgm:prSet/>
      <dgm:spPr/>
      <dgm:t>
        <a:bodyPr/>
        <a:lstStyle/>
        <a:p>
          <a:endParaRPr lang="en-US"/>
        </a:p>
      </dgm:t>
    </dgm:pt>
    <dgm:pt modelId="{BB092552-DB7E-4FEC-81E6-3F3A282AA645}">
      <dgm:prSet phldrT="[Text]" custT="1"/>
      <dgm:spPr>
        <a:solidFill>
          <a:schemeClr val="accent1">
            <a:lumMod val="75000"/>
          </a:schemeClr>
        </a:solidFill>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Keeping comprehensive electronic care plans</a:t>
          </a:r>
        </a:p>
      </dgm:t>
    </dgm:pt>
    <dgm:pt modelId="{DE524C0E-5BBE-48EE-920E-01B0EB016F6C}" type="parTrans" cxnId="{BE945082-7F53-4C89-9D0F-655C7625E4F6}">
      <dgm:prSet/>
      <dgm:spPr/>
      <dgm:t>
        <a:bodyPr/>
        <a:lstStyle/>
        <a:p>
          <a:endParaRPr lang="en-US"/>
        </a:p>
      </dgm:t>
    </dgm:pt>
    <dgm:pt modelId="{FAC8EB6B-E8EA-497B-85DC-43E65192164B}" type="sibTrans" cxnId="{BE945082-7F53-4C89-9D0F-655C7625E4F6}">
      <dgm:prSet/>
      <dgm:spPr/>
      <dgm:t>
        <a:bodyPr/>
        <a:lstStyle/>
        <a:p>
          <a:endParaRPr lang="en-US"/>
        </a:p>
      </dgm:t>
    </dgm:pt>
    <dgm:pt modelId="{F9B798F2-FF97-437E-94BA-73C2924B5AF1}">
      <dgm:prSet phldrT="[Text]" custT="1"/>
      <dgm:spPr>
        <a:solidFill>
          <a:schemeClr val="accent1">
            <a:lumMod val="75000"/>
          </a:schemeClr>
        </a:solidFill>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Managing care transitions and other care management services</a:t>
          </a:r>
        </a:p>
      </dgm:t>
    </dgm:pt>
    <dgm:pt modelId="{1E063297-29B1-4C8E-A01A-D3D3CBEDEB87}" type="parTrans" cxnId="{8E64CB99-8B53-4135-B9FC-079A9748BCB8}">
      <dgm:prSet/>
      <dgm:spPr/>
      <dgm:t>
        <a:bodyPr/>
        <a:lstStyle/>
        <a:p>
          <a:endParaRPr lang="en-US"/>
        </a:p>
      </dgm:t>
    </dgm:pt>
    <dgm:pt modelId="{9658E306-ADA9-420A-9DE2-D7F781638FC1}" type="sibTrans" cxnId="{8E64CB99-8B53-4135-B9FC-079A9748BCB8}">
      <dgm:prSet/>
      <dgm:spPr/>
      <dgm:t>
        <a:bodyPr/>
        <a:lstStyle/>
        <a:p>
          <a:endParaRPr lang="en-US"/>
        </a:p>
      </dgm:t>
    </dgm:pt>
    <dgm:pt modelId="{B6AD2122-24D6-4218-93D9-C09DAA5E84FB}">
      <dgm:prSet phldrT="[Text]" custT="1"/>
      <dgm:spPr>
        <a:solidFill>
          <a:schemeClr val="accent1">
            <a:lumMod val="75000"/>
          </a:schemeClr>
        </a:solidFill>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Coordinating and sharing patient health information promptly within and outside the practice</a:t>
          </a:r>
        </a:p>
      </dgm:t>
    </dgm:pt>
    <dgm:pt modelId="{E78870CE-1924-494A-A9C8-E3EEE89B5C74}" type="parTrans" cxnId="{F00AC6DA-2E85-4104-B2CB-4F06C16AC2E0}">
      <dgm:prSet/>
      <dgm:spPr/>
      <dgm:t>
        <a:bodyPr/>
        <a:lstStyle/>
        <a:p>
          <a:endParaRPr lang="en-US"/>
        </a:p>
      </dgm:t>
    </dgm:pt>
    <dgm:pt modelId="{B9B2B36D-BA5C-4C40-ACB0-ED8654FBA7ED}" type="sibTrans" cxnId="{F00AC6DA-2E85-4104-B2CB-4F06C16AC2E0}">
      <dgm:prSet/>
      <dgm:spPr/>
      <dgm:t>
        <a:bodyPr/>
        <a:lstStyle/>
        <a:p>
          <a:endParaRPr lang="en-US"/>
        </a:p>
      </dgm:t>
    </dgm:pt>
    <dgm:pt modelId="{1AA4C15F-981E-4FA4-8AA6-88DD9003215A}" type="pres">
      <dgm:prSet presAssocID="{8420EA06-4BEB-4BAF-BAAB-6B1BC2487C70}" presName="diagram" presStyleCnt="0">
        <dgm:presLayoutVars>
          <dgm:chMax val="1"/>
          <dgm:dir/>
          <dgm:animLvl val="ctr"/>
          <dgm:resizeHandles val="exact"/>
        </dgm:presLayoutVars>
      </dgm:prSet>
      <dgm:spPr/>
    </dgm:pt>
    <dgm:pt modelId="{FC09A415-E739-48BF-91D8-EC30197796E6}" type="pres">
      <dgm:prSet presAssocID="{8420EA06-4BEB-4BAF-BAAB-6B1BC2487C70}" presName="matrix" presStyleCnt="0"/>
      <dgm:spPr/>
    </dgm:pt>
    <dgm:pt modelId="{58BF52F9-B356-4EBC-99F2-C68377B5C54C}" type="pres">
      <dgm:prSet presAssocID="{8420EA06-4BEB-4BAF-BAAB-6B1BC2487C70}" presName="tile1" presStyleLbl="node1" presStyleIdx="0" presStyleCnt="4"/>
      <dgm:spPr/>
    </dgm:pt>
    <dgm:pt modelId="{842CD68C-F510-4F68-9214-D0E31F5DBB72}" type="pres">
      <dgm:prSet presAssocID="{8420EA06-4BEB-4BAF-BAAB-6B1BC2487C70}" presName="tile1text" presStyleLbl="node1" presStyleIdx="0" presStyleCnt="4">
        <dgm:presLayoutVars>
          <dgm:chMax val="0"/>
          <dgm:chPref val="0"/>
          <dgm:bulletEnabled val="1"/>
        </dgm:presLayoutVars>
      </dgm:prSet>
      <dgm:spPr/>
    </dgm:pt>
    <dgm:pt modelId="{57CDD5A9-D033-4C38-BAEE-C8A4EAC2FC16}" type="pres">
      <dgm:prSet presAssocID="{8420EA06-4BEB-4BAF-BAAB-6B1BC2487C70}" presName="tile2" presStyleLbl="node1" presStyleIdx="1" presStyleCnt="4"/>
      <dgm:spPr/>
    </dgm:pt>
    <dgm:pt modelId="{BF491F1F-55A9-4CA3-A781-A0B44E3B1078}" type="pres">
      <dgm:prSet presAssocID="{8420EA06-4BEB-4BAF-BAAB-6B1BC2487C70}" presName="tile2text" presStyleLbl="node1" presStyleIdx="1" presStyleCnt="4">
        <dgm:presLayoutVars>
          <dgm:chMax val="0"/>
          <dgm:chPref val="0"/>
          <dgm:bulletEnabled val="1"/>
        </dgm:presLayoutVars>
      </dgm:prSet>
      <dgm:spPr/>
    </dgm:pt>
    <dgm:pt modelId="{070C34C6-3A3B-48DB-B5B8-27BCEF4B526E}" type="pres">
      <dgm:prSet presAssocID="{8420EA06-4BEB-4BAF-BAAB-6B1BC2487C70}" presName="tile3" presStyleLbl="node1" presStyleIdx="2" presStyleCnt="4"/>
      <dgm:spPr/>
    </dgm:pt>
    <dgm:pt modelId="{815AD771-CDF8-4557-B37D-113A9DB60B5B}" type="pres">
      <dgm:prSet presAssocID="{8420EA06-4BEB-4BAF-BAAB-6B1BC2487C70}" presName="tile3text" presStyleLbl="node1" presStyleIdx="2" presStyleCnt="4">
        <dgm:presLayoutVars>
          <dgm:chMax val="0"/>
          <dgm:chPref val="0"/>
          <dgm:bulletEnabled val="1"/>
        </dgm:presLayoutVars>
      </dgm:prSet>
      <dgm:spPr/>
    </dgm:pt>
    <dgm:pt modelId="{F04466C0-40A5-40D6-AAD3-AC9B3785C6F7}" type="pres">
      <dgm:prSet presAssocID="{8420EA06-4BEB-4BAF-BAAB-6B1BC2487C70}" presName="tile4" presStyleLbl="node1" presStyleIdx="3" presStyleCnt="4"/>
      <dgm:spPr/>
    </dgm:pt>
    <dgm:pt modelId="{01B2B156-554E-4398-992E-153A48EA4FE5}" type="pres">
      <dgm:prSet presAssocID="{8420EA06-4BEB-4BAF-BAAB-6B1BC2487C70}" presName="tile4text" presStyleLbl="node1" presStyleIdx="3" presStyleCnt="4">
        <dgm:presLayoutVars>
          <dgm:chMax val="0"/>
          <dgm:chPref val="0"/>
          <dgm:bulletEnabled val="1"/>
        </dgm:presLayoutVars>
      </dgm:prSet>
      <dgm:spPr/>
    </dgm:pt>
    <dgm:pt modelId="{E4EF48B1-EE19-4EE1-9B5D-63582DA056BF}" type="pres">
      <dgm:prSet presAssocID="{8420EA06-4BEB-4BAF-BAAB-6B1BC2487C70}" presName="centerTile" presStyleLbl="fgShp" presStyleIdx="0" presStyleCnt="1">
        <dgm:presLayoutVars>
          <dgm:chMax val="0"/>
          <dgm:chPref val="0"/>
        </dgm:presLayoutVars>
      </dgm:prSet>
      <dgm:spPr/>
    </dgm:pt>
  </dgm:ptLst>
  <dgm:cxnLst>
    <dgm:cxn modelId="{9323320A-FA70-4982-87BB-A54376675CF4}" type="presOf" srcId="{95131A1D-0B3B-419A-851F-444E42DB9A1B}" destId="{842CD68C-F510-4F68-9214-D0E31F5DBB72}" srcOrd="1" destOrd="0" presId="urn:microsoft.com/office/officeart/2005/8/layout/matrix1"/>
    <dgm:cxn modelId="{D6723620-42C6-42A7-9524-E24D39BA6640}" type="presOf" srcId="{8420EA06-4BEB-4BAF-BAAB-6B1BC2487C70}" destId="{1AA4C15F-981E-4FA4-8AA6-88DD9003215A}" srcOrd="0" destOrd="0" presId="urn:microsoft.com/office/officeart/2005/8/layout/matrix1"/>
    <dgm:cxn modelId="{08858327-460C-4527-A3FA-9B155DE23194}" type="presOf" srcId="{0A270E17-46EA-418F-BAC4-5F9E92AA26C8}" destId="{E4EF48B1-EE19-4EE1-9B5D-63582DA056BF}" srcOrd="0" destOrd="0" presId="urn:microsoft.com/office/officeart/2005/8/layout/matrix1"/>
    <dgm:cxn modelId="{B2E9E72F-6375-403B-9564-E57F1DC35CDD}" type="presOf" srcId="{BB092552-DB7E-4FEC-81E6-3F3A282AA645}" destId="{BF491F1F-55A9-4CA3-A781-A0B44E3B1078}" srcOrd="1" destOrd="0" presId="urn:microsoft.com/office/officeart/2005/8/layout/matrix1"/>
    <dgm:cxn modelId="{FB00E93D-942E-4432-8250-18C747B96489}" type="presOf" srcId="{F9B798F2-FF97-437E-94BA-73C2924B5AF1}" destId="{070C34C6-3A3B-48DB-B5B8-27BCEF4B526E}" srcOrd="0" destOrd="0" presId="urn:microsoft.com/office/officeart/2005/8/layout/matrix1"/>
    <dgm:cxn modelId="{BE945082-7F53-4C89-9D0F-655C7625E4F6}" srcId="{0A270E17-46EA-418F-BAC4-5F9E92AA26C8}" destId="{BB092552-DB7E-4FEC-81E6-3F3A282AA645}" srcOrd="1" destOrd="0" parTransId="{DE524C0E-5BBE-48EE-920E-01B0EB016F6C}" sibTransId="{FAC8EB6B-E8EA-497B-85DC-43E65192164B}"/>
    <dgm:cxn modelId="{EB9F5F84-82B8-4282-848D-16322F9C7728}" type="presOf" srcId="{B6AD2122-24D6-4218-93D9-C09DAA5E84FB}" destId="{F04466C0-40A5-40D6-AAD3-AC9B3785C6F7}" srcOrd="0" destOrd="0" presId="urn:microsoft.com/office/officeart/2005/8/layout/matrix1"/>
    <dgm:cxn modelId="{5D079991-B8CC-4AF8-9C32-E78522714DD4}" srcId="{0A270E17-46EA-418F-BAC4-5F9E92AA26C8}" destId="{95131A1D-0B3B-419A-851F-444E42DB9A1B}" srcOrd="0" destOrd="0" parTransId="{A3067920-982F-4CF6-990A-5002FDF06005}" sibTransId="{5D9D0813-2A75-49FE-98AF-29D4266D9CE2}"/>
    <dgm:cxn modelId="{CA765193-D3C0-4280-89A1-FF2AFBF3C5E8}" type="presOf" srcId="{BB092552-DB7E-4FEC-81E6-3F3A282AA645}" destId="{57CDD5A9-D033-4C38-BAEE-C8A4EAC2FC16}" srcOrd="0" destOrd="0" presId="urn:microsoft.com/office/officeart/2005/8/layout/matrix1"/>
    <dgm:cxn modelId="{8E64CB99-8B53-4135-B9FC-079A9748BCB8}" srcId="{0A270E17-46EA-418F-BAC4-5F9E92AA26C8}" destId="{F9B798F2-FF97-437E-94BA-73C2924B5AF1}" srcOrd="2" destOrd="0" parTransId="{1E063297-29B1-4C8E-A01A-D3D3CBEDEB87}" sibTransId="{9658E306-ADA9-420A-9DE2-D7F781638FC1}"/>
    <dgm:cxn modelId="{DACD67B4-2F43-43AA-B4E3-FD52B16F58E6}" srcId="{8420EA06-4BEB-4BAF-BAAB-6B1BC2487C70}" destId="{0A270E17-46EA-418F-BAC4-5F9E92AA26C8}" srcOrd="0" destOrd="0" parTransId="{2B8AC033-52A6-4E4D-B7E3-D6019E0458DB}" sibTransId="{D2BEF9DA-01F7-45FA-85E1-8089BA125B7C}"/>
    <dgm:cxn modelId="{CA6679B5-7BCC-4117-85E0-C9307DF2B379}" type="presOf" srcId="{95131A1D-0B3B-419A-851F-444E42DB9A1B}" destId="{58BF52F9-B356-4EBC-99F2-C68377B5C54C}" srcOrd="0" destOrd="0" presId="urn:microsoft.com/office/officeart/2005/8/layout/matrix1"/>
    <dgm:cxn modelId="{41FD3AD8-A2D7-4701-8CDE-AE2FF631D2B9}" type="presOf" srcId="{B6AD2122-24D6-4218-93D9-C09DAA5E84FB}" destId="{01B2B156-554E-4398-992E-153A48EA4FE5}" srcOrd="1" destOrd="0" presId="urn:microsoft.com/office/officeart/2005/8/layout/matrix1"/>
    <dgm:cxn modelId="{F00AC6DA-2E85-4104-B2CB-4F06C16AC2E0}" srcId="{0A270E17-46EA-418F-BAC4-5F9E92AA26C8}" destId="{B6AD2122-24D6-4218-93D9-C09DAA5E84FB}" srcOrd="3" destOrd="0" parTransId="{E78870CE-1924-494A-A9C8-E3EEE89B5C74}" sibTransId="{B9B2B36D-BA5C-4C40-ACB0-ED8654FBA7ED}"/>
    <dgm:cxn modelId="{C888B1E7-D9DA-45B7-9A36-5728F5FDFC19}" type="presOf" srcId="{F9B798F2-FF97-437E-94BA-73C2924B5AF1}" destId="{815AD771-CDF8-4557-B37D-113A9DB60B5B}" srcOrd="1" destOrd="0" presId="urn:microsoft.com/office/officeart/2005/8/layout/matrix1"/>
    <dgm:cxn modelId="{238F2C26-F53E-442E-8859-38808C240489}" type="presParOf" srcId="{1AA4C15F-981E-4FA4-8AA6-88DD9003215A}" destId="{FC09A415-E739-48BF-91D8-EC30197796E6}" srcOrd="0" destOrd="0" presId="urn:microsoft.com/office/officeart/2005/8/layout/matrix1"/>
    <dgm:cxn modelId="{DA74F1E2-790D-4687-B79C-C92D50CD9898}" type="presParOf" srcId="{FC09A415-E739-48BF-91D8-EC30197796E6}" destId="{58BF52F9-B356-4EBC-99F2-C68377B5C54C}" srcOrd="0" destOrd="0" presId="urn:microsoft.com/office/officeart/2005/8/layout/matrix1"/>
    <dgm:cxn modelId="{6E5CE04B-3C4E-436F-A705-73ACD1E5733E}" type="presParOf" srcId="{FC09A415-E739-48BF-91D8-EC30197796E6}" destId="{842CD68C-F510-4F68-9214-D0E31F5DBB72}" srcOrd="1" destOrd="0" presId="urn:microsoft.com/office/officeart/2005/8/layout/matrix1"/>
    <dgm:cxn modelId="{560AE45B-C062-4B11-8083-D311C22E84C4}" type="presParOf" srcId="{FC09A415-E739-48BF-91D8-EC30197796E6}" destId="{57CDD5A9-D033-4C38-BAEE-C8A4EAC2FC16}" srcOrd="2" destOrd="0" presId="urn:microsoft.com/office/officeart/2005/8/layout/matrix1"/>
    <dgm:cxn modelId="{E0AF5B3C-A445-405E-8315-C5700A59F89F}" type="presParOf" srcId="{FC09A415-E739-48BF-91D8-EC30197796E6}" destId="{BF491F1F-55A9-4CA3-A781-A0B44E3B1078}" srcOrd="3" destOrd="0" presId="urn:microsoft.com/office/officeart/2005/8/layout/matrix1"/>
    <dgm:cxn modelId="{F24D4767-09FB-4F7D-BD50-2B7FA2E502FF}" type="presParOf" srcId="{FC09A415-E739-48BF-91D8-EC30197796E6}" destId="{070C34C6-3A3B-48DB-B5B8-27BCEF4B526E}" srcOrd="4" destOrd="0" presId="urn:microsoft.com/office/officeart/2005/8/layout/matrix1"/>
    <dgm:cxn modelId="{03EC3949-4852-4AB2-9143-102375EB1EFD}" type="presParOf" srcId="{FC09A415-E739-48BF-91D8-EC30197796E6}" destId="{815AD771-CDF8-4557-B37D-113A9DB60B5B}" srcOrd="5" destOrd="0" presId="urn:microsoft.com/office/officeart/2005/8/layout/matrix1"/>
    <dgm:cxn modelId="{39B7BDDE-C6A9-403F-8300-2A26C7DF0596}" type="presParOf" srcId="{FC09A415-E739-48BF-91D8-EC30197796E6}" destId="{F04466C0-40A5-40D6-AAD3-AC9B3785C6F7}" srcOrd="6" destOrd="0" presId="urn:microsoft.com/office/officeart/2005/8/layout/matrix1"/>
    <dgm:cxn modelId="{1876CEB2-73E9-4649-9228-CDBDBEF488E4}" type="presParOf" srcId="{FC09A415-E739-48BF-91D8-EC30197796E6}" destId="{01B2B156-554E-4398-992E-153A48EA4FE5}" srcOrd="7" destOrd="0" presId="urn:microsoft.com/office/officeart/2005/8/layout/matrix1"/>
    <dgm:cxn modelId="{1E2225D8-64E9-408D-895B-A8DC6757DBA9}" type="presParOf" srcId="{1AA4C15F-981E-4FA4-8AA6-88DD9003215A}" destId="{E4EF48B1-EE19-4EE1-9B5D-63582DA056B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A62403-3EB3-47F2-A5C9-79A4E50EE234}"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736B166B-9570-4889-A085-5273B36AFC2D}">
      <dgm:prSet/>
      <dgm:spPr/>
      <dgm:t>
        <a:bodyPr/>
        <a:lstStyle/>
        <a:p>
          <a:pPr>
            <a:lnSpc>
              <a:spcPct val="100000"/>
            </a:lnSpc>
          </a:pPr>
          <a:r>
            <a:rPr lang="en-US" dirty="0"/>
            <a:t>Medicare Part B covers community health integration services to address needs and help the provider diagnosis and treat medical conditions when it is determined by a healthcare provider through a social determinants of health risk assessment that there are social needs that are impacting the patient's health or access to care</a:t>
          </a:r>
        </a:p>
      </dgm:t>
    </dgm:pt>
    <dgm:pt modelId="{DC8AD024-3E71-41DA-A2D9-590DC65BDB57}" type="parTrans" cxnId="{D017EF94-5A8F-45A0-89B2-9BCFDCBCC888}">
      <dgm:prSet/>
      <dgm:spPr/>
      <dgm:t>
        <a:bodyPr/>
        <a:lstStyle/>
        <a:p>
          <a:endParaRPr lang="en-US"/>
        </a:p>
      </dgm:t>
    </dgm:pt>
    <dgm:pt modelId="{856BE2DF-F793-4E7F-8B7D-9B00DE07EC83}" type="sibTrans" cxnId="{D017EF94-5A8F-45A0-89B2-9BCFDCBCC888}">
      <dgm:prSet/>
      <dgm:spPr/>
      <dgm:t>
        <a:bodyPr/>
        <a:lstStyle/>
        <a:p>
          <a:endParaRPr lang="en-US"/>
        </a:p>
      </dgm:t>
    </dgm:pt>
    <dgm:pt modelId="{BE35CBEA-BE62-41E9-9950-C778BB7F337E}">
      <dgm:prSet/>
      <dgm:spPr/>
      <dgm:t>
        <a:bodyPr/>
        <a:lstStyle/>
        <a:p>
          <a:pPr>
            <a:lnSpc>
              <a:spcPct val="100000"/>
            </a:lnSpc>
          </a:pPr>
          <a:r>
            <a:rPr lang="en-US" dirty="0"/>
            <a:t>Some community health integration services include:</a:t>
          </a:r>
        </a:p>
      </dgm:t>
    </dgm:pt>
    <dgm:pt modelId="{2848D2A8-E523-48ED-9A79-B8AC3C814EB4}" type="parTrans" cxnId="{D9B3482F-2258-42DE-9B5E-50495DCE0779}">
      <dgm:prSet/>
      <dgm:spPr/>
      <dgm:t>
        <a:bodyPr/>
        <a:lstStyle/>
        <a:p>
          <a:endParaRPr lang="en-US"/>
        </a:p>
      </dgm:t>
    </dgm:pt>
    <dgm:pt modelId="{42378C33-532E-4956-B50D-6C46C763C9D8}" type="sibTrans" cxnId="{D9B3482F-2258-42DE-9B5E-50495DCE0779}">
      <dgm:prSet/>
      <dgm:spPr/>
      <dgm:t>
        <a:bodyPr/>
        <a:lstStyle/>
        <a:p>
          <a:endParaRPr lang="en-US"/>
        </a:p>
      </dgm:t>
    </dgm:pt>
    <dgm:pt modelId="{5D2BDA76-C78B-4D1C-A483-C8EC93010E9E}">
      <dgm:prSet/>
      <dgm:spPr/>
      <dgm:t>
        <a:bodyPr/>
        <a:lstStyle/>
        <a:p>
          <a:pPr>
            <a:lnSpc>
              <a:spcPct val="100000"/>
            </a:lnSpc>
          </a:pPr>
          <a:r>
            <a:rPr lang="en-US" dirty="0"/>
            <a:t>An assessment to better understand the patient’s life story</a:t>
          </a:r>
        </a:p>
      </dgm:t>
    </dgm:pt>
    <dgm:pt modelId="{65DA1A60-4D44-489D-A4E5-7D7328D147CB}" type="parTrans" cxnId="{91431A9D-700C-46A2-A5BD-9ACBEC380C6E}">
      <dgm:prSet/>
      <dgm:spPr/>
      <dgm:t>
        <a:bodyPr/>
        <a:lstStyle/>
        <a:p>
          <a:endParaRPr lang="en-US"/>
        </a:p>
      </dgm:t>
    </dgm:pt>
    <dgm:pt modelId="{CE97E992-E8D3-44A6-B212-B1485F5EE2E8}" type="sibTrans" cxnId="{91431A9D-700C-46A2-A5BD-9ACBEC380C6E}">
      <dgm:prSet/>
      <dgm:spPr/>
      <dgm:t>
        <a:bodyPr/>
        <a:lstStyle/>
        <a:p>
          <a:endParaRPr lang="en-US"/>
        </a:p>
      </dgm:t>
    </dgm:pt>
    <dgm:pt modelId="{B6C35535-45FB-46F6-A95C-A2D5A0CE9491}">
      <dgm:prSet/>
      <dgm:spPr/>
      <dgm:t>
        <a:bodyPr/>
        <a:lstStyle/>
        <a:p>
          <a:pPr>
            <a:lnSpc>
              <a:spcPct val="100000"/>
            </a:lnSpc>
          </a:pPr>
          <a:r>
            <a:rPr lang="en-US" dirty="0"/>
            <a:t>Care coordination</a:t>
          </a:r>
        </a:p>
      </dgm:t>
    </dgm:pt>
    <dgm:pt modelId="{C35D20A6-24E5-4FAF-AA4F-714874D53FB3}" type="parTrans" cxnId="{EBC0CACF-79ED-44ED-94C7-FBEFAFC8BE1C}">
      <dgm:prSet/>
      <dgm:spPr/>
      <dgm:t>
        <a:bodyPr/>
        <a:lstStyle/>
        <a:p>
          <a:endParaRPr lang="en-US"/>
        </a:p>
      </dgm:t>
    </dgm:pt>
    <dgm:pt modelId="{38E51B59-3B80-4A32-92C0-CBE7C55B3782}" type="sibTrans" cxnId="{EBC0CACF-79ED-44ED-94C7-FBEFAFC8BE1C}">
      <dgm:prSet/>
      <dgm:spPr/>
      <dgm:t>
        <a:bodyPr/>
        <a:lstStyle/>
        <a:p>
          <a:endParaRPr lang="en-US"/>
        </a:p>
      </dgm:t>
    </dgm:pt>
    <dgm:pt modelId="{EC39F35B-AD0A-41B2-9287-AD54740F26C2}">
      <dgm:prSet/>
      <dgm:spPr/>
      <dgm:t>
        <a:bodyPr/>
        <a:lstStyle/>
        <a:p>
          <a:pPr>
            <a:lnSpc>
              <a:spcPct val="100000"/>
            </a:lnSpc>
          </a:pPr>
          <a:r>
            <a:rPr lang="en-US" dirty="0"/>
            <a:t>Health education</a:t>
          </a:r>
        </a:p>
      </dgm:t>
    </dgm:pt>
    <dgm:pt modelId="{B228AA5A-861D-45D9-8962-5D39F781F6E3}" type="parTrans" cxnId="{C2D723C5-8C2E-474D-A110-CF1409B5AABF}">
      <dgm:prSet/>
      <dgm:spPr/>
      <dgm:t>
        <a:bodyPr/>
        <a:lstStyle/>
        <a:p>
          <a:endParaRPr lang="en-US"/>
        </a:p>
      </dgm:t>
    </dgm:pt>
    <dgm:pt modelId="{4B4009FE-59B4-4DB1-8B25-D798D6A89C64}" type="sibTrans" cxnId="{C2D723C5-8C2E-474D-A110-CF1409B5AABF}">
      <dgm:prSet/>
      <dgm:spPr/>
      <dgm:t>
        <a:bodyPr/>
        <a:lstStyle/>
        <a:p>
          <a:endParaRPr lang="en-US"/>
        </a:p>
      </dgm:t>
    </dgm:pt>
    <dgm:pt modelId="{6BBB0845-223D-4D61-9265-1BA6506A442F}">
      <dgm:prSet/>
      <dgm:spPr/>
      <dgm:t>
        <a:bodyPr/>
        <a:lstStyle/>
        <a:p>
          <a:pPr>
            <a:lnSpc>
              <a:spcPct val="100000"/>
            </a:lnSpc>
          </a:pPr>
          <a:r>
            <a:rPr lang="en-US" dirty="0"/>
            <a:t>Patient self-advocacy training</a:t>
          </a:r>
        </a:p>
      </dgm:t>
    </dgm:pt>
    <dgm:pt modelId="{F330213F-4A5C-4F57-A07B-1B961A1A2F60}" type="parTrans" cxnId="{BD088C20-60DD-4F46-9999-8DCE5F155C4A}">
      <dgm:prSet/>
      <dgm:spPr/>
      <dgm:t>
        <a:bodyPr/>
        <a:lstStyle/>
        <a:p>
          <a:endParaRPr lang="en-US"/>
        </a:p>
      </dgm:t>
    </dgm:pt>
    <dgm:pt modelId="{4E6132CC-FE23-4061-93EE-E5714134F420}" type="sibTrans" cxnId="{BD088C20-60DD-4F46-9999-8DCE5F155C4A}">
      <dgm:prSet/>
      <dgm:spPr/>
      <dgm:t>
        <a:bodyPr/>
        <a:lstStyle/>
        <a:p>
          <a:endParaRPr lang="en-US"/>
        </a:p>
      </dgm:t>
    </dgm:pt>
    <dgm:pt modelId="{1FE9F66D-014B-49FF-A31C-4A53A7DE1030}">
      <dgm:prSet/>
      <dgm:spPr/>
      <dgm:t>
        <a:bodyPr/>
        <a:lstStyle/>
        <a:p>
          <a:pPr>
            <a:lnSpc>
              <a:spcPct val="100000"/>
            </a:lnSpc>
          </a:pPr>
          <a:r>
            <a:rPr lang="en-US" dirty="0"/>
            <a:t>Health system navigation</a:t>
          </a:r>
        </a:p>
      </dgm:t>
    </dgm:pt>
    <dgm:pt modelId="{F9F95A26-9A72-4CCE-A1DA-7EBDFBF1E943}" type="parTrans" cxnId="{69778EE3-7255-4953-8D81-F9C3AC87CCD8}">
      <dgm:prSet/>
      <dgm:spPr/>
      <dgm:t>
        <a:bodyPr/>
        <a:lstStyle/>
        <a:p>
          <a:endParaRPr lang="en-US"/>
        </a:p>
      </dgm:t>
    </dgm:pt>
    <dgm:pt modelId="{F11278F2-D4E8-44D9-B1D3-1C96C7B14605}" type="sibTrans" cxnId="{69778EE3-7255-4953-8D81-F9C3AC87CCD8}">
      <dgm:prSet/>
      <dgm:spPr/>
      <dgm:t>
        <a:bodyPr/>
        <a:lstStyle/>
        <a:p>
          <a:endParaRPr lang="en-US"/>
        </a:p>
      </dgm:t>
    </dgm:pt>
    <dgm:pt modelId="{F9A0904D-F7E4-4927-BFCC-96D9464FCCD2}">
      <dgm:prSet/>
      <dgm:spPr/>
      <dgm:t>
        <a:bodyPr/>
        <a:lstStyle/>
        <a:p>
          <a:pPr>
            <a:lnSpc>
              <a:spcPct val="100000"/>
            </a:lnSpc>
          </a:pPr>
          <a:r>
            <a:rPr lang="en-US" dirty="0"/>
            <a:t>Social and emotional support</a:t>
          </a:r>
        </a:p>
      </dgm:t>
    </dgm:pt>
    <dgm:pt modelId="{F7109E7F-3F17-413F-99A3-08B7D3AF55F7}" type="parTrans" cxnId="{949C3A3F-066C-4ED1-BB80-2E1CF1FC93FA}">
      <dgm:prSet/>
      <dgm:spPr/>
      <dgm:t>
        <a:bodyPr/>
        <a:lstStyle/>
        <a:p>
          <a:endParaRPr lang="en-US"/>
        </a:p>
      </dgm:t>
    </dgm:pt>
    <dgm:pt modelId="{1D1B1DEA-2F66-48BD-B76A-A03C6A26A9C2}" type="sibTrans" cxnId="{949C3A3F-066C-4ED1-BB80-2E1CF1FC93FA}">
      <dgm:prSet/>
      <dgm:spPr/>
      <dgm:t>
        <a:bodyPr/>
        <a:lstStyle/>
        <a:p>
          <a:endParaRPr lang="en-US"/>
        </a:p>
      </dgm:t>
    </dgm:pt>
    <dgm:pt modelId="{7D6A2FC4-C6D7-4AF2-9C6D-807E646DC830}" type="pres">
      <dgm:prSet presAssocID="{9FA62403-3EB3-47F2-A5C9-79A4E50EE234}" presName="root" presStyleCnt="0">
        <dgm:presLayoutVars>
          <dgm:dir/>
          <dgm:resizeHandles val="exact"/>
        </dgm:presLayoutVars>
      </dgm:prSet>
      <dgm:spPr/>
    </dgm:pt>
    <dgm:pt modelId="{65F2023A-3D7E-4899-AFDB-FAB6BDBCCDB2}" type="pres">
      <dgm:prSet presAssocID="{736B166B-9570-4889-A085-5273B36AFC2D}" presName="compNode" presStyleCnt="0"/>
      <dgm:spPr/>
    </dgm:pt>
    <dgm:pt modelId="{970B18A2-4554-4690-BD5F-83D66521EAD9}" type="pres">
      <dgm:prSet presAssocID="{736B166B-9570-4889-A085-5273B36AFC2D}" presName="bgRect" presStyleLbl="bgShp" presStyleIdx="0" presStyleCnt="2"/>
      <dgm:spPr/>
    </dgm:pt>
    <dgm:pt modelId="{D6B67252-315B-4BCD-A521-FD7CF152152B}" type="pres">
      <dgm:prSet presAssocID="{736B166B-9570-4889-A085-5273B36AFC2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0424E2BB-6DCB-492A-B444-8D16663AD87D}" type="pres">
      <dgm:prSet presAssocID="{736B166B-9570-4889-A085-5273B36AFC2D}" presName="spaceRect" presStyleCnt="0"/>
      <dgm:spPr/>
    </dgm:pt>
    <dgm:pt modelId="{D0443DFC-43B6-49E6-9D63-2D49824EB8A9}" type="pres">
      <dgm:prSet presAssocID="{736B166B-9570-4889-A085-5273B36AFC2D}" presName="parTx" presStyleLbl="revTx" presStyleIdx="0" presStyleCnt="3">
        <dgm:presLayoutVars>
          <dgm:chMax val="0"/>
          <dgm:chPref val="0"/>
        </dgm:presLayoutVars>
      </dgm:prSet>
      <dgm:spPr/>
    </dgm:pt>
    <dgm:pt modelId="{E493A46A-6935-47A0-A570-91BC66997FC9}" type="pres">
      <dgm:prSet presAssocID="{856BE2DF-F793-4E7F-8B7D-9B00DE07EC83}" presName="sibTrans" presStyleCnt="0"/>
      <dgm:spPr/>
    </dgm:pt>
    <dgm:pt modelId="{202D7225-1B71-4BBB-8E1C-9D5317617586}" type="pres">
      <dgm:prSet presAssocID="{BE35CBEA-BE62-41E9-9950-C778BB7F337E}" presName="compNode" presStyleCnt="0"/>
      <dgm:spPr/>
    </dgm:pt>
    <dgm:pt modelId="{259C366C-B9B6-4E8E-A74A-69EC7D61716B}" type="pres">
      <dgm:prSet presAssocID="{BE35CBEA-BE62-41E9-9950-C778BB7F337E}" presName="bgRect" presStyleLbl="bgShp" presStyleIdx="1" presStyleCnt="2"/>
      <dgm:spPr/>
    </dgm:pt>
    <dgm:pt modelId="{DC96452B-475B-4C98-BB31-D68E7BB3EC1D}" type="pres">
      <dgm:prSet presAssocID="{BE35CBEA-BE62-41E9-9950-C778BB7F33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069C2904-18D2-4ABA-BB67-6140EF640FC2}" type="pres">
      <dgm:prSet presAssocID="{BE35CBEA-BE62-41E9-9950-C778BB7F337E}" presName="spaceRect" presStyleCnt="0"/>
      <dgm:spPr/>
    </dgm:pt>
    <dgm:pt modelId="{86223395-D859-42B7-B8D9-D3369B3044A5}" type="pres">
      <dgm:prSet presAssocID="{BE35CBEA-BE62-41E9-9950-C778BB7F337E}" presName="parTx" presStyleLbl="revTx" presStyleIdx="1" presStyleCnt="3">
        <dgm:presLayoutVars>
          <dgm:chMax val="0"/>
          <dgm:chPref val="0"/>
        </dgm:presLayoutVars>
      </dgm:prSet>
      <dgm:spPr/>
    </dgm:pt>
    <dgm:pt modelId="{93841139-C1AA-483F-9494-776DD8DA8CE4}" type="pres">
      <dgm:prSet presAssocID="{BE35CBEA-BE62-41E9-9950-C778BB7F337E}" presName="desTx" presStyleLbl="revTx" presStyleIdx="2" presStyleCnt="3">
        <dgm:presLayoutVars/>
      </dgm:prSet>
      <dgm:spPr/>
    </dgm:pt>
  </dgm:ptLst>
  <dgm:cxnLst>
    <dgm:cxn modelId="{FEF6370F-33DF-441A-AAB7-26EA71BD8AD6}" type="presOf" srcId="{1FE9F66D-014B-49FF-A31C-4A53A7DE1030}" destId="{93841139-C1AA-483F-9494-776DD8DA8CE4}" srcOrd="0" destOrd="4" presId="urn:microsoft.com/office/officeart/2018/2/layout/IconVerticalSolidList"/>
    <dgm:cxn modelId="{8C292B16-839B-459E-9DC2-157D44AB725F}" type="presOf" srcId="{736B166B-9570-4889-A085-5273B36AFC2D}" destId="{D0443DFC-43B6-49E6-9D63-2D49824EB8A9}" srcOrd="0" destOrd="0" presId="urn:microsoft.com/office/officeart/2018/2/layout/IconVerticalSolidList"/>
    <dgm:cxn modelId="{BD088C20-60DD-4F46-9999-8DCE5F155C4A}" srcId="{BE35CBEA-BE62-41E9-9950-C778BB7F337E}" destId="{6BBB0845-223D-4D61-9265-1BA6506A442F}" srcOrd="3" destOrd="0" parTransId="{F330213F-4A5C-4F57-A07B-1B961A1A2F60}" sibTransId="{4E6132CC-FE23-4061-93EE-E5714134F420}"/>
    <dgm:cxn modelId="{F728B622-6C38-42CC-A7BA-66AB97BE0316}" type="presOf" srcId="{5D2BDA76-C78B-4D1C-A483-C8EC93010E9E}" destId="{93841139-C1AA-483F-9494-776DD8DA8CE4}" srcOrd="0" destOrd="0" presId="urn:microsoft.com/office/officeart/2018/2/layout/IconVerticalSolidList"/>
    <dgm:cxn modelId="{D9B3482F-2258-42DE-9B5E-50495DCE0779}" srcId="{9FA62403-3EB3-47F2-A5C9-79A4E50EE234}" destId="{BE35CBEA-BE62-41E9-9950-C778BB7F337E}" srcOrd="1" destOrd="0" parTransId="{2848D2A8-E523-48ED-9A79-B8AC3C814EB4}" sibTransId="{42378C33-532E-4956-B50D-6C46C763C9D8}"/>
    <dgm:cxn modelId="{949C3A3F-066C-4ED1-BB80-2E1CF1FC93FA}" srcId="{BE35CBEA-BE62-41E9-9950-C778BB7F337E}" destId="{F9A0904D-F7E4-4927-BFCC-96D9464FCCD2}" srcOrd="5" destOrd="0" parTransId="{F7109E7F-3F17-413F-99A3-08B7D3AF55F7}" sibTransId="{1D1B1DEA-2F66-48BD-B76A-A03C6A26A9C2}"/>
    <dgm:cxn modelId="{5100A556-5523-49D9-B8D2-94FF728A5DB9}" type="presOf" srcId="{6BBB0845-223D-4D61-9265-1BA6506A442F}" destId="{93841139-C1AA-483F-9494-776DD8DA8CE4}" srcOrd="0" destOrd="3" presId="urn:microsoft.com/office/officeart/2018/2/layout/IconVerticalSolidList"/>
    <dgm:cxn modelId="{1A21D356-DA7B-47BC-B456-0999325387CB}" type="presOf" srcId="{BE35CBEA-BE62-41E9-9950-C778BB7F337E}" destId="{86223395-D859-42B7-B8D9-D3369B3044A5}" srcOrd="0" destOrd="0" presId="urn:microsoft.com/office/officeart/2018/2/layout/IconVerticalSolidList"/>
    <dgm:cxn modelId="{C8FDFE8B-1BE4-4DCD-AEC3-5C35A0E29EBD}" type="presOf" srcId="{9FA62403-3EB3-47F2-A5C9-79A4E50EE234}" destId="{7D6A2FC4-C6D7-4AF2-9C6D-807E646DC830}" srcOrd="0" destOrd="0" presId="urn:microsoft.com/office/officeart/2018/2/layout/IconVerticalSolidList"/>
    <dgm:cxn modelId="{D017EF94-5A8F-45A0-89B2-9BCFDCBCC888}" srcId="{9FA62403-3EB3-47F2-A5C9-79A4E50EE234}" destId="{736B166B-9570-4889-A085-5273B36AFC2D}" srcOrd="0" destOrd="0" parTransId="{DC8AD024-3E71-41DA-A2D9-590DC65BDB57}" sibTransId="{856BE2DF-F793-4E7F-8B7D-9B00DE07EC83}"/>
    <dgm:cxn modelId="{91431A9D-700C-46A2-A5BD-9ACBEC380C6E}" srcId="{BE35CBEA-BE62-41E9-9950-C778BB7F337E}" destId="{5D2BDA76-C78B-4D1C-A483-C8EC93010E9E}" srcOrd="0" destOrd="0" parTransId="{65DA1A60-4D44-489D-A4E5-7D7328D147CB}" sibTransId="{CE97E992-E8D3-44A6-B212-B1485F5EE2E8}"/>
    <dgm:cxn modelId="{1E4FBEB3-439E-4367-8EAA-47CA48A1A380}" type="presOf" srcId="{F9A0904D-F7E4-4927-BFCC-96D9464FCCD2}" destId="{93841139-C1AA-483F-9494-776DD8DA8CE4}" srcOrd="0" destOrd="5" presId="urn:microsoft.com/office/officeart/2018/2/layout/IconVerticalSolidList"/>
    <dgm:cxn modelId="{7A14FCC4-5119-4F15-86C4-E75868EA2B85}" type="presOf" srcId="{B6C35535-45FB-46F6-A95C-A2D5A0CE9491}" destId="{93841139-C1AA-483F-9494-776DD8DA8CE4}" srcOrd="0" destOrd="1" presId="urn:microsoft.com/office/officeart/2018/2/layout/IconVerticalSolidList"/>
    <dgm:cxn modelId="{C2D723C5-8C2E-474D-A110-CF1409B5AABF}" srcId="{BE35CBEA-BE62-41E9-9950-C778BB7F337E}" destId="{EC39F35B-AD0A-41B2-9287-AD54740F26C2}" srcOrd="2" destOrd="0" parTransId="{B228AA5A-861D-45D9-8962-5D39F781F6E3}" sibTransId="{4B4009FE-59B4-4DB1-8B25-D798D6A89C64}"/>
    <dgm:cxn modelId="{EBC0CACF-79ED-44ED-94C7-FBEFAFC8BE1C}" srcId="{BE35CBEA-BE62-41E9-9950-C778BB7F337E}" destId="{B6C35535-45FB-46F6-A95C-A2D5A0CE9491}" srcOrd="1" destOrd="0" parTransId="{C35D20A6-24E5-4FAF-AA4F-714874D53FB3}" sibTransId="{38E51B59-3B80-4A32-92C0-CBE7C55B3782}"/>
    <dgm:cxn modelId="{69778EE3-7255-4953-8D81-F9C3AC87CCD8}" srcId="{BE35CBEA-BE62-41E9-9950-C778BB7F337E}" destId="{1FE9F66D-014B-49FF-A31C-4A53A7DE1030}" srcOrd="4" destOrd="0" parTransId="{F9F95A26-9A72-4CCE-A1DA-7EBDFBF1E943}" sibTransId="{F11278F2-D4E8-44D9-B1D3-1C96C7B14605}"/>
    <dgm:cxn modelId="{FCDD23F4-8E08-4E1E-A09B-5BCE58657585}" type="presOf" srcId="{EC39F35B-AD0A-41B2-9287-AD54740F26C2}" destId="{93841139-C1AA-483F-9494-776DD8DA8CE4}" srcOrd="0" destOrd="2" presId="urn:microsoft.com/office/officeart/2018/2/layout/IconVerticalSolidList"/>
    <dgm:cxn modelId="{850F1DB2-BA68-45BA-81EA-3FEC0148E3C6}" type="presParOf" srcId="{7D6A2FC4-C6D7-4AF2-9C6D-807E646DC830}" destId="{65F2023A-3D7E-4899-AFDB-FAB6BDBCCDB2}" srcOrd="0" destOrd="0" presId="urn:microsoft.com/office/officeart/2018/2/layout/IconVerticalSolidList"/>
    <dgm:cxn modelId="{0147C95F-BDB1-4359-A76C-9959050754F0}" type="presParOf" srcId="{65F2023A-3D7E-4899-AFDB-FAB6BDBCCDB2}" destId="{970B18A2-4554-4690-BD5F-83D66521EAD9}" srcOrd="0" destOrd="0" presId="urn:microsoft.com/office/officeart/2018/2/layout/IconVerticalSolidList"/>
    <dgm:cxn modelId="{5B8FA53C-742E-4787-8EC7-642C0744078E}" type="presParOf" srcId="{65F2023A-3D7E-4899-AFDB-FAB6BDBCCDB2}" destId="{D6B67252-315B-4BCD-A521-FD7CF152152B}" srcOrd="1" destOrd="0" presId="urn:microsoft.com/office/officeart/2018/2/layout/IconVerticalSolidList"/>
    <dgm:cxn modelId="{D7523246-D5ED-41E9-85E2-5D7555383C64}" type="presParOf" srcId="{65F2023A-3D7E-4899-AFDB-FAB6BDBCCDB2}" destId="{0424E2BB-6DCB-492A-B444-8D16663AD87D}" srcOrd="2" destOrd="0" presId="urn:microsoft.com/office/officeart/2018/2/layout/IconVerticalSolidList"/>
    <dgm:cxn modelId="{72404CF2-31FD-4E80-968F-916AAAEBFF06}" type="presParOf" srcId="{65F2023A-3D7E-4899-AFDB-FAB6BDBCCDB2}" destId="{D0443DFC-43B6-49E6-9D63-2D49824EB8A9}" srcOrd="3" destOrd="0" presId="urn:microsoft.com/office/officeart/2018/2/layout/IconVerticalSolidList"/>
    <dgm:cxn modelId="{2AF19DDB-D7CA-4484-AA54-2A61358CD54F}" type="presParOf" srcId="{7D6A2FC4-C6D7-4AF2-9C6D-807E646DC830}" destId="{E493A46A-6935-47A0-A570-91BC66997FC9}" srcOrd="1" destOrd="0" presId="urn:microsoft.com/office/officeart/2018/2/layout/IconVerticalSolidList"/>
    <dgm:cxn modelId="{613D645E-B5A2-47F8-979A-5686205365D1}" type="presParOf" srcId="{7D6A2FC4-C6D7-4AF2-9C6D-807E646DC830}" destId="{202D7225-1B71-4BBB-8E1C-9D5317617586}" srcOrd="2" destOrd="0" presId="urn:microsoft.com/office/officeart/2018/2/layout/IconVerticalSolidList"/>
    <dgm:cxn modelId="{7DFEE020-7F05-40C1-BBC5-353CF2CA1D2A}" type="presParOf" srcId="{202D7225-1B71-4BBB-8E1C-9D5317617586}" destId="{259C366C-B9B6-4E8E-A74A-69EC7D61716B}" srcOrd="0" destOrd="0" presId="urn:microsoft.com/office/officeart/2018/2/layout/IconVerticalSolidList"/>
    <dgm:cxn modelId="{85454A8E-0BB5-4D13-8515-C5C3DBD09517}" type="presParOf" srcId="{202D7225-1B71-4BBB-8E1C-9D5317617586}" destId="{DC96452B-475B-4C98-BB31-D68E7BB3EC1D}" srcOrd="1" destOrd="0" presId="urn:microsoft.com/office/officeart/2018/2/layout/IconVerticalSolidList"/>
    <dgm:cxn modelId="{57D0F4F4-6959-427F-B77D-7195CC62111E}" type="presParOf" srcId="{202D7225-1B71-4BBB-8E1C-9D5317617586}" destId="{069C2904-18D2-4ABA-BB67-6140EF640FC2}" srcOrd="2" destOrd="0" presId="urn:microsoft.com/office/officeart/2018/2/layout/IconVerticalSolidList"/>
    <dgm:cxn modelId="{52D5CEA2-F450-4144-884A-B54650D3D9F8}" type="presParOf" srcId="{202D7225-1B71-4BBB-8E1C-9D5317617586}" destId="{86223395-D859-42B7-B8D9-D3369B3044A5}" srcOrd="3" destOrd="0" presId="urn:microsoft.com/office/officeart/2018/2/layout/IconVerticalSolidList"/>
    <dgm:cxn modelId="{88D83B5B-1E22-4014-925A-2CD3C36F65CD}" type="presParOf" srcId="{202D7225-1B71-4BBB-8E1C-9D5317617586}" destId="{93841139-C1AA-483F-9494-776DD8DA8CE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2F5D6A-5045-4043-A54D-F4ED76FC44F3}" type="doc">
      <dgm:prSet loTypeId="urn:microsoft.com/office/officeart/2005/8/layout/pyramid3" loCatId="pyramid" qsTypeId="urn:microsoft.com/office/officeart/2005/8/quickstyle/simple1" qsCatId="simple" csTypeId="urn:microsoft.com/office/officeart/2005/8/colors/accent1_2" csCatId="accent1" phldr="1"/>
      <dgm:spPr/>
    </dgm:pt>
    <dgm:pt modelId="{0070B994-BAA3-4B64-8C65-E51F4E188A9A}">
      <dgm:prSet phldrT="[Text]"/>
      <dgm:spPr/>
      <dgm:t>
        <a:bodyPr/>
        <a:lstStyle/>
        <a:p>
          <a:r>
            <a:rPr lang="en-US" dirty="0"/>
            <a:t>Primary Care</a:t>
          </a:r>
        </a:p>
      </dgm:t>
    </dgm:pt>
    <dgm:pt modelId="{B9BEF85A-8405-46E3-8CCE-5A73BA6781A8}" type="parTrans" cxnId="{4D354318-167B-4470-824C-EFB253E4D02E}">
      <dgm:prSet/>
      <dgm:spPr/>
      <dgm:t>
        <a:bodyPr/>
        <a:lstStyle/>
        <a:p>
          <a:endParaRPr lang="en-US"/>
        </a:p>
      </dgm:t>
    </dgm:pt>
    <dgm:pt modelId="{7A8C5CBC-DE19-45E5-A8E0-344A149F624F}" type="sibTrans" cxnId="{4D354318-167B-4470-824C-EFB253E4D02E}">
      <dgm:prSet/>
      <dgm:spPr/>
      <dgm:t>
        <a:bodyPr/>
        <a:lstStyle/>
        <a:p>
          <a:endParaRPr lang="en-US"/>
        </a:p>
      </dgm:t>
    </dgm:pt>
    <dgm:pt modelId="{EDAA89D4-4805-4A0F-8D0F-DEA9CD749756}">
      <dgm:prSet phldrT="[Text]"/>
      <dgm:spPr/>
      <dgm:t>
        <a:bodyPr/>
        <a:lstStyle/>
        <a:p>
          <a:r>
            <a:rPr lang="en-US" dirty="0"/>
            <a:t>BHI</a:t>
          </a:r>
        </a:p>
      </dgm:t>
    </dgm:pt>
    <dgm:pt modelId="{A503C447-D18D-492D-AACF-E5ECF4441B34}" type="parTrans" cxnId="{58FD78B9-91B9-442B-AC16-ED78157501B9}">
      <dgm:prSet/>
      <dgm:spPr/>
      <dgm:t>
        <a:bodyPr/>
        <a:lstStyle/>
        <a:p>
          <a:endParaRPr lang="en-US"/>
        </a:p>
      </dgm:t>
    </dgm:pt>
    <dgm:pt modelId="{30338D9B-DF1B-493D-98A9-9C2E560E4E28}" type="sibTrans" cxnId="{58FD78B9-91B9-442B-AC16-ED78157501B9}">
      <dgm:prSet/>
      <dgm:spPr/>
      <dgm:t>
        <a:bodyPr/>
        <a:lstStyle/>
        <a:p>
          <a:endParaRPr lang="en-US"/>
        </a:p>
      </dgm:t>
    </dgm:pt>
    <dgm:pt modelId="{DA763A6F-B204-4B17-B758-2EEA1419A559}">
      <dgm:prSet phldrT="[Text]"/>
      <dgm:spPr/>
      <dgm:t>
        <a:bodyPr/>
        <a:lstStyle/>
        <a:p>
          <a:r>
            <a:rPr lang="en-US" dirty="0"/>
            <a:t>BHI/Telemedicine</a:t>
          </a:r>
        </a:p>
      </dgm:t>
    </dgm:pt>
    <dgm:pt modelId="{9D4571EF-B2C0-4815-ABB9-98E41EE36247}" type="parTrans" cxnId="{981B2748-21E9-470C-A6F7-7B0180C55B67}">
      <dgm:prSet/>
      <dgm:spPr/>
      <dgm:t>
        <a:bodyPr/>
        <a:lstStyle/>
        <a:p>
          <a:endParaRPr lang="en-US"/>
        </a:p>
      </dgm:t>
    </dgm:pt>
    <dgm:pt modelId="{B5FCAAC3-2288-41C2-A0A9-2F020831A0EF}" type="sibTrans" cxnId="{981B2748-21E9-470C-A6F7-7B0180C55B67}">
      <dgm:prSet/>
      <dgm:spPr/>
      <dgm:t>
        <a:bodyPr/>
        <a:lstStyle/>
        <a:p>
          <a:endParaRPr lang="en-US"/>
        </a:p>
      </dgm:t>
    </dgm:pt>
    <dgm:pt modelId="{9F4D4149-022F-479E-9D13-10D25C2ADBCA}" type="pres">
      <dgm:prSet presAssocID="{702F5D6A-5045-4043-A54D-F4ED76FC44F3}" presName="Name0" presStyleCnt="0">
        <dgm:presLayoutVars>
          <dgm:dir/>
          <dgm:animLvl val="lvl"/>
          <dgm:resizeHandles val="exact"/>
        </dgm:presLayoutVars>
      </dgm:prSet>
      <dgm:spPr/>
    </dgm:pt>
    <dgm:pt modelId="{39090AC6-1A64-4E67-B52B-485EB91DCCD2}" type="pres">
      <dgm:prSet presAssocID="{0070B994-BAA3-4B64-8C65-E51F4E188A9A}" presName="Name8" presStyleCnt="0"/>
      <dgm:spPr/>
    </dgm:pt>
    <dgm:pt modelId="{253CE5D6-72F8-44DC-B397-A6ADDBEAF6BA}" type="pres">
      <dgm:prSet presAssocID="{0070B994-BAA3-4B64-8C65-E51F4E188A9A}" presName="level" presStyleLbl="node1" presStyleIdx="0" presStyleCnt="3">
        <dgm:presLayoutVars>
          <dgm:chMax val="1"/>
          <dgm:bulletEnabled val="1"/>
        </dgm:presLayoutVars>
      </dgm:prSet>
      <dgm:spPr/>
    </dgm:pt>
    <dgm:pt modelId="{AE39987F-8B78-4137-A8BE-0EF6D259CC20}" type="pres">
      <dgm:prSet presAssocID="{0070B994-BAA3-4B64-8C65-E51F4E188A9A}" presName="levelTx" presStyleLbl="revTx" presStyleIdx="0" presStyleCnt="0">
        <dgm:presLayoutVars>
          <dgm:chMax val="1"/>
          <dgm:bulletEnabled val="1"/>
        </dgm:presLayoutVars>
      </dgm:prSet>
      <dgm:spPr/>
    </dgm:pt>
    <dgm:pt modelId="{1D6B36E1-E97A-4AD4-A4AF-2819DBB22C21}" type="pres">
      <dgm:prSet presAssocID="{EDAA89D4-4805-4A0F-8D0F-DEA9CD749756}" presName="Name8" presStyleCnt="0"/>
      <dgm:spPr/>
    </dgm:pt>
    <dgm:pt modelId="{BBE92D12-6B5C-4CFD-B9BB-B15F6C19E15D}" type="pres">
      <dgm:prSet presAssocID="{EDAA89D4-4805-4A0F-8D0F-DEA9CD749756}" presName="level" presStyleLbl="node1" presStyleIdx="1" presStyleCnt="3">
        <dgm:presLayoutVars>
          <dgm:chMax val="1"/>
          <dgm:bulletEnabled val="1"/>
        </dgm:presLayoutVars>
      </dgm:prSet>
      <dgm:spPr/>
    </dgm:pt>
    <dgm:pt modelId="{4A430D41-D8AD-4E45-8C8F-494738454C1D}" type="pres">
      <dgm:prSet presAssocID="{EDAA89D4-4805-4A0F-8D0F-DEA9CD749756}" presName="levelTx" presStyleLbl="revTx" presStyleIdx="0" presStyleCnt="0">
        <dgm:presLayoutVars>
          <dgm:chMax val="1"/>
          <dgm:bulletEnabled val="1"/>
        </dgm:presLayoutVars>
      </dgm:prSet>
      <dgm:spPr/>
    </dgm:pt>
    <dgm:pt modelId="{6D55E1D6-6608-415E-8915-047D80749B49}" type="pres">
      <dgm:prSet presAssocID="{DA763A6F-B204-4B17-B758-2EEA1419A559}" presName="Name8" presStyleCnt="0"/>
      <dgm:spPr/>
    </dgm:pt>
    <dgm:pt modelId="{D8F80E66-0944-418D-83D3-96133B2B155A}" type="pres">
      <dgm:prSet presAssocID="{DA763A6F-B204-4B17-B758-2EEA1419A559}" presName="level" presStyleLbl="node1" presStyleIdx="2" presStyleCnt="3">
        <dgm:presLayoutVars>
          <dgm:chMax val="1"/>
          <dgm:bulletEnabled val="1"/>
        </dgm:presLayoutVars>
      </dgm:prSet>
      <dgm:spPr/>
    </dgm:pt>
    <dgm:pt modelId="{7B882D5F-D36B-4332-8E45-9C0EFCFFA5A1}" type="pres">
      <dgm:prSet presAssocID="{DA763A6F-B204-4B17-B758-2EEA1419A559}" presName="levelTx" presStyleLbl="revTx" presStyleIdx="0" presStyleCnt="0">
        <dgm:presLayoutVars>
          <dgm:chMax val="1"/>
          <dgm:bulletEnabled val="1"/>
        </dgm:presLayoutVars>
      </dgm:prSet>
      <dgm:spPr/>
    </dgm:pt>
  </dgm:ptLst>
  <dgm:cxnLst>
    <dgm:cxn modelId="{4D354318-167B-4470-824C-EFB253E4D02E}" srcId="{702F5D6A-5045-4043-A54D-F4ED76FC44F3}" destId="{0070B994-BAA3-4B64-8C65-E51F4E188A9A}" srcOrd="0" destOrd="0" parTransId="{B9BEF85A-8405-46E3-8CCE-5A73BA6781A8}" sibTransId="{7A8C5CBC-DE19-45E5-A8E0-344A149F624F}"/>
    <dgm:cxn modelId="{72A9E628-9143-4DCF-819B-7829C6987CEA}" type="presOf" srcId="{0070B994-BAA3-4B64-8C65-E51F4E188A9A}" destId="{253CE5D6-72F8-44DC-B397-A6ADDBEAF6BA}" srcOrd="0" destOrd="0" presId="urn:microsoft.com/office/officeart/2005/8/layout/pyramid3"/>
    <dgm:cxn modelId="{A0E41D33-546C-4032-B00F-071B574D32B5}" type="presOf" srcId="{EDAA89D4-4805-4A0F-8D0F-DEA9CD749756}" destId="{4A430D41-D8AD-4E45-8C8F-494738454C1D}" srcOrd="1" destOrd="0" presId="urn:microsoft.com/office/officeart/2005/8/layout/pyramid3"/>
    <dgm:cxn modelId="{39494537-E9BD-4080-8E82-2F3950CF8D64}" type="presOf" srcId="{0070B994-BAA3-4B64-8C65-E51F4E188A9A}" destId="{AE39987F-8B78-4137-A8BE-0EF6D259CC20}" srcOrd="1" destOrd="0" presId="urn:microsoft.com/office/officeart/2005/8/layout/pyramid3"/>
    <dgm:cxn modelId="{8261FD63-8163-43FB-BBE7-93B9A31DF70B}" type="presOf" srcId="{EDAA89D4-4805-4A0F-8D0F-DEA9CD749756}" destId="{BBE92D12-6B5C-4CFD-B9BB-B15F6C19E15D}" srcOrd="0" destOrd="0" presId="urn:microsoft.com/office/officeart/2005/8/layout/pyramid3"/>
    <dgm:cxn modelId="{981B2748-21E9-470C-A6F7-7B0180C55B67}" srcId="{702F5D6A-5045-4043-A54D-F4ED76FC44F3}" destId="{DA763A6F-B204-4B17-B758-2EEA1419A559}" srcOrd="2" destOrd="0" parTransId="{9D4571EF-B2C0-4815-ABB9-98E41EE36247}" sibTransId="{B5FCAAC3-2288-41C2-A0A9-2F020831A0EF}"/>
    <dgm:cxn modelId="{9ABB8080-1198-41A4-A703-2D98D95ED9CF}" type="presOf" srcId="{702F5D6A-5045-4043-A54D-F4ED76FC44F3}" destId="{9F4D4149-022F-479E-9D13-10D25C2ADBCA}" srcOrd="0" destOrd="0" presId="urn:microsoft.com/office/officeart/2005/8/layout/pyramid3"/>
    <dgm:cxn modelId="{58FD78B9-91B9-442B-AC16-ED78157501B9}" srcId="{702F5D6A-5045-4043-A54D-F4ED76FC44F3}" destId="{EDAA89D4-4805-4A0F-8D0F-DEA9CD749756}" srcOrd="1" destOrd="0" parTransId="{A503C447-D18D-492D-AACF-E5ECF4441B34}" sibTransId="{30338D9B-DF1B-493D-98A9-9C2E560E4E28}"/>
    <dgm:cxn modelId="{AC0C95CF-C0B0-44CC-8D75-2AA999EF7F1C}" type="presOf" srcId="{DA763A6F-B204-4B17-B758-2EEA1419A559}" destId="{7B882D5F-D36B-4332-8E45-9C0EFCFFA5A1}" srcOrd="1" destOrd="0" presId="urn:microsoft.com/office/officeart/2005/8/layout/pyramid3"/>
    <dgm:cxn modelId="{FB2780F8-41E4-40E0-A978-F6F26732C2B0}" type="presOf" srcId="{DA763A6F-B204-4B17-B758-2EEA1419A559}" destId="{D8F80E66-0944-418D-83D3-96133B2B155A}" srcOrd="0" destOrd="0" presId="urn:microsoft.com/office/officeart/2005/8/layout/pyramid3"/>
    <dgm:cxn modelId="{D969099F-68A0-49F1-A017-D3EA9B032FF8}" type="presParOf" srcId="{9F4D4149-022F-479E-9D13-10D25C2ADBCA}" destId="{39090AC6-1A64-4E67-B52B-485EB91DCCD2}" srcOrd="0" destOrd="0" presId="urn:microsoft.com/office/officeart/2005/8/layout/pyramid3"/>
    <dgm:cxn modelId="{F0CFD261-9608-4CA7-BFD4-E80E8F038D54}" type="presParOf" srcId="{39090AC6-1A64-4E67-B52B-485EB91DCCD2}" destId="{253CE5D6-72F8-44DC-B397-A6ADDBEAF6BA}" srcOrd="0" destOrd="0" presId="urn:microsoft.com/office/officeart/2005/8/layout/pyramid3"/>
    <dgm:cxn modelId="{98E60EC6-F15E-43B5-8C14-0630BEFD73EA}" type="presParOf" srcId="{39090AC6-1A64-4E67-B52B-485EB91DCCD2}" destId="{AE39987F-8B78-4137-A8BE-0EF6D259CC20}" srcOrd="1" destOrd="0" presId="urn:microsoft.com/office/officeart/2005/8/layout/pyramid3"/>
    <dgm:cxn modelId="{CDBE052A-C304-4B02-A204-C1EFC33D3006}" type="presParOf" srcId="{9F4D4149-022F-479E-9D13-10D25C2ADBCA}" destId="{1D6B36E1-E97A-4AD4-A4AF-2819DBB22C21}" srcOrd="1" destOrd="0" presId="urn:microsoft.com/office/officeart/2005/8/layout/pyramid3"/>
    <dgm:cxn modelId="{5AE05C8C-B6BF-486D-B73F-D33941C0260C}" type="presParOf" srcId="{1D6B36E1-E97A-4AD4-A4AF-2819DBB22C21}" destId="{BBE92D12-6B5C-4CFD-B9BB-B15F6C19E15D}" srcOrd="0" destOrd="0" presId="urn:microsoft.com/office/officeart/2005/8/layout/pyramid3"/>
    <dgm:cxn modelId="{7A8845B1-2713-4411-9C29-7CEDB06E7F62}" type="presParOf" srcId="{1D6B36E1-E97A-4AD4-A4AF-2819DBB22C21}" destId="{4A430D41-D8AD-4E45-8C8F-494738454C1D}" srcOrd="1" destOrd="0" presId="urn:microsoft.com/office/officeart/2005/8/layout/pyramid3"/>
    <dgm:cxn modelId="{D95A1D30-16E4-470D-BF7B-A6A687401A49}" type="presParOf" srcId="{9F4D4149-022F-479E-9D13-10D25C2ADBCA}" destId="{6D55E1D6-6608-415E-8915-047D80749B49}" srcOrd="2" destOrd="0" presId="urn:microsoft.com/office/officeart/2005/8/layout/pyramid3"/>
    <dgm:cxn modelId="{770664AF-FC50-4EDD-930D-AF9F29E278F5}" type="presParOf" srcId="{6D55E1D6-6608-415E-8915-047D80749B49}" destId="{D8F80E66-0944-418D-83D3-96133B2B155A}" srcOrd="0" destOrd="0" presId="urn:microsoft.com/office/officeart/2005/8/layout/pyramid3"/>
    <dgm:cxn modelId="{5B84E968-6695-4621-A0A0-9C38F7BE1419}" type="presParOf" srcId="{6D55E1D6-6608-415E-8915-047D80749B49}" destId="{7B882D5F-D36B-4332-8E45-9C0EFCFFA5A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782C63-6AD7-4C87-A652-173789EA0914}" type="doc">
      <dgm:prSet loTypeId="urn:microsoft.com/office/officeart/2005/8/layout/pyramid1" loCatId="pyramid" qsTypeId="urn:microsoft.com/office/officeart/2005/8/quickstyle/simple1" qsCatId="simple" csTypeId="urn:microsoft.com/office/officeart/2005/8/colors/accent1_2" csCatId="accent1" phldr="1"/>
      <dgm:spPr/>
    </dgm:pt>
    <dgm:pt modelId="{A580D9B9-BF11-4790-A572-6F301A2DAEFF}">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Med Providers</a:t>
          </a:r>
        </a:p>
      </dgm:t>
    </dgm:pt>
    <dgm:pt modelId="{1F6334F5-B15A-4392-BABF-DC81ADFB5725}" type="parTrans" cxnId="{F38ADC41-4A4B-4A72-84A8-9CA51FCCDE3D}">
      <dgm:prSet/>
      <dgm:spPr/>
      <dgm:t>
        <a:bodyPr/>
        <a:lstStyle/>
        <a:p>
          <a:endParaRPr lang="en-US"/>
        </a:p>
      </dgm:t>
    </dgm:pt>
    <dgm:pt modelId="{8459AFCF-377E-4129-BEFD-E1D13695E093}" type="sibTrans" cxnId="{F38ADC41-4A4B-4A72-84A8-9CA51FCCDE3D}">
      <dgm:prSet/>
      <dgm:spPr/>
      <dgm:t>
        <a:bodyPr/>
        <a:lstStyle/>
        <a:p>
          <a:endParaRPr lang="en-US"/>
        </a:p>
      </dgm:t>
    </dgm:pt>
    <dgm:pt modelId="{11A2B45D-51AA-4E69-8555-0066D9982356}">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Support Staff</a:t>
          </a:r>
        </a:p>
      </dgm:t>
    </dgm:pt>
    <dgm:pt modelId="{05482587-7874-48B5-B6F0-6998F00101AE}" type="parTrans" cxnId="{B48AD195-3889-4422-A8CC-B3F999EBC316}">
      <dgm:prSet/>
      <dgm:spPr/>
      <dgm:t>
        <a:bodyPr/>
        <a:lstStyle/>
        <a:p>
          <a:endParaRPr lang="en-US"/>
        </a:p>
      </dgm:t>
    </dgm:pt>
    <dgm:pt modelId="{C2F7DF65-6F17-400F-99E0-F5C37A19A15C}" type="sibTrans" cxnId="{B48AD195-3889-4422-A8CC-B3F999EBC316}">
      <dgm:prSet/>
      <dgm:spPr/>
      <dgm:t>
        <a:bodyPr/>
        <a:lstStyle/>
        <a:p>
          <a:endParaRPr lang="en-US"/>
        </a:p>
      </dgm:t>
    </dgm:pt>
    <dgm:pt modelId="{8D81AB0D-9DDE-4F0F-8984-705EFA3266A5}">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Therapy Providers</a:t>
          </a:r>
        </a:p>
      </dgm:t>
    </dgm:pt>
    <dgm:pt modelId="{F5DE53D2-26F9-4C7A-B6A0-E6C73CECF206}" type="parTrans" cxnId="{03C0BF51-63BC-464E-807D-AFA7F98593C2}">
      <dgm:prSet/>
      <dgm:spPr/>
      <dgm:t>
        <a:bodyPr/>
        <a:lstStyle/>
        <a:p>
          <a:endParaRPr lang="en-US"/>
        </a:p>
      </dgm:t>
    </dgm:pt>
    <dgm:pt modelId="{F9E8E345-892F-4663-8E20-0871E422874C}" type="sibTrans" cxnId="{03C0BF51-63BC-464E-807D-AFA7F98593C2}">
      <dgm:prSet/>
      <dgm:spPr/>
      <dgm:t>
        <a:bodyPr/>
        <a:lstStyle/>
        <a:p>
          <a:endParaRPr lang="en-US"/>
        </a:p>
      </dgm:t>
    </dgm:pt>
    <dgm:pt modelId="{8CEE334E-616C-4EFC-9B5A-5BE8C791FF53}" type="pres">
      <dgm:prSet presAssocID="{17782C63-6AD7-4C87-A652-173789EA0914}" presName="Name0" presStyleCnt="0">
        <dgm:presLayoutVars>
          <dgm:dir/>
          <dgm:animLvl val="lvl"/>
          <dgm:resizeHandles val="exact"/>
        </dgm:presLayoutVars>
      </dgm:prSet>
      <dgm:spPr/>
    </dgm:pt>
    <dgm:pt modelId="{3A20FD6B-0BC3-4E9B-B24D-3DF308287949}" type="pres">
      <dgm:prSet presAssocID="{A580D9B9-BF11-4790-A572-6F301A2DAEFF}" presName="Name8" presStyleCnt="0"/>
      <dgm:spPr/>
    </dgm:pt>
    <dgm:pt modelId="{7652D82E-496C-4D3A-BCEF-7AAAC7AA00AD}" type="pres">
      <dgm:prSet presAssocID="{A580D9B9-BF11-4790-A572-6F301A2DAEFF}" presName="level" presStyleLbl="node1" presStyleIdx="0" presStyleCnt="3">
        <dgm:presLayoutVars>
          <dgm:chMax val="1"/>
          <dgm:bulletEnabled val="1"/>
        </dgm:presLayoutVars>
      </dgm:prSet>
      <dgm:spPr/>
    </dgm:pt>
    <dgm:pt modelId="{F04C6A4A-FBB2-4EA2-BEFE-034C6E92D16E}" type="pres">
      <dgm:prSet presAssocID="{A580D9B9-BF11-4790-A572-6F301A2DAEFF}" presName="levelTx" presStyleLbl="revTx" presStyleIdx="0" presStyleCnt="0">
        <dgm:presLayoutVars>
          <dgm:chMax val="1"/>
          <dgm:bulletEnabled val="1"/>
        </dgm:presLayoutVars>
      </dgm:prSet>
      <dgm:spPr/>
    </dgm:pt>
    <dgm:pt modelId="{9634103F-E153-40A3-80D3-9133864D7DF8}" type="pres">
      <dgm:prSet presAssocID="{11A2B45D-51AA-4E69-8555-0066D9982356}" presName="Name8" presStyleCnt="0"/>
      <dgm:spPr/>
    </dgm:pt>
    <dgm:pt modelId="{7B60766B-484F-417B-8431-628BAE598C9B}" type="pres">
      <dgm:prSet presAssocID="{11A2B45D-51AA-4E69-8555-0066D9982356}" presName="level" presStyleLbl="node1" presStyleIdx="1" presStyleCnt="3">
        <dgm:presLayoutVars>
          <dgm:chMax val="1"/>
          <dgm:bulletEnabled val="1"/>
        </dgm:presLayoutVars>
      </dgm:prSet>
      <dgm:spPr/>
    </dgm:pt>
    <dgm:pt modelId="{01E50AED-B403-4BF5-BABC-C6FC5FE06EEA}" type="pres">
      <dgm:prSet presAssocID="{11A2B45D-51AA-4E69-8555-0066D9982356}" presName="levelTx" presStyleLbl="revTx" presStyleIdx="0" presStyleCnt="0">
        <dgm:presLayoutVars>
          <dgm:chMax val="1"/>
          <dgm:bulletEnabled val="1"/>
        </dgm:presLayoutVars>
      </dgm:prSet>
      <dgm:spPr/>
    </dgm:pt>
    <dgm:pt modelId="{A06BE53C-38D1-464F-86C9-39AD4CF79EC4}" type="pres">
      <dgm:prSet presAssocID="{8D81AB0D-9DDE-4F0F-8984-705EFA3266A5}" presName="Name8" presStyleCnt="0"/>
      <dgm:spPr/>
    </dgm:pt>
    <dgm:pt modelId="{491961A1-4732-4357-8BB4-0F05BC7310C4}" type="pres">
      <dgm:prSet presAssocID="{8D81AB0D-9DDE-4F0F-8984-705EFA3266A5}" presName="level" presStyleLbl="node1" presStyleIdx="2" presStyleCnt="3">
        <dgm:presLayoutVars>
          <dgm:chMax val="1"/>
          <dgm:bulletEnabled val="1"/>
        </dgm:presLayoutVars>
      </dgm:prSet>
      <dgm:spPr/>
    </dgm:pt>
    <dgm:pt modelId="{073EB223-27D7-4EA3-96E6-5DB2BA53570B}" type="pres">
      <dgm:prSet presAssocID="{8D81AB0D-9DDE-4F0F-8984-705EFA3266A5}" presName="levelTx" presStyleLbl="revTx" presStyleIdx="0" presStyleCnt="0">
        <dgm:presLayoutVars>
          <dgm:chMax val="1"/>
          <dgm:bulletEnabled val="1"/>
        </dgm:presLayoutVars>
      </dgm:prSet>
      <dgm:spPr/>
    </dgm:pt>
  </dgm:ptLst>
  <dgm:cxnLst>
    <dgm:cxn modelId="{D679010C-A7C8-4D7C-A709-60C0C8B39907}" type="presOf" srcId="{11A2B45D-51AA-4E69-8555-0066D9982356}" destId="{01E50AED-B403-4BF5-BABC-C6FC5FE06EEA}" srcOrd="1" destOrd="0" presId="urn:microsoft.com/office/officeart/2005/8/layout/pyramid1"/>
    <dgm:cxn modelId="{F38ADC41-4A4B-4A72-84A8-9CA51FCCDE3D}" srcId="{17782C63-6AD7-4C87-A652-173789EA0914}" destId="{A580D9B9-BF11-4790-A572-6F301A2DAEFF}" srcOrd="0" destOrd="0" parTransId="{1F6334F5-B15A-4392-BABF-DC81ADFB5725}" sibTransId="{8459AFCF-377E-4129-BEFD-E1D13695E093}"/>
    <dgm:cxn modelId="{6DDB426E-2D47-4D17-BA1B-FE34A034ECB7}" type="presOf" srcId="{8D81AB0D-9DDE-4F0F-8984-705EFA3266A5}" destId="{073EB223-27D7-4EA3-96E6-5DB2BA53570B}" srcOrd="1" destOrd="0" presId="urn:microsoft.com/office/officeart/2005/8/layout/pyramid1"/>
    <dgm:cxn modelId="{03C0BF51-63BC-464E-807D-AFA7F98593C2}" srcId="{17782C63-6AD7-4C87-A652-173789EA0914}" destId="{8D81AB0D-9DDE-4F0F-8984-705EFA3266A5}" srcOrd="2" destOrd="0" parTransId="{F5DE53D2-26F9-4C7A-B6A0-E6C73CECF206}" sibTransId="{F9E8E345-892F-4663-8E20-0871E422874C}"/>
    <dgm:cxn modelId="{E99D3E86-5574-4DC9-B15E-5B05A1BCA2C9}" type="presOf" srcId="{A580D9B9-BF11-4790-A572-6F301A2DAEFF}" destId="{7652D82E-496C-4D3A-BCEF-7AAAC7AA00AD}" srcOrd="0" destOrd="0" presId="urn:microsoft.com/office/officeart/2005/8/layout/pyramid1"/>
    <dgm:cxn modelId="{C1131690-6E8E-4CD7-B798-9F03573E9BC8}" type="presOf" srcId="{17782C63-6AD7-4C87-A652-173789EA0914}" destId="{8CEE334E-616C-4EFC-9B5A-5BE8C791FF53}" srcOrd="0" destOrd="0" presId="urn:microsoft.com/office/officeart/2005/8/layout/pyramid1"/>
    <dgm:cxn modelId="{B48AD195-3889-4422-A8CC-B3F999EBC316}" srcId="{17782C63-6AD7-4C87-A652-173789EA0914}" destId="{11A2B45D-51AA-4E69-8555-0066D9982356}" srcOrd="1" destOrd="0" parTransId="{05482587-7874-48B5-B6F0-6998F00101AE}" sibTransId="{C2F7DF65-6F17-400F-99E0-F5C37A19A15C}"/>
    <dgm:cxn modelId="{A37171A6-03B4-4FD4-BA1F-99B48213BF87}" type="presOf" srcId="{8D81AB0D-9DDE-4F0F-8984-705EFA3266A5}" destId="{491961A1-4732-4357-8BB4-0F05BC7310C4}" srcOrd="0" destOrd="0" presId="urn:microsoft.com/office/officeart/2005/8/layout/pyramid1"/>
    <dgm:cxn modelId="{28D444DB-8CF8-400F-8FD8-A2DE61202447}" type="presOf" srcId="{A580D9B9-BF11-4790-A572-6F301A2DAEFF}" destId="{F04C6A4A-FBB2-4EA2-BEFE-034C6E92D16E}" srcOrd="1" destOrd="0" presId="urn:microsoft.com/office/officeart/2005/8/layout/pyramid1"/>
    <dgm:cxn modelId="{F2BA73FA-D34C-49F0-91ED-B8A42416CFC6}" type="presOf" srcId="{11A2B45D-51AA-4E69-8555-0066D9982356}" destId="{7B60766B-484F-417B-8431-628BAE598C9B}" srcOrd="0" destOrd="0" presId="urn:microsoft.com/office/officeart/2005/8/layout/pyramid1"/>
    <dgm:cxn modelId="{887D3549-3ADE-4739-9453-13F8DFE54F29}" type="presParOf" srcId="{8CEE334E-616C-4EFC-9B5A-5BE8C791FF53}" destId="{3A20FD6B-0BC3-4E9B-B24D-3DF308287949}" srcOrd="0" destOrd="0" presId="urn:microsoft.com/office/officeart/2005/8/layout/pyramid1"/>
    <dgm:cxn modelId="{0FFF9B08-6B5F-43CD-94D1-BD9ADD3C77D9}" type="presParOf" srcId="{3A20FD6B-0BC3-4E9B-B24D-3DF308287949}" destId="{7652D82E-496C-4D3A-BCEF-7AAAC7AA00AD}" srcOrd="0" destOrd="0" presId="urn:microsoft.com/office/officeart/2005/8/layout/pyramid1"/>
    <dgm:cxn modelId="{084514D2-22D6-4CC3-B594-F981BFEBA264}" type="presParOf" srcId="{3A20FD6B-0BC3-4E9B-B24D-3DF308287949}" destId="{F04C6A4A-FBB2-4EA2-BEFE-034C6E92D16E}" srcOrd="1" destOrd="0" presId="urn:microsoft.com/office/officeart/2005/8/layout/pyramid1"/>
    <dgm:cxn modelId="{288F70A6-AE8E-424A-84B3-56E39D4ED1CE}" type="presParOf" srcId="{8CEE334E-616C-4EFC-9B5A-5BE8C791FF53}" destId="{9634103F-E153-40A3-80D3-9133864D7DF8}" srcOrd="1" destOrd="0" presId="urn:microsoft.com/office/officeart/2005/8/layout/pyramid1"/>
    <dgm:cxn modelId="{98883D6C-61DD-4059-82EC-487F9F43EAD0}" type="presParOf" srcId="{9634103F-E153-40A3-80D3-9133864D7DF8}" destId="{7B60766B-484F-417B-8431-628BAE598C9B}" srcOrd="0" destOrd="0" presId="urn:microsoft.com/office/officeart/2005/8/layout/pyramid1"/>
    <dgm:cxn modelId="{5A05216B-7805-4ECD-A0A9-6261539C6E48}" type="presParOf" srcId="{9634103F-E153-40A3-80D3-9133864D7DF8}" destId="{01E50AED-B403-4BF5-BABC-C6FC5FE06EEA}" srcOrd="1" destOrd="0" presId="urn:microsoft.com/office/officeart/2005/8/layout/pyramid1"/>
    <dgm:cxn modelId="{91F01D90-7602-4385-9572-59FC6BEDFCFC}" type="presParOf" srcId="{8CEE334E-616C-4EFC-9B5A-5BE8C791FF53}" destId="{A06BE53C-38D1-464F-86C9-39AD4CF79EC4}" srcOrd="2" destOrd="0" presId="urn:microsoft.com/office/officeart/2005/8/layout/pyramid1"/>
    <dgm:cxn modelId="{B76848F0-EEB1-437F-A17C-6486F13802B4}" type="presParOf" srcId="{A06BE53C-38D1-464F-86C9-39AD4CF79EC4}" destId="{491961A1-4732-4357-8BB4-0F05BC7310C4}" srcOrd="0" destOrd="0" presId="urn:microsoft.com/office/officeart/2005/8/layout/pyramid1"/>
    <dgm:cxn modelId="{0715F73E-9C01-4DE6-8806-FC2346230D7D}" type="presParOf" srcId="{A06BE53C-38D1-464F-86C9-39AD4CF79EC4}" destId="{073EB223-27D7-4EA3-96E6-5DB2BA53570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7DF928-9AFB-44A3-986B-A425251F5135}" type="doc">
      <dgm:prSet loTypeId="urn:microsoft.com/office/officeart/2005/8/layout/pyramid3" loCatId="pyramid" qsTypeId="urn:microsoft.com/office/officeart/2005/8/quickstyle/simple1" qsCatId="simple" csTypeId="urn:microsoft.com/office/officeart/2005/8/colors/accent1_2" csCatId="accent1" phldr="1"/>
      <dgm:spPr/>
    </dgm:pt>
    <dgm:pt modelId="{207605D5-3CCF-44E0-BB13-CBA45E82CE4E}">
      <dgm:prSet phldrT="[Text]" custT="1"/>
      <dgm:spPr/>
      <dgm:t>
        <a:bodyPr/>
        <a:lstStyle/>
        <a:p>
          <a:r>
            <a:rPr lang="en-US" sz="2900" dirty="0">
              <a:latin typeface="Calibri" panose="020F0502020204030204" pitchFamily="34" charset="0"/>
              <a:ea typeface="Calibri" panose="020F0502020204030204" pitchFamily="34" charset="0"/>
              <a:cs typeface="Calibri" panose="020F0502020204030204" pitchFamily="34" charset="0"/>
            </a:rPr>
            <a:t>Med Providers</a:t>
          </a:r>
        </a:p>
      </dgm:t>
    </dgm:pt>
    <dgm:pt modelId="{4B214B9B-58DA-4416-9094-4A694E31BF2D}" type="parTrans" cxnId="{45C32DB1-A2EA-4B95-BBEC-62408096EFF8}">
      <dgm:prSet/>
      <dgm:spPr/>
      <dgm:t>
        <a:bodyPr/>
        <a:lstStyle/>
        <a:p>
          <a:endParaRPr lang="en-US"/>
        </a:p>
      </dgm:t>
    </dgm:pt>
    <dgm:pt modelId="{E2A7A2D6-8740-47B8-999C-AB2D7C2FB52C}" type="sibTrans" cxnId="{45C32DB1-A2EA-4B95-BBEC-62408096EFF8}">
      <dgm:prSet/>
      <dgm:spPr/>
      <dgm:t>
        <a:bodyPr/>
        <a:lstStyle/>
        <a:p>
          <a:endParaRPr lang="en-US"/>
        </a:p>
      </dgm:t>
    </dgm:pt>
    <dgm:pt modelId="{D515993E-4D45-4DC0-900E-433F267F8C2E}">
      <dgm:prSet phldrT="[Text]" custT="1"/>
      <dgm:spPr/>
      <dgm:t>
        <a:bodyPr/>
        <a:lstStyle/>
        <a:p>
          <a:r>
            <a:rPr lang="en-US" sz="2900" dirty="0">
              <a:latin typeface="Calibri" panose="020F0502020204030204" pitchFamily="34" charset="0"/>
              <a:ea typeface="Calibri" panose="020F0502020204030204" pitchFamily="34" charset="0"/>
              <a:cs typeface="Calibri" panose="020F0502020204030204" pitchFamily="34" charset="0"/>
            </a:rPr>
            <a:t>Therapy Providers</a:t>
          </a:r>
        </a:p>
      </dgm:t>
    </dgm:pt>
    <dgm:pt modelId="{94DA28BB-AE6C-4301-BA48-4540A3E30AF5}" type="parTrans" cxnId="{01792BF7-1F9B-4E7A-B726-861F5335E63D}">
      <dgm:prSet/>
      <dgm:spPr/>
      <dgm:t>
        <a:bodyPr/>
        <a:lstStyle/>
        <a:p>
          <a:endParaRPr lang="en-US"/>
        </a:p>
      </dgm:t>
    </dgm:pt>
    <dgm:pt modelId="{CE48C515-A43B-4388-A747-11F0D90E0F35}" type="sibTrans" cxnId="{01792BF7-1F9B-4E7A-B726-861F5335E63D}">
      <dgm:prSet/>
      <dgm:spPr/>
      <dgm:t>
        <a:bodyPr/>
        <a:lstStyle/>
        <a:p>
          <a:endParaRPr lang="en-US"/>
        </a:p>
      </dgm:t>
    </dgm:pt>
    <dgm:pt modelId="{09AFF3C6-ED35-47C2-B007-1A203E99B4DC}">
      <dgm:prSet phldrT="[Text]" custT="1"/>
      <dgm:spPr/>
      <dgm:t>
        <a:bodyPr/>
        <a:lstStyle/>
        <a:p>
          <a:r>
            <a:rPr lang="en-US" sz="2900" dirty="0">
              <a:latin typeface="Calibri" panose="020F0502020204030204" pitchFamily="34" charset="0"/>
              <a:ea typeface="Calibri" panose="020F0502020204030204" pitchFamily="34" charset="0"/>
              <a:cs typeface="Calibri" panose="020F0502020204030204" pitchFamily="34" charset="0"/>
            </a:rPr>
            <a:t>Support Staff</a:t>
          </a:r>
        </a:p>
      </dgm:t>
    </dgm:pt>
    <dgm:pt modelId="{1B502B0C-3042-473E-BE45-7F710888471C}" type="parTrans" cxnId="{CCFB1A89-A120-4898-BF13-3016D3FC9E3A}">
      <dgm:prSet/>
      <dgm:spPr/>
      <dgm:t>
        <a:bodyPr/>
        <a:lstStyle/>
        <a:p>
          <a:endParaRPr lang="en-US"/>
        </a:p>
      </dgm:t>
    </dgm:pt>
    <dgm:pt modelId="{789F5EFC-44E3-46FE-85D2-EA9ACF440797}" type="sibTrans" cxnId="{CCFB1A89-A120-4898-BF13-3016D3FC9E3A}">
      <dgm:prSet/>
      <dgm:spPr/>
      <dgm:t>
        <a:bodyPr/>
        <a:lstStyle/>
        <a:p>
          <a:endParaRPr lang="en-US"/>
        </a:p>
      </dgm:t>
    </dgm:pt>
    <dgm:pt modelId="{A8CBE866-E859-440F-A6F5-0AAAFFB111F6}" type="pres">
      <dgm:prSet presAssocID="{D67DF928-9AFB-44A3-986B-A425251F5135}" presName="Name0" presStyleCnt="0">
        <dgm:presLayoutVars>
          <dgm:dir/>
          <dgm:animLvl val="lvl"/>
          <dgm:resizeHandles val="exact"/>
        </dgm:presLayoutVars>
      </dgm:prSet>
      <dgm:spPr/>
    </dgm:pt>
    <dgm:pt modelId="{A075FC16-ED1D-45AA-A17D-DCBF39B0679A}" type="pres">
      <dgm:prSet presAssocID="{207605D5-3CCF-44E0-BB13-CBA45E82CE4E}" presName="Name8" presStyleCnt="0"/>
      <dgm:spPr/>
    </dgm:pt>
    <dgm:pt modelId="{400EDA5B-154D-4658-A08E-653A95BD6F70}" type="pres">
      <dgm:prSet presAssocID="{207605D5-3CCF-44E0-BB13-CBA45E82CE4E}" presName="level" presStyleLbl="node1" presStyleIdx="0" presStyleCnt="3">
        <dgm:presLayoutVars>
          <dgm:chMax val="1"/>
          <dgm:bulletEnabled val="1"/>
        </dgm:presLayoutVars>
      </dgm:prSet>
      <dgm:spPr/>
    </dgm:pt>
    <dgm:pt modelId="{BFC3FF49-2217-40C9-952C-8898F3BB16B0}" type="pres">
      <dgm:prSet presAssocID="{207605D5-3CCF-44E0-BB13-CBA45E82CE4E}" presName="levelTx" presStyleLbl="revTx" presStyleIdx="0" presStyleCnt="0">
        <dgm:presLayoutVars>
          <dgm:chMax val="1"/>
          <dgm:bulletEnabled val="1"/>
        </dgm:presLayoutVars>
      </dgm:prSet>
      <dgm:spPr/>
    </dgm:pt>
    <dgm:pt modelId="{2E2BED9D-1698-4F9C-A205-F886998F0F9A}" type="pres">
      <dgm:prSet presAssocID="{D515993E-4D45-4DC0-900E-433F267F8C2E}" presName="Name8" presStyleCnt="0"/>
      <dgm:spPr/>
    </dgm:pt>
    <dgm:pt modelId="{72FD8474-67FE-4F60-A146-DB8E6C6023A9}" type="pres">
      <dgm:prSet presAssocID="{D515993E-4D45-4DC0-900E-433F267F8C2E}" presName="level" presStyleLbl="node1" presStyleIdx="1" presStyleCnt="3">
        <dgm:presLayoutVars>
          <dgm:chMax val="1"/>
          <dgm:bulletEnabled val="1"/>
        </dgm:presLayoutVars>
      </dgm:prSet>
      <dgm:spPr/>
    </dgm:pt>
    <dgm:pt modelId="{A895AEF5-23B5-47BE-9F1F-5EC1EE8411B6}" type="pres">
      <dgm:prSet presAssocID="{D515993E-4D45-4DC0-900E-433F267F8C2E}" presName="levelTx" presStyleLbl="revTx" presStyleIdx="0" presStyleCnt="0">
        <dgm:presLayoutVars>
          <dgm:chMax val="1"/>
          <dgm:bulletEnabled val="1"/>
        </dgm:presLayoutVars>
      </dgm:prSet>
      <dgm:spPr/>
    </dgm:pt>
    <dgm:pt modelId="{D22E54F8-E9C1-48DA-A207-7D17B3B5CF10}" type="pres">
      <dgm:prSet presAssocID="{09AFF3C6-ED35-47C2-B007-1A203E99B4DC}" presName="Name8" presStyleCnt="0"/>
      <dgm:spPr/>
    </dgm:pt>
    <dgm:pt modelId="{519EF8B9-8B08-49B5-8446-1A7D001624CF}" type="pres">
      <dgm:prSet presAssocID="{09AFF3C6-ED35-47C2-B007-1A203E99B4DC}" presName="level" presStyleLbl="node1" presStyleIdx="2" presStyleCnt="3">
        <dgm:presLayoutVars>
          <dgm:chMax val="1"/>
          <dgm:bulletEnabled val="1"/>
        </dgm:presLayoutVars>
      </dgm:prSet>
      <dgm:spPr/>
    </dgm:pt>
    <dgm:pt modelId="{16E8FE43-9D00-439D-A332-37DA751BFC13}" type="pres">
      <dgm:prSet presAssocID="{09AFF3C6-ED35-47C2-B007-1A203E99B4DC}" presName="levelTx" presStyleLbl="revTx" presStyleIdx="0" presStyleCnt="0">
        <dgm:presLayoutVars>
          <dgm:chMax val="1"/>
          <dgm:bulletEnabled val="1"/>
        </dgm:presLayoutVars>
      </dgm:prSet>
      <dgm:spPr/>
    </dgm:pt>
  </dgm:ptLst>
  <dgm:cxnLst>
    <dgm:cxn modelId="{03334D0B-C9D6-4842-8458-6CE48D1CE142}" type="presOf" srcId="{207605D5-3CCF-44E0-BB13-CBA45E82CE4E}" destId="{400EDA5B-154D-4658-A08E-653A95BD6F70}" srcOrd="0" destOrd="0" presId="urn:microsoft.com/office/officeart/2005/8/layout/pyramid3"/>
    <dgm:cxn modelId="{7080EA27-8B43-4AA8-828F-1388E6D24A7E}" type="presOf" srcId="{207605D5-3CCF-44E0-BB13-CBA45E82CE4E}" destId="{BFC3FF49-2217-40C9-952C-8898F3BB16B0}" srcOrd="1" destOrd="0" presId="urn:microsoft.com/office/officeart/2005/8/layout/pyramid3"/>
    <dgm:cxn modelId="{561F8B28-0260-4B3B-8555-37630D46CF58}" type="presOf" srcId="{D515993E-4D45-4DC0-900E-433F267F8C2E}" destId="{A895AEF5-23B5-47BE-9F1F-5EC1EE8411B6}" srcOrd="1" destOrd="0" presId="urn:microsoft.com/office/officeart/2005/8/layout/pyramid3"/>
    <dgm:cxn modelId="{13CF4A65-A2CF-47BC-87B8-D0C6E0D13D50}" type="presOf" srcId="{D67DF928-9AFB-44A3-986B-A425251F5135}" destId="{A8CBE866-E859-440F-A6F5-0AAAFFB111F6}" srcOrd="0" destOrd="0" presId="urn:microsoft.com/office/officeart/2005/8/layout/pyramid3"/>
    <dgm:cxn modelId="{CCFB1A89-A120-4898-BF13-3016D3FC9E3A}" srcId="{D67DF928-9AFB-44A3-986B-A425251F5135}" destId="{09AFF3C6-ED35-47C2-B007-1A203E99B4DC}" srcOrd="2" destOrd="0" parTransId="{1B502B0C-3042-473E-BE45-7F710888471C}" sibTransId="{789F5EFC-44E3-46FE-85D2-EA9ACF440797}"/>
    <dgm:cxn modelId="{3030889F-2D6A-4A2A-8F4C-43BE34878AF4}" type="presOf" srcId="{D515993E-4D45-4DC0-900E-433F267F8C2E}" destId="{72FD8474-67FE-4F60-A146-DB8E6C6023A9}" srcOrd="0" destOrd="0" presId="urn:microsoft.com/office/officeart/2005/8/layout/pyramid3"/>
    <dgm:cxn modelId="{45C32DB1-A2EA-4B95-BBEC-62408096EFF8}" srcId="{D67DF928-9AFB-44A3-986B-A425251F5135}" destId="{207605D5-3CCF-44E0-BB13-CBA45E82CE4E}" srcOrd="0" destOrd="0" parTransId="{4B214B9B-58DA-4416-9094-4A694E31BF2D}" sibTransId="{E2A7A2D6-8740-47B8-999C-AB2D7C2FB52C}"/>
    <dgm:cxn modelId="{1E03F0C9-844C-4762-AB41-09321F8EE271}" type="presOf" srcId="{09AFF3C6-ED35-47C2-B007-1A203E99B4DC}" destId="{16E8FE43-9D00-439D-A332-37DA751BFC13}" srcOrd="1" destOrd="0" presId="urn:microsoft.com/office/officeart/2005/8/layout/pyramid3"/>
    <dgm:cxn modelId="{2F44D2D3-C6E5-4B72-8DA0-E51CFDDDE16F}" type="presOf" srcId="{09AFF3C6-ED35-47C2-B007-1A203E99B4DC}" destId="{519EF8B9-8B08-49B5-8446-1A7D001624CF}" srcOrd="0" destOrd="0" presId="urn:microsoft.com/office/officeart/2005/8/layout/pyramid3"/>
    <dgm:cxn modelId="{01792BF7-1F9B-4E7A-B726-861F5335E63D}" srcId="{D67DF928-9AFB-44A3-986B-A425251F5135}" destId="{D515993E-4D45-4DC0-900E-433F267F8C2E}" srcOrd="1" destOrd="0" parTransId="{94DA28BB-AE6C-4301-BA48-4540A3E30AF5}" sibTransId="{CE48C515-A43B-4388-A747-11F0D90E0F35}"/>
    <dgm:cxn modelId="{907E85E8-6F8D-42CE-A8DC-7EAC9629248B}" type="presParOf" srcId="{A8CBE866-E859-440F-A6F5-0AAAFFB111F6}" destId="{A075FC16-ED1D-45AA-A17D-DCBF39B0679A}" srcOrd="0" destOrd="0" presId="urn:microsoft.com/office/officeart/2005/8/layout/pyramid3"/>
    <dgm:cxn modelId="{59D2EC9E-054C-48DB-A7F6-28B758CE61DB}" type="presParOf" srcId="{A075FC16-ED1D-45AA-A17D-DCBF39B0679A}" destId="{400EDA5B-154D-4658-A08E-653A95BD6F70}" srcOrd="0" destOrd="0" presId="urn:microsoft.com/office/officeart/2005/8/layout/pyramid3"/>
    <dgm:cxn modelId="{CEE15C2B-16D9-4B64-80CD-5B4CAA4B836E}" type="presParOf" srcId="{A075FC16-ED1D-45AA-A17D-DCBF39B0679A}" destId="{BFC3FF49-2217-40C9-952C-8898F3BB16B0}" srcOrd="1" destOrd="0" presId="urn:microsoft.com/office/officeart/2005/8/layout/pyramid3"/>
    <dgm:cxn modelId="{0CF8A57F-BF89-41E8-B36F-24935EFAC44A}" type="presParOf" srcId="{A8CBE866-E859-440F-A6F5-0AAAFFB111F6}" destId="{2E2BED9D-1698-4F9C-A205-F886998F0F9A}" srcOrd="1" destOrd="0" presId="urn:microsoft.com/office/officeart/2005/8/layout/pyramid3"/>
    <dgm:cxn modelId="{66A6F464-3C63-421C-87D3-FBB249D5EE58}" type="presParOf" srcId="{2E2BED9D-1698-4F9C-A205-F886998F0F9A}" destId="{72FD8474-67FE-4F60-A146-DB8E6C6023A9}" srcOrd="0" destOrd="0" presId="urn:microsoft.com/office/officeart/2005/8/layout/pyramid3"/>
    <dgm:cxn modelId="{CC0F8744-7894-43E9-9037-B3B4E2FB0CED}" type="presParOf" srcId="{2E2BED9D-1698-4F9C-A205-F886998F0F9A}" destId="{A895AEF5-23B5-47BE-9F1F-5EC1EE8411B6}" srcOrd="1" destOrd="0" presId="urn:microsoft.com/office/officeart/2005/8/layout/pyramid3"/>
    <dgm:cxn modelId="{80948E4E-20B2-47EF-B946-65689A28CA69}" type="presParOf" srcId="{A8CBE866-E859-440F-A6F5-0AAAFFB111F6}" destId="{D22E54F8-E9C1-48DA-A207-7D17B3B5CF10}" srcOrd="2" destOrd="0" presId="urn:microsoft.com/office/officeart/2005/8/layout/pyramid3"/>
    <dgm:cxn modelId="{6D29C455-51D1-4D24-9357-1DCE486839E1}" type="presParOf" srcId="{D22E54F8-E9C1-48DA-A207-7D17B3B5CF10}" destId="{519EF8B9-8B08-49B5-8446-1A7D001624CF}" srcOrd="0" destOrd="0" presId="urn:microsoft.com/office/officeart/2005/8/layout/pyramid3"/>
    <dgm:cxn modelId="{117169BA-0FE9-4282-B7CF-8F5EDFCAD646}" type="presParOf" srcId="{D22E54F8-E9C1-48DA-A207-7D17B3B5CF10}" destId="{16E8FE43-9D00-439D-A332-37DA751BFC13}"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34AE83-AD7F-4D9A-8FE4-F1AC7BA7B92E}"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97C25E1-5A2C-4F9B-881A-517EB2C24BC8}">
      <dgm:prSet phldrT="[Text]"/>
      <dgm:spPr/>
      <dgm:t>
        <a:bodyPr/>
        <a:lstStyle/>
        <a:p>
          <a:r>
            <a:rPr lang="en-US" dirty="0"/>
            <a:t>Inventory nonclinical tasks</a:t>
          </a:r>
        </a:p>
      </dgm:t>
    </dgm:pt>
    <dgm:pt modelId="{CA740453-7F03-4761-B6EF-5B54286C5736}" type="parTrans" cxnId="{E4154E11-6673-41A1-99F1-26BB21C0A8CF}">
      <dgm:prSet/>
      <dgm:spPr/>
      <dgm:t>
        <a:bodyPr/>
        <a:lstStyle/>
        <a:p>
          <a:endParaRPr lang="en-US"/>
        </a:p>
      </dgm:t>
    </dgm:pt>
    <dgm:pt modelId="{54F9543D-97CF-4BD1-A924-2BB9AA3C5D24}" type="sibTrans" cxnId="{E4154E11-6673-41A1-99F1-26BB21C0A8CF}">
      <dgm:prSet/>
      <dgm:spPr/>
      <dgm:t>
        <a:bodyPr/>
        <a:lstStyle/>
        <a:p>
          <a:endParaRPr lang="en-US"/>
        </a:p>
      </dgm:t>
    </dgm:pt>
    <dgm:pt modelId="{4DE08C3F-D9CD-4D2F-8151-1D7A495865B1}">
      <dgm:prSet phldrT="[Text]"/>
      <dgm:spPr/>
      <dgm:t>
        <a:bodyPr/>
        <a:lstStyle/>
        <a:p>
          <a:r>
            <a:rPr lang="en-US" dirty="0"/>
            <a:t>Reassign as appropriate</a:t>
          </a:r>
        </a:p>
      </dgm:t>
    </dgm:pt>
    <dgm:pt modelId="{9E6C72D4-939E-4357-B157-032DE21CBBE7}" type="parTrans" cxnId="{BEE4019F-6E37-493C-82F3-3983E4330E05}">
      <dgm:prSet/>
      <dgm:spPr/>
      <dgm:t>
        <a:bodyPr/>
        <a:lstStyle/>
        <a:p>
          <a:endParaRPr lang="en-US"/>
        </a:p>
      </dgm:t>
    </dgm:pt>
    <dgm:pt modelId="{0A3DB939-28D2-47DF-8E6E-640ECD9352C2}" type="sibTrans" cxnId="{BEE4019F-6E37-493C-82F3-3983E4330E05}">
      <dgm:prSet/>
      <dgm:spPr/>
      <dgm:t>
        <a:bodyPr/>
        <a:lstStyle/>
        <a:p>
          <a:endParaRPr lang="en-US"/>
        </a:p>
      </dgm:t>
    </dgm:pt>
    <dgm:pt modelId="{1642D340-F2C1-426F-A994-D9CF996A3DB5}">
      <dgm:prSet phldrT="[Text]"/>
      <dgm:spPr/>
      <dgm:t>
        <a:bodyPr/>
        <a:lstStyle/>
        <a:p>
          <a:r>
            <a:rPr lang="en-US" dirty="0"/>
            <a:t>Recruit and Retrain</a:t>
          </a:r>
        </a:p>
      </dgm:t>
    </dgm:pt>
    <dgm:pt modelId="{17F1F06A-67D1-4594-A47F-06111E7C6137}" type="parTrans" cxnId="{A782E144-9AC2-4524-BEA1-D5DA2AC5140E}">
      <dgm:prSet/>
      <dgm:spPr/>
      <dgm:t>
        <a:bodyPr/>
        <a:lstStyle/>
        <a:p>
          <a:endParaRPr lang="en-US"/>
        </a:p>
      </dgm:t>
    </dgm:pt>
    <dgm:pt modelId="{51C8E25B-9D21-4525-BAC3-42AE26D8A600}" type="sibTrans" cxnId="{A782E144-9AC2-4524-BEA1-D5DA2AC5140E}">
      <dgm:prSet/>
      <dgm:spPr/>
      <dgm:t>
        <a:bodyPr/>
        <a:lstStyle/>
        <a:p>
          <a:endParaRPr lang="en-US"/>
        </a:p>
      </dgm:t>
    </dgm:pt>
    <dgm:pt modelId="{060ACE11-0B79-4480-B976-7806F263D533}" type="pres">
      <dgm:prSet presAssocID="{0834AE83-AD7F-4D9A-8FE4-F1AC7BA7B92E}" presName="Name0" presStyleCnt="0">
        <dgm:presLayoutVars>
          <dgm:chMax val="11"/>
          <dgm:chPref val="11"/>
          <dgm:dir/>
          <dgm:resizeHandles/>
        </dgm:presLayoutVars>
      </dgm:prSet>
      <dgm:spPr/>
    </dgm:pt>
    <dgm:pt modelId="{2235253A-C51E-45AD-ABAF-E573B997CCFB}" type="pres">
      <dgm:prSet presAssocID="{1642D340-F2C1-426F-A994-D9CF996A3DB5}" presName="Accent3" presStyleCnt="0"/>
      <dgm:spPr/>
    </dgm:pt>
    <dgm:pt modelId="{59147A80-69AE-44F6-B059-5235ACC591F1}" type="pres">
      <dgm:prSet presAssocID="{1642D340-F2C1-426F-A994-D9CF996A3DB5}" presName="Accent" presStyleLbl="node1" presStyleIdx="0" presStyleCnt="3"/>
      <dgm:spPr/>
    </dgm:pt>
    <dgm:pt modelId="{E7377EAD-F025-485E-8223-6E204E528B5A}" type="pres">
      <dgm:prSet presAssocID="{1642D340-F2C1-426F-A994-D9CF996A3DB5}" presName="ParentBackground3" presStyleCnt="0"/>
      <dgm:spPr/>
    </dgm:pt>
    <dgm:pt modelId="{A9E176D2-954E-4B48-9C25-2CF21B686DC8}" type="pres">
      <dgm:prSet presAssocID="{1642D340-F2C1-426F-A994-D9CF996A3DB5}" presName="ParentBackground" presStyleLbl="fgAcc1" presStyleIdx="0" presStyleCnt="3"/>
      <dgm:spPr/>
    </dgm:pt>
    <dgm:pt modelId="{FD3FA822-9BF0-4D55-AC63-CE2DF55C7EFF}" type="pres">
      <dgm:prSet presAssocID="{1642D340-F2C1-426F-A994-D9CF996A3DB5}" presName="Parent3" presStyleLbl="revTx" presStyleIdx="0" presStyleCnt="0">
        <dgm:presLayoutVars>
          <dgm:chMax val="1"/>
          <dgm:chPref val="1"/>
          <dgm:bulletEnabled val="1"/>
        </dgm:presLayoutVars>
      </dgm:prSet>
      <dgm:spPr/>
    </dgm:pt>
    <dgm:pt modelId="{C137CAC7-99C0-4CEA-9EE6-067AF582A5EC}" type="pres">
      <dgm:prSet presAssocID="{4DE08C3F-D9CD-4D2F-8151-1D7A495865B1}" presName="Accent2" presStyleCnt="0"/>
      <dgm:spPr/>
    </dgm:pt>
    <dgm:pt modelId="{1DD5E3A0-4786-42D7-9E2E-33E13BA1D6A8}" type="pres">
      <dgm:prSet presAssocID="{4DE08C3F-D9CD-4D2F-8151-1D7A495865B1}" presName="Accent" presStyleLbl="node1" presStyleIdx="1" presStyleCnt="3"/>
      <dgm:spPr/>
    </dgm:pt>
    <dgm:pt modelId="{9724CAAC-8A65-4202-9CC1-102EECCD3B14}" type="pres">
      <dgm:prSet presAssocID="{4DE08C3F-D9CD-4D2F-8151-1D7A495865B1}" presName="ParentBackground2" presStyleCnt="0"/>
      <dgm:spPr/>
    </dgm:pt>
    <dgm:pt modelId="{B4628204-1537-4997-B7E0-FC8F848ED7ED}" type="pres">
      <dgm:prSet presAssocID="{4DE08C3F-D9CD-4D2F-8151-1D7A495865B1}" presName="ParentBackground" presStyleLbl="fgAcc1" presStyleIdx="1" presStyleCnt="3"/>
      <dgm:spPr/>
    </dgm:pt>
    <dgm:pt modelId="{7B7C999F-85B5-4E0B-9EA3-BD4C88C42C76}" type="pres">
      <dgm:prSet presAssocID="{4DE08C3F-D9CD-4D2F-8151-1D7A495865B1}" presName="Parent2" presStyleLbl="revTx" presStyleIdx="0" presStyleCnt="0">
        <dgm:presLayoutVars>
          <dgm:chMax val="1"/>
          <dgm:chPref val="1"/>
          <dgm:bulletEnabled val="1"/>
        </dgm:presLayoutVars>
      </dgm:prSet>
      <dgm:spPr/>
    </dgm:pt>
    <dgm:pt modelId="{B723D037-D009-472F-9E45-83884CD6604B}" type="pres">
      <dgm:prSet presAssocID="{597C25E1-5A2C-4F9B-881A-517EB2C24BC8}" presName="Accent1" presStyleCnt="0"/>
      <dgm:spPr/>
    </dgm:pt>
    <dgm:pt modelId="{2C13D002-9E23-4AC5-B06B-F1836443A6FB}" type="pres">
      <dgm:prSet presAssocID="{597C25E1-5A2C-4F9B-881A-517EB2C24BC8}" presName="Accent" presStyleLbl="node1" presStyleIdx="2" presStyleCnt="3"/>
      <dgm:spPr/>
    </dgm:pt>
    <dgm:pt modelId="{88B13F90-8A3F-4732-8DDC-F9CC22D42692}" type="pres">
      <dgm:prSet presAssocID="{597C25E1-5A2C-4F9B-881A-517EB2C24BC8}" presName="ParentBackground1" presStyleCnt="0"/>
      <dgm:spPr/>
    </dgm:pt>
    <dgm:pt modelId="{8989DC76-8531-47F5-85AC-3DD5B2B2FDC6}" type="pres">
      <dgm:prSet presAssocID="{597C25E1-5A2C-4F9B-881A-517EB2C24BC8}" presName="ParentBackground" presStyleLbl="fgAcc1" presStyleIdx="2" presStyleCnt="3"/>
      <dgm:spPr/>
    </dgm:pt>
    <dgm:pt modelId="{EAA6067E-ADB2-485E-AE35-84238EA3E3C1}" type="pres">
      <dgm:prSet presAssocID="{597C25E1-5A2C-4F9B-881A-517EB2C24BC8}" presName="Parent1" presStyleLbl="revTx" presStyleIdx="0" presStyleCnt="0">
        <dgm:presLayoutVars>
          <dgm:chMax val="1"/>
          <dgm:chPref val="1"/>
          <dgm:bulletEnabled val="1"/>
        </dgm:presLayoutVars>
      </dgm:prSet>
      <dgm:spPr/>
    </dgm:pt>
  </dgm:ptLst>
  <dgm:cxnLst>
    <dgm:cxn modelId="{5EAFBF06-5A98-4FAC-BC3A-30FA13CC6702}" type="presOf" srcId="{4DE08C3F-D9CD-4D2F-8151-1D7A495865B1}" destId="{B4628204-1537-4997-B7E0-FC8F848ED7ED}" srcOrd="0" destOrd="0" presId="urn:microsoft.com/office/officeart/2011/layout/CircleProcess"/>
    <dgm:cxn modelId="{E4154E11-6673-41A1-99F1-26BB21C0A8CF}" srcId="{0834AE83-AD7F-4D9A-8FE4-F1AC7BA7B92E}" destId="{597C25E1-5A2C-4F9B-881A-517EB2C24BC8}" srcOrd="0" destOrd="0" parTransId="{CA740453-7F03-4761-B6EF-5B54286C5736}" sibTransId="{54F9543D-97CF-4BD1-A924-2BB9AA3C5D24}"/>
    <dgm:cxn modelId="{610BC460-46C6-485A-801E-6B11B04C23E0}" type="presOf" srcId="{597C25E1-5A2C-4F9B-881A-517EB2C24BC8}" destId="{EAA6067E-ADB2-485E-AE35-84238EA3E3C1}" srcOrd="1" destOrd="0" presId="urn:microsoft.com/office/officeart/2011/layout/CircleProcess"/>
    <dgm:cxn modelId="{A782E144-9AC2-4524-BEA1-D5DA2AC5140E}" srcId="{0834AE83-AD7F-4D9A-8FE4-F1AC7BA7B92E}" destId="{1642D340-F2C1-426F-A994-D9CF996A3DB5}" srcOrd="2" destOrd="0" parTransId="{17F1F06A-67D1-4594-A47F-06111E7C6137}" sibTransId="{51C8E25B-9D21-4525-BAC3-42AE26D8A600}"/>
    <dgm:cxn modelId="{BEE4019F-6E37-493C-82F3-3983E4330E05}" srcId="{0834AE83-AD7F-4D9A-8FE4-F1AC7BA7B92E}" destId="{4DE08C3F-D9CD-4D2F-8151-1D7A495865B1}" srcOrd="1" destOrd="0" parTransId="{9E6C72D4-939E-4357-B157-032DE21CBBE7}" sibTransId="{0A3DB939-28D2-47DF-8E6E-640ECD9352C2}"/>
    <dgm:cxn modelId="{7B924BCD-957C-4F42-B20D-F8CA9D2D59CD}" type="presOf" srcId="{1642D340-F2C1-426F-A994-D9CF996A3DB5}" destId="{A9E176D2-954E-4B48-9C25-2CF21B686DC8}" srcOrd="0" destOrd="0" presId="urn:microsoft.com/office/officeart/2011/layout/CircleProcess"/>
    <dgm:cxn modelId="{B668A0DA-D13A-4D6E-8FE8-529127DE9DE3}" type="presOf" srcId="{4DE08C3F-D9CD-4D2F-8151-1D7A495865B1}" destId="{7B7C999F-85B5-4E0B-9EA3-BD4C88C42C76}" srcOrd="1" destOrd="0" presId="urn:microsoft.com/office/officeart/2011/layout/CircleProcess"/>
    <dgm:cxn modelId="{FC0831DC-F19A-40A7-B21A-6AD70C084A0A}" type="presOf" srcId="{0834AE83-AD7F-4D9A-8FE4-F1AC7BA7B92E}" destId="{060ACE11-0B79-4480-B976-7806F263D533}" srcOrd="0" destOrd="0" presId="urn:microsoft.com/office/officeart/2011/layout/CircleProcess"/>
    <dgm:cxn modelId="{6A26DEEF-44CC-4E32-9E6A-6BF0078F45F4}" type="presOf" srcId="{1642D340-F2C1-426F-A994-D9CF996A3DB5}" destId="{FD3FA822-9BF0-4D55-AC63-CE2DF55C7EFF}" srcOrd="1" destOrd="0" presId="urn:microsoft.com/office/officeart/2011/layout/CircleProcess"/>
    <dgm:cxn modelId="{AEB0A9F1-0ADC-450C-A6B1-F39BD5B0049C}" type="presOf" srcId="{597C25E1-5A2C-4F9B-881A-517EB2C24BC8}" destId="{8989DC76-8531-47F5-85AC-3DD5B2B2FDC6}" srcOrd="0" destOrd="0" presId="urn:microsoft.com/office/officeart/2011/layout/CircleProcess"/>
    <dgm:cxn modelId="{2D1F23A4-E0DD-44D8-A9ED-1EAB315CFB04}" type="presParOf" srcId="{060ACE11-0B79-4480-B976-7806F263D533}" destId="{2235253A-C51E-45AD-ABAF-E573B997CCFB}" srcOrd="0" destOrd="0" presId="urn:microsoft.com/office/officeart/2011/layout/CircleProcess"/>
    <dgm:cxn modelId="{59E19145-AD34-40B4-9641-C78C847A4796}" type="presParOf" srcId="{2235253A-C51E-45AD-ABAF-E573B997CCFB}" destId="{59147A80-69AE-44F6-B059-5235ACC591F1}" srcOrd="0" destOrd="0" presId="urn:microsoft.com/office/officeart/2011/layout/CircleProcess"/>
    <dgm:cxn modelId="{A821F0D5-4C50-4759-9912-6E5C53A599A3}" type="presParOf" srcId="{060ACE11-0B79-4480-B976-7806F263D533}" destId="{E7377EAD-F025-485E-8223-6E204E528B5A}" srcOrd="1" destOrd="0" presId="urn:microsoft.com/office/officeart/2011/layout/CircleProcess"/>
    <dgm:cxn modelId="{7702B694-68A2-464E-A3B6-B94D51E043C6}" type="presParOf" srcId="{E7377EAD-F025-485E-8223-6E204E528B5A}" destId="{A9E176D2-954E-4B48-9C25-2CF21B686DC8}" srcOrd="0" destOrd="0" presId="urn:microsoft.com/office/officeart/2011/layout/CircleProcess"/>
    <dgm:cxn modelId="{5B0055C8-102E-4A61-9228-2409DAB71E8F}" type="presParOf" srcId="{060ACE11-0B79-4480-B976-7806F263D533}" destId="{FD3FA822-9BF0-4D55-AC63-CE2DF55C7EFF}" srcOrd="2" destOrd="0" presId="urn:microsoft.com/office/officeart/2011/layout/CircleProcess"/>
    <dgm:cxn modelId="{F7A7921E-497A-4797-AE6A-82809922B022}" type="presParOf" srcId="{060ACE11-0B79-4480-B976-7806F263D533}" destId="{C137CAC7-99C0-4CEA-9EE6-067AF582A5EC}" srcOrd="3" destOrd="0" presId="urn:microsoft.com/office/officeart/2011/layout/CircleProcess"/>
    <dgm:cxn modelId="{28FB971B-8A06-4414-9B7E-B22C3ECE4C50}" type="presParOf" srcId="{C137CAC7-99C0-4CEA-9EE6-067AF582A5EC}" destId="{1DD5E3A0-4786-42D7-9E2E-33E13BA1D6A8}" srcOrd="0" destOrd="0" presId="urn:microsoft.com/office/officeart/2011/layout/CircleProcess"/>
    <dgm:cxn modelId="{E793FF71-505B-475E-8EAA-262AA5A4A6EA}" type="presParOf" srcId="{060ACE11-0B79-4480-B976-7806F263D533}" destId="{9724CAAC-8A65-4202-9CC1-102EECCD3B14}" srcOrd="4" destOrd="0" presId="urn:microsoft.com/office/officeart/2011/layout/CircleProcess"/>
    <dgm:cxn modelId="{E1CFA079-E8FB-49E5-B242-106C8F7A2C78}" type="presParOf" srcId="{9724CAAC-8A65-4202-9CC1-102EECCD3B14}" destId="{B4628204-1537-4997-B7E0-FC8F848ED7ED}" srcOrd="0" destOrd="0" presId="urn:microsoft.com/office/officeart/2011/layout/CircleProcess"/>
    <dgm:cxn modelId="{9DE8D774-8021-413C-96FD-72AB9BB83F5F}" type="presParOf" srcId="{060ACE11-0B79-4480-B976-7806F263D533}" destId="{7B7C999F-85B5-4E0B-9EA3-BD4C88C42C76}" srcOrd="5" destOrd="0" presId="urn:microsoft.com/office/officeart/2011/layout/CircleProcess"/>
    <dgm:cxn modelId="{2C3D479E-81B6-499A-B02F-D767EAF9BAE8}" type="presParOf" srcId="{060ACE11-0B79-4480-B976-7806F263D533}" destId="{B723D037-D009-472F-9E45-83884CD6604B}" srcOrd="6" destOrd="0" presId="urn:microsoft.com/office/officeart/2011/layout/CircleProcess"/>
    <dgm:cxn modelId="{312449EB-9E1D-4CF4-B342-AC2D6E949630}" type="presParOf" srcId="{B723D037-D009-472F-9E45-83884CD6604B}" destId="{2C13D002-9E23-4AC5-B06B-F1836443A6FB}" srcOrd="0" destOrd="0" presId="urn:microsoft.com/office/officeart/2011/layout/CircleProcess"/>
    <dgm:cxn modelId="{B528021B-1AB7-481F-979E-DD178749E138}" type="presParOf" srcId="{060ACE11-0B79-4480-B976-7806F263D533}" destId="{88B13F90-8A3F-4732-8DDC-F9CC22D42692}" srcOrd="7" destOrd="0" presId="urn:microsoft.com/office/officeart/2011/layout/CircleProcess"/>
    <dgm:cxn modelId="{FDCC7753-AFA9-4E61-BED0-CF8BF4ABEE0E}" type="presParOf" srcId="{88B13F90-8A3F-4732-8DDC-F9CC22D42692}" destId="{8989DC76-8531-47F5-85AC-3DD5B2B2FDC6}" srcOrd="0" destOrd="0" presId="urn:microsoft.com/office/officeart/2011/layout/CircleProcess"/>
    <dgm:cxn modelId="{50B49769-C9A3-4F76-9129-40487139B099}" type="presParOf" srcId="{060ACE11-0B79-4480-B976-7806F263D533}" destId="{EAA6067E-ADB2-485E-AE35-84238EA3E3C1}"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6521F-762A-4339-8B43-4E3328041D59}">
      <dsp:nvSpPr>
        <dsp:cNvPr id="0" name=""/>
        <dsp:cNvSpPr/>
      </dsp:nvSpPr>
      <dsp:spPr>
        <a:xfrm>
          <a:off x="9009" y="595128"/>
          <a:ext cx="1460366" cy="1460366"/>
        </a:xfrm>
        <a:prstGeom prst="ellipse">
          <a:avLst/>
        </a:prstGeom>
        <a:solidFill>
          <a:schemeClr val="accent1">
            <a:lumMod val="40000"/>
            <a:lumOff val="60000"/>
          </a:schemeClr>
        </a:solidFill>
        <a:ln>
          <a:solidFill>
            <a:schemeClr val="accent1">
              <a:lumMod val="40000"/>
              <a:lumOff val="60000"/>
            </a:schemeClr>
          </a:solidFill>
        </a:ln>
        <a:effectLst/>
      </dsp:spPr>
      <dsp:style>
        <a:lnRef idx="0">
          <a:scrgbClr r="0" g="0" b="0"/>
        </a:lnRef>
        <a:fillRef idx="1">
          <a:scrgbClr r="0" g="0" b="0"/>
        </a:fillRef>
        <a:effectRef idx="0">
          <a:scrgbClr r="0" g="0" b="0"/>
        </a:effectRef>
        <a:fontRef idx="minor"/>
      </dsp:style>
    </dsp:sp>
    <dsp:sp modelId="{8E263573-606D-47FE-8591-03662AEB03C4}">
      <dsp:nvSpPr>
        <dsp:cNvPr id="0" name=""/>
        <dsp:cNvSpPr/>
      </dsp:nvSpPr>
      <dsp:spPr>
        <a:xfrm>
          <a:off x="315686" y="901805"/>
          <a:ext cx="847012" cy="847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08B3CA-EED5-4D07-9648-66A98125A627}">
      <dsp:nvSpPr>
        <dsp:cNvPr id="0" name=""/>
        <dsp:cNvSpPr/>
      </dsp:nvSpPr>
      <dsp:spPr>
        <a:xfrm>
          <a:off x="1782311" y="595128"/>
          <a:ext cx="3442291" cy="146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Discuss the impact and integration of behavioral health in rural healthcare</a:t>
          </a:r>
        </a:p>
      </dsp:txBody>
      <dsp:txXfrm>
        <a:off x="1782311" y="595128"/>
        <a:ext cx="3442291" cy="1460366"/>
      </dsp:txXfrm>
    </dsp:sp>
    <dsp:sp modelId="{6ED8DCF9-AA13-4B3B-8BAA-61F0ACD705DA}">
      <dsp:nvSpPr>
        <dsp:cNvPr id="0" name=""/>
        <dsp:cNvSpPr/>
      </dsp:nvSpPr>
      <dsp:spPr>
        <a:xfrm>
          <a:off x="5824396" y="595128"/>
          <a:ext cx="1460366" cy="1460366"/>
        </a:xfrm>
        <a:prstGeom prst="ellipse">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D98590CF-AFBF-4A24-A0C9-849140A796C5}">
      <dsp:nvSpPr>
        <dsp:cNvPr id="0" name=""/>
        <dsp:cNvSpPr/>
      </dsp:nvSpPr>
      <dsp:spPr>
        <a:xfrm>
          <a:off x="6131073" y="901805"/>
          <a:ext cx="847012" cy="847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6054BB-6F61-449F-9409-C7401F7F3D0D}">
      <dsp:nvSpPr>
        <dsp:cNvPr id="0" name=""/>
        <dsp:cNvSpPr/>
      </dsp:nvSpPr>
      <dsp:spPr>
        <a:xfrm>
          <a:off x="7597698" y="595128"/>
          <a:ext cx="3442291" cy="146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State recent federal changes and the opportunities related to these changes</a:t>
          </a:r>
        </a:p>
      </dsp:txBody>
      <dsp:txXfrm>
        <a:off x="7597698" y="595128"/>
        <a:ext cx="3442291" cy="1460366"/>
      </dsp:txXfrm>
    </dsp:sp>
    <dsp:sp modelId="{FEB49878-2FF1-4959-9EDA-6CE1E2F88259}">
      <dsp:nvSpPr>
        <dsp:cNvPr id="0" name=""/>
        <dsp:cNvSpPr/>
      </dsp:nvSpPr>
      <dsp:spPr>
        <a:xfrm>
          <a:off x="9009" y="2897504"/>
          <a:ext cx="1460366" cy="1460366"/>
        </a:xfrm>
        <a:prstGeom prst="ellipse">
          <a:avLst/>
        </a:prstGeom>
        <a:solidFill>
          <a:schemeClr val="accent1">
            <a:lumMod val="40000"/>
            <a:lumOff val="60000"/>
          </a:schemeClr>
        </a:solidFill>
        <a:ln>
          <a:solidFill>
            <a:schemeClr val="accent1">
              <a:lumMod val="40000"/>
              <a:lumOff val="60000"/>
            </a:schemeClr>
          </a:solidFill>
        </a:ln>
        <a:effectLst/>
      </dsp:spPr>
      <dsp:style>
        <a:lnRef idx="0">
          <a:scrgbClr r="0" g="0" b="0"/>
        </a:lnRef>
        <a:fillRef idx="1">
          <a:scrgbClr r="0" g="0" b="0"/>
        </a:fillRef>
        <a:effectRef idx="0">
          <a:scrgbClr r="0" g="0" b="0"/>
        </a:effectRef>
        <a:fontRef idx="minor"/>
      </dsp:style>
    </dsp:sp>
    <dsp:sp modelId="{C2231A09-666F-41F2-989A-C6663C08D8A9}">
      <dsp:nvSpPr>
        <dsp:cNvPr id="0" name=""/>
        <dsp:cNvSpPr/>
      </dsp:nvSpPr>
      <dsp:spPr>
        <a:xfrm>
          <a:off x="315686" y="3204181"/>
          <a:ext cx="847012" cy="847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2EC55C-ACE1-43F2-886A-34EC4DCAB0CE}">
      <dsp:nvSpPr>
        <dsp:cNvPr id="0" name=""/>
        <dsp:cNvSpPr/>
      </dsp:nvSpPr>
      <dsp:spPr>
        <a:xfrm>
          <a:off x="1782311" y="2897504"/>
          <a:ext cx="3442291" cy="146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List opportunities related to services and provider types</a:t>
          </a:r>
        </a:p>
      </dsp:txBody>
      <dsp:txXfrm>
        <a:off x="1782311" y="2897504"/>
        <a:ext cx="3442291" cy="1460366"/>
      </dsp:txXfrm>
    </dsp:sp>
    <dsp:sp modelId="{40E49223-3263-4E70-BB71-2412DEC44502}">
      <dsp:nvSpPr>
        <dsp:cNvPr id="0" name=""/>
        <dsp:cNvSpPr/>
      </dsp:nvSpPr>
      <dsp:spPr>
        <a:xfrm>
          <a:off x="5824396" y="2897504"/>
          <a:ext cx="1460366" cy="1460366"/>
        </a:xfrm>
        <a:prstGeom prst="ellipse">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D4D36003-897E-4875-BB76-B21D1D83B877}">
      <dsp:nvSpPr>
        <dsp:cNvPr id="0" name=""/>
        <dsp:cNvSpPr/>
      </dsp:nvSpPr>
      <dsp:spPr>
        <a:xfrm>
          <a:off x="6131073" y="3204181"/>
          <a:ext cx="847012" cy="847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5B2B5F-A278-4030-AF9C-AB2A8DFC06BB}">
      <dsp:nvSpPr>
        <dsp:cNvPr id="0" name=""/>
        <dsp:cNvSpPr/>
      </dsp:nvSpPr>
      <dsp:spPr>
        <a:xfrm>
          <a:off x="7597698" y="2897504"/>
          <a:ext cx="3442291" cy="146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Examine strategy opportunities for implementation of behavioral health</a:t>
          </a:r>
        </a:p>
      </dsp:txBody>
      <dsp:txXfrm>
        <a:off x="7597698" y="2897504"/>
        <a:ext cx="3442291" cy="14603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E7CF7-6786-4DFB-94BB-B6E96F28B0E9}">
      <dsp:nvSpPr>
        <dsp:cNvPr id="0" name=""/>
        <dsp:cNvSpPr/>
      </dsp:nvSpPr>
      <dsp:spPr>
        <a:xfrm>
          <a:off x="0" y="604"/>
          <a:ext cx="11049000" cy="1414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ABB3C-4653-4045-8423-B6592E7DFAFF}">
      <dsp:nvSpPr>
        <dsp:cNvPr id="0" name=""/>
        <dsp:cNvSpPr/>
      </dsp:nvSpPr>
      <dsp:spPr>
        <a:xfrm>
          <a:off x="427976" y="318933"/>
          <a:ext cx="778138" cy="778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6FF8A6-FD62-41E6-8511-81E85EBA9320}">
      <dsp:nvSpPr>
        <dsp:cNvPr id="0" name=""/>
        <dsp:cNvSpPr/>
      </dsp:nvSpPr>
      <dsp:spPr>
        <a:xfrm>
          <a:off x="1634090" y="604"/>
          <a:ext cx="9414909" cy="14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33" tIns="149733" rIns="149733" bIns="149733" numCol="1" spcCol="1270" anchor="ctr" anchorCtr="0">
          <a:noAutofit/>
        </a:bodyPr>
        <a:lstStyle/>
        <a:p>
          <a:pPr marL="0" lvl="0" indent="0" algn="l" defTabSz="1111250">
            <a:lnSpc>
              <a:spcPct val="100000"/>
            </a:lnSpc>
            <a:spcBef>
              <a:spcPct val="0"/>
            </a:spcBef>
            <a:spcAft>
              <a:spcPct val="35000"/>
            </a:spcAft>
            <a:buNone/>
          </a:pPr>
          <a:r>
            <a:rPr lang="en-US" sz="2500" kern="1200" dirty="0"/>
            <a:t>Work to develop competitive wage and benefit packages that offer incentives not common in the market</a:t>
          </a:r>
        </a:p>
      </dsp:txBody>
      <dsp:txXfrm>
        <a:off x="1634090" y="604"/>
        <a:ext cx="9414909" cy="1414797"/>
      </dsp:txXfrm>
    </dsp:sp>
    <dsp:sp modelId="{DA773558-8738-4196-AE94-662B94984F26}">
      <dsp:nvSpPr>
        <dsp:cNvPr id="0" name=""/>
        <dsp:cNvSpPr/>
      </dsp:nvSpPr>
      <dsp:spPr>
        <a:xfrm>
          <a:off x="0" y="1769100"/>
          <a:ext cx="11049000" cy="1414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EC349B-6085-4D48-B9D1-F90A53EBF3EA}">
      <dsp:nvSpPr>
        <dsp:cNvPr id="0" name=""/>
        <dsp:cNvSpPr/>
      </dsp:nvSpPr>
      <dsp:spPr>
        <a:xfrm>
          <a:off x="427976" y="2087430"/>
          <a:ext cx="778138" cy="77813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44541-E0C2-4840-8BA3-6FA2436E6255}">
      <dsp:nvSpPr>
        <dsp:cNvPr id="0" name=""/>
        <dsp:cNvSpPr/>
      </dsp:nvSpPr>
      <dsp:spPr>
        <a:xfrm>
          <a:off x="1634090" y="1769100"/>
          <a:ext cx="9414909" cy="14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33" tIns="149733" rIns="149733" bIns="149733" numCol="1" spcCol="1270" anchor="ctr" anchorCtr="0">
          <a:noAutofit/>
        </a:bodyPr>
        <a:lstStyle/>
        <a:p>
          <a:pPr marL="0" lvl="0" indent="0" algn="l" defTabSz="1111250">
            <a:lnSpc>
              <a:spcPct val="100000"/>
            </a:lnSpc>
            <a:spcBef>
              <a:spcPct val="0"/>
            </a:spcBef>
            <a:spcAft>
              <a:spcPct val="35000"/>
            </a:spcAft>
            <a:buNone/>
          </a:pPr>
          <a:r>
            <a:rPr lang="en-US" sz="2500" kern="1200" dirty="0"/>
            <a:t>Partner with university programs to reach prospective employees early</a:t>
          </a:r>
        </a:p>
      </dsp:txBody>
      <dsp:txXfrm>
        <a:off x="1634090" y="1769100"/>
        <a:ext cx="9414909" cy="1414797"/>
      </dsp:txXfrm>
    </dsp:sp>
    <dsp:sp modelId="{A36426C3-6762-426C-B6CE-A9EE3CC0C0C8}">
      <dsp:nvSpPr>
        <dsp:cNvPr id="0" name=""/>
        <dsp:cNvSpPr/>
      </dsp:nvSpPr>
      <dsp:spPr>
        <a:xfrm>
          <a:off x="0" y="3537597"/>
          <a:ext cx="11049000" cy="1414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91282-8C2C-4421-B780-D67992FD695E}">
      <dsp:nvSpPr>
        <dsp:cNvPr id="0" name=""/>
        <dsp:cNvSpPr/>
      </dsp:nvSpPr>
      <dsp:spPr>
        <a:xfrm>
          <a:off x="427976" y="3855926"/>
          <a:ext cx="778138" cy="778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C20DC-980E-4DDD-B352-E39DC7206F39}">
      <dsp:nvSpPr>
        <dsp:cNvPr id="0" name=""/>
        <dsp:cNvSpPr/>
      </dsp:nvSpPr>
      <dsp:spPr>
        <a:xfrm>
          <a:off x="1634090" y="3537597"/>
          <a:ext cx="9414909" cy="14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33" tIns="149733" rIns="149733" bIns="149733" numCol="1" spcCol="1270" anchor="ctr" anchorCtr="0">
          <a:noAutofit/>
        </a:bodyPr>
        <a:lstStyle/>
        <a:p>
          <a:pPr marL="0" lvl="0" indent="0" algn="l" defTabSz="1111250">
            <a:lnSpc>
              <a:spcPct val="100000"/>
            </a:lnSpc>
            <a:spcBef>
              <a:spcPct val="0"/>
            </a:spcBef>
            <a:spcAft>
              <a:spcPct val="35000"/>
            </a:spcAft>
            <a:buNone/>
          </a:pPr>
          <a:r>
            <a:rPr lang="en-US" sz="2500" kern="1200" dirty="0"/>
            <a:t>Update work-flows to increase the potential applicant pool</a:t>
          </a:r>
        </a:p>
      </dsp:txBody>
      <dsp:txXfrm>
        <a:off x="1634090" y="3537597"/>
        <a:ext cx="9414909" cy="14147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A55E3-770E-4523-BEF7-20255BA713E0}">
      <dsp:nvSpPr>
        <dsp:cNvPr id="0" name=""/>
        <dsp:cNvSpPr/>
      </dsp:nvSpPr>
      <dsp:spPr>
        <a:xfrm>
          <a:off x="823599" y="528035"/>
          <a:ext cx="1722794" cy="1722794"/>
        </a:xfrm>
        <a:prstGeom prst="pieWedge">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Employees</a:t>
          </a:r>
        </a:p>
      </dsp:txBody>
      <dsp:txXfrm>
        <a:off x="1328194" y="1032630"/>
        <a:ext cx="1218199" cy="1218199"/>
      </dsp:txXfrm>
    </dsp:sp>
    <dsp:sp modelId="{1A2D51AE-F8B5-4210-9964-ABBAE6AB316E}">
      <dsp:nvSpPr>
        <dsp:cNvPr id="0" name=""/>
        <dsp:cNvSpPr/>
      </dsp:nvSpPr>
      <dsp:spPr>
        <a:xfrm rot="5400000">
          <a:off x="2625968" y="528035"/>
          <a:ext cx="1722794" cy="1722794"/>
        </a:xfrm>
        <a:prstGeom prst="pieWedge">
          <a:avLst/>
        </a:prstGeom>
        <a:solidFill>
          <a:schemeClr val="bg1">
            <a:lumMod val="6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Strategy</a:t>
          </a:r>
        </a:p>
      </dsp:txBody>
      <dsp:txXfrm rot="-5400000">
        <a:off x="2625968" y="1032630"/>
        <a:ext cx="1218199" cy="1218199"/>
      </dsp:txXfrm>
    </dsp:sp>
    <dsp:sp modelId="{9A488C04-3C09-4ADD-A963-C35482187247}">
      <dsp:nvSpPr>
        <dsp:cNvPr id="0" name=""/>
        <dsp:cNvSpPr/>
      </dsp:nvSpPr>
      <dsp:spPr>
        <a:xfrm rot="10800000">
          <a:off x="2625968" y="2330404"/>
          <a:ext cx="1722794" cy="1722794"/>
        </a:xfrm>
        <a:prstGeom prst="pieWedge">
          <a:avLst/>
        </a:prstGeom>
        <a:solidFill>
          <a:schemeClr val="tx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Contracts</a:t>
          </a:r>
        </a:p>
      </dsp:txBody>
      <dsp:txXfrm rot="10800000">
        <a:off x="2625968" y="2330404"/>
        <a:ext cx="1218199" cy="1218199"/>
      </dsp:txXfrm>
    </dsp:sp>
    <dsp:sp modelId="{7DED6B1C-A0F9-4F24-BAC6-01FAA90F984D}">
      <dsp:nvSpPr>
        <dsp:cNvPr id="0" name=""/>
        <dsp:cNvSpPr/>
      </dsp:nvSpPr>
      <dsp:spPr>
        <a:xfrm rot="16200000">
          <a:off x="823599" y="2330404"/>
          <a:ext cx="1722794" cy="17227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Community</a:t>
          </a:r>
        </a:p>
      </dsp:txBody>
      <dsp:txXfrm rot="5400000">
        <a:off x="1328194" y="2330404"/>
        <a:ext cx="1218199" cy="1218199"/>
      </dsp:txXfrm>
    </dsp:sp>
    <dsp:sp modelId="{2EE7C3C8-4A55-4817-9D9B-5C151CCF18A6}">
      <dsp:nvSpPr>
        <dsp:cNvPr id="0" name=""/>
        <dsp:cNvSpPr/>
      </dsp:nvSpPr>
      <dsp:spPr>
        <a:xfrm>
          <a:off x="2288770" y="1932530"/>
          <a:ext cx="594821" cy="51723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9B180-F2C8-4561-90C3-FCE765B33622}">
      <dsp:nvSpPr>
        <dsp:cNvPr id="0" name=""/>
        <dsp:cNvSpPr/>
      </dsp:nvSpPr>
      <dsp:spPr>
        <a:xfrm rot="10800000">
          <a:off x="2288770" y="2131467"/>
          <a:ext cx="594821" cy="51723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CD813-E0EE-4406-A65B-2DBEC65BBD9A}">
      <dsp:nvSpPr>
        <dsp:cNvPr id="0" name=""/>
        <dsp:cNvSpPr/>
      </dsp:nvSpPr>
      <dsp:spPr>
        <a:xfrm>
          <a:off x="0" y="604"/>
          <a:ext cx="11049000" cy="1414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C281B-75A3-4067-A4E4-1EA9D1291C86}">
      <dsp:nvSpPr>
        <dsp:cNvPr id="0" name=""/>
        <dsp:cNvSpPr/>
      </dsp:nvSpPr>
      <dsp:spPr>
        <a:xfrm>
          <a:off x="427976" y="318933"/>
          <a:ext cx="778138" cy="778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D2E14E-FC7F-4815-BEFF-1172A2B7C3A5}">
      <dsp:nvSpPr>
        <dsp:cNvPr id="0" name=""/>
        <dsp:cNvSpPr/>
      </dsp:nvSpPr>
      <dsp:spPr>
        <a:xfrm>
          <a:off x="1634090" y="604"/>
          <a:ext cx="9414909" cy="14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33" tIns="149733" rIns="149733" bIns="149733" numCol="1" spcCol="1270" anchor="ctr" anchorCtr="0">
          <a:noAutofit/>
        </a:bodyPr>
        <a:lstStyle/>
        <a:p>
          <a:pPr marL="0" lvl="0" indent="0" algn="l" defTabSz="1111250">
            <a:lnSpc>
              <a:spcPct val="90000"/>
            </a:lnSpc>
            <a:spcBef>
              <a:spcPct val="0"/>
            </a:spcBef>
            <a:spcAft>
              <a:spcPct val="35000"/>
            </a:spcAft>
            <a:buNone/>
          </a:pPr>
          <a:r>
            <a:rPr lang="en-US" sz="2500" kern="1200" dirty="0"/>
            <a:t>BH integration into the care continuum represents an opportunity for increased value.</a:t>
          </a:r>
        </a:p>
      </dsp:txBody>
      <dsp:txXfrm>
        <a:off x="1634090" y="604"/>
        <a:ext cx="9414909" cy="1414797"/>
      </dsp:txXfrm>
    </dsp:sp>
    <dsp:sp modelId="{511A6DCB-FE14-4D50-A220-BC79B308614F}">
      <dsp:nvSpPr>
        <dsp:cNvPr id="0" name=""/>
        <dsp:cNvSpPr/>
      </dsp:nvSpPr>
      <dsp:spPr>
        <a:xfrm>
          <a:off x="0" y="1769100"/>
          <a:ext cx="11049000" cy="1414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E4C70-D1EF-42C5-A27A-FB04199DB8A6}">
      <dsp:nvSpPr>
        <dsp:cNvPr id="0" name=""/>
        <dsp:cNvSpPr/>
      </dsp:nvSpPr>
      <dsp:spPr>
        <a:xfrm>
          <a:off x="427976" y="2087430"/>
          <a:ext cx="778138" cy="778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57AD6E-6139-4F8E-AE7C-F4B1FF90D22B}">
      <dsp:nvSpPr>
        <dsp:cNvPr id="0" name=""/>
        <dsp:cNvSpPr/>
      </dsp:nvSpPr>
      <dsp:spPr>
        <a:xfrm>
          <a:off x="1634090" y="1769100"/>
          <a:ext cx="9414909" cy="14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33" tIns="149733" rIns="149733" bIns="149733" numCol="1" spcCol="1270" anchor="ctr" anchorCtr="0">
          <a:noAutofit/>
        </a:bodyPr>
        <a:lstStyle/>
        <a:p>
          <a:pPr marL="0" lvl="0" indent="0" algn="l" defTabSz="1111250">
            <a:lnSpc>
              <a:spcPct val="90000"/>
            </a:lnSpc>
            <a:spcBef>
              <a:spcPct val="0"/>
            </a:spcBef>
            <a:spcAft>
              <a:spcPct val="35000"/>
            </a:spcAft>
            <a:buNone/>
          </a:pPr>
          <a:r>
            <a:rPr lang="en-US" sz="2500" kern="1200" dirty="0"/>
            <a:t>Physical healthcare costs can be favorably impacted by appropriate BH intervention</a:t>
          </a:r>
        </a:p>
      </dsp:txBody>
      <dsp:txXfrm>
        <a:off x="1634090" y="1769100"/>
        <a:ext cx="9414909" cy="1414797"/>
      </dsp:txXfrm>
    </dsp:sp>
    <dsp:sp modelId="{A672264E-B5CC-4520-9AC7-B6D818966C1E}">
      <dsp:nvSpPr>
        <dsp:cNvPr id="0" name=""/>
        <dsp:cNvSpPr/>
      </dsp:nvSpPr>
      <dsp:spPr>
        <a:xfrm>
          <a:off x="0" y="3537597"/>
          <a:ext cx="11049000" cy="1414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B3AF5-28F1-4915-9771-57E47E5FCA76}">
      <dsp:nvSpPr>
        <dsp:cNvPr id="0" name=""/>
        <dsp:cNvSpPr/>
      </dsp:nvSpPr>
      <dsp:spPr>
        <a:xfrm>
          <a:off x="427976" y="3855926"/>
          <a:ext cx="778138" cy="778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6C1023-C9D1-4883-944C-5B88C8F350CC}">
      <dsp:nvSpPr>
        <dsp:cNvPr id="0" name=""/>
        <dsp:cNvSpPr/>
      </dsp:nvSpPr>
      <dsp:spPr>
        <a:xfrm>
          <a:off x="1634090" y="3537597"/>
          <a:ext cx="9414909" cy="14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33" tIns="149733" rIns="149733" bIns="149733" numCol="1" spcCol="1270" anchor="ctr" anchorCtr="0">
          <a:noAutofit/>
        </a:bodyPr>
        <a:lstStyle/>
        <a:p>
          <a:pPr marL="0" lvl="0" indent="0" algn="l" defTabSz="1111250">
            <a:lnSpc>
              <a:spcPct val="90000"/>
            </a:lnSpc>
            <a:spcBef>
              <a:spcPct val="0"/>
            </a:spcBef>
            <a:spcAft>
              <a:spcPct val="35000"/>
            </a:spcAft>
            <a:buNone/>
          </a:pPr>
          <a:r>
            <a:rPr lang="en-US" sz="2500" kern="1200" dirty="0"/>
            <a:t>Ensure payers know the intent to bring efficiency to the table as part of a holistic approach to care.</a:t>
          </a:r>
        </a:p>
      </dsp:txBody>
      <dsp:txXfrm>
        <a:off x="1634090" y="3537597"/>
        <a:ext cx="9414909" cy="1414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28C94-9953-487D-A273-903C8ABC990D}">
      <dsp:nvSpPr>
        <dsp:cNvPr id="0" name=""/>
        <dsp:cNvSpPr/>
      </dsp:nvSpPr>
      <dsp:spPr>
        <a:xfrm>
          <a:off x="905489" y="474626"/>
          <a:ext cx="3166702" cy="3166702"/>
        </a:xfrm>
        <a:prstGeom prst="blockArc">
          <a:avLst>
            <a:gd name="adj1" fmla="val 10800000"/>
            <a:gd name="adj2" fmla="val 16200000"/>
            <a:gd name="adj3" fmla="val 4642"/>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0EDF0739-4FE6-4FEE-911F-5517C2AA2943}">
      <dsp:nvSpPr>
        <dsp:cNvPr id="0" name=""/>
        <dsp:cNvSpPr/>
      </dsp:nvSpPr>
      <dsp:spPr>
        <a:xfrm>
          <a:off x="905489" y="474626"/>
          <a:ext cx="3166702" cy="3166702"/>
        </a:xfrm>
        <a:prstGeom prst="blockArc">
          <a:avLst>
            <a:gd name="adj1" fmla="val 5400000"/>
            <a:gd name="adj2" fmla="val 10800000"/>
            <a:gd name="adj3" fmla="val 4642"/>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F8C15DEF-1D3F-4C2C-A9F2-A880FC566FB9}">
      <dsp:nvSpPr>
        <dsp:cNvPr id="0" name=""/>
        <dsp:cNvSpPr/>
      </dsp:nvSpPr>
      <dsp:spPr>
        <a:xfrm>
          <a:off x="905489" y="474626"/>
          <a:ext cx="3166702" cy="3166702"/>
        </a:xfrm>
        <a:prstGeom prst="blockArc">
          <a:avLst>
            <a:gd name="adj1" fmla="val 0"/>
            <a:gd name="adj2" fmla="val 5400000"/>
            <a:gd name="adj3" fmla="val 4642"/>
          </a:avLst>
        </a:prstGeom>
        <a:solidFill>
          <a:schemeClr val="bg1">
            <a:lumMod val="65000"/>
          </a:schemeClr>
        </a:solidFill>
        <a:ln cmpd="sng">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sp>
    <dsp:sp modelId="{77F69F95-E3C7-4426-9F93-84451D6C0F92}">
      <dsp:nvSpPr>
        <dsp:cNvPr id="0" name=""/>
        <dsp:cNvSpPr/>
      </dsp:nvSpPr>
      <dsp:spPr>
        <a:xfrm>
          <a:off x="905489" y="474626"/>
          <a:ext cx="3166702" cy="3166702"/>
        </a:xfrm>
        <a:prstGeom prst="blockArc">
          <a:avLst>
            <a:gd name="adj1" fmla="val 16200000"/>
            <a:gd name="adj2" fmla="val 0"/>
            <a:gd name="adj3" fmla="val 4642"/>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D91625D1-84E4-4478-AEE9-59F1B48030E9}">
      <dsp:nvSpPr>
        <dsp:cNvPr id="0" name=""/>
        <dsp:cNvSpPr/>
      </dsp:nvSpPr>
      <dsp:spPr>
        <a:xfrm>
          <a:off x="1759688" y="1328825"/>
          <a:ext cx="1458304" cy="1458304"/>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venir Next" panose="020B0503020202020204" pitchFamily="34" charset="0"/>
            </a:rPr>
            <a:t>Behavioral Health</a:t>
          </a:r>
        </a:p>
      </dsp:txBody>
      <dsp:txXfrm>
        <a:off x="1973252" y="1542389"/>
        <a:ext cx="1031176" cy="1031176"/>
      </dsp:txXfrm>
    </dsp:sp>
    <dsp:sp modelId="{A10EC853-3665-4C25-AC7E-E8B14484DDA5}">
      <dsp:nvSpPr>
        <dsp:cNvPr id="0" name=""/>
        <dsp:cNvSpPr/>
      </dsp:nvSpPr>
      <dsp:spPr>
        <a:xfrm>
          <a:off x="1898294" y="-96018"/>
          <a:ext cx="1181091" cy="121478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venir Next" panose="020B0503020202020204" pitchFamily="34" charset="0"/>
            </a:rPr>
            <a:t>Community Value</a:t>
          </a:r>
        </a:p>
      </dsp:txBody>
      <dsp:txXfrm>
        <a:off x="2071261" y="81884"/>
        <a:ext cx="835157" cy="858984"/>
      </dsp:txXfrm>
    </dsp:sp>
    <dsp:sp modelId="{280698EC-9872-46B6-A805-FE8AB42F11D3}">
      <dsp:nvSpPr>
        <dsp:cNvPr id="0" name=""/>
        <dsp:cNvSpPr/>
      </dsp:nvSpPr>
      <dsp:spPr>
        <a:xfrm>
          <a:off x="3444896" y="1450583"/>
          <a:ext cx="1181091" cy="1214788"/>
        </a:xfrm>
        <a:prstGeom prst="ellipse">
          <a:avLst/>
        </a:prstGeom>
        <a:solidFill>
          <a:schemeClr val="accent3">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venir Next" panose="020B0503020202020204" pitchFamily="34" charset="0"/>
            </a:rPr>
            <a:t>Organizational Value</a:t>
          </a:r>
        </a:p>
      </dsp:txBody>
      <dsp:txXfrm>
        <a:off x="3617863" y="1628485"/>
        <a:ext cx="835157" cy="858984"/>
      </dsp:txXfrm>
    </dsp:sp>
    <dsp:sp modelId="{ECCC626F-766B-464F-BE8D-CCA6DAD1F8E0}">
      <dsp:nvSpPr>
        <dsp:cNvPr id="0" name=""/>
        <dsp:cNvSpPr/>
      </dsp:nvSpPr>
      <dsp:spPr>
        <a:xfrm>
          <a:off x="1898294" y="2997185"/>
          <a:ext cx="1181091" cy="1214788"/>
        </a:xfrm>
        <a:prstGeom prst="ellipse">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venir Next" panose="020B0503020202020204" pitchFamily="34" charset="0"/>
            </a:rPr>
            <a:t>Employee Value</a:t>
          </a:r>
        </a:p>
      </dsp:txBody>
      <dsp:txXfrm>
        <a:off x="2071261" y="3175087"/>
        <a:ext cx="835157" cy="858984"/>
      </dsp:txXfrm>
    </dsp:sp>
    <dsp:sp modelId="{DC502CD4-923D-44A9-A399-19071FE40A83}">
      <dsp:nvSpPr>
        <dsp:cNvPr id="0" name=""/>
        <dsp:cNvSpPr/>
      </dsp:nvSpPr>
      <dsp:spPr>
        <a:xfrm>
          <a:off x="351692" y="1450583"/>
          <a:ext cx="1181091" cy="1214788"/>
        </a:xfrm>
        <a:prstGeom prst="ellipse">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venir Next" panose="020B0503020202020204" pitchFamily="34" charset="0"/>
            </a:rPr>
            <a:t>Payor Value</a:t>
          </a:r>
        </a:p>
      </dsp:txBody>
      <dsp:txXfrm>
        <a:off x="524659" y="1628485"/>
        <a:ext cx="835157" cy="858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F52F9-B356-4EBC-99F2-C68377B5C54C}">
      <dsp:nvSpPr>
        <dsp:cNvPr id="0" name=""/>
        <dsp:cNvSpPr/>
      </dsp:nvSpPr>
      <dsp:spPr>
        <a:xfrm rot="16200000">
          <a:off x="286921" y="-286921"/>
          <a:ext cx="1909233" cy="2483077"/>
        </a:xfrm>
        <a:prstGeom prst="round1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Structured recording of patient health information</a:t>
          </a:r>
        </a:p>
      </dsp:txBody>
      <dsp:txXfrm rot="5400000">
        <a:off x="-1" y="1"/>
        <a:ext cx="2483077" cy="1431925"/>
      </dsp:txXfrm>
    </dsp:sp>
    <dsp:sp modelId="{57CDD5A9-D033-4C38-BAEE-C8A4EAC2FC16}">
      <dsp:nvSpPr>
        <dsp:cNvPr id="0" name=""/>
        <dsp:cNvSpPr/>
      </dsp:nvSpPr>
      <dsp:spPr>
        <a:xfrm>
          <a:off x="2483077" y="0"/>
          <a:ext cx="2483077" cy="1909233"/>
        </a:xfrm>
        <a:prstGeom prst="round1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Keeping comprehensive electronic care plans</a:t>
          </a:r>
        </a:p>
      </dsp:txBody>
      <dsp:txXfrm>
        <a:off x="2483077" y="0"/>
        <a:ext cx="2483077" cy="1431925"/>
      </dsp:txXfrm>
    </dsp:sp>
    <dsp:sp modelId="{070C34C6-3A3B-48DB-B5B8-27BCEF4B526E}">
      <dsp:nvSpPr>
        <dsp:cNvPr id="0" name=""/>
        <dsp:cNvSpPr/>
      </dsp:nvSpPr>
      <dsp:spPr>
        <a:xfrm rot="10800000">
          <a:off x="0" y="1909233"/>
          <a:ext cx="2483077" cy="1909233"/>
        </a:xfrm>
        <a:prstGeom prst="round1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Managing care transitions and other care management services</a:t>
          </a:r>
        </a:p>
      </dsp:txBody>
      <dsp:txXfrm rot="10800000">
        <a:off x="0" y="2386541"/>
        <a:ext cx="2483077" cy="1431925"/>
      </dsp:txXfrm>
    </dsp:sp>
    <dsp:sp modelId="{F04466C0-40A5-40D6-AAD3-AC9B3785C6F7}">
      <dsp:nvSpPr>
        <dsp:cNvPr id="0" name=""/>
        <dsp:cNvSpPr/>
      </dsp:nvSpPr>
      <dsp:spPr>
        <a:xfrm rot="5400000">
          <a:off x="2769998" y="1622311"/>
          <a:ext cx="1909233" cy="2483077"/>
        </a:xfrm>
        <a:prstGeom prst="round1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Coordinating and sharing patient health information promptly within and outside the practice</a:t>
          </a:r>
        </a:p>
      </dsp:txBody>
      <dsp:txXfrm rot="-5400000">
        <a:off x="2483076" y="2386541"/>
        <a:ext cx="2483077" cy="1431925"/>
      </dsp:txXfrm>
    </dsp:sp>
    <dsp:sp modelId="{E4EF48B1-EE19-4EE1-9B5D-63582DA056BF}">
      <dsp:nvSpPr>
        <dsp:cNvPr id="0" name=""/>
        <dsp:cNvSpPr/>
      </dsp:nvSpPr>
      <dsp:spPr>
        <a:xfrm>
          <a:off x="1738153" y="1431925"/>
          <a:ext cx="1489846" cy="95461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CCM</a:t>
          </a:r>
        </a:p>
      </dsp:txBody>
      <dsp:txXfrm>
        <a:off x="1784754" y="1478526"/>
        <a:ext cx="1396644" cy="861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B18A2-4554-4690-BD5F-83D66521EAD9}">
      <dsp:nvSpPr>
        <dsp:cNvPr id="0" name=""/>
        <dsp:cNvSpPr/>
      </dsp:nvSpPr>
      <dsp:spPr>
        <a:xfrm>
          <a:off x="0" y="815637"/>
          <a:ext cx="10515600" cy="1496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67252-315B-4BCD-A521-FD7CF152152B}">
      <dsp:nvSpPr>
        <dsp:cNvPr id="0" name=""/>
        <dsp:cNvSpPr/>
      </dsp:nvSpPr>
      <dsp:spPr>
        <a:xfrm>
          <a:off x="452776" y="1152413"/>
          <a:ext cx="823230" cy="823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43DFC-43B6-49E6-9D63-2D49824EB8A9}">
      <dsp:nvSpPr>
        <dsp:cNvPr id="0" name=""/>
        <dsp:cNvSpPr/>
      </dsp:nvSpPr>
      <dsp:spPr>
        <a:xfrm>
          <a:off x="1728784" y="815637"/>
          <a:ext cx="8785125" cy="149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10" tIns="158410" rIns="158410" bIns="158410" numCol="1" spcCol="1270" anchor="ctr" anchorCtr="0">
          <a:noAutofit/>
        </a:bodyPr>
        <a:lstStyle/>
        <a:p>
          <a:pPr marL="0" lvl="0" indent="0" algn="l" defTabSz="844550">
            <a:lnSpc>
              <a:spcPct val="100000"/>
            </a:lnSpc>
            <a:spcBef>
              <a:spcPct val="0"/>
            </a:spcBef>
            <a:spcAft>
              <a:spcPct val="35000"/>
            </a:spcAft>
            <a:buNone/>
          </a:pPr>
          <a:r>
            <a:rPr lang="en-US" sz="1900" kern="1200" dirty="0"/>
            <a:t>Medicare Part B covers community health integration services to address needs and help the provider diagnosis and treat medical conditions when it is determined by a healthcare provider through a social determinants of health risk assessment that there are social needs that are impacting the patient's health or access to care</a:t>
          </a:r>
        </a:p>
      </dsp:txBody>
      <dsp:txXfrm>
        <a:off x="1728784" y="815637"/>
        <a:ext cx="8785125" cy="1496783"/>
      </dsp:txXfrm>
    </dsp:sp>
    <dsp:sp modelId="{259C366C-B9B6-4E8E-A74A-69EC7D61716B}">
      <dsp:nvSpPr>
        <dsp:cNvPr id="0" name=""/>
        <dsp:cNvSpPr/>
      </dsp:nvSpPr>
      <dsp:spPr>
        <a:xfrm>
          <a:off x="0" y="2686616"/>
          <a:ext cx="10515600" cy="1496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6452B-475B-4C98-BB31-D68E7BB3EC1D}">
      <dsp:nvSpPr>
        <dsp:cNvPr id="0" name=""/>
        <dsp:cNvSpPr/>
      </dsp:nvSpPr>
      <dsp:spPr>
        <a:xfrm>
          <a:off x="452776" y="3023392"/>
          <a:ext cx="823230" cy="823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223395-D859-42B7-B8D9-D3369B3044A5}">
      <dsp:nvSpPr>
        <dsp:cNvPr id="0" name=""/>
        <dsp:cNvSpPr/>
      </dsp:nvSpPr>
      <dsp:spPr>
        <a:xfrm>
          <a:off x="1728784" y="2686616"/>
          <a:ext cx="4732020" cy="149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10" tIns="158410" rIns="158410" bIns="158410" numCol="1" spcCol="1270" anchor="ctr" anchorCtr="0">
          <a:noAutofit/>
        </a:bodyPr>
        <a:lstStyle/>
        <a:p>
          <a:pPr marL="0" lvl="0" indent="0" algn="l" defTabSz="844550">
            <a:lnSpc>
              <a:spcPct val="100000"/>
            </a:lnSpc>
            <a:spcBef>
              <a:spcPct val="0"/>
            </a:spcBef>
            <a:spcAft>
              <a:spcPct val="35000"/>
            </a:spcAft>
            <a:buNone/>
          </a:pPr>
          <a:r>
            <a:rPr lang="en-US" sz="1900" kern="1200" dirty="0"/>
            <a:t>Some community health integration services include:</a:t>
          </a:r>
        </a:p>
      </dsp:txBody>
      <dsp:txXfrm>
        <a:off x="1728784" y="2686616"/>
        <a:ext cx="4732020" cy="1496783"/>
      </dsp:txXfrm>
    </dsp:sp>
    <dsp:sp modelId="{93841139-C1AA-483F-9494-776DD8DA8CE4}">
      <dsp:nvSpPr>
        <dsp:cNvPr id="0" name=""/>
        <dsp:cNvSpPr/>
      </dsp:nvSpPr>
      <dsp:spPr>
        <a:xfrm>
          <a:off x="6460804" y="2686616"/>
          <a:ext cx="4053105" cy="149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10" tIns="158410" rIns="158410" bIns="158410" numCol="1" spcCol="1270" anchor="ctr" anchorCtr="0">
          <a:noAutofit/>
        </a:bodyPr>
        <a:lstStyle/>
        <a:p>
          <a:pPr marL="0" lvl="0" indent="0" algn="l" defTabSz="488950">
            <a:lnSpc>
              <a:spcPct val="100000"/>
            </a:lnSpc>
            <a:spcBef>
              <a:spcPct val="0"/>
            </a:spcBef>
            <a:spcAft>
              <a:spcPct val="35000"/>
            </a:spcAft>
            <a:buNone/>
          </a:pPr>
          <a:r>
            <a:rPr lang="en-US" sz="1100" kern="1200" dirty="0"/>
            <a:t>An assessment to better understand the patient’s life story</a:t>
          </a:r>
        </a:p>
        <a:p>
          <a:pPr marL="0" lvl="0" indent="0" algn="l" defTabSz="488950">
            <a:lnSpc>
              <a:spcPct val="100000"/>
            </a:lnSpc>
            <a:spcBef>
              <a:spcPct val="0"/>
            </a:spcBef>
            <a:spcAft>
              <a:spcPct val="35000"/>
            </a:spcAft>
            <a:buNone/>
          </a:pPr>
          <a:r>
            <a:rPr lang="en-US" sz="1100" kern="1200" dirty="0"/>
            <a:t>Care coordination</a:t>
          </a:r>
        </a:p>
        <a:p>
          <a:pPr marL="0" lvl="0" indent="0" algn="l" defTabSz="488950">
            <a:lnSpc>
              <a:spcPct val="100000"/>
            </a:lnSpc>
            <a:spcBef>
              <a:spcPct val="0"/>
            </a:spcBef>
            <a:spcAft>
              <a:spcPct val="35000"/>
            </a:spcAft>
            <a:buNone/>
          </a:pPr>
          <a:r>
            <a:rPr lang="en-US" sz="1100" kern="1200" dirty="0"/>
            <a:t>Health education</a:t>
          </a:r>
        </a:p>
        <a:p>
          <a:pPr marL="0" lvl="0" indent="0" algn="l" defTabSz="488950">
            <a:lnSpc>
              <a:spcPct val="100000"/>
            </a:lnSpc>
            <a:spcBef>
              <a:spcPct val="0"/>
            </a:spcBef>
            <a:spcAft>
              <a:spcPct val="35000"/>
            </a:spcAft>
            <a:buNone/>
          </a:pPr>
          <a:r>
            <a:rPr lang="en-US" sz="1100" kern="1200" dirty="0"/>
            <a:t>Patient self-advocacy training</a:t>
          </a:r>
        </a:p>
        <a:p>
          <a:pPr marL="0" lvl="0" indent="0" algn="l" defTabSz="488950">
            <a:lnSpc>
              <a:spcPct val="100000"/>
            </a:lnSpc>
            <a:spcBef>
              <a:spcPct val="0"/>
            </a:spcBef>
            <a:spcAft>
              <a:spcPct val="35000"/>
            </a:spcAft>
            <a:buNone/>
          </a:pPr>
          <a:r>
            <a:rPr lang="en-US" sz="1100" kern="1200" dirty="0"/>
            <a:t>Health system navigation</a:t>
          </a:r>
        </a:p>
        <a:p>
          <a:pPr marL="0" lvl="0" indent="0" algn="l" defTabSz="488950">
            <a:lnSpc>
              <a:spcPct val="100000"/>
            </a:lnSpc>
            <a:spcBef>
              <a:spcPct val="0"/>
            </a:spcBef>
            <a:spcAft>
              <a:spcPct val="35000"/>
            </a:spcAft>
            <a:buNone/>
          </a:pPr>
          <a:r>
            <a:rPr lang="en-US" sz="1100" kern="1200" dirty="0"/>
            <a:t>Social and emotional support</a:t>
          </a:r>
        </a:p>
      </dsp:txBody>
      <dsp:txXfrm>
        <a:off x="6460804" y="2686616"/>
        <a:ext cx="4053105" cy="1496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CE5D6-72F8-44DC-B397-A6ADDBEAF6BA}">
      <dsp:nvSpPr>
        <dsp:cNvPr id="0" name=""/>
        <dsp:cNvSpPr/>
      </dsp:nvSpPr>
      <dsp:spPr>
        <a:xfrm rot="10800000">
          <a:off x="0" y="0"/>
          <a:ext cx="5102799" cy="1512606"/>
        </a:xfrm>
        <a:prstGeom prst="trapezoid">
          <a:avLst>
            <a:gd name="adj" fmla="val 5622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Primary Care</a:t>
          </a:r>
        </a:p>
      </dsp:txBody>
      <dsp:txXfrm rot="-10800000">
        <a:off x="892989" y="0"/>
        <a:ext cx="3316819" cy="1512606"/>
      </dsp:txXfrm>
    </dsp:sp>
    <dsp:sp modelId="{BBE92D12-6B5C-4CFD-B9BB-B15F6C19E15D}">
      <dsp:nvSpPr>
        <dsp:cNvPr id="0" name=""/>
        <dsp:cNvSpPr/>
      </dsp:nvSpPr>
      <dsp:spPr>
        <a:xfrm rot="10800000">
          <a:off x="850466" y="1512605"/>
          <a:ext cx="3401866" cy="1512606"/>
        </a:xfrm>
        <a:prstGeom prst="trapezoid">
          <a:avLst>
            <a:gd name="adj" fmla="val 5622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BHI</a:t>
          </a:r>
        </a:p>
      </dsp:txBody>
      <dsp:txXfrm rot="-10800000">
        <a:off x="1445793" y="1512605"/>
        <a:ext cx="2211212" cy="1512606"/>
      </dsp:txXfrm>
    </dsp:sp>
    <dsp:sp modelId="{D8F80E66-0944-418D-83D3-96133B2B155A}">
      <dsp:nvSpPr>
        <dsp:cNvPr id="0" name=""/>
        <dsp:cNvSpPr/>
      </dsp:nvSpPr>
      <dsp:spPr>
        <a:xfrm rot="10800000">
          <a:off x="1700933" y="3025211"/>
          <a:ext cx="1700933" cy="1512606"/>
        </a:xfrm>
        <a:prstGeom prst="trapezoid">
          <a:avLst>
            <a:gd name="adj" fmla="val 5622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BHI/Telemedicine</a:t>
          </a:r>
        </a:p>
      </dsp:txBody>
      <dsp:txXfrm rot="-10800000">
        <a:off x="1700933" y="3025211"/>
        <a:ext cx="1700933" cy="15126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2D82E-496C-4D3A-BCEF-7AAAC7AA00AD}">
      <dsp:nvSpPr>
        <dsp:cNvPr id="0" name=""/>
        <dsp:cNvSpPr/>
      </dsp:nvSpPr>
      <dsp:spPr>
        <a:xfrm>
          <a:off x="1617579" y="0"/>
          <a:ext cx="1617579" cy="892732"/>
        </a:xfrm>
        <a:prstGeom prst="trapezoid">
          <a:avLst>
            <a:gd name="adj" fmla="val 905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panose="020F0502020204030204" pitchFamily="34" charset="0"/>
              <a:ea typeface="Calibri" panose="020F0502020204030204" pitchFamily="34" charset="0"/>
              <a:cs typeface="Calibri" panose="020F0502020204030204" pitchFamily="34" charset="0"/>
            </a:rPr>
            <a:t>Med Providers</a:t>
          </a:r>
        </a:p>
      </dsp:txBody>
      <dsp:txXfrm>
        <a:off x="1617579" y="0"/>
        <a:ext cx="1617579" cy="892732"/>
      </dsp:txXfrm>
    </dsp:sp>
    <dsp:sp modelId="{7B60766B-484F-417B-8431-628BAE598C9B}">
      <dsp:nvSpPr>
        <dsp:cNvPr id="0" name=""/>
        <dsp:cNvSpPr/>
      </dsp:nvSpPr>
      <dsp:spPr>
        <a:xfrm>
          <a:off x="808789" y="892732"/>
          <a:ext cx="3235158" cy="892732"/>
        </a:xfrm>
        <a:prstGeom prst="trapezoid">
          <a:avLst>
            <a:gd name="adj" fmla="val 905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panose="020F0502020204030204" pitchFamily="34" charset="0"/>
              <a:ea typeface="Calibri" panose="020F0502020204030204" pitchFamily="34" charset="0"/>
              <a:cs typeface="Calibri" panose="020F0502020204030204" pitchFamily="34" charset="0"/>
            </a:rPr>
            <a:t>Support Staff</a:t>
          </a:r>
        </a:p>
      </dsp:txBody>
      <dsp:txXfrm>
        <a:off x="1374942" y="892732"/>
        <a:ext cx="2102853" cy="892732"/>
      </dsp:txXfrm>
    </dsp:sp>
    <dsp:sp modelId="{491961A1-4732-4357-8BB4-0F05BC7310C4}">
      <dsp:nvSpPr>
        <dsp:cNvPr id="0" name=""/>
        <dsp:cNvSpPr/>
      </dsp:nvSpPr>
      <dsp:spPr>
        <a:xfrm>
          <a:off x="0" y="1785464"/>
          <a:ext cx="4852738" cy="892732"/>
        </a:xfrm>
        <a:prstGeom prst="trapezoid">
          <a:avLst>
            <a:gd name="adj" fmla="val 905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panose="020F0502020204030204" pitchFamily="34" charset="0"/>
              <a:ea typeface="Calibri" panose="020F0502020204030204" pitchFamily="34" charset="0"/>
              <a:cs typeface="Calibri" panose="020F0502020204030204" pitchFamily="34" charset="0"/>
            </a:rPr>
            <a:t>Therapy Providers</a:t>
          </a:r>
        </a:p>
      </dsp:txBody>
      <dsp:txXfrm>
        <a:off x="849229" y="1785464"/>
        <a:ext cx="3154279" cy="892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EDA5B-154D-4658-A08E-653A95BD6F70}">
      <dsp:nvSpPr>
        <dsp:cNvPr id="0" name=""/>
        <dsp:cNvSpPr/>
      </dsp:nvSpPr>
      <dsp:spPr>
        <a:xfrm rot="10800000">
          <a:off x="0" y="0"/>
          <a:ext cx="4387516" cy="923163"/>
        </a:xfrm>
        <a:prstGeom prst="trapezoid">
          <a:avLst>
            <a:gd name="adj" fmla="val 7921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panose="020F0502020204030204" pitchFamily="34" charset="0"/>
              <a:ea typeface="Calibri" panose="020F0502020204030204" pitchFamily="34" charset="0"/>
              <a:cs typeface="Calibri" panose="020F0502020204030204" pitchFamily="34" charset="0"/>
            </a:rPr>
            <a:t>Med Providers</a:t>
          </a:r>
        </a:p>
      </dsp:txBody>
      <dsp:txXfrm rot="-10800000">
        <a:off x="767815" y="0"/>
        <a:ext cx="2851885" cy="923163"/>
      </dsp:txXfrm>
    </dsp:sp>
    <dsp:sp modelId="{72FD8474-67FE-4F60-A146-DB8E6C6023A9}">
      <dsp:nvSpPr>
        <dsp:cNvPr id="0" name=""/>
        <dsp:cNvSpPr/>
      </dsp:nvSpPr>
      <dsp:spPr>
        <a:xfrm rot="10800000">
          <a:off x="731252" y="923163"/>
          <a:ext cx="2925010" cy="923163"/>
        </a:xfrm>
        <a:prstGeom prst="trapezoid">
          <a:avLst>
            <a:gd name="adj" fmla="val 7921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panose="020F0502020204030204" pitchFamily="34" charset="0"/>
              <a:ea typeface="Calibri" panose="020F0502020204030204" pitchFamily="34" charset="0"/>
              <a:cs typeface="Calibri" panose="020F0502020204030204" pitchFamily="34" charset="0"/>
            </a:rPr>
            <a:t>Therapy Providers</a:t>
          </a:r>
        </a:p>
      </dsp:txBody>
      <dsp:txXfrm rot="-10800000">
        <a:off x="1243129" y="923163"/>
        <a:ext cx="1901256" cy="923163"/>
      </dsp:txXfrm>
    </dsp:sp>
    <dsp:sp modelId="{519EF8B9-8B08-49B5-8446-1A7D001624CF}">
      <dsp:nvSpPr>
        <dsp:cNvPr id="0" name=""/>
        <dsp:cNvSpPr/>
      </dsp:nvSpPr>
      <dsp:spPr>
        <a:xfrm rot="10800000">
          <a:off x="1462505" y="1846327"/>
          <a:ext cx="1462505" cy="923163"/>
        </a:xfrm>
        <a:prstGeom prst="trapezoid">
          <a:avLst>
            <a:gd name="adj" fmla="val 7921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panose="020F0502020204030204" pitchFamily="34" charset="0"/>
              <a:ea typeface="Calibri" panose="020F0502020204030204" pitchFamily="34" charset="0"/>
              <a:cs typeface="Calibri" panose="020F0502020204030204" pitchFamily="34" charset="0"/>
            </a:rPr>
            <a:t>Support Staff</a:t>
          </a:r>
        </a:p>
      </dsp:txBody>
      <dsp:txXfrm rot="-10800000">
        <a:off x="1462505" y="1846327"/>
        <a:ext cx="1462505" cy="9231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47A80-69AE-44F6-B059-5235ACC591F1}">
      <dsp:nvSpPr>
        <dsp:cNvPr id="0" name=""/>
        <dsp:cNvSpPr/>
      </dsp:nvSpPr>
      <dsp:spPr>
        <a:xfrm>
          <a:off x="3867315" y="1547271"/>
          <a:ext cx="1686990" cy="16873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176D2-954E-4B48-9C25-2CF21B686DC8}">
      <dsp:nvSpPr>
        <dsp:cNvPr id="0" name=""/>
        <dsp:cNvSpPr/>
      </dsp:nvSpPr>
      <dsp:spPr>
        <a:xfrm>
          <a:off x="3923328" y="1603524"/>
          <a:ext cx="1574964" cy="157479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Recruit and Retrain</a:t>
          </a:r>
        </a:p>
      </dsp:txBody>
      <dsp:txXfrm>
        <a:off x="4148480" y="1828537"/>
        <a:ext cx="1124660" cy="1124770"/>
      </dsp:txXfrm>
    </dsp:sp>
    <dsp:sp modelId="{1DD5E3A0-4786-42D7-9E2E-33E13BA1D6A8}">
      <dsp:nvSpPr>
        <dsp:cNvPr id="0" name=""/>
        <dsp:cNvSpPr/>
      </dsp:nvSpPr>
      <dsp:spPr>
        <a:xfrm rot="2700000">
          <a:off x="2125793" y="1549311"/>
          <a:ext cx="1682927" cy="168292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628204-1537-4997-B7E0-FC8F848ED7ED}">
      <dsp:nvSpPr>
        <dsp:cNvPr id="0" name=""/>
        <dsp:cNvSpPr/>
      </dsp:nvSpPr>
      <dsp:spPr>
        <a:xfrm>
          <a:off x="2179774" y="1603524"/>
          <a:ext cx="1574964" cy="157479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Reassign as appropriate</a:t>
          </a:r>
        </a:p>
      </dsp:txBody>
      <dsp:txXfrm>
        <a:off x="2404926" y="1828537"/>
        <a:ext cx="1124660" cy="1124770"/>
      </dsp:txXfrm>
    </dsp:sp>
    <dsp:sp modelId="{2C13D002-9E23-4AC5-B06B-F1836443A6FB}">
      <dsp:nvSpPr>
        <dsp:cNvPr id="0" name=""/>
        <dsp:cNvSpPr/>
      </dsp:nvSpPr>
      <dsp:spPr>
        <a:xfrm rot="2700000">
          <a:off x="382239" y="1549311"/>
          <a:ext cx="1682927" cy="168292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9DC76-8531-47F5-85AC-3DD5B2B2FDC6}">
      <dsp:nvSpPr>
        <dsp:cNvPr id="0" name=""/>
        <dsp:cNvSpPr/>
      </dsp:nvSpPr>
      <dsp:spPr>
        <a:xfrm>
          <a:off x="436221" y="1603524"/>
          <a:ext cx="1574964" cy="157479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Inventory nonclinical tasks</a:t>
          </a:r>
        </a:p>
      </dsp:txBody>
      <dsp:txXfrm>
        <a:off x="661373" y="1828537"/>
        <a:ext cx="1124660" cy="112477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002D8-81BF-4AED-A31F-D2B6CC6F3B43}" type="datetimeFigureOut">
              <a:rPr lang="en-US" smtClean="0"/>
              <a:t>5/20/2024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99DC9-05A6-474E-9D2A-8E8C250A5D9E}" type="slidenum">
              <a:rPr lang="en-US" smtClean="0"/>
              <a:t>‹#›</a:t>
            </a:fld>
            <a:endParaRPr lang="en-US" dirty="0"/>
          </a:p>
        </p:txBody>
      </p:sp>
    </p:spTree>
    <p:extLst>
      <p:ext uri="{BB962C8B-B14F-4D97-AF65-F5344CB8AC3E}">
        <p14:creationId xmlns:p14="http://schemas.microsoft.com/office/powerpoint/2010/main" val="108299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log.optimize.health/fqhc-rhc-bill-rpm-g051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8595B"/>
                </a:solidFill>
                <a:effectLst/>
                <a:highlight>
                  <a:srgbClr val="FFFFFF"/>
                </a:highlight>
                <a:latin typeface="circular-regular"/>
              </a:rPr>
              <a:t>The new rule states that </a:t>
            </a:r>
            <a:r>
              <a:rPr lang="en-US" b="0" i="0" u="none" strike="noStrike" dirty="0">
                <a:solidFill>
                  <a:srgbClr val="0026D8"/>
                </a:solidFill>
                <a:effectLst/>
                <a:highlight>
                  <a:srgbClr val="FFFFFF"/>
                </a:highlight>
                <a:latin typeface="circular-regular"/>
                <a:hlinkClick r:id="rId3"/>
              </a:rPr>
              <a:t>FQHCs and RHCs</a:t>
            </a:r>
            <a:r>
              <a:rPr lang="en-US" b="0" i="0" dirty="0">
                <a:solidFill>
                  <a:srgbClr val="58595B"/>
                </a:solidFill>
                <a:effectLst/>
                <a:highlight>
                  <a:srgbClr val="FFFFFF"/>
                </a:highlight>
                <a:latin typeface="circular-regular"/>
              </a:rPr>
              <a:t> can bill the code multiple times in a calendar month if they meet requirements for underlying services. There also cannot be any double counting. For instance, those providing TCM (transitional care management) services and complying with all the rules while meeting the RPM criteria can bill G0511 twice.</a:t>
            </a:r>
          </a:p>
          <a:p>
            <a:pPr algn="l"/>
            <a:endParaRPr lang="en-US" b="0" i="0" dirty="0">
              <a:solidFill>
                <a:srgbClr val="58595B"/>
              </a:solidFill>
              <a:effectLst/>
              <a:highlight>
                <a:srgbClr val="FFFFFF"/>
              </a:highlight>
              <a:latin typeface="circular-regular"/>
            </a:endParaRPr>
          </a:p>
          <a:p>
            <a:pPr algn="l"/>
            <a:r>
              <a:rPr lang="en-US" b="0" i="0" dirty="0">
                <a:solidFill>
                  <a:srgbClr val="58595B"/>
                </a:solidFill>
                <a:effectLst/>
                <a:highlight>
                  <a:srgbClr val="FFFFFF"/>
                </a:highlight>
                <a:latin typeface="circular-regular"/>
              </a:rPr>
              <a:t>FQHCs and RHCs can provide all the services G0511 captures as long as they meet underlying requirements for each service and bill for all of them separately. The G codes allow certain non qualified healthcare professionals to furnish services allowed under general supervision of the provider.</a:t>
            </a:r>
          </a:p>
          <a:p>
            <a:endParaRPr lang="en-US" dirty="0"/>
          </a:p>
          <a:p>
            <a:r>
              <a:rPr lang="en-US" dirty="0"/>
              <a:t>G0511 allows for RHC or FQHC to provide 20mins or more per calendar month of clinic staff time for RPM, RTM, chronic care management services or behavioral health integration services directed by an provider, while meeting all the requirements for the service billed</a:t>
            </a:r>
          </a:p>
          <a:p>
            <a:endParaRPr lang="en-US" dirty="0"/>
          </a:p>
          <a:p>
            <a:r>
              <a:rPr lang="en-US" dirty="0"/>
              <a:t>G0512 allows for RHC and FQHC only to provide the psychiatric collaborative care model, with 60mins or more of clinical staff time for psychiatric cocm services directed by an RHC or FQHC provider and includes services furnished by a behavioral health care manager and consultation with a psychiatric consultant, per calendar month</a:t>
            </a:r>
          </a:p>
        </p:txBody>
      </p:sp>
      <p:sp>
        <p:nvSpPr>
          <p:cNvPr id="4" name="Slide Number Placeholder 3"/>
          <p:cNvSpPr>
            <a:spLocks noGrp="1"/>
          </p:cNvSpPr>
          <p:nvPr>
            <p:ph type="sldNum" sz="quarter" idx="5"/>
          </p:nvPr>
        </p:nvSpPr>
        <p:spPr/>
        <p:txBody>
          <a:bodyPr/>
          <a:lstStyle/>
          <a:p>
            <a:fld id="{0F599DC9-05A6-474E-9D2A-8E8C250A5D9E}" type="slidenum">
              <a:rPr lang="en-US" smtClean="0"/>
              <a:t>14</a:t>
            </a:fld>
            <a:endParaRPr lang="en-US" dirty="0"/>
          </a:p>
        </p:txBody>
      </p:sp>
    </p:spTree>
    <p:extLst>
      <p:ext uri="{BB962C8B-B14F-4D97-AF65-F5344CB8AC3E}">
        <p14:creationId xmlns:p14="http://schemas.microsoft.com/office/powerpoint/2010/main" val="158481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Behavioral Health Integration is an effective strategy for improving outcomes for patients dealing with mental or behavioral health outcomes. </a:t>
            </a:r>
          </a:p>
          <a:p>
            <a:endParaRPr lang="en-US" dirty="0"/>
          </a:p>
          <a:p>
            <a:r>
              <a:rPr lang="en-US" dirty="0"/>
              <a:t>BHI is a form of care management service for patients with a behavioral health diagnosis. BHI can be billed monthly for service elements such as systematic assessment and monitoring, care plan revision for patients whose condition isn’t improving adequately, and continuous relationship with an appointed care team member. </a:t>
            </a:r>
          </a:p>
          <a:p>
            <a:endParaRPr lang="en-US" dirty="0"/>
          </a:p>
          <a:p>
            <a:r>
              <a:rPr lang="en-US" dirty="0"/>
              <a:t>In my previous practice we had a psych NP and 3 counselors. The nurse spent many hours on the phone coordinating care,  scheduling and reminding of appointments, following up on medication adherence etc.. BHI services cover all of those additional coordination hours that going in to caring for this patient population outside of the clinic visit. </a:t>
            </a:r>
          </a:p>
        </p:txBody>
      </p:sp>
      <p:sp>
        <p:nvSpPr>
          <p:cNvPr id="4" name="Slide Number Placeholder 3"/>
          <p:cNvSpPr>
            <a:spLocks noGrp="1"/>
          </p:cNvSpPr>
          <p:nvPr>
            <p:ph type="sldNum" sz="quarter" idx="5"/>
          </p:nvPr>
        </p:nvSpPr>
        <p:spPr/>
        <p:txBody>
          <a:bodyPr/>
          <a:lstStyle/>
          <a:p>
            <a:fld id="{7FB667E1-E601-4AAF-B95C-B25720D70A60}" type="slidenum">
              <a:rPr lang="en-US" smtClean="0"/>
              <a:t>15</a:t>
            </a:fld>
            <a:endParaRPr lang="en-US" dirty="0"/>
          </a:p>
        </p:txBody>
      </p:sp>
    </p:spTree>
    <p:extLst>
      <p:ext uri="{BB962C8B-B14F-4D97-AF65-F5344CB8AC3E}">
        <p14:creationId xmlns:p14="http://schemas.microsoft.com/office/powerpoint/2010/main" val="102234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psychiatric care model is an extension of the behavioral health integration services. </a:t>
            </a:r>
          </a:p>
          <a:p>
            <a:endParaRPr lang="en-US" dirty="0"/>
          </a:p>
          <a:p>
            <a:r>
              <a:rPr lang="en-US" dirty="0"/>
              <a:t>The goal of these services is to extend the capabilities of primary care practices to identify and treat customers with low to moderate behavioral health needs.</a:t>
            </a:r>
          </a:p>
          <a:p>
            <a:endParaRPr lang="en-US" dirty="0"/>
          </a:p>
          <a:p>
            <a:r>
              <a:rPr lang="en-US" dirty="0"/>
              <a:t>CoCM is a covered service for customers whose diagnosed behavioral health disorder requires systematic management, regular monitoring, and the provision of brief interventions to improve their behavioral health symptoms. CoCM services must be recommended by the patients' PCP or treating physician and must be delivered consistent with the person-centered goals established on the customer’s care plan. It is intended for customers with common behavioral health conditions that require systematic follow-up due to their persistent nature, including but not limited to mild to moderate depression, anxiety, post-traumatic stress disorder (PTSD), and substance use disorders (SUD). Customers who need help engaging in treatment, Eff. 7.1.22 2 have not responded to care delivered in a traditional primary care setting, or who require further assessment and engagement prior to consideration of a referral to more specialized behavioral health services may particularly benefit from CoCM services. These services are not intended to manage complex, severe, and/or persistent conditions which may require more specialized care from a Community Mental Health Center (CMHC), Behavioral Health Clinic (BHC), or licensed SUD provider</a:t>
            </a:r>
          </a:p>
          <a:p>
            <a:endParaRPr lang="en-US" dirty="0"/>
          </a:p>
          <a:p>
            <a:r>
              <a:rPr lang="en-US" dirty="0"/>
              <a:t>The CoCM team consist of a behavioral health manager, psychiatric consultant and treating (billing) provider</a:t>
            </a:r>
          </a:p>
        </p:txBody>
      </p:sp>
      <p:sp>
        <p:nvSpPr>
          <p:cNvPr id="4" name="Slide Number Placeholder 3"/>
          <p:cNvSpPr>
            <a:spLocks noGrp="1"/>
          </p:cNvSpPr>
          <p:nvPr>
            <p:ph type="sldNum" sz="quarter" idx="5"/>
          </p:nvPr>
        </p:nvSpPr>
        <p:spPr/>
        <p:txBody>
          <a:bodyPr/>
          <a:lstStyle/>
          <a:p>
            <a:fld id="{7FB667E1-E601-4AAF-B95C-B25720D70A60}" type="slidenum">
              <a:rPr lang="en-US" smtClean="0"/>
              <a:t>16</a:t>
            </a:fld>
            <a:endParaRPr lang="en-US" dirty="0"/>
          </a:p>
        </p:txBody>
      </p:sp>
    </p:spTree>
    <p:extLst>
      <p:ext uri="{BB962C8B-B14F-4D97-AF65-F5344CB8AC3E}">
        <p14:creationId xmlns:p14="http://schemas.microsoft.com/office/powerpoint/2010/main" val="216869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Wheen we discuss behavioral health integration we need to remember the linkage between chronic conditions and behavioral health disorders and treat the patient as a whole. Chronic care management is similar to PCM but is for Medicare members with 2 or more chronic conditions services offer a multitude of benefits for patients including improved health outcomes, enhanced patient engagement and empowerment, reduced hospitalization and emergency department visits, increased medication adherence, increased coordination of care and comprehensive care planning.  </a:t>
            </a:r>
          </a:p>
          <a:p>
            <a:endParaRPr lang="en-US" dirty="0"/>
          </a:p>
          <a:p>
            <a:r>
              <a:rPr lang="en-US" dirty="0"/>
              <a:t>Provider can receive payment when providing at least 20mins of qualifying activities per month. Some example of qualifying services are communication with patient and caregivers, providing education regarding care, reviewing medication compliance, ensuring follow-up visits are scheduled, loop closure for exam results and coordination with specialist.</a:t>
            </a:r>
          </a:p>
          <a:p>
            <a:endParaRPr lang="en-US" dirty="0"/>
          </a:p>
          <a:p>
            <a:r>
              <a:rPr lang="en-US" dirty="0"/>
              <a:t>CCM play a crucial role in improving outcomes, enhancing patient experience and reducing healthcare costs by providing comprehensive coordinated and patient-centered care for individual with chronic conditions. </a:t>
            </a:r>
          </a:p>
          <a:p>
            <a:endParaRPr lang="en-US" dirty="0"/>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17</a:t>
            </a:fld>
            <a:endParaRPr lang="en-US" dirty="0"/>
          </a:p>
        </p:txBody>
      </p:sp>
    </p:spTree>
    <p:extLst>
      <p:ext uri="{BB962C8B-B14F-4D97-AF65-F5344CB8AC3E}">
        <p14:creationId xmlns:p14="http://schemas.microsoft.com/office/powerpoint/2010/main" val="321503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illness navigation is similar to PCM but is intended to help patients with serious conditions navigate their health care treatment.  CMS finalized 4 time based HCPCS codes in Jan 2024 to help the patient and caregiver to identify appropriate practitioners for care needs and support, especially when multiple specialties are involved in caring for the patient and delaying care may have detrimental effects. </a:t>
            </a:r>
          </a:p>
          <a:p>
            <a:endParaRPr lang="en-US" dirty="0"/>
          </a:p>
          <a:p>
            <a:r>
              <a:rPr lang="en-US" dirty="0"/>
              <a:t>This can service can be provided by trained auxiliary personnel under the direction of the billing provider. The patient must agree to the services and provide consent with an initiating visit. </a:t>
            </a:r>
          </a:p>
          <a:p>
            <a:endParaRPr lang="en-US" dirty="0"/>
          </a:p>
          <a:p>
            <a:r>
              <a:rPr lang="en-US" dirty="0"/>
              <a:t>Services can not be provided in a facility setting. </a:t>
            </a:r>
          </a:p>
          <a:p>
            <a:endParaRPr lang="en-US" dirty="0"/>
          </a:p>
          <a:p>
            <a:r>
              <a:rPr lang="en-US" dirty="0"/>
              <a:t>Examples of condition when PIN services could be reasonable and necessary include cancer, chronic obstructive pulmonary disease, congestive heart failure, dementia, HIV/AIDs, severe mental illness, and substance use disorders. </a:t>
            </a:r>
          </a:p>
        </p:txBody>
      </p:sp>
      <p:sp>
        <p:nvSpPr>
          <p:cNvPr id="4" name="Slide Number Placeholder 3"/>
          <p:cNvSpPr>
            <a:spLocks noGrp="1"/>
          </p:cNvSpPr>
          <p:nvPr>
            <p:ph type="sldNum" sz="quarter" idx="5"/>
          </p:nvPr>
        </p:nvSpPr>
        <p:spPr/>
        <p:txBody>
          <a:bodyPr/>
          <a:lstStyle/>
          <a:p>
            <a:fld id="{7FB667E1-E601-4AAF-B95C-B25720D70A60}" type="slidenum">
              <a:rPr lang="en-US" smtClean="0"/>
              <a:t>18</a:t>
            </a:fld>
            <a:endParaRPr lang="en-US" dirty="0"/>
          </a:p>
        </p:txBody>
      </p:sp>
    </p:spTree>
    <p:extLst>
      <p:ext uri="{BB962C8B-B14F-4D97-AF65-F5344CB8AC3E}">
        <p14:creationId xmlns:p14="http://schemas.microsoft.com/office/powerpoint/2010/main" val="13570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Arial" panose="020B0604020202020204" pitchFamily="34" charset="0"/>
              </a:rPr>
              <a:t>RPM and RTM may not be billed together. Even when multiple medical devices are provided to a patient,” CMS explained, “the services associated with all the medical devices can be billed by only one practitioner, only once per patient, per 30-day period, and only when at least 16 days of data have been collected.” CMS also reemphasizes that remotely monitored monthly services should be reported only when reasonably necessary.</a:t>
            </a:r>
          </a:p>
          <a:p>
            <a:r>
              <a:rPr lang="en-US" b="0" i="0" dirty="0">
                <a:solidFill>
                  <a:srgbClr val="000000"/>
                </a:solidFill>
                <a:effectLst/>
                <a:highlight>
                  <a:srgbClr val="FFFFFF"/>
                </a:highlight>
                <a:latin typeface="Arial" panose="020B0604020202020204" pitchFamily="34" charset="0"/>
              </a:rPr>
              <a:t>CMS reiterates practitioners may bill RPM or RTM (but not both RPM and RTM) concurrently with the following care management services for the same patient as long as time or effort are not counted twice: Chronic Care Management (CCM), Transitional Care Management (TCM), Behavioral Health Integration (BHI), Principal Care Management (PCM), or Chronic Pain Management (CPM) codes.</a:t>
            </a:r>
            <a:endParaRPr lang="en-US" dirty="0"/>
          </a:p>
          <a:p>
            <a:endParaRPr lang="en-US" b="0" i="0" dirty="0">
              <a:solidFill>
                <a:srgbClr val="000000"/>
              </a:solidFill>
              <a:effectLst/>
              <a:highlight>
                <a:srgbClr val="FFFFFF"/>
              </a:highlight>
              <a:latin typeface="Arial" panose="020B0604020202020204" pitchFamily="34" charset="0"/>
            </a:endParaRPr>
          </a:p>
          <a:p>
            <a:r>
              <a:rPr lang="en-US" b="0" i="0" dirty="0">
                <a:solidFill>
                  <a:srgbClr val="000000"/>
                </a:solidFill>
                <a:effectLst/>
                <a:highlight>
                  <a:srgbClr val="FFFFFF"/>
                </a:highlight>
                <a:latin typeface="Arial" panose="020B0604020202020204" pitchFamily="34" charset="0"/>
              </a:rPr>
              <a:t>The coupling of RPM and CCM makes sense because they are highly complementary; RPM has the doctor access and analyze data real-time throughout the month, and CCM has the doctor intervene and guide the patient’s care throughout the month (ideally drawing on the A more reasonable reading of the code descriptor and intent is what is set forth in the Fact Sheet, i.e., that the interactive communication with the patient is part of the 20 minute minimum, but the practitioner can also include care management time, such as time spent reviewing and analyzing the patient’s RPM data and determining how to change the care management accordingly.  </a:t>
            </a:r>
          </a:p>
          <a:p>
            <a:endParaRPr lang="en-US" b="0" i="0" dirty="0">
              <a:solidFill>
                <a:srgbClr val="000000"/>
              </a:solidFill>
              <a:effectLst/>
              <a:highlight>
                <a:srgbClr val="FFFFFF"/>
              </a:highlight>
              <a:latin typeface="Arial" panose="020B0604020202020204" pitchFamily="34" charset="0"/>
            </a:endParaRPr>
          </a:p>
          <a:p>
            <a:r>
              <a:rPr lang="en-US" b="0" i="0" dirty="0">
                <a:solidFill>
                  <a:srgbClr val="333333"/>
                </a:solidFill>
                <a:effectLst/>
                <a:highlight>
                  <a:srgbClr val="FFFFFF"/>
                </a:highlight>
                <a:latin typeface="Optimo Stanley"/>
              </a:rPr>
              <a:t>RTM refers to the use of medical devices to monitor a patient’s health or response to treatment using non-physiological data. RTM can be used to monitor medication adherence, response to therapy, musculoskeletal activity, and respiratory activity. This means that RTM can be used, for example, to monitor treatment specific to pain, functional status, and adherence and response to therapy.</a:t>
            </a:r>
            <a:endParaRPr lang="en-US" dirty="0"/>
          </a:p>
        </p:txBody>
      </p:sp>
      <p:sp>
        <p:nvSpPr>
          <p:cNvPr id="4" name="Slide Number Placeholder 3"/>
          <p:cNvSpPr>
            <a:spLocks noGrp="1"/>
          </p:cNvSpPr>
          <p:nvPr>
            <p:ph type="sldNum" sz="quarter" idx="5"/>
          </p:nvPr>
        </p:nvSpPr>
        <p:spPr/>
        <p:txBody>
          <a:bodyPr/>
          <a:lstStyle/>
          <a:p>
            <a:fld id="{0F599DC9-05A6-474E-9D2A-8E8C250A5D9E}" type="slidenum">
              <a:rPr lang="en-US" smtClean="0"/>
              <a:t>19</a:t>
            </a:fld>
            <a:endParaRPr lang="en-US" dirty="0"/>
          </a:p>
        </p:txBody>
      </p:sp>
    </p:spTree>
    <p:extLst>
      <p:ext uri="{BB962C8B-B14F-4D97-AF65-F5344CB8AC3E}">
        <p14:creationId xmlns:p14="http://schemas.microsoft.com/office/powerpoint/2010/main" val="419989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an initiating visit the provider would assess and identify any SDOH needs that limit the providers ability to diagnosis and treat the patient’s medical condition. The provider will establish a treatment plan that would specific how addressing the SDOH unmet needs would help in the diagnosis and treatment. </a:t>
            </a:r>
          </a:p>
          <a:p>
            <a:endParaRPr lang="en-US" dirty="0"/>
          </a:p>
          <a:p>
            <a:r>
              <a:rPr lang="en-US" dirty="0"/>
              <a:t>The work of the CHI services would be completed by a community health worker or other ancillary personnel. These services would then be billed by the provider who initiated the service. </a:t>
            </a:r>
          </a:p>
          <a:p>
            <a:endParaRPr lang="en-US" dirty="0"/>
          </a:p>
          <a:p>
            <a:r>
              <a:rPr lang="en-US" dirty="0"/>
              <a:t>CHI are time-based services that can be performed monthly if medically necessary. </a:t>
            </a:r>
          </a:p>
          <a:p>
            <a:endParaRPr lang="en-US" dirty="0"/>
          </a:p>
          <a:p>
            <a:r>
              <a:rPr lang="en-US" dirty="0"/>
              <a:t>The initial code G0019 can be used for 60min per month in activities to address social determinants of health. G0022 can be used for an additional 30min of service per month. </a:t>
            </a:r>
          </a:p>
          <a:p>
            <a:endParaRPr lang="en-US" dirty="0"/>
          </a:p>
          <a:p>
            <a:r>
              <a:rPr lang="en-US" dirty="0"/>
              <a:t>Some example of services that could be provided are :</a:t>
            </a:r>
          </a:p>
          <a:p>
            <a:r>
              <a:rPr lang="en-US" dirty="0"/>
              <a:t>-conducting a patient centered assessment to understand the patient’s life story, strengths, needs, goals, preferences, desired outcomes, including understanding cultural and linguistic factors</a:t>
            </a:r>
          </a:p>
          <a:p>
            <a:r>
              <a:rPr lang="en-US" dirty="0"/>
              <a:t>-providing tailored support to the patient as needed to accomplish the provider’s treatment plan</a:t>
            </a:r>
          </a:p>
          <a:p>
            <a:r>
              <a:rPr lang="en-US" dirty="0"/>
              <a:t>-Facilitating access to community based social services (housing, transportation, utilities, food assistance etc., to address the SDOH needs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599DC9-05A6-474E-9D2A-8E8C250A5D9E}" type="slidenum">
              <a:rPr lang="en-US" smtClean="0"/>
              <a:t>20</a:t>
            </a:fld>
            <a:endParaRPr lang="en-US" dirty="0"/>
          </a:p>
        </p:txBody>
      </p:sp>
    </p:spTree>
    <p:extLst>
      <p:ext uri="{BB962C8B-B14F-4D97-AF65-F5344CB8AC3E}">
        <p14:creationId xmlns:p14="http://schemas.microsoft.com/office/powerpoint/2010/main" val="315037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42</a:t>
            </a:fld>
            <a:endParaRPr lang="en-US" dirty="0"/>
          </a:p>
        </p:txBody>
      </p:sp>
    </p:spTree>
    <p:extLst>
      <p:ext uri="{BB962C8B-B14F-4D97-AF65-F5344CB8AC3E}">
        <p14:creationId xmlns:p14="http://schemas.microsoft.com/office/powerpoint/2010/main" val="2843979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1000">
              <a:schemeClr val="accent3">
                <a:alpha val="39000"/>
              </a:schemeClr>
            </a:gs>
            <a:gs pos="44000">
              <a:schemeClr val="bg1">
                <a:alpha val="0"/>
              </a:schemeClr>
            </a:gs>
            <a:gs pos="75000">
              <a:schemeClr val="accent3">
                <a:lumMod val="100000"/>
                <a:alpha val="32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295400"/>
            <a:ext cx="9144002" cy="1143000"/>
          </a:xfrm>
        </p:spPr>
        <p:txBody>
          <a:bodyPr anchor="b">
            <a:normAutofit/>
          </a:bodyPr>
          <a:lstStyle>
            <a:lvl1pPr algn="ctr">
              <a:defRPr sz="4800">
                <a:solidFill>
                  <a:schemeClr val="tx1"/>
                </a:solidFill>
              </a:defRPr>
            </a:lvl1pPr>
          </a:lstStyle>
          <a:p>
            <a:r>
              <a:rPr lang="en-US"/>
              <a:t>Click to edit Master title style</a:t>
            </a:r>
            <a:endParaRPr dirty="0"/>
          </a:p>
        </p:txBody>
      </p:sp>
      <p:sp>
        <p:nvSpPr>
          <p:cNvPr id="3" name="Subtitle 2"/>
          <p:cNvSpPr>
            <a:spLocks noGrp="1"/>
          </p:cNvSpPr>
          <p:nvPr>
            <p:ph type="subTitle" idx="1"/>
          </p:nvPr>
        </p:nvSpPr>
        <p:spPr>
          <a:xfrm>
            <a:off x="1524000" y="2438400"/>
            <a:ext cx="9144002" cy="762000"/>
          </a:xfrm>
        </p:spPr>
        <p:txBody>
          <a:bodyPr>
            <a:normAutofit/>
          </a:bodyPr>
          <a:lstStyle>
            <a:lvl1pPr marL="0" indent="0" algn="ctr">
              <a:spcBef>
                <a:spcPts val="0"/>
              </a:spcBef>
              <a:buNone/>
              <a:defRPr sz="2000" cap="none" baseline="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dirty="0"/>
          </a:p>
        </p:txBody>
      </p:sp>
      <p:pic>
        <p:nvPicPr>
          <p:cNvPr id="8" name="Picture 7" descr="A picture containing text&#10;&#10;Description automatically generated">
            <a:extLst>
              <a:ext uri="{FF2B5EF4-FFF2-40B4-BE49-F238E27FC236}">
                <a16:creationId xmlns:a16="http://schemas.microsoft.com/office/drawing/2014/main" id="{EB7B6800-918F-A493-11CC-48D79B9D7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51300"/>
            <a:ext cx="12192000" cy="28067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C26780C7-07F9-BB83-DEA9-54EBF01FC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6172200"/>
            <a:ext cx="2533756" cy="368584"/>
          </a:xfrm>
          <a:prstGeom prst="rect">
            <a:avLst/>
          </a:prstGeom>
        </p:spPr>
      </p:pic>
    </p:spTree>
    <p:extLst>
      <p:ext uri="{BB962C8B-B14F-4D97-AF65-F5344CB8AC3E}">
        <p14:creationId xmlns:p14="http://schemas.microsoft.com/office/powerpoint/2010/main" val="269789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8C47CCE5-785F-4AAD-A02D-6745B7C65531}" type="datetimeFigureOut">
              <a:rPr lang="en-US" smtClean="0"/>
              <a:t>5/20/2024</a:t>
            </a:fld>
            <a:endParaRPr lang="en-US" dirty="0"/>
          </a:p>
        </p:txBody>
      </p:sp>
      <p:sp>
        <p:nvSpPr>
          <p:cNvPr id="6" name="Slide Number Placeholder 5"/>
          <p:cNvSpPr>
            <a:spLocks noGrp="1"/>
          </p:cNvSpPr>
          <p:nvPr>
            <p:ph type="sldNum" sz="quarter" idx="12"/>
          </p:nvPr>
        </p:nvSpPr>
        <p:spPr/>
        <p:txBody>
          <a:bodyPr/>
          <a:lstStyle/>
          <a:p>
            <a:fld id="{39EA9BD3-6892-449A-B934-BC8E03B8A34F}" type="slidenum">
              <a:rPr lang="en-US" smtClean="0"/>
              <a:t>‹#›</a:t>
            </a:fld>
            <a:endParaRPr lang="en-US" dirty="0"/>
          </a:p>
        </p:txBody>
      </p:sp>
    </p:spTree>
    <p:extLst>
      <p:ext uri="{BB962C8B-B14F-4D97-AF65-F5344CB8AC3E}">
        <p14:creationId xmlns:p14="http://schemas.microsoft.com/office/powerpoint/2010/main" val="388331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8C47CCE5-785F-4AAD-A02D-6745B7C65531}" type="datetimeFigureOut">
              <a:rPr lang="en-US" smtClean="0"/>
              <a:t>5/20/2024</a:t>
            </a:fld>
            <a:endParaRPr lang="en-US" dirty="0"/>
          </a:p>
        </p:txBody>
      </p:sp>
      <p:sp>
        <p:nvSpPr>
          <p:cNvPr id="6" name="Slide Number Placeholder 5"/>
          <p:cNvSpPr>
            <a:spLocks noGrp="1"/>
          </p:cNvSpPr>
          <p:nvPr>
            <p:ph type="sldNum" sz="quarter" idx="12"/>
          </p:nvPr>
        </p:nvSpPr>
        <p:spPr/>
        <p:txBody>
          <a:bodyPr/>
          <a:lstStyle/>
          <a:p>
            <a:fld id="{39EA9BD3-6892-449A-B934-BC8E03B8A34F}" type="slidenum">
              <a:rPr lang="en-US" smtClean="0"/>
              <a:t>‹#›</a:t>
            </a:fld>
            <a:endParaRPr lang="en-US" dirty="0"/>
          </a:p>
        </p:txBody>
      </p:sp>
    </p:spTree>
    <p:extLst>
      <p:ext uri="{BB962C8B-B14F-4D97-AF65-F5344CB8AC3E}">
        <p14:creationId xmlns:p14="http://schemas.microsoft.com/office/powerpoint/2010/main" val="89382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03B7-28CE-4478-8DA2-B289B71A0CB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521C85-8101-4684-BC97-1D9076E503E4}"/>
              </a:ext>
            </a:extLst>
          </p:cNvPr>
          <p:cNvSpPr>
            <a:spLocks noGrp="1"/>
          </p:cNvSpPr>
          <p:nvPr>
            <p:ph type="sldNum" sz="quarter" idx="10"/>
          </p:nvPr>
        </p:nvSpPr>
        <p:spPr/>
        <p:txBody>
          <a:bodyPr/>
          <a:lstStyle/>
          <a:p>
            <a:fld id="{39EA9BD3-6892-449A-B934-BC8E03B8A34F}" type="slidenum">
              <a:rPr lang="en-US" smtClean="0"/>
              <a:t>‹#›</a:t>
            </a:fld>
            <a:endParaRPr lang="en-US" dirty="0"/>
          </a:p>
        </p:txBody>
      </p:sp>
      <p:sp>
        <p:nvSpPr>
          <p:cNvPr id="5" name="Content Placeholder 4">
            <a:extLst>
              <a:ext uri="{FF2B5EF4-FFF2-40B4-BE49-F238E27FC236}">
                <a16:creationId xmlns:a16="http://schemas.microsoft.com/office/drawing/2014/main" id="{F2856C5E-9B54-4041-9B76-4374C5707DFE}"/>
              </a:ext>
            </a:extLst>
          </p:cNvPr>
          <p:cNvSpPr>
            <a:spLocks noGrp="1"/>
          </p:cNvSpPr>
          <p:nvPr>
            <p:ph sz="quarter" idx="11"/>
          </p:nvPr>
        </p:nvSpPr>
        <p:spPr>
          <a:xfrm>
            <a:off x="838200" y="1112838"/>
            <a:ext cx="10515600" cy="499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81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D78A-4B0B-0F71-A8BF-B92E5547F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654380-8451-FDA1-1364-8E342F1E2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B6F3A7-2E93-C5C7-934A-222727E567D7}"/>
              </a:ext>
            </a:extLst>
          </p:cNvPr>
          <p:cNvSpPr>
            <a:spLocks noGrp="1"/>
          </p:cNvSpPr>
          <p:nvPr>
            <p:ph type="dt" sz="half" idx="10"/>
          </p:nvPr>
        </p:nvSpPr>
        <p:spPr/>
        <p:txBody>
          <a:bodyPr/>
          <a:lstStyle/>
          <a:p>
            <a:fld id="{0E527EDE-F638-4698-8FC1-8349D6976614}" type="datetime1">
              <a:rPr lang="en-US" smtClean="0"/>
              <a:t>5/20/2024</a:t>
            </a:fld>
            <a:endParaRPr lang="en-US" dirty="0"/>
          </a:p>
        </p:txBody>
      </p:sp>
      <p:sp>
        <p:nvSpPr>
          <p:cNvPr id="5" name="Footer Placeholder 4">
            <a:extLst>
              <a:ext uri="{FF2B5EF4-FFF2-40B4-BE49-F238E27FC236}">
                <a16:creationId xmlns:a16="http://schemas.microsoft.com/office/drawing/2014/main" id="{63D9ED02-28B2-D0CC-FA8F-FFF00C8EE0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8D48D4-7880-2ECB-5B76-96017007CFCB}"/>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4033884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5F65-D2F0-E4AF-6C60-E02DE11B92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48D2F-DAFC-82D7-CCBF-FEA9EE859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0781E-5154-263D-7505-EC03BDBC5B83}"/>
              </a:ext>
            </a:extLst>
          </p:cNvPr>
          <p:cNvSpPr>
            <a:spLocks noGrp="1"/>
          </p:cNvSpPr>
          <p:nvPr>
            <p:ph type="dt" sz="half" idx="10"/>
          </p:nvPr>
        </p:nvSpPr>
        <p:spPr/>
        <p:txBody>
          <a:bodyPr/>
          <a:lstStyle/>
          <a:p>
            <a:fld id="{47DDF9B9-E09F-496E-83D9-C16F5A89C7AE}" type="datetime1">
              <a:rPr lang="en-US" smtClean="0"/>
              <a:t>5/20/2024</a:t>
            </a:fld>
            <a:endParaRPr lang="en-US" dirty="0"/>
          </a:p>
        </p:txBody>
      </p:sp>
      <p:sp>
        <p:nvSpPr>
          <p:cNvPr id="5" name="Footer Placeholder 4">
            <a:extLst>
              <a:ext uri="{FF2B5EF4-FFF2-40B4-BE49-F238E27FC236}">
                <a16:creationId xmlns:a16="http://schemas.microsoft.com/office/drawing/2014/main" id="{2D98FD77-51C6-2F53-E7F7-3554D41154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15A501-42AD-9421-88F7-C4E6571C2378}"/>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3237067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BE93-2252-7E8F-209C-B502B3BC4D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3D5863-C30F-6082-DB1F-A1DA1C20F0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372EC-ECCE-1FB4-BDE4-DC789C130830}"/>
              </a:ext>
            </a:extLst>
          </p:cNvPr>
          <p:cNvSpPr>
            <a:spLocks noGrp="1"/>
          </p:cNvSpPr>
          <p:nvPr>
            <p:ph type="dt" sz="half" idx="10"/>
          </p:nvPr>
        </p:nvSpPr>
        <p:spPr/>
        <p:txBody>
          <a:bodyPr/>
          <a:lstStyle/>
          <a:p>
            <a:fld id="{6F649430-DE44-41A0-A83C-47F401BA33DC}" type="datetime1">
              <a:rPr lang="en-US" smtClean="0"/>
              <a:t>5/20/2024</a:t>
            </a:fld>
            <a:endParaRPr lang="en-US" dirty="0"/>
          </a:p>
        </p:txBody>
      </p:sp>
      <p:sp>
        <p:nvSpPr>
          <p:cNvPr id="5" name="Footer Placeholder 4">
            <a:extLst>
              <a:ext uri="{FF2B5EF4-FFF2-40B4-BE49-F238E27FC236}">
                <a16:creationId xmlns:a16="http://schemas.microsoft.com/office/drawing/2014/main" id="{DCB87478-377F-A981-76C4-BD48B69AEF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0A131E-FF0C-9393-CB0D-2C716FD18967}"/>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3584741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EF51-E803-3296-5FFC-7842116D9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BFA6C-6465-248A-D9EF-B374A0CABE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3865CA-C5E3-98FE-E301-7E231B08BE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73EA9-3618-A883-71C5-3E3A4CC7CA5D}"/>
              </a:ext>
            </a:extLst>
          </p:cNvPr>
          <p:cNvSpPr>
            <a:spLocks noGrp="1"/>
          </p:cNvSpPr>
          <p:nvPr>
            <p:ph type="dt" sz="half" idx="10"/>
          </p:nvPr>
        </p:nvSpPr>
        <p:spPr/>
        <p:txBody>
          <a:bodyPr/>
          <a:lstStyle/>
          <a:p>
            <a:fld id="{6AA77FEB-1096-4D16-A9A7-2C0EFF9182F9}" type="datetime1">
              <a:rPr lang="en-US" smtClean="0"/>
              <a:t>5/20/2024</a:t>
            </a:fld>
            <a:endParaRPr lang="en-US" dirty="0"/>
          </a:p>
        </p:txBody>
      </p:sp>
      <p:sp>
        <p:nvSpPr>
          <p:cNvPr id="6" name="Footer Placeholder 5">
            <a:extLst>
              <a:ext uri="{FF2B5EF4-FFF2-40B4-BE49-F238E27FC236}">
                <a16:creationId xmlns:a16="http://schemas.microsoft.com/office/drawing/2014/main" id="{5CA63703-2153-7C9A-8822-2E7C98D30E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F01D79-306B-7C09-1E45-D224B85F9DBF}"/>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1032997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E661-C0EF-0508-A57C-6D6EF927DA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95F448-0281-B32B-0D90-22982FB7A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047D2-E3E6-C092-E815-B517D8BC71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CD3D3-7126-0633-B48B-69E330C1D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CD6B4-4493-20FD-3CB9-EDB02FB86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D72741-7F88-734D-FDA5-46E6AA3D2225}"/>
              </a:ext>
            </a:extLst>
          </p:cNvPr>
          <p:cNvSpPr>
            <a:spLocks noGrp="1"/>
          </p:cNvSpPr>
          <p:nvPr>
            <p:ph type="dt" sz="half" idx="10"/>
          </p:nvPr>
        </p:nvSpPr>
        <p:spPr/>
        <p:txBody>
          <a:bodyPr/>
          <a:lstStyle/>
          <a:p>
            <a:fld id="{88EE0F58-06C7-4824-9FF5-F9ACB2C17446}" type="datetime1">
              <a:rPr lang="en-US" smtClean="0"/>
              <a:t>5/20/2024</a:t>
            </a:fld>
            <a:endParaRPr lang="en-US" dirty="0"/>
          </a:p>
        </p:txBody>
      </p:sp>
      <p:sp>
        <p:nvSpPr>
          <p:cNvPr id="8" name="Footer Placeholder 7">
            <a:extLst>
              <a:ext uri="{FF2B5EF4-FFF2-40B4-BE49-F238E27FC236}">
                <a16:creationId xmlns:a16="http://schemas.microsoft.com/office/drawing/2014/main" id="{00728810-BB7D-FCE9-0A0D-2C3B399FD0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2C7A3A-6992-81DD-FC3F-DE1C405A9934}"/>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4223565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5F7C-B13C-F60D-6B64-C3D9131357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4AF67-9697-0F80-F1AD-11BAB291DCAF}"/>
              </a:ext>
            </a:extLst>
          </p:cNvPr>
          <p:cNvSpPr>
            <a:spLocks noGrp="1"/>
          </p:cNvSpPr>
          <p:nvPr>
            <p:ph type="dt" sz="half" idx="10"/>
          </p:nvPr>
        </p:nvSpPr>
        <p:spPr/>
        <p:txBody>
          <a:bodyPr/>
          <a:lstStyle/>
          <a:p>
            <a:fld id="{61BE19E9-AD67-4926-A6BA-E1A247059B0C}" type="datetime1">
              <a:rPr lang="en-US" smtClean="0"/>
              <a:t>5/20/2024</a:t>
            </a:fld>
            <a:endParaRPr lang="en-US" dirty="0"/>
          </a:p>
        </p:txBody>
      </p:sp>
      <p:sp>
        <p:nvSpPr>
          <p:cNvPr id="4" name="Footer Placeholder 3">
            <a:extLst>
              <a:ext uri="{FF2B5EF4-FFF2-40B4-BE49-F238E27FC236}">
                <a16:creationId xmlns:a16="http://schemas.microsoft.com/office/drawing/2014/main" id="{617E7830-DB11-8CC3-EA87-9272B6AD19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F400C2-77A2-253A-E63C-5D745E4BDB48}"/>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1362521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92CCA-B0C2-0F1B-E4F1-B4E4CF8657D0}"/>
              </a:ext>
            </a:extLst>
          </p:cNvPr>
          <p:cNvSpPr>
            <a:spLocks noGrp="1"/>
          </p:cNvSpPr>
          <p:nvPr>
            <p:ph type="dt" sz="half" idx="10"/>
          </p:nvPr>
        </p:nvSpPr>
        <p:spPr/>
        <p:txBody>
          <a:bodyPr/>
          <a:lstStyle/>
          <a:p>
            <a:fld id="{88250F63-920A-4D07-9D10-C888805F624C}" type="datetime1">
              <a:rPr lang="en-US" smtClean="0"/>
              <a:t>5/20/2024</a:t>
            </a:fld>
            <a:endParaRPr lang="en-US" dirty="0"/>
          </a:p>
        </p:txBody>
      </p:sp>
      <p:sp>
        <p:nvSpPr>
          <p:cNvPr id="3" name="Footer Placeholder 2">
            <a:extLst>
              <a:ext uri="{FF2B5EF4-FFF2-40B4-BE49-F238E27FC236}">
                <a16:creationId xmlns:a16="http://schemas.microsoft.com/office/drawing/2014/main" id="{5DCE18E1-CF13-967C-2A81-F3664E943B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C741ED-94A4-95BF-0E20-C9D419114BB3}"/>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115122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9509760" cy="599440"/>
          </a:xfrm>
        </p:spPr>
        <p:txBody>
          <a:bodyPr/>
          <a:lstStyle/>
          <a:p>
            <a:r>
              <a:rPr lang="en-US"/>
              <a:t>Click to edit Master title style</a:t>
            </a:r>
            <a:endParaRPr dirty="0"/>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39EA9BD3-6892-449A-B934-BC8E03B8A34F}" type="slidenum">
              <a:rPr lang="en-US" smtClean="0"/>
              <a:t>‹#›</a:t>
            </a:fld>
            <a:endParaRPr lang="en-US" dirty="0"/>
          </a:p>
        </p:txBody>
      </p:sp>
    </p:spTree>
    <p:extLst>
      <p:ext uri="{BB962C8B-B14F-4D97-AF65-F5344CB8AC3E}">
        <p14:creationId xmlns:p14="http://schemas.microsoft.com/office/powerpoint/2010/main" val="237474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2A4C-8EFF-40A3-4DE6-EE5C9E6B2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D5F5C-D351-30D6-27C8-22E0751DC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4D24D8-36AB-0467-56FB-29191CCA0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CDA1F-6CC4-E0EE-254B-A1C4C513022A}"/>
              </a:ext>
            </a:extLst>
          </p:cNvPr>
          <p:cNvSpPr>
            <a:spLocks noGrp="1"/>
          </p:cNvSpPr>
          <p:nvPr>
            <p:ph type="dt" sz="half" idx="10"/>
          </p:nvPr>
        </p:nvSpPr>
        <p:spPr/>
        <p:txBody>
          <a:bodyPr/>
          <a:lstStyle/>
          <a:p>
            <a:fld id="{A16C8C38-4957-415A-BCEC-EEA03BAD6E99}" type="datetime1">
              <a:rPr lang="en-US" smtClean="0"/>
              <a:t>5/20/2024</a:t>
            </a:fld>
            <a:endParaRPr lang="en-US" dirty="0"/>
          </a:p>
        </p:txBody>
      </p:sp>
      <p:sp>
        <p:nvSpPr>
          <p:cNvPr id="6" name="Footer Placeholder 5">
            <a:extLst>
              <a:ext uri="{FF2B5EF4-FFF2-40B4-BE49-F238E27FC236}">
                <a16:creationId xmlns:a16="http://schemas.microsoft.com/office/drawing/2014/main" id="{B95EABE5-849D-2E66-4D3D-180E5B4F72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BE6DB9-CFC2-B67F-B863-A5689CC7A836}"/>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351166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A4DE-BC1E-CB1B-9C9E-D2744756A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482BEA-0FA1-ED7F-AACA-AF136868D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00FB8F8-F215-429D-9B2C-F966488A4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1A867-2398-437E-6ED3-E3D3848FA4B0}"/>
              </a:ext>
            </a:extLst>
          </p:cNvPr>
          <p:cNvSpPr>
            <a:spLocks noGrp="1"/>
          </p:cNvSpPr>
          <p:nvPr>
            <p:ph type="dt" sz="half" idx="10"/>
          </p:nvPr>
        </p:nvSpPr>
        <p:spPr/>
        <p:txBody>
          <a:bodyPr/>
          <a:lstStyle/>
          <a:p>
            <a:fld id="{47A63276-035F-47C4-AC6F-E208DA830509}" type="datetime1">
              <a:rPr lang="en-US" smtClean="0"/>
              <a:t>5/20/2024</a:t>
            </a:fld>
            <a:endParaRPr lang="en-US" dirty="0"/>
          </a:p>
        </p:txBody>
      </p:sp>
      <p:sp>
        <p:nvSpPr>
          <p:cNvPr id="6" name="Footer Placeholder 5">
            <a:extLst>
              <a:ext uri="{FF2B5EF4-FFF2-40B4-BE49-F238E27FC236}">
                <a16:creationId xmlns:a16="http://schemas.microsoft.com/office/drawing/2014/main" id="{B0A7D851-879E-5ED2-2E3D-70C058A957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83F2CF-D36D-AA53-BD8F-EEA6BBB58D17}"/>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317872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0AE8-775D-4137-4374-1BCFB4564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444708-ACDD-3D03-D727-95B0B8EF4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11676-123C-5C16-3884-0615311A1D27}"/>
              </a:ext>
            </a:extLst>
          </p:cNvPr>
          <p:cNvSpPr>
            <a:spLocks noGrp="1"/>
          </p:cNvSpPr>
          <p:nvPr>
            <p:ph type="dt" sz="half" idx="10"/>
          </p:nvPr>
        </p:nvSpPr>
        <p:spPr/>
        <p:txBody>
          <a:bodyPr/>
          <a:lstStyle/>
          <a:p>
            <a:fld id="{9FFB19DA-46AC-439B-A39B-8DF0CA8E44D8}" type="datetime1">
              <a:rPr lang="en-US" smtClean="0"/>
              <a:t>5/20/2024</a:t>
            </a:fld>
            <a:endParaRPr lang="en-US" dirty="0"/>
          </a:p>
        </p:txBody>
      </p:sp>
      <p:sp>
        <p:nvSpPr>
          <p:cNvPr id="5" name="Footer Placeholder 4">
            <a:extLst>
              <a:ext uri="{FF2B5EF4-FFF2-40B4-BE49-F238E27FC236}">
                <a16:creationId xmlns:a16="http://schemas.microsoft.com/office/drawing/2014/main" id="{959DC11A-97EF-E7C9-E5DF-234327D459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302166-1E3B-06C4-EAA9-43F0057FFDDF}"/>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833096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C7C-66C0-886D-ECAA-9073B1147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484A2F-B775-DD43-2CB5-028F37095C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22A9D-7756-2449-4ED1-660962C543C5}"/>
              </a:ext>
            </a:extLst>
          </p:cNvPr>
          <p:cNvSpPr>
            <a:spLocks noGrp="1"/>
          </p:cNvSpPr>
          <p:nvPr>
            <p:ph type="dt" sz="half" idx="10"/>
          </p:nvPr>
        </p:nvSpPr>
        <p:spPr/>
        <p:txBody>
          <a:bodyPr/>
          <a:lstStyle/>
          <a:p>
            <a:fld id="{33F346AD-4E87-4A69-92B6-35FA26F7B99C}" type="datetime1">
              <a:rPr lang="en-US" smtClean="0"/>
              <a:t>5/20/2024</a:t>
            </a:fld>
            <a:endParaRPr lang="en-US" dirty="0"/>
          </a:p>
        </p:txBody>
      </p:sp>
      <p:sp>
        <p:nvSpPr>
          <p:cNvPr id="5" name="Footer Placeholder 4">
            <a:extLst>
              <a:ext uri="{FF2B5EF4-FFF2-40B4-BE49-F238E27FC236}">
                <a16:creationId xmlns:a16="http://schemas.microsoft.com/office/drawing/2014/main" id="{CC574F00-ECA4-ABE4-746C-5480D7BFFB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4FE457-9950-CE03-0218-91DD5B30A20D}"/>
              </a:ext>
            </a:extLst>
          </p:cNvPr>
          <p:cNvSpPr>
            <a:spLocks noGrp="1"/>
          </p:cNvSpPr>
          <p:nvPr>
            <p:ph type="sldNum" sz="quarter" idx="12"/>
          </p:nvPr>
        </p:nvSpPr>
        <p:spPr/>
        <p:txBody>
          <a:bodyPr/>
          <a:lstStyle/>
          <a:p>
            <a:fld id="{2A068DA3-7237-41AA-9C4E-7CE30DA7F2C3}" type="slidenum">
              <a:rPr lang="en-US" smtClean="0"/>
              <a:t>‹#›</a:t>
            </a:fld>
            <a:endParaRPr lang="en-US" dirty="0"/>
          </a:p>
        </p:txBody>
      </p:sp>
    </p:spTree>
    <p:extLst>
      <p:ext uri="{BB962C8B-B14F-4D97-AF65-F5344CB8AC3E}">
        <p14:creationId xmlns:p14="http://schemas.microsoft.com/office/powerpoint/2010/main" val="3666867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9509760" cy="599440"/>
          </a:xfrm>
        </p:spPr>
        <p:txBody>
          <a:bodyPr/>
          <a:lstStyle/>
          <a:p>
            <a:r>
              <a:rPr lang="en-US" dirty="0"/>
              <a:t>Click to edit Master title style</a:t>
            </a:r>
            <a:endParaRPr dirty="0"/>
          </a:p>
        </p:txBody>
      </p:sp>
      <p:sp>
        <p:nvSpPr>
          <p:cNvPr id="3" name="Content Placeholder 2"/>
          <p:cNvSpPr>
            <a:spLocks noGrp="1"/>
          </p:cNvSpPr>
          <p:nvPr>
            <p:ph idx="1"/>
          </p:nvPr>
        </p:nvSpPr>
        <p:spPr/>
        <p:txBody>
          <a:bodyPr/>
          <a:lstStyle>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aford" panose="00000500000000000000" pitchFamily="2" charset="0"/>
              </a:defRPr>
            </a:lvl1pPr>
          </a:lstStyle>
          <a:p>
            <a:r>
              <a:rPr lang="en-US" dirty="0"/>
              <a:t>Click to edit Master title style</a:t>
            </a:r>
            <a:endParaRPr dirty="0"/>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dirty="0"/>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9DD7D43D-6574-4C7B-808D-C6C12215A4D4}" type="datetimeFigureOut">
              <a:rPr lang="en-US"/>
              <a:t>5/20/2024</a:t>
            </a:fld>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8C47CCE5-785F-4AAD-A02D-6745B7C65531}" type="datetimeFigureOut">
              <a:rPr lang="en-US" smtClean="0"/>
              <a:t>5/20/2024</a:t>
            </a:fld>
            <a:endParaRPr lang="en-US" dirty="0"/>
          </a:p>
        </p:txBody>
      </p:sp>
      <p:sp>
        <p:nvSpPr>
          <p:cNvPr id="6" name="Slide Number Placeholder 5"/>
          <p:cNvSpPr>
            <a:spLocks noGrp="1"/>
          </p:cNvSpPr>
          <p:nvPr>
            <p:ph type="sldNum" sz="quarter" idx="12"/>
          </p:nvPr>
        </p:nvSpPr>
        <p:spPr/>
        <p:txBody>
          <a:bodyPr/>
          <a:lstStyle/>
          <a:p>
            <a:fld id="{39EA9BD3-6892-449A-B934-BC8E03B8A34F}" type="slidenum">
              <a:rPr lang="en-US" smtClean="0"/>
              <a:t>‹#›</a:t>
            </a:fld>
            <a:endParaRPr lang="en-US" dirty="0"/>
          </a:p>
        </p:txBody>
      </p:sp>
    </p:spTree>
    <p:extLst>
      <p:ext uri="{BB962C8B-B14F-4D97-AF65-F5344CB8AC3E}">
        <p14:creationId xmlns:p14="http://schemas.microsoft.com/office/powerpoint/2010/main" val="4081417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solidFill>
          <a:srgbClr val="0D66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1">
                <a:solidFill>
                  <a:schemeClr val="tx1"/>
                </a:solidFill>
                <a:latin typeface="Seaford" panose="00000500000000000000" pitchFamily="2" charset="0"/>
              </a:defRPr>
            </a:lvl1pPr>
          </a:lstStyle>
          <a:p>
            <a:r>
              <a:rPr lang="en-US"/>
              <a:t>Click to edit Master title style</a:t>
            </a:r>
            <a:endParaRPr dirty="0"/>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latin typeface="Seaford" panose="000005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567303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aford" panose="00000500000000000000" pitchFamily="2" charset="0"/>
              </a:defRPr>
            </a:lvl1pPr>
          </a:lstStyle>
          <a:p>
            <a:r>
              <a:rPr lang="en-US"/>
              <a:t>Click to edit Master title style</a:t>
            </a:r>
            <a:endParaRPr dirty="0"/>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8C47CCE5-785F-4AAD-A02D-6745B7C65531}" type="datetimeFigureOut">
              <a:rPr lang="en-US" smtClean="0"/>
              <a:t>5/20/2024</a:t>
            </a:fld>
            <a:endParaRPr lang="en-US" dirty="0"/>
          </a:p>
        </p:txBody>
      </p:sp>
      <p:sp>
        <p:nvSpPr>
          <p:cNvPr id="7" name="Slide Number Placeholder 6"/>
          <p:cNvSpPr>
            <a:spLocks noGrp="1"/>
          </p:cNvSpPr>
          <p:nvPr>
            <p:ph type="sldNum" sz="quarter" idx="12"/>
          </p:nvPr>
        </p:nvSpPr>
        <p:spPr/>
        <p:txBody>
          <a:bodyPr/>
          <a:lstStyle/>
          <a:p>
            <a:fld id="{39EA9BD3-6892-449A-B934-BC8E03B8A34F}" type="slidenum">
              <a:rPr lang="en-US" smtClean="0"/>
              <a:t>‹#›</a:t>
            </a:fld>
            <a:endParaRPr lang="en-US" dirty="0"/>
          </a:p>
        </p:txBody>
      </p:sp>
    </p:spTree>
    <p:extLst>
      <p:ext uri="{BB962C8B-B14F-4D97-AF65-F5344CB8AC3E}">
        <p14:creationId xmlns:p14="http://schemas.microsoft.com/office/powerpoint/2010/main" val="85604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7" name="Date Placeholder 6"/>
          <p:cNvSpPr>
            <a:spLocks noGrp="1"/>
          </p:cNvSpPr>
          <p:nvPr>
            <p:ph type="dt" sz="half" idx="10"/>
          </p:nvPr>
        </p:nvSpPr>
        <p:spPr>
          <a:xfrm>
            <a:off x="8875776" y="6601968"/>
            <a:ext cx="960120" cy="237744"/>
          </a:xfrm>
          <a:prstGeom prst="rect">
            <a:avLst/>
          </a:prstGeom>
        </p:spPr>
        <p:txBody>
          <a:bodyPr/>
          <a:lstStyle/>
          <a:p>
            <a:fld id="{8C47CCE5-785F-4AAD-A02D-6745B7C65531}" type="datetimeFigureOut">
              <a:rPr lang="en-US" smtClean="0"/>
              <a:t>5/20/2024</a:t>
            </a:fld>
            <a:endParaRPr lang="en-US" dirty="0"/>
          </a:p>
        </p:txBody>
      </p:sp>
      <p:sp>
        <p:nvSpPr>
          <p:cNvPr id="9" name="Slide Number Placeholder 8"/>
          <p:cNvSpPr>
            <a:spLocks noGrp="1"/>
          </p:cNvSpPr>
          <p:nvPr>
            <p:ph type="sldNum" sz="quarter" idx="12"/>
          </p:nvPr>
        </p:nvSpPr>
        <p:spPr/>
        <p:txBody>
          <a:bodyPr/>
          <a:lstStyle/>
          <a:p>
            <a:fld id="{39EA9BD3-6892-449A-B934-BC8E03B8A34F}" type="slidenum">
              <a:rPr lang="en-US" smtClean="0"/>
              <a:t>‹#›</a:t>
            </a:fld>
            <a:endParaRPr lang="en-US" dirty="0"/>
          </a:p>
        </p:txBody>
      </p:sp>
    </p:spTree>
    <p:extLst>
      <p:ext uri="{BB962C8B-B14F-4D97-AF65-F5344CB8AC3E}">
        <p14:creationId xmlns:p14="http://schemas.microsoft.com/office/powerpoint/2010/main" val="344527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3" name="Date Placeholder 2"/>
          <p:cNvSpPr>
            <a:spLocks noGrp="1"/>
          </p:cNvSpPr>
          <p:nvPr>
            <p:ph type="dt" sz="half" idx="10"/>
          </p:nvPr>
        </p:nvSpPr>
        <p:spPr>
          <a:xfrm>
            <a:off x="8875776" y="6601968"/>
            <a:ext cx="960120" cy="237744"/>
          </a:xfrm>
          <a:prstGeom prst="rect">
            <a:avLst/>
          </a:prstGeom>
        </p:spPr>
        <p:txBody>
          <a:bodyPr/>
          <a:lstStyle/>
          <a:p>
            <a:fld id="{8C47CCE5-785F-4AAD-A02D-6745B7C65531}" type="datetimeFigureOut">
              <a:rPr lang="en-US" smtClean="0"/>
              <a:t>5/20/2024</a:t>
            </a:fld>
            <a:endParaRPr lang="en-US" dirty="0"/>
          </a:p>
        </p:txBody>
      </p:sp>
      <p:sp>
        <p:nvSpPr>
          <p:cNvPr id="5" name="Slide Number Placeholder 4"/>
          <p:cNvSpPr>
            <a:spLocks noGrp="1"/>
          </p:cNvSpPr>
          <p:nvPr>
            <p:ph type="sldNum" sz="quarter" idx="12"/>
          </p:nvPr>
        </p:nvSpPr>
        <p:spPr/>
        <p:txBody>
          <a:bodyPr/>
          <a:lstStyle/>
          <a:p>
            <a:fld id="{39EA9BD3-6892-449A-B934-BC8E03B8A34F}" type="slidenum">
              <a:rPr lang="en-US" smtClean="0"/>
              <a:t>‹#›</a:t>
            </a:fld>
            <a:endParaRPr lang="en-US" dirty="0"/>
          </a:p>
        </p:txBody>
      </p:sp>
    </p:spTree>
    <p:extLst>
      <p:ext uri="{BB962C8B-B14F-4D97-AF65-F5344CB8AC3E}">
        <p14:creationId xmlns:p14="http://schemas.microsoft.com/office/powerpoint/2010/main" val="144772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41120" y="6601968"/>
            <a:ext cx="7159752" cy="237744"/>
          </a:xfrm>
          <a:prstGeom prst="rect">
            <a:avLst/>
          </a:prstGeom>
        </p:spPr>
        <p:txBody>
          <a:bodyPr/>
          <a:lstStyle>
            <a:lvl1pPr>
              <a:defRPr>
                <a:solidFill>
                  <a:schemeClr val="tx2"/>
                </a:solidFill>
              </a:defRPr>
            </a:lvl1pPr>
          </a:lstStyle>
          <a:p>
            <a:endParaRPr lang="en-US" dirty="0"/>
          </a:p>
        </p:txBody>
      </p:sp>
      <p:sp>
        <p:nvSpPr>
          <p:cNvPr id="2" name="Date Placeholder 1"/>
          <p:cNvSpPr>
            <a:spLocks noGrp="1"/>
          </p:cNvSpPr>
          <p:nvPr>
            <p:ph type="dt" sz="half" idx="10"/>
          </p:nvPr>
        </p:nvSpPr>
        <p:spPr>
          <a:xfrm>
            <a:off x="8875776" y="6601968"/>
            <a:ext cx="960120" cy="237744"/>
          </a:xfrm>
          <a:prstGeom prst="rect">
            <a:avLst/>
          </a:prstGeom>
        </p:spPr>
        <p:txBody>
          <a:bodyPr/>
          <a:lstStyle>
            <a:lvl1pPr>
              <a:defRPr>
                <a:solidFill>
                  <a:schemeClr val="tx2"/>
                </a:solidFill>
              </a:defRPr>
            </a:lvl1pPr>
          </a:lstStyle>
          <a:p>
            <a:fld id="{8C47CCE5-785F-4AAD-A02D-6745B7C65531}" type="datetimeFigureOut">
              <a:rPr lang="en-US" smtClean="0"/>
              <a:t>5/20/2024</a:t>
            </a:fld>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39EA9BD3-6892-449A-B934-BC8E03B8A34F}" type="slidenum">
              <a:rPr lang="en-US" smtClean="0"/>
              <a:t>‹#›</a:t>
            </a:fld>
            <a:endParaRPr lang="en-US" dirty="0"/>
          </a:p>
        </p:txBody>
      </p:sp>
    </p:spTree>
    <p:extLst>
      <p:ext uri="{BB962C8B-B14F-4D97-AF65-F5344CB8AC3E}">
        <p14:creationId xmlns:p14="http://schemas.microsoft.com/office/powerpoint/2010/main" val="69235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8C47CCE5-785F-4AAD-A02D-6745B7C65531}" type="datetimeFigureOut">
              <a:rPr lang="en-US" smtClean="0"/>
              <a:t>5/20/2024</a:t>
            </a:fld>
            <a:endParaRPr lang="en-US" dirty="0"/>
          </a:p>
        </p:txBody>
      </p:sp>
      <p:sp>
        <p:nvSpPr>
          <p:cNvPr id="7" name="Slide Number Placeholder 6"/>
          <p:cNvSpPr>
            <a:spLocks noGrp="1"/>
          </p:cNvSpPr>
          <p:nvPr>
            <p:ph type="sldNum" sz="quarter" idx="12"/>
          </p:nvPr>
        </p:nvSpPr>
        <p:spPr/>
        <p:txBody>
          <a:bodyPr/>
          <a:lstStyle/>
          <a:p>
            <a:fld id="{39EA9BD3-6892-449A-B934-BC8E03B8A34F}" type="slidenum">
              <a:rPr lang="en-US" smtClean="0"/>
              <a:t>‹#›</a:t>
            </a:fld>
            <a:endParaRPr lang="en-US" dirty="0"/>
          </a:p>
        </p:txBody>
      </p:sp>
    </p:spTree>
    <p:extLst>
      <p:ext uri="{BB962C8B-B14F-4D97-AF65-F5344CB8AC3E}">
        <p14:creationId xmlns:p14="http://schemas.microsoft.com/office/powerpoint/2010/main" val="141529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09AAA73-FA1E-931C-C40A-31B0A352AEB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251841"/>
            <a:ext cx="12192000" cy="609597"/>
          </a:xfrm>
          <a:prstGeom prst="rect">
            <a:avLst/>
          </a:prstGeom>
        </p:spPr>
      </p:pic>
      <p:sp>
        <p:nvSpPr>
          <p:cNvPr id="2" name="Title Placeholder 1"/>
          <p:cNvSpPr>
            <a:spLocks noGrp="1"/>
          </p:cNvSpPr>
          <p:nvPr>
            <p:ph type="title"/>
          </p:nvPr>
        </p:nvSpPr>
        <p:spPr>
          <a:xfrm>
            <a:off x="457200" y="274320"/>
            <a:ext cx="9509760" cy="59944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685800" y="1216152"/>
            <a:ext cx="11049000" cy="4952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11430000" y="6548628"/>
            <a:ext cx="640080" cy="237744"/>
          </a:xfrm>
          <a:prstGeom prst="rect">
            <a:avLst/>
          </a:prstGeom>
        </p:spPr>
        <p:txBody>
          <a:bodyPr vert="horz" lIns="91440" tIns="45720" rIns="91440" bIns="45720" rtlCol="0" anchor="ctr"/>
          <a:lstStyle>
            <a:lvl1pPr algn="r">
              <a:defRPr sz="1100">
                <a:solidFill>
                  <a:schemeClr val="bg2"/>
                </a:solidFill>
              </a:defRPr>
            </a:lvl1pPr>
          </a:lstStyle>
          <a:p>
            <a:fld id="{39EA9BD3-6892-449A-B934-BC8E03B8A34F}" type="slidenum">
              <a:rPr lang="en-US" smtClean="0"/>
              <a:t>‹#›</a:t>
            </a:fld>
            <a:endParaRPr lang="en-US" dirty="0"/>
          </a:p>
        </p:txBody>
      </p:sp>
      <p:pic>
        <p:nvPicPr>
          <p:cNvPr id="10" name="Picture 9" descr="Shape&#10;&#10;Description automatically generated with medium confidence">
            <a:extLst>
              <a:ext uri="{FF2B5EF4-FFF2-40B4-BE49-F238E27FC236}">
                <a16:creationId xmlns:a16="http://schemas.microsoft.com/office/drawing/2014/main" id="{8CC58286-E92A-3BAD-14CD-C6C4D606C0B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06000" y="627768"/>
            <a:ext cx="2086367" cy="303502"/>
          </a:xfrm>
          <a:prstGeom prst="rect">
            <a:avLst/>
          </a:prstGeom>
        </p:spPr>
      </p:pic>
      <p:cxnSp>
        <p:nvCxnSpPr>
          <p:cNvPr id="12" name="Straight Connector 11">
            <a:extLst>
              <a:ext uri="{FF2B5EF4-FFF2-40B4-BE49-F238E27FC236}">
                <a16:creationId xmlns:a16="http://schemas.microsoft.com/office/drawing/2014/main" id="{7E13BDF0-FB8D-AA1E-2BCD-E59F4E283CE9}"/>
              </a:ext>
            </a:extLst>
          </p:cNvPr>
          <p:cNvCxnSpPr/>
          <p:nvPr/>
        </p:nvCxnSpPr>
        <p:spPr>
          <a:xfrm>
            <a:off x="381000" y="931270"/>
            <a:ext cx="9448800" cy="0"/>
          </a:xfrm>
          <a:prstGeom prst="line">
            <a:avLst/>
          </a:prstGeom>
          <a:ln w="12700">
            <a:solidFill>
              <a:srgbClr val="0A4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973599"/>
      </p:ext>
    </p:extLst>
  </p:cSld>
  <p:clrMap bg1="lt1" tx1="dk1" bg2="lt2" tx2="dk2" accent1="accent1" accent2="accent2" accent3="accent3" accent4="accent4" accent5="accent5" accent6="accent6" hlink="hlink" folHlink="folHlink"/>
  <p:sldLayoutIdLst>
    <p:sldLayoutId id="2147483685"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b="1" kern="1200">
          <a:solidFill>
            <a:schemeClr val="tx2">
              <a:lumMod val="75000"/>
            </a:schemeClr>
          </a:solidFill>
          <a:latin typeface="Seaford" panose="00000500000000000000" pitchFamily="2" charset="0"/>
          <a:ea typeface="+mj-ea"/>
          <a:cs typeface="+mj-cs"/>
        </a:defRPr>
      </a:lvl1pPr>
    </p:titleStyle>
    <p:body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09A63-0681-BB47-F302-E0FEFF8E0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146AD0-20E6-4875-FF96-010FD4164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CA7EB-25F4-4391-F13E-E36C64D5FA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2F55A-2510-44AC-AE48-7E94C47CB311}" type="datetime1">
              <a:rPr lang="en-US" smtClean="0"/>
              <a:t>5/20/2024</a:t>
            </a:fld>
            <a:endParaRPr lang="en-US" dirty="0"/>
          </a:p>
        </p:txBody>
      </p:sp>
      <p:sp>
        <p:nvSpPr>
          <p:cNvPr id="5" name="Footer Placeholder 4">
            <a:extLst>
              <a:ext uri="{FF2B5EF4-FFF2-40B4-BE49-F238E27FC236}">
                <a16:creationId xmlns:a16="http://schemas.microsoft.com/office/drawing/2014/main" id="{920480EF-F5E0-49FF-70C5-C0F6CA395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65CF0F-B1A7-946D-53D8-957E952D6A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68DA3-7237-41AA-9C4E-7CE30DA7F2C3}" type="slidenum">
              <a:rPr lang="en-US" smtClean="0"/>
              <a:t>‹#›</a:t>
            </a:fld>
            <a:endParaRPr lang="en-US" dirty="0"/>
          </a:p>
        </p:txBody>
      </p:sp>
    </p:spTree>
    <p:extLst>
      <p:ext uri="{BB962C8B-B14F-4D97-AF65-F5344CB8AC3E}">
        <p14:creationId xmlns:p14="http://schemas.microsoft.com/office/powerpoint/2010/main" val="633834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09AAA73-FA1E-931C-C40A-31B0A352AE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51841"/>
            <a:ext cx="12192000" cy="609597"/>
          </a:xfrm>
          <a:prstGeom prst="rect">
            <a:avLst/>
          </a:prstGeom>
        </p:spPr>
      </p:pic>
      <p:sp>
        <p:nvSpPr>
          <p:cNvPr id="2" name="Title Placeholder 1"/>
          <p:cNvSpPr>
            <a:spLocks noGrp="1"/>
          </p:cNvSpPr>
          <p:nvPr>
            <p:ph type="title"/>
          </p:nvPr>
        </p:nvSpPr>
        <p:spPr>
          <a:xfrm>
            <a:off x="457200" y="274320"/>
            <a:ext cx="9509760" cy="59944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685800" y="1216152"/>
            <a:ext cx="11049000" cy="4952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11430000" y="654862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pic>
        <p:nvPicPr>
          <p:cNvPr id="10" name="Picture 9" descr="Shape&#10;&#10;Description automatically generated with medium confidence">
            <a:extLst>
              <a:ext uri="{FF2B5EF4-FFF2-40B4-BE49-F238E27FC236}">
                <a16:creationId xmlns:a16="http://schemas.microsoft.com/office/drawing/2014/main" id="{8CC58286-E92A-3BAD-14CD-C6C4D606C0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6000" y="627768"/>
            <a:ext cx="2086367" cy="303502"/>
          </a:xfrm>
          <a:prstGeom prst="rect">
            <a:avLst/>
          </a:prstGeom>
        </p:spPr>
      </p:pic>
      <p:cxnSp>
        <p:nvCxnSpPr>
          <p:cNvPr id="12" name="Straight Connector 11">
            <a:extLst>
              <a:ext uri="{FF2B5EF4-FFF2-40B4-BE49-F238E27FC236}">
                <a16:creationId xmlns:a16="http://schemas.microsoft.com/office/drawing/2014/main" id="{7E13BDF0-FB8D-AA1E-2BCD-E59F4E283CE9}"/>
              </a:ext>
            </a:extLst>
          </p:cNvPr>
          <p:cNvCxnSpPr/>
          <p:nvPr userDrawn="1"/>
        </p:nvCxnSpPr>
        <p:spPr>
          <a:xfrm>
            <a:off x="381000" y="931270"/>
            <a:ext cx="9448800" cy="0"/>
          </a:xfrm>
          <a:prstGeom prst="line">
            <a:avLst/>
          </a:prstGeom>
          <a:ln w="12700">
            <a:solidFill>
              <a:srgbClr val="0A4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50" r:id="rId1"/>
    <p:sldLayoutId id="214748366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b="1" kern="1200">
          <a:solidFill>
            <a:schemeClr val="tx2">
              <a:lumMod val="75000"/>
            </a:schemeClr>
          </a:solidFill>
          <a:latin typeface="Seaford" panose="00000500000000000000" pitchFamily="2" charset="0"/>
          <a:ea typeface="+mj-ea"/>
          <a:cs typeface="+mj-cs"/>
        </a:defRPr>
      </a:lvl1pPr>
    </p:titleStyle>
    <p:body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deproject.com/articles/20067/drawing-a-radar-display-using-c" TargetMode="External"/><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C81C-6733-B16D-4AEB-D140F5E9E624}"/>
              </a:ext>
            </a:extLst>
          </p:cNvPr>
          <p:cNvSpPr>
            <a:spLocks noGrp="1"/>
          </p:cNvSpPr>
          <p:nvPr>
            <p:ph type="ctrTitle"/>
          </p:nvPr>
        </p:nvSpPr>
        <p:spPr>
          <a:xfrm>
            <a:off x="1523999" y="1701809"/>
            <a:ext cx="9144002" cy="1143000"/>
          </a:xfrm>
        </p:spPr>
        <p:txBody>
          <a:bodyPr/>
          <a:lstStyle/>
          <a:p>
            <a:r>
              <a:rPr lang="en-US" dirty="0"/>
              <a:t>Behavioral Health Integration</a:t>
            </a:r>
          </a:p>
        </p:txBody>
      </p:sp>
      <p:sp>
        <p:nvSpPr>
          <p:cNvPr id="3" name="Subtitle 2">
            <a:extLst>
              <a:ext uri="{FF2B5EF4-FFF2-40B4-BE49-F238E27FC236}">
                <a16:creationId xmlns:a16="http://schemas.microsoft.com/office/drawing/2014/main" id="{5270D5B9-68EB-C9F4-4CD1-80194CAAA475}"/>
              </a:ext>
            </a:extLst>
          </p:cNvPr>
          <p:cNvSpPr>
            <a:spLocks noGrp="1"/>
          </p:cNvSpPr>
          <p:nvPr>
            <p:ph type="subTitle" idx="1"/>
          </p:nvPr>
        </p:nvSpPr>
        <p:spPr>
          <a:xfrm>
            <a:off x="1524000" y="3361267"/>
            <a:ext cx="9144002" cy="762000"/>
          </a:xfrm>
        </p:spPr>
        <p:txBody>
          <a:bodyPr/>
          <a:lstStyle/>
          <a:p>
            <a:r>
              <a:rPr lang="en-US" dirty="0"/>
              <a:t>Rob Bloom, CPA</a:t>
            </a:r>
          </a:p>
          <a:p>
            <a:r>
              <a:rPr lang="en-US" dirty="0"/>
              <a:t>Nicole Thorell RN, MSN, FNP-C</a:t>
            </a:r>
          </a:p>
        </p:txBody>
      </p:sp>
    </p:spTree>
    <p:extLst>
      <p:ext uri="{BB962C8B-B14F-4D97-AF65-F5344CB8AC3E}">
        <p14:creationId xmlns:p14="http://schemas.microsoft.com/office/powerpoint/2010/main" val="259424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E44CF-9015-B4E3-B98D-0ADA8E5FA6EA}"/>
              </a:ext>
            </a:extLst>
          </p:cNvPr>
          <p:cNvSpPr txBox="1"/>
          <p:nvPr/>
        </p:nvSpPr>
        <p:spPr>
          <a:xfrm>
            <a:off x="821266" y="1244600"/>
            <a:ext cx="5182845"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venir Next" panose="020B0503020202020204" pitchFamily="34" charset="0"/>
              </a:rPr>
              <a:t>Behavioral health is an ancillary feeder service similar to other service lines</a:t>
            </a:r>
          </a:p>
          <a:p>
            <a:pPr marL="742950" lvl="1" indent="-285750">
              <a:buFont typeface="Arial" panose="020B0604020202020204" pitchFamily="34" charset="0"/>
              <a:buChar char="•"/>
            </a:pPr>
            <a:r>
              <a:rPr lang="en-US" sz="1600" dirty="0">
                <a:latin typeface="Avenir Next" panose="020B0503020202020204" pitchFamily="34" charset="0"/>
              </a:rPr>
              <a:t>Labs</a:t>
            </a:r>
          </a:p>
          <a:p>
            <a:pPr marL="742950" lvl="1" indent="-285750">
              <a:buFont typeface="Arial" panose="020B0604020202020204" pitchFamily="34" charset="0"/>
              <a:buChar char="•"/>
            </a:pPr>
            <a:r>
              <a:rPr lang="en-US" sz="1600" dirty="0">
                <a:latin typeface="Avenir Next" panose="020B0503020202020204" pitchFamily="34" charset="0"/>
              </a:rPr>
              <a:t>340b</a:t>
            </a:r>
          </a:p>
          <a:p>
            <a:pPr marL="742950" lvl="1" indent="-285750">
              <a:buFont typeface="Arial" panose="020B0604020202020204" pitchFamily="34" charset="0"/>
              <a:buChar char="•"/>
            </a:pPr>
            <a:r>
              <a:rPr lang="en-US" sz="1600" dirty="0">
                <a:latin typeface="Avenir Next" panose="020B0503020202020204" pitchFamily="34" charset="0"/>
              </a:rPr>
              <a:t>GI</a:t>
            </a:r>
          </a:p>
          <a:p>
            <a:pPr marL="742950" lvl="1" indent="-285750">
              <a:buFont typeface="Arial" panose="020B0604020202020204" pitchFamily="34" charset="0"/>
              <a:buChar char="•"/>
            </a:pPr>
            <a:r>
              <a:rPr lang="en-US" sz="1600" dirty="0">
                <a:latin typeface="Avenir Next" panose="020B0503020202020204" pitchFamily="34" charset="0"/>
              </a:rPr>
              <a:t>Primary Care</a:t>
            </a:r>
          </a:p>
          <a:p>
            <a:pPr marL="285750" indent="-285750">
              <a:buFont typeface="Arial" panose="020B0604020202020204" pitchFamily="34" charset="0"/>
              <a:buChar char="•"/>
            </a:pPr>
            <a:r>
              <a:rPr lang="en-US" sz="1600" dirty="0">
                <a:latin typeface="Avenir Next" panose="020B0503020202020204" pitchFamily="34" charset="0"/>
              </a:rPr>
              <a:t>Value based contracts- up to 50% of ER high utilizers have BH issues</a:t>
            </a:r>
          </a:p>
          <a:p>
            <a:pPr marL="285750" indent="-285750">
              <a:buFont typeface="Arial" panose="020B0604020202020204" pitchFamily="34" charset="0"/>
              <a:buChar char="•"/>
            </a:pPr>
            <a:r>
              <a:rPr lang="en-US" sz="1600" dirty="0">
                <a:latin typeface="Avenir Next" panose="020B0503020202020204" pitchFamily="34" charset="0"/>
              </a:rPr>
              <a:t>BH has an expected growth rate of 9% according to SG2, profitable if people practice at the top of their license</a:t>
            </a:r>
          </a:p>
          <a:p>
            <a:pPr marL="285750" indent="-285750">
              <a:buFont typeface="Arial" panose="020B0604020202020204" pitchFamily="34" charset="0"/>
              <a:buChar char="•"/>
            </a:pPr>
            <a:r>
              <a:rPr lang="en-US" sz="1600" dirty="0">
                <a:latin typeface="Avenir Next" panose="020B0503020202020204" pitchFamily="34" charset="0"/>
              </a:rPr>
              <a:t>According to SG2, there has been a 25% increase in addiction</a:t>
            </a:r>
          </a:p>
          <a:p>
            <a:pPr marL="285750" indent="-285750">
              <a:buFont typeface="Arial" panose="020B0604020202020204" pitchFamily="34" charset="0"/>
              <a:buChar char="•"/>
            </a:pPr>
            <a:r>
              <a:rPr lang="en-US" sz="1600" dirty="0">
                <a:latin typeface="Avenir Next" panose="020B0503020202020204" pitchFamily="34" charset="0"/>
              </a:rPr>
              <a:t>BH is health, it affects everything else related:  decision making, medication compliance, home life, employment, etc.  Organizations cannot do value based/pop health contracts without it. </a:t>
            </a:r>
          </a:p>
        </p:txBody>
      </p:sp>
      <p:graphicFrame>
        <p:nvGraphicFramePr>
          <p:cNvPr id="3" name="Diagram 2">
            <a:extLst>
              <a:ext uri="{FF2B5EF4-FFF2-40B4-BE49-F238E27FC236}">
                <a16:creationId xmlns:a16="http://schemas.microsoft.com/office/drawing/2014/main" id="{BB575374-503D-60C5-73BC-6CE5F33DE23A}"/>
              </a:ext>
            </a:extLst>
          </p:cNvPr>
          <p:cNvGraphicFramePr/>
          <p:nvPr/>
        </p:nvGraphicFramePr>
        <p:xfrm>
          <a:off x="6344369" y="1582423"/>
          <a:ext cx="4977681" cy="411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8A135800-DBE2-A37E-555C-B64C3924C3B1}"/>
              </a:ext>
            </a:extLst>
          </p:cNvPr>
          <p:cNvSpPr>
            <a:spLocks noGrp="1"/>
          </p:cNvSpPr>
          <p:nvPr>
            <p:ph type="title"/>
          </p:nvPr>
        </p:nvSpPr>
        <p:spPr>
          <a:xfrm>
            <a:off x="457200" y="274320"/>
            <a:ext cx="9509760" cy="579695"/>
          </a:xfrm>
        </p:spPr>
        <p:txBody>
          <a:bodyPr>
            <a:normAutofit/>
          </a:bodyPr>
          <a:lstStyle/>
          <a:p>
            <a:r>
              <a:rPr lang="en-US" dirty="0"/>
              <a:t>BH Fits with Rural</a:t>
            </a:r>
          </a:p>
        </p:txBody>
      </p:sp>
    </p:spTree>
    <p:extLst>
      <p:ext uri="{BB962C8B-B14F-4D97-AF65-F5344CB8AC3E}">
        <p14:creationId xmlns:p14="http://schemas.microsoft.com/office/powerpoint/2010/main" val="158754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D3F6-48B2-08B4-C14D-D8E55D5E11AA}"/>
              </a:ext>
            </a:extLst>
          </p:cNvPr>
          <p:cNvSpPr>
            <a:spLocks noGrp="1"/>
          </p:cNvSpPr>
          <p:nvPr>
            <p:ph type="title"/>
          </p:nvPr>
        </p:nvSpPr>
        <p:spPr/>
        <p:txBody>
          <a:bodyPr/>
          <a:lstStyle/>
          <a:p>
            <a:r>
              <a:rPr lang="en-US" dirty="0"/>
              <a:t>Recent Federal Changes</a:t>
            </a:r>
          </a:p>
        </p:txBody>
      </p:sp>
    </p:spTree>
    <p:extLst>
      <p:ext uri="{BB962C8B-B14F-4D97-AF65-F5344CB8AC3E}">
        <p14:creationId xmlns:p14="http://schemas.microsoft.com/office/powerpoint/2010/main" val="47628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9A5B4-7AA0-6868-5A57-1165C8A38552}"/>
              </a:ext>
            </a:extLst>
          </p:cNvPr>
          <p:cNvSpPr>
            <a:spLocks noGrp="1"/>
          </p:cNvSpPr>
          <p:nvPr>
            <p:ph idx="1"/>
          </p:nvPr>
        </p:nvSpPr>
        <p:spPr/>
        <p:txBody>
          <a:bodyPr/>
          <a:lstStyle/>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The Consolidated Appropriations Act of 2023 included provisions allowing RHCs to bill for Marriage and Family Therapists (MFTs) and Mental Health Counselors (MHCs) beginning January 1, 2024</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MFTs and MHCs becoming qualified RHC providers means they can generate a Medicare encounter that is reimbursable at the RHC’s All-Inclusive Rate (AIR). MFTs and MHCs are subject to the same policies and supervision requirements as other non-physician RHC providers</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lang="en-US" sz="1600" dirty="0">
              <a:solidFill>
                <a:srgbClr val="404040">
                  <a:lumMod val="50000"/>
                </a:srgbClr>
              </a:solidFill>
              <a:latin typeface="Seaford" panose="00000500000000000000" pitchFamily="2"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Mental health practitioners who meet all of the applicable statutory qualifications for the mental health counselor benefit category but are licensed by their State under a different title, are eligible to enroll in Medicare under the “Mental Health Counselor” category </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MFTs and MHCs will not be subject to a productivity standard in RHCs</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MFTs and MHCs were added to the regulations 491.8(a)(3) and 481.8(a)(6), allowing these provider types to serve as the RHC owner or an employee, or be under contract</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Additionally, MFTs and MHCs can fulfill the requirement that a provider must be available to furnish care at all times the clinic is open</a:t>
            </a:r>
          </a:p>
        </p:txBody>
      </p:sp>
      <p:sp>
        <p:nvSpPr>
          <p:cNvPr id="2" name="Title 1">
            <a:extLst>
              <a:ext uri="{FF2B5EF4-FFF2-40B4-BE49-F238E27FC236}">
                <a16:creationId xmlns:a16="http://schemas.microsoft.com/office/drawing/2014/main" id="{A8D1F15C-DEAE-8104-5231-6911B644A364}"/>
              </a:ext>
            </a:extLst>
          </p:cNvPr>
          <p:cNvSpPr>
            <a:spLocks noGrp="1"/>
          </p:cNvSpPr>
          <p:nvPr>
            <p:ph type="title"/>
          </p:nvPr>
        </p:nvSpPr>
        <p:spPr>
          <a:xfrm>
            <a:off x="457200" y="274320"/>
            <a:ext cx="9509760" cy="599440"/>
          </a:xfrm>
        </p:spPr>
        <p:txBody>
          <a:bodyPr>
            <a:normAutofit/>
          </a:bodyPr>
          <a:lstStyle/>
          <a:p>
            <a:r>
              <a:rPr lang="en-US" i="0" dirty="0">
                <a:solidFill>
                  <a:schemeClr val="tx1"/>
                </a:solidFill>
                <a:effectLst/>
              </a:rPr>
              <a:t>New Billable RHC Providers</a:t>
            </a:r>
            <a:endParaRPr lang="en-US" dirty="0">
              <a:solidFill>
                <a:schemeClr val="tx1"/>
              </a:solidFill>
            </a:endParaRPr>
          </a:p>
        </p:txBody>
      </p:sp>
    </p:spTree>
    <p:extLst>
      <p:ext uri="{BB962C8B-B14F-4D97-AF65-F5344CB8AC3E}">
        <p14:creationId xmlns:p14="http://schemas.microsoft.com/office/powerpoint/2010/main" val="171500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9A5B4-7AA0-6868-5A57-1165C8A38552}"/>
              </a:ext>
            </a:extLst>
          </p:cNvPr>
          <p:cNvSpPr>
            <a:spLocks noGrp="1"/>
          </p:cNvSpPr>
          <p:nvPr>
            <p:ph idx="1"/>
          </p:nvPr>
        </p:nvSpPr>
        <p:spPr>
          <a:xfrm>
            <a:off x="685800" y="1156883"/>
            <a:ext cx="11049000" cy="4952999"/>
          </a:xfrm>
        </p:spPr>
        <p:txBody>
          <a:bodyPr/>
          <a:lstStyle/>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Pandemic-era telehealth flexibilities have only gained momentum in the past few years</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Starting in 2022, RHCs could bill and be reimbursed by Medicare for mental health services provided via telehealth and receive the RHC All-Inclusive Rate (AIR) on a permanent basis</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Permanent Medicare Changes:</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RHCs can serve as a distant site provider for behavioral/mental telehealth services</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There are no geographic restrictions for originating site for behavioral/mental telehealth services, including the home</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Behavioral/mental telehealth services can be delivered using audio-only communication platforms</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Expansion of telehealth practitioners to include Marriage and Family Therapists (MFTs) and Mental Health Counselors (MHCs)</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Social Determinants of Health Risk Assessments added to Medicare Telehealth Services List</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CY2024 Temporary Changes (through 12/31/24):</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rPr>
              <a:t>RHCs can serve as a distant site provider and there are no geographic restrictions for originating site for non-behavioral/mental telehealth services, </a:t>
            </a: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allowing patients to be located at anywhere in the US during the telehealth service, including a patient’s home</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Delays the in-person requirement for mental health visits furnished via telehealth (within 6 months prior and annually thereafter)</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Physician or practitioner “direct supervision” of incident-to services to be performed via two-way, real time-audio visual technology, as opposed to immediately available in the physical space of the RHC</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rPr>
              <a:t>A</a:t>
            </a: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dded health and well-being coaching services to the Medicare Telehealth Services List</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p:txBody>
      </p:sp>
      <p:sp>
        <p:nvSpPr>
          <p:cNvPr id="2" name="Title 1">
            <a:extLst>
              <a:ext uri="{FF2B5EF4-FFF2-40B4-BE49-F238E27FC236}">
                <a16:creationId xmlns:a16="http://schemas.microsoft.com/office/drawing/2014/main" id="{A8D1F15C-DEAE-8104-5231-6911B644A364}"/>
              </a:ext>
            </a:extLst>
          </p:cNvPr>
          <p:cNvSpPr>
            <a:spLocks noGrp="1"/>
          </p:cNvSpPr>
          <p:nvPr>
            <p:ph type="title"/>
          </p:nvPr>
        </p:nvSpPr>
        <p:spPr>
          <a:xfrm>
            <a:off x="457200" y="274320"/>
            <a:ext cx="9509760" cy="599440"/>
          </a:xfrm>
        </p:spPr>
        <p:txBody>
          <a:bodyPr>
            <a:normAutofit/>
          </a:bodyPr>
          <a:lstStyle/>
          <a:p>
            <a:r>
              <a:rPr lang="en-US" i="0" dirty="0">
                <a:solidFill>
                  <a:schemeClr val="tx1"/>
                </a:solidFill>
                <a:effectLst/>
              </a:rPr>
              <a:t>Telehealth Services</a:t>
            </a:r>
            <a:endParaRPr lang="en-US" dirty="0">
              <a:solidFill>
                <a:schemeClr val="tx1"/>
              </a:solidFill>
            </a:endParaRPr>
          </a:p>
        </p:txBody>
      </p:sp>
    </p:spTree>
    <p:extLst>
      <p:ext uri="{BB962C8B-B14F-4D97-AF65-F5344CB8AC3E}">
        <p14:creationId xmlns:p14="http://schemas.microsoft.com/office/powerpoint/2010/main" val="394631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9A5B4-7AA0-6868-5A57-1165C8A38552}"/>
              </a:ext>
            </a:extLst>
          </p:cNvPr>
          <p:cNvSpPr>
            <a:spLocks noGrp="1"/>
          </p:cNvSpPr>
          <p:nvPr>
            <p:ph idx="1"/>
          </p:nvPr>
        </p:nvSpPr>
        <p:spPr/>
        <p:txBody>
          <a:bodyPr/>
          <a:lstStyle/>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Historically, RHCs have only been allowed to bill and be reimbursed for Care Management Services, including Remote Patient Monitoring, Remote Therapeutic Monitoring, or using CPT code G0511 or G0512 </a:t>
            </a:r>
            <a:r>
              <a:rPr kumimoji="0" lang="en-US" sz="1600" b="1" i="0"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once per month</a:t>
            </a:r>
            <a:r>
              <a:rPr kumimoji="0" lang="en-US" sz="1600" b="0" i="0"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 </a:t>
            </a: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per beneficiary</a:t>
            </a: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Starting January 1, 2024, </a:t>
            </a:r>
            <a:r>
              <a:rPr kumimoji="0" lang="en-US" sz="1600" b="1"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an RHC may bill code G0511 multiple times in a calendar month </a:t>
            </a:r>
            <a:r>
              <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as long as all requirements are met and services are not double counted. In addition, G0511 will include coverage for the following service areas:</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Behavioral Health Integration (BHI)</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Chronic Care Management (CCM)</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rPr>
              <a:t>Principal Care Management (PCM)</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Principal Illness Navigation (PIN) </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Remote Patient Monitoring (RPM)</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Remote Therapeutic Monitoring (RTM)</a:t>
            </a:r>
          </a:p>
          <a:p>
            <a:pPr marL="684213" lvl="1" indent="-227013">
              <a:buClr>
                <a:srgbClr val="263050"/>
              </a:buClr>
              <a:tabLst>
                <a:tab pos="914400" algn="l"/>
              </a:tabLst>
              <a:defRPr/>
            </a:pPr>
            <a:r>
              <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rPr>
              <a:t>Community Health Integration (CHI) </a:t>
            </a:r>
          </a:p>
          <a:p>
            <a:pPr marL="684213" lvl="1" indent="-227013">
              <a:buClr>
                <a:srgbClr val="263050"/>
              </a:buClr>
              <a:tabLst>
                <a:tab pos="914400" algn="l"/>
              </a:tabLst>
              <a:defRPr/>
            </a:pPr>
            <a:endPar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p:txBody>
      </p:sp>
      <p:sp>
        <p:nvSpPr>
          <p:cNvPr id="2" name="Title 1">
            <a:extLst>
              <a:ext uri="{FF2B5EF4-FFF2-40B4-BE49-F238E27FC236}">
                <a16:creationId xmlns:a16="http://schemas.microsoft.com/office/drawing/2014/main" id="{A8D1F15C-DEAE-8104-5231-6911B644A364}"/>
              </a:ext>
            </a:extLst>
          </p:cNvPr>
          <p:cNvSpPr>
            <a:spLocks noGrp="1"/>
          </p:cNvSpPr>
          <p:nvPr>
            <p:ph type="title"/>
          </p:nvPr>
        </p:nvSpPr>
        <p:spPr>
          <a:xfrm>
            <a:off x="457200" y="274320"/>
            <a:ext cx="9509760" cy="599440"/>
          </a:xfrm>
        </p:spPr>
        <p:txBody>
          <a:bodyPr>
            <a:normAutofit/>
          </a:bodyPr>
          <a:lstStyle/>
          <a:p>
            <a:r>
              <a:rPr lang="en-US" i="0" dirty="0">
                <a:solidFill>
                  <a:schemeClr val="tx1"/>
                </a:solidFill>
                <a:effectLst/>
              </a:rPr>
              <a:t>Expansion of RHC Care Management Services</a:t>
            </a:r>
            <a:endParaRPr lang="en-US" dirty="0">
              <a:solidFill>
                <a:schemeClr val="tx1"/>
              </a:solidFill>
            </a:endParaRPr>
          </a:p>
        </p:txBody>
      </p:sp>
    </p:spTree>
    <p:extLst>
      <p:ext uri="{BB962C8B-B14F-4D97-AF65-F5344CB8AC3E}">
        <p14:creationId xmlns:p14="http://schemas.microsoft.com/office/powerpoint/2010/main" val="125659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4257DF08-12E0-8CE7-F64F-B4C26DCB461E}"/>
              </a:ext>
            </a:extLst>
          </p:cNvPr>
          <p:cNvSpPr>
            <a:spLocks noGrp="1"/>
          </p:cNvSpPr>
          <p:nvPr>
            <p:ph type="title"/>
          </p:nvPr>
        </p:nvSpPr>
        <p:spPr>
          <a:xfrm>
            <a:off x="457200" y="274638"/>
            <a:ext cx="9509125" cy="598487"/>
          </a:xfrm>
        </p:spPr>
        <p:txBody>
          <a:bodyPr vert="horz" lIns="91440" tIns="45720" rIns="91440" bIns="45720" rtlCol="0" anchor="b">
            <a:normAutofit/>
          </a:bodyPr>
          <a:lstStyle/>
          <a:p>
            <a:r>
              <a:rPr lang="en-US" dirty="0"/>
              <a:t>Care Management Services</a:t>
            </a:r>
          </a:p>
        </p:txBody>
      </p:sp>
      <p:pic>
        <p:nvPicPr>
          <p:cNvPr id="1026" name="Picture 2">
            <a:extLst>
              <a:ext uri="{FF2B5EF4-FFF2-40B4-BE49-F238E27FC236}">
                <a16:creationId xmlns:a16="http://schemas.microsoft.com/office/drawing/2014/main" id="{3DB61D08-A677-AC3A-4E3B-490DEEE939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0600" y="1447800"/>
            <a:ext cx="4123944" cy="4123944"/>
          </a:xfrm>
          <a:prstGeom prst="rect">
            <a:avLst/>
          </a:prstGeom>
          <a:solidFill>
            <a:srgbClr val="FFFFFF"/>
          </a:solidFill>
        </p:spPr>
      </p:pic>
      <p:sp>
        <p:nvSpPr>
          <p:cNvPr id="2" name="object 2"/>
          <p:cNvSpPr txBox="1"/>
          <p:nvPr/>
        </p:nvSpPr>
        <p:spPr>
          <a:xfrm>
            <a:off x="5486400" y="1216152"/>
            <a:ext cx="6172200" cy="5260848"/>
          </a:xfrm>
          <a:prstGeom prst="rect">
            <a:avLst/>
          </a:prstGeom>
        </p:spPr>
        <p:txBody>
          <a:bodyPr vert="horz" lIns="91440" tIns="45720" rIns="91440" bIns="45720" rtlCol="0">
            <a:normAutofit/>
          </a:bodyPr>
          <a:lstStyle/>
          <a:p>
            <a:pPr marL="233363" marR="322580" lvl="1" indent="-228600">
              <a:lnSpc>
                <a:spcPct val="90000"/>
              </a:lnSpc>
              <a:spcAft>
                <a:spcPts val="600"/>
              </a:spcAft>
              <a:buClr>
                <a:schemeClr val="tx2"/>
              </a:buClr>
              <a:buSzPct val="80000"/>
              <a:buFont typeface="Wingdings" pitchFamily="2" charset="2"/>
              <a:buChar char="§"/>
              <a:defRPr/>
            </a:pPr>
            <a:r>
              <a:rPr lang="en-US" sz="1600" b="1" u="sng" dirty="0">
                <a:solidFill>
                  <a:schemeClr val="tx1">
                    <a:lumMod val="50000"/>
                  </a:schemeClr>
                </a:solidFill>
                <a:latin typeface="Calibri" panose="020F0502020204030204" pitchFamily="34" charset="0"/>
                <a:cs typeface="Calibri" panose="020F0502020204030204" pitchFamily="34" charset="0"/>
              </a:rPr>
              <a:t>General Behavioral Health Integration (BHI)</a:t>
            </a:r>
          </a:p>
          <a:p>
            <a:pPr marL="685800" marR="322580" lvl="2"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BHI is a team-based, collaborative approach to care that focuses on integrative treatment of patients with primary care and mental or behavioral health conditions</a:t>
            </a:r>
          </a:p>
          <a:p>
            <a:pPr marL="685800" marR="322580" lvl="3"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RHCs can receive payment when at least 20 minutes of qualifying BHI services are provided during a calendar month</a:t>
            </a:r>
          </a:p>
          <a:p>
            <a:pPr marL="685800" marR="322580" lvl="2"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General BHI services include: </a:t>
            </a:r>
          </a:p>
          <a:p>
            <a:pPr marL="1143000" marR="322580" lvl="4" indent="-228600">
              <a:lnSpc>
                <a:spcPct val="90000"/>
              </a:lnSpc>
              <a:spcAft>
                <a:spcPts val="600"/>
              </a:spcAft>
              <a:buClr>
                <a:schemeClr val="tx2"/>
              </a:buClr>
              <a:buSzPct val="80000"/>
              <a:buFont typeface="Wingdings" pitchFamily="2" charset="2"/>
              <a:buChar char="§"/>
              <a:defRPr/>
            </a:pPr>
            <a:r>
              <a:rPr lang="en-US" sz="1400" dirty="0">
                <a:solidFill>
                  <a:schemeClr val="tx1">
                    <a:lumMod val="50000"/>
                  </a:schemeClr>
                </a:solidFill>
                <a:latin typeface="Calibri" panose="020F0502020204030204" pitchFamily="34" charset="0"/>
                <a:cs typeface="Calibri" panose="020F0502020204030204" pitchFamily="34" charset="0"/>
              </a:rPr>
              <a:t>An initial assessment and ongoing monitoring using validated clinical rating scales; </a:t>
            </a:r>
          </a:p>
          <a:p>
            <a:pPr marL="1143000" marR="322580" lvl="4" indent="-228600">
              <a:lnSpc>
                <a:spcPct val="90000"/>
              </a:lnSpc>
              <a:spcAft>
                <a:spcPts val="600"/>
              </a:spcAft>
              <a:buClr>
                <a:schemeClr val="tx2"/>
              </a:buClr>
              <a:buSzPct val="80000"/>
              <a:buFont typeface="Wingdings" pitchFamily="2" charset="2"/>
              <a:buChar char="§"/>
              <a:defRPr/>
            </a:pPr>
            <a:r>
              <a:rPr lang="en-US" sz="1400" dirty="0">
                <a:solidFill>
                  <a:schemeClr val="tx1">
                    <a:lumMod val="50000"/>
                  </a:schemeClr>
                </a:solidFill>
                <a:latin typeface="Calibri" panose="020F0502020204030204" pitchFamily="34" charset="0"/>
                <a:cs typeface="Calibri" panose="020F0502020204030204" pitchFamily="34" charset="0"/>
              </a:rPr>
              <a:t>Behavioral health care planning in relation to behavioral/psychiatric health problems, including revision for patients who are not progressing or whose status changes; </a:t>
            </a:r>
          </a:p>
          <a:p>
            <a:pPr marL="1143000" marR="322580" lvl="4" indent="-228600">
              <a:lnSpc>
                <a:spcPct val="90000"/>
              </a:lnSpc>
              <a:spcAft>
                <a:spcPts val="600"/>
              </a:spcAft>
              <a:buClr>
                <a:schemeClr val="tx2"/>
              </a:buClr>
              <a:buSzPct val="80000"/>
              <a:buFont typeface="Wingdings" pitchFamily="2" charset="2"/>
              <a:buChar char="§"/>
              <a:defRPr/>
            </a:pPr>
            <a:r>
              <a:rPr lang="en-US" sz="1400" dirty="0">
                <a:solidFill>
                  <a:schemeClr val="tx1">
                    <a:lumMod val="50000"/>
                  </a:schemeClr>
                </a:solidFill>
                <a:latin typeface="Calibri" panose="020F0502020204030204" pitchFamily="34" charset="0"/>
                <a:cs typeface="Calibri" panose="020F0502020204030204" pitchFamily="34" charset="0"/>
              </a:rPr>
              <a:t>Facilitating and coordinating treatment such as psychotherapy, pharmacotherapy, counseling and/or psychiatric consultation; and </a:t>
            </a:r>
          </a:p>
          <a:p>
            <a:pPr marL="1143000" marR="322580" lvl="4" indent="-228600">
              <a:lnSpc>
                <a:spcPct val="90000"/>
              </a:lnSpc>
              <a:spcAft>
                <a:spcPts val="600"/>
              </a:spcAft>
              <a:buClr>
                <a:schemeClr val="tx2"/>
              </a:buClr>
              <a:buSzPct val="80000"/>
              <a:buFont typeface="Wingdings" pitchFamily="2" charset="2"/>
              <a:buChar char="§"/>
              <a:defRPr/>
            </a:pPr>
            <a:r>
              <a:rPr lang="en-US" sz="1400" dirty="0">
                <a:solidFill>
                  <a:schemeClr val="tx1">
                    <a:lumMod val="50000"/>
                  </a:schemeClr>
                </a:solidFill>
                <a:latin typeface="Calibri" panose="020F0502020204030204" pitchFamily="34" charset="0"/>
                <a:cs typeface="Calibri" panose="020F0502020204030204" pitchFamily="34" charset="0"/>
              </a:rPr>
              <a:t>Continuity of care with a designated member of the care team</a:t>
            </a:r>
          </a:p>
          <a:p>
            <a:pPr marL="233363" marR="322580" lvl="2" indent="-228600">
              <a:lnSpc>
                <a:spcPct val="90000"/>
              </a:lnSpc>
              <a:spcAft>
                <a:spcPts val="600"/>
              </a:spcAft>
              <a:buClr>
                <a:schemeClr val="tx2"/>
              </a:buClr>
              <a:buSzPct val="80000"/>
              <a:buFont typeface="Wingdings" pitchFamily="2" charset="2"/>
              <a:buChar char="§"/>
            </a:pPr>
            <a:endParaRPr lang="en-US" sz="1300" dirty="0">
              <a:solidFill>
                <a:schemeClr val="tx1">
                  <a:lumMod val="50000"/>
                </a:schemeClr>
              </a:solidFill>
              <a:latin typeface="Calibri" panose="020F0502020204030204" pitchFamily="34" charset="0"/>
              <a:cs typeface="Calibri" panose="020F0502020204030204" pitchFamily="34" charset="0"/>
            </a:endParaRPr>
          </a:p>
        </p:txBody>
      </p:sp>
      <p:sp>
        <p:nvSpPr>
          <p:cNvPr id="4" name="object 4" hidden="1"/>
          <p:cNvSpPr txBox="1">
            <a:spLocks noGrp="1"/>
          </p:cNvSpPr>
          <p:nvPr>
            <p:ph type="sldNum" sz="quarter" idx="4294967295"/>
          </p:nvPr>
        </p:nvSpPr>
        <p:spPr>
          <a:xfrm>
            <a:off x="11534140" y="6530117"/>
            <a:ext cx="247650"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25"/>
              </a:spcBef>
            </a:pPr>
            <a:fld id="{81D60167-4931-47E6-BA6A-407CBD079E47}" type="slidenum">
              <a:rPr lang="en-US" smtClean="0"/>
              <a:pPr marL="38100">
                <a:spcBef>
                  <a:spcPts val="25"/>
                </a:spcBef>
              </a:pPr>
              <a:t>15</a:t>
            </a:fld>
            <a:endParaRPr lang="en-US" dirty="0"/>
          </a:p>
        </p:txBody>
      </p:sp>
    </p:spTree>
    <p:extLst>
      <p:ext uri="{BB962C8B-B14F-4D97-AF65-F5344CB8AC3E}">
        <p14:creationId xmlns:p14="http://schemas.microsoft.com/office/powerpoint/2010/main" val="255508266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72225B9F-4CB8-7FAA-32D9-7FC3B0F7A1FE}"/>
              </a:ext>
            </a:extLst>
          </p:cNvPr>
          <p:cNvSpPr>
            <a:spLocks noGrp="1"/>
          </p:cNvSpPr>
          <p:nvPr>
            <p:ph type="title"/>
          </p:nvPr>
        </p:nvSpPr>
        <p:spPr>
          <a:xfrm>
            <a:off x="457200" y="274638"/>
            <a:ext cx="9509125" cy="598487"/>
          </a:xfrm>
        </p:spPr>
        <p:txBody>
          <a:bodyPr vert="horz" lIns="91440" tIns="45720" rIns="91440" bIns="45720" rtlCol="0" anchor="b">
            <a:normAutofit/>
          </a:bodyPr>
          <a:lstStyle/>
          <a:p>
            <a:r>
              <a:rPr lang="en-US" dirty="0"/>
              <a:t>Care Management Services</a:t>
            </a:r>
          </a:p>
        </p:txBody>
      </p:sp>
      <p:sp>
        <p:nvSpPr>
          <p:cNvPr id="2" name="object 2"/>
          <p:cNvSpPr txBox="1"/>
          <p:nvPr/>
        </p:nvSpPr>
        <p:spPr>
          <a:xfrm>
            <a:off x="729205" y="1342663"/>
            <a:ext cx="5183915" cy="4683233"/>
          </a:xfrm>
          <a:prstGeom prst="rect">
            <a:avLst/>
          </a:prstGeom>
        </p:spPr>
        <p:txBody>
          <a:bodyPr vert="horz" lIns="91440" tIns="45720" rIns="91440" bIns="45720" rtlCol="0">
            <a:normAutofit/>
          </a:bodyPr>
          <a:lstStyle/>
          <a:p>
            <a:pPr marL="233363" marR="322580" lvl="1" indent="-228600">
              <a:lnSpc>
                <a:spcPct val="90000"/>
              </a:lnSpc>
              <a:spcAft>
                <a:spcPts val="600"/>
              </a:spcAft>
              <a:buClr>
                <a:schemeClr val="tx2"/>
              </a:buClr>
              <a:buSzPct val="80000"/>
              <a:buFont typeface="Wingdings" pitchFamily="2" charset="2"/>
              <a:buChar char="§"/>
              <a:defRPr/>
            </a:pPr>
            <a:r>
              <a:rPr lang="en-US" sz="1200" b="1" u="sng" dirty="0">
                <a:solidFill>
                  <a:schemeClr val="tx1">
                    <a:lumMod val="50000"/>
                  </a:schemeClr>
                </a:solidFill>
                <a:latin typeface="Calibri" panose="020F0502020204030204" pitchFamily="34" charset="0"/>
                <a:cs typeface="Calibri" panose="020F0502020204030204" pitchFamily="34" charset="0"/>
              </a:rPr>
              <a:t>Psychiatric Collaborative Care Model (CoCM)</a:t>
            </a:r>
          </a:p>
          <a:p>
            <a:pPr marL="233363" marR="322580" lvl="2" indent="-228600">
              <a:lnSpc>
                <a:spcPct val="90000"/>
              </a:lnSpc>
              <a:spcAft>
                <a:spcPts val="600"/>
              </a:spcAft>
              <a:buClr>
                <a:schemeClr val="tx2"/>
              </a:buClr>
              <a:buSzPct val="80000"/>
              <a:buFont typeface="Wingdings" pitchFamily="2" charset="2"/>
              <a:buChar char="§"/>
              <a:defRPr/>
            </a:pPr>
            <a:r>
              <a:rPr lang="en-US" sz="1200" dirty="0">
                <a:solidFill>
                  <a:schemeClr val="tx1">
                    <a:lumMod val="50000"/>
                  </a:schemeClr>
                </a:solidFill>
                <a:latin typeface="Calibri" panose="020F0502020204030204" pitchFamily="34" charset="0"/>
                <a:cs typeface="Calibri" panose="020F0502020204030204" pitchFamily="34" charset="0"/>
              </a:rPr>
              <a:t>Psychiatric CoCM is a specific model of care provided by a primary care team consisting of a primary care provider and a health care manager who work in collaboration with a psychiatric consultant to integrate primary health care services with care management support for patients receiving behavioral health treatment and includes the following:</a:t>
            </a:r>
          </a:p>
          <a:p>
            <a:pPr marL="233363" marR="322580" lvl="3" indent="-228600">
              <a:lnSpc>
                <a:spcPct val="90000"/>
              </a:lnSpc>
              <a:spcAft>
                <a:spcPts val="600"/>
              </a:spcAft>
              <a:buClr>
                <a:schemeClr val="tx2"/>
              </a:buClr>
              <a:buSzPct val="80000"/>
              <a:buFont typeface="Wingdings" pitchFamily="2" charset="2"/>
              <a:buChar char="§"/>
              <a:defRPr/>
            </a:pPr>
            <a:r>
              <a:rPr lang="en-US" sz="1200" dirty="0">
                <a:solidFill>
                  <a:schemeClr val="tx1">
                    <a:lumMod val="50000"/>
                  </a:schemeClr>
                </a:solidFill>
                <a:latin typeface="Calibri" panose="020F0502020204030204" pitchFamily="34" charset="0"/>
                <a:cs typeface="Calibri" panose="020F0502020204030204" pitchFamily="34" charset="0"/>
              </a:rPr>
              <a:t>Regular psychiatric inter-specialty consultations with primary care team</a:t>
            </a:r>
          </a:p>
          <a:p>
            <a:pPr marL="233363" marR="322580" lvl="3" indent="-228600">
              <a:lnSpc>
                <a:spcPct val="90000"/>
              </a:lnSpc>
              <a:spcAft>
                <a:spcPts val="600"/>
              </a:spcAft>
              <a:buClr>
                <a:schemeClr val="tx2"/>
              </a:buClr>
              <a:buSzPct val="80000"/>
              <a:buFont typeface="Wingdings" pitchFamily="2" charset="2"/>
              <a:buChar char="§"/>
              <a:defRPr/>
            </a:pPr>
            <a:r>
              <a:rPr lang="en-US" sz="1200" dirty="0">
                <a:solidFill>
                  <a:schemeClr val="tx1">
                    <a:lumMod val="50000"/>
                  </a:schemeClr>
                </a:solidFill>
                <a:latin typeface="Calibri" panose="020F0502020204030204" pitchFamily="34" charset="0"/>
                <a:cs typeface="Calibri" panose="020F0502020204030204" pitchFamily="34" charset="0"/>
              </a:rPr>
              <a:t>Regular review of treatment plan by primary care team</a:t>
            </a:r>
          </a:p>
          <a:p>
            <a:pPr marL="233363" marR="322580" lvl="3" indent="-228600">
              <a:lnSpc>
                <a:spcPct val="90000"/>
              </a:lnSpc>
              <a:spcAft>
                <a:spcPts val="600"/>
              </a:spcAft>
              <a:buClr>
                <a:schemeClr val="tx2"/>
              </a:buClr>
              <a:buSzPct val="80000"/>
              <a:buFont typeface="Wingdings" pitchFamily="2" charset="2"/>
              <a:buChar char="§"/>
              <a:defRPr/>
            </a:pPr>
            <a:r>
              <a:rPr lang="en-US" sz="1200" dirty="0">
                <a:solidFill>
                  <a:schemeClr val="tx1">
                    <a:lumMod val="50000"/>
                  </a:schemeClr>
                </a:solidFill>
                <a:latin typeface="Calibri" panose="020F0502020204030204" pitchFamily="34" charset="0"/>
                <a:cs typeface="Calibri" panose="020F0502020204030204" pitchFamily="34" charset="0"/>
              </a:rPr>
              <a:t>Specific requirements for the RHC providers, behavioral health care manager, and psychiatric provider</a:t>
            </a:r>
          </a:p>
          <a:p>
            <a:pPr marL="233363" marR="322580" lvl="2" indent="-228600">
              <a:lnSpc>
                <a:spcPct val="90000"/>
              </a:lnSpc>
              <a:spcAft>
                <a:spcPts val="600"/>
              </a:spcAft>
              <a:buClr>
                <a:schemeClr val="tx2"/>
              </a:buClr>
              <a:buSzPct val="80000"/>
              <a:buFont typeface="Wingdings" pitchFamily="2" charset="2"/>
              <a:buChar char="§"/>
              <a:defRPr/>
            </a:pPr>
            <a:r>
              <a:rPr lang="en-US" sz="1200" dirty="0">
                <a:solidFill>
                  <a:schemeClr val="tx1">
                    <a:lumMod val="50000"/>
                  </a:schemeClr>
                </a:solidFill>
                <a:latin typeface="Calibri" panose="020F0502020204030204" pitchFamily="34" charset="0"/>
                <a:cs typeface="Calibri" panose="020F0502020204030204" pitchFamily="34" charset="0"/>
              </a:rPr>
              <a:t>At least 70 minutes in the first calendar month, and at least 60 minutes in subsequent calendar months, of psychiatric CoCM services must have been furnished in order to bill for this service</a:t>
            </a:r>
          </a:p>
          <a:p>
            <a:pPr marL="233363" marR="322580" lvl="3" indent="-228600">
              <a:lnSpc>
                <a:spcPct val="90000"/>
              </a:lnSpc>
              <a:spcAft>
                <a:spcPts val="600"/>
              </a:spcAft>
              <a:buClr>
                <a:schemeClr val="tx2"/>
              </a:buClr>
              <a:buSzPct val="80000"/>
              <a:buFont typeface="Wingdings" pitchFamily="2" charset="2"/>
              <a:buChar char="§"/>
              <a:defRPr/>
            </a:pPr>
            <a:r>
              <a:rPr lang="en-US" sz="1200" dirty="0">
                <a:solidFill>
                  <a:schemeClr val="tx1">
                    <a:lumMod val="50000"/>
                  </a:schemeClr>
                </a:solidFill>
                <a:latin typeface="Calibri" panose="020F0502020204030204" pitchFamily="34" charset="0"/>
                <a:cs typeface="Calibri" panose="020F0502020204030204" pitchFamily="34" charset="0"/>
              </a:rPr>
              <a:t>Only services furnished by an RHC or FQHC practitioner or auxiliary personnel that are within the scope of service elements can be counted toward the minimum 60 minutes </a:t>
            </a:r>
          </a:p>
          <a:p>
            <a:pPr marL="233363" marR="322580" lvl="4" indent="-228600">
              <a:lnSpc>
                <a:spcPct val="90000"/>
              </a:lnSpc>
              <a:spcAft>
                <a:spcPts val="600"/>
              </a:spcAft>
              <a:buClr>
                <a:schemeClr val="tx2"/>
              </a:buClr>
              <a:buSzPct val="80000"/>
              <a:buFont typeface="Wingdings" pitchFamily="2" charset="2"/>
              <a:buChar char="§"/>
              <a:defRPr/>
            </a:pPr>
            <a:r>
              <a:rPr lang="en-US" sz="1200" dirty="0">
                <a:solidFill>
                  <a:schemeClr val="tx1">
                    <a:lumMod val="50000"/>
                  </a:schemeClr>
                </a:solidFill>
                <a:latin typeface="Calibri" panose="020F0502020204030204" pitchFamily="34" charset="0"/>
                <a:cs typeface="Calibri" panose="020F0502020204030204" pitchFamily="34" charset="0"/>
              </a:rPr>
              <a:t>Does not include administrative activities such as transcription or translation services</a:t>
            </a:r>
          </a:p>
          <a:p>
            <a:pPr marL="233363" marR="322580" lvl="3" indent="-228600">
              <a:lnSpc>
                <a:spcPct val="90000"/>
              </a:lnSpc>
              <a:spcAft>
                <a:spcPts val="600"/>
              </a:spcAft>
              <a:buClr>
                <a:schemeClr val="tx2"/>
              </a:buClr>
              <a:buSzPct val="80000"/>
              <a:buFont typeface="Wingdings" pitchFamily="2" charset="2"/>
              <a:buChar char="§"/>
              <a:defRPr/>
            </a:pPr>
            <a:r>
              <a:rPr lang="en-US" sz="1200" dirty="0">
                <a:solidFill>
                  <a:schemeClr val="tx1">
                    <a:lumMod val="50000"/>
                  </a:schemeClr>
                </a:solidFill>
                <a:latin typeface="Calibri" panose="020F0502020204030204" pitchFamily="34" charset="0"/>
                <a:cs typeface="Calibri" panose="020F0502020204030204" pitchFamily="34" charset="0"/>
              </a:rPr>
              <a:t>Psychiatric CoCM services furnished on or after January 1, 2019, are paid at the average of the national non-facility PFS payment rate for CPT codes 99492 and CPT code 99493 when psychiatric CoCM HCPCS code, G0512, is on an RHC claim, either alone or with other payable services</a:t>
            </a:r>
          </a:p>
        </p:txBody>
      </p:sp>
      <p:pic>
        <p:nvPicPr>
          <p:cNvPr id="5" name="Picture 4">
            <a:extLst>
              <a:ext uri="{FF2B5EF4-FFF2-40B4-BE49-F238E27FC236}">
                <a16:creationId xmlns:a16="http://schemas.microsoft.com/office/drawing/2014/main" id="{DCA6F6EB-0830-0B43-45A0-266BAC1515B4}"/>
              </a:ext>
            </a:extLst>
          </p:cNvPr>
          <p:cNvPicPr>
            <a:picLocks noChangeAspect="1"/>
          </p:cNvPicPr>
          <p:nvPr/>
        </p:nvPicPr>
        <p:blipFill>
          <a:blip r:embed="rId3"/>
          <a:stretch>
            <a:fillRect/>
          </a:stretch>
        </p:blipFill>
        <p:spPr>
          <a:xfrm>
            <a:off x="6639303" y="1901952"/>
            <a:ext cx="3851153" cy="4123944"/>
          </a:xfrm>
          <a:prstGeom prst="rect">
            <a:avLst/>
          </a:prstGeom>
          <a:noFill/>
        </p:spPr>
      </p:pic>
      <p:sp>
        <p:nvSpPr>
          <p:cNvPr id="4" name="object 4" hidden="1"/>
          <p:cNvSpPr txBox="1">
            <a:spLocks noGrp="1"/>
          </p:cNvSpPr>
          <p:nvPr>
            <p:ph type="sldNum" sz="quarter" idx="4294967295"/>
          </p:nvPr>
        </p:nvSpPr>
        <p:spPr>
          <a:xfrm>
            <a:off x="11534140" y="6530117"/>
            <a:ext cx="247650"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25"/>
              </a:spcBef>
            </a:pPr>
            <a:fld id="{81D60167-4931-47E6-BA6A-407CBD079E47}" type="slidenum">
              <a:rPr lang="en-US" smtClean="0"/>
              <a:pPr marL="38100">
                <a:spcBef>
                  <a:spcPts val="25"/>
                </a:spcBef>
              </a:pPr>
              <a:t>16</a:t>
            </a:fld>
            <a:endParaRPr lang="en-US" dirty="0"/>
          </a:p>
        </p:txBody>
      </p:sp>
    </p:spTree>
    <p:extLst>
      <p:ext uri="{BB962C8B-B14F-4D97-AF65-F5344CB8AC3E}">
        <p14:creationId xmlns:p14="http://schemas.microsoft.com/office/powerpoint/2010/main" val="62709810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216152"/>
            <a:ext cx="5512526" cy="5334000"/>
          </a:xfrm>
          <a:prstGeom prst="rect">
            <a:avLst/>
          </a:prstGeom>
        </p:spPr>
        <p:txBody>
          <a:bodyPr vert="horz" wrap="square" lIns="91440" tIns="45720" rIns="91440" bIns="45720" rtlCol="0">
            <a:noAutofit/>
          </a:bodyPr>
          <a:lstStyle/>
          <a:p>
            <a:pPr marL="228600" marR="322580" lvl="1" indent="-228600">
              <a:lnSpc>
                <a:spcPct val="90000"/>
              </a:lnSpc>
              <a:spcBef>
                <a:spcPts val="600"/>
              </a:spcBef>
              <a:spcAft>
                <a:spcPts val="600"/>
              </a:spcAft>
              <a:buClr>
                <a:schemeClr val="tx2"/>
              </a:buClr>
              <a:buSzPct val="80000"/>
              <a:buFont typeface="Wingdings" pitchFamily="2" charset="2"/>
              <a:buChar char="§"/>
              <a:defRPr/>
            </a:pPr>
            <a:r>
              <a:rPr lang="en-US" sz="1600" b="1" u="sng" dirty="0">
                <a:solidFill>
                  <a:schemeClr val="tx1">
                    <a:lumMod val="50000"/>
                  </a:schemeClr>
                </a:solidFill>
                <a:latin typeface="Calibri" panose="020F0502020204030204" pitchFamily="34" charset="0"/>
                <a:cs typeface="Calibri" panose="020F0502020204030204" pitchFamily="34" charset="0"/>
              </a:rPr>
              <a:t>Chronic Care Management (CCM)</a:t>
            </a:r>
          </a:p>
          <a:p>
            <a:pPr marL="685800" marR="322580" lvl="2"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CCM is for members with two or more chronic conditions and includes the management of medications, appointments, and services managed by one healthcare provider</a:t>
            </a:r>
          </a:p>
          <a:p>
            <a:pPr marL="1143000" marR="322580" lvl="3"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Providers can receive payment when at least 20 minutes of qualifying CCM services are provided during a calendar month</a:t>
            </a:r>
          </a:p>
          <a:p>
            <a:pPr marL="685800" marR="322580" lvl="2"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General CCM services furnished outside of face to face include: </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Continuous patient relationship with chosen care team member</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Supporting patients with chronic diseases in achieving goals</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24/7 patient access to care and health information</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Patient receiving preventative care</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Patient and caregiver engagement</a:t>
            </a:r>
          </a:p>
          <a:p>
            <a:pPr marL="1143000" marR="322580" indent="-228600">
              <a:lnSpc>
                <a:spcPct val="90000"/>
              </a:lnSpc>
              <a:spcAft>
                <a:spcPts val="600"/>
              </a:spcAft>
              <a:buClr>
                <a:schemeClr val="tx2"/>
              </a:buClr>
              <a:buSzPct val="80000"/>
              <a:buFont typeface="Wingdings" pitchFamily="2" charset="2"/>
              <a:buChar char="§"/>
              <a:defRPr/>
            </a:pPr>
            <a:r>
              <a:rPr lang="en-US" sz="1600" dirty="0">
                <a:solidFill>
                  <a:schemeClr val="tx1">
                    <a:lumMod val="50000"/>
                  </a:schemeClr>
                </a:solidFill>
                <a:latin typeface="Calibri" panose="020F0502020204030204" pitchFamily="34" charset="0"/>
                <a:cs typeface="Calibri" panose="020F0502020204030204" pitchFamily="34" charset="0"/>
              </a:rPr>
              <a:t>Prompt sharing and using patient health information</a:t>
            </a:r>
          </a:p>
          <a:p>
            <a:pPr marL="1600200" marR="322580" indent="-228600">
              <a:lnSpc>
                <a:spcPct val="90000"/>
              </a:lnSpc>
              <a:spcAft>
                <a:spcPts val="600"/>
              </a:spcAft>
              <a:buClr>
                <a:schemeClr val="tx2"/>
              </a:buClr>
              <a:buSzPct val="80000"/>
              <a:buFont typeface="Wingdings" pitchFamily="2" charset="2"/>
              <a:buChar char="§"/>
              <a:defRPr/>
            </a:pPr>
            <a:endParaRPr lang="en-US" sz="1600" dirty="0">
              <a:solidFill>
                <a:schemeClr val="tx1">
                  <a:lumMod val="50000"/>
                </a:schemeClr>
              </a:solidFill>
              <a:latin typeface="Calibri" panose="020F0502020204030204" pitchFamily="34" charset="0"/>
              <a:cs typeface="Calibri" panose="020F0502020204030204" pitchFamily="34" charset="0"/>
            </a:endParaRPr>
          </a:p>
        </p:txBody>
      </p:sp>
      <p:sp>
        <p:nvSpPr>
          <p:cNvPr id="4" name="object 4"/>
          <p:cNvSpPr txBox="1">
            <a:spLocks noGrp="1"/>
          </p:cNvSpPr>
          <p:nvPr>
            <p:ph type="sldNum" sz="quarter" idx="7"/>
          </p:nvPr>
        </p:nvSpPr>
        <p:spPr>
          <a:xfrm>
            <a:off x="11534140" y="6530117"/>
            <a:ext cx="247650" cy="20256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25"/>
              </a:spcBef>
            </a:pPr>
            <a:fld id="{81D60167-4931-47E6-BA6A-407CBD079E47}" type="slidenum">
              <a:rPr lang="en-US" smtClean="0"/>
              <a:pPr marL="38100">
                <a:lnSpc>
                  <a:spcPct val="100000"/>
                </a:lnSpc>
                <a:spcBef>
                  <a:spcPts val="25"/>
                </a:spcBef>
              </a:pPr>
              <a:t>17</a:t>
            </a:fld>
            <a:endParaRPr lang="en-US" dirty="0"/>
          </a:p>
        </p:txBody>
      </p:sp>
      <p:sp>
        <p:nvSpPr>
          <p:cNvPr id="7" name="Title 5">
            <a:extLst>
              <a:ext uri="{FF2B5EF4-FFF2-40B4-BE49-F238E27FC236}">
                <a16:creationId xmlns:a16="http://schemas.microsoft.com/office/drawing/2014/main" id="{4EF32FEA-E900-1A53-2D43-0AB2CF875A6A}"/>
              </a:ext>
            </a:extLst>
          </p:cNvPr>
          <p:cNvSpPr>
            <a:spLocks noGrp="1"/>
          </p:cNvSpPr>
          <p:nvPr>
            <p:ph type="title"/>
          </p:nvPr>
        </p:nvSpPr>
        <p:spPr>
          <a:xfrm>
            <a:off x="457200" y="274638"/>
            <a:ext cx="9509125" cy="598487"/>
          </a:xfrm>
        </p:spPr>
        <p:txBody>
          <a:bodyPr/>
          <a:lstStyle/>
          <a:p>
            <a:r>
              <a:rPr lang="en-US" dirty="0"/>
              <a:t>Care Management Services</a:t>
            </a:r>
          </a:p>
        </p:txBody>
      </p:sp>
      <p:graphicFrame>
        <p:nvGraphicFramePr>
          <p:cNvPr id="3" name="Diagram 2">
            <a:extLst>
              <a:ext uri="{FF2B5EF4-FFF2-40B4-BE49-F238E27FC236}">
                <a16:creationId xmlns:a16="http://schemas.microsoft.com/office/drawing/2014/main" id="{D4D53F1F-88FA-8646-3085-46A4CB61FC8E}"/>
              </a:ext>
            </a:extLst>
          </p:cNvPr>
          <p:cNvGraphicFramePr/>
          <p:nvPr/>
        </p:nvGraphicFramePr>
        <p:xfrm>
          <a:off x="6367916" y="1828800"/>
          <a:ext cx="4966154" cy="381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633303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E29680D-6844-809C-68F2-40E5E8468969}"/>
              </a:ext>
            </a:extLst>
          </p:cNvPr>
          <p:cNvSpPr>
            <a:spLocks noGrp="1"/>
          </p:cNvSpPr>
          <p:nvPr>
            <p:ph type="title"/>
          </p:nvPr>
        </p:nvSpPr>
        <p:spPr>
          <a:xfrm>
            <a:off x="457200" y="274320"/>
            <a:ext cx="9509760" cy="599440"/>
          </a:xfrm>
        </p:spPr>
        <p:txBody>
          <a:bodyPr/>
          <a:lstStyle/>
          <a:p>
            <a:r>
              <a:rPr lang="en-US" dirty="0"/>
              <a:t>Care Management Services</a:t>
            </a:r>
          </a:p>
        </p:txBody>
      </p:sp>
      <p:sp>
        <p:nvSpPr>
          <p:cNvPr id="3" name="Content Placeholder 2">
            <a:extLst>
              <a:ext uri="{FF2B5EF4-FFF2-40B4-BE49-F238E27FC236}">
                <a16:creationId xmlns:a16="http://schemas.microsoft.com/office/drawing/2014/main" id="{FF4BFBC7-72B1-5F37-47A2-AD6B017BAF3D}"/>
              </a:ext>
            </a:extLst>
          </p:cNvPr>
          <p:cNvSpPr>
            <a:spLocks noGrp="1"/>
          </p:cNvSpPr>
          <p:nvPr>
            <p:ph sz="half" idx="1"/>
          </p:nvPr>
        </p:nvSpPr>
        <p:spPr>
          <a:xfrm>
            <a:off x="685800" y="1216152"/>
            <a:ext cx="5760720" cy="5081999"/>
          </a:xfrm>
        </p:spPr>
        <p:txBody>
          <a:bodyPr vert="horz" lIns="91440" tIns="45720" rIns="91440" bIns="45720" rtlCol="0" anchor="t">
            <a:normAutofit lnSpcReduction="10000"/>
          </a:bodyPr>
          <a:lstStyle/>
          <a:p>
            <a:pPr marL="228600" marR="322580" lvl="1">
              <a:spcBef>
                <a:spcPts val="600"/>
              </a:spcBef>
              <a:defRPr/>
            </a:pPr>
            <a:r>
              <a:rPr lang="en-US" sz="1600" b="1" u="sng" dirty="0"/>
              <a:t>Principal Illness Navigation</a:t>
            </a:r>
          </a:p>
          <a:p>
            <a:pPr marL="685800" marR="322580" lvl="2">
              <a:spcBef>
                <a:spcPts val="600"/>
              </a:spcBef>
              <a:defRPr/>
            </a:pPr>
            <a:r>
              <a:rPr lang="en-US" dirty="0"/>
              <a:t>Covers principal illness navigation services for patients with a serious condition that is expected to last at least 3 months and puts them at high risk for one or more of the following:</a:t>
            </a:r>
          </a:p>
          <a:p>
            <a:pPr marL="1143000" marR="322580" lvl="3">
              <a:spcBef>
                <a:spcPts val="600"/>
              </a:spcBef>
              <a:defRPr/>
            </a:pPr>
            <a:r>
              <a:rPr lang="en-US" sz="1600" dirty="0"/>
              <a:t>Hospitalization</a:t>
            </a:r>
          </a:p>
          <a:p>
            <a:pPr marL="1143000" marR="322580" lvl="3">
              <a:spcBef>
                <a:spcPts val="600"/>
              </a:spcBef>
              <a:defRPr/>
            </a:pPr>
            <a:r>
              <a:rPr lang="en-US" sz="1600" dirty="0"/>
              <a:t>Nursing home placement</a:t>
            </a:r>
          </a:p>
          <a:p>
            <a:pPr marL="1143000" marR="322580" lvl="3">
              <a:spcBef>
                <a:spcPts val="600"/>
              </a:spcBef>
              <a:defRPr/>
            </a:pPr>
            <a:r>
              <a:rPr lang="en-US" sz="1600" dirty="0"/>
              <a:t>A sudden worsening of preexisting symptoms</a:t>
            </a:r>
          </a:p>
          <a:p>
            <a:pPr marL="1143000" marR="322580" lvl="3">
              <a:spcBef>
                <a:spcPts val="600"/>
              </a:spcBef>
              <a:defRPr/>
            </a:pPr>
            <a:r>
              <a:rPr lang="en-US" sz="1600" dirty="0"/>
              <a:t>Physical or mental decline</a:t>
            </a:r>
          </a:p>
          <a:p>
            <a:pPr marL="1143000" marR="322580" lvl="3">
              <a:spcBef>
                <a:spcPts val="600"/>
              </a:spcBef>
              <a:defRPr/>
            </a:pPr>
            <a:r>
              <a:rPr lang="en-US" sz="1600" dirty="0"/>
              <a:t>Death</a:t>
            </a:r>
          </a:p>
          <a:p>
            <a:pPr marL="685800" marR="322580" lvl="2">
              <a:spcBef>
                <a:spcPts val="600"/>
              </a:spcBef>
              <a:defRPr/>
            </a:pPr>
            <a:r>
              <a:rPr lang="en-US" dirty="0">
                <a:latin typeface="Calibri"/>
                <a:ea typeface="Calibri"/>
                <a:cs typeface="Calibri"/>
              </a:rPr>
              <a:t>PIN is a type of care management service that helps patients understand their medical condition or diagnosis and guides them through the healthcare system, examples of conditions applicable:</a:t>
            </a:r>
          </a:p>
          <a:p>
            <a:pPr marL="1143000" marR="322580" lvl="3">
              <a:spcBef>
                <a:spcPts val="600"/>
              </a:spcBef>
              <a:defRPr/>
            </a:pPr>
            <a:r>
              <a:rPr lang="en-US" dirty="0">
                <a:latin typeface="Calibri"/>
                <a:ea typeface="Calibri"/>
                <a:cs typeface="Calibri"/>
              </a:rPr>
              <a:t>Severe mental illness</a:t>
            </a:r>
            <a:endParaRPr lang="en-US" dirty="0">
              <a:ea typeface="Calibri"/>
            </a:endParaRPr>
          </a:p>
          <a:p>
            <a:pPr marL="1143000" marR="322580" lvl="3">
              <a:spcBef>
                <a:spcPts val="600"/>
              </a:spcBef>
              <a:defRPr/>
            </a:pPr>
            <a:r>
              <a:rPr lang="en-US" dirty="0">
                <a:latin typeface="Calibri"/>
                <a:ea typeface="Calibri"/>
                <a:cs typeface="Calibri"/>
              </a:rPr>
              <a:t>Substance abuse disorders</a:t>
            </a:r>
          </a:p>
          <a:p>
            <a:pPr marL="1143000" marR="322580" lvl="3">
              <a:spcBef>
                <a:spcPts val="600"/>
              </a:spcBef>
              <a:defRPr/>
            </a:pPr>
            <a:r>
              <a:rPr lang="en-US" dirty="0">
                <a:latin typeface="Calibri"/>
                <a:ea typeface="Calibri"/>
                <a:cs typeface="Calibri"/>
              </a:rPr>
              <a:t>Chronic conditions such as COPD, CHF, and cancer</a:t>
            </a:r>
          </a:p>
        </p:txBody>
      </p:sp>
      <p:pic>
        <p:nvPicPr>
          <p:cNvPr id="5" name="Content Placeholder 4" descr="Extreme close-up of compass">
            <a:extLst>
              <a:ext uri="{FF2B5EF4-FFF2-40B4-BE49-F238E27FC236}">
                <a16:creationId xmlns:a16="http://schemas.microsoft.com/office/drawing/2014/main" id="{E161E3FD-7666-98C9-158D-D8B9D155AAF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78320" y="1971040"/>
            <a:ext cx="4917440" cy="3068320"/>
          </a:xfrm>
        </p:spPr>
      </p:pic>
    </p:spTree>
    <p:extLst>
      <p:ext uri="{BB962C8B-B14F-4D97-AF65-F5344CB8AC3E}">
        <p14:creationId xmlns:p14="http://schemas.microsoft.com/office/powerpoint/2010/main" val="315002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CD8F7D-C07E-DFE3-9ED6-86E1A2879D8D}"/>
              </a:ext>
            </a:extLst>
          </p:cNvPr>
          <p:cNvSpPr>
            <a:spLocks noGrp="1"/>
          </p:cNvSpPr>
          <p:nvPr>
            <p:ph type="body" idx="1"/>
          </p:nvPr>
        </p:nvSpPr>
        <p:spPr>
          <a:xfrm>
            <a:off x="1341120" y="1154176"/>
            <a:ext cx="4572000" cy="766588"/>
          </a:xfrm>
        </p:spPr>
        <p:txBody>
          <a:bodyPr/>
          <a:lstStyle/>
          <a:p>
            <a:r>
              <a:rPr lang="en-US" dirty="0"/>
              <a:t>RPM</a:t>
            </a:r>
          </a:p>
        </p:txBody>
      </p:sp>
      <p:sp>
        <p:nvSpPr>
          <p:cNvPr id="4" name="Content Placeholder 3">
            <a:extLst>
              <a:ext uri="{FF2B5EF4-FFF2-40B4-BE49-F238E27FC236}">
                <a16:creationId xmlns:a16="http://schemas.microsoft.com/office/drawing/2014/main" id="{2025B0D0-7AEF-89C9-0586-B3B32FE71360}"/>
              </a:ext>
            </a:extLst>
          </p:cNvPr>
          <p:cNvSpPr>
            <a:spLocks noGrp="1"/>
          </p:cNvSpPr>
          <p:nvPr>
            <p:ph sz="half" idx="2"/>
          </p:nvPr>
        </p:nvSpPr>
        <p:spPr>
          <a:xfrm>
            <a:off x="1341120" y="1918503"/>
            <a:ext cx="4572000" cy="4111076"/>
          </a:xfrm>
        </p:spPr>
        <p:txBody>
          <a:bodyPr vert="horz" lIns="91440" tIns="45720" rIns="91440" bIns="45720" rtlCol="0" anchor="t">
            <a:normAutofit/>
          </a:bodyPr>
          <a:lstStyle/>
          <a:p>
            <a:pPr marL="233045"/>
            <a:r>
              <a:rPr lang="en-US" dirty="0"/>
              <a:t>Collection and analysis of patient physiologic data that is used to develop and manage a treatment plan related to a chronic or acute health illness or condition</a:t>
            </a:r>
          </a:p>
          <a:p>
            <a:pPr marL="690245" lvl="1">
              <a:buFont typeface="Courier New" pitchFamily="2" charset="2"/>
              <a:buChar char="o"/>
            </a:pPr>
            <a:r>
              <a:rPr lang="en-US" dirty="0">
                <a:latin typeface="Calibri"/>
                <a:ea typeface="Calibri"/>
                <a:cs typeface="Calibri"/>
              </a:rPr>
              <a:t>For example, weight loss related to behavioral health medications</a:t>
            </a:r>
            <a:endParaRPr lang="en-US" dirty="0">
              <a:ea typeface="Calibri"/>
            </a:endParaRPr>
          </a:p>
          <a:p>
            <a:pPr marL="233045"/>
            <a:endParaRPr lang="en-US" dirty="0">
              <a:ea typeface="Calibri" panose="020F0502020204030204" pitchFamily="34" charset="0"/>
            </a:endParaRPr>
          </a:p>
        </p:txBody>
      </p:sp>
      <p:sp>
        <p:nvSpPr>
          <p:cNvPr id="5" name="Text Placeholder 4">
            <a:extLst>
              <a:ext uri="{FF2B5EF4-FFF2-40B4-BE49-F238E27FC236}">
                <a16:creationId xmlns:a16="http://schemas.microsoft.com/office/drawing/2014/main" id="{5CB7D812-E35E-E7D6-101C-479FAA2A8FEA}"/>
              </a:ext>
            </a:extLst>
          </p:cNvPr>
          <p:cNvSpPr>
            <a:spLocks noGrp="1"/>
          </p:cNvSpPr>
          <p:nvPr>
            <p:ph type="body" sz="quarter" idx="3"/>
          </p:nvPr>
        </p:nvSpPr>
        <p:spPr>
          <a:xfrm>
            <a:off x="1341120" y="3429000"/>
            <a:ext cx="4572000" cy="766588"/>
          </a:xfrm>
        </p:spPr>
        <p:txBody>
          <a:bodyPr/>
          <a:lstStyle/>
          <a:p>
            <a:r>
              <a:rPr lang="en-US" dirty="0"/>
              <a:t>RTM</a:t>
            </a:r>
          </a:p>
        </p:txBody>
      </p:sp>
      <p:sp>
        <p:nvSpPr>
          <p:cNvPr id="6" name="Content Placeholder 5">
            <a:extLst>
              <a:ext uri="{FF2B5EF4-FFF2-40B4-BE49-F238E27FC236}">
                <a16:creationId xmlns:a16="http://schemas.microsoft.com/office/drawing/2014/main" id="{BC5AAB80-DDB6-DDED-9245-E3F42C11B133}"/>
              </a:ext>
            </a:extLst>
          </p:cNvPr>
          <p:cNvSpPr>
            <a:spLocks noGrp="1"/>
          </p:cNvSpPr>
          <p:nvPr>
            <p:ph sz="quarter" idx="4"/>
          </p:nvPr>
        </p:nvSpPr>
        <p:spPr>
          <a:xfrm>
            <a:off x="1341120" y="4163668"/>
            <a:ext cx="4572000" cy="2243498"/>
          </a:xfrm>
        </p:spPr>
        <p:txBody>
          <a:bodyPr vert="horz" lIns="91440" tIns="45720" rIns="91440" bIns="45720" rtlCol="0" anchor="t">
            <a:normAutofit/>
          </a:bodyPr>
          <a:lstStyle/>
          <a:p>
            <a:pPr marL="233045"/>
            <a:r>
              <a:rPr lang="en-US" dirty="0">
                <a:latin typeface="Calibri"/>
                <a:ea typeface="Calibri"/>
                <a:cs typeface="Calibri"/>
              </a:rPr>
              <a:t>Use of Medical devices to monitor a patient’s health response to treatment using non-physiological data</a:t>
            </a:r>
          </a:p>
          <a:p>
            <a:pPr marL="690245" lvl="1">
              <a:buFont typeface="Courier New" pitchFamily="2" charset="2"/>
              <a:buChar char="o"/>
            </a:pPr>
            <a:r>
              <a:rPr lang="en-US" dirty="0">
                <a:latin typeface="Calibri"/>
                <a:ea typeface="Calibri"/>
                <a:cs typeface="Calibri"/>
              </a:rPr>
              <a:t>For example, monitoring medication adherence and response treatment in behavioral health patients</a:t>
            </a:r>
            <a:endParaRPr lang="en-US" dirty="0">
              <a:ea typeface="Calibri"/>
            </a:endParaRPr>
          </a:p>
        </p:txBody>
      </p:sp>
      <p:sp>
        <p:nvSpPr>
          <p:cNvPr id="7" name="Title 1">
            <a:extLst>
              <a:ext uri="{FF2B5EF4-FFF2-40B4-BE49-F238E27FC236}">
                <a16:creationId xmlns:a16="http://schemas.microsoft.com/office/drawing/2014/main" id="{1B922AC7-BE64-F550-3DDA-BD6AC59813E2}"/>
              </a:ext>
            </a:extLst>
          </p:cNvPr>
          <p:cNvSpPr>
            <a:spLocks noGrp="1"/>
          </p:cNvSpPr>
          <p:nvPr>
            <p:ph type="title"/>
          </p:nvPr>
        </p:nvSpPr>
        <p:spPr>
          <a:xfrm>
            <a:off x="321547" y="274320"/>
            <a:ext cx="9645413" cy="599440"/>
          </a:xfrm>
        </p:spPr>
        <p:txBody>
          <a:bodyPr>
            <a:normAutofit fontScale="90000"/>
          </a:bodyPr>
          <a:lstStyle/>
          <a:p>
            <a:r>
              <a:rPr lang="en-US" dirty="0"/>
              <a:t>Remote Patient Monitoring/Therapeutic Monitoring</a:t>
            </a:r>
          </a:p>
        </p:txBody>
      </p:sp>
      <p:pic>
        <p:nvPicPr>
          <p:cNvPr id="9" name="Picture 8" descr="Person wearing a smart watch">
            <a:extLst>
              <a:ext uri="{FF2B5EF4-FFF2-40B4-BE49-F238E27FC236}">
                <a16:creationId xmlns:a16="http://schemas.microsoft.com/office/drawing/2014/main" id="{4A596983-D51D-D194-0F69-AB8DFCE9D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428" y="1537470"/>
            <a:ext cx="4091488" cy="3994184"/>
          </a:xfrm>
          <a:prstGeom prst="rect">
            <a:avLst/>
          </a:prstGeom>
        </p:spPr>
      </p:pic>
    </p:spTree>
    <p:extLst>
      <p:ext uri="{BB962C8B-B14F-4D97-AF65-F5344CB8AC3E}">
        <p14:creationId xmlns:p14="http://schemas.microsoft.com/office/powerpoint/2010/main" val="257922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36C9-8E7D-9722-0624-4C5ABCC98148}"/>
              </a:ext>
            </a:extLst>
          </p:cNvPr>
          <p:cNvSpPr>
            <a:spLocks noGrp="1"/>
          </p:cNvSpPr>
          <p:nvPr>
            <p:ph type="title"/>
          </p:nvPr>
        </p:nvSpPr>
        <p:spPr>
          <a:xfrm>
            <a:off x="457200" y="274320"/>
            <a:ext cx="9509760" cy="599440"/>
          </a:xfrm>
        </p:spPr>
        <p:txBody>
          <a:bodyPr anchor="b">
            <a:normAutofit/>
          </a:bodyPr>
          <a:lstStyle/>
          <a:p>
            <a:r>
              <a:rPr lang="en-US" b="1" dirty="0"/>
              <a:t>Objectives</a:t>
            </a:r>
          </a:p>
        </p:txBody>
      </p:sp>
      <p:graphicFrame>
        <p:nvGraphicFramePr>
          <p:cNvPr id="7" name="Content Placeholder 2">
            <a:extLst>
              <a:ext uri="{FF2B5EF4-FFF2-40B4-BE49-F238E27FC236}">
                <a16:creationId xmlns:a16="http://schemas.microsoft.com/office/drawing/2014/main" id="{4A7A58EB-E790-7D35-7937-FE503C6C5E7B}"/>
              </a:ext>
            </a:extLst>
          </p:cNvPr>
          <p:cNvGraphicFramePr>
            <a:graphicFrameLocks noGrp="1"/>
          </p:cNvGraphicFramePr>
          <p:nvPr>
            <p:ph idx="1"/>
            <p:extLst>
              <p:ext uri="{D42A27DB-BD31-4B8C-83A1-F6EECF244321}">
                <p14:modId xmlns:p14="http://schemas.microsoft.com/office/powerpoint/2010/main" val="3491678708"/>
              </p:ext>
            </p:extLst>
          </p:nvPr>
        </p:nvGraphicFramePr>
        <p:xfrm>
          <a:off x="685800" y="1216152"/>
          <a:ext cx="110490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81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E640-98D8-2369-3F76-9620766116E8}"/>
              </a:ext>
            </a:extLst>
          </p:cNvPr>
          <p:cNvSpPr>
            <a:spLocks noGrp="1"/>
          </p:cNvSpPr>
          <p:nvPr>
            <p:ph type="title"/>
          </p:nvPr>
        </p:nvSpPr>
        <p:spPr>
          <a:xfrm>
            <a:off x="457200" y="274320"/>
            <a:ext cx="9509760" cy="599440"/>
          </a:xfrm>
        </p:spPr>
        <p:txBody>
          <a:bodyPr anchor="b">
            <a:normAutofit/>
          </a:bodyPr>
          <a:lstStyle/>
          <a:p>
            <a:r>
              <a:rPr lang="en-US" dirty="0"/>
              <a:t>Community Health Integration</a:t>
            </a:r>
          </a:p>
        </p:txBody>
      </p:sp>
      <p:graphicFrame>
        <p:nvGraphicFramePr>
          <p:cNvPr id="5" name="Content Placeholder 2">
            <a:extLst>
              <a:ext uri="{FF2B5EF4-FFF2-40B4-BE49-F238E27FC236}">
                <a16:creationId xmlns:a16="http://schemas.microsoft.com/office/drawing/2014/main" id="{ABCCDB8A-B6B7-0452-1859-1C0DBC42AB97}"/>
              </a:ext>
            </a:extLst>
          </p:cNvPr>
          <p:cNvGraphicFramePr>
            <a:graphicFrameLocks noGrp="1"/>
          </p:cNvGraphicFramePr>
          <p:nvPr>
            <p:ph sz="quarter" idx="11"/>
            <p:extLst>
              <p:ext uri="{D42A27DB-BD31-4B8C-83A1-F6EECF244321}">
                <p14:modId xmlns:p14="http://schemas.microsoft.com/office/powerpoint/2010/main" val="2417142242"/>
              </p:ext>
            </p:extLst>
          </p:nvPr>
        </p:nvGraphicFramePr>
        <p:xfrm>
          <a:off x="838200" y="1112838"/>
          <a:ext cx="10515600"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97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D3F6-48B2-08B4-C14D-D8E55D5E11AA}"/>
              </a:ext>
            </a:extLst>
          </p:cNvPr>
          <p:cNvSpPr>
            <a:spLocks noGrp="1"/>
          </p:cNvSpPr>
          <p:nvPr>
            <p:ph type="title"/>
          </p:nvPr>
        </p:nvSpPr>
        <p:spPr/>
        <p:txBody>
          <a:bodyPr/>
          <a:lstStyle/>
          <a:p>
            <a:r>
              <a:rPr lang="en-US" dirty="0"/>
              <a:t>IOP Details</a:t>
            </a:r>
          </a:p>
        </p:txBody>
      </p:sp>
    </p:spTree>
    <p:extLst>
      <p:ext uri="{BB962C8B-B14F-4D97-AF65-F5344CB8AC3E}">
        <p14:creationId xmlns:p14="http://schemas.microsoft.com/office/powerpoint/2010/main" val="405180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F15C-DEAE-8104-5231-6911B644A364}"/>
              </a:ext>
            </a:extLst>
          </p:cNvPr>
          <p:cNvSpPr>
            <a:spLocks noGrp="1"/>
          </p:cNvSpPr>
          <p:nvPr>
            <p:ph type="title"/>
          </p:nvPr>
        </p:nvSpPr>
        <p:spPr>
          <a:xfrm>
            <a:off x="457200" y="274320"/>
            <a:ext cx="9509760" cy="599440"/>
          </a:xfrm>
        </p:spPr>
        <p:txBody>
          <a:bodyPr anchor="b">
            <a:normAutofit/>
          </a:bodyPr>
          <a:lstStyle/>
          <a:p>
            <a:r>
              <a:rPr lang="en-US" i="0" dirty="0">
                <a:effectLst/>
              </a:rPr>
              <a:t>Intensive Outpatient Program (IOP)</a:t>
            </a:r>
            <a:endParaRPr lang="en-US" dirty="0"/>
          </a:p>
        </p:txBody>
      </p:sp>
      <p:sp>
        <p:nvSpPr>
          <p:cNvPr id="3" name="Content Placeholder 2">
            <a:extLst>
              <a:ext uri="{FF2B5EF4-FFF2-40B4-BE49-F238E27FC236}">
                <a16:creationId xmlns:a16="http://schemas.microsoft.com/office/drawing/2014/main" id="{F409A5B4-7AA0-6868-5A57-1165C8A38552}"/>
              </a:ext>
            </a:extLst>
          </p:cNvPr>
          <p:cNvSpPr>
            <a:spLocks noGrp="1"/>
          </p:cNvSpPr>
          <p:nvPr>
            <p:ph sz="half" idx="1"/>
          </p:nvPr>
        </p:nvSpPr>
        <p:spPr>
          <a:xfrm>
            <a:off x="1341120" y="1901952"/>
            <a:ext cx="4572000" cy="4123944"/>
          </a:xfrm>
        </p:spPr>
        <p:txBody>
          <a:bodyPr>
            <a:normAutofit/>
          </a:bodyPr>
          <a:lstStyle/>
          <a:p>
            <a:pPr marL="227013" indent="-227013">
              <a:buClr>
                <a:srgbClr val="263050"/>
              </a:buClr>
              <a:tabLst>
                <a:tab pos="914400" algn="l"/>
              </a:tabLst>
              <a:defRPr/>
            </a:pPr>
            <a:r>
              <a:rPr lang="en-US" sz="1600" dirty="0"/>
              <a:t>Starting January 1, 2024, Section 4124(c) of the Consolidated Appropriations Act of 2023 (CAA, 2023) establishes Medicare coverage and payment for IOP services that FQHCs and RHCs provide for people with mental health needs.</a:t>
            </a:r>
          </a:p>
          <a:p>
            <a:pPr marL="227013" marR="0" lvl="0" indent="-227013" defTabSz="914400" rtl="0" eaLnBrk="1" fontAlgn="auto" latinLnBrk="0" hangingPunct="1">
              <a:spcBef>
                <a:spcPts val="0"/>
              </a:spcBef>
              <a:spcAft>
                <a:spcPts val="600"/>
              </a:spcAft>
              <a:buClr>
                <a:srgbClr val="263050"/>
              </a:buClr>
              <a:buSzPct val="80000"/>
              <a:buFont typeface="Wingdings" pitchFamily="2" charset="2"/>
              <a:buChar char="§"/>
              <a:tabLst>
                <a:tab pos="914400" algn="l"/>
              </a:tabLst>
              <a:defRPr/>
            </a:pPr>
            <a:r>
              <a:rPr kumimoji="0" lang="en-US" sz="1600" b="0" i="0" u="none" strike="noStrike" kern="1200" cap="none" spc="0" normalizeH="0" baseline="0" noProof="0" dirty="0">
                <a:ln>
                  <a:noFill/>
                </a:ln>
                <a:effectLst/>
                <a:uLnTx/>
                <a:uFillTx/>
              </a:rPr>
              <a:t>An IOP is a distinct and organized outpatient program of psychiatric services provided for patients who have an acute mental illness, which includes, but isn’t limited to, conditions such as depression, schizophrenia, and substance use disorders.</a:t>
            </a:r>
          </a:p>
          <a:p>
            <a:pPr marL="227013" marR="0" lvl="0" indent="-227013" defTabSz="914400" rtl="0" eaLnBrk="1" fontAlgn="auto" latinLnBrk="0" hangingPunct="1">
              <a:spcBef>
                <a:spcPts val="0"/>
              </a:spcBef>
              <a:spcAft>
                <a:spcPts val="600"/>
              </a:spcAft>
              <a:buClr>
                <a:srgbClr val="263050"/>
              </a:buClr>
              <a:buSzPct val="80000"/>
              <a:buFont typeface="Wingdings" pitchFamily="2" charset="2"/>
              <a:buChar char="§"/>
              <a:tabLst>
                <a:tab pos="914400" algn="l"/>
              </a:tabLst>
              <a:defRPr/>
            </a:pPr>
            <a:r>
              <a:rPr lang="en-US" sz="1600" dirty="0"/>
              <a:t>CMS will pay for IOP services provided at the same payment rate as if it were provided by a hospital. Also, costs associated with IOP services you provide won’t be used to determine payment amounts under the RHC all-inclusive rate (AIR) methodology.</a:t>
            </a:r>
            <a:endParaRPr kumimoji="0" lang="en-US" sz="1600" b="0" i="0" u="none" strike="noStrike" kern="1200" cap="none" spc="0" normalizeH="0" baseline="0" noProof="0" dirty="0">
              <a:ln>
                <a:noFill/>
              </a:ln>
              <a:effectLst/>
              <a:uLnTx/>
              <a:uFillTx/>
            </a:endParaRPr>
          </a:p>
        </p:txBody>
      </p:sp>
      <p:pic>
        <p:nvPicPr>
          <p:cNvPr id="5" name="Graphic 4" descr="Social network with solid fill">
            <a:extLst>
              <a:ext uri="{FF2B5EF4-FFF2-40B4-BE49-F238E27FC236}">
                <a16:creationId xmlns:a16="http://schemas.microsoft.com/office/drawing/2014/main" id="{B44BC574-0B43-1735-B894-30E46C730E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2908" y="1453896"/>
            <a:ext cx="4572000" cy="4572000"/>
          </a:xfrm>
          <a:prstGeom prst="rect">
            <a:avLst/>
          </a:prstGeom>
        </p:spPr>
      </p:pic>
    </p:spTree>
    <p:extLst>
      <p:ext uri="{BB962C8B-B14F-4D97-AF65-F5344CB8AC3E}">
        <p14:creationId xmlns:p14="http://schemas.microsoft.com/office/powerpoint/2010/main" val="394029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9A5B4-7AA0-6868-5A57-1165C8A38552}"/>
              </a:ext>
            </a:extLst>
          </p:cNvPr>
          <p:cNvSpPr>
            <a:spLocks noGrp="1"/>
          </p:cNvSpPr>
          <p:nvPr>
            <p:ph idx="1"/>
          </p:nvPr>
        </p:nvSpPr>
        <p:spPr/>
        <p:txBody>
          <a:bodyPr/>
          <a:lstStyle/>
          <a:p>
            <a:pPr marL="227013" indent="-227013">
              <a:buClr>
                <a:srgbClr val="263050"/>
              </a:buClr>
              <a:tabLst>
                <a:tab pos="914400" algn="l"/>
              </a:tabLst>
              <a:defRPr/>
            </a:pPr>
            <a:r>
              <a:rPr lang="en-US" sz="1600" dirty="0">
                <a:solidFill>
                  <a:srgbClr val="404040">
                    <a:lumMod val="50000"/>
                  </a:srgbClr>
                </a:solidFill>
                <a:latin typeface="Seaford" panose="00000500000000000000" pitchFamily="2" charset="0"/>
                <a:cs typeface="Calibri" panose="020F0502020204030204" pitchFamily="34" charset="0"/>
              </a:rPr>
              <a:t>Services eligible to be provided and reimbursed under an IOP may include:</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cs typeface="Calibri" panose="020F0502020204030204" pitchFamily="34" charset="0"/>
              </a:rPr>
              <a:t>Individual and group therapy with physicians, psychologists, and other mental health professionals as available under state law</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cs typeface="Calibri" panose="020F0502020204030204" pitchFamily="34" charset="0"/>
              </a:rPr>
              <a:t>Occupational therapy</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cs typeface="Calibri" panose="020F0502020204030204" pitchFamily="34" charset="0"/>
              </a:rPr>
              <a:t>Furnishing of drugs and biologicals for therapeutic purposes that are not self-administered</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cs typeface="Calibri" panose="020F0502020204030204" pitchFamily="34" charset="0"/>
              </a:rPr>
              <a:t>Family counseling (as part of treatment of the patient’s condition)</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cs typeface="Calibri" panose="020F0502020204030204" pitchFamily="34" charset="0"/>
              </a:rPr>
              <a:t>Patient training and education</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cs typeface="Calibri" panose="020F0502020204030204" pitchFamily="34" charset="0"/>
              </a:rPr>
              <a:t>Individualized activity therapies</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cs typeface="Calibri" panose="020F0502020204030204" pitchFamily="34" charset="0"/>
              </a:rPr>
              <a:t>Diagnostic services</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cs typeface="Calibri" panose="020F0502020204030204" pitchFamily="34" charset="0"/>
              </a:rPr>
              <a:t>Other related services for diagnosis and active treatment intended to improve or maintain the patient’s condition and function</a:t>
            </a:r>
          </a:p>
          <a:p>
            <a:pPr marL="684213" lvl="1" indent="-227013">
              <a:buClr>
                <a:srgbClr val="263050"/>
              </a:buClr>
              <a:tabLst>
                <a:tab pos="914400" algn="l"/>
              </a:tabLst>
              <a:defRPr/>
            </a:pPr>
            <a:endParaRPr kumimoji="0" lang="en-US" sz="14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p:txBody>
      </p:sp>
      <p:sp>
        <p:nvSpPr>
          <p:cNvPr id="2" name="Title 1">
            <a:extLst>
              <a:ext uri="{FF2B5EF4-FFF2-40B4-BE49-F238E27FC236}">
                <a16:creationId xmlns:a16="http://schemas.microsoft.com/office/drawing/2014/main" id="{A8D1F15C-DEAE-8104-5231-6911B644A364}"/>
              </a:ext>
            </a:extLst>
          </p:cNvPr>
          <p:cNvSpPr>
            <a:spLocks noGrp="1"/>
          </p:cNvSpPr>
          <p:nvPr>
            <p:ph type="title"/>
          </p:nvPr>
        </p:nvSpPr>
        <p:spPr>
          <a:xfrm>
            <a:off x="457200" y="274320"/>
            <a:ext cx="9509760" cy="599440"/>
          </a:xfrm>
        </p:spPr>
        <p:txBody>
          <a:bodyPr>
            <a:normAutofit/>
          </a:bodyPr>
          <a:lstStyle/>
          <a:p>
            <a:r>
              <a:rPr lang="en-US" i="0" dirty="0">
                <a:solidFill>
                  <a:schemeClr val="tx1"/>
                </a:solidFill>
                <a:effectLst/>
              </a:rPr>
              <a:t>Intensive Outpatient Program (IOP)</a:t>
            </a:r>
            <a:endParaRPr lang="en-US" dirty="0">
              <a:solidFill>
                <a:schemeClr val="tx1"/>
              </a:solidFill>
            </a:endParaRPr>
          </a:p>
        </p:txBody>
      </p:sp>
    </p:spTree>
    <p:extLst>
      <p:ext uri="{BB962C8B-B14F-4D97-AF65-F5344CB8AC3E}">
        <p14:creationId xmlns:p14="http://schemas.microsoft.com/office/powerpoint/2010/main" val="25892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9A5B4-7AA0-6868-5A57-1165C8A38552}"/>
              </a:ext>
            </a:extLst>
          </p:cNvPr>
          <p:cNvSpPr>
            <a:spLocks noGrp="1"/>
          </p:cNvSpPr>
          <p:nvPr>
            <p:ph idx="1"/>
          </p:nvPr>
        </p:nvSpPr>
        <p:spPr>
          <a:xfrm>
            <a:off x="685799" y="1216152"/>
            <a:ext cx="10849709" cy="4952999"/>
          </a:xfrm>
        </p:spPr>
        <p:txBody>
          <a:bodyPr/>
          <a:lstStyle/>
          <a:p>
            <a:pPr marL="227013" indent="-227013">
              <a:buClr>
                <a:srgbClr val="263050"/>
              </a:buClr>
              <a:tabLst>
                <a:tab pos="914400" algn="l"/>
              </a:tabLst>
              <a:defRPr/>
            </a:pPr>
            <a:r>
              <a:rPr lang="en-US" sz="1600" dirty="0">
                <a:solidFill>
                  <a:srgbClr val="404040">
                    <a:lumMod val="50000"/>
                  </a:srgbClr>
                </a:solidFill>
                <a:latin typeface="Seaford" panose="00000500000000000000" pitchFamily="2" charset="0"/>
                <a:cs typeface="Calibri" panose="020F0502020204030204" pitchFamily="34" charset="0"/>
              </a:rPr>
              <a:t>Qualifications for IOP Services </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cs typeface="Calibri" panose="020F0502020204030204" pitchFamily="34" charset="0"/>
              </a:rPr>
              <a:t>To quality a patient for IOP services, a physician is required to certify that a patient needs behavioral health services for at least nine, but no more than 19 hours per week</a:t>
            </a:r>
          </a:p>
          <a:p>
            <a:pPr marL="684213" lvl="1" indent="-227013">
              <a:buClr>
                <a:srgbClr val="263050"/>
              </a:buClr>
              <a:tabLst>
                <a:tab pos="914400" algn="l"/>
              </a:tabLst>
              <a:defRPr/>
            </a:pPr>
            <a:r>
              <a:rPr lang="en-US" sz="1400" dirty="0">
                <a:solidFill>
                  <a:srgbClr val="404040">
                    <a:lumMod val="50000"/>
                  </a:srgbClr>
                </a:solidFill>
                <a:latin typeface="Seaford" panose="00000500000000000000" pitchFamily="2" charset="0"/>
                <a:cs typeface="Calibri" panose="020F0502020204030204" pitchFamily="34" charset="0"/>
              </a:rPr>
              <a:t>That certification must be completed by a physician at least once every other month for the patient to continue to qualify for services and the plan of care must demonstrate that the patient:</a:t>
            </a:r>
          </a:p>
          <a:p>
            <a:pPr marL="684213" lvl="1" indent="-227013">
              <a:buClr>
                <a:srgbClr val="263050"/>
              </a:buClr>
              <a:tabLst>
                <a:tab pos="914400" algn="l"/>
              </a:tabLst>
              <a:defRPr/>
            </a:pPr>
            <a:endParaRPr lang="en-US" sz="1400" dirty="0">
              <a:solidFill>
                <a:srgbClr val="404040">
                  <a:lumMod val="50000"/>
                </a:srgbClr>
              </a:solidFill>
              <a:latin typeface="Seaford" panose="00000500000000000000" pitchFamily="2" charset="0"/>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p:txBody>
      </p:sp>
      <p:sp>
        <p:nvSpPr>
          <p:cNvPr id="2" name="Title 1">
            <a:extLst>
              <a:ext uri="{FF2B5EF4-FFF2-40B4-BE49-F238E27FC236}">
                <a16:creationId xmlns:a16="http://schemas.microsoft.com/office/drawing/2014/main" id="{A8D1F15C-DEAE-8104-5231-6911B644A364}"/>
              </a:ext>
            </a:extLst>
          </p:cNvPr>
          <p:cNvSpPr>
            <a:spLocks noGrp="1"/>
          </p:cNvSpPr>
          <p:nvPr>
            <p:ph type="title"/>
          </p:nvPr>
        </p:nvSpPr>
        <p:spPr>
          <a:xfrm>
            <a:off x="457200" y="274320"/>
            <a:ext cx="9509760" cy="599440"/>
          </a:xfrm>
        </p:spPr>
        <p:txBody>
          <a:bodyPr>
            <a:normAutofit/>
          </a:bodyPr>
          <a:lstStyle/>
          <a:p>
            <a:r>
              <a:rPr lang="en-US" i="0" dirty="0">
                <a:solidFill>
                  <a:schemeClr val="tx1"/>
                </a:solidFill>
                <a:effectLst/>
              </a:rPr>
              <a:t>Intensive Outpatient Program (IOP)</a:t>
            </a:r>
            <a:endParaRPr lang="en-US" dirty="0">
              <a:solidFill>
                <a:schemeClr val="tx1"/>
              </a:solidFill>
            </a:endParaRPr>
          </a:p>
        </p:txBody>
      </p:sp>
      <p:pic>
        <p:nvPicPr>
          <p:cNvPr id="4" name="Picture 3">
            <a:extLst>
              <a:ext uri="{FF2B5EF4-FFF2-40B4-BE49-F238E27FC236}">
                <a16:creationId xmlns:a16="http://schemas.microsoft.com/office/drawing/2014/main" id="{B0D2D0C2-1D31-C862-85D5-54B1CB3209AB}"/>
              </a:ext>
            </a:extLst>
          </p:cNvPr>
          <p:cNvPicPr>
            <a:picLocks noChangeAspect="1"/>
          </p:cNvPicPr>
          <p:nvPr/>
        </p:nvPicPr>
        <p:blipFill>
          <a:blip r:embed="rId2"/>
          <a:stretch>
            <a:fillRect/>
          </a:stretch>
        </p:blipFill>
        <p:spPr>
          <a:xfrm>
            <a:off x="3977054" y="2541384"/>
            <a:ext cx="4237892" cy="3522259"/>
          </a:xfrm>
          <a:prstGeom prst="rect">
            <a:avLst/>
          </a:prstGeom>
        </p:spPr>
      </p:pic>
    </p:spTree>
    <p:extLst>
      <p:ext uri="{BB962C8B-B14F-4D97-AF65-F5344CB8AC3E}">
        <p14:creationId xmlns:p14="http://schemas.microsoft.com/office/powerpoint/2010/main" val="148203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9A5B4-7AA0-6868-5A57-1165C8A38552}"/>
              </a:ext>
            </a:extLst>
          </p:cNvPr>
          <p:cNvSpPr>
            <a:spLocks noGrp="1"/>
          </p:cNvSpPr>
          <p:nvPr>
            <p:ph idx="1"/>
          </p:nvPr>
        </p:nvSpPr>
        <p:spPr>
          <a:xfrm>
            <a:off x="685800" y="1216152"/>
            <a:ext cx="5410200" cy="4952999"/>
          </a:xfrm>
        </p:spPr>
        <p:txBody>
          <a:bodyPr/>
          <a:lstStyle/>
          <a:p>
            <a:pPr marL="227013" indent="-227013">
              <a:buClr>
                <a:srgbClr val="263050"/>
              </a:buClr>
              <a:tabLst>
                <a:tab pos="914400" algn="l"/>
              </a:tabLst>
              <a:defRPr/>
            </a:pPr>
            <a:r>
              <a:rPr lang="en-US" sz="1600" dirty="0">
                <a:solidFill>
                  <a:srgbClr val="404040">
                    <a:lumMod val="50000"/>
                  </a:srgbClr>
                </a:solidFill>
                <a:latin typeface="Seaford" panose="00000500000000000000" pitchFamily="2" charset="0"/>
                <a:cs typeface="Calibri" panose="020F0502020204030204" pitchFamily="34" charset="0"/>
              </a:rPr>
              <a:t>IOP services are not reimbursed at the RHC’s AIR, but rather under a special rule that would allow for a flat payment currently at </a:t>
            </a:r>
            <a:r>
              <a:rPr lang="en-US" sz="1600" b="1" dirty="0">
                <a:solidFill>
                  <a:srgbClr val="404040">
                    <a:lumMod val="50000"/>
                  </a:srgbClr>
                </a:solidFill>
                <a:latin typeface="Seaford" panose="00000500000000000000" pitchFamily="2" charset="0"/>
                <a:cs typeface="Calibri" panose="020F0502020204030204" pitchFamily="34" charset="0"/>
              </a:rPr>
              <a:t>$259.13 (note, this is the hospital 3 services per day rate)</a:t>
            </a:r>
            <a:r>
              <a:rPr lang="en-US" sz="1600" dirty="0">
                <a:solidFill>
                  <a:srgbClr val="404040">
                    <a:lumMod val="50000"/>
                  </a:srgbClr>
                </a:solidFill>
                <a:latin typeface="Seaford" panose="00000500000000000000" pitchFamily="2" charset="0"/>
                <a:cs typeface="Calibri" panose="020F0502020204030204" pitchFamily="34" charset="0"/>
              </a:rPr>
              <a:t>.</a:t>
            </a:r>
          </a:p>
          <a:p>
            <a:pPr marL="227013" indent="-227013">
              <a:buClr>
                <a:srgbClr val="263050"/>
              </a:buClr>
              <a:tabLst>
                <a:tab pos="914400" algn="l"/>
              </a:tabLst>
              <a:defRPr/>
            </a:pPr>
            <a:endParaRPr lang="en-US" sz="1600" dirty="0">
              <a:solidFill>
                <a:srgbClr val="404040">
                  <a:lumMod val="50000"/>
                </a:srgbClr>
              </a:solidFill>
              <a:latin typeface="Seaford" panose="00000500000000000000" pitchFamily="2" charset="0"/>
              <a:cs typeface="Calibri" panose="020F0502020204030204" pitchFamily="34" charset="0"/>
            </a:endParaRPr>
          </a:p>
          <a:p>
            <a:pPr marL="227013" indent="-227013">
              <a:buClr>
                <a:srgbClr val="263050"/>
              </a:buClr>
              <a:tabLst>
                <a:tab pos="914400" algn="l"/>
              </a:tabLst>
              <a:defRPr/>
            </a:pPr>
            <a:r>
              <a:rPr lang="en-US" sz="1600" dirty="0">
                <a:solidFill>
                  <a:srgbClr val="404040">
                    <a:lumMod val="50000"/>
                  </a:srgbClr>
                </a:solidFill>
                <a:latin typeface="Seaford" panose="00000500000000000000" pitchFamily="2" charset="0"/>
                <a:cs typeface="Calibri" panose="020F0502020204030204" pitchFamily="34" charset="0"/>
              </a:rPr>
              <a:t>RHCs are allowed to perform up to three services per day and, to qualify for the special payment, at least one of the three services must be from the Partial Hospitalization and Intensive Outpatient Primary Services table shown at right.</a:t>
            </a:r>
            <a:br>
              <a:rPr lang="en-US" sz="1600" dirty="0">
                <a:solidFill>
                  <a:srgbClr val="404040">
                    <a:lumMod val="50000"/>
                  </a:srgbClr>
                </a:solidFill>
                <a:latin typeface="Seaford" panose="00000500000000000000" pitchFamily="2" charset="0"/>
                <a:cs typeface="Calibri" panose="020F0502020204030204" pitchFamily="34" charset="0"/>
              </a:rPr>
            </a:br>
            <a:endParaRPr lang="en-US" sz="1600" dirty="0">
              <a:solidFill>
                <a:srgbClr val="404040">
                  <a:lumMod val="50000"/>
                </a:srgbClr>
              </a:solidFill>
              <a:latin typeface="Seaford" panose="00000500000000000000" pitchFamily="2" charset="0"/>
              <a:cs typeface="Calibri" panose="020F0502020204030204" pitchFamily="34" charset="0"/>
            </a:endParaRPr>
          </a:p>
          <a:p>
            <a:pPr marL="227013" indent="-227013">
              <a:buClr>
                <a:srgbClr val="263050"/>
              </a:buClr>
              <a:tabLst>
                <a:tab pos="914400" algn="l"/>
              </a:tabLst>
              <a:defRPr/>
            </a:pPr>
            <a:r>
              <a:rPr lang="en-US" sz="1600" dirty="0">
                <a:solidFill>
                  <a:srgbClr val="404040">
                    <a:lumMod val="50000"/>
                  </a:srgbClr>
                </a:solidFill>
                <a:latin typeface="Seaford" panose="00000500000000000000" pitchFamily="2" charset="0"/>
              </a:rPr>
              <a:t>Costs associated with IOP services are not currently used to determine payment under the AIR.  There will be revisions to cost reporting instructions.</a:t>
            </a:r>
            <a:br>
              <a:rPr lang="en-US" sz="1600" dirty="0">
                <a:solidFill>
                  <a:srgbClr val="404040">
                    <a:lumMod val="50000"/>
                  </a:srgbClr>
                </a:solidFill>
                <a:latin typeface="Seaford" panose="00000500000000000000" pitchFamily="2" charset="0"/>
              </a:rPr>
            </a:br>
            <a:endParaRPr lang="en-US" sz="1600" dirty="0">
              <a:solidFill>
                <a:srgbClr val="404040">
                  <a:lumMod val="50000"/>
                </a:srgbClr>
              </a:solidFill>
              <a:latin typeface="Seaford" panose="00000500000000000000" pitchFamily="2" charset="0"/>
            </a:endParaRPr>
          </a:p>
          <a:p>
            <a:pPr marL="227013" indent="-227013">
              <a:buClr>
                <a:srgbClr val="263050"/>
              </a:buClr>
              <a:tabLst>
                <a:tab pos="914400" algn="l"/>
              </a:tabLst>
              <a:defRPr/>
            </a:pPr>
            <a:r>
              <a:rPr lang="en-US" sz="1600" dirty="0">
                <a:solidFill>
                  <a:srgbClr val="404040">
                    <a:lumMod val="50000"/>
                  </a:srgbClr>
                </a:solidFill>
                <a:latin typeface="Seaford" panose="00000500000000000000" pitchFamily="2" charset="0"/>
                <a:cs typeface="Calibri" panose="020F0502020204030204" pitchFamily="34" charset="0"/>
              </a:rPr>
              <a:t>I</a:t>
            </a:r>
            <a:r>
              <a:rPr lang="en-US" sz="1600" dirty="0">
                <a:solidFill>
                  <a:srgbClr val="404040">
                    <a:lumMod val="50000"/>
                  </a:srgbClr>
                </a:solidFill>
                <a:latin typeface="Seaford" panose="00000500000000000000" pitchFamily="2" charset="0"/>
              </a:rPr>
              <a:t>OP services are separately payable if a patient has a medical visit on the same day.</a:t>
            </a:r>
            <a:endParaRPr lang="en-US" sz="1600" dirty="0">
              <a:solidFill>
                <a:srgbClr val="404040">
                  <a:lumMod val="50000"/>
                </a:srgbClr>
              </a:solidFill>
              <a:latin typeface="Seaford" panose="00000500000000000000" pitchFamily="2" charset="0"/>
              <a:cs typeface="Calibri" panose="020F0502020204030204" pitchFamily="34" charset="0"/>
            </a:endParaRPr>
          </a:p>
          <a:p>
            <a:pPr marL="227013" indent="-227013">
              <a:buClr>
                <a:srgbClr val="263050"/>
              </a:buClr>
              <a:tabLst>
                <a:tab pos="914400" algn="l"/>
              </a:tabLst>
              <a:defRPr/>
            </a:pPr>
            <a:endParaRPr lang="en-US" sz="1600" dirty="0">
              <a:solidFill>
                <a:srgbClr val="404040">
                  <a:lumMod val="50000"/>
                </a:srgbClr>
              </a:solidFill>
              <a:latin typeface="Seaford" panose="00000500000000000000" pitchFamily="2" charset="0"/>
              <a:cs typeface="Calibri" panose="020F0502020204030204" pitchFamily="34" charset="0"/>
            </a:endParaRPr>
          </a:p>
          <a:p>
            <a:pPr marL="227013" marR="0" lvl="0" indent="-227013" algn="l" defTabSz="914400" rtl="0" eaLnBrk="1" fontAlgn="auto" latinLnBrk="0" hangingPunct="1">
              <a:lnSpc>
                <a:spcPct val="90000"/>
              </a:lnSpc>
              <a:spcBef>
                <a:spcPts val="0"/>
              </a:spcBef>
              <a:spcAft>
                <a:spcPts val="600"/>
              </a:spcAft>
              <a:buClr>
                <a:srgbClr val="263050"/>
              </a:buClr>
              <a:buSzPct val="80000"/>
              <a:buFont typeface="Wingdings" pitchFamily="2" charset="2"/>
              <a:buChar char="§"/>
              <a:tabLst>
                <a:tab pos="914400" algn="l"/>
              </a:tabLst>
              <a:defRPr/>
            </a:pPr>
            <a:endParaRPr kumimoji="0" lang="en-US" sz="1600" b="0" i="0" u="none" strike="noStrike" kern="1200" cap="none" spc="0" normalizeH="0" baseline="0" noProof="0" dirty="0">
              <a:ln>
                <a:noFill/>
              </a:ln>
              <a:solidFill>
                <a:srgbClr val="404040">
                  <a:lumMod val="50000"/>
                </a:srgbClr>
              </a:solidFill>
              <a:effectLst/>
              <a:uLnTx/>
              <a:uFillTx/>
              <a:latin typeface="Seaford" panose="00000500000000000000" pitchFamily="2" charset="0"/>
              <a:ea typeface="+mn-ea"/>
              <a:cs typeface="Calibri" panose="020F0502020204030204" pitchFamily="34" charset="0"/>
            </a:endParaRPr>
          </a:p>
        </p:txBody>
      </p:sp>
      <p:sp>
        <p:nvSpPr>
          <p:cNvPr id="2" name="Title 1">
            <a:extLst>
              <a:ext uri="{FF2B5EF4-FFF2-40B4-BE49-F238E27FC236}">
                <a16:creationId xmlns:a16="http://schemas.microsoft.com/office/drawing/2014/main" id="{A8D1F15C-DEAE-8104-5231-6911B644A364}"/>
              </a:ext>
            </a:extLst>
          </p:cNvPr>
          <p:cNvSpPr>
            <a:spLocks noGrp="1"/>
          </p:cNvSpPr>
          <p:nvPr>
            <p:ph type="title"/>
          </p:nvPr>
        </p:nvSpPr>
        <p:spPr>
          <a:xfrm>
            <a:off x="457200" y="274320"/>
            <a:ext cx="9509760" cy="599440"/>
          </a:xfrm>
        </p:spPr>
        <p:txBody>
          <a:bodyPr>
            <a:normAutofit/>
          </a:bodyPr>
          <a:lstStyle/>
          <a:p>
            <a:r>
              <a:rPr lang="en-US" i="0" dirty="0">
                <a:solidFill>
                  <a:schemeClr val="tx1"/>
                </a:solidFill>
                <a:effectLst/>
              </a:rPr>
              <a:t>Intensive Outpatient Program (IOP)</a:t>
            </a:r>
            <a:endParaRPr lang="en-US" dirty="0">
              <a:solidFill>
                <a:schemeClr val="tx1"/>
              </a:solidFill>
            </a:endParaRPr>
          </a:p>
        </p:txBody>
      </p:sp>
      <p:pic>
        <p:nvPicPr>
          <p:cNvPr id="4" name="Picture 3">
            <a:extLst>
              <a:ext uri="{FF2B5EF4-FFF2-40B4-BE49-F238E27FC236}">
                <a16:creationId xmlns:a16="http://schemas.microsoft.com/office/drawing/2014/main" id="{8356CB96-CC0E-F0CB-C73F-30F764147385}"/>
              </a:ext>
            </a:extLst>
          </p:cNvPr>
          <p:cNvPicPr>
            <a:picLocks noChangeAspect="1"/>
          </p:cNvPicPr>
          <p:nvPr/>
        </p:nvPicPr>
        <p:blipFill>
          <a:blip r:embed="rId2"/>
          <a:stretch>
            <a:fillRect/>
          </a:stretch>
        </p:blipFill>
        <p:spPr>
          <a:xfrm>
            <a:off x="6843860" y="1212183"/>
            <a:ext cx="4290670" cy="4956968"/>
          </a:xfrm>
          <a:prstGeom prst="rect">
            <a:avLst/>
          </a:prstGeom>
        </p:spPr>
      </p:pic>
    </p:spTree>
    <p:extLst>
      <p:ext uri="{BB962C8B-B14F-4D97-AF65-F5344CB8AC3E}">
        <p14:creationId xmlns:p14="http://schemas.microsoft.com/office/powerpoint/2010/main" val="322996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D3F6-48B2-08B4-C14D-D8E55D5E11AA}"/>
              </a:ext>
            </a:extLst>
          </p:cNvPr>
          <p:cNvSpPr>
            <a:spLocks noGrp="1"/>
          </p:cNvSpPr>
          <p:nvPr>
            <p:ph type="title"/>
          </p:nvPr>
        </p:nvSpPr>
        <p:spPr/>
        <p:txBody>
          <a:bodyPr/>
          <a:lstStyle/>
          <a:p>
            <a:r>
              <a:rPr lang="en-US" dirty="0"/>
              <a:t>New Provider Type Opportunity</a:t>
            </a:r>
          </a:p>
        </p:txBody>
      </p:sp>
    </p:spTree>
    <p:extLst>
      <p:ext uri="{BB962C8B-B14F-4D97-AF65-F5344CB8AC3E}">
        <p14:creationId xmlns:p14="http://schemas.microsoft.com/office/powerpoint/2010/main" val="34571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27013" indent="-222250"/>
            <a:r>
              <a:rPr lang="en-US" b="1" dirty="0">
                <a:latin typeface="Seaford" panose="00000500000000000000" pitchFamily="2" charset="0"/>
              </a:rPr>
              <a:t>Trended UPL Comparison</a:t>
            </a:r>
          </a:p>
          <a:p>
            <a:pPr lvl="1"/>
            <a:r>
              <a:rPr lang="en-US" dirty="0">
                <a:latin typeface="Seaford" panose="00000500000000000000" pitchFamily="2" charset="0"/>
              </a:rPr>
              <a:t>The following table presents the adjusted cost-based rates (applying the annualized cost-based increases seen by each of the RHCs from FY17 – FY21) and compares to the new UPL established through the CAA of 2021 from 2021 through 2028</a:t>
            </a:r>
          </a:p>
          <a:p>
            <a:pPr lvl="2"/>
            <a:r>
              <a:rPr lang="en-US" sz="1600" dirty="0">
                <a:latin typeface="Seaford" panose="00000500000000000000" pitchFamily="2" charset="0"/>
              </a:rPr>
              <a:t>The MEI used was 2.1% from 2022 – 2028 and a variation in the MEI will impact actual net impact</a:t>
            </a:r>
          </a:p>
          <a:p>
            <a:pPr lvl="2"/>
            <a:r>
              <a:rPr lang="en-US" sz="1600" dirty="0">
                <a:latin typeface="Seaford" panose="00000500000000000000" pitchFamily="2" charset="0"/>
              </a:rPr>
              <a:t>Wintergreen used an average cost increase for each cohort</a:t>
            </a:r>
          </a:p>
          <a:p>
            <a:pPr lvl="2"/>
            <a:r>
              <a:rPr lang="en-US" sz="1600" dirty="0">
                <a:latin typeface="Seaford" panose="00000500000000000000" pitchFamily="2" charset="0"/>
              </a:rPr>
              <a:t>The green-shaded rates reflects the average rate used for each cohort for 2021 through 2028</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5A4B4D4B-1006-DFA3-2A53-54B97C997AD0}"/>
              </a:ext>
            </a:extLst>
          </p:cNvPr>
          <p:cNvPicPr>
            <a:picLocks noChangeAspect="1"/>
          </p:cNvPicPr>
          <p:nvPr/>
        </p:nvPicPr>
        <p:blipFill>
          <a:blip r:embed="rId2"/>
          <a:stretch>
            <a:fillRect/>
          </a:stretch>
        </p:blipFill>
        <p:spPr>
          <a:xfrm>
            <a:off x="1960407" y="3471334"/>
            <a:ext cx="8271180" cy="2086357"/>
          </a:xfrm>
          <a:prstGeom prst="rect">
            <a:avLst/>
          </a:prstGeom>
        </p:spPr>
      </p:pic>
      <p:sp>
        <p:nvSpPr>
          <p:cNvPr id="2" name="Title 1"/>
          <p:cNvSpPr>
            <a:spLocks noGrp="1"/>
          </p:cNvSpPr>
          <p:nvPr>
            <p:ph type="title"/>
          </p:nvPr>
        </p:nvSpPr>
        <p:spPr/>
        <p:txBody>
          <a:bodyPr/>
          <a:lstStyle/>
          <a:p>
            <a:r>
              <a:rPr lang="en-US" dirty="0"/>
              <a:t>Address Upper Payment Limit Challenges</a:t>
            </a:r>
          </a:p>
        </p:txBody>
      </p:sp>
      <p:sp>
        <p:nvSpPr>
          <p:cNvPr id="7" name="TextBox 6">
            <a:extLst>
              <a:ext uri="{FF2B5EF4-FFF2-40B4-BE49-F238E27FC236}">
                <a16:creationId xmlns:a16="http://schemas.microsoft.com/office/drawing/2014/main" id="{D1E7AE10-A158-2282-CC44-B1B684B87737}"/>
              </a:ext>
            </a:extLst>
          </p:cNvPr>
          <p:cNvSpPr txBox="1"/>
          <p:nvPr/>
        </p:nvSpPr>
        <p:spPr>
          <a:xfrm>
            <a:off x="2210146" y="6477000"/>
            <a:ext cx="7771707" cy="338554"/>
          </a:xfrm>
          <a:prstGeom prst="rect">
            <a:avLst/>
          </a:prstGeom>
          <a:noFill/>
        </p:spPr>
        <p:txBody>
          <a:bodyPr wrap="square">
            <a:spAutoFit/>
          </a:bodyPr>
          <a:lstStyle/>
          <a:p>
            <a:pPr algn="ctr"/>
            <a:r>
              <a:rPr lang="en-US" sz="800" b="1" dirty="0">
                <a:solidFill>
                  <a:schemeClr val="bg1"/>
                </a:solidFill>
              </a:rPr>
              <a:t>Data Source</a:t>
            </a:r>
            <a:r>
              <a:rPr lang="en-US" sz="800" dirty="0">
                <a:solidFill>
                  <a:schemeClr val="bg1"/>
                </a:solidFill>
              </a:rPr>
              <a:t>: December 2022 Medicare Cost Report release for hospital and RHC fiscal year 2021; and December</a:t>
            </a:r>
          </a:p>
          <a:p>
            <a:pPr algn="ctr"/>
            <a:r>
              <a:rPr lang="en-US" sz="800" dirty="0">
                <a:solidFill>
                  <a:schemeClr val="bg1"/>
                </a:solidFill>
              </a:rPr>
              <a:t>2022 CMS Provider of Services (POS) data file.</a:t>
            </a:r>
          </a:p>
        </p:txBody>
      </p:sp>
    </p:spTree>
    <p:extLst>
      <p:ext uri="{BB962C8B-B14F-4D97-AF65-F5344CB8AC3E}">
        <p14:creationId xmlns:p14="http://schemas.microsoft.com/office/powerpoint/2010/main" val="227884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8E78-66E7-CE35-9E60-8A4CBA489B96}"/>
              </a:ext>
            </a:extLst>
          </p:cNvPr>
          <p:cNvSpPr>
            <a:spLocks noGrp="1"/>
          </p:cNvSpPr>
          <p:nvPr>
            <p:ph type="title"/>
          </p:nvPr>
        </p:nvSpPr>
        <p:spPr/>
        <p:txBody>
          <a:bodyPr/>
          <a:lstStyle/>
          <a:p>
            <a:r>
              <a:rPr lang="en-US" dirty="0"/>
              <a:t>Smoothing the AIR</a:t>
            </a:r>
          </a:p>
        </p:txBody>
      </p:sp>
      <p:sp>
        <p:nvSpPr>
          <p:cNvPr id="3" name="Content Placeholder 2">
            <a:extLst>
              <a:ext uri="{FF2B5EF4-FFF2-40B4-BE49-F238E27FC236}">
                <a16:creationId xmlns:a16="http://schemas.microsoft.com/office/drawing/2014/main" id="{A5813CB3-AF2C-9A49-F049-B26B184D9624}"/>
              </a:ext>
            </a:extLst>
          </p:cNvPr>
          <p:cNvSpPr>
            <a:spLocks noGrp="1"/>
          </p:cNvSpPr>
          <p:nvPr>
            <p:ph sz="half" idx="1"/>
          </p:nvPr>
        </p:nvSpPr>
        <p:spPr>
          <a:xfrm>
            <a:off x="1021404" y="1488332"/>
            <a:ext cx="4891716" cy="4537564"/>
          </a:xfrm>
        </p:spPr>
        <p:txBody>
          <a:bodyPr/>
          <a:lstStyle/>
          <a:p>
            <a:r>
              <a:rPr lang="en-US" dirty="0">
                <a:latin typeface="Seaford" panose="00000500000000000000" pitchFamily="2" charset="0"/>
              </a:rPr>
              <a:t>Therapist based positions are generally lower cost that many legacy provider types:</a:t>
            </a:r>
          </a:p>
          <a:p>
            <a:pPr lvl="1"/>
            <a:r>
              <a:rPr lang="en-US" dirty="0">
                <a:latin typeface="Seaford" panose="00000500000000000000" pitchFamily="2" charset="0"/>
              </a:rPr>
              <a:t>PA</a:t>
            </a:r>
          </a:p>
          <a:p>
            <a:pPr lvl="1"/>
            <a:r>
              <a:rPr lang="en-US" dirty="0">
                <a:latin typeface="Seaford" panose="00000500000000000000" pitchFamily="2" charset="0"/>
              </a:rPr>
              <a:t>NP</a:t>
            </a:r>
          </a:p>
          <a:p>
            <a:pPr lvl="1"/>
            <a:r>
              <a:rPr lang="en-US" dirty="0">
                <a:latin typeface="Seaford" panose="00000500000000000000" pitchFamily="2" charset="0"/>
              </a:rPr>
              <a:t>MD</a:t>
            </a:r>
            <a:br>
              <a:rPr lang="en-US" dirty="0">
                <a:latin typeface="Seaford" panose="00000500000000000000" pitchFamily="2" charset="0"/>
              </a:rPr>
            </a:br>
            <a:endParaRPr lang="en-US" dirty="0">
              <a:latin typeface="Seaford" panose="00000500000000000000" pitchFamily="2" charset="0"/>
            </a:endParaRPr>
          </a:p>
          <a:p>
            <a:r>
              <a:rPr lang="en-US" dirty="0">
                <a:latin typeface="Seaford" panose="00000500000000000000" pitchFamily="2" charset="0"/>
              </a:rPr>
              <a:t>Providers can drive down per visit costs by leveraging access to new provider types and service additions.</a:t>
            </a:r>
            <a:br>
              <a:rPr lang="en-US" dirty="0">
                <a:latin typeface="Seaford" panose="00000500000000000000" pitchFamily="2" charset="0"/>
              </a:rPr>
            </a:br>
            <a:endParaRPr lang="en-US" dirty="0">
              <a:latin typeface="Seaford" panose="00000500000000000000" pitchFamily="2" charset="0"/>
            </a:endParaRPr>
          </a:p>
          <a:p>
            <a:r>
              <a:rPr lang="en-US" dirty="0">
                <a:latin typeface="Seaford" panose="00000500000000000000" pitchFamily="2" charset="0"/>
              </a:rPr>
              <a:t>BH telehealth visits currently count as a visit.</a:t>
            </a:r>
          </a:p>
        </p:txBody>
      </p:sp>
      <p:graphicFrame>
        <p:nvGraphicFramePr>
          <p:cNvPr id="5" name="Content Placeholder 4">
            <a:extLst>
              <a:ext uri="{FF2B5EF4-FFF2-40B4-BE49-F238E27FC236}">
                <a16:creationId xmlns:a16="http://schemas.microsoft.com/office/drawing/2014/main" id="{6233F915-B568-F1EB-1C4A-1DC0852B386F}"/>
              </a:ext>
            </a:extLst>
          </p:cNvPr>
          <p:cNvGraphicFramePr>
            <a:graphicFrameLocks noGrp="1"/>
          </p:cNvGraphicFramePr>
          <p:nvPr>
            <p:ph sz="half" idx="2"/>
          </p:nvPr>
        </p:nvGraphicFramePr>
        <p:xfrm>
          <a:off x="6278562" y="1488333"/>
          <a:ext cx="5102799" cy="453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82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D3F6-48B2-08B4-C14D-D8E55D5E11AA}"/>
              </a:ext>
            </a:extLst>
          </p:cNvPr>
          <p:cNvSpPr>
            <a:spLocks noGrp="1"/>
          </p:cNvSpPr>
          <p:nvPr>
            <p:ph type="title"/>
          </p:nvPr>
        </p:nvSpPr>
        <p:spPr/>
        <p:txBody>
          <a:bodyPr/>
          <a:lstStyle/>
          <a:p>
            <a:r>
              <a:rPr lang="en-US" dirty="0"/>
              <a:t>On The Horizon</a:t>
            </a:r>
          </a:p>
        </p:txBody>
      </p:sp>
    </p:spTree>
    <p:extLst>
      <p:ext uri="{BB962C8B-B14F-4D97-AF65-F5344CB8AC3E}">
        <p14:creationId xmlns:p14="http://schemas.microsoft.com/office/powerpoint/2010/main" val="233075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66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BFC9-BC56-12B4-0DA8-E14B8D828AED}"/>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78426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een radar screen with a green circle&#10;&#10;Description automatically generated">
            <a:extLst>
              <a:ext uri="{FF2B5EF4-FFF2-40B4-BE49-F238E27FC236}">
                <a16:creationId xmlns:a16="http://schemas.microsoft.com/office/drawing/2014/main" id="{E4D4A67E-4613-142C-73ED-3BCAAC335C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85861" y="1480128"/>
            <a:ext cx="4363335" cy="4363335"/>
          </a:xfrm>
          <a:prstGeom prst="rect">
            <a:avLst/>
          </a:prstGeom>
        </p:spPr>
      </p:pic>
      <p:sp>
        <p:nvSpPr>
          <p:cNvPr id="2" name="Title 1">
            <a:extLst>
              <a:ext uri="{FF2B5EF4-FFF2-40B4-BE49-F238E27FC236}">
                <a16:creationId xmlns:a16="http://schemas.microsoft.com/office/drawing/2014/main" id="{14D52FBA-40E6-FD83-0D5E-CB9DD4EC310B}"/>
              </a:ext>
            </a:extLst>
          </p:cNvPr>
          <p:cNvSpPr>
            <a:spLocks noGrp="1"/>
          </p:cNvSpPr>
          <p:nvPr>
            <p:ph type="title"/>
          </p:nvPr>
        </p:nvSpPr>
        <p:spPr/>
        <p:txBody>
          <a:bodyPr/>
          <a:lstStyle/>
          <a:p>
            <a:r>
              <a:rPr lang="en-US" dirty="0"/>
              <a:t>Access Challenges Are on the Radar</a:t>
            </a:r>
          </a:p>
        </p:txBody>
      </p:sp>
      <p:sp>
        <p:nvSpPr>
          <p:cNvPr id="5" name="Content Placeholder 4">
            <a:extLst>
              <a:ext uri="{FF2B5EF4-FFF2-40B4-BE49-F238E27FC236}">
                <a16:creationId xmlns:a16="http://schemas.microsoft.com/office/drawing/2014/main" id="{7CFF7A0B-D23C-E6A9-E941-58CF6C9EB07C}"/>
              </a:ext>
            </a:extLst>
          </p:cNvPr>
          <p:cNvSpPr>
            <a:spLocks noGrp="1"/>
          </p:cNvSpPr>
          <p:nvPr>
            <p:ph sz="half" idx="2"/>
          </p:nvPr>
        </p:nvSpPr>
        <p:spPr>
          <a:xfrm>
            <a:off x="942804" y="1719519"/>
            <a:ext cx="4572000" cy="4123944"/>
          </a:xfrm>
        </p:spPr>
        <p:txBody>
          <a:bodyPr>
            <a:normAutofit fontScale="92500" lnSpcReduction="20000"/>
          </a:bodyPr>
          <a:lstStyle/>
          <a:p>
            <a:pPr marL="4763" indent="0">
              <a:buNone/>
            </a:pPr>
            <a:r>
              <a:rPr lang="en-US" b="1" dirty="0"/>
              <a:t>On the Horizon</a:t>
            </a:r>
          </a:p>
          <a:p>
            <a:r>
              <a:rPr lang="en-US" dirty="0"/>
              <a:t>Addition of Clinical Psychologists and Licensed Clinical Social Workers as specialty eligible for the 10-percentage point telehealth credit.</a:t>
            </a:r>
          </a:p>
          <a:p>
            <a:r>
              <a:rPr lang="en-US" dirty="0"/>
              <a:t>Amend general access to services standards to include explicitly behavioral health services</a:t>
            </a:r>
          </a:p>
          <a:p>
            <a:r>
              <a:rPr lang="en-US" dirty="0"/>
              <a:t>Clarify that emergency behavioral health services must not be subject to prior authorization</a:t>
            </a:r>
          </a:p>
          <a:p>
            <a:r>
              <a:rPr lang="en-US" dirty="0"/>
              <a:t>Require MA organizations to establish care coordination programs, including coordination of community, social, and behavioral health services to help move towards parity between behavioral health and physical health services and advance whole-person care.</a:t>
            </a:r>
          </a:p>
        </p:txBody>
      </p:sp>
    </p:spTree>
    <p:extLst>
      <p:ext uri="{BB962C8B-B14F-4D97-AF65-F5344CB8AC3E}">
        <p14:creationId xmlns:p14="http://schemas.microsoft.com/office/powerpoint/2010/main" val="9755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0F65-C5C5-9178-FB02-C5992076E933}"/>
              </a:ext>
            </a:extLst>
          </p:cNvPr>
          <p:cNvSpPr>
            <a:spLocks noGrp="1"/>
          </p:cNvSpPr>
          <p:nvPr>
            <p:ph type="title"/>
          </p:nvPr>
        </p:nvSpPr>
        <p:spPr/>
        <p:txBody>
          <a:bodyPr/>
          <a:lstStyle/>
          <a:p>
            <a:r>
              <a:rPr lang="en-US" dirty="0"/>
              <a:t>Glimpse into the Future</a:t>
            </a:r>
          </a:p>
        </p:txBody>
      </p:sp>
      <p:sp>
        <p:nvSpPr>
          <p:cNvPr id="3" name="Content Placeholder 2">
            <a:extLst>
              <a:ext uri="{FF2B5EF4-FFF2-40B4-BE49-F238E27FC236}">
                <a16:creationId xmlns:a16="http://schemas.microsoft.com/office/drawing/2014/main" id="{B7A6EE3A-1F91-93CE-1CE5-BFF0D441AB9A}"/>
              </a:ext>
            </a:extLst>
          </p:cNvPr>
          <p:cNvSpPr>
            <a:spLocks noGrp="1"/>
          </p:cNvSpPr>
          <p:nvPr>
            <p:ph sz="half" idx="1"/>
          </p:nvPr>
        </p:nvSpPr>
        <p:spPr>
          <a:xfrm>
            <a:off x="849745" y="1487055"/>
            <a:ext cx="5063375" cy="4538841"/>
          </a:xfrm>
        </p:spPr>
        <p:txBody>
          <a:bodyPr/>
          <a:lstStyle/>
          <a:p>
            <a:pPr marL="4763" indent="0">
              <a:buNone/>
            </a:pPr>
            <a:r>
              <a:rPr lang="en-US" b="1" dirty="0"/>
              <a:t>Upcoming insights</a:t>
            </a:r>
          </a:p>
          <a:p>
            <a:r>
              <a:rPr lang="en-US" dirty="0"/>
              <a:t>Innovation in Behavioral Health (IBH) Model</a:t>
            </a:r>
          </a:p>
          <a:p>
            <a:pPr lvl="1"/>
            <a:r>
              <a:rPr lang="en-US" dirty="0"/>
              <a:t>Address Medicare/Medicaid disproportionately high rates of mental health conditions and substance use disorder</a:t>
            </a:r>
          </a:p>
          <a:p>
            <a:pPr lvl="1"/>
            <a:r>
              <a:rPr lang="en-US" dirty="0"/>
              <a:t>Increase access to care</a:t>
            </a:r>
          </a:p>
          <a:p>
            <a:pPr lvl="1"/>
            <a:r>
              <a:rPr lang="en-US" dirty="0"/>
              <a:t>Promote interoperability</a:t>
            </a:r>
          </a:p>
          <a:p>
            <a:pPr lvl="1"/>
            <a:r>
              <a:rPr lang="en-US" dirty="0"/>
              <a:t>Notice of Funding Opportunity Spring of 2024</a:t>
            </a:r>
          </a:p>
          <a:p>
            <a:r>
              <a:rPr lang="en-US" dirty="0"/>
              <a:t>CMS Behavioral Health Strategy</a:t>
            </a:r>
          </a:p>
          <a:p>
            <a:pPr lvl="1"/>
            <a:r>
              <a:rPr lang="en-US" dirty="0"/>
              <a:t>SUD prevention</a:t>
            </a:r>
          </a:p>
          <a:p>
            <a:pPr lvl="1"/>
            <a:r>
              <a:rPr lang="en-US" dirty="0"/>
              <a:t>Effective pain treatment and management</a:t>
            </a:r>
          </a:p>
          <a:p>
            <a:pPr lvl="1"/>
            <a:r>
              <a:rPr lang="en-US" dirty="0"/>
              <a:t>Improving mental healthcare and services</a:t>
            </a:r>
          </a:p>
          <a:p>
            <a:pPr lvl="1"/>
            <a:endParaRPr lang="en-US" dirty="0"/>
          </a:p>
        </p:txBody>
      </p:sp>
      <p:sp>
        <p:nvSpPr>
          <p:cNvPr id="4" name="Content Placeholder 3">
            <a:extLst>
              <a:ext uri="{FF2B5EF4-FFF2-40B4-BE49-F238E27FC236}">
                <a16:creationId xmlns:a16="http://schemas.microsoft.com/office/drawing/2014/main" id="{882AA779-A02C-5ECF-2195-13D30D76D8BF}"/>
              </a:ext>
            </a:extLst>
          </p:cNvPr>
          <p:cNvSpPr>
            <a:spLocks noGrp="1"/>
          </p:cNvSpPr>
          <p:nvPr>
            <p:ph sz="half" idx="2"/>
          </p:nvPr>
        </p:nvSpPr>
        <p:spPr>
          <a:xfrm>
            <a:off x="6278880" y="1487055"/>
            <a:ext cx="5294284" cy="4538841"/>
          </a:xfrm>
        </p:spPr>
        <p:txBody>
          <a:bodyPr/>
          <a:lstStyle/>
          <a:p>
            <a:pPr marL="4763" indent="0">
              <a:buNone/>
            </a:pPr>
            <a:r>
              <a:rPr lang="en-US" b="1" dirty="0"/>
              <a:t>Workforce impacts present and future</a:t>
            </a:r>
          </a:p>
          <a:p>
            <a:r>
              <a:rPr lang="en-US" dirty="0"/>
              <a:t>Increased ability to use Mental Health Counselors etc. in addition to Social Workers</a:t>
            </a:r>
          </a:p>
          <a:p>
            <a:pPr lvl="1"/>
            <a:r>
              <a:rPr lang="en-US" dirty="0"/>
              <a:t>Bends the cost curve through substation effect</a:t>
            </a:r>
          </a:p>
          <a:p>
            <a:pPr lvl="1"/>
            <a:r>
              <a:rPr lang="en-US" dirty="0"/>
              <a:t>Increases growth opportunity</a:t>
            </a:r>
          </a:p>
          <a:p>
            <a:r>
              <a:rPr lang="en-US" dirty="0"/>
              <a:t>Imperative to ensure substance use is an integrated part of treatment</a:t>
            </a:r>
          </a:p>
          <a:p>
            <a:pPr lvl="1"/>
            <a:r>
              <a:rPr lang="en-US" dirty="0"/>
              <a:t>Future need for Recovery Coaches?</a:t>
            </a:r>
          </a:p>
          <a:p>
            <a:pPr lvl="1"/>
            <a:r>
              <a:rPr lang="en-US" dirty="0"/>
              <a:t>Expansion of Medication Assisted Treatment capabilities?</a:t>
            </a:r>
          </a:p>
          <a:p>
            <a:pPr lvl="1"/>
            <a:r>
              <a:rPr lang="en-US" dirty="0"/>
              <a:t>Even more demand for workforce?</a:t>
            </a:r>
          </a:p>
        </p:txBody>
      </p:sp>
    </p:spTree>
    <p:extLst>
      <p:ext uri="{BB962C8B-B14F-4D97-AF65-F5344CB8AC3E}">
        <p14:creationId xmlns:p14="http://schemas.microsoft.com/office/powerpoint/2010/main" val="198215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BFC9-BC56-12B4-0DA8-E14B8D828AED}"/>
              </a:ext>
            </a:extLst>
          </p:cNvPr>
          <p:cNvSpPr>
            <a:spLocks noGrp="1"/>
          </p:cNvSpPr>
          <p:nvPr>
            <p:ph type="title"/>
          </p:nvPr>
        </p:nvSpPr>
        <p:spPr/>
        <p:txBody>
          <a:bodyPr/>
          <a:lstStyle/>
          <a:p>
            <a:r>
              <a:rPr lang="en-US" dirty="0"/>
              <a:t>Adjusting the Model</a:t>
            </a:r>
          </a:p>
        </p:txBody>
      </p:sp>
    </p:spTree>
    <p:extLst>
      <p:ext uri="{BB962C8B-B14F-4D97-AF65-F5344CB8AC3E}">
        <p14:creationId xmlns:p14="http://schemas.microsoft.com/office/powerpoint/2010/main" val="332147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7FDE-6DD9-D430-B557-7EF5565719E4}"/>
              </a:ext>
            </a:extLst>
          </p:cNvPr>
          <p:cNvSpPr>
            <a:spLocks noGrp="1"/>
          </p:cNvSpPr>
          <p:nvPr>
            <p:ph type="title"/>
          </p:nvPr>
        </p:nvSpPr>
        <p:spPr/>
        <p:txBody>
          <a:bodyPr/>
          <a:lstStyle/>
          <a:p>
            <a:r>
              <a:rPr lang="en-US" dirty="0"/>
              <a:t>Stratification Matters</a:t>
            </a:r>
          </a:p>
        </p:txBody>
      </p:sp>
      <p:graphicFrame>
        <p:nvGraphicFramePr>
          <p:cNvPr id="4" name="Content Placeholder 3">
            <a:extLst>
              <a:ext uri="{FF2B5EF4-FFF2-40B4-BE49-F238E27FC236}">
                <a16:creationId xmlns:a16="http://schemas.microsoft.com/office/drawing/2014/main" id="{317D74AB-6B1C-243B-610F-9AAE5457B67F}"/>
              </a:ext>
            </a:extLst>
          </p:cNvPr>
          <p:cNvGraphicFramePr>
            <a:graphicFrameLocks noGrp="1"/>
          </p:cNvGraphicFramePr>
          <p:nvPr>
            <p:ph idx="1"/>
          </p:nvPr>
        </p:nvGraphicFramePr>
        <p:xfrm>
          <a:off x="649706" y="3384884"/>
          <a:ext cx="4852738" cy="2678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1C3324A5-3E2B-91AA-B818-AA6B723DB906}"/>
              </a:ext>
            </a:extLst>
          </p:cNvPr>
          <p:cNvGraphicFramePr/>
          <p:nvPr/>
        </p:nvGraphicFramePr>
        <p:xfrm>
          <a:off x="6689558" y="3384884"/>
          <a:ext cx="4387516" cy="27694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DEB3C726-4F7C-380B-5BDE-FA8AB9533B0F}"/>
              </a:ext>
            </a:extLst>
          </p:cNvPr>
          <p:cNvSpPr txBox="1"/>
          <p:nvPr/>
        </p:nvSpPr>
        <p:spPr>
          <a:xfrm>
            <a:off x="1106905" y="2566737"/>
            <a:ext cx="4259179" cy="523220"/>
          </a:xfrm>
          <a:prstGeom prst="rect">
            <a:avLst/>
          </a:prstGeom>
          <a:solidFill>
            <a:schemeClr val="accent1">
              <a:lumMod val="75000"/>
            </a:schemeClr>
          </a:solidFill>
          <a:ln>
            <a:solidFill>
              <a:schemeClr val="accent1"/>
            </a:solidFill>
          </a:ln>
        </p:spPr>
        <p:txBody>
          <a:bodyPr wrap="square" rtlCol="0">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Sustainable Staffing Model</a:t>
            </a:r>
          </a:p>
        </p:txBody>
      </p:sp>
      <p:sp>
        <p:nvSpPr>
          <p:cNvPr id="7" name="TextBox 6">
            <a:extLst>
              <a:ext uri="{FF2B5EF4-FFF2-40B4-BE49-F238E27FC236}">
                <a16:creationId xmlns:a16="http://schemas.microsoft.com/office/drawing/2014/main" id="{B4A5A1C5-DA9D-DFC7-5621-B2F333F837EE}"/>
              </a:ext>
            </a:extLst>
          </p:cNvPr>
          <p:cNvSpPr txBox="1"/>
          <p:nvPr/>
        </p:nvSpPr>
        <p:spPr>
          <a:xfrm>
            <a:off x="6625389" y="2566737"/>
            <a:ext cx="4555958" cy="523220"/>
          </a:xfrm>
          <a:prstGeom prst="rect">
            <a:avLst/>
          </a:prstGeom>
          <a:solidFill>
            <a:schemeClr val="accent6">
              <a:lumMod val="60000"/>
              <a:lumOff val="40000"/>
            </a:schemeClr>
          </a:solidFill>
        </p:spPr>
        <p:txBody>
          <a:bodyPr wrap="square" rtlCol="0">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Unsustainable Staffing Model</a:t>
            </a:r>
          </a:p>
        </p:txBody>
      </p:sp>
      <p:sp>
        <p:nvSpPr>
          <p:cNvPr id="10" name="TextBox 9">
            <a:extLst>
              <a:ext uri="{FF2B5EF4-FFF2-40B4-BE49-F238E27FC236}">
                <a16:creationId xmlns:a16="http://schemas.microsoft.com/office/drawing/2014/main" id="{4EE2835F-E796-F11D-61BB-E80DFE55D2B5}"/>
              </a:ext>
            </a:extLst>
          </p:cNvPr>
          <p:cNvSpPr txBox="1"/>
          <p:nvPr/>
        </p:nvSpPr>
        <p:spPr>
          <a:xfrm>
            <a:off x="930442" y="1138989"/>
            <a:ext cx="10250905" cy="1015663"/>
          </a:xfrm>
          <a:prstGeom prst="rect">
            <a:avLst/>
          </a:prstGeom>
          <a:noFill/>
          <a:ln w="76200">
            <a:solidFill>
              <a:schemeClr val="accent1">
                <a:lumMod val="50000"/>
              </a:schemeClr>
            </a:solidFill>
          </a:ln>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Proper staffing models are essential to financial viability.  All to often, the model on the right is the norm.  This forces medical providers to practice below their license and all licensed professionals to perform clerical work.  </a:t>
            </a:r>
          </a:p>
        </p:txBody>
      </p:sp>
    </p:spTree>
    <p:extLst>
      <p:ext uri="{BB962C8B-B14F-4D97-AF65-F5344CB8AC3E}">
        <p14:creationId xmlns:p14="http://schemas.microsoft.com/office/powerpoint/2010/main" val="172585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D136-6AB3-EDCA-AABB-746C0662CF0F}"/>
              </a:ext>
            </a:extLst>
          </p:cNvPr>
          <p:cNvSpPr>
            <a:spLocks noGrp="1"/>
          </p:cNvSpPr>
          <p:nvPr>
            <p:ph type="title"/>
          </p:nvPr>
        </p:nvSpPr>
        <p:spPr/>
        <p:txBody>
          <a:bodyPr/>
          <a:lstStyle/>
          <a:p>
            <a:r>
              <a:rPr lang="en-US" dirty="0"/>
              <a:t>Breaking Down Costs</a:t>
            </a:r>
          </a:p>
        </p:txBody>
      </p:sp>
      <p:sp>
        <p:nvSpPr>
          <p:cNvPr id="3" name="Content Placeholder 2">
            <a:extLst>
              <a:ext uri="{FF2B5EF4-FFF2-40B4-BE49-F238E27FC236}">
                <a16:creationId xmlns:a16="http://schemas.microsoft.com/office/drawing/2014/main" id="{3B5BD4A2-C3E4-E39B-2AEF-113138FABE27}"/>
              </a:ext>
            </a:extLst>
          </p:cNvPr>
          <p:cNvSpPr>
            <a:spLocks noGrp="1"/>
          </p:cNvSpPr>
          <p:nvPr>
            <p:ph idx="1"/>
          </p:nvPr>
        </p:nvSpPr>
        <p:spPr>
          <a:xfrm>
            <a:off x="685800" y="1216152"/>
            <a:ext cx="4851400" cy="4952999"/>
          </a:xfrm>
        </p:spPr>
        <p:txBody>
          <a:bodyPr/>
          <a:lstStyle/>
          <a:p>
            <a:r>
              <a:rPr lang="en-US" dirty="0"/>
              <a:t>Typical model found in rural settings result in less-than-optimal efficiency as many providers are not working at the top of licensure.</a:t>
            </a:r>
          </a:p>
          <a:p>
            <a:pPr lvl="1"/>
            <a:r>
              <a:rPr lang="en-US" dirty="0"/>
              <a:t>Prescribers performing large amounts of verbal therapy (Psychiatrist, PA, NP)</a:t>
            </a:r>
          </a:p>
          <a:p>
            <a:pPr lvl="1"/>
            <a:r>
              <a:rPr lang="en-US" dirty="0"/>
              <a:t>All providers performing significant amounts of clerical work</a:t>
            </a:r>
          </a:p>
          <a:p>
            <a:r>
              <a:rPr lang="en-US" dirty="0"/>
              <a:t>Total volume potential is limited, and payment is thus not optimized, particularly for commercial payers.</a:t>
            </a:r>
          </a:p>
          <a:p>
            <a:r>
              <a:rPr lang="en-US" dirty="0"/>
              <a:t>This decreases the ability to generate margin by controlling per visit costs</a:t>
            </a:r>
          </a:p>
          <a:p>
            <a:r>
              <a:rPr lang="en-US" dirty="0"/>
              <a:t>Common failures include:</a:t>
            </a:r>
          </a:p>
          <a:p>
            <a:pPr lvl="1"/>
            <a:r>
              <a:rPr lang="en-US" dirty="0"/>
              <a:t>Too few therapists to keep a prescriber at capacity</a:t>
            </a:r>
          </a:p>
          <a:p>
            <a:pPr lvl="1"/>
            <a:r>
              <a:rPr lang="en-US" dirty="0"/>
              <a:t>Underinvestment in clerical support staff</a:t>
            </a:r>
          </a:p>
          <a:p>
            <a:endParaRPr lang="en-US" dirty="0"/>
          </a:p>
        </p:txBody>
      </p:sp>
      <p:pic>
        <p:nvPicPr>
          <p:cNvPr id="4" name="Content Placeholder 8">
            <a:extLst>
              <a:ext uri="{FF2B5EF4-FFF2-40B4-BE49-F238E27FC236}">
                <a16:creationId xmlns:a16="http://schemas.microsoft.com/office/drawing/2014/main" id="{605B4D0F-84D0-ECAE-AF3B-EDDE4B54FDB9}"/>
              </a:ext>
            </a:extLst>
          </p:cNvPr>
          <p:cNvPicPr>
            <a:picLocks noChangeAspect="1"/>
          </p:cNvPicPr>
          <p:nvPr/>
        </p:nvPicPr>
        <p:blipFill>
          <a:blip r:embed="rId2"/>
          <a:stretch>
            <a:fillRect/>
          </a:stretch>
        </p:blipFill>
        <p:spPr>
          <a:xfrm>
            <a:off x="5875748" y="1439333"/>
            <a:ext cx="5840059" cy="1909768"/>
          </a:xfrm>
          <a:prstGeom prst="rect">
            <a:avLst/>
          </a:prstGeom>
        </p:spPr>
      </p:pic>
      <p:pic>
        <p:nvPicPr>
          <p:cNvPr id="5" name="Content Placeholder 9">
            <a:extLst>
              <a:ext uri="{FF2B5EF4-FFF2-40B4-BE49-F238E27FC236}">
                <a16:creationId xmlns:a16="http://schemas.microsoft.com/office/drawing/2014/main" id="{AF2FC01B-24CE-82BA-F355-386EE5BD424A}"/>
              </a:ext>
            </a:extLst>
          </p:cNvPr>
          <p:cNvPicPr>
            <a:picLocks noChangeAspect="1"/>
          </p:cNvPicPr>
          <p:nvPr/>
        </p:nvPicPr>
        <p:blipFill>
          <a:blip r:embed="rId3"/>
          <a:stretch>
            <a:fillRect/>
          </a:stretch>
        </p:blipFill>
        <p:spPr>
          <a:xfrm>
            <a:off x="5875748" y="3724194"/>
            <a:ext cx="5840059" cy="2083832"/>
          </a:xfrm>
          <a:prstGeom prst="rect">
            <a:avLst/>
          </a:prstGeom>
        </p:spPr>
      </p:pic>
    </p:spTree>
    <p:extLst>
      <p:ext uri="{BB962C8B-B14F-4D97-AF65-F5344CB8AC3E}">
        <p14:creationId xmlns:p14="http://schemas.microsoft.com/office/powerpoint/2010/main" val="100625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78E4-47A3-C88C-9C48-D9ED23D4C503}"/>
              </a:ext>
            </a:extLst>
          </p:cNvPr>
          <p:cNvSpPr>
            <a:spLocks noGrp="1"/>
          </p:cNvSpPr>
          <p:nvPr>
            <p:ph type="title"/>
          </p:nvPr>
        </p:nvSpPr>
        <p:spPr/>
        <p:txBody>
          <a:bodyPr/>
          <a:lstStyle/>
          <a:p>
            <a:r>
              <a:rPr lang="en-US" dirty="0"/>
              <a:t>Breaking Down Costs</a:t>
            </a:r>
          </a:p>
        </p:txBody>
      </p:sp>
      <p:sp>
        <p:nvSpPr>
          <p:cNvPr id="3" name="Content Placeholder 2">
            <a:extLst>
              <a:ext uri="{FF2B5EF4-FFF2-40B4-BE49-F238E27FC236}">
                <a16:creationId xmlns:a16="http://schemas.microsoft.com/office/drawing/2014/main" id="{EA20B37A-791F-16E9-E5EB-0FE766F4313F}"/>
              </a:ext>
            </a:extLst>
          </p:cNvPr>
          <p:cNvSpPr>
            <a:spLocks noGrp="1"/>
          </p:cNvSpPr>
          <p:nvPr>
            <p:ph idx="1"/>
          </p:nvPr>
        </p:nvSpPr>
        <p:spPr/>
        <p:txBody>
          <a:bodyPr/>
          <a:lstStyle/>
          <a:p>
            <a:pPr marL="4763" indent="0">
              <a:buNone/>
            </a:pPr>
            <a:r>
              <a:rPr lang="en-US" dirty="0"/>
              <a:t>As verbal therapy providers are added, the verbal therapy burden of prescribers can be decreased to create capacity for medication therapy, driving the cost per visit lower.</a:t>
            </a:r>
          </a:p>
        </p:txBody>
      </p:sp>
      <p:pic>
        <p:nvPicPr>
          <p:cNvPr id="5" name="Picture 4">
            <a:extLst>
              <a:ext uri="{FF2B5EF4-FFF2-40B4-BE49-F238E27FC236}">
                <a16:creationId xmlns:a16="http://schemas.microsoft.com/office/drawing/2014/main" id="{80CA7042-82B3-89DC-2667-6A0E08517FBF}"/>
              </a:ext>
            </a:extLst>
          </p:cNvPr>
          <p:cNvPicPr>
            <a:picLocks noChangeAspect="1"/>
          </p:cNvPicPr>
          <p:nvPr/>
        </p:nvPicPr>
        <p:blipFill>
          <a:blip r:embed="rId2"/>
          <a:stretch>
            <a:fillRect/>
          </a:stretch>
        </p:blipFill>
        <p:spPr>
          <a:xfrm>
            <a:off x="754380" y="2027920"/>
            <a:ext cx="5455920" cy="1760220"/>
          </a:xfrm>
          <a:prstGeom prst="rect">
            <a:avLst/>
          </a:prstGeom>
        </p:spPr>
      </p:pic>
      <p:pic>
        <p:nvPicPr>
          <p:cNvPr id="7" name="Picture 6">
            <a:extLst>
              <a:ext uri="{FF2B5EF4-FFF2-40B4-BE49-F238E27FC236}">
                <a16:creationId xmlns:a16="http://schemas.microsoft.com/office/drawing/2014/main" id="{25853DCD-441E-BBC9-829D-799ACB5549BB}"/>
              </a:ext>
            </a:extLst>
          </p:cNvPr>
          <p:cNvPicPr>
            <a:picLocks noChangeAspect="1"/>
          </p:cNvPicPr>
          <p:nvPr/>
        </p:nvPicPr>
        <p:blipFill>
          <a:blip r:embed="rId3"/>
          <a:stretch>
            <a:fillRect/>
          </a:stretch>
        </p:blipFill>
        <p:spPr>
          <a:xfrm>
            <a:off x="6680622" y="2042160"/>
            <a:ext cx="4959734" cy="1745980"/>
          </a:xfrm>
          <a:prstGeom prst="rect">
            <a:avLst/>
          </a:prstGeom>
        </p:spPr>
      </p:pic>
      <p:pic>
        <p:nvPicPr>
          <p:cNvPr id="9" name="Picture 8">
            <a:extLst>
              <a:ext uri="{FF2B5EF4-FFF2-40B4-BE49-F238E27FC236}">
                <a16:creationId xmlns:a16="http://schemas.microsoft.com/office/drawing/2014/main" id="{1E915241-7C20-C063-49BF-157F751E3B2D}"/>
              </a:ext>
            </a:extLst>
          </p:cNvPr>
          <p:cNvPicPr>
            <a:picLocks noChangeAspect="1"/>
          </p:cNvPicPr>
          <p:nvPr/>
        </p:nvPicPr>
        <p:blipFill>
          <a:blip r:embed="rId4"/>
          <a:stretch>
            <a:fillRect/>
          </a:stretch>
        </p:blipFill>
        <p:spPr>
          <a:xfrm>
            <a:off x="754380" y="4098535"/>
            <a:ext cx="5455920" cy="1760220"/>
          </a:xfrm>
          <a:prstGeom prst="rect">
            <a:avLst/>
          </a:prstGeom>
        </p:spPr>
      </p:pic>
      <p:pic>
        <p:nvPicPr>
          <p:cNvPr id="10" name="Picture 9">
            <a:extLst>
              <a:ext uri="{FF2B5EF4-FFF2-40B4-BE49-F238E27FC236}">
                <a16:creationId xmlns:a16="http://schemas.microsoft.com/office/drawing/2014/main" id="{2E33ADEB-A14E-FB9F-E7E5-C84A1D507DF4}"/>
              </a:ext>
            </a:extLst>
          </p:cNvPr>
          <p:cNvPicPr>
            <a:picLocks noChangeAspect="1"/>
          </p:cNvPicPr>
          <p:nvPr/>
        </p:nvPicPr>
        <p:blipFill>
          <a:blip r:embed="rId5"/>
          <a:stretch>
            <a:fillRect/>
          </a:stretch>
        </p:blipFill>
        <p:spPr>
          <a:xfrm>
            <a:off x="6680622" y="4130532"/>
            <a:ext cx="4959734" cy="1745980"/>
          </a:xfrm>
          <a:prstGeom prst="rect">
            <a:avLst/>
          </a:prstGeom>
        </p:spPr>
      </p:pic>
    </p:spTree>
    <p:extLst>
      <p:ext uri="{BB962C8B-B14F-4D97-AF65-F5344CB8AC3E}">
        <p14:creationId xmlns:p14="http://schemas.microsoft.com/office/powerpoint/2010/main" val="263658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D136-6AB3-EDCA-AABB-746C0662CF0F}"/>
              </a:ext>
            </a:extLst>
          </p:cNvPr>
          <p:cNvSpPr>
            <a:spLocks noGrp="1"/>
          </p:cNvSpPr>
          <p:nvPr>
            <p:ph type="title"/>
          </p:nvPr>
        </p:nvSpPr>
        <p:spPr/>
        <p:txBody>
          <a:bodyPr/>
          <a:lstStyle/>
          <a:p>
            <a:r>
              <a:rPr lang="en-US" dirty="0"/>
              <a:t>Breaking Down Costs</a:t>
            </a:r>
          </a:p>
        </p:txBody>
      </p:sp>
      <p:sp>
        <p:nvSpPr>
          <p:cNvPr id="3" name="Content Placeholder 2">
            <a:extLst>
              <a:ext uri="{FF2B5EF4-FFF2-40B4-BE49-F238E27FC236}">
                <a16:creationId xmlns:a16="http://schemas.microsoft.com/office/drawing/2014/main" id="{3B5BD4A2-C3E4-E39B-2AEF-113138FABE27}"/>
              </a:ext>
            </a:extLst>
          </p:cNvPr>
          <p:cNvSpPr>
            <a:spLocks noGrp="1"/>
          </p:cNvSpPr>
          <p:nvPr>
            <p:ph idx="1"/>
          </p:nvPr>
        </p:nvSpPr>
        <p:spPr>
          <a:xfrm>
            <a:off x="685800" y="1216152"/>
            <a:ext cx="4851400" cy="4952999"/>
          </a:xfrm>
        </p:spPr>
        <p:txBody>
          <a:bodyPr/>
          <a:lstStyle/>
          <a:p>
            <a:r>
              <a:rPr lang="en-US" dirty="0"/>
              <a:t>Optimal results can be obtained by maximization of clinical availability and licensure.</a:t>
            </a:r>
          </a:p>
          <a:p>
            <a:r>
              <a:rPr lang="en-US" dirty="0"/>
              <a:t>Versus the second model on the prior slide, note that annual visit potential increases while costs decrease.</a:t>
            </a:r>
          </a:p>
          <a:p>
            <a:pPr lvl="1"/>
            <a:r>
              <a:rPr lang="en-US" dirty="0"/>
              <a:t>More clerical staff</a:t>
            </a:r>
          </a:p>
          <a:p>
            <a:pPr lvl="1"/>
            <a:r>
              <a:rPr lang="en-US" dirty="0"/>
              <a:t>Fewer therapists</a:t>
            </a:r>
          </a:p>
          <a:p>
            <a:r>
              <a:rPr lang="en-US" dirty="0"/>
              <a:t>Consider recruiting challenges within the model; non licensed personnel are in higher supply.</a:t>
            </a:r>
          </a:p>
          <a:p>
            <a:r>
              <a:rPr lang="en-US" dirty="0"/>
              <a:t>The same principles will apply when adding in nurses, MAs, etc.</a:t>
            </a:r>
          </a:p>
          <a:p>
            <a:endParaRPr lang="en-US" dirty="0"/>
          </a:p>
        </p:txBody>
      </p:sp>
      <p:pic>
        <p:nvPicPr>
          <p:cNvPr id="6" name="Picture 5">
            <a:extLst>
              <a:ext uri="{FF2B5EF4-FFF2-40B4-BE49-F238E27FC236}">
                <a16:creationId xmlns:a16="http://schemas.microsoft.com/office/drawing/2014/main" id="{42D01AA3-5246-9DE1-22DB-ADED8C1B6022}"/>
              </a:ext>
            </a:extLst>
          </p:cNvPr>
          <p:cNvPicPr>
            <a:picLocks noChangeAspect="1"/>
          </p:cNvPicPr>
          <p:nvPr/>
        </p:nvPicPr>
        <p:blipFill>
          <a:blip r:embed="rId2"/>
          <a:stretch>
            <a:fillRect/>
          </a:stretch>
        </p:blipFill>
        <p:spPr>
          <a:xfrm>
            <a:off x="6195907" y="1355090"/>
            <a:ext cx="5455920" cy="1760220"/>
          </a:xfrm>
          <a:prstGeom prst="rect">
            <a:avLst/>
          </a:prstGeom>
        </p:spPr>
      </p:pic>
      <p:pic>
        <p:nvPicPr>
          <p:cNvPr id="10" name="Picture 9">
            <a:extLst>
              <a:ext uri="{FF2B5EF4-FFF2-40B4-BE49-F238E27FC236}">
                <a16:creationId xmlns:a16="http://schemas.microsoft.com/office/drawing/2014/main" id="{E92394F6-1E5D-BC17-9759-C527C7AFF1A4}"/>
              </a:ext>
            </a:extLst>
          </p:cNvPr>
          <p:cNvPicPr>
            <a:picLocks noChangeAspect="1"/>
          </p:cNvPicPr>
          <p:nvPr/>
        </p:nvPicPr>
        <p:blipFill>
          <a:blip r:embed="rId3"/>
          <a:stretch>
            <a:fillRect/>
          </a:stretch>
        </p:blipFill>
        <p:spPr>
          <a:xfrm>
            <a:off x="6195907" y="3596639"/>
            <a:ext cx="5521960" cy="1943901"/>
          </a:xfrm>
          <a:prstGeom prst="rect">
            <a:avLst/>
          </a:prstGeom>
        </p:spPr>
      </p:pic>
    </p:spTree>
    <p:extLst>
      <p:ext uri="{BB962C8B-B14F-4D97-AF65-F5344CB8AC3E}">
        <p14:creationId xmlns:p14="http://schemas.microsoft.com/office/powerpoint/2010/main" val="41408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BFC9-BC56-12B4-0DA8-E14B8D828AED}"/>
              </a:ext>
            </a:extLst>
          </p:cNvPr>
          <p:cNvSpPr>
            <a:spLocks noGrp="1"/>
          </p:cNvSpPr>
          <p:nvPr>
            <p:ph type="title"/>
          </p:nvPr>
        </p:nvSpPr>
        <p:spPr/>
        <p:txBody>
          <a:bodyPr/>
          <a:lstStyle/>
          <a:p>
            <a:r>
              <a:rPr lang="en-US" dirty="0"/>
              <a:t>Key Strategy Considerations</a:t>
            </a:r>
          </a:p>
        </p:txBody>
      </p:sp>
    </p:spTree>
    <p:extLst>
      <p:ext uri="{BB962C8B-B14F-4D97-AF65-F5344CB8AC3E}">
        <p14:creationId xmlns:p14="http://schemas.microsoft.com/office/powerpoint/2010/main" val="201380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5DC4D3-E714-9FD3-7E62-8AA009417508}"/>
              </a:ext>
            </a:extLst>
          </p:cNvPr>
          <p:cNvSpPr>
            <a:spLocks noGrp="1"/>
          </p:cNvSpPr>
          <p:nvPr>
            <p:ph type="title"/>
          </p:nvPr>
        </p:nvSpPr>
        <p:spPr/>
        <p:txBody>
          <a:bodyPr/>
          <a:lstStyle/>
          <a:p>
            <a:r>
              <a:rPr lang="en-US" dirty="0"/>
              <a:t>Assessing Current Processes</a:t>
            </a:r>
          </a:p>
        </p:txBody>
      </p:sp>
      <p:sp>
        <p:nvSpPr>
          <p:cNvPr id="17" name="Content Placeholder 16">
            <a:extLst>
              <a:ext uri="{FF2B5EF4-FFF2-40B4-BE49-F238E27FC236}">
                <a16:creationId xmlns:a16="http://schemas.microsoft.com/office/drawing/2014/main" id="{A9ECD14D-4B1F-A851-397A-B1EFC6379C2E}"/>
              </a:ext>
            </a:extLst>
          </p:cNvPr>
          <p:cNvSpPr>
            <a:spLocks noGrp="1"/>
          </p:cNvSpPr>
          <p:nvPr>
            <p:ph sz="half" idx="1"/>
          </p:nvPr>
        </p:nvSpPr>
        <p:spPr/>
        <p:txBody>
          <a:bodyPr/>
          <a:lstStyle/>
          <a:p>
            <a:r>
              <a:rPr lang="en-US" dirty="0"/>
              <a:t>Perform an inventory of nonclinical tasks</a:t>
            </a:r>
          </a:p>
          <a:p>
            <a:pPr lvl="1"/>
            <a:r>
              <a:rPr lang="en-US" dirty="0"/>
              <a:t>Components of Quality Review</a:t>
            </a:r>
          </a:p>
          <a:p>
            <a:pPr lvl="1"/>
            <a:r>
              <a:rPr lang="en-US" dirty="0"/>
              <a:t>Correspondence</a:t>
            </a:r>
          </a:p>
          <a:p>
            <a:pPr lvl="1"/>
            <a:r>
              <a:rPr lang="en-US" dirty="0"/>
              <a:t>Insurance Coordination</a:t>
            </a:r>
          </a:p>
          <a:p>
            <a:pPr lvl="1"/>
            <a:r>
              <a:rPr lang="en-US" dirty="0"/>
              <a:t>Client Advocacy Support Items</a:t>
            </a:r>
          </a:p>
          <a:p>
            <a:pPr lvl="1"/>
            <a:r>
              <a:rPr lang="en-US" dirty="0"/>
              <a:t>Schedule Management and Coordination</a:t>
            </a:r>
          </a:p>
          <a:p>
            <a:r>
              <a:rPr lang="en-US" dirty="0"/>
              <a:t>Determine the appropriate level of staff necessary and adjust policies and procedures</a:t>
            </a:r>
          </a:p>
          <a:p>
            <a:r>
              <a:rPr lang="en-US" dirty="0"/>
              <a:t>Recruit and retrain to fill gaps in resources</a:t>
            </a:r>
          </a:p>
          <a:p>
            <a:pPr marL="461963" lvl="1" indent="0">
              <a:buNone/>
            </a:pPr>
            <a:endParaRPr lang="en-US" dirty="0"/>
          </a:p>
        </p:txBody>
      </p:sp>
      <p:graphicFrame>
        <p:nvGraphicFramePr>
          <p:cNvPr id="19" name="Content Placeholder 18">
            <a:extLst>
              <a:ext uri="{FF2B5EF4-FFF2-40B4-BE49-F238E27FC236}">
                <a16:creationId xmlns:a16="http://schemas.microsoft.com/office/drawing/2014/main" id="{FAE3F7C1-F47D-3CDA-CC91-376D3C687181}"/>
              </a:ext>
            </a:extLst>
          </p:cNvPr>
          <p:cNvGraphicFramePr>
            <a:graphicFrameLocks noGrp="1"/>
          </p:cNvGraphicFramePr>
          <p:nvPr>
            <p:ph sz="half" idx="2"/>
          </p:nvPr>
        </p:nvGraphicFramePr>
        <p:xfrm>
          <a:off x="6096000" y="1244601"/>
          <a:ext cx="558800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73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FC63D8-8378-2EFB-E15A-C2261406527C}"/>
              </a:ext>
            </a:extLst>
          </p:cNvPr>
          <p:cNvSpPr>
            <a:spLocks noGrp="1"/>
          </p:cNvSpPr>
          <p:nvPr>
            <p:ph type="title"/>
          </p:nvPr>
        </p:nvSpPr>
        <p:spPr>
          <a:xfrm>
            <a:off x="457200" y="274320"/>
            <a:ext cx="9509760" cy="599440"/>
          </a:xfrm>
        </p:spPr>
        <p:txBody>
          <a:bodyPr anchor="b">
            <a:normAutofit/>
          </a:bodyPr>
          <a:lstStyle/>
          <a:p>
            <a:r>
              <a:rPr lang="en-US" dirty="0"/>
              <a:t>Addressing the HR Challenge</a:t>
            </a:r>
          </a:p>
        </p:txBody>
      </p:sp>
      <p:graphicFrame>
        <p:nvGraphicFramePr>
          <p:cNvPr id="8" name="Content Placeholder 5">
            <a:extLst>
              <a:ext uri="{FF2B5EF4-FFF2-40B4-BE49-F238E27FC236}">
                <a16:creationId xmlns:a16="http://schemas.microsoft.com/office/drawing/2014/main" id="{C298081E-928D-0181-9ECA-C6466F982A3F}"/>
              </a:ext>
            </a:extLst>
          </p:cNvPr>
          <p:cNvGraphicFramePr>
            <a:graphicFrameLocks noGrp="1"/>
          </p:cNvGraphicFramePr>
          <p:nvPr>
            <p:ph idx="1"/>
          </p:nvPr>
        </p:nvGraphicFramePr>
        <p:xfrm>
          <a:off x="685800" y="1216152"/>
          <a:ext cx="110490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20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387B-C387-D095-083F-4C22FA43D969}"/>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a16="http://schemas.microsoft.com/office/drawing/2014/main" id="{6A399B29-7220-5254-1D3B-6EDFD87528D0}"/>
              </a:ext>
            </a:extLst>
          </p:cNvPr>
          <p:cNvSpPr>
            <a:spLocks noGrp="1"/>
          </p:cNvSpPr>
          <p:nvPr>
            <p:ph idx="1"/>
          </p:nvPr>
        </p:nvSpPr>
        <p:spPr>
          <a:xfrm>
            <a:off x="685800" y="1515533"/>
            <a:ext cx="5215467" cy="4653618"/>
          </a:xfrm>
        </p:spPr>
        <p:txBody>
          <a:bodyPr/>
          <a:lstStyle/>
          <a:p>
            <a:r>
              <a:rPr lang="en-US" dirty="0">
                <a:ea typeface="Calibri" panose="020F0502020204030204" pitchFamily="34" charset="0"/>
              </a:rPr>
              <a:t>Behavioral Health is one of the most underserved needs in rural communities due to lack of access to care and confusion surrounding how care should be provided</a:t>
            </a:r>
          </a:p>
          <a:p>
            <a:endParaRPr lang="en-US" dirty="0">
              <a:ea typeface="Calibri" panose="020F0502020204030204" pitchFamily="34" charset="0"/>
            </a:endParaRPr>
          </a:p>
          <a:p>
            <a:pPr marL="457200" indent="-203200">
              <a:buFont typeface="Arial" panose="020B0604020202020204" pitchFamily="34" charset="0"/>
              <a:buChar char="•"/>
            </a:pPr>
            <a:r>
              <a:rPr lang="en-US" dirty="0">
                <a:ea typeface="Calibri" panose="020F0502020204030204" pitchFamily="34" charset="0"/>
              </a:rPr>
              <a:t>Treatment modalities</a:t>
            </a:r>
          </a:p>
          <a:p>
            <a:pPr marL="457200" indent="-203200">
              <a:buFont typeface="Arial" panose="020B0604020202020204" pitchFamily="34" charset="0"/>
              <a:buChar char="•"/>
            </a:pPr>
            <a:r>
              <a:rPr lang="en-US" dirty="0">
                <a:ea typeface="Calibri" panose="020F0502020204030204" pitchFamily="34" charset="0"/>
              </a:rPr>
              <a:t>Qualified professional staff</a:t>
            </a:r>
          </a:p>
          <a:p>
            <a:pPr marL="457200" indent="-203200">
              <a:buFont typeface="Arial" panose="020B0604020202020204" pitchFamily="34" charset="0"/>
              <a:buChar char="•"/>
            </a:pPr>
            <a:r>
              <a:rPr lang="en-US" dirty="0">
                <a:ea typeface="Calibri" panose="020F0502020204030204" pitchFamily="34" charset="0"/>
              </a:rPr>
              <a:t>Regulatory environment</a:t>
            </a:r>
          </a:p>
          <a:p>
            <a:pPr marL="457200" indent="-203200">
              <a:buFont typeface="Arial" panose="020B0604020202020204" pitchFamily="34" charset="0"/>
              <a:buChar char="•"/>
            </a:pPr>
            <a:r>
              <a:rPr lang="en-US" dirty="0">
                <a:ea typeface="Calibri" panose="020F0502020204030204" pitchFamily="34" charset="0"/>
              </a:rPr>
              <a:t>Reimbursement</a:t>
            </a:r>
          </a:p>
          <a:p>
            <a:pPr marL="457200" indent="-203200">
              <a:buFont typeface="Arial" panose="020B0604020202020204" pitchFamily="34" charset="0"/>
              <a:buChar char="•"/>
            </a:pPr>
            <a:r>
              <a:rPr lang="en-US" dirty="0">
                <a:ea typeface="Calibri" panose="020F0502020204030204" pitchFamily="34" charset="0"/>
              </a:rPr>
              <a:t>Stigma</a:t>
            </a:r>
          </a:p>
          <a:p>
            <a:pPr marL="457200" indent="-203200">
              <a:buFont typeface="Arial" panose="020B0604020202020204" pitchFamily="34" charset="0"/>
              <a:buChar char="•"/>
            </a:pPr>
            <a:r>
              <a:rPr lang="en-US" dirty="0">
                <a:ea typeface="Calibri" panose="020F0502020204030204" pitchFamily="34" charset="0"/>
              </a:rPr>
              <a:t>Scalability </a:t>
            </a:r>
          </a:p>
          <a:p>
            <a:endParaRPr lang="en-US" dirty="0"/>
          </a:p>
        </p:txBody>
      </p:sp>
      <p:grpSp>
        <p:nvGrpSpPr>
          <p:cNvPr id="4" name="Group 3">
            <a:extLst>
              <a:ext uri="{FF2B5EF4-FFF2-40B4-BE49-F238E27FC236}">
                <a16:creationId xmlns:a16="http://schemas.microsoft.com/office/drawing/2014/main" id="{CB7B2120-7A28-03B6-D280-572BB1BB84BA}"/>
              </a:ext>
            </a:extLst>
          </p:cNvPr>
          <p:cNvGrpSpPr>
            <a:grpSpLocks noChangeAspect="1"/>
          </p:cNvGrpSpPr>
          <p:nvPr/>
        </p:nvGrpSpPr>
        <p:grpSpPr>
          <a:xfrm>
            <a:off x="6712926" y="1330804"/>
            <a:ext cx="4023360" cy="4133701"/>
            <a:chOff x="6321038" y="1216152"/>
            <a:chExt cx="4655322" cy="4782996"/>
          </a:xfrm>
        </p:grpSpPr>
        <p:sp>
          <p:nvSpPr>
            <p:cNvPr id="5" name="Фигура">
              <a:extLst>
                <a:ext uri="{FF2B5EF4-FFF2-40B4-BE49-F238E27FC236}">
                  <a16:creationId xmlns:a16="http://schemas.microsoft.com/office/drawing/2014/main" id="{E4F3ED34-6591-9919-D252-5BA4DDAA97B8}"/>
                </a:ext>
              </a:extLst>
            </p:cNvPr>
            <p:cNvSpPr/>
            <p:nvPr/>
          </p:nvSpPr>
          <p:spPr bwMode="auto">
            <a:xfrm>
              <a:off x="7664221" y="3606004"/>
              <a:ext cx="2291005" cy="2393144"/>
            </a:xfrm>
            <a:custGeom>
              <a:avLst/>
              <a:gdLst/>
              <a:ahLst/>
              <a:cxnLst>
                <a:cxn ang="0">
                  <a:pos x="wd2" y="hd2"/>
                </a:cxn>
                <a:cxn ang="5400000">
                  <a:pos x="wd2" y="hd2"/>
                </a:cxn>
                <a:cxn ang="10800000">
                  <a:pos x="wd2" y="hd2"/>
                </a:cxn>
                <a:cxn ang="16200000">
                  <a:pos x="wd2" y="hd2"/>
                </a:cxn>
              </a:cxnLst>
              <a:rect l="0" t="0" r="r" b="b"/>
              <a:pathLst>
                <a:path w="21600" h="21456" extrusionOk="0">
                  <a:moveTo>
                    <a:pt x="15721" y="0"/>
                  </a:moveTo>
                  <a:cubicBezTo>
                    <a:pt x="16544" y="627"/>
                    <a:pt x="17484" y="1119"/>
                    <a:pt x="18499" y="1451"/>
                  </a:cubicBezTo>
                  <a:cubicBezTo>
                    <a:pt x="19493" y="1776"/>
                    <a:pt x="20542" y="1944"/>
                    <a:pt x="21600" y="1946"/>
                  </a:cubicBezTo>
                  <a:cubicBezTo>
                    <a:pt x="19837" y="2004"/>
                    <a:pt x="18237" y="2884"/>
                    <a:pt x="17381" y="4267"/>
                  </a:cubicBezTo>
                  <a:cubicBezTo>
                    <a:pt x="16541" y="5625"/>
                    <a:pt x="16540" y="7274"/>
                    <a:pt x="17378" y="8633"/>
                  </a:cubicBezTo>
                  <a:cubicBezTo>
                    <a:pt x="19181" y="11312"/>
                    <a:pt x="19102" y="14404"/>
                    <a:pt x="17662" y="16878"/>
                  </a:cubicBezTo>
                  <a:cubicBezTo>
                    <a:pt x="16216" y="19361"/>
                    <a:pt x="13422" y="21187"/>
                    <a:pt x="9922" y="21431"/>
                  </a:cubicBezTo>
                  <a:cubicBezTo>
                    <a:pt x="7498" y="21600"/>
                    <a:pt x="5213" y="20898"/>
                    <a:pt x="3437" y="19632"/>
                  </a:cubicBezTo>
                  <a:cubicBezTo>
                    <a:pt x="1682" y="18380"/>
                    <a:pt x="417" y="16571"/>
                    <a:pt x="0" y="14450"/>
                  </a:cubicBezTo>
                  <a:cubicBezTo>
                    <a:pt x="1012" y="14085"/>
                    <a:pt x="1953" y="13579"/>
                    <a:pt x="2788" y="12950"/>
                  </a:cubicBezTo>
                  <a:cubicBezTo>
                    <a:pt x="3638" y="12309"/>
                    <a:pt x="4367" y="11549"/>
                    <a:pt x="4947" y="10699"/>
                  </a:cubicBezTo>
                  <a:cubicBezTo>
                    <a:pt x="3681" y="12619"/>
                    <a:pt x="4204" y="14718"/>
                    <a:pt x="5631" y="16063"/>
                  </a:cubicBezTo>
                  <a:cubicBezTo>
                    <a:pt x="7045" y="17396"/>
                    <a:pt x="9321" y="17969"/>
                    <a:pt x="11553" y="17006"/>
                  </a:cubicBezTo>
                  <a:cubicBezTo>
                    <a:pt x="12890" y="16430"/>
                    <a:pt x="13745" y="15367"/>
                    <a:pt x="14099" y="14200"/>
                  </a:cubicBezTo>
                  <a:cubicBezTo>
                    <a:pt x="14445" y="13057"/>
                    <a:pt x="14318" y="11793"/>
                    <a:pt x="13606" y="10663"/>
                  </a:cubicBezTo>
                  <a:cubicBezTo>
                    <a:pt x="12452" y="8863"/>
                    <a:pt x="12079" y="6745"/>
                    <a:pt x="12558" y="4714"/>
                  </a:cubicBezTo>
                  <a:cubicBezTo>
                    <a:pt x="12992" y="2869"/>
                    <a:pt x="14107" y="1209"/>
                    <a:pt x="15721" y="0"/>
                  </a:cubicBezTo>
                  <a:close/>
                </a:path>
              </a:pathLst>
            </a:custGeom>
            <a:solidFill>
              <a:srgbClr val="89C87A"/>
            </a:solidFill>
            <a:ln w="12700" cap="flat">
              <a:noFill/>
              <a:miter lim="400000"/>
            </a:ln>
            <a:effectLst/>
          </p:spPr>
          <p:txBody>
            <a:bodyPr lIns="50800" tIns="50800" rIns="50800" bIns="50800" anchor="ctr"/>
            <a:lstStyle/>
            <a:p>
              <a:pPr algn="ctr" eaLnBrk="1" fontAlgn="auto">
                <a:spcBef>
                  <a:spcPts val="0"/>
                </a:spcBef>
                <a:spcAft>
                  <a:spcPts val="0"/>
                </a:spcAft>
                <a:defRPr sz="3200">
                  <a:solidFill>
                    <a:srgbClr val="000000"/>
                  </a:solidFill>
                  <a:latin typeface="Helvetica Light"/>
                  <a:ea typeface="Helvetica Light"/>
                  <a:cs typeface="Helvetica Light"/>
                  <a:sym typeface="Helvetica Light"/>
                </a:defRPr>
              </a:pPr>
              <a:endParaRPr sz="1050" kern="0" dirty="0">
                <a:solidFill>
                  <a:srgbClr val="000000"/>
                </a:solidFill>
                <a:latin typeface="Avenir Next" panose="020B0503020202020204" pitchFamily="34" charset="0"/>
                <a:ea typeface="Lato Light" panose="020F0502020204030203" pitchFamily="34" charset="0"/>
                <a:cs typeface="Calibri" panose="020F0502020204030204" pitchFamily="34" charset="0"/>
                <a:sym typeface="Helvetica Light"/>
              </a:endParaRPr>
            </a:p>
          </p:txBody>
        </p:sp>
        <p:sp>
          <p:nvSpPr>
            <p:cNvPr id="6" name="Фигура">
              <a:extLst>
                <a:ext uri="{FF2B5EF4-FFF2-40B4-BE49-F238E27FC236}">
                  <a16:creationId xmlns:a16="http://schemas.microsoft.com/office/drawing/2014/main" id="{C90E458E-6802-F019-B615-02DBAA8F1E5F}"/>
                </a:ext>
              </a:extLst>
            </p:cNvPr>
            <p:cNvSpPr>
              <a:spLocks/>
            </p:cNvSpPr>
            <p:nvPr/>
          </p:nvSpPr>
          <p:spPr bwMode="auto">
            <a:xfrm>
              <a:off x="7328554" y="1216152"/>
              <a:ext cx="2304521" cy="2390253"/>
            </a:xfrm>
            <a:custGeom>
              <a:avLst/>
              <a:gdLst>
                <a:gd name="T0" fmla="*/ 2096088 w 21600"/>
                <a:gd name="T1" fmla="*/ 2305926 h 21231"/>
                <a:gd name="T2" fmla="*/ 2096088 w 21600"/>
                <a:gd name="T3" fmla="*/ 2305926 h 21231"/>
                <a:gd name="T4" fmla="*/ 2096088 w 21600"/>
                <a:gd name="T5" fmla="*/ 2305926 h 21231"/>
                <a:gd name="T6" fmla="*/ 2096088 w 21600"/>
                <a:gd name="T7" fmla="*/ 2305926 h 2123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231" extrusionOk="0">
                  <a:moveTo>
                    <a:pt x="5992" y="21231"/>
                  </a:moveTo>
                  <a:cubicBezTo>
                    <a:pt x="5137" y="20591"/>
                    <a:pt x="4161" y="20093"/>
                    <a:pt x="3110" y="19761"/>
                  </a:cubicBezTo>
                  <a:cubicBezTo>
                    <a:pt x="2111" y="19445"/>
                    <a:pt x="1060" y="19283"/>
                    <a:pt x="0" y="19282"/>
                  </a:cubicBezTo>
                  <a:cubicBezTo>
                    <a:pt x="1818" y="19267"/>
                    <a:pt x="3483" y="18368"/>
                    <a:pt x="4344" y="16938"/>
                  </a:cubicBezTo>
                  <a:cubicBezTo>
                    <a:pt x="5176" y="15556"/>
                    <a:pt x="5131" y="13885"/>
                    <a:pt x="4225" y="12541"/>
                  </a:cubicBezTo>
                  <a:cubicBezTo>
                    <a:pt x="1242" y="7834"/>
                    <a:pt x="3942" y="1870"/>
                    <a:pt x="9749" y="341"/>
                  </a:cubicBezTo>
                  <a:cubicBezTo>
                    <a:pt x="12447" y="-369"/>
                    <a:pt x="15187" y="69"/>
                    <a:pt x="17364" y="1299"/>
                  </a:cubicBezTo>
                  <a:cubicBezTo>
                    <a:pt x="19523" y="2518"/>
                    <a:pt x="21129" y="4517"/>
                    <a:pt x="21600" y="6970"/>
                  </a:cubicBezTo>
                  <a:cubicBezTo>
                    <a:pt x="20606" y="7284"/>
                    <a:pt x="19680" y="7750"/>
                    <a:pt x="18864" y="8346"/>
                  </a:cubicBezTo>
                  <a:cubicBezTo>
                    <a:pt x="18010" y="8969"/>
                    <a:pt x="17290" y="9726"/>
                    <a:pt x="16738" y="10578"/>
                  </a:cubicBezTo>
                  <a:cubicBezTo>
                    <a:pt x="17655" y="9092"/>
                    <a:pt x="17520" y="7441"/>
                    <a:pt x="16685" y="6154"/>
                  </a:cubicBezTo>
                  <a:cubicBezTo>
                    <a:pt x="15848" y="4864"/>
                    <a:pt x="14306" y="3936"/>
                    <a:pt x="12403" y="3925"/>
                  </a:cubicBezTo>
                  <a:cubicBezTo>
                    <a:pt x="8403" y="3901"/>
                    <a:pt x="5978" y="7861"/>
                    <a:pt x="8156" y="10858"/>
                  </a:cubicBezTo>
                  <a:cubicBezTo>
                    <a:pt x="9147" y="12465"/>
                    <a:pt x="9514" y="14319"/>
                    <a:pt x="9201" y="16132"/>
                  </a:cubicBezTo>
                  <a:cubicBezTo>
                    <a:pt x="8857" y="18122"/>
                    <a:pt x="7716" y="19934"/>
                    <a:pt x="5992" y="21231"/>
                  </a:cubicBezTo>
                  <a:close/>
                </a:path>
              </a:pathLst>
            </a:custGeom>
            <a:solidFill>
              <a:srgbClr val="9593C8"/>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7" name="Фигура">
              <a:extLst>
                <a:ext uri="{FF2B5EF4-FFF2-40B4-BE49-F238E27FC236}">
                  <a16:creationId xmlns:a16="http://schemas.microsoft.com/office/drawing/2014/main" id="{E02D35BB-9435-4FF8-B4EE-81816C7B8082}"/>
                </a:ext>
              </a:extLst>
            </p:cNvPr>
            <p:cNvSpPr/>
            <p:nvPr/>
          </p:nvSpPr>
          <p:spPr bwMode="auto">
            <a:xfrm>
              <a:off x="8191370" y="1943391"/>
              <a:ext cx="2784990" cy="1664258"/>
            </a:xfrm>
            <a:custGeom>
              <a:avLst/>
              <a:gdLst/>
              <a:ahLst/>
              <a:cxnLst>
                <a:cxn ang="0">
                  <a:pos x="wd2" y="hd2"/>
                </a:cxn>
                <a:cxn ang="5400000">
                  <a:pos x="wd2" y="hd2"/>
                </a:cxn>
                <a:cxn ang="10800000">
                  <a:pos x="wd2" y="hd2"/>
                </a:cxn>
                <a:cxn ang="16200000">
                  <a:pos x="wd2" y="hd2"/>
                </a:cxn>
              </a:cxnLst>
              <a:rect l="0" t="0" r="r" b="b"/>
              <a:pathLst>
                <a:path w="21422" h="21523" extrusionOk="0">
                  <a:moveTo>
                    <a:pt x="0" y="6232"/>
                  </a:moveTo>
                  <a:cubicBezTo>
                    <a:pt x="852" y="8365"/>
                    <a:pt x="2395" y="9541"/>
                    <a:pt x="3977" y="9264"/>
                  </a:cubicBezTo>
                  <a:cubicBezTo>
                    <a:pt x="5363" y="9021"/>
                    <a:pt x="6578" y="7682"/>
                    <a:pt x="7205" y="5707"/>
                  </a:cubicBezTo>
                  <a:cubicBezTo>
                    <a:pt x="8664" y="2005"/>
                    <a:pt x="11089" y="81"/>
                    <a:pt x="13544" y="2"/>
                  </a:cubicBezTo>
                  <a:cubicBezTo>
                    <a:pt x="15996" y="-77"/>
                    <a:pt x="18462" y="1684"/>
                    <a:pt x="20050" y="5252"/>
                  </a:cubicBezTo>
                  <a:cubicBezTo>
                    <a:pt x="21195" y="7823"/>
                    <a:pt x="21600" y="10878"/>
                    <a:pt x="21352" y="13779"/>
                  </a:cubicBezTo>
                  <a:cubicBezTo>
                    <a:pt x="21101" y="16705"/>
                    <a:pt x="20186" y="19492"/>
                    <a:pt x="18649" y="21523"/>
                  </a:cubicBezTo>
                  <a:cubicBezTo>
                    <a:pt x="18006" y="20661"/>
                    <a:pt x="17278" y="19973"/>
                    <a:pt x="16493" y="19488"/>
                  </a:cubicBezTo>
                  <a:cubicBezTo>
                    <a:pt x="15686" y="18988"/>
                    <a:pt x="14832" y="18710"/>
                    <a:pt x="13966" y="18664"/>
                  </a:cubicBezTo>
                  <a:cubicBezTo>
                    <a:pt x="15483" y="18503"/>
                    <a:pt x="16685" y="17116"/>
                    <a:pt x="17322" y="15245"/>
                  </a:cubicBezTo>
                  <a:cubicBezTo>
                    <a:pt x="17952" y="13396"/>
                    <a:pt x="18033" y="11067"/>
                    <a:pt x="17292" y="8991"/>
                  </a:cubicBezTo>
                  <a:cubicBezTo>
                    <a:pt x="15699" y="4522"/>
                    <a:pt x="11621" y="4599"/>
                    <a:pt x="10094" y="9126"/>
                  </a:cubicBezTo>
                  <a:cubicBezTo>
                    <a:pt x="9247" y="11321"/>
                    <a:pt x="7985" y="13037"/>
                    <a:pt x="6488" y="14030"/>
                  </a:cubicBezTo>
                  <a:cubicBezTo>
                    <a:pt x="4708" y="15212"/>
                    <a:pt x="2715" y="15301"/>
                    <a:pt x="895" y="14280"/>
                  </a:cubicBezTo>
                  <a:cubicBezTo>
                    <a:pt x="1040" y="12909"/>
                    <a:pt x="1036" y="11509"/>
                    <a:pt x="884" y="10140"/>
                  </a:cubicBezTo>
                  <a:cubicBezTo>
                    <a:pt x="732" y="8767"/>
                    <a:pt x="433" y="7446"/>
                    <a:pt x="0" y="6232"/>
                  </a:cubicBezTo>
                  <a:close/>
                </a:path>
              </a:pathLst>
            </a:custGeom>
            <a:solidFill>
              <a:srgbClr val="A2CBC7"/>
            </a:solidFill>
            <a:ln w="12700" cap="flat">
              <a:noFill/>
              <a:miter lim="400000"/>
            </a:ln>
            <a:effectLst/>
          </p:spPr>
          <p:txBody>
            <a:bodyPr lIns="50800" tIns="50800" rIns="50800" bIns="50800" anchor="ctr"/>
            <a:lstStyle/>
            <a:p>
              <a:pPr algn="ctr" eaLnBrk="1" fontAlgn="auto">
                <a:spcBef>
                  <a:spcPts val="0"/>
                </a:spcBef>
                <a:spcAft>
                  <a:spcPts val="0"/>
                </a:spcAft>
                <a:defRPr sz="3200">
                  <a:solidFill>
                    <a:srgbClr val="000000"/>
                  </a:solidFill>
                  <a:latin typeface="Helvetica Light"/>
                  <a:ea typeface="Helvetica Light"/>
                  <a:cs typeface="Helvetica Light"/>
                  <a:sym typeface="Helvetica Light"/>
                </a:defRPr>
              </a:pPr>
              <a:endParaRPr sz="1050" kern="0" dirty="0">
                <a:solidFill>
                  <a:srgbClr val="000000"/>
                </a:solidFill>
                <a:latin typeface="Avenir Next" panose="020B0503020202020204" pitchFamily="34" charset="0"/>
                <a:ea typeface="Lato Light" panose="020F0502020204030203" pitchFamily="34" charset="0"/>
                <a:cs typeface="Calibri" panose="020F0502020204030204" pitchFamily="34" charset="0"/>
                <a:sym typeface="Helvetica Light"/>
              </a:endParaRPr>
            </a:p>
          </p:txBody>
        </p:sp>
        <p:sp>
          <p:nvSpPr>
            <p:cNvPr id="8" name="Фигура">
              <a:extLst>
                <a:ext uri="{FF2B5EF4-FFF2-40B4-BE49-F238E27FC236}">
                  <a16:creationId xmlns:a16="http://schemas.microsoft.com/office/drawing/2014/main" id="{93D7D365-95F0-6DB3-E8D1-33CAEFBA1837}"/>
                </a:ext>
              </a:extLst>
            </p:cNvPr>
            <p:cNvSpPr/>
            <p:nvPr/>
          </p:nvSpPr>
          <p:spPr bwMode="auto">
            <a:xfrm>
              <a:off x="8988204" y="2654177"/>
              <a:ext cx="1987283" cy="2616087"/>
            </a:xfrm>
            <a:custGeom>
              <a:avLst/>
              <a:gdLst/>
              <a:ahLst/>
              <a:cxnLst>
                <a:cxn ang="0">
                  <a:pos x="wd2" y="hd2"/>
                </a:cxn>
                <a:cxn ang="5400000">
                  <a:pos x="wd2" y="hd2"/>
                </a:cxn>
                <a:cxn ang="10800000">
                  <a:pos x="wd2" y="hd2"/>
                </a:cxn>
                <a:cxn ang="16200000">
                  <a:pos x="wd2" y="hd2"/>
                </a:cxn>
              </a:cxnLst>
              <a:rect l="0" t="0" r="r" b="b"/>
              <a:pathLst>
                <a:path w="20348" h="21288" extrusionOk="0">
                  <a:moveTo>
                    <a:pt x="5200" y="0"/>
                  </a:moveTo>
                  <a:cubicBezTo>
                    <a:pt x="4379" y="1242"/>
                    <a:pt x="4446" y="2710"/>
                    <a:pt x="5378" y="3907"/>
                  </a:cubicBezTo>
                  <a:cubicBezTo>
                    <a:pt x="6350" y="5155"/>
                    <a:pt x="8121" y="5932"/>
                    <a:pt x="10049" y="5957"/>
                  </a:cubicBezTo>
                  <a:cubicBezTo>
                    <a:pt x="16686" y="5937"/>
                    <a:pt x="21600" y="10577"/>
                    <a:pt x="20065" y="15414"/>
                  </a:cubicBezTo>
                  <a:cubicBezTo>
                    <a:pt x="19354" y="17654"/>
                    <a:pt x="17400" y="19398"/>
                    <a:pt x="14914" y="20386"/>
                  </a:cubicBezTo>
                  <a:cubicBezTo>
                    <a:pt x="12460" y="21361"/>
                    <a:pt x="9480" y="21600"/>
                    <a:pt x="6624" y="20835"/>
                  </a:cubicBezTo>
                  <a:cubicBezTo>
                    <a:pt x="6811" y="19969"/>
                    <a:pt x="6808" y="19086"/>
                    <a:pt x="6613" y="18221"/>
                  </a:cubicBezTo>
                  <a:cubicBezTo>
                    <a:pt x="6407" y="17303"/>
                    <a:pt x="5989" y="16419"/>
                    <a:pt x="5377" y="15608"/>
                  </a:cubicBezTo>
                  <a:cubicBezTo>
                    <a:pt x="6477" y="17113"/>
                    <a:pt x="8517" y="17801"/>
                    <a:pt x="10490" y="17694"/>
                  </a:cubicBezTo>
                  <a:cubicBezTo>
                    <a:pt x="12437" y="17588"/>
                    <a:pt x="14296" y="16710"/>
                    <a:pt x="15153" y="15140"/>
                  </a:cubicBezTo>
                  <a:cubicBezTo>
                    <a:pt x="15879" y="13810"/>
                    <a:pt x="15584" y="12423"/>
                    <a:pt x="14648" y="11362"/>
                  </a:cubicBezTo>
                  <a:cubicBezTo>
                    <a:pt x="13673" y="10255"/>
                    <a:pt x="12000" y="9495"/>
                    <a:pt x="10002" y="9508"/>
                  </a:cubicBezTo>
                  <a:cubicBezTo>
                    <a:pt x="7494" y="9514"/>
                    <a:pt x="5074" y="8822"/>
                    <a:pt x="3209" y="7567"/>
                  </a:cubicBezTo>
                  <a:cubicBezTo>
                    <a:pt x="1505" y="6420"/>
                    <a:pt x="373" y="4872"/>
                    <a:pt x="0" y="3179"/>
                  </a:cubicBezTo>
                  <a:cubicBezTo>
                    <a:pt x="1075" y="2889"/>
                    <a:pt x="2077" y="2464"/>
                    <a:pt x="2963" y="1922"/>
                  </a:cubicBezTo>
                  <a:cubicBezTo>
                    <a:pt x="3848" y="1381"/>
                    <a:pt x="4605" y="731"/>
                    <a:pt x="5200" y="0"/>
                  </a:cubicBezTo>
                  <a:close/>
                </a:path>
              </a:pathLst>
            </a:custGeom>
            <a:solidFill>
              <a:schemeClr val="bg1">
                <a:lumMod val="65000"/>
              </a:schemeClr>
            </a:solidFill>
            <a:ln w="12700" cap="flat">
              <a:noFill/>
              <a:miter lim="400000"/>
            </a:ln>
            <a:effectLst/>
          </p:spPr>
          <p:txBody>
            <a:bodyPr lIns="50800" tIns="50800" rIns="50800" bIns="50800" anchor="ctr"/>
            <a:lstStyle/>
            <a:p>
              <a:pPr algn="ctr" eaLnBrk="1" fontAlgn="auto">
                <a:spcBef>
                  <a:spcPts val="0"/>
                </a:spcBef>
                <a:spcAft>
                  <a:spcPts val="0"/>
                </a:spcAft>
                <a:defRPr sz="3200">
                  <a:solidFill>
                    <a:srgbClr val="000000"/>
                  </a:solidFill>
                  <a:latin typeface="Helvetica Light"/>
                  <a:ea typeface="Helvetica Light"/>
                  <a:cs typeface="Helvetica Light"/>
                  <a:sym typeface="Helvetica Light"/>
                </a:defRPr>
              </a:pPr>
              <a:endParaRPr sz="1050" kern="0" dirty="0">
                <a:solidFill>
                  <a:srgbClr val="000000"/>
                </a:solidFill>
                <a:latin typeface="Avenir Next" panose="020B0503020202020204" pitchFamily="34" charset="0"/>
                <a:ea typeface="Lato Light" panose="020F0502020204030203" pitchFamily="34" charset="0"/>
                <a:cs typeface="Calibri" panose="020F0502020204030204" pitchFamily="34" charset="0"/>
                <a:sym typeface="Helvetica Light"/>
              </a:endParaRPr>
            </a:p>
          </p:txBody>
        </p:sp>
        <p:sp>
          <p:nvSpPr>
            <p:cNvPr id="9" name="Фигура">
              <a:extLst>
                <a:ext uri="{FF2B5EF4-FFF2-40B4-BE49-F238E27FC236}">
                  <a16:creationId xmlns:a16="http://schemas.microsoft.com/office/drawing/2014/main" id="{6E4121DC-FE3B-6667-C1CB-6306AED1816B}"/>
                </a:ext>
              </a:extLst>
            </p:cNvPr>
            <p:cNvSpPr>
              <a:spLocks/>
            </p:cNvSpPr>
            <p:nvPr/>
          </p:nvSpPr>
          <p:spPr bwMode="auto">
            <a:xfrm>
              <a:off x="6321038" y="3606324"/>
              <a:ext cx="2784643" cy="1664430"/>
            </a:xfrm>
            <a:custGeom>
              <a:avLst/>
              <a:gdLst>
                <a:gd name="T0" fmla="*/ 2532785 w 21419"/>
                <a:gd name="T1" fmla="*/ 1605709 h 21413"/>
                <a:gd name="T2" fmla="*/ 2532785 w 21419"/>
                <a:gd name="T3" fmla="*/ 1605709 h 21413"/>
                <a:gd name="T4" fmla="*/ 2532785 w 21419"/>
                <a:gd name="T5" fmla="*/ 1605709 h 21413"/>
                <a:gd name="T6" fmla="*/ 2532785 w 21419"/>
                <a:gd name="T7" fmla="*/ 1605709 h 2141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19" h="21413" extrusionOk="0">
                  <a:moveTo>
                    <a:pt x="20522" y="7210"/>
                  </a:moveTo>
                  <a:cubicBezTo>
                    <a:pt x="20382" y="8533"/>
                    <a:pt x="20381" y="9882"/>
                    <a:pt x="20519" y="11205"/>
                  </a:cubicBezTo>
                  <a:cubicBezTo>
                    <a:pt x="20666" y="12627"/>
                    <a:pt x="20971" y="13997"/>
                    <a:pt x="21419" y="15252"/>
                  </a:cubicBezTo>
                  <a:cubicBezTo>
                    <a:pt x="20660" y="13260"/>
                    <a:pt x="19276" y="12072"/>
                    <a:pt x="17803" y="12147"/>
                  </a:cubicBezTo>
                  <a:cubicBezTo>
                    <a:pt x="16365" y="12220"/>
                    <a:pt x="15058" y="13490"/>
                    <a:pt x="14370" y="15483"/>
                  </a:cubicBezTo>
                  <a:cubicBezTo>
                    <a:pt x="12950" y="19190"/>
                    <a:pt x="10560" y="21197"/>
                    <a:pt x="8105" y="21396"/>
                  </a:cubicBezTo>
                  <a:cubicBezTo>
                    <a:pt x="5597" y="21600"/>
                    <a:pt x="3037" y="19918"/>
                    <a:pt x="1398" y="16324"/>
                  </a:cubicBezTo>
                  <a:cubicBezTo>
                    <a:pt x="224" y="13749"/>
                    <a:pt x="-181" y="10664"/>
                    <a:pt x="72" y="7737"/>
                  </a:cubicBezTo>
                  <a:cubicBezTo>
                    <a:pt x="323" y="4828"/>
                    <a:pt x="1226" y="2053"/>
                    <a:pt x="2741" y="0"/>
                  </a:cubicBezTo>
                  <a:cubicBezTo>
                    <a:pt x="3429" y="905"/>
                    <a:pt x="4212" y="1616"/>
                    <a:pt x="5054" y="2102"/>
                  </a:cubicBezTo>
                  <a:cubicBezTo>
                    <a:pt x="5896" y="2589"/>
                    <a:pt x="6786" y="2843"/>
                    <a:pt x="7683" y="2852"/>
                  </a:cubicBezTo>
                  <a:cubicBezTo>
                    <a:pt x="5872" y="2837"/>
                    <a:pt x="4481" y="4579"/>
                    <a:pt x="3898" y="6861"/>
                  </a:cubicBezTo>
                  <a:cubicBezTo>
                    <a:pt x="3289" y="9244"/>
                    <a:pt x="3573" y="12141"/>
                    <a:pt x="4982" y="14145"/>
                  </a:cubicBezTo>
                  <a:cubicBezTo>
                    <a:pt x="5981" y="15565"/>
                    <a:pt x="7279" y="16002"/>
                    <a:pt x="8469" y="15629"/>
                  </a:cubicBezTo>
                  <a:cubicBezTo>
                    <a:pt x="9618" y="15270"/>
                    <a:pt x="10676" y="14152"/>
                    <a:pt x="11303" y="12360"/>
                  </a:cubicBezTo>
                  <a:cubicBezTo>
                    <a:pt x="12282" y="9786"/>
                    <a:pt x="13832" y="7876"/>
                    <a:pt x="15653" y="6999"/>
                  </a:cubicBezTo>
                  <a:cubicBezTo>
                    <a:pt x="17247" y="6231"/>
                    <a:pt x="18957" y="6306"/>
                    <a:pt x="20522" y="7210"/>
                  </a:cubicBezTo>
                  <a:close/>
                </a:path>
              </a:pathLst>
            </a:custGeom>
            <a:solidFill>
              <a:srgbClr val="5593C0"/>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10" name="Фигура">
              <a:extLst>
                <a:ext uri="{FF2B5EF4-FFF2-40B4-BE49-F238E27FC236}">
                  <a16:creationId xmlns:a16="http://schemas.microsoft.com/office/drawing/2014/main" id="{EBD9A1EC-5279-A3F7-610E-C715B42A176A}"/>
                </a:ext>
              </a:extLst>
            </p:cNvPr>
            <p:cNvSpPr/>
            <p:nvPr/>
          </p:nvSpPr>
          <p:spPr bwMode="auto">
            <a:xfrm>
              <a:off x="6321910" y="1939278"/>
              <a:ext cx="1985538" cy="2642412"/>
            </a:xfrm>
            <a:custGeom>
              <a:avLst/>
              <a:gdLst/>
              <a:ahLst/>
              <a:cxnLst>
                <a:cxn ang="0">
                  <a:pos x="wd2" y="hd2"/>
                </a:cxn>
                <a:cxn ang="5400000">
                  <a:pos x="wd2" y="hd2"/>
                </a:cxn>
                <a:cxn ang="10800000">
                  <a:pos x="wd2" y="hd2"/>
                </a:cxn>
                <a:cxn ang="16200000">
                  <a:pos x="wd2" y="hd2"/>
                </a:cxn>
              </a:cxnLst>
              <a:rect l="0" t="0" r="r" b="b"/>
              <a:pathLst>
                <a:path w="21504" h="21141" extrusionOk="0">
                  <a:moveTo>
                    <a:pt x="21504" y="17815"/>
                  </a:moveTo>
                  <a:cubicBezTo>
                    <a:pt x="20358" y="18103"/>
                    <a:pt x="19290" y="18522"/>
                    <a:pt x="18344" y="19057"/>
                  </a:cubicBezTo>
                  <a:cubicBezTo>
                    <a:pt x="17318" y="19637"/>
                    <a:pt x="16452" y="20344"/>
                    <a:pt x="15791" y="21141"/>
                  </a:cubicBezTo>
                  <a:cubicBezTo>
                    <a:pt x="16842" y="19927"/>
                    <a:pt x="16889" y="18416"/>
                    <a:pt x="15912" y="17172"/>
                  </a:cubicBezTo>
                  <a:cubicBezTo>
                    <a:pt x="14891" y="15871"/>
                    <a:pt x="12920" y="15070"/>
                    <a:pt x="10791" y="15092"/>
                  </a:cubicBezTo>
                  <a:cubicBezTo>
                    <a:pt x="7898" y="15105"/>
                    <a:pt x="5265" y="14320"/>
                    <a:pt x="3322" y="13032"/>
                  </a:cubicBezTo>
                  <a:cubicBezTo>
                    <a:pt x="1347" y="11723"/>
                    <a:pt x="81" y="9892"/>
                    <a:pt x="4" y="7843"/>
                  </a:cubicBezTo>
                  <a:cubicBezTo>
                    <a:pt x="-96" y="5178"/>
                    <a:pt x="1696" y="2876"/>
                    <a:pt x="4450" y="1466"/>
                  </a:cubicBezTo>
                  <a:cubicBezTo>
                    <a:pt x="7229" y="43"/>
                    <a:pt x="10966" y="-459"/>
                    <a:pt x="14582" y="474"/>
                  </a:cubicBezTo>
                  <a:cubicBezTo>
                    <a:pt x="14376" y="1269"/>
                    <a:pt x="14353" y="2083"/>
                    <a:pt x="14514" y="2884"/>
                  </a:cubicBezTo>
                  <a:cubicBezTo>
                    <a:pt x="14687" y="3738"/>
                    <a:pt x="15066" y="4565"/>
                    <a:pt x="15636" y="5330"/>
                  </a:cubicBezTo>
                  <a:cubicBezTo>
                    <a:pt x="13142" y="2756"/>
                    <a:pt x="7583" y="3025"/>
                    <a:pt x="5625" y="5815"/>
                  </a:cubicBezTo>
                  <a:cubicBezTo>
                    <a:pt x="3737" y="8505"/>
                    <a:pt x="6605" y="11633"/>
                    <a:pt x="10904" y="11572"/>
                  </a:cubicBezTo>
                  <a:cubicBezTo>
                    <a:pt x="13526" y="11561"/>
                    <a:pt x="16063" y="12223"/>
                    <a:pt x="18030" y="13430"/>
                  </a:cubicBezTo>
                  <a:cubicBezTo>
                    <a:pt x="19883" y="14568"/>
                    <a:pt x="21110" y="16118"/>
                    <a:pt x="21504" y="17815"/>
                  </a:cubicBezTo>
                  <a:close/>
                </a:path>
              </a:pathLst>
            </a:custGeom>
            <a:solidFill>
              <a:schemeClr val="accent6"/>
            </a:solidFill>
            <a:ln w="12700" cap="flat">
              <a:noFill/>
              <a:miter lim="400000"/>
            </a:ln>
            <a:effectLst/>
          </p:spPr>
          <p:txBody>
            <a:bodyPr lIns="50800" tIns="50800" rIns="50800" bIns="50800" anchor="ctr"/>
            <a:lstStyle/>
            <a:p>
              <a:pPr algn="ctr" eaLnBrk="1" fontAlgn="auto">
                <a:spcBef>
                  <a:spcPts val="0"/>
                </a:spcBef>
                <a:spcAft>
                  <a:spcPts val="0"/>
                </a:spcAft>
                <a:defRPr sz="3200">
                  <a:solidFill>
                    <a:srgbClr val="000000"/>
                  </a:solidFill>
                  <a:latin typeface="Helvetica Light"/>
                  <a:ea typeface="Helvetica Light"/>
                  <a:cs typeface="Helvetica Light"/>
                  <a:sym typeface="Helvetica Light"/>
                </a:defRPr>
              </a:pPr>
              <a:endParaRPr sz="1050" kern="0" dirty="0">
                <a:solidFill>
                  <a:srgbClr val="000000"/>
                </a:solidFill>
                <a:latin typeface="Avenir Next" panose="020B0503020202020204" pitchFamily="34" charset="0"/>
                <a:ea typeface="Lato Light" panose="020F0502020204030203" pitchFamily="34" charset="0"/>
                <a:cs typeface="Calibri" panose="020F0502020204030204" pitchFamily="34" charset="0"/>
                <a:sym typeface="Helvetica Light"/>
              </a:endParaRPr>
            </a:p>
          </p:txBody>
        </p:sp>
        <p:sp>
          <p:nvSpPr>
            <p:cNvPr id="11" name="Фигура">
              <a:extLst>
                <a:ext uri="{FF2B5EF4-FFF2-40B4-BE49-F238E27FC236}">
                  <a16:creationId xmlns:a16="http://schemas.microsoft.com/office/drawing/2014/main" id="{8FA8ED36-E453-EA1F-7289-5DF8CB2B8540}"/>
                </a:ext>
              </a:extLst>
            </p:cNvPr>
            <p:cNvSpPr>
              <a:spLocks/>
            </p:cNvSpPr>
            <p:nvPr/>
          </p:nvSpPr>
          <p:spPr bwMode="auto">
            <a:xfrm>
              <a:off x="9122968" y="1727927"/>
              <a:ext cx="511954" cy="666115"/>
            </a:xfrm>
            <a:custGeom>
              <a:avLst/>
              <a:gdLst>
                <a:gd name="T0" fmla="*/ 465650 w 21600"/>
                <a:gd name="T1" fmla="*/ 642614 h 21600"/>
                <a:gd name="T2" fmla="*/ 465650 w 21600"/>
                <a:gd name="T3" fmla="*/ 642614 h 21600"/>
                <a:gd name="T4" fmla="*/ 465650 w 21600"/>
                <a:gd name="T5" fmla="*/ 642614 h 21600"/>
                <a:gd name="T6" fmla="*/ 465650 w 21600"/>
                <a:gd name="T7" fmla="*/ 64261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599" y="19319"/>
                    <a:pt x="2450" y="16801"/>
                    <a:pt x="2484" y="14243"/>
                  </a:cubicBezTo>
                  <a:cubicBezTo>
                    <a:pt x="2517" y="11783"/>
                    <a:pt x="1795" y="9348"/>
                    <a:pt x="369" y="7115"/>
                  </a:cubicBezTo>
                  <a:cubicBezTo>
                    <a:pt x="2954" y="5544"/>
                    <a:pt x="5729" y="4145"/>
                    <a:pt x="8660" y="2935"/>
                  </a:cubicBezTo>
                  <a:cubicBezTo>
                    <a:pt x="11475" y="1774"/>
                    <a:pt x="14423" y="792"/>
                    <a:pt x="17472" y="0"/>
                  </a:cubicBezTo>
                  <a:cubicBezTo>
                    <a:pt x="18424" y="1392"/>
                    <a:pt x="19249" y="2828"/>
                    <a:pt x="19941" y="4299"/>
                  </a:cubicBezTo>
                  <a:cubicBezTo>
                    <a:pt x="20628" y="5761"/>
                    <a:pt x="21182" y="7254"/>
                    <a:pt x="21600" y="8768"/>
                  </a:cubicBezTo>
                  <a:cubicBezTo>
                    <a:pt x="17647" y="9790"/>
                    <a:pt x="13931" y="11242"/>
                    <a:pt x="10580" y="13074"/>
                  </a:cubicBezTo>
                  <a:cubicBezTo>
                    <a:pt x="6331" y="15397"/>
                    <a:pt x="2739" y="18292"/>
                    <a:pt x="0" y="21600"/>
                  </a:cubicBezTo>
                  <a:close/>
                </a:path>
              </a:pathLst>
            </a:custGeom>
            <a:solidFill>
              <a:srgbClr val="9593C8"/>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12" name="Фигура">
              <a:extLst>
                <a:ext uri="{FF2B5EF4-FFF2-40B4-BE49-F238E27FC236}">
                  <a16:creationId xmlns:a16="http://schemas.microsoft.com/office/drawing/2014/main" id="{48C1E85D-0A82-B9A5-B457-F53287F6E9BF}"/>
                </a:ext>
              </a:extLst>
            </p:cNvPr>
            <p:cNvSpPr>
              <a:spLocks/>
            </p:cNvSpPr>
            <p:nvPr/>
          </p:nvSpPr>
          <p:spPr bwMode="auto">
            <a:xfrm>
              <a:off x="10005383" y="3170064"/>
              <a:ext cx="813621" cy="435873"/>
            </a:xfrm>
            <a:custGeom>
              <a:avLst/>
              <a:gdLst>
                <a:gd name="T0" fmla="*/ 740033 w 21600"/>
                <a:gd name="T1" fmla="*/ 420496 h 21600"/>
                <a:gd name="T2" fmla="*/ 740033 w 21600"/>
                <a:gd name="T3" fmla="*/ 420496 h 21600"/>
                <a:gd name="T4" fmla="*/ 740033 w 21600"/>
                <a:gd name="T5" fmla="*/ 420496 h 21600"/>
                <a:gd name="T6" fmla="*/ 740033 w 21600"/>
                <a:gd name="T7" fmla="*/ 4204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0760"/>
                  </a:moveTo>
                  <a:cubicBezTo>
                    <a:pt x="2417" y="10535"/>
                    <a:pt x="4758" y="9197"/>
                    <a:pt x="6789" y="6881"/>
                  </a:cubicBezTo>
                  <a:cubicBezTo>
                    <a:pt x="8363" y="5087"/>
                    <a:pt x="9712" y="2745"/>
                    <a:pt x="10754" y="0"/>
                  </a:cubicBezTo>
                  <a:cubicBezTo>
                    <a:pt x="12712" y="1261"/>
                    <a:pt x="14607" y="2807"/>
                    <a:pt x="16420" y="4621"/>
                  </a:cubicBezTo>
                  <a:cubicBezTo>
                    <a:pt x="18243" y="6446"/>
                    <a:pt x="19975" y="8537"/>
                    <a:pt x="21600" y="10871"/>
                  </a:cubicBezTo>
                  <a:cubicBezTo>
                    <a:pt x="20909" y="12874"/>
                    <a:pt x="20124" y="14771"/>
                    <a:pt x="19252" y="16541"/>
                  </a:cubicBezTo>
                  <a:cubicBezTo>
                    <a:pt x="18348" y="18376"/>
                    <a:pt x="17355" y="20069"/>
                    <a:pt x="16284" y="21600"/>
                  </a:cubicBezTo>
                  <a:cubicBezTo>
                    <a:pt x="14086" y="18339"/>
                    <a:pt x="11599" y="15738"/>
                    <a:pt x="8920" y="13900"/>
                  </a:cubicBezTo>
                  <a:cubicBezTo>
                    <a:pt x="6074" y="11946"/>
                    <a:pt x="3055" y="10883"/>
                    <a:pt x="0" y="10760"/>
                  </a:cubicBezTo>
                  <a:close/>
                </a:path>
              </a:pathLst>
            </a:custGeom>
            <a:solidFill>
              <a:srgbClr val="A2CBC7"/>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13" name="Фигура">
              <a:extLst>
                <a:ext uri="{FF2B5EF4-FFF2-40B4-BE49-F238E27FC236}">
                  <a16:creationId xmlns:a16="http://schemas.microsoft.com/office/drawing/2014/main" id="{EF11EA84-543D-6CE8-E48B-2EF27C9DFC96}"/>
                </a:ext>
              </a:extLst>
            </p:cNvPr>
            <p:cNvSpPr>
              <a:spLocks/>
            </p:cNvSpPr>
            <p:nvPr/>
          </p:nvSpPr>
          <p:spPr bwMode="auto">
            <a:xfrm>
              <a:off x="9128574" y="3605438"/>
              <a:ext cx="824407" cy="441352"/>
            </a:xfrm>
            <a:custGeom>
              <a:avLst/>
              <a:gdLst>
                <a:gd name="T0" fmla="*/ 749844 w 21600"/>
                <a:gd name="T1" fmla="*/ 425782 h 21600"/>
                <a:gd name="T2" fmla="*/ 749844 w 21600"/>
                <a:gd name="T3" fmla="*/ 425782 h 21600"/>
                <a:gd name="T4" fmla="*/ 749844 w 21600"/>
                <a:gd name="T5" fmla="*/ 425782 h 21600"/>
                <a:gd name="T6" fmla="*/ 749844 w 21600"/>
                <a:gd name="T7" fmla="*/ 425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318" y="0"/>
                  </a:moveTo>
                  <a:cubicBezTo>
                    <a:pt x="4313" y="1490"/>
                    <a:pt x="3372" y="3109"/>
                    <a:pt x="2504" y="4844"/>
                  </a:cubicBezTo>
                  <a:cubicBezTo>
                    <a:pt x="1583" y="6682"/>
                    <a:pt x="746" y="8645"/>
                    <a:pt x="0" y="10714"/>
                  </a:cubicBezTo>
                  <a:cubicBezTo>
                    <a:pt x="1578" y="13110"/>
                    <a:pt x="3279" y="15245"/>
                    <a:pt x="5081" y="17090"/>
                  </a:cubicBezTo>
                  <a:cubicBezTo>
                    <a:pt x="6828" y="18879"/>
                    <a:pt x="8662" y="20388"/>
                    <a:pt x="10561" y="21600"/>
                  </a:cubicBezTo>
                  <a:cubicBezTo>
                    <a:pt x="11799" y="18352"/>
                    <a:pt x="13454" y="15662"/>
                    <a:pt x="15392" y="13750"/>
                  </a:cubicBezTo>
                  <a:cubicBezTo>
                    <a:pt x="17296" y="11872"/>
                    <a:pt x="19421" y="10796"/>
                    <a:pt x="21600" y="10605"/>
                  </a:cubicBezTo>
                  <a:cubicBezTo>
                    <a:pt x="18748" y="10634"/>
                    <a:pt x="15914" y="9790"/>
                    <a:pt x="13225" y="8111"/>
                  </a:cubicBezTo>
                  <a:cubicBezTo>
                    <a:pt x="10326" y="6300"/>
                    <a:pt x="7644" y="3549"/>
                    <a:pt x="5318" y="0"/>
                  </a:cubicBezTo>
                  <a:close/>
                </a:path>
              </a:pathLst>
            </a:custGeom>
            <a:solidFill>
              <a:srgbClr val="A2CBC7"/>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14" name="Фигура">
              <a:extLst>
                <a:ext uri="{FF2B5EF4-FFF2-40B4-BE49-F238E27FC236}">
                  <a16:creationId xmlns:a16="http://schemas.microsoft.com/office/drawing/2014/main" id="{9FE7B16B-A799-9896-D584-1C0343E031EA}"/>
                </a:ext>
              </a:extLst>
            </p:cNvPr>
            <p:cNvSpPr>
              <a:spLocks/>
            </p:cNvSpPr>
            <p:nvPr/>
          </p:nvSpPr>
          <p:spPr bwMode="auto">
            <a:xfrm>
              <a:off x="8670849" y="4110517"/>
              <a:ext cx="428673" cy="668310"/>
            </a:xfrm>
            <a:custGeom>
              <a:avLst/>
              <a:gdLst>
                <a:gd name="T0" fmla="*/ 389902 w 21574"/>
                <a:gd name="T1" fmla="*/ 644733 h 21600"/>
                <a:gd name="T2" fmla="*/ 389902 w 21574"/>
                <a:gd name="T3" fmla="*/ 644733 h 21600"/>
                <a:gd name="T4" fmla="*/ 389902 w 21574"/>
                <a:gd name="T5" fmla="*/ 644733 h 21600"/>
                <a:gd name="T6" fmla="*/ 389902 w 21574"/>
                <a:gd name="T7" fmla="*/ 64473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978" y="0"/>
                  </a:moveTo>
                  <a:cubicBezTo>
                    <a:pt x="354" y="2258"/>
                    <a:pt x="28" y="4543"/>
                    <a:pt x="2" y="6833"/>
                  </a:cubicBezTo>
                  <a:cubicBezTo>
                    <a:pt x="-26" y="9306"/>
                    <a:pt x="296" y="11776"/>
                    <a:pt x="964" y="14216"/>
                  </a:cubicBezTo>
                  <a:cubicBezTo>
                    <a:pt x="4922" y="14424"/>
                    <a:pt x="8759" y="15146"/>
                    <a:pt x="12215" y="16333"/>
                  </a:cubicBezTo>
                  <a:cubicBezTo>
                    <a:pt x="15970" y="17623"/>
                    <a:pt x="19175" y="19426"/>
                    <a:pt x="21574" y="21600"/>
                  </a:cubicBezTo>
                  <a:cubicBezTo>
                    <a:pt x="18745" y="18509"/>
                    <a:pt x="16825" y="15144"/>
                    <a:pt x="15901" y="11655"/>
                  </a:cubicBezTo>
                  <a:cubicBezTo>
                    <a:pt x="15031" y="8373"/>
                    <a:pt x="15055" y="5027"/>
                    <a:pt x="15971" y="1749"/>
                  </a:cubicBezTo>
                  <a:cubicBezTo>
                    <a:pt x="13481" y="1261"/>
                    <a:pt x="10943" y="869"/>
                    <a:pt x="8372" y="574"/>
                  </a:cubicBezTo>
                  <a:cubicBezTo>
                    <a:pt x="5928" y="294"/>
                    <a:pt x="3459" y="102"/>
                    <a:pt x="978" y="0"/>
                  </a:cubicBezTo>
                  <a:close/>
                </a:path>
              </a:pathLst>
            </a:custGeom>
            <a:solidFill>
              <a:srgbClr val="5593C0"/>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15" name="Фигура">
              <a:extLst>
                <a:ext uri="{FF2B5EF4-FFF2-40B4-BE49-F238E27FC236}">
                  <a16:creationId xmlns:a16="http://schemas.microsoft.com/office/drawing/2014/main" id="{2F43BA39-CCAF-821A-56D2-485B8293AF94}"/>
                </a:ext>
              </a:extLst>
            </p:cNvPr>
            <p:cNvSpPr>
              <a:spLocks/>
            </p:cNvSpPr>
            <p:nvPr/>
          </p:nvSpPr>
          <p:spPr bwMode="auto">
            <a:xfrm>
              <a:off x="9513198" y="4578201"/>
              <a:ext cx="432689" cy="690973"/>
            </a:xfrm>
            <a:custGeom>
              <a:avLst/>
              <a:gdLst>
                <a:gd name="T0" fmla="*/ 393555 w 21590"/>
                <a:gd name="T1" fmla="*/ 666596 h 21600"/>
                <a:gd name="T2" fmla="*/ 393555 w 21590"/>
                <a:gd name="T3" fmla="*/ 666596 h 21600"/>
                <a:gd name="T4" fmla="*/ 393555 w 21590"/>
                <a:gd name="T5" fmla="*/ 666596 h 21600"/>
                <a:gd name="T6" fmla="*/ 393555 w 21590"/>
                <a:gd name="T7" fmla="*/ 6665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0" h="21600" extrusionOk="0">
                  <a:moveTo>
                    <a:pt x="6180" y="20003"/>
                  </a:moveTo>
                  <a:cubicBezTo>
                    <a:pt x="8533" y="20471"/>
                    <a:pt x="10939" y="20840"/>
                    <a:pt x="13381" y="21108"/>
                  </a:cubicBezTo>
                  <a:cubicBezTo>
                    <a:pt x="15768" y="21370"/>
                    <a:pt x="18183" y="21534"/>
                    <a:pt x="20608" y="21600"/>
                  </a:cubicBezTo>
                  <a:cubicBezTo>
                    <a:pt x="21272" y="19324"/>
                    <a:pt x="21600" y="17019"/>
                    <a:pt x="21590" y="14710"/>
                  </a:cubicBezTo>
                  <a:cubicBezTo>
                    <a:pt x="21579" y="12392"/>
                    <a:pt x="21228" y="10080"/>
                    <a:pt x="20540" y="7798"/>
                  </a:cubicBezTo>
                  <a:cubicBezTo>
                    <a:pt x="16481" y="7552"/>
                    <a:pt x="12569" y="6765"/>
                    <a:pt x="9098" y="5498"/>
                  </a:cubicBezTo>
                  <a:cubicBezTo>
                    <a:pt x="5353" y="4130"/>
                    <a:pt x="2230" y="2243"/>
                    <a:pt x="0" y="0"/>
                  </a:cubicBezTo>
                  <a:cubicBezTo>
                    <a:pt x="2813" y="2901"/>
                    <a:pt x="4800" y="6056"/>
                    <a:pt x="5881" y="9338"/>
                  </a:cubicBezTo>
                  <a:cubicBezTo>
                    <a:pt x="7039" y="12855"/>
                    <a:pt x="7140" y="16466"/>
                    <a:pt x="6180" y="20003"/>
                  </a:cubicBezTo>
                  <a:close/>
                </a:path>
              </a:pathLst>
            </a:custGeom>
            <a:solidFill>
              <a:schemeClr val="bg1">
                <a:lumMod val="65000"/>
              </a:schemeClr>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16" name="Фигура">
              <a:extLst>
                <a:ext uri="{FF2B5EF4-FFF2-40B4-BE49-F238E27FC236}">
                  <a16:creationId xmlns:a16="http://schemas.microsoft.com/office/drawing/2014/main" id="{BCDB0A35-847B-5FB6-D72E-3F15971DA63F}"/>
                </a:ext>
              </a:extLst>
            </p:cNvPr>
            <p:cNvSpPr>
              <a:spLocks/>
            </p:cNvSpPr>
            <p:nvPr/>
          </p:nvSpPr>
          <p:spPr bwMode="auto">
            <a:xfrm>
              <a:off x="7665856" y="4821064"/>
              <a:ext cx="515676" cy="669789"/>
            </a:xfrm>
            <a:custGeom>
              <a:avLst/>
              <a:gdLst>
                <a:gd name="T0" fmla="*/ 469036 w 21600"/>
                <a:gd name="T1" fmla="*/ 646159 h 21600"/>
                <a:gd name="T2" fmla="*/ 469036 w 21600"/>
                <a:gd name="T3" fmla="*/ 646159 h 21600"/>
                <a:gd name="T4" fmla="*/ 469036 w 21600"/>
                <a:gd name="T5" fmla="*/ 646159 h 21600"/>
                <a:gd name="T6" fmla="*/ 469036 w 21600"/>
                <a:gd name="T7" fmla="*/ 6461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2716"/>
                  </a:moveTo>
                  <a:cubicBezTo>
                    <a:pt x="367" y="14244"/>
                    <a:pt x="886" y="15750"/>
                    <a:pt x="1554" y="17223"/>
                  </a:cubicBezTo>
                  <a:cubicBezTo>
                    <a:pt x="2234" y="18725"/>
                    <a:pt x="3067" y="20188"/>
                    <a:pt x="4046" y="21600"/>
                  </a:cubicBezTo>
                  <a:cubicBezTo>
                    <a:pt x="7156" y="20827"/>
                    <a:pt x="10151" y="19829"/>
                    <a:pt x="12986" y="18621"/>
                  </a:cubicBezTo>
                  <a:cubicBezTo>
                    <a:pt x="15833" y="17407"/>
                    <a:pt x="18504" y="15988"/>
                    <a:pt x="20958" y="14384"/>
                  </a:cubicBezTo>
                  <a:cubicBezTo>
                    <a:pt x="19414" y="12122"/>
                    <a:pt x="18670" y="9616"/>
                    <a:pt x="18792" y="7093"/>
                  </a:cubicBezTo>
                  <a:cubicBezTo>
                    <a:pt x="18913" y="4597"/>
                    <a:pt x="19877" y="2161"/>
                    <a:pt x="21600" y="0"/>
                  </a:cubicBezTo>
                  <a:cubicBezTo>
                    <a:pt x="19027" y="2933"/>
                    <a:pt x="15809" y="5540"/>
                    <a:pt x="12076" y="7719"/>
                  </a:cubicBezTo>
                  <a:cubicBezTo>
                    <a:pt x="8442" y="9840"/>
                    <a:pt x="4365" y="11527"/>
                    <a:pt x="0" y="12716"/>
                  </a:cubicBezTo>
                  <a:close/>
                </a:path>
              </a:pathLst>
            </a:custGeom>
            <a:solidFill>
              <a:srgbClr val="89C87A"/>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17" name="Фигура">
              <a:extLst>
                <a:ext uri="{FF2B5EF4-FFF2-40B4-BE49-F238E27FC236}">
                  <a16:creationId xmlns:a16="http://schemas.microsoft.com/office/drawing/2014/main" id="{9D63A717-6FA6-21C2-1189-F4AB1AA0A605}"/>
                </a:ext>
              </a:extLst>
            </p:cNvPr>
            <p:cNvSpPr>
              <a:spLocks/>
            </p:cNvSpPr>
            <p:nvPr/>
          </p:nvSpPr>
          <p:spPr bwMode="auto">
            <a:xfrm>
              <a:off x="7784437" y="3889355"/>
              <a:ext cx="523307" cy="694071"/>
            </a:xfrm>
            <a:custGeom>
              <a:avLst/>
              <a:gdLst>
                <a:gd name="T0" fmla="*/ 475976 w 21600"/>
                <a:gd name="T1" fmla="*/ 669585 h 21600"/>
                <a:gd name="T2" fmla="*/ 475976 w 21600"/>
                <a:gd name="T3" fmla="*/ 669585 h 21600"/>
                <a:gd name="T4" fmla="*/ 475976 w 21600"/>
                <a:gd name="T5" fmla="*/ 669585 h 21600"/>
                <a:gd name="T6" fmla="*/ 475976 w 21600"/>
                <a:gd name="T7" fmla="*/ 66958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787" y="19325"/>
                    <a:pt x="2775" y="16776"/>
                    <a:pt x="2880" y="14171"/>
                  </a:cubicBezTo>
                  <a:cubicBezTo>
                    <a:pt x="2981" y="11650"/>
                    <a:pt x="2252" y="9147"/>
                    <a:pt x="750" y="6862"/>
                  </a:cubicBezTo>
                  <a:cubicBezTo>
                    <a:pt x="3286" y="5390"/>
                    <a:pt x="5989" y="4071"/>
                    <a:pt x="8832" y="2916"/>
                  </a:cubicBezTo>
                  <a:cubicBezTo>
                    <a:pt x="11639" y="1776"/>
                    <a:pt x="14574" y="801"/>
                    <a:pt x="17605" y="0"/>
                  </a:cubicBezTo>
                  <a:cubicBezTo>
                    <a:pt x="18624" y="1352"/>
                    <a:pt x="19475" y="2765"/>
                    <a:pt x="20149" y="4222"/>
                  </a:cubicBezTo>
                  <a:cubicBezTo>
                    <a:pt x="20805" y="5641"/>
                    <a:pt x="21290" y="7097"/>
                    <a:pt x="21600" y="8575"/>
                  </a:cubicBezTo>
                  <a:cubicBezTo>
                    <a:pt x="17578" y="9607"/>
                    <a:pt x="13811" y="11085"/>
                    <a:pt x="10439" y="12955"/>
                  </a:cubicBezTo>
                  <a:cubicBezTo>
                    <a:pt x="6186" y="15315"/>
                    <a:pt x="2637" y="18254"/>
                    <a:pt x="0" y="21600"/>
                  </a:cubicBezTo>
                  <a:close/>
                </a:path>
              </a:pathLst>
            </a:custGeom>
            <a:solidFill>
              <a:schemeClr val="accent6"/>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18" name="Фигура">
              <a:extLst>
                <a:ext uri="{FF2B5EF4-FFF2-40B4-BE49-F238E27FC236}">
                  <a16:creationId xmlns:a16="http://schemas.microsoft.com/office/drawing/2014/main" id="{35D78D63-EC9D-0BD2-B9FE-C9417D54FFDE}"/>
                </a:ext>
              </a:extLst>
            </p:cNvPr>
            <p:cNvSpPr>
              <a:spLocks/>
            </p:cNvSpPr>
            <p:nvPr/>
          </p:nvSpPr>
          <p:spPr bwMode="auto">
            <a:xfrm>
              <a:off x="6474914" y="3608818"/>
              <a:ext cx="846575" cy="442276"/>
            </a:xfrm>
            <a:custGeom>
              <a:avLst/>
              <a:gdLst>
                <a:gd name="T0" fmla="*/ 770006 w 21600"/>
                <a:gd name="T1" fmla="*/ 426673 h 21600"/>
                <a:gd name="T2" fmla="*/ 770006 w 21600"/>
                <a:gd name="T3" fmla="*/ 426673 h 21600"/>
                <a:gd name="T4" fmla="*/ 770006 w 21600"/>
                <a:gd name="T5" fmla="*/ 426673 h 21600"/>
                <a:gd name="T6" fmla="*/ 770006 w 21600"/>
                <a:gd name="T7" fmla="*/ 42667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129" y="0"/>
                  </a:moveTo>
                  <a:cubicBezTo>
                    <a:pt x="4121" y="1566"/>
                    <a:pt x="3178" y="3264"/>
                    <a:pt x="2308" y="5080"/>
                  </a:cubicBezTo>
                  <a:cubicBezTo>
                    <a:pt x="1467" y="6838"/>
                    <a:pt x="695" y="8701"/>
                    <a:pt x="0" y="10656"/>
                  </a:cubicBezTo>
                  <a:cubicBezTo>
                    <a:pt x="1457" y="12975"/>
                    <a:pt x="3029" y="15047"/>
                    <a:pt x="4697" y="16845"/>
                  </a:cubicBezTo>
                  <a:cubicBezTo>
                    <a:pt x="6468" y="18754"/>
                    <a:pt x="8337" y="20347"/>
                    <a:pt x="10280" y="21600"/>
                  </a:cubicBezTo>
                  <a:cubicBezTo>
                    <a:pt x="11568" y="17986"/>
                    <a:pt x="13374" y="15068"/>
                    <a:pt x="15506" y="13155"/>
                  </a:cubicBezTo>
                  <a:cubicBezTo>
                    <a:pt x="17398" y="11457"/>
                    <a:pt x="19488" y="10606"/>
                    <a:pt x="21600" y="10673"/>
                  </a:cubicBezTo>
                  <a:cubicBezTo>
                    <a:pt x="18522" y="10683"/>
                    <a:pt x="15469" y="9698"/>
                    <a:pt x="12583" y="7764"/>
                  </a:cubicBezTo>
                  <a:cubicBezTo>
                    <a:pt x="9875" y="5949"/>
                    <a:pt x="7355" y="3324"/>
                    <a:pt x="5129" y="0"/>
                  </a:cubicBezTo>
                  <a:close/>
                </a:path>
              </a:pathLst>
            </a:custGeom>
            <a:solidFill>
              <a:srgbClr val="5593C0"/>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19" name="Фигура">
              <a:extLst>
                <a:ext uri="{FF2B5EF4-FFF2-40B4-BE49-F238E27FC236}">
                  <a16:creationId xmlns:a16="http://schemas.microsoft.com/office/drawing/2014/main" id="{6307BB14-8721-1C00-01CD-3003C80FFC74}"/>
                </a:ext>
              </a:extLst>
            </p:cNvPr>
            <p:cNvSpPr>
              <a:spLocks/>
            </p:cNvSpPr>
            <p:nvPr/>
          </p:nvSpPr>
          <p:spPr bwMode="auto">
            <a:xfrm>
              <a:off x="7328398" y="1938500"/>
              <a:ext cx="437747" cy="663118"/>
            </a:xfrm>
            <a:custGeom>
              <a:avLst/>
              <a:gdLst>
                <a:gd name="T0" fmla="*/ 398155 w 21600"/>
                <a:gd name="T1" fmla="*/ 639724 h 21600"/>
                <a:gd name="T2" fmla="*/ 398155 w 21600"/>
                <a:gd name="T3" fmla="*/ 639724 h 21600"/>
                <a:gd name="T4" fmla="*/ 398155 w 21600"/>
                <a:gd name="T5" fmla="*/ 639724 h 21600"/>
                <a:gd name="T6" fmla="*/ 398155 w 21600"/>
                <a:gd name="T7" fmla="*/ 63972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540" y="1909"/>
                  </a:moveTo>
                  <a:cubicBezTo>
                    <a:pt x="14025" y="1323"/>
                    <a:pt x="11437" y="867"/>
                    <a:pt x="8802" y="547"/>
                  </a:cubicBezTo>
                  <a:cubicBezTo>
                    <a:pt x="6220" y="233"/>
                    <a:pt x="3601" y="50"/>
                    <a:pt x="972" y="0"/>
                  </a:cubicBezTo>
                  <a:cubicBezTo>
                    <a:pt x="325" y="2403"/>
                    <a:pt x="0" y="4836"/>
                    <a:pt x="0" y="7273"/>
                  </a:cubicBezTo>
                  <a:cubicBezTo>
                    <a:pt x="0" y="9693"/>
                    <a:pt x="321" y="12109"/>
                    <a:pt x="960" y="14497"/>
                  </a:cubicBezTo>
                  <a:cubicBezTo>
                    <a:pt x="4680" y="14605"/>
                    <a:pt x="8322" y="15198"/>
                    <a:pt x="11651" y="16237"/>
                  </a:cubicBezTo>
                  <a:cubicBezTo>
                    <a:pt x="15634" y="17480"/>
                    <a:pt x="19054" y="19324"/>
                    <a:pt x="21600" y="21600"/>
                  </a:cubicBezTo>
                  <a:cubicBezTo>
                    <a:pt x="18944" y="18491"/>
                    <a:pt x="17165" y="15121"/>
                    <a:pt x="16341" y="11637"/>
                  </a:cubicBezTo>
                  <a:cubicBezTo>
                    <a:pt x="15578" y="8408"/>
                    <a:pt x="15645" y="5125"/>
                    <a:pt x="16540" y="1909"/>
                  </a:cubicBezTo>
                  <a:close/>
                </a:path>
              </a:pathLst>
            </a:custGeom>
            <a:solidFill>
              <a:schemeClr val="accent6"/>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20" name="Фигура">
              <a:extLst>
                <a:ext uri="{FF2B5EF4-FFF2-40B4-BE49-F238E27FC236}">
                  <a16:creationId xmlns:a16="http://schemas.microsoft.com/office/drawing/2014/main" id="{FAFA61D5-932B-CA93-78CD-F0A49B9331D1}"/>
                </a:ext>
              </a:extLst>
            </p:cNvPr>
            <p:cNvSpPr>
              <a:spLocks/>
            </p:cNvSpPr>
            <p:nvPr/>
          </p:nvSpPr>
          <p:spPr bwMode="auto">
            <a:xfrm>
              <a:off x="7345122" y="3171495"/>
              <a:ext cx="817418" cy="433496"/>
            </a:xfrm>
            <a:custGeom>
              <a:avLst/>
              <a:gdLst>
                <a:gd name="T0" fmla="*/ 743487 w 21600"/>
                <a:gd name="T1" fmla="*/ 418203 h 21600"/>
                <a:gd name="T2" fmla="*/ 743487 w 21600"/>
                <a:gd name="T3" fmla="*/ 418203 h 21600"/>
                <a:gd name="T4" fmla="*/ 743487 w 21600"/>
                <a:gd name="T5" fmla="*/ 418203 h 21600"/>
                <a:gd name="T6" fmla="*/ 743487 w 21600"/>
                <a:gd name="T7" fmla="*/ 4182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0681"/>
                  </a:moveTo>
                  <a:cubicBezTo>
                    <a:pt x="2198" y="10456"/>
                    <a:pt x="4339" y="9347"/>
                    <a:pt x="6261" y="7436"/>
                  </a:cubicBezTo>
                  <a:cubicBezTo>
                    <a:pt x="8112" y="5596"/>
                    <a:pt x="9714" y="3058"/>
                    <a:pt x="10954" y="0"/>
                  </a:cubicBezTo>
                  <a:cubicBezTo>
                    <a:pt x="12909" y="1320"/>
                    <a:pt x="14796" y="2937"/>
                    <a:pt x="16595" y="4834"/>
                  </a:cubicBezTo>
                  <a:cubicBezTo>
                    <a:pt x="18361" y="6698"/>
                    <a:pt x="20036" y="8824"/>
                    <a:pt x="21600" y="11190"/>
                  </a:cubicBezTo>
                  <a:cubicBezTo>
                    <a:pt x="20962" y="13131"/>
                    <a:pt x="20224" y="14962"/>
                    <a:pt x="19395" y="16660"/>
                  </a:cubicBezTo>
                  <a:cubicBezTo>
                    <a:pt x="18509" y="18475"/>
                    <a:pt x="17524" y="20130"/>
                    <a:pt x="16454" y="21600"/>
                  </a:cubicBezTo>
                  <a:cubicBezTo>
                    <a:pt x="14142" y="18168"/>
                    <a:pt x="11517" y="15464"/>
                    <a:pt x="8692" y="13603"/>
                  </a:cubicBezTo>
                  <a:cubicBezTo>
                    <a:pt x="5908" y="11769"/>
                    <a:pt x="2969" y="10781"/>
                    <a:pt x="0" y="10681"/>
                  </a:cubicBezTo>
                  <a:close/>
                </a:path>
              </a:pathLst>
            </a:custGeom>
            <a:solidFill>
              <a:srgbClr val="9593C8"/>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21" name="Фигура">
              <a:extLst>
                <a:ext uri="{FF2B5EF4-FFF2-40B4-BE49-F238E27FC236}">
                  <a16:creationId xmlns:a16="http://schemas.microsoft.com/office/drawing/2014/main" id="{E59DEF89-C107-48BF-0655-BDF48C7444A4}"/>
                </a:ext>
              </a:extLst>
            </p:cNvPr>
            <p:cNvSpPr>
              <a:spLocks/>
            </p:cNvSpPr>
            <p:nvPr/>
          </p:nvSpPr>
          <p:spPr bwMode="auto">
            <a:xfrm>
              <a:off x="8194110" y="2429834"/>
              <a:ext cx="439823" cy="673295"/>
            </a:xfrm>
            <a:custGeom>
              <a:avLst/>
              <a:gdLst>
                <a:gd name="T0" fmla="*/ 400043 w 21551"/>
                <a:gd name="T1" fmla="*/ 649542 h 21600"/>
                <a:gd name="T2" fmla="*/ 400043 w 21551"/>
                <a:gd name="T3" fmla="*/ 649542 h 21600"/>
                <a:gd name="T4" fmla="*/ 400043 w 21551"/>
                <a:gd name="T5" fmla="*/ 649542 h 21600"/>
                <a:gd name="T6" fmla="*/ 400043 w 21551"/>
                <a:gd name="T7" fmla="*/ 6495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1" h="21600" extrusionOk="0">
                  <a:moveTo>
                    <a:pt x="0" y="0"/>
                  </a:moveTo>
                  <a:cubicBezTo>
                    <a:pt x="2341" y="2266"/>
                    <a:pt x="5555" y="4138"/>
                    <a:pt x="9355" y="5450"/>
                  </a:cubicBezTo>
                  <a:cubicBezTo>
                    <a:pt x="12767" y="6627"/>
                    <a:pt x="16561" y="7319"/>
                    <a:pt x="20460" y="7477"/>
                  </a:cubicBezTo>
                  <a:cubicBezTo>
                    <a:pt x="21128" y="9765"/>
                    <a:pt x="21490" y="12084"/>
                    <a:pt x="21544" y="14410"/>
                  </a:cubicBezTo>
                  <a:cubicBezTo>
                    <a:pt x="21600" y="16816"/>
                    <a:pt x="21325" y="19222"/>
                    <a:pt x="20723" y="21600"/>
                  </a:cubicBezTo>
                  <a:cubicBezTo>
                    <a:pt x="18173" y="21543"/>
                    <a:pt x="15634" y="21371"/>
                    <a:pt x="13125" y="21086"/>
                  </a:cubicBezTo>
                  <a:cubicBezTo>
                    <a:pt x="10548" y="20794"/>
                    <a:pt x="8010" y="20382"/>
                    <a:pt x="5533" y="19856"/>
                  </a:cubicBezTo>
                  <a:cubicBezTo>
                    <a:pt x="6430" y="16507"/>
                    <a:pt x="6421" y="13089"/>
                    <a:pt x="5507" y="9741"/>
                  </a:cubicBezTo>
                  <a:cubicBezTo>
                    <a:pt x="4574" y="6326"/>
                    <a:pt x="2712" y="3032"/>
                    <a:pt x="0" y="0"/>
                  </a:cubicBezTo>
                  <a:close/>
                </a:path>
              </a:pathLst>
            </a:custGeom>
            <a:solidFill>
              <a:srgbClr val="A2CBC7">
                <a:alpha val="9804"/>
              </a:srgbClr>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22" name="Фигура">
              <a:extLst>
                <a:ext uri="{FF2B5EF4-FFF2-40B4-BE49-F238E27FC236}">
                  <a16:creationId xmlns:a16="http://schemas.microsoft.com/office/drawing/2014/main" id="{3E5667E1-7494-6592-0E80-D8BB2027C6E5}"/>
                </a:ext>
              </a:extLst>
            </p:cNvPr>
            <p:cNvSpPr>
              <a:spLocks/>
            </p:cNvSpPr>
            <p:nvPr/>
          </p:nvSpPr>
          <p:spPr bwMode="auto">
            <a:xfrm>
              <a:off x="8989391" y="2669308"/>
              <a:ext cx="499448" cy="646147"/>
            </a:xfrm>
            <a:custGeom>
              <a:avLst/>
              <a:gdLst>
                <a:gd name="T0" fmla="*/ 454275 w 21600"/>
                <a:gd name="T1" fmla="*/ 623351 h 21600"/>
                <a:gd name="T2" fmla="*/ 454275 w 21600"/>
                <a:gd name="T3" fmla="*/ 623351 h 21600"/>
                <a:gd name="T4" fmla="*/ 454275 w 21600"/>
                <a:gd name="T5" fmla="*/ 623351 h 21600"/>
                <a:gd name="T6" fmla="*/ 454275 w 21600"/>
                <a:gd name="T7" fmla="*/ 623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0205" y="2238"/>
                    <a:pt x="19491" y="4669"/>
                    <a:pt x="19508" y="7127"/>
                  </a:cubicBezTo>
                  <a:cubicBezTo>
                    <a:pt x="19524" y="9517"/>
                    <a:pt x="20230" y="11878"/>
                    <a:pt x="21581" y="14056"/>
                  </a:cubicBezTo>
                  <a:cubicBezTo>
                    <a:pt x="19043" y="15781"/>
                    <a:pt x="16253" y="17297"/>
                    <a:pt x="13261" y="18577"/>
                  </a:cubicBezTo>
                  <a:cubicBezTo>
                    <a:pt x="10355" y="19821"/>
                    <a:pt x="7275" y="20834"/>
                    <a:pt x="4074" y="21600"/>
                  </a:cubicBezTo>
                  <a:cubicBezTo>
                    <a:pt x="3112" y="20217"/>
                    <a:pt x="2293" y="18783"/>
                    <a:pt x="1622" y="17312"/>
                  </a:cubicBezTo>
                  <a:cubicBezTo>
                    <a:pt x="909" y="15746"/>
                    <a:pt x="366" y="14142"/>
                    <a:pt x="0" y="12514"/>
                  </a:cubicBezTo>
                  <a:cubicBezTo>
                    <a:pt x="4444" y="11395"/>
                    <a:pt x="8594" y="9734"/>
                    <a:pt x="12274" y="7601"/>
                  </a:cubicBezTo>
                  <a:cubicBezTo>
                    <a:pt x="15951" y="5470"/>
                    <a:pt x="19104" y="2900"/>
                    <a:pt x="21600" y="0"/>
                  </a:cubicBezTo>
                  <a:close/>
                </a:path>
              </a:pathLst>
            </a:custGeom>
            <a:solidFill>
              <a:schemeClr val="bg1">
                <a:lumMod val="65000"/>
              </a:schemeClr>
            </a:solidFill>
            <a:ln>
              <a:noFill/>
            </a:ln>
          </p:spPr>
          <p:txBody>
            <a:bodyPr lIns="50800" tIns="50800" rIns="50800" bIns="50800" anchor="ctr"/>
            <a:lstStyle/>
            <a:p>
              <a:endParaRPr lang="en-US" sz="1050" dirty="0">
                <a:latin typeface="Avenir Next" panose="020B050302020202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800D80C1-6AED-09A3-CC13-748B16967606}"/>
                </a:ext>
              </a:extLst>
            </p:cNvPr>
            <p:cNvSpPr txBox="1"/>
            <p:nvPr/>
          </p:nvSpPr>
          <p:spPr>
            <a:xfrm>
              <a:off x="8092646" y="1843326"/>
              <a:ext cx="1156403" cy="479545"/>
            </a:xfrm>
            <a:prstGeom prst="rect">
              <a:avLst/>
            </a:prstGeom>
            <a:noFill/>
          </p:spPr>
          <p:txBody>
            <a:bodyPr wrap="none" rtlCol="0" anchor="ctr">
              <a:spAutoFit/>
            </a:bodyPr>
            <a:lstStyle/>
            <a:p>
              <a:pPr algn="ctr"/>
              <a:r>
                <a:rPr lang="en-US" sz="1050" dirty="0">
                  <a:solidFill>
                    <a:schemeClr val="tx2"/>
                  </a:solidFill>
                  <a:latin typeface="Avenir Next" panose="020B0503020202020204" pitchFamily="34" charset="0"/>
                  <a:cs typeface="Calibri" panose="020F0502020204030204" pitchFamily="34" charset="0"/>
                </a:rPr>
                <a:t>Local Patient </a:t>
              </a:r>
            </a:p>
            <a:p>
              <a:pPr algn="ctr"/>
              <a:r>
                <a:rPr lang="en-US" sz="1050" dirty="0">
                  <a:solidFill>
                    <a:schemeClr val="tx2"/>
                  </a:solidFill>
                  <a:latin typeface="Avenir Next" panose="020B0503020202020204" pitchFamily="34" charset="0"/>
                  <a:cs typeface="Calibri" panose="020F0502020204030204" pitchFamily="34" charset="0"/>
                </a:rPr>
                <a:t>Population</a:t>
              </a:r>
            </a:p>
          </p:txBody>
        </p:sp>
        <p:sp>
          <p:nvSpPr>
            <p:cNvPr id="24" name="TextBox 23">
              <a:extLst>
                <a:ext uri="{FF2B5EF4-FFF2-40B4-BE49-F238E27FC236}">
                  <a16:creationId xmlns:a16="http://schemas.microsoft.com/office/drawing/2014/main" id="{2BE05B77-8D22-1643-E112-65BB8BC359DE}"/>
                </a:ext>
              </a:extLst>
            </p:cNvPr>
            <p:cNvSpPr txBox="1"/>
            <p:nvPr/>
          </p:nvSpPr>
          <p:spPr>
            <a:xfrm>
              <a:off x="8107505" y="4815107"/>
              <a:ext cx="1079689" cy="479545"/>
            </a:xfrm>
            <a:prstGeom prst="rect">
              <a:avLst/>
            </a:prstGeom>
            <a:noFill/>
          </p:spPr>
          <p:txBody>
            <a:bodyPr wrap="none" rtlCol="0" anchor="ctr">
              <a:spAutoFit/>
            </a:bodyPr>
            <a:lstStyle/>
            <a:p>
              <a:pPr algn="ctr"/>
              <a:r>
                <a:rPr lang="en-US" sz="1050" dirty="0">
                  <a:solidFill>
                    <a:schemeClr val="tx2"/>
                  </a:solidFill>
                  <a:latin typeface="Avenir Next" panose="020B0503020202020204" pitchFamily="34" charset="0"/>
                  <a:cs typeface="Calibri" panose="020F0502020204030204" pitchFamily="34" charset="0"/>
                </a:rPr>
                <a:t>Community </a:t>
              </a:r>
            </a:p>
            <a:p>
              <a:pPr algn="ctr"/>
              <a:r>
                <a:rPr lang="en-US" sz="1050" dirty="0">
                  <a:solidFill>
                    <a:schemeClr val="tx2"/>
                  </a:solidFill>
                  <a:latin typeface="Avenir Next" panose="020B0503020202020204" pitchFamily="34" charset="0"/>
                  <a:cs typeface="Calibri" panose="020F0502020204030204" pitchFamily="34" charset="0"/>
                </a:rPr>
                <a:t>Programs</a:t>
              </a:r>
            </a:p>
          </p:txBody>
        </p:sp>
        <p:sp>
          <p:nvSpPr>
            <p:cNvPr id="25" name="TextBox 24">
              <a:extLst>
                <a:ext uri="{FF2B5EF4-FFF2-40B4-BE49-F238E27FC236}">
                  <a16:creationId xmlns:a16="http://schemas.microsoft.com/office/drawing/2014/main" id="{42373CDE-31FA-4FF4-3264-EFFE0CE99090}"/>
                </a:ext>
              </a:extLst>
            </p:cNvPr>
            <p:cNvSpPr txBox="1"/>
            <p:nvPr/>
          </p:nvSpPr>
          <p:spPr>
            <a:xfrm>
              <a:off x="9449140" y="2722774"/>
              <a:ext cx="1065417" cy="282589"/>
            </a:xfrm>
            <a:prstGeom prst="rect">
              <a:avLst/>
            </a:prstGeom>
            <a:noFill/>
          </p:spPr>
          <p:txBody>
            <a:bodyPr wrap="none" rtlCol="0" anchor="ctr">
              <a:spAutoFit/>
            </a:bodyPr>
            <a:lstStyle/>
            <a:p>
              <a:pPr algn="ctr"/>
              <a:r>
                <a:rPr lang="en-US" sz="1050" dirty="0">
                  <a:solidFill>
                    <a:schemeClr val="tx2"/>
                  </a:solidFill>
                  <a:latin typeface="Avenir Next" panose="020B0503020202020204" pitchFamily="34" charset="0"/>
                  <a:cs typeface="Calibri" panose="020F0502020204030204" pitchFamily="34" charset="0"/>
                </a:rPr>
                <a:t>Government</a:t>
              </a:r>
            </a:p>
          </p:txBody>
        </p:sp>
        <p:sp>
          <p:nvSpPr>
            <p:cNvPr id="26" name="TextBox 25">
              <a:extLst>
                <a:ext uri="{FF2B5EF4-FFF2-40B4-BE49-F238E27FC236}">
                  <a16:creationId xmlns:a16="http://schemas.microsoft.com/office/drawing/2014/main" id="{5B72E65C-49EC-2C35-30B7-4FE157682562}"/>
                </a:ext>
              </a:extLst>
            </p:cNvPr>
            <p:cNvSpPr txBox="1"/>
            <p:nvPr/>
          </p:nvSpPr>
          <p:spPr>
            <a:xfrm>
              <a:off x="9438439" y="4200693"/>
              <a:ext cx="1086826" cy="282589"/>
            </a:xfrm>
            <a:prstGeom prst="rect">
              <a:avLst/>
            </a:prstGeom>
            <a:noFill/>
          </p:spPr>
          <p:txBody>
            <a:bodyPr wrap="none" rtlCol="0" anchor="ctr">
              <a:spAutoFit/>
            </a:bodyPr>
            <a:lstStyle/>
            <a:p>
              <a:pPr algn="ctr"/>
              <a:r>
                <a:rPr lang="en-US" sz="1050" dirty="0">
                  <a:solidFill>
                    <a:schemeClr val="tx2"/>
                  </a:solidFill>
                  <a:latin typeface="Avenir Next" panose="020B0503020202020204" pitchFamily="34" charset="0"/>
                  <a:cs typeface="Calibri" panose="020F0502020204030204" pitchFamily="34" charset="0"/>
                </a:rPr>
                <a:t>Primary Care</a:t>
              </a:r>
            </a:p>
          </p:txBody>
        </p:sp>
        <p:sp>
          <p:nvSpPr>
            <p:cNvPr id="27" name="TextBox 26">
              <a:extLst>
                <a:ext uri="{FF2B5EF4-FFF2-40B4-BE49-F238E27FC236}">
                  <a16:creationId xmlns:a16="http://schemas.microsoft.com/office/drawing/2014/main" id="{6ACCA8B4-EA94-F816-A4D3-3832C4C40B40}"/>
                </a:ext>
              </a:extLst>
            </p:cNvPr>
            <p:cNvSpPr txBox="1"/>
            <p:nvPr/>
          </p:nvSpPr>
          <p:spPr>
            <a:xfrm>
              <a:off x="6764136" y="2700835"/>
              <a:ext cx="1101098" cy="291152"/>
            </a:xfrm>
            <a:prstGeom prst="rect">
              <a:avLst/>
            </a:prstGeom>
            <a:noFill/>
          </p:spPr>
          <p:txBody>
            <a:bodyPr wrap="none" rtlCol="0" anchor="ctr">
              <a:spAutoFit/>
            </a:bodyPr>
            <a:lstStyle/>
            <a:p>
              <a:pPr algn="ctr"/>
              <a:r>
                <a:rPr lang="en-US" sz="1050" dirty="0">
                  <a:solidFill>
                    <a:schemeClr val="tx2"/>
                  </a:solidFill>
                  <a:latin typeface="Avenir Next" panose="020B0503020202020204" pitchFamily="34" charset="0"/>
                  <a:cs typeface="Calibri" panose="020F0502020204030204" pitchFamily="34" charset="0"/>
                </a:rPr>
                <a:t>Cultural Bias</a:t>
              </a:r>
            </a:p>
          </p:txBody>
        </p:sp>
        <p:sp>
          <p:nvSpPr>
            <p:cNvPr id="28" name="TextBox 27">
              <a:extLst>
                <a:ext uri="{FF2B5EF4-FFF2-40B4-BE49-F238E27FC236}">
                  <a16:creationId xmlns:a16="http://schemas.microsoft.com/office/drawing/2014/main" id="{A6A53D93-9B43-9B1B-92C6-8663793A3DC3}"/>
                </a:ext>
              </a:extLst>
            </p:cNvPr>
            <p:cNvSpPr txBox="1"/>
            <p:nvPr/>
          </p:nvSpPr>
          <p:spPr>
            <a:xfrm>
              <a:off x="6883778" y="4226718"/>
              <a:ext cx="922696" cy="282589"/>
            </a:xfrm>
            <a:prstGeom prst="rect">
              <a:avLst/>
            </a:prstGeom>
            <a:noFill/>
          </p:spPr>
          <p:txBody>
            <a:bodyPr wrap="none" rtlCol="0" anchor="ctr">
              <a:spAutoFit/>
            </a:bodyPr>
            <a:lstStyle/>
            <a:p>
              <a:pPr algn="ctr"/>
              <a:r>
                <a:rPr lang="en-US" sz="1050" dirty="0">
                  <a:solidFill>
                    <a:schemeClr val="tx2"/>
                  </a:solidFill>
                  <a:latin typeface="Avenir Next" panose="020B0503020202020204" pitchFamily="34" charset="0"/>
                  <a:cs typeface="Calibri" panose="020F0502020204030204" pitchFamily="34" charset="0"/>
                </a:rPr>
                <a:t>Workforce</a:t>
              </a:r>
            </a:p>
          </p:txBody>
        </p:sp>
        <p:pic>
          <p:nvPicPr>
            <p:cNvPr id="29" name="Graphic 28" descr="Hospital with solid fill">
              <a:extLst>
                <a:ext uri="{FF2B5EF4-FFF2-40B4-BE49-F238E27FC236}">
                  <a16:creationId xmlns:a16="http://schemas.microsoft.com/office/drawing/2014/main" id="{3CDF15A8-A181-7BE1-CE0A-341FD5E234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9022" y="3082818"/>
              <a:ext cx="914400" cy="914400"/>
            </a:xfrm>
            <a:prstGeom prst="rect">
              <a:avLst/>
            </a:prstGeom>
          </p:spPr>
        </p:pic>
      </p:grpSp>
    </p:spTree>
    <p:extLst>
      <p:ext uri="{BB962C8B-B14F-4D97-AF65-F5344CB8AC3E}">
        <p14:creationId xmlns:p14="http://schemas.microsoft.com/office/powerpoint/2010/main" val="13884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EA7F38-3BF7-6638-1CDA-F76F85E1D376}"/>
              </a:ext>
            </a:extLst>
          </p:cNvPr>
          <p:cNvSpPr/>
          <p:nvPr/>
        </p:nvSpPr>
        <p:spPr>
          <a:xfrm>
            <a:off x="7223473" y="2388781"/>
            <a:ext cx="2682815" cy="4769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16CD6DB7-9045-0A8F-11E2-5C0AABA3A9BA}"/>
              </a:ext>
            </a:extLst>
          </p:cNvPr>
          <p:cNvSpPr/>
          <p:nvPr/>
        </p:nvSpPr>
        <p:spPr>
          <a:xfrm>
            <a:off x="2285714" y="2388781"/>
            <a:ext cx="2682815" cy="4769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FF147361-8CAB-8ED1-2144-6D7A53FAAABC}"/>
              </a:ext>
            </a:extLst>
          </p:cNvPr>
          <p:cNvSpPr>
            <a:spLocks noGrp="1"/>
          </p:cNvSpPr>
          <p:nvPr>
            <p:ph type="title"/>
          </p:nvPr>
        </p:nvSpPr>
        <p:spPr/>
        <p:txBody>
          <a:bodyPr/>
          <a:lstStyle/>
          <a:p>
            <a:r>
              <a:rPr lang="en-US" dirty="0"/>
              <a:t>Staff Care</a:t>
            </a:r>
          </a:p>
        </p:txBody>
      </p:sp>
      <p:sp>
        <p:nvSpPr>
          <p:cNvPr id="4" name="Content Placeholder 3">
            <a:extLst>
              <a:ext uri="{FF2B5EF4-FFF2-40B4-BE49-F238E27FC236}">
                <a16:creationId xmlns:a16="http://schemas.microsoft.com/office/drawing/2014/main" id="{887ABCAC-7D83-DC7B-76A5-F6759B203DF0}"/>
              </a:ext>
            </a:extLst>
          </p:cNvPr>
          <p:cNvSpPr>
            <a:spLocks noGrp="1"/>
          </p:cNvSpPr>
          <p:nvPr>
            <p:ph sz="half" idx="1"/>
          </p:nvPr>
        </p:nvSpPr>
        <p:spPr>
          <a:xfrm>
            <a:off x="1341120" y="2475780"/>
            <a:ext cx="4572000" cy="3550115"/>
          </a:xfrm>
        </p:spPr>
        <p:txBody>
          <a:bodyPr/>
          <a:lstStyle/>
          <a:p>
            <a:pPr marL="4763" indent="0" algn="ctr">
              <a:buNone/>
            </a:pPr>
            <a:r>
              <a:rPr lang="en-US" b="1" dirty="0"/>
              <a:t>The Harsh Reality</a:t>
            </a:r>
          </a:p>
          <a:p>
            <a:pPr marL="4763" indent="0" algn="ctr">
              <a:buNone/>
            </a:pPr>
            <a:endParaRPr lang="en-US" b="1" dirty="0"/>
          </a:p>
          <a:p>
            <a:pPr marL="4763" indent="0">
              <a:buNone/>
            </a:pPr>
            <a:r>
              <a:rPr lang="en-US" dirty="0"/>
              <a:t>Behavioral health providers are exposed to vicarious trauma which can lead to:</a:t>
            </a:r>
          </a:p>
          <a:p>
            <a:pPr lvl="1"/>
            <a:r>
              <a:rPr lang="en-US" dirty="0"/>
              <a:t>Staff burnout</a:t>
            </a:r>
          </a:p>
          <a:p>
            <a:pPr lvl="1"/>
            <a:r>
              <a:rPr lang="en-US" dirty="0"/>
              <a:t>Staff mental health challenges</a:t>
            </a:r>
          </a:p>
          <a:p>
            <a:pPr lvl="1"/>
            <a:r>
              <a:rPr lang="en-US" dirty="0"/>
              <a:t>Decreased treatment efficacy </a:t>
            </a:r>
          </a:p>
          <a:p>
            <a:pPr lvl="1"/>
            <a:r>
              <a:rPr lang="en-US" dirty="0"/>
              <a:t>Costly turnover (staff and patient panel)</a:t>
            </a:r>
          </a:p>
          <a:p>
            <a:endParaRPr lang="en-US" dirty="0"/>
          </a:p>
        </p:txBody>
      </p:sp>
      <p:sp>
        <p:nvSpPr>
          <p:cNvPr id="5" name="Content Placeholder 4">
            <a:extLst>
              <a:ext uri="{FF2B5EF4-FFF2-40B4-BE49-F238E27FC236}">
                <a16:creationId xmlns:a16="http://schemas.microsoft.com/office/drawing/2014/main" id="{805F0953-9109-D2FC-8A16-CC2F725995D5}"/>
              </a:ext>
            </a:extLst>
          </p:cNvPr>
          <p:cNvSpPr>
            <a:spLocks noGrp="1"/>
          </p:cNvSpPr>
          <p:nvPr>
            <p:ph sz="half" idx="2"/>
          </p:nvPr>
        </p:nvSpPr>
        <p:spPr>
          <a:xfrm>
            <a:off x="6278880" y="2475780"/>
            <a:ext cx="4572000" cy="3550115"/>
          </a:xfrm>
        </p:spPr>
        <p:txBody>
          <a:bodyPr/>
          <a:lstStyle/>
          <a:p>
            <a:pPr marL="4763" indent="0" algn="ctr">
              <a:buNone/>
            </a:pPr>
            <a:r>
              <a:rPr lang="en-US" b="1" dirty="0"/>
              <a:t>Coping Mechanisms</a:t>
            </a:r>
          </a:p>
          <a:p>
            <a:pPr marL="4763" indent="0" algn="ctr">
              <a:buNone/>
            </a:pPr>
            <a:endParaRPr lang="en-US" b="1" dirty="0"/>
          </a:p>
          <a:p>
            <a:pPr marL="4763" indent="0">
              <a:buNone/>
            </a:pPr>
            <a:r>
              <a:rPr lang="en-US" dirty="0"/>
              <a:t>Stable organizations employ a variety of strategies to protect stability:</a:t>
            </a:r>
          </a:p>
          <a:p>
            <a:pPr lvl="1"/>
            <a:r>
              <a:rPr lang="en-US" dirty="0"/>
              <a:t>Effective supervision</a:t>
            </a:r>
          </a:p>
          <a:p>
            <a:pPr lvl="1"/>
            <a:r>
              <a:rPr lang="en-US" dirty="0"/>
              <a:t>Duress monitoring and staff safety plans</a:t>
            </a:r>
          </a:p>
          <a:p>
            <a:pPr lvl="1"/>
            <a:r>
              <a:rPr lang="en-US" dirty="0"/>
              <a:t>Adequate time off</a:t>
            </a:r>
          </a:p>
          <a:p>
            <a:pPr lvl="1"/>
            <a:r>
              <a:rPr lang="en-US" dirty="0"/>
              <a:t>Continuing education and training</a:t>
            </a:r>
          </a:p>
          <a:p>
            <a:endParaRPr lang="en-US" dirty="0"/>
          </a:p>
        </p:txBody>
      </p:sp>
      <p:sp>
        <p:nvSpPr>
          <p:cNvPr id="6" name="TextBox 5">
            <a:extLst>
              <a:ext uri="{FF2B5EF4-FFF2-40B4-BE49-F238E27FC236}">
                <a16:creationId xmlns:a16="http://schemas.microsoft.com/office/drawing/2014/main" id="{4407DCF6-B8CB-728D-B82A-A7B4C20C55BF}"/>
              </a:ext>
            </a:extLst>
          </p:cNvPr>
          <p:cNvSpPr txBox="1"/>
          <p:nvPr/>
        </p:nvSpPr>
        <p:spPr>
          <a:xfrm>
            <a:off x="1949116" y="1277327"/>
            <a:ext cx="7724272" cy="707886"/>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One of the leading causes of failure is turnover due to lack of programs to protect staff from burnout and negative impact to their own wellbeing</a:t>
            </a:r>
          </a:p>
        </p:txBody>
      </p:sp>
      <p:sp>
        <p:nvSpPr>
          <p:cNvPr id="7" name="Rectangle 6">
            <a:extLst>
              <a:ext uri="{FF2B5EF4-FFF2-40B4-BE49-F238E27FC236}">
                <a16:creationId xmlns:a16="http://schemas.microsoft.com/office/drawing/2014/main" id="{DF461255-3616-1A47-0817-684CE8993B85}"/>
              </a:ext>
            </a:extLst>
          </p:cNvPr>
          <p:cNvSpPr/>
          <p:nvPr/>
        </p:nvSpPr>
        <p:spPr>
          <a:xfrm>
            <a:off x="1851728" y="1204263"/>
            <a:ext cx="7919049" cy="854015"/>
          </a:xfrm>
          <a:prstGeom prst="rect">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532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2BB2-F488-CD60-CA2C-92E487B9849A}"/>
              </a:ext>
            </a:extLst>
          </p:cNvPr>
          <p:cNvSpPr>
            <a:spLocks noGrp="1"/>
          </p:cNvSpPr>
          <p:nvPr>
            <p:ph type="title"/>
          </p:nvPr>
        </p:nvSpPr>
        <p:spPr/>
        <p:txBody>
          <a:bodyPr/>
          <a:lstStyle/>
          <a:p>
            <a:r>
              <a:rPr lang="en-US" dirty="0"/>
              <a:t>Strategies for Growth (People)</a:t>
            </a:r>
          </a:p>
        </p:txBody>
      </p:sp>
      <p:sp>
        <p:nvSpPr>
          <p:cNvPr id="3" name="Content Placeholder 2">
            <a:extLst>
              <a:ext uri="{FF2B5EF4-FFF2-40B4-BE49-F238E27FC236}">
                <a16:creationId xmlns:a16="http://schemas.microsoft.com/office/drawing/2014/main" id="{A9E8B881-B249-57CD-023B-4EE5BCA5FF54}"/>
              </a:ext>
            </a:extLst>
          </p:cNvPr>
          <p:cNvSpPr>
            <a:spLocks noGrp="1"/>
          </p:cNvSpPr>
          <p:nvPr>
            <p:ph sz="half" idx="1"/>
          </p:nvPr>
        </p:nvSpPr>
        <p:spPr>
          <a:xfrm>
            <a:off x="1274619" y="1367028"/>
            <a:ext cx="4572000" cy="4581234"/>
          </a:xfrm>
        </p:spPr>
        <p:txBody>
          <a:bodyPr>
            <a:normAutofit fontScale="92500" lnSpcReduction="10000"/>
          </a:bodyPr>
          <a:lstStyle/>
          <a:p>
            <a:r>
              <a:rPr lang="en-US" dirty="0"/>
              <a:t>Education must be a core competency</a:t>
            </a:r>
          </a:p>
          <a:p>
            <a:pPr lvl="1"/>
            <a:r>
              <a:rPr lang="en-US" dirty="0"/>
              <a:t>SUD education</a:t>
            </a:r>
          </a:p>
          <a:p>
            <a:pPr lvl="1"/>
            <a:r>
              <a:rPr lang="en-US" dirty="0"/>
              <a:t>De-escalation training</a:t>
            </a:r>
          </a:p>
          <a:p>
            <a:pPr lvl="1"/>
            <a:r>
              <a:rPr lang="en-US" dirty="0"/>
              <a:t>Physical health coordination training</a:t>
            </a:r>
          </a:p>
          <a:p>
            <a:pPr lvl="1"/>
            <a:r>
              <a:rPr lang="en-US" dirty="0"/>
              <a:t>Industry trends</a:t>
            </a:r>
          </a:p>
          <a:p>
            <a:pPr lvl="1"/>
            <a:r>
              <a:rPr lang="en-US" dirty="0"/>
              <a:t>Regulatory changes</a:t>
            </a:r>
          </a:p>
          <a:p>
            <a:pPr lvl="1"/>
            <a:r>
              <a:rPr lang="en-US" dirty="0"/>
              <a:t>Department of Health Advocacy</a:t>
            </a:r>
          </a:p>
          <a:p>
            <a:pPr lvl="1"/>
            <a:r>
              <a:rPr lang="en-US" dirty="0"/>
              <a:t>Reimbursement competency</a:t>
            </a:r>
          </a:p>
          <a:p>
            <a:pPr lvl="1"/>
            <a:r>
              <a:rPr lang="en-US" dirty="0"/>
              <a:t>Strategic plan education</a:t>
            </a:r>
          </a:p>
          <a:p>
            <a:r>
              <a:rPr lang="en-US" dirty="0"/>
              <a:t>Staffing models must be deliberately designed</a:t>
            </a:r>
          </a:p>
          <a:p>
            <a:pPr lvl="1"/>
            <a:r>
              <a:rPr lang="en-US" dirty="0"/>
              <a:t>Profit requires practicing at the top of a provider’s license</a:t>
            </a:r>
          </a:p>
          <a:p>
            <a:pPr lvl="1"/>
            <a:r>
              <a:rPr lang="en-US" dirty="0"/>
              <a:t>Evaluate staffing stratification to ensure efficiency</a:t>
            </a:r>
          </a:p>
          <a:p>
            <a:pPr marL="461963" lvl="1" indent="0">
              <a:buNone/>
            </a:pPr>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5" name="Content Placeholder 4">
            <a:extLst>
              <a:ext uri="{FF2B5EF4-FFF2-40B4-BE49-F238E27FC236}">
                <a16:creationId xmlns:a16="http://schemas.microsoft.com/office/drawing/2014/main" id="{AB4A52DA-1F8E-311F-F2B6-5B33CE5A5C66}"/>
              </a:ext>
            </a:extLst>
          </p:cNvPr>
          <p:cNvGraphicFramePr>
            <a:graphicFrameLocks noGrp="1"/>
          </p:cNvGraphicFramePr>
          <p:nvPr>
            <p:ph sz="half" idx="2"/>
          </p:nvPr>
        </p:nvGraphicFramePr>
        <p:xfrm>
          <a:off x="6345382" y="1283855"/>
          <a:ext cx="5172363" cy="4581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55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4A4C2A-DB45-047D-82CB-9CF232D12A5E}"/>
              </a:ext>
            </a:extLst>
          </p:cNvPr>
          <p:cNvSpPr>
            <a:spLocks noGrp="1"/>
          </p:cNvSpPr>
          <p:nvPr>
            <p:ph type="body" idx="1"/>
          </p:nvPr>
        </p:nvSpPr>
        <p:spPr/>
        <p:txBody>
          <a:bodyPr/>
          <a:lstStyle/>
          <a:p>
            <a:r>
              <a:rPr lang="en-US" dirty="0"/>
              <a:t> </a:t>
            </a:r>
          </a:p>
        </p:txBody>
      </p:sp>
      <p:sp>
        <p:nvSpPr>
          <p:cNvPr id="7" name="Title 6">
            <a:extLst>
              <a:ext uri="{FF2B5EF4-FFF2-40B4-BE49-F238E27FC236}">
                <a16:creationId xmlns:a16="http://schemas.microsoft.com/office/drawing/2014/main" id="{DF8EEA14-1FBA-E941-3BBF-65F385740B58}"/>
              </a:ext>
            </a:extLst>
          </p:cNvPr>
          <p:cNvSpPr>
            <a:spLocks noGrp="1"/>
          </p:cNvSpPr>
          <p:nvPr>
            <p:ph type="title"/>
          </p:nvPr>
        </p:nvSpPr>
        <p:spPr>
          <a:xfrm>
            <a:off x="1312641" y="4768317"/>
            <a:ext cx="2993409" cy="735649"/>
          </a:xfrm>
        </p:spPr>
        <p:txBody>
          <a:bodyPr>
            <a:normAutofit/>
          </a:bodyPr>
          <a:lstStyle/>
          <a:p>
            <a:r>
              <a:rPr lang="en-US" sz="1400" b="0" dirty="0"/>
              <a:t>Rob Bloom, Principal</a:t>
            </a:r>
            <a:br>
              <a:rPr lang="en-US" sz="1400" b="0" dirty="0"/>
            </a:br>
            <a:r>
              <a:rPr lang="en-US" sz="1400" b="0" dirty="0"/>
              <a:t>rbloom@wintergreenme.com</a:t>
            </a:r>
            <a:br>
              <a:rPr lang="en-US" sz="1400" b="0" dirty="0"/>
            </a:br>
            <a:r>
              <a:rPr lang="en-US" sz="1400" b="0" dirty="0"/>
              <a:t>c: (315) 405-1535</a:t>
            </a:r>
          </a:p>
        </p:txBody>
      </p:sp>
      <p:pic>
        <p:nvPicPr>
          <p:cNvPr id="4" name="Picture 3" descr="A picture containing text, clipart&#10;&#10;Description automatically generated">
            <a:extLst>
              <a:ext uri="{FF2B5EF4-FFF2-40B4-BE49-F238E27FC236}">
                <a16:creationId xmlns:a16="http://schemas.microsoft.com/office/drawing/2014/main" id="{538CAB1F-6A3E-8827-9239-A99193C3A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394" y="3369726"/>
            <a:ext cx="3114038" cy="452996"/>
          </a:xfrm>
          <a:prstGeom prst="rect">
            <a:avLst/>
          </a:prstGeom>
        </p:spPr>
      </p:pic>
      <p:sp>
        <p:nvSpPr>
          <p:cNvPr id="2" name="Title 6">
            <a:extLst>
              <a:ext uri="{FF2B5EF4-FFF2-40B4-BE49-F238E27FC236}">
                <a16:creationId xmlns:a16="http://schemas.microsoft.com/office/drawing/2014/main" id="{7A32F497-86B8-1188-001F-1F62E231AF91}"/>
              </a:ext>
            </a:extLst>
          </p:cNvPr>
          <p:cNvSpPr txBox="1">
            <a:spLocks/>
          </p:cNvSpPr>
          <p:nvPr/>
        </p:nvSpPr>
        <p:spPr>
          <a:xfrm>
            <a:off x="7069975" y="4736034"/>
            <a:ext cx="3225492" cy="735649"/>
          </a:xfrm>
          <a:prstGeom prst="rect">
            <a:avLst/>
          </a:prstGeom>
        </p:spPr>
        <p:txBody>
          <a:bodyPr vert="horz" lIns="91440" tIns="45720" rIns="91440" bIns="45720" rtlCol="0" anchor="b">
            <a:normAutofit fontScale="97500"/>
          </a:bodyPr>
          <a:lstStyle>
            <a:lvl1pPr marL="0" indent="0" algn="ctr" defTabSz="914400" rtl="0" eaLnBrk="1" latinLnBrk="0" hangingPunct="1">
              <a:lnSpc>
                <a:spcPct val="90000"/>
              </a:lnSpc>
              <a:spcBef>
                <a:spcPct val="0"/>
              </a:spcBef>
              <a:buFont typeface="Arial" pitchFamily="34" charset="0"/>
              <a:buNone/>
              <a:defRPr sz="5200" b="1" kern="1200">
                <a:solidFill>
                  <a:schemeClr val="tx1"/>
                </a:solidFill>
                <a:latin typeface="Seaford" panose="00000500000000000000" pitchFamily="2" charset="0"/>
                <a:ea typeface="+mj-ea"/>
                <a:cs typeface="+mj-cs"/>
              </a:defRPr>
            </a:lvl1pPr>
          </a:lstStyle>
          <a:p>
            <a:r>
              <a:rPr lang="en-US" sz="1400" b="0" dirty="0"/>
              <a:t>Nicole Thorell, Senior Consultant</a:t>
            </a:r>
            <a:br>
              <a:rPr lang="en-US" sz="1400" b="0" dirty="0"/>
            </a:br>
            <a:r>
              <a:rPr lang="en-US" sz="1400" b="0" dirty="0"/>
              <a:t>nthorell@wintergreenme.com</a:t>
            </a:r>
            <a:br>
              <a:rPr lang="en-US" sz="1400" b="0" dirty="0"/>
            </a:br>
            <a:r>
              <a:rPr lang="en-US" sz="1400" b="0" dirty="0"/>
              <a:t>c: (308) 325-0201</a:t>
            </a:r>
          </a:p>
        </p:txBody>
      </p:sp>
    </p:spTree>
    <p:extLst>
      <p:ext uri="{BB962C8B-B14F-4D97-AF65-F5344CB8AC3E}">
        <p14:creationId xmlns:p14="http://schemas.microsoft.com/office/powerpoint/2010/main" val="414636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EC742578-87F5-5A9E-E73E-64770CE632E1}"/>
              </a:ext>
            </a:extLst>
          </p:cNvPr>
          <p:cNvSpPr txBox="1"/>
          <p:nvPr/>
        </p:nvSpPr>
        <p:spPr>
          <a:xfrm>
            <a:off x="1129091" y="1232503"/>
            <a:ext cx="9933818" cy="646331"/>
          </a:xfrm>
          <a:prstGeom prst="rect">
            <a:avLst/>
          </a:prstGeom>
          <a:noFill/>
        </p:spPr>
        <p:txBody>
          <a:bodyPr wrap="square" rtlCol="0">
            <a:spAutoFit/>
          </a:bodyPr>
          <a:lstStyle/>
          <a:p>
            <a:pPr algn="ctr"/>
            <a:r>
              <a:rPr lang="en-US" dirty="0">
                <a:latin typeface="Avenir Next" panose="020B0503020202020204" pitchFamily="34" charset="0"/>
              </a:rPr>
              <a:t>Drivers of health are dominated by behavioral health factors, and providers increasingly are paid based on population health – but our strategies and systems of care are misaligned </a:t>
            </a:r>
          </a:p>
        </p:txBody>
      </p:sp>
      <p:sp>
        <p:nvSpPr>
          <p:cNvPr id="2" name="Rectangle 1">
            <a:extLst>
              <a:ext uri="{FF2B5EF4-FFF2-40B4-BE49-F238E27FC236}">
                <a16:creationId xmlns:a16="http://schemas.microsoft.com/office/drawing/2014/main" id="{E130BEB5-0C08-5AAC-60B0-A0C38CAD0963}"/>
              </a:ext>
            </a:extLst>
          </p:cNvPr>
          <p:cNvSpPr/>
          <p:nvPr/>
        </p:nvSpPr>
        <p:spPr>
          <a:xfrm>
            <a:off x="1683657" y="2293260"/>
            <a:ext cx="4107543" cy="42817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venir Next" panose="020B0503020202020204" pitchFamily="34" charset="0"/>
              </a:rPr>
              <a:t>Conflicts</a:t>
            </a:r>
            <a:endParaRPr lang="en-US" sz="1600" dirty="0">
              <a:latin typeface="Avenir Next" panose="020B0503020202020204" pitchFamily="34" charset="0"/>
            </a:endParaRPr>
          </a:p>
        </p:txBody>
      </p:sp>
      <p:sp>
        <p:nvSpPr>
          <p:cNvPr id="3" name="Rectangle 2">
            <a:extLst>
              <a:ext uri="{FF2B5EF4-FFF2-40B4-BE49-F238E27FC236}">
                <a16:creationId xmlns:a16="http://schemas.microsoft.com/office/drawing/2014/main" id="{A4E7AE79-FF30-044B-FC9E-E4AB74751412}"/>
              </a:ext>
            </a:extLst>
          </p:cNvPr>
          <p:cNvSpPr/>
          <p:nvPr/>
        </p:nvSpPr>
        <p:spPr>
          <a:xfrm>
            <a:off x="6400802" y="2293260"/>
            <a:ext cx="4107543" cy="4281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venir Next" panose="020B0503020202020204" pitchFamily="34" charset="0"/>
              </a:rPr>
              <a:t>Confusion</a:t>
            </a:r>
            <a:endParaRPr lang="en-US" sz="1600" dirty="0">
              <a:latin typeface="Avenir Next" panose="020B0503020202020204" pitchFamily="34" charset="0"/>
            </a:endParaRPr>
          </a:p>
        </p:txBody>
      </p:sp>
      <p:sp>
        <p:nvSpPr>
          <p:cNvPr id="8" name="TextBox 7">
            <a:extLst>
              <a:ext uri="{FF2B5EF4-FFF2-40B4-BE49-F238E27FC236}">
                <a16:creationId xmlns:a16="http://schemas.microsoft.com/office/drawing/2014/main" id="{DB75CC3A-546D-A703-20EB-D3DE3ECF3ED3}"/>
              </a:ext>
            </a:extLst>
          </p:cNvPr>
          <p:cNvSpPr txBox="1"/>
          <p:nvPr/>
        </p:nvSpPr>
        <p:spPr>
          <a:xfrm>
            <a:off x="1129091" y="4621590"/>
            <a:ext cx="9933818" cy="646331"/>
          </a:xfrm>
          <a:prstGeom prst="rect">
            <a:avLst/>
          </a:prstGeom>
          <a:noFill/>
        </p:spPr>
        <p:txBody>
          <a:bodyPr wrap="square" rtlCol="0">
            <a:spAutoFit/>
          </a:bodyPr>
          <a:lstStyle/>
          <a:p>
            <a:pPr algn="ctr"/>
            <a:r>
              <a:rPr lang="en-US" dirty="0">
                <a:latin typeface="Avenir Next" panose="020B0503020202020204" pitchFamily="34" charset="0"/>
              </a:rPr>
              <a:t>The net result has been rural providers that </a:t>
            </a:r>
            <a:r>
              <a:rPr lang="en-US" b="1" dirty="0">
                <a:latin typeface="Avenir Next" panose="020B0503020202020204" pitchFamily="34" charset="0"/>
              </a:rPr>
              <a:t>don’t know where to start</a:t>
            </a:r>
            <a:r>
              <a:rPr lang="en-US" dirty="0">
                <a:latin typeface="Avenir Next" panose="020B0503020202020204" pitchFamily="34" charset="0"/>
              </a:rPr>
              <a:t>, how to expand nor link behavioral health delivery to growth and profitability</a:t>
            </a:r>
          </a:p>
        </p:txBody>
      </p:sp>
      <p:sp>
        <p:nvSpPr>
          <p:cNvPr id="32" name="TextBox 31">
            <a:extLst>
              <a:ext uri="{FF2B5EF4-FFF2-40B4-BE49-F238E27FC236}">
                <a16:creationId xmlns:a16="http://schemas.microsoft.com/office/drawing/2014/main" id="{31FF663D-6050-AFDA-B60B-484FC836DF34}"/>
              </a:ext>
            </a:extLst>
          </p:cNvPr>
          <p:cNvSpPr txBox="1"/>
          <p:nvPr/>
        </p:nvSpPr>
        <p:spPr>
          <a:xfrm>
            <a:off x="1683657" y="2907670"/>
            <a:ext cx="4107543" cy="954107"/>
          </a:xfrm>
          <a:prstGeom prst="rect">
            <a:avLst/>
          </a:prstGeom>
          <a:noFill/>
        </p:spPr>
        <p:txBody>
          <a:bodyPr wrap="square" rtlCol="0">
            <a:spAutoFit/>
          </a:bodyPr>
          <a:lstStyle/>
          <a:p>
            <a:pPr algn="ctr"/>
            <a:r>
              <a:rPr lang="en-US" sz="1400" dirty="0">
                <a:latin typeface="Avenir Next" panose="020B0503020202020204" pitchFamily="34" charset="0"/>
              </a:rPr>
              <a:t>What happens when the most important and effective means of manufacturing community-based health and wellness does not have a direct, explicit nor defensible business proposition?</a:t>
            </a:r>
          </a:p>
        </p:txBody>
      </p:sp>
      <p:sp>
        <p:nvSpPr>
          <p:cNvPr id="33" name="TextBox 32">
            <a:extLst>
              <a:ext uri="{FF2B5EF4-FFF2-40B4-BE49-F238E27FC236}">
                <a16:creationId xmlns:a16="http://schemas.microsoft.com/office/drawing/2014/main" id="{7260A581-27E1-7B40-0BE7-33E8C6EC4DC0}"/>
              </a:ext>
            </a:extLst>
          </p:cNvPr>
          <p:cNvSpPr txBox="1"/>
          <p:nvPr/>
        </p:nvSpPr>
        <p:spPr>
          <a:xfrm>
            <a:off x="6400800" y="2920892"/>
            <a:ext cx="4107543" cy="954107"/>
          </a:xfrm>
          <a:prstGeom prst="rect">
            <a:avLst/>
          </a:prstGeom>
          <a:noFill/>
        </p:spPr>
        <p:txBody>
          <a:bodyPr wrap="square" rtlCol="0">
            <a:spAutoFit/>
          </a:bodyPr>
          <a:lstStyle/>
          <a:p>
            <a:pPr algn="ctr"/>
            <a:r>
              <a:rPr lang="en-US" sz="1400" dirty="0">
                <a:latin typeface="Avenir Next" panose="020B0503020202020204" pitchFamily="34" charset="0"/>
              </a:rPr>
              <a:t>What happens when an arcane, opaque and fluid regulatory environment meets with a mission-based service line that has chronic provider shortages and impenetrable reimbursement models?</a:t>
            </a:r>
          </a:p>
        </p:txBody>
      </p:sp>
      <p:sp>
        <p:nvSpPr>
          <p:cNvPr id="5" name="Title 4">
            <a:extLst>
              <a:ext uri="{FF2B5EF4-FFF2-40B4-BE49-F238E27FC236}">
                <a16:creationId xmlns:a16="http://schemas.microsoft.com/office/drawing/2014/main" id="{3235526B-882B-21EB-7408-EDB7C1D76C0B}"/>
              </a:ext>
            </a:extLst>
          </p:cNvPr>
          <p:cNvSpPr>
            <a:spLocks noGrp="1"/>
          </p:cNvSpPr>
          <p:nvPr>
            <p:ph type="title"/>
          </p:nvPr>
        </p:nvSpPr>
        <p:spPr/>
        <p:txBody>
          <a:bodyPr/>
          <a:lstStyle/>
          <a:p>
            <a:r>
              <a:rPr lang="en-US" dirty="0"/>
              <a:t>Conflicts and Confusion</a:t>
            </a:r>
          </a:p>
        </p:txBody>
      </p:sp>
    </p:spTree>
    <p:extLst>
      <p:ext uri="{BB962C8B-B14F-4D97-AF65-F5344CB8AC3E}">
        <p14:creationId xmlns:p14="http://schemas.microsoft.com/office/powerpoint/2010/main" val="150756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91B9-D0BF-ADD0-BD72-9C2D4F1F4FEC}"/>
              </a:ext>
            </a:extLst>
          </p:cNvPr>
          <p:cNvSpPr>
            <a:spLocks noGrp="1"/>
          </p:cNvSpPr>
          <p:nvPr>
            <p:ph type="title"/>
          </p:nvPr>
        </p:nvSpPr>
        <p:spPr/>
        <p:txBody>
          <a:bodyPr/>
          <a:lstStyle/>
          <a:p>
            <a:r>
              <a:rPr lang="en-US" dirty="0"/>
              <a:t>Providers and Sites</a:t>
            </a:r>
          </a:p>
        </p:txBody>
      </p:sp>
      <p:sp>
        <p:nvSpPr>
          <p:cNvPr id="4" name="Rectangle 3">
            <a:extLst>
              <a:ext uri="{FF2B5EF4-FFF2-40B4-BE49-F238E27FC236}">
                <a16:creationId xmlns:a16="http://schemas.microsoft.com/office/drawing/2014/main" id="{3B7E804F-2A3F-2134-2863-3FF6439D0D51}"/>
              </a:ext>
            </a:extLst>
          </p:cNvPr>
          <p:cNvSpPr/>
          <p:nvPr/>
        </p:nvSpPr>
        <p:spPr bwMode="auto">
          <a:xfrm>
            <a:off x="7441661" y="1796018"/>
            <a:ext cx="2560320" cy="3031299"/>
          </a:xfrm>
          <a:prstGeom prst="rect">
            <a:avLst/>
          </a:prstGeom>
          <a:solidFill>
            <a:schemeClr val="accent1">
              <a:lumMod val="40000"/>
              <a:lumOff val="60000"/>
            </a:schemeClr>
          </a:solidFill>
          <a:ln>
            <a:noFill/>
          </a:ln>
        </p:spPr>
        <p:txBody>
          <a:bodyPr vert="horz" wrap="square" lIns="91440" tIns="45720" rIns="91440" bIns="45720" numCol="1" rtlCol="0" anchor="t" anchorCtr="0" compatLnSpc="1">
            <a:prstTxWarp prst="textNoShape">
              <a:avLst/>
            </a:prstTxWarp>
          </a:bodyPr>
          <a:lstStyle/>
          <a:p>
            <a:pPr algn="ctr"/>
            <a:endParaRPr lang="en-US"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2BCF6D2-1B8D-4CB4-0104-4C74F6851F57}"/>
              </a:ext>
            </a:extLst>
          </p:cNvPr>
          <p:cNvSpPr/>
          <p:nvPr/>
        </p:nvSpPr>
        <p:spPr bwMode="auto">
          <a:xfrm>
            <a:off x="4817875" y="1796018"/>
            <a:ext cx="2560320" cy="3031299"/>
          </a:xfrm>
          <a:prstGeom prst="rect">
            <a:avLst/>
          </a:prstGeom>
          <a:solidFill>
            <a:srgbClr val="89C87A"/>
          </a:solidFill>
          <a:ln>
            <a:noFill/>
          </a:ln>
        </p:spPr>
        <p:txBody>
          <a:bodyPr vert="horz" wrap="square" lIns="91440" tIns="45720" rIns="91440" bIns="45720" numCol="1" rtlCol="0" anchor="t" anchorCtr="0" compatLnSpc="1">
            <a:prstTxWarp prst="textNoShape">
              <a:avLst/>
            </a:prstTxWarp>
          </a:bodyPr>
          <a:lstStyle/>
          <a:p>
            <a:pPr algn="ctr"/>
            <a:endParaRPr lang="en-US"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1EFC174-D0E0-ED96-CBB5-E5ECEFFAEA48}"/>
              </a:ext>
            </a:extLst>
          </p:cNvPr>
          <p:cNvSpPr/>
          <p:nvPr/>
        </p:nvSpPr>
        <p:spPr bwMode="auto">
          <a:xfrm>
            <a:off x="2194089" y="1792020"/>
            <a:ext cx="2560320" cy="3035019"/>
          </a:xfrm>
          <a:prstGeom prst="rect">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95F7B69-BB7C-DD39-3CFF-EB078DFEF8F0}"/>
              </a:ext>
            </a:extLst>
          </p:cNvPr>
          <p:cNvSpPr/>
          <p:nvPr/>
        </p:nvSpPr>
        <p:spPr>
          <a:xfrm>
            <a:off x="2196378" y="1089889"/>
            <a:ext cx="7805603" cy="65314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Next" panose="020B0503020202020204" pitchFamily="34" charset="0"/>
              </a:rPr>
              <a:t>Outcomes and Wellness</a:t>
            </a:r>
            <a:endParaRPr lang="en-US" dirty="0">
              <a:latin typeface="Avenir Next" panose="020B0503020202020204" pitchFamily="34" charset="0"/>
            </a:endParaRPr>
          </a:p>
        </p:txBody>
      </p:sp>
      <p:sp>
        <p:nvSpPr>
          <p:cNvPr id="8" name="Rectangle 7">
            <a:extLst>
              <a:ext uri="{FF2B5EF4-FFF2-40B4-BE49-F238E27FC236}">
                <a16:creationId xmlns:a16="http://schemas.microsoft.com/office/drawing/2014/main" id="{C17CC3E0-BD1A-F89F-7FA2-56C7BD3617C1}"/>
              </a:ext>
            </a:extLst>
          </p:cNvPr>
          <p:cNvSpPr/>
          <p:nvPr/>
        </p:nvSpPr>
        <p:spPr>
          <a:xfrm>
            <a:off x="2190019" y="4876028"/>
            <a:ext cx="7805603" cy="65314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Next" panose="020B0503020202020204" pitchFamily="34" charset="0"/>
              </a:rPr>
              <a:t>Community</a:t>
            </a:r>
            <a:endParaRPr lang="en-US" dirty="0">
              <a:latin typeface="Avenir Next" panose="020B0503020202020204" pitchFamily="34" charset="0"/>
            </a:endParaRPr>
          </a:p>
        </p:txBody>
      </p:sp>
      <p:pic>
        <p:nvPicPr>
          <p:cNvPr id="9" name="Graphic 8" descr="Doctor male with solid fill">
            <a:extLst>
              <a:ext uri="{FF2B5EF4-FFF2-40B4-BE49-F238E27FC236}">
                <a16:creationId xmlns:a16="http://schemas.microsoft.com/office/drawing/2014/main" id="{6B44079A-50F1-BF6B-6B4C-C07C4C92CC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2979" y="1953015"/>
            <a:ext cx="914400" cy="914400"/>
          </a:xfrm>
          <a:prstGeom prst="rect">
            <a:avLst/>
          </a:prstGeom>
        </p:spPr>
      </p:pic>
      <p:sp>
        <p:nvSpPr>
          <p:cNvPr id="11" name="Rectangle 10">
            <a:extLst>
              <a:ext uri="{FF2B5EF4-FFF2-40B4-BE49-F238E27FC236}">
                <a16:creationId xmlns:a16="http://schemas.microsoft.com/office/drawing/2014/main" id="{8E5F6531-7CBC-2025-4AFC-445DDC2785D2}"/>
              </a:ext>
            </a:extLst>
          </p:cNvPr>
          <p:cNvSpPr/>
          <p:nvPr/>
        </p:nvSpPr>
        <p:spPr>
          <a:xfrm>
            <a:off x="2190019" y="2997572"/>
            <a:ext cx="2560320" cy="369332"/>
          </a:xfrm>
          <a:prstGeom prst="rect">
            <a:avLst/>
          </a:prstGeom>
        </p:spPr>
        <p:txBody>
          <a:bodyPr wrap="square">
            <a:spAutoFit/>
          </a:bodyPr>
          <a:lstStyle/>
          <a:p>
            <a:pPr algn="ctr"/>
            <a:r>
              <a:rPr lang="en-US" b="1" dirty="0">
                <a:solidFill>
                  <a:schemeClr val="bg1"/>
                </a:solidFill>
                <a:latin typeface="Avenir Next" panose="020B0503020202020204" pitchFamily="34" charset="0"/>
                <a:cs typeface="Calibri" panose="020F0502020204030204" pitchFamily="34" charset="0"/>
              </a:rPr>
              <a:t>Primary Care</a:t>
            </a:r>
          </a:p>
        </p:txBody>
      </p:sp>
      <p:sp>
        <p:nvSpPr>
          <p:cNvPr id="13" name="TextBox 12">
            <a:extLst>
              <a:ext uri="{FF2B5EF4-FFF2-40B4-BE49-F238E27FC236}">
                <a16:creationId xmlns:a16="http://schemas.microsoft.com/office/drawing/2014/main" id="{C7B5C9B8-5065-8AFF-FCF5-86E46E727975}"/>
              </a:ext>
            </a:extLst>
          </p:cNvPr>
          <p:cNvSpPr txBox="1"/>
          <p:nvPr/>
        </p:nvSpPr>
        <p:spPr>
          <a:xfrm>
            <a:off x="2194088" y="3475604"/>
            <a:ext cx="2560319" cy="646331"/>
          </a:xfrm>
          <a:prstGeom prst="rect">
            <a:avLst/>
          </a:prstGeom>
          <a:noFill/>
        </p:spPr>
        <p:txBody>
          <a:bodyPr wrap="square" rtlCol="0">
            <a:spAutoFit/>
          </a:bodyPr>
          <a:lstStyle/>
          <a:p>
            <a:pPr algn="ctr"/>
            <a:r>
              <a:rPr lang="en-US" sz="1200" b="0" i="0" dirty="0">
                <a:effectLst/>
                <a:latin typeface="Avenir Next" panose="020B0503020202020204" pitchFamily="34" charset="0"/>
                <a:cs typeface="Calibri" panose="020F0502020204030204" pitchFamily="34" charset="0"/>
              </a:rPr>
              <a:t>Education fosters knowledge, skills, integration, and reduces stigma</a:t>
            </a:r>
            <a:endParaRPr lang="en-US" sz="1200" dirty="0">
              <a:latin typeface="Avenir Next" panose="020B0503020202020204" pitchFamily="34" charset="0"/>
              <a:cs typeface="Calibri" panose="020F0502020204030204" pitchFamily="34" charset="0"/>
            </a:endParaRPr>
          </a:p>
        </p:txBody>
      </p:sp>
      <p:pic>
        <p:nvPicPr>
          <p:cNvPr id="14" name="Graphic 13" descr="Hospital outline">
            <a:extLst>
              <a:ext uri="{FF2B5EF4-FFF2-40B4-BE49-F238E27FC236}">
                <a16:creationId xmlns:a16="http://schemas.microsoft.com/office/drawing/2014/main" id="{F5163BAD-B07E-B54B-C680-637D3AD2C9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5620" y="1951389"/>
            <a:ext cx="914400" cy="914400"/>
          </a:xfrm>
          <a:prstGeom prst="rect">
            <a:avLst/>
          </a:prstGeom>
        </p:spPr>
      </p:pic>
      <p:sp>
        <p:nvSpPr>
          <p:cNvPr id="15" name="Rectangle 14">
            <a:extLst>
              <a:ext uri="{FF2B5EF4-FFF2-40B4-BE49-F238E27FC236}">
                <a16:creationId xmlns:a16="http://schemas.microsoft.com/office/drawing/2014/main" id="{F228A0BD-D3CB-4DDA-A44C-8B5F5B0302D2}"/>
              </a:ext>
            </a:extLst>
          </p:cNvPr>
          <p:cNvSpPr/>
          <p:nvPr/>
        </p:nvSpPr>
        <p:spPr>
          <a:xfrm>
            <a:off x="4813805" y="2997572"/>
            <a:ext cx="2562353" cy="369332"/>
          </a:xfrm>
          <a:prstGeom prst="rect">
            <a:avLst/>
          </a:prstGeom>
        </p:spPr>
        <p:txBody>
          <a:bodyPr wrap="square">
            <a:spAutoFit/>
          </a:bodyPr>
          <a:lstStyle/>
          <a:p>
            <a:pPr algn="ctr"/>
            <a:r>
              <a:rPr lang="en-US" b="1" dirty="0">
                <a:solidFill>
                  <a:schemeClr val="bg1"/>
                </a:solidFill>
                <a:latin typeface="Avenir Next" panose="020B0503020202020204" pitchFamily="34" charset="0"/>
                <a:cs typeface="Calibri" panose="020F0502020204030204" pitchFamily="34" charset="0"/>
              </a:rPr>
              <a:t>Inpatient</a:t>
            </a:r>
          </a:p>
        </p:txBody>
      </p:sp>
      <p:sp>
        <p:nvSpPr>
          <p:cNvPr id="16" name="TextBox 15">
            <a:extLst>
              <a:ext uri="{FF2B5EF4-FFF2-40B4-BE49-F238E27FC236}">
                <a16:creationId xmlns:a16="http://schemas.microsoft.com/office/drawing/2014/main" id="{00DCB8EA-E518-47BF-3256-BB5BE448ECC6}"/>
              </a:ext>
            </a:extLst>
          </p:cNvPr>
          <p:cNvSpPr txBox="1"/>
          <p:nvPr/>
        </p:nvSpPr>
        <p:spPr>
          <a:xfrm>
            <a:off x="4815840" y="3475604"/>
            <a:ext cx="2560319" cy="1015663"/>
          </a:xfrm>
          <a:prstGeom prst="rect">
            <a:avLst/>
          </a:prstGeom>
          <a:noFill/>
        </p:spPr>
        <p:txBody>
          <a:bodyPr wrap="square" rtlCol="0">
            <a:spAutoFit/>
          </a:bodyPr>
          <a:lstStyle/>
          <a:p>
            <a:pPr algn="ctr"/>
            <a:r>
              <a:rPr lang="en-US" sz="1200" b="0" i="0" dirty="0">
                <a:effectLst/>
                <a:latin typeface="Avenir Next" panose="020B0503020202020204" pitchFamily="34" charset="0"/>
                <a:cs typeface="Calibri" panose="020F0502020204030204" pitchFamily="34" charset="0"/>
              </a:rPr>
              <a:t>Inpatient services assist those individuals whos</a:t>
            </a:r>
            <a:r>
              <a:rPr lang="en-US" sz="1200" dirty="0">
                <a:latin typeface="Avenir Next" panose="020B0503020202020204" pitchFamily="34" charset="0"/>
                <a:cs typeface="Calibri" panose="020F0502020204030204" pitchFamily="34" charset="0"/>
              </a:rPr>
              <a:t>e need for help requires full time intervention, for both mental health and substance abuse</a:t>
            </a:r>
          </a:p>
        </p:txBody>
      </p:sp>
      <p:pic>
        <p:nvPicPr>
          <p:cNvPr id="17" name="Graphic 16" descr="First aid kit outline">
            <a:extLst>
              <a:ext uri="{FF2B5EF4-FFF2-40B4-BE49-F238E27FC236}">
                <a16:creationId xmlns:a16="http://schemas.microsoft.com/office/drawing/2014/main" id="{ACCE0058-6F6F-20B9-3690-84D549CB127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64621" y="1951389"/>
            <a:ext cx="914400" cy="914400"/>
          </a:xfrm>
          <a:prstGeom prst="rect">
            <a:avLst/>
          </a:prstGeom>
        </p:spPr>
      </p:pic>
      <p:sp>
        <p:nvSpPr>
          <p:cNvPr id="18" name="Rectangle 17">
            <a:extLst>
              <a:ext uri="{FF2B5EF4-FFF2-40B4-BE49-F238E27FC236}">
                <a16:creationId xmlns:a16="http://schemas.microsoft.com/office/drawing/2014/main" id="{A1F27E6E-AD4D-FA50-6E4B-39A43649B309}"/>
              </a:ext>
            </a:extLst>
          </p:cNvPr>
          <p:cNvSpPr/>
          <p:nvPr/>
        </p:nvSpPr>
        <p:spPr>
          <a:xfrm>
            <a:off x="7437591" y="2997572"/>
            <a:ext cx="2560320" cy="369332"/>
          </a:xfrm>
          <a:prstGeom prst="rect">
            <a:avLst/>
          </a:prstGeom>
        </p:spPr>
        <p:txBody>
          <a:bodyPr wrap="square">
            <a:spAutoFit/>
          </a:bodyPr>
          <a:lstStyle/>
          <a:p>
            <a:pPr algn="ctr"/>
            <a:r>
              <a:rPr lang="en-US" b="1" dirty="0">
                <a:solidFill>
                  <a:schemeClr val="bg1"/>
                </a:solidFill>
                <a:latin typeface="Avenir Next" panose="020B0503020202020204" pitchFamily="34" charset="0"/>
                <a:cs typeface="Calibri" panose="020F0502020204030204" pitchFamily="34" charset="0"/>
              </a:rPr>
              <a:t>Outpatient</a:t>
            </a:r>
          </a:p>
        </p:txBody>
      </p:sp>
      <p:sp>
        <p:nvSpPr>
          <p:cNvPr id="19" name="TextBox 18">
            <a:extLst>
              <a:ext uri="{FF2B5EF4-FFF2-40B4-BE49-F238E27FC236}">
                <a16:creationId xmlns:a16="http://schemas.microsoft.com/office/drawing/2014/main" id="{35867D8B-6861-ED12-E9B3-A7D450F0E970}"/>
              </a:ext>
            </a:extLst>
          </p:cNvPr>
          <p:cNvSpPr txBox="1"/>
          <p:nvPr/>
        </p:nvSpPr>
        <p:spPr>
          <a:xfrm>
            <a:off x="7437590" y="3475604"/>
            <a:ext cx="2560320" cy="830997"/>
          </a:xfrm>
          <a:prstGeom prst="rect">
            <a:avLst/>
          </a:prstGeom>
          <a:noFill/>
        </p:spPr>
        <p:txBody>
          <a:bodyPr wrap="square" rtlCol="0">
            <a:spAutoFit/>
          </a:bodyPr>
          <a:lstStyle/>
          <a:p>
            <a:pPr algn="ctr"/>
            <a:r>
              <a:rPr lang="en-US" sz="1200" dirty="0">
                <a:latin typeface="Avenir Next" panose="020B0503020202020204" pitchFamily="34" charset="0"/>
                <a:cs typeface="Calibri" panose="020F0502020204030204" pitchFamily="34" charset="0"/>
              </a:rPr>
              <a:t>Outpatient services provide the access to care to prevent escalation of problems that may impact work and home life</a:t>
            </a:r>
          </a:p>
        </p:txBody>
      </p:sp>
    </p:spTree>
    <p:extLst>
      <p:ext uri="{BB962C8B-B14F-4D97-AF65-F5344CB8AC3E}">
        <p14:creationId xmlns:p14="http://schemas.microsoft.com/office/powerpoint/2010/main" val="423822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023362-6E81-F1A5-EF8F-7D57941F5F1E}"/>
              </a:ext>
            </a:extLst>
          </p:cNvPr>
          <p:cNvSpPr txBox="1"/>
          <p:nvPr/>
        </p:nvSpPr>
        <p:spPr>
          <a:xfrm>
            <a:off x="1098550" y="1066468"/>
            <a:ext cx="9994900" cy="646331"/>
          </a:xfrm>
          <a:prstGeom prst="rect">
            <a:avLst/>
          </a:prstGeom>
          <a:noFill/>
        </p:spPr>
        <p:txBody>
          <a:bodyPr wrap="square" rtlCol="0">
            <a:spAutoFit/>
          </a:bodyPr>
          <a:lstStyle/>
          <a:p>
            <a:pPr algn="ctr"/>
            <a:r>
              <a:rPr lang="en-US" dirty="0">
                <a:latin typeface="Avenir Next" panose="020B0503020202020204" pitchFamily="34" charset="0"/>
              </a:rPr>
              <a:t>Any one individual can have as their professional portfolio more than one discipline and ability to provide more than one service</a:t>
            </a:r>
          </a:p>
        </p:txBody>
      </p:sp>
      <p:sp>
        <p:nvSpPr>
          <p:cNvPr id="7" name="TextBox 6">
            <a:extLst>
              <a:ext uri="{FF2B5EF4-FFF2-40B4-BE49-F238E27FC236}">
                <a16:creationId xmlns:a16="http://schemas.microsoft.com/office/drawing/2014/main" id="{EBA19E6E-B49C-3B5E-4818-5F655FC98DE4}"/>
              </a:ext>
            </a:extLst>
          </p:cNvPr>
          <p:cNvSpPr txBox="1"/>
          <p:nvPr/>
        </p:nvSpPr>
        <p:spPr>
          <a:xfrm>
            <a:off x="1683655" y="2597150"/>
            <a:ext cx="4107544" cy="2800767"/>
          </a:xfrm>
          <a:prstGeom prst="rect">
            <a:avLst/>
          </a:prstGeom>
          <a:noFill/>
        </p:spPr>
        <p:txBody>
          <a:bodyPr wrap="square" rtlCol="0">
            <a:spAutoFit/>
          </a:bodyPr>
          <a:lstStyle/>
          <a:p>
            <a:r>
              <a:rPr lang="en-US" sz="1600" dirty="0">
                <a:latin typeface="Avenir Next" panose="020B0503020202020204" pitchFamily="34" charset="0"/>
              </a:rPr>
              <a:t>A broad variety of provider types are required and can be utilized as the build blocks of an effective BH Program</a:t>
            </a:r>
          </a:p>
          <a:p>
            <a:endParaRPr lang="en-US" sz="1600" dirty="0">
              <a:latin typeface="Avenir Next" panose="020B0503020202020204" pitchFamily="34" charset="0"/>
            </a:endParaRPr>
          </a:p>
          <a:p>
            <a:pPr marL="457200" indent="-203200">
              <a:buFont typeface="Arial" panose="020B0604020202020204" pitchFamily="34" charset="0"/>
              <a:buChar char="•"/>
            </a:pPr>
            <a:r>
              <a:rPr lang="en-US" sz="1400" dirty="0">
                <a:latin typeface="Avenir Next" panose="020B0503020202020204" pitchFamily="34" charset="0"/>
              </a:rPr>
              <a:t>Primary Care Physicians</a:t>
            </a:r>
          </a:p>
          <a:p>
            <a:pPr marL="457200" indent="-203200">
              <a:buFont typeface="Arial" panose="020B0604020202020204" pitchFamily="34" charset="0"/>
              <a:buChar char="•"/>
            </a:pPr>
            <a:r>
              <a:rPr lang="en-US" sz="1400" dirty="0">
                <a:latin typeface="Avenir Next" panose="020B0503020202020204" pitchFamily="34" charset="0"/>
              </a:rPr>
              <a:t>Psychiatrist</a:t>
            </a:r>
          </a:p>
          <a:p>
            <a:pPr marL="457200" indent="-203200">
              <a:buFont typeface="Arial" panose="020B0604020202020204" pitchFamily="34" charset="0"/>
              <a:buChar char="•"/>
            </a:pPr>
            <a:r>
              <a:rPr lang="en-US" sz="1400" dirty="0">
                <a:latin typeface="Avenir Next" panose="020B0503020202020204" pitchFamily="34" charset="0"/>
              </a:rPr>
              <a:t>Psychologist</a:t>
            </a:r>
          </a:p>
          <a:p>
            <a:pPr marL="457200" indent="-203200">
              <a:buFont typeface="Arial" panose="020B0604020202020204" pitchFamily="34" charset="0"/>
              <a:buChar char="•"/>
            </a:pPr>
            <a:r>
              <a:rPr lang="en-US" sz="1400" dirty="0">
                <a:latin typeface="Avenir Next" panose="020B0503020202020204" pitchFamily="34" charset="0"/>
              </a:rPr>
              <a:t>Counselors/Therapists</a:t>
            </a:r>
          </a:p>
          <a:p>
            <a:pPr marL="457200" indent="-203200">
              <a:buFont typeface="Arial" panose="020B0604020202020204" pitchFamily="34" charset="0"/>
              <a:buChar char="•"/>
            </a:pPr>
            <a:r>
              <a:rPr lang="en-US" sz="1400" dirty="0">
                <a:latin typeface="Avenir Next" panose="020B0503020202020204" pitchFamily="34" charset="0"/>
              </a:rPr>
              <a:t>Social Workers</a:t>
            </a:r>
          </a:p>
          <a:p>
            <a:pPr marL="457200" indent="-203200">
              <a:buFont typeface="Arial" panose="020B0604020202020204" pitchFamily="34" charset="0"/>
              <a:buChar char="•"/>
            </a:pPr>
            <a:r>
              <a:rPr lang="en-US" sz="1400" dirty="0">
                <a:latin typeface="Avenir Next" panose="020B0503020202020204" pitchFamily="34" charset="0"/>
              </a:rPr>
              <a:t>Nurse Practitioners/Physician Assistants</a:t>
            </a:r>
          </a:p>
          <a:p>
            <a:pPr marL="457200" indent="-203200">
              <a:buFont typeface="Arial" panose="020B0604020202020204" pitchFamily="34" charset="0"/>
              <a:buChar char="•"/>
            </a:pPr>
            <a:r>
              <a:rPr lang="en-US" sz="1400" dirty="0">
                <a:latin typeface="Avenir Next" panose="020B0503020202020204" pitchFamily="34" charset="0"/>
              </a:rPr>
              <a:t>Registered Nurses</a:t>
            </a:r>
          </a:p>
          <a:p>
            <a:pPr marL="457200" indent="-203200">
              <a:buFont typeface="Arial" panose="020B0604020202020204" pitchFamily="34" charset="0"/>
              <a:buChar char="•"/>
            </a:pPr>
            <a:r>
              <a:rPr lang="en-US" sz="1400" dirty="0">
                <a:latin typeface="Avenir Next" panose="020B0503020202020204" pitchFamily="34" charset="0"/>
              </a:rPr>
              <a:t>Clerical Support</a:t>
            </a:r>
          </a:p>
        </p:txBody>
      </p:sp>
      <p:sp>
        <p:nvSpPr>
          <p:cNvPr id="9" name="TextBox 8">
            <a:extLst>
              <a:ext uri="{FF2B5EF4-FFF2-40B4-BE49-F238E27FC236}">
                <a16:creationId xmlns:a16="http://schemas.microsoft.com/office/drawing/2014/main" id="{B81571D9-E9E3-C720-2902-F8E83040AF8D}"/>
              </a:ext>
            </a:extLst>
          </p:cNvPr>
          <p:cNvSpPr txBox="1"/>
          <p:nvPr/>
        </p:nvSpPr>
        <p:spPr>
          <a:xfrm>
            <a:off x="6400802" y="2597150"/>
            <a:ext cx="4107543" cy="2646878"/>
          </a:xfrm>
          <a:prstGeom prst="rect">
            <a:avLst/>
          </a:prstGeom>
          <a:noFill/>
        </p:spPr>
        <p:txBody>
          <a:bodyPr wrap="square" rtlCol="0">
            <a:spAutoFit/>
          </a:bodyPr>
          <a:lstStyle/>
          <a:p>
            <a:r>
              <a:rPr lang="en-US" sz="1600" dirty="0">
                <a:latin typeface="Avenir Next" panose="020B0503020202020204" pitchFamily="34" charset="0"/>
              </a:rPr>
              <a:t>Similarly, diverse treatments sites are both needed and available</a:t>
            </a:r>
          </a:p>
          <a:p>
            <a:endParaRPr lang="en-US" sz="1600" dirty="0">
              <a:latin typeface="Avenir Next" panose="020B0503020202020204" pitchFamily="34" charset="0"/>
            </a:endParaRPr>
          </a:p>
          <a:p>
            <a:endParaRPr lang="en-US" sz="1600" dirty="0">
              <a:latin typeface="Avenir Next" panose="020B0503020202020204" pitchFamily="34" charset="0"/>
            </a:endParaRPr>
          </a:p>
          <a:p>
            <a:pPr marL="457200" indent="-203200">
              <a:buFont typeface="Arial" panose="020B0604020202020204" pitchFamily="34" charset="0"/>
              <a:buChar char="•"/>
            </a:pPr>
            <a:r>
              <a:rPr lang="en-US" sz="1400" dirty="0">
                <a:latin typeface="Avenir Next" panose="020B0503020202020204" pitchFamily="34" charset="0"/>
              </a:rPr>
              <a:t>Hospitals</a:t>
            </a:r>
          </a:p>
          <a:p>
            <a:pPr marL="457200" indent="-203200">
              <a:buFont typeface="Arial" panose="020B0604020202020204" pitchFamily="34" charset="0"/>
              <a:buChar char="•"/>
            </a:pPr>
            <a:r>
              <a:rPr lang="en-US" sz="1400" dirty="0">
                <a:latin typeface="Avenir Next" panose="020B0503020202020204" pitchFamily="34" charset="0"/>
              </a:rPr>
              <a:t>Provider Based Clinics/RHCs</a:t>
            </a:r>
          </a:p>
          <a:p>
            <a:pPr marL="457200" indent="-203200">
              <a:buFont typeface="Arial" panose="020B0604020202020204" pitchFamily="34" charset="0"/>
              <a:buChar char="•"/>
            </a:pPr>
            <a:r>
              <a:rPr lang="en-US" sz="1400" dirty="0">
                <a:latin typeface="Avenir Next" panose="020B0503020202020204" pitchFamily="34" charset="0"/>
              </a:rPr>
              <a:t>Independent RHCs/Community Clinics</a:t>
            </a:r>
          </a:p>
          <a:p>
            <a:pPr marL="457200" indent="-203200">
              <a:buFont typeface="Arial" panose="020B0604020202020204" pitchFamily="34" charset="0"/>
              <a:buChar char="•"/>
            </a:pPr>
            <a:r>
              <a:rPr lang="en-US" sz="1400" dirty="0">
                <a:latin typeface="Avenir Next" panose="020B0503020202020204" pitchFamily="34" charset="0"/>
              </a:rPr>
              <a:t>Outpatient Substance Abuse Centers</a:t>
            </a:r>
          </a:p>
          <a:p>
            <a:pPr marL="457200" indent="-203200">
              <a:buFont typeface="Arial" panose="020B0604020202020204" pitchFamily="34" charset="0"/>
              <a:buChar char="•"/>
            </a:pPr>
            <a:r>
              <a:rPr lang="en-US" sz="1400" dirty="0">
                <a:latin typeface="Avenir Next" panose="020B0503020202020204" pitchFamily="34" charset="0"/>
              </a:rPr>
              <a:t>Residential Treatment Facilities</a:t>
            </a:r>
          </a:p>
          <a:p>
            <a:endParaRPr lang="en-US" sz="1600" dirty="0">
              <a:latin typeface="Avenir Next" panose="020B0503020202020204" pitchFamily="34" charset="0"/>
            </a:endParaRPr>
          </a:p>
          <a:p>
            <a:pPr marL="285750" indent="-285750">
              <a:buFont typeface="Arial" panose="020B0604020202020204" pitchFamily="34" charset="0"/>
              <a:buChar char="•"/>
            </a:pPr>
            <a:endParaRPr lang="en-US" sz="1600" dirty="0">
              <a:latin typeface="Avenir Next" panose="020B0503020202020204" pitchFamily="34" charset="0"/>
            </a:endParaRPr>
          </a:p>
        </p:txBody>
      </p:sp>
      <p:sp>
        <p:nvSpPr>
          <p:cNvPr id="11" name="Rectangle 10">
            <a:extLst>
              <a:ext uri="{FF2B5EF4-FFF2-40B4-BE49-F238E27FC236}">
                <a16:creationId xmlns:a16="http://schemas.microsoft.com/office/drawing/2014/main" id="{96D07FD4-6F55-17C1-7EEA-7F91976EAA9B}"/>
              </a:ext>
            </a:extLst>
          </p:cNvPr>
          <p:cNvSpPr/>
          <p:nvPr/>
        </p:nvSpPr>
        <p:spPr>
          <a:xfrm>
            <a:off x="1683656" y="2121810"/>
            <a:ext cx="4107543" cy="42817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venir Next" panose="020B0503020202020204" pitchFamily="34" charset="0"/>
              </a:rPr>
              <a:t>Provider Types</a:t>
            </a:r>
            <a:endParaRPr lang="en-US" sz="1600" dirty="0">
              <a:latin typeface="Avenir Next" panose="020B0503020202020204" pitchFamily="34" charset="0"/>
            </a:endParaRPr>
          </a:p>
        </p:txBody>
      </p:sp>
      <p:sp>
        <p:nvSpPr>
          <p:cNvPr id="12" name="Rectangle 11">
            <a:extLst>
              <a:ext uri="{FF2B5EF4-FFF2-40B4-BE49-F238E27FC236}">
                <a16:creationId xmlns:a16="http://schemas.microsoft.com/office/drawing/2014/main" id="{0E1734A5-900D-947D-E71C-925912767553}"/>
              </a:ext>
            </a:extLst>
          </p:cNvPr>
          <p:cNvSpPr/>
          <p:nvPr/>
        </p:nvSpPr>
        <p:spPr>
          <a:xfrm>
            <a:off x="6400802" y="2121810"/>
            <a:ext cx="4107543" cy="4281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venir Next" panose="020B0503020202020204" pitchFamily="34" charset="0"/>
              </a:rPr>
              <a:t>Treatment Sites</a:t>
            </a:r>
            <a:endParaRPr lang="en-US" sz="1600" dirty="0">
              <a:latin typeface="Avenir Next" panose="020B0503020202020204" pitchFamily="34" charset="0"/>
            </a:endParaRPr>
          </a:p>
        </p:txBody>
      </p:sp>
      <p:sp>
        <p:nvSpPr>
          <p:cNvPr id="3" name="Title 2">
            <a:extLst>
              <a:ext uri="{FF2B5EF4-FFF2-40B4-BE49-F238E27FC236}">
                <a16:creationId xmlns:a16="http://schemas.microsoft.com/office/drawing/2014/main" id="{62D49CC5-5EEF-D11A-108E-8A2D45B8E519}"/>
              </a:ext>
            </a:extLst>
          </p:cNvPr>
          <p:cNvSpPr>
            <a:spLocks noGrp="1"/>
          </p:cNvSpPr>
          <p:nvPr>
            <p:ph type="title"/>
          </p:nvPr>
        </p:nvSpPr>
        <p:spPr/>
        <p:txBody>
          <a:bodyPr/>
          <a:lstStyle/>
          <a:p>
            <a:r>
              <a:rPr lang="en-US" dirty="0"/>
              <a:t>Providers and Sites</a:t>
            </a:r>
          </a:p>
        </p:txBody>
      </p:sp>
    </p:spTree>
    <p:extLst>
      <p:ext uri="{BB962C8B-B14F-4D97-AF65-F5344CB8AC3E}">
        <p14:creationId xmlns:p14="http://schemas.microsoft.com/office/powerpoint/2010/main" val="38651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75CC3A-546D-A703-20EB-D3DE3ECF3ED3}"/>
              </a:ext>
            </a:extLst>
          </p:cNvPr>
          <p:cNvSpPr txBox="1"/>
          <p:nvPr/>
        </p:nvSpPr>
        <p:spPr>
          <a:xfrm>
            <a:off x="1129091" y="4863637"/>
            <a:ext cx="9933818" cy="646331"/>
          </a:xfrm>
          <a:prstGeom prst="rect">
            <a:avLst/>
          </a:prstGeom>
          <a:noFill/>
        </p:spPr>
        <p:txBody>
          <a:bodyPr wrap="square" rtlCol="0">
            <a:spAutoFit/>
          </a:bodyPr>
          <a:lstStyle/>
          <a:p>
            <a:pPr algn="ctr"/>
            <a:r>
              <a:rPr lang="en-US" dirty="0">
                <a:latin typeface="Avenir Next" panose="020B0503020202020204" pitchFamily="34" charset="0"/>
              </a:rPr>
              <a:t>Rural provider organizations must assess and strengthen existing programs as well as determine </a:t>
            </a:r>
            <a:r>
              <a:rPr lang="en-US" b="1" dirty="0">
                <a:latin typeface="Avenir Next" panose="020B0503020202020204" pitchFamily="34" charset="0"/>
              </a:rPr>
              <a:t>supply:demand </a:t>
            </a:r>
            <a:r>
              <a:rPr lang="en-US" dirty="0">
                <a:latin typeface="Avenir Next" panose="020B0503020202020204" pitchFamily="34" charset="0"/>
              </a:rPr>
              <a:t>for service growth</a:t>
            </a:r>
          </a:p>
        </p:txBody>
      </p:sp>
      <p:sp>
        <p:nvSpPr>
          <p:cNvPr id="5" name="Diamond 4">
            <a:extLst>
              <a:ext uri="{FF2B5EF4-FFF2-40B4-BE49-F238E27FC236}">
                <a16:creationId xmlns:a16="http://schemas.microsoft.com/office/drawing/2014/main" id="{ED3410AF-6D24-38FE-71D5-0DCE39100E88}"/>
              </a:ext>
            </a:extLst>
          </p:cNvPr>
          <p:cNvSpPr>
            <a:spLocks noChangeAspect="1"/>
          </p:cNvSpPr>
          <p:nvPr/>
        </p:nvSpPr>
        <p:spPr>
          <a:xfrm>
            <a:off x="4923299" y="2689412"/>
            <a:ext cx="274320" cy="274320"/>
          </a:xfrm>
          <a:prstGeom prst="diamond">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75BE31B-CE1B-40F8-8D47-733BEAF5CC6A}"/>
              </a:ext>
            </a:extLst>
          </p:cNvPr>
          <p:cNvSpPr txBox="1"/>
          <p:nvPr/>
        </p:nvSpPr>
        <p:spPr>
          <a:xfrm>
            <a:off x="4562851" y="2246593"/>
            <a:ext cx="947006" cy="430887"/>
          </a:xfrm>
          <a:prstGeom prst="rect">
            <a:avLst/>
          </a:prstGeom>
          <a:noFill/>
        </p:spPr>
        <p:txBody>
          <a:bodyPr wrap="square" rtlCol="0">
            <a:spAutoFit/>
          </a:bodyPr>
          <a:lstStyle/>
          <a:p>
            <a:pPr algn="ctr"/>
            <a:r>
              <a:rPr lang="en-US" sz="1050" dirty="0">
                <a:solidFill>
                  <a:srgbClr val="FF0000"/>
                </a:solidFill>
                <a:latin typeface="Avenir Next" panose="020B0503020202020204" pitchFamily="34" charset="0"/>
              </a:rPr>
              <a:t>You are here</a:t>
            </a:r>
          </a:p>
        </p:txBody>
      </p:sp>
      <p:sp>
        <p:nvSpPr>
          <p:cNvPr id="7" name="Oval 6">
            <a:extLst>
              <a:ext uri="{FF2B5EF4-FFF2-40B4-BE49-F238E27FC236}">
                <a16:creationId xmlns:a16="http://schemas.microsoft.com/office/drawing/2014/main" id="{89353D17-E322-F84A-10A7-7651D135D7B4}"/>
              </a:ext>
            </a:extLst>
          </p:cNvPr>
          <p:cNvSpPr>
            <a:spLocks noChangeAspect="1"/>
          </p:cNvSpPr>
          <p:nvPr/>
        </p:nvSpPr>
        <p:spPr>
          <a:xfrm>
            <a:off x="5627555" y="2689412"/>
            <a:ext cx="274320" cy="274320"/>
          </a:xfrm>
          <a:prstGeom prst="ellipse">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48A78FB2-2D73-E1A4-AC3E-A0650F630985}"/>
              </a:ext>
            </a:extLst>
          </p:cNvPr>
          <p:cNvCxnSpPr>
            <a:stCxn id="5" idx="3"/>
            <a:endCxn id="7" idx="2"/>
          </p:cNvCxnSpPr>
          <p:nvPr/>
        </p:nvCxnSpPr>
        <p:spPr>
          <a:xfrm>
            <a:off x="5197619" y="2826572"/>
            <a:ext cx="4299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D047292-DC01-16D8-FB60-EC15B03B0076}"/>
              </a:ext>
            </a:extLst>
          </p:cNvPr>
          <p:cNvSpPr txBox="1"/>
          <p:nvPr/>
        </p:nvSpPr>
        <p:spPr>
          <a:xfrm>
            <a:off x="854210" y="2108094"/>
            <a:ext cx="3169344" cy="276999"/>
          </a:xfrm>
          <a:prstGeom prst="rect">
            <a:avLst/>
          </a:prstGeom>
          <a:noFill/>
        </p:spPr>
        <p:txBody>
          <a:bodyPr wrap="square" rtlCol="0">
            <a:spAutoFit/>
          </a:bodyPr>
          <a:lstStyle/>
          <a:p>
            <a:pPr algn="r"/>
            <a:r>
              <a:rPr lang="en-US" sz="1200" dirty="0">
                <a:latin typeface="Avenir Next" panose="020B0503020202020204" pitchFamily="34" charset="0"/>
              </a:rPr>
              <a:t>Do we get paid for the service we provide?</a:t>
            </a:r>
          </a:p>
        </p:txBody>
      </p:sp>
      <p:sp>
        <p:nvSpPr>
          <p:cNvPr id="9" name="Oval 8">
            <a:extLst>
              <a:ext uri="{FF2B5EF4-FFF2-40B4-BE49-F238E27FC236}">
                <a16:creationId xmlns:a16="http://schemas.microsoft.com/office/drawing/2014/main" id="{020B508E-24ED-5172-92C5-34E20B51A1F7}"/>
              </a:ext>
            </a:extLst>
          </p:cNvPr>
          <p:cNvSpPr>
            <a:spLocks noChangeAspect="1"/>
          </p:cNvSpPr>
          <p:nvPr/>
        </p:nvSpPr>
        <p:spPr>
          <a:xfrm>
            <a:off x="6855977" y="1336458"/>
            <a:ext cx="274320" cy="274320"/>
          </a:xfrm>
          <a:prstGeom prst="ellipse">
            <a:avLst/>
          </a:prstGeom>
          <a:solidFill>
            <a:srgbClr val="A2CBC7"/>
          </a:solid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venir Next" panose="020B0503020202020204" pitchFamily="34" charset="0"/>
              </a:rPr>
              <a:t>A</a:t>
            </a:r>
          </a:p>
        </p:txBody>
      </p:sp>
      <p:sp>
        <p:nvSpPr>
          <p:cNvPr id="13" name="TextBox 12">
            <a:extLst>
              <a:ext uri="{FF2B5EF4-FFF2-40B4-BE49-F238E27FC236}">
                <a16:creationId xmlns:a16="http://schemas.microsoft.com/office/drawing/2014/main" id="{6178B7BF-5E30-4F46-B69F-9D2B9D7DD62F}"/>
              </a:ext>
            </a:extLst>
          </p:cNvPr>
          <p:cNvSpPr txBox="1"/>
          <p:nvPr/>
        </p:nvSpPr>
        <p:spPr>
          <a:xfrm>
            <a:off x="7195747" y="1344865"/>
            <a:ext cx="2466422" cy="276999"/>
          </a:xfrm>
          <a:prstGeom prst="rect">
            <a:avLst/>
          </a:prstGeom>
          <a:noFill/>
        </p:spPr>
        <p:txBody>
          <a:bodyPr wrap="square" rtlCol="0">
            <a:spAutoFit/>
          </a:bodyPr>
          <a:lstStyle/>
          <a:p>
            <a:r>
              <a:rPr lang="en-US" sz="1200" dirty="0">
                <a:latin typeface="Avenir Next" panose="020B0503020202020204" pitchFamily="34" charset="0"/>
              </a:rPr>
              <a:t>Depression/Anxiety</a:t>
            </a:r>
          </a:p>
        </p:txBody>
      </p:sp>
      <p:sp>
        <p:nvSpPr>
          <p:cNvPr id="14" name="TextBox 13">
            <a:extLst>
              <a:ext uri="{FF2B5EF4-FFF2-40B4-BE49-F238E27FC236}">
                <a16:creationId xmlns:a16="http://schemas.microsoft.com/office/drawing/2014/main" id="{D6E86E9F-B026-07CB-E8C9-CA58A4A2C6F6}"/>
              </a:ext>
            </a:extLst>
          </p:cNvPr>
          <p:cNvSpPr txBox="1"/>
          <p:nvPr/>
        </p:nvSpPr>
        <p:spPr>
          <a:xfrm>
            <a:off x="8927178" y="1336458"/>
            <a:ext cx="1894235" cy="276999"/>
          </a:xfrm>
          <a:prstGeom prst="rect">
            <a:avLst/>
          </a:prstGeom>
          <a:noFill/>
        </p:spPr>
        <p:txBody>
          <a:bodyPr wrap="square" rtlCol="0">
            <a:spAutoFit/>
          </a:bodyPr>
          <a:lstStyle/>
          <a:p>
            <a:r>
              <a:rPr lang="en-US" sz="1200" dirty="0">
                <a:latin typeface="Avenir Next" panose="020B0503020202020204" pitchFamily="34" charset="0"/>
              </a:rPr>
              <a:t>… Strengthen or grow?</a:t>
            </a:r>
          </a:p>
        </p:txBody>
      </p:sp>
      <p:cxnSp>
        <p:nvCxnSpPr>
          <p:cNvPr id="16" name="Elbow Connector 15">
            <a:extLst>
              <a:ext uri="{FF2B5EF4-FFF2-40B4-BE49-F238E27FC236}">
                <a16:creationId xmlns:a16="http://schemas.microsoft.com/office/drawing/2014/main" id="{9F555C8B-60CF-B391-3DEB-2621B49113E3}"/>
              </a:ext>
            </a:extLst>
          </p:cNvPr>
          <p:cNvCxnSpPr>
            <a:stCxn id="7" idx="6"/>
            <a:endCxn id="9" idx="2"/>
          </p:cNvCxnSpPr>
          <p:nvPr/>
        </p:nvCxnSpPr>
        <p:spPr>
          <a:xfrm flipV="1">
            <a:off x="5901875" y="1473618"/>
            <a:ext cx="954102" cy="135295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DD0BD13-9848-2743-C2AF-B9BEE3447ACF}"/>
              </a:ext>
            </a:extLst>
          </p:cNvPr>
          <p:cNvSpPr>
            <a:spLocks noChangeAspect="1"/>
          </p:cNvSpPr>
          <p:nvPr/>
        </p:nvSpPr>
        <p:spPr>
          <a:xfrm>
            <a:off x="6855977" y="1787182"/>
            <a:ext cx="274320" cy="274320"/>
          </a:xfrm>
          <a:prstGeom prst="ellipse">
            <a:avLst/>
          </a:prstGeom>
          <a:solidFill>
            <a:srgbClr val="A2CBC7"/>
          </a:solid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venir Next" panose="020B0503020202020204" pitchFamily="34" charset="0"/>
              </a:rPr>
              <a:t>B</a:t>
            </a:r>
          </a:p>
        </p:txBody>
      </p:sp>
      <p:sp>
        <p:nvSpPr>
          <p:cNvPr id="20" name="TextBox 19">
            <a:extLst>
              <a:ext uri="{FF2B5EF4-FFF2-40B4-BE49-F238E27FC236}">
                <a16:creationId xmlns:a16="http://schemas.microsoft.com/office/drawing/2014/main" id="{DC9A4DDA-0AE6-85D3-F1F3-C2C6F5498B4C}"/>
              </a:ext>
            </a:extLst>
          </p:cNvPr>
          <p:cNvSpPr txBox="1"/>
          <p:nvPr/>
        </p:nvSpPr>
        <p:spPr>
          <a:xfrm>
            <a:off x="7195747" y="1795589"/>
            <a:ext cx="2466422" cy="276999"/>
          </a:xfrm>
          <a:prstGeom prst="rect">
            <a:avLst/>
          </a:prstGeom>
          <a:noFill/>
        </p:spPr>
        <p:txBody>
          <a:bodyPr wrap="square" rtlCol="0">
            <a:spAutoFit/>
          </a:bodyPr>
          <a:lstStyle/>
          <a:p>
            <a:r>
              <a:rPr lang="en-US" sz="1200" dirty="0">
                <a:latin typeface="Avenir Next" panose="020B0503020202020204" pitchFamily="34" charset="0"/>
              </a:rPr>
              <a:t>Substance Abuse</a:t>
            </a:r>
          </a:p>
        </p:txBody>
      </p:sp>
      <p:sp>
        <p:nvSpPr>
          <p:cNvPr id="21" name="TextBox 20">
            <a:extLst>
              <a:ext uri="{FF2B5EF4-FFF2-40B4-BE49-F238E27FC236}">
                <a16:creationId xmlns:a16="http://schemas.microsoft.com/office/drawing/2014/main" id="{22E2772D-936A-3EF5-0076-3845B5191D4B}"/>
              </a:ext>
            </a:extLst>
          </p:cNvPr>
          <p:cNvSpPr txBox="1"/>
          <p:nvPr/>
        </p:nvSpPr>
        <p:spPr>
          <a:xfrm>
            <a:off x="8927178" y="1787182"/>
            <a:ext cx="1894235" cy="276999"/>
          </a:xfrm>
          <a:prstGeom prst="rect">
            <a:avLst/>
          </a:prstGeom>
          <a:noFill/>
        </p:spPr>
        <p:txBody>
          <a:bodyPr wrap="square" rtlCol="0">
            <a:spAutoFit/>
          </a:bodyPr>
          <a:lstStyle/>
          <a:p>
            <a:r>
              <a:rPr lang="en-US" sz="1200" dirty="0">
                <a:latin typeface="Avenir Next" panose="020B0503020202020204" pitchFamily="34" charset="0"/>
              </a:rPr>
              <a:t>… Strengthen or grow?</a:t>
            </a:r>
          </a:p>
        </p:txBody>
      </p:sp>
      <p:sp>
        <p:nvSpPr>
          <p:cNvPr id="23" name="Oval 22">
            <a:extLst>
              <a:ext uri="{FF2B5EF4-FFF2-40B4-BE49-F238E27FC236}">
                <a16:creationId xmlns:a16="http://schemas.microsoft.com/office/drawing/2014/main" id="{0D176FD8-B648-7F9D-1A84-0C45E1E0769C}"/>
              </a:ext>
            </a:extLst>
          </p:cNvPr>
          <p:cNvSpPr>
            <a:spLocks noChangeAspect="1"/>
          </p:cNvSpPr>
          <p:nvPr/>
        </p:nvSpPr>
        <p:spPr>
          <a:xfrm>
            <a:off x="6855977" y="2237906"/>
            <a:ext cx="274320" cy="274320"/>
          </a:xfrm>
          <a:prstGeom prst="ellipse">
            <a:avLst/>
          </a:prstGeom>
          <a:solidFill>
            <a:srgbClr val="A2CBC7"/>
          </a:solid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venir Next" panose="020B0503020202020204" pitchFamily="34" charset="0"/>
              </a:rPr>
              <a:t>C</a:t>
            </a:r>
          </a:p>
        </p:txBody>
      </p:sp>
      <p:sp>
        <p:nvSpPr>
          <p:cNvPr id="24" name="TextBox 23">
            <a:extLst>
              <a:ext uri="{FF2B5EF4-FFF2-40B4-BE49-F238E27FC236}">
                <a16:creationId xmlns:a16="http://schemas.microsoft.com/office/drawing/2014/main" id="{F16D7701-B6B0-40BA-738F-D3B6C9E540BD}"/>
              </a:ext>
            </a:extLst>
          </p:cNvPr>
          <p:cNvSpPr txBox="1"/>
          <p:nvPr/>
        </p:nvSpPr>
        <p:spPr>
          <a:xfrm>
            <a:off x="7195747" y="2246313"/>
            <a:ext cx="2466422" cy="276999"/>
          </a:xfrm>
          <a:prstGeom prst="rect">
            <a:avLst/>
          </a:prstGeom>
          <a:noFill/>
        </p:spPr>
        <p:txBody>
          <a:bodyPr wrap="square" rtlCol="0">
            <a:spAutoFit/>
          </a:bodyPr>
          <a:lstStyle/>
          <a:p>
            <a:r>
              <a:rPr lang="en-US" sz="1200" dirty="0">
                <a:latin typeface="Avenir Next" panose="020B0503020202020204" pitchFamily="34" charset="0"/>
              </a:rPr>
              <a:t>Trauma/PTSD</a:t>
            </a:r>
          </a:p>
        </p:txBody>
      </p:sp>
      <p:sp>
        <p:nvSpPr>
          <p:cNvPr id="25" name="TextBox 24">
            <a:extLst>
              <a:ext uri="{FF2B5EF4-FFF2-40B4-BE49-F238E27FC236}">
                <a16:creationId xmlns:a16="http://schemas.microsoft.com/office/drawing/2014/main" id="{B34EAC64-2294-E678-2E70-9FADC053519F}"/>
              </a:ext>
            </a:extLst>
          </p:cNvPr>
          <p:cNvSpPr txBox="1"/>
          <p:nvPr/>
        </p:nvSpPr>
        <p:spPr>
          <a:xfrm>
            <a:off x="8927178" y="2237906"/>
            <a:ext cx="1894235" cy="276999"/>
          </a:xfrm>
          <a:prstGeom prst="rect">
            <a:avLst/>
          </a:prstGeom>
          <a:noFill/>
        </p:spPr>
        <p:txBody>
          <a:bodyPr wrap="square" rtlCol="0">
            <a:spAutoFit/>
          </a:bodyPr>
          <a:lstStyle/>
          <a:p>
            <a:r>
              <a:rPr lang="en-US" sz="1200" dirty="0">
                <a:latin typeface="Avenir Next" panose="020B0503020202020204" pitchFamily="34" charset="0"/>
              </a:rPr>
              <a:t>… Strengthen or grow?</a:t>
            </a:r>
          </a:p>
        </p:txBody>
      </p:sp>
      <p:sp>
        <p:nvSpPr>
          <p:cNvPr id="27" name="Oval 26">
            <a:extLst>
              <a:ext uri="{FF2B5EF4-FFF2-40B4-BE49-F238E27FC236}">
                <a16:creationId xmlns:a16="http://schemas.microsoft.com/office/drawing/2014/main" id="{7721A239-8E60-01FE-66B3-2C2266D2A984}"/>
              </a:ext>
            </a:extLst>
          </p:cNvPr>
          <p:cNvSpPr>
            <a:spLocks noChangeAspect="1"/>
          </p:cNvSpPr>
          <p:nvPr/>
        </p:nvSpPr>
        <p:spPr>
          <a:xfrm>
            <a:off x="6855977" y="2688630"/>
            <a:ext cx="274320" cy="274320"/>
          </a:xfrm>
          <a:prstGeom prst="ellipse">
            <a:avLst/>
          </a:prstGeom>
          <a:solidFill>
            <a:srgbClr val="A2CBC7"/>
          </a:solid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venir Next" panose="020B0503020202020204" pitchFamily="34" charset="0"/>
              </a:rPr>
              <a:t>D</a:t>
            </a:r>
          </a:p>
        </p:txBody>
      </p:sp>
      <p:sp>
        <p:nvSpPr>
          <p:cNvPr id="31" name="TextBox 30">
            <a:extLst>
              <a:ext uri="{FF2B5EF4-FFF2-40B4-BE49-F238E27FC236}">
                <a16:creationId xmlns:a16="http://schemas.microsoft.com/office/drawing/2014/main" id="{940EE4C7-F125-82D3-956F-A7044021A79D}"/>
              </a:ext>
            </a:extLst>
          </p:cNvPr>
          <p:cNvSpPr txBox="1"/>
          <p:nvPr/>
        </p:nvSpPr>
        <p:spPr>
          <a:xfrm>
            <a:off x="7195747" y="2697037"/>
            <a:ext cx="2466422" cy="276999"/>
          </a:xfrm>
          <a:prstGeom prst="rect">
            <a:avLst/>
          </a:prstGeom>
          <a:noFill/>
        </p:spPr>
        <p:txBody>
          <a:bodyPr wrap="square" rtlCol="0">
            <a:spAutoFit/>
          </a:bodyPr>
          <a:lstStyle/>
          <a:p>
            <a:r>
              <a:rPr lang="en-US" sz="1200" dirty="0">
                <a:latin typeface="Avenir Next" panose="020B0503020202020204" pitchFamily="34" charset="0"/>
              </a:rPr>
              <a:t>Dementia</a:t>
            </a:r>
          </a:p>
        </p:txBody>
      </p:sp>
      <p:sp>
        <p:nvSpPr>
          <p:cNvPr id="34" name="TextBox 33">
            <a:extLst>
              <a:ext uri="{FF2B5EF4-FFF2-40B4-BE49-F238E27FC236}">
                <a16:creationId xmlns:a16="http://schemas.microsoft.com/office/drawing/2014/main" id="{FE22D066-EE00-E057-813C-9C5EE92711CF}"/>
              </a:ext>
            </a:extLst>
          </p:cNvPr>
          <p:cNvSpPr txBox="1"/>
          <p:nvPr/>
        </p:nvSpPr>
        <p:spPr>
          <a:xfrm>
            <a:off x="8927178" y="2688630"/>
            <a:ext cx="1894235" cy="276999"/>
          </a:xfrm>
          <a:prstGeom prst="rect">
            <a:avLst/>
          </a:prstGeom>
          <a:noFill/>
        </p:spPr>
        <p:txBody>
          <a:bodyPr wrap="square" rtlCol="0">
            <a:spAutoFit/>
          </a:bodyPr>
          <a:lstStyle/>
          <a:p>
            <a:r>
              <a:rPr lang="en-US" sz="1200" dirty="0">
                <a:latin typeface="Avenir Next" panose="020B0503020202020204" pitchFamily="34" charset="0"/>
              </a:rPr>
              <a:t>… Strengthen or grow?</a:t>
            </a:r>
          </a:p>
        </p:txBody>
      </p:sp>
      <p:sp>
        <p:nvSpPr>
          <p:cNvPr id="36" name="Oval 35">
            <a:extLst>
              <a:ext uri="{FF2B5EF4-FFF2-40B4-BE49-F238E27FC236}">
                <a16:creationId xmlns:a16="http://schemas.microsoft.com/office/drawing/2014/main" id="{3C8A4927-A47E-EC93-1D67-C557D4841908}"/>
              </a:ext>
            </a:extLst>
          </p:cNvPr>
          <p:cNvSpPr>
            <a:spLocks noChangeAspect="1"/>
          </p:cNvSpPr>
          <p:nvPr/>
        </p:nvSpPr>
        <p:spPr>
          <a:xfrm>
            <a:off x="6855977" y="3139354"/>
            <a:ext cx="274320" cy="274320"/>
          </a:xfrm>
          <a:prstGeom prst="ellipse">
            <a:avLst/>
          </a:prstGeom>
          <a:solidFill>
            <a:srgbClr val="A2CBC7"/>
          </a:solid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venir Next" panose="020B0503020202020204" pitchFamily="34" charset="0"/>
              </a:rPr>
              <a:t>E</a:t>
            </a:r>
          </a:p>
        </p:txBody>
      </p:sp>
      <p:sp>
        <p:nvSpPr>
          <p:cNvPr id="37" name="TextBox 36">
            <a:extLst>
              <a:ext uri="{FF2B5EF4-FFF2-40B4-BE49-F238E27FC236}">
                <a16:creationId xmlns:a16="http://schemas.microsoft.com/office/drawing/2014/main" id="{179B8A59-BF6B-D058-5077-B77A7BADE684}"/>
              </a:ext>
            </a:extLst>
          </p:cNvPr>
          <p:cNvSpPr txBox="1"/>
          <p:nvPr/>
        </p:nvSpPr>
        <p:spPr>
          <a:xfrm>
            <a:off x="7195747" y="3147761"/>
            <a:ext cx="2466422" cy="276999"/>
          </a:xfrm>
          <a:prstGeom prst="rect">
            <a:avLst/>
          </a:prstGeom>
          <a:noFill/>
        </p:spPr>
        <p:txBody>
          <a:bodyPr wrap="square" rtlCol="0">
            <a:spAutoFit/>
          </a:bodyPr>
          <a:lstStyle/>
          <a:p>
            <a:r>
              <a:rPr lang="en-US" sz="1200" dirty="0">
                <a:latin typeface="Avenir Next" panose="020B0503020202020204" pitchFamily="34" charset="0"/>
              </a:rPr>
              <a:t>Childhood Disorders</a:t>
            </a:r>
          </a:p>
        </p:txBody>
      </p:sp>
      <p:sp>
        <p:nvSpPr>
          <p:cNvPr id="38" name="TextBox 37">
            <a:extLst>
              <a:ext uri="{FF2B5EF4-FFF2-40B4-BE49-F238E27FC236}">
                <a16:creationId xmlns:a16="http://schemas.microsoft.com/office/drawing/2014/main" id="{D1EA5E5D-0DBC-F949-1A63-8B7F790897C1}"/>
              </a:ext>
            </a:extLst>
          </p:cNvPr>
          <p:cNvSpPr txBox="1"/>
          <p:nvPr/>
        </p:nvSpPr>
        <p:spPr>
          <a:xfrm>
            <a:off x="8927178" y="3139354"/>
            <a:ext cx="1894235" cy="276999"/>
          </a:xfrm>
          <a:prstGeom prst="rect">
            <a:avLst/>
          </a:prstGeom>
          <a:noFill/>
        </p:spPr>
        <p:txBody>
          <a:bodyPr wrap="square" rtlCol="0">
            <a:spAutoFit/>
          </a:bodyPr>
          <a:lstStyle/>
          <a:p>
            <a:r>
              <a:rPr lang="en-US" sz="1200" dirty="0">
                <a:latin typeface="Avenir Next" panose="020B0503020202020204" pitchFamily="34" charset="0"/>
              </a:rPr>
              <a:t>… Strengthen or grow?</a:t>
            </a:r>
          </a:p>
        </p:txBody>
      </p:sp>
      <p:sp>
        <p:nvSpPr>
          <p:cNvPr id="44" name="Right Brace 43">
            <a:extLst>
              <a:ext uri="{FF2B5EF4-FFF2-40B4-BE49-F238E27FC236}">
                <a16:creationId xmlns:a16="http://schemas.microsoft.com/office/drawing/2014/main" id="{D1698175-C5D4-EFAE-BEEE-CC25D1D72B6C}"/>
              </a:ext>
            </a:extLst>
          </p:cNvPr>
          <p:cNvSpPr/>
          <p:nvPr/>
        </p:nvSpPr>
        <p:spPr>
          <a:xfrm>
            <a:off x="4265233" y="1541473"/>
            <a:ext cx="191973" cy="2572060"/>
          </a:xfrm>
          <a:prstGeom prst="rightBrace">
            <a:avLst>
              <a:gd name="adj1" fmla="val 5734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5" name="Elbow Connector 44">
            <a:extLst>
              <a:ext uri="{FF2B5EF4-FFF2-40B4-BE49-F238E27FC236}">
                <a16:creationId xmlns:a16="http://schemas.microsoft.com/office/drawing/2014/main" id="{A7E378F1-4925-F1D5-C4B0-0AD782962F1D}"/>
              </a:ext>
            </a:extLst>
          </p:cNvPr>
          <p:cNvCxnSpPr>
            <a:cxnSpLocks/>
            <a:stCxn id="7" idx="6"/>
            <a:endCxn id="19" idx="2"/>
          </p:cNvCxnSpPr>
          <p:nvPr/>
        </p:nvCxnSpPr>
        <p:spPr>
          <a:xfrm flipV="1">
            <a:off x="5901875" y="1924342"/>
            <a:ext cx="954102" cy="90223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FB758B63-E478-36ED-750F-02C58EE2762F}"/>
              </a:ext>
            </a:extLst>
          </p:cNvPr>
          <p:cNvCxnSpPr>
            <a:cxnSpLocks/>
            <a:stCxn id="7" idx="6"/>
            <a:endCxn id="23" idx="2"/>
          </p:cNvCxnSpPr>
          <p:nvPr/>
        </p:nvCxnSpPr>
        <p:spPr>
          <a:xfrm flipV="1">
            <a:off x="5901875" y="2375066"/>
            <a:ext cx="954102" cy="45150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F6E340F5-6083-6F16-1711-4940E78BBD93}"/>
              </a:ext>
            </a:extLst>
          </p:cNvPr>
          <p:cNvCxnSpPr>
            <a:cxnSpLocks/>
            <a:stCxn id="7" idx="6"/>
            <a:endCxn id="27" idx="2"/>
          </p:cNvCxnSpPr>
          <p:nvPr/>
        </p:nvCxnSpPr>
        <p:spPr>
          <a:xfrm flipV="1">
            <a:off x="5901875" y="2825790"/>
            <a:ext cx="954102" cy="782"/>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A6335756-ED35-BD57-C097-42F8B4E99B65}"/>
              </a:ext>
            </a:extLst>
          </p:cNvPr>
          <p:cNvCxnSpPr>
            <a:cxnSpLocks/>
            <a:stCxn id="7" idx="6"/>
            <a:endCxn id="36" idx="2"/>
          </p:cNvCxnSpPr>
          <p:nvPr/>
        </p:nvCxnSpPr>
        <p:spPr>
          <a:xfrm>
            <a:off x="5901875" y="2826572"/>
            <a:ext cx="954102" cy="449942"/>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56348AC-4C57-53B5-D7C7-751C2F7E1B3D}"/>
              </a:ext>
            </a:extLst>
          </p:cNvPr>
          <p:cNvSpPr txBox="1"/>
          <p:nvPr/>
        </p:nvSpPr>
        <p:spPr>
          <a:xfrm>
            <a:off x="4784847" y="3672742"/>
            <a:ext cx="1950158" cy="946413"/>
          </a:xfrm>
          <a:prstGeom prst="rect">
            <a:avLst/>
          </a:prstGeom>
          <a:noFill/>
        </p:spPr>
        <p:txBody>
          <a:bodyPr wrap="square" rtlCol="0">
            <a:spAutoFit/>
          </a:bodyPr>
          <a:lstStyle/>
          <a:p>
            <a:pPr algn="ctr"/>
            <a:r>
              <a:rPr lang="en-US" sz="1200" b="1" dirty="0">
                <a:solidFill>
                  <a:schemeClr val="accent1">
                    <a:lumMod val="75000"/>
                  </a:schemeClr>
                </a:solidFill>
                <a:latin typeface="Avenir Next" panose="020B0503020202020204" pitchFamily="34" charset="0"/>
              </a:rPr>
              <a:t>Assessment tool built into RHC intake process</a:t>
            </a:r>
          </a:p>
          <a:p>
            <a:pPr algn="ctr"/>
            <a:endParaRPr lang="en-US" sz="1050" dirty="0">
              <a:latin typeface="Avenir Next" panose="020B0503020202020204" pitchFamily="34" charset="0"/>
            </a:endParaRPr>
          </a:p>
          <a:p>
            <a:pPr algn="ctr"/>
            <a:r>
              <a:rPr lang="en-US" sz="1050" dirty="0">
                <a:latin typeface="Avenir Next" panose="020B0503020202020204" pitchFamily="34" charset="0"/>
              </a:rPr>
              <a:t>(PHQ-2, PHQ-9, GAD-7, CAGE, AUDIT, etc.)</a:t>
            </a:r>
          </a:p>
        </p:txBody>
      </p:sp>
      <p:sp>
        <p:nvSpPr>
          <p:cNvPr id="67" name="TextBox 66">
            <a:extLst>
              <a:ext uri="{FF2B5EF4-FFF2-40B4-BE49-F238E27FC236}">
                <a16:creationId xmlns:a16="http://schemas.microsoft.com/office/drawing/2014/main" id="{2108741A-B5CC-2B52-85EA-EED86886EF10}"/>
              </a:ext>
            </a:extLst>
          </p:cNvPr>
          <p:cNvSpPr txBox="1"/>
          <p:nvPr/>
        </p:nvSpPr>
        <p:spPr>
          <a:xfrm>
            <a:off x="1128530" y="2521874"/>
            <a:ext cx="2896144" cy="276999"/>
          </a:xfrm>
          <a:prstGeom prst="rect">
            <a:avLst/>
          </a:prstGeom>
          <a:noFill/>
        </p:spPr>
        <p:txBody>
          <a:bodyPr wrap="square" rtlCol="0">
            <a:spAutoFit/>
          </a:bodyPr>
          <a:lstStyle/>
          <a:p>
            <a:pPr algn="r"/>
            <a:r>
              <a:rPr lang="en-US" sz="1200" dirty="0">
                <a:latin typeface="Avenir Next" panose="020B0503020202020204" pitchFamily="34" charset="0"/>
              </a:rPr>
              <a:t>Are we in compliance?</a:t>
            </a:r>
          </a:p>
        </p:txBody>
      </p:sp>
      <p:sp>
        <p:nvSpPr>
          <p:cNvPr id="68" name="TextBox 67">
            <a:extLst>
              <a:ext uri="{FF2B5EF4-FFF2-40B4-BE49-F238E27FC236}">
                <a16:creationId xmlns:a16="http://schemas.microsoft.com/office/drawing/2014/main" id="{D7561976-6EFB-6C33-CBA4-8FEE93CD1513}"/>
              </a:ext>
            </a:extLst>
          </p:cNvPr>
          <p:cNvSpPr txBox="1"/>
          <p:nvPr/>
        </p:nvSpPr>
        <p:spPr>
          <a:xfrm>
            <a:off x="1131919" y="2935654"/>
            <a:ext cx="2896144" cy="276999"/>
          </a:xfrm>
          <a:prstGeom prst="rect">
            <a:avLst/>
          </a:prstGeom>
          <a:noFill/>
        </p:spPr>
        <p:txBody>
          <a:bodyPr wrap="square" rtlCol="0">
            <a:spAutoFit/>
          </a:bodyPr>
          <a:lstStyle/>
          <a:p>
            <a:pPr algn="r"/>
            <a:r>
              <a:rPr lang="en-US" sz="1200" dirty="0">
                <a:latin typeface="Avenir Next" panose="020B0503020202020204" pitchFamily="34" charset="0"/>
              </a:rPr>
              <a:t>How’s our provider depth chart?</a:t>
            </a:r>
          </a:p>
        </p:txBody>
      </p:sp>
      <p:sp>
        <p:nvSpPr>
          <p:cNvPr id="69" name="TextBox 68">
            <a:extLst>
              <a:ext uri="{FF2B5EF4-FFF2-40B4-BE49-F238E27FC236}">
                <a16:creationId xmlns:a16="http://schemas.microsoft.com/office/drawing/2014/main" id="{D71161C1-81CA-71AC-8DDC-862DDAB115F7}"/>
              </a:ext>
            </a:extLst>
          </p:cNvPr>
          <p:cNvSpPr txBox="1"/>
          <p:nvPr/>
        </p:nvSpPr>
        <p:spPr>
          <a:xfrm>
            <a:off x="532435" y="3349434"/>
            <a:ext cx="3495628" cy="276999"/>
          </a:xfrm>
          <a:prstGeom prst="rect">
            <a:avLst/>
          </a:prstGeom>
          <a:noFill/>
        </p:spPr>
        <p:txBody>
          <a:bodyPr wrap="square" rtlCol="0">
            <a:spAutoFit/>
          </a:bodyPr>
          <a:lstStyle/>
          <a:p>
            <a:pPr algn="r"/>
            <a:r>
              <a:rPr lang="en-US" sz="1200" dirty="0">
                <a:latin typeface="Avenir Next" panose="020B0503020202020204" pitchFamily="34" charset="0"/>
              </a:rPr>
              <a:t>Are we set up for future growth and scalability?</a:t>
            </a:r>
          </a:p>
        </p:txBody>
      </p:sp>
      <p:sp>
        <p:nvSpPr>
          <p:cNvPr id="70" name="TextBox 69">
            <a:extLst>
              <a:ext uri="{FF2B5EF4-FFF2-40B4-BE49-F238E27FC236}">
                <a16:creationId xmlns:a16="http://schemas.microsoft.com/office/drawing/2014/main" id="{BCCAF071-084D-A02A-533B-1D6FC8E0CA89}"/>
              </a:ext>
            </a:extLst>
          </p:cNvPr>
          <p:cNvSpPr txBox="1"/>
          <p:nvPr/>
        </p:nvSpPr>
        <p:spPr>
          <a:xfrm>
            <a:off x="1127410" y="3763214"/>
            <a:ext cx="2896144" cy="276999"/>
          </a:xfrm>
          <a:prstGeom prst="rect">
            <a:avLst/>
          </a:prstGeom>
          <a:noFill/>
        </p:spPr>
        <p:txBody>
          <a:bodyPr wrap="square" rtlCol="0">
            <a:spAutoFit/>
          </a:bodyPr>
          <a:lstStyle/>
          <a:p>
            <a:pPr algn="r"/>
            <a:r>
              <a:rPr lang="en-US" sz="1200" dirty="0">
                <a:latin typeface="Avenir Next" panose="020B0503020202020204" pitchFamily="34" charset="0"/>
              </a:rPr>
              <a:t>What will competitors do?</a:t>
            </a:r>
          </a:p>
        </p:txBody>
      </p:sp>
      <p:cxnSp>
        <p:nvCxnSpPr>
          <p:cNvPr id="71" name="Straight Connector 70">
            <a:extLst>
              <a:ext uri="{FF2B5EF4-FFF2-40B4-BE49-F238E27FC236}">
                <a16:creationId xmlns:a16="http://schemas.microsoft.com/office/drawing/2014/main" id="{A2EFBF37-C57A-1471-0F67-7EA7F75D052B}"/>
              </a:ext>
            </a:extLst>
          </p:cNvPr>
          <p:cNvCxnSpPr>
            <a:cxnSpLocks/>
            <a:stCxn id="44" idx="1"/>
            <a:endCxn id="5" idx="1"/>
          </p:cNvCxnSpPr>
          <p:nvPr/>
        </p:nvCxnSpPr>
        <p:spPr>
          <a:xfrm flipV="1">
            <a:off x="4457206" y="2826572"/>
            <a:ext cx="466093" cy="9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D318A2C-599D-5B4F-3CC0-00695CBB1A02}"/>
              </a:ext>
            </a:extLst>
          </p:cNvPr>
          <p:cNvSpPr txBox="1"/>
          <p:nvPr/>
        </p:nvSpPr>
        <p:spPr>
          <a:xfrm>
            <a:off x="1127410" y="1694314"/>
            <a:ext cx="2896144" cy="276999"/>
          </a:xfrm>
          <a:prstGeom prst="rect">
            <a:avLst/>
          </a:prstGeom>
          <a:noFill/>
        </p:spPr>
        <p:txBody>
          <a:bodyPr wrap="square" rtlCol="0">
            <a:spAutoFit/>
          </a:bodyPr>
          <a:lstStyle/>
          <a:p>
            <a:pPr algn="r"/>
            <a:r>
              <a:rPr lang="en-US" sz="1200" dirty="0">
                <a:latin typeface="Avenir Next" panose="020B0503020202020204" pitchFamily="34" charset="0"/>
              </a:rPr>
              <a:t>Are we providing the right services?</a:t>
            </a:r>
          </a:p>
        </p:txBody>
      </p:sp>
      <p:cxnSp>
        <p:nvCxnSpPr>
          <p:cNvPr id="75" name="Straight Connector 74">
            <a:extLst>
              <a:ext uri="{FF2B5EF4-FFF2-40B4-BE49-F238E27FC236}">
                <a16:creationId xmlns:a16="http://schemas.microsoft.com/office/drawing/2014/main" id="{94F08E49-B11E-643B-BD4F-485CDE237D30}"/>
              </a:ext>
            </a:extLst>
          </p:cNvPr>
          <p:cNvCxnSpPr>
            <a:cxnSpLocks/>
            <a:stCxn id="66" idx="0"/>
            <a:endCxn id="7" idx="4"/>
          </p:cNvCxnSpPr>
          <p:nvPr/>
        </p:nvCxnSpPr>
        <p:spPr>
          <a:xfrm flipV="1">
            <a:off x="5759926" y="2963732"/>
            <a:ext cx="4789" cy="7090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EBF2CF4-26D5-B78A-9CDB-2D111526A1EB}"/>
              </a:ext>
            </a:extLst>
          </p:cNvPr>
          <p:cNvSpPr>
            <a:spLocks noGrp="1"/>
          </p:cNvSpPr>
          <p:nvPr>
            <p:ph type="title"/>
          </p:nvPr>
        </p:nvSpPr>
        <p:spPr/>
        <p:txBody>
          <a:bodyPr/>
          <a:lstStyle/>
          <a:p>
            <a:r>
              <a:rPr lang="en-US" dirty="0"/>
              <a:t>Provider Imperatives </a:t>
            </a:r>
          </a:p>
        </p:txBody>
      </p:sp>
    </p:spTree>
    <p:extLst>
      <p:ext uri="{BB962C8B-B14F-4D97-AF65-F5344CB8AC3E}">
        <p14:creationId xmlns:p14="http://schemas.microsoft.com/office/powerpoint/2010/main" val="353874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6C26-C444-B67E-2323-63349096AE15}"/>
              </a:ext>
            </a:extLst>
          </p:cNvPr>
          <p:cNvSpPr>
            <a:spLocks noGrp="1"/>
          </p:cNvSpPr>
          <p:nvPr>
            <p:ph type="title"/>
          </p:nvPr>
        </p:nvSpPr>
        <p:spPr>
          <a:xfrm>
            <a:off x="457200" y="274320"/>
            <a:ext cx="9509760" cy="599440"/>
          </a:xfrm>
        </p:spPr>
        <p:txBody>
          <a:bodyPr anchor="b">
            <a:normAutofit/>
          </a:bodyPr>
          <a:lstStyle/>
          <a:p>
            <a:r>
              <a:rPr lang="en-US" dirty="0"/>
              <a:t>Get Into Behavioral Health</a:t>
            </a:r>
          </a:p>
        </p:txBody>
      </p:sp>
      <p:graphicFrame>
        <p:nvGraphicFramePr>
          <p:cNvPr id="6" name="Content Placeholder 2">
            <a:extLst>
              <a:ext uri="{FF2B5EF4-FFF2-40B4-BE49-F238E27FC236}">
                <a16:creationId xmlns:a16="http://schemas.microsoft.com/office/drawing/2014/main" id="{755298C7-325B-BFC7-77B9-2CA43D251146}"/>
              </a:ext>
            </a:extLst>
          </p:cNvPr>
          <p:cNvGraphicFramePr>
            <a:graphicFrameLocks noGrp="1"/>
          </p:cNvGraphicFramePr>
          <p:nvPr>
            <p:ph idx="1"/>
          </p:nvPr>
        </p:nvGraphicFramePr>
        <p:xfrm>
          <a:off x="685800" y="1216152"/>
          <a:ext cx="110490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76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rthstar">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Northstar" id="{7E401CFE-D1C0-4B37-8C76-0811653963C1}" vid="{3989B683-0EA0-40F4-960D-11F6246309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37654d5-4b35-4371-8a17-2a3f7c5741b1">
      <Terms xmlns="http://schemas.microsoft.com/office/infopath/2007/PartnerControls"/>
    </lcf76f155ced4ddcb4097134ff3c332f>
    <TaxCatchAll xmlns="5d41f047-219b-492d-8753-d7a8953892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8C2CF1440F8F40A81C1DF97BCE3716" ma:contentTypeVersion="14" ma:contentTypeDescription="Create a new document." ma:contentTypeScope="" ma:versionID="3004ad19707895b48e5736cd58a54a36">
  <xsd:schema xmlns:xsd="http://www.w3.org/2001/XMLSchema" xmlns:xs="http://www.w3.org/2001/XMLSchema" xmlns:p="http://schemas.microsoft.com/office/2006/metadata/properties" xmlns:ns2="637654d5-4b35-4371-8a17-2a3f7c5741b1" xmlns:ns3="5d41f047-219b-492d-8753-d7a895389226" targetNamespace="http://schemas.microsoft.com/office/2006/metadata/properties" ma:root="true" ma:fieldsID="e9e7ba288ec03f3275833d3b37d0d999" ns2:_="" ns3:_="">
    <xsd:import namespace="637654d5-4b35-4371-8a17-2a3f7c5741b1"/>
    <xsd:import namespace="5d41f047-219b-492d-8753-d7a8953892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654d5-4b35-4371-8a17-2a3f7c5741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402442-6c8a-45b4-8619-1cc8a42b8d6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41f047-219b-492d-8753-d7a8953892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6e4b83e-1806-4921-af0c-f5a9891f04cf}" ma:internalName="TaxCatchAll" ma:showField="CatchAllData" ma:web="5d41f047-219b-492d-8753-d7a8953892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CEC83B-EB69-4F3D-A24D-D3A661C5C5EE}">
  <ds:schemaRefs>
    <ds:schemaRef ds:uri="http://schemas.microsoft.com/sharepoint/v3/contenttype/forms"/>
  </ds:schemaRefs>
</ds:datastoreItem>
</file>

<file path=customXml/itemProps2.xml><?xml version="1.0" encoding="utf-8"?>
<ds:datastoreItem xmlns:ds="http://schemas.openxmlformats.org/officeDocument/2006/customXml" ds:itemID="{1D82B0E8-64B9-4011-82BD-1A91A5EA28AE}">
  <ds:schemaRefs>
    <ds:schemaRef ds:uri="5d41f047-219b-492d-8753-d7a895389226"/>
    <ds:schemaRef ds:uri="http://schemas.microsoft.com/office/infopath/2007/PartnerControl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637654d5-4b35-4371-8a17-2a3f7c5741b1"/>
    <ds:schemaRef ds:uri="http://purl.org/dc/dcmitype/"/>
  </ds:schemaRefs>
</ds:datastoreItem>
</file>

<file path=customXml/itemProps3.xml><?xml version="1.0" encoding="utf-8"?>
<ds:datastoreItem xmlns:ds="http://schemas.openxmlformats.org/officeDocument/2006/customXml" ds:itemID="{0C244427-E630-4A79-961B-60C8B043DE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7654d5-4b35-4371-8a17-2a3f7c5741b1"/>
    <ds:schemaRef ds:uri="5d41f047-219b-492d-8753-d7a8953892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Northstar</Template>
  <TotalTime>382</TotalTime>
  <Words>4827</Words>
  <Application>Microsoft Office PowerPoint</Application>
  <PresentationFormat>Widescreen</PresentationFormat>
  <Paragraphs>440</Paragraphs>
  <Slides>42</Slides>
  <Notes>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42</vt:i4>
      </vt:variant>
    </vt:vector>
  </HeadingPairs>
  <TitlesOfParts>
    <vt:vector size="57" baseType="lpstr">
      <vt:lpstr>Aptos</vt:lpstr>
      <vt:lpstr>Arial</vt:lpstr>
      <vt:lpstr>Avenir Next</vt:lpstr>
      <vt:lpstr>Calibri</vt:lpstr>
      <vt:lpstr>Calibri Light</vt:lpstr>
      <vt:lpstr>circular-regular</vt:lpstr>
      <vt:lpstr>Corbel</vt:lpstr>
      <vt:lpstr>Courier New</vt:lpstr>
      <vt:lpstr>Euphemia</vt:lpstr>
      <vt:lpstr>Optimo Stanley</vt:lpstr>
      <vt:lpstr>Seaford</vt:lpstr>
      <vt:lpstr>Wingdings</vt:lpstr>
      <vt:lpstr>Northstar</vt:lpstr>
      <vt:lpstr>Office Theme</vt:lpstr>
      <vt:lpstr>Banded Design Blue 16x9</vt:lpstr>
      <vt:lpstr>Behavioral Health Integration</vt:lpstr>
      <vt:lpstr>Objectives</vt:lpstr>
      <vt:lpstr>Overview</vt:lpstr>
      <vt:lpstr>Environment</vt:lpstr>
      <vt:lpstr>Conflicts and Confusion</vt:lpstr>
      <vt:lpstr>Providers and Sites</vt:lpstr>
      <vt:lpstr>Providers and Sites</vt:lpstr>
      <vt:lpstr>Provider Imperatives </vt:lpstr>
      <vt:lpstr>Get Into Behavioral Health</vt:lpstr>
      <vt:lpstr>BH Fits with Rural</vt:lpstr>
      <vt:lpstr>Recent Federal Changes</vt:lpstr>
      <vt:lpstr>New Billable RHC Providers</vt:lpstr>
      <vt:lpstr>Telehealth Services</vt:lpstr>
      <vt:lpstr>Expansion of RHC Care Management Services</vt:lpstr>
      <vt:lpstr>Care Management Services</vt:lpstr>
      <vt:lpstr>Care Management Services</vt:lpstr>
      <vt:lpstr>Care Management Services</vt:lpstr>
      <vt:lpstr>Care Management Services</vt:lpstr>
      <vt:lpstr>Remote Patient Monitoring/Therapeutic Monitoring</vt:lpstr>
      <vt:lpstr>Community Health Integration</vt:lpstr>
      <vt:lpstr>IOP Details</vt:lpstr>
      <vt:lpstr>Intensive Outpatient Program (IOP)</vt:lpstr>
      <vt:lpstr>Intensive Outpatient Program (IOP)</vt:lpstr>
      <vt:lpstr>Intensive Outpatient Program (IOP)</vt:lpstr>
      <vt:lpstr>Intensive Outpatient Program (IOP)</vt:lpstr>
      <vt:lpstr>New Provider Type Opportunity</vt:lpstr>
      <vt:lpstr>Address Upper Payment Limit Challenges</vt:lpstr>
      <vt:lpstr>Smoothing the AIR</vt:lpstr>
      <vt:lpstr>On The Horizon</vt:lpstr>
      <vt:lpstr>Access Challenges Are on the Radar</vt:lpstr>
      <vt:lpstr>Glimpse into the Future</vt:lpstr>
      <vt:lpstr>Adjusting the Model</vt:lpstr>
      <vt:lpstr>Stratification Matters</vt:lpstr>
      <vt:lpstr>Breaking Down Costs</vt:lpstr>
      <vt:lpstr>Breaking Down Costs</vt:lpstr>
      <vt:lpstr>Breaking Down Costs</vt:lpstr>
      <vt:lpstr>Key Strategy Considerations</vt:lpstr>
      <vt:lpstr>Assessing Current Processes</vt:lpstr>
      <vt:lpstr>Addressing the HR Challenge</vt:lpstr>
      <vt:lpstr>Staff Care</vt:lpstr>
      <vt:lpstr>Strategies for Growth (People)</vt:lpstr>
      <vt:lpstr>Rob Bloom, Principal rbloom@wintergreenme.com c: (315) 405-1535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Bloom</dc:creator>
  <cp:lastModifiedBy>Rob Bloom</cp:lastModifiedBy>
  <cp:revision>41</cp:revision>
  <dcterms:created xsi:type="dcterms:W3CDTF">2024-05-13T21:42:32Z</dcterms:created>
  <dcterms:modified xsi:type="dcterms:W3CDTF">2024-05-20T16:59:51Z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0x010100158C2CF1440F8F40A81C1DF97BCE3716</vt:lpwstr>
  </property>
  <property fmtid="{D5CDD505-2E9C-101B-9397-08002B2CF9AE}" pid="3" name="MediaServiceImageTags">
    <vt:lpwstr/>
  </property>
</Properties>
</file>