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66325" cy="7772400"/>
  <p:notesSz cx="9236075" cy="7010400"/>
  <p:defaultTextStyle>
    <a:defPPr>
      <a:defRPr lang="en-US"/>
    </a:defPPr>
    <a:lvl1pPr marL="0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74014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48026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22040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96055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370067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844079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318094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792107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79" autoAdjust="0"/>
  </p:normalViewPr>
  <p:slideViewPr>
    <p:cSldViewPr>
      <p:cViewPr varScale="1">
        <p:scale>
          <a:sx n="85" d="100"/>
          <a:sy n="85" d="100"/>
        </p:scale>
        <p:origin x="84" y="396"/>
      </p:cViewPr>
      <p:guideLst>
        <p:guide orient="horz" pos="2448"/>
        <p:guide pos="31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475" y="2414484"/>
            <a:ext cx="8471376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49" y="4404361"/>
            <a:ext cx="6976428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0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8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2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3736" y="413815"/>
            <a:ext cx="2986437" cy="8833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424" y="413815"/>
            <a:ext cx="8793206" cy="8833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74" y="4994488"/>
            <a:ext cx="8471376" cy="154368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74" y="3294277"/>
            <a:ext cx="8471376" cy="17002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40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48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20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60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00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40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80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92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424" y="2416286"/>
            <a:ext cx="5889821" cy="68314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350" y="2416286"/>
            <a:ext cx="5889821" cy="68314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6" y="311264"/>
            <a:ext cx="8969693" cy="12954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7" y="1739801"/>
            <a:ext cx="4403526" cy="7250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014" indent="0">
              <a:buNone/>
              <a:defRPr sz="2000" b="1"/>
            </a:lvl2pPr>
            <a:lvl3pPr marL="948026" indent="0">
              <a:buNone/>
              <a:defRPr sz="2000" b="1"/>
            </a:lvl3pPr>
            <a:lvl4pPr marL="1422040" indent="0">
              <a:buNone/>
              <a:defRPr sz="1600" b="1"/>
            </a:lvl4pPr>
            <a:lvl5pPr marL="1896055" indent="0">
              <a:buNone/>
              <a:defRPr sz="1600" b="1"/>
            </a:lvl5pPr>
            <a:lvl6pPr marL="2370067" indent="0">
              <a:buNone/>
              <a:defRPr sz="1600" b="1"/>
            </a:lvl6pPr>
            <a:lvl7pPr marL="2844079" indent="0">
              <a:buNone/>
              <a:defRPr sz="1600" b="1"/>
            </a:lvl7pPr>
            <a:lvl8pPr marL="3318094" indent="0">
              <a:buNone/>
              <a:defRPr sz="1600" b="1"/>
            </a:lvl8pPr>
            <a:lvl9pPr marL="37921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17" y="2464864"/>
            <a:ext cx="4403526" cy="447812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2758" y="1739801"/>
            <a:ext cx="4405254" cy="7250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014" indent="0">
              <a:buNone/>
              <a:defRPr sz="2000" b="1"/>
            </a:lvl2pPr>
            <a:lvl3pPr marL="948026" indent="0">
              <a:buNone/>
              <a:defRPr sz="2000" b="1"/>
            </a:lvl3pPr>
            <a:lvl4pPr marL="1422040" indent="0">
              <a:buNone/>
              <a:defRPr sz="1600" b="1"/>
            </a:lvl4pPr>
            <a:lvl5pPr marL="1896055" indent="0">
              <a:buNone/>
              <a:defRPr sz="1600" b="1"/>
            </a:lvl5pPr>
            <a:lvl6pPr marL="2370067" indent="0">
              <a:buNone/>
              <a:defRPr sz="1600" b="1"/>
            </a:lvl6pPr>
            <a:lvl7pPr marL="2844079" indent="0">
              <a:buNone/>
              <a:defRPr sz="1600" b="1"/>
            </a:lvl7pPr>
            <a:lvl8pPr marL="3318094" indent="0">
              <a:buNone/>
              <a:defRPr sz="1600" b="1"/>
            </a:lvl8pPr>
            <a:lvl9pPr marL="37921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758" y="2464864"/>
            <a:ext cx="4405254" cy="447812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9" y="309455"/>
            <a:ext cx="3278852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559" y="309460"/>
            <a:ext cx="5571454" cy="663352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19" y="1626451"/>
            <a:ext cx="3278852" cy="5316536"/>
          </a:xfrm>
        </p:spPr>
        <p:txBody>
          <a:bodyPr/>
          <a:lstStyle>
            <a:lvl1pPr marL="0" indent="0">
              <a:buNone/>
              <a:defRPr sz="1500"/>
            </a:lvl1pPr>
            <a:lvl2pPr marL="474014" indent="0">
              <a:buNone/>
              <a:defRPr sz="1200"/>
            </a:lvl2pPr>
            <a:lvl3pPr marL="948026" indent="0">
              <a:buNone/>
              <a:defRPr sz="1100"/>
            </a:lvl3pPr>
            <a:lvl4pPr marL="1422040" indent="0">
              <a:buNone/>
              <a:defRPr sz="900"/>
            </a:lvl4pPr>
            <a:lvl5pPr marL="1896055" indent="0">
              <a:buNone/>
              <a:defRPr sz="900"/>
            </a:lvl5pPr>
            <a:lvl6pPr marL="2370067" indent="0">
              <a:buNone/>
              <a:defRPr sz="900"/>
            </a:lvl6pPr>
            <a:lvl7pPr marL="2844079" indent="0">
              <a:buNone/>
              <a:defRPr sz="900"/>
            </a:lvl7pPr>
            <a:lvl8pPr marL="3318094" indent="0">
              <a:buNone/>
              <a:defRPr sz="900"/>
            </a:lvl8pPr>
            <a:lvl9pPr marL="37921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71" y="5440685"/>
            <a:ext cx="5979795" cy="6423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3471" y="694483"/>
            <a:ext cx="5979795" cy="4663440"/>
          </a:xfrm>
        </p:spPr>
        <p:txBody>
          <a:bodyPr/>
          <a:lstStyle>
            <a:lvl1pPr marL="0" indent="0">
              <a:buNone/>
              <a:defRPr sz="3300"/>
            </a:lvl1pPr>
            <a:lvl2pPr marL="474014" indent="0">
              <a:buNone/>
              <a:defRPr sz="2900"/>
            </a:lvl2pPr>
            <a:lvl3pPr marL="948026" indent="0">
              <a:buNone/>
              <a:defRPr sz="2500"/>
            </a:lvl3pPr>
            <a:lvl4pPr marL="1422040" indent="0">
              <a:buNone/>
              <a:defRPr sz="2000"/>
            </a:lvl4pPr>
            <a:lvl5pPr marL="1896055" indent="0">
              <a:buNone/>
              <a:defRPr sz="2000"/>
            </a:lvl5pPr>
            <a:lvl6pPr marL="2370067" indent="0">
              <a:buNone/>
              <a:defRPr sz="2000"/>
            </a:lvl6pPr>
            <a:lvl7pPr marL="2844079" indent="0">
              <a:buNone/>
              <a:defRPr sz="2000"/>
            </a:lvl7pPr>
            <a:lvl8pPr marL="3318094" indent="0">
              <a:buNone/>
              <a:defRPr sz="2000"/>
            </a:lvl8pPr>
            <a:lvl9pPr marL="379210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3471" y="6082989"/>
            <a:ext cx="5979795" cy="912176"/>
          </a:xfrm>
        </p:spPr>
        <p:txBody>
          <a:bodyPr/>
          <a:lstStyle>
            <a:lvl1pPr marL="0" indent="0">
              <a:buNone/>
              <a:defRPr sz="1500"/>
            </a:lvl1pPr>
            <a:lvl2pPr marL="474014" indent="0">
              <a:buNone/>
              <a:defRPr sz="1200"/>
            </a:lvl2pPr>
            <a:lvl3pPr marL="948026" indent="0">
              <a:buNone/>
              <a:defRPr sz="1100"/>
            </a:lvl3pPr>
            <a:lvl4pPr marL="1422040" indent="0">
              <a:buNone/>
              <a:defRPr sz="900"/>
            </a:lvl4pPr>
            <a:lvl5pPr marL="1896055" indent="0">
              <a:buNone/>
              <a:defRPr sz="900"/>
            </a:lvl5pPr>
            <a:lvl6pPr marL="2370067" indent="0">
              <a:buNone/>
              <a:defRPr sz="900"/>
            </a:lvl6pPr>
            <a:lvl7pPr marL="2844079" indent="0">
              <a:buNone/>
              <a:defRPr sz="900"/>
            </a:lvl7pPr>
            <a:lvl8pPr marL="3318094" indent="0">
              <a:buNone/>
              <a:defRPr sz="900"/>
            </a:lvl8pPr>
            <a:lvl9pPr marL="37921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16" y="311264"/>
            <a:ext cx="8969693" cy="1295401"/>
          </a:xfrm>
          <a:prstGeom prst="rect">
            <a:avLst/>
          </a:prstGeom>
        </p:spPr>
        <p:txBody>
          <a:bodyPr vert="horz" lIns="94801" tIns="47400" rIns="94801" bIns="474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813566"/>
            <a:ext cx="8969693" cy="5129424"/>
          </a:xfrm>
          <a:prstGeom prst="rect">
            <a:avLst/>
          </a:prstGeom>
        </p:spPr>
        <p:txBody>
          <a:bodyPr vert="horz" lIns="94801" tIns="47400" rIns="94801" bIns="474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318" y="7203865"/>
            <a:ext cx="2325476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C105-0A6E-48B1-99F6-460C5C23A04B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66" y="7203865"/>
            <a:ext cx="3156004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533" y="7203865"/>
            <a:ext cx="2325476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802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510" indent="-355510" algn="l" defTabSz="94802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0271" indent="-296258" algn="l" defTabSz="94802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5035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9046" indent="-237006" algn="l" defTabSz="94802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061" indent="-237006" algn="l" defTabSz="94802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075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1087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101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114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4014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8026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040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6055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067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4079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8094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2107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83167" y="799119"/>
            <a:ext cx="4805191" cy="682088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2373" tIns="31187" rIns="62373" bIns="31187" numCol="1" anchor="t" anchorCtr="0" compatLnSpc="1">
            <a:prstTxWarp prst="textNoShape">
              <a:avLst/>
            </a:prstTxWarp>
          </a:bodyPr>
          <a:lstStyle/>
          <a:p>
            <a:pPr algn="just" defTabSz="623735" fontAlgn="base">
              <a:spcBef>
                <a:spcPct val="0"/>
              </a:spcBef>
            </a:pPr>
            <a:endParaRPr lang="en-US" sz="1000" b="1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983164" y="6477001"/>
            <a:ext cx="4805194" cy="24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100" b="1" dirty="0">
                <a:solidFill>
                  <a:srgbClr val="FFFFFF"/>
                </a:solidFill>
                <a:latin typeface="+mj-lt"/>
              </a:rPr>
              <a:t>A – CT and Determine Next Steps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(Action Items, Lessons Learned, Sustainability Plan)</a:t>
            </a:r>
            <a:endParaRPr lang="en-US" sz="1100" i="1" dirty="0">
              <a:latin typeface="+mj-lt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77973" y="1865921"/>
            <a:ext cx="480519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729724" fontAlgn="base">
              <a:spcBef>
                <a:spcPct val="0"/>
              </a:spcBef>
              <a:spcAft>
                <a:spcPts val="798"/>
              </a:spcAft>
            </a:pPr>
            <a:r>
              <a:rPr lang="en-US" sz="1100" b="1" dirty="0">
                <a:solidFill>
                  <a:srgbClr val="FFFFFF"/>
                </a:solidFill>
                <a:latin typeface="+mj-lt"/>
              </a:rPr>
              <a:t>O – RGANIZE a Team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(List of Team &amp; Ad-hoc Members and Roles)</a:t>
            </a:r>
            <a:endParaRPr lang="en-US" sz="1000" i="1" dirty="0">
              <a:latin typeface="+mj-lt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77968" y="6477001"/>
            <a:ext cx="4805194" cy="24288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S – ELECT the Improvement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(Benchmarking/Best Practices – External and/or Internal)</a:t>
            </a:r>
            <a:endParaRPr lang="en-US" sz="1000" i="1" dirty="0">
              <a:latin typeface="+mj-lt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7971" y="799119"/>
            <a:ext cx="480519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0" lvl="1" defTabSz="638144" fontAlgn="base">
              <a:spcBef>
                <a:spcPct val="0"/>
              </a:spcBef>
              <a:spcAft>
                <a:spcPts val="697"/>
              </a:spcAft>
              <a:buClr>
                <a:srgbClr val="FFFFFF"/>
              </a:buClr>
            </a:pPr>
            <a:r>
              <a:rPr lang="en-US" sz="1100" b="1" dirty="0">
                <a:solidFill>
                  <a:srgbClr val="FFFFFF"/>
                </a:solidFill>
                <a:latin typeface="+mj-lt"/>
              </a:rPr>
              <a:t>F – IND a Process to Improve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(Background Information, Data, Value Stream Map)</a:t>
            </a:r>
            <a:endParaRPr lang="en-US" sz="10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983165" y="799118"/>
            <a:ext cx="4805191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0" lvl="1" defTabSz="729724" fontAlgn="base">
              <a:spcBef>
                <a:spcPct val="0"/>
              </a:spcBef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P – LAN the Improvement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(Future State Process Map)</a:t>
            </a:r>
            <a:endParaRPr lang="en-US" sz="1000" b="1" dirty="0">
              <a:solidFill>
                <a:schemeClr val="bg1"/>
              </a:solidFill>
              <a:latin typeface="+mj-lt"/>
            </a:endParaRPr>
          </a:p>
          <a:p>
            <a:pPr marL="0" lvl="1" defTabSz="729724" fontAlgn="base">
              <a:spcBef>
                <a:spcPct val="0"/>
              </a:spcBef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D – O the Improvement </a:t>
            </a:r>
            <a:r>
              <a:rPr lang="en-US" sz="1000" i="1" dirty="0">
                <a:solidFill>
                  <a:schemeClr val="bg1"/>
                </a:solidFill>
              </a:rPr>
              <a:t>(Improvement Action Items Plan, Data Collection Plan, Forms)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77972" y="189516"/>
            <a:ext cx="9610385" cy="743048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2373" tIns="31187" rIns="62373" bIns="31187" numCol="1" anchor="t" anchorCtr="0" compatLnSpc="1">
            <a:prstTxWarp prst="textNoShape">
              <a:avLst/>
            </a:prstTxWarp>
          </a:bodyPr>
          <a:lstStyle/>
          <a:p>
            <a:pPr algn="just" defTabSz="623735" fontAlgn="base">
              <a:spcBef>
                <a:spcPct val="0"/>
              </a:spcBef>
            </a:pPr>
            <a:r>
              <a:rPr lang="en-US" sz="1600" b="1" dirty="0"/>
              <a:t>PROJECT TITLE:</a:t>
            </a:r>
          </a:p>
          <a:p>
            <a:pPr algn="just" defTabSz="623735" fontAlgn="base">
              <a:spcBef>
                <a:spcPct val="0"/>
              </a:spcBef>
            </a:pPr>
            <a:r>
              <a:rPr lang="en-US" sz="1200" b="1" dirty="0"/>
              <a:t>Date Initiated</a:t>
            </a: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177971" y="4343400"/>
            <a:ext cx="4805194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186126" indent="-186126"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U – NDERSTAND Root Causes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(Fishbone Diagram, 5 Whys, Affinity Diagram)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77971" y="2551720"/>
            <a:ext cx="4805196" cy="21004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186126" indent="-186126"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C – LARIFY Current Knowledge </a:t>
            </a:r>
            <a:r>
              <a:rPr lang="en-US" sz="925" i="1" dirty="0">
                <a:solidFill>
                  <a:schemeClr val="bg1"/>
                </a:solidFill>
                <a:latin typeface="+mj-lt"/>
              </a:rPr>
              <a:t>(Process Maps, Observations, Data, Specific Aim Statement)</a:t>
            </a:r>
            <a:endParaRPr lang="en-US" sz="925" i="1" dirty="0">
              <a:solidFill>
                <a:srgbClr val="FFFFFF"/>
              </a:solidFill>
              <a:latin typeface="+mj-lt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896582"/>
              </p:ext>
            </p:extLst>
          </p:nvPr>
        </p:nvGraphicFramePr>
        <p:xfrm>
          <a:off x="177970" y="2761760"/>
          <a:ext cx="4805191" cy="158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81640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33389"/>
              </p:ext>
            </p:extLst>
          </p:nvPr>
        </p:nvGraphicFramePr>
        <p:xfrm>
          <a:off x="177972" y="4572000"/>
          <a:ext cx="4805189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4999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90077"/>
              </p:ext>
            </p:extLst>
          </p:nvPr>
        </p:nvGraphicFramePr>
        <p:xfrm>
          <a:off x="4978573" y="4572000"/>
          <a:ext cx="4805189" cy="1904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04999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297779"/>
              </p:ext>
            </p:extLst>
          </p:nvPr>
        </p:nvGraphicFramePr>
        <p:xfrm>
          <a:off x="4983162" y="6719888"/>
          <a:ext cx="4805189" cy="900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0111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4072"/>
              </p:ext>
            </p:extLst>
          </p:nvPr>
        </p:nvGraphicFramePr>
        <p:xfrm>
          <a:off x="182562" y="1027720"/>
          <a:ext cx="4800601" cy="838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1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85540"/>
              </p:ext>
            </p:extLst>
          </p:nvPr>
        </p:nvGraphicFramePr>
        <p:xfrm>
          <a:off x="182562" y="2094522"/>
          <a:ext cx="4800601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383863"/>
              </p:ext>
            </p:extLst>
          </p:nvPr>
        </p:nvGraphicFramePr>
        <p:xfrm>
          <a:off x="4983162" y="1180118"/>
          <a:ext cx="4805194" cy="31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3282">
                <a:tc>
                  <a:txBody>
                    <a:bodyPr/>
                    <a:lstStyle/>
                    <a:p>
                      <a:endParaRPr lang="en-US" sz="6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4983163" y="4343400"/>
            <a:ext cx="4805193" cy="2286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100" b="1" dirty="0">
                <a:solidFill>
                  <a:schemeClr val="bg1"/>
                </a:solidFill>
                <a:latin typeface="+mj-lt"/>
              </a:rPr>
              <a:t>C – HECK the Results </a:t>
            </a:r>
            <a:r>
              <a:rPr lang="en-US" sz="1000" i="1" dirty="0">
                <a:solidFill>
                  <a:schemeClr val="bg1"/>
                </a:solidFill>
                <a:latin typeface="+mj-lt"/>
              </a:rPr>
              <a:t>(Run Chart, Team’s End Results)</a:t>
            </a:r>
            <a:endParaRPr lang="en-US" sz="1000" i="1" dirty="0">
              <a:latin typeface="+mj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945608"/>
              </p:ext>
            </p:extLst>
          </p:nvPr>
        </p:nvGraphicFramePr>
        <p:xfrm>
          <a:off x="4983162" y="1143000"/>
          <a:ext cx="48006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5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6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CHANGE</a:t>
                      </a:r>
                      <a:r>
                        <a:rPr lang="en-US" sz="1000" baseline="0" dirty="0">
                          <a:solidFill>
                            <a:sysClr val="windowText" lastClr="000000"/>
                          </a:solidFill>
                        </a:rPr>
                        <a:t> IDEA(S)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MEASURE(S)/OUTCOME(S)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81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349002"/>
                  </a:ext>
                </a:extLst>
              </a:tr>
              <a:tr h="211681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14380"/>
                  </a:ext>
                </a:extLst>
              </a:tr>
              <a:tr h="211681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41463"/>
                  </a:ext>
                </a:extLst>
              </a:tr>
            </a:tbl>
          </a:graphicData>
        </a:graphic>
      </p:graphicFrame>
      <p:sp>
        <p:nvSpPr>
          <p:cNvPr id="27" name="TextBox 33"/>
          <p:cNvSpPr txBox="1"/>
          <p:nvPr/>
        </p:nvSpPr>
        <p:spPr>
          <a:xfrm>
            <a:off x="3456860" y="2901676"/>
            <a:ext cx="1524005" cy="132343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183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4365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6549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8733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0915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93097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75282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57464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/>
              <a:t>SPECIFIC AIM STATEMENT:</a:t>
            </a:r>
            <a:r>
              <a:rPr lang="en-US" sz="1000" dirty="0"/>
              <a:t> </a:t>
            </a:r>
            <a:r>
              <a:rPr lang="en-US" sz="1000" i="1" dirty="0"/>
              <a:t>We will [improve, increase, decrease] the [number, amount, percent] of [the process] from [baseline measure] to [goal measure] by [date].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138123"/>
              </p:ext>
            </p:extLst>
          </p:nvPr>
        </p:nvGraphicFramePr>
        <p:xfrm>
          <a:off x="177971" y="6719888"/>
          <a:ext cx="4805189" cy="900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5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00111">
                <a:tc>
                  <a:txBody>
                    <a:bodyPr/>
                    <a:lstStyle/>
                    <a:p>
                      <a:endParaRPr lang="en-US" sz="3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029264"/>
              </p:ext>
            </p:extLst>
          </p:nvPr>
        </p:nvGraphicFramePr>
        <p:xfrm>
          <a:off x="182562" y="6705600"/>
          <a:ext cx="4796011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6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ROOT CAUSE(S)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BEST PRACTICE(S)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CHANGE</a:t>
                      </a:r>
                      <a:r>
                        <a:rPr lang="en-US" sz="1000" baseline="0" dirty="0">
                          <a:solidFill>
                            <a:sysClr val="windowText" lastClr="000000"/>
                          </a:solidFill>
                        </a:rPr>
                        <a:t> IDEA(S)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4908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5402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28233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B26DBF6-3A81-4C98-B0CB-741FD781A17C}"/>
              </a:ext>
            </a:extLst>
          </p:cNvPr>
          <p:cNvSpPr txBox="1"/>
          <p:nvPr/>
        </p:nvSpPr>
        <p:spPr>
          <a:xfrm>
            <a:off x="8335962" y="28000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A3 Summary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216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UW Medical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 Template - Letter</dc:title>
  <dc:creator>Whitney Stalsberg</dc:creator>
  <cp:keywords>A3 Template - Table - Letter, A3 Template - Letter, A3 Template, A3, A3 letter size, storyboard</cp:keywords>
  <cp:lastModifiedBy>Sobczak Stephanie G</cp:lastModifiedBy>
  <cp:revision>120</cp:revision>
  <cp:lastPrinted>2014-01-16T18:06:33Z</cp:lastPrinted>
  <dcterms:created xsi:type="dcterms:W3CDTF">2011-08-08T18:46:41Z</dcterms:created>
  <dcterms:modified xsi:type="dcterms:W3CDTF">2020-10-26T16:35:08Z</dcterms:modified>
</cp:coreProperties>
</file>