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 id="263" r:id="rId9"/>
    <p:sldId id="265" r:id="rId10"/>
    <p:sldId id="268" r:id="rId11"/>
    <p:sldId id="266" r:id="rId12"/>
    <p:sldId id="267" r:id="rId13"/>
    <p:sldId id="264"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knovotny@vchsne.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haraurau.org.nz/quality-improvement/pdsa"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E41FA-D3F0-4FF7-82D5-238B98AB3F8B}"/>
              </a:ext>
            </a:extLst>
          </p:cNvPr>
          <p:cNvSpPr>
            <a:spLocks noGrp="1"/>
          </p:cNvSpPr>
          <p:nvPr>
            <p:ph type="ctrTitle"/>
          </p:nvPr>
        </p:nvSpPr>
        <p:spPr/>
        <p:txBody>
          <a:bodyPr/>
          <a:lstStyle/>
          <a:p>
            <a:r>
              <a:rPr lang="en-US" dirty="0"/>
              <a:t>HOW TO START A QUALITY PROGRAM IN A RURAL HEALTH CLINIC</a:t>
            </a:r>
          </a:p>
        </p:txBody>
      </p:sp>
      <p:sp>
        <p:nvSpPr>
          <p:cNvPr id="3" name="Subtitle 2">
            <a:extLst>
              <a:ext uri="{FF2B5EF4-FFF2-40B4-BE49-F238E27FC236}">
                <a16:creationId xmlns:a16="http://schemas.microsoft.com/office/drawing/2014/main" id="{0DC44DD6-5CC8-4010-924A-88774F37C003}"/>
              </a:ext>
            </a:extLst>
          </p:cNvPr>
          <p:cNvSpPr>
            <a:spLocks noGrp="1"/>
          </p:cNvSpPr>
          <p:nvPr>
            <p:ph type="subTitle" idx="1"/>
          </p:nvPr>
        </p:nvSpPr>
        <p:spPr/>
        <p:txBody>
          <a:bodyPr/>
          <a:lstStyle/>
          <a:p>
            <a:r>
              <a:rPr lang="en-US" dirty="0"/>
              <a:t>KRYSTAL NOVOTNY, BSN, RN, CRHCP</a:t>
            </a:r>
          </a:p>
          <a:p>
            <a:r>
              <a:rPr lang="en-US" dirty="0"/>
              <a:t>VALLEY COUNTY HEALTH SYSTEM</a:t>
            </a:r>
          </a:p>
        </p:txBody>
      </p:sp>
    </p:spTree>
    <p:extLst>
      <p:ext uri="{BB962C8B-B14F-4D97-AF65-F5344CB8AC3E}">
        <p14:creationId xmlns:p14="http://schemas.microsoft.com/office/powerpoint/2010/main" val="1426716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C4C17-5581-42AC-AA38-A5D52F47909C}"/>
              </a:ext>
            </a:extLst>
          </p:cNvPr>
          <p:cNvSpPr>
            <a:spLocks noGrp="1"/>
          </p:cNvSpPr>
          <p:nvPr>
            <p:ph type="title"/>
          </p:nvPr>
        </p:nvSpPr>
        <p:spPr/>
        <p:txBody>
          <a:bodyPr/>
          <a:lstStyle/>
          <a:p>
            <a:r>
              <a:rPr lang="en-US" dirty="0"/>
              <a:t>PDSA</a:t>
            </a:r>
          </a:p>
        </p:txBody>
      </p:sp>
      <p:sp>
        <p:nvSpPr>
          <p:cNvPr id="3" name="Content Placeholder 2">
            <a:extLst>
              <a:ext uri="{FF2B5EF4-FFF2-40B4-BE49-F238E27FC236}">
                <a16:creationId xmlns:a16="http://schemas.microsoft.com/office/drawing/2014/main" id="{8D63C419-9A88-4E2C-B939-8024DB31EC5C}"/>
              </a:ext>
            </a:extLst>
          </p:cNvPr>
          <p:cNvSpPr>
            <a:spLocks noGrp="1"/>
          </p:cNvSpPr>
          <p:nvPr>
            <p:ph idx="1"/>
          </p:nvPr>
        </p:nvSpPr>
        <p:spPr>
          <a:xfrm>
            <a:off x="677334" y="1361599"/>
            <a:ext cx="9212390" cy="5145733"/>
          </a:xfrm>
        </p:spPr>
        <p:txBody>
          <a:bodyPr>
            <a:normAutofit fontScale="77500" lnSpcReduction="20000"/>
          </a:bodyPr>
          <a:lstStyle/>
          <a:p>
            <a:r>
              <a:rPr lang="en-US" b="1" dirty="0">
                <a:solidFill>
                  <a:srgbClr val="1B1B1B"/>
                </a:solidFill>
                <a:latin typeface="Montserrat Classic" panose="020B0604020202020204" charset="0"/>
              </a:rPr>
              <a:t>Plan</a:t>
            </a:r>
          </a:p>
          <a:p>
            <a:pPr>
              <a:buFont typeface="Wingdings" panose="05000000000000000000" pitchFamily="2" charset="2"/>
              <a:buChar char="ü"/>
            </a:pPr>
            <a:r>
              <a:rPr lang="en-US" dirty="0">
                <a:solidFill>
                  <a:srgbClr val="1B1B1B"/>
                </a:solidFill>
                <a:latin typeface="Montserrat Classic" panose="020B0604020202020204" charset="0"/>
              </a:rPr>
              <a:t>I plan to: improve technique on BP measurement</a:t>
            </a:r>
          </a:p>
          <a:p>
            <a:pPr>
              <a:buFont typeface="Wingdings" panose="05000000000000000000" pitchFamily="2" charset="2"/>
              <a:buChar char="ü"/>
            </a:pPr>
            <a:r>
              <a:rPr lang="en-US" dirty="0">
                <a:solidFill>
                  <a:srgbClr val="1B1B1B"/>
                </a:solidFill>
                <a:latin typeface="Montserrat Classic" panose="020B0604020202020204" charset="0"/>
              </a:rPr>
              <a:t>I hope this produces: A decrease in patients with uncontrolled HTN by end of the year </a:t>
            </a:r>
          </a:p>
          <a:p>
            <a:pPr>
              <a:buFont typeface="Wingdings" panose="05000000000000000000" pitchFamily="2" charset="2"/>
              <a:buChar char="ü"/>
            </a:pPr>
            <a:r>
              <a:rPr lang="en-US" dirty="0">
                <a:solidFill>
                  <a:srgbClr val="1B1B1B"/>
                </a:solidFill>
                <a:latin typeface="Montserrat Classic" panose="020B0604020202020204" charset="0"/>
              </a:rPr>
              <a:t>Steps to execute: Work w/ CPM, training for nurses on proper techniques, create policy/procedure </a:t>
            </a:r>
          </a:p>
          <a:p>
            <a:r>
              <a:rPr lang="en-US" b="1" dirty="0">
                <a:solidFill>
                  <a:srgbClr val="1B1B1B"/>
                </a:solidFill>
                <a:latin typeface="Montserrat Classic" panose="020B0604020202020204" charset="0"/>
              </a:rPr>
              <a:t>Do</a:t>
            </a:r>
          </a:p>
          <a:p>
            <a:pPr>
              <a:buFont typeface="Wingdings" panose="05000000000000000000" pitchFamily="2" charset="2"/>
              <a:buChar char="ü"/>
            </a:pPr>
            <a:r>
              <a:rPr lang="en-US" dirty="0">
                <a:solidFill>
                  <a:srgbClr val="1B1B1B"/>
                </a:solidFill>
                <a:latin typeface="Montserrat Classic" panose="020B0604020202020204" charset="0"/>
              </a:rPr>
              <a:t>How long will you observe new changes? 1 year </a:t>
            </a:r>
          </a:p>
          <a:p>
            <a:pPr>
              <a:buFont typeface="Wingdings" panose="05000000000000000000" pitchFamily="2" charset="2"/>
              <a:buChar char="ü"/>
            </a:pPr>
            <a:r>
              <a:rPr lang="en-US" dirty="0">
                <a:solidFill>
                  <a:srgbClr val="1B1B1B"/>
                </a:solidFill>
                <a:latin typeface="Montserrat Classic" panose="020B0604020202020204" charset="0"/>
              </a:rPr>
              <a:t>What did you observe? Audits were necessary to find areas for improvement, staff needed refresher on basic procedures </a:t>
            </a:r>
          </a:p>
          <a:p>
            <a:r>
              <a:rPr lang="en-US" b="1" dirty="0">
                <a:solidFill>
                  <a:srgbClr val="1B1B1B"/>
                </a:solidFill>
                <a:latin typeface="Montserrat Classic" panose="020B0604020202020204" charset="0"/>
              </a:rPr>
              <a:t>Study</a:t>
            </a:r>
          </a:p>
          <a:p>
            <a:pPr>
              <a:buFont typeface="Wingdings" panose="05000000000000000000" pitchFamily="2" charset="2"/>
              <a:buChar char="ü"/>
            </a:pPr>
            <a:r>
              <a:rPr lang="en-US" dirty="0">
                <a:solidFill>
                  <a:srgbClr val="1B1B1B"/>
                </a:solidFill>
                <a:latin typeface="Montserrat Classic" panose="020B0604020202020204" charset="0"/>
              </a:rPr>
              <a:t>What did you learn?  First PDSA cycle we were not following guidelines on proper BP measurement, not alerting providers of high BP, not averaging BP and not retaking BP when high. </a:t>
            </a:r>
          </a:p>
          <a:p>
            <a:pPr>
              <a:buFont typeface="Wingdings" panose="05000000000000000000" pitchFamily="2" charset="2"/>
              <a:buChar char="ü"/>
            </a:pPr>
            <a:r>
              <a:rPr lang="en-US" dirty="0">
                <a:solidFill>
                  <a:srgbClr val="1B1B1B"/>
                </a:solidFill>
                <a:latin typeface="Montserrat Classic" panose="020B0604020202020204" charset="0"/>
              </a:rPr>
              <a:t>Did you meet your measurement goal? We are seeing improvement </a:t>
            </a:r>
          </a:p>
          <a:p>
            <a:pPr>
              <a:buFont typeface="Wingdings" panose="05000000000000000000" pitchFamily="2" charset="2"/>
              <a:buChar char="ü"/>
            </a:pPr>
            <a:r>
              <a:rPr lang="en-US" dirty="0">
                <a:solidFill>
                  <a:srgbClr val="1B1B1B"/>
                </a:solidFill>
                <a:latin typeface="Montserrat Classic" panose="020B0604020202020204" charset="0"/>
              </a:rPr>
              <a:t>Do you need more observation time? Project will continue </a:t>
            </a:r>
          </a:p>
          <a:p>
            <a:r>
              <a:rPr lang="en-US" b="1" dirty="0">
                <a:solidFill>
                  <a:srgbClr val="1B1B1B"/>
                </a:solidFill>
                <a:latin typeface="Montserrat Classic" panose="020B0604020202020204" charset="0"/>
              </a:rPr>
              <a:t>Act</a:t>
            </a:r>
          </a:p>
          <a:p>
            <a:pPr>
              <a:buFont typeface="Wingdings" panose="05000000000000000000" pitchFamily="2" charset="2"/>
              <a:buChar char="ü"/>
            </a:pPr>
            <a:r>
              <a:rPr lang="en-US" dirty="0">
                <a:solidFill>
                  <a:srgbClr val="1B1B1B"/>
                </a:solidFill>
                <a:latin typeface="Montserrat Classic" panose="020B0604020202020204" charset="0"/>
              </a:rPr>
              <a:t>What did you conclude from this cycle? Difficulties with CPM, nurses were eager to learn and correct any bad habits and implement positive changes </a:t>
            </a:r>
          </a:p>
          <a:p>
            <a:pPr>
              <a:buFont typeface="Wingdings" panose="05000000000000000000" pitchFamily="2" charset="2"/>
              <a:buChar char="ü"/>
            </a:pPr>
            <a:r>
              <a:rPr lang="en-US" dirty="0">
                <a:solidFill>
                  <a:srgbClr val="1B1B1B"/>
                </a:solidFill>
                <a:latin typeface="Montserrat Classic" panose="020B0604020202020204" charset="0"/>
              </a:rPr>
              <a:t>Will you sustain the changes? Yes </a:t>
            </a:r>
          </a:p>
          <a:p>
            <a:pPr>
              <a:buFont typeface="Wingdings" panose="05000000000000000000" pitchFamily="2" charset="2"/>
              <a:buChar char="ü"/>
            </a:pPr>
            <a:r>
              <a:rPr lang="en-US" dirty="0">
                <a:solidFill>
                  <a:srgbClr val="1B1B1B"/>
                </a:solidFill>
                <a:latin typeface="Montserrat Classic" panose="020B0604020202020204" charset="0"/>
              </a:rPr>
              <a:t>Does the change need adjusted or removed? Continuous cycle of changes, especially with CPM system</a:t>
            </a:r>
          </a:p>
          <a:p>
            <a:endParaRPr lang="en-US" dirty="0"/>
          </a:p>
        </p:txBody>
      </p:sp>
    </p:spTree>
    <p:extLst>
      <p:ext uri="{BB962C8B-B14F-4D97-AF65-F5344CB8AC3E}">
        <p14:creationId xmlns:p14="http://schemas.microsoft.com/office/powerpoint/2010/main" val="1725023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4E0E4-0D02-4CCD-A3D5-68F2D8912464}"/>
              </a:ext>
            </a:extLst>
          </p:cNvPr>
          <p:cNvSpPr>
            <a:spLocks noGrp="1"/>
          </p:cNvSpPr>
          <p:nvPr>
            <p:ph type="title"/>
          </p:nvPr>
        </p:nvSpPr>
        <p:spPr/>
        <p:txBody>
          <a:bodyPr/>
          <a:lstStyle/>
          <a:p>
            <a:r>
              <a:rPr lang="en-US" dirty="0"/>
              <a:t>Continued: What we did during our cycles  </a:t>
            </a:r>
          </a:p>
        </p:txBody>
      </p:sp>
      <p:sp>
        <p:nvSpPr>
          <p:cNvPr id="3" name="Content Placeholder 2">
            <a:extLst>
              <a:ext uri="{FF2B5EF4-FFF2-40B4-BE49-F238E27FC236}">
                <a16:creationId xmlns:a16="http://schemas.microsoft.com/office/drawing/2014/main" id="{034A5AB9-D8DE-4A3D-AC6C-11A7022891F9}"/>
              </a:ext>
            </a:extLst>
          </p:cNvPr>
          <p:cNvSpPr>
            <a:spLocks noGrp="1"/>
          </p:cNvSpPr>
          <p:nvPr>
            <p:ph idx="1"/>
          </p:nvPr>
        </p:nvSpPr>
        <p:spPr/>
        <p:txBody>
          <a:bodyPr>
            <a:normAutofit lnSpcReduction="10000"/>
          </a:bodyPr>
          <a:lstStyle/>
          <a:p>
            <a:r>
              <a:rPr lang="en-US" dirty="0"/>
              <a:t>January 2023 – Had Bryan Health Connect present to nursing staff during staff meeting</a:t>
            </a:r>
          </a:p>
          <a:p>
            <a:r>
              <a:rPr lang="en-US" dirty="0"/>
              <a:t>February 2023 – Completed a GAP analysis w/ staff audits – Setup CPM system to pull data</a:t>
            </a:r>
          </a:p>
          <a:p>
            <a:r>
              <a:rPr lang="en-US" dirty="0"/>
              <a:t>April 2023 – Identified errors within CPM system – worked with IT to navigate </a:t>
            </a:r>
          </a:p>
          <a:p>
            <a:r>
              <a:rPr lang="en-US" dirty="0"/>
              <a:t>May 2023 – Had CPM vendor on-site for additional training</a:t>
            </a:r>
          </a:p>
          <a:p>
            <a:r>
              <a:rPr lang="en-US" dirty="0"/>
              <a:t>July 2023 – Bryan Health onsite to complete additional audits (noted major technique improvement). Brought new policy and procedure to Med Staff for approval</a:t>
            </a:r>
          </a:p>
          <a:p>
            <a:r>
              <a:rPr lang="en-US" dirty="0"/>
              <a:t>September 2023 – Review of full policy and procedure w/nursing staff. Providers watched “Tune in for 2” video about BP importance and practice suggestions </a:t>
            </a:r>
          </a:p>
          <a:p>
            <a:pPr lvl="1"/>
            <a:endParaRPr lang="en-US" dirty="0"/>
          </a:p>
        </p:txBody>
      </p:sp>
    </p:spTree>
    <p:extLst>
      <p:ext uri="{BB962C8B-B14F-4D97-AF65-F5344CB8AC3E}">
        <p14:creationId xmlns:p14="http://schemas.microsoft.com/office/powerpoint/2010/main" val="3415476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510F-CF49-4A5D-9BEB-AE3C49CDB753}"/>
              </a:ext>
            </a:extLst>
          </p:cNvPr>
          <p:cNvSpPr>
            <a:spLocks noGrp="1"/>
          </p:cNvSpPr>
          <p:nvPr>
            <p:ph type="title"/>
          </p:nvPr>
        </p:nvSpPr>
        <p:spPr/>
        <p:txBody>
          <a:bodyPr/>
          <a:lstStyle/>
          <a:p>
            <a:r>
              <a:rPr lang="en-US" dirty="0"/>
              <a:t>Continued: </a:t>
            </a:r>
          </a:p>
        </p:txBody>
      </p:sp>
      <p:sp>
        <p:nvSpPr>
          <p:cNvPr id="3" name="Content Placeholder 2">
            <a:extLst>
              <a:ext uri="{FF2B5EF4-FFF2-40B4-BE49-F238E27FC236}">
                <a16:creationId xmlns:a16="http://schemas.microsoft.com/office/drawing/2014/main" id="{3E45C33E-1437-4893-BC8C-2534C6954DA5}"/>
              </a:ext>
            </a:extLst>
          </p:cNvPr>
          <p:cNvSpPr>
            <a:spLocks noGrp="1"/>
          </p:cNvSpPr>
          <p:nvPr>
            <p:ph idx="1"/>
          </p:nvPr>
        </p:nvSpPr>
        <p:spPr/>
        <p:txBody>
          <a:bodyPr/>
          <a:lstStyle/>
          <a:p>
            <a:pPr marL="0" indent="0">
              <a:buNone/>
            </a:pPr>
            <a:r>
              <a:rPr lang="en-US" dirty="0"/>
              <a:t>Things we implemented/improved </a:t>
            </a:r>
          </a:p>
          <a:p>
            <a:pPr marL="285750" indent="-285750">
              <a:buFont typeface="Arial" panose="020B0604020202020204" pitchFamily="34" charset="0"/>
              <a:buChar char="•"/>
            </a:pPr>
            <a:r>
              <a:rPr lang="en-US" dirty="0"/>
              <a:t>Laminated reminder cards for all monitor towers</a:t>
            </a:r>
          </a:p>
          <a:p>
            <a:pPr marL="285750" indent="-285750">
              <a:buFont typeface="Arial" panose="020B0604020202020204" pitchFamily="34" charset="0"/>
              <a:buChar char="•"/>
            </a:pPr>
            <a:r>
              <a:rPr lang="en-US" dirty="0"/>
              <a:t>Removed manual equipment from rooms</a:t>
            </a:r>
          </a:p>
          <a:p>
            <a:pPr marL="285750" indent="-285750">
              <a:buFont typeface="Arial" panose="020B0604020202020204" pitchFamily="34" charset="0"/>
              <a:buChar char="•"/>
            </a:pPr>
            <a:r>
              <a:rPr lang="en-US" dirty="0"/>
              <a:t>Ordered foot stools, pillows in every room, additional sizing of BP cuffs</a:t>
            </a:r>
          </a:p>
          <a:p>
            <a:pPr marL="285750" indent="-285750">
              <a:buFont typeface="Arial" panose="020B0604020202020204" pitchFamily="34" charset="0"/>
              <a:buChar char="•"/>
            </a:pPr>
            <a:r>
              <a:rPr lang="en-US" dirty="0"/>
              <a:t>Quarterly audits to be implemented </a:t>
            </a:r>
          </a:p>
          <a:p>
            <a:pPr marL="285750" indent="-285750">
              <a:buFont typeface="Arial" panose="020B0604020202020204" pitchFamily="34" charset="0"/>
              <a:buChar char="•"/>
            </a:pPr>
            <a:r>
              <a:rPr lang="en-US" dirty="0"/>
              <a:t>Discuss updates/data at monthly staff meetings</a:t>
            </a:r>
          </a:p>
          <a:p>
            <a:pPr marL="285750" indent="-285750">
              <a:buFont typeface="Arial" panose="020B0604020202020204" pitchFamily="34" charset="0"/>
              <a:buChar char="•"/>
            </a:pPr>
            <a:r>
              <a:rPr lang="en-US" dirty="0"/>
              <a:t>Reminders for patients &amp; staff posted in exam rooms  </a:t>
            </a:r>
          </a:p>
          <a:p>
            <a:endParaRPr lang="en-US" dirty="0"/>
          </a:p>
        </p:txBody>
      </p:sp>
    </p:spTree>
    <p:extLst>
      <p:ext uri="{BB962C8B-B14F-4D97-AF65-F5344CB8AC3E}">
        <p14:creationId xmlns:p14="http://schemas.microsoft.com/office/powerpoint/2010/main" val="2151108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1154E-7A25-4244-9ABB-DDC05460B51D}"/>
              </a:ext>
            </a:extLst>
          </p:cNvPr>
          <p:cNvSpPr>
            <a:spLocks noGrp="1"/>
          </p:cNvSpPr>
          <p:nvPr>
            <p:ph type="title"/>
          </p:nvPr>
        </p:nvSpPr>
        <p:spPr/>
        <p:txBody>
          <a:bodyPr/>
          <a:lstStyle/>
          <a:p>
            <a:r>
              <a:rPr lang="en-US" dirty="0"/>
              <a:t>Engaging Staff </a:t>
            </a:r>
          </a:p>
        </p:txBody>
      </p:sp>
      <p:sp>
        <p:nvSpPr>
          <p:cNvPr id="3" name="Content Placeholder 2">
            <a:extLst>
              <a:ext uri="{FF2B5EF4-FFF2-40B4-BE49-F238E27FC236}">
                <a16:creationId xmlns:a16="http://schemas.microsoft.com/office/drawing/2014/main" id="{0C885D75-8492-48FE-83B4-5D7B5F371546}"/>
              </a:ext>
            </a:extLst>
          </p:cNvPr>
          <p:cNvSpPr>
            <a:spLocks noGrp="1"/>
          </p:cNvSpPr>
          <p:nvPr>
            <p:ph idx="1"/>
          </p:nvPr>
        </p:nvSpPr>
        <p:spPr>
          <a:xfrm>
            <a:off x="772356" y="1766657"/>
            <a:ext cx="8501645" cy="4274706"/>
          </a:xfrm>
        </p:spPr>
        <p:txBody>
          <a:bodyPr>
            <a:normAutofit fontScale="92500"/>
          </a:bodyPr>
          <a:lstStyle/>
          <a:p>
            <a:r>
              <a:rPr lang="en-US" dirty="0"/>
              <a:t>Get input – but give options/ideas  - not everyone is a QI expert </a:t>
            </a:r>
          </a:p>
          <a:p>
            <a:r>
              <a:rPr lang="en-US" dirty="0"/>
              <a:t>Set up meetings/learning activities that are meaningful to their job and their patients </a:t>
            </a:r>
          </a:p>
          <a:p>
            <a:r>
              <a:rPr lang="en-US" dirty="0"/>
              <a:t>Get a good provider champion! </a:t>
            </a:r>
          </a:p>
          <a:p>
            <a:r>
              <a:rPr lang="en-US" dirty="0"/>
              <a:t>Get involved w/ community! EX: LBPHD BP table, Burwell Health Fair w/ BP readings and coupons for f/u BP measurements (if high) </a:t>
            </a:r>
          </a:p>
          <a:p>
            <a:r>
              <a:rPr lang="en-US" dirty="0"/>
              <a:t>Make sure that you talk through the PDSA cycles, interventions and data often! Ask for ideas on other interventions if something isn’t working </a:t>
            </a:r>
          </a:p>
          <a:p>
            <a:r>
              <a:rPr lang="en-US" dirty="0"/>
              <a:t>Develop audit tools and involve them in the process of auditing each other </a:t>
            </a:r>
          </a:p>
          <a:p>
            <a:r>
              <a:rPr lang="en-US" dirty="0"/>
              <a:t>Put involvement on yearly evals  / Reward staff and department </a:t>
            </a:r>
          </a:p>
          <a:p>
            <a:r>
              <a:rPr lang="en-US" dirty="0"/>
              <a:t>If able to be involved w/ another entity, see if staff is able to obtain CEU/CME</a:t>
            </a:r>
          </a:p>
          <a:p>
            <a:pPr lvl="1"/>
            <a:r>
              <a:rPr lang="en-US" dirty="0"/>
              <a:t>With Bryan Health Connect my providers were able to turn in participation to the AFBM</a:t>
            </a:r>
          </a:p>
        </p:txBody>
      </p:sp>
    </p:spTree>
    <p:extLst>
      <p:ext uri="{BB962C8B-B14F-4D97-AF65-F5344CB8AC3E}">
        <p14:creationId xmlns:p14="http://schemas.microsoft.com/office/powerpoint/2010/main" val="1996767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6A503-509E-4DC9-B576-5318DD4AA389}"/>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DE7A414-2047-4A99-AEAD-2CD734878D37}"/>
              </a:ext>
            </a:extLst>
          </p:cNvPr>
          <p:cNvSpPr>
            <a:spLocks noGrp="1"/>
          </p:cNvSpPr>
          <p:nvPr>
            <p:ph idx="1"/>
          </p:nvPr>
        </p:nvSpPr>
        <p:spPr/>
        <p:txBody>
          <a:bodyPr/>
          <a:lstStyle/>
          <a:p>
            <a:r>
              <a:rPr lang="en-US" dirty="0"/>
              <a:t>Start small and then work up! </a:t>
            </a:r>
          </a:p>
          <a:p>
            <a:r>
              <a:rPr lang="en-US" dirty="0"/>
              <a:t>Utilize all resources available to you and don’t be afraid to ask for help and create a team </a:t>
            </a:r>
          </a:p>
          <a:p>
            <a:r>
              <a:rPr lang="en-US" dirty="0"/>
              <a:t>Reward your staff and team for being active in the QI project </a:t>
            </a:r>
          </a:p>
          <a:p>
            <a:r>
              <a:rPr lang="en-US" dirty="0"/>
              <a:t>Get help from other places that are experts! Ex: Greg Wolf w/ POND/LAKE; Bryan Health Connect; NHA; Other QI Leaders </a:t>
            </a:r>
          </a:p>
          <a:p>
            <a:pPr marL="0" indent="0">
              <a:buNone/>
            </a:pPr>
            <a:endParaRPr lang="en-US" dirty="0"/>
          </a:p>
        </p:txBody>
      </p:sp>
    </p:spTree>
    <p:extLst>
      <p:ext uri="{BB962C8B-B14F-4D97-AF65-F5344CB8AC3E}">
        <p14:creationId xmlns:p14="http://schemas.microsoft.com/office/powerpoint/2010/main" val="801291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A64368-326D-43A5-A916-AA3E75154F31}"/>
              </a:ext>
            </a:extLst>
          </p:cNvPr>
          <p:cNvSpPr/>
          <p:nvPr/>
        </p:nvSpPr>
        <p:spPr>
          <a:xfrm>
            <a:off x="1851805" y="1440376"/>
            <a:ext cx="8257581" cy="4247317"/>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Thank you! </a:t>
            </a:r>
          </a:p>
          <a:p>
            <a:pPr algn="ctr"/>
            <a:r>
              <a:rPr lang="en-US" sz="5400" b="1" dirty="0">
                <a:ln w="22225">
                  <a:solidFill>
                    <a:schemeClr val="accent2"/>
                  </a:solidFill>
                  <a:prstDash val="solid"/>
                </a:ln>
                <a:solidFill>
                  <a:schemeClr val="accent2">
                    <a:lumMod val="40000"/>
                    <a:lumOff val="60000"/>
                  </a:schemeClr>
                </a:solidFill>
              </a:rPr>
              <a:t>Contact info: </a:t>
            </a:r>
          </a:p>
          <a:p>
            <a:pPr algn="ctr"/>
            <a:r>
              <a:rPr lang="en-US" sz="5400" b="1" dirty="0">
                <a:ln w="22225">
                  <a:solidFill>
                    <a:schemeClr val="accent2"/>
                  </a:solidFill>
                  <a:prstDash val="solid"/>
                </a:ln>
                <a:solidFill>
                  <a:schemeClr val="accent2">
                    <a:lumMod val="40000"/>
                    <a:lumOff val="60000"/>
                  </a:schemeClr>
                </a:solidFill>
              </a:rPr>
              <a:t>Krystal Novotny, BSN, RN</a:t>
            </a:r>
          </a:p>
          <a:p>
            <a:pPr algn="ctr"/>
            <a:r>
              <a:rPr lang="en-US" sz="5400" b="1" cap="none" spc="0" dirty="0">
                <a:ln w="22225">
                  <a:solidFill>
                    <a:schemeClr val="accent2"/>
                  </a:solidFill>
                  <a:prstDash val="solid"/>
                </a:ln>
                <a:solidFill>
                  <a:schemeClr val="accent2">
                    <a:lumMod val="40000"/>
                    <a:lumOff val="60000"/>
                  </a:schemeClr>
                </a:solidFill>
                <a:effectLst/>
                <a:hlinkClick r:id="rId2"/>
              </a:rPr>
              <a:t>knovotny@vchsne.org</a:t>
            </a:r>
            <a:endParaRPr lang="en-US" sz="5400" b="1" cap="none" spc="0" dirty="0">
              <a:ln w="22225">
                <a:solidFill>
                  <a:schemeClr val="accent2"/>
                </a:solidFill>
                <a:prstDash val="solid"/>
              </a:ln>
              <a:solidFill>
                <a:schemeClr val="accent2">
                  <a:lumMod val="40000"/>
                  <a:lumOff val="60000"/>
                </a:schemeClr>
              </a:solidFill>
              <a:effectLst/>
            </a:endParaRPr>
          </a:p>
          <a:p>
            <a:pPr algn="ctr"/>
            <a:r>
              <a:rPr lang="en-US" sz="5400" b="1" dirty="0">
                <a:ln w="22225">
                  <a:solidFill>
                    <a:schemeClr val="accent2"/>
                  </a:solidFill>
                  <a:prstDash val="solid"/>
                </a:ln>
                <a:solidFill>
                  <a:schemeClr val="accent2">
                    <a:lumMod val="40000"/>
                    <a:lumOff val="60000"/>
                  </a:schemeClr>
                </a:solidFill>
              </a:rPr>
              <a:t>308-728-4312</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059647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00BE1-18B4-41FE-AA32-84D10FC0A533}"/>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714949D-5CEB-43FE-BA80-5058B143FED2}"/>
              </a:ext>
            </a:extLst>
          </p:cNvPr>
          <p:cNvSpPr>
            <a:spLocks noGrp="1"/>
          </p:cNvSpPr>
          <p:nvPr>
            <p:ph idx="1"/>
          </p:nvPr>
        </p:nvSpPr>
        <p:spPr/>
        <p:txBody>
          <a:bodyPr/>
          <a:lstStyle/>
          <a:p>
            <a:r>
              <a:rPr lang="en-US" dirty="0"/>
              <a:t>Currently serve as the Director for 3 RHC’s and the VCHS Radiology Department </a:t>
            </a:r>
          </a:p>
          <a:p>
            <a:r>
              <a:rPr lang="en-US" dirty="0"/>
              <a:t>RN with experience mostly in ER and Med/Surg, some L&amp;D and LTC </a:t>
            </a:r>
          </a:p>
          <a:p>
            <a:r>
              <a:rPr lang="en-US" dirty="0"/>
              <a:t>Certified RHC professional through the NARHC </a:t>
            </a:r>
          </a:p>
          <a:p>
            <a:r>
              <a:rPr lang="en-US" dirty="0"/>
              <a:t>MSN/MBA student through NE Wesleyan University </a:t>
            </a:r>
          </a:p>
          <a:p>
            <a:r>
              <a:rPr lang="en-US" dirty="0"/>
              <a:t>Graduate of the NHA QI Residency Program </a:t>
            </a:r>
          </a:p>
          <a:p>
            <a:endParaRPr lang="en-US" dirty="0"/>
          </a:p>
        </p:txBody>
      </p:sp>
    </p:spTree>
    <p:extLst>
      <p:ext uri="{BB962C8B-B14F-4D97-AF65-F5344CB8AC3E}">
        <p14:creationId xmlns:p14="http://schemas.microsoft.com/office/powerpoint/2010/main" val="3516835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6515E-B314-4663-A557-EFF6350FD960}"/>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75B05156-2D49-4545-8BF1-5DB370314895}"/>
              </a:ext>
            </a:extLst>
          </p:cNvPr>
          <p:cNvSpPr>
            <a:spLocks noGrp="1"/>
          </p:cNvSpPr>
          <p:nvPr>
            <p:ph idx="1"/>
          </p:nvPr>
        </p:nvSpPr>
        <p:spPr/>
        <p:txBody>
          <a:bodyPr/>
          <a:lstStyle/>
          <a:p>
            <a:r>
              <a:rPr lang="en-US" dirty="0"/>
              <a:t>How to choose a meaningful quality project for your clinic</a:t>
            </a:r>
          </a:p>
          <a:p>
            <a:r>
              <a:rPr lang="en-US" dirty="0"/>
              <a:t>Review what a PDSA cycle is and how to best utilize it</a:t>
            </a:r>
          </a:p>
          <a:p>
            <a:r>
              <a:rPr lang="en-US" dirty="0"/>
              <a:t>How to engage staff and providers in a QI project </a:t>
            </a:r>
          </a:p>
        </p:txBody>
      </p:sp>
    </p:spTree>
    <p:extLst>
      <p:ext uri="{BB962C8B-B14F-4D97-AF65-F5344CB8AC3E}">
        <p14:creationId xmlns:p14="http://schemas.microsoft.com/office/powerpoint/2010/main" val="3384650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ECCEF-9573-457B-9BA8-A959C10B2673}"/>
              </a:ext>
            </a:extLst>
          </p:cNvPr>
          <p:cNvSpPr>
            <a:spLocks noGrp="1"/>
          </p:cNvSpPr>
          <p:nvPr>
            <p:ph type="title"/>
          </p:nvPr>
        </p:nvSpPr>
        <p:spPr/>
        <p:txBody>
          <a:bodyPr/>
          <a:lstStyle/>
          <a:p>
            <a:r>
              <a:rPr lang="en-US" dirty="0"/>
              <a:t>Understanding Quality Improvement </a:t>
            </a:r>
          </a:p>
        </p:txBody>
      </p:sp>
      <p:sp>
        <p:nvSpPr>
          <p:cNvPr id="3" name="Content Placeholder 2">
            <a:extLst>
              <a:ext uri="{FF2B5EF4-FFF2-40B4-BE49-F238E27FC236}">
                <a16:creationId xmlns:a16="http://schemas.microsoft.com/office/drawing/2014/main" id="{4180D900-9D04-4DA9-959A-D3D27C83805A}"/>
              </a:ext>
            </a:extLst>
          </p:cNvPr>
          <p:cNvSpPr>
            <a:spLocks noGrp="1"/>
          </p:cNvSpPr>
          <p:nvPr>
            <p:ph idx="1"/>
          </p:nvPr>
        </p:nvSpPr>
        <p:spPr/>
        <p:txBody>
          <a:bodyPr/>
          <a:lstStyle/>
          <a:p>
            <a:r>
              <a:rPr lang="en-US" dirty="0"/>
              <a:t>Can be difficult to put together if you are not a clinic run by an ACO or work with any other entity. </a:t>
            </a:r>
          </a:p>
          <a:p>
            <a:r>
              <a:rPr lang="en-US" dirty="0"/>
              <a:t>RHCs operate separate from parent hospitals (if you have one). Develop projects that are meaningful to the clinic patient </a:t>
            </a:r>
          </a:p>
          <a:p>
            <a:r>
              <a:rPr lang="en-US" dirty="0"/>
              <a:t>Most important thing to remember is that Quality is about focusing on the patient and providing the right type of care at every single visit </a:t>
            </a:r>
          </a:p>
          <a:p>
            <a:r>
              <a:rPr lang="en-US" dirty="0"/>
              <a:t> </a:t>
            </a:r>
          </a:p>
          <a:p>
            <a:endParaRPr lang="en-US" dirty="0"/>
          </a:p>
        </p:txBody>
      </p:sp>
    </p:spTree>
    <p:extLst>
      <p:ext uri="{BB962C8B-B14F-4D97-AF65-F5344CB8AC3E}">
        <p14:creationId xmlns:p14="http://schemas.microsoft.com/office/powerpoint/2010/main" val="3869601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47D60-9919-4189-A215-3F8C38B45F29}"/>
              </a:ext>
            </a:extLst>
          </p:cNvPr>
          <p:cNvSpPr>
            <a:spLocks noGrp="1"/>
          </p:cNvSpPr>
          <p:nvPr>
            <p:ph type="title"/>
          </p:nvPr>
        </p:nvSpPr>
        <p:spPr/>
        <p:txBody>
          <a:bodyPr/>
          <a:lstStyle/>
          <a:p>
            <a:r>
              <a:rPr lang="en-US" dirty="0"/>
              <a:t>Choosing a project</a:t>
            </a:r>
          </a:p>
        </p:txBody>
      </p:sp>
      <p:sp>
        <p:nvSpPr>
          <p:cNvPr id="3" name="Content Placeholder 2">
            <a:extLst>
              <a:ext uri="{FF2B5EF4-FFF2-40B4-BE49-F238E27FC236}">
                <a16:creationId xmlns:a16="http://schemas.microsoft.com/office/drawing/2014/main" id="{250F37C8-88B2-4D11-888C-E1B2A651979C}"/>
              </a:ext>
            </a:extLst>
          </p:cNvPr>
          <p:cNvSpPr>
            <a:spLocks noGrp="1"/>
          </p:cNvSpPr>
          <p:nvPr>
            <p:ph idx="1"/>
          </p:nvPr>
        </p:nvSpPr>
        <p:spPr/>
        <p:txBody>
          <a:bodyPr>
            <a:normAutofit fontScale="92500" lnSpcReduction="20000"/>
          </a:bodyPr>
          <a:lstStyle/>
          <a:p>
            <a:r>
              <a:rPr lang="en-US" dirty="0"/>
              <a:t>Things to consider:</a:t>
            </a:r>
          </a:p>
          <a:p>
            <a:pPr lvl="1"/>
            <a:r>
              <a:rPr lang="en-US" dirty="0"/>
              <a:t>What are we doing well vs. where could we improve </a:t>
            </a:r>
          </a:p>
          <a:p>
            <a:r>
              <a:rPr lang="en-US" dirty="0"/>
              <a:t>Look at state regulations for a starting point </a:t>
            </a:r>
          </a:p>
          <a:p>
            <a:r>
              <a:rPr lang="en-US" dirty="0"/>
              <a:t>Look at strategic plans for ideas</a:t>
            </a:r>
          </a:p>
          <a:p>
            <a:r>
              <a:rPr lang="en-US" dirty="0"/>
              <a:t>Go back to the basics! </a:t>
            </a:r>
          </a:p>
          <a:p>
            <a:r>
              <a:rPr lang="en-US" dirty="0"/>
              <a:t>Get input from your team</a:t>
            </a:r>
          </a:p>
          <a:p>
            <a:r>
              <a:rPr lang="en-US" dirty="0"/>
              <a:t>Start small – Don’t shoot for the stars right away! </a:t>
            </a:r>
          </a:p>
          <a:p>
            <a:r>
              <a:rPr lang="en-US" dirty="0"/>
              <a:t>Seek out other programs/clinics for assistance along the way</a:t>
            </a:r>
          </a:p>
          <a:p>
            <a:pPr lvl="1"/>
            <a:r>
              <a:rPr lang="en-US" dirty="0"/>
              <a:t>POND</a:t>
            </a:r>
          </a:p>
          <a:p>
            <a:pPr lvl="1"/>
            <a:r>
              <a:rPr lang="en-US" dirty="0"/>
              <a:t>Bryan Health Connect </a:t>
            </a:r>
          </a:p>
          <a:p>
            <a:r>
              <a:rPr lang="en-US" dirty="0"/>
              <a:t>Take ideas to a provider/med staff meeting</a:t>
            </a:r>
          </a:p>
          <a:p>
            <a:pPr lvl="1"/>
            <a:r>
              <a:rPr lang="en-US" dirty="0"/>
              <a:t>Provider Champion is important </a:t>
            </a:r>
          </a:p>
        </p:txBody>
      </p:sp>
    </p:spTree>
    <p:extLst>
      <p:ext uri="{BB962C8B-B14F-4D97-AF65-F5344CB8AC3E}">
        <p14:creationId xmlns:p14="http://schemas.microsoft.com/office/powerpoint/2010/main" val="3949800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EF7B5-3922-4BBF-A2DB-EB6B78F64E7A}"/>
              </a:ext>
            </a:extLst>
          </p:cNvPr>
          <p:cNvSpPr>
            <a:spLocks noGrp="1"/>
          </p:cNvSpPr>
          <p:nvPr>
            <p:ph type="title"/>
          </p:nvPr>
        </p:nvSpPr>
        <p:spPr/>
        <p:txBody>
          <a:bodyPr/>
          <a:lstStyle/>
          <a:p>
            <a:r>
              <a:rPr lang="en-US" dirty="0"/>
              <a:t>Choosing a project </a:t>
            </a:r>
          </a:p>
        </p:txBody>
      </p:sp>
      <p:sp>
        <p:nvSpPr>
          <p:cNvPr id="3" name="Content Placeholder 2">
            <a:extLst>
              <a:ext uri="{FF2B5EF4-FFF2-40B4-BE49-F238E27FC236}">
                <a16:creationId xmlns:a16="http://schemas.microsoft.com/office/drawing/2014/main" id="{502296D7-2387-480B-879D-5CA507E570F0}"/>
              </a:ext>
            </a:extLst>
          </p:cNvPr>
          <p:cNvSpPr>
            <a:spLocks noGrp="1"/>
          </p:cNvSpPr>
          <p:nvPr>
            <p:ph idx="1"/>
          </p:nvPr>
        </p:nvSpPr>
        <p:spPr/>
        <p:txBody>
          <a:bodyPr/>
          <a:lstStyle/>
          <a:p>
            <a:r>
              <a:rPr lang="en-US" dirty="0"/>
              <a:t>Involve your IT team if you need assistance with data pulling – This is a good way to start a project to see what information is already available to be pulled or can be pulled easily</a:t>
            </a:r>
          </a:p>
          <a:p>
            <a:r>
              <a:rPr lang="en-US" dirty="0"/>
              <a:t>If working with POND/LAKE program involve your CFO to get information about provider compensation, RVU’s </a:t>
            </a:r>
            <a:r>
              <a:rPr lang="en-US" dirty="0" err="1"/>
              <a:t>etc</a:t>
            </a:r>
            <a:r>
              <a:rPr lang="en-US" dirty="0"/>
              <a:t> – will also utilize this information for ROI</a:t>
            </a:r>
          </a:p>
          <a:p>
            <a:r>
              <a:rPr lang="en-US" dirty="0"/>
              <a:t>Look at statistical demographic reports for ideas (example Medicare Wellness Visits) </a:t>
            </a:r>
          </a:p>
        </p:txBody>
      </p:sp>
    </p:spTree>
    <p:extLst>
      <p:ext uri="{BB962C8B-B14F-4D97-AF65-F5344CB8AC3E}">
        <p14:creationId xmlns:p14="http://schemas.microsoft.com/office/powerpoint/2010/main" val="265667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879DA-4733-4BEE-83CC-557B500905BA}"/>
              </a:ext>
            </a:extLst>
          </p:cNvPr>
          <p:cNvSpPr>
            <a:spLocks noGrp="1"/>
          </p:cNvSpPr>
          <p:nvPr>
            <p:ph type="title"/>
          </p:nvPr>
        </p:nvSpPr>
        <p:spPr/>
        <p:txBody>
          <a:bodyPr/>
          <a:lstStyle/>
          <a:p>
            <a:r>
              <a:rPr lang="en-US" dirty="0"/>
              <a:t>What to do now?</a:t>
            </a:r>
          </a:p>
        </p:txBody>
      </p:sp>
      <p:sp>
        <p:nvSpPr>
          <p:cNvPr id="3" name="Content Placeholder 2">
            <a:extLst>
              <a:ext uri="{FF2B5EF4-FFF2-40B4-BE49-F238E27FC236}">
                <a16:creationId xmlns:a16="http://schemas.microsoft.com/office/drawing/2014/main" id="{574FD1AC-CA80-4C95-ABBE-06618BE1BF6C}"/>
              </a:ext>
            </a:extLst>
          </p:cNvPr>
          <p:cNvSpPr>
            <a:spLocks noGrp="1"/>
          </p:cNvSpPr>
          <p:nvPr>
            <p:ph idx="1"/>
          </p:nvPr>
        </p:nvSpPr>
        <p:spPr/>
        <p:txBody>
          <a:bodyPr/>
          <a:lstStyle/>
          <a:p>
            <a:r>
              <a:rPr lang="en-US" dirty="0"/>
              <a:t>AIM statement: What are we trying to accomplish? What do we want the outcomes to be? How long will we measure this?</a:t>
            </a:r>
          </a:p>
          <a:p>
            <a:r>
              <a:rPr lang="en-US" dirty="0"/>
              <a:t>Work on pulling baseline data</a:t>
            </a:r>
          </a:p>
          <a:p>
            <a:r>
              <a:rPr lang="en-US" dirty="0"/>
              <a:t>Start on a PDSA cycle </a:t>
            </a:r>
          </a:p>
          <a:p>
            <a:pPr lvl="1"/>
            <a:r>
              <a:rPr lang="en-US" dirty="0"/>
              <a:t>Plan</a:t>
            </a:r>
          </a:p>
          <a:p>
            <a:pPr lvl="1"/>
            <a:r>
              <a:rPr lang="en-US" dirty="0"/>
              <a:t>Do</a:t>
            </a:r>
          </a:p>
          <a:p>
            <a:pPr lvl="1"/>
            <a:r>
              <a:rPr lang="en-US" dirty="0"/>
              <a:t>Study</a:t>
            </a:r>
          </a:p>
          <a:p>
            <a:pPr lvl="1"/>
            <a:r>
              <a:rPr lang="en-US" dirty="0"/>
              <a:t>Act</a:t>
            </a:r>
          </a:p>
          <a:p>
            <a:endParaRPr lang="en-US" dirty="0"/>
          </a:p>
        </p:txBody>
      </p:sp>
    </p:spTree>
    <p:extLst>
      <p:ext uri="{BB962C8B-B14F-4D97-AF65-F5344CB8AC3E}">
        <p14:creationId xmlns:p14="http://schemas.microsoft.com/office/powerpoint/2010/main" val="391435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3B823-C95D-4E74-B4B4-1CA9B2F3BE96}"/>
              </a:ext>
            </a:extLst>
          </p:cNvPr>
          <p:cNvSpPr>
            <a:spLocks noGrp="1"/>
          </p:cNvSpPr>
          <p:nvPr>
            <p:ph type="title"/>
          </p:nvPr>
        </p:nvSpPr>
        <p:spPr/>
        <p:txBody>
          <a:bodyPr/>
          <a:lstStyle/>
          <a:p>
            <a:r>
              <a:rPr lang="en-US" dirty="0"/>
              <a:t>PDSA</a:t>
            </a:r>
          </a:p>
        </p:txBody>
      </p:sp>
      <p:sp>
        <p:nvSpPr>
          <p:cNvPr id="3" name="Content Placeholder 2">
            <a:extLst>
              <a:ext uri="{FF2B5EF4-FFF2-40B4-BE49-F238E27FC236}">
                <a16:creationId xmlns:a16="http://schemas.microsoft.com/office/drawing/2014/main" id="{72A30A9C-BABD-40E0-9E36-F59FF15A11F4}"/>
              </a:ext>
            </a:extLst>
          </p:cNvPr>
          <p:cNvSpPr>
            <a:spLocks noGrp="1"/>
          </p:cNvSpPr>
          <p:nvPr>
            <p:ph idx="1"/>
          </p:nvPr>
        </p:nvSpPr>
        <p:spPr>
          <a:xfrm>
            <a:off x="677334" y="1459254"/>
            <a:ext cx="8596668" cy="1686739"/>
          </a:xfrm>
        </p:spPr>
        <p:txBody>
          <a:bodyPr/>
          <a:lstStyle/>
          <a:p>
            <a:r>
              <a:rPr lang="en-US" sz="1600" dirty="0"/>
              <a:t>A PDSA cycle is nothing more than testing out your interventions. Many QI projects have several PDSA cycles </a:t>
            </a:r>
          </a:p>
          <a:p>
            <a:r>
              <a:rPr lang="en-US" sz="1600" dirty="0"/>
              <a:t>Working through the cycles let’s you have failures and experiment and revamp interventions</a:t>
            </a:r>
          </a:p>
          <a:p>
            <a:r>
              <a:rPr lang="en-US" sz="1600" dirty="0"/>
              <a:t>It’s a good communication tool as well so the whole team is involved in the cycles </a:t>
            </a:r>
          </a:p>
          <a:p>
            <a:endParaRPr lang="en-US" dirty="0"/>
          </a:p>
        </p:txBody>
      </p:sp>
      <p:pic>
        <p:nvPicPr>
          <p:cNvPr id="1028" name="Picture 4" descr="PDSA-image">
            <a:extLst>
              <a:ext uri="{FF2B5EF4-FFF2-40B4-BE49-F238E27FC236}">
                <a16:creationId xmlns:a16="http://schemas.microsoft.com/office/drawing/2014/main" id="{248B6A8E-F78A-454A-8D52-FB003FB89F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7119" y="3237729"/>
            <a:ext cx="6313098" cy="356123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865CD45-C825-40FA-8FD1-E6852AA6AB01}"/>
              </a:ext>
            </a:extLst>
          </p:cNvPr>
          <p:cNvSpPr txBox="1"/>
          <p:nvPr/>
        </p:nvSpPr>
        <p:spPr>
          <a:xfrm>
            <a:off x="9525740" y="6196614"/>
            <a:ext cx="2530136" cy="461665"/>
          </a:xfrm>
          <a:prstGeom prst="rect">
            <a:avLst/>
          </a:prstGeom>
          <a:noFill/>
        </p:spPr>
        <p:txBody>
          <a:bodyPr wrap="square" rtlCol="0">
            <a:spAutoFit/>
          </a:bodyPr>
          <a:lstStyle/>
          <a:p>
            <a:r>
              <a:rPr lang="en-US" sz="1200" dirty="0">
                <a:hlinkClick r:id="rId3">
                  <a:extLst>
                    <a:ext uri="{A12FA001-AC4F-418D-AE19-62706E023703}">
                      <ahyp:hlinkClr xmlns:ahyp="http://schemas.microsoft.com/office/drawing/2018/hyperlinkcolor" val="tx"/>
                    </a:ext>
                  </a:extLst>
                </a:hlinkClick>
              </a:rPr>
              <a:t>Plan Do Study Act Cycle (PDSA) | </a:t>
            </a:r>
            <a:r>
              <a:rPr lang="en-US" sz="1200" dirty="0" err="1">
                <a:hlinkClick r:id="rId3">
                  <a:extLst>
                    <a:ext uri="{A12FA001-AC4F-418D-AE19-62706E023703}">
                      <ahyp:hlinkClr xmlns:ahyp="http://schemas.microsoft.com/office/drawing/2018/hyperlinkcolor" val="tx"/>
                    </a:ext>
                  </a:extLst>
                </a:hlinkClick>
              </a:rPr>
              <a:t>Whāraurau</a:t>
            </a:r>
            <a:r>
              <a:rPr lang="en-US" sz="1200" dirty="0">
                <a:hlinkClick r:id="rId3">
                  <a:extLst>
                    <a:ext uri="{A12FA001-AC4F-418D-AE19-62706E023703}">
                      <ahyp:hlinkClr xmlns:ahyp="http://schemas.microsoft.com/office/drawing/2018/hyperlinkcolor" val="tx"/>
                    </a:ext>
                  </a:extLst>
                </a:hlinkClick>
              </a:rPr>
              <a:t> (wharaurau.org.nz)</a:t>
            </a:r>
            <a:endParaRPr lang="en-US" sz="1200" dirty="0"/>
          </a:p>
        </p:txBody>
      </p:sp>
    </p:spTree>
    <p:extLst>
      <p:ext uri="{BB962C8B-B14F-4D97-AF65-F5344CB8AC3E}">
        <p14:creationId xmlns:p14="http://schemas.microsoft.com/office/powerpoint/2010/main" val="796267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63923-49E7-46C1-B913-A2C9C90AE98D}"/>
              </a:ext>
            </a:extLst>
          </p:cNvPr>
          <p:cNvSpPr>
            <a:spLocks noGrp="1"/>
          </p:cNvSpPr>
          <p:nvPr>
            <p:ph type="title"/>
          </p:nvPr>
        </p:nvSpPr>
        <p:spPr/>
        <p:txBody>
          <a:bodyPr/>
          <a:lstStyle/>
          <a:p>
            <a:r>
              <a:rPr lang="en-US" dirty="0"/>
              <a:t>My first QI project and PDSA</a:t>
            </a:r>
          </a:p>
        </p:txBody>
      </p:sp>
      <p:sp>
        <p:nvSpPr>
          <p:cNvPr id="3" name="Content Placeholder 2">
            <a:extLst>
              <a:ext uri="{FF2B5EF4-FFF2-40B4-BE49-F238E27FC236}">
                <a16:creationId xmlns:a16="http://schemas.microsoft.com/office/drawing/2014/main" id="{B6B66C80-B614-428A-B5CA-9D9E693772BD}"/>
              </a:ext>
            </a:extLst>
          </p:cNvPr>
          <p:cNvSpPr>
            <a:spLocks noGrp="1"/>
          </p:cNvSpPr>
          <p:nvPr>
            <p:ph idx="1"/>
          </p:nvPr>
        </p:nvSpPr>
        <p:spPr/>
        <p:txBody>
          <a:bodyPr/>
          <a:lstStyle/>
          <a:p>
            <a:r>
              <a:rPr lang="en-US" dirty="0"/>
              <a:t>Staff chose to go review accurate BP monitoring with up to date AHA guidance</a:t>
            </a:r>
          </a:p>
          <a:p>
            <a:r>
              <a:rPr lang="en-US" dirty="0"/>
              <a:t>We didn’t have any data that had been monitored, but we were able to build the project into our CPM program</a:t>
            </a:r>
          </a:p>
          <a:p>
            <a:r>
              <a:rPr lang="en-US" dirty="0"/>
              <a:t>Enrolled the help of Bryan Health Connect and their “Measure Accurately Program”</a:t>
            </a:r>
          </a:p>
          <a:p>
            <a:r>
              <a:rPr lang="en-US" dirty="0"/>
              <a:t>Goal: </a:t>
            </a:r>
            <a:r>
              <a:rPr lang="en-US" dirty="0">
                <a:solidFill>
                  <a:srgbClr val="2D262A"/>
                </a:solidFill>
                <a:latin typeface="Montserrat Classic"/>
              </a:rPr>
              <a:t>The aim of this project is to have 75% of all medical clinic patients with a diagnosis of hypertension be adequately controlled by end of year 2023. </a:t>
            </a:r>
            <a:r>
              <a:rPr lang="en-US" i="1" dirty="0">
                <a:solidFill>
                  <a:srgbClr val="2D262A"/>
                </a:solidFill>
                <a:latin typeface="Montserrat Classic"/>
              </a:rPr>
              <a:t>  Adequately controlled is a BP of 139/89 or less. HTN is defined as 140/90 or greater (for purposes of this project and recommended by AHA)</a:t>
            </a:r>
          </a:p>
          <a:p>
            <a:endParaRPr lang="en-US" i="1" dirty="0">
              <a:solidFill>
                <a:srgbClr val="2D262A"/>
              </a:solidFill>
              <a:latin typeface="Montserrat Classic"/>
            </a:endParaRPr>
          </a:p>
          <a:p>
            <a:endParaRPr lang="en-US" dirty="0"/>
          </a:p>
          <a:p>
            <a:endParaRPr lang="en-US" dirty="0"/>
          </a:p>
        </p:txBody>
      </p:sp>
    </p:spTree>
    <p:extLst>
      <p:ext uri="{BB962C8B-B14F-4D97-AF65-F5344CB8AC3E}">
        <p14:creationId xmlns:p14="http://schemas.microsoft.com/office/powerpoint/2010/main" val="38709434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697</TotalTime>
  <Words>1169</Words>
  <Application>Microsoft Office PowerPoint</Application>
  <PresentationFormat>Widescreen</PresentationFormat>
  <Paragraphs>105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Montserrat Classic</vt:lpstr>
      <vt:lpstr>Trebuchet MS</vt:lpstr>
      <vt:lpstr>Wingdings</vt:lpstr>
      <vt:lpstr>Wingdings 3</vt:lpstr>
      <vt:lpstr>Facet</vt:lpstr>
      <vt:lpstr>HOW TO START A QUALITY PROGRAM IN A RURAL HEALTH CLINIC</vt:lpstr>
      <vt:lpstr>INTRODUCTION</vt:lpstr>
      <vt:lpstr>Objectives</vt:lpstr>
      <vt:lpstr>Understanding Quality Improvement </vt:lpstr>
      <vt:lpstr>Choosing a project</vt:lpstr>
      <vt:lpstr>Choosing a project </vt:lpstr>
      <vt:lpstr>What to do now?</vt:lpstr>
      <vt:lpstr>PDSA</vt:lpstr>
      <vt:lpstr>My first QI project and PDSA</vt:lpstr>
      <vt:lpstr>PDSA</vt:lpstr>
      <vt:lpstr>Continued: What we did during our cycles  </vt:lpstr>
      <vt:lpstr>Continued: </vt:lpstr>
      <vt:lpstr>Engaging Staff </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START A QUALITY PROGRAM IN A RURAL HEALTH CLINIC</dc:title>
  <dc:creator>Krystal Novotny</dc:creator>
  <cp:lastModifiedBy>Krystal Novotny</cp:lastModifiedBy>
  <cp:revision>23</cp:revision>
  <dcterms:created xsi:type="dcterms:W3CDTF">2023-10-19T14:55:47Z</dcterms:created>
  <dcterms:modified xsi:type="dcterms:W3CDTF">2023-10-24T18:51:04Z</dcterms:modified>
</cp:coreProperties>
</file>