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66"/>
  </p:notesMasterIdLst>
  <p:handoutMasterIdLst>
    <p:handoutMasterId r:id="rId67"/>
  </p:handoutMasterIdLst>
  <p:sldIdLst>
    <p:sldId id="321" r:id="rId6"/>
    <p:sldId id="455" r:id="rId7"/>
    <p:sldId id="513" r:id="rId8"/>
    <p:sldId id="267" r:id="rId9"/>
    <p:sldId id="259" r:id="rId10"/>
    <p:sldId id="269" r:id="rId11"/>
    <p:sldId id="270" r:id="rId12"/>
    <p:sldId id="272" r:id="rId13"/>
    <p:sldId id="280" r:id="rId14"/>
    <p:sldId id="274" r:id="rId15"/>
    <p:sldId id="276" r:id="rId16"/>
    <p:sldId id="277" r:id="rId17"/>
    <p:sldId id="281" r:id="rId18"/>
    <p:sldId id="536" r:id="rId19"/>
    <p:sldId id="537" r:id="rId20"/>
    <p:sldId id="534" r:id="rId21"/>
    <p:sldId id="457" r:id="rId22"/>
    <p:sldId id="538" r:id="rId23"/>
    <p:sldId id="532" r:id="rId24"/>
    <p:sldId id="533" r:id="rId25"/>
    <p:sldId id="518" r:id="rId26"/>
    <p:sldId id="515" r:id="rId27"/>
    <p:sldId id="494" r:id="rId28"/>
    <p:sldId id="497" r:id="rId29"/>
    <p:sldId id="509" r:id="rId30"/>
    <p:sldId id="510" r:id="rId31"/>
    <p:sldId id="440" r:id="rId32"/>
    <p:sldId id="483" r:id="rId33"/>
    <p:sldId id="492" r:id="rId34"/>
    <p:sldId id="493" r:id="rId35"/>
    <p:sldId id="535" r:id="rId36"/>
    <p:sldId id="461" r:id="rId37"/>
    <p:sldId id="460" r:id="rId38"/>
    <p:sldId id="498" r:id="rId39"/>
    <p:sldId id="511" r:id="rId40"/>
    <p:sldId id="486" r:id="rId41"/>
    <p:sldId id="462" r:id="rId42"/>
    <p:sldId id="451" r:id="rId43"/>
    <p:sldId id="447" r:id="rId44"/>
    <p:sldId id="539" r:id="rId45"/>
    <p:sldId id="540" r:id="rId46"/>
    <p:sldId id="541" r:id="rId47"/>
    <p:sldId id="542" r:id="rId48"/>
    <p:sldId id="544" r:id="rId49"/>
    <p:sldId id="469" r:id="rId50"/>
    <p:sldId id="407" r:id="rId51"/>
    <p:sldId id="475" r:id="rId52"/>
    <p:sldId id="448" r:id="rId53"/>
    <p:sldId id="476" r:id="rId54"/>
    <p:sldId id="470" r:id="rId55"/>
    <p:sldId id="471" r:id="rId56"/>
    <p:sldId id="310" r:id="rId57"/>
    <p:sldId id="474" r:id="rId58"/>
    <p:sldId id="463" r:id="rId59"/>
    <p:sldId id="309" r:id="rId60"/>
    <p:sldId id="412" r:id="rId61"/>
    <p:sldId id="411" r:id="rId62"/>
    <p:sldId id="441" r:id="rId63"/>
    <p:sldId id="266" r:id="rId64"/>
    <p:sldId id="324" r:id="rId65"/>
  </p:sldIdLst>
  <p:sldSz cx="12192000" cy="6858000"/>
  <p:notesSz cx="7010400" cy="9223375"/>
  <p:embeddedFontLst>
    <p:embeddedFont>
      <p:font typeface="Calibri" panose="020F0502020204030204" pitchFamily="34" charset="0"/>
      <p:regular r:id="rId68"/>
      <p:bold r:id="rId69"/>
      <p:italic r:id="rId70"/>
      <p:boldItalic r:id="rId71"/>
    </p:embeddedFont>
    <p:embeddedFont>
      <p:font typeface="Montserrat" panose="020B0604020202020204" charset="0"/>
      <p:regular r:id="rId72"/>
      <p:bold r:id="rId73"/>
    </p:embeddedFont>
    <p:embeddedFont>
      <p:font typeface="Montserrat Semi Bold" panose="020B0604020202020204" charset="0"/>
      <p:bold r:id="rId74"/>
    </p:embeddedFont>
    <p:embeddedFont>
      <p:font typeface="Roboto" panose="020B0604020202020204" charset="0"/>
      <p:regular r:id="rId75"/>
      <p:bold r:id="rId76"/>
      <p:italic r:id="rId77"/>
      <p:boldItalic r:id="rId78"/>
    </p:embeddedFont>
    <p:embeddedFont>
      <p:font typeface="Roboto Black" panose="020B0604020202020204" charset="0"/>
      <p:bold r:id="rId79"/>
      <p:boldItalic r:id="rId80"/>
    </p:embeddedFont>
    <p:embeddedFont>
      <p:font typeface="Wingdings 3" panose="05040102010807070707" pitchFamily="18" charset="2"/>
      <p:regular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font" Target="fonts/font1.fntdata"/><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9.fntdata"/><Relationship Id="rId7" Type="http://schemas.openxmlformats.org/officeDocument/2006/relationships/slide" Target="slides/slide2.xml"/><Relationship Id="rId71"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4/13/2020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4/13/2020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236168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want to alert people that</a:t>
            </a:r>
            <a:r>
              <a:rPr lang="en-US" baseline="0" dirty="0"/>
              <a:t> the CDC has updated their PPE Optimization Strategies. Some highlights are included here. It is worth reading to see if this gives facilities any new ideas, but frankly catches CDC up to what has been under discussion in Nebraska for awhile- including strategies from NETEC and </a:t>
            </a:r>
            <a:r>
              <a:rPr lang="en-US" baseline="0"/>
              <a:t>Nebraska Medicine. </a:t>
            </a:r>
            <a:endParaRPr lang="en-US" dirty="0"/>
          </a:p>
        </p:txBody>
      </p:sp>
      <p:sp>
        <p:nvSpPr>
          <p:cNvPr id="4" name="Slide Number Placeholder 3"/>
          <p:cNvSpPr>
            <a:spLocks noGrp="1"/>
          </p:cNvSpPr>
          <p:nvPr>
            <p:ph type="sldNum" sz="quarter" idx="10"/>
          </p:nvPr>
        </p:nvSpPr>
        <p:spPr/>
        <p:txBody>
          <a:bodyPr/>
          <a:lstStyle/>
          <a:p>
            <a:fld id="{FB6C254E-E03D-4BB2-88EA-ED40D6A2DABB}" type="slidenum">
              <a:rPr lang="en-US" smtClean="0"/>
              <a:t>53</a:t>
            </a:fld>
            <a:endParaRPr lang="en-US"/>
          </a:p>
        </p:txBody>
      </p:sp>
    </p:spTree>
    <p:extLst>
      <p:ext uri="{BB962C8B-B14F-4D97-AF65-F5344CB8AC3E}">
        <p14:creationId xmlns:p14="http://schemas.microsoft.com/office/powerpoint/2010/main" val="354790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NETEC offers excellent training</a:t>
            </a:r>
            <a:r>
              <a:rPr lang="en-US" baseline="0" dirty="0"/>
              <a:t> resources on COVID-19 PPE use, as well as conservation</a:t>
            </a:r>
            <a:endParaRPr lang="en-US" dirty="0"/>
          </a:p>
        </p:txBody>
      </p:sp>
      <p:sp>
        <p:nvSpPr>
          <p:cNvPr id="4" name="Slide Number Placeholder 3"/>
          <p:cNvSpPr>
            <a:spLocks noGrp="1"/>
          </p:cNvSpPr>
          <p:nvPr>
            <p:ph type="sldNum" sz="quarter" idx="10"/>
          </p:nvPr>
        </p:nvSpPr>
        <p:spPr/>
        <p:txBody>
          <a:bodyPr/>
          <a:lstStyle/>
          <a:p>
            <a:fld id="{26275C34-CD35-4E78-94B8-D01B743C8C1A}" type="slidenum">
              <a:rPr lang="en-US" smtClean="0"/>
              <a:t>57</a:t>
            </a:fld>
            <a:endParaRPr lang="en-US"/>
          </a:p>
        </p:txBody>
      </p:sp>
    </p:spTree>
    <p:extLst>
      <p:ext uri="{BB962C8B-B14F-4D97-AF65-F5344CB8AC3E}">
        <p14:creationId xmlns:p14="http://schemas.microsoft.com/office/powerpoint/2010/main" val="309735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59</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F3F7D-F07A-4271-B57F-3926DFAE9CE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0F32-A959-4727-8BBC-F1AEE5E791CA}" type="slidenum">
              <a:rPr lang="en-US" smtClean="0"/>
              <a:t>‹#›</a:t>
            </a:fld>
            <a:endParaRPr lang="en-US"/>
          </a:p>
        </p:txBody>
      </p:sp>
    </p:spTree>
    <p:extLst>
      <p:ext uri="{BB962C8B-B14F-4D97-AF65-F5344CB8AC3E}">
        <p14:creationId xmlns:p14="http://schemas.microsoft.com/office/powerpoint/2010/main" val="22961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4/13/2020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576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32522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4.jp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87" r:id="rId14"/>
    <p:sldLayoutId id="2147483791" r:id="rId15"/>
    <p:sldLayoutId id="2147483793" r:id="rId16"/>
    <p:sldLayoutId id="2147483795" r:id="rId17"/>
    <p:sldLayoutId id="2147483796" r:id="rId18"/>
    <p:sldLayoutId id="2147483797" r:id="rId19"/>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mailview.bulletinhealthcare.com/mailview.aspx?m=2020041301idsa&amp;r=8755537-0f34&amp;l=00f-e6a&amp;t=c"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cdc.gov/eid/past-issues/volume-26" TargetMode="External"/><Relationship Id="rId2" Type="http://schemas.openxmlformats.org/officeDocument/2006/relationships/hyperlink" Target="https://wwwnc.cdc.gov/eid/" TargetMode="External"/><Relationship Id="rId1" Type="http://schemas.openxmlformats.org/officeDocument/2006/relationships/slideLayout" Target="../slideLayouts/slideLayout4.xml"/><Relationship Id="rId4" Type="http://schemas.openxmlformats.org/officeDocument/2006/relationships/hyperlink" Target="https://wwwnc.cdc.gov/eid/early-release#issue-26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medrxiv.org/content/10.1101/2020.03.23.20039446v2" TargetMode="External"/><Relationship Id="rId2" Type="http://schemas.openxmlformats.org/officeDocument/2006/relationships/hyperlink" Target="https://www.unmc.edu/news.cfm?match=25339"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c.gov/coronavirus/2019-ncov/hcp/ppe-strategy/face-masks.htm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governor.nebraska.gov/pres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nebraskamed.com/sites/default/files/documents/covid19/COVID-Extended-Use-Reuse-of-PPE-and-N95.pdf?date03212020"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gcc02.safelinks.protection.outlook.com/?url=https://repository.netecweb.org/files/original/fe9a813e5643ab774a62b4b1778117e0.pdf&amp;data=02|01|Maureen.Tierney@nebraska.gov|6cb9b38f528449d5dc7008d7cf29c0f4|043207dfe6894bf6902001038f11f0b1|0|0|637205651020669126&amp;sdata=O5V9taNHNbx7BSMMAVypPyySp3yGi5LgTJ1UCmgDh2w%3D&amp;reserved=0"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fda.gov/about-fda/website-policies/website-disclaimer" TargetMode="External"/><Relationship Id="rId2" Type="http://schemas.openxmlformats.org/officeDocument/2006/relationships/hyperlink" Target="https://www.uscovidplasma.or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CBER_eIND_Covid-19@FDA.HHS.gov" TargetMode="External"/><Relationship Id="rId2" Type="http://schemas.openxmlformats.org/officeDocument/2006/relationships/hyperlink" Target="https://www.fda.gov/media/98616/download"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ebraskahospitals.org/coronavirus-covid-19-information.html"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www.cdc.gov/niosh/topics/hcwcontrols/recommendedguidanceextuse.html#note3"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niosh/topics/hcwcontrols/recommendedguidanceextuse.html#ref19" TargetMode="External"/><Relationship Id="rId2" Type="http://schemas.openxmlformats.org/officeDocument/2006/relationships/hyperlink" Target="https://www.cdc.gov/niosh/topics/hcwcontrols/recommendedguidanceextuse.html#ref18" TargetMode="External"/><Relationship Id="rId1" Type="http://schemas.openxmlformats.org/officeDocument/2006/relationships/slideLayout" Target="../slideLayouts/slideLayout4.xml"/><Relationship Id="rId5" Type="http://schemas.openxmlformats.org/officeDocument/2006/relationships/hyperlink" Target="https://www.cdc.gov/niosh/topics/hcwcontrols/recommendedguidanceextuse.html#ref16" TargetMode="External"/><Relationship Id="rId4" Type="http://schemas.openxmlformats.org/officeDocument/2006/relationships/hyperlink" Target="https://www.cdc.gov/niosh/topics/hcwcontrols/recommendedguidanceextuse.html#ref20"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cdc.gov/niosh/topics/hcwcontrols/recommendedguidanceextuse.html#ref11"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www.cdc.gov/infectioncontrol/guidelines/isolation/index.html"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c.gov/hai/prevent/cdi-prevention-strategies.html" TargetMode="External"/><Relationship Id="rId2" Type="http://schemas.openxmlformats.org/officeDocument/2006/relationships/hyperlink" Target="https://www.cdc.gov/infectioncontrol/guidelines/isolation/index.html"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pGXiUyAoEd8" TargetMode="Externa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coronavirus/2019-ncov/hcp/ppe-strategy/index.htm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hyperlink" Target="https://www.fda.gov/media/136529/download"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dhhs.ne.gov/CHPM%20Documents/contacts.pdf"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repository.netecweb.org/exhibits/show/ncov/ncov" TargetMode="Externa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hyperlink" Target="https://gcc02.safelinks.protection.outlook.com/?url=https://www.who.int/gpsc/5may/Guide_to_Local_Production.pdf&amp;data=02|01|Maureen.Tierney@nebraska.gov|13db5af4e7b844c4057908d7cf5269df|043207dfe6894bf6902001038f11f0b1|0|0|637205825648199598&amp;sdata=xzwiwzDlaKc9tG7tUWFsMxemeqQpy1ca2WNGQRQKhVY%3D&amp;reserved=0" TargetMode="External"/><Relationship Id="rId2" Type="http://schemas.openxmlformats.org/officeDocument/2006/relationships/hyperlink" Target="https://gcc02.safelinks.protection.outlook.com/?url=https://www.fda.gov/regulatory-information/search-fda-guidance-documents/policy-temporary-compounding-certain-alcohol-based-hand-sanitizer-products-during-public-health&amp;data=02|01|Maureen.Tierney@nebraska.gov|13db5af4e7b844c4057908d7cf5269df|043207dfe6894bf6902001038f11f0b1|0|0|637205825648189643&amp;sdata=mxx2EhFC4LbvfvXoOpzfrvBxh05%2BoNtTa0ZOPBbvLXs%3D&amp;reserved=0" TargetMode="External"/><Relationship Id="rId1" Type="http://schemas.openxmlformats.org/officeDocument/2006/relationships/slideLayout" Target="../slideLayouts/slideLayout4.xml"/><Relationship Id="rId4" Type="http://schemas.openxmlformats.org/officeDocument/2006/relationships/hyperlink" Target="https://gcc02.safelinks.protection.outlook.com/?url=https://www.fda.gov/news-events/press-announcements/coronavirus-covid-19-update-fda-provides-guidance-production-alcohol-based-hand-sanitizer-help-boost&amp;data=02|01|Maureen.Tierney@nebraska.gov|13db5af4e7b844c4057908d7cf5269df|043207dfe6894bf6902001038f11f0b1|0|0|637205825648209557&amp;sdata=QH5t5FrinEpjNLivEL2M3OQqUJIAJyIrIbfdKCrCa2M%3D&amp;reserved=0"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4-13-20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3279" y="133716"/>
            <a:ext cx="11461506" cy="6453742"/>
          </a:xfrm>
          <a:prstGeom prst="rect">
            <a:avLst/>
          </a:prstGeom>
        </p:spPr>
      </p:pic>
    </p:spTree>
    <p:extLst>
      <p:ext uri="{BB962C8B-B14F-4D97-AF65-F5344CB8AC3E}">
        <p14:creationId xmlns:p14="http://schemas.microsoft.com/office/powerpoint/2010/main" val="62594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778869"/>
          </a:xfrm>
          <a:prstGeom prst="rect">
            <a:avLst/>
          </a:prstGeom>
        </p:spPr>
      </p:pic>
    </p:spTree>
    <p:extLst>
      <p:ext uri="{BB962C8B-B14F-4D97-AF65-F5344CB8AC3E}">
        <p14:creationId xmlns:p14="http://schemas.microsoft.com/office/powerpoint/2010/main" val="326088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2764" y="138111"/>
            <a:ext cx="8756406" cy="6528899"/>
          </a:xfrm>
          <a:prstGeom prst="rect">
            <a:avLst/>
          </a:prstGeom>
        </p:spPr>
      </p:pic>
    </p:spTree>
    <p:extLst>
      <p:ext uri="{BB962C8B-B14F-4D97-AF65-F5344CB8AC3E}">
        <p14:creationId xmlns:p14="http://schemas.microsoft.com/office/powerpoint/2010/main" val="367575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72711" y="160459"/>
            <a:ext cx="7505700" cy="857250"/>
          </a:xfrm>
          <a:prstGeom prst="rect">
            <a:avLst/>
          </a:prstGeom>
        </p:spPr>
      </p:pic>
      <p:pic>
        <p:nvPicPr>
          <p:cNvPr id="4" name="Picture 3"/>
          <p:cNvPicPr>
            <a:picLocks noChangeAspect="1"/>
          </p:cNvPicPr>
          <p:nvPr/>
        </p:nvPicPr>
        <p:blipFill>
          <a:blip r:embed="rId3"/>
          <a:stretch>
            <a:fillRect/>
          </a:stretch>
        </p:blipFill>
        <p:spPr>
          <a:xfrm>
            <a:off x="750644" y="1312618"/>
            <a:ext cx="8562975" cy="4391025"/>
          </a:xfrm>
          <a:prstGeom prst="rect">
            <a:avLst/>
          </a:prstGeom>
        </p:spPr>
      </p:pic>
    </p:spTree>
    <p:extLst>
      <p:ext uri="{BB962C8B-B14F-4D97-AF65-F5344CB8AC3E}">
        <p14:creationId xmlns:p14="http://schemas.microsoft.com/office/powerpoint/2010/main" val="68314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C7B158-9F30-4A5F-BC0E-1B4F17F9ECE6}"/>
              </a:ext>
            </a:extLst>
          </p:cNvPr>
          <p:cNvSpPr>
            <a:spLocks noGrp="1"/>
          </p:cNvSpPr>
          <p:nvPr>
            <p:ph type="body" sz="quarter" idx="10"/>
          </p:nvPr>
        </p:nvSpPr>
        <p:spPr/>
        <p:txBody>
          <a:bodyPr/>
          <a:lstStyle/>
          <a:p>
            <a:r>
              <a:rPr lang="en-US" dirty="0"/>
              <a:t>WHO “confirmed on Saturday it is investigating reports of some recovered coronavirus patients testing positive for the illness after initially testing negative.” The investigation “is in response to a report from South Korea on Friday that 91 patients who had been cleared of COVID-19 and were being prepared for discharge tested positive again.” Officials have said “that rather than be </a:t>
            </a:r>
            <a:r>
              <a:rPr lang="en-US" dirty="0" err="1"/>
              <a:t>reinfected</a:t>
            </a:r>
            <a:r>
              <a:rPr lang="en-US" dirty="0"/>
              <a:t>, patients may be suffering from a ‘reactivated’ coronavirus.” The WHO said, “We are aware of these reports of individuals who have tested negative for COVID-19 using PCR (polymerase chain reaction) testing and then after some days testing positive again. We are closely liaising with our clinical experts and working hard to get more information on those individual cases. It is important to make sure that when samples are collected for testing on suspected patients, procedures are followed properly.” </a:t>
            </a:r>
          </a:p>
        </p:txBody>
      </p:sp>
      <p:sp>
        <p:nvSpPr>
          <p:cNvPr id="3" name="Title 2">
            <a:extLst>
              <a:ext uri="{FF2B5EF4-FFF2-40B4-BE49-F238E27FC236}">
                <a16:creationId xmlns:a16="http://schemas.microsoft.com/office/drawing/2014/main" id="{BD3751D6-13D5-410D-9BD0-D6F28AAC40D0}"/>
              </a:ext>
            </a:extLst>
          </p:cNvPr>
          <p:cNvSpPr>
            <a:spLocks noGrp="1"/>
          </p:cNvSpPr>
          <p:nvPr>
            <p:ph type="title"/>
          </p:nvPr>
        </p:nvSpPr>
        <p:spPr/>
        <p:txBody>
          <a:bodyPr/>
          <a:lstStyle/>
          <a:p>
            <a:r>
              <a:rPr lang="en-US" dirty="0"/>
              <a:t>New Reports</a:t>
            </a:r>
          </a:p>
        </p:txBody>
      </p:sp>
    </p:spTree>
    <p:extLst>
      <p:ext uri="{BB962C8B-B14F-4D97-AF65-F5344CB8AC3E}">
        <p14:creationId xmlns:p14="http://schemas.microsoft.com/office/powerpoint/2010/main" val="70608113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0F01A-6EA9-41B6-AA0E-E9A13BF2BB93}"/>
              </a:ext>
            </a:extLst>
          </p:cNvPr>
          <p:cNvSpPr>
            <a:spLocks noGrp="1"/>
          </p:cNvSpPr>
          <p:nvPr>
            <p:ph type="body" sz="quarter" idx="10"/>
          </p:nvPr>
        </p:nvSpPr>
        <p:spPr/>
        <p:txBody>
          <a:bodyPr/>
          <a:lstStyle/>
          <a:p>
            <a:r>
              <a:rPr lang="en-US" dirty="0"/>
              <a:t>Johns Hopkins University School of Medicine Associate Professor of Adult and Pediatric Infectious Diseases Allison </a:t>
            </a:r>
            <a:r>
              <a:rPr lang="en-US" dirty="0" err="1"/>
              <a:t>Agwu</a:t>
            </a:r>
            <a:r>
              <a:rPr lang="en-US" dirty="0"/>
              <a:t>, M.D., </a:t>
            </a:r>
            <a:r>
              <a:rPr lang="en-US" dirty="0" err="1"/>
              <a:t>ScM</a:t>
            </a:r>
            <a:r>
              <a:rPr lang="en-US" dirty="0"/>
              <a:t> “discusses disparities in the impacts of COVID-19 in the community she serves.” Of “the 6,116 COVID-19 cases in Maryland for which race data was available (around 20% of cases were missing data), as of April 10 African Americans represented 49% of cases and 51% of deaths while representing only 30% of Maryland residents. Whites represented 35% of cases and 40% of deaths while representing 56% of Maryland residents.”</a:t>
            </a:r>
            <a:endParaRPr lang="en-US" u="sng" dirty="0">
              <a:hlinkClick r:id="rId2"/>
            </a:endParaRPr>
          </a:p>
          <a:p>
            <a:endParaRPr lang="en-US" u="sng" dirty="0">
              <a:hlinkClick r:id="rId2"/>
            </a:endParaRPr>
          </a:p>
          <a:p>
            <a:r>
              <a:rPr lang="en-US" u="sng" dirty="0">
                <a:hlinkClick r:id="rId2"/>
              </a:rPr>
              <a:t>CIDRAP</a:t>
            </a:r>
            <a:r>
              <a:rPr lang="en-US" dirty="0"/>
              <a:t> (4/10) reported that a new letter published in Clinical Infectious Diseases “from researchers at New York University shows that obesity is a risk factor for COVID-19 hospitalization in patients under the age of 60.” For the study, “researchers looked at 3,615 patients admitted to their hospital from Mar 4 to Apr 4.” They found “patients aged less than 60 years with a BMI from 30 to 34 were 2.0 times...and 1.8 times...more likely to be admitted to acute and critical care, respectively...compared with individuals with a BMI under 30.” Meanwhile, “for patients in the same age-group with a BMI over 35, the risk was 2.2 and 3.6 times higher, respectively”</a:t>
            </a:r>
          </a:p>
        </p:txBody>
      </p:sp>
      <p:sp>
        <p:nvSpPr>
          <p:cNvPr id="3" name="Title 2">
            <a:extLst>
              <a:ext uri="{FF2B5EF4-FFF2-40B4-BE49-F238E27FC236}">
                <a16:creationId xmlns:a16="http://schemas.microsoft.com/office/drawing/2014/main" id="{F778E7B9-B850-4E9D-8DA4-3A822823ECD3}"/>
              </a:ext>
            </a:extLst>
          </p:cNvPr>
          <p:cNvSpPr>
            <a:spLocks noGrp="1"/>
          </p:cNvSpPr>
          <p:nvPr>
            <p:ph type="title"/>
          </p:nvPr>
        </p:nvSpPr>
        <p:spPr/>
        <p:txBody>
          <a:bodyPr/>
          <a:lstStyle/>
          <a:p>
            <a:r>
              <a:rPr lang="en-US" dirty="0"/>
              <a:t>Race and Obesity as Risk Factors</a:t>
            </a:r>
          </a:p>
        </p:txBody>
      </p:sp>
    </p:spTree>
    <p:extLst>
      <p:ext uri="{BB962C8B-B14F-4D97-AF65-F5344CB8AC3E}">
        <p14:creationId xmlns:p14="http://schemas.microsoft.com/office/powerpoint/2010/main" val="147076634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6E2AA-BF96-40B5-A1ED-9ED7A2F71CF8}"/>
              </a:ext>
            </a:extLst>
          </p:cNvPr>
          <p:cNvSpPr>
            <a:spLocks noGrp="1"/>
          </p:cNvSpPr>
          <p:nvPr>
            <p:ph type="body" sz="quarter" idx="10"/>
          </p:nvPr>
        </p:nvSpPr>
        <p:spPr/>
        <p:txBody>
          <a:bodyPr/>
          <a:lstStyle/>
          <a:p>
            <a:br>
              <a:rPr lang="en-US" dirty="0">
                <a:hlinkClick r:id="rId2"/>
              </a:rPr>
            </a:br>
            <a:r>
              <a:rPr lang="en-US" dirty="0">
                <a:hlinkClick r:id="rId2"/>
              </a:rPr>
              <a:t>ISSN: 1080-6059 EID Journal</a:t>
            </a:r>
            <a:r>
              <a:rPr lang="en-US" dirty="0"/>
              <a:t> </a:t>
            </a:r>
            <a:r>
              <a:rPr lang="en-US" dirty="0">
                <a:hlinkClick r:id="rId3"/>
              </a:rPr>
              <a:t>Volume 26</a:t>
            </a:r>
            <a:r>
              <a:rPr lang="en-US" dirty="0"/>
              <a:t> </a:t>
            </a:r>
            <a:r>
              <a:rPr lang="en-US" dirty="0">
                <a:hlinkClick r:id="rId4"/>
              </a:rPr>
              <a:t>Early Release</a:t>
            </a:r>
            <a:endParaRPr lang="en-US" dirty="0"/>
          </a:p>
          <a:p>
            <a:r>
              <a:rPr lang="en-US" dirty="0"/>
              <a:t>Volume 26, Number 7—July 2020</a:t>
            </a:r>
          </a:p>
          <a:p>
            <a:r>
              <a:rPr lang="en-US" u="sng" dirty="0"/>
              <a:t>Aerosol and Surface Distribution of Severe Acute Respiratory Syndrome Coronavirus 2 in Hospital Wards, Wuhan, China, 2020</a:t>
            </a:r>
          </a:p>
          <a:p>
            <a:r>
              <a:rPr lang="en-US" dirty="0"/>
              <a:t>Abstract</a:t>
            </a:r>
          </a:p>
          <a:p>
            <a:r>
              <a:rPr lang="en-US" dirty="0"/>
              <a:t>To determine distribution of severe acute respiratory syndrome coronavirus 2 in hospital wards in Wuhan, China, we tested air and surface samples. Contamination was greater in intensive care units than general wards. Virus was widely distributed on floors, computer mice, trash cans, and sickbed handrails and was detected in air ≈4 m from patients.</a:t>
            </a:r>
          </a:p>
          <a:p>
            <a:endParaRPr lang="en-US" dirty="0"/>
          </a:p>
        </p:txBody>
      </p:sp>
      <p:sp>
        <p:nvSpPr>
          <p:cNvPr id="3" name="Title 2">
            <a:extLst>
              <a:ext uri="{FF2B5EF4-FFF2-40B4-BE49-F238E27FC236}">
                <a16:creationId xmlns:a16="http://schemas.microsoft.com/office/drawing/2014/main" id="{6AFF877C-F687-413A-AA28-43D4D9E52D57}"/>
              </a:ext>
            </a:extLst>
          </p:cNvPr>
          <p:cNvSpPr>
            <a:spLocks noGrp="1"/>
          </p:cNvSpPr>
          <p:nvPr>
            <p:ph type="title"/>
          </p:nvPr>
        </p:nvSpPr>
        <p:spPr/>
        <p:txBody>
          <a:bodyPr/>
          <a:lstStyle/>
          <a:p>
            <a:r>
              <a:rPr lang="en-US" dirty="0"/>
              <a:t>Environmental Contamination Study from China</a:t>
            </a:r>
          </a:p>
        </p:txBody>
      </p:sp>
    </p:spTree>
    <p:extLst>
      <p:ext uri="{BB962C8B-B14F-4D97-AF65-F5344CB8AC3E}">
        <p14:creationId xmlns:p14="http://schemas.microsoft.com/office/powerpoint/2010/main" val="55541722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EB6F6-A4ED-4AF4-9B4B-0B4BB98A3B6E}"/>
              </a:ext>
            </a:extLst>
          </p:cNvPr>
          <p:cNvSpPr>
            <a:spLocks noGrp="1"/>
          </p:cNvSpPr>
          <p:nvPr>
            <p:ph type="body" sz="quarter" idx="10"/>
          </p:nvPr>
        </p:nvSpPr>
        <p:spPr/>
        <p:txBody>
          <a:bodyPr/>
          <a:lstStyle/>
          <a:p>
            <a:r>
              <a:rPr lang="en-US" dirty="0">
                <a:hlinkClick r:id="rId2"/>
              </a:rPr>
              <a:t>https://www.unmc.edu/news.cfm?match=25339</a:t>
            </a:r>
            <a:endParaRPr lang="en-US" dirty="0"/>
          </a:p>
          <a:p>
            <a:r>
              <a:rPr lang="en-US" sz="1600" b="1" dirty="0"/>
              <a:t>IMPORTANT context about this information: </a:t>
            </a:r>
            <a:r>
              <a:rPr lang="en-US" sz="1600" dirty="0"/>
              <a:t>Our findings DO NOT confirm that this virus spreads in an airborne fashion. The identification of genetic material from the virus that causes COVID-19 in air samples found in this study provides limited evidence that some potential for airborne transmission exists.  More study is underway to determine if live culturable virus was captured in this study and additional evidence is needed to determine the risk of SARS-CoV-2 transmission via the airborne route.  </a:t>
            </a:r>
            <a:br>
              <a:rPr lang="en-US" sz="1600" dirty="0"/>
            </a:br>
            <a:r>
              <a:rPr lang="en-US" sz="1600" dirty="0"/>
              <a:t>A study by UNMC/Nebraska Medicine/NSRI researchers recently posted on the open pre-publication site </a:t>
            </a:r>
            <a:r>
              <a:rPr lang="en-US" sz="1600" dirty="0" err="1"/>
              <a:t>BioRxiv</a:t>
            </a:r>
            <a:r>
              <a:rPr lang="en-US" sz="1600" dirty="0"/>
              <a:t>, provides new evidence of SARS-CoV-2 environmental contamination in COVID-19 patient care areas. …The study found high levels of the virus contamination by PCR on commonly used surfaces and in the air of rooms of COVID-19 patients. Air samplers from hallways outside of rooms where staff were moving in and out of doors were also positive.</a:t>
            </a:r>
          </a:p>
          <a:p>
            <a:r>
              <a:rPr lang="en-US" sz="1600" dirty="0"/>
              <a:t>“Air samples that were positive for viral RNA by RT-PCR were examined for viral propagation in Vero E6 cells. Cytopathic effect was not observed in any sample, to date, and immunofluorescence 15 and western blot analysis have not, so far, indicated the presence of viral antigens suggesting viral replication. However, the low concentrations of virus recovered from these samples makes finding infectious virus in these samples difficult. Further experiments are ongoing to determine viral activity in these samples. “</a:t>
            </a:r>
          </a:p>
          <a:p>
            <a:r>
              <a:rPr lang="en-US" sz="1800" dirty="0"/>
              <a:t>From </a:t>
            </a:r>
            <a:r>
              <a:rPr lang="en-US" sz="1800" dirty="0">
                <a:hlinkClick r:id="rId3"/>
              </a:rPr>
              <a:t>https://www.medrxiv.org/content/10.1101/2020.03.23.20039446v2</a:t>
            </a:r>
            <a:endParaRPr lang="en-US" sz="1800" dirty="0"/>
          </a:p>
          <a:p>
            <a:endParaRPr lang="en-US" sz="1800" dirty="0"/>
          </a:p>
        </p:txBody>
      </p:sp>
      <p:sp>
        <p:nvSpPr>
          <p:cNvPr id="3" name="Title 2">
            <a:extLst>
              <a:ext uri="{FF2B5EF4-FFF2-40B4-BE49-F238E27FC236}">
                <a16:creationId xmlns:a16="http://schemas.microsoft.com/office/drawing/2014/main" id="{BF60B19D-44BB-4C5D-9012-9DE87EEAD295}"/>
              </a:ext>
            </a:extLst>
          </p:cNvPr>
          <p:cNvSpPr>
            <a:spLocks noGrp="1"/>
          </p:cNvSpPr>
          <p:nvPr>
            <p:ph type="title"/>
          </p:nvPr>
        </p:nvSpPr>
        <p:spPr>
          <a:xfrm>
            <a:off x="119270" y="159026"/>
            <a:ext cx="11433079" cy="743494"/>
          </a:xfrm>
        </p:spPr>
        <p:txBody>
          <a:bodyPr/>
          <a:lstStyle/>
          <a:p>
            <a:r>
              <a:rPr lang="en-US" sz="2400" dirty="0"/>
              <a:t>UNMC Study on Contamination of Environment near COVID 19 Patients</a:t>
            </a:r>
          </a:p>
        </p:txBody>
      </p:sp>
    </p:spTree>
    <p:extLst>
      <p:ext uri="{BB962C8B-B14F-4D97-AF65-F5344CB8AC3E}">
        <p14:creationId xmlns:p14="http://schemas.microsoft.com/office/powerpoint/2010/main" val="35912924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B0DA-F60D-4D9A-98AD-D3FC66233AB0}"/>
              </a:ext>
            </a:extLst>
          </p:cNvPr>
          <p:cNvSpPr>
            <a:spLocks noGrp="1"/>
          </p:cNvSpPr>
          <p:nvPr>
            <p:ph type="body" sz="quarter" idx="10"/>
          </p:nvPr>
        </p:nvSpPr>
        <p:spPr/>
        <p:txBody>
          <a:bodyPr/>
          <a:lstStyle/>
          <a:p>
            <a:r>
              <a:rPr lang="en-US" b="1" dirty="0"/>
              <a:t>Will 3D-printed masks provide the same fluid barrier protection and air filtration as FDA-cleared surgical masks and N95 respirators?</a:t>
            </a:r>
          </a:p>
          <a:p>
            <a:r>
              <a:rPr lang="en-US" dirty="0"/>
              <a:t>A. 3D-printed masks may look like conventional PPE. However, they may not provide the same level of barrier protection, fluid resistance, filtration, and infection control. The CDC has recommendations for how to </a:t>
            </a:r>
            <a:r>
              <a:rPr lang="en-US" dirty="0">
                <a:hlinkClick r:id="rId2"/>
              </a:rPr>
              <a:t>optimize the supply of face masks</a:t>
            </a:r>
            <a:r>
              <a:rPr lang="en-US" dirty="0"/>
              <a:t>.</a:t>
            </a:r>
          </a:p>
          <a:p>
            <a:r>
              <a:rPr lang="en-US" b="1" dirty="0"/>
              <a:t>Q. What should health care providers do if using a 3D-printed mask?</a:t>
            </a:r>
          </a:p>
          <a:p>
            <a:r>
              <a:rPr lang="en-US" dirty="0"/>
              <a:t>A. Health care providers should:</a:t>
            </a:r>
          </a:p>
          <a:p>
            <a:r>
              <a:rPr lang="en-US" dirty="0"/>
              <a:t>Check the 3D-printed mask's seal for leaks.</a:t>
            </a:r>
          </a:p>
          <a:p>
            <a:r>
              <a:rPr lang="en-US" dirty="0"/>
              <a:t>Confirm that they can breathe through any makeshift filter materials.</a:t>
            </a:r>
          </a:p>
          <a:p>
            <a:r>
              <a:rPr lang="en-US" dirty="0"/>
              <a:t>Exercise caution in surgical environments where the need for liquid barrier protection and flammability is a concern.</a:t>
            </a:r>
          </a:p>
          <a:p>
            <a:r>
              <a:rPr lang="en-US" dirty="0"/>
              <a:t>Recognize that the mask may not provide air filtration enough to prevent transmission of infectious agents.</a:t>
            </a:r>
          </a:p>
          <a:p>
            <a:r>
              <a:rPr lang="en-US" dirty="0"/>
              <a:t>Safely dispose of infectious materials and disinfect any part they intend to reuse.</a:t>
            </a:r>
          </a:p>
          <a:p>
            <a:endParaRPr lang="en-US" dirty="0"/>
          </a:p>
        </p:txBody>
      </p:sp>
      <p:sp>
        <p:nvSpPr>
          <p:cNvPr id="3" name="Title 2">
            <a:extLst>
              <a:ext uri="{FF2B5EF4-FFF2-40B4-BE49-F238E27FC236}">
                <a16:creationId xmlns:a16="http://schemas.microsoft.com/office/drawing/2014/main" id="{EE8F9DA4-3213-4C08-B802-CDDC2E2B787E}"/>
              </a:ext>
            </a:extLst>
          </p:cNvPr>
          <p:cNvSpPr>
            <a:spLocks noGrp="1"/>
          </p:cNvSpPr>
          <p:nvPr>
            <p:ph type="title"/>
          </p:nvPr>
        </p:nvSpPr>
        <p:spPr/>
        <p:txBody>
          <a:bodyPr/>
          <a:lstStyle/>
          <a:p>
            <a:r>
              <a:rPr lang="en-US" dirty="0"/>
              <a:t>3D Mask Printing FAQs from FDA</a:t>
            </a:r>
          </a:p>
        </p:txBody>
      </p:sp>
    </p:spTree>
    <p:extLst>
      <p:ext uri="{BB962C8B-B14F-4D97-AF65-F5344CB8AC3E}">
        <p14:creationId xmlns:p14="http://schemas.microsoft.com/office/powerpoint/2010/main" val="26237072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379" y="1468315"/>
            <a:ext cx="11914332" cy="2425944"/>
          </a:xfrm>
          <a:prstGeom prst="rect">
            <a:avLst/>
          </a:prstGeom>
        </p:spPr>
      </p:pic>
      <p:sp>
        <p:nvSpPr>
          <p:cNvPr id="4" name="TextBox 3"/>
          <p:cNvSpPr txBox="1"/>
          <p:nvPr/>
        </p:nvSpPr>
        <p:spPr>
          <a:xfrm>
            <a:off x="189379" y="4053254"/>
            <a:ext cx="7227278" cy="369332"/>
          </a:xfrm>
          <a:prstGeom prst="rect">
            <a:avLst/>
          </a:prstGeom>
          <a:noFill/>
        </p:spPr>
        <p:txBody>
          <a:bodyPr wrap="square" rtlCol="0">
            <a:spAutoFit/>
          </a:bodyPr>
          <a:lstStyle/>
          <a:p>
            <a:r>
              <a:rPr lang="en-US" dirty="0"/>
              <a:t>04102020, 1121, </a:t>
            </a:r>
            <a:r>
              <a:rPr lang="en-US" dirty="0">
                <a:hlinkClick r:id="rId3"/>
              </a:rPr>
              <a:t>www.governor.Nebraska.gov/press</a:t>
            </a:r>
            <a:endParaRPr lang="en-US" dirty="0"/>
          </a:p>
        </p:txBody>
      </p:sp>
    </p:spTree>
    <p:extLst>
      <p:ext uri="{BB962C8B-B14F-4D97-AF65-F5344CB8AC3E}">
        <p14:creationId xmlns:p14="http://schemas.microsoft.com/office/powerpoint/2010/main" val="19603000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95488" y="169985"/>
            <a:ext cx="5152658" cy="6582620"/>
          </a:xfrm>
          <a:prstGeom prst="rect">
            <a:avLst/>
          </a:prstGeom>
          <a:ln>
            <a:solidFill>
              <a:schemeClr val="tx1"/>
            </a:solidFill>
          </a:ln>
        </p:spPr>
      </p:pic>
    </p:spTree>
    <p:extLst>
      <p:ext uri="{BB962C8B-B14F-4D97-AF65-F5344CB8AC3E}">
        <p14:creationId xmlns:p14="http://schemas.microsoft.com/office/powerpoint/2010/main" val="26937896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676A4-095C-4640-8B32-657E3851747F}"/>
              </a:ext>
            </a:extLst>
          </p:cNvPr>
          <p:cNvSpPr>
            <a:spLocks noGrp="1"/>
          </p:cNvSpPr>
          <p:nvPr>
            <p:ph type="body" sz="quarter" idx="10"/>
          </p:nvPr>
        </p:nvSpPr>
        <p:spPr/>
        <p:txBody>
          <a:bodyPr/>
          <a:lstStyle/>
          <a:p>
            <a:r>
              <a:rPr lang="en-US" dirty="0"/>
              <a:t> </a:t>
            </a:r>
            <a:r>
              <a:rPr lang="en-US" sz="2800" dirty="0"/>
              <a:t>1. for HCPs and First Responders who wish to Q away from family in hotels-</a:t>
            </a:r>
          </a:p>
          <a:p>
            <a:r>
              <a:rPr lang="en-US" sz="2800" dirty="0"/>
              <a:t>	call 833 220 0018</a:t>
            </a:r>
          </a:p>
          <a:p>
            <a:endParaRPr lang="en-US" sz="2800" dirty="0"/>
          </a:p>
          <a:p>
            <a:r>
              <a:rPr lang="en-US" sz="2800" dirty="0"/>
              <a:t>2. Information forthcoming on</a:t>
            </a:r>
          </a:p>
          <a:p>
            <a:r>
              <a:rPr lang="en-US" sz="2800" dirty="0"/>
              <a:t>	Quarantine post exposures</a:t>
            </a:r>
          </a:p>
          <a:p>
            <a:r>
              <a:rPr lang="en-US" sz="2800" dirty="0"/>
              <a:t>	Convalescence </a:t>
            </a:r>
          </a:p>
          <a:p>
            <a:endParaRPr lang="en-US" dirty="0"/>
          </a:p>
        </p:txBody>
      </p:sp>
      <p:sp>
        <p:nvSpPr>
          <p:cNvPr id="3" name="Title 2">
            <a:extLst>
              <a:ext uri="{FF2B5EF4-FFF2-40B4-BE49-F238E27FC236}">
                <a16:creationId xmlns:a16="http://schemas.microsoft.com/office/drawing/2014/main" id="{6A8F8170-5DF6-4064-9D7C-F00FB9C42657}"/>
              </a:ext>
            </a:extLst>
          </p:cNvPr>
          <p:cNvSpPr>
            <a:spLocks noGrp="1"/>
          </p:cNvSpPr>
          <p:nvPr>
            <p:ph type="title"/>
          </p:nvPr>
        </p:nvSpPr>
        <p:spPr/>
        <p:txBody>
          <a:bodyPr/>
          <a:lstStyle/>
          <a:p>
            <a:r>
              <a:rPr lang="en-US" dirty="0"/>
              <a:t>Off Site Quarantine and Convalescence</a:t>
            </a:r>
          </a:p>
        </p:txBody>
      </p:sp>
    </p:spTree>
    <p:extLst>
      <p:ext uri="{BB962C8B-B14F-4D97-AF65-F5344CB8AC3E}">
        <p14:creationId xmlns:p14="http://schemas.microsoft.com/office/powerpoint/2010/main" val="316518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pPr marL="457200" indent="-457200">
              <a:buAutoNum type="arabicPeriod"/>
            </a:pPr>
            <a:r>
              <a:rPr lang="en-US" sz="1800" dirty="0"/>
              <a:t>Evaluation including LHD, DHHS Epi, NE CMS, ICAP, to help determine level of exposure, staffing needs, support needed for staff and infection prevention.</a:t>
            </a:r>
          </a:p>
          <a:p>
            <a:pPr marL="457200" indent="-457200">
              <a:buAutoNum type="arabicPeriod"/>
            </a:pPr>
            <a:r>
              <a:rPr lang="en-US" sz="1800" dirty="0"/>
              <a:t>When feasible keep HCPs who have been exposed at home for 14 days if staffing permits. </a:t>
            </a:r>
          </a:p>
          <a:p>
            <a:pPr marL="457200" indent="-457200">
              <a:buAutoNum type="arabicPeriod"/>
            </a:pPr>
            <a:r>
              <a:rPr lang="en-US" sz="1800" dirty="0"/>
              <a:t>If cannot do #2, assess level of exposure, if can triage medium risk HCPs back to work but keep out high risk exposures in Q do so;</a:t>
            </a:r>
          </a:p>
          <a:p>
            <a:pPr marL="457200" indent="-457200">
              <a:buAutoNum type="arabicPeriod"/>
            </a:pPr>
            <a:r>
              <a:rPr lang="en-US" sz="1800" dirty="0"/>
              <a:t>If #3 not possible, according to CDC and CMS “facilities could consider allowing asymptomatic HCP who have had an exposure to a COVID-19 patient to continue to work after options to improve staffing have been exhausted and in consultation with their occupational health program (or LHD, CMD, DHHS and/or ICAP) </a:t>
            </a:r>
          </a:p>
          <a:p>
            <a:pPr marL="457200" indent="-457200">
              <a:buAutoNum type="arabicPeriod"/>
            </a:pPr>
            <a:r>
              <a:rPr lang="en-US" sz="1800" dirty="0"/>
              <a:t>These HCP should still report temperature and absence of symptoms each day prior to starting work.  Facilities should have exposed HCP wear a </a:t>
            </a:r>
            <a:r>
              <a:rPr lang="en-US" sz="1800" b="1" u="sng" dirty="0"/>
              <a:t>facemask</a:t>
            </a:r>
            <a:r>
              <a:rPr lang="en-US" sz="1800" dirty="0"/>
              <a:t> while at work for the 14 days after the exposure.</a:t>
            </a:r>
          </a:p>
          <a:p>
            <a:pPr marL="457200" indent="-457200">
              <a:buAutoNum type="arabicPeriod"/>
            </a:pPr>
            <a:r>
              <a:rPr lang="en-US" sz="1800"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Large Numbers of Staff Exposed (Mostly LTC Issue, but also SCAH)</a:t>
            </a:r>
          </a:p>
        </p:txBody>
      </p:sp>
    </p:spTree>
    <p:extLst>
      <p:ext uri="{BB962C8B-B14F-4D97-AF65-F5344CB8AC3E}">
        <p14:creationId xmlns:p14="http://schemas.microsoft.com/office/powerpoint/2010/main" val="12802900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77331-79A4-4DDB-BE73-7CF6E36F231F}"/>
              </a:ext>
            </a:extLst>
          </p:cNvPr>
          <p:cNvSpPr>
            <a:spLocks noGrp="1"/>
          </p:cNvSpPr>
          <p:nvPr>
            <p:ph type="body" sz="quarter" idx="10"/>
          </p:nvPr>
        </p:nvSpPr>
        <p:spPr/>
        <p:txBody>
          <a:bodyPr/>
          <a:lstStyle/>
          <a:p>
            <a:endParaRPr lang="en-US" dirty="0"/>
          </a:p>
          <a:p>
            <a:r>
              <a:rPr lang="en-US" dirty="0"/>
              <a:t>Dr. Gary </a:t>
            </a:r>
            <a:r>
              <a:rPr lang="en-US" dirty="0" err="1"/>
              <a:t>Anthone</a:t>
            </a:r>
            <a:r>
              <a:rPr lang="en-US" dirty="0"/>
              <a:t> is recommending that all Healthcare Professionals with Patient Contact </a:t>
            </a:r>
          </a:p>
          <a:p>
            <a:r>
              <a:rPr lang="en-US" dirty="0"/>
              <a:t>wear a facemask. </a:t>
            </a:r>
          </a:p>
          <a:p>
            <a:r>
              <a:rPr lang="en-US" u="sng" dirty="0"/>
              <a:t>Sample Policy</a:t>
            </a:r>
          </a:p>
          <a:p>
            <a:r>
              <a:rPr lang="en-US" dirty="0"/>
              <a:t>A surgical  face mask may be issued at the start of each shift,</a:t>
            </a:r>
          </a:p>
          <a:p>
            <a:r>
              <a:rPr lang="en-US" dirty="0"/>
              <a:t>Your mask will be used throughout the shift. </a:t>
            </a:r>
          </a:p>
          <a:p>
            <a:r>
              <a:rPr lang="en-US" dirty="0"/>
              <a:t>In the event that the mask becomes visibly soiled, saturated or damaged, a new mask must be obtained. Stock will be securely stored in each clinical setting. </a:t>
            </a:r>
          </a:p>
          <a:p>
            <a:r>
              <a:rPr lang="en-US" dirty="0"/>
              <a:t>Should you need a replacement mask, you must request one from supervisory personnel </a:t>
            </a:r>
          </a:p>
          <a:p>
            <a:r>
              <a:rPr lang="en-US" dirty="0"/>
              <a:t>Nonclinical staff do not need to wear a surgical grade facemask but should consider wearing cloth masks as per the CDC guidelines for the general public.</a:t>
            </a:r>
          </a:p>
          <a:p>
            <a:endParaRPr lang="en-US" dirty="0"/>
          </a:p>
          <a:p>
            <a:endParaRPr lang="en-US" dirty="0"/>
          </a:p>
          <a:p>
            <a:endParaRPr lang="en-US" dirty="0"/>
          </a:p>
        </p:txBody>
      </p:sp>
      <p:sp>
        <p:nvSpPr>
          <p:cNvPr id="3" name="Title 2">
            <a:extLst>
              <a:ext uri="{FF2B5EF4-FFF2-40B4-BE49-F238E27FC236}">
                <a16:creationId xmlns:a16="http://schemas.microsoft.com/office/drawing/2014/main" id="{43172497-8739-4223-A714-0C315A798A4C}"/>
              </a:ext>
            </a:extLst>
          </p:cNvPr>
          <p:cNvSpPr>
            <a:spLocks noGrp="1"/>
          </p:cNvSpPr>
          <p:nvPr>
            <p:ph type="title"/>
          </p:nvPr>
        </p:nvSpPr>
        <p:spPr/>
        <p:txBody>
          <a:bodyPr/>
          <a:lstStyle/>
          <a:p>
            <a:r>
              <a:rPr lang="en-US" dirty="0"/>
              <a:t>HCW Masking</a:t>
            </a:r>
          </a:p>
        </p:txBody>
      </p:sp>
    </p:spTree>
    <p:extLst>
      <p:ext uri="{BB962C8B-B14F-4D97-AF65-F5344CB8AC3E}">
        <p14:creationId xmlns:p14="http://schemas.microsoft.com/office/powerpoint/2010/main" val="3571900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46EE9E-3102-4668-B72D-662E3DA21D5C}"/>
              </a:ext>
            </a:extLst>
          </p:cNvPr>
          <p:cNvSpPr>
            <a:spLocks noGrp="1"/>
          </p:cNvSpPr>
          <p:nvPr>
            <p:ph type="body" sz="quarter" idx="10"/>
          </p:nvPr>
        </p:nvSpPr>
        <p:spPr/>
        <p:txBody>
          <a:bodyPr/>
          <a:lstStyle/>
          <a:p>
            <a:r>
              <a:rPr lang="en-US" b="1" dirty="0"/>
              <a:t>Infection Prevention Guidance on Procedure/Surgical Mask Use and Re-Use</a:t>
            </a:r>
            <a:r>
              <a:rPr lang="en-US" dirty="0"/>
              <a:t> </a:t>
            </a:r>
          </a:p>
          <a:p>
            <a:r>
              <a:rPr lang="en-US" dirty="0"/>
              <a:t>To Doff facemask with intent to reuse </a:t>
            </a:r>
          </a:p>
          <a:p>
            <a:pPr marL="457200" indent="-457200">
              <a:buAutoNum type="arabicPeriod"/>
            </a:pPr>
            <a:r>
              <a:rPr lang="en-US" dirty="0"/>
              <a:t>Perform hand hygiene </a:t>
            </a:r>
          </a:p>
          <a:p>
            <a:pPr marL="457200" indent="-457200">
              <a:buAutoNum type="arabicPeriod"/>
            </a:pPr>
            <a:r>
              <a:rPr lang="en-US" dirty="0"/>
              <a:t>Remove mask</a:t>
            </a:r>
          </a:p>
          <a:p>
            <a:pPr marL="1143000" lvl="1" indent="-457200">
              <a:buAutoNum type="arabicPeriod"/>
            </a:pPr>
            <a:r>
              <a:rPr lang="en-US" sz="1600" dirty="0"/>
              <a:t>Remove procedure mask by holding the ear loops. The front is contaminated, so remove slowly and carefully. </a:t>
            </a:r>
          </a:p>
          <a:p>
            <a:pPr marL="1143000" lvl="1" indent="-457200">
              <a:buAutoNum type="arabicPeriod"/>
            </a:pPr>
            <a:r>
              <a:rPr lang="en-US" sz="1600" dirty="0"/>
              <a:t>Remove surgical mask by untying lower ties FIRST. Untie upper ties last. The front is contaminated, so remove slowly and carefully. Ensure ties do not fall into clean interior side of mask.  </a:t>
            </a:r>
          </a:p>
          <a:p>
            <a:pPr marL="457200" indent="-457200">
              <a:buFont typeface="Arial" panose="020B0604020202020204" pitchFamily="34" charset="0"/>
              <a:buAutoNum type="arabicPeriod"/>
            </a:pPr>
            <a:r>
              <a:rPr lang="en-US" dirty="0"/>
              <a:t> After removing facemask, visually inspect for contamination, distortion in shape/form. If soiled, torn, or saturated the mask should be discarded.</a:t>
            </a:r>
          </a:p>
          <a:p>
            <a:pPr marL="457200" indent="-457200">
              <a:buFont typeface="Arial" panose="020B0604020202020204" pitchFamily="34" charset="0"/>
              <a:buAutoNum type="arabicPeriod"/>
            </a:pPr>
            <a:r>
              <a:rPr lang="en-US" sz="1800" dirty="0"/>
              <a:t> If the facemask is NOT visibly soiled, torn, or saturated, carefully store on a paper towel exterior side down. Note: units utilizing methods for short term storage and reuse compliant with extended use and reuse can continue to use such system. </a:t>
            </a:r>
            <a:r>
              <a:rPr lang="en-US" sz="1400" dirty="0"/>
              <a:t>More information on this method can be found at: </a:t>
            </a:r>
            <a:r>
              <a:rPr lang="en-US" sz="1400" dirty="0">
                <a:hlinkClick r:id="rId2"/>
              </a:rPr>
              <a:t>https://www.nebraskamed.com/sites/default/files/documents/covid19/COVID-Extended-Use-Reuse-of-PPE-and-N95.pdf?date03212020</a:t>
            </a:r>
            <a:endParaRPr lang="en-US" dirty="0"/>
          </a:p>
          <a:p>
            <a:pPr marL="457200" indent="-457200">
              <a:buFont typeface="Arial" panose="020B0604020202020204" pitchFamily="34" charset="0"/>
              <a:buAutoNum type="arabicPeriod"/>
            </a:pPr>
            <a:r>
              <a:rPr lang="en-US" dirty="0"/>
              <a:t>Perform Hand Hygiene</a:t>
            </a:r>
          </a:p>
        </p:txBody>
      </p:sp>
      <p:sp>
        <p:nvSpPr>
          <p:cNvPr id="3" name="Title 2">
            <a:extLst>
              <a:ext uri="{FF2B5EF4-FFF2-40B4-BE49-F238E27FC236}">
                <a16:creationId xmlns:a16="http://schemas.microsoft.com/office/drawing/2014/main" id="{F22672E2-3181-4926-810D-40D7A2B59513}"/>
              </a:ext>
            </a:extLst>
          </p:cNvPr>
          <p:cNvSpPr>
            <a:spLocks noGrp="1"/>
          </p:cNvSpPr>
          <p:nvPr>
            <p:ph type="title"/>
          </p:nvPr>
        </p:nvSpPr>
        <p:spPr/>
        <p:txBody>
          <a:bodyPr/>
          <a:lstStyle/>
          <a:p>
            <a:r>
              <a:rPr lang="en-US" dirty="0"/>
              <a:t>For Daily Surgical Mask Use</a:t>
            </a:r>
            <a:br>
              <a:rPr lang="en-US" dirty="0"/>
            </a:br>
            <a:endParaRPr lang="en-US" dirty="0"/>
          </a:p>
        </p:txBody>
      </p:sp>
    </p:spTree>
    <p:extLst>
      <p:ext uri="{BB962C8B-B14F-4D97-AF65-F5344CB8AC3E}">
        <p14:creationId xmlns:p14="http://schemas.microsoft.com/office/powerpoint/2010/main" val="33019931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A52D2-06B0-4C06-8EFE-A370DFBA18DE}"/>
              </a:ext>
            </a:extLst>
          </p:cNvPr>
          <p:cNvSpPr>
            <a:spLocks noGrp="1"/>
          </p:cNvSpPr>
          <p:nvPr>
            <p:ph type="body" sz="quarter" idx="10"/>
          </p:nvPr>
        </p:nvSpPr>
        <p:spPr/>
        <p:txBody>
          <a:bodyPr/>
          <a:lstStyle/>
          <a:p>
            <a:r>
              <a:rPr lang="en-US" u="sng" dirty="0"/>
              <a:t>To Re-Don Mask </a:t>
            </a:r>
          </a:p>
          <a:p>
            <a:r>
              <a:rPr lang="en-US" dirty="0"/>
              <a:t>1. Perform hand hygiene </a:t>
            </a:r>
          </a:p>
          <a:p>
            <a:r>
              <a:rPr lang="en-US" dirty="0"/>
              <a:t>2. Grasp mask </a:t>
            </a:r>
          </a:p>
          <a:p>
            <a:r>
              <a:rPr lang="en-US" dirty="0"/>
              <a:t>	o Pinch procedure mask at the ear loops or </a:t>
            </a:r>
          </a:p>
          <a:p>
            <a:r>
              <a:rPr lang="en-US" dirty="0"/>
              <a:t>	o Grasp upper ties on surgical mask </a:t>
            </a:r>
          </a:p>
          <a:p>
            <a:r>
              <a:rPr lang="en-US" dirty="0"/>
              <a:t>3. Place over face </a:t>
            </a:r>
          </a:p>
          <a:p>
            <a:r>
              <a:rPr lang="en-US" dirty="0"/>
              <a:t>	o For procedure mask: Secure ear loops behind the ears. Secure mask. </a:t>
            </a:r>
          </a:p>
          <a:p>
            <a:r>
              <a:rPr lang="en-US" dirty="0"/>
              <a:t>	o For surgical mask: Secure upper ties first, behind head. End by securing lower ties behind 	head</a:t>
            </a:r>
          </a:p>
          <a:p>
            <a:r>
              <a:rPr lang="en-US" dirty="0"/>
              <a:t>4. Perform hand hygiene </a:t>
            </a:r>
          </a:p>
          <a:p>
            <a:r>
              <a:rPr lang="en-US" dirty="0"/>
              <a:t>A disposable facemask can be worn throughout your shift if not visibly soiled, torn or saturated, and NOT touched while delivering patient. </a:t>
            </a:r>
            <a:br>
              <a:rPr lang="en-US" dirty="0"/>
            </a:br>
            <a:endParaRPr lang="en-US"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r>
              <a:rPr lang="en-US" u="sng" dirty="0"/>
              <a:t>https://www.nebraskamed.com/sites/default/files/documents/covid-19/surgical-mask-policy-and-faq-nebraska-med.pdf</a:t>
            </a:r>
            <a:endParaRPr lang="en-US" dirty="0"/>
          </a:p>
        </p:txBody>
      </p:sp>
      <p:sp>
        <p:nvSpPr>
          <p:cNvPr id="3" name="Title 2">
            <a:extLst>
              <a:ext uri="{FF2B5EF4-FFF2-40B4-BE49-F238E27FC236}">
                <a16:creationId xmlns:a16="http://schemas.microsoft.com/office/drawing/2014/main" id="{7E9BA803-DA11-42F4-AB2C-B7ADE8E5ED6B}"/>
              </a:ext>
            </a:extLst>
          </p:cNvPr>
          <p:cNvSpPr>
            <a:spLocks noGrp="1"/>
          </p:cNvSpPr>
          <p:nvPr>
            <p:ph type="title"/>
          </p:nvPr>
        </p:nvSpPr>
        <p:spPr/>
        <p:txBody>
          <a:bodyPr/>
          <a:lstStyle/>
          <a:p>
            <a:r>
              <a:rPr lang="en-US" dirty="0"/>
              <a:t>One Mask per day Policy Continued</a:t>
            </a:r>
          </a:p>
        </p:txBody>
      </p:sp>
    </p:spTree>
    <p:extLst>
      <p:ext uri="{BB962C8B-B14F-4D97-AF65-F5344CB8AC3E}">
        <p14:creationId xmlns:p14="http://schemas.microsoft.com/office/powerpoint/2010/main" val="6442983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E6E5-AA47-4BAD-BC26-8D6F4F1B168A}"/>
              </a:ext>
            </a:extLst>
          </p:cNvPr>
          <p:cNvSpPr>
            <a:spLocks noGrp="1"/>
          </p:cNvSpPr>
          <p:nvPr>
            <p:ph type="title"/>
          </p:nvPr>
        </p:nvSpPr>
        <p:spPr/>
        <p:txBody>
          <a:bodyPr/>
          <a:lstStyle/>
          <a:p>
            <a:r>
              <a:rPr lang="en-US" dirty="0"/>
              <a:t>Thanks to NM procedure sharing</a:t>
            </a:r>
          </a:p>
        </p:txBody>
      </p:sp>
      <p:sp>
        <p:nvSpPr>
          <p:cNvPr id="5" name="Text Placeholder 4">
            <a:extLst>
              <a:ext uri="{FF2B5EF4-FFF2-40B4-BE49-F238E27FC236}">
                <a16:creationId xmlns:a16="http://schemas.microsoft.com/office/drawing/2014/main"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20663380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E8001-47DD-49F1-ACAF-B4529C3D8576}"/>
              </a:ext>
            </a:extLst>
          </p:cNvPr>
          <p:cNvSpPr>
            <a:spLocks noGrp="1"/>
          </p:cNvSpPr>
          <p:nvPr>
            <p:ph type="body" sz="quarter" idx="10"/>
          </p:nvPr>
        </p:nvSpPr>
        <p:spPr/>
        <p:txBody>
          <a:bodyPr/>
          <a:lstStyle/>
          <a:p>
            <a:r>
              <a:rPr lang="en-US" dirty="0"/>
              <a:t>“A team led by </a:t>
            </a:r>
            <a:r>
              <a:rPr lang="en-US" b="1" dirty="0"/>
              <a:t>John Lowe, PhD</a:t>
            </a:r>
            <a:r>
              <a:rPr lang="en-US" dirty="0"/>
              <a:t>, UNMC assistant vice chancellor for inter-professional health security training and education has developed a safe and effective method to decontaminate N95 respirators so they can be used multiple times, instead of just once. It involves using ultraviolet light towers to irradiate high numbers of N95 respirators.</a:t>
            </a:r>
          </a:p>
          <a:p>
            <a:r>
              <a:rPr lang="en-US" dirty="0"/>
              <a:t>The decontamination of these items works like this: groups of N95s are safely bagged and transported to a room inside Nebraska Medical Center, which is equipped with two ultraviolet light towers. The N95 respirators are hung on wires stretching the length of the room and then decontaminated when the lights are powered on. They are then removed and returned to the original owners for reuse.”</a:t>
            </a:r>
          </a:p>
          <a:p>
            <a:r>
              <a:rPr lang="en-US" dirty="0"/>
              <a:t>This is public facing now on the NETEC site.</a:t>
            </a:r>
          </a:p>
          <a:p>
            <a:r>
              <a:rPr lang="en-US" dirty="0">
                <a:hlinkClick r:id="rId2"/>
              </a:rPr>
              <a:t>https://repository.netecweb.org/files/original/fe9a813e5643ab774a62b4b1778117e0.pdf</a:t>
            </a:r>
            <a:endParaRPr lang="en-US" dirty="0"/>
          </a:p>
          <a:p>
            <a:r>
              <a:rPr lang="en-US" dirty="0"/>
              <a:t>UV sights around the state 4-5 places outside the metro-will have more info Wed</a:t>
            </a:r>
          </a:p>
          <a:p>
            <a:endParaRPr lang="en-US" dirty="0"/>
          </a:p>
        </p:txBody>
      </p:sp>
      <p:sp>
        <p:nvSpPr>
          <p:cNvPr id="3" name="Title 2">
            <a:extLst>
              <a:ext uri="{FF2B5EF4-FFF2-40B4-BE49-F238E27FC236}">
                <a16:creationId xmlns:a16="http://schemas.microsoft.com/office/drawing/2014/main" id="{91880018-15A3-4273-8563-238C38092B47}"/>
              </a:ext>
            </a:extLst>
          </p:cNvPr>
          <p:cNvSpPr>
            <a:spLocks noGrp="1"/>
          </p:cNvSpPr>
          <p:nvPr>
            <p:ph type="title"/>
          </p:nvPr>
        </p:nvSpPr>
        <p:spPr/>
        <p:txBody>
          <a:bodyPr/>
          <a:lstStyle/>
          <a:p>
            <a:r>
              <a:rPr lang="en-US" dirty="0"/>
              <a:t>UV Disinfection of PPE</a:t>
            </a:r>
          </a:p>
        </p:txBody>
      </p:sp>
    </p:spTree>
    <p:extLst>
      <p:ext uri="{BB962C8B-B14F-4D97-AF65-F5344CB8AC3E}">
        <p14:creationId xmlns:p14="http://schemas.microsoft.com/office/powerpoint/2010/main" val="32291659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104FD-E911-4C5D-AB71-561F83A455F1}"/>
              </a:ext>
            </a:extLst>
          </p:cNvPr>
          <p:cNvSpPr>
            <a:spLocks noGrp="1"/>
          </p:cNvSpPr>
          <p:nvPr>
            <p:ph type="body" sz="quarter" idx="10"/>
          </p:nvPr>
        </p:nvSpPr>
        <p:spPr/>
        <p:txBody>
          <a:bodyPr/>
          <a:lstStyle/>
          <a:p>
            <a:r>
              <a:rPr lang="en-US" b="1" u="sng" dirty="0"/>
              <a:t>Nebraskans Protecting Other Nebraskans</a:t>
            </a:r>
          </a:p>
        </p:txBody>
      </p:sp>
      <p:sp>
        <p:nvSpPr>
          <p:cNvPr id="3" name="Title 2">
            <a:extLst>
              <a:ext uri="{FF2B5EF4-FFF2-40B4-BE49-F238E27FC236}">
                <a16:creationId xmlns:a16="http://schemas.microsoft.com/office/drawing/2014/main" id="{51396D59-C355-4058-B5C7-FD62CE2BFA3E}"/>
              </a:ext>
            </a:extLst>
          </p:cNvPr>
          <p:cNvSpPr>
            <a:spLocks noGrp="1"/>
          </p:cNvSpPr>
          <p:nvPr>
            <p:ph type="title"/>
          </p:nvPr>
        </p:nvSpPr>
        <p:spPr/>
        <p:txBody>
          <a:bodyPr/>
          <a:lstStyle/>
          <a:p>
            <a:r>
              <a:rPr lang="en-US" dirty="0"/>
              <a:t>Cloth Masks for the Public</a:t>
            </a:r>
          </a:p>
        </p:txBody>
      </p:sp>
      <p:sp>
        <p:nvSpPr>
          <p:cNvPr id="4" name="Rectangle 3">
            <a:extLst>
              <a:ext uri="{FF2B5EF4-FFF2-40B4-BE49-F238E27FC236}">
                <a16:creationId xmlns:a16="http://schemas.microsoft.com/office/drawing/2014/main" id="{46367A72-097F-4E55-BAD8-2F1818433302}"/>
              </a:ext>
            </a:extLst>
          </p:cNvPr>
          <p:cNvSpPr/>
          <p:nvPr/>
        </p:nvSpPr>
        <p:spPr>
          <a:xfrm>
            <a:off x="1157287" y="1614488"/>
            <a:ext cx="8701087" cy="3693319"/>
          </a:xfrm>
          <a:prstGeom prst="rect">
            <a:avLst/>
          </a:prstGeom>
        </p:spPr>
        <p:txBody>
          <a:bodyPr wrap="square">
            <a:spAutoFit/>
          </a:bodyPr>
          <a:lstStyle/>
          <a:p>
            <a:r>
              <a:rPr lang="en-US" dirty="0"/>
              <a:t>In light of this new evidence, CDC recommends wearing cloth face coverings in public settings where other social distancing measures are difficult to maintain (e.g., grocery stores and pharmacies) </a:t>
            </a:r>
            <a:r>
              <a:rPr lang="en-US" b="1" dirty="0"/>
              <a:t>especially </a:t>
            </a:r>
            <a:r>
              <a:rPr lang="en-US" dirty="0"/>
              <a:t>in areas of significant community-based transmission.</a:t>
            </a:r>
          </a:p>
          <a:p>
            <a:endParaRPr lang="en-US" dirty="0"/>
          </a:p>
          <a:p>
            <a:r>
              <a:rPr lang="en-US" dirty="0"/>
              <a:t>It is critical to emphasize that maintaining 6-feet social distancing remains important to slowing the spread of the virus.  CDC is additionally advising the use of simple cloth face coverings to slow the spread of the virus and help people who may have the virus and do not know it from transmitting it to others. </a:t>
            </a:r>
          </a:p>
          <a:p>
            <a:endParaRPr lang="en-US" dirty="0"/>
          </a:p>
          <a:p>
            <a:r>
              <a:rPr lang="en-US" dirty="0"/>
              <a:t>NM creating masks for non clinical staff made out of the surgical wrap material that has a high filtration capacity</a:t>
            </a:r>
          </a:p>
        </p:txBody>
      </p:sp>
    </p:spTree>
    <p:extLst>
      <p:ext uri="{BB962C8B-B14F-4D97-AF65-F5344CB8AC3E}">
        <p14:creationId xmlns:p14="http://schemas.microsoft.com/office/powerpoint/2010/main" val="1629537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1867191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6C526E-10C5-4994-A90D-0462887E4444}"/>
              </a:ext>
            </a:extLst>
          </p:cNvPr>
          <p:cNvSpPr>
            <a:spLocks noGrp="1"/>
          </p:cNvSpPr>
          <p:nvPr>
            <p:ph type="title"/>
          </p:nvPr>
        </p:nvSpPr>
        <p:spPr/>
        <p:txBody>
          <a:bodyPr/>
          <a:lstStyle/>
          <a:p>
            <a:r>
              <a:rPr lang="en-US" dirty="0"/>
              <a:t>Happy Birthday to Liffey</a:t>
            </a:r>
          </a:p>
        </p:txBody>
      </p:sp>
      <p:pic>
        <p:nvPicPr>
          <p:cNvPr id="7" name="Content Placeholder 6" descr="A small brown and white dog looking at the camera&#10;&#10;Description automatically generated">
            <a:extLst>
              <a:ext uri="{FF2B5EF4-FFF2-40B4-BE49-F238E27FC236}">
                <a16:creationId xmlns:a16="http://schemas.microsoft.com/office/drawing/2014/main" id="{7E7DFBC6-BD3F-4341-B193-58D38454995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86289" y="2586038"/>
            <a:ext cx="2100262" cy="3173260"/>
          </a:xfrm>
        </p:spPr>
      </p:pic>
    </p:spTree>
    <p:extLst>
      <p:ext uri="{BB962C8B-B14F-4D97-AF65-F5344CB8AC3E}">
        <p14:creationId xmlns:p14="http://schemas.microsoft.com/office/powerpoint/2010/main" val="174817757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44B90-10C4-405E-972C-E3F852A439A2}"/>
              </a:ext>
            </a:extLst>
          </p:cNvPr>
          <p:cNvSpPr>
            <a:spLocks noGrp="1"/>
          </p:cNvSpPr>
          <p:nvPr>
            <p:ph type="body" sz="quarter" idx="10"/>
          </p:nvPr>
        </p:nvSpPr>
        <p:spPr/>
        <p:txBody>
          <a:bodyPr/>
          <a:lstStyle/>
          <a:p>
            <a:r>
              <a:rPr lang="en-US" b="1" dirty="0"/>
              <a:t>Note: Nursing homes should admit any individuals that they would normally admit to their facility, including individuals from hospitals where a case of COVID-19 was/is present. Also, if possible, dedicate a unit/wing exclusively for any residents coming or returning from the hospital. This can serve as a step-down unit where they remain for 14 days with no symptoms (instead of integrating as usual on short-term rehab floor, or returning to long-stay original room).</a:t>
            </a:r>
            <a:endParaRPr lang="en-US" dirty="0"/>
          </a:p>
          <a:p>
            <a:r>
              <a:rPr lang="en-US" dirty="0"/>
              <a:t>If a test is pending state guidance recommends waiting for result before transferring.</a:t>
            </a:r>
          </a:p>
          <a:p>
            <a:endParaRPr lang="en-US" dirty="0"/>
          </a:p>
          <a:p>
            <a:endParaRPr lang="en-US" dirty="0"/>
          </a:p>
        </p:txBody>
      </p:sp>
      <p:sp>
        <p:nvSpPr>
          <p:cNvPr id="3" name="Title 2">
            <a:extLst>
              <a:ext uri="{FF2B5EF4-FFF2-40B4-BE49-F238E27FC236}">
                <a16:creationId xmlns:a16="http://schemas.microsoft.com/office/drawing/2014/main" id="{000168C0-BBC2-41F1-B28B-7EB9015F5AB2}"/>
              </a:ext>
            </a:extLst>
          </p:cNvPr>
          <p:cNvSpPr>
            <a:spLocks noGrp="1"/>
          </p:cNvSpPr>
          <p:nvPr>
            <p:ph type="title"/>
          </p:nvPr>
        </p:nvSpPr>
        <p:spPr/>
        <p:txBody>
          <a:bodyPr/>
          <a:lstStyle/>
          <a:p>
            <a:r>
              <a:rPr lang="en-US" dirty="0"/>
              <a:t>LTC accepting patients continued</a:t>
            </a:r>
          </a:p>
        </p:txBody>
      </p:sp>
    </p:spTree>
    <p:extLst>
      <p:ext uri="{BB962C8B-B14F-4D97-AF65-F5344CB8AC3E}">
        <p14:creationId xmlns:p14="http://schemas.microsoft.com/office/powerpoint/2010/main" val="36766314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27FA0-E901-48B4-B1D1-CE1A2E9B4FC6}"/>
              </a:ext>
            </a:extLst>
          </p:cNvPr>
          <p:cNvSpPr>
            <a:spLocks noGrp="1"/>
          </p:cNvSpPr>
          <p:nvPr>
            <p:ph type="body" sz="quarter" idx="10"/>
          </p:nvPr>
        </p:nvSpPr>
        <p:spPr/>
        <p:txBody>
          <a:bodyPr/>
          <a:lstStyle/>
          <a:p>
            <a:pPr marL="457200" indent="-457200">
              <a:buAutoNum type="arabicPeriod"/>
            </a:pPr>
            <a:r>
              <a:rPr lang="en-US" dirty="0"/>
              <a:t>Patients coming from the hospital without any COVID-19 symptoms or specific COVID-19 exposure</a:t>
            </a:r>
          </a:p>
          <a:p>
            <a:pPr marL="1143000" lvl="1" indent="-457200">
              <a:buAutoNum type="arabicPeriod"/>
            </a:pPr>
            <a:r>
              <a:rPr lang="en-US" dirty="0"/>
              <a:t>No need to have a test sent in order to transfer</a:t>
            </a:r>
          </a:p>
          <a:p>
            <a:pPr marL="1143000" lvl="1" indent="-457200">
              <a:buAutoNum type="arabicPeriod"/>
            </a:pPr>
            <a:r>
              <a:rPr lang="en-US" dirty="0"/>
              <a:t>Accept patient into transition zone if possible</a:t>
            </a:r>
          </a:p>
          <a:p>
            <a:pPr marL="457200" indent="-457200">
              <a:buAutoNum type="arabicPeriod"/>
            </a:pPr>
            <a:r>
              <a:rPr lang="en-US" dirty="0"/>
              <a:t>Patient in hospital COVID test pending-</a:t>
            </a:r>
          </a:p>
          <a:p>
            <a:pPr marL="1143000" lvl="1" indent="-457200">
              <a:buAutoNum type="arabicPeriod"/>
            </a:pPr>
            <a:r>
              <a:rPr lang="en-US" dirty="0"/>
              <a:t>Await result before transfer</a:t>
            </a:r>
          </a:p>
          <a:p>
            <a:pPr marL="457200" indent="-457200">
              <a:buAutoNum type="arabicPeriod"/>
            </a:pPr>
            <a:r>
              <a:rPr lang="en-US" dirty="0"/>
              <a:t>Patient in hospital COVID-19 ruled out via testing </a:t>
            </a:r>
          </a:p>
          <a:p>
            <a:pPr marL="1143000" lvl="1" indent="-457200">
              <a:buAutoNum type="arabicPeriod"/>
            </a:pPr>
            <a:r>
              <a:rPr lang="en-US" dirty="0"/>
              <a:t>Accept patient into transition zone if possible</a:t>
            </a:r>
          </a:p>
          <a:p>
            <a:pPr marL="457200" indent="-457200">
              <a:buAutoNum type="arabicPeriod"/>
            </a:pPr>
            <a:r>
              <a:rPr lang="en-US" dirty="0"/>
              <a:t>Covid-19 positive patient</a:t>
            </a:r>
          </a:p>
          <a:p>
            <a:pPr marL="1143000" lvl="1" indent="-457200">
              <a:buAutoNum type="arabicPeriod"/>
            </a:pPr>
            <a:r>
              <a:rPr lang="en-US" dirty="0"/>
              <a:t>Next slide</a:t>
            </a:r>
          </a:p>
          <a:p>
            <a:pPr lvl="1" indent="0">
              <a:buNone/>
            </a:pPr>
            <a:endParaRPr lang="en-US" dirty="0"/>
          </a:p>
          <a:p>
            <a:pPr marL="1143000" lvl="1" indent="-457200">
              <a:buAutoNum type="arabicPeriod"/>
            </a:pPr>
            <a:endParaRPr lang="en-US" dirty="0"/>
          </a:p>
        </p:txBody>
      </p:sp>
      <p:sp>
        <p:nvSpPr>
          <p:cNvPr id="3" name="Title 2">
            <a:extLst>
              <a:ext uri="{FF2B5EF4-FFF2-40B4-BE49-F238E27FC236}">
                <a16:creationId xmlns:a16="http://schemas.microsoft.com/office/drawing/2014/main" id="{1C31964C-2512-43E9-B54E-C10484FBB881}"/>
              </a:ext>
            </a:extLst>
          </p:cNvPr>
          <p:cNvSpPr>
            <a:spLocks noGrp="1"/>
          </p:cNvSpPr>
          <p:nvPr>
            <p:ph type="title"/>
          </p:nvPr>
        </p:nvSpPr>
        <p:spPr/>
        <p:txBody>
          <a:bodyPr/>
          <a:lstStyle/>
          <a:p>
            <a:r>
              <a:rPr lang="en-US" sz="3200" dirty="0"/>
              <a:t>Long Term Care Accepting Patients from the Hospital</a:t>
            </a:r>
          </a:p>
        </p:txBody>
      </p:sp>
    </p:spTree>
    <p:extLst>
      <p:ext uri="{BB962C8B-B14F-4D97-AF65-F5344CB8AC3E}">
        <p14:creationId xmlns:p14="http://schemas.microsoft.com/office/powerpoint/2010/main" val="33903162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28C5C-47B1-43B8-A99D-60655309634C}"/>
              </a:ext>
            </a:extLst>
          </p:cNvPr>
          <p:cNvSpPr>
            <a:spLocks noGrp="1"/>
          </p:cNvSpPr>
          <p:nvPr>
            <p:ph type="body" sz="quarter" idx="10"/>
          </p:nvPr>
        </p:nvSpPr>
        <p:spPr/>
        <p:txBody>
          <a:bodyPr/>
          <a:lstStyle/>
          <a:p>
            <a:r>
              <a:rPr lang="en-US" dirty="0"/>
              <a:t>Patient from LTC in ACH ready to go back to LTC</a:t>
            </a:r>
          </a:p>
          <a:p>
            <a:r>
              <a:rPr lang="en-US" dirty="0"/>
              <a:t>	1. Stay in Acute Care (stays lengthened)-until bed utilization goes up</a:t>
            </a:r>
          </a:p>
          <a:p>
            <a:r>
              <a:rPr lang="en-US" dirty="0"/>
              <a:t>	2. Go to a separate convalescent site </a:t>
            </a:r>
          </a:p>
          <a:p>
            <a:r>
              <a:rPr lang="en-US" dirty="0"/>
              <a:t>	3. Transfer to St. Es/ Midlands</a:t>
            </a:r>
          </a:p>
          <a:p>
            <a:r>
              <a:rPr lang="en-US" dirty="0"/>
              <a:t>	4. Accept back in your facility if you an handle transmission v=based precautions that are necessary</a:t>
            </a:r>
          </a:p>
          <a:p>
            <a:r>
              <a:rPr lang="en-US" dirty="0"/>
              <a:t>Patients in LTC-but cannot be managed or need to protect other patients</a:t>
            </a:r>
          </a:p>
          <a:p>
            <a:r>
              <a:rPr lang="en-US" dirty="0"/>
              <a:t>	1. Decision made on a case by case basis based on # of cases, capacity of staffing, risk to 		to other residents and bed availability</a:t>
            </a:r>
          </a:p>
          <a:p>
            <a:r>
              <a:rPr lang="en-US" dirty="0"/>
              <a:t>	2. Cohort patients withing the LTCF -creating COVID unit or section</a:t>
            </a:r>
          </a:p>
          <a:p>
            <a:r>
              <a:rPr lang="en-US" dirty="0"/>
              <a:t>ICAP provides guidance for each LTC that has a case of COVID-19 now.</a:t>
            </a:r>
          </a:p>
          <a:p>
            <a:r>
              <a:rPr lang="en-US" dirty="0"/>
              <a:t>Some onsite evaluations being done</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37CF42F7-6B43-41CF-85AB-EAB763E0971B}"/>
              </a:ext>
            </a:extLst>
          </p:cNvPr>
          <p:cNvSpPr>
            <a:spLocks noGrp="1"/>
          </p:cNvSpPr>
          <p:nvPr>
            <p:ph type="title"/>
          </p:nvPr>
        </p:nvSpPr>
        <p:spPr/>
        <p:txBody>
          <a:bodyPr/>
          <a:lstStyle/>
          <a:p>
            <a:r>
              <a:rPr lang="en-US" dirty="0"/>
              <a:t>Managing  COVID 19 in LTC</a:t>
            </a:r>
          </a:p>
        </p:txBody>
      </p:sp>
    </p:spTree>
    <p:extLst>
      <p:ext uri="{BB962C8B-B14F-4D97-AF65-F5344CB8AC3E}">
        <p14:creationId xmlns:p14="http://schemas.microsoft.com/office/powerpoint/2010/main" val="3879205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DC716E-6827-4A4E-AC29-7BB3D5CB99EC}"/>
              </a:ext>
            </a:extLst>
          </p:cNvPr>
          <p:cNvSpPr>
            <a:spLocks noGrp="1"/>
          </p:cNvSpPr>
          <p:nvPr>
            <p:ph type="body" sz="quarter" idx="10"/>
          </p:nvPr>
        </p:nvSpPr>
        <p:spPr/>
        <p:txBody>
          <a:bodyPr/>
          <a:lstStyle/>
          <a:p>
            <a:pPr marL="457200" indent="-457200">
              <a:buAutoNum type="arabicPeriod"/>
            </a:pPr>
            <a:r>
              <a:rPr lang="en-US" dirty="0"/>
              <a:t>HCW worked when ill-16 residents in an ALF</a:t>
            </a:r>
          </a:p>
          <a:p>
            <a:pPr marL="457200" indent="-457200">
              <a:buAutoNum type="arabicPeriod"/>
            </a:pPr>
            <a:r>
              <a:rPr lang="en-US" dirty="0"/>
              <a:t>HCW pre-symptomatic; 6 HCP+; 13+ patients in a SNF</a:t>
            </a:r>
          </a:p>
          <a:p>
            <a:pPr marL="457200" indent="-457200">
              <a:buAutoNum type="arabicPeriod"/>
            </a:pPr>
            <a:r>
              <a:rPr lang="en-US" dirty="0"/>
              <a:t>Now 11 facilities with COVID+ residents </a:t>
            </a:r>
          </a:p>
          <a:p>
            <a:pPr marL="457200" indent="-457200">
              <a:buAutoNum type="arabicPeriod"/>
            </a:pPr>
            <a:r>
              <a:rPr lang="en-US" dirty="0"/>
              <a:t> 8 with transmission to others, 3 with several positive staff and residents</a:t>
            </a:r>
          </a:p>
          <a:p>
            <a:pPr marL="457200" indent="-457200">
              <a:buAutoNum type="arabicPeriod"/>
            </a:pPr>
            <a:r>
              <a:rPr lang="en-US" dirty="0"/>
              <a:t>Major focus LTC Task Force </a:t>
            </a:r>
            <a:r>
              <a:rPr lang="en-US" dirty="0" err="1"/>
              <a:t>inc</a:t>
            </a:r>
            <a:r>
              <a:rPr lang="en-US" dirty="0"/>
              <a:t>, DHHS, CMS, LHD, ICAP, all major med systems</a:t>
            </a:r>
          </a:p>
          <a:p>
            <a:pPr marL="457200" indent="-457200">
              <a:buAutoNum type="arabicPeriod"/>
            </a:pPr>
            <a:endParaRPr lang="en-US" dirty="0"/>
          </a:p>
          <a:p>
            <a:pPr marL="457200" indent="-457200">
              <a:buAutoNum type="arabicPeriod"/>
            </a:pPr>
            <a:r>
              <a:rPr lang="en-US" b="1" u="sng" dirty="0"/>
              <a:t>Any signs or symptoms in a HCP-STAY HOME</a:t>
            </a:r>
          </a:p>
          <a:p>
            <a:pPr marL="457200" indent="-457200">
              <a:buAutoNum type="arabicPeriod"/>
            </a:pPr>
            <a:endParaRPr lang="en-US" dirty="0"/>
          </a:p>
          <a:p>
            <a:pPr marL="457200" indent="-457200">
              <a:buAutoNum type="arabicPeriod"/>
            </a:pPr>
            <a:endParaRPr lang="en-US" dirty="0"/>
          </a:p>
        </p:txBody>
      </p:sp>
      <p:sp>
        <p:nvSpPr>
          <p:cNvPr id="3" name="Title 2">
            <a:extLst>
              <a:ext uri="{FF2B5EF4-FFF2-40B4-BE49-F238E27FC236}">
                <a16:creationId xmlns:a16="http://schemas.microsoft.com/office/drawing/2014/main" id="{3CCC1881-1118-4DDD-B44F-EEAD63AA0727}"/>
              </a:ext>
            </a:extLst>
          </p:cNvPr>
          <p:cNvSpPr>
            <a:spLocks noGrp="1"/>
          </p:cNvSpPr>
          <p:nvPr>
            <p:ph type="title"/>
          </p:nvPr>
        </p:nvSpPr>
        <p:spPr/>
        <p:txBody>
          <a:bodyPr/>
          <a:lstStyle/>
          <a:p>
            <a:r>
              <a:rPr lang="en-US" dirty="0"/>
              <a:t>Outbreaks in Healthcare</a:t>
            </a:r>
          </a:p>
        </p:txBody>
      </p:sp>
    </p:spTree>
    <p:extLst>
      <p:ext uri="{BB962C8B-B14F-4D97-AF65-F5344CB8AC3E}">
        <p14:creationId xmlns:p14="http://schemas.microsoft.com/office/powerpoint/2010/main" val="17182140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742C09-40CB-4481-ADE7-F3B014CE31A1}"/>
              </a:ext>
            </a:extLst>
          </p:cNvPr>
          <p:cNvSpPr>
            <a:spLocks noGrp="1"/>
          </p:cNvSpPr>
          <p:nvPr>
            <p:ph type="body" sz="quarter" idx="10"/>
          </p:nvPr>
        </p:nvSpPr>
        <p:spPr/>
        <p:txBody>
          <a:bodyPr/>
          <a:lstStyle/>
          <a:p>
            <a:r>
              <a:rPr lang="en-US" sz="1800" dirty="0"/>
              <a:t>1. Clinical Trials</a:t>
            </a:r>
          </a:p>
          <a:p>
            <a:r>
              <a:rPr lang="en-US" sz="1800" dirty="0"/>
              <a:t>Investigators wishing to study the use of convalescent plasma in a clinical trial should submit requests to FDA for investigational use under the traditional IND regulatory pathway (21 CFR Part 312). CBER’s Office of Blood Research and Review is committed to engaging with sponsors and reviewing such requests expeditiously.</a:t>
            </a:r>
          </a:p>
          <a:p>
            <a:r>
              <a:rPr lang="en-US" sz="1800" dirty="0"/>
              <a:t>2.  Expanded Access</a:t>
            </a:r>
          </a:p>
          <a:p>
            <a:r>
              <a:rPr lang="en-US" sz="1800" dirty="0"/>
              <a:t>An IND application for expanded access is an alternative for use of COVID-19 convalescent plasma for patients with serious or immediately life-threatening COVID-19 disease who are not eligible or who are unable to participate in randomized clinical trials (21 CFR 312.305). FDA has worked with multiple federal partners and academia to open an expanded access protocol to facilitate access to COVID-19 convalescent plasma across the nation. For patients with serious or immediately life-threatening COVID-19 who are not eligible for or who are unable to participate in randomized clinical trials, access to this investigational product may be available through participation of acute care facilities in an investigational expanded access protocol under an IND that is already in place. </a:t>
            </a:r>
          </a:p>
          <a:p>
            <a:r>
              <a:rPr lang="en-US" sz="1800" dirty="0"/>
              <a:t>Currently, the following protocol is in place: </a:t>
            </a:r>
            <a:r>
              <a:rPr lang="en-US" sz="1800" dirty="0">
                <a:hlinkClick r:id="rId2"/>
              </a:rPr>
              <a:t>National Expanded Access Treatment </a:t>
            </a:r>
            <a:r>
              <a:rPr lang="en-US" sz="1800" dirty="0" err="1">
                <a:hlinkClick r:id="rId2"/>
              </a:rPr>
              <a:t>Protocol</a:t>
            </a:r>
            <a:r>
              <a:rPr lang="en-US" sz="1800" dirty="0" err="1">
                <a:hlinkClick r:id="rId3"/>
              </a:rPr>
              <a:t>External</a:t>
            </a:r>
            <a:r>
              <a:rPr lang="en-US" sz="1800" dirty="0">
                <a:hlinkClick r:id="rId3"/>
              </a:rPr>
              <a:t> </a:t>
            </a:r>
            <a:r>
              <a:rPr lang="en-US" dirty="0">
                <a:hlinkClick r:id="rId3"/>
              </a:rPr>
              <a:t>Link Disclaimer</a:t>
            </a:r>
            <a:r>
              <a:rPr lang="en-US" dirty="0"/>
              <a:t> . </a:t>
            </a:r>
          </a:p>
          <a:p>
            <a:endParaRPr lang="en-US" dirty="0"/>
          </a:p>
        </p:txBody>
      </p:sp>
      <p:sp>
        <p:nvSpPr>
          <p:cNvPr id="3" name="Title 2">
            <a:extLst>
              <a:ext uri="{FF2B5EF4-FFF2-40B4-BE49-F238E27FC236}">
                <a16:creationId xmlns:a16="http://schemas.microsoft.com/office/drawing/2014/main" id="{9E5CA92E-B889-4B6A-A77C-1141A95B9C24}"/>
              </a:ext>
            </a:extLst>
          </p:cNvPr>
          <p:cNvSpPr>
            <a:spLocks noGrp="1"/>
          </p:cNvSpPr>
          <p:nvPr>
            <p:ph type="title"/>
          </p:nvPr>
        </p:nvSpPr>
        <p:spPr/>
        <p:txBody>
          <a:bodyPr/>
          <a:lstStyle/>
          <a:p>
            <a:r>
              <a:rPr lang="en-US" dirty="0"/>
              <a:t>Pathways for the Use of Convalescent Plasma</a:t>
            </a:r>
          </a:p>
        </p:txBody>
      </p:sp>
    </p:spTree>
    <p:extLst>
      <p:ext uri="{BB962C8B-B14F-4D97-AF65-F5344CB8AC3E}">
        <p14:creationId xmlns:p14="http://schemas.microsoft.com/office/powerpoint/2010/main" val="224116340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25EC2-8170-418F-99B5-8D31206A886D}"/>
              </a:ext>
            </a:extLst>
          </p:cNvPr>
          <p:cNvSpPr>
            <a:spLocks noGrp="1"/>
          </p:cNvSpPr>
          <p:nvPr>
            <p:ph type="body" sz="quarter" idx="10"/>
          </p:nvPr>
        </p:nvSpPr>
        <p:spPr/>
        <p:txBody>
          <a:bodyPr/>
          <a:lstStyle/>
          <a:p>
            <a:r>
              <a:rPr lang="en-US" dirty="0"/>
              <a:t>3. Single Patient Emergency IND</a:t>
            </a:r>
          </a:p>
          <a:p>
            <a:r>
              <a:rPr lang="en-US" sz="1800" dirty="0"/>
              <a:t>Although participation in clinical trials or an expanded access program are ways for patients to obtain access to convalescent plasma, for various reasons these may not be readily available to all patients in potential need. Therefore, given the public health emergency that the COVID-19 pandemic presents, while clinical trials are being conducted and an expanded access protocol is available, FDA also is facilitating access to COVID-19 convalescent plasma for use in patients with serious or immediately life-threatening COVID-19 infections through the process of the patient’s physician requesting a single patient emergency IND (</a:t>
            </a:r>
            <a:r>
              <a:rPr lang="en-US" sz="1800" dirty="0" err="1"/>
              <a:t>eIND</a:t>
            </a:r>
            <a:r>
              <a:rPr lang="en-US" sz="1800" dirty="0"/>
              <a:t>) for the individual patient under 21 CFR 312.310. This process allows the use of an investigational drug for the treatment of an individual patient by a licensed physician upon FDA authorization, if the applicable regulatory criteria are met.  Note, in such case, a licensed physician seeking to administer COVID-19 convalescent plasma to an individual patient must request the </a:t>
            </a:r>
            <a:r>
              <a:rPr lang="en-US" sz="1800" dirty="0" err="1"/>
              <a:t>eIND</a:t>
            </a:r>
            <a:r>
              <a:rPr lang="en-US" sz="1800" dirty="0"/>
              <a:t> (see 21 CFR 312.310(b)).</a:t>
            </a:r>
          </a:p>
          <a:p>
            <a:r>
              <a:rPr lang="en-US" sz="1800" b="1" dirty="0"/>
              <a:t>To Obtain a Single Patient Emergency IND   </a:t>
            </a:r>
            <a:endParaRPr lang="en-US" sz="1800" dirty="0"/>
          </a:p>
          <a:p>
            <a:r>
              <a:rPr lang="en-US" sz="1800" dirty="0"/>
              <a:t>For requests between 8am EST and 8pm EST (Mon-Sun), the requesting physician may contact FDA by completing Form FDA 3926 (</a:t>
            </a:r>
            <a:r>
              <a:rPr lang="en-US" sz="1800" dirty="0">
                <a:hlinkClick r:id="rId2" tooltip="Individual Patient Expanded Access Investigational New Drug Application (IND) (PDF)**Note: For best form functionality, Right-click 3926 link and click Save Link As… to save to your desktop and then open the file."/>
              </a:rPr>
              <a:t>https://www.fda.gov/media/98616/download</a:t>
            </a:r>
            <a:r>
              <a:rPr lang="en-US" sz="1800" dirty="0"/>
              <a:t>) and submitting the form by email to </a:t>
            </a:r>
            <a:r>
              <a:rPr lang="en-US" sz="1800" dirty="0">
                <a:hlinkClick r:id="rId3"/>
              </a:rPr>
              <a:t>CBER_eIND_Covid-19@FDA.HHS.gov</a:t>
            </a:r>
            <a:r>
              <a:rPr lang="en-US" sz="1800" dirty="0"/>
              <a:t>. For </a:t>
            </a:r>
            <a:r>
              <a:rPr lang="en-US" sz="1800" dirty="0" err="1"/>
              <a:t>eiND</a:t>
            </a:r>
            <a:r>
              <a:rPr lang="en-US" sz="1800" dirty="0"/>
              <a:t> requests submitted via email during this time frame, FDA will respond within 4 hours</a:t>
            </a:r>
            <a:r>
              <a:rPr lang="en-US" dirty="0"/>
              <a:t>. </a:t>
            </a:r>
          </a:p>
          <a:p>
            <a:endParaRPr lang="en-US" dirty="0"/>
          </a:p>
        </p:txBody>
      </p:sp>
      <p:sp>
        <p:nvSpPr>
          <p:cNvPr id="3" name="Title 2">
            <a:extLst>
              <a:ext uri="{FF2B5EF4-FFF2-40B4-BE49-F238E27FC236}">
                <a16:creationId xmlns:a16="http://schemas.microsoft.com/office/drawing/2014/main" id="{380EC7DE-ECF2-4005-AC2A-1A350E1E4C22}"/>
              </a:ext>
            </a:extLst>
          </p:cNvPr>
          <p:cNvSpPr>
            <a:spLocks noGrp="1"/>
          </p:cNvSpPr>
          <p:nvPr>
            <p:ph type="title"/>
          </p:nvPr>
        </p:nvSpPr>
        <p:spPr/>
        <p:txBody>
          <a:bodyPr/>
          <a:lstStyle/>
          <a:p>
            <a:r>
              <a:rPr lang="en-US" dirty="0"/>
              <a:t>Convalescent Plasma Continued</a:t>
            </a:r>
          </a:p>
        </p:txBody>
      </p:sp>
    </p:spTree>
    <p:extLst>
      <p:ext uri="{BB962C8B-B14F-4D97-AF65-F5344CB8AC3E}">
        <p14:creationId xmlns:p14="http://schemas.microsoft.com/office/powerpoint/2010/main" val="23190041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2CC285-17E8-465E-BB0A-A916A6E11003}"/>
              </a:ext>
            </a:extLst>
          </p:cNvPr>
          <p:cNvSpPr>
            <a:spLocks noGrp="1"/>
          </p:cNvSpPr>
          <p:nvPr>
            <p:ph type="body" sz="quarter" idx="10"/>
          </p:nvPr>
        </p:nvSpPr>
        <p:spPr/>
        <p:txBody>
          <a:bodyPr/>
          <a:lstStyle/>
          <a:p>
            <a:r>
              <a:rPr lang="en-US" dirty="0"/>
              <a:t>The pathogens on the filter materials of the FFR may be transferred to the wearer upon contact with the FFR during activities such as adjusting the FFR, improper doffing of the FFR, or when performing a user-seal check when </a:t>
            </a:r>
            <a:r>
              <a:rPr lang="en-US" dirty="0" err="1"/>
              <a:t>redoffing</a:t>
            </a:r>
            <a:r>
              <a:rPr lang="en-US" dirty="0"/>
              <a:t> a previously worn FFR. A study evaluating the persistence of SARS-CoV-2 (the virus that causes COVID-19) on plastic, stainless steel, and carboard surfaces showed that the virus is able to survive for up to 72-hours [1]. </a:t>
            </a:r>
            <a:r>
              <a:rPr lang="en-US" u="sng" dirty="0"/>
              <a:t>One strategy to mitigate the contact transfer of pathogens from the FFR to the wearer during reuse is to issue five respirators to each healthcare worker who may care for patients with suspected or confirmed COVID-19</a:t>
            </a:r>
            <a:r>
              <a:rPr lang="en-US" dirty="0"/>
              <a:t>. </a:t>
            </a:r>
          </a:p>
          <a:p>
            <a:r>
              <a:rPr lang="en-US" dirty="0"/>
              <a:t>The healthcare worker will wear one respirator each day and store it in a breathable paper bag at the end of each shift. The order of FFR use should be repeated with a minimum of five days between each FFR use. This will result in each worker requiring a minimum of five FFRs, providing that they put on, take off, care for them and store them properly each day. Healthcare workers should still treat the FFRs as though they are still contaminated and follow the precautions outlined in our reuse recommendations. If supplies are even more constrained and five respirators are not available for each worker who needs them, FFR decontamination may be necessary.</a:t>
            </a:r>
          </a:p>
        </p:txBody>
      </p:sp>
      <p:sp>
        <p:nvSpPr>
          <p:cNvPr id="3" name="Title 2">
            <a:extLst>
              <a:ext uri="{FF2B5EF4-FFF2-40B4-BE49-F238E27FC236}">
                <a16:creationId xmlns:a16="http://schemas.microsoft.com/office/drawing/2014/main" id="{FBD98569-51BF-4DD1-84A1-64F6BDF4DD34}"/>
              </a:ext>
            </a:extLst>
          </p:cNvPr>
          <p:cNvSpPr>
            <a:spLocks noGrp="1"/>
          </p:cNvSpPr>
          <p:nvPr>
            <p:ph type="title"/>
          </p:nvPr>
        </p:nvSpPr>
        <p:spPr/>
        <p:txBody>
          <a:bodyPr/>
          <a:lstStyle/>
          <a:p>
            <a:r>
              <a:rPr lang="en-US" dirty="0"/>
              <a:t>Strategies for Re-Use of masks</a:t>
            </a:r>
          </a:p>
        </p:txBody>
      </p:sp>
    </p:spTree>
    <p:extLst>
      <p:ext uri="{BB962C8B-B14F-4D97-AF65-F5344CB8AC3E}">
        <p14:creationId xmlns:p14="http://schemas.microsoft.com/office/powerpoint/2010/main" val="31568769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52F02E-F625-4820-8BAB-0B2D5EB2DB76}"/>
              </a:ext>
            </a:extLst>
          </p:cNvPr>
          <p:cNvSpPr>
            <a:spLocks noGrp="1"/>
          </p:cNvSpPr>
          <p:nvPr>
            <p:ph type="body" sz="quarter" idx="10"/>
          </p:nvPr>
        </p:nvSpPr>
        <p:spPr/>
        <p:txBody>
          <a:bodyPr/>
          <a:lstStyle/>
          <a:p>
            <a:pPr lvl="1"/>
            <a:endParaRPr lang="en-US" dirty="0"/>
          </a:p>
          <a:p>
            <a:pPr lvl="2"/>
            <a:r>
              <a:rPr lang="en-US" b="1" dirty="0"/>
              <a:t>N-95 fitted with eye protection is best-goggles or face-shield (especially for aerosol gen procedures </a:t>
            </a:r>
            <a:r>
              <a:rPr lang="en-US" b="1" dirty="0" err="1"/>
              <a:t>inc.</a:t>
            </a:r>
            <a:r>
              <a:rPr lang="en-US" b="1" dirty="0"/>
              <a:t> NP swab) if available</a:t>
            </a:r>
          </a:p>
          <a:p>
            <a:pPr lvl="2"/>
            <a:endParaRPr lang="en-US" dirty="0"/>
          </a:p>
          <a:p>
            <a:pPr lvl="2"/>
            <a:r>
              <a:rPr lang="en-US" b="1" dirty="0"/>
              <a:t>N-95 unfitted (seal checked) with eye protection-face-shield might provide protection better than goggles if available</a:t>
            </a:r>
          </a:p>
          <a:p>
            <a:pPr lvl="2"/>
            <a:endParaRPr lang="en-US" dirty="0"/>
          </a:p>
          <a:p>
            <a:pPr lvl="2"/>
            <a:r>
              <a:rPr lang="en-US" b="1" dirty="0"/>
              <a:t>Face mask with eye protection may be used if no aerosol generating procedures, if possible face-shield might provide more protection than goggles </a:t>
            </a:r>
            <a:r>
              <a:rPr lang="en-US" b="1" dirty="0" err="1"/>
              <a:t>esp</a:t>
            </a:r>
            <a:r>
              <a:rPr lang="en-US" b="1" dirty="0"/>
              <a:t> if it necessary to get NP swab or give nebulizers, if available</a:t>
            </a:r>
          </a:p>
          <a:p>
            <a:pPr lvl="2"/>
            <a:endParaRPr lang="en-US" b="1" dirty="0"/>
          </a:p>
          <a:p>
            <a:pPr lvl="2"/>
            <a:r>
              <a:rPr lang="en-US" b="1" dirty="0"/>
              <a:t>All HCPs should wear surgical facemasks for patient encounters</a:t>
            </a:r>
            <a:endParaRPr lang="en-US" dirty="0"/>
          </a:p>
          <a:p>
            <a:endParaRPr lang="en-US" dirty="0"/>
          </a:p>
        </p:txBody>
      </p:sp>
      <p:sp>
        <p:nvSpPr>
          <p:cNvPr id="3" name="Title 2">
            <a:extLst>
              <a:ext uri="{FF2B5EF4-FFF2-40B4-BE49-F238E27FC236}">
                <a16:creationId xmlns:a16="http://schemas.microsoft.com/office/drawing/2014/main" id="{EE346454-04A8-4610-B782-ABB3A5BD1A97}"/>
              </a:ext>
            </a:extLst>
          </p:cNvPr>
          <p:cNvSpPr>
            <a:spLocks noGrp="1"/>
          </p:cNvSpPr>
          <p:nvPr>
            <p:ph type="title"/>
          </p:nvPr>
        </p:nvSpPr>
        <p:spPr/>
        <p:txBody>
          <a:bodyPr/>
          <a:lstStyle/>
          <a:p>
            <a:r>
              <a:rPr lang="en-US" dirty="0"/>
              <a:t>Masking-Options, with Best Alternatives </a:t>
            </a:r>
          </a:p>
        </p:txBody>
      </p:sp>
    </p:spTree>
    <p:extLst>
      <p:ext uri="{BB962C8B-B14F-4D97-AF65-F5344CB8AC3E}">
        <p14:creationId xmlns:p14="http://schemas.microsoft.com/office/powerpoint/2010/main" val="29830511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AEEAD9-E4AE-47C8-A733-F3CFF640ED84}"/>
              </a:ext>
            </a:extLst>
          </p:cNvPr>
          <p:cNvSpPr>
            <a:spLocks noGrp="1"/>
          </p:cNvSpPr>
          <p:nvPr>
            <p:ph type="body" sz="quarter" idx="10"/>
          </p:nvPr>
        </p:nvSpPr>
        <p:spPr/>
        <p:txBody>
          <a:bodyPr/>
          <a:lstStyle/>
          <a:p>
            <a:r>
              <a:rPr lang="en-US" dirty="0"/>
              <a:t>Yes, nebulization is considered aerosol generating. However, the role it plays in the transmission of SARs-CoV-2 is not absolutely known at this point. In settings like nursing homes, where N95s are not readily available, we have been encouraging the following:</a:t>
            </a:r>
          </a:p>
          <a:p>
            <a:r>
              <a:rPr lang="en-US" dirty="0"/>
              <a:t>           </a:t>
            </a:r>
            <a:r>
              <a:rPr lang="en-US" sz="2000" dirty="0"/>
              <a:t>If patient can tolerate, switch to metered-dose inhalers with a dedicated spacer.</a:t>
            </a:r>
          </a:p>
          <a:p>
            <a:pPr lvl="1"/>
            <a:r>
              <a:rPr lang="en-US" sz="2000" dirty="0"/>
              <a:t>HCW should wear a facemask during the procedure if a respirator is unavailable. Eye protection, gloves, and gowns are also recommended.</a:t>
            </a:r>
          </a:p>
          <a:p>
            <a:pPr lvl="1"/>
            <a:r>
              <a:rPr lang="en-US" sz="2000" dirty="0"/>
              <a:t>Close patient door when providing nebulizer treatment.</a:t>
            </a:r>
          </a:p>
          <a:p>
            <a:pPr lvl="1"/>
            <a:r>
              <a:rPr lang="en-US" sz="2000" dirty="0"/>
              <a:t>Upon set-up of nebulizer, have HCW maintain a safe distance (6 feet or greater), possibly outside the door.</a:t>
            </a:r>
          </a:p>
          <a:p>
            <a:pPr lvl="1"/>
            <a:r>
              <a:rPr lang="en-US" sz="2000" dirty="0"/>
              <a:t>While our guidance does state that AGPs should ideally be conducted in a negative pressure room, given the limit of these rooms conducting all nebs in a negative pressure room is not feasible. would suggest prioritizing negative pressure rooms for other AGPs such as intubation, </a:t>
            </a:r>
            <a:r>
              <a:rPr lang="en-US" sz="2000" dirty="0" err="1"/>
              <a:t>extubation</a:t>
            </a:r>
            <a:r>
              <a:rPr lang="en-US" sz="2000" dirty="0"/>
              <a:t>, open suction, and bronchoscopy.</a:t>
            </a:r>
          </a:p>
          <a:p>
            <a:pPr lvl="1"/>
            <a:endParaRPr lang="en-US" sz="2000" dirty="0"/>
          </a:p>
          <a:p>
            <a:endParaRPr lang="en-US" dirty="0"/>
          </a:p>
        </p:txBody>
      </p:sp>
      <p:sp>
        <p:nvSpPr>
          <p:cNvPr id="3" name="Title 2">
            <a:extLst>
              <a:ext uri="{FF2B5EF4-FFF2-40B4-BE49-F238E27FC236}">
                <a16:creationId xmlns:a16="http://schemas.microsoft.com/office/drawing/2014/main" id="{CD585B8F-3F53-4250-B97A-4F8BF18BC29C}"/>
              </a:ext>
            </a:extLst>
          </p:cNvPr>
          <p:cNvSpPr>
            <a:spLocks noGrp="1"/>
          </p:cNvSpPr>
          <p:nvPr>
            <p:ph type="title"/>
          </p:nvPr>
        </p:nvSpPr>
        <p:spPr/>
        <p:txBody>
          <a:bodyPr/>
          <a:lstStyle/>
          <a:p>
            <a:r>
              <a:rPr lang="en-US" dirty="0"/>
              <a:t>CDC Guidance on Nebulizing Treatments</a:t>
            </a:r>
          </a:p>
        </p:txBody>
      </p:sp>
    </p:spTree>
    <p:extLst>
      <p:ext uri="{BB962C8B-B14F-4D97-AF65-F5344CB8AC3E}">
        <p14:creationId xmlns:p14="http://schemas.microsoft.com/office/powerpoint/2010/main" val="91873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373487" y="1061546"/>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3"/>
              </a:rPr>
              <a:t>https://www.nebraskahospitals.org/coronavirus-covid-19-information.html</a:t>
            </a:r>
            <a:endParaRPr lang="en-US" sz="2800" dirty="0"/>
          </a:p>
        </p:txBody>
      </p:sp>
      <p:pic>
        <p:nvPicPr>
          <p:cNvPr id="4" name="Picture 3"/>
          <p:cNvPicPr>
            <a:picLocks noChangeAspect="1"/>
          </p:cNvPicPr>
          <p:nvPr/>
        </p:nvPicPr>
        <p:blipFill>
          <a:blip r:embed="rId4"/>
          <a:stretch>
            <a:fillRect/>
          </a:stretch>
        </p:blipFill>
        <p:spPr>
          <a:xfrm>
            <a:off x="5000375" y="3491417"/>
            <a:ext cx="3534026" cy="2027318"/>
          </a:xfrm>
          <a:prstGeom prst="rect">
            <a:avLst/>
          </a:prstGeom>
        </p:spPr>
      </p:pic>
      <p:sp>
        <p:nvSpPr>
          <p:cNvPr id="6" name="TextBox 5"/>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8" name="Straight Arrow Connector 7"/>
          <p:cNvCxnSpPr/>
          <p:nvPr/>
        </p:nvCxnSpPr>
        <p:spPr>
          <a:xfrm flipV="1">
            <a:off x="3946358" y="4090738"/>
            <a:ext cx="1054017" cy="207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439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3CA926-C98D-4C9C-823A-101F2D48428E}"/>
              </a:ext>
            </a:extLst>
          </p:cNvPr>
          <p:cNvSpPr>
            <a:spLocks noGrp="1"/>
          </p:cNvSpPr>
          <p:nvPr>
            <p:ph type="body" sz="quarter" idx="10"/>
          </p:nvPr>
        </p:nvSpPr>
        <p:spPr/>
        <p:txBody>
          <a:bodyPr/>
          <a:lstStyle/>
          <a:p>
            <a:r>
              <a:rPr lang="en-US" dirty="0"/>
              <a:t>A key consideration for safe extended use is that the respirator must maintain its fit and function. Workers in other industries routinely use N95 respirators for several hours….can function within their design specifications for 8 hours of continuous or intermittent use…... Thus, the maximum length of continuous use in non-dusty healthcare workplaces is typically dictated by hygienic concerns (e.g., the respirator was discarded because it became contaminated) or practical considerations (e.g., need to use the restroom, meal breaks, etc.), rather than a pre-determined number of hours.</a:t>
            </a:r>
          </a:p>
          <a:p>
            <a:r>
              <a:rPr lang="en-US" dirty="0"/>
              <a:t>If extended use of N95 respirators is permitted, respiratory protection program administrators should ensure adherence to administrative and engineering controls to limit potential N95 respirator surface contamination (e.g., use of barriers to prevent droplet spray contamination) and consider additional training and reminders (e.g., posters) for staff to reinforce the need to minimize unnecessary contact with the respirator surface, strict adherence to hand hygiene practices, and proper Personal Protective Equipment (PPE) donning and doffing technique. Healthcare facilities should develop clearly written procedures to advise staff to take the following steps to reduce contact transmission after donning:</a:t>
            </a:r>
          </a:p>
          <a:p>
            <a:endParaRPr lang="en-US" dirty="0"/>
          </a:p>
        </p:txBody>
      </p:sp>
      <p:sp>
        <p:nvSpPr>
          <p:cNvPr id="3" name="Title 2">
            <a:extLst>
              <a:ext uri="{FF2B5EF4-FFF2-40B4-BE49-F238E27FC236}">
                <a16:creationId xmlns:a16="http://schemas.microsoft.com/office/drawing/2014/main" id="{B68ABEF8-23C0-4488-90EA-AC832E93C79D}"/>
              </a:ext>
            </a:extLst>
          </p:cNvPr>
          <p:cNvSpPr>
            <a:spLocks noGrp="1"/>
          </p:cNvSpPr>
          <p:nvPr>
            <p:ph type="title"/>
          </p:nvPr>
        </p:nvSpPr>
        <p:spPr/>
        <p:txBody>
          <a:bodyPr/>
          <a:lstStyle/>
          <a:p>
            <a:r>
              <a:rPr lang="en-US" dirty="0"/>
              <a:t>Extended Use Update from CDC Guidance</a:t>
            </a:r>
          </a:p>
        </p:txBody>
      </p:sp>
    </p:spTree>
    <p:extLst>
      <p:ext uri="{BB962C8B-B14F-4D97-AF65-F5344CB8AC3E}">
        <p14:creationId xmlns:p14="http://schemas.microsoft.com/office/powerpoint/2010/main" val="37404822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A53AD-76B4-40D7-826D-CECCC2BF1D6F}"/>
              </a:ext>
            </a:extLst>
          </p:cNvPr>
          <p:cNvSpPr>
            <a:spLocks noGrp="1"/>
          </p:cNvSpPr>
          <p:nvPr>
            <p:ph type="body" sz="quarter" idx="10"/>
          </p:nvPr>
        </p:nvSpPr>
        <p:spPr/>
        <p:txBody>
          <a:bodyPr/>
          <a:lstStyle/>
          <a:p>
            <a:r>
              <a:rPr lang="en-US" dirty="0"/>
              <a:t>Discard N95 respirators following use during aerosol generating procedures.</a:t>
            </a:r>
          </a:p>
          <a:p>
            <a:r>
              <a:rPr lang="en-US" dirty="0"/>
              <a:t>Discard N95 respirators contaminated with blood, respiratory or nasal secretions, or other bodily fluids from patients.</a:t>
            </a:r>
          </a:p>
          <a:p>
            <a:r>
              <a:rPr lang="en-US" dirty="0"/>
              <a:t>Discard N95 respirators following close contact with, or exit from, the care area of any patient co-infected with an infectious disease requiring contact precautions.</a:t>
            </a:r>
          </a:p>
          <a:p>
            <a:r>
              <a:rPr lang="en-US" dirty="0"/>
              <a:t>Consider use of a cleanable face shield (preferred</a:t>
            </a:r>
            <a:r>
              <a:rPr lang="en-US" baseline="30000" dirty="0">
                <a:hlinkClick r:id="rId2"/>
              </a:rPr>
              <a:t>3</a:t>
            </a:r>
            <a:r>
              <a:rPr lang="en-US" dirty="0"/>
              <a:t>) over an N95 respirator and/or other steps (e.g., masking patients, use of engineering controls) to reduce surface contamination.</a:t>
            </a:r>
          </a:p>
          <a:p>
            <a:r>
              <a:rPr lang="en-US" dirty="0"/>
              <a:t>Perform hand hygiene with soap and water or an alcohol-based hand sanitizer before and after touching or adjusting the respirator (if necessary for comfort or to maintain fit).</a:t>
            </a:r>
          </a:p>
          <a:p>
            <a:r>
              <a:rPr lang="en-US" dirty="0"/>
              <a:t>Extended use alone is unlikely to degrade respiratory protection. </a:t>
            </a:r>
          </a:p>
          <a:p>
            <a:endParaRPr lang="en-US" dirty="0"/>
          </a:p>
        </p:txBody>
      </p:sp>
      <p:sp>
        <p:nvSpPr>
          <p:cNvPr id="3" name="Title 2">
            <a:extLst>
              <a:ext uri="{FF2B5EF4-FFF2-40B4-BE49-F238E27FC236}">
                <a16:creationId xmlns:a16="http://schemas.microsoft.com/office/drawing/2014/main" id="{7E88BAA3-626B-4EA5-B432-0350C13BB1CB}"/>
              </a:ext>
            </a:extLst>
          </p:cNvPr>
          <p:cNvSpPr>
            <a:spLocks noGrp="1"/>
          </p:cNvSpPr>
          <p:nvPr>
            <p:ph type="title"/>
          </p:nvPr>
        </p:nvSpPr>
        <p:spPr/>
        <p:txBody>
          <a:bodyPr/>
          <a:lstStyle/>
          <a:p>
            <a:r>
              <a:rPr lang="en-US" dirty="0"/>
              <a:t>Extended Use (continued)</a:t>
            </a:r>
          </a:p>
        </p:txBody>
      </p:sp>
    </p:spTree>
    <p:extLst>
      <p:ext uri="{BB962C8B-B14F-4D97-AF65-F5344CB8AC3E}">
        <p14:creationId xmlns:p14="http://schemas.microsoft.com/office/powerpoint/2010/main" val="35919004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D384BC-5CE1-4D47-ADFF-F5AF150832F3}"/>
              </a:ext>
            </a:extLst>
          </p:cNvPr>
          <p:cNvSpPr>
            <a:spLocks noGrp="1"/>
          </p:cNvSpPr>
          <p:nvPr>
            <p:ph type="body" sz="quarter" idx="10"/>
          </p:nvPr>
        </p:nvSpPr>
        <p:spPr/>
        <p:txBody>
          <a:bodyPr/>
          <a:lstStyle/>
          <a:p>
            <a:r>
              <a:rPr lang="en-US" dirty="0"/>
              <a:t>There is no way of determining the maximum possible number of safe reuses for an N95 respirator as a generic number to be applied in all cases. Safe N95 reuse is affected by a number of variables that impact respirator function and contamination over time.(</a:t>
            </a:r>
            <a:r>
              <a:rPr lang="en-US" u="sng" dirty="0">
                <a:hlinkClick r:id="rId2"/>
              </a:rPr>
              <a:t>18</a:t>
            </a:r>
            <a:r>
              <a:rPr lang="en-US" dirty="0"/>
              <a:t>, </a:t>
            </a:r>
            <a:r>
              <a:rPr lang="en-US" u="sng" dirty="0">
                <a:hlinkClick r:id="rId3"/>
              </a:rPr>
              <a:t>19</a:t>
            </a:r>
            <a:r>
              <a:rPr lang="en-US" dirty="0"/>
              <a:t>) However, manufacturers of N95 respirators may have specific guidance regarding reuse of their </a:t>
            </a:r>
            <a:r>
              <a:rPr lang="en-US" dirty="0" err="1"/>
              <a:t>product.The</a:t>
            </a:r>
            <a:r>
              <a:rPr lang="en-US" dirty="0"/>
              <a:t> recommendations below are designed to provide practical advice so that N95 respirators are discarded before they become a significant risk for contact transmission or their functionality is reduced. If no manufacturer guidance is available, preliminary data(</a:t>
            </a:r>
            <a:r>
              <a:rPr lang="en-US" u="sng" dirty="0">
                <a:hlinkClick r:id="rId3"/>
              </a:rPr>
              <a:t>19</a:t>
            </a:r>
            <a:r>
              <a:rPr lang="en-US" dirty="0"/>
              <a:t>, </a:t>
            </a:r>
            <a:r>
              <a:rPr lang="en-US" u="sng" dirty="0">
                <a:hlinkClick r:id="rId4"/>
              </a:rPr>
              <a:t>20</a:t>
            </a:r>
            <a:r>
              <a:rPr lang="en-US" dirty="0"/>
              <a:t>) suggests limiting the number of reuses to no more than five uses per device </a:t>
            </a:r>
          </a:p>
          <a:p>
            <a:r>
              <a:rPr lang="en-US" dirty="0"/>
              <a:t>If reuse of N95 respirators is permitted, respiratory protection program administrators should ensure adherence to administrative and engineering controls to limit potential N95 respirator surface contamination (e.g., use of barriers to prevent droplet spray contamination) and consider additional training and/or reminders (e.g., posters) for staff to reinforce the need to minimize unnecessary contact with the respirator surface, strict adherence to hand hygiene practices, and proper PPE donning and doffing technique, including physical inspection and performing a user seal check.(</a:t>
            </a:r>
            <a:r>
              <a:rPr lang="en-US" u="sng" dirty="0">
                <a:hlinkClick r:id="rId5"/>
              </a:rPr>
              <a:t>16</a:t>
            </a:r>
            <a:r>
              <a:rPr lang="en-US" dirty="0"/>
              <a:t>) Healthcare facilities should develop clearly written procedures to advise staff to take the following steps to reduce contact transmission:</a:t>
            </a:r>
          </a:p>
          <a:p>
            <a:endParaRPr lang="en-US" dirty="0"/>
          </a:p>
        </p:txBody>
      </p:sp>
      <p:sp>
        <p:nvSpPr>
          <p:cNvPr id="3" name="Title 2">
            <a:extLst>
              <a:ext uri="{FF2B5EF4-FFF2-40B4-BE49-F238E27FC236}">
                <a16:creationId xmlns:a16="http://schemas.microsoft.com/office/drawing/2014/main" id="{D4F32688-3ABC-450C-9D7A-91BAAE714F36}"/>
              </a:ext>
            </a:extLst>
          </p:cNvPr>
          <p:cNvSpPr>
            <a:spLocks noGrp="1"/>
          </p:cNvSpPr>
          <p:nvPr>
            <p:ph type="title"/>
          </p:nvPr>
        </p:nvSpPr>
        <p:spPr/>
        <p:txBody>
          <a:bodyPr/>
          <a:lstStyle/>
          <a:p>
            <a:r>
              <a:rPr lang="en-US" dirty="0"/>
              <a:t>Respirator Reuse Recommendations</a:t>
            </a:r>
            <a:br>
              <a:rPr lang="en-US" dirty="0"/>
            </a:br>
            <a:endParaRPr lang="en-US" dirty="0"/>
          </a:p>
        </p:txBody>
      </p:sp>
    </p:spTree>
    <p:extLst>
      <p:ext uri="{BB962C8B-B14F-4D97-AF65-F5344CB8AC3E}">
        <p14:creationId xmlns:p14="http://schemas.microsoft.com/office/powerpoint/2010/main" val="216618928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0241A7-E48A-4CFF-BA5C-7EABD5F3D4A6}"/>
              </a:ext>
            </a:extLst>
          </p:cNvPr>
          <p:cNvSpPr>
            <a:spLocks noGrp="1"/>
          </p:cNvSpPr>
          <p:nvPr>
            <p:ph type="body" sz="quarter" idx="10"/>
          </p:nvPr>
        </p:nvSpPr>
        <p:spPr/>
        <p:txBody>
          <a:bodyPr/>
          <a:lstStyle/>
          <a:p>
            <a:r>
              <a:rPr lang="en-US" sz="1800" dirty="0"/>
              <a:t>Discard N95 respirators following use during aerosol generating procedures.</a:t>
            </a:r>
          </a:p>
          <a:p>
            <a:r>
              <a:rPr lang="en-US" sz="1800" dirty="0"/>
              <a:t>Discard N95 respirators contaminated with blood, resp or nasal secretions, or other bodily fluids </a:t>
            </a:r>
          </a:p>
          <a:p>
            <a:r>
              <a:rPr lang="en-US" sz="1800" dirty="0"/>
              <a:t>Discard N95 respirators after close contact with </a:t>
            </a:r>
            <a:r>
              <a:rPr lang="en-US" sz="1800" dirty="0" err="1"/>
              <a:t>pt</a:t>
            </a:r>
            <a:r>
              <a:rPr lang="en-US" sz="1800" dirty="0"/>
              <a:t> co-infected with an ID requiring contact prec.</a:t>
            </a:r>
          </a:p>
          <a:p>
            <a:r>
              <a:rPr lang="en-US" sz="1800" dirty="0"/>
              <a:t>Consider use of a cleanable face shield (preferred</a:t>
            </a:r>
            <a:r>
              <a:rPr lang="en-US" sz="1800" baseline="30000" dirty="0"/>
              <a:t>3</a:t>
            </a:r>
            <a:r>
              <a:rPr lang="en-US" sz="1800" dirty="0"/>
              <a:t>) over an N95 respirator and/or other steps (e.g., masking patients, engineering controls), when feasible to reduce surface contamination </a:t>
            </a:r>
          </a:p>
          <a:p>
            <a:r>
              <a:rPr lang="en-US" sz="1800" u="sng" dirty="0"/>
              <a:t>Hang used respirators in a designated storage area or keep them in a clean, breathable container such as a paper bag between uses. To minimize potential cross-contamination, store respirators so that they do not touch each other and the person using the respirator is clearly identified. Storage containers should be disposed of or cleaned regularly.</a:t>
            </a:r>
          </a:p>
          <a:p>
            <a:r>
              <a:rPr lang="en-US" sz="1800" dirty="0"/>
              <a:t>Clean hands with soap and water or an alcohol-based hand sanitizer before and after touching or adjusting the respirator (if necessary for comfort or to maintain fit).</a:t>
            </a:r>
          </a:p>
          <a:p>
            <a:r>
              <a:rPr lang="en-US" sz="1800" dirty="0"/>
              <a:t>Avoid touching the inside of the respirator. If inadvertent contact is made with the inside of the respirator, discard the respirator and perform hand hygiene as described above.</a:t>
            </a:r>
          </a:p>
          <a:p>
            <a:r>
              <a:rPr lang="en-US" sz="1800" dirty="0"/>
              <a:t>Use a pair of clean (non-sterile) gloves when donning a used N95 respirator and performing a user seal check. Discard gloves after the N95 respirator is donned and any adjustments are made to ensure the respirator is sitting comfortably on your face with a good seal.</a:t>
            </a:r>
          </a:p>
          <a:p>
            <a:endParaRPr lang="en-US" dirty="0"/>
          </a:p>
        </p:txBody>
      </p:sp>
      <p:sp>
        <p:nvSpPr>
          <p:cNvPr id="3" name="Title 2">
            <a:extLst>
              <a:ext uri="{FF2B5EF4-FFF2-40B4-BE49-F238E27FC236}">
                <a16:creationId xmlns:a16="http://schemas.microsoft.com/office/drawing/2014/main" id="{037D8CB2-C6DD-4FD9-8A5A-A780AA1BAFC3}"/>
              </a:ext>
            </a:extLst>
          </p:cNvPr>
          <p:cNvSpPr>
            <a:spLocks noGrp="1"/>
          </p:cNvSpPr>
          <p:nvPr>
            <p:ph type="title"/>
          </p:nvPr>
        </p:nvSpPr>
        <p:spPr/>
        <p:txBody>
          <a:bodyPr/>
          <a:lstStyle/>
          <a:p>
            <a:r>
              <a:rPr lang="en-US" dirty="0"/>
              <a:t>Re-Use of N-95s</a:t>
            </a:r>
          </a:p>
        </p:txBody>
      </p:sp>
    </p:spTree>
    <p:extLst>
      <p:ext uri="{BB962C8B-B14F-4D97-AF65-F5344CB8AC3E}">
        <p14:creationId xmlns:p14="http://schemas.microsoft.com/office/powerpoint/2010/main" val="9373411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E55C5-D729-4B4C-839B-1C5F726F6E7B}"/>
              </a:ext>
            </a:extLst>
          </p:cNvPr>
          <p:cNvSpPr>
            <a:spLocks noGrp="1"/>
          </p:cNvSpPr>
          <p:nvPr>
            <p:ph type="body" sz="quarter" idx="10"/>
          </p:nvPr>
        </p:nvSpPr>
        <p:spPr/>
        <p:txBody>
          <a:bodyPr/>
          <a:lstStyle/>
          <a:p>
            <a:r>
              <a:rPr lang="en-US" dirty="0"/>
              <a:t>Follow the manufacturer’s user instructions, including conducting a user seal check.</a:t>
            </a:r>
          </a:p>
          <a:p>
            <a:r>
              <a:rPr lang="en-US" dirty="0"/>
              <a:t>Follow the employer’s maximum number of </a:t>
            </a:r>
            <a:r>
              <a:rPr lang="en-US" dirty="0" err="1"/>
              <a:t>donnings</a:t>
            </a:r>
            <a:r>
              <a:rPr lang="en-US" dirty="0"/>
              <a:t> (or up to five if the manufacturer does not provide a recommendation) and recommended inspection procedures.</a:t>
            </a:r>
          </a:p>
          <a:p>
            <a:r>
              <a:rPr lang="en-US" dirty="0"/>
              <a:t>Discard any respirator that is obviously damaged or becomes hard to breathe through.</a:t>
            </a:r>
          </a:p>
          <a:p>
            <a:r>
              <a:rPr lang="en-US" dirty="0"/>
              <a:t>Pack or store respirators between uses so that they do not become damaged or deformed.</a:t>
            </a:r>
          </a:p>
          <a:p>
            <a:r>
              <a:rPr lang="en-US" dirty="0"/>
              <a:t>Secondary exposures can occur from respirator reuse if respirators are shared among users and at least one of the users is infectious (symptomatic or asymptomatic). Thus, N95 respirators must only be used by a single wearer. To prevent inadvertent sharing of respirators, healthcare facilities should develop clearly written procedures to inform users to:</a:t>
            </a:r>
          </a:p>
          <a:p>
            <a:r>
              <a:rPr lang="en-US" dirty="0"/>
              <a:t>Label containers used for storing respirators or label the respirator itself (e.g., on the straps(</a:t>
            </a:r>
            <a:r>
              <a:rPr lang="en-US" u="sng" dirty="0">
                <a:hlinkClick r:id="rId2"/>
              </a:rPr>
              <a:t>11</a:t>
            </a:r>
            <a:r>
              <a:rPr lang="en-US" dirty="0"/>
              <a:t>)) between uses with the user’s name to reduce accidental usage of another person’s respirator.</a:t>
            </a:r>
          </a:p>
          <a:p>
            <a:endParaRPr lang="en-US" dirty="0"/>
          </a:p>
        </p:txBody>
      </p:sp>
      <p:sp>
        <p:nvSpPr>
          <p:cNvPr id="3" name="Title 2">
            <a:extLst>
              <a:ext uri="{FF2B5EF4-FFF2-40B4-BE49-F238E27FC236}">
                <a16:creationId xmlns:a16="http://schemas.microsoft.com/office/drawing/2014/main" id="{69DA4FCD-279E-4828-AD11-0F6FD84CFB0C}"/>
              </a:ext>
            </a:extLst>
          </p:cNvPr>
          <p:cNvSpPr>
            <a:spLocks noGrp="1"/>
          </p:cNvSpPr>
          <p:nvPr>
            <p:ph type="title"/>
          </p:nvPr>
        </p:nvSpPr>
        <p:spPr/>
        <p:txBody>
          <a:bodyPr/>
          <a:lstStyle/>
          <a:p>
            <a:r>
              <a:rPr lang="en-US" dirty="0"/>
              <a:t>Re Use continued</a:t>
            </a:r>
          </a:p>
        </p:txBody>
      </p:sp>
    </p:spTree>
    <p:extLst>
      <p:ext uri="{BB962C8B-B14F-4D97-AF65-F5344CB8AC3E}">
        <p14:creationId xmlns:p14="http://schemas.microsoft.com/office/powerpoint/2010/main" val="25342229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dirty="0"/>
              <a:t>Over 90% SE/SPEC\(probably over 95 % in good lab hands-which NPHL, UNMC, and CHI labs are. </a:t>
            </a:r>
          </a:p>
          <a:p>
            <a:r>
              <a:rPr lang="en-US" dirty="0"/>
              <a:t>Rapid 15 min test-60% to 70% sensitivity; difficulty with reagents acc. To local lab experts</a:t>
            </a:r>
          </a:p>
          <a:p>
            <a:r>
              <a:rPr lang="en-US" dirty="0"/>
              <a:t>Serology- now FDA approved-not for use in clinical diagnosis-timing of IgM in the acute setting will be past most infectious period</a:t>
            </a:r>
          </a:p>
          <a:p>
            <a:r>
              <a:rPr lang="en-US" dirty="0"/>
              <a:t>IgG prior infection-able to go back to work???</a:t>
            </a:r>
          </a:p>
          <a:p>
            <a:r>
              <a:rPr lang="en-US" dirty="0"/>
              <a:t>How long does immunity last??</a:t>
            </a:r>
          </a:p>
          <a:p>
            <a:endParaRPr lang="en-US" dirty="0"/>
          </a:p>
          <a:p>
            <a:r>
              <a:rPr lang="en-US" dirty="0"/>
              <a:t>Can use saline if out of VTM, must be refrigerated , can be frozen</a:t>
            </a:r>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a:t>Testing </a:t>
            </a:r>
            <a:r>
              <a:rPr lang="en-US" dirty="0"/>
              <a:t>Performance</a:t>
            </a:r>
          </a:p>
        </p:txBody>
      </p:sp>
    </p:spTree>
    <p:extLst>
      <p:ext uri="{BB962C8B-B14F-4D97-AF65-F5344CB8AC3E}">
        <p14:creationId xmlns:p14="http://schemas.microsoft.com/office/powerpoint/2010/main" val="15118601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2DE4A-7C3F-442E-8E08-82ABE5B044E0}"/>
              </a:ext>
            </a:extLst>
          </p:cNvPr>
          <p:cNvSpPr>
            <a:spLocks noGrp="1"/>
          </p:cNvSpPr>
          <p:nvPr>
            <p:ph type="body" sz="quarter" idx="10"/>
          </p:nvPr>
        </p:nvSpPr>
        <p:spPr/>
        <p:txBody>
          <a:bodyPr/>
          <a:lstStyle/>
          <a:p>
            <a:pPr marL="457200" indent="-457200">
              <a:buAutoNum type="arabicPeriod"/>
            </a:pPr>
            <a:r>
              <a:rPr lang="en-US" dirty="0"/>
              <a:t>Wear a facemask until all symptoms are resolved or 14 days after symptom onset whichever is longer</a:t>
            </a:r>
          </a:p>
          <a:p>
            <a:pPr marL="457200" indent="-457200">
              <a:buAutoNum type="arabicPeriod"/>
            </a:pPr>
            <a:r>
              <a:rPr lang="en-US" dirty="0"/>
              <a:t>Be restricted from contact with severely immunocompromised patients</a:t>
            </a:r>
          </a:p>
          <a:p>
            <a:pPr marL="457200" indent="-457200">
              <a:buAutoNum type="arabicPeriod"/>
            </a:pPr>
            <a:r>
              <a:rPr lang="en-US" dirty="0"/>
              <a:t>Adhere to HH and respiratory etiquette as recommended for control of COVID-19 in the interim guidance</a:t>
            </a:r>
          </a:p>
          <a:p>
            <a:pPr marL="457200" indent="-457200">
              <a:buAutoNum type="arabicPeriod"/>
            </a:pPr>
            <a:r>
              <a:rPr lang="en-US" dirty="0"/>
              <a:t>Self monitor for worsening or recurrence of symptoms and notify employee health/occupational health/supervisor if occurs</a:t>
            </a:r>
          </a:p>
        </p:txBody>
      </p:sp>
      <p:sp>
        <p:nvSpPr>
          <p:cNvPr id="3" name="Title 2">
            <a:extLst>
              <a:ext uri="{FF2B5EF4-FFF2-40B4-BE49-F238E27FC236}">
                <a16:creationId xmlns:a16="http://schemas.microsoft.com/office/drawing/2014/main" id="{2A3207E6-A898-4D01-9653-F6C5BB15A69F}"/>
              </a:ext>
            </a:extLst>
          </p:cNvPr>
          <p:cNvSpPr>
            <a:spLocks noGrp="1"/>
          </p:cNvSpPr>
          <p:nvPr>
            <p:ph type="title"/>
          </p:nvPr>
        </p:nvSpPr>
        <p:spPr/>
        <p:txBody>
          <a:bodyPr/>
          <a:lstStyle/>
          <a:p>
            <a:r>
              <a:rPr lang="en-US" dirty="0"/>
              <a:t>HCP Return to work</a:t>
            </a:r>
          </a:p>
        </p:txBody>
      </p:sp>
    </p:spTree>
    <p:extLst>
      <p:ext uri="{BB962C8B-B14F-4D97-AF65-F5344CB8AC3E}">
        <p14:creationId xmlns:p14="http://schemas.microsoft.com/office/powerpoint/2010/main" val="3827280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4C702-311E-4B94-8238-BC14880CC7AA}"/>
              </a:ext>
            </a:extLst>
          </p:cNvPr>
          <p:cNvSpPr>
            <a:spLocks noGrp="1"/>
          </p:cNvSpPr>
          <p:nvPr>
            <p:ph type="body" sz="quarter" idx="10"/>
          </p:nvPr>
        </p:nvSpPr>
        <p:spPr/>
        <p:txBody>
          <a:bodyPr/>
          <a:lstStyle/>
          <a:p>
            <a:r>
              <a:rPr lang="en-US" dirty="0"/>
              <a:t>CHI Health-Creighton Core Lab (Omaha):   </a:t>
            </a:r>
          </a:p>
          <a:p>
            <a:r>
              <a:rPr lang="en-US" dirty="0"/>
              <a:t>	ABBOTT M2000: 94/tests/run; up to three runs/day </a:t>
            </a:r>
          </a:p>
          <a:p>
            <a:r>
              <a:rPr lang="en-US" dirty="0"/>
              <a:t>Regional Pathology Service (RPS) Laboratory, affiliated with Nebraska Medicine:  </a:t>
            </a:r>
          </a:p>
          <a:p>
            <a:r>
              <a:rPr lang="en-US" dirty="0"/>
              <a:t>	UDT TEST: 100 tests/ day  </a:t>
            </a:r>
          </a:p>
          <a:p>
            <a:r>
              <a:rPr lang="en-US" dirty="0"/>
              <a:t>	ROCHE COBAS 6800: 180 tests/day  TOTAL: 280 tests/day </a:t>
            </a:r>
          </a:p>
          <a:p>
            <a:r>
              <a:rPr lang="en-US" dirty="0"/>
              <a:t>Nebraska Public Health Laboratory (NPHL) based at UNMC in Omaha:  </a:t>
            </a:r>
          </a:p>
          <a:p>
            <a:r>
              <a:rPr lang="en-US" dirty="0"/>
              <a:t>	CDC-public health test: up to 400 tests/day </a:t>
            </a:r>
          </a:p>
          <a:p>
            <a:r>
              <a:rPr lang="en-US" dirty="0"/>
              <a:t>Commercial labs (LabCorp, Quest, Mayo Clinic, ARUP, etc.):   </a:t>
            </a:r>
          </a:p>
          <a:p>
            <a:r>
              <a:rPr lang="en-US" dirty="0"/>
              <a:t>	Currently reporting approximately 100 total tests /day; future capacity, unknown. These labs 	accept orders for COVID-19 tests without restrictions or prescreening. </a:t>
            </a:r>
          </a:p>
        </p:txBody>
      </p:sp>
      <p:sp>
        <p:nvSpPr>
          <p:cNvPr id="3" name="Title 2">
            <a:extLst>
              <a:ext uri="{FF2B5EF4-FFF2-40B4-BE49-F238E27FC236}">
                <a16:creationId xmlns:a16="http://schemas.microsoft.com/office/drawing/2014/main" id="{3D477757-2C7D-4A60-ABF3-140BF7F26429}"/>
              </a:ext>
            </a:extLst>
          </p:cNvPr>
          <p:cNvSpPr>
            <a:spLocks noGrp="1"/>
          </p:cNvSpPr>
          <p:nvPr>
            <p:ph type="title"/>
          </p:nvPr>
        </p:nvSpPr>
        <p:spPr/>
        <p:txBody>
          <a:bodyPr/>
          <a:lstStyle/>
          <a:p>
            <a:r>
              <a:rPr lang="en-US" dirty="0"/>
              <a:t>New Testing Capacity</a:t>
            </a:r>
          </a:p>
        </p:txBody>
      </p:sp>
    </p:spTree>
    <p:extLst>
      <p:ext uri="{BB962C8B-B14F-4D97-AF65-F5344CB8AC3E}">
        <p14:creationId xmlns:p14="http://schemas.microsoft.com/office/powerpoint/2010/main" val="19751847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FC1FE5-1617-4362-ABDB-0A8251C37E0A}"/>
              </a:ext>
            </a:extLst>
          </p:cNvPr>
          <p:cNvSpPr>
            <a:spLocks noGrp="1"/>
          </p:cNvSpPr>
          <p:nvPr>
            <p:ph type="body" sz="quarter" idx="10"/>
          </p:nvPr>
        </p:nvSpPr>
        <p:spPr/>
        <p:txBody>
          <a:bodyPr/>
          <a:lstStyle/>
          <a:p>
            <a:r>
              <a:rPr lang="en-US" sz="1600" dirty="0"/>
              <a:t>In-patients: Any in-patient will be tested. </a:t>
            </a:r>
          </a:p>
          <a:p>
            <a:r>
              <a:rPr lang="en-US" sz="1600" dirty="0"/>
              <a:t>Out-patients: Persons in these groups with a clinical or rule-out diagnosis of COVID-19 can be tested at NPHL.  </a:t>
            </a:r>
          </a:p>
          <a:p>
            <a:r>
              <a:rPr lang="en-US" sz="1600" dirty="0"/>
              <a:t>Healthcare workers  </a:t>
            </a:r>
          </a:p>
          <a:p>
            <a:r>
              <a:rPr lang="en-US" sz="1600" dirty="0"/>
              <a:t>Public Safety/First Responders (EMS, law enforcement, firefighters)  </a:t>
            </a:r>
          </a:p>
          <a:p>
            <a:r>
              <a:rPr lang="en-US" sz="1600" dirty="0"/>
              <a:t>Residents and staff at nursing homes  Residents and staff at group homes, homeless shelters, and daycare facilities  Individuals &gt; 65 years old, and patient with serious underlying conditions </a:t>
            </a:r>
          </a:p>
          <a:p>
            <a:r>
              <a:rPr lang="en-US" sz="1600" dirty="0"/>
              <a:t>Providers can seek NPHL testing for patients who fail to meet these requirements based on special circumstances that warrant rapid turnaround time. </a:t>
            </a:r>
          </a:p>
          <a:p>
            <a:r>
              <a:rPr lang="en-US" sz="1600" dirty="0"/>
              <a:t>Contact a state/local public health authority for telephone pre-authorization. For all other patients, order COVID-19 testing through either in-state or national commercial laboratories. </a:t>
            </a:r>
          </a:p>
          <a:p>
            <a:r>
              <a:rPr lang="en-US" sz="1600" dirty="0"/>
              <a:t>To maximize throughput at NPHL, the lab is group-testing pooled specimens. Pools are created using five individual specimens. If the pool tests negative, all five contributors are considered negative. If the pool tests positive, the individual contributors to the pool are retested separately. This conserves reagents and allows more persons to be tested. To optimize this method, we request that ordering providers indicate on the order form if the provider believes the likelihood of a positive test to be high or low. The low likelihood specimens will be pooled to help save on scarce kits and reagents used to run the test.</a:t>
            </a:r>
          </a:p>
        </p:txBody>
      </p:sp>
      <p:sp>
        <p:nvSpPr>
          <p:cNvPr id="3" name="Title 2">
            <a:extLst>
              <a:ext uri="{FF2B5EF4-FFF2-40B4-BE49-F238E27FC236}">
                <a16:creationId xmlns:a16="http://schemas.microsoft.com/office/drawing/2014/main" id="{4C429595-F69C-4BD2-8A13-32EA65657130}"/>
              </a:ext>
            </a:extLst>
          </p:cNvPr>
          <p:cNvSpPr>
            <a:spLocks noGrp="1"/>
          </p:cNvSpPr>
          <p:nvPr>
            <p:ph type="title"/>
          </p:nvPr>
        </p:nvSpPr>
        <p:spPr/>
        <p:txBody>
          <a:bodyPr/>
          <a:lstStyle/>
          <a:p>
            <a:r>
              <a:rPr lang="en-US" dirty="0"/>
              <a:t>New HAN on Testing 4-2-10</a:t>
            </a:r>
          </a:p>
        </p:txBody>
      </p:sp>
    </p:spTree>
    <p:extLst>
      <p:ext uri="{BB962C8B-B14F-4D97-AF65-F5344CB8AC3E}">
        <p14:creationId xmlns:p14="http://schemas.microsoft.com/office/powerpoint/2010/main" val="41733390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linkClick r:id="rId2"/>
              </a:rPr>
              <a:t>https://icap.nebraskamed.com/</a:t>
            </a:r>
            <a:endParaRPr lang="en-US" dirty="0"/>
          </a:p>
          <a:p>
            <a:r>
              <a:rPr lang="en-US" dirty="0">
                <a:highlight>
                  <a:srgbClr val="FFFF00"/>
                </a:highlight>
              </a:rPr>
              <a:t>NEW</a:t>
            </a:r>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40DDF-1D7B-4915-9C83-CB5BA4FA6144}"/>
              </a:ext>
            </a:extLst>
          </p:cNvPr>
          <p:cNvSpPr>
            <a:spLocks noGrp="1"/>
          </p:cNvSpPr>
          <p:nvPr>
            <p:ph type="body" sz="quarter" idx="10"/>
          </p:nvPr>
        </p:nvSpPr>
        <p:spPr/>
        <p:txBody>
          <a:bodyPr/>
          <a:lstStyle/>
          <a:p>
            <a:r>
              <a:rPr lang="en-US" dirty="0"/>
              <a:t>The use of gowns as part of Contact Precautions in the context of MDROs has been implemented primarily to reduce the risk of transmission to other patients rather than to protect healthcare personnel (HCP). Facilities with shortages could consider suspending the use of gowns for the care of patients with endemic MDROs, such as MRSA, VRE, and ESBL-producing Gram-negative bacilli except as required for </a:t>
            </a:r>
            <a:r>
              <a:rPr lang="en-US" u="sng" dirty="0">
                <a:hlinkClick r:id="rId2"/>
              </a:rPr>
              <a:t>Standard Precautions</a:t>
            </a:r>
            <a:r>
              <a:rPr lang="en-US" dirty="0"/>
              <a:t>. Facilities should assess their local epidemiology to determine which MDROs are considered endemic. Regardless of the use of gowns, HCP at facilities should continue to wear gloves for contact with these patients and their environment. Hand hygiene should continue to be emphasized. Facilities should also attempt to place patients colonized or infected with an MDRO in a private room, if available.</a:t>
            </a:r>
          </a:p>
        </p:txBody>
      </p:sp>
      <p:sp>
        <p:nvSpPr>
          <p:cNvPr id="3" name="Title 2">
            <a:extLst>
              <a:ext uri="{FF2B5EF4-FFF2-40B4-BE49-F238E27FC236}">
                <a16:creationId xmlns:a16="http://schemas.microsoft.com/office/drawing/2014/main" id="{2EC3FFE7-6686-4879-8D3D-9908618D904C}"/>
              </a:ext>
            </a:extLst>
          </p:cNvPr>
          <p:cNvSpPr>
            <a:spLocks noGrp="1"/>
          </p:cNvSpPr>
          <p:nvPr>
            <p:ph type="title"/>
          </p:nvPr>
        </p:nvSpPr>
        <p:spPr/>
        <p:txBody>
          <a:bodyPr/>
          <a:lstStyle/>
          <a:p>
            <a:r>
              <a:rPr lang="en-US" dirty="0"/>
              <a:t>Gowns for MRSA and VRE</a:t>
            </a:r>
          </a:p>
        </p:txBody>
      </p:sp>
    </p:spTree>
    <p:extLst>
      <p:ext uri="{BB962C8B-B14F-4D97-AF65-F5344CB8AC3E}">
        <p14:creationId xmlns:p14="http://schemas.microsoft.com/office/powerpoint/2010/main" val="1885452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7323D3-8E1C-424D-B3DD-86D4E6B94EEF}"/>
              </a:ext>
            </a:extLst>
          </p:cNvPr>
          <p:cNvSpPr>
            <a:spLocks noGrp="1"/>
          </p:cNvSpPr>
          <p:nvPr>
            <p:ph type="body" sz="quarter" idx="10"/>
          </p:nvPr>
        </p:nvSpPr>
        <p:spPr/>
        <p:txBody>
          <a:bodyPr/>
          <a:lstStyle/>
          <a:p>
            <a:r>
              <a:rPr lang="en-US" b="1" dirty="0"/>
              <a:t>Caring for patients who have highly resistant Gram-negative organisms (e.g., carbapenem-resistant </a:t>
            </a:r>
            <a:r>
              <a:rPr lang="en-US" b="1" dirty="0" err="1"/>
              <a:t>Enterobacteriacae</a:t>
            </a:r>
            <a:r>
              <a:rPr lang="en-US" b="1" dirty="0"/>
              <a:t>) and other MDROs (e.g., </a:t>
            </a:r>
            <a:r>
              <a:rPr lang="en-US" b="1" i="1" dirty="0"/>
              <a:t>Candida auris</a:t>
            </a:r>
            <a:r>
              <a:rPr lang="en-US" b="1" dirty="0"/>
              <a:t>) that are not considered endemic:  </a:t>
            </a:r>
            <a:r>
              <a:rPr lang="en-US" dirty="0"/>
              <a:t>Rather than gowns being donned for every room entry, they should be reserved for use as part of </a:t>
            </a:r>
            <a:r>
              <a:rPr lang="en-US" u="sng" dirty="0">
                <a:hlinkClick r:id="rId2"/>
              </a:rPr>
              <a:t>Standard Precautions</a:t>
            </a:r>
            <a:r>
              <a:rPr lang="en-US" dirty="0"/>
              <a:t> and also prioritized for high-contact patient care activities that pose highest risk for transfer of pathogens from the patient to HCP. Examples of such high-contact care activities include dressing, bathing/showering, transferring, providing hygiene, changing linens, changing briefs or assisting with toileting, device care or use (central line, urinary catheter, feeding tube, tracheostomy/ventilator), and wound care. To further preserve gowns, HCP are recommended to bundle high-contact care activities as part of individual care encounters.  Regardless of the use of gowns, HCP at facilities should continue to wear gloves for contact with these patients and their environment. Hand hygiene should continue to be emphasized. Facilities should also attempt to place patients colonized or infected with an MDRO in a private room, if available.</a:t>
            </a:r>
          </a:p>
          <a:p>
            <a:r>
              <a:rPr lang="en-US" b="1" dirty="0"/>
              <a:t>Caring for patients with </a:t>
            </a:r>
            <a:r>
              <a:rPr lang="en-US" b="1" i="1" dirty="0" err="1"/>
              <a:t>Clostridioides</a:t>
            </a:r>
            <a:r>
              <a:rPr lang="en-US" b="1" i="1" dirty="0"/>
              <a:t> difficile</a:t>
            </a:r>
            <a:r>
              <a:rPr lang="en-US" b="1" dirty="0"/>
              <a:t> infections (CDI):  </a:t>
            </a:r>
            <a:r>
              <a:rPr lang="en-US" dirty="0"/>
              <a:t>Facilities should continue using Contact Precautions (putting on a gown and gloves upon entry into the patient’s room and placing the patient in a private room) for the care of symptomatic patients with CDI.  As part of a </a:t>
            </a:r>
            <a:r>
              <a:rPr lang="en-US" u="sng" dirty="0">
                <a:hlinkClick r:id="rId3"/>
              </a:rPr>
              <a:t>supplemental strategy to prevent transmission of CDI</a:t>
            </a:r>
            <a:r>
              <a:rPr lang="en-US" dirty="0"/>
              <a:t>,</a:t>
            </a:r>
          </a:p>
          <a:p>
            <a:endParaRPr lang="en-US" dirty="0"/>
          </a:p>
        </p:txBody>
      </p:sp>
      <p:sp>
        <p:nvSpPr>
          <p:cNvPr id="3" name="Title 2">
            <a:extLst>
              <a:ext uri="{FF2B5EF4-FFF2-40B4-BE49-F238E27FC236}">
                <a16:creationId xmlns:a16="http://schemas.microsoft.com/office/drawing/2014/main" id="{BDADC3A1-AA39-408C-A3E9-FDFE97A58AA6}"/>
              </a:ext>
            </a:extLst>
          </p:cNvPr>
          <p:cNvSpPr>
            <a:spLocks noGrp="1"/>
          </p:cNvSpPr>
          <p:nvPr>
            <p:ph type="title"/>
          </p:nvPr>
        </p:nvSpPr>
        <p:spPr/>
        <p:txBody>
          <a:bodyPr/>
          <a:lstStyle/>
          <a:p>
            <a:r>
              <a:rPr lang="en-US" dirty="0"/>
              <a:t>Other PPE Preserving Strategies</a:t>
            </a:r>
          </a:p>
        </p:txBody>
      </p:sp>
    </p:spTree>
    <p:extLst>
      <p:ext uri="{BB962C8B-B14F-4D97-AF65-F5344CB8AC3E}">
        <p14:creationId xmlns:p14="http://schemas.microsoft.com/office/powerpoint/2010/main" val="34869012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0FAF37-853C-421C-9F5F-B5A9015AC748}"/>
              </a:ext>
            </a:extLst>
          </p:cNvPr>
          <p:cNvSpPr>
            <a:spLocks noGrp="1"/>
          </p:cNvSpPr>
          <p:nvPr>
            <p:ph type="body" sz="quarter" idx="10"/>
          </p:nvPr>
        </p:nvSpPr>
        <p:spPr>
          <a:xfrm>
            <a:off x="1773382" y="1073568"/>
            <a:ext cx="8894618" cy="5060532"/>
          </a:xfrm>
        </p:spPr>
        <p:txBody>
          <a:bodyPr>
            <a:normAutofit/>
          </a:bodyPr>
          <a:lstStyle/>
          <a:p>
            <a:r>
              <a:rPr lang="en-US" sz="2800" dirty="0">
                <a:latin typeface="+mn-lt"/>
                <a:hlinkClick r:id="rId2"/>
              </a:rPr>
              <a:t>https://www.youtube.com/watch?v=pGXiUyAoEd8</a:t>
            </a:r>
            <a:r>
              <a:rPr lang="en-US" sz="2800" dirty="0">
                <a:latin typeface="+mn-lt"/>
              </a:rPr>
              <a:t>.</a:t>
            </a:r>
          </a:p>
          <a:p>
            <a:endParaRPr lang="en-US" sz="2800" dirty="0">
              <a:latin typeface="+mn-lt"/>
            </a:endParaRPr>
          </a:p>
          <a:p>
            <a:r>
              <a:rPr lang="en-US" sz="2800" dirty="0">
                <a:latin typeface="+mn-lt"/>
              </a:rPr>
              <a:t> </a:t>
            </a:r>
          </a:p>
        </p:txBody>
      </p:sp>
      <p:sp>
        <p:nvSpPr>
          <p:cNvPr id="3" name="Title 2">
            <a:extLst>
              <a:ext uri="{FF2B5EF4-FFF2-40B4-BE49-F238E27FC236}">
                <a16:creationId xmlns:a16="http://schemas.microsoft.com/office/drawing/2014/main" id="{7D62BD30-C9EB-44E6-A96F-AB0B4B75D3F9}"/>
              </a:ext>
            </a:extLst>
          </p:cNvPr>
          <p:cNvSpPr>
            <a:spLocks noGrp="1"/>
          </p:cNvSpPr>
          <p:nvPr>
            <p:ph type="title"/>
          </p:nvPr>
        </p:nvSpPr>
        <p:spPr>
          <a:xfrm>
            <a:off x="2003738" y="18762"/>
            <a:ext cx="8664262" cy="696420"/>
          </a:xfrm>
        </p:spPr>
        <p:txBody>
          <a:bodyPr/>
          <a:lstStyle/>
          <a:p>
            <a:r>
              <a:rPr lang="en-US" sz="4000" dirty="0">
                <a:latin typeface="+mj-lt"/>
              </a:rPr>
              <a:t>User seal check for N95 respirators</a:t>
            </a:r>
          </a:p>
        </p:txBody>
      </p:sp>
      <p:pic>
        <p:nvPicPr>
          <p:cNvPr id="4"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545" y="1714501"/>
            <a:ext cx="5957455" cy="4468091"/>
          </a:xfrm>
          <a:prstGeom prst="rect">
            <a:avLst/>
          </a:prstGeom>
        </p:spPr>
      </p:pic>
    </p:spTree>
    <p:extLst>
      <p:ext uri="{BB962C8B-B14F-4D97-AF65-F5344CB8AC3E}">
        <p14:creationId xmlns:p14="http://schemas.microsoft.com/office/powerpoint/2010/main" val="2843618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1531"/>
          </a:xfrm>
        </p:spPr>
        <p:txBody>
          <a:bodyPr>
            <a:normAutofit fontScale="90000"/>
          </a:bodyPr>
          <a:lstStyle/>
          <a:p>
            <a:r>
              <a:rPr lang="en-US" dirty="0"/>
              <a:t>CDC Updates PPE Optimization Strategies</a:t>
            </a:r>
          </a:p>
        </p:txBody>
      </p:sp>
      <p:sp>
        <p:nvSpPr>
          <p:cNvPr id="3" name="Content Placeholder 2"/>
          <p:cNvSpPr>
            <a:spLocks noGrp="1"/>
          </p:cNvSpPr>
          <p:nvPr>
            <p:ph idx="1"/>
          </p:nvPr>
        </p:nvSpPr>
        <p:spPr>
          <a:xfrm>
            <a:off x="681789" y="1260809"/>
            <a:ext cx="10515600" cy="4351338"/>
          </a:xfrm>
        </p:spPr>
        <p:txBody>
          <a:bodyPr/>
          <a:lstStyle/>
          <a:p>
            <a:r>
              <a:rPr lang="en-US" sz="2000" dirty="0"/>
              <a:t>Alert facilities that updates have been made</a:t>
            </a:r>
          </a:p>
          <a:p>
            <a:r>
              <a:rPr lang="en-US" sz="2000" dirty="0"/>
              <a:t>Encourage review of guidance at </a:t>
            </a:r>
            <a:r>
              <a:rPr lang="en-US" sz="2000" dirty="0">
                <a:hlinkClick r:id="rId3"/>
              </a:rPr>
              <a:t>https://www.cdc.gov/coronavirus/2019-ncov/hcp/ppe-strategy/index.html</a:t>
            </a:r>
            <a:endParaRPr lang="en-US" sz="2000" dirty="0"/>
          </a:p>
          <a:p>
            <a:r>
              <a:rPr lang="en-US" sz="2000" dirty="0"/>
              <a:t>Highlights:</a:t>
            </a:r>
          </a:p>
          <a:p>
            <a:pPr lvl="1"/>
            <a:r>
              <a:rPr lang="en-US" sz="2000" dirty="0"/>
              <a:t>Extended use and limited re-use of facemasks</a:t>
            </a:r>
          </a:p>
          <a:p>
            <a:pPr lvl="1"/>
            <a:r>
              <a:rPr lang="en-US" sz="2000" dirty="0"/>
              <a:t>“When no facemasks are available” guidance</a:t>
            </a:r>
          </a:p>
          <a:p>
            <a:pPr lvl="1"/>
            <a:r>
              <a:rPr lang="en-US" sz="2000" dirty="0"/>
              <a:t>No resources for Crisis/Alternative Strategies for N95s</a:t>
            </a:r>
          </a:p>
          <a:p>
            <a:pPr lvl="1"/>
            <a:r>
              <a:rPr lang="en-US" sz="2000" dirty="0"/>
              <a:t>Option for reprocessing eye protection</a:t>
            </a:r>
          </a:p>
          <a:p>
            <a:pPr lvl="1"/>
            <a:r>
              <a:rPr lang="en-US" sz="2000" dirty="0"/>
              <a:t>Strategies to Allocate Ventilators from Stockpiles to Facilities</a:t>
            </a:r>
          </a:p>
          <a:p>
            <a:pPr lvl="1"/>
            <a:r>
              <a:rPr lang="en-US" sz="2000" dirty="0"/>
              <a:t>Additional crisis strategies for gowns, including “when no gowns are available”</a:t>
            </a:r>
          </a:p>
        </p:txBody>
      </p:sp>
    </p:spTree>
    <p:extLst>
      <p:ext uri="{BB962C8B-B14F-4D97-AF65-F5344CB8AC3E}">
        <p14:creationId xmlns:p14="http://schemas.microsoft.com/office/powerpoint/2010/main" val="550041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A1079-C897-471F-8691-93419A3915E4}"/>
              </a:ext>
            </a:extLst>
          </p:cNvPr>
          <p:cNvSpPr>
            <a:spLocks noGrp="1"/>
          </p:cNvSpPr>
          <p:nvPr>
            <p:ph type="body" sz="quarter" idx="10"/>
          </p:nvPr>
        </p:nvSpPr>
        <p:spPr/>
        <p:txBody>
          <a:bodyPr/>
          <a:lstStyle/>
          <a:p>
            <a:r>
              <a:rPr lang="en-US" dirty="0"/>
              <a:t>On March 28, 2020, FDA issued an </a:t>
            </a:r>
            <a:r>
              <a:rPr lang="en-US" u="sng" dirty="0">
                <a:hlinkClick r:id="rId2"/>
              </a:rPr>
              <a:t>Emergency Use Authorization (EUA) permitting the Battelle Decontamination </a:t>
            </a:r>
            <a:r>
              <a:rPr lang="en-US" u="sng" dirty="0" err="1">
                <a:hlinkClick r:id="rId2"/>
              </a:rPr>
              <a:t>System</a:t>
            </a:r>
            <a:r>
              <a:rPr lang="en-US" dirty="0" err="1">
                <a:hlinkClick r:id="rId2"/>
              </a:rPr>
              <a:t>external</a:t>
            </a:r>
            <a:r>
              <a:rPr lang="en-US" dirty="0">
                <a:hlinkClick r:id="rId2"/>
              </a:rPr>
              <a:t> icon</a:t>
            </a:r>
            <a:r>
              <a:rPr lang="en-US" dirty="0"/>
              <a:t> at Battelle Memorial Institute to be authorized for use in decontaminating “compatible N95 respirators.” </a:t>
            </a:r>
          </a:p>
          <a:p>
            <a:r>
              <a:rPr lang="en-US" dirty="0"/>
              <a:t>University of Iowa has shown that possible </a:t>
            </a:r>
            <a:r>
              <a:rPr lang="en-US" dirty="0" err="1"/>
              <a:t>dropin</a:t>
            </a:r>
            <a:r>
              <a:rPr lang="en-US" dirty="0"/>
              <a:t> filtration capacity of 2% post H2O2, so recommend only 2 4 times</a:t>
            </a:r>
          </a:p>
          <a:p>
            <a:r>
              <a:rPr lang="en-US" dirty="0"/>
              <a:t>Because ultraviolet germicidal irradiation (UVGI), vaporous hydrogen peroxide (VHP), and moist heat showed the most promise as potential methods to decontaminate FFRs, researchers, decontamination companies, healthcare systems, or individual hospitals should focus current efforts on these technologies.</a:t>
            </a:r>
          </a:p>
        </p:txBody>
      </p:sp>
      <p:sp>
        <p:nvSpPr>
          <p:cNvPr id="3" name="Title 2">
            <a:extLst>
              <a:ext uri="{FF2B5EF4-FFF2-40B4-BE49-F238E27FC236}">
                <a16:creationId xmlns:a16="http://schemas.microsoft.com/office/drawing/2014/main" id="{3347FD54-979C-4CD0-A1FB-0AFC1F246A9F}"/>
              </a:ext>
            </a:extLst>
          </p:cNvPr>
          <p:cNvSpPr>
            <a:spLocks noGrp="1"/>
          </p:cNvSpPr>
          <p:nvPr>
            <p:ph type="title"/>
          </p:nvPr>
        </p:nvSpPr>
        <p:spPr/>
        <p:txBody>
          <a:bodyPr/>
          <a:lstStyle/>
          <a:p>
            <a:r>
              <a:rPr lang="en-US" dirty="0"/>
              <a:t>Other Decontamination Strategies</a:t>
            </a:r>
          </a:p>
        </p:txBody>
      </p:sp>
    </p:spTree>
    <p:extLst>
      <p:ext uri="{BB962C8B-B14F-4D97-AF65-F5344CB8AC3E}">
        <p14:creationId xmlns:p14="http://schemas.microsoft.com/office/powerpoint/2010/main" val="24633102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2800" dirty="0"/>
              <a:t>Reporting to LHD should primarily be by providers not patients. The LHD staff screening for who to test need the providers to have done some clinical screening/evaluating first (which may all be by phone)</a:t>
            </a:r>
          </a:p>
          <a:p>
            <a:pPr lvl="0"/>
            <a:r>
              <a:rPr lang="en-US" sz="2800" dirty="0"/>
              <a:t>Do NOT need to report all tests just positives and any probable cast that is pending (epi link)-</a:t>
            </a:r>
          </a:p>
          <a:p>
            <a:pPr lvl="0"/>
            <a:r>
              <a:rPr lang="en-US" sz="2800" dirty="0"/>
              <a:t>Any general questions by the public can be answered by the general COVID 19 hotlines at various LHDs</a:t>
            </a:r>
          </a:p>
          <a:p>
            <a:pPr lvl="0"/>
            <a:r>
              <a:rPr lang="en-US" sz="2800" dirty="0"/>
              <a:t>Listing of the local health departments and contacts:</a:t>
            </a:r>
          </a:p>
          <a:p>
            <a:pPr lvl="0"/>
            <a:r>
              <a:rPr lang="en-US" sz="2800" dirty="0">
                <a:hlinkClick r:id="rId2"/>
              </a:rPr>
              <a:t>http://dhhs.ne.gov/CHPM%20Documents/contacts.pdf</a:t>
            </a:r>
            <a:endParaRPr lang="en-US" dirty="0"/>
          </a:p>
        </p:txBody>
      </p:sp>
      <p:sp>
        <p:nvSpPr>
          <p:cNvPr id="3" name="Title 2"/>
          <p:cNvSpPr>
            <a:spLocks noGrp="1"/>
          </p:cNvSpPr>
          <p:nvPr>
            <p:ph type="title"/>
          </p:nvPr>
        </p:nvSpPr>
        <p:spPr/>
        <p:txBody>
          <a:bodyPr/>
          <a:lstStyle/>
          <a:p>
            <a:r>
              <a:rPr lang="en-US" dirty="0"/>
              <a:t>Reporting to LHD</a:t>
            </a:r>
          </a:p>
        </p:txBody>
      </p:sp>
    </p:spTree>
    <p:extLst>
      <p:ext uri="{BB962C8B-B14F-4D97-AF65-F5344CB8AC3E}">
        <p14:creationId xmlns:p14="http://schemas.microsoft.com/office/powerpoint/2010/main" val="20081424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38200" y="1720694"/>
            <a:ext cx="8420875" cy="4351338"/>
          </a:xfrm>
          <a:prstGeom prst="rect">
            <a:avLst/>
          </a:prstGeom>
        </p:spPr>
      </p:pic>
      <p:pic>
        <p:nvPicPr>
          <p:cNvPr id="4" name="Picture 3"/>
          <p:cNvPicPr>
            <a:picLocks noChangeAspect="1"/>
          </p:cNvPicPr>
          <p:nvPr/>
        </p:nvPicPr>
        <p:blipFill>
          <a:blip r:embed="rId4"/>
          <a:stretch>
            <a:fillRect/>
          </a:stretch>
        </p:blipFill>
        <p:spPr>
          <a:xfrm>
            <a:off x="838200" y="473752"/>
            <a:ext cx="9153525" cy="723900"/>
          </a:xfrm>
          <a:prstGeom prst="rect">
            <a:avLst/>
          </a:prstGeom>
        </p:spPr>
      </p:pic>
      <p:sp>
        <p:nvSpPr>
          <p:cNvPr id="6" name="Rectangle 5"/>
          <p:cNvSpPr/>
          <p:nvPr/>
        </p:nvSpPr>
        <p:spPr>
          <a:xfrm>
            <a:off x="4092315" y="1197652"/>
            <a:ext cx="7516743" cy="369332"/>
          </a:xfrm>
          <a:prstGeom prst="rect">
            <a:avLst/>
          </a:prstGeom>
        </p:spPr>
        <p:txBody>
          <a:bodyPr wrap="square">
            <a:spAutoFit/>
          </a:bodyPr>
          <a:lstStyle/>
          <a:p>
            <a:r>
              <a:rPr lang="en-US" dirty="0">
                <a:hlinkClick r:id="rId5"/>
              </a:rPr>
              <a:t>https://repository.netecweb.org/exhibits/show/ncov/ncov</a:t>
            </a:r>
            <a:endParaRPr lang="en-US" dirty="0"/>
          </a:p>
        </p:txBody>
      </p:sp>
      <p:cxnSp>
        <p:nvCxnSpPr>
          <p:cNvPr id="7" name="Straight Arrow Connector 6"/>
          <p:cNvCxnSpPr/>
          <p:nvPr/>
        </p:nvCxnSpPr>
        <p:spPr>
          <a:xfrm flipH="1">
            <a:off x="3072725" y="2143593"/>
            <a:ext cx="1019590" cy="43010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29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37974-B59B-4A21-BC32-79B07B57D87B}"/>
              </a:ext>
            </a:extLst>
          </p:cNvPr>
          <p:cNvSpPr>
            <a:spLocks noGrp="1"/>
          </p:cNvSpPr>
          <p:nvPr>
            <p:ph type="body" sz="quarter" idx="10"/>
          </p:nvPr>
        </p:nvSpPr>
        <p:spPr/>
        <p:txBody>
          <a:bodyPr/>
          <a:lstStyle/>
          <a:p>
            <a:r>
              <a:rPr lang="en-US" dirty="0"/>
              <a:t>If “severe shortages of ABHR (and have exhausted supply chain access to efficacious products) may consider local production of formulations as described by the </a:t>
            </a:r>
            <a:r>
              <a:rPr lang="en-US" dirty="0">
                <a:hlinkClick r:id="rId2"/>
              </a:rPr>
              <a:t>FDA Policy for Compounding of Certain Alcohol-Based Hand Sanitizer </a:t>
            </a:r>
            <a:r>
              <a:rPr lang="en-US" dirty="0" err="1">
                <a:hlinkClick r:id="rId2"/>
              </a:rPr>
              <a:t>Productsexternal</a:t>
            </a:r>
            <a:r>
              <a:rPr lang="en-US" dirty="0">
                <a:hlinkClick r:id="rId2"/>
              </a:rPr>
              <a:t> icon</a:t>
            </a:r>
            <a:r>
              <a:rPr lang="en-US" dirty="0"/>
              <a:t>. This policy remains in effect through April 30, 2020. Formulations included in the FDA guidance are consistent with World Health Organization production guidance. These locally produced products are intended for routine healthcare personnel hand cleaning, must not contain active ingredients other than those specified in the FDA guidance, and should not take the place of other regulated skin antiseptics (e.g. surgical hand rub). To avoid contamination with spore-forming organisms, WHO formulations require a 72-hour post-production quarantine. Organizations should revert to the use of commercially produced, FDA-approved product once such supplies again become available.”</a:t>
            </a:r>
          </a:p>
          <a:p>
            <a:r>
              <a:rPr lang="en-US" dirty="0"/>
              <a:t>Here is the link to The World Health Organization's hand rub </a:t>
            </a:r>
            <a:r>
              <a:rPr lang="en-US" dirty="0" err="1"/>
              <a:t>directions:</a:t>
            </a:r>
            <a:r>
              <a:rPr lang="en-US" u="sng" dirty="0" err="1">
                <a:hlinkClick r:id="rId3"/>
              </a:rPr>
              <a:t>https</a:t>
            </a:r>
            <a:r>
              <a:rPr lang="en-US" u="sng" dirty="0">
                <a:hlinkClick r:id="rId3"/>
              </a:rPr>
              <a:t>://www.who.int/gpsc/5may/Guide_to_Local_Production.pdf</a:t>
            </a:r>
            <a:endParaRPr lang="en-US" dirty="0"/>
          </a:p>
          <a:p>
            <a:r>
              <a:rPr lang="en-US" dirty="0"/>
              <a:t>Here is the FDA </a:t>
            </a:r>
            <a:r>
              <a:rPr lang="en-US" dirty="0" err="1"/>
              <a:t>one:</a:t>
            </a:r>
            <a:r>
              <a:rPr lang="en-US" dirty="0" err="1">
                <a:hlinkClick r:id="rId4"/>
              </a:rPr>
              <a:t>https</a:t>
            </a:r>
            <a:r>
              <a:rPr lang="en-US" dirty="0">
                <a:hlinkClick r:id="rId4"/>
              </a:rPr>
              <a:t>://www.fda.gov/news-events/press-announcements/coronavirus-covid-19-update-fda-provides-guidance-production-alcohol-based-hand-sanitizer-help-boost</a:t>
            </a:r>
            <a:endParaRPr lang="en-US" dirty="0"/>
          </a:p>
          <a:p>
            <a:r>
              <a:rPr lang="en-US" dirty="0"/>
              <a:t> </a:t>
            </a:r>
          </a:p>
          <a:p>
            <a:endParaRPr lang="en-US" dirty="0"/>
          </a:p>
        </p:txBody>
      </p:sp>
      <p:sp>
        <p:nvSpPr>
          <p:cNvPr id="3" name="Title 2">
            <a:extLst>
              <a:ext uri="{FF2B5EF4-FFF2-40B4-BE49-F238E27FC236}">
                <a16:creationId xmlns:a16="http://schemas.microsoft.com/office/drawing/2014/main" id="{3FDA6BE4-3141-45F0-B5AF-4F3446A88264}"/>
              </a:ext>
            </a:extLst>
          </p:cNvPr>
          <p:cNvSpPr>
            <a:spLocks noGrp="1"/>
          </p:cNvSpPr>
          <p:nvPr>
            <p:ph type="title"/>
          </p:nvPr>
        </p:nvSpPr>
        <p:spPr/>
        <p:txBody>
          <a:bodyPr/>
          <a:lstStyle/>
          <a:p>
            <a:r>
              <a:rPr lang="en-US" dirty="0"/>
              <a:t>From the CDC –ABHR Shortages</a:t>
            </a:r>
          </a:p>
        </p:txBody>
      </p:sp>
    </p:spTree>
    <p:extLst>
      <p:ext uri="{BB962C8B-B14F-4D97-AF65-F5344CB8AC3E}">
        <p14:creationId xmlns:p14="http://schemas.microsoft.com/office/powerpoint/2010/main" val="219728812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1554" y="191625"/>
            <a:ext cx="8548947" cy="6357740"/>
          </a:xfrm>
          <a:prstGeom prst="rect">
            <a:avLst/>
          </a:prstGeom>
        </p:spPr>
      </p:pic>
    </p:spTree>
    <p:extLst>
      <p:ext uri="{BB962C8B-B14F-4D97-AF65-F5344CB8AC3E}">
        <p14:creationId xmlns:p14="http://schemas.microsoft.com/office/powerpoint/2010/main" val="31658744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r>
              <a:rPr lang="en-US" dirty="0"/>
              <a:t>; Kate Tyner and </a:t>
            </a:r>
            <a:r>
              <a:rPr lang="en-US"/>
              <a:t>Margaret Drake</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3959" y="186775"/>
            <a:ext cx="8406419" cy="6352699"/>
          </a:xfrm>
          <a:prstGeom prst="rect">
            <a:avLst/>
          </a:prstGeom>
        </p:spPr>
      </p:pic>
    </p:spTree>
    <p:extLst>
      <p:ext uri="{BB962C8B-B14F-4D97-AF65-F5344CB8AC3E}">
        <p14:creationId xmlns:p14="http://schemas.microsoft.com/office/powerpoint/2010/main" val="224916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2096" y="114300"/>
            <a:ext cx="8721791" cy="6497515"/>
          </a:xfrm>
          <a:prstGeom prst="rect">
            <a:avLst/>
          </a:prstGeom>
        </p:spPr>
      </p:pic>
    </p:spTree>
    <p:extLst>
      <p:ext uri="{BB962C8B-B14F-4D97-AF65-F5344CB8AC3E}">
        <p14:creationId xmlns:p14="http://schemas.microsoft.com/office/powerpoint/2010/main" val="197530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0400" y="197460"/>
            <a:ext cx="8660752" cy="6317641"/>
          </a:xfrm>
          <a:prstGeom prst="rect">
            <a:avLst/>
          </a:prstGeom>
        </p:spPr>
      </p:pic>
    </p:spTree>
    <p:extLst>
      <p:ext uri="{BB962C8B-B14F-4D97-AF65-F5344CB8AC3E}">
        <p14:creationId xmlns:p14="http://schemas.microsoft.com/office/powerpoint/2010/main" val="38617986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2.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PPT TEMPLATE</Template>
  <TotalTime>6139</TotalTime>
  <Words>6615</Words>
  <Application>Microsoft Office PowerPoint</Application>
  <PresentationFormat>Widescreen</PresentationFormat>
  <Paragraphs>326</Paragraphs>
  <Slides>60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Arial</vt:lpstr>
      <vt:lpstr>Montserrat</vt:lpstr>
      <vt:lpstr>Montserrat Semi Bold</vt:lpstr>
      <vt:lpstr>Calibri</vt:lpstr>
      <vt:lpstr>Wingdings 3</vt:lpstr>
      <vt:lpstr>Roboto</vt:lpstr>
      <vt:lpstr>Roboto Black</vt:lpstr>
      <vt:lpstr>Custom Design</vt:lpstr>
      <vt:lpstr>Brand Theme Master</vt:lpstr>
      <vt:lpstr>  Covid-19 Webex Update  4-13-20</vt:lpstr>
      <vt:lpstr>We are one in this fight</vt:lpstr>
      <vt:lpstr>Happy Birthday to Liffey</vt:lpstr>
      <vt:lpstr> </vt:lpstr>
      <vt:lpstr>Links to Nebraska webinars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Reports</vt:lpstr>
      <vt:lpstr>Race and Obesity as Risk Factors</vt:lpstr>
      <vt:lpstr>Environmental Contamination Study from China</vt:lpstr>
      <vt:lpstr>UNMC Study on Contamination of Environment near COVID 19 Patients</vt:lpstr>
      <vt:lpstr>3D Mask Printing FAQs from FDA</vt:lpstr>
      <vt:lpstr>PowerPoint Presentation</vt:lpstr>
      <vt:lpstr>PowerPoint Presentation</vt:lpstr>
      <vt:lpstr>Off Site Quarantine and Convalescence</vt:lpstr>
      <vt:lpstr>         What to Do When Large Numbers of Staff Exposed (Mostly LTC Issue, but also SCAH)</vt:lpstr>
      <vt:lpstr>HCW Masking</vt:lpstr>
      <vt:lpstr>For Daily Surgical Mask Use </vt:lpstr>
      <vt:lpstr>One Mask per day Policy Continued</vt:lpstr>
      <vt:lpstr>Thanks to NM procedure sharing</vt:lpstr>
      <vt:lpstr>UV Disinfection of PPE</vt:lpstr>
      <vt:lpstr>Cloth Masks for the Public</vt:lpstr>
      <vt:lpstr>LTC Accepting Patients</vt:lpstr>
      <vt:lpstr>LTC accepting patients continued</vt:lpstr>
      <vt:lpstr>Long Term Care Accepting Patients from the Hospital</vt:lpstr>
      <vt:lpstr>Managing  COVID 19 in LTC</vt:lpstr>
      <vt:lpstr>Outbreaks in Healthcare</vt:lpstr>
      <vt:lpstr>Pathways for the Use of Convalescent Plasma</vt:lpstr>
      <vt:lpstr>Convalescent Plasma Continued</vt:lpstr>
      <vt:lpstr>How to determine PPE needs</vt:lpstr>
      <vt:lpstr>Strategies for Re-Use of masks</vt:lpstr>
      <vt:lpstr>Masking-Options, with Best Alternatives </vt:lpstr>
      <vt:lpstr>CDC Guidance on Nebulizing Treatments</vt:lpstr>
      <vt:lpstr>Extended Use Update from CDC Guidance</vt:lpstr>
      <vt:lpstr>Extended Use (continued)</vt:lpstr>
      <vt:lpstr>Respirator Reuse Recommendations </vt:lpstr>
      <vt:lpstr>Re-Use of N-95s</vt:lpstr>
      <vt:lpstr>Re Use continued</vt:lpstr>
      <vt:lpstr>Testing Performance</vt:lpstr>
      <vt:lpstr>HCP Return to work</vt:lpstr>
      <vt:lpstr>   Infection Prevention and Control                       Office Hours</vt:lpstr>
      <vt:lpstr>New Testing Capacity</vt:lpstr>
      <vt:lpstr>New HAN on Testing 4-2-10</vt:lpstr>
      <vt:lpstr>Gowns for MRSA and VRE</vt:lpstr>
      <vt:lpstr>Other PPE Preserving Strategies</vt:lpstr>
      <vt:lpstr>User seal check for N95 respirators</vt:lpstr>
      <vt:lpstr>CDC Updates PPE Optimization Strategies</vt:lpstr>
      <vt:lpstr>Other Decontamination Strategies</vt:lpstr>
      <vt:lpstr>Reporting to LHD</vt:lpstr>
      <vt:lpstr>Registration link: https://unmc.zoom.us/webinar/register/WN_9jB8mb2CQmWeuD82yxbJ2g</vt:lpstr>
      <vt:lpstr>PowerPoint Presentation</vt:lpstr>
      <vt:lpstr>From the CDC –ABHR Shortages</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392</cp:revision>
  <cp:lastPrinted>2016-10-25T21:04:27Z</cp:lastPrinted>
  <dcterms:created xsi:type="dcterms:W3CDTF">2016-09-27T14:31:05Z</dcterms:created>
  <dcterms:modified xsi:type="dcterms:W3CDTF">2020-04-13T18:36:53Z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