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75" r:id="rId3"/>
    <p:sldId id="276" r:id="rId4"/>
    <p:sldId id="277" r:id="rId5"/>
    <p:sldId id="278" r:id="rId6"/>
    <p:sldId id="279" r:id="rId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orient="horz" pos="216">
          <p15:clr>
            <a:srgbClr val="A4A3A4"/>
          </p15:clr>
        </p15:guide>
        <p15:guide id="3" pos="739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7E8"/>
    <a:srgbClr val="004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 showGuides="1">
      <p:cViewPr varScale="1">
        <p:scale>
          <a:sx n="114" d="100"/>
          <a:sy n="114" d="100"/>
        </p:scale>
        <p:origin x="414" y="96"/>
      </p:cViewPr>
      <p:guideLst>
        <p:guide pos="288"/>
        <p:guide orient="horz" pos="216"/>
        <p:guide pos="7392"/>
        <p:guide orient="horz" pos="3888"/>
        <p:guide orient="horz"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fld id="{87A2788C-E275-4183-89B0-E966EB9ECBCA}" type="datetimeFigureOut">
              <a:rPr lang="en-US"/>
              <a:pPr>
                <a:defRPr/>
              </a:pPr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31C4CB1-4A62-4DC4-A0E6-773E74938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790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fld id="{DD9B8FB4-6788-4CB2-AE0F-75DD9294EFB3}" type="datetimeFigureOut">
              <a:rPr lang="en-US"/>
              <a:pPr>
                <a:defRPr/>
              </a:pPr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66B1C9D-D80D-4737-936B-C803701BC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148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5294"/>
              </a:gs>
              <a:gs pos="88000">
                <a:srgbClr val="004175"/>
              </a:gs>
              <a:gs pos="100000">
                <a:srgbClr val="004175"/>
              </a:gs>
            </a:gsLst>
            <a:lin ang="426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1E3964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5641975"/>
            <a:ext cx="26590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8532" y="3237635"/>
            <a:ext cx="9774936" cy="103214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1208532" y="1573078"/>
            <a:ext cx="9774936" cy="1526736"/>
          </a:xfrm>
        </p:spPr>
        <p:txBody>
          <a:bodyPr anchor="b">
            <a:noAutofit/>
          </a:bodyPr>
          <a:lstStyle>
            <a:lvl1pPr algn="l">
              <a:defRPr sz="5400" i="1">
                <a:solidFill>
                  <a:srgbClr val="58AFD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8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lid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-549450"/>
            <a:ext cx="12192000" cy="7407450"/>
          </a:xfrm>
          <a:pattFill prst="lgCheck">
            <a:fgClr>
              <a:schemeClr val="bg2">
                <a:lumMod val="95000"/>
              </a:schemeClr>
            </a:fgClr>
            <a:bgClr>
              <a:schemeClr val="bg2">
                <a:lumMod val="85000"/>
              </a:schemeClr>
            </a:bgClr>
          </a:pattFill>
        </p:spPr>
        <p:txBody>
          <a:bodyPr bIns="640080"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8364"/>
            <a:ext cx="8208935" cy="34270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95874"/>
            <a:ext cx="8208935" cy="35715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031A3E-E450-4E98-AE16-0D0DCF1980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602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527115-ACD1-AF48-A208-0B0DE0351CD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7" y="2426132"/>
            <a:ext cx="9503706" cy="11383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E59996-2D73-DE4B-AD47-7D75AB0E6227}"/>
              </a:ext>
            </a:extLst>
          </p:cNvPr>
          <p:cNvSpPr/>
          <p:nvPr userDrawn="1"/>
        </p:nvSpPr>
        <p:spPr>
          <a:xfrm rot="16200000">
            <a:off x="5935979" y="281938"/>
            <a:ext cx="320040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912E5-D0B2-904D-B500-5A460B924649}"/>
              </a:ext>
            </a:extLst>
          </p:cNvPr>
          <p:cNvSpPr/>
          <p:nvPr userDrawn="1"/>
        </p:nvSpPr>
        <p:spPr>
          <a:xfrm rot="16200000">
            <a:off x="5935978" y="601979"/>
            <a:ext cx="320040" cy="1219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6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9341-426B-A842-B2E1-C71A2F1B18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54200" y="2694940"/>
            <a:ext cx="9499600" cy="306577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HelveticaNeueLT Pro 35 Th" panose="020B0403020202020204" pitchFamily="34" charset="77"/>
              </a:defRPr>
            </a:lvl4pPr>
            <a:lvl5pPr>
              <a:defRPr b="0" i="0">
                <a:latin typeface="HelveticaNeueLT Pro 35 Th" panose="020B0403020202020204" pitchFamily="34" charset="77"/>
              </a:defRPr>
            </a:lvl5pPr>
          </a:lstStyle>
          <a:p>
            <a:pPr lvl="0"/>
            <a:r>
              <a:rPr lang="en-US" dirty="0"/>
              <a:t>Bullet copy 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copy 2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copy 3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7739D0D-8EF8-DD43-AE2A-F6F04BD2E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4200" y="1645921"/>
            <a:ext cx="9500616" cy="8686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DC7062-7A47-A447-AEC4-4668B5C9374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3" y="184725"/>
            <a:ext cx="4824680" cy="5778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2D725A-2365-3842-8422-0E3ECC76F914}"/>
              </a:ext>
            </a:extLst>
          </p:cNvPr>
          <p:cNvSpPr/>
          <p:nvPr userDrawn="1"/>
        </p:nvSpPr>
        <p:spPr>
          <a:xfrm rot="16200000">
            <a:off x="5935979" y="281938"/>
            <a:ext cx="320040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0C772F-DC53-8F40-9676-0EBE198D40AC}"/>
              </a:ext>
            </a:extLst>
          </p:cNvPr>
          <p:cNvSpPr/>
          <p:nvPr userDrawn="1"/>
        </p:nvSpPr>
        <p:spPr>
          <a:xfrm rot="16200000">
            <a:off x="5935979" y="601979"/>
            <a:ext cx="320040" cy="1219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8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825" y="1596325"/>
            <a:ext cx="9776350" cy="1486875"/>
          </a:xfrm>
        </p:spPr>
        <p:txBody>
          <a:bodyPr anchor="b">
            <a:noAutofit/>
          </a:bodyPr>
          <a:lstStyle>
            <a:lvl1pPr algn="l">
              <a:defRPr sz="4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532" y="3244584"/>
            <a:ext cx="9774936" cy="9864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E0C979-9A63-42FA-957D-5C7D7FF88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09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11265408" cy="5172456"/>
          </a:xfrm>
        </p:spPr>
        <p:txBody>
          <a:bodyPr/>
          <a:lstStyle>
            <a:lvl1pPr>
              <a:spcBef>
                <a:spcPts val="1000"/>
              </a:spcBef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11277600" cy="4953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8F67A-B1F1-4E0D-B624-31B03F352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65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2900"/>
            <a:ext cx="11277600" cy="4953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Be Smart. Meet Safe.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8F67A-B1F1-4E0D-B624-31B03F352C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1242233"/>
            <a:ext cx="3657600" cy="30358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261104" y="1242233"/>
            <a:ext cx="3657600" cy="3035808"/>
          </a:xfrm>
          <a:prstGeom prst="rect">
            <a:avLst/>
          </a:prstGeom>
          <a:solidFill>
            <a:srgbClr val="53B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065007" y="1242234"/>
            <a:ext cx="3657600" cy="3035808"/>
          </a:xfrm>
          <a:prstGeom prst="rect">
            <a:avLst/>
          </a:prstGeom>
          <a:solidFill>
            <a:srgbClr val="004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4042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7199" y="4427220"/>
            <a:ext cx="3657600" cy="1484202"/>
          </a:xfrm>
          <a:prstGeom prst="rect">
            <a:avLst/>
          </a:prstGeom>
          <a:solidFill>
            <a:srgbClr val="004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267199" y="4427220"/>
            <a:ext cx="7455408" cy="14842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1358305"/>
            <a:ext cx="36575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Wear Mask at</a:t>
            </a:r>
            <a:r>
              <a:rPr lang="en-US" sz="2800" b="1" baseline="0" dirty="0">
                <a:solidFill>
                  <a:schemeClr val="bg2"/>
                </a:solidFill>
              </a:rPr>
              <a:t> </a:t>
            </a:r>
            <a:br>
              <a:rPr lang="en-US" sz="2800" b="1" baseline="0" dirty="0">
                <a:solidFill>
                  <a:schemeClr val="bg2"/>
                </a:solidFill>
              </a:rPr>
            </a:br>
            <a:r>
              <a:rPr lang="en-US" sz="2800" b="1" baseline="0" dirty="0">
                <a:solidFill>
                  <a:schemeClr val="bg2"/>
                </a:solidFill>
              </a:rPr>
              <a:t>All Times</a:t>
            </a:r>
          </a:p>
          <a:p>
            <a:pPr algn="ctr">
              <a:spcAft>
                <a:spcPts val="1400"/>
              </a:spcAft>
            </a:pPr>
            <a:endParaRPr lang="en-US" sz="2800" b="1" baseline="0" dirty="0">
              <a:solidFill>
                <a:schemeClr val="bg2"/>
              </a:solidFill>
            </a:endParaRPr>
          </a:p>
          <a:p>
            <a:pPr algn="ctr"/>
            <a:endParaRPr lang="en-US" sz="2800" b="1" baseline="0" dirty="0">
              <a:solidFill>
                <a:schemeClr val="bg2"/>
              </a:solidFill>
            </a:endParaRPr>
          </a:p>
          <a:p>
            <a:pPr algn="ctr"/>
            <a:endParaRPr lang="en-US" sz="2800" b="1" baseline="0" dirty="0">
              <a:solidFill>
                <a:schemeClr val="bg2"/>
              </a:solidFill>
            </a:endParaRPr>
          </a:p>
          <a:p>
            <a:pPr algn="ctr"/>
            <a:r>
              <a:rPr lang="en-US" sz="2000" b="0" baseline="0" dirty="0">
                <a:solidFill>
                  <a:schemeClr val="bg2"/>
                </a:solidFill>
              </a:rPr>
              <a:t>(except to get a quick drink)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261102" y="1358305"/>
            <a:ext cx="3657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Maintain Social</a:t>
            </a:r>
            <a:r>
              <a:rPr lang="en-US" sz="2800" b="1" baseline="0" dirty="0">
                <a:solidFill>
                  <a:schemeClr val="bg2"/>
                </a:solidFill>
              </a:rPr>
              <a:t> Distance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065003" y="1358305"/>
            <a:ext cx="3657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Wash or Sanitize </a:t>
            </a:r>
            <a:br>
              <a:rPr lang="en-US" sz="2800" b="1" dirty="0">
                <a:solidFill>
                  <a:schemeClr val="bg2"/>
                </a:solidFill>
              </a:rPr>
            </a:br>
            <a:r>
              <a:rPr lang="en-US" sz="2800" b="1" dirty="0">
                <a:solidFill>
                  <a:schemeClr val="bg2"/>
                </a:solidFill>
              </a:rPr>
              <a:t>Your Hands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" y="4692268"/>
            <a:ext cx="3657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Use Sani-wipes to Disinfect Area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76726" y="4538379"/>
            <a:ext cx="52456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Food at Meeting</a:t>
            </a:r>
          </a:p>
          <a:p>
            <a:pPr algn="l"/>
            <a:r>
              <a:rPr lang="en-US" sz="2400" b="0" dirty="0">
                <a:solidFill>
                  <a:schemeClr val="bg2"/>
                </a:solidFill>
              </a:rPr>
              <a:t>Only if planned as part of meeting, </a:t>
            </a:r>
            <a:br>
              <a:rPr lang="en-US" sz="2400" b="0" dirty="0">
                <a:solidFill>
                  <a:schemeClr val="bg2"/>
                </a:solidFill>
              </a:rPr>
            </a:br>
            <a:r>
              <a:rPr lang="en-US" sz="2400" b="0" dirty="0">
                <a:solidFill>
                  <a:schemeClr val="bg2"/>
                </a:solidFill>
              </a:rPr>
              <a:t>with designated time and space to</a:t>
            </a:r>
            <a:r>
              <a:rPr lang="en-US" sz="2400" b="0" baseline="0" dirty="0">
                <a:solidFill>
                  <a:schemeClr val="bg2"/>
                </a:solidFill>
              </a:rPr>
              <a:t> eat</a:t>
            </a:r>
            <a:endParaRPr lang="en-US" sz="2400" b="0" dirty="0">
              <a:solidFill>
                <a:schemeClr val="bg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30" y="2435031"/>
            <a:ext cx="1370344" cy="159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84" y="4682074"/>
            <a:ext cx="1450157" cy="9522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80" y="2461590"/>
            <a:ext cx="3045712" cy="1515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96" y="2262173"/>
            <a:ext cx="1157704" cy="14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2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6374"/>
            <a:ext cx="11265408" cy="4686681"/>
          </a:xfrm>
        </p:spPr>
        <p:txBody>
          <a:bodyPr/>
          <a:lstStyle>
            <a:lvl1pPr>
              <a:spcBef>
                <a:spcPts val="1000"/>
              </a:spcBef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11277600" cy="4953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8F67A-B1F1-4E0D-B624-31B03F352C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847726"/>
            <a:ext cx="11277600" cy="4762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0338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11271503" cy="495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5577840" cy="51816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62626"/>
                </a:solidFill>
              </a:defRPr>
            </a:lvl1pPr>
            <a:lvl2pPr>
              <a:defRPr sz="1800">
                <a:solidFill>
                  <a:srgbClr val="262626"/>
                </a:solidFill>
              </a:defRPr>
            </a:lvl2pPr>
            <a:lvl3pPr>
              <a:defRPr sz="18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60" y="990600"/>
            <a:ext cx="557784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8706A0-8A3F-4F51-A48C-24ED941D4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16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11271503" cy="495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7324"/>
            <a:ext cx="5577840" cy="471487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62626"/>
                </a:solidFill>
              </a:defRPr>
            </a:lvl1pPr>
            <a:lvl2pPr>
              <a:defRPr sz="1800">
                <a:solidFill>
                  <a:srgbClr val="262626"/>
                </a:solidFill>
              </a:defRPr>
            </a:lvl2pPr>
            <a:lvl3pPr>
              <a:defRPr sz="18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60" y="1457324"/>
            <a:ext cx="5577840" cy="47148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8706A0-8A3F-4F51-A48C-24ED941D41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847724"/>
            <a:ext cx="5577840" cy="4762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/>
            </a:lvl1pPr>
          </a:lstStyle>
          <a:p>
            <a:pPr lvl="0"/>
            <a:r>
              <a:rPr lang="en-US" dirty="0"/>
              <a:t>Click to add column heading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50863" y="847724"/>
            <a:ext cx="5577840" cy="4762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/>
            </a:lvl1pPr>
          </a:lstStyle>
          <a:p>
            <a:pPr lvl="0"/>
            <a:r>
              <a:rPr lang="en-US" dirty="0"/>
              <a:t>Click to add column heading</a:t>
            </a:r>
          </a:p>
        </p:txBody>
      </p:sp>
    </p:spTree>
    <p:extLst>
      <p:ext uri="{BB962C8B-B14F-4D97-AF65-F5344CB8AC3E}">
        <p14:creationId xmlns:p14="http://schemas.microsoft.com/office/powerpoint/2010/main" val="78173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8C9109-1A20-4CFB-972A-59291401B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71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32" y="5581524"/>
            <a:ext cx="8208935" cy="34270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532" y="459387"/>
            <a:ext cx="8208936" cy="4987474"/>
          </a:xfrm>
          <a:pattFill prst="lgCheck">
            <a:fgClr>
              <a:schemeClr val="bg2">
                <a:lumMod val="95000"/>
              </a:schemeClr>
            </a:fgClr>
            <a:bgClr>
              <a:schemeClr val="bg2">
                <a:lumMod val="85000"/>
              </a:schemeClr>
            </a:bgClr>
          </a:pattFill>
        </p:spPr>
        <p:txBody>
          <a:bodyPr bIns="640080"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532" y="5939034"/>
            <a:ext cx="8208935" cy="35715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031A3E-E450-4E98-AE16-0D0DCF1980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420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3550" y="342900"/>
            <a:ext cx="112649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3550" y="990600"/>
            <a:ext cx="112712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62713"/>
            <a:ext cx="12192000" cy="404812"/>
          </a:xfrm>
          <a:prstGeom prst="rect">
            <a:avLst/>
          </a:prstGeom>
          <a:gradFill>
            <a:gsLst>
              <a:gs pos="18000">
                <a:srgbClr val="005294"/>
              </a:gs>
              <a:gs pos="100000">
                <a:srgbClr val="004175"/>
              </a:gs>
            </a:gsLst>
            <a:lin ang="21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62713"/>
            <a:ext cx="4572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BC6C8F37-79CE-4C4F-B74B-E7D4E8A46CD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521049"/>
            <a:ext cx="1143000" cy="28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3" r:id="rId2"/>
    <p:sldLayoutId id="2147483844" r:id="rId3"/>
    <p:sldLayoutId id="2147483852" r:id="rId4"/>
    <p:sldLayoutId id="2147483850" r:id="rId5"/>
    <p:sldLayoutId id="2147483845" r:id="rId6"/>
    <p:sldLayoutId id="2147483851" r:id="rId7"/>
    <p:sldLayoutId id="2147483846" r:id="rId8"/>
    <p:sldLayoutId id="2147483847" r:id="rId9"/>
    <p:sldLayoutId id="2147483849" r:id="rId10"/>
    <p:sldLayoutId id="2147483853" r:id="rId11"/>
    <p:sldLayoutId id="2147483854" r:id="rId12"/>
  </p:sldLayoutIdLst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 kern="1200" spc="-50">
          <a:solidFill>
            <a:schemeClr val="tx2"/>
          </a:solidFill>
          <a:latin typeface="Corbel" panose="020B0503020204020204" pitchFamily="34" charset="0"/>
          <a:ea typeface="MS PGothic" panose="020B0600070205080204" pitchFamily="34" charset="-128"/>
          <a:cs typeface="Corbel" panose="020B0503020204020204" pitchFamily="34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Corbel" panose="020B0503020204020204" pitchFamily="34" charset="0"/>
          <a:ea typeface="MS PGothic" panose="020B0600070205080204" pitchFamily="34" charset="-128"/>
          <a:cs typeface="Corbel" panose="020B0503020204020204" pitchFamily="34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Corbel" panose="020B0503020204020204" pitchFamily="34" charset="0"/>
          <a:ea typeface="MS PGothic" panose="020B0600070205080204" pitchFamily="34" charset="-128"/>
          <a:cs typeface="Corbel" panose="020B0503020204020204" pitchFamily="34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Corbel" panose="020B0503020204020204" pitchFamily="34" charset="0"/>
          <a:ea typeface="MS PGothic" panose="020B0600070205080204" pitchFamily="34" charset="-128"/>
          <a:cs typeface="Corbel" panose="020B0503020204020204" pitchFamily="34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Corbel" panose="020B0503020204020204" pitchFamily="34" charset="0"/>
          <a:ea typeface="MS PGothic" panose="020B0600070205080204" pitchFamily="34" charset="-128"/>
          <a:cs typeface="Corbel" panose="020B0503020204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latin typeface="Georgi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latin typeface="Georgi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latin typeface="Georgi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latin typeface="Georgia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Corbel"/>
          <a:ea typeface="MS PGothic" panose="020B0600070205080204" pitchFamily="34" charset="-128"/>
          <a:cs typeface="Corbel"/>
        </a:defRPr>
      </a:lvl1pPr>
      <a:lvl2pPr marL="687388" indent="-230188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262626"/>
          </a:solidFill>
          <a:latin typeface="Corbel"/>
          <a:ea typeface="MS PGothic" panose="020B0600070205080204" pitchFamily="34" charset="-128"/>
          <a:cs typeface="Corbel"/>
        </a:defRPr>
      </a:lvl2pPr>
      <a:lvl3pPr marL="1085850" indent="-1714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Corbel"/>
          <a:ea typeface="MS PGothic" panose="020B0600070205080204" pitchFamily="34" charset="-128"/>
          <a:cs typeface="Corbe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262626"/>
          </a:solidFill>
          <a:latin typeface="Corbel"/>
          <a:ea typeface="MS PGothic" panose="020B0600070205080204" pitchFamily="34" charset="-128"/>
          <a:cs typeface="Corbe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62626"/>
          </a:solidFill>
          <a:latin typeface="Corbel"/>
          <a:ea typeface="MS PGothic" panose="020B0600070205080204" pitchFamily="34" charset="-128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yanhealth.com/services/counseling-mental-health/mental-health-online-screenings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ubtitle 1"/>
          <p:cNvSpPr>
            <a:spLocks noGrp="1"/>
          </p:cNvSpPr>
          <p:nvPr>
            <p:ph type="subTitle" idx="1"/>
          </p:nvPr>
        </p:nvSpPr>
        <p:spPr>
          <a:xfrm>
            <a:off x="1208088" y="3236913"/>
            <a:ext cx="9775825" cy="1033462"/>
          </a:xfrm>
        </p:spPr>
        <p:txBody>
          <a:bodyPr/>
          <a:lstStyle/>
          <a:p>
            <a:r>
              <a:rPr lang="en-US" altLang="en-US" dirty="0">
                <a:latin typeface="Corbel" panose="020B0503020204020204" pitchFamily="34" charset="0"/>
                <a:cs typeface="Corbel" panose="020B0503020204020204" pitchFamily="34" charset="0"/>
              </a:rPr>
              <a:t>David Miers, PhD, LIPC, Director, Behavioral Health Services, Bryan Medical Center</a:t>
            </a:r>
          </a:p>
        </p:txBody>
      </p:sp>
      <p:sp>
        <p:nvSpPr>
          <p:cNvPr id="5122" name="Title 2"/>
          <p:cNvSpPr>
            <a:spLocks noGrp="1"/>
          </p:cNvSpPr>
          <p:nvPr>
            <p:ph type="ctrTitle"/>
          </p:nvPr>
        </p:nvSpPr>
        <p:spPr>
          <a:xfrm>
            <a:off x="1208088" y="1573213"/>
            <a:ext cx="9775825" cy="152717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charset="0"/>
              </a:rPr>
              <a:t>Bryan Health Behavioral Health Services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827822" y="1307213"/>
            <a:ext cx="3657600" cy="4422336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tx2"/>
                </a:solidFill>
              </a:rPr>
              <a:t>Crisis/Emergency Mental Health Care</a:t>
            </a:r>
          </a:p>
          <a:p>
            <a:r>
              <a:rPr lang="en-US" sz="1600" b="1" u="sng" dirty="0"/>
              <a:t>Bryan Mental Health </a:t>
            </a:r>
            <a:br>
              <a:rPr lang="en-US" sz="1600" b="1" u="sng" dirty="0"/>
            </a:br>
            <a:r>
              <a:rPr lang="en-US" sz="1600" b="1" u="sng" dirty="0"/>
              <a:t>Emergency Department </a:t>
            </a:r>
          </a:p>
          <a:p>
            <a:pPr lvl="1"/>
            <a:r>
              <a:rPr lang="en-US" sz="1200" b="1" dirty="0"/>
              <a:t>Behavioral Health Emergencies</a:t>
            </a:r>
          </a:p>
          <a:p>
            <a:r>
              <a:rPr lang="en-US" sz="1600" b="1" dirty="0"/>
              <a:t>Hours:</a:t>
            </a:r>
            <a:br>
              <a:rPr lang="en-US" sz="1600" b="1" dirty="0"/>
            </a:br>
            <a:r>
              <a:rPr lang="en-US" sz="1600" dirty="0"/>
              <a:t>24 hours a day, seven days a week</a:t>
            </a:r>
          </a:p>
          <a:p>
            <a:r>
              <a:rPr lang="en-US" sz="1600" dirty="0"/>
              <a:t>Bryan West Campus</a:t>
            </a:r>
            <a:br>
              <a:rPr lang="en-US" sz="1600" dirty="0"/>
            </a:br>
            <a:r>
              <a:rPr lang="en-US" sz="1600" dirty="0"/>
              <a:t>2300 S. 16th St.</a:t>
            </a:r>
            <a:br>
              <a:rPr lang="en-US" sz="1600" dirty="0"/>
            </a:br>
            <a:r>
              <a:rPr lang="en-US" sz="1600" dirty="0"/>
              <a:t>Lincoln, Neb.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922713" y="313750"/>
            <a:ext cx="10442230" cy="878581"/>
          </a:xfrm>
        </p:spPr>
        <p:txBody>
          <a:bodyPr/>
          <a:lstStyle/>
          <a:p>
            <a:r>
              <a:rPr lang="en-US" sz="4000" dirty="0"/>
              <a:t>Bryan Behavioral Health Services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485421" y="1221323"/>
            <a:ext cx="3657600" cy="42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262626"/>
                </a:solidFill>
                <a:latin typeface="Corbel"/>
                <a:ea typeface="ＭＳ Ｐゴシック" charset="0"/>
                <a:cs typeface="Corbel"/>
              </a:defRPr>
            </a:lvl1pPr>
            <a:lvl2pPr marL="6873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Corbel"/>
                <a:ea typeface="ＭＳ Ｐゴシック" charset="0"/>
                <a:cs typeface="Corbel"/>
              </a:defRPr>
            </a:lvl2pPr>
            <a:lvl3pPr marL="10858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262626"/>
                </a:solidFill>
                <a:latin typeface="Corbel"/>
                <a:ea typeface="ＭＳ Ｐゴシック" charset="0"/>
                <a:cs typeface="Corbe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Corbel"/>
                <a:ea typeface="ＭＳ Ｐゴシック" charset="0"/>
                <a:cs typeface="Corbe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262626"/>
                </a:solidFill>
                <a:latin typeface="Corbel"/>
                <a:ea typeface="ＭＳ Ｐゴシック" charset="0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1" dirty="0">
                <a:solidFill>
                  <a:schemeClr val="tx2"/>
                </a:solidFill>
              </a:rPr>
              <a:t>Non-Emergency </a:t>
            </a:r>
            <a:br>
              <a:rPr lang="en-US" b="1" i="1" dirty="0">
                <a:solidFill>
                  <a:schemeClr val="tx2"/>
                </a:solidFill>
              </a:rPr>
            </a:br>
            <a:r>
              <a:rPr lang="en-US" b="1" i="1" dirty="0">
                <a:solidFill>
                  <a:schemeClr val="tx2"/>
                </a:solidFill>
              </a:rPr>
              <a:t>Mental Health Care</a:t>
            </a:r>
          </a:p>
          <a:p>
            <a:r>
              <a:rPr lang="en-US" sz="1600" b="1" u="sng" dirty="0"/>
              <a:t>Bryan Counseling Center</a:t>
            </a:r>
          </a:p>
          <a:p>
            <a:pPr lvl="1"/>
            <a:r>
              <a:rPr lang="en-US" sz="1200" b="1" dirty="0"/>
              <a:t>Counseling</a:t>
            </a:r>
          </a:p>
          <a:p>
            <a:r>
              <a:rPr lang="en-US" sz="1600" b="1" dirty="0"/>
              <a:t>Phone: </a:t>
            </a:r>
            <a:r>
              <a:rPr lang="en-US" sz="1600" dirty="0"/>
              <a:t>402-481-5991</a:t>
            </a:r>
          </a:p>
          <a:p>
            <a:r>
              <a:rPr lang="en-US" sz="1600" b="1" dirty="0"/>
              <a:t>Hours:</a:t>
            </a:r>
            <a:br>
              <a:rPr lang="en-US" sz="1600" b="1" dirty="0"/>
            </a:br>
            <a:r>
              <a:rPr lang="en-US" sz="1600" dirty="0"/>
              <a:t>Monday-Friday, 9 a.m.-5 p.m.</a:t>
            </a:r>
          </a:p>
          <a:p>
            <a:r>
              <a:rPr lang="en-US" sz="1600" b="1" u="sng" dirty="0"/>
              <a:t>Bryan Heartland Psychiatry</a:t>
            </a:r>
          </a:p>
          <a:p>
            <a:pPr lvl="1"/>
            <a:r>
              <a:rPr lang="en-US" sz="1200" b="1" dirty="0"/>
              <a:t>Medication Evaluations</a:t>
            </a:r>
          </a:p>
          <a:p>
            <a:r>
              <a:rPr lang="en-US" sz="1600" b="1" dirty="0"/>
              <a:t>Phone</a:t>
            </a:r>
            <a:r>
              <a:rPr lang="en-US" sz="1600" dirty="0"/>
              <a:t>: 402-483-8555</a:t>
            </a:r>
          </a:p>
          <a:p>
            <a:r>
              <a:rPr lang="en-US" sz="1600" b="1" dirty="0"/>
              <a:t>Hours:</a:t>
            </a:r>
            <a:br>
              <a:rPr lang="en-US" sz="1600" b="1" dirty="0"/>
            </a:br>
            <a:r>
              <a:rPr lang="en-US" sz="1600" dirty="0"/>
              <a:t>Monday-Friday, 9 a.m.-5 </a:t>
            </a:r>
            <a:r>
              <a:rPr lang="en-US" sz="1600" dirty="0" err="1"/>
              <a:t>p.m</a:t>
            </a:r>
            <a:r>
              <a:rPr lang="en-US" sz="1600" dirty="0"/>
              <a:t> </a:t>
            </a:r>
          </a:p>
          <a:p>
            <a:r>
              <a:rPr lang="en-US" sz="1600" dirty="0"/>
              <a:t>Bryan West Campus</a:t>
            </a:r>
            <a:br>
              <a:rPr lang="en-US" sz="1600" dirty="0"/>
            </a:br>
            <a:r>
              <a:rPr lang="en-US" sz="1600" dirty="0"/>
              <a:t>2300 S. 16th St.</a:t>
            </a:r>
            <a:br>
              <a:rPr lang="en-US" sz="1600" dirty="0"/>
            </a:br>
            <a:r>
              <a:rPr lang="en-US" sz="1600" dirty="0"/>
              <a:t>Lincoln, Neb.													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7707343" y="1307212"/>
            <a:ext cx="3657600" cy="50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262626"/>
                </a:solidFill>
                <a:latin typeface="Corbel"/>
                <a:ea typeface="ＭＳ Ｐゴシック" charset="0"/>
                <a:cs typeface="Corbel"/>
              </a:defRPr>
            </a:lvl1pPr>
            <a:lvl2pPr marL="6873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Corbel"/>
                <a:ea typeface="ＭＳ Ｐゴシック" charset="0"/>
                <a:cs typeface="Corbel"/>
              </a:defRPr>
            </a:lvl2pPr>
            <a:lvl3pPr marL="10858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262626"/>
                </a:solidFill>
                <a:latin typeface="Corbel"/>
                <a:ea typeface="ＭＳ Ｐゴシック" charset="0"/>
                <a:cs typeface="Corbe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Corbel"/>
                <a:ea typeface="ＭＳ Ｐゴシック" charset="0"/>
                <a:cs typeface="Corbe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262626"/>
                </a:solidFill>
                <a:latin typeface="Corbel"/>
                <a:ea typeface="ＭＳ Ｐゴシック" charset="0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1" dirty="0">
                <a:solidFill>
                  <a:schemeClr val="tx2"/>
                </a:solidFill>
              </a:rPr>
              <a:t>Alcohol &amp; Drug Treatment</a:t>
            </a:r>
          </a:p>
          <a:p>
            <a:r>
              <a:rPr lang="en-US" sz="1600" b="1" u="sng" dirty="0"/>
              <a:t>Bryan Independence Center</a:t>
            </a:r>
          </a:p>
          <a:p>
            <a:pPr lvl="1"/>
            <a:r>
              <a:rPr lang="en-US" sz="1200" b="1" dirty="0"/>
              <a:t>Substance Use Services</a:t>
            </a:r>
          </a:p>
          <a:p>
            <a:r>
              <a:rPr lang="en-US" sz="1600" b="1" dirty="0"/>
              <a:t>Phone: </a:t>
            </a:r>
            <a:r>
              <a:rPr lang="en-US" sz="1600" dirty="0"/>
              <a:t>402-481-5268</a:t>
            </a:r>
          </a:p>
          <a:p>
            <a:r>
              <a:rPr lang="en-US" sz="1600" b="1" dirty="0"/>
              <a:t>Hours:</a:t>
            </a:r>
            <a:br>
              <a:rPr lang="en-US" sz="1600" b="1" dirty="0"/>
            </a:br>
            <a:r>
              <a:rPr lang="en-US" sz="1600" dirty="0"/>
              <a:t>Monday-Friday, 8 a.m.-5 p.m.</a:t>
            </a:r>
          </a:p>
          <a:p>
            <a:r>
              <a:rPr lang="en-US" sz="1600" dirty="0"/>
              <a:t>Bryan Independence Center</a:t>
            </a:r>
            <a:br>
              <a:rPr lang="en-US" sz="1600" dirty="0"/>
            </a:br>
            <a:r>
              <a:rPr lang="en-US" sz="1600" dirty="0"/>
              <a:t>1640 Lake St.</a:t>
            </a:r>
            <a:br>
              <a:rPr lang="en-US" sz="1600" dirty="0"/>
            </a:br>
            <a:r>
              <a:rPr lang="en-US" sz="1600" dirty="0"/>
              <a:t>Lincoln, Neb.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Unsure which service-We we will help. Call </a:t>
            </a:r>
            <a:r>
              <a:rPr lang="en-US" sz="2000" b="1" dirty="0"/>
              <a:t>402-481-5981</a:t>
            </a:r>
          </a:p>
          <a:p>
            <a:pPr marL="0" indent="0">
              <a:buNone/>
            </a:pPr>
            <a:r>
              <a:rPr lang="en-US" sz="1600" b="1" dirty="0"/>
              <a:t>Free online screenings: </a:t>
            </a:r>
            <a:r>
              <a:rPr lang="en-US" sz="1600" b="1" dirty="0">
                <a:hlinkClick r:id="rId2"/>
              </a:rPr>
              <a:t>https://www.bryanhealth.com/services/counseling-mental-health/mental-health-online-screenings/</a:t>
            </a: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1891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9" y="35890"/>
            <a:ext cx="6094328" cy="6387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539" y="3229834"/>
            <a:ext cx="37433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3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42" y="200007"/>
            <a:ext cx="10327995" cy="58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9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00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  <a14:imgEffect>
                      <a14:saturation sat="5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446" y="936839"/>
            <a:ext cx="11446627" cy="200414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3025833"/>
            <a:ext cx="11006050" cy="2734885"/>
          </a:xfrm>
        </p:spPr>
        <p:txBody>
          <a:bodyPr numCol="2"/>
          <a:lstStyle/>
          <a:p>
            <a:r>
              <a:rPr lang="en-US" dirty="0">
                <a:solidFill>
                  <a:srgbClr val="97989B"/>
                </a:solidFill>
              </a:rPr>
              <a:t>Acute Psychiatry </a:t>
            </a:r>
          </a:p>
          <a:p>
            <a:r>
              <a:rPr lang="en-US" dirty="0">
                <a:solidFill>
                  <a:srgbClr val="97989B"/>
                </a:solidFill>
              </a:rPr>
              <a:t>Outpatient Psychiatry </a:t>
            </a:r>
          </a:p>
          <a:p>
            <a:r>
              <a:rPr lang="en-US" dirty="0">
                <a:solidFill>
                  <a:srgbClr val="97989B"/>
                </a:solidFill>
              </a:rPr>
              <a:t>ER Mental Health Triage </a:t>
            </a:r>
          </a:p>
          <a:p>
            <a:r>
              <a:rPr lang="en-US" dirty="0">
                <a:solidFill>
                  <a:srgbClr val="97989B"/>
                </a:solidFill>
              </a:rPr>
              <a:t>Counseling </a:t>
            </a:r>
          </a:p>
          <a:p>
            <a:r>
              <a:rPr lang="en-US" dirty="0">
                <a:solidFill>
                  <a:srgbClr val="97989B"/>
                </a:solidFill>
              </a:rPr>
              <a:t>Health Psychology </a:t>
            </a:r>
          </a:p>
          <a:p>
            <a:endParaRPr lang="en-US" dirty="0">
              <a:solidFill>
                <a:srgbClr val="97989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7989B"/>
              </a:solidFill>
            </a:endParaRPr>
          </a:p>
          <a:p>
            <a:r>
              <a:rPr lang="en-US" dirty="0">
                <a:solidFill>
                  <a:srgbClr val="97989B"/>
                </a:solidFill>
              </a:rPr>
              <a:t>Pediatric Psychiatry </a:t>
            </a:r>
          </a:p>
          <a:p>
            <a:r>
              <a:rPr lang="en-US" dirty="0">
                <a:solidFill>
                  <a:srgbClr val="97989B"/>
                </a:solidFill>
              </a:rPr>
              <a:t>Pediatric Counseling </a:t>
            </a:r>
          </a:p>
          <a:p>
            <a:r>
              <a:rPr lang="en-US" dirty="0">
                <a:solidFill>
                  <a:srgbClr val="97989B"/>
                </a:solidFill>
              </a:rPr>
              <a:t>Employee and Student Care Programs </a:t>
            </a:r>
          </a:p>
          <a:p>
            <a:r>
              <a:rPr lang="en-US" dirty="0">
                <a:solidFill>
                  <a:srgbClr val="97989B"/>
                </a:solidFill>
              </a:rPr>
              <a:t>Substance Abuse Intervention Nurse Program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155469"/>
            <a:ext cx="11006050" cy="135913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Narrow" panose="020B0606020202030204" pitchFamily="34" charset="0"/>
              </a:rPr>
              <a:t>Comprehensive mental and behavioral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236838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262626"/>
      </a:dk1>
      <a:lt1>
        <a:srgbClr val="91C9ED"/>
      </a:lt1>
      <a:dk2>
        <a:srgbClr val="0072BC"/>
      </a:dk2>
      <a:lt2>
        <a:srgbClr val="FFFFFF"/>
      </a:lt2>
      <a:accent1>
        <a:srgbClr val="0072BC"/>
      </a:accent1>
      <a:accent2>
        <a:srgbClr val="D7D5C1"/>
      </a:accent2>
      <a:accent3>
        <a:srgbClr val="255168"/>
      </a:accent3>
      <a:accent4>
        <a:srgbClr val="14B1E7"/>
      </a:accent4>
      <a:accent5>
        <a:srgbClr val="E8E6D8"/>
      </a:accent5>
      <a:accent6>
        <a:srgbClr val="98907E"/>
      </a:accent6>
      <a:hlink>
        <a:srgbClr val="15B1FF"/>
      </a:hlink>
      <a:folHlink>
        <a:srgbClr val="255168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661A2730-013A-464B-9EA9-B0E25FDF74D3}" vid="{B1038559-97F2-4A07-AED0-6EC3607B1F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 Bryan Health Bottom Bar Template</Template>
  <TotalTime>8</TotalTime>
  <Words>243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Corbel</vt:lpstr>
      <vt:lpstr>Georgia</vt:lpstr>
      <vt:lpstr>HelveticaNeueLT Pro 35 Th</vt:lpstr>
      <vt:lpstr>Office Theme</vt:lpstr>
      <vt:lpstr>Bryan Health Behavioral Health Services</vt:lpstr>
      <vt:lpstr>Bryan Behavioral Health Services</vt:lpstr>
      <vt:lpstr>PowerPoint Presentation</vt:lpstr>
      <vt:lpstr>PowerPoint Presentation</vt:lpstr>
      <vt:lpstr>PowerPoint Presentation</vt:lpstr>
      <vt:lpstr>Comprehensive mental and behavioral health solutions</vt:lpstr>
    </vt:vector>
  </TitlesOfParts>
  <Company>Bryan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Bryan Health Behavioral Health Services</dc:title>
  <dc:creator>Dave Miers</dc:creator>
  <cp:lastModifiedBy>Heather Bullock</cp:lastModifiedBy>
  <cp:revision>2</cp:revision>
  <dcterms:created xsi:type="dcterms:W3CDTF">2021-08-16T20:38:28Z</dcterms:created>
  <dcterms:modified xsi:type="dcterms:W3CDTF">2021-08-19T22:48:21Z</dcterms:modified>
</cp:coreProperties>
</file>